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tiff" ContentType="image/tiff"/>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charts/chart1.xml" ContentType="application/vnd.openxmlformats-officedocument.drawingml.chart+xml"/>
  <Override PartName="/ppt/notesSlides/notesSlide72.xml" ContentType="application/vnd.openxmlformats-officedocument.presentationml.notesSlide+xml"/>
  <Override PartName="/ppt/charts/chart2.xml" ContentType="application/vnd.openxmlformats-officedocument.drawingml.chart+xml"/>
  <Override PartName="/ppt/notesSlides/notesSlide73.xml" ContentType="application/vnd.openxmlformats-officedocument.presentationml.notesSlide+xml"/>
  <Override PartName="/ppt/charts/chart3.xml" ContentType="application/vnd.openxmlformats-officedocument.drawingml.chart+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notesSlides/notesSlide170.xml" ContentType="application/vnd.openxmlformats-officedocument.presentationml.notesSlide+xml"/>
  <Override PartName="/ppt/notesSlides/notesSlide171.xml" ContentType="application/vnd.openxmlformats-officedocument.presentationml.notesSlide+xml"/>
  <Override PartName="/ppt/notesSlides/notesSlide172.xml" ContentType="application/vnd.openxmlformats-officedocument.presentationml.notesSlide+xml"/>
  <Override PartName="/ppt/notesSlides/notesSlide173.xml" ContentType="application/vnd.openxmlformats-officedocument.presentationml.notesSlide+xml"/>
  <Override PartName="/ppt/notesSlides/notesSlide174.xml" ContentType="application/vnd.openxmlformats-officedocument.presentationml.notesSlide+xml"/>
  <Override PartName="/ppt/notesSlides/notesSlide175.xml" ContentType="application/vnd.openxmlformats-officedocument.presentationml.notesSlide+xml"/>
  <Override PartName="/ppt/notesSlides/notesSlide176.xml" ContentType="application/vnd.openxmlformats-officedocument.presentationml.notesSlide+xml"/>
  <Override PartName="/ppt/notesSlides/notesSlide177.xml" ContentType="application/vnd.openxmlformats-officedocument.presentationml.notesSlide+xml"/>
  <Override PartName="/ppt/notesSlides/notesSlide178.xml" ContentType="application/vnd.openxmlformats-officedocument.presentationml.notesSlide+xml"/>
  <Override PartName="/ppt/notesSlides/notesSlide179.xml" ContentType="application/vnd.openxmlformats-officedocument.presentationml.notesSlide+xml"/>
  <Override PartName="/ppt/notesSlides/notesSlide180.xml" ContentType="application/vnd.openxmlformats-officedocument.presentationml.notesSlide+xml"/>
  <Override PartName="/ppt/notesSlides/notesSlide181.xml" ContentType="application/vnd.openxmlformats-officedocument.presentationml.notesSlide+xml"/>
  <Override PartName="/ppt/notesSlides/notesSlide182.xml" ContentType="application/vnd.openxmlformats-officedocument.presentationml.notesSlide+xml"/>
  <Override PartName="/ppt/notesSlides/notesSlide183.xml" ContentType="application/vnd.openxmlformats-officedocument.presentationml.notesSlide+xml"/>
  <Override PartName="/ppt/notesSlides/notesSlide184.xml" ContentType="application/vnd.openxmlformats-officedocument.presentationml.notesSlide+xml"/>
  <Override PartName="/ppt/notesSlides/notesSlide185.xml" ContentType="application/vnd.openxmlformats-officedocument.presentationml.notesSlide+xml"/>
  <Override PartName="/ppt/notesSlides/notesSlide186.xml" ContentType="application/vnd.openxmlformats-officedocument.presentationml.notesSlide+xml"/>
  <Override PartName="/ppt/notesSlides/notesSlide187.xml" ContentType="application/vnd.openxmlformats-officedocument.presentationml.notesSlide+xml"/>
  <Override PartName="/ppt/notesSlides/notesSlide188.xml" ContentType="application/vnd.openxmlformats-officedocument.presentationml.notesSlide+xml"/>
  <Override PartName="/ppt/notesSlides/notesSlide189.xml" ContentType="application/vnd.openxmlformats-officedocument.presentationml.notesSlide+xml"/>
  <Override PartName="/ppt/notesSlides/notesSlide190.xml" ContentType="application/vnd.openxmlformats-officedocument.presentationml.notesSlide+xml"/>
  <Override PartName="/ppt/notesSlides/notesSlide191.xml" ContentType="application/vnd.openxmlformats-officedocument.presentationml.notesSlide+xml"/>
  <Override PartName="/ppt/notesSlides/notesSlide192.xml" ContentType="application/vnd.openxmlformats-officedocument.presentationml.notesSlide+xml"/>
  <Override PartName="/ppt/notesSlides/notesSlide193.xml" ContentType="application/vnd.openxmlformats-officedocument.presentationml.notesSlide+xml"/>
  <Override PartName="/ppt/notesSlides/notesSlide194.xml" ContentType="application/vnd.openxmlformats-officedocument.presentationml.notesSlide+xml"/>
  <Override PartName="/ppt/notesSlides/notesSlide195.xml" ContentType="application/vnd.openxmlformats-officedocument.presentationml.notesSlide+xml"/>
  <Override PartName="/ppt/notesSlides/notesSlide196.xml" ContentType="application/vnd.openxmlformats-officedocument.presentationml.notesSlide+xml"/>
  <Override PartName="/ppt/notesSlides/notesSlide197.xml" ContentType="application/vnd.openxmlformats-officedocument.presentationml.notesSlide+xml"/>
  <Override PartName="/ppt/notesSlides/notesSlide198.xml" ContentType="application/vnd.openxmlformats-officedocument.presentationml.notesSlide+xml"/>
  <Override PartName="/ppt/notesSlides/notesSlide199.xml" ContentType="application/vnd.openxmlformats-officedocument.presentationml.notesSlide+xml"/>
  <Override PartName="/ppt/notesSlides/notesSlide200.xml" ContentType="application/vnd.openxmlformats-officedocument.presentationml.notesSlide+xml"/>
  <Override PartName="/ppt/notesSlides/notesSlide201.xml" ContentType="application/vnd.openxmlformats-officedocument.presentationml.notesSlide+xml"/>
  <Override PartName="/ppt/notesSlides/notesSlide202.xml" ContentType="application/vnd.openxmlformats-officedocument.presentationml.notesSlide+xml"/>
  <Override PartName="/ppt/notesSlides/notesSlide203.xml" ContentType="application/vnd.openxmlformats-officedocument.presentationml.notesSlide+xml"/>
  <Override PartName="/ppt/notesSlides/notesSlide204.xml" ContentType="application/vnd.openxmlformats-officedocument.presentationml.notesSlide+xml"/>
  <Override PartName="/ppt/notesSlides/notesSlide205.xml" ContentType="application/vnd.openxmlformats-officedocument.presentationml.notesSlide+xml"/>
  <Override PartName="/ppt/notesSlides/notesSlide206.xml" ContentType="application/vnd.openxmlformats-officedocument.presentationml.notesSlide+xml"/>
  <Override PartName="/ppt/notesSlides/notesSlide207.xml" ContentType="application/vnd.openxmlformats-officedocument.presentationml.notesSlide+xml"/>
  <Override PartName="/ppt/notesSlides/notesSlide208.xml" ContentType="application/vnd.openxmlformats-officedocument.presentationml.notesSlide+xml"/>
  <Override PartName="/ppt/notesSlides/notesSlide209.xml" ContentType="application/vnd.openxmlformats-officedocument.presentationml.notesSlide+xml"/>
  <Override PartName="/ppt/notesSlides/notesSlide210.xml" ContentType="application/vnd.openxmlformats-officedocument.presentationml.notesSlide+xml"/>
  <Override PartName="/ppt/notesSlides/notesSlide211.xml" ContentType="application/vnd.openxmlformats-officedocument.presentationml.notesSlide+xml"/>
  <Override PartName="/ppt/notesSlides/notesSlide212.xml" ContentType="application/vnd.openxmlformats-officedocument.presentationml.notesSlide+xml"/>
  <Override PartName="/ppt/notesSlides/notesSlide213.xml" ContentType="application/vnd.openxmlformats-officedocument.presentationml.notesSlide+xml"/>
  <Override PartName="/ppt/notesSlides/notesSlide214.xml" ContentType="application/vnd.openxmlformats-officedocument.presentationml.notesSlide+xml"/>
  <Override PartName="/ppt/notesSlides/notesSlide215.xml" ContentType="application/vnd.openxmlformats-officedocument.presentationml.notesSlide+xml"/>
  <Override PartName="/ppt/notesSlides/notesSlide216.xml" ContentType="application/vnd.openxmlformats-officedocument.presentationml.notesSlide+xml"/>
  <Override PartName="/ppt/notesSlides/notesSlide217.xml" ContentType="application/vnd.openxmlformats-officedocument.presentationml.notesSlide+xml"/>
  <Override PartName="/ppt/notesSlides/notesSlide218.xml" ContentType="application/vnd.openxmlformats-officedocument.presentationml.notesSlide+xml"/>
  <Override PartName="/ppt/notesSlides/notesSlide219.xml" ContentType="application/vnd.openxmlformats-officedocument.presentationml.notesSlide+xml"/>
  <Override PartName="/ppt/notesSlides/notesSlide220.xml" ContentType="application/vnd.openxmlformats-officedocument.presentationml.notesSlide+xml"/>
  <Override PartName="/ppt/notesSlides/notesSlide221.xml" ContentType="application/vnd.openxmlformats-officedocument.presentationml.notesSlide+xml"/>
  <Override PartName="/ppt/notesSlides/notesSlide222.xml" ContentType="application/vnd.openxmlformats-officedocument.presentationml.notesSlide+xml"/>
  <Override PartName="/ppt/notesSlides/notesSlide223.xml" ContentType="application/vnd.openxmlformats-officedocument.presentationml.notesSlide+xml"/>
  <Override PartName="/ppt/notesSlides/notesSlide224.xml" ContentType="application/vnd.openxmlformats-officedocument.presentationml.notesSlide+xml"/>
  <Override PartName="/ppt/notesSlides/notesSlide225.xml" ContentType="application/vnd.openxmlformats-officedocument.presentationml.notesSlide+xml"/>
  <Override PartName="/ppt/notesSlides/notesSlide226.xml" ContentType="application/vnd.openxmlformats-officedocument.presentationml.notesSlide+xml"/>
  <Override PartName="/ppt/notesSlides/notesSlide227.xml" ContentType="application/vnd.openxmlformats-officedocument.presentationml.notesSlide+xml"/>
  <Override PartName="/ppt/notesSlides/notesSlide228.xml" ContentType="application/vnd.openxmlformats-officedocument.presentationml.notesSlide+xml"/>
  <Override PartName="/ppt/notesSlides/notesSlide229.xml" ContentType="application/vnd.openxmlformats-officedocument.presentationml.notesSlide+xml"/>
  <Override PartName="/ppt/notesSlides/notesSlide230.xml" ContentType="application/vnd.openxmlformats-officedocument.presentationml.notesSlide+xml"/>
  <Override PartName="/ppt/notesSlides/notesSlide231.xml" ContentType="application/vnd.openxmlformats-officedocument.presentationml.notesSlide+xml"/>
  <Override PartName="/ppt/notesSlides/notesSlide232.xml" ContentType="application/vnd.openxmlformats-officedocument.presentationml.notesSlide+xml"/>
  <Override PartName="/ppt/notesSlides/notesSlide233.xml" ContentType="application/vnd.openxmlformats-officedocument.presentationml.notesSlide+xml"/>
  <Override PartName="/ppt/notesSlides/notesSlide234.xml" ContentType="application/vnd.openxmlformats-officedocument.presentationml.notesSlide+xml"/>
  <Override PartName="/ppt/notesSlides/notesSlide235.xml" ContentType="application/vnd.openxmlformats-officedocument.presentationml.notesSlide+xml"/>
  <Override PartName="/ppt/notesSlides/notesSlide236.xml" ContentType="application/vnd.openxmlformats-officedocument.presentationml.notesSlide+xml"/>
  <Override PartName="/ppt/notesSlides/notesSlide237.xml" ContentType="application/vnd.openxmlformats-officedocument.presentationml.notesSlide+xml"/>
  <Override PartName="/ppt/notesSlides/notesSlide238.xml" ContentType="application/vnd.openxmlformats-officedocument.presentationml.notesSlide+xml"/>
  <Override PartName="/ppt/notesSlides/notesSlide239.xml" ContentType="application/vnd.openxmlformats-officedocument.presentationml.notesSlide+xml"/>
  <Override PartName="/ppt/notesSlides/notesSlide240.xml" ContentType="application/vnd.openxmlformats-officedocument.presentationml.notesSlide+xml"/>
  <Override PartName="/ppt/notesSlides/notesSlide241.xml" ContentType="application/vnd.openxmlformats-officedocument.presentationml.notesSlide+xml"/>
  <Override PartName="/ppt/notesSlides/notesSlide242.xml" ContentType="application/vnd.openxmlformats-officedocument.presentationml.notesSlide+xml"/>
  <Override PartName="/ppt/notesSlides/notesSlide243.xml" ContentType="application/vnd.openxmlformats-officedocument.presentationml.notesSlide+xml"/>
  <Override PartName="/ppt/notesSlides/notesSlide244.xml" ContentType="application/vnd.openxmlformats-officedocument.presentationml.notesSlide+xml"/>
  <Override PartName="/ppt/notesSlides/notesSlide245.xml" ContentType="application/vnd.openxmlformats-officedocument.presentationml.notesSlide+xml"/>
  <Override PartName="/ppt/notesSlides/notesSlide246.xml" ContentType="application/vnd.openxmlformats-officedocument.presentationml.notesSlide+xml"/>
  <Override PartName="/ppt/notesSlides/notesSlide247.xml" ContentType="application/vnd.openxmlformats-officedocument.presentationml.notesSlide+xml"/>
  <Override PartName="/ppt/notesSlides/notesSlide248.xml" ContentType="application/vnd.openxmlformats-officedocument.presentationml.notesSlide+xml"/>
  <Override PartName="/ppt/notesSlides/notesSlide249.xml" ContentType="application/vnd.openxmlformats-officedocument.presentationml.notesSlide+xml"/>
  <Override PartName="/ppt/notesSlides/notesSlide250.xml" ContentType="application/vnd.openxmlformats-officedocument.presentationml.notesSlide+xml"/>
  <Override PartName="/ppt/notesSlides/notesSlide251.xml" ContentType="application/vnd.openxmlformats-officedocument.presentationml.notesSlide+xml"/>
  <Override PartName="/ppt/notesSlides/notesSlide252.xml" ContentType="application/vnd.openxmlformats-officedocument.presentationml.notesSlide+xml"/>
  <Override PartName="/ppt/notesSlides/notesSlide25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7"/>
  </p:notesMasterIdLst>
  <p:handoutMasterIdLst>
    <p:handoutMasterId r:id="rId258"/>
  </p:handoutMasterIdLst>
  <p:sldIdLst>
    <p:sldId id="256" r:id="rId2"/>
    <p:sldId id="757" r:id="rId3"/>
    <p:sldId id="764" r:id="rId4"/>
    <p:sldId id="766" r:id="rId5"/>
    <p:sldId id="767" r:id="rId6"/>
    <p:sldId id="768" r:id="rId7"/>
    <p:sldId id="765" r:id="rId8"/>
    <p:sldId id="769" r:id="rId9"/>
    <p:sldId id="770" r:id="rId10"/>
    <p:sldId id="763" r:id="rId11"/>
    <p:sldId id="423" r:id="rId12"/>
    <p:sldId id="457" r:id="rId13"/>
    <p:sldId id="458" r:id="rId14"/>
    <p:sldId id="459" r:id="rId15"/>
    <p:sldId id="460" r:id="rId16"/>
    <p:sldId id="759" r:id="rId17"/>
    <p:sldId id="758" r:id="rId18"/>
    <p:sldId id="462" r:id="rId19"/>
    <p:sldId id="466" r:id="rId20"/>
    <p:sldId id="468" r:id="rId21"/>
    <p:sldId id="467" r:id="rId22"/>
    <p:sldId id="495" r:id="rId23"/>
    <p:sldId id="470" r:id="rId24"/>
    <p:sldId id="464" r:id="rId25"/>
    <p:sldId id="471" r:id="rId26"/>
    <p:sldId id="472" r:id="rId27"/>
    <p:sldId id="543" r:id="rId28"/>
    <p:sldId id="473" r:id="rId29"/>
    <p:sldId id="760" r:id="rId30"/>
    <p:sldId id="469" r:id="rId31"/>
    <p:sldId id="463" r:id="rId32"/>
    <p:sldId id="474" r:id="rId33"/>
    <p:sldId id="686" r:id="rId34"/>
    <p:sldId id="475" r:id="rId35"/>
    <p:sldId id="476" r:id="rId36"/>
    <p:sldId id="478" r:id="rId37"/>
    <p:sldId id="479" r:id="rId38"/>
    <p:sldId id="496" r:id="rId39"/>
    <p:sldId id="761" r:id="rId40"/>
    <p:sldId id="497" r:id="rId41"/>
    <p:sldId id="481" r:id="rId42"/>
    <p:sldId id="482" r:id="rId43"/>
    <p:sldId id="483" r:id="rId44"/>
    <p:sldId id="484" r:id="rId45"/>
    <p:sldId id="485" r:id="rId46"/>
    <p:sldId id="687" r:id="rId47"/>
    <p:sldId id="688" r:id="rId48"/>
    <p:sldId id="689" r:id="rId49"/>
    <p:sldId id="690" r:id="rId50"/>
    <p:sldId id="691" r:id="rId51"/>
    <p:sldId id="692" r:id="rId52"/>
    <p:sldId id="693" r:id="rId53"/>
    <p:sldId id="694" r:id="rId54"/>
    <p:sldId id="695" r:id="rId55"/>
    <p:sldId id="696" r:id="rId56"/>
    <p:sldId id="697" r:id="rId57"/>
    <p:sldId id="762" r:id="rId58"/>
    <p:sldId id="486" r:id="rId59"/>
    <p:sldId id="487" r:id="rId60"/>
    <p:sldId id="488" r:id="rId61"/>
    <p:sldId id="489" r:id="rId62"/>
    <p:sldId id="490" r:id="rId63"/>
    <p:sldId id="491" r:id="rId64"/>
    <p:sldId id="677" r:id="rId65"/>
    <p:sldId id="678" r:id="rId66"/>
    <p:sldId id="679" r:id="rId67"/>
    <p:sldId id="544" r:id="rId68"/>
    <p:sldId id="741" r:id="rId69"/>
    <p:sldId id="657" r:id="rId70"/>
    <p:sldId id="659" r:id="rId71"/>
    <p:sldId id="660" r:id="rId72"/>
    <p:sldId id="663" r:id="rId73"/>
    <p:sldId id="664" r:id="rId74"/>
    <p:sldId id="665" r:id="rId75"/>
    <p:sldId id="661" r:id="rId76"/>
    <p:sldId id="662" r:id="rId77"/>
    <p:sldId id="666" r:id="rId78"/>
    <p:sldId id="667" r:id="rId79"/>
    <p:sldId id="668" r:id="rId80"/>
    <p:sldId id="669" r:id="rId81"/>
    <p:sldId id="670" r:id="rId82"/>
    <p:sldId id="671" r:id="rId83"/>
    <p:sldId id="672" r:id="rId84"/>
    <p:sldId id="673" r:id="rId85"/>
    <p:sldId id="545" r:id="rId86"/>
    <p:sldId id="742" r:id="rId87"/>
    <p:sldId id="743" r:id="rId88"/>
    <p:sldId id="546" r:id="rId89"/>
    <p:sldId id="547" r:id="rId90"/>
    <p:sldId id="548" r:id="rId91"/>
    <p:sldId id="549" r:id="rId92"/>
    <p:sldId id="550" r:id="rId93"/>
    <p:sldId id="551" r:id="rId94"/>
    <p:sldId id="552" r:id="rId95"/>
    <p:sldId id="553" r:id="rId96"/>
    <p:sldId id="637" r:id="rId97"/>
    <p:sldId id="641" r:id="rId98"/>
    <p:sldId id="642" r:id="rId99"/>
    <p:sldId id="643" r:id="rId100"/>
    <p:sldId id="640" r:id="rId101"/>
    <p:sldId id="554" r:id="rId102"/>
    <p:sldId id="555" r:id="rId103"/>
    <p:sldId id="556" r:id="rId104"/>
    <p:sldId id="558" r:id="rId105"/>
    <p:sldId id="559" r:id="rId106"/>
    <p:sldId id="560" r:id="rId107"/>
    <p:sldId id="561" r:id="rId108"/>
    <p:sldId id="649" r:id="rId109"/>
    <p:sldId id="650" r:id="rId110"/>
    <p:sldId id="651" r:id="rId111"/>
    <p:sldId id="652" r:id="rId112"/>
    <p:sldId id="653" r:id="rId113"/>
    <p:sldId id="654" r:id="rId114"/>
    <p:sldId id="656" r:id="rId115"/>
    <p:sldId id="744" r:id="rId116"/>
    <p:sldId id="563" r:id="rId117"/>
    <p:sldId id="745" r:id="rId118"/>
    <p:sldId id="564" r:id="rId119"/>
    <p:sldId id="680" r:id="rId120"/>
    <p:sldId id="681" r:id="rId121"/>
    <p:sldId id="682" r:id="rId122"/>
    <p:sldId id="683" r:id="rId123"/>
    <p:sldId id="684" r:id="rId124"/>
    <p:sldId id="685" r:id="rId125"/>
    <p:sldId id="746" r:id="rId126"/>
    <p:sldId id="565" r:id="rId127"/>
    <p:sldId id="566" r:id="rId128"/>
    <p:sldId id="567" r:id="rId129"/>
    <p:sldId id="747" r:id="rId130"/>
    <p:sldId id="568" r:id="rId131"/>
    <p:sldId id="569" r:id="rId132"/>
    <p:sldId id="570" r:id="rId133"/>
    <p:sldId id="571" r:id="rId134"/>
    <p:sldId id="572" r:id="rId135"/>
    <p:sldId id="573" r:id="rId136"/>
    <p:sldId id="574" r:id="rId137"/>
    <p:sldId id="575" r:id="rId138"/>
    <p:sldId id="576" r:id="rId139"/>
    <p:sldId id="577" r:id="rId140"/>
    <p:sldId id="578" r:id="rId141"/>
    <p:sldId id="579" r:id="rId142"/>
    <p:sldId id="754" r:id="rId143"/>
    <p:sldId id="612" r:id="rId144"/>
    <p:sldId id="613" r:id="rId145"/>
    <p:sldId id="615" r:id="rId146"/>
    <p:sldId id="614" r:id="rId147"/>
    <p:sldId id="616" r:id="rId148"/>
    <p:sldId id="618" r:id="rId149"/>
    <p:sldId id="771" r:id="rId150"/>
    <p:sldId id="748" r:id="rId151"/>
    <p:sldId id="749" r:id="rId152"/>
    <p:sldId id="750" r:id="rId153"/>
    <p:sldId id="751" r:id="rId154"/>
    <p:sldId id="752" r:id="rId155"/>
    <p:sldId id="753" r:id="rId156"/>
    <p:sldId id="620" r:id="rId157"/>
    <p:sldId id="621" r:id="rId158"/>
    <p:sldId id="622" r:id="rId159"/>
    <p:sldId id="623" r:id="rId160"/>
    <p:sldId id="624" r:id="rId161"/>
    <p:sldId id="625" r:id="rId162"/>
    <p:sldId id="626" r:id="rId163"/>
    <p:sldId id="627" r:id="rId164"/>
    <p:sldId id="628" r:id="rId165"/>
    <p:sldId id="629" r:id="rId166"/>
    <p:sldId id="632" r:id="rId167"/>
    <p:sldId id="630" r:id="rId168"/>
    <p:sldId id="631" r:id="rId169"/>
    <p:sldId id="633" r:id="rId170"/>
    <p:sldId id="634" r:id="rId171"/>
    <p:sldId id="635" r:id="rId172"/>
    <p:sldId id="636" r:id="rId173"/>
    <p:sldId id="580" r:id="rId174"/>
    <p:sldId id="581" r:id="rId175"/>
    <p:sldId id="582" r:id="rId176"/>
    <p:sldId id="583" r:id="rId177"/>
    <p:sldId id="584" r:id="rId178"/>
    <p:sldId id="585" r:id="rId179"/>
    <p:sldId id="586" r:id="rId180"/>
    <p:sldId id="587" r:id="rId181"/>
    <p:sldId id="597" r:id="rId182"/>
    <p:sldId id="598" r:id="rId183"/>
    <p:sldId id="600" r:id="rId184"/>
    <p:sldId id="599" r:id="rId185"/>
    <p:sldId id="601" r:id="rId186"/>
    <p:sldId id="755" r:id="rId187"/>
    <p:sldId id="602" r:id="rId188"/>
    <p:sldId id="607" r:id="rId189"/>
    <p:sldId id="603" r:id="rId190"/>
    <p:sldId id="604" r:id="rId191"/>
    <p:sldId id="605" r:id="rId192"/>
    <p:sldId id="606" r:id="rId193"/>
    <p:sldId id="608" r:id="rId194"/>
    <p:sldId id="611" r:id="rId195"/>
    <p:sldId id="609" r:id="rId196"/>
    <p:sldId id="610" r:id="rId197"/>
    <p:sldId id="756" r:id="rId198"/>
    <p:sldId id="773" r:id="rId199"/>
    <p:sldId id="772" r:id="rId200"/>
    <p:sldId id="592" r:id="rId201"/>
    <p:sldId id="591" r:id="rId202"/>
    <p:sldId id="774" r:id="rId203"/>
    <p:sldId id="775" r:id="rId204"/>
    <p:sldId id="593" r:id="rId205"/>
    <p:sldId id="594" r:id="rId206"/>
    <p:sldId id="776" r:id="rId207"/>
    <p:sldId id="595" r:id="rId208"/>
    <p:sldId id="596" r:id="rId209"/>
    <p:sldId id="777" r:id="rId210"/>
    <p:sldId id="778" r:id="rId211"/>
    <p:sldId id="779" r:id="rId212"/>
    <p:sldId id="780" r:id="rId213"/>
    <p:sldId id="698" r:id="rId214"/>
    <p:sldId id="699" r:id="rId215"/>
    <p:sldId id="704" r:id="rId216"/>
    <p:sldId id="723" r:id="rId217"/>
    <p:sldId id="724" r:id="rId218"/>
    <p:sldId id="725" r:id="rId219"/>
    <p:sldId id="726" r:id="rId220"/>
    <p:sldId id="730" r:id="rId221"/>
    <p:sldId id="731" r:id="rId222"/>
    <p:sldId id="705" r:id="rId223"/>
    <p:sldId id="733" r:id="rId224"/>
    <p:sldId id="734" r:id="rId225"/>
    <p:sldId id="735" r:id="rId226"/>
    <p:sldId id="781" r:id="rId227"/>
    <p:sldId id="736" r:id="rId228"/>
    <p:sldId id="737" r:id="rId229"/>
    <p:sldId id="738" r:id="rId230"/>
    <p:sldId id="739" r:id="rId231"/>
    <p:sldId id="740" r:id="rId232"/>
    <p:sldId id="732" r:id="rId233"/>
    <p:sldId id="707" r:id="rId234"/>
    <p:sldId id="708" r:id="rId235"/>
    <p:sldId id="709" r:id="rId236"/>
    <p:sldId id="782" r:id="rId237"/>
    <p:sldId id="710" r:id="rId238"/>
    <p:sldId id="703" r:id="rId239"/>
    <p:sldId id="700" r:id="rId240"/>
    <p:sldId id="701" r:id="rId241"/>
    <p:sldId id="702" r:id="rId242"/>
    <p:sldId id="711" r:id="rId243"/>
    <p:sldId id="712" r:id="rId244"/>
    <p:sldId id="713" r:id="rId245"/>
    <p:sldId id="783" r:id="rId246"/>
    <p:sldId id="714" r:id="rId247"/>
    <p:sldId id="716" r:id="rId248"/>
    <p:sldId id="715" r:id="rId249"/>
    <p:sldId id="717" r:id="rId250"/>
    <p:sldId id="718" r:id="rId251"/>
    <p:sldId id="719" r:id="rId252"/>
    <p:sldId id="720" r:id="rId253"/>
    <p:sldId id="722" r:id="rId254"/>
    <p:sldId id="721" r:id="rId255"/>
    <p:sldId id="260" r:id="rId256"/>
  </p:sldIdLst>
  <p:sldSz cx="9540875" cy="5616575"/>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769">
          <p15:clr>
            <a:srgbClr val="A4A3A4"/>
          </p15:clr>
        </p15:guide>
        <p15:guide id="2" pos="3005">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A0000"/>
    <a:srgbClr val="EA0000"/>
    <a:srgbClr val="FEFEFC"/>
    <a:srgbClr val="FCFCF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33" autoAdjust="0"/>
    <p:restoredTop sz="91139" autoAdjust="0"/>
  </p:normalViewPr>
  <p:slideViewPr>
    <p:cSldViewPr>
      <p:cViewPr varScale="1">
        <p:scale>
          <a:sx n="94" d="100"/>
          <a:sy n="94" d="100"/>
        </p:scale>
        <p:origin x="654" y="84"/>
      </p:cViewPr>
      <p:guideLst>
        <p:guide orient="horz" pos="1769"/>
        <p:guide pos="3005"/>
      </p:guideLst>
    </p:cSldViewPr>
  </p:slideViewPr>
  <p:notesTextViewPr>
    <p:cViewPr>
      <p:scale>
        <a:sx n="100" d="100"/>
        <a:sy n="100" d="100"/>
      </p:scale>
      <p:origin x="0" y="0"/>
    </p:cViewPr>
  </p:notesTextViewPr>
  <p:notesViewPr>
    <p:cSldViewPr>
      <p:cViewPr varScale="1">
        <p:scale>
          <a:sx n="58" d="100"/>
          <a:sy n="58" d="100"/>
        </p:scale>
        <p:origin x="-2532" y="-7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226" Type="http://schemas.openxmlformats.org/officeDocument/2006/relationships/slide" Target="slides/slide225.xml"/><Relationship Id="rId247" Type="http://schemas.openxmlformats.org/officeDocument/2006/relationships/slide" Target="slides/slide246.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slide" Target="slides/slide215.xml"/><Relationship Id="rId237" Type="http://schemas.openxmlformats.org/officeDocument/2006/relationships/slide" Target="slides/slide236.xml"/><Relationship Id="rId258" Type="http://schemas.openxmlformats.org/officeDocument/2006/relationships/handoutMaster" Target="handoutMasters/handoutMaster1.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slide" Target="slides/slide205.xml"/><Relationship Id="rId227" Type="http://schemas.openxmlformats.org/officeDocument/2006/relationships/slide" Target="slides/slide226.xml"/><Relationship Id="rId248" Type="http://schemas.openxmlformats.org/officeDocument/2006/relationships/slide" Target="slides/slide247.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217" Type="http://schemas.openxmlformats.org/officeDocument/2006/relationships/slide" Target="slides/slide216.xml"/><Relationship Id="rId1" Type="http://schemas.openxmlformats.org/officeDocument/2006/relationships/slideMaster" Target="slideMasters/slideMaster1.xml"/><Relationship Id="rId6" Type="http://schemas.openxmlformats.org/officeDocument/2006/relationships/slide" Target="slides/slide5.xml"/><Relationship Id="rId212" Type="http://schemas.openxmlformats.org/officeDocument/2006/relationships/slide" Target="slides/slide211.xml"/><Relationship Id="rId233" Type="http://schemas.openxmlformats.org/officeDocument/2006/relationships/slide" Target="slides/slide232.xml"/><Relationship Id="rId238" Type="http://schemas.openxmlformats.org/officeDocument/2006/relationships/slide" Target="slides/slide237.xml"/><Relationship Id="rId254" Type="http://schemas.openxmlformats.org/officeDocument/2006/relationships/slide" Target="slides/slide253.xml"/><Relationship Id="rId259" Type="http://schemas.openxmlformats.org/officeDocument/2006/relationships/presProps" Target="presProps.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172" Type="http://schemas.openxmlformats.org/officeDocument/2006/relationships/slide" Target="slides/slide171.xml"/><Relationship Id="rId193" Type="http://schemas.openxmlformats.org/officeDocument/2006/relationships/slide" Target="slides/slide192.xml"/><Relationship Id="rId202" Type="http://schemas.openxmlformats.org/officeDocument/2006/relationships/slide" Target="slides/slide201.xml"/><Relationship Id="rId207" Type="http://schemas.openxmlformats.org/officeDocument/2006/relationships/slide" Target="slides/slide206.xml"/><Relationship Id="rId223" Type="http://schemas.openxmlformats.org/officeDocument/2006/relationships/slide" Target="slides/slide222.xml"/><Relationship Id="rId228" Type="http://schemas.openxmlformats.org/officeDocument/2006/relationships/slide" Target="slides/slide227.xml"/><Relationship Id="rId244" Type="http://schemas.openxmlformats.org/officeDocument/2006/relationships/slide" Target="slides/slide243.xml"/><Relationship Id="rId249" Type="http://schemas.openxmlformats.org/officeDocument/2006/relationships/slide" Target="slides/slide24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260" Type="http://schemas.openxmlformats.org/officeDocument/2006/relationships/viewProps" Target="viewProps.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13" Type="http://schemas.openxmlformats.org/officeDocument/2006/relationships/slide" Target="slides/slide212.xml"/><Relationship Id="rId218" Type="http://schemas.openxmlformats.org/officeDocument/2006/relationships/slide" Target="slides/slide217.xml"/><Relationship Id="rId234" Type="http://schemas.openxmlformats.org/officeDocument/2006/relationships/slide" Target="slides/slide233.xml"/><Relationship Id="rId239" Type="http://schemas.openxmlformats.org/officeDocument/2006/relationships/slide" Target="slides/slide238.xml"/><Relationship Id="rId2" Type="http://schemas.openxmlformats.org/officeDocument/2006/relationships/slide" Target="slides/slide1.xml"/><Relationship Id="rId29" Type="http://schemas.openxmlformats.org/officeDocument/2006/relationships/slide" Target="slides/slide28.xml"/><Relationship Id="rId250" Type="http://schemas.openxmlformats.org/officeDocument/2006/relationships/slide" Target="slides/slide249.xml"/><Relationship Id="rId255" Type="http://schemas.openxmlformats.org/officeDocument/2006/relationships/slide" Target="slides/slide254.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slide" Target="slides/slide202.xml"/><Relationship Id="rId208" Type="http://schemas.openxmlformats.org/officeDocument/2006/relationships/slide" Target="slides/slide207.xml"/><Relationship Id="rId229" Type="http://schemas.openxmlformats.org/officeDocument/2006/relationships/slide" Target="slides/slide228.xml"/><Relationship Id="rId19" Type="http://schemas.openxmlformats.org/officeDocument/2006/relationships/slide" Target="slides/slide18.xml"/><Relationship Id="rId224" Type="http://schemas.openxmlformats.org/officeDocument/2006/relationships/slide" Target="slides/slide223.xml"/><Relationship Id="rId240" Type="http://schemas.openxmlformats.org/officeDocument/2006/relationships/slide" Target="slides/slide239.xml"/><Relationship Id="rId245" Type="http://schemas.openxmlformats.org/officeDocument/2006/relationships/slide" Target="slides/slide244.xml"/><Relationship Id="rId261" Type="http://schemas.openxmlformats.org/officeDocument/2006/relationships/theme" Target="theme/theme1.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219" Type="http://schemas.openxmlformats.org/officeDocument/2006/relationships/slide" Target="slides/slide218.xml"/><Relationship Id="rId3" Type="http://schemas.openxmlformats.org/officeDocument/2006/relationships/slide" Target="slides/slide2.xml"/><Relationship Id="rId214" Type="http://schemas.openxmlformats.org/officeDocument/2006/relationships/slide" Target="slides/slide213.xml"/><Relationship Id="rId230" Type="http://schemas.openxmlformats.org/officeDocument/2006/relationships/slide" Target="slides/slide229.xml"/><Relationship Id="rId235" Type="http://schemas.openxmlformats.org/officeDocument/2006/relationships/slide" Target="slides/slide234.xml"/><Relationship Id="rId251" Type="http://schemas.openxmlformats.org/officeDocument/2006/relationships/slide" Target="slides/slide250.xml"/><Relationship Id="rId256" Type="http://schemas.openxmlformats.org/officeDocument/2006/relationships/slide" Target="slides/slide255.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220" Type="http://schemas.openxmlformats.org/officeDocument/2006/relationships/slide" Target="slides/slide219.xml"/><Relationship Id="rId225" Type="http://schemas.openxmlformats.org/officeDocument/2006/relationships/slide" Target="slides/slide224.xml"/><Relationship Id="rId241" Type="http://schemas.openxmlformats.org/officeDocument/2006/relationships/slide" Target="slides/slide240.xml"/><Relationship Id="rId246" Type="http://schemas.openxmlformats.org/officeDocument/2006/relationships/slide" Target="slides/slide245.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262"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slide" Target="slides/slide214.xml"/><Relationship Id="rId236" Type="http://schemas.openxmlformats.org/officeDocument/2006/relationships/slide" Target="slides/slide235.xml"/><Relationship Id="rId257" Type="http://schemas.openxmlformats.org/officeDocument/2006/relationships/notesMaster" Target="notesMasters/notesMaster1.xml"/><Relationship Id="rId26" Type="http://schemas.openxmlformats.org/officeDocument/2006/relationships/slide" Target="slides/slide25.xml"/><Relationship Id="rId231" Type="http://schemas.openxmlformats.org/officeDocument/2006/relationships/slide" Target="slides/slide230.xml"/><Relationship Id="rId252" Type="http://schemas.openxmlformats.org/officeDocument/2006/relationships/slide" Target="slides/slide251.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slide" Target="slides/slide241.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slide" Target="slides/slide210.xml"/><Relationship Id="rId232" Type="http://schemas.openxmlformats.org/officeDocument/2006/relationships/slide" Target="slides/slide231.xml"/><Relationship Id="rId253" Type="http://schemas.openxmlformats.org/officeDocument/2006/relationships/slide" Target="slides/slide252.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slide" Target="slides/slide242.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s>
</file>

<file path=ppt/charts/_rels/chart1.xml.rels><?xml version="1.0" encoding="UTF-8" standalone="yes"?>
<Relationships xmlns="http://schemas.openxmlformats.org/package/2006/relationships"><Relationship Id="rId1" Type="http://schemas.openxmlformats.org/officeDocument/2006/relationships/oleObject" Target="file:///C:\Users\Administrator\Desktop\&#25968;&#25454;&#32467;&#26500;&#21644;&#31639;&#27861;&#35838;&#20214;&#31508;&#35760;&#20195;&#30721;\&#35838;&#20214;\&#26102;&#38388;&#22797;&#26434;&#24230;&#21644;&#31354;&#38388;&#22797;&#26434;&#24230;.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Users\Administrator\Desktop\&#25968;&#25454;&#32467;&#26500;&#21644;&#31639;&#27861;&#35838;&#20214;&#31508;&#35760;&#20195;&#30721;\&#35838;&#20214;\&#26102;&#38388;&#22797;&#26434;&#24230;&#21644;&#31354;&#38388;&#22797;&#26434;&#24230;.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C:\Users\Administrator\Desktop\&#25968;&#25454;&#32467;&#26500;&#21644;&#31639;&#27861;&#35838;&#20214;&#31508;&#35760;&#20195;&#30721;\&#35838;&#20214;\&#26102;&#38388;&#22797;&#26434;&#24230;&#21644;&#31354;&#38388;&#22797;&#26434;&#24230;.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zh-Hans" altLang="en-US"/>
              <a:t>常数项可以忽略</a:t>
            </a:r>
            <a:endParaRPr lang="zh-CN" altLang="en-US"/>
          </a:p>
        </c:rich>
      </c:tx>
      <c:overlay val="0"/>
      <c:spPr>
        <a:noFill/>
        <a:ln>
          <a:noFill/>
        </a:ln>
        <a:effectLst/>
      </c:spPr>
    </c:title>
    <c:autoTitleDeleted val="0"/>
    <c:plotArea>
      <c:layout>
        <c:manualLayout>
          <c:layoutTarget val="inner"/>
          <c:xMode val="edge"/>
          <c:yMode val="edge"/>
          <c:x val="8.4803149606299227E-2"/>
          <c:y val="0.14335666375036454"/>
          <c:w val="0.89019685039370078"/>
          <c:h val="0.71220691163604555"/>
        </c:manualLayout>
      </c:layout>
      <c:lineChart>
        <c:grouping val="standard"/>
        <c:varyColors val="0"/>
        <c:ser>
          <c:idx val="0"/>
          <c:order val="0"/>
          <c:tx>
            <c:strRef>
              <c:f>忽略常数!$B$1</c:f>
              <c:strCache>
                <c:ptCount val="1"/>
                <c:pt idx="0">
                  <c:v>2n+20</c:v>
                </c:pt>
              </c:strCache>
            </c:strRef>
          </c:tx>
          <c:spPr>
            <a:ln w="28575" cap="rnd">
              <a:solidFill>
                <a:schemeClr val="accent1"/>
              </a:solidFill>
              <a:round/>
            </a:ln>
            <a:effectLst/>
          </c:spPr>
          <c:marker>
            <c:symbol val="none"/>
          </c:marker>
          <c:cat>
            <c:numRef>
              <c:f>忽略常数!$A$2:$A$9</c:f>
              <c:numCache>
                <c:formatCode>General</c:formatCode>
                <c:ptCount val="8"/>
                <c:pt idx="0">
                  <c:v>1</c:v>
                </c:pt>
                <c:pt idx="1">
                  <c:v>2</c:v>
                </c:pt>
                <c:pt idx="2">
                  <c:v>5</c:v>
                </c:pt>
                <c:pt idx="3">
                  <c:v>8</c:v>
                </c:pt>
                <c:pt idx="4">
                  <c:v>15</c:v>
                </c:pt>
                <c:pt idx="5">
                  <c:v>30</c:v>
                </c:pt>
                <c:pt idx="6">
                  <c:v>100</c:v>
                </c:pt>
                <c:pt idx="7">
                  <c:v>300</c:v>
                </c:pt>
              </c:numCache>
            </c:numRef>
          </c:cat>
          <c:val>
            <c:numRef>
              <c:f>忽略常数!$B$2:$B$9</c:f>
              <c:numCache>
                <c:formatCode>General</c:formatCode>
                <c:ptCount val="8"/>
                <c:pt idx="0">
                  <c:v>22</c:v>
                </c:pt>
                <c:pt idx="1">
                  <c:v>24</c:v>
                </c:pt>
                <c:pt idx="2">
                  <c:v>30</c:v>
                </c:pt>
                <c:pt idx="3">
                  <c:v>36</c:v>
                </c:pt>
                <c:pt idx="4">
                  <c:v>50</c:v>
                </c:pt>
                <c:pt idx="5">
                  <c:v>80</c:v>
                </c:pt>
                <c:pt idx="6">
                  <c:v>220</c:v>
                </c:pt>
                <c:pt idx="7">
                  <c:v>620</c:v>
                </c:pt>
              </c:numCache>
            </c:numRef>
          </c:val>
          <c:smooth val="0"/>
          <c:extLst>
            <c:ext xmlns:c16="http://schemas.microsoft.com/office/drawing/2014/chart" uri="{C3380CC4-5D6E-409C-BE32-E72D297353CC}">
              <c16:uniqueId val="{00000000-1069-B945-BB5B-D0E63C111539}"/>
            </c:ext>
          </c:extLst>
        </c:ser>
        <c:ser>
          <c:idx val="1"/>
          <c:order val="1"/>
          <c:tx>
            <c:strRef>
              <c:f>忽略常数!$C$1</c:f>
              <c:strCache>
                <c:ptCount val="1"/>
                <c:pt idx="0">
                  <c:v>2n</c:v>
                </c:pt>
              </c:strCache>
            </c:strRef>
          </c:tx>
          <c:spPr>
            <a:ln w="28575" cap="rnd">
              <a:solidFill>
                <a:schemeClr val="accent2"/>
              </a:solidFill>
              <a:round/>
            </a:ln>
            <a:effectLst/>
          </c:spPr>
          <c:marker>
            <c:symbol val="none"/>
          </c:marker>
          <c:cat>
            <c:numRef>
              <c:f>忽略常数!$A$2:$A$9</c:f>
              <c:numCache>
                <c:formatCode>General</c:formatCode>
                <c:ptCount val="8"/>
                <c:pt idx="0">
                  <c:v>1</c:v>
                </c:pt>
                <c:pt idx="1">
                  <c:v>2</c:v>
                </c:pt>
                <c:pt idx="2">
                  <c:v>5</c:v>
                </c:pt>
                <c:pt idx="3">
                  <c:v>8</c:v>
                </c:pt>
                <c:pt idx="4">
                  <c:v>15</c:v>
                </c:pt>
                <c:pt idx="5">
                  <c:v>30</c:v>
                </c:pt>
                <c:pt idx="6">
                  <c:v>100</c:v>
                </c:pt>
                <c:pt idx="7">
                  <c:v>300</c:v>
                </c:pt>
              </c:numCache>
            </c:numRef>
          </c:cat>
          <c:val>
            <c:numRef>
              <c:f>忽略常数!$C$2:$C$9</c:f>
              <c:numCache>
                <c:formatCode>General</c:formatCode>
                <c:ptCount val="8"/>
                <c:pt idx="0">
                  <c:v>2</c:v>
                </c:pt>
                <c:pt idx="1">
                  <c:v>4</c:v>
                </c:pt>
                <c:pt idx="2">
                  <c:v>10</c:v>
                </c:pt>
                <c:pt idx="3">
                  <c:v>16</c:v>
                </c:pt>
                <c:pt idx="4">
                  <c:v>30</c:v>
                </c:pt>
                <c:pt idx="5">
                  <c:v>60</c:v>
                </c:pt>
                <c:pt idx="6">
                  <c:v>200</c:v>
                </c:pt>
                <c:pt idx="7">
                  <c:v>600</c:v>
                </c:pt>
              </c:numCache>
            </c:numRef>
          </c:val>
          <c:smooth val="0"/>
          <c:extLst>
            <c:ext xmlns:c16="http://schemas.microsoft.com/office/drawing/2014/chart" uri="{C3380CC4-5D6E-409C-BE32-E72D297353CC}">
              <c16:uniqueId val="{00000001-1069-B945-BB5B-D0E63C111539}"/>
            </c:ext>
          </c:extLst>
        </c:ser>
        <c:ser>
          <c:idx val="2"/>
          <c:order val="2"/>
          <c:tx>
            <c:strRef>
              <c:f>忽略常数!$D$1</c:f>
              <c:strCache>
                <c:ptCount val="1"/>
                <c:pt idx="0">
                  <c:v>3n+10</c:v>
                </c:pt>
              </c:strCache>
            </c:strRef>
          </c:tx>
          <c:spPr>
            <a:ln w="28575" cap="rnd">
              <a:solidFill>
                <a:schemeClr val="accent3"/>
              </a:solidFill>
              <a:round/>
            </a:ln>
            <a:effectLst/>
          </c:spPr>
          <c:marker>
            <c:symbol val="none"/>
          </c:marker>
          <c:cat>
            <c:numRef>
              <c:f>忽略常数!$A$2:$A$9</c:f>
              <c:numCache>
                <c:formatCode>General</c:formatCode>
                <c:ptCount val="8"/>
                <c:pt idx="0">
                  <c:v>1</c:v>
                </c:pt>
                <c:pt idx="1">
                  <c:v>2</c:v>
                </c:pt>
                <c:pt idx="2">
                  <c:v>5</c:v>
                </c:pt>
                <c:pt idx="3">
                  <c:v>8</c:v>
                </c:pt>
                <c:pt idx="4">
                  <c:v>15</c:v>
                </c:pt>
                <c:pt idx="5">
                  <c:v>30</c:v>
                </c:pt>
                <c:pt idx="6">
                  <c:v>100</c:v>
                </c:pt>
                <c:pt idx="7">
                  <c:v>300</c:v>
                </c:pt>
              </c:numCache>
            </c:numRef>
          </c:cat>
          <c:val>
            <c:numRef>
              <c:f>忽略常数!$D$2:$D$9</c:f>
              <c:numCache>
                <c:formatCode>General</c:formatCode>
                <c:ptCount val="8"/>
                <c:pt idx="0">
                  <c:v>13</c:v>
                </c:pt>
                <c:pt idx="1">
                  <c:v>16</c:v>
                </c:pt>
                <c:pt idx="2">
                  <c:v>25</c:v>
                </c:pt>
                <c:pt idx="3">
                  <c:v>34</c:v>
                </c:pt>
                <c:pt idx="4">
                  <c:v>55</c:v>
                </c:pt>
                <c:pt idx="5">
                  <c:v>100</c:v>
                </c:pt>
                <c:pt idx="6">
                  <c:v>310</c:v>
                </c:pt>
                <c:pt idx="7">
                  <c:v>910</c:v>
                </c:pt>
              </c:numCache>
            </c:numRef>
          </c:val>
          <c:smooth val="0"/>
          <c:extLst>
            <c:ext xmlns:c16="http://schemas.microsoft.com/office/drawing/2014/chart" uri="{C3380CC4-5D6E-409C-BE32-E72D297353CC}">
              <c16:uniqueId val="{00000002-1069-B945-BB5B-D0E63C111539}"/>
            </c:ext>
          </c:extLst>
        </c:ser>
        <c:ser>
          <c:idx val="3"/>
          <c:order val="3"/>
          <c:tx>
            <c:strRef>
              <c:f>忽略常数!$E$1</c:f>
              <c:strCache>
                <c:ptCount val="1"/>
                <c:pt idx="0">
                  <c:v>3n</c:v>
                </c:pt>
              </c:strCache>
            </c:strRef>
          </c:tx>
          <c:spPr>
            <a:ln w="28575" cap="rnd">
              <a:solidFill>
                <a:schemeClr val="accent4"/>
              </a:solidFill>
              <a:round/>
            </a:ln>
            <a:effectLst/>
          </c:spPr>
          <c:marker>
            <c:symbol val="none"/>
          </c:marker>
          <c:cat>
            <c:numRef>
              <c:f>忽略常数!$A$2:$A$9</c:f>
              <c:numCache>
                <c:formatCode>General</c:formatCode>
                <c:ptCount val="8"/>
                <c:pt idx="0">
                  <c:v>1</c:v>
                </c:pt>
                <c:pt idx="1">
                  <c:v>2</c:v>
                </c:pt>
                <c:pt idx="2">
                  <c:v>5</c:v>
                </c:pt>
                <c:pt idx="3">
                  <c:v>8</c:v>
                </c:pt>
                <c:pt idx="4">
                  <c:v>15</c:v>
                </c:pt>
                <c:pt idx="5">
                  <c:v>30</c:v>
                </c:pt>
                <c:pt idx="6">
                  <c:v>100</c:v>
                </c:pt>
                <c:pt idx="7">
                  <c:v>300</c:v>
                </c:pt>
              </c:numCache>
            </c:numRef>
          </c:cat>
          <c:val>
            <c:numRef>
              <c:f>忽略常数!$E$2:$E$9</c:f>
              <c:numCache>
                <c:formatCode>General</c:formatCode>
                <c:ptCount val="8"/>
                <c:pt idx="0">
                  <c:v>3</c:v>
                </c:pt>
                <c:pt idx="1">
                  <c:v>6</c:v>
                </c:pt>
                <c:pt idx="2">
                  <c:v>15</c:v>
                </c:pt>
                <c:pt idx="3">
                  <c:v>24</c:v>
                </c:pt>
                <c:pt idx="4">
                  <c:v>45</c:v>
                </c:pt>
                <c:pt idx="5">
                  <c:v>90</c:v>
                </c:pt>
                <c:pt idx="6">
                  <c:v>300</c:v>
                </c:pt>
                <c:pt idx="7">
                  <c:v>900</c:v>
                </c:pt>
              </c:numCache>
            </c:numRef>
          </c:val>
          <c:smooth val="0"/>
          <c:extLst>
            <c:ext xmlns:c16="http://schemas.microsoft.com/office/drawing/2014/chart" uri="{C3380CC4-5D6E-409C-BE32-E72D297353CC}">
              <c16:uniqueId val="{00000003-1069-B945-BB5B-D0E63C111539}"/>
            </c:ext>
          </c:extLst>
        </c:ser>
        <c:dLbls>
          <c:showLegendKey val="0"/>
          <c:showVal val="0"/>
          <c:showCatName val="0"/>
          <c:showSerName val="0"/>
          <c:showPercent val="0"/>
          <c:showBubbleSize val="0"/>
        </c:dLbls>
        <c:smooth val="0"/>
        <c:axId val="205360128"/>
        <c:axId val="205374208"/>
      </c:lineChart>
      <c:catAx>
        <c:axId val="20536012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205374208"/>
        <c:crosses val="autoZero"/>
        <c:auto val="1"/>
        <c:lblAlgn val="ctr"/>
        <c:lblOffset val="100"/>
        <c:noMultiLvlLbl val="0"/>
      </c:catAx>
      <c:valAx>
        <c:axId val="20537420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20536012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solidFill>
        <a:schemeClr val="tx1">
          <a:lumMod val="15000"/>
          <a:lumOff val="85000"/>
        </a:schemeClr>
      </a:solidFill>
      <a:round/>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zh-Hans" altLang="en-US"/>
              <a:t>低次项可以忽略</a:t>
            </a:r>
            <a:endParaRPr lang="zh-CN" altLang="en-US"/>
          </a:p>
        </c:rich>
      </c:tx>
      <c:overlay val="0"/>
      <c:spPr>
        <a:noFill/>
        <a:ln>
          <a:noFill/>
        </a:ln>
        <a:effectLst/>
      </c:spPr>
    </c:title>
    <c:autoTitleDeleted val="0"/>
    <c:plotArea>
      <c:layout/>
      <c:lineChart>
        <c:grouping val="standard"/>
        <c:varyColors val="0"/>
        <c:ser>
          <c:idx val="0"/>
          <c:order val="0"/>
          <c:tx>
            <c:strRef>
              <c:f>忽略低次项!$B$1</c:f>
              <c:strCache>
                <c:ptCount val="1"/>
                <c:pt idx="0">
                  <c:v>2n^2+3n+10</c:v>
                </c:pt>
              </c:strCache>
            </c:strRef>
          </c:tx>
          <c:spPr>
            <a:ln w="28575" cap="rnd">
              <a:solidFill>
                <a:schemeClr val="accent1"/>
              </a:solidFill>
              <a:round/>
            </a:ln>
            <a:effectLst/>
          </c:spPr>
          <c:marker>
            <c:symbol val="none"/>
          </c:marker>
          <c:cat>
            <c:numRef>
              <c:f>忽略低次项!$A$2:$A$8</c:f>
              <c:numCache>
                <c:formatCode>General</c:formatCode>
                <c:ptCount val="7"/>
                <c:pt idx="0">
                  <c:v>1</c:v>
                </c:pt>
                <c:pt idx="1">
                  <c:v>2</c:v>
                </c:pt>
                <c:pt idx="2">
                  <c:v>5</c:v>
                </c:pt>
                <c:pt idx="3">
                  <c:v>8</c:v>
                </c:pt>
                <c:pt idx="4">
                  <c:v>15</c:v>
                </c:pt>
                <c:pt idx="5">
                  <c:v>30</c:v>
                </c:pt>
                <c:pt idx="6">
                  <c:v>100</c:v>
                </c:pt>
              </c:numCache>
            </c:numRef>
          </c:cat>
          <c:val>
            <c:numRef>
              <c:f>忽略低次项!$B$2:$B$8</c:f>
              <c:numCache>
                <c:formatCode>General</c:formatCode>
                <c:ptCount val="7"/>
                <c:pt idx="0">
                  <c:v>15</c:v>
                </c:pt>
                <c:pt idx="1">
                  <c:v>24</c:v>
                </c:pt>
                <c:pt idx="2">
                  <c:v>75</c:v>
                </c:pt>
                <c:pt idx="3">
                  <c:v>162</c:v>
                </c:pt>
                <c:pt idx="4">
                  <c:v>505</c:v>
                </c:pt>
                <c:pt idx="5">
                  <c:v>1900</c:v>
                </c:pt>
                <c:pt idx="6">
                  <c:v>20310</c:v>
                </c:pt>
              </c:numCache>
            </c:numRef>
          </c:val>
          <c:smooth val="0"/>
          <c:extLst>
            <c:ext xmlns:c16="http://schemas.microsoft.com/office/drawing/2014/chart" uri="{C3380CC4-5D6E-409C-BE32-E72D297353CC}">
              <c16:uniqueId val="{00000000-42D9-3D48-8047-DDD53E814849}"/>
            </c:ext>
          </c:extLst>
        </c:ser>
        <c:ser>
          <c:idx val="1"/>
          <c:order val="1"/>
          <c:tx>
            <c:strRef>
              <c:f>忽略低次项!$C$1</c:f>
              <c:strCache>
                <c:ptCount val="1"/>
                <c:pt idx="0">
                  <c:v>2n^2</c:v>
                </c:pt>
              </c:strCache>
            </c:strRef>
          </c:tx>
          <c:spPr>
            <a:ln w="28575" cap="rnd">
              <a:solidFill>
                <a:schemeClr val="accent2"/>
              </a:solidFill>
              <a:round/>
            </a:ln>
            <a:effectLst/>
          </c:spPr>
          <c:marker>
            <c:symbol val="none"/>
          </c:marker>
          <c:cat>
            <c:numRef>
              <c:f>忽略低次项!$A$2:$A$8</c:f>
              <c:numCache>
                <c:formatCode>General</c:formatCode>
                <c:ptCount val="7"/>
                <c:pt idx="0">
                  <c:v>1</c:v>
                </c:pt>
                <c:pt idx="1">
                  <c:v>2</c:v>
                </c:pt>
                <c:pt idx="2">
                  <c:v>5</c:v>
                </c:pt>
                <c:pt idx="3">
                  <c:v>8</c:v>
                </c:pt>
                <c:pt idx="4">
                  <c:v>15</c:v>
                </c:pt>
                <c:pt idx="5">
                  <c:v>30</c:v>
                </c:pt>
                <c:pt idx="6">
                  <c:v>100</c:v>
                </c:pt>
              </c:numCache>
            </c:numRef>
          </c:cat>
          <c:val>
            <c:numRef>
              <c:f>忽略低次项!$C$2:$C$8</c:f>
              <c:numCache>
                <c:formatCode>General</c:formatCode>
                <c:ptCount val="7"/>
                <c:pt idx="0">
                  <c:v>2</c:v>
                </c:pt>
                <c:pt idx="1">
                  <c:v>8</c:v>
                </c:pt>
                <c:pt idx="2">
                  <c:v>50</c:v>
                </c:pt>
                <c:pt idx="3">
                  <c:v>128</c:v>
                </c:pt>
                <c:pt idx="4">
                  <c:v>450</c:v>
                </c:pt>
                <c:pt idx="5">
                  <c:v>1800</c:v>
                </c:pt>
                <c:pt idx="6">
                  <c:v>20000</c:v>
                </c:pt>
              </c:numCache>
            </c:numRef>
          </c:val>
          <c:smooth val="0"/>
          <c:extLst>
            <c:ext xmlns:c16="http://schemas.microsoft.com/office/drawing/2014/chart" uri="{C3380CC4-5D6E-409C-BE32-E72D297353CC}">
              <c16:uniqueId val="{00000001-42D9-3D48-8047-DDD53E814849}"/>
            </c:ext>
          </c:extLst>
        </c:ser>
        <c:ser>
          <c:idx val="2"/>
          <c:order val="2"/>
          <c:tx>
            <c:strRef>
              <c:f>忽略低次项!$D$1</c:f>
              <c:strCache>
                <c:ptCount val="1"/>
                <c:pt idx="0">
                  <c:v>n^2+5n+20</c:v>
                </c:pt>
              </c:strCache>
            </c:strRef>
          </c:tx>
          <c:spPr>
            <a:ln w="28575" cap="rnd">
              <a:solidFill>
                <a:schemeClr val="accent3"/>
              </a:solidFill>
              <a:round/>
            </a:ln>
            <a:effectLst/>
          </c:spPr>
          <c:marker>
            <c:symbol val="none"/>
          </c:marker>
          <c:cat>
            <c:numRef>
              <c:f>忽略低次项!$A$2:$A$8</c:f>
              <c:numCache>
                <c:formatCode>General</c:formatCode>
                <c:ptCount val="7"/>
                <c:pt idx="0">
                  <c:v>1</c:v>
                </c:pt>
                <c:pt idx="1">
                  <c:v>2</c:v>
                </c:pt>
                <c:pt idx="2">
                  <c:v>5</c:v>
                </c:pt>
                <c:pt idx="3">
                  <c:v>8</c:v>
                </c:pt>
                <c:pt idx="4">
                  <c:v>15</c:v>
                </c:pt>
                <c:pt idx="5">
                  <c:v>30</c:v>
                </c:pt>
                <c:pt idx="6">
                  <c:v>100</c:v>
                </c:pt>
              </c:numCache>
            </c:numRef>
          </c:cat>
          <c:val>
            <c:numRef>
              <c:f>忽略低次项!$D$2:$D$8</c:f>
              <c:numCache>
                <c:formatCode>General</c:formatCode>
                <c:ptCount val="7"/>
                <c:pt idx="0">
                  <c:v>26</c:v>
                </c:pt>
                <c:pt idx="1">
                  <c:v>34</c:v>
                </c:pt>
                <c:pt idx="2">
                  <c:v>70</c:v>
                </c:pt>
                <c:pt idx="3">
                  <c:v>124</c:v>
                </c:pt>
                <c:pt idx="4">
                  <c:v>320</c:v>
                </c:pt>
                <c:pt idx="5">
                  <c:v>1070</c:v>
                </c:pt>
                <c:pt idx="6">
                  <c:v>10520</c:v>
                </c:pt>
              </c:numCache>
            </c:numRef>
          </c:val>
          <c:smooth val="0"/>
          <c:extLst>
            <c:ext xmlns:c16="http://schemas.microsoft.com/office/drawing/2014/chart" uri="{C3380CC4-5D6E-409C-BE32-E72D297353CC}">
              <c16:uniqueId val="{00000002-42D9-3D48-8047-DDD53E814849}"/>
            </c:ext>
          </c:extLst>
        </c:ser>
        <c:ser>
          <c:idx val="3"/>
          <c:order val="3"/>
          <c:tx>
            <c:strRef>
              <c:f>忽略低次项!$E$1</c:f>
              <c:strCache>
                <c:ptCount val="1"/>
                <c:pt idx="0">
                  <c:v>n^2</c:v>
                </c:pt>
              </c:strCache>
            </c:strRef>
          </c:tx>
          <c:spPr>
            <a:ln w="28575" cap="rnd">
              <a:solidFill>
                <a:schemeClr val="accent4"/>
              </a:solidFill>
              <a:round/>
            </a:ln>
            <a:effectLst/>
          </c:spPr>
          <c:marker>
            <c:symbol val="none"/>
          </c:marker>
          <c:cat>
            <c:numRef>
              <c:f>忽略低次项!$A$2:$A$8</c:f>
              <c:numCache>
                <c:formatCode>General</c:formatCode>
                <c:ptCount val="7"/>
                <c:pt idx="0">
                  <c:v>1</c:v>
                </c:pt>
                <c:pt idx="1">
                  <c:v>2</c:v>
                </c:pt>
                <c:pt idx="2">
                  <c:v>5</c:v>
                </c:pt>
                <c:pt idx="3">
                  <c:v>8</c:v>
                </c:pt>
                <c:pt idx="4">
                  <c:v>15</c:v>
                </c:pt>
                <c:pt idx="5">
                  <c:v>30</c:v>
                </c:pt>
                <c:pt idx="6">
                  <c:v>100</c:v>
                </c:pt>
              </c:numCache>
            </c:numRef>
          </c:cat>
          <c:val>
            <c:numRef>
              <c:f>忽略低次项!$E$2:$E$8</c:f>
              <c:numCache>
                <c:formatCode>General</c:formatCode>
                <c:ptCount val="7"/>
                <c:pt idx="0">
                  <c:v>1</c:v>
                </c:pt>
                <c:pt idx="1">
                  <c:v>4</c:v>
                </c:pt>
                <c:pt idx="2">
                  <c:v>25</c:v>
                </c:pt>
                <c:pt idx="3">
                  <c:v>64</c:v>
                </c:pt>
                <c:pt idx="4">
                  <c:v>225</c:v>
                </c:pt>
                <c:pt idx="5">
                  <c:v>900</c:v>
                </c:pt>
                <c:pt idx="6">
                  <c:v>10000</c:v>
                </c:pt>
              </c:numCache>
            </c:numRef>
          </c:val>
          <c:smooth val="0"/>
          <c:extLst>
            <c:ext xmlns:c16="http://schemas.microsoft.com/office/drawing/2014/chart" uri="{C3380CC4-5D6E-409C-BE32-E72D297353CC}">
              <c16:uniqueId val="{00000003-42D9-3D48-8047-DDD53E814849}"/>
            </c:ext>
          </c:extLst>
        </c:ser>
        <c:dLbls>
          <c:showLegendKey val="0"/>
          <c:showVal val="0"/>
          <c:showCatName val="0"/>
          <c:showSerName val="0"/>
          <c:showPercent val="0"/>
          <c:showBubbleSize val="0"/>
        </c:dLbls>
        <c:smooth val="0"/>
        <c:axId val="205100160"/>
        <c:axId val="205101696"/>
      </c:lineChart>
      <c:catAx>
        <c:axId val="20510016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205101696"/>
        <c:crosses val="autoZero"/>
        <c:auto val="1"/>
        <c:lblAlgn val="ctr"/>
        <c:lblOffset val="100"/>
        <c:noMultiLvlLbl val="0"/>
      </c:catAx>
      <c:valAx>
        <c:axId val="20510169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20510016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solidFill>
        <a:schemeClr val="tx1">
          <a:lumMod val="15000"/>
          <a:lumOff val="85000"/>
        </a:schemeClr>
      </a:solidFill>
      <a:round/>
    </a:ln>
    <a:effectLst/>
  </c:spPr>
  <c:txPr>
    <a:bodyPr/>
    <a:lstStyle/>
    <a:p>
      <a:pPr>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zh-Hans" altLang="en-US"/>
              <a:t>系数可以忽略</a:t>
            </a:r>
            <a:endParaRPr lang="zh-CN" altLang="en-US"/>
          </a:p>
        </c:rich>
      </c:tx>
      <c:overlay val="0"/>
      <c:spPr>
        <a:noFill/>
        <a:ln>
          <a:noFill/>
        </a:ln>
        <a:effectLst/>
      </c:spPr>
    </c:title>
    <c:autoTitleDeleted val="0"/>
    <c:plotArea>
      <c:layout/>
      <c:lineChart>
        <c:grouping val="standard"/>
        <c:varyColors val="0"/>
        <c:ser>
          <c:idx val="0"/>
          <c:order val="0"/>
          <c:tx>
            <c:strRef>
              <c:f>忽略系数!$B$1</c:f>
              <c:strCache>
                <c:ptCount val="1"/>
                <c:pt idx="0">
                  <c:v>3n^2+2n</c:v>
                </c:pt>
              </c:strCache>
            </c:strRef>
          </c:tx>
          <c:spPr>
            <a:ln w="28575" cap="rnd">
              <a:solidFill>
                <a:schemeClr val="accent1"/>
              </a:solidFill>
              <a:round/>
            </a:ln>
            <a:effectLst/>
          </c:spPr>
          <c:marker>
            <c:symbol val="none"/>
          </c:marker>
          <c:cat>
            <c:numRef>
              <c:f>忽略系数!$A$2:$A$8</c:f>
              <c:numCache>
                <c:formatCode>General</c:formatCode>
                <c:ptCount val="7"/>
                <c:pt idx="0">
                  <c:v>1</c:v>
                </c:pt>
                <c:pt idx="1">
                  <c:v>2</c:v>
                </c:pt>
                <c:pt idx="2">
                  <c:v>5</c:v>
                </c:pt>
                <c:pt idx="3">
                  <c:v>8</c:v>
                </c:pt>
                <c:pt idx="4">
                  <c:v>15</c:v>
                </c:pt>
                <c:pt idx="5">
                  <c:v>30</c:v>
                </c:pt>
                <c:pt idx="6">
                  <c:v>100</c:v>
                </c:pt>
              </c:numCache>
            </c:numRef>
          </c:cat>
          <c:val>
            <c:numRef>
              <c:f>忽略系数!$B$2:$B$8</c:f>
              <c:numCache>
                <c:formatCode>General</c:formatCode>
                <c:ptCount val="7"/>
                <c:pt idx="0">
                  <c:v>5</c:v>
                </c:pt>
                <c:pt idx="1">
                  <c:v>16</c:v>
                </c:pt>
                <c:pt idx="2">
                  <c:v>85</c:v>
                </c:pt>
                <c:pt idx="3">
                  <c:v>208</c:v>
                </c:pt>
                <c:pt idx="4">
                  <c:v>705</c:v>
                </c:pt>
                <c:pt idx="5">
                  <c:v>2760</c:v>
                </c:pt>
                <c:pt idx="6">
                  <c:v>30200</c:v>
                </c:pt>
              </c:numCache>
            </c:numRef>
          </c:val>
          <c:smooth val="0"/>
          <c:extLst>
            <c:ext xmlns:c16="http://schemas.microsoft.com/office/drawing/2014/chart" uri="{C3380CC4-5D6E-409C-BE32-E72D297353CC}">
              <c16:uniqueId val="{00000000-96FD-244B-9C3D-F175FC86E157}"/>
            </c:ext>
          </c:extLst>
        </c:ser>
        <c:ser>
          <c:idx val="1"/>
          <c:order val="1"/>
          <c:tx>
            <c:strRef>
              <c:f>忽略系数!$C$1</c:f>
              <c:strCache>
                <c:ptCount val="1"/>
                <c:pt idx="0">
                  <c:v>5n^2+7n</c:v>
                </c:pt>
              </c:strCache>
            </c:strRef>
          </c:tx>
          <c:spPr>
            <a:ln w="28575" cap="rnd">
              <a:solidFill>
                <a:schemeClr val="accent2"/>
              </a:solidFill>
              <a:round/>
            </a:ln>
            <a:effectLst/>
          </c:spPr>
          <c:marker>
            <c:symbol val="none"/>
          </c:marker>
          <c:cat>
            <c:numRef>
              <c:f>忽略系数!$A$2:$A$8</c:f>
              <c:numCache>
                <c:formatCode>General</c:formatCode>
                <c:ptCount val="7"/>
                <c:pt idx="0">
                  <c:v>1</c:v>
                </c:pt>
                <c:pt idx="1">
                  <c:v>2</c:v>
                </c:pt>
                <c:pt idx="2">
                  <c:v>5</c:v>
                </c:pt>
                <c:pt idx="3">
                  <c:v>8</c:v>
                </c:pt>
                <c:pt idx="4">
                  <c:v>15</c:v>
                </c:pt>
                <c:pt idx="5">
                  <c:v>30</c:v>
                </c:pt>
                <c:pt idx="6">
                  <c:v>100</c:v>
                </c:pt>
              </c:numCache>
            </c:numRef>
          </c:cat>
          <c:val>
            <c:numRef>
              <c:f>忽略系数!$C$2:$C$8</c:f>
              <c:numCache>
                <c:formatCode>General</c:formatCode>
                <c:ptCount val="7"/>
                <c:pt idx="0">
                  <c:v>12</c:v>
                </c:pt>
                <c:pt idx="1">
                  <c:v>34</c:v>
                </c:pt>
                <c:pt idx="2">
                  <c:v>160</c:v>
                </c:pt>
                <c:pt idx="3">
                  <c:v>376</c:v>
                </c:pt>
                <c:pt idx="4">
                  <c:v>1230</c:v>
                </c:pt>
                <c:pt idx="5">
                  <c:v>4710</c:v>
                </c:pt>
                <c:pt idx="6">
                  <c:v>50700</c:v>
                </c:pt>
              </c:numCache>
            </c:numRef>
          </c:val>
          <c:smooth val="0"/>
          <c:extLst>
            <c:ext xmlns:c16="http://schemas.microsoft.com/office/drawing/2014/chart" uri="{C3380CC4-5D6E-409C-BE32-E72D297353CC}">
              <c16:uniqueId val="{00000001-96FD-244B-9C3D-F175FC86E157}"/>
            </c:ext>
          </c:extLst>
        </c:ser>
        <c:ser>
          <c:idx val="2"/>
          <c:order val="2"/>
          <c:tx>
            <c:strRef>
              <c:f>忽略系数!$D$1</c:f>
              <c:strCache>
                <c:ptCount val="1"/>
                <c:pt idx="0">
                  <c:v>n^3+5n</c:v>
                </c:pt>
              </c:strCache>
            </c:strRef>
          </c:tx>
          <c:spPr>
            <a:ln w="28575" cap="rnd">
              <a:solidFill>
                <a:schemeClr val="accent3"/>
              </a:solidFill>
              <a:round/>
            </a:ln>
            <a:effectLst/>
          </c:spPr>
          <c:marker>
            <c:symbol val="none"/>
          </c:marker>
          <c:cat>
            <c:numRef>
              <c:f>忽略系数!$A$2:$A$8</c:f>
              <c:numCache>
                <c:formatCode>General</c:formatCode>
                <c:ptCount val="7"/>
                <c:pt idx="0">
                  <c:v>1</c:v>
                </c:pt>
                <c:pt idx="1">
                  <c:v>2</c:v>
                </c:pt>
                <c:pt idx="2">
                  <c:v>5</c:v>
                </c:pt>
                <c:pt idx="3">
                  <c:v>8</c:v>
                </c:pt>
                <c:pt idx="4">
                  <c:v>15</c:v>
                </c:pt>
                <c:pt idx="5">
                  <c:v>30</c:v>
                </c:pt>
                <c:pt idx="6">
                  <c:v>100</c:v>
                </c:pt>
              </c:numCache>
            </c:numRef>
          </c:cat>
          <c:val>
            <c:numRef>
              <c:f>忽略系数!$D$2:$D$8</c:f>
              <c:numCache>
                <c:formatCode>General</c:formatCode>
                <c:ptCount val="7"/>
                <c:pt idx="0">
                  <c:v>6</c:v>
                </c:pt>
                <c:pt idx="1">
                  <c:v>18</c:v>
                </c:pt>
                <c:pt idx="2">
                  <c:v>150</c:v>
                </c:pt>
                <c:pt idx="3">
                  <c:v>552</c:v>
                </c:pt>
                <c:pt idx="4">
                  <c:v>3450</c:v>
                </c:pt>
                <c:pt idx="5">
                  <c:v>27150</c:v>
                </c:pt>
                <c:pt idx="6">
                  <c:v>1000500</c:v>
                </c:pt>
              </c:numCache>
            </c:numRef>
          </c:val>
          <c:smooth val="0"/>
          <c:extLst>
            <c:ext xmlns:c16="http://schemas.microsoft.com/office/drawing/2014/chart" uri="{C3380CC4-5D6E-409C-BE32-E72D297353CC}">
              <c16:uniqueId val="{00000002-96FD-244B-9C3D-F175FC86E157}"/>
            </c:ext>
          </c:extLst>
        </c:ser>
        <c:ser>
          <c:idx val="3"/>
          <c:order val="3"/>
          <c:tx>
            <c:strRef>
              <c:f>忽略系数!$E$1</c:f>
              <c:strCache>
                <c:ptCount val="1"/>
                <c:pt idx="0">
                  <c:v>6n^3+4n</c:v>
                </c:pt>
              </c:strCache>
            </c:strRef>
          </c:tx>
          <c:spPr>
            <a:ln w="28575" cap="rnd">
              <a:solidFill>
                <a:schemeClr val="accent4"/>
              </a:solidFill>
              <a:round/>
            </a:ln>
            <a:effectLst/>
          </c:spPr>
          <c:marker>
            <c:symbol val="none"/>
          </c:marker>
          <c:cat>
            <c:numRef>
              <c:f>忽略系数!$A$2:$A$8</c:f>
              <c:numCache>
                <c:formatCode>General</c:formatCode>
                <c:ptCount val="7"/>
                <c:pt idx="0">
                  <c:v>1</c:v>
                </c:pt>
                <c:pt idx="1">
                  <c:v>2</c:v>
                </c:pt>
                <c:pt idx="2">
                  <c:v>5</c:v>
                </c:pt>
                <c:pt idx="3">
                  <c:v>8</c:v>
                </c:pt>
                <c:pt idx="4">
                  <c:v>15</c:v>
                </c:pt>
                <c:pt idx="5">
                  <c:v>30</c:v>
                </c:pt>
                <c:pt idx="6">
                  <c:v>100</c:v>
                </c:pt>
              </c:numCache>
            </c:numRef>
          </c:cat>
          <c:val>
            <c:numRef>
              <c:f>忽略系数!$E$2:$E$8</c:f>
              <c:numCache>
                <c:formatCode>General</c:formatCode>
                <c:ptCount val="7"/>
                <c:pt idx="0">
                  <c:v>10</c:v>
                </c:pt>
                <c:pt idx="1">
                  <c:v>56</c:v>
                </c:pt>
                <c:pt idx="2">
                  <c:v>770</c:v>
                </c:pt>
                <c:pt idx="3">
                  <c:v>3104</c:v>
                </c:pt>
                <c:pt idx="4">
                  <c:v>20310</c:v>
                </c:pt>
                <c:pt idx="5">
                  <c:v>162120</c:v>
                </c:pt>
                <c:pt idx="6">
                  <c:v>6000400</c:v>
                </c:pt>
              </c:numCache>
            </c:numRef>
          </c:val>
          <c:smooth val="0"/>
          <c:extLst>
            <c:ext xmlns:c16="http://schemas.microsoft.com/office/drawing/2014/chart" uri="{C3380CC4-5D6E-409C-BE32-E72D297353CC}">
              <c16:uniqueId val="{00000003-96FD-244B-9C3D-F175FC86E157}"/>
            </c:ext>
          </c:extLst>
        </c:ser>
        <c:dLbls>
          <c:showLegendKey val="0"/>
          <c:showVal val="0"/>
          <c:showCatName val="0"/>
          <c:showSerName val="0"/>
          <c:showPercent val="0"/>
          <c:showBubbleSize val="0"/>
        </c:dLbls>
        <c:smooth val="0"/>
        <c:axId val="205665792"/>
        <c:axId val="205667328"/>
      </c:lineChart>
      <c:catAx>
        <c:axId val="20566579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205667328"/>
        <c:crosses val="autoZero"/>
        <c:auto val="1"/>
        <c:lblAlgn val="ctr"/>
        <c:lblOffset val="100"/>
        <c:noMultiLvlLbl val="0"/>
      </c:catAx>
      <c:valAx>
        <c:axId val="20566732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20566579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solidFill>
        <a:schemeClr val="tx1">
          <a:lumMod val="15000"/>
          <a:lumOff val="85000"/>
        </a:schemeClr>
      </a:solidFill>
      <a:round/>
    </a:ln>
    <a:effectLst/>
  </c:spPr>
  <c:txPr>
    <a:bodyPr/>
    <a:lstStyle/>
    <a:p>
      <a:pPr>
        <a:defRPr/>
      </a:pPr>
      <a:endParaRPr lang="zh-CN"/>
    </a:p>
  </c:txPr>
  <c:externalData r:id="rId1">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30.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31.w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35.wmf"/><Relationship Id="rId1" Type="http://schemas.openxmlformats.org/officeDocument/2006/relationships/image" Target="../media/image34.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39.w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43.wmf"/><Relationship Id="rId2" Type="http://schemas.openxmlformats.org/officeDocument/2006/relationships/image" Target="../media/image42.wmf"/><Relationship Id="rId1" Type="http://schemas.openxmlformats.org/officeDocument/2006/relationships/image" Target="../media/image41.wmf"/><Relationship Id="rId5" Type="http://schemas.openxmlformats.org/officeDocument/2006/relationships/image" Target="../media/image45.wmf"/><Relationship Id="rId4" Type="http://schemas.openxmlformats.org/officeDocument/2006/relationships/image" Target="../media/image44.w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51.wmf"/></Relationships>
</file>

<file path=ppt/drawings/_rels/vmlDrawing16.vml.rels><?xml version="1.0" encoding="UTF-8" standalone="yes"?>
<Relationships xmlns="http://schemas.openxmlformats.org/package/2006/relationships"><Relationship Id="rId2" Type="http://schemas.openxmlformats.org/officeDocument/2006/relationships/image" Target="../media/image54.wmf"/><Relationship Id="rId1" Type="http://schemas.openxmlformats.org/officeDocument/2006/relationships/image" Target="../media/image53.wmf"/></Relationships>
</file>

<file path=ppt/drawings/_rels/vmlDrawing17.vml.rels><?xml version="1.0" encoding="UTF-8" standalone="yes"?>
<Relationships xmlns="http://schemas.openxmlformats.org/package/2006/relationships"><Relationship Id="rId3" Type="http://schemas.openxmlformats.org/officeDocument/2006/relationships/image" Target="../media/image59.wmf"/><Relationship Id="rId2" Type="http://schemas.openxmlformats.org/officeDocument/2006/relationships/image" Target="../media/image58.wmf"/><Relationship Id="rId1" Type="http://schemas.openxmlformats.org/officeDocument/2006/relationships/image" Target="../media/image57.wmf"/></Relationships>
</file>

<file path=ppt/drawings/_rels/vmlDrawing18.vml.rels><?xml version="1.0" encoding="UTF-8" standalone="yes"?>
<Relationships xmlns="http://schemas.openxmlformats.org/package/2006/relationships"><Relationship Id="rId3" Type="http://schemas.openxmlformats.org/officeDocument/2006/relationships/image" Target="../media/image65.wmf"/><Relationship Id="rId2" Type="http://schemas.openxmlformats.org/officeDocument/2006/relationships/image" Target="../media/image64.wmf"/><Relationship Id="rId1" Type="http://schemas.openxmlformats.org/officeDocument/2006/relationships/image" Target="../media/image63.wmf"/><Relationship Id="rId4" Type="http://schemas.openxmlformats.org/officeDocument/2006/relationships/image" Target="../media/image66.w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72.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73.w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74.w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76.w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78.wmf"/></Relationships>
</file>

<file path=ppt/drawings/_rels/vmlDrawing24.vml.rels><?xml version="1.0" encoding="UTF-8" standalone="yes"?>
<Relationships xmlns="http://schemas.openxmlformats.org/package/2006/relationships"><Relationship Id="rId2" Type="http://schemas.openxmlformats.org/officeDocument/2006/relationships/image" Target="../media/image81.wmf"/><Relationship Id="rId1" Type="http://schemas.openxmlformats.org/officeDocument/2006/relationships/image" Target="../media/image80.w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84.w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85.w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87.wmf"/></Relationships>
</file>

<file path=ppt/drawings/_rels/vmlDrawing28.vml.rels><?xml version="1.0" encoding="UTF-8" standalone="yes"?>
<Relationships xmlns="http://schemas.openxmlformats.org/package/2006/relationships"><Relationship Id="rId2" Type="http://schemas.openxmlformats.org/officeDocument/2006/relationships/image" Target="../media/image90.wmf"/><Relationship Id="rId1" Type="http://schemas.openxmlformats.org/officeDocument/2006/relationships/image" Target="../media/image89.wmf"/></Relationships>
</file>

<file path=ppt/drawings/_rels/vmlDrawing29.vml.rels><?xml version="1.0" encoding="UTF-8" standalone="yes"?>
<Relationships xmlns="http://schemas.openxmlformats.org/package/2006/relationships"><Relationship Id="rId1" Type="http://schemas.openxmlformats.org/officeDocument/2006/relationships/image" Target="../media/image93.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95.wmf"/></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97.wmf"/></Relationships>
</file>

<file path=ppt/drawings/_rels/vmlDrawing32.vml.rels><?xml version="1.0" encoding="UTF-8" standalone="yes"?>
<Relationships xmlns="http://schemas.openxmlformats.org/package/2006/relationships"><Relationship Id="rId1" Type="http://schemas.openxmlformats.org/officeDocument/2006/relationships/image" Target="../media/image99.wmf"/></Relationships>
</file>

<file path=ppt/drawings/_rels/vmlDrawing33.vml.rels><?xml version="1.0" encoding="UTF-8" standalone="yes"?>
<Relationships xmlns="http://schemas.openxmlformats.org/package/2006/relationships"><Relationship Id="rId1" Type="http://schemas.openxmlformats.org/officeDocument/2006/relationships/image" Target="../media/image102.wmf"/></Relationships>
</file>

<file path=ppt/drawings/_rels/vmlDrawing34.vml.rels><?xml version="1.0" encoding="UTF-8" standalone="yes"?>
<Relationships xmlns="http://schemas.openxmlformats.org/package/2006/relationships"><Relationship Id="rId1" Type="http://schemas.openxmlformats.org/officeDocument/2006/relationships/image" Target="../media/image104.wmf"/></Relationships>
</file>

<file path=ppt/drawings/_rels/vmlDrawing35.vml.rels><?xml version="1.0" encoding="UTF-8" standalone="yes"?>
<Relationships xmlns="http://schemas.openxmlformats.org/package/2006/relationships"><Relationship Id="rId1" Type="http://schemas.openxmlformats.org/officeDocument/2006/relationships/image" Target="../media/image107.wmf"/></Relationships>
</file>

<file path=ppt/drawings/_rels/vmlDrawing36.vml.rels><?xml version="1.0" encoding="UTF-8" standalone="yes"?>
<Relationships xmlns="http://schemas.openxmlformats.org/package/2006/relationships"><Relationship Id="rId1" Type="http://schemas.openxmlformats.org/officeDocument/2006/relationships/image" Target="../media/image111.wmf"/></Relationships>
</file>

<file path=ppt/drawings/_rels/vmlDrawing37.vml.rels><?xml version="1.0" encoding="UTF-8" standalone="yes"?>
<Relationships xmlns="http://schemas.openxmlformats.org/package/2006/relationships"><Relationship Id="rId1" Type="http://schemas.openxmlformats.org/officeDocument/2006/relationships/image" Target="../media/image113.wmf"/></Relationships>
</file>

<file path=ppt/drawings/_rels/vmlDrawing38.vml.rels><?xml version="1.0" encoding="UTF-8" standalone="yes"?>
<Relationships xmlns="http://schemas.openxmlformats.org/package/2006/relationships"><Relationship Id="rId1" Type="http://schemas.openxmlformats.org/officeDocument/2006/relationships/image" Target="../media/image115.wmf"/></Relationships>
</file>

<file path=ppt/drawings/_rels/vmlDrawing39.vml.rels><?xml version="1.0" encoding="UTF-8" standalone="yes"?>
<Relationships xmlns="http://schemas.openxmlformats.org/package/2006/relationships"><Relationship Id="rId1" Type="http://schemas.openxmlformats.org/officeDocument/2006/relationships/image" Target="../media/image116.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40.vml.rels><?xml version="1.0" encoding="UTF-8" standalone="yes"?>
<Relationships xmlns="http://schemas.openxmlformats.org/package/2006/relationships"><Relationship Id="rId1" Type="http://schemas.openxmlformats.org/officeDocument/2006/relationships/image" Target="../media/image118.wmf"/></Relationships>
</file>

<file path=ppt/drawings/_rels/vmlDrawing41.vml.rels><?xml version="1.0" encoding="UTF-8" standalone="yes"?>
<Relationships xmlns="http://schemas.openxmlformats.org/package/2006/relationships"><Relationship Id="rId2" Type="http://schemas.openxmlformats.org/officeDocument/2006/relationships/image" Target="../media/image121.wmf"/><Relationship Id="rId1" Type="http://schemas.openxmlformats.org/officeDocument/2006/relationships/image" Target="../media/image120.wmf"/></Relationships>
</file>

<file path=ppt/drawings/_rels/vmlDrawing42.vml.rels><?xml version="1.0" encoding="UTF-8" standalone="yes"?>
<Relationships xmlns="http://schemas.openxmlformats.org/package/2006/relationships"><Relationship Id="rId1" Type="http://schemas.openxmlformats.org/officeDocument/2006/relationships/image" Target="../media/image124.wmf"/></Relationships>
</file>

<file path=ppt/drawings/_rels/vmlDrawing43.vml.rels><?xml version="1.0" encoding="UTF-8" standalone="yes"?>
<Relationships xmlns="http://schemas.openxmlformats.org/package/2006/relationships"><Relationship Id="rId1" Type="http://schemas.openxmlformats.org/officeDocument/2006/relationships/image" Target="../media/image125.wmf"/></Relationships>
</file>

<file path=ppt/drawings/_rels/vmlDrawing44.vml.rels><?xml version="1.0" encoding="UTF-8" standalone="yes"?>
<Relationships xmlns="http://schemas.openxmlformats.org/package/2006/relationships"><Relationship Id="rId1" Type="http://schemas.openxmlformats.org/officeDocument/2006/relationships/image" Target="../media/image127.wmf"/></Relationships>
</file>

<file path=ppt/drawings/_rels/vmlDrawing45.vml.rels><?xml version="1.0" encoding="UTF-8" standalone="yes"?>
<Relationships xmlns="http://schemas.openxmlformats.org/package/2006/relationships"><Relationship Id="rId1" Type="http://schemas.openxmlformats.org/officeDocument/2006/relationships/image" Target="../media/image129.wmf"/></Relationships>
</file>

<file path=ppt/drawings/_rels/vmlDrawing46.vml.rels><?xml version="1.0" encoding="UTF-8" standalone="yes"?>
<Relationships xmlns="http://schemas.openxmlformats.org/package/2006/relationships"><Relationship Id="rId1" Type="http://schemas.openxmlformats.org/officeDocument/2006/relationships/image" Target="../media/image132.wmf"/></Relationships>
</file>

<file path=ppt/drawings/_rels/vmlDrawing47.vml.rels><?xml version="1.0" encoding="UTF-8" standalone="yes"?>
<Relationships xmlns="http://schemas.openxmlformats.org/package/2006/relationships"><Relationship Id="rId1" Type="http://schemas.openxmlformats.org/officeDocument/2006/relationships/image" Target="../media/image134.wmf"/></Relationships>
</file>

<file path=ppt/drawings/_rels/vmlDrawing48.vml.rels><?xml version="1.0" encoding="UTF-8" standalone="yes"?>
<Relationships xmlns="http://schemas.openxmlformats.org/package/2006/relationships"><Relationship Id="rId2" Type="http://schemas.openxmlformats.org/officeDocument/2006/relationships/image" Target="../media/image137.wmf"/><Relationship Id="rId1" Type="http://schemas.openxmlformats.org/officeDocument/2006/relationships/image" Target="../media/image136.wmf"/></Relationships>
</file>

<file path=ppt/drawings/_rels/vmlDrawing49.vml.rels><?xml version="1.0" encoding="UTF-8" standalone="yes"?>
<Relationships xmlns="http://schemas.openxmlformats.org/package/2006/relationships"><Relationship Id="rId3" Type="http://schemas.openxmlformats.org/officeDocument/2006/relationships/image" Target="../media/image141.wmf"/><Relationship Id="rId7" Type="http://schemas.openxmlformats.org/officeDocument/2006/relationships/image" Target="../media/image145.wmf"/><Relationship Id="rId2" Type="http://schemas.openxmlformats.org/officeDocument/2006/relationships/image" Target="../media/image140.wmf"/><Relationship Id="rId1" Type="http://schemas.openxmlformats.org/officeDocument/2006/relationships/image" Target="../media/image139.wmf"/><Relationship Id="rId6" Type="http://schemas.openxmlformats.org/officeDocument/2006/relationships/image" Target="../media/image144.wmf"/><Relationship Id="rId5" Type="http://schemas.openxmlformats.org/officeDocument/2006/relationships/image" Target="../media/image143.wmf"/><Relationship Id="rId4" Type="http://schemas.openxmlformats.org/officeDocument/2006/relationships/image" Target="../media/image142.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50.vml.rels><?xml version="1.0" encoding="UTF-8" standalone="yes"?>
<Relationships xmlns="http://schemas.openxmlformats.org/package/2006/relationships"><Relationship Id="rId1" Type="http://schemas.openxmlformats.org/officeDocument/2006/relationships/image" Target="../media/image152.wmf"/></Relationships>
</file>

<file path=ppt/drawings/_rels/vmlDrawing51.vml.rels><?xml version="1.0" encoding="UTF-8" standalone="yes"?>
<Relationships xmlns="http://schemas.openxmlformats.org/package/2006/relationships"><Relationship Id="rId1" Type="http://schemas.openxmlformats.org/officeDocument/2006/relationships/image" Target="../media/image153.wmf"/></Relationships>
</file>

<file path=ppt/drawings/_rels/vmlDrawing52.vml.rels><?xml version="1.0" encoding="UTF-8" standalone="yes"?>
<Relationships xmlns="http://schemas.openxmlformats.org/package/2006/relationships"><Relationship Id="rId2" Type="http://schemas.openxmlformats.org/officeDocument/2006/relationships/image" Target="../media/image156.wmf"/><Relationship Id="rId1" Type="http://schemas.openxmlformats.org/officeDocument/2006/relationships/image" Target="../media/image155.wmf"/></Relationships>
</file>

<file path=ppt/drawings/_rels/vmlDrawing53.vml.rels><?xml version="1.0" encoding="UTF-8" standalone="yes"?>
<Relationships xmlns="http://schemas.openxmlformats.org/package/2006/relationships"><Relationship Id="rId1" Type="http://schemas.openxmlformats.org/officeDocument/2006/relationships/image" Target="../media/image159.wmf"/></Relationships>
</file>

<file path=ppt/drawings/_rels/vmlDrawing54.vml.rels><?xml version="1.0" encoding="UTF-8" standalone="yes"?>
<Relationships xmlns="http://schemas.openxmlformats.org/package/2006/relationships"><Relationship Id="rId1" Type="http://schemas.openxmlformats.org/officeDocument/2006/relationships/image" Target="../media/image161.wmf"/></Relationships>
</file>

<file path=ppt/drawings/_rels/vmlDrawing55.vml.rels><?xml version="1.0" encoding="UTF-8" standalone="yes"?>
<Relationships xmlns="http://schemas.openxmlformats.org/package/2006/relationships"><Relationship Id="rId1" Type="http://schemas.openxmlformats.org/officeDocument/2006/relationships/image" Target="../media/image162.wmf"/></Relationships>
</file>

<file path=ppt/drawings/_rels/vmlDrawing56.vml.rels><?xml version="1.0" encoding="UTF-8" standalone="yes"?>
<Relationships xmlns="http://schemas.openxmlformats.org/package/2006/relationships"><Relationship Id="rId2" Type="http://schemas.openxmlformats.org/officeDocument/2006/relationships/image" Target="../media/image164.wmf"/><Relationship Id="rId1" Type="http://schemas.openxmlformats.org/officeDocument/2006/relationships/image" Target="../media/image163.wmf"/></Relationships>
</file>

<file path=ppt/drawings/_rels/vmlDrawing57.vml.rels><?xml version="1.0" encoding="UTF-8" standalone="yes"?>
<Relationships xmlns="http://schemas.openxmlformats.org/package/2006/relationships"><Relationship Id="rId1" Type="http://schemas.openxmlformats.org/officeDocument/2006/relationships/image" Target="../media/image168.wmf"/></Relationships>
</file>

<file path=ppt/drawings/_rels/vmlDrawing58.vml.rels><?xml version="1.0" encoding="UTF-8" standalone="yes"?>
<Relationships xmlns="http://schemas.openxmlformats.org/package/2006/relationships"><Relationship Id="rId1" Type="http://schemas.openxmlformats.org/officeDocument/2006/relationships/image" Target="../media/image169.wmf"/></Relationships>
</file>

<file path=ppt/drawings/_rels/vmlDrawing59.vml.rels><?xml version="1.0" encoding="UTF-8" standalone="yes"?>
<Relationships xmlns="http://schemas.openxmlformats.org/package/2006/relationships"><Relationship Id="rId1" Type="http://schemas.openxmlformats.org/officeDocument/2006/relationships/image" Target="../media/image170.w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16.wmf"/><Relationship Id="rId1" Type="http://schemas.openxmlformats.org/officeDocument/2006/relationships/image" Target="../media/image15.wmf"/></Relationships>
</file>

<file path=ppt/drawings/_rels/vmlDrawing60.vml.rels><?xml version="1.0" encoding="UTF-8" standalone="yes"?>
<Relationships xmlns="http://schemas.openxmlformats.org/package/2006/relationships"><Relationship Id="rId2" Type="http://schemas.openxmlformats.org/officeDocument/2006/relationships/image" Target="../media/image172.wmf"/><Relationship Id="rId1" Type="http://schemas.openxmlformats.org/officeDocument/2006/relationships/image" Target="../media/image171.wmf"/></Relationships>
</file>

<file path=ppt/drawings/_rels/vmlDrawing61.vml.rels><?xml version="1.0" encoding="UTF-8" standalone="yes"?>
<Relationships xmlns="http://schemas.openxmlformats.org/package/2006/relationships"><Relationship Id="rId2" Type="http://schemas.openxmlformats.org/officeDocument/2006/relationships/image" Target="../media/image175.wmf"/><Relationship Id="rId1" Type="http://schemas.openxmlformats.org/officeDocument/2006/relationships/image" Target="../media/image174.wmf"/></Relationships>
</file>

<file path=ppt/drawings/_rels/vmlDrawing62.vml.rels><?xml version="1.0" encoding="UTF-8" standalone="yes"?>
<Relationships xmlns="http://schemas.openxmlformats.org/package/2006/relationships"><Relationship Id="rId1" Type="http://schemas.openxmlformats.org/officeDocument/2006/relationships/image" Target="../media/image177.wmf"/></Relationships>
</file>

<file path=ppt/drawings/_rels/vmlDrawing63.vml.rels><?xml version="1.0" encoding="UTF-8" standalone="yes"?>
<Relationships xmlns="http://schemas.openxmlformats.org/package/2006/relationships"><Relationship Id="rId1" Type="http://schemas.openxmlformats.org/officeDocument/2006/relationships/image" Target="../media/image178.wmf"/></Relationships>
</file>

<file path=ppt/drawings/_rels/vmlDrawing64.vml.rels><?xml version="1.0" encoding="UTF-8" standalone="yes"?>
<Relationships xmlns="http://schemas.openxmlformats.org/package/2006/relationships"><Relationship Id="rId1" Type="http://schemas.openxmlformats.org/officeDocument/2006/relationships/image" Target="../media/image179.wmf"/></Relationships>
</file>

<file path=ppt/drawings/_rels/vmlDrawing65.vml.rels><?xml version="1.0" encoding="UTF-8" standalone="yes"?>
<Relationships xmlns="http://schemas.openxmlformats.org/package/2006/relationships"><Relationship Id="rId1" Type="http://schemas.openxmlformats.org/officeDocument/2006/relationships/image" Target="../media/image180.wmf"/></Relationships>
</file>

<file path=ppt/drawings/_rels/vmlDrawing66.vml.rels><?xml version="1.0" encoding="UTF-8" standalone="yes"?>
<Relationships xmlns="http://schemas.openxmlformats.org/package/2006/relationships"><Relationship Id="rId1" Type="http://schemas.openxmlformats.org/officeDocument/2006/relationships/image" Target="../media/image181.wmf"/></Relationships>
</file>

<file path=ppt/drawings/_rels/vmlDrawing67.vml.rels><?xml version="1.0" encoding="UTF-8" standalone="yes"?>
<Relationships xmlns="http://schemas.openxmlformats.org/package/2006/relationships"><Relationship Id="rId1" Type="http://schemas.openxmlformats.org/officeDocument/2006/relationships/image" Target="../media/image182.wmf"/></Relationships>
</file>

<file path=ppt/drawings/_rels/vmlDrawing68.vml.rels><?xml version="1.0" encoding="UTF-8" standalone="yes"?>
<Relationships xmlns="http://schemas.openxmlformats.org/package/2006/relationships"><Relationship Id="rId1" Type="http://schemas.openxmlformats.org/officeDocument/2006/relationships/image" Target="../media/image185.wmf"/></Relationships>
</file>

<file path=ppt/drawings/_rels/vmlDrawing69.vml.rels><?xml version="1.0" encoding="UTF-8" standalone="yes"?>
<Relationships xmlns="http://schemas.openxmlformats.org/package/2006/relationships"><Relationship Id="rId1" Type="http://schemas.openxmlformats.org/officeDocument/2006/relationships/image" Target="../media/image186.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21.wmf"/><Relationship Id="rId2" Type="http://schemas.openxmlformats.org/officeDocument/2006/relationships/image" Target="../media/image20.wmf"/><Relationship Id="rId1" Type="http://schemas.openxmlformats.org/officeDocument/2006/relationships/image" Target="../media/image19.wmf"/><Relationship Id="rId4" Type="http://schemas.openxmlformats.org/officeDocument/2006/relationships/image" Target="../media/image22.wmf"/></Relationships>
</file>

<file path=ppt/drawings/_rels/vmlDrawing70.vml.rels><?xml version="1.0" encoding="UTF-8" standalone="yes"?>
<Relationships xmlns="http://schemas.openxmlformats.org/package/2006/relationships"><Relationship Id="rId1" Type="http://schemas.openxmlformats.org/officeDocument/2006/relationships/image" Target="../media/image187.wmf"/></Relationships>
</file>

<file path=ppt/drawings/_rels/vmlDrawing71.vml.rels><?xml version="1.0" encoding="UTF-8" standalone="yes"?>
<Relationships xmlns="http://schemas.openxmlformats.org/package/2006/relationships"><Relationship Id="rId1" Type="http://schemas.openxmlformats.org/officeDocument/2006/relationships/image" Target="../media/image188.wmf"/></Relationships>
</file>

<file path=ppt/drawings/_rels/vmlDrawing72.vml.rels><?xml version="1.0" encoding="UTF-8" standalone="yes"?>
<Relationships xmlns="http://schemas.openxmlformats.org/package/2006/relationships"><Relationship Id="rId1" Type="http://schemas.openxmlformats.org/officeDocument/2006/relationships/image" Target="../media/image189.wmf"/></Relationships>
</file>

<file path=ppt/drawings/_rels/vmlDrawing73.vml.rels><?xml version="1.0" encoding="UTF-8" standalone="yes"?>
<Relationships xmlns="http://schemas.openxmlformats.org/package/2006/relationships"><Relationship Id="rId3" Type="http://schemas.openxmlformats.org/officeDocument/2006/relationships/image" Target="../media/image195.wmf"/><Relationship Id="rId2" Type="http://schemas.openxmlformats.org/officeDocument/2006/relationships/image" Target="../media/image194.wmf"/><Relationship Id="rId1" Type="http://schemas.openxmlformats.org/officeDocument/2006/relationships/image" Target="../media/image193.wmf"/></Relationships>
</file>

<file path=ppt/drawings/_rels/vmlDrawing74.vml.rels><?xml version="1.0" encoding="UTF-8" standalone="yes"?>
<Relationships xmlns="http://schemas.openxmlformats.org/package/2006/relationships"><Relationship Id="rId3" Type="http://schemas.openxmlformats.org/officeDocument/2006/relationships/image" Target="../media/image198.wmf"/><Relationship Id="rId2" Type="http://schemas.openxmlformats.org/officeDocument/2006/relationships/image" Target="../media/image197.wmf"/><Relationship Id="rId1" Type="http://schemas.openxmlformats.org/officeDocument/2006/relationships/image" Target="../media/image196.wmf"/></Relationships>
</file>

<file path=ppt/drawings/_rels/vmlDrawing75.vml.rels><?xml version="1.0" encoding="UTF-8" standalone="yes"?>
<Relationships xmlns="http://schemas.openxmlformats.org/package/2006/relationships"><Relationship Id="rId2" Type="http://schemas.openxmlformats.org/officeDocument/2006/relationships/image" Target="../media/image200.wmf"/><Relationship Id="rId1" Type="http://schemas.openxmlformats.org/officeDocument/2006/relationships/image" Target="../media/image199.wmf"/></Relationships>
</file>

<file path=ppt/drawings/_rels/vmlDrawing76.vml.rels><?xml version="1.0" encoding="UTF-8" standalone="yes"?>
<Relationships xmlns="http://schemas.openxmlformats.org/package/2006/relationships"><Relationship Id="rId1" Type="http://schemas.openxmlformats.org/officeDocument/2006/relationships/image" Target="../media/image202.wmf"/></Relationships>
</file>

<file path=ppt/drawings/_rels/vmlDrawing77.vml.rels><?xml version="1.0" encoding="UTF-8" standalone="yes"?>
<Relationships xmlns="http://schemas.openxmlformats.org/package/2006/relationships"><Relationship Id="rId2" Type="http://schemas.openxmlformats.org/officeDocument/2006/relationships/image" Target="../media/image206.wmf"/><Relationship Id="rId1" Type="http://schemas.openxmlformats.org/officeDocument/2006/relationships/image" Target="../media/image205.wmf"/></Relationships>
</file>

<file path=ppt/drawings/_rels/vmlDrawing78.vml.rels><?xml version="1.0" encoding="UTF-8" standalone="yes"?>
<Relationships xmlns="http://schemas.openxmlformats.org/package/2006/relationships"><Relationship Id="rId1" Type="http://schemas.openxmlformats.org/officeDocument/2006/relationships/image" Target="../media/image208.wmf"/></Relationships>
</file>

<file path=ppt/drawings/_rels/vmlDrawing79.vml.rels><?xml version="1.0" encoding="UTF-8" standalone="yes"?>
<Relationships xmlns="http://schemas.openxmlformats.org/package/2006/relationships"><Relationship Id="rId1" Type="http://schemas.openxmlformats.org/officeDocument/2006/relationships/image" Target="../media/image210.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4.wmf"/></Relationships>
</file>

<file path=ppt/drawings/_rels/vmlDrawing80.vml.rels><?xml version="1.0" encoding="UTF-8" standalone="yes"?>
<Relationships xmlns="http://schemas.openxmlformats.org/package/2006/relationships"><Relationship Id="rId1" Type="http://schemas.openxmlformats.org/officeDocument/2006/relationships/image" Target="../media/image212.wmf"/></Relationships>
</file>

<file path=ppt/drawings/_rels/vmlDrawing81.vml.rels><?xml version="1.0" encoding="UTF-8" standalone="yes"?>
<Relationships xmlns="http://schemas.openxmlformats.org/package/2006/relationships"><Relationship Id="rId1" Type="http://schemas.openxmlformats.org/officeDocument/2006/relationships/image" Target="../media/image215.wmf"/></Relationships>
</file>

<file path=ppt/drawings/_rels/vmlDrawing82.vml.rels><?xml version="1.0" encoding="UTF-8" standalone="yes"?>
<Relationships xmlns="http://schemas.openxmlformats.org/package/2006/relationships"><Relationship Id="rId1" Type="http://schemas.openxmlformats.org/officeDocument/2006/relationships/image" Target="../media/image217.wmf"/></Relationships>
</file>

<file path=ppt/drawings/_rels/vmlDrawing83.vml.rels><?xml version="1.0" encoding="UTF-8" standalone="yes"?>
<Relationships xmlns="http://schemas.openxmlformats.org/package/2006/relationships"><Relationship Id="rId1" Type="http://schemas.openxmlformats.org/officeDocument/2006/relationships/image" Target="../media/image223.wmf"/></Relationships>
</file>

<file path=ppt/drawings/_rels/vmlDrawing84.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85.vml.rels><?xml version="1.0" encoding="UTF-8" standalone="yes"?>
<Relationships xmlns="http://schemas.openxmlformats.org/package/2006/relationships"><Relationship Id="rId1" Type="http://schemas.openxmlformats.org/officeDocument/2006/relationships/image" Target="../media/image225.wmf"/></Relationships>
</file>

<file path=ppt/drawings/_rels/vmlDrawing86.vml.rels><?xml version="1.0" encoding="UTF-8" standalone="yes"?>
<Relationships xmlns="http://schemas.openxmlformats.org/package/2006/relationships"><Relationship Id="rId1" Type="http://schemas.openxmlformats.org/officeDocument/2006/relationships/image" Target="../media/image226.wmf"/></Relationships>
</file>

<file path=ppt/drawings/_rels/vmlDrawing87.vml.rels><?xml version="1.0" encoding="UTF-8" standalone="yes"?>
<Relationships xmlns="http://schemas.openxmlformats.org/package/2006/relationships"><Relationship Id="rId2" Type="http://schemas.openxmlformats.org/officeDocument/2006/relationships/image" Target="../media/image228.wmf"/><Relationship Id="rId1" Type="http://schemas.openxmlformats.org/officeDocument/2006/relationships/image" Target="../media/image227.wmf"/></Relationships>
</file>

<file path=ppt/drawings/_rels/vmlDrawing88.vml.rels><?xml version="1.0" encoding="UTF-8" standalone="yes"?>
<Relationships xmlns="http://schemas.openxmlformats.org/package/2006/relationships"><Relationship Id="rId1" Type="http://schemas.openxmlformats.org/officeDocument/2006/relationships/image" Target="../media/image229.wmf"/></Relationships>
</file>

<file path=ppt/drawings/_rels/vmlDrawing89.vml.rels><?xml version="1.0" encoding="UTF-8" standalone="yes"?>
<Relationships xmlns="http://schemas.openxmlformats.org/package/2006/relationships"><Relationship Id="rId1" Type="http://schemas.openxmlformats.org/officeDocument/2006/relationships/image" Target="../media/image230.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7.wmf"/></Relationships>
</file>

<file path=ppt/drawings/_rels/vmlDrawing90.vml.rels><?xml version="1.0" encoding="UTF-8" standalone="yes"?>
<Relationships xmlns="http://schemas.openxmlformats.org/package/2006/relationships"><Relationship Id="rId1" Type="http://schemas.openxmlformats.org/officeDocument/2006/relationships/image" Target="../media/image232.wmf"/></Relationships>
</file>

<file path=ppt/drawings/_rels/vmlDrawing91.vml.rels><?xml version="1.0" encoding="UTF-8" standalone="yes"?>
<Relationships xmlns="http://schemas.openxmlformats.org/package/2006/relationships"><Relationship Id="rId1" Type="http://schemas.openxmlformats.org/officeDocument/2006/relationships/image" Target="../media/image234.wmf"/></Relationships>
</file>

<file path=ppt/drawings/_rels/vmlDrawing92.vml.rels><?xml version="1.0" encoding="UTF-8" standalone="yes"?>
<Relationships xmlns="http://schemas.openxmlformats.org/package/2006/relationships"><Relationship Id="rId2" Type="http://schemas.openxmlformats.org/officeDocument/2006/relationships/image" Target="../media/image235.wmf"/><Relationship Id="rId1" Type="http://schemas.openxmlformats.org/officeDocument/2006/relationships/image" Target="../media/image230.wmf"/></Relationships>
</file>

<file path=ppt/drawings/_rels/vmlDrawing93.vml.rels><?xml version="1.0" encoding="UTF-8" standalone="yes"?>
<Relationships xmlns="http://schemas.openxmlformats.org/package/2006/relationships"><Relationship Id="rId1" Type="http://schemas.openxmlformats.org/officeDocument/2006/relationships/image" Target="../media/image238.wmf"/></Relationships>
</file>

<file path=ppt/drawings/_rels/vmlDrawing94.vml.rels><?xml version="1.0" encoding="UTF-8" standalone="yes"?>
<Relationships xmlns="http://schemas.openxmlformats.org/package/2006/relationships"><Relationship Id="rId1" Type="http://schemas.openxmlformats.org/officeDocument/2006/relationships/image" Target="../media/image230.wmf"/></Relationships>
</file>

<file path=ppt/drawings/_rels/vmlDrawing95.vml.rels><?xml version="1.0" encoding="UTF-8" standalone="yes"?>
<Relationships xmlns="http://schemas.openxmlformats.org/package/2006/relationships"><Relationship Id="rId3" Type="http://schemas.openxmlformats.org/officeDocument/2006/relationships/image" Target="../media/image240.wmf"/><Relationship Id="rId2" Type="http://schemas.openxmlformats.org/officeDocument/2006/relationships/image" Target="../media/image239.wmf"/><Relationship Id="rId1" Type="http://schemas.openxmlformats.org/officeDocument/2006/relationships/image" Target="../media/image230.wmf"/></Relationships>
</file>

<file path=ppt/drawings/_rels/vmlDrawing96.vml.rels><?xml version="1.0" encoding="UTF-8" standalone="yes"?>
<Relationships xmlns="http://schemas.openxmlformats.org/package/2006/relationships"><Relationship Id="rId1" Type="http://schemas.openxmlformats.org/officeDocument/2006/relationships/image" Target="../media/image242.wmf"/></Relationships>
</file>

<file path=ppt/drawings/_rels/vmlDrawing97.vml.rels><?xml version="1.0" encoding="UTF-8" standalone="yes"?>
<Relationships xmlns="http://schemas.openxmlformats.org/package/2006/relationships"><Relationship Id="rId2" Type="http://schemas.openxmlformats.org/officeDocument/2006/relationships/image" Target="../media/image243.wmf"/><Relationship Id="rId1" Type="http://schemas.openxmlformats.org/officeDocument/2006/relationships/image" Target="../media/image230.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7C71FD-8420-4899-BF84-E316838BC28C}" type="datetimeFigureOut">
              <a:rPr lang="zh-CN" altLang="en-US" smtClean="0"/>
              <a:pPr/>
              <a:t>2020/8/22</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B3A80C2-015F-4620-ABCB-A0B36952A559}" type="slidenum">
              <a:rPr lang="zh-CN" altLang="en-US" smtClean="0"/>
              <a:pPr/>
              <a:t>‹#›</a:t>
            </a:fld>
            <a:endParaRPr lang="zh-CN" altLang="en-US"/>
          </a:p>
        </p:txBody>
      </p:sp>
    </p:spTree>
    <p:extLst>
      <p:ext uri="{BB962C8B-B14F-4D97-AF65-F5344CB8AC3E}">
        <p14:creationId xmlns:p14="http://schemas.microsoft.com/office/powerpoint/2010/main" val="34521590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8485306-80E6-4960-AFD0-CFA0BBF19A9D}" type="datetimeFigureOut">
              <a:rPr lang="zh-CN" altLang="en-US" smtClean="0"/>
              <a:pPr/>
              <a:t>2020/8/22</a:t>
            </a:fld>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0640B4E-3909-4A33-A460-3E537D343403}" type="slidenum">
              <a:rPr lang="zh-CN" altLang="en-US" smtClean="0"/>
              <a:pPr/>
              <a:t>‹#›</a:t>
            </a:fld>
            <a:endParaRPr lang="zh-CN" altLang="en-US"/>
          </a:p>
        </p:txBody>
      </p:sp>
    </p:spTree>
    <p:extLst>
      <p:ext uri="{BB962C8B-B14F-4D97-AF65-F5344CB8AC3E}">
        <p14:creationId xmlns:p14="http://schemas.microsoft.com/office/powerpoint/2010/main" val="2636774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87.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88.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89.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0.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91.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192.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193.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194.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195.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196.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197.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198.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199.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00.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201.xml.rels><?xml version="1.0" encoding="UTF-8" standalone="yes"?>
<Relationships xmlns="http://schemas.openxmlformats.org/package/2006/relationships"><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_rels/notesSlide202.xml.rels><?xml version="1.0" encoding="UTF-8" standalone="yes"?>
<Relationships xmlns="http://schemas.openxmlformats.org/package/2006/relationships"><Relationship Id="rId2" Type="http://schemas.openxmlformats.org/officeDocument/2006/relationships/slide" Target="../slides/slide203.xml"/><Relationship Id="rId1" Type="http://schemas.openxmlformats.org/officeDocument/2006/relationships/notesMaster" Target="../notesMasters/notesMaster1.xml"/></Relationships>
</file>

<file path=ppt/notesSlides/_rels/notesSlide203.xml.rels><?xml version="1.0" encoding="UTF-8" standalone="yes"?>
<Relationships xmlns="http://schemas.openxmlformats.org/package/2006/relationships"><Relationship Id="rId2" Type="http://schemas.openxmlformats.org/officeDocument/2006/relationships/slide" Target="../slides/slide204.xml"/><Relationship Id="rId1" Type="http://schemas.openxmlformats.org/officeDocument/2006/relationships/notesMaster" Target="../notesMasters/notesMaster1.xml"/></Relationships>
</file>

<file path=ppt/notesSlides/_rels/notesSlide204.xml.rels><?xml version="1.0" encoding="UTF-8" standalone="yes"?>
<Relationships xmlns="http://schemas.openxmlformats.org/package/2006/relationships"><Relationship Id="rId2" Type="http://schemas.openxmlformats.org/officeDocument/2006/relationships/slide" Target="../slides/slide205.xml"/><Relationship Id="rId1" Type="http://schemas.openxmlformats.org/officeDocument/2006/relationships/notesMaster" Target="../notesMasters/notesMaster1.xml"/></Relationships>
</file>

<file path=ppt/notesSlides/_rels/notesSlide205.xml.rels><?xml version="1.0" encoding="UTF-8" standalone="yes"?>
<Relationships xmlns="http://schemas.openxmlformats.org/package/2006/relationships"><Relationship Id="rId2" Type="http://schemas.openxmlformats.org/officeDocument/2006/relationships/slide" Target="../slides/slide206.xml"/><Relationship Id="rId1" Type="http://schemas.openxmlformats.org/officeDocument/2006/relationships/notesMaster" Target="../notesMasters/notesMaster1.xml"/></Relationships>
</file>

<file path=ppt/notesSlides/_rels/notesSlide206.xml.rels><?xml version="1.0" encoding="UTF-8" standalone="yes"?>
<Relationships xmlns="http://schemas.openxmlformats.org/package/2006/relationships"><Relationship Id="rId2" Type="http://schemas.openxmlformats.org/officeDocument/2006/relationships/slide" Target="../slides/slide207.xml"/><Relationship Id="rId1" Type="http://schemas.openxmlformats.org/officeDocument/2006/relationships/notesMaster" Target="../notesMasters/notesMaster1.xml"/></Relationships>
</file>

<file path=ppt/notesSlides/_rels/notesSlide207.xml.rels><?xml version="1.0" encoding="UTF-8" standalone="yes"?>
<Relationships xmlns="http://schemas.openxmlformats.org/package/2006/relationships"><Relationship Id="rId2" Type="http://schemas.openxmlformats.org/officeDocument/2006/relationships/slide" Target="../slides/slide208.xml"/><Relationship Id="rId1" Type="http://schemas.openxmlformats.org/officeDocument/2006/relationships/notesMaster" Target="../notesMasters/notesMaster1.xml"/></Relationships>
</file>

<file path=ppt/notesSlides/_rels/notesSlide208.xml.rels><?xml version="1.0" encoding="UTF-8" standalone="yes"?>
<Relationships xmlns="http://schemas.openxmlformats.org/package/2006/relationships"><Relationship Id="rId2" Type="http://schemas.openxmlformats.org/officeDocument/2006/relationships/slide" Target="../slides/slide209.xml"/><Relationship Id="rId1" Type="http://schemas.openxmlformats.org/officeDocument/2006/relationships/notesMaster" Target="../notesMasters/notesMaster1.xml"/></Relationships>
</file>

<file path=ppt/notesSlides/_rels/notesSlide209.xml.rels><?xml version="1.0" encoding="UTF-8" standalone="yes"?>
<Relationships xmlns="http://schemas.openxmlformats.org/package/2006/relationships"><Relationship Id="rId2" Type="http://schemas.openxmlformats.org/officeDocument/2006/relationships/slide" Target="../slides/slide21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0.xml.rels><?xml version="1.0" encoding="UTF-8" standalone="yes"?>
<Relationships xmlns="http://schemas.openxmlformats.org/package/2006/relationships"><Relationship Id="rId2" Type="http://schemas.openxmlformats.org/officeDocument/2006/relationships/slide" Target="../slides/slide211.xml"/><Relationship Id="rId1" Type="http://schemas.openxmlformats.org/officeDocument/2006/relationships/notesMaster" Target="../notesMasters/notesMaster1.xml"/></Relationships>
</file>

<file path=ppt/notesSlides/_rels/notesSlide211.xml.rels><?xml version="1.0" encoding="UTF-8" standalone="yes"?>
<Relationships xmlns="http://schemas.openxmlformats.org/package/2006/relationships"><Relationship Id="rId2" Type="http://schemas.openxmlformats.org/officeDocument/2006/relationships/slide" Target="../slides/slide212.xml"/><Relationship Id="rId1" Type="http://schemas.openxmlformats.org/officeDocument/2006/relationships/notesMaster" Target="../notesMasters/notesMaster1.xml"/></Relationships>
</file>

<file path=ppt/notesSlides/_rels/notesSlide212.xml.rels><?xml version="1.0" encoding="UTF-8" standalone="yes"?>
<Relationships xmlns="http://schemas.openxmlformats.org/package/2006/relationships"><Relationship Id="rId2" Type="http://schemas.openxmlformats.org/officeDocument/2006/relationships/slide" Target="../slides/slide213.xml"/><Relationship Id="rId1" Type="http://schemas.openxmlformats.org/officeDocument/2006/relationships/notesMaster" Target="../notesMasters/notesMaster1.xml"/></Relationships>
</file>

<file path=ppt/notesSlides/_rels/notesSlide213.xml.rels><?xml version="1.0" encoding="UTF-8" standalone="yes"?>
<Relationships xmlns="http://schemas.openxmlformats.org/package/2006/relationships"><Relationship Id="rId2" Type="http://schemas.openxmlformats.org/officeDocument/2006/relationships/slide" Target="../slides/slide214.xml"/><Relationship Id="rId1" Type="http://schemas.openxmlformats.org/officeDocument/2006/relationships/notesMaster" Target="../notesMasters/notesMaster1.xml"/></Relationships>
</file>

<file path=ppt/notesSlides/_rels/notesSlide214.xml.rels><?xml version="1.0" encoding="UTF-8" standalone="yes"?>
<Relationships xmlns="http://schemas.openxmlformats.org/package/2006/relationships"><Relationship Id="rId2" Type="http://schemas.openxmlformats.org/officeDocument/2006/relationships/slide" Target="../slides/slide215.xml"/><Relationship Id="rId1" Type="http://schemas.openxmlformats.org/officeDocument/2006/relationships/notesMaster" Target="../notesMasters/notesMaster1.xml"/></Relationships>
</file>

<file path=ppt/notesSlides/_rels/notesSlide215.xml.rels><?xml version="1.0" encoding="UTF-8" standalone="yes"?>
<Relationships xmlns="http://schemas.openxmlformats.org/package/2006/relationships"><Relationship Id="rId2" Type="http://schemas.openxmlformats.org/officeDocument/2006/relationships/slide" Target="../slides/slide216.xml"/><Relationship Id="rId1" Type="http://schemas.openxmlformats.org/officeDocument/2006/relationships/notesMaster" Target="../notesMasters/notesMaster1.xml"/></Relationships>
</file>

<file path=ppt/notesSlides/_rels/notesSlide216.xml.rels><?xml version="1.0" encoding="UTF-8" standalone="yes"?>
<Relationships xmlns="http://schemas.openxmlformats.org/package/2006/relationships"><Relationship Id="rId2" Type="http://schemas.openxmlformats.org/officeDocument/2006/relationships/slide" Target="../slides/slide217.xml"/><Relationship Id="rId1" Type="http://schemas.openxmlformats.org/officeDocument/2006/relationships/notesMaster" Target="../notesMasters/notesMaster1.xml"/></Relationships>
</file>

<file path=ppt/notesSlides/_rels/notesSlide217.xml.rels><?xml version="1.0" encoding="UTF-8" standalone="yes"?>
<Relationships xmlns="http://schemas.openxmlformats.org/package/2006/relationships"><Relationship Id="rId2" Type="http://schemas.openxmlformats.org/officeDocument/2006/relationships/slide" Target="../slides/slide218.xml"/><Relationship Id="rId1" Type="http://schemas.openxmlformats.org/officeDocument/2006/relationships/notesMaster" Target="../notesMasters/notesMaster1.xml"/></Relationships>
</file>

<file path=ppt/notesSlides/_rels/notesSlide218.xml.rels><?xml version="1.0" encoding="UTF-8" standalone="yes"?>
<Relationships xmlns="http://schemas.openxmlformats.org/package/2006/relationships"><Relationship Id="rId2" Type="http://schemas.openxmlformats.org/officeDocument/2006/relationships/slide" Target="../slides/slide219.xml"/><Relationship Id="rId1" Type="http://schemas.openxmlformats.org/officeDocument/2006/relationships/notesMaster" Target="../notesMasters/notesMaster1.xml"/></Relationships>
</file>

<file path=ppt/notesSlides/_rels/notesSlide219.xml.rels><?xml version="1.0" encoding="UTF-8" standalone="yes"?>
<Relationships xmlns="http://schemas.openxmlformats.org/package/2006/relationships"><Relationship Id="rId2" Type="http://schemas.openxmlformats.org/officeDocument/2006/relationships/slide" Target="../slides/slide22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0.xml.rels><?xml version="1.0" encoding="UTF-8" standalone="yes"?>
<Relationships xmlns="http://schemas.openxmlformats.org/package/2006/relationships"><Relationship Id="rId2" Type="http://schemas.openxmlformats.org/officeDocument/2006/relationships/slide" Target="../slides/slide221.xml"/><Relationship Id="rId1" Type="http://schemas.openxmlformats.org/officeDocument/2006/relationships/notesMaster" Target="../notesMasters/notesMaster1.xml"/></Relationships>
</file>

<file path=ppt/notesSlides/_rels/notesSlide221.xml.rels><?xml version="1.0" encoding="UTF-8" standalone="yes"?>
<Relationships xmlns="http://schemas.openxmlformats.org/package/2006/relationships"><Relationship Id="rId2" Type="http://schemas.openxmlformats.org/officeDocument/2006/relationships/slide" Target="../slides/slide222.xml"/><Relationship Id="rId1" Type="http://schemas.openxmlformats.org/officeDocument/2006/relationships/notesMaster" Target="../notesMasters/notesMaster1.xml"/></Relationships>
</file>

<file path=ppt/notesSlides/_rels/notesSlide222.xml.rels><?xml version="1.0" encoding="UTF-8" standalone="yes"?>
<Relationships xmlns="http://schemas.openxmlformats.org/package/2006/relationships"><Relationship Id="rId2" Type="http://schemas.openxmlformats.org/officeDocument/2006/relationships/slide" Target="../slides/slide223.xml"/><Relationship Id="rId1" Type="http://schemas.openxmlformats.org/officeDocument/2006/relationships/notesMaster" Target="../notesMasters/notesMaster1.xml"/></Relationships>
</file>

<file path=ppt/notesSlides/_rels/notesSlide223.xml.rels><?xml version="1.0" encoding="UTF-8" standalone="yes"?>
<Relationships xmlns="http://schemas.openxmlformats.org/package/2006/relationships"><Relationship Id="rId2" Type="http://schemas.openxmlformats.org/officeDocument/2006/relationships/slide" Target="../slides/slide224.xml"/><Relationship Id="rId1" Type="http://schemas.openxmlformats.org/officeDocument/2006/relationships/notesMaster" Target="../notesMasters/notesMaster1.xml"/></Relationships>
</file>

<file path=ppt/notesSlides/_rels/notesSlide224.xml.rels><?xml version="1.0" encoding="UTF-8" standalone="yes"?>
<Relationships xmlns="http://schemas.openxmlformats.org/package/2006/relationships"><Relationship Id="rId2" Type="http://schemas.openxmlformats.org/officeDocument/2006/relationships/slide" Target="../slides/slide225.xml"/><Relationship Id="rId1" Type="http://schemas.openxmlformats.org/officeDocument/2006/relationships/notesMaster" Target="../notesMasters/notesMaster1.xml"/></Relationships>
</file>

<file path=ppt/notesSlides/_rels/notesSlide225.xml.rels><?xml version="1.0" encoding="UTF-8" standalone="yes"?>
<Relationships xmlns="http://schemas.openxmlformats.org/package/2006/relationships"><Relationship Id="rId2" Type="http://schemas.openxmlformats.org/officeDocument/2006/relationships/slide" Target="../slides/slide226.xml"/><Relationship Id="rId1" Type="http://schemas.openxmlformats.org/officeDocument/2006/relationships/notesMaster" Target="../notesMasters/notesMaster1.xml"/></Relationships>
</file>

<file path=ppt/notesSlides/_rels/notesSlide226.xml.rels><?xml version="1.0" encoding="UTF-8" standalone="yes"?>
<Relationships xmlns="http://schemas.openxmlformats.org/package/2006/relationships"><Relationship Id="rId2" Type="http://schemas.openxmlformats.org/officeDocument/2006/relationships/slide" Target="../slides/slide227.xml"/><Relationship Id="rId1" Type="http://schemas.openxmlformats.org/officeDocument/2006/relationships/notesMaster" Target="../notesMasters/notesMaster1.xml"/></Relationships>
</file>

<file path=ppt/notesSlides/_rels/notesSlide227.xml.rels><?xml version="1.0" encoding="UTF-8" standalone="yes"?>
<Relationships xmlns="http://schemas.openxmlformats.org/package/2006/relationships"><Relationship Id="rId2" Type="http://schemas.openxmlformats.org/officeDocument/2006/relationships/slide" Target="../slides/slide228.xml"/><Relationship Id="rId1" Type="http://schemas.openxmlformats.org/officeDocument/2006/relationships/notesMaster" Target="../notesMasters/notesMaster1.xml"/></Relationships>
</file>

<file path=ppt/notesSlides/_rels/notesSlide228.xml.rels><?xml version="1.0" encoding="UTF-8" standalone="yes"?>
<Relationships xmlns="http://schemas.openxmlformats.org/package/2006/relationships"><Relationship Id="rId2" Type="http://schemas.openxmlformats.org/officeDocument/2006/relationships/slide" Target="../slides/slide229.xml"/><Relationship Id="rId1" Type="http://schemas.openxmlformats.org/officeDocument/2006/relationships/notesMaster" Target="../notesMasters/notesMaster1.xml"/></Relationships>
</file>

<file path=ppt/notesSlides/_rels/notesSlide229.xml.rels><?xml version="1.0" encoding="UTF-8" standalone="yes"?>
<Relationships xmlns="http://schemas.openxmlformats.org/package/2006/relationships"><Relationship Id="rId2" Type="http://schemas.openxmlformats.org/officeDocument/2006/relationships/slide" Target="../slides/slide2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0.xml.rels><?xml version="1.0" encoding="UTF-8" standalone="yes"?>
<Relationships xmlns="http://schemas.openxmlformats.org/package/2006/relationships"><Relationship Id="rId2" Type="http://schemas.openxmlformats.org/officeDocument/2006/relationships/slide" Target="../slides/slide231.xml"/><Relationship Id="rId1" Type="http://schemas.openxmlformats.org/officeDocument/2006/relationships/notesMaster" Target="../notesMasters/notesMaster1.xml"/></Relationships>
</file>

<file path=ppt/notesSlides/_rels/notesSlide231.xml.rels><?xml version="1.0" encoding="UTF-8" standalone="yes"?>
<Relationships xmlns="http://schemas.openxmlformats.org/package/2006/relationships"><Relationship Id="rId2" Type="http://schemas.openxmlformats.org/officeDocument/2006/relationships/slide" Target="../slides/slide232.xml"/><Relationship Id="rId1" Type="http://schemas.openxmlformats.org/officeDocument/2006/relationships/notesMaster" Target="../notesMasters/notesMaster1.xml"/></Relationships>
</file>

<file path=ppt/notesSlides/_rels/notesSlide232.xml.rels><?xml version="1.0" encoding="UTF-8" standalone="yes"?>
<Relationships xmlns="http://schemas.openxmlformats.org/package/2006/relationships"><Relationship Id="rId2" Type="http://schemas.openxmlformats.org/officeDocument/2006/relationships/slide" Target="../slides/slide233.xml"/><Relationship Id="rId1" Type="http://schemas.openxmlformats.org/officeDocument/2006/relationships/notesMaster" Target="../notesMasters/notesMaster1.xml"/></Relationships>
</file>

<file path=ppt/notesSlides/_rels/notesSlide233.xml.rels><?xml version="1.0" encoding="UTF-8" standalone="yes"?>
<Relationships xmlns="http://schemas.openxmlformats.org/package/2006/relationships"><Relationship Id="rId2" Type="http://schemas.openxmlformats.org/officeDocument/2006/relationships/slide" Target="../slides/slide234.xml"/><Relationship Id="rId1" Type="http://schemas.openxmlformats.org/officeDocument/2006/relationships/notesMaster" Target="../notesMasters/notesMaster1.xml"/></Relationships>
</file>

<file path=ppt/notesSlides/_rels/notesSlide234.xml.rels><?xml version="1.0" encoding="UTF-8" standalone="yes"?>
<Relationships xmlns="http://schemas.openxmlformats.org/package/2006/relationships"><Relationship Id="rId2" Type="http://schemas.openxmlformats.org/officeDocument/2006/relationships/slide" Target="../slides/slide235.xml"/><Relationship Id="rId1" Type="http://schemas.openxmlformats.org/officeDocument/2006/relationships/notesMaster" Target="../notesMasters/notesMaster1.xml"/></Relationships>
</file>

<file path=ppt/notesSlides/_rels/notesSlide235.xml.rels><?xml version="1.0" encoding="UTF-8" standalone="yes"?>
<Relationships xmlns="http://schemas.openxmlformats.org/package/2006/relationships"><Relationship Id="rId2" Type="http://schemas.openxmlformats.org/officeDocument/2006/relationships/slide" Target="../slides/slide236.xml"/><Relationship Id="rId1" Type="http://schemas.openxmlformats.org/officeDocument/2006/relationships/notesMaster" Target="../notesMasters/notesMaster1.xml"/></Relationships>
</file>

<file path=ppt/notesSlides/_rels/notesSlide236.xml.rels><?xml version="1.0" encoding="UTF-8" standalone="yes"?>
<Relationships xmlns="http://schemas.openxmlformats.org/package/2006/relationships"><Relationship Id="rId2" Type="http://schemas.openxmlformats.org/officeDocument/2006/relationships/slide" Target="../slides/slide237.xml"/><Relationship Id="rId1" Type="http://schemas.openxmlformats.org/officeDocument/2006/relationships/notesMaster" Target="../notesMasters/notesMaster1.xml"/></Relationships>
</file>

<file path=ppt/notesSlides/_rels/notesSlide237.xml.rels><?xml version="1.0" encoding="UTF-8" standalone="yes"?>
<Relationships xmlns="http://schemas.openxmlformats.org/package/2006/relationships"><Relationship Id="rId2" Type="http://schemas.openxmlformats.org/officeDocument/2006/relationships/slide" Target="../slides/slide238.xml"/><Relationship Id="rId1" Type="http://schemas.openxmlformats.org/officeDocument/2006/relationships/notesMaster" Target="../notesMasters/notesMaster1.xml"/></Relationships>
</file>

<file path=ppt/notesSlides/_rels/notesSlide238.xml.rels><?xml version="1.0" encoding="UTF-8" standalone="yes"?>
<Relationships xmlns="http://schemas.openxmlformats.org/package/2006/relationships"><Relationship Id="rId2" Type="http://schemas.openxmlformats.org/officeDocument/2006/relationships/slide" Target="../slides/slide239.xml"/><Relationship Id="rId1" Type="http://schemas.openxmlformats.org/officeDocument/2006/relationships/notesMaster" Target="../notesMasters/notesMaster1.xml"/></Relationships>
</file>

<file path=ppt/notesSlides/_rels/notesSlide239.xml.rels><?xml version="1.0" encoding="UTF-8" standalone="yes"?>
<Relationships xmlns="http://schemas.openxmlformats.org/package/2006/relationships"><Relationship Id="rId2" Type="http://schemas.openxmlformats.org/officeDocument/2006/relationships/slide" Target="../slides/slide24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0.xml.rels><?xml version="1.0" encoding="UTF-8" standalone="yes"?>
<Relationships xmlns="http://schemas.openxmlformats.org/package/2006/relationships"><Relationship Id="rId2" Type="http://schemas.openxmlformats.org/officeDocument/2006/relationships/slide" Target="../slides/slide241.xml"/><Relationship Id="rId1" Type="http://schemas.openxmlformats.org/officeDocument/2006/relationships/notesMaster" Target="../notesMasters/notesMaster1.xml"/></Relationships>
</file>

<file path=ppt/notesSlides/_rels/notesSlide241.xml.rels><?xml version="1.0" encoding="UTF-8" standalone="yes"?>
<Relationships xmlns="http://schemas.openxmlformats.org/package/2006/relationships"><Relationship Id="rId2" Type="http://schemas.openxmlformats.org/officeDocument/2006/relationships/slide" Target="../slides/slide242.xml"/><Relationship Id="rId1" Type="http://schemas.openxmlformats.org/officeDocument/2006/relationships/notesMaster" Target="../notesMasters/notesMaster1.xml"/></Relationships>
</file>

<file path=ppt/notesSlides/_rels/notesSlide242.xml.rels><?xml version="1.0" encoding="UTF-8" standalone="yes"?>
<Relationships xmlns="http://schemas.openxmlformats.org/package/2006/relationships"><Relationship Id="rId2" Type="http://schemas.openxmlformats.org/officeDocument/2006/relationships/slide" Target="../slides/slide243.xml"/><Relationship Id="rId1" Type="http://schemas.openxmlformats.org/officeDocument/2006/relationships/notesMaster" Target="../notesMasters/notesMaster1.xml"/></Relationships>
</file>

<file path=ppt/notesSlides/_rels/notesSlide243.xml.rels><?xml version="1.0" encoding="UTF-8" standalone="yes"?>
<Relationships xmlns="http://schemas.openxmlformats.org/package/2006/relationships"><Relationship Id="rId2" Type="http://schemas.openxmlformats.org/officeDocument/2006/relationships/slide" Target="../slides/slide244.xml"/><Relationship Id="rId1" Type="http://schemas.openxmlformats.org/officeDocument/2006/relationships/notesMaster" Target="../notesMasters/notesMaster1.xml"/></Relationships>
</file>

<file path=ppt/notesSlides/_rels/notesSlide244.xml.rels><?xml version="1.0" encoding="UTF-8" standalone="yes"?>
<Relationships xmlns="http://schemas.openxmlformats.org/package/2006/relationships"><Relationship Id="rId2" Type="http://schemas.openxmlformats.org/officeDocument/2006/relationships/slide" Target="../slides/slide245.xml"/><Relationship Id="rId1" Type="http://schemas.openxmlformats.org/officeDocument/2006/relationships/notesMaster" Target="../notesMasters/notesMaster1.xml"/></Relationships>
</file>

<file path=ppt/notesSlides/_rels/notesSlide245.xml.rels><?xml version="1.0" encoding="UTF-8" standalone="yes"?>
<Relationships xmlns="http://schemas.openxmlformats.org/package/2006/relationships"><Relationship Id="rId2" Type="http://schemas.openxmlformats.org/officeDocument/2006/relationships/slide" Target="../slides/slide246.xml"/><Relationship Id="rId1" Type="http://schemas.openxmlformats.org/officeDocument/2006/relationships/notesMaster" Target="../notesMasters/notesMaster1.xml"/></Relationships>
</file>

<file path=ppt/notesSlides/_rels/notesSlide246.xml.rels><?xml version="1.0" encoding="UTF-8" standalone="yes"?>
<Relationships xmlns="http://schemas.openxmlformats.org/package/2006/relationships"><Relationship Id="rId2" Type="http://schemas.openxmlformats.org/officeDocument/2006/relationships/slide" Target="../slides/slide247.xml"/><Relationship Id="rId1" Type="http://schemas.openxmlformats.org/officeDocument/2006/relationships/notesMaster" Target="../notesMasters/notesMaster1.xml"/></Relationships>
</file>

<file path=ppt/notesSlides/_rels/notesSlide247.xml.rels><?xml version="1.0" encoding="UTF-8" standalone="yes"?>
<Relationships xmlns="http://schemas.openxmlformats.org/package/2006/relationships"><Relationship Id="rId2" Type="http://schemas.openxmlformats.org/officeDocument/2006/relationships/slide" Target="../slides/slide248.xml"/><Relationship Id="rId1" Type="http://schemas.openxmlformats.org/officeDocument/2006/relationships/notesMaster" Target="../notesMasters/notesMaster1.xml"/></Relationships>
</file>

<file path=ppt/notesSlides/_rels/notesSlide248.xml.rels><?xml version="1.0" encoding="UTF-8" standalone="yes"?>
<Relationships xmlns="http://schemas.openxmlformats.org/package/2006/relationships"><Relationship Id="rId2" Type="http://schemas.openxmlformats.org/officeDocument/2006/relationships/slide" Target="../slides/slide249.xml"/><Relationship Id="rId1" Type="http://schemas.openxmlformats.org/officeDocument/2006/relationships/notesMaster" Target="../notesMasters/notesMaster1.xml"/></Relationships>
</file>

<file path=ppt/notesSlides/_rels/notesSlide249.xml.rels><?xml version="1.0" encoding="UTF-8" standalone="yes"?>
<Relationships xmlns="http://schemas.openxmlformats.org/package/2006/relationships"><Relationship Id="rId2" Type="http://schemas.openxmlformats.org/officeDocument/2006/relationships/slide" Target="../slides/slide25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0.xml.rels><?xml version="1.0" encoding="UTF-8" standalone="yes"?>
<Relationships xmlns="http://schemas.openxmlformats.org/package/2006/relationships"><Relationship Id="rId2" Type="http://schemas.openxmlformats.org/officeDocument/2006/relationships/slide" Target="../slides/slide251.xml"/><Relationship Id="rId1" Type="http://schemas.openxmlformats.org/officeDocument/2006/relationships/notesMaster" Target="../notesMasters/notesMaster1.xml"/></Relationships>
</file>

<file path=ppt/notesSlides/_rels/notesSlide251.xml.rels><?xml version="1.0" encoding="UTF-8" standalone="yes"?>
<Relationships xmlns="http://schemas.openxmlformats.org/package/2006/relationships"><Relationship Id="rId2" Type="http://schemas.openxmlformats.org/officeDocument/2006/relationships/slide" Target="../slides/slide252.xml"/><Relationship Id="rId1" Type="http://schemas.openxmlformats.org/officeDocument/2006/relationships/notesMaster" Target="../notesMasters/notesMaster1.xml"/></Relationships>
</file>

<file path=ppt/notesSlides/_rels/notesSlide252.xml.rels><?xml version="1.0" encoding="UTF-8" standalone="yes"?>
<Relationships xmlns="http://schemas.openxmlformats.org/package/2006/relationships"><Relationship Id="rId2" Type="http://schemas.openxmlformats.org/officeDocument/2006/relationships/slide" Target="../slides/slide253.xml"/><Relationship Id="rId1" Type="http://schemas.openxmlformats.org/officeDocument/2006/relationships/notesMaster" Target="../notesMasters/notesMaster1.xml"/></Relationships>
</file>

<file path=ppt/notesSlides/_rels/notesSlide253.xml.rels><?xml version="1.0" encoding="UTF-8" standalone="yes"?>
<Relationships xmlns="http://schemas.openxmlformats.org/package/2006/relationships"><Relationship Id="rId2" Type="http://schemas.openxmlformats.org/officeDocument/2006/relationships/slide" Target="../slides/slide25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3" Type="http://schemas.openxmlformats.org/officeDocument/2006/relationships/hyperlink" Target="https://baike.baidu.com/item/%E5%BA%95%E6%95%B0" TargetMode="External"/><Relationship Id="rId2" Type="http://schemas.openxmlformats.org/officeDocument/2006/relationships/slide" Target="../slides/slide78.xml"/><Relationship Id="rId1" Type="http://schemas.openxmlformats.org/officeDocument/2006/relationships/notesMaster" Target="../notesMasters/notesMaster1.xml"/><Relationship Id="rId4" Type="http://schemas.openxmlformats.org/officeDocument/2006/relationships/hyperlink" Target="https://baike.baidu.com/item/%E7%9C%9F%E6%95%B0" TargetMode="External"/></Relationships>
</file>

<file path=ppt/notesSlides/_rels/notesSlide78.xml.rels><?xml version="1.0" encoding="UTF-8" standalone="yes"?>
<Relationships xmlns="http://schemas.openxmlformats.org/package/2006/relationships"><Relationship Id="rId3" Type="http://schemas.openxmlformats.org/officeDocument/2006/relationships/hyperlink" Target="https://baike.baidu.com/item/%E5%BA%95%E6%95%B0" TargetMode="External"/><Relationship Id="rId2" Type="http://schemas.openxmlformats.org/officeDocument/2006/relationships/slide" Target="../slides/slide79.xml"/><Relationship Id="rId1" Type="http://schemas.openxmlformats.org/officeDocument/2006/relationships/notesMaster" Target="../notesMasters/notesMaster1.xml"/><Relationship Id="rId4" Type="http://schemas.openxmlformats.org/officeDocument/2006/relationships/hyperlink" Target="https://baike.baidu.com/item/%E7%9C%9F%E6%95%B0" TargetMode="External"/></Relationships>
</file>

<file path=ppt/notesSlides/_rels/notesSlide79.xml.rels><?xml version="1.0" encoding="UTF-8" standalone="yes"?>
<Relationships xmlns="http://schemas.openxmlformats.org/package/2006/relationships"><Relationship Id="rId3" Type="http://schemas.openxmlformats.org/officeDocument/2006/relationships/hyperlink" Target="https://baike.baidu.com/item/%E5%BA%95%E6%95%B0" TargetMode="External"/><Relationship Id="rId2" Type="http://schemas.openxmlformats.org/officeDocument/2006/relationships/slide" Target="../slides/slide80.xml"/><Relationship Id="rId1" Type="http://schemas.openxmlformats.org/officeDocument/2006/relationships/notesMaster" Target="../notesMasters/notesMaster1.xml"/><Relationship Id="rId4" Type="http://schemas.openxmlformats.org/officeDocument/2006/relationships/hyperlink" Target="https://baike.baidu.com/item/%E7%9C%9F%E6%95%B0" TargetMode="Externa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3" Type="http://schemas.openxmlformats.org/officeDocument/2006/relationships/hyperlink" Target="https://baike.baidu.com/item/%E5%BA%95%E6%95%B0" TargetMode="External"/><Relationship Id="rId2" Type="http://schemas.openxmlformats.org/officeDocument/2006/relationships/slide" Target="../slides/slide81.xml"/><Relationship Id="rId1" Type="http://schemas.openxmlformats.org/officeDocument/2006/relationships/notesMaster" Target="../notesMasters/notesMaster1.xml"/><Relationship Id="rId4" Type="http://schemas.openxmlformats.org/officeDocument/2006/relationships/hyperlink" Target="https://baike.baidu.com/item/%E7%9C%9F%E6%95%B0" TargetMode="External"/></Relationships>
</file>

<file path=ppt/notesSlides/_rels/notesSlide81.xml.rels><?xml version="1.0" encoding="UTF-8" standalone="yes"?>
<Relationships xmlns="http://schemas.openxmlformats.org/package/2006/relationships"><Relationship Id="rId3" Type="http://schemas.openxmlformats.org/officeDocument/2006/relationships/hyperlink" Target="https://baike.baidu.com/item/%E5%BA%95%E6%95%B0" TargetMode="External"/><Relationship Id="rId2" Type="http://schemas.openxmlformats.org/officeDocument/2006/relationships/slide" Target="../slides/slide82.xml"/><Relationship Id="rId1" Type="http://schemas.openxmlformats.org/officeDocument/2006/relationships/notesMaster" Target="../notesMasters/notesMaster1.xml"/><Relationship Id="rId4" Type="http://schemas.openxmlformats.org/officeDocument/2006/relationships/hyperlink" Target="https://baike.baidu.com/item/%E7%9C%9F%E6%95%B0" TargetMode="Externa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r>
              <a:rPr lang="en-US" altLang="zh-CN">
                <a:ea typeface="宋体" charset="-122"/>
              </a:rPr>
              <a:t>//</a:t>
            </a:r>
            <a:r>
              <a:rPr lang="zh-CN" altLang="en-US">
                <a:ea typeface="宋体" charset="-122"/>
              </a:rPr>
              <a:t>说一下课程资料结构</a:t>
            </a:r>
            <a:r>
              <a:rPr lang="en-US" altLang="zh-CN">
                <a:ea typeface="宋体" charset="-122"/>
              </a:rPr>
              <a:t>.</a:t>
            </a: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2</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r>
              <a:rPr lang="zh-CN" altLang="en-US" sz="1200" b="1" kern="1200">
                <a:solidFill>
                  <a:schemeClr val="tx1"/>
                </a:solidFill>
                <a:effectLst/>
                <a:latin typeface="+mn-lt"/>
                <a:ea typeface="+mn-ea"/>
                <a:cs typeface="+mn-cs"/>
              </a:rPr>
              <a:t>说明</a:t>
            </a:r>
            <a:endParaRPr lang="en-US" altLang="zh-CN" sz="1200" b="1" kern="1200">
              <a:solidFill>
                <a:schemeClr val="tx1"/>
              </a:solidFill>
              <a:effectLst/>
              <a:latin typeface="+mn-lt"/>
              <a:ea typeface="+mn-ea"/>
              <a:cs typeface="+mn-cs"/>
            </a:endParaRPr>
          </a:p>
          <a:p>
            <a:r>
              <a:rPr lang="en-US" altLang="zh-CN" sz="1200" b="1" kern="1200">
                <a:solidFill>
                  <a:schemeClr val="tx1"/>
                </a:solidFill>
                <a:effectLst/>
                <a:latin typeface="+mn-lt"/>
                <a:ea typeface="+mn-ea"/>
                <a:cs typeface="+mn-cs"/>
              </a:rPr>
              <a:t>1.</a:t>
            </a:r>
            <a:r>
              <a:rPr lang="en-US" altLang="zh-CN" sz="1200" b="1" kern="1200" baseline="0">
                <a:solidFill>
                  <a:schemeClr val="tx1"/>
                </a:solidFill>
                <a:effectLst/>
                <a:latin typeface="+mn-lt"/>
                <a:ea typeface="+mn-ea"/>
                <a:cs typeface="+mn-cs"/>
              </a:rPr>
              <a:t> </a:t>
            </a:r>
            <a:r>
              <a:rPr lang="zh-CN" altLang="en-US" sz="1200" b="1" kern="1200" baseline="0">
                <a:solidFill>
                  <a:schemeClr val="tx1"/>
                </a:solidFill>
                <a:effectLst/>
                <a:latin typeface="+mn-lt"/>
                <a:ea typeface="+mn-ea"/>
                <a:cs typeface="+mn-cs"/>
              </a:rPr>
              <a:t>学习好数据结构，并不等于你能写出好的算法，比如数组和排序算法的关系</a:t>
            </a:r>
            <a:r>
              <a:rPr lang="en-US" altLang="zh-CN" sz="1200" b="1" kern="1200" baseline="0">
                <a:solidFill>
                  <a:schemeClr val="tx1"/>
                </a:solidFill>
                <a:effectLst/>
                <a:latin typeface="+mn-lt"/>
                <a:ea typeface="+mn-ea"/>
                <a:cs typeface="+mn-cs"/>
              </a:rPr>
              <a:t>.</a:t>
            </a:r>
            <a:endParaRPr lang="en-US" altLang="zh-CN" sz="1200" b="1" kern="120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11</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101</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102</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marL="285750" indent="-285750">
              <a:spcBef>
                <a:spcPct val="0"/>
              </a:spcBef>
              <a:buFont typeface="Wingdings" pitchFamily="2" charset="2"/>
              <a:buChar char="Ø"/>
            </a:pPr>
            <a:r>
              <a:rPr kumimoji="1" lang="zh-CN" altLang="en-US" b="1">
                <a:latin typeface="+mn-ea"/>
              </a:rPr>
              <a:t>说明</a:t>
            </a:r>
            <a:r>
              <a:rPr kumimoji="1" lang="en-US" altLang="zh-CN" b="1">
                <a:latin typeface="+mn-ea"/>
              </a:rPr>
              <a:t>[</a:t>
            </a:r>
            <a:r>
              <a:rPr kumimoji="1" lang="zh-CN" altLang="en-US" b="1">
                <a:latin typeface="+mn-ea"/>
              </a:rPr>
              <a:t>验证分析</a:t>
            </a:r>
            <a:r>
              <a:rPr kumimoji="1" lang="en-US" altLang="zh-CN" b="1">
                <a:latin typeface="+mn-ea"/>
              </a:rPr>
              <a:t>]:</a:t>
            </a:r>
          </a:p>
          <a:p>
            <a:pPr marL="457200" indent="-457200">
              <a:spcBef>
                <a:spcPct val="0"/>
              </a:spcBef>
              <a:buAutoNum type="arabicParenR"/>
            </a:pPr>
            <a:r>
              <a:rPr kumimoji="1" lang="zh-CN" altLang="en-US" b="1">
                <a:latin typeface="+mn-ea"/>
              </a:rPr>
              <a:t>如果取消左右递归，结果是  </a:t>
            </a:r>
            <a:r>
              <a:rPr lang="en-US" altLang="zh-CN" b="1"/>
              <a:t>-9 -567 0 23 78 70</a:t>
            </a:r>
          </a:p>
          <a:p>
            <a:pPr marL="457200" indent="-457200">
              <a:spcBef>
                <a:spcPct val="0"/>
              </a:spcBef>
              <a:buAutoNum type="arabicParenR"/>
            </a:pPr>
            <a:r>
              <a:rPr lang="zh-CN" altLang="en-US" b="1"/>
              <a:t>如果取消右递归</a:t>
            </a:r>
            <a:r>
              <a:rPr lang="en-US" altLang="zh-CN" b="1"/>
              <a:t>,</a:t>
            </a:r>
            <a:r>
              <a:rPr lang="zh-CN" altLang="en-US" b="1"/>
              <a:t>结果是  </a:t>
            </a:r>
            <a:r>
              <a:rPr lang="en-US" altLang="zh-CN" b="1"/>
              <a:t>-567 -9 0 23 78 70</a:t>
            </a:r>
          </a:p>
          <a:p>
            <a:pPr marL="457200" indent="-457200">
              <a:spcBef>
                <a:spcPct val="0"/>
              </a:spcBef>
              <a:buFontTx/>
              <a:buAutoNum type="arabicParenR"/>
            </a:pPr>
            <a:r>
              <a:rPr lang="zh-CN" altLang="en-US" b="1"/>
              <a:t>如果取消左递归</a:t>
            </a:r>
            <a:r>
              <a:rPr lang="en-US" altLang="zh-CN" b="1"/>
              <a:t>,</a:t>
            </a:r>
            <a:r>
              <a:rPr lang="zh-CN" altLang="en-US" b="1"/>
              <a:t>结果是  </a:t>
            </a:r>
            <a:r>
              <a:rPr lang="en-US" altLang="zh-CN" b="1"/>
              <a:t>-9 -567 0 23 70 78</a:t>
            </a:r>
          </a:p>
          <a:p>
            <a:pPr eaLnBrk="1" hangingPunct="1"/>
            <a:endParaRPr lang="en-US" altLang="zh-CN">
              <a:ea typeface="宋体" charset="-122"/>
            </a:endParaRPr>
          </a:p>
          <a:p>
            <a:pPr eaLnBrk="1" hangingPunct="1"/>
            <a:r>
              <a:rPr lang="en-US" altLang="zh-CN">
                <a:ea typeface="宋体" charset="-122"/>
              </a:rPr>
              <a:t>//</a:t>
            </a:r>
            <a:r>
              <a:rPr lang="zh-CN" altLang="en-US">
                <a:ea typeface="宋体" charset="-122"/>
              </a:rPr>
              <a:t>注解版本</a:t>
            </a:r>
            <a:endParaRPr lang="en-US" altLang="zh-CN">
              <a:ea typeface="宋体" charset="-122"/>
            </a:endParaRPr>
          </a:p>
          <a:p>
            <a:pPr eaLnBrk="1" hangingPunct="1"/>
            <a:r>
              <a:rPr lang="en-US" altLang="zh-CN">
                <a:ea typeface="宋体" charset="-122"/>
              </a:rPr>
              <a:t>package com.atguigu;</a:t>
            </a:r>
          </a:p>
          <a:p>
            <a:pPr eaLnBrk="1" hangingPunct="1"/>
            <a:r>
              <a:rPr lang="en-US" altLang="zh-CN">
                <a:ea typeface="宋体" charset="-122"/>
              </a:rPr>
              <a:t>import java.util.Arrays;</a:t>
            </a:r>
          </a:p>
          <a:p>
            <a:pPr eaLnBrk="1" hangingPunct="1"/>
            <a:r>
              <a:rPr lang="en-US" altLang="zh-CN">
                <a:ea typeface="宋体" charset="-122"/>
              </a:rPr>
              <a:t>public class QuickSort {</a:t>
            </a:r>
          </a:p>
          <a:p>
            <a:pPr eaLnBrk="1" hangingPunct="1"/>
            <a:endParaRPr lang="en-US" altLang="zh-CN">
              <a:ea typeface="宋体" charset="-122"/>
            </a:endParaRPr>
          </a:p>
          <a:p>
            <a:pPr eaLnBrk="1" hangingPunct="1"/>
            <a:r>
              <a:rPr lang="en-US" altLang="zh-CN">
                <a:ea typeface="宋体" charset="-122"/>
              </a:rPr>
              <a:t>	public static void main(String[] args) {</a:t>
            </a:r>
          </a:p>
          <a:p>
            <a:pPr eaLnBrk="1" hangingPunct="1"/>
            <a:r>
              <a:rPr lang="en-US" altLang="zh-CN">
                <a:ea typeface="宋体" charset="-122"/>
              </a:rPr>
              <a:t>		int[] arr = { -9, 78, 0, 23, -567, 70 };</a:t>
            </a:r>
          </a:p>
          <a:p>
            <a:pPr eaLnBrk="1" hangingPunct="1"/>
            <a:r>
              <a:rPr lang="en-US" altLang="zh-CN">
                <a:ea typeface="宋体" charset="-122"/>
              </a:rPr>
              <a:t>		</a:t>
            </a:r>
          </a:p>
          <a:p>
            <a:pPr eaLnBrk="1" hangingPunct="1"/>
            <a:r>
              <a:rPr lang="en-US" altLang="zh-CN">
                <a:ea typeface="宋体" charset="-122"/>
              </a:rPr>
              <a:t>		//</a:t>
            </a:r>
            <a:r>
              <a:rPr lang="zh-CN" altLang="en-US">
                <a:ea typeface="宋体" charset="-122"/>
              </a:rPr>
              <a:t>可以生成</a:t>
            </a:r>
            <a:r>
              <a:rPr lang="en-US" altLang="zh-CN">
                <a:ea typeface="宋体" charset="-122"/>
              </a:rPr>
              <a:t>80000000 </a:t>
            </a:r>
            <a:r>
              <a:rPr lang="zh-CN" altLang="en-US">
                <a:ea typeface="宋体" charset="-122"/>
              </a:rPr>
              <a:t>个数据，然后测试耗时，非常短</a:t>
            </a:r>
            <a:r>
              <a:rPr lang="en-US" altLang="zh-CN">
                <a:ea typeface="宋体" charset="-122"/>
              </a:rPr>
              <a:t>.</a:t>
            </a:r>
          </a:p>
          <a:p>
            <a:pPr eaLnBrk="1" hangingPunct="1"/>
            <a:r>
              <a:rPr lang="en-US" altLang="zh-CN">
                <a:ea typeface="宋体" charset="-122"/>
              </a:rPr>
              <a:t>		quickSort(0, arr.length - 1, arr); // </a:t>
            </a:r>
            <a:r>
              <a:rPr lang="zh-CN" altLang="en-US">
                <a:ea typeface="宋体" charset="-122"/>
              </a:rPr>
              <a:t>调用快排</a:t>
            </a:r>
          </a:p>
          <a:p>
            <a:pPr eaLnBrk="1" hangingPunct="1"/>
            <a:r>
              <a:rPr lang="zh-CN" altLang="en-US">
                <a:ea typeface="宋体" charset="-122"/>
              </a:rPr>
              <a:t>		</a:t>
            </a:r>
          </a:p>
          <a:p>
            <a:pPr eaLnBrk="1" hangingPunct="1"/>
            <a:r>
              <a:rPr lang="zh-CN" altLang="en-US">
                <a:ea typeface="宋体" charset="-122"/>
              </a:rPr>
              <a:t>		</a:t>
            </a:r>
            <a:r>
              <a:rPr lang="en-US" altLang="zh-CN">
                <a:ea typeface="宋体" charset="-122"/>
              </a:rPr>
              <a:t>System.out.println(Arrays.toString(arr));</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public static void quickSort(int left, int right, int[] arr) {</a:t>
            </a:r>
          </a:p>
          <a:p>
            <a:pPr eaLnBrk="1" hangingPunct="1"/>
            <a:r>
              <a:rPr lang="en-US" altLang="zh-CN">
                <a:ea typeface="宋体" charset="-122"/>
              </a:rPr>
              <a:t>		int l = left;</a:t>
            </a:r>
          </a:p>
          <a:p>
            <a:pPr eaLnBrk="1" hangingPunct="1"/>
            <a:r>
              <a:rPr lang="en-US" altLang="zh-CN">
                <a:ea typeface="宋体" charset="-122"/>
              </a:rPr>
              <a:t>		int r = right;</a:t>
            </a:r>
          </a:p>
          <a:p>
            <a:pPr eaLnBrk="1" hangingPunct="1"/>
            <a:r>
              <a:rPr lang="en-US" altLang="zh-CN">
                <a:ea typeface="宋体" charset="-122"/>
              </a:rPr>
              <a:t>		int pivot = arr[(left + right) / 2];</a:t>
            </a:r>
          </a:p>
          <a:p>
            <a:pPr eaLnBrk="1" hangingPunct="1"/>
            <a:r>
              <a:rPr lang="en-US" altLang="zh-CN">
                <a:ea typeface="宋体" charset="-122"/>
              </a:rPr>
              <a:t>		int temp = 0;</a:t>
            </a:r>
          </a:p>
          <a:p>
            <a:pPr eaLnBrk="1" hangingPunct="1"/>
            <a:r>
              <a:rPr lang="en-US" altLang="zh-CN">
                <a:ea typeface="宋体" charset="-122"/>
              </a:rPr>
              <a:t>		// while </a:t>
            </a:r>
            <a:r>
              <a:rPr lang="zh-CN" altLang="en-US">
                <a:ea typeface="宋体" charset="-122"/>
              </a:rPr>
              <a:t>循环的目的是让 比</a:t>
            </a:r>
            <a:r>
              <a:rPr lang="en-US" altLang="zh-CN">
                <a:ea typeface="宋体" charset="-122"/>
              </a:rPr>
              <a:t>pivot</a:t>
            </a:r>
            <a:r>
              <a:rPr lang="zh-CN" altLang="en-US">
                <a:ea typeface="宋体" charset="-122"/>
              </a:rPr>
              <a:t>小的放到 左边</a:t>
            </a:r>
          </a:p>
          <a:p>
            <a:pPr eaLnBrk="1" hangingPunct="1"/>
            <a:r>
              <a:rPr lang="zh-CN" altLang="en-US">
                <a:ea typeface="宋体" charset="-122"/>
              </a:rPr>
              <a:t>		</a:t>
            </a:r>
            <a:r>
              <a:rPr lang="en-US" altLang="zh-CN">
                <a:ea typeface="宋体" charset="-122"/>
              </a:rPr>
              <a:t>// </a:t>
            </a:r>
            <a:r>
              <a:rPr lang="zh-CN" altLang="en-US">
                <a:ea typeface="宋体" charset="-122"/>
              </a:rPr>
              <a:t>将比</a:t>
            </a:r>
            <a:r>
              <a:rPr lang="en-US" altLang="zh-CN">
                <a:ea typeface="宋体" charset="-122"/>
              </a:rPr>
              <a:t>pivot</a:t>
            </a:r>
            <a:r>
              <a:rPr lang="zh-CN" altLang="en-US">
                <a:ea typeface="宋体" charset="-122"/>
              </a:rPr>
              <a:t>大的放到右边</a:t>
            </a:r>
          </a:p>
          <a:p>
            <a:pPr eaLnBrk="1" hangingPunct="1"/>
            <a:r>
              <a:rPr lang="zh-CN" altLang="en-US">
                <a:ea typeface="宋体" charset="-122"/>
              </a:rPr>
              <a:t>		</a:t>
            </a:r>
            <a:r>
              <a:rPr lang="en-US" altLang="zh-CN">
                <a:ea typeface="宋体" charset="-122"/>
              </a:rPr>
              <a:t>while (l &lt; r) {</a:t>
            </a:r>
          </a:p>
          <a:p>
            <a:pPr eaLnBrk="1" hangingPunct="1"/>
            <a:r>
              <a:rPr lang="en-US" altLang="zh-CN">
                <a:ea typeface="宋体" charset="-122"/>
              </a:rPr>
              <a:t>			// </a:t>
            </a:r>
            <a:r>
              <a:rPr lang="zh-CN" altLang="en-US">
                <a:ea typeface="宋体" charset="-122"/>
              </a:rPr>
              <a:t>在</a:t>
            </a:r>
            <a:r>
              <a:rPr lang="en-US" altLang="zh-CN">
                <a:ea typeface="宋体" charset="-122"/>
              </a:rPr>
              <a:t>pivot</a:t>
            </a:r>
            <a:r>
              <a:rPr lang="zh-CN" altLang="en-US">
                <a:ea typeface="宋体" charset="-122"/>
              </a:rPr>
              <a:t>的左边直到找到一个大于等于</a:t>
            </a:r>
            <a:r>
              <a:rPr lang="en-US" altLang="zh-CN">
                <a:ea typeface="宋体" charset="-122"/>
              </a:rPr>
              <a:t>pivot</a:t>
            </a:r>
            <a:r>
              <a:rPr lang="zh-CN" altLang="en-US">
                <a:ea typeface="宋体" charset="-122"/>
              </a:rPr>
              <a:t>的数，才退出</a:t>
            </a:r>
          </a:p>
          <a:p>
            <a:pPr eaLnBrk="1" hangingPunct="1"/>
            <a:r>
              <a:rPr lang="zh-CN" altLang="en-US">
                <a:ea typeface="宋体" charset="-122"/>
              </a:rPr>
              <a:t>			</a:t>
            </a:r>
            <a:r>
              <a:rPr lang="en-US" altLang="zh-CN">
                <a:ea typeface="宋体" charset="-122"/>
              </a:rPr>
              <a:t>while (arr[l] &lt; pivot) {</a:t>
            </a:r>
          </a:p>
          <a:p>
            <a:pPr eaLnBrk="1" hangingPunct="1"/>
            <a:r>
              <a:rPr lang="en-US" altLang="zh-CN">
                <a:ea typeface="宋体" charset="-122"/>
              </a:rPr>
              <a:t>				l += 1;</a:t>
            </a:r>
          </a:p>
          <a:p>
            <a:pPr eaLnBrk="1" hangingPunct="1"/>
            <a:r>
              <a:rPr lang="en-US" altLang="zh-CN">
                <a:ea typeface="宋体" charset="-122"/>
              </a:rPr>
              <a:t>			}</a:t>
            </a:r>
          </a:p>
          <a:p>
            <a:pPr eaLnBrk="1" hangingPunct="1"/>
            <a:r>
              <a:rPr lang="en-US" altLang="zh-CN">
                <a:ea typeface="宋体" charset="-122"/>
              </a:rPr>
              <a:t>			// </a:t>
            </a:r>
            <a:r>
              <a:rPr lang="zh-CN" altLang="en-US">
                <a:ea typeface="宋体" charset="-122"/>
              </a:rPr>
              <a:t>在</a:t>
            </a:r>
            <a:r>
              <a:rPr lang="en-US" altLang="zh-CN">
                <a:ea typeface="宋体" charset="-122"/>
              </a:rPr>
              <a:t>pivot</a:t>
            </a:r>
            <a:r>
              <a:rPr lang="zh-CN" altLang="en-US">
                <a:ea typeface="宋体" charset="-122"/>
              </a:rPr>
              <a:t>的左边直到找到一个小于等于</a:t>
            </a:r>
            <a:r>
              <a:rPr lang="en-US" altLang="zh-CN">
                <a:ea typeface="宋体" charset="-122"/>
              </a:rPr>
              <a:t>pivot</a:t>
            </a:r>
            <a:r>
              <a:rPr lang="zh-CN" altLang="en-US">
                <a:ea typeface="宋体" charset="-122"/>
              </a:rPr>
              <a:t>的数，才退出</a:t>
            </a:r>
          </a:p>
          <a:p>
            <a:pPr eaLnBrk="1" hangingPunct="1"/>
            <a:r>
              <a:rPr lang="zh-CN" altLang="en-US">
                <a:ea typeface="宋体" charset="-122"/>
              </a:rPr>
              <a:t>			</a:t>
            </a:r>
            <a:r>
              <a:rPr lang="en-US" altLang="zh-CN">
                <a:ea typeface="宋体" charset="-122"/>
              </a:rPr>
              <a:t>while (arr[r] &gt; pivot) {</a:t>
            </a:r>
          </a:p>
          <a:p>
            <a:pPr eaLnBrk="1" hangingPunct="1"/>
            <a:r>
              <a:rPr lang="en-US" altLang="zh-CN">
                <a:ea typeface="宋体" charset="-122"/>
              </a:rPr>
              <a:t>				r -= 1;</a:t>
            </a:r>
          </a:p>
          <a:p>
            <a:pPr eaLnBrk="1" hangingPunct="1"/>
            <a:r>
              <a:rPr lang="en-US" altLang="zh-CN">
                <a:ea typeface="宋体" charset="-122"/>
              </a:rPr>
              <a:t>			}</a:t>
            </a:r>
          </a:p>
          <a:p>
            <a:pPr eaLnBrk="1" hangingPunct="1"/>
            <a:r>
              <a:rPr lang="en-US" altLang="zh-CN">
                <a:ea typeface="宋体" charset="-122"/>
              </a:rPr>
              <a:t>			// </a:t>
            </a:r>
            <a:r>
              <a:rPr lang="zh-CN" altLang="en-US">
                <a:ea typeface="宋体" charset="-122"/>
              </a:rPr>
              <a:t>如果 </a:t>
            </a:r>
            <a:r>
              <a:rPr lang="en-US" altLang="zh-CN">
                <a:ea typeface="宋体" charset="-122"/>
              </a:rPr>
              <a:t>l&gt;=r </a:t>
            </a:r>
            <a:r>
              <a:rPr lang="zh-CN" altLang="en-US">
                <a:ea typeface="宋体" charset="-122"/>
              </a:rPr>
              <a:t>说明</a:t>
            </a:r>
            <a:r>
              <a:rPr lang="en-US" altLang="zh-CN">
                <a:ea typeface="宋体" charset="-122"/>
              </a:rPr>
              <a:t>pivot </a:t>
            </a:r>
            <a:r>
              <a:rPr lang="zh-CN" altLang="en-US">
                <a:ea typeface="宋体" charset="-122"/>
              </a:rPr>
              <a:t>的左右两边的值已经按照 左边全是</a:t>
            </a:r>
          </a:p>
          <a:p>
            <a:pPr eaLnBrk="1" hangingPunct="1"/>
            <a:r>
              <a:rPr lang="zh-CN" altLang="en-US">
                <a:ea typeface="宋体" charset="-122"/>
              </a:rPr>
              <a:t>			</a:t>
            </a:r>
            <a:r>
              <a:rPr lang="en-US" altLang="zh-CN">
                <a:ea typeface="宋体" charset="-122"/>
              </a:rPr>
              <a:t>// </a:t>
            </a:r>
            <a:r>
              <a:rPr lang="zh-CN" altLang="en-US">
                <a:ea typeface="宋体" charset="-122"/>
              </a:rPr>
              <a:t>小于等于</a:t>
            </a:r>
            <a:r>
              <a:rPr lang="en-US" altLang="zh-CN">
                <a:ea typeface="宋体" charset="-122"/>
              </a:rPr>
              <a:t>pivot</a:t>
            </a:r>
            <a:r>
              <a:rPr lang="zh-CN" altLang="en-US">
                <a:ea typeface="宋体" charset="-122"/>
              </a:rPr>
              <a:t>的值，右边全是大于等于</a:t>
            </a:r>
            <a:r>
              <a:rPr lang="en-US" altLang="zh-CN">
                <a:ea typeface="宋体" charset="-122"/>
              </a:rPr>
              <a:t>pivot</a:t>
            </a:r>
            <a:r>
              <a:rPr lang="zh-CN" altLang="en-US">
                <a:ea typeface="宋体" charset="-122"/>
              </a:rPr>
              <a:t>的值</a:t>
            </a:r>
          </a:p>
          <a:p>
            <a:pPr eaLnBrk="1" hangingPunct="1"/>
            <a:r>
              <a:rPr lang="zh-CN" altLang="en-US">
                <a:ea typeface="宋体" charset="-122"/>
              </a:rPr>
              <a:t>			</a:t>
            </a:r>
            <a:r>
              <a:rPr lang="en-US" altLang="zh-CN">
                <a:ea typeface="宋体" charset="-122"/>
              </a:rPr>
              <a:t>if (l &gt;= r) {</a:t>
            </a:r>
          </a:p>
          <a:p>
            <a:pPr eaLnBrk="1" hangingPunct="1"/>
            <a:r>
              <a:rPr lang="en-US" altLang="zh-CN">
                <a:ea typeface="宋体" charset="-122"/>
              </a:rPr>
              <a:t>				break;</a:t>
            </a:r>
          </a:p>
          <a:p>
            <a:pPr eaLnBrk="1" hangingPunct="1"/>
            <a:r>
              <a:rPr lang="en-US" altLang="zh-CN">
                <a:ea typeface="宋体" charset="-122"/>
              </a:rPr>
              <a:t>			}</a:t>
            </a:r>
          </a:p>
          <a:p>
            <a:pPr eaLnBrk="1" hangingPunct="1"/>
            <a:r>
              <a:rPr lang="en-US" altLang="zh-CN">
                <a:ea typeface="宋体" charset="-122"/>
              </a:rPr>
              <a:t>			// </a:t>
            </a:r>
            <a:r>
              <a:rPr lang="zh-CN" altLang="en-US">
                <a:ea typeface="宋体" charset="-122"/>
              </a:rPr>
              <a:t>交换</a:t>
            </a:r>
          </a:p>
          <a:p>
            <a:pPr eaLnBrk="1" hangingPunct="1"/>
            <a:r>
              <a:rPr lang="zh-CN" altLang="en-US">
                <a:ea typeface="宋体" charset="-122"/>
              </a:rPr>
              <a:t>			</a:t>
            </a:r>
            <a:r>
              <a:rPr lang="en-US" altLang="zh-CN">
                <a:ea typeface="宋体" charset="-122"/>
              </a:rPr>
              <a:t>temp = arr[l];</a:t>
            </a:r>
          </a:p>
          <a:p>
            <a:pPr eaLnBrk="1" hangingPunct="1"/>
            <a:r>
              <a:rPr lang="en-US" altLang="zh-CN">
                <a:ea typeface="宋体" charset="-122"/>
              </a:rPr>
              <a:t>			arr[l] = arr[r];</a:t>
            </a:r>
          </a:p>
          <a:p>
            <a:pPr eaLnBrk="1" hangingPunct="1"/>
            <a:r>
              <a:rPr lang="en-US" altLang="zh-CN">
                <a:ea typeface="宋体" charset="-122"/>
              </a:rPr>
              <a:t>			arr[r] = temp;</a:t>
            </a:r>
          </a:p>
          <a:p>
            <a:pPr eaLnBrk="1" hangingPunct="1"/>
            <a:r>
              <a:rPr lang="en-US" altLang="zh-CN">
                <a:ea typeface="宋体" charset="-122"/>
              </a:rPr>
              <a:t>			// </a:t>
            </a:r>
            <a:r>
              <a:rPr lang="zh-CN" altLang="en-US">
                <a:ea typeface="宋体" charset="-122"/>
              </a:rPr>
              <a:t>如果交换后，发现这个值和</a:t>
            </a:r>
            <a:r>
              <a:rPr lang="en-US" altLang="zh-CN">
                <a:ea typeface="宋体" charset="-122"/>
              </a:rPr>
              <a:t>pivot</a:t>
            </a:r>
            <a:r>
              <a:rPr lang="zh-CN" altLang="en-US">
                <a:ea typeface="宋体" charset="-122"/>
              </a:rPr>
              <a:t>相等，可以</a:t>
            </a:r>
            <a:r>
              <a:rPr lang="en-US" altLang="zh-CN">
                <a:ea typeface="宋体" charset="-122"/>
              </a:rPr>
              <a:t>r--,</a:t>
            </a:r>
            <a:r>
              <a:rPr lang="zh-CN" altLang="en-US">
                <a:ea typeface="宋体" charset="-122"/>
              </a:rPr>
              <a:t>前移一步</a:t>
            </a:r>
          </a:p>
          <a:p>
            <a:pPr eaLnBrk="1" hangingPunct="1"/>
            <a:r>
              <a:rPr lang="zh-CN" altLang="en-US">
                <a:ea typeface="宋体" charset="-122"/>
              </a:rPr>
              <a:t>			</a:t>
            </a:r>
            <a:r>
              <a:rPr lang="en-US" altLang="zh-CN">
                <a:ea typeface="宋体" charset="-122"/>
              </a:rPr>
              <a:t>if (arr[l] == pivot) {</a:t>
            </a:r>
          </a:p>
          <a:p>
            <a:pPr eaLnBrk="1" hangingPunct="1"/>
            <a:r>
              <a:rPr lang="en-US" altLang="zh-CN">
                <a:ea typeface="宋体" charset="-122"/>
              </a:rPr>
              <a:t>				r -= 1;</a:t>
            </a:r>
          </a:p>
          <a:p>
            <a:pPr eaLnBrk="1" hangingPunct="1"/>
            <a:r>
              <a:rPr lang="en-US" altLang="zh-CN">
                <a:ea typeface="宋体" charset="-122"/>
              </a:rPr>
              <a:t>			}</a:t>
            </a:r>
          </a:p>
          <a:p>
            <a:pPr eaLnBrk="1" hangingPunct="1"/>
            <a:r>
              <a:rPr lang="en-US" altLang="zh-CN">
                <a:ea typeface="宋体" charset="-122"/>
              </a:rPr>
              <a:t>			// </a:t>
            </a:r>
            <a:r>
              <a:rPr lang="zh-CN" altLang="en-US">
                <a:ea typeface="宋体" charset="-122"/>
              </a:rPr>
              <a:t>如果交换后，发现这个值和</a:t>
            </a:r>
            <a:r>
              <a:rPr lang="en-US" altLang="zh-CN">
                <a:ea typeface="宋体" charset="-122"/>
              </a:rPr>
              <a:t>pivot</a:t>
            </a:r>
            <a:r>
              <a:rPr lang="zh-CN" altLang="en-US">
                <a:ea typeface="宋体" charset="-122"/>
              </a:rPr>
              <a:t>相等，可以</a:t>
            </a:r>
            <a:r>
              <a:rPr lang="en-US" altLang="zh-CN">
                <a:ea typeface="宋体" charset="-122"/>
              </a:rPr>
              <a:t>l--,</a:t>
            </a:r>
            <a:r>
              <a:rPr lang="zh-CN" altLang="en-US">
                <a:ea typeface="宋体" charset="-122"/>
              </a:rPr>
              <a:t>后移一步</a:t>
            </a:r>
          </a:p>
          <a:p>
            <a:pPr eaLnBrk="1" hangingPunct="1"/>
            <a:r>
              <a:rPr lang="zh-CN" altLang="en-US">
                <a:ea typeface="宋体" charset="-122"/>
              </a:rPr>
              <a:t>			</a:t>
            </a:r>
            <a:r>
              <a:rPr lang="en-US" altLang="zh-CN">
                <a:ea typeface="宋体" charset="-122"/>
              </a:rPr>
              <a:t>if (arr[r] == pivot) {</a:t>
            </a:r>
          </a:p>
          <a:p>
            <a:pPr eaLnBrk="1" hangingPunct="1"/>
            <a:r>
              <a:rPr lang="en-US" altLang="zh-CN">
                <a:ea typeface="宋体" charset="-122"/>
              </a:rPr>
              <a:t>				l += 1;</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 </a:t>
            </a:r>
            <a:r>
              <a:rPr lang="zh-CN" altLang="en-US">
                <a:ea typeface="宋体" charset="-122"/>
              </a:rPr>
              <a:t>如果 </a:t>
            </a:r>
            <a:r>
              <a:rPr lang="en-US" altLang="zh-CN">
                <a:ea typeface="宋体" charset="-122"/>
              </a:rPr>
              <a:t>l==r </a:t>
            </a:r>
            <a:r>
              <a:rPr lang="zh-CN" altLang="en-US">
                <a:ea typeface="宋体" charset="-122"/>
              </a:rPr>
              <a:t>还可以让 </a:t>
            </a:r>
            <a:r>
              <a:rPr lang="en-US" altLang="zh-CN">
                <a:ea typeface="宋体" charset="-122"/>
              </a:rPr>
              <a:t>l++</a:t>
            </a:r>
            <a:r>
              <a:rPr lang="zh-CN" altLang="en-US">
                <a:ea typeface="宋体" charset="-122"/>
              </a:rPr>
              <a:t>， </a:t>
            </a:r>
            <a:r>
              <a:rPr lang="en-US" altLang="zh-CN">
                <a:ea typeface="宋体" charset="-122"/>
              </a:rPr>
              <a:t>r--</a:t>
            </a:r>
            <a:r>
              <a:rPr lang="zh-CN" altLang="en-US">
                <a:ea typeface="宋体" charset="-122"/>
              </a:rPr>
              <a:t>下</a:t>
            </a:r>
            <a:r>
              <a:rPr lang="en-US" altLang="zh-CN">
                <a:ea typeface="宋体" charset="-122"/>
              </a:rPr>
              <a:t>.</a:t>
            </a:r>
          </a:p>
          <a:p>
            <a:pPr eaLnBrk="1" hangingPunct="1"/>
            <a:r>
              <a:rPr lang="en-US" altLang="zh-CN">
                <a:ea typeface="宋体" charset="-122"/>
              </a:rPr>
              <a:t>		if (l == r) {</a:t>
            </a:r>
          </a:p>
          <a:p>
            <a:pPr eaLnBrk="1" hangingPunct="1"/>
            <a:r>
              <a:rPr lang="en-US" altLang="zh-CN">
                <a:ea typeface="宋体" charset="-122"/>
              </a:rPr>
              <a:t>			l += 1;</a:t>
            </a:r>
          </a:p>
          <a:p>
            <a:pPr eaLnBrk="1" hangingPunct="1"/>
            <a:r>
              <a:rPr lang="en-US" altLang="zh-CN">
                <a:ea typeface="宋体" charset="-122"/>
              </a:rPr>
              <a:t>			r -= 1;</a:t>
            </a:r>
          </a:p>
          <a:p>
            <a:pPr eaLnBrk="1" hangingPunct="1"/>
            <a:r>
              <a:rPr lang="en-US" altLang="zh-CN">
                <a:ea typeface="宋体" charset="-122"/>
              </a:rPr>
              <a:t>		}</a:t>
            </a:r>
          </a:p>
          <a:p>
            <a:pPr eaLnBrk="1" hangingPunct="1"/>
            <a:r>
              <a:rPr lang="en-US" altLang="zh-CN">
                <a:ea typeface="宋体" charset="-122"/>
              </a:rPr>
              <a:t>		// </a:t>
            </a:r>
            <a:r>
              <a:rPr lang="zh-CN" altLang="en-US">
                <a:ea typeface="宋体" charset="-122"/>
              </a:rPr>
              <a:t>向左递归</a:t>
            </a:r>
          </a:p>
          <a:p>
            <a:pPr eaLnBrk="1" hangingPunct="1"/>
            <a:r>
              <a:rPr lang="zh-CN" altLang="en-US">
                <a:ea typeface="宋体" charset="-122"/>
              </a:rPr>
              <a:t>		</a:t>
            </a:r>
            <a:r>
              <a:rPr lang="en-US" altLang="zh-CN">
                <a:ea typeface="宋体" charset="-122"/>
              </a:rPr>
              <a:t>if (left &lt; r) {</a:t>
            </a:r>
          </a:p>
          <a:p>
            <a:pPr eaLnBrk="1" hangingPunct="1"/>
            <a:r>
              <a:rPr lang="en-US" altLang="zh-CN">
                <a:ea typeface="宋体" charset="-122"/>
              </a:rPr>
              <a:t>			quickSort(left, r, arr);</a:t>
            </a:r>
          </a:p>
          <a:p>
            <a:pPr eaLnBrk="1" hangingPunct="1"/>
            <a:r>
              <a:rPr lang="en-US" altLang="zh-CN">
                <a:ea typeface="宋体" charset="-122"/>
              </a:rPr>
              <a:t>		}</a:t>
            </a:r>
          </a:p>
          <a:p>
            <a:pPr eaLnBrk="1" hangingPunct="1"/>
            <a:r>
              <a:rPr lang="en-US" altLang="zh-CN">
                <a:ea typeface="宋体" charset="-122"/>
              </a:rPr>
              <a:t>		// </a:t>
            </a:r>
            <a:r>
              <a:rPr lang="zh-CN" altLang="en-US">
                <a:ea typeface="宋体" charset="-122"/>
              </a:rPr>
              <a:t>向右递归</a:t>
            </a:r>
          </a:p>
          <a:p>
            <a:pPr eaLnBrk="1" hangingPunct="1"/>
            <a:r>
              <a:rPr lang="zh-CN" altLang="en-US">
                <a:ea typeface="宋体" charset="-122"/>
              </a:rPr>
              <a:t>		</a:t>
            </a:r>
            <a:r>
              <a:rPr lang="en-US" altLang="zh-CN">
                <a:ea typeface="宋体" charset="-122"/>
              </a:rPr>
              <a:t>if (right &gt; l) {</a:t>
            </a:r>
          </a:p>
          <a:p>
            <a:pPr eaLnBrk="1" hangingPunct="1"/>
            <a:r>
              <a:rPr lang="en-US" altLang="zh-CN">
                <a:ea typeface="宋体" charset="-122"/>
              </a:rPr>
              <a:t>			quickSort(l, right, arr);</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a:t>
            </a:r>
          </a:p>
          <a:p>
            <a:pPr eaLnBrk="1" hangingPunct="1"/>
            <a:endParaRPr lang="en-US" altLang="zh-CN">
              <a:ea typeface="宋体" charset="-122"/>
            </a:endParaRPr>
          </a:p>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103</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marL="0" indent="0">
              <a:spcBef>
                <a:spcPct val="0"/>
              </a:spcBef>
              <a:buFont typeface="Wingdings" pitchFamily="2" charset="2"/>
              <a:buNone/>
            </a:pPr>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104</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marL="0" indent="0">
              <a:spcBef>
                <a:spcPct val="0"/>
              </a:spcBef>
              <a:buFont typeface="Wingdings" pitchFamily="2" charset="2"/>
              <a:buNone/>
            </a:pPr>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105</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marL="0" indent="0">
              <a:spcBef>
                <a:spcPct val="0"/>
              </a:spcBef>
              <a:buFont typeface="Wingdings" pitchFamily="2" charset="2"/>
              <a:buNone/>
            </a:pPr>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106</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marL="0" indent="0">
              <a:spcBef>
                <a:spcPct val="0"/>
              </a:spcBef>
              <a:buFont typeface="Wingdings" pitchFamily="2" charset="2"/>
              <a:buNone/>
            </a:pPr>
            <a:r>
              <a:rPr lang="en-US" altLang="zh-CN">
                <a:ea typeface="宋体" charset="-122"/>
              </a:rPr>
              <a:t>//Java</a:t>
            </a:r>
            <a:r>
              <a:rPr lang="zh-CN" altLang="en-US">
                <a:ea typeface="宋体" charset="-122"/>
              </a:rPr>
              <a:t>源代码</a:t>
            </a:r>
            <a:r>
              <a:rPr lang="en-US" altLang="zh-CN">
                <a:ea typeface="宋体" charset="-122"/>
              </a:rPr>
              <a:t>,</a:t>
            </a:r>
            <a:r>
              <a:rPr lang="zh-CN" altLang="en-US">
                <a:ea typeface="宋体" charset="-122"/>
              </a:rPr>
              <a:t>注解版</a:t>
            </a:r>
            <a:endParaRPr lang="en-US" altLang="zh-CN">
              <a:ea typeface="宋体" charset="-122"/>
            </a:endParaRPr>
          </a:p>
          <a:p>
            <a:pPr marL="0" indent="0">
              <a:spcBef>
                <a:spcPct val="0"/>
              </a:spcBef>
              <a:buFont typeface="Wingdings" pitchFamily="2" charset="2"/>
              <a:buNone/>
            </a:pPr>
            <a:endParaRPr lang="en-US" altLang="zh-CN">
              <a:ea typeface="宋体" charset="-122"/>
            </a:endParaRPr>
          </a:p>
          <a:p>
            <a:pPr marL="0" indent="0">
              <a:spcBef>
                <a:spcPct val="0"/>
              </a:spcBef>
              <a:buFont typeface="Wingdings" pitchFamily="2" charset="2"/>
              <a:buNone/>
            </a:pPr>
            <a:r>
              <a:rPr lang="en-US" altLang="zh-CN">
                <a:ea typeface="宋体" charset="-122"/>
              </a:rPr>
              <a:t>package com.atguigu;</a:t>
            </a:r>
          </a:p>
          <a:p>
            <a:pPr marL="0" indent="0">
              <a:spcBef>
                <a:spcPct val="0"/>
              </a:spcBef>
              <a:buFont typeface="Wingdings" pitchFamily="2" charset="2"/>
              <a:buNone/>
            </a:pPr>
            <a:endParaRPr lang="en-US" altLang="zh-CN">
              <a:ea typeface="宋体" charset="-122"/>
            </a:endParaRPr>
          </a:p>
          <a:p>
            <a:pPr marL="0" indent="0">
              <a:spcBef>
                <a:spcPct val="0"/>
              </a:spcBef>
              <a:buFont typeface="Wingdings" pitchFamily="2" charset="2"/>
              <a:buNone/>
            </a:pPr>
            <a:r>
              <a:rPr lang="en-US" altLang="zh-CN">
                <a:ea typeface="宋体" charset="-122"/>
              </a:rPr>
              <a:t>import java.util.Arrays;</a:t>
            </a:r>
          </a:p>
          <a:p>
            <a:pPr marL="0" indent="0">
              <a:spcBef>
                <a:spcPct val="0"/>
              </a:spcBef>
              <a:buFont typeface="Wingdings" pitchFamily="2" charset="2"/>
              <a:buNone/>
            </a:pPr>
            <a:endParaRPr lang="en-US" altLang="zh-CN">
              <a:ea typeface="宋体" charset="-122"/>
            </a:endParaRPr>
          </a:p>
          <a:p>
            <a:pPr marL="0" indent="0">
              <a:spcBef>
                <a:spcPct val="0"/>
              </a:spcBef>
              <a:buFont typeface="Wingdings" pitchFamily="2" charset="2"/>
              <a:buNone/>
            </a:pPr>
            <a:r>
              <a:rPr lang="en-US" altLang="zh-CN">
                <a:ea typeface="宋体" charset="-122"/>
              </a:rPr>
              <a:t>public class MergeSortTest {</a:t>
            </a:r>
          </a:p>
          <a:p>
            <a:pPr marL="0" indent="0">
              <a:spcBef>
                <a:spcPct val="0"/>
              </a:spcBef>
              <a:buFont typeface="Wingdings" pitchFamily="2" charset="2"/>
              <a:buNone/>
            </a:pPr>
            <a:endParaRPr lang="en-US" altLang="zh-CN">
              <a:ea typeface="宋体" charset="-122"/>
            </a:endParaRPr>
          </a:p>
          <a:p>
            <a:pPr marL="0" indent="0">
              <a:spcBef>
                <a:spcPct val="0"/>
              </a:spcBef>
              <a:buFont typeface="Wingdings" pitchFamily="2" charset="2"/>
              <a:buNone/>
            </a:pPr>
            <a:r>
              <a:rPr lang="en-US" altLang="zh-CN">
                <a:ea typeface="宋体" charset="-122"/>
              </a:rPr>
              <a:t>	public static void main(String[] args) {</a:t>
            </a:r>
          </a:p>
          <a:p>
            <a:pPr marL="0" indent="0">
              <a:spcBef>
                <a:spcPct val="0"/>
              </a:spcBef>
              <a:buFont typeface="Wingdings" pitchFamily="2" charset="2"/>
              <a:buNone/>
            </a:pPr>
            <a:r>
              <a:rPr lang="en-US" altLang="zh-CN">
                <a:ea typeface="宋体" charset="-122"/>
              </a:rPr>
              <a:t>		int[] arr = {9,8,7,6,5,4,3,2,1};</a:t>
            </a:r>
          </a:p>
          <a:p>
            <a:pPr marL="0" indent="0">
              <a:spcBef>
                <a:spcPct val="0"/>
              </a:spcBef>
              <a:buFont typeface="Wingdings" pitchFamily="2" charset="2"/>
              <a:buNone/>
            </a:pPr>
            <a:r>
              <a:rPr lang="en-US" altLang="zh-CN">
                <a:ea typeface="宋体" charset="-122"/>
              </a:rPr>
              <a:t>		//</a:t>
            </a:r>
            <a:r>
              <a:rPr lang="zh-CN" altLang="en-US">
                <a:ea typeface="宋体" charset="-122"/>
              </a:rPr>
              <a:t>在排序前，先建好一个长度等于原数组长度的临时数组，避免递归中频繁开辟空间</a:t>
            </a:r>
          </a:p>
          <a:p>
            <a:pPr marL="0" indent="0">
              <a:spcBef>
                <a:spcPct val="0"/>
              </a:spcBef>
              <a:buFont typeface="Wingdings" pitchFamily="2" charset="2"/>
              <a:buNone/>
            </a:pPr>
            <a:r>
              <a:rPr lang="zh-CN" altLang="en-US">
                <a:ea typeface="宋体" charset="-122"/>
              </a:rPr>
              <a:t>		</a:t>
            </a:r>
            <a:r>
              <a:rPr lang="en-US" altLang="zh-CN">
                <a:ea typeface="宋体" charset="-122"/>
              </a:rPr>
              <a:t>int[] temp = new int[arr.length];</a:t>
            </a:r>
          </a:p>
          <a:p>
            <a:pPr marL="0" indent="0">
              <a:spcBef>
                <a:spcPct val="0"/>
              </a:spcBef>
              <a:buFont typeface="Wingdings" pitchFamily="2" charset="2"/>
              <a:buNone/>
            </a:pPr>
            <a:r>
              <a:rPr lang="en-US" altLang="zh-CN">
                <a:ea typeface="宋体" charset="-122"/>
              </a:rPr>
              <a:t>		//</a:t>
            </a:r>
            <a:r>
              <a:rPr lang="zh-CN" altLang="en-US">
                <a:ea typeface="宋体" charset="-122"/>
              </a:rPr>
              <a:t>测试一个</a:t>
            </a:r>
            <a:r>
              <a:rPr lang="en-US" altLang="zh-CN">
                <a:ea typeface="宋体" charset="-122"/>
              </a:rPr>
              <a:t>800w</a:t>
            </a:r>
            <a:r>
              <a:rPr lang="zh-CN" altLang="en-US">
                <a:ea typeface="宋体" charset="-122"/>
              </a:rPr>
              <a:t>大小的数组，速度也是非常的快</a:t>
            </a:r>
            <a:r>
              <a:rPr lang="en-US" altLang="zh-CN">
                <a:ea typeface="宋体" charset="-122"/>
              </a:rPr>
              <a:t>.</a:t>
            </a:r>
            <a:r>
              <a:rPr lang="zh-CN" altLang="en-US">
                <a:ea typeface="宋体" charset="-122"/>
              </a:rPr>
              <a:t>测试方法和前面类型</a:t>
            </a:r>
          </a:p>
          <a:p>
            <a:pPr marL="0" indent="0">
              <a:spcBef>
                <a:spcPct val="0"/>
              </a:spcBef>
              <a:buFont typeface="Wingdings" pitchFamily="2" charset="2"/>
              <a:buNone/>
            </a:pPr>
            <a:r>
              <a:rPr lang="zh-CN" altLang="en-US">
                <a:ea typeface="宋体" charset="-122"/>
              </a:rPr>
              <a:t>		</a:t>
            </a:r>
            <a:r>
              <a:rPr lang="en-US" altLang="zh-CN">
                <a:ea typeface="宋体" charset="-122"/>
              </a:rPr>
              <a:t>mergeSort(arr,0,arr.length-1,temp);</a:t>
            </a:r>
          </a:p>
          <a:p>
            <a:pPr marL="0" indent="0">
              <a:spcBef>
                <a:spcPct val="0"/>
              </a:spcBef>
              <a:buFont typeface="Wingdings" pitchFamily="2" charset="2"/>
              <a:buNone/>
            </a:pPr>
            <a:r>
              <a:rPr lang="en-US" altLang="zh-CN">
                <a:ea typeface="宋体" charset="-122"/>
              </a:rPr>
              <a:t>		</a:t>
            </a:r>
          </a:p>
          <a:p>
            <a:pPr marL="0" indent="0">
              <a:spcBef>
                <a:spcPct val="0"/>
              </a:spcBef>
              <a:buFont typeface="Wingdings" pitchFamily="2" charset="2"/>
              <a:buNone/>
            </a:pPr>
            <a:r>
              <a:rPr lang="en-US" altLang="zh-CN">
                <a:ea typeface="宋体" charset="-122"/>
              </a:rPr>
              <a:t>		System.out.println(Arrays.toString(temp));</a:t>
            </a:r>
          </a:p>
          <a:p>
            <a:pPr marL="0" indent="0">
              <a:spcBef>
                <a:spcPct val="0"/>
              </a:spcBef>
              <a:buFont typeface="Wingdings" pitchFamily="2" charset="2"/>
              <a:buNone/>
            </a:pPr>
            <a:endParaRPr lang="en-US" altLang="zh-CN">
              <a:ea typeface="宋体" charset="-122"/>
            </a:endParaRPr>
          </a:p>
          <a:p>
            <a:pPr marL="0" indent="0">
              <a:spcBef>
                <a:spcPct val="0"/>
              </a:spcBef>
              <a:buFont typeface="Wingdings" pitchFamily="2" charset="2"/>
              <a:buNone/>
            </a:pPr>
            <a:r>
              <a:rPr lang="en-US" altLang="zh-CN">
                <a:ea typeface="宋体" charset="-122"/>
              </a:rPr>
              <a:t>	}</a:t>
            </a:r>
          </a:p>
          <a:p>
            <a:pPr marL="0" indent="0">
              <a:spcBef>
                <a:spcPct val="0"/>
              </a:spcBef>
              <a:buFont typeface="Wingdings" pitchFamily="2" charset="2"/>
              <a:buNone/>
            </a:pPr>
            <a:endParaRPr lang="en-US" altLang="zh-CN">
              <a:ea typeface="宋体" charset="-122"/>
            </a:endParaRPr>
          </a:p>
          <a:p>
            <a:pPr marL="0" indent="0">
              <a:spcBef>
                <a:spcPct val="0"/>
              </a:spcBef>
              <a:buFont typeface="Wingdings" pitchFamily="2" charset="2"/>
              <a:buNone/>
            </a:pPr>
            <a:r>
              <a:rPr lang="en-US" altLang="zh-CN">
                <a:ea typeface="宋体" charset="-122"/>
              </a:rPr>
              <a:t>	public static void mergeSort(int[] arr, int left, int right, int[] temp) {</a:t>
            </a:r>
          </a:p>
          <a:p>
            <a:pPr marL="0" indent="0">
              <a:spcBef>
                <a:spcPct val="0"/>
              </a:spcBef>
              <a:buFont typeface="Wingdings" pitchFamily="2" charset="2"/>
              <a:buNone/>
            </a:pPr>
            <a:r>
              <a:rPr lang="en-US" altLang="zh-CN">
                <a:ea typeface="宋体" charset="-122"/>
              </a:rPr>
              <a:t>		if (left &lt; right) {</a:t>
            </a:r>
          </a:p>
          <a:p>
            <a:pPr marL="0" indent="0">
              <a:spcBef>
                <a:spcPct val="0"/>
              </a:spcBef>
              <a:buFont typeface="Wingdings" pitchFamily="2" charset="2"/>
              <a:buNone/>
            </a:pPr>
            <a:r>
              <a:rPr lang="en-US" altLang="zh-CN">
                <a:ea typeface="宋体" charset="-122"/>
              </a:rPr>
              <a:t>			int mid = (left + right) / 2;</a:t>
            </a:r>
          </a:p>
          <a:p>
            <a:pPr marL="0" indent="0">
              <a:spcBef>
                <a:spcPct val="0"/>
              </a:spcBef>
              <a:buFont typeface="Wingdings" pitchFamily="2" charset="2"/>
              <a:buNone/>
            </a:pPr>
            <a:r>
              <a:rPr lang="en-US" altLang="zh-CN">
                <a:ea typeface="宋体" charset="-122"/>
              </a:rPr>
              <a:t>			mergeSort(arr, left, mid, temp);// </a:t>
            </a:r>
            <a:r>
              <a:rPr lang="zh-CN" altLang="en-US">
                <a:ea typeface="宋体" charset="-122"/>
              </a:rPr>
              <a:t>左边归并排序，使得左子序列有序</a:t>
            </a:r>
          </a:p>
          <a:p>
            <a:pPr marL="0" indent="0">
              <a:spcBef>
                <a:spcPct val="0"/>
              </a:spcBef>
              <a:buFont typeface="Wingdings" pitchFamily="2" charset="2"/>
              <a:buNone/>
            </a:pPr>
            <a:r>
              <a:rPr lang="zh-CN" altLang="en-US">
                <a:ea typeface="宋体" charset="-122"/>
              </a:rPr>
              <a:t>			</a:t>
            </a:r>
            <a:r>
              <a:rPr lang="en-US" altLang="zh-CN">
                <a:ea typeface="宋体" charset="-122"/>
              </a:rPr>
              <a:t>mergeSort(arr, mid + 1, right, temp);// </a:t>
            </a:r>
            <a:r>
              <a:rPr lang="zh-CN" altLang="en-US">
                <a:ea typeface="宋体" charset="-122"/>
              </a:rPr>
              <a:t>右边归并排序，使得右子序列有序</a:t>
            </a:r>
          </a:p>
          <a:p>
            <a:pPr marL="0" indent="0">
              <a:spcBef>
                <a:spcPct val="0"/>
              </a:spcBef>
              <a:buFont typeface="Wingdings" pitchFamily="2" charset="2"/>
              <a:buNone/>
            </a:pPr>
            <a:r>
              <a:rPr lang="zh-CN" altLang="en-US">
                <a:ea typeface="宋体" charset="-122"/>
              </a:rPr>
              <a:t>			</a:t>
            </a:r>
            <a:r>
              <a:rPr lang="en-US" altLang="zh-CN">
                <a:ea typeface="宋体" charset="-122"/>
              </a:rPr>
              <a:t>merge(arr, left, mid, right, temp);// </a:t>
            </a:r>
            <a:r>
              <a:rPr lang="zh-CN" altLang="en-US">
                <a:ea typeface="宋体" charset="-122"/>
              </a:rPr>
              <a:t>将两个有序子数组合并操作</a:t>
            </a:r>
          </a:p>
          <a:p>
            <a:pPr marL="0" indent="0">
              <a:spcBef>
                <a:spcPct val="0"/>
              </a:spcBef>
              <a:buFont typeface="Wingdings" pitchFamily="2" charset="2"/>
              <a:buNone/>
            </a:pPr>
            <a:r>
              <a:rPr lang="zh-CN" altLang="en-US">
                <a:ea typeface="宋体" charset="-122"/>
              </a:rPr>
              <a:t>		</a:t>
            </a:r>
            <a:r>
              <a:rPr lang="en-US" altLang="zh-CN">
                <a:ea typeface="宋体" charset="-122"/>
              </a:rPr>
              <a:t>}</a:t>
            </a:r>
          </a:p>
          <a:p>
            <a:pPr marL="0" indent="0">
              <a:spcBef>
                <a:spcPct val="0"/>
              </a:spcBef>
              <a:buFont typeface="Wingdings" pitchFamily="2" charset="2"/>
              <a:buNone/>
            </a:pPr>
            <a:r>
              <a:rPr lang="en-US" altLang="zh-CN">
                <a:ea typeface="宋体" charset="-122"/>
              </a:rPr>
              <a:t>	}</a:t>
            </a:r>
          </a:p>
          <a:p>
            <a:pPr marL="0" indent="0">
              <a:spcBef>
                <a:spcPct val="0"/>
              </a:spcBef>
              <a:buFont typeface="Wingdings" pitchFamily="2" charset="2"/>
              <a:buNone/>
            </a:pPr>
            <a:r>
              <a:rPr lang="en-US" altLang="zh-CN">
                <a:ea typeface="宋体" charset="-122"/>
              </a:rPr>
              <a:t>	</a:t>
            </a:r>
          </a:p>
          <a:p>
            <a:pPr marL="0" indent="0">
              <a:spcBef>
                <a:spcPct val="0"/>
              </a:spcBef>
              <a:buFont typeface="Wingdings" pitchFamily="2" charset="2"/>
              <a:buNone/>
            </a:pPr>
            <a:r>
              <a:rPr lang="en-US" altLang="zh-CN">
                <a:ea typeface="宋体" charset="-122"/>
              </a:rPr>
              <a:t>	public static void merge(int[] arr,int left,int mid,int right,int[] temp){</a:t>
            </a:r>
          </a:p>
          <a:p>
            <a:pPr marL="0" indent="0">
              <a:spcBef>
                <a:spcPct val="0"/>
              </a:spcBef>
              <a:buFont typeface="Wingdings" pitchFamily="2" charset="2"/>
              <a:buNone/>
            </a:pPr>
            <a:r>
              <a:rPr lang="en-US" altLang="zh-CN">
                <a:ea typeface="宋体" charset="-122"/>
              </a:rPr>
              <a:t>	    int i = left; //</a:t>
            </a:r>
            <a:r>
              <a:rPr lang="zh-CN" altLang="en-US">
                <a:ea typeface="宋体" charset="-122"/>
              </a:rPr>
              <a:t>左序列指针</a:t>
            </a:r>
            <a:r>
              <a:rPr lang="en-US" altLang="zh-CN">
                <a:ea typeface="宋体" charset="-122"/>
              </a:rPr>
              <a:t>/</a:t>
            </a:r>
            <a:r>
              <a:rPr lang="zh-CN" altLang="en-US">
                <a:ea typeface="宋体" charset="-122"/>
              </a:rPr>
              <a:t>索引</a:t>
            </a:r>
          </a:p>
          <a:p>
            <a:pPr marL="0" indent="0">
              <a:spcBef>
                <a:spcPct val="0"/>
              </a:spcBef>
              <a:buFont typeface="Wingdings" pitchFamily="2" charset="2"/>
              <a:buNone/>
            </a:pPr>
            <a:r>
              <a:rPr lang="zh-CN" altLang="en-US">
                <a:ea typeface="宋体" charset="-122"/>
              </a:rPr>
              <a:t>	    </a:t>
            </a:r>
            <a:r>
              <a:rPr lang="en-US" altLang="zh-CN">
                <a:ea typeface="宋体" charset="-122"/>
              </a:rPr>
              <a:t>int j = mid+1;//</a:t>
            </a:r>
            <a:r>
              <a:rPr lang="zh-CN" altLang="en-US">
                <a:ea typeface="宋体" charset="-122"/>
              </a:rPr>
              <a:t>右序列指针</a:t>
            </a:r>
          </a:p>
          <a:p>
            <a:pPr marL="0" indent="0">
              <a:spcBef>
                <a:spcPct val="0"/>
              </a:spcBef>
              <a:buFont typeface="Wingdings" pitchFamily="2" charset="2"/>
              <a:buNone/>
            </a:pPr>
            <a:r>
              <a:rPr lang="zh-CN" altLang="en-US">
                <a:ea typeface="宋体" charset="-122"/>
              </a:rPr>
              <a:t>	    </a:t>
            </a:r>
            <a:r>
              <a:rPr lang="en-US" altLang="zh-CN">
                <a:ea typeface="宋体" charset="-122"/>
              </a:rPr>
              <a:t>int t = 0; //</a:t>
            </a:r>
            <a:r>
              <a:rPr lang="zh-CN" altLang="en-US">
                <a:ea typeface="宋体" charset="-122"/>
              </a:rPr>
              <a:t>临时数组指针</a:t>
            </a:r>
          </a:p>
          <a:p>
            <a:pPr marL="0" indent="0">
              <a:spcBef>
                <a:spcPct val="0"/>
              </a:spcBef>
              <a:buFont typeface="Wingdings" pitchFamily="2" charset="2"/>
              <a:buNone/>
            </a:pPr>
            <a:r>
              <a:rPr lang="zh-CN" altLang="en-US">
                <a:ea typeface="宋体" charset="-122"/>
              </a:rPr>
              <a:t>	    </a:t>
            </a:r>
            <a:r>
              <a:rPr lang="en-US" altLang="zh-CN">
                <a:ea typeface="宋体" charset="-122"/>
              </a:rPr>
              <a:t>while (i&lt;=mid &amp;&amp; j&lt;=right){</a:t>
            </a:r>
          </a:p>
          <a:p>
            <a:pPr marL="0" indent="0">
              <a:spcBef>
                <a:spcPct val="0"/>
              </a:spcBef>
              <a:buFont typeface="Wingdings" pitchFamily="2" charset="2"/>
              <a:buNone/>
            </a:pPr>
            <a:r>
              <a:rPr lang="en-US" altLang="zh-CN">
                <a:ea typeface="宋体" charset="-122"/>
              </a:rPr>
              <a:t>	      if(arr[i]&lt;=arr[j]){</a:t>
            </a:r>
          </a:p>
          <a:p>
            <a:pPr marL="0" indent="0">
              <a:spcBef>
                <a:spcPct val="0"/>
              </a:spcBef>
              <a:buFont typeface="Wingdings" pitchFamily="2" charset="2"/>
              <a:buNone/>
            </a:pPr>
            <a:r>
              <a:rPr lang="en-US" altLang="zh-CN">
                <a:ea typeface="宋体" charset="-122"/>
              </a:rPr>
              <a:t>	        temp[t] = arr[i];</a:t>
            </a:r>
          </a:p>
          <a:p>
            <a:pPr marL="0" indent="0">
              <a:spcBef>
                <a:spcPct val="0"/>
              </a:spcBef>
              <a:buFont typeface="Wingdings" pitchFamily="2" charset="2"/>
              <a:buNone/>
            </a:pPr>
            <a:r>
              <a:rPr lang="en-US" altLang="zh-CN">
                <a:ea typeface="宋体" charset="-122"/>
              </a:rPr>
              <a:t>	        t += 1;</a:t>
            </a:r>
          </a:p>
          <a:p>
            <a:pPr marL="0" indent="0">
              <a:spcBef>
                <a:spcPct val="0"/>
              </a:spcBef>
              <a:buFont typeface="Wingdings" pitchFamily="2" charset="2"/>
              <a:buNone/>
            </a:pPr>
            <a:r>
              <a:rPr lang="en-US" altLang="zh-CN">
                <a:ea typeface="宋体" charset="-122"/>
              </a:rPr>
              <a:t>	        i += 1;</a:t>
            </a:r>
          </a:p>
          <a:p>
            <a:pPr marL="0" indent="0">
              <a:spcBef>
                <a:spcPct val="0"/>
              </a:spcBef>
              <a:buFont typeface="Wingdings" pitchFamily="2" charset="2"/>
              <a:buNone/>
            </a:pPr>
            <a:r>
              <a:rPr lang="en-US" altLang="zh-CN">
                <a:ea typeface="宋体" charset="-122"/>
              </a:rPr>
              <a:t>	      }else {</a:t>
            </a:r>
          </a:p>
          <a:p>
            <a:pPr marL="0" indent="0">
              <a:spcBef>
                <a:spcPct val="0"/>
              </a:spcBef>
              <a:buFont typeface="Wingdings" pitchFamily="2" charset="2"/>
              <a:buNone/>
            </a:pPr>
            <a:endParaRPr lang="en-US" altLang="zh-CN">
              <a:ea typeface="宋体" charset="-122"/>
            </a:endParaRPr>
          </a:p>
          <a:p>
            <a:pPr marL="0" indent="0">
              <a:spcBef>
                <a:spcPct val="0"/>
              </a:spcBef>
              <a:buFont typeface="Wingdings" pitchFamily="2" charset="2"/>
              <a:buNone/>
            </a:pPr>
            <a:r>
              <a:rPr lang="en-US" altLang="zh-CN">
                <a:ea typeface="宋体" charset="-122"/>
              </a:rPr>
              <a:t>	        temp[t] = arr[j];</a:t>
            </a:r>
          </a:p>
          <a:p>
            <a:pPr marL="0" indent="0">
              <a:spcBef>
                <a:spcPct val="0"/>
              </a:spcBef>
              <a:buFont typeface="Wingdings" pitchFamily="2" charset="2"/>
              <a:buNone/>
            </a:pPr>
            <a:r>
              <a:rPr lang="en-US" altLang="zh-CN">
                <a:ea typeface="宋体" charset="-122"/>
              </a:rPr>
              <a:t>	        t += 1;</a:t>
            </a:r>
          </a:p>
          <a:p>
            <a:pPr marL="0" indent="0">
              <a:spcBef>
                <a:spcPct val="0"/>
              </a:spcBef>
              <a:buFont typeface="Wingdings" pitchFamily="2" charset="2"/>
              <a:buNone/>
            </a:pPr>
            <a:r>
              <a:rPr lang="en-US" altLang="zh-CN">
                <a:ea typeface="宋体" charset="-122"/>
              </a:rPr>
              <a:t>	        j += 1;</a:t>
            </a:r>
          </a:p>
          <a:p>
            <a:pPr marL="0" indent="0">
              <a:spcBef>
                <a:spcPct val="0"/>
              </a:spcBef>
              <a:buFont typeface="Wingdings" pitchFamily="2" charset="2"/>
              <a:buNone/>
            </a:pPr>
            <a:r>
              <a:rPr lang="en-US" altLang="zh-CN">
                <a:ea typeface="宋体" charset="-122"/>
              </a:rPr>
              <a:t>	      }</a:t>
            </a:r>
          </a:p>
          <a:p>
            <a:pPr marL="0" indent="0">
              <a:spcBef>
                <a:spcPct val="0"/>
              </a:spcBef>
              <a:buFont typeface="Wingdings" pitchFamily="2" charset="2"/>
              <a:buNone/>
            </a:pPr>
            <a:r>
              <a:rPr lang="en-US" altLang="zh-CN">
                <a:ea typeface="宋体" charset="-122"/>
              </a:rPr>
              <a:t>	    }</a:t>
            </a:r>
          </a:p>
          <a:p>
            <a:pPr marL="0" indent="0">
              <a:spcBef>
                <a:spcPct val="0"/>
              </a:spcBef>
              <a:buFont typeface="Wingdings" pitchFamily="2" charset="2"/>
              <a:buNone/>
            </a:pPr>
            <a:r>
              <a:rPr lang="en-US" altLang="zh-CN">
                <a:ea typeface="宋体" charset="-122"/>
              </a:rPr>
              <a:t>	    while(i&lt;=mid){//</a:t>
            </a:r>
            <a:r>
              <a:rPr lang="zh-CN" altLang="en-US">
                <a:ea typeface="宋体" charset="-122"/>
              </a:rPr>
              <a:t>将左边剩余元素填充进</a:t>
            </a:r>
            <a:r>
              <a:rPr lang="en-US" altLang="zh-CN">
                <a:ea typeface="宋体" charset="-122"/>
              </a:rPr>
              <a:t>temp</a:t>
            </a:r>
            <a:r>
              <a:rPr lang="zh-CN" altLang="en-US">
                <a:ea typeface="宋体" charset="-122"/>
              </a:rPr>
              <a:t>中</a:t>
            </a:r>
          </a:p>
          <a:p>
            <a:pPr marL="0" indent="0">
              <a:spcBef>
                <a:spcPct val="0"/>
              </a:spcBef>
              <a:buFont typeface="Wingdings" pitchFamily="2" charset="2"/>
              <a:buNone/>
            </a:pPr>
            <a:r>
              <a:rPr lang="zh-CN" altLang="en-US">
                <a:ea typeface="宋体" charset="-122"/>
              </a:rPr>
              <a:t>	      </a:t>
            </a:r>
            <a:r>
              <a:rPr lang="en-US" altLang="zh-CN">
                <a:ea typeface="宋体" charset="-122"/>
              </a:rPr>
              <a:t>temp[t] = arr[i];</a:t>
            </a:r>
          </a:p>
          <a:p>
            <a:pPr marL="0" indent="0">
              <a:spcBef>
                <a:spcPct val="0"/>
              </a:spcBef>
              <a:buFont typeface="Wingdings" pitchFamily="2" charset="2"/>
              <a:buNone/>
            </a:pPr>
            <a:r>
              <a:rPr lang="en-US" altLang="zh-CN">
                <a:ea typeface="宋体" charset="-122"/>
              </a:rPr>
              <a:t>	      t += 1;</a:t>
            </a:r>
          </a:p>
          <a:p>
            <a:pPr marL="0" indent="0">
              <a:spcBef>
                <a:spcPct val="0"/>
              </a:spcBef>
              <a:buFont typeface="Wingdings" pitchFamily="2" charset="2"/>
              <a:buNone/>
            </a:pPr>
            <a:r>
              <a:rPr lang="en-US" altLang="zh-CN">
                <a:ea typeface="宋体" charset="-122"/>
              </a:rPr>
              <a:t>	      i += 1;</a:t>
            </a:r>
          </a:p>
          <a:p>
            <a:pPr marL="0" indent="0">
              <a:spcBef>
                <a:spcPct val="0"/>
              </a:spcBef>
              <a:buFont typeface="Wingdings" pitchFamily="2" charset="2"/>
              <a:buNone/>
            </a:pPr>
            <a:r>
              <a:rPr lang="en-US" altLang="zh-CN">
                <a:ea typeface="宋体" charset="-122"/>
              </a:rPr>
              <a:t>	    }</a:t>
            </a:r>
          </a:p>
          <a:p>
            <a:pPr marL="0" indent="0">
              <a:spcBef>
                <a:spcPct val="0"/>
              </a:spcBef>
              <a:buFont typeface="Wingdings" pitchFamily="2" charset="2"/>
              <a:buNone/>
            </a:pPr>
            <a:r>
              <a:rPr lang="en-US" altLang="zh-CN">
                <a:ea typeface="宋体" charset="-122"/>
              </a:rPr>
              <a:t>	    while(j&lt;=right){//</a:t>
            </a:r>
            <a:r>
              <a:rPr lang="zh-CN" altLang="en-US">
                <a:ea typeface="宋体" charset="-122"/>
              </a:rPr>
              <a:t>将右序列剩余元素填充进</a:t>
            </a:r>
            <a:r>
              <a:rPr lang="en-US" altLang="zh-CN">
                <a:ea typeface="宋体" charset="-122"/>
              </a:rPr>
              <a:t>temp</a:t>
            </a:r>
            <a:r>
              <a:rPr lang="zh-CN" altLang="en-US">
                <a:ea typeface="宋体" charset="-122"/>
              </a:rPr>
              <a:t>中</a:t>
            </a:r>
          </a:p>
          <a:p>
            <a:pPr marL="0" indent="0">
              <a:spcBef>
                <a:spcPct val="0"/>
              </a:spcBef>
              <a:buFont typeface="Wingdings" pitchFamily="2" charset="2"/>
              <a:buNone/>
            </a:pPr>
            <a:endParaRPr lang="zh-CN" altLang="en-US">
              <a:ea typeface="宋体" charset="-122"/>
            </a:endParaRPr>
          </a:p>
          <a:p>
            <a:pPr marL="0" indent="0">
              <a:spcBef>
                <a:spcPct val="0"/>
              </a:spcBef>
              <a:buFont typeface="Wingdings" pitchFamily="2" charset="2"/>
              <a:buNone/>
            </a:pPr>
            <a:r>
              <a:rPr lang="zh-CN" altLang="en-US">
                <a:ea typeface="宋体" charset="-122"/>
              </a:rPr>
              <a:t>	      </a:t>
            </a:r>
            <a:r>
              <a:rPr lang="en-US" altLang="zh-CN">
                <a:ea typeface="宋体" charset="-122"/>
              </a:rPr>
              <a:t>temp[t] = arr[j];</a:t>
            </a:r>
          </a:p>
          <a:p>
            <a:pPr marL="0" indent="0">
              <a:spcBef>
                <a:spcPct val="0"/>
              </a:spcBef>
              <a:buFont typeface="Wingdings" pitchFamily="2" charset="2"/>
              <a:buNone/>
            </a:pPr>
            <a:r>
              <a:rPr lang="en-US" altLang="zh-CN">
                <a:ea typeface="宋体" charset="-122"/>
              </a:rPr>
              <a:t>	      t += 1;</a:t>
            </a:r>
          </a:p>
          <a:p>
            <a:pPr marL="0" indent="0">
              <a:spcBef>
                <a:spcPct val="0"/>
              </a:spcBef>
              <a:buFont typeface="Wingdings" pitchFamily="2" charset="2"/>
              <a:buNone/>
            </a:pPr>
            <a:r>
              <a:rPr lang="en-US" altLang="zh-CN">
                <a:ea typeface="宋体" charset="-122"/>
              </a:rPr>
              <a:t>	      j += 1;</a:t>
            </a:r>
          </a:p>
          <a:p>
            <a:pPr marL="0" indent="0">
              <a:spcBef>
                <a:spcPct val="0"/>
              </a:spcBef>
              <a:buFont typeface="Wingdings" pitchFamily="2" charset="2"/>
              <a:buNone/>
            </a:pPr>
            <a:r>
              <a:rPr lang="en-US" altLang="zh-CN">
                <a:ea typeface="宋体" charset="-122"/>
              </a:rPr>
              <a:t>	    }</a:t>
            </a:r>
          </a:p>
          <a:p>
            <a:pPr marL="0" indent="0">
              <a:spcBef>
                <a:spcPct val="0"/>
              </a:spcBef>
              <a:buFont typeface="Wingdings" pitchFamily="2" charset="2"/>
              <a:buNone/>
            </a:pPr>
            <a:r>
              <a:rPr lang="en-US" altLang="zh-CN">
                <a:ea typeface="宋体" charset="-122"/>
              </a:rPr>
              <a:t>	    t = 0;</a:t>
            </a:r>
          </a:p>
          <a:p>
            <a:pPr marL="0" indent="0">
              <a:spcBef>
                <a:spcPct val="0"/>
              </a:spcBef>
              <a:buFont typeface="Wingdings" pitchFamily="2" charset="2"/>
              <a:buNone/>
            </a:pPr>
            <a:r>
              <a:rPr lang="en-US" altLang="zh-CN">
                <a:ea typeface="宋体" charset="-122"/>
              </a:rPr>
              <a:t>	    //</a:t>
            </a:r>
            <a:r>
              <a:rPr lang="zh-CN" altLang="en-US">
                <a:ea typeface="宋体" charset="-122"/>
              </a:rPr>
              <a:t>将</a:t>
            </a:r>
            <a:r>
              <a:rPr lang="en-US" altLang="zh-CN">
                <a:ea typeface="宋体" charset="-122"/>
              </a:rPr>
              <a:t>temp</a:t>
            </a:r>
            <a:r>
              <a:rPr lang="zh-CN" altLang="en-US">
                <a:ea typeface="宋体" charset="-122"/>
              </a:rPr>
              <a:t>中的元素全部拷贝到原数组中</a:t>
            </a:r>
          </a:p>
          <a:p>
            <a:pPr marL="0" indent="0">
              <a:spcBef>
                <a:spcPct val="0"/>
              </a:spcBef>
              <a:buFont typeface="Wingdings" pitchFamily="2" charset="2"/>
              <a:buNone/>
            </a:pPr>
            <a:r>
              <a:rPr lang="zh-CN" altLang="en-US">
                <a:ea typeface="宋体" charset="-122"/>
              </a:rPr>
              <a:t>	    </a:t>
            </a:r>
            <a:r>
              <a:rPr lang="en-US" altLang="zh-CN">
                <a:ea typeface="宋体" charset="-122"/>
              </a:rPr>
              <a:t>//</a:t>
            </a:r>
            <a:r>
              <a:rPr lang="zh-CN" altLang="en-US">
                <a:ea typeface="宋体" charset="-122"/>
              </a:rPr>
              <a:t>因为</a:t>
            </a:r>
            <a:r>
              <a:rPr lang="en-US" altLang="zh-CN">
                <a:ea typeface="宋体" charset="-122"/>
              </a:rPr>
              <a:t>left </a:t>
            </a:r>
            <a:r>
              <a:rPr lang="zh-CN" altLang="en-US">
                <a:ea typeface="宋体" charset="-122"/>
              </a:rPr>
              <a:t>是</a:t>
            </a:r>
            <a:r>
              <a:rPr lang="en-US" altLang="zh-CN">
                <a:ea typeface="宋体" charset="-122"/>
              </a:rPr>
              <a:t>val </a:t>
            </a:r>
            <a:r>
              <a:rPr lang="zh-CN" altLang="en-US">
                <a:ea typeface="宋体" charset="-122"/>
              </a:rPr>
              <a:t>因此使用一个临时变量</a:t>
            </a:r>
          </a:p>
          <a:p>
            <a:pPr marL="0" indent="0">
              <a:spcBef>
                <a:spcPct val="0"/>
              </a:spcBef>
              <a:buFont typeface="Wingdings" pitchFamily="2" charset="2"/>
              <a:buNone/>
            </a:pPr>
            <a:r>
              <a:rPr lang="zh-CN" altLang="en-US">
                <a:ea typeface="宋体" charset="-122"/>
              </a:rPr>
              <a:t>	    </a:t>
            </a:r>
            <a:r>
              <a:rPr lang="en-US" altLang="zh-CN">
                <a:ea typeface="宋体" charset="-122"/>
              </a:rPr>
              <a:t>int tempLeft = left;</a:t>
            </a:r>
          </a:p>
          <a:p>
            <a:pPr marL="0" indent="0">
              <a:spcBef>
                <a:spcPct val="0"/>
              </a:spcBef>
              <a:buFont typeface="Wingdings" pitchFamily="2" charset="2"/>
              <a:buNone/>
            </a:pPr>
            <a:r>
              <a:rPr lang="en-US" altLang="zh-CN">
                <a:ea typeface="宋体" charset="-122"/>
              </a:rPr>
              <a:t>	    while(tempLeft &lt;= right){</a:t>
            </a:r>
          </a:p>
          <a:p>
            <a:pPr marL="0" indent="0">
              <a:spcBef>
                <a:spcPct val="0"/>
              </a:spcBef>
              <a:buFont typeface="Wingdings" pitchFamily="2" charset="2"/>
              <a:buNone/>
            </a:pPr>
            <a:r>
              <a:rPr lang="en-US" altLang="zh-CN">
                <a:ea typeface="宋体" charset="-122"/>
              </a:rPr>
              <a:t>	      arr[tempLeft] = temp[t];</a:t>
            </a:r>
          </a:p>
          <a:p>
            <a:pPr marL="0" indent="0">
              <a:spcBef>
                <a:spcPct val="0"/>
              </a:spcBef>
              <a:buFont typeface="Wingdings" pitchFamily="2" charset="2"/>
              <a:buNone/>
            </a:pPr>
            <a:r>
              <a:rPr lang="en-US" altLang="zh-CN">
                <a:ea typeface="宋体" charset="-122"/>
              </a:rPr>
              <a:t>	      t += 1;</a:t>
            </a:r>
          </a:p>
          <a:p>
            <a:pPr marL="0" indent="0">
              <a:spcBef>
                <a:spcPct val="0"/>
              </a:spcBef>
              <a:buFont typeface="Wingdings" pitchFamily="2" charset="2"/>
              <a:buNone/>
            </a:pPr>
            <a:r>
              <a:rPr lang="en-US" altLang="zh-CN">
                <a:ea typeface="宋体" charset="-122"/>
              </a:rPr>
              <a:t>	      tempLeft += 1;</a:t>
            </a:r>
          </a:p>
          <a:p>
            <a:pPr marL="0" indent="0">
              <a:spcBef>
                <a:spcPct val="0"/>
              </a:spcBef>
              <a:buFont typeface="Wingdings" pitchFamily="2" charset="2"/>
              <a:buNone/>
            </a:pPr>
            <a:r>
              <a:rPr lang="en-US" altLang="zh-CN">
                <a:ea typeface="宋体" charset="-122"/>
              </a:rPr>
              <a:t>	    }</a:t>
            </a:r>
          </a:p>
          <a:p>
            <a:pPr marL="0" indent="0">
              <a:spcBef>
                <a:spcPct val="0"/>
              </a:spcBef>
              <a:buFont typeface="Wingdings" pitchFamily="2" charset="2"/>
              <a:buNone/>
            </a:pPr>
            <a:r>
              <a:rPr lang="en-US" altLang="zh-CN">
                <a:ea typeface="宋体" charset="-122"/>
              </a:rPr>
              <a:t>	  }</a:t>
            </a:r>
          </a:p>
          <a:p>
            <a:pPr marL="0" indent="0">
              <a:spcBef>
                <a:spcPct val="0"/>
              </a:spcBef>
              <a:buFont typeface="Wingdings" pitchFamily="2" charset="2"/>
              <a:buNone/>
            </a:pPr>
            <a:endParaRPr lang="en-US" altLang="zh-CN">
              <a:ea typeface="宋体" charset="-122"/>
            </a:endParaRPr>
          </a:p>
          <a:p>
            <a:pPr marL="0" indent="0">
              <a:spcBef>
                <a:spcPct val="0"/>
              </a:spcBef>
              <a:buFont typeface="Wingdings" pitchFamily="2" charset="2"/>
              <a:buNone/>
            </a:pPr>
            <a:r>
              <a:rPr lang="en-US" altLang="zh-CN">
                <a:ea typeface="宋体" charset="-122"/>
              </a:rPr>
              <a:t>}</a:t>
            </a:r>
          </a:p>
          <a:p>
            <a:pPr marL="0" indent="0">
              <a:spcBef>
                <a:spcPct val="0"/>
              </a:spcBef>
              <a:buFont typeface="Wingdings" pitchFamily="2" charset="2"/>
              <a:buNone/>
            </a:pPr>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107</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marL="0" indent="0">
              <a:spcBef>
                <a:spcPct val="0"/>
              </a:spcBef>
              <a:buFont typeface="Wingdings" pitchFamily="2" charset="2"/>
              <a:buNone/>
            </a:pPr>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108</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marL="0" indent="0">
              <a:spcBef>
                <a:spcPct val="0"/>
              </a:spcBef>
              <a:buFont typeface="Wingdings" pitchFamily="2" charset="2"/>
              <a:buNone/>
            </a:pPr>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109</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marL="0" indent="0">
              <a:spcBef>
                <a:spcPct val="0"/>
              </a:spcBef>
              <a:buFont typeface="Wingdings" pitchFamily="2" charset="2"/>
              <a:buNone/>
            </a:pPr>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110</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endParaRPr lang="en-US" altLang="zh-CN" sz="1200" b="1" kern="120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12</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marL="0" indent="0">
              <a:spcBef>
                <a:spcPct val="0"/>
              </a:spcBef>
              <a:buFont typeface="Wingdings" pitchFamily="2" charset="2"/>
              <a:buNone/>
            </a:pPr>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111</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marL="0" indent="0">
              <a:spcBef>
                <a:spcPct val="0"/>
              </a:spcBef>
              <a:buFont typeface="Wingdings" pitchFamily="2" charset="2"/>
              <a:buNone/>
            </a:pPr>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112</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marL="0" indent="0">
              <a:spcBef>
                <a:spcPct val="0"/>
              </a:spcBef>
              <a:buFont typeface="Wingdings" pitchFamily="2" charset="2"/>
              <a:buNone/>
            </a:pPr>
            <a:r>
              <a:rPr lang="en-US" altLang="zh-CN">
                <a:ea typeface="宋体" charset="-122"/>
              </a:rPr>
              <a:t>//</a:t>
            </a:r>
            <a:r>
              <a:rPr lang="zh-CN" altLang="en-US">
                <a:ea typeface="宋体" charset="-122"/>
              </a:rPr>
              <a:t>代码如下</a:t>
            </a:r>
            <a:r>
              <a:rPr lang="en-US" altLang="zh-CN">
                <a:ea typeface="宋体" charset="-122"/>
              </a:rPr>
              <a:t>:</a:t>
            </a:r>
          </a:p>
          <a:p>
            <a:pPr marL="0" indent="0">
              <a:spcBef>
                <a:spcPct val="0"/>
              </a:spcBef>
              <a:buFont typeface="Wingdings" pitchFamily="2" charset="2"/>
              <a:buNone/>
            </a:pPr>
            <a:endParaRPr lang="en-US" altLang="zh-CN">
              <a:ea typeface="宋体" charset="-122"/>
            </a:endParaRPr>
          </a:p>
          <a:p>
            <a:pPr marL="0" indent="0">
              <a:spcBef>
                <a:spcPct val="0"/>
              </a:spcBef>
              <a:buFont typeface="Wingdings" pitchFamily="2" charset="2"/>
              <a:buNone/>
            </a:pPr>
            <a:r>
              <a:rPr lang="en-US" altLang="zh-CN">
                <a:ea typeface="宋体" charset="-122"/>
              </a:rPr>
              <a:t>package com.atguigu.radixsort;</a:t>
            </a:r>
          </a:p>
          <a:p>
            <a:pPr marL="0" indent="0">
              <a:spcBef>
                <a:spcPct val="0"/>
              </a:spcBef>
              <a:buFont typeface="Wingdings" pitchFamily="2" charset="2"/>
              <a:buNone/>
            </a:pPr>
            <a:endParaRPr lang="en-US" altLang="zh-CN">
              <a:ea typeface="宋体" charset="-122"/>
            </a:endParaRPr>
          </a:p>
          <a:p>
            <a:pPr marL="0" indent="0">
              <a:spcBef>
                <a:spcPct val="0"/>
              </a:spcBef>
              <a:buFont typeface="Wingdings" pitchFamily="2" charset="2"/>
              <a:buNone/>
            </a:pPr>
            <a:r>
              <a:rPr lang="en-US" altLang="zh-CN">
                <a:ea typeface="宋体" charset="-122"/>
              </a:rPr>
              <a:t>import java.text.SimpleDateFormat;</a:t>
            </a:r>
          </a:p>
          <a:p>
            <a:pPr marL="0" indent="0">
              <a:spcBef>
                <a:spcPct val="0"/>
              </a:spcBef>
              <a:buFont typeface="Wingdings" pitchFamily="2" charset="2"/>
              <a:buNone/>
            </a:pPr>
            <a:r>
              <a:rPr lang="en-US" altLang="zh-CN">
                <a:ea typeface="宋体" charset="-122"/>
              </a:rPr>
              <a:t>import java.util.Arrays;</a:t>
            </a:r>
          </a:p>
          <a:p>
            <a:pPr marL="0" indent="0">
              <a:spcBef>
                <a:spcPct val="0"/>
              </a:spcBef>
              <a:buFont typeface="Wingdings" pitchFamily="2" charset="2"/>
              <a:buNone/>
            </a:pPr>
            <a:r>
              <a:rPr lang="en-US" altLang="zh-CN">
                <a:ea typeface="宋体" charset="-122"/>
              </a:rPr>
              <a:t>import java.util.Date;</a:t>
            </a:r>
          </a:p>
          <a:p>
            <a:pPr marL="0" indent="0">
              <a:spcBef>
                <a:spcPct val="0"/>
              </a:spcBef>
              <a:buFont typeface="Wingdings" pitchFamily="2" charset="2"/>
              <a:buNone/>
            </a:pPr>
            <a:endParaRPr lang="en-US" altLang="zh-CN">
              <a:ea typeface="宋体" charset="-122"/>
            </a:endParaRPr>
          </a:p>
          <a:p>
            <a:pPr marL="0" indent="0">
              <a:spcBef>
                <a:spcPct val="0"/>
              </a:spcBef>
              <a:buFont typeface="Wingdings" pitchFamily="2" charset="2"/>
              <a:buNone/>
            </a:pPr>
            <a:r>
              <a:rPr lang="en-US" altLang="zh-CN">
                <a:ea typeface="宋体" charset="-122"/>
              </a:rPr>
              <a:t>public class RadixSort {</a:t>
            </a:r>
          </a:p>
          <a:p>
            <a:pPr marL="0" indent="0">
              <a:spcBef>
                <a:spcPct val="0"/>
              </a:spcBef>
              <a:buFont typeface="Wingdings" pitchFamily="2" charset="2"/>
              <a:buNone/>
            </a:pPr>
            <a:endParaRPr lang="en-US" altLang="zh-CN">
              <a:ea typeface="宋体" charset="-122"/>
            </a:endParaRPr>
          </a:p>
          <a:p>
            <a:pPr marL="0" indent="0">
              <a:spcBef>
                <a:spcPct val="0"/>
              </a:spcBef>
              <a:buFont typeface="Wingdings" pitchFamily="2" charset="2"/>
              <a:buNone/>
            </a:pPr>
            <a:r>
              <a:rPr lang="en-US" altLang="zh-CN">
                <a:ea typeface="宋体" charset="-122"/>
              </a:rPr>
              <a:t>	public static void main(String[] args) {</a:t>
            </a:r>
          </a:p>
          <a:p>
            <a:pPr marL="0" indent="0">
              <a:spcBef>
                <a:spcPct val="0"/>
              </a:spcBef>
              <a:buFont typeface="Wingdings" pitchFamily="2" charset="2"/>
              <a:buNone/>
            </a:pPr>
            <a:r>
              <a:rPr lang="en-US" altLang="zh-CN">
                <a:ea typeface="宋体" charset="-122"/>
              </a:rPr>
              <a:t>		</a:t>
            </a:r>
          </a:p>
          <a:p>
            <a:pPr marL="0" indent="0">
              <a:spcBef>
                <a:spcPct val="0"/>
              </a:spcBef>
              <a:buFont typeface="Wingdings" pitchFamily="2" charset="2"/>
              <a:buNone/>
            </a:pPr>
            <a:r>
              <a:rPr lang="en-US" altLang="zh-CN">
                <a:ea typeface="宋体" charset="-122"/>
              </a:rPr>
              <a:t>		//int[] arr = {53, 3, 542, 748, 14, 214};</a:t>
            </a:r>
          </a:p>
          <a:p>
            <a:pPr marL="0" indent="0">
              <a:spcBef>
                <a:spcPct val="0"/>
              </a:spcBef>
              <a:buFont typeface="Wingdings" pitchFamily="2" charset="2"/>
              <a:buNone/>
            </a:pPr>
            <a:r>
              <a:rPr lang="en-US" altLang="zh-CN">
                <a:ea typeface="宋体" charset="-122"/>
              </a:rPr>
              <a:t>		//</a:t>
            </a:r>
            <a:r>
              <a:rPr lang="zh-CN" altLang="en-US">
                <a:ea typeface="宋体" charset="-122"/>
              </a:rPr>
              <a:t>测试效率</a:t>
            </a:r>
          </a:p>
          <a:p>
            <a:pPr marL="0" indent="0">
              <a:spcBef>
                <a:spcPct val="0"/>
              </a:spcBef>
              <a:buFont typeface="Wingdings" pitchFamily="2" charset="2"/>
              <a:buNone/>
            </a:pPr>
            <a:r>
              <a:rPr lang="zh-CN" altLang="en-US">
                <a:ea typeface="宋体" charset="-122"/>
              </a:rPr>
              <a:t>		</a:t>
            </a:r>
            <a:r>
              <a:rPr lang="en-US" altLang="zh-CN">
                <a:ea typeface="宋体" charset="-122"/>
              </a:rPr>
              <a:t>// </a:t>
            </a:r>
            <a:r>
              <a:rPr lang="zh-CN" altLang="en-US">
                <a:ea typeface="宋体" charset="-122"/>
              </a:rPr>
              <a:t>创建一个</a:t>
            </a:r>
            <a:r>
              <a:rPr lang="en-US" altLang="zh-CN">
                <a:ea typeface="宋体" charset="-122"/>
              </a:rPr>
              <a:t>80000</a:t>
            </a:r>
            <a:r>
              <a:rPr lang="zh-CN" altLang="en-US">
                <a:ea typeface="宋体" charset="-122"/>
              </a:rPr>
              <a:t>个随机数据的数组</a:t>
            </a:r>
          </a:p>
          <a:p>
            <a:pPr marL="0" indent="0">
              <a:spcBef>
                <a:spcPct val="0"/>
              </a:spcBef>
              <a:buFont typeface="Wingdings" pitchFamily="2" charset="2"/>
              <a:buNone/>
            </a:pPr>
            <a:r>
              <a:rPr lang="zh-CN" altLang="en-US">
                <a:ea typeface="宋体" charset="-122"/>
              </a:rPr>
              <a:t>		</a:t>
            </a:r>
            <a:r>
              <a:rPr lang="en-US" altLang="zh-CN">
                <a:ea typeface="宋体" charset="-122"/>
              </a:rPr>
              <a:t>// </a:t>
            </a:r>
            <a:r>
              <a:rPr lang="zh-CN" altLang="en-US">
                <a:ea typeface="宋体" charset="-122"/>
              </a:rPr>
              <a:t>使用基数排序，大概</a:t>
            </a:r>
            <a:r>
              <a:rPr lang="en-US" altLang="zh-CN">
                <a:ea typeface="宋体" charset="-122"/>
              </a:rPr>
              <a:t>0</a:t>
            </a:r>
            <a:r>
              <a:rPr lang="zh-CN" altLang="en-US">
                <a:ea typeface="宋体" charset="-122"/>
              </a:rPr>
              <a:t>秒</a:t>
            </a:r>
            <a:r>
              <a:rPr lang="en-US" altLang="zh-CN">
                <a:ea typeface="宋体" charset="-122"/>
              </a:rPr>
              <a:t>,</a:t>
            </a:r>
            <a:r>
              <a:rPr lang="zh-CN" altLang="en-US">
                <a:ea typeface="宋体" charset="-122"/>
              </a:rPr>
              <a:t>很快</a:t>
            </a:r>
          </a:p>
          <a:p>
            <a:pPr marL="0" indent="0">
              <a:spcBef>
                <a:spcPct val="0"/>
              </a:spcBef>
              <a:buFont typeface="Wingdings" pitchFamily="2" charset="2"/>
              <a:buNone/>
            </a:pPr>
            <a:r>
              <a:rPr lang="zh-CN" altLang="en-US">
                <a:ea typeface="宋体" charset="-122"/>
              </a:rPr>
              <a:t>		</a:t>
            </a:r>
            <a:r>
              <a:rPr lang="en-US" altLang="zh-CN">
                <a:ea typeface="宋体" charset="-122"/>
              </a:rPr>
              <a:t>// 800000 </a:t>
            </a:r>
            <a:r>
              <a:rPr lang="zh-CN" altLang="en-US">
                <a:ea typeface="宋体" charset="-122"/>
              </a:rPr>
              <a:t>， 大概 </a:t>
            </a:r>
            <a:r>
              <a:rPr lang="en-US" altLang="zh-CN">
                <a:ea typeface="宋体" charset="-122"/>
              </a:rPr>
              <a:t>1</a:t>
            </a:r>
            <a:r>
              <a:rPr lang="zh-CN" altLang="en-US">
                <a:ea typeface="宋体" charset="-122"/>
              </a:rPr>
              <a:t>秒</a:t>
            </a:r>
            <a:r>
              <a:rPr lang="en-US" altLang="zh-CN">
                <a:ea typeface="宋体" charset="-122"/>
              </a:rPr>
              <a:t>, </a:t>
            </a:r>
            <a:r>
              <a:rPr lang="zh-CN" altLang="en-US">
                <a:ea typeface="宋体" charset="-122"/>
              </a:rPr>
              <a:t>很快</a:t>
            </a:r>
          </a:p>
          <a:p>
            <a:pPr marL="0" indent="0">
              <a:spcBef>
                <a:spcPct val="0"/>
              </a:spcBef>
              <a:buFont typeface="Wingdings" pitchFamily="2" charset="2"/>
              <a:buNone/>
            </a:pPr>
            <a:r>
              <a:rPr lang="zh-CN" altLang="en-US">
                <a:ea typeface="宋体" charset="-122"/>
              </a:rPr>
              <a:t>		</a:t>
            </a:r>
            <a:r>
              <a:rPr lang="en-US" altLang="zh-CN">
                <a:ea typeface="宋体" charset="-122"/>
              </a:rPr>
              <a:t>// 8000000, </a:t>
            </a:r>
            <a:r>
              <a:rPr lang="zh-CN" altLang="en-US">
                <a:ea typeface="宋体" charset="-122"/>
              </a:rPr>
              <a:t>大概</a:t>
            </a:r>
            <a:r>
              <a:rPr lang="en-US" altLang="zh-CN">
                <a:ea typeface="宋体" charset="-122"/>
              </a:rPr>
              <a:t>1</a:t>
            </a:r>
            <a:r>
              <a:rPr lang="zh-CN" altLang="en-US">
                <a:ea typeface="宋体" charset="-122"/>
              </a:rPr>
              <a:t>秒，很快</a:t>
            </a:r>
          </a:p>
          <a:p>
            <a:pPr marL="0" indent="0">
              <a:spcBef>
                <a:spcPct val="0"/>
              </a:spcBef>
              <a:buFont typeface="Wingdings" pitchFamily="2" charset="2"/>
              <a:buNone/>
            </a:pPr>
            <a:r>
              <a:rPr lang="zh-CN" altLang="en-US">
                <a:ea typeface="宋体" charset="-122"/>
              </a:rPr>
              <a:t>		</a:t>
            </a:r>
            <a:r>
              <a:rPr lang="en-US" altLang="zh-CN">
                <a:ea typeface="宋体" charset="-122"/>
              </a:rPr>
              <a:t>// 80000000, OutOfMemoryError, </a:t>
            </a:r>
            <a:r>
              <a:rPr lang="zh-CN" altLang="en-US">
                <a:ea typeface="宋体" charset="-122"/>
              </a:rPr>
              <a:t>大概会 需要 </a:t>
            </a:r>
            <a:r>
              <a:rPr lang="en-US" altLang="zh-CN">
                <a:ea typeface="宋体" charset="-122"/>
              </a:rPr>
              <a:t>3.27</a:t>
            </a:r>
            <a:r>
              <a:rPr lang="zh-CN" altLang="en-US">
                <a:ea typeface="宋体" charset="-122"/>
              </a:rPr>
              <a:t>个</a:t>
            </a:r>
            <a:r>
              <a:rPr lang="en-US" altLang="zh-CN">
                <a:ea typeface="宋体" charset="-122"/>
              </a:rPr>
              <a:t>G</a:t>
            </a:r>
            <a:r>
              <a:rPr lang="zh-CN" altLang="en-US">
                <a:ea typeface="宋体" charset="-122"/>
              </a:rPr>
              <a:t>空间 </a:t>
            </a:r>
            <a:r>
              <a:rPr lang="en-US" altLang="zh-CN">
                <a:ea typeface="宋体" charset="-122"/>
              </a:rPr>
              <a:t>80000000 * 11 * 4 / 1024 / 1024 / 1024</a:t>
            </a:r>
          </a:p>
          <a:p>
            <a:pPr marL="0" indent="0">
              <a:spcBef>
                <a:spcPct val="0"/>
              </a:spcBef>
              <a:buFont typeface="Wingdings" pitchFamily="2" charset="2"/>
              <a:buNone/>
            </a:pPr>
            <a:r>
              <a:rPr lang="en-US" altLang="zh-CN">
                <a:ea typeface="宋体" charset="-122"/>
              </a:rPr>
              <a:t>		int[] arr = new int[80000000];</a:t>
            </a:r>
          </a:p>
          <a:p>
            <a:pPr marL="0" indent="0">
              <a:spcBef>
                <a:spcPct val="0"/>
              </a:spcBef>
              <a:buFont typeface="Wingdings" pitchFamily="2" charset="2"/>
              <a:buNone/>
            </a:pPr>
            <a:r>
              <a:rPr lang="en-US" altLang="zh-CN">
                <a:ea typeface="宋体" charset="-122"/>
              </a:rPr>
              <a:t>		for (int i = 0; i &lt; 80000000; i++) {</a:t>
            </a:r>
          </a:p>
          <a:p>
            <a:pPr marL="0" indent="0">
              <a:spcBef>
                <a:spcPct val="0"/>
              </a:spcBef>
              <a:buFont typeface="Wingdings" pitchFamily="2" charset="2"/>
              <a:buNone/>
            </a:pPr>
            <a:r>
              <a:rPr lang="en-US" altLang="zh-CN">
                <a:ea typeface="宋体" charset="-122"/>
              </a:rPr>
              <a:t>			arr[i] = (int) (Math.random() * 800000); // </a:t>
            </a:r>
            <a:r>
              <a:rPr lang="zh-CN" altLang="en-US">
                <a:ea typeface="宋体" charset="-122"/>
              </a:rPr>
              <a:t>生成一个</a:t>
            </a:r>
            <a:r>
              <a:rPr lang="en-US" altLang="zh-CN">
                <a:ea typeface="宋体" charset="-122"/>
              </a:rPr>
              <a:t>[0,800000) </a:t>
            </a:r>
            <a:r>
              <a:rPr lang="zh-CN" altLang="en-US">
                <a:ea typeface="宋体" charset="-122"/>
              </a:rPr>
              <a:t>的一个数</a:t>
            </a:r>
          </a:p>
          <a:p>
            <a:pPr marL="0" indent="0">
              <a:spcBef>
                <a:spcPct val="0"/>
              </a:spcBef>
              <a:buFont typeface="Wingdings" pitchFamily="2" charset="2"/>
              <a:buNone/>
            </a:pPr>
            <a:r>
              <a:rPr lang="zh-CN" altLang="en-US">
                <a:ea typeface="宋体" charset="-122"/>
              </a:rPr>
              <a:t>		</a:t>
            </a:r>
            <a:r>
              <a:rPr lang="en-US" altLang="zh-CN">
                <a:ea typeface="宋体" charset="-122"/>
              </a:rPr>
              <a:t>}</a:t>
            </a:r>
          </a:p>
          <a:p>
            <a:pPr marL="0" indent="0">
              <a:spcBef>
                <a:spcPct val="0"/>
              </a:spcBef>
              <a:buFont typeface="Wingdings" pitchFamily="2" charset="2"/>
              <a:buNone/>
            </a:pPr>
            <a:r>
              <a:rPr lang="en-US" altLang="zh-CN">
                <a:ea typeface="宋体" charset="-122"/>
              </a:rPr>
              <a:t>		System.out.println("</a:t>
            </a:r>
            <a:r>
              <a:rPr lang="zh-CN" altLang="en-US">
                <a:ea typeface="宋体" charset="-122"/>
              </a:rPr>
              <a:t>排序前</a:t>
            </a:r>
            <a:r>
              <a:rPr lang="en-US" altLang="zh-CN">
                <a:ea typeface="宋体" charset="-122"/>
              </a:rPr>
              <a:t>~");</a:t>
            </a:r>
          </a:p>
          <a:p>
            <a:pPr marL="0" indent="0">
              <a:spcBef>
                <a:spcPct val="0"/>
              </a:spcBef>
              <a:buFont typeface="Wingdings" pitchFamily="2" charset="2"/>
              <a:buNone/>
            </a:pPr>
            <a:r>
              <a:rPr lang="en-US" altLang="zh-CN">
                <a:ea typeface="宋体" charset="-122"/>
              </a:rPr>
              <a:t>		Date now = new Date();</a:t>
            </a:r>
          </a:p>
          <a:p>
            <a:pPr marL="0" indent="0">
              <a:spcBef>
                <a:spcPct val="0"/>
              </a:spcBef>
              <a:buFont typeface="Wingdings" pitchFamily="2" charset="2"/>
              <a:buNone/>
            </a:pPr>
            <a:r>
              <a:rPr lang="en-US" altLang="zh-CN">
                <a:ea typeface="宋体" charset="-122"/>
              </a:rPr>
              <a:t>		SimpleDateFormat dateFormat = new SimpleDateFormat("yyyy-MM-dd HH:mm:ss");</a:t>
            </a:r>
          </a:p>
          <a:p>
            <a:pPr marL="0" indent="0">
              <a:spcBef>
                <a:spcPct val="0"/>
              </a:spcBef>
              <a:buFont typeface="Wingdings" pitchFamily="2" charset="2"/>
              <a:buNone/>
            </a:pPr>
            <a:r>
              <a:rPr lang="en-US" altLang="zh-CN">
                <a:ea typeface="宋体" charset="-122"/>
              </a:rPr>
              <a:t>		String date1 = dateFormat.format(now);</a:t>
            </a:r>
          </a:p>
          <a:p>
            <a:pPr marL="0" indent="0">
              <a:spcBef>
                <a:spcPct val="0"/>
              </a:spcBef>
              <a:buFont typeface="Wingdings" pitchFamily="2" charset="2"/>
              <a:buNone/>
            </a:pPr>
            <a:r>
              <a:rPr lang="en-US" altLang="zh-CN">
                <a:ea typeface="宋体" charset="-122"/>
              </a:rPr>
              <a:t>		System.out.println("</a:t>
            </a:r>
            <a:r>
              <a:rPr lang="zh-CN" altLang="en-US">
                <a:ea typeface="宋体" charset="-122"/>
              </a:rPr>
              <a:t>排序前时间</a:t>
            </a:r>
            <a:r>
              <a:rPr lang="en-US" altLang="zh-CN">
                <a:ea typeface="宋体" charset="-122"/>
              </a:rPr>
              <a:t>=" + date1); // </a:t>
            </a:r>
            <a:r>
              <a:rPr lang="zh-CN" altLang="en-US">
                <a:ea typeface="宋体" charset="-122"/>
              </a:rPr>
              <a:t>输出时间</a:t>
            </a:r>
          </a:p>
          <a:p>
            <a:pPr marL="0" indent="0">
              <a:spcBef>
                <a:spcPct val="0"/>
              </a:spcBef>
              <a:buFont typeface="Wingdings" pitchFamily="2" charset="2"/>
              <a:buNone/>
            </a:pPr>
            <a:r>
              <a:rPr lang="zh-CN" altLang="en-US">
                <a:ea typeface="宋体" charset="-122"/>
              </a:rPr>
              <a:t>		</a:t>
            </a:r>
          </a:p>
          <a:p>
            <a:pPr marL="0" indent="0">
              <a:spcBef>
                <a:spcPct val="0"/>
              </a:spcBef>
              <a:buFont typeface="Wingdings" pitchFamily="2" charset="2"/>
              <a:buNone/>
            </a:pPr>
            <a:r>
              <a:rPr lang="zh-CN" altLang="en-US">
                <a:ea typeface="宋体" charset="-122"/>
              </a:rPr>
              <a:t>		</a:t>
            </a:r>
            <a:r>
              <a:rPr lang="en-US" altLang="zh-CN">
                <a:ea typeface="宋体" charset="-122"/>
              </a:rPr>
              <a:t>radixSort(arr);</a:t>
            </a:r>
          </a:p>
          <a:p>
            <a:pPr marL="0" indent="0">
              <a:spcBef>
                <a:spcPct val="0"/>
              </a:spcBef>
              <a:buFont typeface="Wingdings" pitchFamily="2" charset="2"/>
              <a:buNone/>
            </a:pPr>
            <a:r>
              <a:rPr lang="en-US" altLang="zh-CN">
                <a:ea typeface="宋体" charset="-122"/>
              </a:rPr>
              <a:t>		</a:t>
            </a:r>
          </a:p>
          <a:p>
            <a:pPr marL="0" indent="0">
              <a:spcBef>
                <a:spcPct val="0"/>
              </a:spcBef>
              <a:buFont typeface="Wingdings" pitchFamily="2" charset="2"/>
              <a:buNone/>
            </a:pPr>
            <a:r>
              <a:rPr lang="en-US" altLang="zh-CN">
                <a:ea typeface="宋体" charset="-122"/>
              </a:rPr>
              <a:t>		System.out.println("</a:t>
            </a:r>
            <a:r>
              <a:rPr lang="zh-CN" altLang="en-US">
                <a:ea typeface="宋体" charset="-122"/>
              </a:rPr>
              <a:t>排序后</a:t>
            </a:r>
            <a:r>
              <a:rPr lang="en-US" altLang="zh-CN">
                <a:ea typeface="宋体" charset="-122"/>
              </a:rPr>
              <a:t>~");</a:t>
            </a:r>
          </a:p>
          <a:p>
            <a:pPr marL="0" indent="0">
              <a:spcBef>
                <a:spcPct val="0"/>
              </a:spcBef>
              <a:buFont typeface="Wingdings" pitchFamily="2" charset="2"/>
              <a:buNone/>
            </a:pPr>
            <a:r>
              <a:rPr lang="en-US" altLang="zh-CN">
                <a:ea typeface="宋体" charset="-122"/>
              </a:rPr>
              <a:t>		Date now2 = new Date();</a:t>
            </a:r>
          </a:p>
          <a:p>
            <a:pPr marL="0" indent="0">
              <a:spcBef>
                <a:spcPct val="0"/>
              </a:spcBef>
              <a:buFont typeface="Wingdings" pitchFamily="2" charset="2"/>
              <a:buNone/>
            </a:pPr>
            <a:r>
              <a:rPr lang="en-US" altLang="zh-CN">
                <a:ea typeface="宋体" charset="-122"/>
              </a:rPr>
              <a:t>		String date2 = dateFormat.format(now2);</a:t>
            </a:r>
          </a:p>
          <a:p>
            <a:pPr marL="0" indent="0">
              <a:spcBef>
                <a:spcPct val="0"/>
              </a:spcBef>
              <a:buFont typeface="Wingdings" pitchFamily="2" charset="2"/>
              <a:buNone/>
            </a:pPr>
            <a:r>
              <a:rPr lang="en-US" altLang="zh-CN">
                <a:ea typeface="宋体" charset="-122"/>
              </a:rPr>
              <a:t>		System.out.println("</a:t>
            </a:r>
            <a:r>
              <a:rPr lang="zh-CN" altLang="en-US">
                <a:ea typeface="宋体" charset="-122"/>
              </a:rPr>
              <a:t>排序后时间</a:t>
            </a:r>
            <a:r>
              <a:rPr lang="en-US" altLang="zh-CN">
                <a:ea typeface="宋体" charset="-122"/>
              </a:rPr>
              <a:t>=" + date2); // </a:t>
            </a:r>
            <a:r>
              <a:rPr lang="zh-CN" altLang="en-US">
                <a:ea typeface="宋体" charset="-122"/>
              </a:rPr>
              <a:t>输出时间</a:t>
            </a:r>
          </a:p>
          <a:p>
            <a:pPr marL="0" indent="0">
              <a:spcBef>
                <a:spcPct val="0"/>
              </a:spcBef>
              <a:buFont typeface="Wingdings" pitchFamily="2" charset="2"/>
              <a:buNone/>
            </a:pPr>
            <a:r>
              <a:rPr lang="zh-CN" altLang="en-US">
                <a:ea typeface="宋体" charset="-122"/>
              </a:rPr>
              <a:t>		</a:t>
            </a:r>
            <a:r>
              <a:rPr lang="en-US" altLang="zh-CN">
                <a:ea typeface="宋体" charset="-122"/>
              </a:rPr>
              <a:t>//System.out.println(Arrays.toString(arr));</a:t>
            </a:r>
          </a:p>
          <a:p>
            <a:pPr marL="0" indent="0">
              <a:spcBef>
                <a:spcPct val="0"/>
              </a:spcBef>
              <a:buFont typeface="Wingdings" pitchFamily="2" charset="2"/>
              <a:buNone/>
            </a:pPr>
            <a:r>
              <a:rPr lang="en-US" altLang="zh-CN">
                <a:ea typeface="宋体" charset="-122"/>
              </a:rPr>
              <a:t>	}</a:t>
            </a:r>
          </a:p>
          <a:p>
            <a:pPr marL="0" indent="0">
              <a:spcBef>
                <a:spcPct val="0"/>
              </a:spcBef>
              <a:buFont typeface="Wingdings" pitchFamily="2" charset="2"/>
              <a:buNone/>
            </a:pPr>
            <a:r>
              <a:rPr lang="en-US" altLang="zh-CN">
                <a:ea typeface="宋体" charset="-122"/>
              </a:rPr>
              <a:t>	</a:t>
            </a:r>
          </a:p>
          <a:p>
            <a:pPr marL="0" indent="0">
              <a:spcBef>
                <a:spcPct val="0"/>
              </a:spcBef>
              <a:buFont typeface="Wingdings" pitchFamily="2" charset="2"/>
              <a:buNone/>
            </a:pPr>
            <a:r>
              <a:rPr lang="en-US" altLang="zh-CN">
                <a:ea typeface="宋体" charset="-122"/>
              </a:rPr>
              <a:t>	/**</a:t>
            </a:r>
          </a:p>
          <a:p>
            <a:pPr marL="0" indent="0">
              <a:spcBef>
                <a:spcPct val="0"/>
              </a:spcBef>
              <a:buFont typeface="Wingdings" pitchFamily="2" charset="2"/>
              <a:buNone/>
            </a:pPr>
            <a:r>
              <a:rPr lang="en-US" altLang="zh-CN">
                <a:ea typeface="宋体" charset="-122"/>
              </a:rPr>
              <a:t>	 * </a:t>
            </a:r>
            <a:r>
              <a:rPr lang="zh-CN" altLang="en-US">
                <a:ea typeface="宋体" charset="-122"/>
              </a:rPr>
              <a:t>基数排序</a:t>
            </a:r>
          </a:p>
          <a:p>
            <a:pPr marL="0" indent="0">
              <a:spcBef>
                <a:spcPct val="0"/>
              </a:spcBef>
              <a:buFont typeface="Wingdings" pitchFamily="2" charset="2"/>
              <a:buNone/>
            </a:pPr>
            <a:r>
              <a:rPr lang="zh-CN" altLang="en-US">
                <a:ea typeface="宋体" charset="-122"/>
              </a:rPr>
              <a:t>	 * </a:t>
            </a:r>
            <a:r>
              <a:rPr lang="en-US" altLang="zh-CN">
                <a:ea typeface="宋体" charset="-122"/>
              </a:rPr>
              <a:t>@param arr </a:t>
            </a:r>
          </a:p>
          <a:p>
            <a:pPr marL="0" indent="0">
              <a:spcBef>
                <a:spcPct val="0"/>
              </a:spcBef>
              <a:buFont typeface="Wingdings" pitchFamily="2" charset="2"/>
              <a:buNone/>
            </a:pPr>
            <a:r>
              <a:rPr lang="en-US" altLang="zh-CN">
                <a:ea typeface="宋体" charset="-122"/>
              </a:rPr>
              <a:t>	 */</a:t>
            </a:r>
          </a:p>
          <a:p>
            <a:pPr marL="0" indent="0">
              <a:spcBef>
                <a:spcPct val="0"/>
              </a:spcBef>
              <a:buFont typeface="Wingdings" pitchFamily="2" charset="2"/>
              <a:buNone/>
            </a:pPr>
            <a:r>
              <a:rPr lang="en-US" altLang="zh-CN">
                <a:ea typeface="宋体" charset="-122"/>
              </a:rPr>
              <a:t>	public static void radixSort(int[] arr) {</a:t>
            </a:r>
          </a:p>
          <a:p>
            <a:pPr marL="0" indent="0">
              <a:spcBef>
                <a:spcPct val="0"/>
              </a:spcBef>
              <a:buFont typeface="Wingdings" pitchFamily="2" charset="2"/>
              <a:buNone/>
            </a:pPr>
            <a:r>
              <a:rPr lang="en-US" altLang="zh-CN">
                <a:ea typeface="宋体" charset="-122"/>
              </a:rPr>
              <a:t>		// </a:t>
            </a:r>
            <a:r>
              <a:rPr lang="zh-CN" altLang="en-US">
                <a:ea typeface="宋体" charset="-122"/>
              </a:rPr>
              <a:t>假定</a:t>
            </a:r>
            <a:r>
              <a:rPr lang="en-US" altLang="zh-CN">
                <a:ea typeface="宋体" charset="-122"/>
              </a:rPr>
              <a:t>arr[0] </a:t>
            </a:r>
            <a:r>
              <a:rPr lang="zh-CN" altLang="en-US">
                <a:ea typeface="宋体" charset="-122"/>
              </a:rPr>
              <a:t>是最大数</a:t>
            </a:r>
          </a:p>
          <a:p>
            <a:pPr marL="0" indent="0">
              <a:spcBef>
                <a:spcPct val="0"/>
              </a:spcBef>
              <a:buFont typeface="Wingdings" pitchFamily="2" charset="2"/>
              <a:buNone/>
            </a:pPr>
            <a:r>
              <a:rPr lang="zh-CN" altLang="en-US">
                <a:ea typeface="宋体" charset="-122"/>
              </a:rPr>
              <a:t>		</a:t>
            </a:r>
            <a:r>
              <a:rPr lang="en-US" altLang="zh-CN">
                <a:ea typeface="宋体" charset="-122"/>
              </a:rPr>
              <a:t>// 1. </a:t>
            </a:r>
            <a:r>
              <a:rPr lang="zh-CN" altLang="en-US">
                <a:ea typeface="宋体" charset="-122"/>
              </a:rPr>
              <a:t>通过遍历</a:t>
            </a:r>
            <a:r>
              <a:rPr lang="en-US" altLang="zh-CN">
                <a:ea typeface="宋体" charset="-122"/>
              </a:rPr>
              <a:t>arr, </a:t>
            </a:r>
            <a:r>
              <a:rPr lang="zh-CN" altLang="en-US">
                <a:ea typeface="宋体" charset="-122"/>
              </a:rPr>
              <a:t>找到数组中真正最大值</a:t>
            </a:r>
          </a:p>
          <a:p>
            <a:pPr marL="0" indent="0">
              <a:spcBef>
                <a:spcPct val="0"/>
              </a:spcBef>
              <a:buFont typeface="Wingdings" pitchFamily="2" charset="2"/>
              <a:buNone/>
            </a:pPr>
            <a:r>
              <a:rPr lang="zh-CN" altLang="en-US">
                <a:ea typeface="宋体" charset="-122"/>
              </a:rPr>
              <a:t>		</a:t>
            </a:r>
            <a:r>
              <a:rPr lang="en-US" altLang="zh-CN">
                <a:ea typeface="宋体" charset="-122"/>
              </a:rPr>
              <a:t>// 2. </a:t>
            </a:r>
            <a:r>
              <a:rPr lang="zh-CN" altLang="en-US">
                <a:ea typeface="宋体" charset="-122"/>
              </a:rPr>
              <a:t>目的是确定要进行多少轮排序</a:t>
            </a:r>
          </a:p>
          <a:p>
            <a:pPr marL="0" indent="0">
              <a:spcBef>
                <a:spcPct val="0"/>
              </a:spcBef>
              <a:buFont typeface="Wingdings" pitchFamily="2" charset="2"/>
              <a:buNone/>
            </a:pPr>
            <a:r>
              <a:rPr lang="zh-CN" altLang="en-US">
                <a:ea typeface="宋体" charset="-122"/>
              </a:rPr>
              <a:t>		</a:t>
            </a:r>
            <a:r>
              <a:rPr lang="en-US" altLang="zh-CN">
                <a:ea typeface="宋体" charset="-122"/>
              </a:rPr>
              <a:t>int max = arr[0];</a:t>
            </a:r>
          </a:p>
          <a:p>
            <a:pPr marL="0" indent="0">
              <a:spcBef>
                <a:spcPct val="0"/>
              </a:spcBef>
              <a:buFont typeface="Wingdings" pitchFamily="2" charset="2"/>
              <a:buNone/>
            </a:pPr>
            <a:r>
              <a:rPr lang="en-US" altLang="zh-CN">
                <a:ea typeface="宋体" charset="-122"/>
              </a:rPr>
              <a:t>		for (int i = 1; i &lt; arr.length; i++) {</a:t>
            </a:r>
          </a:p>
          <a:p>
            <a:pPr marL="0" indent="0">
              <a:spcBef>
                <a:spcPct val="0"/>
              </a:spcBef>
              <a:buFont typeface="Wingdings" pitchFamily="2" charset="2"/>
              <a:buNone/>
            </a:pPr>
            <a:r>
              <a:rPr lang="en-US" altLang="zh-CN">
                <a:ea typeface="宋体" charset="-122"/>
              </a:rPr>
              <a:t>			if (arr[i] &gt; max) {</a:t>
            </a:r>
          </a:p>
          <a:p>
            <a:pPr marL="0" indent="0">
              <a:spcBef>
                <a:spcPct val="0"/>
              </a:spcBef>
              <a:buFont typeface="Wingdings" pitchFamily="2" charset="2"/>
              <a:buNone/>
            </a:pPr>
            <a:r>
              <a:rPr lang="en-US" altLang="zh-CN">
                <a:ea typeface="宋体" charset="-122"/>
              </a:rPr>
              <a:t>				max = arr[i];</a:t>
            </a:r>
          </a:p>
          <a:p>
            <a:pPr marL="0" indent="0">
              <a:spcBef>
                <a:spcPct val="0"/>
              </a:spcBef>
              <a:buFont typeface="Wingdings" pitchFamily="2" charset="2"/>
              <a:buNone/>
            </a:pPr>
            <a:r>
              <a:rPr lang="en-US" altLang="zh-CN">
                <a:ea typeface="宋体" charset="-122"/>
              </a:rPr>
              <a:t>			}</a:t>
            </a:r>
          </a:p>
          <a:p>
            <a:pPr marL="0" indent="0">
              <a:spcBef>
                <a:spcPct val="0"/>
              </a:spcBef>
              <a:buFont typeface="Wingdings" pitchFamily="2" charset="2"/>
              <a:buNone/>
            </a:pPr>
            <a:r>
              <a:rPr lang="en-US" altLang="zh-CN">
                <a:ea typeface="宋体" charset="-122"/>
              </a:rPr>
              <a:t>		}</a:t>
            </a:r>
          </a:p>
          <a:p>
            <a:pPr marL="0" indent="0">
              <a:spcBef>
                <a:spcPct val="0"/>
              </a:spcBef>
              <a:buFont typeface="Wingdings" pitchFamily="2" charset="2"/>
              <a:buNone/>
            </a:pPr>
            <a:r>
              <a:rPr lang="en-US" altLang="zh-CN">
                <a:ea typeface="宋体" charset="-122"/>
              </a:rPr>
              <a:t>		// </a:t>
            </a:r>
            <a:r>
              <a:rPr lang="zh-CN" altLang="en-US">
                <a:ea typeface="宋体" charset="-122"/>
              </a:rPr>
              <a:t>计算最大数字是几位数</a:t>
            </a:r>
          </a:p>
          <a:p>
            <a:pPr marL="0" indent="0">
              <a:spcBef>
                <a:spcPct val="0"/>
              </a:spcBef>
              <a:buFont typeface="Wingdings" pitchFamily="2" charset="2"/>
              <a:buNone/>
            </a:pPr>
            <a:r>
              <a:rPr lang="zh-CN" altLang="en-US">
                <a:ea typeface="宋体" charset="-122"/>
              </a:rPr>
              <a:t>		</a:t>
            </a:r>
            <a:r>
              <a:rPr lang="en-US" altLang="zh-CN">
                <a:ea typeface="宋体" charset="-122"/>
              </a:rPr>
              <a:t>int maxLength = (max + "").length();</a:t>
            </a:r>
          </a:p>
          <a:p>
            <a:pPr marL="0" indent="0">
              <a:spcBef>
                <a:spcPct val="0"/>
              </a:spcBef>
              <a:buFont typeface="Wingdings" pitchFamily="2" charset="2"/>
              <a:buNone/>
            </a:pPr>
            <a:r>
              <a:rPr lang="en-US" altLang="zh-CN">
                <a:ea typeface="宋体" charset="-122"/>
              </a:rPr>
              <a:t>		// </a:t>
            </a:r>
            <a:r>
              <a:rPr lang="zh-CN" altLang="en-US">
                <a:ea typeface="宋体" charset="-122"/>
              </a:rPr>
              <a:t>定义一个二维数组， 就是</a:t>
            </a:r>
            <a:r>
              <a:rPr lang="en-US" altLang="zh-CN">
                <a:ea typeface="宋体" charset="-122"/>
              </a:rPr>
              <a:t>10</a:t>
            </a:r>
            <a:r>
              <a:rPr lang="zh-CN" altLang="en-US">
                <a:ea typeface="宋体" charset="-122"/>
              </a:rPr>
              <a:t>个桶</a:t>
            </a:r>
          </a:p>
          <a:p>
            <a:pPr marL="0" indent="0">
              <a:spcBef>
                <a:spcPct val="0"/>
              </a:spcBef>
              <a:buFont typeface="Wingdings" pitchFamily="2" charset="2"/>
              <a:buNone/>
            </a:pPr>
            <a:r>
              <a:rPr lang="zh-CN" altLang="en-US">
                <a:ea typeface="宋体" charset="-122"/>
              </a:rPr>
              <a:t>		</a:t>
            </a:r>
            <a:r>
              <a:rPr lang="en-US" altLang="zh-CN">
                <a:ea typeface="宋体" charset="-122"/>
              </a:rPr>
              <a:t>// 1. </a:t>
            </a:r>
            <a:r>
              <a:rPr lang="zh-CN" altLang="en-US">
                <a:ea typeface="宋体" charset="-122"/>
              </a:rPr>
              <a:t>该二维数组有</a:t>
            </a:r>
            <a:r>
              <a:rPr lang="en-US" altLang="zh-CN">
                <a:ea typeface="宋体" charset="-122"/>
              </a:rPr>
              <a:t>10</a:t>
            </a:r>
            <a:r>
              <a:rPr lang="zh-CN" altLang="en-US">
                <a:ea typeface="宋体" charset="-122"/>
              </a:rPr>
              <a:t>个一维数组 </a:t>
            </a:r>
            <a:r>
              <a:rPr lang="en-US" altLang="zh-CN">
                <a:ea typeface="宋体" charset="-122"/>
              </a:rPr>
              <a:t>0-9</a:t>
            </a:r>
          </a:p>
          <a:p>
            <a:pPr marL="0" indent="0">
              <a:spcBef>
                <a:spcPct val="0"/>
              </a:spcBef>
              <a:buFont typeface="Wingdings" pitchFamily="2" charset="2"/>
              <a:buNone/>
            </a:pPr>
            <a:r>
              <a:rPr lang="en-US" altLang="zh-CN">
                <a:ea typeface="宋体" charset="-122"/>
              </a:rPr>
              <a:t>		// 2. </a:t>
            </a:r>
            <a:r>
              <a:rPr lang="zh-CN" altLang="en-US">
                <a:ea typeface="宋体" charset="-122"/>
              </a:rPr>
              <a:t>为了防止溢出，每个一维数组</a:t>
            </a:r>
            <a:r>
              <a:rPr lang="en-US" altLang="zh-CN">
                <a:ea typeface="宋体" charset="-122"/>
              </a:rPr>
              <a:t>(</a:t>
            </a:r>
            <a:r>
              <a:rPr lang="zh-CN" altLang="en-US">
                <a:ea typeface="宋体" charset="-122"/>
              </a:rPr>
              <a:t>桶</a:t>
            </a:r>
            <a:r>
              <a:rPr lang="en-US" altLang="zh-CN">
                <a:ea typeface="宋体" charset="-122"/>
              </a:rPr>
              <a:t>)</a:t>
            </a:r>
            <a:r>
              <a:rPr lang="zh-CN" altLang="en-US">
                <a:ea typeface="宋体" charset="-122"/>
              </a:rPr>
              <a:t>，大小定为 </a:t>
            </a:r>
            <a:r>
              <a:rPr lang="en-US" altLang="zh-CN">
                <a:ea typeface="宋体" charset="-122"/>
              </a:rPr>
              <a:t>arr.length</a:t>
            </a:r>
          </a:p>
          <a:p>
            <a:pPr marL="0" indent="0">
              <a:spcBef>
                <a:spcPct val="0"/>
              </a:spcBef>
              <a:buFont typeface="Wingdings" pitchFamily="2" charset="2"/>
              <a:buNone/>
            </a:pPr>
            <a:r>
              <a:rPr lang="en-US" altLang="zh-CN">
                <a:ea typeface="宋体" charset="-122"/>
              </a:rPr>
              <a:t>		// 3. </a:t>
            </a:r>
            <a:r>
              <a:rPr lang="zh-CN" altLang="en-US">
                <a:ea typeface="宋体" charset="-122"/>
              </a:rPr>
              <a:t>很明确</a:t>
            </a:r>
            <a:r>
              <a:rPr lang="en-US" altLang="zh-CN">
                <a:ea typeface="宋体" charset="-122"/>
              </a:rPr>
              <a:t>, </a:t>
            </a:r>
            <a:r>
              <a:rPr lang="zh-CN" altLang="en-US">
                <a:ea typeface="宋体" charset="-122"/>
              </a:rPr>
              <a:t>基数排序是空间换时间</a:t>
            </a:r>
          </a:p>
          <a:p>
            <a:pPr marL="0" indent="0">
              <a:spcBef>
                <a:spcPct val="0"/>
              </a:spcBef>
              <a:buFont typeface="Wingdings" pitchFamily="2" charset="2"/>
              <a:buNone/>
            </a:pPr>
            <a:r>
              <a:rPr lang="zh-CN" altLang="en-US">
                <a:ea typeface="宋体" charset="-122"/>
              </a:rPr>
              <a:t>		</a:t>
            </a:r>
            <a:r>
              <a:rPr lang="en-US" altLang="zh-CN">
                <a:ea typeface="宋体" charset="-122"/>
              </a:rPr>
              <a:t>int[][] bucket = new int[10][arr.length];</a:t>
            </a:r>
          </a:p>
          <a:p>
            <a:pPr marL="0" indent="0">
              <a:spcBef>
                <a:spcPct val="0"/>
              </a:spcBef>
              <a:buFont typeface="Wingdings" pitchFamily="2" charset="2"/>
              <a:buNone/>
            </a:pPr>
            <a:r>
              <a:rPr lang="en-US" altLang="zh-CN">
                <a:ea typeface="宋体" charset="-122"/>
              </a:rPr>
              <a:t>		// </a:t>
            </a:r>
            <a:r>
              <a:rPr lang="zh-CN" altLang="en-US">
                <a:ea typeface="宋体" charset="-122"/>
              </a:rPr>
              <a:t>用于记录在每个桶中，实际存放了多少个数据</a:t>
            </a:r>
            <a:r>
              <a:rPr lang="en-US" altLang="zh-CN">
                <a:ea typeface="宋体" charset="-122"/>
              </a:rPr>
              <a:t>,</a:t>
            </a:r>
            <a:r>
              <a:rPr lang="zh-CN" altLang="en-US">
                <a:ea typeface="宋体" charset="-122"/>
              </a:rPr>
              <a:t>这样才能正确的取出</a:t>
            </a:r>
          </a:p>
          <a:p>
            <a:pPr marL="0" indent="0">
              <a:spcBef>
                <a:spcPct val="0"/>
              </a:spcBef>
              <a:buFont typeface="Wingdings" pitchFamily="2" charset="2"/>
              <a:buNone/>
            </a:pPr>
            <a:r>
              <a:rPr lang="zh-CN" altLang="en-US">
                <a:ea typeface="宋体" charset="-122"/>
              </a:rPr>
              <a:t>		</a:t>
            </a:r>
            <a:r>
              <a:rPr lang="en-US" altLang="zh-CN">
                <a:ea typeface="宋体" charset="-122"/>
              </a:rPr>
              <a:t>int[] bucketElementCounts = new int[10];</a:t>
            </a:r>
          </a:p>
          <a:p>
            <a:pPr marL="0" indent="0">
              <a:spcBef>
                <a:spcPct val="0"/>
              </a:spcBef>
              <a:buFont typeface="Wingdings" pitchFamily="2" charset="2"/>
              <a:buNone/>
            </a:pPr>
            <a:r>
              <a:rPr lang="en-US" altLang="zh-CN">
                <a:ea typeface="宋体" charset="-122"/>
              </a:rPr>
              <a:t>		// </a:t>
            </a:r>
            <a:r>
              <a:rPr lang="zh-CN" altLang="en-US">
                <a:ea typeface="宋体" charset="-122"/>
              </a:rPr>
              <a:t>根据最大长度的数决定比较的次数 </a:t>
            </a:r>
          </a:p>
          <a:p>
            <a:pPr marL="0" indent="0">
              <a:spcBef>
                <a:spcPct val="0"/>
              </a:spcBef>
              <a:buFont typeface="Wingdings" pitchFamily="2" charset="2"/>
              <a:buNone/>
            </a:pPr>
            <a:r>
              <a:rPr lang="zh-CN" altLang="en-US">
                <a:ea typeface="宋体" charset="-122"/>
              </a:rPr>
              <a:t>		</a:t>
            </a:r>
            <a:r>
              <a:rPr lang="en-US" altLang="zh-CN">
                <a:ea typeface="宋体" charset="-122"/>
              </a:rPr>
              <a:t>// 1. </a:t>
            </a:r>
            <a:r>
              <a:rPr lang="zh-CN" altLang="en-US">
                <a:ea typeface="宋体" charset="-122"/>
              </a:rPr>
              <a:t>大循环的次数就是 最大数有多少位</a:t>
            </a:r>
            <a:r>
              <a:rPr lang="en-US" altLang="zh-CN">
                <a:ea typeface="宋体" charset="-122"/>
              </a:rPr>
              <a:t>,</a:t>
            </a:r>
            <a:r>
              <a:rPr lang="zh-CN" altLang="en-US">
                <a:ea typeface="宋体" charset="-122"/>
              </a:rPr>
              <a:t>前面分析过</a:t>
            </a:r>
          </a:p>
          <a:p>
            <a:pPr marL="0" indent="0">
              <a:spcBef>
                <a:spcPct val="0"/>
              </a:spcBef>
              <a:buFont typeface="Wingdings" pitchFamily="2" charset="2"/>
              <a:buNone/>
            </a:pPr>
            <a:r>
              <a:rPr lang="zh-CN" altLang="en-US">
                <a:ea typeface="宋体" charset="-122"/>
              </a:rPr>
              <a:t>		</a:t>
            </a:r>
            <a:r>
              <a:rPr lang="en-US" altLang="zh-CN">
                <a:ea typeface="宋体" charset="-122"/>
              </a:rPr>
              <a:t>// 2. n = 1, n *= 10 </a:t>
            </a:r>
            <a:r>
              <a:rPr lang="zh-CN" altLang="en-US">
                <a:ea typeface="宋体" charset="-122"/>
              </a:rPr>
              <a:t>是为了每轮循环排序时，分别求出各个元素的 个位，十位，百位，千位 </a:t>
            </a:r>
            <a:r>
              <a:rPr lang="en-US" altLang="zh-CN">
                <a:ea typeface="宋体" charset="-122"/>
              </a:rPr>
              <a:t>...</a:t>
            </a:r>
          </a:p>
          <a:p>
            <a:pPr marL="0" indent="0">
              <a:spcBef>
                <a:spcPct val="0"/>
              </a:spcBef>
              <a:buFont typeface="Wingdings" pitchFamily="2" charset="2"/>
              <a:buNone/>
            </a:pPr>
            <a:r>
              <a:rPr lang="en-US" altLang="zh-CN">
                <a:ea typeface="宋体" charset="-122"/>
              </a:rPr>
              <a:t>		//    </a:t>
            </a:r>
            <a:r>
              <a:rPr lang="zh-CN" altLang="en-US">
                <a:ea typeface="宋体" charset="-122"/>
              </a:rPr>
              <a:t>就是一个小算法</a:t>
            </a:r>
          </a:p>
          <a:p>
            <a:pPr marL="0" indent="0">
              <a:spcBef>
                <a:spcPct val="0"/>
              </a:spcBef>
              <a:buFont typeface="Wingdings" pitchFamily="2" charset="2"/>
              <a:buNone/>
            </a:pPr>
            <a:r>
              <a:rPr lang="zh-CN" altLang="en-US">
                <a:ea typeface="宋体" charset="-122"/>
              </a:rPr>
              <a:t>		</a:t>
            </a:r>
            <a:r>
              <a:rPr lang="en-US" altLang="zh-CN">
                <a:ea typeface="宋体" charset="-122"/>
              </a:rPr>
              <a:t>// 3. </a:t>
            </a:r>
            <a:r>
              <a:rPr lang="zh-CN" altLang="en-US">
                <a:ea typeface="宋体" charset="-122"/>
              </a:rPr>
              <a:t>这个基础排序，完全可以使用 冒泡分步写代码来完成，比较简单</a:t>
            </a:r>
            <a:r>
              <a:rPr lang="en-US" altLang="zh-CN">
                <a:ea typeface="宋体" charset="-122"/>
              </a:rPr>
              <a:t>!!</a:t>
            </a:r>
          </a:p>
          <a:p>
            <a:pPr marL="0" indent="0">
              <a:spcBef>
                <a:spcPct val="0"/>
              </a:spcBef>
              <a:buFont typeface="Wingdings" pitchFamily="2" charset="2"/>
              <a:buNone/>
            </a:pPr>
            <a:r>
              <a:rPr lang="en-US" altLang="zh-CN">
                <a:ea typeface="宋体" charset="-122"/>
              </a:rPr>
              <a:t>		for (int i = 0, n = 1; i &lt; maxLength; i++, n *= 10) {</a:t>
            </a:r>
          </a:p>
          <a:p>
            <a:pPr marL="0" indent="0">
              <a:spcBef>
                <a:spcPct val="0"/>
              </a:spcBef>
              <a:buFont typeface="Wingdings" pitchFamily="2" charset="2"/>
              <a:buNone/>
            </a:pPr>
            <a:r>
              <a:rPr lang="en-US" altLang="zh-CN">
                <a:ea typeface="宋体" charset="-122"/>
              </a:rPr>
              <a:t>			// </a:t>
            </a:r>
            <a:r>
              <a:rPr lang="zh-CN" altLang="en-US">
                <a:ea typeface="宋体" charset="-122"/>
              </a:rPr>
              <a:t>把每一个数字分别计算本轮循环的位数的值</a:t>
            </a:r>
            <a:r>
              <a:rPr lang="en-US" altLang="zh-CN">
                <a:ea typeface="宋体" charset="-122"/>
              </a:rPr>
              <a:t>,</a:t>
            </a:r>
            <a:r>
              <a:rPr lang="zh-CN" altLang="en-US">
                <a:ea typeface="宋体" charset="-122"/>
              </a:rPr>
              <a:t>比如第</a:t>
            </a:r>
            <a:r>
              <a:rPr lang="en-US" altLang="zh-CN">
                <a:ea typeface="宋体" charset="-122"/>
              </a:rPr>
              <a:t>1</a:t>
            </a:r>
            <a:r>
              <a:rPr lang="zh-CN" altLang="en-US">
                <a:ea typeface="宋体" charset="-122"/>
              </a:rPr>
              <a:t>轮是个位</a:t>
            </a:r>
            <a:r>
              <a:rPr lang="en-US" altLang="zh-CN">
                <a:ea typeface="宋体" charset="-122"/>
              </a:rPr>
              <a:t>...</a:t>
            </a:r>
          </a:p>
          <a:p>
            <a:pPr marL="0" indent="0">
              <a:spcBef>
                <a:spcPct val="0"/>
              </a:spcBef>
              <a:buFont typeface="Wingdings" pitchFamily="2" charset="2"/>
              <a:buNone/>
            </a:pPr>
            <a:r>
              <a:rPr lang="en-US" altLang="zh-CN">
                <a:ea typeface="宋体" charset="-122"/>
              </a:rPr>
              <a:t>			for (int j = 0; j &lt; arr.length; j++) {</a:t>
            </a:r>
          </a:p>
          <a:p>
            <a:pPr marL="0" indent="0">
              <a:spcBef>
                <a:spcPct val="0"/>
              </a:spcBef>
              <a:buFont typeface="Wingdings" pitchFamily="2" charset="2"/>
              <a:buNone/>
            </a:pPr>
            <a:r>
              <a:rPr lang="en-US" altLang="zh-CN">
                <a:ea typeface="宋体" charset="-122"/>
              </a:rPr>
              <a:t>				// </a:t>
            </a:r>
            <a:r>
              <a:rPr lang="zh-CN" altLang="en-US">
                <a:ea typeface="宋体" charset="-122"/>
              </a:rPr>
              <a:t>计算</a:t>
            </a:r>
          </a:p>
          <a:p>
            <a:pPr marL="0" indent="0">
              <a:spcBef>
                <a:spcPct val="0"/>
              </a:spcBef>
              <a:buFont typeface="Wingdings" pitchFamily="2" charset="2"/>
              <a:buNone/>
            </a:pPr>
            <a:r>
              <a:rPr lang="zh-CN" altLang="en-US">
                <a:ea typeface="宋体" charset="-122"/>
              </a:rPr>
              <a:t>				</a:t>
            </a:r>
            <a:r>
              <a:rPr lang="en-US" altLang="zh-CN">
                <a:ea typeface="宋体" charset="-122"/>
              </a:rPr>
              <a:t>int digitOfElement = arr[j] / n % 10;</a:t>
            </a:r>
          </a:p>
          <a:p>
            <a:pPr marL="0" indent="0">
              <a:spcBef>
                <a:spcPct val="0"/>
              </a:spcBef>
              <a:buFont typeface="Wingdings" pitchFamily="2" charset="2"/>
              <a:buNone/>
            </a:pPr>
            <a:r>
              <a:rPr lang="en-US" altLang="zh-CN">
                <a:ea typeface="宋体" charset="-122"/>
              </a:rPr>
              <a:t>				// </a:t>
            </a:r>
            <a:r>
              <a:rPr lang="zh-CN" altLang="en-US">
                <a:ea typeface="宋体" charset="-122"/>
              </a:rPr>
              <a:t>把当前遍历的数据放入指定的数组中</a:t>
            </a:r>
          </a:p>
          <a:p>
            <a:pPr marL="0" indent="0">
              <a:spcBef>
                <a:spcPct val="0"/>
              </a:spcBef>
              <a:buFont typeface="Wingdings" pitchFamily="2" charset="2"/>
              <a:buNone/>
            </a:pPr>
            <a:r>
              <a:rPr lang="zh-CN" altLang="en-US">
                <a:ea typeface="宋体" charset="-122"/>
              </a:rPr>
              <a:t>				</a:t>
            </a:r>
            <a:r>
              <a:rPr lang="en-US" altLang="zh-CN">
                <a:ea typeface="宋体" charset="-122"/>
              </a:rPr>
              <a:t>bucket[digitOfElement][bucketElementCounts[digitOfElement]] = arr[j];</a:t>
            </a:r>
          </a:p>
          <a:p>
            <a:pPr marL="0" indent="0">
              <a:spcBef>
                <a:spcPct val="0"/>
              </a:spcBef>
              <a:buFont typeface="Wingdings" pitchFamily="2" charset="2"/>
              <a:buNone/>
            </a:pPr>
            <a:r>
              <a:rPr lang="en-US" altLang="zh-CN">
                <a:ea typeface="宋体" charset="-122"/>
              </a:rPr>
              <a:t>				// </a:t>
            </a:r>
            <a:r>
              <a:rPr lang="zh-CN" altLang="en-US">
                <a:ea typeface="宋体" charset="-122"/>
              </a:rPr>
              <a:t>记录数量</a:t>
            </a:r>
          </a:p>
          <a:p>
            <a:pPr marL="0" indent="0">
              <a:spcBef>
                <a:spcPct val="0"/>
              </a:spcBef>
              <a:buFont typeface="Wingdings" pitchFamily="2" charset="2"/>
              <a:buNone/>
            </a:pPr>
            <a:r>
              <a:rPr lang="zh-CN" altLang="en-US">
                <a:ea typeface="宋体" charset="-122"/>
              </a:rPr>
              <a:t>				</a:t>
            </a:r>
            <a:r>
              <a:rPr lang="en-US" altLang="zh-CN">
                <a:ea typeface="宋体" charset="-122"/>
              </a:rPr>
              <a:t>bucketElementCounts[digitOfElement]++;</a:t>
            </a:r>
          </a:p>
          <a:p>
            <a:pPr marL="0" indent="0">
              <a:spcBef>
                <a:spcPct val="0"/>
              </a:spcBef>
              <a:buFont typeface="Wingdings" pitchFamily="2" charset="2"/>
              <a:buNone/>
            </a:pPr>
            <a:r>
              <a:rPr lang="en-US" altLang="zh-CN">
                <a:ea typeface="宋体" charset="-122"/>
              </a:rPr>
              <a:t>			}</a:t>
            </a:r>
          </a:p>
          <a:p>
            <a:pPr marL="0" indent="0">
              <a:spcBef>
                <a:spcPct val="0"/>
              </a:spcBef>
              <a:buFont typeface="Wingdings" pitchFamily="2" charset="2"/>
              <a:buNone/>
            </a:pPr>
            <a:r>
              <a:rPr lang="en-US" altLang="zh-CN">
                <a:ea typeface="宋体" charset="-122"/>
              </a:rPr>
              <a:t>			// </a:t>
            </a:r>
            <a:r>
              <a:rPr lang="zh-CN" altLang="en-US">
                <a:ea typeface="宋体" charset="-122"/>
              </a:rPr>
              <a:t>记录取的元素需要放的位置</a:t>
            </a:r>
          </a:p>
          <a:p>
            <a:pPr marL="0" indent="0">
              <a:spcBef>
                <a:spcPct val="0"/>
              </a:spcBef>
              <a:buFont typeface="Wingdings" pitchFamily="2" charset="2"/>
              <a:buNone/>
            </a:pPr>
            <a:r>
              <a:rPr lang="zh-CN" altLang="en-US">
                <a:ea typeface="宋体" charset="-122"/>
              </a:rPr>
              <a:t>			</a:t>
            </a:r>
            <a:r>
              <a:rPr lang="en-US" altLang="zh-CN">
                <a:ea typeface="宋体" charset="-122"/>
              </a:rPr>
              <a:t>int index = 0;</a:t>
            </a:r>
          </a:p>
          <a:p>
            <a:pPr marL="0" indent="0">
              <a:spcBef>
                <a:spcPct val="0"/>
              </a:spcBef>
              <a:buFont typeface="Wingdings" pitchFamily="2" charset="2"/>
              <a:buNone/>
            </a:pPr>
            <a:r>
              <a:rPr lang="en-US" altLang="zh-CN">
                <a:ea typeface="宋体" charset="-122"/>
              </a:rPr>
              <a:t>			// </a:t>
            </a:r>
            <a:r>
              <a:rPr lang="zh-CN" altLang="en-US">
                <a:ea typeface="宋体" charset="-122"/>
              </a:rPr>
              <a:t>把各个桶中</a:t>
            </a:r>
            <a:r>
              <a:rPr lang="en-US" altLang="zh-CN">
                <a:ea typeface="宋体" charset="-122"/>
              </a:rPr>
              <a:t>(10</a:t>
            </a:r>
            <a:r>
              <a:rPr lang="zh-CN" altLang="en-US">
                <a:ea typeface="宋体" charset="-122"/>
              </a:rPr>
              <a:t>个桶</a:t>
            </a:r>
            <a:r>
              <a:rPr lang="en-US" altLang="zh-CN">
                <a:ea typeface="宋体" charset="-122"/>
              </a:rPr>
              <a:t>)</a:t>
            </a:r>
            <a:r>
              <a:rPr lang="zh-CN" altLang="en-US">
                <a:ea typeface="宋体" charset="-122"/>
              </a:rPr>
              <a:t>存放的数字取出来</a:t>
            </a:r>
            <a:r>
              <a:rPr lang="en-US" altLang="zh-CN">
                <a:ea typeface="宋体" charset="-122"/>
              </a:rPr>
              <a:t>, </a:t>
            </a:r>
            <a:r>
              <a:rPr lang="zh-CN" altLang="en-US">
                <a:ea typeface="宋体" charset="-122"/>
              </a:rPr>
              <a:t>放入到</a:t>
            </a:r>
            <a:r>
              <a:rPr lang="en-US" altLang="zh-CN">
                <a:ea typeface="宋体" charset="-122"/>
              </a:rPr>
              <a:t>arr</a:t>
            </a:r>
            <a:r>
              <a:rPr lang="zh-CN" altLang="en-US">
                <a:ea typeface="宋体" charset="-122"/>
              </a:rPr>
              <a:t>中</a:t>
            </a:r>
          </a:p>
          <a:p>
            <a:pPr marL="0" indent="0">
              <a:spcBef>
                <a:spcPct val="0"/>
              </a:spcBef>
              <a:buFont typeface="Wingdings" pitchFamily="2" charset="2"/>
              <a:buNone/>
            </a:pPr>
            <a:r>
              <a:rPr lang="zh-CN" altLang="en-US">
                <a:ea typeface="宋体" charset="-122"/>
              </a:rPr>
              <a:t>			</a:t>
            </a:r>
            <a:r>
              <a:rPr lang="en-US" altLang="zh-CN">
                <a:ea typeface="宋体" charset="-122"/>
              </a:rPr>
              <a:t>for (int k = 0; k &lt; bucketElementCounts.length; k++) {</a:t>
            </a:r>
          </a:p>
          <a:p>
            <a:pPr marL="0" indent="0">
              <a:spcBef>
                <a:spcPct val="0"/>
              </a:spcBef>
              <a:buFont typeface="Wingdings" pitchFamily="2" charset="2"/>
              <a:buNone/>
            </a:pPr>
            <a:r>
              <a:rPr lang="en-US" altLang="zh-CN">
                <a:ea typeface="宋体" charset="-122"/>
              </a:rPr>
              <a:t>				// </a:t>
            </a:r>
            <a:r>
              <a:rPr lang="zh-CN" altLang="en-US">
                <a:ea typeface="宋体" charset="-122"/>
              </a:rPr>
              <a:t>如果这个桶中，有数据才取，没有数据就不取了</a:t>
            </a:r>
          </a:p>
          <a:p>
            <a:pPr marL="0" indent="0">
              <a:spcBef>
                <a:spcPct val="0"/>
              </a:spcBef>
              <a:buFont typeface="Wingdings" pitchFamily="2" charset="2"/>
              <a:buNone/>
            </a:pPr>
            <a:r>
              <a:rPr lang="zh-CN" altLang="en-US">
                <a:ea typeface="宋体" charset="-122"/>
              </a:rPr>
              <a:t>				</a:t>
            </a:r>
            <a:r>
              <a:rPr lang="en-US" altLang="zh-CN">
                <a:ea typeface="宋体" charset="-122"/>
              </a:rPr>
              <a:t>if (bucketElementCounts[k] != 0) {</a:t>
            </a:r>
          </a:p>
          <a:p>
            <a:pPr marL="0" indent="0">
              <a:spcBef>
                <a:spcPct val="0"/>
              </a:spcBef>
              <a:buFont typeface="Wingdings" pitchFamily="2" charset="2"/>
              <a:buNone/>
            </a:pPr>
            <a:r>
              <a:rPr lang="en-US" altLang="zh-CN">
                <a:ea typeface="宋体" charset="-122"/>
              </a:rPr>
              <a:t>					// </a:t>
            </a:r>
            <a:r>
              <a:rPr lang="zh-CN" altLang="en-US">
                <a:ea typeface="宋体" charset="-122"/>
              </a:rPr>
              <a:t>循环取出元素</a:t>
            </a:r>
          </a:p>
          <a:p>
            <a:pPr marL="0" indent="0">
              <a:spcBef>
                <a:spcPct val="0"/>
              </a:spcBef>
              <a:buFont typeface="Wingdings" pitchFamily="2" charset="2"/>
              <a:buNone/>
            </a:pPr>
            <a:r>
              <a:rPr lang="zh-CN" altLang="en-US">
                <a:ea typeface="宋体" charset="-122"/>
              </a:rPr>
              <a:t>					</a:t>
            </a:r>
            <a:r>
              <a:rPr lang="en-US" altLang="zh-CN">
                <a:ea typeface="宋体" charset="-122"/>
              </a:rPr>
              <a:t>for (int l = 0; l &lt; bucketElementCounts[k]; l++) {</a:t>
            </a:r>
          </a:p>
          <a:p>
            <a:pPr marL="0" indent="0">
              <a:spcBef>
                <a:spcPct val="0"/>
              </a:spcBef>
              <a:buFont typeface="Wingdings" pitchFamily="2" charset="2"/>
              <a:buNone/>
            </a:pPr>
            <a:r>
              <a:rPr lang="en-US" altLang="zh-CN">
                <a:ea typeface="宋体" charset="-122"/>
              </a:rPr>
              <a:t>						// </a:t>
            </a:r>
            <a:r>
              <a:rPr lang="zh-CN" altLang="en-US">
                <a:ea typeface="宋体" charset="-122"/>
              </a:rPr>
              <a:t>取出元素</a:t>
            </a:r>
          </a:p>
          <a:p>
            <a:pPr marL="0" indent="0">
              <a:spcBef>
                <a:spcPct val="0"/>
              </a:spcBef>
              <a:buFont typeface="Wingdings" pitchFamily="2" charset="2"/>
              <a:buNone/>
            </a:pPr>
            <a:r>
              <a:rPr lang="zh-CN" altLang="en-US">
                <a:ea typeface="宋体" charset="-122"/>
              </a:rPr>
              <a:t>						</a:t>
            </a:r>
            <a:r>
              <a:rPr lang="en-US" altLang="zh-CN">
                <a:ea typeface="宋体" charset="-122"/>
              </a:rPr>
              <a:t>arr[index++] = bucket[k][l];</a:t>
            </a:r>
          </a:p>
          <a:p>
            <a:pPr marL="0" indent="0">
              <a:spcBef>
                <a:spcPct val="0"/>
              </a:spcBef>
              <a:buFont typeface="Wingdings" pitchFamily="2" charset="2"/>
              <a:buNone/>
            </a:pPr>
            <a:r>
              <a:rPr lang="en-US" altLang="zh-CN">
                <a:ea typeface="宋体" charset="-122"/>
              </a:rPr>
              <a:t>					}</a:t>
            </a:r>
          </a:p>
          <a:p>
            <a:pPr marL="0" indent="0">
              <a:spcBef>
                <a:spcPct val="0"/>
              </a:spcBef>
              <a:buFont typeface="Wingdings" pitchFamily="2" charset="2"/>
              <a:buNone/>
            </a:pPr>
            <a:r>
              <a:rPr lang="en-US" altLang="zh-CN">
                <a:ea typeface="宋体" charset="-122"/>
              </a:rPr>
              <a:t>					// </a:t>
            </a:r>
            <a:r>
              <a:rPr lang="zh-CN" altLang="en-US">
                <a:ea typeface="宋体" charset="-122"/>
              </a:rPr>
              <a:t>把这个桶的对应的记录的数据个数置为</a:t>
            </a:r>
            <a:r>
              <a:rPr lang="en-US" altLang="zh-CN">
                <a:ea typeface="宋体" charset="-122"/>
              </a:rPr>
              <a:t>0,</a:t>
            </a:r>
            <a:r>
              <a:rPr lang="zh-CN" altLang="en-US">
                <a:ea typeface="宋体" charset="-122"/>
              </a:rPr>
              <a:t>注意</a:t>
            </a:r>
            <a:r>
              <a:rPr lang="en-US" altLang="zh-CN">
                <a:ea typeface="宋体" charset="-122"/>
              </a:rPr>
              <a:t>,</a:t>
            </a:r>
            <a:r>
              <a:rPr lang="zh-CN" altLang="en-US">
                <a:ea typeface="宋体" charset="-122"/>
              </a:rPr>
              <a:t>桶本身数据</a:t>
            </a:r>
            <a:r>
              <a:rPr lang="en-US" altLang="zh-CN">
                <a:ea typeface="宋体" charset="-122"/>
              </a:rPr>
              <a:t>(</a:t>
            </a:r>
            <a:r>
              <a:rPr lang="zh-CN" altLang="en-US">
                <a:ea typeface="宋体" charset="-122"/>
              </a:rPr>
              <a:t>前面存的数据还在</a:t>
            </a:r>
            <a:r>
              <a:rPr lang="en-US" altLang="zh-CN">
                <a:ea typeface="宋体" charset="-122"/>
              </a:rPr>
              <a:t>)</a:t>
            </a:r>
          </a:p>
          <a:p>
            <a:pPr marL="0" indent="0">
              <a:spcBef>
                <a:spcPct val="0"/>
              </a:spcBef>
              <a:buFont typeface="Wingdings" pitchFamily="2" charset="2"/>
              <a:buNone/>
            </a:pPr>
            <a:r>
              <a:rPr lang="en-US" altLang="zh-CN">
                <a:ea typeface="宋体" charset="-122"/>
              </a:rPr>
              <a:t>					bucketElementCounts[k] = 0; //</a:t>
            </a:r>
          </a:p>
          <a:p>
            <a:pPr marL="0" indent="0">
              <a:spcBef>
                <a:spcPct val="0"/>
              </a:spcBef>
              <a:buFont typeface="Wingdings" pitchFamily="2" charset="2"/>
              <a:buNone/>
            </a:pPr>
            <a:r>
              <a:rPr lang="en-US" altLang="zh-CN">
                <a:ea typeface="宋体" charset="-122"/>
              </a:rPr>
              <a:t>				}</a:t>
            </a:r>
          </a:p>
          <a:p>
            <a:pPr marL="0" indent="0">
              <a:spcBef>
                <a:spcPct val="0"/>
              </a:spcBef>
              <a:buFont typeface="Wingdings" pitchFamily="2" charset="2"/>
              <a:buNone/>
            </a:pPr>
            <a:r>
              <a:rPr lang="en-US" altLang="zh-CN">
                <a:ea typeface="宋体" charset="-122"/>
              </a:rPr>
              <a:t>			}</a:t>
            </a:r>
          </a:p>
          <a:p>
            <a:pPr marL="0" indent="0">
              <a:spcBef>
                <a:spcPct val="0"/>
              </a:spcBef>
              <a:buFont typeface="Wingdings" pitchFamily="2" charset="2"/>
              <a:buNone/>
            </a:pPr>
            <a:r>
              <a:rPr lang="en-US" altLang="zh-CN">
                <a:ea typeface="宋体" charset="-122"/>
              </a:rPr>
              <a:t>		}</a:t>
            </a:r>
          </a:p>
          <a:p>
            <a:pPr marL="0" indent="0">
              <a:spcBef>
                <a:spcPct val="0"/>
              </a:spcBef>
              <a:buFont typeface="Wingdings" pitchFamily="2" charset="2"/>
              <a:buNone/>
            </a:pPr>
            <a:r>
              <a:rPr lang="en-US" altLang="zh-CN">
                <a:ea typeface="宋体" charset="-122"/>
              </a:rPr>
              <a:t>	}</a:t>
            </a:r>
          </a:p>
          <a:p>
            <a:pPr marL="0" indent="0">
              <a:spcBef>
                <a:spcPct val="0"/>
              </a:spcBef>
              <a:buFont typeface="Wingdings" pitchFamily="2" charset="2"/>
              <a:buNone/>
            </a:pPr>
            <a:endParaRPr lang="en-US" altLang="zh-CN">
              <a:ea typeface="宋体" charset="-122"/>
            </a:endParaRPr>
          </a:p>
          <a:p>
            <a:pPr marL="0" indent="0">
              <a:spcBef>
                <a:spcPct val="0"/>
              </a:spcBef>
              <a:buFont typeface="Wingdings" pitchFamily="2" charset="2"/>
              <a:buNone/>
            </a:pPr>
            <a:r>
              <a:rPr lang="en-US" altLang="zh-CN">
                <a:ea typeface="宋体" charset="-122"/>
              </a:rPr>
              <a:t>}</a:t>
            </a:r>
          </a:p>
          <a:p>
            <a:pPr marL="0" indent="0">
              <a:spcBef>
                <a:spcPct val="0"/>
              </a:spcBef>
              <a:buFont typeface="Wingdings" pitchFamily="2" charset="2"/>
              <a:buNone/>
            </a:pPr>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113</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marL="0" indent="0">
              <a:spcBef>
                <a:spcPct val="0"/>
              </a:spcBef>
              <a:buFont typeface="Wingdings" pitchFamily="2" charset="2"/>
              <a:buNone/>
            </a:pPr>
            <a:r>
              <a:rPr lang="zh-CN" altLang="en-US">
                <a:ea typeface="宋体" charset="-122"/>
              </a:rPr>
              <a:t>如何理解</a:t>
            </a:r>
            <a:r>
              <a:rPr lang="en-US" altLang="zh-CN">
                <a:ea typeface="宋体" charset="-122"/>
              </a:rPr>
              <a:t>: in-place </a:t>
            </a:r>
            <a:r>
              <a:rPr lang="zh-CN" altLang="en-US">
                <a:ea typeface="宋体" charset="-122"/>
              </a:rPr>
              <a:t>和 </a:t>
            </a:r>
            <a:r>
              <a:rPr lang="en-US" altLang="zh-CN">
                <a:ea typeface="宋体" charset="-122"/>
              </a:rPr>
              <a:t>out-place</a:t>
            </a:r>
          </a:p>
          <a:p>
            <a:pPr marL="0" indent="0">
              <a:spcBef>
                <a:spcPct val="0"/>
              </a:spcBef>
              <a:buFont typeface="Wingdings" pitchFamily="2" charset="2"/>
              <a:buNone/>
            </a:pPr>
            <a:r>
              <a:rPr lang="zh-CN" altLang="en-US">
                <a:ea typeface="宋体" charset="-122"/>
              </a:rPr>
              <a:t>就是为了完成排序，是否开辟了其它的临时数组空间，作为辅助，</a:t>
            </a:r>
            <a:endParaRPr lang="en-US" altLang="zh-CN">
              <a:ea typeface="宋体" charset="-122"/>
            </a:endParaRPr>
          </a:p>
          <a:p>
            <a:pPr marL="0" indent="0">
              <a:spcBef>
                <a:spcPct val="0"/>
              </a:spcBef>
              <a:buFont typeface="Wingdings" pitchFamily="2" charset="2"/>
              <a:buNone/>
            </a:pPr>
            <a:r>
              <a:rPr lang="zh-CN" altLang="en-US">
                <a:ea typeface="宋体" charset="-122"/>
              </a:rPr>
              <a:t>比如，冒泡就没有，但是</a:t>
            </a:r>
            <a:r>
              <a:rPr lang="zh-CN" altLang="en-US" baseline="0">
                <a:ea typeface="宋体" charset="-122"/>
              </a:rPr>
              <a:t> 基数排序就创建了</a:t>
            </a:r>
            <a:r>
              <a:rPr lang="en-US" altLang="zh-CN" baseline="0">
                <a:ea typeface="宋体" charset="-122"/>
              </a:rPr>
              <a:t>10</a:t>
            </a:r>
            <a:r>
              <a:rPr lang="zh-CN" altLang="en-US" baseline="0">
                <a:ea typeface="宋体" charset="-122"/>
              </a:rPr>
              <a:t>个桶来辅助排序</a:t>
            </a:r>
            <a:endParaRPr lang="en-US" altLang="zh-CN" baseline="0">
              <a:ea typeface="宋体" charset="-122"/>
            </a:endParaRPr>
          </a:p>
          <a:p>
            <a:pPr marL="0" indent="0">
              <a:spcBef>
                <a:spcPct val="0"/>
              </a:spcBef>
              <a:buFont typeface="Wingdings" pitchFamily="2" charset="2"/>
              <a:buNone/>
            </a:pPr>
            <a:r>
              <a:rPr lang="zh-CN" altLang="en-US" baseline="0">
                <a:ea typeface="宋体" charset="-122"/>
              </a:rPr>
              <a:t>因此我们说明 冒泡是 </a:t>
            </a:r>
            <a:r>
              <a:rPr lang="en-US" altLang="zh-CN" baseline="0">
                <a:ea typeface="宋体" charset="-122"/>
              </a:rPr>
              <a:t>in-place </a:t>
            </a:r>
            <a:r>
              <a:rPr lang="zh-CN" altLang="en-US" baseline="0">
                <a:ea typeface="宋体" charset="-122"/>
              </a:rPr>
              <a:t>，不占用额外空间</a:t>
            </a:r>
            <a:endParaRPr lang="en-US" altLang="zh-CN" baseline="0">
              <a:ea typeface="宋体" charset="-122"/>
            </a:endParaRPr>
          </a:p>
          <a:p>
            <a:pPr marL="0" indent="0">
              <a:spcBef>
                <a:spcPct val="0"/>
              </a:spcBef>
              <a:buFont typeface="Wingdings" pitchFamily="2" charset="2"/>
              <a:buNone/>
            </a:pPr>
            <a:r>
              <a:rPr lang="zh-CN" altLang="en-US" baseline="0">
                <a:ea typeface="宋体" charset="-122"/>
              </a:rPr>
              <a:t>基数排序就是 </a:t>
            </a:r>
            <a:r>
              <a:rPr lang="en-US" altLang="zh-CN" baseline="0">
                <a:ea typeface="宋体" charset="-122"/>
              </a:rPr>
              <a:t>out-place ,</a:t>
            </a:r>
            <a:r>
              <a:rPr lang="zh-CN" altLang="en-US" baseline="0">
                <a:ea typeface="宋体" charset="-122"/>
              </a:rPr>
              <a:t>占用了额外空间</a:t>
            </a:r>
            <a:r>
              <a:rPr lang="en-US" altLang="zh-CN" baseline="0">
                <a:ea typeface="宋体" charset="-122"/>
              </a:rPr>
              <a:t>.</a:t>
            </a:r>
          </a:p>
          <a:p>
            <a:pPr marL="0" indent="0">
              <a:spcBef>
                <a:spcPct val="0"/>
              </a:spcBef>
              <a:buFont typeface="Wingdings" pitchFamily="2" charset="2"/>
              <a:buNone/>
            </a:pPr>
            <a:r>
              <a:rPr lang="zh-CN" altLang="en-US" baseline="0">
                <a:ea typeface="宋体" charset="-122"/>
              </a:rPr>
              <a:t>就这个意思，没啥</a:t>
            </a:r>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114</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115</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r>
              <a:rPr lang="en-US" altLang="zh-CN">
                <a:ea typeface="宋体" charset="-122"/>
              </a:rPr>
              <a:t>//</a:t>
            </a:r>
            <a:r>
              <a:rPr lang="zh-CN" altLang="en-US">
                <a:ea typeface="宋体" charset="-122"/>
              </a:rPr>
              <a:t>顺序查找</a:t>
            </a:r>
            <a:r>
              <a:rPr lang="en-US" altLang="zh-CN">
                <a:ea typeface="宋体" charset="-122"/>
              </a:rPr>
              <a:t>.</a:t>
            </a:r>
          </a:p>
          <a:p>
            <a:pPr eaLnBrk="1" hangingPunct="1"/>
            <a:endParaRPr lang="en-US" altLang="zh-CN">
              <a:ea typeface="宋体" charset="-122"/>
            </a:endParaRPr>
          </a:p>
          <a:p>
            <a:pPr eaLnBrk="1" hangingPunct="1"/>
            <a:r>
              <a:rPr lang="en-US" altLang="zh-CN">
                <a:ea typeface="宋体" charset="-122"/>
              </a:rPr>
              <a:t>package com.atguigu;</a:t>
            </a:r>
          </a:p>
          <a:p>
            <a:pPr eaLnBrk="1" hangingPunct="1"/>
            <a:endParaRPr lang="en-US" altLang="zh-CN">
              <a:ea typeface="宋体" charset="-122"/>
            </a:endParaRPr>
          </a:p>
          <a:p>
            <a:pPr eaLnBrk="1" hangingPunct="1"/>
            <a:r>
              <a:rPr lang="en-US" altLang="zh-CN">
                <a:ea typeface="宋体" charset="-122"/>
              </a:rPr>
              <a:t>public class OrderSearch {</a:t>
            </a:r>
          </a:p>
          <a:p>
            <a:pPr eaLnBrk="1" hangingPunct="1"/>
            <a:endParaRPr lang="en-US" altLang="zh-CN">
              <a:ea typeface="宋体" charset="-122"/>
            </a:endParaRPr>
          </a:p>
          <a:p>
            <a:pPr eaLnBrk="1" hangingPunct="1"/>
            <a:r>
              <a:rPr lang="en-US" altLang="zh-CN">
                <a:ea typeface="宋体" charset="-122"/>
              </a:rPr>
              <a:t>	public static void main(String[] args) {</a:t>
            </a:r>
          </a:p>
          <a:p>
            <a:pPr eaLnBrk="1" hangingPunct="1"/>
            <a:endParaRPr lang="en-US" altLang="zh-CN">
              <a:ea typeface="宋体" charset="-122"/>
            </a:endParaRPr>
          </a:p>
          <a:p>
            <a:pPr eaLnBrk="1" hangingPunct="1"/>
            <a:r>
              <a:rPr lang="en-US" altLang="zh-CN">
                <a:ea typeface="宋体" charset="-122"/>
              </a:rPr>
              <a:t>		int[] arr = { 1, 8, 10, 89, 1000, 1234 };</a:t>
            </a:r>
          </a:p>
          <a:p>
            <a:pPr eaLnBrk="1" hangingPunct="1"/>
            <a:r>
              <a:rPr lang="en-US" altLang="zh-CN">
                <a:ea typeface="宋体" charset="-122"/>
              </a:rPr>
              <a:t>		int index = orderFind(arr, 89);</a:t>
            </a:r>
          </a:p>
          <a:p>
            <a:pPr eaLnBrk="1" hangingPunct="1"/>
            <a:r>
              <a:rPr lang="en-US" altLang="zh-CN">
                <a:ea typeface="宋体" charset="-122"/>
              </a:rPr>
              <a:t>		if (index == -1) {</a:t>
            </a:r>
          </a:p>
          <a:p>
            <a:pPr eaLnBrk="1" hangingPunct="1"/>
            <a:r>
              <a:rPr lang="en-US" altLang="zh-CN">
                <a:ea typeface="宋体" charset="-122"/>
              </a:rPr>
              <a:t>			System.out.println("</a:t>
            </a:r>
            <a:r>
              <a:rPr lang="zh-CN" altLang="en-US">
                <a:ea typeface="宋体" charset="-122"/>
              </a:rPr>
              <a:t>没有查找到</a:t>
            </a:r>
            <a:r>
              <a:rPr lang="en-US" altLang="zh-CN">
                <a:ea typeface="宋体" charset="-122"/>
              </a:rPr>
              <a:t>~");</a:t>
            </a:r>
          </a:p>
          <a:p>
            <a:pPr eaLnBrk="1" hangingPunct="1"/>
            <a:r>
              <a:rPr lang="en-US" altLang="zh-CN">
                <a:ea typeface="宋体" charset="-122"/>
              </a:rPr>
              <a:t>		} else {</a:t>
            </a:r>
          </a:p>
          <a:p>
            <a:pPr eaLnBrk="1" hangingPunct="1"/>
            <a:r>
              <a:rPr lang="en-US" altLang="zh-CN">
                <a:ea typeface="宋体" charset="-122"/>
              </a:rPr>
              <a:t>			System.out.println("</a:t>
            </a:r>
            <a:r>
              <a:rPr lang="zh-CN" altLang="en-US">
                <a:ea typeface="宋体" charset="-122"/>
              </a:rPr>
              <a:t>找到，下标为</a:t>
            </a:r>
            <a:r>
              <a:rPr lang="en-US" altLang="zh-CN">
                <a:ea typeface="宋体" charset="-122"/>
              </a:rPr>
              <a:t>=" + index);</a:t>
            </a: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public static int orderFind(int[] arr, int value) {</a:t>
            </a:r>
          </a:p>
          <a:p>
            <a:pPr eaLnBrk="1" hangingPunct="1"/>
            <a:r>
              <a:rPr lang="en-US" altLang="zh-CN">
                <a:ea typeface="宋体" charset="-122"/>
              </a:rPr>
              <a:t>		for (int i = 0; i &lt; arr.length; i++) {</a:t>
            </a:r>
          </a:p>
          <a:p>
            <a:pPr eaLnBrk="1" hangingPunct="1"/>
            <a:r>
              <a:rPr lang="en-US" altLang="zh-CN">
                <a:ea typeface="宋体" charset="-122"/>
              </a:rPr>
              <a:t>			if (arr[i] == value) {</a:t>
            </a:r>
          </a:p>
          <a:p>
            <a:pPr eaLnBrk="1" hangingPunct="1"/>
            <a:r>
              <a:rPr lang="en-US" altLang="zh-CN">
                <a:ea typeface="宋体" charset="-122"/>
              </a:rPr>
              <a:t>				return i;</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return -1;</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a:t>
            </a:r>
          </a:p>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116</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r>
              <a:rPr lang="en-US" altLang="zh-CN">
                <a:ea typeface="宋体" charset="-122"/>
              </a:rPr>
              <a:t>//</a:t>
            </a:r>
            <a:r>
              <a:rPr lang="zh-CN" altLang="en-US">
                <a:ea typeface="宋体" charset="-122"/>
              </a:rPr>
              <a:t>顺序查找</a:t>
            </a:r>
            <a:r>
              <a:rPr lang="en-US" altLang="zh-CN">
                <a:ea typeface="宋体" charset="-122"/>
              </a:rPr>
              <a:t>.</a:t>
            </a:r>
          </a:p>
          <a:p>
            <a:pPr eaLnBrk="1" hangingPunct="1"/>
            <a:endParaRPr lang="en-US" altLang="zh-CN">
              <a:ea typeface="宋体" charset="-122"/>
            </a:endParaRPr>
          </a:p>
          <a:p>
            <a:pPr eaLnBrk="1" hangingPunct="1"/>
            <a:r>
              <a:rPr lang="en-US" altLang="zh-CN">
                <a:ea typeface="宋体" charset="-122"/>
              </a:rPr>
              <a:t>package com.atguigu;</a:t>
            </a:r>
          </a:p>
          <a:p>
            <a:pPr eaLnBrk="1" hangingPunct="1"/>
            <a:endParaRPr lang="en-US" altLang="zh-CN">
              <a:ea typeface="宋体" charset="-122"/>
            </a:endParaRPr>
          </a:p>
          <a:p>
            <a:pPr eaLnBrk="1" hangingPunct="1"/>
            <a:r>
              <a:rPr lang="en-US" altLang="zh-CN">
                <a:ea typeface="宋体" charset="-122"/>
              </a:rPr>
              <a:t>public class OrderSearch {</a:t>
            </a:r>
          </a:p>
          <a:p>
            <a:pPr eaLnBrk="1" hangingPunct="1"/>
            <a:endParaRPr lang="en-US" altLang="zh-CN">
              <a:ea typeface="宋体" charset="-122"/>
            </a:endParaRPr>
          </a:p>
          <a:p>
            <a:pPr eaLnBrk="1" hangingPunct="1"/>
            <a:r>
              <a:rPr lang="en-US" altLang="zh-CN">
                <a:ea typeface="宋体" charset="-122"/>
              </a:rPr>
              <a:t>	public static void main(String[] args) {</a:t>
            </a:r>
          </a:p>
          <a:p>
            <a:pPr eaLnBrk="1" hangingPunct="1"/>
            <a:endParaRPr lang="en-US" altLang="zh-CN">
              <a:ea typeface="宋体" charset="-122"/>
            </a:endParaRPr>
          </a:p>
          <a:p>
            <a:pPr eaLnBrk="1" hangingPunct="1"/>
            <a:r>
              <a:rPr lang="en-US" altLang="zh-CN">
                <a:ea typeface="宋体" charset="-122"/>
              </a:rPr>
              <a:t>		int[] arr = { 1, 8, 10, 89, 1000, 1234 };</a:t>
            </a:r>
          </a:p>
          <a:p>
            <a:pPr eaLnBrk="1" hangingPunct="1"/>
            <a:r>
              <a:rPr lang="en-US" altLang="zh-CN">
                <a:ea typeface="宋体" charset="-122"/>
              </a:rPr>
              <a:t>		int index = orderFind(arr, 89);</a:t>
            </a:r>
          </a:p>
          <a:p>
            <a:pPr eaLnBrk="1" hangingPunct="1"/>
            <a:r>
              <a:rPr lang="en-US" altLang="zh-CN">
                <a:ea typeface="宋体" charset="-122"/>
              </a:rPr>
              <a:t>		if (index == -1) {</a:t>
            </a:r>
          </a:p>
          <a:p>
            <a:pPr eaLnBrk="1" hangingPunct="1"/>
            <a:r>
              <a:rPr lang="en-US" altLang="zh-CN">
                <a:ea typeface="宋体" charset="-122"/>
              </a:rPr>
              <a:t>			System.out.println("</a:t>
            </a:r>
            <a:r>
              <a:rPr lang="zh-CN" altLang="en-US">
                <a:ea typeface="宋体" charset="-122"/>
              </a:rPr>
              <a:t>没有查找到</a:t>
            </a:r>
            <a:r>
              <a:rPr lang="en-US" altLang="zh-CN">
                <a:ea typeface="宋体" charset="-122"/>
              </a:rPr>
              <a:t>~");</a:t>
            </a:r>
          </a:p>
          <a:p>
            <a:pPr eaLnBrk="1" hangingPunct="1"/>
            <a:r>
              <a:rPr lang="en-US" altLang="zh-CN">
                <a:ea typeface="宋体" charset="-122"/>
              </a:rPr>
              <a:t>		} else {</a:t>
            </a:r>
          </a:p>
          <a:p>
            <a:pPr eaLnBrk="1" hangingPunct="1"/>
            <a:r>
              <a:rPr lang="en-US" altLang="zh-CN">
                <a:ea typeface="宋体" charset="-122"/>
              </a:rPr>
              <a:t>			System.out.println("</a:t>
            </a:r>
            <a:r>
              <a:rPr lang="zh-CN" altLang="en-US">
                <a:ea typeface="宋体" charset="-122"/>
              </a:rPr>
              <a:t>找到，下标为</a:t>
            </a:r>
            <a:r>
              <a:rPr lang="en-US" altLang="zh-CN">
                <a:ea typeface="宋体" charset="-122"/>
              </a:rPr>
              <a:t>=" + index);</a:t>
            </a: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public static int orderFind(int[] arr, int value) {</a:t>
            </a:r>
          </a:p>
          <a:p>
            <a:pPr eaLnBrk="1" hangingPunct="1"/>
            <a:r>
              <a:rPr lang="en-US" altLang="zh-CN">
                <a:ea typeface="宋体" charset="-122"/>
              </a:rPr>
              <a:t>		for (int i = 0; i &lt; arr.length; i++) {</a:t>
            </a:r>
          </a:p>
          <a:p>
            <a:pPr eaLnBrk="1" hangingPunct="1"/>
            <a:r>
              <a:rPr lang="en-US" altLang="zh-CN">
                <a:ea typeface="宋体" charset="-122"/>
              </a:rPr>
              <a:t>			if (arr[i] == value) {</a:t>
            </a:r>
          </a:p>
          <a:p>
            <a:pPr eaLnBrk="1" hangingPunct="1"/>
            <a:r>
              <a:rPr lang="en-US" altLang="zh-CN">
                <a:ea typeface="宋体" charset="-122"/>
              </a:rPr>
              <a:t>				return i;</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return -1;</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a:t>
            </a:r>
          </a:p>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117</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r>
              <a:rPr lang="en-US" altLang="zh-CN">
                <a:ea typeface="宋体" charset="-122"/>
              </a:rPr>
              <a:t>//</a:t>
            </a:r>
            <a:r>
              <a:rPr lang="zh-CN" altLang="en-US">
                <a:ea typeface="宋体" charset="-122"/>
              </a:rPr>
              <a:t>最新代码</a:t>
            </a:r>
            <a:r>
              <a:rPr lang="en-US" altLang="zh-CN">
                <a:ea typeface="宋体" charset="-122"/>
              </a:rPr>
              <a:t>, </a:t>
            </a:r>
            <a:r>
              <a:rPr lang="zh-CN" altLang="en-US">
                <a:ea typeface="宋体" charset="-122"/>
              </a:rPr>
              <a:t>下面代码是针对，数组是从小到大的，如果数组是从大到小，需要在递归查找时，做相应的调整，否则查询不到值</a:t>
            </a:r>
            <a:endParaRPr lang="en-US" altLang="zh-CN">
              <a:ea typeface="宋体" charset="-122"/>
            </a:endParaRPr>
          </a:p>
          <a:p>
            <a:pPr eaLnBrk="1" hangingPunct="1"/>
            <a:endParaRPr lang="en-US" altLang="zh-CN">
              <a:ea typeface="宋体" charset="-122"/>
            </a:endParaRPr>
          </a:p>
          <a:p>
            <a:pPr eaLnBrk="1" hangingPunct="1"/>
            <a:endParaRPr lang="en-US" altLang="zh-CN">
              <a:ea typeface="宋体" charset="-122"/>
            </a:endParaRPr>
          </a:p>
          <a:p>
            <a:pPr eaLnBrk="1" hangingPunct="1"/>
            <a:r>
              <a:rPr lang="en-US" altLang="zh-CN">
                <a:ea typeface="宋体" charset="-122"/>
              </a:rPr>
              <a:t>package com.atguigu;</a:t>
            </a:r>
          </a:p>
          <a:p>
            <a:pPr eaLnBrk="1" hangingPunct="1"/>
            <a:endParaRPr lang="en-US" altLang="zh-CN">
              <a:ea typeface="宋体" charset="-122"/>
            </a:endParaRPr>
          </a:p>
          <a:p>
            <a:pPr eaLnBrk="1" hangingPunct="1"/>
            <a:r>
              <a:rPr lang="en-US" altLang="zh-CN">
                <a:ea typeface="宋体" charset="-122"/>
              </a:rPr>
              <a:t>import java.util.ArrayList;</a:t>
            </a:r>
          </a:p>
          <a:p>
            <a:pPr eaLnBrk="1" hangingPunct="1"/>
            <a:endParaRPr lang="en-US" altLang="zh-CN">
              <a:ea typeface="宋体" charset="-122"/>
            </a:endParaRPr>
          </a:p>
          <a:p>
            <a:pPr eaLnBrk="1" hangingPunct="1"/>
            <a:r>
              <a:rPr lang="en-US" altLang="zh-CN">
                <a:ea typeface="宋体" charset="-122"/>
              </a:rPr>
              <a:t>public class BinarySearch {</a:t>
            </a:r>
          </a:p>
          <a:p>
            <a:pPr eaLnBrk="1" hangingPunct="1"/>
            <a:endParaRPr lang="en-US" altLang="zh-CN">
              <a:ea typeface="宋体" charset="-122"/>
            </a:endParaRPr>
          </a:p>
          <a:p>
            <a:pPr eaLnBrk="1" hangingPunct="1"/>
            <a:r>
              <a:rPr lang="en-US" altLang="zh-CN">
                <a:ea typeface="宋体" charset="-122"/>
              </a:rPr>
              <a:t>	@SuppressWarnings("rawtypes")</a:t>
            </a:r>
          </a:p>
          <a:p>
            <a:pPr eaLnBrk="1" hangingPunct="1"/>
            <a:r>
              <a:rPr lang="en-US" altLang="zh-CN">
                <a:ea typeface="宋体" charset="-122"/>
              </a:rPr>
              <a:t>	public static void main(String[] args) {</a:t>
            </a:r>
          </a:p>
          <a:p>
            <a:pPr eaLnBrk="1" hangingPunct="1"/>
            <a:r>
              <a:rPr lang="en-US" altLang="zh-CN">
                <a:ea typeface="宋体" charset="-122"/>
              </a:rPr>
              <a:t>		</a:t>
            </a:r>
          </a:p>
          <a:p>
            <a:pPr eaLnBrk="1" hangingPunct="1"/>
            <a:r>
              <a:rPr lang="en-US" altLang="zh-CN">
                <a:ea typeface="宋体" charset="-122"/>
              </a:rPr>
              <a:t>//		int[] arr = { 1, 8, 10, 1000, 1234 };</a:t>
            </a:r>
          </a:p>
          <a:p>
            <a:pPr eaLnBrk="1" hangingPunct="1"/>
            <a:r>
              <a:rPr lang="en-US" altLang="zh-CN">
                <a:ea typeface="宋体" charset="-122"/>
              </a:rPr>
              <a:t>//		int index = binarySearch(arr, 0, arr.length - 1, 1000);</a:t>
            </a:r>
          </a:p>
          <a:p>
            <a:pPr eaLnBrk="1" hangingPunct="1"/>
            <a:r>
              <a:rPr lang="en-US" altLang="zh-CN">
                <a:ea typeface="宋体" charset="-122"/>
              </a:rPr>
              <a:t>//		if (index != -1) {</a:t>
            </a:r>
          </a:p>
          <a:p>
            <a:pPr eaLnBrk="1" hangingPunct="1"/>
            <a:r>
              <a:rPr lang="en-US" altLang="zh-CN">
                <a:ea typeface="宋体" charset="-122"/>
              </a:rPr>
              <a:t>//			System.out.println("</a:t>
            </a:r>
            <a:r>
              <a:rPr lang="zh-CN" altLang="en-US">
                <a:ea typeface="宋体" charset="-122"/>
              </a:rPr>
              <a:t>找到，下标为</a:t>
            </a:r>
            <a:r>
              <a:rPr lang="en-US" altLang="zh-CN">
                <a:ea typeface="宋体" charset="-122"/>
              </a:rPr>
              <a:t>" + index);</a:t>
            </a:r>
          </a:p>
          <a:p>
            <a:pPr eaLnBrk="1" hangingPunct="1"/>
            <a:r>
              <a:rPr lang="en-US" altLang="zh-CN">
                <a:ea typeface="宋体" charset="-122"/>
              </a:rPr>
              <a:t>//		} else {</a:t>
            </a:r>
          </a:p>
          <a:p>
            <a:pPr eaLnBrk="1" hangingPunct="1"/>
            <a:r>
              <a:rPr lang="en-US" altLang="zh-CN">
                <a:ea typeface="宋体" charset="-122"/>
              </a:rPr>
              <a:t>//			System.out.println("</a:t>
            </a:r>
            <a:r>
              <a:rPr lang="zh-CN" altLang="en-US">
                <a:ea typeface="宋体" charset="-122"/>
              </a:rPr>
              <a:t>没有找到</a:t>
            </a:r>
            <a:r>
              <a:rPr lang="en-US" altLang="zh-CN">
                <a:ea typeface="宋体" charset="-122"/>
              </a:rPr>
              <a:t>");</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int[] arr = { 1, 8, 10, 1000, 1000, 1000, 1234 };</a:t>
            </a:r>
          </a:p>
          <a:p>
            <a:pPr eaLnBrk="1" hangingPunct="1"/>
            <a:r>
              <a:rPr lang="en-US" altLang="zh-CN">
                <a:ea typeface="宋体" charset="-122"/>
              </a:rPr>
              <a:t>		ArrayList resArr = binarySearch2(arr, 0, arr.length - 1, 1000);</a:t>
            </a:r>
          </a:p>
          <a:p>
            <a:pPr eaLnBrk="1" hangingPunct="1"/>
            <a:r>
              <a:rPr lang="en-US" altLang="zh-CN">
                <a:ea typeface="宋体" charset="-122"/>
              </a:rPr>
              <a:t>		if (resArr.size() != 0) {</a:t>
            </a:r>
          </a:p>
          <a:p>
            <a:pPr eaLnBrk="1" hangingPunct="1"/>
            <a:r>
              <a:rPr lang="en-US" altLang="zh-CN">
                <a:ea typeface="宋体" charset="-122"/>
              </a:rPr>
              <a:t>			for (Object index : resArr) {</a:t>
            </a:r>
          </a:p>
          <a:p>
            <a:pPr eaLnBrk="1" hangingPunct="1"/>
            <a:r>
              <a:rPr lang="en-US" altLang="zh-CN">
                <a:ea typeface="宋体" charset="-122"/>
              </a:rPr>
              <a:t>				System.out.println("</a:t>
            </a:r>
            <a:r>
              <a:rPr lang="zh-CN" altLang="en-US">
                <a:ea typeface="宋体" charset="-122"/>
              </a:rPr>
              <a:t>找到的索引有</a:t>
            </a:r>
            <a:r>
              <a:rPr lang="en-US" altLang="zh-CN">
                <a:ea typeface="宋体" charset="-122"/>
              </a:rPr>
              <a:t>" + index);</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 else {</a:t>
            </a:r>
          </a:p>
          <a:p>
            <a:pPr eaLnBrk="1" hangingPunct="1"/>
            <a:r>
              <a:rPr lang="en-US" altLang="zh-CN">
                <a:ea typeface="宋体" charset="-122"/>
              </a:rPr>
              <a:t>			System.out.println("</a:t>
            </a:r>
            <a:r>
              <a:rPr lang="zh-CN" altLang="en-US">
                <a:ea typeface="宋体" charset="-122"/>
              </a:rPr>
              <a:t>没有找到</a:t>
            </a:r>
            <a:r>
              <a:rPr lang="en-US" altLang="zh-CN">
                <a:ea typeface="宋体" charset="-122"/>
              </a:rPr>
              <a:t>");</a:t>
            </a: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二分查找的思路</a:t>
            </a:r>
          </a:p>
          <a:p>
            <a:pPr eaLnBrk="1" hangingPunct="1"/>
            <a:r>
              <a:rPr lang="zh-CN" altLang="en-US">
                <a:ea typeface="宋体" charset="-122"/>
              </a:rPr>
              <a:t>	</a:t>
            </a:r>
            <a:r>
              <a:rPr lang="en-US" altLang="zh-CN">
                <a:ea typeface="宋体" charset="-122"/>
              </a:rPr>
              <a:t>// 1. </a:t>
            </a:r>
            <a:r>
              <a:rPr lang="zh-CN" altLang="en-US">
                <a:ea typeface="宋体" charset="-122"/>
              </a:rPr>
              <a:t>先找到中间值</a:t>
            </a:r>
          </a:p>
          <a:p>
            <a:pPr eaLnBrk="1" hangingPunct="1"/>
            <a:r>
              <a:rPr lang="zh-CN" altLang="en-US">
                <a:ea typeface="宋体" charset="-122"/>
              </a:rPr>
              <a:t>	</a:t>
            </a:r>
            <a:r>
              <a:rPr lang="en-US" altLang="zh-CN">
                <a:ea typeface="宋体" charset="-122"/>
              </a:rPr>
              <a:t>// 2. </a:t>
            </a:r>
            <a:r>
              <a:rPr lang="zh-CN" altLang="en-US">
                <a:ea typeface="宋体" charset="-122"/>
              </a:rPr>
              <a:t>然后将中间值和查找值比较</a:t>
            </a:r>
          </a:p>
          <a:p>
            <a:pPr eaLnBrk="1" hangingPunct="1"/>
            <a:r>
              <a:rPr lang="zh-CN" altLang="en-US">
                <a:ea typeface="宋体" charset="-122"/>
              </a:rPr>
              <a:t>	</a:t>
            </a:r>
            <a:r>
              <a:rPr lang="en-US" altLang="zh-CN">
                <a:ea typeface="宋体" charset="-122"/>
              </a:rPr>
              <a:t>// 2.1 </a:t>
            </a:r>
            <a:r>
              <a:rPr lang="zh-CN" altLang="en-US">
                <a:ea typeface="宋体" charset="-122"/>
              </a:rPr>
              <a:t>相等 ，找出</a:t>
            </a:r>
          </a:p>
          <a:p>
            <a:pPr eaLnBrk="1" hangingPunct="1"/>
            <a:r>
              <a:rPr lang="zh-CN" altLang="en-US">
                <a:ea typeface="宋体" charset="-122"/>
              </a:rPr>
              <a:t>	</a:t>
            </a:r>
            <a:r>
              <a:rPr lang="en-US" altLang="zh-CN">
                <a:ea typeface="宋体" charset="-122"/>
              </a:rPr>
              <a:t>// 2.2 </a:t>
            </a:r>
            <a:r>
              <a:rPr lang="zh-CN" altLang="en-US">
                <a:ea typeface="宋体" charset="-122"/>
              </a:rPr>
              <a:t>中间值 </a:t>
            </a:r>
            <a:r>
              <a:rPr lang="en-US" altLang="zh-CN">
                <a:ea typeface="宋体" charset="-122"/>
              </a:rPr>
              <a:t>&gt; </a:t>
            </a:r>
            <a:r>
              <a:rPr lang="zh-CN" altLang="en-US">
                <a:ea typeface="宋体" charset="-122"/>
              </a:rPr>
              <a:t>查找值</a:t>
            </a:r>
            <a:r>
              <a:rPr lang="en-US" altLang="zh-CN">
                <a:ea typeface="宋体" charset="-122"/>
              </a:rPr>
              <a:t>, </a:t>
            </a:r>
            <a:r>
              <a:rPr lang="zh-CN" altLang="en-US">
                <a:ea typeface="宋体" charset="-122"/>
              </a:rPr>
              <a:t>向左进行递归查找</a:t>
            </a:r>
          </a:p>
          <a:p>
            <a:pPr eaLnBrk="1" hangingPunct="1"/>
            <a:r>
              <a:rPr lang="zh-CN" altLang="en-US">
                <a:ea typeface="宋体" charset="-122"/>
              </a:rPr>
              <a:t>	</a:t>
            </a:r>
            <a:r>
              <a:rPr lang="en-US" altLang="zh-CN">
                <a:ea typeface="宋体" charset="-122"/>
              </a:rPr>
              <a:t>// 2.3 </a:t>
            </a:r>
            <a:r>
              <a:rPr lang="zh-CN" altLang="en-US">
                <a:ea typeface="宋体" charset="-122"/>
              </a:rPr>
              <a:t>中间值 </a:t>
            </a:r>
            <a:r>
              <a:rPr lang="en-US" altLang="zh-CN">
                <a:ea typeface="宋体" charset="-122"/>
              </a:rPr>
              <a:t>&lt; </a:t>
            </a:r>
            <a:r>
              <a:rPr lang="zh-CN" altLang="en-US">
                <a:ea typeface="宋体" charset="-122"/>
              </a:rPr>
              <a:t>查找值</a:t>
            </a:r>
            <a:r>
              <a:rPr lang="en-US" altLang="zh-CN">
                <a:ea typeface="宋体" charset="-122"/>
              </a:rPr>
              <a:t>, </a:t>
            </a:r>
            <a:r>
              <a:rPr lang="zh-CN" altLang="en-US">
                <a:ea typeface="宋体" charset="-122"/>
              </a:rPr>
              <a:t>向右进行递归查找</a:t>
            </a:r>
          </a:p>
          <a:p>
            <a:pPr eaLnBrk="1" hangingPunct="1"/>
            <a:r>
              <a:rPr lang="zh-CN" altLang="en-US">
                <a:ea typeface="宋体" charset="-122"/>
              </a:rPr>
              <a:t>	</a:t>
            </a:r>
            <a:r>
              <a:rPr lang="en-US" altLang="zh-CN">
                <a:ea typeface="宋体" charset="-122"/>
              </a:rPr>
              <a:t>// ? </a:t>
            </a:r>
            <a:r>
              <a:rPr lang="zh-CN" altLang="en-US">
                <a:ea typeface="宋体" charset="-122"/>
              </a:rPr>
              <a:t>分析在什么情况下，表示找不到</a:t>
            </a:r>
            <a:r>
              <a:rPr lang="en-US" altLang="zh-CN">
                <a:ea typeface="宋体" charset="-122"/>
              </a:rPr>
              <a:t>?</a:t>
            </a:r>
          </a:p>
          <a:p>
            <a:pPr eaLnBrk="1" hangingPunct="1"/>
            <a:r>
              <a:rPr lang="en-US" altLang="zh-CN">
                <a:ea typeface="宋体" charset="-122"/>
              </a:rPr>
              <a:t>	// </a:t>
            </a:r>
            <a:r>
              <a:rPr lang="zh-CN" altLang="en-US">
                <a:ea typeface="宋体" charset="-122"/>
              </a:rPr>
              <a:t>如果存在值，就返回对应的下标，否则返回</a:t>
            </a:r>
            <a:r>
              <a:rPr lang="en-US" altLang="zh-CN">
                <a:ea typeface="宋体" charset="-122"/>
              </a:rPr>
              <a:t>-1</a:t>
            </a:r>
          </a:p>
          <a:p>
            <a:pPr eaLnBrk="1" hangingPunct="1"/>
            <a:r>
              <a:rPr lang="en-US" altLang="zh-CN">
                <a:ea typeface="宋体" charset="-122"/>
              </a:rPr>
              <a:t>	public static int binarySearch(int[] arr, int l, int r, int findVal) {</a:t>
            </a:r>
          </a:p>
          <a:p>
            <a:pPr eaLnBrk="1" hangingPunct="1"/>
            <a:r>
              <a:rPr lang="en-US" altLang="zh-CN">
                <a:ea typeface="宋体" charset="-122"/>
              </a:rPr>
              <a:t>		// </a:t>
            </a:r>
            <a:r>
              <a:rPr lang="zh-CN" altLang="en-US">
                <a:ea typeface="宋体" charset="-122"/>
              </a:rPr>
              <a:t>找不到条件</a:t>
            </a:r>
          </a:p>
          <a:p>
            <a:pPr eaLnBrk="1" hangingPunct="1"/>
            <a:r>
              <a:rPr lang="zh-CN" altLang="en-US">
                <a:ea typeface="宋体" charset="-122"/>
              </a:rPr>
              <a:t>		</a:t>
            </a:r>
            <a:r>
              <a:rPr lang="en-US" altLang="zh-CN">
                <a:ea typeface="宋体" charset="-122"/>
              </a:rPr>
              <a:t>if (l &gt; r) {</a:t>
            </a:r>
          </a:p>
          <a:p>
            <a:pPr eaLnBrk="1" hangingPunct="1"/>
            <a:r>
              <a:rPr lang="en-US" altLang="zh-CN">
                <a:ea typeface="宋体" charset="-122"/>
              </a:rPr>
              <a:t>			return -1;</a:t>
            </a:r>
          </a:p>
          <a:p>
            <a:pPr eaLnBrk="1" hangingPunct="1"/>
            <a:r>
              <a:rPr lang="en-US" altLang="zh-CN">
                <a:ea typeface="宋体" charset="-122"/>
              </a:rPr>
              <a:t>		}</a:t>
            </a:r>
          </a:p>
          <a:p>
            <a:pPr eaLnBrk="1" hangingPunct="1"/>
            <a:r>
              <a:rPr lang="en-US" altLang="zh-CN">
                <a:ea typeface="宋体" charset="-122"/>
              </a:rPr>
              <a:t>		int midIndex = (l + r) / 2;</a:t>
            </a:r>
          </a:p>
          <a:p>
            <a:pPr eaLnBrk="1" hangingPunct="1"/>
            <a:r>
              <a:rPr lang="en-US" altLang="zh-CN">
                <a:ea typeface="宋体" charset="-122"/>
              </a:rPr>
              <a:t>		int midVal = arr[midIndex];</a:t>
            </a:r>
          </a:p>
          <a:p>
            <a:pPr eaLnBrk="1" hangingPunct="1"/>
            <a:r>
              <a:rPr lang="en-US" altLang="zh-CN">
                <a:ea typeface="宋体" charset="-122"/>
              </a:rPr>
              <a:t>		if (midVal &gt; findVal) {</a:t>
            </a:r>
          </a:p>
          <a:p>
            <a:pPr eaLnBrk="1" hangingPunct="1"/>
            <a:r>
              <a:rPr lang="en-US" altLang="zh-CN">
                <a:ea typeface="宋体" charset="-122"/>
              </a:rPr>
              <a:t>			// </a:t>
            </a:r>
            <a:r>
              <a:rPr lang="zh-CN" altLang="en-US">
                <a:ea typeface="宋体" charset="-122"/>
              </a:rPr>
              <a:t>向左进行递归查找</a:t>
            </a:r>
          </a:p>
          <a:p>
            <a:pPr eaLnBrk="1" hangingPunct="1"/>
            <a:r>
              <a:rPr lang="zh-CN" altLang="en-US">
                <a:ea typeface="宋体" charset="-122"/>
              </a:rPr>
              <a:t>			</a:t>
            </a:r>
            <a:r>
              <a:rPr lang="en-US" altLang="zh-CN">
                <a:ea typeface="宋体" charset="-122"/>
              </a:rPr>
              <a:t>return binarySearch(arr, l, midIndex - 1, findVal);</a:t>
            </a:r>
          </a:p>
          <a:p>
            <a:pPr eaLnBrk="1" hangingPunct="1"/>
            <a:r>
              <a:rPr lang="en-US" altLang="zh-CN">
                <a:ea typeface="宋体" charset="-122"/>
              </a:rPr>
              <a:t>		} else if (midVal &lt; findVal) { // </a:t>
            </a:r>
            <a:r>
              <a:rPr lang="zh-CN" altLang="en-US">
                <a:ea typeface="宋体" charset="-122"/>
              </a:rPr>
              <a:t>向右进行递归查找</a:t>
            </a:r>
          </a:p>
          <a:p>
            <a:pPr eaLnBrk="1" hangingPunct="1"/>
            <a:r>
              <a:rPr lang="zh-CN" altLang="en-US">
                <a:ea typeface="宋体" charset="-122"/>
              </a:rPr>
              <a:t>			</a:t>
            </a:r>
            <a:r>
              <a:rPr lang="en-US" altLang="zh-CN">
                <a:ea typeface="宋体" charset="-122"/>
              </a:rPr>
              <a:t>return binarySearch(arr, midIndex + 1, r, findVal);</a:t>
            </a:r>
          </a:p>
          <a:p>
            <a:pPr eaLnBrk="1" hangingPunct="1"/>
            <a:r>
              <a:rPr lang="en-US" altLang="zh-CN">
                <a:ea typeface="宋体" charset="-122"/>
              </a:rPr>
              <a:t>		} else {</a:t>
            </a:r>
          </a:p>
          <a:p>
            <a:pPr eaLnBrk="1" hangingPunct="1"/>
            <a:r>
              <a:rPr lang="en-US" altLang="zh-CN">
                <a:ea typeface="宋体" charset="-122"/>
              </a:rPr>
              <a:t>			return midIndex;</a:t>
            </a: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a:t>
            </a:r>
          </a:p>
          <a:p>
            <a:pPr eaLnBrk="1" hangingPunct="1"/>
            <a:r>
              <a:rPr lang="en-US" altLang="zh-CN">
                <a:ea typeface="宋体" charset="-122"/>
              </a:rPr>
              <a:t>	 * </a:t>
            </a:r>
            <a:r>
              <a:rPr lang="zh-CN" altLang="en-US">
                <a:ea typeface="宋体" charset="-122"/>
              </a:rPr>
              <a:t>课后思考题： </a:t>
            </a:r>
            <a:r>
              <a:rPr lang="en-US" altLang="zh-CN">
                <a:ea typeface="宋体" charset="-122"/>
              </a:rPr>
              <a:t>{1,8, 10, 89, 1000, 1000</a:t>
            </a:r>
            <a:r>
              <a:rPr lang="zh-CN" altLang="en-US">
                <a:ea typeface="宋体" charset="-122"/>
              </a:rPr>
              <a:t>，</a:t>
            </a:r>
            <a:r>
              <a:rPr lang="en-US" altLang="zh-CN">
                <a:ea typeface="宋体" charset="-122"/>
              </a:rPr>
              <a:t>1234}</a:t>
            </a:r>
          </a:p>
          <a:p>
            <a:pPr eaLnBrk="1" hangingPunct="1"/>
            <a:r>
              <a:rPr lang="en-US" altLang="zh-CN">
                <a:ea typeface="宋体" charset="-122"/>
              </a:rPr>
              <a:t>	 * </a:t>
            </a:r>
            <a:r>
              <a:rPr lang="zh-CN" altLang="en-US">
                <a:ea typeface="宋体" charset="-122"/>
              </a:rPr>
              <a:t>当一个有序数组中，有多个相同的数值时，如何将所有的数值都查找到，比如这里的 </a:t>
            </a:r>
            <a:r>
              <a:rPr lang="en-US" altLang="zh-CN">
                <a:ea typeface="宋体" charset="-122"/>
              </a:rPr>
              <a:t>1000. //</a:t>
            </a:r>
            <a:r>
              <a:rPr lang="zh-CN" altLang="en-US">
                <a:ea typeface="宋体" charset="-122"/>
              </a:rPr>
              <a:t>分析 </a:t>
            </a:r>
            <a:r>
              <a:rPr lang="en-US" altLang="zh-CN">
                <a:ea typeface="宋体" charset="-122"/>
              </a:rPr>
              <a:t>1. </a:t>
            </a:r>
            <a:r>
              <a:rPr lang="zh-CN" altLang="en-US">
                <a:ea typeface="宋体" charset="-122"/>
              </a:rPr>
              <a:t>返回的结果是一个可变数组</a:t>
            </a:r>
          </a:p>
          <a:p>
            <a:pPr eaLnBrk="1" hangingPunct="1"/>
            <a:r>
              <a:rPr lang="zh-CN" altLang="en-US">
                <a:ea typeface="宋体" charset="-122"/>
              </a:rPr>
              <a:t>	 * </a:t>
            </a:r>
            <a:r>
              <a:rPr lang="en-US" altLang="zh-CN">
                <a:ea typeface="宋体" charset="-122"/>
              </a:rPr>
              <a:t>ArrayBuffer 2. </a:t>
            </a:r>
            <a:r>
              <a:rPr lang="zh-CN" altLang="en-US">
                <a:ea typeface="宋体" charset="-122"/>
              </a:rPr>
              <a:t>在找到结果时，向左边扫描，向右边扫描 </a:t>
            </a:r>
            <a:r>
              <a:rPr lang="en-US" altLang="zh-CN">
                <a:ea typeface="宋体" charset="-122"/>
              </a:rPr>
              <a:t>[</a:t>
            </a:r>
            <a:r>
              <a:rPr lang="zh-CN" altLang="en-US">
                <a:ea typeface="宋体" charset="-122"/>
              </a:rPr>
              <a:t>条件</a:t>
            </a:r>
            <a:r>
              <a:rPr lang="en-US" altLang="zh-CN">
                <a:ea typeface="宋体" charset="-122"/>
              </a:rPr>
              <a:t>] 3. </a:t>
            </a:r>
            <a:r>
              <a:rPr lang="zh-CN" altLang="en-US">
                <a:ea typeface="宋体" charset="-122"/>
              </a:rPr>
              <a:t>找到结果后，就加入到</a:t>
            </a:r>
            <a:r>
              <a:rPr lang="en-US" altLang="zh-CN">
                <a:ea typeface="宋体" charset="-122"/>
              </a:rPr>
              <a:t>ArrayBuffer</a:t>
            </a:r>
          </a:p>
          <a:p>
            <a:pPr eaLnBrk="1" hangingPunct="1"/>
            <a:r>
              <a:rPr lang="en-US" altLang="zh-CN">
                <a:ea typeface="宋体" charset="-122"/>
              </a:rPr>
              <a:t>	 */</a:t>
            </a:r>
          </a:p>
          <a:p>
            <a:pPr eaLnBrk="1" hangingPunct="1"/>
            <a:r>
              <a:rPr lang="en-US" altLang="zh-CN">
                <a:ea typeface="宋体" charset="-122"/>
              </a:rPr>
              <a:t>	@SuppressWarnings({ "rawtypes", "unchecked" })</a:t>
            </a:r>
          </a:p>
          <a:p>
            <a:pPr eaLnBrk="1" hangingPunct="1"/>
            <a:r>
              <a:rPr lang="en-US" altLang="zh-CN">
                <a:ea typeface="宋体" charset="-122"/>
              </a:rPr>
              <a:t>	public static ArrayList binarySearch2(int[] arr, int l, int r, int findVal) {</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找不到条件</a:t>
            </a:r>
          </a:p>
          <a:p>
            <a:pPr eaLnBrk="1" hangingPunct="1"/>
            <a:r>
              <a:rPr lang="zh-CN" altLang="en-US">
                <a:ea typeface="宋体" charset="-122"/>
              </a:rPr>
              <a:t>		</a:t>
            </a:r>
            <a:r>
              <a:rPr lang="en-US" altLang="zh-CN">
                <a:ea typeface="宋体" charset="-122"/>
              </a:rPr>
              <a:t>if (l &gt; r) {</a:t>
            </a:r>
          </a:p>
          <a:p>
            <a:pPr eaLnBrk="1" hangingPunct="1"/>
            <a:r>
              <a:rPr lang="en-US" altLang="zh-CN">
                <a:ea typeface="宋体" charset="-122"/>
              </a:rPr>
              <a:t>			return new ArrayList();</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int midIndex = (l + r) / 2;</a:t>
            </a:r>
          </a:p>
          <a:p>
            <a:pPr eaLnBrk="1" hangingPunct="1"/>
            <a:r>
              <a:rPr lang="en-US" altLang="zh-CN">
                <a:ea typeface="宋体" charset="-122"/>
              </a:rPr>
              <a:t>		int midVal = arr[midIndex];</a:t>
            </a:r>
          </a:p>
          <a:p>
            <a:pPr eaLnBrk="1" hangingPunct="1"/>
            <a:r>
              <a:rPr lang="en-US" altLang="zh-CN">
                <a:ea typeface="宋体" charset="-122"/>
              </a:rPr>
              <a:t>		if (midVal &gt; findVal) {</a:t>
            </a:r>
          </a:p>
          <a:p>
            <a:pPr eaLnBrk="1" hangingPunct="1"/>
            <a:r>
              <a:rPr lang="en-US" altLang="zh-CN">
                <a:ea typeface="宋体" charset="-122"/>
              </a:rPr>
              <a:t>			// </a:t>
            </a:r>
            <a:r>
              <a:rPr lang="zh-CN" altLang="en-US">
                <a:ea typeface="宋体" charset="-122"/>
              </a:rPr>
              <a:t>向左进行递归查找</a:t>
            </a:r>
          </a:p>
          <a:p>
            <a:pPr eaLnBrk="1" hangingPunct="1"/>
            <a:r>
              <a:rPr lang="zh-CN" altLang="en-US">
                <a:ea typeface="宋体" charset="-122"/>
              </a:rPr>
              <a:t>			</a:t>
            </a:r>
            <a:r>
              <a:rPr lang="en-US" altLang="zh-CN">
                <a:ea typeface="宋体" charset="-122"/>
              </a:rPr>
              <a:t>return binarySearch2(arr, l, midIndex - 1, findVal);</a:t>
            </a:r>
          </a:p>
          <a:p>
            <a:pPr eaLnBrk="1" hangingPunct="1"/>
            <a:r>
              <a:rPr lang="en-US" altLang="zh-CN">
                <a:ea typeface="宋体" charset="-122"/>
              </a:rPr>
              <a:t>		} else if (midVal &lt; findVal) { // </a:t>
            </a:r>
            <a:r>
              <a:rPr lang="zh-CN" altLang="en-US">
                <a:ea typeface="宋体" charset="-122"/>
              </a:rPr>
              <a:t>向右进行递归查找</a:t>
            </a:r>
          </a:p>
          <a:p>
            <a:pPr eaLnBrk="1" hangingPunct="1"/>
            <a:r>
              <a:rPr lang="zh-CN" altLang="en-US">
                <a:ea typeface="宋体" charset="-122"/>
              </a:rPr>
              <a:t>			</a:t>
            </a:r>
            <a:r>
              <a:rPr lang="en-US" altLang="zh-CN">
                <a:ea typeface="宋体" charset="-122"/>
              </a:rPr>
              <a:t>return binarySearch2(arr, midIndex + 1, r, findVal);</a:t>
            </a:r>
          </a:p>
          <a:p>
            <a:pPr eaLnBrk="1" hangingPunct="1"/>
            <a:r>
              <a:rPr lang="en-US" altLang="zh-CN">
                <a:ea typeface="宋体" charset="-122"/>
              </a:rPr>
              <a:t>		} else {</a:t>
            </a:r>
          </a:p>
          <a:p>
            <a:pPr eaLnBrk="1" hangingPunct="1"/>
            <a:r>
              <a:rPr lang="en-US" altLang="zh-CN">
                <a:ea typeface="宋体" charset="-122"/>
              </a:rPr>
              <a:t>			// </a:t>
            </a:r>
            <a:r>
              <a:rPr lang="zh-CN" altLang="en-US">
                <a:ea typeface="宋体" charset="-122"/>
              </a:rPr>
              <a:t>定义一个可变数组</a:t>
            </a:r>
          </a:p>
          <a:p>
            <a:pPr eaLnBrk="1" hangingPunct="1"/>
            <a:r>
              <a:rPr lang="zh-CN" altLang="en-US">
                <a:ea typeface="宋体" charset="-122"/>
              </a:rPr>
              <a:t>			</a:t>
            </a:r>
            <a:r>
              <a:rPr lang="en-US" altLang="zh-CN">
                <a:ea typeface="宋体" charset="-122"/>
              </a:rPr>
              <a:t>ArrayList resArrayList = new ArrayList();</a:t>
            </a:r>
          </a:p>
          <a:p>
            <a:pPr eaLnBrk="1" hangingPunct="1"/>
            <a:r>
              <a:rPr lang="en-US" altLang="zh-CN">
                <a:ea typeface="宋体" charset="-122"/>
              </a:rPr>
              <a:t>			// </a:t>
            </a:r>
            <a:r>
              <a:rPr lang="zh-CN" altLang="en-US">
                <a:ea typeface="宋体" charset="-122"/>
              </a:rPr>
              <a:t>向左边扫描</a:t>
            </a:r>
          </a:p>
          <a:p>
            <a:pPr eaLnBrk="1" hangingPunct="1"/>
            <a:r>
              <a:rPr lang="zh-CN" altLang="en-US">
                <a:ea typeface="宋体" charset="-122"/>
              </a:rPr>
              <a:t>			</a:t>
            </a:r>
            <a:r>
              <a:rPr lang="en-US" altLang="zh-CN">
                <a:ea typeface="宋体" charset="-122"/>
              </a:rPr>
              <a:t>int temp = midIndex - 1;</a:t>
            </a:r>
          </a:p>
          <a:p>
            <a:pPr eaLnBrk="1" hangingPunct="1"/>
            <a:r>
              <a:rPr lang="en-US" altLang="zh-CN">
                <a:ea typeface="宋体" charset="-122"/>
              </a:rPr>
              <a:t>			while (true) {</a:t>
            </a:r>
          </a:p>
          <a:p>
            <a:pPr eaLnBrk="1" hangingPunct="1"/>
            <a:r>
              <a:rPr lang="en-US" altLang="zh-CN">
                <a:ea typeface="宋体" charset="-122"/>
              </a:rPr>
              <a:t>				if (temp &lt; 0 || arr[temp] != findVal) {</a:t>
            </a:r>
          </a:p>
          <a:p>
            <a:pPr eaLnBrk="1" hangingPunct="1"/>
            <a:r>
              <a:rPr lang="en-US" altLang="zh-CN">
                <a:ea typeface="宋体" charset="-122"/>
              </a:rPr>
              <a:t>					break;</a:t>
            </a:r>
          </a:p>
          <a:p>
            <a:pPr eaLnBrk="1" hangingPunct="1"/>
            <a:r>
              <a:rPr lang="en-US" altLang="zh-CN">
                <a:ea typeface="宋体" charset="-122"/>
              </a:rPr>
              <a:t>				}</a:t>
            </a:r>
          </a:p>
          <a:p>
            <a:pPr eaLnBrk="1" hangingPunct="1"/>
            <a:r>
              <a:rPr lang="en-US" altLang="zh-CN">
                <a:ea typeface="宋体" charset="-122"/>
              </a:rPr>
              <a:t>				if (arr[temp] == findVal) {</a:t>
            </a:r>
          </a:p>
          <a:p>
            <a:pPr eaLnBrk="1" hangingPunct="1"/>
            <a:r>
              <a:rPr lang="en-US" altLang="zh-CN">
                <a:ea typeface="宋体" charset="-122"/>
              </a:rPr>
              <a:t>					resArrayList.add(temp);</a:t>
            </a:r>
          </a:p>
          <a:p>
            <a:pPr eaLnBrk="1" hangingPunct="1"/>
            <a:r>
              <a:rPr lang="en-US" altLang="zh-CN">
                <a:ea typeface="宋体" charset="-122"/>
              </a:rPr>
              <a:t>				}</a:t>
            </a:r>
          </a:p>
          <a:p>
            <a:pPr eaLnBrk="1" hangingPunct="1"/>
            <a:r>
              <a:rPr lang="en-US" altLang="zh-CN">
                <a:ea typeface="宋体" charset="-122"/>
              </a:rPr>
              <a:t>				temp -= 1;</a:t>
            </a:r>
          </a:p>
          <a:p>
            <a:pPr eaLnBrk="1" hangingPunct="1"/>
            <a:r>
              <a:rPr lang="en-US" altLang="zh-CN">
                <a:ea typeface="宋体" charset="-122"/>
              </a:rPr>
              <a:t>			}</a:t>
            </a:r>
          </a:p>
          <a:p>
            <a:pPr eaLnBrk="1" hangingPunct="1"/>
            <a:r>
              <a:rPr lang="en-US" altLang="zh-CN">
                <a:ea typeface="宋体" charset="-122"/>
              </a:rPr>
              <a:t>			// </a:t>
            </a:r>
            <a:r>
              <a:rPr lang="zh-CN" altLang="en-US">
                <a:ea typeface="宋体" charset="-122"/>
              </a:rPr>
              <a:t>将中间这个索引加入</a:t>
            </a:r>
          </a:p>
          <a:p>
            <a:pPr eaLnBrk="1" hangingPunct="1"/>
            <a:r>
              <a:rPr lang="zh-CN" altLang="en-US">
                <a:ea typeface="宋体" charset="-122"/>
              </a:rPr>
              <a:t>			</a:t>
            </a:r>
            <a:r>
              <a:rPr lang="en-US" altLang="zh-CN">
                <a:ea typeface="宋体" charset="-122"/>
              </a:rPr>
              <a:t>resArrayList.add(midIndex);</a:t>
            </a:r>
          </a:p>
          <a:p>
            <a:pPr eaLnBrk="1" hangingPunct="1"/>
            <a:r>
              <a:rPr lang="en-US" altLang="zh-CN">
                <a:ea typeface="宋体" charset="-122"/>
              </a:rPr>
              <a:t>			// </a:t>
            </a:r>
            <a:r>
              <a:rPr lang="zh-CN" altLang="en-US">
                <a:ea typeface="宋体" charset="-122"/>
              </a:rPr>
              <a:t>向右边扫描</a:t>
            </a:r>
          </a:p>
          <a:p>
            <a:pPr eaLnBrk="1" hangingPunct="1"/>
            <a:r>
              <a:rPr lang="zh-CN" altLang="en-US">
                <a:ea typeface="宋体" charset="-122"/>
              </a:rPr>
              <a:t>			</a:t>
            </a:r>
            <a:r>
              <a:rPr lang="en-US" altLang="zh-CN">
                <a:ea typeface="宋体" charset="-122"/>
              </a:rPr>
              <a:t>temp = midIndex + 1;</a:t>
            </a:r>
          </a:p>
          <a:p>
            <a:pPr eaLnBrk="1" hangingPunct="1"/>
            <a:r>
              <a:rPr lang="en-US" altLang="zh-CN">
                <a:ea typeface="宋体" charset="-122"/>
              </a:rPr>
              <a:t>			while (true) {</a:t>
            </a:r>
          </a:p>
          <a:p>
            <a:pPr eaLnBrk="1" hangingPunct="1"/>
            <a:r>
              <a:rPr lang="en-US" altLang="zh-CN">
                <a:ea typeface="宋体" charset="-122"/>
              </a:rPr>
              <a:t>				if (temp &gt; arr.length - 1 || arr[temp] != findVal) {</a:t>
            </a:r>
          </a:p>
          <a:p>
            <a:pPr eaLnBrk="1" hangingPunct="1"/>
            <a:r>
              <a:rPr lang="en-US" altLang="zh-CN">
                <a:ea typeface="宋体" charset="-122"/>
              </a:rPr>
              <a:t>					break;</a:t>
            </a:r>
          </a:p>
          <a:p>
            <a:pPr eaLnBrk="1" hangingPunct="1"/>
            <a:r>
              <a:rPr lang="en-US" altLang="zh-CN">
                <a:ea typeface="宋体" charset="-122"/>
              </a:rPr>
              <a:t>				}</a:t>
            </a:r>
          </a:p>
          <a:p>
            <a:pPr eaLnBrk="1" hangingPunct="1"/>
            <a:r>
              <a:rPr lang="en-US" altLang="zh-CN">
                <a:ea typeface="宋体" charset="-122"/>
              </a:rPr>
              <a:t>				if (arr[temp] == findVal) {</a:t>
            </a:r>
          </a:p>
          <a:p>
            <a:pPr eaLnBrk="1" hangingPunct="1"/>
            <a:r>
              <a:rPr lang="en-US" altLang="zh-CN">
                <a:ea typeface="宋体" charset="-122"/>
              </a:rPr>
              <a:t>					resArrayList.add(temp);</a:t>
            </a:r>
          </a:p>
          <a:p>
            <a:pPr eaLnBrk="1" hangingPunct="1"/>
            <a:r>
              <a:rPr lang="en-US" altLang="zh-CN">
                <a:ea typeface="宋体" charset="-122"/>
              </a:rPr>
              <a:t>				}</a:t>
            </a:r>
          </a:p>
          <a:p>
            <a:pPr eaLnBrk="1" hangingPunct="1"/>
            <a:r>
              <a:rPr lang="en-US" altLang="zh-CN">
                <a:ea typeface="宋体" charset="-122"/>
              </a:rPr>
              <a:t>				temp += 1;</a:t>
            </a:r>
          </a:p>
          <a:p>
            <a:pPr eaLnBrk="1" hangingPunct="1"/>
            <a:r>
              <a:rPr lang="en-US" altLang="zh-CN">
                <a:ea typeface="宋体" charset="-122"/>
              </a:rPr>
              <a:t>			}</a:t>
            </a:r>
          </a:p>
          <a:p>
            <a:pPr eaLnBrk="1" hangingPunct="1"/>
            <a:r>
              <a:rPr lang="en-US" altLang="zh-CN">
                <a:ea typeface="宋体" charset="-122"/>
              </a:rPr>
              <a:t>			return resArrayList;</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a:t>
            </a:r>
          </a:p>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118</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r>
              <a:rPr lang="en-US" altLang="zh-CN">
                <a:ea typeface="宋体" charset="-122"/>
              </a:rPr>
              <a:t>//</a:t>
            </a:r>
            <a:r>
              <a:rPr lang="zh-CN" altLang="en-US">
                <a:ea typeface="宋体" charset="-122"/>
              </a:rPr>
              <a:t>注解版</a:t>
            </a:r>
            <a:endParaRPr lang="en-US" altLang="zh-CN">
              <a:ea typeface="宋体"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a:t>int midIndex = low + (high - low) * (key - arr[low]) / (arr[high] - arr[low])  ;/*</a:t>
            </a:r>
            <a:r>
              <a:rPr lang="zh-CN" altLang="en-US" sz="1200"/>
              <a:t>插值索引*</a:t>
            </a:r>
            <a:r>
              <a:rPr lang="en-US" altLang="zh-CN" sz="1200"/>
              <a:t>/</a:t>
            </a:r>
            <a:br>
              <a:rPr lang="en-US" altLang="zh-CN" sz="1200"/>
            </a:br>
            <a:r>
              <a:rPr lang="zh-CN" altLang="en-US" sz="1200"/>
              <a:t>对应我们前面的代码</a:t>
            </a:r>
            <a:r>
              <a:rPr lang="en-US" altLang="zh-CN" sz="1200"/>
              <a:t>:</a:t>
            </a:r>
            <a:br>
              <a:rPr lang="en-US" altLang="zh-CN" sz="1200"/>
            </a:br>
            <a:r>
              <a:rPr lang="en-US" altLang="zh-CN" sz="1200"/>
              <a:t>int mid = left + (right – left) * (findVal – arr[left]) / (arr[right] – arr[left])  ;</a:t>
            </a:r>
          </a:p>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119</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r>
              <a:rPr lang="en-US" altLang="zh-CN">
                <a:ea typeface="宋体" charset="-122"/>
              </a:rPr>
              <a:t>//</a:t>
            </a:r>
            <a:r>
              <a:rPr lang="zh-CN" altLang="en-US">
                <a:ea typeface="宋体" charset="-122"/>
              </a:rPr>
              <a:t>代码</a:t>
            </a:r>
            <a:endParaRPr lang="en-US" altLang="zh-CN">
              <a:ea typeface="宋体" charset="-122"/>
            </a:endParaRPr>
          </a:p>
          <a:p>
            <a:pPr eaLnBrk="1" hangingPunct="1"/>
            <a:endParaRPr lang="en-US" altLang="zh-CN">
              <a:ea typeface="宋体" charset="-122"/>
            </a:endParaRPr>
          </a:p>
          <a:p>
            <a:pPr eaLnBrk="1" hangingPunct="1"/>
            <a:r>
              <a:rPr lang="en-US" altLang="zh-CN">
                <a:ea typeface="宋体" charset="-122"/>
              </a:rPr>
              <a:t>package com.atguigu.find;</a:t>
            </a:r>
          </a:p>
          <a:p>
            <a:pPr eaLnBrk="1" hangingPunct="1"/>
            <a:endParaRPr lang="en-US" altLang="zh-CN">
              <a:ea typeface="宋体" charset="-122"/>
            </a:endParaRPr>
          </a:p>
          <a:p>
            <a:pPr eaLnBrk="1" hangingPunct="1"/>
            <a:r>
              <a:rPr lang="en-US" altLang="zh-CN">
                <a:ea typeface="宋体" charset="-122"/>
              </a:rPr>
              <a:t>public class InsertValueSearch {</a:t>
            </a:r>
          </a:p>
          <a:p>
            <a:pPr eaLnBrk="1" hangingPunct="1"/>
            <a:endParaRPr lang="en-US" altLang="zh-CN">
              <a:ea typeface="宋体" charset="-122"/>
            </a:endParaRPr>
          </a:p>
          <a:p>
            <a:pPr eaLnBrk="1" hangingPunct="1"/>
            <a:r>
              <a:rPr lang="en-US" altLang="zh-CN">
                <a:ea typeface="宋体" charset="-122"/>
              </a:rPr>
              <a:t>	public static void main(String[] args) {</a:t>
            </a:r>
          </a:p>
          <a:p>
            <a:pPr eaLnBrk="1" hangingPunct="1"/>
            <a:r>
              <a:rPr lang="en-US" altLang="zh-CN">
                <a:ea typeface="宋体" charset="-122"/>
              </a:rPr>
              <a:t>		</a:t>
            </a:r>
          </a:p>
          <a:p>
            <a:pPr eaLnBrk="1" hangingPunct="1"/>
            <a:r>
              <a:rPr lang="en-US" altLang="zh-CN">
                <a:ea typeface="宋体" charset="-122"/>
              </a:rPr>
              <a:t>		int[] arr = {1,8, 10,  89 ,1000, 1234};</a:t>
            </a:r>
          </a:p>
          <a:p>
            <a:pPr eaLnBrk="1" hangingPunct="1"/>
            <a:r>
              <a:rPr lang="en-US" altLang="zh-CN">
                <a:ea typeface="宋体" charset="-122"/>
              </a:rPr>
              <a:t>		int index = insertValueSearch(arr,0,arr.length-1,12340);</a:t>
            </a:r>
          </a:p>
          <a:p>
            <a:pPr eaLnBrk="1" hangingPunct="1"/>
            <a:r>
              <a:rPr lang="en-US" altLang="zh-CN">
                <a:ea typeface="宋体" charset="-122"/>
              </a:rPr>
              <a:t>		System.out.println("index=" + index);</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a:t>
            </a:r>
          </a:p>
          <a:p>
            <a:pPr eaLnBrk="1" hangingPunct="1"/>
            <a:r>
              <a:rPr lang="en-US" altLang="zh-CN">
                <a:ea typeface="宋体" charset="-122"/>
              </a:rPr>
              <a:t>	 * </a:t>
            </a:r>
            <a:r>
              <a:rPr lang="zh-CN" altLang="en-US">
                <a:ea typeface="宋体" charset="-122"/>
              </a:rPr>
              <a:t>找到就返回对应的下标，没有找到，就返回</a:t>
            </a:r>
            <a:r>
              <a:rPr lang="en-US" altLang="zh-CN">
                <a:ea typeface="宋体" charset="-122"/>
              </a:rPr>
              <a:t>-1</a:t>
            </a:r>
          </a:p>
          <a:p>
            <a:pPr eaLnBrk="1" hangingPunct="1"/>
            <a:r>
              <a:rPr lang="en-US" altLang="zh-CN">
                <a:ea typeface="宋体" charset="-122"/>
              </a:rPr>
              <a:t>	 * @param a</a:t>
            </a:r>
          </a:p>
          <a:p>
            <a:pPr eaLnBrk="1" hangingPunct="1"/>
            <a:r>
              <a:rPr lang="en-US" altLang="zh-CN">
                <a:ea typeface="宋体" charset="-122"/>
              </a:rPr>
              <a:t>	 * @param x</a:t>
            </a:r>
          </a:p>
          <a:p>
            <a:pPr eaLnBrk="1" hangingPunct="1"/>
            <a:r>
              <a:rPr lang="en-US" altLang="zh-CN">
                <a:ea typeface="宋体" charset="-122"/>
              </a:rPr>
              <a:t>	 * @param left</a:t>
            </a:r>
          </a:p>
          <a:p>
            <a:pPr eaLnBrk="1" hangingPunct="1"/>
            <a:r>
              <a:rPr lang="en-US" altLang="zh-CN">
                <a:ea typeface="宋体" charset="-122"/>
              </a:rPr>
              <a:t>	 * @param right</a:t>
            </a:r>
          </a:p>
          <a:p>
            <a:pPr eaLnBrk="1" hangingPunct="1"/>
            <a:r>
              <a:rPr lang="en-US" altLang="zh-CN">
                <a:ea typeface="宋体" charset="-122"/>
              </a:rPr>
              <a:t>	 * @return</a:t>
            </a:r>
          </a:p>
          <a:p>
            <a:pPr eaLnBrk="1" hangingPunct="1"/>
            <a:r>
              <a:rPr lang="en-US" altLang="zh-CN">
                <a:ea typeface="宋体" charset="-122"/>
              </a:rPr>
              <a:t>	 * /**3.</a:t>
            </a:r>
            <a:r>
              <a:rPr lang="zh-CN" altLang="en-US">
                <a:ea typeface="宋体" charset="-122"/>
              </a:rPr>
              <a:t>插值查找</a:t>
            </a:r>
          </a:p>
          <a:p>
            <a:pPr eaLnBrk="1" hangingPunct="1"/>
            <a:r>
              <a:rPr lang="zh-CN" altLang="en-US">
                <a:ea typeface="宋体" charset="-122"/>
              </a:rPr>
              <a:t>		插值查找算法类似于二分查找，不同的是插值查找每次从自适应</a:t>
            </a:r>
            <a:r>
              <a:rPr lang="en-US" altLang="zh-CN">
                <a:ea typeface="宋体" charset="-122"/>
              </a:rPr>
              <a:t>mid</a:t>
            </a:r>
            <a:r>
              <a:rPr lang="zh-CN" altLang="en-US">
                <a:ea typeface="宋体" charset="-122"/>
              </a:rPr>
              <a:t>处开始查找，例如我们要从</a:t>
            </a:r>
            <a:r>
              <a:rPr lang="en-US" altLang="zh-CN">
                <a:ea typeface="宋体" charset="-122"/>
              </a:rPr>
              <a:t>1~100</a:t>
            </a:r>
            <a:r>
              <a:rPr lang="zh-CN" altLang="en-US">
                <a:ea typeface="宋体" charset="-122"/>
              </a:rPr>
              <a:t>找</a:t>
            </a:r>
            <a:r>
              <a:rPr lang="en-US" altLang="zh-CN">
                <a:ea typeface="宋体" charset="-122"/>
              </a:rPr>
              <a:t>5</a:t>
            </a:r>
            <a:r>
              <a:rPr lang="zh-CN" altLang="en-US">
                <a:ea typeface="宋体" charset="-122"/>
              </a:rPr>
              <a:t>这个数，</a:t>
            </a:r>
          </a:p>
          <a:p>
            <a:pPr eaLnBrk="1" hangingPunct="1"/>
            <a:r>
              <a:rPr lang="zh-CN" altLang="en-US">
                <a:ea typeface="宋体" charset="-122"/>
              </a:rPr>
              <a:t>		那我们就会从前边开始找，插值查找就是应用这种原理</a:t>
            </a:r>
          </a:p>
          <a:p>
            <a:pPr eaLnBrk="1" hangingPunct="1"/>
            <a:r>
              <a:rPr lang="zh-CN" altLang="en-US">
                <a:ea typeface="宋体" charset="-122"/>
              </a:rPr>
              <a:t>		插值公式： </a:t>
            </a:r>
            <a:r>
              <a:rPr lang="en-US" altLang="zh-CN">
                <a:ea typeface="宋体" charset="-122"/>
              </a:rPr>
              <a:t>int mid = low + (high - low) * (key - arr[low]) / (arr[high] - arr[low]);//</a:t>
            </a:r>
            <a:r>
              <a:rPr lang="zh-CN" altLang="en-US">
                <a:ea typeface="宋体" charset="-122"/>
              </a:rPr>
              <a:t>插值</a:t>
            </a:r>
          </a:p>
          <a:p>
            <a:pPr eaLnBrk="1" hangingPunct="1"/>
            <a:endParaRPr lang="zh-CN" altLang="en-US">
              <a:ea typeface="宋体" charset="-122"/>
            </a:endParaRPr>
          </a:p>
          <a:p>
            <a:pPr eaLnBrk="1" hangingPunct="1"/>
            <a:r>
              <a:rPr lang="zh-CN" altLang="en-US">
                <a:ea typeface="宋体" charset="-122"/>
              </a:rPr>
              <a:t>	 *</a:t>
            </a:r>
            <a:r>
              <a:rPr lang="en-US" altLang="zh-CN">
                <a:ea typeface="宋体" charset="-122"/>
              </a:rPr>
              <a:t>/</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public static int insertValueSearch(int[] arr, int l, int r, int findVal) {</a:t>
            </a:r>
          </a:p>
          <a:p>
            <a:pPr eaLnBrk="1" hangingPunct="1"/>
            <a:r>
              <a:rPr lang="en-US" altLang="zh-CN">
                <a:ea typeface="宋体" charset="-122"/>
              </a:rPr>
              <a:t>		</a:t>
            </a:r>
          </a:p>
          <a:p>
            <a:pPr eaLnBrk="1" hangingPunct="1"/>
            <a:r>
              <a:rPr lang="en-US" altLang="zh-CN">
                <a:ea typeface="宋体" charset="-122"/>
              </a:rPr>
              <a:t>		// </a:t>
            </a:r>
            <a:r>
              <a:rPr lang="zh-CN" altLang="en-US">
                <a:ea typeface="宋体" charset="-122"/>
              </a:rPr>
              <a:t>找不到条件</a:t>
            </a:r>
            <a:r>
              <a:rPr lang="en-US" altLang="zh-CN">
                <a:ea typeface="宋体" charset="-122"/>
              </a:rPr>
              <a:t>, </a:t>
            </a:r>
            <a:r>
              <a:rPr lang="zh-CN" altLang="en-US">
                <a:ea typeface="宋体" charset="-122"/>
              </a:rPr>
              <a:t>后面的条件必须要</a:t>
            </a:r>
          </a:p>
          <a:p>
            <a:pPr eaLnBrk="1" hangingPunct="1"/>
            <a:r>
              <a:rPr lang="zh-CN" altLang="en-US">
                <a:ea typeface="宋体" charset="-122"/>
              </a:rPr>
              <a:t>		</a:t>
            </a:r>
            <a:r>
              <a:rPr lang="en-US" altLang="zh-CN">
                <a:ea typeface="宋体" charset="-122"/>
              </a:rPr>
              <a:t>//1. findVal &lt; arr[0] || findVal &gt; arr[arr.length - 1]) </a:t>
            </a:r>
            <a:r>
              <a:rPr lang="zh-CN" altLang="en-US">
                <a:ea typeface="宋体" charset="-122"/>
              </a:rPr>
              <a:t>后面的条件必须要</a:t>
            </a:r>
          </a:p>
          <a:p>
            <a:pPr eaLnBrk="1" hangingPunct="1"/>
            <a:r>
              <a:rPr lang="zh-CN" altLang="en-US">
                <a:ea typeface="宋体" charset="-122"/>
              </a:rPr>
              <a:t>		</a:t>
            </a:r>
            <a:r>
              <a:rPr lang="en-US" altLang="zh-CN">
                <a:ea typeface="宋体" charset="-122"/>
              </a:rPr>
              <a:t>//2. </a:t>
            </a:r>
            <a:r>
              <a:rPr lang="zh-CN" altLang="en-US">
                <a:ea typeface="宋体" charset="-122"/>
              </a:rPr>
              <a:t>因为 按照 没有的话 按照</a:t>
            </a:r>
            <a:r>
              <a:rPr lang="en-US" altLang="zh-CN">
                <a:ea typeface="宋体" charset="-122"/>
              </a:rPr>
              <a:t>int midIndex = l + (findVal - arr[l]) / (arr[r] - arr[l]) * (r - l);</a:t>
            </a:r>
          </a:p>
          <a:p>
            <a:pPr eaLnBrk="1" hangingPunct="1"/>
            <a:r>
              <a:rPr lang="en-US" altLang="zh-CN">
                <a:ea typeface="宋体" charset="-122"/>
              </a:rPr>
              <a:t>		//   </a:t>
            </a:r>
            <a:r>
              <a:rPr lang="zh-CN" altLang="en-US">
                <a:ea typeface="宋体" charset="-122"/>
              </a:rPr>
              <a:t>得到的 </a:t>
            </a:r>
            <a:r>
              <a:rPr lang="en-US" altLang="zh-CN">
                <a:ea typeface="宋体" charset="-122"/>
              </a:rPr>
              <a:t>minIndex </a:t>
            </a:r>
            <a:r>
              <a:rPr lang="zh-CN" altLang="en-US">
                <a:ea typeface="宋体" charset="-122"/>
              </a:rPr>
              <a:t>可能越界。比如 要查的数很大，</a:t>
            </a:r>
            <a:r>
              <a:rPr lang="en-US" altLang="zh-CN">
                <a:ea typeface="宋体" charset="-122"/>
              </a:rPr>
              <a:t>12340</a:t>
            </a:r>
            <a:r>
              <a:rPr lang="zh-CN" altLang="en-US">
                <a:ea typeface="宋体" charset="-122"/>
              </a:rPr>
              <a:t>就得到 </a:t>
            </a:r>
            <a:r>
              <a:rPr lang="en-US" altLang="zh-CN">
                <a:ea typeface="宋体" charset="-122"/>
              </a:rPr>
              <a:t>midIndex </a:t>
            </a:r>
            <a:r>
              <a:rPr lang="zh-CN" altLang="en-US">
                <a:ea typeface="宋体" charset="-122"/>
              </a:rPr>
              <a:t>为 </a:t>
            </a:r>
            <a:r>
              <a:rPr lang="en-US" altLang="zh-CN">
                <a:ea typeface="宋体" charset="-122"/>
              </a:rPr>
              <a:t>50,</a:t>
            </a:r>
            <a:r>
              <a:rPr lang="zh-CN" altLang="en-US">
                <a:ea typeface="宋体" charset="-122"/>
              </a:rPr>
              <a:t>越界了</a:t>
            </a:r>
            <a:r>
              <a:rPr lang="en-US" altLang="zh-CN">
                <a:ea typeface="宋体" charset="-122"/>
              </a:rPr>
              <a:t>[debug]</a:t>
            </a:r>
          </a:p>
          <a:p>
            <a:pPr eaLnBrk="1" hangingPunct="1"/>
            <a:r>
              <a:rPr lang="en-US" altLang="zh-CN">
                <a:ea typeface="宋体" charset="-122"/>
              </a:rPr>
              <a:t>		if (l &gt; r ||  findVal &lt; arr[0] || findVal &gt; arr[arr.length - 1] ) {</a:t>
            </a:r>
          </a:p>
          <a:p>
            <a:pPr eaLnBrk="1" hangingPunct="1"/>
            <a:r>
              <a:rPr lang="en-US" altLang="zh-CN">
                <a:ea typeface="宋体" charset="-122"/>
              </a:rPr>
              <a:t>			return -1;</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int midIndex = l + (findVal - arr[l]) / (arr[r] - arr[l]) * (r - l);</a:t>
            </a:r>
          </a:p>
          <a:p>
            <a:pPr eaLnBrk="1" hangingPunct="1"/>
            <a:r>
              <a:rPr lang="en-US" altLang="zh-CN">
                <a:ea typeface="宋体" charset="-122"/>
              </a:rPr>
              <a:t>		int midVal = arr[midIndex];</a:t>
            </a:r>
          </a:p>
          <a:p>
            <a:pPr eaLnBrk="1" hangingPunct="1"/>
            <a:r>
              <a:rPr lang="en-US" altLang="zh-CN">
                <a:ea typeface="宋体" charset="-122"/>
              </a:rPr>
              <a:t>		if (midVal &gt; findVal) {</a:t>
            </a:r>
          </a:p>
          <a:p>
            <a:pPr eaLnBrk="1" hangingPunct="1"/>
            <a:r>
              <a:rPr lang="en-US" altLang="zh-CN">
                <a:ea typeface="宋体" charset="-122"/>
              </a:rPr>
              <a:t>			// </a:t>
            </a:r>
            <a:r>
              <a:rPr lang="zh-CN" altLang="en-US">
                <a:ea typeface="宋体" charset="-122"/>
              </a:rPr>
              <a:t>向左进行递归查找</a:t>
            </a:r>
          </a:p>
          <a:p>
            <a:pPr eaLnBrk="1" hangingPunct="1"/>
            <a:r>
              <a:rPr lang="zh-CN" altLang="en-US">
                <a:ea typeface="宋体" charset="-122"/>
              </a:rPr>
              <a:t>			</a:t>
            </a:r>
            <a:r>
              <a:rPr lang="en-US" altLang="zh-CN">
                <a:ea typeface="宋体" charset="-122"/>
              </a:rPr>
              <a:t>return insertValueSearch(arr, l, midIndex - 1, findVal);</a:t>
            </a:r>
          </a:p>
          <a:p>
            <a:pPr eaLnBrk="1" hangingPunct="1"/>
            <a:r>
              <a:rPr lang="en-US" altLang="zh-CN">
                <a:ea typeface="宋体" charset="-122"/>
              </a:rPr>
              <a:t>		} else if (midVal &lt; findVal) { // </a:t>
            </a:r>
            <a:r>
              <a:rPr lang="zh-CN" altLang="en-US">
                <a:ea typeface="宋体" charset="-122"/>
              </a:rPr>
              <a:t>向右进行递归查找</a:t>
            </a:r>
          </a:p>
          <a:p>
            <a:pPr eaLnBrk="1" hangingPunct="1"/>
            <a:r>
              <a:rPr lang="zh-CN" altLang="en-US">
                <a:ea typeface="宋体" charset="-122"/>
              </a:rPr>
              <a:t>			</a:t>
            </a:r>
            <a:r>
              <a:rPr lang="en-US" altLang="zh-CN">
                <a:ea typeface="宋体" charset="-122"/>
              </a:rPr>
              <a:t>return insertValueSearch(arr, midIndex + 1, r, findVal);</a:t>
            </a:r>
          </a:p>
          <a:p>
            <a:pPr eaLnBrk="1" hangingPunct="1"/>
            <a:r>
              <a:rPr lang="en-US" altLang="zh-CN">
                <a:ea typeface="宋体" charset="-122"/>
              </a:rPr>
              <a:t>		} else {</a:t>
            </a:r>
          </a:p>
          <a:p>
            <a:pPr eaLnBrk="1" hangingPunct="1"/>
            <a:r>
              <a:rPr lang="en-US" altLang="zh-CN">
                <a:ea typeface="宋体" charset="-122"/>
              </a:rPr>
              <a:t>			return midIndex;</a:t>
            </a: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a:t>
            </a:r>
          </a:p>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120</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endParaRPr lang="en-US" altLang="zh-CN" sz="1200" b="1" kern="120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13</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121</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122</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r>
              <a:rPr lang="en-US" altLang="zh-CN">
                <a:ea typeface="宋体" charset="-122"/>
              </a:rPr>
              <a:t>//</a:t>
            </a:r>
            <a:r>
              <a:rPr lang="zh-CN" altLang="en-US" sz="1200" b="1"/>
              <a:t>对</a:t>
            </a:r>
            <a:r>
              <a:rPr lang="en-US" altLang="zh-CN" sz="1200" b="1"/>
              <a:t>F(k-1)-1</a:t>
            </a:r>
            <a:r>
              <a:rPr lang="zh-CN" altLang="en-US" sz="1200" b="1"/>
              <a:t>的理解 </a:t>
            </a:r>
            <a:r>
              <a:rPr lang="en-US" altLang="zh-CN" sz="1200" b="1"/>
              <a:t>[</a:t>
            </a:r>
            <a:r>
              <a:rPr lang="zh-CN" altLang="en-US" sz="1200" b="1"/>
              <a:t>待</a:t>
            </a:r>
            <a:r>
              <a:rPr lang="en-US" altLang="zh-CN" sz="1200" b="1"/>
              <a:t>.]</a:t>
            </a:r>
          </a:p>
          <a:p>
            <a:pPr eaLnBrk="1" hangingPunct="1"/>
            <a:r>
              <a:rPr lang="en-US" altLang="zh-CN" sz="1200" b="1">
                <a:ea typeface="宋体" charset="-122"/>
              </a:rPr>
              <a:t>//1.</a:t>
            </a:r>
            <a:r>
              <a:rPr lang="en-US" altLang="zh-CN" sz="1200" b="1" baseline="0">
                <a:ea typeface="宋体" charset="-122"/>
              </a:rPr>
              <a:t> </a:t>
            </a:r>
            <a:r>
              <a:rPr lang="zh-CN" altLang="en-US" sz="1200" b="1" baseline="0">
                <a:ea typeface="宋体" charset="-122"/>
              </a:rPr>
              <a:t>可以通过代码来反讲</a:t>
            </a:r>
            <a:endParaRPr lang="en-US" altLang="zh-CN" sz="1200" b="1" baseline="0">
              <a:ea typeface="宋体" charset="-122"/>
            </a:endParaRPr>
          </a:p>
          <a:p>
            <a:pPr eaLnBrk="1" hangingPunct="1"/>
            <a:r>
              <a:rPr lang="en-US" altLang="zh-CN" sz="1200" b="1" baseline="0">
                <a:ea typeface="宋体" charset="-122"/>
              </a:rPr>
              <a:t>//2. </a:t>
            </a:r>
            <a:r>
              <a:rPr lang="zh-CN" altLang="en-US" sz="1200" b="1" baseline="0">
                <a:ea typeface="宋体" charset="-122"/>
              </a:rPr>
              <a:t>通过</a:t>
            </a:r>
            <a:r>
              <a:rPr lang="en-US" altLang="zh-CN" sz="1200" b="1" baseline="0">
                <a:ea typeface="宋体" charset="-122"/>
              </a:rPr>
              <a:t>debug</a:t>
            </a:r>
            <a:r>
              <a:rPr lang="zh-CN" altLang="en-US" sz="1200" b="1" baseline="0">
                <a:ea typeface="宋体" charset="-122"/>
              </a:rPr>
              <a:t>调试来完成理解，很好的方式</a:t>
            </a:r>
            <a:r>
              <a:rPr lang="en-US" altLang="zh-CN" sz="1200" b="1" baseline="0">
                <a:ea typeface="宋体" charset="-122"/>
              </a:rPr>
              <a:t>,</a:t>
            </a:r>
            <a:r>
              <a:rPr lang="zh-CN" altLang="en-US" sz="1200" b="1" baseline="0">
                <a:ea typeface="宋体" charset="-122"/>
              </a:rPr>
              <a:t>推荐学员使用</a:t>
            </a:r>
            <a:endParaRPr lang="en-US" altLang="zh-CN" sz="1200" b="1" baseline="0">
              <a:ea typeface="宋体" charset="-122"/>
            </a:endParaRPr>
          </a:p>
          <a:p>
            <a:pPr eaLnBrk="1" hangingPunct="1"/>
            <a:endParaRPr lang="en-US" altLang="zh-CN" sz="1200" b="1" baseline="0">
              <a:ea typeface="宋体" charset="-122"/>
            </a:endParaRPr>
          </a:p>
          <a:p>
            <a:pPr eaLnBrk="1" hangingPunct="1"/>
            <a:r>
              <a:rPr lang="zh-CN" altLang="en-US" sz="1200" b="1" baseline="0">
                <a:ea typeface="宋体" charset="-122"/>
              </a:rPr>
              <a:t>理解结合两篇文章</a:t>
            </a:r>
            <a:r>
              <a:rPr lang="en-US" altLang="zh-CN" sz="1200" b="1" baseline="0">
                <a:ea typeface="宋体" charset="-122"/>
              </a:rPr>
              <a:t>+</a:t>
            </a:r>
            <a:r>
              <a:rPr lang="zh-CN" altLang="en-US" sz="1200" b="1" baseline="0">
                <a:ea typeface="宋体" charset="-122"/>
              </a:rPr>
              <a:t>代码</a:t>
            </a:r>
            <a:r>
              <a:rPr lang="en-US" altLang="zh-CN" sz="1200" b="1" baseline="0">
                <a:ea typeface="宋体" charset="-122"/>
              </a:rPr>
              <a:t>:</a:t>
            </a:r>
          </a:p>
          <a:p>
            <a:pPr eaLnBrk="1" hangingPunct="1"/>
            <a:endParaRPr lang="en-US" altLang="zh-CN" sz="1200" b="1" baseline="0">
              <a:ea typeface="宋体" charset="-122"/>
            </a:endParaRPr>
          </a:p>
          <a:p>
            <a:pPr eaLnBrk="1" hangingPunct="1"/>
            <a:r>
              <a:rPr lang="en-US" altLang="zh-CN">
                <a:ea typeface="宋体" charset="-122"/>
              </a:rPr>
              <a:t>https://blog.csdn.net/qq_41056506/article/details/81874439 [</a:t>
            </a:r>
            <a:r>
              <a:rPr lang="zh-CN" altLang="en-US">
                <a:ea typeface="宋体" charset="-122"/>
              </a:rPr>
              <a:t>主要的</a:t>
            </a:r>
            <a:r>
              <a:rPr lang="en-US" altLang="zh-CN">
                <a:ea typeface="宋体" charset="-122"/>
              </a:rPr>
              <a:t>]</a:t>
            </a:r>
          </a:p>
          <a:p>
            <a:pPr eaLnBrk="1" hangingPunct="1"/>
            <a:r>
              <a:rPr lang="en-US" altLang="zh-CN">
                <a:ea typeface="宋体" charset="-122"/>
              </a:rPr>
              <a:t>https://www.cnblogs.com/yongh/p/9232742.html#_label1_2 [</a:t>
            </a:r>
            <a:r>
              <a:rPr lang="zh-CN" altLang="en-US">
                <a:ea typeface="宋体" charset="-122"/>
              </a:rPr>
              <a:t>参考的</a:t>
            </a:r>
            <a:r>
              <a:rPr lang="en-US" altLang="zh-CN">
                <a:ea typeface="宋体" charset="-122"/>
              </a:rPr>
              <a:t>.]</a:t>
            </a: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123</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r>
              <a:rPr lang="en-US" altLang="zh-CN">
                <a:ea typeface="宋体" charset="-122"/>
              </a:rPr>
              <a:t>//</a:t>
            </a:r>
            <a:r>
              <a:rPr lang="zh-CN" altLang="en-US">
                <a:ea typeface="宋体" charset="-122"/>
              </a:rPr>
              <a:t>代码如下</a:t>
            </a:r>
            <a:r>
              <a:rPr lang="en-US" altLang="zh-CN">
                <a:ea typeface="宋体" charset="-122"/>
              </a:rPr>
              <a:t>:</a:t>
            </a:r>
          </a:p>
          <a:p>
            <a:pPr eaLnBrk="1" hangingPunct="1"/>
            <a:endParaRPr lang="en-US" altLang="zh-CN">
              <a:ea typeface="宋体" charset="-122"/>
            </a:endParaRPr>
          </a:p>
          <a:p>
            <a:pPr eaLnBrk="1" hangingPunct="1"/>
            <a:r>
              <a:rPr lang="en-US" altLang="zh-CN">
                <a:ea typeface="宋体" charset="-122"/>
              </a:rPr>
              <a:t>package com.atguigu.find;</a:t>
            </a:r>
          </a:p>
          <a:p>
            <a:pPr eaLnBrk="1" hangingPunct="1"/>
            <a:endParaRPr lang="en-US" altLang="zh-CN">
              <a:ea typeface="宋体" charset="-122"/>
            </a:endParaRPr>
          </a:p>
          <a:p>
            <a:pPr eaLnBrk="1" hangingPunct="1"/>
            <a:r>
              <a:rPr lang="en-US" altLang="zh-CN">
                <a:ea typeface="宋体" charset="-122"/>
              </a:rPr>
              <a:t>import java.util.Arrays;</a:t>
            </a:r>
          </a:p>
          <a:p>
            <a:pPr eaLnBrk="1" hangingPunct="1"/>
            <a:endParaRPr lang="en-US" altLang="zh-CN">
              <a:ea typeface="宋体" charset="-122"/>
            </a:endParaRPr>
          </a:p>
          <a:p>
            <a:pPr eaLnBrk="1" hangingPunct="1"/>
            <a:r>
              <a:rPr lang="en-US" altLang="zh-CN">
                <a:ea typeface="宋体" charset="-122"/>
              </a:rPr>
              <a:t>public class FibonacciSearch {</a:t>
            </a:r>
          </a:p>
          <a:p>
            <a:pPr eaLnBrk="1" hangingPunct="1"/>
            <a:endParaRPr lang="en-US" altLang="zh-CN">
              <a:ea typeface="宋体" charset="-122"/>
            </a:endParaRPr>
          </a:p>
          <a:p>
            <a:pPr eaLnBrk="1" hangingPunct="1"/>
            <a:r>
              <a:rPr lang="en-US" altLang="zh-CN">
                <a:ea typeface="宋体" charset="-122"/>
              </a:rPr>
              <a:t>	private static int maxsize=20;</a:t>
            </a:r>
          </a:p>
          <a:p>
            <a:pPr eaLnBrk="1" hangingPunct="1"/>
            <a:r>
              <a:rPr lang="en-US" altLang="zh-CN">
                <a:ea typeface="宋体" charset="-122"/>
              </a:rPr>
              <a:t>	</a:t>
            </a:r>
          </a:p>
          <a:p>
            <a:pPr eaLnBrk="1" hangingPunct="1"/>
            <a:r>
              <a:rPr lang="en-US" altLang="zh-CN">
                <a:ea typeface="宋体" charset="-122"/>
              </a:rPr>
              <a:t>	public static void main(String[] args) {</a:t>
            </a:r>
          </a:p>
          <a:p>
            <a:pPr eaLnBrk="1" hangingPunct="1"/>
            <a:r>
              <a:rPr lang="en-US" altLang="zh-CN">
                <a:ea typeface="宋体" charset="-122"/>
              </a:rPr>
              <a:t>		int[] arr = { 1,8, 10, 89, 1000, 1234 };</a:t>
            </a:r>
          </a:p>
          <a:p>
            <a:pPr eaLnBrk="1" hangingPunct="1"/>
            <a:r>
              <a:rPr lang="en-US" altLang="zh-CN">
                <a:ea typeface="宋体" charset="-122"/>
              </a:rPr>
              <a:t>		</a:t>
            </a:r>
          </a:p>
          <a:p>
            <a:pPr eaLnBrk="1" hangingPunct="1"/>
            <a:r>
              <a:rPr lang="en-US" altLang="zh-CN">
                <a:ea typeface="宋体" charset="-122"/>
              </a:rPr>
              <a:t>		int key = 12345;</a:t>
            </a:r>
          </a:p>
          <a:p>
            <a:pPr eaLnBrk="1" hangingPunct="1"/>
            <a:r>
              <a:rPr lang="en-US" altLang="zh-CN">
                <a:ea typeface="宋体" charset="-122"/>
              </a:rPr>
              <a:t>		System.out.println(fibSearch(arr,  key));</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a:t>
            </a:r>
          </a:p>
          <a:p>
            <a:pPr eaLnBrk="1" hangingPunct="1"/>
            <a:r>
              <a:rPr lang="en-US" altLang="zh-CN">
                <a:ea typeface="宋体" charset="-122"/>
              </a:rPr>
              <a:t>     * </a:t>
            </a:r>
            <a:r>
              <a:rPr lang="zh-CN" altLang="en-US">
                <a:ea typeface="宋体" charset="-122"/>
              </a:rPr>
              <a:t>斐波那契数列</a:t>
            </a:r>
          </a:p>
          <a:p>
            <a:pPr eaLnBrk="1" hangingPunct="1"/>
            <a:r>
              <a:rPr lang="zh-CN" altLang="en-US">
                <a:ea typeface="宋体" charset="-122"/>
              </a:rPr>
              <a:t>     * 采用非递归</a:t>
            </a:r>
          </a:p>
          <a:p>
            <a:pPr eaLnBrk="1" hangingPunct="1"/>
            <a:r>
              <a:rPr lang="zh-CN" altLang="en-US">
                <a:ea typeface="宋体" charset="-122"/>
              </a:rPr>
              <a:t>     *</a:t>
            </a:r>
            <a:r>
              <a:rPr lang="en-US" altLang="zh-CN">
                <a:ea typeface="宋体" charset="-122"/>
              </a:rPr>
              <a:t>/</a:t>
            </a:r>
          </a:p>
          <a:p>
            <a:pPr eaLnBrk="1" hangingPunct="1"/>
            <a:r>
              <a:rPr lang="en-US" altLang="zh-CN">
                <a:ea typeface="宋体" charset="-122"/>
              </a:rPr>
              <a:t>	//</a:t>
            </a:r>
            <a:r>
              <a:rPr lang="zh-CN" altLang="en-US">
                <a:ea typeface="宋体" charset="-122"/>
              </a:rPr>
              <a:t>生成斐波那契数列</a:t>
            </a:r>
          </a:p>
          <a:p>
            <a:pPr eaLnBrk="1" hangingPunct="1"/>
            <a:r>
              <a:rPr lang="zh-CN" altLang="en-US">
                <a:ea typeface="宋体" charset="-122"/>
              </a:rPr>
              <a:t>    </a:t>
            </a:r>
            <a:r>
              <a:rPr lang="en-US" altLang="zh-CN">
                <a:ea typeface="宋体" charset="-122"/>
              </a:rPr>
              <a:t>public static int[] fib() {</a:t>
            </a:r>
          </a:p>
          <a:p>
            <a:pPr eaLnBrk="1" hangingPunct="1"/>
            <a:r>
              <a:rPr lang="en-US" altLang="zh-CN">
                <a:ea typeface="宋体" charset="-122"/>
              </a:rPr>
              <a:t>        int[] f=new int[maxsize];</a:t>
            </a:r>
          </a:p>
          <a:p>
            <a:pPr eaLnBrk="1" hangingPunct="1"/>
            <a:r>
              <a:rPr lang="en-US" altLang="zh-CN">
                <a:ea typeface="宋体" charset="-122"/>
              </a:rPr>
              <a:t>        f[0]=1;</a:t>
            </a:r>
          </a:p>
          <a:p>
            <a:pPr eaLnBrk="1" hangingPunct="1"/>
            <a:r>
              <a:rPr lang="en-US" altLang="zh-CN">
                <a:ea typeface="宋体" charset="-122"/>
              </a:rPr>
              <a:t>        f[1]=1;</a:t>
            </a:r>
          </a:p>
          <a:p>
            <a:pPr eaLnBrk="1" hangingPunct="1"/>
            <a:r>
              <a:rPr lang="en-US" altLang="zh-CN">
                <a:ea typeface="宋体" charset="-122"/>
              </a:rPr>
              <a:t>        for (int i = 2; i &lt; maxsize; i++) {</a:t>
            </a:r>
          </a:p>
          <a:p>
            <a:pPr eaLnBrk="1" hangingPunct="1"/>
            <a:r>
              <a:rPr lang="en-US" altLang="zh-CN">
                <a:ea typeface="宋体" charset="-122"/>
              </a:rPr>
              <a:t>            f[i]=f[i-1]+f[i-2];</a:t>
            </a:r>
          </a:p>
          <a:p>
            <a:pPr eaLnBrk="1" hangingPunct="1"/>
            <a:r>
              <a:rPr lang="en-US" altLang="zh-CN">
                <a:ea typeface="宋体" charset="-122"/>
              </a:rPr>
              <a:t>        }</a:t>
            </a:r>
          </a:p>
          <a:p>
            <a:pPr eaLnBrk="1" hangingPunct="1"/>
            <a:r>
              <a:rPr lang="en-US" altLang="zh-CN">
                <a:ea typeface="宋体" charset="-122"/>
              </a:rPr>
              <a:t>        return f;</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 </a:t>
            </a:r>
            <a:r>
              <a:rPr lang="zh-CN" altLang="en-US">
                <a:ea typeface="宋体" charset="-122"/>
              </a:rPr>
              <a:t>斐波那契查找</a:t>
            </a:r>
          </a:p>
          <a:p>
            <a:pPr eaLnBrk="1" hangingPunct="1"/>
            <a:r>
              <a:rPr lang="zh-CN" altLang="en-US">
                <a:ea typeface="宋体" charset="-122"/>
              </a:rPr>
              <a:t>     *</a:t>
            </a:r>
            <a:r>
              <a:rPr lang="en-US" altLang="zh-CN">
                <a:ea typeface="宋体" charset="-122"/>
              </a:rPr>
              <a:t>/</a:t>
            </a:r>
          </a:p>
          <a:p>
            <a:pPr eaLnBrk="1" hangingPunct="1"/>
            <a:r>
              <a:rPr lang="en-US" altLang="zh-CN">
                <a:ea typeface="宋体" charset="-122"/>
              </a:rPr>
              <a:t>    public static int fibSearch(int[] a,int key) {</a:t>
            </a:r>
          </a:p>
          <a:p>
            <a:pPr eaLnBrk="1" hangingPunct="1"/>
            <a:r>
              <a:rPr lang="en-US" altLang="zh-CN">
                <a:ea typeface="宋体" charset="-122"/>
              </a:rPr>
              <a:t>    	int low=0;</a:t>
            </a:r>
          </a:p>
          <a:p>
            <a:pPr eaLnBrk="1" hangingPunct="1"/>
            <a:r>
              <a:rPr lang="en-US" altLang="zh-CN">
                <a:ea typeface="宋体" charset="-122"/>
              </a:rPr>
              <a:t>        int high=a.length-1;</a:t>
            </a:r>
          </a:p>
          <a:p>
            <a:pPr eaLnBrk="1" hangingPunct="1"/>
            <a:r>
              <a:rPr lang="en-US" altLang="zh-CN">
                <a:ea typeface="宋体" charset="-122"/>
              </a:rPr>
              <a:t>        int k=0; //</a:t>
            </a:r>
            <a:r>
              <a:rPr lang="zh-CN" altLang="en-US">
                <a:ea typeface="宋体" charset="-122"/>
              </a:rPr>
              <a:t>斐波那契分割数值下标</a:t>
            </a:r>
          </a:p>
          <a:p>
            <a:pPr eaLnBrk="1" hangingPunct="1"/>
            <a:r>
              <a:rPr lang="zh-CN" altLang="en-US">
                <a:ea typeface="宋体" charset="-122"/>
              </a:rPr>
              <a:t>        </a:t>
            </a:r>
            <a:r>
              <a:rPr lang="en-US" altLang="zh-CN">
                <a:ea typeface="宋体" charset="-122"/>
              </a:rPr>
              <a:t>int mid=0;</a:t>
            </a:r>
          </a:p>
          <a:p>
            <a:pPr eaLnBrk="1" hangingPunct="1"/>
            <a:r>
              <a:rPr lang="en-US" altLang="zh-CN">
                <a:ea typeface="宋体" charset="-122"/>
              </a:rPr>
              <a:t>        int f[]=fib(); //</a:t>
            </a:r>
            <a:r>
              <a:rPr lang="zh-CN" altLang="en-US">
                <a:ea typeface="宋体" charset="-122"/>
              </a:rPr>
              <a:t>获得斐波那契数列</a:t>
            </a:r>
          </a:p>
          <a:p>
            <a:pPr eaLnBrk="1" hangingPunct="1"/>
            <a:r>
              <a:rPr lang="zh-CN" altLang="en-US">
                <a:ea typeface="宋体" charset="-122"/>
              </a:rPr>
              <a:t>        </a:t>
            </a:r>
            <a:r>
              <a:rPr lang="en-US" altLang="zh-CN">
                <a:ea typeface="宋体" charset="-122"/>
              </a:rPr>
              <a:t>//</a:t>
            </a:r>
            <a:r>
              <a:rPr lang="zh-CN" altLang="en-US">
                <a:ea typeface="宋体" charset="-122"/>
              </a:rPr>
              <a:t>获得斐波那契分割数值下标</a:t>
            </a:r>
          </a:p>
          <a:p>
            <a:pPr eaLnBrk="1" hangingPunct="1"/>
            <a:r>
              <a:rPr lang="zh-CN" altLang="en-US">
                <a:ea typeface="宋体" charset="-122"/>
              </a:rPr>
              <a:t>        </a:t>
            </a:r>
            <a:r>
              <a:rPr lang="en-US" altLang="zh-CN">
                <a:ea typeface="宋体" charset="-122"/>
              </a:rPr>
              <a:t>while (high&gt;f[k]-1) {</a:t>
            </a:r>
          </a:p>
          <a:p>
            <a:pPr eaLnBrk="1" hangingPunct="1"/>
            <a:r>
              <a:rPr lang="en-US" altLang="zh-CN">
                <a:ea typeface="宋体" charset="-122"/>
              </a:rPr>
              <a:t>            k++;</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a:t>
            </a:r>
            <a:r>
              <a:rPr lang="zh-CN" altLang="en-US">
                <a:ea typeface="宋体" charset="-122"/>
              </a:rPr>
              <a:t>利用</a:t>
            </a:r>
            <a:r>
              <a:rPr lang="en-US" altLang="zh-CN">
                <a:ea typeface="宋体" charset="-122"/>
              </a:rPr>
              <a:t>Java</a:t>
            </a:r>
            <a:r>
              <a:rPr lang="zh-CN" altLang="en-US">
                <a:ea typeface="宋体" charset="-122"/>
              </a:rPr>
              <a:t>工具类</a:t>
            </a:r>
            <a:r>
              <a:rPr lang="en-US" altLang="zh-CN">
                <a:ea typeface="宋体" charset="-122"/>
              </a:rPr>
              <a:t>Arrays </a:t>
            </a:r>
            <a:r>
              <a:rPr lang="zh-CN" altLang="en-US">
                <a:ea typeface="宋体" charset="-122"/>
              </a:rPr>
              <a:t>构造新数组并指向 数组 </a:t>
            </a:r>
            <a:r>
              <a:rPr lang="en-US" altLang="zh-CN">
                <a:ea typeface="宋体" charset="-122"/>
              </a:rPr>
              <a:t>a[]</a:t>
            </a:r>
          </a:p>
          <a:p>
            <a:pPr eaLnBrk="1" hangingPunct="1"/>
            <a:r>
              <a:rPr lang="en-US" altLang="zh-CN">
                <a:ea typeface="宋体" charset="-122"/>
              </a:rPr>
              <a:t>        int[] temp=Arrays.copyOf(a, f[k]);</a:t>
            </a:r>
          </a:p>
          <a:p>
            <a:pPr eaLnBrk="1" hangingPunct="1"/>
            <a:endParaRPr lang="en-US" altLang="zh-CN">
              <a:ea typeface="宋体" charset="-122"/>
            </a:endParaRPr>
          </a:p>
          <a:p>
            <a:pPr eaLnBrk="1" hangingPunct="1"/>
            <a:r>
              <a:rPr lang="en-US" altLang="zh-CN">
                <a:ea typeface="宋体" charset="-122"/>
              </a:rPr>
              <a:t>        //</a:t>
            </a:r>
            <a:r>
              <a:rPr lang="zh-CN" altLang="en-US">
                <a:ea typeface="宋体" charset="-122"/>
              </a:rPr>
              <a:t>对新构造的数组进行 元素补充</a:t>
            </a:r>
          </a:p>
          <a:p>
            <a:pPr eaLnBrk="1" hangingPunct="1"/>
            <a:r>
              <a:rPr lang="zh-CN" altLang="en-US">
                <a:ea typeface="宋体" charset="-122"/>
              </a:rPr>
              <a:t>        </a:t>
            </a:r>
            <a:r>
              <a:rPr lang="en-US" altLang="zh-CN">
                <a:ea typeface="宋体" charset="-122"/>
              </a:rPr>
              <a:t>for (int i = high+1; i &lt; temp.length; i++) {</a:t>
            </a:r>
          </a:p>
          <a:p>
            <a:pPr eaLnBrk="1" hangingPunct="1"/>
            <a:r>
              <a:rPr lang="en-US" altLang="zh-CN">
                <a:ea typeface="宋体" charset="-122"/>
              </a:rPr>
              <a:t>            temp[i]=a[high];</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while (low&lt;=high) {</a:t>
            </a:r>
          </a:p>
          <a:p>
            <a:pPr eaLnBrk="1" hangingPunct="1"/>
            <a:r>
              <a:rPr lang="en-US" altLang="zh-CN">
                <a:ea typeface="宋体" charset="-122"/>
              </a:rPr>
              <a:t>            //</a:t>
            </a:r>
            <a:r>
              <a:rPr lang="zh-CN" altLang="en-US">
                <a:ea typeface="宋体" charset="-122"/>
              </a:rPr>
              <a:t>由于前面部分有</a:t>
            </a:r>
            <a:r>
              <a:rPr lang="en-US" altLang="zh-CN">
                <a:ea typeface="宋体" charset="-122"/>
              </a:rPr>
              <a:t>f[k-1]</a:t>
            </a:r>
            <a:r>
              <a:rPr lang="zh-CN" altLang="en-US">
                <a:ea typeface="宋体" charset="-122"/>
              </a:rPr>
              <a:t>个元素</a:t>
            </a:r>
          </a:p>
          <a:p>
            <a:pPr eaLnBrk="1" hangingPunct="1"/>
            <a:r>
              <a:rPr lang="zh-CN" altLang="en-US">
                <a:ea typeface="宋体" charset="-122"/>
              </a:rPr>
              <a:t>            </a:t>
            </a:r>
            <a:r>
              <a:rPr lang="en-US" altLang="zh-CN">
                <a:ea typeface="宋体" charset="-122"/>
              </a:rPr>
              <a:t>mid=low+f[k-1]-1;</a:t>
            </a:r>
          </a:p>
          <a:p>
            <a:pPr eaLnBrk="1" hangingPunct="1"/>
            <a:r>
              <a:rPr lang="en-US" altLang="zh-CN">
                <a:ea typeface="宋体" charset="-122"/>
              </a:rPr>
              <a:t>            if (key&lt;temp[mid]) {//</a:t>
            </a:r>
            <a:r>
              <a:rPr lang="zh-CN" altLang="en-US">
                <a:ea typeface="宋体" charset="-122"/>
              </a:rPr>
              <a:t>关键字小于切割位置元素 继续在前部分查找</a:t>
            </a:r>
          </a:p>
          <a:p>
            <a:pPr eaLnBrk="1" hangingPunct="1"/>
            <a:r>
              <a:rPr lang="zh-CN" altLang="en-US">
                <a:ea typeface="宋体" charset="-122"/>
              </a:rPr>
              <a:t>                </a:t>
            </a:r>
            <a:r>
              <a:rPr lang="en-US" altLang="zh-CN">
                <a:ea typeface="宋体" charset="-122"/>
              </a:rPr>
              <a:t>high=mid-1;</a:t>
            </a:r>
          </a:p>
          <a:p>
            <a:pPr eaLnBrk="1" hangingPunct="1"/>
            <a:r>
              <a:rPr lang="en-US" altLang="zh-CN">
                <a:ea typeface="宋体" charset="-122"/>
              </a:rPr>
              <a:t>                /*</a:t>
            </a:r>
            <a:r>
              <a:rPr lang="zh-CN" altLang="en-US">
                <a:ea typeface="宋体" charset="-122"/>
              </a:rPr>
              <a:t>全部元素</a:t>
            </a:r>
            <a:r>
              <a:rPr lang="en-US" altLang="zh-CN">
                <a:ea typeface="宋体" charset="-122"/>
              </a:rPr>
              <a:t>=</a:t>
            </a:r>
            <a:r>
              <a:rPr lang="zh-CN" altLang="en-US">
                <a:ea typeface="宋体" charset="-122"/>
              </a:rPr>
              <a:t>前部元素</a:t>
            </a:r>
            <a:r>
              <a:rPr lang="en-US" altLang="zh-CN">
                <a:ea typeface="宋体" charset="-122"/>
              </a:rPr>
              <a:t>+</a:t>
            </a:r>
            <a:r>
              <a:rPr lang="zh-CN" altLang="en-US">
                <a:ea typeface="宋体" charset="-122"/>
              </a:rPr>
              <a:t>后部元素</a:t>
            </a:r>
          </a:p>
          <a:p>
            <a:pPr eaLnBrk="1" hangingPunct="1"/>
            <a:r>
              <a:rPr lang="zh-CN" altLang="en-US">
                <a:ea typeface="宋体" charset="-122"/>
              </a:rPr>
              <a:t>                 * </a:t>
            </a:r>
            <a:r>
              <a:rPr lang="en-US" altLang="zh-CN">
                <a:ea typeface="宋体" charset="-122"/>
              </a:rPr>
              <a:t>f[k]=f[k-1]+f[k-2]</a:t>
            </a:r>
          </a:p>
          <a:p>
            <a:pPr eaLnBrk="1" hangingPunct="1"/>
            <a:r>
              <a:rPr lang="en-US" altLang="zh-CN">
                <a:ea typeface="宋体" charset="-122"/>
              </a:rPr>
              <a:t>                 * </a:t>
            </a:r>
            <a:r>
              <a:rPr lang="zh-CN" altLang="en-US">
                <a:ea typeface="宋体" charset="-122"/>
              </a:rPr>
              <a:t>因为前部有</a:t>
            </a:r>
            <a:r>
              <a:rPr lang="en-US" altLang="zh-CN">
                <a:ea typeface="宋体" charset="-122"/>
              </a:rPr>
              <a:t>f[k-1]</a:t>
            </a:r>
            <a:r>
              <a:rPr lang="zh-CN" altLang="en-US">
                <a:ea typeface="宋体" charset="-122"/>
              </a:rPr>
              <a:t>个元素</a:t>
            </a:r>
            <a:r>
              <a:rPr lang="en-US" altLang="zh-CN">
                <a:ea typeface="宋体" charset="-122"/>
              </a:rPr>
              <a:t>,</a:t>
            </a:r>
            <a:r>
              <a:rPr lang="zh-CN" altLang="en-US">
                <a:ea typeface="宋体" charset="-122"/>
              </a:rPr>
              <a:t>所以可以继续拆分</a:t>
            </a:r>
            <a:r>
              <a:rPr lang="en-US" altLang="zh-CN">
                <a:ea typeface="宋体" charset="-122"/>
              </a:rPr>
              <a:t>f[k-1]=f[k-2]+f[k-3]</a:t>
            </a:r>
          </a:p>
          <a:p>
            <a:pPr eaLnBrk="1" hangingPunct="1"/>
            <a:r>
              <a:rPr lang="en-US" altLang="zh-CN">
                <a:ea typeface="宋体" charset="-122"/>
              </a:rPr>
              <a:t>                 * </a:t>
            </a:r>
            <a:r>
              <a:rPr lang="zh-CN" altLang="en-US">
                <a:ea typeface="宋体" charset="-122"/>
              </a:rPr>
              <a:t>即在</a:t>
            </a:r>
            <a:r>
              <a:rPr lang="en-US" altLang="zh-CN">
                <a:ea typeface="宋体" charset="-122"/>
              </a:rPr>
              <a:t>f[k-1]</a:t>
            </a:r>
            <a:r>
              <a:rPr lang="zh-CN" altLang="en-US">
                <a:ea typeface="宋体" charset="-122"/>
              </a:rPr>
              <a:t>的前部继续查找 所以</a:t>
            </a:r>
            <a:r>
              <a:rPr lang="en-US" altLang="zh-CN">
                <a:ea typeface="宋体" charset="-122"/>
              </a:rPr>
              <a:t>k--</a:t>
            </a:r>
          </a:p>
          <a:p>
            <a:pPr eaLnBrk="1" hangingPunct="1"/>
            <a:r>
              <a:rPr lang="en-US" altLang="zh-CN">
                <a:ea typeface="宋体" charset="-122"/>
              </a:rPr>
              <a:t>                 * </a:t>
            </a:r>
            <a:r>
              <a:rPr lang="zh-CN" altLang="en-US">
                <a:ea typeface="宋体" charset="-122"/>
              </a:rPr>
              <a:t>即下次循环 </a:t>
            </a:r>
            <a:r>
              <a:rPr lang="en-US" altLang="zh-CN">
                <a:ea typeface="宋体" charset="-122"/>
              </a:rPr>
              <a:t>mid=f[k-1-1]-1</a:t>
            </a:r>
          </a:p>
          <a:p>
            <a:pPr eaLnBrk="1" hangingPunct="1"/>
            <a:r>
              <a:rPr lang="en-US" altLang="zh-CN">
                <a:ea typeface="宋体" charset="-122"/>
              </a:rPr>
              <a:t>                 * */</a:t>
            </a:r>
          </a:p>
          <a:p>
            <a:pPr eaLnBrk="1" hangingPunct="1"/>
            <a:r>
              <a:rPr lang="en-US" altLang="zh-CN">
                <a:ea typeface="宋体" charset="-122"/>
              </a:rPr>
              <a:t>                k--;</a:t>
            </a:r>
          </a:p>
          <a:p>
            <a:pPr eaLnBrk="1" hangingPunct="1"/>
            <a:r>
              <a:rPr lang="en-US" altLang="zh-CN">
                <a:ea typeface="宋体" charset="-122"/>
              </a:rPr>
              <a:t>            }</a:t>
            </a:r>
          </a:p>
          <a:p>
            <a:pPr eaLnBrk="1" hangingPunct="1"/>
            <a:r>
              <a:rPr lang="en-US" altLang="zh-CN">
                <a:ea typeface="宋体" charset="-122"/>
              </a:rPr>
              <a:t>            else if (key&gt;temp[mid]) {//</a:t>
            </a:r>
            <a:r>
              <a:rPr lang="zh-CN" altLang="en-US">
                <a:ea typeface="宋体" charset="-122"/>
              </a:rPr>
              <a:t>关键字大于切个位置元素 则查找后半部分</a:t>
            </a:r>
          </a:p>
          <a:p>
            <a:pPr eaLnBrk="1" hangingPunct="1"/>
            <a:r>
              <a:rPr lang="zh-CN" altLang="en-US">
                <a:ea typeface="宋体" charset="-122"/>
              </a:rPr>
              <a:t>                </a:t>
            </a:r>
            <a:r>
              <a:rPr lang="en-US" altLang="zh-CN">
                <a:ea typeface="宋体" charset="-122"/>
              </a:rPr>
              <a:t>low=mid+1;</a:t>
            </a:r>
          </a:p>
          <a:p>
            <a:pPr eaLnBrk="1" hangingPunct="1"/>
            <a:r>
              <a:rPr lang="en-US" altLang="zh-CN">
                <a:ea typeface="宋体" charset="-122"/>
              </a:rPr>
              <a:t>                /*</a:t>
            </a:r>
            <a:r>
              <a:rPr lang="zh-CN" altLang="en-US">
                <a:ea typeface="宋体" charset="-122"/>
              </a:rPr>
              <a:t>全部元素</a:t>
            </a:r>
            <a:r>
              <a:rPr lang="en-US" altLang="zh-CN">
                <a:ea typeface="宋体" charset="-122"/>
              </a:rPr>
              <a:t>=</a:t>
            </a:r>
            <a:r>
              <a:rPr lang="zh-CN" altLang="en-US">
                <a:ea typeface="宋体" charset="-122"/>
              </a:rPr>
              <a:t>前部元素</a:t>
            </a:r>
            <a:r>
              <a:rPr lang="en-US" altLang="zh-CN">
                <a:ea typeface="宋体" charset="-122"/>
              </a:rPr>
              <a:t>+</a:t>
            </a:r>
            <a:r>
              <a:rPr lang="zh-CN" altLang="en-US">
                <a:ea typeface="宋体" charset="-122"/>
              </a:rPr>
              <a:t>后部元素</a:t>
            </a:r>
          </a:p>
          <a:p>
            <a:pPr eaLnBrk="1" hangingPunct="1"/>
            <a:r>
              <a:rPr lang="zh-CN" altLang="en-US">
                <a:ea typeface="宋体" charset="-122"/>
              </a:rPr>
              <a:t>                 * </a:t>
            </a:r>
            <a:r>
              <a:rPr lang="en-US" altLang="zh-CN">
                <a:ea typeface="宋体" charset="-122"/>
              </a:rPr>
              <a:t>f[k]=f[k-1]+f[k-2]</a:t>
            </a:r>
          </a:p>
          <a:p>
            <a:pPr eaLnBrk="1" hangingPunct="1"/>
            <a:r>
              <a:rPr lang="en-US" altLang="zh-CN">
                <a:ea typeface="宋体" charset="-122"/>
              </a:rPr>
              <a:t>                 * </a:t>
            </a:r>
            <a:r>
              <a:rPr lang="zh-CN" altLang="en-US">
                <a:ea typeface="宋体" charset="-122"/>
              </a:rPr>
              <a:t>因为后部有</a:t>
            </a:r>
            <a:r>
              <a:rPr lang="en-US" altLang="zh-CN">
                <a:ea typeface="宋体" charset="-122"/>
              </a:rPr>
              <a:t>f[k-2]</a:t>
            </a:r>
            <a:r>
              <a:rPr lang="zh-CN" altLang="en-US">
                <a:ea typeface="宋体" charset="-122"/>
              </a:rPr>
              <a:t>个元素</a:t>
            </a:r>
            <a:r>
              <a:rPr lang="en-US" altLang="zh-CN">
                <a:ea typeface="宋体" charset="-122"/>
              </a:rPr>
              <a:t>,</a:t>
            </a:r>
            <a:r>
              <a:rPr lang="zh-CN" altLang="en-US">
                <a:ea typeface="宋体" charset="-122"/>
              </a:rPr>
              <a:t>所以可以继续拆分</a:t>
            </a:r>
            <a:r>
              <a:rPr lang="en-US" altLang="zh-CN">
                <a:ea typeface="宋体" charset="-122"/>
              </a:rPr>
              <a:t>f[k-2]=f[k-3]+f[k-4]</a:t>
            </a:r>
          </a:p>
          <a:p>
            <a:pPr eaLnBrk="1" hangingPunct="1"/>
            <a:r>
              <a:rPr lang="en-US" altLang="zh-CN">
                <a:ea typeface="宋体" charset="-122"/>
              </a:rPr>
              <a:t>                 * </a:t>
            </a:r>
            <a:r>
              <a:rPr lang="zh-CN" altLang="en-US">
                <a:ea typeface="宋体" charset="-122"/>
              </a:rPr>
              <a:t>即在</a:t>
            </a:r>
            <a:r>
              <a:rPr lang="en-US" altLang="zh-CN">
                <a:ea typeface="宋体" charset="-122"/>
              </a:rPr>
              <a:t>f[k-2]</a:t>
            </a:r>
            <a:r>
              <a:rPr lang="zh-CN" altLang="en-US">
                <a:ea typeface="宋体" charset="-122"/>
              </a:rPr>
              <a:t>的前部继续查找 所以</a:t>
            </a:r>
            <a:r>
              <a:rPr lang="en-US" altLang="zh-CN">
                <a:ea typeface="宋体" charset="-122"/>
              </a:rPr>
              <a:t>k-=2</a:t>
            </a:r>
          </a:p>
          <a:p>
            <a:pPr eaLnBrk="1" hangingPunct="1"/>
            <a:r>
              <a:rPr lang="en-US" altLang="zh-CN">
                <a:ea typeface="宋体" charset="-122"/>
              </a:rPr>
              <a:t>                 * </a:t>
            </a:r>
            <a:r>
              <a:rPr lang="zh-CN" altLang="en-US">
                <a:ea typeface="宋体" charset="-122"/>
              </a:rPr>
              <a:t>即下次循环 </a:t>
            </a:r>
            <a:r>
              <a:rPr lang="en-US" altLang="zh-CN">
                <a:ea typeface="宋体" charset="-122"/>
              </a:rPr>
              <a:t>mid=f[k-1-2]-1</a:t>
            </a:r>
          </a:p>
          <a:p>
            <a:pPr eaLnBrk="1" hangingPunct="1"/>
            <a:r>
              <a:rPr lang="en-US" altLang="zh-CN">
                <a:ea typeface="宋体" charset="-122"/>
              </a:rPr>
              <a:t>                 * */</a:t>
            </a:r>
          </a:p>
          <a:p>
            <a:pPr eaLnBrk="1" hangingPunct="1"/>
            <a:r>
              <a:rPr lang="en-US" altLang="zh-CN">
                <a:ea typeface="宋体" charset="-122"/>
              </a:rPr>
              <a:t>                k-=2;</a:t>
            </a:r>
          </a:p>
          <a:p>
            <a:pPr eaLnBrk="1" hangingPunct="1"/>
            <a:r>
              <a:rPr lang="en-US" altLang="zh-CN">
                <a:ea typeface="宋体" charset="-122"/>
              </a:rPr>
              <a:t>            }</a:t>
            </a:r>
          </a:p>
          <a:p>
            <a:pPr eaLnBrk="1" hangingPunct="1"/>
            <a:r>
              <a:rPr lang="en-US" altLang="zh-CN">
                <a:ea typeface="宋体" charset="-122"/>
              </a:rPr>
              <a:t>            else {</a:t>
            </a:r>
          </a:p>
          <a:p>
            <a:pPr eaLnBrk="1" hangingPunct="1"/>
            <a:r>
              <a:rPr lang="en-US" altLang="zh-CN">
                <a:ea typeface="宋体" charset="-122"/>
              </a:rPr>
              <a:t>                if (mid&lt;=high) {</a:t>
            </a:r>
          </a:p>
          <a:p>
            <a:pPr eaLnBrk="1" hangingPunct="1"/>
            <a:r>
              <a:rPr lang="en-US" altLang="zh-CN">
                <a:ea typeface="宋体" charset="-122"/>
              </a:rPr>
              <a:t>                    return mid;</a:t>
            </a:r>
          </a:p>
          <a:p>
            <a:pPr eaLnBrk="1" hangingPunct="1"/>
            <a:r>
              <a:rPr lang="en-US" altLang="zh-CN">
                <a:ea typeface="宋体" charset="-122"/>
              </a:rPr>
              <a:t>                }</a:t>
            </a:r>
          </a:p>
          <a:p>
            <a:pPr eaLnBrk="1" hangingPunct="1"/>
            <a:r>
              <a:rPr lang="en-US" altLang="zh-CN">
                <a:ea typeface="宋体" charset="-122"/>
              </a:rPr>
              <a:t>                else {</a:t>
            </a:r>
          </a:p>
          <a:p>
            <a:pPr eaLnBrk="1" hangingPunct="1"/>
            <a:r>
              <a:rPr lang="en-US" altLang="zh-CN">
                <a:ea typeface="宋体" charset="-122"/>
              </a:rPr>
              <a:t>                    return high;</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return -1;</a:t>
            </a:r>
          </a:p>
          <a:p>
            <a:pPr eaLnBrk="1" hangingPunct="1"/>
            <a:endParaRPr lang="en-US" altLang="zh-CN">
              <a:ea typeface="宋体" charset="-122"/>
            </a:endParaRPr>
          </a:p>
          <a:p>
            <a:pPr eaLnBrk="1" hangingPunct="1"/>
            <a:r>
              <a:rPr lang="en-US" altLang="zh-CN">
                <a:ea typeface="宋体" charset="-122"/>
              </a:rPr>
              <a:t>    }</a:t>
            </a:r>
          </a:p>
          <a:p>
            <a:pPr eaLnBrk="1" hangingPunct="1"/>
            <a:r>
              <a:rPr lang="en-US" altLang="zh-CN">
                <a:ea typeface="宋体" charset="-122"/>
              </a:rPr>
              <a:t>}</a:t>
            </a:r>
          </a:p>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124</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125</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126</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127</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r>
              <a:rPr lang="en-US" altLang="zh-CN">
                <a:ea typeface="宋体" charset="-122"/>
              </a:rPr>
              <a:t>//</a:t>
            </a:r>
            <a:r>
              <a:rPr lang="zh-CN" altLang="en-US">
                <a:ea typeface="宋体" charset="-122"/>
              </a:rPr>
              <a:t>最新</a:t>
            </a:r>
            <a:r>
              <a:rPr lang="en-US" altLang="zh-CN">
                <a:ea typeface="宋体" charset="-122"/>
              </a:rPr>
              <a:t>java</a:t>
            </a:r>
            <a:r>
              <a:rPr lang="zh-CN" altLang="en-US">
                <a:ea typeface="宋体" charset="-122"/>
              </a:rPr>
              <a:t>代码</a:t>
            </a:r>
            <a:endParaRPr lang="en-US" altLang="zh-CN">
              <a:ea typeface="宋体" charset="-122"/>
            </a:endParaRPr>
          </a:p>
          <a:p>
            <a:pPr eaLnBrk="1" hangingPunct="1"/>
            <a:r>
              <a:rPr lang="en-US" altLang="zh-CN">
                <a:ea typeface="宋体" charset="-122"/>
              </a:rPr>
              <a:t>//</a:t>
            </a:r>
            <a:r>
              <a:rPr lang="zh-CN" altLang="en-US">
                <a:ea typeface="宋体" charset="-122"/>
              </a:rPr>
              <a:t>优化，因为经常使用到 </a:t>
            </a:r>
            <a:r>
              <a:rPr lang="en-US" altLang="zh-CN">
                <a:ea typeface="宋体" charset="-122"/>
              </a:rPr>
              <a:t>empLinkedListArr.length, </a:t>
            </a:r>
            <a:r>
              <a:rPr lang="zh-CN" altLang="en-US">
                <a:ea typeface="宋体" charset="-122"/>
              </a:rPr>
              <a:t>因此可以用一个属性</a:t>
            </a:r>
            <a:r>
              <a:rPr lang="en-US" altLang="zh-CN">
                <a:ea typeface="宋体" charset="-122"/>
              </a:rPr>
              <a:t>,size </a:t>
            </a:r>
            <a:r>
              <a:rPr lang="zh-CN" altLang="en-US">
                <a:ea typeface="宋体" charset="-122"/>
              </a:rPr>
              <a:t>来记录</a:t>
            </a:r>
            <a:endParaRPr lang="en-US" altLang="zh-CN">
              <a:ea typeface="宋体" charset="-122"/>
            </a:endParaRPr>
          </a:p>
          <a:p>
            <a:pPr eaLnBrk="1" hangingPunct="1"/>
            <a:endParaRPr lang="en-US" altLang="zh-CN">
              <a:ea typeface="宋体" charset="-122"/>
            </a:endParaRPr>
          </a:p>
          <a:p>
            <a:pPr eaLnBrk="1" hangingPunct="1"/>
            <a:r>
              <a:rPr lang="en-US" altLang="zh-CN">
                <a:ea typeface="宋体" charset="-122"/>
              </a:rPr>
              <a:t>package com.atguigu;</a:t>
            </a:r>
          </a:p>
          <a:p>
            <a:pPr eaLnBrk="1" hangingPunct="1"/>
            <a:endParaRPr lang="en-US" altLang="zh-CN">
              <a:ea typeface="宋体" charset="-122"/>
            </a:endParaRPr>
          </a:p>
          <a:p>
            <a:pPr eaLnBrk="1" hangingPunct="1"/>
            <a:r>
              <a:rPr lang="en-US" altLang="zh-CN">
                <a:ea typeface="宋体" charset="-122"/>
              </a:rPr>
              <a:t>import java.util.Scanner;</a:t>
            </a:r>
          </a:p>
          <a:p>
            <a:pPr eaLnBrk="1" hangingPunct="1"/>
            <a:endParaRPr lang="en-US" altLang="zh-CN">
              <a:ea typeface="宋体" charset="-122"/>
            </a:endParaRPr>
          </a:p>
          <a:p>
            <a:pPr eaLnBrk="1" hangingPunct="1"/>
            <a:r>
              <a:rPr lang="en-US" altLang="zh-CN">
                <a:ea typeface="宋体" charset="-122"/>
              </a:rPr>
              <a:t>public class HashTabDemo {</a:t>
            </a:r>
          </a:p>
          <a:p>
            <a:pPr eaLnBrk="1" hangingPunct="1"/>
            <a:endParaRPr lang="en-US" altLang="zh-CN">
              <a:ea typeface="宋体" charset="-122"/>
            </a:endParaRPr>
          </a:p>
          <a:p>
            <a:pPr eaLnBrk="1" hangingPunct="1"/>
            <a:r>
              <a:rPr lang="en-US" altLang="zh-CN">
                <a:ea typeface="宋体" charset="-122"/>
              </a:rPr>
              <a:t>	public static void main(String[] args) {</a:t>
            </a:r>
          </a:p>
          <a:p>
            <a:pPr eaLnBrk="1" hangingPunct="1"/>
            <a:r>
              <a:rPr lang="en-US" altLang="zh-CN">
                <a:ea typeface="宋体" charset="-122"/>
              </a:rPr>
              <a:t>		// </a:t>
            </a:r>
            <a:r>
              <a:rPr lang="zh-CN" altLang="en-US">
                <a:ea typeface="宋体" charset="-122"/>
              </a:rPr>
              <a:t>创建</a:t>
            </a:r>
            <a:r>
              <a:rPr lang="en-US" altLang="zh-CN">
                <a:ea typeface="宋体" charset="-122"/>
              </a:rPr>
              <a:t>HashTab</a:t>
            </a:r>
          </a:p>
          <a:p>
            <a:pPr eaLnBrk="1" hangingPunct="1"/>
            <a:r>
              <a:rPr lang="en-US" altLang="zh-CN">
                <a:ea typeface="宋体" charset="-122"/>
              </a:rPr>
              <a:t>		HashTab hashTab = new HashTab(7);</a:t>
            </a:r>
          </a:p>
          <a:p>
            <a:pPr eaLnBrk="1" hangingPunct="1"/>
            <a:r>
              <a:rPr lang="en-US" altLang="zh-CN">
                <a:ea typeface="宋体" charset="-122"/>
              </a:rPr>
              <a:t>		// </a:t>
            </a:r>
            <a:r>
              <a:rPr lang="zh-CN" altLang="en-US">
                <a:ea typeface="宋体" charset="-122"/>
              </a:rPr>
              <a:t>写一个简单菜单</a:t>
            </a:r>
          </a:p>
          <a:p>
            <a:pPr eaLnBrk="1" hangingPunct="1"/>
            <a:r>
              <a:rPr lang="zh-CN" altLang="en-US">
                <a:ea typeface="宋体" charset="-122"/>
              </a:rPr>
              <a:t>		</a:t>
            </a:r>
            <a:r>
              <a:rPr lang="en-US" altLang="zh-CN">
                <a:ea typeface="宋体" charset="-122"/>
              </a:rPr>
              <a:t>String key = " ";</a:t>
            </a:r>
          </a:p>
          <a:p>
            <a:pPr eaLnBrk="1" hangingPunct="1"/>
            <a:r>
              <a:rPr lang="en-US" altLang="zh-CN">
                <a:ea typeface="宋体" charset="-122"/>
              </a:rPr>
              <a:t>		Scanner scanner = new Scanner(System.in);</a:t>
            </a:r>
          </a:p>
          <a:p>
            <a:pPr eaLnBrk="1" hangingPunct="1"/>
            <a:r>
              <a:rPr lang="en-US" altLang="zh-CN">
                <a:ea typeface="宋体" charset="-122"/>
              </a:rPr>
              <a:t>		while (true) {</a:t>
            </a:r>
          </a:p>
          <a:p>
            <a:pPr eaLnBrk="1" hangingPunct="1"/>
            <a:r>
              <a:rPr lang="en-US" altLang="zh-CN">
                <a:ea typeface="宋体" charset="-122"/>
              </a:rPr>
              <a:t>			System.out.println("add:  </a:t>
            </a:r>
            <a:r>
              <a:rPr lang="zh-CN" altLang="en-US">
                <a:ea typeface="宋体" charset="-122"/>
              </a:rPr>
              <a:t>添加雇员</a:t>
            </a:r>
            <a:r>
              <a:rPr lang="en-US" altLang="zh-CN">
                <a:ea typeface="宋体" charset="-122"/>
              </a:rPr>
              <a:t>");</a:t>
            </a:r>
          </a:p>
          <a:p>
            <a:pPr eaLnBrk="1" hangingPunct="1"/>
            <a:r>
              <a:rPr lang="en-US" altLang="zh-CN">
                <a:ea typeface="宋体" charset="-122"/>
              </a:rPr>
              <a:t>			System.out.println("list: </a:t>
            </a:r>
            <a:r>
              <a:rPr lang="zh-CN" altLang="en-US">
                <a:ea typeface="宋体" charset="-122"/>
              </a:rPr>
              <a:t>显示雇员</a:t>
            </a:r>
            <a:r>
              <a:rPr lang="en-US" altLang="zh-CN">
                <a:ea typeface="宋体" charset="-122"/>
              </a:rPr>
              <a:t>");</a:t>
            </a:r>
          </a:p>
          <a:p>
            <a:pPr eaLnBrk="1" hangingPunct="1"/>
            <a:r>
              <a:rPr lang="en-US" altLang="zh-CN">
                <a:ea typeface="宋体" charset="-122"/>
              </a:rPr>
              <a:t>			System.out.println("find: </a:t>
            </a:r>
            <a:r>
              <a:rPr lang="zh-CN" altLang="en-US">
                <a:ea typeface="宋体" charset="-122"/>
              </a:rPr>
              <a:t>查找雇员</a:t>
            </a:r>
            <a:r>
              <a:rPr lang="en-US" altLang="zh-CN">
                <a:ea typeface="宋体" charset="-122"/>
              </a:rPr>
              <a:t>");</a:t>
            </a:r>
          </a:p>
          <a:p>
            <a:pPr eaLnBrk="1" hangingPunct="1"/>
            <a:r>
              <a:rPr lang="en-US" altLang="zh-CN">
                <a:ea typeface="宋体" charset="-122"/>
              </a:rPr>
              <a:t>			System.out.println("exit: </a:t>
            </a:r>
            <a:r>
              <a:rPr lang="zh-CN" altLang="en-US">
                <a:ea typeface="宋体" charset="-122"/>
              </a:rPr>
              <a:t>退出系统</a:t>
            </a:r>
            <a:r>
              <a:rPr lang="en-US" altLang="zh-CN">
                <a:ea typeface="宋体" charset="-122"/>
              </a:rPr>
              <a:t>");</a:t>
            </a:r>
          </a:p>
          <a:p>
            <a:pPr eaLnBrk="1" hangingPunct="1"/>
            <a:endParaRPr lang="en-US" altLang="zh-CN">
              <a:ea typeface="宋体" charset="-122"/>
            </a:endParaRPr>
          </a:p>
          <a:p>
            <a:pPr eaLnBrk="1" hangingPunct="1"/>
            <a:r>
              <a:rPr lang="en-US" altLang="zh-CN">
                <a:ea typeface="宋体" charset="-122"/>
              </a:rPr>
              <a:t>			key = scanner.next();</a:t>
            </a:r>
          </a:p>
          <a:p>
            <a:pPr eaLnBrk="1" hangingPunct="1"/>
            <a:r>
              <a:rPr lang="en-US" altLang="zh-CN">
                <a:ea typeface="宋体" charset="-122"/>
              </a:rPr>
              <a:t>			switch (key) {</a:t>
            </a:r>
          </a:p>
          <a:p>
            <a:pPr eaLnBrk="1" hangingPunct="1"/>
            <a:r>
              <a:rPr lang="en-US" altLang="zh-CN">
                <a:ea typeface="宋体" charset="-122"/>
              </a:rPr>
              <a:t>			case "add":</a:t>
            </a:r>
          </a:p>
          <a:p>
            <a:pPr eaLnBrk="1" hangingPunct="1"/>
            <a:r>
              <a:rPr lang="en-US" altLang="zh-CN">
                <a:ea typeface="宋体" charset="-122"/>
              </a:rPr>
              <a:t>				System.out.println("</a:t>
            </a:r>
            <a:r>
              <a:rPr lang="zh-CN" altLang="en-US">
                <a:ea typeface="宋体" charset="-122"/>
              </a:rPr>
              <a:t>输入</a:t>
            </a:r>
            <a:r>
              <a:rPr lang="en-US" altLang="zh-CN">
                <a:ea typeface="宋体" charset="-122"/>
              </a:rPr>
              <a:t>id");</a:t>
            </a:r>
          </a:p>
          <a:p>
            <a:pPr eaLnBrk="1" hangingPunct="1"/>
            <a:r>
              <a:rPr lang="en-US" altLang="zh-CN">
                <a:ea typeface="宋体" charset="-122"/>
              </a:rPr>
              <a:t>				int id = scanner.nextInt();</a:t>
            </a:r>
          </a:p>
          <a:p>
            <a:pPr eaLnBrk="1" hangingPunct="1"/>
            <a:r>
              <a:rPr lang="en-US" altLang="zh-CN">
                <a:ea typeface="宋体" charset="-122"/>
              </a:rPr>
              <a:t>				System.out.println("</a:t>
            </a:r>
            <a:r>
              <a:rPr lang="zh-CN" altLang="en-US">
                <a:ea typeface="宋体" charset="-122"/>
              </a:rPr>
              <a:t>输入名字</a:t>
            </a:r>
            <a:r>
              <a:rPr lang="en-US" altLang="zh-CN">
                <a:ea typeface="宋体" charset="-122"/>
              </a:rPr>
              <a:t>");</a:t>
            </a:r>
          </a:p>
          <a:p>
            <a:pPr eaLnBrk="1" hangingPunct="1"/>
            <a:r>
              <a:rPr lang="en-US" altLang="zh-CN">
                <a:ea typeface="宋体" charset="-122"/>
              </a:rPr>
              <a:t>				String name = scanner.next();</a:t>
            </a:r>
          </a:p>
          <a:p>
            <a:pPr eaLnBrk="1" hangingPunct="1"/>
            <a:r>
              <a:rPr lang="en-US" altLang="zh-CN">
                <a:ea typeface="宋体" charset="-122"/>
              </a:rPr>
              <a:t>				Emp emp = new Emp(id, name);</a:t>
            </a:r>
          </a:p>
          <a:p>
            <a:pPr eaLnBrk="1" hangingPunct="1"/>
            <a:r>
              <a:rPr lang="en-US" altLang="zh-CN">
                <a:ea typeface="宋体" charset="-122"/>
              </a:rPr>
              <a:t>				hashTab.add(emp);</a:t>
            </a:r>
          </a:p>
          <a:p>
            <a:pPr eaLnBrk="1" hangingPunct="1"/>
            <a:r>
              <a:rPr lang="en-US" altLang="zh-CN">
                <a:ea typeface="宋体" charset="-122"/>
              </a:rPr>
              <a:t>				break;</a:t>
            </a:r>
          </a:p>
          <a:p>
            <a:pPr eaLnBrk="1" hangingPunct="1"/>
            <a:r>
              <a:rPr lang="en-US" altLang="zh-CN">
                <a:ea typeface="宋体" charset="-122"/>
              </a:rPr>
              <a:t>			case "find":</a:t>
            </a:r>
          </a:p>
          <a:p>
            <a:pPr eaLnBrk="1" hangingPunct="1"/>
            <a:r>
              <a:rPr lang="en-US" altLang="zh-CN">
                <a:ea typeface="宋体" charset="-122"/>
              </a:rPr>
              <a:t>				System.out.println("</a:t>
            </a:r>
            <a:r>
              <a:rPr lang="zh-CN" altLang="en-US">
                <a:ea typeface="宋体" charset="-122"/>
              </a:rPr>
              <a:t>输入要查找的雇员的</a:t>
            </a:r>
            <a:r>
              <a:rPr lang="en-US" altLang="zh-CN">
                <a:ea typeface="宋体" charset="-122"/>
              </a:rPr>
              <a:t>id");</a:t>
            </a:r>
          </a:p>
          <a:p>
            <a:pPr eaLnBrk="1" hangingPunct="1"/>
            <a:r>
              <a:rPr lang="en-US" altLang="zh-CN">
                <a:ea typeface="宋体" charset="-122"/>
              </a:rPr>
              <a:t>				id = scanner.nextInt();</a:t>
            </a:r>
          </a:p>
          <a:p>
            <a:pPr eaLnBrk="1" hangingPunct="1"/>
            <a:r>
              <a:rPr lang="en-US" altLang="zh-CN">
                <a:ea typeface="宋体" charset="-122"/>
              </a:rPr>
              <a:t>				hashTab.findEmpById(id);</a:t>
            </a:r>
          </a:p>
          <a:p>
            <a:pPr eaLnBrk="1" hangingPunct="1"/>
            <a:r>
              <a:rPr lang="en-US" altLang="zh-CN">
                <a:ea typeface="宋体" charset="-122"/>
              </a:rPr>
              <a:t>				break;</a:t>
            </a:r>
          </a:p>
          <a:p>
            <a:pPr eaLnBrk="1" hangingPunct="1"/>
            <a:r>
              <a:rPr lang="en-US" altLang="zh-CN">
                <a:ea typeface="宋体" charset="-122"/>
              </a:rPr>
              <a:t>			case "list":</a:t>
            </a:r>
          </a:p>
          <a:p>
            <a:pPr eaLnBrk="1" hangingPunct="1"/>
            <a:r>
              <a:rPr lang="en-US" altLang="zh-CN">
                <a:ea typeface="宋体" charset="-122"/>
              </a:rPr>
              <a:t>				hashTab.list();</a:t>
            </a:r>
          </a:p>
          <a:p>
            <a:pPr eaLnBrk="1" hangingPunct="1"/>
            <a:r>
              <a:rPr lang="en-US" altLang="zh-CN">
                <a:ea typeface="宋体" charset="-122"/>
              </a:rPr>
              <a:t>				break;</a:t>
            </a:r>
          </a:p>
          <a:p>
            <a:pPr eaLnBrk="1" hangingPunct="1"/>
            <a:r>
              <a:rPr lang="en-US" altLang="zh-CN">
                <a:ea typeface="宋体" charset="-122"/>
              </a:rPr>
              <a:t>			default:</a:t>
            </a:r>
          </a:p>
          <a:p>
            <a:pPr eaLnBrk="1" hangingPunct="1"/>
            <a:r>
              <a:rPr lang="en-US" altLang="zh-CN">
                <a:ea typeface="宋体" charset="-122"/>
              </a:rPr>
              <a:t>				break;</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a:t>
            </a:r>
          </a:p>
          <a:p>
            <a:pPr eaLnBrk="1" hangingPunct="1"/>
            <a:endParaRPr lang="en-US" altLang="zh-CN">
              <a:ea typeface="宋体" charset="-122"/>
            </a:endParaRPr>
          </a:p>
          <a:p>
            <a:pPr eaLnBrk="1" hangingPunct="1"/>
            <a:r>
              <a:rPr lang="en-US" altLang="zh-CN">
                <a:ea typeface="宋体" charset="-122"/>
              </a:rPr>
              <a:t>// </a:t>
            </a:r>
            <a:r>
              <a:rPr lang="zh-CN" altLang="en-US">
                <a:ea typeface="宋体" charset="-122"/>
              </a:rPr>
              <a:t>创建</a:t>
            </a:r>
            <a:r>
              <a:rPr lang="en-US" altLang="zh-CN">
                <a:ea typeface="宋体" charset="-122"/>
              </a:rPr>
              <a:t>Emp</a:t>
            </a:r>
            <a:r>
              <a:rPr lang="zh-CN" altLang="en-US">
                <a:ea typeface="宋体" charset="-122"/>
              </a:rPr>
              <a:t>类</a:t>
            </a:r>
          </a:p>
          <a:p>
            <a:pPr eaLnBrk="1" hangingPunct="1"/>
            <a:r>
              <a:rPr lang="en-US" altLang="zh-CN">
                <a:ea typeface="宋体" charset="-122"/>
              </a:rPr>
              <a:t>class Emp {</a:t>
            </a:r>
          </a:p>
          <a:p>
            <a:pPr eaLnBrk="1" hangingPunct="1"/>
            <a:r>
              <a:rPr lang="en-US" altLang="zh-CN">
                <a:ea typeface="宋体" charset="-122"/>
              </a:rPr>
              <a:t>	public int id;</a:t>
            </a:r>
          </a:p>
          <a:p>
            <a:pPr eaLnBrk="1" hangingPunct="1"/>
            <a:r>
              <a:rPr lang="en-US" altLang="zh-CN">
                <a:ea typeface="宋体" charset="-122"/>
              </a:rPr>
              <a:t>	public String name;</a:t>
            </a:r>
          </a:p>
          <a:p>
            <a:pPr eaLnBrk="1" hangingPunct="1"/>
            <a:r>
              <a:rPr lang="en-US" altLang="zh-CN">
                <a:ea typeface="宋体" charset="-122"/>
              </a:rPr>
              <a:t>	public Emp next;</a:t>
            </a:r>
          </a:p>
          <a:p>
            <a:pPr eaLnBrk="1" hangingPunct="1"/>
            <a:endParaRPr lang="en-US" altLang="zh-CN">
              <a:ea typeface="宋体" charset="-122"/>
            </a:endParaRPr>
          </a:p>
          <a:p>
            <a:pPr eaLnBrk="1" hangingPunct="1"/>
            <a:r>
              <a:rPr lang="en-US" altLang="zh-CN">
                <a:ea typeface="宋体" charset="-122"/>
              </a:rPr>
              <a:t>	public Emp(int eId, String eName) {</a:t>
            </a:r>
          </a:p>
          <a:p>
            <a:pPr eaLnBrk="1" hangingPunct="1"/>
            <a:r>
              <a:rPr lang="en-US" altLang="zh-CN">
                <a:ea typeface="宋体" charset="-122"/>
              </a:rPr>
              <a:t>		id = eId;</a:t>
            </a:r>
          </a:p>
          <a:p>
            <a:pPr eaLnBrk="1" hangingPunct="1"/>
            <a:r>
              <a:rPr lang="en-US" altLang="zh-CN">
                <a:ea typeface="宋体" charset="-122"/>
              </a:rPr>
              <a:t>		name = eName;</a:t>
            </a:r>
          </a:p>
          <a:p>
            <a:pPr eaLnBrk="1" hangingPunct="1"/>
            <a:r>
              <a:rPr lang="en-US" altLang="zh-CN">
                <a:ea typeface="宋体" charset="-122"/>
              </a:rPr>
              <a:t>	}</a:t>
            </a:r>
          </a:p>
          <a:p>
            <a:pPr eaLnBrk="1" hangingPunct="1"/>
            <a:r>
              <a:rPr lang="en-US" altLang="zh-CN">
                <a:ea typeface="宋体" charset="-122"/>
              </a:rPr>
              <a:t>}</a:t>
            </a:r>
          </a:p>
          <a:p>
            <a:pPr eaLnBrk="1" hangingPunct="1"/>
            <a:endParaRPr lang="en-US" altLang="zh-CN">
              <a:ea typeface="宋体" charset="-122"/>
            </a:endParaRPr>
          </a:p>
          <a:p>
            <a:pPr eaLnBrk="1" hangingPunct="1"/>
            <a:r>
              <a:rPr lang="en-US" altLang="zh-CN">
                <a:ea typeface="宋体" charset="-122"/>
              </a:rPr>
              <a:t>// </a:t>
            </a:r>
            <a:r>
              <a:rPr lang="zh-CN" altLang="en-US">
                <a:ea typeface="宋体" charset="-122"/>
              </a:rPr>
              <a:t>创建</a:t>
            </a:r>
            <a:r>
              <a:rPr lang="en-US" altLang="zh-CN">
                <a:ea typeface="宋体" charset="-122"/>
              </a:rPr>
              <a:t>EmpLinkedList</a:t>
            </a:r>
          </a:p>
          <a:p>
            <a:pPr eaLnBrk="1" hangingPunct="1"/>
            <a:r>
              <a:rPr lang="en-US" altLang="zh-CN">
                <a:ea typeface="宋体" charset="-122"/>
              </a:rPr>
              <a:t>class EmpLinkedList {</a:t>
            </a:r>
          </a:p>
          <a:p>
            <a:pPr eaLnBrk="1" hangingPunct="1"/>
            <a:r>
              <a:rPr lang="en-US" altLang="zh-CN">
                <a:ea typeface="宋体" charset="-122"/>
              </a:rPr>
              <a:t>	// </a:t>
            </a:r>
            <a:r>
              <a:rPr lang="zh-CN" altLang="en-US">
                <a:ea typeface="宋体" charset="-122"/>
              </a:rPr>
              <a:t>定义头指针</a:t>
            </a:r>
            <a:r>
              <a:rPr lang="en-US" altLang="zh-CN">
                <a:ea typeface="宋体" charset="-122"/>
              </a:rPr>
              <a:t>, </a:t>
            </a:r>
            <a:r>
              <a:rPr lang="zh-CN" altLang="en-US">
                <a:ea typeface="宋体" charset="-122"/>
              </a:rPr>
              <a:t>这里</a:t>
            </a:r>
            <a:r>
              <a:rPr lang="en-US" altLang="zh-CN">
                <a:ea typeface="宋体" charset="-122"/>
              </a:rPr>
              <a:t>head </a:t>
            </a:r>
            <a:r>
              <a:rPr lang="zh-CN" altLang="en-US">
                <a:ea typeface="宋体" charset="-122"/>
              </a:rPr>
              <a:t>我们直接回指向一个雇员</a:t>
            </a:r>
          </a:p>
          <a:p>
            <a:pPr eaLnBrk="1" hangingPunct="1"/>
            <a:r>
              <a:rPr lang="zh-CN" altLang="en-US">
                <a:ea typeface="宋体" charset="-122"/>
              </a:rPr>
              <a:t>	</a:t>
            </a:r>
            <a:r>
              <a:rPr lang="en-US" altLang="zh-CN">
                <a:ea typeface="宋体" charset="-122"/>
              </a:rPr>
              <a:t>private Emp head;</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添加雇员方法</a:t>
            </a:r>
          </a:p>
          <a:p>
            <a:pPr eaLnBrk="1" hangingPunct="1"/>
            <a:r>
              <a:rPr lang="zh-CN" altLang="en-US">
                <a:ea typeface="宋体" charset="-122"/>
              </a:rPr>
              <a:t>	</a:t>
            </a:r>
            <a:r>
              <a:rPr lang="en-US" altLang="zh-CN">
                <a:ea typeface="宋体" charset="-122"/>
              </a:rPr>
              <a:t>// </a:t>
            </a:r>
            <a:r>
              <a:rPr lang="zh-CN" altLang="en-US">
                <a:ea typeface="宋体" charset="-122"/>
              </a:rPr>
              <a:t>假定，添加的雇员的</a:t>
            </a:r>
            <a:r>
              <a:rPr lang="en-US" altLang="zh-CN">
                <a:ea typeface="宋体" charset="-122"/>
              </a:rPr>
              <a:t>id</a:t>
            </a:r>
            <a:r>
              <a:rPr lang="zh-CN" altLang="en-US">
                <a:ea typeface="宋体" charset="-122"/>
              </a:rPr>
              <a:t>是自增的，即雇员分配的</a:t>
            </a:r>
            <a:r>
              <a:rPr lang="en-US" altLang="zh-CN">
                <a:ea typeface="宋体" charset="-122"/>
              </a:rPr>
              <a:t>id</a:t>
            </a:r>
            <a:r>
              <a:rPr lang="zh-CN" altLang="en-US">
                <a:ea typeface="宋体" charset="-122"/>
              </a:rPr>
              <a:t>总是从小到大</a:t>
            </a:r>
          </a:p>
          <a:p>
            <a:pPr eaLnBrk="1" hangingPunct="1"/>
            <a:r>
              <a:rPr lang="zh-CN" altLang="en-US">
                <a:ea typeface="宋体" charset="-122"/>
              </a:rPr>
              <a:t>	</a:t>
            </a:r>
            <a:r>
              <a:rPr lang="en-US" altLang="zh-CN">
                <a:ea typeface="宋体" charset="-122"/>
              </a:rPr>
              <a:t>// </a:t>
            </a:r>
            <a:r>
              <a:rPr lang="zh-CN" altLang="en-US">
                <a:ea typeface="宋体" charset="-122"/>
              </a:rPr>
              <a:t>找到链表的最后加入即可</a:t>
            </a:r>
          </a:p>
          <a:p>
            <a:pPr eaLnBrk="1" hangingPunct="1"/>
            <a:r>
              <a:rPr lang="zh-CN" altLang="en-US">
                <a:ea typeface="宋体" charset="-122"/>
              </a:rPr>
              <a:t>	</a:t>
            </a:r>
            <a:r>
              <a:rPr lang="en-US" altLang="zh-CN">
                <a:ea typeface="宋体" charset="-122"/>
              </a:rPr>
              <a:t>public void add(Emp emp) {</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如果是第一个雇员</a:t>
            </a:r>
          </a:p>
          <a:p>
            <a:pPr eaLnBrk="1" hangingPunct="1"/>
            <a:r>
              <a:rPr lang="zh-CN" altLang="en-US">
                <a:ea typeface="宋体" charset="-122"/>
              </a:rPr>
              <a:t>		</a:t>
            </a:r>
            <a:r>
              <a:rPr lang="en-US" altLang="zh-CN">
                <a:ea typeface="宋体" charset="-122"/>
              </a:rPr>
              <a:t>if (head == null) {</a:t>
            </a:r>
          </a:p>
          <a:p>
            <a:pPr eaLnBrk="1" hangingPunct="1"/>
            <a:r>
              <a:rPr lang="en-US" altLang="zh-CN">
                <a:ea typeface="宋体" charset="-122"/>
              </a:rPr>
              <a:t>			head = emp;</a:t>
            </a:r>
          </a:p>
          <a:p>
            <a:pPr eaLnBrk="1" hangingPunct="1"/>
            <a:r>
              <a:rPr lang="en-US" altLang="zh-CN">
                <a:ea typeface="宋体" charset="-122"/>
              </a:rPr>
              <a:t>			return;</a:t>
            </a:r>
          </a:p>
          <a:p>
            <a:pPr eaLnBrk="1" hangingPunct="1"/>
            <a:r>
              <a:rPr lang="en-US" altLang="zh-CN">
                <a:ea typeface="宋体" charset="-122"/>
              </a:rPr>
              <a:t>		}</a:t>
            </a:r>
          </a:p>
          <a:p>
            <a:pPr eaLnBrk="1" hangingPunct="1"/>
            <a:r>
              <a:rPr lang="en-US" altLang="zh-CN">
                <a:ea typeface="宋体" charset="-122"/>
              </a:rPr>
              <a:t>		// </a:t>
            </a:r>
            <a:r>
              <a:rPr lang="zh-CN" altLang="en-US">
                <a:ea typeface="宋体" charset="-122"/>
              </a:rPr>
              <a:t>定义辅助指针</a:t>
            </a:r>
          </a:p>
          <a:p>
            <a:pPr eaLnBrk="1" hangingPunct="1"/>
            <a:r>
              <a:rPr lang="zh-CN" altLang="en-US">
                <a:ea typeface="宋体" charset="-122"/>
              </a:rPr>
              <a:t>		</a:t>
            </a:r>
            <a:r>
              <a:rPr lang="en-US" altLang="zh-CN">
                <a:ea typeface="宋体" charset="-122"/>
              </a:rPr>
              <a:t>Emp cur = head;</a:t>
            </a:r>
          </a:p>
          <a:p>
            <a:pPr eaLnBrk="1" hangingPunct="1"/>
            <a:endParaRPr lang="en-US" altLang="zh-CN">
              <a:ea typeface="宋体" charset="-122"/>
            </a:endParaRPr>
          </a:p>
          <a:p>
            <a:pPr eaLnBrk="1" hangingPunct="1"/>
            <a:r>
              <a:rPr lang="en-US" altLang="zh-CN">
                <a:ea typeface="宋体" charset="-122"/>
              </a:rPr>
              <a:t>		while (true) {</a:t>
            </a:r>
          </a:p>
          <a:p>
            <a:pPr eaLnBrk="1" hangingPunct="1"/>
            <a:r>
              <a:rPr lang="en-US" altLang="zh-CN">
                <a:ea typeface="宋体" charset="-122"/>
              </a:rPr>
              <a:t>			if (cur.next == null) {</a:t>
            </a:r>
          </a:p>
          <a:p>
            <a:pPr eaLnBrk="1" hangingPunct="1"/>
            <a:r>
              <a:rPr lang="en-US" altLang="zh-CN">
                <a:ea typeface="宋体" charset="-122"/>
              </a:rPr>
              <a:t>				break;</a:t>
            </a:r>
          </a:p>
          <a:p>
            <a:pPr eaLnBrk="1" hangingPunct="1"/>
            <a:r>
              <a:rPr lang="en-US" altLang="zh-CN">
                <a:ea typeface="宋体" charset="-122"/>
              </a:rPr>
              <a:t>			}</a:t>
            </a:r>
          </a:p>
          <a:p>
            <a:pPr eaLnBrk="1" hangingPunct="1"/>
            <a:r>
              <a:rPr lang="en-US" altLang="zh-CN">
                <a:ea typeface="宋体" charset="-122"/>
              </a:rPr>
              <a:t>			cur = cur.next;</a:t>
            </a:r>
          </a:p>
          <a:p>
            <a:pPr eaLnBrk="1" hangingPunct="1"/>
            <a:r>
              <a:rPr lang="en-US" altLang="zh-CN">
                <a:ea typeface="宋体" charset="-122"/>
              </a:rPr>
              <a:t>		}</a:t>
            </a:r>
          </a:p>
          <a:p>
            <a:pPr eaLnBrk="1" hangingPunct="1"/>
            <a:r>
              <a:rPr lang="en-US" altLang="zh-CN">
                <a:ea typeface="宋体" charset="-122"/>
              </a:rPr>
              <a:t>		// </a:t>
            </a:r>
            <a:r>
              <a:rPr lang="zh-CN" altLang="en-US">
                <a:ea typeface="宋体" charset="-122"/>
              </a:rPr>
              <a:t>这时</a:t>
            </a:r>
            <a:r>
              <a:rPr lang="en-US" altLang="zh-CN">
                <a:ea typeface="宋体" charset="-122"/>
              </a:rPr>
              <a:t>cur </a:t>
            </a:r>
            <a:r>
              <a:rPr lang="zh-CN" altLang="en-US">
                <a:ea typeface="宋体" charset="-122"/>
              </a:rPr>
              <a:t>指向了链表的最后</a:t>
            </a:r>
          </a:p>
          <a:p>
            <a:pPr eaLnBrk="1" hangingPunct="1"/>
            <a:r>
              <a:rPr lang="zh-CN" altLang="en-US">
                <a:ea typeface="宋体" charset="-122"/>
              </a:rPr>
              <a:t>		</a:t>
            </a:r>
            <a:r>
              <a:rPr lang="en-US" altLang="zh-CN">
                <a:ea typeface="宋体" charset="-122"/>
              </a:rPr>
              <a:t>cur.next = emp;</a:t>
            </a:r>
          </a:p>
          <a:p>
            <a:pPr eaLnBrk="1" hangingPunct="1"/>
            <a:endParaRPr lang="en-US" altLang="zh-CN">
              <a:ea typeface="宋体" charset="-122"/>
            </a:endParaRP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遍历链表的方法</a:t>
            </a:r>
          </a:p>
          <a:p>
            <a:pPr eaLnBrk="1" hangingPunct="1"/>
            <a:r>
              <a:rPr lang="zh-CN" altLang="en-US">
                <a:ea typeface="宋体" charset="-122"/>
              </a:rPr>
              <a:t>	</a:t>
            </a:r>
            <a:r>
              <a:rPr lang="en-US" altLang="zh-CN">
                <a:ea typeface="宋体" charset="-122"/>
              </a:rPr>
              <a:t>public void list(int i) {</a:t>
            </a:r>
          </a:p>
          <a:p>
            <a:pPr eaLnBrk="1" hangingPunct="1"/>
            <a:r>
              <a:rPr lang="en-US" altLang="zh-CN">
                <a:ea typeface="宋体" charset="-122"/>
              </a:rPr>
              <a:t>		if (head == null) {</a:t>
            </a:r>
          </a:p>
          <a:p>
            <a:pPr eaLnBrk="1" hangingPunct="1"/>
            <a:r>
              <a:rPr lang="en-US" altLang="zh-CN">
                <a:ea typeface="宋体" charset="-122"/>
              </a:rPr>
              <a:t>			System.out.printf("</a:t>
            </a:r>
            <a:r>
              <a:rPr lang="zh-CN" altLang="en-US">
                <a:ea typeface="宋体" charset="-122"/>
              </a:rPr>
              <a:t>第</a:t>
            </a:r>
            <a:r>
              <a:rPr lang="en-US" altLang="zh-CN">
                <a:ea typeface="宋体" charset="-122"/>
              </a:rPr>
              <a:t>%d</a:t>
            </a:r>
            <a:r>
              <a:rPr lang="zh-CN" altLang="en-US">
                <a:ea typeface="宋体" charset="-122"/>
              </a:rPr>
              <a:t>条链表为空</a:t>
            </a:r>
            <a:r>
              <a:rPr lang="en-US" altLang="zh-CN">
                <a:ea typeface="宋体" charset="-122"/>
              </a:rPr>
              <a:t>\n", i);</a:t>
            </a:r>
          </a:p>
          <a:p>
            <a:pPr eaLnBrk="1" hangingPunct="1"/>
            <a:r>
              <a:rPr lang="en-US" altLang="zh-CN">
                <a:ea typeface="宋体" charset="-122"/>
              </a:rPr>
              <a:t>			return;</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System.out.printf("</a:t>
            </a:r>
            <a:r>
              <a:rPr lang="zh-CN" altLang="en-US">
                <a:ea typeface="宋体" charset="-122"/>
              </a:rPr>
              <a:t>第</a:t>
            </a:r>
            <a:r>
              <a:rPr lang="en-US" altLang="zh-CN">
                <a:ea typeface="宋体" charset="-122"/>
              </a:rPr>
              <a:t>%d</a:t>
            </a:r>
            <a:r>
              <a:rPr lang="zh-CN" altLang="en-US">
                <a:ea typeface="宋体" charset="-122"/>
              </a:rPr>
              <a:t>条链表信息为</a:t>
            </a:r>
            <a:r>
              <a:rPr lang="en-US" altLang="zh-CN">
                <a:ea typeface="宋体" charset="-122"/>
              </a:rPr>
              <a:t>\t", i);</a:t>
            </a:r>
          </a:p>
          <a:p>
            <a:pPr eaLnBrk="1" hangingPunct="1"/>
            <a:r>
              <a:rPr lang="en-US" altLang="zh-CN">
                <a:ea typeface="宋体" charset="-122"/>
              </a:rPr>
              <a:t>		// </a:t>
            </a:r>
            <a:r>
              <a:rPr lang="zh-CN" altLang="en-US">
                <a:ea typeface="宋体" charset="-122"/>
              </a:rPr>
              <a:t>定义辅助指针</a:t>
            </a:r>
          </a:p>
          <a:p>
            <a:pPr eaLnBrk="1" hangingPunct="1"/>
            <a:r>
              <a:rPr lang="zh-CN" altLang="en-US">
                <a:ea typeface="宋体" charset="-122"/>
              </a:rPr>
              <a:t>		</a:t>
            </a:r>
            <a:r>
              <a:rPr lang="en-US" altLang="zh-CN">
                <a:ea typeface="宋体" charset="-122"/>
              </a:rPr>
              <a:t>Emp cur = head;</a:t>
            </a:r>
          </a:p>
          <a:p>
            <a:pPr eaLnBrk="1" hangingPunct="1"/>
            <a:r>
              <a:rPr lang="en-US" altLang="zh-CN">
                <a:ea typeface="宋体" charset="-122"/>
              </a:rPr>
              <a:t>		while (true) {</a:t>
            </a:r>
          </a:p>
          <a:p>
            <a:pPr eaLnBrk="1" hangingPunct="1"/>
            <a:r>
              <a:rPr lang="en-US" altLang="zh-CN">
                <a:ea typeface="宋体" charset="-122"/>
              </a:rPr>
              <a:t>			if (cur == null) {</a:t>
            </a:r>
          </a:p>
          <a:p>
            <a:pPr eaLnBrk="1" hangingPunct="1"/>
            <a:r>
              <a:rPr lang="en-US" altLang="zh-CN">
                <a:ea typeface="宋体" charset="-122"/>
              </a:rPr>
              <a:t>				break;</a:t>
            </a:r>
          </a:p>
          <a:p>
            <a:pPr eaLnBrk="1" hangingPunct="1"/>
            <a:r>
              <a:rPr lang="en-US" altLang="zh-CN">
                <a:ea typeface="宋体" charset="-122"/>
              </a:rPr>
              <a:t>			}</a:t>
            </a:r>
          </a:p>
          <a:p>
            <a:pPr eaLnBrk="1" hangingPunct="1"/>
            <a:r>
              <a:rPr lang="en-US" altLang="zh-CN">
                <a:ea typeface="宋体" charset="-122"/>
              </a:rPr>
              <a:t>			// </a:t>
            </a:r>
            <a:r>
              <a:rPr lang="zh-CN" altLang="en-US">
                <a:ea typeface="宋体" charset="-122"/>
              </a:rPr>
              <a:t>输出雇员信息</a:t>
            </a:r>
          </a:p>
          <a:p>
            <a:pPr eaLnBrk="1" hangingPunct="1"/>
            <a:r>
              <a:rPr lang="zh-CN" altLang="en-US">
                <a:ea typeface="宋体" charset="-122"/>
              </a:rPr>
              <a:t>			</a:t>
            </a:r>
            <a:r>
              <a:rPr lang="en-US" altLang="zh-CN">
                <a:ea typeface="宋体" charset="-122"/>
              </a:rPr>
              <a:t>System.out.printf(" =&gt; id=%d name=%s\t", cur.id, cur.name);</a:t>
            </a:r>
          </a:p>
          <a:p>
            <a:pPr eaLnBrk="1" hangingPunct="1"/>
            <a:r>
              <a:rPr lang="en-US" altLang="zh-CN">
                <a:ea typeface="宋体" charset="-122"/>
              </a:rPr>
              <a:t>			cur = cur.next; //</a:t>
            </a:r>
          </a:p>
          <a:p>
            <a:pPr eaLnBrk="1" hangingPunct="1"/>
            <a:r>
              <a:rPr lang="en-US" altLang="zh-CN">
                <a:ea typeface="宋体" charset="-122"/>
              </a:rPr>
              <a:t>		}</a:t>
            </a:r>
          </a:p>
          <a:p>
            <a:pPr eaLnBrk="1" hangingPunct="1"/>
            <a:r>
              <a:rPr lang="en-US" altLang="zh-CN">
                <a:ea typeface="宋体" charset="-122"/>
              </a:rPr>
              <a:t>		System.out.println();</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如果有，返回</a:t>
            </a:r>
            <a:r>
              <a:rPr lang="en-US" altLang="zh-CN">
                <a:ea typeface="宋体" charset="-122"/>
              </a:rPr>
              <a:t>emp ,</a:t>
            </a:r>
            <a:r>
              <a:rPr lang="zh-CN" altLang="en-US">
                <a:ea typeface="宋体" charset="-122"/>
              </a:rPr>
              <a:t>没有返回</a:t>
            </a:r>
            <a:r>
              <a:rPr lang="en-US" altLang="zh-CN">
                <a:ea typeface="宋体" charset="-122"/>
              </a:rPr>
              <a:t>null</a:t>
            </a:r>
          </a:p>
          <a:p>
            <a:pPr eaLnBrk="1" hangingPunct="1"/>
            <a:r>
              <a:rPr lang="en-US" altLang="zh-CN">
                <a:ea typeface="宋体" charset="-122"/>
              </a:rPr>
              <a:t>	public Emp findEmpById(int id) {</a:t>
            </a:r>
          </a:p>
          <a:p>
            <a:pPr eaLnBrk="1" hangingPunct="1"/>
            <a:r>
              <a:rPr lang="en-US" altLang="zh-CN">
                <a:ea typeface="宋体" charset="-122"/>
              </a:rPr>
              <a:t>		// </a:t>
            </a:r>
            <a:r>
              <a:rPr lang="zh-CN" altLang="en-US">
                <a:ea typeface="宋体" charset="-122"/>
              </a:rPr>
              <a:t>遍历</a:t>
            </a:r>
          </a:p>
          <a:p>
            <a:pPr eaLnBrk="1" hangingPunct="1"/>
            <a:r>
              <a:rPr lang="zh-CN" altLang="en-US">
                <a:ea typeface="宋体" charset="-122"/>
              </a:rPr>
              <a:t>		</a:t>
            </a:r>
            <a:r>
              <a:rPr lang="en-US" altLang="zh-CN">
                <a:ea typeface="宋体" charset="-122"/>
              </a:rPr>
              <a:t>if (head == null) {</a:t>
            </a:r>
          </a:p>
          <a:p>
            <a:pPr eaLnBrk="1" hangingPunct="1"/>
            <a:r>
              <a:rPr lang="en-US" altLang="zh-CN">
                <a:ea typeface="宋体" charset="-122"/>
              </a:rPr>
              <a:t>			System.out.println("</a:t>
            </a:r>
            <a:r>
              <a:rPr lang="zh-CN" altLang="en-US">
                <a:ea typeface="宋体" charset="-122"/>
              </a:rPr>
              <a:t>链表为空，没有数据</a:t>
            </a:r>
            <a:r>
              <a:rPr lang="en-US" altLang="zh-CN">
                <a:ea typeface="宋体" charset="-122"/>
              </a:rPr>
              <a:t>~~");</a:t>
            </a:r>
          </a:p>
          <a:p>
            <a:pPr eaLnBrk="1" hangingPunct="1"/>
            <a:r>
              <a:rPr lang="en-US" altLang="zh-CN">
                <a:ea typeface="宋体" charset="-122"/>
              </a:rPr>
              <a:t>			return null;</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Emp cur = head;</a:t>
            </a:r>
          </a:p>
          <a:p>
            <a:pPr eaLnBrk="1" hangingPunct="1"/>
            <a:endParaRPr lang="en-US" altLang="zh-CN">
              <a:ea typeface="宋体" charset="-122"/>
            </a:endParaRPr>
          </a:p>
          <a:p>
            <a:pPr eaLnBrk="1" hangingPunct="1"/>
            <a:r>
              <a:rPr lang="en-US" altLang="zh-CN">
                <a:ea typeface="宋体" charset="-122"/>
              </a:rPr>
              <a:t>		while (true) {</a:t>
            </a:r>
          </a:p>
          <a:p>
            <a:pPr eaLnBrk="1" hangingPunct="1"/>
            <a:r>
              <a:rPr lang="en-US" altLang="zh-CN">
                <a:ea typeface="宋体" charset="-122"/>
              </a:rPr>
              <a:t>			if (cur == null) {</a:t>
            </a:r>
          </a:p>
          <a:p>
            <a:pPr eaLnBrk="1" hangingPunct="1"/>
            <a:r>
              <a:rPr lang="en-US" altLang="zh-CN">
                <a:ea typeface="宋体" charset="-122"/>
              </a:rPr>
              <a:t>				break;</a:t>
            </a:r>
          </a:p>
          <a:p>
            <a:pPr eaLnBrk="1" hangingPunct="1"/>
            <a:r>
              <a:rPr lang="en-US" altLang="zh-CN">
                <a:ea typeface="宋体" charset="-122"/>
              </a:rPr>
              <a:t>			}</a:t>
            </a:r>
          </a:p>
          <a:p>
            <a:pPr eaLnBrk="1" hangingPunct="1"/>
            <a:r>
              <a:rPr lang="en-US" altLang="zh-CN">
                <a:ea typeface="宋体" charset="-122"/>
              </a:rPr>
              <a:t>			if (cur.id == id) {</a:t>
            </a:r>
          </a:p>
          <a:p>
            <a:pPr eaLnBrk="1" hangingPunct="1"/>
            <a:r>
              <a:rPr lang="en-US" altLang="zh-CN">
                <a:ea typeface="宋体" charset="-122"/>
              </a:rPr>
              <a:t>				break;</a:t>
            </a:r>
          </a:p>
          <a:p>
            <a:pPr eaLnBrk="1" hangingPunct="1"/>
            <a:r>
              <a:rPr lang="en-US" altLang="zh-CN">
                <a:ea typeface="宋体" charset="-122"/>
              </a:rPr>
              <a:t>			}</a:t>
            </a:r>
          </a:p>
          <a:p>
            <a:pPr eaLnBrk="1" hangingPunct="1"/>
            <a:r>
              <a:rPr lang="en-US" altLang="zh-CN">
                <a:ea typeface="宋体" charset="-122"/>
              </a:rPr>
              <a:t>			cur = cur.next;</a:t>
            </a:r>
          </a:p>
          <a:p>
            <a:pPr eaLnBrk="1" hangingPunct="1"/>
            <a:r>
              <a:rPr lang="en-US" altLang="zh-CN">
                <a:ea typeface="宋体" charset="-122"/>
              </a:rPr>
              <a:t>		}</a:t>
            </a:r>
          </a:p>
          <a:p>
            <a:pPr eaLnBrk="1" hangingPunct="1"/>
            <a:r>
              <a:rPr lang="en-US" altLang="zh-CN">
                <a:ea typeface="宋体" charset="-122"/>
              </a:rPr>
              <a:t>		return cur;</a:t>
            </a:r>
          </a:p>
          <a:p>
            <a:pPr eaLnBrk="1" hangingPunct="1"/>
            <a:r>
              <a:rPr lang="en-US" altLang="zh-CN">
                <a:ea typeface="宋体" charset="-122"/>
              </a:rPr>
              <a:t>	}</a:t>
            </a:r>
          </a:p>
          <a:p>
            <a:pPr eaLnBrk="1" hangingPunct="1"/>
            <a:r>
              <a:rPr lang="en-US" altLang="zh-CN">
                <a:ea typeface="宋体" charset="-122"/>
              </a:rPr>
              <a:t>}</a:t>
            </a:r>
          </a:p>
          <a:p>
            <a:pPr eaLnBrk="1" hangingPunct="1"/>
            <a:endParaRPr lang="en-US" altLang="zh-CN">
              <a:ea typeface="宋体" charset="-122"/>
            </a:endParaRPr>
          </a:p>
          <a:p>
            <a:pPr eaLnBrk="1" hangingPunct="1"/>
            <a:r>
              <a:rPr lang="en-US" altLang="zh-CN">
                <a:ea typeface="宋体" charset="-122"/>
              </a:rPr>
              <a:t>class HashTab { //</a:t>
            </a:r>
          </a:p>
          <a:p>
            <a:pPr eaLnBrk="1" hangingPunct="1"/>
            <a:r>
              <a:rPr lang="en-US" altLang="zh-CN">
                <a:ea typeface="宋体" charset="-122"/>
              </a:rPr>
              <a:t>	EmpLinkedList[] empLinkedListArr;</a:t>
            </a:r>
          </a:p>
          <a:p>
            <a:pPr eaLnBrk="1" hangingPunct="1"/>
            <a:endParaRPr lang="en-US" altLang="zh-CN">
              <a:ea typeface="宋体" charset="-122"/>
            </a:endParaRPr>
          </a:p>
          <a:p>
            <a:pPr eaLnBrk="1" hangingPunct="1"/>
            <a:r>
              <a:rPr lang="en-US" altLang="zh-CN">
                <a:ea typeface="宋体" charset="-122"/>
              </a:rPr>
              <a:t>	public HashTab(int size) {</a:t>
            </a:r>
          </a:p>
          <a:p>
            <a:pPr eaLnBrk="1" hangingPunct="1"/>
            <a:r>
              <a:rPr lang="en-US" altLang="zh-CN">
                <a:ea typeface="宋体" charset="-122"/>
              </a:rPr>
              <a:t>		empLinkedListArr = new EmpLinkedList[size];</a:t>
            </a:r>
          </a:p>
          <a:p>
            <a:pPr eaLnBrk="1" hangingPunct="1"/>
            <a:r>
              <a:rPr lang="en-US" altLang="zh-CN">
                <a:ea typeface="宋体" charset="-122"/>
              </a:rPr>
              <a:t>		// </a:t>
            </a:r>
            <a:r>
              <a:rPr lang="zh-CN" altLang="en-US">
                <a:ea typeface="宋体" charset="-122"/>
              </a:rPr>
              <a:t>初始化我们的</a:t>
            </a:r>
            <a:r>
              <a:rPr lang="en-US" altLang="zh-CN">
                <a:ea typeface="宋体" charset="-122"/>
              </a:rPr>
              <a:t>empLinkedListArr </a:t>
            </a:r>
            <a:r>
              <a:rPr lang="zh-CN" altLang="en-US">
                <a:ea typeface="宋体" charset="-122"/>
              </a:rPr>
              <a:t>的各个元素</a:t>
            </a:r>
          </a:p>
          <a:p>
            <a:pPr eaLnBrk="1" hangingPunct="1"/>
            <a:r>
              <a:rPr lang="zh-CN" altLang="en-US">
                <a:ea typeface="宋体" charset="-122"/>
              </a:rPr>
              <a:t>		</a:t>
            </a:r>
            <a:r>
              <a:rPr lang="en-US" altLang="zh-CN">
                <a:ea typeface="宋体" charset="-122"/>
              </a:rPr>
              <a:t>for (int i = 0; i &lt; empLinkedListArr.length; i++) {</a:t>
            </a:r>
          </a:p>
          <a:p>
            <a:pPr eaLnBrk="1" hangingPunct="1"/>
            <a:r>
              <a:rPr lang="en-US" altLang="zh-CN">
                <a:ea typeface="宋体" charset="-122"/>
              </a:rPr>
              <a:t>			empLinkedListArr[i] = new EmpLinkedList();</a:t>
            </a: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public void add(Emp emp) {</a:t>
            </a:r>
          </a:p>
          <a:p>
            <a:pPr eaLnBrk="1" hangingPunct="1"/>
            <a:r>
              <a:rPr lang="en-US" altLang="zh-CN">
                <a:ea typeface="宋体" charset="-122"/>
              </a:rPr>
              <a:t>		// </a:t>
            </a:r>
            <a:r>
              <a:rPr lang="zh-CN" altLang="en-US">
                <a:ea typeface="宋体" charset="-122"/>
              </a:rPr>
              <a:t>返回该员工，应该加入到那条链表</a:t>
            </a:r>
          </a:p>
          <a:p>
            <a:pPr eaLnBrk="1" hangingPunct="1"/>
            <a:r>
              <a:rPr lang="zh-CN" altLang="en-US">
                <a:ea typeface="宋体" charset="-122"/>
              </a:rPr>
              <a:t>		</a:t>
            </a:r>
            <a:r>
              <a:rPr lang="en-US" altLang="zh-CN">
                <a:ea typeface="宋体" charset="-122"/>
              </a:rPr>
              <a:t>int empLinkedListNo = hashFun(emp.id);</a:t>
            </a:r>
          </a:p>
          <a:p>
            <a:pPr eaLnBrk="1" hangingPunct="1"/>
            <a:r>
              <a:rPr lang="en-US" altLang="zh-CN">
                <a:ea typeface="宋体" charset="-122"/>
              </a:rPr>
              <a:t>		empLinkedListArr[empLinkedListNo].add(emp);</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public void list() { // </a:t>
            </a:r>
            <a:r>
              <a:rPr lang="zh-CN" altLang="en-US">
                <a:ea typeface="宋体" charset="-122"/>
              </a:rPr>
              <a:t>遍历整个</a:t>
            </a:r>
            <a:r>
              <a:rPr lang="en-US" altLang="zh-CN">
                <a:ea typeface="宋体" charset="-122"/>
              </a:rPr>
              <a:t>hash</a:t>
            </a:r>
            <a:r>
              <a:rPr lang="zh-CN" altLang="en-US">
                <a:ea typeface="宋体" charset="-122"/>
              </a:rPr>
              <a:t>表</a:t>
            </a:r>
          </a:p>
          <a:p>
            <a:pPr eaLnBrk="1" hangingPunct="1"/>
            <a:r>
              <a:rPr lang="zh-CN" altLang="en-US">
                <a:ea typeface="宋体" charset="-122"/>
              </a:rPr>
              <a:t>		</a:t>
            </a:r>
            <a:r>
              <a:rPr lang="en-US" altLang="zh-CN">
                <a:ea typeface="宋体" charset="-122"/>
              </a:rPr>
              <a:t>for (int i = 0; i &lt; empLinkedListArr.length; i++) {</a:t>
            </a:r>
          </a:p>
          <a:p>
            <a:pPr eaLnBrk="1" hangingPunct="1"/>
            <a:r>
              <a:rPr lang="en-US" altLang="zh-CN">
                <a:ea typeface="宋体" charset="-122"/>
              </a:rPr>
              <a:t>			empLinkedListArr[i].list(i);</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编写一个</a:t>
            </a:r>
            <a:r>
              <a:rPr lang="en-US" altLang="zh-CN">
                <a:ea typeface="宋体" charset="-122"/>
              </a:rPr>
              <a:t>findEmpById</a:t>
            </a:r>
          </a:p>
          <a:p>
            <a:pPr eaLnBrk="1" hangingPunct="1"/>
            <a:r>
              <a:rPr lang="en-US" altLang="zh-CN">
                <a:ea typeface="宋体" charset="-122"/>
              </a:rPr>
              <a:t>	public void findEmpById(int id) {</a:t>
            </a:r>
          </a:p>
          <a:p>
            <a:pPr eaLnBrk="1" hangingPunct="1"/>
            <a:r>
              <a:rPr lang="en-US" altLang="zh-CN">
                <a:ea typeface="宋体" charset="-122"/>
              </a:rPr>
              <a:t>		// </a:t>
            </a:r>
            <a:r>
              <a:rPr lang="zh-CN" altLang="en-US">
                <a:ea typeface="宋体" charset="-122"/>
              </a:rPr>
              <a:t>返回该员工，应该加入到那条链表</a:t>
            </a:r>
          </a:p>
          <a:p>
            <a:pPr eaLnBrk="1" hangingPunct="1"/>
            <a:r>
              <a:rPr lang="zh-CN" altLang="en-US">
                <a:ea typeface="宋体" charset="-122"/>
              </a:rPr>
              <a:t>		</a:t>
            </a:r>
            <a:r>
              <a:rPr lang="en-US" altLang="zh-CN">
                <a:ea typeface="宋体" charset="-122"/>
              </a:rPr>
              <a:t>int empLinkedListNo = hashFun(id);</a:t>
            </a:r>
          </a:p>
          <a:p>
            <a:pPr eaLnBrk="1" hangingPunct="1"/>
            <a:r>
              <a:rPr lang="en-US" altLang="zh-CN">
                <a:ea typeface="宋体" charset="-122"/>
              </a:rPr>
              <a:t>		Emp emp = this.empLinkedListArr[empLinkedListNo].findEmpById(id);</a:t>
            </a:r>
          </a:p>
          <a:p>
            <a:pPr eaLnBrk="1" hangingPunct="1"/>
            <a:r>
              <a:rPr lang="en-US" altLang="zh-CN">
                <a:ea typeface="宋体" charset="-122"/>
              </a:rPr>
              <a:t>		if (emp != null) {</a:t>
            </a:r>
          </a:p>
          <a:p>
            <a:pPr eaLnBrk="1" hangingPunct="1"/>
            <a:r>
              <a:rPr lang="en-US" altLang="zh-CN">
                <a:ea typeface="宋体" charset="-122"/>
              </a:rPr>
              <a:t>			System.out.printf("</a:t>
            </a:r>
            <a:r>
              <a:rPr lang="zh-CN" altLang="en-US">
                <a:ea typeface="宋体" charset="-122"/>
              </a:rPr>
              <a:t>在第 </a:t>
            </a:r>
            <a:r>
              <a:rPr lang="en-US" altLang="zh-CN">
                <a:ea typeface="宋体" charset="-122"/>
              </a:rPr>
              <a:t>%d </a:t>
            </a:r>
            <a:r>
              <a:rPr lang="zh-CN" altLang="en-US">
                <a:ea typeface="宋体" charset="-122"/>
              </a:rPr>
              <a:t>找到</a:t>
            </a:r>
            <a:r>
              <a:rPr lang="en-US" altLang="zh-CN">
                <a:ea typeface="宋体" charset="-122"/>
              </a:rPr>
              <a:t>id=%d name=%s\n", empLinkedListNo, id, emp.name);</a:t>
            </a:r>
          </a:p>
          <a:p>
            <a:pPr eaLnBrk="1" hangingPunct="1"/>
            <a:r>
              <a:rPr lang="en-US" altLang="zh-CN">
                <a:ea typeface="宋体" charset="-122"/>
              </a:rPr>
              <a:t>		} else {</a:t>
            </a:r>
          </a:p>
          <a:p>
            <a:pPr eaLnBrk="1" hangingPunct="1"/>
            <a:r>
              <a:rPr lang="en-US" altLang="zh-CN">
                <a:ea typeface="宋体" charset="-122"/>
              </a:rPr>
              <a:t>			System.out.printf("</a:t>
            </a:r>
            <a:r>
              <a:rPr lang="zh-CN" altLang="en-US">
                <a:ea typeface="宋体" charset="-122"/>
              </a:rPr>
              <a:t>没有找到</a:t>
            </a:r>
            <a:r>
              <a:rPr lang="en-US" altLang="zh-CN">
                <a:ea typeface="宋体" charset="-122"/>
              </a:rPr>
              <a:t>id</a:t>
            </a:r>
            <a:r>
              <a:rPr lang="zh-CN" altLang="en-US">
                <a:ea typeface="宋体" charset="-122"/>
              </a:rPr>
              <a:t>为 </a:t>
            </a:r>
            <a:r>
              <a:rPr lang="en-US" altLang="zh-CN">
                <a:ea typeface="宋体" charset="-122"/>
              </a:rPr>
              <a:t>%d \n", id);</a:t>
            </a: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散列函数</a:t>
            </a:r>
            <a:r>
              <a:rPr lang="en-US" altLang="zh-CN">
                <a:ea typeface="宋体" charset="-122"/>
              </a:rPr>
              <a:t>, </a:t>
            </a:r>
            <a:r>
              <a:rPr lang="zh-CN" altLang="en-US">
                <a:ea typeface="宋体" charset="-122"/>
              </a:rPr>
              <a:t>可以定制</a:t>
            </a:r>
          </a:p>
          <a:p>
            <a:pPr eaLnBrk="1" hangingPunct="1"/>
            <a:r>
              <a:rPr lang="zh-CN" altLang="en-US">
                <a:ea typeface="宋体" charset="-122"/>
              </a:rPr>
              <a:t>	</a:t>
            </a:r>
            <a:r>
              <a:rPr lang="en-US" altLang="zh-CN">
                <a:ea typeface="宋体" charset="-122"/>
              </a:rPr>
              <a:t>public int hashFun(int id) {</a:t>
            </a:r>
          </a:p>
          <a:p>
            <a:pPr eaLnBrk="1" hangingPunct="1"/>
            <a:r>
              <a:rPr lang="en-US" altLang="zh-CN">
                <a:ea typeface="宋体" charset="-122"/>
              </a:rPr>
              <a:t>		return id % empLinkedListArr.length;</a:t>
            </a:r>
          </a:p>
          <a:p>
            <a:pPr eaLnBrk="1" hangingPunct="1"/>
            <a:r>
              <a:rPr lang="en-US" altLang="zh-CN">
                <a:ea typeface="宋体" charset="-122"/>
              </a:rPr>
              <a:t>	}</a:t>
            </a:r>
          </a:p>
          <a:p>
            <a:pPr eaLnBrk="1" hangingPunct="1"/>
            <a:r>
              <a:rPr lang="en-US" altLang="zh-CN">
                <a:ea typeface="宋体" charset="-122"/>
              </a:rPr>
              <a:t>}</a:t>
            </a:r>
          </a:p>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128</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129</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r>
              <a:rPr lang="zh-CN" altLang="en-US">
                <a:ea typeface="宋体" charset="-122"/>
              </a:rPr>
              <a:t>二叉排序树：</a:t>
            </a:r>
            <a:r>
              <a:rPr lang="en-US" altLang="zh-CN">
                <a:ea typeface="宋体" charset="-122"/>
              </a:rPr>
              <a:t>BST:</a:t>
            </a:r>
            <a:r>
              <a:rPr lang="en-US" altLang="zh-CN" baseline="0">
                <a:ea typeface="宋体" charset="-122"/>
              </a:rPr>
              <a:t> (Binary Sort(Search) Tree), </a:t>
            </a:r>
            <a:r>
              <a:rPr lang="zh-CN" altLang="en-US" baseline="0">
                <a:ea typeface="宋体" charset="-122"/>
              </a:rPr>
              <a:t>对于二叉排序树的任何一个非叶子节点，要求左子节点的值比当前节点的值小，</a:t>
            </a:r>
            <a:endParaRPr lang="en-US" altLang="zh-CN" baseline="0">
              <a:ea typeface="宋体" charset="-122"/>
            </a:endParaRPr>
          </a:p>
          <a:p>
            <a:pPr eaLnBrk="1" hangingPunct="1"/>
            <a:r>
              <a:rPr lang="zh-CN" altLang="en-US" baseline="0">
                <a:ea typeface="宋体" charset="-122"/>
              </a:rPr>
              <a:t>右子节点的值比当前节点的值大。</a:t>
            </a:r>
            <a:endParaRPr lang="en-US" altLang="zh-CN" baseline="0">
              <a:ea typeface="宋体" charset="-122"/>
            </a:endParaRPr>
          </a:p>
          <a:p>
            <a:pPr eaLnBrk="1" hangingPunct="1"/>
            <a:endParaRPr lang="en-US" altLang="zh-CN" baseline="0">
              <a:ea typeface="宋体" charset="-122"/>
            </a:endParaRPr>
          </a:p>
          <a:p>
            <a:pPr eaLnBrk="1" hangingPunct="1"/>
            <a:r>
              <a:rPr lang="zh-CN" altLang="en-US" baseline="0">
                <a:ea typeface="宋体" charset="-122"/>
              </a:rPr>
              <a:t>链式存储，不论是否排序，检索数据速度都不高</a:t>
            </a:r>
            <a:r>
              <a:rPr lang="en-US" altLang="zh-CN" baseline="0">
                <a:ea typeface="宋体" charset="-122"/>
              </a:rPr>
              <a:t>.[</a:t>
            </a:r>
            <a:r>
              <a:rPr lang="zh-CN" altLang="en-US" baseline="0">
                <a:ea typeface="宋体" charset="-122"/>
              </a:rPr>
              <a:t>因为</a:t>
            </a:r>
            <a:r>
              <a:rPr lang="en-US" altLang="zh-CN" baseline="0">
                <a:ea typeface="宋体" charset="-122"/>
              </a:rPr>
              <a:t>:</a:t>
            </a:r>
            <a:r>
              <a:rPr lang="zh-CN" altLang="en-US" sz="1200"/>
              <a:t>需要从头节点开始遍历</a:t>
            </a:r>
            <a:r>
              <a:rPr lang="en-US" altLang="zh-CN" baseline="0">
                <a:ea typeface="宋体" charset="-122"/>
              </a:rPr>
              <a:t>]</a:t>
            </a:r>
          </a:p>
          <a:p>
            <a:pPr eaLnBrk="1" hangingPunct="1"/>
            <a:r>
              <a:rPr lang="en-US" altLang="zh-CN" baseline="0">
                <a:ea typeface="宋体" charset="-122"/>
              </a:rPr>
              <a:t> </a:t>
            </a:r>
            <a:endParaRPr lang="en-US" altLang="zh-CN">
              <a:ea typeface="宋体" charset="-122"/>
            </a:endParaRPr>
          </a:p>
          <a:p>
            <a:pPr eaLnBrk="1" hangingPunct="1"/>
            <a:r>
              <a:rPr lang="zh-CN" altLang="en-US">
                <a:ea typeface="宋体" charset="-122"/>
              </a:rPr>
              <a:t>参考：</a:t>
            </a:r>
            <a:r>
              <a:rPr lang="en-US" altLang="zh-CN">
                <a:ea typeface="宋体" charset="-122"/>
              </a:rPr>
              <a:t>l-p28</a:t>
            </a:r>
          </a:p>
          <a:p>
            <a:pPr eaLnBrk="1" hangingPunct="1"/>
            <a:endParaRPr lang="en-US" altLang="zh-CN">
              <a:ea typeface="宋体" charset="-122"/>
            </a:endParaRPr>
          </a:p>
          <a:p>
            <a:pPr eaLnBrk="1" hangingPunct="1"/>
            <a:r>
              <a:rPr lang="zh-CN" altLang="en-US">
                <a:ea typeface="宋体" charset="-122"/>
              </a:rPr>
              <a:t>再确认一下数组和链表在底层的数据存储方式</a:t>
            </a:r>
            <a:r>
              <a:rPr lang="en-US" altLang="zh-CN">
                <a:ea typeface="宋体" charset="-122"/>
              </a:rPr>
              <a:t>.【</a:t>
            </a:r>
            <a:r>
              <a:rPr lang="zh-CN" altLang="en-US">
                <a:ea typeface="宋体" charset="-122"/>
              </a:rPr>
              <a:t>待</a:t>
            </a:r>
            <a:r>
              <a:rPr lang="en-US" altLang="zh-CN">
                <a:ea typeface="宋体" charset="-122"/>
              </a:rPr>
              <a:t>..】</a:t>
            </a:r>
          </a:p>
          <a:p>
            <a:pPr eaLnBrk="1" hangingPunct="1"/>
            <a:r>
              <a:rPr lang="zh-CN" altLang="en-US">
                <a:ea typeface="宋体" charset="-122"/>
              </a:rPr>
              <a:t>数组：地址要求连续</a:t>
            </a:r>
            <a:endParaRPr lang="en-US" altLang="zh-CN">
              <a:ea typeface="宋体" charset="-122"/>
            </a:endParaRPr>
          </a:p>
          <a:p>
            <a:pPr eaLnBrk="1" hangingPunct="1"/>
            <a:r>
              <a:rPr lang="zh-CN" altLang="en-US">
                <a:ea typeface="宋体" charset="-122"/>
              </a:rPr>
              <a:t>链表</a:t>
            </a:r>
            <a:r>
              <a:rPr lang="en-US" altLang="zh-CN">
                <a:ea typeface="宋体" charset="-122"/>
              </a:rPr>
              <a:t>:</a:t>
            </a:r>
            <a:r>
              <a:rPr lang="en-US" altLang="zh-CN" baseline="0">
                <a:ea typeface="宋体" charset="-122"/>
              </a:rPr>
              <a:t> </a:t>
            </a:r>
            <a:r>
              <a:rPr lang="zh-CN" altLang="en-US" baseline="0">
                <a:ea typeface="宋体" charset="-122"/>
              </a:rPr>
              <a:t>地址可以不用连续，这样可以充分利用空间。</a:t>
            </a:r>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130</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a:ea typeface="宋体" charset="-122"/>
              </a:rPr>
              <a:t>--</a:t>
            </a:r>
            <a:r>
              <a:rPr lang="zh-CN" altLang="en-US">
                <a:ea typeface="宋体" charset="-122"/>
              </a:rPr>
              <a:t>参考文档 丢手帕问题</a:t>
            </a:r>
            <a:r>
              <a:rPr lang="en-US" altLang="zh-CN">
                <a:ea typeface="宋体" charset="-122"/>
              </a:rPr>
              <a:t>.doc</a:t>
            </a: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14</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a:ea typeface="宋体" charset="-122"/>
              </a:rPr>
              <a:t>参考：</a:t>
            </a:r>
            <a:r>
              <a:rPr lang="en-US" altLang="zh-CN">
                <a:ea typeface="宋体" charset="-122"/>
              </a:rPr>
              <a:t>l-p28</a:t>
            </a:r>
          </a:p>
          <a:p>
            <a:pPr eaLnBrk="1" hangingPunct="1"/>
            <a:endParaRPr lang="en-US" altLang="zh-CN">
              <a:ea typeface="宋体" charset="-122"/>
            </a:endParaRPr>
          </a:p>
          <a:p>
            <a:pPr eaLnBrk="1" hangingPunct="1"/>
            <a:r>
              <a:rPr lang="zh-CN" altLang="en-US">
                <a:ea typeface="宋体" charset="-122"/>
              </a:rPr>
              <a:t>节点的权：可以理解就是节点的值</a:t>
            </a:r>
            <a:endParaRPr lang="en-US" altLang="zh-CN">
              <a:ea typeface="宋体" charset="-122"/>
            </a:endParaRPr>
          </a:p>
          <a:p>
            <a:pPr eaLnBrk="1" hangingPunct="1"/>
            <a:endParaRPr lang="en-US" altLang="zh-CN">
              <a:ea typeface="宋体" charset="-122"/>
            </a:endParaRPr>
          </a:p>
          <a:p>
            <a:pPr eaLnBrk="1" hangingPunct="1"/>
            <a:r>
              <a:rPr lang="zh-CN" altLang="en-US">
                <a:ea typeface="宋体" charset="-122"/>
              </a:rPr>
              <a:t>树的高度：就是一棵树的最大层</a:t>
            </a:r>
            <a:endParaRPr lang="en-US" altLang="zh-CN">
              <a:ea typeface="宋体" charset="-122"/>
            </a:endParaRPr>
          </a:p>
          <a:p>
            <a:pPr eaLnBrk="1" hangingPunct="1"/>
            <a:r>
              <a:rPr lang="zh-CN" altLang="en-US">
                <a:ea typeface="宋体" charset="-122"/>
              </a:rPr>
              <a:t>森林</a:t>
            </a:r>
            <a:r>
              <a:rPr lang="en-US" altLang="zh-CN">
                <a:ea typeface="宋体" charset="-122"/>
              </a:rPr>
              <a:t>: </a:t>
            </a:r>
            <a:r>
              <a:rPr lang="zh-CN" altLang="en-US">
                <a:ea typeface="宋体" charset="-122"/>
              </a:rPr>
              <a:t>多颗子树构成森林</a:t>
            </a:r>
            <a:r>
              <a:rPr lang="en-US" altLang="zh-CN">
                <a:ea typeface="宋体" charset="-122"/>
              </a:rPr>
              <a:t>.</a:t>
            </a: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131</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132</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r>
              <a:rPr lang="zh-CN" altLang="en-US">
                <a:ea typeface="宋体" charset="-122"/>
              </a:rPr>
              <a:t>说明</a:t>
            </a:r>
            <a:endParaRPr lang="en-US" altLang="zh-CN">
              <a:ea typeface="宋体" charset="-122"/>
            </a:endParaRPr>
          </a:p>
          <a:p>
            <a:pPr eaLnBrk="1" hangingPunct="1"/>
            <a:r>
              <a:rPr lang="en-US" altLang="zh-CN">
                <a:ea typeface="宋体" charset="-122"/>
              </a:rPr>
              <a:t>1</a:t>
            </a:r>
            <a:r>
              <a:rPr lang="en-US" altLang="zh-CN" baseline="0">
                <a:ea typeface="宋体" charset="-122"/>
              </a:rPr>
              <a:t> </a:t>
            </a:r>
            <a:r>
              <a:rPr lang="zh-CN" altLang="en-US" baseline="0">
                <a:ea typeface="宋体" charset="-122"/>
              </a:rPr>
              <a:t>满二叉树也是完全二叉树</a:t>
            </a:r>
            <a:r>
              <a:rPr lang="en-US" altLang="zh-CN" baseline="0">
                <a:ea typeface="宋体" charset="-122"/>
              </a:rPr>
              <a:t>.</a:t>
            </a:r>
          </a:p>
          <a:p>
            <a:pPr eaLnBrk="1" hangingPunct="1"/>
            <a:r>
              <a:rPr lang="en-US" altLang="zh-CN" baseline="0">
                <a:ea typeface="宋体" charset="-122"/>
              </a:rPr>
              <a:t>2 </a:t>
            </a:r>
            <a:r>
              <a:rPr lang="zh-CN" altLang="en-US" baseline="0">
                <a:ea typeface="宋体" charset="-122"/>
              </a:rPr>
              <a:t>判断是不是一颗完全二叉树的技巧： 从根节点开始编号，能够顺序的编号</a:t>
            </a:r>
            <a:r>
              <a:rPr lang="en-US" altLang="zh-CN" baseline="0">
                <a:ea typeface="宋体" charset="-122"/>
              </a:rPr>
              <a:t>1,2,3,... </a:t>
            </a:r>
            <a:r>
              <a:rPr lang="zh-CN" altLang="en-US" baseline="0">
                <a:ea typeface="宋体" charset="-122"/>
              </a:rPr>
              <a:t>中间不能有不连续的情况。比如本</a:t>
            </a:r>
            <a:r>
              <a:rPr lang="en-US" altLang="zh-CN" baseline="0">
                <a:ea typeface="宋体" charset="-122"/>
              </a:rPr>
              <a:t>PPT,</a:t>
            </a:r>
            <a:r>
              <a:rPr lang="zh-CN" altLang="en-US" baseline="0">
                <a:ea typeface="宋体" charset="-122"/>
              </a:rPr>
              <a:t>把</a:t>
            </a:r>
            <a:r>
              <a:rPr lang="en-US" altLang="zh-CN" baseline="0">
                <a:ea typeface="宋体" charset="-122"/>
              </a:rPr>
              <a:t>(6) </a:t>
            </a:r>
            <a:r>
              <a:rPr lang="zh-CN" altLang="en-US" baseline="0">
                <a:ea typeface="宋体" charset="-122"/>
              </a:rPr>
              <a:t>或者 </a:t>
            </a:r>
            <a:r>
              <a:rPr lang="en-US" altLang="zh-CN" baseline="0">
                <a:ea typeface="宋体" charset="-122"/>
              </a:rPr>
              <a:t>(7)</a:t>
            </a:r>
          </a:p>
          <a:p>
            <a:pPr eaLnBrk="1" hangingPunct="1"/>
            <a:r>
              <a:rPr lang="zh-CN" altLang="en-US" baseline="0">
                <a:ea typeface="宋体" charset="-122"/>
              </a:rPr>
              <a:t>删除了，就出现了不连续的现象，就不是完全二叉树了</a:t>
            </a:r>
            <a:r>
              <a:rPr lang="en-US" altLang="zh-CN" baseline="0">
                <a:ea typeface="宋体" charset="-122"/>
              </a:rPr>
              <a:t>.</a:t>
            </a:r>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133</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r>
              <a:rPr lang="en-US" altLang="zh-CN">
                <a:ea typeface="宋体" charset="-122"/>
              </a:rPr>
              <a:t>//java</a:t>
            </a:r>
            <a:r>
              <a:rPr lang="zh-CN" altLang="en-US">
                <a:ea typeface="宋体" charset="-122"/>
              </a:rPr>
              <a:t>代码</a:t>
            </a:r>
            <a:endParaRPr lang="en-US" altLang="zh-CN">
              <a:ea typeface="宋体" charset="-122"/>
            </a:endParaRPr>
          </a:p>
          <a:p>
            <a:pPr eaLnBrk="1" hangingPunct="1"/>
            <a:endParaRPr lang="en-US" altLang="zh-CN">
              <a:ea typeface="宋体" charset="-122"/>
            </a:endParaRPr>
          </a:p>
          <a:p>
            <a:pPr eaLnBrk="1" hangingPunct="1"/>
            <a:r>
              <a:rPr lang="en-US" altLang="zh-CN">
                <a:ea typeface="宋体" charset="-122"/>
              </a:rPr>
              <a:t>package com.atguigu;</a:t>
            </a:r>
          </a:p>
          <a:p>
            <a:pPr eaLnBrk="1" hangingPunct="1"/>
            <a:endParaRPr lang="en-US" altLang="zh-CN">
              <a:ea typeface="宋体" charset="-122"/>
            </a:endParaRPr>
          </a:p>
          <a:p>
            <a:pPr eaLnBrk="1" hangingPunct="1"/>
            <a:r>
              <a:rPr lang="en-US" altLang="zh-CN">
                <a:ea typeface="宋体" charset="-122"/>
              </a:rPr>
              <a:t>public class BinaryTreeDemo {</a:t>
            </a:r>
          </a:p>
          <a:p>
            <a:pPr eaLnBrk="1" hangingPunct="1"/>
            <a:endParaRPr lang="en-US" altLang="zh-CN">
              <a:ea typeface="宋体" charset="-122"/>
            </a:endParaRPr>
          </a:p>
          <a:p>
            <a:pPr eaLnBrk="1" hangingPunct="1"/>
            <a:r>
              <a:rPr lang="en-US" altLang="zh-CN">
                <a:ea typeface="宋体" charset="-122"/>
              </a:rPr>
              <a:t>	public static void main(String[] args) {</a:t>
            </a:r>
          </a:p>
          <a:p>
            <a:pPr eaLnBrk="1" hangingPunct="1"/>
            <a:r>
              <a:rPr lang="en-US" altLang="zh-CN">
                <a:ea typeface="宋体" charset="-122"/>
              </a:rPr>
              <a:t>		// </a:t>
            </a:r>
            <a:r>
              <a:rPr lang="zh-CN" altLang="en-US">
                <a:ea typeface="宋体" charset="-122"/>
              </a:rPr>
              <a:t>创建一颗二叉树</a:t>
            </a:r>
          </a:p>
          <a:p>
            <a:pPr eaLnBrk="1" hangingPunct="1"/>
            <a:r>
              <a:rPr lang="zh-CN" altLang="en-US">
                <a:ea typeface="宋体" charset="-122"/>
              </a:rPr>
              <a:t>		</a:t>
            </a:r>
            <a:r>
              <a:rPr lang="en-US" altLang="zh-CN">
                <a:ea typeface="宋体" charset="-122"/>
              </a:rPr>
              <a:t>BinaryTree binaryTree = new BinaryTree();</a:t>
            </a:r>
          </a:p>
          <a:p>
            <a:pPr eaLnBrk="1" hangingPunct="1"/>
            <a:endParaRPr lang="en-US" altLang="zh-CN">
              <a:ea typeface="宋体" charset="-122"/>
            </a:endParaRPr>
          </a:p>
          <a:p>
            <a:pPr eaLnBrk="1" hangingPunct="1"/>
            <a:r>
              <a:rPr lang="en-US" altLang="zh-CN">
                <a:ea typeface="宋体" charset="-122"/>
              </a:rPr>
              <a:t>		HeroNode root = new HeroNode(1, "</a:t>
            </a:r>
            <a:r>
              <a:rPr lang="zh-CN" altLang="en-US">
                <a:ea typeface="宋体" charset="-122"/>
              </a:rPr>
              <a:t>宋江</a:t>
            </a:r>
            <a:r>
              <a:rPr lang="en-US" altLang="zh-CN">
                <a:ea typeface="宋体" charset="-122"/>
              </a:rPr>
              <a:t>");</a:t>
            </a:r>
          </a:p>
          <a:p>
            <a:pPr eaLnBrk="1" hangingPunct="1"/>
            <a:r>
              <a:rPr lang="en-US" altLang="zh-CN">
                <a:ea typeface="宋体" charset="-122"/>
              </a:rPr>
              <a:t>		HeroNode node1 = new HeroNode(2, "</a:t>
            </a:r>
            <a:r>
              <a:rPr lang="zh-CN" altLang="en-US">
                <a:ea typeface="宋体" charset="-122"/>
              </a:rPr>
              <a:t>吴用</a:t>
            </a:r>
            <a:r>
              <a:rPr lang="en-US" altLang="zh-CN">
                <a:ea typeface="宋体" charset="-122"/>
              </a:rPr>
              <a:t>");</a:t>
            </a:r>
          </a:p>
          <a:p>
            <a:pPr eaLnBrk="1" hangingPunct="1"/>
            <a:r>
              <a:rPr lang="en-US" altLang="zh-CN">
                <a:ea typeface="宋体" charset="-122"/>
              </a:rPr>
              <a:t>		HeroNode node2 = new HeroNode(3, "</a:t>
            </a:r>
            <a:r>
              <a:rPr lang="zh-CN" altLang="en-US">
                <a:ea typeface="宋体" charset="-122"/>
              </a:rPr>
              <a:t>卢俊义</a:t>
            </a:r>
            <a:r>
              <a:rPr lang="en-US" altLang="zh-CN">
                <a:ea typeface="宋体" charset="-122"/>
              </a:rPr>
              <a:t>");</a:t>
            </a:r>
          </a:p>
          <a:p>
            <a:pPr eaLnBrk="1" hangingPunct="1"/>
            <a:endParaRPr lang="en-US" altLang="zh-CN">
              <a:ea typeface="宋体" charset="-122"/>
            </a:endParaRPr>
          </a:p>
          <a:p>
            <a:pPr eaLnBrk="1" hangingPunct="1"/>
            <a:r>
              <a:rPr lang="en-US" altLang="zh-CN">
                <a:ea typeface="宋体" charset="-122"/>
              </a:rPr>
              <a:t>		root.setLeftNode(node1);</a:t>
            </a:r>
          </a:p>
          <a:p>
            <a:pPr eaLnBrk="1" hangingPunct="1"/>
            <a:r>
              <a:rPr lang="en-US" altLang="zh-CN">
                <a:ea typeface="宋体" charset="-122"/>
              </a:rPr>
              <a:t>		root.setRightNode(node2);</a:t>
            </a:r>
          </a:p>
          <a:p>
            <a:pPr eaLnBrk="1" hangingPunct="1"/>
            <a:endParaRPr lang="en-US" altLang="zh-CN">
              <a:ea typeface="宋体" charset="-122"/>
            </a:endParaRPr>
          </a:p>
          <a:p>
            <a:pPr eaLnBrk="1" hangingPunct="1"/>
            <a:r>
              <a:rPr lang="en-US" altLang="zh-CN">
                <a:ea typeface="宋体" charset="-122"/>
              </a:rPr>
              <a:t>		binaryTree.setRoot(root);</a:t>
            </a:r>
          </a:p>
          <a:p>
            <a:pPr eaLnBrk="1" hangingPunct="1"/>
            <a:endParaRPr lang="en-US" altLang="zh-CN">
              <a:ea typeface="宋体" charset="-122"/>
            </a:endParaRPr>
          </a:p>
          <a:p>
            <a:pPr eaLnBrk="1" hangingPunct="1"/>
            <a:r>
              <a:rPr lang="en-US" altLang="zh-CN">
                <a:ea typeface="宋体" charset="-122"/>
              </a:rPr>
              <a:t>		HeroNode node3 = new HeroNode(4, "</a:t>
            </a:r>
            <a:r>
              <a:rPr lang="zh-CN" altLang="en-US">
                <a:ea typeface="宋体" charset="-122"/>
              </a:rPr>
              <a:t>林冲</a:t>
            </a:r>
            <a:r>
              <a:rPr lang="en-US" altLang="zh-CN">
                <a:ea typeface="宋体" charset="-122"/>
              </a:rPr>
              <a:t>");</a:t>
            </a:r>
          </a:p>
          <a:p>
            <a:pPr eaLnBrk="1" hangingPunct="1"/>
            <a:r>
              <a:rPr lang="en-US" altLang="zh-CN">
                <a:ea typeface="宋体" charset="-122"/>
              </a:rPr>
              <a:t>		HeroNode node4 = new HeroNode(5, "</a:t>
            </a:r>
            <a:r>
              <a:rPr lang="zh-CN" altLang="en-US">
                <a:ea typeface="宋体" charset="-122"/>
              </a:rPr>
              <a:t>关胜</a:t>
            </a:r>
            <a:r>
              <a:rPr lang="en-US" altLang="zh-CN">
                <a:ea typeface="宋体" charset="-122"/>
              </a:rPr>
              <a:t>");</a:t>
            </a:r>
          </a:p>
          <a:p>
            <a:pPr eaLnBrk="1" hangingPunct="1"/>
            <a:endParaRPr lang="en-US" altLang="zh-CN">
              <a:ea typeface="宋体" charset="-122"/>
            </a:endParaRPr>
          </a:p>
          <a:p>
            <a:pPr eaLnBrk="1" hangingPunct="1"/>
            <a:r>
              <a:rPr lang="en-US" altLang="zh-CN">
                <a:ea typeface="宋体" charset="-122"/>
              </a:rPr>
              <a:t>		node2.setRightNode(node3);</a:t>
            </a:r>
          </a:p>
          <a:p>
            <a:pPr eaLnBrk="1" hangingPunct="1"/>
            <a:r>
              <a:rPr lang="en-US" altLang="zh-CN">
                <a:ea typeface="宋体" charset="-122"/>
              </a:rPr>
              <a:t>		node2.setLeftNode(node4);</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前序遍历</a:t>
            </a:r>
          </a:p>
          <a:p>
            <a:pPr eaLnBrk="1" hangingPunct="1"/>
            <a:r>
              <a:rPr lang="zh-CN" altLang="en-US">
                <a:ea typeface="宋体" charset="-122"/>
              </a:rPr>
              <a:t>		</a:t>
            </a:r>
            <a:r>
              <a:rPr lang="en-US" altLang="zh-CN">
                <a:ea typeface="宋体" charset="-122"/>
              </a:rPr>
              <a:t>System.out.println("---</a:t>
            </a:r>
            <a:r>
              <a:rPr lang="zh-CN" altLang="en-US">
                <a:ea typeface="宋体" charset="-122"/>
              </a:rPr>
              <a:t>前序</a:t>
            </a:r>
            <a:r>
              <a:rPr lang="en-US" altLang="zh-CN">
                <a:ea typeface="宋体" charset="-122"/>
              </a:rPr>
              <a:t>---");</a:t>
            </a:r>
          </a:p>
          <a:p>
            <a:pPr eaLnBrk="1" hangingPunct="1"/>
            <a:r>
              <a:rPr lang="en-US" altLang="zh-CN">
                <a:ea typeface="宋体" charset="-122"/>
              </a:rPr>
              <a:t>		binaryTree.preOrder();</a:t>
            </a:r>
          </a:p>
          <a:p>
            <a:pPr eaLnBrk="1" hangingPunct="1"/>
            <a:r>
              <a:rPr lang="en-US" altLang="zh-CN">
                <a:ea typeface="宋体" charset="-122"/>
              </a:rPr>
              <a:t>		// </a:t>
            </a:r>
            <a:r>
              <a:rPr lang="zh-CN" altLang="en-US">
                <a:ea typeface="宋体" charset="-122"/>
              </a:rPr>
              <a:t>中序遍历</a:t>
            </a:r>
          </a:p>
          <a:p>
            <a:pPr eaLnBrk="1" hangingPunct="1"/>
            <a:r>
              <a:rPr lang="zh-CN" altLang="en-US">
                <a:ea typeface="宋体" charset="-122"/>
              </a:rPr>
              <a:t>		</a:t>
            </a:r>
            <a:r>
              <a:rPr lang="en-US" altLang="zh-CN">
                <a:ea typeface="宋体" charset="-122"/>
              </a:rPr>
              <a:t>System.out.println("---</a:t>
            </a:r>
            <a:r>
              <a:rPr lang="zh-CN" altLang="en-US">
                <a:ea typeface="宋体" charset="-122"/>
              </a:rPr>
              <a:t>中序</a:t>
            </a:r>
            <a:r>
              <a:rPr lang="en-US" altLang="zh-CN">
                <a:ea typeface="宋体" charset="-122"/>
              </a:rPr>
              <a:t>---");</a:t>
            </a:r>
          </a:p>
          <a:p>
            <a:pPr eaLnBrk="1" hangingPunct="1"/>
            <a:r>
              <a:rPr lang="en-US" altLang="zh-CN">
                <a:ea typeface="宋体" charset="-122"/>
              </a:rPr>
              <a:t>		binaryTree.infixOrder();</a:t>
            </a:r>
          </a:p>
          <a:p>
            <a:pPr eaLnBrk="1" hangingPunct="1"/>
            <a:r>
              <a:rPr lang="en-US" altLang="zh-CN">
                <a:ea typeface="宋体" charset="-122"/>
              </a:rPr>
              <a:t>		// </a:t>
            </a:r>
            <a:r>
              <a:rPr lang="zh-CN" altLang="en-US">
                <a:ea typeface="宋体" charset="-122"/>
              </a:rPr>
              <a:t>后序遍历</a:t>
            </a:r>
          </a:p>
          <a:p>
            <a:pPr eaLnBrk="1" hangingPunct="1"/>
            <a:r>
              <a:rPr lang="zh-CN" altLang="en-US">
                <a:ea typeface="宋体" charset="-122"/>
              </a:rPr>
              <a:t>		</a:t>
            </a:r>
            <a:r>
              <a:rPr lang="en-US" altLang="zh-CN">
                <a:ea typeface="宋体" charset="-122"/>
              </a:rPr>
              <a:t>System.out.println("---</a:t>
            </a:r>
            <a:r>
              <a:rPr lang="zh-CN" altLang="en-US">
                <a:ea typeface="宋体" charset="-122"/>
              </a:rPr>
              <a:t>后序</a:t>
            </a:r>
            <a:r>
              <a:rPr lang="en-US" altLang="zh-CN">
                <a:ea typeface="宋体" charset="-122"/>
              </a:rPr>
              <a:t>---");</a:t>
            </a:r>
          </a:p>
          <a:p>
            <a:pPr eaLnBrk="1" hangingPunct="1"/>
            <a:r>
              <a:rPr lang="en-US" altLang="zh-CN">
                <a:ea typeface="宋体" charset="-122"/>
              </a:rPr>
              <a:t>		binaryTree.postOrder();</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a:t>
            </a:r>
          </a:p>
          <a:p>
            <a:pPr eaLnBrk="1" hangingPunct="1"/>
            <a:endParaRPr lang="en-US" altLang="zh-CN">
              <a:ea typeface="宋体" charset="-122"/>
            </a:endParaRPr>
          </a:p>
          <a:p>
            <a:pPr eaLnBrk="1" hangingPunct="1"/>
            <a:r>
              <a:rPr lang="en-US" altLang="zh-CN">
                <a:ea typeface="宋体" charset="-122"/>
              </a:rPr>
              <a:t>class HeroNode {</a:t>
            </a:r>
          </a:p>
          <a:p>
            <a:pPr eaLnBrk="1" hangingPunct="1"/>
            <a:r>
              <a:rPr lang="en-US" altLang="zh-CN">
                <a:ea typeface="宋体" charset="-122"/>
              </a:rPr>
              <a:t>	private int no;</a:t>
            </a:r>
          </a:p>
          <a:p>
            <a:pPr eaLnBrk="1" hangingPunct="1"/>
            <a:r>
              <a:rPr lang="en-US" altLang="zh-CN">
                <a:ea typeface="宋体" charset="-122"/>
              </a:rPr>
              <a:t>	private String name;</a:t>
            </a:r>
          </a:p>
          <a:p>
            <a:pPr eaLnBrk="1" hangingPunct="1"/>
            <a:r>
              <a:rPr lang="en-US" altLang="zh-CN">
                <a:ea typeface="宋体" charset="-122"/>
              </a:rPr>
              <a:t>	private HeroNode leftNode;// </a:t>
            </a:r>
            <a:r>
              <a:rPr lang="zh-CN" altLang="en-US">
                <a:ea typeface="宋体" charset="-122"/>
              </a:rPr>
              <a:t>把这个地方的</a:t>
            </a:r>
            <a:r>
              <a:rPr lang="en-US" altLang="zh-CN">
                <a:ea typeface="宋体" charset="-122"/>
              </a:rPr>
              <a:t>leftNode ,</a:t>
            </a:r>
            <a:r>
              <a:rPr lang="zh-CN" altLang="en-US">
                <a:ea typeface="宋体" charset="-122"/>
              </a:rPr>
              <a:t>改成</a:t>
            </a:r>
            <a:r>
              <a:rPr lang="en-US" altLang="zh-CN">
                <a:ea typeface="宋体" charset="-122"/>
              </a:rPr>
              <a:t>left, </a:t>
            </a:r>
            <a:r>
              <a:rPr lang="zh-CN" altLang="en-US">
                <a:ea typeface="宋体" charset="-122"/>
              </a:rPr>
              <a:t>命名规范</a:t>
            </a:r>
            <a:r>
              <a:rPr lang="en-US" altLang="zh-CN">
                <a:ea typeface="宋体" charset="-122"/>
              </a:rPr>
              <a:t>.</a:t>
            </a:r>
          </a:p>
          <a:p>
            <a:pPr eaLnBrk="1" hangingPunct="1"/>
            <a:r>
              <a:rPr lang="en-US" altLang="zh-CN">
                <a:ea typeface="宋体" charset="-122"/>
              </a:rPr>
              <a:t>	private HeroNode rightNode;//</a:t>
            </a:r>
            <a:r>
              <a:rPr lang="zh-CN" altLang="en-US">
                <a:ea typeface="宋体" charset="-122"/>
              </a:rPr>
              <a:t>把这个地方的</a:t>
            </a:r>
            <a:r>
              <a:rPr lang="en-US" altLang="zh-CN">
                <a:ea typeface="宋体" charset="-122"/>
              </a:rPr>
              <a:t>rightNode ,</a:t>
            </a:r>
            <a:r>
              <a:rPr lang="zh-CN" altLang="en-US">
                <a:ea typeface="宋体" charset="-122"/>
              </a:rPr>
              <a:t>改成</a:t>
            </a:r>
            <a:r>
              <a:rPr lang="en-US" altLang="zh-CN">
                <a:ea typeface="宋体" charset="-122"/>
              </a:rPr>
              <a:t>right,</a:t>
            </a:r>
            <a:r>
              <a:rPr lang="zh-CN" altLang="en-US">
                <a:ea typeface="宋体" charset="-122"/>
              </a:rPr>
              <a:t>命名规范。</a:t>
            </a:r>
            <a:endParaRPr lang="en-US" altLang="zh-CN">
              <a:ea typeface="宋体" charset="-122"/>
            </a:endParaRPr>
          </a:p>
          <a:p>
            <a:pPr eaLnBrk="1" hangingPunct="1"/>
            <a:endParaRPr lang="en-US" altLang="zh-CN">
              <a:ea typeface="宋体" charset="-122"/>
            </a:endParaRPr>
          </a:p>
          <a:p>
            <a:pPr eaLnBrk="1" hangingPunct="1"/>
            <a:r>
              <a:rPr lang="en-US" altLang="zh-CN">
                <a:ea typeface="宋体" charset="-122"/>
              </a:rPr>
              <a:t>	public HeroNode(int hNo, String hName) {</a:t>
            </a:r>
          </a:p>
          <a:p>
            <a:pPr eaLnBrk="1" hangingPunct="1"/>
            <a:r>
              <a:rPr lang="en-US" altLang="zh-CN">
                <a:ea typeface="宋体" charset="-122"/>
              </a:rPr>
              <a:t>		no = hNo;</a:t>
            </a:r>
          </a:p>
          <a:p>
            <a:pPr eaLnBrk="1" hangingPunct="1"/>
            <a:r>
              <a:rPr lang="en-US" altLang="zh-CN">
                <a:ea typeface="宋体" charset="-122"/>
              </a:rPr>
              <a:t>		name = hName;</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可以给出</a:t>
            </a:r>
            <a:r>
              <a:rPr lang="en-US" altLang="zh-CN">
                <a:ea typeface="宋体" charset="-122"/>
              </a:rPr>
              <a:t>setLeft / setRight</a:t>
            </a:r>
            <a:r>
              <a:rPr lang="zh-CN" altLang="en-US">
                <a:ea typeface="宋体" charset="-122"/>
              </a:rPr>
              <a:t>的方法</a:t>
            </a:r>
            <a:r>
              <a:rPr lang="en-US" altLang="zh-CN">
                <a:ea typeface="宋体" charset="-122"/>
              </a:rPr>
              <a:t>,</a:t>
            </a:r>
          </a:p>
          <a:p>
            <a:pPr eaLnBrk="1" hangingPunct="1"/>
            <a:r>
              <a:rPr lang="en-US" altLang="zh-CN">
                <a:ea typeface="宋体" charset="-122"/>
              </a:rPr>
              <a:t>	public void setLeftNode(HeroNode heroNode) {</a:t>
            </a:r>
          </a:p>
          <a:p>
            <a:pPr eaLnBrk="1" hangingPunct="1"/>
            <a:r>
              <a:rPr lang="en-US" altLang="zh-CN">
                <a:ea typeface="宋体" charset="-122"/>
              </a:rPr>
              <a:t>		this.leftNode = heroNode;</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public void setRightNode(HeroNode heroNode) {</a:t>
            </a:r>
          </a:p>
          <a:p>
            <a:pPr eaLnBrk="1" hangingPunct="1"/>
            <a:r>
              <a:rPr lang="en-US" altLang="zh-CN">
                <a:ea typeface="宋体" charset="-122"/>
              </a:rPr>
              <a:t>		this.rightNode = heroNode;</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@Override</a:t>
            </a:r>
          </a:p>
          <a:p>
            <a:pPr eaLnBrk="1" hangingPunct="1"/>
            <a:r>
              <a:rPr lang="en-US" altLang="zh-CN">
                <a:ea typeface="宋体" charset="-122"/>
              </a:rPr>
              <a:t>	public String toString() {</a:t>
            </a:r>
          </a:p>
          <a:p>
            <a:pPr eaLnBrk="1" hangingPunct="1"/>
            <a:r>
              <a:rPr lang="en-US" altLang="zh-CN">
                <a:ea typeface="宋体" charset="-122"/>
              </a:rPr>
              <a:t>		// TODO Auto-generated method stub</a:t>
            </a:r>
          </a:p>
          <a:p>
            <a:pPr eaLnBrk="1" hangingPunct="1"/>
            <a:r>
              <a:rPr lang="en-US" altLang="zh-CN">
                <a:ea typeface="宋体" charset="-122"/>
              </a:rPr>
              <a:t>		return "</a:t>
            </a:r>
            <a:r>
              <a:rPr lang="zh-CN" altLang="en-US">
                <a:ea typeface="宋体" charset="-122"/>
              </a:rPr>
              <a:t>信息</a:t>
            </a:r>
            <a:r>
              <a:rPr lang="en-US" altLang="zh-CN">
                <a:ea typeface="宋体" charset="-122"/>
              </a:rPr>
              <a:t>: no=" + this.no + " name=" + this.name;</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前序遍历</a:t>
            </a:r>
          </a:p>
          <a:p>
            <a:pPr eaLnBrk="1" hangingPunct="1"/>
            <a:r>
              <a:rPr lang="zh-CN" altLang="en-US">
                <a:ea typeface="宋体" charset="-122"/>
              </a:rPr>
              <a:t>	</a:t>
            </a:r>
            <a:r>
              <a:rPr lang="en-US" altLang="zh-CN">
                <a:ea typeface="宋体" charset="-122"/>
              </a:rPr>
              <a:t>public void preOrder() {</a:t>
            </a:r>
          </a:p>
          <a:p>
            <a:pPr eaLnBrk="1" hangingPunct="1"/>
            <a:r>
              <a:rPr lang="en-US" altLang="zh-CN">
                <a:ea typeface="宋体" charset="-122"/>
              </a:rPr>
              <a:t>		System.out.println(this);</a:t>
            </a:r>
          </a:p>
          <a:p>
            <a:pPr eaLnBrk="1" hangingPunct="1"/>
            <a:r>
              <a:rPr lang="en-US" altLang="zh-CN">
                <a:ea typeface="宋体" charset="-122"/>
              </a:rPr>
              <a:t>		if (this.leftNode != null) {</a:t>
            </a:r>
          </a:p>
          <a:p>
            <a:pPr eaLnBrk="1" hangingPunct="1"/>
            <a:r>
              <a:rPr lang="en-US" altLang="zh-CN">
                <a:ea typeface="宋体" charset="-122"/>
              </a:rPr>
              <a:t>			this.leftNode.preOrder();</a:t>
            </a:r>
          </a:p>
          <a:p>
            <a:pPr eaLnBrk="1" hangingPunct="1"/>
            <a:r>
              <a:rPr lang="en-US" altLang="zh-CN">
                <a:ea typeface="宋体" charset="-122"/>
              </a:rPr>
              <a:t>		}</a:t>
            </a:r>
          </a:p>
          <a:p>
            <a:pPr eaLnBrk="1" hangingPunct="1"/>
            <a:r>
              <a:rPr lang="en-US" altLang="zh-CN">
                <a:ea typeface="宋体" charset="-122"/>
              </a:rPr>
              <a:t>		if (this.rightNode != null) {</a:t>
            </a:r>
          </a:p>
          <a:p>
            <a:pPr eaLnBrk="1" hangingPunct="1"/>
            <a:r>
              <a:rPr lang="en-US" altLang="zh-CN">
                <a:ea typeface="宋体" charset="-122"/>
              </a:rPr>
              <a:t>			this.rightNode.preOrder();</a:t>
            </a: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中序遍历</a:t>
            </a:r>
          </a:p>
          <a:p>
            <a:pPr eaLnBrk="1" hangingPunct="1"/>
            <a:r>
              <a:rPr lang="zh-CN" altLang="en-US">
                <a:ea typeface="宋体" charset="-122"/>
              </a:rPr>
              <a:t>	</a:t>
            </a:r>
            <a:r>
              <a:rPr lang="en-US" altLang="zh-CN">
                <a:ea typeface="宋体" charset="-122"/>
              </a:rPr>
              <a:t>public void infixOrder() {</a:t>
            </a:r>
          </a:p>
          <a:p>
            <a:pPr eaLnBrk="1" hangingPunct="1"/>
            <a:endParaRPr lang="en-US" altLang="zh-CN">
              <a:ea typeface="宋体" charset="-122"/>
            </a:endParaRPr>
          </a:p>
          <a:p>
            <a:pPr eaLnBrk="1" hangingPunct="1"/>
            <a:r>
              <a:rPr lang="en-US" altLang="zh-CN">
                <a:ea typeface="宋体" charset="-122"/>
              </a:rPr>
              <a:t>		if (this.leftNode != null) {</a:t>
            </a:r>
          </a:p>
          <a:p>
            <a:pPr eaLnBrk="1" hangingPunct="1"/>
            <a:r>
              <a:rPr lang="en-US" altLang="zh-CN">
                <a:ea typeface="宋体" charset="-122"/>
              </a:rPr>
              <a:t>			this.leftNode.infixOrder();</a:t>
            </a:r>
          </a:p>
          <a:p>
            <a:pPr eaLnBrk="1" hangingPunct="1"/>
            <a:r>
              <a:rPr lang="en-US" altLang="zh-CN">
                <a:ea typeface="宋体" charset="-122"/>
              </a:rPr>
              <a:t>		}</a:t>
            </a:r>
          </a:p>
          <a:p>
            <a:pPr eaLnBrk="1" hangingPunct="1"/>
            <a:r>
              <a:rPr lang="en-US" altLang="zh-CN">
                <a:ea typeface="宋体" charset="-122"/>
              </a:rPr>
              <a:t>		System.out.println(this);</a:t>
            </a:r>
          </a:p>
          <a:p>
            <a:pPr eaLnBrk="1" hangingPunct="1"/>
            <a:r>
              <a:rPr lang="en-US" altLang="zh-CN">
                <a:ea typeface="宋体" charset="-122"/>
              </a:rPr>
              <a:t>		if (this.rightNode != null) {</a:t>
            </a:r>
          </a:p>
          <a:p>
            <a:pPr eaLnBrk="1" hangingPunct="1"/>
            <a:r>
              <a:rPr lang="en-US" altLang="zh-CN">
                <a:ea typeface="宋体" charset="-122"/>
              </a:rPr>
              <a:t>			this.rightNode.infixOrder();</a:t>
            </a: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后序遍历</a:t>
            </a:r>
          </a:p>
          <a:p>
            <a:pPr eaLnBrk="1" hangingPunct="1"/>
            <a:r>
              <a:rPr lang="zh-CN" altLang="en-US">
                <a:ea typeface="宋体" charset="-122"/>
              </a:rPr>
              <a:t>	</a:t>
            </a:r>
            <a:r>
              <a:rPr lang="en-US" altLang="zh-CN">
                <a:ea typeface="宋体" charset="-122"/>
              </a:rPr>
              <a:t>public void postOrder() {</a:t>
            </a:r>
          </a:p>
          <a:p>
            <a:pPr eaLnBrk="1" hangingPunct="1"/>
            <a:r>
              <a:rPr lang="en-US" altLang="zh-CN">
                <a:ea typeface="宋体" charset="-122"/>
              </a:rPr>
              <a:t>		if (this.leftNode != null) {</a:t>
            </a:r>
          </a:p>
          <a:p>
            <a:pPr eaLnBrk="1" hangingPunct="1"/>
            <a:r>
              <a:rPr lang="en-US" altLang="zh-CN">
                <a:ea typeface="宋体" charset="-122"/>
              </a:rPr>
              <a:t>			this.leftNode.postOrder();</a:t>
            </a:r>
          </a:p>
          <a:p>
            <a:pPr eaLnBrk="1" hangingPunct="1"/>
            <a:r>
              <a:rPr lang="en-US" altLang="zh-CN">
                <a:ea typeface="宋体" charset="-122"/>
              </a:rPr>
              <a:t>		}</a:t>
            </a:r>
          </a:p>
          <a:p>
            <a:pPr eaLnBrk="1" hangingPunct="1"/>
            <a:r>
              <a:rPr lang="en-US" altLang="zh-CN">
                <a:ea typeface="宋体" charset="-122"/>
              </a:rPr>
              <a:t>		if (this.rightNode != null) {</a:t>
            </a:r>
          </a:p>
          <a:p>
            <a:pPr eaLnBrk="1" hangingPunct="1"/>
            <a:r>
              <a:rPr lang="en-US" altLang="zh-CN">
                <a:ea typeface="宋体" charset="-122"/>
              </a:rPr>
              <a:t>			this.rightNode.postOrder();</a:t>
            </a:r>
          </a:p>
          <a:p>
            <a:pPr eaLnBrk="1" hangingPunct="1"/>
            <a:r>
              <a:rPr lang="en-US" altLang="zh-CN">
                <a:ea typeface="宋体" charset="-122"/>
              </a:rPr>
              <a:t>		}</a:t>
            </a:r>
          </a:p>
          <a:p>
            <a:pPr eaLnBrk="1" hangingPunct="1"/>
            <a:r>
              <a:rPr lang="en-US" altLang="zh-CN">
                <a:ea typeface="宋体" charset="-122"/>
              </a:rPr>
              <a:t>		System.out.println(this);</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a:t>
            </a:r>
          </a:p>
          <a:p>
            <a:pPr eaLnBrk="1" hangingPunct="1"/>
            <a:endParaRPr lang="en-US" altLang="zh-CN">
              <a:ea typeface="宋体" charset="-122"/>
            </a:endParaRPr>
          </a:p>
          <a:p>
            <a:pPr eaLnBrk="1" hangingPunct="1"/>
            <a:r>
              <a:rPr lang="en-US" altLang="zh-CN">
                <a:ea typeface="宋体" charset="-122"/>
              </a:rPr>
              <a:t>class BinaryTree {</a:t>
            </a:r>
          </a:p>
          <a:p>
            <a:pPr eaLnBrk="1" hangingPunct="1"/>
            <a:r>
              <a:rPr lang="en-US" altLang="zh-CN">
                <a:ea typeface="宋体" charset="-122"/>
              </a:rPr>
              <a:t>	private HeroNode root;</a:t>
            </a:r>
          </a:p>
          <a:p>
            <a:pPr eaLnBrk="1" hangingPunct="1"/>
            <a:endParaRPr lang="en-US" altLang="zh-CN">
              <a:ea typeface="宋体" charset="-122"/>
            </a:endParaRPr>
          </a:p>
          <a:p>
            <a:pPr eaLnBrk="1" hangingPunct="1"/>
            <a:r>
              <a:rPr lang="en-US" altLang="zh-CN">
                <a:ea typeface="宋体" charset="-122"/>
              </a:rPr>
              <a:t>	public void setRoot(HeroNode root) {</a:t>
            </a:r>
          </a:p>
          <a:p>
            <a:pPr eaLnBrk="1" hangingPunct="1"/>
            <a:r>
              <a:rPr lang="en-US" altLang="zh-CN">
                <a:ea typeface="宋体" charset="-122"/>
              </a:rPr>
              <a:t>		this.root = root;</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前序遍历</a:t>
            </a:r>
          </a:p>
          <a:p>
            <a:pPr eaLnBrk="1" hangingPunct="1"/>
            <a:r>
              <a:rPr lang="zh-CN" altLang="en-US">
                <a:ea typeface="宋体" charset="-122"/>
              </a:rPr>
              <a:t>	</a:t>
            </a:r>
            <a:r>
              <a:rPr lang="en-US" altLang="zh-CN">
                <a:ea typeface="宋体" charset="-122"/>
              </a:rPr>
              <a:t>public void preOrder() {</a:t>
            </a:r>
          </a:p>
          <a:p>
            <a:pPr eaLnBrk="1" hangingPunct="1"/>
            <a:r>
              <a:rPr lang="en-US" altLang="zh-CN">
                <a:ea typeface="宋体" charset="-122"/>
              </a:rPr>
              <a:t>		if (root != null) {</a:t>
            </a:r>
          </a:p>
          <a:p>
            <a:pPr eaLnBrk="1" hangingPunct="1"/>
            <a:r>
              <a:rPr lang="en-US" altLang="zh-CN">
                <a:ea typeface="宋体" charset="-122"/>
              </a:rPr>
              <a:t>			root.preOrder();</a:t>
            </a: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中序遍历</a:t>
            </a:r>
          </a:p>
          <a:p>
            <a:pPr eaLnBrk="1" hangingPunct="1"/>
            <a:r>
              <a:rPr lang="zh-CN" altLang="en-US">
                <a:ea typeface="宋体" charset="-122"/>
              </a:rPr>
              <a:t>	</a:t>
            </a:r>
            <a:r>
              <a:rPr lang="en-US" altLang="zh-CN">
                <a:ea typeface="宋体" charset="-122"/>
              </a:rPr>
              <a:t>public void infixOrder() {</a:t>
            </a:r>
          </a:p>
          <a:p>
            <a:pPr eaLnBrk="1" hangingPunct="1"/>
            <a:r>
              <a:rPr lang="en-US" altLang="zh-CN">
                <a:ea typeface="宋体" charset="-122"/>
              </a:rPr>
              <a:t>		if (root != null) {</a:t>
            </a:r>
          </a:p>
          <a:p>
            <a:pPr eaLnBrk="1" hangingPunct="1"/>
            <a:r>
              <a:rPr lang="en-US" altLang="zh-CN">
                <a:ea typeface="宋体" charset="-122"/>
              </a:rPr>
              <a:t>			root.infixOrder();</a:t>
            </a: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后序遍历</a:t>
            </a:r>
          </a:p>
          <a:p>
            <a:pPr eaLnBrk="1" hangingPunct="1"/>
            <a:r>
              <a:rPr lang="zh-CN" altLang="en-US">
                <a:ea typeface="宋体" charset="-122"/>
              </a:rPr>
              <a:t>	</a:t>
            </a:r>
            <a:r>
              <a:rPr lang="en-US" altLang="zh-CN">
                <a:ea typeface="宋体" charset="-122"/>
              </a:rPr>
              <a:t>public void postOrder() {</a:t>
            </a:r>
          </a:p>
          <a:p>
            <a:pPr eaLnBrk="1" hangingPunct="1"/>
            <a:r>
              <a:rPr lang="en-US" altLang="zh-CN">
                <a:ea typeface="宋体" charset="-122"/>
              </a:rPr>
              <a:t>		if (root != null) {</a:t>
            </a:r>
          </a:p>
          <a:p>
            <a:pPr eaLnBrk="1" hangingPunct="1"/>
            <a:r>
              <a:rPr lang="en-US" altLang="zh-CN">
                <a:ea typeface="宋体" charset="-122"/>
              </a:rPr>
              <a:t>			root.postOrder();</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a:t>
            </a:r>
          </a:p>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134</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r>
              <a:rPr lang="en-US" altLang="zh-CN">
                <a:ea typeface="宋体" charset="-122"/>
              </a:rPr>
              <a:t>//</a:t>
            </a:r>
            <a:r>
              <a:rPr lang="zh-CN" altLang="en-US">
                <a:ea typeface="宋体" charset="-122"/>
              </a:rPr>
              <a:t>代码</a:t>
            </a:r>
            <a:endParaRPr lang="en-US" altLang="zh-CN">
              <a:ea typeface="宋体" charset="-122"/>
            </a:endParaRPr>
          </a:p>
          <a:p>
            <a:pPr eaLnBrk="1" hangingPunct="1"/>
            <a:endParaRPr lang="en-US" altLang="zh-CN">
              <a:ea typeface="宋体" charset="-122"/>
            </a:endParaRPr>
          </a:p>
          <a:p>
            <a:pPr eaLnBrk="1" hangingPunct="1"/>
            <a:r>
              <a:rPr lang="en-US" altLang="zh-CN">
                <a:ea typeface="宋体" charset="-122"/>
              </a:rPr>
              <a:t>package com.atguigu;</a:t>
            </a:r>
          </a:p>
          <a:p>
            <a:pPr eaLnBrk="1" hangingPunct="1"/>
            <a:endParaRPr lang="en-US" altLang="zh-CN">
              <a:ea typeface="宋体" charset="-122"/>
            </a:endParaRPr>
          </a:p>
          <a:p>
            <a:pPr eaLnBrk="1" hangingPunct="1"/>
            <a:r>
              <a:rPr lang="en-US" altLang="zh-CN">
                <a:ea typeface="宋体" charset="-122"/>
              </a:rPr>
              <a:t>public class BinaryTreeDemo {</a:t>
            </a:r>
          </a:p>
          <a:p>
            <a:pPr eaLnBrk="1" hangingPunct="1"/>
            <a:endParaRPr lang="en-US" altLang="zh-CN">
              <a:ea typeface="宋体" charset="-122"/>
            </a:endParaRPr>
          </a:p>
          <a:p>
            <a:pPr eaLnBrk="1" hangingPunct="1"/>
            <a:r>
              <a:rPr lang="en-US" altLang="zh-CN">
                <a:ea typeface="宋体" charset="-122"/>
              </a:rPr>
              <a:t>	public static void main(String[] args) {</a:t>
            </a:r>
          </a:p>
          <a:p>
            <a:pPr eaLnBrk="1" hangingPunct="1"/>
            <a:r>
              <a:rPr lang="en-US" altLang="zh-CN">
                <a:ea typeface="宋体" charset="-122"/>
              </a:rPr>
              <a:t>		// </a:t>
            </a:r>
            <a:r>
              <a:rPr lang="zh-CN" altLang="en-US">
                <a:ea typeface="宋体" charset="-122"/>
              </a:rPr>
              <a:t>创建一颗二叉树</a:t>
            </a:r>
          </a:p>
          <a:p>
            <a:pPr eaLnBrk="1" hangingPunct="1"/>
            <a:r>
              <a:rPr lang="zh-CN" altLang="en-US">
                <a:ea typeface="宋体" charset="-122"/>
              </a:rPr>
              <a:t>		</a:t>
            </a:r>
            <a:r>
              <a:rPr lang="en-US" altLang="zh-CN">
                <a:ea typeface="宋体" charset="-122"/>
              </a:rPr>
              <a:t>BinaryTree binaryTree = new BinaryTree();</a:t>
            </a:r>
          </a:p>
          <a:p>
            <a:pPr eaLnBrk="1" hangingPunct="1"/>
            <a:endParaRPr lang="en-US" altLang="zh-CN">
              <a:ea typeface="宋体" charset="-122"/>
            </a:endParaRPr>
          </a:p>
          <a:p>
            <a:pPr eaLnBrk="1" hangingPunct="1"/>
            <a:r>
              <a:rPr lang="en-US" altLang="zh-CN">
                <a:ea typeface="宋体" charset="-122"/>
              </a:rPr>
              <a:t>		HeroNode root = new HeroNode(1, "</a:t>
            </a:r>
            <a:r>
              <a:rPr lang="zh-CN" altLang="en-US">
                <a:ea typeface="宋体" charset="-122"/>
              </a:rPr>
              <a:t>宋江</a:t>
            </a:r>
            <a:r>
              <a:rPr lang="en-US" altLang="zh-CN">
                <a:ea typeface="宋体" charset="-122"/>
              </a:rPr>
              <a:t>");</a:t>
            </a:r>
          </a:p>
          <a:p>
            <a:pPr eaLnBrk="1" hangingPunct="1"/>
            <a:r>
              <a:rPr lang="en-US" altLang="zh-CN">
                <a:ea typeface="宋体" charset="-122"/>
              </a:rPr>
              <a:t>		HeroNode node1 = new HeroNode(2, "</a:t>
            </a:r>
            <a:r>
              <a:rPr lang="zh-CN" altLang="en-US">
                <a:ea typeface="宋体" charset="-122"/>
              </a:rPr>
              <a:t>吴用</a:t>
            </a:r>
            <a:r>
              <a:rPr lang="en-US" altLang="zh-CN">
                <a:ea typeface="宋体" charset="-122"/>
              </a:rPr>
              <a:t>");</a:t>
            </a:r>
          </a:p>
          <a:p>
            <a:pPr eaLnBrk="1" hangingPunct="1"/>
            <a:r>
              <a:rPr lang="en-US" altLang="zh-CN">
                <a:ea typeface="宋体" charset="-122"/>
              </a:rPr>
              <a:t>		HeroNode node2 = new HeroNode(3, "</a:t>
            </a:r>
            <a:r>
              <a:rPr lang="zh-CN" altLang="en-US">
                <a:ea typeface="宋体" charset="-122"/>
              </a:rPr>
              <a:t>卢俊义</a:t>
            </a:r>
            <a:r>
              <a:rPr lang="en-US" altLang="zh-CN">
                <a:ea typeface="宋体" charset="-122"/>
              </a:rPr>
              <a:t>");</a:t>
            </a:r>
          </a:p>
          <a:p>
            <a:pPr eaLnBrk="1" hangingPunct="1"/>
            <a:endParaRPr lang="en-US" altLang="zh-CN">
              <a:ea typeface="宋体" charset="-122"/>
            </a:endParaRPr>
          </a:p>
          <a:p>
            <a:pPr eaLnBrk="1" hangingPunct="1"/>
            <a:r>
              <a:rPr lang="en-US" altLang="zh-CN">
                <a:ea typeface="宋体" charset="-122"/>
              </a:rPr>
              <a:t>		root.setLeftNode(node1);</a:t>
            </a:r>
          </a:p>
          <a:p>
            <a:pPr eaLnBrk="1" hangingPunct="1"/>
            <a:r>
              <a:rPr lang="en-US" altLang="zh-CN">
                <a:ea typeface="宋体" charset="-122"/>
              </a:rPr>
              <a:t>		root.setRightNode(node2);</a:t>
            </a:r>
          </a:p>
          <a:p>
            <a:pPr eaLnBrk="1" hangingPunct="1"/>
            <a:endParaRPr lang="en-US" altLang="zh-CN">
              <a:ea typeface="宋体" charset="-122"/>
            </a:endParaRPr>
          </a:p>
          <a:p>
            <a:pPr eaLnBrk="1" hangingPunct="1"/>
            <a:r>
              <a:rPr lang="en-US" altLang="zh-CN">
                <a:ea typeface="宋体" charset="-122"/>
              </a:rPr>
              <a:t>		binaryTree.setRoot(root);</a:t>
            </a:r>
          </a:p>
          <a:p>
            <a:pPr eaLnBrk="1" hangingPunct="1"/>
            <a:endParaRPr lang="en-US" altLang="zh-CN">
              <a:ea typeface="宋体" charset="-122"/>
            </a:endParaRPr>
          </a:p>
          <a:p>
            <a:pPr eaLnBrk="1" hangingPunct="1"/>
            <a:r>
              <a:rPr lang="en-US" altLang="zh-CN">
                <a:ea typeface="宋体" charset="-122"/>
              </a:rPr>
              <a:t>		HeroNode node3 = new HeroNode(4, "</a:t>
            </a:r>
            <a:r>
              <a:rPr lang="zh-CN" altLang="en-US">
                <a:ea typeface="宋体" charset="-122"/>
              </a:rPr>
              <a:t>林冲</a:t>
            </a:r>
            <a:r>
              <a:rPr lang="en-US" altLang="zh-CN">
                <a:ea typeface="宋体" charset="-122"/>
              </a:rPr>
              <a:t>");</a:t>
            </a:r>
          </a:p>
          <a:p>
            <a:pPr eaLnBrk="1" hangingPunct="1"/>
            <a:r>
              <a:rPr lang="en-US" altLang="zh-CN">
                <a:ea typeface="宋体" charset="-122"/>
              </a:rPr>
              <a:t>		HeroNode node4 = new HeroNode(5, "</a:t>
            </a:r>
            <a:r>
              <a:rPr lang="zh-CN" altLang="en-US">
                <a:ea typeface="宋体" charset="-122"/>
              </a:rPr>
              <a:t>关胜</a:t>
            </a:r>
            <a:r>
              <a:rPr lang="en-US" altLang="zh-CN">
                <a:ea typeface="宋体" charset="-122"/>
              </a:rPr>
              <a:t>");</a:t>
            </a:r>
          </a:p>
          <a:p>
            <a:pPr eaLnBrk="1" hangingPunct="1"/>
            <a:endParaRPr lang="en-US" altLang="zh-CN">
              <a:ea typeface="宋体" charset="-122"/>
            </a:endParaRPr>
          </a:p>
          <a:p>
            <a:pPr eaLnBrk="1" hangingPunct="1"/>
            <a:r>
              <a:rPr lang="en-US" altLang="zh-CN">
                <a:ea typeface="宋体" charset="-122"/>
              </a:rPr>
              <a:t>		node2.setRightNode(node3);</a:t>
            </a:r>
          </a:p>
          <a:p>
            <a:pPr eaLnBrk="1" hangingPunct="1"/>
            <a:r>
              <a:rPr lang="en-US" altLang="zh-CN">
                <a:ea typeface="宋体" charset="-122"/>
              </a:rPr>
              <a:t>		node2.setLeftNode(node4);</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前序遍历</a:t>
            </a:r>
          </a:p>
          <a:p>
            <a:pPr eaLnBrk="1" hangingPunct="1"/>
            <a:r>
              <a:rPr lang="zh-CN" altLang="en-US">
                <a:ea typeface="宋体" charset="-122"/>
              </a:rPr>
              <a:t>		</a:t>
            </a:r>
            <a:r>
              <a:rPr lang="en-US" altLang="zh-CN">
                <a:ea typeface="宋体" charset="-122"/>
              </a:rPr>
              <a:t>System.out.println("---</a:t>
            </a:r>
            <a:r>
              <a:rPr lang="zh-CN" altLang="en-US">
                <a:ea typeface="宋体" charset="-122"/>
              </a:rPr>
              <a:t>前序</a:t>
            </a:r>
            <a:r>
              <a:rPr lang="en-US" altLang="zh-CN">
                <a:ea typeface="宋体" charset="-122"/>
              </a:rPr>
              <a:t>---");</a:t>
            </a:r>
          </a:p>
          <a:p>
            <a:pPr eaLnBrk="1" hangingPunct="1"/>
            <a:r>
              <a:rPr lang="en-US" altLang="zh-CN">
                <a:ea typeface="宋体" charset="-122"/>
              </a:rPr>
              <a:t>		binaryTree.preOrder();</a:t>
            </a:r>
          </a:p>
          <a:p>
            <a:pPr eaLnBrk="1" hangingPunct="1"/>
            <a:r>
              <a:rPr lang="en-US" altLang="zh-CN">
                <a:ea typeface="宋体" charset="-122"/>
              </a:rPr>
              <a:t>		// </a:t>
            </a:r>
            <a:r>
              <a:rPr lang="zh-CN" altLang="en-US">
                <a:ea typeface="宋体" charset="-122"/>
              </a:rPr>
              <a:t>中序遍历</a:t>
            </a:r>
          </a:p>
          <a:p>
            <a:pPr eaLnBrk="1" hangingPunct="1"/>
            <a:r>
              <a:rPr lang="zh-CN" altLang="en-US">
                <a:ea typeface="宋体" charset="-122"/>
              </a:rPr>
              <a:t>		</a:t>
            </a:r>
            <a:r>
              <a:rPr lang="en-US" altLang="zh-CN">
                <a:ea typeface="宋体" charset="-122"/>
              </a:rPr>
              <a:t>System.out.println("---</a:t>
            </a:r>
            <a:r>
              <a:rPr lang="zh-CN" altLang="en-US">
                <a:ea typeface="宋体" charset="-122"/>
              </a:rPr>
              <a:t>中序</a:t>
            </a:r>
            <a:r>
              <a:rPr lang="en-US" altLang="zh-CN">
                <a:ea typeface="宋体" charset="-122"/>
              </a:rPr>
              <a:t>---");</a:t>
            </a:r>
          </a:p>
          <a:p>
            <a:pPr eaLnBrk="1" hangingPunct="1"/>
            <a:r>
              <a:rPr lang="en-US" altLang="zh-CN">
                <a:ea typeface="宋体" charset="-122"/>
              </a:rPr>
              <a:t>		binaryTree.infixOrder();</a:t>
            </a:r>
          </a:p>
          <a:p>
            <a:pPr eaLnBrk="1" hangingPunct="1"/>
            <a:r>
              <a:rPr lang="en-US" altLang="zh-CN">
                <a:ea typeface="宋体" charset="-122"/>
              </a:rPr>
              <a:t>		// </a:t>
            </a:r>
            <a:r>
              <a:rPr lang="zh-CN" altLang="en-US">
                <a:ea typeface="宋体" charset="-122"/>
              </a:rPr>
              <a:t>后序遍历</a:t>
            </a:r>
          </a:p>
          <a:p>
            <a:pPr eaLnBrk="1" hangingPunct="1"/>
            <a:r>
              <a:rPr lang="zh-CN" altLang="en-US">
                <a:ea typeface="宋体" charset="-122"/>
              </a:rPr>
              <a:t>		</a:t>
            </a:r>
            <a:r>
              <a:rPr lang="en-US" altLang="zh-CN">
                <a:ea typeface="宋体" charset="-122"/>
              </a:rPr>
              <a:t>System.out.println("---</a:t>
            </a:r>
            <a:r>
              <a:rPr lang="zh-CN" altLang="en-US">
                <a:ea typeface="宋体" charset="-122"/>
              </a:rPr>
              <a:t>后序</a:t>
            </a:r>
            <a:r>
              <a:rPr lang="en-US" altLang="zh-CN">
                <a:ea typeface="宋体" charset="-122"/>
              </a:rPr>
              <a:t>---");</a:t>
            </a:r>
          </a:p>
          <a:p>
            <a:pPr eaLnBrk="1" hangingPunct="1"/>
            <a:r>
              <a:rPr lang="en-US" altLang="zh-CN">
                <a:ea typeface="宋体" charset="-122"/>
              </a:rPr>
              <a:t>		binaryTree.postOrder();</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a:t>
            </a:r>
          </a:p>
          <a:p>
            <a:pPr eaLnBrk="1" hangingPunct="1"/>
            <a:endParaRPr lang="en-US" altLang="zh-CN">
              <a:ea typeface="宋体" charset="-122"/>
            </a:endParaRPr>
          </a:p>
          <a:p>
            <a:pPr eaLnBrk="1" hangingPunct="1"/>
            <a:r>
              <a:rPr lang="en-US" altLang="zh-CN">
                <a:ea typeface="宋体" charset="-122"/>
              </a:rPr>
              <a:t>class HeroNode {</a:t>
            </a:r>
          </a:p>
          <a:p>
            <a:pPr eaLnBrk="1" hangingPunct="1"/>
            <a:r>
              <a:rPr lang="en-US" altLang="zh-CN">
                <a:ea typeface="宋体" charset="-122"/>
              </a:rPr>
              <a:t>	private int no;</a:t>
            </a:r>
          </a:p>
          <a:p>
            <a:pPr eaLnBrk="1" hangingPunct="1"/>
            <a:r>
              <a:rPr lang="en-US" altLang="zh-CN">
                <a:ea typeface="宋体" charset="-122"/>
              </a:rPr>
              <a:t>	private String name;</a:t>
            </a:r>
          </a:p>
          <a:p>
            <a:pPr eaLnBrk="1" hangingPunct="1"/>
            <a:r>
              <a:rPr lang="en-US" altLang="zh-CN">
                <a:ea typeface="宋体" charset="-122"/>
              </a:rPr>
              <a:t>	private HeroNode leftNode;//</a:t>
            </a:r>
            <a:r>
              <a:rPr lang="zh-CN" altLang="en-US">
                <a:ea typeface="宋体" charset="-122"/>
              </a:rPr>
              <a:t>把这个地方的</a:t>
            </a:r>
            <a:r>
              <a:rPr lang="en-US" altLang="zh-CN">
                <a:ea typeface="宋体" charset="-122"/>
              </a:rPr>
              <a:t>leftNode ,</a:t>
            </a:r>
            <a:r>
              <a:rPr lang="zh-CN" altLang="en-US">
                <a:ea typeface="宋体" charset="-122"/>
              </a:rPr>
              <a:t>改成</a:t>
            </a:r>
            <a:r>
              <a:rPr lang="en-US" altLang="zh-CN">
                <a:ea typeface="宋体" charset="-122"/>
              </a:rPr>
              <a:t>left, </a:t>
            </a:r>
            <a:r>
              <a:rPr lang="zh-CN" altLang="en-US">
                <a:ea typeface="宋体" charset="-122"/>
              </a:rPr>
              <a:t>命名规范</a:t>
            </a:r>
            <a:endParaRPr lang="en-US" altLang="zh-CN">
              <a:ea typeface="宋体" charset="-122"/>
            </a:endParaRPr>
          </a:p>
          <a:p>
            <a:pPr eaLnBrk="1" hangingPunct="1"/>
            <a:r>
              <a:rPr lang="en-US" altLang="zh-CN">
                <a:ea typeface="宋体" charset="-122"/>
              </a:rPr>
              <a:t>	private HeroNode rightNode;//</a:t>
            </a:r>
            <a:r>
              <a:rPr lang="zh-CN" altLang="en-US">
                <a:ea typeface="宋体" charset="-122"/>
              </a:rPr>
              <a:t>把这个地方的</a:t>
            </a:r>
            <a:r>
              <a:rPr lang="en-US" altLang="zh-CN">
                <a:ea typeface="宋体" charset="-122"/>
              </a:rPr>
              <a:t>rightNode ,</a:t>
            </a:r>
            <a:r>
              <a:rPr lang="zh-CN" altLang="en-US">
                <a:ea typeface="宋体" charset="-122"/>
              </a:rPr>
              <a:t>改成</a:t>
            </a:r>
            <a:r>
              <a:rPr lang="en-US" altLang="zh-CN">
                <a:ea typeface="宋体" charset="-122"/>
              </a:rPr>
              <a:t>right, </a:t>
            </a:r>
            <a:r>
              <a:rPr lang="zh-CN" altLang="en-US">
                <a:ea typeface="宋体" charset="-122"/>
              </a:rPr>
              <a:t>命名规范</a:t>
            </a:r>
            <a:endParaRPr lang="en-US" altLang="zh-CN">
              <a:ea typeface="宋体" charset="-122"/>
            </a:endParaRPr>
          </a:p>
          <a:p>
            <a:pPr eaLnBrk="1" hangingPunct="1"/>
            <a:endParaRPr lang="en-US" altLang="zh-CN">
              <a:ea typeface="宋体" charset="-122"/>
            </a:endParaRPr>
          </a:p>
          <a:p>
            <a:pPr eaLnBrk="1" hangingPunct="1"/>
            <a:r>
              <a:rPr lang="en-US" altLang="zh-CN">
                <a:ea typeface="宋体" charset="-122"/>
              </a:rPr>
              <a:t>	public HeroNode(int hNo, String hName) {</a:t>
            </a:r>
          </a:p>
          <a:p>
            <a:pPr eaLnBrk="1" hangingPunct="1"/>
            <a:r>
              <a:rPr lang="en-US" altLang="zh-CN">
                <a:ea typeface="宋体" charset="-122"/>
              </a:rPr>
              <a:t>		no = hNo;</a:t>
            </a:r>
          </a:p>
          <a:p>
            <a:pPr eaLnBrk="1" hangingPunct="1"/>
            <a:r>
              <a:rPr lang="en-US" altLang="zh-CN">
                <a:ea typeface="宋体" charset="-122"/>
              </a:rPr>
              <a:t>		name = hName;</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可以给出</a:t>
            </a:r>
            <a:r>
              <a:rPr lang="en-US" altLang="zh-CN">
                <a:ea typeface="宋体" charset="-122"/>
              </a:rPr>
              <a:t>setLeft / setRight</a:t>
            </a:r>
            <a:r>
              <a:rPr lang="zh-CN" altLang="en-US">
                <a:ea typeface="宋体" charset="-122"/>
              </a:rPr>
              <a:t>的方法</a:t>
            </a:r>
            <a:r>
              <a:rPr lang="en-US" altLang="zh-CN">
                <a:ea typeface="宋体" charset="-122"/>
              </a:rPr>
              <a:t>,</a:t>
            </a:r>
          </a:p>
          <a:p>
            <a:pPr eaLnBrk="1" hangingPunct="1"/>
            <a:r>
              <a:rPr lang="en-US" altLang="zh-CN">
                <a:ea typeface="宋体" charset="-122"/>
              </a:rPr>
              <a:t>	public void setLeftNode(HeroNode heroNode) {</a:t>
            </a:r>
          </a:p>
          <a:p>
            <a:pPr eaLnBrk="1" hangingPunct="1"/>
            <a:r>
              <a:rPr lang="en-US" altLang="zh-CN">
                <a:ea typeface="宋体" charset="-122"/>
              </a:rPr>
              <a:t>		this.leftNode = heroNode;</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public void setRightNode(HeroNode heroNode) {</a:t>
            </a:r>
          </a:p>
          <a:p>
            <a:pPr eaLnBrk="1" hangingPunct="1"/>
            <a:r>
              <a:rPr lang="en-US" altLang="zh-CN">
                <a:ea typeface="宋体" charset="-122"/>
              </a:rPr>
              <a:t>		this.rightNode = heroNode;</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@Override</a:t>
            </a:r>
          </a:p>
          <a:p>
            <a:pPr eaLnBrk="1" hangingPunct="1"/>
            <a:r>
              <a:rPr lang="en-US" altLang="zh-CN">
                <a:ea typeface="宋体" charset="-122"/>
              </a:rPr>
              <a:t>	public String toString() {</a:t>
            </a:r>
          </a:p>
          <a:p>
            <a:pPr eaLnBrk="1" hangingPunct="1"/>
            <a:r>
              <a:rPr lang="en-US" altLang="zh-CN">
                <a:ea typeface="宋体" charset="-122"/>
              </a:rPr>
              <a:t>		// TODO Auto-generated method stub</a:t>
            </a:r>
          </a:p>
          <a:p>
            <a:pPr eaLnBrk="1" hangingPunct="1"/>
            <a:r>
              <a:rPr lang="en-US" altLang="zh-CN">
                <a:ea typeface="宋体" charset="-122"/>
              </a:rPr>
              <a:t>		return "</a:t>
            </a:r>
            <a:r>
              <a:rPr lang="zh-CN" altLang="en-US">
                <a:ea typeface="宋体" charset="-122"/>
              </a:rPr>
              <a:t>信息</a:t>
            </a:r>
            <a:r>
              <a:rPr lang="en-US" altLang="zh-CN">
                <a:ea typeface="宋体" charset="-122"/>
              </a:rPr>
              <a:t>: no=" + this.no + " name=" + this.name;</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前序遍历</a:t>
            </a:r>
          </a:p>
          <a:p>
            <a:pPr eaLnBrk="1" hangingPunct="1"/>
            <a:r>
              <a:rPr lang="zh-CN" altLang="en-US">
                <a:ea typeface="宋体" charset="-122"/>
              </a:rPr>
              <a:t>	</a:t>
            </a:r>
            <a:r>
              <a:rPr lang="en-US" altLang="zh-CN">
                <a:ea typeface="宋体" charset="-122"/>
              </a:rPr>
              <a:t>public void preOrder() {</a:t>
            </a:r>
          </a:p>
          <a:p>
            <a:pPr eaLnBrk="1" hangingPunct="1"/>
            <a:r>
              <a:rPr lang="en-US" altLang="zh-CN">
                <a:ea typeface="宋体" charset="-122"/>
              </a:rPr>
              <a:t>		System.out.println(this);</a:t>
            </a:r>
          </a:p>
          <a:p>
            <a:pPr eaLnBrk="1" hangingPunct="1"/>
            <a:r>
              <a:rPr lang="en-US" altLang="zh-CN">
                <a:ea typeface="宋体" charset="-122"/>
              </a:rPr>
              <a:t>		if (this.leftNode != null) {</a:t>
            </a:r>
          </a:p>
          <a:p>
            <a:pPr eaLnBrk="1" hangingPunct="1"/>
            <a:r>
              <a:rPr lang="en-US" altLang="zh-CN">
                <a:ea typeface="宋体" charset="-122"/>
              </a:rPr>
              <a:t>			this.leftNode.preOrder();</a:t>
            </a:r>
          </a:p>
          <a:p>
            <a:pPr eaLnBrk="1" hangingPunct="1"/>
            <a:r>
              <a:rPr lang="en-US" altLang="zh-CN">
                <a:ea typeface="宋体" charset="-122"/>
              </a:rPr>
              <a:t>		}</a:t>
            </a:r>
          </a:p>
          <a:p>
            <a:pPr eaLnBrk="1" hangingPunct="1"/>
            <a:r>
              <a:rPr lang="en-US" altLang="zh-CN">
                <a:ea typeface="宋体" charset="-122"/>
              </a:rPr>
              <a:t>		if (this.rightNode != null) {</a:t>
            </a:r>
          </a:p>
          <a:p>
            <a:pPr eaLnBrk="1" hangingPunct="1"/>
            <a:r>
              <a:rPr lang="en-US" altLang="zh-CN">
                <a:ea typeface="宋体" charset="-122"/>
              </a:rPr>
              <a:t>			this.rightNode.preOrder();</a:t>
            </a: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中序遍历</a:t>
            </a:r>
          </a:p>
          <a:p>
            <a:pPr eaLnBrk="1" hangingPunct="1"/>
            <a:r>
              <a:rPr lang="zh-CN" altLang="en-US">
                <a:ea typeface="宋体" charset="-122"/>
              </a:rPr>
              <a:t>	</a:t>
            </a:r>
            <a:r>
              <a:rPr lang="en-US" altLang="zh-CN">
                <a:ea typeface="宋体" charset="-122"/>
              </a:rPr>
              <a:t>public void infixOrder() {</a:t>
            </a:r>
          </a:p>
          <a:p>
            <a:pPr eaLnBrk="1" hangingPunct="1"/>
            <a:endParaRPr lang="en-US" altLang="zh-CN">
              <a:ea typeface="宋体" charset="-122"/>
            </a:endParaRPr>
          </a:p>
          <a:p>
            <a:pPr eaLnBrk="1" hangingPunct="1"/>
            <a:r>
              <a:rPr lang="en-US" altLang="zh-CN">
                <a:ea typeface="宋体" charset="-122"/>
              </a:rPr>
              <a:t>		if (this.leftNode != null) {</a:t>
            </a:r>
          </a:p>
          <a:p>
            <a:pPr eaLnBrk="1" hangingPunct="1"/>
            <a:r>
              <a:rPr lang="en-US" altLang="zh-CN">
                <a:ea typeface="宋体" charset="-122"/>
              </a:rPr>
              <a:t>			this.leftNode.infixOrder();</a:t>
            </a:r>
          </a:p>
          <a:p>
            <a:pPr eaLnBrk="1" hangingPunct="1"/>
            <a:r>
              <a:rPr lang="en-US" altLang="zh-CN">
                <a:ea typeface="宋体" charset="-122"/>
              </a:rPr>
              <a:t>		}</a:t>
            </a:r>
          </a:p>
          <a:p>
            <a:pPr eaLnBrk="1" hangingPunct="1"/>
            <a:r>
              <a:rPr lang="en-US" altLang="zh-CN">
                <a:ea typeface="宋体" charset="-122"/>
              </a:rPr>
              <a:t>		System.out.println(this);</a:t>
            </a:r>
          </a:p>
          <a:p>
            <a:pPr eaLnBrk="1" hangingPunct="1"/>
            <a:r>
              <a:rPr lang="en-US" altLang="zh-CN">
                <a:ea typeface="宋体" charset="-122"/>
              </a:rPr>
              <a:t>		if (this.rightNode != null) {</a:t>
            </a:r>
          </a:p>
          <a:p>
            <a:pPr eaLnBrk="1" hangingPunct="1"/>
            <a:r>
              <a:rPr lang="en-US" altLang="zh-CN">
                <a:ea typeface="宋体" charset="-122"/>
              </a:rPr>
              <a:t>			this.rightNode.infixOrder();</a:t>
            </a: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后序遍历</a:t>
            </a:r>
          </a:p>
          <a:p>
            <a:pPr eaLnBrk="1" hangingPunct="1"/>
            <a:r>
              <a:rPr lang="zh-CN" altLang="en-US">
                <a:ea typeface="宋体" charset="-122"/>
              </a:rPr>
              <a:t>	</a:t>
            </a:r>
            <a:r>
              <a:rPr lang="en-US" altLang="zh-CN">
                <a:ea typeface="宋体" charset="-122"/>
              </a:rPr>
              <a:t>public void postOrder() {</a:t>
            </a:r>
          </a:p>
          <a:p>
            <a:pPr eaLnBrk="1" hangingPunct="1"/>
            <a:r>
              <a:rPr lang="en-US" altLang="zh-CN">
                <a:ea typeface="宋体" charset="-122"/>
              </a:rPr>
              <a:t>		if (this.leftNode != null) {</a:t>
            </a:r>
          </a:p>
          <a:p>
            <a:pPr eaLnBrk="1" hangingPunct="1"/>
            <a:r>
              <a:rPr lang="en-US" altLang="zh-CN">
                <a:ea typeface="宋体" charset="-122"/>
              </a:rPr>
              <a:t>			this.leftNode.postOrder();</a:t>
            </a:r>
          </a:p>
          <a:p>
            <a:pPr eaLnBrk="1" hangingPunct="1"/>
            <a:r>
              <a:rPr lang="en-US" altLang="zh-CN">
                <a:ea typeface="宋体" charset="-122"/>
              </a:rPr>
              <a:t>		}</a:t>
            </a:r>
          </a:p>
          <a:p>
            <a:pPr eaLnBrk="1" hangingPunct="1"/>
            <a:r>
              <a:rPr lang="en-US" altLang="zh-CN">
                <a:ea typeface="宋体" charset="-122"/>
              </a:rPr>
              <a:t>		if (this.rightNode != null) {</a:t>
            </a:r>
          </a:p>
          <a:p>
            <a:pPr eaLnBrk="1" hangingPunct="1"/>
            <a:r>
              <a:rPr lang="en-US" altLang="zh-CN">
                <a:ea typeface="宋体" charset="-122"/>
              </a:rPr>
              <a:t>			this.rightNode.postOrder();</a:t>
            </a:r>
          </a:p>
          <a:p>
            <a:pPr eaLnBrk="1" hangingPunct="1"/>
            <a:r>
              <a:rPr lang="en-US" altLang="zh-CN">
                <a:ea typeface="宋体" charset="-122"/>
              </a:rPr>
              <a:t>		}</a:t>
            </a:r>
          </a:p>
          <a:p>
            <a:pPr eaLnBrk="1" hangingPunct="1"/>
            <a:r>
              <a:rPr lang="en-US" altLang="zh-CN">
                <a:ea typeface="宋体" charset="-122"/>
              </a:rPr>
              <a:t>		System.out.println(this);</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a:t>
            </a:r>
          </a:p>
          <a:p>
            <a:pPr eaLnBrk="1" hangingPunct="1"/>
            <a:endParaRPr lang="en-US" altLang="zh-CN">
              <a:ea typeface="宋体" charset="-122"/>
            </a:endParaRPr>
          </a:p>
          <a:p>
            <a:pPr eaLnBrk="1" hangingPunct="1"/>
            <a:r>
              <a:rPr lang="en-US" altLang="zh-CN">
                <a:ea typeface="宋体" charset="-122"/>
              </a:rPr>
              <a:t>class BinaryTree {</a:t>
            </a:r>
          </a:p>
          <a:p>
            <a:pPr eaLnBrk="1" hangingPunct="1"/>
            <a:r>
              <a:rPr lang="en-US" altLang="zh-CN">
                <a:ea typeface="宋体" charset="-122"/>
              </a:rPr>
              <a:t>	private HeroNode root;</a:t>
            </a:r>
          </a:p>
          <a:p>
            <a:pPr eaLnBrk="1" hangingPunct="1"/>
            <a:endParaRPr lang="en-US" altLang="zh-CN">
              <a:ea typeface="宋体" charset="-122"/>
            </a:endParaRPr>
          </a:p>
          <a:p>
            <a:pPr eaLnBrk="1" hangingPunct="1"/>
            <a:r>
              <a:rPr lang="en-US" altLang="zh-CN">
                <a:ea typeface="宋体" charset="-122"/>
              </a:rPr>
              <a:t>	public void setRoot(HeroNode root) {</a:t>
            </a:r>
          </a:p>
          <a:p>
            <a:pPr eaLnBrk="1" hangingPunct="1"/>
            <a:r>
              <a:rPr lang="en-US" altLang="zh-CN">
                <a:ea typeface="宋体" charset="-122"/>
              </a:rPr>
              <a:t>		this.root = root;</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前序遍历</a:t>
            </a:r>
          </a:p>
          <a:p>
            <a:pPr eaLnBrk="1" hangingPunct="1"/>
            <a:r>
              <a:rPr lang="zh-CN" altLang="en-US">
                <a:ea typeface="宋体" charset="-122"/>
              </a:rPr>
              <a:t>	</a:t>
            </a:r>
            <a:r>
              <a:rPr lang="en-US" altLang="zh-CN">
                <a:ea typeface="宋体" charset="-122"/>
              </a:rPr>
              <a:t>public void preOrder() {</a:t>
            </a:r>
          </a:p>
          <a:p>
            <a:pPr eaLnBrk="1" hangingPunct="1"/>
            <a:r>
              <a:rPr lang="en-US" altLang="zh-CN">
                <a:ea typeface="宋体" charset="-122"/>
              </a:rPr>
              <a:t>		if (root != null) {</a:t>
            </a:r>
          </a:p>
          <a:p>
            <a:pPr eaLnBrk="1" hangingPunct="1"/>
            <a:r>
              <a:rPr lang="en-US" altLang="zh-CN">
                <a:ea typeface="宋体" charset="-122"/>
              </a:rPr>
              <a:t>			root.preOrder();</a:t>
            </a: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中序遍历</a:t>
            </a:r>
          </a:p>
          <a:p>
            <a:pPr eaLnBrk="1" hangingPunct="1"/>
            <a:r>
              <a:rPr lang="zh-CN" altLang="en-US">
                <a:ea typeface="宋体" charset="-122"/>
              </a:rPr>
              <a:t>	</a:t>
            </a:r>
            <a:r>
              <a:rPr lang="en-US" altLang="zh-CN">
                <a:ea typeface="宋体" charset="-122"/>
              </a:rPr>
              <a:t>public void infixOrder() {</a:t>
            </a:r>
          </a:p>
          <a:p>
            <a:pPr eaLnBrk="1" hangingPunct="1"/>
            <a:r>
              <a:rPr lang="en-US" altLang="zh-CN">
                <a:ea typeface="宋体" charset="-122"/>
              </a:rPr>
              <a:t>		if (root != null) {</a:t>
            </a:r>
          </a:p>
          <a:p>
            <a:pPr eaLnBrk="1" hangingPunct="1"/>
            <a:r>
              <a:rPr lang="en-US" altLang="zh-CN">
                <a:ea typeface="宋体" charset="-122"/>
              </a:rPr>
              <a:t>			root.infixOrder();</a:t>
            </a: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后序遍历</a:t>
            </a:r>
          </a:p>
          <a:p>
            <a:pPr eaLnBrk="1" hangingPunct="1"/>
            <a:r>
              <a:rPr lang="zh-CN" altLang="en-US">
                <a:ea typeface="宋体" charset="-122"/>
              </a:rPr>
              <a:t>	</a:t>
            </a:r>
            <a:r>
              <a:rPr lang="en-US" altLang="zh-CN">
                <a:ea typeface="宋体" charset="-122"/>
              </a:rPr>
              <a:t>public void postOrder() {</a:t>
            </a:r>
          </a:p>
          <a:p>
            <a:pPr eaLnBrk="1" hangingPunct="1"/>
            <a:r>
              <a:rPr lang="en-US" altLang="zh-CN">
                <a:ea typeface="宋体" charset="-122"/>
              </a:rPr>
              <a:t>		if (root != null) {</a:t>
            </a:r>
          </a:p>
          <a:p>
            <a:pPr eaLnBrk="1" hangingPunct="1"/>
            <a:r>
              <a:rPr lang="en-US" altLang="zh-CN">
                <a:ea typeface="宋体" charset="-122"/>
              </a:rPr>
              <a:t>			root.postOrder();</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a:t>
            </a:r>
          </a:p>
          <a:p>
            <a:pPr eaLnBrk="1" hangingPunct="1"/>
            <a:endParaRPr lang="en-US" altLang="zh-CN">
              <a:ea typeface="宋体" charset="-122"/>
            </a:endParaRPr>
          </a:p>
          <a:p>
            <a:pPr eaLnBrk="1" hangingPunct="1"/>
            <a:endParaRPr lang="en-US" altLang="zh-CN">
              <a:ea typeface="宋体" charset="-122"/>
            </a:endParaRPr>
          </a:p>
          <a:p>
            <a:pPr eaLnBrk="1" hangingPunct="1"/>
            <a:endParaRPr lang="en-US" altLang="zh-CN">
              <a:ea typeface="宋体" charset="-122"/>
            </a:endParaRPr>
          </a:p>
          <a:p>
            <a:pPr eaLnBrk="1" hangingPunct="1"/>
            <a:endParaRPr lang="en-US" altLang="zh-CN">
              <a:ea typeface="宋体" charset="-122"/>
            </a:endParaRPr>
          </a:p>
          <a:p>
            <a:pPr eaLnBrk="1" hangingPunct="1"/>
            <a:r>
              <a:rPr lang="en-US" altLang="zh-CN">
                <a:ea typeface="宋体" charset="-122"/>
              </a:rPr>
              <a:t>//</a:t>
            </a:r>
            <a:r>
              <a:rPr lang="zh-CN" altLang="en-US">
                <a:ea typeface="宋体" charset="-122"/>
              </a:rPr>
              <a:t>输出的结果是</a:t>
            </a:r>
            <a:r>
              <a:rPr lang="en-US" altLang="zh-CN">
                <a:ea typeface="宋体" charset="-122"/>
              </a:rPr>
              <a:t>:</a:t>
            </a:r>
          </a:p>
          <a:p>
            <a:pPr eaLnBrk="1" hangingPunct="1"/>
            <a:r>
              <a:rPr lang="en-US" altLang="zh-CN">
                <a:ea typeface="宋体" charset="-122"/>
              </a:rPr>
              <a:t>---</a:t>
            </a:r>
            <a:r>
              <a:rPr lang="zh-CN" altLang="en-US">
                <a:ea typeface="宋体" charset="-122"/>
              </a:rPr>
              <a:t>前序</a:t>
            </a:r>
            <a:r>
              <a:rPr lang="en-US" altLang="zh-CN">
                <a:ea typeface="宋体" charset="-122"/>
              </a:rPr>
              <a:t>---</a:t>
            </a:r>
          </a:p>
          <a:p>
            <a:pPr eaLnBrk="1" hangingPunct="1"/>
            <a:r>
              <a:rPr lang="zh-CN" altLang="en-US">
                <a:ea typeface="宋体" charset="-122"/>
              </a:rPr>
              <a:t>信息</a:t>
            </a:r>
            <a:r>
              <a:rPr lang="en-US" altLang="zh-CN">
                <a:ea typeface="宋体" charset="-122"/>
              </a:rPr>
              <a:t>: no=1 name=</a:t>
            </a:r>
            <a:r>
              <a:rPr lang="zh-CN" altLang="en-US">
                <a:ea typeface="宋体" charset="-122"/>
              </a:rPr>
              <a:t>宋江</a:t>
            </a:r>
          </a:p>
          <a:p>
            <a:pPr eaLnBrk="1" hangingPunct="1"/>
            <a:r>
              <a:rPr lang="zh-CN" altLang="en-US">
                <a:ea typeface="宋体" charset="-122"/>
              </a:rPr>
              <a:t>信息</a:t>
            </a:r>
            <a:r>
              <a:rPr lang="en-US" altLang="zh-CN">
                <a:ea typeface="宋体" charset="-122"/>
              </a:rPr>
              <a:t>: no=2 name=</a:t>
            </a:r>
            <a:r>
              <a:rPr lang="zh-CN" altLang="en-US">
                <a:ea typeface="宋体" charset="-122"/>
              </a:rPr>
              <a:t>吴用</a:t>
            </a:r>
          </a:p>
          <a:p>
            <a:pPr eaLnBrk="1" hangingPunct="1"/>
            <a:r>
              <a:rPr lang="zh-CN" altLang="en-US">
                <a:ea typeface="宋体" charset="-122"/>
              </a:rPr>
              <a:t>信息</a:t>
            </a:r>
            <a:r>
              <a:rPr lang="en-US" altLang="zh-CN">
                <a:ea typeface="宋体" charset="-122"/>
              </a:rPr>
              <a:t>: no=3 name=</a:t>
            </a:r>
            <a:r>
              <a:rPr lang="zh-CN" altLang="en-US">
                <a:ea typeface="宋体" charset="-122"/>
              </a:rPr>
              <a:t>卢俊义</a:t>
            </a:r>
          </a:p>
          <a:p>
            <a:pPr eaLnBrk="1" hangingPunct="1"/>
            <a:r>
              <a:rPr lang="zh-CN" altLang="en-US">
                <a:ea typeface="宋体" charset="-122"/>
              </a:rPr>
              <a:t>信息</a:t>
            </a:r>
            <a:r>
              <a:rPr lang="en-US" altLang="zh-CN">
                <a:ea typeface="宋体" charset="-122"/>
              </a:rPr>
              <a:t>: no=5 name=</a:t>
            </a:r>
            <a:r>
              <a:rPr lang="zh-CN" altLang="en-US">
                <a:ea typeface="宋体" charset="-122"/>
              </a:rPr>
              <a:t>关胜</a:t>
            </a:r>
          </a:p>
          <a:p>
            <a:pPr eaLnBrk="1" hangingPunct="1"/>
            <a:r>
              <a:rPr lang="zh-CN" altLang="en-US">
                <a:ea typeface="宋体" charset="-122"/>
              </a:rPr>
              <a:t>信息</a:t>
            </a:r>
            <a:r>
              <a:rPr lang="en-US" altLang="zh-CN">
                <a:ea typeface="宋体" charset="-122"/>
              </a:rPr>
              <a:t>: no=4 name=</a:t>
            </a:r>
            <a:r>
              <a:rPr lang="zh-CN" altLang="en-US">
                <a:ea typeface="宋体" charset="-122"/>
              </a:rPr>
              <a:t>林冲</a:t>
            </a:r>
          </a:p>
          <a:p>
            <a:pPr eaLnBrk="1" hangingPunct="1"/>
            <a:r>
              <a:rPr lang="en-US" altLang="zh-CN">
                <a:ea typeface="宋体" charset="-122"/>
              </a:rPr>
              <a:t>---</a:t>
            </a:r>
            <a:r>
              <a:rPr lang="zh-CN" altLang="en-US">
                <a:ea typeface="宋体" charset="-122"/>
              </a:rPr>
              <a:t>中序</a:t>
            </a:r>
            <a:r>
              <a:rPr lang="en-US" altLang="zh-CN">
                <a:ea typeface="宋体" charset="-122"/>
              </a:rPr>
              <a:t>---</a:t>
            </a:r>
          </a:p>
          <a:p>
            <a:pPr eaLnBrk="1" hangingPunct="1"/>
            <a:r>
              <a:rPr lang="zh-CN" altLang="en-US">
                <a:ea typeface="宋体" charset="-122"/>
              </a:rPr>
              <a:t>信息</a:t>
            </a:r>
            <a:r>
              <a:rPr lang="en-US" altLang="zh-CN">
                <a:ea typeface="宋体" charset="-122"/>
              </a:rPr>
              <a:t>: no=2 name=</a:t>
            </a:r>
            <a:r>
              <a:rPr lang="zh-CN" altLang="en-US">
                <a:ea typeface="宋体" charset="-122"/>
              </a:rPr>
              <a:t>吴用</a:t>
            </a:r>
          </a:p>
          <a:p>
            <a:pPr eaLnBrk="1" hangingPunct="1"/>
            <a:r>
              <a:rPr lang="zh-CN" altLang="en-US">
                <a:ea typeface="宋体" charset="-122"/>
              </a:rPr>
              <a:t>信息</a:t>
            </a:r>
            <a:r>
              <a:rPr lang="en-US" altLang="zh-CN">
                <a:ea typeface="宋体" charset="-122"/>
              </a:rPr>
              <a:t>: no=1 name=</a:t>
            </a:r>
            <a:r>
              <a:rPr lang="zh-CN" altLang="en-US">
                <a:ea typeface="宋体" charset="-122"/>
              </a:rPr>
              <a:t>宋江</a:t>
            </a:r>
          </a:p>
          <a:p>
            <a:pPr eaLnBrk="1" hangingPunct="1"/>
            <a:r>
              <a:rPr lang="zh-CN" altLang="en-US">
                <a:ea typeface="宋体" charset="-122"/>
              </a:rPr>
              <a:t>信息</a:t>
            </a:r>
            <a:r>
              <a:rPr lang="en-US" altLang="zh-CN">
                <a:ea typeface="宋体" charset="-122"/>
              </a:rPr>
              <a:t>: no=5 name=</a:t>
            </a:r>
            <a:r>
              <a:rPr lang="zh-CN" altLang="en-US">
                <a:ea typeface="宋体" charset="-122"/>
              </a:rPr>
              <a:t>关胜</a:t>
            </a:r>
          </a:p>
          <a:p>
            <a:pPr eaLnBrk="1" hangingPunct="1"/>
            <a:r>
              <a:rPr lang="zh-CN" altLang="en-US">
                <a:ea typeface="宋体" charset="-122"/>
              </a:rPr>
              <a:t>信息</a:t>
            </a:r>
            <a:r>
              <a:rPr lang="en-US" altLang="zh-CN">
                <a:ea typeface="宋体" charset="-122"/>
              </a:rPr>
              <a:t>: no=3 name=</a:t>
            </a:r>
            <a:r>
              <a:rPr lang="zh-CN" altLang="en-US">
                <a:ea typeface="宋体" charset="-122"/>
              </a:rPr>
              <a:t>卢俊义</a:t>
            </a:r>
          </a:p>
          <a:p>
            <a:pPr eaLnBrk="1" hangingPunct="1"/>
            <a:r>
              <a:rPr lang="zh-CN" altLang="en-US">
                <a:ea typeface="宋体" charset="-122"/>
              </a:rPr>
              <a:t>信息</a:t>
            </a:r>
            <a:r>
              <a:rPr lang="en-US" altLang="zh-CN">
                <a:ea typeface="宋体" charset="-122"/>
              </a:rPr>
              <a:t>: no=4 name=</a:t>
            </a:r>
            <a:r>
              <a:rPr lang="zh-CN" altLang="en-US">
                <a:ea typeface="宋体" charset="-122"/>
              </a:rPr>
              <a:t>林冲</a:t>
            </a:r>
          </a:p>
          <a:p>
            <a:pPr eaLnBrk="1" hangingPunct="1"/>
            <a:r>
              <a:rPr lang="en-US" altLang="zh-CN">
                <a:ea typeface="宋体" charset="-122"/>
              </a:rPr>
              <a:t>---</a:t>
            </a:r>
            <a:r>
              <a:rPr lang="zh-CN" altLang="en-US">
                <a:ea typeface="宋体" charset="-122"/>
              </a:rPr>
              <a:t>后序</a:t>
            </a:r>
            <a:r>
              <a:rPr lang="en-US" altLang="zh-CN">
                <a:ea typeface="宋体" charset="-122"/>
              </a:rPr>
              <a:t>---</a:t>
            </a:r>
          </a:p>
          <a:p>
            <a:pPr eaLnBrk="1" hangingPunct="1"/>
            <a:r>
              <a:rPr lang="zh-CN" altLang="en-US">
                <a:ea typeface="宋体" charset="-122"/>
              </a:rPr>
              <a:t>信息</a:t>
            </a:r>
            <a:r>
              <a:rPr lang="en-US" altLang="zh-CN">
                <a:ea typeface="宋体" charset="-122"/>
              </a:rPr>
              <a:t>: no=2 name=</a:t>
            </a:r>
            <a:r>
              <a:rPr lang="zh-CN" altLang="en-US">
                <a:ea typeface="宋体" charset="-122"/>
              </a:rPr>
              <a:t>吴用</a:t>
            </a:r>
          </a:p>
          <a:p>
            <a:pPr eaLnBrk="1" hangingPunct="1"/>
            <a:r>
              <a:rPr lang="zh-CN" altLang="en-US">
                <a:ea typeface="宋体" charset="-122"/>
              </a:rPr>
              <a:t>信息</a:t>
            </a:r>
            <a:r>
              <a:rPr lang="en-US" altLang="zh-CN">
                <a:ea typeface="宋体" charset="-122"/>
              </a:rPr>
              <a:t>: no=5 name=</a:t>
            </a:r>
            <a:r>
              <a:rPr lang="zh-CN" altLang="en-US">
                <a:ea typeface="宋体" charset="-122"/>
              </a:rPr>
              <a:t>关胜</a:t>
            </a:r>
          </a:p>
          <a:p>
            <a:pPr eaLnBrk="1" hangingPunct="1"/>
            <a:r>
              <a:rPr lang="zh-CN" altLang="en-US">
                <a:ea typeface="宋体" charset="-122"/>
              </a:rPr>
              <a:t>信息</a:t>
            </a:r>
            <a:r>
              <a:rPr lang="en-US" altLang="zh-CN">
                <a:ea typeface="宋体" charset="-122"/>
              </a:rPr>
              <a:t>: no=4 name=</a:t>
            </a:r>
            <a:r>
              <a:rPr lang="zh-CN" altLang="en-US">
                <a:ea typeface="宋体" charset="-122"/>
              </a:rPr>
              <a:t>林冲</a:t>
            </a:r>
          </a:p>
          <a:p>
            <a:pPr eaLnBrk="1" hangingPunct="1"/>
            <a:r>
              <a:rPr lang="zh-CN" altLang="en-US">
                <a:ea typeface="宋体" charset="-122"/>
              </a:rPr>
              <a:t>信息</a:t>
            </a:r>
            <a:r>
              <a:rPr lang="en-US" altLang="zh-CN">
                <a:ea typeface="宋体" charset="-122"/>
              </a:rPr>
              <a:t>: no=3 name=</a:t>
            </a:r>
            <a:r>
              <a:rPr lang="zh-CN" altLang="en-US">
                <a:ea typeface="宋体" charset="-122"/>
              </a:rPr>
              <a:t>卢俊义</a:t>
            </a:r>
          </a:p>
          <a:p>
            <a:pPr eaLnBrk="1" hangingPunct="1"/>
            <a:r>
              <a:rPr lang="zh-CN" altLang="en-US">
                <a:ea typeface="宋体" charset="-122"/>
              </a:rPr>
              <a:t>信息</a:t>
            </a:r>
            <a:r>
              <a:rPr lang="en-US" altLang="zh-CN">
                <a:ea typeface="宋体" charset="-122"/>
              </a:rPr>
              <a:t>: no=1 name=</a:t>
            </a:r>
            <a:r>
              <a:rPr lang="zh-CN" altLang="en-US">
                <a:ea typeface="宋体" charset="-122"/>
              </a:rPr>
              <a:t>宋江</a:t>
            </a:r>
            <a:endParaRPr lang="en-US" altLang="zh-CN">
              <a:ea typeface="宋体" charset="-122"/>
            </a:endParaRPr>
          </a:p>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135</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r>
              <a:rPr lang="en-US" altLang="zh-CN">
                <a:ea typeface="宋体" charset="-122"/>
              </a:rPr>
              <a:t>//</a:t>
            </a:r>
            <a:r>
              <a:rPr lang="zh-CN" altLang="en-US">
                <a:ea typeface="宋体" charset="-122"/>
              </a:rPr>
              <a:t>最新代码</a:t>
            </a:r>
            <a:endParaRPr lang="en-US" altLang="zh-CN">
              <a:ea typeface="宋体" charset="-122"/>
            </a:endParaRPr>
          </a:p>
          <a:p>
            <a:pPr eaLnBrk="1" hangingPunct="1"/>
            <a:r>
              <a:rPr lang="en-US" altLang="zh-CN">
                <a:ea typeface="宋体" charset="-122"/>
              </a:rPr>
              <a:t>//</a:t>
            </a:r>
            <a:r>
              <a:rPr lang="zh-CN" altLang="en-US">
                <a:ea typeface="宋体" charset="-122"/>
              </a:rPr>
              <a:t>说明：前序查找，共有</a:t>
            </a:r>
            <a:r>
              <a:rPr lang="en-US" altLang="zh-CN">
                <a:ea typeface="宋体" charset="-122"/>
              </a:rPr>
              <a:t>4</a:t>
            </a:r>
            <a:r>
              <a:rPr lang="zh-CN" altLang="en-US">
                <a:ea typeface="宋体" charset="-122"/>
              </a:rPr>
              <a:t>次</a:t>
            </a:r>
            <a:endParaRPr lang="en-US" altLang="zh-CN">
              <a:ea typeface="宋体" charset="-122"/>
            </a:endParaRPr>
          </a:p>
          <a:p>
            <a:pPr eaLnBrk="1" hangingPunct="1"/>
            <a:r>
              <a:rPr lang="en-US" altLang="zh-CN">
                <a:ea typeface="宋体" charset="-122"/>
              </a:rPr>
              <a:t>//</a:t>
            </a:r>
            <a:r>
              <a:rPr lang="zh-CN" altLang="en-US">
                <a:ea typeface="宋体" charset="-122"/>
              </a:rPr>
              <a:t>其它的</a:t>
            </a:r>
            <a:r>
              <a:rPr lang="zh-CN" altLang="en-US" baseline="0">
                <a:ea typeface="宋体" charset="-122"/>
              </a:rPr>
              <a:t> 中序查找，后序查找的次数也可以计算出来</a:t>
            </a:r>
            <a:r>
              <a:rPr lang="en-US" altLang="zh-CN" baseline="0">
                <a:ea typeface="宋体" charset="-122"/>
              </a:rPr>
              <a:t>~.</a:t>
            </a:r>
          </a:p>
          <a:p>
            <a:pPr eaLnBrk="1" hangingPunct="1"/>
            <a:endParaRPr lang="en-US" altLang="zh-CN" baseline="0">
              <a:ea typeface="宋体" charset="-122"/>
            </a:endParaRPr>
          </a:p>
          <a:p>
            <a:pPr eaLnBrk="1" hangingPunct="1"/>
            <a:r>
              <a:rPr lang="en-US" altLang="zh-CN">
                <a:ea typeface="宋体" charset="-122"/>
              </a:rPr>
              <a:t>package com.atguigu;</a:t>
            </a:r>
          </a:p>
          <a:p>
            <a:pPr eaLnBrk="1" hangingPunct="1"/>
            <a:endParaRPr lang="en-US" altLang="zh-CN">
              <a:ea typeface="宋体" charset="-122"/>
            </a:endParaRPr>
          </a:p>
          <a:p>
            <a:pPr eaLnBrk="1" hangingPunct="1"/>
            <a:r>
              <a:rPr lang="en-US" altLang="zh-CN">
                <a:ea typeface="宋体" charset="-122"/>
              </a:rPr>
              <a:t>public class BinaryTreeDemo {</a:t>
            </a:r>
          </a:p>
          <a:p>
            <a:pPr eaLnBrk="1" hangingPunct="1"/>
            <a:endParaRPr lang="en-US" altLang="zh-CN">
              <a:ea typeface="宋体" charset="-122"/>
            </a:endParaRPr>
          </a:p>
          <a:p>
            <a:pPr eaLnBrk="1" hangingPunct="1"/>
            <a:r>
              <a:rPr lang="en-US" altLang="zh-CN">
                <a:ea typeface="宋体" charset="-122"/>
              </a:rPr>
              <a:t>	public static void main(String[] args) {</a:t>
            </a:r>
          </a:p>
          <a:p>
            <a:pPr eaLnBrk="1" hangingPunct="1"/>
            <a:r>
              <a:rPr lang="en-US" altLang="zh-CN">
                <a:ea typeface="宋体" charset="-122"/>
              </a:rPr>
              <a:t>		// </a:t>
            </a:r>
            <a:r>
              <a:rPr lang="zh-CN" altLang="en-US">
                <a:ea typeface="宋体" charset="-122"/>
              </a:rPr>
              <a:t>构建二叉树，我们这里先使用指定的方式，后面我们使用递归方式创建</a:t>
            </a:r>
          </a:p>
          <a:p>
            <a:pPr eaLnBrk="1" hangingPunct="1"/>
            <a:r>
              <a:rPr lang="zh-CN" altLang="en-US">
                <a:ea typeface="宋体" charset="-122"/>
              </a:rPr>
              <a:t>		</a:t>
            </a:r>
            <a:r>
              <a:rPr lang="en-US" altLang="zh-CN">
                <a:ea typeface="宋体" charset="-122"/>
              </a:rPr>
              <a:t>BinaryTree binaryTree = new BinaryTree();</a:t>
            </a:r>
          </a:p>
          <a:p>
            <a:pPr eaLnBrk="1" hangingPunct="1"/>
            <a:endParaRPr lang="en-US" altLang="zh-CN">
              <a:ea typeface="宋体" charset="-122"/>
            </a:endParaRPr>
          </a:p>
          <a:p>
            <a:pPr eaLnBrk="1" hangingPunct="1"/>
            <a:r>
              <a:rPr lang="en-US" altLang="zh-CN">
                <a:ea typeface="宋体" charset="-122"/>
              </a:rPr>
              <a:t>		HeroNode root = new HeroNode(1, "</a:t>
            </a:r>
            <a:r>
              <a:rPr lang="zh-CN" altLang="en-US">
                <a:ea typeface="宋体" charset="-122"/>
              </a:rPr>
              <a:t>宋江</a:t>
            </a:r>
            <a:r>
              <a:rPr lang="en-US" altLang="zh-CN">
                <a:ea typeface="宋体" charset="-122"/>
              </a:rPr>
              <a:t>");</a:t>
            </a:r>
          </a:p>
          <a:p>
            <a:pPr eaLnBrk="1" hangingPunct="1"/>
            <a:r>
              <a:rPr lang="en-US" altLang="zh-CN">
                <a:ea typeface="宋体" charset="-122"/>
              </a:rPr>
              <a:t>		HeroNode node1 = new HeroNode(2, "</a:t>
            </a:r>
            <a:r>
              <a:rPr lang="zh-CN" altLang="en-US">
                <a:ea typeface="宋体" charset="-122"/>
              </a:rPr>
              <a:t>吴用</a:t>
            </a:r>
            <a:r>
              <a:rPr lang="en-US" altLang="zh-CN">
                <a:ea typeface="宋体" charset="-122"/>
              </a:rPr>
              <a:t>");</a:t>
            </a:r>
          </a:p>
          <a:p>
            <a:pPr eaLnBrk="1" hangingPunct="1"/>
            <a:r>
              <a:rPr lang="en-US" altLang="zh-CN">
                <a:ea typeface="宋体" charset="-122"/>
              </a:rPr>
              <a:t>		HeroNode node2 = new HeroNode(3, "</a:t>
            </a:r>
            <a:r>
              <a:rPr lang="zh-CN" altLang="en-US">
                <a:ea typeface="宋体" charset="-122"/>
              </a:rPr>
              <a:t>卢俊义</a:t>
            </a:r>
            <a:r>
              <a:rPr lang="en-US" altLang="zh-CN">
                <a:ea typeface="宋体" charset="-122"/>
              </a:rPr>
              <a:t>");</a:t>
            </a:r>
          </a:p>
          <a:p>
            <a:pPr eaLnBrk="1" hangingPunct="1"/>
            <a:endParaRPr lang="en-US" altLang="zh-CN">
              <a:ea typeface="宋体" charset="-122"/>
            </a:endParaRPr>
          </a:p>
          <a:p>
            <a:pPr eaLnBrk="1" hangingPunct="1"/>
            <a:r>
              <a:rPr lang="en-US" altLang="zh-CN">
                <a:ea typeface="宋体" charset="-122"/>
              </a:rPr>
              <a:t>		root.setLeftNode(node1);</a:t>
            </a:r>
          </a:p>
          <a:p>
            <a:pPr eaLnBrk="1" hangingPunct="1"/>
            <a:r>
              <a:rPr lang="en-US" altLang="zh-CN">
                <a:ea typeface="宋体" charset="-122"/>
              </a:rPr>
              <a:t>		root.setRightNode(node2);</a:t>
            </a:r>
          </a:p>
          <a:p>
            <a:pPr eaLnBrk="1" hangingPunct="1"/>
            <a:endParaRPr lang="en-US" altLang="zh-CN">
              <a:ea typeface="宋体" charset="-122"/>
            </a:endParaRPr>
          </a:p>
          <a:p>
            <a:pPr eaLnBrk="1" hangingPunct="1"/>
            <a:r>
              <a:rPr lang="en-US" altLang="zh-CN">
                <a:ea typeface="宋体" charset="-122"/>
              </a:rPr>
              <a:t>		binaryTree.setRoot(root);</a:t>
            </a:r>
          </a:p>
          <a:p>
            <a:pPr eaLnBrk="1" hangingPunct="1"/>
            <a:endParaRPr lang="en-US" altLang="zh-CN">
              <a:ea typeface="宋体" charset="-122"/>
            </a:endParaRPr>
          </a:p>
          <a:p>
            <a:pPr eaLnBrk="1" hangingPunct="1"/>
            <a:r>
              <a:rPr lang="en-US" altLang="zh-CN">
                <a:ea typeface="宋体" charset="-122"/>
              </a:rPr>
              <a:t>		HeroNode node3 = new HeroNode(4, "</a:t>
            </a:r>
            <a:r>
              <a:rPr lang="zh-CN" altLang="en-US">
                <a:ea typeface="宋体" charset="-122"/>
              </a:rPr>
              <a:t>林冲</a:t>
            </a:r>
            <a:r>
              <a:rPr lang="en-US" altLang="zh-CN">
                <a:ea typeface="宋体" charset="-122"/>
              </a:rPr>
              <a:t>");</a:t>
            </a:r>
          </a:p>
          <a:p>
            <a:pPr eaLnBrk="1" hangingPunct="1"/>
            <a:r>
              <a:rPr lang="en-US" altLang="zh-CN">
                <a:ea typeface="宋体" charset="-122"/>
              </a:rPr>
              <a:t>		HeroNode node4 = new HeroNode(5, "</a:t>
            </a:r>
            <a:r>
              <a:rPr lang="zh-CN" altLang="en-US">
                <a:ea typeface="宋体" charset="-122"/>
              </a:rPr>
              <a:t>关胜</a:t>
            </a:r>
            <a:r>
              <a:rPr lang="en-US" altLang="zh-CN">
                <a:ea typeface="宋体" charset="-122"/>
              </a:rPr>
              <a:t>");</a:t>
            </a:r>
          </a:p>
          <a:p>
            <a:pPr eaLnBrk="1" hangingPunct="1"/>
            <a:endParaRPr lang="en-US" altLang="zh-CN">
              <a:ea typeface="宋体" charset="-122"/>
            </a:endParaRPr>
          </a:p>
          <a:p>
            <a:pPr eaLnBrk="1" hangingPunct="1"/>
            <a:r>
              <a:rPr lang="en-US" altLang="zh-CN">
                <a:ea typeface="宋体" charset="-122"/>
              </a:rPr>
              <a:t>		node2.setRightNode(node3);</a:t>
            </a:r>
          </a:p>
          <a:p>
            <a:pPr eaLnBrk="1" hangingPunct="1"/>
            <a:r>
              <a:rPr lang="en-US" altLang="zh-CN">
                <a:ea typeface="宋体" charset="-122"/>
              </a:rPr>
              <a:t>		node2.setLeftNode(node4);</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前序遍历</a:t>
            </a:r>
          </a:p>
          <a:p>
            <a:pPr eaLnBrk="1" hangingPunct="1"/>
            <a:r>
              <a:rPr lang="en-US" altLang="zh-CN">
                <a:ea typeface="宋体" charset="-122"/>
              </a:rPr>
              <a:t>//		System.out.println("---</a:t>
            </a:r>
            <a:r>
              <a:rPr lang="zh-CN" altLang="en-US">
                <a:ea typeface="宋体" charset="-122"/>
              </a:rPr>
              <a:t>前序</a:t>
            </a:r>
            <a:r>
              <a:rPr lang="en-US" altLang="zh-CN">
                <a:ea typeface="宋体" charset="-122"/>
              </a:rPr>
              <a:t>---");</a:t>
            </a:r>
          </a:p>
          <a:p>
            <a:pPr eaLnBrk="1" hangingPunct="1"/>
            <a:r>
              <a:rPr lang="en-US" altLang="zh-CN">
                <a:ea typeface="宋体" charset="-122"/>
              </a:rPr>
              <a:t>//		binaryTree.preOrder();</a:t>
            </a:r>
          </a:p>
          <a:p>
            <a:pPr eaLnBrk="1" hangingPunct="1"/>
            <a:r>
              <a:rPr lang="en-US" altLang="zh-CN">
                <a:ea typeface="宋体" charset="-122"/>
              </a:rPr>
              <a:t>//		// </a:t>
            </a:r>
            <a:r>
              <a:rPr lang="zh-CN" altLang="en-US">
                <a:ea typeface="宋体" charset="-122"/>
              </a:rPr>
              <a:t>中序遍历</a:t>
            </a:r>
          </a:p>
          <a:p>
            <a:pPr eaLnBrk="1" hangingPunct="1"/>
            <a:r>
              <a:rPr lang="en-US" altLang="zh-CN">
                <a:ea typeface="宋体" charset="-122"/>
              </a:rPr>
              <a:t>//		System.out.println("---</a:t>
            </a:r>
            <a:r>
              <a:rPr lang="zh-CN" altLang="en-US">
                <a:ea typeface="宋体" charset="-122"/>
              </a:rPr>
              <a:t>中序</a:t>
            </a:r>
            <a:r>
              <a:rPr lang="en-US" altLang="zh-CN">
                <a:ea typeface="宋体" charset="-122"/>
              </a:rPr>
              <a:t>---");</a:t>
            </a:r>
          </a:p>
          <a:p>
            <a:pPr eaLnBrk="1" hangingPunct="1"/>
            <a:r>
              <a:rPr lang="en-US" altLang="zh-CN">
                <a:ea typeface="宋体" charset="-122"/>
              </a:rPr>
              <a:t>//		binaryTree.infixOrder();</a:t>
            </a:r>
          </a:p>
          <a:p>
            <a:pPr eaLnBrk="1" hangingPunct="1"/>
            <a:r>
              <a:rPr lang="en-US" altLang="zh-CN">
                <a:ea typeface="宋体" charset="-122"/>
              </a:rPr>
              <a:t>//		// </a:t>
            </a:r>
            <a:r>
              <a:rPr lang="zh-CN" altLang="en-US">
                <a:ea typeface="宋体" charset="-122"/>
              </a:rPr>
              <a:t>后序遍历</a:t>
            </a:r>
          </a:p>
          <a:p>
            <a:pPr eaLnBrk="1" hangingPunct="1"/>
            <a:r>
              <a:rPr lang="en-US" altLang="zh-CN">
                <a:ea typeface="宋体" charset="-122"/>
              </a:rPr>
              <a:t>//		System.out.println("---</a:t>
            </a:r>
            <a:r>
              <a:rPr lang="zh-CN" altLang="en-US">
                <a:ea typeface="宋体" charset="-122"/>
              </a:rPr>
              <a:t>后序</a:t>
            </a:r>
            <a:r>
              <a:rPr lang="en-US" altLang="zh-CN">
                <a:ea typeface="宋体" charset="-122"/>
              </a:rPr>
              <a:t>---");</a:t>
            </a:r>
          </a:p>
          <a:p>
            <a:pPr eaLnBrk="1" hangingPunct="1"/>
            <a:r>
              <a:rPr lang="en-US" altLang="zh-CN">
                <a:ea typeface="宋体" charset="-122"/>
              </a:rPr>
              <a:t>//		binaryTree.postOrder();</a:t>
            </a:r>
          </a:p>
          <a:p>
            <a:pPr eaLnBrk="1" hangingPunct="1"/>
            <a:r>
              <a:rPr lang="en-US" altLang="zh-CN">
                <a:ea typeface="宋体" charset="-122"/>
              </a:rPr>
              <a:t>		</a:t>
            </a:r>
          </a:p>
          <a:p>
            <a:pPr eaLnBrk="1" hangingPunct="1"/>
            <a:r>
              <a:rPr lang="en-US" altLang="zh-CN">
                <a:ea typeface="宋体" charset="-122"/>
              </a:rPr>
              <a:t>	    System.out.println("</a:t>
            </a:r>
            <a:r>
              <a:rPr lang="zh-CN" altLang="en-US">
                <a:ea typeface="宋体" charset="-122"/>
              </a:rPr>
              <a:t>前序查找</a:t>
            </a:r>
            <a:r>
              <a:rPr lang="en-US" altLang="zh-CN">
                <a:ea typeface="宋体" charset="-122"/>
              </a:rPr>
              <a:t>");</a:t>
            </a:r>
          </a:p>
          <a:p>
            <a:pPr eaLnBrk="1" hangingPunct="1"/>
            <a:r>
              <a:rPr lang="en-US" altLang="zh-CN">
                <a:ea typeface="宋体" charset="-122"/>
              </a:rPr>
              <a:t>	    HeroNode resNode = binaryTree.preOrderSearch(5);</a:t>
            </a:r>
          </a:p>
          <a:p>
            <a:pPr eaLnBrk="1" hangingPunct="1"/>
            <a:r>
              <a:rPr lang="en-US" altLang="zh-CN">
                <a:ea typeface="宋体" charset="-122"/>
              </a:rPr>
              <a:t>	    if (resNode != null) {</a:t>
            </a:r>
          </a:p>
          <a:p>
            <a:pPr eaLnBrk="1" hangingPunct="1"/>
            <a:r>
              <a:rPr lang="en-US" altLang="zh-CN">
                <a:ea typeface="宋体" charset="-122"/>
              </a:rPr>
              <a:t>	    	System.out.printf("</a:t>
            </a:r>
            <a:r>
              <a:rPr lang="zh-CN" altLang="en-US">
                <a:ea typeface="宋体" charset="-122"/>
              </a:rPr>
              <a:t>找到了，信息为 </a:t>
            </a:r>
            <a:r>
              <a:rPr lang="en-US" altLang="zh-CN">
                <a:ea typeface="宋体" charset="-122"/>
              </a:rPr>
              <a:t>no=%d name=%s\n", resNode.getNo(), resNode.getName());</a:t>
            </a:r>
          </a:p>
          <a:p>
            <a:pPr eaLnBrk="1" hangingPunct="1"/>
            <a:r>
              <a:rPr lang="en-US" altLang="zh-CN">
                <a:ea typeface="宋体" charset="-122"/>
              </a:rPr>
              <a:t>	    }else {</a:t>
            </a:r>
          </a:p>
          <a:p>
            <a:pPr eaLnBrk="1" hangingPunct="1"/>
            <a:r>
              <a:rPr lang="en-US" altLang="zh-CN">
                <a:ea typeface="宋体" charset="-122"/>
              </a:rPr>
              <a:t>	    	System.out.printf("</a:t>
            </a:r>
            <a:r>
              <a:rPr lang="zh-CN" altLang="en-US">
                <a:ea typeface="宋体" charset="-122"/>
              </a:rPr>
              <a:t>没有找到</a:t>
            </a:r>
            <a:r>
              <a:rPr lang="en-US" altLang="zh-CN">
                <a:ea typeface="宋体" charset="-122"/>
              </a:rPr>
              <a:t>no=%d</a:t>
            </a:r>
            <a:r>
              <a:rPr lang="zh-CN" altLang="en-US">
                <a:ea typeface="宋体" charset="-122"/>
              </a:rPr>
              <a:t>的英雄</a:t>
            </a:r>
            <a:r>
              <a:rPr lang="en-US" altLang="zh-CN">
                <a:ea typeface="宋体" charset="-122"/>
              </a:rPr>
              <a:t>\n", 5);</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System.out.println("</a:t>
            </a:r>
            <a:r>
              <a:rPr lang="zh-CN" altLang="en-US">
                <a:ea typeface="宋体" charset="-122"/>
              </a:rPr>
              <a:t>中序查找</a:t>
            </a:r>
            <a:r>
              <a:rPr lang="en-US" altLang="zh-CN">
                <a:ea typeface="宋体" charset="-122"/>
              </a:rPr>
              <a:t>");</a:t>
            </a:r>
          </a:p>
          <a:p>
            <a:pPr eaLnBrk="1" hangingPunct="1"/>
            <a:r>
              <a:rPr lang="en-US" altLang="zh-CN">
                <a:ea typeface="宋体" charset="-122"/>
              </a:rPr>
              <a:t>//	    HeroNode resNode = binaryTree.infixOrderSearch(5);</a:t>
            </a:r>
          </a:p>
          <a:p>
            <a:pPr eaLnBrk="1" hangingPunct="1"/>
            <a:r>
              <a:rPr lang="en-US" altLang="zh-CN">
                <a:ea typeface="宋体" charset="-122"/>
              </a:rPr>
              <a:t>//	    if (resNode != null) {</a:t>
            </a:r>
          </a:p>
          <a:p>
            <a:pPr eaLnBrk="1" hangingPunct="1"/>
            <a:r>
              <a:rPr lang="en-US" altLang="zh-CN">
                <a:ea typeface="宋体" charset="-122"/>
              </a:rPr>
              <a:t>//	    	System.out.printf("</a:t>
            </a:r>
            <a:r>
              <a:rPr lang="zh-CN" altLang="en-US">
                <a:ea typeface="宋体" charset="-122"/>
              </a:rPr>
              <a:t>找到了，信息为 </a:t>
            </a:r>
            <a:r>
              <a:rPr lang="en-US" altLang="zh-CN">
                <a:ea typeface="宋体" charset="-122"/>
              </a:rPr>
              <a:t>no=%d name=%s\n", resNode.getNo(), resNode.getName());</a:t>
            </a:r>
          </a:p>
          <a:p>
            <a:pPr eaLnBrk="1" hangingPunct="1"/>
            <a:r>
              <a:rPr lang="en-US" altLang="zh-CN">
                <a:ea typeface="宋体" charset="-122"/>
              </a:rPr>
              <a:t>//	    }else {</a:t>
            </a:r>
          </a:p>
          <a:p>
            <a:pPr eaLnBrk="1" hangingPunct="1"/>
            <a:r>
              <a:rPr lang="en-US" altLang="zh-CN">
                <a:ea typeface="宋体" charset="-122"/>
              </a:rPr>
              <a:t>//	    	System.out.printf("</a:t>
            </a:r>
            <a:r>
              <a:rPr lang="zh-CN" altLang="en-US">
                <a:ea typeface="宋体" charset="-122"/>
              </a:rPr>
              <a:t>没有找到</a:t>
            </a:r>
            <a:r>
              <a:rPr lang="en-US" altLang="zh-CN">
                <a:ea typeface="宋体" charset="-122"/>
              </a:rPr>
              <a:t>no=%d</a:t>
            </a:r>
            <a:r>
              <a:rPr lang="zh-CN" altLang="en-US">
                <a:ea typeface="宋体" charset="-122"/>
              </a:rPr>
              <a:t>的英雄</a:t>
            </a:r>
            <a:r>
              <a:rPr lang="en-US" altLang="zh-CN">
                <a:ea typeface="宋体" charset="-122"/>
              </a:rPr>
              <a:t>\n", 5);</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System.out.println("</a:t>
            </a:r>
            <a:r>
              <a:rPr lang="zh-CN" altLang="en-US">
                <a:ea typeface="宋体" charset="-122"/>
              </a:rPr>
              <a:t>后序查找</a:t>
            </a:r>
            <a:r>
              <a:rPr lang="en-US" altLang="zh-CN">
                <a:ea typeface="宋体" charset="-122"/>
              </a:rPr>
              <a:t>");</a:t>
            </a:r>
          </a:p>
          <a:p>
            <a:pPr eaLnBrk="1" hangingPunct="1"/>
            <a:r>
              <a:rPr lang="en-US" altLang="zh-CN">
                <a:ea typeface="宋体" charset="-122"/>
              </a:rPr>
              <a:t>//	    HeroNode resNode = binaryTree.postOrderSearch(5);</a:t>
            </a:r>
          </a:p>
          <a:p>
            <a:pPr eaLnBrk="1" hangingPunct="1"/>
            <a:r>
              <a:rPr lang="en-US" altLang="zh-CN">
                <a:ea typeface="宋体" charset="-122"/>
              </a:rPr>
              <a:t>//	    if (resNode != null) {</a:t>
            </a:r>
          </a:p>
          <a:p>
            <a:pPr eaLnBrk="1" hangingPunct="1"/>
            <a:r>
              <a:rPr lang="en-US" altLang="zh-CN">
                <a:ea typeface="宋体" charset="-122"/>
              </a:rPr>
              <a:t>//	      System.out.printf("</a:t>
            </a:r>
            <a:r>
              <a:rPr lang="zh-CN" altLang="en-US">
                <a:ea typeface="宋体" charset="-122"/>
              </a:rPr>
              <a:t>找到了，信息为 </a:t>
            </a:r>
            <a:r>
              <a:rPr lang="en-US" altLang="zh-CN">
                <a:ea typeface="宋体" charset="-122"/>
              </a:rPr>
              <a:t>no=%d name=%s\n", resNode.getNo(), resNode.getName());</a:t>
            </a:r>
          </a:p>
          <a:p>
            <a:pPr eaLnBrk="1" hangingPunct="1"/>
            <a:r>
              <a:rPr lang="en-US" altLang="zh-CN">
                <a:ea typeface="宋体" charset="-122"/>
              </a:rPr>
              <a:t>//	    }else {</a:t>
            </a:r>
          </a:p>
          <a:p>
            <a:pPr eaLnBrk="1" hangingPunct="1"/>
            <a:r>
              <a:rPr lang="en-US" altLang="zh-CN">
                <a:ea typeface="宋体" charset="-122"/>
              </a:rPr>
              <a:t>//	    	System.out.printf("</a:t>
            </a:r>
            <a:r>
              <a:rPr lang="zh-CN" altLang="en-US">
                <a:ea typeface="宋体" charset="-122"/>
              </a:rPr>
              <a:t>没有找到</a:t>
            </a:r>
            <a:r>
              <a:rPr lang="en-US" altLang="zh-CN">
                <a:ea typeface="宋体" charset="-122"/>
              </a:rPr>
              <a:t>no=%d</a:t>
            </a:r>
            <a:r>
              <a:rPr lang="zh-CN" altLang="en-US">
                <a:ea typeface="宋体" charset="-122"/>
              </a:rPr>
              <a:t>的英雄</a:t>
            </a:r>
            <a:r>
              <a:rPr lang="en-US" altLang="zh-CN">
                <a:ea typeface="宋体" charset="-122"/>
              </a:rPr>
              <a:t>\n", 5);</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a:t>
            </a:r>
          </a:p>
          <a:p>
            <a:pPr eaLnBrk="1" hangingPunct="1"/>
            <a:endParaRPr lang="en-US" altLang="zh-CN">
              <a:ea typeface="宋体" charset="-122"/>
            </a:endParaRPr>
          </a:p>
          <a:p>
            <a:pPr eaLnBrk="1" hangingPunct="1"/>
            <a:r>
              <a:rPr lang="en-US" altLang="zh-CN">
                <a:ea typeface="宋体" charset="-122"/>
              </a:rPr>
              <a:t>class HeroNode {</a:t>
            </a:r>
          </a:p>
          <a:p>
            <a:pPr eaLnBrk="1" hangingPunct="1"/>
            <a:r>
              <a:rPr lang="en-US" altLang="zh-CN">
                <a:ea typeface="宋体" charset="-122"/>
              </a:rPr>
              <a:t>	private int no;</a:t>
            </a:r>
          </a:p>
          <a:p>
            <a:pPr eaLnBrk="1" hangingPunct="1"/>
            <a:r>
              <a:rPr lang="en-US" altLang="zh-CN">
                <a:ea typeface="宋体" charset="-122"/>
              </a:rPr>
              <a:t>	private String name;</a:t>
            </a:r>
          </a:p>
          <a:p>
            <a:pPr eaLnBrk="1" hangingPunct="1"/>
            <a:r>
              <a:rPr lang="en-US" altLang="zh-CN">
                <a:ea typeface="宋体" charset="-122"/>
              </a:rPr>
              <a:t>	private HeroNode left;</a:t>
            </a:r>
          </a:p>
          <a:p>
            <a:pPr eaLnBrk="1" hangingPunct="1"/>
            <a:r>
              <a:rPr lang="en-US" altLang="zh-CN">
                <a:ea typeface="宋体" charset="-122"/>
              </a:rPr>
              <a:t>	private HeroNode right;</a:t>
            </a: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public int getNo() {</a:t>
            </a:r>
          </a:p>
          <a:p>
            <a:pPr eaLnBrk="1" hangingPunct="1"/>
            <a:r>
              <a:rPr lang="en-US" altLang="zh-CN">
                <a:ea typeface="宋体" charset="-122"/>
              </a:rPr>
              <a:t>		return no;</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public String getName() {</a:t>
            </a:r>
          </a:p>
          <a:p>
            <a:pPr eaLnBrk="1" hangingPunct="1"/>
            <a:r>
              <a:rPr lang="en-US" altLang="zh-CN">
                <a:ea typeface="宋体" charset="-122"/>
              </a:rPr>
              <a:t>		return name;</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public HeroNode(int hNo, String hName) {</a:t>
            </a:r>
          </a:p>
          <a:p>
            <a:pPr eaLnBrk="1" hangingPunct="1"/>
            <a:r>
              <a:rPr lang="en-US" altLang="zh-CN">
                <a:ea typeface="宋体" charset="-122"/>
              </a:rPr>
              <a:t>		no = hNo;</a:t>
            </a:r>
          </a:p>
          <a:p>
            <a:pPr eaLnBrk="1" hangingPunct="1"/>
            <a:r>
              <a:rPr lang="en-US" altLang="zh-CN">
                <a:ea typeface="宋体" charset="-122"/>
              </a:rPr>
              <a:t>		name = hName;</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可以给出</a:t>
            </a:r>
            <a:r>
              <a:rPr lang="en-US" altLang="zh-CN">
                <a:ea typeface="宋体" charset="-122"/>
              </a:rPr>
              <a:t>setLeft / setRight</a:t>
            </a:r>
            <a:r>
              <a:rPr lang="zh-CN" altLang="en-US">
                <a:ea typeface="宋体" charset="-122"/>
              </a:rPr>
              <a:t>的方法</a:t>
            </a:r>
            <a:r>
              <a:rPr lang="en-US" altLang="zh-CN">
                <a:ea typeface="宋体" charset="-122"/>
              </a:rPr>
              <a:t>,</a:t>
            </a:r>
          </a:p>
          <a:p>
            <a:pPr eaLnBrk="1" hangingPunct="1"/>
            <a:r>
              <a:rPr lang="en-US" altLang="zh-CN">
                <a:ea typeface="宋体" charset="-122"/>
              </a:rPr>
              <a:t>	public void setLeftNode(HeroNode heroNode) {</a:t>
            </a:r>
          </a:p>
          <a:p>
            <a:pPr eaLnBrk="1" hangingPunct="1"/>
            <a:r>
              <a:rPr lang="en-US" altLang="zh-CN">
                <a:ea typeface="宋体" charset="-122"/>
              </a:rPr>
              <a:t>		this.left = heroNode;</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public void setRightNode(HeroNode heroNode) {</a:t>
            </a:r>
          </a:p>
          <a:p>
            <a:pPr eaLnBrk="1" hangingPunct="1"/>
            <a:r>
              <a:rPr lang="en-US" altLang="zh-CN">
                <a:ea typeface="宋体" charset="-122"/>
              </a:rPr>
              <a:t>		this.right = heroNode;</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@Override</a:t>
            </a:r>
          </a:p>
          <a:p>
            <a:pPr eaLnBrk="1" hangingPunct="1"/>
            <a:r>
              <a:rPr lang="en-US" altLang="zh-CN">
                <a:ea typeface="宋体" charset="-122"/>
              </a:rPr>
              <a:t>	public String toString() {</a:t>
            </a:r>
          </a:p>
          <a:p>
            <a:pPr eaLnBrk="1" hangingPunct="1"/>
            <a:r>
              <a:rPr lang="en-US" altLang="zh-CN">
                <a:ea typeface="宋体" charset="-122"/>
              </a:rPr>
              <a:t>		// TODO Auto-generated method stub</a:t>
            </a:r>
          </a:p>
          <a:p>
            <a:pPr eaLnBrk="1" hangingPunct="1"/>
            <a:r>
              <a:rPr lang="en-US" altLang="zh-CN">
                <a:ea typeface="宋体" charset="-122"/>
              </a:rPr>
              <a:t>		return "</a:t>
            </a:r>
            <a:r>
              <a:rPr lang="zh-CN" altLang="en-US">
                <a:ea typeface="宋体" charset="-122"/>
              </a:rPr>
              <a:t>信息</a:t>
            </a:r>
            <a:r>
              <a:rPr lang="en-US" altLang="zh-CN">
                <a:ea typeface="宋体" charset="-122"/>
              </a:rPr>
              <a:t>: no=" + this.no + " name=" + this.name;</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a:t>
            </a:r>
            <a:r>
              <a:rPr lang="zh-CN" altLang="en-US">
                <a:ea typeface="宋体" charset="-122"/>
              </a:rPr>
              <a:t>后序查找</a:t>
            </a:r>
          </a:p>
          <a:p>
            <a:pPr eaLnBrk="1" hangingPunct="1"/>
            <a:r>
              <a:rPr lang="zh-CN" altLang="en-US">
                <a:ea typeface="宋体" charset="-122"/>
              </a:rPr>
              <a:t>	  </a:t>
            </a:r>
            <a:r>
              <a:rPr lang="en-US" altLang="zh-CN">
                <a:ea typeface="宋体" charset="-122"/>
              </a:rPr>
              <a:t>public HeroNode postOrderSeacher(int no) {</a:t>
            </a:r>
          </a:p>
          <a:p>
            <a:pPr eaLnBrk="1" hangingPunct="1"/>
            <a:endParaRPr lang="en-US" altLang="zh-CN">
              <a:ea typeface="宋体" charset="-122"/>
            </a:endParaRPr>
          </a:p>
          <a:p>
            <a:pPr eaLnBrk="1" hangingPunct="1"/>
            <a:endParaRPr lang="en-US" altLang="zh-CN">
              <a:ea typeface="宋体" charset="-122"/>
            </a:endParaRPr>
          </a:p>
          <a:p>
            <a:pPr eaLnBrk="1" hangingPunct="1"/>
            <a:r>
              <a:rPr lang="en-US" altLang="zh-CN">
                <a:ea typeface="宋体" charset="-122"/>
              </a:rPr>
              <a:t>		  HeroNode resNode = null;</a:t>
            </a:r>
          </a:p>
          <a:p>
            <a:pPr eaLnBrk="1" hangingPunct="1"/>
            <a:r>
              <a:rPr lang="en-US" altLang="zh-CN">
                <a:ea typeface="宋体" charset="-122"/>
              </a:rPr>
              <a:t>	    //</a:t>
            </a:r>
            <a:r>
              <a:rPr lang="zh-CN" altLang="en-US">
                <a:ea typeface="宋体" charset="-122"/>
              </a:rPr>
              <a:t>到左节点</a:t>
            </a:r>
            <a:r>
              <a:rPr lang="en-US" altLang="zh-CN">
                <a:ea typeface="宋体" charset="-122"/>
              </a:rPr>
              <a:t>(</a:t>
            </a:r>
            <a:r>
              <a:rPr lang="zh-CN" altLang="en-US">
                <a:ea typeface="宋体" charset="-122"/>
              </a:rPr>
              <a:t>子树</a:t>
            </a:r>
            <a:r>
              <a:rPr lang="en-US" altLang="zh-CN">
                <a:ea typeface="宋体" charset="-122"/>
              </a:rPr>
              <a:t>)</a:t>
            </a:r>
          </a:p>
          <a:p>
            <a:pPr eaLnBrk="1" hangingPunct="1"/>
            <a:r>
              <a:rPr lang="en-US" altLang="zh-CN">
                <a:ea typeface="宋体" charset="-122"/>
              </a:rPr>
              <a:t>	    if (this.left != null) {</a:t>
            </a:r>
          </a:p>
          <a:p>
            <a:pPr eaLnBrk="1" hangingPunct="1"/>
            <a:r>
              <a:rPr lang="en-US" altLang="zh-CN">
                <a:ea typeface="宋体" charset="-122"/>
              </a:rPr>
              <a:t>	      resNode = this.left.postOrderSeacher(no);</a:t>
            </a:r>
          </a:p>
          <a:p>
            <a:pPr eaLnBrk="1" hangingPunct="1"/>
            <a:r>
              <a:rPr lang="en-US" altLang="zh-CN">
                <a:ea typeface="宋体" charset="-122"/>
              </a:rPr>
              <a:t>	    }</a:t>
            </a:r>
          </a:p>
          <a:p>
            <a:pPr eaLnBrk="1" hangingPunct="1"/>
            <a:r>
              <a:rPr lang="en-US" altLang="zh-CN">
                <a:ea typeface="宋体" charset="-122"/>
              </a:rPr>
              <a:t>	    if (resNode != null) {</a:t>
            </a:r>
          </a:p>
          <a:p>
            <a:pPr eaLnBrk="1" hangingPunct="1"/>
            <a:r>
              <a:rPr lang="en-US" altLang="zh-CN">
                <a:ea typeface="宋体" charset="-122"/>
              </a:rPr>
              <a:t>	      return resNode;</a:t>
            </a:r>
          </a:p>
          <a:p>
            <a:pPr eaLnBrk="1" hangingPunct="1"/>
            <a:r>
              <a:rPr lang="en-US" altLang="zh-CN">
                <a:ea typeface="宋体" charset="-122"/>
              </a:rPr>
              <a:t>	    }</a:t>
            </a:r>
          </a:p>
          <a:p>
            <a:pPr eaLnBrk="1" hangingPunct="1"/>
            <a:r>
              <a:rPr lang="en-US" altLang="zh-CN">
                <a:ea typeface="宋体" charset="-122"/>
              </a:rPr>
              <a:t>	    if (this.right != null) {</a:t>
            </a:r>
          </a:p>
          <a:p>
            <a:pPr eaLnBrk="1" hangingPunct="1"/>
            <a:r>
              <a:rPr lang="en-US" altLang="zh-CN">
                <a:ea typeface="宋体" charset="-122"/>
              </a:rPr>
              <a:t>	      resNode = this.right.postOrderSeacher(no);</a:t>
            </a:r>
          </a:p>
          <a:p>
            <a:pPr eaLnBrk="1" hangingPunct="1"/>
            <a:r>
              <a:rPr lang="en-US" altLang="zh-CN">
                <a:ea typeface="宋体" charset="-122"/>
              </a:rPr>
              <a:t>	    }</a:t>
            </a:r>
          </a:p>
          <a:p>
            <a:pPr eaLnBrk="1" hangingPunct="1"/>
            <a:r>
              <a:rPr lang="en-US" altLang="zh-CN">
                <a:ea typeface="宋体" charset="-122"/>
              </a:rPr>
              <a:t>	    if (resNode != null) {</a:t>
            </a:r>
          </a:p>
          <a:p>
            <a:pPr eaLnBrk="1" hangingPunct="1"/>
            <a:r>
              <a:rPr lang="en-US" altLang="zh-CN">
                <a:ea typeface="宋体" charset="-122"/>
              </a:rPr>
              <a:t>	      return resNode;</a:t>
            </a:r>
          </a:p>
          <a:p>
            <a:pPr eaLnBrk="1" hangingPunct="1"/>
            <a:r>
              <a:rPr lang="en-US" altLang="zh-CN">
                <a:ea typeface="宋体" charset="-122"/>
              </a:rPr>
              <a:t>	    }</a:t>
            </a:r>
          </a:p>
          <a:p>
            <a:pPr eaLnBrk="1" hangingPunct="1"/>
            <a:r>
              <a:rPr lang="en-US" altLang="zh-CN">
                <a:ea typeface="宋体" charset="-122"/>
              </a:rPr>
              <a:t>	    if (this.no == no) {</a:t>
            </a:r>
          </a:p>
          <a:p>
            <a:pPr eaLnBrk="1" hangingPunct="1"/>
            <a:r>
              <a:rPr lang="en-US" altLang="zh-CN">
                <a:ea typeface="宋体" charset="-122"/>
              </a:rPr>
              <a:t>	      return this;</a:t>
            </a:r>
          </a:p>
          <a:p>
            <a:pPr eaLnBrk="1" hangingPunct="1"/>
            <a:r>
              <a:rPr lang="en-US" altLang="zh-CN">
                <a:ea typeface="宋体" charset="-122"/>
              </a:rPr>
              <a:t>	    }else {</a:t>
            </a:r>
          </a:p>
          <a:p>
            <a:pPr eaLnBrk="1" hangingPunct="1"/>
            <a:r>
              <a:rPr lang="en-US" altLang="zh-CN">
                <a:ea typeface="宋体" charset="-122"/>
              </a:rPr>
              <a:t>	      return null;</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a:t>
            </a:r>
            <a:r>
              <a:rPr lang="zh-CN" altLang="en-US">
                <a:ea typeface="宋体" charset="-122"/>
              </a:rPr>
              <a:t>前序查找</a:t>
            </a:r>
          </a:p>
          <a:p>
            <a:pPr eaLnBrk="1" hangingPunct="1"/>
            <a:r>
              <a:rPr lang="zh-CN" altLang="en-US">
                <a:ea typeface="宋体" charset="-122"/>
              </a:rPr>
              <a:t>	  </a:t>
            </a:r>
            <a:r>
              <a:rPr lang="en-US" altLang="zh-CN">
                <a:ea typeface="宋体" charset="-122"/>
              </a:rPr>
              <a:t>public HeroNode preOrderSeacher(int no) {</a:t>
            </a:r>
          </a:p>
          <a:p>
            <a:pPr eaLnBrk="1" hangingPunct="1"/>
            <a:r>
              <a:rPr lang="en-US" altLang="zh-CN">
                <a:ea typeface="宋体" charset="-122"/>
              </a:rPr>
              <a:t>	    if (this.no == no) {</a:t>
            </a:r>
          </a:p>
          <a:p>
            <a:pPr eaLnBrk="1" hangingPunct="1"/>
            <a:r>
              <a:rPr lang="en-US" altLang="zh-CN">
                <a:ea typeface="宋体" charset="-122"/>
              </a:rPr>
              <a:t>	      return this;</a:t>
            </a:r>
          </a:p>
          <a:p>
            <a:pPr eaLnBrk="1" hangingPunct="1"/>
            <a:r>
              <a:rPr lang="en-US" altLang="zh-CN">
                <a:ea typeface="宋体" charset="-122"/>
              </a:rPr>
              <a:t>	    }</a:t>
            </a:r>
          </a:p>
          <a:p>
            <a:pPr eaLnBrk="1" hangingPunct="1"/>
            <a:r>
              <a:rPr lang="en-US" altLang="zh-CN">
                <a:ea typeface="宋体" charset="-122"/>
              </a:rPr>
              <a:t>	    HeroNode resNode = null;</a:t>
            </a:r>
          </a:p>
          <a:p>
            <a:pPr eaLnBrk="1" hangingPunct="1"/>
            <a:r>
              <a:rPr lang="en-US" altLang="zh-CN">
                <a:ea typeface="宋体" charset="-122"/>
              </a:rPr>
              <a:t>	    //</a:t>
            </a:r>
            <a:r>
              <a:rPr lang="zh-CN" altLang="en-US">
                <a:ea typeface="宋体" charset="-122"/>
              </a:rPr>
              <a:t>到左节点</a:t>
            </a:r>
            <a:r>
              <a:rPr lang="en-US" altLang="zh-CN">
                <a:ea typeface="宋体" charset="-122"/>
              </a:rPr>
              <a:t>(</a:t>
            </a:r>
            <a:r>
              <a:rPr lang="zh-CN" altLang="en-US">
                <a:ea typeface="宋体" charset="-122"/>
              </a:rPr>
              <a:t>子树</a:t>
            </a:r>
            <a:r>
              <a:rPr lang="en-US" altLang="zh-CN">
                <a:ea typeface="宋体" charset="-122"/>
              </a:rPr>
              <a:t>)</a:t>
            </a:r>
          </a:p>
          <a:p>
            <a:pPr eaLnBrk="1" hangingPunct="1"/>
            <a:r>
              <a:rPr lang="en-US" altLang="zh-CN">
                <a:ea typeface="宋体" charset="-122"/>
              </a:rPr>
              <a:t>	    if (this.left != null) {</a:t>
            </a:r>
          </a:p>
          <a:p>
            <a:pPr eaLnBrk="1" hangingPunct="1"/>
            <a:r>
              <a:rPr lang="en-US" altLang="zh-CN">
                <a:ea typeface="宋体" charset="-122"/>
              </a:rPr>
              <a:t>	      resNode = this.left.preOrderSeacher(no);</a:t>
            </a:r>
          </a:p>
          <a:p>
            <a:pPr eaLnBrk="1" hangingPunct="1"/>
            <a:r>
              <a:rPr lang="en-US" altLang="zh-CN">
                <a:ea typeface="宋体" charset="-122"/>
              </a:rPr>
              <a:t>	    }</a:t>
            </a:r>
          </a:p>
          <a:p>
            <a:pPr eaLnBrk="1" hangingPunct="1"/>
            <a:r>
              <a:rPr lang="en-US" altLang="zh-CN">
                <a:ea typeface="宋体" charset="-122"/>
              </a:rPr>
              <a:t>	    if (resNode != null) {</a:t>
            </a:r>
          </a:p>
          <a:p>
            <a:pPr eaLnBrk="1" hangingPunct="1"/>
            <a:r>
              <a:rPr lang="en-US" altLang="zh-CN">
                <a:ea typeface="宋体" charset="-122"/>
              </a:rPr>
              <a:t>	      return resNode;</a:t>
            </a:r>
          </a:p>
          <a:p>
            <a:pPr eaLnBrk="1" hangingPunct="1"/>
            <a:r>
              <a:rPr lang="en-US" altLang="zh-CN">
                <a:ea typeface="宋体" charset="-122"/>
              </a:rPr>
              <a:t>	    }</a:t>
            </a:r>
          </a:p>
          <a:p>
            <a:pPr eaLnBrk="1" hangingPunct="1"/>
            <a:r>
              <a:rPr lang="en-US" altLang="zh-CN">
                <a:ea typeface="宋体" charset="-122"/>
              </a:rPr>
              <a:t>	    if (this.right != null) {</a:t>
            </a:r>
          </a:p>
          <a:p>
            <a:pPr eaLnBrk="1" hangingPunct="1"/>
            <a:r>
              <a:rPr lang="en-US" altLang="zh-CN">
                <a:ea typeface="宋体" charset="-122"/>
              </a:rPr>
              <a:t>	      resNode = this.right.preOrderSeacher(no);</a:t>
            </a:r>
          </a:p>
          <a:p>
            <a:pPr eaLnBrk="1" hangingPunct="1"/>
            <a:r>
              <a:rPr lang="en-US" altLang="zh-CN">
                <a:ea typeface="宋体" charset="-122"/>
              </a:rPr>
              <a:t>	    }</a:t>
            </a:r>
          </a:p>
          <a:p>
            <a:pPr eaLnBrk="1" hangingPunct="1"/>
            <a:r>
              <a:rPr lang="en-US" altLang="zh-CN">
                <a:ea typeface="宋体" charset="-122"/>
              </a:rPr>
              <a:t>	    return resNode;</a:t>
            </a:r>
          </a:p>
          <a:p>
            <a:pPr eaLnBrk="1" hangingPunct="1"/>
            <a:endParaRPr lang="en-US" altLang="zh-CN">
              <a:ea typeface="宋体" charset="-122"/>
            </a:endParaRP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a:t>
            </a:r>
            <a:r>
              <a:rPr lang="zh-CN" altLang="en-US">
                <a:ea typeface="宋体" charset="-122"/>
              </a:rPr>
              <a:t>中序查找</a:t>
            </a:r>
          </a:p>
          <a:p>
            <a:pPr eaLnBrk="1" hangingPunct="1"/>
            <a:r>
              <a:rPr lang="zh-CN" altLang="en-US">
                <a:ea typeface="宋体" charset="-122"/>
              </a:rPr>
              <a:t>	  </a:t>
            </a:r>
            <a:r>
              <a:rPr lang="en-US" altLang="zh-CN">
                <a:ea typeface="宋体" charset="-122"/>
              </a:rPr>
              <a:t>public HeroNode infixOrderSeacher(int no) {</a:t>
            </a:r>
          </a:p>
          <a:p>
            <a:pPr eaLnBrk="1" hangingPunct="1"/>
            <a:endParaRPr lang="en-US" altLang="zh-CN">
              <a:ea typeface="宋体" charset="-122"/>
            </a:endParaRPr>
          </a:p>
          <a:p>
            <a:pPr eaLnBrk="1" hangingPunct="1"/>
            <a:r>
              <a:rPr lang="en-US" altLang="zh-CN">
                <a:ea typeface="宋体" charset="-122"/>
              </a:rPr>
              <a:t>		  HeroNode resNode = null;</a:t>
            </a:r>
          </a:p>
          <a:p>
            <a:pPr eaLnBrk="1" hangingPunct="1"/>
            <a:r>
              <a:rPr lang="en-US" altLang="zh-CN">
                <a:ea typeface="宋体" charset="-122"/>
              </a:rPr>
              <a:t>	    //</a:t>
            </a:r>
            <a:r>
              <a:rPr lang="zh-CN" altLang="en-US">
                <a:ea typeface="宋体" charset="-122"/>
              </a:rPr>
              <a:t>到左节点</a:t>
            </a:r>
            <a:r>
              <a:rPr lang="en-US" altLang="zh-CN">
                <a:ea typeface="宋体" charset="-122"/>
              </a:rPr>
              <a:t>(</a:t>
            </a:r>
            <a:r>
              <a:rPr lang="zh-CN" altLang="en-US">
                <a:ea typeface="宋体" charset="-122"/>
              </a:rPr>
              <a:t>子树</a:t>
            </a:r>
            <a:r>
              <a:rPr lang="en-US" altLang="zh-CN">
                <a:ea typeface="宋体" charset="-122"/>
              </a:rPr>
              <a:t>)</a:t>
            </a:r>
          </a:p>
          <a:p>
            <a:pPr eaLnBrk="1" hangingPunct="1"/>
            <a:r>
              <a:rPr lang="en-US" altLang="zh-CN">
                <a:ea typeface="宋体" charset="-122"/>
              </a:rPr>
              <a:t>	    if (this.left != null) {</a:t>
            </a:r>
          </a:p>
          <a:p>
            <a:pPr eaLnBrk="1" hangingPunct="1"/>
            <a:r>
              <a:rPr lang="en-US" altLang="zh-CN">
                <a:ea typeface="宋体" charset="-122"/>
              </a:rPr>
              <a:t>	      resNode = this.left.infixOrderSeacher(no);</a:t>
            </a:r>
          </a:p>
          <a:p>
            <a:pPr eaLnBrk="1" hangingPunct="1"/>
            <a:r>
              <a:rPr lang="en-US" altLang="zh-CN">
                <a:ea typeface="宋体" charset="-122"/>
              </a:rPr>
              <a:t>	    }</a:t>
            </a:r>
          </a:p>
          <a:p>
            <a:pPr eaLnBrk="1" hangingPunct="1"/>
            <a:r>
              <a:rPr lang="en-US" altLang="zh-CN">
                <a:ea typeface="宋体" charset="-122"/>
              </a:rPr>
              <a:t>	    if (resNode != null) {</a:t>
            </a:r>
          </a:p>
          <a:p>
            <a:pPr eaLnBrk="1" hangingPunct="1"/>
            <a:r>
              <a:rPr lang="en-US" altLang="zh-CN">
                <a:ea typeface="宋体" charset="-122"/>
              </a:rPr>
              <a:t>	      return resNode;</a:t>
            </a:r>
          </a:p>
          <a:p>
            <a:pPr eaLnBrk="1" hangingPunct="1"/>
            <a:r>
              <a:rPr lang="en-US" altLang="zh-CN">
                <a:ea typeface="宋体" charset="-122"/>
              </a:rPr>
              <a:t>	    }</a:t>
            </a:r>
          </a:p>
          <a:p>
            <a:pPr eaLnBrk="1" hangingPunct="1"/>
            <a:r>
              <a:rPr lang="en-US" altLang="zh-CN">
                <a:ea typeface="宋体" charset="-122"/>
              </a:rPr>
              <a:t>	    if (this.no == no) { //</a:t>
            </a:r>
            <a:r>
              <a:rPr lang="zh-CN" altLang="en-US">
                <a:ea typeface="宋体" charset="-122"/>
              </a:rPr>
              <a:t>比较当前节点</a:t>
            </a:r>
          </a:p>
          <a:p>
            <a:pPr eaLnBrk="1" hangingPunct="1"/>
            <a:r>
              <a:rPr lang="zh-CN" altLang="en-US">
                <a:ea typeface="宋体" charset="-122"/>
              </a:rPr>
              <a:t>	      </a:t>
            </a:r>
            <a:r>
              <a:rPr lang="en-US" altLang="zh-CN">
                <a:ea typeface="宋体" charset="-122"/>
              </a:rPr>
              <a:t>return this;</a:t>
            </a:r>
          </a:p>
          <a:p>
            <a:pPr eaLnBrk="1" hangingPunct="1"/>
            <a:r>
              <a:rPr lang="en-US" altLang="zh-CN">
                <a:ea typeface="宋体" charset="-122"/>
              </a:rPr>
              <a:t>	    }</a:t>
            </a:r>
          </a:p>
          <a:p>
            <a:pPr eaLnBrk="1" hangingPunct="1"/>
            <a:r>
              <a:rPr lang="en-US" altLang="zh-CN">
                <a:ea typeface="宋体" charset="-122"/>
              </a:rPr>
              <a:t>	    if (this.right != null) {</a:t>
            </a:r>
          </a:p>
          <a:p>
            <a:pPr eaLnBrk="1" hangingPunct="1"/>
            <a:r>
              <a:rPr lang="en-US" altLang="zh-CN">
                <a:ea typeface="宋体" charset="-122"/>
              </a:rPr>
              <a:t>	      resNode = this.right.infixOrderSeacher(no);</a:t>
            </a:r>
          </a:p>
          <a:p>
            <a:pPr eaLnBrk="1" hangingPunct="1"/>
            <a:r>
              <a:rPr lang="en-US" altLang="zh-CN">
                <a:ea typeface="宋体" charset="-122"/>
              </a:rPr>
              <a:t>	    }</a:t>
            </a:r>
          </a:p>
          <a:p>
            <a:pPr eaLnBrk="1" hangingPunct="1"/>
            <a:r>
              <a:rPr lang="en-US" altLang="zh-CN">
                <a:ea typeface="宋体" charset="-122"/>
              </a:rPr>
              <a:t>	    return resNode;</a:t>
            </a:r>
          </a:p>
          <a:p>
            <a:pPr eaLnBrk="1" hangingPunct="1"/>
            <a:endParaRPr lang="en-US" altLang="zh-CN">
              <a:ea typeface="宋体" charset="-122"/>
            </a:endParaRP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 </a:t>
            </a:r>
            <a:r>
              <a:rPr lang="zh-CN" altLang="en-US">
                <a:ea typeface="宋体" charset="-122"/>
              </a:rPr>
              <a:t>前序遍历</a:t>
            </a:r>
          </a:p>
          <a:p>
            <a:pPr eaLnBrk="1" hangingPunct="1"/>
            <a:r>
              <a:rPr lang="zh-CN" altLang="en-US">
                <a:ea typeface="宋体" charset="-122"/>
              </a:rPr>
              <a:t>	</a:t>
            </a:r>
            <a:r>
              <a:rPr lang="en-US" altLang="zh-CN">
                <a:ea typeface="宋体" charset="-122"/>
              </a:rPr>
              <a:t>public void preOrder() {</a:t>
            </a:r>
          </a:p>
          <a:p>
            <a:pPr eaLnBrk="1" hangingPunct="1"/>
            <a:r>
              <a:rPr lang="en-US" altLang="zh-CN">
                <a:ea typeface="宋体" charset="-122"/>
              </a:rPr>
              <a:t>		System.out.println(this);//</a:t>
            </a:r>
            <a:r>
              <a:rPr lang="zh-CN" altLang="en-US">
                <a:ea typeface="宋体" charset="-122"/>
              </a:rPr>
              <a:t>先输出父节点</a:t>
            </a:r>
          </a:p>
          <a:p>
            <a:pPr eaLnBrk="1" hangingPunct="1"/>
            <a:r>
              <a:rPr lang="zh-CN" altLang="en-US">
                <a:ea typeface="宋体" charset="-122"/>
              </a:rPr>
              <a:t>		</a:t>
            </a:r>
            <a:r>
              <a:rPr lang="en-US" altLang="zh-CN">
                <a:ea typeface="宋体" charset="-122"/>
              </a:rPr>
              <a:t>if (this.left != null) {</a:t>
            </a:r>
          </a:p>
          <a:p>
            <a:pPr eaLnBrk="1" hangingPunct="1"/>
            <a:r>
              <a:rPr lang="en-US" altLang="zh-CN">
                <a:ea typeface="宋体" charset="-122"/>
              </a:rPr>
              <a:t>			this.left.preOrder();</a:t>
            </a:r>
          </a:p>
          <a:p>
            <a:pPr eaLnBrk="1" hangingPunct="1"/>
            <a:r>
              <a:rPr lang="en-US" altLang="zh-CN">
                <a:ea typeface="宋体" charset="-122"/>
              </a:rPr>
              <a:t>		}</a:t>
            </a:r>
          </a:p>
          <a:p>
            <a:pPr eaLnBrk="1" hangingPunct="1"/>
            <a:r>
              <a:rPr lang="en-US" altLang="zh-CN">
                <a:ea typeface="宋体" charset="-122"/>
              </a:rPr>
              <a:t>		if (this.right != null) {</a:t>
            </a:r>
          </a:p>
          <a:p>
            <a:pPr eaLnBrk="1" hangingPunct="1"/>
            <a:r>
              <a:rPr lang="en-US" altLang="zh-CN">
                <a:ea typeface="宋体" charset="-122"/>
              </a:rPr>
              <a:t>			this.right.preOrder();</a:t>
            </a: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中序遍历</a:t>
            </a:r>
          </a:p>
          <a:p>
            <a:pPr eaLnBrk="1" hangingPunct="1"/>
            <a:r>
              <a:rPr lang="zh-CN" altLang="en-US">
                <a:ea typeface="宋体" charset="-122"/>
              </a:rPr>
              <a:t>	</a:t>
            </a:r>
            <a:r>
              <a:rPr lang="en-US" altLang="zh-CN">
                <a:ea typeface="宋体" charset="-122"/>
              </a:rPr>
              <a:t>public void infixOrder() {</a:t>
            </a:r>
          </a:p>
          <a:p>
            <a:pPr eaLnBrk="1" hangingPunct="1"/>
            <a:endParaRPr lang="en-US" altLang="zh-CN">
              <a:ea typeface="宋体" charset="-122"/>
            </a:endParaRPr>
          </a:p>
          <a:p>
            <a:pPr eaLnBrk="1" hangingPunct="1"/>
            <a:r>
              <a:rPr lang="en-US" altLang="zh-CN">
                <a:ea typeface="宋体" charset="-122"/>
              </a:rPr>
              <a:t>		if (this.left != null) {</a:t>
            </a:r>
          </a:p>
          <a:p>
            <a:pPr eaLnBrk="1" hangingPunct="1"/>
            <a:r>
              <a:rPr lang="en-US" altLang="zh-CN">
                <a:ea typeface="宋体" charset="-122"/>
              </a:rPr>
              <a:t>			this.left.infixOrder();</a:t>
            </a:r>
          </a:p>
          <a:p>
            <a:pPr eaLnBrk="1" hangingPunct="1"/>
            <a:r>
              <a:rPr lang="en-US" altLang="zh-CN">
                <a:ea typeface="宋体" charset="-122"/>
              </a:rPr>
              <a:t>		}</a:t>
            </a:r>
          </a:p>
          <a:p>
            <a:pPr eaLnBrk="1" hangingPunct="1"/>
            <a:r>
              <a:rPr lang="en-US" altLang="zh-CN">
                <a:ea typeface="宋体" charset="-122"/>
              </a:rPr>
              <a:t>		System.out.println(this);</a:t>
            </a:r>
          </a:p>
          <a:p>
            <a:pPr eaLnBrk="1" hangingPunct="1"/>
            <a:r>
              <a:rPr lang="en-US" altLang="zh-CN">
                <a:ea typeface="宋体" charset="-122"/>
              </a:rPr>
              <a:t>		if (this.right != null) {</a:t>
            </a:r>
          </a:p>
          <a:p>
            <a:pPr eaLnBrk="1" hangingPunct="1"/>
            <a:r>
              <a:rPr lang="en-US" altLang="zh-CN">
                <a:ea typeface="宋体" charset="-122"/>
              </a:rPr>
              <a:t>			this.right.infixOrder();</a:t>
            </a: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后序遍历</a:t>
            </a:r>
          </a:p>
          <a:p>
            <a:pPr eaLnBrk="1" hangingPunct="1"/>
            <a:r>
              <a:rPr lang="zh-CN" altLang="en-US">
                <a:ea typeface="宋体" charset="-122"/>
              </a:rPr>
              <a:t>	</a:t>
            </a:r>
            <a:r>
              <a:rPr lang="en-US" altLang="zh-CN">
                <a:ea typeface="宋体" charset="-122"/>
              </a:rPr>
              <a:t>public void postOrder() {</a:t>
            </a:r>
          </a:p>
          <a:p>
            <a:pPr eaLnBrk="1" hangingPunct="1"/>
            <a:r>
              <a:rPr lang="en-US" altLang="zh-CN">
                <a:ea typeface="宋体" charset="-122"/>
              </a:rPr>
              <a:t>		if (this.left != null) {</a:t>
            </a:r>
          </a:p>
          <a:p>
            <a:pPr eaLnBrk="1" hangingPunct="1"/>
            <a:r>
              <a:rPr lang="en-US" altLang="zh-CN">
                <a:ea typeface="宋体" charset="-122"/>
              </a:rPr>
              <a:t>			this.left.postOrder();</a:t>
            </a:r>
          </a:p>
          <a:p>
            <a:pPr eaLnBrk="1" hangingPunct="1"/>
            <a:r>
              <a:rPr lang="en-US" altLang="zh-CN">
                <a:ea typeface="宋体" charset="-122"/>
              </a:rPr>
              <a:t>		}</a:t>
            </a:r>
          </a:p>
          <a:p>
            <a:pPr eaLnBrk="1" hangingPunct="1"/>
            <a:r>
              <a:rPr lang="en-US" altLang="zh-CN">
                <a:ea typeface="宋体" charset="-122"/>
              </a:rPr>
              <a:t>		if (this.right != null) {</a:t>
            </a:r>
          </a:p>
          <a:p>
            <a:pPr eaLnBrk="1" hangingPunct="1"/>
            <a:r>
              <a:rPr lang="en-US" altLang="zh-CN">
                <a:ea typeface="宋体" charset="-122"/>
              </a:rPr>
              <a:t>			this.right.postOrder();</a:t>
            </a:r>
          </a:p>
          <a:p>
            <a:pPr eaLnBrk="1" hangingPunct="1"/>
            <a:r>
              <a:rPr lang="en-US" altLang="zh-CN">
                <a:ea typeface="宋体" charset="-122"/>
              </a:rPr>
              <a:t>		}</a:t>
            </a:r>
          </a:p>
          <a:p>
            <a:pPr eaLnBrk="1" hangingPunct="1"/>
            <a:r>
              <a:rPr lang="en-US" altLang="zh-CN">
                <a:ea typeface="宋体" charset="-122"/>
              </a:rPr>
              <a:t>		System.out.println(this);</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a:t>
            </a:r>
          </a:p>
          <a:p>
            <a:pPr eaLnBrk="1" hangingPunct="1"/>
            <a:endParaRPr lang="en-US" altLang="zh-CN">
              <a:ea typeface="宋体" charset="-122"/>
            </a:endParaRPr>
          </a:p>
          <a:p>
            <a:pPr eaLnBrk="1" hangingPunct="1"/>
            <a:r>
              <a:rPr lang="en-US" altLang="zh-CN">
                <a:ea typeface="宋体" charset="-122"/>
              </a:rPr>
              <a:t>class BinaryTree {</a:t>
            </a:r>
          </a:p>
          <a:p>
            <a:pPr eaLnBrk="1" hangingPunct="1"/>
            <a:r>
              <a:rPr lang="en-US" altLang="zh-CN">
                <a:ea typeface="宋体" charset="-122"/>
              </a:rPr>
              <a:t>	private HeroNode root;</a:t>
            </a:r>
          </a:p>
          <a:p>
            <a:pPr eaLnBrk="1" hangingPunct="1"/>
            <a:endParaRPr lang="en-US" altLang="zh-CN">
              <a:ea typeface="宋体" charset="-122"/>
            </a:endParaRPr>
          </a:p>
          <a:p>
            <a:pPr eaLnBrk="1" hangingPunct="1"/>
            <a:r>
              <a:rPr lang="en-US" altLang="zh-CN">
                <a:ea typeface="宋体" charset="-122"/>
              </a:rPr>
              <a:t>	public void setRoot(HeroNode root) {</a:t>
            </a:r>
          </a:p>
          <a:p>
            <a:pPr eaLnBrk="1" hangingPunct="1"/>
            <a:r>
              <a:rPr lang="en-US" altLang="zh-CN">
                <a:ea typeface="宋体" charset="-122"/>
              </a:rPr>
              <a:t>		this.root = root;</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a:t>
            </a:r>
            <a:r>
              <a:rPr lang="zh-CN" altLang="en-US">
                <a:ea typeface="宋体" charset="-122"/>
              </a:rPr>
              <a:t>前序查找</a:t>
            </a:r>
          </a:p>
          <a:p>
            <a:pPr eaLnBrk="1" hangingPunct="1"/>
            <a:r>
              <a:rPr lang="zh-CN" altLang="en-US">
                <a:ea typeface="宋体" charset="-122"/>
              </a:rPr>
              <a:t>	  </a:t>
            </a:r>
            <a:r>
              <a:rPr lang="en-US" altLang="zh-CN">
                <a:ea typeface="宋体" charset="-122"/>
              </a:rPr>
              <a:t>public HeroNode preOrderSearch(int no) {</a:t>
            </a:r>
          </a:p>
          <a:p>
            <a:pPr eaLnBrk="1" hangingPunct="1"/>
            <a:r>
              <a:rPr lang="en-US" altLang="zh-CN">
                <a:ea typeface="宋体" charset="-122"/>
              </a:rPr>
              <a:t>	    if (root != null) {</a:t>
            </a:r>
          </a:p>
          <a:p>
            <a:pPr eaLnBrk="1" hangingPunct="1"/>
            <a:r>
              <a:rPr lang="en-US" altLang="zh-CN">
                <a:ea typeface="宋体" charset="-122"/>
              </a:rPr>
              <a:t>	      return root.preOrderSeacher(no);</a:t>
            </a:r>
          </a:p>
          <a:p>
            <a:pPr eaLnBrk="1" hangingPunct="1"/>
            <a:r>
              <a:rPr lang="en-US" altLang="zh-CN">
                <a:ea typeface="宋体" charset="-122"/>
              </a:rPr>
              <a:t>	    } else {</a:t>
            </a:r>
          </a:p>
          <a:p>
            <a:pPr eaLnBrk="1" hangingPunct="1"/>
            <a:r>
              <a:rPr lang="en-US" altLang="zh-CN">
                <a:ea typeface="宋体" charset="-122"/>
              </a:rPr>
              <a:t>	      return null;</a:t>
            </a: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a:t>
            </a:r>
            <a:r>
              <a:rPr lang="zh-CN" altLang="en-US">
                <a:ea typeface="宋体" charset="-122"/>
              </a:rPr>
              <a:t>中序查找</a:t>
            </a:r>
          </a:p>
          <a:p>
            <a:pPr eaLnBrk="1" hangingPunct="1"/>
            <a:r>
              <a:rPr lang="zh-CN" altLang="en-US">
                <a:ea typeface="宋体" charset="-122"/>
              </a:rPr>
              <a:t>	  </a:t>
            </a:r>
            <a:r>
              <a:rPr lang="en-US" altLang="zh-CN">
                <a:ea typeface="宋体" charset="-122"/>
              </a:rPr>
              <a:t>public HeroNode infixOrderSearch(int no) {</a:t>
            </a:r>
          </a:p>
          <a:p>
            <a:pPr eaLnBrk="1" hangingPunct="1"/>
            <a:r>
              <a:rPr lang="en-US" altLang="zh-CN">
                <a:ea typeface="宋体" charset="-122"/>
              </a:rPr>
              <a:t>	    if (root != null) {</a:t>
            </a:r>
          </a:p>
          <a:p>
            <a:pPr eaLnBrk="1" hangingPunct="1"/>
            <a:r>
              <a:rPr lang="en-US" altLang="zh-CN">
                <a:ea typeface="宋体" charset="-122"/>
              </a:rPr>
              <a:t>	      return root.infixOrderSeacher(no);</a:t>
            </a:r>
          </a:p>
          <a:p>
            <a:pPr eaLnBrk="1" hangingPunct="1"/>
            <a:r>
              <a:rPr lang="en-US" altLang="zh-CN">
                <a:ea typeface="宋体" charset="-122"/>
              </a:rPr>
              <a:t>	    } else {</a:t>
            </a:r>
          </a:p>
          <a:p>
            <a:pPr eaLnBrk="1" hangingPunct="1"/>
            <a:r>
              <a:rPr lang="en-US" altLang="zh-CN">
                <a:ea typeface="宋体" charset="-122"/>
              </a:rPr>
              <a:t>	      return null;</a:t>
            </a: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a:t>
            </a:r>
            <a:r>
              <a:rPr lang="zh-CN" altLang="en-US">
                <a:ea typeface="宋体" charset="-122"/>
              </a:rPr>
              <a:t>后序查找</a:t>
            </a:r>
          </a:p>
          <a:p>
            <a:pPr eaLnBrk="1" hangingPunct="1"/>
            <a:r>
              <a:rPr lang="zh-CN" altLang="en-US">
                <a:ea typeface="宋体" charset="-122"/>
              </a:rPr>
              <a:t>	  </a:t>
            </a:r>
            <a:r>
              <a:rPr lang="en-US" altLang="zh-CN">
                <a:ea typeface="宋体" charset="-122"/>
              </a:rPr>
              <a:t>public HeroNode postOrderSearch(int no) {</a:t>
            </a:r>
          </a:p>
          <a:p>
            <a:pPr eaLnBrk="1" hangingPunct="1"/>
            <a:r>
              <a:rPr lang="en-US" altLang="zh-CN">
                <a:ea typeface="宋体" charset="-122"/>
              </a:rPr>
              <a:t>	    if (root != null) {</a:t>
            </a:r>
          </a:p>
          <a:p>
            <a:pPr eaLnBrk="1" hangingPunct="1"/>
            <a:r>
              <a:rPr lang="en-US" altLang="zh-CN">
                <a:ea typeface="宋体" charset="-122"/>
              </a:rPr>
              <a:t>	      return root.postOrderSeacher(no);</a:t>
            </a:r>
          </a:p>
          <a:p>
            <a:pPr eaLnBrk="1" hangingPunct="1"/>
            <a:r>
              <a:rPr lang="en-US" altLang="zh-CN">
                <a:ea typeface="宋体" charset="-122"/>
              </a:rPr>
              <a:t>	    } else {</a:t>
            </a:r>
          </a:p>
          <a:p>
            <a:pPr eaLnBrk="1" hangingPunct="1"/>
            <a:r>
              <a:rPr lang="en-US" altLang="zh-CN">
                <a:ea typeface="宋体" charset="-122"/>
              </a:rPr>
              <a:t>	      return null;</a:t>
            </a: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a:t>
            </a:r>
          </a:p>
          <a:p>
            <a:pPr eaLnBrk="1" hangingPunct="1"/>
            <a:r>
              <a:rPr lang="en-US" altLang="zh-CN">
                <a:ea typeface="宋体" charset="-122"/>
              </a:rPr>
              <a:t>	// </a:t>
            </a:r>
            <a:r>
              <a:rPr lang="zh-CN" altLang="en-US">
                <a:ea typeface="宋体" charset="-122"/>
              </a:rPr>
              <a:t>前序遍历</a:t>
            </a:r>
          </a:p>
          <a:p>
            <a:pPr eaLnBrk="1" hangingPunct="1"/>
            <a:r>
              <a:rPr lang="zh-CN" altLang="en-US">
                <a:ea typeface="宋体" charset="-122"/>
              </a:rPr>
              <a:t>	</a:t>
            </a:r>
            <a:r>
              <a:rPr lang="en-US" altLang="zh-CN">
                <a:ea typeface="宋体" charset="-122"/>
              </a:rPr>
              <a:t>public void preOrder() {</a:t>
            </a:r>
          </a:p>
          <a:p>
            <a:pPr eaLnBrk="1" hangingPunct="1"/>
            <a:r>
              <a:rPr lang="en-US" altLang="zh-CN">
                <a:ea typeface="宋体" charset="-122"/>
              </a:rPr>
              <a:t>		if (root != null) {</a:t>
            </a:r>
          </a:p>
          <a:p>
            <a:pPr eaLnBrk="1" hangingPunct="1"/>
            <a:r>
              <a:rPr lang="en-US" altLang="zh-CN">
                <a:ea typeface="宋体" charset="-122"/>
              </a:rPr>
              <a:t>			root.preOrder();</a:t>
            </a: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中序遍历</a:t>
            </a:r>
          </a:p>
          <a:p>
            <a:pPr eaLnBrk="1" hangingPunct="1"/>
            <a:r>
              <a:rPr lang="zh-CN" altLang="en-US">
                <a:ea typeface="宋体" charset="-122"/>
              </a:rPr>
              <a:t>	</a:t>
            </a:r>
            <a:r>
              <a:rPr lang="en-US" altLang="zh-CN">
                <a:ea typeface="宋体" charset="-122"/>
              </a:rPr>
              <a:t>public void infixOrder() {</a:t>
            </a:r>
          </a:p>
          <a:p>
            <a:pPr eaLnBrk="1" hangingPunct="1"/>
            <a:r>
              <a:rPr lang="en-US" altLang="zh-CN">
                <a:ea typeface="宋体" charset="-122"/>
              </a:rPr>
              <a:t>		if (root != null) {</a:t>
            </a:r>
          </a:p>
          <a:p>
            <a:pPr eaLnBrk="1" hangingPunct="1"/>
            <a:r>
              <a:rPr lang="en-US" altLang="zh-CN">
                <a:ea typeface="宋体" charset="-122"/>
              </a:rPr>
              <a:t>			root.infixOrder();</a:t>
            </a: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后序遍历</a:t>
            </a:r>
          </a:p>
          <a:p>
            <a:pPr eaLnBrk="1" hangingPunct="1"/>
            <a:r>
              <a:rPr lang="zh-CN" altLang="en-US">
                <a:ea typeface="宋体" charset="-122"/>
              </a:rPr>
              <a:t>	</a:t>
            </a:r>
            <a:r>
              <a:rPr lang="en-US" altLang="zh-CN">
                <a:ea typeface="宋体" charset="-122"/>
              </a:rPr>
              <a:t>public void postOrder() {</a:t>
            </a:r>
          </a:p>
          <a:p>
            <a:pPr eaLnBrk="1" hangingPunct="1"/>
            <a:r>
              <a:rPr lang="en-US" altLang="zh-CN">
                <a:ea typeface="宋体" charset="-122"/>
              </a:rPr>
              <a:t>		if (root != null) {</a:t>
            </a:r>
          </a:p>
          <a:p>
            <a:pPr eaLnBrk="1" hangingPunct="1"/>
            <a:r>
              <a:rPr lang="en-US" altLang="zh-CN">
                <a:ea typeface="宋体" charset="-122"/>
              </a:rPr>
              <a:t>			root.postOrder();</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a:t>
            </a:r>
          </a:p>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136</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r>
              <a:rPr lang="en-US" altLang="zh-CN">
                <a:ea typeface="宋体" charset="-122"/>
              </a:rPr>
              <a:t>//</a:t>
            </a:r>
            <a:r>
              <a:rPr lang="zh-CN" altLang="en-US">
                <a:ea typeface="宋体" charset="-122"/>
              </a:rPr>
              <a:t>代码</a:t>
            </a:r>
            <a:endParaRPr lang="en-US" altLang="zh-CN">
              <a:ea typeface="宋体" charset="-122"/>
            </a:endParaRPr>
          </a:p>
          <a:p>
            <a:pPr eaLnBrk="1" hangingPunct="1"/>
            <a:r>
              <a:rPr lang="en-US" altLang="zh-CN">
                <a:ea typeface="宋体" charset="-122"/>
              </a:rPr>
              <a:t>//</a:t>
            </a:r>
            <a:r>
              <a:rPr lang="zh-CN" altLang="en-US">
                <a:ea typeface="宋体" charset="-122"/>
              </a:rPr>
              <a:t>说明：如果要删除非叶子节点</a:t>
            </a:r>
            <a:r>
              <a:rPr lang="en-US" altLang="zh-CN">
                <a:ea typeface="宋体" charset="-122"/>
              </a:rPr>
              <a:t>(</a:t>
            </a:r>
            <a:r>
              <a:rPr lang="zh-CN" altLang="en-US">
                <a:ea typeface="宋体" charset="-122"/>
              </a:rPr>
              <a:t>而不是整棵树</a:t>
            </a:r>
            <a:r>
              <a:rPr lang="en-US" altLang="zh-CN">
                <a:ea typeface="宋体" charset="-122"/>
              </a:rPr>
              <a:t>)</a:t>
            </a:r>
            <a:r>
              <a:rPr lang="zh-CN" altLang="en-US">
                <a:ea typeface="宋体" charset="-122"/>
              </a:rPr>
              <a:t>，需要指定规则</a:t>
            </a:r>
            <a:endParaRPr lang="en-US" altLang="zh-CN">
              <a:ea typeface="宋体" charset="-122"/>
            </a:endParaRPr>
          </a:p>
          <a:p>
            <a:pPr eaLnBrk="1" hangingPunct="1"/>
            <a:endParaRPr lang="en-US" altLang="zh-CN">
              <a:ea typeface="宋体" charset="-122"/>
            </a:endParaRPr>
          </a:p>
          <a:p>
            <a:pPr eaLnBrk="1" hangingPunct="1"/>
            <a:endParaRPr lang="en-US" altLang="zh-CN">
              <a:ea typeface="宋体" charset="-122"/>
            </a:endParaRPr>
          </a:p>
          <a:p>
            <a:pPr eaLnBrk="1" hangingPunct="1"/>
            <a:r>
              <a:rPr lang="en-US" altLang="zh-CN">
                <a:ea typeface="宋体" charset="-122"/>
              </a:rPr>
              <a:t>package com.atguigu;</a:t>
            </a:r>
          </a:p>
          <a:p>
            <a:pPr eaLnBrk="1" hangingPunct="1"/>
            <a:endParaRPr lang="en-US" altLang="zh-CN">
              <a:ea typeface="宋体" charset="-122"/>
            </a:endParaRPr>
          </a:p>
          <a:p>
            <a:pPr eaLnBrk="1" hangingPunct="1"/>
            <a:r>
              <a:rPr lang="en-US" altLang="zh-CN">
                <a:ea typeface="宋体" charset="-122"/>
              </a:rPr>
              <a:t>public class BinaryTreeDemo {</a:t>
            </a:r>
          </a:p>
          <a:p>
            <a:pPr eaLnBrk="1" hangingPunct="1"/>
            <a:endParaRPr lang="en-US" altLang="zh-CN">
              <a:ea typeface="宋体" charset="-122"/>
            </a:endParaRPr>
          </a:p>
          <a:p>
            <a:pPr eaLnBrk="1" hangingPunct="1"/>
            <a:r>
              <a:rPr lang="en-US" altLang="zh-CN">
                <a:ea typeface="宋体" charset="-122"/>
              </a:rPr>
              <a:t>	public static void main(String[] args) {</a:t>
            </a:r>
          </a:p>
          <a:p>
            <a:pPr eaLnBrk="1" hangingPunct="1"/>
            <a:r>
              <a:rPr lang="en-US" altLang="zh-CN">
                <a:ea typeface="宋体" charset="-122"/>
              </a:rPr>
              <a:t>		// </a:t>
            </a:r>
            <a:r>
              <a:rPr lang="zh-CN" altLang="en-US">
                <a:ea typeface="宋体" charset="-122"/>
              </a:rPr>
              <a:t>构建二叉树，我们这里先使用指定的方式，后面我们使用递归方式创建</a:t>
            </a:r>
          </a:p>
          <a:p>
            <a:pPr eaLnBrk="1" hangingPunct="1"/>
            <a:r>
              <a:rPr lang="zh-CN" altLang="en-US">
                <a:ea typeface="宋体" charset="-122"/>
              </a:rPr>
              <a:t>		</a:t>
            </a:r>
            <a:r>
              <a:rPr lang="en-US" altLang="zh-CN">
                <a:ea typeface="宋体" charset="-122"/>
              </a:rPr>
              <a:t>BinaryTree binaryTree = new BinaryTree();</a:t>
            </a:r>
          </a:p>
          <a:p>
            <a:pPr eaLnBrk="1" hangingPunct="1"/>
            <a:endParaRPr lang="en-US" altLang="zh-CN">
              <a:ea typeface="宋体" charset="-122"/>
            </a:endParaRPr>
          </a:p>
          <a:p>
            <a:pPr eaLnBrk="1" hangingPunct="1"/>
            <a:r>
              <a:rPr lang="en-US" altLang="zh-CN">
                <a:ea typeface="宋体" charset="-122"/>
              </a:rPr>
              <a:t>		HeroNode root = new HeroNode(1, "</a:t>
            </a:r>
            <a:r>
              <a:rPr lang="zh-CN" altLang="en-US">
                <a:ea typeface="宋体" charset="-122"/>
              </a:rPr>
              <a:t>宋江</a:t>
            </a:r>
            <a:r>
              <a:rPr lang="en-US" altLang="zh-CN">
                <a:ea typeface="宋体" charset="-122"/>
              </a:rPr>
              <a:t>");</a:t>
            </a:r>
          </a:p>
          <a:p>
            <a:pPr eaLnBrk="1" hangingPunct="1"/>
            <a:r>
              <a:rPr lang="en-US" altLang="zh-CN">
                <a:ea typeface="宋体" charset="-122"/>
              </a:rPr>
              <a:t>		HeroNode node1 = new HeroNode(2, "</a:t>
            </a:r>
            <a:r>
              <a:rPr lang="zh-CN" altLang="en-US">
                <a:ea typeface="宋体" charset="-122"/>
              </a:rPr>
              <a:t>吴用</a:t>
            </a:r>
            <a:r>
              <a:rPr lang="en-US" altLang="zh-CN">
                <a:ea typeface="宋体" charset="-122"/>
              </a:rPr>
              <a:t>");</a:t>
            </a:r>
          </a:p>
          <a:p>
            <a:pPr eaLnBrk="1" hangingPunct="1"/>
            <a:r>
              <a:rPr lang="en-US" altLang="zh-CN">
                <a:ea typeface="宋体" charset="-122"/>
              </a:rPr>
              <a:t>		HeroNode node2 = new HeroNode(3, "</a:t>
            </a:r>
            <a:r>
              <a:rPr lang="zh-CN" altLang="en-US">
                <a:ea typeface="宋体" charset="-122"/>
              </a:rPr>
              <a:t>卢俊义</a:t>
            </a:r>
            <a:r>
              <a:rPr lang="en-US" altLang="zh-CN">
                <a:ea typeface="宋体" charset="-122"/>
              </a:rPr>
              <a:t>");</a:t>
            </a:r>
          </a:p>
          <a:p>
            <a:pPr eaLnBrk="1" hangingPunct="1"/>
            <a:endParaRPr lang="en-US" altLang="zh-CN">
              <a:ea typeface="宋体" charset="-122"/>
            </a:endParaRPr>
          </a:p>
          <a:p>
            <a:pPr eaLnBrk="1" hangingPunct="1"/>
            <a:r>
              <a:rPr lang="en-US" altLang="zh-CN">
                <a:ea typeface="宋体" charset="-122"/>
              </a:rPr>
              <a:t>		root.setLeftNode(node1);</a:t>
            </a:r>
          </a:p>
          <a:p>
            <a:pPr eaLnBrk="1" hangingPunct="1"/>
            <a:r>
              <a:rPr lang="en-US" altLang="zh-CN">
                <a:ea typeface="宋体" charset="-122"/>
              </a:rPr>
              <a:t>		root.setRightNode(node2);</a:t>
            </a:r>
          </a:p>
          <a:p>
            <a:pPr eaLnBrk="1" hangingPunct="1"/>
            <a:endParaRPr lang="en-US" altLang="zh-CN">
              <a:ea typeface="宋体" charset="-122"/>
            </a:endParaRPr>
          </a:p>
          <a:p>
            <a:pPr eaLnBrk="1" hangingPunct="1"/>
            <a:r>
              <a:rPr lang="en-US" altLang="zh-CN">
                <a:ea typeface="宋体" charset="-122"/>
              </a:rPr>
              <a:t>		binaryTree.setRoot(root);</a:t>
            </a:r>
          </a:p>
          <a:p>
            <a:pPr eaLnBrk="1" hangingPunct="1"/>
            <a:endParaRPr lang="en-US" altLang="zh-CN">
              <a:ea typeface="宋体" charset="-122"/>
            </a:endParaRPr>
          </a:p>
          <a:p>
            <a:pPr eaLnBrk="1" hangingPunct="1"/>
            <a:r>
              <a:rPr lang="en-US" altLang="zh-CN">
                <a:ea typeface="宋体" charset="-122"/>
              </a:rPr>
              <a:t>		HeroNode node3 = new HeroNode(4, "</a:t>
            </a:r>
            <a:r>
              <a:rPr lang="zh-CN" altLang="en-US">
                <a:ea typeface="宋体" charset="-122"/>
              </a:rPr>
              <a:t>林冲</a:t>
            </a:r>
            <a:r>
              <a:rPr lang="en-US" altLang="zh-CN">
                <a:ea typeface="宋体" charset="-122"/>
              </a:rPr>
              <a:t>");</a:t>
            </a:r>
          </a:p>
          <a:p>
            <a:pPr eaLnBrk="1" hangingPunct="1"/>
            <a:r>
              <a:rPr lang="en-US" altLang="zh-CN">
                <a:ea typeface="宋体" charset="-122"/>
              </a:rPr>
              <a:t>		HeroNode node4 = new HeroNode(5, "</a:t>
            </a:r>
            <a:r>
              <a:rPr lang="zh-CN" altLang="en-US">
                <a:ea typeface="宋体" charset="-122"/>
              </a:rPr>
              <a:t>关胜</a:t>
            </a:r>
            <a:r>
              <a:rPr lang="en-US" altLang="zh-CN">
                <a:ea typeface="宋体" charset="-122"/>
              </a:rPr>
              <a:t>");</a:t>
            </a:r>
          </a:p>
          <a:p>
            <a:pPr eaLnBrk="1" hangingPunct="1"/>
            <a:endParaRPr lang="en-US" altLang="zh-CN">
              <a:ea typeface="宋体" charset="-122"/>
            </a:endParaRPr>
          </a:p>
          <a:p>
            <a:pPr eaLnBrk="1" hangingPunct="1"/>
            <a:r>
              <a:rPr lang="en-US" altLang="zh-CN">
                <a:ea typeface="宋体" charset="-122"/>
              </a:rPr>
              <a:t>		node2.setRightNode(node3);</a:t>
            </a:r>
          </a:p>
          <a:p>
            <a:pPr eaLnBrk="1" hangingPunct="1"/>
            <a:r>
              <a:rPr lang="en-US" altLang="zh-CN">
                <a:ea typeface="宋体" charset="-122"/>
              </a:rPr>
              <a:t>		node2.setLeftNode(node4);</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前序遍历</a:t>
            </a:r>
          </a:p>
          <a:p>
            <a:pPr eaLnBrk="1" hangingPunct="1"/>
            <a:r>
              <a:rPr lang="zh-CN" altLang="en-US">
                <a:ea typeface="宋体" charset="-122"/>
              </a:rPr>
              <a:t>		</a:t>
            </a:r>
            <a:r>
              <a:rPr lang="en-US" altLang="zh-CN">
                <a:ea typeface="宋体" charset="-122"/>
              </a:rPr>
              <a:t>// System.out.println("---</a:t>
            </a:r>
            <a:r>
              <a:rPr lang="zh-CN" altLang="en-US">
                <a:ea typeface="宋体" charset="-122"/>
              </a:rPr>
              <a:t>前序</a:t>
            </a:r>
            <a:r>
              <a:rPr lang="en-US" altLang="zh-CN">
                <a:ea typeface="宋体" charset="-122"/>
              </a:rPr>
              <a:t>---");</a:t>
            </a:r>
          </a:p>
          <a:p>
            <a:pPr eaLnBrk="1" hangingPunct="1"/>
            <a:r>
              <a:rPr lang="en-US" altLang="zh-CN">
                <a:ea typeface="宋体" charset="-122"/>
              </a:rPr>
              <a:t>		// binaryTree.preOrder();</a:t>
            </a:r>
          </a:p>
          <a:p>
            <a:pPr eaLnBrk="1" hangingPunct="1"/>
            <a:r>
              <a:rPr lang="en-US" altLang="zh-CN">
                <a:ea typeface="宋体" charset="-122"/>
              </a:rPr>
              <a:t>		// // </a:t>
            </a:r>
            <a:r>
              <a:rPr lang="zh-CN" altLang="en-US">
                <a:ea typeface="宋体" charset="-122"/>
              </a:rPr>
              <a:t>中序遍历</a:t>
            </a:r>
          </a:p>
          <a:p>
            <a:pPr eaLnBrk="1" hangingPunct="1"/>
            <a:r>
              <a:rPr lang="zh-CN" altLang="en-US">
                <a:ea typeface="宋体" charset="-122"/>
              </a:rPr>
              <a:t>		</a:t>
            </a:r>
            <a:r>
              <a:rPr lang="en-US" altLang="zh-CN">
                <a:ea typeface="宋体" charset="-122"/>
              </a:rPr>
              <a:t>// System.out.println("---</a:t>
            </a:r>
            <a:r>
              <a:rPr lang="zh-CN" altLang="en-US">
                <a:ea typeface="宋体" charset="-122"/>
              </a:rPr>
              <a:t>中序</a:t>
            </a:r>
            <a:r>
              <a:rPr lang="en-US" altLang="zh-CN">
                <a:ea typeface="宋体" charset="-122"/>
              </a:rPr>
              <a:t>---");</a:t>
            </a:r>
          </a:p>
          <a:p>
            <a:pPr eaLnBrk="1" hangingPunct="1"/>
            <a:r>
              <a:rPr lang="en-US" altLang="zh-CN">
                <a:ea typeface="宋体" charset="-122"/>
              </a:rPr>
              <a:t>		// binaryTree.infixOrder();</a:t>
            </a:r>
          </a:p>
          <a:p>
            <a:pPr eaLnBrk="1" hangingPunct="1"/>
            <a:r>
              <a:rPr lang="en-US" altLang="zh-CN">
                <a:ea typeface="宋体" charset="-122"/>
              </a:rPr>
              <a:t>		// // </a:t>
            </a:r>
            <a:r>
              <a:rPr lang="zh-CN" altLang="en-US">
                <a:ea typeface="宋体" charset="-122"/>
              </a:rPr>
              <a:t>后序遍历</a:t>
            </a:r>
          </a:p>
          <a:p>
            <a:pPr eaLnBrk="1" hangingPunct="1"/>
            <a:r>
              <a:rPr lang="zh-CN" altLang="en-US">
                <a:ea typeface="宋体" charset="-122"/>
              </a:rPr>
              <a:t>		</a:t>
            </a:r>
            <a:r>
              <a:rPr lang="en-US" altLang="zh-CN">
                <a:ea typeface="宋体" charset="-122"/>
              </a:rPr>
              <a:t>// System.out.println("---</a:t>
            </a:r>
            <a:r>
              <a:rPr lang="zh-CN" altLang="en-US">
                <a:ea typeface="宋体" charset="-122"/>
              </a:rPr>
              <a:t>后序</a:t>
            </a:r>
            <a:r>
              <a:rPr lang="en-US" altLang="zh-CN">
                <a:ea typeface="宋体" charset="-122"/>
              </a:rPr>
              <a:t>---");</a:t>
            </a:r>
          </a:p>
          <a:p>
            <a:pPr eaLnBrk="1" hangingPunct="1"/>
            <a:r>
              <a:rPr lang="en-US" altLang="zh-CN">
                <a:ea typeface="宋体" charset="-122"/>
              </a:rPr>
              <a:t>		// binaryTree.postOrder();</a:t>
            </a:r>
          </a:p>
          <a:p>
            <a:pPr eaLnBrk="1" hangingPunct="1"/>
            <a:endParaRPr lang="en-US" altLang="zh-CN">
              <a:ea typeface="宋体" charset="-122"/>
            </a:endParaRPr>
          </a:p>
          <a:p>
            <a:pPr eaLnBrk="1" hangingPunct="1"/>
            <a:r>
              <a:rPr lang="en-US" altLang="zh-CN">
                <a:ea typeface="宋体" charset="-122"/>
              </a:rPr>
              <a:t>		System.out.println("</a:t>
            </a:r>
            <a:r>
              <a:rPr lang="zh-CN" altLang="en-US">
                <a:ea typeface="宋体" charset="-122"/>
              </a:rPr>
              <a:t>前序查找</a:t>
            </a:r>
            <a:r>
              <a:rPr lang="en-US" altLang="zh-CN">
                <a:ea typeface="宋体" charset="-122"/>
              </a:rPr>
              <a:t>");</a:t>
            </a:r>
          </a:p>
          <a:p>
            <a:pPr eaLnBrk="1" hangingPunct="1"/>
            <a:r>
              <a:rPr lang="en-US" altLang="zh-CN">
                <a:ea typeface="宋体" charset="-122"/>
              </a:rPr>
              <a:t>		HeroNode resNode = binaryTree.preOrderSearch(5);</a:t>
            </a:r>
          </a:p>
          <a:p>
            <a:pPr eaLnBrk="1" hangingPunct="1"/>
            <a:r>
              <a:rPr lang="en-US" altLang="zh-CN">
                <a:ea typeface="宋体" charset="-122"/>
              </a:rPr>
              <a:t>		if (resNode != null) {</a:t>
            </a:r>
          </a:p>
          <a:p>
            <a:pPr eaLnBrk="1" hangingPunct="1"/>
            <a:r>
              <a:rPr lang="en-US" altLang="zh-CN">
                <a:ea typeface="宋体" charset="-122"/>
              </a:rPr>
              <a:t>			System.out.printf("</a:t>
            </a:r>
            <a:r>
              <a:rPr lang="zh-CN" altLang="en-US">
                <a:ea typeface="宋体" charset="-122"/>
              </a:rPr>
              <a:t>找到了，信息为 </a:t>
            </a:r>
            <a:r>
              <a:rPr lang="en-US" altLang="zh-CN">
                <a:ea typeface="宋体" charset="-122"/>
              </a:rPr>
              <a:t>no=%d name=%s\n", resNode.getNo(), resNode.getName());</a:t>
            </a:r>
          </a:p>
          <a:p>
            <a:pPr eaLnBrk="1" hangingPunct="1"/>
            <a:r>
              <a:rPr lang="en-US" altLang="zh-CN">
                <a:ea typeface="宋体" charset="-122"/>
              </a:rPr>
              <a:t>		} else {</a:t>
            </a:r>
          </a:p>
          <a:p>
            <a:pPr eaLnBrk="1" hangingPunct="1"/>
            <a:r>
              <a:rPr lang="en-US" altLang="zh-CN">
                <a:ea typeface="宋体" charset="-122"/>
              </a:rPr>
              <a:t>			System.out.printf("</a:t>
            </a:r>
            <a:r>
              <a:rPr lang="zh-CN" altLang="en-US">
                <a:ea typeface="宋体" charset="-122"/>
              </a:rPr>
              <a:t>没有找到</a:t>
            </a:r>
            <a:r>
              <a:rPr lang="en-US" altLang="zh-CN">
                <a:ea typeface="宋体" charset="-122"/>
              </a:rPr>
              <a:t>no=%d</a:t>
            </a:r>
            <a:r>
              <a:rPr lang="zh-CN" altLang="en-US">
                <a:ea typeface="宋体" charset="-122"/>
              </a:rPr>
              <a:t>的英雄</a:t>
            </a:r>
            <a:r>
              <a:rPr lang="en-US" altLang="zh-CN">
                <a:ea typeface="宋体" charset="-122"/>
              </a:rPr>
              <a:t>\n", 5);</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 System.out.println("</a:t>
            </a:r>
            <a:r>
              <a:rPr lang="zh-CN" altLang="en-US">
                <a:ea typeface="宋体" charset="-122"/>
              </a:rPr>
              <a:t>中序查找</a:t>
            </a:r>
            <a:r>
              <a:rPr lang="en-US" altLang="zh-CN">
                <a:ea typeface="宋体" charset="-122"/>
              </a:rPr>
              <a:t>");</a:t>
            </a:r>
          </a:p>
          <a:p>
            <a:pPr eaLnBrk="1" hangingPunct="1"/>
            <a:r>
              <a:rPr lang="en-US" altLang="zh-CN">
                <a:ea typeface="宋体" charset="-122"/>
              </a:rPr>
              <a:t>		// HeroNode resNode = binaryTree.infixOrderSearch(5);</a:t>
            </a:r>
          </a:p>
          <a:p>
            <a:pPr eaLnBrk="1" hangingPunct="1"/>
            <a:r>
              <a:rPr lang="en-US" altLang="zh-CN">
                <a:ea typeface="宋体" charset="-122"/>
              </a:rPr>
              <a:t>		// if (resNode != null) {</a:t>
            </a:r>
          </a:p>
          <a:p>
            <a:pPr eaLnBrk="1" hangingPunct="1"/>
            <a:r>
              <a:rPr lang="en-US" altLang="zh-CN">
                <a:ea typeface="宋体" charset="-122"/>
              </a:rPr>
              <a:t>		// System.out.printf("</a:t>
            </a:r>
            <a:r>
              <a:rPr lang="zh-CN" altLang="en-US">
                <a:ea typeface="宋体" charset="-122"/>
              </a:rPr>
              <a:t>找到了，信息为 </a:t>
            </a:r>
            <a:r>
              <a:rPr lang="en-US" altLang="zh-CN">
                <a:ea typeface="宋体" charset="-122"/>
              </a:rPr>
              <a:t>no=%d name=%s\n", resNode.getNo(),</a:t>
            </a:r>
          </a:p>
          <a:p>
            <a:pPr eaLnBrk="1" hangingPunct="1"/>
            <a:r>
              <a:rPr lang="en-US" altLang="zh-CN">
                <a:ea typeface="宋体" charset="-122"/>
              </a:rPr>
              <a:t>		// resNode.getName());</a:t>
            </a:r>
          </a:p>
          <a:p>
            <a:pPr eaLnBrk="1" hangingPunct="1"/>
            <a:r>
              <a:rPr lang="en-US" altLang="zh-CN">
                <a:ea typeface="宋体" charset="-122"/>
              </a:rPr>
              <a:t>		// }else {</a:t>
            </a:r>
          </a:p>
          <a:p>
            <a:pPr eaLnBrk="1" hangingPunct="1"/>
            <a:r>
              <a:rPr lang="en-US" altLang="zh-CN">
                <a:ea typeface="宋体" charset="-122"/>
              </a:rPr>
              <a:t>		// System.out.printf("</a:t>
            </a:r>
            <a:r>
              <a:rPr lang="zh-CN" altLang="en-US">
                <a:ea typeface="宋体" charset="-122"/>
              </a:rPr>
              <a:t>没有找到</a:t>
            </a:r>
            <a:r>
              <a:rPr lang="en-US" altLang="zh-CN">
                <a:ea typeface="宋体" charset="-122"/>
              </a:rPr>
              <a:t>no=%d</a:t>
            </a:r>
            <a:r>
              <a:rPr lang="zh-CN" altLang="en-US">
                <a:ea typeface="宋体" charset="-122"/>
              </a:rPr>
              <a:t>的英雄</a:t>
            </a:r>
            <a:r>
              <a:rPr lang="en-US" altLang="zh-CN">
                <a:ea typeface="宋体" charset="-122"/>
              </a:rPr>
              <a:t>\n", 5);</a:t>
            </a:r>
          </a:p>
          <a:p>
            <a:pPr eaLnBrk="1" hangingPunct="1"/>
            <a:r>
              <a:rPr lang="en-US" altLang="zh-CN">
                <a:ea typeface="宋体" charset="-122"/>
              </a:rPr>
              <a:t>		// }</a:t>
            </a:r>
          </a:p>
          <a:p>
            <a:pPr eaLnBrk="1" hangingPunct="1"/>
            <a:endParaRPr lang="en-US" altLang="zh-CN">
              <a:ea typeface="宋体" charset="-122"/>
            </a:endParaRPr>
          </a:p>
          <a:p>
            <a:pPr eaLnBrk="1" hangingPunct="1"/>
            <a:r>
              <a:rPr lang="en-US" altLang="zh-CN">
                <a:ea typeface="宋体" charset="-122"/>
              </a:rPr>
              <a:t>		// System.out.println("</a:t>
            </a:r>
            <a:r>
              <a:rPr lang="zh-CN" altLang="en-US">
                <a:ea typeface="宋体" charset="-122"/>
              </a:rPr>
              <a:t>后序查找</a:t>
            </a:r>
            <a:r>
              <a:rPr lang="en-US" altLang="zh-CN">
                <a:ea typeface="宋体" charset="-122"/>
              </a:rPr>
              <a:t>");</a:t>
            </a:r>
          </a:p>
          <a:p>
            <a:pPr eaLnBrk="1" hangingPunct="1"/>
            <a:r>
              <a:rPr lang="en-US" altLang="zh-CN">
                <a:ea typeface="宋体" charset="-122"/>
              </a:rPr>
              <a:t>		// HeroNode resNode = binaryTree.postOrderSearch(5);</a:t>
            </a:r>
          </a:p>
          <a:p>
            <a:pPr eaLnBrk="1" hangingPunct="1"/>
            <a:r>
              <a:rPr lang="en-US" altLang="zh-CN">
                <a:ea typeface="宋体" charset="-122"/>
              </a:rPr>
              <a:t>		// if (resNode != null) {</a:t>
            </a:r>
          </a:p>
          <a:p>
            <a:pPr eaLnBrk="1" hangingPunct="1"/>
            <a:r>
              <a:rPr lang="en-US" altLang="zh-CN">
                <a:ea typeface="宋体" charset="-122"/>
              </a:rPr>
              <a:t>		// System.out.printf("</a:t>
            </a:r>
            <a:r>
              <a:rPr lang="zh-CN" altLang="en-US">
                <a:ea typeface="宋体" charset="-122"/>
              </a:rPr>
              <a:t>找到了，信息为 </a:t>
            </a:r>
            <a:r>
              <a:rPr lang="en-US" altLang="zh-CN">
                <a:ea typeface="宋体" charset="-122"/>
              </a:rPr>
              <a:t>no=%d name=%s\n", resNode.getNo(),</a:t>
            </a:r>
          </a:p>
          <a:p>
            <a:pPr eaLnBrk="1" hangingPunct="1"/>
            <a:r>
              <a:rPr lang="en-US" altLang="zh-CN">
                <a:ea typeface="宋体" charset="-122"/>
              </a:rPr>
              <a:t>		// resNode.getName());</a:t>
            </a:r>
          </a:p>
          <a:p>
            <a:pPr eaLnBrk="1" hangingPunct="1"/>
            <a:r>
              <a:rPr lang="en-US" altLang="zh-CN">
                <a:ea typeface="宋体" charset="-122"/>
              </a:rPr>
              <a:t>		// }else {</a:t>
            </a:r>
          </a:p>
          <a:p>
            <a:pPr eaLnBrk="1" hangingPunct="1"/>
            <a:r>
              <a:rPr lang="en-US" altLang="zh-CN">
                <a:ea typeface="宋体" charset="-122"/>
              </a:rPr>
              <a:t>		// System.out.printf("</a:t>
            </a:r>
            <a:r>
              <a:rPr lang="zh-CN" altLang="en-US">
                <a:ea typeface="宋体" charset="-122"/>
              </a:rPr>
              <a:t>没有找到</a:t>
            </a:r>
            <a:r>
              <a:rPr lang="en-US" altLang="zh-CN">
                <a:ea typeface="宋体" charset="-122"/>
              </a:rPr>
              <a:t>no=%d</a:t>
            </a:r>
            <a:r>
              <a:rPr lang="zh-CN" altLang="en-US">
                <a:ea typeface="宋体" charset="-122"/>
              </a:rPr>
              <a:t>的英雄</a:t>
            </a:r>
            <a:r>
              <a:rPr lang="en-US" altLang="zh-CN">
                <a:ea typeface="宋体" charset="-122"/>
              </a:rPr>
              <a:t>\n", 5);</a:t>
            </a:r>
          </a:p>
          <a:p>
            <a:pPr eaLnBrk="1" hangingPunct="1"/>
            <a:r>
              <a:rPr lang="en-US" altLang="zh-CN">
                <a:ea typeface="宋体" charset="-122"/>
              </a:rPr>
              <a:t>		// }</a:t>
            </a:r>
          </a:p>
          <a:p>
            <a:pPr eaLnBrk="1" hangingPunct="1"/>
            <a:r>
              <a:rPr lang="en-US" altLang="zh-CN">
                <a:ea typeface="宋体" charset="-122"/>
              </a:rPr>
              <a:t>		</a:t>
            </a:r>
          </a:p>
          <a:p>
            <a:pPr eaLnBrk="1" hangingPunct="1"/>
            <a:r>
              <a:rPr lang="en-US" altLang="zh-CN">
                <a:ea typeface="宋体" charset="-122"/>
              </a:rPr>
              <a:t>	    //</a:t>
            </a:r>
            <a:r>
              <a:rPr lang="zh-CN" altLang="en-US">
                <a:ea typeface="宋体" charset="-122"/>
              </a:rPr>
              <a:t>删除节点或子树</a:t>
            </a:r>
          </a:p>
          <a:p>
            <a:pPr eaLnBrk="1" hangingPunct="1"/>
            <a:r>
              <a:rPr lang="zh-CN" altLang="en-US">
                <a:ea typeface="宋体" charset="-122"/>
              </a:rPr>
              <a:t>	    </a:t>
            </a:r>
            <a:r>
              <a:rPr lang="en-US" altLang="zh-CN">
                <a:ea typeface="宋体" charset="-122"/>
              </a:rPr>
              <a:t>System.out.println("</a:t>
            </a:r>
            <a:r>
              <a:rPr lang="zh-CN" altLang="en-US">
                <a:ea typeface="宋体" charset="-122"/>
              </a:rPr>
              <a:t>删除前</a:t>
            </a:r>
            <a:r>
              <a:rPr lang="en-US" altLang="zh-CN">
                <a:ea typeface="宋体" charset="-122"/>
              </a:rPr>
              <a:t>");</a:t>
            </a:r>
          </a:p>
          <a:p>
            <a:pPr eaLnBrk="1" hangingPunct="1"/>
            <a:r>
              <a:rPr lang="en-US" altLang="zh-CN">
                <a:ea typeface="宋体" charset="-122"/>
              </a:rPr>
              <a:t>	    binaryTree.preOrder();</a:t>
            </a:r>
          </a:p>
          <a:p>
            <a:pPr eaLnBrk="1" hangingPunct="1"/>
            <a:r>
              <a:rPr lang="en-US" altLang="zh-CN">
                <a:ea typeface="宋体" charset="-122"/>
              </a:rPr>
              <a:t>	    binaryTree.delNode(5);</a:t>
            </a:r>
          </a:p>
          <a:p>
            <a:pPr eaLnBrk="1" hangingPunct="1"/>
            <a:r>
              <a:rPr lang="en-US" altLang="zh-CN">
                <a:ea typeface="宋体" charset="-122"/>
              </a:rPr>
              <a:t>	    System.out.println("</a:t>
            </a:r>
            <a:r>
              <a:rPr lang="zh-CN" altLang="en-US">
                <a:ea typeface="宋体" charset="-122"/>
              </a:rPr>
              <a:t>删除后</a:t>
            </a:r>
            <a:r>
              <a:rPr lang="en-US" altLang="zh-CN">
                <a:ea typeface="宋体" charset="-122"/>
              </a:rPr>
              <a:t>");</a:t>
            </a:r>
          </a:p>
          <a:p>
            <a:pPr eaLnBrk="1" hangingPunct="1"/>
            <a:r>
              <a:rPr lang="en-US" altLang="zh-CN">
                <a:ea typeface="宋体" charset="-122"/>
              </a:rPr>
              <a:t>	    binaryTree.preOrder();</a:t>
            </a:r>
          </a:p>
          <a:p>
            <a:pPr eaLnBrk="1" hangingPunct="1"/>
            <a:endParaRPr lang="en-US" altLang="zh-CN">
              <a:ea typeface="宋体" charset="-122"/>
            </a:endParaRPr>
          </a:p>
          <a:p>
            <a:pPr eaLnBrk="1" hangingPunct="1"/>
            <a:endParaRPr lang="en-US" altLang="zh-CN">
              <a:ea typeface="宋体" charset="-122"/>
            </a:endParaRP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a:t>
            </a:r>
          </a:p>
          <a:p>
            <a:pPr eaLnBrk="1" hangingPunct="1"/>
            <a:endParaRPr lang="en-US" altLang="zh-CN">
              <a:ea typeface="宋体" charset="-122"/>
            </a:endParaRPr>
          </a:p>
          <a:p>
            <a:pPr eaLnBrk="1" hangingPunct="1"/>
            <a:r>
              <a:rPr lang="en-US" altLang="zh-CN">
                <a:ea typeface="宋体" charset="-122"/>
              </a:rPr>
              <a:t>class HeroNode {</a:t>
            </a:r>
          </a:p>
          <a:p>
            <a:pPr eaLnBrk="1" hangingPunct="1"/>
            <a:r>
              <a:rPr lang="en-US" altLang="zh-CN">
                <a:ea typeface="宋体" charset="-122"/>
              </a:rPr>
              <a:t>	private int no;</a:t>
            </a:r>
          </a:p>
          <a:p>
            <a:pPr eaLnBrk="1" hangingPunct="1"/>
            <a:r>
              <a:rPr lang="en-US" altLang="zh-CN">
                <a:ea typeface="宋体" charset="-122"/>
              </a:rPr>
              <a:t>	private String name;</a:t>
            </a:r>
          </a:p>
          <a:p>
            <a:pPr eaLnBrk="1" hangingPunct="1"/>
            <a:r>
              <a:rPr lang="en-US" altLang="zh-CN">
                <a:ea typeface="宋体" charset="-122"/>
              </a:rPr>
              <a:t>	private HeroNode left;</a:t>
            </a:r>
          </a:p>
          <a:p>
            <a:pPr eaLnBrk="1" hangingPunct="1"/>
            <a:r>
              <a:rPr lang="en-US" altLang="zh-CN">
                <a:ea typeface="宋体" charset="-122"/>
              </a:rPr>
              <a:t>	private HeroNode right;</a:t>
            </a:r>
          </a:p>
          <a:p>
            <a:pPr eaLnBrk="1" hangingPunct="1"/>
            <a:endParaRPr lang="en-US" altLang="zh-CN">
              <a:ea typeface="宋体" charset="-122"/>
            </a:endParaRPr>
          </a:p>
          <a:p>
            <a:pPr eaLnBrk="1" hangingPunct="1"/>
            <a:r>
              <a:rPr lang="en-US" altLang="zh-CN">
                <a:ea typeface="宋体" charset="-122"/>
              </a:rPr>
              <a:t>	public int getNo() {</a:t>
            </a:r>
          </a:p>
          <a:p>
            <a:pPr eaLnBrk="1" hangingPunct="1"/>
            <a:r>
              <a:rPr lang="en-US" altLang="zh-CN">
                <a:ea typeface="宋体" charset="-122"/>
              </a:rPr>
              <a:t>		return no;</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public String getName() {</a:t>
            </a:r>
          </a:p>
          <a:p>
            <a:pPr eaLnBrk="1" hangingPunct="1"/>
            <a:r>
              <a:rPr lang="en-US" altLang="zh-CN">
                <a:ea typeface="宋体" charset="-122"/>
              </a:rPr>
              <a:t>		return name;</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public HeroNode(int hNo, String hName) {</a:t>
            </a:r>
          </a:p>
          <a:p>
            <a:pPr eaLnBrk="1" hangingPunct="1"/>
            <a:r>
              <a:rPr lang="en-US" altLang="zh-CN">
                <a:ea typeface="宋体" charset="-122"/>
              </a:rPr>
              <a:t>		no = hNo;</a:t>
            </a:r>
          </a:p>
          <a:p>
            <a:pPr eaLnBrk="1" hangingPunct="1"/>
            <a:r>
              <a:rPr lang="en-US" altLang="zh-CN">
                <a:ea typeface="宋体" charset="-122"/>
              </a:rPr>
              <a:t>		name = hName;</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可以给出</a:t>
            </a:r>
            <a:r>
              <a:rPr lang="en-US" altLang="zh-CN">
                <a:ea typeface="宋体" charset="-122"/>
              </a:rPr>
              <a:t>setLeft / setRight</a:t>
            </a:r>
            <a:r>
              <a:rPr lang="zh-CN" altLang="en-US">
                <a:ea typeface="宋体" charset="-122"/>
              </a:rPr>
              <a:t>的方法</a:t>
            </a:r>
            <a:r>
              <a:rPr lang="en-US" altLang="zh-CN">
                <a:ea typeface="宋体" charset="-122"/>
              </a:rPr>
              <a:t>,</a:t>
            </a:r>
          </a:p>
          <a:p>
            <a:pPr eaLnBrk="1" hangingPunct="1"/>
            <a:r>
              <a:rPr lang="en-US" altLang="zh-CN">
                <a:ea typeface="宋体" charset="-122"/>
              </a:rPr>
              <a:t>	public void setLeftNode(HeroNode heroNode) {</a:t>
            </a:r>
          </a:p>
          <a:p>
            <a:pPr eaLnBrk="1" hangingPunct="1"/>
            <a:r>
              <a:rPr lang="en-US" altLang="zh-CN">
                <a:ea typeface="宋体" charset="-122"/>
              </a:rPr>
              <a:t>		this.left = heroNode;</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public void setRightNode(HeroNode heroNode) {</a:t>
            </a:r>
          </a:p>
          <a:p>
            <a:pPr eaLnBrk="1" hangingPunct="1"/>
            <a:r>
              <a:rPr lang="en-US" altLang="zh-CN">
                <a:ea typeface="宋体" charset="-122"/>
              </a:rPr>
              <a:t>		this.right = heroNode;</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@Override</a:t>
            </a:r>
          </a:p>
          <a:p>
            <a:pPr eaLnBrk="1" hangingPunct="1"/>
            <a:r>
              <a:rPr lang="en-US" altLang="zh-CN">
                <a:ea typeface="宋体" charset="-122"/>
              </a:rPr>
              <a:t>	public String toString() {</a:t>
            </a:r>
          </a:p>
          <a:p>
            <a:pPr eaLnBrk="1" hangingPunct="1"/>
            <a:r>
              <a:rPr lang="en-US" altLang="zh-CN">
                <a:ea typeface="宋体" charset="-122"/>
              </a:rPr>
              <a:t>		// TODO Auto-generated method stub</a:t>
            </a:r>
          </a:p>
          <a:p>
            <a:pPr eaLnBrk="1" hangingPunct="1"/>
            <a:r>
              <a:rPr lang="en-US" altLang="zh-CN">
                <a:ea typeface="宋体" charset="-122"/>
              </a:rPr>
              <a:t>		return "</a:t>
            </a:r>
            <a:r>
              <a:rPr lang="zh-CN" altLang="en-US">
                <a:ea typeface="宋体" charset="-122"/>
              </a:rPr>
              <a:t>信息</a:t>
            </a:r>
            <a:r>
              <a:rPr lang="en-US" altLang="zh-CN">
                <a:ea typeface="宋体" charset="-122"/>
              </a:rPr>
              <a:t>: no=" + this.no + " name=" + this.name;</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a:t>
            </a:r>
            <a:r>
              <a:rPr lang="zh-CN" altLang="en-US">
                <a:ea typeface="宋体" charset="-122"/>
              </a:rPr>
              <a:t>递归删除</a:t>
            </a:r>
            <a:r>
              <a:rPr lang="en-US" altLang="zh-CN">
                <a:ea typeface="宋体" charset="-122"/>
              </a:rPr>
              <a:t>.</a:t>
            </a:r>
          </a:p>
          <a:p>
            <a:pPr eaLnBrk="1" hangingPunct="1"/>
            <a:r>
              <a:rPr lang="en-US" altLang="zh-CN">
                <a:ea typeface="宋体" charset="-122"/>
              </a:rPr>
              <a:t>	  //1.</a:t>
            </a:r>
            <a:r>
              <a:rPr lang="zh-CN" altLang="en-US">
                <a:ea typeface="宋体" charset="-122"/>
              </a:rPr>
              <a:t>如果删除的节点是叶子节点，则删除该节点</a:t>
            </a:r>
          </a:p>
          <a:p>
            <a:pPr eaLnBrk="1" hangingPunct="1"/>
            <a:r>
              <a:rPr lang="zh-CN" altLang="en-US">
                <a:ea typeface="宋体" charset="-122"/>
              </a:rPr>
              <a:t>	  </a:t>
            </a:r>
            <a:r>
              <a:rPr lang="en-US" altLang="zh-CN">
                <a:ea typeface="宋体" charset="-122"/>
              </a:rPr>
              <a:t>//2.</a:t>
            </a:r>
            <a:r>
              <a:rPr lang="zh-CN" altLang="en-US">
                <a:ea typeface="宋体" charset="-122"/>
              </a:rPr>
              <a:t>如果删除的节点是非叶子节点，则删除该子树</a:t>
            </a:r>
            <a:r>
              <a:rPr lang="en-US" altLang="zh-CN">
                <a:ea typeface="宋体" charset="-122"/>
              </a:rPr>
              <a:t>.</a:t>
            </a:r>
          </a:p>
          <a:p>
            <a:pPr eaLnBrk="1" hangingPunct="1"/>
            <a:r>
              <a:rPr lang="en-US" altLang="zh-CN">
                <a:ea typeface="宋体" charset="-122"/>
              </a:rPr>
              <a:t>	  public void delNode(int no) {</a:t>
            </a:r>
          </a:p>
          <a:p>
            <a:pPr eaLnBrk="1" hangingPunct="1"/>
            <a:r>
              <a:rPr lang="en-US" altLang="zh-CN">
                <a:ea typeface="宋体" charset="-122"/>
              </a:rPr>
              <a:t>	    //</a:t>
            </a:r>
            <a:r>
              <a:rPr lang="zh-CN" altLang="en-US">
                <a:ea typeface="宋体" charset="-122"/>
              </a:rPr>
              <a:t>说明</a:t>
            </a:r>
          </a:p>
          <a:p>
            <a:pPr eaLnBrk="1" hangingPunct="1"/>
            <a:r>
              <a:rPr lang="zh-CN" altLang="en-US">
                <a:ea typeface="宋体" charset="-122"/>
              </a:rPr>
              <a:t>	    </a:t>
            </a:r>
            <a:r>
              <a:rPr lang="en-US" altLang="zh-CN">
                <a:ea typeface="宋体" charset="-122"/>
              </a:rPr>
              <a:t>//1.</a:t>
            </a:r>
            <a:r>
              <a:rPr lang="zh-CN" altLang="en-US">
                <a:ea typeface="宋体" charset="-122"/>
              </a:rPr>
              <a:t>因为我们的二叉树是单向的，所以我们是判断当前节点的子节点是否需要被删除</a:t>
            </a:r>
          </a:p>
          <a:p>
            <a:pPr eaLnBrk="1" hangingPunct="1"/>
            <a:r>
              <a:rPr lang="zh-CN" altLang="en-US">
                <a:ea typeface="宋体" charset="-122"/>
              </a:rPr>
              <a:t>	    </a:t>
            </a:r>
            <a:r>
              <a:rPr lang="en-US" altLang="zh-CN">
                <a:ea typeface="宋体" charset="-122"/>
              </a:rPr>
              <a:t>//,</a:t>
            </a:r>
            <a:r>
              <a:rPr lang="zh-CN" altLang="en-US">
                <a:ea typeface="宋体" charset="-122"/>
              </a:rPr>
              <a:t>而不能判断当前节点</a:t>
            </a:r>
            <a:r>
              <a:rPr lang="en-US" altLang="zh-CN">
                <a:ea typeface="宋体" charset="-122"/>
              </a:rPr>
              <a:t>this</a:t>
            </a:r>
            <a:r>
              <a:rPr lang="zh-CN" altLang="en-US">
                <a:ea typeface="宋体" charset="-122"/>
              </a:rPr>
              <a:t>是否是要删除的节点</a:t>
            </a:r>
            <a:r>
              <a:rPr lang="en-US" altLang="zh-CN">
                <a:ea typeface="宋体" charset="-122"/>
              </a:rPr>
              <a:t>,</a:t>
            </a:r>
            <a:r>
              <a:rPr lang="zh-CN" altLang="en-US">
                <a:ea typeface="宋体" charset="-122"/>
              </a:rPr>
              <a:t>否则无法删除</a:t>
            </a:r>
            <a:r>
              <a:rPr lang="en-US" altLang="zh-CN">
                <a:ea typeface="宋体" charset="-122"/>
              </a:rPr>
              <a:t>(</a:t>
            </a:r>
            <a:r>
              <a:rPr lang="zh-CN" altLang="en-US">
                <a:ea typeface="宋体" charset="-122"/>
              </a:rPr>
              <a:t>单向的</a:t>
            </a:r>
            <a:r>
              <a:rPr lang="en-US" altLang="zh-CN">
                <a:ea typeface="宋体" charset="-122"/>
              </a:rPr>
              <a:t>).</a:t>
            </a:r>
          </a:p>
          <a:p>
            <a:pPr eaLnBrk="1" hangingPunct="1"/>
            <a:r>
              <a:rPr lang="en-US" altLang="zh-CN">
                <a:ea typeface="宋体" charset="-122"/>
              </a:rPr>
              <a:t>	    //2.</a:t>
            </a:r>
            <a:r>
              <a:rPr lang="zh-CN" altLang="en-US">
                <a:ea typeface="宋体" charset="-122"/>
              </a:rPr>
              <a:t>并且如果执行到这，说明删除的节点不是</a:t>
            </a:r>
            <a:r>
              <a:rPr lang="en-US" altLang="zh-CN">
                <a:ea typeface="宋体" charset="-122"/>
              </a:rPr>
              <a:t>root</a:t>
            </a:r>
            <a:r>
              <a:rPr lang="zh-CN" altLang="en-US">
                <a:ea typeface="宋体" charset="-122"/>
              </a:rPr>
              <a:t>节点</a:t>
            </a:r>
            <a:r>
              <a:rPr lang="en-US" altLang="zh-CN">
                <a:ea typeface="宋体" charset="-122"/>
              </a:rPr>
              <a:t>.</a:t>
            </a:r>
          </a:p>
          <a:p>
            <a:pPr eaLnBrk="1" hangingPunct="1"/>
            <a:r>
              <a:rPr lang="en-US" altLang="zh-CN">
                <a:ea typeface="宋体" charset="-122"/>
              </a:rPr>
              <a:t>	    //</a:t>
            </a:r>
            <a:r>
              <a:rPr lang="zh-CN" altLang="en-US">
                <a:ea typeface="宋体" charset="-122"/>
              </a:rPr>
              <a:t>如果删除的是左子节点</a:t>
            </a:r>
            <a:r>
              <a:rPr lang="en-US" altLang="zh-CN">
                <a:ea typeface="宋体" charset="-122"/>
              </a:rPr>
              <a:t>, </a:t>
            </a:r>
            <a:r>
              <a:rPr lang="zh-CN" altLang="en-US">
                <a:ea typeface="宋体" charset="-122"/>
              </a:rPr>
              <a:t>注意需要判断下 </a:t>
            </a:r>
            <a:r>
              <a:rPr lang="en-US" altLang="zh-CN">
                <a:ea typeface="宋体" charset="-122"/>
              </a:rPr>
              <a:t>this.leftNode!=null,</a:t>
            </a:r>
            <a:r>
              <a:rPr lang="zh-CN" altLang="en-US">
                <a:ea typeface="宋体" charset="-122"/>
              </a:rPr>
              <a:t>否则有</a:t>
            </a:r>
            <a:r>
              <a:rPr lang="en-US" altLang="zh-CN">
                <a:ea typeface="宋体" charset="-122"/>
              </a:rPr>
              <a:t>NUll</a:t>
            </a:r>
            <a:r>
              <a:rPr lang="zh-CN" altLang="en-US">
                <a:ea typeface="宋体" charset="-122"/>
              </a:rPr>
              <a:t>异常</a:t>
            </a:r>
          </a:p>
          <a:p>
            <a:pPr eaLnBrk="1" hangingPunct="1"/>
            <a:endParaRPr lang="zh-CN" altLang="en-US">
              <a:ea typeface="宋体" charset="-122"/>
            </a:endParaRPr>
          </a:p>
          <a:p>
            <a:pPr eaLnBrk="1" hangingPunct="1"/>
            <a:r>
              <a:rPr lang="zh-CN" altLang="en-US">
                <a:ea typeface="宋体" charset="-122"/>
              </a:rPr>
              <a:t>	    </a:t>
            </a:r>
            <a:r>
              <a:rPr lang="en-US" altLang="zh-CN">
                <a:ea typeface="宋体" charset="-122"/>
              </a:rPr>
              <a:t>if (this.left!=null &amp;&amp; this.left.no == no) {</a:t>
            </a:r>
          </a:p>
          <a:p>
            <a:pPr eaLnBrk="1" hangingPunct="1"/>
            <a:r>
              <a:rPr lang="en-US" altLang="zh-CN">
                <a:ea typeface="宋体" charset="-122"/>
              </a:rPr>
              <a:t>	      this.left = null;</a:t>
            </a:r>
          </a:p>
          <a:p>
            <a:pPr eaLnBrk="1" hangingPunct="1"/>
            <a:r>
              <a:rPr lang="en-US" altLang="zh-CN">
                <a:ea typeface="宋体" charset="-122"/>
              </a:rPr>
              <a:t>	      return;</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a:t>
            </a:r>
            <a:r>
              <a:rPr lang="zh-CN" altLang="en-US">
                <a:ea typeface="宋体" charset="-122"/>
              </a:rPr>
              <a:t>判断是否删除的右子节点</a:t>
            </a:r>
          </a:p>
          <a:p>
            <a:pPr eaLnBrk="1" hangingPunct="1"/>
            <a:r>
              <a:rPr lang="zh-CN" altLang="en-US">
                <a:ea typeface="宋体" charset="-122"/>
              </a:rPr>
              <a:t>	    </a:t>
            </a:r>
            <a:r>
              <a:rPr lang="en-US" altLang="zh-CN">
                <a:ea typeface="宋体" charset="-122"/>
              </a:rPr>
              <a:t>if (this.right!=null &amp;&amp; this.right.no == no) {</a:t>
            </a:r>
          </a:p>
          <a:p>
            <a:pPr eaLnBrk="1" hangingPunct="1"/>
            <a:r>
              <a:rPr lang="en-US" altLang="zh-CN">
                <a:ea typeface="宋体" charset="-122"/>
              </a:rPr>
              <a:t>	      this.right = null;</a:t>
            </a:r>
          </a:p>
          <a:p>
            <a:pPr eaLnBrk="1" hangingPunct="1"/>
            <a:r>
              <a:rPr lang="en-US" altLang="zh-CN">
                <a:ea typeface="宋体" charset="-122"/>
              </a:rPr>
              <a:t>	      return;</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a:t>
            </a:r>
            <a:r>
              <a:rPr lang="zh-CN" altLang="en-US">
                <a:ea typeface="宋体" charset="-122"/>
              </a:rPr>
              <a:t>递归向左子树查找，并删除</a:t>
            </a:r>
          </a:p>
          <a:p>
            <a:pPr eaLnBrk="1" hangingPunct="1"/>
            <a:r>
              <a:rPr lang="zh-CN" altLang="en-US">
                <a:ea typeface="宋体" charset="-122"/>
              </a:rPr>
              <a:t>	    </a:t>
            </a:r>
            <a:r>
              <a:rPr lang="en-US" altLang="zh-CN">
                <a:ea typeface="宋体" charset="-122"/>
              </a:rPr>
              <a:t>if (this.left != null) {</a:t>
            </a:r>
          </a:p>
          <a:p>
            <a:pPr eaLnBrk="1" hangingPunct="1"/>
            <a:r>
              <a:rPr lang="en-US" altLang="zh-CN">
                <a:ea typeface="宋体" charset="-122"/>
              </a:rPr>
              <a:t>	      this.left.delNode(no);</a:t>
            </a:r>
          </a:p>
          <a:p>
            <a:pPr eaLnBrk="1" hangingPunct="1"/>
            <a:r>
              <a:rPr lang="en-US" altLang="zh-CN">
                <a:ea typeface="宋体" charset="-122"/>
              </a:rPr>
              <a:t>	    }</a:t>
            </a:r>
          </a:p>
          <a:p>
            <a:pPr eaLnBrk="1" hangingPunct="1"/>
            <a:r>
              <a:rPr lang="en-US" altLang="zh-CN">
                <a:ea typeface="宋体" charset="-122"/>
              </a:rPr>
              <a:t>	    //</a:t>
            </a:r>
            <a:r>
              <a:rPr lang="zh-CN" altLang="en-US">
                <a:ea typeface="宋体" charset="-122"/>
              </a:rPr>
              <a:t>递归向右子树查找，并删除</a:t>
            </a:r>
          </a:p>
          <a:p>
            <a:pPr eaLnBrk="1" hangingPunct="1"/>
            <a:r>
              <a:rPr lang="zh-CN" altLang="en-US">
                <a:ea typeface="宋体" charset="-122"/>
              </a:rPr>
              <a:t>	    </a:t>
            </a:r>
            <a:r>
              <a:rPr lang="en-US" altLang="zh-CN">
                <a:ea typeface="宋体" charset="-122"/>
              </a:rPr>
              <a:t>if (this.right != null) {</a:t>
            </a:r>
          </a:p>
          <a:p>
            <a:pPr eaLnBrk="1" hangingPunct="1"/>
            <a:r>
              <a:rPr lang="en-US" altLang="zh-CN">
                <a:ea typeface="宋体" charset="-122"/>
              </a:rPr>
              <a:t>	      this.right.delNode(no);</a:t>
            </a: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a:t>
            </a:r>
          </a:p>
          <a:p>
            <a:pPr eaLnBrk="1" hangingPunct="1"/>
            <a:r>
              <a:rPr lang="en-US" altLang="zh-CN">
                <a:ea typeface="宋体" charset="-122"/>
              </a:rPr>
              <a:t>	// </a:t>
            </a:r>
            <a:r>
              <a:rPr lang="zh-CN" altLang="en-US">
                <a:ea typeface="宋体" charset="-122"/>
              </a:rPr>
              <a:t>后序查找</a:t>
            </a:r>
          </a:p>
          <a:p>
            <a:pPr eaLnBrk="1" hangingPunct="1"/>
            <a:r>
              <a:rPr lang="zh-CN" altLang="en-US">
                <a:ea typeface="宋体" charset="-122"/>
              </a:rPr>
              <a:t>	</a:t>
            </a:r>
            <a:r>
              <a:rPr lang="en-US" altLang="zh-CN">
                <a:ea typeface="宋体" charset="-122"/>
              </a:rPr>
              <a:t>public HeroNode postOrderSeacher(int no) {</a:t>
            </a:r>
          </a:p>
          <a:p>
            <a:pPr eaLnBrk="1" hangingPunct="1"/>
            <a:endParaRPr lang="en-US" altLang="zh-CN">
              <a:ea typeface="宋体" charset="-122"/>
            </a:endParaRPr>
          </a:p>
          <a:p>
            <a:pPr eaLnBrk="1" hangingPunct="1"/>
            <a:r>
              <a:rPr lang="en-US" altLang="zh-CN">
                <a:ea typeface="宋体" charset="-122"/>
              </a:rPr>
              <a:t>		HeroNode resNode = null;</a:t>
            </a:r>
          </a:p>
          <a:p>
            <a:pPr eaLnBrk="1" hangingPunct="1"/>
            <a:r>
              <a:rPr lang="en-US" altLang="zh-CN">
                <a:ea typeface="宋体" charset="-122"/>
              </a:rPr>
              <a:t>		// </a:t>
            </a:r>
            <a:r>
              <a:rPr lang="zh-CN" altLang="en-US">
                <a:ea typeface="宋体" charset="-122"/>
              </a:rPr>
              <a:t>到左节点</a:t>
            </a:r>
            <a:r>
              <a:rPr lang="en-US" altLang="zh-CN">
                <a:ea typeface="宋体" charset="-122"/>
              </a:rPr>
              <a:t>(</a:t>
            </a:r>
            <a:r>
              <a:rPr lang="zh-CN" altLang="en-US">
                <a:ea typeface="宋体" charset="-122"/>
              </a:rPr>
              <a:t>子树</a:t>
            </a:r>
            <a:r>
              <a:rPr lang="en-US" altLang="zh-CN">
                <a:ea typeface="宋体" charset="-122"/>
              </a:rPr>
              <a:t>)</a:t>
            </a:r>
          </a:p>
          <a:p>
            <a:pPr eaLnBrk="1" hangingPunct="1"/>
            <a:r>
              <a:rPr lang="en-US" altLang="zh-CN">
                <a:ea typeface="宋体" charset="-122"/>
              </a:rPr>
              <a:t>		if (this.left != null) {</a:t>
            </a:r>
          </a:p>
          <a:p>
            <a:pPr eaLnBrk="1" hangingPunct="1"/>
            <a:r>
              <a:rPr lang="en-US" altLang="zh-CN">
                <a:ea typeface="宋体" charset="-122"/>
              </a:rPr>
              <a:t>			resNode = this.left.postOrderSeacher(no);</a:t>
            </a:r>
          </a:p>
          <a:p>
            <a:pPr eaLnBrk="1" hangingPunct="1"/>
            <a:r>
              <a:rPr lang="en-US" altLang="zh-CN">
                <a:ea typeface="宋体" charset="-122"/>
              </a:rPr>
              <a:t>		}</a:t>
            </a:r>
          </a:p>
          <a:p>
            <a:pPr eaLnBrk="1" hangingPunct="1"/>
            <a:r>
              <a:rPr lang="en-US" altLang="zh-CN">
                <a:ea typeface="宋体" charset="-122"/>
              </a:rPr>
              <a:t>		if (resNode != null) {</a:t>
            </a:r>
          </a:p>
          <a:p>
            <a:pPr eaLnBrk="1" hangingPunct="1"/>
            <a:r>
              <a:rPr lang="en-US" altLang="zh-CN">
                <a:ea typeface="宋体" charset="-122"/>
              </a:rPr>
              <a:t>			return resNode;</a:t>
            </a:r>
          </a:p>
          <a:p>
            <a:pPr eaLnBrk="1" hangingPunct="1"/>
            <a:r>
              <a:rPr lang="en-US" altLang="zh-CN">
                <a:ea typeface="宋体" charset="-122"/>
              </a:rPr>
              <a:t>		}</a:t>
            </a:r>
          </a:p>
          <a:p>
            <a:pPr eaLnBrk="1" hangingPunct="1"/>
            <a:r>
              <a:rPr lang="en-US" altLang="zh-CN">
                <a:ea typeface="宋体" charset="-122"/>
              </a:rPr>
              <a:t>		if (this.right != null) {</a:t>
            </a:r>
          </a:p>
          <a:p>
            <a:pPr eaLnBrk="1" hangingPunct="1"/>
            <a:r>
              <a:rPr lang="en-US" altLang="zh-CN">
                <a:ea typeface="宋体" charset="-122"/>
              </a:rPr>
              <a:t>			resNode = this.right.postOrderSeacher(no);</a:t>
            </a:r>
          </a:p>
          <a:p>
            <a:pPr eaLnBrk="1" hangingPunct="1"/>
            <a:r>
              <a:rPr lang="en-US" altLang="zh-CN">
                <a:ea typeface="宋体" charset="-122"/>
              </a:rPr>
              <a:t>		}</a:t>
            </a:r>
          </a:p>
          <a:p>
            <a:pPr eaLnBrk="1" hangingPunct="1"/>
            <a:r>
              <a:rPr lang="en-US" altLang="zh-CN">
                <a:ea typeface="宋体" charset="-122"/>
              </a:rPr>
              <a:t>		if (resNode != null) {</a:t>
            </a:r>
          </a:p>
          <a:p>
            <a:pPr eaLnBrk="1" hangingPunct="1"/>
            <a:r>
              <a:rPr lang="en-US" altLang="zh-CN">
                <a:ea typeface="宋体" charset="-122"/>
              </a:rPr>
              <a:t>			return resNode;</a:t>
            </a:r>
          </a:p>
          <a:p>
            <a:pPr eaLnBrk="1" hangingPunct="1"/>
            <a:r>
              <a:rPr lang="en-US" altLang="zh-CN">
                <a:ea typeface="宋体" charset="-122"/>
              </a:rPr>
              <a:t>		}</a:t>
            </a:r>
          </a:p>
          <a:p>
            <a:pPr eaLnBrk="1" hangingPunct="1"/>
            <a:r>
              <a:rPr lang="en-US" altLang="zh-CN">
                <a:ea typeface="宋体" charset="-122"/>
              </a:rPr>
              <a:t>		if (this.no == no) {</a:t>
            </a:r>
          </a:p>
          <a:p>
            <a:pPr eaLnBrk="1" hangingPunct="1"/>
            <a:r>
              <a:rPr lang="en-US" altLang="zh-CN">
                <a:ea typeface="宋体" charset="-122"/>
              </a:rPr>
              <a:t>			return this;</a:t>
            </a:r>
          </a:p>
          <a:p>
            <a:pPr eaLnBrk="1" hangingPunct="1"/>
            <a:r>
              <a:rPr lang="en-US" altLang="zh-CN">
                <a:ea typeface="宋体" charset="-122"/>
              </a:rPr>
              <a:t>		} else {</a:t>
            </a:r>
          </a:p>
          <a:p>
            <a:pPr eaLnBrk="1" hangingPunct="1"/>
            <a:r>
              <a:rPr lang="en-US" altLang="zh-CN">
                <a:ea typeface="宋体" charset="-122"/>
              </a:rPr>
              <a:t>			return null;</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前序查找</a:t>
            </a:r>
          </a:p>
          <a:p>
            <a:pPr eaLnBrk="1" hangingPunct="1"/>
            <a:r>
              <a:rPr lang="zh-CN" altLang="en-US">
                <a:ea typeface="宋体" charset="-122"/>
              </a:rPr>
              <a:t>	</a:t>
            </a:r>
            <a:r>
              <a:rPr lang="en-US" altLang="zh-CN">
                <a:ea typeface="宋体" charset="-122"/>
              </a:rPr>
              <a:t>public HeroNode preOrderSeacher(int no) {</a:t>
            </a:r>
          </a:p>
          <a:p>
            <a:pPr eaLnBrk="1" hangingPunct="1"/>
            <a:r>
              <a:rPr lang="en-US" altLang="zh-CN">
                <a:ea typeface="宋体" charset="-122"/>
              </a:rPr>
              <a:t>		if (this.no == no) {</a:t>
            </a:r>
          </a:p>
          <a:p>
            <a:pPr eaLnBrk="1" hangingPunct="1"/>
            <a:r>
              <a:rPr lang="en-US" altLang="zh-CN">
                <a:ea typeface="宋体" charset="-122"/>
              </a:rPr>
              <a:t>			return this;</a:t>
            </a:r>
          </a:p>
          <a:p>
            <a:pPr eaLnBrk="1" hangingPunct="1"/>
            <a:r>
              <a:rPr lang="en-US" altLang="zh-CN">
                <a:ea typeface="宋体" charset="-122"/>
              </a:rPr>
              <a:t>		}</a:t>
            </a:r>
          </a:p>
          <a:p>
            <a:pPr eaLnBrk="1" hangingPunct="1"/>
            <a:r>
              <a:rPr lang="en-US" altLang="zh-CN">
                <a:ea typeface="宋体" charset="-122"/>
              </a:rPr>
              <a:t>		HeroNode resNode = null;</a:t>
            </a:r>
          </a:p>
          <a:p>
            <a:pPr eaLnBrk="1" hangingPunct="1"/>
            <a:r>
              <a:rPr lang="en-US" altLang="zh-CN">
                <a:ea typeface="宋体" charset="-122"/>
              </a:rPr>
              <a:t>		// </a:t>
            </a:r>
            <a:r>
              <a:rPr lang="zh-CN" altLang="en-US">
                <a:ea typeface="宋体" charset="-122"/>
              </a:rPr>
              <a:t>到左节点</a:t>
            </a:r>
            <a:r>
              <a:rPr lang="en-US" altLang="zh-CN">
                <a:ea typeface="宋体" charset="-122"/>
              </a:rPr>
              <a:t>(</a:t>
            </a:r>
            <a:r>
              <a:rPr lang="zh-CN" altLang="en-US">
                <a:ea typeface="宋体" charset="-122"/>
              </a:rPr>
              <a:t>子树</a:t>
            </a:r>
            <a:r>
              <a:rPr lang="en-US" altLang="zh-CN">
                <a:ea typeface="宋体" charset="-122"/>
              </a:rPr>
              <a:t>)</a:t>
            </a:r>
          </a:p>
          <a:p>
            <a:pPr eaLnBrk="1" hangingPunct="1"/>
            <a:r>
              <a:rPr lang="en-US" altLang="zh-CN">
                <a:ea typeface="宋体" charset="-122"/>
              </a:rPr>
              <a:t>		if (this.left != null) {</a:t>
            </a:r>
          </a:p>
          <a:p>
            <a:pPr eaLnBrk="1" hangingPunct="1"/>
            <a:r>
              <a:rPr lang="en-US" altLang="zh-CN">
                <a:ea typeface="宋体" charset="-122"/>
              </a:rPr>
              <a:t>			resNode = this.left.preOrderSeacher(no);</a:t>
            </a:r>
          </a:p>
          <a:p>
            <a:pPr eaLnBrk="1" hangingPunct="1"/>
            <a:r>
              <a:rPr lang="en-US" altLang="zh-CN">
                <a:ea typeface="宋体" charset="-122"/>
              </a:rPr>
              <a:t>		}</a:t>
            </a:r>
          </a:p>
          <a:p>
            <a:pPr eaLnBrk="1" hangingPunct="1"/>
            <a:r>
              <a:rPr lang="en-US" altLang="zh-CN">
                <a:ea typeface="宋体" charset="-122"/>
              </a:rPr>
              <a:t>		if (resNode != null) {</a:t>
            </a:r>
          </a:p>
          <a:p>
            <a:pPr eaLnBrk="1" hangingPunct="1"/>
            <a:r>
              <a:rPr lang="en-US" altLang="zh-CN">
                <a:ea typeface="宋体" charset="-122"/>
              </a:rPr>
              <a:t>			return resNode;</a:t>
            </a:r>
          </a:p>
          <a:p>
            <a:pPr eaLnBrk="1" hangingPunct="1"/>
            <a:r>
              <a:rPr lang="en-US" altLang="zh-CN">
                <a:ea typeface="宋体" charset="-122"/>
              </a:rPr>
              <a:t>		}</a:t>
            </a:r>
          </a:p>
          <a:p>
            <a:pPr eaLnBrk="1" hangingPunct="1"/>
            <a:r>
              <a:rPr lang="en-US" altLang="zh-CN">
                <a:ea typeface="宋体" charset="-122"/>
              </a:rPr>
              <a:t>		if (this.right != null) {</a:t>
            </a:r>
          </a:p>
          <a:p>
            <a:pPr eaLnBrk="1" hangingPunct="1"/>
            <a:r>
              <a:rPr lang="en-US" altLang="zh-CN">
                <a:ea typeface="宋体" charset="-122"/>
              </a:rPr>
              <a:t>			resNode = this.right.preOrderSeacher(no);</a:t>
            </a:r>
          </a:p>
          <a:p>
            <a:pPr eaLnBrk="1" hangingPunct="1"/>
            <a:r>
              <a:rPr lang="en-US" altLang="zh-CN">
                <a:ea typeface="宋体" charset="-122"/>
              </a:rPr>
              <a:t>		}</a:t>
            </a:r>
          </a:p>
          <a:p>
            <a:pPr eaLnBrk="1" hangingPunct="1"/>
            <a:r>
              <a:rPr lang="en-US" altLang="zh-CN">
                <a:ea typeface="宋体" charset="-122"/>
              </a:rPr>
              <a:t>		return resNode;</a:t>
            </a:r>
          </a:p>
          <a:p>
            <a:pPr eaLnBrk="1" hangingPunct="1"/>
            <a:endParaRPr lang="en-US" altLang="zh-CN">
              <a:ea typeface="宋体" charset="-122"/>
            </a:endParaRP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中序查找</a:t>
            </a:r>
          </a:p>
          <a:p>
            <a:pPr eaLnBrk="1" hangingPunct="1"/>
            <a:r>
              <a:rPr lang="zh-CN" altLang="en-US">
                <a:ea typeface="宋体" charset="-122"/>
              </a:rPr>
              <a:t>	</a:t>
            </a:r>
            <a:r>
              <a:rPr lang="en-US" altLang="zh-CN">
                <a:ea typeface="宋体" charset="-122"/>
              </a:rPr>
              <a:t>public HeroNode infixOrderSeacher(int no) {</a:t>
            </a:r>
          </a:p>
          <a:p>
            <a:pPr eaLnBrk="1" hangingPunct="1"/>
            <a:endParaRPr lang="en-US" altLang="zh-CN">
              <a:ea typeface="宋体" charset="-122"/>
            </a:endParaRPr>
          </a:p>
          <a:p>
            <a:pPr eaLnBrk="1" hangingPunct="1"/>
            <a:r>
              <a:rPr lang="en-US" altLang="zh-CN">
                <a:ea typeface="宋体" charset="-122"/>
              </a:rPr>
              <a:t>		HeroNode resNode = null;</a:t>
            </a:r>
          </a:p>
          <a:p>
            <a:pPr eaLnBrk="1" hangingPunct="1"/>
            <a:r>
              <a:rPr lang="en-US" altLang="zh-CN">
                <a:ea typeface="宋体" charset="-122"/>
              </a:rPr>
              <a:t>		// </a:t>
            </a:r>
            <a:r>
              <a:rPr lang="zh-CN" altLang="en-US">
                <a:ea typeface="宋体" charset="-122"/>
              </a:rPr>
              <a:t>到左节点</a:t>
            </a:r>
            <a:r>
              <a:rPr lang="en-US" altLang="zh-CN">
                <a:ea typeface="宋体" charset="-122"/>
              </a:rPr>
              <a:t>(</a:t>
            </a:r>
            <a:r>
              <a:rPr lang="zh-CN" altLang="en-US">
                <a:ea typeface="宋体" charset="-122"/>
              </a:rPr>
              <a:t>子树</a:t>
            </a:r>
            <a:r>
              <a:rPr lang="en-US" altLang="zh-CN">
                <a:ea typeface="宋体" charset="-122"/>
              </a:rPr>
              <a:t>)</a:t>
            </a:r>
          </a:p>
          <a:p>
            <a:pPr eaLnBrk="1" hangingPunct="1"/>
            <a:r>
              <a:rPr lang="en-US" altLang="zh-CN">
                <a:ea typeface="宋体" charset="-122"/>
              </a:rPr>
              <a:t>		if (this.left != null) {</a:t>
            </a:r>
          </a:p>
          <a:p>
            <a:pPr eaLnBrk="1" hangingPunct="1"/>
            <a:r>
              <a:rPr lang="en-US" altLang="zh-CN">
                <a:ea typeface="宋体" charset="-122"/>
              </a:rPr>
              <a:t>			resNode = this.left.infixOrderSeacher(no);</a:t>
            </a:r>
          </a:p>
          <a:p>
            <a:pPr eaLnBrk="1" hangingPunct="1"/>
            <a:r>
              <a:rPr lang="en-US" altLang="zh-CN">
                <a:ea typeface="宋体" charset="-122"/>
              </a:rPr>
              <a:t>		}</a:t>
            </a:r>
          </a:p>
          <a:p>
            <a:pPr eaLnBrk="1" hangingPunct="1"/>
            <a:r>
              <a:rPr lang="en-US" altLang="zh-CN">
                <a:ea typeface="宋体" charset="-122"/>
              </a:rPr>
              <a:t>		if (resNode != null) {</a:t>
            </a:r>
          </a:p>
          <a:p>
            <a:pPr eaLnBrk="1" hangingPunct="1"/>
            <a:r>
              <a:rPr lang="en-US" altLang="zh-CN">
                <a:ea typeface="宋体" charset="-122"/>
              </a:rPr>
              <a:t>			return resNode;</a:t>
            </a:r>
          </a:p>
          <a:p>
            <a:pPr eaLnBrk="1" hangingPunct="1"/>
            <a:r>
              <a:rPr lang="en-US" altLang="zh-CN">
                <a:ea typeface="宋体" charset="-122"/>
              </a:rPr>
              <a:t>		}</a:t>
            </a:r>
          </a:p>
          <a:p>
            <a:pPr eaLnBrk="1" hangingPunct="1"/>
            <a:r>
              <a:rPr lang="en-US" altLang="zh-CN">
                <a:ea typeface="宋体" charset="-122"/>
              </a:rPr>
              <a:t>		if (this.no == no) { // </a:t>
            </a:r>
            <a:r>
              <a:rPr lang="zh-CN" altLang="en-US">
                <a:ea typeface="宋体" charset="-122"/>
              </a:rPr>
              <a:t>比较当前节点</a:t>
            </a:r>
          </a:p>
          <a:p>
            <a:pPr eaLnBrk="1" hangingPunct="1"/>
            <a:r>
              <a:rPr lang="zh-CN" altLang="en-US">
                <a:ea typeface="宋体" charset="-122"/>
              </a:rPr>
              <a:t>			</a:t>
            </a:r>
            <a:r>
              <a:rPr lang="en-US" altLang="zh-CN">
                <a:ea typeface="宋体" charset="-122"/>
              </a:rPr>
              <a:t>return this;</a:t>
            </a:r>
          </a:p>
          <a:p>
            <a:pPr eaLnBrk="1" hangingPunct="1"/>
            <a:r>
              <a:rPr lang="en-US" altLang="zh-CN">
                <a:ea typeface="宋体" charset="-122"/>
              </a:rPr>
              <a:t>		}</a:t>
            </a:r>
          </a:p>
          <a:p>
            <a:pPr eaLnBrk="1" hangingPunct="1"/>
            <a:r>
              <a:rPr lang="en-US" altLang="zh-CN">
                <a:ea typeface="宋体" charset="-122"/>
              </a:rPr>
              <a:t>		if (this.right != null) {</a:t>
            </a:r>
          </a:p>
          <a:p>
            <a:pPr eaLnBrk="1" hangingPunct="1"/>
            <a:r>
              <a:rPr lang="en-US" altLang="zh-CN">
                <a:ea typeface="宋体" charset="-122"/>
              </a:rPr>
              <a:t>			resNode = this.right.infixOrderSeacher(no);</a:t>
            </a:r>
          </a:p>
          <a:p>
            <a:pPr eaLnBrk="1" hangingPunct="1"/>
            <a:r>
              <a:rPr lang="en-US" altLang="zh-CN">
                <a:ea typeface="宋体" charset="-122"/>
              </a:rPr>
              <a:t>		}</a:t>
            </a:r>
          </a:p>
          <a:p>
            <a:pPr eaLnBrk="1" hangingPunct="1"/>
            <a:r>
              <a:rPr lang="en-US" altLang="zh-CN">
                <a:ea typeface="宋体" charset="-122"/>
              </a:rPr>
              <a:t>		return resNode;</a:t>
            </a:r>
          </a:p>
          <a:p>
            <a:pPr eaLnBrk="1" hangingPunct="1"/>
            <a:endParaRPr lang="en-US" altLang="zh-CN">
              <a:ea typeface="宋体" charset="-122"/>
            </a:endParaRP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前序遍历</a:t>
            </a:r>
          </a:p>
          <a:p>
            <a:pPr eaLnBrk="1" hangingPunct="1"/>
            <a:r>
              <a:rPr lang="zh-CN" altLang="en-US">
                <a:ea typeface="宋体" charset="-122"/>
              </a:rPr>
              <a:t>	</a:t>
            </a:r>
            <a:r>
              <a:rPr lang="en-US" altLang="zh-CN">
                <a:ea typeface="宋体" charset="-122"/>
              </a:rPr>
              <a:t>public void preOrder() {</a:t>
            </a:r>
          </a:p>
          <a:p>
            <a:pPr eaLnBrk="1" hangingPunct="1"/>
            <a:r>
              <a:rPr lang="en-US" altLang="zh-CN">
                <a:ea typeface="宋体" charset="-122"/>
              </a:rPr>
              <a:t>		System.out.println(this);// </a:t>
            </a:r>
            <a:r>
              <a:rPr lang="zh-CN" altLang="en-US">
                <a:ea typeface="宋体" charset="-122"/>
              </a:rPr>
              <a:t>先输出父节点</a:t>
            </a:r>
          </a:p>
          <a:p>
            <a:pPr eaLnBrk="1" hangingPunct="1"/>
            <a:r>
              <a:rPr lang="zh-CN" altLang="en-US">
                <a:ea typeface="宋体" charset="-122"/>
              </a:rPr>
              <a:t>		</a:t>
            </a:r>
            <a:r>
              <a:rPr lang="en-US" altLang="zh-CN">
                <a:ea typeface="宋体" charset="-122"/>
              </a:rPr>
              <a:t>if (this.left != null) {</a:t>
            </a:r>
          </a:p>
          <a:p>
            <a:pPr eaLnBrk="1" hangingPunct="1"/>
            <a:r>
              <a:rPr lang="en-US" altLang="zh-CN">
                <a:ea typeface="宋体" charset="-122"/>
              </a:rPr>
              <a:t>			this.left.preOrder();</a:t>
            </a:r>
          </a:p>
          <a:p>
            <a:pPr eaLnBrk="1" hangingPunct="1"/>
            <a:r>
              <a:rPr lang="en-US" altLang="zh-CN">
                <a:ea typeface="宋体" charset="-122"/>
              </a:rPr>
              <a:t>		}</a:t>
            </a:r>
          </a:p>
          <a:p>
            <a:pPr eaLnBrk="1" hangingPunct="1"/>
            <a:r>
              <a:rPr lang="en-US" altLang="zh-CN">
                <a:ea typeface="宋体" charset="-122"/>
              </a:rPr>
              <a:t>		if (this.right != null) {</a:t>
            </a:r>
          </a:p>
          <a:p>
            <a:pPr eaLnBrk="1" hangingPunct="1"/>
            <a:r>
              <a:rPr lang="en-US" altLang="zh-CN">
                <a:ea typeface="宋体" charset="-122"/>
              </a:rPr>
              <a:t>			this.right.preOrder();</a:t>
            </a: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中序遍历</a:t>
            </a:r>
          </a:p>
          <a:p>
            <a:pPr eaLnBrk="1" hangingPunct="1"/>
            <a:r>
              <a:rPr lang="zh-CN" altLang="en-US">
                <a:ea typeface="宋体" charset="-122"/>
              </a:rPr>
              <a:t>	</a:t>
            </a:r>
            <a:r>
              <a:rPr lang="en-US" altLang="zh-CN">
                <a:ea typeface="宋体" charset="-122"/>
              </a:rPr>
              <a:t>public void infixOrder() {</a:t>
            </a:r>
          </a:p>
          <a:p>
            <a:pPr eaLnBrk="1" hangingPunct="1"/>
            <a:endParaRPr lang="en-US" altLang="zh-CN">
              <a:ea typeface="宋体" charset="-122"/>
            </a:endParaRPr>
          </a:p>
          <a:p>
            <a:pPr eaLnBrk="1" hangingPunct="1"/>
            <a:r>
              <a:rPr lang="en-US" altLang="zh-CN">
                <a:ea typeface="宋体" charset="-122"/>
              </a:rPr>
              <a:t>		if (this.left != null) {</a:t>
            </a:r>
          </a:p>
          <a:p>
            <a:pPr eaLnBrk="1" hangingPunct="1"/>
            <a:r>
              <a:rPr lang="en-US" altLang="zh-CN">
                <a:ea typeface="宋体" charset="-122"/>
              </a:rPr>
              <a:t>			this.left.infixOrder();</a:t>
            </a:r>
          </a:p>
          <a:p>
            <a:pPr eaLnBrk="1" hangingPunct="1"/>
            <a:r>
              <a:rPr lang="en-US" altLang="zh-CN">
                <a:ea typeface="宋体" charset="-122"/>
              </a:rPr>
              <a:t>		}</a:t>
            </a:r>
          </a:p>
          <a:p>
            <a:pPr eaLnBrk="1" hangingPunct="1"/>
            <a:r>
              <a:rPr lang="en-US" altLang="zh-CN">
                <a:ea typeface="宋体" charset="-122"/>
              </a:rPr>
              <a:t>		System.out.println(this);</a:t>
            </a:r>
          </a:p>
          <a:p>
            <a:pPr eaLnBrk="1" hangingPunct="1"/>
            <a:r>
              <a:rPr lang="en-US" altLang="zh-CN">
                <a:ea typeface="宋体" charset="-122"/>
              </a:rPr>
              <a:t>		if (this.right != null) {</a:t>
            </a:r>
          </a:p>
          <a:p>
            <a:pPr eaLnBrk="1" hangingPunct="1"/>
            <a:r>
              <a:rPr lang="en-US" altLang="zh-CN">
                <a:ea typeface="宋体" charset="-122"/>
              </a:rPr>
              <a:t>			this.right.infixOrder();</a:t>
            </a: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后序遍历</a:t>
            </a:r>
          </a:p>
          <a:p>
            <a:pPr eaLnBrk="1" hangingPunct="1"/>
            <a:r>
              <a:rPr lang="zh-CN" altLang="en-US">
                <a:ea typeface="宋体" charset="-122"/>
              </a:rPr>
              <a:t>	</a:t>
            </a:r>
            <a:r>
              <a:rPr lang="en-US" altLang="zh-CN">
                <a:ea typeface="宋体" charset="-122"/>
              </a:rPr>
              <a:t>public void postOrder() {</a:t>
            </a:r>
          </a:p>
          <a:p>
            <a:pPr eaLnBrk="1" hangingPunct="1"/>
            <a:r>
              <a:rPr lang="en-US" altLang="zh-CN">
                <a:ea typeface="宋体" charset="-122"/>
              </a:rPr>
              <a:t>		if (this.left != null) {</a:t>
            </a:r>
          </a:p>
          <a:p>
            <a:pPr eaLnBrk="1" hangingPunct="1"/>
            <a:r>
              <a:rPr lang="en-US" altLang="zh-CN">
                <a:ea typeface="宋体" charset="-122"/>
              </a:rPr>
              <a:t>			this.left.postOrder();</a:t>
            </a:r>
          </a:p>
          <a:p>
            <a:pPr eaLnBrk="1" hangingPunct="1"/>
            <a:r>
              <a:rPr lang="en-US" altLang="zh-CN">
                <a:ea typeface="宋体" charset="-122"/>
              </a:rPr>
              <a:t>		}</a:t>
            </a:r>
          </a:p>
          <a:p>
            <a:pPr eaLnBrk="1" hangingPunct="1"/>
            <a:r>
              <a:rPr lang="en-US" altLang="zh-CN">
                <a:ea typeface="宋体" charset="-122"/>
              </a:rPr>
              <a:t>		if (this.right != null) {</a:t>
            </a:r>
          </a:p>
          <a:p>
            <a:pPr eaLnBrk="1" hangingPunct="1"/>
            <a:r>
              <a:rPr lang="en-US" altLang="zh-CN">
                <a:ea typeface="宋体" charset="-122"/>
              </a:rPr>
              <a:t>			this.right.postOrder();</a:t>
            </a:r>
          </a:p>
          <a:p>
            <a:pPr eaLnBrk="1" hangingPunct="1"/>
            <a:r>
              <a:rPr lang="en-US" altLang="zh-CN">
                <a:ea typeface="宋体" charset="-122"/>
              </a:rPr>
              <a:t>		}</a:t>
            </a:r>
          </a:p>
          <a:p>
            <a:pPr eaLnBrk="1" hangingPunct="1"/>
            <a:r>
              <a:rPr lang="en-US" altLang="zh-CN">
                <a:ea typeface="宋体" charset="-122"/>
              </a:rPr>
              <a:t>		System.out.println(this);</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a:t>
            </a:r>
          </a:p>
          <a:p>
            <a:pPr eaLnBrk="1" hangingPunct="1"/>
            <a:endParaRPr lang="en-US" altLang="zh-CN">
              <a:ea typeface="宋体" charset="-122"/>
            </a:endParaRPr>
          </a:p>
          <a:p>
            <a:pPr eaLnBrk="1" hangingPunct="1"/>
            <a:r>
              <a:rPr lang="en-US" altLang="zh-CN">
                <a:ea typeface="宋体" charset="-122"/>
              </a:rPr>
              <a:t>class BinaryTree {</a:t>
            </a:r>
          </a:p>
          <a:p>
            <a:pPr eaLnBrk="1" hangingPunct="1"/>
            <a:r>
              <a:rPr lang="en-US" altLang="zh-CN">
                <a:ea typeface="宋体" charset="-122"/>
              </a:rPr>
              <a:t>	private HeroNode root;</a:t>
            </a:r>
          </a:p>
          <a:p>
            <a:pPr eaLnBrk="1" hangingPunct="1"/>
            <a:endParaRPr lang="en-US" altLang="zh-CN">
              <a:ea typeface="宋体" charset="-122"/>
            </a:endParaRPr>
          </a:p>
          <a:p>
            <a:pPr eaLnBrk="1" hangingPunct="1"/>
            <a:r>
              <a:rPr lang="en-US" altLang="zh-CN">
                <a:ea typeface="宋体" charset="-122"/>
              </a:rPr>
              <a:t>	public void setRoot(HeroNode root) {</a:t>
            </a:r>
          </a:p>
          <a:p>
            <a:pPr eaLnBrk="1" hangingPunct="1"/>
            <a:r>
              <a:rPr lang="en-US" altLang="zh-CN">
                <a:ea typeface="宋体" charset="-122"/>
              </a:rPr>
              <a:t>		this.root = root;</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a:t>
            </a:r>
            <a:r>
              <a:rPr lang="zh-CN" altLang="en-US">
                <a:ea typeface="宋体" charset="-122"/>
              </a:rPr>
              <a:t>删除节点</a:t>
            </a:r>
          </a:p>
          <a:p>
            <a:pPr eaLnBrk="1" hangingPunct="1"/>
            <a:r>
              <a:rPr lang="zh-CN" altLang="en-US">
                <a:ea typeface="宋体" charset="-122"/>
              </a:rPr>
              <a:t>	  </a:t>
            </a:r>
            <a:r>
              <a:rPr lang="en-US" altLang="zh-CN">
                <a:ea typeface="宋体" charset="-122"/>
              </a:rPr>
              <a:t>//1.</a:t>
            </a:r>
            <a:r>
              <a:rPr lang="zh-CN" altLang="en-US">
                <a:ea typeface="宋体" charset="-122"/>
              </a:rPr>
              <a:t>如果删除的节点是叶子节点，则删除该节点</a:t>
            </a:r>
          </a:p>
          <a:p>
            <a:pPr eaLnBrk="1" hangingPunct="1"/>
            <a:r>
              <a:rPr lang="zh-CN" altLang="en-US">
                <a:ea typeface="宋体" charset="-122"/>
              </a:rPr>
              <a:t>	  </a:t>
            </a:r>
            <a:r>
              <a:rPr lang="en-US" altLang="zh-CN">
                <a:ea typeface="宋体" charset="-122"/>
              </a:rPr>
              <a:t>//2.</a:t>
            </a:r>
            <a:r>
              <a:rPr lang="zh-CN" altLang="en-US">
                <a:ea typeface="宋体" charset="-122"/>
              </a:rPr>
              <a:t>如果删除的节点是非叶子节点，则删除该子树</a:t>
            </a:r>
            <a:r>
              <a:rPr lang="en-US" altLang="zh-CN">
                <a:ea typeface="宋体" charset="-122"/>
              </a:rPr>
              <a:t>.</a:t>
            </a:r>
          </a:p>
          <a:p>
            <a:pPr eaLnBrk="1" hangingPunct="1"/>
            <a:r>
              <a:rPr lang="en-US" altLang="zh-CN">
                <a:ea typeface="宋体" charset="-122"/>
              </a:rPr>
              <a:t>	  public void delNode(int no) {</a:t>
            </a:r>
          </a:p>
          <a:p>
            <a:pPr eaLnBrk="1" hangingPunct="1"/>
            <a:r>
              <a:rPr lang="en-US" altLang="zh-CN">
                <a:ea typeface="宋体" charset="-122"/>
              </a:rPr>
              <a:t>	    if (root != null) {</a:t>
            </a:r>
          </a:p>
          <a:p>
            <a:pPr eaLnBrk="1" hangingPunct="1"/>
            <a:r>
              <a:rPr lang="en-US" altLang="zh-CN">
                <a:ea typeface="宋体" charset="-122"/>
              </a:rPr>
              <a:t>	      //</a:t>
            </a:r>
            <a:r>
              <a:rPr lang="zh-CN" altLang="en-US">
                <a:ea typeface="宋体" charset="-122"/>
              </a:rPr>
              <a:t>如果刚好删除就是</a:t>
            </a:r>
            <a:r>
              <a:rPr lang="en-US" altLang="zh-CN">
                <a:ea typeface="宋体" charset="-122"/>
              </a:rPr>
              <a:t>root,</a:t>
            </a:r>
            <a:r>
              <a:rPr lang="zh-CN" altLang="en-US">
                <a:ea typeface="宋体" charset="-122"/>
              </a:rPr>
              <a:t>就相当于清空该二叉树</a:t>
            </a:r>
          </a:p>
          <a:p>
            <a:pPr eaLnBrk="1" hangingPunct="1"/>
            <a:r>
              <a:rPr lang="zh-CN" altLang="en-US">
                <a:ea typeface="宋体" charset="-122"/>
              </a:rPr>
              <a:t>	      </a:t>
            </a:r>
            <a:r>
              <a:rPr lang="en-US" altLang="zh-CN">
                <a:ea typeface="宋体" charset="-122"/>
              </a:rPr>
              <a:t>if (root.getNo() == no) {</a:t>
            </a:r>
          </a:p>
          <a:p>
            <a:pPr eaLnBrk="1" hangingPunct="1"/>
            <a:r>
              <a:rPr lang="en-US" altLang="zh-CN">
                <a:ea typeface="宋体" charset="-122"/>
              </a:rPr>
              <a:t>	        root = null;</a:t>
            </a:r>
          </a:p>
          <a:p>
            <a:pPr eaLnBrk="1" hangingPunct="1"/>
            <a:r>
              <a:rPr lang="en-US" altLang="zh-CN">
                <a:ea typeface="宋体" charset="-122"/>
              </a:rPr>
              <a:t>	      } else {</a:t>
            </a:r>
          </a:p>
          <a:p>
            <a:pPr eaLnBrk="1" hangingPunct="1"/>
            <a:r>
              <a:rPr lang="en-US" altLang="zh-CN">
                <a:ea typeface="宋体" charset="-122"/>
              </a:rPr>
              <a:t>	        root.delNode(no);</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前序查找</a:t>
            </a:r>
          </a:p>
          <a:p>
            <a:pPr eaLnBrk="1" hangingPunct="1"/>
            <a:r>
              <a:rPr lang="zh-CN" altLang="en-US">
                <a:ea typeface="宋体" charset="-122"/>
              </a:rPr>
              <a:t>	</a:t>
            </a:r>
            <a:r>
              <a:rPr lang="en-US" altLang="zh-CN">
                <a:ea typeface="宋体" charset="-122"/>
              </a:rPr>
              <a:t>public HeroNode preOrderSearch(int no) {</a:t>
            </a:r>
          </a:p>
          <a:p>
            <a:pPr eaLnBrk="1" hangingPunct="1"/>
            <a:r>
              <a:rPr lang="en-US" altLang="zh-CN">
                <a:ea typeface="宋体" charset="-122"/>
              </a:rPr>
              <a:t>		if (root != null) {</a:t>
            </a:r>
          </a:p>
          <a:p>
            <a:pPr eaLnBrk="1" hangingPunct="1"/>
            <a:r>
              <a:rPr lang="en-US" altLang="zh-CN">
                <a:ea typeface="宋体" charset="-122"/>
              </a:rPr>
              <a:t>			return root.preOrderSeacher(no);</a:t>
            </a:r>
          </a:p>
          <a:p>
            <a:pPr eaLnBrk="1" hangingPunct="1"/>
            <a:r>
              <a:rPr lang="en-US" altLang="zh-CN">
                <a:ea typeface="宋体" charset="-122"/>
              </a:rPr>
              <a:t>		} else {</a:t>
            </a:r>
          </a:p>
          <a:p>
            <a:pPr eaLnBrk="1" hangingPunct="1"/>
            <a:r>
              <a:rPr lang="en-US" altLang="zh-CN">
                <a:ea typeface="宋体" charset="-122"/>
              </a:rPr>
              <a:t>			return null;</a:t>
            </a: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中序查找</a:t>
            </a:r>
          </a:p>
          <a:p>
            <a:pPr eaLnBrk="1" hangingPunct="1"/>
            <a:r>
              <a:rPr lang="zh-CN" altLang="en-US">
                <a:ea typeface="宋体" charset="-122"/>
              </a:rPr>
              <a:t>	</a:t>
            </a:r>
            <a:r>
              <a:rPr lang="en-US" altLang="zh-CN">
                <a:ea typeface="宋体" charset="-122"/>
              </a:rPr>
              <a:t>public HeroNode infixOrderSearch(int no) {</a:t>
            </a:r>
          </a:p>
          <a:p>
            <a:pPr eaLnBrk="1" hangingPunct="1"/>
            <a:r>
              <a:rPr lang="en-US" altLang="zh-CN">
                <a:ea typeface="宋体" charset="-122"/>
              </a:rPr>
              <a:t>		if (root != null) {</a:t>
            </a:r>
          </a:p>
          <a:p>
            <a:pPr eaLnBrk="1" hangingPunct="1"/>
            <a:r>
              <a:rPr lang="en-US" altLang="zh-CN">
                <a:ea typeface="宋体" charset="-122"/>
              </a:rPr>
              <a:t>			return root.infixOrderSeacher(no);</a:t>
            </a:r>
          </a:p>
          <a:p>
            <a:pPr eaLnBrk="1" hangingPunct="1"/>
            <a:r>
              <a:rPr lang="en-US" altLang="zh-CN">
                <a:ea typeface="宋体" charset="-122"/>
              </a:rPr>
              <a:t>		} else {</a:t>
            </a:r>
          </a:p>
          <a:p>
            <a:pPr eaLnBrk="1" hangingPunct="1"/>
            <a:r>
              <a:rPr lang="en-US" altLang="zh-CN">
                <a:ea typeface="宋体" charset="-122"/>
              </a:rPr>
              <a:t>			return null;</a:t>
            </a: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后序查找</a:t>
            </a:r>
          </a:p>
          <a:p>
            <a:pPr eaLnBrk="1" hangingPunct="1"/>
            <a:r>
              <a:rPr lang="zh-CN" altLang="en-US">
                <a:ea typeface="宋体" charset="-122"/>
              </a:rPr>
              <a:t>	</a:t>
            </a:r>
            <a:r>
              <a:rPr lang="en-US" altLang="zh-CN">
                <a:ea typeface="宋体" charset="-122"/>
              </a:rPr>
              <a:t>public HeroNode postOrderSearch(int no) {</a:t>
            </a:r>
          </a:p>
          <a:p>
            <a:pPr eaLnBrk="1" hangingPunct="1"/>
            <a:r>
              <a:rPr lang="en-US" altLang="zh-CN">
                <a:ea typeface="宋体" charset="-122"/>
              </a:rPr>
              <a:t>		if (root != null) {</a:t>
            </a:r>
          </a:p>
          <a:p>
            <a:pPr eaLnBrk="1" hangingPunct="1"/>
            <a:r>
              <a:rPr lang="en-US" altLang="zh-CN">
                <a:ea typeface="宋体" charset="-122"/>
              </a:rPr>
              <a:t>			return root.postOrderSeacher(no);</a:t>
            </a:r>
          </a:p>
          <a:p>
            <a:pPr eaLnBrk="1" hangingPunct="1"/>
            <a:r>
              <a:rPr lang="en-US" altLang="zh-CN">
                <a:ea typeface="宋体" charset="-122"/>
              </a:rPr>
              <a:t>		} else {</a:t>
            </a:r>
          </a:p>
          <a:p>
            <a:pPr eaLnBrk="1" hangingPunct="1"/>
            <a:r>
              <a:rPr lang="en-US" altLang="zh-CN">
                <a:ea typeface="宋体" charset="-122"/>
              </a:rPr>
              <a:t>			return null;</a:t>
            </a: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前序遍历</a:t>
            </a:r>
          </a:p>
          <a:p>
            <a:pPr eaLnBrk="1" hangingPunct="1"/>
            <a:r>
              <a:rPr lang="zh-CN" altLang="en-US">
                <a:ea typeface="宋体" charset="-122"/>
              </a:rPr>
              <a:t>	</a:t>
            </a:r>
            <a:r>
              <a:rPr lang="en-US" altLang="zh-CN">
                <a:ea typeface="宋体" charset="-122"/>
              </a:rPr>
              <a:t>public void preOrder() {</a:t>
            </a:r>
          </a:p>
          <a:p>
            <a:pPr eaLnBrk="1" hangingPunct="1"/>
            <a:r>
              <a:rPr lang="en-US" altLang="zh-CN">
                <a:ea typeface="宋体" charset="-122"/>
              </a:rPr>
              <a:t>		if (root != null) {</a:t>
            </a:r>
          </a:p>
          <a:p>
            <a:pPr eaLnBrk="1" hangingPunct="1"/>
            <a:r>
              <a:rPr lang="en-US" altLang="zh-CN">
                <a:ea typeface="宋体" charset="-122"/>
              </a:rPr>
              <a:t>			root.preOrder();</a:t>
            </a: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中序遍历</a:t>
            </a:r>
          </a:p>
          <a:p>
            <a:pPr eaLnBrk="1" hangingPunct="1"/>
            <a:r>
              <a:rPr lang="zh-CN" altLang="en-US">
                <a:ea typeface="宋体" charset="-122"/>
              </a:rPr>
              <a:t>	</a:t>
            </a:r>
            <a:r>
              <a:rPr lang="en-US" altLang="zh-CN">
                <a:ea typeface="宋体" charset="-122"/>
              </a:rPr>
              <a:t>public void infixOrder() {</a:t>
            </a:r>
          </a:p>
          <a:p>
            <a:pPr eaLnBrk="1" hangingPunct="1"/>
            <a:r>
              <a:rPr lang="en-US" altLang="zh-CN">
                <a:ea typeface="宋体" charset="-122"/>
              </a:rPr>
              <a:t>		if (root != null) {</a:t>
            </a:r>
          </a:p>
          <a:p>
            <a:pPr eaLnBrk="1" hangingPunct="1"/>
            <a:r>
              <a:rPr lang="en-US" altLang="zh-CN">
                <a:ea typeface="宋体" charset="-122"/>
              </a:rPr>
              <a:t>			root.infixOrder();</a:t>
            </a: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后序遍历</a:t>
            </a:r>
          </a:p>
          <a:p>
            <a:pPr eaLnBrk="1" hangingPunct="1"/>
            <a:r>
              <a:rPr lang="zh-CN" altLang="en-US">
                <a:ea typeface="宋体" charset="-122"/>
              </a:rPr>
              <a:t>	</a:t>
            </a:r>
            <a:r>
              <a:rPr lang="en-US" altLang="zh-CN">
                <a:ea typeface="宋体" charset="-122"/>
              </a:rPr>
              <a:t>public void postOrder() {</a:t>
            </a:r>
          </a:p>
          <a:p>
            <a:pPr eaLnBrk="1" hangingPunct="1"/>
            <a:r>
              <a:rPr lang="en-US" altLang="zh-CN">
                <a:ea typeface="宋体" charset="-122"/>
              </a:rPr>
              <a:t>		if (root != null) {</a:t>
            </a:r>
          </a:p>
          <a:p>
            <a:pPr eaLnBrk="1" hangingPunct="1"/>
            <a:r>
              <a:rPr lang="en-US" altLang="zh-CN">
                <a:ea typeface="宋体" charset="-122"/>
              </a:rPr>
              <a:t>			root.postOrder();</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a:t>
            </a:r>
          </a:p>
          <a:p>
            <a:pPr eaLnBrk="1" hangingPunct="1"/>
            <a:endParaRPr lang="en-US" altLang="zh-CN">
              <a:ea typeface="宋体" charset="-122"/>
            </a:endParaRPr>
          </a:p>
          <a:p>
            <a:pPr eaLnBrk="1" hangingPunct="1"/>
            <a:endParaRPr lang="en-US" altLang="zh-CN">
              <a:ea typeface="宋体" charset="-122"/>
            </a:endParaRPr>
          </a:p>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137</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r>
              <a:rPr lang="en-US" altLang="zh-CN">
                <a:ea typeface="宋体" charset="-122"/>
              </a:rPr>
              <a:t>//</a:t>
            </a:r>
            <a:r>
              <a:rPr lang="zh-CN" altLang="en-US">
                <a:ea typeface="宋体" charset="-122"/>
              </a:rPr>
              <a:t>先给出思路</a:t>
            </a:r>
            <a:endParaRPr lang="en-US" altLang="zh-CN">
              <a:ea typeface="宋体" charset="-122"/>
            </a:endParaRPr>
          </a:p>
          <a:p>
            <a:pPr eaLnBrk="1" hangingPunct="1"/>
            <a:r>
              <a:rPr lang="en-US" altLang="zh-CN">
                <a:ea typeface="宋体" charset="-122"/>
              </a:rPr>
              <a:t>//</a:t>
            </a:r>
            <a:r>
              <a:rPr lang="zh-CN" altLang="en-US">
                <a:ea typeface="宋体" charset="-122"/>
              </a:rPr>
              <a:t>也可以考虑课堂直接给出答案</a:t>
            </a:r>
            <a:r>
              <a:rPr lang="en-US" altLang="zh-CN">
                <a:ea typeface="宋体" charset="-122"/>
              </a:rPr>
              <a:t>(</a:t>
            </a:r>
            <a:r>
              <a:rPr lang="zh-CN" altLang="en-US">
                <a:ea typeface="宋体" charset="-122"/>
              </a:rPr>
              <a:t>比较简单</a:t>
            </a:r>
            <a:r>
              <a:rPr lang="en-US" altLang="zh-CN">
                <a:ea typeface="宋体" charset="-122"/>
              </a:rPr>
              <a:t>.)</a:t>
            </a: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138</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r>
              <a:rPr lang="zh-CN" altLang="en-US">
                <a:ea typeface="宋体" charset="-122"/>
              </a:rPr>
              <a:t>说明</a:t>
            </a:r>
            <a:endParaRPr lang="en-US" altLang="zh-CN">
              <a:ea typeface="宋体" charset="-122"/>
            </a:endParaRPr>
          </a:p>
          <a:p>
            <a:pPr eaLnBrk="1" hangingPunct="1"/>
            <a:r>
              <a:rPr lang="en-US" altLang="zh-CN">
                <a:ea typeface="宋体" charset="-122"/>
              </a:rPr>
              <a:t>0.</a:t>
            </a:r>
            <a:r>
              <a:rPr lang="zh-CN" altLang="en-US">
                <a:ea typeface="宋体" charset="-122"/>
              </a:rPr>
              <a:t>授课时，需要现场画图，才方便说明</a:t>
            </a:r>
            <a:r>
              <a:rPr lang="en-US" altLang="zh-CN">
                <a:ea typeface="宋体" charset="-122"/>
              </a:rPr>
              <a:t>, </a:t>
            </a:r>
            <a:r>
              <a:rPr lang="zh-CN" altLang="en-US">
                <a:ea typeface="宋体" charset="-122"/>
              </a:rPr>
              <a:t>先画 二叉树，然后画对应的数组。</a:t>
            </a:r>
            <a:endParaRPr lang="en-US" altLang="zh-CN">
              <a:ea typeface="宋体" charset="-122"/>
            </a:endParaRPr>
          </a:p>
          <a:p>
            <a:pPr eaLnBrk="1" hangingPunct="1"/>
            <a:r>
              <a:rPr lang="en-US" altLang="zh-CN">
                <a:ea typeface="宋体" charset="-122"/>
              </a:rPr>
              <a:t>1.</a:t>
            </a:r>
            <a:r>
              <a:rPr lang="zh-CN" altLang="en-US">
                <a:ea typeface="宋体" charset="-122"/>
              </a:rPr>
              <a:t>上面的</a:t>
            </a:r>
            <a:r>
              <a:rPr lang="en-US" altLang="zh-CN" baseline="0">
                <a:ea typeface="宋体" charset="-122"/>
              </a:rPr>
              <a:t> 1</a:t>
            </a:r>
            <a:r>
              <a:rPr lang="zh-CN" altLang="en-US" baseline="0">
                <a:ea typeface="宋体" charset="-122"/>
              </a:rPr>
              <a:t>， </a:t>
            </a:r>
            <a:r>
              <a:rPr lang="en-US" altLang="zh-CN" baseline="0">
                <a:ea typeface="宋体" charset="-122"/>
              </a:rPr>
              <a:t>2</a:t>
            </a:r>
            <a:r>
              <a:rPr lang="zh-CN" altLang="en-US" baseline="0">
                <a:ea typeface="宋体" charset="-122"/>
              </a:rPr>
              <a:t>， </a:t>
            </a:r>
            <a:r>
              <a:rPr lang="en-US" altLang="zh-CN" baseline="0">
                <a:ea typeface="宋体" charset="-122"/>
              </a:rPr>
              <a:t>3 </a:t>
            </a:r>
            <a:r>
              <a:rPr lang="zh-CN" altLang="en-US" baseline="0">
                <a:ea typeface="宋体" charset="-122"/>
              </a:rPr>
              <a:t>绿线表示层对应的数据</a:t>
            </a:r>
            <a:r>
              <a:rPr lang="en-US" altLang="zh-CN" baseline="0">
                <a:ea typeface="宋体" charset="-122"/>
              </a:rPr>
              <a:t>.</a:t>
            </a:r>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139</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r>
              <a:rPr lang="zh-CN" altLang="en-US">
                <a:ea typeface="宋体" charset="-122"/>
              </a:rPr>
              <a:t>比如</a:t>
            </a:r>
            <a:r>
              <a:rPr lang="en-US" altLang="zh-CN">
                <a:ea typeface="宋体" charset="-122"/>
              </a:rPr>
              <a:t>:</a:t>
            </a:r>
          </a:p>
          <a:p>
            <a:pPr eaLnBrk="1" hangingPunct="1"/>
            <a:r>
              <a:rPr lang="zh-CN" altLang="en-US">
                <a:ea typeface="宋体" charset="-122"/>
              </a:rPr>
              <a:t>第</a:t>
            </a:r>
            <a:r>
              <a:rPr lang="en-US" altLang="zh-CN">
                <a:ea typeface="宋体" charset="-122"/>
              </a:rPr>
              <a:t>2</a:t>
            </a:r>
            <a:r>
              <a:rPr lang="zh-CN" altLang="en-US">
                <a:ea typeface="宋体" charset="-122"/>
              </a:rPr>
              <a:t>个元素的右子节点为 </a:t>
            </a:r>
            <a:r>
              <a:rPr lang="en-US" altLang="zh-CN">
                <a:ea typeface="宋体" charset="-122"/>
              </a:rPr>
              <a:t>2 * 2 + 2 = 6 </a:t>
            </a:r>
            <a:r>
              <a:rPr lang="zh-CN" altLang="en-US">
                <a:ea typeface="宋体" charset="-122"/>
              </a:rPr>
              <a:t>， 即第</a:t>
            </a:r>
            <a:r>
              <a:rPr lang="en-US" altLang="zh-CN">
                <a:ea typeface="宋体" charset="-122"/>
              </a:rPr>
              <a:t>6</a:t>
            </a:r>
            <a:r>
              <a:rPr lang="zh-CN" altLang="en-US">
                <a:ea typeface="宋体" charset="-122"/>
              </a:rPr>
              <a:t>个元素</a:t>
            </a:r>
            <a:r>
              <a:rPr lang="en-US" altLang="zh-CN">
                <a:ea typeface="宋体" charset="-122"/>
              </a:rPr>
              <a:t>.</a:t>
            </a: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140</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r>
              <a:rPr lang="en-US" altLang="zh-CN">
                <a:ea typeface="宋体" charset="-122"/>
              </a:rPr>
              <a:t>--</a:t>
            </a:r>
            <a:r>
              <a:rPr lang="zh-CN" altLang="en-US">
                <a:ea typeface="宋体" charset="-122"/>
              </a:rPr>
              <a:t>参考</a:t>
            </a:r>
            <a:r>
              <a:rPr lang="en-US" altLang="zh-CN">
                <a:ea typeface="宋体" charset="-122"/>
              </a:rPr>
              <a:t>: google</a:t>
            </a:r>
            <a:r>
              <a:rPr lang="zh-CN" altLang="en-US">
                <a:ea typeface="宋体" charset="-122"/>
              </a:rPr>
              <a:t>算法编程大赛</a:t>
            </a: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15</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r>
              <a:rPr lang="zh-CN" altLang="en-US">
                <a:ea typeface="宋体" charset="-122"/>
              </a:rPr>
              <a:t>代码</a:t>
            </a:r>
            <a:r>
              <a:rPr lang="en-US" altLang="zh-CN">
                <a:ea typeface="宋体" charset="-122"/>
              </a:rPr>
              <a:t>:</a:t>
            </a:r>
          </a:p>
          <a:p>
            <a:pPr eaLnBrk="1" hangingPunct="1"/>
            <a:r>
              <a:rPr lang="en-US" altLang="zh-CN">
                <a:ea typeface="宋体" charset="-122"/>
              </a:rPr>
              <a:t>package com.atguigu;</a:t>
            </a:r>
          </a:p>
          <a:p>
            <a:pPr eaLnBrk="1" hangingPunct="1"/>
            <a:endParaRPr lang="en-US" altLang="zh-CN">
              <a:ea typeface="宋体" charset="-122"/>
            </a:endParaRPr>
          </a:p>
          <a:p>
            <a:pPr eaLnBrk="1" hangingPunct="1"/>
            <a:r>
              <a:rPr lang="en-US" altLang="zh-CN">
                <a:ea typeface="宋体" charset="-122"/>
              </a:rPr>
              <a:t>public class ArrBinaryTreeDemo {</a:t>
            </a:r>
          </a:p>
          <a:p>
            <a:pPr eaLnBrk="1" hangingPunct="1"/>
            <a:endParaRPr lang="en-US" altLang="zh-CN">
              <a:ea typeface="宋体" charset="-122"/>
            </a:endParaRPr>
          </a:p>
          <a:p>
            <a:pPr eaLnBrk="1" hangingPunct="1"/>
            <a:r>
              <a:rPr lang="en-US" altLang="zh-CN">
                <a:ea typeface="宋体" charset="-122"/>
              </a:rPr>
              <a:t>	public static void main(String[] args) {</a:t>
            </a:r>
          </a:p>
          <a:p>
            <a:pPr eaLnBrk="1" hangingPunct="1"/>
            <a:r>
              <a:rPr lang="en-US" altLang="zh-CN">
                <a:ea typeface="宋体" charset="-122"/>
              </a:rPr>
              <a:t>		int[] arr =  {1,2,3,4,5,6,7};</a:t>
            </a:r>
          </a:p>
          <a:p>
            <a:pPr eaLnBrk="1" hangingPunct="1"/>
            <a:r>
              <a:rPr lang="en-US" altLang="zh-CN">
                <a:ea typeface="宋体" charset="-122"/>
              </a:rPr>
              <a:t>		ArrayBinaryTree arrayBinaryTree = new ArrayBinaryTree(arr);</a:t>
            </a:r>
          </a:p>
          <a:p>
            <a:pPr eaLnBrk="1" hangingPunct="1"/>
            <a:r>
              <a:rPr lang="en-US" altLang="zh-CN">
                <a:ea typeface="宋体" charset="-122"/>
              </a:rPr>
              <a:t>		//</a:t>
            </a:r>
            <a:r>
              <a:rPr lang="zh-CN" altLang="en-US">
                <a:ea typeface="宋体" charset="-122"/>
              </a:rPr>
              <a:t>前序遍历我们的数组</a:t>
            </a:r>
          </a:p>
          <a:p>
            <a:pPr eaLnBrk="1" hangingPunct="1"/>
            <a:r>
              <a:rPr lang="zh-CN" altLang="en-US">
                <a:ea typeface="宋体" charset="-122"/>
              </a:rPr>
              <a:t>		</a:t>
            </a:r>
            <a:r>
              <a:rPr lang="en-US" altLang="zh-CN">
                <a:ea typeface="宋体" charset="-122"/>
              </a:rPr>
              <a:t>arrayBinaryTree.preOrder(); //1,2,4,5,3,6,7</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a:t>
            </a:r>
          </a:p>
          <a:p>
            <a:pPr eaLnBrk="1" hangingPunct="1"/>
            <a:endParaRPr lang="en-US" altLang="zh-CN">
              <a:ea typeface="宋体" charset="-122"/>
            </a:endParaRPr>
          </a:p>
          <a:p>
            <a:pPr eaLnBrk="1" hangingPunct="1"/>
            <a:r>
              <a:rPr lang="en-US" altLang="zh-CN">
                <a:ea typeface="宋体" charset="-122"/>
              </a:rPr>
              <a:t>/*</a:t>
            </a:r>
          </a:p>
          <a:p>
            <a:pPr eaLnBrk="1" hangingPunct="1"/>
            <a:r>
              <a:rPr lang="en-US" altLang="zh-CN">
                <a:ea typeface="宋体" charset="-122"/>
              </a:rPr>
              <a:t> * </a:t>
            </a:r>
            <a:r>
              <a:rPr lang="zh-CN" altLang="en-US">
                <a:ea typeface="宋体" charset="-122"/>
              </a:rPr>
              <a:t>课后练习：请同学们完成对数组以二叉树中序， 后序遍历方式的代码</a:t>
            </a:r>
            <a:r>
              <a:rPr lang="en-US" altLang="zh-CN">
                <a:ea typeface="宋体" charset="-122"/>
              </a:rPr>
              <a:t>.</a:t>
            </a:r>
          </a:p>
          <a:p>
            <a:pPr eaLnBrk="1" hangingPunct="1"/>
            <a:r>
              <a:rPr lang="en-US" altLang="zh-CN">
                <a:ea typeface="宋体" charset="-122"/>
              </a:rPr>
              <a:t> * </a:t>
            </a:r>
          </a:p>
          <a:p>
            <a:pPr eaLnBrk="1" hangingPunct="1"/>
            <a:r>
              <a:rPr lang="en-US" altLang="zh-CN">
                <a:ea typeface="宋体" charset="-122"/>
              </a:rPr>
              <a:t> */</a:t>
            </a:r>
          </a:p>
          <a:p>
            <a:pPr eaLnBrk="1" hangingPunct="1"/>
            <a:r>
              <a:rPr lang="en-US" altLang="zh-CN">
                <a:ea typeface="宋体" charset="-122"/>
              </a:rPr>
              <a:t>class ArrayBinaryTree {</a:t>
            </a:r>
          </a:p>
          <a:p>
            <a:pPr eaLnBrk="1" hangingPunct="1"/>
            <a:endParaRPr lang="en-US" altLang="zh-CN">
              <a:ea typeface="宋体" charset="-122"/>
            </a:endParaRPr>
          </a:p>
          <a:p>
            <a:pPr eaLnBrk="1" hangingPunct="1"/>
            <a:r>
              <a:rPr lang="en-US" altLang="zh-CN">
                <a:ea typeface="宋体" charset="-122"/>
              </a:rPr>
              <a:t>	private int[] arr;</a:t>
            </a:r>
          </a:p>
          <a:p>
            <a:pPr eaLnBrk="1" hangingPunct="1"/>
            <a:endParaRPr lang="en-US" altLang="zh-CN">
              <a:ea typeface="宋体" charset="-122"/>
            </a:endParaRPr>
          </a:p>
          <a:p>
            <a:pPr eaLnBrk="1" hangingPunct="1"/>
            <a:r>
              <a:rPr lang="en-US" altLang="zh-CN">
                <a:ea typeface="宋体" charset="-122"/>
              </a:rPr>
              <a:t>	public ArrayBinaryTree(int[] arr) {</a:t>
            </a:r>
          </a:p>
          <a:p>
            <a:pPr eaLnBrk="1" hangingPunct="1"/>
            <a:r>
              <a:rPr lang="en-US" altLang="zh-CN">
                <a:ea typeface="宋体" charset="-122"/>
              </a:rPr>
              <a:t>		this.arr = arr;</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对</a:t>
            </a:r>
            <a:r>
              <a:rPr lang="en-US" altLang="zh-CN">
                <a:ea typeface="宋体" charset="-122"/>
              </a:rPr>
              <a:t>preOrder </a:t>
            </a:r>
            <a:r>
              <a:rPr lang="zh-CN" altLang="en-US">
                <a:ea typeface="宋体" charset="-122"/>
              </a:rPr>
              <a:t>进行一个重载</a:t>
            </a:r>
          </a:p>
          <a:p>
            <a:pPr eaLnBrk="1" hangingPunct="1"/>
            <a:r>
              <a:rPr lang="zh-CN" altLang="en-US">
                <a:ea typeface="宋体" charset="-122"/>
              </a:rPr>
              <a:t>	</a:t>
            </a:r>
            <a:r>
              <a:rPr lang="en-US" altLang="zh-CN">
                <a:ea typeface="宋体" charset="-122"/>
              </a:rPr>
              <a:t>public void preOrder() {</a:t>
            </a:r>
          </a:p>
          <a:p>
            <a:pPr eaLnBrk="1" hangingPunct="1"/>
            <a:r>
              <a:rPr lang="en-US" altLang="zh-CN">
                <a:ea typeface="宋体" charset="-122"/>
              </a:rPr>
              <a:t>		this.preOrder(0);</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public void preOrder(int index) {</a:t>
            </a:r>
          </a:p>
          <a:p>
            <a:pPr eaLnBrk="1" hangingPunct="1"/>
            <a:r>
              <a:rPr lang="en-US" altLang="zh-CN">
                <a:ea typeface="宋体" charset="-122"/>
              </a:rPr>
              <a:t>		if (arr == null || arr.length == 0) {</a:t>
            </a:r>
          </a:p>
          <a:p>
            <a:pPr eaLnBrk="1" hangingPunct="1"/>
            <a:r>
              <a:rPr lang="en-US" altLang="zh-CN">
                <a:ea typeface="宋体" charset="-122"/>
              </a:rPr>
              <a:t>			System.out.println("</a:t>
            </a:r>
            <a:r>
              <a:rPr lang="zh-CN" altLang="en-US">
                <a:ea typeface="宋体" charset="-122"/>
              </a:rPr>
              <a:t>数组为空，不能按照二叉树前序遍历</a:t>
            </a:r>
            <a:r>
              <a:rPr lang="en-US" altLang="zh-CN">
                <a:ea typeface="宋体" charset="-122"/>
              </a:rPr>
              <a:t>");</a:t>
            </a:r>
          </a:p>
          <a:p>
            <a:pPr eaLnBrk="1" hangingPunct="1"/>
            <a:r>
              <a:rPr lang="en-US" altLang="zh-CN">
                <a:ea typeface="宋体" charset="-122"/>
              </a:rPr>
              <a:t>		}</a:t>
            </a:r>
          </a:p>
          <a:p>
            <a:pPr eaLnBrk="1" hangingPunct="1"/>
            <a:r>
              <a:rPr lang="en-US" altLang="zh-CN">
                <a:ea typeface="宋体" charset="-122"/>
              </a:rPr>
              <a:t>		System.out.println(arr[index]);</a:t>
            </a:r>
          </a:p>
          <a:p>
            <a:pPr eaLnBrk="1" hangingPunct="1"/>
            <a:r>
              <a:rPr lang="en-US" altLang="zh-CN">
                <a:ea typeface="宋体" charset="-122"/>
              </a:rPr>
              <a:t>		// </a:t>
            </a:r>
            <a:r>
              <a:rPr lang="zh-CN" altLang="en-US">
                <a:ea typeface="宋体" charset="-122"/>
              </a:rPr>
              <a:t>向左递归遍历</a:t>
            </a:r>
          </a:p>
          <a:p>
            <a:pPr eaLnBrk="1" hangingPunct="1"/>
            <a:r>
              <a:rPr lang="zh-CN" altLang="en-US">
                <a:ea typeface="宋体" charset="-122"/>
              </a:rPr>
              <a:t>		</a:t>
            </a:r>
            <a:r>
              <a:rPr lang="en-US" altLang="zh-CN">
                <a:ea typeface="宋体" charset="-122"/>
              </a:rPr>
              <a:t>if ((index * 2 + 1) &lt; arr.length) {</a:t>
            </a:r>
          </a:p>
          <a:p>
            <a:pPr eaLnBrk="1" hangingPunct="1"/>
            <a:r>
              <a:rPr lang="en-US" altLang="zh-CN">
                <a:ea typeface="宋体" charset="-122"/>
              </a:rPr>
              <a:t>			preOrder(index * 2 + 1);</a:t>
            </a:r>
          </a:p>
          <a:p>
            <a:pPr eaLnBrk="1" hangingPunct="1"/>
            <a:r>
              <a:rPr lang="en-US" altLang="zh-CN">
                <a:ea typeface="宋体" charset="-122"/>
              </a:rPr>
              <a:t>		}</a:t>
            </a:r>
          </a:p>
          <a:p>
            <a:pPr eaLnBrk="1" hangingPunct="1"/>
            <a:r>
              <a:rPr lang="en-US" altLang="zh-CN">
                <a:ea typeface="宋体" charset="-122"/>
              </a:rPr>
              <a:t>		// </a:t>
            </a:r>
            <a:r>
              <a:rPr lang="zh-CN" altLang="en-US">
                <a:ea typeface="宋体" charset="-122"/>
              </a:rPr>
              <a:t>向右边递归遍历</a:t>
            </a:r>
          </a:p>
          <a:p>
            <a:pPr eaLnBrk="1" hangingPunct="1"/>
            <a:r>
              <a:rPr lang="zh-CN" altLang="en-US">
                <a:ea typeface="宋体" charset="-122"/>
              </a:rPr>
              <a:t>		</a:t>
            </a:r>
            <a:r>
              <a:rPr lang="en-US" altLang="zh-CN">
                <a:ea typeface="宋体" charset="-122"/>
              </a:rPr>
              <a:t>if ((index * 2 + 2) &lt; arr.length) {</a:t>
            </a:r>
          </a:p>
          <a:p>
            <a:pPr eaLnBrk="1" hangingPunct="1"/>
            <a:r>
              <a:rPr lang="en-US" altLang="zh-CN">
                <a:ea typeface="宋体" charset="-122"/>
              </a:rPr>
              <a:t>			preOrder(index * 2 + 2);</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a:t>
            </a:r>
          </a:p>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141</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142</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r>
              <a:rPr lang="en-US" altLang="zh-CN">
                <a:ea typeface="宋体" charset="-122"/>
              </a:rPr>
              <a:t>//</a:t>
            </a:r>
            <a:r>
              <a:rPr lang="zh-CN" altLang="en-US">
                <a:ea typeface="宋体" charset="-122"/>
              </a:rPr>
              <a:t>讲解</a:t>
            </a:r>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143</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144</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145</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r>
              <a:rPr lang="en-US" altLang="zh-CN">
                <a:ea typeface="宋体" charset="-122"/>
              </a:rPr>
              <a:t>//</a:t>
            </a:r>
            <a:r>
              <a:rPr lang="zh-CN" altLang="en-US">
                <a:ea typeface="宋体" charset="-122"/>
              </a:rPr>
              <a:t>思路分析</a:t>
            </a:r>
            <a:endParaRPr lang="en-US" altLang="zh-CN">
              <a:ea typeface="宋体" charset="-122"/>
            </a:endParaRPr>
          </a:p>
          <a:p>
            <a:pPr marL="228600" indent="-228600" eaLnBrk="1" hangingPunct="1">
              <a:buAutoNum type="arabicPeriod"/>
            </a:pPr>
            <a:r>
              <a:rPr lang="zh-CN" altLang="en-US" baseline="0">
                <a:ea typeface="宋体" charset="-122"/>
              </a:rPr>
              <a:t>画出中序线索化二叉树的示意图</a:t>
            </a:r>
            <a:endParaRPr lang="en-US" altLang="zh-CN" baseline="0">
              <a:ea typeface="宋体" charset="-122"/>
            </a:endParaRPr>
          </a:p>
          <a:p>
            <a:pPr marL="228600" indent="-228600" eaLnBrk="1" hangingPunct="1">
              <a:buAutoNum type="arabicPeriod"/>
            </a:pPr>
            <a:r>
              <a:rPr lang="zh-CN" altLang="en-US" baseline="0">
                <a:ea typeface="宋体" charset="-122"/>
              </a:rPr>
              <a:t>对中序遍历后的相关说明</a:t>
            </a:r>
            <a:endParaRPr lang="en-US" altLang="zh-CN" baseline="0">
              <a:ea typeface="宋体" charset="-122"/>
            </a:endParaRPr>
          </a:p>
          <a:p>
            <a:pPr marL="228600" indent="-228600" eaLnBrk="1" hangingPunct="1">
              <a:buAutoNum type="arabicPeriod"/>
            </a:pPr>
            <a:endParaRPr lang="en-US" altLang="zh-CN" baseline="0">
              <a:ea typeface="宋体" charset="-122"/>
            </a:endParaRPr>
          </a:p>
          <a:p>
            <a:r>
              <a:rPr lang="zh-CN" altLang="en-US" sz="1200" b="1"/>
              <a:t>说明</a:t>
            </a:r>
            <a:r>
              <a:rPr lang="en-US" altLang="zh-CN" sz="1200" b="1"/>
              <a:t>: </a:t>
            </a:r>
            <a:r>
              <a:rPr lang="zh-CN" altLang="en-US" sz="1200" b="1"/>
              <a:t>当线索化二叉树后，</a:t>
            </a:r>
            <a:r>
              <a:rPr lang="en-US" altLang="zh-CN" sz="1200" b="1"/>
              <a:t>Node</a:t>
            </a:r>
            <a:r>
              <a:rPr lang="zh-CN" altLang="en-US" sz="1200" b="1"/>
              <a:t>节点的 属性 </a:t>
            </a:r>
            <a:r>
              <a:rPr lang="en-US" altLang="zh-CN" sz="1200" b="1"/>
              <a:t>left </a:t>
            </a:r>
            <a:r>
              <a:rPr lang="zh-CN" altLang="en-US" sz="1200" b="1"/>
              <a:t>和 </a:t>
            </a:r>
            <a:r>
              <a:rPr lang="en-US" altLang="zh-CN" sz="1200" b="1"/>
              <a:t>right </a:t>
            </a:r>
            <a:r>
              <a:rPr lang="zh-CN" altLang="en-US" sz="1200" b="1"/>
              <a:t>，有如下情况</a:t>
            </a:r>
            <a:r>
              <a:rPr lang="en-US" altLang="zh-CN" sz="1200" b="1"/>
              <a:t>:</a:t>
            </a:r>
          </a:p>
          <a:p>
            <a:pPr marL="342900" indent="-342900">
              <a:buAutoNum type="arabicParenR"/>
            </a:pPr>
            <a:r>
              <a:rPr lang="en-US" altLang="zh-CN" sz="1200"/>
              <a:t>left </a:t>
            </a:r>
            <a:r>
              <a:rPr lang="zh-CN" altLang="en-US" sz="1200"/>
              <a:t>指向的是左子树，也可能是指向的前驱节点</a:t>
            </a:r>
            <a:r>
              <a:rPr lang="en-US" altLang="zh-CN" sz="1200"/>
              <a:t>. </a:t>
            </a:r>
            <a:r>
              <a:rPr lang="zh-CN" altLang="en-US" sz="1200"/>
              <a:t>比如 ① 节点 </a:t>
            </a:r>
            <a:r>
              <a:rPr lang="en-US" altLang="zh-CN" sz="1200"/>
              <a:t>left </a:t>
            </a:r>
            <a:r>
              <a:rPr lang="zh-CN" altLang="en-US" sz="1200"/>
              <a:t>指向的左子树</a:t>
            </a:r>
            <a:r>
              <a:rPr lang="en-US" altLang="zh-CN" sz="1200"/>
              <a:t>, </a:t>
            </a:r>
            <a:r>
              <a:rPr lang="zh-CN" altLang="en-US" sz="1200"/>
              <a:t>而 ⑩ 节点的 </a:t>
            </a:r>
            <a:r>
              <a:rPr lang="en-US" altLang="zh-CN" sz="1200"/>
              <a:t>left </a:t>
            </a:r>
            <a:r>
              <a:rPr lang="zh-CN" altLang="en-US" sz="1200"/>
              <a:t>指向的就是前驱节点</a:t>
            </a:r>
            <a:r>
              <a:rPr lang="en-US" altLang="zh-CN" sz="1200"/>
              <a:t>.</a:t>
            </a:r>
          </a:p>
          <a:p>
            <a:pPr marL="342900" indent="-342900">
              <a:buAutoNum type="arabicParenR"/>
            </a:pPr>
            <a:r>
              <a:rPr lang="en-US" altLang="zh-CN" sz="1200"/>
              <a:t>right</a:t>
            </a:r>
            <a:r>
              <a:rPr lang="zh-CN" altLang="en-US" sz="1200"/>
              <a:t>指向的是右子树，也可能是指向后继节点，比如 ① 节点</a:t>
            </a:r>
            <a:r>
              <a:rPr lang="en-US" altLang="zh-CN" sz="1200"/>
              <a:t>right </a:t>
            </a:r>
            <a:r>
              <a:rPr lang="zh-CN" altLang="en-US" sz="1200"/>
              <a:t>指向的是右子树，而⑩ 节点的</a:t>
            </a:r>
            <a:r>
              <a:rPr lang="en-US" altLang="zh-CN" sz="1200"/>
              <a:t>right </a:t>
            </a:r>
            <a:r>
              <a:rPr lang="zh-CN" altLang="en-US" sz="1200"/>
              <a:t>指向的是后继节点</a:t>
            </a:r>
            <a:r>
              <a:rPr lang="en-US" altLang="zh-CN" sz="1200"/>
              <a:t>.</a:t>
            </a:r>
          </a:p>
          <a:p>
            <a:pPr marL="0" indent="0" eaLnBrk="1" hangingPunct="1">
              <a:buNone/>
            </a:pPr>
            <a:endParaRPr lang="en-US" altLang="zh-CN" baseline="0">
              <a:ea typeface="宋体" charset="-122"/>
            </a:endParaRPr>
          </a:p>
          <a:p>
            <a:pPr marL="0" indent="0" eaLnBrk="1" hangingPunct="1">
              <a:buNone/>
            </a:pPr>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146</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marL="0" indent="0" eaLnBrk="1" hangingPunct="1">
              <a:buNone/>
            </a:pPr>
            <a:r>
              <a:rPr lang="en-US" altLang="zh-CN">
                <a:ea typeface="宋体" charset="-122"/>
              </a:rPr>
              <a:t>//</a:t>
            </a:r>
            <a:r>
              <a:rPr lang="zh-CN" altLang="en-US">
                <a:ea typeface="宋体" charset="-122"/>
              </a:rPr>
              <a:t>具体代码如下</a:t>
            </a:r>
            <a:r>
              <a:rPr lang="en-US" altLang="zh-CN">
                <a:ea typeface="宋体" charset="-122"/>
              </a:rPr>
              <a:t>:</a:t>
            </a:r>
          </a:p>
          <a:p>
            <a:pPr marL="0" indent="0" eaLnBrk="1" hangingPunct="1">
              <a:buNone/>
            </a:pPr>
            <a:endParaRPr lang="en-US" altLang="zh-CN">
              <a:ea typeface="宋体" charset="-122"/>
            </a:endParaRPr>
          </a:p>
          <a:p>
            <a:pPr eaLnBrk="1" hangingPunct="1"/>
            <a:r>
              <a:rPr lang="en-US" altLang="zh-CN">
                <a:ea typeface="宋体" charset="-122"/>
              </a:rPr>
              <a:t>//</a:t>
            </a:r>
            <a:r>
              <a:rPr lang="zh-CN" altLang="en-US">
                <a:ea typeface="宋体" charset="-122"/>
              </a:rPr>
              <a:t>说明</a:t>
            </a:r>
            <a:r>
              <a:rPr lang="zh-CN" altLang="en-US" baseline="0">
                <a:ea typeface="宋体" charset="-122"/>
              </a:rPr>
              <a:t> ， 代码多屏</a:t>
            </a:r>
            <a:r>
              <a:rPr lang="en-US" altLang="zh-CN" baseline="0">
                <a:ea typeface="宋体" charset="-122"/>
              </a:rPr>
              <a:t>, </a:t>
            </a:r>
            <a:r>
              <a:rPr lang="zh-CN" altLang="en-US" baseline="0">
                <a:ea typeface="宋体" charset="-122"/>
              </a:rPr>
              <a:t>增加部分的代码，我已经标成粗体了</a:t>
            </a:r>
            <a:r>
              <a:rPr lang="en-US" altLang="zh-CN" baseline="0">
                <a:ea typeface="宋体" charset="-122"/>
              </a:rPr>
              <a:t>.</a:t>
            </a:r>
          </a:p>
          <a:p>
            <a:pPr eaLnBrk="1" hangingPunct="1"/>
            <a:endParaRPr lang="en-US" altLang="zh-CN" baseline="0">
              <a:ea typeface="宋体" charset="-122"/>
            </a:endParaRPr>
          </a:p>
          <a:p>
            <a:pPr eaLnBrk="1" hangingPunct="1"/>
            <a:r>
              <a:rPr lang="en-US" altLang="zh-CN">
                <a:ea typeface="宋体" charset="-122"/>
              </a:rPr>
              <a:t>package com.atguigu.threadbinarytree;</a:t>
            </a:r>
          </a:p>
          <a:p>
            <a:pPr eaLnBrk="1" hangingPunct="1"/>
            <a:endParaRPr lang="en-US" altLang="zh-CN">
              <a:ea typeface="宋体" charset="-122"/>
            </a:endParaRPr>
          </a:p>
          <a:p>
            <a:pPr eaLnBrk="1" hangingPunct="1"/>
            <a:r>
              <a:rPr lang="en-US" altLang="zh-CN">
                <a:ea typeface="宋体" charset="-122"/>
              </a:rPr>
              <a:t>public class BinaryTreeDemo {</a:t>
            </a:r>
          </a:p>
          <a:p>
            <a:pPr eaLnBrk="1" hangingPunct="1"/>
            <a:endParaRPr lang="en-US" altLang="zh-CN">
              <a:ea typeface="宋体" charset="-122"/>
            </a:endParaRPr>
          </a:p>
          <a:p>
            <a:pPr eaLnBrk="1" hangingPunct="1"/>
            <a:r>
              <a:rPr lang="en-US" altLang="zh-CN">
                <a:ea typeface="宋体" charset="-122"/>
              </a:rPr>
              <a:t>	public static void main(String[] args) {</a:t>
            </a:r>
          </a:p>
          <a:p>
            <a:pPr eaLnBrk="1" hangingPunct="1"/>
            <a:r>
              <a:rPr lang="en-US" altLang="zh-CN">
                <a:ea typeface="宋体" charset="-122"/>
              </a:rPr>
              <a:t>		// </a:t>
            </a:r>
            <a:r>
              <a:rPr lang="zh-CN" altLang="en-US">
                <a:ea typeface="宋体" charset="-122"/>
              </a:rPr>
              <a:t>构建二叉树，我们这里先使用指定的方式，后面我们使用递归方式创建</a:t>
            </a:r>
          </a:p>
          <a:p>
            <a:pPr eaLnBrk="1" hangingPunct="1"/>
            <a:r>
              <a:rPr lang="zh-CN" altLang="en-US">
                <a:ea typeface="宋体" charset="-122"/>
              </a:rPr>
              <a:t>		</a:t>
            </a:r>
            <a:r>
              <a:rPr lang="en-US" altLang="zh-CN">
                <a:ea typeface="宋体" charset="-122"/>
              </a:rPr>
              <a:t>BinaryTree binaryTree = new BinaryTree();</a:t>
            </a:r>
          </a:p>
          <a:p>
            <a:pPr eaLnBrk="1" hangingPunct="1"/>
            <a:endParaRPr lang="en-US" altLang="zh-CN">
              <a:ea typeface="宋体" charset="-122"/>
            </a:endParaRPr>
          </a:p>
          <a:p>
            <a:pPr eaLnBrk="1" hangingPunct="1"/>
            <a:r>
              <a:rPr lang="en-US" altLang="zh-CN">
                <a:ea typeface="宋体" charset="-122"/>
              </a:rPr>
              <a:t>		HeroNode root = new HeroNode(1, "jack");</a:t>
            </a:r>
          </a:p>
          <a:p>
            <a:pPr eaLnBrk="1" hangingPunct="1"/>
            <a:r>
              <a:rPr lang="en-US" altLang="zh-CN">
                <a:ea typeface="宋体" charset="-122"/>
              </a:rPr>
              <a:t>		HeroNode node1 = new HeroNode(3, "tom");</a:t>
            </a:r>
          </a:p>
          <a:p>
            <a:pPr eaLnBrk="1" hangingPunct="1"/>
            <a:r>
              <a:rPr lang="en-US" altLang="zh-CN">
                <a:ea typeface="宋体" charset="-122"/>
              </a:rPr>
              <a:t>		HeroNode node2 = new HeroNode(6, "mike");</a:t>
            </a:r>
          </a:p>
          <a:p>
            <a:pPr eaLnBrk="1" hangingPunct="1"/>
            <a:endParaRPr lang="en-US" altLang="zh-CN">
              <a:ea typeface="宋体" charset="-122"/>
            </a:endParaRPr>
          </a:p>
          <a:p>
            <a:pPr eaLnBrk="1" hangingPunct="1"/>
            <a:r>
              <a:rPr lang="en-US" altLang="zh-CN">
                <a:ea typeface="宋体" charset="-122"/>
              </a:rPr>
              <a:t>		root.setLeftNode(node1);</a:t>
            </a:r>
          </a:p>
          <a:p>
            <a:pPr eaLnBrk="1" hangingPunct="1"/>
            <a:r>
              <a:rPr lang="en-US" altLang="zh-CN">
                <a:ea typeface="宋体" charset="-122"/>
              </a:rPr>
              <a:t>		root.setRightNode(node2);</a:t>
            </a:r>
          </a:p>
          <a:p>
            <a:pPr eaLnBrk="1" hangingPunct="1"/>
            <a:endParaRPr lang="en-US" altLang="zh-CN">
              <a:ea typeface="宋体" charset="-122"/>
            </a:endParaRPr>
          </a:p>
          <a:p>
            <a:pPr eaLnBrk="1" hangingPunct="1"/>
            <a:r>
              <a:rPr lang="en-US" altLang="zh-CN">
                <a:ea typeface="宋体" charset="-122"/>
              </a:rPr>
              <a:t>		binaryTree.setRoot(root);</a:t>
            </a:r>
          </a:p>
          <a:p>
            <a:pPr eaLnBrk="1" hangingPunct="1"/>
            <a:endParaRPr lang="en-US" altLang="zh-CN">
              <a:ea typeface="宋体" charset="-122"/>
            </a:endParaRPr>
          </a:p>
          <a:p>
            <a:pPr eaLnBrk="1" hangingPunct="1"/>
            <a:r>
              <a:rPr lang="en-US" altLang="zh-CN">
                <a:ea typeface="宋体" charset="-122"/>
              </a:rPr>
              <a:t>		HeroNode node3 = new HeroNode(8, "</a:t>
            </a:r>
            <a:r>
              <a:rPr lang="zh-CN" altLang="en-US">
                <a:ea typeface="宋体" charset="-122"/>
              </a:rPr>
              <a:t>林冲</a:t>
            </a:r>
            <a:r>
              <a:rPr lang="en-US" altLang="zh-CN">
                <a:ea typeface="宋体" charset="-122"/>
              </a:rPr>
              <a:t>");</a:t>
            </a:r>
          </a:p>
          <a:p>
            <a:pPr eaLnBrk="1" hangingPunct="1"/>
            <a:r>
              <a:rPr lang="en-US" altLang="zh-CN">
                <a:ea typeface="宋体" charset="-122"/>
              </a:rPr>
              <a:t>		HeroNode node4 = new HeroNode(10, "</a:t>
            </a:r>
            <a:r>
              <a:rPr lang="zh-CN" altLang="en-US">
                <a:ea typeface="宋体" charset="-122"/>
              </a:rPr>
              <a:t>关胜</a:t>
            </a:r>
            <a:r>
              <a:rPr lang="en-US" altLang="zh-CN">
                <a:ea typeface="宋体" charset="-122"/>
              </a:rPr>
              <a:t>");</a:t>
            </a:r>
          </a:p>
          <a:p>
            <a:pPr eaLnBrk="1" hangingPunct="1"/>
            <a:endParaRPr lang="en-US" altLang="zh-CN">
              <a:ea typeface="宋体" charset="-122"/>
            </a:endParaRPr>
          </a:p>
          <a:p>
            <a:pPr eaLnBrk="1" hangingPunct="1"/>
            <a:r>
              <a:rPr lang="en-US" altLang="zh-CN">
                <a:ea typeface="宋体" charset="-122"/>
              </a:rPr>
              <a:t>		node1.setLeftNode(node3);</a:t>
            </a:r>
          </a:p>
          <a:p>
            <a:pPr eaLnBrk="1" hangingPunct="1"/>
            <a:r>
              <a:rPr lang="en-US" altLang="zh-CN">
                <a:ea typeface="宋体" charset="-122"/>
              </a:rPr>
              <a:t>		node1.setRightNode(node4);</a:t>
            </a:r>
          </a:p>
          <a:p>
            <a:pPr eaLnBrk="1" hangingPunct="1"/>
            <a:r>
              <a:rPr lang="en-US" altLang="zh-CN">
                <a:ea typeface="宋体" charset="-122"/>
              </a:rPr>
              <a:t>		</a:t>
            </a:r>
          </a:p>
          <a:p>
            <a:pPr eaLnBrk="1" hangingPunct="1"/>
            <a:r>
              <a:rPr lang="en-US" altLang="zh-CN">
                <a:ea typeface="宋体" charset="-122"/>
              </a:rPr>
              <a:t>		HeroNode node5 = new HeroNode(14, "jerry");</a:t>
            </a:r>
          </a:p>
          <a:p>
            <a:pPr eaLnBrk="1" hangingPunct="1"/>
            <a:r>
              <a:rPr lang="en-US" altLang="zh-CN">
                <a:ea typeface="宋体" charset="-122"/>
              </a:rPr>
              <a:t>		</a:t>
            </a:r>
          </a:p>
          <a:p>
            <a:pPr eaLnBrk="1" hangingPunct="1"/>
            <a:r>
              <a:rPr lang="en-US" altLang="zh-CN">
                <a:ea typeface="宋体" charset="-122"/>
              </a:rPr>
              <a:t>		node2.setLeftNode(node5);</a:t>
            </a:r>
          </a:p>
          <a:p>
            <a:pPr eaLnBrk="1" hangingPunct="1"/>
            <a:endParaRPr lang="en-US" altLang="zh-CN">
              <a:ea typeface="宋体" charset="-122"/>
            </a:endParaRPr>
          </a:p>
          <a:p>
            <a:pPr eaLnBrk="1" hangingPunct="1"/>
            <a:r>
              <a:rPr lang="en-US" altLang="zh-CN">
                <a:ea typeface="宋体" charset="-122"/>
              </a:rPr>
              <a:t>		</a:t>
            </a:r>
          </a:p>
          <a:p>
            <a:pPr eaLnBrk="1" hangingPunct="1"/>
            <a:r>
              <a:rPr lang="en-US" altLang="zh-CN">
                <a:ea typeface="宋体" charset="-122"/>
              </a:rPr>
              <a:t>		// // </a:t>
            </a:r>
            <a:r>
              <a:rPr lang="zh-CN" altLang="en-US">
                <a:ea typeface="宋体" charset="-122"/>
              </a:rPr>
              <a:t>中序遍历</a:t>
            </a:r>
          </a:p>
          <a:p>
            <a:pPr eaLnBrk="1" hangingPunct="1"/>
            <a:r>
              <a:rPr lang="zh-CN" altLang="en-US">
                <a:ea typeface="宋体" charset="-122"/>
              </a:rPr>
              <a:t>		</a:t>
            </a:r>
            <a:r>
              <a:rPr lang="en-US" altLang="zh-CN">
                <a:ea typeface="宋体" charset="-122"/>
              </a:rPr>
              <a:t>System.out.println("---</a:t>
            </a:r>
            <a:r>
              <a:rPr lang="zh-CN" altLang="en-US">
                <a:ea typeface="宋体" charset="-122"/>
              </a:rPr>
              <a:t>中序</a:t>
            </a:r>
            <a:r>
              <a:rPr lang="en-US" altLang="zh-CN">
                <a:ea typeface="宋体" charset="-122"/>
              </a:rPr>
              <a:t>---");</a:t>
            </a:r>
          </a:p>
          <a:p>
            <a:pPr eaLnBrk="1" hangingPunct="1"/>
            <a:r>
              <a:rPr lang="en-US" altLang="zh-CN">
                <a:ea typeface="宋体" charset="-122"/>
              </a:rPr>
              <a:t>		binaryTree.infixOrder();</a:t>
            </a:r>
          </a:p>
          <a:p>
            <a:pPr eaLnBrk="1" hangingPunct="1"/>
            <a:r>
              <a:rPr lang="en-US" altLang="zh-CN">
                <a:ea typeface="宋体" charset="-122"/>
              </a:rPr>
              <a:t>		</a:t>
            </a:r>
          </a:p>
          <a:p>
            <a:pPr eaLnBrk="1" hangingPunct="1"/>
            <a:r>
              <a:rPr lang="en-US" altLang="zh-CN">
                <a:ea typeface="宋体" charset="-122"/>
              </a:rPr>
              <a:t>		//</a:t>
            </a:r>
            <a:r>
              <a:rPr lang="zh-CN" altLang="en-US">
                <a:ea typeface="宋体" charset="-122"/>
              </a:rPr>
              <a:t>中序线索化二叉树</a:t>
            </a:r>
          </a:p>
          <a:p>
            <a:pPr eaLnBrk="1" hangingPunct="1"/>
            <a:r>
              <a:rPr lang="zh-CN" altLang="en-US">
                <a:ea typeface="宋体" charset="-122"/>
              </a:rPr>
              <a:t>		</a:t>
            </a:r>
            <a:r>
              <a:rPr lang="en-US" altLang="zh-CN">
                <a:ea typeface="宋体" charset="-122"/>
              </a:rPr>
              <a:t>binaryTree.threadNodes();</a:t>
            </a:r>
          </a:p>
          <a:p>
            <a:pPr eaLnBrk="1" hangingPunct="1"/>
            <a:r>
              <a:rPr lang="en-US" altLang="zh-CN">
                <a:ea typeface="宋体" charset="-122"/>
              </a:rPr>
              <a:t>		System.out.println("---</a:t>
            </a:r>
            <a:r>
              <a:rPr lang="zh-CN" altLang="en-US">
                <a:ea typeface="宋体" charset="-122"/>
              </a:rPr>
              <a:t>中序线索化二叉树后</a:t>
            </a:r>
            <a:r>
              <a:rPr lang="en-US" altLang="zh-CN">
                <a:ea typeface="宋体" charset="-122"/>
              </a:rPr>
              <a:t>...---");</a:t>
            </a:r>
          </a:p>
          <a:p>
            <a:pPr eaLnBrk="1" hangingPunct="1"/>
            <a:r>
              <a:rPr lang="en-US" altLang="zh-CN">
                <a:ea typeface="宋体" charset="-122"/>
              </a:rPr>
              <a:t>		</a:t>
            </a:r>
          </a:p>
          <a:p>
            <a:pPr eaLnBrk="1" hangingPunct="1"/>
            <a:r>
              <a:rPr lang="en-US" altLang="zh-CN">
                <a:ea typeface="宋体" charset="-122"/>
              </a:rPr>
              <a:t>		//</a:t>
            </a:r>
            <a:r>
              <a:rPr lang="zh-CN" altLang="en-US">
                <a:ea typeface="宋体" charset="-122"/>
              </a:rPr>
              <a:t>测试中序线索化二叉树是否正确</a:t>
            </a:r>
          </a:p>
          <a:p>
            <a:pPr eaLnBrk="1" hangingPunct="1"/>
            <a:r>
              <a:rPr lang="zh-CN" altLang="en-US">
                <a:ea typeface="宋体" charset="-122"/>
              </a:rPr>
              <a:t>		</a:t>
            </a:r>
            <a:r>
              <a:rPr lang="en-US" altLang="zh-CN">
                <a:ea typeface="宋体" charset="-122"/>
              </a:rPr>
              <a:t>//</a:t>
            </a:r>
            <a:r>
              <a:rPr lang="zh-CN" altLang="en-US">
                <a:ea typeface="宋体" charset="-122"/>
              </a:rPr>
              <a:t>看看  </a:t>
            </a:r>
            <a:r>
              <a:rPr lang="en-US" altLang="zh-CN">
                <a:ea typeface="宋体" charset="-122"/>
              </a:rPr>
              <a:t>10 </a:t>
            </a:r>
            <a:r>
              <a:rPr lang="zh-CN" altLang="en-US">
                <a:ea typeface="宋体" charset="-122"/>
              </a:rPr>
              <a:t>这个节点后是不是 </a:t>
            </a:r>
            <a:r>
              <a:rPr lang="en-US" altLang="zh-CN">
                <a:ea typeface="宋体" charset="-122"/>
              </a:rPr>
              <a:t>1</a:t>
            </a:r>
          </a:p>
          <a:p>
            <a:pPr eaLnBrk="1" hangingPunct="1"/>
            <a:r>
              <a:rPr lang="en-US" altLang="zh-CN">
                <a:ea typeface="宋体" charset="-122"/>
              </a:rPr>
              <a:t>		//</a:t>
            </a:r>
            <a:r>
              <a:rPr lang="zh-CN" altLang="en-US">
                <a:ea typeface="宋体" charset="-122"/>
              </a:rPr>
              <a:t>如果不做修改，这里会 </a:t>
            </a:r>
            <a:r>
              <a:rPr lang="en-US" altLang="zh-CN">
                <a:ea typeface="宋体" charset="-122"/>
              </a:rPr>
              <a:t>java.lang.StackOverflowError</a:t>
            </a:r>
          </a:p>
          <a:p>
            <a:pPr eaLnBrk="1" hangingPunct="1"/>
            <a:r>
              <a:rPr lang="en-US" altLang="zh-CN">
                <a:ea typeface="宋体" charset="-122"/>
              </a:rPr>
              <a:t>		//</a:t>
            </a:r>
            <a:r>
              <a:rPr lang="zh-CN" altLang="en-US">
                <a:ea typeface="宋体" charset="-122"/>
              </a:rPr>
              <a:t>原因是因为 进行线索化后，原来的某些节点不再为</a:t>
            </a:r>
            <a:r>
              <a:rPr lang="en-US" altLang="zh-CN">
                <a:ea typeface="宋体" charset="-122"/>
              </a:rPr>
              <a:t>null,</a:t>
            </a:r>
            <a:r>
              <a:rPr lang="zh-CN" altLang="en-US">
                <a:ea typeface="宋体" charset="-122"/>
              </a:rPr>
              <a:t>因此会无限的查找</a:t>
            </a:r>
          </a:p>
          <a:p>
            <a:pPr eaLnBrk="1" hangingPunct="1"/>
            <a:r>
              <a:rPr lang="zh-CN" altLang="en-US">
                <a:ea typeface="宋体" charset="-122"/>
              </a:rPr>
              <a:t>		</a:t>
            </a:r>
            <a:r>
              <a:rPr lang="en-US" altLang="zh-CN">
                <a:ea typeface="宋体" charset="-122"/>
              </a:rPr>
              <a:t>//</a:t>
            </a:r>
            <a:r>
              <a:rPr lang="zh-CN" altLang="en-US">
                <a:ea typeface="宋体" charset="-122"/>
              </a:rPr>
              <a:t>你看错误 </a:t>
            </a:r>
            <a:r>
              <a:rPr lang="en-US" altLang="zh-CN">
                <a:ea typeface="宋体" charset="-122"/>
              </a:rPr>
              <a:t>195 </a:t>
            </a:r>
            <a:r>
              <a:rPr lang="zh-CN" altLang="en-US">
                <a:ea typeface="宋体" charset="-122"/>
              </a:rPr>
              <a:t>行 </a:t>
            </a:r>
            <a:r>
              <a:rPr lang="en-US" altLang="zh-CN">
                <a:ea typeface="宋体" charset="-122"/>
              </a:rPr>
              <a:t>189</a:t>
            </a:r>
            <a:r>
              <a:rPr lang="zh-CN" altLang="en-US">
                <a:ea typeface="宋体" charset="-122"/>
              </a:rPr>
              <a:t>行 死循环了</a:t>
            </a:r>
          </a:p>
          <a:p>
            <a:pPr eaLnBrk="1" hangingPunct="1"/>
            <a:r>
              <a:rPr lang="zh-CN" altLang="en-US">
                <a:ea typeface="宋体" charset="-122"/>
              </a:rPr>
              <a:t>		</a:t>
            </a:r>
            <a:r>
              <a:rPr lang="en-US" altLang="zh-CN">
                <a:ea typeface="宋体" charset="-122"/>
              </a:rPr>
              <a:t>/*</a:t>
            </a:r>
          </a:p>
          <a:p>
            <a:pPr eaLnBrk="1" hangingPunct="1"/>
            <a:r>
              <a:rPr lang="en-US" altLang="zh-CN">
                <a:ea typeface="宋体" charset="-122"/>
              </a:rPr>
              <a:t>		 * at com.atguigu.threadbinarytree.HeroNode.preOrderSeacher(BinaryTreeDemo.java:195)</a:t>
            </a:r>
          </a:p>
          <a:p>
            <a:pPr eaLnBrk="1" hangingPunct="1"/>
            <a:r>
              <a:rPr lang="en-US" altLang="zh-CN">
                <a:ea typeface="宋体" charset="-122"/>
              </a:rPr>
              <a:t>	at com.atguigu.threadbinarytree.HeroNode.preOrderSeacher(BinaryTreeDemo.java:189)</a:t>
            </a:r>
          </a:p>
          <a:p>
            <a:pPr eaLnBrk="1" hangingPunct="1"/>
            <a:r>
              <a:rPr lang="en-US" altLang="zh-CN">
                <a:ea typeface="宋体" charset="-122"/>
              </a:rPr>
              <a:t>	at com.atguigu.threadbinarytree.HeroNode.preOrderSeacher(BinaryTreeDemo.java:195)</a:t>
            </a:r>
          </a:p>
          <a:p>
            <a:pPr eaLnBrk="1" hangingPunct="1"/>
            <a:r>
              <a:rPr lang="en-US" altLang="zh-CN">
                <a:ea typeface="宋体" charset="-122"/>
              </a:rPr>
              <a:t>	at com.atguigu.threadbinarytree.HeroNode.preOrderSeacher(BinaryTreeDemo.java:189)</a:t>
            </a:r>
          </a:p>
          <a:p>
            <a:pPr eaLnBrk="1" hangingPunct="1"/>
            <a:r>
              <a:rPr lang="en-US" altLang="zh-CN">
                <a:ea typeface="宋体" charset="-122"/>
              </a:rPr>
              <a:t>	at com.atguigu.threadbinarytree.HeroNode.preOrderSeacher(BinaryTreeDemo.java:195)</a:t>
            </a:r>
          </a:p>
          <a:p>
            <a:pPr eaLnBrk="1" hangingPunct="1"/>
            <a:r>
              <a:rPr lang="en-US" altLang="zh-CN">
                <a:ea typeface="宋体" charset="-122"/>
              </a:rPr>
              <a:t>		 */</a:t>
            </a:r>
          </a:p>
          <a:p>
            <a:pPr eaLnBrk="1" hangingPunct="1"/>
            <a:r>
              <a:rPr lang="en-US" altLang="zh-CN">
                <a:ea typeface="宋体" charset="-122"/>
              </a:rPr>
              <a:t>//		HeroNode heroNode10 = binaryTree.preOrderSearch(10);</a:t>
            </a:r>
          </a:p>
          <a:p>
            <a:pPr eaLnBrk="1" hangingPunct="1"/>
            <a:r>
              <a:rPr lang="en-US" altLang="zh-CN">
                <a:ea typeface="宋体" charset="-122"/>
              </a:rPr>
              <a:t>//		HeroNode afterHeroNode10 = heroNode10.getRight();</a:t>
            </a:r>
          </a:p>
          <a:p>
            <a:pPr eaLnBrk="1" hangingPunct="1"/>
            <a:r>
              <a:rPr lang="en-US" altLang="zh-CN">
                <a:ea typeface="宋体" charset="-122"/>
              </a:rPr>
              <a:t>//		System.out.println(afterHeroNode10);</a:t>
            </a:r>
          </a:p>
          <a:p>
            <a:pPr eaLnBrk="1" hangingPunct="1"/>
            <a:r>
              <a:rPr lang="en-US" altLang="zh-CN">
                <a:ea typeface="宋体" charset="-122"/>
              </a:rPr>
              <a:t>		</a:t>
            </a:r>
          </a:p>
          <a:p>
            <a:pPr eaLnBrk="1" hangingPunct="1"/>
            <a:r>
              <a:rPr lang="en-US" altLang="zh-CN">
                <a:ea typeface="宋体" charset="-122"/>
              </a:rPr>
              <a:t>	</a:t>
            </a:r>
            <a:r>
              <a:rPr lang="en-US" altLang="zh-CN" b="1">
                <a:ea typeface="宋体" charset="-122"/>
              </a:rPr>
              <a:t>	//</a:t>
            </a:r>
            <a:r>
              <a:rPr lang="zh-CN" altLang="en-US" b="1">
                <a:ea typeface="宋体" charset="-122"/>
              </a:rPr>
              <a:t>测试中序线索化二叉树是否正确</a:t>
            </a:r>
          </a:p>
          <a:p>
            <a:pPr eaLnBrk="1" hangingPunct="1"/>
            <a:r>
              <a:rPr lang="zh-CN" altLang="en-US" b="1">
                <a:ea typeface="宋体" charset="-122"/>
              </a:rPr>
              <a:t>		</a:t>
            </a:r>
            <a:r>
              <a:rPr lang="en-US" altLang="zh-CN" b="1">
                <a:ea typeface="宋体" charset="-122"/>
              </a:rPr>
              <a:t>//</a:t>
            </a:r>
            <a:r>
              <a:rPr lang="zh-CN" altLang="en-US" b="1">
                <a:ea typeface="宋体" charset="-122"/>
              </a:rPr>
              <a:t>这里我们直接使用</a:t>
            </a:r>
            <a:r>
              <a:rPr lang="en-US" altLang="zh-CN" b="1">
                <a:ea typeface="宋体" charset="-122"/>
              </a:rPr>
              <a:t>10</a:t>
            </a:r>
            <a:r>
              <a:rPr lang="zh-CN" altLang="en-US" b="1">
                <a:ea typeface="宋体" charset="-122"/>
              </a:rPr>
              <a:t>节点的来验证，即可</a:t>
            </a:r>
            <a:r>
              <a:rPr lang="en-US" altLang="zh-CN" b="1">
                <a:ea typeface="宋体" charset="-122"/>
              </a:rPr>
              <a:t>.</a:t>
            </a:r>
          </a:p>
          <a:p>
            <a:pPr eaLnBrk="1" hangingPunct="1"/>
            <a:r>
              <a:rPr lang="en-US" altLang="zh-CN" b="1">
                <a:ea typeface="宋体" charset="-122"/>
              </a:rPr>
              <a:t>		HeroNode afterHeroNode10 = node4.getRight();</a:t>
            </a:r>
          </a:p>
          <a:p>
            <a:pPr eaLnBrk="1" hangingPunct="1"/>
            <a:r>
              <a:rPr lang="en-US" altLang="zh-CN" b="1">
                <a:ea typeface="宋体" charset="-122"/>
              </a:rPr>
              <a:t>		System.out.println(afterHeroNode10);// no=1 name=jack ok</a:t>
            </a:r>
            <a:r>
              <a:rPr lang="zh-CN" altLang="en-US" b="1">
                <a:ea typeface="宋体" charset="-122"/>
              </a:rPr>
              <a:t>了</a:t>
            </a:r>
          </a:p>
          <a:p>
            <a:pPr eaLnBrk="1" hangingPunct="1"/>
            <a:r>
              <a:rPr lang="zh-CN" altLang="en-US">
                <a:ea typeface="宋体" charset="-122"/>
              </a:rPr>
              <a:t>	</a:t>
            </a:r>
            <a:r>
              <a:rPr lang="en-US" altLang="zh-CN">
                <a:ea typeface="宋体" charset="-122"/>
              </a:rPr>
              <a:t>}</a:t>
            </a:r>
          </a:p>
          <a:p>
            <a:pPr eaLnBrk="1" hangingPunct="1"/>
            <a:endParaRPr lang="en-US" altLang="zh-CN">
              <a:ea typeface="宋体" charset="-122"/>
            </a:endParaRPr>
          </a:p>
          <a:p>
            <a:pPr eaLnBrk="1" hangingPunct="1"/>
            <a:r>
              <a:rPr lang="en-US" altLang="zh-CN">
                <a:ea typeface="宋体" charset="-122"/>
              </a:rPr>
              <a:t>}</a:t>
            </a:r>
          </a:p>
          <a:p>
            <a:pPr eaLnBrk="1" hangingPunct="1"/>
            <a:endParaRPr lang="en-US" altLang="zh-CN">
              <a:ea typeface="宋体" charset="-122"/>
            </a:endParaRPr>
          </a:p>
          <a:p>
            <a:pPr eaLnBrk="1" hangingPunct="1"/>
            <a:r>
              <a:rPr lang="en-US" altLang="zh-CN">
                <a:ea typeface="宋体" charset="-122"/>
              </a:rPr>
              <a:t>class HeroNode {</a:t>
            </a:r>
          </a:p>
          <a:p>
            <a:pPr eaLnBrk="1" hangingPunct="1"/>
            <a:r>
              <a:rPr lang="en-US" altLang="zh-CN">
                <a:ea typeface="宋体" charset="-122"/>
              </a:rPr>
              <a:t>	private int no;</a:t>
            </a:r>
          </a:p>
          <a:p>
            <a:pPr eaLnBrk="1" hangingPunct="1"/>
            <a:r>
              <a:rPr lang="en-US" altLang="zh-CN">
                <a:ea typeface="宋体" charset="-122"/>
              </a:rPr>
              <a:t>	private String name;</a:t>
            </a:r>
          </a:p>
          <a:p>
            <a:pPr eaLnBrk="1" hangingPunct="1"/>
            <a:r>
              <a:rPr lang="en-US" altLang="zh-CN">
                <a:ea typeface="宋体" charset="-122"/>
              </a:rPr>
              <a:t>	private HeroNode left;</a:t>
            </a:r>
          </a:p>
          <a:p>
            <a:pPr eaLnBrk="1" hangingPunct="1"/>
            <a:r>
              <a:rPr lang="en-US" altLang="zh-CN">
                <a:ea typeface="宋体" charset="-122"/>
              </a:rPr>
              <a:t>	private HeroNode right;</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a:t>
            </a:r>
            <a:r>
              <a:rPr lang="en-US" altLang="zh-CN" b="1">
                <a:ea typeface="宋体" charset="-122"/>
              </a:rPr>
              <a:t>//</a:t>
            </a:r>
            <a:r>
              <a:rPr lang="zh-CN" altLang="en-US" b="1">
                <a:ea typeface="宋体" charset="-122"/>
              </a:rPr>
              <a:t>标识左右指针的类型</a:t>
            </a:r>
          </a:p>
          <a:p>
            <a:pPr eaLnBrk="1" hangingPunct="1"/>
            <a:r>
              <a:rPr lang="zh-CN" altLang="en-US" b="1">
                <a:ea typeface="宋体" charset="-122"/>
              </a:rPr>
              <a:t>	</a:t>
            </a:r>
            <a:r>
              <a:rPr lang="en-US" altLang="zh-CN" b="1">
                <a:ea typeface="宋体" charset="-122"/>
              </a:rPr>
              <a:t>//</a:t>
            </a:r>
            <a:r>
              <a:rPr lang="zh-CN" altLang="en-US" b="1">
                <a:ea typeface="宋体" charset="-122"/>
              </a:rPr>
              <a:t>我们规定</a:t>
            </a:r>
          </a:p>
          <a:p>
            <a:pPr eaLnBrk="1" hangingPunct="1"/>
            <a:r>
              <a:rPr lang="zh-CN" altLang="en-US" b="1">
                <a:ea typeface="宋体" charset="-122"/>
              </a:rPr>
              <a:t>	</a:t>
            </a:r>
            <a:r>
              <a:rPr lang="en-US" altLang="zh-CN" b="1">
                <a:ea typeface="宋体" charset="-122"/>
              </a:rPr>
              <a:t>//leftType = 0 </a:t>
            </a:r>
            <a:r>
              <a:rPr lang="zh-CN" altLang="en-US" b="1">
                <a:ea typeface="宋体" charset="-122"/>
              </a:rPr>
              <a:t>表示 </a:t>
            </a:r>
            <a:r>
              <a:rPr lang="en-US" altLang="zh-CN" b="1">
                <a:ea typeface="宋体" charset="-122"/>
              </a:rPr>
              <a:t>left </a:t>
            </a:r>
            <a:r>
              <a:rPr lang="zh-CN" altLang="en-US" b="1">
                <a:ea typeface="宋体" charset="-122"/>
              </a:rPr>
              <a:t>指向的是左子树 </a:t>
            </a:r>
            <a:r>
              <a:rPr lang="en-US" altLang="zh-CN" b="1">
                <a:ea typeface="宋体" charset="-122"/>
              </a:rPr>
              <a:t>leftType = 1 </a:t>
            </a:r>
            <a:r>
              <a:rPr lang="zh-CN" altLang="en-US" b="1">
                <a:ea typeface="宋体" charset="-122"/>
              </a:rPr>
              <a:t>表示 </a:t>
            </a:r>
            <a:r>
              <a:rPr lang="en-US" altLang="zh-CN" b="1">
                <a:ea typeface="宋体" charset="-122"/>
              </a:rPr>
              <a:t>left </a:t>
            </a:r>
            <a:r>
              <a:rPr lang="zh-CN" altLang="en-US" b="1">
                <a:ea typeface="宋体" charset="-122"/>
              </a:rPr>
              <a:t>指向前驱节点</a:t>
            </a:r>
          </a:p>
          <a:p>
            <a:pPr eaLnBrk="1" hangingPunct="1"/>
            <a:r>
              <a:rPr lang="zh-CN" altLang="en-US" b="1">
                <a:ea typeface="宋体" charset="-122"/>
              </a:rPr>
              <a:t>	</a:t>
            </a:r>
            <a:r>
              <a:rPr lang="en-US" altLang="zh-CN" b="1">
                <a:ea typeface="宋体" charset="-122"/>
              </a:rPr>
              <a:t>//rightType = 0 </a:t>
            </a:r>
            <a:r>
              <a:rPr lang="zh-CN" altLang="en-US" b="1">
                <a:ea typeface="宋体" charset="-122"/>
              </a:rPr>
              <a:t>表示 </a:t>
            </a:r>
            <a:r>
              <a:rPr lang="en-US" altLang="zh-CN" b="1">
                <a:ea typeface="宋体" charset="-122"/>
              </a:rPr>
              <a:t>right </a:t>
            </a:r>
            <a:r>
              <a:rPr lang="zh-CN" altLang="en-US" b="1">
                <a:ea typeface="宋体" charset="-122"/>
              </a:rPr>
              <a:t>指向的是右子树 </a:t>
            </a:r>
            <a:r>
              <a:rPr lang="en-US" altLang="zh-CN" b="1">
                <a:ea typeface="宋体" charset="-122"/>
              </a:rPr>
              <a:t>rightType = 1 </a:t>
            </a:r>
            <a:r>
              <a:rPr lang="zh-CN" altLang="en-US" b="1">
                <a:ea typeface="宋体" charset="-122"/>
              </a:rPr>
              <a:t>表示 </a:t>
            </a:r>
            <a:r>
              <a:rPr lang="en-US" altLang="zh-CN" b="1">
                <a:ea typeface="宋体" charset="-122"/>
              </a:rPr>
              <a:t>right </a:t>
            </a:r>
            <a:r>
              <a:rPr lang="zh-CN" altLang="en-US" b="1">
                <a:ea typeface="宋体" charset="-122"/>
              </a:rPr>
              <a:t>指向后继节点</a:t>
            </a:r>
          </a:p>
          <a:p>
            <a:pPr eaLnBrk="1" hangingPunct="1"/>
            <a:r>
              <a:rPr lang="zh-CN" altLang="en-US" b="1">
                <a:ea typeface="宋体" charset="-122"/>
              </a:rPr>
              <a:t>	</a:t>
            </a:r>
            <a:r>
              <a:rPr lang="en-US" altLang="zh-CN" b="1">
                <a:ea typeface="宋体" charset="-122"/>
              </a:rPr>
              <a:t>private int leftType;</a:t>
            </a:r>
          </a:p>
          <a:p>
            <a:pPr eaLnBrk="1" hangingPunct="1"/>
            <a:r>
              <a:rPr lang="en-US" altLang="zh-CN" b="1">
                <a:ea typeface="宋体" charset="-122"/>
              </a:rPr>
              <a:t>	private int rightType;</a:t>
            </a: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public HeroNode getLeft() {</a:t>
            </a:r>
          </a:p>
          <a:p>
            <a:pPr eaLnBrk="1" hangingPunct="1"/>
            <a:r>
              <a:rPr lang="en-US" altLang="zh-CN">
                <a:ea typeface="宋体" charset="-122"/>
              </a:rPr>
              <a:t>		return left;</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public void setLeft(HeroNode left) {</a:t>
            </a:r>
          </a:p>
          <a:p>
            <a:pPr eaLnBrk="1" hangingPunct="1"/>
            <a:r>
              <a:rPr lang="en-US" altLang="zh-CN">
                <a:ea typeface="宋体" charset="-122"/>
              </a:rPr>
              <a:t>		this.left = left;</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public HeroNode getRight() {</a:t>
            </a:r>
          </a:p>
          <a:p>
            <a:pPr eaLnBrk="1" hangingPunct="1"/>
            <a:r>
              <a:rPr lang="en-US" altLang="zh-CN">
                <a:ea typeface="宋体" charset="-122"/>
              </a:rPr>
              <a:t>		return right;</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public void setRight(HeroNode right) {</a:t>
            </a:r>
          </a:p>
          <a:p>
            <a:pPr eaLnBrk="1" hangingPunct="1"/>
            <a:r>
              <a:rPr lang="en-US" altLang="zh-CN">
                <a:ea typeface="宋体" charset="-122"/>
              </a:rPr>
              <a:t>		this.right = right;</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public int getLeftType() {</a:t>
            </a:r>
          </a:p>
          <a:p>
            <a:pPr eaLnBrk="1" hangingPunct="1"/>
            <a:r>
              <a:rPr lang="en-US" altLang="zh-CN">
                <a:ea typeface="宋体" charset="-122"/>
              </a:rPr>
              <a:t>		return leftType;</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public void setLeftType(int leftType) {</a:t>
            </a:r>
          </a:p>
          <a:p>
            <a:pPr eaLnBrk="1" hangingPunct="1"/>
            <a:r>
              <a:rPr lang="en-US" altLang="zh-CN">
                <a:ea typeface="宋体" charset="-122"/>
              </a:rPr>
              <a:t>		this.leftType = leftType;</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public int getRightType() {</a:t>
            </a:r>
          </a:p>
          <a:p>
            <a:pPr eaLnBrk="1" hangingPunct="1"/>
            <a:r>
              <a:rPr lang="en-US" altLang="zh-CN">
                <a:ea typeface="宋体" charset="-122"/>
              </a:rPr>
              <a:t>		return rightType;</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public void setRightType(int rightType) {</a:t>
            </a:r>
          </a:p>
          <a:p>
            <a:pPr eaLnBrk="1" hangingPunct="1"/>
            <a:r>
              <a:rPr lang="en-US" altLang="zh-CN">
                <a:ea typeface="宋体" charset="-122"/>
              </a:rPr>
              <a:t>		this.rightType = rightType;</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public int getNo() {</a:t>
            </a:r>
          </a:p>
          <a:p>
            <a:pPr eaLnBrk="1" hangingPunct="1"/>
            <a:r>
              <a:rPr lang="en-US" altLang="zh-CN">
                <a:ea typeface="宋体" charset="-122"/>
              </a:rPr>
              <a:t>		return no;</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public String getName() {</a:t>
            </a:r>
          </a:p>
          <a:p>
            <a:pPr eaLnBrk="1" hangingPunct="1"/>
            <a:r>
              <a:rPr lang="en-US" altLang="zh-CN">
                <a:ea typeface="宋体" charset="-122"/>
              </a:rPr>
              <a:t>		return name;</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public HeroNode(int hNo, String hName) {</a:t>
            </a:r>
          </a:p>
          <a:p>
            <a:pPr eaLnBrk="1" hangingPunct="1"/>
            <a:r>
              <a:rPr lang="en-US" altLang="zh-CN">
                <a:ea typeface="宋体" charset="-122"/>
              </a:rPr>
              <a:t>		no = hNo;</a:t>
            </a:r>
          </a:p>
          <a:p>
            <a:pPr eaLnBrk="1" hangingPunct="1"/>
            <a:r>
              <a:rPr lang="en-US" altLang="zh-CN">
                <a:ea typeface="宋体" charset="-122"/>
              </a:rPr>
              <a:t>		name = hName;</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a:t>
            </a:r>
          </a:p>
          <a:p>
            <a:pPr eaLnBrk="1" hangingPunct="1"/>
            <a:r>
              <a:rPr lang="en-US" altLang="zh-CN">
                <a:ea typeface="宋体" charset="-122"/>
              </a:rPr>
              <a:t>	// </a:t>
            </a:r>
            <a:r>
              <a:rPr lang="zh-CN" altLang="en-US">
                <a:ea typeface="宋体" charset="-122"/>
              </a:rPr>
              <a:t>可以给出</a:t>
            </a:r>
            <a:r>
              <a:rPr lang="en-US" altLang="zh-CN">
                <a:ea typeface="宋体" charset="-122"/>
              </a:rPr>
              <a:t>setLeft / setRight</a:t>
            </a:r>
            <a:r>
              <a:rPr lang="zh-CN" altLang="en-US">
                <a:ea typeface="宋体" charset="-122"/>
              </a:rPr>
              <a:t>的方法</a:t>
            </a:r>
            <a:r>
              <a:rPr lang="en-US" altLang="zh-CN">
                <a:ea typeface="宋体" charset="-122"/>
              </a:rPr>
              <a:t>,</a:t>
            </a:r>
          </a:p>
          <a:p>
            <a:pPr eaLnBrk="1" hangingPunct="1"/>
            <a:r>
              <a:rPr lang="en-US" altLang="zh-CN">
                <a:ea typeface="宋体" charset="-122"/>
              </a:rPr>
              <a:t>	public void setLeftNode(HeroNode heroNode) {</a:t>
            </a:r>
          </a:p>
          <a:p>
            <a:pPr eaLnBrk="1" hangingPunct="1"/>
            <a:r>
              <a:rPr lang="en-US" altLang="zh-CN">
                <a:ea typeface="宋体" charset="-122"/>
              </a:rPr>
              <a:t>		this.left = heroNode;</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public void setRightNode(HeroNode heroNode) {</a:t>
            </a:r>
          </a:p>
          <a:p>
            <a:pPr eaLnBrk="1" hangingPunct="1"/>
            <a:r>
              <a:rPr lang="en-US" altLang="zh-CN">
                <a:ea typeface="宋体" charset="-122"/>
              </a:rPr>
              <a:t>		this.right = heroNode;</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@Override</a:t>
            </a:r>
          </a:p>
          <a:p>
            <a:pPr eaLnBrk="1" hangingPunct="1"/>
            <a:r>
              <a:rPr lang="en-US" altLang="zh-CN">
                <a:ea typeface="宋体" charset="-122"/>
              </a:rPr>
              <a:t>	public String toString() {</a:t>
            </a:r>
          </a:p>
          <a:p>
            <a:pPr eaLnBrk="1" hangingPunct="1"/>
            <a:r>
              <a:rPr lang="en-US" altLang="zh-CN">
                <a:ea typeface="宋体" charset="-122"/>
              </a:rPr>
              <a:t>		// TODO Auto-generated method stub</a:t>
            </a:r>
          </a:p>
          <a:p>
            <a:pPr eaLnBrk="1" hangingPunct="1"/>
            <a:r>
              <a:rPr lang="en-US" altLang="zh-CN">
                <a:ea typeface="宋体" charset="-122"/>
              </a:rPr>
              <a:t>		return "</a:t>
            </a:r>
            <a:r>
              <a:rPr lang="zh-CN" altLang="en-US">
                <a:ea typeface="宋体" charset="-122"/>
              </a:rPr>
              <a:t>信息</a:t>
            </a:r>
            <a:r>
              <a:rPr lang="en-US" altLang="zh-CN">
                <a:ea typeface="宋体" charset="-122"/>
              </a:rPr>
              <a:t>: no=" + this.no + " name=" + this.name;</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a:t>
            </a:r>
            <a:r>
              <a:rPr lang="zh-CN" altLang="en-US">
                <a:ea typeface="宋体" charset="-122"/>
              </a:rPr>
              <a:t>递归删除</a:t>
            </a:r>
            <a:r>
              <a:rPr lang="en-US" altLang="zh-CN">
                <a:ea typeface="宋体" charset="-122"/>
              </a:rPr>
              <a:t>.</a:t>
            </a:r>
          </a:p>
          <a:p>
            <a:pPr eaLnBrk="1" hangingPunct="1"/>
            <a:r>
              <a:rPr lang="en-US" altLang="zh-CN">
                <a:ea typeface="宋体" charset="-122"/>
              </a:rPr>
              <a:t>	  //1.</a:t>
            </a:r>
            <a:r>
              <a:rPr lang="zh-CN" altLang="en-US">
                <a:ea typeface="宋体" charset="-122"/>
              </a:rPr>
              <a:t>如果删除的节点是叶子节点，则删除该节点</a:t>
            </a:r>
          </a:p>
          <a:p>
            <a:pPr eaLnBrk="1" hangingPunct="1"/>
            <a:r>
              <a:rPr lang="zh-CN" altLang="en-US">
                <a:ea typeface="宋体" charset="-122"/>
              </a:rPr>
              <a:t>	  </a:t>
            </a:r>
            <a:r>
              <a:rPr lang="en-US" altLang="zh-CN">
                <a:ea typeface="宋体" charset="-122"/>
              </a:rPr>
              <a:t>//2.</a:t>
            </a:r>
            <a:r>
              <a:rPr lang="zh-CN" altLang="en-US">
                <a:ea typeface="宋体" charset="-122"/>
              </a:rPr>
              <a:t>如果删除的节点是非叶子节点，则删除该子树</a:t>
            </a:r>
            <a:r>
              <a:rPr lang="en-US" altLang="zh-CN">
                <a:ea typeface="宋体" charset="-122"/>
              </a:rPr>
              <a:t>.</a:t>
            </a:r>
          </a:p>
          <a:p>
            <a:pPr eaLnBrk="1" hangingPunct="1"/>
            <a:r>
              <a:rPr lang="en-US" altLang="zh-CN">
                <a:ea typeface="宋体" charset="-122"/>
              </a:rPr>
              <a:t>	  public void delNode(int no) {</a:t>
            </a:r>
          </a:p>
          <a:p>
            <a:pPr eaLnBrk="1" hangingPunct="1"/>
            <a:r>
              <a:rPr lang="en-US" altLang="zh-CN">
                <a:ea typeface="宋体" charset="-122"/>
              </a:rPr>
              <a:t>	    //</a:t>
            </a:r>
            <a:r>
              <a:rPr lang="zh-CN" altLang="en-US">
                <a:ea typeface="宋体" charset="-122"/>
              </a:rPr>
              <a:t>说明</a:t>
            </a:r>
          </a:p>
          <a:p>
            <a:pPr eaLnBrk="1" hangingPunct="1"/>
            <a:r>
              <a:rPr lang="zh-CN" altLang="en-US">
                <a:ea typeface="宋体" charset="-122"/>
              </a:rPr>
              <a:t>	    </a:t>
            </a:r>
            <a:r>
              <a:rPr lang="en-US" altLang="zh-CN">
                <a:ea typeface="宋体" charset="-122"/>
              </a:rPr>
              <a:t>//1.</a:t>
            </a:r>
            <a:r>
              <a:rPr lang="zh-CN" altLang="en-US">
                <a:ea typeface="宋体" charset="-122"/>
              </a:rPr>
              <a:t>因为我们的二叉树是单向的，所以我们是判断当前节点的子节点是否需要被删除</a:t>
            </a:r>
          </a:p>
          <a:p>
            <a:pPr eaLnBrk="1" hangingPunct="1"/>
            <a:r>
              <a:rPr lang="zh-CN" altLang="en-US">
                <a:ea typeface="宋体" charset="-122"/>
              </a:rPr>
              <a:t>	    </a:t>
            </a:r>
            <a:r>
              <a:rPr lang="en-US" altLang="zh-CN">
                <a:ea typeface="宋体" charset="-122"/>
              </a:rPr>
              <a:t>//,</a:t>
            </a:r>
            <a:r>
              <a:rPr lang="zh-CN" altLang="en-US">
                <a:ea typeface="宋体" charset="-122"/>
              </a:rPr>
              <a:t>而不能判断当前节点</a:t>
            </a:r>
            <a:r>
              <a:rPr lang="en-US" altLang="zh-CN">
                <a:ea typeface="宋体" charset="-122"/>
              </a:rPr>
              <a:t>this</a:t>
            </a:r>
            <a:r>
              <a:rPr lang="zh-CN" altLang="en-US">
                <a:ea typeface="宋体" charset="-122"/>
              </a:rPr>
              <a:t>是否是要删除的节点</a:t>
            </a:r>
            <a:r>
              <a:rPr lang="en-US" altLang="zh-CN">
                <a:ea typeface="宋体" charset="-122"/>
              </a:rPr>
              <a:t>,</a:t>
            </a:r>
            <a:r>
              <a:rPr lang="zh-CN" altLang="en-US">
                <a:ea typeface="宋体" charset="-122"/>
              </a:rPr>
              <a:t>否则无法删除</a:t>
            </a:r>
            <a:r>
              <a:rPr lang="en-US" altLang="zh-CN">
                <a:ea typeface="宋体" charset="-122"/>
              </a:rPr>
              <a:t>(</a:t>
            </a:r>
            <a:r>
              <a:rPr lang="zh-CN" altLang="en-US">
                <a:ea typeface="宋体" charset="-122"/>
              </a:rPr>
              <a:t>单向的</a:t>
            </a:r>
            <a:r>
              <a:rPr lang="en-US" altLang="zh-CN">
                <a:ea typeface="宋体" charset="-122"/>
              </a:rPr>
              <a:t>).</a:t>
            </a:r>
          </a:p>
          <a:p>
            <a:pPr eaLnBrk="1" hangingPunct="1"/>
            <a:r>
              <a:rPr lang="en-US" altLang="zh-CN">
                <a:ea typeface="宋体" charset="-122"/>
              </a:rPr>
              <a:t>	    //2.</a:t>
            </a:r>
            <a:r>
              <a:rPr lang="zh-CN" altLang="en-US">
                <a:ea typeface="宋体" charset="-122"/>
              </a:rPr>
              <a:t>并且如果执行到这，说明删除的节点不是</a:t>
            </a:r>
            <a:r>
              <a:rPr lang="en-US" altLang="zh-CN">
                <a:ea typeface="宋体" charset="-122"/>
              </a:rPr>
              <a:t>root</a:t>
            </a:r>
            <a:r>
              <a:rPr lang="zh-CN" altLang="en-US">
                <a:ea typeface="宋体" charset="-122"/>
              </a:rPr>
              <a:t>节点</a:t>
            </a:r>
            <a:r>
              <a:rPr lang="en-US" altLang="zh-CN">
                <a:ea typeface="宋体" charset="-122"/>
              </a:rPr>
              <a:t>.</a:t>
            </a:r>
          </a:p>
          <a:p>
            <a:pPr eaLnBrk="1" hangingPunct="1"/>
            <a:r>
              <a:rPr lang="en-US" altLang="zh-CN">
                <a:ea typeface="宋体" charset="-122"/>
              </a:rPr>
              <a:t>	    //</a:t>
            </a:r>
            <a:r>
              <a:rPr lang="zh-CN" altLang="en-US">
                <a:ea typeface="宋体" charset="-122"/>
              </a:rPr>
              <a:t>如果删除的是左子节点</a:t>
            </a:r>
            <a:r>
              <a:rPr lang="en-US" altLang="zh-CN">
                <a:ea typeface="宋体" charset="-122"/>
              </a:rPr>
              <a:t>, </a:t>
            </a:r>
            <a:r>
              <a:rPr lang="zh-CN" altLang="en-US">
                <a:ea typeface="宋体" charset="-122"/>
              </a:rPr>
              <a:t>注意需要判断下 </a:t>
            </a:r>
            <a:r>
              <a:rPr lang="en-US" altLang="zh-CN">
                <a:ea typeface="宋体" charset="-122"/>
              </a:rPr>
              <a:t>this.leftNode!=null,</a:t>
            </a:r>
            <a:r>
              <a:rPr lang="zh-CN" altLang="en-US">
                <a:ea typeface="宋体" charset="-122"/>
              </a:rPr>
              <a:t>否则有</a:t>
            </a:r>
            <a:r>
              <a:rPr lang="en-US" altLang="zh-CN">
                <a:ea typeface="宋体" charset="-122"/>
              </a:rPr>
              <a:t>NUll</a:t>
            </a:r>
            <a:r>
              <a:rPr lang="zh-CN" altLang="en-US">
                <a:ea typeface="宋体" charset="-122"/>
              </a:rPr>
              <a:t>异常</a:t>
            </a:r>
          </a:p>
          <a:p>
            <a:pPr eaLnBrk="1" hangingPunct="1"/>
            <a:endParaRPr lang="zh-CN" altLang="en-US">
              <a:ea typeface="宋体" charset="-122"/>
            </a:endParaRPr>
          </a:p>
          <a:p>
            <a:pPr eaLnBrk="1" hangingPunct="1"/>
            <a:r>
              <a:rPr lang="zh-CN" altLang="en-US">
                <a:ea typeface="宋体" charset="-122"/>
              </a:rPr>
              <a:t>	    </a:t>
            </a:r>
            <a:r>
              <a:rPr lang="en-US" altLang="zh-CN">
                <a:ea typeface="宋体" charset="-122"/>
              </a:rPr>
              <a:t>if (this.left!=null &amp;&amp; this.left.no == no) {</a:t>
            </a:r>
          </a:p>
          <a:p>
            <a:pPr eaLnBrk="1" hangingPunct="1"/>
            <a:r>
              <a:rPr lang="en-US" altLang="zh-CN">
                <a:ea typeface="宋体" charset="-122"/>
              </a:rPr>
              <a:t>	      this.left = null;</a:t>
            </a:r>
          </a:p>
          <a:p>
            <a:pPr eaLnBrk="1" hangingPunct="1"/>
            <a:r>
              <a:rPr lang="en-US" altLang="zh-CN">
                <a:ea typeface="宋体" charset="-122"/>
              </a:rPr>
              <a:t>	      return;</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a:t>
            </a:r>
            <a:r>
              <a:rPr lang="zh-CN" altLang="en-US">
                <a:ea typeface="宋体" charset="-122"/>
              </a:rPr>
              <a:t>判断是否删除的右子节点</a:t>
            </a:r>
          </a:p>
          <a:p>
            <a:pPr eaLnBrk="1" hangingPunct="1"/>
            <a:r>
              <a:rPr lang="zh-CN" altLang="en-US">
                <a:ea typeface="宋体" charset="-122"/>
              </a:rPr>
              <a:t>	    </a:t>
            </a:r>
            <a:r>
              <a:rPr lang="en-US" altLang="zh-CN">
                <a:ea typeface="宋体" charset="-122"/>
              </a:rPr>
              <a:t>if (this.right!=null &amp;&amp; this.right.no == no) {</a:t>
            </a:r>
          </a:p>
          <a:p>
            <a:pPr eaLnBrk="1" hangingPunct="1"/>
            <a:r>
              <a:rPr lang="en-US" altLang="zh-CN">
                <a:ea typeface="宋体" charset="-122"/>
              </a:rPr>
              <a:t>	      this.right = null;</a:t>
            </a:r>
          </a:p>
          <a:p>
            <a:pPr eaLnBrk="1" hangingPunct="1"/>
            <a:r>
              <a:rPr lang="en-US" altLang="zh-CN">
                <a:ea typeface="宋体" charset="-122"/>
              </a:rPr>
              <a:t>	      return;</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a:t>
            </a:r>
            <a:r>
              <a:rPr lang="zh-CN" altLang="en-US">
                <a:ea typeface="宋体" charset="-122"/>
              </a:rPr>
              <a:t>递归向左子树查找，并删除</a:t>
            </a:r>
          </a:p>
          <a:p>
            <a:pPr eaLnBrk="1" hangingPunct="1"/>
            <a:r>
              <a:rPr lang="zh-CN" altLang="en-US">
                <a:ea typeface="宋体" charset="-122"/>
              </a:rPr>
              <a:t>	    </a:t>
            </a:r>
            <a:r>
              <a:rPr lang="en-US" altLang="zh-CN">
                <a:ea typeface="宋体" charset="-122"/>
              </a:rPr>
              <a:t>if (this.left != null) {</a:t>
            </a:r>
          </a:p>
          <a:p>
            <a:pPr eaLnBrk="1" hangingPunct="1"/>
            <a:r>
              <a:rPr lang="en-US" altLang="zh-CN">
                <a:ea typeface="宋体" charset="-122"/>
              </a:rPr>
              <a:t>	      this.left.delNode(no);</a:t>
            </a:r>
          </a:p>
          <a:p>
            <a:pPr eaLnBrk="1" hangingPunct="1"/>
            <a:r>
              <a:rPr lang="en-US" altLang="zh-CN">
                <a:ea typeface="宋体" charset="-122"/>
              </a:rPr>
              <a:t>	    }</a:t>
            </a:r>
          </a:p>
          <a:p>
            <a:pPr eaLnBrk="1" hangingPunct="1"/>
            <a:r>
              <a:rPr lang="en-US" altLang="zh-CN">
                <a:ea typeface="宋体" charset="-122"/>
              </a:rPr>
              <a:t>	    //</a:t>
            </a:r>
            <a:r>
              <a:rPr lang="zh-CN" altLang="en-US">
                <a:ea typeface="宋体" charset="-122"/>
              </a:rPr>
              <a:t>递归向右子树查找，并删除</a:t>
            </a:r>
          </a:p>
          <a:p>
            <a:pPr eaLnBrk="1" hangingPunct="1"/>
            <a:r>
              <a:rPr lang="zh-CN" altLang="en-US">
                <a:ea typeface="宋体" charset="-122"/>
              </a:rPr>
              <a:t>	    </a:t>
            </a:r>
            <a:r>
              <a:rPr lang="en-US" altLang="zh-CN">
                <a:ea typeface="宋体" charset="-122"/>
              </a:rPr>
              <a:t>if (this.right != null) {</a:t>
            </a:r>
          </a:p>
          <a:p>
            <a:pPr eaLnBrk="1" hangingPunct="1"/>
            <a:r>
              <a:rPr lang="en-US" altLang="zh-CN">
                <a:ea typeface="宋体" charset="-122"/>
              </a:rPr>
              <a:t>	      this.right.delNode(no);</a:t>
            </a: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a:t>
            </a:r>
          </a:p>
          <a:p>
            <a:pPr eaLnBrk="1" hangingPunct="1"/>
            <a:r>
              <a:rPr lang="en-US" altLang="zh-CN">
                <a:ea typeface="宋体" charset="-122"/>
              </a:rPr>
              <a:t>	// </a:t>
            </a:r>
            <a:r>
              <a:rPr lang="zh-CN" altLang="en-US">
                <a:ea typeface="宋体" charset="-122"/>
              </a:rPr>
              <a:t>后序查找</a:t>
            </a:r>
          </a:p>
          <a:p>
            <a:pPr eaLnBrk="1" hangingPunct="1"/>
            <a:r>
              <a:rPr lang="zh-CN" altLang="en-US">
                <a:ea typeface="宋体" charset="-122"/>
              </a:rPr>
              <a:t>	</a:t>
            </a:r>
            <a:r>
              <a:rPr lang="en-US" altLang="zh-CN">
                <a:ea typeface="宋体" charset="-122"/>
              </a:rPr>
              <a:t>public HeroNode postOrderSeacher(int no) {</a:t>
            </a:r>
          </a:p>
          <a:p>
            <a:pPr eaLnBrk="1" hangingPunct="1"/>
            <a:endParaRPr lang="en-US" altLang="zh-CN">
              <a:ea typeface="宋体" charset="-122"/>
            </a:endParaRPr>
          </a:p>
          <a:p>
            <a:pPr eaLnBrk="1" hangingPunct="1"/>
            <a:r>
              <a:rPr lang="en-US" altLang="zh-CN">
                <a:ea typeface="宋体" charset="-122"/>
              </a:rPr>
              <a:t>		HeroNode resNode = null;</a:t>
            </a:r>
          </a:p>
          <a:p>
            <a:pPr eaLnBrk="1" hangingPunct="1"/>
            <a:r>
              <a:rPr lang="en-US" altLang="zh-CN">
                <a:ea typeface="宋体" charset="-122"/>
              </a:rPr>
              <a:t>		// </a:t>
            </a:r>
            <a:r>
              <a:rPr lang="zh-CN" altLang="en-US">
                <a:ea typeface="宋体" charset="-122"/>
              </a:rPr>
              <a:t>到左节点</a:t>
            </a:r>
            <a:r>
              <a:rPr lang="en-US" altLang="zh-CN">
                <a:ea typeface="宋体" charset="-122"/>
              </a:rPr>
              <a:t>(</a:t>
            </a:r>
            <a:r>
              <a:rPr lang="zh-CN" altLang="en-US">
                <a:ea typeface="宋体" charset="-122"/>
              </a:rPr>
              <a:t>子树</a:t>
            </a:r>
            <a:r>
              <a:rPr lang="en-US" altLang="zh-CN">
                <a:ea typeface="宋体" charset="-122"/>
              </a:rPr>
              <a:t>)</a:t>
            </a:r>
          </a:p>
          <a:p>
            <a:pPr eaLnBrk="1" hangingPunct="1"/>
            <a:r>
              <a:rPr lang="en-US" altLang="zh-CN">
                <a:ea typeface="宋体" charset="-122"/>
              </a:rPr>
              <a:t>		if (this.left != null) {</a:t>
            </a:r>
          </a:p>
          <a:p>
            <a:pPr eaLnBrk="1" hangingPunct="1"/>
            <a:r>
              <a:rPr lang="en-US" altLang="zh-CN">
                <a:ea typeface="宋体" charset="-122"/>
              </a:rPr>
              <a:t>			resNode = this.left.postOrderSeacher(no);</a:t>
            </a:r>
          </a:p>
          <a:p>
            <a:pPr eaLnBrk="1" hangingPunct="1"/>
            <a:r>
              <a:rPr lang="en-US" altLang="zh-CN">
                <a:ea typeface="宋体" charset="-122"/>
              </a:rPr>
              <a:t>		}</a:t>
            </a:r>
          </a:p>
          <a:p>
            <a:pPr eaLnBrk="1" hangingPunct="1"/>
            <a:r>
              <a:rPr lang="en-US" altLang="zh-CN">
                <a:ea typeface="宋体" charset="-122"/>
              </a:rPr>
              <a:t>		if (resNode != null) {</a:t>
            </a:r>
          </a:p>
          <a:p>
            <a:pPr eaLnBrk="1" hangingPunct="1"/>
            <a:r>
              <a:rPr lang="en-US" altLang="zh-CN">
                <a:ea typeface="宋体" charset="-122"/>
              </a:rPr>
              <a:t>			return resNode;</a:t>
            </a:r>
          </a:p>
          <a:p>
            <a:pPr eaLnBrk="1" hangingPunct="1"/>
            <a:r>
              <a:rPr lang="en-US" altLang="zh-CN">
                <a:ea typeface="宋体" charset="-122"/>
              </a:rPr>
              <a:t>		}</a:t>
            </a:r>
          </a:p>
          <a:p>
            <a:pPr eaLnBrk="1" hangingPunct="1"/>
            <a:r>
              <a:rPr lang="en-US" altLang="zh-CN">
                <a:ea typeface="宋体" charset="-122"/>
              </a:rPr>
              <a:t>		if (this.right != null) {</a:t>
            </a:r>
          </a:p>
          <a:p>
            <a:pPr eaLnBrk="1" hangingPunct="1"/>
            <a:r>
              <a:rPr lang="en-US" altLang="zh-CN">
                <a:ea typeface="宋体" charset="-122"/>
              </a:rPr>
              <a:t>			resNode = this.right.postOrderSeacher(no);</a:t>
            </a:r>
          </a:p>
          <a:p>
            <a:pPr eaLnBrk="1" hangingPunct="1"/>
            <a:r>
              <a:rPr lang="en-US" altLang="zh-CN">
                <a:ea typeface="宋体" charset="-122"/>
              </a:rPr>
              <a:t>		}</a:t>
            </a:r>
          </a:p>
          <a:p>
            <a:pPr eaLnBrk="1" hangingPunct="1"/>
            <a:r>
              <a:rPr lang="en-US" altLang="zh-CN">
                <a:ea typeface="宋体" charset="-122"/>
              </a:rPr>
              <a:t>		if (resNode != null) {</a:t>
            </a:r>
          </a:p>
          <a:p>
            <a:pPr eaLnBrk="1" hangingPunct="1"/>
            <a:r>
              <a:rPr lang="en-US" altLang="zh-CN">
                <a:ea typeface="宋体" charset="-122"/>
              </a:rPr>
              <a:t>			return resNode;</a:t>
            </a:r>
          </a:p>
          <a:p>
            <a:pPr eaLnBrk="1" hangingPunct="1"/>
            <a:r>
              <a:rPr lang="en-US" altLang="zh-CN">
                <a:ea typeface="宋体" charset="-122"/>
              </a:rPr>
              <a:t>		}</a:t>
            </a:r>
          </a:p>
          <a:p>
            <a:pPr eaLnBrk="1" hangingPunct="1"/>
            <a:r>
              <a:rPr lang="en-US" altLang="zh-CN">
                <a:ea typeface="宋体" charset="-122"/>
              </a:rPr>
              <a:t>		if (this.no == no) {</a:t>
            </a:r>
          </a:p>
          <a:p>
            <a:pPr eaLnBrk="1" hangingPunct="1"/>
            <a:r>
              <a:rPr lang="en-US" altLang="zh-CN">
                <a:ea typeface="宋体" charset="-122"/>
              </a:rPr>
              <a:t>			return this;</a:t>
            </a:r>
          </a:p>
          <a:p>
            <a:pPr eaLnBrk="1" hangingPunct="1"/>
            <a:r>
              <a:rPr lang="en-US" altLang="zh-CN">
                <a:ea typeface="宋体" charset="-122"/>
              </a:rPr>
              <a:t>		} else {</a:t>
            </a:r>
          </a:p>
          <a:p>
            <a:pPr eaLnBrk="1" hangingPunct="1"/>
            <a:r>
              <a:rPr lang="en-US" altLang="zh-CN">
                <a:ea typeface="宋体" charset="-122"/>
              </a:rPr>
              <a:t>			return null;</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前序查找</a:t>
            </a:r>
          </a:p>
          <a:p>
            <a:pPr eaLnBrk="1" hangingPunct="1"/>
            <a:r>
              <a:rPr lang="zh-CN" altLang="en-US">
                <a:ea typeface="宋体" charset="-122"/>
              </a:rPr>
              <a:t>	</a:t>
            </a:r>
            <a:r>
              <a:rPr lang="en-US" altLang="zh-CN">
                <a:ea typeface="宋体" charset="-122"/>
              </a:rPr>
              <a:t>public HeroNode preOrderSeacher(int no) {</a:t>
            </a:r>
          </a:p>
          <a:p>
            <a:pPr eaLnBrk="1" hangingPunct="1"/>
            <a:r>
              <a:rPr lang="en-US" altLang="zh-CN">
                <a:ea typeface="宋体" charset="-122"/>
              </a:rPr>
              <a:t>		if (this.no == no) {</a:t>
            </a:r>
          </a:p>
          <a:p>
            <a:pPr eaLnBrk="1" hangingPunct="1"/>
            <a:r>
              <a:rPr lang="en-US" altLang="zh-CN">
                <a:ea typeface="宋体" charset="-122"/>
              </a:rPr>
              <a:t>			return this;</a:t>
            </a:r>
          </a:p>
          <a:p>
            <a:pPr eaLnBrk="1" hangingPunct="1"/>
            <a:r>
              <a:rPr lang="en-US" altLang="zh-CN">
                <a:ea typeface="宋体" charset="-122"/>
              </a:rPr>
              <a:t>		}</a:t>
            </a:r>
          </a:p>
          <a:p>
            <a:pPr eaLnBrk="1" hangingPunct="1"/>
            <a:r>
              <a:rPr lang="en-US" altLang="zh-CN">
                <a:ea typeface="宋体" charset="-122"/>
              </a:rPr>
              <a:t>		HeroNode resNode = null;</a:t>
            </a:r>
          </a:p>
          <a:p>
            <a:pPr eaLnBrk="1" hangingPunct="1"/>
            <a:r>
              <a:rPr lang="en-US" altLang="zh-CN">
                <a:ea typeface="宋体" charset="-122"/>
              </a:rPr>
              <a:t>		// </a:t>
            </a:r>
            <a:r>
              <a:rPr lang="zh-CN" altLang="en-US">
                <a:ea typeface="宋体" charset="-122"/>
              </a:rPr>
              <a:t>到左节点</a:t>
            </a:r>
            <a:r>
              <a:rPr lang="en-US" altLang="zh-CN">
                <a:ea typeface="宋体" charset="-122"/>
              </a:rPr>
              <a:t>(</a:t>
            </a:r>
            <a:r>
              <a:rPr lang="zh-CN" altLang="en-US">
                <a:ea typeface="宋体" charset="-122"/>
              </a:rPr>
              <a:t>子树</a:t>
            </a:r>
            <a:r>
              <a:rPr lang="en-US" altLang="zh-CN">
                <a:ea typeface="宋体" charset="-122"/>
              </a:rPr>
              <a:t>)</a:t>
            </a:r>
          </a:p>
          <a:p>
            <a:pPr eaLnBrk="1" hangingPunct="1"/>
            <a:r>
              <a:rPr lang="en-US" altLang="zh-CN">
                <a:ea typeface="宋体" charset="-122"/>
              </a:rPr>
              <a:t>		if (this.left != null) {</a:t>
            </a:r>
          </a:p>
          <a:p>
            <a:pPr eaLnBrk="1" hangingPunct="1"/>
            <a:r>
              <a:rPr lang="en-US" altLang="zh-CN">
                <a:ea typeface="宋体" charset="-122"/>
              </a:rPr>
              <a:t>			resNode = this.left.preOrderSeacher(no);</a:t>
            </a:r>
          </a:p>
          <a:p>
            <a:pPr eaLnBrk="1" hangingPunct="1"/>
            <a:r>
              <a:rPr lang="en-US" altLang="zh-CN">
                <a:ea typeface="宋体" charset="-122"/>
              </a:rPr>
              <a:t>		}</a:t>
            </a:r>
          </a:p>
          <a:p>
            <a:pPr eaLnBrk="1" hangingPunct="1"/>
            <a:r>
              <a:rPr lang="en-US" altLang="zh-CN">
                <a:ea typeface="宋体" charset="-122"/>
              </a:rPr>
              <a:t>		if (resNode != null) {</a:t>
            </a:r>
          </a:p>
          <a:p>
            <a:pPr eaLnBrk="1" hangingPunct="1"/>
            <a:r>
              <a:rPr lang="en-US" altLang="zh-CN">
                <a:ea typeface="宋体" charset="-122"/>
              </a:rPr>
              <a:t>			return resNode;</a:t>
            </a:r>
          </a:p>
          <a:p>
            <a:pPr eaLnBrk="1" hangingPunct="1"/>
            <a:r>
              <a:rPr lang="en-US" altLang="zh-CN">
                <a:ea typeface="宋体" charset="-122"/>
              </a:rPr>
              <a:t>		}</a:t>
            </a:r>
          </a:p>
          <a:p>
            <a:pPr eaLnBrk="1" hangingPunct="1"/>
            <a:r>
              <a:rPr lang="en-US" altLang="zh-CN">
                <a:ea typeface="宋体" charset="-122"/>
              </a:rPr>
              <a:t>		if (this.right != null) {</a:t>
            </a:r>
          </a:p>
          <a:p>
            <a:pPr eaLnBrk="1" hangingPunct="1"/>
            <a:r>
              <a:rPr lang="en-US" altLang="zh-CN">
                <a:ea typeface="宋体" charset="-122"/>
              </a:rPr>
              <a:t>			resNode = this.right.preOrderSeacher(no);</a:t>
            </a:r>
          </a:p>
          <a:p>
            <a:pPr eaLnBrk="1" hangingPunct="1"/>
            <a:r>
              <a:rPr lang="en-US" altLang="zh-CN">
                <a:ea typeface="宋体" charset="-122"/>
              </a:rPr>
              <a:t>		}</a:t>
            </a:r>
          </a:p>
          <a:p>
            <a:pPr eaLnBrk="1" hangingPunct="1"/>
            <a:r>
              <a:rPr lang="en-US" altLang="zh-CN">
                <a:ea typeface="宋体" charset="-122"/>
              </a:rPr>
              <a:t>		return resNode;</a:t>
            </a:r>
          </a:p>
          <a:p>
            <a:pPr eaLnBrk="1" hangingPunct="1"/>
            <a:endParaRPr lang="en-US" altLang="zh-CN">
              <a:ea typeface="宋体" charset="-122"/>
            </a:endParaRP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中序查找</a:t>
            </a:r>
          </a:p>
          <a:p>
            <a:pPr eaLnBrk="1" hangingPunct="1"/>
            <a:r>
              <a:rPr lang="zh-CN" altLang="en-US">
                <a:ea typeface="宋体" charset="-122"/>
              </a:rPr>
              <a:t>	</a:t>
            </a:r>
            <a:r>
              <a:rPr lang="en-US" altLang="zh-CN">
                <a:ea typeface="宋体" charset="-122"/>
              </a:rPr>
              <a:t>public HeroNode infixOrderSeacher(int no) {</a:t>
            </a:r>
          </a:p>
          <a:p>
            <a:pPr eaLnBrk="1" hangingPunct="1"/>
            <a:endParaRPr lang="en-US" altLang="zh-CN">
              <a:ea typeface="宋体" charset="-122"/>
            </a:endParaRPr>
          </a:p>
          <a:p>
            <a:pPr eaLnBrk="1" hangingPunct="1"/>
            <a:r>
              <a:rPr lang="en-US" altLang="zh-CN">
                <a:ea typeface="宋体" charset="-122"/>
              </a:rPr>
              <a:t>		HeroNode resNode = null;</a:t>
            </a:r>
          </a:p>
          <a:p>
            <a:pPr eaLnBrk="1" hangingPunct="1"/>
            <a:r>
              <a:rPr lang="en-US" altLang="zh-CN">
                <a:ea typeface="宋体" charset="-122"/>
              </a:rPr>
              <a:t>		// </a:t>
            </a:r>
            <a:r>
              <a:rPr lang="zh-CN" altLang="en-US">
                <a:ea typeface="宋体" charset="-122"/>
              </a:rPr>
              <a:t>到左节点</a:t>
            </a:r>
            <a:r>
              <a:rPr lang="en-US" altLang="zh-CN">
                <a:ea typeface="宋体" charset="-122"/>
              </a:rPr>
              <a:t>(</a:t>
            </a:r>
            <a:r>
              <a:rPr lang="zh-CN" altLang="en-US">
                <a:ea typeface="宋体" charset="-122"/>
              </a:rPr>
              <a:t>子树</a:t>
            </a:r>
            <a:r>
              <a:rPr lang="en-US" altLang="zh-CN">
                <a:ea typeface="宋体" charset="-122"/>
              </a:rPr>
              <a:t>)</a:t>
            </a:r>
          </a:p>
          <a:p>
            <a:pPr eaLnBrk="1" hangingPunct="1"/>
            <a:r>
              <a:rPr lang="en-US" altLang="zh-CN">
                <a:ea typeface="宋体" charset="-122"/>
              </a:rPr>
              <a:t>		if (this.left != null) {</a:t>
            </a:r>
          </a:p>
          <a:p>
            <a:pPr eaLnBrk="1" hangingPunct="1"/>
            <a:r>
              <a:rPr lang="en-US" altLang="zh-CN">
                <a:ea typeface="宋体" charset="-122"/>
              </a:rPr>
              <a:t>			resNode = this.left.infixOrderSeacher(no);</a:t>
            </a:r>
          </a:p>
          <a:p>
            <a:pPr eaLnBrk="1" hangingPunct="1"/>
            <a:r>
              <a:rPr lang="en-US" altLang="zh-CN">
                <a:ea typeface="宋体" charset="-122"/>
              </a:rPr>
              <a:t>		}</a:t>
            </a:r>
          </a:p>
          <a:p>
            <a:pPr eaLnBrk="1" hangingPunct="1"/>
            <a:r>
              <a:rPr lang="en-US" altLang="zh-CN">
                <a:ea typeface="宋体" charset="-122"/>
              </a:rPr>
              <a:t>		if (resNode != null) {</a:t>
            </a:r>
          </a:p>
          <a:p>
            <a:pPr eaLnBrk="1" hangingPunct="1"/>
            <a:r>
              <a:rPr lang="en-US" altLang="zh-CN">
                <a:ea typeface="宋体" charset="-122"/>
              </a:rPr>
              <a:t>			return resNode;</a:t>
            </a:r>
          </a:p>
          <a:p>
            <a:pPr eaLnBrk="1" hangingPunct="1"/>
            <a:r>
              <a:rPr lang="en-US" altLang="zh-CN">
                <a:ea typeface="宋体" charset="-122"/>
              </a:rPr>
              <a:t>		}</a:t>
            </a:r>
          </a:p>
          <a:p>
            <a:pPr eaLnBrk="1" hangingPunct="1"/>
            <a:r>
              <a:rPr lang="en-US" altLang="zh-CN">
                <a:ea typeface="宋体" charset="-122"/>
              </a:rPr>
              <a:t>		if (this.no == no) { // </a:t>
            </a:r>
            <a:r>
              <a:rPr lang="zh-CN" altLang="en-US">
                <a:ea typeface="宋体" charset="-122"/>
              </a:rPr>
              <a:t>比较当前节点</a:t>
            </a:r>
          </a:p>
          <a:p>
            <a:pPr eaLnBrk="1" hangingPunct="1"/>
            <a:r>
              <a:rPr lang="zh-CN" altLang="en-US">
                <a:ea typeface="宋体" charset="-122"/>
              </a:rPr>
              <a:t>			</a:t>
            </a:r>
            <a:r>
              <a:rPr lang="en-US" altLang="zh-CN">
                <a:ea typeface="宋体" charset="-122"/>
              </a:rPr>
              <a:t>return this;</a:t>
            </a:r>
          </a:p>
          <a:p>
            <a:pPr eaLnBrk="1" hangingPunct="1"/>
            <a:r>
              <a:rPr lang="en-US" altLang="zh-CN">
                <a:ea typeface="宋体" charset="-122"/>
              </a:rPr>
              <a:t>		}</a:t>
            </a:r>
          </a:p>
          <a:p>
            <a:pPr eaLnBrk="1" hangingPunct="1"/>
            <a:r>
              <a:rPr lang="en-US" altLang="zh-CN">
                <a:ea typeface="宋体" charset="-122"/>
              </a:rPr>
              <a:t>		if (this.right != null) {</a:t>
            </a:r>
          </a:p>
          <a:p>
            <a:pPr eaLnBrk="1" hangingPunct="1"/>
            <a:r>
              <a:rPr lang="en-US" altLang="zh-CN">
                <a:ea typeface="宋体" charset="-122"/>
              </a:rPr>
              <a:t>			resNode = this.right.infixOrderSeacher(no);</a:t>
            </a:r>
          </a:p>
          <a:p>
            <a:pPr eaLnBrk="1" hangingPunct="1"/>
            <a:r>
              <a:rPr lang="en-US" altLang="zh-CN">
                <a:ea typeface="宋体" charset="-122"/>
              </a:rPr>
              <a:t>		}</a:t>
            </a:r>
          </a:p>
          <a:p>
            <a:pPr eaLnBrk="1" hangingPunct="1"/>
            <a:r>
              <a:rPr lang="en-US" altLang="zh-CN">
                <a:ea typeface="宋体" charset="-122"/>
              </a:rPr>
              <a:t>		return resNode;</a:t>
            </a:r>
          </a:p>
          <a:p>
            <a:pPr eaLnBrk="1" hangingPunct="1"/>
            <a:endParaRPr lang="en-US" altLang="zh-CN">
              <a:ea typeface="宋体" charset="-122"/>
            </a:endParaRP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前序遍历</a:t>
            </a:r>
          </a:p>
          <a:p>
            <a:pPr eaLnBrk="1" hangingPunct="1"/>
            <a:r>
              <a:rPr lang="zh-CN" altLang="en-US">
                <a:ea typeface="宋体" charset="-122"/>
              </a:rPr>
              <a:t>	</a:t>
            </a:r>
            <a:r>
              <a:rPr lang="en-US" altLang="zh-CN">
                <a:ea typeface="宋体" charset="-122"/>
              </a:rPr>
              <a:t>public void preOrder() {</a:t>
            </a:r>
          </a:p>
          <a:p>
            <a:pPr eaLnBrk="1" hangingPunct="1"/>
            <a:r>
              <a:rPr lang="en-US" altLang="zh-CN">
                <a:ea typeface="宋体" charset="-122"/>
              </a:rPr>
              <a:t>		System.out.println(this);// </a:t>
            </a:r>
            <a:r>
              <a:rPr lang="zh-CN" altLang="en-US">
                <a:ea typeface="宋体" charset="-122"/>
              </a:rPr>
              <a:t>先输出父节点</a:t>
            </a:r>
          </a:p>
          <a:p>
            <a:pPr eaLnBrk="1" hangingPunct="1"/>
            <a:r>
              <a:rPr lang="zh-CN" altLang="en-US">
                <a:ea typeface="宋体" charset="-122"/>
              </a:rPr>
              <a:t>		</a:t>
            </a:r>
            <a:r>
              <a:rPr lang="en-US" altLang="zh-CN">
                <a:ea typeface="宋体" charset="-122"/>
              </a:rPr>
              <a:t>if (this.left != null) {</a:t>
            </a:r>
          </a:p>
          <a:p>
            <a:pPr eaLnBrk="1" hangingPunct="1"/>
            <a:r>
              <a:rPr lang="en-US" altLang="zh-CN">
                <a:ea typeface="宋体" charset="-122"/>
              </a:rPr>
              <a:t>			this.left.preOrder();</a:t>
            </a:r>
          </a:p>
          <a:p>
            <a:pPr eaLnBrk="1" hangingPunct="1"/>
            <a:r>
              <a:rPr lang="en-US" altLang="zh-CN">
                <a:ea typeface="宋体" charset="-122"/>
              </a:rPr>
              <a:t>		}</a:t>
            </a:r>
          </a:p>
          <a:p>
            <a:pPr eaLnBrk="1" hangingPunct="1"/>
            <a:r>
              <a:rPr lang="en-US" altLang="zh-CN">
                <a:ea typeface="宋体" charset="-122"/>
              </a:rPr>
              <a:t>		if (this.right != null) {</a:t>
            </a:r>
          </a:p>
          <a:p>
            <a:pPr eaLnBrk="1" hangingPunct="1"/>
            <a:r>
              <a:rPr lang="en-US" altLang="zh-CN">
                <a:ea typeface="宋体" charset="-122"/>
              </a:rPr>
              <a:t>			this.right.preOrder();</a:t>
            </a: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中序遍历</a:t>
            </a:r>
          </a:p>
          <a:p>
            <a:pPr eaLnBrk="1" hangingPunct="1"/>
            <a:r>
              <a:rPr lang="zh-CN" altLang="en-US">
                <a:ea typeface="宋体" charset="-122"/>
              </a:rPr>
              <a:t>	</a:t>
            </a:r>
            <a:r>
              <a:rPr lang="en-US" altLang="zh-CN">
                <a:ea typeface="宋体" charset="-122"/>
              </a:rPr>
              <a:t>public void infixOrder() {</a:t>
            </a:r>
          </a:p>
          <a:p>
            <a:pPr eaLnBrk="1" hangingPunct="1"/>
            <a:endParaRPr lang="en-US" altLang="zh-CN">
              <a:ea typeface="宋体" charset="-122"/>
            </a:endParaRPr>
          </a:p>
          <a:p>
            <a:pPr eaLnBrk="1" hangingPunct="1"/>
            <a:r>
              <a:rPr lang="en-US" altLang="zh-CN">
                <a:ea typeface="宋体" charset="-122"/>
              </a:rPr>
              <a:t>		if (this.left != null) {</a:t>
            </a:r>
          </a:p>
          <a:p>
            <a:pPr eaLnBrk="1" hangingPunct="1"/>
            <a:r>
              <a:rPr lang="en-US" altLang="zh-CN">
                <a:ea typeface="宋体" charset="-122"/>
              </a:rPr>
              <a:t>			this.left.infixOrder();</a:t>
            </a:r>
          </a:p>
          <a:p>
            <a:pPr eaLnBrk="1" hangingPunct="1"/>
            <a:r>
              <a:rPr lang="en-US" altLang="zh-CN">
                <a:ea typeface="宋体" charset="-122"/>
              </a:rPr>
              <a:t>		}</a:t>
            </a:r>
          </a:p>
          <a:p>
            <a:pPr eaLnBrk="1" hangingPunct="1"/>
            <a:r>
              <a:rPr lang="en-US" altLang="zh-CN">
                <a:ea typeface="宋体" charset="-122"/>
              </a:rPr>
              <a:t>		System.out.println(this);</a:t>
            </a:r>
          </a:p>
          <a:p>
            <a:pPr eaLnBrk="1" hangingPunct="1"/>
            <a:r>
              <a:rPr lang="en-US" altLang="zh-CN">
                <a:ea typeface="宋体" charset="-122"/>
              </a:rPr>
              <a:t>		if (this.right != null) {</a:t>
            </a:r>
          </a:p>
          <a:p>
            <a:pPr eaLnBrk="1" hangingPunct="1"/>
            <a:r>
              <a:rPr lang="en-US" altLang="zh-CN">
                <a:ea typeface="宋体" charset="-122"/>
              </a:rPr>
              <a:t>			this.right.infixOrder();</a:t>
            </a: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后序遍历</a:t>
            </a:r>
          </a:p>
          <a:p>
            <a:pPr eaLnBrk="1" hangingPunct="1"/>
            <a:r>
              <a:rPr lang="zh-CN" altLang="en-US">
                <a:ea typeface="宋体" charset="-122"/>
              </a:rPr>
              <a:t>	</a:t>
            </a:r>
            <a:r>
              <a:rPr lang="en-US" altLang="zh-CN">
                <a:ea typeface="宋体" charset="-122"/>
              </a:rPr>
              <a:t>public void postOrder() {</a:t>
            </a:r>
          </a:p>
          <a:p>
            <a:pPr eaLnBrk="1" hangingPunct="1"/>
            <a:r>
              <a:rPr lang="en-US" altLang="zh-CN">
                <a:ea typeface="宋体" charset="-122"/>
              </a:rPr>
              <a:t>		if (this.left != null) {</a:t>
            </a:r>
          </a:p>
          <a:p>
            <a:pPr eaLnBrk="1" hangingPunct="1"/>
            <a:r>
              <a:rPr lang="en-US" altLang="zh-CN">
                <a:ea typeface="宋体" charset="-122"/>
              </a:rPr>
              <a:t>			this.left.postOrder();</a:t>
            </a:r>
          </a:p>
          <a:p>
            <a:pPr eaLnBrk="1" hangingPunct="1"/>
            <a:r>
              <a:rPr lang="en-US" altLang="zh-CN">
                <a:ea typeface="宋体" charset="-122"/>
              </a:rPr>
              <a:t>		}</a:t>
            </a:r>
          </a:p>
          <a:p>
            <a:pPr eaLnBrk="1" hangingPunct="1"/>
            <a:r>
              <a:rPr lang="en-US" altLang="zh-CN">
                <a:ea typeface="宋体" charset="-122"/>
              </a:rPr>
              <a:t>		if (this.right != null) {</a:t>
            </a:r>
          </a:p>
          <a:p>
            <a:pPr eaLnBrk="1" hangingPunct="1"/>
            <a:r>
              <a:rPr lang="en-US" altLang="zh-CN">
                <a:ea typeface="宋体" charset="-122"/>
              </a:rPr>
              <a:t>			this.right.postOrder();</a:t>
            </a:r>
          </a:p>
          <a:p>
            <a:pPr eaLnBrk="1" hangingPunct="1"/>
            <a:r>
              <a:rPr lang="en-US" altLang="zh-CN">
                <a:ea typeface="宋体" charset="-122"/>
              </a:rPr>
              <a:t>		}</a:t>
            </a:r>
          </a:p>
          <a:p>
            <a:pPr eaLnBrk="1" hangingPunct="1"/>
            <a:r>
              <a:rPr lang="en-US" altLang="zh-CN">
                <a:ea typeface="宋体" charset="-122"/>
              </a:rPr>
              <a:t>		System.out.println(this);</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a:t>
            </a:r>
          </a:p>
          <a:p>
            <a:pPr eaLnBrk="1" hangingPunct="1"/>
            <a:endParaRPr lang="en-US" altLang="zh-CN">
              <a:ea typeface="宋体" charset="-122"/>
            </a:endParaRPr>
          </a:p>
          <a:p>
            <a:pPr eaLnBrk="1" hangingPunct="1"/>
            <a:r>
              <a:rPr lang="en-US" altLang="zh-CN">
                <a:ea typeface="宋体" charset="-122"/>
              </a:rPr>
              <a:t>class BinaryTree {</a:t>
            </a:r>
          </a:p>
          <a:p>
            <a:pPr eaLnBrk="1" hangingPunct="1"/>
            <a:r>
              <a:rPr lang="en-US" altLang="zh-CN">
                <a:ea typeface="宋体" charset="-122"/>
              </a:rPr>
              <a:t>	private HeroNode root;</a:t>
            </a:r>
          </a:p>
          <a:p>
            <a:pPr eaLnBrk="1" hangingPunct="1"/>
            <a:r>
              <a:rPr lang="en-US" altLang="zh-CN">
                <a:ea typeface="宋体" charset="-122"/>
              </a:rPr>
              <a:t>	//</a:t>
            </a:r>
            <a:r>
              <a:rPr lang="zh-CN" altLang="en-US">
                <a:ea typeface="宋体" charset="-122"/>
              </a:rPr>
              <a:t>用于临时存储前驱节点</a:t>
            </a:r>
          </a:p>
          <a:p>
            <a:pPr eaLnBrk="1" hangingPunct="1"/>
            <a:r>
              <a:rPr lang="zh-CN" altLang="en-US">
                <a:ea typeface="宋体" charset="-122"/>
              </a:rPr>
              <a:t>	</a:t>
            </a:r>
            <a:r>
              <a:rPr lang="en-US" altLang="zh-CN" b="1">
                <a:ea typeface="宋体" charset="-122"/>
              </a:rPr>
              <a:t>//</a:t>
            </a:r>
            <a:r>
              <a:rPr lang="zh-CN" altLang="en-US" b="1">
                <a:ea typeface="宋体" charset="-122"/>
              </a:rPr>
              <a:t>说明</a:t>
            </a:r>
          </a:p>
          <a:p>
            <a:pPr eaLnBrk="1" hangingPunct="1"/>
            <a:r>
              <a:rPr lang="zh-CN" altLang="en-US" b="1">
                <a:ea typeface="宋体" charset="-122"/>
              </a:rPr>
              <a:t>	</a:t>
            </a:r>
            <a:r>
              <a:rPr lang="en-US" altLang="zh-CN" b="1">
                <a:ea typeface="宋体" charset="-122"/>
              </a:rPr>
              <a:t>//1. </a:t>
            </a:r>
            <a:r>
              <a:rPr lang="zh-CN" altLang="en-US" b="1">
                <a:ea typeface="宋体" charset="-122"/>
              </a:rPr>
              <a:t>为了能在递归线索化二叉树时，总是保留前一个节点</a:t>
            </a:r>
          </a:p>
          <a:p>
            <a:pPr eaLnBrk="1" hangingPunct="1"/>
            <a:r>
              <a:rPr lang="zh-CN" altLang="en-US" b="1">
                <a:ea typeface="宋体" charset="-122"/>
              </a:rPr>
              <a:t>	</a:t>
            </a:r>
            <a:r>
              <a:rPr lang="en-US" altLang="zh-CN" b="1">
                <a:ea typeface="宋体" charset="-122"/>
              </a:rPr>
              <a:t>//2. </a:t>
            </a:r>
            <a:r>
              <a:rPr lang="zh-CN" altLang="en-US" b="1">
                <a:ea typeface="宋体" charset="-122"/>
              </a:rPr>
              <a:t>当递归线索化二叉树时，当前节点</a:t>
            </a:r>
            <a:r>
              <a:rPr lang="en-US" altLang="zh-CN" b="1">
                <a:ea typeface="宋体" charset="-122"/>
              </a:rPr>
              <a:t>node.left=null , </a:t>
            </a:r>
            <a:r>
              <a:rPr lang="zh-CN" altLang="en-US" b="1">
                <a:ea typeface="宋体" charset="-122"/>
              </a:rPr>
              <a:t>这个</a:t>
            </a:r>
            <a:r>
              <a:rPr lang="en-US" altLang="zh-CN" b="1">
                <a:ea typeface="宋体" charset="-122"/>
              </a:rPr>
              <a:t>pre </a:t>
            </a:r>
            <a:r>
              <a:rPr lang="zh-CN" altLang="en-US" b="1">
                <a:ea typeface="宋体" charset="-122"/>
              </a:rPr>
              <a:t>就是当前</a:t>
            </a:r>
            <a:r>
              <a:rPr lang="en-US" altLang="zh-CN" b="1">
                <a:ea typeface="宋体" charset="-122"/>
              </a:rPr>
              <a:t>node</a:t>
            </a:r>
            <a:r>
              <a:rPr lang="zh-CN" altLang="en-US" b="1">
                <a:ea typeface="宋体" charset="-122"/>
              </a:rPr>
              <a:t>的前驱节点</a:t>
            </a:r>
          </a:p>
          <a:p>
            <a:pPr eaLnBrk="1" hangingPunct="1"/>
            <a:r>
              <a:rPr lang="zh-CN" altLang="en-US" b="1">
                <a:ea typeface="宋体" charset="-122"/>
              </a:rPr>
              <a:t>	</a:t>
            </a:r>
            <a:r>
              <a:rPr lang="en-US" altLang="zh-CN" b="1">
                <a:ea typeface="宋体" charset="-122"/>
              </a:rPr>
              <a:t>private	HeroNode pre=null;</a:t>
            </a:r>
          </a:p>
          <a:p>
            <a:pPr eaLnBrk="1" hangingPunct="1"/>
            <a:endParaRPr lang="en-US" altLang="zh-CN">
              <a:ea typeface="宋体" charset="-122"/>
            </a:endParaRPr>
          </a:p>
          <a:p>
            <a:pPr eaLnBrk="1" hangingPunct="1"/>
            <a:r>
              <a:rPr lang="en-US" altLang="zh-CN">
                <a:ea typeface="宋体" charset="-122"/>
              </a:rPr>
              <a:t>	</a:t>
            </a:r>
            <a:r>
              <a:rPr lang="en-US" altLang="zh-CN" b="1">
                <a:ea typeface="宋体" charset="-122"/>
              </a:rPr>
              <a:t>// </a:t>
            </a:r>
            <a:r>
              <a:rPr lang="zh-CN" altLang="en-US" b="1">
                <a:ea typeface="宋体" charset="-122"/>
              </a:rPr>
              <a:t>中序线索化二叉树</a:t>
            </a:r>
          </a:p>
          <a:p>
            <a:pPr eaLnBrk="1" hangingPunct="1"/>
            <a:r>
              <a:rPr lang="zh-CN" altLang="en-US" b="1">
                <a:ea typeface="宋体" charset="-122"/>
              </a:rPr>
              <a:t>	</a:t>
            </a:r>
            <a:r>
              <a:rPr lang="en-US" altLang="zh-CN" b="1">
                <a:ea typeface="宋体" charset="-122"/>
              </a:rPr>
              <a:t>public void threadNodes() {</a:t>
            </a:r>
          </a:p>
          <a:p>
            <a:pPr eaLnBrk="1" hangingPunct="1"/>
            <a:r>
              <a:rPr lang="en-US" altLang="zh-CN" b="1">
                <a:ea typeface="宋体" charset="-122"/>
              </a:rPr>
              <a:t>		threadNodes(root);</a:t>
            </a:r>
          </a:p>
          <a:p>
            <a:pPr eaLnBrk="1" hangingPunct="1"/>
            <a:r>
              <a:rPr lang="en-US" altLang="zh-CN" b="1">
                <a:ea typeface="宋体" charset="-122"/>
              </a:rPr>
              <a:t>	}</a:t>
            </a:r>
          </a:p>
          <a:p>
            <a:pPr eaLnBrk="1" hangingPunct="1"/>
            <a:r>
              <a:rPr lang="en-US" altLang="zh-CN">
                <a:ea typeface="宋体" charset="-122"/>
              </a:rPr>
              <a:t>	</a:t>
            </a:r>
          </a:p>
          <a:p>
            <a:pPr eaLnBrk="1" hangingPunct="1"/>
            <a:r>
              <a:rPr lang="en-US" altLang="zh-CN">
                <a:ea typeface="宋体" charset="-122"/>
              </a:rPr>
              <a:t>	</a:t>
            </a:r>
            <a:r>
              <a:rPr lang="en-US" altLang="zh-CN" b="1">
                <a:ea typeface="宋体" charset="-122"/>
              </a:rPr>
              <a:t>// </a:t>
            </a:r>
            <a:r>
              <a:rPr lang="zh-CN" altLang="en-US" b="1">
                <a:ea typeface="宋体" charset="-122"/>
              </a:rPr>
              <a:t>直接写代码</a:t>
            </a:r>
            <a:r>
              <a:rPr lang="en-US" altLang="zh-CN" b="1">
                <a:ea typeface="宋体" charset="-122"/>
              </a:rPr>
              <a:t>(</a:t>
            </a:r>
            <a:r>
              <a:rPr lang="zh-CN" altLang="en-US" b="1">
                <a:ea typeface="宋体" charset="-122"/>
              </a:rPr>
              <a:t>参敲</a:t>
            </a:r>
            <a:r>
              <a:rPr lang="en-US" altLang="zh-CN" b="1">
                <a:ea typeface="宋体" charset="-122"/>
              </a:rPr>
              <a:t>)</a:t>
            </a:r>
          </a:p>
          <a:p>
            <a:pPr eaLnBrk="1" hangingPunct="1"/>
            <a:r>
              <a:rPr lang="en-US" altLang="zh-CN" b="1">
                <a:ea typeface="宋体" charset="-122"/>
              </a:rPr>
              <a:t>	public void threadNodes(HeroNode node) {</a:t>
            </a:r>
          </a:p>
          <a:p>
            <a:pPr eaLnBrk="1" hangingPunct="1"/>
            <a:r>
              <a:rPr lang="en-US" altLang="zh-CN" b="1">
                <a:ea typeface="宋体" charset="-122"/>
              </a:rPr>
              <a:t>		//</a:t>
            </a:r>
            <a:r>
              <a:rPr lang="zh-CN" altLang="en-US" b="1">
                <a:ea typeface="宋体" charset="-122"/>
              </a:rPr>
              <a:t>当前节点如果为</a:t>
            </a:r>
            <a:r>
              <a:rPr lang="en-US" altLang="zh-CN" b="1">
                <a:ea typeface="宋体" charset="-122"/>
              </a:rPr>
              <a:t>null</a:t>
            </a:r>
            <a:r>
              <a:rPr lang="zh-CN" altLang="en-US" b="1">
                <a:ea typeface="宋体" charset="-122"/>
              </a:rPr>
              <a:t>，直接返回</a:t>
            </a:r>
          </a:p>
          <a:p>
            <a:pPr eaLnBrk="1" hangingPunct="1"/>
            <a:r>
              <a:rPr lang="zh-CN" altLang="en-US" b="1">
                <a:ea typeface="宋体" charset="-122"/>
              </a:rPr>
              <a:t>		</a:t>
            </a:r>
            <a:r>
              <a:rPr lang="en-US" altLang="zh-CN" b="1">
                <a:ea typeface="宋体" charset="-122"/>
              </a:rPr>
              <a:t>if(node==null) {</a:t>
            </a:r>
          </a:p>
          <a:p>
            <a:pPr eaLnBrk="1" hangingPunct="1"/>
            <a:r>
              <a:rPr lang="en-US" altLang="zh-CN" b="1">
                <a:ea typeface="宋体" charset="-122"/>
              </a:rPr>
              <a:t>			return;</a:t>
            </a:r>
          </a:p>
          <a:p>
            <a:pPr eaLnBrk="1" hangingPunct="1"/>
            <a:r>
              <a:rPr lang="en-US" altLang="zh-CN" b="1">
                <a:ea typeface="宋体" charset="-122"/>
              </a:rPr>
              <a:t>		}</a:t>
            </a:r>
          </a:p>
          <a:p>
            <a:pPr eaLnBrk="1" hangingPunct="1"/>
            <a:r>
              <a:rPr lang="en-US" altLang="zh-CN" b="1">
                <a:ea typeface="宋体" charset="-122"/>
              </a:rPr>
              <a:t>		//</a:t>
            </a:r>
            <a:r>
              <a:rPr lang="zh-CN" altLang="en-US" b="1">
                <a:ea typeface="宋体" charset="-122"/>
              </a:rPr>
              <a:t>处理左子树</a:t>
            </a:r>
          </a:p>
          <a:p>
            <a:pPr eaLnBrk="1" hangingPunct="1"/>
            <a:r>
              <a:rPr lang="zh-CN" altLang="en-US" b="1">
                <a:ea typeface="宋体" charset="-122"/>
              </a:rPr>
              <a:t>		</a:t>
            </a:r>
            <a:r>
              <a:rPr lang="en-US" altLang="zh-CN" b="1">
                <a:ea typeface="宋体" charset="-122"/>
              </a:rPr>
              <a:t>threadNodes(node.getLeft());</a:t>
            </a:r>
          </a:p>
          <a:p>
            <a:pPr eaLnBrk="1" hangingPunct="1"/>
            <a:r>
              <a:rPr lang="en-US" altLang="zh-CN" b="1">
                <a:ea typeface="宋体" charset="-122"/>
              </a:rPr>
              <a:t>		//</a:t>
            </a:r>
            <a:r>
              <a:rPr lang="zh-CN" altLang="en-US" b="1">
                <a:ea typeface="宋体" charset="-122"/>
              </a:rPr>
              <a:t>处理前驱节点</a:t>
            </a:r>
          </a:p>
          <a:p>
            <a:pPr eaLnBrk="1" hangingPunct="1"/>
            <a:r>
              <a:rPr lang="zh-CN" altLang="en-US" b="1">
                <a:ea typeface="宋体" charset="-122"/>
              </a:rPr>
              <a:t>		</a:t>
            </a:r>
            <a:r>
              <a:rPr lang="en-US" altLang="zh-CN" b="1">
                <a:ea typeface="宋体" charset="-122"/>
              </a:rPr>
              <a:t>//</a:t>
            </a:r>
            <a:r>
              <a:rPr lang="zh-CN" altLang="en-US" b="1">
                <a:ea typeface="宋体" charset="-122"/>
              </a:rPr>
              <a:t>说明</a:t>
            </a:r>
          </a:p>
          <a:p>
            <a:pPr eaLnBrk="1" hangingPunct="1"/>
            <a:r>
              <a:rPr lang="zh-CN" altLang="en-US" b="1">
                <a:ea typeface="宋体" charset="-122"/>
              </a:rPr>
              <a:t>		</a:t>
            </a:r>
            <a:r>
              <a:rPr lang="en-US" altLang="zh-CN" b="1">
                <a:ea typeface="宋体" charset="-122"/>
              </a:rPr>
              <a:t>//1. </a:t>
            </a:r>
            <a:r>
              <a:rPr lang="zh-CN" altLang="en-US" b="1">
                <a:ea typeface="宋体" charset="-122"/>
              </a:rPr>
              <a:t>如果递归时，发现</a:t>
            </a:r>
            <a:r>
              <a:rPr lang="en-US" altLang="zh-CN" b="1">
                <a:ea typeface="宋体" charset="-122"/>
              </a:rPr>
              <a:t>node</a:t>
            </a:r>
            <a:r>
              <a:rPr lang="zh-CN" altLang="en-US" b="1">
                <a:ea typeface="宋体" charset="-122"/>
              </a:rPr>
              <a:t>节点</a:t>
            </a:r>
            <a:r>
              <a:rPr lang="en-US" altLang="zh-CN" b="1">
                <a:ea typeface="宋体" charset="-122"/>
              </a:rPr>
              <a:t>left == null ,</a:t>
            </a:r>
            <a:r>
              <a:rPr lang="zh-CN" altLang="en-US" b="1">
                <a:ea typeface="宋体" charset="-122"/>
              </a:rPr>
              <a:t>则将</a:t>
            </a:r>
            <a:r>
              <a:rPr lang="en-US" altLang="zh-CN" b="1">
                <a:ea typeface="宋体" charset="-122"/>
              </a:rPr>
              <a:t>node.left </a:t>
            </a:r>
            <a:r>
              <a:rPr lang="zh-CN" altLang="en-US" b="1">
                <a:ea typeface="宋体" charset="-122"/>
              </a:rPr>
              <a:t>指向前驱节点</a:t>
            </a:r>
          </a:p>
          <a:p>
            <a:pPr eaLnBrk="1" hangingPunct="1"/>
            <a:r>
              <a:rPr lang="zh-CN" altLang="en-US" b="1">
                <a:ea typeface="宋体" charset="-122"/>
              </a:rPr>
              <a:t>		</a:t>
            </a:r>
            <a:r>
              <a:rPr lang="en-US" altLang="zh-CN" b="1">
                <a:ea typeface="宋体" charset="-122"/>
              </a:rPr>
              <a:t>//2. </a:t>
            </a:r>
            <a:r>
              <a:rPr lang="zh-CN" altLang="en-US" b="1">
                <a:ea typeface="宋体" charset="-122"/>
              </a:rPr>
              <a:t>以节点 </a:t>
            </a:r>
            <a:r>
              <a:rPr lang="en-US" altLang="zh-CN" b="1">
                <a:ea typeface="宋体" charset="-122"/>
              </a:rPr>
              <a:t>10 </a:t>
            </a:r>
            <a:r>
              <a:rPr lang="zh-CN" altLang="en-US" b="1">
                <a:ea typeface="宋体" charset="-122"/>
              </a:rPr>
              <a:t>来讲解</a:t>
            </a:r>
          </a:p>
          <a:p>
            <a:pPr eaLnBrk="1" hangingPunct="1"/>
            <a:r>
              <a:rPr lang="zh-CN" altLang="en-US" b="1">
                <a:ea typeface="宋体" charset="-122"/>
              </a:rPr>
              <a:t>		</a:t>
            </a:r>
            <a:r>
              <a:rPr lang="en-US" altLang="zh-CN" b="1">
                <a:ea typeface="宋体" charset="-122"/>
              </a:rPr>
              <a:t>if(node.getLeft()==null){</a:t>
            </a:r>
          </a:p>
          <a:p>
            <a:pPr eaLnBrk="1" hangingPunct="1"/>
            <a:r>
              <a:rPr lang="en-US" altLang="zh-CN" b="1">
                <a:ea typeface="宋体" charset="-122"/>
              </a:rPr>
              <a:t>			//</a:t>
            </a:r>
            <a:r>
              <a:rPr lang="zh-CN" altLang="en-US" b="1">
                <a:ea typeface="宋体" charset="-122"/>
              </a:rPr>
              <a:t>让当前节点的左指针指向前驱节点</a:t>
            </a:r>
          </a:p>
          <a:p>
            <a:pPr eaLnBrk="1" hangingPunct="1"/>
            <a:r>
              <a:rPr lang="zh-CN" altLang="en-US" b="1">
                <a:ea typeface="宋体" charset="-122"/>
              </a:rPr>
              <a:t>			</a:t>
            </a:r>
            <a:r>
              <a:rPr lang="en-US" altLang="zh-CN" b="1">
                <a:ea typeface="宋体" charset="-122"/>
              </a:rPr>
              <a:t>node.setLeft(pre);</a:t>
            </a:r>
          </a:p>
          <a:p>
            <a:pPr eaLnBrk="1" hangingPunct="1"/>
            <a:r>
              <a:rPr lang="en-US" altLang="zh-CN" b="1">
                <a:ea typeface="宋体" charset="-122"/>
              </a:rPr>
              <a:t>			//</a:t>
            </a:r>
            <a:r>
              <a:rPr lang="zh-CN" altLang="en-US" b="1">
                <a:ea typeface="宋体" charset="-122"/>
              </a:rPr>
              <a:t>改变当前节点左指针的类型</a:t>
            </a:r>
          </a:p>
          <a:p>
            <a:pPr eaLnBrk="1" hangingPunct="1"/>
            <a:r>
              <a:rPr lang="zh-CN" altLang="en-US" b="1">
                <a:ea typeface="宋体" charset="-122"/>
              </a:rPr>
              <a:t>			</a:t>
            </a:r>
            <a:r>
              <a:rPr lang="en-US" altLang="zh-CN" b="1">
                <a:ea typeface="宋体" charset="-122"/>
              </a:rPr>
              <a:t>node.setLeftType(1);</a:t>
            </a:r>
          </a:p>
          <a:p>
            <a:pPr eaLnBrk="1" hangingPunct="1"/>
            <a:r>
              <a:rPr lang="en-US" altLang="zh-CN" b="1">
                <a:ea typeface="宋体" charset="-122"/>
              </a:rPr>
              <a:t>		}</a:t>
            </a:r>
          </a:p>
          <a:p>
            <a:pPr eaLnBrk="1" hangingPunct="1"/>
            <a:r>
              <a:rPr lang="en-US" altLang="zh-CN" b="1">
                <a:ea typeface="宋体" charset="-122"/>
              </a:rPr>
              <a:t>		//</a:t>
            </a:r>
            <a:r>
              <a:rPr lang="zh-CN" altLang="en-US" b="1">
                <a:ea typeface="宋体" charset="-122"/>
              </a:rPr>
              <a:t>处理前驱节点 的右指针，如果前驱节点的右指针是</a:t>
            </a:r>
            <a:r>
              <a:rPr lang="en-US" altLang="zh-CN" b="1">
                <a:ea typeface="宋体" charset="-122"/>
              </a:rPr>
              <a:t>null(</a:t>
            </a:r>
            <a:r>
              <a:rPr lang="zh-CN" altLang="en-US" b="1">
                <a:ea typeface="宋体" charset="-122"/>
              </a:rPr>
              <a:t>没有指下右子树</a:t>
            </a:r>
            <a:r>
              <a:rPr lang="en-US" altLang="zh-CN" b="1">
                <a:ea typeface="宋体" charset="-122"/>
              </a:rPr>
              <a:t>)</a:t>
            </a:r>
          </a:p>
          <a:p>
            <a:pPr eaLnBrk="1" hangingPunct="1"/>
            <a:r>
              <a:rPr lang="en-US" altLang="zh-CN" b="1">
                <a:ea typeface="宋体" charset="-122"/>
              </a:rPr>
              <a:t>		//</a:t>
            </a:r>
            <a:r>
              <a:rPr lang="zh-CN" altLang="en-US" b="1">
                <a:ea typeface="宋体" charset="-122"/>
              </a:rPr>
              <a:t>以 </a:t>
            </a:r>
            <a:r>
              <a:rPr lang="en-US" altLang="zh-CN" b="1">
                <a:ea typeface="宋体" charset="-122"/>
              </a:rPr>
              <a:t>8 </a:t>
            </a:r>
            <a:r>
              <a:rPr lang="zh-CN" altLang="en-US" b="1">
                <a:ea typeface="宋体" charset="-122"/>
              </a:rPr>
              <a:t>这个节点来讲解</a:t>
            </a:r>
          </a:p>
          <a:p>
            <a:pPr eaLnBrk="1" hangingPunct="1"/>
            <a:r>
              <a:rPr lang="zh-CN" altLang="en-US" b="1">
                <a:ea typeface="宋体" charset="-122"/>
              </a:rPr>
              <a:t>		</a:t>
            </a:r>
            <a:r>
              <a:rPr lang="en-US" altLang="zh-CN" b="1">
                <a:ea typeface="宋体" charset="-122"/>
              </a:rPr>
              <a:t>if(pre!=null&amp;&amp;pre.getRight()==null) {</a:t>
            </a:r>
          </a:p>
          <a:p>
            <a:pPr eaLnBrk="1" hangingPunct="1"/>
            <a:r>
              <a:rPr lang="en-US" altLang="zh-CN" b="1">
                <a:ea typeface="宋体" charset="-122"/>
              </a:rPr>
              <a:t>			//</a:t>
            </a:r>
            <a:r>
              <a:rPr lang="zh-CN" altLang="en-US" b="1">
                <a:ea typeface="宋体" charset="-122"/>
              </a:rPr>
              <a:t>让前驱节点的右指针指向当前节点</a:t>
            </a:r>
          </a:p>
          <a:p>
            <a:pPr eaLnBrk="1" hangingPunct="1"/>
            <a:r>
              <a:rPr lang="zh-CN" altLang="en-US" b="1">
                <a:ea typeface="宋体" charset="-122"/>
              </a:rPr>
              <a:t>			</a:t>
            </a:r>
            <a:r>
              <a:rPr lang="en-US" altLang="zh-CN" b="1">
                <a:ea typeface="宋体" charset="-122"/>
              </a:rPr>
              <a:t>pre.setRight(node);</a:t>
            </a:r>
          </a:p>
          <a:p>
            <a:pPr eaLnBrk="1" hangingPunct="1"/>
            <a:r>
              <a:rPr lang="en-US" altLang="zh-CN" b="1">
                <a:ea typeface="宋体" charset="-122"/>
              </a:rPr>
              <a:t>			//</a:t>
            </a:r>
            <a:r>
              <a:rPr lang="zh-CN" altLang="en-US" b="1">
                <a:ea typeface="宋体" charset="-122"/>
              </a:rPr>
              <a:t>改变前驱节点的右指针类型</a:t>
            </a:r>
          </a:p>
          <a:p>
            <a:pPr eaLnBrk="1" hangingPunct="1"/>
            <a:r>
              <a:rPr lang="zh-CN" altLang="en-US" b="1">
                <a:ea typeface="宋体" charset="-122"/>
              </a:rPr>
              <a:t>			</a:t>
            </a:r>
            <a:r>
              <a:rPr lang="en-US" altLang="zh-CN" b="1">
                <a:ea typeface="宋体" charset="-122"/>
              </a:rPr>
              <a:t>pre.setRightType(1);</a:t>
            </a:r>
          </a:p>
          <a:p>
            <a:pPr eaLnBrk="1" hangingPunct="1"/>
            <a:r>
              <a:rPr lang="en-US" altLang="zh-CN" b="1">
                <a:ea typeface="宋体" charset="-122"/>
              </a:rPr>
              <a:t>		}</a:t>
            </a:r>
          </a:p>
          <a:p>
            <a:pPr eaLnBrk="1" hangingPunct="1"/>
            <a:r>
              <a:rPr lang="en-US" altLang="zh-CN" b="1">
                <a:ea typeface="宋体" charset="-122"/>
              </a:rPr>
              <a:t>		//</a:t>
            </a:r>
            <a:r>
              <a:rPr lang="zh-CN" altLang="en-US" b="1">
                <a:ea typeface="宋体" charset="-122"/>
              </a:rPr>
              <a:t>每处理一个节点，当前节点是下一个节点的前驱节点</a:t>
            </a:r>
          </a:p>
          <a:p>
            <a:pPr eaLnBrk="1" hangingPunct="1"/>
            <a:r>
              <a:rPr lang="zh-CN" altLang="en-US" b="1">
                <a:ea typeface="宋体" charset="-122"/>
              </a:rPr>
              <a:t>		</a:t>
            </a:r>
            <a:r>
              <a:rPr lang="en-US" altLang="zh-CN" b="1">
                <a:ea typeface="宋体" charset="-122"/>
              </a:rPr>
              <a:t>pre=node;</a:t>
            </a:r>
          </a:p>
          <a:p>
            <a:pPr eaLnBrk="1" hangingPunct="1"/>
            <a:r>
              <a:rPr lang="en-US" altLang="zh-CN" b="1">
                <a:ea typeface="宋体" charset="-122"/>
              </a:rPr>
              <a:t>		//</a:t>
            </a:r>
            <a:r>
              <a:rPr lang="zh-CN" altLang="en-US" b="1">
                <a:ea typeface="宋体" charset="-122"/>
              </a:rPr>
              <a:t>处理右子树</a:t>
            </a:r>
          </a:p>
          <a:p>
            <a:pPr eaLnBrk="1" hangingPunct="1"/>
            <a:r>
              <a:rPr lang="zh-CN" altLang="en-US" b="1">
                <a:ea typeface="宋体" charset="-122"/>
              </a:rPr>
              <a:t>		</a:t>
            </a:r>
            <a:r>
              <a:rPr lang="en-US" altLang="zh-CN" b="1">
                <a:ea typeface="宋体" charset="-122"/>
              </a:rPr>
              <a:t>threadNodes(node.getRight());</a:t>
            </a:r>
          </a:p>
          <a:p>
            <a:pPr eaLnBrk="1" hangingPunct="1"/>
            <a:r>
              <a:rPr lang="en-US" altLang="zh-CN" b="1">
                <a:ea typeface="宋体" charset="-122"/>
              </a:rPr>
              <a:t>	}</a:t>
            </a:r>
          </a:p>
          <a:p>
            <a:pPr eaLnBrk="1" hangingPunct="1"/>
            <a:r>
              <a:rPr lang="en-US" altLang="zh-CN">
                <a:ea typeface="宋体" charset="-122"/>
              </a:rPr>
              <a:t>	</a:t>
            </a:r>
          </a:p>
          <a:p>
            <a:pPr eaLnBrk="1" hangingPunct="1"/>
            <a:r>
              <a:rPr lang="en-US" altLang="zh-CN">
                <a:ea typeface="宋体" charset="-122"/>
              </a:rPr>
              <a:t>	public void setRoot(HeroNode root) {</a:t>
            </a:r>
          </a:p>
          <a:p>
            <a:pPr eaLnBrk="1" hangingPunct="1"/>
            <a:r>
              <a:rPr lang="en-US" altLang="zh-CN">
                <a:ea typeface="宋体" charset="-122"/>
              </a:rPr>
              <a:t>		this.root = root;</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a:t>
            </a:r>
            <a:r>
              <a:rPr lang="zh-CN" altLang="en-US">
                <a:ea typeface="宋体" charset="-122"/>
              </a:rPr>
              <a:t>删除节点</a:t>
            </a:r>
          </a:p>
          <a:p>
            <a:pPr eaLnBrk="1" hangingPunct="1"/>
            <a:r>
              <a:rPr lang="zh-CN" altLang="en-US">
                <a:ea typeface="宋体" charset="-122"/>
              </a:rPr>
              <a:t>	  </a:t>
            </a:r>
            <a:r>
              <a:rPr lang="en-US" altLang="zh-CN">
                <a:ea typeface="宋体" charset="-122"/>
              </a:rPr>
              <a:t>//1.</a:t>
            </a:r>
            <a:r>
              <a:rPr lang="zh-CN" altLang="en-US">
                <a:ea typeface="宋体" charset="-122"/>
              </a:rPr>
              <a:t>如果删除的节点是叶子节点，则删除该节点</a:t>
            </a:r>
          </a:p>
          <a:p>
            <a:pPr eaLnBrk="1" hangingPunct="1"/>
            <a:r>
              <a:rPr lang="zh-CN" altLang="en-US">
                <a:ea typeface="宋体" charset="-122"/>
              </a:rPr>
              <a:t>	  </a:t>
            </a:r>
            <a:r>
              <a:rPr lang="en-US" altLang="zh-CN">
                <a:ea typeface="宋体" charset="-122"/>
              </a:rPr>
              <a:t>//2.</a:t>
            </a:r>
            <a:r>
              <a:rPr lang="zh-CN" altLang="en-US">
                <a:ea typeface="宋体" charset="-122"/>
              </a:rPr>
              <a:t>如果删除的节点是非叶子节点，则删除该子树</a:t>
            </a:r>
            <a:r>
              <a:rPr lang="en-US" altLang="zh-CN">
                <a:ea typeface="宋体" charset="-122"/>
              </a:rPr>
              <a:t>.</a:t>
            </a:r>
          </a:p>
          <a:p>
            <a:pPr eaLnBrk="1" hangingPunct="1"/>
            <a:r>
              <a:rPr lang="en-US" altLang="zh-CN">
                <a:ea typeface="宋体" charset="-122"/>
              </a:rPr>
              <a:t>	  public void delNode(int no) {</a:t>
            </a:r>
          </a:p>
          <a:p>
            <a:pPr eaLnBrk="1" hangingPunct="1"/>
            <a:r>
              <a:rPr lang="en-US" altLang="zh-CN">
                <a:ea typeface="宋体" charset="-122"/>
              </a:rPr>
              <a:t>	    if (root != null) {</a:t>
            </a:r>
          </a:p>
          <a:p>
            <a:pPr eaLnBrk="1" hangingPunct="1"/>
            <a:r>
              <a:rPr lang="en-US" altLang="zh-CN">
                <a:ea typeface="宋体" charset="-122"/>
              </a:rPr>
              <a:t>	      //</a:t>
            </a:r>
            <a:r>
              <a:rPr lang="zh-CN" altLang="en-US">
                <a:ea typeface="宋体" charset="-122"/>
              </a:rPr>
              <a:t>如果刚好删除就是</a:t>
            </a:r>
            <a:r>
              <a:rPr lang="en-US" altLang="zh-CN">
                <a:ea typeface="宋体" charset="-122"/>
              </a:rPr>
              <a:t>root,</a:t>
            </a:r>
            <a:r>
              <a:rPr lang="zh-CN" altLang="en-US">
                <a:ea typeface="宋体" charset="-122"/>
              </a:rPr>
              <a:t>就相当于清空该二叉树</a:t>
            </a:r>
          </a:p>
          <a:p>
            <a:pPr eaLnBrk="1" hangingPunct="1"/>
            <a:r>
              <a:rPr lang="zh-CN" altLang="en-US">
                <a:ea typeface="宋体" charset="-122"/>
              </a:rPr>
              <a:t>	      </a:t>
            </a:r>
            <a:r>
              <a:rPr lang="en-US" altLang="zh-CN">
                <a:ea typeface="宋体" charset="-122"/>
              </a:rPr>
              <a:t>if (root.getNo() == no) {</a:t>
            </a:r>
          </a:p>
          <a:p>
            <a:pPr eaLnBrk="1" hangingPunct="1"/>
            <a:r>
              <a:rPr lang="en-US" altLang="zh-CN">
                <a:ea typeface="宋体" charset="-122"/>
              </a:rPr>
              <a:t>	        root = null;</a:t>
            </a:r>
          </a:p>
          <a:p>
            <a:pPr eaLnBrk="1" hangingPunct="1"/>
            <a:r>
              <a:rPr lang="en-US" altLang="zh-CN">
                <a:ea typeface="宋体" charset="-122"/>
              </a:rPr>
              <a:t>	      } else {</a:t>
            </a:r>
          </a:p>
          <a:p>
            <a:pPr eaLnBrk="1" hangingPunct="1"/>
            <a:r>
              <a:rPr lang="en-US" altLang="zh-CN">
                <a:ea typeface="宋体" charset="-122"/>
              </a:rPr>
              <a:t>	        root.delNode(no);</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前序查找</a:t>
            </a:r>
          </a:p>
          <a:p>
            <a:pPr eaLnBrk="1" hangingPunct="1"/>
            <a:r>
              <a:rPr lang="zh-CN" altLang="en-US">
                <a:ea typeface="宋体" charset="-122"/>
              </a:rPr>
              <a:t>	</a:t>
            </a:r>
            <a:r>
              <a:rPr lang="en-US" altLang="zh-CN">
                <a:ea typeface="宋体" charset="-122"/>
              </a:rPr>
              <a:t>public HeroNode preOrderSearch(int no) {</a:t>
            </a:r>
          </a:p>
          <a:p>
            <a:pPr eaLnBrk="1" hangingPunct="1"/>
            <a:r>
              <a:rPr lang="en-US" altLang="zh-CN">
                <a:ea typeface="宋体" charset="-122"/>
              </a:rPr>
              <a:t>		if (root != null) {</a:t>
            </a:r>
          </a:p>
          <a:p>
            <a:pPr eaLnBrk="1" hangingPunct="1"/>
            <a:r>
              <a:rPr lang="en-US" altLang="zh-CN">
                <a:ea typeface="宋体" charset="-122"/>
              </a:rPr>
              <a:t>			return root.preOrderSeacher(no);</a:t>
            </a:r>
          </a:p>
          <a:p>
            <a:pPr eaLnBrk="1" hangingPunct="1"/>
            <a:r>
              <a:rPr lang="en-US" altLang="zh-CN">
                <a:ea typeface="宋体" charset="-122"/>
              </a:rPr>
              <a:t>		} else {</a:t>
            </a:r>
          </a:p>
          <a:p>
            <a:pPr eaLnBrk="1" hangingPunct="1"/>
            <a:r>
              <a:rPr lang="en-US" altLang="zh-CN">
                <a:ea typeface="宋体" charset="-122"/>
              </a:rPr>
              <a:t>			return null;</a:t>
            </a: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中序查找</a:t>
            </a:r>
          </a:p>
          <a:p>
            <a:pPr eaLnBrk="1" hangingPunct="1"/>
            <a:r>
              <a:rPr lang="zh-CN" altLang="en-US">
                <a:ea typeface="宋体" charset="-122"/>
              </a:rPr>
              <a:t>	</a:t>
            </a:r>
            <a:r>
              <a:rPr lang="en-US" altLang="zh-CN">
                <a:ea typeface="宋体" charset="-122"/>
              </a:rPr>
              <a:t>public HeroNode infixOrderSearch(int no) {</a:t>
            </a:r>
          </a:p>
          <a:p>
            <a:pPr eaLnBrk="1" hangingPunct="1"/>
            <a:r>
              <a:rPr lang="en-US" altLang="zh-CN">
                <a:ea typeface="宋体" charset="-122"/>
              </a:rPr>
              <a:t>		if (root != null) {</a:t>
            </a:r>
          </a:p>
          <a:p>
            <a:pPr eaLnBrk="1" hangingPunct="1"/>
            <a:r>
              <a:rPr lang="en-US" altLang="zh-CN">
                <a:ea typeface="宋体" charset="-122"/>
              </a:rPr>
              <a:t>			return root.infixOrderSeacher(no);</a:t>
            </a:r>
          </a:p>
          <a:p>
            <a:pPr eaLnBrk="1" hangingPunct="1"/>
            <a:r>
              <a:rPr lang="en-US" altLang="zh-CN">
                <a:ea typeface="宋体" charset="-122"/>
              </a:rPr>
              <a:t>		} else {</a:t>
            </a:r>
          </a:p>
          <a:p>
            <a:pPr eaLnBrk="1" hangingPunct="1"/>
            <a:r>
              <a:rPr lang="en-US" altLang="zh-CN">
                <a:ea typeface="宋体" charset="-122"/>
              </a:rPr>
              <a:t>			return null;</a:t>
            </a: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后序查找</a:t>
            </a:r>
          </a:p>
          <a:p>
            <a:pPr eaLnBrk="1" hangingPunct="1"/>
            <a:r>
              <a:rPr lang="zh-CN" altLang="en-US">
                <a:ea typeface="宋体" charset="-122"/>
              </a:rPr>
              <a:t>	</a:t>
            </a:r>
            <a:r>
              <a:rPr lang="en-US" altLang="zh-CN">
                <a:ea typeface="宋体" charset="-122"/>
              </a:rPr>
              <a:t>public HeroNode postOrderSearch(int no) {</a:t>
            </a:r>
          </a:p>
          <a:p>
            <a:pPr eaLnBrk="1" hangingPunct="1"/>
            <a:r>
              <a:rPr lang="en-US" altLang="zh-CN">
                <a:ea typeface="宋体" charset="-122"/>
              </a:rPr>
              <a:t>		if (root != null) {</a:t>
            </a:r>
          </a:p>
          <a:p>
            <a:pPr eaLnBrk="1" hangingPunct="1"/>
            <a:r>
              <a:rPr lang="en-US" altLang="zh-CN">
                <a:ea typeface="宋体" charset="-122"/>
              </a:rPr>
              <a:t>			return root.postOrderSeacher(no);</a:t>
            </a:r>
          </a:p>
          <a:p>
            <a:pPr eaLnBrk="1" hangingPunct="1"/>
            <a:r>
              <a:rPr lang="en-US" altLang="zh-CN">
                <a:ea typeface="宋体" charset="-122"/>
              </a:rPr>
              <a:t>		} else {</a:t>
            </a:r>
          </a:p>
          <a:p>
            <a:pPr eaLnBrk="1" hangingPunct="1"/>
            <a:r>
              <a:rPr lang="en-US" altLang="zh-CN">
                <a:ea typeface="宋体" charset="-122"/>
              </a:rPr>
              <a:t>			return null;</a:t>
            </a: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前序遍历</a:t>
            </a:r>
          </a:p>
          <a:p>
            <a:pPr eaLnBrk="1" hangingPunct="1"/>
            <a:r>
              <a:rPr lang="zh-CN" altLang="en-US">
                <a:ea typeface="宋体" charset="-122"/>
              </a:rPr>
              <a:t>	</a:t>
            </a:r>
            <a:r>
              <a:rPr lang="en-US" altLang="zh-CN">
                <a:ea typeface="宋体" charset="-122"/>
              </a:rPr>
              <a:t>public void preOrder() {</a:t>
            </a:r>
          </a:p>
          <a:p>
            <a:pPr eaLnBrk="1" hangingPunct="1"/>
            <a:r>
              <a:rPr lang="en-US" altLang="zh-CN">
                <a:ea typeface="宋体" charset="-122"/>
              </a:rPr>
              <a:t>		if (root != null) {</a:t>
            </a:r>
          </a:p>
          <a:p>
            <a:pPr eaLnBrk="1" hangingPunct="1"/>
            <a:r>
              <a:rPr lang="en-US" altLang="zh-CN">
                <a:ea typeface="宋体" charset="-122"/>
              </a:rPr>
              <a:t>			root.preOrder();</a:t>
            </a: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中序遍历</a:t>
            </a:r>
          </a:p>
          <a:p>
            <a:pPr eaLnBrk="1" hangingPunct="1"/>
            <a:r>
              <a:rPr lang="zh-CN" altLang="en-US">
                <a:ea typeface="宋体" charset="-122"/>
              </a:rPr>
              <a:t>	</a:t>
            </a:r>
            <a:r>
              <a:rPr lang="en-US" altLang="zh-CN">
                <a:ea typeface="宋体" charset="-122"/>
              </a:rPr>
              <a:t>public void infixOrder() {</a:t>
            </a:r>
          </a:p>
          <a:p>
            <a:pPr eaLnBrk="1" hangingPunct="1"/>
            <a:r>
              <a:rPr lang="en-US" altLang="zh-CN">
                <a:ea typeface="宋体" charset="-122"/>
              </a:rPr>
              <a:t>		if (root != null) {</a:t>
            </a:r>
          </a:p>
          <a:p>
            <a:pPr eaLnBrk="1" hangingPunct="1"/>
            <a:r>
              <a:rPr lang="en-US" altLang="zh-CN">
                <a:ea typeface="宋体" charset="-122"/>
              </a:rPr>
              <a:t>			root.infixOrder();</a:t>
            </a: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后序遍历</a:t>
            </a:r>
          </a:p>
          <a:p>
            <a:pPr eaLnBrk="1" hangingPunct="1"/>
            <a:r>
              <a:rPr lang="zh-CN" altLang="en-US">
                <a:ea typeface="宋体" charset="-122"/>
              </a:rPr>
              <a:t>	</a:t>
            </a:r>
            <a:r>
              <a:rPr lang="en-US" altLang="zh-CN">
                <a:ea typeface="宋体" charset="-122"/>
              </a:rPr>
              <a:t>public void postOrder() {</a:t>
            </a:r>
          </a:p>
          <a:p>
            <a:pPr eaLnBrk="1" hangingPunct="1"/>
            <a:r>
              <a:rPr lang="en-US" altLang="zh-CN">
                <a:ea typeface="宋体" charset="-122"/>
              </a:rPr>
              <a:t>		if (root != null) {</a:t>
            </a:r>
          </a:p>
          <a:p>
            <a:pPr eaLnBrk="1" hangingPunct="1"/>
            <a:r>
              <a:rPr lang="en-US" altLang="zh-CN">
                <a:ea typeface="宋体" charset="-122"/>
              </a:rPr>
              <a:t>			root.postOrder();</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a:t>
            </a:r>
          </a:p>
          <a:p>
            <a:pPr eaLnBrk="1" hangingPunct="1"/>
            <a:endParaRPr lang="en-US" altLang="zh-CN">
              <a:ea typeface="宋体" charset="-122"/>
            </a:endParaRPr>
          </a:p>
          <a:p>
            <a:pPr marL="0" indent="0" eaLnBrk="1" hangingPunct="1">
              <a:buNone/>
            </a:pPr>
            <a:endParaRPr lang="en-US" altLang="zh-CN">
              <a:ea typeface="宋体" charset="-122"/>
            </a:endParaRPr>
          </a:p>
          <a:p>
            <a:pPr marL="0" indent="0" eaLnBrk="1" hangingPunct="1">
              <a:buNone/>
            </a:pPr>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147</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marL="0" indent="0" eaLnBrk="1" hangingPunct="1">
              <a:buNone/>
            </a:pPr>
            <a:r>
              <a:rPr lang="en-US" altLang="zh-CN">
                <a:ea typeface="宋体" charset="-122"/>
              </a:rPr>
              <a:t>//</a:t>
            </a:r>
            <a:r>
              <a:rPr lang="en-US" altLang="zh-CN" baseline="0">
                <a:ea typeface="宋体" charset="-122"/>
              </a:rPr>
              <a:t> </a:t>
            </a:r>
            <a:r>
              <a:rPr lang="zh-CN" altLang="en-US" baseline="0">
                <a:ea typeface="宋体" charset="-122"/>
              </a:rPr>
              <a:t>代码如下： </a:t>
            </a:r>
            <a:r>
              <a:rPr lang="zh-CN" altLang="en-US" b="1" baseline="0">
                <a:ea typeface="宋体" charset="-122"/>
              </a:rPr>
              <a:t>修改的部分已经标粗了</a:t>
            </a:r>
            <a:r>
              <a:rPr lang="zh-CN" altLang="en-US" baseline="0">
                <a:ea typeface="宋体" charset="-122"/>
              </a:rPr>
              <a:t>。</a:t>
            </a:r>
            <a:endParaRPr lang="en-US" altLang="zh-CN" baseline="0">
              <a:ea typeface="宋体" charset="-122"/>
            </a:endParaRPr>
          </a:p>
          <a:p>
            <a:pPr marL="0" indent="0" eaLnBrk="1" hangingPunct="1">
              <a:buNone/>
            </a:pPr>
            <a:endParaRPr lang="en-US" altLang="zh-CN" baseline="0">
              <a:ea typeface="宋体" charset="-122"/>
            </a:endParaRPr>
          </a:p>
          <a:p>
            <a:pPr marL="0" indent="0" eaLnBrk="1" hangingPunct="1">
              <a:buNone/>
            </a:pPr>
            <a:r>
              <a:rPr lang="en-US" altLang="zh-CN">
                <a:ea typeface="宋体" charset="-122"/>
              </a:rPr>
              <a:t>package com.atguigu.threadbinarytree;</a:t>
            </a:r>
          </a:p>
          <a:p>
            <a:pPr marL="0" indent="0" eaLnBrk="1" hangingPunct="1">
              <a:buNone/>
            </a:pPr>
            <a:endParaRPr lang="en-US" altLang="zh-CN">
              <a:ea typeface="宋体" charset="-122"/>
            </a:endParaRPr>
          </a:p>
          <a:p>
            <a:pPr marL="0" indent="0" eaLnBrk="1" hangingPunct="1">
              <a:buNone/>
            </a:pPr>
            <a:r>
              <a:rPr lang="en-US" altLang="zh-CN">
                <a:ea typeface="宋体" charset="-122"/>
              </a:rPr>
              <a:t>public class BinaryTreeDemo {</a:t>
            </a:r>
          </a:p>
          <a:p>
            <a:pPr marL="0" indent="0" eaLnBrk="1" hangingPunct="1">
              <a:buNone/>
            </a:pPr>
            <a:endParaRPr lang="en-US" altLang="zh-CN">
              <a:ea typeface="宋体" charset="-122"/>
            </a:endParaRPr>
          </a:p>
          <a:p>
            <a:pPr marL="0" indent="0" eaLnBrk="1" hangingPunct="1">
              <a:buNone/>
            </a:pPr>
            <a:r>
              <a:rPr lang="en-US" altLang="zh-CN">
                <a:ea typeface="宋体" charset="-122"/>
              </a:rPr>
              <a:t>	public static void main(String[] args) {</a:t>
            </a:r>
          </a:p>
          <a:p>
            <a:pPr marL="0" indent="0" eaLnBrk="1" hangingPunct="1">
              <a:buNone/>
            </a:pPr>
            <a:r>
              <a:rPr lang="en-US" altLang="zh-CN">
                <a:ea typeface="宋体" charset="-122"/>
              </a:rPr>
              <a:t>		// </a:t>
            </a:r>
            <a:r>
              <a:rPr lang="zh-CN" altLang="en-US">
                <a:ea typeface="宋体" charset="-122"/>
              </a:rPr>
              <a:t>构建二叉树，我们这里先使用指定的方式，后面我们使用递归方式创建</a:t>
            </a:r>
          </a:p>
          <a:p>
            <a:pPr marL="0" indent="0" eaLnBrk="1" hangingPunct="1">
              <a:buNone/>
            </a:pPr>
            <a:r>
              <a:rPr lang="zh-CN" altLang="en-US">
                <a:ea typeface="宋体" charset="-122"/>
              </a:rPr>
              <a:t>		</a:t>
            </a:r>
            <a:r>
              <a:rPr lang="en-US" altLang="zh-CN">
                <a:ea typeface="宋体" charset="-122"/>
              </a:rPr>
              <a:t>BinaryTree binaryTree = new BinaryTree();</a:t>
            </a:r>
          </a:p>
          <a:p>
            <a:pPr marL="0" indent="0" eaLnBrk="1" hangingPunct="1">
              <a:buNone/>
            </a:pPr>
            <a:endParaRPr lang="en-US" altLang="zh-CN">
              <a:ea typeface="宋体" charset="-122"/>
            </a:endParaRPr>
          </a:p>
          <a:p>
            <a:pPr marL="0" indent="0" eaLnBrk="1" hangingPunct="1">
              <a:buNone/>
            </a:pPr>
            <a:r>
              <a:rPr lang="en-US" altLang="zh-CN">
                <a:ea typeface="宋体" charset="-122"/>
              </a:rPr>
              <a:t>		HeroNode root = new HeroNode(1, "jack");</a:t>
            </a:r>
          </a:p>
          <a:p>
            <a:pPr marL="0" indent="0" eaLnBrk="1" hangingPunct="1">
              <a:buNone/>
            </a:pPr>
            <a:r>
              <a:rPr lang="en-US" altLang="zh-CN">
                <a:ea typeface="宋体" charset="-122"/>
              </a:rPr>
              <a:t>		HeroNode node1 = new HeroNode(3, "tom");</a:t>
            </a:r>
          </a:p>
          <a:p>
            <a:pPr marL="0" indent="0" eaLnBrk="1" hangingPunct="1">
              <a:buNone/>
            </a:pPr>
            <a:r>
              <a:rPr lang="en-US" altLang="zh-CN">
                <a:ea typeface="宋体" charset="-122"/>
              </a:rPr>
              <a:t>		HeroNode node2 = new HeroNode(6, "mike");</a:t>
            </a:r>
          </a:p>
          <a:p>
            <a:pPr marL="0" indent="0" eaLnBrk="1" hangingPunct="1">
              <a:buNone/>
            </a:pPr>
            <a:endParaRPr lang="en-US" altLang="zh-CN">
              <a:ea typeface="宋体" charset="-122"/>
            </a:endParaRPr>
          </a:p>
          <a:p>
            <a:pPr marL="0" indent="0" eaLnBrk="1" hangingPunct="1">
              <a:buNone/>
            </a:pPr>
            <a:r>
              <a:rPr lang="en-US" altLang="zh-CN">
                <a:ea typeface="宋体" charset="-122"/>
              </a:rPr>
              <a:t>		root.setLeftNode(node1);</a:t>
            </a:r>
          </a:p>
          <a:p>
            <a:pPr marL="0" indent="0" eaLnBrk="1" hangingPunct="1">
              <a:buNone/>
            </a:pPr>
            <a:r>
              <a:rPr lang="en-US" altLang="zh-CN">
                <a:ea typeface="宋体" charset="-122"/>
              </a:rPr>
              <a:t>		root.setRightNode(node2);</a:t>
            </a:r>
          </a:p>
          <a:p>
            <a:pPr marL="0" indent="0" eaLnBrk="1" hangingPunct="1">
              <a:buNone/>
            </a:pPr>
            <a:endParaRPr lang="en-US" altLang="zh-CN">
              <a:ea typeface="宋体" charset="-122"/>
            </a:endParaRPr>
          </a:p>
          <a:p>
            <a:pPr marL="0" indent="0" eaLnBrk="1" hangingPunct="1">
              <a:buNone/>
            </a:pPr>
            <a:r>
              <a:rPr lang="en-US" altLang="zh-CN">
                <a:ea typeface="宋体" charset="-122"/>
              </a:rPr>
              <a:t>		binaryTree.setRoot(root);</a:t>
            </a:r>
          </a:p>
          <a:p>
            <a:pPr marL="0" indent="0" eaLnBrk="1" hangingPunct="1">
              <a:buNone/>
            </a:pPr>
            <a:endParaRPr lang="en-US" altLang="zh-CN">
              <a:ea typeface="宋体" charset="-122"/>
            </a:endParaRPr>
          </a:p>
          <a:p>
            <a:pPr marL="0" indent="0" eaLnBrk="1" hangingPunct="1">
              <a:buNone/>
            </a:pPr>
            <a:r>
              <a:rPr lang="en-US" altLang="zh-CN">
                <a:ea typeface="宋体" charset="-122"/>
              </a:rPr>
              <a:t>		HeroNode node3 = new HeroNode(8, "</a:t>
            </a:r>
            <a:r>
              <a:rPr lang="zh-CN" altLang="en-US">
                <a:ea typeface="宋体" charset="-122"/>
              </a:rPr>
              <a:t>林冲</a:t>
            </a:r>
            <a:r>
              <a:rPr lang="en-US" altLang="zh-CN">
                <a:ea typeface="宋体" charset="-122"/>
              </a:rPr>
              <a:t>");</a:t>
            </a:r>
          </a:p>
          <a:p>
            <a:pPr marL="0" indent="0" eaLnBrk="1" hangingPunct="1">
              <a:buNone/>
            </a:pPr>
            <a:r>
              <a:rPr lang="en-US" altLang="zh-CN">
                <a:ea typeface="宋体" charset="-122"/>
              </a:rPr>
              <a:t>		HeroNode node4 = new HeroNode(10, "</a:t>
            </a:r>
            <a:r>
              <a:rPr lang="zh-CN" altLang="en-US">
                <a:ea typeface="宋体" charset="-122"/>
              </a:rPr>
              <a:t>关胜</a:t>
            </a:r>
            <a:r>
              <a:rPr lang="en-US" altLang="zh-CN">
                <a:ea typeface="宋体" charset="-122"/>
              </a:rPr>
              <a:t>");</a:t>
            </a:r>
          </a:p>
          <a:p>
            <a:pPr marL="0" indent="0" eaLnBrk="1" hangingPunct="1">
              <a:buNone/>
            </a:pPr>
            <a:endParaRPr lang="en-US" altLang="zh-CN">
              <a:ea typeface="宋体" charset="-122"/>
            </a:endParaRPr>
          </a:p>
          <a:p>
            <a:pPr marL="0" indent="0" eaLnBrk="1" hangingPunct="1">
              <a:buNone/>
            </a:pPr>
            <a:r>
              <a:rPr lang="en-US" altLang="zh-CN">
                <a:ea typeface="宋体" charset="-122"/>
              </a:rPr>
              <a:t>		node1.setLeftNode(node3);</a:t>
            </a:r>
          </a:p>
          <a:p>
            <a:pPr marL="0" indent="0" eaLnBrk="1" hangingPunct="1">
              <a:buNone/>
            </a:pPr>
            <a:r>
              <a:rPr lang="en-US" altLang="zh-CN">
                <a:ea typeface="宋体" charset="-122"/>
              </a:rPr>
              <a:t>		node1.setRightNode(node4);</a:t>
            </a:r>
          </a:p>
          <a:p>
            <a:pPr marL="0" indent="0" eaLnBrk="1" hangingPunct="1">
              <a:buNone/>
            </a:pPr>
            <a:r>
              <a:rPr lang="en-US" altLang="zh-CN">
                <a:ea typeface="宋体" charset="-122"/>
              </a:rPr>
              <a:t>		</a:t>
            </a:r>
          </a:p>
          <a:p>
            <a:pPr marL="0" indent="0" eaLnBrk="1" hangingPunct="1">
              <a:buNone/>
            </a:pPr>
            <a:r>
              <a:rPr lang="en-US" altLang="zh-CN">
                <a:ea typeface="宋体" charset="-122"/>
              </a:rPr>
              <a:t>		HeroNode node5 = new HeroNode(14, "jerry");</a:t>
            </a:r>
          </a:p>
          <a:p>
            <a:pPr marL="0" indent="0" eaLnBrk="1" hangingPunct="1">
              <a:buNone/>
            </a:pPr>
            <a:r>
              <a:rPr lang="en-US" altLang="zh-CN">
                <a:ea typeface="宋体" charset="-122"/>
              </a:rPr>
              <a:t>		</a:t>
            </a:r>
          </a:p>
          <a:p>
            <a:pPr marL="0" indent="0" eaLnBrk="1" hangingPunct="1">
              <a:buNone/>
            </a:pPr>
            <a:r>
              <a:rPr lang="en-US" altLang="zh-CN">
                <a:ea typeface="宋体" charset="-122"/>
              </a:rPr>
              <a:t>		node2.setLeftNode(node5);</a:t>
            </a:r>
          </a:p>
          <a:p>
            <a:pPr marL="0" indent="0" eaLnBrk="1" hangingPunct="1">
              <a:buNone/>
            </a:pPr>
            <a:endParaRPr lang="en-US" altLang="zh-CN">
              <a:ea typeface="宋体" charset="-122"/>
            </a:endParaRPr>
          </a:p>
          <a:p>
            <a:pPr marL="0" indent="0" eaLnBrk="1" hangingPunct="1">
              <a:buNone/>
            </a:pPr>
            <a:r>
              <a:rPr lang="en-US" altLang="zh-CN">
                <a:ea typeface="宋体" charset="-122"/>
              </a:rPr>
              <a:t>		</a:t>
            </a:r>
          </a:p>
          <a:p>
            <a:pPr marL="0" indent="0" eaLnBrk="1" hangingPunct="1">
              <a:buNone/>
            </a:pPr>
            <a:r>
              <a:rPr lang="en-US" altLang="zh-CN">
                <a:ea typeface="宋体" charset="-122"/>
              </a:rPr>
              <a:t>		// // </a:t>
            </a:r>
            <a:r>
              <a:rPr lang="zh-CN" altLang="en-US">
                <a:ea typeface="宋体" charset="-122"/>
              </a:rPr>
              <a:t>中序遍历</a:t>
            </a:r>
          </a:p>
          <a:p>
            <a:pPr marL="0" indent="0" eaLnBrk="1" hangingPunct="1">
              <a:buNone/>
            </a:pPr>
            <a:r>
              <a:rPr lang="zh-CN" altLang="en-US">
                <a:ea typeface="宋体" charset="-122"/>
              </a:rPr>
              <a:t>		</a:t>
            </a:r>
            <a:r>
              <a:rPr lang="en-US" altLang="zh-CN">
                <a:ea typeface="宋体" charset="-122"/>
              </a:rPr>
              <a:t>System.out.println("---</a:t>
            </a:r>
            <a:r>
              <a:rPr lang="zh-CN" altLang="en-US">
                <a:ea typeface="宋体" charset="-122"/>
              </a:rPr>
              <a:t>中序</a:t>
            </a:r>
            <a:r>
              <a:rPr lang="en-US" altLang="zh-CN">
                <a:ea typeface="宋体" charset="-122"/>
              </a:rPr>
              <a:t>---");</a:t>
            </a:r>
          </a:p>
          <a:p>
            <a:pPr marL="0" indent="0" eaLnBrk="1" hangingPunct="1">
              <a:buNone/>
            </a:pPr>
            <a:r>
              <a:rPr lang="en-US" altLang="zh-CN">
                <a:ea typeface="宋体" charset="-122"/>
              </a:rPr>
              <a:t>		binaryTree.infixOrder();</a:t>
            </a:r>
          </a:p>
          <a:p>
            <a:pPr marL="0" indent="0" eaLnBrk="1" hangingPunct="1">
              <a:buNone/>
            </a:pPr>
            <a:r>
              <a:rPr lang="en-US" altLang="zh-CN">
                <a:ea typeface="宋体" charset="-122"/>
              </a:rPr>
              <a:t>		</a:t>
            </a:r>
          </a:p>
          <a:p>
            <a:pPr marL="0" indent="0" eaLnBrk="1" hangingPunct="1">
              <a:buNone/>
            </a:pPr>
            <a:r>
              <a:rPr lang="en-US" altLang="zh-CN">
                <a:ea typeface="宋体" charset="-122"/>
              </a:rPr>
              <a:t>		//</a:t>
            </a:r>
            <a:r>
              <a:rPr lang="zh-CN" altLang="en-US">
                <a:ea typeface="宋体" charset="-122"/>
              </a:rPr>
              <a:t>中序线索化二叉树</a:t>
            </a:r>
          </a:p>
          <a:p>
            <a:pPr marL="0" indent="0" eaLnBrk="1" hangingPunct="1">
              <a:buNone/>
            </a:pPr>
            <a:r>
              <a:rPr lang="zh-CN" altLang="en-US">
                <a:ea typeface="宋体" charset="-122"/>
              </a:rPr>
              <a:t>		</a:t>
            </a:r>
            <a:r>
              <a:rPr lang="en-US" altLang="zh-CN">
                <a:ea typeface="宋体" charset="-122"/>
              </a:rPr>
              <a:t>binaryTree.threadNodes();</a:t>
            </a:r>
          </a:p>
          <a:p>
            <a:pPr marL="0" indent="0" eaLnBrk="1" hangingPunct="1">
              <a:buNone/>
            </a:pPr>
            <a:r>
              <a:rPr lang="en-US" altLang="zh-CN">
                <a:ea typeface="宋体" charset="-122"/>
              </a:rPr>
              <a:t>		System.out.println("---</a:t>
            </a:r>
            <a:r>
              <a:rPr lang="zh-CN" altLang="en-US">
                <a:ea typeface="宋体" charset="-122"/>
              </a:rPr>
              <a:t>中序线索化二叉树后</a:t>
            </a:r>
            <a:r>
              <a:rPr lang="en-US" altLang="zh-CN">
                <a:ea typeface="宋体" charset="-122"/>
              </a:rPr>
              <a:t>...---");</a:t>
            </a:r>
          </a:p>
          <a:p>
            <a:pPr marL="0" indent="0" eaLnBrk="1" hangingPunct="1">
              <a:buNone/>
            </a:pPr>
            <a:r>
              <a:rPr lang="en-US" altLang="zh-CN">
                <a:ea typeface="宋体" charset="-122"/>
              </a:rPr>
              <a:t>		</a:t>
            </a:r>
          </a:p>
          <a:p>
            <a:pPr marL="0" indent="0" eaLnBrk="1" hangingPunct="1">
              <a:buNone/>
            </a:pPr>
            <a:r>
              <a:rPr lang="en-US" altLang="zh-CN">
                <a:ea typeface="宋体" charset="-122"/>
              </a:rPr>
              <a:t>		//</a:t>
            </a:r>
            <a:r>
              <a:rPr lang="zh-CN" altLang="en-US">
                <a:ea typeface="宋体" charset="-122"/>
              </a:rPr>
              <a:t>测试中序线索化二叉树是否正确</a:t>
            </a:r>
          </a:p>
          <a:p>
            <a:pPr marL="0" indent="0" eaLnBrk="1" hangingPunct="1">
              <a:buNone/>
            </a:pPr>
            <a:r>
              <a:rPr lang="zh-CN" altLang="en-US">
                <a:ea typeface="宋体" charset="-122"/>
              </a:rPr>
              <a:t>		</a:t>
            </a:r>
            <a:r>
              <a:rPr lang="en-US" altLang="zh-CN">
                <a:ea typeface="宋体" charset="-122"/>
              </a:rPr>
              <a:t>//</a:t>
            </a:r>
            <a:r>
              <a:rPr lang="zh-CN" altLang="en-US">
                <a:ea typeface="宋体" charset="-122"/>
              </a:rPr>
              <a:t>看看  </a:t>
            </a:r>
            <a:r>
              <a:rPr lang="en-US" altLang="zh-CN">
                <a:ea typeface="宋体" charset="-122"/>
              </a:rPr>
              <a:t>10 </a:t>
            </a:r>
            <a:r>
              <a:rPr lang="zh-CN" altLang="en-US">
                <a:ea typeface="宋体" charset="-122"/>
              </a:rPr>
              <a:t>这个节点后是不是 </a:t>
            </a:r>
            <a:r>
              <a:rPr lang="en-US" altLang="zh-CN">
                <a:ea typeface="宋体" charset="-122"/>
              </a:rPr>
              <a:t>1</a:t>
            </a:r>
          </a:p>
          <a:p>
            <a:pPr marL="0" indent="0" eaLnBrk="1" hangingPunct="1">
              <a:buNone/>
            </a:pPr>
            <a:r>
              <a:rPr lang="en-US" altLang="zh-CN">
                <a:ea typeface="宋体" charset="-122"/>
              </a:rPr>
              <a:t>		//</a:t>
            </a:r>
            <a:r>
              <a:rPr lang="zh-CN" altLang="en-US">
                <a:ea typeface="宋体" charset="-122"/>
              </a:rPr>
              <a:t>如果不做修改，这里会 </a:t>
            </a:r>
            <a:r>
              <a:rPr lang="en-US" altLang="zh-CN">
                <a:ea typeface="宋体" charset="-122"/>
              </a:rPr>
              <a:t>java.lang.StackOverflowError</a:t>
            </a:r>
          </a:p>
          <a:p>
            <a:pPr marL="0" indent="0" eaLnBrk="1" hangingPunct="1">
              <a:buNone/>
            </a:pPr>
            <a:r>
              <a:rPr lang="en-US" altLang="zh-CN">
                <a:ea typeface="宋体" charset="-122"/>
              </a:rPr>
              <a:t>		//</a:t>
            </a:r>
            <a:r>
              <a:rPr lang="zh-CN" altLang="en-US">
                <a:ea typeface="宋体" charset="-122"/>
              </a:rPr>
              <a:t>原因是因为 进行线索化后，原来的某些节点不再为</a:t>
            </a:r>
            <a:r>
              <a:rPr lang="en-US" altLang="zh-CN">
                <a:ea typeface="宋体" charset="-122"/>
              </a:rPr>
              <a:t>null,</a:t>
            </a:r>
            <a:r>
              <a:rPr lang="zh-CN" altLang="en-US">
                <a:ea typeface="宋体" charset="-122"/>
              </a:rPr>
              <a:t>因此会无限的查找</a:t>
            </a:r>
          </a:p>
          <a:p>
            <a:pPr marL="0" indent="0" eaLnBrk="1" hangingPunct="1">
              <a:buNone/>
            </a:pPr>
            <a:r>
              <a:rPr lang="zh-CN" altLang="en-US">
                <a:ea typeface="宋体" charset="-122"/>
              </a:rPr>
              <a:t>		</a:t>
            </a:r>
            <a:r>
              <a:rPr lang="en-US" altLang="zh-CN">
                <a:ea typeface="宋体" charset="-122"/>
              </a:rPr>
              <a:t>//</a:t>
            </a:r>
            <a:r>
              <a:rPr lang="zh-CN" altLang="en-US">
                <a:ea typeface="宋体" charset="-122"/>
              </a:rPr>
              <a:t>你看错误 </a:t>
            </a:r>
            <a:r>
              <a:rPr lang="en-US" altLang="zh-CN">
                <a:ea typeface="宋体" charset="-122"/>
              </a:rPr>
              <a:t>195 </a:t>
            </a:r>
            <a:r>
              <a:rPr lang="zh-CN" altLang="en-US">
                <a:ea typeface="宋体" charset="-122"/>
              </a:rPr>
              <a:t>行 </a:t>
            </a:r>
            <a:r>
              <a:rPr lang="en-US" altLang="zh-CN">
                <a:ea typeface="宋体" charset="-122"/>
              </a:rPr>
              <a:t>189</a:t>
            </a:r>
            <a:r>
              <a:rPr lang="zh-CN" altLang="en-US">
                <a:ea typeface="宋体" charset="-122"/>
              </a:rPr>
              <a:t>行 死循环了</a:t>
            </a:r>
          </a:p>
          <a:p>
            <a:pPr marL="0" indent="0" eaLnBrk="1" hangingPunct="1">
              <a:buNone/>
            </a:pPr>
            <a:r>
              <a:rPr lang="zh-CN" altLang="en-US">
                <a:ea typeface="宋体" charset="-122"/>
              </a:rPr>
              <a:t>		</a:t>
            </a:r>
            <a:r>
              <a:rPr lang="en-US" altLang="zh-CN">
                <a:ea typeface="宋体" charset="-122"/>
              </a:rPr>
              <a:t>/*</a:t>
            </a:r>
          </a:p>
          <a:p>
            <a:pPr marL="0" indent="0" eaLnBrk="1" hangingPunct="1">
              <a:buNone/>
            </a:pPr>
            <a:r>
              <a:rPr lang="en-US" altLang="zh-CN">
                <a:ea typeface="宋体" charset="-122"/>
              </a:rPr>
              <a:t>		 * at com.atguigu.threadbinarytree.HeroNode.preOrderSeacher(BinaryTreeDemo.java:195)</a:t>
            </a:r>
          </a:p>
          <a:p>
            <a:pPr marL="0" indent="0" eaLnBrk="1" hangingPunct="1">
              <a:buNone/>
            </a:pPr>
            <a:r>
              <a:rPr lang="en-US" altLang="zh-CN">
                <a:ea typeface="宋体" charset="-122"/>
              </a:rPr>
              <a:t>	at com.atguigu.threadbinarytree.HeroNode.preOrderSeacher(BinaryTreeDemo.java:189)</a:t>
            </a:r>
          </a:p>
          <a:p>
            <a:pPr marL="0" indent="0" eaLnBrk="1" hangingPunct="1">
              <a:buNone/>
            </a:pPr>
            <a:r>
              <a:rPr lang="en-US" altLang="zh-CN">
                <a:ea typeface="宋体" charset="-122"/>
              </a:rPr>
              <a:t>	at com.atguigu.threadbinarytree.HeroNode.preOrderSeacher(BinaryTreeDemo.java:195)</a:t>
            </a:r>
          </a:p>
          <a:p>
            <a:pPr marL="0" indent="0" eaLnBrk="1" hangingPunct="1">
              <a:buNone/>
            </a:pPr>
            <a:r>
              <a:rPr lang="en-US" altLang="zh-CN">
                <a:ea typeface="宋体" charset="-122"/>
              </a:rPr>
              <a:t>	at com.atguigu.threadbinarytree.HeroNode.preOrderSeacher(BinaryTreeDemo.java:189)</a:t>
            </a:r>
          </a:p>
          <a:p>
            <a:pPr marL="0" indent="0" eaLnBrk="1" hangingPunct="1">
              <a:buNone/>
            </a:pPr>
            <a:r>
              <a:rPr lang="en-US" altLang="zh-CN">
                <a:ea typeface="宋体" charset="-122"/>
              </a:rPr>
              <a:t>	at com.atguigu.threadbinarytree.HeroNode.preOrderSeacher(BinaryTreeDemo.java:195)</a:t>
            </a:r>
          </a:p>
          <a:p>
            <a:pPr marL="0" indent="0" eaLnBrk="1" hangingPunct="1">
              <a:buNone/>
            </a:pPr>
            <a:r>
              <a:rPr lang="en-US" altLang="zh-CN">
                <a:ea typeface="宋体" charset="-122"/>
              </a:rPr>
              <a:t>		 */</a:t>
            </a:r>
          </a:p>
          <a:p>
            <a:pPr marL="0" indent="0" eaLnBrk="1" hangingPunct="1">
              <a:buNone/>
            </a:pPr>
            <a:r>
              <a:rPr lang="en-US" altLang="zh-CN">
                <a:ea typeface="宋体" charset="-122"/>
              </a:rPr>
              <a:t>//		HeroNode heroNode10 = binaryTree.preOrderSearch(10);</a:t>
            </a:r>
          </a:p>
          <a:p>
            <a:pPr marL="0" indent="0" eaLnBrk="1" hangingPunct="1">
              <a:buNone/>
            </a:pPr>
            <a:r>
              <a:rPr lang="en-US" altLang="zh-CN">
                <a:ea typeface="宋体" charset="-122"/>
              </a:rPr>
              <a:t>//		HeroNode afterHeroNode10 = heroNode10.getRight();</a:t>
            </a:r>
          </a:p>
          <a:p>
            <a:pPr marL="0" indent="0" eaLnBrk="1" hangingPunct="1">
              <a:buNone/>
            </a:pPr>
            <a:r>
              <a:rPr lang="en-US" altLang="zh-CN">
                <a:ea typeface="宋体" charset="-122"/>
              </a:rPr>
              <a:t>//		System.out.println(afterHeroNode10);</a:t>
            </a:r>
          </a:p>
          <a:p>
            <a:pPr marL="0" indent="0" eaLnBrk="1" hangingPunct="1">
              <a:buNone/>
            </a:pPr>
            <a:r>
              <a:rPr lang="en-US" altLang="zh-CN">
                <a:ea typeface="宋体" charset="-122"/>
              </a:rPr>
              <a:t>		</a:t>
            </a:r>
          </a:p>
          <a:p>
            <a:pPr marL="0" indent="0" eaLnBrk="1" hangingPunct="1">
              <a:buNone/>
            </a:pPr>
            <a:r>
              <a:rPr lang="en-US" altLang="zh-CN">
                <a:ea typeface="宋体" charset="-122"/>
              </a:rPr>
              <a:t>		//</a:t>
            </a:r>
            <a:r>
              <a:rPr lang="zh-CN" altLang="en-US">
                <a:ea typeface="宋体" charset="-122"/>
              </a:rPr>
              <a:t>测试中序线索化二叉树是否正确</a:t>
            </a:r>
          </a:p>
          <a:p>
            <a:pPr marL="0" indent="0" eaLnBrk="1" hangingPunct="1">
              <a:buNone/>
            </a:pPr>
            <a:r>
              <a:rPr lang="zh-CN" altLang="en-US">
                <a:ea typeface="宋体" charset="-122"/>
              </a:rPr>
              <a:t>		</a:t>
            </a:r>
            <a:r>
              <a:rPr lang="en-US" altLang="zh-CN">
                <a:ea typeface="宋体" charset="-122"/>
              </a:rPr>
              <a:t>//</a:t>
            </a:r>
            <a:r>
              <a:rPr lang="zh-CN" altLang="en-US">
                <a:ea typeface="宋体" charset="-122"/>
              </a:rPr>
              <a:t>这里我们直接使用</a:t>
            </a:r>
            <a:r>
              <a:rPr lang="en-US" altLang="zh-CN">
                <a:ea typeface="宋体" charset="-122"/>
              </a:rPr>
              <a:t>10</a:t>
            </a:r>
            <a:r>
              <a:rPr lang="zh-CN" altLang="en-US">
                <a:ea typeface="宋体" charset="-122"/>
              </a:rPr>
              <a:t>节点的来验证，即可</a:t>
            </a:r>
            <a:r>
              <a:rPr lang="en-US" altLang="zh-CN">
                <a:ea typeface="宋体" charset="-122"/>
              </a:rPr>
              <a:t>.</a:t>
            </a:r>
          </a:p>
          <a:p>
            <a:pPr marL="0" indent="0" eaLnBrk="1" hangingPunct="1">
              <a:buNone/>
            </a:pPr>
            <a:r>
              <a:rPr lang="en-US" altLang="zh-CN">
                <a:ea typeface="宋体" charset="-122"/>
              </a:rPr>
              <a:t>		HeroNode afterHeroNode10 = node4.getRight();</a:t>
            </a:r>
          </a:p>
          <a:p>
            <a:pPr marL="0" indent="0" eaLnBrk="1" hangingPunct="1">
              <a:buNone/>
            </a:pPr>
            <a:r>
              <a:rPr lang="en-US" altLang="zh-CN">
                <a:ea typeface="宋体" charset="-122"/>
              </a:rPr>
              <a:t>		System.out.println(afterHeroNode10);// no=1 name=jack ok</a:t>
            </a:r>
            <a:r>
              <a:rPr lang="zh-CN" altLang="en-US">
                <a:ea typeface="宋体" charset="-122"/>
              </a:rPr>
              <a:t>了</a:t>
            </a:r>
          </a:p>
          <a:p>
            <a:pPr marL="0" indent="0" eaLnBrk="1" hangingPunct="1">
              <a:buNone/>
            </a:pPr>
            <a:r>
              <a:rPr lang="zh-CN" altLang="en-US">
                <a:ea typeface="宋体" charset="-122"/>
              </a:rPr>
              <a:t>		</a:t>
            </a:r>
          </a:p>
          <a:p>
            <a:pPr marL="0" indent="0" eaLnBrk="1" hangingPunct="1">
              <a:buNone/>
            </a:pPr>
            <a:r>
              <a:rPr lang="zh-CN" altLang="en-US">
                <a:ea typeface="宋体" charset="-122"/>
              </a:rPr>
              <a:t>		</a:t>
            </a:r>
            <a:r>
              <a:rPr lang="en-US" altLang="zh-CN">
                <a:ea typeface="宋体" charset="-122"/>
              </a:rPr>
              <a:t>System.out.println("</a:t>
            </a:r>
            <a:r>
              <a:rPr lang="zh-CN" altLang="en-US">
                <a:ea typeface="宋体" charset="-122"/>
              </a:rPr>
              <a:t>线索化遍历二叉树</a:t>
            </a:r>
            <a:r>
              <a:rPr lang="en-US" altLang="zh-CN">
                <a:ea typeface="宋体" charset="-122"/>
              </a:rPr>
              <a:t>");</a:t>
            </a:r>
          </a:p>
          <a:p>
            <a:pPr marL="0" indent="0" eaLnBrk="1" hangingPunct="1">
              <a:buNone/>
            </a:pPr>
            <a:r>
              <a:rPr lang="en-US" altLang="zh-CN">
                <a:ea typeface="宋体" charset="-122"/>
              </a:rPr>
              <a:t>		binaryTree.threadList();</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r>
              <a:rPr lang="en-US" altLang="zh-CN">
                <a:ea typeface="宋体" charset="-122"/>
              </a:rPr>
              <a:t>}</a:t>
            </a:r>
          </a:p>
          <a:p>
            <a:pPr marL="0" indent="0" eaLnBrk="1" hangingPunct="1">
              <a:buNone/>
            </a:pPr>
            <a:endParaRPr lang="en-US" altLang="zh-CN">
              <a:ea typeface="宋体" charset="-122"/>
            </a:endParaRPr>
          </a:p>
          <a:p>
            <a:pPr marL="0" indent="0" eaLnBrk="1" hangingPunct="1">
              <a:buNone/>
            </a:pPr>
            <a:r>
              <a:rPr lang="en-US" altLang="zh-CN">
                <a:ea typeface="宋体" charset="-122"/>
              </a:rPr>
              <a:t>class HeroNode {</a:t>
            </a:r>
          </a:p>
          <a:p>
            <a:pPr marL="0" indent="0" eaLnBrk="1" hangingPunct="1">
              <a:buNone/>
            </a:pPr>
            <a:r>
              <a:rPr lang="en-US" altLang="zh-CN">
                <a:ea typeface="宋体" charset="-122"/>
              </a:rPr>
              <a:t>	private int no;</a:t>
            </a:r>
          </a:p>
          <a:p>
            <a:pPr marL="0" indent="0" eaLnBrk="1" hangingPunct="1">
              <a:buNone/>
            </a:pPr>
            <a:r>
              <a:rPr lang="en-US" altLang="zh-CN">
                <a:ea typeface="宋体" charset="-122"/>
              </a:rPr>
              <a:t>	private String name;</a:t>
            </a:r>
          </a:p>
          <a:p>
            <a:pPr marL="0" indent="0" eaLnBrk="1" hangingPunct="1">
              <a:buNone/>
            </a:pPr>
            <a:r>
              <a:rPr lang="en-US" altLang="zh-CN">
                <a:ea typeface="宋体" charset="-122"/>
              </a:rPr>
              <a:t>	private HeroNode left;</a:t>
            </a:r>
          </a:p>
          <a:p>
            <a:pPr marL="0" indent="0" eaLnBrk="1" hangingPunct="1">
              <a:buNone/>
            </a:pPr>
            <a:r>
              <a:rPr lang="en-US" altLang="zh-CN">
                <a:ea typeface="宋体" charset="-122"/>
              </a:rPr>
              <a:t>	private HeroNode right;</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r>
              <a:rPr lang="zh-CN" altLang="en-US">
                <a:ea typeface="宋体" charset="-122"/>
              </a:rPr>
              <a:t>标识左右指针的类型</a:t>
            </a:r>
          </a:p>
          <a:p>
            <a:pPr marL="0" indent="0" eaLnBrk="1" hangingPunct="1">
              <a:buNone/>
            </a:pPr>
            <a:r>
              <a:rPr lang="zh-CN" altLang="en-US">
                <a:ea typeface="宋体" charset="-122"/>
              </a:rPr>
              <a:t>	</a:t>
            </a:r>
            <a:r>
              <a:rPr lang="en-US" altLang="zh-CN">
                <a:ea typeface="宋体" charset="-122"/>
              </a:rPr>
              <a:t>//</a:t>
            </a:r>
            <a:r>
              <a:rPr lang="zh-CN" altLang="en-US">
                <a:ea typeface="宋体" charset="-122"/>
              </a:rPr>
              <a:t>我们规定</a:t>
            </a:r>
          </a:p>
          <a:p>
            <a:pPr marL="0" indent="0" eaLnBrk="1" hangingPunct="1">
              <a:buNone/>
            </a:pPr>
            <a:r>
              <a:rPr lang="zh-CN" altLang="en-US">
                <a:ea typeface="宋体" charset="-122"/>
              </a:rPr>
              <a:t>	</a:t>
            </a:r>
            <a:r>
              <a:rPr lang="en-US" altLang="zh-CN">
                <a:ea typeface="宋体" charset="-122"/>
              </a:rPr>
              <a:t>//leftType = 0 </a:t>
            </a:r>
            <a:r>
              <a:rPr lang="zh-CN" altLang="en-US">
                <a:ea typeface="宋体" charset="-122"/>
              </a:rPr>
              <a:t>表示 </a:t>
            </a:r>
            <a:r>
              <a:rPr lang="en-US" altLang="zh-CN">
                <a:ea typeface="宋体" charset="-122"/>
              </a:rPr>
              <a:t>left </a:t>
            </a:r>
            <a:r>
              <a:rPr lang="zh-CN" altLang="en-US">
                <a:ea typeface="宋体" charset="-122"/>
              </a:rPr>
              <a:t>指向的是左子树 </a:t>
            </a:r>
            <a:r>
              <a:rPr lang="en-US" altLang="zh-CN">
                <a:ea typeface="宋体" charset="-122"/>
              </a:rPr>
              <a:t>leftType = 1 </a:t>
            </a:r>
            <a:r>
              <a:rPr lang="zh-CN" altLang="en-US">
                <a:ea typeface="宋体" charset="-122"/>
              </a:rPr>
              <a:t>表示 </a:t>
            </a:r>
            <a:r>
              <a:rPr lang="en-US" altLang="zh-CN">
                <a:ea typeface="宋体" charset="-122"/>
              </a:rPr>
              <a:t>left </a:t>
            </a:r>
            <a:r>
              <a:rPr lang="zh-CN" altLang="en-US">
                <a:ea typeface="宋体" charset="-122"/>
              </a:rPr>
              <a:t>指向前驱节点</a:t>
            </a:r>
          </a:p>
          <a:p>
            <a:pPr marL="0" indent="0" eaLnBrk="1" hangingPunct="1">
              <a:buNone/>
            </a:pPr>
            <a:r>
              <a:rPr lang="zh-CN" altLang="en-US">
                <a:ea typeface="宋体" charset="-122"/>
              </a:rPr>
              <a:t>	</a:t>
            </a:r>
            <a:r>
              <a:rPr lang="en-US" altLang="zh-CN">
                <a:ea typeface="宋体" charset="-122"/>
              </a:rPr>
              <a:t>//rightType = 0 </a:t>
            </a:r>
            <a:r>
              <a:rPr lang="zh-CN" altLang="en-US">
                <a:ea typeface="宋体" charset="-122"/>
              </a:rPr>
              <a:t>表示 </a:t>
            </a:r>
            <a:r>
              <a:rPr lang="en-US" altLang="zh-CN">
                <a:ea typeface="宋体" charset="-122"/>
              </a:rPr>
              <a:t>right </a:t>
            </a:r>
            <a:r>
              <a:rPr lang="zh-CN" altLang="en-US">
                <a:ea typeface="宋体" charset="-122"/>
              </a:rPr>
              <a:t>指向的是右子树 </a:t>
            </a:r>
            <a:r>
              <a:rPr lang="en-US" altLang="zh-CN">
                <a:ea typeface="宋体" charset="-122"/>
              </a:rPr>
              <a:t>rightType = 1 </a:t>
            </a:r>
            <a:r>
              <a:rPr lang="zh-CN" altLang="en-US">
                <a:ea typeface="宋体" charset="-122"/>
              </a:rPr>
              <a:t>表示 </a:t>
            </a:r>
            <a:r>
              <a:rPr lang="en-US" altLang="zh-CN">
                <a:ea typeface="宋体" charset="-122"/>
              </a:rPr>
              <a:t>right </a:t>
            </a:r>
            <a:r>
              <a:rPr lang="zh-CN" altLang="en-US">
                <a:ea typeface="宋体" charset="-122"/>
              </a:rPr>
              <a:t>指向后继节点</a:t>
            </a:r>
          </a:p>
          <a:p>
            <a:pPr marL="0" indent="0" eaLnBrk="1" hangingPunct="1">
              <a:buNone/>
            </a:pPr>
            <a:r>
              <a:rPr lang="zh-CN" altLang="en-US">
                <a:ea typeface="宋体" charset="-122"/>
              </a:rPr>
              <a:t>	</a:t>
            </a:r>
            <a:r>
              <a:rPr lang="en-US" altLang="zh-CN">
                <a:ea typeface="宋体" charset="-122"/>
              </a:rPr>
              <a:t>private int leftType;</a:t>
            </a:r>
          </a:p>
          <a:p>
            <a:pPr marL="0" indent="0" eaLnBrk="1" hangingPunct="1">
              <a:buNone/>
            </a:pPr>
            <a:r>
              <a:rPr lang="en-US" altLang="zh-CN">
                <a:ea typeface="宋体" charset="-122"/>
              </a:rPr>
              <a:t>	private int rightType;</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r>
              <a:rPr lang="en-US" altLang="zh-CN">
                <a:ea typeface="宋体" charset="-122"/>
              </a:rPr>
              <a:t>	public HeroNode getLeft() {</a:t>
            </a:r>
          </a:p>
          <a:p>
            <a:pPr marL="0" indent="0" eaLnBrk="1" hangingPunct="1">
              <a:buNone/>
            </a:pPr>
            <a:r>
              <a:rPr lang="en-US" altLang="zh-CN">
                <a:ea typeface="宋体" charset="-122"/>
              </a:rPr>
              <a:t>		return left;</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r>
              <a:rPr lang="en-US" altLang="zh-CN">
                <a:ea typeface="宋体" charset="-122"/>
              </a:rPr>
              <a:t>	public void setLeft(HeroNode left) {</a:t>
            </a:r>
          </a:p>
          <a:p>
            <a:pPr marL="0" indent="0" eaLnBrk="1" hangingPunct="1">
              <a:buNone/>
            </a:pPr>
            <a:r>
              <a:rPr lang="en-US" altLang="zh-CN">
                <a:ea typeface="宋体" charset="-122"/>
              </a:rPr>
              <a:t>		this.left = left;</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r>
              <a:rPr lang="en-US" altLang="zh-CN">
                <a:ea typeface="宋体" charset="-122"/>
              </a:rPr>
              <a:t>	public HeroNode getRight() {</a:t>
            </a:r>
          </a:p>
          <a:p>
            <a:pPr marL="0" indent="0" eaLnBrk="1" hangingPunct="1">
              <a:buNone/>
            </a:pPr>
            <a:r>
              <a:rPr lang="en-US" altLang="zh-CN">
                <a:ea typeface="宋体" charset="-122"/>
              </a:rPr>
              <a:t>		return right;</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r>
              <a:rPr lang="en-US" altLang="zh-CN">
                <a:ea typeface="宋体" charset="-122"/>
              </a:rPr>
              <a:t>	public void setRight(HeroNode right) {</a:t>
            </a:r>
          </a:p>
          <a:p>
            <a:pPr marL="0" indent="0" eaLnBrk="1" hangingPunct="1">
              <a:buNone/>
            </a:pPr>
            <a:r>
              <a:rPr lang="en-US" altLang="zh-CN">
                <a:ea typeface="宋体" charset="-122"/>
              </a:rPr>
              <a:t>		this.right = right;</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r>
              <a:rPr lang="en-US" altLang="zh-CN">
                <a:ea typeface="宋体" charset="-122"/>
              </a:rPr>
              <a:t>	public int getLeftType() {</a:t>
            </a:r>
          </a:p>
          <a:p>
            <a:pPr marL="0" indent="0" eaLnBrk="1" hangingPunct="1">
              <a:buNone/>
            </a:pPr>
            <a:r>
              <a:rPr lang="en-US" altLang="zh-CN">
                <a:ea typeface="宋体" charset="-122"/>
              </a:rPr>
              <a:t>		return leftType;</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r>
              <a:rPr lang="en-US" altLang="zh-CN">
                <a:ea typeface="宋体" charset="-122"/>
              </a:rPr>
              <a:t>	public void setLeftType(int leftType) {</a:t>
            </a:r>
          </a:p>
          <a:p>
            <a:pPr marL="0" indent="0" eaLnBrk="1" hangingPunct="1">
              <a:buNone/>
            </a:pPr>
            <a:r>
              <a:rPr lang="en-US" altLang="zh-CN">
                <a:ea typeface="宋体" charset="-122"/>
              </a:rPr>
              <a:t>		this.leftType = leftType;</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r>
              <a:rPr lang="en-US" altLang="zh-CN">
                <a:ea typeface="宋体" charset="-122"/>
              </a:rPr>
              <a:t>	public int getRightType() {</a:t>
            </a:r>
          </a:p>
          <a:p>
            <a:pPr marL="0" indent="0" eaLnBrk="1" hangingPunct="1">
              <a:buNone/>
            </a:pPr>
            <a:r>
              <a:rPr lang="en-US" altLang="zh-CN">
                <a:ea typeface="宋体" charset="-122"/>
              </a:rPr>
              <a:t>		return rightType;</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r>
              <a:rPr lang="en-US" altLang="zh-CN">
                <a:ea typeface="宋体" charset="-122"/>
              </a:rPr>
              <a:t>	public void setRightType(int rightType) {</a:t>
            </a:r>
          </a:p>
          <a:p>
            <a:pPr marL="0" indent="0" eaLnBrk="1" hangingPunct="1">
              <a:buNone/>
            </a:pPr>
            <a:r>
              <a:rPr lang="en-US" altLang="zh-CN">
                <a:ea typeface="宋体" charset="-122"/>
              </a:rPr>
              <a:t>		this.rightType = rightType;</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r>
              <a:rPr lang="en-US" altLang="zh-CN">
                <a:ea typeface="宋体" charset="-122"/>
              </a:rPr>
              <a:t>	public int getNo() {</a:t>
            </a:r>
          </a:p>
          <a:p>
            <a:pPr marL="0" indent="0" eaLnBrk="1" hangingPunct="1">
              <a:buNone/>
            </a:pPr>
            <a:r>
              <a:rPr lang="en-US" altLang="zh-CN">
                <a:ea typeface="宋体" charset="-122"/>
              </a:rPr>
              <a:t>		return no;</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r>
              <a:rPr lang="en-US" altLang="zh-CN">
                <a:ea typeface="宋体" charset="-122"/>
              </a:rPr>
              <a:t>	public String getName() {</a:t>
            </a:r>
          </a:p>
          <a:p>
            <a:pPr marL="0" indent="0" eaLnBrk="1" hangingPunct="1">
              <a:buNone/>
            </a:pPr>
            <a:r>
              <a:rPr lang="en-US" altLang="zh-CN">
                <a:ea typeface="宋体" charset="-122"/>
              </a:rPr>
              <a:t>		return name;</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r>
              <a:rPr lang="en-US" altLang="zh-CN">
                <a:ea typeface="宋体" charset="-122"/>
              </a:rPr>
              <a:t>	public HeroNode(int hNo, String hName) {</a:t>
            </a:r>
          </a:p>
          <a:p>
            <a:pPr marL="0" indent="0" eaLnBrk="1" hangingPunct="1">
              <a:buNone/>
            </a:pPr>
            <a:r>
              <a:rPr lang="en-US" altLang="zh-CN">
                <a:ea typeface="宋体" charset="-122"/>
              </a:rPr>
              <a:t>		no = hNo;</a:t>
            </a:r>
          </a:p>
          <a:p>
            <a:pPr marL="0" indent="0" eaLnBrk="1" hangingPunct="1">
              <a:buNone/>
            </a:pPr>
            <a:r>
              <a:rPr lang="en-US" altLang="zh-CN">
                <a:ea typeface="宋体" charset="-122"/>
              </a:rPr>
              <a:t>		name = hName;</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r>
              <a:rPr lang="en-US" altLang="zh-CN">
                <a:ea typeface="宋体" charset="-122"/>
              </a:rPr>
              <a:t>	</a:t>
            </a:r>
          </a:p>
          <a:p>
            <a:pPr marL="0" indent="0" eaLnBrk="1" hangingPunct="1">
              <a:buNone/>
            </a:pPr>
            <a:r>
              <a:rPr lang="en-US" altLang="zh-CN">
                <a:ea typeface="宋体" charset="-122"/>
              </a:rPr>
              <a:t>	// </a:t>
            </a:r>
            <a:r>
              <a:rPr lang="zh-CN" altLang="en-US">
                <a:ea typeface="宋体" charset="-122"/>
              </a:rPr>
              <a:t>可以给出</a:t>
            </a:r>
            <a:r>
              <a:rPr lang="en-US" altLang="zh-CN">
                <a:ea typeface="宋体" charset="-122"/>
              </a:rPr>
              <a:t>setLeft / setRight</a:t>
            </a:r>
            <a:r>
              <a:rPr lang="zh-CN" altLang="en-US">
                <a:ea typeface="宋体" charset="-122"/>
              </a:rPr>
              <a:t>的方法</a:t>
            </a:r>
            <a:r>
              <a:rPr lang="en-US" altLang="zh-CN">
                <a:ea typeface="宋体" charset="-122"/>
              </a:rPr>
              <a:t>,</a:t>
            </a:r>
          </a:p>
          <a:p>
            <a:pPr marL="0" indent="0" eaLnBrk="1" hangingPunct="1">
              <a:buNone/>
            </a:pPr>
            <a:r>
              <a:rPr lang="en-US" altLang="zh-CN">
                <a:ea typeface="宋体" charset="-122"/>
              </a:rPr>
              <a:t>	public void setLeftNode(HeroNode heroNode) {</a:t>
            </a:r>
          </a:p>
          <a:p>
            <a:pPr marL="0" indent="0" eaLnBrk="1" hangingPunct="1">
              <a:buNone/>
            </a:pPr>
            <a:r>
              <a:rPr lang="en-US" altLang="zh-CN">
                <a:ea typeface="宋体" charset="-122"/>
              </a:rPr>
              <a:t>		this.left = heroNode;</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r>
              <a:rPr lang="en-US" altLang="zh-CN">
                <a:ea typeface="宋体" charset="-122"/>
              </a:rPr>
              <a:t>	public void setRightNode(HeroNode heroNode) {</a:t>
            </a:r>
          </a:p>
          <a:p>
            <a:pPr marL="0" indent="0" eaLnBrk="1" hangingPunct="1">
              <a:buNone/>
            </a:pPr>
            <a:r>
              <a:rPr lang="en-US" altLang="zh-CN">
                <a:ea typeface="宋体" charset="-122"/>
              </a:rPr>
              <a:t>		this.right = heroNode;</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r>
              <a:rPr lang="en-US" altLang="zh-CN">
                <a:ea typeface="宋体" charset="-122"/>
              </a:rPr>
              <a:t>	@Override</a:t>
            </a:r>
          </a:p>
          <a:p>
            <a:pPr marL="0" indent="0" eaLnBrk="1" hangingPunct="1">
              <a:buNone/>
            </a:pPr>
            <a:r>
              <a:rPr lang="en-US" altLang="zh-CN">
                <a:ea typeface="宋体" charset="-122"/>
              </a:rPr>
              <a:t>	public String toString() {</a:t>
            </a:r>
          </a:p>
          <a:p>
            <a:pPr marL="0" indent="0" eaLnBrk="1" hangingPunct="1">
              <a:buNone/>
            </a:pPr>
            <a:r>
              <a:rPr lang="en-US" altLang="zh-CN">
                <a:ea typeface="宋体" charset="-122"/>
              </a:rPr>
              <a:t>		// TODO Auto-generated method stub</a:t>
            </a:r>
          </a:p>
          <a:p>
            <a:pPr marL="0" indent="0" eaLnBrk="1" hangingPunct="1">
              <a:buNone/>
            </a:pPr>
            <a:r>
              <a:rPr lang="en-US" altLang="zh-CN">
                <a:ea typeface="宋体" charset="-122"/>
              </a:rPr>
              <a:t>		return "</a:t>
            </a:r>
            <a:r>
              <a:rPr lang="zh-CN" altLang="en-US">
                <a:ea typeface="宋体" charset="-122"/>
              </a:rPr>
              <a:t>信息</a:t>
            </a:r>
            <a:r>
              <a:rPr lang="en-US" altLang="zh-CN">
                <a:ea typeface="宋体" charset="-122"/>
              </a:rPr>
              <a:t>: no=" + this.no + " name=" + this.name;</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r>
              <a:rPr lang="en-US" altLang="zh-CN">
                <a:ea typeface="宋体" charset="-122"/>
              </a:rPr>
              <a:t>	//</a:t>
            </a:r>
            <a:r>
              <a:rPr lang="zh-CN" altLang="en-US">
                <a:ea typeface="宋体" charset="-122"/>
              </a:rPr>
              <a:t>递归删除</a:t>
            </a:r>
            <a:r>
              <a:rPr lang="en-US" altLang="zh-CN">
                <a:ea typeface="宋体" charset="-122"/>
              </a:rPr>
              <a:t>.</a:t>
            </a:r>
          </a:p>
          <a:p>
            <a:pPr marL="0" indent="0" eaLnBrk="1" hangingPunct="1">
              <a:buNone/>
            </a:pPr>
            <a:r>
              <a:rPr lang="en-US" altLang="zh-CN">
                <a:ea typeface="宋体" charset="-122"/>
              </a:rPr>
              <a:t>	  //1.</a:t>
            </a:r>
            <a:r>
              <a:rPr lang="zh-CN" altLang="en-US">
                <a:ea typeface="宋体" charset="-122"/>
              </a:rPr>
              <a:t>如果删除的节点是叶子节点，则删除该节点</a:t>
            </a:r>
          </a:p>
          <a:p>
            <a:pPr marL="0" indent="0" eaLnBrk="1" hangingPunct="1">
              <a:buNone/>
            </a:pPr>
            <a:r>
              <a:rPr lang="zh-CN" altLang="en-US">
                <a:ea typeface="宋体" charset="-122"/>
              </a:rPr>
              <a:t>	  </a:t>
            </a:r>
            <a:r>
              <a:rPr lang="en-US" altLang="zh-CN">
                <a:ea typeface="宋体" charset="-122"/>
              </a:rPr>
              <a:t>//2.</a:t>
            </a:r>
            <a:r>
              <a:rPr lang="zh-CN" altLang="en-US">
                <a:ea typeface="宋体" charset="-122"/>
              </a:rPr>
              <a:t>如果删除的节点是非叶子节点，则删除该子树</a:t>
            </a:r>
            <a:r>
              <a:rPr lang="en-US" altLang="zh-CN">
                <a:ea typeface="宋体" charset="-122"/>
              </a:rPr>
              <a:t>.</a:t>
            </a:r>
          </a:p>
          <a:p>
            <a:pPr marL="0" indent="0" eaLnBrk="1" hangingPunct="1">
              <a:buNone/>
            </a:pPr>
            <a:r>
              <a:rPr lang="en-US" altLang="zh-CN">
                <a:ea typeface="宋体" charset="-122"/>
              </a:rPr>
              <a:t>	  public void delNode(int no) {</a:t>
            </a:r>
          </a:p>
          <a:p>
            <a:pPr marL="0" indent="0" eaLnBrk="1" hangingPunct="1">
              <a:buNone/>
            </a:pPr>
            <a:r>
              <a:rPr lang="en-US" altLang="zh-CN">
                <a:ea typeface="宋体" charset="-122"/>
              </a:rPr>
              <a:t>	    //</a:t>
            </a:r>
            <a:r>
              <a:rPr lang="zh-CN" altLang="en-US">
                <a:ea typeface="宋体" charset="-122"/>
              </a:rPr>
              <a:t>说明</a:t>
            </a:r>
          </a:p>
          <a:p>
            <a:pPr marL="0" indent="0" eaLnBrk="1" hangingPunct="1">
              <a:buNone/>
            </a:pPr>
            <a:r>
              <a:rPr lang="zh-CN" altLang="en-US">
                <a:ea typeface="宋体" charset="-122"/>
              </a:rPr>
              <a:t>	    </a:t>
            </a:r>
            <a:r>
              <a:rPr lang="en-US" altLang="zh-CN">
                <a:ea typeface="宋体" charset="-122"/>
              </a:rPr>
              <a:t>//1.</a:t>
            </a:r>
            <a:r>
              <a:rPr lang="zh-CN" altLang="en-US">
                <a:ea typeface="宋体" charset="-122"/>
              </a:rPr>
              <a:t>因为我们的二叉树是单向的，所以我们是判断当前节点的子节点是否需要被删除</a:t>
            </a:r>
          </a:p>
          <a:p>
            <a:pPr marL="0" indent="0" eaLnBrk="1" hangingPunct="1">
              <a:buNone/>
            </a:pPr>
            <a:r>
              <a:rPr lang="zh-CN" altLang="en-US">
                <a:ea typeface="宋体" charset="-122"/>
              </a:rPr>
              <a:t>	    </a:t>
            </a:r>
            <a:r>
              <a:rPr lang="en-US" altLang="zh-CN">
                <a:ea typeface="宋体" charset="-122"/>
              </a:rPr>
              <a:t>//,</a:t>
            </a:r>
            <a:r>
              <a:rPr lang="zh-CN" altLang="en-US">
                <a:ea typeface="宋体" charset="-122"/>
              </a:rPr>
              <a:t>而不能判断当前节点</a:t>
            </a:r>
            <a:r>
              <a:rPr lang="en-US" altLang="zh-CN">
                <a:ea typeface="宋体" charset="-122"/>
              </a:rPr>
              <a:t>this</a:t>
            </a:r>
            <a:r>
              <a:rPr lang="zh-CN" altLang="en-US">
                <a:ea typeface="宋体" charset="-122"/>
              </a:rPr>
              <a:t>是否是要删除的节点</a:t>
            </a:r>
            <a:r>
              <a:rPr lang="en-US" altLang="zh-CN">
                <a:ea typeface="宋体" charset="-122"/>
              </a:rPr>
              <a:t>,</a:t>
            </a:r>
            <a:r>
              <a:rPr lang="zh-CN" altLang="en-US">
                <a:ea typeface="宋体" charset="-122"/>
              </a:rPr>
              <a:t>否则无法删除</a:t>
            </a:r>
            <a:r>
              <a:rPr lang="en-US" altLang="zh-CN">
                <a:ea typeface="宋体" charset="-122"/>
              </a:rPr>
              <a:t>(</a:t>
            </a:r>
            <a:r>
              <a:rPr lang="zh-CN" altLang="en-US">
                <a:ea typeface="宋体" charset="-122"/>
              </a:rPr>
              <a:t>单向的</a:t>
            </a:r>
            <a:r>
              <a:rPr lang="en-US" altLang="zh-CN">
                <a:ea typeface="宋体" charset="-122"/>
              </a:rPr>
              <a:t>).</a:t>
            </a:r>
          </a:p>
          <a:p>
            <a:pPr marL="0" indent="0" eaLnBrk="1" hangingPunct="1">
              <a:buNone/>
            </a:pPr>
            <a:r>
              <a:rPr lang="en-US" altLang="zh-CN">
                <a:ea typeface="宋体" charset="-122"/>
              </a:rPr>
              <a:t>	    //2.</a:t>
            </a:r>
            <a:r>
              <a:rPr lang="zh-CN" altLang="en-US">
                <a:ea typeface="宋体" charset="-122"/>
              </a:rPr>
              <a:t>并且如果执行到这，说明删除的节点不是</a:t>
            </a:r>
            <a:r>
              <a:rPr lang="en-US" altLang="zh-CN">
                <a:ea typeface="宋体" charset="-122"/>
              </a:rPr>
              <a:t>root</a:t>
            </a:r>
            <a:r>
              <a:rPr lang="zh-CN" altLang="en-US">
                <a:ea typeface="宋体" charset="-122"/>
              </a:rPr>
              <a:t>节点</a:t>
            </a:r>
            <a:r>
              <a:rPr lang="en-US" altLang="zh-CN">
                <a:ea typeface="宋体" charset="-122"/>
              </a:rPr>
              <a:t>.</a:t>
            </a:r>
          </a:p>
          <a:p>
            <a:pPr marL="0" indent="0" eaLnBrk="1" hangingPunct="1">
              <a:buNone/>
            </a:pPr>
            <a:r>
              <a:rPr lang="en-US" altLang="zh-CN">
                <a:ea typeface="宋体" charset="-122"/>
              </a:rPr>
              <a:t>	    //</a:t>
            </a:r>
            <a:r>
              <a:rPr lang="zh-CN" altLang="en-US">
                <a:ea typeface="宋体" charset="-122"/>
              </a:rPr>
              <a:t>如果删除的是左子节点</a:t>
            </a:r>
            <a:r>
              <a:rPr lang="en-US" altLang="zh-CN">
                <a:ea typeface="宋体" charset="-122"/>
              </a:rPr>
              <a:t>, </a:t>
            </a:r>
            <a:r>
              <a:rPr lang="zh-CN" altLang="en-US">
                <a:ea typeface="宋体" charset="-122"/>
              </a:rPr>
              <a:t>注意需要判断下 </a:t>
            </a:r>
            <a:r>
              <a:rPr lang="en-US" altLang="zh-CN">
                <a:ea typeface="宋体" charset="-122"/>
              </a:rPr>
              <a:t>this.leftNode!=null,</a:t>
            </a:r>
            <a:r>
              <a:rPr lang="zh-CN" altLang="en-US">
                <a:ea typeface="宋体" charset="-122"/>
              </a:rPr>
              <a:t>否则有</a:t>
            </a:r>
            <a:r>
              <a:rPr lang="en-US" altLang="zh-CN">
                <a:ea typeface="宋体" charset="-122"/>
              </a:rPr>
              <a:t>NUll</a:t>
            </a:r>
            <a:r>
              <a:rPr lang="zh-CN" altLang="en-US">
                <a:ea typeface="宋体" charset="-122"/>
              </a:rPr>
              <a:t>异常</a:t>
            </a:r>
          </a:p>
          <a:p>
            <a:pPr marL="0" indent="0" eaLnBrk="1" hangingPunct="1">
              <a:buNone/>
            </a:pPr>
            <a:endParaRPr lang="zh-CN" altLang="en-US">
              <a:ea typeface="宋体" charset="-122"/>
            </a:endParaRPr>
          </a:p>
          <a:p>
            <a:pPr marL="0" indent="0" eaLnBrk="1" hangingPunct="1">
              <a:buNone/>
            </a:pPr>
            <a:r>
              <a:rPr lang="zh-CN" altLang="en-US">
                <a:ea typeface="宋体" charset="-122"/>
              </a:rPr>
              <a:t>	    </a:t>
            </a:r>
            <a:r>
              <a:rPr lang="en-US" altLang="zh-CN">
                <a:ea typeface="宋体" charset="-122"/>
              </a:rPr>
              <a:t>if (this.left!=null &amp;&amp; this.left.no == no) {</a:t>
            </a:r>
          </a:p>
          <a:p>
            <a:pPr marL="0" indent="0" eaLnBrk="1" hangingPunct="1">
              <a:buNone/>
            </a:pPr>
            <a:r>
              <a:rPr lang="en-US" altLang="zh-CN">
                <a:ea typeface="宋体" charset="-122"/>
              </a:rPr>
              <a:t>	      this.left = null;</a:t>
            </a:r>
          </a:p>
          <a:p>
            <a:pPr marL="0" indent="0" eaLnBrk="1" hangingPunct="1">
              <a:buNone/>
            </a:pPr>
            <a:r>
              <a:rPr lang="en-US" altLang="zh-CN">
                <a:ea typeface="宋体" charset="-122"/>
              </a:rPr>
              <a:t>	      return;</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r>
              <a:rPr lang="en-US" altLang="zh-CN">
                <a:ea typeface="宋体" charset="-122"/>
              </a:rPr>
              <a:t>	    //</a:t>
            </a:r>
            <a:r>
              <a:rPr lang="zh-CN" altLang="en-US">
                <a:ea typeface="宋体" charset="-122"/>
              </a:rPr>
              <a:t>判断是否删除的右子节点</a:t>
            </a:r>
          </a:p>
          <a:p>
            <a:pPr marL="0" indent="0" eaLnBrk="1" hangingPunct="1">
              <a:buNone/>
            </a:pPr>
            <a:r>
              <a:rPr lang="zh-CN" altLang="en-US">
                <a:ea typeface="宋体" charset="-122"/>
              </a:rPr>
              <a:t>	    </a:t>
            </a:r>
            <a:r>
              <a:rPr lang="en-US" altLang="zh-CN">
                <a:ea typeface="宋体" charset="-122"/>
              </a:rPr>
              <a:t>if (this.right!=null &amp;&amp; this.right.no == no) {</a:t>
            </a:r>
          </a:p>
          <a:p>
            <a:pPr marL="0" indent="0" eaLnBrk="1" hangingPunct="1">
              <a:buNone/>
            </a:pPr>
            <a:r>
              <a:rPr lang="en-US" altLang="zh-CN">
                <a:ea typeface="宋体" charset="-122"/>
              </a:rPr>
              <a:t>	      this.right = null;</a:t>
            </a:r>
          </a:p>
          <a:p>
            <a:pPr marL="0" indent="0" eaLnBrk="1" hangingPunct="1">
              <a:buNone/>
            </a:pPr>
            <a:r>
              <a:rPr lang="en-US" altLang="zh-CN">
                <a:ea typeface="宋体" charset="-122"/>
              </a:rPr>
              <a:t>	      return;</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r>
              <a:rPr lang="en-US" altLang="zh-CN">
                <a:ea typeface="宋体" charset="-122"/>
              </a:rPr>
              <a:t>	    //</a:t>
            </a:r>
            <a:r>
              <a:rPr lang="zh-CN" altLang="en-US">
                <a:ea typeface="宋体" charset="-122"/>
              </a:rPr>
              <a:t>递归向左子树查找，并删除</a:t>
            </a:r>
          </a:p>
          <a:p>
            <a:pPr marL="0" indent="0" eaLnBrk="1" hangingPunct="1">
              <a:buNone/>
            </a:pPr>
            <a:r>
              <a:rPr lang="zh-CN" altLang="en-US">
                <a:ea typeface="宋体" charset="-122"/>
              </a:rPr>
              <a:t>	    </a:t>
            </a:r>
            <a:r>
              <a:rPr lang="en-US" altLang="zh-CN">
                <a:ea typeface="宋体" charset="-122"/>
              </a:rPr>
              <a:t>if (this.left != null) {</a:t>
            </a:r>
          </a:p>
          <a:p>
            <a:pPr marL="0" indent="0" eaLnBrk="1" hangingPunct="1">
              <a:buNone/>
            </a:pPr>
            <a:r>
              <a:rPr lang="en-US" altLang="zh-CN">
                <a:ea typeface="宋体" charset="-122"/>
              </a:rPr>
              <a:t>	      this.left.delNode(no);</a:t>
            </a:r>
          </a:p>
          <a:p>
            <a:pPr marL="0" indent="0" eaLnBrk="1" hangingPunct="1">
              <a:buNone/>
            </a:pPr>
            <a:r>
              <a:rPr lang="en-US" altLang="zh-CN">
                <a:ea typeface="宋体" charset="-122"/>
              </a:rPr>
              <a:t>	    }</a:t>
            </a:r>
          </a:p>
          <a:p>
            <a:pPr marL="0" indent="0" eaLnBrk="1" hangingPunct="1">
              <a:buNone/>
            </a:pPr>
            <a:r>
              <a:rPr lang="en-US" altLang="zh-CN">
                <a:ea typeface="宋体" charset="-122"/>
              </a:rPr>
              <a:t>	    //</a:t>
            </a:r>
            <a:r>
              <a:rPr lang="zh-CN" altLang="en-US">
                <a:ea typeface="宋体" charset="-122"/>
              </a:rPr>
              <a:t>递归向右子树查找，并删除</a:t>
            </a:r>
          </a:p>
          <a:p>
            <a:pPr marL="0" indent="0" eaLnBrk="1" hangingPunct="1">
              <a:buNone/>
            </a:pPr>
            <a:r>
              <a:rPr lang="zh-CN" altLang="en-US">
                <a:ea typeface="宋体" charset="-122"/>
              </a:rPr>
              <a:t>	    </a:t>
            </a:r>
            <a:r>
              <a:rPr lang="en-US" altLang="zh-CN">
                <a:ea typeface="宋体" charset="-122"/>
              </a:rPr>
              <a:t>if (this.right != null) {</a:t>
            </a:r>
          </a:p>
          <a:p>
            <a:pPr marL="0" indent="0" eaLnBrk="1" hangingPunct="1">
              <a:buNone/>
            </a:pPr>
            <a:r>
              <a:rPr lang="en-US" altLang="zh-CN">
                <a:ea typeface="宋体" charset="-122"/>
              </a:rPr>
              <a:t>	      this.right.delNode(no);</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r>
              <a:rPr lang="en-US" altLang="zh-CN">
                <a:ea typeface="宋体" charset="-122"/>
              </a:rPr>
              <a:t>	</a:t>
            </a:r>
          </a:p>
          <a:p>
            <a:pPr marL="0" indent="0" eaLnBrk="1" hangingPunct="1">
              <a:buNone/>
            </a:pPr>
            <a:r>
              <a:rPr lang="en-US" altLang="zh-CN">
                <a:ea typeface="宋体" charset="-122"/>
              </a:rPr>
              <a:t>	// </a:t>
            </a:r>
            <a:r>
              <a:rPr lang="zh-CN" altLang="en-US">
                <a:ea typeface="宋体" charset="-122"/>
              </a:rPr>
              <a:t>后序查找</a:t>
            </a:r>
          </a:p>
          <a:p>
            <a:pPr marL="0" indent="0" eaLnBrk="1" hangingPunct="1">
              <a:buNone/>
            </a:pPr>
            <a:r>
              <a:rPr lang="zh-CN" altLang="en-US">
                <a:ea typeface="宋体" charset="-122"/>
              </a:rPr>
              <a:t>	</a:t>
            </a:r>
            <a:r>
              <a:rPr lang="en-US" altLang="zh-CN">
                <a:ea typeface="宋体" charset="-122"/>
              </a:rPr>
              <a:t>public HeroNode postOrderSeacher(int no) {</a:t>
            </a:r>
          </a:p>
          <a:p>
            <a:pPr marL="0" indent="0" eaLnBrk="1" hangingPunct="1">
              <a:buNone/>
            </a:pPr>
            <a:endParaRPr lang="en-US" altLang="zh-CN">
              <a:ea typeface="宋体" charset="-122"/>
            </a:endParaRPr>
          </a:p>
          <a:p>
            <a:pPr marL="0" indent="0" eaLnBrk="1" hangingPunct="1">
              <a:buNone/>
            </a:pPr>
            <a:r>
              <a:rPr lang="en-US" altLang="zh-CN">
                <a:ea typeface="宋体" charset="-122"/>
              </a:rPr>
              <a:t>		HeroNode resNode = null;</a:t>
            </a:r>
          </a:p>
          <a:p>
            <a:pPr marL="0" indent="0" eaLnBrk="1" hangingPunct="1">
              <a:buNone/>
            </a:pPr>
            <a:r>
              <a:rPr lang="en-US" altLang="zh-CN">
                <a:ea typeface="宋体" charset="-122"/>
              </a:rPr>
              <a:t>		// </a:t>
            </a:r>
            <a:r>
              <a:rPr lang="zh-CN" altLang="en-US">
                <a:ea typeface="宋体" charset="-122"/>
              </a:rPr>
              <a:t>到左节点</a:t>
            </a:r>
            <a:r>
              <a:rPr lang="en-US" altLang="zh-CN">
                <a:ea typeface="宋体" charset="-122"/>
              </a:rPr>
              <a:t>(</a:t>
            </a:r>
            <a:r>
              <a:rPr lang="zh-CN" altLang="en-US">
                <a:ea typeface="宋体" charset="-122"/>
              </a:rPr>
              <a:t>子树</a:t>
            </a:r>
            <a:r>
              <a:rPr lang="en-US" altLang="zh-CN">
                <a:ea typeface="宋体" charset="-122"/>
              </a:rPr>
              <a:t>)</a:t>
            </a:r>
          </a:p>
          <a:p>
            <a:pPr marL="0" indent="0" eaLnBrk="1" hangingPunct="1">
              <a:buNone/>
            </a:pPr>
            <a:r>
              <a:rPr lang="en-US" altLang="zh-CN">
                <a:ea typeface="宋体" charset="-122"/>
              </a:rPr>
              <a:t>		if (this.left != null) {</a:t>
            </a:r>
          </a:p>
          <a:p>
            <a:pPr marL="0" indent="0" eaLnBrk="1" hangingPunct="1">
              <a:buNone/>
            </a:pPr>
            <a:r>
              <a:rPr lang="en-US" altLang="zh-CN">
                <a:ea typeface="宋体" charset="-122"/>
              </a:rPr>
              <a:t>			resNode = this.left.postOrderSeacher(no);</a:t>
            </a:r>
          </a:p>
          <a:p>
            <a:pPr marL="0" indent="0" eaLnBrk="1" hangingPunct="1">
              <a:buNone/>
            </a:pPr>
            <a:r>
              <a:rPr lang="en-US" altLang="zh-CN">
                <a:ea typeface="宋体" charset="-122"/>
              </a:rPr>
              <a:t>		}</a:t>
            </a:r>
          </a:p>
          <a:p>
            <a:pPr marL="0" indent="0" eaLnBrk="1" hangingPunct="1">
              <a:buNone/>
            </a:pPr>
            <a:r>
              <a:rPr lang="en-US" altLang="zh-CN">
                <a:ea typeface="宋体" charset="-122"/>
              </a:rPr>
              <a:t>		if (resNode != null) {</a:t>
            </a:r>
          </a:p>
          <a:p>
            <a:pPr marL="0" indent="0" eaLnBrk="1" hangingPunct="1">
              <a:buNone/>
            </a:pPr>
            <a:r>
              <a:rPr lang="en-US" altLang="zh-CN">
                <a:ea typeface="宋体" charset="-122"/>
              </a:rPr>
              <a:t>			return resNode;</a:t>
            </a:r>
          </a:p>
          <a:p>
            <a:pPr marL="0" indent="0" eaLnBrk="1" hangingPunct="1">
              <a:buNone/>
            </a:pPr>
            <a:r>
              <a:rPr lang="en-US" altLang="zh-CN">
                <a:ea typeface="宋体" charset="-122"/>
              </a:rPr>
              <a:t>		}</a:t>
            </a:r>
          </a:p>
          <a:p>
            <a:pPr marL="0" indent="0" eaLnBrk="1" hangingPunct="1">
              <a:buNone/>
            </a:pPr>
            <a:r>
              <a:rPr lang="en-US" altLang="zh-CN">
                <a:ea typeface="宋体" charset="-122"/>
              </a:rPr>
              <a:t>		if (this.right != null) {</a:t>
            </a:r>
          </a:p>
          <a:p>
            <a:pPr marL="0" indent="0" eaLnBrk="1" hangingPunct="1">
              <a:buNone/>
            </a:pPr>
            <a:r>
              <a:rPr lang="en-US" altLang="zh-CN">
                <a:ea typeface="宋体" charset="-122"/>
              </a:rPr>
              <a:t>			resNode = this.right.postOrderSeacher(no);</a:t>
            </a:r>
          </a:p>
          <a:p>
            <a:pPr marL="0" indent="0" eaLnBrk="1" hangingPunct="1">
              <a:buNone/>
            </a:pPr>
            <a:r>
              <a:rPr lang="en-US" altLang="zh-CN">
                <a:ea typeface="宋体" charset="-122"/>
              </a:rPr>
              <a:t>		}</a:t>
            </a:r>
          </a:p>
          <a:p>
            <a:pPr marL="0" indent="0" eaLnBrk="1" hangingPunct="1">
              <a:buNone/>
            </a:pPr>
            <a:r>
              <a:rPr lang="en-US" altLang="zh-CN">
                <a:ea typeface="宋体" charset="-122"/>
              </a:rPr>
              <a:t>		if (resNode != null) {</a:t>
            </a:r>
          </a:p>
          <a:p>
            <a:pPr marL="0" indent="0" eaLnBrk="1" hangingPunct="1">
              <a:buNone/>
            </a:pPr>
            <a:r>
              <a:rPr lang="en-US" altLang="zh-CN">
                <a:ea typeface="宋体" charset="-122"/>
              </a:rPr>
              <a:t>			return resNode;</a:t>
            </a:r>
          </a:p>
          <a:p>
            <a:pPr marL="0" indent="0" eaLnBrk="1" hangingPunct="1">
              <a:buNone/>
            </a:pPr>
            <a:r>
              <a:rPr lang="en-US" altLang="zh-CN">
                <a:ea typeface="宋体" charset="-122"/>
              </a:rPr>
              <a:t>		}</a:t>
            </a:r>
          </a:p>
          <a:p>
            <a:pPr marL="0" indent="0" eaLnBrk="1" hangingPunct="1">
              <a:buNone/>
            </a:pPr>
            <a:r>
              <a:rPr lang="en-US" altLang="zh-CN">
                <a:ea typeface="宋体" charset="-122"/>
              </a:rPr>
              <a:t>		if (this.no == no) {</a:t>
            </a:r>
          </a:p>
          <a:p>
            <a:pPr marL="0" indent="0" eaLnBrk="1" hangingPunct="1">
              <a:buNone/>
            </a:pPr>
            <a:r>
              <a:rPr lang="en-US" altLang="zh-CN">
                <a:ea typeface="宋体" charset="-122"/>
              </a:rPr>
              <a:t>			return this;</a:t>
            </a:r>
          </a:p>
          <a:p>
            <a:pPr marL="0" indent="0" eaLnBrk="1" hangingPunct="1">
              <a:buNone/>
            </a:pPr>
            <a:r>
              <a:rPr lang="en-US" altLang="zh-CN">
                <a:ea typeface="宋体" charset="-122"/>
              </a:rPr>
              <a:t>		} else {</a:t>
            </a:r>
          </a:p>
          <a:p>
            <a:pPr marL="0" indent="0" eaLnBrk="1" hangingPunct="1">
              <a:buNone/>
            </a:pPr>
            <a:r>
              <a:rPr lang="en-US" altLang="zh-CN">
                <a:ea typeface="宋体" charset="-122"/>
              </a:rPr>
              <a:t>			return null;</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r>
              <a:rPr lang="en-US" altLang="zh-CN">
                <a:ea typeface="宋体" charset="-122"/>
              </a:rPr>
              <a:t>	// </a:t>
            </a:r>
            <a:r>
              <a:rPr lang="zh-CN" altLang="en-US">
                <a:ea typeface="宋体" charset="-122"/>
              </a:rPr>
              <a:t>前序查找</a:t>
            </a:r>
          </a:p>
          <a:p>
            <a:pPr marL="0" indent="0" eaLnBrk="1" hangingPunct="1">
              <a:buNone/>
            </a:pPr>
            <a:r>
              <a:rPr lang="zh-CN" altLang="en-US">
                <a:ea typeface="宋体" charset="-122"/>
              </a:rPr>
              <a:t>	</a:t>
            </a:r>
            <a:r>
              <a:rPr lang="en-US" altLang="zh-CN">
                <a:ea typeface="宋体" charset="-122"/>
              </a:rPr>
              <a:t>public HeroNode preOrderSeacher(int no) {</a:t>
            </a:r>
          </a:p>
          <a:p>
            <a:pPr marL="0" indent="0" eaLnBrk="1" hangingPunct="1">
              <a:buNone/>
            </a:pPr>
            <a:r>
              <a:rPr lang="en-US" altLang="zh-CN">
                <a:ea typeface="宋体" charset="-122"/>
              </a:rPr>
              <a:t>		if (this.no == no) {</a:t>
            </a:r>
          </a:p>
          <a:p>
            <a:pPr marL="0" indent="0" eaLnBrk="1" hangingPunct="1">
              <a:buNone/>
            </a:pPr>
            <a:r>
              <a:rPr lang="en-US" altLang="zh-CN">
                <a:ea typeface="宋体" charset="-122"/>
              </a:rPr>
              <a:t>			return this;</a:t>
            </a:r>
          </a:p>
          <a:p>
            <a:pPr marL="0" indent="0" eaLnBrk="1" hangingPunct="1">
              <a:buNone/>
            </a:pPr>
            <a:r>
              <a:rPr lang="en-US" altLang="zh-CN">
                <a:ea typeface="宋体" charset="-122"/>
              </a:rPr>
              <a:t>		}</a:t>
            </a:r>
          </a:p>
          <a:p>
            <a:pPr marL="0" indent="0" eaLnBrk="1" hangingPunct="1">
              <a:buNone/>
            </a:pPr>
            <a:r>
              <a:rPr lang="en-US" altLang="zh-CN">
                <a:ea typeface="宋体" charset="-122"/>
              </a:rPr>
              <a:t>		HeroNode resNode = null;</a:t>
            </a:r>
          </a:p>
          <a:p>
            <a:pPr marL="0" indent="0" eaLnBrk="1" hangingPunct="1">
              <a:buNone/>
            </a:pPr>
            <a:r>
              <a:rPr lang="en-US" altLang="zh-CN">
                <a:ea typeface="宋体" charset="-122"/>
              </a:rPr>
              <a:t>		// </a:t>
            </a:r>
            <a:r>
              <a:rPr lang="zh-CN" altLang="en-US">
                <a:ea typeface="宋体" charset="-122"/>
              </a:rPr>
              <a:t>到左节点</a:t>
            </a:r>
            <a:r>
              <a:rPr lang="en-US" altLang="zh-CN">
                <a:ea typeface="宋体" charset="-122"/>
              </a:rPr>
              <a:t>(</a:t>
            </a:r>
            <a:r>
              <a:rPr lang="zh-CN" altLang="en-US">
                <a:ea typeface="宋体" charset="-122"/>
              </a:rPr>
              <a:t>子树</a:t>
            </a:r>
            <a:r>
              <a:rPr lang="en-US" altLang="zh-CN">
                <a:ea typeface="宋体" charset="-122"/>
              </a:rPr>
              <a:t>)</a:t>
            </a:r>
          </a:p>
          <a:p>
            <a:pPr marL="0" indent="0" eaLnBrk="1" hangingPunct="1">
              <a:buNone/>
            </a:pPr>
            <a:r>
              <a:rPr lang="en-US" altLang="zh-CN">
                <a:ea typeface="宋体" charset="-122"/>
              </a:rPr>
              <a:t>		if (this.left != null) {</a:t>
            </a:r>
          </a:p>
          <a:p>
            <a:pPr marL="0" indent="0" eaLnBrk="1" hangingPunct="1">
              <a:buNone/>
            </a:pPr>
            <a:r>
              <a:rPr lang="en-US" altLang="zh-CN">
                <a:ea typeface="宋体" charset="-122"/>
              </a:rPr>
              <a:t>			resNode = this.left.preOrderSeacher(no);</a:t>
            </a:r>
          </a:p>
          <a:p>
            <a:pPr marL="0" indent="0" eaLnBrk="1" hangingPunct="1">
              <a:buNone/>
            </a:pPr>
            <a:r>
              <a:rPr lang="en-US" altLang="zh-CN">
                <a:ea typeface="宋体" charset="-122"/>
              </a:rPr>
              <a:t>		}</a:t>
            </a:r>
          </a:p>
          <a:p>
            <a:pPr marL="0" indent="0" eaLnBrk="1" hangingPunct="1">
              <a:buNone/>
            </a:pPr>
            <a:r>
              <a:rPr lang="en-US" altLang="zh-CN">
                <a:ea typeface="宋体" charset="-122"/>
              </a:rPr>
              <a:t>		if (resNode != null) {</a:t>
            </a:r>
          </a:p>
          <a:p>
            <a:pPr marL="0" indent="0" eaLnBrk="1" hangingPunct="1">
              <a:buNone/>
            </a:pPr>
            <a:r>
              <a:rPr lang="en-US" altLang="zh-CN">
                <a:ea typeface="宋体" charset="-122"/>
              </a:rPr>
              <a:t>			return resNode;</a:t>
            </a:r>
          </a:p>
          <a:p>
            <a:pPr marL="0" indent="0" eaLnBrk="1" hangingPunct="1">
              <a:buNone/>
            </a:pPr>
            <a:r>
              <a:rPr lang="en-US" altLang="zh-CN">
                <a:ea typeface="宋体" charset="-122"/>
              </a:rPr>
              <a:t>		}</a:t>
            </a:r>
          </a:p>
          <a:p>
            <a:pPr marL="0" indent="0" eaLnBrk="1" hangingPunct="1">
              <a:buNone/>
            </a:pPr>
            <a:r>
              <a:rPr lang="en-US" altLang="zh-CN">
                <a:ea typeface="宋体" charset="-122"/>
              </a:rPr>
              <a:t>		if (this.right != null) {</a:t>
            </a:r>
          </a:p>
          <a:p>
            <a:pPr marL="0" indent="0" eaLnBrk="1" hangingPunct="1">
              <a:buNone/>
            </a:pPr>
            <a:r>
              <a:rPr lang="en-US" altLang="zh-CN">
                <a:ea typeface="宋体" charset="-122"/>
              </a:rPr>
              <a:t>			resNode = this.right.preOrderSeacher(no);</a:t>
            </a:r>
          </a:p>
          <a:p>
            <a:pPr marL="0" indent="0" eaLnBrk="1" hangingPunct="1">
              <a:buNone/>
            </a:pPr>
            <a:r>
              <a:rPr lang="en-US" altLang="zh-CN">
                <a:ea typeface="宋体" charset="-122"/>
              </a:rPr>
              <a:t>		}</a:t>
            </a:r>
          </a:p>
          <a:p>
            <a:pPr marL="0" indent="0" eaLnBrk="1" hangingPunct="1">
              <a:buNone/>
            </a:pPr>
            <a:r>
              <a:rPr lang="en-US" altLang="zh-CN">
                <a:ea typeface="宋体" charset="-122"/>
              </a:rPr>
              <a:t>		return resNode;</a:t>
            </a:r>
          </a:p>
          <a:p>
            <a:pPr marL="0" indent="0" eaLnBrk="1" hangingPunct="1">
              <a:buNone/>
            </a:pPr>
            <a:endParaRPr lang="en-US" altLang="zh-CN">
              <a:ea typeface="宋体" charset="-122"/>
            </a:endParaRP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r>
              <a:rPr lang="en-US" altLang="zh-CN">
                <a:ea typeface="宋体" charset="-122"/>
              </a:rPr>
              <a:t>	// </a:t>
            </a:r>
            <a:r>
              <a:rPr lang="zh-CN" altLang="en-US">
                <a:ea typeface="宋体" charset="-122"/>
              </a:rPr>
              <a:t>中序查找</a:t>
            </a:r>
          </a:p>
          <a:p>
            <a:pPr marL="0" indent="0" eaLnBrk="1" hangingPunct="1">
              <a:buNone/>
            </a:pPr>
            <a:r>
              <a:rPr lang="zh-CN" altLang="en-US">
                <a:ea typeface="宋体" charset="-122"/>
              </a:rPr>
              <a:t>	</a:t>
            </a:r>
            <a:r>
              <a:rPr lang="en-US" altLang="zh-CN">
                <a:ea typeface="宋体" charset="-122"/>
              </a:rPr>
              <a:t>public HeroNode infixOrderSeacher(int no) {</a:t>
            </a:r>
          </a:p>
          <a:p>
            <a:pPr marL="0" indent="0" eaLnBrk="1" hangingPunct="1">
              <a:buNone/>
            </a:pPr>
            <a:endParaRPr lang="en-US" altLang="zh-CN">
              <a:ea typeface="宋体" charset="-122"/>
            </a:endParaRPr>
          </a:p>
          <a:p>
            <a:pPr marL="0" indent="0" eaLnBrk="1" hangingPunct="1">
              <a:buNone/>
            </a:pPr>
            <a:r>
              <a:rPr lang="en-US" altLang="zh-CN">
                <a:ea typeface="宋体" charset="-122"/>
              </a:rPr>
              <a:t>		HeroNode resNode = null;</a:t>
            </a:r>
          </a:p>
          <a:p>
            <a:pPr marL="0" indent="0" eaLnBrk="1" hangingPunct="1">
              <a:buNone/>
            </a:pPr>
            <a:r>
              <a:rPr lang="en-US" altLang="zh-CN">
                <a:ea typeface="宋体" charset="-122"/>
              </a:rPr>
              <a:t>		// </a:t>
            </a:r>
            <a:r>
              <a:rPr lang="zh-CN" altLang="en-US">
                <a:ea typeface="宋体" charset="-122"/>
              </a:rPr>
              <a:t>到左节点</a:t>
            </a:r>
            <a:r>
              <a:rPr lang="en-US" altLang="zh-CN">
                <a:ea typeface="宋体" charset="-122"/>
              </a:rPr>
              <a:t>(</a:t>
            </a:r>
            <a:r>
              <a:rPr lang="zh-CN" altLang="en-US">
                <a:ea typeface="宋体" charset="-122"/>
              </a:rPr>
              <a:t>子树</a:t>
            </a:r>
            <a:r>
              <a:rPr lang="en-US" altLang="zh-CN">
                <a:ea typeface="宋体" charset="-122"/>
              </a:rPr>
              <a:t>)</a:t>
            </a:r>
          </a:p>
          <a:p>
            <a:pPr marL="0" indent="0" eaLnBrk="1" hangingPunct="1">
              <a:buNone/>
            </a:pPr>
            <a:r>
              <a:rPr lang="en-US" altLang="zh-CN">
                <a:ea typeface="宋体" charset="-122"/>
              </a:rPr>
              <a:t>		if (this.left != null) {</a:t>
            </a:r>
          </a:p>
          <a:p>
            <a:pPr marL="0" indent="0" eaLnBrk="1" hangingPunct="1">
              <a:buNone/>
            </a:pPr>
            <a:r>
              <a:rPr lang="en-US" altLang="zh-CN">
                <a:ea typeface="宋体" charset="-122"/>
              </a:rPr>
              <a:t>			resNode = this.left.infixOrderSeacher(no);</a:t>
            </a:r>
          </a:p>
          <a:p>
            <a:pPr marL="0" indent="0" eaLnBrk="1" hangingPunct="1">
              <a:buNone/>
            </a:pPr>
            <a:r>
              <a:rPr lang="en-US" altLang="zh-CN">
                <a:ea typeface="宋体" charset="-122"/>
              </a:rPr>
              <a:t>		}</a:t>
            </a:r>
          </a:p>
          <a:p>
            <a:pPr marL="0" indent="0" eaLnBrk="1" hangingPunct="1">
              <a:buNone/>
            </a:pPr>
            <a:r>
              <a:rPr lang="en-US" altLang="zh-CN">
                <a:ea typeface="宋体" charset="-122"/>
              </a:rPr>
              <a:t>		if (resNode != null) {</a:t>
            </a:r>
          </a:p>
          <a:p>
            <a:pPr marL="0" indent="0" eaLnBrk="1" hangingPunct="1">
              <a:buNone/>
            </a:pPr>
            <a:r>
              <a:rPr lang="en-US" altLang="zh-CN">
                <a:ea typeface="宋体" charset="-122"/>
              </a:rPr>
              <a:t>			return resNode;</a:t>
            </a:r>
          </a:p>
          <a:p>
            <a:pPr marL="0" indent="0" eaLnBrk="1" hangingPunct="1">
              <a:buNone/>
            </a:pPr>
            <a:r>
              <a:rPr lang="en-US" altLang="zh-CN">
                <a:ea typeface="宋体" charset="-122"/>
              </a:rPr>
              <a:t>		}</a:t>
            </a:r>
          </a:p>
          <a:p>
            <a:pPr marL="0" indent="0" eaLnBrk="1" hangingPunct="1">
              <a:buNone/>
            </a:pPr>
            <a:r>
              <a:rPr lang="en-US" altLang="zh-CN">
                <a:ea typeface="宋体" charset="-122"/>
              </a:rPr>
              <a:t>		if (this.no == no) { // </a:t>
            </a:r>
            <a:r>
              <a:rPr lang="zh-CN" altLang="en-US">
                <a:ea typeface="宋体" charset="-122"/>
              </a:rPr>
              <a:t>比较当前节点</a:t>
            </a:r>
          </a:p>
          <a:p>
            <a:pPr marL="0" indent="0" eaLnBrk="1" hangingPunct="1">
              <a:buNone/>
            </a:pPr>
            <a:r>
              <a:rPr lang="zh-CN" altLang="en-US">
                <a:ea typeface="宋体" charset="-122"/>
              </a:rPr>
              <a:t>			</a:t>
            </a:r>
            <a:r>
              <a:rPr lang="en-US" altLang="zh-CN">
                <a:ea typeface="宋体" charset="-122"/>
              </a:rPr>
              <a:t>return this;</a:t>
            </a:r>
          </a:p>
          <a:p>
            <a:pPr marL="0" indent="0" eaLnBrk="1" hangingPunct="1">
              <a:buNone/>
            </a:pPr>
            <a:r>
              <a:rPr lang="en-US" altLang="zh-CN">
                <a:ea typeface="宋体" charset="-122"/>
              </a:rPr>
              <a:t>		}</a:t>
            </a:r>
          </a:p>
          <a:p>
            <a:pPr marL="0" indent="0" eaLnBrk="1" hangingPunct="1">
              <a:buNone/>
            </a:pPr>
            <a:r>
              <a:rPr lang="en-US" altLang="zh-CN">
                <a:ea typeface="宋体" charset="-122"/>
              </a:rPr>
              <a:t>		if (this.right != null) {</a:t>
            </a:r>
          </a:p>
          <a:p>
            <a:pPr marL="0" indent="0" eaLnBrk="1" hangingPunct="1">
              <a:buNone/>
            </a:pPr>
            <a:r>
              <a:rPr lang="en-US" altLang="zh-CN">
                <a:ea typeface="宋体" charset="-122"/>
              </a:rPr>
              <a:t>			resNode = this.right.infixOrderSeacher(no);</a:t>
            </a:r>
          </a:p>
          <a:p>
            <a:pPr marL="0" indent="0" eaLnBrk="1" hangingPunct="1">
              <a:buNone/>
            </a:pPr>
            <a:r>
              <a:rPr lang="en-US" altLang="zh-CN">
                <a:ea typeface="宋体" charset="-122"/>
              </a:rPr>
              <a:t>		}</a:t>
            </a:r>
          </a:p>
          <a:p>
            <a:pPr marL="0" indent="0" eaLnBrk="1" hangingPunct="1">
              <a:buNone/>
            </a:pPr>
            <a:r>
              <a:rPr lang="en-US" altLang="zh-CN">
                <a:ea typeface="宋体" charset="-122"/>
              </a:rPr>
              <a:t>		return resNode;</a:t>
            </a:r>
          </a:p>
          <a:p>
            <a:pPr marL="0" indent="0" eaLnBrk="1" hangingPunct="1">
              <a:buNone/>
            </a:pPr>
            <a:endParaRPr lang="en-US" altLang="zh-CN">
              <a:ea typeface="宋体" charset="-122"/>
            </a:endParaRP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r>
              <a:rPr lang="en-US" altLang="zh-CN">
                <a:ea typeface="宋体" charset="-122"/>
              </a:rPr>
              <a:t>	// </a:t>
            </a:r>
            <a:r>
              <a:rPr lang="zh-CN" altLang="en-US">
                <a:ea typeface="宋体" charset="-122"/>
              </a:rPr>
              <a:t>前序遍历</a:t>
            </a:r>
          </a:p>
          <a:p>
            <a:pPr marL="0" indent="0" eaLnBrk="1" hangingPunct="1">
              <a:buNone/>
            </a:pPr>
            <a:r>
              <a:rPr lang="zh-CN" altLang="en-US">
                <a:ea typeface="宋体" charset="-122"/>
              </a:rPr>
              <a:t>	</a:t>
            </a:r>
            <a:r>
              <a:rPr lang="en-US" altLang="zh-CN">
                <a:ea typeface="宋体" charset="-122"/>
              </a:rPr>
              <a:t>public void preOrder() {</a:t>
            </a:r>
          </a:p>
          <a:p>
            <a:pPr marL="0" indent="0" eaLnBrk="1" hangingPunct="1">
              <a:buNone/>
            </a:pPr>
            <a:r>
              <a:rPr lang="en-US" altLang="zh-CN">
                <a:ea typeface="宋体" charset="-122"/>
              </a:rPr>
              <a:t>		System.out.println(this);// </a:t>
            </a:r>
            <a:r>
              <a:rPr lang="zh-CN" altLang="en-US">
                <a:ea typeface="宋体" charset="-122"/>
              </a:rPr>
              <a:t>先输出父节点</a:t>
            </a:r>
          </a:p>
          <a:p>
            <a:pPr marL="0" indent="0" eaLnBrk="1" hangingPunct="1">
              <a:buNone/>
            </a:pPr>
            <a:r>
              <a:rPr lang="zh-CN" altLang="en-US">
                <a:ea typeface="宋体" charset="-122"/>
              </a:rPr>
              <a:t>		</a:t>
            </a:r>
            <a:r>
              <a:rPr lang="en-US" altLang="zh-CN">
                <a:ea typeface="宋体" charset="-122"/>
              </a:rPr>
              <a:t>if (this.left != null) {</a:t>
            </a:r>
          </a:p>
          <a:p>
            <a:pPr marL="0" indent="0" eaLnBrk="1" hangingPunct="1">
              <a:buNone/>
            </a:pPr>
            <a:r>
              <a:rPr lang="en-US" altLang="zh-CN">
                <a:ea typeface="宋体" charset="-122"/>
              </a:rPr>
              <a:t>			this.left.preOrder();</a:t>
            </a:r>
          </a:p>
          <a:p>
            <a:pPr marL="0" indent="0" eaLnBrk="1" hangingPunct="1">
              <a:buNone/>
            </a:pPr>
            <a:r>
              <a:rPr lang="en-US" altLang="zh-CN">
                <a:ea typeface="宋体" charset="-122"/>
              </a:rPr>
              <a:t>		}</a:t>
            </a:r>
          </a:p>
          <a:p>
            <a:pPr marL="0" indent="0" eaLnBrk="1" hangingPunct="1">
              <a:buNone/>
            </a:pPr>
            <a:r>
              <a:rPr lang="en-US" altLang="zh-CN">
                <a:ea typeface="宋体" charset="-122"/>
              </a:rPr>
              <a:t>		if (this.right != null) {</a:t>
            </a:r>
          </a:p>
          <a:p>
            <a:pPr marL="0" indent="0" eaLnBrk="1" hangingPunct="1">
              <a:buNone/>
            </a:pPr>
            <a:r>
              <a:rPr lang="en-US" altLang="zh-CN">
                <a:ea typeface="宋体" charset="-122"/>
              </a:rPr>
              <a:t>			this.right.preOrder();</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r>
              <a:rPr lang="en-US" altLang="zh-CN">
                <a:ea typeface="宋体" charset="-122"/>
              </a:rPr>
              <a:t>	// </a:t>
            </a:r>
            <a:r>
              <a:rPr lang="zh-CN" altLang="en-US">
                <a:ea typeface="宋体" charset="-122"/>
              </a:rPr>
              <a:t>中序遍历</a:t>
            </a:r>
          </a:p>
          <a:p>
            <a:pPr marL="0" indent="0" eaLnBrk="1" hangingPunct="1">
              <a:buNone/>
            </a:pPr>
            <a:r>
              <a:rPr lang="zh-CN" altLang="en-US">
                <a:ea typeface="宋体" charset="-122"/>
              </a:rPr>
              <a:t>	</a:t>
            </a:r>
            <a:r>
              <a:rPr lang="en-US" altLang="zh-CN">
                <a:ea typeface="宋体" charset="-122"/>
              </a:rPr>
              <a:t>public void infixOrder() {</a:t>
            </a:r>
          </a:p>
          <a:p>
            <a:pPr marL="0" indent="0" eaLnBrk="1" hangingPunct="1">
              <a:buNone/>
            </a:pPr>
            <a:endParaRPr lang="en-US" altLang="zh-CN">
              <a:ea typeface="宋体" charset="-122"/>
            </a:endParaRPr>
          </a:p>
          <a:p>
            <a:pPr marL="0" indent="0" eaLnBrk="1" hangingPunct="1">
              <a:buNone/>
            </a:pPr>
            <a:r>
              <a:rPr lang="en-US" altLang="zh-CN">
                <a:ea typeface="宋体" charset="-122"/>
              </a:rPr>
              <a:t>		if (this.left != null) {</a:t>
            </a:r>
          </a:p>
          <a:p>
            <a:pPr marL="0" indent="0" eaLnBrk="1" hangingPunct="1">
              <a:buNone/>
            </a:pPr>
            <a:r>
              <a:rPr lang="en-US" altLang="zh-CN">
                <a:ea typeface="宋体" charset="-122"/>
              </a:rPr>
              <a:t>			this.left.infixOrder();</a:t>
            </a:r>
          </a:p>
          <a:p>
            <a:pPr marL="0" indent="0" eaLnBrk="1" hangingPunct="1">
              <a:buNone/>
            </a:pPr>
            <a:r>
              <a:rPr lang="en-US" altLang="zh-CN">
                <a:ea typeface="宋体" charset="-122"/>
              </a:rPr>
              <a:t>		}</a:t>
            </a:r>
          </a:p>
          <a:p>
            <a:pPr marL="0" indent="0" eaLnBrk="1" hangingPunct="1">
              <a:buNone/>
            </a:pPr>
            <a:r>
              <a:rPr lang="en-US" altLang="zh-CN">
                <a:ea typeface="宋体" charset="-122"/>
              </a:rPr>
              <a:t>		System.out.println(this);</a:t>
            </a:r>
          </a:p>
          <a:p>
            <a:pPr marL="0" indent="0" eaLnBrk="1" hangingPunct="1">
              <a:buNone/>
            </a:pPr>
            <a:r>
              <a:rPr lang="en-US" altLang="zh-CN">
                <a:ea typeface="宋体" charset="-122"/>
              </a:rPr>
              <a:t>		if (this.right != null) {</a:t>
            </a:r>
          </a:p>
          <a:p>
            <a:pPr marL="0" indent="0" eaLnBrk="1" hangingPunct="1">
              <a:buNone/>
            </a:pPr>
            <a:r>
              <a:rPr lang="en-US" altLang="zh-CN">
                <a:ea typeface="宋体" charset="-122"/>
              </a:rPr>
              <a:t>			this.right.infixOrder();</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r>
              <a:rPr lang="en-US" altLang="zh-CN">
                <a:ea typeface="宋体" charset="-122"/>
              </a:rPr>
              <a:t>	// </a:t>
            </a:r>
            <a:r>
              <a:rPr lang="zh-CN" altLang="en-US">
                <a:ea typeface="宋体" charset="-122"/>
              </a:rPr>
              <a:t>后序遍历</a:t>
            </a:r>
          </a:p>
          <a:p>
            <a:pPr marL="0" indent="0" eaLnBrk="1" hangingPunct="1">
              <a:buNone/>
            </a:pPr>
            <a:r>
              <a:rPr lang="zh-CN" altLang="en-US">
                <a:ea typeface="宋体" charset="-122"/>
              </a:rPr>
              <a:t>	</a:t>
            </a:r>
            <a:r>
              <a:rPr lang="en-US" altLang="zh-CN">
                <a:ea typeface="宋体" charset="-122"/>
              </a:rPr>
              <a:t>public void postOrder() {</a:t>
            </a:r>
          </a:p>
          <a:p>
            <a:pPr marL="0" indent="0" eaLnBrk="1" hangingPunct="1">
              <a:buNone/>
            </a:pPr>
            <a:r>
              <a:rPr lang="en-US" altLang="zh-CN">
                <a:ea typeface="宋体" charset="-122"/>
              </a:rPr>
              <a:t>		if (this.left != null) {</a:t>
            </a:r>
          </a:p>
          <a:p>
            <a:pPr marL="0" indent="0" eaLnBrk="1" hangingPunct="1">
              <a:buNone/>
            </a:pPr>
            <a:r>
              <a:rPr lang="en-US" altLang="zh-CN">
                <a:ea typeface="宋体" charset="-122"/>
              </a:rPr>
              <a:t>			this.left.postOrder();</a:t>
            </a:r>
          </a:p>
          <a:p>
            <a:pPr marL="0" indent="0" eaLnBrk="1" hangingPunct="1">
              <a:buNone/>
            </a:pPr>
            <a:r>
              <a:rPr lang="en-US" altLang="zh-CN">
                <a:ea typeface="宋体" charset="-122"/>
              </a:rPr>
              <a:t>		}</a:t>
            </a:r>
          </a:p>
          <a:p>
            <a:pPr marL="0" indent="0" eaLnBrk="1" hangingPunct="1">
              <a:buNone/>
            </a:pPr>
            <a:r>
              <a:rPr lang="en-US" altLang="zh-CN">
                <a:ea typeface="宋体" charset="-122"/>
              </a:rPr>
              <a:t>		if (this.right != null) {</a:t>
            </a:r>
          </a:p>
          <a:p>
            <a:pPr marL="0" indent="0" eaLnBrk="1" hangingPunct="1">
              <a:buNone/>
            </a:pPr>
            <a:r>
              <a:rPr lang="en-US" altLang="zh-CN">
                <a:ea typeface="宋体" charset="-122"/>
              </a:rPr>
              <a:t>			this.right.postOrder();</a:t>
            </a:r>
          </a:p>
          <a:p>
            <a:pPr marL="0" indent="0" eaLnBrk="1" hangingPunct="1">
              <a:buNone/>
            </a:pPr>
            <a:r>
              <a:rPr lang="en-US" altLang="zh-CN">
                <a:ea typeface="宋体" charset="-122"/>
              </a:rPr>
              <a:t>		}</a:t>
            </a:r>
          </a:p>
          <a:p>
            <a:pPr marL="0" indent="0" eaLnBrk="1" hangingPunct="1">
              <a:buNone/>
            </a:pPr>
            <a:r>
              <a:rPr lang="en-US" altLang="zh-CN">
                <a:ea typeface="宋体" charset="-122"/>
              </a:rPr>
              <a:t>		System.out.println(this);</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r>
              <a:rPr lang="en-US" altLang="zh-CN">
                <a:ea typeface="宋体" charset="-122"/>
              </a:rPr>
              <a:t>}</a:t>
            </a:r>
          </a:p>
          <a:p>
            <a:pPr marL="0" indent="0" eaLnBrk="1" hangingPunct="1">
              <a:buNone/>
            </a:pPr>
            <a:endParaRPr lang="en-US" altLang="zh-CN">
              <a:ea typeface="宋体" charset="-122"/>
            </a:endParaRPr>
          </a:p>
          <a:p>
            <a:pPr marL="0" indent="0" eaLnBrk="1" hangingPunct="1">
              <a:buNone/>
            </a:pPr>
            <a:r>
              <a:rPr lang="en-US" altLang="zh-CN">
                <a:ea typeface="宋体" charset="-122"/>
              </a:rPr>
              <a:t>class BinaryTree {</a:t>
            </a:r>
          </a:p>
          <a:p>
            <a:pPr marL="0" indent="0" eaLnBrk="1" hangingPunct="1">
              <a:buNone/>
            </a:pPr>
            <a:r>
              <a:rPr lang="en-US" altLang="zh-CN">
                <a:ea typeface="宋体" charset="-122"/>
              </a:rPr>
              <a:t>	private HeroNode root;</a:t>
            </a:r>
          </a:p>
          <a:p>
            <a:pPr marL="0" indent="0" eaLnBrk="1" hangingPunct="1">
              <a:buNone/>
            </a:pPr>
            <a:r>
              <a:rPr lang="en-US" altLang="zh-CN">
                <a:ea typeface="宋体" charset="-122"/>
              </a:rPr>
              <a:t>	//</a:t>
            </a:r>
            <a:r>
              <a:rPr lang="zh-CN" altLang="en-US">
                <a:ea typeface="宋体" charset="-122"/>
              </a:rPr>
              <a:t>用于临时存储前驱节点</a:t>
            </a:r>
          </a:p>
          <a:p>
            <a:pPr marL="0" indent="0" eaLnBrk="1" hangingPunct="1">
              <a:buNone/>
            </a:pPr>
            <a:r>
              <a:rPr lang="zh-CN" altLang="en-US">
                <a:ea typeface="宋体" charset="-122"/>
              </a:rPr>
              <a:t>	</a:t>
            </a:r>
            <a:r>
              <a:rPr lang="en-US" altLang="zh-CN">
                <a:ea typeface="宋体" charset="-122"/>
              </a:rPr>
              <a:t>//</a:t>
            </a:r>
            <a:r>
              <a:rPr lang="zh-CN" altLang="en-US">
                <a:ea typeface="宋体" charset="-122"/>
              </a:rPr>
              <a:t>说明</a:t>
            </a:r>
          </a:p>
          <a:p>
            <a:pPr marL="0" indent="0" eaLnBrk="1" hangingPunct="1">
              <a:buNone/>
            </a:pPr>
            <a:r>
              <a:rPr lang="zh-CN" altLang="en-US">
                <a:ea typeface="宋体" charset="-122"/>
              </a:rPr>
              <a:t>	</a:t>
            </a:r>
            <a:r>
              <a:rPr lang="en-US" altLang="zh-CN">
                <a:ea typeface="宋体" charset="-122"/>
              </a:rPr>
              <a:t>//1. </a:t>
            </a:r>
            <a:r>
              <a:rPr lang="zh-CN" altLang="en-US">
                <a:ea typeface="宋体" charset="-122"/>
              </a:rPr>
              <a:t>为了能在递归线索化二叉树时，总是保留前一个节点</a:t>
            </a:r>
          </a:p>
          <a:p>
            <a:pPr marL="0" indent="0" eaLnBrk="1" hangingPunct="1">
              <a:buNone/>
            </a:pPr>
            <a:r>
              <a:rPr lang="zh-CN" altLang="en-US">
                <a:ea typeface="宋体" charset="-122"/>
              </a:rPr>
              <a:t>	</a:t>
            </a:r>
            <a:r>
              <a:rPr lang="en-US" altLang="zh-CN">
                <a:ea typeface="宋体" charset="-122"/>
              </a:rPr>
              <a:t>//2. </a:t>
            </a:r>
            <a:r>
              <a:rPr lang="zh-CN" altLang="en-US">
                <a:ea typeface="宋体" charset="-122"/>
              </a:rPr>
              <a:t>当递归线索化二叉树时，当前节点</a:t>
            </a:r>
            <a:r>
              <a:rPr lang="en-US" altLang="zh-CN">
                <a:ea typeface="宋体" charset="-122"/>
              </a:rPr>
              <a:t>node.left=null , </a:t>
            </a:r>
            <a:r>
              <a:rPr lang="zh-CN" altLang="en-US">
                <a:ea typeface="宋体" charset="-122"/>
              </a:rPr>
              <a:t>这个</a:t>
            </a:r>
            <a:r>
              <a:rPr lang="en-US" altLang="zh-CN">
                <a:ea typeface="宋体" charset="-122"/>
              </a:rPr>
              <a:t>pre </a:t>
            </a:r>
            <a:r>
              <a:rPr lang="zh-CN" altLang="en-US">
                <a:ea typeface="宋体" charset="-122"/>
              </a:rPr>
              <a:t>就是当前</a:t>
            </a:r>
            <a:r>
              <a:rPr lang="en-US" altLang="zh-CN">
                <a:ea typeface="宋体" charset="-122"/>
              </a:rPr>
              <a:t>node</a:t>
            </a:r>
            <a:r>
              <a:rPr lang="zh-CN" altLang="en-US">
                <a:ea typeface="宋体" charset="-122"/>
              </a:rPr>
              <a:t>的前驱节点</a:t>
            </a:r>
          </a:p>
          <a:p>
            <a:pPr marL="0" indent="0" eaLnBrk="1" hangingPunct="1">
              <a:buNone/>
            </a:pPr>
            <a:r>
              <a:rPr lang="zh-CN" altLang="en-US">
                <a:ea typeface="宋体" charset="-122"/>
              </a:rPr>
              <a:t>	</a:t>
            </a:r>
            <a:r>
              <a:rPr lang="en-US" altLang="zh-CN">
                <a:ea typeface="宋体" charset="-122"/>
              </a:rPr>
              <a:t>private	HeroNode pre=null;</a:t>
            </a:r>
          </a:p>
          <a:p>
            <a:pPr marL="0" indent="0" eaLnBrk="1" hangingPunct="1">
              <a:buNone/>
            </a:pPr>
            <a:endParaRPr lang="en-US" altLang="zh-CN">
              <a:ea typeface="宋体" charset="-122"/>
            </a:endParaRPr>
          </a:p>
          <a:p>
            <a:pPr marL="0" indent="0" eaLnBrk="1" hangingPunct="1">
              <a:buNone/>
            </a:pPr>
            <a:r>
              <a:rPr lang="en-US" altLang="zh-CN">
                <a:ea typeface="宋体" charset="-122"/>
              </a:rPr>
              <a:t>	</a:t>
            </a:r>
          </a:p>
          <a:p>
            <a:pPr marL="0" indent="0" eaLnBrk="1" hangingPunct="1">
              <a:buNone/>
            </a:pPr>
            <a:r>
              <a:rPr lang="en-US" altLang="zh-CN">
                <a:ea typeface="宋体" charset="-122"/>
              </a:rPr>
              <a:t>	// </a:t>
            </a:r>
            <a:r>
              <a:rPr lang="zh-CN" altLang="en-US">
                <a:ea typeface="宋体" charset="-122"/>
              </a:rPr>
              <a:t>中序线索化二叉树</a:t>
            </a:r>
          </a:p>
          <a:p>
            <a:pPr marL="0" indent="0" eaLnBrk="1" hangingPunct="1">
              <a:buNone/>
            </a:pPr>
            <a:r>
              <a:rPr lang="zh-CN" altLang="en-US">
                <a:ea typeface="宋体" charset="-122"/>
              </a:rPr>
              <a:t>	</a:t>
            </a:r>
            <a:r>
              <a:rPr lang="en-US" altLang="zh-CN">
                <a:ea typeface="宋体" charset="-122"/>
              </a:rPr>
              <a:t>public void threadNodes() {</a:t>
            </a:r>
          </a:p>
          <a:p>
            <a:pPr marL="0" indent="0" eaLnBrk="1" hangingPunct="1">
              <a:buNone/>
            </a:pPr>
            <a:r>
              <a:rPr lang="en-US" altLang="zh-CN">
                <a:ea typeface="宋体" charset="-122"/>
              </a:rPr>
              <a:t>		threadNodes(root);</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 </a:t>
            </a:r>
            <a:r>
              <a:rPr lang="zh-CN" altLang="en-US">
                <a:ea typeface="宋体" charset="-122"/>
              </a:rPr>
              <a:t>直接写代码</a:t>
            </a:r>
            <a:r>
              <a:rPr lang="en-US" altLang="zh-CN">
                <a:ea typeface="宋体" charset="-122"/>
              </a:rPr>
              <a:t>(</a:t>
            </a:r>
            <a:r>
              <a:rPr lang="zh-CN" altLang="en-US">
                <a:ea typeface="宋体" charset="-122"/>
              </a:rPr>
              <a:t>参敲</a:t>
            </a:r>
            <a:r>
              <a:rPr lang="en-US" altLang="zh-CN">
                <a:ea typeface="宋体" charset="-122"/>
              </a:rPr>
              <a:t>)</a:t>
            </a:r>
          </a:p>
          <a:p>
            <a:pPr marL="0" indent="0" eaLnBrk="1" hangingPunct="1">
              <a:buNone/>
            </a:pPr>
            <a:r>
              <a:rPr lang="en-US" altLang="zh-CN">
                <a:ea typeface="宋体" charset="-122"/>
              </a:rPr>
              <a:t>	public void threadNodes(HeroNode node) {</a:t>
            </a:r>
          </a:p>
          <a:p>
            <a:pPr marL="0" indent="0" eaLnBrk="1" hangingPunct="1">
              <a:buNone/>
            </a:pPr>
            <a:r>
              <a:rPr lang="en-US" altLang="zh-CN">
                <a:ea typeface="宋体" charset="-122"/>
              </a:rPr>
              <a:t>		//</a:t>
            </a:r>
            <a:r>
              <a:rPr lang="zh-CN" altLang="en-US">
                <a:ea typeface="宋体" charset="-122"/>
              </a:rPr>
              <a:t>当前节点如果为</a:t>
            </a:r>
            <a:r>
              <a:rPr lang="en-US" altLang="zh-CN">
                <a:ea typeface="宋体" charset="-122"/>
              </a:rPr>
              <a:t>null</a:t>
            </a:r>
            <a:r>
              <a:rPr lang="zh-CN" altLang="en-US">
                <a:ea typeface="宋体" charset="-122"/>
              </a:rPr>
              <a:t>，直接返回</a:t>
            </a:r>
          </a:p>
          <a:p>
            <a:pPr marL="0" indent="0" eaLnBrk="1" hangingPunct="1">
              <a:buNone/>
            </a:pPr>
            <a:r>
              <a:rPr lang="zh-CN" altLang="en-US">
                <a:ea typeface="宋体" charset="-122"/>
              </a:rPr>
              <a:t>		</a:t>
            </a:r>
            <a:r>
              <a:rPr lang="en-US" altLang="zh-CN">
                <a:ea typeface="宋体" charset="-122"/>
              </a:rPr>
              <a:t>if(node==null) {</a:t>
            </a:r>
          </a:p>
          <a:p>
            <a:pPr marL="0" indent="0" eaLnBrk="1" hangingPunct="1">
              <a:buNone/>
            </a:pPr>
            <a:r>
              <a:rPr lang="en-US" altLang="zh-CN">
                <a:ea typeface="宋体" charset="-122"/>
              </a:rPr>
              <a:t>			return;</a:t>
            </a:r>
          </a:p>
          <a:p>
            <a:pPr marL="0" indent="0" eaLnBrk="1" hangingPunct="1">
              <a:buNone/>
            </a:pPr>
            <a:r>
              <a:rPr lang="en-US" altLang="zh-CN">
                <a:ea typeface="宋体" charset="-122"/>
              </a:rPr>
              <a:t>		}</a:t>
            </a:r>
          </a:p>
          <a:p>
            <a:pPr marL="0" indent="0" eaLnBrk="1" hangingPunct="1">
              <a:buNone/>
            </a:pPr>
            <a:r>
              <a:rPr lang="en-US" altLang="zh-CN">
                <a:ea typeface="宋体" charset="-122"/>
              </a:rPr>
              <a:t>		//</a:t>
            </a:r>
            <a:r>
              <a:rPr lang="zh-CN" altLang="en-US">
                <a:ea typeface="宋体" charset="-122"/>
              </a:rPr>
              <a:t>处理左子树</a:t>
            </a:r>
          </a:p>
          <a:p>
            <a:pPr marL="0" indent="0" eaLnBrk="1" hangingPunct="1">
              <a:buNone/>
            </a:pPr>
            <a:r>
              <a:rPr lang="zh-CN" altLang="en-US">
                <a:ea typeface="宋体" charset="-122"/>
              </a:rPr>
              <a:t>		</a:t>
            </a:r>
            <a:r>
              <a:rPr lang="en-US" altLang="zh-CN">
                <a:ea typeface="宋体" charset="-122"/>
              </a:rPr>
              <a:t>threadNodes(node.getLeft());</a:t>
            </a:r>
          </a:p>
          <a:p>
            <a:pPr marL="0" indent="0" eaLnBrk="1" hangingPunct="1">
              <a:buNone/>
            </a:pPr>
            <a:r>
              <a:rPr lang="en-US" altLang="zh-CN">
                <a:ea typeface="宋体" charset="-122"/>
              </a:rPr>
              <a:t>		//</a:t>
            </a:r>
            <a:r>
              <a:rPr lang="zh-CN" altLang="en-US">
                <a:ea typeface="宋体" charset="-122"/>
              </a:rPr>
              <a:t>处理前驱节点</a:t>
            </a:r>
          </a:p>
          <a:p>
            <a:pPr marL="0" indent="0" eaLnBrk="1" hangingPunct="1">
              <a:buNone/>
            </a:pPr>
            <a:r>
              <a:rPr lang="zh-CN" altLang="en-US">
                <a:ea typeface="宋体" charset="-122"/>
              </a:rPr>
              <a:t>		</a:t>
            </a:r>
            <a:r>
              <a:rPr lang="en-US" altLang="zh-CN">
                <a:ea typeface="宋体" charset="-122"/>
              </a:rPr>
              <a:t>//</a:t>
            </a:r>
            <a:r>
              <a:rPr lang="zh-CN" altLang="en-US">
                <a:ea typeface="宋体" charset="-122"/>
              </a:rPr>
              <a:t>说明</a:t>
            </a:r>
          </a:p>
          <a:p>
            <a:pPr marL="0" indent="0" eaLnBrk="1" hangingPunct="1">
              <a:buNone/>
            </a:pPr>
            <a:r>
              <a:rPr lang="zh-CN" altLang="en-US">
                <a:ea typeface="宋体" charset="-122"/>
              </a:rPr>
              <a:t>		</a:t>
            </a:r>
            <a:r>
              <a:rPr lang="en-US" altLang="zh-CN">
                <a:ea typeface="宋体" charset="-122"/>
              </a:rPr>
              <a:t>//1. </a:t>
            </a:r>
            <a:r>
              <a:rPr lang="zh-CN" altLang="en-US">
                <a:ea typeface="宋体" charset="-122"/>
              </a:rPr>
              <a:t>如果递归时，发现</a:t>
            </a:r>
            <a:r>
              <a:rPr lang="en-US" altLang="zh-CN">
                <a:ea typeface="宋体" charset="-122"/>
              </a:rPr>
              <a:t>node</a:t>
            </a:r>
            <a:r>
              <a:rPr lang="zh-CN" altLang="en-US">
                <a:ea typeface="宋体" charset="-122"/>
              </a:rPr>
              <a:t>节点</a:t>
            </a:r>
            <a:r>
              <a:rPr lang="en-US" altLang="zh-CN">
                <a:ea typeface="宋体" charset="-122"/>
              </a:rPr>
              <a:t>left == null ,</a:t>
            </a:r>
            <a:r>
              <a:rPr lang="zh-CN" altLang="en-US">
                <a:ea typeface="宋体" charset="-122"/>
              </a:rPr>
              <a:t>则将</a:t>
            </a:r>
            <a:r>
              <a:rPr lang="en-US" altLang="zh-CN">
                <a:ea typeface="宋体" charset="-122"/>
              </a:rPr>
              <a:t>node.left </a:t>
            </a:r>
            <a:r>
              <a:rPr lang="zh-CN" altLang="en-US">
                <a:ea typeface="宋体" charset="-122"/>
              </a:rPr>
              <a:t>指向前驱节点</a:t>
            </a:r>
          </a:p>
          <a:p>
            <a:pPr marL="0" indent="0" eaLnBrk="1" hangingPunct="1">
              <a:buNone/>
            </a:pPr>
            <a:r>
              <a:rPr lang="zh-CN" altLang="en-US">
                <a:ea typeface="宋体" charset="-122"/>
              </a:rPr>
              <a:t>		</a:t>
            </a:r>
            <a:r>
              <a:rPr lang="en-US" altLang="zh-CN">
                <a:ea typeface="宋体" charset="-122"/>
              </a:rPr>
              <a:t>//2. </a:t>
            </a:r>
            <a:r>
              <a:rPr lang="zh-CN" altLang="en-US">
                <a:ea typeface="宋体" charset="-122"/>
              </a:rPr>
              <a:t>以节点 </a:t>
            </a:r>
            <a:r>
              <a:rPr lang="en-US" altLang="zh-CN">
                <a:ea typeface="宋体" charset="-122"/>
              </a:rPr>
              <a:t>10 </a:t>
            </a:r>
            <a:r>
              <a:rPr lang="zh-CN" altLang="en-US">
                <a:ea typeface="宋体" charset="-122"/>
              </a:rPr>
              <a:t>来讲解</a:t>
            </a:r>
          </a:p>
          <a:p>
            <a:pPr marL="0" indent="0" eaLnBrk="1" hangingPunct="1">
              <a:buNone/>
            </a:pPr>
            <a:r>
              <a:rPr lang="zh-CN" altLang="en-US">
                <a:ea typeface="宋体" charset="-122"/>
              </a:rPr>
              <a:t>		</a:t>
            </a:r>
            <a:r>
              <a:rPr lang="en-US" altLang="zh-CN">
                <a:ea typeface="宋体" charset="-122"/>
              </a:rPr>
              <a:t>if(node.getLeft()==null){</a:t>
            </a:r>
          </a:p>
          <a:p>
            <a:pPr marL="0" indent="0" eaLnBrk="1" hangingPunct="1">
              <a:buNone/>
            </a:pPr>
            <a:r>
              <a:rPr lang="en-US" altLang="zh-CN">
                <a:ea typeface="宋体" charset="-122"/>
              </a:rPr>
              <a:t>			//</a:t>
            </a:r>
            <a:r>
              <a:rPr lang="zh-CN" altLang="en-US">
                <a:ea typeface="宋体" charset="-122"/>
              </a:rPr>
              <a:t>让当前节点的左指针指向前驱节点</a:t>
            </a:r>
          </a:p>
          <a:p>
            <a:pPr marL="0" indent="0" eaLnBrk="1" hangingPunct="1">
              <a:buNone/>
            </a:pPr>
            <a:r>
              <a:rPr lang="zh-CN" altLang="en-US">
                <a:ea typeface="宋体" charset="-122"/>
              </a:rPr>
              <a:t>			</a:t>
            </a:r>
            <a:r>
              <a:rPr lang="en-US" altLang="zh-CN">
                <a:ea typeface="宋体" charset="-122"/>
              </a:rPr>
              <a:t>node.setLeft(pre);</a:t>
            </a:r>
          </a:p>
          <a:p>
            <a:pPr marL="0" indent="0" eaLnBrk="1" hangingPunct="1">
              <a:buNone/>
            </a:pPr>
            <a:r>
              <a:rPr lang="en-US" altLang="zh-CN">
                <a:ea typeface="宋体" charset="-122"/>
              </a:rPr>
              <a:t>			//</a:t>
            </a:r>
            <a:r>
              <a:rPr lang="zh-CN" altLang="en-US">
                <a:ea typeface="宋体" charset="-122"/>
              </a:rPr>
              <a:t>改变当前节点左指针的类型</a:t>
            </a:r>
          </a:p>
          <a:p>
            <a:pPr marL="0" indent="0" eaLnBrk="1" hangingPunct="1">
              <a:buNone/>
            </a:pPr>
            <a:r>
              <a:rPr lang="zh-CN" altLang="en-US">
                <a:ea typeface="宋体" charset="-122"/>
              </a:rPr>
              <a:t>			</a:t>
            </a:r>
            <a:r>
              <a:rPr lang="en-US" altLang="zh-CN">
                <a:ea typeface="宋体" charset="-122"/>
              </a:rPr>
              <a:t>node.setLeftType(1);</a:t>
            </a:r>
          </a:p>
          <a:p>
            <a:pPr marL="0" indent="0" eaLnBrk="1" hangingPunct="1">
              <a:buNone/>
            </a:pPr>
            <a:r>
              <a:rPr lang="en-US" altLang="zh-CN">
                <a:ea typeface="宋体" charset="-122"/>
              </a:rPr>
              <a:t>		}</a:t>
            </a:r>
          </a:p>
          <a:p>
            <a:pPr marL="0" indent="0" eaLnBrk="1" hangingPunct="1">
              <a:buNone/>
            </a:pPr>
            <a:r>
              <a:rPr lang="en-US" altLang="zh-CN">
                <a:ea typeface="宋体" charset="-122"/>
              </a:rPr>
              <a:t>		//</a:t>
            </a:r>
            <a:r>
              <a:rPr lang="zh-CN" altLang="en-US">
                <a:ea typeface="宋体" charset="-122"/>
              </a:rPr>
              <a:t>处理前驱节点 的右指针，如果前驱节点的右指针是</a:t>
            </a:r>
            <a:r>
              <a:rPr lang="en-US" altLang="zh-CN">
                <a:ea typeface="宋体" charset="-122"/>
              </a:rPr>
              <a:t>null(</a:t>
            </a:r>
            <a:r>
              <a:rPr lang="zh-CN" altLang="en-US">
                <a:ea typeface="宋体" charset="-122"/>
              </a:rPr>
              <a:t>没有指下右子树</a:t>
            </a:r>
            <a:r>
              <a:rPr lang="en-US" altLang="zh-CN">
                <a:ea typeface="宋体" charset="-122"/>
              </a:rPr>
              <a:t>)</a:t>
            </a:r>
          </a:p>
          <a:p>
            <a:pPr marL="0" indent="0" eaLnBrk="1" hangingPunct="1">
              <a:buNone/>
            </a:pPr>
            <a:r>
              <a:rPr lang="en-US" altLang="zh-CN">
                <a:ea typeface="宋体" charset="-122"/>
              </a:rPr>
              <a:t>		//</a:t>
            </a:r>
            <a:r>
              <a:rPr lang="zh-CN" altLang="en-US">
                <a:ea typeface="宋体" charset="-122"/>
              </a:rPr>
              <a:t>以 </a:t>
            </a:r>
            <a:r>
              <a:rPr lang="en-US" altLang="zh-CN">
                <a:ea typeface="宋体" charset="-122"/>
              </a:rPr>
              <a:t>8 </a:t>
            </a:r>
            <a:r>
              <a:rPr lang="zh-CN" altLang="en-US">
                <a:ea typeface="宋体" charset="-122"/>
              </a:rPr>
              <a:t>这个节点来讲解</a:t>
            </a:r>
          </a:p>
          <a:p>
            <a:pPr marL="0" indent="0" eaLnBrk="1" hangingPunct="1">
              <a:buNone/>
            </a:pPr>
            <a:r>
              <a:rPr lang="zh-CN" altLang="en-US">
                <a:ea typeface="宋体" charset="-122"/>
              </a:rPr>
              <a:t>		</a:t>
            </a:r>
            <a:r>
              <a:rPr lang="en-US" altLang="zh-CN">
                <a:ea typeface="宋体" charset="-122"/>
              </a:rPr>
              <a:t>if(pre!=null&amp;&amp;pre.getRight()==null) {</a:t>
            </a:r>
          </a:p>
          <a:p>
            <a:pPr marL="0" indent="0" eaLnBrk="1" hangingPunct="1">
              <a:buNone/>
            </a:pPr>
            <a:r>
              <a:rPr lang="en-US" altLang="zh-CN">
                <a:ea typeface="宋体" charset="-122"/>
              </a:rPr>
              <a:t>			//</a:t>
            </a:r>
            <a:r>
              <a:rPr lang="zh-CN" altLang="en-US">
                <a:ea typeface="宋体" charset="-122"/>
              </a:rPr>
              <a:t>让前驱节点的右指针指向当前节点</a:t>
            </a:r>
          </a:p>
          <a:p>
            <a:pPr marL="0" indent="0" eaLnBrk="1" hangingPunct="1">
              <a:buNone/>
            </a:pPr>
            <a:r>
              <a:rPr lang="zh-CN" altLang="en-US">
                <a:ea typeface="宋体" charset="-122"/>
              </a:rPr>
              <a:t>			</a:t>
            </a:r>
            <a:r>
              <a:rPr lang="en-US" altLang="zh-CN">
                <a:ea typeface="宋体" charset="-122"/>
              </a:rPr>
              <a:t>pre.setRight(node);</a:t>
            </a:r>
          </a:p>
          <a:p>
            <a:pPr marL="0" indent="0" eaLnBrk="1" hangingPunct="1">
              <a:buNone/>
            </a:pPr>
            <a:r>
              <a:rPr lang="en-US" altLang="zh-CN">
                <a:ea typeface="宋体" charset="-122"/>
              </a:rPr>
              <a:t>			//</a:t>
            </a:r>
            <a:r>
              <a:rPr lang="zh-CN" altLang="en-US">
                <a:ea typeface="宋体" charset="-122"/>
              </a:rPr>
              <a:t>改变前驱节点的右指针类型</a:t>
            </a:r>
          </a:p>
          <a:p>
            <a:pPr marL="0" indent="0" eaLnBrk="1" hangingPunct="1">
              <a:buNone/>
            </a:pPr>
            <a:r>
              <a:rPr lang="zh-CN" altLang="en-US">
                <a:ea typeface="宋体" charset="-122"/>
              </a:rPr>
              <a:t>			</a:t>
            </a:r>
            <a:r>
              <a:rPr lang="en-US" altLang="zh-CN">
                <a:ea typeface="宋体" charset="-122"/>
              </a:rPr>
              <a:t>pre.setRightType(1);</a:t>
            </a:r>
          </a:p>
          <a:p>
            <a:pPr marL="0" indent="0" eaLnBrk="1" hangingPunct="1">
              <a:buNone/>
            </a:pPr>
            <a:r>
              <a:rPr lang="en-US" altLang="zh-CN">
                <a:ea typeface="宋体" charset="-122"/>
              </a:rPr>
              <a:t>		}</a:t>
            </a:r>
          </a:p>
          <a:p>
            <a:pPr marL="0" indent="0" eaLnBrk="1" hangingPunct="1">
              <a:buNone/>
            </a:pPr>
            <a:r>
              <a:rPr lang="en-US" altLang="zh-CN">
                <a:ea typeface="宋体" charset="-122"/>
              </a:rPr>
              <a:t>		//</a:t>
            </a:r>
            <a:r>
              <a:rPr lang="zh-CN" altLang="en-US">
                <a:ea typeface="宋体" charset="-122"/>
              </a:rPr>
              <a:t>每处理一个节点，当前节点是下一个节点的前驱节点</a:t>
            </a:r>
          </a:p>
          <a:p>
            <a:pPr marL="0" indent="0" eaLnBrk="1" hangingPunct="1">
              <a:buNone/>
            </a:pPr>
            <a:r>
              <a:rPr lang="zh-CN" altLang="en-US">
                <a:ea typeface="宋体" charset="-122"/>
              </a:rPr>
              <a:t>		</a:t>
            </a:r>
            <a:r>
              <a:rPr lang="en-US" altLang="zh-CN">
                <a:ea typeface="宋体" charset="-122"/>
              </a:rPr>
              <a:t>pre=node;</a:t>
            </a:r>
          </a:p>
          <a:p>
            <a:pPr marL="0" indent="0" eaLnBrk="1" hangingPunct="1">
              <a:buNone/>
            </a:pPr>
            <a:r>
              <a:rPr lang="en-US" altLang="zh-CN">
                <a:ea typeface="宋体" charset="-122"/>
              </a:rPr>
              <a:t>		//</a:t>
            </a:r>
            <a:r>
              <a:rPr lang="zh-CN" altLang="en-US">
                <a:ea typeface="宋体" charset="-122"/>
              </a:rPr>
              <a:t>处理右子树</a:t>
            </a:r>
          </a:p>
          <a:p>
            <a:pPr marL="0" indent="0" eaLnBrk="1" hangingPunct="1">
              <a:buNone/>
            </a:pPr>
            <a:r>
              <a:rPr lang="zh-CN" altLang="en-US">
                <a:ea typeface="宋体" charset="-122"/>
              </a:rPr>
              <a:t>		</a:t>
            </a:r>
            <a:r>
              <a:rPr lang="en-US" altLang="zh-CN">
                <a:ea typeface="宋体" charset="-122"/>
              </a:rPr>
              <a:t>threadNodes(node.getRight());</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 </a:t>
            </a:r>
            <a:r>
              <a:rPr lang="zh-CN" altLang="en-US">
                <a:ea typeface="宋体" charset="-122"/>
              </a:rPr>
              <a:t>遍历线索二叉树</a:t>
            </a:r>
            <a:r>
              <a:rPr lang="en-US" altLang="zh-CN">
                <a:ea typeface="宋体" charset="-122"/>
              </a:rPr>
              <a:t>,</a:t>
            </a:r>
          </a:p>
          <a:p>
            <a:pPr marL="0" indent="0" eaLnBrk="1" hangingPunct="1">
              <a:buNone/>
            </a:pPr>
            <a:r>
              <a:rPr lang="en-US" altLang="zh-CN">
                <a:ea typeface="宋体" charset="-122"/>
              </a:rPr>
              <a:t>	public void threadList() {</a:t>
            </a:r>
          </a:p>
          <a:p>
            <a:pPr marL="0" indent="0" eaLnBrk="1" hangingPunct="1">
              <a:buNone/>
            </a:pPr>
            <a:r>
              <a:rPr lang="en-US" altLang="zh-CN">
                <a:ea typeface="宋体" charset="-122"/>
              </a:rPr>
              <a:t>		// </a:t>
            </a:r>
            <a:r>
              <a:rPr lang="zh-CN" altLang="en-US">
                <a:ea typeface="宋体" charset="-122"/>
              </a:rPr>
              <a:t>用于临时存储当前遍历节点</a:t>
            </a:r>
            <a:r>
              <a:rPr lang="en-US" altLang="zh-CN">
                <a:ea typeface="宋体" charset="-122"/>
              </a:rPr>
              <a:t>,</a:t>
            </a:r>
            <a:r>
              <a:rPr lang="zh-CN" altLang="en-US">
                <a:ea typeface="宋体" charset="-122"/>
              </a:rPr>
              <a:t>从</a:t>
            </a:r>
            <a:r>
              <a:rPr lang="en-US" altLang="zh-CN">
                <a:ea typeface="宋体" charset="-122"/>
              </a:rPr>
              <a:t>root</a:t>
            </a:r>
            <a:r>
              <a:rPr lang="zh-CN" altLang="en-US">
                <a:ea typeface="宋体" charset="-122"/>
              </a:rPr>
              <a:t>节点开始</a:t>
            </a:r>
          </a:p>
          <a:p>
            <a:pPr marL="0" indent="0" eaLnBrk="1" hangingPunct="1">
              <a:buNone/>
            </a:pPr>
            <a:r>
              <a:rPr lang="zh-CN" altLang="en-US">
                <a:ea typeface="宋体" charset="-122"/>
              </a:rPr>
              <a:t>		</a:t>
            </a:r>
            <a:r>
              <a:rPr lang="en-US" altLang="zh-CN">
                <a:ea typeface="宋体" charset="-122"/>
              </a:rPr>
              <a:t>HeroNode node = root;</a:t>
            </a:r>
          </a:p>
          <a:p>
            <a:pPr marL="0" indent="0" eaLnBrk="1" hangingPunct="1">
              <a:buNone/>
            </a:pPr>
            <a:r>
              <a:rPr lang="en-US" altLang="zh-CN">
                <a:ea typeface="宋体" charset="-122"/>
              </a:rPr>
              <a:t>		while (node != null) {</a:t>
            </a:r>
          </a:p>
          <a:p>
            <a:pPr marL="0" indent="0" eaLnBrk="1" hangingPunct="1">
              <a:buNone/>
            </a:pPr>
            <a:r>
              <a:rPr lang="en-US" altLang="zh-CN">
                <a:ea typeface="宋体" charset="-122"/>
              </a:rPr>
              <a:t>			//</a:t>
            </a:r>
            <a:r>
              <a:rPr lang="zh-CN" altLang="en-US">
                <a:ea typeface="宋体" charset="-122"/>
              </a:rPr>
              <a:t>循环找到</a:t>
            </a:r>
            <a:r>
              <a:rPr lang="en-US" altLang="zh-CN">
                <a:ea typeface="宋体" charset="-122"/>
              </a:rPr>
              <a:t>leftType </a:t>
            </a:r>
            <a:r>
              <a:rPr lang="zh-CN" altLang="en-US">
                <a:ea typeface="宋体" charset="-122"/>
              </a:rPr>
              <a:t>为</a:t>
            </a:r>
            <a:r>
              <a:rPr lang="en-US" altLang="zh-CN">
                <a:ea typeface="宋体" charset="-122"/>
              </a:rPr>
              <a:t>1 </a:t>
            </a:r>
            <a:r>
              <a:rPr lang="zh-CN" altLang="en-US">
                <a:ea typeface="宋体" charset="-122"/>
              </a:rPr>
              <a:t>的节点</a:t>
            </a:r>
            <a:r>
              <a:rPr lang="en-US" altLang="zh-CN">
                <a:ea typeface="宋体" charset="-122"/>
              </a:rPr>
              <a:t>, </a:t>
            </a:r>
            <a:r>
              <a:rPr lang="zh-CN" altLang="en-US">
                <a:ea typeface="宋体" charset="-122"/>
              </a:rPr>
              <a:t>第一个就是 </a:t>
            </a:r>
            <a:r>
              <a:rPr lang="en-US" altLang="zh-CN">
                <a:ea typeface="宋体" charset="-122"/>
              </a:rPr>
              <a:t>8 </a:t>
            </a:r>
            <a:r>
              <a:rPr lang="zh-CN" altLang="en-US">
                <a:ea typeface="宋体" charset="-122"/>
              </a:rPr>
              <a:t>这个节点</a:t>
            </a:r>
            <a:r>
              <a:rPr lang="en-US" altLang="zh-CN">
                <a:ea typeface="宋体" charset="-122"/>
              </a:rPr>
              <a:t>.</a:t>
            </a:r>
          </a:p>
          <a:p>
            <a:pPr marL="0" indent="0" eaLnBrk="1" hangingPunct="1">
              <a:buNone/>
            </a:pPr>
            <a:r>
              <a:rPr lang="en-US" altLang="zh-CN">
                <a:ea typeface="宋体" charset="-122"/>
              </a:rPr>
              <a:t>			//</a:t>
            </a:r>
            <a:r>
              <a:rPr lang="zh-CN" altLang="en-US">
                <a:ea typeface="宋体" charset="-122"/>
              </a:rPr>
              <a:t>后面会随遍历而变化</a:t>
            </a:r>
            <a:r>
              <a:rPr lang="en-US" altLang="zh-CN">
                <a:ea typeface="宋体" charset="-122"/>
              </a:rPr>
              <a:t>., </a:t>
            </a:r>
            <a:r>
              <a:rPr lang="zh-CN" altLang="en-US">
                <a:ea typeface="宋体" charset="-122"/>
              </a:rPr>
              <a:t>因为 当</a:t>
            </a:r>
            <a:r>
              <a:rPr lang="en-US" altLang="zh-CN">
                <a:ea typeface="宋体" charset="-122"/>
              </a:rPr>
              <a:t>leftType 1</a:t>
            </a:r>
            <a:r>
              <a:rPr lang="zh-CN" altLang="en-US">
                <a:ea typeface="宋体" charset="-122"/>
              </a:rPr>
              <a:t>时，说明该节点是</a:t>
            </a:r>
          </a:p>
          <a:p>
            <a:pPr marL="0" indent="0" eaLnBrk="1" hangingPunct="1">
              <a:buNone/>
            </a:pPr>
            <a:r>
              <a:rPr lang="zh-CN" altLang="en-US">
                <a:ea typeface="宋体" charset="-122"/>
              </a:rPr>
              <a:t>			</a:t>
            </a:r>
            <a:r>
              <a:rPr lang="en-US" altLang="zh-CN">
                <a:ea typeface="宋体" charset="-122"/>
              </a:rPr>
              <a:t>//</a:t>
            </a:r>
            <a:r>
              <a:rPr lang="zh-CN" altLang="en-US">
                <a:ea typeface="宋体" charset="-122"/>
              </a:rPr>
              <a:t>按线索化遍历的有效节点</a:t>
            </a:r>
          </a:p>
          <a:p>
            <a:pPr marL="0" indent="0" eaLnBrk="1" hangingPunct="1">
              <a:buNone/>
            </a:pPr>
            <a:r>
              <a:rPr lang="zh-CN" altLang="en-US">
                <a:ea typeface="宋体" charset="-122"/>
              </a:rPr>
              <a:t>			</a:t>
            </a:r>
            <a:r>
              <a:rPr lang="en-US" altLang="zh-CN">
                <a:ea typeface="宋体" charset="-122"/>
              </a:rPr>
              <a:t>while (node.getLeftType() == 0) {</a:t>
            </a:r>
          </a:p>
          <a:p>
            <a:pPr marL="0" indent="0" eaLnBrk="1" hangingPunct="1">
              <a:buNone/>
            </a:pPr>
            <a:r>
              <a:rPr lang="en-US" altLang="zh-CN">
                <a:ea typeface="宋体" charset="-122"/>
              </a:rPr>
              <a:t>				node = node.getLeft();</a:t>
            </a:r>
          </a:p>
          <a:p>
            <a:pPr marL="0" indent="0" eaLnBrk="1" hangingPunct="1">
              <a:buNone/>
            </a:pPr>
            <a:r>
              <a:rPr lang="en-US" altLang="zh-CN">
                <a:ea typeface="宋体" charset="-122"/>
              </a:rPr>
              <a:t>			}</a:t>
            </a:r>
          </a:p>
          <a:p>
            <a:pPr marL="0" indent="0" eaLnBrk="1" hangingPunct="1">
              <a:buNone/>
            </a:pPr>
            <a:r>
              <a:rPr lang="en-US" altLang="zh-CN">
                <a:ea typeface="宋体" charset="-122"/>
              </a:rPr>
              <a:t>			// </a:t>
            </a:r>
            <a:r>
              <a:rPr lang="zh-CN" altLang="en-US">
                <a:ea typeface="宋体" charset="-122"/>
              </a:rPr>
              <a:t>打印当前节点的值</a:t>
            </a:r>
          </a:p>
          <a:p>
            <a:pPr marL="0" indent="0" eaLnBrk="1" hangingPunct="1">
              <a:buNone/>
            </a:pPr>
            <a:r>
              <a:rPr lang="zh-CN" altLang="en-US">
                <a:ea typeface="宋体" charset="-122"/>
              </a:rPr>
              <a:t>			</a:t>
            </a:r>
            <a:r>
              <a:rPr lang="en-US" altLang="zh-CN">
                <a:ea typeface="宋体" charset="-122"/>
              </a:rPr>
              <a:t>System.out.println(node);</a:t>
            </a:r>
          </a:p>
          <a:p>
            <a:pPr marL="0" indent="0" eaLnBrk="1" hangingPunct="1">
              <a:buNone/>
            </a:pPr>
            <a:r>
              <a:rPr lang="en-US" altLang="zh-CN">
                <a:ea typeface="宋体" charset="-122"/>
              </a:rPr>
              <a:t>			// </a:t>
            </a:r>
            <a:r>
              <a:rPr lang="zh-CN" altLang="en-US">
                <a:ea typeface="宋体" charset="-122"/>
              </a:rPr>
              <a:t>如果当前节点的右指针指向的是后继节点，就一直输出</a:t>
            </a:r>
          </a:p>
          <a:p>
            <a:pPr marL="0" indent="0" eaLnBrk="1" hangingPunct="1">
              <a:buNone/>
            </a:pPr>
            <a:r>
              <a:rPr lang="zh-CN" altLang="en-US">
                <a:ea typeface="宋体" charset="-122"/>
              </a:rPr>
              <a:t>			</a:t>
            </a:r>
            <a:r>
              <a:rPr lang="en-US" altLang="zh-CN">
                <a:ea typeface="宋体" charset="-122"/>
              </a:rPr>
              <a:t>// </a:t>
            </a:r>
            <a:r>
              <a:rPr lang="zh-CN" altLang="en-US">
                <a:ea typeface="宋体" charset="-122"/>
              </a:rPr>
              <a:t>直到 </a:t>
            </a:r>
            <a:r>
              <a:rPr lang="en-US" altLang="zh-CN">
                <a:ea typeface="宋体" charset="-122"/>
              </a:rPr>
              <a:t>rightType </a:t>
            </a:r>
            <a:r>
              <a:rPr lang="zh-CN" altLang="en-US">
                <a:ea typeface="宋体" charset="-122"/>
              </a:rPr>
              <a:t>为 </a:t>
            </a:r>
            <a:r>
              <a:rPr lang="en-US" altLang="zh-CN">
                <a:ea typeface="宋体" charset="-122"/>
              </a:rPr>
              <a:t>0 </a:t>
            </a:r>
            <a:r>
              <a:rPr lang="zh-CN" altLang="en-US">
                <a:ea typeface="宋体" charset="-122"/>
              </a:rPr>
              <a:t>表示后面是一颗右子树</a:t>
            </a:r>
          </a:p>
          <a:p>
            <a:pPr marL="0" indent="0" eaLnBrk="1" hangingPunct="1">
              <a:buNone/>
            </a:pPr>
            <a:r>
              <a:rPr lang="zh-CN" altLang="en-US">
                <a:ea typeface="宋体" charset="-122"/>
              </a:rPr>
              <a:t>			</a:t>
            </a:r>
            <a:r>
              <a:rPr lang="en-US" altLang="zh-CN">
                <a:ea typeface="宋体" charset="-122"/>
              </a:rPr>
              <a:t>while (node.getRightType() == 1) {</a:t>
            </a:r>
          </a:p>
          <a:p>
            <a:pPr marL="0" indent="0" eaLnBrk="1" hangingPunct="1">
              <a:buNone/>
            </a:pPr>
            <a:r>
              <a:rPr lang="en-US" altLang="zh-CN">
                <a:ea typeface="宋体" charset="-122"/>
              </a:rPr>
              <a:t>				node = node.getRight();</a:t>
            </a:r>
          </a:p>
          <a:p>
            <a:pPr marL="0" indent="0" eaLnBrk="1" hangingPunct="1">
              <a:buNone/>
            </a:pPr>
            <a:r>
              <a:rPr lang="en-US" altLang="zh-CN">
                <a:ea typeface="宋体" charset="-122"/>
              </a:rPr>
              <a:t>				System.out.println(node);</a:t>
            </a:r>
          </a:p>
          <a:p>
            <a:pPr marL="0" indent="0" eaLnBrk="1" hangingPunct="1">
              <a:buNone/>
            </a:pPr>
            <a:r>
              <a:rPr lang="en-US" altLang="zh-CN">
                <a:ea typeface="宋体" charset="-122"/>
              </a:rPr>
              <a:t>			}</a:t>
            </a:r>
          </a:p>
          <a:p>
            <a:pPr marL="0" indent="0" eaLnBrk="1" hangingPunct="1">
              <a:buNone/>
            </a:pPr>
            <a:r>
              <a:rPr lang="en-US" altLang="zh-CN">
                <a:ea typeface="宋体" charset="-122"/>
              </a:rPr>
              <a:t>			// </a:t>
            </a:r>
            <a:r>
              <a:rPr lang="zh-CN" altLang="en-US">
                <a:ea typeface="宋体" charset="-122"/>
              </a:rPr>
              <a:t>替换遍历的节点</a:t>
            </a:r>
          </a:p>
          <a:p>
            <a:pPr marL="0" indent="0" eaLnBrk="1" hangingPunct="1">
              <a:buNone/>
            </a:pPr>
            <a:r>
              <a:rPr lang="zh-CN" altLang="en-US">
                <a:ea typeface="宋体" charset="-122"/>
              </a:rPr>
              <a:t>			</a:t>
            </a:r>
            <a:r>
              <a:rPr lang="en-US" altLang="zh-CN">
                <a:ea typeface="宋体" charset="-122"/>
              </a:rPr>
              <a:t>node = node.getRight();</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public void setRoot(HeroNode root) {</a:t>
            </a:r>
          </a:p>
          <a:p>
            <a:pPr marL="0" indent="0" eaLnBrk="1" hangingPunct="1">
              <a:buNone/>
            </a:pPr>
            <a:r>
              <a:rPr lang="en-US" altLang="zh-CN">
                <a:ea typeface="宋体" charset="-122"/>
              </a:rPr>
              <a:t>		this.root = root;</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r>
              <a:rPr lang="zh-CN" altLang="en-US">
                <a:ea typeface="宋体" charset="-122"/>
              </a:rPr>
              <a:t>删除节点</a:t>
            </a:r>
          </a:p>
          <a:p>
            <a:pPr marL="0" indent="0" eaLnBrk="1" hangingPunct="1">
              <a:buNone/>
            </a:pPr>
            <a:r>
              <a:rPr lang="zh-CN" altLang="en-US">
                <a:ea typeface="宋体" charset="-122"/>
              </a:rPr>
              <a:t>	  </a:t>
            </a:r>
            <a:r>
              <a:rPr lang="en-US" altLang="zh-CN">
                <a:ea typeface="宋体" charset="-122"/>
              </a:rPr>
              <a:t>//1.</a:t>
            </a:r>
            <a:r>
              <a:rPr lang="zh-CN" altLang="en-US">
                <a:ea typeface="宋体" charset="-122"/>
              </a:rPr>
              <a:t>如果删除的节点是叶子节点，则删除该节点</a:t>
            </a:r>
          </a:p>
          <a:p>
            <a:pPr marL="0" indent="0" eaLnBrk="1" hangingPunct="1">
              <a:buNone/>
            </a:pPr>
            <a:r>
              <a:rPr lang="zh-CN" altLang="en-US">
                <a:ea typeface="宋体" charset="-122"/>
              </a:rPr>
              <a:t>	  </a:t>
            </a:r>
            <a:r>
              <a:rPr lang="en-US" altLang="zh-CN">
                <a:ea typeface="宋体" charset="-122"/>
              </a:rPr>
              <a:t>//2.</a:t>
            </a:r>
            <a:r>
              <a:rPr lang="zh-CN" altLang="en-US">
                <a:ea typeface="宋体" charset="-122"/>
              </a:rPr>
              <a:t>如果删除的节点是非叶子节点，则删除该子树</a:t>
            </a:r>
            <a:r>
              <a:rPr lang="en-US" altLang="zh-CN">
                <a:ea typeface="宋体" charset="-122"/>
              </a:rPr>
              <a:t>.</a:t>
            </a:r>
          </a:p>
          <a:p>
            <a:pPr marL="0" indent="0" eaLnBrk="1" hangingPunct="1">
              <a:buNone/>
            </a:pPr>
            <a:r>
              <a:rPr lang="en-US" altLang="zh-CN">
                <a:ea typeface="宋体" charset="-122"/>
              </a:rPr>
              <a:t>	  public void delNode(int no) {</a:t>
            </a:r>
          </a:p>
          <a:p>
            <a:pPr marL="0" indent="0" eaLnBrk="1" hangingPunct="1">
              <a:buNone/>
            </a:pPr>
            <a:r>
              <a:rPr lang="en-US" altLang="zh-CN">
                <a:ea typeface="宋体" charset="-122"/>
              </a:rPr>
              <a:t>	    if (root != null) {</a:t>
            </a:r>
          </a:p>
          <a:p>
            <a:pPr marL="0" indent="0" eaLnBrk="1" hangingPunct="1">
              <a:buNone/>
            </a:pPr>
            <a:r>
              <a:rPr lang="en-US" altLang="zh-CN">
                <a:ea typeface="宋体" charset="-122"/>
              </a:rPr>
              <a:t>	      //</a:t>
            </a:r>
            <a:r>
              <a:rPr lang="zh-CN" altLang="en-US">
                <a:ea typeface="宋体" charset="-122"/>
              </a:rPr>
              <a:t>如果刚好删除就是</a:t>
            </a:r>
            <a:r>
              <a:rPr lang="en-US" altLang="zh-CN">
                <a:ea typeface="宋体" charset="-122"/>
              </a:rPr>
              <a:t>root,</a:t>
            </a:r>
            <a:r>
              <a:rPr lang="zh-CN" altLang="en-US">
                <a:ea typeface="宋体" charset="-122"/>
              </a:rPr>
              <a:t>就相当于清空该二叉树</a:t>
            </a:r>
          </a:p>
          <a:p>
            <a:pPr marL="0" indent="0" eaLnBrk="1" hangingPunct="1">
              <a:buNone/>
            </a:pPr>
            <a:r>
              <a:rPr lang="zh-CN" altLang="en-US">
                <a:ea typeface="宋体" charset="-122"/>
              </a:rPr>
              <a:t>	      </a:t>
            </a:r>
            <a:r>
              <a:rPr lang="en-US" altLang="zh-CN">
                <a:ea typeface="宋体" charset="-122"/>
              </a:rPr>
              <a:t>if (root.getNo() == no) {</a:t>
            </a:r>
          </a:p>
          <a:p>
            <a:pPr marL="0" indent="0" eaLnBrk="1" hangingPunct="1">
              <a:buNone/>
            </a:pPr>
            <a:r>
              <a:rPr lang="en-US" altLang="zh-CN">
                <a:ea typeface="宋体" charset="-122"/>
              </a:rPr>
              <a:t>	        root = null;</a:t>
            </a:r>
          </a:p>
          <a:p>
            <a:pPr marL="0" indent="0" eaLnBrk="1" hangingPunct="1">
              <a:buNone/>
            </a:pPr>
            <a:r>
              <a:rPr lang="en-US" altLang="zh-CN">
                <a:ea typeface="宋体" charset="-122"/>
              </a:rPr>
              <a:t>	      } else {</a:t>
            </a:r>
          </a:p>
          <a:p>
            <a:pPr marL="0" indent="0" eaLnBrk="1" hangingPunct="1">
              <a:buNone/>
            </a:pPr>
            <a:r>
              <a:rPr lang="en-US" altLang="zh-CN">
                <a:ea typeface="宋体" charset="-122"/>
              </a:rPr>
              <a:t>	        root.delNode(no);</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endParaRPr lang="en-US" altLang="zh-CN">
              <a:ea typeface="宋体" charset="-122"/>
            </a:endParaRPr>
          </a:p>
          <a:p>
            <a:pPr marL="0" indent="0" eaLnBrk="1" hangingPunct="1">
              <a:buNone/>
            </a:pPr>
            <a:r>
              <a:rPr lang="en-US" altLang="zh-CN">
                <a:ea typeface="宋体" charset="-122"/>
              </a:rPr>
              <a:t>	// </a:t>
            </a:r>
            <a:r>
              <a:rPr lang="zh-CN" altLang="en-US">
                <a:ea typeface="宋体" charset="-122"/>
              </a:rPr>
              <a:t>前序查找</a:t>
            </a:r>
          </a:p>
          <a:p>
            <a:pPr marL="0" indent="0" eaLnBrk="1" hangingPunct="1">
              <a:buNone/>
            </a:pPr>
            <a:r>
              <a:rPr lang="zh-CN" altLang="en-US">
                <a:ea typeface="宋体" charset="-122"/>
              </a:rPr>
              <a:t>	</a:t>
            </a:r>
            <a:r>
              <a:rPr lang="en-US" altLang="zh-CN">
                <a:ea typeface="宋体" charset="-122"/>
              </a:rPr>
              <a:t>public HeroNode preOrderSearch(int no) {</a:t>
            </a:r>
          </a:p>
          <a:p>
            <a:pPr marL="0" indent="0" eaLnBrk="1" hangingPunct="1">
              <a:buNone/>
            </a:pPr>
            <a:r>
              <a:rPr lang="en-US" altLang="zh-CN">
                <a:ea typeface="宋体" charset="-122"/>
              </a:rPr>
              <a:t>		if (root != null) {</a:t>
            </a:r>
          </a:p>
          <a:p>
            <a:pPr marL="0" indent="0" eaLnBrk="1" hangingPunct="1">
              <a:buNone/>
            </a:pPr>
            <a:r>
              <a:rPr lang="en-US" altLang="zh-CN">
                <a:ea typeface="宋体" charset="-122"/>
              </a:rPr>
              <a:t>			return root.preOrderSeacher(no);</a:t>
            </a:r>
          </a:p>
          <a:p>
            <a:pPr marL="0" indent="0" eaLnBrk="1" hangingPunct="1">
              <a:buNone/>
            </a:pPr>
            <a:r>
              <a:rPr lang="en-US" altLang="zh-CN">
                <a:ea typeface="宋体" charset="-122"/>
              </a:rPr>
              <a:t>		} else {</a:t>
            </a:r>
          </a:p>
          <a:p>
            <a:pPr marL="0" indent="0" eaLnBrk="1" hangingPunct="1">
              <a:buNone/>
            </a:pPr>
            <a:r>
              <a:rPr lang="en-US" altLang="zh-CN">
                <a:ea typeface="宋体" charset="-122"/>
              </a:rPr>
              <a:t>			return null;</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r>
              <a:rPr lang="en-US" altLang="zh-CN">
                <a:ea typeface="宋体" charset="-122"/>
              </a:rPr>
              <a:t>	// </a:t>
            </a:r>
            <a:r>
              <a:rPr lang="zh-CN" altLang="en-US">
                <a:ea typeface="宋体" charset="-122"/>
              </a:rPr>
              <a:t>中序查找</a:t>
            </a:r>
          </a:p>
          <a:p>
            <a:pPr marL="0" indent="0" eaLnBrk="1" hangingPunct="1">
              <a:buNone/>
            </a:pPr>
            <a:r>
              <a:rPr lang="zh-CN" altLang="en-US">
                <a:ea typeface="宋体" charset="-122"/>
              </a:rPr>
              <a:t>	</a:t>
            </a:r>
            <a:r>
              <a:rPr lang="en-US" altLang="zh-CN">
                <a:ea typeface="宋体" charset="-122"/>
              </a:rPr>
              <a:t>public HeroNode infixOrderSearch(int no) {</a:t>
            </a:r>
          </a:p>
          <a:p>
            <a:pPr marL="0" indent="0" eaLnBrk="1" hangingPunct="1">
              <a:buNone/>
            </a:pPr>
            <a:r>
              <a:rPr lang="en-US" altLang="zh-CN">
                <a:ea typeface="宋体" charset="-122"/>
              </a:rPr>
              <a:t>		if (root != null) {</a:t>
            </a:r>
          </a:p>
          <a:p>
            <a:pPr marL="0" indent="0" eaLnBrk="1" hangingPunct="1">
              <a:buNone/>
            </a:pPr>
            <a:r>
              <a:rPr lang="en-US" altLang="zh-CN">
                <a:ea typeface="宋体" charset="-122"/>
              </a:rPr>
              <a:t>			return root.infixOrderSeacher(no);</a:t>
            </a:r>
          </a:p>
          <a:p>
            <a:pPr marL="0" indent="0" eaLnBrk="1" hangingPunct="1">
              <a:buNone/>
            </a:pPr>
            <a:r>
              <a:rPr lang="en-US" altLang="zh-CN">
                <a:ea typeface="宋体" charset="-122"/>
              </a:rPr>
              <a:t>		} else {</a:t>
            </a:r>
          </a:p>
          <a:p>
            <a:pPr marL="0" indent="0" eaLnBrk="1" hangingPunct="1">
              <a:buNone/>
            </a:pPr>
            <a:r>
              <a:rPr lang="en-US" altLang="zh-CN">
                <a:ea typeface="宋体" charset="-122"/>
              </a:rPr>
              <a:t>			return null;</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r>
              <a:rPr lang="en-US" altLang="zh-CN">
                <a:ea typeface="宋体" charset="-122"/>
              </a:rPr>
              <a:t>	// </a:t>
            </a:r>
            <a:r>
              <a:rPr lang="zh-CN" altLang="en-US">
                <a:ea typeface="宋体" charset="-122"/>
              </a:rPr>
              <a:t>后序查找</a:t>
            </a:r>
          </a:p>
          <a:p>
            <a:pPr marL="0" indent="0" eaLnBrk="1" hangingPunct="1">
              <a:buNone/>
            </a:pPr>
            <a:r>
              <a:rPr lang="zh-CN" altLang="en-US">
                <a:ea typeface="宋体" charset="-122"/>
              </a:rPr>
              <a:t>	</a:t>
            </a:r>
            <a:r>
              <a:rPr lang="en-US" altLang="zh-CN">
                <a:ea typeface="宋体" charset="-122"/>
              </a:rPr>
              <a:t>public HeroNode postOrderSearch(int no) {</a:t>
            </a:r>
          </a:p>
          <a:p>
            <a:pPr marL="0" indent="0" eaLnBrk="1" hangingPunct="1">
              <a:buNone/>
            </a:pPr>
            <a:r>
              <a:rPr lang="en-US" altLang="zh-CN">
                <a:ea typeface="宋体" charset="-122"/>
              </a:rPr>
              <a:t>		if (root != null) {</a:t>
            </a:r>
          </a:p>
          <a:p>
            <a:pPr marL="0" indent="0" eaLnBrk="1" hangingPunct="1">
              <a:buNone/>
            </a:pPr>
            <a:r>
              <a:rPr lang="en-US" altLang="zh-CN">
                <a:ea typeface="宋体" charset="-122"/>
              </a:rPr>
              <a:t>			return root.postOrderSeacher(no);</a:t>
            </a:r>
          </a:p>
          <a:p>
            <a:pPr marL="0" indent="0" eaLnBrk="1" hangingPunct="1">
              <a:buNone/>
            </a:pPr>
            <a:r>
              <a:rPr lang="en-US" altLang="zh-CN">
                <a:ea typeface="宋体" charset="-122"/>
              </a:rPr>
              <a:t>		} else {</a:t>
            </a:r>
          </a:p>
          <a:p>
            <a:pPr marL="0" indent="0" eaLnBrk="1" hangingPunct="1">
              <a:buNone/>
            </a:pPr>
            <a:r>
              <a:rPr lang="en-US" altLang="zh-CN">
                <a:ea typeface="宋体" charset="-122"/>
              </a:rPr>
              <a:t>			return null;</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r>
              <a:rPr lang="en-US" altLang="zh-CN">
                <a:ea typeface="宋体" charset="-122"/>
              </a:rPr>
              <a:t>	// </a:t>
            </a:r>
            <a:r>
              <a:rPr lang="zh-CN" altLang="en-US">
                <a:ea typeface="宋体" charset="-122"/>
              </a:rPr>
              <a:t>前序遍历</a:t>
            </a:r>
          </a:p>
          <a:p>
            <a:pPr marL="0" indent="0" eaLnBrk="1" hangingPunct="1">
              <a:buNone/>
            </a:pPr>
            <a:r>
              <a:rPr lang="zh-CN" altLang="en-US">
                <a:ea typeface="宋体" charset="-122"/>
              </a:rPr>
              <a:t>	</a:t>
            </a:r>
            <a:r>
              <a:rPr lang="en-US" altLang="zh-CN">
                <a:ea typeface="宋体" charset="-122"/>
              </a:rPr>
              <a:t>public void preOrder() {</a:t>
            </a:r>
          </a:p>
          <a:p>
            <a:pPr marL="0" indent="0" eaLnBrk="1" hangingPunct="1">
              <a:buNone/>
            </a:pPr>
            <a:r>
              <a:rPr lang="en-US" altLang="zh-CN">
                <a:ea typeface="宋体" charset="-122"/>
              </a:rPr>
              <a:t>		if (root != null) {</a:t>
            </a:r>
          </a:p>
          <a:p>
            <a:pPr marL="0" indent="0" eaLnBrk="1" hangingPunct="1">
              <a:buNone/>
            </a:pPr>
            <a:r>
              <a:rPr lang="en-US" altLang="zh-CN">
                <a:ea typeface="宋体" charset="-122"/>
              </a:rPr>
              <a:t>			root.preOrder();</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r>
              <a:rPr lang="en-US" altLang="zh-CN">
                <a:ea typeface="宋体" charset="-122"/>
              </a:rPr>
              <a:t>	// </a:t>
            </a:r>
            <a:r>
              <a:rPr lang="zh-CN" altLang="en-US">
                <a:ea typeface="宋体" charset="-122"/>
              </a:rPr>
              <a:t>中序遍历</a:t>
            </a:r>
          </a:p>
          <a:p>
            <a:pPr marL="0" indent="0" eaLnBrk="1" hangingPunct="1">
              <a:buNone/>
            </a:pPr>
            <a:r>
              <a:rPr lang="zh-CN" altLang="en-US">
                <a:ea typeface="宋体" charset="-122"/>
              </a:rPr>
              <a:t>	</a:t>
            </a:r>
            <a:r>
              <a:rPr lang="en-US" altLang="zh-CN">
                <a:ea typeface="宋体" charset="-122"/>
              </a:rPr>
              <a:t>public void infixOrder() {</a:t>
            </a:r>
          </a:p>
          <a:p>
            <a:pPr marL="0" indent="0" eaLnBrk="1" hangingPunct="1">
              <a:buNone/>
            </a:pPr>
            <a:r>
              <a:rPr lang="en-US" altLang="zh-CN">
                <a:ea typeface="宋体" charset="-122"/>
              </a:rPr>
              <a:t>		if (root != null) {</a:t>
            </a:r>
          </a:p>
          <a:p>
            <a:pPr marL="0" indent="0" eaLnBrk="1" hangingPunct="1">
              <a:buNone/>
            </a:pPr>
            <a:r>
              <a:rPr lang="en-US" altLang="zh-CN">
                <a:ea typeface="宋体" charset="-122"/>
              </a:rPr>
              <a:t>			root.infixOrder();</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r>
              <a:rPr lang="en-US" altLang="zh-CN">
                <a:ea typeface="宋体" charset="-122"/>
              </a:rPr>
              <a:t>	// </a:t>
            </a:r>
            <a:r>
              <a:rPr lang="zh-CN" altLang="en-US">
                <a:ea typeface="宋体" charset="-122"/>
              </a:rPr>
              <a:t>后序遍历</a:t>
            </a:r>
          </a:p>
          <a:p>
            <a:pPr marL="0" indent="0" eaLnBrk="1" hangingPunct="1">
              <a:buNone/>
            </a:pPr>
            <a:r>
              <a:rPr lang="zh-CN" altLang="en-US">
                <a:ea typeface="宋体" charset="-122"/>
              </a:rPr>
              <a:t>	</a:t>
            </a:r>
            <a:r>
              <a:rPr lang="en-US" altLang="zh-CN">
                <a:ea typeface="宋体" charset="-122"/>
              </a:rPr>
              <a:t>public void postOrder() {</a:t>
            </a:r>
          </a:p>
          <a:p>
            <a:pPr marL="0" indent="0" eaLnBrk="1" hangingPunct="1">
              <a:buNone/>
            </a:pPr>
            <a:r>
              <a:rPr lang="en-US" altLang="zh-CN">
                <a:ea typeface="宋体" charset="-122"/>
              </a:rPr>
              <a:t>		if (root != null) {</a:t>
            </a:r>
          </a:p>
          <a:p>
            <a:pPr marL="0" indent="0" eaLnBrk="1" hangingPunct="1">
              <a:buNone/>
            </a:pPr>
            <a:r>
              <a:rPr lang="en-US" altLang="zh-CN">
                <a:ea typeface="宋体" charset="-122"/>
              </a:rPr>
              <a:t>			root.postOrder();</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a:t>
            </a:r>
          </a:p>
          <a:p>
            <a:pPr marL="0" indent="0" eaLnBrk="1" hangingPunct="1">
              <a:buNone/>
            </a:pPr>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148</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marL="0" indent="0" eaLnBrk="1" hangingPunct="1">
              <a:buNone/>
            </a:pPr>
            <a:r>
              <a:rPr lang="en-US" altLang="zh-CN">
                <a:ea typeface="宋体" charset="-122"/>
              </a:rPr>
              <a:t>//</a:t>
            </a:r>
            <a:r>
              <a:rPr lang="zh-CN" altLang="en-US">
                <a:ea typeface="宋体" charset="-122"/>
              </a:rPr>
              <a:t>具体代码如下</a:t>
            </a:r>
            <a:r>
              <a:rPr lang="en-US" altLang="zh-CN">
                <a:ea typeface="宋体" charset="-122"/>
              </a:rPr>
              <a:t>:</a:t>
            </a:r>
          </a:p>
          <a:p>
            <a:pPr marL="0" indent="0" eaLnBrk="1" hangingPunct="1">
              <a:buNone/>
            </a:pPr>
            <a:endParaRPr lang="en-US" altLang="zh-CN">
              <a:ea typeface="宋体" charset="-122"/>
            </a:endParaRPr>
          </a:p>
          <a:p>
            <a:pPr eaLnBrk="1" hangingPunct="1"/>
            <a:r>
              <a:rPr lang="en-US" altLang="zh-CN">
                <a:ea typeface="宋体" charset="-122"/>
              </a:rPr>
              <a:t>//</a:t>
            </a:r>
            <a:r>
              <a:rPr lang="zh-CN" altLang="en-US">
                <a:ea typeface="宋体" charset="-122"/>
              </a:rPr>
              <a:t>说明</a:t>
            </a:r>
            <a:r>
              <a:rPr lang="zh-CN" altLang="en-US" baseline="0">
                <a:ea typeface="宋体" charset="-122"/>
              </a:rPr>
              <a:t> ， 代码多屏</a:t>
            </a:r>
            <a:r>
              <a:rPr lang="en-US" altLang="zh-CN" baseline="0">
                <a:ea typeface="宋体" charset="-122"/>
              </a:rPr>
              <a:t>, </a:t>
            </a:r>
            <a:r>
              <a:rPr lang="zh-CN" altLang="en-US" baseline="0">
                <a:ea typeface="宋体" charset="-122"/>
              </a:rPr>
              <a:t>增加部分的代码，我已经标成粗体了</a:t>
            </a:r>
            <a:r>
              <a:rPr lang="en-US" altLang="zh-CN" baseline="0">
                <a:ea typeface="宋体" charset="-122"/>
              </a:rPr>
              <a:t>.</a:t>
            </a:r>
          </a:p>
          <a:p>
            <a:pPr eaLnBrk="1" hangingPunct="1"/>
            <a:endParaRPr lang="en-US" altLang="zh-CN" baseline="0">
              <a:ea typeface="宋体" charset="-122"/>
            </a:endParaRPr>
          </a:p>
          <a:p>
            <a:pPr eaLnBrk="1" hangingPunct="1"/>
            <a:r>
              <a:rPr lang="en-US" altLang="zh-CN">
                <a:ea typeface="宋体" charset="-122"/>
              </a:rPr>
              <a:t>package com.atguigu.threadbinarytree;</a:t>
            </a:r>
          </a:p>
          <a:p>
            <a:pPr eaLnBrk="1" hangingPunct="1"/>
            <a:endParaRPr lang="en-US" altLang="zh-CN">
              <a:ea typeface="宋体" charset="-122"/>
            </a:endParaRPr>
          </a:p>
          <a:p>
            <a:pPr eaLnBrk="1" hangingPunct="1"/>
            <a:r>
              <a:rPr lang="en-US" altLang="zh-CN">
                <a:ea typeface="宋体" charset="-122"/>
              </a:rPr>
              <a:t>public class BinaryTreeDemo {</a:t>
            </a:r>
          </a:p>
          <a:p>
            <a:pPr eaLnBrk="1" hangingPunct="1"/>
            <a:endParaRPr lang="en-US" altLang="zh-CN">
              <a:ea typeface="宋体" charset="-122"/>
            </a:endParaRPr>
          </a:p>
          <a:p>
            <a:pPr eaLnBrk="1" hangingPunct="1"/>
            <a:r>
              <a:rPr lang="en-US" altLang="zh-CN">
                <a:ea typeface="宋体" charset="-122"/>
              </a:rPr>
              <a:t>	public static void main(String[] args) {</a:t>
            </a:r>
          </a:p>
          <a:p>
            <a:pPr eaLnBrk="1" hangingPunct="1"/>
            <a:r>
              <a:rPr lang="en-US" altLang="zh-CN">
                <a:ea typeface="宋体" charset="-122"/>
              </a:rPr>
              <a:t>		// </a:t>
            </a:r>
            <a:r>
              <a:rPr lang="zh-CN" altLang="en-US">
                <a:ea typeface="宋体" charset="-122"/>
              </a:rPr>
              <a:t>构建二叉树，我们这里先使用指定的方式，后面我们使用递归方式创建</a:t>
            </a:r>
          </a:p>
          <a:p>
            <a:pPr eaLnBrk="1" hangingPunct="1"/>
            <a:r>
              <a:rPr lang="zh-CN" altLang="en-US">
                <a:ea typeface="宋体" charset="-122"/>
              </a:rPr>
              <a:t>		</a:t>
            </a:r>
            <a:r>
              <a:rPr lang="en-US" altLang="zh-CN">
                <a:ea typeface="宋体" charset="-122"/>
              </a:rPr>
              <a:t>BinaryTree binaryTree = new BinaryTree();</a:t>
            </a:r>
          </a:p>
          <a:p>
            <a:pPr eaLnBrk="1" hangingPunct="1"/>
            <a:endParaRPr lang="en-US" altLang="zh-CN">
              <a:ea typeface="宋体" charset="-122"/>
            </a:endParaRPr>
          </a:p>
          <a:p>
            <a:pPr eaLnBrk="1" hangingPunct="1"/>
            <a:r>
              <a:rPr lang="en-US" altLang="zh-CN">
                <a:ea typeface="宋体" charset="-122"/>
              </a:rPr>
              <a:t>		HeroNode root = new HeroNode(1, "jack");</a:t>
            </a:r>
          </a:p>
          <a:p>
            <a:pPr eaLnBrk="1" hangingPunct="1"/>
            <a:r>
              <a:rPr lang="en-US" altLang="zh-CN">
                <a:ea typeface="宋体" charset="-122"/>
              </a:rPr>
              <a:t>		HeroNode node1 = new HeroNode(3, "tom");</a:t>
            </a:r>
          </a:p>
          <a:p>
            <a:pPr eaLnBrk="1" hangingPunct="1"/>
            <a:r>
              <a:rPr lang="en-US" altLang="zh-CN">
                <a:ea typeface="宋体" charset="-122"/>
              </a:rPr>
              <a:t>		HeroNode node2 = new HeroNode(6, "mike");</a:t>
            </a:r>
          </a:p>
          <a:p>
            <a:pPr eaLnBrk="1" hangingPunct="1"/>
            <a:endParaRPr lang="en-US" altLang="zh-CN">
              <a:ea typeface="宋体" charset="-122"/>
            </a:endParaRPr>
          </a:p>
          <a:p>
            <a:pPr eaLnBrk="1" hangingPunct="1"/>
            <a:r>
              <a:rPr lang="en-US" altLang="zh-CN">
                <a:ea typeface="宋体" charset="-122"/>
              </a:rPr>
              <a:t>		root.setLeftNode(node1);</a:t>
            </a:r>
          </a:p>
          <a:p>
            <a:pPr eaLnBrk="1" hangingPunct="1"/>
            <a:r>
              <a:rPr lang="en-US" altLang="zh-CN">
                <a:ea typeface="宋体" charset="-122"/>
              </a:rPr>
              <a:t>		root.setRightNode(node2);</a:t>
            </a:r>
          </a:p>
          <a:p>
            <a:pPr eaLnBrk="1" hangingPunct="1"/>
            <a:endParaRPr lang="en-US" altLang="zh-CN">
              <a:ea typeface="宋体" charset="-122"/>
            </a:endParaRPr>
          </a:p>
          <a:p>
            <a:pPr eaLnBrk="1" hangingPunct="1"/>
            <a:r>
              <a:rPr lang="en-US" altLang="zh-CN">
                <a:ea typeface="宋体" charset="-122"/>
              </a:rPr>
              <a:t>		binaryTree.setRoot(root);</a:t>
            </a:r>
          </a:p>
          <a:p>
            <a:pPr eaLnBrk="1" hangingPunct="1"/>
            <a:endParaRPr lang="en-US" altLang="zh-CN">
              <a:ea typeface="宋体" charset="-122"/>
            </a:endParaRPr>
          </a:p>
          <a:p>
            <a:pPr eaLnBrk="1" hangingPunct="1"/>
            <a:r>
              <a:rPr lang="en-US" altLang="zh-CN">
                <a:ea typeface="宋体" charset="-122"/>
              </a:rPr>
              <a:t>		HeroNode node3 = new HeroNode(8, "</a:t>
            </a:r>
            <a:r>
              <a:rPr lang="zh-CN" altLang="en-US">
                <a:ea typeface="宋体" charset="-122"/>
              </a:rPr>
              <a:t>林冲</a:t>
            </a:r>
            <a:r>
              <a:rPr lang="en-US" altLang="zh-CN">
                <a:ea typeface="宋体" charset="-122"/>
              </a:rPr>
              <a:t>");</a:t>
            </a:r>
          </a:p>
          <a:p>
            <a:pPr eaLnBrk="1" hangingPunct="1"/>
            <a:r>
              <a:rPr lang="en-US" altLang="zh-CN">
                <a:ea typeface="宋体" charset="-122"/>
              </a:rPr>
              <a:t>		HeroNode node4 = new HeroNode(10, "</a:t>
            </a:r>
            <a:r>
              <a:rPr lang="zh-CN" altLang="en-US">
                <a:ea typeface="宋体" charset="-122"/>
              </a:rPr>
              <a:t>关胜</a:t>
            </a:r>
            <a:r>
              <a:rPr lang="en-US" altLang="zh-CN">
                <a:ea typeface="宋体" charset="-122"/>
              </a:rPr>
              <a:t>");</a:t>
            </a:r>
          </a:p>
          <a:p>
            <a:pPr eaLnBrk="1" hangingPunct="1"/>
            <a:endParaRPr lang="en-US" altLang="zh-CN">
              <a:ea typeface="宋体" charset="-122"/>
            </a:endParaRPr>
          </a:p>
          <a:p>
            <a:pPr eaLnBrk="1" hangingPunct="1"/>
            <a:r>
              <a:rPr lang="en-US" altLang="zh-CN">
                <a:ea typeface="宋体" charset="-122"/>
              </a:rPr>
              <a:t>		node1.setLeftNode(node3);</a:t>
            </a:r>
          </a:p>
          <a:p>
            <a:pPr eaLnBrk="1" hangingPunct="1"/>
            <a:r>
              <a:rPr lang="en-US" altLang="zh-CN">
                <a:ea typeface="宋体" charset="-122"/>
              </a:rPr>
              <a:t>		node1.setRightNode(node4);</a:t>
            </a:r>
          </a:p>
          <a:p>
            <a:pPr eaLnBrk="1" hangingPunct="1"/>
            <a:r>
              <a:rPr lang="en-US" altLang="zh-CN">
                <a:ea typeface="宋体" charset="-122"/>
              </a:rPr>
              <a:t>		</a:t>
            </a:r>
          </a:p>
          <a:p>
            <a:pPr eaLnBrk="1" hangingPunct="1"/>
            <a:r>
              <a:rPr lang="en-US" altLang="zh-CN">
                <a:ea typeface="宋体" charset="-122"/>
              </a:rPr>
              <a:t>		HeroNode node5 = new HeroNode(14, "jerry");</a:t>
            </a:r>
          </a:p>
          <a:p>
            <a:pPr eaLnBrk="1" hangingPunct="1"/>
            <a:r>
              <a:rPr lang="en-US" altLang="zh-CN">
                <a:ea typeface="宋体" charset="-122"/>
              </a:rPr>
              <a:t>		</a:t>
            </a:r>
          </a:p>
          <a:p>
            <a:pPr eaLnBrk="1" hangingPunct="1"/>
            <a:r>
              <a:rPr lang="en-US" altLang="zh-CN">
                <a:ea typeface="宋体" charset="-122"/>
              </a:rPr>
              <a:t>		node2.setLeftNode(node5);</a:t>
            </a:r>
          </a:p>
          <a:p>
            <a:pPr eaLnBrk="1" hangingPunct="1"/>
            <a:endParaRPr lang="en-US" altLang="zh-CN">
              <a:ea typeface="宋体" charset="-122"/>
            </a:endParaRPr>
          </a:p>
          <a:p>
            <a:pPr eaLnBrk="1" hangingPunct="1"/>
            <a:r>
              <a:rPr lang="en-US" altLang="zh-CN">
                <a:ea typeface="宋体" charset="-122"/>
              </a:rPr>
              <a:t>		</a:t>
            </a:r>
          </a:p>
          <a:p>
            <a:pPr eaLnBrk="1" hangingPunct="1"/>
            <a:r>
              <a:rPr lang="en-US" altLang="zh-CN">
                <a:ea typeface="宋体" charset="-122"/>
              </a:rPr>
              <a:t>		// // </a:t>
            </a:r>
            <a:r>
              <a:rPr lang="zh-CN" altLang="en-US">
                <a:ea typeface="宋体" charset="-122"/>
              </a:rPr>
              <a:t>中序遍历</a:t>
            </a:r>
          </a:p>
          <a:p>
            <a:pPr eaLnBrk="1" hangingPunct="1"/>
            <a:r>
              <a:rPr lang="zh-CN" altLang="en-US">
                <a:ea typeface="宋体" charset="-122"/>
              </a:rPr>
              <a:t>		</a:t>
            </a:r>
            <a:r>
              <a:rPr lang="en-US" altLang="zh-CN">
                <a:ea typeface="宋体" charset="-122"/>
              </a:rPr>
              <a:t>System.out.println("---</a:t>
            </a:r>
            <a:r>
              <a:rPr lang="zh-CN" altLang="en-US">
                <a:ea typeface="宋体" charset="-122"/>
              </a:rPr>
              <a:t>中序</a:t>
            </a:r>
            <a:r>
              <a:rPr lang="en-US" altLang="zh-CN">
                <a:ea typeface="宋体" charset="-122"/>
              </a:rPr>
              <a:t>---");</a:t>
            </a:r>
          </a:p>
          <a:p>
            <a:pPr eaLnBrk="1" hangingPunct="1"/>
            <a:r>
              <a:rPr lang="en-US" altLang="zh-CN">
                <a:ea typeface="宋体" charset="-122"/>
              </a:rPr>
              <a:t>		binaryTree.infixOrder();</a:t>
            </a:r>
          </a:p>
          <a:p>
            <a:pPr eaLnBrk="1" hangingPunct="1"/>
            <a:r>
              <a:rPr lang="en-US" altLang="zh-CN">
                <a:ea typeface="宋体" charset="-122"/>
              </a:rPr>
              <a:t>		</a:t>
            </a:r>
          </a:p>
          <a:p>
            <a:pPr eaLnBrk="1" hangingPunct="1"/>
            <a:r>
              <a:rPr lang="en-US" altLang="zh-CN">
                <a:ea typeface="宋体" charset="-122"/>
              </a:rPr>
              <a:t>		//</a:t>
            </a:r>
            <a:r>
              <a:rPr lang="zh-CN" altLang="en-US">
                <a:ea typeface="宋体" charset="-122"/>
              </a:rPr>
              <a:t>中序线索化二叉树</a:t>
            </a:r>
          </a:p>
          <a:p>
            <a:pPr eaLnBrk="1" hangingPunct="1"/>
            <a:r>
              <a:rPr lang="zh-CN" altLang="en-US">
                <a:ea typeface="宋体" charset="-122"/>
              </a:rPr>
              <a:t>		</a:t>
            </a:r>
            <a:r>
              <a:rPr lang="en-US" altLang="zh-CN">
                <a:ea typeface="宋体" charset="-122"/>
              </a:rPr>
              <a:t>binaryTree.threadNodes();</a:t>
            </a:r>
          </a:p>
          <a:p>
            <a:pPr eaLnBrk="1" hangingPunct="1"/>
            <a:r>
              <a:rPr lang="en-US" altLang="zh-CN">
                <a:ea typeface="宋体" charset="-122"/>
              </a:rPr>
              <a:t>		System.out.println("---</a:t>
            </a:r>
            <a:r>
              <a:rPr lang="zh-CN" altLang="en-US">
                <a:ea typeface="宋体" charset="-122"/>
              </a:rPr>
              <a:t>中序线索化二叉树后</a:t>
            </a:r>
            <a:r>
              <a:rPr lang="en-US" altLang="zh-CN">
                <a:ea typeface="宋体" charset="-122"/>
              </a:rPr>
              <a:t>...---");</a:t>
            </a:r>
          </a:p>
          <a:p>
            <a:pPr eaLnBrk="1" hangingPunct="1"/>
            <a:r>
              <a:rPr lang="en-US" altLang="zh-CN">
                <a:ea typeface="宋体" charset="-122"/>
              </a:rPr>
              <a:t>		</a:t>
            </a:r>
          </a:p>
          <a:p>
            <a:pPr eaLnBrk="1" hangingPunct="1"/>
            <a:r>
              <a:rPr lang="en-US" altLang="zh-CN">
                <a:ea typeface="宋体" charset="-122"/>
              </a:rPr>
              <a:t>		//</a:t>
            </a:r>
            <a:r>
              <a:rPr lang="zh-CN" altLang="en-US">
                <a:ea typeface="宋体" charset="-122"/>
              </a:rPr>
              <a:t>测试中序线索化二叉树是否正确</a:t>
            </a:r>
          </a:p>
          <a:p>
            <a:pPr eaLnBrk="1" hangingPunct="1"/>
            <a:r>
              <a:rPr lang="zh-CN" altLang="en-US">
                <a:ea typeface="宋体" charset="-122"/>
              </a:rPr>
              <a:t>		</a:t>
            </a:r>
            <a:r>
              <a:rPr lang="en-US" altLang="zh-CN">
                <a:ea typeface="宋体" charset="-122"/>
              </a:rPr>
              <a:t>//</a:t>
            </a:r>
            <a:r>
              <a:rPr lang="zh-CN" altLang="en-US">
                <a:ea typeface="宋体" charset="-122"/>
              </a:rPr>
              <a:t>看看  </a:t>
            </a:r>
            <a:r>
              <a:rPr lang="en-US" altLang="zh-CN">
                <a:ea typeface="宋体" charset="-122"/>
              </a:rPr>
              <a:t>10 </a:t>
            </a:r>
            <a:r>
              <a:rPr lang="zh-CN" altLang="en-US">
                <a:ea typeface="宋体" charset="-122"/>
              </a:rPr>
              <a:t>这个节点后是不是 </a:t>
            </a:r>
            <a:r>
              <a:rPr lang="en-US" altLang="zh-CN">
                <a:ea typeface="宋体" charset="-122"/>
              </a:rPr>
              <a:t>1</a:t>
            </a:r>
          </a:p>
          <a:p>
            <a:pPr eaLnBrk="1" hangingPunct="1"/>
            <a:r>
              <a:rPr lang="en-US" altLang="zh-CN">
                <a:ea typeface="宋体" charset="-122"/>
              </a:rPr>
              <a:t>		//</a:t>
            </a:r>
            <a:r>
              <a:rPr lang="zh-CN" altLang="en-US">
                <a:ea typeface="宋体" charset="-122"/>
              </a:rPr>
              <a:t>如果不做修改，这里会 </a:t>
            </a:r>
            <a:r>
              <a:rPr lang="en-US" altLang="zh-CN">
                <a:ea typeface="宋体" charset="-122"/>
              </a:rPr>
              <a:t>java.lang.StackOverflowError</a:t>
            </a:r>
          </a:p>
          <a:p>
            <a:pPr eaLnBrk="1" hangingPunct="1"/>
            <a:r>
              <a:rPr lang="en-US" altLang="zh-CN">
                <a:ea typeface="宋体" charset="-122"/>
              </a:rPr>
              <a:t>		//</a:t>
            </a:r>
            <a:r>
              <a:rPr lang="zh-CN" altLang="en-US">
                <a:ea typeface="宋体" charset="-122"/>
              </a:rPr>
              <a:t>原因是因为 进行线索化后，原来的某些节点不再为</a:t>
            </a:r>
            <a:r>
              <a:rPr lang="en-US" altLang="zh-CN">
                <a:ea typeface="宋体" charset="-122"/>
              </a:rPr>
              <a:t>null,</a:t>
            </a:r>
            <a:r>
              <a:rPr lang="zh-CN" altLang="en-US">
                <a:ea typeface="宋体" charset="-122"/>
              </a:rPr>
              <a:t>因此会无限的查找</a:t>
            </a:r>
          </a:p>
          <a:p>
            <a:pPr eaLnBrk="1" hangingPunct="1"/>
            <a:r>
              <a:rPr lang="zh-CN" altLang="en-US">
                <a:ea typeface="宋体" charset="-122"/>
              </a:rPr>
              <a:t>		</a:t>
            </a:r>
            <a:r>
              <a:rPr lang="en-US" altLang="zh-CN">
                <a:ea typeface="宋体" charset="-122"/>
              </a:rPr>
              <a:t>//</a:t>
            </a:r>
            <a:r>
              <a:rPr lang="zh-CN" altLang="en-US">
                <a:ea typeface="宋体" charset="-122"/>
              </a:rPr>
              <a:t>你看错误 </a:t>
            </a:r>
            <a:r>
              <a:rPr lang="en-US" altLang="zh-CN">
                <a:ea typeface="宋体" charset="-122"/>
              </a:rPr>
              <a:t>195 </a:t>
            </a:r>
            <a:r>
              <a:rPr lang="zh-CN" altLang="en-US">
                <a:ea typeface="宋体" charset="-122"/>
              </a:rPr>
              <a:t>行 </a:t>
            </a:r>
            <a:r>
              <a:rPr lang="en-US" altLang="zh-CN">
                <a:ea typeface="宋体" charset="-122"/>
              </a:rPr>
              <a:t>189</a:t>
            </a:r>
            <a:r>
              <a:rPr lang="zh-CN" altLang="en-US">
                <a:ea typeface="宋体" charset="-122"/>
              </a:rPr>
              <a:t>行 死循环了</a:t>
            </a:r>
          </a:p>
          <a:p>
            <a:pPr eaLnBrk="1" hangingPunct="1"/>
            <a:r>
              <a:rPr lang="zh-CN" altLang="en-US">
                <a:ea typeface="宋体" charset="-122"/>
              </a:rPr>
              <a:t>		</a:t>
            </a:r>
            <a:r>
              <a:rPr lang="en-US" altLang="zh-CN">
                <a:ea typeface="宋体" charset="-122"/>
              </a:rPr>
              <a:t>/*</a:t>
            </a:r>
          </a:p>
          <a:p>
            <a:pPr eaLnBrk="1" hangingPunct="1"/>
            <a:r>
              <a:rPr lang="en-US" altLang="zh-CN">
                <a:ea typeface="宋体" charset="-122"/>
              </a:rPr>
              <a:t>		 * at com.atguigu.threadbinarytree.HeroNode.preOrderSeacher(BinaryTreeDemo.java:195)</a:t>
            </a:r>
          </a:p>
          <a:p>
            <a:pPr eaLnBrk="1" hangingPunct="1"/>
            <a:r>
              <a:rPr lang="en-US" altLang="zh-CN">
                <a:ea typeface="宋体" charset="-122"/>
              </a:rPr>
              <a:t>	at com.atguigu.threadbinarytree.HeroNode.preOrderSeacher(BinaryTreeDemo.java:189)</a:t>
            </a:r>
          </a:p>
          <a:p>
            <a:pPr eaLnBrk="1" hangingPunct="1"/>
            <a:r>
              <a:rPr lang="en-US" altLang="zh-CN">
                <a:ea typeface="宋体" charset="-122"/>
              </a:rPr>
              <a:t>	at com.atguigu.threadbinarytree.HeroNode.preOrderSeacher(BinaryTreeDemo.java:195)</a:t>
            </a:r>
          </a:p>
          <a:p>
            <a:pPr eaLnBrk="1" hangingPunct="1"/>
            <a:r>
              <a:rPr lang="en-US" altLang="zh-CN">
                <a:ea typeface="宋体" charset="-122"/>
              </a:rPr>
              <a:t>	at com.atguigu.threadbinarytree.HeroNode.preOrderSeacher(BinaryTreeDemo.java:189)</a:t>
            </a:r>
          </a:p>
          <a:p>
            <a:pPr eaLnBrk="1" hangingPunct="1"/>
            <a:r>
              <a:rPr lang="en-US" altLang="zh-CN">
                <a:ea typeface="宋体" charset="-122"/>
              </a:rPr>
              <a:t>	at com.atguigu.threadbinarytree.HeroNode.preOrderSeacher(BinaryTreeDemo.java:195)</a:t>
            </a:r>
          </a:p>
          <a:p>
            <a:pPr eaLnBrk="1" hangingPunct="1"/>
            <a:r>
              <a:rPr lang="en-US" altLang="zh-CN">
                <a:ea typeface="宋体" charset="-122"/>
              </a:rPr>
              <a:t>		 */</a:t>
            </a:r>
          </a:p>
          <a:p>
            <a:pPr eaLnBrk="1" hangingPunct="1"/>
            <a:r>
              <a:rPr lang="en-US" altLang="zh-CN">
                <a:ea typeface="宋体" charset="-122"/>
              </a:rPr>
              <a:t>//		HeroNode heroNode10 = binaryTree.preOrderSearch(10);</a:t>
            </a:r>
          </a:p>
          <a:p>
            <a:pPr eaLnBrk="1" hangingPunct="1"/>
            <a:r>
              <a:rPr lang="en-US" altLang="zh-CN">
                <a:ea typeface="宋体" charset="-122"/>
              </a:rPr>
              <a:t>//		HeroNode afterHeroNode10 = heroNode10.getRight();</a:t>
            </a:r>
          </a:p>
          <a:p>
            <a:pPr eaLnBrk="1" hangingPunct="1"/>
            <a:r>
              <a:rPr lang="en-US" altLang="zh-CN">
                <a:ea typeface="宋体" charset="-122"/>
              </a:rPr>
              <a:t>//		System.out.println(afterHeroNode10);</a:t>
            </a:r>
          </a:p>
          <a:p>
            <a:pPr eaLnBrk="1" hangingPunct="1"/>
            <a:r>
              <a:rPr lang="en-US" altLang="zh-CN">
                <a:ea typeface="宋体" charset="-122"/>
              </a:rPr>
              <a:t>		</a:t>
            </a:r>
          </a:p>
          <a:p>
            <a:pPr eaLnBrk="1" hangingPunct="1"/>
            <a:r>
              <a:rPr lang="en-US" altLang="zh-CN">
                <a:ea typeface="宋体" charset="-122"/>
              </a:rPr>
              <a:t>	</a:t>
            </a:r>
            <a:r>
              <a:rPr lang="en-US" altLang="zh-CN" b="1">
                <a:ea typeface="宋体" charset="-122"/>
              </a:rPr>
              <a:t>	//</a:t>
            </a:r>
            <a:r>
              <a:rPr lang="zh-CN" altLang="en-US" b="1">
                <a:ea typeface="宋体" charset="-122"/>
              </a:rPr>
              <a:t>测试中序线索化二叉树是否正确</a:t>
            </a:r>
          </a:p>
          <a:p>
            <a:pPr eaLnBrk="1" hangingPunct="1"/>
            <a:r>
              <a:rPr lang="zh-CN" altLang="en-US" b="1">
                <a:ea typeface="宋体" charset="-122"/>
              </a:rPr>
              <a:t>		</a:t>
            </a:r>
            <a:r>
              <a:rPr lang="en-US" altLang="zh-CN" b="1">
                <a:ea typeface="宋体" charset="-122"/>
              </a:rPr>
              <a:t>//</a:t>
            </a:r>
            <a:r>
              <a:rPr lang="zh-CN" altLang="en-US" b="1">
                <a:ea typeface="宋体" charset="-122"/>
              </a:rPr>
              <a:t>这里我们直接使用</a:t>
            </a:r>
            <a:r>
              <a:rPr lang="en-US" altLang="zh-CN" b="1">
                <a:ea typeface="宋体" charset="-122"/>
              </a:rPr>
              <a:t>10</a:t>
            </a:r>
            <a:r>
              <a:rPr lang="zh-CN" altLang="en-US" b="1">
                <a:ea typeface="宋体" charset="-122"/>
              </a:rPr>
              <a:t>节点的来验证，即可</a:t>
            </a:r>
            <a:r>
              <a:rPr lang="en-US" altLang="zh-CN" b="1">
                <a:ea typeface="宋体" charset="-122"/>
              </a:rPr>
              <a:t>.</a:t>
            </a:r>
          </a:p>
          <a:p>
            <a:pPr eaLnBrk="1" hangingPunct="1"/>
            <a:r>
              <a:rPr lang="en-US" altLang="zh-CN" b="1">
                <a:ea typeface="宋体" charset="-122"/>
              </a:rPr>
              <a:t>		HeroNode afterHeroNode10 = node4.getRight();</a:t>
            </a:r>
          </a:p>
          <a:p>
            <a:pPr eaLnBrk="1" hangingPunct="1"/>
            <a:r>
              <a:rPr lang="en-US" altLang="zh-CN" b="1">
                <a:ea typeface="宋体" charset="-122"/>
              </a:rPr>
              <a:t>		System.out.println(afterHeroNode10);// no=1 name=jack ok</a:t>
            </a:r>
            <a:r>
              <a:rPr lang="zh-CN" altLang="en-US" b="1">
                <a:ea typeface="宋体" charset="-122"/>
              </a:rPr>
              <a:t>了</a:t>
            </a:r>
          </a:p>
          <a:p>
            <a:pPr eaLnBrk="1" hangingPunct="1"/>
            <a:r>
              <a:rPr lang="zh-CN" altLang="en-US">
                <a:ea typeface="宋体" charset="-122"/>
              </a:rPr>
              <a:t>	</a:t>
            </a:r>
            <a:r>
              <a:rPr lang="en-US" altLang="zh-CN">
                <a:ea typeface="宋体" charset="-122"/>
              </a:rPr>
              <a:t>}</a:t>
            </a:r>
          </a:p>
          <a:p>
            <a:pPr eaLnBrk="1" hangingPunct="1"/>
            <a:endParaRPr lang="en-US" altLang="zh-CN">
              <a:ea typeface="宋体" charset="-122"/>
            </a:endParaRPr>
          </a:p>
          <a:p>
            <a:pPr eaLnBrk="1" hangingPunct="1"/>
            <a:r>
              <a:rPr lang="en-US" altLang="zh-CN">
                <a:ea typeface="宋体" charset="-122"/>
              </a:rPr>
              <a:t>}</a:t>
            </a:r>
          </a:p>
          <a:p>
            <a:pPr eaLnBrk="1" hangingPunct="1"/>
            <a:endParaRPr lang="en-US" altLang="zh-CN">
              <a:ea typeface="宋体" charset="-122"/>
            </a:endParaRPr>
          </a:p>
          <a:p>
            <a:pPr eaLnBrk="1" hangingPunct="1"/>
            <a:r>
              <a:rPr lang="en-US" altLang="zh-CN">
                <a:ea typeface="宋体" charset="-122"/>
              </a:rPr>
              <a:t>class HeroNode {</a:t>
            </a:r>
          </a:p>
          <a:p>
            <a:pPr eaLnBrk="1" hangingPunct="1"/>
            <a:r>
              <a:rPr lang="en-US" altLang="zh-CN">
                <a:ea typeface="宋体" charset="-122"/>
              </a:rPr>
              <a:t>	private int no;</a:t>
            </a:r>
          </a:p>
          <a:p>
            <a:pPr eaLnBrk="1" hangingPunct="1"/>
            <a:r>
              <a:rPr lang="en-US" altLang="zh-CN">
                <a:ea typeface="宋体" charset="-122"/>
              </a:rPr>
              <a:t>	private String name;</a:t>
            </a:r>
          </a:p>
          <a:p>
            <a:pPr eaLnBrk="1" hangingPunct="1"/>
            <a:r>
              <a:rPr lang="en-US" altLang="zh-CN">
                <a:ea typeface="宋体" charset="-122"/>
              </a:rPr>
              <a:t>	private HeroNode left;</a:t>
            </a:r>
          </a:p>
          <a:p>
            <a:pPr eaLnBrk="1" hangingPunct="1"/>
            <a:r>
              <a:rPr lang="en-US" altLang="zh-CN">
                <a:ea typeface="宋体" charset="-122"/>
              </a:rPr>
              <a:t>	private HeroNode right;</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a:t>
            </a:r>
            <a:r>
              <a:rPr lang="en-US" altLang="zh-CN" b="1">
                <a:ea typeface="宋体" charset="-122"/>
              </a:rPr>
              <a:t>//</a:t>
            </a:r>
            <a:r>
              <a:rPr lang="zh-CN" altLang="en-US" b="1">
                <a:ea typeface="宋体" charset="-122"/>
              </a:rPr>
              <a:t>标识左右指针的类型</a:t>
            </a:r>
          </a:p>
          <a:p>
            <a:pPr eaLnBrk="1" hangingPunct="1"/>
            <a:r>
              <a:rPr lang="zh-CN" altLang="en-US" b="1">
                <a:ea typeface="宋体" charset="-122"/>
              </a:rPr>
              <a:t>	</a:t>
            </a:r>
            <a:r>
              <a:rPr lang="en-US" altLang="zh-CN" b="1">
                <a:ea typeface="宋体" charset="-122"/>
              </a:rPr>
              <a:t>//</a:t>
            </a:r>
            <a:r>
              <a:rPr lang="zh-CN" altLang="en-US" b="1">
                <a:ea typeface="宋体" charset="-122"/>
              </a:rPr>
              <a:t>我们规定</a:t>
            </a:r>
          </a:p>
          <a:p>
            <a:pPr eaLnBrk="1" hangingPunct="1"/>
            <a:r>
              <a:rPr lang="zh-CN" altLang="en-US" b="1">
                <a:ea typeface="宋体" charset="-122"/>
              </a:rPr>
              <a:t>	</a:t>
            </a:r>
            <a:r>
              <a:rPr lang="en-US" altLang="zh-CN" b="1">
                <a:ea typeface="宋体" charset="-122"/>
              </a:rPr>
              <a:t>//leftType = 0 </a:t>
            </a:r>
            <a:r>
              <a:rPr lang="zh-CN" altLang="en-US" b="1">
                <a:ea typeface="宋体" charset="-122"/>
              </a:rPr>
              <a:t>表示 </a:t>
            </a:r>
            <a:r>
              <a:rPr lang="en-US" altLang="zh-CN" b="1">
                <a:ea typeface="宋体" charset="-122"/>
              </a:rPr>
              <a:t>left </a:t>
            </a:r>
            <a:r>
              <a:rPr lang="zh-CN" altLang="en-US" b="1">
                <a:ea typeface="宋体" charset="-122"/>
              </a:rPr>
              <a:t>指向的是左子树 </a:t>
            </a:r>
            <a:r>
              <a:rPr lang="en-US" altLang="zh-CN" b="1">
                <a:ea typeface="宋体" charset="-122"/>
              </a:rPr>
              <a:t>leftType = 1 </a:t>
            </a:r>
            <a:r>
              <a:rPr lang="zh-CN" altLang="en-US" b="1">
                <a:ea typeface="宋体" charset="-122"/>
              </a:rPr>
              <a:t>表示 </a:t>
            </a:r>
            <a:r>
              <a:rPr lang="en-US" altLang="zh-CN" b="1">
                <a:ea typeface="宋体" charset="-122"/>
              </a:rPr>
              <a:t>left </a:t>
            </a:r>
            <a:r>
              <a:rPr lang="zh-CN" altLang="en-US" b="1">
                <a:ea typeface="宋体" charset="-122"/>
              </a:rPr>
              <a:t>指向前驱节点</a:t>
            </a:r>
          </a:p>
          <a:p>
            <a:pPr eaLnBrk="1" hangingPunct="1"/>
            <a:r>
              <a:rPr lang="zh-CN" altLang="en-US" b="1">
                <a:ea typeface="宋体" charset="-122"/>
              </a:rPr>
              <a:t>	</a:t>
            </a:r>
            <a:r>
              <a:rPr lang="en-US" altLang="zh-CN" b="1">
                <a:ea typeface="宋体" charset="-122"/>
              </a:rPr>
              <a:t>//rightType = 0 </a:t>
            </a:r>
            <a:r>
              <a:rPr lang="zh-CN" altLang="en-US" b="1">
                <a:ea typeface="宋体" charset="-122"/>
              </a:rPr>
              <a:t>表示 </a:t>
            </a:r>
            <a:r>
              <a:rPr lang="en-US" altLang="zh-CN" b="1">
                <a:ea typeface="宋体" charset="-122"/>
              </a:rPr>
              <a:t>right </a:t>
            </a:r>
            <a:r>
              <a:rPr lang="zh-CN" altLang="en-US" b="1">
                <a:ea typeface="宋体" charset="-122"/>
              </a:rPr>
              <a:t>指向的是右子树 </a:t>
            </a:r>
            <a:r>
              <a:rPr lang="en-US" altLang="zh-CN" b="1">
                <a:ea typeface="宋体" charset="-122"/>
              </a:rPr>
              <a:t>rightType = 1 </a:t>
            </a:r>
            <a:r>
              <a:rPr lang="zh-CN" altLang="en-US" b="1">
                <a:ea typeface="宋体" charset="-122"/>
              </a:rPr>
              <a:t>表示 </a:t>
            </a:r>
            <a:r>
              <a:rPr lang="en-US" altLang="zh-CN" b="1">
                <a:ea typeface="宋体" charset="-122"/>
              </a:rPr>
              <a:t>right </a:t>
            </a:r>
            <a:r>
              <a:rPr lang="zh-CN" altLang="en-US" b="1">
                <a:ea typeface="宋体" charset="-122"/>
              </a:rPr>
              <a:t>指向后继节点</a:t>
            </a:r>
          </a:p>
          <a:p>
            <a:pPr eaLnBrk="1" hangingPunct="1"/>
            <a:r>
              <a:rPr lang="zh-CN" altLang="en-US" b="1">
                <a:ea typeface="宋体" charset="-122"/>
              </a:rPr>
              <a:t>	</a:t>
            </a:r>
            <a:r>
              <a:rPr lang="en-US" altLang="zh-CN" b="1">
                <a:ea typeface="宋体" charset="-122"/>
              </a:rPr>
              <a:t>private int leftType;</a:t>
            </a:r>
          </a:p>
          <a:p>
            <a:pPr eaLnBrk="1" hangingPunct="1"/>
            <a:r>
              <a:rPr lang="en-US" altLang="zh-CN" b="1">
                <a:ea typeface="宋体" charset="-122"/>
              </a:rPr>
              <a:t>	private int rightType;</a:t>
            </a: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public HeroNode getLeft() {</a:t>
            </a:r>
          </a:p>
          <a:p>
            <a:pPr eaLnBrk="1" hangingPunct="1"/>
            <a:r>
              <a:rPr lang="en-US" altLang="zh-CN">
                <a:ea typeface="宋体" charset="-122"/>
              </a:rPr>
              <a:t>		return left;</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public void setLeft(HeroNode left) {</a:t>
            </a:r>
          </a:p>
          <a:p>
            <a:pPr eaLnBrk="1" hangingPunct="1"/>
            <a:r>
              <a:rPr lang="en-US" altLang="zh-CN">
                <a:ea typeface="宋体" charset="-122"/>
              </a:rPr>
              <a:t>		this.left = left;</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public HeroNode getRight() {</a:t>
            </a:r>
          </a:p>
          <a:p>
            <a:pPr eaLnBrk="1" hangingPunct="1"/>
            <a:r>
              <a:rPr lang="en-US" altLang="zh-CN">
                <a:ea typeface="宋体" charset="-122"/>
              </a:rPr>
              <a:t>		return right;</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public void setRight(HeroNode right) {</a:t>
            </a:r>
          </a:p>
          <a:p>
            <a:pPr eaLnBrk="1" hangingPunct="1"/>
            <a:r>
              <a:rPr lang="en-US" altLang="zh-CN">
                <a:ea typeface="宋体" charset="-122"/>
              </a:rPr>
              <a:t>		this.right = right;</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public int getLeftType() {</a:t>
            </a:r>
          </a:p>
          <a:p>
            <a:pPr eaLnBrk="1" hangingPunct="1"/>
            <a:r>
              <a:rPr lang="en-US" altLang="zh-CN">
                <a:ea typeface="宋体" charset="-122"/>
              </a:rPr>
              <a:t>		return leftType;</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public void setLeftType(int leftType) {</a:t>
            </a:r>
          </a:p>
          <a:p>
            <a:pPr eaLnBrk="1" hangingPunct="1"/>
            <a:r>
              <a:rPr lang="en-US" altLang="zh-CN">
                <a:ea typeface="宋体" charset="-122"/>
              </a:rPr>
              <a:t>		this.leftType = leftType;</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public int getRightType() {</a:t>
            </a:r>
          </a:p>
          <a:p>
            <a:pPr eaLnBrk="1" hangingPunct="1"/>
            <a:r>
              <a:rPr lang="en-US" altLang="zh-CN">
                <a:ea typeface="宋体" charset="-122"/>
              </a:rPr>
              <a:t>		return rightType;</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public void setRightType(int rightType) {</a:t>
            </a:r>
          </a:p>
          <a:p>
            <a:pPr eaLnBrk="1" hangingPunct="1"/>
            <a:r>
              <a:rPr lang="en-US" altLang="zh-CN">
                <a:ea typeface="宋体" charset="-122"/>
              </a:rPr>
              <a:t>		this.rightType = rightType;</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public int getNo() {</a:t>
            </a:r>
          </a:p>
          <a:p>
            <a:pPr eaLnBrk="1" hangingPunct="1"/>
            <a:r>
              <a:rPr lang="en-US" altLang="zh-CN">
                <a:ea typeface="宋体" charset="-122"/>
              </a:rPr>
              <a:t>		return no;</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public String getName() {</a:t>
            </a:r>
          </a:p>
          <a:p>
            <a:pPr eaLnBrk="1" hangingPunct="1"/>
            <a:r>
              <a:rPr lang="en-US" altLang="zh-CN">
                <a:ea typeface="宋体" charset="-122"/>
              </a:rPr>
              <a:t>		return name;</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public HeroNode(int hNo, String hName) {</a:t>
            </a:r>
          </a:p>
          <a:p>
            <a:pPr eaLnBrk="1" hangingPunct="1"/>
            <a:r>
              <a:rPr lang="en-US" altLang="zh-CN">
                <a:ea typeface="宋体" charset="-122"/>
              </a:rPr>
              <a:t>		no = hNo;</a:t>
            </a:r>
          </a:p>
          <a:p>
            <a:pPr eaLnBrk="1" hangingPunct="1"/>
            <a:r>
              <a:rPr lang="en-US" altLang="zh-CN">
                <a:ea typeface="宋体" charset="-122"/>
              </a:rPr>
              <a:t>		name = hName;</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a:t>
            </a:r>
          </a:p>
          <a:p>
            <a:pPr eaLnBrk="1" hangingPunct="1"/>
            <a:r>
              <a:rPr lang="en-US" altLang="zh-CN">
                <a:ea typeface="宋体" charset="-122"/>
              </a:rPr>
              <a:t>	// </a:t>
            </a:r>
            <a:r>
              <a:rPr lang="zh-CN" altLang="en-US">
                <a:ea typeface="宋体" charset="-122"/>
              </a:rPr>
              <a:t>可以给出</a:t>
            </a:r>
            <a:r>
              <a:rPr lang="en-US" altLang="zh-CN">
                <a:ea typeface="宋体" charset="-122"/>
              </a:rPr>
              <a:t>setLeft / setRight</a:t>
            </a:r>
            <a:r>
              <a:rPr lang="zh-CN" altLang="en-US">
                <a:ea typeface="宋体" charset="-122"/>
              </a:rPr>
              <a:t>的方法</a:t>
            </a:r>
            <a:r>
              <a:rPr lang="en-US" altLang="zh-CN">
                <a:ea typeface="宋体" charset="-122"/>
              </a:rPr>
              <a:t>,</a:t>
            </a:r>
          </a:p>
          <a:p>
            <a:pPr eaLnBrk="1" hangingPunct="1"/>
            <a:r>
              <a:rPr lang="en-US" altLang="zh-CN">
                <a:ea typeface="宋体" charset="-122"/>
              </a:rPr>
              <a:t>	public void setLeftNode(HeroNode heroNode) {</a:t>
            </a:r>
          </a:p>
          <a:p>
            <a:pPr eaLnBrk="1" hangingPunct="1"/>
            <a:r>
              <a:rPr lang="en-US" altLang="zh-CN">
                <a:ea typeface="宋体" charset="-122"/>
              </a:rPr>
              <a:t>		this.left = heroNode;</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public void setRightNode(HeroNode heroNode) {</a:t>
            </a:r>
          </a:p>
          <a:p>
            <a:pPr eaLnBrk="1" hangingPunct="1"/>
            <a:r>
              <a:rPr lang="en-US" altLang="zh-CN">
                <a:ea typeface="宋体" charset="-122"/>
              </a:rPr>
              <a:t>		this.right = heroNode;</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@Override</a:t>
            </a:r>
          </a:p>
          <a:p>
            <a:pPr eaLnBrk="1" hangingPunct="1"/>
            <a:r>
              <a:rPr lang="en-US" altLang="zh-CN">
                <a:ea typeface="宋体" charset="-122"/>
              </a:rPr>
              <a:t>	public String toString() {</a:t>
            </a:r>
          </a:p>
          <a:p>
            <a:pPr eaLnBrk="1" hangingPunct="1"/>
            <a:r>
              <a:rPr lang="en-US" altLang="zh-CN">
                <a:ea typeface="宋体" charset="-122"/>
              </a:rPr>
              <a:t>		// TODO Auto-generated method stub</a:t>
            </a:r>
          </a:p>
          <a:p>
            <a:pPr eaLnBrk="1" hangingPunct="1"/>
            <a:r>
              <a:rPr lang="en-US" altLang="zh-CN">
                <a:ea typeface="宋体" charset="-122"/>
              </a:rPr>
              <a:t>		return "</a:t>
            </a:r>
            <a:r>
              <a:rPr lang="zh-CN" altLang="en-US">
                <a:ea typeface="宋体" charset="-122"/>
              </a:rPr>
              <a:t>信息</a:t>
            </a:r>
            <a:r>
              <a:rPr lang="en-US" altLang="zh-CN">
                <a:ea typeface="宋体" charset="-122"/>
              </a:rPr>
              <a:t>: no=" + this.no + " name=" + this.name;</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a:t>
            </a:r>
            <a:r>
              <a:rPr lang="zh-CN" altLang="en-US">
                <a:ea typeface="宋体" charset="-122"/>
              </a:rPr>
              <a:t>递归删除</a:t>
            </a:r>
            <a:r>
              <a:rPr lang="en-US" altLang="zh-CN">
                <a:ea typeface="宋体" charset="-122"/>
              </a:rPr>
              <a:t>.</a:t>
            </a:r>
          </a:p>
          <a:p>
            <a:pPr eaLnBrk="1" hangingPunct="1"/>
            <a:r>
              <a:rPr lang="en-US" altLang="zh-CN">
                <a:ea typeface="宋体" charset="-122"/>
              </a:rPr>
              <a:t>	  //1.</a:t>
            </a:r>
            <a:r>
              <a:rPr lang="zh-CN" altLang="en-US">
                <a:ea typeface="宋体" charset="-122"/>
              </a:rPr>
              <a:t>如果删除的节点是叶子节点，则删除该节点</a:t>
            </a:r>
          </a:p>
          <a:p>
            <a:pPr eaLnBrk="1" hangingPunct="1"/>
            <a:r>
              <a:rPr lang="zh-CN" altLang="en-US">
                <a:ea typeface="宋体" charset="-122"/>
              </a:rPr>
              <a:t>	  </a:t>
            </a:r>
            <a:r>
              <a:rPr lang="en-US" altLang="zh-CN">
                <a:ea typeface="宋体" charset="-122"/>
              </a:rPr>
              <a:t>//2.</a:t>
            </a:r>
            <a:r>
              <a:rPr lang="zh-CN" altLang="en-US">
                <a:ea typeface="宋体" charset="-122"/>
              </a:rPr>
              <a:t>如果删除的节点是非叶子节点，则删除该子树</a:t>
            </a:r>
            <a:r>
              <a:rPr lang="en-US" altLang="zh-CN">
                <a:ea typeface="宋体" charset="-122"/>
              </a:rPr>
              <a:t>.</a:t>
            </a:r>
          </a:p>
          <a:p>
            <a:pPr eaLnBrk="1" hangingPunct="1"/>
            <a:r>
              <a:rPr lang="en-US" altLang="zh-CN">
                <a:ea typeface="宋体" charset="-122"/>
              </a:rPr>
              <a:t>	  public void delNode(int no) {</a:t>
            </a:r>
          </a:p>
          <a:p>
            <a:pPr eaLnBrk="1" hangingPunct="1"/>
            <a:r>
              <a:rPr lang="en-US" altLang="zh-CN">
                <a:ea typeface="宋体" charset="-122"/>
              </a:rPr>
              <a:t>	    //</a:t>
            </a:r>
            <a:r>
              <a:rPr lang="zh-CN" altLang="en-US">
                <a:ea typeface="宋体" charset="-122"/>
              </a:rPr>
              <a:t>说明</a:t>
            </a:r>
          </a:p>
          <a:p>
            <a:pPr eaLnBrk="1" hangingPunct="1"/>
            <a:r>
              <a:rPr lang="zh-CN" altLang="en-US">
                <a:ea typeface="宋体" charset="-122"/>
              </a:rPr>
              <a:t>	    </a:t>
            </a:r>
            <a:r>
              <a:rPr lang="en-US" altLang="zh-CN">
                <a:ea typeface="宋体" charset="-122"/>
              </a:rPr>
              <a:t>//1.</a:t>
            </a:r>
            <a:r>
              <a:rPr lang="zh-CN" altLang="en-US">
                <a:ea typeface="宋体" charset="-122"/>
              </a:rPr>
              <a:t>因为我们的二叉树是单向的，所以我们是判断当前节点的子节点是否需要被删除</a:t>
            </a:r>
          </a:p>
          <a:p>
            <a:pPr eaLnBrk="1" hangingPunct="1"/>
            <a:r>
              <a:rPr lang="zh-CN" altLang="en-US">
                <a:ea typeface="宋体" charset="-122"/>
              </a:rPr>
              <a:t>	    </a:t>
            </a:r>
            <a:r>
              <a:rPr lang="en-US" altLang="zh-CN">
                <a:ea typeface="宋体" charset="-122"/>
              </a:rPr>
              <a:t>//,</a:t>
            </a:r>
            <a:r>
              <a:rPr lang="zh-CN" altLang="en-US">
                <a:ea typeface="宋体" charset="-122"/>
              </a:rPr>
              <a:t>而不能判断当前节点</a:t>
            </a:r>
            <a:r>
              <a:rPr lang="en-US" altLang="zh-CN">
                <a:ea typeface="宋体" charset="-122"/>
              </a:rPr>
              <a:t>this</a:t>
            </a:r>
            <a:r>
              <a:rPr lang="zh-CN" altLang="en-US">
                <a:ea typeface="宋体" charset="-122"/>
              </a:rPr>
              <a:t>是否是要删除的节点</a:t>
            </a:r>
            <a:r>
              <a:rPr lang="en-US" altLang="zh-CN">
                <a:ea typeface="宋体" charset="-122"/>
              </a:rPr>
              <a:t>,</a:t>
            </a:r>
            <a:r>
              <a:rPr lang="zh-CN" altLang="en-US">
                <a:ea typeface="宋体" charset="-122"/>
              </a:rPr>
              <a:t>否则无法删除</a:t>
            </a:r>
            <a:r>
              <a:rPr lang="en-US" altLang="zh-CN">
                <a:ea typeface="宋体" charset="-122"/>
              </a:rPr>
              <a:t>(</a:t>
            </a:r>
            <a:r>
              <a:rPr lang="zh-CN" altLang="en-US">
                <a:ea typeface="宋体" charset="-122"/>
              </a:rPr>
              <a:t>单向的</a:t>
            </a:r>
            <a:r>
              <a:rPr lang="en-US" altLang="zh-CN">
                <a:ea typeface="宋体" charset="-122"/>
              </a:rPr>
              <a:t>).</a:t>
            </a:r>
          </a:p>
          <a:p>
            <a:pPr eaLnBrk="1" hangingPunct="1"/>
            <a:r>
              <a:rPr lang="en-US" altLang="zh-CN">
                <a:ea typeface="宋体" charset="-122"/>
              </a:rPr>
              <a:t>	    //2.</a:t>
            </a:r>
            <a:r>
              <a:rPr lang="zh-CN" altLang="en-US">
                <a:ea typeface="宋体" charset="-122"/>
              </a:rPr>
              <a:t>并且如果执行到这，说明删除的节点不是</a:t>
            </a:r>
            <a:r>
              <a:rPr lang="en-US" altLang="zh-CN">
                <a:ea typeface="宋体" charset="-122"/>
              </a:rPr>
              <a:t>root</a:t>
            </a:r>
            <a:r>
              <a:rPr lang="zh-CN" altLang="en-US">
                <a:ea typeface="宋体" charset="-122"/>
              </a:rPr>
              <a:t>节点</a:t>
            </a:r>
            <a:r>
              <a:rPr lang="en-US" altLang="zh-CN">
                <a:ea typeface="宋体" charset="-122"/>
              </a:rPr>
              <a:t>.</a:t>
            </a:r>
          </a:p>
          <a:p>
            <a:pPr eaLnBrk="1" hangingPunct="1"/>
            <a:r>
              <a:rPr lang="en-US" altLang="zh-CN">
                <a:ea typeface="宋体" charset="-122"/>
              </a:rPr>
              <a:t>	    //</a:t>
            </a:r>
            <a:r>
              <a:rPr lang="zh-CN" altLang="en-US">
                <a:ea typeface="宋体" charset="-122"/>
              </a:rPr>
              <a:t>如果删除的是左子节点</a:t>
            </a:r>
            <a:r>
              <a:rPr lang="en-US" altLang="zh-CN">
                <a:ea typeface="宋体" charset="-122"/>
              </a:rPr>
              <a:t>, </a:t>
            </a:r>
            <a:r>
              <a:rPr lang="zh-CN" altLang="en-US">
                <a:ea typeface="宋体" charset="-122"/>
              </a:rPr>
              <a:t>注意需要判断下 </a:t>
            </a:r>
            <a:r>
              <a:rPr lang="en-US" altLang="zh-CN">
                <a:ea typeface="宋体" charset="-122"/>
              </a:rPr>
              <a:t>this.leftNode!=null,</a:t>
            </a:r>
            <a:r>
              <a:rPr lang="zh-CN" altLang="en-US">
                <a:ea typeface="宋体" charset="-122"/>
              </a:rPr>
              <a:t>否则有</a:t>
            </a:r>
            <a:r>
              <a:rPr lang="en-US" altLang="zh-CN">
                <a:ea typeface="宋体" charset="-122"/>
              </a:rPr>
              <a:t>NUll</a:t>
            </a:r>
            <a:r>
              <a:rPr lang="zh-CN" altLang="en-US">
                <a:ea typeface="宋体" charset="-122"/>
              </a:rPr>
              <a:t>异常</a:t>
            </a:r>
          </a:p>
          <a:p>
            <a:pPr eaLnBrk="1" hangingPunct="1"/>
            <a:endParaRPr lang="zh-CN" altLang="en-US">
              <a:ea typeface="宋体" charset="-122"/>
            </a:endParaRPr>
          </a:p>
          <a:p>
            <a:pPr eaLnBrk="1" hangingPunct="1"/>
            <a:r>
              <a:rPr lang="zh-CN" altLang="en-US">
                <a:ea typeface="宋体" charset="-122"/>
              </a:rPr>
              <a:t>	    </a:t>
            </a:r>
            <a:r>
              <a:rPr lang="en-US" altLang="zh-CN">
                <a:ea typeface="宋体" charset="-122"/>
              </a:rPr>
              <a:t>if (this.left!=null &amp;&amp; this.left.no == no) {</a:t>
            </a:r>
          </a:p>
          <a:p>
            <a:pPr eaLnBrk="1" hangingPunct="1"/>
            <a:r>
              <a:rPr lang="en-US" altLang="zh-CN">
                <a:ea typeface="宋体" charset="-122"/>
              </a:rPr>
              <a:t>	      this.left = null;</a:t>
            </a:r>
          </a:p>
          <a:p>
            <a:pPr eaLnBrk="1" hangingPunct="1"/>
            <a:r>
              <a:rPr lang="en-US" altLang="zh-CN">
                <a:ea typeface="宋体" charset="-122"/>
              </a:rPr>
              <a:t>	      return;</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a:t>
            </a:r>
            <a:r>
              <a:rPr lang="zh-CN" altLang="en-US">
                <a:ea typeface="宋体" charset="-122"/>
              </a:rPr>
              <a:t>判断是否删除的右子节点</a:t>
            </a:r>
          </a:p>
          <a:p>
            <a:pPr eaLnBrk="1" hangingPunct="1"/>
            <a:r>
              <a:rPr lang="zh-CN" altLang="en-US">
                <a:ea typeface="宋体" charset="-122"/>
              </a:rPr>
              <a:t>	    </a:t>
            </a:r>
            <a:r>
              <a:rPr lang="en-US" altLang="zh-CN">
                <a:ea typeface="宋体" charset="-122"/>
              </a:rPr>
              <a:t>if (this.right!=null &amp;&amp; this.right.no == no) {</a:t>
            </a:r>
          </a:p>
          <a:p>
            <a:pPr eaLnBrk="1" hangingPunct="1"/>
            <a:r>
              <a:rPr lang="en-US" altLang="zh-CN">
                <a:ea typeface="宋体" charset="-122"/>
              </a:rPr>
              <a:t>	      this.right = null;</a:t>
            </a:r>
          </a:p>
          <a:p>
            <a:pPr eaLnBrk="1" hangingPunct="1"/>
            <a:r>
              <a:rPr lang="en-US" altLang="zh-CN">
                <a:ea typeface="宋体" charset="-122"/>
              </a:rPr>
              <a:t>	      return;</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a:t>
            </a:r>
            <a:r>
              <a:rPr lang="zh-CN" altLang="en-US">
                <a:ea typeface="宋体" charset="-122"/>
              </a:rPr>
              <a:t>递归向左子树查找，并删除</a:t>
            </a:r>
          </a:p>
          <a:p>
            <a:pPr eaLnBrk="1" hangingPunct="1"/>
            <a:r>
              <a:rPr lang="zh-CN" altLang="en-US">
                <a:ea typeface="宋体" charset="-122"/>
              </a:rPr>
              <a:t>	    </a:t>
            </a:r>
            <a:r>
              <a:rPr lang="en-US" altLang="zh-CN">
                <a:ea typeface="宋体" charset="-122"/>
              </a:rPr>
              <a:t>if (this.left != null) {</a:t>
            </a:r>
          </a:p>
          <a:p>
            <a:pPr eaLnBrk="1" hangingPunct="1"/>
            <a:r>
              <a:rPr lang="en-US" altLang="zh-CN">
                <a:ea typeface="宋体" charset="-122"/>
              </a:rPr>
              <a:t>	      this.left.delNode(no);</a:t>
            </a:r>
          </a:p>
          <a:p>
            <a:pPr eaLnBrk="1" hangingPunct="1"/>
            <a:r>
              <a:rPr lang="en-US" altLang="zh-CN">
                <a:ea typeface="宋体" charset="-122"/>
              </a:rPr>
              <a:t>	    }</a:t>
            </a:r>
          </a:p>
          <a:p>
            <a:pPr eaLnBrk="1" hangingPunct="1"/>
            <a:r>
              <a:rPr lang="en-US" altLang="zh-CN">
                <a:ea typeface="宋体" charset="-122"/>
              </a:rPr>
              <a:t>	    //</a:t>
            </a:r>
            <a:r>
              <a:rPr lang="zh-CN" altLang="en-US">
                <a:ea typeface="宋体" charset="-122"/>
              </a:rPr>
              <a:t>递归向右子树查找，并删除</a:t>
            </a:r>
          </a:p>
          <a:p>
            <a:pPr eaLnBrk="1" hangingPunct="1"/>
            <a:r>
              <a:rPr lang="zh-CN" altLang="en-US">
                <a:ea typeface="宋体" charset="-122"/>
              </a:rPr>
              <a:t>	    </a:t>
            </a:r>
            <a:r>
              <a:rPr lang="en-US" altLang="zh-CN">
                <a:ea typeface="宋体" charset="-122"/>
              </a:rPr>
              <a:t>if (this.right != null) {</a:t>
            </a:r>
          </a:p>
          <a:p>
            <a:pPr eaLnBrk="1" hangingPunct="1"/>
            <a:r>
              <a:rPr lang="en-US" altLang="zh-CN">
                <a:ea typeface="宋体" charset="-122"/>
              </a:rPr>
              <a:t>	      this.right.delNode(no);</a:t>
            </a: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a:t>
            </a:r>
          </a:p>
          <a:p>
            <a:pPr eaLnBrk="1" hangingPunct="1"/>
            <a:r>
              <a:rPr lang="en-US" altLang="zh-CN">
                <a:ea typeface="宋体" charset="-122"/>
              </a:rPr>
              <a:t>	// </a:t>
            </a:r>
            <a:r>
              <a:rPr lang="zh-CN" altLang="en-US">
                <a:ea typeface="宋体" charset="-122"/>
              </a:rPr>
              <a:t>后序查找</a:t>
            </a:r>
          </a:p>
          <a:p>
            <a:pPr eaLnBrk="1" hangingPunct="1"/>
            <a:r>
              <a:rPr lang="zh-CN" altLang="en-US">
                <a:ea typeface="宋体" charset="-122"/>
              </a:rPr>
              <a:t>	</a:t>
            </a:r>
            <a:r>
              <a:rPr lang="en-US" altLang="zh-CN">
                <a:ea typeface="宋体" charset="-122"/>
              </a:rPr>
              <a:t>public HeroNode postOrderSeacher(int no) {</a:t>
            </a:r>
          </a:p>
          <a:p>
            <a:pPr eaLnBrk="1" hangingPunct="1"/>
            <a:endParaRPr lang="en-US" altLang="zh-CN">
              <a:ea typeface="宋体" charset="-122"/>
            </a:endParaRPr>
          </a:p>
          <a:p>
            <a:pPr eaLnBrk="1" hangingPunct="1"/>
            <a:r>
              <a:rPr lang="en-US" altLang="zh-CN">
                <a:ea typeface="宋体" charset="-122"/>
              </a:rPr>
              <a:t>		HeroNode resNode = null;</a:t>
            </a:r>
          </a:p>
          <a:p>
            <a:pPr eaLnBrk="1" hangingPunct="1"/>
            <a:r>
              <a:rPr lang="en-US" altLang="zh-CN">
                <a:ea typeface="宋体" charset="-122"/>
              </a:rPr>
              <a:t>		// </a:t>
            </a:r>
            <a:r>
              <a:rPr lang="zh-CN" altLang="en-US">
                <a:ea typeface="宋体" charset="-122"/>
              </a:rPr>
              <a:t>到左节点</a:t>
            </a:r>
            <a:r>
              <a:rPr lang="en-US" altLang="zh-CN">
                <a:ea typeface="宋体" charset="-122"/>
              </a:rPr>
              <a:t>(</a:t>
            </a:r>
            <a:r>
              <a:rPr lang="zh-CN" altLang="en-US">
                <a:ea typeface="宋体" charset="-122"/>
              </a:rPr>
              <a:t>子树</a:t>
            </a:r>
            <a:r>
              <a:rPr lang="en-US" altLang="zh-CN">
                <a:ea typeface="宋体" charset="-122"/>
              </a:rPr>
              <a:t>)</a:t>
            </a:r>
          </a:p>
          <a:p>
            <a:pPr eaLnBrk="1" hangingPunct="1"/>
            <a:r>
              <a:rPr lang="en-US" altLang="zh-CN">
                <a:ea typeface="宋体" charset="-122"/>
              </a:rPr>
              <a:t>		if (this.left != null) {</a:t>
            </a:r>
          </a:p>
          <a:p>
            <a:pPr eaLnBrk="1" hangingPunct="1"/>
            <a:r>
              <a:rPr lang="en-US" altLang="zh-CN">
                <a:ea typeface="宋体" charset="-122"/>
              </a:rPr>
              <a:t>			resNode = this.left.postOrderSeacher(no);</a:t>
            </a:r>
          </a:p>
          <a:p>
            <a:pPr eaLnBrk="1" hangingPunct="1"/>
            <a:r>
              <a:rPr lang="en-US" altLang="zh-CN">
                <a:ea typeface="宋体" charset="-122"/>
              </a:rPr>
              <a:t>		}</a:t>
            </a:r>
          </a:p>
          <a:p>
            <a:pPr eaLnBrk="1" hangingPunct="1"/>
            <a:r>
              <a:rPr lang="en-US" altLang="zh-CN">
                <a:ea typeface="宋体" charset="-122"/>
              </a:rPr>
              <a:t>		if (resNode != null) {</a:t>
            </a:r>
          </a:p>
          <a:p>
            <a:pPr eaLnBrk="1" hangingPunct="1"/>
            <a:r>
              <a:rPr lang="en-US" altLang="zh-CN">
                <a:ea typeface="宋体" charset="-122"/>
              </a:rPr>
              <a:t>			return resNode;</a:t>
            </a:r>
          </a:p>
          <a:p>
            <a:pPr eaLnBrk="1" hangingPunct="1"/>
            <a:r>
              <a:rPr lang="en-US" altLang="zh-CN">
                <a:ea typeface="宋体" charset="-122"/>
              </a:rPr>
              <a:t>		}</a:t>
            </a:r>
          </a:p>
          <a:p>
            <a:pPr eaLnBrk="1" hangingPunct="1"/>
            <a:r>
              <a:rPr lang="en-US" altLang="zh-CN">
                <a:ea typeface="宋体" charset="-122"/>
              </a:rPr>
              <a:t>		if (this.right != null) {</a:t>
            </a:r>
          </a:p>
          <a:p>
            <a:pPr eaLnBrk="1" hangingPunct="1"/>
            <a:r>
              <a:rPr lang="en-US" altLang="zh-CN">
                <a:ea typeface="宋体" charset="-122"/>
              </a:rPr>
              <a:t>			resNode = this.right.postOrderSeacher(no);</a:t>
            </a:r>
          </a:p>
          <a:p>
            <a:pPr eaLnBrk="1" hangingPunct="1"/>
            <a:r>
              <a:rPr lang="en-US" altLang="zh-CN">
                <a:ea typeface="宋体" charset="-122"/>
              </a:rPr>
              <a:t>		}</a:t>
            </a:r>
          </a:p>
          <a:p>
            <a:pPr eaLnBrk="1" hangingPunct="1"/>
            <a:r>
              <a:rPr lang="en-US" altLang="zh-CN">
                <a:ea typeface="宋体" charset="-122"/>
              </a:rPr>
              <a:t>		if (resNode != null) {</a:t>
            </a:r>
          </a:p>
          <a:p>
            <a:pPr eaLnBrk="1" hangingPunct="1"/>
            <a:r>
              <a:rPr lang="en-US" altLang="zh-CN">
                <a:ea typeface="宋体" charset="-122"/>
              </a:rPr>
              <a:t>			return resNode;</a:t>
            </a:r>
          </a:p>
          <a:p>
            <a:pPr eaLnBrk="1" hangingPunct="1"/>
            <a:r>
              <a:rPr lang="en-US" altLang="zh-CN">
                <a:ea typeface="宋体" charset="-122"/>
              </a:rPr>
              <a:t>		}</a:t>
            </a:r>
          </a:p>
          <a:p>
            <a:pPr eaLnBrk="1" hangingPunct="1"/>
            <a:r>
              <a:rPr lang="en-US" altLang="zh-CN">
                <a:ea typeface="宋体" charset="-122"/>
              </a:rPr>
              <a:t>		if (this.no == no) {</a:t>
            </a:r>
          </a:p>
          <a:p>
            <a:pPr eaLnBrk="1" hangingPunct="1"/>
            <a:r>
              <a:rPr lang="en-US" altLang="zh-CN">
                <a:ea typeface="宋体" charset="-122"/>
              </a:rPr>
              <a:t>			return this;</a:t>
            </a:r>
          </a:p>
          <a:p>
            <a:pPr eaLnBrk="1" hangingPunct="1"/>
            <a:r>
              <a:rPr lang="en-US" altLang="zh-CN">
                <a:ea typeface="宋体" charset="-122"/>
              </a:rPr>
              <a:t>		} else {</a:t>
            </a:r>
          </a:p>
          <a:p>
            <a:pPr eaLnBrk="1" hangingPunct="1"/>
            <a:r>
              <a:rPr lang="en-US" altLang="zh-CN">
                <a:ea typeface="宋体" charset="-122"/>
              </a:rPr>
              <a:t>			return null;</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前序查找</a:t>
            </a:r>
          </a:p>
          <a:p>
            <a:pPr eaLnBrk="1" hangingPunct="1"/>
            <a:r>
              <a:rPr lang="zh-CN" altLang="en-US">
                <a:ea typeface="宋体" charset="-122"/>
              </a:rPr>
              <a:t>	</a:t>
            </a:r>
            <a:r>
              <a:rPr lang="en-US" altLang="zh-CN">
                <a:ea typeface="宋体" charset="-122"/>
              </a:rPr>
              <a:t>public HeroNode preOrderSeacher(int no) {</a:t>
            </a:r>
          </a:p>
          <a:p>
            <a:pPr eaLnBrk="1" hangingPunct="1"/>
            <a:r>
              <a:rPr lang="en-US" altLang="zh-CN">
                <a:ea typeface="宋体" charset="-122"/>
              </a:rPr>
              <a:t>		if (this.no == no) {</a:t>
            </a:r>
          </a:p>
          <a:p>
            <a:pPr eaLnBrk="1" hangingPunct="1"/>
            <a:r>
              <a:rPr lang="en-US" altLang="zh-CN">
                <a:ea typeface="宋体" charset="-122"/>
              </a:rPr>
              <a:t>			return this;</a:t>
            </a:r>
          </a:p>
          <a:p>
            <a:pPr eaLnBrk="1" hangingPunct="1"/>
            <a:r>
              <a:rPr lang="en-US" altLang="zh-CN">
                <a:ea typeface="宋体" charset="-122"/>
              </a:rPr>
              <a:t>		}</a:t>
            </a:r>
          </a:p>
          <a:p>
            <a:pPr eaLnBrk="1" hangingPunct="1"/>
            <a:r>
              <a:rPr lang="en-US" altLang="zh-CN">
                <a:ea typeface="宋体" charset="-122"/>
              </a:rPr>
              <a:t>		HeroNode resNode = null;</a:t>
            </a:r>
          </a:p>
          <a:p>
            <a:pPr eaLnBrk="1" hangingPunct="1"/>
            <a:r>
              <a:rPr lang="en-US" altLang="zh-CN">
                <a:ea typeface="宋体" charset="-122"/>
              </a:rPr>
              <a:t>		// </a:t>
            </a:r>
            <a:r>
              <a:rPr lang="zh-CN" altLang="en-US">
                <a:ea typeface="宋体" charset="-122"/>
              </a:rPr>
              <a:t>到左节点</a:t>
            </a:r>
            <a:r>
              <a:rPr lang="en-US" altLang="zh-CN">
                <a:ea typeface="宋体" charset="-122"/>
              </a:rPr>
              <a:t>(</a:t>
            </a:r>
            <a:r>
              <a:rPr lang="zh-CN" altLang="en-US">
                <a:ea typeface="宋体" charset="-122"/>
              </a:rPr>
              <a:t>子树</a:t>
            </a:r>
            <a:r>
              <a:rPr lang="en-US" altLang="zh-CN">
                <a:ea typeface="宋体" charset="-122"/>
              </a:rPr>
              <a:t>)</a:t>
            </a:r>
          </a:p>
          <a:p>
            <a:pPr eaLnBrk="1" hangingPunct="1"/>
            <a:r>
              <a:rPr lang="en-US" altLang="zh-CN">
                <a:ea typeface="宋体" charset="-122"/>
              </a:rPr>
              <a:t>		if (this.left != null) {</a:t>
            </a:r>
          </a:p>
          <a:p>
            <a:pPr eaLnBrk="1" hangingPunct="1"/>
            <a:r>
              <a:rPr lang="en-US" altLang="zh-CN">
                <a:ea typeface="宋体" charset="-122"/>
              </a:rPr>
              <a:t>			resNode = this.left.preOrderSeacher(no);</a:t>
            </a:r>
          </a:p>
          <a:p>
            <a:pPr eaLnBrk="1" hangingPunct="1"/>
            <a:r>
              <a:rPr lang="en-US" altLang="zh-CN">
                <a:ea typeface="宋体" charset="-122"/>
              </a:rPr>
              <a:t>		}</a:t>
            </a:r>
          </a:p>
          <a:p>
            <a:pPr eaLnBrk="1" hangingPunct="1"/>
            <a:r>
              <a:rPr lang="en-US" altLang="zh-CN">
                <a:ea typeface="宋体" charset="-122"/>
              </a:rPr>
              <a:t>		if (resNode != null) {</a:t>
            </a:r>
          </a:p>
          <a:p>
            <a:pPr eaLnBrk="1" hangingPunct="1"/>
            <a:r>
              <a:rPr lang="en-US" altLang="zh-CN">
                <a:ea typeface="宋体" charset="-122"/>
              </a:rPr>
              <a:t>			return resNode;</a:t>
            </a:r>
          </a:p>
          <a:p>
            <a:pPr eaLnBrk="1" hangingPunct="1"/>
            <a:r>
              <a:rPr lang="en-US" altLang="zh-CN">
                <a:ea typeface="宋体" charset="-122"/>
              </a:rPr>
              <a:t>		}</a:t>
            </a:r>
          </a:p>
          <a:p>
            <a:pPr eaLnBrk="1" hangingPunct="1"/>
            <a:r>
              <a:rPr lang="en-US" altLang="zh-CN">
                <a:ea typeface="宋体" charset="-122"/>
              </a:rPr>
              <a:t>		if (this.right != null) {</a:t>
            </a:r>
          </a:p>
          <a:p>
            <a:pPr eaLnBrk="1" hangingPunct="1"/>
            <a:r>
              <a:rPr lang="en-US" altLang="zh-CN">
                <a:ea typeface="宋体" charset="-122"/>
              </a:rPr>
              <a:t>			resNode = this.right.preOrderSeacher(no);</a:t>
            </a:r>
          </a:p>
          <a:p>
            <a:pPr eaLnBrk="1" hangingPunct="1"/>
            <a:r>
              <a:rPr lang="en-US" altLang="zh-CN">
                <a:ea typeface="宋体" charset="-122"/>
              </a:rPr>
              <a:t>		}</a:t>
            </a:r>
          </a:p>
          <a:p>
            <a:pPr eaLnBrk="1" hangingPunct="1"/>
            <a:r>
              <a:rPr lang="en-US" altLang="zh-CN">
                <a:ea typeface="宋体" charset="-122"/>
              </a:rPr>
              <a:t>		return resNode;</a:t>
            </a:r>
          </a:p>
          <a:p>
            <a:pPr eaLnBrk="1" hangingPunct="1"/>
            <a:endParaRPr lang="en-US" altLang="zh-CN">
              <a:ea typeface="宋体" charset="-122"/>
            </a:endParaRP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中序查找</a:t>
            </a:r>
          </a:p>
          <a:p>
            <a:pPr eaLnBrk="1" hangingPunct="1"/>
            <a:r>
              <a:rPr lang="zh-CN" altLang="en-US">
                <a:ea typeface="宋体" charset="-122"/>
              </a:rPr>
              <a:t>	</a:t>
            </a:r>
            <a:r>
              <a:rPr lang="en-US" altLang="zh-CN">
                <a:ea typeface="宋体" charset="-122"/>
              </a:rPr>
              <a:t>public HeroNode infixOrderSeacher(int no) {</a:t>
            </a:r>
          </a:p>
          <a:p>
            <a:pPr eaLnBrk="1" hangingPunct="1"/>
            <a:endParaRPr lang="en-US" altLang="zh-CN">
              <a:ea typeface="宋体" charset="-122"/>
            </a:endParaRPr>
          </a:p>
          <a:p>
            <a:pPr eaLnBrk="1" hangingPunct="1"/>
            <a:r>
              <a:rPr lang="en-US" altLang="zh-CN">
                <a:ea typeface="宋体" charset="-122"/>
              </a:rPr>
              <a:t>		HeroNode resNode = null;</a:t>
            </a:r>
          </a:p>
          <a:p>
            <a:pPr eaLnBrk="1" hangingPunct="1"/>
            <a:r>
              <a:rPr lang="en-US" altLang="zh-CN">
                <a:ea typeface="宋体" charset="-122"/>
              </a:rPr>
              <a:t>		// </a:t>
            </a:r>
            <a:r>
              <a:rPr lang="zh-CN" altLang="en-US">
                <a:ea typeface="宋体" charset="-122"/>
              </a:rPr>
              <a:t>到左节点</a:t>
            </a:r>
            <a:r>
              <a:rPr lang="en-US" altLang="zh-CN">
                <a:ea typeface="宋体" charset="-122"/>
              </a:rPr>
              <a:t>(</a:t>
            </a:r>
            <a:r>
              <a:rPr lang="zh-CN" altLang="en-US">
                <a:ea typeface="宋体" charset="-122"/>
              </a:rPr>
              <a:t>子树</a:t>
            </a:r>
            <a:r>
              <a:rPr lang="en-US" altLang="zh-CN">
                <a:ea typeface="宋体" charset="-122"/>
              </a:rPr>
              <a:t>)</a:t>
            </a:r>
          </a:p>
          <a:p>
            <a:pPr eaLnBrk="1" hangingPunct="1"/>
            <a:r>
              <a:rPr lang="en-US" altLang="zh-CN">
                <a:ea typeface="宋体" charset="-122"/>
              </a:rPr>
              <a:t>		if (this.left != null) {</a:t>
            </a:r>
          </a:p>
          <a:p>
            <a:pPr eaLnBrk="1" hangingPunct="1"/>
            <a:r>
              <a:rPr lang="en-US" altLang="zh-CN">
                <a:ea typeface="宋体" charset="-122"/>
              </a:rPr>
              <a:t>			resNode = this.left.infixOrderSeacher(no);</a:t>
            </a:r>
          </a:p>
          <a:p>
            <a:pPr eaLnBrk="1" hangingPunct="1"/>
            <a:r>
              <a:rPr lang="en-US" altLang="zh-CN">
                <a:ea typeface="宋体" charset="-122"/>
              </a:rPr>
              <a:t>		}</a:t>
            </a:r>
          </a:p>
          <a:p>
            <a:pPr eaLnBrk="1" hangingPunct="1"/>
            <a:r>
              <a:rPr lang="en-US" altLang="zh-CN">
                <a:ea typeface="宋体" charset="-122"/>
              </a:rPr>
              <a:t>		if (resNode != null) {</a:t>
            </a:r>
          </a:p>
          <a:p>
            <a:pPr eaLnBrk="1" hangingPunct="1"/>
            <a:r>
              <a:rPr lang="en-US" altLang="zh-CN">
                <a:ea typeface="宋体" charset="-122"/>
              </a:rPr>
              <a:t>			return resNode;</a:t>
            </a:r>
          </a:p>
          <a:p>
            <a:pPr eaLnBrk="1" hangingPunct="1"/>
            <a:r>
              <a:rPr lang="en-US" altLang="zh-CN">
                <a:ea typeface="宋体" charset="-122"/>
              </a:rPr>
              <a:t>		}</a:t>
            </a:r>
          </a:p>
          <a:p>
            <a:pPr eaLnBrk="1" hangingPunct="1"/>
            <a:r>
              <a:rPr lang="en-US" altLang="zh-CN">
                <a:ea typeface="宋体" charset="-122"/>
              </a:rPr>
              <a:t>		if (this.no == no) { // </a:t>
            </a:r>
            <a:r>
              <a:rPr lang="zh-CN" altLang="en-US">
                <a:ea typeface="宋体" charset="-122"/>
              </a:rPr>
              <a:t>比较当前节点</a:t>
            </a:r>
          </a:p>
          <a:p>
            <a:pPr eaLnBrk="1" hangingPunct="1"/>
            <a:r>
              <a:rPr lang="zh-CN" altLang="en-US">
                <a:ea typeface="宋体" charset="-122"/>
              </a:rPr>
              <a:t>			</a:t>
            </a:r>
            <a:r>
              <a:rPr lang="en-US" altLang="zh-CN">
                <a:ea typeface="宋体" charset="-122"/>
              </a:rPr>
              <a:t>return this;</a:t>
            </a:r>
          </a:p>
          <a:p>
            <a:pPr eaLnBrk="1" hangingPunct="1"/>
            <a:r>
              <a:rPr lang="en-US" altLang="zh-CN">
                <a:ea typeface="宋体" charset="-122"/>
              </a:rPr>
              <a:t>		}</a:t>
            </a:r>
          </a:p>
          <a:p>
            <a:pPr eaLnBrk="1" hangingPunct="1"/>
            <a:r>
              <a:rPr lang="en-US" altLang="zh-CN">
                <a:ea typeface="宋体" charset="-122"/>
              </a:rPr>
              <a:t>		if (this.right != null) {</a:t>
            </a:r>
          </a:p>
          <a:p>
            <a:pPr eaLnBrk="1" hangingPunct="1"/>
            <a:r>
              <a:rPr lang="en-US" altLang="zh-CN">
                <a:ea typeface="宋体" charset="-122"/>
              </a:rPr>
              <a:t>			resNode = this.right.infixOrderSeacher(no);</a:t>
            </a:r>
          </a:p>
          <a:p>
            <a:pPr eaLnBrk="1" hangingPunct="1"/>
            <a:r>
              <a:rPr lang="en-US" altLang="zh-CN">
                <a:ea typeface="宋体" charset="-122"/>
              </a:rPr>
              <a:t>		}</a:t>
            </a:r>
          </a:p>
          <a:p>
            <a:pPr eaLnBrk="1" hangingPunct="1"/>
            <a:r>
              <a:rPr lang="en-US" altLang="zh-CN">
                <a:ea typeface="宋体" charset="-122"/>
              </a:rPr>
              <a:t>		return resNode;</a:t>
            </a:r>
          </a:p>
          <a:p>
            <a:pPr eaLnBrk="1" hangingPunct="1"/>
            <a:endParaRPr lang="en-US" altLang="zh-CN">
              <a:ea typeface="宋体" charset="-122"/>
            </a:endParaRP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前序遍历</a:t>
            </a:r>
          </a:p>
          <a:p>
            <a:pPr eaLnBrk="1" hangingPunct="1"/>
            <a:r>
              <a:rPr lang="zh-CN" altLang="en-US">
                <a:ea typeface="宋体" charset="-122"/>
              </a:rPr>
              <a:t>	</a:t>
            </a:r>
            <a:r>
              <a:rPr lang="en-US" altLang="zh-CN">
                <a:ea typeface="宋体" charset="-122"/>
              </a:rPr>
              <a:t>public void preOrder() {</a:t>
            </a:r>
          </a:p>
          <a:p>
            <a:pPr eaLnBrk="1" hangingPunct="1"/>
            <a:r>
              <a:rPr lang="en-US" altLang="zh-CN">
                <a:ea typeface="宋体" charset="-122"/>
              </a:rPr>
              <a:t>		System.out.println(this);// </a:t>
            </a:r>
            <a:r>
              <a:rPr lang="zh-CN" altLang="en-US">
                <a:ea typeface="宋体" charset="-122"/>
              </a:rPr>
              <a:t>先输出父节点</a:t>
            </a:r>
          </a:p>
          <a:p>
            <a:pPr eaLnBrk="1" hangingPunct="1"/>
            <a:r>
              <a:rPr lang="zh-CN" altLang="en-US">
                <a:ea typeface="宋体" charset="-122"/>
              </a:rPr>
              <a:t>		</a:t>
            </a:r>
            <a:r>
              <a:rPr lang="en-US" altLang="zh-CN">
                <a:ea typeface="宋体" charset="-122"/>
              </a:rPr>
              <a:t>if (this.left != null) {</a:t>
            </a:r>
          </a:p>
          <a:p>
            <a:pPr eaLnBrk="1" hangingPunct="1"/>
            <a:r>
              <a:rPr lang="en-US" altLang="zh-CN">
                <a:ea typeface="宋体" charset="-122"/>
              </a:rPr>
              <a:t>			this.left.preOrder();</a:t>
            </a:r>
          </a:p>
          <a:p>
            <a:pPr eaLnBrk="1" hangingPunct="1"/>
            <a:r>
              <a:rPr lang="en-US" altLang="zh-CN">
                <a:ea typeface="宋体" charset="-122"/>
              </a:rPr>
              <a:t>		}</a:t>
            </a:r>
          </a:p>
          <a:p>
            <a:pPr eaLnBrk="1" hangingPunct="1"/>
            <a:r>
              <a:rPr lang="en-US" altLang="zh-CN">
                <a:ea typeface="宋体" charset="-122"/>
              </a:rPr>
              <a:t>		if (this.right != null) {</a:t>
            </a:r>
          </a:p>
          <a:p>
            <a:pPr eaLnBrk="1" hangingPunct="1"/>
            <a:r>
              <a:rPr lang="en-US" altLang="zh-CN">
                <a:ea typeface="宋体" charset="-122"/>
              </a:rPr>
              <a:t>			this.right.preOrder();</a:t>
            </a: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中序遍历</a:t>
            </a:r>
          </a:p>
          <a:p>
            <a:pPr eaLnBrk="1" hangingPunct="1"/>
            <a:r>
              <a:rPr lang="zh-CN" altLang="en-US">
                <a:ea typeface="宋体" charset="-122"/>
              </a:rPr>
              <a:t>	</a:t>
            </a:r>
            <a:r>
              <a:rPr lang="en-US" altLang="zh-CN">
                <a:ea typeface="宋体" charset="-122"/>
              </a:rPr>
              <a:t>public void infixOrder() {</a:t>
            </a:r>
          </a:p>
          <a:p>
            <a:pPr eaLnBrk="1" hangingPunct="1"/>
            <a:endParaRPr lang="en-US" altLang="zh-CN">
              <a:ea typeface="宋体" charset="-122"/>
            </a:endParaRPr>
          </a:p>
          <a:p>
            <a:pPr eaLnBrk="1" hangingPunct="1"/>
            <a:r>
              <a:rPr lang="en-US" altLang="zh-CN">
                <a:ea typeface="宋体" charset="-122"/>
              </a:rPr>
              <a:t>		if (this.left != null) {</a:t>
            </a:r>
          </a:p>
          <a:p>
            <a:pPr eaLnBrk="1" hangingPunct="1"/>
            <a:r>
              <a:rPr lang="en-US" altLang="zh-CN">
                <a:ea typeface="宋体" charset="-122"/>
              </a:rPr>
              <a:t>			this.left.infixOrder();</a:t>
            </a:r>
          </a:p>
          <a:p>
            <a:pPr eaLnBrk="1" hangingPunct="1"/>
            <a:r>
              <a:rPr lang="en-US" altLang="zh-CN">
                <a:ea typeface="宋体" charset="-122"/>
              </a:rPr>
              <a:t>		}</a:t>
            </a:r>
          </a:p>
          <a:p>
            <a:pPr eaLnBrk="1" hangingPunct="1"/>
            <a:r>
              <a:rPr lang="en-US" altLang="zh-CN">
                <a:ea typeface="宋体" charset="-122"/>
              </a:rPr>
              <a:t>		System.out.println(this);</a:t>
            </a:r>
          </a:p>
          <a:p>
            <a:pPr eaLnBrk="1" hangingPunct="1"/>
            <a:r>
              <a:rPr lang="en-US" altLang="zh-CN">
                <a:ea typeface="宋体" charset="-122"/>
              </a:rPr>
              <a:t>		if (this.right != null) {</a:t>
            </a:r>
          </a:p>
          <a:p>
            <a:pPr eaLnBrk="1" hangingPunct="1"/>
            <a:r>
              <a:rPr lang="en-US" altLang="zh-CN">
                <a:ea typeface="宋体" charset="-122"/>
              </a:rPr>
              <a:t>			this.right.infixOrder();</a:t>
            </a: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后序遍历</a:t>
            </a:r>
          </a:p>
          <a:p>
            <a:pPr eaLnBrk="1" hangingPunct="1"/>
            <a:r>
              <a:rPr lang="zh-CN" altLang="en-US">
                <a:ea typeface="宋体" charset="-122"/>
              </a:rPr>
              <a:t>	</a:t>
            </a:r>
            <a:r>
              <a:rPr lang="en-US" altLang="zh-CN">
                <a:ea typeface="宋体" charset="-122"/>
              </a:rPr>
              <a:t>public void postOrder() {</a:t>
            </a:r>
          </a:p>
          <a:p>
            <a:pPr eaLnBrk="1" hangingPunct="1"/>
            <a:r>
              <a:rPr lang="en-US" altLang="zh-CN">
                <a:ea typeface="宋体" charset="-122"/>
              </a:rPr>
              <a:t>		if (this.left != null) {</a:t>
            </a:r>
          </a:p>
          <a:p>
            <a:pPr eaLnBrk="1" hangingPunct="1"/>
            <a:r>
              <a:rPr lang="en-US" altLang="zh-CN">
                <a:ea typeface="宋体" charset="-122"/>
              </a:rPr>
              <a:t>			this.left.postOrder();</a:t>
            </a:r>
          </a:p>
          <a:p>
            <a:pPr eaLnBrk="1" hangingPunct="1"/>
            <a:r>
              <a:rPr lang="en-US" altLang="zh-CN">
                <a:ea typeface="宋体" charset="-122"/>
              </a:rPr>
              <a:t>		}</a:t>
            </a:r>
          </a:p>
          <a:p>
            <a:pPr eaLnBrk="1" hangingPunct="1"/>
            <a:r>
              <a:rPr lang="en-US" altLang="zh-CN">
                <a:ea typeface="宋体" charset="-122"/>
              </a:rPr>
              <a:t>		if (this.right != null) {</a:t>
            </a:r>
          </a:p>
          <a:p>
            <a:pPr eaLnBrk="1" hangingPunct="1"/>
            <a:r>
              <a:rPr lang="en-US" altLang="zh-CN">
                <a:ea typeface="宋体" charset="-122"/>
              </a:rPr>
              <a:t>			this.right.postOrder();</a:t>
            </a:r>
          </a:p>
          <a:p>
            <a:pPr eaLnBrk="1" hangingPunct="1"/>
            <a:r>
              <a:rPr lang="en-US" altLang="zh-CN">
                <a:ea typeface="宋体" charset="-122"/>
              </a:rPr>
              <a:t>		}</a:t>
            </a:r>
          </a:p>
          <a:p>
            <a:pPr eaLnBrk="1" hangingPunct="1"/>
            <a:r>
              <a:rPr lang="en-US" altLang="zh-CN">
                <a:ea typeface="宋体" charset="-122"/>
              </a:rPr>
              <a:t>		System.out.println(this);</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a:t>
            </a:r>
          </a:p>
          <a:p>
            <a:pPr eaLnBrk="1" hangingPunct="1"/>
            <a:endParaRPr lang="en-US" altLang="zh-CN">
              <a:ea typeface="宋体" charset="-122"/>
            </a:endParaRPr>
          </a:p>
          <a:p>
            <a:pPr eaLnBrk="1" hangingPunct="1"/>
            <a:r>
              <a:rPr lang="en-US" altLang="zh-CN">
                <a:ea typeface="宋体" charset="-122"/>
              </a:rPr>
              <a:t>class BinaryTree {</a:t>
            </a:r>
          </a:p>
          <a:p>
            <a:pPr eaLnBrk="1" hangingPunct="1"/>
            <a:r>
              <a:rPr lang="en-US" altLang="zh-CN">
                <a:ea typeface="宋体" charset="-122"/>
              </a:rPr>
              <a:t>	private HeroNode root;</a:t>
            </a:r>
          </a:p>
          <a:p>
            <a:pPr eaLnBrk="1" hangingPunct="1"/>
            <a:r>
              <a:rPr lang="en-US" altLang="zh-CN">
                <a:ea typeface="宋体" charset="-122"/>
              </a:rPr>
              <a:t>	//</a:t>
            </a:r>
            <a:r>
              <a:rPr lang="zh-CN" altLang="en-US">
                <a:ea typeface="宋体" charset="-122"/>
              </a:rPr>
              <a:t>用于临时存储前驱节点</a:t>
            </a:r>
          </a:p>
          <a:p>
            <a:pPr eaLnBrk="1" hangingPunct="1"/>
            <a:r>
              <a:rPr lang="zh-CN" altLang="en-US">
                <a:ea typeface="宋体" charset="-122"/>
              </a:rPr>
              <a:t>	</a:t>
            </a:r>
            <a:r>
              <a:rPr lang="en-US" altLang="zh-CN" b="1">
                <a:ea typeface="宋体" charset="-122"/>
              </a:rPr>
              <a:t>//</a:t>
            </a:r>
            <a:r>
              <a:rPr lang="zh-CN" altLang="en-US" b="1">
                <a:ea typeface="宋体" charset="-122"/>
              </a:rPr>
              <a:t>说明</a:t>
            </a:r>
          </a:p>
          <a:p>
            <a:pPr eaLnBrk="1" hangingPunct="1"/>
            <a:r>
              <a:rPr lang="zh-CN" altLang="en-US" b="1">
                <a:ea typeface="宋体" charset="-122"/>
              </a:rPr>
              <a:t>	</a:t>
            </a:r>
            <a:r>
              <a:rPr lang="en-US" altLang="zh-CN" b="1">
                <a:ea typeface="宋体" charset="-122"/>
              </a:rPr>
              <a:t>//1. </a:t>
            </a:r>
            <a:r>
              <a:rPr lang="zh-CN" altLang="en-US" b="1">
                <a:ea typeface="宋体" charset="-122"/>
              </a:rPr>
              <a:t>为了能在递归线索化二叉树时，总是保留前一个节点</a:t>
            </a:r>
          </a:p>
          <a:p>
            <a:pPr eaLnBrk="1" hangingPunct="1"/>
            <a:r>
              <a:rPr lang="zh-CN" altLang="en-US" b="1">
                <a:ea typeface="宋体" charset="-122"/>
              </a:rPr>
              <a:t>	</a:t>
            </a:r>
            <a:r>
              <a:rPr lang="en-US" altLang="zh-CN" b="1">
                <a:ea typeface="宋体" charset="-122"/>
              </a:rPr>
              <a:t>//2. </a:t>
            </a:r>
            <a:r>
              <a:rPr lang="zh-CN" altLang="en-US" b="1">
                <a:ea typeface="宋体" charset="-122"/>
              </a:rPr>
              <a:t>当递归线索化二叉树时，当前节点</a:t>
            </a:r>
            <a:r>
              <a:rPr lang="en-US" altLang="zh-CN" b="1">
                <a:ea typeface="宋体" charset="-122"/>
              </a:rPr>
              <a:t>node.left=null , </a:t>
            </a:r>
            <a:r>
              <a:rPr lang="zh-CN" altLang="en-US" b="1">
                <a:ea typeface="宋体" charset="-122"/>
              </a:rPr>
              <a:t>这个</a:t>
            </a:r>
            <a:r>
              <a:rPr lang="en-US" altLang="zh-CN" b="1">
                <a:ea typeface="宋体" charset="-122"/>
              </a:rPr>
              <a:t>pre </a:t>
            </a:r>
            <a:r>
              <a:rPr lang="zh-CN" altLang="en-US" b="1">
                <a:ea typeface="宋体" charset="-122"/>
              </a:rPr>
              <a:t>就是当前</a:t>
            </a:r>
            <a:r>
              <a:rPr lang="en-US" altLang="zh-CN" b="1">
                <a:ea typeface="宋体" charset="-122"/>
              </a:rPr>
              <a:t>node</a:t>
            </a:r>
            <a:r>
              <a:rPr lang="zh-CN" altLang="en-US" b="1">
                <a:ea typeface="宋体" charset="-122"/>
              </a:rPr>
              <a:t>的前驱节点</a:t>
            </a:r>
          </a:p>
          <a:p>
            <a:pPr eaLnBrk="1" hangingPunct="1"/>
            <a:r>
              <a:rPr lang="zh-CN" altLang="en-US" b="1">
                <a:ea typeface="宋体" charset="-122"/>
              </a:rPr>
              <a:t>	</a:t>
            </a:r>
            <a:r>
              <a:rPr lang="en-US" altLang="zh-CN" b="1">
                <a:ea typeface="宋体" charset="-122"/>
              </a:rPr>
              <a:t>private	HeroNode pre=null;</a:t>
            </a:r>
          </a:p>
          <a:p>
            <a:pPr eaLnBrk="1" hangingPunct="1"/>
            <a:endParaRPr lang="en-US" altLang="zh-CN">
              <a:ea typeface="宋体" charset="-122"/>
            </a:endParaRPr>
          </a:p>
          <a:p>
            <a:pPr eaLnBrk="1" hangingPunct="1"/>
            <a:r>
              <a:rPr lang="en-US" altLang="zh-CN">
                <a:ea typeface="宋体" charset="-122"/>
              </a:rPr>
              <a:t>	</a:t>
            </a:r>
            <a:r>
              <a:rPr lang="en-US" altLang="zh-CN" b="1">
                <a:ea typeface="宋体" charset="-122"/>
              </a:rPr>
              <a:t>// </a:t>
            </a:r>
            <a:r>
              <a:rPr lang="zh-CN" altLang="en-US" b="1">
                <a:ea typeface="宋体" charset="-122"/>
              </a:rPr>
              <a:t>中序线索化二叉树</a:t>
            </a:r>
          </a:p>
          <a:p>
            <a:pPr eaLnBrk="1" hangingPunct="1"/>
            <a:r>
              <a:rPr lang="zh-CN" altLang="en-US" b="1">
                <a:ea typeface="宋体" charset="-122"/>
              </a:rPr>
              <a:t>	</a:t>
            </a:r>
            <a:r>
              <a:rPr lang="en-US" altLang="zh-CN" b="1">
                <a:ea typeface="宋体" charset="-122"/>
              </a:rPr>
              <a:t>public void threadNodes() {</a:t>
            </a:r>
          </a:p>
          <a:p>
            <a:pPr eaLnBrk="1" hangingPunct="1"/>
            <a:r>
              <a:rPr lang="en-US" altLang="zh-CN" b="1">
                <a:ea typeface="宋体" charset="-122"/>
              </a:rPr>
              <a:t>		threadNodes(root);</a:t>
            </a:r>
          </a:p>
          <a:p>
            <a:pPr eaLnBrk="1" hangingPunct="1"/>
            <a:r>
              <a:rPr lang="en-US" altLang="zh-CN" b="1">
                <a:ea typeface="宋体" charset="-122"/>
              </a:rPr>
              <a:t>	}</a:t>
            </a:r>
          </a:p>
          <a:p>
            <a:pPr eaLnBrk="1" hangingPunct="1"/>
            <a:r>
              <a:rPr lang="en-US" altLang="zh-CN">
                <a:ea typeface="宋体" charset="-122"/>
              </a:rPr>
              <a:t>	</a:t>
            </a:r>
          </a:p>
          <a:p>
            <a:pPr eaLnBrk="1" hangingPunct="1"/>
            <a:r>
              <a:rPr lang="en-US" altLang="zh-CN">
                <a:ea typeface="宋体" charset="-122"/>
              </a:rPr>
              <a:t>	</a:t>
            </a:r>
            <a:r>
              <a:rPr lang="en-US" altLang="zh-CN" b="1">
                <a:ea typeface="宋体" charset="-122"/>
              </a:rPr>
              <a:t>// </a:t>
            </a:r>
            <a:r>
              <a:rPr lang="zh-CN" altLang="en-US" b="1">
                <a:ea typeface="宋体" charset="-122"/>
              </a:rPr>
              <a:t>直接写代码</a:t>
            </a:r>
            <a:r>
              <a:rPr lang="en-US" altLang="zh-CN" b="1">
                <a:ea typeface="宋体" charset="-122"/>
              </a:rPr>
              <a:t>(</a:t>
            </a:r>
            <a:r>
              <a:rPr lang="zh-CN" altLang="en-US" b="1">
                <a:ea typeface="宋体" charset="-122"/>
              </a:rPr>
              <a:t>参敲</a:t>
            </a:r>
            <a:r>
              <a:rPr lang="en-US" altLang="zh-CN" b="1">
                <a:ea typeface="宋体" charset="-122"/>
              </a:rPr>
              <a:t>)</a:t>
            </a:r>
          </a:p>
          <a:p>
            <a:pPr eaLnBrk="1" hangingPunct="1"/>
            <a:r>
              <a:rPr lang="en-US" altLang="zh-CN" b="1">
                <a:ea typeface="宋体" charset="-122"/>
              </a:rPr>
              <a:t>	public void threadNodes(HeroNode node) {</a:t>
            </a:r>
          </a:p>
          <a:p>
            <a:pPr eaLnBrk="1" hangingPunct="1"/>
            <a:r>
              <a:rPr lang="en-US" altLang="zh-CN" b="1">
                <a:ea typeface="宋体" charset="-122"/>
              </a:rPr>
              <a:t>		//</a:t>
            </a:r>
            <a:r>
              <a:rPr lang="zh-CN" altLang="en-US" b="1">
                <a:ea typeface="宋体" charset="-122"/>
              </a:rPr>
              <a:t>当前节点如果为</a:t>
            </a:r>
            <a:r>
              <a:rPr lang="en-US" altLang="zh-CN" b="1">
                <a:ea typeface="宋体" charset="-122"/>
              </a:rPr>
              <a:t>null</a:t>
            </a:r>
            <a:r>
              <a:rPr lang="zh-CN" altLang="en-US" b="1">
                <a:ea typeface="宋体" charset="-122"/>
              </a:rPr>
              <a:t>，直接返回</a:t>
            </a:r>
          </a:p>
          <a:p>
            <a:pPr eaLnBrk="1" hangingPunct="1"/>
            <a:r>
              <a:rPr lang="zh-CN" altLang="en-US" b="1">
                <a:ea typeface="宋体" charset="-122"/>
              </a:rPr>
              <a:t>		</a:t>
            </a:r>
            <a:r>
              <a:rPr lang="en-US" altLang="zh-CN" b="1">
                <a:ea typeface="宋体" charset="-122"/>
              </a:rPr>
              <a:t>if(node==null) {</a:t>
            </a:r>
          </a:p>
          <a:p>
            <a:pPr eaLnBrk="1" hangingPunct="1"/>
            <a:r>
              <a:rPr lang="en-US" altLang="zh-CN" b="1">
                <a:ea typeface="宋体" charset="-122"/>
              </a:rPr>
              <a:t>			return;</a:t>
            </a:r>
          </a:p>
          <a:p>
            <a:pPr eaLnBrk="1" hangingPunct="1"/>
            <a:r>
              <a:rPr lang="en-US" altLang="zh-CN" b="1">
                <a:ea typeface="宋体" charset="-122"/>
              </a:rPr>
              <a:t>		}</a:t>
            </a:r>
          </a:p>
          <a:p>
            <a:pPr eaLnBrk="1" hangingPunct="1"/>
            <a:r>
              <a:rPr lang="en-US" altLang="zh-CN" b="1">
                <a:ea typeface="宋体" charset="-122"/>
              </a:rPr>
              <a:t>		//</a:t>
            </a:r>
            <a:r>
              <a:rPr lang="zh-CN" altLang="en-US" b="1">
                <a:ea typeface="宋体" charset="-122"/>
              </a:rPr>
              <a:t>处理左子树</a:t>
            </a:r>
          </a:p>
          <a:p>
            <a:pPr eaLnBrk="1" hangingPunct="1"/>
            <a:r>
              <a:rPr lang="zh-CN" altLang="en-US" b="1">
                <a:ea typeface="宋体" charset="-122"/>
              </a:rPr>
              <a:t>		</a:t>
            </a:r>
            <a:r>
              <a:rPr lang="en-US" altLang="zh-CN" b="1">
                <a:ea typeface="宋体" charset="-122"/>
              </a:rPr>
              <a:t>threadNodes(node.getLeft());</a:t>
            </a:r>
          </a:p>
          <a:p>
            <a:pPr eaLnBrk="1" hangingPunct="1"/>
            <a:r>
              <a:rPr lang="en-US" altLang="zh-CN" b="1">
                <a:ea typeface="宋体" charset="-122"/>
              </a:rPr>
              <a:t>		//</a:t>
            </a:r>
            <a:r>
              <a:rPr lang="zh-CN" altLang="en-US" b="1">
                <a:ea typeface="宋体" charset="-122"/>
              </a:rPr>
              <a:t>处理前驱节点</a:t>
            </a:r>
          </a:p>
          <a:p>
            <a:pPr eaLnBrk="1" hangingPunct="1"/>
            <a:r>
              <a:rPr lang="zh-CN" altLang="en-US" b="1">
                <a:ea typeface="宋体" charset="-122"/>
              </a:rPr>
              <a:t>		</a:t>
            </a:r>
            <a:r>
              <a:rPr lang="en-US" altLang="zh-CN" b="1">
                <a:ea typeface="宋体" charset="-122"/>
              </a:rPr>
              <a:t>//</a:t>
            </a:r>
            <a:r>
              <a:rPr lang="zh-CN" altLang="en-US" b="1">
                <a:ea typeface="宋体" charset="-122"/>
              </a:rPr>
              <a:t>说明</a:t>
            </a:r>
          </a:p>
          <a:p>
            <a:pPr eaLnBrk="1" hangingPunct="1"/>
            <a:r>
              <a:rPr lang="zh-CN" altLang="en-US" b="1">
                <a:ea typeface="宋体" charset="-122"/>
              </a:rPr>
              <a:t>		</a:t>
            </a:r>
            <a:r>
              <a:rPr lang="en-US" altLang="zh-CN" b="1">
                <a:ea typeface="宋体" charset="-122"/>
              </a:rPr>
              <a:t>//1. </a:t>
            </a:r>
            <a:r>
              <a:rPr lang="zh-CN" altLang="en-US" b="1">
                <a:ea typeface="宋体" charset="-122"/>
              </a:rPr>
              <a:t>如果递归时，发现</a:t>
            </a:r>
            <a:r>
              <a:rPr lang="en-US" altLang="zh-CN" b="1">
                <a:ea typeface="宋体" charset="-122"/>
              </a:rPr>
              <a:t>node</a:t>
            </a:r>
            <a:r>
              <a:rPr lang="zh-CN" altLang="en-US" b="1">
                <a:ea typeface="宋体" charset="-122"/>
              </a:rPr>
              <a:t>节点</a:t>
            </a:r>
            <a:r>
              <a:rPr lang="en-US" altLang="zh-CN" b="1">
                <a:ea typeface="宋体" charset="-122"/>
              </a:rPr>
              <a:t>left == null ,</a:t>
            </a:r>
            <a:r>
              <a:rPr lang="zh-CN" altLang="en-US" b="1">
                <a:ea typeface="宋体" charset="-122"/>
              </a:rPr>
              <a:t>则将</a:t>
            </a:r>
            <a:r>
              <a:rPr lang="en-US" altLang="zh-CN" b="1">
                <a:ea typeface="宋体" charset="-122"/>
              </a:rPr>
              <a:t>node.left </a:t>
            </a:r>
            <a:r>
              <a:rPr lang="zh-CN" altLang="en-US" b="1">
                <a:ea typeface="宋体" charset="-122"/>
              </a:rPr>
              <a:t>指向前驱节点</a:t>
            </a:r>
          </a:p>
          <a:p>
            <a:pPr eaLnBrk="1" hangingPunct="1"/>
            <a:r>
              <a:rPr lang="zh-CN" altLang="en-US" b="1">
                <a:ea typeface="宋体" charset="-122"/>
              </a:rPr>
              <a:t>		</a:t>
            </a:r>
            <a:r>
              <a:rPr lang="en-US" altLang="zh-CN" b="1">
                <a:ea typeface="宋体" charset="-122"/>
              </a:rPr>
              <a:t>//2. </a:t>
            </a:r>
            <a:r>
              <a:rPr lang="zh-CN" altLang="en-US" b="1">
                <a:ea typeface="宋体" charset="-122"/>
              </a:rPr>
              <a:t>以节点 </a:t>
            </a:r>
            <a:r>
              <a:rPr lang="en-US" altLang="zh-CN" b="1">
                <a:ea typeface="宋体" charset="-122"/>
              </a:rPr>
              <a:t>10 </a:t>
            </a:r>
            <a:r>
              <a:rPr lang="zh-CN" altLang="en-US" b="1">
                <a:ea typeface="宋体" charset="-122"/>
              </a:rPr>
              <a:t>来讲解</a:t>
            </a:r>
          </a:p>
          <a:p>
            <a:pPr eaLnBrk="1" hangingPunct="1"/>
            <a:r>
              <a:rPr lang="zh-CN" altLang="en-US" b="1">
                <a:ea typeface="宋体" charset="-122"/>
              </a:rPr>
              <a:t>		</a:t>
            </a:r>
            <a:r>
              <a:rPr lang="en-US" altLang="zh-CN" b="1">
                <a:ea typeface="宋体" charset="-122"/>
              </a:rPr>
              <a:t>if(node.getLeft()==null){</a:t>
            </a:r>
          </a:p>
          <a:p>
            <a:pPr eaLnBrk="1" hangingPunct="1"/>
            <a:r>
              <a:rPr lang="en-US" altLang="zh-CN" b="1">
                <a:ea typeface="宋体" charset="-122"/>
              </a:rPr>
              <a:t>			//</a:t>
            </a:r>
            <a:r>
              <a:rPr lang="zh-CN" altLang="en-US" b="1">
                <a:ea typeface="宋体" charset="-122"/>
              </a:rPr>
              <a:t>让当前节点的左指针指向前驱节点</a:t>
            </a:r>
          </a:p>
          <a:p>
            <a:pPr eaLnBrk="1" hangingPunct="1"/>
            <a:r>
              <a:rPr lang="zh-CN" altLang="en-US" b="1">
                <a:ea typeface="宋体" charset="-122"/>
              </a:rPr>
              <a:t>			</a:t>
            </a:r>
            <a:r>
              <a:rPr lang="en-US" altLang="zh-CN" b="1">
                <a:ea typeface="宋体" charset="-122"/>
              </a:rPr>
              <a:t>node.setLeft(pre);</a:t>
            </a:r>
          </a:p>
          <a:p>
            <a:pPr eaLnBrk="1" hangingPunct="1"/>
            <a:r>
              <a:rPr lang="en-US" altLang="zh-CN" b="1">
                <a:ea typeface="宋体" charset="-122"/>
              </a:rPr>
              <a:t>			//</a:t>
            </a:r>
            <a:r>
              <a:rPr lang="zh-CN" altLang="en-US" b="1">
                <a:ea typeface="宋体" charset="-122"/>
              </a:rPr>
              <a:t>改变当前节点左指针的类型</a:t>
            </a:r>
          </a:p>
          <a:p>
            <a:pPr eaLnBrk="1" hangingPunct="1"/>
            <a:r>
              <a:rPr lang="zh-CN" altLang="en-US" b="1">
                <a:ea typeface="宋体" charset="-122"/>
              </a:rPr>
              <a:t>			</a:t>
            </a:r>
            <a:r>
              <a:rPr lang="en-US" altLang="zh-CN" b="1">
                <a:ea typeface="宋体" charset="-122"/>
              </a:rPr>
              <a:t>node.setLeftType(1);</a:t>
            </a:r>
          </a:p>
          <a:p>
            <a:pPr eaLnBrk="1" hangingPunct="1"/>
            <a:r>
              <a:rPr lang="en-US" altLang="zh-CN" b="1">
                <a:ea typeface="宋体" charset="-122"/>
              </a:rPr>
              <a:t>		}</a:t>
            </a:r>
          </a:p>
          <a:p>
            <a:pPr eaLnBrk="1" hangingPunct="1"/>
            <a:r>
              <a:rPr lang="en-US" altLang="zh-CN" b="1">
                <a:ea typeface="宋体" charset="-122"/>
              </a:rPr>
              <a:t>		//</a:t>
            </a:r>
            <a:r>
              <a:rPr lang="zh-CN" altLang="en-US" b="1">
                <a:ea typeface="宋体" charset="-122"/>
              </a:rPr>
              <a:t>处理前驱节点 的右指针，如果前驱节点的右指针是</a:t>
            </a:r>
            <a:r>
              <a:rPr lang="en-US" altLang="zh-CN" b="1">
                <a:ea typeface="宋体" charset="-122"/>
              </a:rPr>
              <a:t>null(</a:t>
            </a:r>
            <a:r>
              <a:rPr lang="zh-CN" altLang="en-US" b="1">
                <a:ea typeface="宋体" charset="-122"/>
              </a:rPr>
              <a:t>没有指下右子树</a:t>
            </a:r>
            <a:r>
              <a:rPr lang="en-US" altLang="zh-CN" b="1">
                <a:ea typeface="宋体" charset="-122"/>
              </a:rPr>
              <a:t>)</a:t>
            </a:r>
          </a:p>
          <a:p>
            <a:pPr eaLnBrk="1" hangingPunct="1"/>
            <a:r>
              <a:rPr lang="en-US" altLang="zh-CN" b="1">
                <a:ea typeface="宋体" charset="-122"/>
              </a:rPr>
              <a:t>		//</a:t>
            </a:r>
            <a:r>
              <a:rPr lang="zh-CN" altLang="en-US" b="1">
                <a:ea typeface="宋体" charset="-122"/>
              </a:rPr>
              <a:t>以 </a:t>
            </a:r>
            <a:r>
              <a:rPr lang="en-US" altLang="zh-CN" b="1">
                <a:ea typeface="宋体" charset="-122"/>
              </a:rPr>
              <a:t>8 </a:t>
            </a:r>
            <a:r>
              <a:rPr lang="zh-CN" altLang="en-US" b="1">
                <a:ea typeface="宋体" charset="-122"/>
              </a:rPr>
              <a:t>这个节点来讲解</a:t>
            </a:r>
          </a:p>
          <a:p>
            <a:pPr eaLnBrk="1" hangingPunct="1"/>
            <a:r>
              <a:rPr lang="zh-CN" altLang="en-US" b="1">
                <a:ea typeface="宋体" charset="-122"/>
              </a:rPr>
              <a:t>		</a:t>
            </a:r>
            <a:r>
              <a:rPr lang="en-US" altLang="zh-CN" b="1">
                <a:ea typeface="宋体" charset="-122"/>
              </a:rPr>
              <a:t>if(pre!=null&amp;&amp;pre.getRight()==null) {</a:t>
            </a:r>
          </a:p>
          <a:p>
            <a:pPr eaLnBrk="1" hangingPunct="1"/>
            <a:r>
              <a:rPr lang="en-US" altLang="zh-CN" b="1">
                <a:ea typeface="宋体" charset="-122"/>
              </a:rPr>
              <a:t>			//</a:t>
            </a:r>
            <a:r>
              <a:rPr lang="zh-CN" altLang="en-US" b="1">
                <a:ea typeface="宋体" charset="-122"/>
              </a:rPr>
              <a:t>让前驱节点的右指针指向当前节点</a:t>
            </a:r>
          </a:p>
          <a:p>
            <a:pPr eaLnBrk="1" hangingPunct="1"/>
            <a:r>
              <a:rPr lang="zh-CN" altLang="en-US" b="1">
                <a:ea typeface="宋体" charset="-122"/>
              </a:rPr>
              <a:t>			</a:t>
            </a:r>
            <a:r>
              <a:rPr lang="en-US" altLang="zh-CN" b="1">
                <a:ea typeface="宋体" charset="-122"/>
              </a:rPr>
              <a:t>pre.setRight(node);</a:t>
            </a:r>
          </a:p>
          <a:p>
            <a:pPr eaLnBrk="1" hangingPunct="1"/>
            <a:r>
              <a:rPr lang="en-US" altLang="zh-CN" b="1">
                <a:ea typeface="宋体" charset="-122"/>
              </a:rPr>
              <a:t>			//</a:t>
            </a:r>
            <a:r>
              <a:rPr lang="zh-CN" altLang="en-US" b="1">
                <a:ea typeface="宋体" charset="-122"/>
              </a:rPr>
              <a:t>改变前驱节点的右指针类型</a:t>
            </a:r>
          </a:p>
          <a:p>
            <a:pPr eaLnBrk="1" hangingPunct="1"/>
            <a:r>
              <a:rPr lang="zh-CN" altLang="en-US" b="1">
                <a:ea typeface="宋体" charset="-122"/>
              </a:rPr>
              <a:t>			</a:t>
            </a:r>
            <a:r>
              <a:rPr lang="en-US" altLang="zh-CN" b="1">
                <a:ea typeface="宋体" charset="-122"/>
              </a:rPr>
              <a:t>pre.setRightType(1);</a:t>
            </a:r>
          </a:p>
          <a:p>
            <a:pPr eaLnBrk="1" hangingPunct="1"/>
            <a:r>
              <a:rPr lang="en-US" altLang="zh-CN" b="1">
                <a:ea typeface="宋体" charset="-122"/>
              </a:rPr>
              <a:t>		}</a:t>
            </a:r>
          </a:p>
          <a:p>
            <a:pPr eaLnBrk="1" hangingPunct="1"/>
            <a:r>
              <a:rPr lang="en-US" altLang="zh-CN" b="1">
                <a:ea typeface="宋体" charset="-122"/>
              </a:rPr>
              <a:t>		//</a:t>
            </a:r>
            <a:r>
              <a:rPr lang="zh-CN" altLang="en-US" b="1">
                <a:ea typeface="宋体" charset="-122"/>
              </a:rPr>
              <a:t>每处理一个节点，当前节点是下一个节点的前驱节点</a:t>
            </a:r>
          </a:p>
          <a:p>
            <a:pPr eaLnBrk="1" hangingPunct="1"/>
            <a:r>
              <a:rPr lang="zh-CN" altLang="en-US" b="1">
                <a:ea typeface="宋体" charset="-122"/>
              </a:rPr>
              <a:t>		</a:t>
            </a:r>
            <a:r>
              <a:rPr lang="en-US" altLang="zh-CN" b="1">
                <a:ea typeface="宋体" charset="-122"/>
              </a:rPr>
              <a:t>pre=node;</a:t>
            </a:r>
          </a:p>
          <a:p>
            <a:pPr eaLnBrk="1" hangingPunct="1"/>
            <a:r>
              <a:rPr lang="en-US" altLang="zh-CN" b="1">
                <a:ea typeface="宋体" charset="-122"/>
              </a:rPr>
              <a:t>		//</a:t>
            </a:r>
            <a:r>
              <a:rPr lang="zh-CN" altLang="en-US" b="1">
                <a:ea typeface="宋体" charset="-122"/>
              </a:rPr>
              <a:t>处理右子树</a:t>
            </a:r>
          </a:p>
          <a:p>
            <a:pPr eaLnBrk="1" hangingPunct="1"/>
            <a:r>
              <a:rPr lang="zh-CN" altLang="en-US" b="1">
                <a:ea typeface="宋体" charset="-122"/>
              </a:rPr>
              <a:t>		</a:t>
            </a:r>
            <a:r>
              <a:rPr lang="en-US" altLang="zh-CN" b="1">
                <a:ea typeface="宋体" charset="-122"/>
              </a:rPr>
              <a:t>threadNodes(node.getRight());</a:t>
            </a:r>
          </a:p>
          <a:p>
            <a:pPr eaLnBrk="1" hangingPunct="1"/>
            <a:r>
              <a:rPr lang="en-US" altLang="zh-CN" b="1">
                <a:ea typeface="宋体" charset="-122"/>
              </a:rPr>
              <a:t>	}</a:t>
            </a:r>
          </a:p>
          <a:p>
            <a:pPr eaLnBrk="1" hangingPunct="1"/>
            <a:r>
              <a:rPr lang="en-US" altLang="zh-CN">
                <a:ea typeface="宋体" charset="-122"/>
              </a:rPr>
              <a:t>	</a:t>
            </a:r>
          </a:p>
          <a:p>
            <a:pPr eaLnBrk="1" hangingPunct="1"/>
            <a:r>
              <a:rPr lang="en-US" altLang="zh-CN">
                <a:ea typeface="宋体" charset="-122"/>
              </a:rPr>
              <a:t>	public void setRoot(HeroNode root) {</a:t>
            </a:r>
          </a:p>
          <a:p>
            <a:pPr eaLnBrk="1" hangingPunct="1"/>
            <a:r>
              <a:rPr lang="en-US" altLang="zh-CN">
                <a:ea typeface="宋体" charset="-122"/>
              </a:rPr>
              <a:t>		this.root = root;</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a:t>
            </a:r>
            <a:r>
              <a:rPr lang="zh-CN" altLang="en-US">
                <a:ea typeface="宋体" charset="-122"/>
              </a:rPr>
              <a:t>删除节点</a:t>
            </a:r>
          </a:p>
          <a:p>
            <a:pPr eaLnBrk="1" hangingPunct="1"/>
            <a:r>
              <a:rPr lang="zh-CN" altLang="en-US">
                <a:ea typeface="宋体" charset="-122"/>
              </a:rPr>
              <a:t>	  </a:t>
            </a:r>
            <a:r>
              <a:rPr lang="en-US" altLang="zh-CN">
                <a:ea typeface="宋体" charset="-122"/>
              </a:rPr>
              <a:t>//1.</a:t>
            </a:r>
            <a:r>
              <a:rPr lang="zh-CN" altLang="en-US">
                <a:ea typeface="宋体" charset="-122"/>
              </a:rPr>
              <a:t>如果删除的节点是叶子节点，则删除该节点</a:t>
            </a:r>
          </a:p>
          <a:p>
            <a:pPr eaLnBrk="1" hangingPunct="1"/>
            <a:r>
              <a:rPr lang="zh-CN" altLang="en-US">
                <a:ea typeface="宋体" charset="-122"/>
              </a:rPr>
              <a:t>	  </a:t>
            </a:r>
            <a:r>
              <a:rPr lang="en-US" altLang="zh-CN">
                <a:ea typeface="宋体" charset="-122"/>
              </a:rPr>
              <a:t>//2.</a:t>
            </a:r>
            <a:r>
              <a:rPr lang="zh-CN" altLang="en-US">
                <a:ea typeface="宋体" charset="-122"/>
              </a:rPr>
              <a:t>如果删除的节点是非叶子节点，则删除该子树</a:t>
            </a:r>
            <a:r>
              <a:rPr lang="en-US" altLang="zh-CN">
                <a:ea typeface="宋体" charset="-122"/>
              </a:rPr>
              <a:t>.</a:t>
            </a:r>
          </a:p>
          <a:p>
            <a:pPr eaLnBrk="1" hangingPunct="1"/>
            <a:r>
              <a:rPr lang="en-US" altLang="zh-CN">
                <a:ea typeface="宋体" charset="-122"/>
              </a:rPr>
              <a:t>	  public void delNode(int no) {</a:t>
            </a:r>
          </a:p>
          <a:p>
            <a:pPr eaLnBrk="1" hangingPunct="1"/>
            <a:r>
              <a:rPr lang="en-US" altLang="zh-CN">
                <a:ea typeface="宋体" charset="-122"/>
              </a:rPr>
              <a:t>	    if (root != null) {</a:t>
            </a:r>
          </a:p>
          <a:p>
            <a:pPr eaLnBrk="1" hangingPunct="1"/>
            <a:r>
              <a:rPr lang="en-US" altLang="zh-CN">
                <a:ea typeface="宋体" charset="-122"/>
              </a:rPr>
              <a:t>	      //</a:t>
            </a:r>
            <a:r>
              <a:rPr lang="zh-CN" altLang="en-US">
                <a:ea typeface="宋体" charset="-122"/>
              </a:rPr>
              <a:t>如果刚好删除就是</a:t>
            </a:r>
            <a:r>
              <a:rPr lang="en-US" altLang="zh-CN">
                <a:ea typeface="宋体" charset="-122"/>
              </a:rPr>
              <a:t>root,</a:t>
            </a:r>
            <a:r>
              <a:rPr lang="zh-CN" altLang="en-US">
                <a:ea typeface="宋体" charset="-122"/>
              </a:rPr>
              <a:t>就相当于清空该二叉树</a:t>
            </a:r>
          </a:p>
          <a:p>
            <a:pPr eaLnBrk="1" hangingPunct="1"/>
            <a:r>
              <a:rPr lang="zh-CN" altLang="en-US">
                <a:ea typeface="宋体" charset="-122"/>
              </a:rPr>
              <a:t>	      </a:t>
            </a:r>
            <a:r>
              <a:rPr lang="en-US" altLang="zh-CN">
                <a:ea typeface="宋体" charset="-122"/>
              </a:rPr>
              <a:t>if (root.getNo() == no) {</a:t>
            </a:r>
          </a:p>
          <a:p>
            <a:pPr eaLnBrk="1" hangingPunct="1"/>
            <a:r>
              <a:rPr lang="en-US" altLang="zh-CN">
                <a:ea typeface="宋体" charset="-122"/>
              </a:rPr>
              <a:t>	        root = null;</a:t>
            </a:r>
          </a:p>
          <a:p>
            <a:pPr eaLnBrk="1" hangingPunct="1"/>
            <a:r>
              <a:rPr lang="en-US" altLang="zh-CN">
                <a:ea typeface="宋体" charset="-122"/>
              </a:rPr>
              <a:t>	      } else {</a:t>
            </a:r>
          </a:p>
          <a:p>
            <a:pPr eaLnBrk="1" hangingPunct="1"/>
            <a:r>
              <a:rPr lang="en-US" altLang="zh-CN">
                <a:ea typeface="宋体" charset="-122"/>
              </a:rPr>
              <a:t>	        root.delNode(no);</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前序查找</a:t>
            </a:r>
          </a:p>
          <a:p>
            <a:pPr eaLnBrk="1" hangingPunct="1"/>
            <a:r>
              <a:rPr lang="zh-CN" altLang="en-US">
                <a:ea typeface="宋体" charset="-122"/>
              </a:rPr>
              <a:t>	</a:t>
            </a:r>
            <a:r>
              <a:rPr lang="en-US" altLang="zh-CN">
                <a:ea typeface="宋体" charset="-122"/>
              </a:rPr>
              <a:t>public HeroNode preOrderSearch(int no) {</a:t>
            </a:r>
          </a:p>
          <a:p>
            <a:pPr eaLnBrk="1" hangingPunct="1"/>
            <a:r>
              <a:rPr lang="en-US" altLang="zh-CN">
                <a:ea typeface="宋体" charset="-122"/>
              </a:rPr>
              <a:t>		if (root != null) {</a:t>
            </a:r>
          </a:p>
          <a:p>
            <a:pPr eaLnBrk="1" hangingPunct="1"/>
            <a:r>
              <a:rPr lang="en-US" altLang="zh-CN">
                <a:ea typeface="宋体" charset="-122"/>
              </a:rPr>
              <a:t>			return root.preOrderSeacher(no);</a:t>
            </a:r>
          </a:p>
          <a:p>
            <a:pPr eaLnBrk="1" hangingPunct="1"/>
            <a:r>
              <a:rPr lang="en-US" altLang="zh-CN">
                <a:ea typeface="宋体" charset="-122"/>
              </a:rPr>
              <a:t>		} else {</a:t>
            </a:r>
          </a:p>
          <a:p>
            <a:pPr eaLnBrk="1" hangingPunct="1"/>
            <a:r>
              <a:rPr lang="en-US" altLang="zh-CN">
                <a:ea typeface="宋体" charset="-122"/>
              </a:rPr>
              <a:t>			return null;</a:t>
            </a: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中序查找</a:t>
            </a:r>
          </a:p>
          <a:p>
            <a:pPr eaLnBrk="1" hangingPunct="1"/>
            <a:r>
              <a:rPr lang="zh-CN" altLang="en-US">
                <a:ea typeface="宋体" charset="-122"/>
              </a:rPr>
              <a:t>	</a:t>
            </a:r>
            <a:r>
              <a:rPr lang="en-US" altLang="zh-CN">
                <a:ea typeface="宋体" charset="-122"/>
              </a:rPr>
              <a:t>public HeroNode infixOrderSearch(int no) {</a:t>
            </a:r>
          </a:p>
          <a:p>
            <a:pPr eaLnBrk="1" hangingPunct="1"/>
            <a:r>
              <a:rPr lang="en-US" altLang="zh-CN">
                <a:ea typeface="宋体" charset="-122"/>
              </a:rPr>
              <a:t>		if (root != null) {</a:t>
            </a:r>
          </a:p>
          <a:p>
            <a:pPr eaLnBrk="1" hangingPunct="1"/>
            <a:r>
              <a:rPr lang="en-US" altLang="zh-CN">
                <a:ea typeface="宋体" charset="-122"/>
              </a:rPr>
              <a:t>			return root.infixOrderSeacher(no);</a:t>
            </a:r>
          </a:p>
          <a:p>
            <a:pPr eaLnBrk="1" hangingPunct="1"/>
            <a:r>
              <a:rPr lang="en-US" altLang="zh-CN">
                <a:ea typeface="宋体" charset="-122"/>
              </a:rPr>
              <a:t>		} else {</a:t>
            </a:r>
          </a:p>
          <a:p>
            <a:pPr eaLnBrk="1" hangingPunct="1"/>
            <a:r>
              <a:rPr lang="en-US" altLang="zh-CN">
                <a:ea typeface="宋体" charset="-122"/>
              </a:rPr>
              <a:t>			return null;</a:t>
            </a: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后序查找</a:t>
            </a:r>
          </a:p>
          <a:p>
            <a:pPr eaLnBrk="1" hangingPunct="1"/>
            <a:r>
              <a:rPr lang="zh-CN" altLang="en-US">
                <a:ea typeface="宋体" charset="-122"/>
              </a:rPr>
              <a:t>	</a:t>
            </a:r>
            <a:r>
              <a:rPr lang="en-US" altLang="zh-CN">
                <a:ea typeface="宋体" charset="-122"/>
              </a:rPr>
              <a:t>public HeroNode postOrderSearch(int no) {</a:t>
            </a:r>
          </a:p>
          <a:p>
            <a:pPr eaLnBrk="1" hangingPunct="1"/>
            <a:r>
              <a:rPr lang="en-US" altLang="zh-CN">
                <a:ea typeface="宋体" charset="-122"/>
              </a:rPr>
              <a:t>		if (root != null) {</a:t>
            </a:r>
          </a:p>
          <a:p>
            <a:pPr eaLnBrk="1" hangingPunct="1"/>
            <a:r>
              <a:rPr lang="en-US" altLang="zh-CN">
                <a:ea typeface="宋体" charset="-122"/>
              </a:rPr>
              <a:t>			return root.postOrderSeacher(no);</a:t>
            </a:r>
          </a:p>
          <a:p>
            <a:pPr eaLnBrk="1" hangingPunct="1"/>
            <a:r>
              <a:rPr lang="en-US" altLang="zh-CN">
                <a:ea typeface="宋体" charset="-122"/>
              </a:rPr>
              <a:t>		} else {</a:t>
            </a:r>
          </a:p>
          <a:p>
            <a:pPr eaLnBrk="1" hangingPunct="1"/>
            <a:r>
              <a:rPr lang="en-US" altLang="zh-CN">
                <a:ea typeface="宋体" charset="-122"/>
              </a:rPr>
              <a:t>			return null;</a:t>
            </a: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前序遍历</a:t>
            </a:r>
          </a:p>
          <a:p>
            <a:pPr eaLnBrk="1" hangingPunct="1"/>
            <a:r>
              <a:rPr lang="zh-CN" altLang="en-US">
                <a:ea typeface="宋体" charset="-122"/>
              </a:rPr>
              <a:t>	</a:t>
            </a:r>
            <a:r>
              <a:rPr lang="en-US" altLang="zh-CN">
                <a:ea typeface="宋体" charset="-122"/>
              </a:rPr>
              <a:t>public void preOrder() {</a:t>
            </a:r>
          </a:p>
          <a:p>
            <a:pPr eaLnBrk="1" hangingPunct="1"/>
            <a:r>
              <a:rPr lang="en-US" altLang="zh-CN">
                <a:ea typeface="宋体" charset="-122"/>
              </a:rPr>
              <a:t>		if (root != null) {</a:t>
            </a:r>
          </a:p>
          <a:p>
            <a:pPr eaLnBrk="1" hangingPunct="1"/>
            <a:r>
              <a:rPr lang="en-US" altLang="zh-CN">
                <a:ea typeface="宋体" charset="-122"/>
              </a:rPr>
              <a:t>			root.preOrder();</a:t>
            </a: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中序遍历</a:t>
            </a:r>
          </a:p>
          <a:p>
            <a:pPr eaLnBrk="1" hangingPunct="1"/>
            <a:r>
              <a:rPr lang="zh-CN" altLang="en-US">
                <a:ea typeface="宋体" charset="-122"/>
              </a:rPr>
              <a:t>	</a:t>
            </a:r>
            <a:r>
              <a:rPr lang="en-US" altLang="zh-CN">
                <a:ea typeface="宋体" charset="-122"/>
              </a:rPr>
              <a:t>public void infixOrder() {</a:t>
            </a:r>
          </a:p>
          <a:p>
            <a:pPr eaLnBrk="1" hangingPunct="1"/>
            <a:r>
              <a:rPr lang="en-US" altLang="zh-CN">
                <a:ea typeface="宋体" charset="-122"/>
              </a:rPr>
              <a:t>		if (root != null) {</a:t>
            </a:r>
          </a:p>
          <a:p>
            <a:pPr eaLnBrk="1" hangingPunct="1"/>
            <a:r>
              <a:rPr lang="en-US" altLang="zh-CN">
                <a:ea typeface="宋体" charset="-122"/>
              </a:rPr>
              <a:t>			root.infixOrder();</a:t>
            </a: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后序遍历</a:t>
            </a:r>
          </a:p>
          <a:p>
            <a:pPr eaLnBrk="1" hangingPunct="1"/>
            <a:r>
              <a:rPr lang="zh-CN" altLang="en-US">
                <a:ea typeface="宋体" charset="-122"/>
              </a:rPr>
              <a:t>	</a:t>
            </a:r>
            <a:r>
              <a:rPr lang="en-US" altLang="zh-CN">
                <a:ea typeface="宋体" charset="-122"/>
              </a:rPr>
              <a:t>public void postOrder() {</a:t>
            </a:r>
          </a:p>
          <a:p>
            <a:pPr eaLnBrk="1" hangingPunct="1"/>
            <a:r>
              <a:rPr lang="en-US" altLang="zh-CN">
                <a:ea typeface="宋体" charset="-122"/>
              </a:rPr>
              <a:t>		if (root != null) {</a:t>
            </a:r>
          </a:p>
          <a:p>
            <a:pPr eaLnBrk="1" hangingPunct="1"/>
            <a:r>
              <a:rPr lang="en-US" altLang="zh-CN">
                <a:ea typeface="宋体" charset="-122"/>
              </a:rPr>
              <a:t>			root.postOrder();</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a:t>
            </a:r>
          </a:p>
          <a:p>
            <a:pPr eaLnBrk="1" hangingPunct="1"/>
            <a:endParaRPr lang="en-US" altLang="zh-CN">
              <a:ea typeface="宋体" charset="-122"/>
            </a:endParaRPr>
          </a:p>
          <a:p>
            <a:pPr marL="0" indent="0" eaLnBrk="1" hangingPunct="1">
              <a:buNone/>
            </a:pPr>
            <a:endParaRPr lang="en-US" altLang="zh-CN">
              <a:ea typeface="宋体" charset="-122"/>
            </a:endParaRPr>
          </a:p>
          <a:p>
            <a:pPr marL="0" indent="0" eaLnBrk="1" hangingPunct="1">
              <a:buNone/>
            </a:pPr>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149</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150</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16</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r>
              <a:rPr lang="zh-CN" altLang="en-US"/>
              <a:t>平均时间复杂度均为</a:t>
            </a:r>
            <a:r>
              <a:rPr lang="en-US" altLang="zh-CN"/>
              <a:t>O(nlogn) </a:t>
            </a:r>
            <a:r>
              <a:rPr lang="zh-CN" altLang="en-US"/>
              <a:t>， </a:t>
            </a:r>
            <a:r>
              <a:rPr lang="en-US" altLang="zh-CN"/>
              <a:t>[</a:t>
            </a:r>
            <a:r>
              <a:rPr lang="zh-CN" altLang="en-US"/>
              <a:t>待</a:t>
            </a:r>
            <a:r>
              <a:rPr lang="en-US" altLang="zh-CN"/>
              <a:t>..]</a:t>
            </a:r>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151</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152</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153</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154</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r>
              <a:rPr lang="en-US" altLang="zh-CN">
                <a:ea typeface="宋体" charset="-122"/>
              </a:rPr>
              <a:t>//</a:t>
            </a:r>
            <a:r>
              <a:rPr lang="zh-CN" altLang="en-US">
                <a:ea typeface="宋体" charset="-122"/>
              </a:rPr>
              <a:t>说明</a:t>
            </a:r>
            <a:endParaRPr lang="en-US" altLang="zh-CN">
              <a:ea typeface="宋体" charset="-122"/>
            </a:endParaRPr>
          </a:p>
          <a:p>
            <a:pPr eaLnBrk="1" hangingPunct="1"/>
            <a:r>
              <a:rPr lang="en-US" altLang="zh-CN">
                <a:ea typeface="宋体" charset="-122"/>
              </a:rPr>
              <a:t>package com.atguigu.heapsort;</a:t>
            </a:r>
          </a:p>
          <a:p>
            <a:pPr eaLnBrk="1" hangingPunct="1"/>
            <a:endParaRPr lang="en-US" altLang="zh-CN">
              <a:ea typeface="宋体" charset="-122"/>
            </a:endParaRPr>
          </a:p>
          <a:p>
            <a:pPr eaLnBrk="1" hangingPunct="1"/>
            <a:r>
              <a:rPr lang="en-US" altLang="zh-CN">
                <a:ea typeface="宋体" charset="-122"/>
              </a:rPr>
              <a:t>import java.text.SimpleDateFormat;</a:t>
            </a:r>
          </a:p>
          <a:p>
            <a:pPr eaLnBrk="1" hangingPunct="1"/>
            <a:r>
              <a:rPr lang="en-US" altLang="zh-CN">
                <a:ea typeface="宋体" charset="-122"/>
              </a:rPr>
              <a:t>import java.util.Arrays;</a:t>
            </a:r>
          </a:p>
          <a:p>
            <a:pPr eaLnBrk="1" hangingPunct="1"/>
            <a:r>
              <a:rPr lang="en-US" altLang="zh-CN">
                <a:ea typeface="宋体" charset="-122"/>
              </a:rPr>
              <a:t>import java.util.Date;</a:t>
            </a:r>
          </a:p>
          <a:p>
            <a:pPr eaLnBrk="1" hangingPunct="1"/>
            <a:endParaRPr lang="en-US" altLang="zh-CN">
              <a:ea typeface="宋体" charset="-122"/>
            </a:endParaRPr>
          </a:p>
          <a:p>
            <a:pPr eaLnBrk="1" hangingPunct="1"/>
            <a:r>
              <a:rPr lang="en-US" altLang="zh-CN">
                <a:ea typeface="宋体" charset="-122"/>
              </a:rPr>
              <a:t>public class HeapSort {</a:t>
            </a:r>
          </a:p>
          <a:p>
            <a:pPr eaLnBrk="1" hangingPunct="1"/>
            <a:endParaRPr lang="en-US" altLang="zh-CN">
              <a:ea typeface="宋体" charset="-122"/>
            </a:endParaRPr>
          </a:p>
          <a:p>
            <a:pPr eaLnBrk="1" hangingPunct="1"/>
            <a:r>
              <a:rPr lang="en-US" altLang="zh-CN">
                <a:ea typeface="宋体" charset="-122"/>
              </a:rPr>
              <a:t>	public static void main(String[] args) {</a:t>
            </a:r>
          </a:p>
          <a:p>
            <a:pPr eaLnBrk="1" hangingPunct="1"/>
            <a:r>
              <a:rPr lang="en-US" altLang="zh-CN">
                <a:ea typeface="宋体" charset="-122"/>
              </a:rPr>
              <a:t>		//int []arr = {4,6,8,5,9};</a:t>
            </a:r>
          </a:p>
          <a:p>
            <a:pPr eaLnBrk="1" hangingPunct="1"/>
            <a:r>
              <a:rPr lang="en-US" altLang="zh-CN">
                <a:ea typeface="宋体" charset="-122"/>
              </a:rPr>
              <a:t>		</a:t>
            </a:r>
          </a:p>
          <a:p>
            <a:pPr eaLnBrk="1" hangingPunct="1"/>
            <a:r>
              <a:rPr lang="en-US" altLang="zh-CN">
                <a:ea typeface="宋体" charset="-122"/>
              </a:rPr>
              <a:t>		// </a:t>
            </a:r>
            <a:r>
              <a:rPr lang="zh-CN" altLang="en-US">
                <a:ea typeface="宋体" charset="-122"/>
              </a:rPr>
              <a:t>创建一个</a:t>
            </a:r>
            <a:r>
              <a:rPr lang="en-US" altLang="zh-CN">
                <a:ea typeface="宋体" charset="-122"/>
              </a:rPr>
              <a:t>80000</a:t>
            </a:r>
            <a:r>
              <a:rPr lang="zh-CN" altLang="en-US">
                <a:ea typeface="宋体" charset="-122"/>
              </a:rPr>
              <a:t>个随机数据的数组</a:t>
            </a:r>
          </a:p>
          <a:p>
            <a:pPr eaLnBrk="1" hangingPunct="1"/>
            <a:r>
              <a:rPr lang="zh-CN" altLang="en-US">
                <a:ea typeface="宋体" charset="-122"/>
              </a:rPr>
              <a:t>		</a:t>
            </a:r>
            <a:r>
              <a:rPr lang="en-US" altLang="zh-CN">
                <a:ea typeface="宋体" charset="-122"/>
              </a:rPr>
              <a:t>// </a:t>
            </a:r>
            <a:r>
              <a:rPr lang="zh-CN" altLang="en-US">
                <a:ea typeface="宋体" charset="-122"/>
              </a:rPr>
              <a:t>使用堆排序，大概</a:t>
            </a:r>
            <a:r>
              <a:rPr lang="en-US" altLang="zh-CN">
                <a:ea typeface="宋体" charset="-122"/>
              </a:rPr>
              <a:t>0</a:t>
            </a:r>
            <a:r>
              <a:rPr lang="zh-CN" altLang="en-US">
                <a:ea typeface="宋体" charset="-122"/>
              </a:rPr>
              <a:t>秒</a:t>
            </a:r>
            <a:r>
              <a:rPr lang="en-US" altLang="zh-CN">
                <a:ea typeface="宋体" charset="-122"/>
              </a:rPr>
              <a:t>, </a:t>
            </a:r>
            <a:r>
              <a:rPr lang="zh-CN" altLang="en-US">
                <a:ea typeface="宋体" charset="-122"/>
              </a:rPr>
              <a:t>速度非常快</a:t>
            </a:r>
          </a:p>
          <a:p>
            <a:pPr eaLnBrk="1" hangingPunct="1"/>
            <a:r>
              <a:rPr lang="zh-CN" altLang="en-US">
                <a:ea typeface="宋体" charset="-122"/>
              </a:rPr>
              <a:t>		</a:t>
            </a:r>
            <a:r>
              <a:rPr lang="en-US" altLang="zh-CN">
                <a:ea typeface="宋体" charset="-122"/>
              </a:rPr>
              <a:t>// 8000000 </a:t>
            </a:r>
            <a:r>
              <a:rPr lang="zh-CN" altLang="en-US">
                <a:ea typeface="宋体" charset="-122"/>
              </a:rPr>
              <a:t>大概 </a:t>
            </a:r>
            <a:r>
              <a:rPr lang="en-US" altLang="zh-CN">
                <a:ea typeface="宋体" charset="-122"/>
              </a:rPr>
              <a:t>3</a:t>
            </a:r>
            <a:r>
              <a:rPr lang="zh-CN" altLang="en-US">
                <a:ea typeface="宋体" charset="-122"/>
              </a:rPr>
              <a:t>秒</a:t>
            </a:r>
          </a:p>
          <a:p>
            <a:pPr eaLnBrk="1" hangingPunct="1"/>
            <a:r>
              <a:rPr lang="zh-CN" altLang="en-US">
                <a:ea typeface="宋体" charset="-122"/>
              </a:rPr>
              <a:t>		</a:t>
            </a:r>
            <a:r>
              <a:rPr lang="en-US" altLang="zh-CN">
                <a:ea typeface="宋体" charset="-122"/>
              </a:rPr>
              <a:t>// 80000000 </a:t>
            </a:r>
            <a:r>
              <a:rPr lang="zh-CN" altLang="en-US">
                <a:ea typeface="宋体" charset="-122"/>
              </a:rPr>
              <a:t>大概 </a:t>
            </a:r>
            <a:r>
              <a:rPr lang="en-US" altLang="zh-CN">
                <a:ea typeface="宋体" charset="-122"/>
              </a:rPr>
              <a:t>30</a:t>
            </a:r>
            <a:r>
              <a:rPr lang="zh-CN" altLang="en-US">
                <a:ea typeface="宋体" charset="-122"/>
              </a:rPr>
              <a:t>秒</a:t>
            </a:r>
          </a:p>
          <a:p>
            <a:pPr eaLnBrk="1" hangingPunct="1"/>
            <a:r>
              <a:rPr lang="zh-CN" altLang="en-US">
                <a:ea typeface="宋体" charset="-122"/>
              </a:rPr>
              <a:t>		</a:t>
            </a:r>
            <a:r>
              <a:rPr lang="en-US" altLang="zh-CN">
                <a:ea typeface="宋体" charset="-122"/>
              </a:rPr>
              <a:t>int[] arr = new int[80000000];</a:t>
            </a:r>
          </a:p>
          <a:p>
            <a:pPr eaLnBrk="1" hangingPunct="1"/>
            <a:r>
              <a:rPr lang="en-US" altLang="zh-CN">
                <a:ea typeface="宋体" charset="-122"/>
              </a:rPr>
              <a:t>		for (int i = 0; i &lt; 80000000; i++) {</a:t>
            </a:r>
          </a:p>
          <a:p>
            <a:pPr eaLnBrk="1" hangingPunct="1"/>
            <a:r>
              <a:rPr lang="en-US" altLang="zh-CN">
                <a:ea typeface="宋体" charset="-122"/>
              </a:rPr>
              <a:t>			arr[i] = (int) (Math.random() * 800000); // </a:t>
            </a:r>
            <a:r>
              <a:rPr lang="zh-CN" altLang="en-US">
                <a:ea typeface="宋体" charset="-122"/>
              </a:rPr>
              <a:t>生成一个</a:t>
            </a:r>
            <a:r>
              <a:rPr lang="en-US" altLang="zh-CN">
                <a:ea typeface="宋体" charset="-122"/>
              </a:rPr>
              <a:t>[0,800000) </a:t>
            </a:r>
            <a:r>
              <a:rPr lang="zh-CN" altLang="en-US">
                <a:ea typeface="宋体" charset="-122"/>
              </a:rPr>
              <a:t>的一个数</a:t>
            </a:r>
          </a:p>
          <a:p>
            <a:pPr eaLnBrk="1" hangingPunct="1"/>
            <a:r>
              <a:rPr lang="zh-CN" altLang="en-US">
                <a:ea typeface="宋体" charset="-122"/>
              </a:rPr>
              <a:t>		</a:t>
            </a:r>
            <a:r>
              <a:rPr lang="en-US" altLang="zh-CN">
                <a:ea typeface="宋体" charset="-122"/>
              </a:rPr>
              <a:t>}</a:t>
            </a:r>
          </a:p>
          <a:p>
            <a:pPr eaLnBrk="1" hangingPunct="1"/>
            <a:r>
              <a:rPr lang="en-US" altLang="zh-CN">
                <a:ea typeface="宋体" charset="-122"/>
              </a:rPr>
              <a:t>		//System.out.println(Arrays.toString(arr));</a:t>
            </a:r>
          </a:p>
          <a:p>
            <a:pPr eaLnBrk="1" hangingPunct="1"/>
            <a:r>
              <a:rPr lang="en-US" altLang="zh-CN">
                <a:ea typeface="宋体" charset="-122"/>
              </a:rPr>
              <a:t>		System.out.println("</a:t>
            </a:r>
            <a:r>
              <a:rPr lang="zh-CN" altLang="en-US">
                <a:ea typeface="宋体" charset="-122"/>
              </a:rPr>
              <a:t>排序前</a:t>
            </a:r>
            <a:r>
              <a:rPr lang="en-US" altLang="zh-CN">
                <a:ea typeface="宋体" charset="-122"/>
              </a:rPr>
              <a:t>~");</a:t>
            </a:r>
          </a:p>
          <a:p>
            <a:pPr eaLnBrk="1" hangingPunct="1"/>
            <a:r>
              <a:rPr lang="en-US" altLang="zh-CN">
                <a:ea typeface="宋体" charset="-122"/>
              </a:rPr>
              <a:t>		Date now = new Date();</a:t>
            </a:r>
          </a:p>
          <a:p>
            <a:pPr eaLnBrk="1" hangingPunct="1"/>
            <a:r>
              <a:rPr lang="en-US" altLang="zh-CN">
                <a:ea typeface="宋体" charset="-122"/>
              </a:rPr>
              <a:t>		SimpleDateFormat dateFormat = new SimpleDateFormat("yyyy-MM-dd HH:mm:ss");</a:t>
            </a:r>
          </a:p>
          <a:p>
            <a:pPr eaLnBrk="1" hangingPunct="1"/>
            <a:r>
              <a:rPr lang="en-US" altLang="zh-CN">
                <a:ea typeface="宋体" charset="-122"/>
              </a:rPr>
              <a:t>		String date1 = dateFormat.format(now);</a:t>
            </a:r>
          </a:p>
          <a:p>
            <a:pPr eaLnBrk="1" hangingPunct="1"/>
            <a:r>
              <a:rPr lang="en-US" altLang="zh-CN">
                <a:ea typeface="宋体" charset="-122"/>
              </a:rPr>
              <a:t>		System.out.println("</a:t>
            </a:r>
            <a:r>
              <a:rPr lang="zh-CN" altLang="en-US">
                <a:ea typeface="宋体" charset="-122"/>
              </a:rPr>
              <a:t>排序前时间</a:t>
            </a:r>
            <a:r>
              <a:rPr lang="en-US" altLang="zh-CN">
                <a:ea typeface="宋体" charset="-122"/>
              </a:rPr>
              <a:t>=" + date1); // </a:t>
            </a:r>
            <a:r>
              <a:rPr lang="zh-CN" altLang="en-US">
                <a:ea typeface="宋体" charset="-122"/>
              </a:rPr>
              <a:t>输出时间</a:t>
            </a:r>
          </a:p>
          <a:p>
            <a:pPr eaLnBrk="1" hangingPunct="1"/>
            <a:r>
              <a:rPr lang="zh-CN" altLang="en-US">
                <a:ea typeface="宋体" charset="-122"/>
              </a:rPr>
              <a:t>		</a:t>
            </a:r>
          </a:p>
          <a:p>
            <a:pPr eaLnBrk="1" hangingPunct="1"/>
            <a:r>
              <a:rPr lang="zh-CN" altLang="en-US">
                <a:ea typeface="宋体" charset="-122"/>
              </a:rPr>
              <a:t>		</a:t>
            </a:r>
          </a:p>
          <a:p>
            <a:pPr eaLnBrk="1" hangingPunct="1"/>
            <a:r>
              <a:rPr lang="zh-CN" altLang="en-US">
                <a:ea typeface="宋体" charset="-122"/>
              </a:rPr>
              <a:t>		</a:t>
            </a:r>
            <a:r>
              <a:rPr lang="en-US" altLang="zh-CN">
                <a:ea typeface="宋体" charset="-122"/>
              </a:rPr>
              <a:t>heapSort(arr);</a:t>
            </a:r>
          </a:p>
          <a:p>
            <a:pPr eaLnBrk="1" hangingPunct="1"/>
            <a:r>
              <a:rPr lang="en-US" altLang="zh-CN">
                <a:ea typeface="宋体" charset="-122"/>
              </a:rPr>
              <a:t>		</a:t>
            </a:r>
          </a:p>
          <a:p>
            <a:pPr eaLnBrk="1" hangingPunct="1"/>
            <a:r>
              <a:rPr lang="en-US" altLang="zh-CN">
                <a:ea typeface="宋体" charset="-122"/>
              </a:rPr>
              <a:t>		System.out.println("</a:t>
            </a:r>
            <a:r>
              <a:rPr lang="zh-CN" altLang="en-US">
                <a:ea typeface="宋体" charset="-122"/>
              </a:rPr>
              <a:t>排序后</a:t>
            </a:r>
            <a:r>
              <a:rPr lang="en-US" altLang="zh-CN">
                <a:ea typeface="宋体" charset="-122"/>
              </a:rPr>
              <a:t>~");</a:t>
            </a:r>
          </a:p>
          <a:p>
            <a:pPr eaLnBrk="1" hangingPunct="1"/>
            <a:r>
              <a:rPr lang="en-US" altLang="zh-CN">
                <a:ea typeface="宋体" charset="-122"/>
              </a:rPr>
              <a:t>		Date now2 = new Date();</a:t>
            </a:r>
          </a:p>
          <a:p>
            <a:pPr eaLnBrk="1" hangingPunct="1"/>
            <a:r>
              <a:rPr lang="en-US" altLang="zh-CN">
                <a:ea typeface="宋体" charset="-122"/>
              </a:rPr>
              <a:t>		String date2 = dateFormat.format(now2);</a:t>
            </a:r>
          </a:p>
          <a:p>
            <a:pPr eaLnBrk="1" hangingPunct="1"/>
            <a:r>
              <a:rPr lang="en-US" altLang="zh-CN">
                <a:ea typeface="宋体" charset="-122"/>
              </a:rPr>
              <a:t>		System.out.println("</a:t>
            </a:r>
            <a:r>
              <a:rPr lang="zh-CN" altLang="en-US">
                <a:ea typeface="宋体" charset="-122"/>
              </a:rPr>
              <a:t>排序后时间</a:t>
            </a:r>
            <a:r>
              <a:rPr lang="en-US" altLang="zh-CN">
                <a:ea typeface="宋体" charset="-122"/>
              </a:rPr>
              <a:t>=" + date2); // </a:t>
            </a:r>
            <a:r>
              <a:rPr lang="zh-CN" altLang="en-US">
                <a:ea typeface="宋体" charset="-122"/>
              </a:rPr>
              <a:t>输出时间</a:t>
            </a:r>
          </a:p>
          <a:p>
            <a:pPr eaLnBrk="1" hangingPunct="1"/>
            <a:r>
              <a:rPr lang="zh-CN" altLang="en-US">
                <a:ea typeface="宋体" charset="-122"/>
              </a:rPr>
              <a:t>		</a:t>
            </a:r>
          </a:p>
          <a:p>
            <a:pPr eaLnBrk="1" hangingPunct="1"/>
            <a:r>
              <a:rPr lang="zh-CN" altLang="en-US">
                <a:ea typeface="宋体" charset="-122"/>
              </a:rPr>
              <a:t>		</a:t>
            </a:r>
            <a:r>
              <a:rPr lang="en-US" altLang="zh-CN">
                <a:ea typeface="宋体" charset="-122"/>
              </a:rPr>
              <a:t>//System.out.println("</a:t>
            </a:r>
            <a:r>
              <a:rPr lang="zh-CN" altLang="en-US">
                <a:ea typeface="宋体" charset="-122"/>
              </a:rPr>
              <a:t>堆排序后</a:t>
            </a:r>
            <a:r>
              <a:rPr lang="en-US" altLang="zh-CN">
                <a:ea typeface="宋体" charset="-122"/>
              </a:rPr>
              <a:t>");</a:t>
            </a:r>
          </a:p>
          <a:p>
            <a:pPr eaLnBrk="1" hangingPunct="1"/>
            <a:r>
              <a:rPr lang="en-US" altLang="zh-CN">
                <a:ea typeface="宋体" charset="-122"/>
              </a:rPr>
              <a:t>		//System.out.println(Arrays.toString(arr));</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public static void heapSort(int []arr){</a:t>
            </a:r>
          </a:p>
          <a:p>
            <a:pPr eaLnBrk="1" hangingPunct="1"/>
            <a:r>
              <a:rPr lang="en-US" altLang="zh-CN">
                <a:ea typeface="宋体" charset="-122"/>
              </a:rPr>
              <a:t>        //1.</a:t>
            </a:r>
            <a:r>
              <a:rPr lang="zh-CN" altLang="en-US">
                <a:ea typeface="宋体" charset="-122"/>
              </a:rPr>
              <a:t>构建大顶堆</a:t>
            </a:r>
          </a:p>
          <a:p>
            <a:pPr eaLnBrk="1" hangingPunct="1"/>
            <a:r>
              <a:rPr lang="zh-CN" altLang="en-US">
                <a:ea typeface="宋体" charset="-122"/>
              </a:rPr>
              <a:t>        </a:t>
            </a:r>
            <a:r>
              <a:rPr lang="en-US" altLang="zh-CN">
                <a:ea typeface="宋体" charset="-122"/>
              </a:rPr>
              <a:t>for(int i=arr.length/2-1;i&gt;=0;i--){</a:t>
            </a:r>
          </a:p>
          <a:p>
            <a:pPr eaLnBrk="1" hangingPunct="1"/>
            <a:r>
              <a:rPr lang="en-US" altLang="zh-CN">
                <a:ea typeface="宋体" charset="-122"/>
              </a:rPr>
              <a:t>            //</a:t>
            </a:r>
            <a:r>
              <a:rPr lang="zh-CN" altLang="en-US">
                <a:ea typeface="宋体" charset="-122"/>
              </a:rPr>
              <a:t>从第一个非叶子结点从下至上，从右至左调整结构</a:t>
            </a:r>
          </a:p>
          <a:p>
            <a:pPr eaLnBrk="1" hangingPunct="1"/>
            <a:r>
              <a:rPr lang="zh-CN" altLang="en-US">
                <a:ea typeface="宋体" charset="-122"/>
              </a:rPr>
              <a:t>            </a:t>
            </a:r>
            <a:r>
              <a:rPr lang="en-US" altLang="zh-CN">
                <a:ea typeface="宋体" charset="-122"/>
              </a:rPr>
              <a:t>adjustHeap(arr,i,arr.length);</a:t>
            </a:r>
          </a:p>
          <a:p>
            <a:pPr eaLnBrk="1" hangingPunct="1"/>
            <a:r>
              <a:rPr lang="en-US" altLang="zh-CN">
                <a:ea typeface="宋体" charset="-122"/>
              </a:rPr>
              <a:t>        }</a:t>
            </a:r>
          </a:p>
          <a:p>
            <a:pPr eaLnBrk="1" hangingPunct="1"/>
            <a:r>
              <a:rPr lang="en-US" altLang="zh-CN">
                <a:ea typeface="宋体" charset="-122"/>
              </a:rPr>
              <a:t>        //System.out.println("</a:t>
            </a:r>
            <a:r>
              <a:rPr lang="zh-CN" altLang="en-US">
                <a:ea typeface="宋体" charset="-122"/>
              </a:rPr>
              <a:t>第一次排成大顶堆</a:t>
            </a:r>
            <a:r>
              <a:rPr lang="en-US" altLang="zh-CN">
                <a:ea typeface="宋体" charset="-122"/>
              </a:rPr>
              <a:t>=" + Arrays.toString(arr));</a:t>
            </a:r>
          </a:p>
          <a:p>
            <a:pPr eaLnBrk="1" hangingPunct="1"/>
            <a:r>
              <a:rPr lang="en-US" altLang="zh-CN">
                <a:ea typeface="宋体" charset="-122"/>
              </a:rPr>
              <a:t>        </a:t>
            </a:r>
          </a:p>
          <a:p>
            <a:pPr eaLnBrk="1" hangingPunct="1"/>
            <a:r>
              <a:rPr lang="en-US" altLang="zh-CN">
                <a:ea typeface="宋体" charset="-122"/>
              </a:rPr>
              <a:t>        //swap(arr,0,arr.length-1);</a:t>
            </a:r>
          </a:p>
          <a:p>
            <a:pPr eaLnBrk="1" hangingPunct="1"/>
            <a:r>
              <a:rPr lang="en-US" altLang="zh-CN">
                <a:ea typeface="宋体" charset="-122"/>
              </a:rPr>
              <a:t>        //System.out.println("</a:t>
            </a:r>
            <a:r>
              <a:rPr lang="zh-CN" altLang="en-US">
                <a:ea typeface="宋体" charset="-122"/>
              </a:rPr>
              <a:t>将堆顶元素与末尾元素进行交换，使末尾元素最大</a:t>
            </a:r>
            <a:r>
              <a:rPr lang="en-US" altLang="zh-CN">
                <a:ea typeface="宋体" charset="-122"/>
              </a:rPr>
              <a:t>=" + Arrays.toString(arr));</a:t>
            </a:r>
          </a:p>
          <a:p>
            <a:pPr eaLnBrk="1" hangingPunct="1"/>
            <a:r>
              <a:rPr lang="en-US" altLang="zh-CN">
                <a:ea typeface="宋体" charset="-122"/>
              </a:rPr>
              <a:t>        </a:t>
            </a:r>
          </a:p>
          <a:p>
            <a:pPr eaLnBrk="1" hangingPunct="1"/>
            <a:r>
              <a:rPr lang="en-US" altLang="zh-CN">
                <a:ea typeface="宋体" charset="-122"/>
              </a:rPr>
              <a:t>        //</a:t>
            </a:r>
            <a:r>
              <a:rPr lang="zh-CN" altLang="en-US">
                <a:ea typeface="宋体" charset="-122"/>
              </a:rPr>
              <a:t>然后继续调整堆，再将堆顶元素与末尾元素交换，得到第二大元素。如此反复进行交换、重建、交换。</a:t>
            </a:r>
          </a:p>
          <a:p>
            <a:pPr eaLnBrk="1" hangingPunct="1"/>
            <a:r>
              <a:rPr lang="zh-CN" altLang="en-US">
                <a:ea typeface="宋体" charset="-122"/>
              </a:rPr>
              <a:t>        </a:t>
            </a:r>
            <a:r>
              <a:rPr lang="en-US" altLang="zh-CN">
                <a:ea typeface="宋体" charset="-122"/>
              </a:rPr>
              <a:t>//2.</a:t>
            </a:r>
            <a:r>
              <a:rPr lang="zh-CN" altLang="en-US">
                <a:ea typeface="宋体" charset="-122"/>
              </a:rPr>
              <a:t>调整堆结构</a:t>
            </a:r>
            <a:r>
              <a:rPr lang="en-US" altLang="zh-CN">
                <a:ea typeface="宋体" charset="-122"/>
              </a:rPr>
              <a:t>+</a:t>
            </a:r>
            <a:r>
              <a:rPr lang="zh-CN" altLang="en-US">
                <a:ea typeface="宋体" charset="-122"/>
              </a:rPr>
              <a:t>交换堆顶元素与末尾元素</a:t>
            </a:r>
          </a:p>
          <a:p>
            <a:pPr eaLnBrk="1" hangingPunct="1"/>
            <a:r>
              <a:rPr lang="zh-CN" altLang="en-US">
                <a:ea typeface="宋体" charset="-122"/>
              </a:rPr>
              <a:t>        </a:t>
            </a:r>
            <a:r>
              <a:rPr lang="en-US" altLang="zh-CN">
                <a:ea typeface="宋体" charset="-122"/>
              </a:rPr>
              <a:t>for(int j=arr.length-1;j&gt;0;j--){</a:t>
            </a:r>
          </a:p>
          <a:p>
            <a:pPr eaLnBrk="1" hangingPunct="1"/>
            <a:r>
              <a:rPr lang="en-US" altLang="zh-CN">
                <a:ea typeface="宋体" charset="-122"/>
              </a:rPr>
              <a:t>            swap(arr,0,j);//</a:t>
            </a:r>
            <a:r>
              <a:rPr lang="zh-CN" altLang="en-US">
                <a:ea typeface="宋体" charset="-122"/>
              </a:rPr>
              <a:t>将堆顶元素与末尾元素进行交换</a:t>
            </a:r>
          </a:p>
          <a:p>
            <a:pPr eaLnBrk="1" hangingPunct="1"/>
            <a:r>
              <a:rPr lang="zh-CN" altLang="en-US">
                <a:ea typeface="宋体" charset="-122"/>
              </a:rPr>
              <a:t>            </a:t>
            </a:r>
            <a:r>
              <a:rPr lang="en-US" altLang="zh-CN">
                <a:ea typeface="宋体" charset="-122"/>
              </a:rPr>
              <a:t>adjustHeap(arr,0,j);//</a:t>
            </a:r>
            <a:r>
              <a:rPr lang="zh-CN" altLang="en-US">
                <a:ea typeface="宋体" charset="-122"/>
              </a:rPr>
              <a:t>重新对堆进行调整</a:t>
            </a:r>
          </a:p>
          <a:p>
            <a:pPr eaLnBrk="1" hangingPunct="1"/>
            <a:r>
              <a:rPr lang="zh-CN" altLang="en-US">
                <a:ea typeface="宋体" charset="-122"/>
              </a:rPr>
              <a:t>        </a:t>
            </a:r>
            <a:r>
              <a:rPr lang="en-US" altLang="zh-CN">
                <a:ea typeface="宋体" charset="-122"/>
              </a:rPr>
              <a:t>}</a:t>
            </a:r>
          </a:p>
          <a:p>
            <a:pPr eaLnBrk="1" hangingPunct="1"/>
            <a:endParaRPr lang="en-US" altLang="zh-CN">
              <a:ea typeface="宋体" charset="-122"/>
            </a:endParaRP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 </a:t>
            </a:r>
            <a:r>
              <a:rPr lang="zh-CN" altLang="en-US">
                <a:ea typeface="宋体" charset="-122"/>
              </a:rPr>
              <a:t>调整大顶堆（仅是调整过程，建立在大顶堆已构建的基础上</a:t>
            </a:r>
            <a:r>
              <a:rPr lang="en-US" altLang="zh-CN">
                <a:ea typeface="宋体" charset="-122"/>
              </a:rPr>
              <a:t>, </a:t>
            </a:r>
            <a:r>
              <a:rPr lang="zh-CN" altLang="en-US">
                <a:ea typeface="宋体" charset="-122"/>
              </a:rPr>
              <a:t>也就是说只调用一次</a:t>
            </a:r>
            <a:r>
              <a:rPr lang="en-US" altLang="zh-CN">
                <a:ea typeface="宋体" charset="-122"/>
              </a:rPr>
              <a:t>,</a:t>
            </a:r>
            <a:r>
              <a:rPr lang="zh-CN" altLang="en-US">
                <a:ea typeface="宋体" charset="-122"/>
              </a:rPr>
              <a:t>并没有得到大顶堆）</a:t>
            </a:r>
          </a:p>
          <a:p>
            <a:pPr eaLnBrk="1" hangingPunct="1"/>
            <a:r>
              <a:rPr lang="zh-CN" altLang="en-US">
                <a:ea typeface="宋体" charset="-122"/>
              </a:rPr>
              <a:t>     * 就是将</a:t>
            </a:r>
            <a:r>
              <a:rPr lang="en-US" altLang="zh-CN">
                <a:ea typeface="宋体" charset="-122"/>
              </a:rPr>
              <a:t>arr[i] </a:t>
            </a:r>
            <a:r>
              <a:rPr lang="zh-CN" altLang="en-US">
                <a:ea typeface="宋体" charset="-122"/>
              </a:rPr>
              <a:t>的值放到本次 调整过程中适当的位置。</a:t>
            </a:r>
          </a:p>
          <a:p>
            <a:pPr eaLnBrk="1" hangingPunct="1"/>
            <a:r>
              <a:rPr lang="zh-CN" altLang="en-US">
                <a:ea typeface="宋体" charset="-122"/>
              </a:rPr>
              <a:t>     * </a:t>
            </a:r>
            <a:r>
              <a:rPr lang="en-US" altLang="zh-CN">
                <a:ea typeface="宋体" charset="-122"/>
              </a:rPr>
              <a:t>@param arr : </a:t>
            </a:r>
            <a:r>
              <a:rPr lang="zh-CN" altLang="en-US">
                <a:ea typeface="宋体" charset="-122"/>
              </a:rPr>
              <a:t>数组</a:t>
            </a:r>
          </a:p>
          <a:p>
            <a:pPr eaLnBrk="1" hangingPunct="1"/>
            <a:r>
              <a:rPr lang="zh-CN" altLang="en-US">
                <a:ea typeface="宋体" charset="-122"/>
              </a:rPr>
              <a:t>     * </a:t>
            </a:r>
            <a:r>
              <a:rPr lang="en-US" altLang="zh-CN">
                <a:ea typeface="宋体" charset="-122"/>
              </a:rPr>
              <a:t>@param i : </a:t>
            </a:r>
            <a:r>
              <a:rPr lang="zh-CN" altLang="en-US">
                <a:ea typeface="宋体" charset="-122"/>
              </a:rPr>
              <a:t>非叶子节点的索引 </a:t>
            </a:r>
          </a:p>
          <a:p>
            <a:pPr eaLnBrk="1" hangingPunct="1"/>
            <a:r>
              <a:rPr lang="zh-CN" altLang="en-US">
                <a:ea typeface="宋体" charset="-122"/>
              </a:rPr>
              <a:t>     * </a:t>
            </a:r>
            <a:r>
              <a:rPr lang="en-US" altLang="zh-CN">
                <a:ea typeface="宋体" charset="-122"/>
              </a:rPr>
              <a:t>@param length : </a:t>
            </a:r>
            <a:r>
              <a:rPr lang="zh-CN" altLang="en-US">
                <a:ea typeface="宋体" charset="-122"/>
              </a:rPr>
              <a:t>对多少个元素进行调整，这个</a:t>
            </a:r>
            <a:r>
              <a:rPr lang="en-US" altLang="zh-CN">
                <a:ea typeface="宋体" charset="-122"/>
              </a:rPr>
              <a:t>length</a:t>
            </a:r>
            <a:r>
              <a:rPr lang="zh-CN" altLang="en-US">
                <a:ea typeface="宋体" charset="-122"/>
              </a:rPr>
              <a:t>是逐渐减少的</a:t>
            </a:r>
            <a:r>
              <a:rPr lang="en-US" altLang="zh-CN">
                <a:ea typeface="宋体" charset="-122"/>
              </a:rPr>
              <a:t>..</a:t>
            </a:r>
          </a:p>
          <a:p>
            <a:pPr eaLnBrk="1" hangingPunct="1"/>
            <a:r>
              <a:rPr lang="en-US" altLang="zh-CN">
                <a:ea typeface="宋体" charset="-122"/>
              </a:rPr>
              <a:t>     */</a:t>
            </a:r>
          </a:p>
          <a:p>
            <a:pPr eaLnBrk="1" hangingPunct="1"/>
            <a:r>
              <a:rPr lang="en-US" altLang="zh-CN">
                <a:ea typeface="宋体" charset="-122"/>
              </a:rPr>
              <a:t>    public static void adjustHeap(int []arr,int i,int length){</a:t>
            </a:r>
          </a:p>
          <a:p>
            <a:pPr eaLnBrk="1" hangingPunct="1"/>
            <a:r>
              <a:rPr lang="en-US" altLang="zh-CN">
                <a:ea typeface="宋体" charset="-122"/>
              </a:rPr>
              <a:t>        int temp = arr[i];//</a:t>
            </a:r>
            <a:r>
              <a:rPr lang="zh-CN" altLang="en-US">
                <a:ea typeface="宋体" charset="-122"/>
              </a:rPr>
              <a:t>先取出当前元素</a:t>
            </a:r>
            <a:r>
              <a:rPr lang="en-US" altLang="zh-CN">
                <a:ea typeface="宋体" charset="-122"/>
              </a:rPr>
              <a:t>i</a:t>
            </a:r>
          </a:p>
          <a:p>
            <a:pPr eaLnBrk="1" hangingPunct="1"/>
            <a:r>
              <a:rPr lang="en-US" altLang="zh-CN">
                <a:ea typeface="宋体" charset="-122"/>
              </a:rPr>
              <a:t>        for(int k=i*2+1;k&lt;length;k=k*2+1){//</a:t>
            </a:r>
            <a:r>
              <a:rPr lang="zh-CN" altLang="en-US">
                <a:ea typeface="宋体" charset="-122"/>
              </a:rPr>
              <a:t>从</a:t>
            </a:r>
            <a:r>
              <a:rPr lang="en-US" altLang="zh-CN">
                <a:ea typeface="宋体" charset="-122"/>
              </a:rPr>
              <a:t>i</a:t>
            </a:r>
            <a:r>
              <a:rPr lang="zh-CN" altLang="en-US">
                <a:ea typeface="宋体" charset="-122"/>
              </a:rPr>
              <a:t>结点的左子结点开始，也就是</a:t>
            </a:r>
            <a:r>
              <a:rPr lang="en-US" altLang="zh-CN">
                <a:ea typeface="宋体" charset="-122"/>
              </a:rPr>
              <a:t>2*i+1</a:t>
            </a:r>
            <a:r>
              <a:rPr lang="zh-CN" altLang="en-US">
                <a:ea typeface="宋体" charset="-122"/>
              </a:rPr>
              <a:t>处开始</a:t>
            </a:r>
          </a:p>
          <a:p>
            <a:pPr eaLnBrk="1" hangingPunct="1"/>
            <a:r>
              <a:rPr lang="zh-CN" altLang="en-US">
                <a:ea typeface="宋体" charset="-122"/>
              </a:rPr>
              <a:t>            </a:t>
            </a:r>
            <a:r>
              <a:rPr lang="en-US" altLang="zh-CN">
                <a:ea typeface="宋体" charset="-122"/>
              </a:rPr>
              <a:t>if(k+1&lt;length &amp;&amp; arr[k]&lt;arr[k+1]){//</a:t>
            </a:r>
            <a:r>
              <a:rPr lang="zh-CN" altLang="en-US">
                <a:ea typeface="宋体" charset="-122"/>
              </a:rPr>
              <a:t>如果左子结点小于右子结点，</a:t>
            </a:r>
            <a:r>
              <a:rPr lang="en-US" altLang="zh-CN">
                <a:ea typeface="宋体" charset="-122"/>
              </a:rPr>
              <a:t>k</a:t>
            </a:r>
            <a:r>
              <a:rPr lang="zh-CN" altLang="en-US">
                <a:ea typeface="宋体" charset="-122"/>
              </a:rPr>
              <a:t>指向右子结点</a:t>
            </a:r>
          </a:p>
          <a:p>
            <a:pPr eaLnBrk="1" hangingPunct="1"/>
            <a:r>
              <a:rPr lang="zh-CN" altLang="en-US">
                <a:ea typeface="宋体" charset="-122"/>
              </a:rPr>
              <a:t>                </a:t>
            </a:r>
            <a:r>
              <a:rPr lang="en-US" altLang="zh-CN">
                <a:ea typeface="宋体" charset="-122"/>
              </a:rPr>
              <a:t>k++;</a:t>
            </a:r>
          </a:p>
          <a:p>
            <a:pPr eaLnBrk="1" hangingPunct="1"/>
            <a:r>
              <a:rPr lang="en-US" altLang="zh-CN">
                <a:ea typeface="宋体" charset="-122"/>
              </a:rPr>
              <a:t>            }</a:t>
            </a:r>
          </a:p>
          <a:p>
            <a:pPr eaLnBrk="1" hangingPunct="1"/>
            <a:r>
              <a:rPr lang="en-US" altLang="zh-CN">
                <a:ea typeface="宋体" charset="-122"/>
              </a:rPr>
              <a:t>            if(arr[k] &gt;temp){//</a:t>
            </a:r>
            <a:r>
              <a:rPr lang="zh-CN" altLang="en-US">
                <a:ea typeface="宋体" charset="-122"/>
              </a:rPr>
              <a:t>如果子节点大于父节点，将子节点值赋给父节点（不用进行交换）</a:t>
            </a:r>
          </a:p>
          <a:p>
            <a:pPr eaLnBrk="1" hangingPunct="1"/>
            <a:r>
              <a:rPr lang="zh-CN" altLang="en-US">
                <a:ea typeface="宋体" charset="-122"/>
              </a:rPr>
              <a:t>                </a:t>
            </a:r>
            <a:r>
              <a:rPr lang="en-US" altLang="zh-CN">
                <a:ea typeface="宋体" charset="-122"/>
              </a:rPr>
              <a:t>arr[i] = arr[k];//</a:t>
            </a:r>
            <a:r>
              <a:rPr lang="zh-CN" altLang="en-US">
                <a:ea typeface="宋体" charset="-122"/>
              </a:rPr>
              <a:t>把较大的值，赋给当前节点</a:t>
            </a:r>
          </a:p>
          <a:p>
            <a:pPr eaLnBrk="1" hangingPunct="1"/>
            <a:r>
              <a:rPr lang="zh-CN" altLang="en-US">
                <a:ea typeface="宋体" charset="-122"/>
              </a:rPr>
              <a:t>                </a:t>
            </a:r>
            <a:r>
              <a:rPr lang="en-US" altLang="zh-CN">
                <a:ea typeface="宋体" charset="-122"/>
              </a:rPr>
              <a:t>i = k;//i </a:t>
            </a:r>
            <a:r>
              <a:rPr lang="zh-CN" altLang="en-US">
                <a:ea typeface="宋体" charset="-122"/>
              </a:rPr>
              <a:t>指向</a:t>
            </a:r>
            <a:r>
              <a:rPr lang="en-US" altLang="zh-CN">
                <a:ea typeface="宋体" charset="-122"/>
              </a:rPr>
              <a:t>k,</a:t>
            </a:r>
            <a:r>
              <a:rPr lang="zh-CN" altLang="en-US">
                <a:ea typeface="宋体" charset="-122"/>
              </a:rPr>
              <a:t>继续循环比较</a:t>
            </a:r>
          </a:p>
          <a:p>
            <a:pPr eaLnBrk="1" hangingPunct="1"/>
            <a:r>
              <a:rPr lang="zh-CN" altLang="en-US">
                <a:ea typeface="宋体" charset="-122"/>
              </a:rPr>
              <a:t>            </a:t>
            </a:r>
            <a:r>
              <a:rPr lang="en-US" altLang="zh-CN">
                <a:ea typeface="宋体" charset="-122"/>
              </a:rPr>
              <a:t>}else{</a:t>
            </a:r>
          </a:p>
          <a:p>
            <a:pPr eaLnBrk="1" hangingPunct="1"/>
            <a:r>
              <a:rPr lang="en-US" altLang="zh-CN">
                <a:ea typeface="宋体" charset="-122"/>
              </a:rPr>
              <a:t>                break;</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arr[i] = temp;//</a:t>
            </a:r>
            <a:r>
              <a:rPr lang="zh-CN" altLang="en-US">
                <a:ea typeface="宋体" charset="-122"/>
              </a:rPr>
              <a:t>将</a:t>
            </a:r>
            <a:r>
              <a:rPr lang="en-US" altLang="zh-CN">
                <a:ea typeface="宋体" charset="-122"/>
              </a:rPr>
              <a:t>temp</a:t>
            </a:r>
            <a:r>
              <a:rPr lang="zh-CN" altLang="en-US">
                <a:ea typeface="宋体" charset="-122"/>
              </a:rPr>
              <a:t>值放到最终的位置</a:t>
            </a:r>
          </a:p>
          <a:p>
            <a:pPr eaLnBrk="1" hangingPunct="1"/>
            <a:r>
              <a:rPr lang="zh-CN" altLang="en-US">
                <a:ea typeface="宋体" charset="-122"/>
              </a:rPr>
              <a:t>    </a:t>
            </a:r>
            <a:r>
              <a:rPr lang="en-US" altLang="zh-CN">
                <a:ea typeface="宋体" charset="-122"/>
              </a:rPr>
              <a:t>}</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 </a:t>
            </a:r>
            <a:r>
              <a:rPr lang="zh-CN" altLang="en-US">
                <a:ea typeface="宋体" charset="-122"/>
              </a:rPr>
              <a:t>交换元素</a:t>
            </a:r>
          </a:p>
          <a:p>
            <a:pPr eaLnBrk="1" hangingPunct="1"/>
            <a:r>
              <a:rPr lang="zh-CN" altLang="en-US">
                <a:ea typeface="宋体" charset="-122"/>
              </a:rPr>
              <a:t>     * </a:t>
            </a:r>
            <a:r>
              <a:rPr lang="en-US" altLang="zh-CN">
                <a:ea typeface="宋体" charset="-122"/>
              </a:rPr>
              <a:t>@param arr</a:t>
            </a:r>
          </a:p>
          <a:p>
            <a:pPr eaLnBrk="1" hangingPunct="1"/>
            <a:r>
              <a:rPr lang="en-US" altLang="zh-CN">
                <a:ea typeface="宋体" charset="-122"/>
              </a:rPr>
              <a:t>     * @param a</a:t>
            </a:r>
          </a:p>
          <a:p>
            <a:pPr eaLnBrk="1" hangingPunct="1"/>
            <a:r>
              <a:rPr lang="en-US" altLang="zh-CN">
                <a:ea typeface="宋体" charset="-122"/>
              </a:rPr>
              <a:t>     * @param b</a:t>
            </a:r>
          </a:p>
          <a:p>
            <a:pPr eaLnBrk="1" hangingPunct="1"/>
            <a:r>
              <a:rPr lang="en-US" altLang="zh-CN">
                <a:ea typeface="宋体" charset="-122"/>
              </a:rPr>
              <a:t>     */</a:t>
            </a:r>
          </a:p>
          <a:p>
            <a:pPr eaLnBrk="1" hangingPunct="1"/>
            <a:r>
              <a:rPr lang="en-US" altLang="zh-CN">
                <a:ea typeface="宋体" charset="-122"/>
              </a:rPr>
              <a:t>    public static void swap(int []arr,int a ,int b){</a:t>
            </a:r>
          </a:p>
          <a:p>
            <a:pPr eaLnBrk="1" hangingPunct="1"/>
            <a:r>
              <a:rPr lang="en-US" altLang="zh-CN">
                <a:ea typeface="宋体" charset="-122"/>
              </a:rPr>
              <a:t>        int temp=arr[a];</a:t>
            </a:r>
          </a:p>
          <a:p>
            <a:pPr eaLnBrk="1" hangingPunct="1"/>
            <a:r>
              <a:rPr lang="en-US" altLang="zh-CN">
                <a:ea typeface="宋体" charset="-122"/>
              </a:rPr>
              <a:t>        arr[a] = arr[b];</a:t>
            </a:r>
          </a:p>
          <a:p>
            <a:pPr eaLnBrk="1" hangingPunct="1"/>
            <a:r>
              <a:rPr lang="en-US" altLang="zh-CN">
                <a:ea typeface="宋体" charset="-122"/>
              </a:rPr>
              <a:t>        arr[b] = temp;</a:t>
            </a:r>
          </a:p>
          <a:p>
            <a:pPr eaLnBrk="1" hangingPunct="1"/>
            <a:r>
              <a:rPr lang="en-US" altLang="zh-CN">
                <a:ea typeface="宋体" charset="-122"/>
              </a:rPr>
              <a:t>    }</a:t>
            </a:r>
          </a:p>
          <a:p>
            <a:pPr eaLnBrk="1" hangingPunct="1"/>
            <a:r>
              <a:rPr lang="en-US" altLang="zh-CN">
                <a:ea typeface="宋体" charset="-122"/>
              </a:rPr>
              <a:t>}</a:t>
            </a:r>
          </a:p>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155</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marL="0" indent="0" eaLnBrk="1" hangingPunct="1">
              <a:buNone/>
            </a:pPr>
            <a:r>
              <a:rPr lang="en-US" altLang="zh-CN">
                <a:ea typeface="宋体" charset="-122"/>
              </a:rPr>
              <a:t>//</a:t>
            </a:r>
            <a:r>
              <a:rPr lang="zh-CN" altLang="en-US">
                <a:ea typeface="宋体" charset="-122"/>
              </a:rPr>
              <a:t>说明</a:t>
            </a:r>
            <a:endParaRPr lang="en-US" altLang="zh-CN">
              <a:ea typeface="宋体" charset="-122"/>
            </a:endParaRPr>
          </a:p>
          <a:p>
            <a:pPr marL="0" indent="0" eaLnBrk="1" hangingPunct="1">
              <a:buNone/>
            </a:pPr>
            <a:r>
              <a:rPr lang="en-US" altLang="zh-CN">
                <a:ea typeface="宋体" charset="-122"/>
              </a:rPr>
              <a:t>1.</a:t>
            </a:r>
            <a:r>
              <a:rPr lang="en-US" altLang="zh-CN" baseline="0">
                <a:ea typeface="宋体" charset="-122"/>
              </a:rPr>
              <a:t> </a:t>
            </a:r>
            <a:r>
              <a:rPr lang="zh-CN" altLang="en-US" baseline="0">
                <a:ea typeface="宋体" charset="-122"/>
              </a:rPr>
              <a:t>后面解释 </a:t>
            </a:r>
            <a:r>
              <a:rPr lang="zh-CN" altLang="en-US"/>
              <a:t>树的</a:t>
            </a:r>
            <a:r>
              <a:rPr lang="zh-CN" altLang="en-US">
                <a:solidFill>
                  <a:srgbClr val="0070C0"/>
                </a:solidFill>
              </a:rPr>
              <a:t>带权路径长度</a:t>
            </a:r>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156</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marL="0" indent="0" eaLnBrk="1" hangingPunct="1">
              <a:buNone/>
            </a:pPr>
            <a:r>
              <a:rPr lang="en-US" altLang="zh-CN">
                <a:ea typeface="宋体" charset="-122"/>
              </a:rPr>
              <a:t>//</a:t>
            </a:r>
            <a:r>
              <a:rPr lang="zh-CN" altLang="en-US">
                <a:ea typeface="宋体" charset="-122"/>
              </a:rPr>
              <a:t>比如</a:t>
            </a:r>
            <a:r>
              <a:rPr lang="en-US" altLang="zh-CN">
                <a:ea typeface="宋体" charset="-122"/>
              </a:rPr>
              <a:t>:</a:t>
            </a:r>
          </a:p>
          <a:p>
            <a:pPr marL="0" indent="0" eaLnBrk="1" hangingPunct="1">
              <a:buNone/>
            </a:pPr>
            <a:r>
              <a:rPr lang="en-US" altLang="zh-CN">
                <a:ea typeface="宋体" charset="-122"/>
              </a:rPr>
              <a:t>13</a:t>
            </a:r>
            <a:r>
              <a:rPr lang="en-US" altLang="zh-CN" baseline="0">
                <a:ea typeface="宋体" charset="-122"/>
              </a:rPr>
              <a:t> </a:t>
            </a:r>
            <a:r>
              <a:rPr lang="zh-CN" altLang="en-US" baseline="0">
                <a:ea typeface="宋体" charset="-122"/>
              </a:rPr>
              <a:t>这个结点的权是 </a:t>
            </a:r>
            <a:r>
              <a:rPr lang="en-US" altLang="zh-CN" baseline="0">
                <a:ea typeface="宋体" charset="-122"/>
              </a:rPr>
              <a:t>13,</a:t>
            </a:r>
            <a:r>
              <a:rPr lang="zh-CN" altLang="en-US" baseline="0">
                <a:ea typeface="宋体" charset="-122"/>
              </a:rPr>
              <a:t>它的</a:t>
            </a:r>
            <a:r>
              <a:rPr lang="zh-CN" altLang="en-US" b="1"/>
              <a:t>带权路径长度 </a:t>
            </a:r>
            <a:r>
              <a:rPr lang="en-US" altLang="zh-CN" b="1"/>
              <a:t>13 * 2 = 26</a:t>
            </a:r>
          </a:p>
          <a:p>
            <a:pPr marL="0" indent="0" eaLnBrk="1" hangingPunct="1">
              <a:buNone/>
            </a:pPr>
            <a:r>
              <a:rPr lang="en-US" altLang="zh-CN" b="1">
                <a:ea typeface="宋体" charset="-122"/>
              </a:rPr>
              <a:t>3</a:t>
            </a:r>
            <a:r>
              <a:rPr lang="en-US" altLang="zh-CN" b="1" baseline="0">
                <a:ea typeface="宋体" charset="-122"/>
              </a:rPr>
              <a:t> </a:t>
            </a:r>
            <a:r>
              <a:rPr lang="zh-CN" altLang="en-US" b="1" baseline="0">
                <a:ea typeface="宋体" charset="-122"/>
              </a:rPr>
              <a:t>这个结点的权是 </a:t>
            </a:r>
            <a:r>
              <a:rPr lang="en-US" altLang="zh-CN" b="1" baseline="0">
                <a:ea typeface="宋体" charset="-122"/>
              </a:rPr>
              <a:t>3, </a:t>
            </a:r>
            <a:r>
              <a:rPr lang="zh-CN" altLang="en-US" b="1" baseline="0">
                <a:ea typeface="宋体" charset="-122"/>
              </a:rPr>
              <a:t>它的带权路径长度是 </a:t>
            </a:r>
            <a:r>
              <a:rPr lang="en-US" altLang="zh-CN" b="1" baseline="0">
                <a:ea typeface="宋体" charset="-122"/>
              </a:rPr>
              <a:t>3 * 2 = 6</a:t>
            </a:r>
          </a:p>
          <a:p>
            <a:pPr marL="0" indent="0" eaLnBrk="1" hangingPunct="1">
              <a:buNone/>
            </a:pPr>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157</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marL="0" indent="0" eaLnBrk="1" hangingPunct="1">
              <a:buNone/>
            </a:pPr>
            <a:r>
              <a:rPr lang="en-US" altLang="zh-CN">
                <a:ea typeface="宋体" charset="-122"/>
              </a:rPr>
              <a:t>//</a:t>
            </a:r>
            <a:r>
              <a:rPr lang="zh-CN" altLang="en-US">
                <a:ea typeface="宋体" charset="-122"/>
              </a:rPr>
              <a:t>比如</a:t>
            </a:r>
            <a:r>
              <a:rPr lang="en-US" altLang="zh-CN">
                <a:ea typeface="宋体" charset="-122"/>
              </a:rPr>
              <a:t>: </a:t>
            </a:r>
            <a:r>
              <a:rPr lang="zh-CN" altLang="en-US">
                <a:ea typeface="宋体" charset="-122"/>
              </a:rPr>
              <a:t>这里的第二颗树就是</a:t>
            </a:r>
            <a:r>
              <a:rPr lang="zh-CN" altLang="en-US" baseline="0">
                <a:ea typeface="宋体" charset="-122"/>
              </a:rPr>
              <a:t> 最优二叉树</a:t>
            </a:r>
            <a:r>
              <a:rPr lang="en-US" altLang="zh-CN" baseline="0">
                <a:ea typeface="宋体" charset="-122"/>
              </a:rPr>
              <a:t>.</a:t>
            </a:r>
            <a:endParaRPr lang="en-US" altLang="zh-CN">
              <a:ea typeface="宋体" charset="-122"/>
            </a:endParaRPr>
          </a:p>
          <a:p>
            <a:pPr marL="0" indent="0" eaLnBrk="1" hangingPunct="1">
              <a:buNone/>
            </a:pPr>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158</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marL="0" indent="0" eaLnBrk="1" hangingPunct="1">
              <a:buNone/>
            </a:pPr>
            <a:r>
              <a:rPr lang="en-US" altLang="zh-CN">
                <a:ea typeface="宋体" charset="-122"/>
              </a:rPr>
              <a:t>//</a:t>
            </a:r>
            <a:r>
              <a:rPr lang="zh-CN" altLang="en-US">
                <a:ea typeface="宋体" charset="-122"/>
              </a:rPr>
              <a:t>说明：较小的值</a:t>
            </a:r>
            <a:r>
              <a:rPr lang="en-US" altLang="zh-CN">
                <a:ea typeface="宋体" charset="-122"/>
              </a:rPr>
              <a:t>(</a:t>
            </a:r>
            <a:r>
              <a:rPr lang="zh-CN" altLang="en-US">
                <a:ea typeface="宋体" charset="-122"/>
              </a:rPr>
              <a:t>或者新的二叉树权值较小</a:t>
            </a:r>
            <a:r>
              <a:rPr lang="en-US" altLang="zh-CN">
                <a:ea typeface="宋体" charset="-122"/>
              </a:rPr>
              <a:t>)</a:t>
            </a:r>
            <a:r>
              <a:rPr lang="zh-CN" altLang="en-US">
                <a:ea typeface="宋体" charset="-122"/>
              </a:rPr>
              <a:t>，放在下一个新的二叉树的左边</a:t>
            </a:r>
            <a:r>
              <a:rPr lang="en-US" altLang="zh-CN">
                <a:ea typeface="宋体" charset="-122"/>
              </a:rPr>
              <a:t>.</a:t>
            </a:r>
          </a:p>
          <a:p>
            <a:pPr marL="0" indent="0" eaLnBrk="1" hangingPunct="1">
              <a:buNone/>
            </a:pPr>
            <a:endParaRPr lang="en-US" altLang="zh-CN">
              <a:ea typeface="宋体" charset="-122"/>
            </a:endParaRPr>
          </a:p>
          <a:p>
            <a:pPr marL="0" indent="0" eaLnBrk="1" hangingPunct="1">
              <a:buNone/>
            </a:pPr>
            <a:endParaRPr lang="en-US" altLang="zh-CN">
              <a:ea typeface="宋体" charset="-122"/>
            </a:endParaRPr>
          </a:p>
          <a:p>
            <a:pPr marL="0" indent="0" eaLnBrk="1" hangingPunct="1">
              <a:buNone/>
            </a:pPr>
            <a:endParaRPr lang="en-US" altLang="zh-CN">
              <a:ea typeface="宋体" charset="-122"/>
            </a:endParaRPr>
          </a:p>
          <a:p>
            <a:pPr marL="0" indent="0" eaLnBrk="1" hangingPunct="1">
              <a:buNone/>
            </a:pPr>
            <a:endParaRPr lang="en-US" altLang="zh-CN">
              <a:ea typeface="宋体" charset="-122"/>
            </a:endParaRPr>
          </a:p>
          <a:p>
            <a:pPr marL="0" indent="0" eaLnBrk="1" hangingPunct="1">
              <a:buNone/>
            </a:pPr>
            <a:endParaRPr lang="en-US" altLang="zh-CN">
              <a:ea typeface="宋体" charset="-122"/>
            </a:endParaRPr>
          </a:p>
          <a:p>
            <a:pPr marL="0" indent="0" eaLnBrk="1" hangingPunct="1">
              <a:buNone/>
            </a:pPr>
            <a:endParaRPr lang="en-US" altLang="zh-CN">
              <a:ea typeface="宋体" charset="-122"/>
            </a:endParaRPr>
          </a:p>
          <a:p>
            <a:pPr marL="0" indent="0" eaLnBrk="1" hangingPunct="1">
              <a:buNone/>
            </a:pPr>
            <a:r>
              <a:rPr lang="en-US" altLang="zh-CN">
                <a:ea typeface="宋体" charset="-122"/>
              </a:rPr>
              <a:t>//</a:t>
            </a:r>
            <a:r>
              <a:rPr lang="zh-CN" altLang="en-US">
                <a:ea typeface="宋体" charset="-122"/>
              </a:rPr>
              <a:t>生成的步骤和讲解参</a:t>
            </a:r>
            <a:r>
              <a:rPr lang="en-US" altLang="zh-CN" baseline="0">
                <a:ea typeface="宋体" charset="-122"/>
              </a:rPr>
              <a:t>41</a:t>
            </a:r>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159</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marL="0" indent="0" eaLnBrk="1" hangingPunct="1">
              <a:buNone/>
            </a:pPr>
            <a:r>
              <a:rPr lang="en-US" altLang="zh-CN">
                <a:ea typeface="宋体" charset="-122"/>
              </a:rPr>
              <a:t>//</a:t>
            </a:r>
            <a:r>
              <a:rPr lang="zh-CN" altLang="en-US">
                <a:ea typeface="宋体" charset="-122"/>
              </a:rPr>
              <a:t>代码如下</a:t>
            </a:r>
            <a:endParaRPr lang="en-US" altLang="zh-CN">
              <a:ea typeface="宋体" charset="-122"/>
            </a:endParaRPr>
          </a:p>
          <a:p>
            <a:pPr marL="0" indent="0" eaLnBrk="1" hangingPunct="1">
              <a:buNone/>
            </a:pPr>
            <a:endParaRPr lang="en-US" altLang="zh-CN">
              <a:ea typeface="宋体" charset="-122"/>
            </a:endParaRPr>
          </a:p>
          <a:p>
            <a:pPr marL="0" indent="0" eaLnBrk="1" hangingPunct="1">
              <a:buNone/>
            </a:pPr>
            <a:r>
              <a:rPr lang="en-US" altLang="zh-CN">
                <a:ea typeface="宋体" charset="-122"/>
              </a:rPr>
              <a:t>package com.atguigu.huffmantree;</a:t>
            </a:r>
          </a:p>
          <a:p>
            <a:pPr marL="0" indent="0" eaLnBrk="1" hangingPunct="1">
              <a:buNone/>
            </a:pPr>
            <a:endParaRPr lang="en-US" altLang="zh-CN">
              <a:ea typeface="宋体" charset="-122"/>
            </a:endParaRPr>
          </a:p>
          <a:p>
            <a:pPr marL="0" indent="0" eaLnBrk="1" hangingPunct="1">
              <a:buNone/>
            </a:pPr>
            <a:r>
              <a:rPr lang="en-US" altLang="zh-CN">
                <a:ea typeface="宋体" charset="-122"/>
              </a:rPr>
              <a:t>import java.util.ArrayList;</a:t>
            </a:r>
          </a:p>
          <a:p>
            <a:pPr marL="0" indent="0" eaLnBrk="1" hangingPunct="1">
              <a:buNone/>
            </a:pPr>
            <a:r>
              <a:rPr lang="en-US" altLang="zh-CN">
                <a:ea typeface="宋体" charset="-122"/>
              </a:rPr>
              <a:t>import java.util.Collections;</a:t>
            </a:r>
          </a:p>
          <a:p>
            <a:pPr marL="0" indent="0" eaLnBrk="1" hangingPunct="1">
              <a:buNone/>
            </a:pPr>
            <a:r>
              <a:rPr lang="en-US" altLang="zh-CN">
                <a:ea typeface="宋体" charset="-122"/>
              </a:rPr>
              <a:t>import java.util.List;</a:t>
            </a:r>
          </a:p>
          <a:p>
            <a:pPr marL="0" indent="0" eaLnBrk="1" hangingPunct="1">
              <a:buNone/>
            </a:pPr>
            <a:endParaRPr lang="en-US" altLang="zh-CN">
              <a:ea typeface="宋体" charset="-122"/>
            </a:endParaRPr>
          </a:p>
          <a:p>
            <a:pPr marL="0" indent="0" eaLnBrk="1" hangingPunct="1">
              <a:buNone/>
            </a:pPr>
            <a:r>
              <a:rPr lang="en-US" altLang="zh-CN">
                <a:ea typeface="宋体" charset="-122"/>
              </a:rPr>
              <a:t>public class Huffmantree {</a:t>
            </a:r>
          </a:p>
          <a:p>
            <a:pPr marL="0" indent="0" eaLnBrk="1" hangingPunct="1">
              <a:buNone/>
            </a:pPr>
            <a:endParaRPr lang="en-US" altLang="zh-CN">
              <a:ea typeface="宋体" charset="-122"/>
            </a:endParaRPr>
          </a:p>
          <a:p>
            <a:pPr marL="0" indent="0" eaLnBrk="1" hangingPunct="1">
              <a:buNone/>
            </a:pPr>
            <a:r>
              <a:rPr lang="en-US" altLang="zh-CN">
                <a:ea typeface="宋体" charset="-122"/>
              </a:rPr>
              <a:t>	public static void main(String[] args) {</a:t>
            </a:r>
          </a:p>
          <a:p>
            <a:pPr marL="0" indent="0" eaLnBrk="1" hangingPunct="1">
              <a:buNone/>
            </a:pPr>
            <a:r>
              <a:rPr lang="en-US" altLang="zh-CN">
                <a:ea typeface="宋体" charset="-122"/>
              </a:rPr>
              <a:t>		// TODO Auto-generated method stub</a:t>
            </a:r>
          </a:p>
          <a:p>
            <a:pPr marL="0" indent="0" eaLnBrk="1" hangingPunct="1">
              <a:buNone/>
            </a:pPr>
            <a:r>
              <a:rPr lang="en-US" altLang="zh-CN">
                <a:ea typeface="宋体" charset="-122"/>
              </a:rPr>
              <a:t>		int[] arr = {1, 3, 6, 7, 8, 13, 29};</a:t>
            </a:r>
          </a:p>
          <a:p>
            <a:pPr marL="0" indent="0" eaLnBrk="1" hangingPunct="1">
              <a:buNone/>
            </a:pPr>
            <a:r>
              <a:rPr lang="en-US" altLang="zh-CN">
                <a:ea typeface="宋体" charset="-122"/>
              </a:rPr>
              <a:t>		Node node = createHuffmanTree(arr);</a:t>
            </a:r>
          </a:p>
          <a:p>
            <a:pPr marL="0" indent="0" eaLnBrk="1" hangingPunct="1">
              <a:buNone/>
            </a:pPr>
            <a:r>
              <a:rPr lang="en-US" altLang="zh-CN">
                <a:ea typeface="宋体" charset="-122"/>
              </a:rPr>
              <a:t>		System.out.println(node);</a:t>
            </a:r>
          </a:p>
          <a:p>
            <a:pPr marL="0" indent="0" eaLnBrk="1" hangingPunct="1">
              <a:buNone/>
            </a:pPr>
            <a:r>
              <a:rPr lang="en-US" altLang="zh-CN">
                <a:ea typeface="宋体" charset="-122"/>
              </a:rPr>
              <a:t>		</a:t>
            </a:r>
          </a:p>
          <a:p>
            <a:pPr marL="0" indent="0" eaLnBrk="1" hangingPunct="1">
              <a:buNone/>
            </a:pPr>
            <a:r>
              <a:rPr lang="en-US" altLang="zh-CN">
                <a:ea typeface="宋体" charset="-122"/>
              </a:rPr>
              <a:t>		//</a:t>
            </a:r>
            <a:r>
              <a:rPr lang="zh-CN" altLang="en-US">
                <a:ea typeface="宋体" charset="-122"/>
              </a:rPr>
              <a:t>看看赫夫曼树是否创建成功</a:t>
            </a:r>
            <a:r>
              <a:rPr lang="en-US" altLang="zh-CN">
                <a:ea typeface="宋体" charset="-122"/>
              </a:rPr>
              <a:t>!</a:t>
            </a:r>
          </a:p>
          <a:p>
            <a:pPr marL="0" indent="0" eaLnBrk="1" hangingPunct="1">
              <a:buNone/>
            </a:pPr>
            <a:r>
              <a:rPr lang="en-US" altLang="zh-CN">
                <a:ea typeface="宋体" charset="-122"/>
              </a:rPr>
              <a:t>		System.out.println("</a:t>
            </a:r>
            <a:r>
              <a:rPr lang="zh-CN" altLang="en-US">
                <a:ea typeface="宋体" charset="-122"/>
              </a:rPr>
              <a:t>前序遍历赫夫曼树</a:t>
            </a:r>
            <a:r>
              <a:rPr lang="en-US" altLang="zh-CN">
                <a:ea typeface="宋体" charset="-122"/>
              </a:rPr>
              <a:t>~~~");</a:t>
            </a:r>
          </a:p>
          <a:p>
            <a:pPr marL="0" indent="0" eaLnBrk="1" hangingPunct="1">
              <a:buNone/>
            </a:pPr>
            <a:r>
              <a:rPr lang="en-US" altLang="zh-CN">
                <a:ea typeface="宋体" charset="-122"/>
              </a:rPr>
              <a:t>		preOrder(node);</a:t>
            </a:r>
          </a:p>
          <a:p>
            <a:pPr marL="0" indent="0" eaLnBrk="1" hangingPunct="1">
              <a:buNone/>
            </a:pPr>
            <a:r>
              <a:rPr lang="en-US" altLang="zh-CN">
                <a:ea typeface="宋体" charset="-122"/>
              </a:rPr>
              <a:t>	}</a:t>
            </a:r>
          </a:p>
          <a:p>
            <a:pPr marL="0" indent="0" eaLnBrk="1" hangingPunct="1">
              <a:buNone/>
            </a:pPr>
            <a:r>
              <a:rPr lang="en-US" altLang="zh-CN">
                <a:ea typeface="宋体" charset="-122"/>
              </a:rPr>
              <a:t>	//</a:t>
            </a:r>
            <a:r>
              <a:rPr lang="zh-CN" altLang="en-US">
                <a:ea typeface="宋体" charset="-122"/>
              </a:rPr>
              <a:t>创建赫夫曼树</a:t>
            </a:r>
          </a:p>
          <a:p>
            <a:pPr marL="0" indent="0" eaLnBrk="1" hangingPunct="1">
              <a:buNone/>
            </a:pPr>
            <a:r>
              <a:rPr lang="zh-CN" altLang="en-US">
                <a:ea typeface="宋体" charset="-122"/>
              </a:rPr>
              <a:t>	</a:t>
            </a:r>
            <a:r>
              <a:rPr lang="en-US" altLang="zh-CN">
                <a:ea typeface="宋体" charset="-122"/>
              </a:rPr>
              <a:t>public static Node createHuffmanTree(int[] arr) {</a:t>
            </a:r>
          </a:p>
          <a:p>
            <a:pPr marL="0" indent="0" eaLnBrk="1" hangingPunct="1">
              <a:buNone/>
            </a:pPr>
            <a:r>
              <a:rPr lang="en-US" altLang="zh-CN">
                <a:ea typeface="宋体" charset="-122"/>
              </a:rPr>
              <a:t>		// </a:t>
            </a:r>
            <a:r>
              <a:rPr lang="zh-CN" altLang="en-US">
                <a:ea typeface="宋体" charset="-122"/>
              </a:rPr>
              <a:t>先使用数组中所有的元素创建若干个二叉树，（只有一个节点）</a:t>
            </a:r>
          </a:p>
          <a:p>
            <a:pPr marL="0" indent="0" eaLnBrk="1" hangingPunct="1">
              <a:buNone/>
            </a:pPr>
            <a:r>
              <a:rPr lang="zh-CN" altLang="en-US">
                <a:ea typeface="宋体" charset="-122"/>
              </a:rPr>
              <a:t>		</a:t>
            </a:r>
            <a:r>
              <a:rPr lang="en-US" altLang="zh-CN">
                <a:ea typeface="宋体" charset="-122"/>
              </a:rPr>
              <a:t>List&lt;Node&gt; nodes = new ArrayList&lt;&gt;();</a:t>
            </a:r>
          </a:p>
          <a:p>
            <a:pPr marL="0" indent="0" eaLnBrk="1" hangingPunct="1">
              <a:buNone/>
            </a:pPr>
            <a:r>
              <a:rPr lang="en-US" altLang="zh-CN">
                <a:ea typeface="宋体" charset="-122"/>
              </a:rPr>
              <a:t>		for (int value : arr) {</a:t>
            </a:r>
          </a:p>
          <a:p>
            <a:pPr marL="0" indent="0" eaLnBrk="1" hangingPunct="1">
              <a:buNone/>
            </a:pPr>
            <a:r>
              <a:rPr lang="en-US" altLang="zh-CN">
                <a:ea typeface="宋体" charset="-122"/>
              </a:rPr>
              <a:t>			nodes.add(new Node(value));</a:t>
            </a:r>
          </a:p>
          <a:p>
            <a:pPr marL="0" indent="0" eaLnBrk="1" hangingPunct="1">
              <a:buNone/>
            </a:pPr>
            <a:r>
              <a:rPr lang="en-US" altLang="zh-CN">
                <a:ea typeface="宋体" charset="-122"/>
              </a:rPr>
              <a:t>		}</a:t>
            </a:r>
          </a:p>
          <a:p>
            <a:pPr marL="0" indent="0" eaLnBrk="1" hangingPunct="1">
              <a:buNone/>
            </a:pPr>
            <a:r>
              <a:rPr lang="en-US" altLang="zh-CN">
                <a:ea typeface="宋体" charset="-122"/>
              </a:rPr>
              <a:t>		// </a:t>
            </a:r>
            <a:r>
              <a:rPr lang="zh-CN" altLang="en-US">
                <a:ea typeface="宋体" charset="-122"/>
              </a:rPr>
              <a:t>循环处理，</a:t>
            </a:r>
          </a:p>
          <a:p>
            <a:pPr marL="0" indent="0" eaLnBrk="1" hangingPunct="1">
              <a:buNone/>
            </a:pPr>
            <a:r>
              <a:rPr lang="zh-CN" altLang="en-US">
                <a:ea typeface="宋体" charset="-122"/>
              </a:rPr>
              <a:t>		</a:t>
            </a:r>
            <a:r>
              <a:rPr lang="en-US" altLang="zh-CN">
                <a:ea typeface="宋体" charset="-122"/>
              </a:rPr>
              <a:t>while (nodes.size() &gt; 1) { // </a:t>
            </a:r>
            <a:r>
              <a:rPr lang="zh-CN" altLang="en-US">
                <a:ea typeface="宋体" charset="-122"/>
              </a:rPr>
              <a:t>保证可以</a:t>
            </a:r>
            <a:r>
              <a:rPr lang="en-US" altLang="zh-CN">
                <a:ea typeface="宋体" charset="-122"/>
              </a:rPr>
              <a:t>get(0) </a:t>
            </a:r>
            <a:r>
              <a:rPr lang="zh-CN" altLang="en-US">
                <a:ea typeface="宋体" charset="-122"/>
              </a:rPr>
              <a:t>和 </a:t>
            </a:r>
            <a:r>
              <a:rPr lang="en-US" altLang="zh-CN">
                <a:ea typeface="宋体" charset="-122"/>
              </a:rPr>
              <a:t>get(1)</a:t>
            </a:r>
          </a:p>
          <a:p>
            <a:pPr marL="0" indent="0" eaLnBrk="1" hangingPunct="1">
              <a:buNone/>
            </a:pPr>
            <a:r>
              <a:rPr lang="en-US" altLang="zh-CN">
                <a:ea typeface="宋体" charset="-122"/>
              </a:rPr>
              <a:t>			//</a:t>
            </a:r>
            <a:r>
              <a:rPr lang="zh-CN" altLang="en-US">
                <a:ea typeface="宋体" charset="-122"/>
              </a:rPr>
              <a:t>排序</a:t>
            </a:r>
          </a:p>
          <a:p>
            <a:pPr marL="0" indent="0" eaLnBrk="1" hangingPunct="1">
              <a:buNone/>
            </a:pPr>
            <a:r>
              <a:rPr lang="zh-CN" altLang="en-US">
                <a:ea typeface="宋体" charset="-122"/>
              </a:rPr>
              <a:t>			</a:t>
            </a:r>
            <a:r>
              <a:rPr lang="en-US" altLang="zh-CN">
                <a:ea typeface="宋体" charset="-122"/>
              </a:rPr>
              <a:t>//</a:t>
            </a:r>
            <a:r>
              <a:rPr lang="zh-CN" altLang="en-US">
                <a:ea typeface="宋体" charset="-122"/>
              </a:rPr>
              <a:t>说明</a:t>
            </a:r>
          </a:p>
          <a:p>
            <a:pPr marL="0" indent="0" eaLnBrk="1" hangingPunct="1">
              <a:buNone/>
            </a:pPr>
            <a:r>
              <a:rPr lang="zh-CN" altLang="en-US">
                <a:ea typeface="宋体" charset="-122"/>
              </a:rPr>
              <a:t>			</a:t>
            </a:r>
            <a:r>
              <a:rPr lang="en-US" altLang="zh-CN">
                <a:ea typeface="宋体" charset="-122"/>
              </a:rPr>
              <a:t>//1. </a:t>
            </a:r>
            <a:r>
              <a:rPr lang="zh-CN" altLang="en-US">
                <a:ea typeface="宋体" charset="-122"/>
              </a:rPr>
              <a:t>需要</a:t>
            </a:r>
            <a:r>
              <a:rPr lang="en-US" altLang="zh-CN">
                <a:ea typeface="宋体" charset="-122"/>
              </a:rPr>
              <a:t>nodes </a:t>
            </a:r>
            <a:r>
              <a:rPr lang="zh-CN" altLang="en-US">
                <a:ea typeface="宋体" charset="-122"/>
              </a:rPr>
              <a:t>集合存放的对象实现 </a:t>
            </a:r>
            <a:r>
              <a:rPr lang="en-US" altLang="zh-CN">
                <a:ea typeface="宋体" charset="-122"/>
              </a:rPr>
              <a:t>Comparable</a:t>
            </a:r>
            <a:r>
              <a:rPr lang="zh-CN" altLang="en-US">
                <a:ea typeface="宋体" charset="-122"/>
              </a:rPr>
              <a:t>接口</a:t>
            </a:r>
          </a:p>
          <a:p>
            <a:pPr marL="0" indent="0" eaLnBrk="1" hangingPunct="1">
              <a:buNone/>
            </a:pPr>
            <a:r>
              <a:rPr lang="zh-CN" altLang="en-US">
                <a:ea typeface="宋体" charset="-122"/>
              </a:rPr>
              <a:t>			</a:t>
            </a:r>
            <a:r>
              <a:rPr lang="en-US" altLang="zh-CN">
                <a:ea typeface="宋体" charset="-122"/>
              </a:rPr>
              <a:t>Collections.sort(nodes);</a:t>
            </a:r>
          </a:p>
          <a:p>
            <a:pPr marL="0" indent="0" eaLnBrk="1" hangingPunct="1">
              <a:buNone/>
            </a:pPr>
            <a:r>
              <a:rPr lang="en-US" altLang="zh-CN">
                <a:ea typeface="宋体" charset="-122"/>
              </a:rPr>
              <a:t>			// </a:t>
            </a:r>
            <a:r>
              <a:rPr lang="zh-CN" altLang="en-US">
                <a:ea typeface="宋体" charset="-122"/>
              </a:rPr>
              <a:t>取出来权值最小的两个二叉树</a:t>
            </a:r>
          </a:p>
          <a:p>
            <a:pPr marL="0" indent="0" eaLnBrk="1" hangingPunct="1">
              <a:buNone/>
            </a:pPr>
            <a:r>
              <a:rPr lang="zh-CN" altLang="en-US">
                <a:ea typeface="宋体" charset="-122"/>
              </a:rPr>
              <a:t>			</a:t>
            </a:r>
            <a:r>
              <a:rPr lang="en-US" altLang="zh-CN">
                <a:ea typeface="宋体" charset="-122"/>
              </a:rPr>
              <a:t>// </a:t>
            </a:r>
            <a:r>
              <a:rPr lang="zh-CN" altLang="en-US">
                <a:ea typeface="宋体" charset="-122"/>
              </a:rPr>
              <a:t>取出最权值最小的二叉树</a:t>
            </a:r>
            <a:r>
              <a:rPr lang="en-US" altLang="zh-CN">
                <a:ea typeface="宋体" charset="-122"/>
              </a:rPr>
              <a:t>, </a:t>
            </a:r>
            <a:r>
              <a:rPr lang="zh-CN" altLang="en-US">
                <a:ea typeface="宋体" charset="-122"/>
              </a:rPr>
              <a:t>作为新的二叉树的左子树</a:t>
            </a:r>
          </a:p>
          <a:p>
            <a:pPr marL="0" indent="0" eaLnBrk="1" hangingPunct="1">
              <a:buNone/>
            </a:pPr>
            <a:r>
              <a:rPr lang="zh-CN" altLang="en-US">
                <a:ea typeface="宋体" charset="-122"/>
              </a:rPr>
              <a:t>			</a:t>
            </a:r>
            <a:r>
              <a:rPr lang="en-US" altLang="zh-CN">
                <a:ea typeface="宋体" charset="-122"/>
              </a:rPr>
              <a:t>// </a:t>
            </a:r>
            <a:r>
              <a:rPr lang="zh-CN" altLang="en-US">
                <a:ea typeface="宋体" charset="-122"/>
              </a:rPr>
              <a:t>如果</a:t>
            </a:r>
            <a:r>
              <a:rPr lang="en-US" altLang="zh-CN">
                <a:ea typeface="宋体" charset="-122"/>
              </a:rPr>
              <a:t>nodes </a:t>
            </a:r>
            <a:r>
              <a:rPr lang="zh-CN" altLang="en-US">
                <a:ea typeface="宋体" charset="-122"/>
              </a:rPr>
              <a:t>是从大到小排序，则 </a:t>
            </a:r>
            <a:r>
              <a:rPr lang="en-US" altLang="zh-CN">
                <a:ea typeface="宋体" charset="-122"/>
              </a:rPr>
              <a:t>Node left = nodes.get(nodes.size() - 1);</a:t>
            </a:r>
          </a:p>
          <a:p>
            <a:pPr marL="0" indent="0" eaLnBrk="1" hangingPunct="1">
              <a:buNone/>
            </a:pPr>
            <a:r>
              <a:rPr lang="en-US" altLang="zh-CN">
                <a:ea typeface="宋体" charset="-122"/>
              </a:rPr>
              <a:t>			// Node left = nodes.get(nodes.size() - 1);</a:t>
            </a:r>
          </a:p>
          <a:p>
            <a:pPr marL="0" indent="0" eaLnBrk="1" hangingPunct="1">
              <a:buNone/>
            </a:pPr>
            <a:r>
              <a:rPr lang="en-US" altLang="zh-CN">
                <a:ea typeface="宋体" charset="-122"/>
              </a:rPr>
              <a:t>			Node left = nodes.get(0);</a:t>
            </a:r>
          </a:p>
          <a:p>
            <a:pPr marL="0" indent="0" eaLnBrk="1" hangingPunct="1">
              <a:buNone/>
            </a:pPr>
            <a:r>
              <a:rPr lang="en-US" altLang="zh-CN">
                <a:ea typeface="宋体" charset="-122"/>
              </a:rPr>
              <a:t>			</a:t>
            </a:r>
          </a:p>
          <a:p>
            <a:pPr marL="0" indent="0" eaLnBrk="1" hangingPunct="1">
              <a:buNone/>
            </a:pPr>
            <a:r>
              <a:rPr lang="en-US" altLang="zh-CN">
                <a:ea typeface="宋体" charset="-122"/>
              </a:rPr>
              <a:t>			// </a:t>
            </a:r>
            <a:r>
              <a:rPr lang="zh-CN" altLang="en-US">
                <a:ea typeface="宋体" charset="-122"/>
              </a:rPr>
              <a:t>取出最权值次小的二叉树</a:t>
            </a:r>
            <a:r>
              <a:rPr lang="en-US" altLang="zh-CN">
                <a:ea typeface="宋体" charset="-122"/>
              </a:rPr>
              <a:t>, </a:t>
            </a:r>
            <a:r>
              <a:rPr lang="zh-CN" altLang="en-US">
                <a:ea typeface="宋体" charset="-122"/>
              </a:rPr>
              <a:t>作为新的二叉树的右子树</a:t>
            </a:r>
          </a:p>
          <a:p>
            <a:pPr marL="0" indent="0" eaLnBrk="1" hangingPunct="1">
              <a:buNone/>
            </a:pPr>
            <a:r>
              <a:rPr lang="zh-CN" altLang="en-US">
                <a:ea typeface="宋体" charset="-122"/>
              </a:rPr>
              <a:t>			</a:t>
            </a:r>
            <a:r>
              <a:rPr lang="en-US" altLang="zh-CN">
                <a:ea typeface="宋体" charset="-122"/>
              </a:rPr>
              <a:t>// </a:t>
            </a:r>
            <a:r>
              <a:rPr lang="zh-CN" altLang="en-US">
                <a:ea typeface="宋体" charset="-122"/>
              </a:rPr>
              <a:t>如果</a:t>
            </a:r>
            <a:r>
              <a:rPr lang="en-US" altLang="zh-CN">
                <a:ea typeface="宋体" charset="-122"/>
              </a:rPr>
              <a:t>nodes </a:t>
            </a:r>
            <a:r>
              <a:rPr lang="zh-CN" altLang="en-US">
                <a:ea typeface="宋体" charset="-122"/>
              </a:rPr>
              <a:t>是从大到小排序，则 </a:t>
            </a:r>
            <a:r>
              <a:rPr lang="en-US" altLang="zh-CN">
                <a:ea typeface="宋体" charset="-122"/>
              </a:rPr>
              <a:t>Node left = nodes.get(nodes.size() - 2);</a:t>
            </a:r>
          </a:p>
          <a:p>
            <a:pPr marL="0" indent="0" eaLnBrk="1" hangingPunct="1">
              <a:buNone/>
            </a:pPr>
            <a:r>
              <a:rPr lang="en-US" altLang="zh-CN">
                <a:ea typeface="宋体" charset="-122"/>
              </a:rPr>
              <a:t>			// Node left = nodes.get(nodes.size() - 2);</a:t>
            </a:r>
          </a:p>
          <a:p>
            <a:pPr marL="0" indent="0" eaLnBrk="1" hangingPunct="1">
              <a:buNone/>
            </a:pPr>
            <a:r>
              <a:rPr lang="en-US" altLang="zh-CN">
                <a:ea typeface="宋体" charset="-122"/>
              </a:rPr>
              <a:t>			Node right = nodes.get(1);</a:t>
            </a:r>
          </a:p>
          <a:p>
            <a:pPr marL="0" indent="0" eaLnBrk="1" hangingPunct="1">
              <a:buNone/>
            </a:pPr>
            <a:r>
              <a:rPr lang="en-US" altLang="zh-CN">
                <a:ea typeface="宋体" charset="-122"/>
              </a:rPr>
              <a:t>			// </a:t>
            </a:r>
            <a:r>
              <a:rPr lang="zh-CN" altLang="en-US">
                <a:ea typeface="宋体" charset="-122"/>
              </a:rPr>
              <a:t>创建一颗新的二叉树</a:t>
            </a:r>
          </a:p>
          <a:p>
            <a:pPr marL="0" indent="0" eaLnBrk="1" hangingPunct="1">
              <a:buNone/>
            </a:pPr>
            <a:r>
              <a:rPr lang="zh-CN" altLang="en-US">
                <a:ea typeface="宋体" charset="-122"/>
              </a:rPr>
              <a:t>			</a:t>
            </a:r>
            <a:r>
              <a:rPr lang="en-US" altLang="zh-CN">
                <a:ea typeface="宋体" charset="-122"/>
              </a:rPr>
              <a:t>Node parent = new Node(left.value + right.value);</a:t>
            </a:r>
          </a:p>
          <a:p>
            <a:pPr marL="0" indent="0" eaLnBrk="1" hangingPunct="1">
              <a:buNone/>
            </a:pPr>
            <a:r>
              <a:rPr lang="en-US" altLang="zh-CN">
                <a:ea typeface="宋体" charset="-122"/>
              </a:rPr>
              <a:t>			//</a:t>
            </a:r>
            <a:r>
              <a:rPr lang="zh-CN" altLang="en-US">
                <a:ea typeface="宋体" charset="-122"/>
              </a:rPr>
              <a:t>把之前取出来的两颗二叉树设置为新创建的二叉树的子树</a:t>
            </a:r>
          </a:p>
          <a:p>
            <a:pPr marL="0" indent="0" eaLnBrk="1" hangingPunct="1">
              <a:buNone/>
            </a:pPr>
            <a:r>
              <a:rPr lang="zh-CN" altLang="en-US">
                <a:ea typeface="宋体" charset="-122"/>
              </a:rPr>
              <a:t>			</a:t>
            </a:r>
            <a:r>
              <a:rPr lang="en-US" altLang="zh-CN">
                <a:ea typeface="宋体" charset="-122"/>
              </a:rPr>
              <a:t>parent.left=left;</a:t>
            </a:r>
          </a:p>
          <a:p>
            <a:pPr marL="0" indent="0" eaLnBrk="1" hangingPunct="1">
              <a:buNone/>
            </a:pPr>
            <a:r>
              <a:rPr lang="en-US" altLang="zh-CN">
                <a:ea typeface="宋体" charset="-122"/>
              </a:rPr>
              <a:t>			parent.right=right;</a:t>
            </a:r>
          </a:p>
          <a:p>
            <a:pPr marL="0" indent="0" eaLnBrk="1" hangingPunct="1">
              <a:buNone/>
            </a:pPr>
            <a:r>
              <a:rPr lang="en-US" altLang="zh-CN">
                <a:ea typeface="宋体" charset="-122"/>
              </a:rPr>
              <a:t>			// </a:t>
            </a:r>
            <a:r>
              <a:rPr lang="zh-CN" altLang="en-US">
                <a:ea typeface="宋体" charset="-122"/>
              </a:rPr>
              <a:t>把取出来的两个二叉树移除</a:t>
            </a:r>
          </a:p>
          <a:p>
            <a:pPr marL="0" indent="0" eaLnBrk="1" hangingPunct="1">
              <a:buNone/>
            </a:pPr>
            <a:r>
              <a:rPr lang="zh-CN" altLang="en-US">
                <a:ea typeface="宋体" charset="-122"/>
              </a:rPr>
              <a:t>			</a:t>
            </a:r>
            <a:r>
              <a:rPr lang="en-US" altLang="zh-CN">
                <a:ea typeface="宋体" charset="-122"/>
              </a:rPr>
              <a:t>nodes.remove(left);</a:t>
            </a:r>
          </a:p>
          <a:p>
            <a:pPr marL="0" indent="0" eaLnBrk="1" hangingPunct="1">
              <a:buNone/>
            </a:pPr>
            <a:r>
              <a:rPr lang="en-US" altLang="zh-CN">
                <a:ea typeface="宋体" charset="-122"/>
              </a:rPr>
              <a:t>			nodes.remove(right);</a:t>
            </a:r>
          </a:p>
          <a:p>
            <a:pPr marL="0" indent="0" eaLnBrk="1" hangingPunct="1">
              <a:buNone/>
            </a:pPr>
            <a:r>
              <a:rPr lang="en-US" altLang="zh-CN">
                <a:ea typeface="宋体" charset="-122"/>
              </a:rPr>
              <a:t>			</a:t>
            </a:r>
          </a:p>
          <a:p>
            <a:pPr marL="0" indent="0" eaLnBrk="1" hangingPunct="1">
              <a:buNone/>
            </a:pPr>
            <a:r>
              <a:rPr lang="en-US" altLang="zh-CN">
                <a:ea typeface="宋体" charset="-122"/>
              </a:rPr>
              <a:t>			// </a:t>
            </a:r>
            <a:r>
              <a:rPr lang="zh-CN" altLang="en-US">
                <a:ea typeface="宋体" charset="-122"/>
              </a:rPr>
              <a:t>放入原来的二叉树集合中</a:t>
            </a:r>
          </a:p>
          <a:p>
            <a:pPr marL="0" indent="0" eaLnBrk="1" hangingPunct="1">
              <a:buNone/>
            </a:pPr>
            <a:r>
              <a:rPr lang="zh-CN" altLang="en-US">
                <a:ea typeface="宋体" charset="-122"/>
              </a:rPr>
              <a:t>			</a:t>
            </a:r>
            <a:r>
              <a:rPr lang="en-US" altLang="zh-CN">
                <a:ea typeface="宋体" charset="-122"/>
              </a:rPr>
              <a:t>nodes.add(parent);</a:t>
            </a:r>
          </a:p>
          <a:p>
            <a:pPr marL="0" indent="0" eaLnBrk="1" hangingPunct="1">
              <a:buNone/>
            </a:pPr>
            <a:r>
              <a:rPr lang="en-US" altLang="zh-CN">
                <a:ea typeface="宋体" charset="-122"/>
              </a:rPr>
              <a:t>		}</a:t>
            </a:r>
          </a:p>
          <a:p>
            <a:pPr marL="0" indent="0" eaLnBrk="1" hangingPunct="1">
              <a:buNone/>
            </a:pPr>
            <a:r>
              <a:rPr lang="en-US" altLang="zh-CN">
                <a:ea typeface="宋体" charset="-122"/>
              </a:rPr>
              <a:t>		//</a:t>
            </a:r>
            <a:r>
              <a:rPr lang="zh-CN" altLang="en-US">
                <a:ea typeface="宋体" charset="-122"/>
              </a:rPr>
              <a:t>返回的节点就是赫夫曼树的根节点</a:t>
            </a:r>
            <a:r>
              <a:rPr lang="en-US" altLang="zh-CN">
                <a:ea typeface="宋体" charset="-122"/>
              </a:rPr>
              <a:t>.</a:t>
            </a:r>
          </a:p>
          <a:p>
            <a:pPr marL="0" indent="0" eaLnBrk="1" hangingPunct="1">
              <a:buNone/>
            </a:pPr>
            <a:r>
              <a:rPr lang="en-US" altLang="zh-CN">
                <a:ea typeface="宋体" charset="-122"/>
              </a:rPr>
              <a:t>		return nodes.get(0);</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r>
              <a:rPr lang="zh-CN" altLang="en-US">
                <a:ea typeface="宋体" charset="-122"/>
              </a:rPr>
              <a:t>前序遍历赫夫曼树</a:t>
            </a:r>
          </a:p>
          <a:p>
            <a:pPr marL="0" indent="0" eaLnBrk="1" hangingPunct="1">
              <a:buNone/>
            </a:pPr>
            <a:r>
              <a:rPr lang="zh-CN" altLang="en-US">
                <a:ea typeface="宋体" charset="-122"/>
              </a:rPr>
              <a:t>	</a:t>
            </a:r>
            <a:r>
              <a:rPr lang="en-US" altLang="zh-CN">
                <a:ea typeface="宋体" charset="-122"/>
              </a:rPr>
              <a:t>public static void preOrder(Node root) {</a:t>
            </a:r>
          </a:p>
          <a:p>
            <a:pPr marL="0" indent="0" eaLnBrk="1" hangingPunct="1">
              <a:buNone/>
            </a:pPr>
            <a:r>
              <a:rPr lang="en-US" altLang="zh-CN">
                <a:ea typeface="宋体" charset="-122"/>
              </a:rPr>
              <a:t>		if (root != null) {</a:t>
            </a:r>
          </a:p>
          <a:p>
            <a:pPr marL="0" indent="0" eaLnBrk="1" hangingPunct="1">
              <a:buNone/>
            </a:pPr>
            <a:r>
              <a:rPr lang="en-US" altLang="zh-CN">
                <a:ea typeface="宋体" charset="-122"/>
              </a:rPr>
              <a:t>			root.preOrder();</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r>
              <a:rPr lang="en-US" altLang="zh-CN">
                <a:ea typeface="宋体" charset="-122"/>
              </a:rPr>
              <a:t>}</a:t>
            </a:r>
          </a:p>
          <a:p>
            <a:pPr marL="0" indent="0" eaLnBrk="1" hangingPunct="1">
              <a:buNone/>
            </a:pPr>
            <a:endParaRPr lang="en-US" altLang="zh-CN">
              <a:ea typeface="宋体" charset="-122"/>
            </a:endParaRPr>
          </a:p>
          <a:p>
            <a:pPr marL="0" indent="0" eaLnBrk="1" hangingPunct="1">
              <a:buNone/>
            </a:pPr>
            <a:endParaRPr lang="en-US" altLang="zh-CN">
              <a:ea typeface="宋体" charset="-122"/>
            </a:endParaRPr>
          </a:p>
          <a:p>
            <a:pPr marL="0" indent="0" eaLnBrk="1" hangingPunct="1">
              <a:buNone/>
            </a:pPr>
            <a:r>
              <a:rPr lang="en-US" altLang="zh-CN">
                <a:ea typeface="宋体" charset="-122"/>
              </a:rPr>
              <a:t>//</a:t>
            </a:r>
            <a:r>
              <a:rPr lang="zh-CN" altLang="en-US">
                <a:ea typeface="宋体" charset="-122"/>
              </a:rPr>
              <a:t>实现 </a:t>
            </a:r>
            <a:r>
              <a:rPr lang="en-US" altLang="zh-CN">
                <a:ea typeface="宋体" charset="-122"/>
              </a:rPr>
              <a:t>Comparable&lt;Node&gt; </a:t>
            </a:r>
            <a:r>
              <a:rPr lang="zh-CN" altLang="en-US">
                <a:ea typeface="宋体" charset="-122"/>
              </a:rPr>
              <a:t>接口是让</a:t>
            </a:r>
            <a:r>
              <a:rPr lang="en-US" altLang="zh-CN">
                <a:ea typeface="宋体" charset="-122"/>
              </a:rPr>
              <a:t>Node </a:t>
            </a:r>
            <a:r>
              <a:rPr lang="zh-CN" altLang="en-US">
                <a:ea typeface="宋体" charset="-122"/>
              </a:rPr>
              <a:t>对象可以进行排序</a:t>
            </a:r>
          </a:p>
          <a:p>
            <a:pPr marL="0" indent="0" eaLnBrk="1" hangingPunct="1">
              <a:buNone/>
            </a:pPr>
            <a:r>
              <a:rPr lang="en-US" altLang="zh-CN">
                <a:ea typeface="宋体" charset="-122"/>
              </a:rPr>
              <a:t>class Node implements Comparable&lt;Node&gt; {</a:t>
            </a:r>
          </a:p>
          <a:p>
            <a:pPr marL="0" indent="0" eaLnBrk="1" hangingPunct="1">
              <a:buNone/>
            </a:pPr>
            <a:r>
              <a:rPr lang="en-US" altLang="zh-CN">
                <a:ea typeface="宋体" charset="-122"/>
              </a:rPr>
              <a:t>	int value;</a:t>
            </a:r>
          </a:p>
          <a:p>
            <a:pPr marL="0" indent="0" eaLnBrk="1" hangingPunct="1">
              <a:buNone/>
            </a:pPr>
            <a:r>
              <a:rPr lang="en-US" altLang="zh-CN">
                <a:ea typeface="宋体" charset="-122"/>
              </a:rPr>
              <a:t>	Node left;</a:t>
            </a:r>
          </a:p>
          <a:p>
            <a:pPr marL="0" indent="0" eaLnBrk="1" hangingPunct="1">
              <a:buNone/>
            </a:pPr>
            <a:r>
              <a:rPr lang="en-US" altLang="zh-CN">
                <a:ea typeface="宋体" charset="-122"/>
              </a:rPr>
              <a:t>	Node right;</a:t>
            </a:r>
          </a:p>
          <a:p>
            <a:pPr marL="0" indent="0" eaLnBrk="1" hangingPunct="1">
              <a:buNone/>
            </a:pPr>
            <a:endParaRPr lang="en-US" altLang="zh-CN">
              <a:ea typeface="宋体" charset="-122"/>
            </a:endParaRPr>
          </a:p>
          <a:p>
            <a:pPr marL="0" indent="0" eaLnBrk="1" hangingPunct="1">
              <a:buNone/>
            </a:pPr>
            <a:r>
              <a:rPr lang="en-US" altLang="zh-CN">
                <a:ea typeface="宋体" charset="-122"/>
              </a:rPr>
              <a:t>	public Node(int value) {</a:t>
            </a:r>
          </a:p>
          <a:p>
            <a:pPr marL="0" indent="0" eaLnBrk="1" hangingPunct="1">
              <a:buNone/>
            </a:pPr>
            <a:r>
              <a:rPr lang="en-US" altLang="zh-CN">
                <a:ea typeface="宋体" charset="-122"/>
              </a:rPr>
              <a:t>		this.value = value;</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r>
              <a:rPr lang="en-US" altLang="zh-CN">
                <a:ea typeface="宋体" charset="-122"/>
              </a:rPr>
              <a:t>	</a:t>
            </a:r>
          </a:p>
          <a:p>
            <a:pPr marL="0" indent="0" eaLnBrk="1" hangingPunct="1">
              <a:buNone/>
            </a:pPr>
            <a:r>
              <a:rPr lang="en-US" altLang="zh-CN">
                <a:ea typeface="宋体" charset="-122"/>
              </a:rPr>
              <a:t>	@Override</a:t>
            </a:r>
          </a:p>
          <a:p>
            <a:pPr marL="0" indent="0" eaLnBrk="1" hangingPunct="1">
              <a:buNone/>
            </a:pPr>
            <a:r>
              <a:rPr lang="en-US" altLang="zh-CN">
                <a:ea typeface="宋体" charset="-122"/>
              </a:rPr>
              <a:t>	public int compareTo(Node node) {</a:t>
            </a:r>
          </a:p>
          <a:p>
            <a:pPr marL="0" indent="0" eaLnBrk="1" hangingPunct="1">
              <a:buNone/>
            </a:pPr>
            <a:r>
              <a:rPr lang="en-US" altLang="zh-CN">
                <a:ea typeface="宋体" charset="-122"/>
              </a:rPr>
              <a:t>		//</a:t>
            </a:r>
            <a:r>
              <a:rPr lang="zh-CN" altLang="en-US">
                <a:ea typeface="宋体" charset="-122"/>
              </a:rPr>
              <a:t>这样写是从小到大排序</a:t>
            </a:r>
          </a:p>
          <a:p>
            <a:pPr marL="0" indent="0" eaLnBrk="1" hangingPunct="1">
              <a:buNone/>
            </a:pPr>
            <a:r>
              <a:rPr lang="zh-CN" altLang="en-US">
                <a:ea typeface="宋体" charset="-122"/>
              </a:rPr>
              <a:t>		</a:t>
            </a:r>
            <a:r>
              <a:rPr lang="en-US" altLang="zh-CN">
                <a:ea typeface="宋体" charset="-122"/>
              </a:rPr>
              <a:t>return this.value - node.value;</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r>
              <a:rPr lang="en-US" altLang="zh-CN">
                <a:ea typeface="宋体" charset="-122"/>
              </a:rPr>
              <a:t>	@Override</a:t>
            </a:r>
          </a:p>
          <a:p>
            <a:pPr marL="0" indent="0" eaLnBrk="1" hangingPunct="1">
              <a:buNone/>
            </a:pPr>
            <a:r>
              <a:rPr lang="en-US" altLang="zh-CN">
                <a:ea typeface="宋体" charset="-122"/>
              </a:rPr>
              <a:t>	public String toString() {</a:t>
            </a:r>
          </a:p>
          <a:p>
            <a:pPr marL="0" indent="0" eaLnBrk="1" hangingPunct="1">
              <a:buNone/>
            </a:pPr>
            <a:r>
              <a:rPr lang="en-US" altLang="zh-CN">
                <a:ea typeface="宋体" charset="-122"/>
              </a:rPr>
              <a:t>		return "Node [value=" + value + "]";</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 </a:t>
            </a:r>
            <a:r>
              <a:rPr lang="zh-CN" altLang="en-US">
                <a:ea typeface="宋体" charset="-122"/>
              </a:rPr>
              <a:t>前序遍历</a:t>
            </a:r>
          </a:p>
          <a:p>
            <a:pPr marL="0" indent="0" eaLnBrk="1" hangingPunct="1">
              <a:buNone/>
            </a:pPr>
            <a:r>
              <a:rPr lang="zh-CN" altLang="en-US">
                <a:ea typeface="宋体" charset="-122"/>
              </a:rPr>
              <a:t>	</a:t>
            </a:r>
            <a:r>
              <a:rPr lang="en-US" altLang="zh-CN">
                <a:ea typeface="宋体" charset="-122"/>
              </a:rPr>
              <a:t>public void preOrder() {</a:t>
            </a:r>
          </a:p>
          <a:p>
            <a:pPr marL="0" indent="0" eaLnBrk="1" hangingPunct="1">
              <a:buNone/>
            </a:pPr>
            <a:r>
              <a:rPr lang="en-US" altLang="zh-CN">
                <a:ea typeface="宋体" charset="-122"/>
              </a:rPr>
              <a:t>		System.out.println(this);// </a:t>
            </a:r>
            <a:r>
              <a:rPr lang="zh-CN" altLang="en-US">
                <a:ea typeface="宋体" charset="-122"/>
              </a:rPr>
              <a:t>先输出父节点</a:t>
            </a:r>
          </a:p>
          <a:p>
            <a:pPr marL="0" indent="0" eaLnBrk="1" hangingPunct="1">
              <a:buNone/>
            </a:pPr>
            <a:r>
              <a:rPr lang="zh-CN" altLang="en-US">
                <a:ea typeface="宋体" charset="-122"/>
              </a:rPr>
              <a:t>		</a:t>
            </a:r>
            <a:r>
              <a:rPr lang="en-US" altLang="zh-CN">
                <a:ea typeface="宋体" charset="-122"/>
              </a:rPr>
              <a:t>if (this.left != null) {</a:t>
            </a:r>
          </a:p>
          <a:p>
            <a:pPr marL="0" indent="0" eaLnBrk="1" hangingPunct="1">
              <a:buNone/>
            </a:pPr>
            <a:r>
              <a:rPr lang="en-US" altLang="zh-CN">
                <a:ea typeface="宋体" charset="-122"/>
              </a:rPr>
              <a:t>			this.left.preOrder();</a:t>
            </a:r>
          </a:p>
          <a:p>
            <a:pPr marL="0" indent="0" eaLnBrk="1" hangingPunct="1">
              <a:buNone/>
            </a:pPr>
            <a:r>
              <a:rPr lang="en-US" altLang="zh-CN">
                <a:ea typeface="宋体" charset="-122"/>
              </a:rPr>
              <a:t>		}</a:t>
            </a:r>
          </a:p>
          <a:p>
            <a:pPr marL="0" indent="0" eaLnBrk="1" hangingPunct="1">
              <a:buNone/>
            </a:pPr>
            <a:r>
              <a:rPr lang="en-US" altLang="zh-CN">
                <a:ea typeface="宋体" charset="-122"/>
              </a:rPr>
              <a:t>		if (this.right != null) {</a:t>
            </a:r>
          </a:p>
          <a:p>
            <a:pPr marL="0" indent="0" eaLnBrk="1" hangingPunct="1">
              <a:buNone/>
            </a:pPr>
            <a:r>
              <a:rPr lang="en-US" altLang="zh-CN">
                <a:ea typeface="宋体" charset="-122"/>
              </a:rPr>
              <a:t>			this.right.preOrder();</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a:t>
            </a:r>
          </a:p>
          <a:p>
            <a:pPr marL="0" indent="0" eaLnBrk="1" hangingPunct="1">
              <a:buNone/>
            </a:pPr>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160</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17</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marL="0" indent="0" eaLnBrk="1" hangingPunct="1">
              <a:buNone/>
            </a:pPr>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161</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marL="0" indent="0" eaLnBrk="1" hangingPunct="1">
              <a:buNone/>
            </a:pPr>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162</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zh-CN" altLang="en-US" sz="1200"/>
              <a:t>字符的编码都不能是其他字符编码的前缀，符合此要求的编码叫做前缀编码， 即不能匹配到重复的编码</a:t>
            </a:r>
            <a:r>
              <a:rPr kumimoji="1" lang="en-US" altLang="zh-CN" sz="1200"/>
              <a:t>//</a:t>
            </a:r>
            <a:r>
              <a:rPr kumimoji="1" lang="zh-CN" altLang="en-US" sz="1200"/>
              <a:t>这个 在后面的赫夫曼编码会再次解释</a:t>
            </a:r>
            <a:endParaRPr kumimoji="1" lang="en-US" altLang="zh-CN" sz="1200">
              <a:latin typeface="Arial" pitchFamily="34" charset="0"/>
              <a:cs typeface="Arial" pitchFamily="34" charset="0"/>
            </a:endParaRPr>
          </a:p>
          <a:p>
            <a:pPr marL="0" indent="0" eaLnBrk="1" hangingPunct="1">
              <a:buNone/>
            </a:pPr>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163</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zh-CN" altLang="en-US" sz="1200"/>
              <a:t>字符的编码都不能是其他字符编码的前缀，符合此要求的编码叫做前缀编码， 即不能匹配到重复的编码</a:t>
            </a:r>
            <a:r>
              <a:rPr kumimoji="1" lang="en-US" altLang="zh-CN" sz="1200"/>
              <a:t>//</a:t>
            </a:r>
            <a:r>
              <a:rPr kumimoji="1" lang="zh-CN" altLang="en-US" sz="1200"/>
              <a:t>这个 在后面的赫夫曼编码会再次解释</a:t>
            </a:r>
            <a:endParaRPr kumimoji="1" lang="en-US" altLang="zh-CN" sz="1200">
              <a:latin typeface="Arial" pitchFamily="34" charset="0"/>
              <a:cs typeface="Arial" pitchFamily="34" charset="0"/>
            </a:endParaRPr>
          </a:p>
          <a:p>
            <a:pPr marL="0" indent="0" eaLnBrk="1" hangingPunct="1">
              <a:buNone/>
            </a:pPr>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164</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a:t>此编码满足前缀编码</a:t>
            </a:r>
            <a:r>
              <a:rPr lang="en-US" altLang="zh-CN" sz="1200"/>
              <a:t>, </a:t>
            </a:r>
            <a:r>
              <a:rPr lang="zh-CN" altLang="en-US" sz="1200"/>
              <a:t>即字符的编码都不能是其他字符编码的前缀</a:t>
            </a:r>
            <a:r>
              <a:rPr lang="en-US" altLang="zh-CN" sz="1200"/>
              <a:t>(</a:t>
            </a:r>
            <a:r>
              <a:rPr lang="zh-CN" altLang="en-US" sz="1200"/>
              <a:t>这样就不会造成匹配的混乱</a:t>
            </a:r>
            <a:r>
              <a:rPr lang="en-US" altLang="zh-CN" sz="1200"/>
              <a:t>)</a:t>
            </a:r>
            <a:r>
              <a:rPr lang="zh-CN" altLang="en-US" sz="1200"/>
              <a:t>。这个怎么理解</a:t>
            </a:r>
            <a:r>
              <a:rPr lang="en-US" altLang="zh-CN" sz="1200"/>
              <a:t>:</a:t>
            </a: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a:t>可以找一段编码</a:t>
            </a:r>
            <a:endParaRPr lang="en-US" altLang="zh-CN" sz="1200"/>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sz="1200"/>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a:t>101(i 101 </a:t>
            </a:r>
            <a:r>
              <a:rPr lang="zh-CN" altLang="en-US" sz="1200"/>
              <a:t>是</a:t>
            </a:r>
            <a:r>
              <a:rPr lang="en-US" altLang="zh-CN" sz="1200"/>
              <a:t>i </a:t>
            </a:r>
            <a:r>
              <a:rPr lang="zh-CN" altLang="en-US" sz="1200"/>
              <a:t>的编码，不是其他任何字符编码的前缀，因此匹配很清晰</a:t>
            </a:r>
            <a:r>
              <a:rPr lang="en-US" altLang="zh-CN" sz="1200"/>
              <a:t>)01(01</a:t>
            </a:r>
            <a:r>
              <a:rPr lang="en-US" altLang="zh-CN" sz="1200" baseline="0"/>
              <a:t> </a:t>
            </a:r>
            <a:r>
              <a:rPr lang="zh-CN" altLang="en-US" sz="1200" baseline="0"/>
              <a:t>是空格的编码，不是任何其他字符编码的前缀，不会造成匹配的多义性</a:t>
            </a:r>
            <a:r>
              <a:rPr lang="en-US" altLang="zh-CN" sz="1200"/>
              <a:t>)001(001 </a:t>
            </a:r>
            <a:r>
              <a:rPr lang="zh-CN" altLang="en-US" sz="1200"/>
              <a:t>是</a:t>
            </a:r>
            <a:r>
              <a:rPr lang="en-US" altLang="zh-CN" sz="1200"/>
              <a:t>l </a:t>
            </a:r>
            <a:r>
              <a:rPr lang="zh-CN" altLang="en-US" sz="1200"/>
              <a:t>的编码，不是其他任何字符编码的前缀，不会造成匹配的多义性</a:t>
            </a:r>
            <a:r>
              <a:rPr lang="en-US" altLang="zh-CN" sz="1200"/>
              <a:t>)101111011110100110111101111010011011</a:t>
            </a: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sz="1200"/>
          </a:p>
          <a:p>
            <a:pPr marL="0" indent="0" eaLnBrk="1" hangingPunct="1">
              <a:buNone/>
            </a:pPr>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165</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marL="0" indent="0" eaLnBrk="1" hangingPunct="1">
              <a:buNone/>
            </a:pPr>
            <a:r>
              <a:rPr lang="zh-CN" altLang="en-US"/>
              <a:t>注意</a:t>
            </a:r>
            <a:r>
              <a:rPr lang="en-US" altLang="zh-CN"/>
              <a:t>, </a:t>
            </a:r>
            <a:r>
              <a:rPr lang="zh-CN" altLang="en-US"/>
              <a:t>这个赫夫曼树根据排序方法不同，也可能不太一样，</a:t>
            </a:r>
            <a:r>
              <a:rPr lang="zh-CN" altLang="en-US" b="1">
                <a:solidFill>
                  <a:srgbClr val="0070C0"/>
                </a:solidFill>
              </a:rPr>
              <a:t>这样对应的赫夫曼编码也不完全一样</a:t>
            </a:r>
            <a:r>
              <a:rPr lang="zh-CN" altLang="en-US"/>
              <a:t>，但是</a:t>
            </a:r>
            <a:r>
              <a:rPr lang="en-US" altLang="zh-CN"/>
              <a:t>wpl </a:t>
            </a:r>
            <a:r>
              <a:rPr lang="zh-CN" altLang="en-US"/>
              <a:t>是一样的，都是最小的</a:t>
            </a:r>
            <a:r>
              <a:rPr lang="en-US" altLang="zh-CN"/>
              <a:t>,</a:t>
            </a:r>
          </a:p>
          <a:p>
            <a:pPr marL="0" indent="0" eaLnBrk="1" hangingPunct="1">
              <a:buNone/>
            </a:pPr>
            <a:r>
              <a:rPr lang="zh-CN" altLang="en-US">
                <a:ea typeface="宋体" charset="-122"/>
              </a:rPr>
              <a:t>那么对应的赫夫曼编码数据，长度也是一样的</a:t>
            </a:r>
            <a:r>
              <a:rPr lang="en-US" altLang="zh-CN">
                <a:ea typeface="宋体" charset="-122"/>
              </a:rPr>
              <a:t>.[</a:t>
            </a:r>
            <a:r>
              <a:rPr lang="zh-CN" altLang="en-US">
                <a:ea typeface="宋体" charset="-122"/>
              </a:rPr>
              <a:t>就是这样的</a:t>
            </a:r>
            <a:r>
              <a:rPr lang="en-US" altLang="zh-CN">
                <a:ea typeface="宋体" charset="-122"/>
              </a:rPr>
              <a:t>,</a:t>
            </a:r>
            <a:r>
              <a:rPr lang="zh-CN" altLang="en-US">
                <a:ea typeface="宋体" charset="-122"/>
              </a:rPr>
              <a:t>没有问题</a:t>
            </a:r>
            <a:r>
              <a:rPr lang="en-US" altLang="zh-CN">
                <a:ea typeface="宋体" charset="-122"/>
              </a:rPr>
              <a:t>]</a:t>
            </a: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166</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marL="0" indent="0" eaLnBrk="1" hangingPunct="1">
              <a:buNone/>
            </a:pPr>
            <a:r>
              <a:rPr lang="en-US" altLang="zh-CN">
                <a:ea typeface="宋体" charset="-122"/>
              </a:rPr>
              <a:t>//</a:t>
            </a:r>
            <a:r>
              <a:rPr lang="zh-CN" altLang="en-US">
                <a:ea typeface="宋体" charset="-122"/>
              </a:rPr>
              <a:t>代码如下：</a:t>
            </a:r>
            <a:endParaRPr lang="en-US" altLang="zh-CN">
              <a:ea typeface="宋体" charset="-122"/>
            </a:endParaRPr>
          </a:p>
          <a:p>
            <a:pPr marL="0" indent="0" eaLnBrk="1" hangingPunct="1">
              <a:buNone/>
            </a:pPr>
            <a:endParaRPr lang="en-US" altLang="zh-CN">
              <a:ea typeface="宋体" charset="-122"/>
            </a:endParaRPr>
          </a:p>
          <a:p>
            <a:pPr marL="0" indent="0" eaLnBrk="1" hangingPunct="1">
              <a:buNone/>
            </a:pPr>
            <a:r>
              <a:rPr lang="en-US" altLang="zh-CN">
                <a:ea typeface="宋体" charset="-122"/>
              </a:rPr>
              <a:t>package com.atguigu.huffmancode;</a:t>
            </a:r>
          </a:p>
          <a:p>
            <a:pPr marL="0" indent="0" eaLnBrk="1" hangingPunct="1">
              <a:buNone/>
            </a:pPr>
            <a:endParaRPr lang="en-US" altLang="zh-CN">
              <a:ea typeface="宋体" charset="-122"/>
            </a:endParaRPr>
          </a:p>
          <a:p>
            <a:pPr marL="0" indent="0" eaLnBrk="1" hangingPunct="1">
              <a:buNone/>
            </a:pPr>
            <a:r>
              <a:rPr lang="en-US" altLang="zh-CN">
                <a:ea typeface="宋体" charset="-122"/>
              </a:rPr>
              <a:t>import java.util.ArrayList;</a:t>
            </a:r>
          </a:p>
          <a:p>
            <a:pPr marL="0" indent="0" eaLnBrk="1" hangingPunct="1">
              <a:buNone/>
            </a:pPr>
            <a:r>
              <a:rPr lang="en-US" altLang="zh-CN">
                <a:ea typeface="宋体" charset="-122"/>
              </a:rPr>
              <a:t>import java.util.Collections;</a:t>
            </a:r>
          </a:p>
          <a:p>
            <a:pPr marL="0" indent="0" eaLnBrk="1" hangingPunct="1">
              <a:buNone/>
            </a:pPr>
            <a:r>
              <a:rPr lang="en-US" altLang="zh-CN">
                <a:ea typeface="宋体" charset="-122"/>
              </a:rPr>
              <a:t>import java.util.HashMap;</a:t>
            </a:r>
          </a:p>
          <a:p>
            <a:pPr marL="0" indent="0" eaLnBrk="1" hangingPunct="1">
              <a:buNone/>
            </a:pPr>
            <a:r>
              <a:rPr lang="en-US" altLang="zh-CN">
                <a:ea typeface="宋体" charset="-122"/>
              </a:rPr>
              <a:t>import java.util.List;</a:t>
            </a:r>
          </a:p>
          <a:p>
            <a:pPr marL="0" indent="0" eaLnBrk="1" hangingPunct="1">
              <a:buNone/>
            </a:pPr>
            <a:r>
              <a:rPr lang="en-US" altLang="zh-CN">
                <a:ea typeface="宋体" charset="-122"/>
              </a:rPr>
              <a:t>import java.util.Map;</a:t>
            </a:r>
          </a:p>
          <a:p>
            <a:pPr marL="0" indent="0" eaLnBrk="1" hangingPunct="1">
              <a:buNone/>
            </a:pPr>
            <a:endParaRPr lang="en-US" altLang="zh-CN">
              <a:ea typeface="宋体" charset="-122"/>
            </a:endParaRPr>
          </a:p>
          <a:p>
            <a:pPr marL="0" indent="0" eaLnBrk="1" hangingPunct="1">
              <a:buNone/>
            </a:pPr>
            <a:endParaRPr lang="en-US" altLang="zh-CN">
              <a:ea typeface="宋体" charset="-122"/>
            </a:endParaRPr>
          </a:p>
          <a:p>
            <a:pPr marL="0" indent="0" eaLnBrk="1" hangingPunct="1">
              <a:buNone/>
            </a:pPr>
            <a:r>
              <a:rPr lang="en-US" altLang="zh-CN">
                <a:ea typeface="宋体" charset="-122"/>
              </a:rPr>
              <a:t>public class HuffmanCode {</a:t>
            </a:r>
          </a:p>
          <a:p>
            <a:pPr marL="0" indent="0" eaLnBrk="1" hangingPunct="1">
              <a:buNone/>
            </a:pPr>
            <a:endParaRPr lang="en-US" altLang="zh-CN">
              <a:ea typeface="宋体" charset="-122"/>
            </a:endParaRPr>
          </a:p>
          <a:p>
            <a:pPr marL="0" indent="0" eaLnBrk="1" hangingPunct="1">
              <a:buNone/>
            </a:pPr>
            <a:r>
              <a:rPr lang="en-US" altLang="zh-CN">
                <a:ea typeface="宋体" charset="-122"/>
              </a:rPr>
              <a:t>	public static void main(String[] args) {</a:t>
            </a:r>
          </a:p>
          <a:p>
            <a:pPr marL="0" indent="0" eaLnBrk="1" hangingPunct="1">
              <a:buNone/>
            </a:pPr>
            <a:r>
              <a:rPr lang="en-US" altLang="zh-CN">
                <a:ea typeface="宋体" charset="-122"/>
              </a:rPr>
              <a:t>		String content="i like like like java do you like a java";</a:t>
            </a:r>
          </a:p>
          <a:p>
            <a:pPr marL="0" indent="0" eaLnBrk="1" hangingPunct="1">
              <a:buNone/>
            </a:pPr>
            <a:r>
              <a:rPr lang="en-US" altLang="zh-CN">
                <a:ea typeface="宋体" charset="-122"/>
              </a:rPr>
              <a:t>		//</a:t>
            </a:r>
            <a:r>
              <a:rPr lang="zh-CN" altLang="en-US">
                <a:ea typeface="宋体" charset="-122"/>
              </a:rPr>
              <a:t>转成</a:t>
            </a:r>
            <a:r>
              <a:rPr lang="en-US" altLang="zh-CN">
                <a:ea typeface="宋体" charset="-122"/>
              </a:rPr>
              <a:t>byte</a:t>
            </a:r>
            <a:r>
              <a:rPr lang="zh-CN" altLang="en-US">
                <a:ea typeface="宋体" charset="-122"/>
              </a:rPr>
              <a:t>数组</a:t>
            </a:r>
          </a:p>
          <a:p>
            <a:pPr marL="0" indent="0" eaLnBrk="1" hangingPunct="1">
              <a:buNone/>
            </a:pPr>
            <a:r>
              <a:rPr lang="zh-CN" altLang="en-US">
                <a:ea typeface="宋体" charset="-122"/>
              </a:rPr>
              <a:t>		</a:t>
            </a:r>
            <a:r>
              <a:rPr lang="en-US" altLang="zh-CN">
                <a:ea typeface="宋体" charset="-122"/>
              </a:rPr>
              <a:t>byte[] bytes = content.getBytes();</a:t>
            </a:r>
          </a:p>
          <a:p>
            <a:pPr marL="0" indent="0" eaLnBrk="1" hangingPunct="1">
              <a:buNone/>
            </a:pPr>
            <a:r>
              <a:rPr lang="en-US" altLang="zh-CN">
                <a:ea typeface="宋体" charset="-122"/>
              </a:rPr>
              <a:t>		//</a:t>
            </a:r>
            <a:r>
              <a:rPr lang="zh-CN" altLang="en-US">
                <a:ea typeface="宋体" charset="-122"/>
              </a:rPr>
              <a:t>进行赫夫曼编码压缩</a:t>
            </a:r>
          </a:p>
          <a:p>
            <a:pPr marL="0" indent="0" eaLnBrk="1" hangingPunct="1">
              <a:buNone/>
            </a:pPr>
            <a:r>
              <a:rPr lang="zh-CN" altLang="en-US">
                <a:ea typeface="宋体" charset="-122"/>
              </a:rPr>
              <a:t>		</a:t>
            </a:r>
            <a:r>
              <a:rPr lang="en-US" altLang="zh-CN">
                <a:ea typeface="宋体" charset="-122"/>
              </a:rPr>
              <a:t>huffmanZip(bytes);</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private static byte[] huffmanZip(byte[] bytes) {</a:t>
            </a:r>
          </a:p>
          <a:p>
            <a:pPr marL="0" indent="0" eaLnBrk="1" hangingPunct="1">
              <a:buNone/>
            </a:pPr>
            <a:r>
              <a:rPr lang="en-US" altLang="zh-CN">
                <a:ea typeface="宋体" charset="-122"/>
              </a:rPr>
              <a:t>		//</a:t>
            </a:r>
            <a:r>
              <a:rPr lang="zh-CN" altLang="en-US">
                <a:ea typeface="宋体" charset="-122"/>
              </a:rPr>
              <a:t>先统计每一个</a:t>
            </a:r>
            <a:r>
              <a:rPr lang="en-US" altLang="zh-CN">
                <a:ea typeface="宋体" charset="-122"/>
              </a:rPr>
              <a:t>byte</a:t>
            </a:r>
            <a:r>
              <a:rPr lang="zh-CN" altLang="en-US">
                <a:ea typeface="宋体" charset="-122"/>
              </a:rPr>
              <a:t>出现的次数，并放入一个集合中</a:t>
            </a:r>
          </a:p>
          <a:p>
            <a:pPr marL="0" indent="0" eaLnBrk="1" hangingPunct="1">
              <a:buNone/>
            </a:pPr>
            <a:r>
              <a:rPr lang="zh-CN" altLang="en-US">
                <a:ea typeface="宋体" charset="-122"/>
              </a:rPr>
              <a:t>		</a:t>
            </a:r>
            <a:r>
              <a:rPr lang="en-US" altLang="zh-CN">
                <a:ea typeface="宋体" charset="-122"/>
              </a:rPr>
              <a:t>List&lt;Node&gt; nodes = getNodes(bytes);</a:t>
            </a:r>
          </a:p>
          <a:p>
            <a:pPr marL="0" indent="0" eaLnBrk="1" hangingPunct="1">
              <a:buNone/>
            </a:pPr>
            <a:r>
              <a:rPr lang="en-US" altLang="zh-CN">
                <a:ea typeface="宋体" charset="-122"/>
              </a:rPr>
              <a:t>		//</a:t>
            </a:r>
            <a:r>
              <a:rPr lang="zh-CN" altLang="en-US">
                <a:ea typeface="宋体" charset="-122"/>
              </a:rPr>
              <a:t>创建一颗赫夫曼树</a:t>
            </a:r>
          </a:p>
          <a:p>
            <a:pPr marL="0" indent="0" eaLnBrk="1" hangingPunct="1">
              <a:buNone/>
            </a:pPr>
            <a:r>
              <a:rPr lang="zh-CN" altLang="en-US">
                <a:ea typeface="宋体" charset="-122"/>
              </a:rPr>
              <a:t>		</a:t>
            </a:r>
            <a:r>
              <a:rPr lang="en-US" altLang="zh-CN">
                <a:ea typeface="宋体" charset="-122"/>
              </a:rPr>
              <a:t>Node root = createHuffmanTree(nodes);</a:t>
            </a:r>
          </a:p>
          <a:p>
            <a:pPr marL="0" indent="0" eaLnBrk="1" hangingPunct="1">
              <a:buNone/>
            </a:pPr>
            <a:r>
              <a:rPr lang="en-US" altLang="zh-CN">
                <a:ea typeface="宋体" charset="-122"/>
              </a:rPr>
              <a:t>		//</a:t>
            </a:r>
            <a:r>
              <a:rPr lang="zh-CN" altLang="en-US">
                <a:ea typeface="宋体" charset="-122"/>
              </a:rPr>
              <a:t>测试一下 赫夫曼树 是否创建成功</a:t>
            </a:r>
            <a:r>
              <a:rPr lang="en-US" altLang="zh-CN">
                <a:ea typeface="宋体" charset="-122"/>
              </a:rPr>
              <a:t>!</a:t>
            </a:r>
          </a:p>
          <a:p>
            <a:pPr marL="0" indent="0" eaLnBrk="1" hangingPunct="1">
              <a:buNone/>
            </a:pPr>
            <a:r>
              <a:rPr lang="en-US" altLang="zh-CN">
                <a:ea typeface="宋体" charset="-122"/>
              </a:rPr>
              <a:t>		//</a:t>
            </a:r>
            <a:r>
              <a:rPr lang="zh-CN" altLang="en-US">
                <a:ea typeface="宋体" charset="-122"/>
              </a:rPr>
              <a:t>输出</a:t>
            </a:r>
            <a:r>
              <a:rPr lang="en-US" altLang="zh-CN">
                <a:ea typeface="宋体" charset="-122"/>
              </a:rPr>
              <a:t>root </a:t>
            </a:r>
            <a:r>
              <a:rPr lang="zh-CN" altLang="en-US">
                <a:ea typeface="宋体" charset="-122"/>
              </a:rPr>
              <a:t>的 值</a:t>
            </a:r>
          </a:p>
          <a:p>
            <a:pPr marL="0" indent="0" eaLnBrk="1" hangingPunct="1">
              <a:buNone/>
            </a:pPr>
            <a:r>
              <a:rPr lang="zh-CN" altLang="en-US">
                <a:ea typeface="宋体" charset="-122"/>
              </a:rPr>
              <a:t>		</a:t>
            </a:r>
            <a:r>
              <a:rPr lang="en-US" altLang="zh-CN">
                <a:ea typeface="宋体" charset="-122"/>
              </a:rPr>
              <a:t>System.out.println(root + " " + root.left + " " + root.right);</a:t>
            </a:r>
          </a:p>
          <a:p>
            <a:pPr marL="0" indent="0" eaLnBrk="1" hangingPunct="1">
              <a:buNone/>
            </a:pPr>
            <a:r>
              <a:rPr lang="en-US" altLang="zh-CN">
                <a:ea typeface="宋体" charset="-122"/>
              </a:rPr>
              <a:t>		return null;</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 </a:t>
            </a:r>
          </a:p>
          <a:p>
            <a:pPr marL="0" indent="0" eaLnBrk="1" hangingPunct="1">
              <a:buNone/>
            </a:pPr>
            <a:r>
              <a:rPr lang="en-US" altLang="zh-CN">
                <a:ea typeface="宋体" charset="-122"/>
              </a:rPr>
              <a:t>	 * @param bytes byte</a:t>
            </a:r>
            <a:r>
              <a:rPr lang="zh-CN" altLang="en-US">
                <a:ea typeface="宋体" charset="-122"/>
              </a:rPr>
              <a:t>数组，就是内容字符串对应的</a:t>
            </a:r>
            <a:r>
              <a:rPr lang="en-US" altLang="zh-CN">
                <a:ea typeface="宋体" charset="-122"/>
              </a:rPr>
              <a:t>byte</a:t>
            </a:r>
            <a:r>
              <a:rPr lang="zh-CN" altLang="en-US">
                <a:ea typeface="宋体" charset="-122"/>
              </a:rPr>
              <a:t>数组</a:t>
            </a:r>
          </a:p>
          <a:p>
            <a:pPr marL="0" indent="0" eaLnBrk="1" hangingPunct="1">
              <a:buNone/>
            </a:pPr>
            <a:r>
              <a:rPr lang="zh-CN" altLang="en-US">
                <a:ea typeface="宋体" charset="-122"/>
              </a:rPr>
              <a:t>	 * </a:t>
            </a:r>
            <a:r>
              <a:rPr lang="en-US" altLang="zh-CN">
                <a:ea typeface="宋体" charset="-122"/>
              </a:rPr>
              <a:t>@return List&lt;Node&gt; </a:t>
            </a:r>
            <a:r>
              <a:rPr lang="zh-CN" altLang="en-US">
                <a:ea typeface="宋体" charset="-122"/>
              </a:rPr>
              <a:t>形式如 </a:t>
            </a:r>
            <a:r>
              <a:rPr lang="en-US" altLang="zh-CN">
                <a:ea typeface="宋体" charset="-122"/>
              </a:rPr>
              <a:t>{Node{'i', 3}, Node{'a', 5}...}</a:t>
            </a:r>
          </a:p>
          <a:p>
            <a:pPr marL="0" indent="0" eaLnBrk="1" hangingPunct="1">
              <a:buNone/>
            </a:pPr>
            <a:r>
              <a:rPr lang="en-US" altLang="zh-CN">
                <a:ea typeface="宋体" charset="-122"/>
              </a:rPr>
              <a:t>	 */</a:t>
            </a:r>
          </a:p>
          <a:p>
            <a:pPr marL="0" indent="0" eaLnBrk="1" hangingPunct="1">
              <a:buNone/>
            </a:pPr>
            <a:r>
              <a:rPr lang="en-US" altLang="zh-CN">
                <a:ea typeface="宋体" charset="-122"/>
              </a:rPr>
              <a:t>	private static List&lt;Node&gt; getNodes(byte[] bytes) {</a:t>
            </a:r>
          </a:p>
          <a:p>
            <a:pPr marL="0" indent="0" eaLnBrk="1" hangingPunct="1">
              <a:buNone/>
            </a:pPr>
            <a:r>
              <a:rPr lang="en-US" altLang="zh-CN">
                <a:ea typeface="宋体" charset="-122"/>
              </a:rPr>
              <a:t>		List&lt;Node&gt; nodes = new ArrayList&lt;&gt;();</a:t>
            </a:r>
          </a:p>
          <a:p>
            <a:pPr marL="0" indent="0" eaLnBrk="1" hangingPunct="1">
              <a:buNone/>
            </a:pPr>
            <a:r>
              <a:rPr lang="en-US" altLang="zh-CN">
                <a:ea typeface="宋体" charset="-122"/>
              </a:rPr>
              <a:t>		//</a:t>
            </a:r>
            <a:r>
              <a:rPr lang="zh-CN" altLang="en-US">
                <a:ea typeface="宋体" charset="-122"/>
              </a:rPr>
              <a:t>存储每一个</a:t>
            </a:r>
            <a:r>
              <a:rPr lang="en-US" altLang="zh-CN">
                <a:ea typeface="宋体" charset="-122"/>
              </a:rPr>
              <a:t>byte</a:t>
            </a:r>
            <a:r>
              <a:rPr lang="zh-CN" altLang="en-US">
                <a:ea typeface="宋体" charset="-122"/>
              </a:rPr>
              <a:t>出现了多少次。</a:t>
            </a:r>
          </a:p>
          <a:p>
            <a:pPr marL="0" indent="0" eaLnBrk="1" hangingPunct="1">
              <a:buNone/>
            </a:pPr>
            <a:r>
              <a:rPr lang="zh-CN" altLang="en-US">
                <a:ea typeface="宋体" charset="-122"/>
              </a:rPr>
              <a:t>		</a:t>
            </a:r>
            <a:r>
              <a:rPr lang="en-US" altLang="zh-CN">
                <a:ea typeface="宋体" charset="-122"/>
              </a:rPr>
              <a:t>Map&lt;Byte, Integer&gt; counts = new HashMap&lt;&gt;();</a:t>
            </a:r>
          </a:p>
          <a:p>
            <a:pPr marL="0" indent="0" eaLnBrk="1" hangingPunct="1">
              <a:buNone/>
            </a:pPr>
            <a:r>
              <a:rPr lang="en-US" altLang="zh-CN">
                <a:ea typeface="宋体" charset="-122"/>
              </a:rPr>
              <a:t>		//</a:t>
            </a:r>
            <a:r>
              <a:rPr lang="zh-CN" altLang="en-US">
                <a:ea typeface="宋体" charset="-122"/>
              </a:rPr>
              <a:t>统计每一个</a:t>
            </a:r>
            <a:r>
              <a:rPr lang="en-US" altLang="zh-CN">
                <a:ea typeface="宋体" charset="-122"/>
              </a:rPr>
              <a:t>byte</a:t>
            </a:r>
            <a:r>
              <a:rPr lang="zh-CN" altLang="en-US">
                <a:ea typeface="宋体" charset="-122"/>
              </a:rPr>
              <a:t>出现的次数</a:t>
            </a:r>
          </a:p>
          <a:p>
            <a:pPr marL="0" indent="0" eaLnBrk="1" hangingPunct="1">
              <a:buNone/>
            </a:pPr>
            <a:r>
              <a:rPr lang="zh-CN" altLang="en-US">
                <a:ea typeface="宋体" charset="-122"/>
              </a:rPr>
              <a:t>		</a:t>
            </a:r>
            <a:r>
              <a:rPr lang="en-US" altLang="zh-CN">
                <a:ea typeface="宋体" charset="-122"/>
              </a:rPr>
              <a:t>for(byte b:bytes) {</a:t>
            </a:r>
          </a:p>
          <a:p>
            <a:pPr marL="0" indent="0" eaLnBrk="1" hangingPunct="1">
              <a:buNone/>
            </a:pPr>
            <a:r>
              <a:rPr lang="en-US" altLang="zh-CN">
                <a:ea typeface="宋体" charset="-122"/>
              </a:rPr>
              <a:t>			Integer count = counts.get(b);</a:t>
            </a:r>
          </a:p>
          <a:p>
            <a:pPr marL="0" indent="0" eaLnBrk="1" hangingPunct="1">
              <a:buNone/>
            </a:pPr>
            <a:r>
              <a:rPr lang="en-US" altLang="zh-CN">
                <a:ea typeface="宋体" charset="-122"/>
              </a:rPr>
              <a:t>			if(count==null) {</a:t>
            </a:r>
          </a:p>
          <a:p>
            <a:pPr marL="0" indent="0" eaLnBrk="1" hangingPunct="1">
              <a:buNone/>
            </a:pPr>
            <a:r>
              <a:rPr lang="en-US" altLang="zh-CN">
                <a:ea typeface="宋体" charset="-122"/>
              </a:rPr>
              <a:t>				counts.put(b, 1);</a:t>
            </a:r>
          </a:p>
          <a:p>
            <a:pPr marL="0" indent="0" eaLnBrk="1" hangingPunct="1">
              <a:buNone/>
            </a:pPr>
            <a:r>
              <a:rPr lang="en-US" altLang="zh-CN">
                <a:ea typeface="宋体" charset="-122"/>
              </a:rPr>
              <a:t>			}else {</a:t>
            </a:r>
          </a:p>
          <a:p>
            <a:pPr marL="0" indent="0" eaLnBrk="1" hangingPunct="1">
              <a:buNone/>
            </a:pPr>
            <a:r>
              <a:rPr lang="en-US" altLang="zh-CN">
                <a:ea typeface="宋体" charset="-122"/>
              </a:rPr>
              <a:t>				counts.put(b, count+1);</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r>
              <a:rPr lang="zh-CN" altLang="en-US">
                <a:ea typeface="宋体" charset="-122"/>
              </a:rPr>
              <a:t>把每一个键值对转为一个</a:t>
            </a:r>
            <a:r>
              <a:rPr lang="en-US" altLang="zh-CN">
                <a:ea typeface="宋体" charset="-122"/>
              </a:rPr>
              <a:t>node</a:t>
            </a:r>
            <a:r>
              <a:rPr lang="zh-CN" altLang="en-US">
                <a:ea typeface="宋体" charset="-122"/>
              </a:rPr>
              <a:t>对象</a:t>
            </a:r>
            <a:r>
              <a:rPr lang="en-US" altLang="zh-CN">
                <a:ea typeface="宋体" charset="-122"/>
              </a:rPr>
              <a:t>,</a:t>
            </a:r>
            <a:r>
              <a:rPr lang="zh-CN" altLang="en-US">
                <a:ea typeface="宋体" charset="-122"/>
              </a:rPr>
              <a:t>并加入到 </a:t>
            </a:r>
            <a:r>
              <a:rPr lang="en-US" altLang="zh-CN">
                <a:ea typeface="宋体" charset="-122"/>
              </a:rPr>
              <a:t>nodes</a:t>
            </a:r>
            <a:r>
              <a:rPr lang="zh-CN" altLang="en-US">
                <a:ea typeface="宋体" charset="-122"/>
              </a:rPr>
              <a:t>集合</a:t>
            </a:r>
          </a:p>
          <a:p>
            <a:pPr marL="0" indent="0" eaLnBrk="1" hangingPunct="1">
              <a:buNone/>
            </a:pPr>
            <a:r>
              <a:rPr lang="zh-CN" altLang="en-US">
                <a:ea typeface="宋体" charset="-122"/>
              </a:rPr>
              <a:t>		</a:t>
            </a:r>
            <a:r>
              <a:rPr lang="en-US" altLang="zh-CN">
                <a:ea typeface="宋体" charset="-122"/>
              </a:rPr>
              <a:t>for(Map.Entry&lt;Byte, Integer&gt; entry:counts.entrySet()) {</a:t>
            </a:r>
          </a:p>
          <a:p>
            <a:pPr marL="0" indent="0" eaLnBrk="1" hangingPunct="1">
              <a:buNone/>
            </a:pPr>
            <a:r>
              <a:rPr lang="en-US" altLang="zh-CN">
                <a:ea typeface="宋体" charset="-122"/>
              </a:rPr>
              <a:t>			nodes.add(new Node(entry.getKey(), entry.getValue()));</a:t>
            </a:r>
          </a:p>
          <a:p>
            <a:pPr marL="0" indent="0" eaLnBrk="1" hangingPunct="1">
              <a:buNone/>
            </a:pPr>
            <a:r>
              <a:rPr lang="en-US" altLang="zh-CN">
                <a:ea typeface="宋体" charset="-122"/>
              </a:rPr>
              <a:t>		}</a:t>
            </a:r>
          </a:p>
          <a:p>
            <a:pPr marL="0" indent="0" eaLnBrk="1" hangingPunct="1">
              <a:buNone/>
            </a:pPr>
            <a:r>
              <a:rPr lang="en-US" altLang="zh-CN">
                <a:ea typeface="宋体" charset="-122"/>
              </a:rPr>
              <a:t>		return nodes;</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 </a:t>
            </a:r>
            <a:r>
              <a:rPr lang="zh-CN" altLang="en-US">
                <a:ea typeface="宋体" charset="-122"/>
              </a:rPr>
              <a:t>创建赫夫曼树</a:t>
            </a:r>
          </a:p>
          <a:p>
            <a:pPr marL="0" indent="0" eaLnBrk="1" hangingPunct="1">
              <a:buNone/>
            </a:pPr>
            <a:r>
              <a:rPr lang="zh-CN" altLang="en-US">
                <a:ea typeface="宋体" charset="-122"/>
              </a:rPr>
              <a:t>	 * </a:t>
            </a:r>
            <a:r>
              <a:rPr lang="en-US" altLang="zh-CN">
                <a:ea typeface="宋体" charset="-122"/>
              </a:rPr>
              <a:t>@param nodes </a:t>
            </a:r>
            <a:r>
              <a:rPr lang="zh-CN" altLang="en-US">
                <a:ea typeface="宋体" charset="-122"/>
              </a:rPr>
              <a:t>传入的是一个</a:t>
            </a:r>
            <a:r>
              <a:rPr lang="en-US" altLang="zh-CN">
                <a:ea typeface="宋体" charset="-122"/>
              </a:rPr>
              <a:t>node</a:t>
            </a:r>
            <a:r>
              <a:rPr lang="zh-CN" altLang="en-US">
                <a:ea typeface="宋体" charset="-122"/>
              </a:rPr>
              <a:t>集合</a:t>
            </a:r>
          </a:p>
          <a:p>
            <a:pPr marL="0" indent="0" eaLnBrk="1" hangingPunct="1">
              <a:buNone/>
            </a:pPr>
            <a:r>
              <a:rPr lang="zh-CN" altLang="en-US">
                <a:ea typeface="宋体" charset="-122"/>
              </a:rPr>
              <a:t>	 * </a:t>
            </a:r>
            <a:r>
              <a:rPr lang="en-US" altLang="zh-CN">
                <a:ea typeface="宋体" charset="-122"/>
              </a:rPr>
              <a:t>@return </a:t>
            </a:r>
            <a:r>
              <a:rPr lang="zh-CN" altLang="en-US">
                <a:ea typeface="宋体" charset="-122"/>
              </a:rPr>
              <a:t>返回赫夫曼树的根节点</a:t>
            </a:r>
          </a:p>
          <a:p>
            <a:pPr marL="0" indent="0" eaLnBrk="1" hangingPunct="1">
              <a:buNone/>
            </a:pPr>
            <a:r>
              <a:rPr lang="zh-CN" altLang="en-US">
                <a:ea typeface="宋体" charset="-122"/>
              </a:rPr>
              <a:t>	 *</a:t>
            </a:r>
            <a:r>
              <a:rPr lang="en-US" altLang="zh-CN">
                <a:ea typeface="宋体" charset="-122"/>
              </a:rPr>
              <a:t>/</a:t>
            </a:r>
          </a:p>
          <a:p>
            <a:pPr marL="0" indent="0" eaLnBrk="1" hangingPunct="1">
              <a:buNone/>
            </a:pPr>
            <a:r>
              <a:rPr lang="en-US" altLang="zh-CN">
                <a:ea typeface="宋体" charset="-122"/>
              </a:rPr>
              <a:t>	private static Node createHuffmanTree(List&lt;Node&gt; nodes) {</a:t>
            </a:r>
          </a:p>
          <a:p>
            <a:pPr marL="0" indent="0" eaLnBrk="1" hangingPunct="1">
              <a:buNone/>
            </a:pPr>
            <a:r>
              <a:rPr lang="en-US" altLang="zh-CN">
                <a:ea typeface="宋体" charset="-122"/>
              </a:rPr>
              <a:t>		</a:t>
            </a:r>
          </a:p>
          <a:p>
            <a:pPr marL="0" indent="0" eaLnBrk="1" hangingPunct="1">
              <a:buNone/>
            </a:pPr>
            <a:r>
              <a:rPr lang="en-US" altLang="zh-CN">
                <a:ea typeface="宋体" charset="-122"/>
              </a:rPr>
              <a:t>		// </a:t>
            </a:r>
            <a:r>
              <a:rPr lang="zh-CN" altLang="en-US">
                <a:ea typeface="宋体" charset="-122"/>
              </a:rPr>
              <a:t>循环处理，</a:t>
            </a:r>
          </a:p>
          <a:p>
            <a:pPr marL="0" indent="0" eaLnBrk="1" hangingPunct="1">
              <a:buNone/>
            </a:pPr>
            <a:r>
              <a:rPr lang="zh-CN" altLang="en-US">
                <a:ea typeface="宋体" charset="-122"/>
              </a:rPr>
              <a:t>		</a:t>
            </a:r>
            <a:r>
              <a:rPr lang="en-US" altLang="zh-CN">
                <a:ea typeface="宋体" charset="-122"/>
              </a:rPr>
              <a:t>while (nodes.size() &gt; 1) { // </a:t>
            </a:r>
            <a:r>
              <a:rPr lang="zh-CN" altLang="en-US">
                <a:ea typeface="宋体" charset="-122"/>
              </a:rPr>
              <a:t>保证可以</a:t>
            </a:r>
            <a:r>
              <a:rPr lang="en-US" altLang="zh-CN">
                <a:ea typeface="宋体" charset="-122"/>
              </a:rPr>
              <a:t>get(0) </a:t>
            </a:r>
            <a:r>
              <a:rPr lang="zh-CN" altLang="en-US">
                <a:ea typeface="宋体" charset="-122"/>
              </a:rPr>
              <a:t>和 </a:t>
            </a:r>
            <a:r>
              <a:rPr lang="en-US" altLang="zh-CN">
                <a:ea typeface="宋体" charset="-122"/>
              </a:rPr>
              <a:t>get(1)</a:t>
            </a:r>
          </a:p>
          <a:p>
            <a:pPr marL="0" indent="0" eaLnBrk="1" hangingPunct="1">
              <a:buNone/>
            </a:pPr>
            <a:r>
              <a:rPr lang="en-US" altLang="zh-CN">
                <a:ea typeface="宋体" charset="-122"/>
              </a:rPr>
              <a:t>			// </a:t>
            </a:r>
            <a:r>
              <a:rPr lang="zh-CN" altLang="en-US">
                <a:ea typeface="宋体" charset="-122"/>
              </a:rPr>
              <a:t>排序</a:t>
            </a:r>
          </a:p>
          <a:p>
            <a:pPr marL="0" indent="0" eaLnBrk="1" hangingPunct="1">
              <a:buNone/>
            </a:pPr>
            <a:r>
              <a:rPr lang="zh-CN" altLang="en-US">
                <a:ea typeface="宋体" charset="-122"/>
              </a:rPr>
              <a:t>			</a:t>
            </a:r>
            <a:r>
              <a:rPr lang="en-US" altLang="zh-CN">
                <a:ea typeface="宋体" charset="-122"/>
              </a:rPr>
              <a:t>// </a:t>
            </a:r>
            <a:r>
              <a:rPr lang="zh-CN" altLang="en-US">
                <a:ea typeface="宋体" charset="-122"/>
              </a:rPr>
              <a:t>说明</a:t>
            </a:r>
          </a:p>
          <a:p>
            <a:pPr marL="0" indent="0" eaLnBrk="1" hangingPunct="1">
              <a:buNone/>
            </a:pPr>
            <a:r>
              <a:rPr lang="zh-CN" altLang="en-US">
                <a:ea typeface="宋体" charset="-122"/>
              </a:rPr>
              <a:t>			</a:t>
            </a:r>
            <a:r>
              <a:rPr lang="en-US" altLang="zh-CN">
                <a:ea typeface="宋体" charset="-122"/>
              </a:rPr>
              <a:t>// 1. </a:t>
            </a:r>
            <a:r>
              <a:rPr lang="zh-CN" altLang="en-US">
                <a:ea typeface="宋体" charset="-122"/>
              </a:rPr>
              <a:t>需要</a:t>
            </a:r>
            <a:r>
              <a:rPr lang="en-US" altLang="zh-CN">
                <a:ea typeface="宋体" charset="-122"/>
              </a:rPr>
              <a:t>nodes </a:t>
            </a:r>
            <a:r>
              <a:rPr lang="zh-CN" altLang="en-US">
                <a:ea typeface="宋体" charset="-122"/>
              </a:rPr>
              <a:t>集合存放的对象实现 </a:t>
            </a:r>
            <a:r>
              <a:rPr lang="en-US" altLang="zh-CN">
                <a:ea typeface="宋体" charset="-122"/>
              </a:rPr>
              <a:t>Comparable</a:t>
            </a:r>
            <a:r>
              <a:rPr lang="zh-CN" altLang="en-US">
                <a:ea typeface="宋体" charset="-122"/>
              </a:rPr>
              <a:t>接口</a:t>
            </a:r>
          </a:p>
          <a:p>
            <a:pPr marL="0" indent="0" eaLnBrk="1" hangingPunct="1">
              <a:buNone/>
            </a:pPr>
            <a:r>
              <a:rPr lang="zh-CN" altLang="en-US">
                <a:ea typeface="宋体" charset="-122"/>
              </a:rPr>
              <a:t>			</a:t>
            </a:r>
            <a:r>
              <a:rPr lang="en-US" altLang="zh-CN">
                <a:ea typeface="宋体" charset="-122"/>
              </a:rPr>
              <a:t>Collections.sort(nodes);</a:t>
            </a:r>
          </a:p>
          <a:p>
            <a:pPr marL="0" indent="0" eaLnBrk="1" hangingPunct="1">
              <a:buNone/>
            </a:pPr>
            <a:r>
              <a:rPr lang="en-US" altLang="zh-CN">
                <a:ea typeface="宋体" charset="-122"/>
              </a:rPr>
              <a:t>			// </a:t>
            </a:r>
            <a:r>
              <a:rPr lang="zh-CN" altLang="en-US">
                <a:ea typeface="宋体" charset="-122"/>
              </a:rPr>
              <a:t>取出来权值最小的两个二叉树</a:t>
            </a:r>
          </a:p>
          <a:p>
            <a:pPr marL="0" indent="0" eaLnBrk="1" hangingPunct="1">
              <a:buNone/>
            </a:pPr>
            <a:r>
              <a:rPr lang="zh-CN" altLang="en-US">
                <a:ea typeface="宋体" charset="-122"/>
              </a:rPr>
              <a:t>			</a:t>
            </a:r>
            <a:r>
              <a:rPr lang="en-US" altLang="zh-CN">
                <a:ea typeface="宋体" charset="-122"/>
              </a:rPr>
              <a:t>Node left = nodes.get(0);</a:t>
            </a:r>
          </a:p>
          <a:p>
            <a:pPr marL="0" indent="0" eaLnBrk="1" hangingPunct="1">
              <a:buNone/>
            </a:pPr>
            <a:r>
              <a:rPr lang="en-US" altLang="zh-CN">
                <a:ea typeface="宋体" charset="-122"/>
              </a:rPr>
              <a:t>			// </a:t>
            </a:r>
            <a:r>
              <a:rPr lang="zh-CN" altLang="en-US">
                <a:ea typeface="宋体" charset="-122"/>
              </a:rPr>
              <a:t>取出最权值次小的二叉树</a:t>
            </a:r>
            <a:r>
              <a:rPr lang="en-US" altLang="zh-CN">
                <a:ea typeface="宋体" charset="-122"/>
              </a:rPr>
              <a:t>, </a:t>
            </a:r>
            <a:r>
              <a:rPr lang="zh-CN" altLang="en-US">
                <a:ea typeface="宋体" charset="-122"/>
              </a:rPr>
              <a:t>作为新的二叉树的右子树</a:t>
            </a:r>
          </a:p>
          <a:p>
            <a:pPr marL="0" indent="0" eaLnBrk="1" hangingPunct="1">
              <a:buNone/>
            </a:pPr>
            <a:r>
              <a:rPr lang="zh-CN" altLang="en-US">
                <a:ea typeface="宋体" charset="-122"/>
              </a:rPr>
              <a:t>			</a:t>
            </a:r>
            <a:r>
              <a:rPr lang="en-US" altLang="zh-CN">
                <a:ea typeface="宋体" charset="-122"/>
              </a:rPr>
              <a:t>Node right = nodes.get(1);</a:t>
            </a:r>
          </a:p>
          <a:p>
            <a:pPr marL="0" indent="0" eaLnBrk="1" hangingPunct="1">
              <a:buNone/>
            </a:pPr>
            <a:r>
              <a:rPr lang="en-US" altLang="zh-CN">
                <a:ea typeface="宋体" charset="-122"/>
              </a:rPr>
              <a:t>			// </a:t>
            </a:r>
            <a:r>
              <a:rPr lang="zh-CN" altLang="en-US">
                <a:ea typeface="宋体" charset="-122"/>
              </a:rPr>
              <a:t>创建一颗新的二叉树 ， 新的节点 </a:t>
            </a:r>
            <a:r>
              <a:rPr lang="en-US" altLang="zh-CN">
                <a:ea typeface="宋体" charset="-122"/>
              </a:rPr>
              <a:t>data </a:t>
            </a:r>
            <a:r>
              <a:rPr lang="zh-CN" altLang="en-US">
                <a:ea typeface="宋体" charset="-122"/>
              </a:rPr>
              <a:t>没有，权值为两颗子树权值和</a:t>
            </a:r>
          </a:p>
          <a:p>
            <a:pPr marL="0" indent="0" eaLnBrk="1" hangingPunct="1">
              <a:buNone/>
            </a:pPr>
            <a:r>
              <a:rPr lang="zh-CN" altLang="en-US">
                <a:ea typeface="宋体" charset="-122"/>
              </a:rPr>
              <a:t>			</a:t>
            </a:r>
            <a:r>
              <a:rPr lang="en-US" altLang="zh-CN">
                <a:ea typeface="宋体" charset="-122"/>
              </a:rPr>
              <a:t>Node parent = new Node(null, left.weight + right.weight);</a:t>
            </a:r>
          </a:p>
          <a:p>
            <a:pPr marL="0" indent="0" eaLnBrk="1" hangingPunct="1">
              <a:buNone/>
            </a:pPr>
            <a:r>
              <a:rPr lang="en-US" altLang="zh-CN">
                <a:ea typeface="宋体" charset="-122"/>
              </a:rPr>
              <a:t>			// </a:t>
            </a:r>
            <a:r>
              <a:rPr lang="zh-CN" altLang="en-US">
                <a:ea typeface="宋体" charset="-122"/>
              </a:rPr>
              <a:t>把之前取出来的两颗二叉树设置为新创建的二叉树的子树</a:t>
            </a:r>
          </a:p>
          <a:p>
            <a:pPr marL="0" indent="0" eaLnBrk="1" hangingPunct="1">
              <a:buNone/>
            </a:pPr>
            <a:r>
              <a:rPr lang="zh-CN" altLang="en-US">
                <a:ea typeface="宋体" charset="-122"/>
              </a:rPr>
              <a:t>			</a:t>
            </a:r>
            <a:r>
              <a:rPr lang="en-US" altLang="zh-CN">
                <a:ea typeface="宋体" charset="-122"/>
              </a:rPr>
              <a:t>parent.left = left;</a:t>
            </a:r>
          </a:p>
          <a:p>
            <a:pPr marL="0" indent="0" eaLnBrk="1" hangingPunct="1">
              <a:buNone/>
            </a:pPr>
            <a:r>
              <a:rPr lang="en-US" altLang="zh-CN">
                <a:ea typeface="宋体" charset="-122"/>
              </a:rPr>
              <a:t>			parent.right = right;</a:t>
            </a:r>
          </a:p>
          <a:p>
            <a:pPr marL="0" indent="0" eaLnBrk="1" hangingPunct="1">
              <a:buNone/>
            </a:pPr>
            <a:r>
              <a:rPr lang="en-US" altLang="zh-CN">
                <a:ea typeface="宋体" charset="-122"/>
              </a:rPr>
              <a:t>			// </a:t>
            </a:r>
            <a:r>
              <a:rPr lang="zh-CN" altLang="en-US">
                <a:ea typeface="宋体" charset="-122"/>
              </a:rPr>
              <a:t>把取出来的两个二叉树移除</a:t>
            </a:r>
          </a:p>
          <a:p>
            <a:pPr marL="0" indent="0" eaLnBrk="1" hangingPunct="1">
              <a:buNone/>
            </a:pPr>
            <a:r>
              <a:rPr lang="zh-CN" altLang="en-US">
                <a:ea typeface="宋体" charset="-122"/>
              </a:rPr>
              <a:t>			</a:t>
            </a:r>
            <a:r>
              <a:rPr lang="en-US" altLang="zh-CN">
                <a:ea typeface="宋体" charset="-122"/>
              </a:rPr>
              <a:t>nodes.remove(left);</a:t>
            </a:r>
          </a:p>
          <a:p>
            <a:pPr marL="0" indent="0" eaLnBrk="1" hangingPunct="1">
              <a:buNone/>
            </a:pPr>
            <a:r>
              <a:rPr lang="en-US" altLang="zh-CN">
                <a:ea typeface="宋体" charset="-122"/>
              </a:rPr>
              <a:t>			nodes.remove(right);</a:t>
            </a:r>
          </a:p>
          <a:p>
            <a:pPr marL="0" indent="0" eaLnBrk="1" hangingPunct="1">
              <a:buNone/>
            </a:pPr>
            <a:r>
              <a:rPr lang="en-US" altLang="zh-CN">
                <a:ea typeface="宋体" charset="-122"/>
              </a:rPr>
              <a:t>			// </a:t>
            </a:r>
            <a:r>
              <a:rPr lang="zh-CN" altLang="en-US">
                <a:ea typeface="宋体" charset="-122"/>
              </a:rPr>
              <a:t>放入原来的二叉树集合中</a:t>
            </a:r>
          </a:p>
          <a:p>
            <a:pPr marL="0" indent="0" eaLnBrk="1" hangingPunct="1">
              <a:buNone/>
            </a:pPr>
            <a:r>
              <a:rPr lang="zh-CN" altLang="en-US">
                <a:ea typeface="宋体" charset="-122"/>
              </a:rPr>
              <a:t>			</a:t>
            </a:r>
            <a:r>
              <a:rPr lang="en-US" altLang="zh-CN">
                <a:ea typeface="宋体" charset="-122"/>
              </a:rPr>
              <a:t>nodes.add(parent);</a:t>
            </a:r>
          </a:p>
          <a:p>
            <a:pPr marL="0" indent="0" eaLnBrk="1" hangingPunct="1">
              <a:buNone/>
            </a:pPr>
            <a:r>
              <a:rPr lang="en-US" altLang="zh-CN">
                <a:ea typeface="宋体" charset="-122"/>
              </a:rPr>
              <a:t>		}</a:t>
            </a:r>
          </a:p>
          <a:p>
            <a:pPr marL="0" indent="0" eaLnBrk="1" hangingPunct="1">
              <a:buNone/>
            </a:pPr>
            <a:r>
              <a:rPr lang="en-US" altLang="zh-CN">
                <a:ea typeface="宋体" charset="-122"/>
              </a:rPr>
              <a:t>		// </a:t>
            </a:r>
            <a:r>
              <a:rPr lang="zh-CN" altLang="en-US">
                <a:ea typeface="宋体" charset="-122"/>
              </a:rPr>
              <a:t>返回的节点就是赫夫曼树的根节点</a:t>
            </a:r>
            <a:r>
              <a:rPr lang="en-US" altLang="zh-CN">
                <a:ea typeface="宋体" charset="-122"/>
              </a:rPr>
              <a:t>.</a:t>
            </a:r>
          </a:p>
          <a:p>
            <a:pPr marL="0" indent="0" eaLnBrk="1" hangingPunct="1">
              <a:buNone/>
            </a:pPr>
            <a:r>
              <a:rPr lang="en-US" altLang="zh-CN">
                <a:ea typeface="宋体" charset="-122"/>
              </a:rPr>
              <a:t>		return nodes.get(0);</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endParaRPr lang="en-US" altLang="zh-CN">
              <a:ea typeface="宋体" charset="-122"/>
            </a:endParaRPr>
          </a:p>
          <a:p>
            <a:pPr marL="0" indent="0" eaLnBrk="1" hangingPunct="1">
              <a:buNone/>
            </a:pPr>
            <a:r>
              <a:rPr lang="en-US" altLang="zh-CN">
                <a:ea typeface="宋体" charset="-122"/>
              </a:rPr>
              <a:t>}</a:t>
            </a:r>
          </a:p>
          <a:p>
            <a:pPr marL="0" indent="0" eaLnBrk="1" hangingPunct="1">
              <a:buNone/>
            </a:pPr>
            <a:endParaRPr lang="en-US" altLang="zh-CN">
              <a:ea typeface="宋体" charset="-122"/>
            </a:endParaRPr>
          </a:p>
          <a:p>
            <a:pPr marL="0" indent="0" eaLnBrk="1" hangingPunct="1">
              <a:buNone/>
            </a:pPr>
            <a:r>
              <a:rPr lang="en-US" altLang="zh-CN">
                <a:ea typeface="宋体" charset="-122"/>
              </a:rPr>
              <a:t>//</a:t>
            </a:r>
            <a:r>
              <a:rPr lang="zh-CN" altLang="en-US">
                <a:ea typeface="宋体" charset="-122"/>
              </a:rPr>
              <a:t>实现 </a:t>
            </a:r>
            <a:r>
              <a:rPr lang="en-US" altLang="zh-CN">
                <a:ea typeface="宋体" charset="-122"/>
              </a:rPr>
              <a:t>Comparable&lt;Node&gt; </a:t>
            </a:r>
            <a:r>
              <a:rPr lang="zh-CN" altLang="en-US">
                <a:ea typeface="宋体" charset="-122"/>
              </a:rPr>
              <a:t>接口是让</a:t>
            </a:r>
            <a:r>
              <a:rPr lang="en-US" altLang="zh-CN">
                <a:ea typeface="宋体" charset="-122"/>
              </a:rPr>
              <a:t>Node </a:t>
            </a:r>
            <a:r>
              <a:rPr lang="zh-CN" altLang="en-US">
                <a:ea typeface="宋体" charset="-122"/>
              </a:rPr>
              <a:t>对象可以进行排序</a:t>
            </a:r>
          </a:p>
          <a:p>
            <a:pPr marL="0" indent="0" eaLnBrk="1" hangingPunct="1">
              <a:buNone/>
            </a:pPr>
            <a:r>
              <a:rPr lang="en-US" altLang="zh-CN">
                <a:ea typeface="宋体" charset="-122"/>
              </a:rPr>
              <a:t>class Node implements Comparable&lt;Node&gt; {</a:t>
            </a:r>
          </a:p>
          <a:p>
            <a:pPr marL="0" indent="0" eaLnBrk="1" hangingPunct="1">
              <a:buNone/>
            </a:pPr>
            <a:r>
              <a:rPr lang="en-US" altLang="zh-CN">
                <a:ea typeface="宋体" charset="-122"/>
              </a:rPr>
              <a:t>	Byte data;  // </a:t>
            </a:r>
            <a:r>
              <a:rPr lang="zh-CN" altLang="en-US">
                <a:ea typeface="宋体" charset="-122"/>
              </a:rPr>
              <a:t>数据本身 </a:t>
            </a:r>
            <a:r>
              <a:rPr lang="en-US" altLang="zh-CN">
                <a:ea typeface="宋体" charset="-122"/>
              </a:rPr>
              <a:t>, char </a:t>
            </a:r>
            <a:r>
              <a:rPr lang="zh-CN" altLang="en-US">
                <a:ea typeface="宋体" charset="-122"/>
              </a:rPr>
              <a:t>本质就是 </a:t>
            </a:r>
            <a:r>
              <a:rPr lang="en-US" altLang="zh-CN">
                <a:ea typeface="宋体" charset="-122"/>
              </a:rPr>
              <a:t>Byte</a:t>
            </a:r>
          </a:p>
          <a:p>
            <a:pPr marL="0" indent="0" eaLnBrk="1" hangingPunct="1">
              <a:buNone/>
            </a:pPr>
            <a:r>
              <a:rPr lang="en-US" altLang="zh-CN">
                <a:ea typeface="宋体" charset="-122"/>
              </a:rPr>
              <a:t>	int weight; // </a:t>
            </a:r>
            <a:r>
              <a:rPr lang="zh-CN" altLang="en-US">
                <a:ea typeface="宋体" charset="-122"/>
              </a:rPr>
              <a:t>可以理解成权值</a:t>
            </a:r>
            <a:r>
              <a:rPr lang="en-US" altLang="zh-CN">
                <a:ea typeface="宋体" charset="-122"/>
              </a:rPr>
              <a:t>, </a:t>
            </a:r>
            <a:r>
              <a:rPr lang="zh-CN" altLang="en-US">
                <a:ea typeface="宋体" charset="-122"/>
              </a:rPr>
              <a:t>即字符出现的次数</a:t>
            </a:r>
          </a:p>
          <a:p>
            <a:pPr marL="0" indent="0" eaLnBrk="1" hangingPunct="1">
              <a:buNone/>
            </a:pPr>
            <a:r>
              <a:rPr lang="zh-CN" altLang="en-US">
                <a:ea typeface="宋体" charset="-122"/>
              </a:rPr>
              <a:t>	</a:t>
            </a:r>
            <a:r>
              <a:rPr lang="en-US" altLang="zh-CN">
                <a:ea typeface="宋体" charset="-122"/>
              </a:rPr>
              <a:t>Node left;</a:t>
            </a:r>
          </a:p>
          <a:p>
            <a:pPr marL="0" indent="0" eaLnBrk="1" hangingPunct="1">
              <a:buNone/>
            </a:pPr>
            <a:r>
              <a:rPr lang="en-US" altLang="zh-CN">
                <a:ea typeface="宋体" charset="-122"/>
              </a:rPr>
              <a:t>	Node right;</a:t>
            </a:r>
          </a:p>
          <a:p>
            <a:pPr marL="0" indent="0" eaLnBrk="1" hangingPunct="1">
              <a:buNone/>
            </a:pPr>
            <a:endParaRPr lang="en-US" altLang="zh-CN">
              <a:ea typeface="宋体" charset="-122"/>
            </a:endParaRPr>
          </a:p>
          <a:p>
            <a:pPr marL="0" indent="0" eaLnBrk="1" hangingPunct="1">
              <a:buNone/>
            </a:pPr>
            <a:r>
              <a:rPr lang="en-US" altLang="zh-CN">
                <a:ea typeface="宋体" charset="-122"/>
              </a:rPr>
              <a:t>	public Node(Byte data, int weight) {</a:t>
            </a:r>
          </a:p>
          <a:p>
            <a:pPr marL="0" indent="0" eaLnBrk="1" hangingPunct="1">
              <a:buNone/>
            </a:pPr>
            <a:r>
              <a:rPr lang="en-US" altLang="zh-CN">
                <a:ea typeface="宋体" charset="-122"/>
              </a:rPr>
              <a:t>		this.data = data;</a:t>
            </a:r>
          </a:p>
          <a:p>
            <a:pPr marL="0" indent="0" eaLnBrk="1" hangingPunct="1">
              <a:buNone/>
            </a:pPr>
            <a:r>
              <a:rPr lang="en-US" altLang="zh-CN">
                <a:ea typeface="宋体" charset="-122"/>
              </a:rPr>
              <a:t>		this.weight = weight;</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r>
              <a:rPr lang="en-US" altLang="zh-CN">
                <a:ea typeface="宋体" charset="-122"/>
              </a:rPr>
              <a:t>	</a:t>
            </a:r>
          </a:p>
          <a:p>
            <a:pPr marL="0" indent="0" eaLnBrk="1" hangingPunct="1">
              <a:buNone/>
            </a:pPr>
            <a:r>
              <a:rPr lang="en-US" altLang="zh-CN">
                <a:ea typeface="宋体" charset="-122"/>
              </a:rPr>
              <a:t>	@Override</a:t>
            </a:r>
          </a:p>
          <a:p>
            <a:pPr marL="0" indent="0" eaLnBrk="1" hangingPunct="1">
              <a:buNone/>
            </a:pPr>
            <a:r>
              <a:rPr lang="en-US" altLang="zh-CN">
                <a:ea typeface="宋体" charset="-122"/>
              </a:rPr>
              <a:t>	public int compareTo(Node node) {</a:t>
            </a:r>
          </a:p>
          <a:p>
            <a:pPr marL="0" indent="0" eaLnBrk="1" hangingPunct="1">
              <a:buNone/>
            </a:pPr>
            <a:r>
              <a:rPr lang="en-US" altLang="zh-CN">
                <a:ea typeface="宋体" charset="-122"/>
              </a:rPr>
              <a:t>		//</a:t>
            </a:r>
            <a:r>
              <a:rPr lang="zh-CN" altLang="en-US">
                <a:ea typeface="宋体" charset="-122"/>
              </a:rPr>
              <a:t>这样写是从小到大排序</a:t>
            </a:r>
          </a:p>
          <a:p>
            <a:pPr marL="0" indent="0" eaLnBrk="1" hangingPunct="1">
              <a:buNone/>
            </a:pPr>
            <a:r>
              <a:rPr lang="zh-CN" altLang="en-US">
                <a:ea typeface="宋体" charset="-122"/>
              </a:rPr>
              <a:t>		</a:t>
            </a:r>
            <a:r>
              <a:rPr lang="en-US" altLang="zh-CN">
                <a:ea typeface="宋体" charset="-122"/>
              </a:rPr>
              <a:t>return this.weight - node.weight;</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@Override</a:t>
            </a:r>
          </a:p>
          <a:p>
            <a:pPr marL="0" indent="0" eaLnBrk="1" hangingPunct="1">
              <a:buNone/>
            </a:pPr>
            <a:r>
              <a:rPr lang="en-US" altLang="zh-CN">
                <a:ea typeface="宋体" charset="-122"/>
              </a:rPr>
              <a:t>	public String toString() {</a:t>
            </a:r>
          </a:p>
          <a:p>
            <a:pPr marL="0" indent="0" eaLnBrk="1" hangingPunct="1">
              <a:buNone/>
            </a:pPr>
            <a:r>
              <a:rPr lang="en-US" altLang="zh-CN">
                <a:ea typeface="宋体" charset="-122"/>
              </a:rPr>
              <a:t>		return "Node [data=" + data + ", weight=" + weight + "]";</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endParaRPr lang="en-US" altLang="zh-CN">
              <a:ea typeface="宋体" charset="-122"/>
            </a:endParaRPr>
          </a:p>
          <a:p>
            <a:pPr marL="0" indent="0" eaLnBrk="1" hangingPunct="1">
              <a:buNone/>
            </a:pPr>
            <a:r>
              <a:rPr lang="en-US" altLang="zh-CN">
                <a:ea typeface="宋体" charset="-122"/>
              </a:rPr>
              <a:t>	// </a:t>
            </a:r>
            <a:r>
              <a:rPr lang="zh-CN" altLang="en-US">
                <a:ea typeface="宋体" charset="-122"/>
              </a:rPr>
              <a:t>前序遍历</a:t>
            </a:r>
          </a:p>
          <a:p>
            <a:pPr marL="0" indent="0" eaLnBrk="1" hangingPunct="1">
              <a:buNone/>
            </a:pPr>
            <a:r>
              <a:rPr lang="zh-CN" altLang="en-US">
                <a:ea typeface="宋体" charset="-122"/>
              </a:rPr>
              <a:t>	</a:t>
            </a:r>
            <a:r>
              <a:rPr lang="en-US" altLang="zh-CN">
                <a:ea typeface="宋体" charset="-122"/>
              </a:rPr>
              <a:t>public void preOrder() {</a:t>
            </a:r>
          </a:p>
          <a:p>
            <a:pPr marL="0" indent="0" eaLnBrk="1" hangingPunct="1">
              <a:buNone/>
            </a:pPr>
            <a:r>
              <a:rPr lang="en-US" altLang="zh-CN">
                <a:ea typeface="宋体" charset="-122"/>
              </a:rPr>
              <a:t>		System.out.println(this);// </a:t>
            </a:r>
            <a:r>
              <a:rPr lang="zh-CN" altLang="en-US">
                <a:ea typeface="宋体" charset="-122"/>
              </a:rPr>
              <a:t>先输出父节点</a:t>
            </a:r>
          </a:p>
          <a:p>
            <a:pPr marL="0" indent="0" eaLnBrk="1" hangingPunct="1">
              <a:buNone/>
            </a:pPr>
            <a:r>
              <a:rPr lang="zh-CN" altLang="en-US">
                <a:ea typeface="宋体" charset="-122"/>
              </a:rPr>
              <a:t>		</a:t>
            </a:r>
            <a:r>
              <a:rPr lang="en-US" altLang="zh-CN">
                <a:ea typeface="宋体" charset="-122"/>
              </a:rPr>
              <a:t>if (this.left != null) {</a:t>
            </a:r>
          </a:p>
          <a:p>
            <a:pPr marL="0" indent="0" eaLnBrk="1" hangingPunct="1">
              <a:buNone/>
            </a:pPr>
            <a:r>
              <a:rPr lang="en-US" altLang="zh-CN">
                <a:ea typeface="宋体" charset="-122"/>
              </a:rPr>
              <a:t>			this.left.preOrder();</a:t>
            </a:r>
          </a:p>
          <a:p>
            <a:pPr marL="0" indent="0" eaLnBrk="1" hangingPunct="1">
              <a:buNone/>
            </a:pPr>
            <a:r>
              <a:rPr lang="en-US" altLang="zh-CN">
                <a:ea typeface="宋体" charset="-122"/>
              </a:rPr>
              <a:t>		}</a:t>
            </a:r>
          </a:p>
          <a:p>
            <a:pPr marL="0" indent="0" eaLnBrk="1" hangingPunct="1">
              <a:buNone/>
            </a:pPr>
            <a:r>
              <a:rPr lang="en-US" altLang="zh-CN">
                <a:ea typeface="宋体" charset="-122"/>
              </a:rPr>
              <a:t>		if (this.right != null) {</a:t>
            </a:r>
          </a:p>
          <a:p>
            <a:pPr marL="0" indent="0" eaLnBrk="1" hangingPunct="1">
              <a:buNone/>
            </a:pPr>
            <a:r>
              <a:rPr lang="en-US" altLang="zh-CN">
                <a:ea typeface="宋体" charset="-122"/>
              </a:rPr>
              <a:t>			this.right.preOrder();</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a:t>
            </a:r>
          </a:p>
          <a:p>
            <a:pPr marL="0" indent="0" eaLnBrk="1" hangingPunct="1">
              <a:buNone/>
            </a:pPr>
            <a:endParaRPr lang="en-US" altLang="zh-CN">
              <a:ea typeface="宋体" charset="-122"/>
            </a:endParaRPr>
          </a:p>
          <a:p>
            <a:pPr marL="0" indent="0" eaLnBrk="1" hangingPunct="1">
              <a:buNone/>
            </a:pPr>
            <a:endParaRPr lang="en-US" altLang="zh-CN">
              <a:ea typeface="宋体" charset="-122"/>
            </a:endParaRPr>
          </a:p>
          <a:p>
            <a:pPr marL="0" indent="0" eaLnBrk="1" hangingPunct="1">
              <a:buNone/>
            </a:pPr>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167</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marL="0" indent="0" eaLnBrk="1" hangingPunct="1">
              <a:buNone/>
            </a:pPr>
            <a:r>
              <a:rPr lang="en-US" altLang="zh-CN">
                <a:ea typeface="宋体" charset="-122"/>
              </a:rPr>
              <a:t>//</a:t>
            </a:r>
            <a:r>
              <a:rPr lang="zh-CN" altLang="en-US">
                <a:ea typeface="宋体" charset="-122"/>
              </a:rPr>
              <a:t>代码如下</a:t>
            </a:r>
            <a:r>
              <a:rPr lang="en-US" altLang="zh-CN">
                <a:ea typeface="宋体" charset="-122"/>
              </a:rPr>
              <a:t>:</a:t>
            </a:r>
          </a:p>
          <a:p>
            <a:pPr marL="0" indent="0" eaLnBrk="1" hangingPunct="1">
              <a:buNone/>
            </a:pPr>
            <a:endParaRPr lang="en-US" altLang="zh-CN">
              <a:ea typeface="宋体" charset="-122"/>
            </a:endParaRPr>
          </a:p>
          <a:p>
            <a:pPr marL="0" indent="0" eaLnBrk="1" hangingPunct="1">
              <a:buNone/>
            </a:pPr>
            <a:r>
              <a:rPr lang="en-US" altLang="zh-CN">
                <a:ea typeface="宋体" charset="-122"/>
              </a:rPr>
              <a:t>package com.atguigu.huffmancode;</a:t>
            </a:r>
          </a:p>
          <a:p>
            <a:pPr marL="0" indent="0" eaLnBrk="1" hangingPunct="1">
              <a:buNone/>
            </a:pPr>
            <a:endParaRPr lang="en-US" altLang="zh-CN">
              <a:ea typeface="宋体" charset="-122"/>
            </a:endParaRPr>
          </a:p>
          <a:p>
            <a:pPr marL="0" indent="0" eaLnBrk="1" hangingPunct="1">
              <a:buNone/>
            </a:pPr>
            <a:r>
              <a:rPr lang="en-US" altLang="zh-CN">
                <a:ea typeface="宋体" charset="-122"/>
              </a:rPr>
              <a:t>import java.util.ArrayList;</a:t>
            </a:r>
          </a:p>
          <a:p>
            <a:pPr marL="0" indent="0" eaLnBrk="1" hangingPunct="1">
              <a:buNone/>
            </a:pPr>
            <a:r>
              <a:rPr lang="en-US" altLang="zh-CN">
                <a:ea typeface="宋体" charset="-122"/>
              </a:rPr>
              <a:t>import java.util.Arrays;</a:t>
            </a:r>
          </a:p>
          <a:p>
            <a:pPr marL="0" indent="0" eaLnBrk="1" hangingPunct="1">
              <a:buNone/>
            </a:pPr>
            <a:r>
              <a:rPr lang="en-US" altLang="zh-CN">
                <a:ea typeface="宋体" charset="-122"/>
              </a:rPr>
              <a:t>import java.util.Collections;</a:t>
            </a:r>
          </a:p>
          <a:p>
            <a:pPr marL="0" indent="0" eaLnBrk="1" hangingPunct="1">
              <a:buNone/>
            </a:pPr>
            <a:r>
              <a:rPr lang="en-US" altLang="zh-CN">
                <a:ea typeface="宋体" charset="-122"/>
              </a:rPr>
              <a:t>import java.util.HashMap;</a:t>
            </a:r>
          </a:p>
          <a:p>
            <a:pPr marL="0" indent="0" eaLnBrk="1" hangingPunct="1">
              <a:buNone/>
            </a:pPr>
            <a:r>
              <a:rPr lang="en-US" altLang="zh-CN">
                <a:ea typeface="宋体" charset="-122"/>
              </a:rPr>
              <a:t>import java.util.List;</a:t>
            </a:r>
          </a:p>
          <a:p>
            <a:pPr marL="0" indent="0" eaLnBrk="1" hangingPunct="1">
              <a:buNone/>
            </a:pPr>
            <a:r>
              <a:rPr lang="en-US" altLang="zh-CN">
                <a:ea typeface="宋体" charset="-122"/>
              </a:rPr>
              <a:t>import java.util.Map;</a:t>
            </a:r>
          </a:p>
          <a:p>
            <a:pPr marL="0" indent="0" eaLnBrk="1" hangingPunct="1">
              <a:buNone/>
            </a:pPr>
            <a:r>
              <a:rPr lang="en-US" altLang="zh-CN">
                <a:ea typeface="宋体" charset="-122"/>
              </a:rPr>
              <a:t>import java.util.Set;</a:t>
            </a:r>
          </a:p>
          <a:p>
            <a:pPr marL="0" indent="0" eaLnBrk="1" hangingPunct="1">
              <a:buNone/>
            </a:pPr>
            <a:endParaRPr lang="en-US" altLang="zh-CN">
              <a:ea typeface="宋体" charset="-122"/>
            </a:endParaRPr>
          </a:p>
          <a:p>
            <a:pPr marL="0" indent="0" eaLnBrk="1" hangingPunct="1">
              <a:buNone/>
            </a:pPr>
            <a:endParaRPr lang="en-US" altLang="zh-CN">
              <a:ea typeface="宋体" charset="-122"/>
            </a:endParaRPr>
          </a:p>
          <a:p>
            <a:pPr marL="0" indent="0" eaLnBrk="1" hangingPunct="1">
              <a:buNone/>
            </a:pPr>
            <a:r>
              <a:rPr lang="en-US" altLang="zh-CN">
                <a:ea typeface="宋体" charset="-122"/>
              </a:rPr>
              <a:t>public class HuffmanCode {</a:t>
            </a:r>
          </a:p>
          <a:p>
            <a:pPr marL="0" indent="0" eaLnBrk="1" hangingPunct="1">
              <a:buNone/>
            </a:pPr>
            <a:endParaRPr lang="en-US" altLang="zh-CN">
              <a:ea typeface="宋体" charset="-122"/>
            </a:endParaRPr>
          </a:p>
          <a:p>
            <a:pPr marL="0" indent="0" eaLnBrk="1" hangingPunct="1">
              <a:buNone/>
            </a:pPr>
            <a:r>
              <a:rPr lang="en-US" altLang="zh-CN">
                <a:ea typeface="宋体" charset="-122"/>
              </a:rPr>
              <a:t>	public static void main(String[] args) {</a:t>
            </a:r>
          </a:p>
          <a:p>
            <a:pPr marL="0" indent="0" eaLnBrk="1" hangingPunct="1">
              <a:buNone/>
            </a:pPr>
            <a:r>
              <a:rPr lang="en-US" altLang="zh-CN">
                <a:ea typeface="宋体" charset="-122"/>
              </a:rPr>
              <a:t>		String content="i like like like java do you like a java";</a:t>
            </a:r>
          </a:p>
          <a:p>
            <a:pPr marL="0" indent="0" eaLnBrk="1" hangingPunct="1">
              <a:buNone/>
            </a:pPr>
            <a:r>
              <a:rPr lang="en-US" altLang="zh-CN">
                <a:ea typeface="宋体" charset="-122"/>
              </a:rPr>
              <a:t>		//</a:t>
            </a:r>
            <a:r>
              <a:rPr lang="zh-CN" altLang="en-US">
                <a:ea typeface="宋体" charset="-122"/>
              </a:rPr>
              <a:t>转成</a:t>
            </a:r>
            <a:r>
              <a:rPr lang="en-US" altLang="zh-CN">
                <a:ea typeface="宋体" charset="-122"/>
              </a:rPr>
              <a:t>byte</a:t>
            </a:r>
            <a:r>
              <a:rPr lang="zh-CN" altLang="en-US">
                <a:ea typeface="宋体" charset="-122"/>
              </a:rPr>
              <a:t>数组</a:t>
            </a:r>
          </a:p>
          <a:p>
            <a:pPr marL="0" indent="0" eaLnBrk="1" hangingPunct="1">
              <a:buNone/>
            </a:pPr>
            <a:r>
              <a:rPr lang="zh-CN" altLang="en-US">
                <a:ea typeface="宋体" charset="-122"/>
              </a:rPr>
              <a:t>		</a:t>
            </a:r>
            <a:r>
              <a:rPr lang="en-US" altLang="zh-CN">
                <a:ea typeface="宋体" charset="-122"/>
              </a:rPr>
              <a:t>byte[] bytes = content.getBytes();</a:t>
            </a:r>
          </a:p>
          <a:p>
            <a:pPr marL="0" indent="0" eaLnBrk="1" hangingPunct="1">
              <a:buNone/>
            </a:pPr>
            <a:r>
              <a:rPr lang="en-US" altLang="zh-CN">
                <a:ea typeface="宋体" charset="-122"/>
              </a:rPr>
              <a:t>		//</a:t>
            </a:r>
            <a:r>
              <a:rPr lang="zh-CN" altLang="en-US">
                <a:ea typeface="宋体" charset="-122"/>
              </a:rPr>
              <a:t>进行赫夫曼编码压缩</a:t>
            </a:r>
          </a:p>
          <a:p>
            <a:pPr marL="0" indent="0" eaLnBrk="1" hangingPunct="1">
              <a:buNone/>
            </a:pPr>
            <a:r>
              <a:rPr lang="zh-CN" altLang="en-US">
                <a:ea typeface="宋体" charset="-122"/>
              </a:rPr>
              <a:t>		</a:t>
            </a:r>
            <a:r>
              <a:rPr lang="en-US" altLang="zh-CN">
                <a:ea typeface="宋体" charset="-122"/>
              </a:rPr>
              <a:t>byte[] huffmanBytes = huffmanZip(bytes);</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 </a:t>
            </a:r>
            <a:r>
              <a:rPr lang="zh-CN" altLang="en-US">
                <a:ea typeface="宋体" charset="-122"/>
              </a:rPr>
              <a:t>将 </a:t>
            </a:r>
            <a:r>
              <a:rPr lang="en-US" altLang="zh-CN">
                <a:ea typeface="宋体" charset="-122"/>
              </a:rPr>
              <a:t>content </a:t>
            </a:r>
            <a:r>
              <a:rPr lang="zh-CN" altLang="en-US">
                <a:ea typeface="宋体" charset="-122"/>
              </a:rPr>
              <a:t>进程赫夫曼编码，返回的就是 按 赫夫曼编码后的 </a:t>
            </a:r>
            <a:r>
              <a:rPr lang="en-US" altLang="zh-CN">
                <a:ea typeface="宋体" charset="-122"/>
              </a:rPr>
              <a:t>byte</a:t>
            </a:r>
            <a:r>
              <a:rPr lang="zh-CN" altLang="en-US">
                <a:ea typeface="宋体" charset="-122"/>
              </a:rPr>
              <a:t>数组</a:t>
            </a:r>
          </a:p>
          <a:p>
            <a:pPr marL="0" indent="0" eaLnBrk="1" hangingPunct="1">
              <a:buNone/>
            </a:pPr>
            <a:r>
              <a:rPr lang="zh-CN" altLang="en-US">
                <a:ea typeface="宋体" charset="-122"/>
              </a:rPr>
              <a:t>	 * 比如</a:t>
            </a:r>
            <a:r>
              <a:rPr lang="en-US" altLang="zh-CN">
                <a:ea typeface="宋体" charset="-122"/>
              </a:rPr>
              <a:t>: "i like like like java do you like a java" =&gt; </a:t>
            </a:r>
          </a:p>
          <a:p>
            <a:pPr marL="0" indent="0" eaLnBrk="1" hangingPunct="1">
              <a:buNone/>
            </a:pPr>
            <a:r>
              <a:rPr lang="en-US" altLang="zh-CN">
                <a:ea typeface="宋体" charset="-122"/>
              </a:rPr>
              <a:t>	 * 101010011011110111101001101111011110100..  </a:t>
            </a:r>
            <a:r>
              <a:rPr lang="zh-CN" altLang="en-US">
                <a:ea typeface="宋体" charset="-122"/>
              </a:rPr>
              <a:t>但是 是按照 </a:t>
            </a:r>
            <a:r>
              <a:rPr lang="en-US" altLang="zh-CN">
                <a:ea typeface="宋体" charset="-122"/>
              </a:rPr>
              <a:t>byte</a:t>
            </a:r>
            <a:r>
              <a:rPr lang="zh-CN" altLang="en-US">
                <a:ea typeface="宋体" charset="-122"/>
              </a:rPr>
              <a:t>数组来存放的</a:t>
            </a:r>
            <a:r>
              <a:rPr lang="en-US" altLang="zh-CN">
                <a:ea typeface="宋体" charset="-122"/>
              </a:rPr>
              <a:t>,</a:t>
            </a:r>
            <a:r>
              <a:rPr lang="zh-CN" altLang="en-US">
                <a:ea typeface="宋体" charset="-122"/>
              </a:rPr>
              <a:t>每</a:t>
            </a:r>
            <a:r>
              <a:rPr lang="en-US" altLang="zh-CN">
                <a:ea typeface="宋体" charset="-122"/>
              </a:rPr>
              <a:t>8</a:t>
            </a:r>
            <a:r>
              <a:rPr lang="zh-CN" altLang="en-US">
                <a:ea typeface="宋体" charset="-122"/>
              </a:rPr>
              <a:t>位 放入到一个 </a:t>
            </a:r>
            <a:r>
              <a:rPr lang="en-US" altLang="zh-CN">
                <a:ea typeface="宋体" charset="-122"/>
              </a:rPr>
              <a:t>byte</a:t>
            </a:r>
            <a:r>
              <a:rPr lang="zh-CN" altLang="en-US">
                <a:ea typeface="宋体" charset="-122"/>
              </a:rPr>
              <a:t>中</a:t>
            </a:r>
            <a:r>
              <a:rPr lang="en-US" altLang="zh-CN">
                <a:ea typeface="宋体" charset="-122"/>
              </a:rPr>
              <a:t>!</a:t>
            </a:r>
          </a:p>
          <a:p>
            <a:pPr marL="0" indent="0" eaLnBrk="1" hangingPunct="1">
              <a:buNone/>
            </a:pPr>
            <a:r>
              <a:rPr lang="en-US" altLang="zh-CN">
                <a:ea typeface="宋体" charset="-122"/>
              </a:rPr>
              <a:t>	 * </a:t>
            </a:r>
            <a:r>
              <a:rPr lang="zh-CN" altLang="en-US">
                <a:ea typeface="宋体" charset="-122"/>
              </a:rPr>
              <a:t>比如：</a:t>
            </a:r>
            <a:r>
              <a:rPr lang="en-US" altLang="zh-CN">
                <a:ea typeface="宋体" charset="-122"/>
              </a:rPr>
              <a:t>huffmanBytes[0] = -41(10101001)  huffmanBytes[1] = -61(10111101) ...</a:t>
            </a:r>
          </a:p>
          <a:p>
            <a:pPr marL="0" indent="0" eaLnBrk="1" hangingPunct="1">
              <a:buNone/>
            </a:pPr>
            <a:r>
              <a:rPr lang="en-US" altLang="zh-CN">
                <a:ea typeface="宋体" charset="-122"/>
              </a:rPr>
              <a:t>	 * @param bytes</a:t>
            </a:r>
          </a:p>
          <a:p>
            <a:pPr marL="0" indent="0" eaLnBrk="1" hangingPunct="1">
              <a:buNone/>
            </a:pPr>
            <a:r>
              <a:rPr lang="en-US" altLang="zh-CN">
                <a:ea typeface="宋体" charset="-122"/>
              </a:rPr>
              <a:t>	 * @return</a:t>
            </a:r>
          </a:p>
          <a:p>
            <a:pPr marL="0" indent="0" eaLnBrk="1" hangingPunct="1">
              <a:buNone/>
            </a:pPr>
            <a:r>
              <a:rPr lang="en-US" altLang="zh-CN">
                <a:ea typeface="宋体" charset="-122"/>
              </a:rPr>
              <a:t>	 */</a:t>
            </a:r>
          </a:p>
          <a:p>
            <a:pPr marL="0" indent="0" eaLnBrk="1" hangingPunct="1">
              <a:buNone/>
            </a:pPr>
            <a:r>
              <a:rPr lang="en-US" altLang="zh-CN">
                <a:ea typeface="宋体" charset="-122"/>
              </a:rPr>
              <a:t>	private static byte[] huffmanZip(byte[] bytes) {</a:t>
            </a:r>
          </a:p>
          <a:p>
            <a:pPr marL="0" indent="0" eaLnBrk="1" hangingPunct="1">
              <a:buNone/>
            </a:pPr>
            <a:r>
              <a:rPr lang="en-US" altLang="zh-CN">
                <a:ea typeface="宋体" charset="-122"/>
              </a:rPr>
              <a:t>		//</a:t>
            </a:r>
            <a:r>
              <a:rPr lang="zh-CN" altLang="en-US">
                <a:ea typeface="宋体" charset="-122"/>
              </a:rPr>
              <a:t>先统计每一个</a:t>
            </a:r>
            <a:r>
              <a:rPr lang="en-US" altLang="zh-CN">
                <a:ea typeface="宋体" charset="-122"/>
              </a:rPr>
              <a:t>byte</a:t>
            </a:r>
            <a:r>
              <a:rPr lang="zh-CN" altLang="en-US">
                <a:ea typeface="宋体" charset="-122"/>
              </a:rPr>
              <a:t>出现的次数，并放入一个集合中</a:t>
            </a:r>
          </a:p>
          <a:p>
            <a:pPr marL="0" indent="0" eaLnBrk="1" hangingPunct="1">
              <a:buNone/>
            </a:pPr>
            <a:r>
              <a:rPr lang="zh-CN" altLang="en-US">
                <a:ea typeface="宋体" charset="-122"/>
              </a:rPr>
              <a:t>		</a:t>
            </a:r>
            <a:r>
              <a:rPr lang="en-US" altLang="zh-CN">
                <a:ea typeface="宋体" charset="-122"/>
              </a:rPr>
              <a:t>List&lt;Node&gt; nodes = getNodes(bytes);</a:t>
            </a:r>
          </a:p>
          <a:p>
            <a:pPr marL="0" indent="0" eaLnBrk="1" hangingPunct="1">
              <a:buNone/>
            </a:pPr>
            <a:r>
              <a:rPr lang="en-US" altLang="zh-CN">
                <a:ea typeface="宋体" charset="-122"/>
              </a:rPr>
              <a:t>		//</a:t>
            </a:r>
            <a:r>
              <a:rPr lang="zh-CN" altLang="en-US">
                <a:ea typeface="宋体" charset="-122"/>
              </a:rPr>
              <a:t>创建一颗赫夫曼树</a:t>
            </a:r>
          </a:p>
          <a:p>
            <a:pPr marL="0" indent="0" eaLnBrk="1" hangingPunct="1">
              <a:buNone/>
            </a:pPr>
            <a:r>
              <a:rPr lang="zh-CN" altLang="en-US">
                <a:ea typeface="宋体" charset="-122"/>
              </a:rPr>
              <a:t>		</a:t>
            </a:r>
            <a:r>
              <a:rPr lang="en-US" altLang="zh-CN">
                <a:ea typeface="宋体" charset="-122"/>
              </a:rPr>
              <a:t>Node root = createHuffmanTree(nodes);</a:t>
            </a:r>
          </a:p>
          <a:p>
            <a:pPr marL="0" indent="0" eaLnBrk="1" hangingPunct="1">
              <a:buNone/>
            </a:pPr>
            <a:r>
              <a:rPr lang="en-US" altLang="zh-CN">
                <a:ea typeface="宋体" charset="-122"/>
              </a:rPr>
              <a:t>		//</a:t>
            </a:r>
            <a:r>
              <a:rPr lang="zh-CN" altLang="en-US">
                <a:ea typeface="宋体" charset="-122"/>
              </a:rPr>
              <a:t>测试一下 赫夫曼树 是否创建成功</a:t>
            </a:r>
            <a:r>
              <a:rPr lang="en-US" altLang="zh-CN">
                <a:ea typeface="宋体" charset="-122"/>
              </a:rPr>
              <a:t>!</a:t>
            </a:r>
          </a:p>
          <a:p>
            <a:pPr marL="0" indent="0" eaLnBrk="1" hangingPunct="1">
              <a:buNone/>
            </a:pPr>
            <a:r>
              <a:rPr lang="en-US" altLang="zh-CN">
                <a:ea typeface="宋体" charset="-122"/>
              </a:rPr>
              <a:t>		//</a:t>
            </a:r>
            <a:r>
              <a:rPr lang="zh-CN" altLang="en-US">
                <a:ea typeface="宋体" charset="-122"/>
              </a:rPr>
              <a:t>输出</a:t>
            </a:r>
            <a:r>
              <a:rPr lang="en-US" altLang="zh-CN">
                <a:ea typeface="宋体" charset="-122"/>
              </a:rPr>
              <a:t>root </a:t>
            </a:r>
            <a:r>
              <a:rPr lang="zh-CN" altLang="en-US">
                <a:ea typeface="宋体" charset="-122"/>
              </a:rPr>
              <a:t>的 值</a:t>
            </a:r>
          </a:p>
          <a:p>
            <a:pPr marL="0" indent="0" eaLnBrk="1" hangingPunct="1">
              <a:buNone/>
            </a:pPr>
            <a:r>
              <a:rPr lang="zh-CN" altLang="en-US">
                <a:ea typeface="宋体" charset="-122"/>
              </a:rPr>
              <a:t>		</a:t>
            </a:r>
            <a:r>
              <a:rPr lang="en-US" altLang="zh-CN">
                <a:ea typeface="宋体" charset="-122"/>
              </a:rPr>
              <a:t>//System.out.println(root + " " + root.left + " " + root.right);</a:t>
            </a:r>
          </a:p>
          <a:p>
            <a:pPr marL="0" indent="0" eaLnBrk="1" hangingPunct="1">
              <a:buNone/>
            </a:pPr>
            <a:r>
              <a:rPr lang="en-US" altLang="zh-CN">
                <a:ea typeface="宋体" charset="-122"/>
              </a:rPr>
              <a:t>		//</a:t>
            </a:r>
            <a:r>
              <a:rPr lang="zh-CN" altLang="en-US">
                <a:ea typeface="宋体" charset="-122"/>
              </a:rPr>
              <a:t>创建一个赫夫曼编码表</a:t>
            </a:r>
          </a:p>
          <a:p>
            <a:pPr marL="0" indent="0" eaLnBrk="1" hangingPunct="1">
              <a:buNone/>
            </a:pPr>
            <a:r>
              <a:rPr lang="zh-CN" altLang="en-US">
                <a:ea typeface="宋体" charset="-122"/>
              </a:rPr>
              <a:t>		</a:t>
            </a:r>
            <a:r>
              <a:rPr lang="en-US" altLang="zh-CN">
                <a:ea typeface="宋体" charset="-122"/>
              </a:rPr>
              <a:t>Map&lt;Byte, String&gt; huffmanCodes = getCodes(root);</a:t>
            </a:r>
          </a:p>
          <a:p>
            <a:pPr marL="0" indent="0" eaLnBrk="1" hangingPunct="1">
              <a:buNone/>
            </a:pPr>
            <a:r>
              <a:rPr lang="en-US" altLang="zh-CN">
                <a:ea typeface="宋体" charset="-122"/>
              </a:rPr>
              <a:t>		//</a:t>
            </a:r>
            <a:r>
              <a:rPr lang="zh-CN" altLang="en-US">
                <a:ea typeface="宋体" charset="-122"/>
              </a:rPr>
              <a:t>测试一把</a:t>
            </a:r>
            <a:r>
              <a:rPr lang="en-US" altLang="zh-CN">
                <a:ea typeface="宋体" charset="-122"/>
              </a:rPr>
              <a:t>, </a:t>
            </a:r>
            <a:r>
              <a:rPr lang="zh-CN" altLang="en-US">
                <a:ea typeface="宋体" charset="-122"/>
              </a:rPr>
              <a:t>看看 	赫夫曼编码表 是否正确</a:t>
            </a:r>
          </a:p>
          <a:p>
            <a:pPr marL="0" indent="0" eaLnBrk="1" hangingPunct="1">
              <a:buNone/>
            </a:pPr>
            <a:r>
              <a:rPr lang="zh-CN" altLang="en-US">
                <a:ea typeface="宋体" charset="-122"/>
              </a:rPr>
              <a:t>		</a:t>
            </a:r>
            <a:r>
              <a:rPr lang="en-US" altLang="zh-CN">
                <a:ea typeface="宋体" charset="-122"/>
              </a:rPr>
              <a:t>//32=01, 97=100, 100=11000, 117=11001, 101=1110, 118=11011, 105=101, 121=11010, 106=0010, 107=1111, 108=000, 111=0011</a:t>
            </a:r>
          </a:p>
          <a:p>
            <a:pPr marL="0" indent="0" eaLnBrk="1" hangingPunct="1">
              <a:buNone/>
            </a:pPr>
            <a:r>
              <a:rPr lang="en-US" altLang="zh-CN">
                <a:ea typeface="宋体" charset="-122"/>
              </a:rPr>
              <a:t>		//System.out.println(huffmanCodes);</a:t>
            </a:r>
          </a:p>
          <a:p>
            <a:pPr marL="0" indent="0" eaLnBrk="1" hangingPunct="1">
              <a:buNone/>
            </a:pPr>
            <a:r>
              <a:rPr lang="en-US" altLang="zh-CN">
                <a:ea typeface="宋体" charset="-122"/>
              </a:rPr>
              <a:t>		//</a:t>
            </a:r>
            <a:r>
              <a:rPr lang="zh-CN" altLang="en-US">
                <a:ea typeface="宋体" charset="-122"/>
              </a:rPr>
              <a:t>遍历一把</a:t>
            </a:r>
          </a:p>
          <a:p>
            <a:pPr marL="0" indent="0" eaLnBrk="1" hangingPunct="1">
              <a:buNone/>
            </a:pPr>
            <a:r>
              <a:rPr lang="zh-CN" altLang="en-US">
                <a:ea typeface="宋体" charset="-122"/>
              </a:rPr>
              <a:t>		</a:t>
            </a:r>
            <a:r>
              <a:rPr lang="en-US" altLang="zh-CN">
                <a:ea typeface="宋体" charset="-122"/>
              </a:rPr>
              <a:t>Set&lt;Byte&gt; keySet = huffmanCodes.keySet();</a:t>
            </a:r>
          </a:p>
          <a:p>
            <a:pPr marL="0" indent="0" eaLnBrk="1" hangingPunct="1">
              <a:buNone/>
            </a:pPr>
            <a:r>
              <a:rPr lang="en-US" altLang="zh-CN">
                <a:ea typeface="宋体" charset="-122"/>
              </a:rPr>
              <a:t>		for(Byte key: keySet) {</a:t>
            </a:r>
          </a:p>
          <a:p>
            <a:pPr marL="0" indent="0" eaLnBrk="1" hangingPunct="1">
              <a:buNone/>
            </a:pPr>
            <a:r>
              <a:rPr lang="en-US" altLang="zh-CN">
                <a:ea typeface="宋体" charset="-122"/>
              </a:rPr>
              <a:t>			System.out.print((char)key.intValue() + "=" + huffmanCodes.get(key) + " ");</a:t>
            </a:r>
          </a:p>
          <a:p>
            <a:pPr marL="0" indent="0" eaLnBrk="1" hangingPunct="1">
              <a:buNone/>
            </a:pPr>
            <a:r>
              <a:rPr lang="en-US" altLang="zh-CN">
                <a:ea typeface="宋体" charset="-122"/>
              </a:rPr>
              <a:t>		}</a:t>
            </a:r>
          </a:p>
          <a:p>
            <a:pPr marL="0" indent="0" eaLnBrk="1" hangingPunct="1">
              <a:buNone/>
            </a:pPr>
            <a:r>
              <a:rPr lang="en-US" altLang="zh-CN">
                <a:ea typeface="宋体" charset="-122"/>
              </a:rPr>
              <a:t>		//</a:t>
            </a:r>
            <a:r>
              <a:rPr lang="zh-CN" altLang="en-US">
                <a:ea typeface="宋体" charset="-122"/>
              </a:rPr>
              <a:t>对 </a:t>
            </a:r>
            <a:r>
              <a:rPr lang="en-US" altLang="zh-CN">
                <a:ea typeface="宋体" charset="-122"/>
              </a:rPr>
              <a:t>bytes </a:t>
            </a:r>
            <a:r>
              <a:rPr lang="zh-CN" altLang="en-US">
                <a:ea typeface="宋体" charset="-122"/>
              </a:rPr>
              <a:t>进行哈夫曼编码，返回的是 一个</a:t>
            </a:r>
            <a:r>
              <a:rPr lang="en-US" altLang="zh-CN">
                <a:ea typeface="宋体" charset="-122"/>
              </a:rPr>
              <a:t>byte</a:t>
            </a:r>
            <a:r>
              <a:rPr lang="zh-CN" altLang="en-US">
                <a:ea typeface="宋体" charset="-122"/>
              </a:rPr>
              <a:t>数组</a:t>
            </a:r>
          </a:p>
          <a:p>
            <a:pPr marL="0" indent="0" eaLnBrk="1" hangingPunct="1">
              <a:buNone/>
            </a:pPr>
            <a:r>
              <a:rPr lang="zh-CN" altLang="en-US">
                <a:ea typeface="宋体" charset="-122"/>
              </a:rPr>
              <a:t>		</a:t>
            </a:r>
            <a:r>
              <a:rPr lang="en-US" altLang="zh-CN">
                <a:ea typeface="宋体" charset="-122"/>
              </a:rPr>
              <a:t>//"i like like like java do you like a java" </a:t>
            </a:r>
          </a:p>
          <a:p>
            <a:pPr marL="0" indent="0" eaLnBrk="1" hangingPunct="1">
              <a:buNone/>
            </a:pPr>
            <a:r>
              <a:rPr lang="en-US" altLang="zh-CN">
                <a:ea typeface="宋体" charset="-122"/>
              </a:rPr>
              <a:t>		//</a:t>
            </a:r>
            <a:r>
              <a:rPr lang="zh-CN" altLang="en-US">
                <a:ea typeface="宋体" charset="-122"/>
              </a:rPr>
              <a:t>对应的 是 </a:t>
            </a:r>
            <a:r>
              <a:rPr lang="en-US" altLang="zh-CN">
                <a:ea typeface="宋体" charset="-122"/>
              </a:rPr>
              <a:t>"1010100010111111110.."</a:t>
            </a:r>
          </a:p>
          <a:p>
            <a:pPr marL="0" indent="0" eaLnBrk="1" hangingPunct="1">
              <a:buNone/>
            </a:pPr>
            <a:r>
              <a:rPr lang="en-US" altLang="zh-CN">
                <a:ea typeface="宋体" charset="-122"/>
              </a:rPr>
              <a:t>		//huffmanBytes[0] = 10101000 = -88</a:t>
            </a:r>
          </a:p>
          <a:p>
            <a:pPr marL="0" indent="0" eaLnBrk="1" hangingPunct="1">
              <a:buNone/>
            </a:pPr>
            <a:r>
              <a:rPr lang="en-US" altLang="zh-CN">
                <a:ea typeface="宋体" charset="-122"/>
              </a:rPr>
              <a:t>		//huffmanBytes[1] = 10111111 = -65</a:t>
            </a:r>
          </a:p>
          <a:p>
            <a:pPr marL="0" indent="0" eaLnBrk="1" hangingPunct="1">
              <a:buNone/>
            </a:pPr>
            <a:r>
              <a:rPr lang="en-US" altLang="zh-CN">
                <a:ea typeface="宋体" charset="-122"/>
              </a:rPr>
              <a:t>		byte[] huffmanBytes = zip(bytes,huffmanCodes);</a:t>
            </a:r>
          </a:p>
          <a:p>
            <a:pPr marL="0" indent="0" eaLnBrk="1" hangingPunct="1">
              <a:buNone/>
            </a:pPr>
            <a:r>
              <a:rPr lang="en-US" altLang="zh-CN">
                <a:ea typeface="宋体" charset="-122"/>
              </a:rPr>
              <a:t>		//</a:t>
            </a:r>
            <a:r>
              <a:rPr lang="zh-CN" altLang="en-US">
                <a:ea typeface="宋体" charset="-122"/>
              </a:rPr>
              <a:t>测试一个 </a:t>
            </a:r>
          </a:p>
          <a:p>
            <a:pPr marL="0" indent="0" eaLnBrk="1" hangingPunct="1">
              <a:buNone/>
            </a:pPr>
            <a:r>
              <a:rPr lang="zh-CN" altLang="en-US">
                <a:ea typeface="宋体" charset="-122"/>
              </a:rPr>
              <a:t>		</a:t>
            </a:r>
            <a:r>
              <a:rPr lang="en-US" altLang="zh-CN">
                <a:ea typeface="宋体" charset="-122"/>
              </a:rPr>
              <a:t>System.out.println("\n" + Arrays.toString(huffmanBytes));</a:t>
            </a:r>
          </a:p>
          <a:p>
            <a:pPr marL="0" indent="0" eaLnBrk="1" hangingPunct="1">
              <a:buNone/>
            </a:pPr>
            <a:r>
              <a:rPr lang="en-US" altLang="zh-CN">
                <a:ea typeface="宋体" charset="-122"/>
              </a:rPr>
              <a:t>		return huffmanBytes;</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r>
              <a:rPr lang="zh-CN" altLang="en-US">
                <a:ea typeface="宋体" charset="-122"/>
              </a:rPr>
              <a:t>某个叶子节点存储路径</a:t>
            </a:r>
          </a:p>
          <a:p>
            <a:pPr marL="0" indent="0" eaLnBrk="1" hangingPunct="1">
              <a:buNone/>
            </a:pPr>
            <a:r>
              <a:rPr lang="zh-CN" altLang="en-US">
                <a:ea typeface="宋体" charset="-122"/>
              </a:rPr>
              <a:t>	</a:t>
            </a:r>
            <a:r>
              <a:rPr lang="en-US" altLang="zh-CN">
                <a:ea typeface="宋体" charset="-122"/>
              </a:rPr>
              <a:t>static StringBuilder stringBuilder = new StringBuilder();</a:t>
            </a:r>
          </a:p>
          <a:p>
            <a:pPr marL="0" indent="0" eaLnBrk="1" hangingPunct="1">
              <a:buNone/>
            </a:pPr>
            <a:r>
              <a:rPr lang="en-US" altLang="zh-CN">
                <a:ea typeface="宋体" charset="-122"/>
              </a:rPr>
              <a:t>	//</a:t>
            </a:r>
            <a:r>
              <a:rPr lang="zh-CN" altLang="en-US">
                <a:ea typeface="宋体" charset="-122"/>
              </a:rPr>
              <a:t>存储赫夫曼编码</a:t>
            </a:r>
          </a:p>
          <a:p>
            <a:pPr marL="0" indent="0" eaLnBrk="1" hangingPunct="1">
              <a:buNone/>
            </a:pPr>
            <a:r>
              <a:rPr lang="zh-CN" altLang="en-US">
                <a:ea typeface="宋体" charset="-122"/>
              </a:rPr>
              <a:t>	</a:t>
            </a:r>
            <a:r>
              <a:rPr lang="en-US" altLang="zh-CN">
                <a:ea typeface="宋体" charset="-122"/>
              </a:rPr>
              <a:t>static Map&lt;Byte, String&gt; huffmanCodes = new HashMap&lt;&gt;();</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 </a:t>
            </a:r>
            <a:r>
              <a:rPr lang="zh-CN" altLang="en-US">
                <a:ea typeface="宋体" charset="-122"/>
              </a:rPr>
              <a:t>传入赫夫曼树的根节点，返回对应的赫夫曼编码 </a:t>
            </a:r>
            <a:r>
              <a:rPr lang="en-US" altLang="zh-CN">
                <a:ea typeface="宋体" charset="-122"/>
              </a:rPr>
              <a:t>Map&lt;Byte, String&gt;</a:t>
            </a:r>
          </a:p>
          <a:p>
            <a:pPr marL="0" indent="0" eaLnBrk="1" hangingPunct="1">
              <a:buNone/>
            </a:pPr>
            <a:r>
              <a:rPr lang="en-US" altLang="zh-CN">
                <a:ea typeface="宋体" charset="-122"/>
              </a:rPr>
              <a:t>	 * </a:t>
            </a:r>
            <a:r>
              <a:rPr lang="zh-CN" altLang="en-US">
                <a:ea typeface="宋体" charset="-122"/>
              </a:rPr>
              <a:t>即形式如</a:t>
            </a:r>
            <a:r>
              <a:rPr lang="en-US" altLang="zh-CN">
                <a:ea typeface="宋体" charset="-122"/>
              </a:rPr>
              <a:t>(</a:t>
            </a:r>
            <a:r>
              <a:rPr lang="zh-CN" altLang="en-US">
                <a:ea typeface="宋体" charset="-122"/>
              </a:rPr>
              <a:t>和生成的赫夫曼树有关系</a:t>
            </a:r>
            <a:r>
              <a:rPr lang="en-US" altLang="zh-CN">
                <a:ea typeface="宋体" charset="-122"/>
              </a:rPr>
              <a:t>)</a:t>
            </a:r>
            <a:r>
              <a:rPr lang="zh-CN" altLang="en-US">
                <a:ea typeface="宋体" charset="-122"/>
              </a:rPr>
              <a:t>： 	</a:t>
            </a:r>
          </a:p>
          <a:p>
            <a:pPr marL="0" indent="0" eaLnBrk="1" hangingPunct="1">
              <a:buNone/>
            </a:pPr>
            <a:r>
              <a:rPr lang="zh-CN" altLang="en-US">
                <a:ea typeface="宋体" charset="-122"/>
              </a:rPr>
              <a:t>	 * 			</a:t>
            </a:r>
            <a:r>
              <a:rPr lang="en-US" altLang="zh-CN">
                <a:ea typeface="宋体" charset="-122"/>
              </a:rPr>
              <a:t>o: 1000   	u: 10010  	d: 100110  		y: 100111  		i: 101</a:t>
            </a:r>
          </a:p>
          <a:p>
            <a:pPr marL="0" indent="0" eaLnBrk="1" hangingPunct="1">
              <a:buNone/>
            </a:pPr>
            <a:r>
              <a:rPr lang="en-US" altLang="zh-CN">
                <a:ea typeface="宋体" charset="-122"/>
              </a:rPr>
              <a:t>				a: 110     k: 1110    	e: 1111       	j: 0000       	v: 0001</a:t>
            </a:r>
          </a:p>
          <a:p>
            <a:pPr marL="0" indent="0" eaLnBrk="1" hangingPunct="1">
              <a:buNone/>
            </a:pPr>
            <a:r>
              <a:rPr lang="en-US" altLang="zh-CN">
                <a:ea typeface="宋体" charset="-122"/>
              </a:rPr>
              <a:t>				l: 001 		 : 01</a:t>
            </a:r>
          </a:p>
          <a:p>
            <a:pPr marL="0" indent="0" eaLnBrk="1" hangingPunct="1">
              <a:buNone/>
            </a:pPr>
            <a:endParaRPr lang="en-US" altLang="zh-CN">
              <a:ea typeface="宋体" charset="-122"/>
            </a:endParaRPr>
          </a:p>
          <a:p>
            <a:pPr marL="0" indent="0" eaLnBrk="1" hangingPunct="1">
              <a:buNone/>
            </a:pPr>
            <a:r>
              <a:rPr lang="en-US" altLang="zh-CN">
                <a:ea typeface="宋体" charset="-122"/>
              </a:rPr>
              <a:t>	 * @param tree</a:t>
            </a:r>
          </a:p>
          <a:p>
            <a:pPr marL="0" indent="0" eaLnBrk="1" hangingPunct="1">
              <a:buNone/>
            </a:pPr>
            <a:r>
              <a:rPr lang="en-US" altLang="zh-CN">
                <a:ea typeface="宋体" charset="-122"/>
              </a:rPr>
              <a:t>	 * @return</a:t>
            </a:r>
          </a:p>
          <a:p>
            <a:pPr marL="0" indent="0" eaLnBrk="1" hangingPunct="1">
              <a:buNone/>
            </a:pPr>
            <a:r>
              <a:rPr lang="en-US" altLang="zh-CN">
                <a:ea typeface="宋体" charset="-122"/>
              </a:rPr>
              <a:t>	 */</a:t>
            </a:r>
          </a:p>
          <a:p>
            <a:pPr marL="0" indent="0" eaLnBrk="1" hangingPunct="1">
              <a:buNone/>
            </a:pPr>
            <a:r>
              <a:rPr lang="en-US" altLang="zh-CN">
                <a:ea typeface="宋体" charset="-122"/>
              </a:rPr>
              <a:t>	private static Map&lt;Byte, String&gt; getCodes(Node root) {</a:t>
            </a:r>
          </a:p>
          <a:p>
            <a:pPr marL="0" indent="0" eaLnBrk="1" hangingPunct="1">
              <a:buNone/>
            </a:pPr>
            <a:r>
              <a:rPr lang="en-US" altLang="zh-CN">
                <a:ea typeface="宋体" charset="-122"/>
              </a:rPr>
              <a:t>		</a:t>
            </a:r>
          </a:p>
          <a:p>
            <a:pPr marL="0" indent="0" eaLnBrk="1" hangingPunct="1">
              <a:buNone/>
            </a:pPr>
            <a:r>
              <a:rPr lang="en-US" altLang="zh-CN">
                <a:ea typeface="宋体" charset="-122"/>
              </a:rPr>
              <a:t>		if(root==null) {</a:t>
            </a:r>
          </a:p>
          <a:p>
            <a:pPr marL="0" indent="0" eaLnBrk="1" hangingPunct="1">
              <a:buNone/>
            </a:pPr>
            <a:r>
              <a:rPr lang="en-US" altLang="zh-CN">
                <a:ea typeface="宋体" charset="-122"/>
              </a:rPr>
              <a:t>			return null;</a:t>
            </a:r>
          </a:p>
          <a:p>
            <a:pPr marL="0" indent="0" eaLnBrk="1" hangingPunct="1">
              <a:buNone/>
            </a:pPr>
            <a:r>
              <a:rPr lang="en-US" altLang="zh-CN">
                <a:ea typeface="宋体" charset="-122"/>
              </a:rPr>
              <a:t>		}</a:t>
            </a:r>
          </a:p>
          <a:p>
            <a:pPr marL="0" indent="0" eaLnBrk="1" hangingPunct="1">
              <a:buNone/>
            </a:pPr>
            <a:r>
              <a:rPr lang="en-US" altLang="zh-CN">
                <a:ea typeface="宋体" charset="-122"/>
              </a:rPr>
              <a:t>		//</a:t>
            </a:r>
            <a:r>
              <a:rPr lang="zh-CN" altLang="en-US">
                <a:ea typeface="宋体" charset="-122"/>
              </a:rPr>
              <a:t>处理</a:t>
            </a:r>
            <a:r>
              <a:rPr lang="en-US" altLang="zh-CN">
                <a:ea typeface="宋体" charset="-122"/>
              </a:rPr>
              <a:t>root</a:t>
            </a:r>
            <a:r>
              <a:rPr lang="zh-CN" altLang="en-US">
                <a:ea typeface="宋体" charset="-122"/>
              </a:rPr>
              <a:t>的左子树</a:t>
            </a:r>
          </a:p>
          <a:p>
            <a:pPr marL="0" indent="0" eaLnBrk="1" hangingPunct="1">
              <a:buNone/>
            </a:pPr>
            <a:r>
              <a:rPr lang="zh-CN" altLang="en-US">
                <a:ea typeface="宋体" charset="-122"/>
              </a:rPr>
              <a:t>		</a:t>
            </a:r>
            <a:r>
              <a:rPr lang="en-US" altLang="zh-CN">
                <a:ea typeface="宋体" charset="-122"/>
              </a:rPr>
              <a:t>getCodes(root.left,"0",stringBuilder);</a:t>
            </a:r>
          </a:p>
          <a:p>
            <a:pPr marL="0" indent="0" eaLnBrk="1" hangingPunct="1">
              <a:buNone/>
            </a:pPr>
            <a:r>
              <a:rPr lang="en-US" altLang="zh-CN">
                <a:ea typeface="宋体" charset="-122"/>
              </a:rPr>
              <a:t>		//</a:t>
            </a:r>
            <a:r>
              <a:rPr lang="zh-CN" altLang="en-US">
                <a:ea typeface="宋体" charset="-122"/>
              </a:rPr>
              <a:t>处理</a:t>
            </a:r>
            <a:r>
              <a:rPr lang="en-US" altLang="zh-CN">
                <a:ea typeface="宋体" charset="-122"/>
              </a:rPr>
              <a:t>root</a:t>
            </a:r>
            <a:r>
              <a:rPr lang="zh-CN" altLang="en-US">
                <a:ea typeface="宋体" charset="-122"/>
              </a:rPr>
              <a:t>的右子树</a:t>
            </a:r>
          </a:p>
          <a:p>
            <a:pPr marL="0" indent="0" eaLnBrk="1" hangingPunct="1">
              <a:buNone/>
            </a:pPr>
            <a:r>
              <a:rPr lang="zh-CN" altLang="en-US">
                <a:ea typeface="宋体" charset="-122"/>
              </a:rPr>
              <a:t>		</a:t>
            </a:r>
            <a:r>
              <a:rPr lang="en-US" altLang="zh-CN">
                <a:ea typeface="宋体" charset="-122"/>
              </a:rPr>
              <a:t>getCodes(root.right,"1",stringBuilder);</a:t>
            </a:r>
          </a:p>
          <a:p>
            <a:pPr marL="0" indent="0" eaLnBrk="1" hangingPunct="1">
              <a:buNone/>
            </a:pPr>
            <a:r>
              <a:rPr lang="en-US" altLang="zh-CN">
                <a:ea typeface="宋体" charset="-122"/>
              </a:rPr>
              <a:t>		return huffmanCodes;</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 </a:t>
            </a:r>
            <a:r>
              <a:rPr lang="zh-CN" altLang="en-US">
                <a:ea typeface="宋体" charset="-122"/>
              </a:rPr>
              <a:t>该方法会</a:t>
            </a:r>
            <a:r>
              <a:rPr lang="en-US" altLang="zh-CN">
                <a:ea typeface="宋体" charset="-122"/>
              </a:rPr>
              <a:t>node </a:t>
            </a:r>
            <a:r>
              <a:rPr lang="zh-CN" altLang="en-US">
                <a:ea typeface="宋体" charset="-122"/>
              </a:rPr>
              <a:t>节点的所有叶子节点的赫夫曼编码</a:t>
            </a:r>
            <a:r>
              <a:rPr lang="en-US" altLang="zh-CN">
                <a:ea typeface="宋体" charset="-122"/>
              </a:rPr>
              <a:t>,</a:t>
            </a:r>
            <a:r>
              <a:rPr lang="zh-CN" altLang="en-US">
                <a:ea typeface="宋体" charset="-122"/>
              </a:rPr>
              <a:t>并存放在</a:t>
            </a:r>
            <a:r>
              <a:rPr lang="en-US" altLang="zh-CN">
                <a:ea typeface="宋体" charset="-122"/>
              </a:rPr>
              <a:t>huffmanCodes</a:t>
            </a:r>
            <a:r>
              <a:rPr lang="zh-CN" altLang="en-US">
                <a:ea typeface="宋体" charset="-122"/>
              </a:rPr>
              <a:t>集合中</a:t>
            </a:r>
          </a:p>
          <a:p>
            <a:pPr marL="0" indent="0" eaLnBrk="1" hangingPunct="1">
              <a:buNone/>
            </a:pPr>
            <a:r>
              <a:rPr lang="zh-CN" altLang="en-US">
                <a:ea typeface="宋体" charset="-122"/>
              </a:rPr>
              <a:t>	 * 其形式如：</a:t>
            </a:r>
            <a:r>
              <a:rPr lang="en-US" altLang="zh-CN">
                <a:ea typeface="宋体" charset="-122"/>
              </a:rPr>
              <a:t>{32=01, 97=100, 100=11000, 117=11001, 101=1110, 118=11011, 105=101, 121=11010, 106=0010, 107=1111, 108=000, 111=0011}</a:t>
            </a:r>
          </a:p>
          <a:p>
            <a:pPr marL="0" indent="0" eaLnBrk="1" hangingPunct="1">
              <a:buNone/>
            </a:pPr>
            <a:r>
              <a:rPr lang="en-US" altLang="zh-CN">
                <a:ea typeface="宋体" charset="-122"/>
              </a:rPr>
              <a:t>	 * @param node</a:t>
            </a:r>
          </a:p>
          <a:p>
            <a:pPr marL="0" indent="0" eaLnBrk="1" hangingPunct="1">
              <a:buNone/>
            </a:pPr>
            <a:r>
              <a:rPr lang="en-US" altLang="zh-CN">
                <a:ea typeface="宋体" charset="-122"/>
              </a:rPr>
              <a:t>	 * @param code</a:t>
            </a:r>
          </a:p>
          <a:p>
            <a:pPr marL="0" indent="0" eaLnBrk="1" hangingPunct="1">
              <a:buNone/>
            </a:pPr>
            <a:r>
              <a:rPr lang="en-US" altLang="zh-CN">
                <a:ea typeface="宋体" charset="-122"/>
              </a:rPr>
              <a:t>	 * @param stringBuilder</a:t>
            </a:r>
          </a:p>
          <a:p>
            <a:pPr marL="0" indent="0" eaLnBrk="1" hangingPunct="1">
              <a:buNone/>
            </a:pPr>
            <a:r>
              <a:rPr lang="en-US" altLang="zh-CN">
                <a:ea typeface="宋体" charset="-122"/>
              </a:rPr>
              <a:t>	 */</a:t>
            </a:r>
          </a:p>
          <a:p>
            <a:pPr marL="0" indent="0" eaLnBrk="1" hangingPunct="1">
              <a:buNone/>
            </a:pPr>
            <a:r>
              <a:rPr lang="en-US" altLang="zh-CN">
                <a:ea typeface="宋体" charset="-122"/>
              </a:rPr>
              <a:t>	private static void getCodes(Node node, String code, StringBuilder stringBuilder) {</a:t>
            </a:r>
          </a:p>
          <a:p>
            <a:pPr marL="0" indent="0" eaLnBrk="1" hangingPunct="1">
              <a:buNone/>
            </a:pPr>
            <a:r>
              <a:rPr lang="en-US" altLang="zh-CN">
                <a:ea typeface="宋体" charset="-122"/>
              </a:rPr>
              <a:t>		StringBuilder stringBuilder2 = new StringBuilder(stringBuilder);</a:t>
            </a:r>
          </a:p>
          <a:p>
            <a:pPr marL="0" indent="0" eaLnBrk="1" hangingPunct="1">
              <a:buNone/>
            </a:pPr>
            <a:r>
              <a:rPr lang="en-US" altLang="zh-CN">
                <a:ea typeface="宋体" charset="-122"/>
              </a:rPr>
              <a:t>		stringBuilder2.append(code);</a:t>
            </a:r>
          </a:p>
          <a:p>
            <a:pPr marL="0" indent="0" eaLnBrk="1" hangingPunct="1">
              <a:buNone/>
            </a:pPr>
            <a:r>
              <a:rPr lang="en-US" altLang="zh-CN">
                <a:ea typeface="宋体" charset="-122"/>
              </a:rPr>
              <a:t>		if(node != null) {</a:t>
            </a:r>
          </a:p>
          <a:p>
            <a:pPr marL="0" indent="0" eaLnBrk="1" hangingPunct="1">
              <a:buNone/>
            </a:pPr>
            <a:r>
              <a:rPr lang="en-US" altLang="zh-CN">
                <a:ea typeface="宋体" charset="-122"/>
              </a:rPr>
              <a:t>			if (node.data == null) {</a:t>
            </a:r>
          </a:p>
          <a:p>
            <a:pPr marL="0" indent="0" eaLnBrk="1" hangingPunct="1">
              <a:buNone/>
            </a:pPr>
            <a:r>
              <a:rPr lang="en-US" altLang="zh-CN">
                <a:ea typeface="宋体" charset="-122"/>
              </a:rPr>
              <a:t>				getCodes(node.left, "0", stringBuilder2);</a:t>
            </a:r>
          </a:p>
          <a:p>
            <a:pPr marL="0" indent="0" eaLnBrk="1" hangingPunct="1">
              <a:buNone/>
            </a:pPr>
            <a:r>
              <a:rPr lang="en-US" altLang="zh-CN">
                <a:ea typeface="宋体" charset="-122"/>
              </a:rPr>
              <a:t>				getCodes(node.right, "1", stringBuilder2);</a:t>
            </a:r>
          </a:p>
          <a:p>
            <a:pPr marL="0" indent="0" eaLnBrk="1" hangingPunct="1">
              <a:buNone/>
            </a:pPr>
            <a:r>
              <a:rPr lang="en-US" altLang="zh-CN">
                <a:ea typeface="宋体" charset="-122"/>
              </a:rPr>
              <a:t>			} else {</a:t>
            </a:r>
          </a:p>
          <a:p>
            <a:pPr marL="0" indent="0" eaLnBrk="1" hangingPunct="1">
              <a:buNone/>
            </a:pPr>
            <a:r>
              <a:rPr lang="en-US" altLang="zh-CN">
                <a:ea typeface="宋体" charset="-122"/>
              </a:rPr>
              <a:t>				huffmanCodes.put(node.data, stringBuilder2.toString());</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 </a:t>
            </a:r>
          </a:p>
          <a:p>
            <a:pPr marL="0" indent="0" eaLnBrk="1" hangingPunct="1">
              <a:buNone/>
            </a:pPr>
            <a:r>
              <a:rPr lang="en-US" altLang="zh-CN">
                <a:ea typeface="宋体" charset="-122"/>
              </a:rPr>
              <a:t>	 * @param bytes </a:t>
            </a:r>
            <a:r>
              <a:rPr lang="zh-CN" altLang="en-US">
                <a:ea typeface="宋体" charset="-122"/>
              </a:rPr>
              <a:t>传入的</a:t>
            </a:r>
            <a:r>
              <a:rPr lang="en-US" altLang="zh-CN">
                <a:ea typeface="宋体" charset="-122"/>
              </a:rPr>
              <a:t>"i like .." </a:t>
            </a:r>
            <a:r>
              <a:rPr lang="zh-CN" altLang="en-US">
                <a:ea typeface="宋体" charset="-122"/>
              </a:rPr>
              <a:t>对应的字节数组，和 哈夫曼编码表</a:t>
            </a:r>
          </a:p>
          <a:p>
            <a:pPr marL="0" indent="0" eaLnBrk="1" hangingPunct="1">
              <a:buNone/>
            </a:pPr>
            <a:r>
              <a:rPr lang="zh-CN" altLang="en-US">
                <a:ea typeface="宋体" charset="-122"/>
              </a:rPr>
              <a:t>	 * </a:t>
            </a:r>
            <a:r>
              <a:rPr lang="en-US" altLang="zh-CN">
                <a:ea typeface="宋体" charset="-122"/>
              </a:rPr>
              <a:t>@param huffCodes </a:t>
            </a:r>
            <a:r>
              <a:rPr lang="zh-CN" altLang="en-US">
                <a:ea typeface="宋体" charset="-122"/>
              </a:rPr>
              <a:t>返回哈夫曼编码后的</a:t>
            </a:r>
            <a:r>
              <a:rPr lang="en-US" altLang="zh-CN">
                <a:ea typeface="宋体" charset="-122"/>
              </a:rPr>
              <a:t>byte[]</a:t>
            </a:r>
          </a:p>
          <a:p>
            <a:pPr marL="0" indent="0" eaLnBrk="1" hangingPunct="1">
              <a:buNone/>
            </a:pPr>
            <a:r>
              <a:rPr lang="en-US" altLang="zh-CN">
                <a:ea typeface="宋体" charset="-122"/>
              </a:rPr>
              <a:t>	 * @return</a:t>
            </a:r>
          </a:p>
          <a:p>
            <a:pPr marL="0" indent="0" eaLnBrk="1" hangingPunct="1">
              <a:buNone/>
            </a:pPr>
            <a:r>
              <a:rPr lang="en-US" altLang="zh-CN">
                <a:ea typeface="宋体" charset="-122"/>
              </a:rPr>
              <a:t>	 */</a:t>
            </a:r>
          </a:p>
          <a:p>
            <a:pPr marL="0" indent="0" eaLnBrk="1" hangingPunct="1">
              <a:buNone/>
            </a:pPr>
            <a:r>
              <a:rPr lang="en-US" altLang="zh-CN">
                <a:ea typeface="宋体" charset="-122"/>
              </a:rPr>
              <a:t>	private static byte[] zip(byte[] bytes, Map&lt;Byte, String&gt; huffmanCodes) {</a:t>
            </a:r>
          </a:p>
          <a:p>
            <a:pPr marL="0" indent="0" eaLnBrk="1" hangingPunct="1">
              <a:buNone/>
            </a:pPr>
            <a:r>
              <a:rPr lang="en-US" altLang="zh-CN">
                <a:ea typeface="宋体" charset="-122"/>
              </a:rPr>
              <a:t>		StringBuilder stringBuilder = new StringBuilder();</a:t>
            </a:r>
          </a:p>
          <a:p>
            <a:pPr marL="0" indent="0" eaLnBrk="1" hangingPunct="1">
              <a:buNone/>
            </a:pPr>
            <a:r>
              <a:rPr lang="en-US" altLang="zh-CN">
                <a:ea typeface="宋体" charset="-122"/>
              </a:rPr>
              <a:t>		//</a:t>
            </a:r>
            <a:r>
              <a:rPr lang="zh-CN" altLang="en-US">
                <a:ea typeface="宋体" charset="-122"/>
              </a:rPr>
              <a:t>把需要压缩的</a:t>
            </a:r>
            <a:r>
              <a:rPr lang="en-US" altLang="zh-CN">
                <a:ea typeface="宋体" charset="-122"/>
              </a:rPr>
              <a:t>byte</a:t>
            </a:r>
            <a:r>
              <a:rPr lang="zh-CN" altLang="en-US">
                <a:ea typeface="宋体" charset="-122"/>
              </a:rPr>
              <a:t>数组处理成一个二进制的字符串</a:t>
            </a:r>
          </a:p>
          <a:p>
            <a:pPr marL="0" indent="0" eaLnBrk="1" hangingPunct="1">
              <a:buNone/>
            </a:pPr>
            <a:r>
              <a:rPr lang="zh-CN" altLang="en-US">
                <a:ea typeface="宋体" charset="-122"/>
              </a:rPr>
              <a:t>		</a:t>
            </a:r>
            <a:r>
              <a:rPr lang="en-US" altLang="zh-CN">
                <a:ea typeface="宋体" charset="-122"/>
              </a:rPr>
              <a:t>//stringBuilder </a:t>
            </a:r>
            <a:r>
              <a:rPr lang="zh-CN" altLang="en-US">
                <a:ea typeface="宋体" charset="-122"/>
              </a:rPr>
              <a:t>就是 形式如 </a:t>
            </a:r>
            <a:r>
              <a:rPr lang="en-US" altLang="zh-CN">
                <a:ea typeface="宋体" charset="-122"/>
              </a:rPr>
              <a:t>"10101001101111011110..."</a:t>
            </a:r>
          </a:p>
          <a:p>
            <a:pPr marL="0" indent="0" eaLnBrk="1" hangingPunct="1">
              <a:buNone/>
            </a:pPr>
            <a:r>
              <a:rPr lang="en-US" altLang="zh-CN">
                <a:ea typeface="宋体" charset="-122"/>
              </a:rPr>
              <a:t>		for(byte b:bytes) {</a:t>
            </a:r>
          </a:p>
          <a:p>
            <a:pPr marL="0" indent="0" eaLnBrk="1" hangingPunct="1">
              <a:buNone/>
            </a:pPr>
            <a:r>
              <a:rPr lang="en-US" altLang="zh-CN">
                <a:ea typeface="宋体" charset="-122"/>
              </a:rPr>
              <a:t>			stringBuilder.append(huffmanCodes.get(b)); </a:t>
            </a:r>
          </a:p>
          <a:p>
            <a:pPr marL="0" indent="0" eaLnBrk="1" hangingPunct="1">
              <a:buNone/>
            </a:pPr>
            <a:r>
              <a:rPr lang="en-US" altLang="zh-CN">
                <a:ea typeface="宋体" charset="-122"/>
              </a:rPr>
              <a:t>		}</a:t>
            </a:r>
          </a:p>
          <a:p>
            <a:pPr marL="0" indent="0" eaLnBrk="1" hangingPunct="1">
              <a:buNone/>
            </a:pPr>
            <a:r>
              <a:rPr lang="en-US" altLang="zh-CN">
                <a:ea typeface="宋体" charset="-122"/>
              </a:rPr>
              <a:t>		System.out.println("stringBuilder(</a:t>
            </a:r>
            <a:r>
              <a:rPr lang="zh-CN" altLang="en-US">
                <a:ea typeface="宋体" charset="-122"/>
              </a:rPr>
              <a:t>就是哈夫曼编码后的串</a:t>
            </a:r>
            <a:r>
              <a:rPr lang="en-US" altLang="zh-CN">
                <a:ea typeface="宋体" charset="-122"/>
              </a:rPr>
              <a:t>)=" + stringBuilder);</a:t>
            </a:r>
          </a:p>
          <a:p>
            <a:pPr marL="0" indent="0" eaLnBrk="1" hangingPunct="1">
              <a:buNone/>
            </a:pPr>
            <a:r>
              <a:rPr lang="en-US" altLang="zh-CN">
                <a:ea typeface="宋体" charset="-122"/>
              </a:rPr>
              <a:t>		//</a:t>
            </a:r>
            <a:r>
              <a:rPr lang="zh-CN" altLang="en-US">
                <a:ea typeface="宋体" charset="-122"/>
              </a:rPr>
              <a:t>定义就是需要多少个</a:t>
            </a:r>
            <a:r>
              <a:rPr lang="en-US" altLang="zh-CN">
                <a:ea typeface="宋体" charset="-122"/>
              </a:rPr>
              <a:t>byte</a:t>
            </a:r>
            <a:r>
              <a:rPr lang="zh-CN" altLang="en-US">
                <a:ea typeface="宋体" charset="-122"/>
              </a:rPr>
              <a:t>来存储，这样就可以定义</a:t>
            </a:r>
            <a:r>
              <a:rPr lang="en-US" altLang="zh-CN">
                <a:ea typeface="宋体" charset="-122"/>
              </a:rPr>
              <a:t>byte[] </a:t>
            </a:r>
            <a:r>
              <a:rPr lang="zh-CN" altLang="en-US">
                <a:ea typeface="宋体" charset="-122"/>
              </a:rPr>
              <a:t>的大小了</a:t>
            </a:r>
          </a:p>
          <a:p>
            <a:pPr marL="0" indent="0" eaLnBrk="1" hangingPunct="1">
              <a:buNone/>
            </a:pPr>
            <a:r>
              <a:rPr lang="zh-CN" altLang="en-US">
                <a:ea typeface="宋体" charset="-122"/>
              </a:rPr>
              <a:t>		</a:t>
            </a:r>
            <a:r>
              <a:rPr lang="en-US" altLang="zh-CN">
                <a:ea typeface="宋体" charset="-122"/>
              </a:rPr>
              <a:t>//</a:t>
            </a:r>
            <a:r>
              <a:rPr lang="zh-CN" altLang="en-US">
                <a:ea typeface="宋体" charset="-122"/>
              </a:rPr>
              <a:t>也可以一句话 </a:t>
            </a:r>
            <a:r>
              <a:rPr lang="en-US" altLang="zh-CN">
                <a:ea typeface="宋体" charset="-122"/>
              </a:rPr>
              <a:t>len = (stringBuilder.length()+7) / 8</a:t>
            </a:r>
          </a:p>
          <a:p>
            <a:pPr marL="0" indent="0" eaLnBrk="1" hangingPunct="1">
              <a:buNone/>
            </a:pPr>
            <a:r>
              <a:rPr lang="en-US" altLang="zh-CN">
                <a:ea typeface="宋体" charset="-122"/>
              </a:rPr>
              <a:t>		int len; </a:t>
            </a:r>
          </a:p>
          <a:p>
            <a:pPr marL="0" indent="0" eaLnBrk="1" hangingPunct="1">
              <a:buNone/>
            </a:pPr>
            <a:r>
              <a:rPr lang="en-US" altLang="zh-CN">
                <a:ea typeface="宋体" charset="-122"/>
              </a:rPr>
              <a:t>		if (stringBuilder.length() % 8 == 0) {</a:t>
            </a:r>
          </a:p>
          <a:p>
            <a:pPr marL="0" indent="0" eaLnBrk="1" hangingPunct="1">
              <a:buNone/>
            </a:pPr>
            <a:r>
              <a:rPr lang="en-US" altLang="zh-CN">
                <a:ea typeface="宋体" charset="-122"/>
              </a:rPr>
              <a:t>			len = stringBuilder.length() / 8;</a:t>
            </a:r>
          </a:p>
          <a:p>
            <a:pPr marL="0" indent="0" eaLnBrk="1" hangingPunct="1">
              <a:buNone/>
            </a:pPr>
            <a:r>
              <a:rPr lang="en-US" altLang="zh-CN">
                <a:ea typeface="宋体" charset="-122"/>
              </a:rPr>
              <a:t>		} else {</a:t>
            </a:r>
          </a:p>
          <a:p>
            <a:pPr marL="0" indent="0" eaLnBrk="1" hangingPunct="1">
              <a:buNone/>
            </a:pPr>
            <a:r>
              <a:rPr lang="en-US" altLang="zh-CN">
                <a:ea typeface="宋体" charset="-122"/>
              </a:rPr>
              <a:t>			len = stringBuilder.length() / 8 + 1;</a:t>
            </a:r>
          </a:p>
          <a:p>
            <a:pPr marL="0" indent="0" eaLnBrk="1" hangingPunct="1">
              <a:buNone/>
            </a:pPr>
            <a:r>
              <a:rPr lang="en-US" altLang="zh-CN">
                <a:ea typeface="宋体" charset="-122"/>
              </a:rPr>
              <a:t>		}</a:t>
            </a:r>
          </a:p>
          <a:p>
            <a:pPr marL="0" indent="0" eaLnBrk="1" hangingPunct="1">
              <a:buNone/>
            </a:pPr>
            <a:r>
              <a:rPr lang="en-US" altLang="zh-CN">
                <a:ea typeface="宋体" charset="-122"/>
              </a:rPr>
              <a:t>		//</a:t>
            </a:r>
            <a:r>
              <a:rPr lang="zh-CN" altLang="en-US">
                <a:ea typeface="宋体" charset="-122"/>
              </a:rPr>
              <a:t>用于存储压缩后的</a:t>
            </a:r>
            <a:r>
              <a:rPr lang="en-US" altLang="zh-CN">
                <a:ea typeface="宋体" charset="-122"/>
              </a:rPr>
              <a:t>byte</a:t>
            </a:r>
          </a:p>
          <a:p>
            <a:pPr marL="0" indent="0" eaLnBrk="1" hangingPunct="1">
              <a:buNone/>
            </a:pPr>
            <a:r>
              <a:rPr lang="en-US" altLang="zh-CN">
                <a:ea typeface="宋体" charset="-122"/>
              </a:rPr>
              <a:t>		byte[] by = new byte[len];</a:t>
            </a:r>
          </a:p>
          <a:p>
            <a:pPr marL="0" indent="0" eaLnBrk="1" hangingPunct="1">
              <a:buNone/>
            </a:pPr>
            <a:r>
              <a:rPr lang="en-US" altLang="zh-CN">
                <a:ea typeface="宋体" charset="-122"/>
              </a:rPr>
              <a:t>		//</a:t>
            </a:r>
            <a:r>
              <a:rPr lang="zh-CN" altLang="en-US">
                <a:ea typeface="宋体" charset="-122"/>
              </a:rPr>
              <a:t>记录新</a:t>
            </a:r>
            <a:r>
              <a:rPr lang="en-US" altLang="zh-CN">
                <a:ea typeface="宋体" charset="-122"/>
              </a:rPr>
              <a:t>byte</a:t>
            </a:r>
            <a:r>
              <a:rPr lang="zh-CN" altLang="en-US">
                <a:ea typeface="宋体" charset="-122"/>
              </a:rPr>
              <a:t>的位置</a:t>
            </a:r>
          </a:p>
          <a:p>
            <a:pPr marL="0" indent="0" eaLnBrk="1" hangingPunct="1">
              <a:buNone/>
            </a:pPr>
            <a:r>
              <a:rPr lang="zh-CN" altLang="en-US">
                <a:ea typeface="宋体" charset="-122"/>
              </a:rPr>
              <a:t>		</a:t>
            </a:r>
            <a:r>
              <a:rPr lang="en-US" altLang="zh-CN">
                <a:ea typeface="宋体" charset="-122"/>
              </a:rPr>
              <a:t>int index = 0;</a:t>
            </a:r>
          </a:p>
          <a:p>
            <a:pPr marL="0" indent="0" eaLnBrk="1" hangingPunct="1">
              <a:buNone/>
            </a:pPr>
            <a:r>
              <a:rPr lang="en-US" altLang="zh-CN">
                <a:ea typeface="宋体" charset="-122"/>
              </a:rPr>
              <a:t>		for(int i=0;i&lt;stringBuilder.length();i+=8) {</a:t>
            </a:r>
          </a:p>
          <a:p>
            <a:pPr marL="0" indent="0" eaLnBrk="1" hangingPunct="1">
              <a:buNone/>
            </a:pPr>
            <a:r>
              <a:rPr lang="en-US" altLang="zh-CN">
                <a:ea typeface="宋体" charset="-122"/>
              </a:rPr>
              <a:t>			String strByte;</a:t>
            </a:r>
          </a:p>
          <a:p>
            <a:pPr marL="0" indent="0" eaLnBrk="1" hangingPunct="1">
              <a:buNone/>
            </a:pPr>
            <a:r>
              <a:rPr lang="en-US" altLang="zh-CN">
                <a:ea typeface="宋体" charset="-122"/>
              </a:rPr>
              <a:t>			if(i+8&gt;stringBuilder.length()) {</a:t>
            </a:r>
          </a:p>
          <a:p>
            <a:pPr marL="0" indent="0" eaLnBrk="1" hangingPunct="1">
              <a:buNone/>
            </a:pPr>
            <a:r>
              <a:rPr lang="en-US" altLang="zh-CN">
                <a:ea typeface="宋体" charset="-122"/>
              </a:rPr>
              <a:t>				strByte = stringBuilder.substring(i);</a:t>
            </a:r>
          </a:p>
          <a:p>
            <a:pPr marL="0" indent="0" eaLnBrk="1" hangingPunct="1">
              <a:buNone/>
            </a:pPr>
            <a:r>
              <a:rPr lang="en-US" altLang="zh-CN">
                <a:ea typeface="宋体" charset="-122"/>
              </a:rPr>
              <a:t>			}else {</a:t>
            </a:r>
          </a:p>
          <a:p>
            <a:pPr marL="0" indent="0" eaLnBrk="1" hangingPunct="1">
              <a:buNone/>
            </a:pPr>
            <a:r>
              <a:rPr lang="en-US" altLang="zh-CN">
                <a:ea typeface="宋体" charset="-122"/>
              </a:rPr>
              <a:t>				strByte = stringBuilder.substring(i, i+8);</a:t>
            </a:r>
          </a:p>
          <a:p>
            <a:pPr marL="0" indent="0" eaLnBrk="1" hangingPunct="1">
              <a:buNone/>
            </a:pPr>
            <a:r>
              <a:rPr lang="en-US" altLang="zh-CN">
                <a:ea typeface="宋体" charset="-122"/>
              </a:rPr>
              <a:t>			}</a:t>
            </a:r>
          </a:p>
          <a:p>
            <a:pPr marL="0" indent="0" eaLnBrk="1" hangingPunct="1">
              <a:buNone/>
            </a:pPr>
            <a:r>
              <a:rPr lang="en-US" altLang="zh-CN">
                <a:ea typeface="宋体" charset="-122"/>
              </a:rPr>
              <a:t>			byte byt = (byte)Integer.parseInt(strByte, 2);</a:t>
            </a:r>
          </a:p>
          <a:p>
            <a:pPr marL="0" indent="0" eaLnBrk="1" hangingPunct="1">
              <a:buNone/>
            </a:pPr>
            <a:r>
              <a:rPr lang="en-US" altLang="zh-CN">
                <a:ea typeface="宋体" charset="-122"/>
              </a:rPr>
              <a:t>			by[index]=byt;</a:t>
            </a:r>
          </a:p>
          <a:p>
            <a:pPr marL="0" indent="0" eaLnBrk="1" hangingPunct="1">
              <a:buNone/>
            </a:pPr>
            <a:r>
              <a:rPr lang="en-US" altLang="zh-CN">
                <a:ea typeface="宋体" charset="-122"/>
              </a:rPr>
              <a:t>			index++;</a:t>
            </a:r>
          </a:p>
          <a:p>
            <a:pPr marL="0" indent="0" eaLnBrk="1" hangingPunct="1">
              <a:buNone/>
            </a:pPr>
            <a:r>
              <a:rPr lang="en-US" altLang="zh-CN">
                <a:ea typeface="宋体" charset="-122"/>
              </a:rPr>
              <a:t>		}</a:t>
            </a:r>
          </a:p>
          <a:p>
            <a:pPr marL="0" indent="0" eaLnBrk="1" hangingPunct="1">
              <a:buNone/>
            </a:pPr>
            <a:r>
              <a:rPr lang="en-US" altLang="zh-CN">
                <a:ea typeface="宋体" charset="-122"/>
              </a:rPr>
              <a:t>		return by;</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r>
              <a:rPr lang="en-US" altLang="zh-CN">
                <a:ea typeface="宋体" charset="-122"/>
              </a:rPr>
              <a:t>	/**</a:t>
            </a:r>
          </a:p>
          <a:p>
            <a:pPr marL="0" indent="0" eaLnBrk="1" hangingPunct="1">
              <a:buNone/>
            </a:pPr>
            <a:r>
              <a:rPr lang="en-US" altLang="zh-CN">
                <a:ea typeface="宋体" charset="-122"/>
              </a:rPr>
              <a:t>	 * </a:t>
            </a:r>
          </a:p>
          <a:p>
            <a:pPr marL="0" indent="0" eaLnBrk="1" hangingPunct="1">
              <a:buNone/>
            </a:pPr>
            <a:r>
              <a:rPr lang="en-US" altLang="zh-CN">
                <a:ea typeface="宋体" charset="-122"/>
              </a:rPr>
              <a:t>	 * @param bytes byte</a:t>
            </a:r>
            <a:r>
              <a:rPr lang="zh-CN" altLang="en-US">
                <a:ea typeface="宋体" charset="-122"/>
              </a:rPr>
              <a:t>数组，就是内容字符串对应的</a:t>
            </a:r>
            <a:r>
              <a:rPr lang="en-US" altLang="zh-CN">
                <a:ea typeface="宋体" charset="-122"/>
              </a:rPr>
              <a:t>byte</a:t>
            </a:r>
            <a:r>
              <a:rPr lang="zh-CN" altLang="en-US">
                <a:ea typeface="宋体" charset="-122"/>
              </a:rPr>
              <a:t>数组</a:t>
            </a:r>
          </a:p>
          <a:p>
            <a:pPr marL="0" indent="0" eaLnBrk="1" hangingPunct="1">
              <a:buNone/>
            </a:pPr>
            <a:r>
              <a:rPr lang="zh-CN" altLang="en-US">
                <a:ea typeface="宋体" charset="-122"/>
              </a:rPr>
              <a:t>	 * </a:t>
            </a:r>
            <a:r>
              <a:rPr lang="en-US" altLang="zh-CN">
                <a:ea typeface="宋体" charset="-122"/>
              </a:rPr>
              <a:t>@return List&lt;Node&gt; </a:t>
            </a:r>
            <a:r>
              <a:rPr lang="zh-CN" altLang="en-US">
                <a:ea typeface="宋体" charset="-122"/>
              </a:rPr>
              <a:t>形式如 </a:t>
            </a:r>
            <a:r>
              <a:rPr lang="en-US" altLang="zh-CN">
                <a:ea typeface="宋体" charset="-122"/>
              </a:rPr>
              <a:t>{Node{'i', 3}, Node{'a', 5}...}</a:t>
            </a:r>
          </a:p>
          <a:p>
            <a:pPr marL="0" indent="0" eaLnBrk="1" hangingPunct="1">
              <a:buNone/>
            </a:pPr>
            <a:r>
              <a:rPr lang="en-US" altLang="zh-CN">
                <a:ea typeface="宋体" charset="-122"/>
              </a:rPr>
              <a:t>	 */</a:t>
            </a:r>
          </a:p>
          <a:p>
            <a:pPr marL="0" indent="0" eaLnBrk="1" hangingPunct="1">
              <a:buNone/>
            </a:pPr>
            <a:r>
              <a:rPr lang="en-US" altLang="zh-CN">
                <a:ea typeface="宋体" charset="-122"/>
              </a:rPr>
              <a:t>	private static List&lt;Node&gt; getNodes(byte[] bytes) {</a:t>
            </a:r>
          </a:p>
          <a:p>
            <a:pPr marL="0" indent="0" eaLnBrk="1" hangingPunct="1">
              <a:buNone/>
            </a:pPr>
            <a:r>
              <a:rPr lang="en-US" altLang="zh-CN">
                <a:ea typeface="宋体" charset="-122"/>
              </a:rPr>
              <a:t>		List&lt;Node&gt; nodes = new ArrayList&lt;&gt;();</a:t>
            </a:r>
          </a:p>
          <a:p>
            <a:pPr marL="0" indent="0" eaLnBrk="1" hangingPunct="1">
              <a:buNone/>
            </a:pPr>
            <a:r>
              <a:rPr lang="en-US" altLang="zh-CN">
                <a:ea typeface="宋体" charset="-122"/>
              </a:rPr>
              <a:t>		//</a:t>
            </a:r>
            <a:r>
              <a:rPr lang="zh-CN" altLang="en-US">
                <a:ea typeface="宋体" charset="-122"/>
              </a:rPr>
              <a:t>存储每一个</a:t>
            </a:r>
            <a:r>
              <a:rPr lang="en-US" altLang="zh-CN">
                <a:ea typeface="宋体" charset="-122"/>
              </a:rPr>
              <a:t>byte</a:t>
            </a:r>
            <a:r>
              <a:rPr lang="zh-CN" altLang="en-US">
                <a:ea typeface="宋体" charset="-122"/>
              </a:rPr>
              <a:t>出现了多少次。</a:t>
            </a:r>
          </a:p>
          <a:p>
            <a:pPr marL="0" indent="0" eaLnBrk="1" hangingPunct="1">
              <a:buNone/>
            </a:pPr>
            <a:r>
              <a:rPr lang="zh-CN" altLang="en-US">
                <a:ea typeface="宋体" charset="-122"/>
              </a:rPr>
              <a:t>		</a:t>
            </a:r>
            <a:r>
              <a:rPr lang="en-US" altLang="zh-CN">
                <a:ea typeface="宋体" charset="-122"/>
              </a:rPr>
              <a:t>Map&lt;Byte, Integer&gt; counts = new HashMap&lt;&gt;();</a:t>
            </a:r>
          </a:p>
          <a:p>
            <a:pPr marL="0" indent="0" eaLnBrk="1" hangingPunct="1">
              <a:buNone/>
            </a:pPr>
            <a:r>
              <a:rPr lang="en-US" altLang="zh-CN">
                <a:ea typeface="宋体" charset="-122"/>
              </a:rPr>
              <a:t>		//</a:t>
            </a:r>
            <a:r>
              <a:rPr lang="zh-CN" altLang="en-US">
                <a:ea typeface="宋体" charset="-122"/>
              </a:rPr>
              <a:t>统计每一个</a:t>
            </a:r>
            <a:r>
              <a:rPr lang="en-US" altLang="zh-CN">
                <a:ea typeface="宋体" charset="-122"/>
              </a:rPr>
              <a:t>byte</a:t>
            </a:r>
            <a:r>
              <a:rPr lang="zh-CN" altLang="en-US">
                <a:ea typeface="宋体" charset="-122"/>
              </a:rPr>
              <a:t>出现的次数</a:t>
            </a:r>
          </a:p>
          <a:p>
            <a:pPr marL="0" indent="0" eaLnBrk="1" hangingPunct="1">
              <a:buNone/>
            </a:pPr>
            <a:r>
              <a:rPr lang="zh-CN" altLang="en-US">
                <a:ea typeface="宋体" charset="-122"/>
              </a:rPr>
              <a:t>		</a:t>
            </a:r>
            <a:r>
              <a:rPr lang="en-US" altLang="zh-CN">
                <a:ea typeface="宋体" charset="-122"/>
              </a:rPr>
              <a:t>for(byte b:bytes) {</a:t>
            </a:r>
          </a:p>
          <a:p>
            <a:pPr marL="0" indent="0" eaLnBrk="1" hangingPunct="1">
              <a:buNone/>
            </a:pPr>
            <a:r>
              <a:rPr lang="en-US" altLang="zh-CN">
                <a:ea typeface="宋体" charset="-122"/>
              </a:rPr>
              <a:t>			Integer count = counts.get(b);</a:t>
            </a:r>
          </a:p>
          <a:p>
            <a:pPr marL="0" indent="0" eaLnBrk="1" hangingPunct="1">
              <a:buNone/>
            </a:pPr>
            <a:r>
              <a:rPr lang="en-US" altLang="zh-CN">
                <a:ea typeface="宋体" charset="-122"/>
              </a:rPr>
              <a:t>			if(count==null) {</a:t>
            </a:r>
          </a:p>
          <a:p>
            <a:pPr marL="0" indent="0" eaLnBrk="1" hangingPunct="1">
              <a:buNone/>
            </a:pPr>
            <a:r>
              <a:rPr lang="en-US" altLang="zh-CN">
                <a:ea typeface="宋体" charset="-122"/>
              </a:rPr>
              <a:t>				counts.put(b, 1);</a:t>
            </a:r>
          </a:p>
          <a:p>
            <a:pPr marL="0" indent="0" eaLnBrk="1" hangingPunct="1">
              <a:buNone/>
            </a:pPr>
            <a:r>
              <a:rPr lang="en-US" altLang="zh-CN">
                <a:ea typeface="宋体" charset="-122"/>
              </a:rPr>
              <a:t>			}else {</a:t>
            </a:r>
          </a:p>
          <a:p>
            <a:pPr marL="0" indent="0" eaLnBrk="1" hangingPunct="1">
              <a:buNone/>
            </a:pPr>
            <a:r>
              <a:rPr lang="en-US" altLang="zh-CN">
                <a:ea typeface="宋体" charset="-122"/>
              </a:rPr>
              <a:t>				counts.put(b, count+1);</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r>
              <a:rPr lang="zh-CN" altLang="en-US">
                <a:ea typeface="宋体" charset="-122"/>
              </a:rPr>
              <a:t>把每一个键值对转为一个</a:t>
            </a:r>
            <a:r>
              <a:rPr lang="en-US" altLang="zh-CN">
                <a:ea typeface="宋体" charset="-122"/>
              </a:rPr>
              <a:t>node</a:t>
            </a:r>
            <a:r>
              <a:rPr lang="zh-CN" altLang="en-US">
                <a:ea typeface="宋体" charset="-122"/>
              </a:rPr>
              <a:t>对象</a:t>
            </a:r>
            <a:r>
              <a:rPr lang="en-US" altLang="zh-CN">
                <a:ea typeface="宋体" charset="-122"/>
              </a:rPr>
              <a:t>,</a:t>
            </a:r>
            <a:r>
              <a:rPr lang="zh-CN" altLang="en-US">
                <a:ea typeface="宋体" charset="-122"/>
              </a:rPr>
              <a:t>并加入到 </a:t>
            </a:r>
            <a:r>
              <a:rPr lang="en-US" altLang="zh-CN">
                <a:ea typeface="宋体" charset="-122"/>
              </a:rPr>
              <a:t>nodes</a:t>
            </a:r>
            <a:r>
              <a:rPr lang="zh-CN" altLang="en-US">
                <a:ea typeface="宋体" charset="-122"/>
              </a:rPr>
              <a:t>集合</a:t>
            </a:r>
          </a:p>
          <a:p>
            <a:pPr marL="0" indent="0" eaLnBrk="1" hangingPunct="1">
              <a:buNone/>
            </a:pPr>
            <a:r>
              <a:rPr lang="zh-CN" altLang="en-US">
                <a:ea typeface="宋体" charset="-122"/>
              </a:rPr>
              <a:t>		</a:t>
            </a:r>
            <a:r>
              <a:rPr lang="en-US" altLang="zh-CN">
                <a:ea typeface="宋体" charset="-122"/>
              </a:rPr>
              <a:t>for(Map.Entry&lt;Byte, Integer&gt; entry:counts.entrySet()) {</a:t>
            </a:r>
          </a:p>
          <a:p>
            <a:pPr marL="0" indent="0" eaLnBrk="1" hangingPunct="1">
              <a:buNone/>
            </a:pPr>
            <a:r>
              <a:rPr lang="en-US" altLang="zh-CN">
                <a:ea typeface="宋体" charset="-122"/>
              </a:rPr>
              <a:t>			nodes.add(new Node(entry.getKey(), entry.getValue()));</a:t>
            </a:r>
          </a:p>
          <a:p>
            <a:pPr marL="0" indent="0" eaLnBrk="1" hangingPunct="1">
              <a:buNone/>
            </a:pPr>
            <a:r>
              <a:rPr lang="en-US" altLang="zh-CN">
                <a:ea typeface="宋体" charset="-122"/>
              </a:rPr>
              <a:t>		}</a:t>
            </a:r>
          </a:p>
          <a:p>
            <a:pPr marL="0" indent="0" eaLnBrk="1" hangingPunct="1">
              <a:buNone/>
            </a:pPr>
            <a:r>
              <a:rPr lang="en-US" altLang="zh-CN">
                <a:ea typeface="宋体" charset="-122"/>
              </a:rPr>
              <a:t>		return nodes;</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 </a:t>
            </a:r>
            <a:r>
              <a:rPr lang="zh-CN" altLang="en-US">
                <a:ea typeface="宋体" charset="-122"/>
              </a:rPr>
              <a:t>创建赫夫曼树</a:t>
            </a:r>
          </a:p>
          <a:p>
            <a:pPr marL="0" indent="0" eaLnBrk="1" hangingPunct="1">
              <a:buNone/>
            </a:pPr>
            <a:r>
              <a:rPr lang="zh-CN" altLang="en-US">
                <a:ea typeface="宋体" charset="-122"/>
              </a:rPr>
              <a:t>	 * </a:t>
            </a:r>
            <a:r>
              <a:rPr lang="en-US" altLang="zh-CN">
                <a:ea typeface="宋体" charset="-122"/>
              </a:rPr>
              <a:t>@param nodes </a:t>
            </a:r>
            <a:r>
              <a:rPr lang="zh-CN" altLang="en-US">
                <a:ea typeface="宋体" charset="-122"/>
              </a:rPr>
              <a:t>传入的是一个</a:t>
            </a:r>
            <a:r>
              <a:rPr lang="en-US" altLang="zh-CN">
                <a:ea typeface="宋体" charset="-122"/>
              </a:rPr>
              <a:t>node</a:t>
            </a:r>
            <a:r>
              <a:rPr lang="zh-CN" altLang="en-US">
                <a:ea typeface="宋体" charset="-122"/>
              </a:rPr>
              <a:t>集合</a:t>
            </a:r>
          </a:p>
          <a:p>
            <a:pPr marL="0" indent="0" eaLnBrk="1" hangingPunct="1">
              <a:buNone/>
            </a:pPr>
            <a:r>
              <a:rPr lang="zh-CN" altLang="en-US">
                <a:ea typeface="宋体" charset="-122"/>
              </a:rPr>
              <a:t>	 * </a:t>
            </a:r>
            <a:r>
              <a:rPr lang="en-US" altLang="zh-CN">
                <a:ea typeface="宋体" charset="-122"/>
              </a:rPr>
              <a:t>@return </a:t>
            </a:r>
            <a:r>
              <a:rPr lang="zh-CN" altLang="en-US">
                <a:ea typeface="宋体" charset="-122"/>
              </a:rPr>
              <a:t>返回赫夫曼树的根节点</a:t>
            </a:r>
          </a:p>
          <a:p>
            <a:pPr marL="0" indent="0" eaLnBrk="1" hangingPunct="1">
              <a:buNone/>
            </a:pPr>
            <a:r>
              <a:rPr lang="zh-CN" altLang="en-US">
                <a:ea typeface="宋体" charset="-122"/>
              </a:rPr>
              <a:t>	 *</a:t>
            </a:r>
            <a:r>
              <a:rPr lang="en-US" altLang="zh-CN">
                <a:ea typeface="宋体" charset="-122"/>
              </a:rPr>
              <a:t>/</a:t>
            </a:r>
          </a:p>
          <a:p>
            <a:pPr marL="0" indent="0" eaLnBrk="1" hangingPunct="1">
              <a:buNone/>
            </a:pPr>
            <a:r>
              <a:rPr lang="en-US" altLang="zh-CN">
                <a:ea typeface="宋体" charset="-122"/>
              </a:rPr>
              <a:t>	private static Node createHuffmanTree(List&lt;Node&gt; nodes) {</a:t>
            </a:r>
          </a:p>
          <a:p>
            <a:pPr marL="0" indent="0" eaLnBrk="1" hangingPunct="1">
              <a:buNone/>
            </a:pPr>
            <a:r>
              <a:rPr lang="en-US" altLang="zh-CN">
                <a:ea typeface="宋体" charset="-122"/>
              </a:rPr>
              <a:t>		</a:t>
            </a:r>
          </a:p>
          <a:p>
            <a:pPr marL="0" indent="0" eaLnBrk="1" hangingPunct="1">
              <a:buNone/>
            </a:pPr>
            <a:r>
              <a:rPr lang="en-US" altLang="zh-CN">
                <a:ea typeface="宋体" charset="-122"/>
              </a:rPr>
              <a:t>		// </a:t>
            </a:r>
            <a:r>
              <a:rPr lang="zh-CN" altLang="en-US">
                <a:ea typeface="宋体" charset="-122"/>
              </a:rPr>
              <a:t>循环处理，</a:t>
            </a:r>
          </a:p>
          <a:p>
            <a:pPr marL="0" indent="0" eaLnBrk="1" hangingPunct="1">
              <a:buNone/>
            </a:pPr>
            <a:r>
              <a:rPr lang="zh-CN" altLang="en-US">
                <a:ea typeface="宋体" charset="-122"/>
              </a:rPr>
              <a:t>		</a:t>
            </a:r>
            <a:r>
              <a:rPr lang="en-US" altLang="zh-CN">
                <a:ea typeface="宋体" charset="-122"/>
              </a:rPr>
              <a:t>while (nodes.size() &gt; 1) { // </a:t>
            </a:r>
            <a:r>
              <a:rPr lang="zh-CN" altLang="en-US">
                <a:ea typeface="宋体" charset="-122"/>
              </a:rPr>
              <a:t>保证可以</a:t>
            </a:r>
            <a:r>
              <a:rPr lang="en-US" altLang="zh-CN">
                <a:ea typeface="宋体" charset="-122"/>
              </a:rPr>
              <a:t>get(0) </a:t>
            </a:r>
            <a:r>
              <a:rPr lang="zh-CN" altLang="en-US">
                <a:ea typeface="宋体" charset="-122"/>
              </a:rPr>
              <a:t>和 </a:t>
            </a:r>
            <a:r>
              <a:rPr lang="en-US" altLang="zh-CN">
                <a:ea typeface="宋体" charset="-122"/>
              </a:rPr>
              <a:t>get(1)</a:t>
            </a:r>
          </a:p>
          <a:p>
            <a:pPr marL="0" indent="0" eaLnBrk="1" hangingPunct="1">
              <a:buNone/>
            </a:pPr>
            <a:r>
              <a:rPr lang="en-US" altLang="zh-CN">
                <a:ea typeface="宋体" charset="-122"/>
              </a:rPr>
              <a:t>			// </a:t>
            </a:r>
            <a:r>
              <a:rPr lang="zh-CN" altLang="en-US">
                <a:ea typeface="宋体" charset="-122"/>
              </a:rPr>
              <a:t>排序</a:t>
            </a:r>
          </a:p>
          <a:p>
            <a:pPr marL="0" indent="0" eaLnBrk="1" hangingPunct="1">
              <a:buNone/>
            </a:pPr>
            <a:r>
              <a:rPr lang="zh-CN" altLang="en-US">
                <a:ea typeface="宋体" charset="-122"/>
              </a:rPr>
              <a:t>			</a:t>
            </a:r>
            <a:r>
              <a:rPr lang="en-US" altLang="zh-CN">
                <a:ea typeface="宋体" charset="-122"/>
              </a:rPr>
              <a:t>// </a:t>
            </a:r>
            <a:r>
              <a:rPr lang="zh-CN" altLang="en-US">
                <a:ea typeface="宋体" charset="-122"/>
              </a:rPr>
              <a:t>说明</a:t>
            </a:r>
          </a:p>
          <a:p>
            <a:pPr marL="0" indent="0" eaLnBrk="1" hangingPunct="1">
              <a:buNone/>
            </a:pPr>
            <a:r>
              <a:rPr lang="zh-CN" altLang="en-US">
                <a:ea typeface="宋体" charset="-122"/>
              </a:rPr>
              <a:t>			</a:t>
            </a:r>
            <a:r>
              <a:rPr lang="en-US" altLang="zh-CN">
                <a:ea typeface="宋体" charset="-122"/>
              </a:rPr>
              <a:t>// 1. </a:t>
            </a:r>
            <a:r>
              <a:rPr lang="zh-CN" altLang="en-US">
                <a:ea typeface="宋体" charset="-122"/>
              </a:rPr>
              <a:t>需要</a:t>
            </a:r>
            <a:r>
              <a:rPr lang="en-US" altLang="zh-CN">
                <a:ea typeface="宋体" charset="-122"/>
              </a:rPr>
              <a:t>nodes </a:t>
            </a:r>
            <a:r>
              <a:rPr lang="zh-CN" altLang="en-US">
                <a:ea typeface="宋体" charset="-122"/>
              </a:rPr>
              <a:t>集合存放的对象实现 </a:t>
            </a:r>
            <a:r>
              <a:rPr lang="en-US" altLang="zh-CN">
                <a:ea typeface="宋体" charset="-122"/>
              </a:rPr>
              <a:t>Comparable</a:t>
            </a:r>
            <a:r>
              <a:rPr lang="zh-CN" altLang="en-US">
                <a:ea typeface="宋体" charset="-122"/>
              </a:rPr>
              <a:t>接口</a:t>
            </a:r>
          </a:p>
          <a:p>
            <a:pPr marL="0" indent="0" eaLnBrk="1" hangingPunct="1">
              <a:buNone/>
            </a:pPr>
            <a:r>
              <a:rPr lang="zh-CN" altLang="en-US">
                <a:ea typeface="宋体" charset="-122"/>
              </a:rPr>
              <a:t>			</a:t>
            </a:r>
            <a:r>
              <a:rPr lang="en-US" altLang="zh-CN">
                <a:ea typeface="宋体" charset="-122"/>
              </a:rPr>
              <a:t>Collections.sort(nodes);</a:t>
            </a:r>
          </a:p>
          <a:p>
            <a:pPr marL="0" indent="0" eaLnBrk="1" hangingPunct="1">
              <a:buNone/>
            </a:pPr>
            <a:r>
              <a:rPr lang="en-US" altLang="zh-CN">
                <a:ea typeface="宋体" charset="-122"/>
              </a:rPr>
              <a:t>			// </a:t>
            </a:r>
            <a:r>
              <a:rPr lang="zh-CN" altLang="en-US">
                <a:ea typeface="宋体" charset="-122"/>
              </a:rPr>
              <a:t>取出来权值最小的两个二叉树</a:t>
            </a:r>
          </a:p>
          <a:p>
            <a:pPr marL="0" indent="0" eaLnBrk="1" hangingPunct="1">
              <a:buNone/>
            </a:pPr>
            <a:r>
              <a:rPr lang="zh-CN" altLang="en-US">
                <a:ea typeface="宋体" charset="-122"/>
              </a:rPr>
              <a:t>			</a:t>
            </a:r>
            <a:r>
              <a:rPr lang="en-US" altLang="zh-CN">
                <a:ea typeface="宋体" charset="-122"/>
              </a:rPr>
              <a:t>Node left = nodes.get(0);</a:t>
            </a:r>
          </a:p>
          <a:p>
            <a:pPr marL="0" indent="0" eaLnBrk="1" hangingPunct="1">
              <a:buNone/>
            </a:pPr>
            <a:r>
              <a:rPr lang="en-US" altLang="zh-CN">
                <a:ea typeface="宋体" charset="-122"/>
              </a:rPr>
              <a:t>			// </a:t>
            </a:r>
            <a:r>
              <a:rPr lang="zh-CN" altLang="en-US">
                <a:ea typeface="宋体" charset="-122"/>
              </a:rPr>
              <a:t>取出最权值次小的二叉树</a:t>
            </a:r>
            <a:r>
              <a:rPr lang="en-US" altLang="zh-CN">
                <a:ea typeface="宋体" charset="-122"/>
              </a:rPr>
              <a:t>, </a:t>
            </a:r>
            <a:r>
              <a:rPr lang="zh-CN" altLang="en-US">
                <a:ea typeface="宋体" charset="-122"/>
              </a:rPr>
              <a:t>作为新的二叉树的右子树</a:t>
            </a:r>
          </a:p>
          <a:p>
            <a:pPr marL="0" indent="0" eaLnBrk="1" hangingPunct="1">
              <a:buNone/>
            </a:pPr>
            <a:r>
              <a:rPr lang="zh-CN" altLang="en-US">
                <a:ea typeface="宋体" charset="-122"/>
              </a:rPr>
              <a:t>			</a:t>
            </a:r>
            <a:r>
              <a:rPr lang="en-US" altLang="zh-CN">
                <a:ea typeface="宋体" charset="-122"/>
              </a:rPr>
              <a:t>Node right = nodes.get(1);</a:t>
            </a:r>
          </a:p>
          <a:p>
            <a:pPr marL="0" indent="0" eaLnBrk="1" hangingPunct="1">
              <a:buNone/>
            </a:pPr>
            <a:r>
              <a:rPr lang="en-US" altLang="zh-CN">
                <a:ea typeface="宋体" charset="-122"/>
              </a:rPr>
              <a:t>			// </a:t>
            </a:r>
            <a:r>
              <a:rPr lang="zh-CN" altLang="en-US">
                <a:ea typeface="宋体" charset="-122"/>
              </a:rPr>
              <a:t>创建一颗新的二叉树 ， 新的节点 </a:t>
            </a:r>
            <a:r>
              <a:rPr lang="en-US" altLang="zh-CN">
                <a:ea typeface="宋体" charset="-122"/>
              </a:rPr>
              <a:t>data </a:t>
            </a:r>
            <a:r>
              <a:rPr lang="zh-CN" altLang="en-US">
                <a:ea typeface="宋体" charset="-122"/>
              </a:rPr>
              <a:t>没有，权值为两颗子树权值和</a:t>
            </a:r>
          </a:p>
          <a:p>
            <a:pPr marL="0" indent="0" eaLnBrk="1" hangingPunct="1">
              <a:buNone/>
            </a:pPr>
            <a:r>
              <a:rPr lang="zh-CN" altLang="en-US">
                <a:ea typeface="宋体" charset="-122"/>
              </a:rPr>
              <a:t>			</a:t>
            </a:r>
            <a:r>
              <a:rPr lang="en-US" altLang="zh-CN">
                <a:ea typeface="宋体" charset="-122"/>
              </a:rPr>
              <a:t>Node parent = new Node(null, left.weight + right.weight);</a:t>
            </a:r>
          </a:p>
          <a:p>
            <a:pPr marL="0" indent="0" eaLnBrk="1" hangingPunct="1">
              <a:buNone/>
            </a:pPr>
            <a:r>
              <a:rPr lang="en-US" altLang="zh-CN">
                <a:ea typeface="宋体" charset="-122"/>
              </a:rPr>
              <a:t>			// </a:t>
            </a:r>
            <a:r>
              <a:rPr lang="zh-CN" altLang="en-US">
                <a:ea typeface="宋体" charset="-122"/>
              </a:rPr>
              <a:t>把之前取出来的两颗二叉树设置为新创建的二叉树的子树</a:t>
            </a:r>
          </a:p>
          <a:p>
            <a:pPr marL="0" indent="0" eaLnBrk="1" hangingPunct="1">
              <a:buNone/>
            </a:pPr>
            <a:r>
              <a:rPr lang="zh-CN" altLang="en-US">
                <a:ea typeface="宋体" charset="-122"/>
              </a:rPr>
              <a:t>			</a:t>
            </a:r>
            <a:r>
              <a:rPr lang="en-US" altLang="zh-CN">
                <a:ea typeface="宋体" charset="-122"/>
              </a:rPr>
              <a:t>parent.left = left;</a:t>
            </a:r>
          </a:p>
          <a:p>
            <a:pPr marL="0" indent="0" eaLnBrk="1" hangingPunct="1">
              <a:buNone/>
            </a:pPr>
            <a:r>
              <a:rPr lang="en-US" altLang="zh-CN">
                <a:ea typeface="宋体" charset="-122"/>
              </a:rPr>
              <a:t>			parent.right = right;</a:t>
            </a:r>
          </a:p>
          <a:p>
            <a:pPr marL="0" indent="0" eaLnBrk="1" hangingPunct="1">
              <a:buNone/>
            </a:pPr>
            <a:r>
              <a:rPr lang="en-US" altLang="zh-CN">
                <a:ea typeface="宋体" charset="-122"/>
              </a:rPr>
              <a:t>			// </a:t>
            </a:r>
            <a:r>
              <a:rPr lang="zh-CN" altLang="en-US">
                <a:ea typeface="宋体" charset="-122"/>
              </a:rPr>
              <a:t>把取出来的两个二叉树移除</a:t>
            </a:r>
          </a:p>
          <a:p>
            <a:pPr marL="0" indent="0" eaLnBrk="1" hangingPunct="1">
              <a:buNone/>
            </a:pPr>
            <a:r>
              <a:rPr lang="zh-CN" altLang="en-US">
                <a:ea typeface="宋体" charset="-122"/>
              </a:rPr>
              <a:t>			</a:t>
            </a:r>
            <a:r>
              <a:rPr lang="en-US" altLang="zh-CN">
                <a:ea typeface="宋体" charset="-122"/>
              </a:rPr>
              <a:t>nodes.remove(left);</a:t>
            </a:r>
          </a:p>
          <a:p>
            <a:pPr marL="0" indent="0" eaLnBrk="1" hangingPunct="1">
              <a:buNone/>
            </a:pPr>
            <a:r>
              <a:rPr lang="en-US" altLang="zh-CN">
                <a:ea typeface="宋体" charset="-122"/>
              </a:rPr>
              <a:t>			nodes.remove(right);</a:t>
            </a:r>
          </a:p>
          <a:p>
            <a:pPr marL="0" indent="0" eaLnBrk="1" hangingPunct="1">
              <a:buNone/>
            </a:pPr>
            <a:r>
              <a:rPr lang="en-US" altLang="zh-CN">
                <a:ea typeface="宋体" charset="-122"/>
              </a:rPr>
              <a:t>			// </a:t>
            </a:r>
            <a:r>
              <a:rPr lang="zh-CN" altLang="en-US">
                <a:ea typeface="宋体" charset="-122"/>
              </a:rPr>
              <a:t>放入原来的二叉树集合中</a:t>
            </a:r>
          </a:p>
          <a:p>
            <a:pPr marL="0" indent="0" eaLnBrk="1" hangingPunct="1">
              <a:buNone/>
            </a:pPr>
            <a:r>
              <a:rPr lang="zh-CN" altLang="en-US">
                <a:ea typeface="宋体" charset="-122"/>
              </a:rPr>
              <a:t>			</a:t>
            </a:r>
            <a:r>
              <a:rPr lang="en-US" altLang="zh-CN">
                <a:ea typeface="宋体" charset="-122"/>
              </a:rPr>
              <a:t>nodes.add(parent);</a:t>
            </a:r>
          </a:p>
          <a:p>
            <a:pPr marL="0" indent="0" eaLnBrk="1" hangingPunct="1">
              <a:buNone/>
            </a:pPr>
            <a:r>
              <a:rPr lang="en-US" altLang="zh-CN">
                <a:ea typeface="宋体" charset="-122"/>
              </a:rPr>
              <a:t>		}</a:t>
            </a:r>
          </a:p>
          <a:p>
            <a:pPr marL="0" indent="0" eaLnBrk="1" hangingPunct="1">
              <a:buNone/>
            </a:pPr>
            <a:r>
              <a:rPr lang="en-US" altLang="zh-CN">
                <a:ea typeface="宋体" charset="-122"/>
              </a:rPr>
              <a:t>		// </a:t>
            </a:r>
            <a:r>
              <a:rPr lang="zh-CN" altLang="en-US">
                <a:ea typeface="宋体" charset="-122"/>
              </a:rPr>
              <a:t>返回的节点就是赫夫曼树的根节点</a:t>
            </a:r>
            <a:r>
              <a:rPr lang="en-US" altLang="zh-CN">
                <a:ea typeface="宋体" charset="-122"/>
              </a:rPr>
              <a:t>.</a:t>
            </a:r>
          </a:p>
          <a:p>
            <a:pPr marL="0" indent="0" eaLnBrk="1" hangingPunct="1">
              <a:buNone/>
            </a:pPr>
            <a:r>
              <a:rPr lang="en-US" altLang="zh-CN">
                <a:ea typeface="宋体" charset="-122"/>
              </a:rPr>
              <a:t>		return nodes.get(0);</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endParaRPr lang="en-US" altLang="zh-CN">
              <a:ea typeface="宋体" charset="-122"/>
            </a:endParaRPr>
          </a:p>
          <a:p>
            <a:pPr marL="0" indent="0" eaLnBrk="1" hangingPunct="1">
              <a:buNone/>
            </a:pPr>
            <a:r>
              <a:rPr lang="en-US" altLang="zh-CN">
                <a:ea typeface="宋体" charset="-122"/>
              </a:rPr>
              <a:t>}</a:t>
            </a:r>
          </a:p>
          <a:p>
            <a:pPr marL="0" indent="0" eaLnBrk="1" hangingPunct="1">
              <a:buNone/>
            </a:pPr>
            <a:endParaRPr lang="en-US" altLang="zh-CN">
              <a:ea typeface="宋体" charset="-122"/>
            </a:endParaRPr>
          </a:p>
          <a:p>
            <a:pPr marL="0" indent="0" eaLnBrk="1" hangingPunct="1">
              <a:buNone/>
            </a:pPr>
            <a:r>
              <a:rPr lang="en-US" altLang="zh-CN">
                <a:ea typeface="宋体" charset="-122"/>
              </a:rPr>
              <a:t>//</a:t>
            </a:r>
            <a:r>
              <a:rPr lang="zh-CN" altLang="en-US">
                <a:ea typeface="宋体" charset="-122"/>
              </a:rPr>
              <a:t>实现 </a:t>
            </a:r>
            <a:r>
              <a:rPr lang="en-US" altLang="zh-CN">
                <a:ea typeface="宋体" charset="-122"/>
              </a:rPr>
              <a:t>Comparable&lt;Node&gt; </a:t>
            </a:r>
            <a:r>
              <a:rPr lang="zh-CN" altLang="en-US">
                <a:ea typeface="宋体" charset="-122"/>
              </a:rPr>
              <a:t>接口是让</a:t>
            </a:r>
            <a:r>
              <a:rPr lang="en-US" altLang="zh-CN">
                <a:ea typeface="宋体" charset="-122"/>
              </a:rPr>
              <a:t>Node </a:t>
            </a:r>
            <a:r>
              <a:rPr lang="zh-CN" altLang="en-US">
                <a:ea typeface="宋体" charset="-122"/>
              </a:rPr>
              <a:t>对象可以进行排序</a:t>
            </a:r>
          </a:p>
          <a:p>
            <a:pPr marL="0" indent="0" eaLnBrk="1" hangingPunct="1">
              <a:buNone/>
            </a:pPr>
            <a:r>
              <a:rPr lang="en-US" altLang="zh-CN">
                <a:ea typeface="宋体" charset="-122"/>
              </a:rPr>
              <a:t>class Node implements Comparable&lt;Node&gt; {</a:t>
            </a:r>
          </a:p>
          <a:p>
            <a:pPr marL="0" indent="0" eaLnBrk="1" hangingPunct="1">
              <a:buNone/>
            </a:pPr>
            <a:r>
              <a:rPr lang="en-US" altLang="zh-CN">
                <a:ea typeface="宋体" charset="-122"/>
              </a:rPr>
              <a:t>	Byte data;  // </a:t>
            </a:r>
            <a:r>
              <a:rPr lang="zh-CN" altLang="en-US">
                <a:ea typeface="宋体" charset="-122"/>
              </a:rPr>
              <a:t>数据本身 </a:t>
            </a:r>
            <a:r>
              <a:rPr lang="en-US" altLang="zh-CN">
                <a:ea typeface="宋体" charset="-122"/>
              </a:rPr>
              <a:t>, char </a:t>
            </a:r>
            <a:r>
              <a:rPr lang="zh-CN" altLang="en-US">
                <a:ea typeface="宋体" charset="-122"/>
              </a:rPr>
              <a:t>本质就是 </a:t>
            </a:r>
            <a:r>
              <a:rPr lang="en-US" altLang="zh-CN">
                <a:ea typeface="宋体" charset="-122"/>
              </a:rPr>
              <a:t>Byte</a:t>
            </a:r>
          </a:p>
          <a:p>
            <a:pPr marL="0" indent="0" eaLnBrk="1" hangingPunct="1">
              <a:buNone/>
            </a:pPr>
            <a:r>
              <a:rPr lang="en-US" altLang="zh-CN">
                <a:ea typeface="宋体" charset="-122"/>
              </a:rPr>
              <a:t>	int weight; // </a:t>
            </a:r>
            <a:r>
              <a:rPr lang="zh-CN" altLang="en-US">
                <a:ea typeface="宋体" charset="-122"/>
              </a:rPr>
              <a:t>可以理解成权值</a:t>
            </a:r>
            <a:r>
              <a:rPr lang="en-US" altLang="zh-CN">
                <a:ea typeface="宋体" charset="-122"/>
              </a:rPr>
              <a:t>, </a:t>
            </a:r>
            <a:r>
              <a:rPr lang="zh-CN" altLang="en-US">
                <a:ea typeface="宋体" charset="-122"/>
              </a:rPr>
              <a:t>即字符出现的次数</a:t>
            </a:r>
          </a:p>
          <a:p>
            <a:pPr marL="0" indent="0" eaLnBrk="1" hangingPunct="1">
              <a:buNone/>
            </a:pPr>
            <a:r>
              <a:rPr lang="zh-CN" altLang="en-US">
                <a:ea typeface="宋体" charset="-122"/>
              </a:rPr>
              <a:t>	</a:t>
            </a:r>
            <a:r>
              <a:rPr lang="en-US" altLang="zh-CN">
                <a:ea typeface="宋体" charset="-122"/>
              </a:rPr>
              <a:t>Node left;</a:t>
            </a:r>
          </a:p>
          <a:p>
            <a:pPr marL="0" indent="0" eaLnBrk="1" hangingPunct="1">
              <a:buNone/>
            </a:pPr>
            <a:r>
              <a:rPr lang="en-US" altLang="zh-CN">
                <a:ea typeface="宋体" charset="-122"/>
              </a:rPr>
              <a:t>	Node right;</a:t>
            </a:r>
          </a:p>
          <a:p>
            <a:pPr marL="0" indent="0" eaLnBrk="1" hangingPunct="1">
              <a:buNone/>
            </a:pPr>
            <a:endParaRPr lang="en-US" altLang="zh-CN">
              <a:ea typeface="宋体" charset="-122"/>
            </a:endParaRPr>
          </a:p>
          <a:p>
            <a:pPr marL="0" indent="0" eaLnBrk="1" hangingPunct="1">
              <a:buNone/>
            </a:pPr>
            <a:r>
              <a:rPr lang="en-US" altLang="zh-CN">
                <a:ea typeface="宋体" charset="-122"/>
              </a:rPr>
              <a:t>	public Node(Byte data, int weight) {</a:t>
            </a:r>
          </a:p>
          <a:p>
            <a:pPr marL="0" indent="0" eaLnBrk="1" hangingPunct="1">
              <a:buNone/>
            </a:pPr>
            <a:r>
              <a:rPr lang="en-US" altLang="zh-CN">
                <a:ea typeface="宋体" charset="-122"/>
              </a:rPr>
              <a:t>		this.data = data;</a:t>
            </a:r>
          </a:p>
          <a:p>
            <a:pPr marL="0" indent="0" eaLnBrk="1" hangingPunct="1">
              <a:buNone/>
            </a:pPr>
            <a:r>
              <a:rPr lang="en-US" altLang="zh-CN">
                <a:ea typeface="宋体" charset="-122"/>
              </a:rPr>
              <a:t>		this.weight = weight;</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r>
              <a:rPr lang="en-US" altLang="zh-CN">
                <a:ea typeface="宋体" charset="-122"/>
              </a:rPr>
              <a:t>	</a:t>
            </a:r>
          </a:p>
          <a:p>
            <a:pPr marL="0" indent="0" eaLnBrk="1" hangingPunct="1">
              <a:buNone/>
            </a:pPr>
            <a:r>
              <a:rPr lang="en-US" altLang="zh-CN">
                <a:ea typeface="宋体" charset="-122"/>
              </a:rPr>
              <a:t>	@Override</a:t>
            </a:r>
          </a:p>
          <a:p>
            <a:pPr marL="0" indent="0" eaLnBrk="1" hangingPunct="1">
              <a:buNone/>
            </a:pPr>
            <a:r>
              <a:rPr lang="en-US" altLang="zh-CN">
                <a:ea typeface="宋体" charset="-122"/>
              </a:rPr>
              <a:t>	public int compareTo(Node node) {</a:t>
            </a:r>
          </a:p>
          <a:p>
            <a:pPr marL="0" indent="0" eaLnBrk="1" hangingPunct="1">
              <a:buNone/>
            </a:pPr>
            <a:r>
              <a:rPr lang="en-US" altLang="zh-CN">
                <a:ea typeface="宋体" charset="-122"/>
              </a:rPr>
              <a:t>		//</a:t>
            </a:r>
            <a:r>
              <a:rPr lang="zh-CN" altLang="en-US">
                <a:ea typeface="宋体" charset="-122"/>
              </a:rPr>
              <a:t>这样写是从小到大排序</a:t>
            </a:r>
          </a:p>
          <a:p>
            <a:pPr marL="0" indent="0" eaLnBrk="1" hangingPunct="1">
              <a:buNone/>
            </a:pPr>
            <a:r>
              <a:rPr lang="zh-CN" altLang="en-US">
                <a:ea typeface="宋体" charset="-122"/>
              </a:rPr>
              <a:t>		</a:t>
            </a:r>
            <a:r>
              <a:rPr lang="en-US" altLang="zh-CN">
                <a:ea typeface="宋体" charset="-122"/>
              </a:rPr>
              <a:t>return this.weight - node.weight;</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@Override</a:t>
            </a:r>
          </a:p>
          <a:p>
            <a:pPr marL="0" indent="0" eaLnBrk="1" hangingPunct="1">
              <a:buNone/>
            </a:pPr>
            <a:r>
              <a:rPr lang="en-US" altLang="zh-CN">
                <a:ea typeface="宋体" charset="-122"/>
              </a:rPr>
              <a:t>	public String toString() {</a:t>
            </a:r>
          </a:p>
          <a:p>
            <a:pPr marL="0" indent="0" eaLnBrk="1" hangingPunct="1">
              <a:buNone/>
            </a:pPr>
            <a:r>
              <a:rPr lang="en-US" altLang="zh-CN">
                <a:ea typeface="宋体" charset="-122"/>
              </a:rPr>
              <a:t>		return "Node [data=" + data + ", weight=" + weight + "]";</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endParaRPr lang="en-US" altLang="zh-CN">
              <a:ea typeface="宋体" charset="-122"/>
            </a:endParaRPr>
          </a:p>
          <a:p>
            <a:pPr marL="0" indent="0" eaLnBrk="1" hangingPunct="1">
              <a:buNone/>
            </a:pPr>
            <a:r>
              <a:rPr lang="en-US" altLang="zh-CN">
                <a:ea typeface="宋体" charset="-122"/>
              </a:rPr>
              <a:t>	// </a:t>
            </a:r>
            <a:r>
              <a:rPr lang="zh-CN" altLang="en-US">
                <a:ea typeface="宋体" charset="-122"/>
              </a:rPr>
              <a:t>前序遍历</a:t>
            </a:r>
          </a:p>
          <a:p>
            <a:pPr marL="0" indent="0" eaLnBrk="1" hangingPunct="1">
              <a:buNone/>
            </a:pPr>
            <a:r>
              <a:rPr lang="zh-CN" altLang="en-US">
                <a:ea typeface="宋体" charset="-122"/>
              </a:rPr>
              <a:t>	</a:t>
            </a:r>
            <a:r>
              <a:rPr lang="en-US" altLang="zh-CN">
                <a:ea typeface="宋体" charset="-122"/>
              </a:rPr>
              <a:t>public void preOrder() {</a:t>
            </a:r>
          </a:p>
          <a:p>
            <a:pPr marL="0" indent="0" eaLnBrk="1" hangingPunct="1">
              <a:buNone/>
            </a:pPr>
            <a:r>
              <a:rPr lang="en-US" altLang="zh-CN">
                <a:ea typeface="宋体" charset="-122"/>
              </a:rPr>
              <a:t>		System.out.println(this);// </a:t>
            </a:r>
            <a:r>
              <a:rPr lang="zh-CN" altLang="en-US">
                <a:ea typeface="宋体" charset="-122"/>
              </a:rPr>
              <a:t>先输出父节点</a:t>
            </a:r>
          </a:p>
          <a:p>
            <a:pPr marL="0" indent="0" eaLnBrk="1" hangingPunct="1">
              <a:buNone/>
            </a:pPr>
            <a:r>
              <a:rPr lang="zh-CN" altLang="en-US">
                <a:ea typeface="宋体" charset="-122"/>
              </a:rPr>
              <a:t>		</a:t>
            </a:r>
            <a:r>
              <a:rPr lang="en-US" altLang="zh-CN">
                <a:ea typeface="宋体" charset="-122"/>
              </a:rPr>
              <a:t>if (this.left != null) {</a:t>
            </a:r>
          </a:p>
          <a:p>
            <a:pPr marL="0" indent="0" eaLnBrk="1" hangingPunct="1">
              <a:buNone/>
            </a:pPr>
            <a:r>
              <a:rPr lang="en-US" altLang="zh-CN">
                <a:ea typeface="宋体" charset="-122"/>
              </a:rPr>
              <a:t>			this.left.preOrder();</a:t>
            </a:r>
          </a:p>
          <a:p>
            <a:pPr marL="0" indent="0" eaLnBrk="1" hangingPunct="1">
              <a:buNone/>
            </a:pPr>
            <a:r>
              <a:rPr lang="en-US" altLang="zh-CN">
                <a:ea typeface="宋体" charset="-122"/>
              </a:rPr>
              <a:t>		}</a:t>
            </a:r>
          </a:p>
          <a:p>
            <a:pPr marL="0" indent="0" eaLnBrk="1" hangingPunct="1">
              <a:buNone/>
            </a:pPr>
            <a:r>
              <a:rPr lang="en-US" altLang="zh-CN">
                <a:ea typeface="宋体" charset="-122"/>
              </a:rPr>
              <a:t>		if (this.right != null) {</a:t>
            </a:r>
          </a:p>
          <a:p>
            <a:pPr marL="0" indent="0" eaLnBrk="1" hangingPunct="1">
              <a:buNone/>
            </a:pPr>
            <a:r>
              <a:rPr lang="en-US" altLang="zh-CN">
                <a:ea typeface="宋体" charset="-122"/>
              </a:rPr>
              <a:t>			this.right.preOrder();</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a:t>
            </a: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168</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marL="0" indent="0" eaLnBrk="1" hangingPunct="1">
              <a:buNone/>
            </a:pPr>
            <a:r>
              <a:rPr lang="en-US" altLang="zh-CN">
                <a:ea typeface="宋体" charset="-122"/>
              </a:rPr>
              <a:t>//</a:t>
            </a:r>
            <a:r>
              <a:rPr lang="zh-CN" altLang="en-US">
                <a:ea typeface="宋体" charset="-122"/>
              </a:rPr>
              <a:t>代码实现</a:t>
            </a:r>
            <a:endParaRPr lang="en-US" altLang="zh-CN">
              <a:ea typeface="宋体" charset="-122"/>
            </a:endParaRPr>
          </a:p>
          <a:p>
            <a:pPr marL="0" indent="0" eaLnBrk="1" hangingPunct="1">
              <a:buNone/>
            </a:pPr>
            <a:endParaRPr lang="en-US" altLang="zh-CN">
              <a:ea typeface="宋体" charset="-122"/>
            </a:endParaRPr>
          </a:p>
          <a:p>
            <a:pPr marL="0" indent="0" eaLnBrk="1" hangingPunct="1">
              <a:buNone/>
            </a:pPr>
            <a:r>
              <a:rPr lang="en-US" altLang="zh-CN">
                <a:ea typeface="宋体" charset="-122"/>
              </a:rPr>
              <a:t>package com.atguigu.huffmancode;</a:t>
            </a:r>
          </a:p>
          <a:p>
            <a:pPr marL="0" indent="0" eaLnBrk="1" hangingPunct="1">
              <a:buNone/>
            </a:pPr>
            <a:endParaRPr lang="en-US" altLang="zh-CN">
              <a:ea typeface="宋体" charset="-122"/>
            </a:endParaRPr>
          </a:p>
          <a:p>
            <a:pPr marL="0" indent="0" eaLnBrk="1" hangingPunct="1">
              <a:buNone/>
            </a:pPr>
            <a:r>
              <a:rPr lang="en-US" altLang="zh-CN">
                <a:ea typeface="宋体" charset="-122"/>
              </a:rPr>
              <a:t>import java.util.ArrayList;</a:t>
            </a:r>
          </a:p>
          <a:p>
            <a:pPr marL="0" indent="0" eaLnBrk="1" hangingPunct="1">
              <a:buNone/>
            </a:pPr>
            <a:r>
              <a:rPr lang="en-US" altLang="zh-CN">
                <a:ea typeface="宋体" charset="-122"/>
              </a:rPr>
              <a:t>import java.util.Arrays;</a:t>
            </a:r>
          </a:p>
          <a:p>
            <a:pPr marL="0" indent="0" eaLnBrk="1" hangingPunct="1">
              <a:buNone/>
            </a:pPr>
            <a:r>
              <a:rPr lang="en-US" altLang="zh-CN">
                <a:ea typeface="宋体" charset="-122"/>
              </a:rPr>
              <a:t>import java.util.Collections;</a:t>
            </a:r>
          </a:p>
          <a:p>
            <a:pPr marL="0" indent="0" eaLnBrk="1" hangingPunct="1">
              <a:buNone/>
            </a:pPr>
            <a:r>
              <a:rPr lang="en-US" altLang="zh-CN">
                <a:ea typeface="宋体" charset="-122"/>
              </a:rPr>
              <a:t>import java.util.HashMap;</a:t>
            </a:r>
          </a:p>
          <a:p>
            <a:pPr marL="0" indent="0" eaLnBrk="1" hangingPunct="1">
              <a:buNone/>
            </a:pPr>
            <a:r>
              <a:rPr lang="en-US" altLang="zh-CN">
                <a:ea typeface="宋体" charset="-122"/>
              </a:rPr>
              <a:t>import java.util.List;</a:t>
            </a:r>
          </a:p>
          <a:p>
            <a:pPr marL="0" indent="0" eaLnBrk="1" hangingPunct="1">
              <a:buNone/>
            </a:pPr>
            <a:r>
              <a:rPr lang="en-US" altLang="zh-CN">
                <a:ea typeface="宋体" charset="-122"/>
              </a:rPr>
              <a:t>import java.util.Map;</a:t>
            </a:r>
          </a:p>
          <a:p>
            <a:pPr marL="0" indent="0" eaLnBrk="1" hangingPunct="1">
              <a:buNone/>
            </a:pPr>
            <a:r>
              <a:rPr lang="en-US" altLang="zh-CN">
                <a:ea typeface="宋体" charset="-122"/>
              </a:rPr>
              <a:t>import java.util.Set;</a:t>
            </a:r>
          </a:p>
          <a:p>
            <a:pPr marL="0" indent="0" eaLnBrk="1" hangingPunct="1">
              <a:buNone/>
            </a:pPr>
            <a:endParaRPr lang="en-US" altLang="zh-CN">
              <a:ea typeface="宋体" charset="-122"/>
            </a:endParaRPr>
          </a:p>
          <a:p>
            <a:pPr marL="0" indent="0" eaLnBrk="1" hangingPunct="1">
              <a:buNone/>
            </a:pPr>
            <a:endParaRPr lang="en-US" altLang="zh-CN">
              <a:ea typeface="宋体" charset="-122"/>
            </a:endParaRPr>
          </a:p>
          <a:p>
            <a:pPr marL="0" indent="0" eaLnBrk="1" hangingPunct="1">
              <a:buNone/>
            </a:pPr>
            <a:r>
              <a:rPr lang="en-US" altLang="zh-CN">
                <a:ea typeface="宋体" charset="-122"/>
              </a:rPr>
              <a:t>public class HuffmanCode {</a:t>
            </a:r>
          </a:p>
          <a:p>
            <a:pPr marL="0" indent="0" eaLnBrk="1" hangingPunct="1">
              <a:buNone/>
            </a:pPr>
            <a:endParaRPr lang="en-US" altLang="zh-CN">
              <a:ea typeface="宋体" charset="-122"/>
            </a:endParaRPr>
          </a:p>
          <a:p>
            <a:pPr marL="0" indent="0" eaLnBrk="1" hangingPunct="1">
              <a:buNone/>
            </a:pPr>
            <a:r>
              <a:rPr lang="en-US" altLang="zh-CN">
                <a:ea typeface="宋体" charset="-122"/>
              </a:rPr>
              <a:t>	public static void main(String[] args) {</a:t>
            </a:r>
          </a:p>
          <a:p>
            <a:pPr marL="0" indent="0" eaLnBrk="1" hangingPunct="1">
              <a:buNone/>
            </a:pPr>
            <a:r>
              <a:rPr lang="en-US" altLang="zh-CN">
                <a:ea typeface="宋体" charset="-122"/>
              </a:rPr>
              <a:t>		String content="i like like like java do you like a java";</a:t>
            </a:r>
          </a:p>
          <a:p>
            <a:pPr marL="0" indent="0" eaLnBrk="1" hangingPunct="1">
              <a:buNone/>
            </a:pPr>
            <a:r>
              <a:rPr lang="en-US" altLang="zh-CN">
                <a:ea typeface="宋体" charset="-122"/>
              </a:rPr>
              <a:t>		//</a:t>
            </a:r>
            <a:r>
              <a:rPr lang="zh-CN" altLang="en-US">
                <a:ea typeface="宋体" charset="-122"/>
              </a:rPr>
              <a:t>转成</a:t>
            </a:r>
            <a:r>
              <a:rPr lang="en-US" altLang="zh-CN">
                <a:ea typeface="宋体" charset="-122"/>
              </a:rPr>
              <a:t>byte</a:t>
            </a:r>
            <a:r>
              <a:rPr lang="zh-CN" altLang="en-US">
                <a:ea typeface="宋体" charset="-122"/>
              </a:rPr>
              <a:t>数组</a:t>
            </a:r>
          </a:p>
          <a:p>
            <a:pPr marL="0" indent="0" eaLnBrk="1" hangingPunct="1">
              <a:buNone/>
            </a:pPr>
            <a:r>
              <a:rPr lang="zh-CN" altLang="en-US">
                <a:ea typeface="宋体" charset="-122"/>
              </a:rPr>
              <a:t>		</a:t>
            </a:r>
            <a:r>
              <a:rPr lang="en-US" altLang="zh-CN">
                <a:ea typeface="宋体" charset="-122"/>
              </a:rPr>
              <a:t>byte[] bytes = content.getBytes();</a:t>
            </a:r>
          </a:p>
          <a:p>
            <a:pPr marL="0" indent="0" eaLnBrk="1" hangingPunct="1">
              <a:buNone/>
            </a:pPr>
            <a:r>
              <a:rPr lang="en-US" altLang="zh-CN">
                <a:ea typeface="宋体" charset="-122"/>
              </a:rPr>
              <a:t>		System.out.println("</a:t>
            </a:r>
            <a:r>
              <a:rPr lang="zh-CN" altLang="en-US">
                <a:ea typeface="宋体" charset="-122"/>
              </a:rPr>
              <a:t>源字符串大小</a:t>
            </a:r>
            <a:r>
              <a:rPr lang="en-US" altLang="zh-CN">
                <a:ea typeface="宋体" charset="-122"/>
              </a:rPr>
              <a:t>=" + bytes.length);//40</a:t>
            </a:r>
          </a:p>
          <a:p>
            <a:pPr marL="0" indent="0" eaLnBrk="1" hangingPunct="1">
              <a:buNone/>
            </a:pPr>
            <a:r>
              <a:rPr lang="en-US" altLang="zh-CN">
                <a:ea typeface="宋体" charset="-122"/>
              </a:rPr>
              <a:t>		//</a:t>
            </a:r>
            <a:r>
              <a:rPr lang="zh-CN" altLang="en-US">
                <a:ea typeface="宋体" charset="-122"/>
              </a:rPr>
              <a:t>进行赫夫曼编码压缩</a:t>
            </a:r>
          </a:p>
          <a:p>
            <a:pPr marL="0" indent="0" eaLnBrk="1" hangingPunct="1">
              <a:buNone/>
            </a:pPr>
            <a:r>
              <a:rPr lang="zh-CN" altLang="en-US">
                <a:ea typeface="宋体" charset="-122"/>
              </a:rPr>
              <a:t>		</a:t>
            </a:r>
            <a:r>
              <a:rPr lang="en-US" altLang="zh-CN">
                <a:ea typeface="宋体" charset="-122"/>
              </a:rPr>
              <a:t>byte[] huffmanBytes = huffmanZip(bytes);</a:t>
            </a:r>
          </a:p>
          <a:p>
            <a:pPr marL="0" indent="0" eaLnBrk="1" hangingPunct="1">
              <a:buNone/>
            </a:pPr>
            <a:r>
              <a:rPr lang="en-US" altLang="zh-CN">
                <a:ea typeface="宋体" charset="-122"/>
              </a:rPr>
              <a:t>		System.out.println("</a:t>
            </a:r>
            <a:r>
              <a:rPr lang="zh-CN" altLang="en-US">
                <a:ea typeface="宋体" charset="-122"/>
              </a:rPr>
              <a:t>赫夫曼编码后大小</a:t>
            </a:r>
            <a:r>
              <a:rPr lang="en-US" altLang="zh-CN">
                <a:ea typeface="宋体" charset="-122"/>
              </a:rPr>
              <a:t>=" + huffmanBytes.length);//17</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r>
              <a:rPr lang="zh-CN" altLang="en-US">
                <a:ea typeface="宋体" charset="-122"/>
              </a:rPr>
              <a:t>测试</a:t>
            </a:r>
            <a:r>
              <a:rPr lang="en-US" altLang="zh-CN">
                <a:ea typeface="宋体" charset="-122"/>
              </a:rPr>
              <a:t>byteToBitStr</a:t>
            </a:r>
          </a:p>
          <a:p>
            <a:pPr marL="0" indent="0" eaLnBrk="1" hangingPunct="1">
              <a:buNone/>
            </a:pPr>
            <a:r>
              <a:rPr lang="en-US" altLang="zh-CN">
                <a:ea typeface="宋体" charset="-122"/>
              </a:rPr>
              <a:t>		//System.out.println(byteToBitStr(true, (byte)1));</a:t>
            </a:r>
          </a:p>
          <a:p>
            <a:pPr marL="0" indent="0" eaLnBrk="1" hangingPunct="1">
              <a:buNone/>
            </a:pPr>
            <a:r>
              <a:rPr lang="en-US" altLang="zh-CN">
                <a:ea typeface="宋体" charset="-122"/>
              </a:rPr>
              <a:t>		//System.out.println(byteToBitStr(true, (byte)-1));</a:t>
            </a:r>
          </a:p>
          <a:p>
            <a:pPr marL="0" indent="0" eaLnBrk="1" hangingPunct="1">
              <a:buNone/>
            </a:pPr>
            <a:r>
              <a:rPr lang="en-US" altLang="zh-CN">
                <a:ea typeface="宋体" charset="-122"/>
              </a:rPr>
              <a:t>		</a:t>
            </a:r>
          </a:p>
          <a:p>
            <a:pPr marL="0" indent="0" eaLnBrk="1" hangingPunct="1">
              <a:buNone/>
            </a:pPr>
            <a:r>
              <a:rPr lang="en-US" altLang="zh-CN">
                <a:ea typeface="宋体" charset="-122"/>
              </a:rPr>
              <a:t>		//</a:t>
            </a:r>
            <a:r>
              <a:rPr lang="zh-CN" altLang="en-US">
                <a:ea typeface="宋体" charset="-122"/>
              </a:rPr>
              <a:t>使用赫夫曼编码进行解码</a:t>
            </a:r>
          </a:p>
          <a:p>
            <a:pPr marL="0" indent="0" eaLnBrk="1" hangingPunct="1">
              <a:buNone/>
            </a:pPr>
            <a:r>
              <a:rPr lang="zh-CN" altLang="en-US">
                <a:ea typeface="宋体" charset="-122"/>
              </a:rPr>
              <a:t>		</a:t>
            </a:r>
            <a:r>
              <a:rPr lang="en-US" altLang="zh-CN">
                <a:ea typeface="宋体" charset="-122"/>
              </a:rPr>
              <a:t>byte[] sourceBytes = decode(huffmanCodes,huffmanBytes);</a:t>
            </a:r>
          </a:p>
          <a:p>
            <a:pPr marL="0" indent="0" eaLnBrk="1" hangingPunct="1">
              <a:buNone/>
            </a:pPr>
            <a:r>
              <a:rPr lang="en-US" altLang="zh-CN">
                <a:ea typeface="宋体" charset="-122"/>
              </a:rPr>
              <a:t>		System.out.println("</a:t>
            </a:r>
            <a:r>
              <a:rPr lang="zh-CN" altLang="en-US">
                <a:ea typeface="宋体" charset="-122"/>
              </a:rPr>
              <a:t>恢复后源字符串大小</a:t>
            </a:r>
            <a:r>
              <a:rPr lang="en-US" altLang="zh-CN">
                <a:ea typeface="宋体" charset="-122"/>
              </a:rPr>
              <a:t>=" + sourceBytes.length);//40</a:t>
            </a:r>
          </a:p>
          <a:p>
            <a:pPr marL="0" indent="0" eaLnBrk="1" hangingPunct="1">
              <a:buNone/>
            </a:pPr>
            <a:r>
              <a:rPr lang="en-US" altLang="zh-CN">
                <a:ea typeface="宋体" charset="-122"/>
              </a:rPr>
              <a:t>		</a:t>
            </a:r>
          </a:p>
          <a:p>
            <a:pPr marL="0" indent="0" eaLnBrk="1" hangingPunct="1">
              <a:buNone/>
            </a:pPr>
            <a:r>
              <a:rPr lang="en-US" altLang="zh-CN">
                <a:ea typeface="宋体" charset="-122"/>
              </a:rPr>
              <a:t>		//</a:t>
            </a:r>
            <a:r>
              <a:rPr lang="zh-CN" altLang="en-US">
                <a:ea typeface="宋体" charset="-122"/>
              </a:rPr>
              <a:t>看看是不是原来的内容</a:t>
            </a:r>
          </a:p>
          <a:p>
            <a:pPr marL="0" indent="0" eaLnBrk="1" hangingPunct="1">
              <a:buNone/>
            </a:pPr>
            <a:r>
              <a:rPr lang="zh-CN" altLang="en-US">
                <a:ea typeface="宋体" charset="-122"/>
              </a:rPr>
              <a:t>		</a:t>
            </a:r>
            <a:r>
              <a:rPr lang="en-US" altLang="zh-CN">
                <a:ea typeface="宋体" charset="-122"/>
              </a:rPr>
              <a:t>String sourceString = new String(sourceBytes);</a:t>
            </a:r>
          </a:p>
          <a:p>
            <a:pPr marL="0" indent="0" eaLnBrk="1" hangingPunct="1">
              <a:buNone/>
            </a:pPr>
            <a:r>
              <a:rPr lang="en-US" altLang="zh-CN">
                <a:ea typeface="宋体" charset="-122"/>
              </a:rPr>
              <a:t>		System.out.println("</a:t>
            </a:r>
            <a:r>
              <a:rPr lang="zh-CN" altLang="en-US">
                <a:ea typeface="宋体" charset="-122"/>
              </a:rPr>
              <a:t>恢复后源字符串</a:t>
            </a:r>
            <a:r>
              <a:rPr lang="en-US" altLang="zh-CN">
                <a:ea typeface="宋体" charset="-122"/>
              </a:rPr>
              <a:t>=" + sourceString);</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private static byte[] decode(Map&lt;Byte, String&gt; huffmanCodes, byte[] huffmanBytes) {</a:t>
            </a:r>
          </a:p>
          <a:p>
            <a:pPr marL="0" indent="0" eaLnBrk="1" hangingPunct="1">
              <a:buNone/>
            </a:pPr>
            <a:r>
              <a:rPr lang="en-US" altLang="zh-CN">
                <a:ea typeface="宋体" charset="-122"/>
              </a:rPr>
              <a:t>		//</a:t>
            </a:r>
            <a:r>
              <a:rPr lang="zh-CN" altLang="en-US">
                <a:ea typeface="宋体" charset="-122"/>
              </a:rPr>
              <a:t>这个就是存放 赫夫曼编码的原生态的二进制码</a:t>
            </a:r>
          </a:p>
          <a:p>
            <a:pPr marL="0" indent="0" eaLnBrk="1" hangingPunct="1">
              <a:buNone/>
            </a:pPr>
            <a:r>
              <a:rPr lang="zh-CN" altLang="en-US">
                <a:ea typeface="宋体" charset="-122"/>
              </a:rPr>
              <a:t>		</a:t>
            </a:r>
            <a:r>
              <a:rPr lang="en-US" altLang="zh-CN">
                <a:ea typeface="宋体" charset="-122"/>
              </a:rPr>
              <a:t>//</a:t>
            </a:r>
            <a:r>
              <a:rPr lang="zh-CN" altLang="en-US">
                <a:ea typeface="宋体" charset="-122"/>
              </a:rPr>
              <a:t>即： </a:t>
            </a:r>
            <a:r>
              <a:rPr lang="en-US" altLang="zh-CN">
                <a:ea typeface="宋体" charset="-122"/>
              </a:rPr>
              <a:t>101010001011111111001000101111111100100010111111110010010100110111000111</a:t>
            </a:r>
          </a:p>
          <a:p>
            <a:pPr marL="0" indent="0" eaLnBrk="1" hangingPunct="1">
              <a:buNone/>
            </a:pPr>
            <a:r>
              <a:rPr lang="en-US" altLang="zh-CN">
                <a:ea typeface="宋体" charset="-122"/>
              </a:rPr>
              <a:t>		// 0000011011101000111100101000101111111100110001001010011011100</a:t>
            </a:r>
          </a:p>
          <a:p>
            <a:pPr marL="0" indent="0" eaLnBrk="1" hangingPunct="1">
              <a:buNone/>
            </a:pPr>
            <a:r>
              <a:rPr lang="en-US" altLang="zh-CN">
                <a:ea typeface="宋体" charset="-122"/>
              </a:rPr>
              <a:t>		StringBuilder stringBuilder = new StringBuilder();</a:t>
            </a:r>
          </a:p>
          <a:p>
            <a:pPr marL="0" indent="0" eaLnBrk="1" hangingPunct="1">
              <a:buNone/>
            </a:pPr>
            <a:r>
              <a:rPr lang="en-US" altLang="zh-CN">
                <a:ea typeface="宋体" charset="-122"/>
              </a:rPr>
              <a:t>		//</a:t>
            </a:r>
            <a:r>
              <a:rPr lang="zh-CN" altLang="en-US">
                <a:ea typeface="宋体" charset="-122"/>
              </a:rPr>
              <a:t>把</a:t>
            </a:r>
            <a:r>
              <a:rPr lang="en-US" altLang="zh-CN">
                <a:ea typeface="宋体" charset="-122"/>
              </a:rPr>
              <a:t>byte</a:t>
            </a:r>
            <a:r>
              <a:rPr lang="zh-CN" altLang="en-US">
                <a:ea typeface="宋体" charset="-122"/>
              </a:rPr>
              <a:t>数组转为一个二进制的字符串</a:t>
            </a:r>
          </a:p>
          <a:p>
            <a:pPr marL="0" indent="0" eaLnBrk="1" hangingPunct="1">
              <a:buNone/>
            </a:pPr>
            <a:r>
              <a:rPr lang="zh-CN" altLang="en-US">
                <a:ea typeface="宋体" charset="-122"/>
              </a:rPr>
              <a:t>		</a:t>
            </a:r>
            <a:r>
              <a:rPr lang="en-US" altLang="zh-CN">
                <a:ea typeface="宋体" charset="-122"/>
              </a:rPr>
              <a:t>//</a:t>
            </a:r>
            <a:r>
              <a:rPr lang="zh-CN" altLang="en-US">
                <a:ea typeface="宋体" charset="-122"/>
              </a:rPr>
              <a:t>比如 </a:t>
            </a:r>
            <a:r>
              <a:rPr lang="en-US" altLang="zh-CN">
                <a:ea typeface="宋体" charset="-122"/>
              </a:rPr>
              <a:t>-88 =&gt; 10101000 </a:t>
            </a:r>
          </a:p>
          <a:p>
            <a:pPr marL="0" indent="0" eaLnBrk="1" hangingPunct="1">
              <a:buNone/>
            </a:pPr>
            <a:r>
              <a:rPr lang="en-US" altLang="zh-CN">
                <a:ea typeface="宋体" charset="-122"/>
              </a:rPr>
              <a:t>		for (int i = 0; i &lt; huffmanBytes.length; i++) {</a:t>
            </a:r>
          </a:p>
          <a:p>
            <a:pPr marL="0" indent="0" eaLnBrk="1" hangingPunct="1">
              <a:buNone/>
            </a:pPr>
            <a:r>
              <a:rPr lang="en-US" altLang="zh-CN">
                <a:ea typeface="宋体" charset="-122"/>
              </a:rPr>
              <a:t>			byte b = huffmanBytes[i];</a:t>
            </a:r>
          </a:p>
          <a:p>
            <a:pPr marL="0" indent="0" eaLnBrk="1" hangingPunct="1">
              <a:buNone/>
            </a:pPr>
            <a:r>
              <a:rPr lang="en-US" altLang="zh-CN">
                <a:ea typeface="宋体" charset="-122"/>
              </a:rPr>
              <a:t>			// </a:t>
            </a:r>
            <a:r>
              <a:rPr lang="zh-CN" altLang="en-US">
                <a:ea typeface="宋体" charset="-122"/>
              </a:rPr>
              <a:t>判断是不是最后一个，因为最后一个不需要补高位。</a:t>
            </a:r>
          </a:p>
          <a:p>
            <a:pPr marL="0" indent="0" eaLnBrk="1" hangingPunct="1">
              <a:buNone/>
            </a:pPr>
            <a:r>
              <a:rPr lang="zh-CN" altLang="en-US">
                <a:ea typeface="宋体" charset="-122"/>
              </a:rPr>
              <a:t>			</a:t>
            </a:r>
            <a:r>
              <a:rPr lang="en-US" altLang="zh-CN">
                <a:ea typeface="宋体" charset="-122"/>
              </a:rPr>
              <a:t>boolean flag = (i == huffmanBytes.length - 1);</a:t>
            </a:r>
          </a:p>
          <a:p>
            <a:pPr marL="0" indent="0" eaLnBrk="1" hangingPunct="1">
              <a:buNone/>
            </a:pPr>
            <a:r>
              <a:rPr lang="en-US" altLang="zh-CN">
                <a:ea typeface="宋体" charset="-122"/>
              </a:rPr>
              <a:t>			stringBuilder.append(byteToBitStr(!flag, b)); //</a:t>
            </a:r>
            <a:r>
              <a:rPr lang="zh-CN" altLang="en-US">
                <a:ea typeface="宋体" charset="-122"/>
              </a:rPr>
              <a:t>拼接到</a:t>
            </a:r>
            <a:r>
              <a:rPr lang="en-US" altLang="zh-CN">
                <a:ea typeface="宋体" charset="-122"/>
              </a:rPr>
              <a:t>stringBuilder</a:t>
            </a:r>
            <a:r>
              <a:rPr lang="zh-CN" altLang="en-US">
                <a:ea typeface="宋体" charset="-122"/>
              </a:rPr>
              <a:t>中 </a:t>
            </a:r>
          </a:p>
          <a:p>
            <a:pPr marL="0" indent="0" eaLnBrk="1" hangingPunct="1">
              <a:buNone/>
            </a:pPr>
            <a:r>
              <a:rPr lang="zh-CN" altLang="en-US">
                <a:ea typeface="宋体" charset="-122"/>
              </a:rPr>
              <a:t>		</a:t>
            </a:r>
            <a:r>
              <a:rPr lang="en-US" altLang="zh-CN">
                <a:ea typeface="宋体" charset="-122"/>
              </a:rPr>
              <a:t>}</a:t>
            </a:r>
          </a:p>
          <a:p>
            <a:pPr marL="0" indent="0" eaLnBrk="1" hangingPunct="1">
              <a:buNone/>
            </a:pPr>
            <a:r>
              <a:rPr lang="en-US" altLang="zh-CN">
                <a:ea typeface="宋体" charset="-122"/>
              </a:rPr>
              <a:t>		System.out.println("</a:t>
            </a:r>
            <a:r>
              <a:rPr lang="zh-CN" altLang="en-US">
                <a:ea typeface="宋体" charset="-122"/>
              </a:rPr>
              <a:t>赫夫曼编码二进制串</a:t>
            </a:r>
            <a:r>
              <a:rPr lang="en-US" altLang="zh-CN">
                <a:ea typeface="宋体" charset="-122"/>
              </a:rPr>
              <a:t>=" + stringBuilder);</a:t>
            </a:r>
          </a:p>
          <a:p>
            <a:pPr marL="0" indent="0" eaLnBrk="1" hangingPunct="1">
              <a:buNone/>
            </a:pPr>
            <a:r>
              <a:rPr lang="en-US" altLang="zh-CN">
                <a:ea typeface="宋体" charset="-122"/>
              </a:rPr>
              <a:t>		</a:t>
            </a:r>
          </a:p>
          <a:p>
            <a:pPr marL="0" indent="0" eaLnBrk="1" hangingPunct="1">
              <a:buNone/>
            </a:pPr>
            <a:r>
              <a:rPr lang="en-US" altLang="zh-CN">
                <a:ea typeface="宋体" charset="-122"/>
              </a:rPr>
              <a:t>		//</a:t>
            </a:r>
            <a:r>
              <a:rPr lang="zh-CN" altLang="en-US">
                <a:ea typeface="宋体" charset="-122"/>
              </a:rPr>
              <a:t>把字符串按照指定的赫夫曼编码进行解码</a:t>
            </a:r>
          </a:p>
          <a:p>
            <a:pPr marL="0" indent="0" eaLnBrk="1" hangingPunct="1">
              <a:buNone/>
            </a:pPr>
            <a:r>
              <a:rPr lang="zh-CN" altLang="en-US">
                <a:ea typeface="宋体" charset="-122"/>
              </a:rPr>
              <a:t>		</a:t>
            </a:r>
            <a:r>
              <a:rPr lang="en-US" altLang="zh-CN">
                <a:ea typeface="宋体" charset="-122"/>
              </a:rPr>
              <a:t>//</a:t>
            </a:r>
            <a:r>
              <a:rPr lang="zh-CN" altLang="en-US">
                <a:ea typeface="宋体" charset="-122"/>
              </a:rPr>
              <a:t>把赫夫曼编码的键值对进行调换</a:t>
            </a:r>
            <a:r>
              <a:rPr lang="en-US" altLang="zh-CN">
                <a:ea typeface="宋体" charset="-122"/>
              </a:rPr>
              <a:t>, </a:t>
            </a:r>
            <a:r>
              <a:rPr lang="zh-CN" altLang="en-US">
                <a:ea typeface="宋体" charset="-122"/>
              </a:rPr>
              <a:t>因为要反向查询了</a:t>
            </a:r>
          </a:p>
          <a:p>
            <a:pPr marL="0" indent="0" eaLnBrk="1" hangingPunct="1">
              <a:buNone/>
            </a:pPr>
            <a:r>
              <a:rPr lang="zh-CN" altLang="en-US">
                <a:ea typeface="宋体" charset="-122"/>
              </a:rPr>
              <a:t>		</a:t>
            </a:r>
            <a:r>
              <a:rPr lang="en-US" altLang="zh-CN">
                <a:ea typeface="宋体" charset="-122"/>
              </a:rPr>
              <a:t>//10101000101111111100 , </a:t>
            </a:r>
            <a:r>
              <a:rPr lang="zh-CN" altLang="en-US">
                <a:ea typeface="宋体" charset="-122"/>
              </a:rPr>
              <a:t>中的 </a:t>
            </a:r>
            <a:r>
              <a:rPr lang="en-US" altLang="zh-CN">
                <a:ea typeface="宋体" charset="-122"/>
              </a:rPr>
              <a:t>101=》i ... </a:t>
            </a:r>
          </a:p>
          <a:p>
            <a:pPr marL="0" indent="0" eaLnBrk="1" hangingPunct="1">
              <a:buNone/>
            </a:pPr>
            <a:r>
              <a:rPr lang="en-US" altLang="zh-CN">
                <a:ea typeface="宋体" charset="-122"/>
              </a:rPr>
              <a:t>		Map&lt;String, Byte&gt; map = new HashMap&lt;&gt;();</a:t>
            </a:r>
          </a:p>
          <a:p>
            <a:pPr marL="0" indent="0" eaLnBrk="1" hangingPunct="1">
              <a:buNone/>
            </a:pPr>
            <a:r>
              <a:rPr lang="en-US" altLang="zh-CN">
                <a:ea typeface="宋体" charset="-122"/>
              </a:rPr>
              <a:t>		for (Map.Entry&lt;Byte, String&gt; entry : huffmanCodes.entrySet()) {</a:t>
            </a:r>
          </a:p>
          <a:p>
            <a:pPr marL="0" indent="0" eaLnBrk="1" hangingPunct="1">
              <a:buNone/>
            </a:pPr>
            <a:r>
              <a:rPr lang="en-US" altLang="zh-CN">
                <a:ea typeface="宋体" charset="-122"/>
              </a:rPr>
              <a:t>			map.put(entry.getValue(), entry.getKey());</a:t>
            </a:r>
          </a:p>
          <a:p>
            <a:pPr marL="0" indent="0" eaLnBrk="1" hangingPunct="1">
              <a:buNone/>
            </a:pPr>
            <a:r>
              <a:rPr lang="en-US" altLang="zh-CN">
                <a:ea typeface="宋体" charset="-122"/>
              </a:rPr>
              <a:t>		}</a:t>
            </a:r>
          </a:p>
          <a:p>
            <a:pPr marL="0" indent="0" eaLnBrk="1" hangingPunct="1">
              <a:buNone/>
            </a:pPr>
            <a:r>
              <a:rPr lang="en-US" altLang="zh-CN">
                <a:ea typeface="宋体" charset="-122"/>
              </a:rPr>
              <a:t>		//</a:t>
            </a:r>
            <a:r>
              <a:rPr lang="zh-CN" altLang="en-US">
                <a:ea typeface="宋体" charset="-122"/>
              </a:rPr>
              <a:t>创建一个集合，用于存</a:t>
            </a:r>
            <a:r>
              <a:rPr lang="en-US" altLang="zh-CN">
                <a:ea typeface="宋体" charset="-122"/>
              </a:rPr>
              <a:t>byte</a:t>
            </a:r>
          </a:p>
          <a:p>
            <a:pPr marL="0" indent="0" eaLnBrk="1" hangingPunct="1">
              <a:buNone/>
            </a:pPr>
            <a:r>
              <a:rPr lang="en-US" altLang="zh-CN">
                <a:ea typeface="宋体" charset="-122"/>
              </a:rPr>
              <a:t>		List&lt;Byte&gt; list = new ArrayList&lt;&gt;();</a:t>
            </a:r>
          </a:p>
          <a:p>
            <a:pPr marL="0" indent="0" eaLnBrk="1" hangingPunct="1">
              <a:buNone/>
            </a:pPr>
            <a:r>
              <a:rPr lang="en-US" altLang="zh-CN">
                <a:ea typeface="宋体" charset="-122"/>
              </a:rPr>
              <a:t>		// </a:t>
            </a:r>
            <a:r>
              <a:rPr lang="zh-CN" altLang="en-US">
                <a:ea typeface="宋体" charset="-122"/>
              </a:rPr>
              <a:t>处理字符串</a:t>
            </a:r>
          </a:p>
          <a:p>
            <a:pPr marL="0" indent="0" eaLnBrk="1" hangingPunct="1">
              <a:buNone/>
            </a:pPr>
            <a:r>
              <a:rPr lang="zh-CN" altLang="en-US">
                <a:ea typeface="宋体" charset="-122"/>
              </a:rPr>
              <a:t>		</a:t>
            </a:r>
            <a:r>
              <a:rPr lang="en-US" altLang="zh-CN">
                <a:ea typeface="宋体" charset="-122"/>
              </a:rPr>
              <a:t>for (int i = 0; i &lt; stringBuilder.length();) {</a:t>
            </a:r>
          </a:p>
          <a:p>
            <a:pPr marL="0" indent="0" eaLnBrk="1" hangingPunct="1">
              <a:buNone/>
            </a:pPr>
            <a:r>
              <a:rPr lang="en-US" altLang="zh-CN">
                <a:ea typeface="宋体" charset="-122"/>
              </a:rPr>
              <a:t>			int count = 1;</a:t>
            </a:r>
          </a:p>
          <a:p>
            <a:pPr marL="0" indent="0" eaLnBrk="1" hangingPunct="1">
              <a:buNone/>
            </a:pPr>
            <a:r>
              <a:rPr lang="en-US" altLang="zh-CN">
                <a:ea typeface="宋体" charset="-122"/>
              </a:rPr>
              <a:t>			boolean flag = true;</a:t>
            </a:r>
          </a:p>
          <a:p>
            <a:pPr marL="0" indent="0" eaLnBrk="1" hangingPunct="1">
              <a:buNone/>
            </a:pPr>
            <a:r>
              <a:rPr lang="en-US" altLang="zh-CN">
                <a:ea typeface="宋体" charset="-122"/>
              </a:rPr>
              <a:t>			Byte b = null;</a:t>
            </a:r>
          </a:p>
          <a:p>
            <a:pPr marL="0" indent="0" eaLnBrk="1" hangingPunct="1">
              <a:buNone/>
            </a:pPr>
            <a:r>
              <a:rPr lang="en-US" altLang="zh-CN">
                <a:ea typeface="宋体" charset="-122"/>
              </a:rPr>
              <a:t>			//</a:t>
            </a:r>
            <a:r>
              <a:rPr lang="zh-CN" altLang="en-US">
                <a:ea typeface="宋体" charset="-122"/>
              </a:rPr>
              <a:t>循环从</a:t>
            </a:r>
            <a:r>
              <a:rPr lang="en-US" altLang="zh-CN">
                <a:ea typeface="宋体" charset="-122"/>
              </a:rPr>
              <a:t>stringBuilder</a:t>
            </a:r>
            <a:r>
              <a:rPr lang="zh-CN" altLang="en-US">
                <a:ea typeface="宋体" charset="-122"/>
              </a:rPr>
              <a:t>依次取出子串</a:t>
            </a:r>
            <a:r>
              <a:rPr lang="en-US" altLang="zh-CN">
                <a:ea typeface="宋体" charset="-122"/>
              </a:rPr>
              <a:t>(</a:t>
            </a:r>
            <a:r>
              <a:rPr lang="zh-CN" altLang="en-US">
                <a:ea typeface="宋体" charset="-122"/>
              </a:rPr>
              <a:t>依次增长</a:t>
            </a:r>
            <a:r>
              <a:rPr lang="en-US" altLang="zh-CN">
                <a:ea typeface="宋体" charset="-122"/>
              </a:rPr>
              <a:t>)</a:t>
            </a:r>
            <a:r>
              <a:rPr lang="zh-CN" altLang="en-US">
                <a:ea typeface="宋体" charset="-122"/>
              </a:rPr>
              <a:t>，然后</a:t>
            </a:r>
          </a:p>
          <a:p>
            <a:pPr marL="0" indent="0" eaLnBrk="1" hangingPunct="1">
              <a:buNone/>
            </a:pPr>
            <a:r>
              <a:rPr lang="zh-CN" altLang="en-US">
                <a:ea typeface="宋体" charset="-122"/>
              </a:rPr>
              <a:t>			</a:t>
            </a:r>
            <a:r>
              <a:rPr lang="en-US" altLang="zh-CN">
                <a:ea typeface="宋体" charset="-122"/>
              </a:rPr>
              <a:t>//</a:t>
            </a:r>
            <a:r>
              <a:rPr lang="zh-CN" altLang="en-US">
                <a:ea typeface="宋体" charset="-122"/>
              </a:rPr>
              <a:t>到</a:t>
            </a:r>
            <a:r>
              <a:rPr lang="en-US" altLang="zh-CN">
                <a:ea typeface="宋体" charset="-122"/>
              </a:rPr>
              <a:t>map</a:t>
            </a:r>
            <a:r>
              <a:rPr lang="zh-CN" altLang="en-US">
                <a:ea typeface="宋体" charset="-122"/>
              </a:rPr>
              <a:t>中，去匹配，如果有则表示匹配到一个原始的字符了</a:t>
            </a:r>
          </a:p>
          <a:p>
            <a:pPr marL="0" indent="0" eaLnBrk="1" hangingPunct="1">
              <a:buNone/>
            </a:pPr>
            <a:r>
              <a:rPr lang="zh-CN" altLang="en-US">
                <a:ea typeface="宋体" charset="-122"/>
              </a:rPr>
              <a:t>			</a:t>
            </a:r>
            <a:r>
              <a:rPr lang="en-US" altLang="zh-CN">
                <a:ea typeface="宋体" charset="-122"/>
              </a:rPr>
              <a:t>//</a:t>
            </a:r>
            <a:r>
              <a:rPr lang="zh-CN" altLang="en-US">
                <a:ea typeface="宋体" charset="-122"/>
              </a:rPr>
              <a:t>因为</a:t>
            </a:r>
            <a:r>
              <a:rPr lang="en-US" altLang="zh-CN">
                <a:ea typeface="宋体" charset="-122"/>
              </a:rPr>
              <a:t>huffman</a:t>
            </a:r>
            <a:r>
              <a:rPr lang="zh-CN" altLang="en-US">
                <a:ea typeface="宋体" charset="-122"/>
              </a:rPr>
              <a:t>编码是前缀编码，因此前面分析过不会出现匹配多义性问题</a:t>
            </a:r>
          </a:p>
          <a:p>
            <a:pPr marL="0" indent="0" eaLnBrk="1" hangingPunct="1">
              <a:buNone/>
            </a:pPr>
            <a:r>
              <a:rPr lang="zh-CN" altLang="en-US">
                <a:ea typeface="宋体" charset="-122"/>
              </a:rPr>
              <a:t>			</a:t>
            </a:r>
            <a:r>
              <a:rPr lang="en-US" altLang="zh-CN">
                <a:ea typeface="宋体" charset="-122"/>
              </a:rPr>
              <a:t>while (flag) {</a:t>
            </a:r>
          </a:p>
          <a:p>
            <a:pPr marL="0" indent="0" eaLnBrk="1" hangingPunct="1">
              <a:buNone/>
            </a:pPr>
            <a:r>
              <a:rPr lang="en-US" altLang="zh-CN">
                <a:ea typeface="宋体" charset="-122"/>
              </a:rPr>
              <a:t>				String key = stringBuilder.substring(i, i + count);</a:t>
            </a:r>
          </a:p>
          <a:p>
            <a:pPr marL="0" indent="0" eaLnBrk="1" hangingPunct="1">
              <a:buNone/>
            </a:pPr>
            <a:r>
              <a:rPr lang="en-US" altLang="zh-CN">
                <a:ea typeface="宋体" charset="-122"/>
              </a:rPr>
              <a:t>				b = map.get(key);</a:t>
            </a:r>
          </a:p>
          <a:p>
            <a:pPr marL="0" indent="0" eaLnBrk="1" hangingPunct="1">
              <a:buNone/>
            </a:pPr>
            <a:r>
              <a:rPr lang="en-US" altLang="zh-CN">
                <a:ea typeface="宋体" charset="-122"/>
              </a:rPr>
              <a:t>				if (b == null) {</a:t>
            </a:r>
          </a:p>
          <a:p>
            <a:pPr marL="0" indent="0" eaLnBrk="1" hangingPunct="1">
              <a:buNone/>
            </a:pPr>
            <a:r>
              <a:rPr lang="en-US" altLang="zh-CN">
                <a:ea typeface="宋体" charset="-122"/>
              </a:rPr>
              <a:t>					count++;</a:t>
            </a:r>
          </a:p>
          <a:p>
            <a:pPr marL="0" indent="0" eaLnBrk="1" hangingPunct="1">
              <a:buNone/>
            </a:pPr>
            <a:r>
              <a:rPr lang="en-US" altLang="zh-CN">
                <a:ea typeface="宋体" charset="-122"/>
              </a:rPr>
              <a:t>				} else {</a:t>
            </a:r>
          </a:p>
          <a:p>
            <a:pPr marL="0" indent="0" eaLnBrk="1" hangingPunct="1">
              <a:buNone/>
            </a:pPr>
            <a:r>
              <a:rPr lang="en-US" altLang="zh-CN">
                <a:ea typeface="宋体" charset="-122"/>
              </a:rPr>
              <a:t>					flag = false;</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list.add(b);//</a:t>
            </a:r>
            <a:r>
              <a:rPr lang="zh-CN" altLang="en-US">
                <a:ea typeface="宋体" charset="-122"/>
              </a:rPr>
              <a:t>匹配到一个就加入</a:t>
            </a:r>
            <a:r>
              <a:rPr lang="en-US" altLang="zh-CN">
                <a:ea typeface="宋体" charset="-122"/>
              </a:rPr>
              <a:t>list</a:t>
            </a:r>
          </a:p>
          <a:p>
            <a:pPr marL="0" indent="0" eaLnBrk="1" hangingPunct="1">
              <a:buNone/>
            </a:pPr>
            <a:r>
              <a:rPr lang="en-US" altLang="zh-CN">
                <a:ea typeface="宋体" charset="-122"/>
              </a:rPr>
              <a:t>			i += count;</a:t>
            </a:r>
          </a:p>
          <a:p>
            <a:pPr marL="0" indent="0" eaLnBrk="1" hangingPunct="1">
              <a:buNone/>
            </a:pPr>
            <a:r>
              <a:rPr lang="en-US" altLang="zh-CN">
                <a:ea typeface="宋体" charset="-122"/>
              </a:rPr>
              <a:t>		}</a:t>
            </a:r>
          </a:p>
          <a:p>
            <a:pPr marL="0" indent="0" eaLnBrk="1" hangingPunct="1">
              <a:buNone/>
            </a:pPr>
            <a:r>
              <a:rPr lang="en-US" altLang="zh-CN">
                <a:ea typeface="宋体" charset="-122"/>
              </a:rPr>
              <a:t>		//</a:t>
            </a:r>
            <a:r>
              <a:rPr lang="zh-CN" altLang="en-US">
                <a:ea typeface="宋体" charset="-122"/>
              </a:rPr>
              <a:t>把集合转为数组</a:t>
            </a:r>
            <a:r>
              <a:rPr lang="en-US" altLang="zh-CN">
                <a:ea typeface="宋体" charset="-122"/>
              </a:rPr>
              <a:t>, </a:t>
            </a:r>
            <a:r>
              <a:rPr lang="zh-CN" altLang="en-US">
                <a:ea typeface="宋体" charset="-122"/>
              </a:rPr>
              <a:t>即原字符串</a:t>
            </a:r>
            <a:r>
              <a:rPr lang="en-US" altLang="zh-CN">
                <a:ea typeface="宋体" charset="-122"/>
              </a:rPr>
              <a:t>"i like like ..."</a:t>
            </a:r>
            <a:r>
              <a:rPr lang="zh-CN" altLang="en-US">
                <a:ea typeface="宋体" charset="-122"/>
              </a:rPr>
              <a:t>对应的</a:t>
            </a:r>
            <a:r>
              <a:rPr lang="en-US" altLang="zh-CN">
                <a:ea typeface="宋体" charset="-122"/>
              </a:rPr>
              <a:t>byte</a:t>
            </a:r>
            <a:r>
              <a:rPr lang="zh-CN" altLang="en-US">
                <a:ea typeface="宋体" charset="-122"/>
              </a:rPr>
              <a:t>数组</a:t>
            </a:r>
          </a:p>
          <a:p>
            <a:pPr marL="0" indent="0" eaLnBrk="1" hangingPunct="1">
              <a:buNone/>
            </a:pPr>
            <a:r>
              <a:rPr lang="zh-CN" altLang="en-US">
                <a:ea typeface="宋体" charset="-122"/>
              </a:rPr>
              <a:t>		</a:t>
            </a:r>
            <a:r>
              <a:rPr lang="en-US" altLang="zh-CN">
                <a:ea typeface="宋体" charset="-122"/>
              </a:rPr>
              <a:t>byte[] b = new byte[list.size()];</a:t>
            </a:r>
          </a:p>
          <a:p>
            <a:pPr marL="0" indent="0" eaLnBrk="1" hangingPunct="1">
              <a:buNone/>
            </a:pPr>
            <a:r>
              <a:rPr lang="en-US" altLang="zh-CN">
                <a:ea typeface="宋体" charset="-122"/>
              </a:rPr>
              <a:t>		for (int i = 0; i &lt; b.length; i++) {</a:t>
            </a:r>
          </a:p>
          <a:p>
            <a:pPr marL="0" indent="0" eaLnBrk="1" hangingPunct="1">
              <a:buNone/>
            </a:pPr>
            <a:r>
              <a:rPr lang="en-US" altLang="zh-CN">
                <a:ea typeface="宋体" charset="-122"/>
              </a:rPr>
              <a:t>			b[i] = list.get(i);</a:t>
            </a:r>
          </a:p>
          <a:p>
            <a:pPr marL="0" indent="0" eaLnBrk="1" hangingPunct="1">
              <a:buNone/>
            </a:pPr>
            <a:r>
              <a:rPr lang="en-US" altLang="zh-CN">
                <a:ea typeface="宋体" charset="-122"/>
              </a:rPr>
              <a:t>		}</a:t>
            </a:r>
          </a:p>
          <a:p>
            <a:pPr marL="0" indent="0" eaLnBrk="1" hangingPunct="1">
              <a:buNone/>
            </a:pPr>
            <a:r>
              <a:rPr lang="en-US" altLang="zh-CN">
                <a:ea typeface="宋体" charset="-122"/>
              </a:rPr>
              <a:t>		return b;</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 </a:t>
            </a:r>
            <a:r>
              <a:rPr lang="zh-CN" altLang="en-US">
                <a:ea typeface="宋体" charset="-122"/>
              </a:rPr>
              <a:t>功能对一个</a:t>
            </a:r>
            <a:r>
              <a:rPr lang="en-US" altLang="zh-CN">
                <a:ea typeface="宋体" charset="-122"/>
              </a:rPr>
              <a:t>byte </a:t>
            </a:r>
            <a:r>
              <a:rPr lang="zh-CN" altLang="en-US">
                <a:ea typeface="宋体" charset="-122"/>
              </a:rPr>
              <a:t>值转成二进制后补高位</a:t>
            </a:r>
            <a:r>
              <a:rPr lang="en-US" altLang="zh-CN">
                <a:ea typeface="宋体" charset="-122"/>
              </a:rPr>
              <a:t>, </a:t>
            </a:r>
            <a:r>
              <a:rPr lang="zh-CN" altLang="en-US">
                <a:ea typeface="宋体" charset="-122"/>
              </a:rPr>
              <a:t>注意返回的补码！这个是数运行中真正的二进制</a:t>
            </a:r>
          </a:p>
          <a:p>
            <a:pPr marL="0" indent="0" eaLnBrk="1" hangingPunct="1">
              <a:buNone/>
            </a:pPr>
            <a:r>
              <a:rPr lang="zh-CN" altLang="en-US">
                <a:ea typeface="宋体" charset="-122"/>
              </a:rPr>
              <a:t>	 * 提示：对二进制不理解的同学可以看我的</a:t>
            </a:r>
            <a:r>
              <a:rPr lang="en-US" altLang="zh-CN">
                <a:ea typeface="宋体" charset="-122"/>
              </a:rPr>
              <a:t>java</a:t>
            </a:r>
            <a:r>
              <a:rPr lang="zh-CN" altLang="en-US">
                <a:ea typeface="宋体" charset="-122"/>
              </a:rPr>
              <a:t>基础课程</a:t>
            </a:r>
            <a:r>
              <a:rPr lang="en-US" altLang="zh-CN">
                <a:ea typeface="宋体" charset="-122"/>
              </a:rPr>
              <a:t>[</a:t>
            </a:r>
            <a:r>
              <a:rPr lang="zh-CN" altLang="en-US">
                <a:ea typeface="宋体" charset="-122"/>
              </a:rPr>
              <a:t>二进制本质剖析章节</a:t>
            </a:r>
            <a:r>
              <a:rPr lang="en-US" altLang="zh-CN">
                <a:ea typeface="宋体" charset="-122"/>
              </a:rPr>
              <a:t>]</a:t>
            </a:r>
          </a:p>
          <a:p>
            <a:pPr marL="0" indent="0" eaLnBrk="1" hangingPunct="1">
              <a:buNone/>
            </a:pPr>
            <a:r>
              <a:rPr lang="en-US" altLang="zh-CN">
                <a:ea typeface="宋体" charset="-122"/>
              </a:rPr>
              <a:t>	 * </a:t>
            </a:r>
            <a:r>
              <a:rPr lang="zh-CN" altLang="en-US">
                <a:ea typeface="宋体" charset="-122"/>
              </a:rPr>
              <a:t>比如 </a:t>
            </a:r>
            <a:r>
              <a:rPr lang="en-US" altLang="zh-CN">
                <a:ea typeface="宋体" charset="-122"/>
              </a:rPr>
              <a:t>1 =&gt; 0000 0001  -1 =&gt; 1111 1111 </a:t>
            </a:r>
          </a:p>
          <a:p>
            <a:pPr marL="0" indent="0" eaLnBrk="1" hangingPunct="1">
              <a:buNone/>
            </a:pPr>
            <a:r>
              <a:rPr lang="en-US" altLang="zh-CN">
                <a:ea typeface="宋体" charset="-122"/>
              </a:rPr>
              <a:t>	 * @param flag </a:t>
            </a:r>
            <a:r>
              <a:rPr lang="zh-CN" altLang="en-US">
                <a:ea typeface="宋体" charset="-122"/>
              </a:rPr>
              <a:t>标识是否需要补高位 </a:t>
            </a:r>
            <a:r>
              <a:rPr lang="en-US" altLang="zh-CN">
                <a:ea typeface="宋体" charset="-122"/>
              </a:rPr>
              <a:t>true </a:t>
            </a:r>
            <a:r>
              <a:rPr lang="zh-CN" altLang="en-US">
                <a:ea typeface="宋体" charset="-122"/>
              </a:rPr>
              <a:t>表示要补高位，</a:t>
            </a:r>
            <a:r>
              <a:rPr lang="en-US" altLang="zh-CN">
                <a:ea typeface="宋体" charset="-122"/>
              </a:rPr>
              <a:t>false</a:t>
            </a:r>
            <a:r>
              <a:rPr lang="zh-CN" altLang="en-US">
                <a:ea typeface="宋体" charset="-122"/>
              </a:rPr>
              <a:t>表示不补</a:t>
            </a:r>
          </a:p>
          <a:p>
            <a:pPr marL="0" indent="0" eaLnBrk="1" hangingPunct="1">
              <a:buNone/>
            </a:pPr>
            <a:r>
              <a:rPr lang="zh-CN" altLang="en-US">
                <a:ea typeface="宋体" charset="-122"/>
              </a:rPr>
              <a:t>	 * </a:t>
            </a:r>
            <a:r>
              <a:rPr lang="en-US" altLang="zh-CN">
                <a:ea typeface="宋体" charset="-122"/>
              </a:rPr>
              <a:t>@param b </a:t>
            </a:r>
          </a:p>
          <a:p>
            <a:pPr marL="0" indent="0" eaLnBrk="1" hangingPunct="1">
              <a:buNone/>
            </a:pPr>
            <a:r>
              <a:rPr lang="en-US" altLang="zh-CN">
                <a:ea typeface="宋体" charset="-122"/>
              </a:rPr>
              <a:t>	 * @return </a:t>
            </a:r>
            <a:r>
              <a:rPr lang="zh-CN" altLang="en-US">
                <a:ea typeface="宋体" charset="-122"/>
              </a:rPr>
              <a:t>返回对应的二进制字符串</a:t>
            </a:r>
            <a:r>
              <a:rPr lang="en-US" altLang="zh-CN">
                <a:ea typeface="宋体" charset="-122"/>
              </a:rPr>
              <a:t>(</a:t>
            </a:r>
            <a:r>
              <a:rPr lang="zh-CN" altLang="en-US">
                <a:ea typeface="宋体" charset="-122"/>
              </a:rPr>
              <a:t>补码形式的</a:t>
            </a:r>
            <a:r>
              <a:rPr lang="en-US" altLang="zh-CN">
                <a:ea typeface="宋体" charset="-122"/>
              </a:rPr>
              <a:t>)</a:t>
            </a:r>
          </a:p>
          <a:p>
            <a:pPr marL="0" indent="0" eaLnBrk="1" hangingPunct="1">
              <a:buNone/>
            </a:pPr>
            <a:r>
              <a:rPr lang="en-US" altLang="zh-CN">
                <a:ea typeface="宋体" charset="-122"/>
              </a:rPr>
              <a:t>	 */</a:t>
            </a:r>
          </a:p>
          <a:p>
            <a:pPr marL="0" indent="0" eaLnBrk="1" hangingPunct="1">
              <a:buNone/>
            </a:pPr>
            <a:r>
              <a:rPr lang="en-US" altLang="zh-CN">
                <a:ea typeface="宋体" charset="-122"/>
              </a:rPr>
              <a:t>	private static String byteToBitStr(boolean flag, byte b) {</a:t>
            </a:r>
          </a:p>
          <a:p>
            <a:pPr marL="0" indent="0" eaLnBrk="1" hangingPunct="1">
              <a:buNone/>
            </a:pPr>
            <a:r>
              <a:rPr lang="en-US" altLang="zh-CN">
                <a:ea typeface="宋体" charset="-122"/>
              </a:rPr>
              <a:t>		int temp = b;</a:t>
            </a:r>
          </a:p>
          <a:p>
            <a:pPr marL="0" indent="0" eaLnBrk="1" hangingPunct="1">
              <a:buNone/>
            </a:pPr>
            <a:r>
              <a:rPr lang="en-US" altLang="zh-CN">
                <a:ea typeface="宋体" charset="-122"/>
              </a:rPr>
              <a:t>		if (flag) {</a:t>
            </a:r>
          </a:p>
          <a:p>
            <a:pPr marL="0" indent="0" eaLnBrk="1" hangingPunct="1">
              <a:buNone/>
            </a:pPr>
            <a:r>
              <a:rPr lang="en-US" altLang="zh-CN">
                <a:ea typeface="宋体" charset="-122"/>
              </a:rPr>
              <a:t>			temp |= 256; //</a:t>
            </a:r>
            <a:r>
              <a:rPr lang="zh-CN" altLang="en-US">
                <a:ea typeface="宋体" charset="-122"/>
              </a:rPr>
              <a:t>因为 </a:t>
            </a:r>
            <a:r>
              <a:rPr lang="en-US" altLang="zh-CN">
                <a:ea typeface="宋体" charset="-122"/>
              </a:rPr>
              <a:t>256 </a:t>
            </a:r>
            <a:r>
              <a:rPr lang="zh-CN" altLang="en-US">
                <a:ea typeface="宋体" charset="-122"/>
              </a:rPr>
              <a:t>是 </a:t>
            </a:r>
            <a:r>
              <a:rPr lang="en-US" altLang="zh-CN">
                <a:ea typeface="宋体" charset="-122"/>
              </a:rPr>
              <a:t>1 0000 0000 (256</a:t>
            </a:r>
            <a:r>
              <a:rPr lang="zh-CN" altLang="en-US">
                <a:ea typeface="宋体" charset="-122"/>
              </a:rPr>
              <a:t>是</a:t>
            </a:r>
            <a:r>
              <a:rPr lang="en-US" altLang="zh-CN">
                <a:ea typeface="宋体" charset="-122"/>
              </a:rPr>
              <a:t>int</a:t>
            </a:r>
            <a:r>
              <a:rPr lang="zh-CN" altLang="en-US">
                <a:ea typeface="宋体" charset="-122"/>
              </a:rPr>
              <a:t>类型 </a:t>
            </a:r>
            <a:r>
              <a:rPr lang="en-US" altLang="zh-CN">
                <a:ea typeface="宋体" charset="-122"/>
              </a:rPr>
              <a:t>1</a:t>
            </a:r>
            <a:r>
              <a:rPr lang="zh-CN" altLang="en-US">
                <a:ea typeface="宋体" charset="-122"/>
              </a:rPr>
              <a:t>不是符号位</a:t>
            </a:r>
            <a:r>
              <a:rPr lang="en-US" altLang="zh-CN">
                <a:ea typeface="宋体" charset="-122"/>
              </a:rPr>
              <a:t>)</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String str = Integer.toBinaryString(temp);</a:t>
            </a:r>
          </a:p>
          <a:p>
            <a:pPr marL="0" indent="0" eaLnBrk="1" hangingPunct="1">
              <a:buNone/>
            </a:pPr>
            <a:r>
              <a:rPr lang="en-US" altLang="zh-CN">
                <a:ea typeface="宋体" charset="-122"/>
              </a:rPr>
              <a:t>		if (flag) { </a:t>
            </a:r>
          </a:p>
          <a:p>
            <a:pPr marL="0" indent="0" eaLnBrk="1" hangingPunct="1">
              <a:buNone/>
            </a:pPr>
            <a:r>
              <a:rPr lang="en-US" altLang="zh-CN">
                <a:ea typeface="宋体" charset="-122"/>
              </a:rPr>
              <a:t>			//</a:t>
            </a:r>
            <a:r>
              <a:rPr lang="zh-CN" altLang="en-US">
                <a:ea typeface="宋体" charset="-122"/>
              </a:rPr>
              <a:t>截取 后八位 </a:t>
            </a:r>
            <a:r>
              <a:rPr lang="en-US" altLang="zh-CN">
                <a:ea typeface="宋体" charset="-122"/>
              </a:rPr>
              <a:t>[</a:t>
            </a:r>
            <a:r>
              <a:rPr lang="zh-CN" altLang="en-US">
                <a:ea typeface="宋体" charset="-122"/>
              </a:rPr>
              <a:t>低</a:t>
            </a:r>
            <a:r>
              <a:rPr lang="en-US" altLang="zh-CN">
                <a:ea typeface="宋体" charset="-122"/>
              </a:rPr>
              <a:t>8</a:t>
            </a:r>
            <a:r>
              <a:rPr lang="zh-CN" altLang="en-US">
                <a:ea typeface="宋体" charset="-122"/>
              </a:rPr>
              <a:t>位，刚好是一个</a:t>
            </a:r>
            <a:r>
              <a:rPr lang="en-US" altLang="zh-CN">
                <a:ea typeface="宋体" charset="-122"/>
              </a:rPr>
              <a:t>byte]</a:t>
            </a:r>
          </a:p>
          <a:p>
            <a:pPr marL="0" indent="0" eaLnBrk="1" hangingPunct="1">
              <a:buNone/>
            </a:pPr>
            <a:r>
              <a:rPr lang="en-US" altLang="zh-CN">
                <a:ea typeface="宋体" charset="-122"/>
              </a:rPr>
              <a:t>			return str.substring(str.length() - 8);</a:t>
            </a:r>
          </a:p>
          <a:p>
            <a:pPr marL="0" indent="0" eaLnBrk="1" hangingPunct="1">
              <a:buNone/>
            </a:pPr>
            <a:r>
              <a:rPr lang="en-US" altLang="zh-CN">
                <a:ea typeface="宋体" charset="-122"/>
              </a:rPr>
              <a:t>		} else {</a:t>
            </a:r>
          </a:p>
          <a:p>
            <a:pPr marL="0" indent="0" eaLnBrk="1" hangingPunct="1">
              <a:buNone/>
            </a:pPr>
            <a:r>
              <a:rPr lang="en-US" altLang="zh-CN">
                <a:ea typeface="宋体" charset="-122"/>
              </a:rPr>
              <a:t>			return str;</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r>
              <a:rPr lang="en-US" altLang="zh-CN">
                <a:ea typeface="宋体" charset="-122"/>
              </a:rPr>
              <a:t>	/**</a:t>
            </a:r>
          </a:p>
          <a:p>
            <a:pPr marL="0" indent="0" eaLnBrk="1" hangingPunct="1">
              <a:buNone/>
            </a:pPr>
            <a:r>
              <a:rPr lang="en-US" altLang="zh-CN">
                <a:ea typeface="宋体" charset="-122"/>
              </a:rPr>
              <a:t>	 * </a:t>
            </a:r>
            <a:r>
              <a:rPr lang="zh-CN" altLang="en-US">
                <a:ea typeface="宋体" charset="-122"/>
              </a:rPr>
              <a:t>将 </a:t>
            </a:r>
            <a:r>
              <a:rPr lang="en-US" altLang="zh-CN">
                <a:ea typeface="宋体" charset="-122"/>
              </a:rPr>
              <a:t>content </a:t>
            </a:r>
            <a:r>
              <a:rPr lang="zh-CN" altLang="en-US">
                <a:ea typeface="宋体" charset="-122"/>
              </a:rPr>
              <a:t>进程赫夫曼编码，返回的就是 按 赫夫曼编码后的 </a:t>
            </a:r>
            <a:r>
              <a:rPr lang="en-US" altLang="zh-CN">
                <a:ea typeface="宋体" charset="-122"/>
              </a:rPr>
              <a:t>byte</a:t>
            </a:r>
            <a:r>
              <a:rPr lang="zh-CN" altLang="en-US">
                <a:ea typeface="宋体" charset="-122"/>
              </a:rPr>
              <a:t>数组</a:t>
            </a:r>
          </a:p>
          <a:p>
            <a:pPr marL="0" indent="0" eaLnBrk="1" hangingPunct="1">
              <a:buNone/>
            </a:pPr>
            <a:r>
              <a:rPr lang="zh-CN" altLang="en-US">
                <a:ea typeface="宋体" charset="-122"/>
              </a:rPr>
              <a:t>	 * 比如</a:t>
            </a:r>
            <a:r>
              <a:rPr lang="en-US" altLang="zh-CN">
                <a:ea typeface="宋体" charset="-122"/>
              </a:rPr>
              <a:t>: "i like like like java do you like a java" =&gt; </a:t>
            </a:r>
          </a:p>
          <a:p>
            <a:pPr marL="0" indent="0" eaLnBrk="1" hangingPunct="1">
              <a:buNone/>
            </a:pPr>
            <a:r>
              <a:rPr lang="en-US" altLang="zh-CN">
                <a:ea typeface="宋体" charset="-122"/>
              </a:rPr>
              <a:t>	 * 101010011011110111101001101111011110100..  </a:t>
            </a:r>
            <a:r>
              <a:rPr lang="zh-CN" altLang="en-US">
                <a:ea typeface="宋体" charset="-122"/>
              </a:rPr>
              <a:t>但是 是按照 </a:t>
            </a:r>
            <a:r>
              <a:rPr lang="en-US" altLang="zh-CN">
                <a:ea typeface="宋体" charset="-122"/>
              </a:rPr>
              <a:t>byte</a:t>
            </a:r>
            <a:r>
              <a:rPr lang="zh-CN" altLang="en-US">
                <a:ea typeface="宋体" charset="-122"/>
              </a:rPr>
              <a:t>数组来存放的</a:t>
            </a:r>
            <a:r>
              <a:rPr lang="en-US" altLang="zh-CN">
                <a:ea typeface="宋体" charset="-122"/>
              </a:rPr>
              <a:t>,</a:t>
            </a:r>
            <a:r>
              <a:rPr lang="zh-CN" altLang="en-US">
                <a:ea typeface="宋体" charset="-122"/>
              </a:rPr>
              <a:t>每</a:t>
            </a:r>
            <a:r>
              <a:rPr lang="en-US" altLang="zh-CN">
                <a:ea typeface="宋体" charset="-122"/>
              </a:rPr>
              <a:t>8</a:t>
            </a:r>
            <a:r>
              <a:rPr lang="zh-CN" altLang="en-US">
                <a:ea typeface="宋体" charset="-122"/>
              </a:rPr>
              <a:t>位 放入到一个 </a:t>
            </a:r>
            <a:r>
              <a:rPr lang="en-US" altLang="zh-CN">
                <a:ea typeface="宋体" charset="-122"/>
              </a:rPr>
              <a:t>byte</a:t>
            </a:r>
            <a:r>
              <a:rPr lang="zh-CN" altLang="en-US">
                <a:ea typeface="宋体" charset="-122"/>
              </a:rPr>
              <a:t>中</a:t>
            </a:r>
            <a:r>
              <a:rPr lang="en-US" altLang="zh-CN">
                <a:ea typeface="宋体" charset="-122"/>
              </a:rPr>
              <a:t>!</a:t>
            </a:r>
          </a:p>
          <a:p>
            <a:pPr marL="0" indent="0" eaLnBrk="1" hangingPunct="1">
              <a:buNone/>
            </a:pPr>
            <a:r>
              <a:rPr lang="en-US" altLang="zh-CN">
                <a:ea typeface="宋体" charset="-122"/>
              </a:rPr>
              <a:t>	 * </a:t>
            </a:r>
            <a:r>
              <a:rPr lang="zh-CN" altLang="en-US">
                <a:ea typeface="宋体" charset="-122"/>
              </a:rPr>
              <a:t>比如：</a:t>
            </a:r>
            <a:r>
              <a:rPr lang="en-US" altLang="zh-CN">
                <a:ea typeface="宋体" charset="-122"/>
              </a:rPr>
              <a:t>huffmanBytes[0] = -41(10101001)  huffmanBytes[1] = -61(10111101) ...</a:t>
            </a:r>
          </a:p>
          <a:p>
            <a:pPr marL="0" indent="0" eaLnBrk="1" hangingPunct="1">
              <a:buNone/>
            </a:pPr>
            <a:r>
              <a:rPr lang="en-US" altLang="zh-CN">
                <a:ea typeface="宋体" charset="-122"/>
              </a:rPr>
              <a:t>	 * @param bytes</a:t>
            </a:r>
          </a:p>
          <a:p>
            <a:pPr marL="0" indent="0" eaLnBrk="1" hangingPunct="1">
              <a:buNone/>
            </a:pPr>
            <a:r>
              <a:rPr lang="en-US" altLang="zh-CN">
                <a:ea typeface="宋体" charset="-122"/>
              </a:rPr>
              <a:t>	 * @return</a:t>
            </a:r>
          </a:p>
          <a:p>
            <a:pPr marL="0" indent="0" eaLnBrk="1" hangingPunct="1">
              <a:buNone/>
            </a:pPr>
            <a:r>
              <a:rPr lang="en-US" altLang="zh-CN">
                <a:ea typeface="宋体" charset="-122"/>
              </a:rPr>
              <a:t>	 */</a:t>
            </a:r>
          </a:p>
          <a:p>
            <a:pPr marL="0" indent="0" eaLnBrk="1" hangingPunct="1">
              <a:buNone/>
            </a:pPr>
            <a:r>
              <a:rPr lang="en-US" altLang="zh-CN">
                <a:ea typeface="宋体" charset="-122"/>
              </a:rPr>
              <a:t>	private static byte[] huffmanZip(byte[] bytes) {</a:t>
            </a:r>
          </a:p>
          <a:p>
            <a:pPr marL="0" indent="0" eaLnBrk="1" hangingPunct="1">
              <a:buNone/>
            </a:pPr>
            <a:r>
              <a:rPr lang="en-US" altLang="zh-CN">
                <a:ea typeface="宋体" charset="-122"/>
              </a:rPr>
              <a:t>		//</a:t>
            </a:r>
            <a:r>
              <a:rPr lang="zh-CN" altLang="en-US">
                <a:ea typeface="宋体" charset="-122"/>
              </a:rPr>
              <a:t>先统计每一个</a:t>
            </a:r>
            <a:r>
              <a:rPr lang="en-US" altLang="zh-CN">
                <a:ea typeface="宋体" charset="-122"/>
              </a:rPr>
              <a:t>byte</a:t>
            </a:r>
            <a:r>
              <a:rPr lang="zh-CN" altLang="en-US">
                <a:ea typeface="宋体" charset="-122"/>
              </a:rPr>
              <a:t>出现的次数，并放入一个集合中</a:t>
            </a:r>
          </a:p>
          <a:p>
            <a:pPr marL="0" indent="0" eaLnBrk="1" hangingPunct="1">
              <a:buNone/>
            </a:pPr>
            <a:r>
              <a:rPr lang="zh-CN" altLang="en-US">
                <a:ea typeface="宋体" charset="-122"/>
              </a:rPr>
              <a:t>		</a:t>
            </a:r>
            <a:r>
              <a:rPr lang="en-US" altLang="zh-CN">
                <a:ea typeface="宋体" charset="-122"/>
              </a:rPr>
              <a:t>List&lt;Node&gt; nodes = getNodes(bytes);</a:t>
            </a:r>
          </a:p>
          <a:p>
            <a:pPr marL="0" indent="0" eaLnBrk="1" hangingPunct="1">
              <a:buNone/>
            </a:pPr>
            <a:r>
              <a:rPr lang="en-US" altLang="zh-CN">
                <a:ea typeface="宋体" charset="-122"/>
              </a:rPr>
              <a:t>		//</a:t>
            </a:r>
            <a:r>
              <a:rPr lang="zh-CN" altLang="en-US">
                <a:ea typeface="宋体" charset="-122"/>
              </a:rPr>
              <a:t>创建一颗赫夫曼树</a:t>
            </a:r>
          </a:p>
          <a:p>
            <a:pPr marL="0" indent="0" eaLnBrk="1" hangingPunct="1">
              <a:buNone/>
            </a:pPr>
            <a:r>
              <a:rPr lang="zh-CN" altLang="en-US">
                <a:ea typeface="宋体" charset="-122"/>
              </a:rPr>
              <a:t>		</a:t>
            </a:r>
            <a:r>
              <a:rPr lang="en-US" altLang="zh-CN">
                <a:ea typeface="宋体" charset="-122"/>
              </a:rPr>
              <a:t>Node root = createHuffmanTree(nodes);</a:t>
            </a:r>
          </a:p>
          <a:p>
            <a:pPr marL="0" indent="0" eaLnBrk="1" hangingPunct="1">
              <a:buNone/>
            </a:pPr>
            <a:r>
              <a:rPr lang="en-US" altLang="zh-CN">
                <a:ea typeface="宋体" charset="-122"/>
              </a:rPr>
              <a:t>		//</a:t>
            </a:r>
            <a:r>
              <a:rPr lang="zh-CN" altLang="en-US">
                <a:ea typeface="宋体" charset="-122"/>
              </a:rPr>
              <a:t>测试一下 赫夫曼树 是否创建成功</a:t>
            </a:r>
            <a:r>
              <a:rPr lang="en-US" altLang="zh-CN">
                <a:ea typeface="宋体" charset="-122"/>
              </a:rPr>
              <a:t>!</a:t>
            </a:r>
          </a:p>
          <a:p>
            <a:pPr marL="0" indent="0" eaLnBrk="1" hangingPunct="1">
              <a:buNone/>
            </a:pPr>
            <a:r>
              <a:rPr lang="en-US" altLang="zh-CN">
                <a:ea typeface="宋体" charset="-122"/>
              </a:rPr>
              <a:t>		//</a:t>
            </a:r>
            <a:r>
              <a:rPr lang="zh-CN" altLang="en-US">
                <a:ea typeface="宋体" charset="-122"/>
              </a:rPr>
              <a:t>输出</a:t>
            </a:r>
            <a:r>
              <a:rPr lang="en-US" altLang="zh-CN">
                <a:ea typeface="宋体" charset="-122"/>
              </a:rPr>
              <a:t>root </a:t>
            </a:r>
            <a:r>
              <a:rPr lang="zh-CN" altLang="en-US">
                <a:ea typeface="宋体" charset="-122"/>
              </a:rPr>
              <a:t>的 值</a:t>
            </a:r>
          </a:p>
          <a:p>
            <a:pPr marL="0" indent="0" eaLnBrk="1" hangingPunct="1">
              <a:buNone/>
            </a:pPr>
            <a:r>
              <a:rPr lang="zh-CN" altLang="en-US">
                <a:ea typeface="宋体" charset="-122"/>
              </a:rPr>
              <a:t>		</a:t>
            </a:r>
            <a:r>
              <a:rPr lang="en-US" altLang="zh-CN">
                <a:ea typeface="宋体" charset="-122"/>
              </a:rPr>
              <a:t>//System.out.println(root + " " + root.left + " " + root.right);</a:t>
            </a:r>
          </a:p>
          <a:p>
            <a:pPr marL="0" indent="0" eaLnBrk="1" hangingPunct="1">
              <a:buNone/>
            </a:pPr>
            <a:r>
              <a:rPr lang="en-US" altLang="zh-CN">
                <a:ea typeface="宋体" charset="-122"/>
              </a:rPr>
              <a:t>		//</a:t>
            </a:r>
            <a:r>
              <a:rPr lang="zh-CN" altLang="en-US">
                <a:ea typeface="宋体" charset="-122"/>
              </a:rPr>
              <a:t>创建一个赫夫曼编码表</a:t>
            </a:r>
          </a:p>
          <a:p>
            <a:pPr marL="0" indent="0" eaLnBrk="1" hangingPunct="1">
              <a:buNone/>
            </a:pPr>
            <a:r>
              <a:rPr lang="zh-CN" altLang="en-US">
                <a:ea typeface="宋体" charset="-122"/>
              </a:rPr>
              <a:t>		</a:t>
            </a:r>
            <a:r>
              <a:rPr lang="en-US" altLang="zh-CN">
                <a:ea typeface="宋体" charset="-122"/>
              </a:rPr>
              <a:t>Map&lt;Byte, String&gt; huffmanCodes = getCodes(root);</a:t>
            </a:r>
          </a:p>
          <a:p>
            <a:pPr marL="0" indent="0" eaLnBrk="1" hangingPunct="1">
              <a:buNone/>
            </a:pPr>
            <a:r>
              <a:rPr lang="en-US" altLang="zh-CN">
                <a:ea typeface="宋体" charset="-122"/>
              </a:rPr>
              <a:t>		//</a:t>
            </a:r>
            <a:r>
              <a:rPr lang="zh-CN" altLang="en-US">
                <a:ea typeface="宋体" charset="-122"/>
              </a:rPr>
              <a:t>测试一把</a:t>
            </a:r>
            <a:r>
              <a:rPr lang="en-US" altLang="zh-CN">
                <a:ea typeface="宋体" charset="-122"/>
              </a:rPr>
              <a:t>, </a:t>
            </a:r>
            <a:r>
              <a:rPr lang="zh-CN" altLang="en-US">
                <a:ea typeface="宋体" charset="-122"/>
              </a:rPr>
              <a:t>看看 	赫夫曼编码表 是否正确</a:t>
            </a:r>
          </a:p>
          <a:p>
            <a:pPr marL="0" indent="0" eaLnBrk="1" hangingPunct="1">
              <a:buNone/>
            </a:pPr>
            <a:r>
              <a:rPr lang="zh-CN" altLang="en-US">
                <a:ea typeface="宋体" charset="-122"/>
              </a:rPr>
              <a:t>		</a:t>
            </a:r>
            <a:r>
              <a:rPr lang="en-US" altLang="zh-CN">
                <a:ea typeface="宋体" charset="-122"/>
              </a:rPr>
              <a:t>//32=01, 97=100, 100=11000, 117=11001, 101=1110, 118=11011, 105=101, 121=11010, 106=0010, 107=1111, 108=000, 111=0011</a:t>
            </a:r>
          </a:p>
          <a:p>
            <a:pPr marL="0" indent="0" eaLnBrk="1" hangingPunct="1">
              <a:buNone/>
            </a:pPr>
            <a:r>
              <a:rPr lang="en-US" altLang="zh-CN">
                <a:ea typeface="宋体" charset="-122"/>
              </a:rPr>
              <a:t>		//System.out.println(huffmanCodes);</a:t>
            </a:r>
          </a:p>
          <a:p>
            <a:pPr marL="0" indent="0" eaLnBrk="1" hangingPunct="1">
              <a:buNone/>
            </a:pPr>
            <a:r>
              <a:rPr lang="en-US" altLang="zh-CN">
                <a:ea typeface="宋体" charset="-122"/>
              </a:rPr>
              <a:t>		//</a:t>
            </a:r>
            <a:r>
              <a:rPr lang="zh-CN" altLang="en-US">
                <a:ea typeface="宋体" charset="-122"/>
              </a:rPr>
              <a:t>遍历一把</a:t>
            </a:r>
          </a:p>
          <a:p>
            <a:pPr marL="0" indent="0" eaLnBrk="1" hangingPunct="1">
              <a:buNone/>
            </a:pPr>
            <a:r>
              <a:rPr lang="zh-CN" altLang="en-US">
                <a:ea typeface="宋体" charset="-122"/>
              </a:rPr>
              <a:t>		</a:t>
            </a:r>
            <a:r>
              <a:rPr lang="en-US" altLang="zh-CN">
                <a:ea typeface="宋体" charset="-122"/>
              </a:rPr>
              <a:t>Set&lt;Byte&gt; keySet = huffmanCodes.keySet();</a:t>
            </a:r>
          </a:p>
          <a:p>
            <a:pPr marL="0" indent="0" eaLnBrk="1" hangingPunct="1">
              <a:buNone/>
            </a:pPr>
            <a:r>
              <a:rPr lang="en-US" altLang="zh-CN">
                <a:ea typeface="宋体" charset="-122"/>
              </a:rPr>
              <a:t>		for(Byte key: keySet) {</a:t>
            </a:r>
          </a:p>
          <a:p>
            <a:pPr marL="0" indent="0" eaLnBrk="1" hangingPunct="1">
              <a:buNone/>
            </a:pPr>
            <a:r>
              <a:rPr lang="en-US" altLang="zh-CN">
                <a:ea typeface="宋体" charset="-122"/>
              </a:rPr>
              <a:t>			System.out.print((char)key.intValue() + "=" + huffmanCodes.get(key) + " ");</a:t>
            </a:r>
          </a:p>
          <a:p>
            <a:pPr marL="0" indent="0" eaLnBrk="1" hangingPunct="1">
              <a:buNone/>
            </a:pPr>
            <a:r>
              <a:rPr lang="en-US" altLang="zh-CN">
                <a:ea typeface="宋体" charset="-122"/>
              </a:rPr>
              <a:t>		}</a:t>
            </a:r>
          </a:p>
          <a:p>
            <a:pPr marL="0" indent="0" eaLnBrk="1" hangingPunct="1">
              <a:buNone/>
            </a:pPr>
            <a:r>
              <a:rPr lang="en-US" altLang="zh-CN">
                <a:ea typeface="宋体" charset="-122"/>
              </a:rPr>
              <a:t>		//</a:t>
            </a:r>
            <a:r>
              <a:rPr lang="zh-CN" altLang="en-US">
                <a:ea typeface="宋体" charset="-122"/>
              </a:rPr>
              <a:t>对 </a:t>
            </a:r>
            <a:r>
              <a:rPr lang="en-US" altLang="zh-CN">
                <a:ea typeface="宋体" charset="-122"/>
              </a:rPr>
              <a:t>bytes </a:t>
            </a:r>
            <a:r>
              <a:rPr lang="zh-CN" altLang="en-US">
                <a:ea typeface="宋体" charset="-122"/>
              </a:rPr>
              <a:t>进行哈夫曼编码，返回的是 一个</a:t>
            </a:r>
            <a:r>
              <a:rPr lang="en-US" altLang="zh-CN">
                <a:ea typeface="宋体" charset="-122"/>
              </a:rPr>
              <a:t>byte</a:t>
            </a:r>
            <a:r>
              <a:rPr lang="zh-CN" altLang="en-US">
                <a:ea typeface="宋体" charset="-122"/>
              </a:rPr>
              <a:t>数组</a:t>
            </a:r>
          </a:p>
          <a:p>
            <a:pPr marL="0" indent="0" eaLnBrk="1" hangingPunct="1">
              <a:buNone/>
            </a:pPr>
            <a:r>
              <a:rPr lang="zh-CN" altLang="en-US">
                <a:ea typeface="宋体" charset="-122"/>
              </a:rPr>
              <a:t>		</a:t>
            </a:r>
            <a:r>
              <a:rPr lang="en-US" altLang="zh-CN">
                <a:ea typeface="宋体" charset="-122"/>
              </a:rPr>
              <a:t>//"i like like like java do you like a java" </a:t>
            </a:r>
          </a:p>
          <a:p>
            <a:pPr marL="0" indent="0" eaLnBrk="1" hangingPunct="1">
              <a:buNone/>
            </a:pPr>
            <a:r>
              <a:rPr lang="en-US" altLang="zh-CN">
                <a:ea typeface="宋体" charset="-122"/>
              </a:rPr>
              <a:t>		//</a:t>
            </a:r>
            <a:r>
              <a:rPr lang="zh-CN" altLang="en-US">
                <a:ea typeface="宋体" charset="-122"/>
              </a:rPr>
              <a:t>对应的 是 </a:t>
            </a:r>
            <a:r>
              <a:rPr lang="en-US" altLang="zh-CN">
                <a:ea typeface="宋体" charset="-122"/>
              </a:rPr>
              <a:t>"1010100010111111110.."</a:t>
            </a:r>
          </a:p>
          <a:p>
            <a:pPr marL="0" indent="0" eaLnBrk="1" hangingPunct="1">
              <a:buNone/>
            </a:pPr>
            <a:r>
              <a:rPr lang="en-US" altLang="zh-CN">
                <a:ea typeface="宋体" charset="-122"/>
              </a:rPr>
              <a:t>		//huffmanBytes[0] = 10101000 = -88</a:t>
            </a:r>
          </a:p>
          <a:p>
            <a:pPr marL="0" indent="0" eaLnBrk="1" hangingPunct="1">
              <a:buNone/>
            </a:pPr>
            <a:r>
              <a:rPr lang="en-US" altLang="zh-CN">
                <a:ea typeface="宋体" charset="-122"/>
              </a:rPr>
              <a:t>		//huffmanBytes[1] = 10111111 = -65</a:t>
            </a:r>
          </a:p>
          <a:p>
            <a:pPr marL="0" indent="0" eaLnBrk="1" hangingPunct="1">
              <a:buNone/>
            </a:pPr>
            <a:r>
              <a:rPr lang="en-US" altLang="zh-CN">
                <a:ea typeface="宋体" charset="-122"/>
              </a:rPr>
              <a:t>		byte[] huffmanBytes = zip(bytes,huffmanCodes);</a:t>
            </a:r>
          </a:p>
          <a:p>
            <a:pPr marL="0" indent="0" eaLnBrk="1" hangingPunct="1">
              <a:buNone/>
            </a:pPr>
            <a:r>
              <a:rPr lang="en-US" altLang="zh-CN">
                <a:ea typeface="宋体" charset="-122"/>
              </a:rPr>
              <a:t>		//</a:t>
            </a:r>
            <a:r>
              <a:rPr lang="zh-CN" altLang="en-US">
                <a:ea typeface="宋体" charset="-122"/>
              </a:rPr>
              <a:t>测试一个 </a:t>
            </a:r>
          </a:p>
          <a:p>
            <a:pPr marL="0" indent="0" eaLnBrk="1" hangingPunct="1">
              <a:buNone/>
            </a:pPr>
            <a:r>
              <a:rPr lang="zh-CN" altLang="en-US">
                <a:ea typeface="宋体" charset="-122"/>
              </a:rPr>
              <a:t>		</a:t>
            </a:r>
            <a:r>
              <a:rPr lang="en-US" altLang="zh-CN">
                <a:ea typeface="宋体" charset="-122"/>
              </a:rPr>
              <a:t>System.out.println("\n" + Arrays.toString(huffmanBytes));</a:t>
            </a:r>
          </a:p>
          <a:p>
            <a:pPr marL="0" indent="0" eaLnBrk="1" hangingPunct="1">
              <a:buNone/>
            </a:pPr>
            <a:r>
              <a:rPr lang="en-US" altLang="zh-CN">
                <a:ea typeface="宋体" charset="-122"/>
              </a:rPr>
              <a:t>		return huffmanBytes;</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r>
              <a:rPr lang="zh-CN" altLang="en-US">
                <a:ea typeface="宋体" charset="-122"/>
              </a:rPr>
              <a:t>某个叶子节点存储路径</a:t>
            </a:r>
          </a:p>
          <a:p>
            <a:pPr marL="0" indent="0" eaLnBrk="1" hangingPunct="1">
              <a:buNone/>
            </a:pPr>
            <a:r>
              <a:rPr lang="zh-CN" altLang="en-US">
                <a:ea typeface="宋体" charset="-122"/>
              </a:rPr>
              <a:t>	</a:t>
            </a:r>
            <a:r>
              <a:rPr lang="en-US" altLang="zh-CN">
                <a:ea typeface="宋体" charset="-122"/>
              </a:rPr>
              <a:t>static StringBuilder stringBuilder = new StringBuilder();</a:t>
            </a:r>
          </a:p>
          <a:p>
            <a:pPr marL="0" indent="0" eaLnBrk="1" hangingPunct="1">
              <a:buNone/>
            </a:pPr>
            <a:r>
              <a:rPr lang="en-US" altLang="zh-CN">
                <a:ea typeface="宋体" charset="-122"/>
              </a:rPr>
              <a:t>	//</a:t>
            </a:r>
            <a:r>
              <a:rPr lang="zh-CN" altLang="en-US">
                <a:ea typeface="宋体" charset="-122"/>
              </a:rPr>
              <a:t>存储赫夫曼编码</a:t>
            </a:r>
          </a:p>
          <a:p>
            <a:pPr marL="0" indent="0" eaLnBrk="1" hangingPunct="1">
              <a:buNone/>
            </a:pPr>
            <a:r>
              <a:rPr lang="zh-CN" altLang="en-US">
                <a:ea typeface="宋体" charset="-122"/>
              </a:rPr>
              <a:t>	</a:t>
            </a:r>
            <a:r>
              <a:rPr lang="en-US" altLang="zh-CN">
                <a:ea typeface="宋体" charset="-122"/>
              </a:rPr>
              <a:t>static Map&lt;Byte, String&gt; huffmanCodes = new HashMap&lt;&gt;();</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 </a:t>
            </a:r>
            <a:r>
              <a:rPr lang="zh-CN" altLang="en-US">
                <a:ea typeface="宋体" charset="-122"/>
              </a:rPr>
              <a:t>传入赫夫曼树的根节点，返回对应的赫夫曼编码 </a:t>
            </a:r>
            <a:r>
              <a:rPr lang="en-US" altLang="zh-CN">
                <a:ea typeface="宋体" charset="-122"/>
              </a:rPr>
              <a:t>Map&lt;Byte, String&gt;</a:t>
            </a:r>
          </a:p>
          <a:p>
            <a:pPr marL="0" indent="0" eaLnBrk="1" hangingPunct="1">
              <a:buNone/>
            </a:pPr>
            <a:r>
              <a:rPr lang="en-US" altLang="zh-CN">
                <a:ea typeface="宋体" charset="-122"/>
              </a:rPr>
              <a:t>	 * </a:t>
            </a:r>
            <a:r>
              <a:rPr lang="zh-CN" altLang="en-US">
                <a:ea typeface="宋体" charset="-122"/>
              </a:rPr>
              <a:t>即形式如</a:t>
            </a:r>
            <a:r>
              <a:rPr lang="en-US" altLang="zh-CN">
                <a:ea typeface="宋体" charset="-122"/>
              </a:rPr>
              <a:t>(</a:t>
            </a:r>
            <a:r>
              <a:rPr lang="zh-CN" altLang="en-US">
                <a:ea typeface="宋体" charset="-122"/>
              </a:rPr>
              <a:t>和生成的赫夫曼树有关系</a:t>
            </a:r>
            <a:r>
              <a:rPr lang="en-US" altLang="zh-CN">
                <a:ea typeface="宋体" charset="-122"/>
              </a:rPr>
              <a:t>)</a:t>
            </a:r>
            <a:r>
              <a:rPr lang="zh-CN" altLang="en-US">
                <a:ea typeface="宋体" charset="-122"/>
              </a:rPr>
              <a:t>： 	</a:t>
            </a:r>
          </a:p>
          <a:p>
            <a:pPr marL="0" indent="0" eaLnBrk="1" hangingPunct="1">
              <a:buNone/>
            </a:pPr>
            <a:r>
              <a:rPr lang="zh-CN" altLang="en-US">
                <a:ea typeface="宋体" charset="-122"/>
              </a:rPr>
              <a:t>	 * 			</a:t>
            </a:r>
            <a:r>
              <a:rPr lang="en-US" altLang="zh-CN">
                <a:ea typeface="宋体" charset="-122"/>
              </a:rPr>
              <a:t>o: 1000   	u: 10010  	d: 100110  		y: 100111  		i: 101</a:t>
            </a:r>
          </a:p>
          <a:p>
            <a:pPr marL="0" indent="0" eaLnBrk="1" hangingPunct="1">
              <a:buNone/>
            </a:pPr>
            <a:r>
              <a:rPr lang="en-US" altLang="zh-CN">
                <a:ea typeface="宋体" charset="-122"/>
              </a:rPr>
              <a:t>				a: 110     k: 1110    	e: 1111       	j: 0000       	v: 0001</a:t>
            </a:r>
          </a:p>
          <a:p>
            <a:pPr marL="0" indent="0" eaLnBrk="1" hangingPunct="1">
              <a:buNone/>
            </a:pPr>
            <a:r>
              <a:rPr lang="en-US" altLang="zh-CN">
                <a:ea typeface="宋体" charset="-122"/>
              </a:rPr>
              <a:t>				l: 001 		 : 01</a:t>
            </a:r>
          </a:p>
          <a:p>
            <a:pPr marL="0" indent="0" eaLnBrk="1" hangingPunct="1">
              <a:buNone/>
            </a:pPr>
            <a:endParaRPr lang="en-US" altLang="zh-CN">
              <a:ea typeface="宋体" charset="-122"/>
            </a:endParaRPr>
          </a:p>
          <a:p>
            <a:pPr marL="0" indent="0" eaLnBrk="1" hangingPunct="1">
              <a:buNone/>
            </a:pPr>
            <a:r>
              <a:rPr lang="en-US" altLang="zh-CN">
                <a:ea typeface="宋体" charset="-122"/>
              </a:rPr>
              <a:t>	 * @param tree</a:t>
            </a:r>
          </a:p>
          <a:p>
            <a:pPr marL="0" indent="0" eaLnBrk="1" hangingPunct="1">
              <a:buNone/>
            </a:pPr>
            <a:r>
              <a:rPr lang="en-US" altLang="zh-CN">
                <a:ea typeface="宋体" charset="-122"/>
              </a:rPr>
              <a:t>	 * @return</a:t>
            </a:r>
          </a:p>
          <a:p>
            <a:pPr marL="0" indent="0" eaLnBrk="1" hangingPunct="1">
              <a:buNone/>
            </a:pPr>
            <a:r>
              <a:rPr lang="en-US" altLang="zh-CN">
                <a:ea typeface="宋体" charset="-122"/>
              </a:rPr>
              <a:t>	 */</a:t>
            </a:r>
          </a:p>
          <a:p>
            <a:pPr marL="0" indent="0" eaLnBrk="1" hangingPunct="1">
              <a:buNone/>
            </a:pPr>
            <a:r>
              <a:rPr lang="en-US" altLang="zh-CN">
                <a:ea typeface="宋体" charset="-122"/>
              </a:rPr>
              <a:t>	private static Map&lt;Byte, String&gt; getCodes(Node root) {</a:t>
            </a:r>
          </a:p>
          <a:p>
            <a:pPr marL="0" indent="0" eaLnBrk="1" hangingPunct="1">
              <a:buNone/>
            </a:pPr>
            <a:r>
              <a:rPr lang="en-US" altLang="zh-CN">
                <a:ea typeface="宋体" charset="-122"/>
              </a:rPr>
              <a:t>		</a:t>
            </a:r>
          </a:p>
          <a:p>
            <a:pPr marL="0" indent="0" eaLnBrk="1" hangingPunct="1">
              <a:buNone/>
            </a:pPr>
            <a:r>
              <a:rPr lang="en-US" altLang="zh-CN">
                <a:ea typeface="宋体" charset="-122"/>
              </a:rPr>
              <a:t>		if(root==null) {</a:t>
            </a:r>
          </a:p>
          <a:p>
            <a:pPr marL="0" indent="0" eaLnBrk="1" hangingPunct="1">
              <a:buNone/>
            </a:pPr>
            <a:r>
              <a:rPr lang="en-US" altLang="zh-CN">
                <a:ea typeface="宋体" charset="-122"/>
              </a:rPr>
              <a:t>			return null;</a:t>
            </a:r>
          </a:p>
          <a:p>
            <a:pPr marL="0" indent="0" eaLnBrk="1" hangingPunct="1">
              <a:buNone/>
            </a:pPr>
            <a:r>
              <a:rPr lang="en-US" altLang="zh-CN">
                <a:ea typeface="宋体" charset="-122"/>
              </a:rPr>
              <a:t>		}</a:t>
            </a:r>
          </a:p>
          <a:p>
            <a:pPr marL="0" indent="0" eaLnBrk="1" hangingPunct="1">
              <a:buNone/>
            </a:pPr>
            <a:r>
              <a:rPr lang="en-US" altLang="zh-CN">
                <a:ea typeface="宋体" charset="-122"/>
              </a:rPr>
              <a:t>		//</a:t>
            </a:r>
            <a:r>
              <a:rPr lang="zh-CN" altLang="en-US">
                <a:ea typeface="宋体" charset="-122"/>
              </a:rPr>
              <a:t>处理</a:t>
            </a:r>
            <a:r>
              <a:rPr lang="en-US" altLang="zh-CN">
                <a:ea typeface="宋体" charset="-122"/>
              </a:rPr>
              <a:t>root</a:t>
            </a:r>
            <a:r>
              <a:rPr lang="zh-CN" altLang="en-US">
                <a:ea typeface="宋体" charset="-122"/>
              </a:rPr>
              <a:t>的左子树</a:t>
            </a:r>
          </a:p>
          <a:p>
            <a:pPr marL="0" indent="0" eaLnBrk="1" hangingPunct="1">
              <a:buNone/>
            </a:pPr>
            <a:r>
              <a:rPr lang="zh-CN" altLang="en-US">
                <a:ea typeface="宋体" charset="-122"/>
              </a:rPr>
              <a:t>		</a:t>
            </a:r>
            <a:r>
              <a:rPr lang="en-US" altLang="zh-CN">
                <a:ea typeface="宋体" charset="-122"/>
              </a:rPr>
              <a:t>getCodes(root.left,"0",stringBuilder);</a:t>
            </a:r>
          </a:p>
          <a:p>
            <a:pPr marL="0" indent="0" eaLnBrk="1" hangingPunct="1">
              <a:buNone/>
            </a:pPr>
            <a:r>
              <a:rPr lang="en-US" altLang="zh-CN">
                <a:ea typeface="宋体" charset="-122"/>
              </a:rPr>
              <a:t>		//</a:t>
            </a:r>
            <a:r>
              <a:rPr lang="zh-CN" altLang="en-US">
                <a:ea typeface="宋体" charset="-122"/>
              </a:rPr>
              <a:t>处理</a:t>
            </a:r>
            <a:r>
              <a:rPr lang="en-US" altLang="zh-CN">
                <a:ea typeface="宋体" charset="-122"/>
              </a:rPr>
              <a:t>root</a:t>
            </a:r>
            <a:r>
              <a:rPr lang="zh-CN" altLang="en-US">
                <a:ea typeface="宋体" charset="-122"/>
              </a:rPr>
              <a:t>的右子树</a:t>
            </a:r>
          </a:p>
          <a:p>
            <a:pPr marL="0" indent="0" eaLnBrk="1" hangingPunct="1">
              <a:buNone/>
            </a:pPr>
            <a:r>
              <a:rPr lang="zh-CN" altLang="en-US">
                <a:ea typeface="宋体" charset="-122"/>
              </a:rPr>
              <a:t>		</a:t>
            </a:r>
            <a:r>
              <a:rPr lang="en-US" altLang="zh-CN">
                <a:ea typeface="宋体" charset="-122"/>
              </a:rPr>
              <a:t>getCodes(root.right,"1",stringBuilder);</a:t>
            </a:r>
          </a:p>
          <a:p>
            <a:pPr marL="0" indent="0" eaLnBrk="1" hangingPunct="1">
              <a:buNone/>
            </a:pPr>
            <a:r>
              <a:rPr lang="en-US" altLang="zh-CN">
                <a:ea typeface="宋体" charset="-122"/>
              </a:rPr>
              <a:t>		return huffmanCodes;</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 </a:t>
            </a:r>
            <a:r>
              <a:rPr lang="zh-CN" altLang="en-US">
                <a:ea typeface="宋体" charset="-122"/>
              </a:rPr>
              <a:t>该方法会</a:t>
            </a:r>
            <a:r>
              <a:rPr lang="en-US" altLang="zh-CN">
                <a:ea typeface="宋体" charset="-122"/>
              </a:rPr>
              <a:t>node </a:t>
            </a:r>
            <a:r>
              <a:rPr lang="zh-CN" altLang="en-US">
                <a:ea typeface="宋体" charset="-122"/>
              </a:rPr>
              <a:t>节点的所有叶子节点的赫夫曼编码</a:t>
            </a:r>
            <a:r>
              <a:rPr lang="en-US" altLang="zh-CN">
                <a:ea typeface="宋体" charset="-122"/>
              </a:rPr>
              <a:t>,</a:t>
            </a:r>
            <a:r>
              <a:rPr lang="zh-CN" altLang="en-US">
                <a:ea typeface="宋体" charset="-122"/>
              </a:rPr>
              <a:t>并存放在</a:t>
            </a:r>
            <a:r>
              <a:rPr lang="en-US" altLang="zh-CN">
                <a:ea typeface="宋体" charset="-122"/>
              </a:rPr>
              <a:t>huffmanCodes</a:t>
            </a:r>
            <a:r>
              <a:rPr lang="zh-CN" altLang="en-US">
                <a:ea typeface="宋体" charset="-122"/>
              </a:rPr>
              <a:t>集合中</a:t>
            </a:r>
          </a:p>
          <a:p>
            <a:pPr marL="0" indent="0" eaLnBrk="1" hangingPunct="1">
              <a:buNone/>
            </a:pPr>
            <a:r>
              <a:rPr lang="zh-CN" altLang="en-US">
                <a:ea typeface="宋体" charset="-122"/>
              </a:rPr>
              <a:t>	 * 其形式如：</a:t>
            </a:r>
            <a:r>
              <a:rPr lang="en-US" altLang="zh-CN">
                <a:ea typeface="宋体" charset="-122"/>
              </a:rPr>
              <a:t>{32=01, 97=100, 100=11000, 117=11001, 101=1110, 118=11011, 105=101, 121=11010, 106=0010, 107=1111, 108=000, 111=0011}</a:t>
            </a:r>
          </a:p>
          <a:p>
            <a:pPr marL="0" indent="0" eaLnBrk="1" hangingPunct="1">
              <a:buNone/>
            </a:pPr>
            <a:r>
              <a:rPr lang="en-US" altLang="zh-CN">
                <a:ea typeface="宋体" charset="-122"/>
              </a:rPr>
              <a:t>	 * @param node</a:t>
            </a:r>
          </a:p>
          <a:p>
            <a:pPr marL="0" indent="0" eaLnBrk="1" hangingPunct="1">
              <a:buNone/>
            </a:pPr>
            <a:r>
              <a:rPr lang="en-US" altLang="zh-CN">
                <a:ea typeface="宋体" charset="-122"/>
              </a:rPr>
              <a:t>	 * @param code</a:t>
            </a:r>
          </a:p>
          <a:p>
            <a:pPr marL="0" indent="0" eaLnBrk="1" hangingPunct="1">
              <a:buNone/>
            </a:pPr>
            <a:r>
              <a:rPr lang="en-US" altLang="zh-CN">
                <a:ea typeface="宋体" charset="-122"/>
              </a:rPr>
              <a:t>	 * @param stringBuilder</a:t>
            </a:r>
          </a:p>
          <a:p>
            <a:pPr marL="0" indent="0" eaLnBrk="1" hangingPunct="1">
              <a:buNone/>
            </a:pPr>
            <a:r>
              <a:rPr lang="en-US" altLang="zh-CN">
                <a:ea typeface="宋体" charset="-122"/>
              </a:rPr>
              <a:t>	 */</a:t>
            </a:r>
          </a:p>
          <a:p>
            <a:pPr marL="0" indent="0" eaLnBrk="1" hangingPunct="1">
              <a:buNone/>
            </a:pPr>
            <a:r>
              <a:rPr lang="en-US" altLang="zh-CN">
                <a:ea typeface="宋体" charset="-122"/>
              </a:rPr>
              <a:t>	private static void getCodes(Node node, String code, StringBuilder stringBuilder) {</a:t>
            </a:r>
          </a:p>
          <a:p>
            <a:pPr marL="0" indent="0" eaLnBrk="1" hangingPunct="1">
              <a:buNone/>
            </a:pPr>
            <a:r>
              <a:rPr lang="en-US" altLang="zh-CN">
                <a:ea typeface="宋体" charset="-122"/>
              </a:rPr>
              <a:t>		StringBuilder stringBuilder2 = new StringBuilder(stringBuilder);</a:t>
            </a:r>
          </a:p>
          <a:p>
            <a:pPr marL="0" indent="0" eaLnBrk="1" hangingPunct="1">
              <a:buNone/>
            </a:pPr>
            <a:r>
              <a:rPr lang="en-US" altLang="zh-CN">
                <a:ea typeface="宋体" charset="-122"/>
              </a:rPr>
              <a:t>		stringBuilder2.append(code);</a:t>
            </a:r>
          </a:p>
          <a:p>
            <a:pPr marL="0" indent="0" eaLnBrk="1" hangingPunct="1">
              <a:buNone/>
            </a:pPr>
            <a:r>
              <a:rPr lang="en-US" altLang="zh-CN">
                <a:ea typeface="宋体" charset="-122"/>
              </a:rPr>
              <a:t>		if(node != null) {</a:t>
            </a:r>
          </a:p>
          <a:p>
            <a:pPr marL="0" indent="0" eaLnBrk="1" hangingPunct="1">
              <a:buNone/>
            </a:pPr>
            <a:r>
              <a:rPr lang="en-US" altLang="zh-CN">
                <a:ea typeface="宋体" charset="-122"/>
              </a:rPr>
              <a:t>			if (node.data == null) {</a:t>
            </a:r>
          </a:p>
          <a:p>
            <a:pPr marL="0" indent="0" eaLnBrk="1" hangingPunct="1">
              <a:buNone/>
            </a:pPr>
            <a:r>
              <a:rPr lang="en-US" altLang="zh-CN">
                <a:ea typeface="宋体" charset="-122"/>
              </a:rPr>
              <a:t>				getCodes(node.left, "0", stringBuilder2);</a:t>
            </a:r>
          </a:p>
          <a:p>
            <a:pPr marL="0" indent="0" eaLnBrk="1" hangingPunct="1">
              <a:buNone/>
            </a:pPr>
            <a:r>
              <a:rPr lang="en-US" altLang="zh-CN">
                <a:ea typeface="宋体" charset="-122"/>
              </a:rPr>
              <a:t>				getCodes(node.right, "1", stringBuilder2);</a:t>
            </a:r>
          </a:p>
          <a:p>
            <a:pPr marL="0" indent="0" eaLnBrk="1" hangingPunct="1">
              <a:buNone/>
            </a:pPr>
            <a:r>
              <a:rPr lang="en-US" altLang="zh-CN">
                <a:ea typeface="宋体" charset="-122"/>
              </a:rPr>
              <a:t>			} else {</a:t>
            </a:r>
          </a:p>
          <a:p>
            <a:pPr marL="0" indent="0" eaLnBrk="1" hangingPunct="1">
              <a:buNone/>
            </a:pPr>
            <a:r>
              <a:rPr lang="en-US" altLang="zh-CN">
                <a:ea typeface="宋体" charset="-122"/>
              </a:rPr>
              <a:t>				huffmanCodes.put(node.data, stringBuilder2.toString());</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 </a:t>
            </a:r>
          </a:p>
          <a:p>
            <a:pPr marL="0" indent="0" eaLnBrk="1" hangingPunct="1">
              <a:buNone/>
            </a:pPr>
            <a:r>
              <a:rPr lang="en-US" altLang="zh-CN">
                <a:ea typeface="宋体" charset="-122"/>
              </a:rPr>
              <a:t>	 * @param bytes </a:t>
            </a:r>
            <a:r>
              <a:rPr lang="zh-CN" altLang="en-US">
                <a:ea typeface="宋体" charset="-122"/>
              </a:rPr>
              <a:t>传入的</a:t>
            </a:r>
            <a:r>
              <a:rPr lang="en-US" altLang="zh-CN">
                <a:ea typeface="宋体" charset="-122"/>
              </a:rPr>
              <a:t>"i like .." </a:t>
            </a:r>
            <a:r>
              <a:rPr lang="zh-CN" altLang="en-US">
                <a:ea typeface="宋体" charset="-122"/>
              </a:rPr>
              <a:t>对应的字节数组，和 哈夫曼编码表</a:t>
            </a:r>
          </a:p>
          <a:p>
            <a:pPr marL="0" indent="0" eaLnBrk="1" hangingPunct="1">
              <a:buNone/>
            </a:pPr>
            <a:r>
              <a:rPr lang="zh-CN" altLang="en-US">
                <a:ea typeface="宋体" charset="-122"/>
              </a:rPr>
              <a:t>	 * </a:t>
            </a:r>
            <a:r>
              <a:rPr lang="en-US" altLang="zh-CN">
                <a:ea typeface="宋体" charset="-122"/>
              </a:rPr>
              <a:t>@param huffCodes </a:t>
            </a:r>
            <a:r>
              <a:rPr lang="zh-CN" altLang="en-US">
                <a:ea typeface="宋体" charset="-122"/>
              </a:rPr>
              <a:t>返回哈夫曼编码后的</a:t>
            </a:r>
            <a:r>
              <a:rPr lang="en-US" altLang="zh-CN">
                <a:ea typeface="宋体" charset="-122"/>
              </a:rPr>
              <a:t>byte[]</a:t>
            </a:r>
          </a:p>
          <a:p>
            <a:pPr marL="0" indent="0" eaLnBrk="1" hangingPunct="1">
              <a:buNone/>
            </a:pPr>
            <a:r>
              <a:rPr lang="en-US" altLang="zh-CN">
                <a:ea typeface="宋体" charset="-122"/>
              </a:rPr>
              <a:t>	 * @return</a:t>
            </a:r>
          </a:p>
          <a:p>
            <a:pPr marL="0" indent="0" eaLnBrk="1" hangingPunct="1">
              <a:buNone/>
            </a:pPr>
            <a:r>
              <a:rPr lang="en-US" altLang="zh-CN">
                <a:ea typeface="宋体" charset="-122"/>
              </a:rPr>
              <a:t>	 */</a:t>
            </a:r>
          </a:p>
          <a:p>
            <a:pPr marL="0" indent="0" eaLnBrk="1" hangingPunct="1">
              <a:buNone/>
            </a:pPr>
            <a:r>
              <a:rPr lang="en-US" altLang="zh-CN">
                <a:ea typeface="宋体" charset="-122"/>
              </a:rPr>
              <a:t>	private static byte[] zip(byte[] bytes, Map&lt;Byte, String&gt; huffmanCodes) {</a:t>
            </a:r>
          </a:p>
          <a:p>
            <a:pPr marL="0" indent="0" eaLnBrk="1" hangingPunct="1">
              <a:buNone/>
            </a:pPr>
            <a:r>
              <a:rPr lang="en-US" altLang="zh-CN">
                <a:ea typeface="宋体" charset="-122"/>
              </a:rPr>
              <a:t>		StringBuilder stringBuilder = new StringBuilder();</a:t>
            </a:r>
          </a:p>
          <a:p>
            <a:pPr marL="0" indent="0" eaLnBrk="1" hangingPunct="1">
              <a:buNone/>
            </a:pPr>
            <a:r>
              <a:rPr lang="en-US" altLang="zh-CN">
                <a:ea typeface="宋体" charset="-122"/>
              </a:rPr>
              <a:t>		//</a:t>
            </a:r>
            <a:r>
              <a:rPr lang="zh-CN" altLang="en-US">
                <a:ea typeface="宋体" charset="-122"/>
              </a:rPr>
              <a:t>把需要压缩的</a:t>
            </a:r>
            <a:r>
              <a:rPr lang="en-US" altLang="zh-CN">
                <a:ea typeface="宋体" charset="-122"/>
              </a:rPr>
              <a:t>byte</a:t>
            </a:r>
            <a:r>
              <a:rPr lang="zh-CN" altLang="en-US">
                <a:ea typeface="宋体" charset="-122"/>
              </a:rPr>
              <a:t>数组处理成一个二进制的字符串</a:t>
            </a:r>
          </a:p>
          <a:p>
            <a:pPr marL="0" indent="0" eaLnBrk="1" hangingPunct="1">
              <a:buNone/>
            </a:pPr>
            <a:r>
              <a:rPr lang="zh-CN" altLang="en-US">
                <a:ea typeface="宋体" charset="-122"/>
              </a:rPr>
              <a:t>		</a:t>
            </a:r>
            <a:r>
              <a:rPr lang="en-US" altLang="zh-CN">
                <a:ea typeface="宋体" charset="-122"/>
              </a:rPr>
              <a:t>//stringBuilder </a:t>
            </a:r>
            <a:r>
              <a:rPr lang="zh-CN" altLang="en-US">
                <a:ea typeface="宋体" charset="-122"/>
              </a:rPr>
              <a:t>就是 形式如 </a:t>
            </a:r>
            <a:r>
              <a:rPr lang="en-US" altLang="zh-CN">
                <a:ea typeface="宋体" charset="-122"/>
              </a:rPr>
              <a:t>"10101001101111011110..."</a:t>
            </a:r>
          </a:p>
          <a:p>
            <a:pPr marL="0" indent="0" eaLnBrk="1" hangingPunct="1">
              <a:buNone/>
            </a:pPr>
            <a:r>
              <a:rPr lang="en-US" altLang="zh-CN">
                <a:ea typeface="宋体" charset="-122"/>
              </a:rPr>
              <a:t>		for(byte b:bytes) {</a:t>
            </a:r>
          </a:p>
          <a:p>
            <a:pPr marL="0" indent="0" eaLnBrk="1" hangingPunct="1">
              <a:buNone/>
            </a:pPr>
            <a:r>
              <a:rPr lang="en-US" altLang="zh-CN">
                <a:ea typeface="宋体" charset="-122"/>
              </a:rPr>
              <a:t>			stringBuilder.append(huffmanCodes.get(b)); </a:t>
            </a:r>
          </a:p>
          <a:p>
            <a:pPr marL="0" indent="0" eaLnBrk="1" hangingPunct="1">
              <a:buNone/>
            </a:pPr>
            <a:r>
              <a:rPr lang="en-US" altLang="zh-CN">
                <a:ea typeface="宋体" charset="-122"/>
              </a:rPr>
              <a:t>		}</a:t>
            </a:r>
          </a:p>
          <a:p>
            <a:pPr marL="0" indent="0" eaLnBrk="1" hangingPunct="1">
              <a:buNone/>
            </a:pPr>
            <a:r>
              <a:rPr lang="en-US" altLang="zh-CN">
                <a:ea typeface="宋体" charset="-122"/>
              </a:rPr>
              <a:t>		System.out.println("stringBuilder(</a:t>
            </a:r>
            <a:r>
              <a:rPr lang="zh-CN" altLang="en-US">
                <a:ea typeface="宋体" charset="-122"/>
              </a:rPr>
              <a:t>就是哈夫曼编码后的串</a:t>
            </a:r>
            <a:r>
              <a:rPr lang="en-US" altLang="zh-CN">
                <a:ea typeface="宋体" charset="-122"/>
              </a:rPr>
              <a:t>)=" + stringBuilder);</a:t>
            </a:r>
          </a:p>
          <a:p>
            <a:pPr marL="0" indent="0" eaLnBrk="1" hangingPunct="1">
              <a:buNone/>
            </a:pPr>
            <a:r>
              <a:rPr lang="en-US" altLang="zh-CN">
                <a:ea typeface="宋体" charset="-122"/>
              </a:rPr>
              <a:t>		//</a:t>
            </a:r>
            <a:r>
              <a:rPr lang="zh-CN" altLang="en-US">
                <a:ea typeface="宋体" charset="-122"/>
              </a:rPr>
              <a:t>定义就是需要多少个</a:t>
            </a:r>
            <a:r>
              <a:rPr lang="en-US" altLang="zh-CN">
                <a:ea typeface="宋体" charset="-122"/>
              </a:rPr>
              <a:t>byte</a:t>
            </a:r>
            <a:r>
              <a:rPr lang="zh-CN" altLang="en-US">
                <a:ea typeface="宋体" charset="-122"/>
              </a:rPr>
              <a:t>来存储，这样就可以定义</a:t>
            </a:r>
            <a:r>
              <a:rPr lang="en-US" altLang="zh-CN">
                <a:ea typeface="宋体" charset="-122"/>
              </a:rPr>
              <a:t>byte[] </a:t>
            </a:r>
            <a:r>
              <a:rPr lang="zh-CN" altLang="en-US">
                <a:ea typeface="宋体" charset="-122"/>
              </a:rPr>
              <a:t>的大小了</a:t>
            </a:r>
          </a:p>
          <a:p>
            <a:pPr marL="0" indent="0" eaLnBrk="1" hangingPunct="1">
              <a:buNone/>
            </a:pPr>
            <a:r>
              <a:rPr lang="zh-CN" altLang="en-US">
                <a:ea typeface="宋体" charset="-122"/>
              </a:rPr>
              <a:t>		</a:t>
            </a:r>
            <a:r>
              <a:rPr lang="en-US" altLang="zh-CN">
                <a:ea typeface="宋体" charset="-122"/>
              </a:rPr>
              <a:t>//</a:t>
            </a:r>
            <a:r>
              <a:rPr lang="zh-CN" altLang="en-US">
                <a:ea typeface="宋体" charset="-122"/>
              </a:rPr>
              <a:t>也可以一句话 </a:t>
            </a:r>
            <a:r>
              <a:rPr lang="en-US" altLang="zh-CN">
                <a:ea typeface="宋体" charset="-122"/>
              </a:rPr>
              <a:t>len = (stringBuilder.length()+7) / 8</a:t>
            </a:r>
          </a:p>
          <a:p>
            <a:pPr marL="0" indent="0" eaLnBrk="1" hangingPunct="1">
              <a:buNone/>
            </a:pPr>
            <a:r>
              <a:rPr lang="en-US" altLang="zh-CN">
                <a:ea typeface="宋体" charset="-122"/>
              </a:rPr>
              <a:t>		int len; </a:t>
            </a:r>
          </a:p>
          <a:p>
            <a:pPr marL="0" indent="0" eaLnBrk="1" hangingPunct="1">
              <a:buNone/>
            </a:pPr>
            <a:r>
              <a:rPr lang="en-US" altLang="zh-CN">
                <a:ea typeface="宋体" charset="-122"/>
              </a:rPr>
              <a:t>		if (stringBuilder.length() % 8 == 0) {</a:t>
            </a:r>
          </a:p>
          <a:p>
            <a:pPr marL="0" indent="0" eaLnBrk="1" hangingPunct="1">
              <a:buNone/>
            </a:pPr>
            <a:r>
              <a:rPr lang="en-US" altLang="zh-CN">
                <a:ea typeface="宋体" charset="-122"/>
              </a:rPr>
              <a:t>			len = stringBuilder.length() / 8;</a:t>
            </a:r>
          </a:p>
          <a:p>
            <a:pPr marL="0" indent="0" eaLnBrk="1" hangingPunct="1">
              <a:buNone/>
            </a:pPr>
            <a:r>
              <a:rPr lang="en-US" altLang="zh-CN">
                <a:ea typeface="宋体" charset="-122"/>
              </a:rPr>
              <a:t>		} else {</a:t>
            </a:r>
          </a:p>
          <a:p>
            <a:pPr marL="0" indent="0" eaLnBrk="1" hangingPunct="1">
              <a:buNone/>
            </a:pPr>
            <a:r>
              <a:rPr lang="en-US" altLang="zh-CN">
                <a:ea typeface="宋体" charset="-122"/>
              </a:rPr>
              <a:t>			len = stringBuilder.length() / 8 + 1;</a:t>
            </a:r>
          </a:p>
          <a:p>
            <a:pPr marL="0" indent="0" eaLnBrk="1" hangingPunct="1">
              <a:buNone/>
            </a:pPr>
            <a:r>
              <a:rPr lang="en-US" altLang="zh-CN">
                <a:ea typeface="宋体" charset="-122"/>
              </a:rPr>
              <a:t>		}</a:t>
            </a:r>
          </a:p>
          <a:p>
            <a:pPr marL="0" indent="0" eaLnBrk="1" hangingPunct="1">
              <a:buNone/>
            </a:pPr>
            <a:r>
              <a:rPr lang="en-US" altLang="zh-CN">
                <a:ea typeface="宋体" charset="-122"/>
              </a:rPr>
              <a:t>		//</a:t>
            </a:r>
            <a:r>
              <a:rPr lang="zh-CN" altLang="en-US">
                <a:ea typeface="宋体" charset="-122"/>
              </a:rPr>
              <a:t>用于存储压缩后的</a:t>
            </a:r>
            <a:r>
              <a:rPr lang="en-US" altLang="zh-CN">
                <a:ea typeface="宋体" charset="-122"/>
              </a:rPr>
              <a:t>byte</a:t>
            </a:r>
          </a:p>
          <a:p>
            <a:pPr marL="0" indent="0" eaLnBrk="1" hangingPunct="1">
              <a:buNone/>
            </a:pPr>
            <a:r>
              <a:rPr lang="en-US" altLang="zh-CN">
                <a:ea typeface="宋体" charset="-122"/>
              </a:rPr>
              <a:t>		byte[] by = new byte[len];</a:t>
            </a:r>
          </a:p>
          <a:p>
            <a:pPr marL="0" indent="0" eaLnBrk="1" hangingPunct="1">
              <a:buNone/>
            </a:pPr>
            <a:r>
              <a:rPr lang="en-US" altLang="zh-CN">
                <a:ea typeface="宋体" charset="-122"/>
              </a:rPr>
              <a:t>		//</a:t>
            </a:r>
            <a:r>
              <a:rPr lang="zh-CN" altLang="en-US">
                <a:ea typeface="宋体" charset="-122"/>
              </a:rPr>
              <a:t>记录新</a:t>
            </a:r>
            <a:r>
              <a:rPr lang="en-US" altLang="zh-CN">
                <a:ea typeface="宋体" charset="-122"/>
              </a:rPr>
              <a:t>byte</a:t>
            </a:r>
            <a:r>
              <a:rPr lang="zh-CN" altLang="en-US">
                <a:ea typeface="宋体" charset="-122"/>
              </a:rPr>
              <a:t>的位置</a:t>
            </a:r>
          </a:p>
          <a:p>
            <a:pPr marL="0" indent="0" eaLnBrk="1" hangingPunct="1">
              <a:buNone/>
            </a:pPr>
            <a:r>
              <a:rPr lang="zh-CN" altLang="en-US">
                <a:ea typeface="宋体" charset="-122"/>
              </a:rPr>
              <a:t>		</a:t>
            </a:r>
            <a:r>
              <a:rPr lang="en-US" altLang="zh-CN">
                <a:ea typeface="宋体" charset="-122"/>
              </a:rPr>
              <a:t>int index = 0;</a:t>
            </a:r>
          </a:p>
          <a:p>
            <a:pPr marL="0" indent="0" eaLnBrk="1" hangingPunct="1">
              <a:buNone/>
            </a:pPr>
            <a:r>
              <a:rPr lang="en-US" altLang="zh-CN">
                <a:ea typeface="宋体" charset="-122"/>
              </a:rPr>
              <a:t>		for(int i=0;i&lt;stringBuilder.length();i+=8) {</a:t>
            </a:r>
          </a:p>
          <a:p>
            <a:pPr marL="0" indent="0" eaLnBrk="1" hangingPunct="1">
              <a:buNone/>
            </a:pPr>
            <a:r>
              <a:rPr lang="en-US" altLang="zh-CN">
                <a:ea typeface="宋体" charset="-122"/>
              </a:rPr>
              <a:t>			String strByte;</a:t>
            </a:r>
          </a:p>
          <a:p>
            <a:pPr marL="0" indent="0" eaLnBrk="1" hangingPunct="1">
              <a:buNone/>
            </a:pPr>
            <a:r>
              <a:rPr lang="en-US" altLang="zh-CN">
                <a:ea typeface="宋体" charset="-122"/>
              </a:rPr>
              <a:t>			if(i+8&gt;stringBuilder.length()) {</a:t>
            </a:r>
          </a:p>
          <a:p>
            <a:pPr marL="0" indent="0" eaLnBrk="1" hangingPunct="1">
              <a:buNone/>
            </a:pPr>
            <a:r>
              <a:rPr lang="en-US" altLang="zh-CN">
                <a:ea typeface="宋体" charset="-122"/>
              </a:rPr>
              <a:t>				strByte = stringBuilder.substring(i);</a:t>
            </a:r>
          </a:p>
          <a:p>
            <a:pPr marL="0" indent="0" eaLnBrk="1" hangingPunct="1">
              <a:buNone/>
            </a:pPr>
            <a:r>
              <a:rPr lang="en-US" altLang="zh-CN">
                <a:ea typeface="宋体" charset="-122"/>
              </a:rPr>
              <a:t>			}else {</a:t>
            </a:r>
          </a:p>
          <a:p>
            <a:pPr marL="0" indent="0" eaLnBrk="1" hangingPunct="1">
              <a:buNone/>
            </a:pPr>
            <a:r>
              <a:rPr lang="en-US" altLang="zh-CN">
                <a:ea typeface="宋体" charset="-122"/>
              </a:rPr>
              <a:t>				strByte = stringBuilder.substring(i, i+8);</a:t>
            </a:r>
          </a:p>
          <a:p>
            <a:pPr marL="0" indent="0" eaLnBrk="1" hangingPunct="1">
              <a:buNone/>
            </a:pPr>
            <a:r>
              <a:rPr lang="en-US" altLang="zh-CN">
                <a:ea typeface="宋体" charset="-122"/>
              </a:rPr>
              <a:t>			}</a:t>
            </a:r>
          </a:p>
          <a:p>
            <a:pPr marL="0" indent="0" eaLnBrk="1" hangingPunct="1">
              <a:buNone/>
            </a:pPr>
            <a:r>
              <a:rPr lang="en-US" altLang="zh-CN">
                <a:ea typeface="宋体" charset="-122"/>
              </a:rPr>
              <a:t>			byte byt = (byte)Integer.parseInt(strByte, 2);</a:t>
            </a:r>
          </a:p>
          <a:p>
            <a:pPr marL="0" indent="0" eaLnBrk="1" hangingPunct="1">
              <a:buNone/>
            </a:pPr>
            <a:r>
              <a:rPr lang="en-US" altLang="zh-CN">
                <a:ea typeface="宋体" charset="-122"/>
              </a:rPr>
              <a:t>			by[index]=byt;</a:t>
            </a:r>
          </a:p>
          <a:p>
            <a:pPr marL="0" indent="0" eaLnBrk="1" hangingPunct="1">
              <a:buNone/>
            </a:pPr>
            <a:r>
              <a:rPr lang="en-US" altLang="zh-CN">
                <a:ea typeface="宋体" charset="-122"/>
              </a:rPr>
              <a:t>			index++;</a:t>
            </a:r>
          </a:p>
          <a:p>
            <a:pPr marL="0" indent="0" eaLnBrk="1" hangingPunct="1">
              <a:buNone/>
            </a:pPr>
            <a:r>
              <a:rPr lang="en-US" altLang="zh-CN">
                <a:ea typeface="宋体" charset="-122"/>
              </a:rPr>
              <a:t>		}</a:t>
            </a:r>
          </a:p>
          <a:p>
            <a:pPr marL="0" indent="0" eaLnBrk="1" hangingPunct="1">
              <a:buNone/>
            </a:pPr>
            <a:r>
              <a:rPr lang="en-US" altLang="zh-CN">
                <a:ea typeface="宋体" charset="-122"/>
              </a:rPr>
              <a:t>		return by;</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r>
              <a:rPr lang="en-US" altLang="zh-CN">
                <a:ea typeface="宋体" charset="-122"/>
              </a:rPr>
              <a:t>	/**</a:t>
            </a:r>
          </a:p>
          <a:p>
            <a:pPr marL="0" indent="0" eaLnBrk="1" hangingPunct="1">
              <a:buNone/>
            </a:pPr>
            <a:r>
              <a:rPr lang="en-US" altLang="zh-CN">
                <a:ea typeface="宋体" charset="-122"/>
              </a:rPr>
              <a:t>	 * </a:t>
            </a:r>
          </a:p>
          <a:p>
            <a:pPr marL="0" indent="0" eaLnBrk="1" hangingPunct="1">
              <a:buNone/>
            </a:pPr>
            <a:r>
              <a:rPr lang="en-US" altLang="zh-CN">
                <a:ea typeface="宋体" charset="-122"/>
              </a:rPr>
              <a:t>	 * @param bytes byte</a:t>
            </a:r>
            <a:r>
              <a:rPr lang="zh-CN" altLang="en-US">
                <a:ea typeface="宋体" charset="-122"/>
              </a:rPr>
              <a:t>数组，就是内容字符串对应的</a:t>
            </a:r>
            <a:r>
              <a:rPr lang="en-US" altLang="zh-CN">
                <a:ea typeface="宋体" charset="-122"/>
              </a:rPr>
              <a:t>byte</a:t>
            </a:r>
            <a:r>
              <a:rPr lang="zh-CN" altLang="en-US">
                <a:ea typeface="宋体" charset="-122"/>
              </a:rPr>
              <a:t>数组</a:t>
            </a:r>
          </a:p>
          <a:p>
            <a:pPr marL="0" indent="0" eaLnBrk="1" hangingPunct="1">
              <a:buNone/>
            </a:pPr>
            <a:r>
              <a:rPr lang="zh-CN" altLang="en-US">
                <a:ea typeface="宋体" charset="-122"/>
              </a:rPr>
              <a:t>	 * </a:t>
            </a:r>
            <a:r>
              <a:rPr lang="en-US" altLang="zh-CN">
                <a:ea typeface="宋体" charset="-122"/>
              </a:rPr>
              <a:t>@return List&lt;Node&gt; </a:t>
            </a:r>
            <a:r>
              <a:rPr lang="zh-CN" altLang="en-US">
                <a:ea typeface="宋体" charset="-122"/>
              </a:rPr>
              <a:t>形式如 </a:t>
            </a:r>
            <a:r>
              <a:rPr lang="en-US" altLang="zh-CN">
                <a:ea typeface="宋体" charset="-122"/>
              </a:rPr>
              <a:t>{Node{'i', 3}, Node{'a', 5}...}</a:t>
            </a:r>
          </a:p>
          <a:p>
            <a:pPr marL="0" indent="0" eaLnBrk="1" hangingPunct="1">
              <a:buNone/>
            </a:pPr>
            <a:r>
              <a:rPr lang="en-US" altLang="zh-CN">
                <a:ea typeface="宋体" charset="-122"/>
              </a:rPr>
              <a:t>	 */</a:t>
            </a:r>
          </a:p>
          <a:p>
            <a:pPr marL="0" indent="0" eaLnBrk="1" hangingPunct="1">
              <a:buNone/>
            </a:pPr>
            <a:r>
              <a:rPr lang="en-US" altLang="zh-CN">
                <a:ea typeface="宋体" charset="-122"/>
              </a:rPr>
              <a:t>	private static List&lt;Node&gt; getNodes(byte[] bytes) {</a:t>
            </a:r>
          </a:p>
          <a:p>
            <a:pPr marL="0" indent="0" eaLnBrk="1" hangingPunct="1">
              <a:buNone/>
            </a:pPr>
            <a:r>
              <a:rPr lang="en-US" altLang="zh-CN">
                <a:ea typeface="宋体" charset="-122"/>
              </a:rPr>
              <a:t>		List&lt;Node&gt; nodes = new ArrayList&lt;&gt;();</a:t>
            </a:r>
          </a:p>
          <a:p>
            <a:pPr marL="0" indent="0" eaLnBrk="1" hangingPunct="1">
              <a:buNone/>
            </a:pPr>
            <a:r>
              <a:rPr lang="en-US" altLang="zh-CN">
                <a:ea typeface="宋体" charset="-122"/>
              </a:rPr>
              <a:t>		//</a:t>
            </a:r>
            <a:r>
              <a:rPr lang="zh-CN" altLang="en-US">
                <a:ea typeface="宋体" charset="-122"/>
              </a:rPr>
              <a:t>存储每一个</a:t>
            </a:r>
            <a:r>
              <a:rPr lang="en-US" altLang="zh-CN">
                <a:ea typeface="宋体" charset="-122"/>
              </a:rPr>
              <a:t>byte</a:t>
            </a:r>
            <a:r>
              <a:rPr lang="zh-CN" altLang="en-US">
                <a:ea typeface="宋体" charset="-122"/>
              </a:rPr>
              <a:t>出现了多少次。</a:t>
            </a:r>
          </a:p>
          <a:p>
            <a:pPr marL="0" indent="0" eaLnBrk="1" hangingPunct="1">
              <a:buNone/>
            </a:pPr>
            <a:r>
              <a:rPr lang="zh-CN" altLang="en-US">
                <a:ea typeface="宋体" charset="-122"/>
              </a:rPr>
              <a:t>		</a:t>
            </a:r>
            <a:r>
              <a:rPr lang="en-US" altLang="zh-CN">
                <a:ea typeface="宋体" charset="-122"/>
              </a:rPr>
              <a:t>Map&lt;Byte, Integer&gt; counts = new HashMap&lt;&gt;();</a:t>
            </a:r>
          </a:p>
          <a:p>
            <a:pPr marL="0" indent="0" eaLnBrk="1" hangingPunct="1">
              <a:buNone/>
            </a:pPr>
            <a:r>
              <a:rPr lang="en-US" altLang="zh-CN">
                <a:ea typeface="宋体" charset="-122"/>
              </a:rPr>
              <a:t>		//</a:t>
            </a:r>
            <a:r>
              <a:rPr lang="zh-CN" altLang="en-US">
                <a:ea typeface="宋体" charset="-122"/>
              </a:rPr>
              <a:t>统计每一个</a:t>
            </a:r>
            <a:r>
              <a:rPr lang="en-US" altLang="zh-CN">
                <a:ea typeface="宋体" charset="-122"/>
              </a:rPr>
              <a:t>byte</a:t>
            </a:r>
            <a:r>
              <a:rPr lang="zh-CN" altLang="en-US">
                <a:ea typeface="宋体" charset="-122"/>
              </a:rPr>
              <a:t>出现的次数</a:t>
            </a:r>
          </a:p>
          <a:p>
            <a:pPr marL="0" indent="0" eaLnBrk="1" hangingPunct="1">
              <a:buNone/>
            </a:pPr>
            <a:r>
              <a:rPr lang="zh-CN" altLang="en-US">
                <a:ea typeface="宋体" charset="-122"/>
              </a:rPr>
              <a:t>		</a:t>
            </a:r>
            <a:r>
              <a:rPr lang="en-US" altLang="zh-CN">
                <a:ea typeface="宋体" charset="-122"/>
              </a:rPr>
              <a:t>for(byte b:bytes) {</a:t>
            </a:r>
          </a:p>
          <a:p>
            <a:pPr marL="0" indent="0" eaLnBrk="1" hangingPunct="1">
              <a:buNone/>
            </a:pPr>
            <a:r>
              <a:rPr lang="en-US" altLang="zh-CN">
                <a:ea typeface="宋体" charset="-122"/>
              </a:rPr>
              <a:t>			Integer count = counts.get(b);</a:t>
            </a:r>
          </a:p>
          <a:p>
            <a:pPr marL="0" indent="0" eaLnBrk="1" hangingPunct="1">
              <a:buNone/>
            </a:pPr>
            <a:r>
              <a:rPr lang="en-US" altLang="zh-CN">
                <a:ea typeface="宋体" charset="-122"/>
              </a:rPr>
              <a:t>			if(count==null) {</a:t>
            </a:r>
          </a:p>
          <a:p>
            <a:pPr marL="0" indent="0" eaLnBrk="1" hangingPunct="1">
              <a:buNone/>
            </a:pPr>
            <a:r>
              <a:rPr lang="en-US" altLang="zh-CN">
                <a:ea typeface="宋体" charset="-122"/>
              </a:rPr>
              <a:t>				counts.put(b, 1);</a:t>
            </a:r>
          </a:p>
          <a:p>
            <a:pPr marL="0" indent="0" eaLnBrk="1" hangingPunct="1">
              <a:buNone/>
            </a:pPr>
            <a:r>
              <a:rPr lang="en-US" altLang="zh-CN">
                <a:ea typeface="宋体" charset="-122"/>
              </a:rPr>
              <a:t>			}else {</a:t>
            </a:r>
          </a:p>
          <a:p>
            <a:pPr marL="0" indent="0" eaLnBrk="1" hangingPunct="1">
              <a:buNone/>
            </a:pPr>
            <a:r>
              <a:rPr lang="en-US" altLang="zh-CN">
                <a:ea typeface="宋体" charset="-122"/>
              </a:rPr>
              <a:t>				counts.put(b, count+1);</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r>
              <a:rPr lang="zh-CN" altLang="en-US">
                <a:ea typeface="宋体" charset="-122"/>
              </a:rPr>
              <a:t>把每一个键值对转为一个</a:t>
            </a:r>
            <a:r>
              <a:rPr lang="en-US" altLang="zh-CN">
                <a:ea typeface="宋体" charset="-122"/>
              </a:rPr>
              <a:t>node</a:t>
            </a:r>
            <a:r>
              <a:rPr lang="zh-CN" altLang="en-US">
                <a:ea typeface="宋体" charset="-122"/>
              </a:rPr>
              <a:t>对象</a:t>
            </a:r>
            <a:r>
              <a:rPr lang="en-US" altLang="zh-CN">
                <a:ea typeface="宋体" charset="-122"/>
              </a:rPr>
              <a:t>,</a:t>
            </a:r>
            <a:r>
              <a:rPr lang="zh-CN" altLang="en-US">
                <a:ea typeface="宋体" charset="-122"/>
              </a:rPr>
              <a:t>并加入到 </a:t>
            </a:r>
            <a:r>
              <a:rPr lang="en-US" altLang="zh-CN">
                <a:ea typeface="宋体" charset="-122"/>
              </a:rPr>
              <a:t>nodes</a:t>
            </a:r>
            <a:r>
              <a:rPr lang="zh-CN" altLang="en-US">
                <a:ea typeface="宋体" charset="-122"/>
              </a:rPr>
              <a:t>集合</a:t>
            </a:r>
          </a:p>
          <a:p>
            <a:pPr marL="0" indent="0" eaLnBrk="1" hangingPunct="1">
              <a:buNone/>
            </a:pPr>
            <a:r>
              <a:rPr lang="zh-CN" altLang="en-US">
                <a:ea typeface="宋体" charset="-122"/>
              </a:rPr>
              <a:t>		</a:t>
            </a:r>
            <a:r>
              <a:rPr lang="en-US" altLang="zh-CN">
                <a:ea typeface="宋体" charset="-122"/>
              </a:rPr>
              <a:t>for(Map.Entry&lt;Byte, Integer&gt; entry:counts.entrySet()) {</a:t>
            </a:r>
          </a:p>
          <a:p>
            <a:pPr marL="0" indent="0" eaLnBrk="1" hangingPunct="1">
              <a:buNone/>
            </a:pPr>
            <a:r>
              <a:rPr lang="en-US" altLang="zh-CN">
                <a:ea typeface="宋体" charset="-122"/>
              </a:rPr>
              <a:t>			nodes.add(new Node(entry.getKey(), entry.getValue()));</a:t>
            </a:r>
          </a:p>
          <a:p>
            <a:pPr marL="0" indent="0" eaLnBrk="1" hangingPunct="1">
              <a:buNone/>
            </a:pPr>
            <a:r>
              <a:rPr lang="en-US" altLang="zh-CN">
                <a:ea typeface="宋体" charset="-122"/>
              </a:rPr>
              <a:t>		}</a:t>
            </a:r>
          </a:p>
          <a:p>
            <a:pPr marL="0" indent="0" eaLnBrk="1" hangingPunct="1">
              <a:buNone/>
            </a:pPr>
            <a:r>
              <a:rPr lang="en-US" altLang="zh-CN">
                <a:ea typeface="宋体" charset="-122"/>
              </a:rPr>
              <a:t>		return nodes;</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 </a:t>
            </a:r>
            <a:r>
              <a:rPr lang="zh-CN" altLang="en-US">
                <a:ea typeface="宋体" charset="-122"/>
              </a:rPr>
              <a:t>创建赫夫曼树</a:t>
            </a:r>
          </a:p>
          <a:p>
            <a:pPr marL="0" indent="0" eaLnBrk="1" hangingPunct="1">
              <a:buNone/>
            </a:pPr>
            <a:r>
              <a:rPr lang="zh-CN" altLang="en-US">
                <a:ea typeface="宋体" charset="-122"/>
              </a:rPr>
              <a:t>	 * </a:t>
            </a:r>
            <a:r>
              <a:rPr lang="en-US" altLang="zh-CN">
                <a:ea typeface="宋体" charset="-122"/>
              </a:rPr>
              <a:t>@param nodes </a:t>
            </a:r>
            <a:r>
              <a:rPr lang="zh-CN" altLang="en-US">
                <a:ea typeface="宋体" charset="-122"/>
              </a:rPr>
              <a:t>传入的是一个</a:t>
            </a:r>
            <a:r>
              <a:rPr lang="en-US" altLang="zh-CN">
                <a:ea typeface="宋体" charset="-122"/>
              </a:rPr>
              <a:t>node</a:t>
            </a:r>
            <a:r>
              <a:rPr lang="zh-CN" altLang="en-US">
                <a:ea typeface="宋体" charset="-122"/>
              </a:rPr>
              <a:t>集合</a:t>
            </a:r>
          </a:p>
          <a:p>
            <a:pPr marL="0" indent="0" eaLnBrk="1" hangingPunct="1">
              <a:buNone/>
            </a:pPr>
            <a:r>
              <a:rPr lang="zh-CN" altLang="en-US">
                <a:ea typeface="宋体" charset="-122"/>
              </a:rPr>
              <a:t>	 * </a:t>
            </a:r>
            <a:r>
              <a:rPr lang="en-US" altLang="zh-CN">
                <a:ea typeface="宋体" charset="-122"/>
              </a:rPr>
              <a:t>@return </a:t>
            </a:r>
            <a:r>
              <a:rPr lang="zh-CN" altLang="en-US">
                <a:ea typeface="宋体" charset="-122"/>
              </a:rPr>
              <a:t>返回赫夫曼树的根节点</a:t>
            </a:r>
          </a:p>
          <a:p>
            <a:pPr marL="0" indent="0" eaLnBrk="1" hangingPunct="1">
              <a:buNone/>
            </a:pPr>
            <a:r>
              <a:rPr lang="zh-CN" altLang="en-US">
                <a:ea typeface="宋体" charset="-122"/>
              </a:rPr>
              <a:t>	 *</a:t>
            </a:r>
            <a:r>
              <a:rPr lang="en-US" altLang="zh-CN">
                <a:ea typeface="宋体" charset="-122"/>
              </a:rPr>
              <a:t>/</a:t>
            </a:r>
          </a:p>
          <a:p>
            <a:pPr marL="0" indent="0" eaLnBrk="1" hangingPunct="1">
              <a:buNone/>
            </a:pPr>
            <a:r>
              <a:rPr lang="en-US" altLang="zh-CN">
                <a:ea typeface="宋体" charset="-122"/>
              </a:rPr>
              <a:t>	private static Node createHuffmanTree(List&lt;Node&gt; nodes) {</a:t>
            </a:r>
          </a:p>
          <a:p>
            <a:pPr marL="0" indent="0" eaLnBrk="1" hangingPunct="1">
              <a:buNone/>
            </a:pPr>
            <a:r>
              <a:rPr lang="en-US" altLang="zh-CN">
                <a:ea typeface="宋体" charset="-122"/>
              </a:rPr>
              <a:t>		</a:t>
            </a:r>
          </a:p>
          <a:p>
            <a:pPr marL="0" indent="0" eaLnBrk="1" hangingPunct="1">
              <a:buNone/>
            </a:pPr>
            <a:r>
              <a:rPr lang="en-US" altLang="zh-CN">
                <a:ea typeface="宋体" charset="-122"/>
              </a:rPr>
              <a:t>		// </a:t>
            </a:r>
            <a:r>
              <a:rPr lang="zh-CN" altLang="en-US">
                <a:ea typeface="宋体" charset="-122"/>
              </a:rPr>
              <a:t>循环处理，</a:t>
            </a:r>
          </a:p>
          <a:p>
            <a:pPr marL="0" indent="0" eaLnBrk="1" hangingPunct="1">
              <a:buNone/>
            </a:pPr>
            <a:r>
              <a:rPr lang="zh-CN" altLang="en-US">
                <a:ea typeface="宋体" charset="-122"/>
              </a:rPr>
              <a:t>		</a:t>
            </a:r>
            <a:r>
              <a:rPr lang="en-US" altLang="zh-CN">
                <a:ea typeface="宋体" charset="-122"/>
              </a:rPr>
              <a:t>while (nodes.size() &gt; 1) { // </a:t>
            </a:r>
            <a:r>
              <a:rPr lang="zh-CN" altLang="en-US">
                <a:ea typeface="宋体" charset="-122"/>
              </a:rPr>
              <a:t>保证可以</a:t>
            </a:r>
            <a:r>
              <a:rPr lang="en-US" altLang="zh-CN">
                <a:ea typeface="宋体" charset="-122"/>
              </a:rPr>
              <a:t>get(0) </a:t>
            </a:r>
            <a:r>
              <a:rPr lang="zh-CN" altLang="en-US">
                <a:ea typeface="宋体" charset="-122"/>
              </a:rPr>
              <a:t>和 </a:t>
            </a:r>
            <a:r>
              <a:rPr lang="en-US" altLang="zh-CN">
                <a:ea typeface="宋体" charset="-122"/>
              </a:rPr>
              <a:t>get(1)</a:t>
            </a:r>
          </a:p>
          <a:p>
            <a:pPr marL="0" indent="0" eaLnBrk="1" hangingPunct="1">
              <a:buNone/>
            </a:pPr>
            <a:r>
              <a:rPr lang="en-US" altLang="zh-CN">
                <a:ea typeface="宋体" charset="-122"/>
              </a:rPr>
              <a:t>			// </a:t>
            </a:r>
            <a:r>
              <a:rPr lang="zh-CN" altLang="en-US">
                <a:ea typeface="宋体" charset="-122"/>
              </a:rPr>
              <a:t>排序</a:t>
            </a:r>
          </a:p>
          <a:p>
            <a:pPr marL="0" indent="0" eaLnBrk="1" hangingPunct="1">
              <a:buNone/>
            </a:pPr>
            <a:r>
              <a:rPr lang="zh-CN" altLang="en-US">
                <a:ea typeface="宋体" charset="-122"/>
              </a:rPr>
              <a:t>			</a:t>
            </a:r>
            <a:r>
              <a:rPr lang="en-US" altLang="zh-CN">
                <a:ea typeface="宋体" charset="-122"/>
              </a:rPr>
              <a:t>// </a:t>
            </a:r>
            <a:r>
              <a:rPr lang="zh-CN" altLang="en-US">
                <a:ea typeface="宋体" charset="-122"/>
              </a:rPr>
              <a:t>说明</a:t>
            </a:r>
          </a:p>
          <a:p>
            <a:pPr marL="0" indent="0" eaLnBrk="1" hangingPunct="1">
              <a:buNone/>
            </a:pPr>
            <a:r>
              <a:rPr lang="zh-CN" altLang="en-US">
                <a:ea typeface="宋体" charset="-122"/>
              </a:rPr>
              <a:t>			</a:t>
            </a:r>
            <a:r>
              <a:rPr lang="en-US" altLang="zh-CN">
                <a:ea typeface="宋体" charset="-122"/>
              </a:rPr>
              <a:t>// 1. </a:t>
            </a:r>
            <a:r>
              <a:rPr lang="zh-CN" altLang="en-US">
                <a:ea typeface="宋体" charset="-122"/>
              </a:rPr>
              <a:t>需要</a:t>
            </a:r>
            <a:r>
              <a:rPr lang="en-US" altLang="zh-CN">
                <a:ea typeface="宋体" charset="-122"/>
              </a:rPr>
              <a:t>nodes </a:t>
            </a:r>
            <a:r>
              <a:rPr lang="zh-CN" altLang="en-US">
                <a:ea typeface="宋体" charset="-122"/>
              </a:rPr>
              <a:t>集合存放的对象实现 </a:t>
            </a:r>
            <a:r>
              <a:rPr lang="en-US" altLang="zh-CN">
                <a:ea typeface="宋体" charset="-122"/>
              </a:rPr>
              <a:t>Comparable</a:t>
            </a:r>
            <a:r>
              <a:rPr lang="zh-CN" altLang="en-US">
                <a:ea typeface="宋体" charset="-122"/>
              </a:rPr>
              <a:t>接口</a:t>
            </a:r>
          </a:p>
          <a:p>
            <a:pPr marL="0" indent="0" eaLnBrk="1" hangingPunct="1">
              <a:buNone/>
            </a:pPr>
            <a:r>
              <a:rPr lang="zh-CN" altLang="en-US">
                <a:ea typeface="宋体" charset="-122"/>
              </a:rPr>
              <a:t>			</a:t>
            </a:r>
            <a:r>
              <a:rPr lang="en-US" altLang="zh-CN">
                <a:ea typeface="宋体" charset="-122"/>
              </a:rPr>
              <a:t>Collections.sort(nodes);</a:t>
            </a:r>
          </a:p>
          <a:p>
            <a:pPr marL="0" indent="0" eaLnBrk="1" hangingPunct="1">
              <a:buNone/>
            </a:pPr>
            <a:r>
              <a:rPr lang="en-US" altLang="zh-CN">
                <a:ea typeface="宋体" charset="-122"/>
              </a:rPr>
              <a:t>			// </a:t>
            </a:r>
            <a:r>
              <a:rPr lang="zh-CN" altLang="en-US">
                <a:ea typeface="宋体" charset="-122"/>
              </a:rPr>
              <a:t>取出来权值最小的两个二叉树</a:t>
            </a:r>
          </a:p>
          <a:p>
            <a:pPr marL="0" indent="0" eaLnBrk="1" hangingPunct="1">
              <a:buNone/>
            </a:pPr>
            <a:r>
              <a:rPr lang="zh-CN" altLang="en-US">
                <a:ea typeface="宋体" charset="-122"/>
              </a:rPr>
              <a:t>			</a:t>
            </a:r>
            <a:r>
              <a:rPr lang="en-US" altLang="zh-CN">
                <a:ea typeface="宋体" charset="-122"/>
              </a:rPr>
              <a:t>Node left = nodes.get(0);</a:t>
            </a:r>
          </a:p>
          <a:p>
            <a:pPr marL="0" indent="0" eaLnBrk="1" hangingPunct="1">
              <a:buNone/>
            </a:pPr>
            <a:r>
              <a:rPr lang="en-US" altLang="zh-CN">
                <a:ea typeface="宋体" charset="-122"/>
              </a:rPr>
              <a:t>			// </a:t>
            </a:r>
            <a:r>
              <a:rPr lang="zh-CN" altLang="en-US">
                <a:ea typeface="宋体" charset="-122"/>
              </a:rPr>
              <a:t>取出最权值次小的二叉树</a:t>
            </a:r>
            <a:r>
              <a:rPr lang="en-US" altLang="zh-CN">
                <a:ea typeface="宋体" charset="-122"/>
              </a:rPr>
              <a:t>, </a:t>
            </a:r>
            <a:r>
              <a:rPr lang="zh-CN" altLang="en-US">
                <a:ea typeface="宋体" charset="-122"/>
              </a:rPr>
              <a:t>作为新的二叉树的右子树</a:t>
            </a:r>
          </a:p>
          <a:p>
            <a:pPr marL="0" indent="0" eaLnBrk="1" hangingPunct="1">
              <a:buNone/>
            </a:pPr>
            <a:r>
              <a:rPr lang="zh-CN" altLang="en-US">
                <a:ea typeface="宋体" charset="-122"/>
              </a:rPr>
              <a:t>			</a:t>
            </a:r>
            <a:r>
              <a:rPr lang="en-US" altLang="zh-CN">
                <a:ea typeface="宋体" charset="-122"/>
              </a:rPr>
              <a:t>Node right = nodes.get(1);</a:t>
            </a:r>
          </a:p>
          <a:p>
            <a:pPr marL="0" indent="0" eaLnBrk="1" hangingPunct="1">
              <a:buNone/>
            </a:pPr>
            <a:r>
              <a:rPr lang="en-US" altLang="zh-CN">
                <a:ea typeface="宋体" charset="-122"/>
              </a:rPr>
              <a:t>			// </a:t>
            </a:r>
            <a:r>
              <a:rPr lang="zh-CN" altLang="en-US">
                <a:ea typeface="宋体" charset="-122"/>
              </a:rPr>
              <a:t>创建一颗新的二叉树 ， 新的节点 </a:t>
            </a:r>
            <a:r>
              <a:rPr lang="en-US" altLang="zh-CN">
                <a:ea typeface="宋体" charset="-122"/>
              </a:rPr>
              <a:t>data </a:t>
            </a:r>
            <a:r>
              <a:rPr lang="zh-CN" altLang="en-US">
                <a:ea typeface="宋体" charset="-122"/>
              </a:rPr>
              <a:t>没有，权值为两颗子树权值和</a:t>
            </a:r>
          </a:p>
          <a:p>
            <a:pPr marL="0" indent="0" eaLnBrk="1" hangingPunct="1">
              <a:buNone/>
            </a:pPr>
            <a:r>
              <a:rPr lang="zh-CN" altLang="en-US">
                <a:ea typeface="宋体" charset="-122"/>
              </a:rPr>
              <a:t>			</a:t>
            </a:r>
            <a:r>
              <a:rPr lang="en-US" altLang="zh-CN">
                <a:ea typeface="宋体" charset="-122"/>
              </a:rPr>
              <a:t>Node parent = new Node(null, left.weight + right.weight);</a:t>
            </a:r>
          </a:p>
          <a:p>
            <a:pPr marL="0" indent="0" eaLnBrk="1" hangingPunct="1">
              <a:buNone/>
            </a:pPr>
            <a:r>
              <a:rPr lang="en-US" altLang="zh-CN">
                <a:ea typeface="宋体" charset="-122"/>
              </a:rPr>
              <a:t>			// </a:t>
            </a:r>
            <a:r>
              <a:rPr lang="zh-CN" altLang="en-US">
                <a:ea typeface="宋体" charset="-122"/>
              </a:rPr>
              <a:t>把之前取出来的两颗二叉树设置为新创建的二叉树的子树</a:t>
            </a:r>
          </a:p>
          <a:p>
            <a:pPr marL="0" indent="0" eaLnBrk="1" hangingPunct="1">
              <a:buNone/>
            </a:pPr>
            <a:r>
              <a:rPr lang="zh-CN" altLang="en-US">
                <a:ea typeface="宋体" charset="-122"/>
              </a:rPr>
              <a:t>			</a:t>
            </a:r>
            <a:r>
              <a:rPr lang="en-US" altLang="zh-CN">
                <a:ea typeface="宋体" charset="-122"/>
              </a:rPr>
              <a:t>parent.left = left;</a:t>
            </a:r>
          </a:p>
          <a:p>
            <a:pPr marL="0" indent="0" eaLnBrk="1" hangingPunct="1">
              <a:buNone/>
            </a:pPr>
            <a:r>
              <a:rPr lang="en-US" altLang="zh-CN">
                <a:ea typeface="宋体" charset="-122"/>
              </a:rPr>
              <a:t>			parent.right = right;</a:t>
            </a:r>
          </a:p>
          <a:p>
            <a:pPr marL="0" indent="0" eaLnBrk="1" hangingPunct="1">
              <a:buNone/>
            </a:pPr>
            <a:r>
              <a:rPr lang="en-US" altLang="zh-CN">
                <a:ea typeface="宋体" charset="-122"/>
              </a:rPr>
              <a:t>			// </a:t>
            </a:r>
            <a:r>
              <a:rPr lang="zh-CN" altLang="en-US">
                <a:ea typeface="宋体" charset="-122"/>
              </a:rPr>
              <a:t>把取出来的两个二叉树移除</a:t>
            </a:r>
          </a:p>
          <a:p>
            <a:pPr marL="0" indent="0" eaLnBrk="1" hangingPunct="1">
              <a:buNone/>
            </a:pPr>
            <a:r>
              <a:rPr lang="zh-CN" altLang="en-US">
                <a:ea typeface="宋体" charset="-122"/>
              </a:rPr>
              <a:t>			</a:t>
            </a:r>
            <a:r>
              <a:rPr lang="en-US" altLang="zh-CN">
                <a:ea typeface="宋体" charset="-122"/>
              </a:rPr>
              <a:t>nodes.remove(left);</a:t>
            </a:r>
          </a:p>
          <a:p>
            <a:pPr marL="0" indent="0" eaLnBrk="1" hangingPunct="1">
              <a:buNone/>
            </a:pPr>
            <a:r>
              <a:rPr lang="en-US" altLang="zh-CN">
                <a:ea typeface="宋体" charset="-122"/>
              </a:rPr>
              <a:t>			nodes.remove(right);</a:t>
            </a:r>
          </a:p>
          <a:p>
            <a:pPr marL="0" indent="0" eaLnBrk="1" hangingPunct="1">
              <a:buNone/>
            </a:pPr>
            <a:r>
              <a:rPr lang="en-US" altLang="zh-CN">
                <a:ea typeface="宋体" charset="-122"/>
              </a:rPr>
              <a:t>			// </a:t>
            </a:r>
            <a:r>
              <a:rPr lang="zh-CN" altLang="en-US">
                <a:ea typeface="宋体" charset="-122"/>
              </a:rPr>
              <a:t>放入原来的二叉树集合中</a:t>
            </a:r>
          </a:p>
          <a:p>
            <a:pPr marL="0" indent="0" eaLnBrk="1" hangingPunct="1">
              <a:buNone/>
            </a:pPr>
            <a:r>
              <a:rPr lang="zh-CN" altLang="en-US">
                <a:ea typeface="宋体" charset="-122"/>
              </a:rPr>
              <a:t>			</a:t>
            </a:r>
            <a:r>
              <a:rPr lang="en-US" altLang="zh-CN">
                <a:ea typeface="宋体" charset="-122"/>
              </a:rPr>
              <a:t>nodes.add(parent);</a:t>
            </a:r>
          </a:p>
          <a:p>
            <a:pPr marL="0" indent="0" eaLnBrk="1" hangingPunct="1">
              <a:buNone/>
            </a:pPr>
            <a:r>
              <a:rPr lang="en-US" altLang="zh-CN">
                <a:ea typeface="宋体" charset="-122"/>
              </a:rPr>
              <a:t>		}</a:t>
            </a:r>
          </a:p>
          <a:p>
            <a:pPr marL="0" indent="0" eaLnBrk="1" hangingPunct="1">
              <a:buNone/>
            </a:pPr>
            <a:r>
              <a:rPr lang="en-US" altLang="zh-CN">
                <a:ea typeface="宋体" charset="-122"/>
              </a:rPr>
              <a:t>		// </a:t>
            </a:r>
            <a:r>
              <a:rPr lang="zh-CN" altLang="en-US">
                <a:ea typeface="宋体" charset="-122"/>
              </a:rPr>
              <a:t>返回的节点就是赫夫曼树的根节点</a:t>
            </a:r>
            <a:r>
              <a:rPr lang="en-US" altLang="zh-CN">
                <a:ea typeface="宋体" charset="-122"/>
              </a:rPr>
              <a:t>.</a:t>
            </a:r>
          </a:p>
          <a:p>
            <a:pPr marL="0" indent="0" eaLnBrk="1" hangingPunct="1">
              <a:buNone/>
            </a:pPr>
            <a:r>
              <a:rPr lang="en-US" altLang="zh-CN">
                <a:ea typeface="宋体" charset="-122"/>
              </a:rPr>
              <a:t>		return nodes.get(0);</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endParaRPr lang="en-US" altLang="zh-CN">
              <a:ea typeface="宋体" charset="-122"/>
            </a:endParaRPr>
          </a:p>
          <a:p>
            <a:pPr marL="0" indent="0" eaLnBrk="1" hangingPunct="1">
              <a:buNone/>
            </a:pPr>
            <a:r>
              <a:rPr lang="en-US" altLang="zh-CN">
                <a:ea typeface="宋体" charset="-122"/>
              </a:rPr>
              <a:t>}</a:t>
            </a:r>
          </a:p>
          <a:p>
            <a:pPr marL="0" indent="0" eaLnBrk="1" hangingPunct="1">
              <a:buNone/>
            </a:pPr>
            <a:endParaRPr lang="en-US" altLang="zh-CN">
              <a:ea typeface="宋体" charset="-122"/>
            </a:endParaRPr>
          </a:p>
          <a:p>
            <a:pPr marL="0" indent="0" eaLnBrk="1" hangingPunct="1">
              <a:buNone/>
            </a:pPr>
            <a:r>
              <a:rPr lang="en-US" altLang="zh-CN">
                <a:ea typeface="宋体" charset="-122"/>
              </a:rPr>
              <a:t>//</a:t>
            </a:r>
            <a:r>
              <a:rPr lang="zh-CN" altLang="en-US">
                <a:ea typeface="宋体" charset="-122"/>
              </a:rPr>
              <a:t>实现 </a:t>
            </a:r>
            <a:r>
              <a:rPr lang="en-US" altLang="zh-CN">
                <a:ea typeface="宋体" charset="-122"/>
              </a:rPr>
              <a:t>Comparable&lt;Node&gt; </a:t>
            </a:r>
            <a:r>
              <a:rPr lang="zh-CN" altLang="en-US">
                <a:ea typeface="宋体" charset="-122"/>
              </a:rPr>
              <a:t>接口是让</a:t>
            </a:r>
            <a:r>
              <a:rPr lang="en-US" altLang="zh-CN">
                <a:ea typeface="宋体" charset="-122"/>
              </a:rPr>
              <a:t>Node </a:t>
            </a:r>
            <a:r>
              <a:rPr lang="zh-CN" altLang="en-US">
                <a:ea typeface="宋体" charset="-122"/>
              </a:rPr>
              <a:t>对象可以进行排序</a:t>
            </a:r>
          </a:p>
          <a:p>
            <a:pPr marL="0" indent="0" eaLnBrk="1" hangingPunct="1">
              <a:buNone/>
            </a:pPr>
            <a:r>
              <a:rPr lang="en-US" altLang="zh-CN">
                <a:ea typeface="宋体" charset="-122"/>
              </a:rPr>
              <a:t>class Node implements Comparable&lt;Node&gt; {</a:t>
            </a:r>
          </a:p>
          <a:p>
            <a:pPr marL="0" indent="0" eaLnBrk="1" hangingPunct="1">
              <a:buNone/>
            </a:pPr>
            <a:r>
              <a:rPr lang="en-US" altLang="zh-CN">
                <a:ea typeface="宋体" charset="-122"/>
              </a:rPr>
              <a:t>	Byte data;  // </a:t>
            </a:r>
            <a:r>
              <a:rPr lang="zh-CN" altLang="en-US">
                <a:ea typeface="宋体" charset="-122"/>
              </a:rPr>
              <a:t>数据本身 </a:t>
            </a:r>
            <a:r>
              <a:rPr lang="en-US" altLang="zh-CN">
                <a:ea typeface="宋体" charset="-122"/>
              </a:rPr>
              <a:t>, char </a:t>
            </a:r>
            <a:r>
              <a:rPr lang="zh-CN" altLang="en-US">
                <a:ea typeface="宋体" charset="-122"/>
              </a:rPr>
              <a:t>本质就是 </a:t>
            </a:r>
            <a:r>
              <a:rPr lang="en-US" altLang="zh-CN">
                <a:ea typeface="宋体" charset="-122"/>
              </a:rPr>
              <a:t>Byte</a:t>
            </a:r>
          </a:p>
          <a:p>
            <a:pPr marL="0" indent="0" eaLnBrk="1" hangingPunct="1">
              <a:buNone/>
            </a:pPr>
            <a:r>
              <a:rPr lang="en-US" altLang="zh-CN">
                <a:ea typeface="宋体" charset="-122"/>
              </a:rPr>
              <a:t>	int weight; // </a:t>
            </a:r>
            <a:r>
              <a:rPr lang="zh-CN" altLang="en-US">
                <a:ea typeface="宋体" charset="-122"/>
              </a:rPr>
              <a:t>可以理解成权值</a:t>
            </a:r>
            <a:r>
              <a:rPr lang="en-US" altLang="zh-CN">
                <a:ea typeface="宋体" charset="-122"/>
              </a:rPr>
              <a:t>, </a:t>
            </a:r>
            <a:r>
              <a:rPr lang="zh-CN" altLang="en-US">
                <a:ea typeface="宋体" charset="-122"/>
              </a:rPr>
              <a:t>即字符出现的次数</a:t>
            </a:r>
          </a:p>
          <a:p>
            <a:pPr marL="0" indent="0" eaLnBrk="1" hangingPunct="1">
              <a:buNone/>
            </a:pPr>
            <a:r>
              <a:rPr lang="zh-CN" altLang="en-US">
                <a:ea typeface="宋体" charset="-122"/>
              </a:rPr>
              <a:t>	</a:t>
            </a:r>
            <a:r>
              <a:rPr lang="en-US" altLang="zh-CN">
                <a:ea typeface="宋体" charset="-122"/>
              </a:rPr>
              <a:t>Node left;</a:t>
            </a:r>
          </a:p>
          <a:p>
            <a:pPr marL="0" indent="0" eaLnBrk="1" hangingPunct="1">
              <a:buNone/>
            </a:pPr>
            <a:r>
              <a:rPr lang="en-US" altLang="zh-CN">
                <a:ea typeface="宋体" charset="-122"/>
              </a:rPr>
              <a:t>	Node right;</a:t>
            </a:r>
          </a:p>
          <a:p>
            <a:pPr marL="0" indent="0" eaLnBrk="1" hangingPunct="1">
              <a:buNone/>
            </a:pPr>
            <a:endParaRPr lang="en-US" altLang="zh-CN">
              <a:ea typeface="宋体" charset="-122"/>
            </a:endParaRPr>
          </a:p>
          <a:p>
            <a:pPr marL="0" indent="0" eaLnBrk="1" hangingPunct="1">
              <a:buNone/>
            </a:pPr>
            <a:r>
              <a:rPr lang="en-US" altLang="zh-CN">
                <a:ea typeface="宋体" charset="-122"/>
              </a:rPr>
              <a:t>	public Node(Byte data, int weight) {</a:t>
            </a:r>
          </a:p>
          <a:p>
            <a:pPr marL="0" indent="0" eaLnBrk="1" hangingPunct="1">
              <a:buNone/>
            </a:pPr>
            <a:r>
              <a:rPr lang="en-US" altLang="zh-CN">
                <a:ea typeface="宋体" charset="-122"/>
              </a:rPr>
              <a:t>		this.data = data;</a:t>
            </a:r>
          </a:p>
          <a:p>
            <a:pPr marL="0" indent="0" eaLnBrk="1" hangingPunct="1">
              <a:buNone/>
            </a:pPr>
            <a:r>
              <a:rPr lang="en-US" altLang="zh-CN">
                <a:ea typeface="宋体" charset="-122"/>
              </a:rPr>
              <a:t>		this.weight = weight;</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r>
              <a:rPr lang="en-US" altLang="zh-CN">
                <a:ea typeface="宋体" charset="-122"/>
              </a:rPr>
              <a:t>	</a:t>
            </a:r>
          </a:p>
          <a:p>
            <a:pPr marL="0" indent="0" eaLnBrk="1" hangingPunct="1">
              <a:buNone/>
            </a:pPr>
            <a:r>
              <a:rPr lang="en-US" altLang="zh-CN">
                <a:ea typeface="宋体" charset="-122"/>
              </a:rPr>
              <a:t>	@Override</a:t>
            </a:r>
          </a:p>
          <a:p>
            <a:pPr marL="0" indent="0" eaLnBrk="1" hangingPunct="1">
              <a:buNone/>
            </a:pPr>
            <a:r>
              <a:rPr lang="en-US" altLang="zh-CN">
                <a:ea typeface="宋体" charset="-122"/>
              </a:rPr>
              <a:t>	public int compareTo(Node node) {</a:t>
            </a:r>
          </a:p>
          <a:p>
            <a:pPr marL="0" indent="0" eaLnBrk="1" hangingPunct="1">
              <a:buNone/>
            </a:pPr>
            <a:r>
              <a:rPr lang="en-US" altLang="zh-CN">
                <a:ea typeface="宋体" charset="-122"/>
              </a:rPr>
              <a:t>		//</a:t>
            </a:r>
            <a:r>
              <a:rPr lang="zh-CN" altLang="en-US">
                <a:ea typeface="宋体" charset="-122"/>
              </a:rPr>
              <a:t>这样写是从小到大排序</a:t>
            </a:r>
          </a:p>
          <a:p>
            <a:pPr marL="0" indent="0" eaLnBrk="1" hangingPunct="1">
              <a:buNone/>
            </a:pPr>
            <a:r>
              <a:rPr lang="zh-CN" altLang="en-US">
                <a:ea typeface="宋体" charset="-122"/>
              </a:rPr>
              <a:t>		</a:t>
            </a:r>
            <a:r>
              <a:rPr lang="en-US" altLang="zh-CN">
                <a:ea typeface="宋体" charset="-122"/>
              </a:rPr>
              <a:t>return this.weight - node.weight;</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@Override</a:t>
            </a:r>
          </a:p>
          <a:p>
            <a:pPr marL="0" indent="0" eaLnBrk="1" hangingPunct="1">
              <a:buNone/>
            </a:pPr>
            <a:r>
              <a:rPr lang="en-US" altLang="zh-CN">
                <a:ea typeface="宋体" charset="-122"/>
              </a:rPr>
              <a:t>	public String toString() {</a:t>
            </a:r>
          </a:p>
          <a:p>
            <a:pPr marL="0" indent="0" eaLnBrk="1" hangingPunct="1">
              <a:buNone/>
            </a:pPr>
            <a:r>
              <a:rPr lang="en-US" altLang="zh-CN">
                <a:ea typeface="宋体" charset="-122"/>
              </a:rPr>
              <a:t>		return "Node [data=" + data + ", weight=" + weight + "]";</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endParaRPr lang="en-US" altLang="zh-CN">
              <a:ea typeface="宋体" charset="-122"/>
            </a:endParaRPr>
          </a:p>
          <a:p>
            <a:pPr marL="0" indent="0" eaLnBrk="1" hangingPunct="1">
              <a:buNone/>
            </a:pPr>
            <a:r>
              <a:rPr lang="en-US" altLang="zh-CN">
                <a:ea typeface="宋体" charset="-122"/>
              </a:rPr>
              <a:t>	// </a:t>
            </a:r>
            <a:r>
              <a:rPr lang="zh-CN" altLang="en-US">
                <a:ea typeface="宋体" charset="-122"/>
              </a:rPr>
              <a:t>前序遍历</a:t>
            </a:r>
          </a:p>
          <a:p>
            <a:pPr marL="0" indent="0" eaLnBrk="1" hangingPunct="1">
              <a:buNone/>
            </a:pPr>
            <a:r>
              <a:rPr lang="zh-CN" altLang="en-US">
                <a:ea typeface="宋体" charset="-122"/>
              </a:rPr>
              <a:t>	</a:t>
            </a:r>
            <a:r>
              <a:rPr lang="en-US" altLang="zh-CN">
                <a:ea typeface="宋体" charset="-122"/>
              </a:rPr>
              <a:t>public void preOrder() {</a:t>
            </a:r>
          </a:p>
          <a:p>
            <a:pPr marL="0" indent="0" eaLnBrk="1" hangingPunct="1">
              <a:buNone/>
            </a:pPr>
            <a:r>
              <a:rPr lang="en-US" altLang="zh-CN">
                <a:ea typeface="宋体" charset="-122"/>
              </a:rPr>
              <a:t>		System.out.println(this);// </a:t>
            </a:r>
            <a:r>
              <a:rPr lang="zh-CN" altLang="en-US">
                <a:ea typeface="宋体" charset="-122"/>
              </a:rPr>
              <a:t>先输出父节点</a:t>
            </a:r>
          </a:p>
          <a:p>
            <a:pPr marL="0" indent="0" eaLnBrk="1" hangingPunct="1">
              <a:buNone/>
            </a:pPr>
            <a:r>
              <a:rPr lang="zh-CN" altLang="en-US">
                <a:ea typeface="宋体" charset="-122"/>
              </a:rPr>
              <a:t>		</a:t>
            </a:r>
            <a:r>
              <a:rPr lang="en-US" altLang="zh-CN">
                <a:ea typeface="宋体" charset="-122"/>
              </a:rPr>
              <a:t>if (this.left != null) {</a:t>
            </a:r>
          </a:p>
          <a:p>
            <a:pPr marL="0" indent="0" eaLnBrk="1" hangingPunct="1">
              <a:buNone/>
            </a:pPr>
            <a:r>
              <a:rPr lang="en-US" altLang="zh-CN">
                <a:ea typeface="宋体" charset="-122"/>
              </a:rPr>
              <a:t>			this.left.preOrder();</a:t>
            </a:r>
          </a:p>
          <a:p>
            <a:pPr marL="0" indent="0" eaLnBrk="1" hangingPunct="1">
              <a:buNone/>
            </a:pPr>
            <a:r>
              <a:rPr lang="en-US" altLang="zh-CN">
                <a:ea typeface="宋体" charset="-122"/>
              </a:rPr>
              <a:t>		}</a:t>
            </a:r>
          </a:p>
          <a:p>
            <a:pPr marL="0" indent="0" eaLnBrk="1" hangingPunct="1">
              <a:buNone/>
            </a:pPr>
            <a:r>
              <a:rPr lang="en-US" altLang="zh-CN">
                <a:ea typeface="宋体" charset="-122"/>
              </a:rPr>
              <a:t>		if (this.right != null) {</a:t>
            </a:r>
          </a:p>
          <a:p>
            <a:pPr marL="0" indent="0" eaLnBrk="1" hangingPunct="1">
              <a:buNone/>
            </a:pPr>
            <a:r>
              <a:rPr lang="en-US" altLang="zh-CN">
                <a:ea typeface="宋体" charset="-122"/>
              </a:rPr>
              <a:t>			this.right.preOrder();</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a:t>
            </a:r>
          </a:p>
          <a:p>
            <a:pPr marL="0" indent="0" eaLnBrk="1" hangingPunct="1">
              <a:buNone/>
            </a:pPr>
            <a:endParaRPr lang="en-US" altLang="zh-CN">
              <a:ea typeface="宋体" charset="-122"/>
            </a:endParaRPr>
          </a:p>
          <a:p>
            <a:pPr marL="0" indent="0" eaLnBrk="1" hangingPunct="1">
              <a:buNone/>
            </a:pPr>
            <a:endParaRPr lang="en-US" altLang="zh-CN">
              <a:ea typeface="宋体" charset="-122"/>
            </a:endParaRPr>
          </a:p>
          <a:p>
            <a:pPr marL="0" indent="0" eaLnBrk="1" hangingPunct="1">
              <a:buNone/>
            </a:pPr>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169</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marL="0" indent="0" eaLnBrk="1" hangingPunct="1">
              <a:buNone/>
            </a:pPr>
            <a:r>
              <a:rPr lang="en-US" altLang="zh-CN">
                <a:ea typeface="宋体" charset="-122"/>
              </a:rPr>
              <a:t>//</a:t>
            </a:r>
            <a:r>
              <a:rPr lang="zh-CN" altLang="en-US">
                <a:ea typeface="宋体" charset="-122"/>
              </a:rPr>
              <a:t>说明</a:t>
            </a:r>
            <a:endParaRPr lang="en-US" altLang="zh-CN">
              <a:ea typeface="宋体" charset="-122"/>
            </a:endParaRPr>
          </a:p>
          <a:p>
            <a:pPr marL="228600" indent="-228600" eaLnBrk="1" hangingPunct="1">
              <a:buAutoNum type="arabicPeriod"/>
            </a:pPr>
            <a:r>
              <a:rPr lang="zh-CN" altLang="en-US">
                <a:ea typeface="宋体" charset="-122"/>
              </a:rPr>
              <a:t>保存成</a:t>
            </a:r>
            <a:r>
              <a:rPr lang="en-US" altLang="zh-CN">
                <a:ea typeface="宋体" charset="-122"/>
              </a:rPr>
              <a:t>256</a:t>
            </a:r>
            <a:r>
              <a:rPr lang="zh-CN" altLang="en-US">
                <a:ea typeface="宋体" charset="-122"/>
              </a:rPr>
              <a:t>色位图，好看效果</a:t>
            </a:r>
            <a:r>
              <a:rPr lang="en-US" altLang="zh-CN">
                <a:ea typeface="宋体" charset="-122"/>
              </a:rPr>
              <a:t>!!</a:t>
            </a:r>
          </a:p>
          <a:p>
            <a:pPr marL="228600" indent="-228600" eaLnBrk="1" hangingPunct="1">
              <a:buAutoNum type="arabicPeriod"/>
            </a:pPr>
            <a:endParaRPr lang="en-US" altLang="zh-CN">
              <a:ea typeface="宋体" charset="-122"/>
            </a:endParaRPr>
          </a:p>
          <a:p>
            <a:pPr marL="0" indent="0" eaLnBrk="1" hangingPunct="1">
              <a:buNone/>
            </a:pPr>
            <a:r>
              <a:rPr lang="en-US" altLang="zh-CN">
                <a:ea typeface="宋体" charset="-122"/>
              </a:rPr>
              <a:t>//</a:t>
            </a:r>
            <a:r>
              <a:rPr lang="zh-CN" altLang="en-US">
                <a:ea typeface="宋体" charset="-122"/>
              </a:rPr>
              <a:t>代码</a:t>
            </a:r>
            <a:endParaRPr lang="en-US" altLang="zh-CN">
              <a:ea typeface="宋体" charset="-122"/>
            </a:endParaRPr>
          </a:p>
          <a:p>
            <a:pPr marL="0" indent="0" eaLnBrk="1" hangingPunct="1">
              <a:buNone/>
            </a:pPr>
            <a:endParaRPr lang="en-US" altLang="zh-CN">
              <a:ea typeface="宋体" charset="-122"/>
            </a:endParaRPr>
          </a:p>
          <a:p>
            <a:pPr marL="0" indent="0" eaLnBrk="1" hangingPunct="1">
              <a:buNone/>
            </a:pPr>
            <a:r>
              <a:rPr lang="en-US" altLang="zh-CN">
                <a:ea typeface="宋体" charset="-122"/>
              </a:rPr>
              <a:t>package com.atguigu.huffmancode;</a:t>
            </a:r>
          </a:p>
          <a:p>
            <a:pPr marL="0" indent="0" eaLnBrk="1" hangingPunct="1">
              <a:buNone/>
            </a:pPr>
            <a:endParaRPr lang="en-US" altLang="zh-CN">
              <a:ea typeface="宋体" charset="-122"/>
            </a:endParaRPr>
          </a:p>
          <a:p>
            <a:pPr marL="0" indent="0" eaLnBrk="1" hangingPunct="1">
              <a:buNone/>
            </a:pPr>
            <a:r>
              <a:rPr lang="en-US" altLang="zh-CN">
                <a:ea typeface="宋体" charset="-122"/>
              </a:rPr>
              <a:t>import java.io.FileInputStream;</a:t>
            </a:r>
          </a:p>
          <a:p>
            <a:pPr marL="0" indent="0" eaLnBrk="1" hangingPunct="1">
              <a:buNone/>
            </a:pPr>
            <a:r>
              <a:rPr lang="en-US" altLang="zh-CN">
                <a:ea typeface="宋体" charset="-122"/>
              </a:rPr>
              <a:t>import java.io.FileNotFoundException;</a:t>
            </a:r>
          </a:p>
          <a:p>
            <a:pPr marL="0" indent="0" eaLnBrk="1" hangingPunct="1">
              <a:buNone/>
            </a:pPr>
            <a:r>
              <a:rPr lang="en-US" altLang="zh-CN">
                <a:ea typeface="宋体" charset="-122"/>
              </a:rPr>
              <a:t>import java.io.FileOutputStream;</a:t>
            </a:r>
          </a:p>
          <a:p>
            <a:pPr marL="0" indent="0" eaLnBrk="1" hangingPunct="1">
              <a:buNone/>
            </a:pPr>
            <a:r>
              <a:rPr lang="en-US" altLang="zh-CN">
                <a:ea typeface="宋体" charset="-122"/>
              </a:rPr>
              <a:t>import java.io.IOException;</a:t>
            </a:r>
          </a:p>
          <a:p>
            <a:pPr marL="0" indent="0" eaLnBrk="1" hangingPunct="1">
              <a:buNone/>
            </a:pPr>
            <a:r>
              <a:rPr lang="en-US" altLang="zh-CN">
                <a:ea typeface="宋体" charset="-122"/>
              </a:rPr>
              <a:t>import java.io.InputStream;</a:t>
            </a:r>
          </a:p>
          <a:p>
            <a:pPr marL="0" indent="0" eaLnBrk="1" hangingPunct="1">
              <a:buNone/>
            </a:pPr>
            <a:r>
              <a:rPr lang="en-US" altLang="zh-CN">
                <a:ea typeface="宋体" charset="-122"/>
              </a:rPr>
              <a:t>import java.io.ObjectOutputStream;</a:t>
            </a:r>
          </a:p>
          <a:p>
            <a:pPr marL="0" indent="0" eaLnBrk="1" hangingPunct="1">
              <a:buNone/>
            </a:pPr>
            <a:r>
              <a:rPr lang="en-US" altLang="zh-CN">
                <a:ea typeface="宋体" charset="-122"/>
              </a:rPr>
              <a:t>import java.io.OutputStream;</a:t>
            </a:r>
          </a:p>
          <a:p>
            <a:pPr marL="0" indent="0" eaLnBrk="1" hangingPunct="1">
              <a:buNone/>
            </a:pPr>
            <a:r>
              <a:rPr lang="en-US" altLang="zh-CN">
                <a:ea typeface="宋体" charset="-122"/>
              </a:rPr>
              <a:t>import java.util.ArrayList;</a:t>
            </a:r>
          </a:p>
          <a:p>
            <a:pPr marL="0" indent="0" eaLnBrk="1" hangingPunct="1">
              <a:buNone/>
            </a:pPr>
            <a:r>
              <a:rPr lang="en-US" altLang="zh-CN">
                <a:ea typeface="宋体" charset="-122"/>
              </a:rPr>
              <a:t>import java.util.Arrays;</a:t>
            </a:r>
          </a:p>
          <a:p>
            <a:pPr marL="0" indent="0" eaLnBrk="1" hangingPunct="1">
              <a:buNone/>
            </a:pPr>
            <a:r>
              <a:rPr lang="en-US" altLang="zh-CN">
                <a:ea typeface="宋体" charset="-122"/>
              </a:rPr>
              <a:t>import java.util.Collections;</a:t>
            </a:r>
          </a:p>
          <a:p>
            <a:pPr marL="0" indent="0" eaLnBrk="1" hangingPunct="1">
              <a:buNone/>
            </a:pPr>
            <a:r>
              <a:rPr lang="en-US" altLang="zh-CN">
                <a:ea typeface="宋体" charset="-122"/>
              </a:rPr>
              <a:t>import java.util.HashMap;</a:t>
            </a:r>
          </a:p>
          <a:p>
            <a:pPr marL="0" indent="0" eaLnBrk="1" hangingPunct="1">
              <a:buNone/>
            </a:pPr>
            <a:r>
              <a:rPr lang="en-US" altLang="zh-CN">
                <a:ea typeface="宋体" charset="-122"/>
              </a:rPr>
              <a:t>import java.util.List;</a:t>
            </a:r>
          </a:p>
          <a:p>
            <a:pPr marL="0" indent="0" eaLnBrk="1" hangingPunct="1">
              <a:buNone/>
            </a:pPr>
            <a:r>
              <a:rPr lang="en-US" altLang="zh-CN">
                <a:ea typeface="宋体" charset="-122"/>
              </a:rPr>
              <a:t>import java.util.Map;</a:t>
            </a:r>
          </a:p>
          <a:p>
            <a:pPr marL="0" indent="0" eaLnBrk="1" hangingPunct="1">
              <a:buNone/>
            </a:pPr>
            <a:r>
              <a:rPr lang="en-US" altLang="zh-CN">
                <a:ea typeface="宋体" charset="-122"/>
              </a:rPr>
              <a:t>import java.util.Set;</a:t>
            </a:r>
          </a:p>
          <a:p>
            <a:pPr marL="0" indent="0" eaLnBrk="1" hangingPunct="1">
              <a:buNone/>
            </a:pPr>
            <a:endParaRPr lang="en-US" altLang="zh-CN">
              <a:ea typeface="宋体" charset="-122"/>
            </a:endParaRPr>
          </a:p>
          <a:p>
            <a:pPr marL="0" indent="0" eaLnBrk="1" hangingPunct="1">
              <a:buNone/>
            </a:pPr>
            <a:endParaRPr lang="en-US" altLang="zh-CN">
              <a:ea typeface="宋体" charset="-122"/>
            </a:endParaRPr>
          </a:p>
          <a:p>
            <a:pPr marL="0" indent="0" eaLnBrk="1" hangingPunct="1">
              <a:buNone/>
            </a:pPr>
            <a:r>
              <a:rPr lang="en-US" altLang="zh-CN">
                <a:ea typeface="宋体" charset="-122"/>
              </a:rPr>
              <a:t>public class HuffmanCode {</a:t>
            </a:r>
          </a:p>
          <a:p>
            <a:pPr marL="0" indent="0" eaLnBrk="1" hangingPunct="1">
              <a:buNone/>
            </a:pPr>
            <a:endParaRPr lang="en-US" altLang="zh-CN">
              <a:ea typeface="宋体" charset="-122"/>
            </a:endParaRPr>
          </a:p>
          <a:p>
            <a:pPr marL="0" indent="0" eaLnBrk="1" hangingPunct="1">
              <a:buNone/>
            </a:pPr>
            <a:r>
              <a:rPr lang="en-US" altLang="zh-CN">
                <a:ea typeface="宋体" charset="-122"/>
              </a:rPr>
              <a:t>	public static void main(String[] args) {</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String content="i like like like java do you like a java";</a:t>
            </a:r>
          </a:p>
          <a:p>
            <a:pPr marL="0" indent="0" eaLnBrk="1" hangingPunct="1">
              <a:buNone/>
            </a:pPr>
            <a:r>
              <a:rPr lang="en-US" altLang="zh-CN">
                <a:ea typeface="宋体" charset="-122"/>
              </a:rPr>
              <a:t>		//</a:t>
            </a:r>
            <a:r>
              <a:rPr lang="zh-CN" altLang="en-US">
                <a:ea typeface="宋体" charset="-122"/>
              </a:rPr>
              <a:t>转成</a:t>
            </a:r>
            <a:r>
              <a:rPr lang="en-US" altLang="zh-CN">
                <a:ea typeface="宋体" charset="-122"/>
              </a:rPr>
              <a:t>byte</a:t>
            </a:r>
            <a:r>
              <a:rPr lang="zh-CN" altLang="en-US">
                <a:ea typeface="宋体" charset="-122"/>
              </a:rPr>
              <a:t>数组</a:t>
            </a:r>
          </a:p>
          <a:p>
            <a:pPr marL="0" indent="0" eaLnBrk="1" hangingPunct="1">
              <a:buNone/>
            </a:pPr>
            <a:r>
              <a:rPr lang="zh-CN" altLang="en-US">
                <a:ea typeface="宋体" charset="-122"/>
              </a:rPr>
              <a:t>		</a:t>
            </a:r>
            <a:r>
              <a:rPr lang="en-US" altLang="zh-CN">
                <a:ea typeface="宋体" charset="-122"/>
              </a:rPr>
              <a:t>byte[] bytes = content.getBytes();</a:t>
            </a:r>
          </a:p>
          <a:p>
            <a:pPr marL="0" indent="0" eaLnBrk="1" hangingPunct="1">
              <a:buNone/>
            </a:pPr>
            <a:r>
              <a:rPr lang="en-US" altLang="zh-CN">
                <a:ea typeface="宋体" charset="-122"/>
              </a:rPr>
              <a:t>		System.out.println("</a:t>
            </a:r>
            <a:r>
              <a:rPr lang="zh-CN" altLang="en-US">
                <a:ea typeface="宋体" charset="-122"/>
              </a:rPr>
              <a:t>源字符串大小</a:t>
            </a:r>
            <a:r>
              <a:rPr lang="en-US" altLang="zh-CN">
                <a:ea typeface="宋体" charset="-122"/>
              </a:rPr>
              <a:t>=" + bytes.length);//40</a:t>
            </a:r>
          </a:p>
          <a:p>
            <a:pPr marL="0" indent="0" eaLnBrk="1" hangingPunct="1">
              <a:buNone/>
            </a:pPr>
            <a:r>
              <a:rPr lang="en-US" altLang="zh-CN">
                <a:ea typeface="宋体" charset="-122"/>
              </a:rPr>
              <a:t>		//</a:t>
            </a:r>
            <a:r>
              <a:rPr lang="zh-CN" altLang="en-US">
                <a:ea typeface="宋体" charset="-122"/>
              </a:rPr>
              <a:t>进行赫夫曼编码压缩</a:t>
            </a:r>
          </a:p>
          <a:p>
            <a:pPr marL="0" indent="0" eaLnBrk="1" hangingPunct="1">
              <a:buNone/>
            </a:pPr>
            <a:r>
              <a:rPr lang="zh-CN" altLang="en-US">
                <a:ea typeface="宋体" charset="-122"/>
              </a:rPr>
              <a:t>		</a:t>
            </a:r>
            <a:r>
              <a:rPr lang="en-US" altLang="zh-CN">
                <a:ea typeface="宋体" charset="-122"/>
              </a:rPr>
              <a:t>byte[] huffmanBytes = huffmanZip(bytes);</a:t>
            </a:r>
          </a:p>
          <a:p>
            <a:pPr marL="0" indent="0" eaLnBrk="1" hangingPunct="1">
              <a:buNone/>
            </a:pPr>
            <a:r>
              <a:rPr lang="en-US" altLang="zh-CN">
                <a:ea typeface="宋体" charset="-122"/>
              </a:rPr>
              <a:t>		System.out.println("</a:t>
            </a:r>
            <a:r>
              <a:rPr lang="zh-CN" altLang="en-US">
                <a:ea typeface="宋体" charset="-122"/>
              </a:rPr>
              <a:t>赫夫曼编码后大小</a:t>
            </a:r>
            <a:r>
              <a:rPr lang="en-US" altLang="zh-CN">
                <a:ea typeface="宋体" charset="-122"/>
              </a:rPr>
              <a:t>=" + huffmanBytes.length);//17</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r>
              <a:rPr lang="zh-CN" altLang="en-US">
                <a:ea typeface="宋体" charset="-122"/>
              </a:rPr>
              <a:t>测试</a:t>
            </a:r>
            <a:r>
              <a:rPr lang="en-US" altLang="zh-CN">
                <a:ea typeface="宋体" charset="-122"/>
              </a:rPr>
              <a:t>byteToBitStr</a:t>
            </a:r>
          </a:p>
          <a:p>
            <a:pPr marL="0" indent="0" eaLnBrk="1" hangingPunct="1">
              <a:buNone/>
            </a:pPr>
            <a:r>
              <a:rPr lang="en-US" altLang="zh-CN">
                <a:ea typeface="宋体" charset="-122"/>
              </a:rPr>
              <a:t>		//System.out.println(byteToBitStr(true, (byte)1));</a:t>
            </a:r>
          </a:p>
          <a:p>
            <a:pPr marL="0" indent="0" eaLnBrk="1" hangingPunct="1">
              <a:buNone/>
            </a:pPr>
            <a:r>
              <a:rPr lang="en-US" altLang="zh-CN">
                <a:ea typeface="宋体" charset="-122"/>
              </a:rPr>
              <a:t>		//System.out.println(byteToBitStr(true, (byte)-1));</a:t>
            </a:r>
          </a:p>
          <a:p>
            <a:pPr marL="0" indent="0" eaLnBrk="1" hangingPunct="1">
              <a:buNone/>
            </a:pPr>
            <a:r>
              <a:rPr lang="en-US" altLang="zh-CN">
                <a:ea typeface="宋体" charset="-122"/>
              </a:rPr>
              <a:t>		</a:t>
            </a:r>
          </a:p>
          <a:p>
            <a:pPr marL="0" indent="0" eaLnBrk="1" hangingPunct="1">
              <a:buNone/>
            </a:pPr>
            <a:r>
              <a:rPr lang="en-US" altLang="zh-CN">
                <a:ea typeface="宋体" charset="-122"/>
              </a:rPr>
              <a:t>		//</a:t>
            </a:r>
            <a:r>
              <a:rPr lang="zh-CN" altLang="en-US">
                <a:ea typeface="宋体" charset="-122"/>
              </a:rPr>
              <a:t>使用赫夫曼编码进行解码</a:t>
            </a:r>
          </a:p>
          <a:p>
            <a:pPr marL="0" indent="0" eaLnBrk="1" hangingPunct="1">
              <a:buNone/>
            </a:pPr>
            <a:r>
              <a:rPr lang="zh-CN" altLang="en-US">
                <a:ea typeface="宋体" charset="-122"/>
              </a:rPr>
              <a:t>		</a:t>
            </a:r>
            <a:r>
              <a:rPr lang="en-US" altLang="zh-CN">
                <a:ea typeface="宋体" charset="-122"/>
              </a:rPr>
              <a:t>byte[] sourceBytes = decode(huffmanCodes,huffmanBytes);</a:t>
            </a:r>
          </a:p>
          <a:p>
            <a:pPr marL="0" indent="0" eaLnBrk="1" hangingPunct="1">
              <a:buNone/>
            </a:pPr>
            <a:r>
              <a:rPr lang="en-US" altLang="zh-CN">
                <a:ea typeface="宋体" charset="-122"/>
              </a:rPr>
              <a:t>		System.out.println("</a:t>
            </a:r>
            <a:r>
              <a:rPr lang="zh-CN" altLang="en-US">
                <a:ea typeface="宋体" charset="-122"/>
              </a:rPr>
              <a:t>恢复后源字符串大小</a:t>
            </a:r>
            <a:r>
              <a:rPr lang="en-US" altLang="zh-CN">
                <a:ea typeface="宋体" charset="-122"/>
              </a:rPr>
              <a:t>=" + sourceBytes.length);//40</a:t>
            </a:r>
          </a:p>
          <a:p>
            <a:pPr marL="0" indent="0" eaLnBrk="1" hangingPunct="1">
              <a:buNone/>
            </a:pPr>
            <a:r>
              <a:rPr lang="en-US" altLang="zh-CN">
                <a:ea typeface="宋体" charset="-122"/>
              </a:rPr>
              <a:t>		</a:t>
            </a:r>
          </a:p>
          <a:p>
            <a:pPr marL="0" indent="0" eaLnBrk="1" hangingPunct="1">
              <a:buNone/>
            </a:pPr>
            <a:r>
              <a:rPr lang="en-US" altLang="zh-CN">
                <a:ea typeface="宋体" charset="-122"/>
              </a:rPr>
              <a:t>		//</a:t>
            </a:r>
            <a:r>
              <a:rPr lang="zh-CN" altLang="en-US">
                <a:ea typeface="宋体" charset="-122"/>
              </a:rPr>
              <a:t>看看是不是原来的内容</a:t>
            </a:r>
          </a:p>
          <a:p>
            <a:pPr marL="0" indent="0" eaLnBrk="1" hangingPunct="1">
              <a:buNone/>
            </a:pPr>
            <a:r>
              <a:rPr lang="zh-CN" altLang="en-US">
                <a:ea typeface="宋体" charset="-122"/>
              </a:rPr>
              <a:t>		</a:t>
            </a:r>
            <a:r>
              <a:rPr lang="en-US" altLang="zh-CN">
                <a:ea typeface="宋体" charset="-122"/>
              </a:rPr>
              <a:t>String sourceString = new String(sourceBytes);</a:t>
            </a:r>
          </a:p>
          <a:p>
            <a:pPr marL="0" indent="0" eaLnBrk="1" hangingPunct="1">
              <a:buNone/>
            </a:pPr>
            <a:r>
              <a:rPr lang="en-US" altLang="zh-CN">
                <a:ea typeface="宋体" charset="-122"/>
              </a:rPr>
              <a:t>		System.out.println("</a:t>
            </a:r>
            <a:r>
              <a:rPr lang="zh-CN" altLang="en-US">
                <a:ea typeface="宋体" charset="-122"/>
              </a:rPr>
              <a:t>恢复后源字符串</a:t>
            </a:r>
            <a:r>
              <a:rPr lang="en-US" altLang="zh-CN">
                <a:ea typeface="宋体" charset="-122"/>
              </a:rPr>
              <a:t>=" + sourceString);*/</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r>
              <a:rPr lang="zh-CN" altLang="en-US">
                <a:ea typeface="宋体" charset="-122"/>
              </a:rPr>
              <a:t>演示压缩文件</a:t>
            </a:r>
          </a:p>
          <a:p>
            <a:pPr marL="0" indent="0" eaLnBrk="1" hangingPunct="1">
              <a:buNone/>
            </a:pPr>
            <a:r>
              <a:rPr lang="zh-CN" altLang="en-US">
                <a:ea typeface="宋体" charset="-122"/>
              </a:rPr>
              <a:t>		</a:t>
            </a:r>
          </a:p>
          <a:p>
            <a:pPr marL="0" indent="0" eaLnBrk="1" hangingPunct="1">
              <a:buNone/>
            </a:pPr>
            <a:r>
              <a:rPr lang="zh-CN" altLang="en-US">
                <a:ea typeface="宋体" charset="-122"/>
              </a:rPr>
              <a:t>		</a:t>
            </a:r>
            <a:r>
              <a:rPr lang="en-US" altLang="zh-CN">
                <a:ea typeface="宋体" charset="-122"/>
              </a:rPr>
              <a:t>String src="d:/src.bmp";</a:t>
            </a:r>
          </a:p>
          <a:p>
            <a:pPr marL="0" indent="0" eaLnBrk="1" hangingPunct="1">
              <a:buNone/>
            </a:pPr>
            <a:r>
              <a:rPr lang="en-US" altLang="zh-CN">
                <a:ea typeface="宋体" charset="-122"/>
              </a:rPr>
              <a:t>		String dst="d:/dst.zip";</a:t>
            </a:r>
          </a:p>
          <a:p>
            <a:pPr marL="0" indent="0" eaLnBrk="1" hangingPunct="1">
              <a:buNone/>
            </a:pPr>
            <a:r>
              <a:rPr lang="en-US" altLang="zh-CN">
                <a:ea typeface="宋体" charset="-122"/>
              </a:rPr>
              <a:t>		</a:t>
            </a:r>
          </a:p>
          <a:p>
            <a:pPr marL="0" indent="0" eaLnBrk="1" hangingPunct="1">
              <a:buNone/>
            </a:pPr>
            <a:r>
              <a:rPr lang="en-US" altLang="zh-CN">
                <a:ea typeface="宋体" charset="-122"/>
              </a:rPr>
              <a:t>		zipFile(src, dst);</a:t>
            </a:r>
          </a:p>
          <a:p>
            <a:pPr marL="0" indent="0" eaLnBrk="1" hangingPunct="1">
              <a:buNone/>
            </a:pPr>
            <a:r>
              <a:rPr lang="en-US" altLang="zh-CN">
                <a:ea typeface="宋体" charset="-122"/>
              </a:rPr>
              <a:t>		System.out.println("</a:t>
            </a:r>
            <a:r>
              <a:rPr lang="zh-CN" altLang="en-US">
                <a:ea typeface="宋体" charset="-122"/>
              </a:rPr>
              <a:t>压缩文件</a:t>
            </a:r>
            <a:r>
              <a:rPr lang="en-US" altLang="zh-CN">
                <a:ea typeface="宋体" charset="-122"/>
              </a:rPr>
              <a:t>ok~~");</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public static void zipFile(String srcFile,String dstFile)  {</a:t>
            </a:r>
          </a:p>
          <a:p>
            <a:pPr marL="0" indent="0" eaLnBrk="1" hangingPunct="1">
              <a:buNone/>
            </a:pPr>
            <a:r>
              <a:rPr lang="en-US" altLang="zh-CN">
                <a:ea typeface="宋体" charset="-122"/>
              </a:rPr>
              <a:t>		//</a:t>
            </a:r>
            <a:r>
              <a:rPr lang="zh-CN" altLang="en-US">
                <a:ea typeface="宋体" charset="-122"/>
              </a:rPr>
              <a:t>输出流</a:t>
            </a:r>
          </a:p>
          <a:p>
            <a:pPr marL="0" indent="0" eaLnBrk="1" hangingPunct="1">
              <a:buNone/>
            </a:pPr>
            <a:r>
              <a:rPr lang="zh-CN" altLang="en-US">
                <a:ea typeface="宋体" charset="-122"/>
              </a:rPr>
              <a:t>		</a:t>
            </a:r>
            <a:r>
              <a:rPr lang="en-US" altLang="zh-CN">
                <a:ea typeface="宋体" charset="-122"/>
              </a:rPr>
              <a:t>OutputStream os = null;</a:t>
            </a:r>
          </a:p>
          <a:p>
            <a:pPr marL="0" indent="0" eaLnBrk="1" hangingPunct="1">
              <a:buNone/>
            </a:pPr>
            <a:r>
              <a:rPr lang="en-US" altLang="zh-CN">
                <a:ea typeface="宋体" charset="-122"/>
              </a:rPr>
              <a:t>		ObjectOutputStream oos = null;</a:t>
            </a:r>
          </a:p>
          <a:p>
            <a:pPr marL="0" indent="0" eaLnBrk="1" hangingPunct="1">
              <a:buNone/>
            </a:pPr>
            <a:r>
              <a:rPr lang="en-US" altLang="zh-CN">
                <a:ea typeface="宋体" charset="-122"/>
              </a:rPr>
              <a:t>		try {</a:t>
            </a:r>
          </a:p>
          <a:p>
            <a:pPr marL="0" indent="0" eaLnBrk="1" hangingPunct="1">
              <a:buNone/>
            </a:pPr>
            <a:r>
              <a:rPr lang="en-US" altLang="zh-CN">
                <a:ea typeface="宋体" charset="-122"/>
              </a:rPr>
              <a:t>			//</a:t>
            </a:r>
            <a:r>
              <a:rPr lang="zh-CN" altLang="en-US">
                <a:ea typeface="宋体" charset="-122"/>
              </a:rPr>
              <a:t>创建一个文件输入流</a:t>
            </a:r>
          </a:p>
          <a:p>
            <a:pPr marL="0" indent="0" eaLnBrk="1" hangingPunct="1">
              <a:buNone/>
            </a:pPr>
            <a:r>
              <a:rPr lang="zh-CN" altLang="en-US">
                <a:ea typeface="宋体" charset="-122"/>
              </a:rPr>
              <a:t>			</a:t>
            </a:r>
            <a:r>
              <a:rPr lang="en-US" altLang="zh-CN">
                <a:ea typeface="宋体" charset="-122"/>
              </a:rPr>
              <a:t>InputStream is = new FileInputStream(srcFile);</a:t>
            </a:r>
          </a:p>
          <a:p>
            <a:pPr marL="0" indent="0" eaLnBrk="1" hangingPunct="1">
              <a:buNone/>
            </a:pPr>
            <a:r>
              <a:rPr lang="en-US" altLang="zh-CN">
                <a:ea typeface="宋体" charset="-122"/>
              </a:rPr>
              <a:t>			//</a:t>
            </a:r>
            <a:r>
              <a:rPr lang="zh-CN" altLang="en-US">
                <a:ea typeface="宋体" charset="-122"/>
              </a:rPr>
              <a:t>创建一个和源文件文件大小一样的</a:t>
            </a:r>
            <a:r>
              <a:rPr lang="en-US" altLang="zh-CN">
                <a:ea typeface="宋体" charset="-122"/>
              </a:rPr>
              <a:t>byte</a:t>
            </a:r>
            <a:r>
              <a:rPr lang="zh-CN" altLang="en-US">
                <a:ea typeface="宋体" charset="-122"/>
              </a:rPr>
              <a:t>数组</a:t>
            </a:r>
          </a:p>
          <a:p>
            <a:pPr marL="0" indent="0" eaLnBrk="1" hangingPunct="1">
              <a:buNone/>
            </a:pPr>
            <a:r>
              <a:rPr lang="zh-CN" altLang="en-US">
                <a:ea typeface="宋体" charset="-122"/>
              </a:rPr>
              <a:t>			</a:t>
            </a:r>
            <a:r>
              <a:rPr lang="en-US" altLang="zh-CN">
                <a:ea typeface="宋体" charset="-122"/>
              </a:rPr>
              <a:t>byte[] b = new byte[is.available()];</a:t>
            </a:r>
          </a:p>
          <a:p>
            <a:pPr marL="0" indent="0" eaLnBrk="1" hangingPunct="1">
              <a:buNone/>
            </a:pPr>
            <a:r>
              <a:rPr lang="en-US" altLang="zh-CN">
                <a:ea typeface="宋体" charset="-122"/>
              </a:rPr>
              <a:t>			//</a:t>
            </a:r>
            <a:r>
              <a:rPr lang="zh-CN" altLang="en-US">
                <a:ea typeface="宋体" charset="-122"/>
              </a:rPr>
              <a:t>读取文件内容</a:t>
            </a:r>
          </a:p>
          <a:p>
            <a:pPr marL="0" indent="0" eaLnBrk="1" hangingPunct="1">
              <a:buNone/>
            </a:pPr>
            <a:r>
              <a:rPr lang="zh-CN" altLang="en-US">
                <a:ea typeface="宋体" charset="-122"/>
              </a:rPr>
              <a:t>			</a:t>
            </a:r>
            <a:r>
              <a:rPr lang="en-US" altLang="zh-CN">
                <a:ea typeface="宋体" charset="-122"/>
              </a:rPr>
              <a:t>is.read(b);</a:t>
            </a:r>
          </a:p>
          <a:p>
            <a:pPr marL="0" indent="0" eaLnBrk="1" hangingPunct="1">
              <a:buNone/>
            </a:pPr>
            <a:r>
              <a:rPr lang="en-US" altLang="zh-CN">
                <a:ea typeface="宋体" charset="-122"/>
              </a:rPr>
              <a:t>			is.close();</a:t>
            </a:r>
          </a:p>
          <a:p>
            <a:pPr marL="0" indent="0" eaLnBrk="1" hangingPunct="1">
              <a:buNone/>
            </a:pPr>
            <a:r>
              <a:rPr lang="en-US" altLang="zh-CN">
                <a:ea typeface="宋体" charset="-122"/>
              </a:rPr>
              <a:t>			//</a:t>
            </a:r>
            <a:r>
              <a:rPr lang="zh-CN" altLang="en-US">
                <a:ea typeface="宋体" charset="-122"/>
              </a:rPr>
              <a:t>使用赫夫曼编码进行编码</a:t>
            </a:r>
          </a:p>
          <a:p>
            <a:pPr marL="0" indent="0" eaLnBrk="1" hangingPunct="1">
              <a:buNone/>
            </a:pPr>
            <a:r>
              <a:rPr lang="zh-CN" altLang="en-US">
                <a:ea typeface="宋体" charset="-122"/>
              </a:rPr>
              <a:t>			</a:t>
            </a:r>
            <a:r>
              <a:rPr lang="en-US" altLang="zh-CN">
                <a:ea typeface="宋体" charset="-122"/>
              </a:rPr>
              <a:t>byte[] huffmanBytes = huffmanZip(b);</a:t>
            </a:r>
          </a:p>
          <a:p>
            <a:pPr marL="0" indent="0" eaLnBrk="1" hangingPunct="1">
              <a:buNone/>
            </a:pPr>
            <a:r>
              <a:rPr lang="en-US" altLang="zh-CN">
                <a:ea typeface="宋体" charset="-122"/>
              </a:rPr>
              <a:t>			//</a:t>
            </a:r>
            <a:r>
              <a:rPr lang="zh-CN" altLang="en-US">
                <a:ea typeface="宋体" charset="-122"/>
              </a:rPr>
              <a:t>创建一个文件输出流</a:t>
            </a:r>
            <a:r>
              <a:rPr lang="en-US" altLang="zh-CN">
                <a:ea typeface="宋体" charset="-122"/>
              </a:rPr>
              <a:t>, </a:t>
            </a:r>
            <a:r>
              <a:rPr lang="zh-CN" altLang="en-US">
                <a:ea typeface="宋体" charset="-122"/>
              </a:rPr>
              <a:t>存放压缩文件</a:t>
            </a:r>
          </a:p>
          <a:p>
            <a:pPr marL="0" indent="0" eaLnBrk="1" hangingPunct="1">
              <a:buNone/>
            </a:pPr>
            <a:r>
              <a:rPr lang="zh-CN" altLang="en-US">
                <a:ea typeface="宋体" charset="-122"/>
              </a:rPr>
              <a:t>			</a:t>
            </a:r>
            <a:r>
              <a:rPr lang="en-US" altLang="zh-CN">
                <a:ea typeface="宋体" charset="-122"/>
              </a:rPr>
              <a:t>os = new FileOutputStream(dstFile);</a:t>
            </a:r>
          </a:p>
          <a:p>
            <a:pPr marL="0" indent="0" eaLnBrk="1" hangingPunct="1">
              <a:buNone/>
            </a:pPr>
            <a:r>
              <a:rPr lang="en-US" altLang="zh-CN">
                <a:ea typeface="宋体" charset="-122"/>
              </a:rPr>
              <a:t>			//</a:t>
            </a:r>
            <a:r>
              <a:rPr lang="zh-CN" altLang="en-US">
                <a:ea typeface="宋体" charset="-122"/>
              </a:rPr>
              <a:t>创建一个和文件输出流关联的</a:t>
            </a:r>
            <a:r>
              <a:rPr lang="en-US" altLang="zh-CN">
                <a:ea typeface="宋体" charset="-122"/>
              </a:rPr>
              <a:t>ObjectOutputStream</a:t>
            </a:r>
          </a:p>
          <a:p>
            <a:pPr marL="0" indent="0" eaLnBrk="1" hangingPunct="1">
              <a:buNone/>
            </a:pPr>
            <a:r>
              <a:rPr lang="en-US" altLang="zh-CN">
                <a:ea typeface="宋体" charset="-122"/>
              </a:rPr>
              <a:t>			oos = new ObjectOutputStream(os);</a:t>
            </a:r>
          </a:p>
          <a:p>
            <a:r>
              <a:rPr lang="en-US" altLang="zh-CN">
                <a:ea typeface="宋体" charset="-122"/>
              </a:rPr>
              <a:t>			</a:t>
            </a:r>
            <a:r>
              <a:rPr lang="en-US" altLang="zh-CN" sz="1200" kern="1200">
                <a:solidFill>
                  <a:schemeClr val="tx1"/>
                </a:solidFill>
                <a:latin typeface="+mn-lt"/>
                <a:ea typeface="+mn-ea"/>
                <a:cs typeface="+mn-cs"/>
              </a:rPr>
              <a:t>//</a:t>
            </a:r>
            <a:r>
              <a:rPr lang="zh-CN" altLang="en-US" sz="1200" kern="1200">
                <a:solidFill>
                  <a:schemeClr val="tx1"/>
                </a:solidFill>
                <a:latin typeface="+mn-lt"/>
                <a:ea typeface="+mn-ea"/>
                <a:cs typeface="+mn-cs"/>
              </a:rPr>
              <a:t>说明</a:t>
            </a:r>
            <a:r>
              <a:rPr lang="en-US" altLang="zh-CN" sz="1200" kern="1200">
                <a:solidFill>
                  <a:schemeClr val="tx1"/>
                </a:solidFill>
                <a:latin typeface="+mn-lt"/>
                <a:ea typeface="+mn-ea"/>
                <a:cs typeface="+mn-cs"/>
              </a:rPr>
              <a:t>:</a:t>
            </a:r>
            <a:r>
              <a:rPr lang="zh-CN" altLang="en-US" sz="1200" kern="1200">
                <a:solidFill>
                  <a:schemeClr val="tx1"/>
                </a:solidFill>
                <a:latin typeface="+mn-lt"/>
                <a:ea typeface="+mn-ea"/>
                <a:cs typeface="+mn-cs"/>
              </a:rPr>
              <a:t>这里使用对象输出流的方式写入，是方便解压的时候再以对象的方式恢复</a:t>
            </a:r>
            <a:r>
              <a:rPr lang="en-US" altLang="zh-CN" sz="1200" kern="1200">
                <a:solidFill>
                  <a:schemeClr val="tx1"/>
                </a:solidFill>
                <a:latin typeface="+mn-lt"/>
                <a:ea typeface="+mn-ea"/>
                <a:cs typeface="+mn-cs"/>
              </a:rPr>
              <a:t>.</a:t>
            </a:r>
            <a:endParaRPr lang="zh-CN" altLang="en-US">
              <a:ea typeface="宋体" charset="-122"/>
            </a:endParaRPr>
          </a:p>
          <a:p>
            <a:pPr marL="0" indent="0" eaLnBrk="1" hangingPunct="1">
              <a:buNone/>
            </a:pPr>
            <a:r>
              <a:rPr lang="zh-CN" altLang="en-US">
                <a:ea typeface="宋体" charset="-122"/>
              </a:rPr>
              <a:t>			</a:t>
            </a:r>
            <a:r>
              <a:rPr lang="en-US" altLang="zh-CN">
                <a:ea typeface="宋体" charset="-122"/>
              </a:rPr>
              <a:t>oos.writeObject(huffmanBytes);</a:t>
            </a:r>
          </a:p>
          <a:p>
            <a:pPr marL="0" indent="0" eaLnBrk="1" hangingPunct="1">
              <a:buNone/>
            </a:pPr>
            <a:r>
              <a:rPr lang="en-US" altLang="zh-CN">
                <a:ea typeface="宋体" charset="-122"/>
              </a:rPr>
              <a:t>			//</a:t>
            </a:r>
            <a:r>
              <a:rPr lang="zh-CN" altLang="en-US">
                <a:ea typeface="宋体" charset="-122"/>
              </a:rPr>
              <a:t>把赫夫曼编码表写入文件</a:t>
            </a:r>
            <a:r>
              <a:rPr lang="en-US" altLang="zh-CN">
                <a:ea typeface="宋体" charset="-122"/>
              </a:rPr>
              <a:t>, </a:t>
            </a:r>
            <a:r>
              <a:rPr lang="zh-CN" altLang="en-US">
                <a:ea typeface="宋体" charset="-122"/>
              </a:rPr>
              <a:t>这个部分不是文件本身的部分，是为了将来解压准备的</a:t>
            </a:r>
          </a:p>
          <a:p>
            <a:pPr marL="0" indent="0" eaLnBrk="1" hangingPunct="1">
              <a:buNone/>
            </a:pPr>
            <a:r>
              <a:rPr lang="zh-CN" altLang="en-US">
                <a:ea typeface="宋体" charset="-122"/>
              </a:rPr>
              <a:t>			</a:t>
            </a:r>
            <a:r>
              <a:rPr lang="en-US" altLang="zh-CN">
                <a:ea typeface="宋体" charset="-122"/>
              </a:rPr>
              <a:t>//</a:t>
            </a:r>
            <a:r>
              <a:rPr lang="zh-CN" altLang="en-US">
                <a:ea typeface="宋体" charset="-122"/>
              </a:rPr>
              <a:t>如果不保存 该文件对应的赫夫曼编码表，将来无法解压文件</a:t>
            </a:r>
            <a:r>
              <a:rPr lang="en-US" altLang="zh-CN">
                <a:ea typeface="宋体" charset="-122"/>
              </a:rPr>
              <a:t>(</a:t>
            </a:r>
            <a:r>
              <a:rPr lang="zh-CN" altLang="en-US">
                <a:ea typeface="宋体" charset="-122"/>
              </a:rPr>
              <a:t>恢复文件</a:t>
            </a:r>
            <a:r>
              <a:rPr lang="en-US" altLang="zh-CN">
                <a:ea typeface="宋体" charset="-122"/>
              </a:rPr>
              <a:t>)</a:t>
            </a:r>
          </a:p>
          <a:p>
            <a:pPr marL="0" indent="0" eaLnBrk="1" hangingPunct="1">
              <a:buNone/>
            </a:pPr>
            <a:r>
              <a:rPr lang="en-US" altLang="zh-CN">
                <a:ea typeface="宋体" charset="-122"/>
              </a:rPr>
              <a:t>			oos.writeObject(huffmanCodes);</a:t>
            </a:r>
          </a:p>
          <a:p>
            <a:pPr marL="0" indent="0" eaLnBrk="1" hangingPunct="1">
              <a:buNone/>
            </a:pPr>
            <a:r>
              <a:rPr lang="en-US" altLang="zh-CN">
                <a:ea typeface="宋体" charset="-122"/>
              </a:rPr>
              <a:t>		} catch (Exception e) {</a:t>
            </a:r>
          </a:p>
          <a:p>
            <a:pPr marL="0" indent="0" eaLnBrk="1" hangingPunct="1">
              <a:buNone/>
            </a:pPr>
            <a:r>
              <a:rPr lang="en-US" altLang="zh-CN">
                <a:ea typeface="宋体" charset="-122"/>
              </a:rPr>
              <a:t>			e.printStackTrace();</a:t>
            </a:r>
          </a:p>
          <a:p>
            <a:pPr marL="0" indent="0" eaLnBrk="1" hangingPunct="1">
              <a:buNone/>
            </a:pPr>
            <a:r>
              <a:rPr lang="en-US" altLang="zh-CN">
                <a:ea typeface="宋体" charset="-122"/>
              </a:rPr>
              <a:t>		} finally {</a:t>
            </a:r>
          </a:p>
          <a:p>
            <a:pPr marL="0" indent="0" eaLnBrk="1" hangingPunct="1">
              <a:buNone/>
            </a:pPr>
            <a:r>
              <a:rPr lang="en-US" altLang="zh-CN">
                <a:ea typeface="宋体" charset="-122"/>
              </a:rPr>
              <a:t>			try {</a:t>
            </a:r>
          </a:p>
          <a:p>
            <a:pPr marL="0" indent="0" eaLnBrk="1" hangingPunct="1">
              <a:buNone/>
            </a:pPr>
            <a:r>
              <a:rPr lang="en-US" altLang="zh-CN">
                <a:ea typeface="宋体" charset="-122"/>
              </a:rPr>
              <a:t>				oos.close();</a:t>
            </a:r>
          </a:p>
          <a:p>
            <a:pPr marL="0" indent="0" eaLnBrk="1" hangingPunct="1">
              <a:buNone/>
            </a:pPr>
            <a:r>
              <a:rPr lang="en-US" altLang="zh-CN">
                <a:ea typeface="宋体" charset="-122"/>
              </a:rPr>
              <a:t>				os.close();</a:t>
            </a:r>
          </a:p>
          <a:p>
            <a:pPr marL="0" indent="0" eaLnBrk="1" hangingPunct="1">
              <a:buNone/>
            </a:pPr>
            <a:r>
              <a:rPr lang="en-US" altLang="zh-CN">
                <a:ea typeface="宋体" charset="-122"/>
              </a:rPr>
              <a:t>			} catch (IOException e) {</a:t>
            </a:r>
          </a:p>
          <a:p>
            <a:pPr marL="0" indent="0" eaLnBrk="1" hangingPunct="1">
              <a:buNone/>
            </a:pPr>
            <a:r>
              <a:rPr lang="en-US" altLang="zh-CN">
                <a:ea typeface="宋体" charset="-122"/>
              </a:rPr>
              <a:t>				e.printStackTrace();</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private static byte[] decode(Map&lt;Byte, String&gt; huffmanCodes, byte[] huffmanBytes) {</a:t>
            </a:r>
          </a:p>
          <a:p>
            <a:pPr marL="0" indent="0" eaLnBrk="1" hangingPunct="1">
              <a:buNone/>
            </a:pPr>
            <a:r>
              <a:rPr lang="en-US" altLang="zh-CN">
                <a:ea typeface="宋体" charset="-122"/>
              </a:rPr>
              <a:t>		//</a:t>
            </a:r>
            <a:r>
              <a:rPr lang="zh-CN" altLang="en-US">
                <a:ea typeface="宋体" charset="-122"/>
              </a:rPr>
              <a:t>这个就是存放 赫夫曼编码的原生态的二进制码</a:t>
            </a:r>
          </a:p>
          <a:p>
            <a:pPr marL="0" indent="0" eaLnBrk="1" hangingPunct="1">
              <a:buNone/>
            </a:pPr>
            <a:r>
              <a:rPr lang="zh-CN" altLang="en-US">
                <a:ea typeface="宋体" charset="-122"/>
              </a:rPr>
              <a:t>		</a:t>
            </a:r>
            <a:r>
              <a:rPr lang="en-US" altLang="zh-CN">
                <a:ea typeface="宋体" charset="-122"/>
              </a:rPr>
              <a:t>//</a:t>
            </a:r>
            <a:r>
              <a:rPr lang="zh-CN" altLang="en-US">
                <a:ea typeface="宋体" charset="-122"/>
              </a:rPr>
              <a:t>即： </a:t>
            </a:r>
            <a:r>
              <a:rPr lang="en-US" altLang="zh-CN">
                <a:ea typeface="宋体" charset="-122"/>
              </a:rPr>
              <a:t>101010001011111111001000101111111100100010111111110010010100110111000111</a:t>
            </a:r>
          </a:p>
          <a:p>
            <a:pPr marL="0" indent="0" eaLnBrk="1" hangingPunct="1">
              <a:buNone/>
            </a:pPr>
            <a:r>
              <a:rPr lang="en-US" altLang="zh-CN">
                <a:ea typeface="宋体" charset="-122"/>
              </a:rPr>
              <a:t>		// 0000011011101000111100101000101111111100110001001010011011100</a:t>
            </a:r>
          </a:p>
          <a:p>
            <a:pPr marL="0" indent="0" eaLnBrk="1" hangingPunct="1">
              <a:buNone/>
            </a:pPr>
            <a:r>
              <a:rPr lang="en-US" altLang="zh-CN">
                <a:ea typeface="宋体" charset="-122"/>
              </a:rPr>
              <a:t>		StringBuilder stringBuilder = new StringBuilder();</a:t>
            </a:r>
          </a:p>
          <a:p>
            <a:pPr marL="0" indent="0" eaLnBrk="1" hangingPunct="1">
              <a:buNone/>
            </a:pPr>
            <a:r>
              <a:rPr lang="en-US" altLang="zh-CN">
                <a:ea typeface="宋体" charset="-122"/>
              </a:rPr>
              <a:t>		//</a:t>
            </a:r>
            <a:r>
              <a:rPr lang="zh-CN" altLang="en-US">
                <a:ea typeface="宋体" charset="-122"/>
              </a:rPr>
              <a:t>把</a:t>
            </a:r>
            <a:r>
              <a:rPr lang="en-US" altLang="zh-CN">
                <a:ea typeface="宋体" charset="-122"/>
              </a:rPr>
              <a:t>byte</a:t>
            </a:r>
            <a:r>
              <a:rPr lang="zh-CN" altLang="en-US">
                <a:ea typeface="宋体" charset="-122"/>
              </a:rPr>
              <a:t>数组转为一个二进制的字符串</a:t>
            </a:r>
          </a:p>
          <a:p>
            <a:pPr marL="0" indent="0" eaLnBrk="1" hangingPunct="1">
              <a:buNone/>
            </a:pPr>
            <a:r>
              <a:rPr lang="zh-CN" altLang="en-US">
                <a:ea typeface="宋体" charset="-122"/>
              </a:rPr>
              <a:t>		</a:t>
            </a:r>
            <a:r>
              <a:rPr lang="en-US" altLang="zh-CN">
                <a:ea typeface="宋体" charset="-122"/>
              </a:rPr>
              <a:t>//</a:t>
            </a:r>
            <a:r>
              <a:rPr lang="zh-CN" altLang="en-US">
                <a:ea typeface="宋体" charset="-122"/>
              </a:rPr>
              <a:t>比如 </a:t>
            </a:r>
            <a:r>
              <a:rPr lang="en-US" altLang="zh-CN">
                <a:ea typeface="宋体" charset="-122"/>
              </a:rPr>
              <a:t>-88 =&gt; 10101000 </a:t>
            </a:r>
          </a:p>
          <a:p>
            <a:pPr marL="0" indent="0" eaLnBrk="1" hangingPunct="1">
              <a:buNone/>
            </a:pPr>
            <a:r>
              <a:rPr lang="en-US" altLang="zh-CN">
                <a:ea typeface="宋体" charset="-122"/>
              </a:rPr>
              <a:t>		for (int i = 0; i &lt; huffmanBytes.length; i++) {</a:t>
            </a:r>
          </a:p>
          <a:p>
            <a:pPr marL="0" indent="0" eaLnBrk="1" hangingPunct="1">
              <a:buNone/>
            </a:pPr>
            <a:r>
              <a:rPr lang="en-US" altLang="zh-CN">
                <a:ea typeface="宋体" charset="-122"/>
              </a:rPr>
              <a:t>			byte b = huffmanBytes[i];</a:t>
            </a:r>
          </a:p>
          <a:p>
            <a:pPr marL="0" indent="0" eaLnBrk="1" hangingPunct="1">
              <a:buNone/>
            </a:pPr>
            <a:r>
              <a:rPr lang="en-US" altLang="zh-CN">
                <a:ea typeface="宋体" charset="-122"/>
              </a:rPr>
              <a:t>			// </a:t>
            </a:r>
            <a:r>
              <a:rPr lang="zh-CN" altLang="en-US">
                <a:ea typeface="宋体" charset="-122"/>
              </a:rPr>
              <a:t>判断是不是最后一个，因为最后一个不需要补高位。</a:t>
            </a:r>
          </a:p>
          <a:p>
            <a:pPr marL="0" indent="0" eaLnBrk="1" hangingPunct="1">
              <a:buNone/>
            </a:pPr>
            <a:r>
              <a:rPr lang="zh-CN" altLang="en-US">
                <a:ea typeface="宋体" charset="-122"/>
              </a:rPr>
              <a:t>			</a:t>
            </a:r>
            <a:r>
              <a:rPr lang="en-US" altLang="zh-CN">
                <a:ea typeface="宋体" charset="-122"/>
              </a:rPr>
              <a:t>boolean flag = (i == huffmanBytes.length - 1);</a:t>
            </a:r>
          </a:p>
          <a:p>
            <a:pPr marL="0" indent="0" eaLnBrk="1" hangingPunct="1">
              <a:buNone/>
            </a:pPr>
            <a:r>
              <a:rPr lang="en-US" altLang="zh-CN">
                <a:ea typeface="宋体" charset="-122"/>
              </a:rPr>
              <a:t>			stringBuilder.append(byteToBitStr(!flag, b)); //</a:t>
            </a:r>
            <a:r>
              <a:rPr lang="zh-CN" altLang="en-US">
                <a:ea typeface="宋体" charset="-122"/>
              </a:rPr>
              <a:t>拼接到</a:t>
            </a:r>
            <a:r>
              <a:rPr lang="en-US" altLang="zh-CN">
                <a:ea typeface="宋体" charset="-122"/>
              </a:rPr>
              <a:t>stringBuilder</a:t>
            </a:r>
            <a:r>
              <a:rPr lang="zh-CN" altLang="en-US">
                <a:ea typeface="宋体" charset="-122"/>
              </a:rPr>
              <a:t>中 </a:t>
            </a:r>
          </a:p>
          <a:p>
            <a:pPr marL="0" indent="0" eaLnBrk="1" hangingPunct="1">
              <a:buNone/>
            </a:pPr>
            <a:r>
              <a:rPr lang="zh-CN" altLang="en-US">
                <a:ea typeface="宋体" charset="-122"/>
              </a:rPr>
              <a:t>		</a:t>
            </a:r>
            <a:r>
              <a:rPr lang="en-US" altLang="zh-CN">
                <a:ea typeface="宋体" charset="-122"/>
              </a:rPr>
              <a:t>}</a:t>
            </a:r>
          </a:p>
          <a:p>
            <a:pPr marL="0" indent="0" eaLnBrk="1" hangingPunct="1">
              <a:buNone/>
            </a:pPr>
            <a:r>
              <a:rPr lang="en-US" altLang="zh-CN">
                <a:ea typeface="宋体" charset="-122"/>
              </a:rPr>
              <a:t>		System.out.println("</a:t>
            </a:r>
            <a:r>
              <a:rPr lang="zh-CN" altLang="en-US">
                <a:ea typeface="宋体" charset="-122"/>
              </a:rPr>
              <a:t>赫夫曼编码二进制串</a:t>
            </a:r>
            <a:r>
              <a:rPr lang="en-US" altLang="zh-CN">
                <a:ea typeface="宋体" charset="-122"/>
              </a:rPr>
              <a:t>=" + stringBuilder);</a:t>
            </a:r>
          </a:p>
          <a:p>
            <a:pPr marL="0" indent="0" eaLnBrk="1" hangingPunct="1">
              <a:buNone/>
            </a:pPr>
            <a:r>
              <a:rPr lang="en-US" altLang="zh-CN">
                <a:ea typeface="宋体" charset="-122"/>
              </a:rPr>
              <a:t>		</a:t>
            </a:r>
          </a:p>
          <a:p>
            <a:pPr marL="0" indent="0" eaLnBrk="1" hangingPunct="1">
              <a:buNone/>
            </a:pPr>
            <a:r>
              <a:rPr lang="en-US" altLang="zh-CN">
                <a:ea typeface="宋体" charset="-122"/>
              </a:rPr>
              <a:t>		//</a:t>
            </a:r>
            <a:r>
              <a:rPr lang="zh-CN" altLang="en-US">
                <a:ea typeface="宋体" charset="-122"/>
              </a:rPr>
              <a:t>把字符串按照指定的赫夫曼编码进行解码</a:t>
            </a:r>
          </a:p>
          <a:p>
            <a:pPr marL="0" indent="0" eaLnBrk="1" hangingPunct="1">
              <a:buNone/>
            </a:pPr>
            <a:r>
              <a:rPr lang="zh-CN" altLang="en-US">
                <a:ea typeface="宋体" charset="-122"/>
              </a:rPr>
              <a:t>		</a:t>
            </a:r>
            <a:r>
              <a:rPr lang="en-US" altLang="zh-CN">
                <a:ea typeface="宋体" charset="-122"/>
              </a:rPr>
              <a:t>//</a:t>
            </a:r>
            <a:r>
              <a:rPr lang="zh-CN" altLang="en-US">
                <a:ea typeface="宋体" charset="-122"/>
              </a:rPr>
              <a:t>把赫夫曼编码的键值对进行调换</a:t>
            </a:r>
            <a:r>
              <a:rPr lang="en-US" altLang="zh-CN">
                <a:ea typeface="宋体" charset="-122"/>
              </a:rPr>
              <a:t>, </a:t>
            </a:r>
            <a:r>
              <a:rPr lang="zh-CN" altLang="en-US">
                <a:ea typeface="宋体" charset="-122"/>
              </a:rPr>
              <a:t>因为要反向查询了</a:t>
            </a:r>
          </a:p>
          <a:p>
            <a:pPr marL="0" indent="0" eaLnBrk="1" hangingPunct="1">
              <a:buNone/>
            </a:pPr>
            <a:r>
              <a:rPr lang="zh-CN" altLang="en-US">
                <a:ea typeface="宋体" charset="-122"/>
              </a:rPr>
              <a:t>		</a:t>
            </a:r>
            <a:r>
              <a:rPr lang="en-US" altLang="zh-CN">
                <a:ea typeface="宋体" charset="-122"/>
              </a:rPr>
              <a:t>//10101000101111111100 , </a:t>
            </a:r>
            <a:r>
              <a:rPr lang="zh-CN" altLang="en-US">
                <a:ea typeface="宋体" charset="-122"/>
              </a:rPr>
              <a:t>中的 </a:t>
            </a:r>
            <a:r>
              <a:rPr lang="en-US" altLang="zh-CN">
                <a:ea typeface="宋体" charset="-122"/>
              </a:rPr>
              <a:t>101=》i ... </a:t>
            </a:r>
          </a:p>
          <a:p>
            <a:pPr marL="0" indent="0" eaLnBrk="1" hangingPunct="1">
              <a:buNone/>
            </a:pPr>
            <a:r>
              <a:rPr lang="en-US" altLang="zh-CN">
                <a:ea typeface="宋体" charset="-122"/>
              </a:rPr>
              <a:t>		Map&lt;String, Byte&gt; map = new HashMap&lt;&gt;();</a:t>
            </a:r>
          </a:p>
          <a:p>
            <a:pPr marL="0" indent="0" eaLnBrk="1" hangingPunct="1">
              <a:buNone/>
            </a:pPr>
            <a:r>
              <a:rPr lang="en-US" altLang="zh-CN">
                <a:ea typeface="宋体" charset="-122"/>
              </a:rPr>
              <a:t>		for (Map.Entry&lt;Byte, String&gt; entry : huffmanCodes.entrySet()) {</a:t>
            </a:r>
          </a:p>
          <a:p>
            <a:pPr marL="0" indent="0" eaLnBrk="1" hangingPunct="1">
              <a:buNone/>
            </a:pPr>
            <a:r>
              <a:rPr lang="en-US" altLang="zh-CN">
                <a:ea typeface="宋体" charset="-122"/>
              </a:rPr>
              <a:t>			map.put(entry.getValue(), entry.getKey());</a:t>
            </a:r>
          </a:p>
          <a:p>
            <a:pPr marL="0" indent="0" eaLnBrk="1" hangingPunct="1">
              <a:buNone/>
            </a:pPr>
            <a:r>
              <a:rPr lang="en-US" altLang="zh-CN">
                <a:ea typeface="宋体" charset="-122"/>
              </a:rPr>
              <a:t>		}</a:t>
            </a:r>
          </a:p>
          <a:p>
            <a:pPr marL="0" indent="0" eaLnBrk="1" hangingPunct="1">
              <a:buNone/>
            </a:pPr>
            <a:r>
              <a:rPr lang="en-US" altLang="zh-CN">
                <a:ea typeface="宋体" charset="-122"/>
              </a:rPr>
              <a:t>		//</a:t>
            </a:r>
            <a:r>
              <a:rPr lang="zh-CN" altLang="en-US">
                <a:ea typeface="宋体" charset="-122"/>
              </a:rPr>
              <a:t>创建一个集合，用于存</a:t>
            </a:r>
            <a:r>
              <a:rPr lang="en-US" altLang="zh-CN">
                <a:ea typeface="宋体" charset="-122"/>
              </a:rPr>
              <a:t>byte</a:t>
            </a:r>
          </a:p>
          <a:p>
            <a:pPr marL="0" indent="0" eaLnBrk="1" hangingPunct="1">
              <a:buNone/>
            </a:pPr>
            <a:r>
              <a:rPr lang="en-US" altLang="zh-CN">
                <a:ea typeface="宋体" charset="-122"/>
              </a:rPr>
              <a:t>		List&lt;Byte&gt; list = new ArrayList&lt;&gt;();</a:t>
            </a:r>
          </a:p>
          <a:p>
            <a:pPr marL="0" indent="0" eaLnBrk="1" hangingPunct="1">
              <a:buNone/>
            </a:pPr>
            <a:r>
              <a:rPr lang="en-US" altLang="zh-CN">
                <a:ea typeface="宋体" charset="-122"/>
              </a:rPr>
              <a:t>		// </a:t>
            </a:r>
            <a:r>
              <a:rPr lang="zh-CN" altLang="en-US">
                <a:ea typeface="宋体" charset="-122"/>
              </a:rPr>
              <a:t>处理字符串</a:t>
            </a:r>
          </a:p>
          <a:p>
            <a:pPr marL="0" indent="0" eaLnBrk="1" hangingPunct="1">
              <a:buNone/>
            </a:pPr>
            <a:r>
              <a:rPr lang="zh-CN" altLang="en-US">
                <a:ea typeface="宋体" charset="-122"/>
              </a:rPr>
              <a:t>		</a:t>
            </a:r>
            <a:r>
              <a:rPr lang="en-US" altLang="zh-CN">
                <a:ea typeface="宋体" charset="-122"/>
              </a:rPr>
              <a:t>for (int i = 0; i &lt; stringBuilder.length();) {</a:t>
            </a:r>
          </a:p>
          <a:p>
            <a:pPr marL="0" indent="0" eaLnBrk="1" hangingPunct="1">
              <a:buNone/>
            </a:pPr>
            <a:r>
              <a:rPr lang="en-US" altLang="zh-CN">
                <a:ea typeface="宋体" charset="-122"/>
              </a:rPr>
              <a:t>			int count = 1;</a:t>
            </a:r>
          </a:p>
          <a:p>
            <a:pPr marL="0" indent="0" eaLnBrk="1" hangingPunct="1">
              <a:buNone/>
            </a:pPr>
            <a:r>
              <a:rPr lang="en-US" altLang="zh-CN">
                <a:ea typeface="宋体" charset="-122"/>
              </a:rPr>
              <a:t>			boolean flag = true;</a:t>
            </a:r>
          </a:p>
          <a:p>
            <a:pPr marL="0" indent="0" eaLnBrk="1" hangingPunct="1">
              <a:buNone/>
            </a:pPr>
            <a:r>
              <a:rPr lang="en-US" altLang="zh-CN">
                <a:ea typeface="宋体" charset="-122"/>
              </a:rPr>
              <a:t>			Byte b = null;</a:t>
            </a:r>
          </a:p>
          <a:p>
            <a:pPr marL="0" indent="0" eaLnBrk="1" hangingPunct="1">
              <a:buNone/>
            </a:pPr>
            <a:r>
              <a:rPr lang="en-US" altLang="zh-CN">
                <a:ea typeface="宋体" charset="-122"/>
              </a:rPr>
              <a:t>			//</a:t>
            </a:r>
            <a:r>
              <a:rPr lang="zh-CN" altLang="en-US">
                <a:ea typeface="宋体" charset="-122"/>
              </a:rPr>
              <a:t>循环从</a:t>
            </a:r>
            <a:r>
              <a:rPr lang="en-US" altLang="zh-CN">
                <a:ea typeface="宋体" charset="-122"/>
              </a:rPr>
              <a:t>stringBuilder</a:t>
            </a:r>
            <a:r>
              <a:rPr lang="zh-CN" altLang="en-US">
                <a:ea typeface="宋体" charset="-122"/>
              </a:rPr>
              <a:t>依次取出子串</a:t>
            </a:r>
            <a:r>
              <a:rPr lang="en-US" altLang="zh-CN">
                <a:ea typeface="宋体" charset="-122"/>
              </a:rPr>
              <a:t>(</a:t>
            </a:r>
            <a:r>
              <a:rPr lang="zh-CN" altLang="en-US">
                <a:ea typeface="宋体" charset="-122"/>
              </a:rPr>
              <a:t>依次增长</a:t>
            </a:r>
            <a:r>
              <a:rPr lang="en-US" altLang="zh-CN">
                <a:ea typeface="宋体" charset="-122"/>
              </a:rPr>
              <a:t>)</a:t>
            </a:r>
            <a:r>
              <a:rPr lang="zh-CN" altLang="en-US">
                <a:ea typeface="宋体" charset="-122"/>
              </a:rPr>
              <a:t>，然后</a:t>
            </a:r>
          </a:p>
          <a:p>
            <a:pPr marL="0" indent="0" eaLnBrk="1" hangingPunct="1">
              <a:buNone/>
            </a:pPr>
            <a:r>
              <a:rPr lang="zh-CN" altLang="en-US">
                <a:ea typeface="宋体" charset="-122"/>
              </a:rPr>
              <a:t>			</a:t>
            </a:r>
            <a:r>
              <a:rPr lang="en-US" altLang="zh-CN">
                <a:ea typeface="宋体" charset="-122"/>
              </a:rPr>
              <a:t>//</a:t>
            </a:r>
            <a:r>
              <a:rPr lang="zh-CN" altLang="en-US">
                <a:ea typeface="宋体" charset="-122"/>
              </a:rPr>
              <a:t>到</a:t>
            </a:r>
            <a:r>
              <a:rPr lang="en-US" altLang="zh-CN">
                <a:ea typeface="宋体" charset="-122"/>
              </a:rPr>
              <a:t>map</a:t>
            </a:r>
            <a:r>
              <a:rPr lang="zh-CN" altLang="en-US">
                <a:ea typeface="宋体" charset="-122"/>
              </a:rPr>
              <a:t>中，去匹配，如果有则表示匹配到一个原始的字符了</a:t>
            </a:r>
          </a:p>
          <a:p>
            <a:pPr marL="0" indent="0" eaLnBrk="1" hangingPunct="1">
              <a:buNone/>
            </a:pPr>
            <a:r>
              <a:rPr lang="zh-CN" altLang="en-US">
                <a:ea typeface="宋体" charset="-122"/>
              </a:rPr>
              <a:t>			</a:t>
            </a:r>
            <a:r>
              <a:rPr lang="en-US" altLang="zh-CN">
                <a:ea typeface="宋体" charset="-122"/>
              </a:rPr>
              <a:t>//</a:t>
            </a:r>
            <a:r>
              <a:rPr lang="zh-CN" altLang="en-US">
                <a:ea typeface="宋体" charset="-122"/>
              </a:rPr>
              <a:t>因为</a:t>
            </a:r>
            <a:r>
              <a:rPr lang="en-US" altLang="zh-CN">
                <a:ea typeface="宋体" charset="-122"/>
              </a:rPr>
              <a:t>huffman</a:t>
            </a:r>
            <a:r>
              <a:rPr lang="zh-CN" altLang="en-US">
                <a:ea typeface="宋体" charset="-122"/>
              </a:rPr>
              <a:t>编码是前缀编码，因此前面分析过不会出现匹配多义性问题</a:t>
            </a:r>
          </a:p>
          <a:p>
            <a:pPr marL="0" indent="0" eaLnBrk="1" hangingPunct="1">
              <a:buNone/>
            </a:pPr>
            <a:r>
              <a:rPr lang="zh-CN" altLang="en-US">
                <a:ea typeface="宋体" charset="-122"/>
              </a:rPr>
              <a:t>			</a:t>
            </a:r>
            <a:r>
              <a:rPr lang="en-US" altLang="zh-CN">
                <a:ea typeface="宋体" charset="-122"/>
              </a:rPr>
              <a:t>while (flag) {</a:t>
            </a:r>
          </a:p>
          <a:p>
            <a:pPr marL="0" indent="0" eaLnBrk="1" hangingPunct="1">
              <a:buNone/>
            </a:pPr>
            <a:r>
              <a:rPr lang="en-US" altLang="zh-CN">
                <a:ea typeface="宋体" charset="-122"/>
              </a:rPr>
              <a:t>				String key = stringBuilder.substring(i, i + count);</a:t>
            </a:r>
          </a:p>
          <a:p>
            <a:pPr marL="0" indent="0" eaLnBrk="1" hangingPunct="1">
              <a:buNone/>
            </a:pPr>
            <a:r>
              <a:rPr lang="en-US" altLang="zh-CN">
                <a:ea typeface="宋体" charset="-122"/>
              </a:rPr>
              <a:t>				b = map.get(key);</a:t>
            </a:r>
          </a:p>
          <a:p>
            <a:pPr marL="0" indent="0" eaLnBrk="1" hangingPunct="1">
              <a:buNone/>
            </a:pPr>
            <a:r>
              <a:rPr lang="en-US" altLang="zh-CN">
                <a:ea typeface="宋体" charset="-122"/>
              </a:rPr>
              <a:t>				if (b == null) {</a:t>
            </a:r>
          </a:p>
          <a:p>
            <a:pPr marL="0" indent="0" eaLnBrk="1" hangingPunct="1">
              <a:buNone/>
            </a:pPr>
            <a:r>
              <a:rPr lang="en-US" altLang="zh-CN">
                <a:ea typeface="宋体" charset="-122"/>
              </a:rPr>
              <a:t>					count++;</a:t>
            </a:r>
          </a:p>
          <a:p>
            <a:pPr marL="0" indent="0" eaLnBrk="1" hangingPunct="1">
              <a:buNone/>
            </a:pPr>
            <a:r>
              <a:rPr lang="en-US" altLang="zh-CN">
                <a:ea typeface="宋体" charset="-122"/>
              </a:rPr>
              <a:t>				} else {</a:t>
            </a:r>
          </a:p>
          <a:p>
            <a:pPr marL="0" indent="0" eaLnBrk="1" hangingPunct="1">
              <a:buNone/>
            </a:pPr>
            <a:r>
              <a:rPr lang="en-US" altLang="zh-CN">
                <a:ea typeface="宋体" charset="-122"/>
              </a:rPr>
              <a:t>					flag = false;</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list.add(b);//</a:t>
            </a:r>
            <a:r>
              <a:rPr lang="zh-CN" altLang="en-US">
                <a:ea typeface="宋体" charset="-122"/>
              </a:rPr>
              <a:t>匹配到一个就加入</a:t>
            </a:r>
            <a:r>
              <a:rPr lang="en-US" altLang="zh-CN">
                <a:ea typeface="宋体" charset="-122"/>
              </a:rPr>
              <a:t>list</a:t>
            </a:r>
          </a:p>
          <a:p>
            <a:pPr marL="0" indent="0" eaLnBrk="1" hangingPunct="1">
              <a:buNone/>
            </a:pPr>
            <a:r>
              <a:rPr lang="en-US" altLang="zh-CN">
                <a:ea typeface="宋体" charset="-122"/>
              </a:rPr>
              <a:t>			i += count;</a:t>
            </a:r>
          </a:p>
          <a:p>
            <a:pPr marL="0" indent="0" eaLnBrk="1" hangingPunct="1">
              <a:buNone/>
            </a:pPr>
            <a:r>
              <a:rPr lang="en-US" altLang="zh-CN">
                <a:ea typeface="宋体" charset="-122"/>
              </a:rPr>
              <a:t>		}</a:t>
            </a:r>
          </a:p>
          <a:p>
            <a:pPr marL="0" indent="0" eaLnBrk="1" hangingPunct="1">
              <a:buNone/>
            </a:pPr>
            <a:r>
              <a:rPr lang="en-US" altLang="zh-CN">
                <a:ea typeface="宋体" charset="-122"/>
              </a:rPr>
              <a:t>		//</a:t>
            </a:r>
            <a:r>
              <a:rPr lang="zh-CN" altLang="en-US">
                <a:ea typeface="宋体" charset="-122"/>
              </a:rPr>
              <a:t>把集合转为数组</a:t>
            </a:r>
            <a:r>
              <a:rPr lang="en-US" altLang="zh-CN">
                <a:ea typeface="宋体" charset="-122"/>
              </a:rPr>
              <a:t>, </a:t>
            </a:r>
            <a:r>
              <a:rPr lang="zh-CN" altLang="en-US">
                <a:ea typeface="宋体" charset="-122"/>
              </a:rPr>
              <a:t>即原字符串</a:t>
            </a:r>
            <a:r>
              <a:rPr lang="en-US" altLang="zh-CN">
                <a:ea typeface="宋体" charset="-122"/>
              </a:rPr>
              <a:t>"i like like ..."</a:t>
            </a:r>
            <a:r>
              <a:rPr lang="zh-CN" altLang="en-US">
                <a:ea typeface="宋体" charset="-122"/>
              </a:rPr>
              <a:t>对应的</a:t>
            </a:r>
            <a:r>
              <a:rPr lang="en-US" altLang="zh-CN">
                <a:ea typeface="宋体" charset="-122"/>
              </a:rPr>
              <a:t>byte</a:t>
            </a:r>
            <a:r>
              <a:rPr lang="zh-CN" altLang="en-US">
                <a:ea typeface="宋体" charset="-122"/>
              </a:rPr>
              <a:t>数组</a:t>
            </a:r>
          </a:p>
          <a:p>
            <a:pPr marL="0" indent="0" eaLnBrk="1" hangingPunct="1">
              <a:buNone/>
            </a:pPr>
            <a:r>
              <a:rPr lang="zh-CN" altLang="en-US">
                <a:ea typeface="宋体" charset="-122"/>
              </a:rPr>
              <a:t>		</a:t>
            </a:r>
            <a:r>
              <a:rPr lang="en-US" altLang="zh-CN">
                <a:ea typeface="宋体" charset="-122"/>
              </a:rPr>
              <a:t>byte[] b = new byte[list.size()];</a:t>
            </a:r>
          </a:p>
          <a:p>
            <a:pPr marL="0" indent="0" eaLnBrk="1" hangingPunct="1">
              <a:buNone/>
            </a:pPr>
            <a:r>
              <a:rPr lang="en-US" altLang="zh-CN">
                <a:ea typeface="宋体" charset="-122"/>
              </a:rPr>
              <a:t>		for (int i = 0; i &lt; b.length; i++) {</a:t>
            </a:r>
          </a:p>
          <a:p>
            <a:pPr marL="0" indent="0" eaLnBrk="1" hangingPunct="1">
              <a:buNone/>
            </a:pPr>
            <a:r>
              <a:rPr lang="en-US" altLang="zh-CN">
                <a:ea typeface="宋体" charset="-122"/>
              </a:rPr>
              <a:t>			b[i] = list.get(i);</a:t>
            </a:r>
          </a:p>
          <a:p>
            <a:pPr marL="0" indent="0" eaLnBrk="1" hangingPunct="1">
              <a:buNone/>
            </a:pPr>
            <a:r>
              <a:rPr lang="en-US" altLang="zh-CN">
                <a:ea typeface="宋体" charset="-122"/>
              </a:rPr>
              <a:t>		}</a:t>
            </a:r>
          </a:p>
          <a:p>
            <a:pPr marL="0" indent="0" eaLnBrk="1" hangingPunct="1">
              <a:buNone/>
            </a:pPr>
            <a:r>
              <a:rPr lang="en-US" altLang="zh-CN">
                <a:ea typeface="宋体" charset="-122"/>
              </a:rPr>
              <a:t>		return b;</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 </a:t>
            </a:r>
            <a:r>
              <a:rPr lang="zh-CN" altLang="en-US">
                <a:ea typeface="宋体" charset="-122"/>
              </a:rPr>
              <a:t>功能对一个</a:t>
            </a:r>
            <a:r>
              <a:rPr lang="en-US" altLang="zh-CN">
                <a:ea typeface="宋体" charset="-122"/>
              </a:rPr>
              <a:t>byte </a:t>
            </a:r>
            <a:r>
              <a:rPr lang="zh-CN" altLang="en-US">
                <a:ea typeface="宋体" charset="-122"/>
              </a:rPr>
              <a:t>值转成二进制后补高位</a:t>
            </a:r>
            <a:r>
              <a:rPr lang="en-US" altLang="zh-CN">
                <a:ea typeface="宋体" charset="-122"/>
              </a:rPr>
              <a:t>, </a:t>
            </a:r>
            <a:r>
              <a:rPr lang="zh-CN" altLang="en-US">
                <a:ea typeface="宋体" charset="-122"/>
              </a:rPr>
              <a:t>注意返回的补码！这个是数运行中真正的二进制</a:t>
            </a:r>
          </a:p>
          <a:p>
            <a:pPr marL="0" indent="0" eaLnBrk="1" hangingPunct="1">
              <a:buNone/>
            </a:pPr>
            <a:r>
              <a:rPr lang="zh-CN" altLang="en-US">
                <a:ea typeface="宋体" charset="-122"/>
              </a:rPr>
              <a:t>	 * 提示：对二进制不理解的同学可以看我的</a:t>
            </a:r>
            <a:r>
              <a:rPr lang="en-US" altLang="zh-CN">
                <a:ea typeface="宋体" charset="-122"/>
              </a:rPr>
              <a:t>java</a:t>
            </a:r>
            <a:r>
              <a:rPr lang="zh-CN" altLang="en-US">
                <a:ea typeface="宋体" charset="-122"/>
              </a:rPr>
              <a:t>基础课程</a:t>
            </a:r>
            <a:r>
              <a:rPr lang="en-US" altLang="zh-CN">
                <a:ea typeface="宋体" charset="-122"/>
              </a:rPr>
              <a:t>[</a:t>
            </a:r>
            <a:r>
              <a:rPr lang="zh-CN" altLang="en-US">
                <a:ea typeface="宋体" charset="-122"/>
              </a:rPr>
              <a:t>二进制本质剖析章节</a:t>
            </a:r>
            <a:r>
              <a:rPr lang="en-US" altLang="zh-CN">
                <a:ea typeface="宋体" charset="-122"/>
              </a:rPr>
              <a:t>]</a:t>
            </a:r>
          </a:p>
          <a:p>
            <a:pPr marL="0" indent="0" eaLnBrk="1" hangingPunct="1">
              <a:buNone/>
            </a:pPr>
            <a:r>
              <a:rPr lang="en-US" altLang="zh-CN">
                <a:ea typeface="宋体" charset="-122"/>
              </a:rPr>
              <a:t>	 * </a:t>
            </a:r>
            <a:r>
              <a:rPr lang="zh-CN" altLang="en-US">
                <a:ea typeface="宋体" charset="-122"/>
              </a:rPr>
              <a:t>比如 </a:t>
            </a:r>
            <a:r>
              <a:rPr lang="en-US" altLang="zh-CN">
                <a:ea typeface="宋体" charset="-122"/>
              </a:rPr>
              <a:t>1 =&gt; 0000 0001  -1 =&gt; 1111 1111 </a:t>
            </a:r>
          </a:p>
          <a:p>
            <a:pPr marL="0" indent="0" eaLnBrk="1" hangingPunct="1">
              <a:buNone/>
            </a:pPr>
            <a:r>
              <a:rPr lang="en-US" altLang="zh-CN">
                <a:ea typeface="宋体" charset="-122"/>
              </a:rPr>
              <a:t>	 * @param flag </a:t>
            </a:r>
            <a:r>
              <a:rPr lang="zh-CN" altLang="en-US">
                <a:ea typeface="宋体" charset="-122"/>
              </a:rPr>
              <a:t>标识是否需要补高位 </a:t>
            </a:r>
            <a:r>
              <a:rPr lang="en-US" altLang="zh-CN">
                <a:ea typeface="宋体" charset="-122"/>
              </a:rPr>
              <a:t>true </a:t>
            </a:r>
            <a:r>
              <a:rPr lang="zh-CN" altLang="en-US">
                <a:ea typeface="宋体" charset="-122"/>
              </a:rPr>
              <a:t>表示要补高位，</a:t>
            </a:r>
            <a:r>
              <a:rPr lang="en-US" altLang="zh-CN">
                <a:ea typeface="宋体" charset="-122"/>
              </a:rPr>
              <a:t>false</a:t>
            </a:r>
            <a:r>
              <a:rPr lang="zh-CN" altLang="en-US">
                <a:ea typeface="宋体" charset="-122"/>
              </a:rPr>
              <a:t>表示不补</a:t>
            </a:r>
          </a:p>
          <a:p>
            <a:pPr marL="0" indent="0" eaLnBrk="1" hangingPunct="1">
              <a:buNone/>
            </a:pPr>
            <a:r>
              <a:rPr lang="zh-CN" altLang="en-US">
                <a:ea typeface="宋体" charset="-122"/>
              </a:rPr>
              <a:t>	 * </a:t>
            </a:r>
            <a:r>
              <a:rPr lang="en-US" altLang="zh-CN">
                <a:ea typeface="宋体" charset="-122"/>
              </a:rPr>
              <a:t>@param b </a:t>
            </a:r>
          </a:p>
          <a:p>
            <a:pPr marL="0" indent="0" eaLnBrk="1" hangingPunct="1">
              <a:buNone/>
            </a:pPr>
            <a:r>
              <a:rPr lang="en-US" altLang="zh-CN">
                <a:ea typeface="宋体" charset="-122"/>
              </a:rPr>
              <a:t>	 * @return </a:t>
            </a:r>
            <a:r>
              <a:rPr lang="zh-CN" altLang="en-US">
                <a:ea typeface="宋体" charset="-122"/>
              </a:rPr>
              <a:t>返回对应的二进制字符串</a:t>
            </a:r>
            <a:r>
              <a:rPr lang="en-US" altLang="zh-CN">
                <a:ea typeface="宋体" charset="-122"/>
              </a:rPr>
              <a:t>(</a:t>
            </a:r>
            <a:r>
              <a:rPr lang="zh-CN" altLang="en-US">
                <a:ea typeface="宋体" charset="-122"/>
              </a:rPr>
              <a:t>补码形式的</a:t>
            </a:r>
            <a:r>
              <a:rPr lang="en-US" altLang="zh-CN">
                <a:ea typeface="宋体" charset="-122"/>
              </a:rPr>
              <a:t>)</a:t>
            </a:r>
          </a:p>
          <a:p>
            <a:pPr marL="0" indent="0" eaLnBrk="1" hangingPunct="1">
              <a:buNone/>
            </a:pPr>
            <a:r>
              <a:rPr lang="en-US" altLang="zh-CN">
                <a:ea typeface="宋体" charset="-122"/>
              </a:rPr>
              <a:t>	 */</a:t>
            </a:r>
          </a:p>
          <a:p>
            <a:pPr marL="0" indent="0" eaLnBrk="1" hangingPunct="1">
              <a:buNone/>
            </a:pPr>
            <a:r>
              <a:rPr lang="en-US" altLang="zh-CN">
                <a:ea typeface="宋体" charset="-122"/>
              </a:rPr>
              <a:t>	private static String byteToBitStr(boolean flag, byte b) {</a:t>
            </a:r>
          </a:p>
          <a:p>
            <a:pPr marL="0" indent="0" eaLnBrk="1" hangingPunct="1">
              <a:buNone/>
            </a:pPr>
            <a:r>
              <a:rPr lang="en-US" altLang="zh-CN">
                <a:ea typeface="宋体" charset="-122"/>
              </a:rPr>
              <a:t>		int temp = b;</a:t>
            </a:r>
          </a:p>
          <a:p>
            <a:pPr marL="0" indent="0" eaLnBrk="1" hangingPunct="1">
              <a:buNone/>
            </a:pPr>
            <a:r>
              <a:rPr lang="en-US" altLang="zh-CN">
                <a:ea typeface="宋体" charset="-122"/>
              </a:rPr>
              <a:t>		if (flag) {</a:t>
            </a:r>
          </a:p>
          <a:p>
            <a:pPr marL="0" indent="0" eaLnBrk="1" hangingPunct="1">
              <a:buNone/>
            </a:pPr>
            <a:r>
              <a:rPr lang="en-US" altLang="zh-CN">
                <a:ea typeface="宋体" charset="-122"/>
              </a:rPr>
              <a:t>			temp |= 256; //</a:t>
            </a:r>
            <a:r>
              <a:rPr lang="zh-CN" altLang="en-US">
                <a:ea typeface="宋体" charset="-122"/>
              </a:rPr>
              <a:t>因为 </a:t>
            </a:r>
            <a:r>
              <a:rPr lang="en-US" altLang="zh-CN">
                <a:ea typeface="宋体" charset="-122"/>
              </a:rPr>
              <a:t>256 </a:t>
            </a:r>
            <a:r>
              <a:rPr lang="zh-CN" altLang="en-US">
                <a:ea typeface="宋体" charset="-122"/>
              </a:rPr>
              <a:t>是 </a:t>
            </a:r>
            <a:r>
              <a:rPr lang="en-US" altLang="zh-CN">
                <a:ea typeface="宋体" charset="-122"/>
              </a:rPr>
              <a:t>1 0000 0000 (256</a:t>
            </a:r>
            <a:r>
              <a:rPr lang="zh-CN" altLang="en-US">
                <a:ea typeface="宋体" charset="-122"/>
              </a:rPr>
              <a:t>是</a:t>
            </a:r>
            <a:r>
              <a:rPr lang="en-US" altLang="zh-CN">
                <a:ea typeface="宋体" charset="-122"/>
              </a:rPr>
              <a:t>int</a:t>
            </a:r>
            <a:r>
              <a:rPr lang="zh-CN" altLang="en-US">
                <a:ea typeface="宋体" charset="-122"/>
              </a:rPr>
              <a:t>类型 </a:t>
            </a:r>
            <a:r>
              <a:rPr lang="en-US" altLang="zh-CN">
                <a:ea typeface="宋体" charset="-122"/>
              </a:rPr>
              <a:t>1</a:t>
            </a:r>
            <a:r>
              <a:rPr lang="zh-CN" altLang="en-US">
                <a:ea typeface="宋体" charset="-122"/>
              </a:rPr>
              <a:t>不是符号位</a:t>
            </a:r>
            <a:r>
              <a:rPr lang="en-US" altLang="zh-CN">
                <a:ea typeface="宋体" charset="-122"/>
              </a:rPr>
              <a:t>)</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String str = Integer.toBinaryString(temp);</a:t>
            </a:r>
          </a:p>
          <a:p>
            <a:pPr marL="0" indent="0" eaLnBrk="1" hangingPunct="1">
              <a:buNone/>
            </a:pPr>
            <a:r>
              <a:rPr lang="en-US" altLang="zh-CN">
                <a:ea typeface="宋体" charset="-122"/>
              </a:rPr>
              <a:t>		if (flag) { </a:t>
            </a:r>
          </a:p>
          <a:p>
            <a:pPr marL="0" indent="0" eaLnBrk="1" hangingPunct="1">
              <a:buNone/>
            </a:pPr>
            <a:r>
              <a:rPr lang="en-US" altLang="zh-CN">
                <a:ea typeface="宋体" charset="-122"/>
              </a:rPr>
              <a:t>			//</a:t>
            </a:r>
            <a:r>
              <a:rPr lang="zh-CN" altLang="en-US">
                <a:ea typeface="宋体" charset="-122"/>
              </a:rPr>
              <a:t>截取 后八位 </a:t>
            </a:r>
            <a:r>
              <a:rPr lang="en-US" altLang="zh-CN">
                <a:ea typeface="宋体" charset="-122"/>
              </a:rPr>
              <a:t>[</a:t>
            </a:r>
            <a:r>
              <a:rPr lang="zh-CN" altLang="en-US">
                <a:ea typeface="宋体" charset="-122"/>
              </a:rPr>
              <a:t>低</a:t>
            </a:r>
            <a:r>
              <a:rPr lang="en-US" altLang="zh-CN">
                <a:ea typeface="宋体" charset="-122"/>
              </a:rPr>
              <a:t>8</a:t>
            </a:r>
            <a:r>
              <a:rPr lang="zh-CN" altLang="en-US">
                <a:ea typeface="宋体" charset="-122"/>
              </a:rPr>
              <a:t>位，刚好是一个</a:t>
            </a:r>
            <a:r>
              <a:rPr lang="en-US" altLang="zh-CN">
                <a:ea typeface="宋体" charset="-122"/>
              </a:rPr>
              <a:t>byte]</a:t>
            </a:r>
          </a:p>
          <a:p>
            <a:pPr marL="0" indent="0" eaLnBrk="1" hangingPunct="1">
              <a:buNone/>
            </a:pPr>
            <a:r>
              <a:rPr lang="en-US" altLang="zh-CN">
                <a:ea typeface="宋体" charset="-122"/>
              </a:rPr>
              <a:t>			return str.substring(str.length() - 8);</a:t>
            </a:r>
          </a:p>
          <a:p>
            <a:pPr marL="0" indent="0" eaLnBrk="1" hangingPunct="1">
              <a:buNone/>
            </a:pPr>
            <a:r>
              <a:rPr lang="en-US" altLang="zh-CN">
                <a:ea typeface="宋体" charset="-122"/>
              </a:rPr>
              <a:t>		} else {</a:t>
            </a:r>
          </a:p>
          <a:p>
            <a:pPr marL="0" indent="0" eaLnBrk="1" hangingPunct="1">
              <a:buNone/>
            </a:pPr>
            <a:r>
              <a:rPr lang="en-US" altLang="zh-CN">
                <a:ea typeface="宋体" charset="-122"/>
              </a:rPr>
              <a:t>			return str;</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r>
              <a:rPr lang="en-US" altLang="zh-CN">
                <a:ea typeface="宋体" charset="-122"/>
              </a:rPr>
              <a:t>	/**</a:t>
            </a:r>
          </a:p>
          <a:p>
            <a:pPr marL="0" indent="0" eaLnBrk="1" hangingPunct="1">
              <a:buNone/>
            </a:pPr>
            <a:r>
              <a:rPr lang="en-US" altLang="zh-CN">
                <a:ea typeface="宋体" charset="-122"/>
              </a:rPr>
              <a:t>	 * </a:t>
            </a:r>
            <a:r>
              <a:rPr lang="zh-CN" altLang="en-US">
                <a:ea typeface="宋体" charset="-122"/>
              </a:rPr>
              <a:t>将 </a:t>
            </a:r>
            <a:r>
              <a:rPr lang="en-US" altLang="zh-CN">
                <a:ea typeface="宋体" charset="-122"/>
              </a:rPr>
              <a:t>content </a:t>
            </a:r>
            <a:r>
              <a:rPr lang="zh-CN" altLang="en-US">
                <a:ea typeface="宋体" charset="-122"/>
              </a:rPr>
              <a:t>进程赫夫曼编码，返回的就是 按 赫夫曼编码后的 </a:t>
            </a:r>
            <a:r>
              <a:rPr lang="en-US" altLang="zh-CN">
                <a:ea typeface="宋体" charset="-122"/>
              </a:rPr>
              <a:t>byte</a:t>
            </a:r>
            <a:r>
              <a:rPr lang="zh-CN" altLang="en-US">
                <a:ea typeface="宋体" charset="-122"/>
              </a:rPr>
              <a:t>数组</a:t>
            </a:r>
          </a:p>
          <a:p>
            <a:pPr marL="0" indent="0" eaLnBrk="1" hangingPunct="1">
              <a:buNone/>
            </a:pPr>
            <a:r>
              <a:rPr lang="zh-CN" altLang="en-US">
                <a:ea typeface="宋体" charset="-122"/>
              </a:rPr>
              <a:t>	 * 比如</a:t>
            </a:r>
            <a:r>
              <a:rPr lang="en-US" altLang="zh-CN">
                <a:ea typeface="宋体" charset="-122"/>
              </a:rPr>
              <a:t>: "i like like like java do you like a java" =&gt; </a:t>
            </a:r>
          </a:p>
          <a:p>
            <a:pPr marL="0" indent="0" eaLnBrk="1" hangingPunct="1">
              <a:buNone/>
            </a:pPr>
            <a:r>
              <a:rPr lang="en-US" altLang="zh-CN">
                <a:ea typeface="宋体" charset="-122"/>
              </a:rPr>
              <a:t>	 * 101010011011110111101001101111011110100..  </a:t>
            </a:r>
            <a:r>
              <a:rPr lang="zh-CN" altLang="en-US">
                <a:ea typeface="宋体" charset="-122"/>
              </a:rPr>
              <a:t>但是 是按照 </a:t>
            </a:r>
            <a:r>
              <a:rPr lang="en-US" altLang="zh-CN">
                <a:ea typeface="宋体" charset="-122"/>
              </a:rPr>
              <a:t>byte</a:t>
            </a:r>
            <a:r>
              <a:rPr lang="zh-CN" altLang="en-US">
                <a:ea typeface="宋体" charset="-122"/>
              </a:rPr>
              <a:t>数组来存放的</a:t>
            </a:r>
            <a:r>
              <a:rPr lang="en-US" altLang="zh-CN">
                <a:ea typeface="宋体" charset="-122"/>
              </a:rPr>
              <a:t>,</a:t>
            </a:r>
            <a:r>
              <a:rPr lang="zh-CN" altLang="en-US">
                <a:ea typeface="宋体" charset="-122"/>
              </a:rPr>
              <a:t>每</a:t>
            </a:r>
            <a:r>
              <a:rPr lang="en-US" altLang="zh-CN">
                <a:ea typeface="宋体" charset="-122"/>
              </a:rPr>
              <a:t>8</a:t>
            </a:r>
            <a:r>
              <a:rPr lang="zh-CN" altLang="en-US">
                <a:ea typeface="宋体" charset="-122"/>
              </a:rPr>
              <a:t>位 放入到一个 </a:t>
            </a:r>
            <a:r>
              <a:rPr lang="en-US" altLang="zh-CN">
                <a:ea typeface="宋体" charset="-122"/>
              </a:rPr>
              <a:t>byte</a:t>
            </a:r>
            <a:r>
              <a:rPr lang="zh-CN" altLang="en-US">
                <a:ea typeface="宋体" charset="-122"/>
              </a:rPr>
              <a:t>中</a:t>
            </a:r>
            <a:r>
              <a:rPr lang="en-US" altLang="zh-CN">
                <a:ea typeface="宋体" charset="-122"/>
              </a:rPr>
              <a:t>!</a:t>
            </a:r>
          </a:p>
          <a:p>
            <a:pPr marL="0" indent="0" eaLnBrk="1" hangingPunct="1">
              <a:buNone/>
            </a:pPr>
            <a:r>
              <a:rPr lang="en-US" altLang="zh-CN">
                <a:ea typeface="宋体" charset="-122"/>
              </a:rPr>
              <a:t>	 * </a:t>
            </a:r>
            <a:r>
              <a:rPr lang="zh-CN" altLang="en-US">
                <a:ea typeface="宋体" charset="-122"/>
              </a:rPr>
              <a:t>比如：</a:t>
            </a:r>
            <a:r>
              <a:rPr lang="en-US" altLang="zh-CN">
                <a:ea typeface="宋体" charset="-122"/>
              </a:rPr>
              <a:t>huffmanBytes[0] = -41(10101001)  huffmanBytes[1] = -61(10111101) ...</a:t>
            </a:r>
          </a:p>
          <a:p>
            <a:pPr marL="0" indent="0" eaLnBrk="1" hangingPunct="1">
              <a:buNone/>
            </a:pPr>
            <a:r>
              <a:rPr lang="en-US" altLang="zh-CN">
                <a:ea typeface="宋体" charset="-122"/>
              </a:rPr>
              <a:t>	 * @param bytes</a:t>
            </a:r>
          </a:p>
          <a:p>
            <a:pPr marL="0" indent="0" eaLnBrk="1" hangingPunct="1">
              <a:buNone/>
            </a:pPr>
            <a:r>
              <a:rPr lang="en-US" altLang="zh-CN">
                <a:ea typeface="宋体" charset="-122"/>
              </a:rPr>
              <a:t>	 * @return</a:t>
            </a:r>
          </a:p>
          <a:p>
            <a:pPr marL="0" indent="0" eaLnBrk="1" hangingPunct="1">
              <a:buNone/>
            </a:pPr>
            <a:r>
              <a:rPr lang="en-US" altLang="zh-CN">
                <a:ea typeface="宋体" charset="-122"/>
              </a:rPr>
              <a:t>	 */</a:t>
            </a:r>
          </a:p>
          <a:p>
            <a:pPr marL="0" indent="0" eaLnBrk="1" hangingPunct="1">
              <a:buNone/>
            </a:pPr>
            <a:r>
              <a:rPr lang="en-US" altLang="zh-CN">
                <a:ea typeface="宋体" charset="-122"/>
              </a:rPr>
              <a:t>	private static byte[] huffmanZip(byte[] bytes) {</a:t>
            </a:r>
          </a:p>
          <a:p>
            <a:pPr marL="0" indent="0" eaLnBrk="1" hangingPunct="1">
              <a:buNone/>
            </a:pPr>
            <a:r>
              <a:rPr lang="en-US" altLang="zh-CN">
                <a:ea typeface="宋体" charset="-122"/>
              </a:rPr>
              <a:t>		//</a:t>
            </a:r>
            <a:r>
              <a:rPr lang="zh-CN" altLang="en-US">
                <a:ea typeface="宋体" charset="-122"/>
              </a:rPr>
              <a:t>先统计每一个</a:t>
            </a:r>
            <a:r>
              <a:rPr lang="en-US" altLang="zh-CN">
                <a:ea typeface="宋体" charset="-122"/>
              </a:rPr>
              <a:t>byte</a:t>
            </a:r>
            <a:r>
              <a:rPr lang="zh-CN" altLang="en-US">
                <a:ea typeface="宋体" charset="-122"/>
              </a:rPr>
              <a:t>出现的次数，并放入一个集合中</a:t>
            </a:r>
          </a:p>
          <a:p>
            <a:pPr marL="0" indent="0" eaLnBrk="1" hangingPunct="1">
              <a:buNone/>
            </a:pPr>
            <a:r>
              <a:rPr lang="zh-CN" altLang="en-US">
                <a:ea typeface="宋体" charset="-122"/>
              </a:rPr>
              <a:t>		</a:t>
            </a:r>
            <a:r>
              <a:rPr lang="en-US" altLang="zh-CN">
                <a:ea typeface="宋体" charset="-122"/>
              </a:rPr>
              <a:t>List&lt;Node&gt; nodes = getNodes(bytes);</a:t>
            </a:r>
          </a:p>
          <a:p>
            <a:pPr marL="0" indent="0" eaLnBrk="1" hangingPunct="1">
              <a:buNone/>
            </a:pPr>
            <a:r>
              <a:rPr lang="en-US" altLang="zh-CN">
                <a:ea typeface="宋体" charset="-122"/>
              </a:rPr>
              <a:t>		//</a:t>
            </a:r>
            <a:r>
              <a:rPr lang="zh-CN" altLang="en-US">
                <a:ea typeface="宋体" charset="-122"/>
              </a:rPr>
              <a:t>创建一颗赫夫曼树</a:t>
            </a:r>
          </a:p>
          <a:p>
            <a:pPr marL="0" indent="0" eaLnBrk="1" hangingPunct="1">
              <a:buNone/>
            </a:pPr>
            <a:r>
              <a:rPr lang="zh-CN" altLang="en-US">
                <a:ea typeface="宋体" charset="-122"/>
              </a:rPr>
              <a:t>		</a:t>
            </a:r>
            <a:r>
              <a:rPr lang="en-US" altLang="zh-CN">
                <a:ea typeface="宋体" charset="-122"/>
              </a:rPr>
              <a:t>Node root = createHuffmanTree(nodes);</a:t>
            </a:r>
          </a:p>
          <a:p>
            <a:pPr marL="0" indent="0" eaLnBrk="1" hangingPunct="1">
              <a:buNone/>
            </a:pPr>
            <a:r>
              <a:rPr lang="en-US" altLang="zh-CN">
                <a:ea typeface="宋体" charset="-122"/>
              </a:rPr>
              <a:t>		//</a:t>
            </a:r>
            <a:r>
              <a:rPr lang="zh-CN" altLang="en-US">
                <a:ea typeface="宋体" charset="-122"/>
              </a:rPr>
              <a:t>测试一下 赫夫曼树 是否创建成功</a:t>
            </a:r>
            <a:r>
              <a:rPr lang="en-US" altLang="zh-CN">
                <a:ea typeface="宋体" charset="-122"/>
              </a:rPr>
              <a:t>!</a:t>
            </a:r>
          </a:p>
          <a:p>
            <a:pPr marL="0" indent="0" eaLnBrk="1" hangingPunct="1">
              <a:buNone/>
            </a:pPr>
            <a:r>
              <a:rPr lang="en-US" altLang="zh-CN">
                <a:ea typeface="宋体" charset="-122"/>
              </a:rPr>
              <a:t>		//</a:t>
            </a:r>
            <a:r>
              <a:rPr lang="zh-CN" altLang="en-US">
                <a:ea typeface="宋体" charset="-122"/>
              </a:rPr>
              <a:t>输出</a:t>
            </a:r>
            <a:r>
              <a:rPr lang="en-US" altLang="zh-CN">
                <a:ea typeface="宋体" charset="-122"/>
              </a:rPr>
              <a:t>root </a:t>
            </a:r>
            <a:r>
              <a:rPr lang="zh-CN" altLang="en-US">
                <a:ea typeface="宋体" charset="-122"/>
              </a:rPr>
              <a:t>的 值</a:t>
            </a:r>
          </a:p>
          <a:p>
            <a:pPr marL="0" indent="0" eaLnBrk="1" hangingPunct="1">
              <a:buNone/>
            </a:pPr>
            <a:r>
              <a:rPr lang="zh-CN" altLang="en-US">
                <a:ea typeface="宋体" charset="-122"/>
              </a:rPr>
              <a:t>		</a:t>
            </a:r>
            <a:r>
              <a:rPr lang="en-US" altLang="zh-CN">
                <a:ea typeface="宋体" charset="-122"/>
              </a:rPr>
              <a:t>//System.out.println(root + " " + root.left + " " + root.right);</a:t>
            </a:r>
          </a:p>
          <a:p>
            <a:pPr marL="0" indent="0" eaLnBrk="1" hangingPunct="1">
              <a:buNone/>
            </a:pPr>
            <a:r>
              <a:rPr lang="en-US" altLang="zh-CN">
                <a:ea typeface="宋体" charset="-122"/>
              </a:rPr>
              <a:t>		//</a:t>
            </a:r>
            <a:r>
              <a:rPr lang="zh-CN" altLang="en-US">
                <a:ea typeface="宋体" charset="-122"/>
              </a:rPr>
              <a:t>创建一个赫夫曼编码表</a:t>
            </a:r>
          </a:p>
          <a:p>
            <a:pPr marL="0" indent="0" eaLnBrk="1" hangingPunct="1">
              <a:buNone/>
            </a:pPr>
            <a:r>
              <a:rPr lang="zh-CN" altLang="en-US">
                <a:ea typeface="宋体" charset="-122"/>
              </a:rPr>
              <a:t>		</a:t>
            </a:r>
            <a:r>
              <a:rPr lang="en-US" altLang="zh-CN">
                <a:ea typeface="宋体" charset="-122"/>
              </a:rPr>
              <a:t>Map&lt;Byte, String&gt; huffmanCodes = getCodes(root);</a:t>
            </a:r>
          </a:p>
          <a:p>
            <a:pPr marL="0" indent="0" eaLnBrk="1" hangingPunct="1">
              <a:buNone/>
            </a:pPr>
            <a:r>
              <a:rPr lang="en-US" altLang="zh-CN">
                <a:ea typeface="宋体" charset="-122"/>
              </a:rPr>
              <a:t>		//</a:t>
            </a:r>
            <a:r>
              <a:rPr lang="zh-CN" altLang="en-US">
                <a:ea typeface="宋体" charset="-122"/>
              </a:rPr>
              <a:t>测试一把</a:t>
            </a:r>
            <a:r>
              <a:rPr lang="en-US" altLang="zh-CN">
                <a:ea typeface="宋体" charset="-122"/>
              </a:rPr>
              <a:t>, </a:t>
            </a:r>
            <a:r>
              <a:rPr lang="zh-CN" altLang="en-US">
                <a:ea typeface="宋体" charset="-122"/>
              </a:rPr>
              <a:t>看看 	赫夫曼编码表 是否正确</a:t>
            </a:r>
          </a:p>
          <a:p>
            <a:pPr marL="0" indent="0" eaLnBrk="1" hangingPunct="1">
              <a:buNone/>
            </a:pPr>
            <a:r>
              <a:rPr lang="zh-CN" altLang="en-US">
                <a:ea typeface="宋体" charset="-122"/>
              </a:rPr>
              <a:t>		</a:t>
            </a:r>
            <a:r>
              <a:rPr lang="en-US" altLang="zh-CN">
                <a:ea typeface="宋体" charset="-122"/>
              </a:rPr>
              <a:t>//32=01, 97=100, 100=11000, 117=11001, 101=1110, 118=11011, 105=101, 121=11010, 106=0010, 107=1111, 108=000, 111=0011</a:t>
            </a:r>
          </a:p>
          <a:p>
            <a:pPr marL="0" indent="0" eaLnBrk="1" hangingPunct="1">
              <a:buNone/>
            </a:pPr>
            <a:r>
              <a:rPr lang="en-US" altLang="zh-CN">
                <a:ea typeface="宋体" charset="-122"/>
              </a:rPr>
              <a:t>		//System.out.println(huffmanCodes);</a:t>
            </a:r>
          </a:p>
          <a:p>
            <a:pPr marL="0" indent="0" eaLnBrk="1" hangingPunct="1">
              <a:buNone/>
            </a:pPr>
            <a:r>
              <a:rPr lang="en-US" altLang="zh-CN">
                <a:ea typeface="宋体" charset="-122"/>
              </a:rPr>
              <a:t>		//</a:t>
            </a:r>
            <a:r>
              <a:rPr lang="zh-CN" altLang="en-US">
                <a:ea typeface="宋体" charset="-122"/>
              </a:rPr>
              <a:t>遍历一把</a:t>
            </a:r>
          </a:p>
          <a:p>
            <a:pPr marL="0" indent="0" eaLnBrk="1" hangingPunct="1">
              <a:buNone/>
            </a:pPr>
            <a:r>
              <a:rPr lang="zh-CN" altLang="en-US">
                <a:ea typeface="宋体" charset="-122"/>
              </a:rPr>
              <a:t>		</a:t>
            </a:r>
            <a:r>
              <a:rPr lang="en-US" altLang="zh-CN">
                <a:ea typeface="宋体" charset="-122"/>
              </a:rPr>
              <a:t>Set&lt;Byte&gt; keySet = huffmanCodes.keySet();</a:t>
            </a:r>
          </a:p>
          <a:p>
            <a:pPr marL="0" indent="0" eaLnBrk="1" hangingPunct="1">
              <a:buNone/>
            </a:pPr>
            <a:r>
              <a:rPr lang="en-US" altLang="zh-CN">
                <a:ea typeface="宋体" charset="-122"/>
              </a:rPr>
              <a:t>		for(Byte key: keySet) {</a:t>
            </a:r>
          </a:p>
          <a:p>
            <a:pPr marL="0" indent="0" eaLnBrk="1" hangingPunct="1">
              <a:buNone/>
            </a:pPr>
            <a:r>
              <a:rPr lang="en-US" altLang="zh-CN">
                <a:ea typeface="宋体" charset="-122"/>
              </a:rPr>
              <a:t>			System.out.print((char)key.intValue() + "=" + huffmanCodes.get(key) + " ");</a:t>
            </a:r>
          </a:p>
          <a:p>
            <a:pPr marL="0" indent="0" eaLnBrk="1" hangingPunct="1">
              <a:buNone/>
            </a:pPr>
            <a:r>
              <a:rPr lang="en-US" altLang="zh-CN">
                <a:ea typeface="宋体" charset="-122"/>
              </a:rPr>
              <a:t>		}</a:t>
            </a:r>
          </a:p>
          <a:p>
            <a:pPr marL="0" indent="0" eaLnBrk="1" hangingPunct="1">
              <a:buNone/>
            </a:pPr>
            <a:r>
              <a:rPr lang="en-US" altLang="zh-CN">
                <a:ea typeface="宋体" charset="-122"/>
              </a:rPr>
              <a:t>		//</a:t>
            </a:r>
            <a:r>
              <a:rPr lang="zh-CN" altLang="en-US">
                <a:ea typeface="宋体" charset="-122"/>
              </a:rPr>
              <a:t>对 </a:t>
            </a:r>
            <a:r>
              <a:rPr lang="en-US" altLang="zh-CN">
                <a:ea typeface="宋体" charset="-122"/>
              </a:rPr>
              <a:t>bytes </a:t>
            </a:r>
            <a:r>
              <a:rPr lang="zh-CN" altLang="en-US">
                <a:ea typeface="宋体" charset="-122"/>
              </a:rPr>
              <a:t>进行哈夫曼编码，返回的是 一个</a:t>
            </a:r>
            <a:r>
              <a:rPr lang="en-US" altLang="zh-CN">
                <a:ea typeface="宋体" charset="-122"/>
              </a:rPr>
              <a:t>byte</a:t>
            </a:r>
            <a:r>
              <a:rPr lang="zh-CN" altLang="en-US">
                <a:ea typeface="宋体" charset="-122"/>
              </a:rPr>
              <a:t>数组</a:t>
            </a:r>
          </a:p>
          <a:p>
            <a:pPr marL="0" indent="0" eaLnBrk="1" hangingPunct="1">
              <a:buNone/>
            </a:pPr>
            <a:r>
              <a:rPr lang="zh-CN" altLang="en-US">
                <a:ea typeface="宋体" charset="-122"/>
              </a:rPr>
              <a:t>		</a:t>
            </a:r>
            <a:r>
              <a:rPr lang="en-US" altLang="zh-CN">
                <a:ea typeface="宋体" charset="-122"/>
              </a:rPr>
              <a:t>//"i like like like java do you like a java" </a:t>
            </a:r>
          </a:p>
          <a:p>
            <a:pPr marL="0" indent="0" eaLnBrk="1" hangingPunct="1">
              <a:buNone/>
            </a:pPr>
            <a:r>
              <a:rPr lang="en-US" altLang="zh-CN">
                <a:ea typeface="宋体" charset="-122"/>
              </a:rPr>
              <a:t>		//</a:t>
            </a:r>
            <a:r>
              <a:rPr lang="zh-CN" altLang="en-US">
                <a:ea typeface="宋体" charset="-122"/>
              </a:rPr>
              <a:t>对应的 是 </a:t>
            </a:r>
            <a:r>
              <a:rPr lang="en-US" altLang="zh-CN">
                <a:ea typeface="宋体" charset="-122"/>
              </a:rPr>
              <a:t>"1010100010111111110.."</a:t>
            </a:r>
          </a:p>
          <a:p>
            <a:pPr marL="0" indent="0" eaLnBrk="1" hangingPunct="1">
              <a:buNone/>
            </a:pPr>
            <a:r>
              <a:rPr lang="en-US" altLang="zh-CN">
                <a:ea typeface="宋体" charset="-122"/>
              </a:rPr>
              <a:t>		//huffmanBytes[0] = 10101000 = -88</a:t>
            </a:r>
          </a:p>
          <a:p>
            <a:pPr marL="0" indent="0" eaLnBrk="1" hangingPunct="1">
              <a:buNone/>
            </a:pPr>
            <a:r>
              <a:rPr lang="en-US" altLang="zh-CN">
                <a:ea typeface="宋体" charset="-122"/>
              </a:rPr>
              <a:t>		//huffmanBytes[1] = 10111111 = -65</a:t>
            </a:r>
          </a:p>
          <a:p>
            <a:pPr marL="0" indent="0" eaLnBrk="1" hangingPunct="1">
              <a:buNone/>
            </a:pPr>
            <a:r>
              <a:rPr lang="en-US" altLang="zh-CN">
                <a:ea typeface="宋体" charset="-122"/>
              </a:rPr>
              <a:t>		byte[] huffmanBytes = zip(bytes,huffmanCodes);</a:t>
            </a:r>
          </a:p>
          <a:p>
            <a:pPr marL="0" indent="0" eaLnBrk="1" hangingPunct="1">
              <a:buNone/>
            </a:pPr>
            <a:r>
              <a:rPr lang="en-US" altLang="zh-CN">
                <a:ea typeface="宋体" charset="-122"/>
              </a:rPr>
              <a:t>		//</a:t>
            </a:r>
            <a:r>
              <a:rPr lang="zh-CN" altLang="en-US">
                <a:ea typeface="宋体" charset="-122"/>
              </a:rPr>
              <a:t>测试一个 </a:t>
            </a:r>
          </a:p>
          <a:p>
            <a:pPr marL="0" indent="0" eaLnBrk="1" hangingPunct="1">
              <a:buNone/>
            </a:pPr>
            <a:r>
              <a:rPr lang="zh-CN" altLang="en-US">
                <a:ea typeface="宋体" charset="-122"/>
              </a:rPr>
              <a:t>		</a:t>
            </a:r>
            <a:r>
              <a:rPr lang="en-US" altLang="zh-CN">
                <a:ea typeface="宋体" charset="-122"/>
              </a:rPr>
              <a:t>System.out.println("\n" + Arrays.toString(huffmanBytes));</a:t>
            </a:r>
          </a:p>
          <a:p>
            <a:pPr marL="0" indent="0" eaLnBrk="1" hangingPunct="1">
              <a:buNone/>
            </a:pPr>
            <a:r>
              <a:rPr lang="en-US" altLang="zh-CN">
                <a:ea typeface="宋体" charset="-122"/>
              </a:rPr>
              <a:t>		return huffmanBytes;</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r>
              <a:rPr lang="zh-CN" altLang="en-US">
                <a:ea typeface="宋体" charset="-122"/>
              </a:rPr>
              <a:t>某个叶子节点存储路径</a:t>
            </a:r>
          </a:p>
          <a:p>
            <a:pPr marL="0" indent="0" eaLnBrk="1" hangingPunct="1">
              <a:buNone/>
            </a:pPr>
            <a:r>
              <a:rPr lang="zh-CN" altLang="en-US">
                <a:ea typeface="宋体" charset="-122"/>
              </a:rPr>
              <a:t>	</a:t>
            </a:r>
            <a:r>
              <a:rPr lang="en-US" altLang="zh-CN">
                <a:ea typeface="宋体" charset="-122"/>
              </a:rPr>
              <a:t>static StringBuilder stringBuilder = new StringBuilder();</a:t>
            </a:r>
          </a:p>
          <a:p>
            <a:pPr marL="0" indent="0" eaLnBrk="1" hangingPunct="1">
              <a:buNone/>
            </a:pPr>
            <a:r>
              <a:rPr lang="en-US" altLang="zh-CN">
                <a:ea typeface="宋体" charset="-122"/>
              </a:rPr>
              <a:t>	//</a:t>
            </a:r>
            <a:r>
              <a:rPr lang="zh-CN" altLang="en-US">
                <a:ea typeface="宋体" charset="-122"/>
              </a:rPr>
              <a:t>存储赫夫曼编码</a:t>
            </a:r>
          </a:p>
          <a:p>
            <a:pPr marL="0" indent="0" eaLnBrk="1" hangingPunct="1">
              <a:buNone/>
            </a:pPr>
            <a:r>
              <a:rPr lang="zh-CN" altLang="en-US">
                <a:ea typeface="宋体" charset="-122"/>
              </a:rPr>
              <a:t>	</a:t>
            </a:r>
            <a:r>
              <a:rPr lang="en-US" altLang="zh-CN">
                <a:ea typeface="宋体" charset="-122"/>
              </a:rPr>
              <a:t>static Map&lt;Byte, String&gt; huffmanCodes = new HashMap&lt;&gt;();</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 </a:t>
            </a:r>
            <a:r>
              <a:rPr lang="zh-CN" altLang="en-US">
                <a:ea typeface="宋体" charset="-122"/>
              </a:rPr>
              <a:t>传入赫夫曼树的根节点，返回对应的赫夫曼编码 </a:t>
            </a:r>
            <a:r>
              <a:rPr lang="en-US" altLang="zh-CN">
                <a:ea typeface="宋体" charset="-122"/>
              </a:rPr>
              <a:t>Map&lt;Byte, String&gt;</a:t>
            </a:r>
          </a:p>
          <a:p>
            <a:pPr marL="0" indent="0" eaLnBrk="1" hangingPunct="1">
              <a:buNone/>
            </a:pPr>
            <a:r>
              <a:rPr lang="en-US" altLang="zh-CN">
                <a:ea typeface="宋体" charset="-122"/>
              </a:rPr>
              <a:t>	 * </a:t>
            </a:r>
            <a:r>
              <a:rPr lang="zh-CN" altLang="en-US">
                <a:ea typeface="宋体" charset="-122"/>
              </a:rPr>
              <a:t>即形式如</a:t>
            </a:r>
            <a:r>
              <a:rPr lang="en-US" altLang="zh-CN">
                <a:ea typeface="宋体" charset="-122"/>
              </a:rPr>
              <a:t>(</a:t>
            </a:r>
            <a:r>
              <a:rPr lang="zh-CN" altLang="en-US">
                <a:ea typeface="宋体" charset="-122"/>
              </a:rPr>
              <a:t>和生成的赫夫曼树有关系</a:t>
            </a:r>
            <a:r>
              <a:rPr lang="en-US" altLang="zh-CN">
                <a:ea typeface="宋体" charset="-122"/>
              </a:rPr>
              <a:t>)</a:t>
            </a:r>
            <a:r>
              <a:rPr lang="zh-CN" altLang="en-US">
                <a:ea typeface="宋体" charset="-122"/>
              </a:rPr>
              <a:t>： 	</a:t>
            </a:r>
          </a:p>
          <a:p>
            <a:pPr marL="0" indent="0" eaLnBrk="1" hangingPunct="1">
              <a:buNone/>
            </a:pPr>
            <a:r>
              <a:rPr lang="zh-CN" altLang="en-US">
                <a:ea typeface="宋体" charset="-122"/>
              </a:rPr>
              <a:t>	 * 			</a:t>
            </a:r>
            <a:r>
              <a:rPr lang="en-US" altLang="zh-CN">
                <a:ea typeface="宋体" charset="-122"/>
              </a:rPr>
              <a:t>o: 1000   	u: 10010  	d: 100110  		y: 100111  		i: 101</a:t>
            </a:r>
          </a:p>
          <a:p>
            <a:pPr marL="0" indent="0" eaLnBrk="1" hangingPunct="1">
              <a:buNone/>
            </a:pPr>
            <a:r>
              <a:rPr lang="en-US" altLang="zh-CN">
                <a:ea typeface="宋体" charset="-122"/>
              </a:rPr>
              <a:t>				a: 110     k: 1110    	e: 1111       	j: 0000       	v: 0001</a:t>
            </a:r>
          </a:p>
          <a:p>
            <a:pPr marL="0" indent="0" eaLnBrk="1" hangingPunct="1">
              <a:buNone/>
            </a:pPr>
            <a:r>
              <a:rPr lang="en-US" altLang="zh-CN">
                <a:ea typeface="宋体" charset="-122"/>
              </a:rPr>
              <a:t>				l: 001 		 : 01</a:t>
            </a:r>
          </a:p>
          <a:p>
            <a:pPr marL="0" indent="0" eaLnBrk="1" hangingPunct="1">
              <a:buNone/>
            </a:pPr>
            <a:endParaRPr lang="en-US" altLang="zh-CN">
              <a:ea typeface="宋体" charset="-122"/>
            </a:endParaRPr>
          </a:p>
          <a:p>
            <a:pPr marL="0" indent="0" eaLnBrk="1" hangingPunct="1">
              <a:buNone/>
            </a:pPr>
            <a:r>
              <a:rPr lang="en-US" altLang="zh-CN">
                <a:ea typeface="宋体" charset="-122"/>
              </a:rPr>
              <a:t>	 * @param tree</a:t>
            </a:r>
          </a:p>
          <a:p>
            <a:pPr marL="0" indent="0" eaLnBrk="1" hangingPunct="1">
              <a:buNone/>
            </a:pPr>
            <a:r>
              <a:rPr lang="en-US" altLang="zh-CN">
                <a:ea typeface="宋体" charset="-122"/>
              </a:rPr>
              <a:t>	 * @return</a:t>
            </a:r>
          </a:p>
          <a:p>
            <a:pPr marL="0" indent="0" eaLnBrk="1" hangingPunct="1">
              <a:buNone/>
            </a:pPr>
            <a:r>
              <a:rPr lang="en-US" altLang="zh-CN">
                <a:ea typeface="宋体" charset="-122"/>
              </a:rPr>
              <a:t>	 */</a:t>
            </a:r>
          </a:p>
          <a:p>
            <a:pPr marL="0" indent="0" eaLnBrk="1" hangingPunct="1">
              <a:buNone/>
            </a:pPr>
            <a:r>
              <a:rPr lang="en-US" altLang="zh-CN">
                <a:ea typeface="宋体" charset="-122"/>
              </a:rPr>
              <a:t>	private static Map&lt;Byte, String&gt; getCodes(Node root) {</a:t>
            </a:r>
          </a:p>
          <a:p>
            <a:pPr marL="0" indent="0" eaLnBrk="1" hangingPunct="1">
              <a:buNone/>
            </a:pPr>
            <a:r>
              <a:rPr lang="en-US" altLang="zh-CN">
                <a:ea typeface="宋体" charset="-122"/>
              </a:rPr>
              <a:t>		</a:t>
            </a:r>
          </a:p>
          <a:p>
            <a:pPr marL="0" indent="0" eaLnBrk="1" hangingPunct="1">
              <a:buNone/>
            </a:pPr>
            <a:r>
              <a:rPr lang="en-US" altLang="zh-CN">
                <a:ea typeface="宋体" charset="-122"/>
              </a:rPr>
              <a:t>		if(root==null) {</a:t>
            </a:r>
          </a:p>
          <a:p>
            <a:pPr marL="0" indent="0" eaLnBrk="1" hangingPunct="1">
              <a:buNone/>
            </a:pPr>
            <a:r>
              <a:rPr lang="en-US" altLang="zh-CN">
                <a:ea typeface="宋体" charset="-122"/>
              </a:rPr>
              <a:t>			return null;</a:t>
            </a:r>
          </a:p>
          <a:p>
            <a:pPr marL="0" indent="0" eaLnBrk="1" hangingPunct="1">
              <a:buNone/>
            </a:pPr>
            <a:r>
              <a:rPr lang="en-US" altLang="zh-CN">
                <a:ea typeface="宋体" charset="-122"/>
              </a:rPr>
              <a:t>		}</a:t>
            </a:r>
          </a:p>
          <a:p>
            <a:pPr marL="0" indent="0" eaLnBrk="1" hangingPunct="1">
              <a:buNone/>
            </a:pPr>
            <a:r>
              <a:rPr lang="en-US" altLang="zh-CN">
                <a:ea typeface="宋体" charset="-122"/>
              </a:rPr>
              <a:t>		//</a:t>
            </a:r>
            <a:r>
              <a:rPr lang="zh-CN" altLang="en-US">
                <a:ea typeface="宋体" charset="-122"/>
              </a:rPr>
              <a:t>处理</a:t>
            </a:r>
            <a:r>
              <a:rPr lang="en-US" altLang="zh-CN">
                <a:ea typeface="宋体" charset="-122"/>
              </a:rPr>
              <a:t>root</a:t>
            </a:r>
            <a:r>
              <a:rPr lang="zh-CN" altLang="en-US">
                <a:ea typeface="宋体" charset="-122"/>
              </a:rPr>
              <a:t>的左子树</a:t>
            </a:r>
          </a:p>
          <a:p>
            <a:pPr marL="0" indent="0" eaLnBrk="1" hangingPunct="1">
              <a:buNone/>
            </a:pPr>
            <a:r>
              <a:rPr lang="zh-CN" altLang="en-US">
                <a:ea typeface="宋体" charset="-122"/>
              </a:rPr>
              <a:t>		</a:t>
            </a:r>
            <a:r>
              <a:rPr lang="en-US" altLang="zh-CN">
                <a:ea typeface="宋体" charset="-122"/>
              </a:rPr>
              <a:t>getCodes(root.left,"0",stringBuilder);</a:t>
            </a:r>
          </a:p>
          <a:p>
            <a:pPr marL="0" indent="0" eaLnBrk="1" hangingPunct="1">
              <a:buNone/>
            </a:pPr>
            <a:r>
              <a:rPr lang="en-US" altLang="zh-CN">
                <a:ea typeface="宋体" charset="-122"/>
              </a:rPr>
              <a:t>		//</a:t>
            </a:r>
            <a:r>
              <a:rPr lang="zh-CN" altLang="en-US">
                <a:ea typeface="宋体" charset="-122"/>
              </a:rPr>
              <a:t>处理</a:t>
            </a:r>
            <a:r>
              <a:rPr lang="en-US" altLang="zh-CN">
                <a:ea typeface="宋体" charset="-122"/>
              </a:rPr>
              <a:t>root</a:t>
            </a:r>
            <a:r>
              <a:rPr lang="zh-CN" altLang="en-US">
                <a:ea typeface="宋体" charset="-122"/>
              </a:rPr>
              <a:t>的右子树</a:t>
            </a:r>
          </a:p>
          <a:p>
            <a:pPr marL="0" indent="0" eaLnBrk="1" hangingPunct="1">
              <a:buNone/>
            </a:pPr>
            <a:r>
              <a:rPr lang="zh-CN" altLang="en-US">
                <a:ea typeface="宋体" charset="-122"/>
              </a:rPr>
              <a:t>		</a:t>
            </a:r>
            <a:r>
              <a:rPr lang="en-US" altLang="zh-CN">
                <a:ea typeface="宋体" charset="-122"/>
              </a:rPr>
              <a:t>getCodes(root.right,"1",stringBuilder);</a:t>
            </a:r>
          </a:p>
          <a:p>
            <a:pPr marL="0" indent="0" eaLnBrk="1" hangingPunct="1">
              <a:buNone/>
            </a:pPr>
            <a:r>
              <a:rPr lang="en-US" altLang="zh-CN">
                <a:ea typeface="宋体" charset="-122"/>
              </a:rPr>
              <a:t>		return huffmanCodes;</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 </a:t>
            </a:r>
            <a:r>
              <a:rPr lang="zh-CN" altLang="en-US">
                <a:ea typeface="宋体" charset="-122"/>
              </a:rPr>
              <a:t>该方法会</a:t>
            </a:r>
            <a:r>
              <a:rPr lang="en-US" altLang="zh-CN">
                <a:ea typeface="宋体" charset="-122"/>
              </a:rPr>
              <a:t>node </a:t>
            </a:r>
            <a:r>
              <a:rPr lang="zh-CN" altLang="en-US">
                <a:ea typeface="宋体" charset="-122"/>
              </a:rPr>
              <a:t>节点的所有叶子节点的赫夫曼编码</a:t>
            </a:r>
            <a:r>
              <a:rPr lang="en-US" altLang="zh-CN">
                <a:ea typeface="宋体" charset="-122"/>
              </a:rPr>
              <a:t>,</a:t>
            </a:r>
            <a:r>
              <a:rPr lang="zh-CN" altLang="en-US">
                <a:ea typeface="宋体" charset="-122"/>
              </a:rPr>
              <a:t>并存放在</a:t>
            </a:r>
            <a:r>
              <a:rPr lang="en-US" altLang="zh-CN">
                <a:ea typeface="宋体" charset="-122"/>
              </a:rPr>
              <a:t>huffmanCodes</a:t>
            </a:r>
            <a:r>
              <a:rPr lang="zh-CN" altLang="en-US">
                <a:ea typeface="宋体" charset="-122"/>
              </a:rPr>
              <a:t>集合中</a:t>
            </a:r>
          </a:p>
          <a:p>
            <a:pPr marL="0" indent="0" eaLnBrk="1" hangingPunct="1">
              <a:buNone/>
            </a:pPr>
            <a:r>
              <a:rPr lang="zh-CN" altLang="en-US">
                <a:ea typeface="宋体" charset="-122"/>
              </a:rPr>
              <a:t>	 * 其形式如：</a:t>
            </a:r>
            <a:r>
              <a:rPr lang="en-US" altLang="zh-CN">
                <a:ea typeface="宋体" charset="-122"/>
              </a:rPr>
              <a:t>{32=01, 97=100, 100=11000, 117=11001, 101=1110, 118=11011, 105=101, 121=11010, 106=0010, 107=1111, 108=000, 111=0011}</a:t>
            </a:r>
          </a:p>
          <a:p>
            <a:pPr marL="0" indent="0" eaLnBrk="1" hangingPunct="1">
              <a:buNone/>
            </a:pPr>
            <a:r>
              <a:rPr lang="en-US" altLang="zh-CN">
                <a:ea typeface="宋体" charset="-122"/>
              </a:rPr>
              <a:t>	 * @param node</a:t>
            </a:r>
          </a:p>
          <a:p>
            <a:pPr marL="0" indent="0" eaLnBrk="1" hangingPunct="1">
              <a:buNone/>
            </a:pPr>
            <a:r>
              <a:rPr lang="en-US" altLang="zh-CN">
                <a:ea typeface="宋体" charset="-122"/>
              </a:rPr>
              <a:t>	 * @param code</a:t>
            </a:r>
          </a:p>
          <a:p>
            <a:pPr marL="0" indent="0" eaLnBrk="1" hangingPunct="1">
              <a:buNone/>
            </a:pPr>
            <a:r>
              <a:rPr lang="en-US" altLang="zh-CN">
                <a:ea typeface="宋体" charset="-122"/>
              </a:rPr>
              <a:t>	 * @param stringBuilder</a:t>
            </a:r>
          </a:p>
          <a:p>
            <a:pPr marL="0" indent="0" eaLnBrk="1" hangingPunct="1">
              <a:buNone/>
            </a:pPr>
            <a:r>
              <a:rPr lang="en-US" altLang="zh-CN">
                <a:ea typeface="宋体" charset="-122"/>
              </a:rPr>
              <a:t>	 */</a:t>
            </a:r>
          </a:p>
          <a:p>
            <a:pPr marL="0" indent="0" eaLnBrk="1" hangingPunct="1">
              <a:buNone/>
            </a:pPr>
            <a:r>
              <a:rPr lang="en-US" altLang="zh-CN">
                <a:ea typeface="宋体" charset="-122"/>
              </a:rPr>
              <a:t>	private static void getCodes(Node node, String code, StringBuilder stringBuilder) {</a:t>
            </a:r>
          </a:p>
          <a:p>
            <a:pPr marL="0" indent="0" eaLnBrk="1" hangingPunct="1">
              <a:buNone/>
            </a:pPr>
            <a:r>
              <a:rPr lang="en-US" altLang="zh-CN">
                <a:ea typeface="宋体" charset="-122"/>
              </a:rPr>
              <a:t>		StringBuilder stringBuilder2 = new StringBuilder(stringBuilder);</a:t>
            </a:r>
          </a:p>
          <a:p>
            <a:pPr marL="0" indent="0" eaLnBrk="1" hangingPunct="1">
              <a:buNone/>
            </a:pPr>
            <a:r>
              <a:rPr lang="en-US" altLang="zh-CN">
                <a:ea typeface="宋体" charset="-122"/>
              </a:rPr>
              <a:t>		stringBuilder2.append(code);</a:t>
            </a:r>
          </a:p>
          <a:p>
            <a:pPr marL="0" indent="0" eaLnBrk="1" hangingPunct="1">
              <a:buNone/>
            </a:pPr>
            <a:r>
              <a:rPr lang="en-US" altLang="zh-CN">
                <a:ea typeface="宋体" charset="-122"/>
              </a:rPr>
              <a:t>		if(node != null) {</a:t>
            </a:r>
          </a:p>
          <a:p>
            <a:pPr marL="0" indent="0" eaLnBrk="1" hangingPunct="1">
              <a:buNone/>
            </a:pPr>
            <a:r>
              <a:rPr lang="en-US" altLang="zh-CN">
                <a:ea typeface="宋体" charset="-122"/>
              </a:rPr>
              <a:t>			if (node.data == null) {</a:t>
            </a:r>
          </a:p>
          <a:p>
            <a:pPr marL="0" indent="0" eaLnBrk="1" hangingPunct="1">
              <a:buNone/>
            </a:pPr>
            <a:r>
              <a:rPr lang="en-US" altLang="zh-CN">
                <a:ea typeface="宋体" charset="-122"/>
              </a:rPr>
              <a:t>				getCodes(node.left, "0", stringBuilder2);</a:t>
            </a:r>
          </a:p>
          <a:p>
            <a:pPr marL="0" indent="0" eaLnBrk="1" hangingPunct="1">
              <a:buNone/>
            </a:pPr>
            <a:r>
              <a:rPr lang="en-US" altLang="zh-CN">
                <a:ea typeface="宋体" charset="-122"/>
              </a:rPr>
              <a:t>				getCodes(node.right, "1", stringBuilder2);</a:t>
            </a:r>
          </a:p>
          <a:p>
            <a:pPr marL="0" indent="0" eaLnBrk="1" hangingPunct="1">
              <a:buNone/>
            </a:pPr>
            <a:r>
              <a:rPr lang="en-US" altLang="zh-CN">
                <a:ea typeface="宋体" charset="-122"/>
              </a:rPr>
              <a:t>			} else {</a:t>
            </a:r>
          </a:p>
          <a:p>
            <a:pPr marL="0" indent="0" eaLnBrk="1" hangingPunct="1">
              <a:buNone/>
            </a:pPr>
            <a:r>
              <a:rPr lang="en-US" altLang="zh-CN">
                <a:ea typeface="宋体" charset="-122"/>
              </a:rPr>
              <a:t>				huffmanCodes.put(node.data, stringBuilder2.toString());</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 </a:t>
            </a:r>
          </a:p>
          <a:p>
            <a:pPr marL="0" indent="0" eaLnBrk="1" hangingPunct="1">
              <a:buNone/>
            </a:pPr>
            <a:r>
              <a:rPr lang="en-US" altLang="zh-CN">
                <a:ea typeface="宋体" charset="-122"/>
              </a:rPr>
              <a:t>	 * @param bytes </a:t>
            </a:r>
            <a:r>
              <a:rPr lang="zh-CN" altLang="en-US">
                <a:ea typeface="宋体" charset="-122"/>
              </a:rPr>
              <a:t>传入的</a:t>
            </a:r>
            <a:r>
              <a:rPr lang="en-US" altLang="zh-CN">
                <a:ea typeface="宋体" charset="-122"/>
              </a:rPr>
              <a:t>"i like .." </a:t>
            </a:r>
            <a:r>
              <a:rPr lang="zh-CN" altLang="en-US">
                <a:ea typeface="宋体" charset="-122"/>
              </a:rPr>
              <a:t>对应的字节数组，和 哈夫曼编码表</a:t>
            </a:r>
          </a:p>
          <a:p>
            <a:pPr marL="0" indent="0" eaLnBrk="1" hangingPunct="1">
              <a:buNone/>
            </a:pPr>
            <a:r>
              <a:rPr lang="zh-CN" altLang="en-US">
                <a:ea typeface="宋体" charset="-122"/>
              </a:rPr>
              <a:t>	 * </a:t>
            </a:r>
            <a:r>
              <a:rPr lang="en-US" altLang="zh-CN">
                <a:ea typeface="宋体" charset="-122"/>
              </a:rPr>
              <a:t>@param huffCodes </a:t>
            </a:r>
            <a:r>
              <a:rPr lang="zh-CN" altLang="en-US">
                <a:ea typeface="宋体" charset="-122"/>
              </a:rPr>
              <a:t>返回哈夫曼编码后的</a:t>
            </a:r>
            <a:r>
              <a:rPr lang="en-US" altLang="zh-CN">
                <a:ea typeface="宋体" charset="-122"/>
              </a:rPr>
              <a:t>byte[]</a:t>
            </a:r>
          </a:p>
          <a:p>
            <a:pPr marL="0" indent="0" eaLnBrk="1" hangingPunct="1">
              <a:buNone/>
            </a:pPr>
            <a:r>
              <a:rPr lang="en-US" altLang="zh-CN">
                <a:ea typeface="宋体" charset="-122"/>
              </a:rPr>
              <a:t>	 * @return</a:t>
            </a:r>
          </a:p>
          <a:p>
            <a:pPr marL="0" indent="0" eaLnBrk="1" hangingPunct="1">
              <a:buNone/>
            </a:pPr>
            <a:r>
              <a:rPr lang="en-US" altLang="zh-CN">
                <a:ea typeface="宋体" charset="-122"/>
              </a:rPr>
              <a:t>	 */</a:t>
            </a:r>
          </a:p>
          <a:p>
            <a:pPr marL="0" indent="0" eaLnBrk="1" hangingPunct="1">
              <a:buNone/>
            </a:pPr>
            <a:r>
              <a:rPr lang="en-US" altLang="zh-CN">
                <a:ea typeface="宋体" charset="-122"/>
              </a:rPr>
              <a:t>	private static byte[] zip(byte[] bytes, Map&lt;Byte, String&gt; huffmanCodes) {</a:t>
            </a:r>
          </a:p>
          <a:p>
            <a:pPr marL="0" indent="0" eaLnBrk="1" hangingPunct="1">
              <a:buNone/>
            </a:pPr>
            <a:r>
              <a:rPr lang="en-US" altLang="zh-CN">
                <a:ea typeface="宋体" charset="-122"/>
              </a:rPr>
              <a:t>		StringBuilder stringBuilder = new StringBuilder();</a:t>
            </a:r>
          </a:p>
          <a:p>
            <a:pPr marL="0" indent="0" eaLnBrk="1" hangingPunct="1">
              <a:buNone/>
            </a:pPr>
            <a:r>
              <a:rPr lang="en-US" altLang="zh-CN">
                <a:ea typeface="宋体" charset="-122"/>
              </a:rPr>
              <a:t>		//</a:t>
            </a:r>
            <a:r>
              <a:rPr lang="zh-CN" altLang="en-US">
                <a:ea typeface="宋体" charset="-122"/>
              </a:rPr>
              <a:t>把需要压缩的</a:t>
            </a:r>
            <a:r>
              <a:rPr lang="en-US" altLang="zh-CN">
                <a:ea typeface="宋体" charset="-122"/>
              </a:rPr>
              <a:t>byte</a:t>
            </a:r>
            <a:r>
              <a:rPr lang="zh-CN" altLang="en-US">
                <a:ea typeface="宋体" charset="-122"/>
              </a:rPr>
              <a:t>数组处理成一个二进制的字符串</a:t>
            </a:r>
          </a:p>
          <a:p>
            <a:pPr marL="0" indent="0" eaLnBrk="1" hangingPunct="1">
              <a:buNone/>
            </a:pPr>
            <a:r>
              <a:rPr lang="zh-CN" altLang="en-US">
                <a:ea typeface="宋体" charset="-122"/>
              </a:rPr>
              <a:t>		</a:t>
            </a:r>
            <a:r>
              <a:rPr lang="en-US" altLang="zh-CN">
                <a:ea typeface="宋体" charset="-122"/>
              </a:rPr>
              <a:t>//stringBuilder </a:t>
            </a:r>
            <a:r>
              <a:rPr lang="zh-CN" altLang="en-US">
                <a:ea typeface="宋体" charset="-122"/>
              </a:rPr>
              <a:t>就是 形式如 </a:t>
            </a:r>
            <a:r>
              <a:rPr lang="en-US" altLang="zh-CN">
                <a:ea typeface="宋体" charset="-122"/>
              </a:rPr>
              <a:t>"10101001101111011110..."</a:t>
            </a:r>
          </a:p>
          <a:p>
            <a:pPr marL="0" indent="0" eaLnBrk="1" hangingPunct="1">
              <a:buNone/>
            </a:pPr>
            <a:r>
              <a:rPr lang="en-US" altLang="zh-CN">
                <a:ea typeface="宋体" charset="-122"/>
              </a:rPr>
              <a:t>		for(byte b:bytes) {</a:t>
            </a:r>
          </a:p>
          <a:p>
            <a:pPr marL="0" indent="0" eaLnBrk="1" hangingPunct="1">
              <a:buNone/>
            </a:pPr>
            <a:r>
              <a:rPr lang="en-US" altLang="zh-CN">
                <a:ea typeface="宋体" charset="-122"/>
              </a:rPr>
              <a:t>			stringBuilder.append(huffmanCodes.get(b)); </a:t>
            </a:r>
          </a:p>
          <a:p>
            <a:pPr marL="0" indent="0" eaLnBrk="1" hangingPunct="1">
              <a:buNone/>
            </a:pPr>
            <a:r>
              <a:rPr lang="en-US" altLang="zh-CN">
                <a:ea typeface="宋体" charset="-122"/>
              </a:rPr>
              <a:t>		}</a:t>
            </a:r>
          </a:p>
          <a:p>
            <a:pPr marL="0" indent="0" eaLnBrk="1" hangingPunct="1">
              <a:buNone/>
            </a:pPr>
            <a:r>
              <a:rPr lang="en-US" altLang="zh-CN">
                <a:ea typeface="宋体" charset="-122"/>
              </a:rPr>
              <a:t>		System.out.println("stringBuilder(</a:t>
            </a:r>
            <a:r>
              <a:rPr lang="zh-CN" altLang="en-US">
                <a:ea typeface="宋体" charset="-122"/>
              </a:rPr>
              <a:t>就是哈夫曼编码后的串</a:t>
            </a:r>
            <a:r>
              <a:rPr lang="en-US" altLang="zh-CN">
                <a:ea typeface="宋体" charset="-122"/>
              </a:rPr>
              <a:t>)=" + stringBuilder);</a:t>
            </a:r>
          </a:p>
          <a:p>
            <a:pPr marL="0" indent="0" eaLnBrk="1" hangingPunct="1">
              <a:buNone/>
            </a:pPr>
            <a:r>
              <a:rPr lang="en-US" altLang="zh-CN">
                <a:ea typeface="宋体" charset="-122"/>
              </a:rPr>
              <a:t>		//</a:t>
            </a:r>
            <a:r>
              <a:rPr lang="zh-CN" altLang="en-US">
                <a:ea typeface="宋体" charset="-122"/>
              </a:rPr>
              <a:t>定义就是需要多少个</a:t>
            </a:r>
            <a:r>
              <a:rPr lang="en-US" altLang="zh-CN">
                <a:ea typeface="宋体" charset="-122"/>
              </a:rPr>
              <a:t>byte</a:t>
            </a:r>
            <a:r>
              <a:rPr lang="zh-CN" altLang="en-US">
                <a:ea typeface="宋体" charset="-122"/>
              </a:rPr>
              <a:t>来存储，这样就可以定义</a:t>
            </a:r>
            <a:r>
              <a:rPr lang="en-US" altLang="zh-CN">
                <a:ea typeface="宋体" charset="-122"/>
              </a:rPr>
              <a:t>byte[] </a:t>
            </a:r>
            <a:r>
              <a:rPr lang="zh-CN" altLang="en-US">
                <a:ea typeface="宋体" charset="-122"/>
              </a:rPr>
              <a:t>的大小了</a:t>
            </a:r>
          </a:p>
          <a:p>
            <a:pPr marL="0" indent="0" eaLnBrk="1" hangingPunct="1">
              <a:buNone/>
            </a:pPr>
            <a:r>
              <a:rPr lang="zh-CN" altLang="en-US">
                <a:ea typeface="宋体" charset="-122"/>
              </a:rPr>
              <a:t>		</a:t>
            </a:r>
            <a:r>
              <a:rPr lang="en-US" altLang="zh-CN">
                <a:ea typeface="宋体" charset="-122"/>
              </a:rPr>
              <a:t>//</a:t>
            </a:r>
            <a:r>
              <a:rPr lang="zh-CN" altLang="en-US">
                <a:ea typeface="宋体" charset="-122"/>
              </a:rPr>
              <a:t>也可以一句话 </a:t>
            </a:r>
            <a:r>
              <a:rPr lang="en-US" altLang="zh-CN">
                <a:ea typeface="宋体" charset="-122"/>
              </a:rPr>
              <a:t>len = (stringBuilder.length()+7) / 8</a:t>
            </a:r>
          </a:p>
          <a:p>
            <a:pPr marL="0" indent="0" eaLnBrk="1" hangingPunct="1">
              <a:buNone/>
            </a:pPr>
            <a:r>
              <a:rPr lang="en-US" altLang="zh-CN">
                <a:ea typeface="宋体" charset="-122"/>
              </a:rPr>
              <a:t>		int len; </a:t>
            </a:r>
          </a:p>
          <a:p>
            <a:pPr marL="0" indent="0" eaLnBrk="1" hangingPunct="1">
              <a:buNone/>
            </a:pPr>
            <a:r>
              <a:rPr lang="en-US" altLang="zh-CN">
                <a:ea typeface="宋体" charset="-122"/>
              </a:rPr>
              <a:t>		if (stringBuilder.length() % 8 == 0) {</a:t>
            </a:r>
          </a:p>
          <a:p>
            <a:pPr marL="0" indent="0" eaLnBrk="1" hangingPunct="1">
              <a:buNone/>
            </a:pPr>
            <a:r>
              <a:rPr lang="en-US" altLang="zh-CN">
                <a:ea typeface="宋体" charset="-122"/>
              </a:rPr>
              <a:t>			len = stringBuilder.length() / 8;</a:t>
            </a:r>
          </a:p>
          <a:p>
            <a:pPr marL="0" indent="0" eaLnBrk="1" hangingPunct="1">
              <a:buNone/>
            </a:pPr>
            <a:r>
              <a:rPr lang="en-US" altLang="zh-CN">
                <a:ea typeface="宋体" charset="-122"/>
              </a:rPr>
              <a:t>		} else {</a:t>
            </a:r>
          </a:p>
          <a:p>
            <a:pPr marL="0" indent="0" eaLnBrk="1" hangingPunct="1">
              <a:buNone/>
            </a:pPr>
            <a:r>
              <a:rPr lang="en-US" altLang="zh-CN">
                <a:ea typeface="宋体" charset="-122"/>
              </a:rPr>
              <a:t>			len = stringBuilder.length() / 8 + 1;</a:t>
            </a:r>
          </a:p>
          <a:p>
            <a:pPr marL="0" indent="0" eaLnBrk="1" hangingPunct="1">
              <a:buNone/>
            </a:pPr>
            <a:r>
              <a:rPr lang="en-US" altLang="zh-CN">
                <a:ea typeface="宋体" charset="-122"/>
              </a:rPr>
              <a:t>		}</a:t>
            </a:r>
          </a:p>
          <a:p>
            <a:pPr marL="0" indent="0" eaLnBrk="1" hangingPunct="1">
              <a:buNone/>
            </a:pPr>
            <a:r>
              <a:rPr lang="en-US" altLang="zh-CN">
                <a:ea typeface="宋体" charset="-122"/>
              </a:rPr>
              <a:t>		//</a:t>
            </a:r>
            <a:r>
              <a:rPr lang="zh-CN" altLang="en-US">
                <a:ea typeface="宋体" charset="-122"/>
              </a:rPr>
              <a:t>用于存储压缩后的</a:t>
            </a:r>
            <a:r>
              <a:rPr lang="en-US" altLang="zh-CN">
                <a:ea typeface="宋体" charset="-122"/>
              </a:rPr>
              <a:t>byte</a:t>
            </a:r>
          </a:p>
          <a:p>
            <a:pPr marL="0" indent="0" eaLnBrk="1" hangingPunct="1">
              <a:buNone/>
            </a:pPr>
            <a:r>
              <a:rPr lang="en-US" altLang="zh-CN">
                <a:ea typeface="宋体" charset="-122"/>
              </a:rPr>
              <a:t>		byte[] by = new byte[len];</a:t>
            </a:r>
          </a:p>
          <a:p>
            <a:pPr marL="0" indent="0" eaLnBrk="1" hangingPunct="1">
              <a:buNone/>
            </a:pPr>
            <a:r>
              <a:rPr lang="en-US" altLang="zh-CN">
                <a:ea typeface="宋体" charset="-122"/>
              </a:rPr>
              <a:t>		//</a:t>
            </a:r>
            <a:r>
              <a:rPr lang="zh-CN" altLang="en-US">
                <a:ea typeface="宋体" charset="-122"/>
              </a:rPr>
              <a:t>记录新</a:t>
            </a:r>
            <a:r>
              <a:rPr lang="en-US" altLang="zh-CN">
                <a:ea typeface="宋体" charset="-122"/>
              </a:rPr>
              <a:t>byte</a:t>
            </a:r>
            <a:r>
              <a:rPr lang="zh-CN" altLang="en-US">
                <a:ea typeface="宋体" charset="-122"/>
              </a:rPr>
              <a:t>的位置</a:t>
            </a:r>
          </a:p>
          <a:p>
            <a:pPr marL="0" indent="0" eaLnBrk="1" hangingPunct="1">
              <a:buNone/>
            </a:pPr>
            <a:r>
              <a:rPr lang="zh-CN" altLang="en-US">
                <a:ea typeface="宋体" charset="-122"/>
              </a:rPr>
              <a:t>		</a:t>
            </a:r>
            <a:r>
              <a:rPr lang="en-US" altLang="zh-CN">
                <a:ea typeface="宋体" charset="-122"/>
              </a:rPr>
              <a:t>int index = 0;</a:t>
            </a:r>
          </a:p>
          <a:p>
            <a:pPr marL="0" indent="0" eaLnBrk="1" hangingPunct="1">
              <a:buNone/>
            </a:pPr>
            <a:r>
              <a:rPr lang="en-US" altLang="zh-CN">
                <a:ea typeface="宋体" charset="-122"/>
              </a:rPr>
              <a:t>		for(int i=0;i&lt;stringBuilder.length();i+=8) {</a:t>
            </a:r>
          </a:p>
          <a:p>
            <a:pPr marL="0" indent="0" eaLnBrk="1" hangingPunct="1">
              <a:buNone/>
            </a:pPr>
            <a:r>
              <a:rPr lang="en-US" altLang="zh-CN">
                <a:ea typeface="宋体" charset="-122"/>
              </a:rPr>
              <a:t>			String strByte;</a:t>
            </a:r>
          </a:p>
          <a:p>
            <a:pPr marL="0" indent="0" eaLnBrk="1" hangingPunct="1">
              <a:buNone/>
            </a:pPr>
            <a:r>
              <a:rPr lang="en-US" altLang="zh-CN">
                <a:ea typeface="宋体" charset="-122"/>
              </a:rPr>
              <a:t>			if(i+8&gt;stringBuilder.length()) {</a:t>
            </a:r>
          </a:p>
          <a:p>
            <a:pPr marL="0" indent="0" eaLnBrk="1" hangingPunct="1">
              <a:buNone/>
            </a:pPr>
            <a:r>
              <a:rPr lang="en-US" altLang="zh-CN">
                <a:ea typeface="宋体" charset="-122"/>
              </a:rPr>
              <a:t>				strByte = stringBuilder.substring(i);</a:t>
            </a:r>
          </a:p>
          <a:p>
            <a:pPr marL="0" indent="0" eaLnBrk="1" hangingPunct="1">
              <a:buNone/>
            </a:pPr>
            <a:r>
              <a:rPr lang="en-US" altLang="zh-CN">
                <a:ea typeface="宋体" charset="-122"/>
              </a:rPr>
              <a:t>			}else {</a:t>
            </a:r>
          </a:p>
          <a:p>
            <a:pPr marL="0" indent="0" eaLnBrk="1" hangingPunct="1">
              <a:buNone/>
            </a:pPr>
            <a:r>
              <a:rPr lang="en-US" altLang="zh-CN">
                <a:ea typeface="宋体" charset="-122"/>
              </a:rPr>
              <a:t>				strByte = stringBuilder.substring(i, i+8);</a:t>
            </a:r>
          </a:p>
          <a:p>
            <a:pPr marL="0" indent="0" eaLnBrk="1" hangingPunct="1">
              <a:buNone/>
            </a:pPr>
            <a:r>
              <a:rPr lang="en-US" altLang="zh-CN">
                <a:ea typeface="宋体" charset="-122"/>
              </a:rPr>
              <a:t>			}</a:t>
            </a:r>
          </a:p>
          <a:p>
            <a:pPr marL="0" indent="0" eaLnBrk="1" hangingPunct="1">
              <a:buNone/>
            </a:pPr>
            <a:r>
              <a:rPr lang="en-US" altLang="zh-CN">
                <a:ea typeface="宋体" charset="-122"/>
              </a:rPr>
              <a:t>			byte byt = (byte)Integer.parseInt(strByte, 2);</a:t>
            </a:r>
          </a:p>
          <a:p>
            <a:pPr marL="0" indent="0" eaLnBrk="1" hangingPunct="1">
              <a:buNone/>
            </a:pPr>
            <a:r>
              <a:rPr lang="en-US" altLang="zh-CN">
                <a:ea typeface="宋体" charset="-122"/>
              </a:rPr>
              <a:t>			by[index]=byt;</a:t>
            </a:r>
          </a:p>
          <a:p>
            <a:pPr marL="0" indent="0" eaLnBrk="1" hangingPunct="1">
              <a:buNone/>
            </a:pPr>
            <a:r>
              <a:rPr lang="en-US" altLang="zh-CN">
                <a:ea typeface="宋体" charset="-122"/>
              </a:rPr>
              <a:t>			index++;</a:t>
            </a:r>
          </a:p>
          <a:p>
            <a:pPr marL="0" indent="0" eaLnBrk="1" hangingPunct="1">
              <a:buNone/>
            </a:pPr>
            <a:r>
              <a:rPr lang="en-US" altLang="zh-CN">
                <a:ea typeface="宋体" charset="-122"/>
              </a:rPr>
              <a:t>		}</a:t>
            </a:r>
          </a:p>
          <a:p>
            <a:pPr marL="0" indent="0" eaLnBrk="1" hangingPunct="1">
              <a:buNone/>
            </a:pPr>
            <a:r>
              <a:rPr lang="en-US" altLang="zh-CN">
                <a:ea typeface="宋体" charset="-122"/>
              </a:rPr>
              <a:t>		return by;</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r>
              <a:rPr lang="en-US" altLang="zh-CN">
                <a:ea typeface="宋体" charset="-122"/>
              </a:rPr>
              <a:t>	/**</a:t>
            </a:r>
          </a:p>
          <a:p>
            <a:pPr marL="0" indent="0" eaLnBrk="1" hangingPunct="1">
              <a:buNone/>
            </a:pPr>
            <a:r>
              <a:rPr lang="en-US" altLang="zh-CN">
                <a:ea typeface="宋体" charset="-122"/>
              </a:rPr>
              <a:t>	 * </a:t>
            </a:r>
          </a:p>
          <a:p>
            <a:pPr marL="0" indent="0" eaLnBrk="1" hangingPunct="1">
              <a:buNone/>
            </a:pPr>
            <a:r>
              <a:rPr lang="en-US" altLang="zh-CN">
                <a:ea typeface="宋体" charset="-122"/>
              </a:rPr>
              <a:t>	 * @param bytes byte</a:t>
            </a:r>
            <a:r>
              <a:rPr lang="zh-CN" altLang="en-US">
                <a:ea typeface="宋体" charset="-122"/>
              </a:rPr>
              <a:t>数组，就是内容字符串对应的</a:t>
            </a:r>
            <a:r>
              <a:rPr lang="en-US" altLang="zh-CN">
                <a:ea typeface="宋体" charset="-122"/>
              </a:rPr>
              <a:t>byte</a:t>
            </a:r>
            <a:r>
              <a:rPr lang="zh-CN" altLang="en-US">
                <a:ea typeface="宋体" charset="-122"/>
              </a:rPr>
              <a:t>数组</a:t>
            </a:r>
          </a:p>
          <a:p>
            <a:pPr marL="0" indent="0" eaLnBrk="1" hangingPunct="1">
              <a:buNone/>
            </a:pPr>
            <a:r>
              <a:rPr lang="zh-CN" altLang="en-US">
                <a:ea typeface="宋体" charset="-122"/>
              </a:rPr>
              <a:t>	 * </a:t>
            </a:r>
            <a:r>
              <a:rPr lang="en-US" altLang="zh-CN">
                <a:ea typeface="宋体" charset="-122"/>
              </a:rPr>
              <a:t>@return List&lt;Node&gt; </a:t>
            </a:r>
            <a:r>
              <a:rPr lang="zh-CN" altLang="en-US">
                <a:ea typeface="宋体" charset="-122"/>
              </a:rPr>
              <a:t>形式如 </a:t>
            </a:r>
            <a:r>
              <a:rPr lang="en-US" altLang="zh-CN">
                <a:ea typeface="宋体" charset="-122"/>
              </a:rPr>
              <a:t>{Node{'i', 3}, Node{'a', 5}...}</a:t>
            </a:r>
          </a:p>
          <a:p>
            <a:pPr marL="0" indent="0" eaLnBrk="1" hangingPunct="1">
              <a:buNone/>
            </a:pPr>
            <a:r>
              <a:rPr lang="en-US" altLang="zh-CN">
                <a:ea typeface="宋体" charset="-122"/>
              </a:rPr>
              <a:t>	 */</a:t>
            </a:r>
          </a:p>
          <a:p>
            <a:pPr marL="0" indent="0" eaLnBrk="1" hangingPunct="1">
              <a:buNone/>
            </a:pPr>
            <a:r>
              <a:rPr lang="en-US" altLang="zh-CN">
                <a:ea typeface="宋体" charset="-122"/>
              </a:rPr>
              <a:t>	private static List&lt;Node&gt; getNodes(byte[] bytes) {</a:t>
            </a:r>
          </a:p>
          <a:p>
            <a:pPr marL="0" indent="0" eaLnBrk="1" hangingPunct="1">
              <a:buNone/>
            </a:pPr>
            <a:r>
              <a:rPr lang="en-US" altLang="zh-CN">
                <a:ea typeface="宋体" charset="-122"/>
              </a:rPr>
              <a:t>		List&lt;Node&gt; nodes = new ArrayList&lt;&gt;();</a:t>
            </a:r>
          </a:p>
          <a:p>
            <a:pPr marL="0" indent="0" eaLnBrk="1" hangingPunct="1">
              <a:buNone/>
            </a:pPr>
            <a:r>
              <a:rPr lang="en-US" altLang="zh-CN">
                <a:ea typeface="宋体" charset="-122"/>
              </a:rPr>
              <a:t>		//</a:t>
            </a:r>
            <a:r>
              <a:rPr lang="zh-CN" altLang="en-US">
                <a:ea typeface="宋体" charset="-122"/>
              </a:rPr>
              <a:t>存储每一个</a:t>
            </a:r>
            <a:r>
              <a:rPr lang="en-US" altLang="zh-CN">
                <a:ea typeface="宋体" charset="-122"/>
              </a:rPr>
              <a:t>byte</a:t>
            </a:r>
            <a:r>
              <a:rPr lang="zh-CN" altLang="en-US">
                <a:ea typeface="宋体" charset="-122"/>
              </a:rPr>
              <a:t>出现了多少次。</a:t>
            </a:r>
          </a:p>
          <a:p>
            <a:pPr marL="0" indent="0" eaLnBrk="1" hangingPunct="1">
              <a:buNone/>
            </a:pPr>
            <a:r>
              <a:rPr lang="zh-CN" altLang="en-US">
                <a:ea typeface="宋体" charset="-122"/>
              </a:rPr>
              <a:t>		</a:t>
            </a:r>
            <a:r>
              <a:rPr lang="en-US" altLang="zh-CN">
                <a:ea typeface="宋体" charset="-122"/>
              </a:rPr>
              <a:t>Map&lt;Byte, Integer&gt; counts = new HashMap&lt;&gt;();</a:t>
            </a:r>
          </a:p>
          <a:p>
            <a:pPr marL="0" indent="0" eaLnBrk="1" hangingPunct="1">
              <a:buNone/>
            </a:pPr>
            <a:r>
              <a:rPr lang="en-US" altLang="zh-CN">
                <a:ea typeface="宋体" charset="-122"/>
              </a:rPr>
              <a:t>		//</a:t>
            </a:r>
            <a:r>
              <a:rPr lang="zh-CN" altLang="en-US">
                <a:ea typeface="宋体" charset="-122"/>
              </a:rPr>
              <a:t>统计每一个</a:t>
            </a:r>
            <a:r>
              <a:rPr lang="en-US" altLang="zh-CN">
                <a:ea typeface="宋体" charset="-122"/>
              </a:rPr>
              <a:t>byte</a:t>
            </a:r>
            <a:r>
              <a:rPr lang="zh-CN" altLang="en-US">
                <a:ea typeface="宋体" charset="-122"/>
              </a:rPr>
              <a:t>出现的次数</a:t>
            </a:r>
          </a:p>
          <a:p>
            <a:pPr marL="0" indent="0" eaLnBrk="1" hangingPunct="1">
              <a:buNone/>
            </a:pPr>
            <a:r>
              <a:rPr lang="zh-CN" altLang="en-US">
                <a:ea typeface="宋体" charset="-122"/>
              </a:rPr>
              <a:t>		</a:t>
            </a:r>
            <a:r>
              <a:rPr lang="en-US" altLang="zh-CN">
                <a:ea typeface="宋体" charset="-122"/>
              </a:rPr>
              <a:t>for(byte b:bytes) {</a:t>
            </a:r>
          </a:p>
          <a:p>
            <a:pPr marL="0" indent="0" eaLnBrk="1" hangingPunct="1">
              <a:buNone/>
            </a:pPr>
            <a:r>
              <a:rPr lang="en-US" altLang="zh-CN">
                <a:ea typeface="宋体" charset="-122"/>
              </a:rPr>
              <a:t>			Integer count = counts.get(b);</a:t>
            </a:r>
          </a:p>
          <a:p>
            <a:pPr marL="0" indent="0" eaLnBrk="1" hangingPunct="1">
              <a:buNone/>
            </a:pPr>
            <a:r>
              <a:rPr lang="en-US" altLang="zh-CN">
                <a:ea typeface="宋体" charset="-122"/>
              </a:rPr>
              <a:t>			if(count==null) {</a:t>
            </a:r>
          </a:p>
          <a:p>
            <a:pPr marL="0" indent="0" eaLnBrk="1" hangingPunct="1">
              <a:buNone/>
            </a:pPr>
            <a:r>
              <a:rPr lang="en-US" altLang="zh-CN">
                <a:ea typeface="宋体" charset="-122"/>
              </a:rPr>
              <a:t>				counts.put(b, 1);</a:t>
            </a:r>
          </a:p>
          <a:p>
            <a:pPr marL="0" indent="0" eaLnBrk="1" hangingPunct="1">
              <a:buNone/>
            </a:pPr>
            <a:r>
              <a:rPr lang="en-US" altLang="zh-CN">
                <a:ea typeface="宋体" charset="-122"/>
              </a:rPr>
              <a:t>			}else {</a:t>
            </a:r>
          </a:p>
          <a:p>
            <a:pPr marL="0" indent="0" eaLnBrk="1" hangingPunct="1">
              <a:buNone/>
            </a:pPr>
            <a:r>
              <a:rPr lang="en-US" altLang="zh-CN">
                <a:ea typeface="宋体" charset="-122"/>
              </a:rPr>
              <a:t>				counts.put(b, count+1);</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r>
              <a:rPr lang="zh-CN" altLang="en-US">
                <a:ea typeface="宋体" charset="-122"/>
              </a:rPr>
              <a:t>把每一个键值对转为一个</a:t>
            </a:r>
            <a:r>
              <a:rPr lang="en-US" altLang="zh-CN">
                <a:ea typeface="宋体" charset="-122"/>
              </a:rPr>
              <a:t>node</a:t>
            </a:r>
            <a:r>
              <a:rPr lang="zh-CN" altLang="en-US">
                <a:ea typeface="宋体" charset="-122"/>
              </a:rPr>
              <a:t>对象</a:t>
            </a:r>
            <a:r>
              <a:rPr lang="en-US" altLang="zh-CN">
                <a:ea typeface="宋体" charset="-122"/>
              </a:rPr>
              <a:t>,</a:t>
            </a:r>
            <a:r>
              <a:rPr lang="zh-CN" altLang="en-US">
                <a:ea typeface="宋体" charset="-122"/>
              </a:rPr>
              <a:t>并加入到 </a:t>
            </a:r>
            <a:r>
              <a:rPr lang="en-US" altLang="zh-CN">
                <a:ea typeface="宋体" charset="-122"/>
              </a:rPr>
              <a:t>nodes</a:t>
            </a:r>
            <a:r>
              <a:rPr lang="zh-CN" altLang="en-US">
                <a:ea typeface="宋体" charset="-122"/>
              </a:rPr>
              <a:t>集合</a:t>
            </a:r>
          </a:p>
          <a:p>
            <a:pPr marL="0" indent="0" eaLnBrk="1" hangingPunct="1">
              <a:buNone/>
            </a:pPr>
            <a:r>
              <a:rPr lang="zh-CN" altLang="en-US">
                <a:ea typeface="宋体" charset="-122"/>
              </a:rPr>
              <a:t>		</a:t>
            </a:r>
            <a:r>
              <a:rPr lang="en-US" altLang="zh-CN">
                <a:ea typeface="宋体" charset="-122"/>
              </a:rPr>
              <a:t>for(Map.Entry&lt;Byte, Integer&gt; entry:counts.entrySet()) {</a:t>
            </a:r>
          </a:p>
          <a:p>
            <a:pPr marL="0" indent="0" eaLnBrk="1" hangingPunct="1">
              <a:buNone/>
            </a:pPr>
            <a:r>
              <a:rPr lang="en-US" altLang="zh-CN">
                <a:ea typeface="宋体" charset="-122"/>
              </a:rPr>
              <a:t>			nodes.add(new Node(entry.getKey(), entry.getValue()));</a:t>
            </a:r>
          </a:p>
          <a:p>
            <a:pPr marL="0" indent="0" eaLnBrk="1" hangingPunct="1">
              <a:buNone/>
            </a:pPr>
            <a:r>
              <a:rPr lang="en-US" altLang="zh-CN">
                <a:ea typeface="宋体" charset="-122"/>
              </a:rPr>
              <a:t>		}</a:t>
            </a:r>
          </a:p>
          <a:p>
            <a:pPr marL="0" indent="0" eaLnBrk="1" hangingPunct="1">
              <a:buNone/>
            </a:pPr>
            <a:r>
              <a:rPr lang="en-US" altLang="zh-CN">
                <a:ea typeface="宋体" charset="-122"/>
              </a:rPr>
              <a:t>		return nodes;</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 </a:t>
            </a:r>
            <a:r>
              <a:rPr lang="zh-CN" altLang="en-US">
                <a:ea typeface="宋体" charset="-122"/>
              </a:rPr>
              <a:t>创建赫夫曼树</a:t>
            </a:r>
          </a:p>
          <a:p>
            <a:pPr marL="0" indent="0" eaLnBrk="1" hangingPunct="1">
              <a:buNone/>
            </a:pPr>
            <a:r>
              <a:rPr lang="zh-CN" altLang="en-US">
                <a:ea typeface="宋体" charset="-122"/>
              </a:rPr>
              <a:t>	 * </a:t>
            </a:r>
            <a:r>
              <a:rPr lang="en-US" altLang="zh-CN">
                <a:ea typeface="宋体" charset="-122"/>
              </a:rPr>
              <a:t>@param nodes </a:t>
            </a:r>
            <a:r>
              <a:rPr lang="zh-CN" altLang="en-US">
                <a:ea typeface="宋体" charset="-122"/>
              </a:rPr>
              <a:t>传入的是一个</a:t>
            </a:r>
            <a:r>
              <a:rPr lang="en-US" altLang="zh-CN">
                <a:ea typeface="宋体" charset="-122"/>
              </a:rPr>
              <a:t>node</a:t>
            </a:r>
            <a:r>
              <a:rPr lang="zh-CN" altLang="en-US">
                <a:ea typeface="宋体" charset="-122"/>
              </a:rPr>
              <a:t>集合</a:t>
            </a:r>
          </a:p>
          <a:p>
            <a:pPr marL="0" indent="0" eaLnBrk="1" hangingPunct="1">
              <a:buNone/>
            </a:pPr>
            <a:r>
              <a:rPr lang="zh-CN" altLang="en-US">
                <a:ea typeface="宋体" charset="-122"/>
              </a:rPr>
              <a:t>	 * </a:t>
            </a:r>
            <a:r>
              <a:rPr lang="en-US" altLang="zh-CN">
                <a:ea typeface="宋体" charset="-122"/>
              </a:rPr>
              <a:t>@return </a:t>
            </a:r>
            <a:r>
              <a:rPr lang="zh-CN" altLang="en-US">
                <a:ea typeface="宋体" charset="-122"/>
              </a:rPr>
              <a:t>返回赫夫曼树的根节点</a:t>
            </a:r>
          </a:p>
          <a:p>
            <a:pPr marL="0" indent="0" eaLnBrk="1" hangingPunct="1">
              <a:buNone/>
            </a:pPr>
            <a:r>
              <a:rPr lang="zh-CN" altLang="en-US">
                <a:ea typeface="宋体" charset="-122"/>
              </a:rPr>
              <a:t>	 *</a:t>
            </a:r>
            <a:r>
              <a:rPr lang="en-US" altLang="zh-CN">
                <a:ea typeface="宋体" charset="-122"/>
              </a:rPr>
              <a:t>/</a:t>
            </a:r>
          </a:p>
          <a:p>
            <a:pPr marL="0" indent="0" eaLnBrk="1" hangingPunct="1">
              <a:buNone/>
            </a:pPr>
            <a:r>
              <a:rPr lang="en-US" altLang="zh-CN">
                <a:ea typeface="宋体" charset="-122"/>
              </a:rPr>
              <a:t>	private static Node createHuffmanTree(List&lt;Node&gt; nodes) {</a:t>
            </a:r>
          </a:p>
          <a:p>
            <a:pPr marL="0" indent="0" eaLnBrk="1" hangingPunct="1">
              <a:buNone/>
            </a:pPr>
            <a:r>
              <a:rPr lang="en-US" altLang="zh-CN">
                <a:ea typeface="宋体" charset="-122"/>
              </a:rPr>
              <a:t>		</a:t>
            </a:r>
          </a:p>
          <a:p>
            <a:pPr marL="0" indent="0" eaLnBrk="1" hangingPunct="1">
              <a:buNone/>
            </a:pPr>
            <a:r>
              <a:rPr lang="en-US" altLang="zh-CN">
                <a:ea typeface="宋体" charset="-122"/>
              </a:rPr>
              <a:t>		// </a:t>
            </a:r>
            <a:r>
              <a:rPr lang="zh-CN" altLang="en-US">
                <a:ea typeface="宋体" charset="-122"/>
              </a:rPr>
              <a:t>循环处理，</a:t>
            </a:r>
          </a:p>
          <a:p>
            <a:pPr marL="0" indent="0" eaLnBrk="1" hangingPunct="1">
              <a:buNone/>
            </a:pPr>
            <a:r>
              <a:rPr lang="zh-CN" altLang="en-US">
                <a:ea typeface="宋体" charset="-122"/>
              </a:rPr>
              <a:t>		</a:t>
            </a:r>
            <a:r>
              <a:rPr lang="en-US" altLang="zh-CN">
                <a:ea typeface="宋体" charset="-122"/>
              </a:rPr>
              <a:t>while (nodes.size() &gt; 1) { // </a:t>
            </a:r>
            <a:r>
              <a:rPr lang="zh-CN" altLang="en-US">
                <a:ea typeface="宋体" charset="-122"/>
              </a:rPr>
              <a:t>保证可以</a:t>
            </a:r>
            <a:r>
              <a:rPr lang="en-US" altLang="zh-CN">
                <a:ea typeface="宋体" charset="-122"/>
              </a:rPr>
              <a:t>get(0) </a:t>
            </a:r>
            <a:r>
              <a:rPr lang="zh-CN" altLang="en-US">
                <a:ea typeface="宋体" charset="-122"/>
              </a:rPr>
              <a:t>和 </a:t>
            </a:r>
            <a:r>
              <a:rPr lang="en-US" altLang="zh-CN">
                <a:ea typeface="宋体" charset="-122"/>
              </a:rPr>
              <a:t>get(1)</a:t>
            </a:r>
          </a:p>
          <a:p>
            <a:pPr marL="0" indent="0" eaLnBrk="1" hangingPunct="1">
              <a:buNone/>
            </a:pPr>
            <a:r>
              <a:rPr lang="en-US" altLang="zh-CN">
                <a:ea typeface="宋体" charset="-122"/>
              </a:rPr>
              <a:t>			// </a:t>
            </a:r>
            <a:r>
              <a:rPr lang="zh-CN" altLang="en-US">
                <a:ea typeface="宋体" charset="-122"/>
              </a:rPr>
              <a:t>排序</a:t>
            </a:r>
          </a:p>
          <a:p>
            <a:pPr marL="0" indent="0" eaLnBrk="1" hangingPunct="1">
              <a:buNone/>
            </a:pPr>
            <a:r>
              <a:rPr lang="zh-CN" altLang="en-US">
                <a:ea typeface="宋体" charset="-122"/>
              </a:rPr>
              <a:t>			</a:t>
            </a:r>
            <a:r>
              <a:rPr lang="en-US" altLang="zh-CN">
                <a:ea typeface="宋体" charset="-122"/>
              </a:rPr>
              <a:t>// </a:t>
            </a:r>
            <a:r>
              <a:rPr lang="zh-CN" altLang="en-US">
                <a:ea typeface="宋体" charset="-122"/>
              </a:rPr>
              <a:t>说明</a:t>
            </a:r>
          </a:p>
          <a:p>
            <a:pPr marL="0" indent="0" eaLnBrk="1" hangingPunct="1">
              <a:buNone/>
            </a:pPr>
            <a:r>
              <a:rPr lang="zh-CN" altLang="en-US">
                <a:ea typeface="宋体" charset="-122"/>
              </a:rPr>
              <a:t>			</a:t>
            </a:r>
            <a:r>
              <a:rPr lang="en-US" altLang="zh-CN">
                <a:ea typeface="宋体" charset="-122"/>
              </a:rPr>
              <a:t>// 1. </a:t>
            </a:r>
            <a:r>
              <a:rPr lang="zh-CN" altLang="en-US">
                <a:ea typeface="宋体" charset="-122"/>
              </a:rPr>
              <a:t>需要</a:t>
            </a:r>
            <a:r>
              <a:rPr lang="en-US" altLang="zh-CN">
                <a:ea typeface="宋体" charset="-122"/>
              </a:rPr>
              <a:t>nodes </a:t>
            </a:r>
            <a:r>
              <a:rPr lang="zh-CN" altLang="en-US">
                <a:ea typeface="宋体" charset="-122"/>
              </a:rPr>
              <a:t>集合存放的对象实现 </a:t>
            </a:r>
            <a:r>
              <a:rPr lang="en-US" altLang="zh-CN">
                <a:ea typeface="宋体" charset="-122"/>
              </a:rPr>
              <a:t>Comparable</a:t>
            </a:r>
            <a:r>
              <a:rPr lang="zh-CN" altLang="en-US">
                <a:ea typeface="宋体" charset="-122"/>
              </a:rPr>
              <a:t>接口</a:t>
            </a:r>
          </a:p>
          <a:p>
            <a:pPr marL="0" indent="0" eaLnBrk="1" hangingPunct="1">
              <a:buNone/>
            </a:pPr>
            <a:r>
              <a:rPr lang="zh-CN" altLang="en-US">
                <a:ea typeface="宋体" charset="-122"/>
              </a:rPr>
              <a:t>			</a:t>
            </a:r>
            <a:r>
              <a:rPr lang="en-US" altLang="zh-CN">
                <a:ea typeface="宋体" charset="-122"/>
              </a:rPr>
              <a:t>Collections.sort(nodes);</a:t>
            </a:r>
          </a:p>
          <a:p>
            <a:pPr marL="0" indent="0" eaLnBrk="1" hangingPunct="1">
              <a:buNone/>
            </a:pPr>
            <a:r>
              <a:rPr lang="en-US" altLang="zh-CN">
                <a:ea typeface="宋体" charset="-122"/>
              </a:rPr>
              <a:t>			// </a:t>
            </a:r>
            <a:r>
              <a:rPr lang="zh-CN" altLang="en-US">
                <a:ea typeface="宋体" charset="-122"/>
              </a:rPr>
              <a:t>取出来权值最小的两个二叉树</a:t>
            </a:r>
          </a:p>
          <a:p>
            <a:pPr marL="0" indent="0" eaLnBrk="1" hangingPunct="1">
              <a:buNone/>
            </a:pPr>
            <a:r>
              <a:rPr lang="zh-CN" altLang="en-US">
                <a:ea typeface="宋体" charset="-122"/>
              </a:rPr>
              <a:t>			</a:t>
            </a:r>
            <a:r>
              <a:rPr lang="en-US" altLang="zh-CN">
                <a:ea typeface="宋体" charset="-122"/>
              </a:rPr>
              <a:t>Node left = nodes.get(0);</a:t>
            </a:r>
          </a:p>
          <a:p>
            <a:pPr marL="0" indent="0" eaLnBrk="1" hangingPunct="1">
              <a:buNone/>
            </a:pPr>
            <a:r>
              <a:rPr lang="en-US" altLang="zh-CN">
                <a:ea typeface="宋体" charset="-122"/>
              </a:rPr>
              <a:t>			// </a:t>
            </a:r>
            <a:r>
              <a:rPr lang="zh-CN" altLang="en-US">
                <a:ea typeface="宋体" charset="-122"/>
              </a:rPr>
              <a:t>取出最权值次小的二叉树</a:t>
            </a:r>
            <a:r>
              <a:rPr lang="en-US" altLang="zh-CN">
                <a:ea typeface="宋体" charset="-122"/>
              </a:rPr>
              <a:t>, </a:t>
            </a:r>
            <a:r>
              <a:rPr lang="zh-CN" altLang="en-US">
                <a:ea typeface="宋体" charset="-122"/>
              </a:rPr>
              <a:t>作为新的二叉树的右子树</a:t>
            </a:r>
          </a:p>
          <a:p>
            <a:pPr marL="0" indent="0" eaLnBrk="1" hangingPunct="1">
              <a:buNone/>
            </a:pPr>
            <a:r>
              <a:rPr lang="zh-CN" altLang="en-US">
                <a:ea typeface="宋体" charset="-122"/>
              </a:rPr>
              <a:t>			</a:t>
            </a:r>
            <a:r>
              <a:rPr lang="en-US" altLang="zh-CN">
                <a:ea typeface="宋体" charset="-122"/>
              </a:rPr>
              <a:t>Node right = nodes.get(1);</a:t>
            </a:r>
          </a:p>
          <a:p>
            <a:pPr marL="0" indent="0" eaLnBrk="1" hangingPunct="1">
              <a:buNone/>
            </a:pPr>
            <a:r>
              <a:rPr lang="en-US" altLang="zh-CN">
                <a:ea typeface="宋体" charset="-122"/>
              </a:rPr>
              <a:t>			// </a:t>
            </a:r>
            <a:r>
              <a:rPr lang="zh-CN" altLang="en-US">
                <a:ea typeface="宋体" charset="-122"/>
              </a:rPr>
              <a:t>创建一颗新的二叉树 ， 新的节点 </a:t>
            </a:r>
            <a:r>
              <a:rPr lang="en-US" altLang="zh-CN">
                <a:ea typeface="宋体" charset="-122"/>
              </a:rPr>
              <a:t>data </a:t>
            </a:r>
            <a:r>
              <a:rPr lang="zh-CN" altLang="en-US">
                <a:ea typeface="宋体" charset="-122"/>
              </a:rPr>
              <a:t>没有，权值为两颗子树权值和</a:t>
            </a:r>
          </a:p>
          <a:p>
            <a:pPr marL="0" indent="0" eaLnBrk="1" hangingPunct="1">
              <a:buNone/>
            </a:pPr>
            <a:r>
              <a:rPr lang="zh-CN" altLang="en-US">
                <a:ea typeface="宋体" charset="-122"/>
              </a:rPr>
              <a:t>			</a:t>
            </a:r>
            <a:r>
              <a:rPr lang="en-US" altLang="zh-CN">
                <a:ea typeface="宋体" charset="-122"/>
              </a:rPr>
              <a:t>Node parent = new Node(null, left.weight + right.weight);</a:t>
            </a:r>
          </a:p>
          <a:p>
            <a:pPr marL="0" indent="0" eaLnBrk="1" hangingPunct="1">
              <a:buNone/>
            </a:pPr>
            <a:r>
              <a:rPr lang="en-US" altLang="zh-CN">
                <a:ea typeface="宋体" charset="-122"/>
              </a:rPr>
              <a:t>			// </a:t>
            </a:r>
            <a:r>
              <a:rPr lang="zh-CN" altLang="en-US">
                <a:ea typeface="宋体" charset="-122"/>
              </a:rPr>
              <a:t>把之前取出来的两颗二叉树设置为新创建的二叉树的子树</a:t>
            </a:r>
          </a:p>
          <a:p>
            <a:pPr marL="0" indent="0" eaLnBrk="1" hangingPunct="1">
              <a:buNone/>
            </a:pPr>
            <a:r>
              <a:rPr lang="zh-CN" altLang="en-US">
                <a:ea typeface="宋体" charset="-122"/>
              </a:rPr>
              <a:t>			</a:t>
            </a:r>
            <a:r>
              <a:rPr lang="en-US" altLang="zh-CN">
                <a:ea typeface="宋体" charset="-122"/>
              </a:rPr>
              <a:t>parent.left = left;</a:t>
            </a:r>
          </a:p>
          <a:p>
            <a:pPr marL="0" indent="0" eaLnBrk="1" hangingPunct="1">
              <a:buNone/>
            </a:pPr>
            <a:r>
              <a:rPr lang="en-US" altLang="zh-CN">
                <a:ea typeface="宋体" charset="-122"/>
              </a:rPr>
              <a:t>			parent.right = right;</a:t>
            </a:r>
          </a:p>
          <a:p>
            <a:pPr marL="0" indent="0" eaLnBrk="1" hangingPunct="1">
              <a:buNone/>
            </a:pPr>
            <a:r>
              <a:rPr lang="en-US" altLang="zh-CN">
                <a:ea typeface="宋体" charset="-122"/>
              </a:rPr>
              <a:t>			// </a:t>
            </a:r>
            <a:r>
              <a:rPr lang="zh-CN" altLang="en-US">
                <a:ea typeface="宋体" charset="-122"/>
              </a:rPr>
              <a:t>把取出来的两个二叉树移除</a:t>
            </a:r>
          </a:p>
          <a:p>
            <a:pPr marL="0" indent="0" eaLnBrk="1" hangingPunct="1">
              <a:buNone/>
            </a:pPr>
            <a:r>
              <a:rPr lang="zh-CN" altLang="en-US">
                <a:ea typeface="宋体" charset="-122"/>
              </a:rPr>
              <a:t>			</a:t>
            </a:r>
            <a:r>
              <a:rPr lang="en-US" altLang="zh-CN">
                <a:ea typeface="宋体" charset="-122"/>
              </a:rPr>
              <a:t>nodes.remove(left);</a:t>
            </a:r>
          </a:p>
          <a:p>
            <a:pPr marL="0" indent="0" eaLnBrk="1" hangingPunct="1">
              <a:buNone/>
            </a:pPr>
            <a:r>
              <a:rPr lang="en-US" altLang="zh-CN">
                <a:ea typeface="宋体" charset="-122"/>
              </a:rPr>
              <a:t>			nodes.remove(right);</a:t>
            </a:r>
          </a:p>
          <a:p>
            <a:pPr marL="0" indent="0" eaLnBrk="1" hangingPunct="1">
              <a:buNone/>
            </a:pPr>
            <a:r>
              <a:rPr lang="en-US" altLang="zh-CN">
                <a:ea typeface="宋体" charset="-122"/>
              </a:rPr>
              <a:t>			// </a:t>
            </a:r>
            <a:r>
              <a:rPr lang="zh-CN" altLang="en-US">
                <a:ea typeface="宋体" charset="-122"/>
              </a:rPr>
              <a:t>放入原来的二叉树集合中</a:t>
            </a:r>
          </a:p>
          <a:p>
            <a:pPr marL="0" indent="0" eaLnBrk="1" hangingPunct="1">
              <a:buNone/>
            </a:pPr>
            <a:r>
              <a:rPr lang="zh-CN" altLang="en-US">
                <a:ea typeface="宋体" charset="-122"/>
              </a:rPr>
              <a:t>			</a:t>
            </a:r>
            <a:r>
              <a:rPr lang="en-US" altLang="zh-CN">
                <a:ea typeface="宋体" charset="-122"/>
              </a:rPr>
              <a:t>nodes.add(parent);</a:t>
            </a:r>
          </a:p>
          <a:p>
            <a:pPr marL="0" indent="0" eaLnBrk="1" hangingPunct="1">
              <a:buNone/>
            </a:pPr>
            <a:r>
              <a:rPr lang="en-US" altLang="zh-CN">
                <a:ea typeface="宋体" charset="-122"/>
              </a:rPr>
              <a:t>		}</a:t>
            </a:r>
          </a:p>
          <a:p>
            <a:pPr marL="0" indent="0" eaLnBrk="1" hangingPunct="1">
              <a:buNone/>
            </a:pPr>
            <a:r>
              <a:rPr lang="en-US" altLang="zh-CN">
                <a:ea typeface="宋体" charset="-122"/>
              </a:rPr>
              <a:t>		// </a:t>
            </a:r>
            <a:r>
              <a:rPr lang="zh-CN" altLang="en-US">
                <a:ea typeface="宋体" charset="-122"/>
              </a:rPr>
              <a:t>返回的节点就是赫夫曼树的根节点</a:t>
            </a:r>
            <a:r>
              <a:rPr lang="en-US" altLang="zh-CN">
                <a:ea typeface="宋体" charset="-122"/>
              </a:rPr>
              <a:t>.</a:t>
            </a:r>
          </a:p>
          <a:p>
            <a:pPr marL="0" indent="0" eaLnBrk="1" hangingPunct="1">
              <a:buNone/>
            </a:pPr>
            <a:r>
              <a:rPr lang="en-US" altLang="zh-CN">
                <a:ea typeface="宋体" charset="-122"/>
              </a:rPr>
              <a:t>		return nodes.get(0);</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endParaRPr lang="en-US" altLang="zh-CN">
              <a:ea typeface="宋体" charset="-122"/>
            </a:endParaRPr>
          </a:p>
          <a:p>
            <a:pPr marL="0" indent="0" eaLnBrk="1" hangingPunct="1">
              <a:buNone/>
            </a:pPr>
            <a:r>
              <a:rPr lang="en-US" altLang="zh-CN">
                <a:ea typeface="宋体" charset="-122"/>
              </a:rPr>
              <a:t>}</a:t>
            </a:r>
          </a:p>
          <a:p>
            <a:pPr marL="0" indent="0" eaLnBrk="1" hangingPunct="1">
              <a:buNone/>
            </a:pPr>
            <a:endParaRPr lang="en-US" altLang="zh-CN">
              <a:ea typeface="宋体" charset="-122"/>
            </a:endParaRPr>
          </a:p>
          <a:p>
            <a:pPr marL="0" indent="0" eaLnBrk="1" hangingPunct="1">
              <a:buNone/>
            </a:pPr>
            <a:r>
              <a:rPr lang="en-US" altLang="zh-CN">
                <a:ea typeface="宋体" charset="-122"/>
              </a:rPr>
              <a:t>//</a:t>
            </a:r>
            <a:r>
              <a:rPr lang="zh-CN" altLang="en-US">
                <a:ea typeface="宋体" charset="-122"/>
              </a:rPr>
              <a:t>实现 </a:t>
            </a:r>
            <a:r>
              <a:rPr lang="en-US" altLang="zh-CN">
                <a:ea typeface="宋体" charset="-122"/>
              </a:rPr>
              <a:t>Comparable&lt;Node&gt; </a:t>
            </a:r>
            <a:r>
              <a:rPr lang="zh-CN" altLang="en-US">
                <a:ea typeface="宋体" charset="-122"/>
              </a:rPr>
              <a:t>接口是让</a:t>
            </a:r>
            <a:r>
              <a:rPr lang="en-US" altLang="zh-CN">
                <a:ea typeface="宋体" charset="-122"/>
              </a:rPr>
              <a:t>Node </a:t>
            </a:r>
            <a:r>
              <a:rPr lang="zh-CN" altLang="en-US">
                <a:ea typeface="宋体" charset="-122"/>
              </a:rPr>
              <a:t>对象可以进行排序</a:t>
            </a:r>
          </a:p>
          <a:p>
            <a:pPr marL="0" indent="0" eaLnBrk="1" hangingPunct="1">
              <a:buNone/>
            </a:pPr>
            <a:r>
              <a:rPr lang="en-US" altLang="zh-CN">
                <a:ea typeface="宋体" charset="-122"/>
              </a:rPr>
              <a:t>class Node implements Comparable&lt;Node&gt; {</a:t>
            </a:r>
          </a:p>
          <a:p>
            <a:pPr marL="0" indent="0" eaLnBrk="1" hangingPunct="1">
              <a:buNone/>
            </a:pPr>
            <a:r>
              <a:rPr lang="en-US" altLang="zh-CN">
                <a:ea typeface="宋体" charset="-122"/>
              </a:rPr>
              <a:t>	Byte data;  // </a:t>
            </a:r>
            <a:r>
              <a:rPr lang="zh-CN" altLang="en-US">
                <a:ea typeface="宋体" charset="-122"/>
              </a:rPr>
              <a:t>数据本身 </a:t>
            </a:r>
            <a:r>
              <a:rPr lang="en-US" altLang="zh-CN">
                <a:ea typeface="宋体" charset="-122"/>
              </a:rPr>
              <a:t>, char </a:t>
            </a:r>
            <a:r>
              <a:rPr lang="zh-CN" altLang="en-US">
                <a:ea typeface="宋体" charset="-122"/>
              </a:rPr>
              <a:t>本质就是 </a:t>
            </a:r>
            <a:r>
              <a:rPr lang="en-US" altLang="zh-CN">
                <a:ea typeface="宋体" charset="-122"/>
              </a:rPr>
              <a:t>Byte</a:t>
            </a:r>
          </a:p>
          <a:p>
            <a:pPr marL="0" indent="0" eaLnBrk="1" hangingPunct="1">
              <a:buNone/>
            </a:pPr>
            <a:r>
              <a:rPr lang="en-US" altLang="zh-CN">
                <a:ea typeface="宋体" charset="-122"/>
              </a:rPr>
              <a:t>	int weight; // </a:t>
            </a:r>
            <a:r>
              <a:rPr lang="zh-CN" altLang="en-US">
                <a:ea typeface="宋体" charset="-122"/>
              </a:rPr>
              <a:t>可以理解成权值</a:t>
            </a:r>
            <a:r>
              <a:rPr lang="en-US" altLang="zh-CN">
                <a:ea typeface="宋体" charset="-122"/>
              </a:rPr>
              <a:t>, </a:t>
            </a:r>
            <a:r>
              <a:rPr lang="zh-CN" altLang="en-US">
                <a:ea typeface="宋体" charset="-122"/>
              </a:rPr>
              <a:t>即字符出现的次数</a:t>
            </a:r>
          </a:p>
          <a:p>
            <a:pPr marL="0" indent="0" eaLnBrk="1" hangingPunct="1">
              <a:buNone/>
            </a:pPr>
            <a:r>
              <a:rPr lang="zh-CN" altLang="en-US">
                <a:ea typeface="宋体" charset="-122"/>
              </a:rPr>
              <a:t>	</a:t>
            </a:r>
            <a:r>
              <a:rPr lang="en-US" altLang="zh-CN">
                <a:ea typeface="宋体" charset="-122"/>
              </a:rPr>
              <a:t>Node left;</a:t>
            </a:r>
          </a:p>
          <a:p>
            <a:pPr marL="0" indent="0" eaLnBrk="1" hangingPunct="1">
              <a:buNone/>
            </a:pPr>
            <a:r>
              <a:rPr lang="en-US" altLang="zh-CN">
                <a:ea typeface="宋体" charset="-122"/>
              </a:rPr>
              <a:t>	Node right;</a:t>
            </a:r>
          </a:p>
          <a:p>
            <a:pPr marL="0" indent="0" eaLnBrk="1" hangingPunct="1">
              <a:buNone/>
            </a:pPr>
            <a:endParaRPr lang="en-US" altLang="zh-CN">
              <a:ea typeface="宋体" charset="-122"/>
            </a:endParaRPr>
          </a:p>
          <a:p>
            <a:pPr marL="0" indent="0" eaLnBrk="1" hangingPunct="1">
              <a:buNone/>
            </a:pPr>
            <a:r>
              <a:rPr lang="en-US" altLang="zh-CN">
                <a:ea typeface="宋体" charset="-122"/>
              </a:rPr>
              <a:t>	public Node(Byte data, int weight) {</a:t>
            </a:r>
          </a:p>
          <a:p>
            <a:pPr marL="0" indent="0" eaLnBrk="1" hangingPunct="1">
              <a:buNone/>
            </a:pPr>
            <a:r>
              <a:rPr lang="en-US" altLang="zh-CN">
                <a:ea typeface="宋体" charset="-122"/>
              </a:rPr>
              <a:t>		this.data = data;</a:t>
            </a:r>
          </a:p>
          <a:p>
            <a:pPr marL="0" indent="0" eaLnBrk="1" hangingPunct="1">
              <a:buNone/>
            </a:pPr>
            <a:r>
              <a:rPr lang="en-US" altLang="zh-CN">
                <a:ea typeface="宋体" charset="-122"/>
              </a:rPr>
              <a:t>		this.weight = weight;</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r>
              <a:rPr lang="en-US" altLang="zh-CN">
                <a:ea typeface="宋体" charset="-122"/>
              </a:rPr>
              <a:t>	</a:t>
            </a:r>
          </a:p>
          <a:p>
            <a:pPr marL="0" indent="0" eaLnBrk="1" hangingPunct="1">
              <a:buNone/>
            </a:pPr>
            <a:r>
              <a:rPr lang="en-US" altLang="zh-CN">
                <a:ea typeface="宋体" charset="-122"/>
              </a:rPr>
              <a:t>	@Override</a:t>
            </a:r>
          </a:p>
          <a:p>
            <a:pPr marL="0" indent="0" eaLnBrk="1" hangingPunct="1">
              <a:buNone/>
            </a:pPr>
            <a:r>
              <a:rPr lang="en-US" altLang="zh-CN">
                <a:ea typeface="宋体" charset="-122"/>
              </a:rPr>
              <a:t>	public int compareTo(Node node) {</a:t>
            </a:r>
          </a:p>
          <a:p>
            <a:pPr marL="0" indent="0" eaLnBrk="1" hangingPunct="1">
              <a:buNone/>
            </a:pPr>
            <a:r>
              <a:rPr lang="en-US" altLang="zh-CN">
                <a:ea typeface="宋体" charset="-122"/>
              </a:rPr>
              <a:t>		//</a:t>
            </a:r>
            <a:r>
              <a:rPr lang="zh-CN" altLang="en-US">
                <a:ea typeface="宋体" charset="-122"/>
              </a:rPr>
              <a:t>这样写是从小到大排序</a:t>
            </a:r>
          </a:p>
          <a:p>
            <a:pPr marL="0" indent="0" eaLnBrk="1" hangingPunct="1">
              <a:buNone/>
            </a:pPr>
            <a:r>
              <a:rPr lang="zh-CN" altLang="en-US">
                <a:ea typeface="宋体" charset="-122"/>
              </a:rPr>
              <a:t>		</a:t>
            </a:r>
            <a:r>
              <a:rPr lang="en-US" altLang="zh-CN">
                <a:ea typeface="宋体" charset="-122"/>
              </a:rPr>
              <a:t>return this.weight - node.weight;</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@Override</a:t>
            </a:r>
          </a:p>
          <a:p>
            <a:pPr marL="0" indent="0" eaLnBrk="1" hangingPunct="1">
              <a:buNone/>
            </a:pPr>
            <a:r>
              <a:rPr lang="en-US" altLang="zh-CN">
                <a:ea typeface="宋体" charset="-122"/>
              </a:rPr>
              <a:t>	public String toString() {</a:t>
            </a:r>
          </a:p>
          <a:p>
            <a:pPr marL="0" indent="0" eaLnBrk="1" hangingPunct="1">
              <a:buNone/>
            </a:pPr>
            <a:r>
              <a:rPr lang="en-US" altLang="zh-CN">
                <a:ea typeface="宋体" charset="-122"/>
              </a:rPr>
              <a:t>		return "Node [data=" + data + ", weight=" + weight + "]";</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endParaRPr lang="en-US" altLang="zh-CN">
              <a:ea typeface="宋体" charset="-122"/>
            </a:endParaRPr>
          </a:p>
          <a:p>
            <a:pPr marL="0" indent="0" eaLnBrk="1" hangingPunct="1">
              <a:buNone/>
            </a:pPr>
            <a:r>
              <a:rPr lang="en-US" altLang="zh-CN">
                <a:ea typeface="宋体" charset="-122"/>
              </a:rPr>
              <a:t>	// </a:t>
            </a:r>
            <a:r>
              <a:rPr lang="zh-CN" altLang="en-US">
                <a:ea typeface="宋体" charset="-122"/>
              </a:rPr>
              <a:t>前序遍历</a:t>
            </a:r>
          </a:p>
          <a:p>
            <a:pPr marL="0" indent="0" eaLnBrk="1" hangingPunct="1">
              <a:buNone/>
            </a:pPr>
            <a:r>
              <a:rPr lang="zh-CN" altLang="en-US">
                <a:ea typeface="宋体" charset="-122"/>
              </a:rPr>
              <a:t>	</a:t>
            </a:r>
            <a:r>
              <a:rPr lang="en-US" altLang="zh-CN">
                <a:ea typeface="宋体" charset="-122"/>
              </a:rPr>
              <a:t>public void preOrder() {</a:t>
            </a:r>
          </a:p>
          <a:p>
            <a:pPr marL="0" indent="0" eaLnBrk="1" hangingPunct="1">
              <a:buNone/>
            </a:pPr>
            <a:r>
              <a:rPr lang="en-US" altLang="zh-CN">
                <a:ea typeface="宋体" charset="-122"/>
              </a:rPr>
              <a:t>		System.out.println(this);// </a:t>
            </a:r>
            <a:r>
              <a:rPr lang="zh-CN" altLang="en-US">
                <a:ea typeface="宋体" charset="-122"/>
              </a:rPr>
              <a:t>先输出父节点</a:t>
            </a:r>
          </a:p>
          <a:p>
            <a:pPr marL="0" indent="0" eaLnBrk="1" hangingPunct="1">
              <a:buNone/>
            </a:pPr>
            <a:r>
              <a:rPr lang="zh-CN" altLang="en-US">
                <a:ea typeface="宋体" charset="-122"/>
              </a:rPr>
              <a:t>		</a:t>
            </a:r>
            <a:r>
              <a:rPr lang="en-US" altLang="zh-CN">
                <a:ea typeface="宋体" charset="-122"/>
              </a:rPr>
              <a:t>if (this.left != null) {</a:t>
            </a:r>
          </a:p>
          <a:p>
            <a:pPr marL="0" indent="0" eaLnBrk="1" hangingPunct="1">
              <a:buNone/>
            </a:pPr>
            <a:r>
              <a:rPr lang="en-US" altLang="zh-CN">
                <a:ea typeface="宋体" charset="-122"/>
              </a:rPr>
              <a:t>			this.left.preOrder();</a:t>
            </a:r>
          </a:p>
          <a:p>
            <a:pPr marL="0" indent="0" eaLnBrk="1" hangingPunct="1">
              <a:buNone/>
            </a:pPr>
            <a:r>
              <a:rPr lang="en-US" altLang="zh-CN">
                <a:ea typeface="宋体" charset="-122"/>
              </a:rPr>
              <a:t>		}</a:t>
            </a:r>
          </a:p>
          <a:p>
            <a:pPr marL="0" indent="0" eaLnBrk="1" hangingPunct="1">
              <a:buNone/>
            </a:pPr>
            <a:r>
              <a:rPr lang="en-US" altLang="zh-CN">
                <a:ea typeface="宋体" charset="-122"/>
              </a:rPr>
              <a:t>		if (this.right != null) {</a:t>
            </a:r>
          </a:p>
          <a:p>
            <a:pPr marL="0" indent="0" eaLnBrk="1" hangingPunct="1">
              <a:buNone/>
            </a:pPr>
            <a:r>
              <a:rPr lang="en-US" altLang="zh-CN">
                <a:ea typeface="宋体" charset="-122"/>
              </a:rPr>
              <a:t>			this.right.preOrder();</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a:t>
            </a:r>
          </a:p>
          <a:p>
            <a:pPr marL="0" indent="0" eaLnBrk="1" hangingPunct="1">
              <a:buNone/>
            </a:pPr>
            <a:endParaRPr lang="en-US" altLang="zh-CN">
              <a:ea typeface="宋体" charset="-122"/>
            </a:endParaRPr>
          </a:p>
          <a:p>
            <a:pPr marL="0" indent="0" eaLnBrk="1" hangingPunct="1">
              <a:buNone/>
            </a:pPr>
            <a:endParaRPr lang="en-US" altLang="zh-CN">
              <a:ea typeface="宋体" charset="-122"/>
            </a:endParaRPr>
          </a:p>
          <a:p>
            <a:pPr marL="0" indent="0" eaLnBrk="1" hangingPunct="1">
              <a:buNone/>
            </a:pPr>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170</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18</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marL="0" indent="0" eaLnBrk="1" hangingPunct="1">
              <a:buNone/>
            </a:pPr>
            <a:r>
              <a:rPr lang="en-US" altLang="zh-CN">
                <a:ea typeface="宋体" charset="-122"/>
              </a:rPr>
              <a:t>//</a:t>
            </a:r>
            <a:r>
              <a:rPr lang="zh-CN" altLang="en-US">
                <a:ea typeface="宋体" charset="-122"/>
              </a:rPr>
              <a:t>代码实现</a:t>
            </a:r>
            <a:endParaRPr lang="en-US" altLang="zh-CN">
              <a:ea typeface="宋体" charset="-122"/>
            </a:endParaRPr>
          </a:p>
          <a:p>
            <a:pPr marL="0" indent="0" eaLnBrk="1" hangingPunct="1">
              <a:buNone/>
            </a:pPr>
            <a:endParaRPr lang="en-US" altLang="zh-CN">
              <a:ea typeface="宋体" charset="-122"/>
            </a:endParaRPr>
          </a:p>
          <a:p>
            <a:pPr marL="0" indent="0" eaLnBrk="1" hangingPunct="1">
              <a:buNone/>
            </a:pPr>
            <a:r>
              <a:rPr lang="en-US" altLang="zh-CN">
                <a:ea typeface="宋体" charset="-122"/>
              </a:rPr>
              <a:t>package com.atguigu.huffmancode;</a:t>
            </a:r>
          </a:p>
          <a:p>
            <a:pPr marL="0" indent="0" eaLnBrk="1" hangingPunct="1">
              <a:buNone/>
            </a:pPr>
            <a:endParaRPr lang="en-US" altLang="zh-CN">
              <a:ea typeface="宋体" charset="-122"/>
            </a:endParaRPr>
          </a:p>
          <a:p>
            <a:pPr marL="0" indent="0" eaLnBrk="1" hangingPunct="1">
              <a:buNone/>
            </a:pPr>
            <a:r>
              <a:rPr lang="en-US" altLang="zh-CN">
                <a:ea typeface="宋体" charset="-122"/>
              </a:rPr>
              <a:t>import java.io.FileInputStream;</a:t>
            </a:r>
          </a:p>
          <a:p>
            <a:pPr marL="0" indent="0" eaLnBrk="1" hangingPunct="1">
              <a:buNone/>
            </a:pPr>
            <a:r>
              <a:rPr lang="en-US" altLang="zh-CN">
                <a:ea typeface="宋体" charset="-122"/>
              </a:rPr>
              <a:t>import java.io.FileNotFoundException;</a:t>
            </a:r>
          </a:p>
          <a:p>
            <a:pPr marL="0" indent="0" eaLnBrk="1" hangingPunct="1">
              <a:buNone/>
            </a:pPr>
            <a:r>
              <a:rPr lang="en-US" altLang="zh-CN">
                <a:ea typeface="宋体" charset="-122"/>
              </a:rPr>
              <a:t>import java.io.FileOutputStream;</a:t>
            </a:r>
          </a:p>
          <a:p>
            <a:pPr marL="0" indent="0" eaLnBrk="1" hangingPunct="1">
              <a:buNone/>
            </a:pPr>
            <a:r>
              <a:rPr lang="en-US" altLang="zh-CN">
                <a:ea typeface="宋体" charset="-122"/>
              </a:rPr>
              <a:t>import java.io.IOException;</a:t>
            </a:r>
          </a:p>
          <a:p>
            <a:pPr marL="0" indent="0" eaLnBrk="1" hangingPunct="1">
              <a:buNone/>
            </a:pPr>
            <a:r>
              <a:rPr lang="en-US" altLang="zh-CN">
                <a:ea typeface="宋体" charset="-122"/>
              </a:rPr>
              <a:t>import java.io.InputStream;</a:t>
            </a:r>
          </a:p>
          <a:p>
            <a:pPr marL="0" indent="0" eaLnBrk="1" hangingPunct="1">
              <a:buNone/>
            </a:pPr>
            <a:r>
              <a:rPr lang="en-US" altLang="zh-CN">
                <a:ea typeface="宋体" charset="-122"/>
              </a:rPr>
              <a:t>import java.io.ObjectInputStream;</a:t>
            </a:r>
          </a:p>
          <a:p>
            <a:pPr marL="0" indent="0" eaLnBrk="1" hangingPunct="1">
              <a:buNone/>
            </a:pPr>
            <a:r>
              <a:rPr lang="en-US" altLang="zh-CN">
                <a:ea typeface="宋体" charset="-122"/>
              </a:rPr>
              <a:t>import java.io.ObjectOutputStream;</a:t>
            </a:r>
          </a:p>
          <a:p>
            <a:pPr marL="0" indent="0" eaLnBrk="1" hangingPunct="1">
              <a:buNone/>
            </a:pPr>
            <a:r>
              <a:rPr lang="en-US" altLang="zh-CN">
                <a:ea typeface="宋体" charset="-122"/>
              </a:rPr>
              <a:t>import java.io.OutputStream;</a:t>
            </a:r>
          </a:p>
          <a:p>
            <a:pPr marL="0" indent="0" eaLnBrk="1" hangingPunct="1">
              <a:buNone/>
            </a:pPr>
            <a:r>
              <a:rPr lang="en-US" altLang="zh-CN">
                <a:ea typeface="宋体" charset="-122"/>
              </a:rPr>
              <a:t>import java.util.ArrayList;</a:t>
            </a:r>
          </a:p>
          <a:p>
            <a:pPr marL="0" indent="0" eaLnBrk="1" hangingPunct="1">
              <a:buNone/>
            </a:pPr>
            <a:r>
              <a:rPr lang="en-US" altLang="zh-CN">
                <a:ea typeface="宋体" charset="-122"/>
              </a:rPr>
              <a:t>import java.util.Arrays;</a:t>
            </a:r>
          </a:p>
          <a:p>
            <a:pPr marL="0" indent="0" eaLnBrk="1" hangingPunct="1">
              <a:buNone/>
            </a:pPr>
            <a:r>
              <a:rPr lang="en-US" altLang="zh-CN">
                <a:ea typeface="宋体" charset="-122"/>
              </a:rPr>
              <a:t>import java.util.Collections;</a:t>
            </a:r>
          </a:p>
          <a:p>
            <a:pPr marL="0" indent="0" eaLnBrk="1" hangingPunct="1">
              <a:buNone/>
            </a:pPr>
            <a:r>
              <a:rPr lang="en-US" altLang="zh-CN">
                <a:ea typeface="宋体" charset="-122"/>
              </a:rPr>
              <a:t>import java.util.HashMap;</a:t>
            </a:r>
          </a:p>
          <a:p>
            <a:pPr marL="0" indent="0" eaLnBrk="1" hangingPunct="1">
              <a:buNone/>
            </a:pPr>
            <a:r>
              <a:rPr lang="en-US" altLang="zh-CN">
                <a:ea typeface="宋体" charset="-122"/>
              </a:rPr>
              <a:t>import java.util.List;</a:t>
            </a:r>
          </a:p>
          <a:p>
            <a:pPr marL="0" indent="0" eaLnBrk="1" hangingPunct="1">
              <a:buNone/>
            </a:pPr>
            <a:r>
              <a:rPr lang="en-US" altLang="zh-CN">
                <a:ea typeface="宋体" charset="-122"/>
              </a:rPr>
              <a:t>import java.util.Map;</a:t>
            </a:r>
          </a:p>
          <a:p>
            <a:pPr marL="0" indent="0" eaLnBrk="1" hangingPunct="1">
              <a:buNone/>
            </a:pPr>
            <a:r>
              <a:rPr lang="en-US" altLang="zh-CN">
                <a:ea typeface="宋体" charset="-122"/>
              </a:rPr>
              <a:t>import java.util.Set;</a:t>
            </a:r>
          </a:p>
          <a:p>
            <a:pPr marL="0" indent="0" eaLnBrk="1" hangingPunct="1">
              <a:buNone/>
            </a:pPr>
            <a:endParaRPr lang="en-US" altLang="zh-CN">
              <a:ea typeface="宋体" charset="-122"/>
            </a:endParaRPr>
          </a:p>
          <a:p>
            <a:pPr marL="0" indent="0" eaLnBrk="1" hangingPunct="1">
              <a:buNone/>
            </a:pPr>
            <a:endParaRPr lang="en-US" altLang="zh-CN">
              <a:ea typeface="宋体" charset="-122"/>
            </a:endParaRPr>
          </a:p>
          <a:p>
            <a:pPr marL="0" indent="0" eaLnBrk="1" hangingPunct="1">
              <a:buNone/>
            </a:pPr>
            <a:r>
              <a:rPr lang="en-US" altLang="zh-CN">
                <a:ea typeface="宋体" charset="-122"/>
              </a:rPr>
              <a:t>public class HuffmanCode {</a:t>
            </a:r>
          </a:p>
          <a:p>
            <a:pPr marL="0" indent="0" eaLnBrk="1" hangingPunct="1">
              <a:buNone/>
            </a:pPr>
            <a:endParaRPr lang="en-US" altLang="zh-CN">
              <a:ea typeface="宋体" charset="-122"/>
            </a:endParaRPr>
          </a:p>
          <a:p>
            <a:pPr marL="0" indent="0" eaLnBrk="1" hangingPunct="1">
              <a:buNone/>
            </a:pPr>
            <a:r>
              <a:rPr lang="en-US" altLang="zh-CN">
                <a:ea typeface="宋体" charset="-122"/>
              </a:rPr>
              <a:t>	public static void main(String[] args) {</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String content="i like like like java do you like a java";</a:t>
            </a:r>
          </a:p>
          <a:p>
            <a:pPr marL="0" indent="0" eaLnBrk="1" hangingPunct="1">
              <a:buNone/>
            </a:pPr>
            <a:r>
              <a:rPr lang="en-US" altLang="zh-CN">
                <a:ea typeface="宋体" charset="-122"/>
              </a:rPr>
              <a:t>		//</a:t>
            </a:r>
            <a:r>
              <a:rPr lang="zh-CN" altLang="en-US">
                <a:ea typeface="宋体" charset="-122"/>
              </a:rPr>
              <a:t>转成</a:t>
            </a:r>
            <a:r>
              <a:rPr lang="en-US" altLang="zh-CN">
                <a:ea typeface="宋体" charset="-122"/>
              </a:rPr>
              <a:t>byte</a:t>
            </a:r>
            <a:r>
              <a:rPr lang="zh-CN" altLang="en-US">
                <a:ea typeface="宋体" charset="-122"/>
              </a:rPr>
              <a:t>数组</a:t>
            </a:r>
          </a:p>
          <a:p>
            <a:pPr marL="0" indent="0" eaLnBrk="1" hangingPunct="1">
              <a:buNone/>
            </a:pPr>
            <a:r>
              <a:rPr lang="zh-CN" altLang="en-US">
                <a:ea typeface="宋体" charset="-122"/>
              </a:rPr>
              <a:t>		</a:t>
            </a:r>
            <a:r>
              <a:rPr lang="en-US" altLang="zh-CN">
                <a:ea typeface="宋体" charset="-122"/>
              </a:rPr>
              <a:t>byte[] bytes = content.getBytes();</a:t>
            </a:r>
          </a:p>
          <a:p>
            <a:pPr marL="0" indent="0" eaLnBrk="1" hangingPunct="1">
              <a:buNone/>
            </a:pPr>
            <a:r>
              <a:rPr lang="en-US" altLang="zh-CN">
                <a:ea typeface="宋体" charset="-122"/>
              </a:rPr>
              <a:t>		System.out.println("</a:t>
            </a:r>
            <a:r>
              <a:rPr lang="zh-CN" altLang="en-US">
                <a:ea typeface="宋体" charset="-122"/>
              </a:rPr>
              <a:t>源字符串大小</a:t>
            </a:r>
            <a:r>
              <a:rPr lang="en-US" altLang="zh-CN">
                <a:ea typeface="宋体" charset="-122"/>
              </a:rPr>
              <a:t>=" + bytes.length);//40</a:t>
            </a:r>
          </a:p>
          <a:p>
            <a:pPr marL="0" indent="0" eaLnBrk="1" hangingPunct="1">
              <a:buNone/>
            </a:pPr>
            <a:r>
              <a:rPr lang="en-US" altLang="zh-CN">
                <a:ea typeface="宋体" charset="-122"/>
              </a:rPr>
              <a:t>		//</a:t>
            </a:r>
            <a:r>
              <a:rPr lang="zh-CN" altLang="en-US">
                <a:ea typeface="宋体" charset="-122"/>
              </a:rPr>
              <a:t>进行赫夫曼编码压缩</a:t>
            </a:r>
          </a:p>
          <a:p>
            <a:pPr marL="0" indent="0" eaLnBrk="1" hangingPunct="1">
              <a:buNone/>
            </a:pPr>
            <a:r>
              <a:rPr lang="zh-CN" altLang="en-US">
                <a:ea typeface="宋体" charset="-122"/>
              </a:rPr>
              <a:t>		</a:t>
            </a:r>
            <a:r>
              <a:rPr lang="en-US" altLang="zh-CN">
                <a:ea typeface="宋体" charset="-122"/>
              </a:rPr>
              <a:t>byte[] huffmanBytes = huffmanZip(bytes);</a:t>
            </a:r>
          </a:p>
          <a:p>
            <a:pPr marL="0" indent="0" eaLnBrk="1" hangingPunct="1">
              <a:buNone/>
            </a:pPr>
            <a:r>
              <a:rPr lang="en-US" altLang="zh-CN">
                <a:ea typeface="宋体" charset="-122"/>
              </a:rPr>
              <a:t>		System.out.println("</a:t>
            </a:r>
            <a:r>
              <a:rPr lang="zh-CN" altLang="en-US">
                <a:ea typeface="宋体" charset="-122"/>
              </a:rPr>
              <a:t>赫夫曼编码后大小</a:t>
            </a:r>
            <a:r>
              <a:rPr lang="en-US" altLang="zh-CN">
                <a:ea typeface="宋体" charset="-122"/>
              </a:rPr>
              <a:t>=" + huffmanBytes.length);//17</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r>
              <a:rPr lang="zh-CN" altLang="en-US">
                <a:ea typeface="宋体" charset="-122"/>
              </a:rPr>
              <a:t>测试</a:t>
            </a:r>
            <a:r>
              <a:rPr lang="en-US" altLang="zh-CN">
                <a:ea typeface="宋体" charset="-122"/>
              </a:rPr>
              <a:t>byteToBitStr</a:t>
            </a:r>
          </a:p>
          <a:p>
            <a:pPr marL="0" indent="0" eaLnBrk="1" hangingPunct="1">
              <a:buNone/>
            </a:pPr>
            <a:r>
              <a:rPr lang="en-US" altLang="zh-CN">
                <a:ea typeface="宋体" charset="-122"/>
              </a:rPr>
              <a:t>		//System.out.println(byteToBitStr(true, (byte)1));</a:t>
            </a:r>
          </a:p>
          <a:p>
            <a:pPr marL="0" indent="0" eaLnBrk="1" hangingPunct="1">
              <a:buNone/>
            </a:pPr>
            <a:r>
              <a:rPr lang="en-US" altLang="zh-CN">
                <a:ea typeface="宋体" charset="-122"/>
              </a:rPr>
              <a:t>		//System.out.println(byteToBitStr(true, (byte)-1));</a:t>
            </a:r>
          </a:p>
          <a:p>
            <a:pPr marL="0" indent="0" eaLnBrk="1" hangingPunct="1">
              <a:buNone/>
            </a:pPr>
            <a:r>
              <a:rPr lang="en-US" altLang="zh-CN">
                <a:ea typeface="宋体" charset="-122"/>
              </a:rPr>
              <a:t>		</a:t>
            </a:r>
          </a:p>
          <a:p>
            <a:pPr marL="0" indent="0" eaLnBrk="1" hangingPunct="1">
              <a:buNone/>
            </a:pPr>
            <a:r>
              <a:rPr lang="en-US" altLang="zh-CN">
                <a:ea typeface="宋体" charset="-122"/>
              </a:rPr>
              <a:t>		//</a:t>
            </a:r>
            <a:r>
              <a:rPr lang="zh-CN" altLang="en-US">
                <a:ea typeface="宋体" charset="-122"/>
              </a:rPr>
              <a:t>使用赫夫曼编码进行解码</a:t>
            </a:r>
          </a:p>
          <a:p>
            <a:pPr marL="0" indent="0" eaLnBrk="1" hangingPunct="1">
              <a:buNone/>
            </a:pPr>
            <a:r>
              <a:rPr lang="zh-CN" altLang="en-US">
                <a:ea typeface="宋体" charset="-122"/>
              </a:rPr>
              <a:t>		</a:t>
            </a:r>
            <a:r>
              <a:rPr lang="en-US" altLang="zh-CN">
                <a:ea typeface="宋体" charset="-122"/>
              </a:rPr>
              <a:t>byte[] sourceBytes = decode(huffmanCodes,huffmanBytes);</a:t>
            </a:r>
          </a:p>
          <a:p>
            <a:pPr marL="0" indent="0" eaLnBrk="1" hangingPunct="1">
              <a:buNone/>
            </a:pPr>
            <a:r>
              <a:rPr lang="en-US" altLang="zh-CN">
                <a:ea typeface="宋体" charset="-122"/>
              </a:rPr>
              <a:t>		System.out.println("</a:t>
            </a:r>
            <a:r>
              <a:rPr lang="zh-CN" altLang="en-US">
                <a:ea typeface="宋体" charset="-122"/>
              </a:rPr>
              <a:t>恢复后源字符串大小</a:t>
            </a:r>
            <a:r>
              <a:rPr lang="en-US" altLang="zh-CN">
                <a:ea typeface="宋体" charset="-122"/>
              </a:rPr>
              <a:t>=" + sourceBytes.length);//40</a:t>
            </a:r>
          </a:p>
          <a:p>
            <a:pPr marL="0" indent="0" eaLnBrk="1" hangingPunct="1">
              <a:buNone/>
            </a:pPr>
            <a:r>
              <a:rPr lang="en-US" altLang="zh-CN">
                <a:ea typeface="宋体" charset="-122"/>
              </a:rPr>
              <a:t>		</a:t>
            </a:r>
          </a:p>
          <a:p>
            <a:pPr marL="0" indent="0" eaLnBrk="1" hangingPunct="1">
              <a:buNone/>
            </a:pPr>
            <a:r>
              <a:rPr lang="en-US" altLang="zh-CN">
                <a:ea typeface="宋体" charset="-122"/>
              </a:rPr>
              <a:t>		//</a:t>
            </a:r>
            <a:r>
              <a:rPr lang="zh-CN" altLang="en-US">
                <a:ea typeface="宋体" charset="-122"/>
              </a:rPr>
              <a:t>看看是不是原来的内容</a:t>
            </a:r>
          </a:p>
          <a:p>
            <a:pPr marL="0" indent="0" eaLnBrk="1" hangingPunct="1">
              <a:buNone/>
            </a:pPr>
            <a:r>
              <a:rPr lang="zh-CN" altLang="en-US">
                <a:ea typeface="宋体" charset="-122"/>
              </a:rPr>
              <a:t>		</a:t>
            </a:r>
            <a:r>
              <a:rPr lang="en-US" altLang="zh-CN">
                <a:ea typeface="宋体" charset="-122"/>
              </a:rPr>
              <a:t>String sourceString = new String(sourceBytes);</a:t>
            </a:r>
          </a:p>
          <a:p>
            <a:pPr marL="0" indent="0" eaLnBrk="1" hangingPunct="1">
              <a:buNone/>
            </a:pPr>
            <a:r>
              <a:rPr lang="en-US" altLang="zh-CN">
                <a:ea typeface="宋体" charset="-122"/>
              </a:rPr>
              <a:t>		System.out.println("</a:t>
            </a:r>
            <a:r>
              <a:rPr lang="zh-CN" altLang="en-US">
                <a:ea typeface="宋体" charset="-122"/>
              </a:rPr>
              <a:t>恢复后源字符串</a:t>
            </a:r>
            <a:r>
              <a:rPr lang="en-US" altLang="zh-CN">
                <a:ea typeface="宋体" charset="-122"/>
              </a:rPr>
              <a:t>=" + sourceString);*/</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r>
              <a:rPr lang="zh-CN" altLang="en-US">
                <a:ea typeface="宋体" charset="-122"/>
              </a:rPr>
              <a:t>演示压缩文件</a:t>
            </a:r>
          </a:p>
          <a:p>
            <a:pPr marL="0" indent="0" eaLnBrk="1" hangingPunct="1">
              <a:buNone/>
            </a:pPr>
            <a:r>
              <a:rPr lang="zh-CN" altLang="en-US">
                <a:ea typeface="宋体" charset="-122"/>
              </a:rPr>
              <a:t>		</a:t>
            </a:r>
          </a:p>
          <a:p>
            <a:pPr marL="0" indent="0" eaLnBrk="1" hangingPunct="1">
              <a:buNone/>
            </a:pPr>
            <a:r>
              <a:rPr lang="zh-CN" altLang="en-US">
                <a:ea typeface="宋体" charset="-122"/>
              </a:rPr>
              <a:t>		</a:t>
            </a:r>
            <a:r>
              <a:rPr lang="en-US" altLang="zh-CN">
                <a:ea typeface="宋体" charset="-122"/>
              </a:rPr>
              <a:t>/*</a:t>
            </a:r>
          </a:p>
          <a:p>
            <a:pPr marL="0" indent="0" eaLnBrk="1" hangingPunct="1">
              <a:buNone/>
            </a:pPr>
            <a:r>
              <a:rPr lang="en-US" altLang="zh-CN">
                <a:ea typeface="宋体" charset="-122"/>
              </a:rPr>
              <a:t>		String src="d:/src.bmp";</a:t>
            </a:r>
          </a:p>
          <a:p>
            <a:pPr marL="0" indent="0" eaLnBrk="1" hangingPunct="1">
              <a:buNone/>
            </a:pPr>
            <a:r>
              <a:rPr lang="en-US" altLang="zh-CN">
                <a:ea typeface="宋体" charset="-122"/>
              </a:rPr>
              <a:t>		String dst="d:/dst.zip";</a:t>
            </a:r>
          </a:p>
          <a:p>
            <a:pPr marL="0" indent="0" eaLnBrk="1" hangingPunct="1">
              <a:buNone/>
            </a:pPr>
            <a:r>
              <a:rPr lang="en-US" altLang="zh-CN">
                <a:ea typeface="宋体" charset="-122"/>
              </a:rPr>
              <a:t>		</a:t>
            </a:r>
          </a:p>
          <a:p>
            <a:pPr marL="0" indent="0" eaLnBrk="1" hangingPunct="1">
              <a:buNone/>
            </a:pPr>
            <a:r>
              <a:rPr lang="en-US" altLang="zh-CN">
                <a:ea typeface="宋体" charset="-122"/>
              </a:rPr>
              <a:t>		zipFile(src, dst);</a:t>
            </a:r>
          </a:p>
          <a:p>
            <a:pPr marL="0" indent="0" eaLnBrk="1" hangingPunct="1">
              <a:buNone/>
            </a:pPr>
            <a:r>
              <a:rPr lang="en-US" altLang="zh-CN">
                <a:ea typeface="宋体" charset="-122"/>
              </a:rPr>
              <a:t>		System.out.println("</a:t>
            </a:r>
            <a:r>
              <a:rPr lang="zh-CN" altLang="en-US">
                <a:ea typeface="宋体" charset="-122"/>
              </a:rPr>
              <a:t>压缩文件</a:t>
            </a:r>
            <a:r>
              <a:rPr lang="en-US" altLang="zh-CN">
                <a:ea typeface="宋体" charset="-122"/>
              </a:rPr>
              <a:t>ok~~"); */</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r>
              <a:rPr lang="zh-CN" altLang="en-US">
                <a:ea typeface="宋体" charset="-122"/>
              </a:rPr>
              <a:t>演示解压文件</a:t>
            </a:r>
          </a:p>
          <a:p>
            <a:pPr marL="0" indent="0" eaLnBrk="1" hangingPunct="1">
              <a:buNone/>
            </a:pPr>
            <a:r>
              <a:rPr lang="zh-CN" altLang="en-US">
                <a:ea typeface="宋体" charset="-122"/>
              </a:rPr>
              <a:t>		</a:t>
            </a:r>
            <a:r>
              <a:rPr lang="en-US" altLang="zh-CN">
                <a:ea typeface="宋体" charset="-122"/>
              </a:rPr>
              <a:t>String zipFile="d:/dst.zip";</a:t>
            </a:r>
          </a:p>
          <a:p>
            <a:pPr marL="0" indent="0" eaLnBrk="1" hangingPunct="1">
              <a:buNone/>
            </a:pPr>
            <a:r>
              <a:rPr lang="en-US" altLang="zh-CN">
                <a:ea typeface="宋体" charset="-122"/>
              </a:rPr>
              <a:t>		String dst="d:/src2.bmp";</a:t>
            </a:r>
          </a:p>
          <a:p>
            <a:pPr marL="0" indent="0" eaLnBrk="1" hangingPunct="1">
              <a:buNone/>
            </a:pPr>
            <a:r>
              <a:rPr lang="en-US" altLang="zh-CN">
                <a:ea typeface="宋体" charset="-122"/>
              </a:rPr>
              <a:t>		</a:t>
            </a:r>
          </a:p>
          <a:p>
            <a:pPr marL="0" indent="0" eaLnBrk="1" hangingPunct="1">
              <a:buNone/>
            </a:pPr>
            <a:r>
              <a:rPr lang="en-US" altLang="zh-CN">
                <a:ea typeface="宋体" charset="-122"/>
              </a:rPr>
              <a:t>		unZipFile(zipFile, dst);</a:t>
            </a:r>
          </a:p>
          <a:p>
            <a:pPr marL="0" indent="0" eaLnBrk="1" hangingPunct="1">
              <a:buNone/>
            </a:pPr>
            <a:r>
              <a:rPr lang="en-US" altLang="zh-CN">
                <a:ea typeface="宋体" charset="-122"/>
              </a:rPr>
              <a:t>		System.out.println("</a:t>
            </a:r>
            <a:r>
              <a:rPr lang="zh-CN" altLang="en-US">
                <a:ea typeface="宋体" charset="-122"/>
              </a:rPr>
              <a:t>解压文件</a:t>
            </a:r>
            <a:r>
              <a:rPr lang="en-US" altLang="zh-CN">
                <a:ea typeface="宋体" charset="-122"/>
              </a:rPr>
              <a:t>ok~~");</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 </a:t>
            </a:r>
            <a:r>
              <a:rPr lang="zh-CN" altLang="en-US">
                <a:ea typeface="宋体" charset="-122"/>
              </a:rPr>
              <a:t>将一个通过赫夫曼编码压缩的文件，重写解压成原来的文件</a:t>
            </a:r>
          </a:p>
          <a:p>
            <a:pPr marL="0" indent="0" eaLnBrk="1" hangingPunct="1">
              <a:buNone/>
            </a:pPr>
            <a:r>
              <a:rPr lang="zh-CN" altLang="en-US">
                <a:ea typeface="宋体" charset="-122"/>
              </a:rPr>
              <a:t>	 * </a:t>
            </a:r>
            <a:r>
              <a:rPr lang="en-US" altLang="zh-CN">
                <a:ea typeface="宋体" charset="-122"/>
              </a:rPr>
              <a:t>@param srcFile</a:t>
            </a:r>
          </a:p>
          <a:p>
            <a:pPr marL="0" indent="0" eaLnBrk="1" hangingPunct="1">
              <a:buNone/>
            </a:pPr>
            <a:r>
              <a:rPr lang="en-US" altLang="zh-CN">
                <a:ea typeface="宋体" charset="-122"/>
              </a:rPr>
              <a:t>	 * @param dstFile</a:t>
            </a:r>
          </a:p>
          <a:p>
            <a:pPr marL="0" indent="0" eaLnBrk="1" hangingPunct="1">
              <a:buNone/>
            </a:pPr>
            <a:r>
              <a:rPr lang="en-US" altLang="zh-CN">
                <a:ea typeface="宋体" charset="-122"/>
              </a:rPr>
              <a:t>	 */</a:t>
            </a:r>
          </a:p>
          <a:p>
            <a:pPr marL="0" indent="0" eaLnBrk="1" hangingPunct="1">
              <a:buNone/>
            </a:pPr>
            <a:r>
              <a:rPr lang="en-US" altLang="zh-CN">
                <a:ea typeface="宋体" charset="-122"/>
              </a:rPr>
              <a:t>	public static void zipFile(String srcFile,String dstFile)  {</a:t>
            </a:r>
          </a:p>
          <a:p>
            <a:pPr marL="0" indent="0" eaLnBrk="1" hangingPunct="1">
              <a:buNone/>
            </a:pPr>
            <a:r>
              <a:rPr lang="en-US" altLang="zh-CN">
                <a:ea typeface="宋体" charset="-122"/>
              </a:rPr>
              <a:t>		//</a:t>
            </a:r>
            <a:r>
              <a:rPr lang="zh-CN" altLang="en-US">
                <a:ea typeface="宋体" charset="-122"/>
              </a:rPr>
              <a:t>输出流</a:t>
            </a:r>
          </a:p>
          <a:p>
            <a:pPr marL="0" indent="0" eaLnBrk="1" hangingPunct="1">
              <a:buNone/>
            </a:pPr>
            <a:r>
              <a:rPr lang="zh-CN" altLang="en-US">
                <a:ea typeface="宋体" charset="-122"/>
              </a:rPr>
              <a:t>		</a:t>
            </a:r>
            <a:r>
              <a:rPr lang="en-US" altLang="zh-CN">
                <a:ea typeface="宋体" charset="-122"/>
              </a:rPr>
              <a:t>OutputStream os = null;</a:t>
            </a:r>
          </a:p>
          <a:p>
            <a:pPr marL="0" indent="0" eaLnBrk="1" hangingPunct="1">
              <a:buNone/>
            </a:pPr>
            <a:r>
              <a:rPr lang="en-US" altLang="zh-CN">
                <a:ea typeface="宋体" charset="-122"/>
              </a:rPr>
              <a:t>		ObjectOutputStream oos = null;</a:t>
            </a:r>
          </a:p>
          <a:p>
            <a:pPr marL="0" indent="0" eaLnBrk="1" hangingPunct="1">
              <a:buNone/>
            </a:pPr>
            <a:r>
              <a:rPr lang="en-US" altLang="zh-CN">
                <a:ea typeface="宋体" charset="-122"/>
              </a:rPr>
              <a:t>		try {</a:t>
            </a:r>
          </a:p>
          <a:p>
            <a:pPr marL="0" indent="0" eaLnBrk="1" hangingPunct="1">
              <a:buNone/>
            </a:pPr>
            <a:r>
              <a:rPr lang="en-US" altLang="zh-CN">
                <a:ea typeface="宋体" charset="-122"/>
              </a:rPr>
              <a:t>			//</a:t>
            </a:r>
            <a:r>
              <a:rPr lang="zh-CN" altLang="en-US">
                <a:ea typeface="宋体" charset="-122"/>
              </a:rPr>
              <a:t>创建一个文件输入流</a:t>
            </a:r>
          </a:p>
          <a:p>
            <a:pPr marL="0" indent="0" eaLnBrk="1" hangingPunct="1">
              <a:buNone/>
            </a:pPr>
            <a:r>
              <a:rPr lang="zh-CN" altLang="en-US">
                <a:ea typeface="宋体" charset="-122"/>
              </a:rPr>
              <a:t>			</a:t>
            </a:r>
            <a:r>
              <a:rPr lang="en-US" altLang="zh-CN">
                <a:ea typeface="宋体" charset="-122"/>
              </a:rPr>
              <a:t>InputStream is = new FileInputStream(srcFile);</a:t>
            </a:r>
          </a:p>
          <a:p>
            <a:pPr marL="0" indent="0" eaLnBrk="1" hangingPunct="1">
              <a:buNone/>
            </a:pPr>
            <a:r>
              <a:rPr lang="en-US" altLang="zh-CN">
                <a:ea typeface="宋体" charset="-122"/>
              </a:rPr>
              <a:t>			//</a:t>
            </a:r>
            <a:r>
              <a:rPr lang="zh-CN" altLang="en-US">
                <a:ea typeface="宋体" charset="-122"/>
              </a:rPr>
              <a:t>创建一个和源文件文件大小一样的</a:t>
            </a:r>
            <a:r>
              <a:rPr lang="en-US" altLang="zh-CN">
                <a:ea typeface="宋体" charset="-122"/>
              </a:rPr>
              <a:t>byte</a:t>
            </a:r>
            <a:r>
              <a:rPr lang="zh-CN" altLang="en-US">
                <a:ea typeface="宋体" charset="-122"/>
              </a:rPr>
              <a:t>数组</a:t>
            </a:r>
          </a:p>
          <a:p>
            <a:pPr marL="0" indent="0" eaLnBrk="1" hangingPunct="1">
              <a:buNone/>
            </a:pPr>
            <a:r>
              <a:rPr lang="zh-CN" altLang="en-US">
                <a:ea typeface="宋体" charset="-122"/>
              </a:rPr>
              <a:t>			</a:t>
            </a:r>
            <a:r>
              <a:rPr lang="en-US" altLang="zh-CN">
                <a:ea typeface="宋体" charset="-122"/>
              </a:rPr>
              <a:t>byte[] b = new byte[is.available()];</a:t>
            </a:r>
          </a:p>
          <a:p>
            <a:pPr marL="0" indent="0" eaLnBrk="1" hangingPunct="1">
              <a:buNone/>
            </a:pPr>
            <a:r>
              <a:rPr lang="en-US" altLang="zh-CN">
                <a:ea typeface="宋体" charset="-122"/>
              </a:rPr>
              <a:t>			//</a:t>
            </a:r>
            <a:r>
              <a:rPr lang="zh-CN" altLang="en-US">
                <a:ea typeface="宋体" charset="-122"/>
              </a:rPr>
              <a:t>读取文件内容</a:t>
            </a:r>
          </a:p>
          <a:p>
            <a:pPr marL="0" indent="0" eaLnBrk="1" hangingPunct="1">
              <a:buNone/>
            </a:pPr>
            <a:r>
              <a:rPr lang="zh-CN" altLang="en-US">
                <a:ea typeface="宋体" charset="-122"/>
              </a:rPr>
              <a:t>			</a:t>
            </a:r>
            <a:r>
              <a:rPr lang="en-US" altLang="zh-CN">
                <a:ea typeface="宋体" charset="-122"/>
              </a:rPr>
              <a:t>is.read(b);</a:t>
            </a:r>
          </a:p>
          <a:p>
            <a:pPr marL="0" indent="0" eaLnBrk="1" hangingPunct="1">
              <a:buNone/>
            </a:pPr>
            <a:r>
              <a:rPr lang="en-US" altLang="zh-CN">
                <a:ea typeface="宋体" charset="-122"/>
              </a:rPr>
              <a:t>			is.close();</a:t>
            </a:r>
          </a:p>
          <a:p>
            <a:pPr marL="0" indent="0" eaLnBrk="1" hangingPunct="1">
              <a:buNone/>
            </a:pPr>
            <a:r>
              <a:rPr lang="en-US" altLang="zh-CN">
                <a:ea typeface="宋体" charset="-122"/>
              </a:rPr>
              <a:t>			//</a:t>
            </a:r>
            <a:r>
              <a:rPr lang="zh-CN" altLang="en-US">
                <a:ea typeface="宋体" charset="-122"/>
              </a:rPr>
              <a:t>使用赫夫曼编码进行编码</a:t>
            </a:r>
          </a:p>
          <a:p>
            <a:pPr marL="0" indent="0" eaLnBrk="1" hangingPunct="1">
              <a:buNone/>
            </a:pPr>
            <a:r>
              <a:rPr lang="zh-CN" altLang="en-US">
                <a:ea typeface="宋体" charset="-122"/>
              </a:rPr>
              <a:t>			</a:t>
            </a:r>
            <a:r>
              <a:rPr lang="en-US" altLang="zh-CN">
                <a:ea typeface="宋体" charset="-122"/>
              </a:rPr>
              <a:t>byte[] huffmanBytes = huffmanZip(b);</a:t>
            </a:r>
          </a:p>
          <a:p>
            <a:pPr marL="0" indent="0" eaLnBrk="1" hangingPunct="1">
              <a:buNone/>
            </a:pPr>
            <a:r>
              <a:rPr lang="en-US" altLang="zh-CN">
                <a:ea typeface="宋体" charset="-122"/>
              </a:rPr>
              <a:t>			//</a:t>
            </a:r>
            <a:r>
              <a:rPr lang="zh-CN" altLang="en-US">
                <a:ea typeface="宋体" charset="-122"/>
              </a:rPr>
              <a:t>创建一个文件输出流</a:t>
            </a:r>
            <a:r>
              <a:rPr lang="en-US" altLang="zh-CN">
                <a:ea typeface="宋体" charset="-122"/>
              </a:rPr>
              <a:t>, </a:t>
            </a:r>
            <a:r>
              <a:rPr lang="zh-CN" altLang="en-US">
                <a:ea typeface="宋体" charset="-122"/>
              </a:rPr>
              <a:t>存放压缩文件</a:t>
            </a:r>
          </a:p>
          <a:p>
            <a:pPr marL="0" indent="0" eaLnBrk="1" hangingPunct="1">
              <a:buNone/>
            </a:pPr>
            <a:r>
              <a:rPr lang="zh-CN" altLang="en-US">
                <a:ea typeface="宋体" charset="-122"/>
              </a:rPr>
              <a:t>			</a:t>
            </a:r>
            <a:r>
              <a:rPr lang="en-US" altLang="zh-CN">
                <a:ea typeface="宋体" charset="-122"/>
              </a:rPr>
              <a:t>os = new FileOutputStream(dstFile);</a:t>
            </a:r>
          </a:p>
          <a:p>
            <a:pPr marL="0" indent="0" eaLnBrk="1" hangingPunct="1">
              <a:buNone/>
            </a:pPr>
            <a:r>
              <a:rPr lang="en-US" altLang="zh-CN">
                <a:ea typeface="宋体" charset="-122"/>
              </a:rPr>
              <a:t>			//</a:t>
            </a:r>
            <a:r>
              <a:rPr lang="zh-CN" altLang="en-US">
                <a:ea typeface="宋体" charset="-122"/>
              </a:rPr>
              <a:t>创建一个和文件输出流关联的</a:t>
            </a:r>
            <a:r>
              <a:rPr lang="en-US" altLang="zh-CN">
                <a:ea typeface="宋体" charset="-122"/>
              </a:rPr>
              <a:t>ObjectOutputStream</a:t>
            </a:r>
          </a:p>
          <a:p>
            <a:pPr marL="0" indent="0" eaLnBrk="1" hangingPunct="1">
              <a:buNone/>
            </a:pPr>
            <a:r>
              <a:rPr lang="en-US" altLang="zh-CN">
                <a:ea typeface="宋体" charset="-122"/>
              </a:rPr>
              <a:t>			oos = new ObjectOutputStream(os);</a:t>
            </a:r>
          </a:p>
          <a:p>
            <a:pPr marL="0" indent="0" eaLnBrk="1" hangingPunct="1">
              <a:buNone/>
            </a:pPr>
            <a:r>
              <a:rPr lang="en-US" altLang="zh-CN">
                <a:ea typeface="宋体" charset="-122"/>
              </a:rPr>
              <a:t>			//</a:t>
            </a:r>
            <a:r>
              <a:rPr lang="zh-CN" altLang="en-US">
                <a:ea typeface="宋体" charset="-122"/>
              </a:rPr>
              <a:t>把压缩后的</a:t>
            </a:r>
            <a:r>
              <a:rPr lang="en-US" altLang="zh-CN">
                <a:ea typeface="宋体" charset="-122"/>
              </a:rPr>
              <a:t>byte</a:t>
            </a:r>
            <a:r>
              <a:rPr lang="zh-CN" altLang="en-US">
                <a:ea typeface="宋体" charset="-122"/>
              </a:rPr>
              <a:t>数组写入文件</a:t>
            </a:r>
          </a:p>
          <a:p>
            <a:pPr marL="0" indent="0" eaLnBrk="1" hangingPunct="1">
              <a:buNone/>
            </a:pPr>
            <a:r>
              <a:rPr lang="zh-CN" altLang="en-US">
                <a:ea typeface="宋体" charset="-122"/>
              </a:rPr>
              <a:t>			</a:t>
            </a:r>
            <a:r>
              <a:rPr lang="en-US" altLang="zh-CN">
                <a:ea typeface="宋体" charset="-122"/>
              </a:rPr>
              <a:t>//</a:t>
            </a:r>
            <a:r>
              <a:rPr lang="zh-CN" altLang="en-US">
                <a:ea typeface="宋体" charset="-122"/>
              </a:rPr>
              <a:t>说明</a:t>
            </a:r>
          </a:p>
          <a:p>
            <a:pPr marL="0" indent="0" eaLnBrk="1" hangingPunct="1">
              <a:buNone/>
            </a:pPr>
            <a:r>
              <a:rPr lang="zh-CN" altLang="en-US">
                <a:ea typeface="宋体" charset="-122"/>
              </a:rPr>
              <a:t>			</a:t>
            </a:r>
            <a:r>
              <a:rPr lang="en-US" altLang="zh-CN">
                <a:ea typeface="宋体" charset="-122"/>
              </a:rPr>
              <a:t>//</a:t>
            </a:r>
            <a:r>
              <a:rPr lang="zh-CN" altLang="en-US">
                <a:ea typeface="宋体" charset="-122"/>
              </a:rPr>
              <a:t>这里使用对象输出流的方式写入，是方便解压的时候再以对象的方式恢复</a:t>
            </a:r>
            <a:r>
              <a:rPr lang="en-US" altLang="zh-CN">
                <a:ea typeface="宋体" charset="-122"/>
              </a:rPr>
              <a:t>.</a:t>
            </a:r>
          </a:p>
          <a:p>
            <a:pPr marL="0" indent="0" eaLnBrk="1" hangingPunct="1">
              <a:buNone/>
            </a:pPr>
            <a:r>
              <a:rPr lang="en-US" altLang="zh-CN">
                <a:ea typeface="宋体" charset="-122"/>
              </a:rPr>
              <a:t>			oos.writeObject(huffmanBytes);</a:t>
            </a:r>
          </a:p>
          <a:p>
            <a:pPr marL="0" indent="0" eaLnBrk="1" hangingPunct="1">
              <a:buNone/>
            </a:pPr>
            <a:r>
              <a:rPr lang="en-US" altLang="zh-CN">
                <a:ea typeface="宋体" charset="-122"/>
              </a:rPr>
              <a:t>			//</a:t>
            </a:r>
            <a:r>
              <a:rPr lang="zh-CN" altLang="en-US">
                <a:ea typeface="宋体" charset="-122"/>
              </a:rPr>
              <a:t>把赫夫曼编码表写入文件</a:t>
            </a:r>
            <a:r>
              <a:rPr lang="en-US" altLang="zh-CN">
                <a:ea typeface="宋体" charset="-122"/>
              </a:rPr>
              <a:t>, </a:t>
            </a:r>
            <a:r>
              <a:rPr lang="zh-CN" altLang="en-US">
                <a:ea typeface="宋体" charset="-122"/>
              </a:rPr>
              <a:t>这个部分不是文件本身的部分，是为了将来解压准备的</a:t>
            </a:r>
          </a:p>
          <a:p>
            <a:pPr marL="0" indent="0" eaLnBrk="1" hangingPunct="1">
              <a:buNone/>
            </a:pPr>
            <a:r>
              <a:rPr lang="zh-CN" altLang="en-US">
                <a:ea typeface="宋体" charset="-122"/>
              </a:rPr>
              <a:t>			</a:t>
            </a:r>
            <a:r>
              <a:rPr lang="en-US" altLang="zh-CN">
                <a:ea typeface="宋体" charset="-122"/>
              </a:rPr>
              <a:t>//</a:t>
            </a:r>
            <a:r>
              <a:rPr lang="zh-CN" altLang="en-US">
                <a:ea typeface="宋体" charset="-122"/>
              </a:rPr>
              <a:t>如果不保存 该文件对应的赫夫曼编码表，将来无法解压文件</a:t>
            </a:r>
            <a:r>
              <a:rPr lang="en-US" altLang="zh-CN">
                <a:ea typeface="宋体" charset="-122"/>
              </a:rPr>
              <a:t>(</a:t>
            </a:r>
            <a:r>
              <a:rPr lang="zh-CN" altLang="en-US">
                <a:ea typeface="宋体" charset="-122"/>
              </a:rPr>
              <a:t>恢复文件</a:t>
            </a:r>
            <a:r>
              <a:rPr lang="en-US" altLang="zh-CN">
                <a:ea typeface="宋体" charset="-122"/>
              </a:rPr>
              <a:t>)</a:t>
            </a:r>
          </a:p>
          <a:p>
            <a:pPr marL="0" indent="0" eaLnBrk="1" hangingPunct="1">
              <a:buNone/>
            </a:pPr>
            <a:r>
              <a:rPr lang="en-US" altLang="zh-CN">
                <a:ea typeface="宋体" charset="-122"/>
              </a:rPr>
              <a:t>			oos.writeObject(huffmanCodes);</a:t>
            </a:r>
          </a:p>
          <a:p>
            <a:pPr marL="0" indent="0" eaLnBrk="1" hangingPunct="1">
              <a:buNone/>
            </a:pPr>
            <a:r>
              <a:rPr lang="en-US" altLang="zh-CN">
                <a:ea typeface="宋体" charset="-122"/>
              </a:rPr>
              <a:t>		} catch (Exception e) {</a:t>
            </a:r>
          </a:p>
          <a:p>
            <a:pPr marL="0" indent="0" eaLnBrk="1" hangingPunct="1">
              <a:buNone/>
            </a:pPr>
            <a:r>
              <a:rPr lang="en-US" altLang="zh-CN">
                <a:ea typeface="宋体" charset="-122"/>
              </a:rPr>
              <a:t>			e.printStackTrace();</a:t>
            </a:r>
          </a:p>
          <a:p>
            <a:pPr marL="0" indent="0" eaLnBrk="1" hangingPunct="1">
              <a:buNone/>
            </a:pPr>
            <a:r>
              <a:rPr lang="en-US" altLang="zh-CN">
                <a:ea typeface="宋体" charset="-122"/>
              </a:rPr>
              <a:t>		} finally {</a:t>
            </a:r>
          </a:p>
          <a:p>
            <a:pPr marL="0" indent="0" eaLnBrk="1" hangingPunct="1">
              <a:buNone/>
            </a:pPr>
            <a:r>
              <a:rPr lang="en-US" altLang="zh-CN">
                <a:ea typeface="宋体" charset="-122"/>
              </a:rPr>
              <a:t>			try {</a:t>
            </a:r>
          </a:p>
          <a:p>
            <a:pPr marL="0" indent="0" eaLnBrk="1" hangingPunct="1">
              <a:buNone/>
            </a:pPr>
            <a:r>
              <a:rPr lang="en-US" altLang="zh-CN">
                <a:ea typeface="宋体" charset="-122"/>
              </a:rPr>
              <a:t>				oos.close();</a:t>
            </a:r>
          </a:p>
          <a:p>
            <a:pPr marL="0" indent="0" eaLnBrk="1" hangingPunct="1">
              <a:buNone/>
            </a:pPr>
            <a:r>
              <a:rPr lang="en-US" altLang="zh-CN">
                <a:ea typeface="宋体" charset="-122"/>
              </a:rPr>
              <a:t>				os.close();</a:t>
            </a:r>
          </a:p>
          <a:p>
            <a:pPr marL="0" indent="0" eaLnBrk="1" hangingPunct="1">
              <a:buNone/>
            </a:pPr>
            <a:r>
              <a:rPr lang="en-US" altLang="zh-CN">
                <a:ea typeface="宋体" charset="-122"/>
              </a:rPr>
              <a:t>			} catch (IOException e) {</a:t>
            </a:r>
          </a:p>
          <a:p>
            <a:pPr marL="0" indent="0" eaLnBrk="1" hangingPunct="1">
              <a:buNone/>
            </a:pPr>
            <a:r>
              <a:rPr lang="en-US" altLang="zh-CN">
                <a:ea typeface="宋体" charset="-122"/>
              </a:rPr>
              <a:t>				e.printStackTrace();</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@SuppressWarnings("unchecked")</a:t>
            </a:r>
          </a:p>
          <a:p>
            <a:pPr marL="0" indent="0" eaLnBrk="1" hangingPunct="1">
              <a:buNone/>
            </a:pPr>
            <a:r>
              <a:rPr lang="en-US" altLang="zh-CN">
                <a:ea typeface="宋体" charset="-122"/>
              </a:rPr>
              <a:t>	public static void unZipFile(String zipFile,String dstFile) {</a:t>
            </a:r>
          </a:p>
          <a:p>
            <a:pPr marL="0" indent="0" eaLnBrk="1" hangingPunct="1">
              <a:buNone/>
            </a:pPr>
            <a:r>
              <a:rPr lang="en-US" altLang="zh-CN">
                <a:ea typeface="宋体" charset="-122"/>
              </a:rPr>
              <a:t>		System.out.println("</a:t>
            </a:r>
            <a:r>
              <a:rPr lang="zh-CN" altLang="en-US">
                <a:ea typeface="宋体" charset="-122"/>
              </a:rPr>
              <a:t>解压文件</a:t>
            </a:r>
            <a:r>
              <a:rPr lang="en-US" altLang="zh-CN">
                <a:ea typeface="宋体" charset="-122"/>
              </a:rPr>
              <a:t>~~");</a:t>
            </a:r>
          </a:p>
          <a:p>
            <a:pPr marL="0" indent="0" eaLnBrk="1" hangingPunct="1">
              <a:buNone/>
            </a:pPr>
            <a:r>
              <a:rPr lang="en-US" altLang="zh-CN">
                <a:ea typeface="宋体" charset="-122"/>
              </a:rPr>
              <a:t>		//</a:t>
            </a:r>
            <a:r>
              <a:rPr lang="zh-CN" altLang="en-US">
                <a:ea typeface="宋体" charset="-122"/>
              </a:rPr>
              <a:t>创建一个输入流</a:t>
            </a:r>
          </a:p>
          <a:p>
            <a:pPr marL="0" indent="0" eaLnBrk="1" hangingPunct="1">
              <a:buNone/>
            </a:pPr>
            <a:r>
              <a:rPr lang="zh-CN" altLang="en-US">
                <a:ea typeface="宋体" charset="-122"/>
              </a:rPr>
              <a:t>		</a:t>
            </a:r>
            <a:r>
              <a:rPr lang="en-US" altLang="zh-CN">
                <a:ea typeface="宋体" charset="-122"/>
              </a:rPr>
              <a:t>InputStream is = null;</a:t>
            </a:r>
          </a:p>
          <a:p>
            <a:pPr marL="0" indent="0" eaLnBrk="1" hangingPunct="1">
              <a:buNone/>
            </a:pPr>
            <a:r>
              <a:rPr lang="en-US" altLang="zh-CN">
                <a:ea typeface="宋体" charset="-122"/>
              </a:rPr>
              <a:t>		//</a:t>
            </a:r>
            <a:r>
              <a:rPr lang="zh-CN" altLang="en-US">
                <a:ea typeface="宋体" charset="-122"/>
              </a:rPr>
              <a:t>因为写入是按对象输入流方式，恢复时，我们使用对象输出流</a:t>
            </a:r>
          </a:p>
          <a:p>
            <a:pPr marL="0" indent="0" eaLnBrk="1" hangingPunct="1">
              <a:buNone/>
            </a:pPr>
            <a:r>
              <a:rPr lang="zh-CN" altLang="en-US">
                <a:ea typeface="宋体" charset="-122"/>
              </a:rPr>
              <a:t>		</a:t>
            </a:r>
            <a:r>
              <a:rPr lang="en-US" altLang="zh-CN">
                <a:ea typeface="宋体" charset="-122"/>
              </a:rPr>
              <a:t>ObjectInputStream ois = null;</a:t>
            </a:r>
          </a:p>
          <a:p>
            <a:pPr marL="0" indent="0" eaLnBrk="1" hangingPunct="1">
              <a:buNone/>
            </a:pPr>
            <a:r>
              <a:rPr lang="en-US" altLang="zh-CN">
                <a:ea typeface="宋体" charset="-122"/>
              </a:rPr>
              <a:t>		//</a:t>
            </a:r>
            <a:r>
              <a:rPr lang="zh-CN" altLang="en-US">
                <a:ea typeface="宋体" charset="-122"/>
              </a:rPr>
              <a:t>创建一个输出流 </a:t>
            </a:r>
          </a:p>
          <a:p>
            <a:pPr marL="0" indent="0" eaLnBrk="1" hangingPunct="1">
              <a:buNone/>
            </a:pPr>
            <a:r>
              <a:rPr lang="zh-CN" altLang="en-US">
                <a:ea typeface="宋体" charset="-122"/>
              </a:rPr>
              <a:t>		</a:t>
            </a:r>
            <a:r>
              <a:rPr lang="en-US" altLang="zh-CN">
                <a:ea typeface="宋体" charset="-122"/>
              </a:rPr>
              <a:t>OutputStream os = null;</a:t>
            </a:r>
          </a:p>
          <a:p>
            <a:pPr marL="0" indent="0" eaLnBrk="1" hangingPunct="1">
              <a:buNone/>
            </a:pPr>
            <a:r>
              <a:rPr lang="en-US" altLang="zh-CN">
                <a:ea typeface="宋体" charset="-122"/>
              </a:rPr>
              <a:t>		try {</a:t>
            </a:r>
          </a:p>
          <a:p>
            <a:pPr marL="0" indent="0" eaLnBrk="1" hangingPunct="1">
              <a:buNone/>
            </a:pPr>
            <a:r>
              <a:rPr lang="en-US" altLang="zh-CN">
                <a:ea typeface="宋体" charset="-122"/>
              </a:rPr>
              <a:t>			is = new FileInputStream(zipFile);</a:t>
            </a:r>
          </a:p>
          <a:p>
            <a:pPr marL="0" indent="0" eaLnBrk="1" hangingPunct="1">
              <a:buNone/>
            </a:pPr>
            <a:r>
              <a:rPr lang="en-US" altLang="zh-CN">
                <a:ea typeface="宋体" charset="-122"/>
              </a:rPr>
              <a:t>			ois = new ObjectInputStream(is);</a:t>
            </a:r>
          </a:p>
          <a:p>
            <a:pPr marL="0" indent="0" eaLnBrk="1" hangingPunct="1">
              <a:buNone/>
            </a:pPr>
            <a:r>
              <a:rPr lang="en-US" altLang="zh-CN">
                <a:ea typeface="宋体" charset="-122"/>
              </a:rPr>
              <a:t>			//</a:t>
            </a:r>
            <a:r>
              <a:rPr lang="zh-CN" altLang="en-US">
                <a:ea typeface="宋体" charset="-122"/>
              </a:rPr>
              <a:t>读取</a:t>
            </a:r>
            <a:r>
              <a:rPr lang="en-US" altLang="zh-CN">
                <a:ea typeface="宋体" charset="-122"/>
              </a:rPr>
              <a:t>byte</a:t>
            </a:r>
            <a:r>
              <a:rPr lang="zh-CN" altLang="en-US">
                <a:ea typeface="宋体" charset="-122"/>
              </a:rPr>
              <a:t>数组</a:t>
            </a:r>
          </a:p>
          <a:p>
            <a:pPr marL="0" indent="0" eaLnBrk="1" hangingPunct="1">
              <a:buNone/>
            </a:pPr>
            <a:r>
              <a:rPr lang="zh-CN" altLang="en-US">
                <a:ea typeface="宋体" charset="-122"/>
              </a:rPr>
              <a:t>			</a:t>
            </a:r>
            <a:r>
              <a:rPr lang="en-US" altLang="zh-CN">
                <a:ea typeface="宋体" charset="-122"/>
              </a:rPr>
              <a:t>byte[] b = (byte[]) ois.readObject();</a:t>
            </a:r>
          </a:p>
          <a:p>
            <a:pPr marL="0" indent="0" eaLnBrk="1" hangingPunct="1">
              <a:buNone/>
            </a:pPr>
            <a:r>
              <a:rPr lang="en-US" altLang="zh-CN">
                <a:ea typeface="宋体" charset="-122"/>
              </a:rPr>
              <a:t>			//</a:t>
            </a:r>
            <a:r>
              <a:rPr lang="zh-CN" altLang="en-US">
                <a:ea typeface="宋体" charset="-122"/>
              </a:rPr>
              <a:t>读取赫夫曼编码表</a:t>
            </a:r>
          </a:p>
          <a:p>
            <a:pPr marL="0" indent="0" eaLnBrk="1" hangingPunct="1">
              <a:buNone/>
            </a:pPr>
            <a:r>
              <a:rPr lang="zh-CN" altLang="en-US">
                <a:ea typeface="宋体" charset="-122"/>
              </a:rPr>
              <a:t>			</a:t>
            </a:r>
            <a:r>
              <a:rPr lang="en-US" altLang="zh-CN">
                <a:ea typeface="宋体" charset="-122"/>
              </a:rPr>
              <a:t>Map&lt;Byte, String&gt; codes = (Map&lt;Byte, String&gt;) ois.readObject();</a:t>
            </a:r>
          </a:p>
          <a:p>
            <a:pPr marL="0" indent="0" eaLnBrk="1" hangingPunct="1">
              <a:buNone/>
            </a:pPr>
            <a:r>
              <a:rPr lang="en-US" altLang="zh-CN">
                <a:ea typeface="宋体" charset="-122"/>
              </a:rPr>
              <a:t>			//</a:t>
            </a:r>
            <a:r>
              <a:rPr lang="zh-CN" altLang="en-US">
                <a:ea typeface="宋体" charset="-122"/>
              </a:rPr>
              <a:t>解码</a:t>
            </a:r>
          </a:p>
          <a:p>
            <a:pPr marL="0" indent="0" eaLnBrk="1" hangingPunct="1">
              <a:buNone/>
            </a:pPr>
            <a:r>
              <a:rPr lang="zh-CN" altLang="en-US">
                <a:ea typeface="宋体" charset="-122"/>
              </a:rPr>
              <a:t>			</a:t>
            </a:r>
            <a:r>
              <a:rPr lang="en-US" altLang="zh-CN">
                <a:ea typeface="宋体" charset="-122"/>
              </a:rPr>
              <a:t>byte[] bytes = decode(codes, b);</a:t>
            </a:r>
          </a:p>
          <a:p>
            <a:pPr marL="0" indent="0" eaLnBrk="1" hangingPunct="1">
              <a:buNone/>
            </a:pPr>
            <a:r>
              <a:rPr lang="en-US" altLang="zh-CN">
                <a:ea typeface="宋体" charset="-122"/>
              </a:rPr>
              <a:t>			os = new FileOutputStream(dstFile);</a:t>
            </a:r>
          </a:p>
          <a:p>
            <a:pPr marL="0" indent="0" eaLnBrk="1" hangingPunct="1">
              <a:buNone/>
            </a:pPr>
            <a:r>
              <a:rPr lang="en-US" altLang="zh-CN">
                <a:ea typeface="宋体" charset="-122"/>
              </a:rPr>
              <a:t>			//</a:t>
            </a:r>
            <a:r>
              <a:rPr lang="zh-CN" altLang="en-US">
                <a:ea typeface="宋体" charset="-122"/>
              </a:rPr>
              <a:t>写出数据</a:t>
            </a:r>
          </a:p>
          <a:p>
            <a:pPr marL="0" indent="0" eaLnBrk="1" hangingPunct="1">
              <a:buNone/>
            </a:pPr>
            <a:r>
              <a:rPr lang="zh-CN" altLang="en-US">
                <a:ea typeface="宋体" charset="-122"/>
              </a:rPr>
              <a:t>			</a:t>
            </a:r>
            <a:r>
              <a:rPr lang="en-US" altLang="zh-CN">
                <a:ea typeface="宋体" charset="-122"/>
              </a:rPr>
              <a:t>os.write(bytes);</a:t>
            </a:r>
          </a:p>
          <a:p>
            <a:pPr marL="0" indent="0" eaLnBrk="1" hangingPunct="1">
              <a:buNone/>
            </a:pPr>
            <a:r>
              <a:rPr lang="en-US" altLang="zh-CN">
                <a:ea typeface="宋体" charset="-122"/>
              </a:rPr>
              <a:t>		} catch (Exception e) {</a:t>
            </a:r>
          </a:p>
          <a:p>
            <a:pPr marL="0" indent="0" eaLnBrk="1" hangingPunct="1">
              <a:buNone/>
            </a:pPr>
            <a:r>
              <a:rPr lang="en-US" altLang="zh-CN">
                <a:ea typeface="宋体" charset="-122"/>
              </a:rPr>
              <a:t>			e.printStackTrace();</a:t>
            </a:r>
          </a:p>
          <a:p>
            <a:pPr marL="0" indent="0" eaLnBrk="1" hangingPunct="1">
              <a:buNone/>
            </a:pPr>
            <a:r>
              <a:rPr lang="en-US" altLang="zh-CN">
                <a:ea typeface="宋体" charset="-122"/>
              </a:rPr>
              <a:t>		} finally {</a:t>
            </a:r>
          </a:p>
          <a:p>
            <a:pPr marL="0" indent="0" eaLnBrk="1" hangingPunct="1">
              <a:buNone/>
            </a:pPr>
            <a:r>
              <a:rPr lang="en-US" altLang="zh-CN">
                <a:ea typeface="宋体" charset="-122"/>
              </a:rPr>
              <a:t>			try {</a:t>
            </a:r>
          </a:p>
          <a:p>
            <a:pPr marL="0" indent="0" eaLnBrk="1" hangingPunct="1">
              <a:buNone/>
            </a:pPr>
            <a:r>
              <a:rPr lang="en-US" altLang="zh-CN">
                <a:ea typeface="宋体" charset="-122"/>
              </a:rPr>
              <a:t>				ois.close();</a:t>
            </a:r>
          </a:p>
          <a:p>
            <a:pPr marL="0" indent="0" eaLnBrk="1" hangingPunct="1">
              <a:buNone/>
            </a:pPr>
            <a:r>
              <a:rPr lang="en-US" altLang="zh-CN">
                <a:ea typeface="宋体" charset="-122"/>
              </a:rPr>
              <a:t>				is.close();</a:t>
            </a:r>
          </a:p>
          <a:p>
            <a:pPr marL="0" indent="0" eaLnBrk="1" hangingPunct="1">
              <a:buNone/>
            </a:pPr>
            <a:r>
              <a:rPr lang="en-US" altLang="zh-CN">
                <a:ea typeface="宋体" charset="-122"/>
              </a:rPr>
              <a:t>				os.close();</a:t>
            </a:r>
          </a:p>
          <a:p>
            <a:pPr marL="0" indent="0" eaLnBrk="1" hangingPunct="1">
              <a:buNone/>
            </a:pPr>
            <a:r>
              <a:rPr lang="en-US" altLang="zh-CN">
                <a:ea typeface="宋体" charset="-122"/>
              </a:rPr>
              <a:t>			} catch (IOException e) {</a:t>
            </a:r>
          </a:p>
          <a:p>
            <a:pPr marL="0" indent="0" eaLnBrk="1" hangingPunct="1">
              <a:buNone/>
            </a:pPr>
            <a:r>
              <a:rPr lang="en-US" altLang="zh-CN">
                <a:ea typeface="宋体" charset="-122"/>
              </a:rPr>
              <a:t>				// TODO Auto-generated catch block</a:t>
            </a:r>
          </a:p>
          <a:p>
            <a:pPr marL="0" indent="0" eaLnBrk="1" hangingPunct="1">
              <a:buNone/>
            </a:pPr>
            <a:r>
              <a:rPr lang="en-US" altLang="zh-CN">
                <a:ea typeface="宋体" charset="-122"/>
              </a:rPr>
              <a:t>				e.printStackTrace();</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private static byte[] decode(Map&lt;Byte, String&gt; huffmanCodes, byte[] huffmanBytes) {</a:t>
            </a:r>
          </a:p>
          <a:p>
            <a:pPr marL="0" indent="0" eaLnBrk="1" hangingPunct="1">
              <a:buNone/>
            </a:pPr>
            <a:r>
              <a:rPr lang="en-US" altLang="zh-CN">
                <a:ea typeface="宋体" charset="-122"/>
              </a:rPr>
              <a:t>		//</a:t>
            </a:r>
            <a:r>
              <a:rPr lang="zh-CN" altLang="en-US">
                <a:ea typeface="宋体" charset="-122"/>
              </a:rPr>
              <a:t>这个就是存放 赫夫曼编码的原生态的二进制码</a:t>
            </a:r>
          </a:p>
          <a:p>
            <a:pPr marL="0" indent="0" eaLnBrk="1" hangingPunct="1">
              <a:buNone/>
            </a:pPr>
            <a:r>
              <a:rPr lang="zh-CN" altLang="en-US">
                <a:ea typeface="宋体" charset="-122"/>
              </a:rPr>
              <a:t>		</a:t>
            </a:r>
            <a:r>
              <a:rPr lang="en-US" altLang="zh-CN">
                <a:ea typeface="宋体" charset="-122"/>
              </a:rPr>
              <a:t>//</a:t>
            </a:r>
            <a:r>
              <a:rPr lang="zh-CN" altLang="en-US">
                <a:ea typeface="宋体" charset="-122"/>
              </a:rPr>
              <a:t>即： </a:t>
            </a:r>
            <a:r>
              <a:rPr lang="en-US" altLang="zh-CN">
                <a:ea typeface="宋体" charset="-122"/>
              </a:rPr>
              <a:t>101010001011111111001000101111111100100010111111110010010100110111000111</a:t>
            </a:r>
          </a:p>
          <a:p>
            <a:pPr marL="0" indent="0" eaLnBrk="1" hangingPunct="1">
              <a:buNone/>
            </a:pPr>
            <a:r>
              <a:rPr lang="en-US" altLang="zh-CN">
                <a:ea typeface="宋体" charset="-122"/>
              </a:rPr>
              <a:t>		// 0000011011101000111100101000101111111100110001001010011011100</a:t>
            </a:r>
          </a:p>
          <a:p>
            <a:pPr marL="0" indent="0" eaLnBrk="1" hangingPunct="1">
              <a:buNone/>
            </a:pPr>
            <a:r>
              <a:rPr lang="en-US" altLang="zh-CN">
                <a:ea typeface="宋体" charset="-122"/>
              </a:rPr>
              <a:t>		StringBuilder stringBuilder = new StringBuilder();</a:t>
            </a:r>
          </a:p>
          <a:p>
            <a:pPr marL="0" indent="0" eaLnBrk="1" hangingPunct="1">
              <a:buNone/>
            </a:pPr>
            <a:r>
              <a:rPr lang="en-US" altLang="zh-CN">
                <a:ea typeface="宋体" charset="-122"/>
              </a:rPr>
              <a:t>		//</a:t>
            </a:r>
            <a:r>
              <a:rPr lang="zh-CN" altLang="en-US">
                <a:ea typeface="宋体" charset="-122"/>
              </a:rPr>
              <a:t>把</a:t>
            </a:r>
            <a:r>
              <a:rPr lang="en-US" altLang="zh-CN">
                <a:ea typeface="宋体" charset="-122"/>
              </a:rPr>
              <a:t>byte</a:t>
            </a:r>
            <a:r>
              <a:rPr lang="zh-CN" altLang="en-US">
                <a:ea typeface="宋体" charset="-122"/>
              </a:rPr>
              <a:t>数组转为一个二进制的字符串</a:t>
            </a:r>
          </a:p>
          <a:p>
            <a:pPr marL="0" indent="0" eaLnBrk="1" hangingPunct="1">
              <a:buNone/>
            </a:pPr>
            <a:r>
              <a:rPr lang="zh-CN" altLang="en-US">
                <a:ea typeface="宋体" charset="-122"/>
              </a:rPr>
              <a:t>		</a:t>
            </a:r>
            <a:r>
              <a:rPr lang="en-US" altLang="zh-CN">
                <a:ea typeface="宋体" charset="-122"/>
              </a:rPr>
              <a:t>//</a:t>
            </a:r>
            <a:r>
              <a:rPr lang="zh-CN" altLang="en-US">
                <a:ea typeface="宋体" charset="-122"/>
              </a:rPr>
              <a:t>比如 </a:t>
            </a:r>
            <a:r>
              <a:rPr lang="en-US" altLang="zh-CN">
                <a:ea typeface="宋体" charset="-122"/>
              </a:rPr>
              <a:t>-88 =&gt; 10101000 </a:t>
            </a:r>
          </a:p>
          <a:p>
            <a:pPr marL="0" indent="0" eaLnBrk="1" hangingPunct="1">
              <a:buNone/>
            </a:pPr>
            <a:r>
              <a:rPr lang="en-US" altLang="zh-CN">
                <a:ea typeface="宋体" charset="-122"/>
              </a:rPr>
              <a:t>		for (int i = 0; i &lt; huffmanBytes.length; i++) {</a:t>
            </a:r>
          </a:p>
          <a:p>
            <a:pPr marL="0" indent="0" eaLnBrk="1" hangingPunct="1">
              <a:buNone/>
            </a:pPr>
            <a:r>
              <a:rPr lang="en-US" altLang="zh-CN">
                <a:ea typeface="宋体" charset="-122"/>
              </a:rPr>
              <a:t>			byte b = huffmanBytes[i];</a:t>
            </a:r>
          </a:p>
          <a:p>
            <a:pPr marL="0" indent="0" eaLnBrk="1" hangingPunct="1">
              <a:buNone/>
            </a:pPr>
            <a:r>
              <a:rPr lang="en-US" altLang="zh-CN">
                <a:ea typeface="宋体" charset="-122"/>
              </a:rPr>
              <a:t>			// </a:t>
            </a:r>
            <a:r>
              <a:rPr lang="zh-CN" altLang="en-US">
                <a:ea typeface="宋体" charset="-122"/>
              </a:rPr>
              <a:t>判断是不是最后一个，因为最后一个不需要补高位。</a:t>
            </a:r>
          </a:p>
          <a:p>
            <a:pPr marL="0" indent="0" eaLnBrk="1" hangingPunct="1">
              <a:buNone/>
            </a:pPr>
            <a:r>
              <a:rPr lang="zh-CN" altLang="en-US">
                <a:ea typeface="宋体" charset="-122"/>
              </a:rPr>
              <a:t>			</a:t>
            </a:r>
            <a:r>
              <a:rPr lang="en-US" altLang="zh-CN">
                <a:ea typeface="宋体" charset="-122"/>
              </a:rPr>
              <a:t>boolean flag = (i == huffmanBytes.length - 1);</a:t>
            </a:r>
          </a:p>
          <a:p>
            <a:pPr marL="0" indent="0" eaLnBrk="1" hangingPunct="1">
              <a:buNone/>
            </a:pPr>
            <a:r>
              <a:rPr lang="en-US" altLang="zh-CN">
                <a:ea typeface="宋体" charset="-122"/>
              </a:rPr>
              <a:t>			stringBuilder.append(byteToBitStr(!flag, b)); //</a:t>
            </a:r>
            <a:r>
              <a:rPr lang="zh-CN" altLang="en-US">
                <a:ea typeface="宋体" charset="-122"/>
              </a:rPr>
              <a:t>拼接到</a:t>
            </a:r>
            <a:r>
              <a:rPr lang="en-US" altLang="zh-CN">
                <a:ea typeface="宋体" charset="-122"/>
              </a:rPr>
              <a:t>stringBuilder</a:t>
            </a:r>
            <a:r>
              <a:rPr lang="zh-CN" altLang="en-US">
                <a:ea typeface="宋体" charset="-122"/>
              </a:rPr>
              <a:t>中 </a:t>
            </a:r>
          </a:p>
          <a:p>
            <a:pPr marL="0" indent="0" eaLnBrk="1" hangingPunct="1">
              <a:buNone/>
            </a:pPr>
            <a:r>
              <a:rPr lang="zh-CN" altLang="en-US">
                <a:ea typeface="宋体" charset="-122"/>
              </a:rPr>
              <a:t>		</a:t>
            </a:r>
            <a:r>
              <a:rPr lang="en-US" altLang="zh-CN">
                <a:ea typeface="宋体" charset="-122"/>
              </a:rPr>
              <a:t>}</a:t>
            </a:r>
          </a:p>
          <a:p>
            <a:pPr marL="0" indent="0" eaLnBrk="1" hangingPunct="1">
              <a:buNone/>
            </a:pPr>
            <a:r>
              <a:rPr lang="en-US" altLang="zh-CN">
                <a:ea typeface="宋体" charset="-122"/>
              </a:rPr>
              <a:t>		System.out.println("</a:t>
            </a:r>
            <a:r>
              <a:rPr lang="zh-CN" altLang="en-US">
                <a:ea typeface="宋体" charset="-122"/>
              </a:rPr>
              <a:t>赫夫曼编码二进制串</a:t>
            </a:r>
            <a:r>
              <a:rPr lang="en-US" altLang="zh-CN">
                <a:ea typeface="宋体" charset="-122"/>
              </a:rPr>
              <a:t>=" + stringBuilder);</a:t>
            </a:r>
          </a:p>
          <a:p>
            <a:pPr marL="0" indent="0" eaLnBrk="1" hangingPunct="1">
              <a:buNone/>
            </a:pPr>
            <a:r>
              <a:rPr lang="en-US" altLang="zh-CN">
                <a:ea typeface="宋体" charset="-122"/>
              </a:rPr>
              <a:t>		</a:t>
            </a:r>
          </a:p>
          <a:p>
            <a:pPr marL="0" indent="0" eaLnBrk="1" hangingPunct="1">
              <a:buNone/>
            </a:pPr>
            <a:r>
              <a:rPr lang="en-US" altLang="zh-CN">
                <a:ea typeface="宋体" charset="-122"/>
              </a:rPr>
              <a:t>		//</a:t>
            </a:r>
            <a:r>
              <a:rPr lang="zh-CN" altLang="en-US">
                <a:ea typeface="宋体" charset="-122"/>
              </a:rPr>
              <a:t>把字符串按照指定的赫夫曼编码进行解码</a:t>
            </a:r>
          </a:p>
          <a:p>
            <a:pPr marL="0" indent="0" eaLnBrk="1" hangingPunct="1">
              <a:buNone/>
            </a:pPr>
            <a:r>
              <a:rPr lang="zh-CN" altLang="en-US">
                <a:ea typeface="宋体" charset="-122"/>
              </a:rPr>
              <a:t>		</a:t>
            </a:r>
            <a:r>
              <a:rPr lang="en-US" altLang="zh-CN">
                <a:ea typeface="宋体" charset="-122"/>
              </a:rPr>
              <a:t>//</a:t>
            </a:r>
            <a:r>
              <a:rPr lang="zh-CN" altLang="en-US">
                <a:ea typeface="宋体" charset="-122"/>
              </a:rPr>
              <a:t>把赫夫曼编码的键值对进行调换</a:t>
            </a:r>
            <a:r>
              <a:rPr lang="en-US" altLang="zh-CN">
                <a:ea typeface="宋体" charset="-122"/>
              </a:rPr>
              <a:t>, </a:t>
            </a:r>
            <a:r>
              <a:rPr lang="zh-CN" altLang="en-US">
                <a:ea typeface="宋体" charset="-122"/>
              </a:rPr>
              <a:t>因为要反向查询了</a:t>
            </a:r>
          </a:p>
          <a:p>
            <a:pPr marL="0" indent="0" eaLnBrk="1" hangingPunct="1">
              <a:buNone/>
            </a:pPr>
            <a:r>
              <a:rPr lang="zh-CN" altLang="en-US">
                <a:ea typeface="宋体" charset="-122"/>
              </a:rPr>
              <a:t>		</a:t>
            </a:r>
            <a:r>
              <a:rPr lang="en-US" altLang="zh-CN">
                <a:ea typeface="宋体" charset="-122"/>
              </a:rPr>
              <a:t>//10101000101111111100 , </a:t>
            </a:r>
            <a:r>
              <a:rPr lang="zh-CN" altLang="en-US">
                <a:ea typeface="宋体" charset="-122"/>
              </a:rPr>
              <a:t>中的 </a:t>
            </a:r>
            <a:r>
              <a:rPr lang="en-US" altLang="zh-CN">
                <a:ea typeface="宋体" charset="-122"/>
              </a:rPr>
              <a:t>101=》i ... </a:t>
            </a:r>
          </a:p>
          <a:p>
            <a:pPr marL="0" indent="0" eaLnBrk="1" hangingPunct="1">
              <a:buNone/>
            </a:pPr>
            <a:r>
              <a:rPr lang="en-US" altLang="zh-CN">
                <a:ea typeface="宋体" charset="-122"/>
              </a:rPr>
              <a:t>		Map&lt;String, Byte&gt; map = new HashMap&lt;&gt;();</a:t>
            </a:r>
          </a:p>
          <a:p>
            <a:pPr marL="0" indent="0" eaLnBrk="1" hangingPunct="1">
              <a:buNone/>
            </a:pPr>
            <a:r>
              <a:rPr lang="en-US" altLang="zh-CN">
                <a:ea typeface="宋体" charset="-122"/>
              </a:rPr>
              <a:t>		for (Map.Entry&lt;Byte, String&gt; entry : huffmanCodes.entrySet()) {</a:t>
            </a:r>
          </a:p>
          <a:p>
            <a:pPr marL="0" indent="0" eaLnBrk="1" hangingPunct="1">
              <a:buNone/>
            </a:pPr>
            <a:r>
              <a:rPr lang="en-US" altLang="zh-CN">
                <a:ea typeface="宋体" charset="-122"/>
              </a:rPr>
              <a:t>			map.put(entry.getValue(), entry.getKey());</a:t>
            </a:r>
          </a:p>
          <a:p>
            <a:pPr marL="0" indent="0" eaLnBrk="1" hangingPunct="1">
              <a:buNone/>
            </a:pPr>
            <a:r>
              <a:rPr lang="en-US" altLang="zh-CN">
                <a:ea typeface="宋体" charset="-122"/>
              </a:rPr>
              <a:t>		}</a:t>
            </a:r>
          </a:p>
          <a:p>
            <a:pPr marL="0" indent="0" eaLnBrk="1" hangingPunct="1">
              <a:buNone/>
            </a:pPr>
            <a:r>
              <a:rPr lang="en-US" altLang="zh-CN">
                <a:ea typeface="宋体" charset="-122"/>
              </a:rPr>
              <a:t>		//</a:t>
            </a:r>
            <a:r>
              <a:rPr lang="zh-CN" altLang="en-US">
                <a:ea typeface="宋体" charset="-122"/>
              </a:rPr>
              <a:t>创建一个集合，用于存</a:t>
            </a:r>
            <a:r>
              <a:rPr lang="en-US" altLang="zh-CN">
                <a:ea typeface="宋体" charset="-122"/>
              </a:rPr>
              <a:t>byte</a:t>
            </a:r>
          </a:p>
          <a:p>
            <a:pPr marL="0" indent="0" eaLnBrk="1" hangingPunct="1">
              <a:buNone/>
            </a:pPr>
            <a:r>
              <a:rPr lang="en-US" altLang="zh-CN">
                <a:ea typeface="宋体" charset="-122"/>
              </a:rPr>
              <a:t>		List&lt;Byte&gt; list = new ArrayList&lt;&gt;();</a:t>
            </a:r>
          </a:p>
          <a:p>
            <a:pPr marL="0" indent="0" eaLnBrk="1" hangingPunct="1">
              <a:buNone/>
            </a:pPr>
            <a:r>
              <a:rPr lang="en-US" altLang="zh-CN">
                <a:ea typeface="宋体" charset="-122"/>
              </a:rPr>
              <a:t>		// </a:t>
            </a:r>
            <a:r>
              <a:rPr lang="zh-CN" altLang="en-US">
                <a:ea typeface="宋体" charset="-122"/>
              </a:rPr>
              <a:t>处理字符串</a:t>
            </a:r>
          </a:p>
          <a:p>
            <a:pPr marL="0" indent="0" eaLnBrk="1" hangingPunct="1">
              <a:buNone/>
            </a:pPr>
            <a:r>
              <a:rPr lang="zh-CN" altLang="en-US">
                <a:ea typeface="宋体" charset="-122"/>
              </a:rPr>
              <a:t>		</a:t>
            </a:r>
            <a:r>
              <a:rPr lang="en-US" altLang="zh-CN">
                <a:ea typeface="宋体" charset="-122"/>
              </a:rPr>
              <a:t>for (int i = 0; i &lt; stringBuilder.length();) {</a:t>
            </a:r>
          </a:p>
          <a:p>
            <a:pPr marL="0" indent="0" eaLnBrk="1" hangingPunct="1">
              <a:buNone/>
            </a:pPr>
            <a:r>
              <a:rPr lang="en-US" altLang="zh-CN">
                <a:ea typeface="宋体" charset="-122"/>
              </a:rPr>
              <a:t>			int count = 1;</a:t>
            </a:r>
          </a:p>
          <a:p>
            <a:pPr marL="0" indent="0" eaLnBrk="1" hangingPunct="1">
              <a:buNone/>
            </a:pPr>
            <a:r>
              <a:rPr lang="en-US" altLang="zh-CN">
                <a:ea typeface="宋体" charset="-122"/>
              </a:rPr>
              <a:t>			boolean flag = true;</a:t>
            </a:r>
          </a:p>
          <a:p>
            <a:pPr marL="0" indent="0" eaLnBrk="1" hangingPunct="1">
              <a:buNone/>
            </a:pPr>
            <a:r>
              <a:rPr lang="en-US" altLang="zh-CN">
                <a:ea typeface="宋体" charset="-122"/>
              </a:rPr>
              <a:t>			Byte b = null;</a:t>
            </a:r>
          </a:p>
          <a:p>
            <a:pPr marL="0" indent="0" eaLnBrk="1" hangingPunct="1">
              <a:buNone/>
            </a:pPr>
            <a:r>
              <a:rPr lang="en-US" altLang="zh-CN">
                <a:ea typeface="宋体" charset="-122"/>
              </a:rPr>
              <a:t>			//</a:t>
            </a:r>
            <a:r>
              <a:rPr lang="zh-CN" altLang="en-US">
                <a:ea typeface="宋体" charset="-122"/>
              </a:rPr>
              <a:t>循环从</a:t>
            </a:r>
            <a:r>
              <a:rPr lang="en-US" altLang="zh-CN">
                <a:ea typeface="宋体" charset="-122"/>
              </a:rPr>
              <a:t>stringBuilder</a:t>
            </a:r>
            <a:r>
              <a:rPr lang="zh-CN" altLang="en-US">
                <a:ea typeface="宋体" charset="-122"/>
              </a:rPr>
              <a:t>依次取出子串</a:t>
            </a:r>
            <a:r>
              <a:rPr lang="en-US" altLang="zh-CN">
                <a:ea typeface="宋体" charset="-122"/>
              </a:rPr>
              <a:t>(</a:t>
            </a:r>
            <a:r>
              <a:rPr lang="zh-CN" altLang="en-US">
                <a:ea typeface="宋体" charset="-122"/>
              </a:rPr>
              <a:t>依次增长</a:t>
            </a:r>
            <a:r>
              <a:rPr lang="en-US" altLang="zh-CN">
                <a:ea typeface="宋体" charset="-122"/>
              </a:rPr>
              <a:t>)</a:t>
            </a:r>
            <a:r>
              <a:rPr lang="zh-CN" altLang="en-US">
                <a:ea typeface="宋体" charset="-122"/>
              </a:rPr>
              <a:t>，然后</a:t>
            </a:r>
          </a:p>
          <a:p>
            <a:pPr marL="0" indent="0" eaLnBrk="1" hangingPunct="1">
              <a:buNone/>
            </a:pPr>
            <a:r>
              <a:rPr lang="zh-CN" altLang="en-US">
                <a:ea typeface="宋体" charset="-122"/>
              </a:rPr>
              <a:t>			</a:t>
            </a:r>
            <a:r>
              <a:rPr lang="en-US" altLang="zh-CN">
                <a:ea typeface="宋体" charset="-122"/>
              </a:rPr>
              <a:t>//</a:t>
            </a:r>
            <a:r>
              <a:rPr lang="zh-CN" altLang="en-US">
                <a:ea typeface="宋体" charset="-122"/>
              </a:rPr>
              <a:t>到</a:t>
            </a:r>
            <a:r>
              <a:rPr lang="en-US" altLang="zh-CN">
                <a:ea typeface="宋体" charset="-122"/>
              </a:rPr>
              <a:t>map</a:t>
            </a:r>
            <a:r>
              <a:rPr lang="zh-CN" altLang="en-US">
                <a:ea typeface="宋体" charset="-122"/>
              </a:rPr>
              <a:t>中，去匹配，如果有则表示匹配到一个原始的字符了</a:t>
            </a:r>
          </a:p>
          <a:p>
            <a:pPr marL="0" indent="0" eaLnBrk="1" hangingPunct="1">
              <a:buNone/>
            </a:pPr>
            <a:r>
              <a:rPr lang="zh-CN" altLang="en-US">
                <a:ea typeface="宋体" charset="-122"/>
              </a:rPr>
              <a:t>			</a:t>
            </a:r>
            <a:r>
              <a:rPr lang="en-US" altLang="zh-CN">
                <a:ea typeface="宋体" charset="-122"/>
              </a:rPr>
              <a:t>//</a:t>
            </a:r>
            <a:r>
              <a:rPr lang="zh-CN" altLang="en-US">
                <a:ea typeface="宋体" charset="-122"/>
              </a:rPr>
              <a:t>因为</a:t>
            </a:r>
            <a:r>
              <a:rPr lang="en-US" altLang="zh-CN">
                <a:ea typeface="宋体" charset="-122"/>
              </a:rPr>
              <a:t>huffman</a:t>
            </a:r>
            <a:r>
              <a:rPr lang="zh-CN" altLang="en-US">
                <a:ea typeface="宋体" charset="-122"/>
              </a:rPr>
              <a:t>编码是前缀编码，因此前面分析过不会出现匹配多义性问题</a:t>
            </a:r>
          </a:p>
          <a:p>
            <a:pPr marL="0" indent="0" eaLnBrk="1" hangingPunct="1">
              <a:buNone/>
            </a:pPr>
            <a:r>
              <a:rPr lang="zh-CN" altLang="en-US">
                <a:ea typeface="宋体" charset="-122"/>
              </a:rPr>
              <a:t>			</a:t>
            </a:r>
            <a:r>
              <a:rPr lang="en-US" altLang="zh-CN">
                <a:ea typeface="宋体" charset="-122"/>
              </a:rPr>
              <a:t>while (flag) {</a:t>
            </a:r>
          </a:p>
          <a:p>
            <a:pPr marL="0" indent="0" eaLnBrk="1" hangingPunct="1">
              <a:buNone/>
            </a:pPr>
            <a:r>
              <a:rPr lang="en-US" altLang="zh-CN">
                <a:ea typeface="宋体" charset="-122"/>
              </a:rPr>
              <a:t>				String key = stringBuilder.substring(i, i + count);</a:t>
            </a:r>
          </a:p>
          <a:p>
            <a:pPr marL="0" indent="0" eaLnBrk="1" hangingPunct="1">
              <a:buNone/>
            </a:pPr>
            <a:r>
              <a:rPr lang="en-US" altLang="zh-CN">
                <a:ea typeface="宋体" charset="-122"/>
              </a:rPr>
              <a:t>				b = map.get(key);</a:t>
            </a:r>
          </a:p>
          <a:p>
            <a:pPr marL="0" indent="0" eaLnBrk="1" hangingPunct="1">
              <a:buNone/>
            </a:pPr>
            <a:r>
              <a:rPr lang="en-US" altLang="zh-CN">
                <a:ea typeface="宋体" charset="-122"/>
              </a:rPr>
              <a:t>				if (b == null) {</a:t>
            </a:r>
          </a:p>
          <a:p>
            <a:pPr marL="0" indent="0" eaLnBrk="1" hangingPunct="1">
              <a:buNone/>
            </a:pPr>
            <a:r>
              <a:rPr lang="en-US" altLang="zh-CN">
                <a:ea typeface="宋体" charset="-122"/>
              </a:rPr>
              <a:t>					count++;</a:t>
            </a:r>
          </a:p>
          <a:p>
            <a:pPr marL="0" indent="0" eaLnBrk="1" hangingPunct="1">
              <a:buNone/>
            </a:pPr>
            <a:r>
              <a:rPr lang="en-US" altLang="zh-CN">
                <a:ea typeface="宋体" charset="-122"/>
              </a:rPr>
              <a:t>				} else {</a:t>
            </a:r>
          </a:p>
          <a:p>
            <a:pPr marL="0" indent="0" eaLnBrk="1" hangingPunct="1">
              <a:buNone/>
            </a:pPr>
            <a:r>
              <a:rPr lang="en-US" altLang="zh-CN">
                <a:ea typeface="宋体" charset="-122"/>
              </a:rPr>
              <a:t>					flag = false;</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list.add(b);//</a:t>
            </a:r>
            <a:r>
              <a:rPr lang="zh-CN" altLang="en-US">
                <a:ea typeface="宋体" charset="-122"/>
              </a:rPr>
              <a:t>匹配到一个就加入</a:t>
            </a:r>
            <a:r>
              <a:rPr lang="en-US" altLang="zh-CN">
                <a:ea typeface="宋体" charset="-122"/>
              </a:rPr>
              <a:t>list</a:t>
            </a:r>
          </a:p>
          <a:p>
            <a:pPr marL="0" indent="0" eaLnBrk="1" hangingPunct="1">
              <a:buNone/>
            </a:pPr>
            <a:r>
              <a:rPr lang="en-US" altLang="zh-CN">
                <a:ea typeface="宋体" charset="-122"/>
              </a:rPr>
              <a:t>			i += count;</a:t>
            </a:r>
          </a:p>
          <a:p>
            <a:pPr marL="0" indent="0" eaLnBrk="1" hangingPunct="1">
              <a:buNone/>
            </a:pPr>
            <a:r>
              <a:rPr lang="en-US" altLang="zh-CN">
                <a:ea typeface="宋体" charset="-122"/>
              </a:rPr>
              <a:t>		}</a:t>
            </a:r>
          </a:p>
          <a:p>
            <a:pPr marL="0" indent="0" eaLnBrk="1" hangingPunct="1">
              <a:buNone/>
            </a:pPr>
            <a:r>
              <a:rPr lang="en-US" altLang="zh-CN">
                <a:ea typeface="宋体" charset="-122"/>
              </a:rPr>
              <a:t>		//</a:t>
            </a:r>
            <a:r>
              <a:rPr lang="zh-CN" altLang="en-US">
                <a:ea typeface="宋体" charset="-122"/>
              </a:rPr>
              <a:t>把集合转为数组</a:t>
            </a:r>
            <a:r>
              <a:rPr lang="en-US" altLang="zh-CN">
                <a:ea typeface="宋体" charset="-122"/>
              </a:rPr>
              <a:t>, </a:t>
            </a:r>
            <a:r>
              <a:rPr lang="zh-CN" altLang="en-US">
                <a:ea typeface="宋体" charset="-122"/>
              </a:rPr>
              <a:t>即原字符串</a:t>
            </a:r>
            <a:r>
              <a:rPr lang="en-US" altLang="zh-CN">
                <a:ea typeface="宋体" charset="-122"/>
              </a:rPr>
              <a:t>"i like like ..."</a:t>
            </a:r>
            <a:r>
              <a:rPr lang="zh-CN" altLang="en-US">
                <a:ea typeface="宋体" charset="-122"/>
              </a:rPr>
              <a:t>对应的</a:t>
            </a:r>
            <a:r>
              <a:rPr lang="en-US" altLang="zh-CN">
                <a:ea typeface="宋体" charset="-122"/>
              </a:rPr>
              <a:t>byte</a:t>
            </a:r>
            <a:r>
              <a:rPr lang="zh-CN" altLang="en-US">
                <a:ea typeface="宋体" charset="-122"/>
              </a:rPr>
              <a:t>数组</a:t>
            </a:r>
          </a:p>
          <a:p>
            <a:pPr marL="0" indent="0" eaLnBrk="1" hangingPunct="1">
              <a:buNone/>
            </a:pPr>
            <a:r>
              <a:rPr lang="zh-CN" altLang="en-US">
                <a:ea typeface="宋体" charset="-122"/>
              </a:rPr>
              <a:t>		</a:t>
            </a:r>
            <a:r>
              <a:rPr lang="en-US" altLang="zh-CN">
                <a:ea typeface="宋体" charset="-122"/>
              </a:rPr>
              <a:t>byte[] b = new byte[list.size()];</a:t>
            </a:r>
          </a:p>
          <a:p>
            <a:pPr marL="0" indent="0" eaLnBrk="1" hangingPunct="1">
              <a:buNone/>
            </a:pPr>
            <a:r>
              <a:rPr lang="en-US" altLang="zh-CN">
                <a:ea typeface="宋体" charset="-122"/>
              </a:rPr>
              <a:t>		for (int i = 0; i &lt; b.length; i++) {</a:t>
            </a:r>
          </a:p>
          <a:p>
            <a:pPr marL="0" indent="0" eaLnBrk="1" hangingPunct="1">
              <a:buNone/>
            </a:pPr>
            <a:r>
              <a:rPr lang="en-US" altLang="zh-CN">
                <a:ea typeface="宋体" charset="-122"/>
              </a:rPr>
              <a:t>			b[i] = list.get(i);</a:t>
            </a:r>
          </a:p>
          <a:p>
            <a:pPr marL="0" indent="0" eaLnBrk="1" hangingPunct="1">
              <a:buNone/>
            </a:pPr>
            <a:r>
              <a:rPr lang="en-US" altLang="zh-CN">
                <a:ea typeface="宋体" charset="-122"/>
              </a:rPr>
              <a:t>		}</a:t>
            </a:r>
          </a:p>
          <a:p>
            <a:pPr marL="0" indent="0" eaLnBrk="1" hangingPunct="1">
              <a:buNone/>
            </a:pPr>
            <a:r>
              <a:rPr lang="en-US" altLang="zh-CN">
                <a:ea typeface="宋体" charset="-122"/>
              </a:rPr>
              <a:t>		return b;</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 </a:t>
            </a:r>
            <a:r>
              <a:rPr lang="zh-CN" altLang="en-US">
                <a:ea typeface="宋体" charset="-122"/>
              </a:rPr>
              <a:t>功能对一个</a:t>
            </a:r>
            <a:r>
              <a:rPr lang="en-US" altLang="zh-CN">
                <a:ea typeface="宋体" charset="-122"/>
              </a:rPr>
              <a:t>byte </a:t>
            </a:r>
            <a:r>
              <a:rPr lang="zh-CN" altLang="en-US">
                <a:ea typeface="宋体" charset="-122"/>
              </a:rPr>
              <a:t>值转成二进制后补高位</a:t>
            </a:r>
            <a:r>
              <a:rPr lang="en-US" altLang="zh-CN">
                <a:ea typeface="宋体" charset="-122"/>
              </a:rPr>
              <a:t>, </a:t>
            </a:r>
            <a:r>
              <a:rPr lang="zh-CN" altLang="en-US">
                <a:ea typeface="宋体" charset="-122"/>
              </a:rPr>
              <a:t>注意返回的补码！这个是数运行中真正的二进制</a:t>
            </a:r>
          </a:p>
          <a:p>
            <a:pPr marL="0" indent="0" eaLnBrk="1" hangingPunct="1">
              <a:buNone/>
            </a:pPr>
            <a:r>
              <a:rPr lang="zh-CN" altLang="en-US">
                <a:ea typeface="宋体" charset="-122"/>
              </a:rPr>
              <a:t>	 * 提示：对二进制不理解的同学可以看我的</a:t>
            </a:r>
            <a:r>
              <a:rPr lang="en-US" altLang="zh-CN">
                <a:ea typeface="宋体" charset="-122"/>
              </a:rPr>
              <a:t>java</a:t>
            </a:r>
            <a:r>
              <a:rPr lang="zh-CN" altLang="en-US">
                <a:ea typeface="宋体" charset="-122"/>
              </a:rPr>
              <a:t>基础课程</a:t>
            </a:r>
            <a:r>
              <a:rPr lang="en-US" altLang="zh-CN">
                <a:ea typeface="宋体" charset="-122"/>
              </a:rPr>
              <a:t>[</a:t>
            </a:r>
            <a:r>
              <a:rPr lang="zh-CN" altLang="en-US">
                <a:ea typeface="宋体" charset="-122"/>
              </a:rPr>
              <a:t>二进制本质剖析章节</a:t>
            </a:r>
            <a:r>
              <a:rPr lang="en-US" altLang="zh-CN">
                <a:ea typeface="宋体" charset="-122"/>
              </a:rPr>
              <a:t>]</a:t>
            </a:r>
          </a:p>
          <a:p>
            <a:pPr marL="0" indent="0" eaLnBrk="1" hangingPunct="1">
              <a:buNone/>
            </a:pPr>
            <a:r>
              <a:rPr lang="en-US" altLang="zh-CN">
                <a:ea typeface="宋体" charset="-122"/>
              </a:rPr>
              <a:t>	 * </a:t>
            </a:r>
            <a:r>
              <a:rPr lang="zh-CN" altLang="en-US">
                <a:ea typeface="宋体" charset="-122"/>
              </a:rPr>
              <a:t>比如 </a:t>
            </a:r>
            <a:r>
              <a:rPr lang="en-US" altLang="zh-CN">
                <a:ea typeface="宋体" charset="-122"/>
              </a:rPr>
              <a:t>1 =&gt; 0000 0001  -1 =&gt; 1111 1111 </a:t>
            </a:r>
          </a:p>
          <a:p>
            <a:pPr marL="0" indent="0" eaLnBrk="1" hangingPunct="1">
              <a:buNone/>
            </a:pPr>
            <a:r>
              <a:rPr lang="en-US" altLang="zh-CN">
                <a:ea typeface="宋体" charset="-122"/>
              </a:rPr>
              <a:t>	 * @param flag </a:t>
            </a:r>
            <a:r>
              <a:rPr lang="zh-CN" altLang="en-US">
                <a:ea typeface="宋体" charset="-122"/>
              </a:rPr>
              <a:t>标识是否需要补高位 </a:t>
            </a:r>
            <a:r>
              <a:rPr lang="en-US" altLang="zh-CN">
                <a:ea typeface="宋体" charset="-122"/>
              </a:rPr>
              <a:t>true </a:t>
            </a:r>
            <a:r>
              <a:rPr lang="zh-CN" altLang="en-US">
                <a:ea typeface="宋体" charset="-122"/>
              </a:rPr>
              <a:t>表示要补高位，</a:t>
            </a:r>
            <a:r>
              <a:rPr lang="en-US" altLang="zh-CN">
                <a:ea typeface="宋体" charset="-122"/>
              </a:rPr>
              <a:t>false</a:t>
            </a:r>
            <a:r>
              <a:rPr lang="zh-CN" altLang="en-US">
                <a:ea typeface="宋体" charset="-122"/>
              </a:rPr>
              <a:t>表示不补</a:t>
            </a:r>
          </a:p>
          <a:p>
            <a:pPr marL="0" indent="0" eaLnBrk="1" hangingPunct="1">
              <a:buNone/>
            </a:pPr>
            <a:r>
              <a:rPr lang="zh-CN" altLang="en-US">
                <a:ea typeface="宋体" charset="-122"/>
              </a:rPr>
              <a:t>	 * </a:t>
            </a:r>
            <a:r>
              <a:rPr lang="en-US" altLang="zh-CN">
                <a:ea typeface="宋体" charset="-122"/>
              </a:rPr>
              <a:t>@param b </a:t>
            </a:r>
          </a:p>
          <a:p>
            <a:pPr marL="0" indent="0" eaLnBrk="1" hangingPunct="1">
              <a:buNone/>
            </a:pPr>
            <a:r>
              <a:rPr lang="en-US" altLang="zh-CN">
                <a:ea typeface="宋体" charset="-122"/>
              </a:rPr>
              <a:t>	 * @return </a:t>
            </a:r>
            <a:r>
              <a:rPr lang="zh-CN" altLang="en-US">
                <a:ea typeface="宋体" charset="-122"/>
              </a:rPr>
              <a:t>返回对应的二进制字符串</a:t>
            </a:r>
            <a:r>
              <a:rPr lang="en-US" altLang="zh-CN">
                <a:ea typeface="宋体" charset="-122"/>
              </a:rPr>
              <a:t>(</a:t>
            </a:r>
            <a:r>
              <a:rPr lang="zh-CN" altLang="en-US">
                <a:ea typeface="宋体" charset="-122"/>
              </a:rPr>
              <a:t>补码形式的</a:t>
            </a:r>
            <a:r>
              <a:rPr lang="en-US" altLang="zh-CN">
                <a:ea typeface="宋体" charset="-122"/>
              </a:rPr>
              <a:t>)</a:t>
            </a:r>
          </a:p>
          <a:p>
            <a:pPr marL="0" indent="0" eaLnBrk="1" hangingPunct="1">
              <a:buNone/>
            </a:pPr>
            <a:r>
              <a:rPr lang="en-US" altLang="zh-CN">
                <a:ea typeface="宋体" charset="-122"/>
              </a:rPr>
              <a:t>	 */</a:t>
            </a:r>
          </a:p>
          <a:p>
            <a:pPr marL="0" indent="0" eaLnBrk="1" hangingPunct="1">
              <a:buNone/>
            </a:pPr>
            <a:r>
              <a:rPr lang="en-US" altLang="zh-CN">
                <a:ea typeface="宋体" charset="-122"/>
              </a:rPr>
              <a:t>	private static String byteToBitStr(boolean flag, byte b) {</a:t>
            </a:r>
          </a:p>
          <a:p>
            <a:pPr marL="0" indent="0" eaLnBrk="1" hangingPunct="1">
              <a:buNone/>
            </a:pPr>
            <a:r>
              <a:rPr lang="en-US" altLang="zh-CN">
                <a:ea typeface="宋体" charset="-122"/>
              </a:rPr>
              <a:t>		int temp = b;</a:t>
            </a:r>
          </a:p>
          <a:p>
            <a:pPr marL="0" indent="0" eaLnBrk="1" hangingPunct="1">
              <a:buNone/>
            </a:pPr>
            <a:r>
              <a:rPr lang="en-US" altLang="zh-CN">
                <a:ea typeface="宋体" charset="-122"/>
              </a:rPr>
              <a:t>		if (flag) {</a:t>
            </a:r>
          </a:p>
          <a:p>
            <a:pPr marL="0" indent="0" eaLnBrk="1" hangingPunct="1">
              <a:buNone/>
            </a:pPr>
            <a:r>
              <a:rPr lang="en-US" altLang="zh-CN">
                <a:ea typeface="宋体" charset="-122"/>
              </a:rPr>
              <a:t>			temp |= 256; //</a:t>
            </a:r>
            <a:r>
              <a:rPr lang="zh-CN" altLang="en-US">
                <a:ea typeface="宋体" charset="-122"/>
              </a:rPr>
              <a:t>因为 </a:t>
            </a:r>
            <a:r>
              <a:rPr lang="en-US" altLang="zh-CN">
                <a:ea typeface="宋体" charset="-122"/>
              </a:rPr>
              <a:t>256 </a:t>
            </a:r>
            <a:r>
              <a:rPr lang="zh-CN" altLang="en-US">
                <a:ea typeface="宋体" charset="-122"/>
              </a:rPr>
              <a:t>是 </a:t>
            </a:r>
            <a:r>
              <a:rPr lang="en-US" altLang="zh-CN">
                <a:ea typeface="宋体" charset="-122"/>
              </a:rPr>
              <a:t>1 0000 0000 (256</a:t>
            </a:r>
            <a:r>
              <a:rPr lang="zh-CN" altLang="en-US">
                <a:ea typeface="宋体" charset="-122"/>
              </a:rPr>
              <a:t>是</a:t>
            </a:r>
            <a:r>
              <a:rPr lang="en-US" altLang="zh-CN">
                <a:ea typeface="宋体" charset="-122"/>
              </a:rPr>
              <a:t>int</a:t>
            </a:r>
            <a:r>
              <a:rPr lang="zh-CN" altLang="en-US">
                <a:ea typeface="宋体" charset="-122"/>
              </a:rPr>
              <a:t>类型 </a:t>
            </a:r>
            <a:r>
              <a:rPr lang="en-US" altLang="zh-CN">
                <a:ea typeface="宋体" charset="-122"/>
              </a:rPr>
              <a:t>1</a:t>
            </a:r>
            <a:r>
              <a:rPr lang="zh-CN" altLang="en-US">
                <a:ea typeface="宋体" charset="-122"/>
              </a:rPr>
              <a:t>不是符号位</a:t>
            </a:r>
            <a:r>
              <a:rPr lang="en-US" altLang="zh-CN">
                <a:ea typeface="宋体" charset="-122"/>
              </a:rPr>
              <a:t>)</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String str = Integer.toBinaryString(temp);</a:t>
            </a:r>
          </a:p>
          <a:p>
            <a:pPr marL="0" indent="0" eaLnBrk="1" hangingPunct="1">
              <a:buNone/>
            </a:pPr>
            <a:r>
              <a:rPr lang="en-US" altLang="zh-CN">
                <a:ea typeface="宋体" charset="-122"/>
              </a:rPr>
              <a:t>		if (flag) { </a:t>
            </a:r>
          </a:p>
          <a:p>
            <a:pPr marL="0" indent="0" eaLnBrk="1" hangingPunct="1">
              <a:buNone/>
            </a:pPr>
            <a:r>
              <a:rPr lang="en-US" altLang="zh-CN">
                <a:ea typeface="宋体" charset="-122"/>
              </a:rPr>
              <a:t>			//</a:t>
            </a:r>
            <a:r>
              <a:rPr lang="zh-CN" altLang="en-US">
                <a:ea typeface="宋体" charset="-122"/>
              </a:rPr>
              <a:t>截取 后八位 </a:t>
            </a:r>
            <a:r>
              <a:rPr lang="en-US" altLang="zh-CN">
                <a:ea typeface="宋体" charset="-122"/>
              </a:rPr>
              <a:t>[</a:t>
            </a:r>
            <a:r>
              <a:rPr lang="zh-CN" altLang="en-US">
                <a:ea typeface="宋体" charset="-122"/>
              </a:rPr>
              <a:t>低</a:t>
            </a:r>
            <a:r>
              <a:rPr lang="en-US" altLang="zh-CN">
                <a:ea typeface="宋体" charset="-122"/>
              </a:rPr>
              <a:t>8</a:t>
            </a:r>
            <a:r>
              <a:rPr lang="zh-CN" altLang="en-US">
                <a:ea typeface="宋体" charset="-122"/>
              </a:rPr>
              <a:t>位，刚好是一个</a:t>
            </a:r>
            <a:r>
              <a:rPr lang="en-US" altLang="zh-CN">
                <a:ea typeface="宋体" charset="-122"/>
              </a:rPr>
              <a:t>byte]</a:t>
            </a:r>
          </a:p>
          <a:p>
            <a:pPr marL="0" indent="0" eaLnBrk="1" hangingPunct="1">
              <a:buNone/>
            </a:pPr>
            <a:r>
              <a:rPr lang="en-US" altLang="zh-CN">
                <a:ea typeface="宋体" charset="-122"/>
              </a:rPr>
              <a:t>			return str.substring(str.length() - 8);</a:t>
            </a:r>
          </a:p>
          <a:p>
            <a:pPr marL="0" indent="0" eaLnBrk="1" hangingPunct="1">
              <a:buNone/>
            </a:pPr>
            <a:r>
              <a:rPr lang="en-US" altLang="zh-CN">
                <a:ea typeface="宋体" charset="-122"/>
              </a:rPr>
              <a:t>		} else {</a:t>
            </a:r>
          </a:p>
          <a:p>
            <a:pPr marL="0" indent="0" eaLnBrk="1" hangingPunct="1">
              <a:buNone/>
            </a:pPr>
            <a:r>
              <a:rPr lang="en-US" altLang="zh-CN">
                <a:ea typeface="宋体" charset="-122"/>
              </a:rPr>
              <a:t>			return str;</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r>
              <a:rPr lang="en-US" altLang="zh-CN">
                <a:ea typeface="宋体" charset="-122"/>
              </a:rPr>
              <a:t>	/**</a:t>
            </a:r>
          </a:p>
          <a:p>
            <a:pPr marL="0" indent="0" eaLnBrk="1" hangingPunct="1">
              <a:buNone/>
            </a:pPr>
            <a:r>
              <a:rPr lang="en-US" altLang="zh-CN">
                <a:ea typeface="宋体" charset="-122"/>
              </a:rPr>
              <a:t>	 * </a:t>
            </a:r>
            <a:r>
              <a:rPr lang="zh-CN" altLang="en-US">
                <a:ea typeface="宋体" charset="-122"/>
              </a:rPr>
              <a:t>将 </a:t>
            </a:r>
            <a:r>
              <a:rPr lang="en-US" altLang="zh-CN">
                <a:ea typeface="宋体" charset="-122"/>
              </a:rPr>
              <a:t>content </a:t>
            </a:r>
            <a:r>
              <a:rPr lang="zh-CN" altLang="en-US">
                <a:ea typeface="宋体" charset="-122"/>
              </a:rPr>
              <a:t>进程赫夫曼编码，返回的就是 按 赫夫曼编码后的 </a:t>
            </a:r>
            <a:r>
              <a:rPr lang="en-US" altLang="zh-CN">
                <a:ea typeface="宋体" charset="-122"/>
              </a:rPr>
              <a:t>byte</a:t>
            </a:r>
            <a:r>
              <a:rPr lang="zh-CN" altLang="en-US">
                <a:ea typeface="宋体" charset="-122"/>
              </a:rPr>
              <a:t>数组</a:t>
            </a:r>
          </a:p>
          <a:p>
            <a:pPr marL="0" indent="0" eaLnBrk="1" hangingPunct="1">
              <a:buNone/>
            </a:pPr>
            <a:r>
              <a:rPr lang="zh-CN" altLang="en-US">
                <a:ea typeface="宋体" charset="-122"/>
              </a:rPr>
              <a:t>	 * 比如</a:t>
            </a:r>
            <a:r>
              <a:rPr lang="en-US" altLang="zh-CN">
                <a:ea typeface="宋体" charset="-122"/>
              </a:rPr>
              <a:t>: "i like like like java do you like a java" =&gt; </a:t>
            </a:r>
          </a:p>
          <a:p>
            <a:pPr marL="0" indent="0" eaLnBrk="1" hangingPunct="1">
              <a:buNone/>
            </a:pPr>
            <a:r>
              <a:rPr lang="en-US" altLang="zh-CN">
                <a:ea typeface="宋体" charset="-122"/>
              </a:rPr>
              <a:t>	 * 101010011011110111101001101111011110100..  </a:t>
            </a:r>
            <a:r>
              <a:rPr lang="zh-CN" altLang="en-US">
                <a:ea typeface="宋体" charset="-122"/>
              </a:rPr>
              <a:t>但是 是按照 </a:t>
            </a:r>
            <a:r>
              <a:rPr lang="en-US" altLang="zh-CN">
                <a:ea typeface="宋体" charset="-122"/>
              </a:rPr>
              <a:t>byte</a:t>
            </a:r>
            <a:r>
              <a:rPr lang="zh-CN" altLang="en-US">
                <a:ea typeface="宋体" charset="-122"/>
              </a:rPr>
              <a:t>数组来存放的</a:t>
            </a:r>
            <a:r>
              <a:rPr lang="en-US" altLang="zh-CN">
                <a:ea typeface="宋体" charset="-122"/>
              </a:rPr>
              <a:t>,</a:t>
            </a:r>
            <a:r>
              <a:rPr lang="zh-CN" altLang="en-US">
                <a:ea typeface="宋体" charset="-122"/>
              </a:rPr>
              <a:t>每</a:t>
            </a:r>
            <a:r>
              <a:rPr lang="en-US" altLang="zh-CN">
                <a:ea typeface="宋体" charset="-122"/>
              </a:rPr>
              <a:t>8</a:t>
            </a:r>
            <a:r>
              <a:rPr lang="zh-CN" altLang="en-US">
                <a:ea typeface="宋体" charset="-122"/>
              </a:rPr>
              <a:t>位 放入到一个 </a:t>
            </a:r>
            <a:r>
              <a:rPr lang="en-US" altLang="zh-CN">
                <a:ea typeface="宋体" charset="-122"/>
              </a:rPr>
              <a:t>byte</a:t>
            </a:r>
            <a:r>
              <a:rPr lang="zh-CN" altLang="en-US">
                <a:ea typeface="宋体" charset="-122"/>
              </a:rPr>
              <a:t>中</a:t>
            </a:r>
            <a:r>
              <a:rPr lang="en-US" altLang="zh-CN">
                <a:ea typeface="宋体" charset="-122"/>
              </a:rPr>
              <a:t>!</a:t>
            </a:r>
          </a:p>
          <a:p>
            <a:pPr marL="0" indent="0" eaLnBrk="1" hangingPunct="1">
              <a:buNone/>
            </a:pPr>
            <a:r>
              <a:rPr lang="en-US" altLang="zh-CN">
                <a:ea typeface="宋体" charset="-122"/>
              </a:rPr>
              <a:t>	 * </a:t>
            </a:r>
            <a:r>
              <a:rPr lang="zh-CN" altLang="en-US">
                <a:ea typeface="宋体" charset="-122"/>
              </a:rPr>
              <a:t>比如：</a:t>
            </a:r>
            <a:r>
              <a:rPr lang="en-US" altLang="zh-CN">
                <a:ea typeface="宋体" charset="-122"/>
              </a:rPr>
              <a:t>huffmanBytes[0] = -41(10101001)  huffmanBytes[1] = -61(10111101) ...</a:t>
            </a:r>
          </a:p>
          <a:p>
            <a:pPr marL="0" indent="0" eaLnBrk="1" hangingPunct="1">
              <a:buNone/>
            </a:pPr>
            <a:r>
              <a:rPr lang="en-US" altLang="zh-CN">
                <a:ea typeface="宋体" charset="-122"/>
              </a:rPr>
              <a:t>	 * @param bytes</a:t>
            </a:r>
          </a:p>
          <a:p>
            <a:pPr marL="0" indent="0" eaLnBrk="1" hangingPunct="1">
              <a:buNone/>
            </a:pPr>
            <a:r>
              <a:rPr lang="en-US" altLang="zh-CN">
                <a:ea typeface="宋体" charset="-122"/>
              </a:rPr>
              <a:t>	 * @return</a:t>
            </a:r>
          </a:p>
          <a:p>
            <a:pPr marL="0" indent="0" eaLnBrk="1" hangingPunct="1">
              <a:buNone/>
            </a:pPr>
            <a:r>
              <a:rPr lang="en-US" altLang="zh-CN">
                <a:ea typeface="宋体" charset="-122"/>
              </a:rPr>
              <a:t>	 */</a:t>
            </a:r>
          </a:p>
          <a:p>
            <a:pPr marL="0" indent="0" eaLnBrk="1" hangingPunct="1">
              <a:buNone/>
            </a:pPr>
            <a:r>
              <a:rPr lang="en-US" altLang="zh-CN">
                <a:ea typeface="宋体" charset="-122"/>
              </a:rPr>
              <a:t>	private static byte[] huffmanZip(byte[] bytes) {</a:t>
            </a:r>
          </a:p>
          <a:p>
            <a:pPr marL="0" indent="0" eaLnBrk="1" hangingPunct="1">
              <a:buNone/>
            </a:pPr>
            <a:r>
              <a:rPr lang="en-US" altLang="zh-CN">
                <a:ea typeface="宋体" charset="-122"/>
              </a:rPr>
              <a:t>		//</a:t>
            </a:r>
            <a:r>
              <a:rPr lang="zh-CN" altLang="en-US">
                <a:ea typeface="宋体" charset="-122"/>
              </a:rPr>
              <a:t>先统计每一个</a:t>
            </a:r>
            <a:r>
              <a:rPr lang="en-US" altLang="zh-CN">
                <a:ea typeface="宋体" charset="-122"/>
              </a:rPr>
              <a:t>byte</a:t>
            </a:r>
            <a:r>
              <a:rPr lang="zh-CN" altLang="en-US">
                <a:ea typeface="宋体" charset="-122"/>
              </a:rPr>
              <a:t>出现的次数，并放入一个集合中</a:t>
            </a:r>
          </a:p>
          <a:p>
            <a:pPr marL="0" indent="0" eaLnBrk="1" hangingPunct="1">
              <a:buNone/>
            </a:pPr>
            <a:r>
              <a:rPr lang="zh-CN" altLang="en-US">
                <a:ea typeface="宋体" charset="-122"/>
              </a:rPr>
              <a:t>		</a:t>
            </a:r>
            <a:r>
              <a:rPr lang="en-US" altLang="zh-CN">
                <a:ea typeface="宋体" charset="-122"/>
              </a:rPr>
              <a:t>List&lt;Node&gt; nodes = getNodes(bytes);</a:t>
            </a:r>
          </a:p>
          <a:p>
            <a:pPr marL="0" indent="0" eaLnBrk="1" hangingPunct="1">
              <a:buNone/>
            </a:pPr>
            <a:r>
              <a:rPr lang="en-US" altLang="zh-CN">
                <a:ea typeface="宋体" charset="-122"/>
              </a:rPr>
              <a:t>		//</a:t>
            </a:r>
            <a:r>
              <a:rPr lang="zh-CN" altLang="en-US">
                <a:ea typeface="宋体" charset="-122"/>
              </a:rPr>
              <a:t>创建一颗赫夫曼树</a:t>
            </a:r>
          </a:p>
          <a:p>
            <a:pPr marL="0" indent="0" eaLnBrk="1" hangingPunct="1">
              <a:buNone/>
            </a:pPr>
            <a:r>
              <a:rPr lang="zh-CN" altLang="en-US">
                <a:ea typeface="宋体" charset="-122"/>
              </a:rPr>
              <a:t>		</a:t>
            </a:r>
            <a:r>
              <a:rPr lang="en-US" altLang="zh-CN">
                <a:ea typeface="宋体" charset="-122"/>
              </a:rPr>
              <a:t>Node root = createHuffmanTree(nodes);</a:t>
            </a:r>
          </a:p>
          <a:p>
            <a:pPr marL="0" indent="0" eaLnBrk="1" hangingPunct="1">
              <a:buNone/>
            </a:pPr>
            <a:r>
              <a:rPr lang="en-US" altLang="zh-CN">
                <a:ea typeface="宋体" charset="-122"/>
              </a:rPr>
              <a:t>		//</a:t>
            </a:r>
            <a:r>
              <a:rPr lang="zh-CN" altLang="en-US">
                <a:ea typeface="宋体" charset="-122"/>
              </a:rPr>
              <a:t>测试一下 赫夫曼树 是否创建成功</a:t>
            </a:r>
            <a:r>
              <a:rPr lang="en-US" altLang="zh-CN">
                <a:ea typeface="宋体" charset="-122"/>
              </a:rPr>
              <a:t>!</a:t>
            </a:r>
          </a:p>
          <a:p>
            <a:pPr marL="0" indent="0" eaLnBrk="1" hangingPunct="1">
              <a:buNone/>
            </a:pPr>
            <a:r>
              <a:rPr lang="en-US" altLang="zh-CN">
                <a:ea typeface="宋体" charset="-122"/>
              </a:rPr>
              <a:t>		//</a:t>
            </a:r>
            <a:r>
              <a:rPr lang="zh-CN" altLang="en-US">
                <a:ea typeface="宋体" charset="-122"/>
              </a:rPr>
              <a:t>输出</a:t>
            </a:r>
            <a:r>
              <a:rPr lang="en-US" altLang="zh-CN">
                <a:ea typeface="宋体" charset="-122"/>
              </a:rPr>
              <a:t>root </a:t>
            </a:r>
            <a:r>
              <a:rPr lang="zh-CN" altLang="en-US">
                <a:ea typeface="宋体" charset="-122"/>
              </a:rPr>
              <a:t>的 值</a:t>
            </a:r>
          </a:p>
          <a:p>
            <a:pPr marL="0" indent="0" eaLnBrk="1" hangingPunct="1">
              <a:buNone/>
            </a:pPr>
            <a:r>
              <a:rPr lang="zh-CN" altLang="en-US">
                <a:ea typeface="宋体" charset="-122"/>
              </a:rPr>
              <a:t>		</a:t>
            </a:r>
            <a:r>
              <a:rPr lang="en-US" altLang="zh-CN">
                <a:ea typeface="宋体" charset="-122"/>
              </a:rPr>
              <a:t>//System.out.println(root + " " + root.left + " " + root.right);</a:t>
            </a:r>
          </a:p>
          <a:p>
            <a:pPr marL="0" indent="0" eaLnBrk="1" hangingPunct="1">
              <a:buNone/>
            </a:pPr>
            <a:r>
              <a:rPr lang="en-US" altLang="zh-CN">
                <a:ea typeface="宋体" charset="-122"/>
              </a:rPr>
              <a:t>		//</a:t>
            </a:r>
            <a:r>
              <a:rPr lang="zh-CN" altLang="en-US">
                <a:ea typeface="宋体" charset="-122"/>
              </a:rPr>
              <a:t>创建一个赫夫曼编码表</a:t>
            </a:r>
          </a:p>
          <a:p>
            <a:pPr marL="0" indent="0" eaLnBrk="1" hangingPunct="1">
              <a:buNone/>
            </a:pPr>
            <a:r>
              <a:rPr lang="zh-CN" altLang="en-US">
                <a:ea typeface="宋体" charset="-122"/>
              </a:rPr>
              <a:t>		</a:t>
            </a:r>
            <a:r>
              <a:rPr lang="en-US" altLang="zh-CN">
                <a:ea typeface="宋体" charset="-122"/>
              </a:rPr>
              <a:t>Map&lt;Byte, String&gt; huffmanCodes = getCodes(root);</a:t>
            </a:r>
          </a:p>
          <a:p>
            <a:pPr marL="0" indent="0" eaLnBrk="1" hangingPunct="1">
              <a:buNone/>
            </a:pPr>
            <a:r>
              <a:rPr lang="en-US" altLang="zh-CN">
                <a:ea typeface="宋体" charset="-122"/>
              </a:rPr>
              <a:t>		//</a:t>
            </a:r>
            <a:r>
              <a:rPr lang="zh-CN" altLang="en-US">
                <a:ea typeface="宋体" charset="-122"/>
              </a:rPr>
              <a:t>测试一把</a:t>
            </a:r>
            <a:r>
              <a:rPr lang="en-US" altLang="zh-CN">
                <a:ea typeface="宋体" charset="-122"/>
              </a:rPr>
              <a:t>, </a:t>
            </a:r>
            <a:r>
              <a:rPr lang="zh-CN" altLang="en-US">
                <a:ea typeface="宋体" charset="-122"/>
              </a:rPr>
              <a:t>看看 	赫夫曼编码表 是否正确</a:t>
            </a:r>
          </a:p>
          <a:p>
            <a:pPr marL="0" indent="0" eaLnBrk="1" hangingPunct="1">
              <a:buNone/>
            </a:pPr>
            <a:r>
              <a:rPr lang="zh-CN" altLang="en-US">
                <a:ea typeface="宋体" charset="-122"/>
              </a:rPr>
              <a:t>		</a:t>
            </a:r>
            <a:r>
              <a:rPr lang="en-US" altLang="zh-CN">
                <a:ea typeface="宋体" charset="-122"/>
              </a:rPr>
              <a:t>//32=01, 97=100, 100=11000, 117=11001, 101=1110, 118=11011, 105=101, 121=11010, 106=0010, 107=1111, 108=000, 111=0011</a:t>
            </a:r>
          </a:p>
          <a:p>
            <a:pPr marL="0" indent="0" eaLnBrk="1" hangingPunct="1">
              <a:buNone/>
            </a:pPr>
            <a:r>
              <a:rPr lang="en-US" altLang="zh-CN">
                <a:ea typeface="宋体" charset="-122"/>
              </a:rPr>
              <a:t>		//System.out.println(huffmanCodes);</a:t>
            </a:r>
          </a:p>
          <a:p>
            <a:pPr marL="0" indent="0" eaLnBrk="1" hangingPunct="1">
              <a:buNone/>
            </a:pPr>
            <a:r>
              <a:rPr lang="en-US" altLang="zh-CN">
                <a:ea typeface="宋体" charset="-122"/>
              </a:rPr>
              <a:t>		//</a:t>
            </a:r>
            <a:r>
              <a:rPr lang="zh-CN" altLang="en-US">
                <a:ea typeface="宋体" charset="-122"/>
              </a:rPr>
              <a:t>遍历一把</a:t>
            </a:r>
          </a:p>
          <a:p>
            <a:pPr marL="0" indent="0" eaLnBrk="1" hangingPunct="1">
              <a:buNone/>
            </a:pPr>
            <a:r>
              <a:rPr lang="zh-CN" altLang="en-US">
                <a:ea typeface="宋体" charset="-122"/>
              </a:rPr>
              <a:t>		</a:t>
            </a:r>
            <a:r>
              <a:rPr lang="en-US" altLang="zh-CN">
                <a:ea typeface="宋体" charset="-122"/>
              </a:rPr>
              <a:t>Set&lt;Byte&gt; keySet = huffmanCodes.keySet();</a:t>
            </a:r>
          </a:p>
          <a:p>
            <a:pPr marL="0" indent="0" eaLnBrk="1" hangingPunct="1">
              <a:buNone/>
            </a:pPr>
            <a:r>
              <a:rPr lang="en-US" altLang="zh-CN">
                <a:ea typeface="宋体" charset="-122"/>
              </a:rPr>
              <a:t>		for(Byte key: keySet) {</a:t>
            </a:r>
          </a:p>
          <a:p>
            <a:pPr marL="0" indent="0" eaLnBrk="1" hangingPunct="1">
              <a:buNone/>
            </a:pPr>
            <a:r>
              <a:rPr lang="en-US" altLang="zh-CN">
                <a:ea typeface="宋体" charset="-122"/>
              </a:rPr>
              <a:t>			System.out.print((char)key.intValue() + "=" + huffmanCodes.get(key) + " ");</a:t>
            </a:r>
          </a:p>
          <a:p>
            <a:pPr marL="0" indent="0" eaLnBrk="1" hangingPunct="1">
              <a:buNone/>
            </a:pPr>
            <a:r>
              <a:rPr lang="en-US" altLang="zh-CN">
                <a:ea typeface="宋体" charset="-122"/>
              </a:rPr>
              <a:t>		}</a:t>
            </a:r>
          </a:p>
          <a:p>
            <a:pPr marL="0" indent="0" eaLnBrk="1" hangingPunct="1">
              <a:buNone/>
            </a:pPr>
            <a:r>
              <a:rPr lang="en-US" altLang="zh-CN">
                <a:ea typeface="宋体" charset="-122"/>
              </a:rPr>
              <a:t>		//</a:t>
            </a:r>
            <a:r>
              <a:rPr lang="zh-CN" altLang="en-US">
                <a:ea typeface="宋体" charset="-122"/>
              </a:rPr>
              <a:t>对 </a:t>
            </a:r>
            <a:r>
              <a:rPr lang="en-US" altLang="zh-CN">
                <a:ea typeface="宋体" charset="-122"/>
              </a:rPr>
              <a:t>bytes </a:t>
            </a:r>
            <a:r>
              <a:rPr lang="zh-CN" altLang="en-US">
                <a:ea typeface="宋体" charset="-122"/>
              </a:rPr>
              <a:t>进行哈夫曼编码，返回的是 一个</a:t>
            </a:r>
            <a:r>
              <a:rPr lang="en-US" altLang="zh-CN">
                <a:ea typeface="宋体" charset="-122"/>
              </a:rPr>
              <a:t>byte</a:t>
            </a:r>
            <a:r>
              <a:rPr lang="zh-CN" altLang="en-US">
                <a:ea typeface="宋体" charset="-122"/>
              </a:rPr>
              <a:t>数组</a:t>
            </a:r>
          </a:p>
          <a:p>
            <a:pPr marL="0" indent="0" eaLnBrk="1" hangingPunct="1">
              <a:buNone/>
            </a:pPr>
            <a:r>
              <a:rPr lang="zh-CN" altLang="en-US">
                <a:ea typeface="宋体" charset="-122"/>
              </a:rPr>
              <a:t>		</a:t>
            </a:r>
            <a:r>
              <a:rPr lang="en-US" altLang="zh-CN">
                <a:ea typeface="宋体" charset="-122"/>
              </a:rPr>
              <a:t>//"i like like like java do you like a java" </a:t>
            </a:r>
          </a:p>
          <a:p>
            <a:pPr marL="0" indent="0" eaLnBrk="1" hangingPunct="1">
              <a:buNone/>
            </a:pPr>
            <a:r>
              <a:rPr lang="en-US" altLang="zh-CN">
                <a:ea typeface="宋体" charset="-122"/>
              </a:rPr>
              <a:t>		//</a:t>
            </a:r>
            <a:r>
              <a:rPr lang="zh-CN" altLang="en-US">
                <a:ea typeface="宋体" charset="-122"/>
              </a:rPr>
              <a:t>对应的 是 </a:t>
            </a:r>
            <a:r>
              <a:rPr lang="en-US" altLang="zh-CN">
                <a:ea typeface="宋体" charset="-122"/>
              </a:rPr>
              <a:t>"1010100010111111110.."</a:t>
            </a:r>
          </a:p>
          <a:p>
            <a:pPr marL="0" indent="0" eaLnBrk="1" hangingPunct="1">
              <a:buNone/>
            </a:pPr>
            <a:r>
              <a:rPr lang="en-US" altLang="zh-CN">
                <a:ea typeface="宋体" charset="-122"/>
              </a:rPr>
              <a:t>		//huffmanBytes[0] = 10101000 = -88</a:t>
            </a:r>
          </a:p>
          <a:p>
            <a:pPr marL="0" indent="0" eaLnBrk="1" hangingPunct="1">
              <a:buNone/>
            </a:pPr>
            <a:r>
              <a:rPr lang="en-US" altLang="zh-CN">
                <a:ea typeface="宋体" charset="-122"/>
              </a:rPr>
              <a:t>		//huffmanBytes[1] = 10111111 = -65</a:t>
            </a:r>
          </a:p>
          <a:p>
            <a:pPr marL="0" indent="0" eaLnBrk="1" hangingPunct="1">
              <a:buNone/>
            </a:pPr>
            <a:r>
              <a:rPr lang="en-US" altLang="zh-CN">
                <a:ea typeface="宋体" charset="-122"/>
              </a:rPr>
              <a:t>		byte[] huffmanBytes = zip(bytes,huffmanCodes);</a:t>
            </a:r>
          </a:p>
          <a:p>
            <a:pPr marL="0" indent="0" eaLnBrk="1" hangingPunct="1">
              <a:buNone/>
            </a:pPr>
            <a:r>
              <a:rPr lang="en-US" altLang="zh-CN">
                <a:ea typeface="宋体" charset="-122"/>
              </a:rPr>
              <a:t>		//</a:t>
            </a:r>
            <a:r>
              <a:rPr lang="zh-CN" altLang="en-US">
                <a:ea typeface="宋体" charset="-122"/>
              </a:rPr>
              <a:t>测试一个 </a:t>
            </a:r>
          </a:p>
          <a:p>
            <a:pPr marL="0" indent="0" eaLnBrk="1" hangingPunct="1">
              <a:buNone/>
            </a:pPr>
            <a:r>
              <a:rPr lang="zh-CN" altLang="en-US">
                <a:ea typeface="宋体" charset="-122"/>
              </a:rPr>
              <a:t>		</a:t>
            </a:r>
            <a:r>
              <a:rPr lang="en-US" altLang="zh-CN">
                <a:ea typeface="宋体" charset="-122"/>
              </a:rPr>
              <a:t>System.out.println("\n" + Arrays.toString(huffmanBytes));</a:t>
            </a:r>
          </a:p>
          <a:p>
            <a:pPr marL="0" indent="0" eaLnBrk="1" hangingPunct="1">
              <a:buNone/>
            </a:pPr>
            <a:r>
              <a:rPr lang="en-US" altLang="zh-CN">
                <a:ea typeface="宋体" charset="-122"/>
              </a:rPr>
              <a:t>		return huffmanBytes;</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r>
              <a:rPr lang="zh-CN" altLang="en-US">
                <a:ea typeface="宋体" charset="-122"/>
              </a:rPr>
              <a:t>某个叶子节点存储路径</a:t>
            </a:r>
          </a:p>
          <a:p>
            <a:pPr marL="0" indent="0" eaLnBrk="1" hangingPunct="1">
              <a:buNone/>
            </a:pPr>
            <a:r>
              <a:rPr lang="zh-CN" altLang="en-US">
                <a:ea typeface="宋体" charset="-122"/>
              </a:rPr>
              <a:t>	</a:t>
            </a:r>
            <a:r>
              <a:rPr lang="en-US" altLang="zh-CN">
                <a:ea typeface="宋体" charset="-122"/>
              </a:rPr>
              <a:t>static StringBuilder stringBuilder = new StringBuilder();</a:t>
            </a:r>
          </a:p>
          <a:p>
            <a:pPr marL="0" indent="0" eaLnBrk="1" hangingPunct="1">
              <a:buNone/>
            </a:pPr>
            <a:r>
              <a:rPr lang="en-US" altLang="zh-CN">
                <a:ea typeface="宋体" charset="-122"/>
              </a:rPr>
              <a:t>	//</a:t>
            </a:r>
            <a:r>
              <a:rPr lang="zh-CN" altLang="en-US">
                <a:ea typeface="宋体" charset="-122"/>
              </a:rPr>
              <a:t>存储赫夫曼编码</a:t>
            </a:r>
          </a:p>
          <a:p>
            <a:pPr marL="0" indent="0" eaLnBrk="1" hangingPunct="1">
              <a:buNone/>
            </a:pPr>
            <a:r>
              <a:rPr lang="zh-CN" altLang="en-US">
                <a:ea typeface="宋体" charset="-122"/>
              </a:rPr>
              <a:t>	</a:t>
            </a:r>
            <a:r>
              <a:rPr lang="en-US" altLang="zh-CN">
                <a:ea typeface="宋体" charset="-122"/>
              </a:rPr>
              <a:t>static Map&lt;Byte, String&gt; huffmanCodes = new HashMap&lt;&gt;();</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 </a:t>
            </a:r>
            <a:r>
              <a:rPr lang="zh-CN" altLang="en-US">
                <a:ea typeface="宋体" charset="-122"/>
              </a:rPr>
              <a:t>传入赫夫曼树的根节点，返回对应的赫夫曼编码 </a:t>
            </a:r>
            <a:r>
              <a:rPr lang="en-US" altLang="zh-CN">
                <a:ea typeface="宋体" charset="-122"/>
              </a:rPr>
              <a:t>Map&lt;Byte, String&gt;</a:t>
            </a:r>
          </a:p>
          <a:p>
            <a:pPr marL="0" indent="0" eaLnBrk="1" hangingPunct="1">
              <a:buNone/>
            </a:pPr>
            <a:r>
              <a:rPr lang="en-US" altLang="zh-CN">
                <a:ea typeface="宋体" charset="-122"/>
              </a:rPr>
              <a:t>	 * </a:t>
            </a:r>
            <a:r>
              <a:rPr lang="zh-CN" altLang="en-US">
                <a:ea typeface="宋体" charset="-122"/>
              </a:rPr>
              <a:t>即形式如</a:t>
            </a:r>
            <a:r>
              <a:rPr lang="en-US" altLang="zh-CN">
                <a:ea typeface="宋体" charset="-122"/>
              </a:rPr>
              <a:t>(</a:t>
            </a:r>
            <a:r>
              <a:rPr lang="zh-CN" altLang="en-US">
                <a:ea typeface="宋体" charset="-122"/>
              </a:rPr>
              <a:t>和生成的赫夫曼树有关系</a:t>
            </a:r>
            <a:r>
              <a:rPr lang="en-US" altLang="zh-CN">
                <a:ea typeface="宋体" charset="-122"/>
              </a:rPr>
              <a:t>)</a:t>
            </a:r>
            <a:r>
              <a:rPr lang="zh-CN" altLang="en-US">
                <a:ea typeface="宋体" charset="-122"/>
              </a:rPr>
              <a:t>： 	</a:t>
            </a:r>
          </a:p>
          <a:p>
            <a:pPr marL="0" indent="0" eaLnBrk="1" hangingPunct="1">
              <a:buNone/>
            </a:pPr>
            <a:r>
              <a:rPr lang="zh-CN" altLang="en-US">
                <a:ea typeface="宋体" charset="-122"/>
              </a:rPr>
              <a:t>	 * 			</a:t>
            </a:r>
            <a:r>
              <a:rPr lang="en-US" altLang="zh-CN">
                <a:ea typeface="宋体" charset="-122"/>
              </a:rPr>
              <a:t>o: 1000   	u: 10010  	d: 100110  		y: 100111  		i: 101</a:t>
            </a:r>
          </a:p>
          <a:p>
            <a:pPr marL="0" indent="0" eaLnBrk="1" hangingPunct="1">
              <a:buNone/>
            </a:pPr>
            <a:r>
              <a:rPr lang="en-US" altLang="zh-CN">
                <a:ea typeface="宋体" charset="-122"/>
              </a:rPr>
              <a:t>				a: 110     k: 1110    	e: 1111       	j: 0000       	v: 0001</a:t>
            </a:r>
          </a:p>
          <a:p>
            <a:pPr marL="0" indent="0" eaLnBrk="1" hangingPunct="1">
              <a:buNone/>
            </a:pPr>
            <a:r>
              <a:rPr lang="en-US" altLang="zh-CN">
                <a:ea typeface="宋体" charset="-122"/>
              </a:rPr>
              <a:t>				l: 001 		 : 01</a:t>
            </a:r>
          </a:p>
          <a:p>
            <a:pPr marL="0" indent="0" eaLnBrk="1" hangingPunct="1">
              <a:buNone/>
            </a:pPr>
            <a:endParaRPr lang="en-US" altLang="zh-CN">
              <a:ea typeface="宋体" charset="-122"/>
            </a:endParaRPr>
          </a:p>
          <a:p>
            <a:pPr marL="0" indent="0" eaLnBrk="1" hangingPunct="1">
              <a:buNone/>
            </a:pPr>
            <a:r>
              <a:rPr lang="en-US" altLang="zh-CN">
                <a:ea typeface="宋体" charset="-122"/>
              </a:rPr>
              <a:t>	 * @param tree</a:t>
            </a:r>
          </a:p>
          <a:p>
            <a:pPr marL="0" indent="0" eaLnBrk="1" hangingPunct="1">
              <a:buNone/>
            </a:pPr>
            <a:r>
              <a:rPr lang="en-US" altLang="zh-CN">
                <a:ea typeface="宋体" charset="-122"/>
              </a:rPr>
              <a:t>	 * @return</a:t>
            </a:r>
          </a:p>
          <a:p>
            <a:pPr marL="0" indent="0" eaLnBrk="1" hangingPunct="1">
              <a:buNone/>
            </a:pPr>
            <a:r>
              <a:rPr lang="en-US" altLang="zh-CN">
                <a:ea typeface="宋体" charset="-122"/>
              </a:rPr>
              <a:t>	 */</a:t>
            </a:r>
          </a:p>
          <a:p>
            <a:pPr marL="0" indent="0" eaLnBrk="1" hangingPunct="1">
              <a:buNone/>
            </a:pPr>
            <a:r>
              <a:rPr lang="en-US" altLang="zh-CN">
                <a:ea typeface="宋体" charset="-122"/>
              </a:rPr>
              <a:t>	private static Map&lt;Byte, String&gt; getCodes(Node root) {</a:t>
            </a:r>
          </a:p>
          <a:p>
            <a:pPr marL="0" indent="0" eaLnBrk="1" hangingPunct="1">
              <a:buNone/>
            </a:pPr>
            <a:r>
              <a:rPr lang="en-US" altLang="zh-CN">
                <a:ea typeface="宋体" charset="-122"/>
              </a:rPr>
              <a:t>		</a:t>
            </a:r>
          </a:p>
          <a:p>
            <a:pPr marL="0" indent="0" eaLnBrk="1" hangingPunct="1">
              <a:buNone/>
            </a:pPr>
            <a:r>
              <a:rPr lang="en-US" altLang="zh-CN">
                <a:ea typeface="宋体" charset="-122"/>
              </a:rPr>
              <a:t>		if(root==null) {</a:t>
            </a:r>
          </a:p>
          <a:p>
            <a:pPr marL="0" indent="0" eaLnBrk="1" hangingPunct="1">
              <a:buNone/>
            </a:pPr>
            <a:r>
              <a:rPr lang="en-US" altLang="zh-CN">
                <a:ea typeface="宋体" charset="-122"/>
              </a:rPr>
              <a:t>			return null;</a:t>
            </a:r>
          </a:p>
          <a:p>
            <a:pPr marL="0" indent="0" eaLnBrk="1" hangingPunct="1">
              <a:buNone/>
            </a:pPr>
            <a:r>
              <a:rPr lang="en-US" altLang="zh-CN">
                <a:ea typeface="宋体" charset="-122"/>
              </a:rPr>
              <a:t>		}</a:t>
            </a:r>
          </a:p>
          <a:p>
            <a:pPr marL="0" indent="0" eaLnBrk="1" hangingPunct="1">
              <a:buNone/>
            </a:pPr>
            <a:r>
              <a:rPr lang="en-US" altLang="zh-CN">
                <a:ea typeface="宋体" charset="-122"/>
              </a:rPr>
              <a:t>		//</a:t>
            </a:r>
            <a:r>
              <a:rPr lang="zh-CN" altLang="en-US">
                <a:ea typeface="宋体" charset="-122"/>
              </a:rPr>
              <a:t>处理</a:t>
            </a:r>
            <a:r>
              <a:rPr lang="en-US" altLang="zh-CN">
                <a:ea typeface="宋体" charset="-122"/>
              </a:rPr>
              <a:t>root</a:t>
            </a:r>
            <a:r>
              <a:rPr lang="zh-CN" altLang="en-US">
                <a:ea typeface="宋体" charset="-122"/>
              </a:rPr>
              <a:t>的左子树</a:t>
            </a:r>
          </a:p>
          <a:p>
            <a:pPr marL="0" indent="0" eaLnBrk="1" hangingPunct="1">
              <a:buNone/>
            </a:pPr>
            <a:r>
              <a:rPr lang="zh-CN" altLang="en-US">
                <a:ea typeface="宋体" charset="-122"/>
              </a:rPr>
              <a:t>		</a:t>
            </a:r>
            <a:r>
              <a:rPr lang="en-US" altLang="zh-CN">
                <a:ea typeface="宋体" charset="-122"/>
              </a:rPr>
              <a:t>getCodes(root.left,"0",stringBuilder);</a:t>
            </a:r>
          </a:p>
          <a:p>
            <a:pPr marL="0" indent="0" eaLnBrk="1" hangingPunct="1">
              <a:buNone/>
            </a:pPr>
            <a:r>
              <a:rPr lang="en-US" altLang="zh-CN">
                <a:ea typeface="宋体" charset="-122"/>
              </a:rPr>
              <a:t>		//</a:t>
            </a:r>
            <a:r>
              <a:rPr lang="zh-CN" altLang="en-US">
                <a:ea typeface="宋体" charset="-122"/>
              </a:rPr>
              <a:t>处理</a:t>
            </a:r>
            <a:r>
              <a:rPr lang="en-US" altLang="zh-CN">
                <a:ea typeface="宋体" charset="-122"/>
              </a:rPr>
              <a:t>root</a:t>
            </a:r>
            <a:r>
              <a:rPr lang="zh-CN" altLang="en-US">
                <a:ea typeface="宋体" charset="-122"/>
              </a:rPr>
              <a:t>的右子树</a:t>
            </a:r>
          </a:p>
          <a:p>
            <a:pPr marL="0" indent="0" eaLnBrk="1" hangingPunct="1">
              <a:buNone/>
            </a:pPr>
            <a:r>
              <a:rPr lang="zh-CN" altLang="en-US">
                <a:ea typeface="宋体" charset="-122"/>
              </a:rPr>
              <a:t>		</a:t>
            </a:r>
            <a:r>
              <a:rPr lang="en-US" altLang="zh-CN">
                <a:ea typeface="宋体" charset="-122"/>
              </a:rPr>
              <a:t>getCodes(root.right,"1",stringBuilder);</a:t>
            </a:r>
          </a:p>
          <a:p>
            <a:pPr marL="0" indent="0" eaLnBrk="1" hangingPunct="1">
              <a:buNone/>
            </a:pPr>
            <a:r>
              <a:rPr lang="en-US" altLang="zh-CN">
                <a:ea typeface="宋体" charset="-122"/>
              </a:rPr>
              <a:t>		return huffmanCodes;</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 </a:t>
            </a:r>
            <a:r>
              <a:rPr lang="zh-CN" altLang="en-US">
                <a:ea typeface="宋体" charset="-122"/>
              </a:rPr>
              <a:t>该方法会</a:t>
            </a:r>
            <a:r>
              <a:rPr lang="en-US" altLang="zh-CN">
                <a:ea typeface="宋体" charset="-122"/>
              </a:rPr>
              <a:t>node </a:t>
            </a:r>
            <a:r>
              <a:rPr lang="zh-CN" altLang="en-US">
                <a:ea typeface="宋体" charset="-122"/>
              </a:rPr>
              <a:t>节点的所有叶子节点的赫夫曼编码</a:t>
            </a:r>
            <a:r>
              <a:rPr lang="en-US" altLang="zh-CN">
                <a:ea typeface="宋体" charset="-122"/>
              </a:rPr>
              <a:t>,</a:t>
            </a:r>
            <a:r>
              <a:rPr lang="zh-CN" altLang="en-US">
                <a:ea typeface="宋体" charset="-122"/>
              </a:rPr>
              <a:t>并存放在</a:t>
            </a:r>
            <a:r>
              <a:rPr lang="en-US" altLang="zh-CN">
                <a:ea typeface="宋体" charset="-122"/>
              </a:rPr>
              <a:t>huffmanCodes</a:t>
            </a:r>
            <a:r>
              <a:rPr lang="zh-CN" altLang="en-US">
                <a:ea typeface="宋体" charset="-122"/>
              </a:rPr>
              <a:t>集合中</a:t>
            </a:r>
          </a:p>
          <a:p>
            <a:pPr marL="0" indent="0" eaLnBrk="1" hangingPunct="1">
              <a:buNone/>
            </a:pPr>
            <a:r>
              <a:rPr lang="zh-CN" altLang="en-US">
                <a:ea typeface="宋体" charset="-122"/>
              </a:rPr>
              <a:t>	 * 其形式如：</a:t>
            </a:r>
            <a:r>
              <a:rPr lang="en-US" altLang="zh-CN">
                <a:ea typeface="宋体" charset="-122"/>
              </a:rPr>
              <a:t>{32=01, 97=100, 100=11000, 117=11001, 101=1110, 118=11011, 105=101, 121=11010, 106=0010, 107=1111, 108=000, 111=0011}</a:t>
            </a:r>
          </a:p>
          <a:p>
            <a:pPr marL="0" indent="0" eaLnBrk="1" hangingPunct="1">
              <a:buNone/>
            </a:pPr>
            <a:r>
              <a:rPr lang="en-US" altLang="zh-CN">
                <a:ea typeface="宋体" charset="-122"/>
              </a:rPr>
              <a:t>	 * @param node</a:t>
            </a:r>
          </a:p>
          <a:p>
            <a:pPr marL="0" indent="0" eaLnBrk="1" hangingPunct="1">
              <a:buNone/>
            </a:pPr>
            <a:r>
              <a:rPr lang="en-US" altLang="zh-CN">
                <a:ea typeface="宋体" charset="-122"/>
              </a:rPr>
              <a:t>	 * @param code</a:t>
            </a:r>
          </a:p>
          <a:p>
            <a:pPr marL="0" indent="0" eaLnBrk="1" hangingPunct="1">
              <a:buNone/>
            </a:pPr>
            <a:r>
              <a:rPr lang="en-US" altLang="zh-CN">
                <a:ea typeface="宋体" charset="-122"/>
              </a:rPr>
              <a:t>	 * @param stringBuilder</a:t>
            </a:r>
          </a:p>
          <a:p>
            <a:pPr marL="0" indent="0" eaLnBrk="1" hangingPunct="1">
              <a:buNone/>
            </a:pPr>
            <a:r>
              <a:rPr lang="en-US" altLang="zh-CN">
                <a:ea typeface="宋体" charset="-122"/>
              </a:rPr>
              <a:t>	 */</a:t>
            </a:r>
          </a:p>
          <a:p>
            <a:pPr marL="0" indent="0" eaLnBrk="1" hangingPunct="1">
              <a:buNone/>
            </a:pPr>
            <a:r>
              <a:rPr lang="en-US" altLang="zh-CN">
                <a:ea typeface="宋体" charset="-122"/>
              </a:rPr>
              <a:t>	private static void getCodes(Node node, String code, StringBuilder stringBuilder) {</a:t>
            </a:r>
          </a:p>
          <a:p>
            <a:pPr marL="0" indent="0" eaLnBrk="1" hangingPunct="1">
              <a:buNone/>
            </a:pPr>
            <a:r>
              <a:rPr lang="en-US" altLang="zh-CN">
                <a:ea typeface="宋体" charset="-122"/>
              </a:rPr>
              <a:t>		StringBuilder stringBuilder2 = new StringBuilder(stringBuilder);</a:t>
            </a:r>
          </a:p>
          <a:p>
            <a:pPr marL="0" indent="0" eaLnBrk="1" hangingPunct="1">
              <a:buNone/>
            </a:pPr>
            <a:r>
              <a:rPr lang="en-US" altLang="zh-CN">
                <a:ea typeface="宋体" charset="-122"/>
              </a:rPr>
              <a:t>		stringBuilder2.append(code);</a:t>
            </a:r>
          </a:p>
          <a:p>
            <a:pPr marL="0" indent="0" eaLnBrk="1" hangingPunct="1">
              <a:buNone/>
            </a:pPr>
            <a:r>
              <a:rPr lang="en-US" altLang="zh-CN">
                <a:ea typeface="宋体" charset="-122"/>
              </a:rPr>
              <a:t>		if(node != null) {</a:t>
            </a:r>
          </a:p>
          <a:p>
            <a:pPr marL="0" indent="0" eaLnBrk="1" hangingPunct="1">
              <a:buNone/>
            </a:pPr>
            <a:r>
              <a:rPr lang="en-US" altLang="zh-CN">
                <a:ea typeface="宋体" charset="-122"/>
              </a:rPr>
              <a:t>			if (node.data == null) {</a:t>
            </a:r>
          </a:p>
          <a:p>
            <a:pPr marL="0" indent="0" eaLnBrk="1" hangingPunct="1">
              <a:buNone/>
            </a:pPr>
            <a:r>
              <a:rPr lang="en-US" altLang="zh-CN">
                <a:ea typeface="宋体" charset="-122"/>
              </a:rPr>
              <a:t>				getCodes(node.left, "0", stringBuilder2);</a:t>
            </a:r>
          </a:p>
          <a:p>
            <a:pPr marL="0" indent="0" eaLnBrk="1" hangingPunct="1">
              <a:buNone/>
            </a:pPr>
            <a:r>
              <a:rPr lang="en-US" altLang="zh-CN">
                <a:ea typeface="宋体" charset="-122"/>
              </a:rPr>
              <a:t>				getCodes(node.right, "1", stringBuilder2);</a:t>
            </a:r>
          </a:p>
          <a:p>
            <a:pPr marL="0" indent="0" eaLnBrk="1" hangingPunct="1">
              <a:buNone/>
            </a:pPr>
            <a:r>
              <a:rPr lang="en-US" altLang="zh-CN">
                <a:ea typeface="宋体" charset="-122"/>
              </a:rPr>
              <a:t>			} else {</a:t>
            </a:r>
          </a:p>
          <a:p>
            <a:pPr marL="0" indent="0" eaLnBrk="1" hangingPunct="1">
              <a:buNone/>
            </a:pPr>
            <a:r>
              <a:rPr lang="en-US" altLang="zh-CN">
                <a:ea typeface="宋体" charset="-122"/>
              </a:rPr>
              <a:t>				huffmanCodes.put(node.data, stringBuilder2.toString());</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 </a:t>
            </a:r>
          </a:p>
          <a:p>
            <a:pPr marL="0" indent="0" eaLnBrk="1" hangingPunct="1">
              <a:buNone/>
            </a:pPr>
            <a:r>
              <a:rPr lang="en-US" altLang="zh-CN">
                <a:ea typeface="宋体" charset="-122"/>
              </a:rPr>
              <a:t>	 * @param bytes </a:t>
            </a:r>
            <a:r>
              <a:rPr lang="zh-CN" altLang="en-US">
                <a:ea typeface="宋体" charset="-122"/>
              </a:rPr>
              <a:t>传入的</a:t>
            </a:r>
            <a:r>
              <a:rPr lang="en-US" altLang="zh-CN">
                <a:ea typeface="宋体" charset="-122"/>
              </a:rPr>
              <a:t>"i like .." </a:t>
            </a:r>
            <a:r>
              <a:rPr lang="zh-CN" altLang="en-US">
                <a:ea typeface="宋体" charset="-122"/>
              </a:rPr>
              <a:t>对应的字节数组，和 哈夫曼编码表</a:t>
            </a:r>
          </a:p>
          <a:p>
            <a:pPr marL="0" indent="0" eaLnBrk="1" hangingPunct="1">
              <a:buNone/>
            </a:pPr>
            <a:r>
              <a:rPr lang="zh-CN" altLang="en-US">
                <a:ea typeface="宋体" charset="-122"/>
              </a:rPr>
              <a:t>	 * </a:t>
            </a:r>
            <a:r>
              <a:rPr lang="en-US" altLang="zh-CN">
                <a:ea typeface="宋体" charset="-122"/>
              </a:rPr>
              <a:t>@param huffCodes </a:t>
            </a:r>
            <a:r>
              <a:rPr lang="zh-CN" altLang="en-US">
                <a:ea typeface="宋体" charset="-122"/>
              </a:rPr>
              <a:t>返回哈夫曼编码后的</a:t>
            </a:r>
            <a:r>
              <a:rPr lang="en-US" altLang="zh-CN">
                <a:ea typeface="宋体" charset="-122"/>
              </a:rPr>
              <a:t>byte[]</a:t>
            </a:r>
          </a:p>
          <a:p>
            <a:pPr marL="0" indent="0" eaLnBrk="1" hangingPunct="1">
              <a:buNone/>
            </a:pPr>
            <a:r>
              <a:rPr lang="en-US" altLang="zh-CN">
                <a:ea typeface="宋体" charset="-122"/>
              </a:rPr>
              <a:t>	 * @return</a:t>
            </a:r>
          </a:p>
          <a:p>
            <a:pPr marL="0" indent="0" eaLnBrk="1" hangingPunct="1">
              <a:buNone/>
            </a:pPr>
            <a:r>
              <a:rPr lang="en-US" altLang="zh-CN">
                <a:ea typeface="宋体" charset="-122"/>
              </a:rPr>
              <a:t>	 */</a:t>
            </a:r>
          </a:p>
          <a:p>
            <a:pPr marL="0" indent="0" eaLnBrk="1" hangingPunct="1">
              <a:buNone/>
            </a:pPr>
            <a:r>
              <a:rPr lang="en-US" altLang="zh-CN">
                <a:ea typeface="宋体" charset="-122"/>
              </a:rPr>
              <a:t>	private static byte[] zip(byte[] bytes, Map&lt;Byte, String&gt; huffmanCodes) {</a:t>
            </a:r>
          </a:p>
          <a:p>
            <a:pPr marL="0" indent="0" eaLnBrk="1" hangingPunct="1">
              <a:buNone/>
            </a:pPr>
            <a:r>
              <a:rPr lang="en-US" altLang="zh-CN">
                <a:ea typeface="宋体" charset="-122"/>
              </a:rPr>
              <a:t>		StringBuilder stringBuilder = new StringBuilder();</a:t>
            </a:r>
          </a:p>
          <a:p>
            <a:pPr marL="0" indent="0" eaLnBrk="1" hangingPunct="1">
              <a:buNone/>
            </a:pPr>
            <a:r>
              <a:rPr lang="en-US" altLang="zh-CN">
                <a:ea typeface="宋体" charset="-122"/>
              </a:rPr>
              <a:t>		//</a:t>
            </a:r>
            <a:r>
              <a:rPr lang="zh-CN" altLang="en-US">
                <a:ea typeface="宋体" charset="-122"/>
              </a:rPr>
              <a:t>把需要压缩的</a:t>
            </a:r>
            <a:r>
              <a:rPr lang="en-US" altLang="zh-CN">
                <a:ea typeface="宋体" charset="-122"/>
              </a:rPr>
              <a:t>byte</a:t>
            </a:r>
            <a:r>
              <a:rPr lang="zh-CN" altLang="en-US">
                <a:ea typeface="宋体" charset="-122"/>
              </a:rPr>
              <a:t>数组处理成一个二进制的字符串</a:t>
            </a:r>
          </a:p>
          <a:p>
            <a:pPr marL="0" indent="0" eaLnBrk="1" hangingPunct="1">
              <a:buNone/>
            </a:pPr>
            <a:r>
              <a:rPr lang="zh-CN" altLang="en-US">
                <a:ea typeface="宋体" charset="-122"/>
              </a:rPr>
              <a:t>		</a:t>
            </a:r>
            <a:r>
              <a:rPr lang="en-US" altLang="zh-CN">
                <a:ea typeface="宋体" charset="-122"/>
              </a:rPr>
              <a:t>//stringBuilder </a:t>
            </a:r>
            <a:r>
              <a:rPr lang="zh-CN" altLang="en-US">
                <a:ea typeface="宋体" charset="-122"/>
              </a:rPr>
              <a:t>就是 形式如 </a:t>
            </a:r>
            <a:r>
              <a:rPr lang="en-US" altLang="zh-CN">
                <a:ea typeface="宋体" charset="-122"/>
              </a:rPr>
              <a:t>"10101001101111011110..."</a:t>
            </a:r>
          </a:p>
          <a:p>
            <a:pPr marL="0" indent="0" eaLnBrk="1" hangingPunct="1">
              <a:buNone/>
            </a:pPr>
            <a:r>
              <a:rPr lang="en-US" altLang="zh-CN">
                <a:ea typeface="宋体" charset="-122"/>
              </a:rPr>
              <a:t>		for(byte b:bytes) {</a:t>
            </a:r>
          </a:p>
          <a:p>
            <a:pPr marL="0" indent="0" eaLnBrk="1" hangingPunct="1">
              <a:buNone/>
            </a:pPr>
            <a:r>
              <a:rPr lang="en-US" altLang="zh-CN">
                <a:ea typeface="宋体" charset="-122"/>
              </a:rPr>
              <a:t>			stringBuilder.append(huffmanCodes.get(b)); </a:t>
            </a:r>
          </a:p>
          <a:p>
            <a:pPr marL="0" indent="0" eaLnBrk="1" hangingPunct="1">
              <a:buNone/>
            </a:pPr>
            <a:r>
              <a:rPr lang="en-US" altLang="zh-CN">
                <a:ea typeface="宋体" charset="-122"/>
              </a:rPr>
              <a:t>		}</a:t>
            </a:r>
          </a:p>
          <a:p>
            <a:pPr marL="0" indent="0" eaLnBrk="1" hangingPunct="1">
              <a:buNone/>
            </a:pPr>
            <a:r>
              <a:rPr lang="en-US" altLang="zh-CN">
                <a:ea typeface="宋体" charset="-122"/>
              </a:rPr>
              <a:t>		System.out.println("stringBuilder(</a:t>
            </a:r>
            <a:r>
              <a:rPr lang="zh-CN" altLang="en-US">
                <a:ea typeface="宋体" charset="-122"/>
              </a:rPr>
              <a:t>就是哈夫曼编码后的串</a:t>
            </a:r>
            <a:r>
              <a:rPr lang="en-US" altLang="zh-CN">
                <a:ea typeface="宋体" charset="-122"/>
              </a:rPr>
              <a:t>)=" + stringBuilder);</a:t>
            </a:r>
          </a:p>
          <a:p>
            <a:pPr marL="0" indent="0" eaLnBrk="1" hangingPunct="1">
              <a:buNone/>
            </a:pPr>
            <a:r>
              <a:rPr lang="en-US" altLang="zh-CN">
                <a:ea typeface="宋体" charset="-122"/>
              </a:rPr>
              <a:t>		//</a:t>
            </a:r>
            <a:r>
              <a:rPr lang="zh-CN" altLang="en-US">
                <a:ea typeface="宋体" charset="-122"/>
              </a:rPr>
              <a:t>定义就是需要多少个</a:t>
            </a:r>
            <a:r>
              <a:rPr lang="en-US" altLang="zh-CN">
                <a:ea typeface="宋体" charset="-122"/>
              </a:rPr>
              <a:t>byte</a:t>
            </a:r>
            <a:r>
              <a:rPr lang="zh-CN" altLang="en-US">
                <a:ea typeface="宋体" charset="-122"/>
              </a:rPr>
              <a:t>来存储，这样就可以定义</a:t>
            </a:r>
            <a:r>
              <a:rPr lang="en-US" altLang="zh-CN">
                <a:ea typeface="宋体" charset="-122"/>
              </a:rPr>
              <a:t>byte[] </a:t>
            </a:r>
            <a:r>
              <a:rPr lang="zh-CN" altLang="en-US">
                <a:ea typeface="宋体" charset="-122"/>
              </a:rPr>
              <a:t>的大小了</a:t>
            </a:r>
          </a:p>
          <a:p>
            <a:pPr marL="0" indent="0" eaLnBrk="1" hangingPunct="1">
              <a:buNone/>
            </a:pPr>
            <a:r>
              <a:rPr lang="zh-CN" altLang="en-US">
                <a:ea typeface="宋体" charset="-122"/>
              </a:rPr>
              <a:t>		</a:t>
            </a:r>
            <a:r>
              <a:rPr lang="en-US" altLang="zh-CN">
                <a:ea typeface="宋体" charset="-122"/>
              </a:rPr>
              <a:t>//</a:t>
            </a:r>
            <a:r>
              <a:rPr lang="zh-CN" altLang="en-US">
                <a:ea typeface="宋体" charset="-122"/>
              </a:rPr>
              <a:t>也可以一句话 </a:t>
            </a:r>
            <a:r>
              <a:rPr lang="en-US" altLang="zh-CN">
                <a:ea typeface="宋体" charset="-122"/>
              </a:rPr>
              <a:t>len = (stringBuilder.length()+7) / 8</a:t>
            </a:r>
          </a:p>
          <a:p>
            <a:pPr marL="0" indent="0" eaLnBrk="1" hangingPunct="1">
              <a:buNone/>
            </a:pPr>
            <a:r>
              <a:rPr lang="en-US" altLang="zh-CN">
                <a:ea typeface="宋体" charset="-122"/>
              </a:rPr>
              <a:t>		int len; </a:t>
            </a:r>
          </a:p>
          <a:p>
            <a:pPr marL="0" indent="0" eaLnBrk="1" hangingPunct="1">
              <a:buNone/>
            </a:pPr>
            <a:r>
              <a:rPr lang="en-US" altLang="zh-CN">
                <a:ea typeface="宋体" charset="-122"/>
              </a:rPr>
              <a:t>		if (stringBuilder.length() % 8 == 0) {</a:t>
            </a:r>
          </a:p>
          <a:p>
            <a:pPr marL="0" indent="0" eaLnBrk="1" hangingPunct="1">
              <a:buNone/>
            </a:pPr>
            <a:r>
              <a:rPr lang="en-US" altLang="zh-CN">
                <a:ea typeface="宋体" charset="-122"/>
              </a:rPr>
              <a:t>			len = stringBuilder.length() / 8;</a:t>
            </a:r>
          </a:p>
          <a:p>
            <a:pPr marL="0" indent="0" eaLnBrk="1" hangingPunct="1">
              <a:buNone/>
            </a:pPr>
            <a:r>
              <a:rPr lang="en-US" altLang="zh-CN">
                <a:ea typeface="宋体" charset="-122"/>
              </a:rPr>
              <a:t>		} else {</a:t>
            </a:r>
          </a:p>
          <a:p>
            <a:pPr marL="0" indent="0" eaLnBrk="1" hangingPunct="1">
              <a:buNone/>
            </a:pPr>
            <a:r>
              <a:rPr lang="en-US" altLang="zh-CN">
                <a:ea typeface="宋体" charset="-122"/>
              </a:rPr>
              <a:t>			len = stringBuilder.length() / 8 + 1;</a:t>
            </a:r>
          </a:p>
          <a:p>
            <a:pPr marL="0" indent="0" eaLnBrk="1" hangingPunct="1">
              <a:buNone/>
            </a:pPr>
            <a:r>
              <a:rPr lang="en-US" altLang="zh-CN">
                <a:ea typeface="宋体" charset="-122"/>
              </a:rPr>
              <a:t>		}</a:t>
            </a:r>
          </a:p>
          <a:p>
            <a:pPr marL="0" indent="0" eaLnBrk="1" hangingPunct="1">
              <a:buNone/>
            </a:pPr>
            <a:r>
              <a:rPr lang="en-US" altLang="zh-CN">
                <a:ea typeface="宋体" charset="-122"/>
              </a:rPr>
              <a:t>		//</a:t>
            </a:r>
            <a:r>
              <a:rPr lang="zh-CN" altLang="en-US">
                <a:ea typeface="宋体" charset="-122"/>
              </a:rPr>
              <a:t>用于存储压缩后的</a:t>
            </a:r>
            <a:r>
              <a:rPr lang="en-US" altLang="zh-CN">
                <a:ea typeface="宋体" charset="-122"/>
              </a:rPr>
              <a:t>byte</a:t>
            </a:r>
          </a:p>
          <a:p>
            <a:pPr marL="0" indent="0" eaLnBrk="1" hangingPunct="1">
              <a:buNone/>
            </a:pPr>
            <a:r>
              <a:rPr lang="en-US" altLang="zh-CN">
                <a:ea typeface="宋体" charset="-122"/>
              </a:rPr>
              <a:t>		byte[] by = new byte[len];</a:t>
            </a:r>
          </a:p>
          <a:p>
            <a:pPr marL="0" indent="0" eaLnBrk="1" hangingPunct="1">
              <a:buNone/>
            </a:pPr>
            <a:r>
              <a:rPr lang="en-US" altLang="zh-CN">
                <a:ea typeface="宋体" charset="-122"/>
              </a:rPr>
              <a:t>		//</a:t>
            </a:r>
            <a:r>
              <a:rPr lang="zh-CN" altLang="en-US">
                <a:ea typeface="宋体" charset="-122"/>
              </a:rPr>
              <a:t>记录新</a:t>
            </a:r>
            <a:r>
              <a:rPr lang="en-US" altLang="zh-CN">
                <a:ea typeface="宋体" charset="-122"/>
              </a:rPr>
              <a:t>byte</a:t>
            </a:r>
            <a:r>
              <a:rPr lang="zh-CN" altLang="en-US">
                <a:ea typeface="宋体" charset="-122"/>
              </a:rPr>
              <a:t>的位置</a:t>
            </a:r>
          </a:p>
          <a:p>
            <a:pPr marL="0" indent="0" eaLnBrk="1" hangingPunct="1">
              <a:buNone/>
            </a:pPr>
            <a:r>
              <a:rPr lang="zh-CN" altLang="en-US">
                <a:ea typeface="宋体" charset="-122"/>
              </a:rPr>
              <a:t>		</a:t>
            </a:r>
            <a:r>
              <a:rPr lang="en-US" altLang="zh-CN">
                <a:ea typeface="宋体" charset="-122"/>
              </a:rPr>
              <a:t>int index = 0;</a:t>
            </a:r>
          </a:p>
          <a:p>
            <a:pPr marL="0" indent="0" eaLnBrk="1" hangingPunct="1">
              <a:buNone/>
            </a:pPr>
            <a:r>
              <a:rPr lang="en-US" altLang="zh-CN">
                <a:ea typeface="宋体" charset="-122"/>
              </a:rPr>
              <a:t>		for(int i=0;i&lt;stringBuilder.length();i+=8) {</a:t>
            </a:r>
          </a:p>
          <a:p>
            <a:pPr marL="0" indent="0" eaLnBrk="1" hangingPunct="1">
              <a:buNone/>
            </a:pPr>
            <a:r>
              <a:rPr lang="en-US" altLang="zh-CN">
                <a:ea typeface="宋体" charset="-122"/>
              </a:rPr>
              <a:t>			String strByte;</a:t>
            </a:r>
          </a:p>
          <a:p>
            <a:pPr marL="0" indent="0" eaLnBrk="1" hangingPunct="1">
              <a:buNone/>
            </a:pPr>
            <a:r>
              <a:rPr lang="en-US" altLang="zh-CN">
                <a:ea typeface="宋体" charset="-122"/>
              </a:rPr>
              <a:t>			if(i+8&gt;stringBuilder.length()) {</a:t>
            </a:r>
          </a:p>
          <a:p>
            <a:pPr marL="0" indent="0" eaLnBrk="1" hangingPunct="1">
              <a:buNone/>
            </a:pPr>
            <a:r>
              <a:rPr lang="en-US" altLang="zh-CN">
                <a:ea typeface="宋体" charset="-122"/>
              </a:rPr>
              <a:t>				strByte = stringBuilder.substring(i);</a:t>
            </a:r>
          </a:p>
          <a:p>
            <a:pPr marL="0" indent="0" eaLnBrk="1" hangingPunct="1">
              <a:buNone/>
            </a:pPr>
            <a:r>
              <a:rPr lang="en-US" altLang="zh-CN">
                <a:ea typeface="宋体" charset="-122"/>
              </a:rPr>
              <a:t>			}else {</a:t>
            </a:r>
          </a:p>
          <a:p>
            <a:pPr marL="0" indent="0" eaLnBrk="1" hangingPunct="1">
              <a:buNone/>
            </a:pPr>
            <a:r>
              <a:rPr lang="en-US" altLang="zh-CN">
                <a:ea typeface="宋体" charset="-122"/>
              </a:rPr>
              <a:t>				strByte = stringBuilder.substring(i, i+8);</a:t>
            </a:r>
          </a:p>
          <a:p>
            <a:pPr marL="0" indent="0" eaLnBrk="1" hangingPunct="1">
              <a:buNone/>
            </a:pPr>
            <a:r>
              <a:rPr lang="en-US" altLang="zh-CN">
                <a:ea typeface="宋体" charset="-122"/>
              </a:rPr>
              <a:t>			}</a:t>
            </a:r>
          </a:p>
          <a:p>
            <a:pPr marL="0" indent="0" eaLnBrk="1" hangingPunct="1">
              <a:buNone/>
            </a:pPr>
            <a:r>
              <a:rPr lang="en-US" altLang="zh-CN">
                <a:ea typeface="宋体" charset="-122"/>
              </a:rPr>
              <a:t>			byte byt = (byte)Integer.parseInt(strByte, 2);</a:t>
            </a:r>
          </a:p>
          <a:p>
            <a:pPr marL="0" indent="0" eaLnBrk="1" hangingPunct="1">
              <a:buNone/>
            </a:pPr>
            <a:r>
              <a:rPr lang="en-US" altLang="zh-CN">
                <a:ea typeface="宋体" charset="-122"/>
              </a:rPr>
              <a:t>			by[index]=byt;</a:t>
            </a:r>
          </a:p>
          <a:p>
            <a:pPr marL="0" indent="0" eaLnBrk="1" hangingPunct="1">
              <a:buNone/>
            </a:pPr>
            <a:r>
              <a:rPr lang="en-US" altLang="zh-CN">
                <a:ea typeface="宋体" charset="-122"/>
              </a:rPr>
              <a:t>			index++;</a:t>
            </a:r>
          </a:p>
          <a:p>
            <a:pPr marL="0" indent="0" eaLnBrk="1" hangingPunct="1">
              <a:buNone/>
            </a:pPr>
            <a:r>
              <a:rPr lang="en-US" altLang="zh-CN">
                <a:ea typeface="宋体" charset="-122"/>
              </a:rPr>
              <a:t>		}</a:t>
            </a:r>
          </a:p>
          <a:p>
            <a:pPr marL="0" indent="0" eaLnBrk="1" hangingPunct="1">
              <a:buNone/>
            </a:pPr>
            <a:r>
              <a:rPr lang="en-US" altLang="zh-CN">
                <a:ea typeface="宋体" charset="-122"/>
              </a:rPr>
              <a:t>		return by;</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r>
              <a:rPr lang="en-US" altLang="zh-CN">
                <a:ea typeface="宋体" charset="-122"/>
              </a:rPr>
              <a:t>	/**</a:t>
            </a:r>
          </a:p>
          <a:p>
            <a:pPr marL="0" indent="0" eaLnBrk="1" hangingPunct="1">
              <a:buNone/>
            </a:pPr>
            <a:r>
              <a:rPr lang="en-US" altLang="zh-CN">
                <a:ea typeface="宋体" charset="-122"/>
              </a:rPr>
              <a:t>	 * </a:t>
            </a:r>
          </a:p>
          <a:p>
            <a:pPr marL="0" indent="0" eaLnBrk="1" hangingPunct="1">
              <a:buNone/>
            </a:pPr>
            <a:r>
              <a:rPr lang="en-US" altLang="zh-CN">
                <a:ea typeface="宋体" charset="-122"/>
              </a:rPr>
              <a:t>	 * @param bytes byte</a:t>
            </a:r>
            <a:r>
              <a:rPr lang="zh-CN" altLang="en-US">
                <a:ea typeface="宋体" charset="-122"/>
              </a:rPr>
              <a:t>数组，就是内容字符串对应的</a:t>
            </a:r>
            <a:r>
              <a:rPr lang="en-US" altLang="zh-CN">
                <a:ea typeface="宋体" charset="-122"/>
              </a:rPr>
              <a:t>byte</a:t>
            </a:r>
            <a:r>
              <a:rPr lang="zh-CN" altLang="en-US">
                <a:ea typeface="宋体" charset="-122"/>
              </a:rPr>
              <a:t>数组</a:t>
            </a:r>
          </a:p>
          <a:p>
            <a:pPr marL="0" indent="0" eaLnBrk="1" hangingPunct="1">
              <a:buNone/>
            </a:pPr>
            <a:r>
              <a:rPr lang="zh-CN" altLang="en-US">
                <a:ea typeface="宋体" charset="-122"/>
              </a:rPr>
              <a:t>	 * </a:t>
            </a:r>
            <a:r>
              <a:rPr lang="en-US" altLang="zh-CN">
                <a:ea typeface="宋体" charset="-122"/>
              </a:rPr>
              <a:t>@return List&lt;Node&gt; </a:t>
            </a:r>
            <a:r>
              <a:rPr lang="zh-CN" altLang="en-US">
                <a:ea typeface="宋体" charset="-122"/>
              </a:rPr>
              <a:t>形式如 </a:t>
            </a:r>
            <a:r>
              <a:rPr lang="en-US" altLang="zh-CN">
                <a:ea typeface="宋体" charset="-122"/>
              </a:rPr>
              <a:t>{Node{'i', 3}, Node{'a', 5}...}</a:t>
            </a:r>
          </a:p>
          <a:p>
            <a:pPr marL="0" indent="0" eaLnBrk="1" hangingPunct="1">
              <a:buNone/>
            </a:pPr>
            <a:r>
              <a:rPr lang="en-US" altLang="zh-CN">
                <a:ea typeface="宋体" charset="-122"/>
              </a:rPr>
              <a:t>	 */</a:t>
            </a:r>
          </a:p>
          <a:p>
            <a:pPr marL="0" indent="0" eaLnBrk="1" hangingPunct="1">
              <a:buNone/>
            </a:pPr>
            <a:r>
              <a:rPr lang="en-US" altLang="zh-CN">
                <a:ea typeface="宋体" charset="-122"/>
              </a:rPr>
              <a:t>	private static List&lt;Node&gt; getNodes(byte[] bytes) {</a:t>
            </a:r>
          </a:p>
          <a:p>
            <a:pPr marL="0" indent="0" eaLnBrk="1" hangingPunct="1">
              <a:buNone/>
            </a:pPr>
            <a:r>
              <a:rPr lang="en-US" altLang="zh-CN">
                <a:ea typeface="宋体" charset="-122"/>
              </a:rPr>
              <a:t>		List&lt;Node&gt; nodes = new ArrayList&lt;&gt;();</a:t>
            </a:r>
          </a:p>
          <a:p>
            <a:pPr marL="0" indent="0" eaLnBrk="1" hangingPunct="1">
              <a:buNone/>
            </a:pPr>
            <a:r>
              <a:rPr lang="en-US" altLang="zh-CN">
                <a:ea typeface="宋体" charset="-122"/>
              </a:rPr>
              <a:t>		//</a:t>
            </a:r>
            <a:r>
              <a:rPr lang="zh-CN" altLang="en-US">
                <a:ea typeface="宋体" charset="-122"/>
              </a:rPr>
              <a:t>存储每一个</a:t>
            </a:r>
            <a:r>
              <a:rPr lang="en-US" altLang="zh-CN">
                <a:ea typeface="宋体" charset="-122"/>
              </a:rPr>
              <a:t>byte</a:t>
            </a:r>
            <a:r>
              <a:rPr lang="zh-CN" altLang="en-US">
                <a:ea typeface="宋体" charset="-122"/>
              </a:rPr>
              <a:t>出现了多少次。</a:t>
            </a:r>
          </a:p>
          <a:p>
            <a:pPr marL="0" indent="0" eaLnBrk="1" hangingPunct="1">
              <a:buNone/>
            </a:pPr>
            <a:r>
              <a:rPr lang="zh-CN" altLang="en-US">
                <a:ea typeface="宋体" charset="-122"/>
              </a:rPr>
              <a:t>		</a:t>
            </a:r>
            <a:r>
              <a:rPr lang="en-US" altLang="zh-CN">
                <a:ea typeface="宋体" charset="-122"/>
              </a:rPr>
              <a:t>Map&lt;Byte, Integer&gt; counts = new HashMap&lt;&gt;();</a:t>
            </a:r>
          </a:p>
          <a:p>
            <a:pPr marL="0" indent="0" eaLnBrk="1" hangingPunct="1">
              <a:buNone/>
            </a:pPr>
            <a:r>
              <a:rPr lang="en-US" altLang="zh-CN">
                <a:ea typeface="宋体" charset="-122"/>
              </a:rPr>
              <a:t>		//</a:t>
            </a:r>
            <a:r>
              <a:rPr lang="zh-CN" altLang="en-US">
                <a:ea typeface="宋体" charset="-122"/>
              </a:rPr>
              <a:t>统计每一个</a:t>
            </a:r>
            <a:r>
              <a:rPr lang="en-US" altLang="zh-CN">
                <a:ea typeface="宋体" charset="-122"/>
              </a:rPr>
              <a:t>byte</a:t>
            </a:r>
            <a:r>
              <a:rPr lang="zh-CN" altLang="en-US">
                <a:ea typeface="宋体" charset="-122"/>
              </a:rPr>
              <a:t>出现的次数</a:t>
            </a:r>
          </a:p>
          <a:p>
            <a:pPr marL="0" indent="0" eaLnBrk="1" hangingPunct="1">
              <a:buNone/>
            </a:pPr>
            <a:r>
              <a:rPr lang="zh-CN" altLang="en-US">
                <a:ea typeface="宋体" charset="-122"/>
              </a:rPr>
              <a:t>		</a:t>
            </a:r>
            <a:r>
              <a:rPr lang="en-US" altLang="zh-CN">
                <a:ea typeface="宋体" charset="-122"/>
              </a:rPr>
              <a:t>for(byte b:bytes) {</a:t>
            </a:r>
          </a:p>
          <a:p>
            <a:pPr marL="0" indent="0" eaLnBrk="1" hangingPunct="1">
              <a:buNone/>
            </a:pPr>
            <a:r>
              <a:rPr lang="en-US" altLang="zh-CN">
                <a:ea typeface="宋体" charset="-122"/>
              </a:rPr>
              <a:t>			Integer count = counts.get(b);</a:t>
            </a:r>
          </a:p>
          <a:p>
            <a:pPr marL="0" indent="0" eaLnBrk="1" hangingPunct="1">
              <a:buNone/>
            </a:pPr>
            <a:r>
              <a:rPr lang="en-US" altLang="zh-CN">
                <a:ea typeface="宋体" charset="-122"/>
              </a:rPr>
              <a:t>			if(count==null) {</a:t>
            </a:r>
          </a:p>
          <a:p>
            <a:pPr marL="0" indent="0" eaLnBrk="1" hangingPunct="1">
              <a:buNone/>
            </a:pPr>
            <a:r>
              <a:rPr lang="en-US" altLang="zh-CN">
                <a:ea typeface="宋体" charset="-122"/>
              </a:rPr>
              <a:t>				counts.put(b, 1);</a:t>
            </a:r>
          </a:p>
          <a:p>
            <a:pPr marL="0" indent="0" eaLnBrk="1" hangingPunct="1">
              <a:buNone/>
            </a:pPr>
            <a:r>
              <a:rPr lang="en-US" altLang="zh-CN">
                <a:ea typeface="宋体" charset="-122"/>
              </a:rPr>
              <a:t>			}else {</a:t>
            </a:r>
          </a:p>
          <a:p>
            <a:pPr marL="0" indent="0" eaLnBrk="1" hangingPunct="1">
              <a:buNone/>
            </a:pPr>
            <a:r>
              <a:rPr lang="en-US" altLang="zh-CN">
                <a:ea typeface="宋体" charset="-122"/>
              </a:rPr>
              <a:t>				counts.put(b, count+1);</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r>
              <a:rPr lang="zh-CN" altLang="en-US">
                <a:ea typeface="宋体" charset="-122"/>
              </a:rPr>
              <a:t>把每一个键值对转为一个</a:t>
            </a:r>
            <a:r>
              <a:rPr lang="en-US" altLang="zh-CN">
                <a:ea typeface="宋体" charset="-122"/>
              </a:rPr>
              <a:t>node</a:t>
            </a:r>
            <a:r>
              <a:rPr lang="zh-CN" altLang="en-US">
                <a:ea typeface="宋体" charset="-122"/>
              </a:rPr>
              <a:t>对象</a:t>
            </a:r>
            <a:r>
              <a:rPr lang="en-US" altLang="zh-CN">
                <a:ea typeface="宋体" charset="-122"/>
              </a:rPr>
              <a:t>,</a:t>
            </a:r>
            <a:r>
              <a:rPr lang="zh-CN" altLang="en-US">
                <a:ea typeface="宋体" charset="-122"/>
              </a:rPr>
              <a:t>并加入到 </a:t>
            </a:r>
            <a:r>
              <a:rPr lang="en-US" altLang="zh-CN">
                <a:ea typeface="宋体" charset="-122"/>
              </a:rPr>
              <a:t>nodes</a:t>
            </a:r>
            <a:r>
              <a:rPr lang="zh-CN" altLang="en-US">
                <a:ea typeface="宋体" charset="-122"/>
              </a:rPr>
              <a:t>集合</a:t>
            </a:r>
          </a:p>
          <a:p>
            <a:pPr marL="0" indent="0" eaLnBrk="1" hangingPunct="1">
              <a:buNone/>
            </a:pPr>
            <a:r>
              <a:rPr lang="zh-CN" altLang="en-US">
                <a:ea typeface="宋体" charset="-122"/>
              </a:rPr>
              <a:t>		</a:t>
            </a:r>
            <a:r>
              <a:rPr lang="en-US" altLang="zh-CN">
                <a:ea typeface="宋体" charset="-122"/>
              </a:rPr>
              <a:t>for(Map.Entry&lt;Byte, Integer&gt; entry:counts.entrySet()) {</a:t>
            </a:r>
          </a:p>
          <a:p>
            <a:pPr marL="0" indent="0" eaLnBrk="1" hangingPunct="1">
              <a:buNone/>
            </a:pPr>
            <a:r>
              <a:rPr lang="en-US" altLang="zh-CN">
                <a:ea typeface="宋体" charset="-122"/>
              </a:rPr>
              <a:t>			nodes.add(new Node(entry.getKey(), entry.getValue()));</a:t>
            </a:r>
          </a:p>
          <a:p>
            <a:pPr marL="0" indent="0" eaLnBrk="1" hangingPunct="1">
              <a:buNone/>
            </a:pPr>
            <a:r>
              <a:rPr lang="en-US" altLang="zh-CN">
                <a:ea typeface="宋体" charset="-122"/>
              </a:rPr>
              <a:t>		}</a:t>
            </a:r>
          </a:p>
          <a:p>
            <a:pPr marL="0" indent="0" eaLnBrk="1" hangingPunct="1">
              <a:buNone/>
            </a:pPr>
            <a:r>
              <a:rPr lang="en-US" altLang="zh-CN">
                <a:ea typeface="宋体" charset="-122"/>
              </a:rPr>
              <a:t>		return nodes;</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 </a:t>
            </a:r>
            <a:r>
              <a:rPr lang="zh-CN" altLang="en-US">
                <a:ea typeface="宋体" charset="-122"/>
              </a:rPr>
              <a:t>创建赫夫曼树</a:t>
            </a:r>
          </a:p>
          <a:p>
            <a:pPr marL="0" indent="0" eaLnBrk="1" hangingPunct="1">
              <a:buNone/>
            </a:pPr>
            <a:r>
              <a:rPr lang="zh-CN" altLang="en-US">
                <a:ea typeface="宋体" charset="-122"/>
              </a:rPr>
              <a:t>	 * </a:t>
            </a:r>
            <a:r>
              <a:rPr lang="en-US" altLang="zh-CN">
                <a:ea typeface="宋体" charset="-122"/>
              </a:rPr>
              <a:t>@param nodes </a:t>
            </a:r>
            <a:r>
              <a:rPr lang="zh-CN" altLang="en-US">
                <a:ea typeface="宋体" charset="-122"/>
              </a:rPr>
              <a:t>传入的是一个</a:t>
            </a:r>
            <a:r>
              <a:rPr lang="en-US" altLang="zh-CN">
                <a:ea typeface="宋体" charset="-122"/>
              </a:rPr>
              <a:t>node</a:t>
            </a:r>
            <a:r>
              <a:rPr lang="zh-CN" altLang="en-US">
                <a:ea typeface="宋体" charset="-122"/>
              </a:rPr>
              <a:t>集合</a:t>
            </a:r>
          </a:p>
          <a:p>
            <a:pPr marL="0" indent="0" eaLnBrk="1" hangingPunct="1">
              <a:buNone/>
            </a:pPr>
            <a:r>
              <a:rPr lang="zh-CN" altLang="en-US">
                <a:ea typeface="宋体" charset="-122"/>
              </a:rPr>
              <a:t>	 * </a:t>
            </a:r>
            <a:r>
              <a:rPr lang="en-US" altLang="zh-CN">
                <a:ea typeface="宋体" charset="-122"/>
              </a:rPr>
              <a:t>@return </a:t>
            </a:r>
            <a:r>
              <a:rPr lang="zh-CN" altLang="en-US">
                <a:ea typeface="宋体" charset="-122"/>
              </a:rPr>
              <a:t>返回赫夫曼树的根节点</a:t>
            </a:r>
          </a:p>
          <a:p>
            <a:pPr marL="0" indent="0" eaLnBrk="1" hangingPunct="1">
              <a:buNone/>
            </a:pPr>
            <a:r>
              <a:rPr lang="zh-CN" altLang="en-US">
                <a:ea typeface="宋体" charset="-122"/>
              </a:rPr>
              <a:t>	 *</a:t>
            </a:r>
            <a:r>
              <a:rPr lang="en-US" altLang="zh-CN">
                <a:ea typeface="宋体" charset="-122"/>
              </a:rPr>
              <a:t>/</a:t>
            </a:r>
          </a:p>
          <a:p>
            <a:pPr marL="0" indent="0" eaLnBrk="1" hangingPunct="1">
              <a:buNone/>
            </a:pPr>
            <a:r>
              <a:rPr lang="en-US" altLang="zh-CN">
                <a:ea typeface="宋体" charset="-122"/>
              </a:rPr>
              <a:t>	private static Node createHuffmanTree(List&lt;Node&gt; nodes) {</a:t>
            </a:r>
          </a:p>
          <a:p>
            <a:pPr marL="0" indent="0" eaLnBrk="1" hangingPunct="1">
              <a:buNone/>
            </a:pPr>
            <a:r>
              <a:rPr lang="en-US" altLang="zh-CN">
                <a:ea typeface="宋体" charset="-122"/>
              </a:rPr>
              <a:t>		</a:t>
            </a:r>
          </a:p>
          <a:p>
            <a:pPr marL="0" indent="0" eaLnBrk="1" hangingPunct="1">
              <a:buNone/>
            </a:pPr>
            <a:r>
              <a:rPr lang="en-US" altLang="zh-CN">
                <a:ea typeface="宋体" charset="-122"/>
              </a:rPr>
              <a:t>		// </a:t>
            </a:r>
            <a:r>
              <a:rPr lang="zh-CN" altLang="en-US">
                <a:ea typeface="宋体" charset="-122"/>
              </a:rPr>
              <a:t>循环处理，</a:t>
            </a:r>
          </a:p>
          <a:p>
            <a:pPr marL="0" indent="0" eaLnBrk="1" hangingPunct="1">
              <a:buNone/>
            </a:pPr>
            <a:r>
              <a:rPr lang="zh-CN" altLang="en-US">
                <a:ea typeface="宋体" charset="-122"/>
              </a:rPr>
              <a:t>		</a:t>
            </a:r>
            <a:r>
              <a:rPr lang="en-US" altLang="zh-CN">
                <a:ea typeface="宋体" charset="-122"/>
              </a:rPr>
              <a:t>while (nodes.size() &gt; 1) { // </a:t>
            </a:r>
            <a:r>
              <a:rPr lang="zh-CN" altLang="en-US">
                <a:ea typeface="宋体" charset="-122"/>
              </a:rPr>
              <a:t>保证可以</a:t>
            </a:r>
            <a:r>
              <a:rPr lang="en-US" altLang="zh-CN">
                <a:ea typeface="宋体" charset="-122"/>
              </a:rPr>
              <a:t>get(0) </a:t>
            </a:r>
            <a:r>
              <a:rPr lang="zh-CN" altLang="en-US">
                <a:ea typeface="宋体" charset="-122"/>
              </a:rPr>
              <a:t>和 </a:t>
            </a:r>
            <a:r>
              <a:rPr lang="en-US" altLang="zh-CN">
                <a:ea typeface="宋体" charset="-122"/>
              </a:rPr>
              <a:t>get(1)</a:t>
            </a:r>
          </a:p>
          <a:p>
            <a:pPr marL="0" indent="0" eaLnBrk="1" hangingPunct="1">
              <a:buNone/>
            </a:pPr>
            <a:r>
              <a:rPr lang="en-US" altLang="zh-CN">
                <a:ea typeface="宋体" charset="-122"/>
              </a:rPr>
              <a:t>			// </a:t>
            </a:r>
            <a:r>
              <a:rPr lang="zh-CN" altLang="en-US">
                <a:ea typeface="宋体" charset="-122"/>
              </a:rPr>
              <a:t>排序</a:t>
            </a:r>
          </a:p>
          <a:p>
            <a:pPr marL="0" indent="0" eaLnBrk="1" hangingPunct="1">
              <a:buNone/>
            </a:pPr>
            <a:r>
              <a:rPr lang="zh-CN" altLang="en-US">
                <a:ea typeface="宋体" charset="-122"/>
              </a:rPr>
              <a:t>			</a:t>
            </a:r>
            <a:r>
              <a:rPr lang="en-US" altLang="zh-CN">
                <a:ea typeface="宋体" charset="-122"/>
              </a:rPr>
              <a:t>// </a:t>
            </a:r>
            <a:r>
              <a:rPr lang="zh-CN" altLang="en-US">
                <a:ea typeface="宋体" charset="-122"/>
              </a:rPr>
              <a:t>说明</a:t>
            </a:r>
          </a:p>
          <a:p>
            <a:pPr marL="0" indent="0" eaLnBrk="1" hangingPunct="1">
              <a:buNone/>
            </a:pPr>
            <a:r>
              <a:rPr lang="zh-CN" altLang="en-US">
                <a:ea typeface="宋体" charset="-122"/>
              </a:rPr>
              <a:t>			</a:t>
            </a:r>
            <a:r>
              <a:rPr lang="en-US" altLang="zh-CN">
                <a:ea typeface="宋体" charset="-122"/>
              </a:rPr>
              <a:t>// 1. </a:t>
            </a:r>
            <a:r>
              <a:rPr lang="zh-CN" altLang="en-US">
                <a:ea typeface="宋体" charset="-122"/>
              </a:rPr>
              <a:t>需要</a:t>
            </a:r>
            <a:r>
              <a:rPr lang="en-US" altLang="zh-CN">
                <a:ea typeface="宋体" charset="-122"/>
              </a:rPr>
              <a:t>nodes </a:t>
            </a:r>
            <a:r>
              <a:rPr lang="zh-CN" altLang="en-US">
                <a:ea typeface="宋体" charset="-122"/>
              </a:rPr>
              <a:t>集合存放的对象实现 </a:t>
            </a:r>
            <a:r>
              <a:rPr lang="en-US" altLang="zh-CN">
                <a:ea typeface="宋体" charset="-122"/>
              </a:rPr>
              <a:t>Comparable</a:t>
            </a:r>
            <a:r>
              <a:rPr lang="zh-CN" altLang="en-US">
                <a:ea typeface="宋体" charset="-122"/>
              </a:rPr>
              <a:t>接口</a:t>
            </a:r>
          </a:p>
          <a:p>
            <a:pPr marL="0" indent="0" eaLnBrk="1" hangingPunct="1">
              <a:buNone/>
            </a:pPr>
            <a:r>
              <a:rPr lang="zh-CN" altLang="en-US">
                <a:ea typeface="宋体" charset="-122"/>
              </a:rPr>
              <a:t>			</a:t>
            </a:r>
            <a:r>
              <a:rPr lang="en-US" altLang="zh-CN">
                <a:ea typeface="宋体" charset="-122"/>
              </a:rPr>
              <a:t>Collections.sort(nodes);</a:t>
            </a:r>
          </a:p>
          <a:p>
            <a:pPr marL="0" indent="0" eaLnBrk="1" hangingPunct="1">
              <a:buNone/>
            </a:pPr>
            <a:r>
              <a:rPr lang="en-US" altLang="zh-CN">
                <a:ea typeface="宋体" charset="-122"/>
              </a:rPr>
              <a:t>			// </a:t>
            </a:r>
            <a:r>
              <a:rPr lang="zh-CN" altLang="en-US">
                <a:ea typeface="宋体" charset="-122"/>
              </a:rPr>
              <a:t>取出来权值最小的两个二叉树</a:t>
            </a:r>
          </a:p>
          <a:p>
            <a:pPr marL="0" indent="0" eaLnBrk="1" hangingPunct="1">
              <a:buNone/>
            </a:pPr>
            <a:r>
              <a:rPr lang="zh-CN" altLang="en-US">
                <a:ea typeface="宋体" charset="-122"/>
              </a:rPr>
              <a:t>			</a:t>
            </a:r>
            <a:r>
              <a:rPr lang="en-US" altLang="zh-CN">
                <a:ea typeface="宋体" charset="-122"/>
              </a:rPr>
              <a:t>Node left = nodes.get(0);</a:t>
            </a:r>
          </a:p>
          <a:p>
            <a:pPr marL="0" indent="0" eaLnBrk="1" hangingPunct="1">
              <a:buNone/>
            </a:pPr>
            <a:r>
              <a:rPr lang="en-US" altLang="zh-CN">
                <a:ea typeface="宋体" charset="-122"/>
              </a:rPr>
              <a:t>			// </a:t>
            </a:r>
            <a:r>
              <a:rPr lang="zh-CN" altLang="en-US">
                <a:ea typeface="宋体" charset="-122"/>
              </a:rPr>
              <a:t>取出最权值次小的二叉树</a:t>
            </a:r>
            <a:r>
              <a:rPr lang="en-US" altLang="zh-CN">
                <a:ea typeface="宋体" charset="-122"/>
              </a:rPr>
              <a:t>, </a:t>
            </a:r>
            <a:r>
              <a:rPr lang="zh-CN" altLang="en-US">
                <a:ea typeface="宋体" charset="-122"/>
              </a:rPr>
              <a:t>作为新的二叉树的右子树</a:t>
            </a:r>
          </a:p>
          <a:p>
            <a:pPr marL="0" indent="0" eaLnBrk="1" hangingPunct="1">
              <a:buNone/>
            </a:pPr>
            <a:r>
              <a:rPr lang="zh-CN" altLang="en-US">
                <a:ea typeface="宋体" charset="-122"/>
              </a:rPr>
              <a:t>			</a:t>
            </a:r>
            <a:r>
              <a:rPr lang="en-US" altLang="zh-CN">
                <a:ea typeface="宋体" charset="-122"/>
              </a:rPr>
              <a:t>Node right = nodes.get(1);</a:t>
            </a:r>
          </a:p>
          <a:p>
            <a:pPr marL="0" indent="0" eaLnBrk="1" hangingPunct="1">
              <a:buNone/>
            </a:pPr>
            <a:r>
              <a:rPr lang="en-US" altLang="zh-CN">
                <a:ea typeface="宋体" charset="-122"/>
              </a:rPr>
              <a:t>			// </a:t>
            </a:r>
            <a:r>
              <a:rPr lang="zh-CN" altLang="en-US">
                <a:ea typeface="宋体" charset="-122"/>
              </a:rPr>
              <a:t>创建一颗新的二叉树 ， 新的节点 </a:t>
            </a:r>
            <a:r>
              <a:rPr lang="en-US" altLang="zh-CN">
                <a:ea typeface="宋体" charset="-122"/>
              </a:rPr>
              <a:t>data </a:t>
            </a:r>
            <a:r>
              <a:rPr lang="zh-CN" altLang="en-US">
                <a:ea typeface="宋体" charset="-122"/>
              </a:rPr>
              <a:t>没有，权值为两颗子树权值和</a:t>
            </a:r>
          </a:p>
          <a:p>
            <a:pPr marL="0" indent="0" eaLnBrk="1" hangingPunct="1">
              <a:buNone/>
            </a:pPr>
            <a:r>
              <a:rPr lang="zh-CN" altLang="en-US">
                <a:ea typeface="宋体" charset="-122"/>
              </a:rPr>
              <a:t>			</a:t>
            </a:r>
            <a:r>
              <a:rPr lang="en-US" altLang="zh-CN">
                <a:ea typeface="宋体" charset="-122"/>
              </a:rPr>
              <a:t>Node parent = new Node(null, left.weight + right.weight);</a:t>
            </a:r>
          </a:p>
          <a:p>
            <a:pPr marL="0" indent="0" eaLnBrk="1" hangingPunct="1">
              <a:buNone/>
            </a:pPr>
            <a:r>
              <a:rPr lang="en-US" altLang="zh-CN">
                <a:ea typeface="宋体" charset="-122"/>
              </a:rPr>
              <a:t>			// </a:t>
            </a:r>
            <a:r>
              <a:rPr lang="zh-CN" altLang="en-US">
                <a:ea typeface="宋体" charset="-122"/>
              </a:rPr>
              <a:t>把之前取出来的两颗二叉树设置为新创建的二叉树的子树</a:t>
            </a:r>
          </a:p>
          <a:p>
            <a:pPr marL="0" indent="0" eaLnBrk="1" hangingPunct="1">
              <a:buNone/>
            </a:pPr>
            <a:r>
              <a:rPr lang="zh-CN" altLang="en-US">
                <a:ea typeface="宋体" charset="-122"/>
              </a:rPr>
              <a:t>			</a:t>
            </a:r>
            <a:r>
              <a:rPr lang="en-US" altLang="zh-CN">
                <a:ea typeface="宋体" charset="-122"/>
              </a:rPr>
              <a:t>parent.left = left;</a:t>
            </a:r>
          </a:p>
          <a:p>
            <a:pPr marL="0" indent="0" eaLnBrk="1" hangingPunct="1">
              <a:buNone/>
            </a:pPr>
            <a:r>
              <a:rPr lang="en-US" altLang="zh-CN">
                <a:ea typeface="宋体" charset="-122"/>
              </a:rPr>
              <a:t>			parent.right = right;</a:t>
            </a:r>
          </a:p>
          <a:p>
            <a:pPr marL="0" indent="0" eaLnBrk="1" hangingPunct="1">
              <a:buNone/>
            </a:pPr>
            <a:r>
              <a:rPr lang="en-US" altLang="zh-CN">
                <a:ea typeface="宋体" charset="-122"/>
              </a:rPr>
              <a:t>			// </a:t>
            </a:r>
            <a:r>
              <a:rPr lang="zh-CN" altLang="en-US">
                <a:ea typeface="宋体" charset="-122"/>
              </a:rPr>
              <a:t>把取出来的两个二叉树移除</a:t>
            </a:r>
          </a:p>
          <a:p>
            <a:pPr marL="0" indent="0" eaLnBrk="1" hangingPunct="1">
              <a:buNone/>
            </a:pPr>
            <a:r>
              <a:rPr lang="zh-CN" altLang="en-US">
                <a:ea typeface="宋体" charset="-122"/>
              </a:rPr>
              <a:t>			</a:t>
            </a:r>
            <a:r>
              <a:rPr lang="en-US" altLang="zh-CN">
                <a:ea typeface="宋体" charset="-122"/>
              </a:rPr>
              <a:t>nodes.remove(left);</a:t>
            </a:r>
          </a:p>
          <a:p>
            <a:pPr marL="0" indent="0" eaLnBrk="1" hangingPunct="1">
              <a:buNone/>
            </a:pPr>
            <a:r>
              <a:rPr lang="en-US" altLang="zh-CN">
                <a:ea typeface="宋体" charset="-122"/>
              </a:rPr>
              <a:t>			nodes.remove(right);</a:t>
            </a:r>
          </a:p>
          <a:p>
            <a:pPr marL="0" indent="0" eaLnBrk="1" hangingPunct="1">
              <a:buNone/>
            </a:pPr>
            <a:r>
              <a:rPr lang="en-US" altLang="zh-CN">
                <a:ea typeface="宋体" charset="-122"/>
              </a:rPr>
              <a:t>			// </a:t>
            </a:r>
            <a:r>
              <a:rPr lang="zh-CN" altLang="en-US">
                <a:ea typeface="宋体" charset="-122"/>
              </a:rPr>
              <a:t>放入原来的二叉树集合中</a:t>
            </a:r>
          </a:p>
          <a:p>
            <a:pPr marL="0" indent="0" eaLnBrk="1" hangingPunct="1">
              <a:buNone/>
            </a:pPr>
            <a:r>
              <a:rPr lang="zh-CN" altLang="en-US">
                <a:ea typeface="宋体" charset="-122"/>
              </a:rPr>
              <a:t>			</a:t>
            </a:r>
            <a:r>
              <a:rPr lang="en-US" altLang="zh-CN">
                <a:ea typeface="宋体" charset="-122"/>
              </a:rPr>
              <a:t>nodes.add(parent);</a:t>
            </a:r>
          </a:p>
          <a:p>
            <a:pPr marL="0" indent="0" eaLnBrk="1" hangingPunct="1">
              <a:buNone/>
            </a:pPr>
            <a:r>
              <a:rPr lang="en-US" altLang="zh-CN">
                <a:ea typeface="宋体" charset="-122"/>
              </a:rPr>
              <a:t>		}</a:t>
            </a:r>
          </a:p>
          <a:p>
            <a:pPr marL="0" indent="0" eaLnBrk="1" hangingPunct="1">
              <a:buNone/>
            </a:pPr>
            <a:r>
              <a:rPr lang="en-US" altLang="zh-CN">
                <a:ea typeface="宋体" charset="-122"/>
              </a:rPr>
              <a:t>		// </a:t>
            </a:r>
            <a:r>
              <a:rPr lang="zh-CN" altLang="en-US">
                <a:ea typeface="宋体" charset="-122"/>
              </a:rPr>
              <a:t>返回的节点就是赫夫曼树的根节点</a:t>
            </a:r>
            <a:r>
              <a:rPr lang="en-US" altLang="zh-CN">
                <a:ea typeface="宋体" charset="-122"/>
              </a:rPr>
              <a:t>.</a:t>
            </a:r>
          </a:p>
          <a:p>
            <a:pPr marL="0" indent="0" eaLnBrk="1" hangingPunct="1">
              <a:buNone/>
            </a:pPr>
            <a:r>
              <a:rPr lang="en-US" altLang="zh-CN">
                <a:ea typeface="宋体" charset="-122"/>
              </a:rPr>
              <a:t>		return nodes.get(0);</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endParaRPr lang="en-US" altLang="zh-CN">
              <a:ea typeface="宋体" charset="-122"/>
            </a:endParaRPr>
          </a:p>
          <a:p>
            <a:pPr marL="0" indent="0" eaLnBrk="1" hangingPunct="1">
              <a:buNone/>
            </a:pPr>
            <a:r>
              <a:rPr lang="en-US" altLang="zh-CN">
                <a:ea typeface="宋体" charset="-122"/>
              </a:rPr>
              <a:t>}</a:t>
            </a:r>
          </a:p>
          <a:p>
            <a:pPr marL="0" indent="0" eaLnBrk="1" hangingPunct="1">
              <a:buNone/>
            </a:pPr>
            <a:endParaRPr lang="en-US" altLang="zh-CN">
              <a:ea typeface="宋体" charset="-122"/>
            </a:endParaRPr>
          </a:p>
          <a:p>
            <a:pPr marL="0" indent="0" eaLnBrk="1" hangingPunct="1">
              <a:buNone/>
            </a:pPr>
            <a:r>
              <a:rPr lang="en-US" altLang="zh-CN">
                <a:ea typeface="宋体" charset="-122"/>
              </a:rPr>
              <a:t>//</a:t>
            </a:r>
            <a:r>
              <a:rPr lang="zh-CN" altLang="en-US">
                <a:ea typeface="宋体" charset="-122"/>
              </a:rPr>
              <a:t>实现 </a:t>
            </a:r>
            <a:r>
              <a:rPr lang="en-US" altLang="zh-CN">
                <a:ea typeface="宋体" charset="-122"/>
              </a:rPr>
              <a:t>Comparable&lt;Node&gt; </a:t>
            </a:r>
            <a:r>
              <a:rPr lang="zh-CN" altLang="en-US">
                <a:ea typeface="宋体" charset="-122"/>
              </a:rPr>
              <a:t>接口是让</a:t>
            </a:r>
            <a:r>
              <a:rPr lang="en-US" altLang="zh-CN">
                <a:ea typeface="宋体" charset="-122"/>
              </a:rPr>
              <a:t>Node </a:t>
            </a:r>
            <a:r>
              <a:rPr lang="zh-CN" altLang="en-US">
                <a:ea typeface="宋体" charset="-122"/>
              </a:rPr>
              <a:t>对象可以进行排序</a:t>
            </a:r>
          </a:p>
          <a:p>
            <a:pPr marL="0" indent="0" eaLnBrk="1" hangingPunct="1">
              <a:buNone/>
            </a:pPr>
            <a:r>
              <a:rPr lang="en-US" altLang="zh-CN">
                <a:ea typeface="宋体" charset="-122"/>
              </a:rPr>
              <a:t>class Node implements Comparable&lt;Node&gt; {</a:t>
            </a:r>
          </a:p>
          <a:p>
            <a:pPr marL="0" indent="0" eaLnBrk="1" hangingPunct="1">
              <a:buNone/>
            </a:pPr>
            <a:r>
              <a:rPr lang="en-US" altLang="zh-CN">
                <a:ea typeface="宋体" charset="-122"/>
              </a:rPr>
              <a:t>	Byte data;  // </a:t>
            </a:r>
            <a:r>
              <a:rPr lang="zh-CN" altLang="en-US">
                <a:ea typeface="宋体" charset="-122"/>
              </a:rPr>
              <a:t>数据本身 </a:t>
            </a:r>
            <a:r>
              <a:rPr lang="en-US" altLang="zh-CN">
                <a:ea typeface="宋体" charset="-122"/>
              </a:rPr>
              <a:t>, char </a:t>
            </a:r>
            <a:r>
              <a:rPr lang="zh-CN" altLang="en-US">
                <a:ea typeface="宋体" charset="-122"/>
              </a:rPr>
              <a:t>本质就是 </a:t>
            </a:r>
            <a:r>
              <a:rPr lang="en-US" altLang="zh-CN">
                <a:ea typeface="宋体" charset="-122"/>
              </a:rPr>
              <a:t>Byte</a:t>
            </a:r>
          </a:p>
          <a:p>
            <a:pPr marL="0" indent="0" eaLnBrk="1" hangingPunct="1">
              <a:buNone/>
            </a:pPr>
            <a:r>
              <a:rPr lang="en-US" altLang="zh-CN">
                <a:ea typeface="宋体" charset="-122"/>
              </a:rPr>
              <a:t>	int weight; // </a:t>
            </a:r>
            <a:r>
              <a:rPr lang="zh-CN" altLang="en-US">
                <a:ea typeface="宋体" charset="-122"/>
              </a:rPr>
              <a:t>可以理解成权值</a:t>
            </a:r>
            <a:r>
              <a:rPr lang="en-US" altLang="zh-CN">
                <a:ea typeface="宋体" charset="-122"/>
              </a:rPr>
              <a:t>, </a:t>
            </a:r>
            <a:r>
              <a:rPr lang="zh-CN" altLang="en-US">
                <a:ea typeface="宋体" charset="-122"/>
              </a:rPr>
              <a:t>即字符出现的次数</a:t>
            </a:r>
          </a:p>
          <a:p>
            <a:pPr marL="0" indent="0" eaLnBrk="1" hangingPunct="1">
              <a:buNone/>
            </a:pPr>
            <a:r>
              <a:rPr lang="zh-CN" altLang="en-US">
                <a:ea typeface="宋体" charset="-122"/>
              </a:rPr>
              <a:t>	</a:t>
            </a:r>
            <a:r>
              <a:rPr lang="en-US" altLang="zh-CN">
                <a:ea typeface="宋体" charset="-122"/>
              </a:rPr>
              <a:t>Node left;</a:t>
            </a:r>
          </a:p>
          <a:p>
            <a:pPr marL="0" indent="0" eaLnBrk="1" hangingPunct="1">
              <a:buNone/>
            </a:pPr>
            <a:r>
              <a:rPr lang="en-US" altLang="zh-CN">
                <a:ea typeface="宋体" charset="-122"/>
              </a:rPr>
              <a:t>	Node right;</a:t>
            </a:r>
          </a:p>
          <a:p>
            <a:pPr marL="0" indent="0" eaLnBrk="1" hangingPunct="1">
              <a:buNone/>
            </a:pPr>
            <a:endParaRPr lang="en-US" altLang="zh-CN">
              <a:ea typeface="宋体" charset="-122"/>
            </a:endParaRPr>
          </a:p>
          <a:p>
            <a:pPr marL="0" indent="0" eaLnBrk="1" hangingPunct="1">
              <a:buNone/>
            </a:pPr>
            <a:r>
              <a:rPr lang="en-US" altLang="zh-CN">
                <a:ea typeface="宋体" charset="-122"/>
              </a:rPr>
              <a:t>	public Node(Byte data, int weight) {</a:t>
            </a:r>
          </a:p>
          <a:p>
            <a:pPr marL="0" indent="0" eaLnBrk="1" hangingPunct="1">
              <a:buNone/>
            </a:pPr>
            <a:r>
              <a:rPr lang="en-US" altLang="zh-CN">
                <a:ea typeface="宋体" charset="-122"/>
              </a:rPr>
              <a:t>		this.data = data;</a:t>
            </a:r>
          </a:p>
          <a:p>
            <a:pPr marL="0" indent="0" eaLnBrk="1" hangingPunct="1">
              <a:buNone/>
            </a:pPr>
            <a:r>
              <a:rPr lang="en-US" altLang="zh-CN">
                <a:ea typeface="宋体" charset="-122"/>
              </a:rPr>
              <a:t>		this.weight = weight;</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r>
              <a:rPr lang="en-US" altLang="zh-CN">
                <a:ea typeface="宋体" charset="-122"/>
              </a:rPr>
              <a:t>	</a:t>
            </a:r>
          </a:p>
          <a:p>
            <a:pPr marL="0" indent="0" eaLnBrk="1" hangingPunct="1">
              <a:buNone/>
            </a:pPr>
            <a:r>
              <a:rPr lang="en-US" altLang="zh-CN">
                <a:ea typeface="宋体" charset="-122"/>
              </a:rPr>
              <a:t>	@Override</a:t>
            </a:r>
          </a:p>
          <a:p>
            <a:pPr marL="0" indent="0" eaLnBrk="1" hangingPunct="1">
              <a:buNone/>
            </a:pPr>
            <a:r>
              <a:rPr lang="en-US" altLang="zh-CN">
                <a:ea typeface="宋体" charset="-122"/>
              </a:rPr>
              <a:t>	public int compareTo(Node node) {</a:t>
            </a:r>
          </a:p>
          <a:p>
            <a:pPr marL="0" indent="0" eaLnBrk="1" hangingPunct="1">
              <a:buNone/>
            </a:pPr>
            <a:r>
              <a:rPr lang="en-US" altLang="zh-CN">
                <a:ea typeface="宋体" charset="-122"/>
              </a:rPr>
              <a:t>		//</a:t>
            </a:r>
            <a:r>
              <a:rPr lang="zh-CN" altLang="en-US">
                <a:ea typeface="宋体" charset="-122"/>
              </a:rPr>
              <a:t>这样写是从小到大排序</a:t>
            </a:r>
          </a:p>
          <a:p>
            <a:pPr marL="0" indent="0" eaLnBrk="1" hangingPunct="1">
              <a:buNone/>
            </a:pPr>
            <a:r>
              <a:rPr lang="zh-CN" altLang="en-US">
                <a:ea typeface="宋体" charset="-122"/>
              </a:rPr>
              <a:t>		</a:t>
            </a:r>
            <a:r>
              <a:rPr lang="en-US" altLang="zh-CN">
                <a:ea typeface="宋体" charset="-122"/>
              </a:rPr>
              <a:t>return this.weight - node.weight;</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@Override</a:t>
            </a:r>
          </a:p>
          <a:p>
            <a:pPr marL="0" indent="0" eaLnBrk="1" hangingPunct="1">
              <a:buNone/>
            </a:pPr>
            <a:r>
              <a:rPr lang="en-US" altLang="zh-CN">
                <a:ea typeface="宋体" charset="-122"/>
              </a:rPr>
              <a:t>	public String toString() {</a:t>
            </a:r>
          </a:p>
          <a:p>
            <a:pPr marL="0" indent="0" eaLnBrk="1" hangingPunct="1">
              <a:buNone/>
            </a:pPr>
            <a:r>
              <a:rPr lang="en-US" altLang="zh-CN">
                <a:ea typeface="宋体" charset="-122"/>
              </a:rPr>
              <a:t>		return "Node [data=" + data + ", weight=" + weight + "]";</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endParaRPr lang="en-US" altLang="zh-CN">
              <a:ea typeface="宋体" charset="-122"/>
            </a:endParaRPr>
          </a:p>
          <a:p>
            <a:pPr marL="0" indent="0" eaLnBrk="1" hangingPunct="1">
              <a:buNone/>
            </a:pPr>
            <a:r>
              <a:rPr lang="en-US" altLang="zh-CN">
                <a:ea typeface="宋体" charset="-122"/>
              </a:rPr>
              <a:t>	// </a:t>
            </a:r>
            <a:r>
              <a:rPr lang="zh-CN" altLang="en-US">
                <a:ea typeface="宋体" charset="-122"/>
              </a:rPr>
              <a:t>前序遍历</a:t>
            </a:r>
          </a:p>
          <a:p>
            <a:pPr marL="0" indent="0" eaLnBrk="1" hangingPunct="1">
              <a:buNone/>
            </a:pPr>
            <a:r>
              <a:rPr lang="zh-CN" altLang="en-US">
                <a:ea typeface="宋体" charset="-122"/>
              </a:rPr>
              <a:t>	</a:t>
            </a:r>
            <a:r>
              <a:rPr lang="en-US" altLang="zh-CN">
                <a:ea typeface="宋体" charset="-122"/>
              </a:rPr>
              <a:t>public void preOrder() {</a:t>
            </a:r>
          </a:p>
          <a:p>
            <a:pPr marL="0" indent="0" eaLnBrk="1" hangingPunct="1">
              <a:buNone/>
            </a:pPr>
            <a:r>
              <a:rPr lang="en-US" altLang="zh-CN">
                <a:ea typeface="宋体" charset="-122"/>
              </a:rPr>
              <a:t>		System.out.println(this);// </a:t>
            </a:r>
            <a:r>
              <a:rPr lang="zh-CN" altLang="en-US">
                <a:ea typeface="宋体" charset="-122"/>
              </a:rPr>
              <a:t>先输出父节点</a:t>
            </a:r>
          </a:p>
          <a:p>
            <a:pPr marL="0" indent="0" eaLnBrk="1" hangingPunct="1">
              <a:buNone/>
            </a:pPr>
            <a:r>
              <a:rPr lang="zh-CN" altLang="en-US">
                <a:ea typeface="宋体" charset="-122"/>
              </a:rPr>
              <a:t>		</a:t>
            </a:r>
            <a:r>
              <a:rPr lang="en-US" altLang="zh-CN">
                <a:ea typeface="宋体" charset="-122"/>
              </a:rPr>
              <a:t>if (this.left != null) {</a:t>
            </a:r>
          </a:p>
          <a:p>
            <a:pPr marL="0" indent="0" eaLnBrk="1" hangingPunct="1">
              <a:buNone/>
            </a:pPr>
            <a:r>
              <a:rPr lang="en-US" altLang="zh-CN">
                <a:ea typeface="宋体" charset="-122"/>
              </a:rPr>
              <a:t>			this.left.preOrder();</a:t>
            </a:r>
          </a:p>
          <a:p>
            <a:pPr marL="0" indent="0" eaLnBrk="1" hangingPunct="1">
              <a:buNone/>
            </a:pPr>
            <a:r>
              <a:rPr lang="en-US" altLang="zh-CN">
                <a:ea typeface="宋体" charset="-122"/>
              </a:rPr>
              <a:t>		}</a:t>
            </a:r>
          </a:p>
          <a:p>
            <a:pPr marL="0" indent="0" eaLnBrk="1" hangingPunct="1">
              <a:buNone/>
            </a:pPr>
            <a:r>
              <a:rPr lang="en-US" altLang="zh-CN">
                <a:ea typeface="宋体" charset="-122"/>
              </a:rPr>
              <a:t>		if (this.right != null) {</a:t>
            </a:r>
          </a:p>
          <a:p>
            <a:pPr marL="0" indent="0" eaLnBrk="1" hangingPunct="1">
              <a:buNone/>
            </a:pPr>
            <a:r>
              <a:rPr lang="en-US" altLang="zh-CN">
                <a:ea typeface="宋体" charset="-122"/>
              </a:rPr>
              <a:t>			this.right.preOrder();</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a:t>
            </a: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171</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marL="0" indent="0" eaLnBrk="1" hangingPunct="1">
              <a:buNone/>
            </a:pPr>
            <a:r>
              <a:rPr lang="en-US" altLang="zh-CN">
                <a:ea typeface="宋体" charset="-122"/>
              </a:rPr>
              <a:t>//</a:t>
            </a:r>
            <a:r>
              <a:rPr lang="zh-CN" altLang="en-US">
                <a:ea typeface="宋体" charset="-122"/>
              </a:rPr>
              <a:t>说明</a:t>
            </a:r>
            <a:endParaRPr lang="en-US" altLang="zh-CN">
              <a:ea typeface="宋体" charset="-122"/>
            </a:endParaRPr>
          </a:p>
          <a:p>
            <a:pPr marL="0" indent="0" eaLnBrk="1" hangingPunct="1">
              <a:buNone/>
            </a:pPr>
            <a:r>
              <a:rPr lang="en-US" altLang="zh-CN">
                <a:ea typeface="宋体" charset="-122"/>
              </a:rPr>
              <a:t>//1</a:t>
            </a:r>
            <a:r>
              <a:rPr lang="zh-CN" altLang="en-US">
                <a:ea typeface="宋体" charset="-122"/>
              </a:rPr>
              <a:t>， </a:t>
            </a:r>
            <a:r>
              <a:rPr lang="en-US" altLang="zh-CN">
                <a:ea typeface="宋体" charset="-122"/>
              </a:rPr>
              <a:t>2 </a:t>
            </a:r>
            <a:r>
              <a:rPr lang="zh-CN" altLang="en-US">
                <a:ea typeface="宋体" charset="-122"/>
              </a:rPr>
              <a:t>测试文件，在备课文件夹中，只测试下压缩即可。</a:t>
            </a:r>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172</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173</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r>
              <a:rPr lang="en-US" altLang="zh-CN">
                <a:ea typeface="宋体" charset="-122"/>
              </a:rPr>
              <a:t>//</a:t>
            </a:r>
            <a:r>
              <a:rPr lang="zh-CN" altLang="en-US">
                <a:ea typeface="宋体" charset="-122"/>
              </a:rPr>
              <a:t>注解版</a:t>
            </a:r>
            <a:endParaRPr lang="en-US" altLang="zh-CN">
              <a:ea typeface="宋体" charset="-122"/>
            </a:endParaRPr>
          </a:p>
          <a:p>
            <a:pPr eaLnBrk="1" hangingPunct="1"/>
            <a:endParaRPr lang="en-US" altLang="zh-CN">
              <a:ea typeface="宋体" charset="-122"/>
            </a:endParaRPr>
          </a:p>
          <a:p>
            <a:r>
              <a:rPr lang="zh-CN" altLang="en-US" sz="1400" b="1">
                <a:solidFill>
                  <a:srgbClr val="0070C0"/>
                </a:solidFill>
              </a:rPr>
              <a:t>解决方案分析</a:t>
            </a:r>
            <a:endParaRPr lang="en-US" altLang="zh-CN" sz="1400" b="1">
              <a:solidFill>
                <a:srgbClr val="0070C0"/>
              </a:solidFill>
            </a:endParaRPr>
          </a:p>
          <a:p>
            <a:endParaRPr lang="en-US" altLang="zh-CN"/>
          </a:p>
          <a:p>
            <a:pPr marL="285750" indent="-285750">
              <a:buFont typeface="Wingdings" pitchFamily="2" charset="2"/>
              <a:buChar char="Ø"/>
            </a:pPr>
            <a:r>
              <a:rPr lang="zh-CN" altLang="en-US"/>
              <a:t>使用数组</a:t>
            </a:r>
            <a:endParaRPr lang="en-US" altLang="zh-CN"/>
          </a:p>
          <a:p>
            <a:pPr marL="342900" indent="-342900">
              <a:buAutoNum type="arabicParenR"/>
            </a:pPr>
            <a:r>
              <a:rPr lang="zh-CN" altLang="en-US"/>
              <a:t>数组未排序， 优点：直接在数组尾添加，速度快。 缺点：查找速度慢</a:t>
            </a:r>
            <a:r>
              <a:rPr lang="en-US" altLang="zh-CN"/>
              <a:t>(</a:t>
            </a:r>
            <a:r>
              <a:rPr lang="zh-CN" altLang="en-US"/>
              <a:t>需要扫描整个数组，依次比较</a:t>
            </a:r>
            <a:r>
              <a:rPr lang="en-US" altLang="zh-CN"/>
              <a:t>).</a:t>
            </a:r>
          </a:p>
          <a:p>
            <a:pPr marL="342900" indent="-342900">
              <a:buAutoNum type="arabicParenR"/>
            </a:pPr>
            <a:r>
              <a:rPr lang="zh-CN" altLang="en-US"/>
              <a:t>数组排序，优点：可以使用二分查找，查找速度快，缺点：为了保证数组有序，在添加新数据时，找到插入位置后，后面的数据需整体移动，速度慢。</a:t>
            </a:r>
            <a:endParaRPr lang="en-US" altLang="zh-CN"/>
          </a:p>
          <a:p>
            <a:endParaRPr lang="en-US" altLang="zh-CN"/>
          </a:p>
          <a:p>
            <a:pPr marL="285750" indent="-285750">
              <a:buFont typeface="Wingdings" pitchFamily="2" charset="2"/>
              <a:buChar char="Ø"/>
            </a:pPr>
            <a:r>
              <a:rPr lang="zh-CN" altLang="en-US"/>
              <a:t>使用链式存储</a:t>
            </a:r>
            <a:r>
              <a:rPr lang="en-US" altLang="zh-CN"/>
              <a:t>-</a:t>
            </a:r>
            <a:r>
              <a:rPr lang="zh-CN" altLang="en-US"/>
              <a:t>链表</a:t>
            </a:r>
            <a:br>
              <a:rPr lang="en-US" altLang="zh-CN"/>
            </a:br>
            <a:r>
              <a:rPr lang="zh-CN" altLang="en-US"/>
              <a:t>不管链表是否有序，查找速度都慢，添加数据速度比数组快，不需要数据整体移动。</a:t>
            </a:r>
            <a:endParaRPr lang="en-US" altLang="zh-CN"/>
          </a:p>
          <a:p>
            <a:pPr marL="285750" indent="-285750">
              <a:buFont typeface="Wingdings" pitchFamily="2" charset="2"/>
              <a:buChar char="Ø"/>
            </a:pPr>
            <a:endParaRPr lang="en-US" altLang="zh-CN"/>
          </a:p>
          <a:p>
            <a:pPr marL="285750" indent="-285750">
              <a:buFont typeface="Wingdings" pitchFamily="2" charset="2"/>
              <a:buChar char="Ø"/>
            </a:pPr>
            <a:r>
              <a:rPr lang="zh-CN" altLang="en-US"/>
              <a:t>使用二叉排序树</a:t>
            </a:r>
            <a:endParaRPr lang="en-US" altLang="zh-CN"/>
          </a:p>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174</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r>
              <a:rPr lang="zh-CN" altLang="en-US">
                <a:ea typeface="宋体" charset="-122"/>
              </a:rPr>
              <a:t>从上面的分析可以看出，对于二叉排序树而言，其检索速度，添加速度都比较好</a:t>
            </a:r>
            <a:r>
              <a:rPr lang="en-US" altLang="zh-CN">
                <a:ea typeface="宋体" charset="-122"/>
              </a:rPr>
              <a:t>.</a:t>
            </a:r>
          </a:p>
          <a:p>
            <a:pPr eaLnBrk="1" hangingPunct="1"/>
            <a:r>
              <a:rPr lang="zh-CN" altLang="en-US">
                <a:ea typeface="宋体" charset="-122"/>
              </a:rPr>
              <a:t>，我们在进行插入的时候，仍然需要先找到适当的节点位置，但是查找位置的速度很快，类似二分查找效率</a:t>
            </a:r>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175</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r>
              <a:rPr lang="en-US" altLang="zh-CN">
                <a:ea typeface="宋体" charset="-122"/>
              </a:rPr>
              <a:t>//java</a:t>
            </a:r>
            <a:r>
              <a:rPr lang="zh-CN" altLang="en-US">
                <a:ea typeface="宋体" charset="-122"/>
              </a:rPr>
              <a:t>代码</a:t>
            </a:r>
            <a:endParaRPr lang="en-US" altLang="zh-CN">
              <a:ea typeface="宋体" charset="-122"/>
            </a:endParaRPr>
          </a:p>
          <a:p>
            <a:pPr eaLnBrk="1" hangingPunct="1"/>
            <a:endParaRPr lang="en-US" altLang="zh-CN">
              <a:ea typeface="宋体" charset="-122"/>
            </a:endParaRPr>
          </a:p>
          <a:p>
            <a:pPr eaLnBrk="1" hangingPunct="1"/>
            <a:r>
              <a:rPr lang="en-US" altLang="zh-CN">
                <a:ea typeface="宋体" charset="-122"/>
              </a:rPr>
              <a:t>package com.atguigu.binarysorttree;</a:t>
            </a:r>
          </a:p>
          <a:p>
            <a:pPr eaLnBrk="1" hangingPunct="1"/>
            <a:endParaRPr lang="en-US" altLang="zh-CN">
              <a:ea typeface="宋体" charset="-122"/>
            </a:endParaRPr>
          </a:p>
          <a:p>
            <a:pPr eaLnBrk="1" hangingPunct="1"/>
            <a:r>
              <a:rPr lang="en-US" altLang="zh-CN">
                <a:ea typeface="宋体" charset="-122"/>
              </a:rPr>
              <a:t>public class TestBinarySortTree {</a:t>
            </a:r>
          </a:p>
          <a:p>
            <a:pPr eaLnBrk="1" hangingPunct="1"/>
            <a:endParaRPr lang="en-US" altLang="zh-CN">
              <a:ea typeface="宋体" charset="-122"/>
            </a:endParaRPr>
          </a:p>
          <a:p>
            <a:pPr eaLnBrk="1" hangingPunct="1"/>
            <a:r>
              <a:rPr lang="en-US" altLang="zh-CN">
                <a:ea typeface="宋体" charset="-122"/>
              </a:rPr>
              <a:t>	public static void main(String[] args) {</a:t>
            </a:r>
          </a:p>
          <a:p>
            <a:pPr eaLnBrk="1" hangingPunct="1"/>
            <a:r>
              <a:rPr lang="en-US" altLang="zh-CN">
                <a:ea typeface="宋体" charset="-122"/>
              </a:rPr>
              <a:t>		int[] arr = { 7, 3, 10, 12, 5, 1, 9 };</a:t>
            </a:r>
          </a:p>
          <a:p>
            <a:pPr eaLnBrk="1" hangingPunct="1"/>
            <a:r>
              <a:rPr lang="en-US" altLang="zh-CN">
                <a:ea typeface="宋体" charset="-122"/>
              </a:rPr>
              <a:t>		// </a:t>
            </a:r>
            <a:r>
              <a:rPr lang="zh-CN" altLang="en-US">
                <a:ea typeface="宋体" charset="-122"/>
              </a:rPr>
              <a:t>创建一颗二叉排序树</a:t>
            </a:r>
          </a:p>
          <a:p>
            <a:pPr eaLnBrk="1" hangingPunct="1"/>
            <a:r>
              <a:rPr lang="zh-CN" altLang="en-US">
                <a:ea typeface="宋体" charset="-122"/>
              </a:rPr>
              <a:t>		</a:t>
            </a:r>
            <a:r>
              <a:rPr lang="en-US" altLang="zh-CN">
                <a:ea typeface="宋体" charset="-122"/>
              </a:rPr>
              <a:t>BinarySortTree binarySortTree = new BinarySortTree();</a:t>
            </a:r>
          </a:p>
          <a:p>
            <a:pPr eaLnBrk="1" hangingPunct="1"/>
            <a:r>
              <a:rPr lang="en-US" altLang="zh-CN">
                <a:ea typeface="宋体" charset="-122"/>
              </a:rPr>
              <a:t>		// </a:t>
            </a:r>
            <a:r>
              <a:rPr lang="zh-CN" altLang="en-US">
                <a:ea typeface="宋体" charset="-122"/>
              </a:rPr>
              <a:t>循环添加数据</a:t>
            </a:r>
          </a:p>
          <a:p>
            <a:pPr eaLnBrk="1" hangingPunct="1"/>
            <a:r>
              <a:rPr lang="zh-CN" altLang="en-US">
                <a:ea typeface="宋体" charset="-122"/>
              </a:rPr>
              <a:t>		</a:t>
            </a:r>
            <a:r>
              <a:rPr lang="en-US" altLang="zh-CN">
                <a:ea typeface="宋体" charset="-122"/>
              </a:rPr>
              <a:t>for (int i = 0; i &lt; arr.length; i++) {</a:t>
            </a:r>
          </a:p>
          <a:p>
            <a:pPr eaLnBrk="1" hangingPunct="1"/>
            <a:r>
              <a:rPr lang="en-US" altLang="zh-CN">
                <a:ea typeface="宋体" charset="-122"/>
              </a:rPr>
              <a:t>			binarySortTree.add(new Node(arr[i]));</a:t>
            </a:r>
          </a:p>
          <a:p>
            <a:pPr eaLnBrk="1" hangingPunct="1"/>
            <a:r>
              <a:rPr lang="en-US" altLang="zh-CN">
                <a:ea typeface="宋体" charset="-122"/>
              </a:rPr>
              <a:t>		}</a:t>
            </a:r>
          </a:p>
          <a:p>
            <a:pPr eaLnBrk="1" hangingPunct="1"/>
            <a:r>
              <a:rPr lang="en-US" altLang="zh-CN">
                <a:ea typeface="宋体" charset="-122"/>
              </a:rPr>
              <a:t>		// </a:t>
            </a:r>
            <a:r>
              <a:rPr lang="zh-CN" altLang="en-US">
                <a:ea typeface="宋体" charset="-122"/>
              </a:rPr>
              <a:t>使用中序遍历看看二叉排序树是否正确</a:t>
            </a:r>
          </a:p>
          <a:p>
            <a:pPr eaLnBrk="1" hangingPunct="1"/>
            <a:r>
              <a:rPr lang="zh-CN" altLang="en-US">
                <a:ea typeface="宋体" charset="-122"/>
              </a:rPr>
              <a:t>		</a:t>
            </a:r>
            <a:r>
              <a:rPr lang="en-US" altLang="zh-CN">
                <a:ea typeface="宋体" charset="-122"/>
              </a:rPr>
              <a:t>binarySortTree.infixOrder();</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a:t>
            </a:r>
          </a:p>
          <a:p>
            <a:pPr eaLnBrk="1" hangingPunct="1"/>
            <a:endParaRPr lang="en-US" altLang="zh-CN">
              <a:ea typeface="宋体" charset="-122"/>
            </a:endParaRPr>
          </a:p>
          <a:p>
            <a:pPr eaLnBrk="1" hangingPunct="1"/>
            <a:r>
              <a:rPr lang="en-US" altLang="zh-CN">
                <a:ea typeface="宋体" charset="-122"/>
              </a:rPr>
              <a:t>class Node {</a:t>
            </a:r>
          </a:p>
          <a:p>
            <a:pPr eaLnBrk="1" hangingPunct="1"/>
            <a:endParaRPr lang="en-US" altLang="zh-CN">
              <a:ea typeface="宋体" charset="-122"/>
            </a:endParaRPr>
          </a:p>
          <a:p>
            <a:pPr eaLnBrk="1" hangingPunct="1"/>
            <a:r>
              <a:rPr lang="en-US" altLang="zh-CN">
                <a:ea typeface="宋体" charset="-122"/>
              </a:rPr>
              <a:t>	private int value;</a:t>
            </a:r>
          </a:p>
          <a:p>
            <a:pPr eaLnBrk="1" hangingPunct="1"/>
            <a:r>
              <a:rPr lang="en-US" altLang="zh-CN">
                <a:ea typeface="宋体" charset="-122"/>
              </a:rPr>
              <a:t>	private Node left;</a:t>
            </a:r>
          </a:p>
          <a:p>
            <a:pPr eaLnBrk="1" hangingPunct="1"/>
            <a:r>
              <a:rPr lang="en-US" altLang="zh-CN">
                <a:ea typeface="宋体" charset="-122"/>
              </a:rPr>
              <a:t>	private Node right;</a:t>
            </a:r>
          </a:p>
          <a:p>
            <a:pPr eaLnBrk="1" hangingPunct="1"/>
            <a:endParaRPr lang="en-US" altLang="zh-CN">
              <a:ea typeface="宋体" charset="-122"/>
            </a:endParaRPr>
          </a:p>
          <a:p>
            <a:pPr eaLnBrk="1" hangingPunct="1"/>
            <a:r>
              <a:rPr lang="en-US" altLang="zh-CN">
                <a:ea typeface="宋体" charset="-122"/>
              </a:rPr>
              <a:t>	public Node(int nodeVal) {</a:t>
            </a:r>
          </a:p>
          <a:p>
            <a:pPr eaLnBrk="1" hangingPunct="1"/>
            <a:r>
              <a:rPr lang="en-US" altLang="zh-CN">
                <a:ea typeface="宋体" charset="-122"/>
              </a:rPr>
              <a:t>		value = nodeVal;</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public void add(Node node) {</a:t>
            </a:r>
          </a:p>
          <a:p>
            <a:pPr eaLnBrk="1" hangingPunct="1"/>
            <a:r>
              <a:rPr lang="en-US" altLang="zh-CN">
                <a:ea typeface="宋体" charset="-122"/>
              </a:rPr>
              <a:t>		if (node == null) {</a:t>
            </a:r>
          </a:p>
          <a:p>
            <a:pPr eaLnBrk="1" hangingPunct="1"/>
            <a:r>
              <a:rPr lang="en-US" altLang="zh-CN">
                <a:ea typeface="宋体" charset="-122"/>
              </a:rPr>
              <a:t>			return;</a:t>
            </a:r>
          </a:p>
          <a:p>
            <a:pPr eaLnBrk="1" hangingPunct="1"/>
            <a:r>
              <a:rPr lang="en-US" altLang="zh-CN">
                <a:ea typeface="宋体" charset="-122"/>
              </a:rPr>
              <a:t>		}</a:t>
            </a:r>
          </a:p>
          <a:p>
            <a:pPr eaLnBrk="1" hangingPunct="1"/>
            <a:r>
              <a:rPr lang="en-US" altLang="zh-CN">
                <a:ea typeface="宋体" charset="-122"/>
              </a:rPr>
              <a:t>		// </a:t>
            </a:r>
            <a:r>
              <a:rPr lang="zh-CN" altLang="en-US">
                <a:ea typeface="宋体" charset="-122"/>
              </a:rPr>
              <a:t>判断传入的节点的值，比当前子树的根节点的值是大还是小</a:t>
            </a:r>
          </a:p>
          <a:p>
            <a:pPr eaLnBrk="1" hangingPunct="1"/>
            <a:r>
              <a:rPr lang="zh-CN" altLang="en-US">
                <a:ea typeface="宋体" charset="-122"/>
              </a:rPr>
              <a:t>		</a:t>
            </a:r>
            <a:r>
              <a:rPr lang="en-US" altLang="zh-CN">
                <a:ea typeface="宋体" charset="-122"/>
              </a:rPr>
              <a:t>// </a:t>
            </a:r>
            <a:r>
              <a:rPr lang="zh-CN" altLang="en-US">
                <a:ea typeface="宋体" charset="-122"/>
              </a:rPr>
              <a:t>如果添加的节点的值，比当前节点的值小</a:t>
            </a:r>
          </a:p>
          <a:p>
            <a:pPr eaLnBrk="1" hangingPunct="1"/>
            <a:r>
              <a:rPr lang="zh-CN" altLang="en-US">
                <a:ea typeface="宋体" charset="-122"/>
              </a:rPr>
              <a:t>		</a:t>
            </a:r>
            <a:r>
              <a:rPr lang="en-US" altLang="zh-CN">
                <a:ea typeface="宋体" charset="-122"/>
              </a:rPr>
              <a:t>if (node.value &lt; this.value) {</a:t>
            </a:r>
          </a:p>
          <a:p>
            <a:pPr eaLnBrk="1" hangingPunct="1"/>
            <a:r>
              <a:rPr lang="en-US" altLang="zh-CN">
                <a:ea typeface="宋体" charset="-122"/>
              </a:rPr>
              <a:t>			// </a:t>
            </a:r>
            <a:r>
              <a:rPr lang="zh-CN" altLang="en-US">
                <a:ea typeface="宋体" charset="-122"/>
              </a:rPr>
              <a:t>如果左节点为空</a:t>
            </a:r>
          </a:p>
          <a:p>
            <a:pPr eaLnBrk="1" hangingPunct="1"/>
            <a:r>
              <a:rPr lang="zh-CN" altLang="en-US">
                <a:ea typeface="宋体" charset="-122"/>
              </a:rPr>
              <a:t>			</a:t>
            </a:r>
            <a:r>
              <a:rPr lang="en-US" altLang="zh-CN">
                <a:ea typeface="宋体" charset="-122"/>
              </a:rPr>
              <a:t>if (this.left == null) {</a:t>
            </a:r>
          </a:p>
          <a:p>
            <a:pPr eaLnBrk="1" hangingPunct="1"/>
            <a:r>
              <a:rPr lang="en-US" altLang="zh-CN">
                <a:ea typeface="宋体" charset="-122"/>
              </a:rPr>
              <a:t>				this.left = node;</a:t>
            </a:r>
          </a:p>
          <a:p>
            <a:pPr eaLnBrk="1" hangingPunct="1"/>
            <a:r>
              <a:rPr lang="en-US" altLang="zh-CN">
                <a:ea typeface="宋体" charset="-122"/>
              </a:rPr>
              <a:t>			} else {// </a:t>
            </a:r>
            <a:r>
              <a:rPr lang="zh-CN" altLang="en-US">
                <a:ea typeface="宋体" charset="-122"/>
              </a:rPr>
              <a:t>如果不为空</a:t>
            </a:r>
            <a:r>
              <a:rPr lang="en-US" altLang="zh-CN">
                <a:ea typeface="宋体" charset="-122"/>
              </a:rPr>
              <a:t>,</a:t>
            </a:r>
            <a:r>
              <a:rPr lang="zh-CN" altLang="en-US">
                <a:ea typeface="宋体" charset="-122"/>
              </a:rPr>
              <a:t>递归添加</a:t>
            </a:r>
          </a:p>
          <a:p>
            <a:pPr eaLnBrk="1" hangingPunct="1"/>
            <a:r>
              <a:rPr lang="zh-CN" altLang="en-US">
                <a:ea typeface="宋体" charset="-122"/>
              </a:rPr>
              <a:t>				</a:t>
            </a:r>
            <a:r>
              <a:rPr lang="en-US" altLang="zh-CN">
                <a:ea typeface="宋体" charset="-122"/>
              </a:rPr>
              <a:t>this.left.add(node);</a:t>
            </a:r>
          </a:p>
          <a:p>
            <a:pPr eaLnBrk="1" hangingPunct="1"/>
            <a:r>
              <a:rPr lang="en-US" altLang="zh-CN">
                <a:ea typeface="宋体" charset="-122"/>
              </a:rPr>
              <a:t>			}</a:t>
            </a:r>
          </a:p>
          <a:p>
            <a:pPr eaLnBrk="1" hangingPunct="1"/>
            <a:r>
              <a:rPr lang="en-US" altLang="zh-CN">
                <a:ea typeface="宋体" charset="-122"/>
              </a:rPr>
              <a:t>		} else {</a:t>
            </a:r>
          </a:p>
          <a:p>
            <a:pPr eaLnBrk="1" hangingPunct="1"/>
            <a:r>
              <a:rPr lang="en-US" altLang="zh-CN">
                <a:ea typeface="宋体" charset="-122"/>
              </a:rPr>
              <a:t>			if (this.right == null) {</a:t>
            </a:r>
          </a:p>
          <a:p>
            <a:pPr eaLnBrk="1" hangingPunct="1"/>
            <a:r>
              <a:rPr lang="en-US" altLang="zh-CN">
                <a:ea typeface="宋体" charset="-122"/>
              </a:rPr>
              <a:t>				this.right = node;</a:t>
            </a:r>
          </a:p>
          <a:p>
            <a:pPr eaLnBrk="1" hangingPunct="1"/>
            <a:r>
              <a:rPr lang="en-US" altLang="zh-CN">
                <a:ea typeface="宋体" charset="-122"/>
              </a:rPr>
              <a:t>			} else {// </a:t>
            </a:r>
            <a:r>
              <a:rPr lang="zh-CN" altLang="en-US">
                <a:ea typeface="宋体" charset="-122"/>
              </a:rPr>
              <a:t>如果不为空</a:t>
            </a:r>
            <a:r>
              <a:rPr lang="en-US" altLang="zh-CN">
                <a:ea typeface="宋体" charset="-122"/>
              </a:rPr>
              <a:t>,</a:t>
            </a:r>
            <a:r>
              <a:rPr lang="zh-CN" altLang="en-US">
                <a:ea typeface="宋体" charset="-122"/>
              </a:rPr>
              <a:t>递归添加</a:t>
            </a:r>
          </a:p>
          <a:p>
            <a:pPr eaLnBrk="1" hangingPunct="1"/>
            <a:r>
              <a:rPr lang="zh-CN" altLang="en-US">
                <a:ea typeface="宋体" charset="-122"/>
              </a:rPr>
              <a:t>				</a:t>
            </a:r>
            <a:r>
              <a:rPr lang="en-US" altLang="zh-CN">
                <a:ea typeface="宋体" charset="-122"/>
              </a:rPr>
              <a:t>this.right.add(node);</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中序遍历</a:t>
            </a:r>
          </a:p>
          <a:p>
            <a:pPr eaLnBrk="1" hangingPunct="1"/>
            <a:r>
              <a:rPr lang="zh-CN" altLang="en-US">
                <a:ea typeface="宋体" charset="-122"/>
              </a:rPr>
              <a:t>	</a:t>
            </a:r>
            <a:r>
              <a:rPr lang="en-US" altLang="zh-CN">
                <a:ea typeface="宋体" charset="-122"/>
              </a:rPr>
              <a:t>public void infixOrder() {</a:t>
            </a:r>
          </a:p>
          <a:p>
            <a:pPr eaLnBrk="1" hangingPunct="1"/>
            <a:r>
              <a:rPr lang="en-US" altLang="zh-CN">
                <a:ea typeface="宋体" charset="-122"/>
              </a:rPr>
              <a:t>		if (this.left != null) {</a:t>
            </a:r>
          </a:p>
          <a:p>
            <a:pPr eaLnBrk="1" hangingPunct="1"/>
            <a:r>
              <a:rPr lang="en-US" altLang="zh-CN">
                <a:ea typeface="宋体" charset="-122"/>
              </a:rPr>
              <a:t>			this.left.infixOrder();</a:t>
            </a:r>
          </a:p>
          <a:p>
            <a:pPr eaLnBrk="1" hangingPunct="1"/>
            <a:r>
              <a:rPr lang="en-US" altLang="zh-CN">
                <a:ea typeface="宋体" charset="-122"/>
              </a:rPr>
              <a:t>		}</a:t>
            </a:r>
          </a:p>
          <a:p>
            <a:pPr eaLnBrk="1" hangingPunct="1"/>
            <a:r>
              <a:rPr lang="en-US" altLang="zh-CN">
                <a:ea typeface="宋体" charset="-122"/>
              </a:rPr>
              <a:t>		System.out.println(this);</a:t>
            </a:r>
          </a:p>
          <a:p>
            <a:pPr eaLnBrk="1" hangingPunct="1"/>
            <a:r>
              <a:rPr lang="en-US" altLang="zh-CN">
                <a:ea typeface="宋体" charset="-122"/>
              </a:rPr>
              <a:t>		if (this.right != null) {</a:t>
            </a:r>
          </a:p>
          <a:p>
            <a:pPr eaLnBrk="1" hangingPunct="1"/>
            <a:r>
              <a:rPr lang="en-US" altLang="zh-CN">
                <a:ea typeface="宋体" charset="-122"/>
              </a:rPr>
              <a:t>			this.right.infixOrder();</a:t>
            </a: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@Override</a:t>
            </a:r>
          </a:p>
          <a:p>
            <a:pPr eaLnBrk="1" hangingPunct="1"/>
            <a:r>
              <a:rPr lang="en-US" altLang="zh-CN">
                <a:ea typeface="宋体" charset="-122"/>
              </a:rPr>
              <a:t>	public String toString() {</a:t>
            </a:r>
          </a:p>
          <a:p>
            <a:pPr eaLnBrk="1" hangingPunct="1"/>
            <a:r>
              <a:rPr lang="en-US" altLang="zh-CN">
                <a:ea typeface="宋体" charset="-122"/>
              </a:rPr>
              <a:t>		// TODO Auto-generated method stub</a:t>
            </a:r>
          </a:p>
          <a:p>
            <a:pPr eaLnBrk="1" hangingPunct="1"/>
            <a:r>
              <a:rPr lang="en-US" altLang="zh-CN">
                <a:ea typeface="宋体" charset="-122"/>
              </a:rPr>
              <a:t>		return "</a:t>
            </a:r>
            <a:r>
              <a:rPr lang="zh-CN" altLang="en-US">
                <a:ea typeface="宋体" charset="-122"/>
              </a:rPr>
              <a:t>节点值</a:t>
            </a:r>
            <a:r>
              <a:rPr lang="en-US" altLang="zh-CN">
                <a:ea typeface="宋体" charset="-122"/>
              </a:rPr>
              <a:t>=" + this.value;</a:t>
            </a:r>
          </a:p>
          <a:p>
            <a:pPr eaLnBrk="1" hangingPunct="1"/>
            <a:r>
              <a:rPr lang="en-US" altLang="zh-CN">
                <a:ea typeface="宋体" charset="-122"/>
              </a:rPr>
              <a:t>	}</a:t>
            </a:r>
          </a:p>
          <a:p>
            <a:pPr eaLnBrk="1" hangingPunct="1"/>
            <a:r>
              <a:rPr lang="en-US" altLang="zh-CN">
                <a:ea typeface="宋体" charset="-122"/>
              </a:rPr>
              <a:t>}</a:t>
            </a:r>
          </a:p>
          <a:p>
            <a:pPr eaLnBrk="1" hangingPunct="1"/>
            <a:endParaRPr lang="en-US" altLang="zh-CN">
              <a:ea typeface="宋体" charset="-122"/>
            </a:endParaRPr>
          </a:p>
          <a:p>
            <a:pPr eaLnBrk="1" hangingPunct="1"/>
            <a:r>
              <a:rPr lang="en-US" altLang="zh-CN">
                <a:ea typeface="宋体" charset="-122"/>
              </a:rPr>
              <a:t>class BinarySortTree {</a:t>
            </a:r>
          </a:p>
          <a:p>
            <a:pPr eaLnBrk="1" hangingPunct="1"/>
            <a:r>
              <a:rPr lang="en-US" altLang="zh-CN">
                <a:ea typeface="宋体" charset="-122"/>
              </a:rPr>
              <a:t>	private Node root;</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向二叉排序树添加节点</a:t>
            </a:r>
          </a:p>
          <a:p>
            <a:pPr eaLnBrk="1" hangingPunct="1"/>
            <a:r>
              <a:rPr lang="zh-CN" altLang="en-US">
                <a:ea typeface="宋体" charset="-122"/>
              </a:rPr>
              <a:t>	</a:t>
            </a:r>
            <a:r>
              <a:rPr lang="en-US" altLang="zh-CN">
                <a:ea typeface="宋体" charset="-122"/>
              </a:rPr>
              <a:t>public void add(Node node) {</a:t>
            </a:r>
          </a:p>
          <a:p>
            <a:pPr eaLnBrk="1" hangingPunct="1"/>
            <a:r>
              <a:rPr lang="en-US" altLang="zh-CN">
                <a:ea typeface="宋体" charset="-122"/>
              </a:rPr>
              <a:t>		// </a:t>
            </a:r>
            <a:r>
              <a:rPr lang="zh-CN" altLang="en-US">
                <a:ea typeface="宋体" charset="-122"/>
              </a:rPr>
              <a:t>如果是一颗空树，则直接赋给</a:t>
            </a:r>
            <a:r>
              <a:rPr lang="en-US" altLang="zh-CN">
                <a:ea typeface="宋体" charset="-122"/>
              </a:rPr>
              <a:t>root</a:t>
            </a:r>
            <a:r>
              <a:rPr lang="zh-CN" altLang="en-US">
                <a:ea typeface="宋体" charset="-122"/>
              </a:rPr>
              <a:t>即可</a:t>
            </a:r>
            <a:r>
              <a:rPr lang="en-US" altLang="zh-CN">
                <a:ea typeface="宋体" charset="-122"/>
              </a:rPr>
              <a:t>.</a:t>
            </a:r>
          </a:p>
          <a:p>
            <a:pPr eaLnBrk="1" hangingPunct="1"/>
            <a:r>
              <a:rPr lang="en-US" altLang="zh-CN">
                <a:ea typeface="宋体" charset="-122"/>
              </a:rPr>
              <a:t>		if (root == null) {</a:t>
            </a:r>
          </a:p>
          <a:p>
            <a:pPr eaLnBrk="1" hangingPunct="1"/>
            <a:r>
              <a:rPr lang="en-US" altLang="zh-CN">
                <a:ea typeface="宋体" charset="-122"/>
              </a:rPr>
              <a:t>			root = node;</a:t>
            </a:r>
          </a:p>
          <a:p>
            <a:pPr eaLnBrk="1" hangingPunct="1"/>
            <a:r>
              <a:rPr lang="en-US" altLang="zh-CN">
                <a:ea typeface="宋体" charset="-122"/>
              </a:rPr>
              <a:t>		} else {</a:t>
            </a:r>
          </a:p>
          <a:p>
            <a:pPr eaLnBrk="1" hangingPunct="1"/>
            <a:r>
              <a:rPr lang="en-US" altLang="zh-CN">
                <a:ea typeface="宋体" charset="-122"/>
              </a:rPr>
              <a:t>			root.add(node);</a:t>
            </a: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中序遍历</a:t>
            </a:r>
          </a:p>
          <a:p>
            <a:pPr eaLnBrk="1" hangingPunct="1"/>
            <a:r>
              <a:rPr lang="zh-CN" altLang="en-US">
                <a:ea typeface="宋体" charset="-122"/>
              </a:rPr>
              <a:t>	</a:t>
            </a:r>
            <a:r>
              <a:rPr lang="en-US" altLang="zh-CN">
                <a:ea typeface="宋体" charset="-122"/>
              </a:rPr>
              <a:t>public void infixOrder() {</a:t>
            </a:r>
          </a:p>
          <a:p>
            <a:pPr eaLnBrk="1" hangingPunct="1"/>
            <a:r>
              <a:rPr lang="en-US" altLang="zh-CN">
                <a:ea typeface="宋体" charset="-122"/>
              </a:rPr>
              <a:t>		if (root != null) {</a:t>
            </a:r>
          </a:p>
          <a:p>
            <a:pPr eaLnBrk="1" hangingPunct="1"/>
            <a:r>
              <a:rPr lang="en-US" altLang="zh-CN">
                <a:ea typeface="宋体" charset="-122"/>
              </a:rPr>
              <a:t>			root.infixOrder();</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a:t>
            </a:r>
          </a:p>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176</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r>
              <a:rPr lang="en-US" altLang="zh-CN" b="1">
                <a:ea typeface="宋体" charset="-122"/>
              </a:rPr>
              <a:t>//Node.scala</a:t>
            </a:r>
          </a:p>
          <a:p>
            <a:pPr eaLnBrk="1" hangingPunct="1"/>
            <a:endParaRPr lang="en-US" altLang="zh-CN">
              <a:ea typeface="宋体" charset="-122"/>
            </a:endParaRPr>
          </a:p>
          <a:p>
            <a:pPr eaLnBrk="1" hangingPunct="1"/>
            <a:r>
              <a:rPr lang="en-US" altLang="zh-CN">
                <a:ea typeface="宋体" charset="-122"/>
              </a:rPr>
              <a:t>//</a:t>
            </a:r>
            <a:r>
              <a:rPr lang="zh-CN" altLang="en-US">
                <a:ea typeface="宋体" charset="-122"/>
              </a:rPr>
              <a:t>查找</a:t>
            </a:r>
          </a:p>
          <a:p>
            <a:pPr eaLnBrk="1" hangingPunct="1"/>
            <a:r>
              <a:rPr lang="zh-CN" altLang="en-US">
                <a:ea typeface="宋体" charset="-122"/>
              </a:rPr>
              <a:t>  </a:t>
            </a:r>
            <a:r>
              <a:rPr lang="en-US" altLang="zh-CN">
                <a:ea typeface="宋体" charset="-122"/>
              </a:rPr>
              <a:t>def search(value: Int): Node = {</a:t>
            </a:r>
          </a:p>
          <a:p>
            <a:pPr eaLnBrk="1" hangingPunct="1"/>
            <a:r>
              <a:rPr lang="en-US" altLang="zh-CN">
                <a:ea typeface="宋体" charset="-122"/>
              </a:rPr>
              <a:t>    if (value == this.value) { //</a:t>
            </a:r>
            <a:r>
              <a:rPr lang="zh-CN" altLang="en-US">
                <a:ea typeface="宋体" charset="-122"/>
              </a:rPr>
              <a:t>如果相等</a:t>
            </a:r>
          </a:p>
          <a:p>
            <a:pPr eaLnBrk="1" hangingPunct="1"/>
            <a:r>
              <a:rPr lang="zh-CN" altLang="en-US">
                <a:ea typeface="宋体" charset="-122"/>
              </a:rPr>
              <a:t>      </a:t>
            </a:r>
            <a:r>
              <a:rPr lang="en-US" altLang="zh-CN">
                <a:ea typeface="宋体" charset="-122"/>
              </a:rPr>
              <a:t>return this</a:t>
            </a:r>
          </a:p>
          <a:p>
            <a:pPr eaLnBrk="1" hangingPunct="1"/>
            <a:r>
              <a:rPr lang="en-US" altLang="zh-CN">
                <a:ea typeface="宋体" charset="-122"/>
              </a:rPr>
              <a:t>    } else if (value &gt; this.value) {//</a:t>
            </a:r>
            <a:r>
              <a:rPr lang="zh-CN" altLang="en-US">
                <a:ea typeface="宋体" charset="-122"/>
              </a:rPr>
              <a:t>如果查找的值大于当前值，向右子树查找</a:t>
            </a:r>
          </a:p>
          <a:p>
            <a:pPr eaLnBrk="1" hangingPunct="1"/>
            <a:r>
              <a:rPr lang="zh-CN" altLang="en-US">
                <a:ea typeface="宋体" charset="-122"/>
              </a:rPr>
              <a:t>      </a:t>
            </a:r>
            <a:r>
              <a:rPr lang="en-US" altLang="zh-CN">
                <a:ea typeface="宋体" charset="-122"/>
              </a:rPr>
              <a:t>if (this.right == null) { //</a:t>
            </a:r>
            <a:r>
              <a:rPr lang="zh-CN" altLang="en-US">
                <a:ea typeface="宋体" charset="-122"/>
              </a:rPr>
              <a:t>如果右子树为空了，返回</a:t>
            </a:r>
            <a:r>
              <a:rPr lang="en-US" altLang="zh-CN">
                <a:ea typeface="宋体" charset="-122"/>
              </a:rPr>
              <a:t>null</a:t>
            </a:r>
          </a:p>
          <a:p>
            <a:pPr eaLnBrk="1" hangingPunct="1"/>
            <a:r>
              <a:rPr lang="en-US" altLang="zh-CN">
                <a:ea typeface="宋体" charset="-122"/>
              </a:rPr>
              <a:t>        return null</a:t>
            </a:r>
          </a:p>
          <a:p>
            <a:pPr eaLnBrk="1" hangingPunct="1"/>
            <a:r>
              <a:rPr lang="en-US" altLang="zh-CN">
                <a:ea typeface="宋体" charset="-122"/>
              </a:rPr>
              <a:t>      }</a:t>
            </a:r>
          </a:p>
          <a:p>
            <a:pPr eaLnBrk="1" hangingPunct="1"/>
            <a:r>
              <a:rPr lang="en-US" altLang="zh-CN">
                <a:ea typeface="宋体" charset="-122"/>
              </a:rPr>
              <a:t>      this.right.search(value)</a:t>
            </a:r>
          </a:p>
          <a:p>
            <a:pPr eaLnBrk="1" hangingPunct="1"/>
            <a:r>
              <a:rPr lang="en-US" altLang="zh-CN">
                <a:ea typeface="宋体" charset="-122"/>
              </a:rPr>
              <a:t>    } else { //</a:t>
            </a:r>
            <a:r>
              <a:rPr lang="zh-CN" altLang="en-US">
                <a:ea typeface="宋体" charset="-122"/>
              </a:rPr>
              <a:t>如果查找的值小于当前值，向左子树查找</a:t>
            </a:r>
          </a:p>
          <a:p>
            <a:pPr eaLnBrk="1" hangingPunct="1"/>
            <a:r>
              <a:rPr lang="zh-CN" altLang="en-US">
                <a:ea typeface="宋体" charset="-122"/>
              </a:rPr>
              <a:t>      </a:t>
            </a:r>
            <a:r>
              <a:rPr lang="en-US" altLang="zh-CN">
                <a:ea typeface="宋体" charset="-122"/>
              </a:rPr>
              <a:t>if (this.left == null) { //</a:t>
            </a:r>
            <a:r>
              <a:rPr lang="zh-CN" altLang="en-US">
                <a:ea typeface="宋体" charset="-122"/>
              </a:rPr>
              <a:t>如果左子树为空了，返回</a:t>
            </a:r>
            <a:r>
              <a:rPr lang="en-US" altLang="zh-CN">
                <a:ea typeface="宋体" charset="-122"/>
              </a:rPr>
              <a:t>null</a:t>
            </a:r>
          </a:p>
          <a:p>
            <a:pPr eaLnBrk="1" hangingPunct="1"/>
            <a:r>
              <a:rPr lang="en-US" altLang="zh-CN">
                <a:ea typeface="宋体" charset="-122"/>
              </a:rPr>
              <a:t>        return null</a:t>
            </a:r>
          </a:p>
          <a:p>
            <a:pPr eaLnBrk="1" hangingPunct="1"/>
            <a:r>
              <a:rPr lang="en-US" altLang="zh-CN">
                <a:ea typeface="宋体" charset="-122"/>
              </a:rPr>
              <a:t>      }</a:t>
            </a:r>
          </a:p>
          <a:p>
            <a:pPr eaLnBrk="1" hangingPunct="1"/>
            <a:r>
              <a:rPr lang="en-US" altLang="zh-CN">
                <a:ea typeface="宋体" charset="-122"/>
              </a:rPr>
              <a:t>      this.left.search(value)</a:t>
            </a: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b="1">
                <a:ea typeface="宋体" charset="-122"/>
              </a:rPr>
              <a:t>//BinarySortTree.scala</a:t>
            </a:r>
          </a:p>
          <a:p>
            <a:pPr eaLnBrk="1" hangingPunct="1"/>
            <a:endParaRPr lang="en-US" altLang="zh-CN">
              <a:ea typeface="宋体" charset="-122"/>
            </a:endParaRPr>
          </a:p>
          <a:p>
            <a:pPr eaLnBrk="1" hangingPunct="1"/>
            <a:r>
              <a:rPr lang="zh-CN" altLang="en-US">
                <a:ea typeface="宋体" charset="-122"/>
              </a:rPr>
              <a:t> </a:t>
            </a:r>
            <a:r>
              <a:rPr lang="en-US" altLang="zh-CN">
                <a:ea typeface="宋体" charset="-122"/>
              </a:rPr>
              <a:t>//</a:t>
            </a:r>
            <a:r>
              <a:rPr lang="zh-CN" altLang="en-US">
                <a:ea typeface="宋体" charset="-122"/>
              </a:rPr>
              <a:t>查找节点</a:t>
            </a:r>
          </a:p>
          <a:p>
            <a:pPr eaLnBrk="1" hangingPunct="1"/>
            <a:r>
              <a:rPr lang="zh-CN" altLang="en-US">
                <a:ea typeface="宋体" charset="-122"/>
              </a:rPr>
              <a:t>  </a:t>
            </a:r>
            <a:r>
              <a:rPr lang="en-US" altLang="zh-CN">
                <a:ea typeface="宋体" charset="-122"/>
              </a:rPr>
              <a:t>def search(value:Int): Node = {</a:t>
            </a:r>
          </a:p>
          <a:p>
            <a:pPr eaLnBrk="1" hangingPunct="1"/>
            <a:r>
              <a:rPr lang="en-US" altLang="zh-CN">
                <a:ea typeface="宋体" charset="-122"/>
              </a:rPr>
              <a:t>    if (root == null) {</a:t>
            </a:r>
          </a:p>
          <a:p>
            <a:pPr eaLnBrk="1" hangingPunct="1"/>
            <a:r>
              <a:rPr lang="en-US" altLang="zh-CN">
                <a:ea typeface="宋体" charset="-122"/>
              </a:rPr>
              <a:t>      return null</a:t>
            </a:r>
          </a:p>
          <a:p>
            <a:pPr eaLnBrk="1" hangingPunct="1"/>
            <a:r>
              <a:rPr lang="en-US" altLang="zh-CN">
                <a:ea typeface="宋体" charset="-122"/>
              </a:rPr>
              <a:t>    } else {</a:t>
            </a:r>
          </a:p>
          <a:p>
            <a:pPr eaLnBrk="1" hangingPunct="1"/>
            <a:r>
              <a:rPr lang="en-US" altLang="zh-CN">
                <a:ea typeface="宋体" charset="-122"/>
              </a:rPr>
              <a:t>      root.search(value)</a:t>
            </a: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b="1">
                <a:ea typeface="宋体" charset="-122"/>
              </a:rPr>
              <a:t>//TestBinarySortTree.scala</a:t>
            </a:r>
          </a:p>
          <a:p>
            <a:pPr eaLnBrk="1" hangingPunct="1"/>
            <a:endParaRPr lang="en-US" altLang="zh-CN">
              <a:ea typeface="宋体" charset="-122"/>
            </a:endParaRPr>
          </a:p>
          <a:p>
            <a:pPr eaLnBrk="1" hangingPunct="1"/>
            <a:r>
              <a:rPr lang="zh-CN" altLang="en-US">
                <a:ea typeface="宋体" charset="-122"/>
              </a:rPr>
              <a:t> </a:t>
            </a:r>
            <a:r>
              <a:rPr lang="en-US" altLang="zh-CN">
                <a:ea typeface="宋体" charset="-122"/>
              </a:rPr>
              <a:t>//</a:t>
            </a:r>
            <a:r>
              <a:rPr lang="zh-CN" altLang="en-US">
                <a:ea typeface="宋体" charset="-122"/>
              </a:rPr>
              <a:t>测试检索</a:t>
            </a:r>
          </a:p>
          <a:p>
            <a:pPr eaLnBrk="1" hangingPunct="1"/>
            <a:r>
              <a:rPr lang="zh-CN" altLang="en-US">
                <a:ea typeface="宋体" charset="-122"/>
              </a:rPr>
              <a:t>    </a:t>
            </a:r>
            <a:r>
              <a:rPr lang="en-US" altLang="zh-CN">
                <a:ea typeface="宋体" charset="-122"/>
              </a:rPr>
              <a:t>println("-----------------------")</a:t>
            </a:r>
          </a:p>
          <a:p>
            <a:pPr eaLnBrk="1" hangingPunct="1"/>
            <a:r>
              <a:rPr lang="en-US" altLang="zh-CN">
                <a:ea typeface="宋体" charset="-122"/>
              </a:rPr>
              <a:t>    val node1 = binarySortTree.search(3)</a:t>
            </a:r>
          </a:p>
          <a:p>
            <a:pPr eaLnBrk="1" hangingPunct="1"/>
            <a:r>
              <a:rPr lang="en-US" altLang="zh-CN">
                <a:ea typeface="宋体" charset="-122"/>
              </a:rPr>
              <a:t>    println(node1)</a:t>
            </a:r>
          </a:p>
          <a:p>
            <a:pPr eaLnBrk="1" hangingPunct="1"/>
            <a:r>
              <a:rPr lang="en-US" altLang="zh-CN">
                <a:ea typeface="宋体" charset="-122"/>
              </a:rPr>
              <a:t>    val node2 = binarySortTree.search(31)</a:t>
            </a:r>
          </a:p>
          <a:p>
            <a:pPr eaLnBrk="1" hangingPunct="1"/>
            <a:r>
              <a:rPr lang="en-US" altLang="zh-CN">
                <a:ea typeface="宋体" charset="-122"/>
              </a:rPr>
              <a:t>    println(node2)</a:t>
            </a: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177</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r>
              <a:rPr lang="en-US" altLang="zh-CN">
                <a:ea typeface="宋体" charset="-122"/>
              </a:rPr>
              <a:t>//class Node</a:t>
            </a:r>
          </a:p>
          <a:p>
            <a:pPr eaLnBrk="1" hangingPunct="1"/>
            <a:r>
              <a:rPr lang="en-US" altLang="zh-CN">
                <a:ea typeface="宋体" charset="-122"/>
              </a:rPr>
              <a:t>class Node {</a:t>
            </a:r>
          </a:p>
          <a:p>
            <a:pPr eaLnBrk="1" hangingPunct="1"/>
            <a:r>
              <a:rPr lang="en-US" altLang="zh-CN">
                <a:ea typeface="宋体" charset="-122"/>
              </a:rPr>
              <a:t>	public int value;//</a:t>
            </a:r>
            <a:r>
              <a:rPr lang="zh-CN" altLang="en-US">
                <a:ea typeface="宋体" charset="-122"/>
              </a:rPr>
              <a:t>修改成</a:t>
            </a:r>
            <a:r>
              <a:rPr lang="en-US" altLang="zh-CN">
                <a:ea typeface="宋体" charset="-122"/>
              </a:rPr>
              <a:t>public</a:t>
            </a:r>
            <a:r>
              <a:rPr lang="zh-CN" altLang="en-US">
                <a:ea typeface="宋体" charset="-122"/>
              </a:rPr>
              <a:t>的</a:t>
            </a:r>
            <a:r>
              <a:rPr lang="en-US" altLang="zh-CN">
                <a:ea typeface="宋体" charset="-122"/>
              </a:rPr>
              <a:t>...</a:t>
            </a:r>
          </a:p>
          <a:p>
            <a:pPr eaLnBrk="1" hangingPunct="1"/>
            <a:r>
              <a:rPr lang="en-US" altLang="zh-CN">
                <a:ea typeface="宋体" charset="-122"/>
              </a:rPr>
              <a:t>	public Node left;</a:t>
            </a:r>
          </a:p>
          <a:p>
            <a:pPr eaLnBrk="1" hangingPunct="1"/>
            <a:r>
              <a:rPr lang="en-US" altLang="zh-CN">
                <a:ea typeface="宋体" charset="-122"/>
              </a:rPr>
              <a:t>	public Node right;</a:t>
            </a:r>
          </a:p>
          <a:p>
            <a:pPr eaLnBrk="1" hangingPunct="1"/>
            <a:r>
              <a:rPr lang="en-US" altLang="zh-CN">
                <a:ea typeface="宋体" charset="-122"/>
              </a:rPr>
              <a:t>	// </a:t>
            </a:r>
            <a:r>
              <a:rPr lang="zh-CN" altLang="en-US">
                <a:ea typeface="宋体" charset="-122"/>
              </a:rPr>
              <a:t>查找要删除的节点</a:t>
            </a:r>
          </a:p>
          <a:p>
            <a:pPr eaLnBrk="1" hangingPunct="1"/>
            <a:r>
              <a:rPr lang="zh-CN" altLang="en-US">
                <a:ea typeface="宋体" charset="-122"/>
              </a:rPr>
              <a:t>	</a:t>
            </a:r>
            <a:r>
              <a:rPr lang="en-US" altLang="zh-CN">
                <a:ea typeface="宋体" charset="-122"/>
              </a:rPr>
              <a:t>public Node search(int value) {</a:t>
            </a:r>
          </a:p>
          <a:p>
            <a:pPr eaLnBrk="1" hangingPunct="1"/>
            <a:r>
              <a:rPr lang="en-US" altLang="zh-CN">
                <a:ea typeface="宋体" charset="-122"/>
              </a:rPr>
              <a:t>		if (value == this.value) { // </a:t>
            </a:r>
            <a:r>
              <a:rPr lang="zh-CN" altLang="en-US">
                <a:ea typeface="宋体" charset="-122"/>
              </a:rPr>
              <a:t>如果相等</a:t>
            </a:r>
          </a:p>
          <a:p>
            <a:pPr eaLnBrk="1" hangingPunct="1"/>
            <a:r>
              <a:rPr lang="zh-CN" altLang="en-US">
                <a:ea typeface="宋体" charset="-122"/>
              </a:rPr>
              <a:t>			</a:t>
            </a:r>
            <a:r>
              <a:rPr lang="en-US" altLang="zh-CN">
                <a:ea typeface="宋体" charset="-122"/>
              </a:rPr>
              <a:t>return this;</a:t>
            </a:r>
          </a:p>
          <a:p>
            <a:pPr eaLnBrk="1" hangingPunct="1"/>
            <a:r>
              <a:rPr lang="en-US" altLang="zh-CN">
                <a:ea typeface="宋体" charset="-122"/>
              </a:rPr>
              <a:t>		} else if (value &gt; this.value) {// </a:t>
            </a:r>
            <a:r>
              <a:rPr lang="zh-CN" altLang="en-US">
                <a:ea typeface="宋体" charset="-122"/>
              </a:rPr>
              <a:t>如果查找的值大于当前值，向右子树查找</a:t>
            </a:r>
          </a:p>
          <a:p>
            <a:pPr eaLnBrk="1" hangingPunct="1"/>
            <a:r>
              <a:rPr lang="zh-CN" altLang="en-US">
                <a:ea typeface="宋体" charset="-122"/>
              </a:rPr>
              <a:t>			</a:t>
            </a:r>
            <a:r>
              <a:rPr lang="en-US" altLang="zh-CN">
                <a:ea typeface="宋体" charset="-122"/>
              </a:rPr>
              <a:t>if (this.right == null) { // </a:t>
            </a:r>
            <a:r>
              <a:rPr lang="zh-CN" altLang="en-US">
                <a:ea typeface="宋体" charset="-122"/>
              </a:rPr>
              <a:t>如果右子树为空了，返回</a:t>
            </a:r>
            <a:r>
              <a:rPr lang="en-US" altLang="zh-CN">
                <a:ea typeface="宋体" charset="-122"/>
              </a:rPr>
              <a:t>null</a:t>
            </a:r>
          </a:p>
          <a:p>
            <a:pPr eaLnBrk="1" hangingPunct="1"/>
            <a:r>
              <a:rPr lang="en-US" altLang="zh-CN">
                <a:ea typeface="宋体" charset="-122"/>
              </a:rPr>
              <a:t>				return null;</a:t>
            </a:r>
          </a:p>
          <a:p>
            <a:pPr eaLnBrk="1" hangingPunct="1"/>
            <a:r>
              <a:rPr lang="en-US" altLang="zh-CN">
                <a:ea typeface="宋体" charset="-122"/>
              </a:rPr>
              <a:t>			}</a:t>
            </a:r>
          </a:p>
          <a:p>
            <a:pPr eaLnBrk="1" hangingPunct="1"/>
            <a:r>
              <a:rPr lang="en-US" altLang="zh-CN">
                <a:ea typeface="宋体" charset="-122"/>
              </a:rPr>
              <a:t>			return this.right.search(value);</a:t>
            </a:r>
          </a:p>
          <a:p>
            <a:pPr eaLnBrk="1" hangingPunct="1"/>
            <a:r>
              <a:rPr lang="en-US" altLang="zh-CN">
                <a:ea typeface="宋体" charset="-122"/>
              </a:rPr>
              <a:t>		} else { // </a:t>
            </a:r>
            <a:r>
              <a:rPr lang="zh-CN" altLang="en-US">
                <a:ea typeface="宋体" charset="-122"/>
              </a:rPr>
              <a:t>如果查找的值小于当前值，向左子树查找</a:t>
            </a:r>
          </a:p>
          <a:p>
            <a:pPr eaLnBrk="1" hangingPunct="1"/>
            <a:r>
              <a:rPr lang="zh-CN" altLang="en-US">
                <a:ea typeface="宋体" charset="-122"/>
              </a:rPr>
              <a:t>			</a:t>
            </a:r>
            <a:r>
              <a:rPr lang="en-US" altLang="zh-CN">
                <a:ea typeface="宋体" charset="-122"/>
              </a:rPr>
              <a:t>if (this.left == null) { // </a:t>
            </a:r>
            <a:r>
              <a:rPr lang="zh-CN" altLang="en-US">
                <a:ea typeface="宋体" charset="-122"/>
              </a:rPr>
              <a:t>如果左子树为空了，返回</a:t>
            </a:r>
            <a:r>
              <a:rPr lang="en-US" altLang="zh-CN">
                <a:ea typeface="宋体" charset="-122"/>
              </a:rPr>
              <a:t>null</a:t>
            </a:r>
          </a:p>
          <a:p>
            <a:pPr eaLnBrk="1" hangingPunct="1"/>
            <a:r>
              <a:rPr lang="en-US" altLang="zh-CN">
                <a:ea typeface="宋体" charset="-122"/>
              </a:rPr>
              <a:t>				return null;</a:t>
            </a:r>
          </a:p>
          <a:p>
            <a:pPr eaLnBrk="1" hangingPunct="1"/>
            <a:r>
              <a:rPr lang="en-US" altLang="zh-CN">
                <a:ea typeface="宋体" charset="-122"/>
              </a:rPr>
              <a:t>			}</a:t>
            </a:r>
          </a:p>
          <a:p>
            <a:pPr eaLnBrk="1" hangingPunct="1"/>
            <a:r>
              <a:rPr lang="en-US" altLang="zh-CN">
                <a:ea typeface="宋体" charset="-122"/>
              </a:rPr>
              <a:t>			return this.left.search(value);</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 </a:t>
            </a:r>
            <a:r>
              <a:rPr lang="zh-CN" altLang="en-US">
                <a:ea typeface="宋体" charset="-122"/>
              </a:rPr>
              <a:t>查找父节点</a:t>
            </a:r>
            <a:r>
              <a:rPr lang="en-US" altLang="zh-CN">
                <a:ea typeface="宋体" charset="-122"/>
              </a:rPr>
              <a:t>(</a:t>
            </a:r>
            <a:r>
              <a:rPr lang="zh-CN" altLang="en-US">
                <a:ea typeface="宋体" charset="-122"/>
              </a:rPr>
              <a:t>这个方法和删除节点类型无关，就是查找父节点</a:t>
            </a:r>
            <a:r>
              <a:rPr lang="en-US" altLang="zh-CN">
                <a:ea typeface="宋体" charset="-122"/>
              </a:rPr>
              <a:t>)</a:t>
            </a:r>
          </a:p>
          <a:p>
            <a:pPr eaLnBrk="1" hangingPunct="1"/>
            <a:r>
              <a:rPr lang="en-US" altLang="zh-CN">
                <a:ea typeface="宋体" charset="-122"/>
              </a:rPr>
              <a:t>	public Node searchParent(int value) {</a:t>
            </a:r>
          </a:p>
          <a:p>
            <a:pPr eaLnBrk="1" hangingPunct="1"/>
            <a:r>
              <a:rPr lang="en-US" altLang="zh-CN">
                <a:ea typeface="宋体" charset="-122"/>
              </a:rPr>
              <a:t>		if ((this.left != null &amp;&amp; this.left.value == value) </a:t>
            </a:r>
          </a:p>
          <a:p>
            <a:pPr eaLnBrk="1" hangingPunct="1"/>
            <a:r>
              <a:rPr lang="en-US" altLang="zh-CN">
                <a:ea typeface="宋体" charset="-122"/>
              </a:rPr>
              <a:t>				|| (this.right != null &amp;&amp; this.right.value == value)) {</a:t>
            </a:r>
          </a:p>
          <a:p>
            <a:pPr eaLnBrk="1" hangingPunct="1"/>
            <a:r>
              <a:rPr lang="en-US" altLang="zh-CN">
                <a:ea typeface="宋体" charset="-122"/>
              </a:rPr>
              <a:t>			return this;</a:t>
            </a:r>
          </a:p>
          <a:p>
            <a:pPr eaLnBrk="1" hangingPunct="1"/>
            <a:r>
              <a:rPr lang="en-US" altLang="zh-CN">
                <a:ea typeface="宋体" charset="-122"/>
              </a:rPr>
              <a:t>		} else {</a:t>
            </a:r>
          </a:p>
          <a:p>
            <a:pPr eaLnBrk="1" hangingPunct="1"/>
            <a:r>
              <a:rPr lang="en-US" altLang="zh-CN">
                <a:ea typeface="宋体" charset="-122"/>
              </a:rPr>
              <a:t>			// </a:t>
            </a:r>
            <a:r>
              <a:rPr lang="zh-CN" altLang="en-US">
                <a:ea typeface="宋体" charset="-122"/>
              </a:rPr>
              <a:t>如果查找的值大于当前节点，并且当前节点的右子节点不为空</a:t>
            </a:r>
          </a:p>
          <a:p>
            <a:pPr eaLnBrk="1" hangingPunct="1"/>
            <a:r>
              <a:rPr lang="zh-CN" altLang="en-US">
                <a:ea typeface="宋体" charset="-122"/>
              </a:rPr>
              <a:t>			</a:t>
            </a:r>
            <a:r>
              <a:rPr lang="en-US" altLang="zh-CN">
                <a:ea typeface="宋体" charset="-122"/>
              </a:rPr>
              <a:t>if (value &gt; this.value &amp;&amp; this.right != null) {</a:t>
            </a:r>
          </a:p>
          <a:p>
            <a:pPr eaLnBrk="1" hangingPunct="1"/>
            <a:r>
              <a:rPr lang="en-US" altLang="zh-CN">
                <a:ea typeface="宋体" charset="-122"/>
              </a:rPr>
              <a:t>				return this.right.searchParent(value);</a:t>
            </a:r>
          </a:p>
          <a:p>
            <a:pPr eaLnBrk="1" hangingPunct="1"/>
            <a:r>
              <a:rPr lang="en-US" altLang="zh-CN">
                <a:ea typeface="宋体" charset="-122"/>
              </a:rPr>
              <a:t>			} else if (value &lt; this.value &amp;&amp; this.left != null) {</a:t>
            </a:r>
          </a:p>
          <a:p>
            <a:pPr eaLnBrk="1" hangingPunct="1"/>
            <a:r>
              <a:rPr lang="en-US" altLang="zh-CN">
                <a:ea typeface="宋体" charset="-122"/>
              </a:rPr>
              <a:t>				return this.left.searchParent(value);</a:t>
            </a:r>
          </a:p>
          <a:p>
            <a:pPr eaLnBrk="1" hangingPunct="1"/>
            <a:r>
              <a:rPr lang="en-US" altLang="zh-CN">
                <a:ea typeface="宋体" charset="-122"/>
              </a:rPr>
              <a:t>			} else {</a:t>
            </a:r>
          </a:p>
          <a:p>
            <a:pPr eaLnBrk="1" hangingPunct="1"/>
            <a:r>
              <a:rPr lang="en-US" altLang="zh-CN">
                <a:ea typeface="宋体" charset="-122"/>
              </a:rPr>
              <a:t>				return null;</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a:t>
            </a:r>
          </a:p>
          <a:p>
            <a:pPr eaLnBrk="1" hangingPunct="1"/>
            <a:endParaRPr lang="en-US" altLang="zh-CN">
              <a:ea typeface="宋体" charset="-122"/>
            </a:endParaRPr>
          </a:p>
          <a:p>
            <a:pPr eaLnBrk="1" hangingPunct="1"/>
            <a:r>
              <a:rPr lang="en-US" altLang="zh-CN">
                <a:ea typeface="宋体" charset="-122"/>
              </a:rPr>
              <a:t>//class</a:t>
            </a:r>
            <a:r>
              <a:rPr lang="en-US" altLang="zh-CN" baseline="0">
                <a:ea typeface="宋体" charset="-122"/>
              </a:rPr>
              <a:t> </a:t>
            </a:r>
            <a:r>
              <a:rPr lang="en-US" altLang="zh-CN">
                <a:ea typeface="宋体" charset="-122"/>
              </a:rPr>
              <a:t>BinarySortTree</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查找要删除的节点</a:t>
            </a:r>
          </a:p>
          <a:p>
            <a:pPr eaLnBrk="1" hangingPunct="1"/>
            <a:r>
              <a:rPr lang="zh-CN" altLang="en-US">
                <a:ea typeface="宋体" charset="-122"/>
              </a:rPr>
              <a:t>	</a:t>
            </a:r>
            <a:r>
              <a:rPr lang="en-US" altLang="zh-CN">
                <a:ea typeface="宋体" charset="-122"/>
              </a:rPr>
              <a:t>public Node search(int value) {</a:t>
            </a:r>
          </a:p>
          <a:p>
            <a:pPr eaLnBrk="1" hangingPunct="1"/>
            <a:r>
              <a:rPr lang="en-US" altLang="zh-CN">
                <a:ea typeface="宋体" charset="-122"/>
              </a:rPr>
              <a:t>		if (root == null) {</a:t>
            </a:r>
          </a:p>
          <a:p>
            <a:pPr eaLnBrk="1" hangingPunct="1"/>
            <a:r>
              <a:rPr lang="en-US" altLang="zh-CN">
                <a:ea typeface="宋体" charset="-122"/>
              </a:rPr>
              <a:t>			return null;</a:t>
            </a:r>
          </a:p>
          <a:p>
            <a:pPr eaLnBrk="1" hangingPunct="1"/>
            <a:r>
              <a:rPr lang="en-US" altLang="zh-CN">
                <a:ea typeface="宋体" charset="-122"/>
              </a:rPr>
              <a:t>		} else {</a:t>
            </a:r>
          </a:p>
          <a:p>
            <a:pPr eaLnBrk="1" hangingPunct="1"/>
            <a:r>
              <a:rPr lang="en-US" altLang="zh-CN">
                <a:ea typeface="宋体" charset="-122"/>
              </a:rPr>
              <a:t>			return root.search(value);</a:t>
            </a: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查找父节点</a:t>
            </a:r>
          </a:p>
          <a:p>
            <a:pPr eaLnBrk="1" hangingPunct="1"/>
            <a:r>
              <a:rPr lang="zh-CN" altLang="en-US">
                <a:ea typeface="宋体" charset="-122"/>
              </a:rPr>
              <a:t>	</a:t>
            </a:r>
            <a:r>
              <a:rPr lang="en-US" altLang="zh-CN">
                <a:ea typeface="宋体" charset="-122"/>
              </a:rPr>
              <a:t>public Node searchParent(int value) {</a:t>
            </a:r>
          </a:p>
          <a:p>
            <a:pPr eaLnBrk="1" hangingPunct="1"/>
            <a:r>
              <a:rPr lang="en-US" altLang="zh-CN">
                <a:ea typeface="宋体" charset="-122"/>
              </a:rPr>
              <a:t>		if (root == null) {</a:t>
            </a:r>
          </a:p>
          <a:p>
            <a:pPr eaLnBrk="1" hangingPunct="1"/>
            <a:r>
              <a:rPr lang="en-US" altLang="zh-CN">
                <a:ea typeface="宋体" charset="-122"/>
              </a:rPr>
              <a:t>			return null;</a:t>
            </a:r>
          </a:p>
          <a:p>
            <a:pPr eaLnBrk="1" hangingPunct="1"/>
            <a:r>
              <a:rPr lang="en-US" altLang="zh-CN">
                <a:ea typeface="宋体" charset="-122"/>
              </a:rPr>
              <a:t>		} else {</a:t>
            </a:r>
          </a:p>
          <a:p>
            <a:pPr eaLnBrk="1" hangingPunct="1"/>
            <a:r>
              <a:rPr lang="en-US" altLang="zh-CN">
                <a:ea typeface="宋体" charset="-122"/>
              </a:rPr>
              <a:t>			return root.searchParent(value);</a:t>
            </a: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删除节点</a:t>
            </a:r>
          </a:p>
          <a:p>
            <a:pPr eaLnBrk="1" hangingPunct="1"/>
            <a:r>
              <a:rPr lang="zh-CN" altLang="en-US">
                <a:ea typeface="宋体" charset="-122"/>
              </a:rPr>
              <a:t>	</a:t>
            </a:r>
            <a:r>
              <a:rPr lang="en-US" altLang="zh-CN">
                <a:ea typeface="宋体" charset="-122"/>
              </a:rPr>
              <a:t>public void delNode(int value) {</a:t>
            </a:r>
          </a:p>
          <a:p>
            <a:pPr eaLnBrk="1" hangingPunct="1"/>
            <a:r>
              <a:rPr lang="en-US" altLang="zh-CN">
                <a:ea typeface="宋体" charset="-122"/>
              </a:rPr>
              <a:t>		if (root == null) {</a:t>
            </a:r>
          </a:p>
          <a:p>
            <a:pPr eaLnBrk="1" hangingPunct="1"/>
            <a:r>
              <a:rPr lang="en-US" altLang="zh-CN">
                <a:ea typeface="宋体" charset="-122"/>
              </a:rPr>
              <a:t>			return;</a:t>
            </a:r>
          </a:p>
          <a:p>
            <a:pPr eaLnBrk="1" hangingPunct="1"/>
            <a:r>
              <a:rPr lang="en-US" altLang="zh-CN">
                <a:ea typeface="宋体" charset="-122"/>
              </a:rPr>
              <a:t>		} else {</a:t>
            </a:r>
          </a:p>
          <a:p>
            <a:pPr eaLnBrk="1" hangingPunct="1"/>
            <a:r>
              <a:rPr lang="en-US" altLang="zh-CN">
                <a:ea typeface="宋体" charset="-122"/>
              </a:rPr>
              <a:t>			// </a:t>
            </a:r>
            <a:r>
              <a:rPr lang="zh-CN" altLang="en-US">
                <a:ea typeface="宋体" charset="-122"/>
              </a:rPr>
              <a:t>先找到这个节点</a:t>
            </a:r>
            <a:r>
              <a:rPr lang="en-US" altLang="zh-CN">
                <a:ea typeface="宋体" charset="-122"/>
              </a:rPr>
              <a:t>(</a:t>
            </a:r>
            <a:r>
              <a:rPr lang="zh-CN" altLang="en-US">
                <a:ea typeface="宋体" charset="-122"/>
              </a:rPr>
              <a:t>要删除的节点</a:t>
            </a:r>
            <a:r>
              <a:rPr lang="en-US" altLang="zh-CN">
                <a:ea typeface="宋体" charset="-122"/>
              </a:rPr>
              <a:t>)</a:t>
            </a:r>
          </a:p>
          <a:p>
            <a:pPr eaLnBrk="1" hangingPunct="1"/>
            <a:r>
              <a:rPr lang="en-US" altLang="zh-CN">
                <a:ea typeface="宋体" charset="-122"/>
              </a:rPr>
              <a:t>			Node targetNode = search(value);</a:t>
            </a:r>
          </a:p>
          <a:p>
            <a:pPr eaLnBrk="1" hangingPunct="1"/>
            <a:r>
              <a:rPr lang="en-US" altLang="zh-CN">
                <a:ea typeface="宋体" charset="-122"/>
              </a:rPr>
              <a:t>			// </a:t>
            </a:r>
            <a:r>
              <a:rPr lang="zh-CN" altLang="en-US">
                <a:ea typeface="宋体" charset="-122"/>
              </a:rPr>
              <a:t>如果没有找到，就返回</a:t>
            </a:r>
          </a:p>
          <a:p>
            <a:pPr eaLnBrk="1" hangingPunct="1"/>
            <a:r>
              <a:rPr lang="zh-CN" altLang="en-US">
                <a:ea typeface="宋体" charset="-122"/>
              </a:rPr>
              <a:t>			</a:t>
            </a:r>
            <a:r>
              <a:rPr lang="en-US" altLang="zh-CN">
                <a:ea typeface="宋体" charset="-122"/>
              </a:rPr>
              <a:t>if (targetNode == null) {</a:t>
            </a:r>
          </a:p>
          <a:p>
            <a:pPr eaLnBrk="1" hangingPunct="1"/>
            <a:r>
              <a:rPr lang="en-US" altLang="zh-CN">
                <a:ea typeface="宋体" charset="-122"/>
              </a:rPr>
              <a:t>				return;</a:t>
            </a:r>
          </a:p>
          <a:p>
            <a:pPr eaLnBrk="1" hangingPunct="1"/>
            <a:r>
              <a:rPr lang="en-US" altLang="zh-CN">
                <a:ea typeface="宋体" charset="-122"/>
              </a:rPr>
              <a:t>			}</a:t>
            </a:r>
          </a:p>
          <a:p>
            <a:pPr eaLnBrk="1" hangingPunct="1"/>
            <a:r>
              <a:rPr lang="en-US" altLang="zh-CN">
                <a:ea typeface="宋体" charset="-122"/>
              </a:rPr>
              <a:t>			// </a:t>
            </a:r>
            <a:r>
              <a:rPr lang="zh-CN" altLang="en-US">
                <a:ea typeface="宋体" charset="-122"/>
              </a:rPr>
              <a:t>找到要删除的节点的父节点</a:t>
            </a:r>
          </a:p>
          <a:p>
            <a:pPr eaLnBrk="1" hangingPunct="1"/>
            <a:r>
              <a:rPr lang="zh-CN" altLang="en-US">
                <a:ea typeface="宋体" charset="-122"/>
              </a:rPr>
              <a:t>			</a:t>
            </a:r>
            <a:r>
              <a:rPr lang="en-US" altLang="zh-CN">
                <a:ea typeface="宋体" charset="-122"/>
              </a:rPr>
              <a:t>Node parent = searchParent(value);</a:t>
            </a:r>
          </a:p>
          <a:p>
            <a:pPr eaLnBrk="1" hangingPunct="1"/>
            <a:r>
              <a:rPr lang="en-US" altLang="zh-CN">
                <a:ea typeface="宋体" charset="-122"/>
              </a:rPr>
              <a:t>			// </a:t>
            </a:r>
            <a:r>
              <a:rPr lang="zh-CN" altLang="en-US">
                <a:ea typeface="宋体" charset="-122"/>
              </a:rPr>
              <a:t>如果要删除的节点是叶子节点</a:t>
            </a:r>
          </a:p>
          <a:p>
            <a:pPr eaLnBrk="1" hangingPunct="1"/>
            <a:r>
              <a:rPr lang="zh-CN" altLang="en-US">
                <a:ea typeface="宋体" charset="-122"/>
              </a:rPr>
              <a:t>			</a:t>
            </a:r>
            <a:r>
              <a:rPr lang="en-US" altLang="zh-CN">
                <a:ea typeface="宋体" charset="-122"/>
              </a:rPr>
              <a:t>if (targetNode.left == null &amp;&amp; targetNode.right == null) {</a:t>
            </a:r>
          </a:p>
          <a:p>
            <a:pPr eaLnBrk="1" hangingPunct="1"/>
            <a:r>
              <a:rPr lang="en-US" altLang="zh-CN">
                <a:ea typeface="宋体" charset="-122"/>
              </a:rPr>
              <a:t>				// </a:t>
            </a:r>
            <a:r>
              <a:rPr lang="zh-CN" altLang="en-US">
                <a:ea typeface="宋体" charset="-122"/>
              </a:rPr>
              <a:t>判断要删除的节点在当前节点的左还是右</a:t>
            </a:r>
          </a:p>
          <a:p>
            <a:pPr eaLnBrk="1" hangingPunct="1"/>
            <a:r>
              <a:rPr lang="zh-CN" altLang="en-US">
                <a:ea typeface="宋体" charset="-122"/>
              </a:rPr>
              <a:t>				</a:t>
            </a:r>
            <a:r>
              <a:rPr lang="en-US" altLang="zh-CN">
                <a:ea typeface="宋体" charset="-122"/>
              </a:rPr>
              <a:t>if (parent.left != null &amp;&amp; parent.left.value == value) {</a:t>
            </a:r>
          </a:p>
          <a:p>
            <a:pPr eaLnBrk="1" hangingPunct="1"/>
            <a:r>
              <a:rPr lang="en-US" altLang="zh-CN">
                <a:ea typeface="宋体" charset="-122"/>
              </a:rPr>
              <a:t>					parent.left = null;</a:t>
            </a:r>
          </a:p>
          <a:p>
            <a:pPr eaLnBrk="1" hangingPunct="1"/>
            <a:r>
              <a:rPr lang="en-US" altLang="zh-CN">
                <a:ea typeface="宋体" charset="-122"/>
              </a:rPr>
              <a:t>				} else if (parent.right != null &amp;&amp; parent.right.value == value) {</a:t>
            </a:r>
          </a:p>
          <a:p>
            <a:pPr eaLnBrk="1" hangingPunct="1"/>
            <a:r>
              <a:rPr lang="en-US" altLang="zh-CN">
                <a:ea typeface="宋体" charset="-122"/>
              </a:rPr>
              <a:t>					parent.right = null;</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a:t>
            </a:r>
          </a:p>
          <a:p>
            <a:pPr eaLnBrk="1" hangingPunct="1"/>
            <a:endParaRPr lang="en-US" altLang="zh-CN">
              <a:ea typeface="宋体" charset="-122"/>
            </a:endParaRPr>
          </a:p>
          <a:p>
            <a:pPr eaLnBrk="1" hangingPunct="1"/>
            <a:r>
              <a:rPr lang="en-US" altLang="zh-CN">
                <a:ea typeface="宋体" charset="-122"/>
              </a:rPr>
              <a:t>//class TestBinarySortTree</a:t>
            </a:r>
          </a:p>
          <a:p>
            <a:pPr eaLnBrk="1" hangingPunct="1"/>
            <a:endParaRPr lang="en-US" altLang="zh-CN">
              <a:ea typeface="宋体" charset="-122"/>
            </a:endParaRPr>
          </a:p>
          <a:p>
            <a:pPr eaLnBrk="1" hangingPunct="1"/>
            <a:r>
              <a:rPr lang="en-US" altLang="zh-CN">
                <a:ea typeface="宋体" charset="-122"/>
              </a:rPr>
              <a:t>int[] arr = { 7, 3, 10, 12, 5, 1, 9 };</a:t>
            </a:r>
          </a:p>
          <a:p>
            <a:pPr eaLnBrk="1" hangingPunct="1"/>
            <a:endParaRPr lang="en-US" altLang="zh-CN">
              <a:ea typeface="宋体" charset="-122"/>
            </a:endParaRPr>
          </a:p>
          <a:p>
            <a:pPr eaLnBrk="1" hangingPunct="1"/>
            <a:r>
              <a:rPr lang="en-US" altLang="zh-CN">
                <a:ea typeface="宋体" charset="-122"/>
              </a:rPr>
              <a:t>//</a:t>
            </a:r>
            <a:r>
              <a:rPr lang="zh-CN" altLang="en-US">
                <a:ea typeface="宋体" charset="-122"/>
              </a:rPr>
              <a:t>测试删除叶子节点</a:t>
            </a:r>
          </a:p>
          <a:p>
            <a:pPr eaLnBrk="1" hangingPunct="1"/>
            <a:r>
              <a:rPr lang="en-US" altLang="zh-CN">
                <a:ea typeface="宋体" charset="-122"/>
              </a:rPr>
              <a:t>System.out.println("~~~~~~~~~~~~~~~~~~~~~~~~~~");</a:t>
            </a:r>
          </a:p>
          <a:p>
            <a:pPr eaLnBrk="1" hangingPunct="1"/>
            <a:r>
              <a:rPr lang="en-US" altLang="zh-CN">
                <a:ea typeface="宋体" charset="-122"/>
              </a:rPr>
              <a:t>binarySortTree.delNode(1);</a:t>
            </a:r>
          </a:p>
          <a:p>
            <a:pPr eaLnBrk="1" hangingPunct="1"/>
            <a:r>
              <a:rPr lang="en-US" altLang="zh-CN">
                <a:ea typeface="宋体" charset="-122"/>
              </a:rPr>
              <a:t>binarySortTree.delNode(5);</a:t>
            </a:r>
          </a:p>
          <a:p>
            <a:pPr eaLnBrk="1" hangingPunct="1"/>
            <a:r>
              <a:rPr lang="en-US" altLang="zh-CN">
                <a:ea typeface="宋体" charset="-122"/>
              </a:rPr>
              <a:t>binarySortTree.delNode(9);</a:t>
            </a:r>
          </a:p>
          <a:p>
            <a:pPr eaLnBrk="1" hangingPunct="1"/>
            <a:r>
              <a:rPr lang="en-US" altLang="zh-CN">
                <a:ea typeface="宋体" charset="-122"/>
              </a:rPr>
              <a:t>binarySortTree.delNode(12);</a:t>
            </a:r>
          </a:p>
          <a:p>
            <a:pPr eaLnBrk="1" hangingPunct="1"/>
            <a:r>
              <a:rPr lang="en-US" altLang="zh-CN">
                <a:ea typeface="宋体" charset="-122"/>
              </a:rPr>
              <a:t>binarySortTree.infixOrder();</a:t>
            </a:r>
          </a:p>
          <a:p>
            <a:pPr eaLnBrk="1" hangingPunct="1"/>
            <a:r>
              <a:rPr lang="en-US" altLang="zh-CN">
                <a:ea typeface="宋体" charset="-122"/>
              </a:rPr>
              <a:t> </a:t>
            </a: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178</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r>
              <a:rPr lang="en-US" altLang="zh-CN">
                <a:ea typeface="宋体" charset="-122"/>
              </a:rPr>
              <a:t>//class </a:t>
            </a:r>
            <a:r>
              <a:rPr lang="en-US" altLang="zh-CN" sz="1200" kern="1200">
                <a:solidFill>
                  <a:schemeClr val="tx1"/>
                </a:solidFill>
                <a:latin typeface="+mn-lt"/>
                <a:ea typeface="+mn-ea"/>
                <a:cs typeface="+mn-cs"/>
              </a:rPr>
              <a:t>BinarySortTree</a:t>
            </a:r>
            <a:endParaRPr lang="en-US" altLang="zh-CN">
              <a:ea typeface="宋体" charset="-122"/>
            </a:endParaRPr>
          </a:p>
          <a:p>
            <a:pPr eaLnBrk="1" hangingPunct="1"/>
            <a:r>
              <a:rPr lang="en-US" altLang="zh-CN">
                <a:ea typeface="宋体" charset="-122"/>
              </a:rPr>
              <a:t>//</a:t>
            </a:r>
            <a:r>
              <a:rPr lang="zh-CN" altLang="en-US">
                <a:ea typeface="宋体" charset="-122"/>
              </a:rPr>
              <a:t>删除节点</a:t>
            </a:r>
            <a:endParaRPr lang="en-US" altLang="zh-CN">
              <a:ea typeface="宋体" charset="-122"/>
            </a:endParaRPr>
          </a:p>
          <a:p>
            <a:pPr eaLnBrk="1" hangingPunct="1"/>
            <a:r>
              <a:rPr lang="en-US" altLang="zh-CN">
                <a:ea typeface="宋体" charset="-122"/>
              </a:rPr>
              <a:t>// </a:t>
            </a:r>
            <a:r>
              <a:rPr lang="zh-CN" altLang="en-US">
                <a:ea typeface="宋体" charset="-122"/>
              </a:rPr>
              <a:t>删除节点</a:t>
            </a:r>
          </a:p>
          <a:p>
            <a:pPr eaLnBrk="1" hangingPunct="1"/>
            <a:r>
              <a:rPr lang="zh-CN" altLang="en-US">
                <a:ea typeface="宋体" charset="-122"/>
              </a:rPr>
              <a:t>	</a:t>
            </a:r>
            <a:r>
              <a:rPr lang="en-US" altLang="zh-CN">
                <a:ea typeface="宋体" charset="-122"/>
              </a:rPr>
              <a:t>public void delNode(int value) {</a:t>
            </a:r>
          </a:p>
          <a:p>
            <a:pPr eaLnBrk="1" hangingPunct="1"/>
            <a:r>
              <a:rPr lang="en-US" altLang="zh-CN">
                <a:ea typeface="宋体" charset="-122"/>
              </a:rPr>
              <a:t>		if (root == null) {</a:t>
            </a:r>
          </a:p>
          <a:p>
            <a:pPr eaLnBrk="1" hangingPunct="1"/>
            <a:r>
              <a:rPr lang="en-US" altLang="zh-CN">
                <a:ea typeface="宋体" charset="-122"/>
              </a:rPr>
              <a:t>			return;</a:t>
            </a:r>
          </a:p>
          <a:p>
            <a:pPr eaLnBrk="1" hangingPunct="1"/>
            <a:r>
              <a:rPr lang="en-US" altLang="zh-CN">
                <a:ea typeface="宋体" charset="-122"/>
              </a:rPr>
              <a:t>		} else {</a:t>
            </a:r>
          </a:p>
          <a:p>
            <a:pPr eaLnBrk="1" hangingPunct="1"/>
            <a:r>
              <a:rPr lang="en-US" altLang="zh-CN">
                <a:ea typeface="宋体" charset="-122"/>
              </a:rPr>
              <a:t>			// </a:t>
            </a:r>
            <a:r>
              <a:rPr lang="zh-CN" altLang="en-US">
                <a:ea typeface="宋体" charset="-122"/>
              </a:rPr>
              <a:t>先找到这个节点</a:t>
            </a:r>
            <a:r>
              <a:rPr lang="en-US" altLang="zh-CN">
                <a:ea typeface="宋体" charset="-122"/>
              </a:rPr>
              <a:t>(</a:t>
            </a:r>
            <a:r>
              <a:rPr lang="zh-CN" altLang="en-US">
                <a:ea typeface="宋体" charset="-122"/>
              </a:rPr>
              <a:t>要删除的节点</a:t>
            </a:r>
            <a:r>
              <a:rPr lang="en-US" altLang="zh-CN">
                <a:ea typeface="宋体" charset="-122"/>
              </a:rPr>
              <a:t>)</a:t>
            </a:r>
          </a:p>
          <a:p>
            <a:pPr eaLnBrk="1" hangingPunct="1"/>
            <a:r>
              <a:rPr lang="en-US" altLang="zh-CN">
                <a:ea typeface="宋体" charset="-122"/>
              </a:rPr>
              <a:t>			Node targetNode = search(value);</a:t>
            </a:r>
          </a:p>
          <a:p>
            <a:pPr eaLnBrk="1" hangingPunct="1"/>
            <a:r>
              <a:rPr lang="en-US" altLang="zh-CN">
                <a:ea typeface="宋体" charset="-122"/>
              </a:rPr>
              <a:t>			// </a:t>
            </a:r>
            <a:r>
              <a:rPr lang="zh-CN" altLang="en-US">
                <a:ea typeface="宋体" charset="-122"/>
              </a:rPr>
              <a:t>如果没有找到，就返回</a:t>
            </a:r>
          </a:p>
          <a:p>
            <a:pPr eaLnBrk="1" hangingPunct="1"/>
            <a:r>
              <a:rPr lang="zh-CN" altLang="en-US">
                <a:ea typeface="宋体" charset="-122"/>
              </a:rPr>
              <a:t>			</a:t>
            </a:r>
            <a:r>
              <a:rPr lang="en-US" altLang="zh-CN">
                <a:ea typeface="宋体" charset="-122"/>
              </a:rPr>
              <a:t>if (targetNode == null) {</a:t>
            </a:r>
          </a:p>
          <a:p>
            <a:pPr eaLnBrk="1" hangingPunct="1"/>
            <a:r>
              <a:rPr lang="en-US" altLang="zh-CN">
                <a:ea typeface="宋体" charset="-122"/>
              </a:rPr>
              <a:t>				return;</a:t>
            </a:r>
          </a:p>
          <a:p>
            <a:pPr eaLnBrk="1" hangingPunct="1"/>
            <a:r>
              <a:rPr lang="en-US" altLang="zh-CN">
                <a:ea typeface="宋体" charset="-122"/>
              </a:rPr>
              <a:t>			}</a:t>
            </a:r>
          </a:p>
          <a:p>
            <a:pPr eaLnBrk="1" hangingPunct="1"/>
            <a:r>
              <a:rPr lang="en-US" altLang="zh-CN">
                <a:ea typeface="宋体" charset="-122"/>
              </a:rPr>
              <a:t>			// </a:t>
            </a:r>
            <a:r>
              <a:rPr lang="zh-CN" altLang="en-US">
                <a:ea typeface="宋体" charset="-122"/>
              </a:rPr>
              <a:t>找到要删除的节点的父节点</a:t>
            </a:r>
          </a:p>
          <a:p>
            <a:pPr eaLnBrk="1" hangingPunct="1"/>
            <a:r>
              <a:rPr lang="zh-CN" altLang="en-US">
                <a:ea typeface="宋体" charset="-122"/>
              </a:rPr>
              <a:t>			</a:t>
            </a:r>
            <a:r>
              <a:rPr lang="en-US" altLang="zh-CN">
                <a:ea typeface="宋体" charset="-122"/>
              </a:rPr>
              <a:t>Node parent = searchParent(value);</a:t>
            </a:r>
          </a:p>
          <a:p>
            <a:pPr eaLnBrk="1" hangingPunct="1"/>
            <a:r>
              <a:rPr lang="en-US" altLang="zh-CN">
                <a:ea typeface="宋体" charset="-122"/>
              </a:rPr>
              <a:t>			// </a:t>
            </a:r>
            <a:r>
              <a:rPr lang="zh-CN" altLang="en-US">
                <a:ea typeface="宋体" charset="-122"/>
              </a:rPr>
              <a:t>如果要删除的节点是叶子节点</a:t>
            </a:r>
          </a:p>
          <a:p>
            <a:pPr eaLnBrk="1" hangingPunct="1"/>
            <a:r>
              <a:rPr lang="zh-CN" altLang="en-US">
                <a:ea typeface="宋体" charset="-122"/>
              </a:rPr>
              <a:t>			</a:t>
            </a:r>
            <a:r>
              <a:rPr lang="en-US" altLang="zh-CN">
                <a:ea typeface="宋体" charset="-122"/>
              </a:rPr>
              <a:t>if (targetNode.left == null &amp;&amp; targetNode.right == null) {</a:t>
            </a:r>
          </a:p>
          <a:p>
            <a:pPr eaLnBrk="1" hangingPunct="1"/>
            <a:r>
              <a:rPr lang="en-US" altLang="zh-CN">
                <a:ea typeface="宋体" charset="-122"/>
              </a:rPr>
              <a:t>				// </a:t>
            </a:r>
            <a:r>
              <a:rPr lang="zh-CN" altLang="en-US">
                <a:ea typeface="宋体" charset="-122"/>
              </a:rPr>
              <a:t>判断要删除的节点在当前节点的左还是右</a:t>
            </a:r>
          </a:p>
          <a:p>
            <a:pPr eaLnBrk="1" hangingPunct="1"/>
            <a:r>
              <a:rPr lang="zh-CN" altLang="en-US">
                <a:ea typeface="宋体" charset="-122"/>
              </a:rPr>
              <a:t>				</a:t>
            </a:r>
            <a:r>
              <a:rPr lang="en-US" altLang="zh-CN">
                <a:ea typeface="宋体" charset="-122"/>
              </a:rPr>
              <a:t>if (parent.left != null &amp;&amp; parent.left.value == value) {</a:t>
            </a:r>
          </a:p>
          <a:p>
            <a:pPr eaLnBrk="1" hangingPunct="1"/>
            <a:r>
              <a:rPr lang="en-US" altLang="zh-CN">
                <a:ea typeface="宋体" charset="-122"/>
              </a:rPr>
              <a:t>					parent.left = null;</a:t>
            </a:r>
          </a:p>
          <a:p>
            <a:pPr eaLnBrk="1" hangingPunct="1"/>
            <a:r>
              <a:rPr lang="en-US" altLang="zh-CN">
                <a:ea typeface="宋体" charset="-122"/>
              </a:rPr>
              <a:t>				} else if (parent.right != null &amp;&amp; parent.right.value == value) {</a:t>
            </a:r>
          </a:p>
          <a:p>
            <a:pPr eaLnBrk="1" hangingPunct="1"/>
            <a:r>
              <a:rPr lang="en-US" altLang="zh-CN">
                <a:ea typeface="宋体" charset="-122"/>
              </a:rPr>
              <a:t>					parent.right = null;</a:t>
            </a:r>
          </a:p>
          <a:p>
            <a:pPr eaLnBrk="1" hangingPunct="1"/>
            <a:r>
              <a:rPr lang="en-US" altLang="zh-CN">
                <a:ea typeface="宋体" charset="-122"/>
              </a:rPr>
              <a:t>				}</a:t>
            </a:r>
          </a:p>
          <a:p>
            <a:pPr eaLnBrk="1" hangingPunct="1"/>
            <a:r>
              <a:rPr lang="en-US" altLang="zh-CN">
                <a:ea typeface="宋体" charset="-122"/>
              </a:rPr>
              <a:t>			} // </a:t>
            </a:r>
            <a:r>
              <a:rPr lang="zh-CN" altLang="en-US">
                <a:ea typeface="宋体" charset="-122"/>
              </a:rPr>
              <a:t>要删除的节点有两个子节点</a:t>
            </a:r>
          </a:p>
          <a:p>
            <a:pPr eaLnBrk="1" hangingPunct="1"/>
            <a:r>
              <a:rPr lang="zh-CN" altLang="en-US">
                <a:ea typeface="宋体" charset="-122"/>
              </a:rPr>
              <a:t>			</a:t>
            </a:r>
            <a:r>
              <a:rPr lang="en-US" altLang="zh-CN">
                <a:ea typeface="宋体" charset="-122"/>
              </a:rPr>
              <a:t>else if (targetNode.left != null &amp;&amp; targetNode.right != null) {</a:t>
            </a:r>
          </a:p>
          <a:p>
            <a:pPr eaLnBrk="1" hangingPunct="1"/>
            <a:endParaRPr lang="en-US" altLang="zh-CN">
              <a:ea typeface="宋体" charset="-122"/>
            </a:endParaRPr>
          </a:p>
          <a:p>
            <a:pPr eaLnBrk="1" hangingPunct="1"/>
            <a:r>
              <a:rPr lang="en-US" altLang="zh-CN">
                <a:ea typeface="宋体" charset="-122"/>
              </a:rPr>
              <a:t>			} else { // </a:t>
            </a:r>
            <a:r>
              <a:rPr lang="zh-CN" altLang="en-US">
                <a:ea typeface="宋体" charset="-122"/>
              </a:rPr>
              <a:t>要删除的节点有一个子节点</a:t>
            </a:r>
          </a:p>
          <a:p>
            <a:pPr eaLnBrk="1" hangingPunct="1"/>
            <a:r>
              <a:rPr lang="zh-CN" altLang="en-US">
                <a:ea typeface="宋体" charset="-122"/>
              </a:rPr>
              <a:t>				</a:t>
            </a:r>
            <a:r>
              <a:rPr lang="en-US" altLang="zh-CN">
                <a:ea typeface="宋体" charset="-122"/>
              </a:rPr>
              <a:t>// </a:t>
            </a:r>
            <a:r>
              <a:rPr lang="zh-CN" altLang="en-US">
                <a:ea typeface="宋体" charset="-122"/>
              </a:rPr>
              <a:t>如果要删除的节点有左子节点</a:t>
            </a:r>
          </a:p>
          <a:p>
            <a:pPr eaLnBrk="1" hangingPunct="1"/>
            <a:r>
              <a:rPr lang="zh-CN" altLang="en-US">
                <a:ea typeface="宋体" charset="-122"/>
              </a:rPr>
              <a:t>				</a:t>
            </a:r>
            <a:r>
              <a:rPr lang="en-US" altLang="zh-CN">
                <a:ea typeface="宋体" charset="-122"/>
              </a:rPr>
              <a:t>if (targetNode.left != null) {</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如果要删除的节点是父节点的左子节点</a:t>
            </a:r>
          </a:p>
          <a:p>
            <a:pPr eaLnBrk="1" hangingPunct="1"/>
            <a:r>
              <a:rPr lang="zh-CN" altLang="en-US">
                <a:ea typeface="宋体" charset="-122"/>
              </a:rPr>
              <a:t>					</a:t>
            </a:r>
            <a:r>
              <a:rPr lang="en-US" altLang="zh-CN">
                <a:ea typeface="宋体" charset="-122"/>
              </a:rPr>
              <a:t>if (parent.left.value == value) {</a:t>
            </a:r>
          </a:p>
          <a:p>
            <a:pPr eaLnBrk="1" hangingPunct="1"/>
            <a:r>
              <a:rPr lang="en-US" altLang="zh-CN">
                <a:ea typeface="宋体" charset="-122"/>
              </a:rPr>
              <a:t>						parent.left = targetNode.left;</a:t>
            </a:r>
          </a:p>
          <a:p>
            <a:pPr eaLnBrk="1" hangingPunct="1"/>
            <a:r>
              <a:rPr lang="en-US" altLang="zh-CN">
                <a:ea typeface="宋体" charset="-122"/>
              </a:rPr>
              <a:t>					} else { // </a:t>
            </a:r>
            <a:r>
              <a:rPr lang="zh-CN" altLang="en-US">
                <a:ea typeface="宋体" charset="-122"/>
              </a:rPr>
              <a:t>要删除的节点是父节点的右子节点</a:t>
            </a:r>
          </a:p>
          <a:p>
            <a:pPr eaLnBrk="1" hangingPunct="1"/>
            <a:r>
              <a:rPr lang="zh-CN" altLang="en-US">
                <a:ea typeface="宋体" charset="-122"/>
              </a:rPr>
              <a:t>						</a:t>
            </a:r>
            <a:r>
              <a:rPr lang="en-US" altLang="zh-CN">
                <a:ea typeface="宋体" charset="-122"/>
              </a:rPr>
              <a:t>parent.right = targetNode.left;</a:t>
            </a:r>
          </a:p>
          <a:p>
            <a:pPr eaLnBrk="1" hangingPunct="1"/>
            <a:r>
              <a:rPr lang="en-US" altLang="zh-CN">
                <a:ea typeface="宋体" charset="-122"/>
              </a:rPr>
              <a:t>					}</a:t>
            </a:r>
          </a:p>
          <a:p>
            <a:pPr eaLnBrk="1" hangingPunct="1"/>
            <a:r>
              <a:rPr lang="en-US" altLang="zh-CN">
                <a:ea typeface="宋体" charset="-122"/>
              </a:rPr>
              <a:t>				} else { // </a:t>
            </a:r>
            <a:r>
              <a:rPr lang="zh-CN" altLang="en-US">
                <a:ea typeface="宋体" charset="-122"/>
              </a:rPr>
              <a:t>如果要删除的节点有右子节点</a:t>
            </a:r>
          </a:p>
          <a:p>
            <a:pPr eaLnBrk="1" hangingPunct="1"/>
            <a:r>
              <a:rPr lang="zh-CN" altLang="en-US">
                <a:ea typeface="宋体" charset="-122"/>
              </a:rPr>
              <a:t>					</a:t>
            </a:r>
            <a:r>
              <a:rPr lang="en-US" altLang="zh-CN">
                <a:ea typeface="宋体" charset="-122"/>
              </a:rPr>
              <a:t>// </a:t>
            </a:r>
            <a:r>
              <a:rPr lang="zh-CN" altLang="en-US">
                <a:ea typeface="宋体" charset="-122"/>
              </a:rPr>
              <a:t>如果要删除的节点是父节点的左子节点</a:t>
            </a:r>
          </a:p>
          <a:p>
            <a:pPr eaLnBrk="1" hangingPunct="1"/>
            <a:r>
              <a:rPr lang="zh-CN" altLang="en-US">
                <a:ea typeface="宋体" charset="-122"/>
              </a:rPr>
              <a:t>					</a:t>
            </a:r>
            <a:r>
              <a:rPr lang="en-US" altLang="zh-CN">
                <a:ea typeface="宋体" charset="-122"/>
              </a:rPr>
              <a:t>if (parent.left.value == value) {</a:t>
            </a:r>
          </a:p>
          <a:p>
            <a:pPr eaLnBrk="1" hangingPunct="1"/>
            <a:r>
              <a:rPr lang="en-US" altLang="zh-CN">
                <a:ea typeface="宋体" charset="-122"/>
              </a:rPr>
              <a:t>						parent.left = targetNode.right;</a:t>
            </a:r>
          </a:p>
          <a:p>
            <a:pPr eaLnBrk="1" hangingPunct="1"/>
            <a:r>
              <a:rPr lang="en-US" altLang="zh-CN">
                <a:ea typeface="宋体" charset="-122"/>
              </a:rPr>
              <a:t>					} else {// </a:t>
            </a:r>
            <a:r>
              <a:rPr lang="zh-CN" altLang="en-US">
                <a:ea typeface="宋体" charset="-122"/>
              </a:rPr>
              <a:t>要删除的节点是父节点的右子节点</a:t>
            </a:r>
          </a:p>
          <a:p>
            <a:pPr eaLnBrk="1" hangingPunct="1"/>
            <a:r>
              <a:rPr lang="zh-CN" altLang="en-US">
                <a:ea typeface="宋体" charset="-122"/>
              </a:rPr>
              <a:t>						</a:t>
            </a:r>
            <a:r>
              <a:rPr lang="en-US" altLang="zh-CN">
                <a:ea typeface="宋体" charset="-122"/>
              </a:rPr>
              <a:t>parent.right = targetNode.right;</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//TestBinarySortTree.scala</a:t>
            </a:r>
          </a:p>
          <a:p>
            <a:pPr eaLnBrk="1" hangingPunct="1"/>
            <a:endParaRPr lang="en-US" altLang="zh-CN">
              <a:ea typeface="宋体" charset="-122"/>
            </a:endParaRPr>
          </a:p>
          <a:p>
            <a:pPr eaLnBrk="1" hangingPunct="1"/>
            <a:r>
              <a:rPr lang="en-US" altLang="zh-CN">
                <a:ea typeface="宋体" charset="-122"/>
              </a:rPr>
              <a:t>val arr = Array(7, 3, 10, 12, 5, 1, 9,2)</a:t>
            </a:r>
          </a:p>
          <a:p>
            <a:pPr eaLnBrk="1" hangingPunct="1"/>
            <a:r>
              <a:rPr lang="en-US" altLang="zh-CN">
                <a:ea typeface="宋体" charset="-122"/>
              </a:rPr>
              <a:t>//</a:t>
            </a:r>
            <a:r>
              <a:rPr lang="zh-CN" altLang="en-US">
                <a:ea typeface="宋体" charset="-122"/>
              </a:rPr>
              <a:t>测试要删除的节点有一个子节点，比如</a:t>
            </a:r>
            <a:r>
              <a:rPr lang="zh-CN" altLang="en-US" baseline="0">
                <a:ea typeface="宋体" charset="-122"/>
              </a:rPr>
              <a:t> </a:t>
            </a:r>
            <a:r>
              <a:rPr lang="en-US" altLang="zh-CN" baseline="0">
                <a:ea typeface="宋体" charset="-122"/>
              </a:rPr>
              <a:t>1</a:t>
            </a:r>
            <a:endParaRPr lang="en-US" altLang="zh-CN">
              <a:ea typeface="宋体" charset="-122"/>
            </a:endParaRPr>
          </a:p>
          <a:p>
            <a:pPr eaLnBrk="1" hangingPunct="1"/>
            <a:r>
              <a:rPr lang="en-US" altLang="zh-CN">
                <a:ea typeface="宋体" charset="-122"/>
              </a:rPr>
              <a:t>    println("@@@@@@@@@@@@@@@@@@@@@@@@@")</a:t>
            </a:r>
          </a:p>
          <a:p>
            <a:pPr eaLnBrk="1" hangingPunct="1"/>
            <a:r>
              <a:rPr lang="en-US" altLang="zh-CN">
                <a:ea typeface="宋体" charset="-122"/>
              </a:rPr>
              <a:t>    binarySortTree.delNode(1);</a:t>
            </a:r>
          </a:p>
          <a:p>
            <a:pPr eaLnBrk="1" hangingPunct="1"/>
            <a:r>
              <a:rPr lang="en-US" altLang="zh-CN">
                <a:ea typeface="宋体" charset="-122"/>
              </a:rPr>
              <a:t>    binarySortTree.infixOrder();</a:t>
            </a:r>
          </a:p>
          <a:p>
            <a:pPr eaLnBrk="1" hangingPunct="1"/>
            <a:endParaRPr lang="en-US" altLang="zh-CN">
              <a:ea typeface="宋体" charset="-122"/>
            </a:endParaRPr>
          </a:p>
          <a:p>
            <a:pPr eaLnBrk="1" hangingPunct="1"/>
            <a:r>
              <a:rPr lang="en-US" altLang="zh-CN">
                <a:ea typeface="宋体" charset="-122"/>
              </a:rPr>
              <a:t> </a:t>
            </a: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179</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r>
              <a:rPr lang="en-US" altLang="zh-CN">
                <a:ea typeface="宋体" charset="-122"/>
              </a:rPr>
              <a:t>//</a:t>
            </a:r>
            <a:r>
              <a:rPr lang="zh-CN" altLang="en-US">
                <a:ea typeface="宋体" charset="-122"/>
              </a:rPr>
              <a:t>思路分析</a:t>
            </a:r>
            <a:r>
              <a:rPr lang="en-US" altLang="zh-CN">
                <a:ea typeface="宋体" charset="-122"/>
              </a:rPr>
              <a:t>:</a:t>
            </a:r>
          </a:p>
          <a:p>
            <a:r>
              <a:rPr lang="zh-CN" altLang="en-US" sz="1200"/>
              <a:t>删除有两个子节点的思路，</a:t>
            </a:r>
            <a:r>
              <a:rPr lang="zh-CN" altLang="en-US" sz="1200" baseline="0"/>
              <a:t>比如要删除 </a:t>
            </a:r>
            <a:r>
              <a:rPr lang="en-US" altLang="zh-CN" sz="1200" baseline="0"/>
              <a:t>7</a:t>
            </a:r>
          </a:p>
          <a:p>
            <a:endParaRPr lang="en-US" altLang="zh-CN" sz="1200" baseline="0"/>
          </a:p>
          <a:p>
            <a:r>
              <a:rPr lang="zh-CN" altLang="en-US" sz="1200" baseline="0"/>
              <a:t>要求在删除前和删除后都需要保证，二叉树仍然是一颗二叉排序树</a:t>
            </a:r>
            <a:endParaRPr lang="en-US" altLang="zh-CN" sz="1200" baseline="0"/>
          </a:p>
          <a:p>
            <a:r>
              <a:rPr lang="zh-CN" altLang="en-US" sz="1200" baseline="0"/>
              <a:t>思路</a:t>
            </a:r>
            <a:r>
              <a:rPr lang="en-US" altLang="zh-CN" sz="1200" baseline="0"/>
              <a:t>1</a:t>
            </a:r>
            <a:r>
              <a:rPr lang="zh-CN" altLang="en-US" sz="1200" baseline="0"/>
              <a:t>：</a:t>
            </a:r>
            <a:endParaRPr lang="en-US" altLang="zh-CN" sz="1200" baseline="0"/>
          </a:p>
          <a:p>
            <a:r>
              <a:rPr lang="en-US" altLang="zh-CN" sz="1200" baseline="0"/>
              <a:t>1). </a:t>
            </a:r>
            <a:r>
              <a:rPr lang="zh-CN" altLang="en-US" sz="1200" baseline="0"/>
              <a:t>从</a:t>
            </a:r>
            <a:r>
              <a:rPr lang="en-US" altLang="zh-CN" sz="1200" baseline="0"/>
              <a:t>7 </a:t>
            </a:r>
            <a:r>
              <a:rPr lang="zh-CN" altLang="en-US" sz="1200" baseline="0"/>
              <a:t>的右子树查找到最小值 </a:t>
            </a:r>
            <a:r>
              <a:rPr lang="en-US" altLang="zh-CN" sz="1200" baseline="0"/>
              <a:t>9</a:t>
            </a:r>
          </a:p>
          <a:p>
            <a:r>
              <a:rPr lang="en-US" altLang="zh-CN" sz="1200" baseline="0"/>
              <a:t>2) </a:t>
            </a:r>
            <a:r>
              <a:rPr lang="zh-CN" altLang="en-US" sz="1200" baseline="0"/>
              <a:t>将</a:t>
            </a:r>
            <a:r>
              <a:rPr lang="en-US" altLang="zh-CN" sz="1200" baseline="0"/>
              <a:t>9 </a:t>
            </a:r>
            <a:r>
              <a:rPr lang="zh-CN" altLang="en-US" sz="1200" baseline="0"/>
              <a:t>对应的节点删除</a:t>
            </a:r>
            <a:endParaRPr lang="en-US" altLang="zh-CN" sz="1200" baseline="0"/>
          </a:p>
          <a:p>
            <a:r>
              <a:rPr lang="en-US" altLang="zh-CN" sz="1200" baseline="0"/>
              <a:t>3). </a:t>
            </a:r>
            <a:r>
              <a:rPr lang="zh-CN" altLang="en-US" sz="1200" baseline="0"/>
              <a:t>将</a:t>
            </a:r>
            <a:r>
              <a:rPr lang="en-US" altLang="zh-CN" sz="1200" baseline="0"/>
              <a:t>7 </a:t>
            </a:r>
            <a:r>
              <a:rPr lang="zh-CN" altLang="en-US" sz="1200" baseline="0"/>
              <a:t>这个节点的值修改成 </a:t>
            </a:r>
            <a:r>
              <a:rPr lang="en-US" altLang="zh-CN" sz="1200" baseline="0"/>
              <a:t>9 </a:t>
            </a:r>
            <a:r>
              <a:rPr lang="zh-CN" altLang="en-US" sz="1200" baseline="0"/>
              <a:t>即可</a:t>
            </a:r>
            <a:endParaRPr lang="en-US" altLang="zh-CN" sz="1200" baseline="0"/>
          </a:p>
          <a:p>
            <a:r>
              <a:rPr lang="zh-CN" altLang="en-US" sz="1200" baseline="0"/>
              <a:t>思路</a:t>
            </a:r>
            <a:r>
              <a:rPr lang="en-US" altLang="zh-CN" sz="1200" baseline="0"/>
              <a:t>2</a:t>
            </a:r>
            <a:r>
              <a:rPr lang="zh-CN" altLang="en-US" sz="1200" baseline="0"/>
              <a:t>：</a:t>
            </a:r>
            <a:r>
              <a:rPr lang="en-US" altLang="zh-CN" sz="1200" baseline="0"/>
              <a:t>【</a:t>
            </a:r>
            <a:r>
              <a:rPr lang="zh-CN" altLang="en-US" sz="1200" baseline="0"/>
              <a:t>同学们自行实现</a:t>
            </a:r>
            <a:r>
              <a:rPr lang="en-US" altLang="zh-CN" sz="1200" baseline="0"/>
              <a:t>,</a:t>
            </a:r>
            <a:r>
              <a:rPr lang="zh-CN" altLang="en-US" sz="1200" baseline="0"/>
              <a:t>课堂作业</a:t>
            </a:r>
            <a:r>
              <a:rPr lang="en-US" altLang="zh-CN" sz="1200" baseline="0"/>
              <a:t>】</a:t>
            </a:r>
          </a:p>
          <a:p>
            <a:endParaRPr lang="en-US" altLang="zh-CN" sz="1200" baseline="0"/>
          </a:p>
          <a:p>
            <a:r>
              <a:rPr lang="en-US" altLang="zh-CN" sz="1200" baseline="0">
                <a:solidFill>
                  <a:schemeClr val="dk1"/>
                </a:solidFill>
                <a:effectLst/>
                <a:latin typeface="+mn-lt"/>
                <a:ea typeface="+mn-ea"/>
                <a:cs typeface="+mn-cs"/>
              </a:rPr>
              <a:t>1). </a:t>
            </a:r>
            <a:r>
              <a:rPr lang="zh-CN" altLang="zh-CN" sz="1200" baseline="0">
                <a:solidFill>
                  <a:schemeClr val="dk1"/>
                </a:solidFill>
                <a:effectLst/>
                <a:latin typeface="+mn-lt"/>
                <a:ea typeface="+mn-ea"/>
                <a:cs typeface="+mn-cs"/>
              </a:rPr>
              <a:t>从</a:t>
            </a:r>
            <a:r>
              <a:rPr lang="en-US" altLang="zh-CN" sz="1200" baseline="0">
                <a:solidFill>
                  <a:schemeClr val="dk1"/>
                </a:solidFill>
                <a:effectLst/>
                <a:latin typeface="+mn-lt"/>
                <a:ea typeface="+mn-ea"/>
                <a:cs typeface="+mn-cs"/>
              </a:rPr>
              <a:t>7 </a:t>
            </a:r>
            <a:r>
              <a:rPr lang="zh-CN" altLang="zh-CN" sz="1200" baseline="0">
                <a:solidFill>
                  <a:schemeClr val="dk1"/>
                </a:solidFill>
                <a:effectLst/>
                <a:latin typeface="+mn-lt"/>
                <a:ea typeface="+mn-ea"/>
                <a:cs typeface="+mn-cs"/>
              </a:rPr>
              <a:t>的</a:t>
            </a:r>
            <a:r>
              <a:rPr lang="zh-CN" altLang="en-US" sz="1200" baseline="0">
                <a:solidFill>
                  <a:schemeClr val="dk1"/>
                </a:solidFill>
                <a:effectLst/>
                <a:latin typeface="+mn-lt"/>
                <a:ea typeface="+mn-ea"/>
                <a:cs typeface="+mn-cs"/>
              </a:rPr>
              <a:t>左</a:t>
            </a:r>
            <a:r>
              <a:rPr lang="zh-CN" altLang="zh-CN" sz="1200" baseline="0">
                <a:solidFill>
                  <a:schemeClr val="dk1"/>
                </a:solidFill>
                <a:effectLst/>
                <a:latin typeface="+mn-lt"/>
                <a:ea typeface="+mn-ea"/>
                <a:cs typeface="+mn-cs"/>
              </a:rPr>
              <a:t>子树查找到最</a:t>
            </a:r>
            <a:r>
              <a:rPr lang="zh-CN" altLang="en-US" sz="1200" baseline="0">
                <a:solidFill>
                  <a:schemeClr val="dk1"/>
                </a:solidFill>
                <a:effectLst/>
                <a:latin typeface="+mn-lt"/>
                <a:ea typeface="+mn-ea"/>
                <a:cs typeface="+mn-cs"/>
              </a:rPr>
              <a:t>大</a:t>
            </a:r>
            <a:r>
              <a:rPr lang="zh-CN" altLang="zh-CN" sz="1200" baseline="0">
                <a:solidFill>
                  <a:schemeClr val="dk1"/>
                </a:solidFill>
                <a:effectLst/>
                <a:latin typeface="+mn-lt"/>
                <a:ea typeface="+mn-ea"/>
                <a:cs typeface="+mn-cs"/>
              </a:rPr>
              <a:t>值 </a:t>
            </a:r>
            <a:r>
              <a:rPr lang="en-US" altLang="zh-CN" sz="1200" baseline="0">
                <a:solidFill>
                  <a:schemeClr val="dk1"/>
                </a:solidFill>
                <a:effectLst/>
                <a:latin typeface="+mn-lt"/>
                <a:ea typeface="+mn-ea"/>
                <a:cs typeface="+mn-cs"/>
              </a:rPr>
              <a:t>5</a:t>
            </a:r>
            <a:r>
              <a:rPr lang="zh-CN" altLang="zh-CN" sz="1200" baseline="0">
                <a:solidFill>
                  <a:schemeClr val="dk1"/>
                </a:solidFill>
                <a:effectLst/>
                <a:latin typeface="+mn-lt"/>
                <a:ea typeface="+mn-ea"/>
                <a:cs typeface="+mn-cs"/>
              </a:rPr>
              <a:t>， 并保存。</a:t>
            </a:r>
            <a:endParaRPr lang="zh-CN" altLang="zh-CN">
              <a:effectLst/>
            </a:endParaRPr>
          </a:p>
          <a:p>
            <a:r>
              <a:rPr lang="en-US" altLang="zh-CN" sz="1200" baseline="0">
                <a:solidFill>
                  <a:schemeClr val="dk1"/>
                </a:solidFill>
                <a:effectLst/>
                <a:latin typeface="+mn-lt"/>
                <a:ea typeface="+mn-ea"/>
                <a:cs typeface="+mn-cs"/>
              </a:rPr>
              <a:t>2) </a:t>
            </a:r>
            <a:r>
              <a:rPr lang="zh-CN" altLang="zh-CN" sz="1200" baseline="0">
                <a:solidFill>
                  <a:schemeClr val="dk1"/>
                </a:solidFill>
                <a:effectLst/>
                <a:latin typeface="+mn-lt"/>
                <a:ea typeface="+mn-ea"/>
                <a:cs typeface="+mn-cs"/>
              </a:rPr>
              <a:t>将</a:t>
            </a:r>
            <a:r>
              <a:rPr lang="en-US" altLang="zh-CN" sz="1200" baseline="0">
                <a:solidFill>
                  <a:schemeClr val="dk1"/>
                </a:solidFill>
                <a:effectLst/>
                <a:latin typeface="+mn-lt"/>
                <a:ea typeface="+mn-ea"/>
                <a:cs typeface="+mn-cs"/>
              </a:rPr>
              <a:t>5 </a:t>
            </a:r>
            <a:r>
              <a:rPr lang="zh-CN" altLang="zh-CN" sz="1200" baseline="0">
                <a:solidFill>
                  <a:schemeClr val="dk1"/>
                </a:solidFill>
                <a:effectLst/>
                <a:latin typeface="+mn-lt"/>
                <a:ea typeface="+mn-ea"/>
                <a:cs typeface="+mn-cs"/>
              </a:rPr>
              <a:t>对应的节点删除</a:t>
            </a:r>
            <a:endParaRPr lang="zh-CN" altLang="zh-CN">
              <a:effectLst/>
            </a:endParaRPr>
          </a:p>
          <a:p>
            <a:r>
              <a:rPr lang="en-US" altLang="zh-CN" sz="1200" baseline="0">
                <a:solidFill>
                  <a:schemeClr val="dk1"/>
                </a:solidFill>
                <a:effectLst/>
                <a:latin typeface="+mn-lt"/>
                <a:ea typeface="+mn-ea"/>
                <a:cs typeface="+mn-cs"/>
              </a:rPr>
              <a:t>3). </a:t>
            </a:r>
            <a:r>
              <a:rPr lang="zh-CN" altLang="zh-CN" sz="1200" baseline="0">
                <a:solidFill>
                  <a:schemeClr val="dk1"/>
                </a:solidFill>
                <a:effectLst/>
                <a:latin typeface="+mn-lt"/>
                <a:ea typeface="+mn-ea"/>
                <a:cs typeface="+mn-cs"/>
              </a:rPr>
              <a:t>将</a:t>
            </a:r>
            <a:r>
              <a:rPr lang="en-US" altLang="zh-CN" sz="1200" baseline="0">
                <a:solidFill>
                  <a:schemeClr val="dk1"/>
                </a:solidFill>
                <a:effectLst/>
                <a:latin typeface="+mn-lt"/>
                <a:ea typeface="+mn-ea"/>
                <a:cs typeface="+mn-cs"/>
              </a:rPr>
              <a:t>7 </a:t>
            </a:r>
            <a:r>
              <a:rPr lang="zh-CN" altLang="zh-CN" sz="1200" baseline="0">
                <a:solidFill>
                  <a:schemeClr val="dk1"/>
                </a:solidFill>
                <a:effectLst/>
                <a:latin typeface="+mn-lt"/>
                <a:ea typeface="+mn-ea"/>
                <a:cs typeface="+mn-cs"/>
              </a:rPr>
              <a:t>这个节点的值修改成 </a:t>
            </a:r>
            <a:r>
              <a:rPr lang="en-US" altLang="zh-CN" sz="1200" baseline="0">
                <a:solidFill>
                  <a:schemeClr val="dk1"/>
                </a:solidFill>
                <a:effectLst/>
                <a:latin typeface="+mn-lt"/>
                <a:ea typeface="+mn-ea"/>
                <a:cs typeface="+mn-cs"/>
              </a:rPr>
              <a:t>5</a:t>
            </a:r>
            <a:r>
              <a:rPr lang="zh-CN" altLang="zh-CN" sz="1200" baseline="0">
                <a:solidFill>
                  <a:schemeClr val="dk1"/>
                </a:solidFill>
                <a:effectLst/>
                <a:latin typeface="+mn-lt"/>
                <a:ea typeface="+mn-ea"/>
                <a:cs typeface="+mn-cs"/>
              </a:rPr>
              <a:t>即可</a:t>
            </a:r>
            <a:endParaRPr lang="zh-CN" altLang="zh-CN">
              <a:effectLst/>
            </a:endParaRPr>
          </a:p>
          <a:p>
            <a:pPr eaLnBrk="1" hangingPunct="1"/>
            <a:endParaRPr lang="en-US" altLang="zh-CN">
              <a:ea typeface="宋体" charset="-122"/>
            </a:endParaRPr>
          </a:p>
          <a:p>
            <a:pPr eaLnBrk="1" hangingPunct="1"/>
            <a:endParaRPr lang="en-US" altLang="zh-CN">
              <a:ea typeface="宋体" charset="-122"/>
            </a:endParaRPr>
          </a:p>
          <a:p>
            <a:pPr eaLnBrk="1" hangingPunct="1"/>
            <a:r>
              <a:rPr lang="en-US" altLang="zh-CN">
                <a:ea typeface="宋体" charset="-122"/>
              </a:rPr>
              <a:t>//Node.scala</a:t>
            </a:r>
          </a:p>
          <a:p>
            <a:pPr eaLnBrk="1" hangingPunct="1"/>
            <a:endParaRPr lang="en-US" altLang="zh-CN">
              <a:ea typeface="宋体" charset="-122"/>
            </a:endParaRPr>
          </a:p>
          <a:p>
            <a:pPr eaLnBrk="1" hangingPunct="1"/>
            <a:r>
              <a:rPr lang="en-US" altLang="zh-CN">
                <a:ea typeface="宋体" charset="-122"/>
              </a:rPr>
              <a:t>//BinarySortTree.scala</a:t>
            </a:r>
          </a:p>
          <a:p>
            <a:pPr eaLnBrk="1" hangingPunct="1"/>
            <a:endParaRPr lang="en-US" altLang="zh-CN">
              <a:ea typeface="宋体" charset="-122"/>
            </a:endParaRPr>
          </a:p>
          <a:p>
            <a:pPr eaLnBrk="1" hangingPunct="1"/>
            <a:r>
              <a:rPr lang="en-US" altLang="zh-CN">
                <a:ea typeface="宋体" charset="-122"/>
              </a:rPr>
              <a:t>//</a:t>
            </a:r>
            <a:r>
              <a:rPr lang="zh-CN" altLang="en-US">
                <a:ea typeface="宋体" charset="-122"/>
              </a:rPr>
              <a:t>该返回返回右子树的最小值，并删除该节点</a:t>
            </a:r>
          </a:p>
          <a:p>
            <a:pPr eaLnBrk="1" hangingPunct="1"/>
            <a:r>
              <a:rPr lang="en-US" altLang="zh-CN">
                <a:ea typeface="宋体" charset="-122"/>
              </a:rPr>
              <a:t>//</a:t>
            </a:r>
            <a:r>
              <a:rPr lang="zh-CN" altLang="en-US">
                <a:ea typeface="宋体" charset="-122"/>
              </a:rPr>
              <a:t>最小值就是</a:t>
            </a:r>
            <a:r>
              <a:rPr lang="en-US" altLang="zh-CN">
                <a:ea typeface="宋体" charset="-122"/>
              </a:rPr>
              <a:t>node</a:t>
            </a:r>
            <a:r>
              <a:rPr lang="zh-CN" altLang="en-US">
                <a:ea typeface="宋体" charset="-122"/>
              </a:rPr>
              <a:t>节点，因为是引用传递</a:t>
            </a:r>
          </a:p>
          <a:p>
            <a:pPr eaLnBrk="1" hangingPunct="1"/>
            <a:r>
              <a:rPr lang="en-US" altLang="zh-CN">
                <a:ea typeface="宋体" charset="-122"/>
              </a:rPr>
              <a:t>public int delRightTreeMin(Node node) {</a:t>
            </a:r>
          </a:p>
          <a:p>
            <a:pPr eaLnBrk="1" hangingPunct="1"/>
            <a:r>
              <a:rPr lang="en-US" altLang="zh-CN">
                <a:ea typeface="宋体" charset="-122"/>
              </a:rPr>
              <a:t>	Node target = node;</a:t>
            </a:r>
          </a:p>
          <a:p>
            <a:pPr eaLnBrk="1" hangingPunct="1"/>
            <a:r>
              <a:rPr lang="en-US" altLang="zh-CN">
                <a:ea typeface="宋体" charset="-122"/>
              </a:rPr>
              <a:t>	// </a:t>
            </a:r>
            <a:r>
              <a:rPr lang="zh-CN" altLang="en-US">
                <a:ea typeface="宋体" charset="-122"/>
              </a:rPr>
              <a:t>循环查找左节点，就会找到最小值</a:t>
            </a:r>
          </a:p>
          <a:p>
            <a:pPr eaLnBrk="1" hangingPunct="1"/>
            <a:r>
              <a:rPr lang="zh-CN" altLang="en-US">
                <a:ea typeface="宋体" charset="-122"/>
              </a:rPr>
              <a:t>	</a:t>
            </a:r>
            <a:r>
              <a:rPr lang="en-US" altLang="zh-CN">
                <a:ea typeface="宋体" charset="-122"/>
              </a:rPr>
              <a:t>while (target.left != null) {</a:t>
            </a:r>
          </a:p>
          <a:p>
            <a:pPr eaLnBrk="1" hangingPunct="1"/>
            <a:r>
              <a:rPr lang="en-US" altLang="zh-CN">
                <a:ea typeface="宋体" charset="-122"/>
              </a:rPr>
              <a:t>		target = target.left;</a:t>
            </a:r>
          </a:p>
          <a:p>
            <a:pPr eaLnBrk="1" hangingPunct="1"/>
            <a:r>
              <a:rPr lang="en-US" altLang="zh-CN">
                <a:ea typeface="宋体" charset="-122"/>
              </a:rPr>
              <a:t>	}</a:t>
            </a:r>
          </a:p>
          <a:p>
            <a:pPr eaLnBrk="1" hangingPunct="1"/>
            <a:r>
              <a:rPr lang="en-US" altLang="zh-CN">
                <a:ea typeface="宋体" charset="-122"/>
              </a:rPr>
              <a:t>	// </a:t>
            </a:r>
            <a:r>
              <a:rPr lang="zh-CN" altLang="en-US">
                <a:ea typeface="宋体" charset="-122"/>
              </a:rPr>
              <a:t>删除该节点</a:t>
            </a:r>
          </a:p>
          <a:p>
            <a:pPr eaLnBrk="1" hangingPunct="1"/>
            <a:r>
              <a:rPr lang="zh-CN" altLang="en-US">
                <a:ea typeface="宋体" charset="-122"/>
              </a:rPr>
              <a:t>	</a:t>
            </a:r>
            <a:r>
              <a:rPr lang="en-US" altLang="zh-CN">
                <a:ea typeface="宋体" charset="-122"/>
              </a:rPr>
              <a:t>delNode(target.value);</a:t>
            </a:r>
          </a:p>
          <a:p>
            <a:pPr eaLnBrk="1" hangingPunct="1"/>
            <a:r>
              <a:rPr lang="en-US" altLang="zh-CN">
                <a:ea typeface="宋体" charset="-122"/>
              </a:rPr>
              <a:t>	return target.value;</a:t>
            </a:r>
          </a:p>
          <a:p>
            <a:pPr eaLnBrk="1" hangingPunct="1"/>
            <a:r>
              <a:rPr lang="en-US" altLang="zh-CN">
                <a:ea typeface="宋体" charset="-122"/>
              </a:rPr>
              <a:t>}</a:t>
            </a:r>
          </a:p>
          <a:p>
            <a:pPr eaLnBrk="1" hangingPunct="1"/>
            <a:endParaRPr lang="en-US" altLang="zh-CN">
              <a:ea typeface="宋体" charset="-122"/>
            </a:endParaRPr>
          </a:p>
          <a:p>
            <a:pPr eaLnBrk="1" hangingPunct="1"/>
            <a:r>
              <a:rPr lang="en-US" altLang="zh-CN">
                <a:ea typeface="宋体" charset="-122"/>
              </a:rPr>
              <a:t>//</a:t>
            </a:r>
            <a:r>
              <a:rPr lang="zh-CN" altLang="en-US">
                <a:ea typeface="宋体" charset="-122"/>
              </a:rPr>
              <a:t>删除节点</a:t>
            </a:r>
          </a:p>
          <a:p>
            <a:pPr eaLnBrk="1" hangingPunct="1"/>
            <a:r>
              <a:rPr lang="zh-CN" altLang="en-US">
                <a:ea typeface="宋体" charset="-122"/>
              </a:rPr>
              <a:t>	</a:t>
            </a:r>
            <a:r>
              <a:rPr lang="en-US" altLang="zh-CN">
                <a:ea typeface="宋体" charset="-122"/>
              </a:rPr>
              <a:t>public void delNode(int value) {</a:t>
            </a:r>
          </a:p>
          <a:p>
            <a:pPr eaLnBrk="1" hangingPunct="1"/>
            <a:r>
              <a:rPr lang="en-US" altLang="zh-CN">
                <a:ea typeface="宋体" charset="-122"/>
              </a:rPr>
              <a:t>		if (root == null) {</a:t>
            </a:r>
          </a:p>
          <a:p>
            <a:pPr eaLnBrk="1" hangingPunct="1"/>
            <a:r>
              <a:rPr lang="en-US" altLang="zh-CN">
                <a:ea typeface="宋体" charset="-122"/>
              </a:rPr>
              <a:t>			return;</a:t>
            </a:r>
          </a:p>
          <a:p>
            <a:pPr eaLnBrk="1" hangingPunct="1"/>
            <a:r>
              <a:rPr lang="en-US" altLang="zh-CN">
                <a:ea typeface="宋体" charset="-122"/>
              </a:rPr>
              <a:t>		} else {</a:t>
            </a:r>
          </a:p>
          <a:p>
            <a:pPr eaLnBrk="1" hangingPunct="1"/>
            <a:r>
              <a:rPr lang="en-US" altLang="zh-CN">
                <a:ea typeface="宋体" charset="-122"/>
              </a:rPr>
              <a:t>			// </a:t>
            </a:r>
            <a:r>
              <a:rPr lang="zh-CN" altLang="en-US">
                <a:ea typeface="宋体" charset="-122"/>
              </a:rPr>
              <a:t>先找到这个节点</a:t>
            </a:r>
            <a:r>
              <a:rPr lang="en-US" altLang="zh-CN">
                <a:ea typeface="宋体" charset="-122"/>
              </a:rPr>
              <a:t>(</a:t>
            </a:r>
            <a:r>
              <a:rPr lang="zh-CN" altLang="en-US">
                <a:ea typeface="宋体" charset="-122"/>
              </a:rPr>
              <a:t>要删除的节点</a:t>
            </a:r>
            <a:r>
              <a:rPr lang="en-US" altLang="zh-CN">
                <a:ea typeface="宋体" charset="-122"/>
              </a:rPr>
              <a:t>)</a:t>
            </a:r>
          </a:p>
          <a:p>
            <a:pPr eaLnBrk="1" hangingPunct="1"/>
            <a:r>
              <a:rPr lang="en-US" altLang="zh-CN">
                <a:ea typeface="宋体" charset="-122"/>
              </a:rPr>
              <a:t>			Node targetNode = search(value);</a:t>
            </a:r>
          </a:p>
          <a:p>
            <a:pPr eaLnBrk="1" hangingPunct="1"/>
            <a:r>
              <a:rPr lang="en-US" altLang="zh-CN">
                <a:ea typeface="宋体" charset="-122"/>
              </a:rPr>
              <a:t>			// </a:t>
            </a:r>
            <a:r>
              <a:rPr lang="zh-CN" altLang="en-US">
                <a:ea typeface="宋体" charset="-122"/>
              </a:rPr>
              <a:t>如果没有找到，就返回</a:t>
            </a:r>
          </a:p>
          <a:p>
            <a:pPr eaLnBrk="1" hangingPunct="1"/>
            <a:r>
              <a:rPr lang="zh-CN" altLang="en-US">
                <a:ea typeface="宋体" charset="-122"/>
              </a:rPr>
              <a:t>			</a:t>
            </a:r>
            <a:r>
              <a:rPr lang="en-US" altLang="zh-CN">
                <a:ea typeface="宋体" charset="-122"/>
              </a:rPr>
              <a:t>if (targetNode == null) {</a:t>
            </a:r>
          </a:p>
          <a:p>
            <a:pPr eaLnBrk="1" hangingPunct="1"/>
            <a:r>
              <a:rPr lang="en-US" altLang="zh-CN">
                <a:ea typeface="宋体" charset="-122"/>
              </a:rPr>
              <a:t>				return;</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 </a:t>
            </a:r>
            <a:r>
              <a:rPr lang="zh-CN" altLang="en-US">
                <a:ea typeface="宋体" charset="-122"/>
              </a:rPr>
              <a:t>找到要删除的节点的父节点</a:t>
            </a:r>
          </a:p>
          <a:p>
            <a:pPr eaLnBrk="1" hangingPunct="1"/>
            <a:r>
              <a:rPr lang="zh-CN" altLang="en-US">
                <a:ea typeface="宋体" charset="-122"/>
              </a:rPr>
              <a:t>			</a:t>
            </a:r>
            <a:r>
              <a:rPr lang="en-US" altLang="zh-CN">
                <a:ea typeface="宋体" charset="-122"/>
              </a:rPr>
              <a:t>Node parent = searchParent(value);</a:t>
            </a:r>
          </a:p>
          <a:p>
            <a:pPr eaLnBrk="1" hangingPunct="1"/>
            <a:r>
              <a:rPr lang="en-US" altLang="zh-CN">
                <a:ea typeface="宋体" charset="-122"/>
              </a:rPr>
              <a:t>			</a:t>
            </a:r>
          </a:p>
          <a:p>
            <a:pPr eaLnBrk="1" hangingPunct="1"/>
            <a:r>
              <a:rPr lang="en-US" altLang="zh-CN">
                <a:ea typeface="宋体" charset="-122"/>
              </a:rPr>
              <a:t>			// </a:t>
            </a:r>
            <a:r>
              <a:rPr lang="zh-CN" altLang="en-US">
                <a:ea typeface="宋体" charset="-122"/>
              </a:rPr>
              <a:t>如果要删除的节点是叶子节点</a:t>
            </a:r>
          </a:p>
          <a:p>
            <a:pPr eaLnBrk="1" hangingPunct="1"/>
            <a:r>
              <a:rPr lang="zh-CN" altLang="en-US">
                <a:ea typeface="宋体" charset="-122"/>
              </a:rPr>
              <a:t>			</a:t>
            </a:r>
            <a:r>
              <a:rPr lang="en-US" altLang="zh-CN">
                <a:ea typeface="宋体" charset="-122"/>
              </a:rPr>
              <a:t>if (targetNode.left == null &amp;&amp; targetNode.right == null) {</a:t>
            </a:r>
          </a:p>
          <a:p>
            <a:pPr eaLnBrk="1" hangingPunct="1"/>
            <a:r>
              <a:rPr lang="en-US" altLang="zh-CN">
                <a:ea typeface="宋体" charset="-122"/>
              </a:rPr>
              <a:t>				// </a:t>
            </a:r>
            <a:r>
              <a:rPr lang="zh-CN" altLang="en-US">
                <a:ea typeface="宋体" charset="-122"/>
              </a:rPr>
              <a:t>判断要删除的节点在当前节点的左还是右</a:t>
            </a:r>
          </a:p>
          <a:p>
            <a:pPr eaLnBrk="1" hangingPunct="1"/>
            <a:r>
              <a:rPr lang="zh-CN" altLang="en-US">
                <a:ea typeface="宋体" charset="-122"/>
              </a:rPr>
              <a:t>				</a:t>
            </a:r>
            <a:r>
              <a:rPr lang="en-US" altLang="zh-CN">
                <a:ea typeface="宋体" charset="-122"/>
              </a:rPr>
              <a:t>if (parent.left != null &amp;&amp; parent.left.value == value) {</a:t>
            </a:r>
          </a:p>
          <a:p>
            <a:pPr eaLnBrk="1" hangingPunct="1"/>
            <a:r>
              <a:rPr lang="en-US" altLang="zh-CN">
                <a:ea typeface="宋体" charset="-122"/>
              </a:rPr>
              <a:t>					parent.left = null;</a:t>
            </a:r>
          </a:p>
          <a:p>
            <a:pPr eaLnBrk="1" hangingPunct="1"/>
            <a:r>
              <a:rPr lang="en-US" altLang="zh-CN">
                <a:ea typeface="宋体" charset="-122"/>
              </a:rPr>
              <a:t>				} else if (parent.right != null &amp;&amp; parent.right.value == value) {</a:t>
            </a:r>
          </a:p>
          <a:p>
            <a:pPr eaLnBrk="1" hangingPunct="1"/>
            <a:r>
              <a:rPr lang="en-US" altLang="zh-CN">
                <a:ea typeface="宋体" charset="-122"/>
              </a:rPr>
              <a:t>					parent.right = null;</a:t>
            </a:r>
          </a:p>
          <a:p>
            <a:pPr eaLnBrk="1" hangingPunct="1"/>
            <a:r>
              <a:rPr lang="en-US" altLang="zh-CN">
                <a:ea typeface="宋体" charset="-122"/>
              </a:rPr>
              <a:t>				}</a:t>
            </a:r>
          </a:p>
          <a:p>
            <a:pPr eaLnBrk="1" hangingPunct="1"/>
            <a:r>
              <a:rPr lang="en-US" altLang="zh-CN">
                <a:ea typeface="宋体" charset="-122"/>
              </a:rPr>
              <a:t>			} // </a:t>
            </a:r>
            <a:r>
              <a:rPr lang="zh-CN" altLang="en-US">
                <a:ea typeface="宋体" charset="-122"/>
              </a:rPr>
              <a:t>要删除的节点有两个子节点</a:t>
            </a:r>
          </a:p>
          <a:p>
            <a:pPr eaLnBrk="1" hangingPunct="1"/>
            <a:r>
              <a:rPr lang="zh-CN" altLang="en-US">
                <a:ea typeface="宋体" charset="-122"/>
              </a:rPr>
              <a:t>			</a:t>
            </a:r>
            <a:r>
              <a:rPr lang="en-US" altLang="zh-CN">
                <a:ea typeface="宋体" charset="-122"/>
              </a:rPr>
              <a:t>else if (targetNode.left != null &amp;&amp; targetNode.right != null) {</a:t>
            </a:r>
          </a:p>
          <a:p>
            <a:pPr eaLnBrk="1" hangingPunct="1"/>
            <a:r>
              <a:rPr lang="en-US" altLang="zh-CN">
                <a:ea typeface="宋体" charset="-122"/>
              </a:rPr>
              <a:t>		        //</a:t>
            </a:r>
            <a:r>
              <a:rPr lang="zh-CN" altLang="en-US">
                <a:ea typeface="宋体" charset="-122"/>
              </a:rPr>
              <a:t>找到</a:t>
            </a:r>
            <a:r>
              <a:rPr lang="en-US" altLang="zh-CN">
                <a:ea typeface="宋体" charset="-122"/>
              </a:rPr>
              <a:t>targetNode </a:t>
            </a:r>
            <a:r>
              <a:rPr lang="zh-CN" altLang="en-US">
                <a:ea typeface="宋体" charset="-122"/>
              </a:rPr>
              <a:t>右子节点</a:t>
            </a:r>
            <a:r>
              <a:rPr lang="en-US" altLang="zh-CN">
                <a:ea typeface="宋体" charset="-122"/>
              </a:rPr>
              <a:t>(</a:t>
            </a:r>
            <a:r>
              <a:rPr lang="zh-CN" altLang="en-US">
                <a:ea typeface="宋体" charset="-122"/>
              </a:rPr>
              <a:t>右子树</a:t>
            </a:r>
            <a:r>
              <a:rPr lang="en-US" altLang="zh-CN">
                <a:ea typeface="宋体" charset="-122"/>
              </a:rPr>
              <a:t>)</a:t>
            </a:r>
            <a:r>
              <a:rPr lang="zh-CN" altLang="en-US">
                <a:ea typeface="宋体" charset="-122"/>
              </a:rPr>
              <a:t>的最小值，并删除最小值对应节点</a:t>
            </a:r>
          </a:p>
          <a:p>
            <a:pPr eaLnBrk="1" hangingPunct="1"/>
            <a:r>
              <a:rPr lang="zh-CN" altLang="en-US">
                <a:ea typeface="宋体" charset="-122"/>
              </a:rPr>
              <a:t>		        </a:t>
            </a:r>
            <a:r>
              <a:rPr lang="en-US" altLang="zh-CN">
                <a:ea typeface="宋体" charset="-122"/>
              </a:rPr>
              <a:t>int minValue = delRightTreeMin(targetNode.right);</a:t>
            </a:r>
          </a:p>
          <a:p>
            <a:pPr eaLnBrk="1" hangingPunct="1"/>
            <a:r>
              <a:rPr lang="en-US" altLang="zh-CN">
                <a:ea typeface="宋体" charset="-122"/>
              </a:rPr>
              <a:t>		        targetNode.value = minValue;</a:t>
            </a:r>
          </a:p>
          <a:p>
            <a:pPr eaLnBrk="1" hangingPunct="1"/>
            <a:endParaRPr lang="en-US" altLang="zh-CN">
              <a:ea typeface="宋体" charset="-122"/>
            </a:endParaRPr>
          </a:p>
          <a:p>
            <a:pPr eaLnBrk="1" hangingPunct="1"/>
            <a:r>
              <a:rPr lang="en-US" altLang="zh-CN">
                <a:ea typeface="宋体" charset="-122"/>
              </a:rPr>
              <a:t>		        //</a:t>
            </a:r>
            <a:r>
              <a:rPr lang="zh-CN" altLang="en-US">
                <a:ea typeface="宋体" charset="-122"/>
              </a:rPr>
              <a:t>思路</a:t>
            </a:r>
            <a:r>
              <a:rPr lang="en-US" altLang="zh-CN">
                <a:ea typeface="宋体" charset="-122"/>
              </a:rPr>
              <a:t>2</a:t>
            </a:r>
          </a:p>
          <a:p>
            <a:pPr eaLnBrk="1" hangingPunct="1"/>
            <a:r>
              <a:rPr lang="en-US" altLang="zh-CN">
                <a:ea typeface="宋体" charset="-122"/>
              </a:rPr>
              <a:t>		        //</a:t>
            </a:r>
            <a:r>
              <a:rPr lang="zh-CN" altLang="en-US">
                <a:ea typeface="宋体" charset="-122"/>
              </a:rPr>
              <a:t>找到</a:t>
            </a:r>
            <a:r>
              <a:rPr lang="en-US" altLang="zh-CN">
                <a:ea typeface="宋体" charset="-122"/>
              </a:rPr>
              <a:t>targetNode </a:t>
            </a:r>
            <a:r>
              <a:rPr lang="zh-CN" altLang="en-US">
                <a:ea typeface="宋体" charset="-122"/>
              </a:rPr>
              <a:t>左子节点</a:t>
            </a:r>
            <a:r>
              <a:rPr lang="en-US" altLang="zh-CN">
                <a:ea typeface="宋体" charset="-122"/>
              </a:rPr>
              <a:t>(</a:t>
            </a:r>
            <a:r>
              <a:rPr lang="zh-CN" altLang="en-US">
                <a:ea typeface="宋体" charset="-122"/>
              </a:rPr>
              <a:t>左子树</a:t>
            </a:r>
            <a:r>
              <a:rPr lang="en-US" altLang="zh-CN">
                <a:ea typeface="宋体" charset="-122"/>
              </a:rPr>
              <a:t>)</a:t>
            </a:r>
            <a:r>
              <a:rPr lang="zh-CN" altLang="en-US">
                <a:ea typeface="宋体" charset="-122"/>
              </a:rPr>
              <a:t>的最大值，并删除最大值对应节点</a:t>
            </a:r>
          </a:p>
          <a:p>
            <a:pPr eaLnBrk="1" hangingPunct="1"/>
            <a:r>
              <a:rPr lang="en-US" altLang="zh-CN">
                <a:ea typeface="宋体" charset="-122"/>
              </a:rPr>
              <a:t>//		        int maxValue = delLeftTreeMax(targetNode.left);</a:t>
            </a:r>
          </a:p>
          <a:p>
            <a:pPr eaLnBrk="1" hangingPunct="1"/>
            <a:r>
              <a:rPr lang="en-US" altLang="zh-CN">
                <a:ea typeface="宋体" charset="-122"/>
              </a:rPr>
              <a:t>//		        targetNode.value = maxValue;</a:t>
            </a:r>
          </a:p>
          <a:p>
            <a:pPr eaLnBrk="1" hangingPunct="1"/>
            <a:endParaRPr lang="en-US" altLang="zh-CN">
              <a:ea typeface="宋体" charset="-122"/>
            </a:endParaRPr>
          </a:p>
          <a:p>
            <a:pPr eaLnBrk="1" hangingPunct="1"/>
            <a:r>
              <a:rPr lang="en-US" altLang="zh-CN">
                <a:ea typeface="宋体" charset="-122"/>
              </a:rPr>
              <a:t>			} else { // </a:t>
            </a:r>
            <a:r>
              <a:rPr lang="zh-CN" altLang="en-US">
                <a:ea typeface="宋体" charset="-122"/>
              </a:rPr>
              <a:t>要删除的节点有一个子节点</a:t>
            </a:r>
          </a:p>
          <a:p>
            <a:pPr eaLnBrk="1" hangingPunct="1"/>
            <a:r>
              <a:rPr lang="zh-CN" altLang="en-US">
                <a:ea typeface="宋体" charset="-122"/>
              </a:rPr>
              <a:t>				</a:t>
            </a:r>
            <a:r>
              <a:rPr lang="en-US" altLang="zh-CN">
                <a:ea typeface="宋体" charset="-122"/>
              </a:rPr>
              <a:t>// </a:t>
            </a:r>
            <a:r>
              <a:rPr lang="zh-CN" altLang="en-US">
                <a:ea typeface="宋体" charset="-122"/>
              </a:rPr>
              <a:t>如果要删除的节点有左子节点</a:t>
            </a:r>
          </a:p>
          <a:p>
            <a:pPr eaLnBrk="1" hangingPunct="1"/>
            <a:r>
              <a:rPr lang="zh-CN" altLang="en-US">
                <a:ea typeface="宋体" charset="-122"/>
              </a:rPr>
              <a:t>				</a:t>
            </a:r>
            <a:r>
              <a:rPr lang="en-US" altLang="zh-CN">
                <a:ea typeface="宋体" charset="-122"/>
              </a:rPr>
              <a:t>if (targetNode.left != null) {</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如果要删除的节点是父节点的左子节点</a:t>
            </a:r>
          </a:p>
          <a:p>
            <a:pPr eaLnBrk="1" hangingPunct="1"/>
            <a:r>
              <a:rPr lang="zh-CN" altLang="en-US">
                <a:ea typeface="宋体" charset="-122"/>
              </a:rPr>
              <a:t>					</a:t>
            </a:r>
            <a:r>
              <a:rPr lang="en-US" altLang="zh-CN">
                <a:ea typeface="宋体" charset="-122"/>
              </a:rPr>
              <a:t>if (parent.left.value == value) {</a:t>
            </a:r>
          </a:p>
          <a:p>
            <a:pPr eaLnBrk="1" hangingPunct="1"/>
            <a:r>
              <a:rPr lang="en-US" altLang="zh-CN">
                <a:ea typeface="宋体" charset="-122"/>
              </a:rPr>
              <a:t>						parent.left = targetNode.left;</a:t>
            </a:r>
          </a:p>
          <a:p>
            <a:pPr eaLnBrk="1" hangingPunct="1"/>
            <a:r>
              <a:rPr lang="en-US" altLang="zh-CN">
                <a:ea typeface="宋体" charset="-122"/>
              </a:rPr>
              <a:t>					} else { // </a:t>
            </a:r>
            <a:r>
              <a:rPr lang="zh-CN" altLang="en-US">
                <a:ea typeface="宋体" charset="-122"/>
              </a:rPr>
              <a:t>要删除的节点是父节点的右子节点</a:t>
            </a:r>
          </a:p>
          <a:p>
            <a:pPr eaLnBrk="1" hangingPunct="1"/>
            <a:r>
              <a:rPr lang="zh-CN" altLang="en-US">
                <a:ea typeface="宋体" charset="-122"/>
              </a:rPr>
              <a:t>						</a:t>
            </a:r>
            <a:r>
              <a:rPr lang="en-US" altLang="zh-CN">
                <a:ea typeface="宋体" charset="-122"/>
              </a:rPr>
              <a:t>parent.right = targetNode.left;</a:t>
            </a:r>
          </a:p>
          <a:p>
            <a:pPr eaLnBrk="1" hangingPunct="1"/>
            <a:r>
              <a:rPr lang="en-US" altLang="zh-CN">
                <a:ea typeface="宋体" charset="-122"/>
              </a:rPr>
              <a:t>					}</a:t>
            </a:r>
          </a:p>
          <a:p>
            <a:pPr eaLnBrk="1" hangingPunct="1"/>
            <a:r>
              <a:rPr lang="en-US" altLang="zh-CN">
                <a:ea typeface="宋体" charset="-122"/>
              </a:rPr>
              <a:t>				} else { // </a:t>
            </a:r>
            <a:r>
              <a:rPr lang="zh-CN" altLang="en-US">
                <a:ea typeface="宋体" charset="-122"/>
              </a:rPr>
              <a:t>如果要删除的节点有右子节点</a:t>
            </a:r>
          </a:p>
          <a:p>
            <a:pPr eaLnBrk="1" hangingPunct="1"/>
            <a:r>
              <a:rPr lang="zh-CN" altLang="en-US">
                <a:ea typeface="宋体" charset="-122"/>
              </a:rPr>
              <a:t>					</a:t>
            </a:r>
            <a:r>
              <a:rPr lang="en-US" altLang="zh-CN">
                <a:ea typeface="宋体" charset="-122"/>
              </a:rPr>
              <a:t>// </a:t>
            </a:r>
            <a:r>
              <a:rPr lang="zh-CN" altLang="en-US">
                <a:ea typeface="宋体" charset="-122"/>
              </a:rPr>
              <a:t>如果要删除的节点是父节点的左子节点</a:t>
            </a:r>
          </a:p>
          <a:p>
            <a:pPr eaLnBrk="1" hangingPunct="1"/>
            <a:r>
              <a:rPr lang="zh-CN" altLang="en-US">
                <a:ea typeface="宋体" charset="-122"/>
              </a:rPr>
              <a:t>					</a:t>
            </a:r>
            <a:r>
              <a:rPr lang="en-US" altLang="zh-CN">
                <a:ea typeface="宋体" charset="-122"/>
              </a:rPr>
              <a:t>if (parent.left.value == value) {</a:t>
            </a:r>
          </a:p>
          <a:p>
            <a:pPr eaLnBrk="1" hangingPunct="1"/>
            <a:r>
              <a:rPr lang="en-US" altLang="zh-CN">
                <a:ea typeface="宋体" charset="-122"/>
              </a:rPr>
              <a:t>						parent.left = targetNode.right;</a:t>
            </a:r>
          </a:p>
          <a:p>
            <a:pPr eaLnBrk="1" hangingPunct="1"/>
            <a:r>
              <a:rPr lang="en-US" altLang="zh-CN">
                <a:ea typeface="宋体" charset="-122"/>
              </a:rPr>
              <a:t>					} else {// </a:t>
            </a:r>
            <a:r>
              <a:rPr lang="zh-CN" altLang="en-US">
                <a:ea typeface="宋体" charset="-122"/>
              </a:rPr>
              <a:t>要删除的节点是父节点的右子节点</a:t>
            </a:r>
          </a:p>
          <a:p>
            <a:pPr eaLnBrk="1" hangingPunct="1"/>
            <a:r>
              <a:rPr lang="zh-CN" altLang="en-US">
                <a:ea typeface="宋体" charset="-122"/>
              </a:rPr>
              <a:t>						</a:t>
            </a:r>
            <a:r>
              <a:rPr lang="en-US" altLang="zh-CN">
                <a:ea typeface="宋体" charset="-122"/>
              </a:rPr>
              <a:t>parent.right = targetNode.right;</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endParaRPr lang="en-US" altLang="zh-CN">
              <a:ea typeface="宋体" charset="-122"/>
            </a:endParaRPr>
          </a:p>
          <a:p>
            <a:pPr eaLnBrk="1" hangingPunct="1"/>
            <a:r>
              <a:rPr lang="en-US" altLang="zh-CN">
                <a:ea typeface="宋体" charset="-122"/>
              </a:rPr>
              <a:t>//TestBinarySortTree.scala</a:t>
            </a:r>
          </a:p>
          <a:p>
            <a:pPr eaLnBrk="1" hangingPunct="1"/>
            <a:endParaRPr lang="en-US" altLang="zh-CN">
              <a:ea typeface="宋体" charset="-122"/>
            </a:endParaRPr>
          </a:p>
          <a:p>
            <a:pPr eaLnBrk="1" hangingPunct="1"/>
            <a:r>
              <a:rPr lang="en-US" altLang="zh-CN">
                <a:ea typeface="宋体" charset="-122"/>
              </a:rPr>
              <a:t>//</a:t>
            </a:r>
            <a:r>
              <a:rPr lang="zh-CN" altLang="en-US">
                <a:ea typeface="宋体" charset="-122"/>
              </a:rPr>
              <a:t>测试删除有两个子节点的节点</a:t>
            </a:r>
            <a:r>
              <a:rPr lang="en-US" altLang="zh-CN">
                <a:ea typeface="宋体" charset="-122"/>
              </a:rPr>
              <a:t>,</a:t>
            </a:r>
            <a:r>
              <a:rPr lang="zh-CN" altLang="en-US">
                <a:ea typeface="宋体" charset="-122"/>
              </a:rPr>
              <a:t>比如</a:t>
            </a:r>
            <a:r>
              <a:rPr lang="en-US" altLang="zh-CN">
                <a:ea typeface="宋体" charset="-122"/>
              </a:rPr>
              <a:t>7</a:t>
            </a:r>
          </a:p>
          <a:p>
            <a:pPr eaLnBrk="1" hangingPunct="1"/>
            <a:r>
              <a:rPr lang="en-US" altLang="zh-CN">
                <a:ea typeface="宋体" charset="-122"/>
              </a:rPr>
              <a:t>println("******************")</a:t>
            </a:r>
          </a:p>
          <a:p>
            <a:pPr eaLnBrk="1" hangingPunct="1"/>
            <a:r>
              <a:rPr lang="en-US" altLang="zh-CN">
                <a:ea typeface="宋体" charset="-122"/>
              </a:rPr>
              <a:t>binarySortTree.delNode(7);</a:t>
            </a:r>
          </a:p>
          <a:p>
            <a:pPr eaLnBrk="1" hangingPunct="1"/>
            <a:r>
              <a:rPr lang="en-US" altLang="zh-CN">
                <a:ea typeface="宋体" charset="-122"/>
              </a:rPr>
              <a:t>binarySortTree.infixOrder();</a:t>
            </a:r>
          </a:p>
          <a:p>
            <a:pPr eaLnBrk="1" hangingPunct="1"/>
            <a:r>
              <a:rPr lang="en-US" altLang="zh-CN">
                <a:ea typeface="宋体" charset="-122"/>
              </a:rPr>
              <a:t> </a:t>
            </a: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180</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19</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r>
              <a:rPr lang="zh-CN" altLang="en-US"/>
              <a:t>左边</a:t>
            </a:r>
            <a:r>
              <a:rPr lang="en-US" altLang="zh-CN"/>
              <a:t>BST </a:t>
            </a:r>
            <a:r>
              <a:rPr lang="zh-CN" altLang="en-US"/>
              <a:t>存在的问题分析</a:t>
            </a:r>
            <a:r>
              <a:rPr lang="en-US" altLang="zh-CN"/>
              <a:t>:</a:t>
            </a:r>
          </a:p>
          <a:p>
            <a:pPr marL="342900" indent="-342900">
              <a:buAutoNum type="arabicParenR"/>
            </a:pPr>
            <a:r>
              <a:rPr lang="zh-CN" altLang="en-US"/>
              <a:t>左子树全部为空，从形式上看，更像一个单链表</a:t>
            </a:r>
            <a:r>
              <a:rPr lang="en-US" altLang="zh-CN"/>
              <a:t>.</a:t>
            </a:r>
          </a:p>
          <a:p>
            <a:pPr marL="342900" indent="-342900">
              <a:buAutoNum type="arabicParenR"/>
            </a:pPr>
            <a:r>
              <a:rPr lang="zh-CN" altLang="en-US"/>
              <a:t>插入速度没有影响</a:t>
            </a:r>
            <a:endParaRPr lang="en-US" altLang="zh-CN"/>
          </a:p>
          <a:p>
            <a:pPr marL="342900" indent="-342900">
              <a:buAutoNum type="arabicParenR"/>
            </a:pPr>
            <a:r>
              <a:rPr lang="zh-CN" altLang="en-US"/>
              <a:t>查询速度明显降低</a:t>
            </a:r>
            <a:r>
              <a:rPr lang="en-US" altLang="zh-CN"/>
              <a:t>(</a:t>
            </a:r>
            <a:r>
              <a:rPr lang="zh-CN" altLang="en-US"/>
              <a:t>因为需要依次比较</a:t>
            </a:r>
            <a:r>
              <a:rPr lang="en-US" altLang="zh-CN"/>
              <a:t>), </a:t>
            </a:r>
            <a:r>
              <a:rPr lang="zh-CN" altLang="en-US"/>
              <a:t>不能发挥</a:t>
            </a:r>
            <a:r>
              <a:rPr lang="en-US" altLang="zh-CN"/>
              <a:t>BST</a:t>
            </a:r>
            <a:br>
              <a:rPr lang="en-US" altLang="zh-CN"/>
            </a:br>
            <a:r>
              <a:rPr lang="zh-CN" altLang="en-US"/>
              <a:t>的优势，因为每次还需要比较左子树，其查询速度比</a:t>
            </a:r>
            <a:br>
              <a:rPr lang="en-US" altLang="zh-CN"/>
            </a:br>
            <a:r>
              <a:rPr lang="zh-CN" altLang="en-US"/>
              <a:t>单链表还慢</a:t>
            </a:r>
            <a:endParaRPr lang="en-US" altLang="zh-CN"/>
          </a:p>
          <a:p>
            <a:pPr marL="342900" indent="-342900">
              <a:buAutoNum type="arabicParenR"/>
            </a:pPr>
            <a:r>
              <a:rPr lang="zh-CN" altLang="en-US"/>
              <a:t>解决方案</a:t>
            </a:r>
            <a:r>
              <a:rPr lang="en-US" altLang="zh-CN"/>
              <a:t>-</a:t>
            </a:r>
            <a:r>
              <a:rPr lang="zh-CN" altLang="en-US"/>
              <a:t>平衡二叉树</a:t>
            </a:r>
            <a:r>
              <a:rPr lang="en-US" altLang="zh-CN"/>
              <a:t>(AVL)</a:t>
            </a:r>
            <a:endParaRPr lang="zh-CN" altLang="en-US"/>
          </a:p>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181</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endParaRPr lang="en-US" altLang="zh-CN">
              <a:ea typeface="宋体"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a:ea typeface="宋体" charset="-122"/>
              </a:rPr>
              <a:t>举例说明</a:t>
            </a:r>
            <a:r>
              <a:rPr lang="en-US" altLang="zh-CN">
                <a:ea typeface="宋体" charset="-122"/>
              </a:rPr>
              <a:t>, </a:t>
            </a:r>
            <a:r>
              <a:rPr lang="zh-CN" altLang="en-US">
                <a:ea typeface="宋体" charset="-122"/>
              </a:rPr>
              <a:t>看看下面哪些</a:t>
            </a:r>
            <a:r>
              <a:rPr lang="en-US" altLang="zh-CN">
                <a:ea typeface="宋体" charset="-122"/>
              </a:rPr>
              <a:t>AVL</a:t>
            </a:r>
            <a:r>
              <a:rPr lang="zh-CN" altLang="en-US">
                <a:ea typeface="宋体" charset="-122"/>
              </a:rPr>
              <a:t>树</a:t>
            </a:r>
            <a:r>
              <a:rPr lang="en-US" altLang="zh-CN">
                <a:ea typeface="宋体" charset="-122"/>
              </a:rPr>
              <a:t>, </a:t>
            </a:r>
            <a:r>
              <a:rPr lang="zh-CN" altLang="en-US">
                <a:ea typeface="宋体" charset="-122"/>
              </a:rPr>
              <a:t>为什么</a:t>
            </a:r>
            <a:r>
              <a:rPr lang="en-US" altLang="zh-CN">
                <a:ea typeface="宋体" charset="-122"/>
              </a:rPr>
              <a:t>?</a:t>
            </a:r>
          </a:p>
          <a:p>
            <a:pPr eaLnBrk="1" hangingPunct="1"/>
            <a:endParaRPr lang="en-US" altLang="zh-CN">
              <a:ea typeface="宋体" charset="-122"/>
            </a:endParaRPr>
          </a:p>
          <a:p>
            <a:pPr marL="228600" indent="-228600" eaLnBrk="1" hangingPunct="1">
              <a:buAutoNum type="arabicPeriod"/>
            </a:pPr>
            <a:r>
              <a:rPr lang="zh-CN" altLang="en-US">
                <a:ea typeface="宋体" charset="-122"/>
              </a:rPr>
              <a:t>图</a:t>
            </a:r>
            <a:r>
              <a:rPr lang="en-US" altLang="zh-CN">
                <a:ea typeface="宋体" charset="-122"/>
              </a:rPr>
              <a:t>1 </a:t>
            </a:r>
            <a:r>
              <a:rPr lang="zh-CN" altLang="en-US">
                <a:ea typeface="宋体" charset="-122"/>
              </a:rPr>
              <a:t>是</a:t>
            </a:r>
            <a:r>
              <a:rPr lang="en-US" altLang="zh-CN">
                <a:ea typeface="宋体" charset="-122"/>
              </a:rPr>
              <a:t>AVL</a:t>
            </a:r>
            <a:r>
              <a:rPr lang="en-US" altLang="zh-CN" baseline="0">
                <a:ea typeface="宋体" charset="-122"/>
              </a:rPr>
              <a:t> </a:t>
            </a:r>
            <a:r>
              <a:rPr lang="zh-CN" altLang="en-US" baseline="0">
                <a:ea typeface="宋体" charset="-122"/>
              </a:rPr>
              <a:t>树，对于顶点的左子树来说，高度为</a:t>
            </a:r>
            <a:r>
              <a:rPr lang="en-US" altLang="zh-CN" baseline="0">
                <a:ea typeface="宋体" charset="-122"/>
              </a:rPr>
              <a:t>2,</a:t>
            </a:r>
            <a:r>
              <a:rPr lang="zh-CN" altLang="en-US" baseline="0">
                <a:ea typeface="宋体" charset="-122"/>
              </a:rPr>
              <a:t>对于顶点的右子树来说 高度</a:t>
            </a:r>
            <a:r>
              <a:rPr lang="en-US" altLang="zh-CN" baseline="0">
                <a:ea typeface="宋体" charset="-122"/>
              </a:rPr>
              <a:t>1 </a:t>
            </a:r>
          </a:p>
          <a:p>
            <a:pPr marL="228600" marR="0" indent="-228600" algn="l" defTabSz="914400" rtl="0" eaLnBrk="1" fontAlgn="auto" latinLnBrk="0" hangingPunct="1">
              <a:lnSpc>
                <a:spcPct val="100000"/>
              </a:lnSpc>
              <a:spcBef>
                <a:spcPts val="0"/>
              </a:spcBef>
              <a:spcAft>
                <a:spcPts val="0"/>
              </a:spcAft>
              <a:buClrTx/>
              <a:buSzTx/>
              <a:buFontTx/>
              <a:buAutoNum type="arabicPeriod"/>
              <a:tabLst/>
              <a:defRPr/>
            </a:pPr>
            <a:r>
              <a:rPr lang="zh-CN" altLang="en-US">
                <a:ea typeface="宋体" charset="-122"/>
              </a:rPr>
              <a:t>图</a:t>
            </a:r>
            <a:r>
              <a:rPr lang="en-US" altLang="zh-CN">
                <a:ea typeface="宋体" charset="-122"/>
              </a:rPr>
              <a:t>2 </a:t>
            </a:r>
            <a:r>
              <a:rPr lang="zh-CN" altLang="en-US">
                <a:ea typeface="宋体" charset="-122"/>
              </a:rPr>
              <a:t>是</a:t>
            </a:r>
            <a:r>
              <a:rPr lang="en-US" altLang="zh-CN">
                <a:ea typeface="宋体" charset="-122"/>
              </a:rPr>
              <a:t>AVL</a:t>
            </a:r>
            <a:r>
              <a:rPr lang="en-US" altLang="zh-CN" baseline="0">
                <a:ea typeface="宋体" charset="-122"/>
              </a:rPr>
              <a:t> </a:t>
            </a:r>
            <a:r>
              <a:rPr lang="zh-CN" altLang="en-US" baseline="0">
                <a:ea typeface="宋体" charset="-122"/>
              </a:rPr>
              <a:t>树，对于顶点的左子树来说，高度为</a:t>
            </a:r>
            <a:r>
              <a:rPr lang="en-US" altLang="zh-CN" baseline="0">
                <a:ea typeface="宋体" charset="-122"/>
              </a:rPr>
              <a:t>2,</a:t>
            </a:r>
            <a:r>
              <a:rPr lang="zh-CN" altLang="en-US" baseline="0">
                <a:ea typeface="宋体" charset="-122"/>
              </a:rPr>
              <a:t>对于顶点的右子树来说 高度</a:t>
            </a:r>
            <a:r>
              <a:rPr lang="en-US" altLang="zh-CN" baseline="0">
                <a:ea typeface="宋体" charset="-122"/>
              </a:rPr>
              <a:t>2</a:t>
            </a:r>
          </a:p>
          <a:p>
            <a:pPr marL="228600" marR="0" indent="-228600" algn="l" defTabSz="914400" rtl="0" eaLnBrk="1" fontAlgn="auto" latinLnBrk="0" hangingPunct="1">
              <a:lnSpc>
                <a:spcPct val="100000"/>
              </a:lnSpc>
              <a:spcBef>
                <a:spcPts val="0"/>
              </a:spcBef>
              <a:spcAft>
                <a:spcPts val="0"/>
              </a:spcAft>
              <a:buClrTx/>
              <a:buSzTx/>
              <a:buFontTx/>
              <a:buAutoNum type="arabicPeriod"/>
              <a:tabLst/>
              <a:defRPr/>
            </a:pPr>
            <a:r>
              <a:rPr lang="zh-CN" altLang="en-US">
                <a:ea typeface="宋体" charset="-122"/>
              </a:rPr>
              <a:t>图</a:t>
            </a:r>
            <a:r>
              <a:rPr lang="en-US" altLang="zh-CN">
                <a:ea typeface="宋体" charset="-122"/>
              </a:rPr>
              <a:t>3 </a:t>
            </a:r>
            <a:r>
              <a:rPr lang="zh-CN" altLang="en-US">
                <a:ea typeface="宋体" charset="-122"/>
              </a:rPr>
              <a:t>不是</a:t>
            </a:r>
            <a:r>
              <a:rPr lang="en-US" altLang="zh-CN">
                <a:ea typeface="宋体" charset="-122"/>
              </a:rPr>
              <a:t>AVL</a:t>
            </a:r>
            <a:r>
              <a:rPr lang="en-US" altLang="zh-CN" baseline="0">
                <a:ea typeface="宋体" charset="-122"/>
              </a:rPr>
              <a:t> </a:t>
            </a:r>
            <a:r>
              <a:rPr lang="zh-CN" altLang="en-US" baseline="0">
                <a:ea typeface="宋体" charset="-122"/>
              </a:rPr>
              <a:t>树，对于顶点的左子树来说，高度为</a:t>
            </a:r>
            <a:r>
              <a:rPr lang="en-US" altLang="zh-CN" baseline="0">
                <a:ea typeface="宋体" charset="-122"/>
              </a:rPr>
              <a:t>3,</a:t>
            </a:r>
            <a:r>
              <a:rPr lang="zh-CN" altLang="en-US" baseline="0">
                <a:ea typeface="宋体" charset="-122"/>
              </a:rPr>
              <a:t>对于顶点的右子树来说 高度</a:t>
            </a:r>
            <a:r>
              <a:rPr lang="en-US" altLang="zh-CN" baseline="0">
                <a:ea typeface="宋体" charset="-122"/>
              </a:rPr>
              <a:t>1  </a:t>
            </a:r>
          </a:p>
          <a:p>
            <a:pPr marL="228600" indent="-228600" eaLnBrk="1" hangingPunct="1">
              <a:buAutoNum type="arabicPeriod"/>
            </a:pPr>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182</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a:ea typeface="宋体" charset="-122"/>
              </a:rPr>
              <a:t>//java</a:t>
            </a:r>
            <a:r>
              <a:rPr lang="zh-CN" altLang="en-US">
                <a:ea typeface="宋体" charset="-122"/>
              </a:rPr>
              <a:t>代码 </a:t>
            </a:r>
            <a:r>
              <a:rPr lang="en-US" altLang="zh-CN">
                <a:ea typeface="宋体" charset="-122"/>
              </a:rPr>
              <a:t>【</a:t>
            </a:r>
            <a:r>
              <a:rPr lang="zh-CN" altLang="en-US">
                <a:ea typeface="宋体" charset="-122"/>
              </a:rPr>
              <a:t>动画是否正确</a:t>
            </a:r>
            <a:r>
              <a:rPr lang="zh-CN" altLang="en-US" baseline="0">
                <a:ea typeface="宋体" charset="-122"/>
              </a:rPr>
              <a:t> 待</a:t>
            </a:r>
            <a:r>
              <a:rPr lang="en-US" altLang="zh-CN" baseline="0">
                <a:ea typeface="宋体" charset="-122"/>
              </a:rPr>
              <a:t>.</a:t>
            </a:r>
            <a:r>
              <a:rPr lang="en-US" altLang="zh-CN">
                <a:ea typeface="宋体" charset="-122"/>
              </a:rPr>
              <a:t>】</a:t>
            </a:r>
          </a:p>
          <a:p>
            <a:pPr marL="0" indent="0" eaLnBrk="1" hangingPunct="1">
              <a:buNone/>
            </a:pPr>
            <a:endParaRPr lang="en-US" altLang="zh-CN">
              <a:ea typeface="宋体" charset="-122"/>
            </a:endParaRPr>
          </a:p>
          <a:p>
            <a:pPr marL="0" indent="0" eaLnBrk="1" hangingPunct="1">
              <a:buNone/>
            </a:pPr>
            <a:r>
              <a:rPr lang="en-US" altLang="zh-CN">
                <a:ea typeface="宋体" charset="-122"/>
              </a:rPr>
              <a:t>package com.atguigu.avl;</a:t>
            </a:r>
          </a:p>
          <a:p>
            <a:pPr marL="0" indent="0" eaLnBrk="1" hangingPunct="1">
              <a:buNone/>
            </a:pPr>
            <a:endParaRPr lang="en-US" altLang="zh-CN">
              <a:ea typeface="宋体" charset="-122"/>
            </a:endParaRPr>
          </a:p>
          <a:p>
            <a:pPr marL="0" indent="0" eaLnBrk="1" hangingPunct="1">
              <a:buNone/>
            </a:pPr>
            <a:r>
              <a:rPr lang="en-US" altLang="zh-CN">
                <a:ea typeface="宋体" charset="-122"/>
              </a:rPr>
              <a:t>public class TestBinarySortTree {</a:t>
            </a:r>
          </a:p>
          <a:p>
            <a:pPr marL="0" indent="0" eaLnBrk="1" hangingPunct="1">
              <a:buNone/>
            </a:pPr>
            <a:endParaRPr lang="en-US" altLang="zh-CN">
              <a:ea typeface="宋体" charset="-122"/>
            </a:endParaRPr>
          </a:p>
          <a:p>
            <a:pPr marL="0" indent="0" eaLnBrk="1" hangingPunct="1">
              <a:buNone/>
            </a:pPr>
            <a:r>
              <a:rPr lang="en-US" altLang="zh-CN">
                <a:ea typeface="宋体" charset="-122"/>
              </a:rPr>
              <a:t>	public static void main(String[] args) {</a:t>
            </a:r>
          </a:p>
          <a:p>
            <a:pPr marL="0" indent="0" eaLnBrk="1" hangingPunct="1">
              <a:buNone/>
            </a:pPr>
            <a:r>
              <a:rPr lang="en-US" altLang="zh-CN">
                <a:ea typeface="宋体" charset="-122"/>
              </a:rPr>
              <a:t>		//int[] arr = { 1, 2, 3, 4, 5, 6 };</a:t>
            </a:r>
          </a:p>
          <a:p>
            <a:pPr marL="0" indent="0" eaLnBrk="1" hangingPunct="1">
              <a:buNone/>
            </a:pPr>
            <a:r>
              <a:rPr lang="en-US" altLang="zh-CN">
                <a:ea typeface="宋体" charset="-122"/>
              </a:rPr>
              <a:t>		//</a:t>
            </a:r>
            <a:r>
              <a:rPr lang="zh-CN" altLang="en-US">
                <a:ea typeface="宋体" charset="-122"/>
              </a:rPr>
              <a:t>测试左旋转的数列</a:t>
            </a:r>
          </a:p>
          <a:p>
            <a:pPr marL="0" indent="0" eaLnBrk="1" hangingPunct="1">
              <a:buNone/>
            </a:pPr>
            <a:r>
              <a:rPr lang="zh-CN" altLang="en-US">
                <a:ea typeface="宋体" charset="-122"/>
              </a:rPr>
              <a:t>		</a:t>
            </a:r>
            <a:r>
              <a:rPr lang="en-US" altLang="zh-CN">
                <a:ea typeface="宋体" charset="-122"/>
              </a:rPr>
              <a:t>//int[] arr = { 4,3,6,5,7,8};</a:t>
            </a:r>
          </a:p>
          <a:p>
            <a:pPr marL="0" indent="0" eaLnBrk="1" hangingPunct="1">
              <a:buNone/>
            </a:pPr>
            <a:r>
              <a:rPr lang="en-US" altLang="zh-CN">
                <a:ea typeface="宋体" charset="-122"/>
              </a:rPr>
              <a:t>		//</a:t>
            </a:r>
            <a:r>
              <a:rPr lang="zh-CN" altLang="en-US">
                <a:ea typeface="宋体" charset="-122"/>
              </a:rPr>
              <a:t>测试右旋转的数列</a:t>
            </a:r>
          </a:p>
          <a:p>
            <a:pPr marL="0" indent="0" eaLnBrk="1" hangingPunct="1">
              <a:buNone/>
            </a:pPr>
            <a:r>
              <a:rPr lang="zh-CN" altLang="en-US">
                <a:ea typeface="宋体" charset="-122"/>
              </a:rPr>
              <a:t>		</a:t>
            </a:r>
            <a:r>
              <a:rPr lang="en-US" altLang="zh-CN">
                <a:ea typeface="宋体" charset="-122"/>
              </a:rPr>
              <a:t>int[] arr = {10,12, 8, 9, 7, 6};</a:t>
            </a:r>
          </a:p>
          <a:p>
            <a:pPr marL="0" indent="0" eaLnBrk="1" hangingPunct="1">
              <a:buNone/>
            </a:pPr>
            <a:r>
              <a:rPr lang="en-US" altLang="zh-CN">
                <a:ea typeface="宋体" charset="-122"/>
              </a:rPr>
              <a:t>		// </a:t>
            </a:r>
            <a:r>
              <a:rPr lang="zh-CN" altLang="en-US">
                <a:ea typeface="宋体" charset="-122"/>
              </a:rPr>
              <a:t>创建一颗二叉排序树</a:t>
            </a:r>
          </a:p>
          <a:p>
            <a:pPr marL="0" indent="0" eaLnBrk="1" hangingPunct="1">
              <a:buNone/>
            </a:pPr>
            <a:r>
              <a:rPr lang="zh-CN" altLang="en-US">
                <a:ea typeface="宋体" charset="-122"/>
              </a:rPr>
              <a:t>		</a:t>
            </a:r>
            <a:r>
              <a:rPr lang="en-US" altLang="zh-CN">
                <a:ea typeface="宋体" charset="-122"/>
              </a:rPr>
              <a:t>BinarySortTree binarySortTree = new BinarySortTree();</a:t>
            </a:r>
          </a:p>
          <a:p>
            <a:pPr marL="0" indent="0" eaLnBrk="1" hangingPunct="1">
              <a:buNone/>
            </a:pPr>
            <a:r>
              <a:rPr lang="en-US" altLang="zh-CN">
                <a:ea typeface="宋体" charset="-122"/>
              </a:rPr>
              <a:t>		// </a:t>
            </a:r>
            <a:r>
              <a:rPr lang="zh-CN" altLang="en-US">
                <a:ea typeface="宋体" charset="-122"/>
              </a:rPr>
              <a:t>循环添加数据</a:t>
            </a:r>
          </a:p>
          <a:p>
            <a:pPr marL="0" indent="0" eaLnBrk="1" hangingPunct="1">
              <a:buNone/>
            </a:pPr>
            <a:r>
              <a:rPr lang="zh-CN" altLang="en-US">
                <a:ea typeface="宋体" charset="-122"/>
              </a:rPr>
              <a:t>		</a:t>
            </a:r>
            <a:r>
              <a:rPr lang="en-US" altLang="zh-CN">
                <a:ea typeface="宋体" charset="-122"/>
              </a:rPr>
              <a:t>for (int i = 0; i &lt; arr.length; i++) {</a:t>
            </a:r>
          </a:p>
          <a:p>
            <a:pPr marL="0" indent="0" eaLnBrk="1" hangingPunct="1">
              <a:buNone/>
            </a:pPr>
            <a:r>
              <a:rPr lang="en-US" altLang="zh-CN">
                <a:ea typeface="宋体" charset="-122"/>
              </a:rPr>
              <a:t>			binarySortTree.add(new Node(arr[i]));</a:t>
            </a:r>
          </a:p>
          <a:p>
            <a:pPr marL="0" indent="0" eaLnBrk="1" hangingPunct="1">
              <a:buNone/>
            </a:pPr>
            <a:r>
              <a:rPr lang="en-US" altLang="zh-CN">
                <a:ea typeface="宋体" charset="-122"/>
              </a:rPr>
              <a:t>		}</a:t>
            </a:r>
          </a:p>
          <a:p>
            <a:pPr marL="0" indent="0" eaLnBrk="1" hangingPunct="1">
              <a:buNone/>
            </a:pPr>
            <a:r>
              <a:rPr lang="en-US" altLang="zh-CN">
                <a:ea typeface="宋体" charset="-122"/>
              </a:rPr>
              <a:t>		// </a:t>
            </a:r>
            <a:r>
              <a:rPr lang="zh-CN" altLang="en-US">
                <a:ea typeface="宋体" charset="-122"/>
              </a:rPr>
              <a:t>使用中序遍历看看二叉排序树是否正确</a:t>
            </a:r>
          </a:p>
          <a:p>
            <a:pPr marL="0" indent="0" eaLnBrk="1" hangingPunct="1">
              <a:buNone/>
            </a:pPr>
            <a:r>
              <a:rPr lang="zh-CN" altLang="en-US">
                <a:ea typeface="宋体" charset="-122"/>
              </a:rPr>
              <a:t>		</a:t>
            </a:r>
            <a:r>
              <a:rPr lang="en-US" altLang="zh-CN">
                <a:ea typeface="宋体" charset="-122"/>
              </a:rPr>
              <a:t>binarySortTree.infixOrder();</a:t>
            </a:r>
          </a:p>
          <a:p>
            <a:pPr marL="0" indent="0" eaLnBrk="1" hangingPunct="1">
              <a:buNone/>
            </a:pPr>
            <a:r>
              <a:rPr lang="en-US" altLang="zh-CN">
                <a:ea typeface="宋体" charset="-122"/>
              </a:rPr>
              <a:t>		System.out.println("</a:t>
            </a:r>
            <a:r>
              <a:rPr lang="zh-CN" altLang="en-US">
                <a:ea typeface="宋体" charset="-122"/>
              </a:rPr>
              <a:t>当前树的高度</a:t>
            </a:r>
            <a:r>
              <a:rPr lang="en-US" altLang="zh-CN">
                <a:ea typeface="宋体" charset="-122"/>
              </a:rPr>
              <a:t>=" + binarySortTree.getRoot().height());</a:t>
            </a:r>
          </a:p>
          <a:p>
            <a:pPr marL="0" indent="0" eaLnBrk="1" hangingPunct="1">
              <a:buNone/>
            </a:pPr>
            <a:r>
              <a:rPr lang="en-US" altLang="zh-CN">
                <a:ea typeface="宋体" charset="-122"/>
              </a:rPr>
              <a:t>		System.out.println("</a:t>
            </a:r>
            <a:r>
              <a:rPr lang="zh-CN" altLang="en-US">
                <a:ea typeface="宋体" charset="-122"/>
              </a:rPr>
              <a:t>当前树的左子树高度是</a:t>
            </a:r>
            <a:r>
              <a:rPr lang="en-US" altLang="zh-CN">
                <a:ea typeface="宋体" charset="-122"/>
              </a:rPr>
              <a:t>" + binarySortTree.getRoot().leftHeight());</a:t>
            </a:r>
          </a:p>
          <a:p>
            <a:pPr marL="0" indent="0" eaLnBrk="1" hangingPunct="1">
              <a:buNone/>
            </a:pPr>
            <a:r>
              <a:rPr lang="en-US" altLang="zh-CN">
                <a:ea typeface="宋体" charset="-122"/>
              </a:rPr>
              <a:t>		System.out.println("</a:t>
            </a:r>
            <a:r>
              <a:rPr lang="zh-CN" altLang="en-US">
                <a:ea typeface="宋体" charset="-122"/>
              </a:rPr>
              <a:t>当前树的右子树高度是</a:t>
            </a:r>
            <a:r>
              <a:rPr lang="en-US" altLang="zh-CN">
                <a:ea typeface="宋体" charset="-122"/>
              </a:rPr>
              <a:t>" + binarySortTree.getRoot().rightHeight());</a:t>
            </a:r>
          </a:p>
          <a:p>
            <a:pPr marL="0" indent="0" eaLnBrk="1" hangingPunct="1">
              <a:buNone/>
            </a:pPr>
            <a:r>
              <a:rPr lang="en-US" altLang="zh-CN">
                <a:ea typeface="宋体" charset="-122"/>
              </a:rPr>
              <a:t>		System.out.println("</a:t>
            </a:r>
            <a:r>
              <a:rPr lang="zh-CN" altLang="en-US">
                <a:ea typeface="宋体" charset="-122"/>
              </a:rPr>
              <a:t>当前树的根节点的值是</a:t>
            </a:r>
            <a:r>
              <a:rPr lang="en-US" altLang="zh-CN">
                <a:ea typeface="宋体" charset="-122"/>
              </a:rPr>
              <a:t>" + binarySortTree.getRoot().value);</a:t>
            </a:r>
          </a:p>
          <a:p>
            <a:pPr marL="0" indent="0" eaLnBrk="1" hangingPunct="1">
              <a:buNone/>
            </a:pPr>
            <a:endParaRPr lang="en-US" altLang="zh-CN">
              <a:ea typeface="宋体" charset="-122"/>
            </a:endParaRP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r>
              <a:rPr lang="en-US" altLang="zh-CN">
                <a:ea typeface="宋体" charset="-122"/>
              </a:rPr>
              <a:t>}</a:t>
            </a:r>
          </a:p>
          <a:p>
            <a:pPr marL="0" indent="0" eaLnBrk="1" hangingPunct="1">
              <a:buNone/>
            </a:pPr>
            <a:endParaRPr lang="en-US" altLang="zh-CN">
              <a:ea typeface="宋体" charset="-122"/>
            </a:endParaRPr>
          </a:p>
          <a:p>
            <a:pPr marL="0" indent="0" eaLnBrk="1" hangingPunct="1">
              <a:buNone/>
            </a:pPr>
            <a:r>
              <a:rPr lang="en-US" altLang="zh-CN">
                <a:ea typeface="宋体" charset="-122"/>
              </a:rPr>
              <a:t>class Node {</a:t>
            </a:r>
          </a:p>
          <a:p>
            <a:pPr marL="0" indent="0" eaLnBrk="1" hangingPunct="1">
              <a:buNone/>
            </a:pPr>
            <a:endParaRPr lang="en-US" altLang="zh-CN">
              <a:ea typeface="宋体" charset="-122"/>
            </a:endParaRPr>
          </a:p>
          <a:p>
            <a:pPr marL="0" indent="0" eaLnBrk="1" hangingPunct="1">
              <a:buNone/>
            </a:pPr>
            <a:r>
              <a:rPr lang="en-US" altLang="zh-CN">
                <a:ea typeface="宋体" charset="-122"/>
              </a:rPr>
              <a:t>	public int value;</a:t>
            </a:r>
          </a:p>
          <a:p>
            <a:pPr marL="0" indent="0" eaLnBrk="1" hangingPunct="1">
              <a:buNone/>
            </a:pPr>
            <a:r>
              <a:rPr lang="en-US" altLang="zh-CN">
                <a:ea typeface="宋体" charset="-122"/>
              </a:rPr>
              <a:t>	public Node left;</a:t>
            </a:r>
          </a:p>
          <a:p>
            <a:pPr marL="0" indent="0" eaLnBrk="1" hangingPunct="1">
              <a:buNone/>
            </a:pPr>
            <a:r>
              <a:rPr lang="en-US" altLang="zh-CN">
                <a:ea typeface="宋体" charset="-122"/>
              </a:rPr>
              <a:t>	public Node right;</a:t>
            </a:r>
          </a:p>
          <a:p>
            <a:pPr marL="0" indent="0" eaLnBrk="1" hangingPunct="1">
              <a:buNone/>
            </a:pPr>
            <a:endParaRPr lang="en-US" altLang="zh-CN">
              <a:ea typeface="宋体" charset="-122"/>
            </a:endParaRPr>
          </a:p>
          <a:p>
            <a:pPr marL="0" indent="0" eaLnBrk="1" hangingPunct="1">
              <a:buNone/>
            </a:pPr>
            <a:r>
              <a:rPr lang="en-US" altLang="zh-CN">
                <a:ea typeface="宋体" charset="-122"/>
              </a:rPr>
              <a:t>	public Node(int nodeVal) {</a:t>
            </a:r>
          </a:p>
          <a:p>
            <a:pPr marL="0" indent="0" eaLnBrk="1" hangingPunct="1">
              <a:buNone/>
            </a:pPr>
            <a:r>
              <a:rPr lang="en-US" altLang="zh-CN">
                <a:ea typeface="宋体" charset="-122"/>
              </a:rPr>
              <a:t>		value = nodeVal;</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r>
              <a:rPr lang="en-US" altLang="zh-CN">
                <a:ea typeface="宋体" charset="-122"/>
              </a:rPr>
              <a:t>	/**</a:t>
            </a:r>
          </a:p>
          <a:p>
            <a:pPr marL="0" indent="0" eaLnBrk="1" hangingPunct="1">
              <a:buNone/>
            </a:pPr>
            <a:r>
              <a:rPr lang="en-US" altLang="zh-CN">
                <a:ea typeface="宋体" charset="-122"/>
              </a:rPr>
              <a:t>	 * </a:t>
            </a:r>
            <a:r>
              <a:rPr lang="zh-CN" altLang="en-US">
                <a:ea typeface="宋体" charset="-122"/>
              </a:rPr>
              <a:t>返回左子树的高度</a:t>
            </a:r>
          </a:p>
          <a:p>
            <a:pPr marL="0" indent="0" eaLnBrk="1" hangingPunct="1">
              <a:buNone/>
            </a:pPr>
            <a:r>
              <a:rPr lang="zh-CN" altLang="en-US">
                <a:ea typeface="宋体" charset="-122"/>
              </a:rPr>
              <a:t>	 * </a:t>
            </a:r>
            <a:r>
              <a:rPr lang="en-US" altLang="zh-CN">
                <a:ea typeface="宋体" charset="-122"/>
              </a:rPr>
              <a:t>@return</a:t>
            </a:r>
          </a:p>
          <a:p>
            <a:pPr marL="0" indent="0" eaLnBrk="1" hangingPunct="1">
              <a:buNone/>
            </a:pPr>
            <a:r>
              <a:rPr lang="en-US" altLang="zh-CN">
                <a:ea typeface="宋体" charset="-122"/>
              </a:rPr>
              <a:t>	 */</a:t>
            </a:r>
          </a:p>
          <a:p>
            <a:pPr marL="0" indent="0" eaLnBrk="1" hangingPunct="1">
              <a:buNone/>
            </a:pPr>
            <a:r>
              <a:rPr lang="en-US" altLang="zh-CN">
                <a:ea typeface="宋体" charset="-122"/>
              </a:rPr>
              <a:t>	public int leftHeight() {</a:t>
            </a:r>
          </a:p>
          <a:p>
            <a:pPr marL="0" indent="0" eaLnBrk="1" hangingPunct="1">
              <a:buNone/>
            </a:pPr>
            <a:r>
              <a:rPr lang="en-US" altLang="zh-CN">
                <a:ea typeface="宋体" charset="-122"/>
              </a:rPr>
              <a:t>		if(left==null) {</a:t>
            </a:r>
          </a:p>
          <a:p>
            <a:pPr marL="0" indent="0" eaLnBrk="1" hangingPunct="1">
              <a:buNone/>
            </a:pPr>
            <a:r>
              <a:rPr lang="en-US" altLang="zh-CN">
                <a:ea typeface="宋体" charset="-122"/>
              </a:rPr>
              <a:t>			return 0;</a:t>
            </a:r>
          </a:p>
          <a:p>
            <a:pPr marL="0" indent="0" eaLnBrk="1" hangingPunct="1">
              <a:buNone/>
            </a:pPr>
            <a:r>
              <a:rPr lang="en-US" altLang="zh-CN">
                <a:ea typeface="宋体" charset="-122"/>
              </a:rPr>
              <a:t>		}</a:t>
            </a:r>
          </a:p>
          <a:p>
            <a:pPr marL="0" indent="0" eaLnBrk="1" hangingPunct="1">
              <a:buNone/>
            </a:pPr>
            <a:r>
              <a:rPr lang="en-US" altLang="zh-CN">
                <a:ea typeface="宋体" charset="-122"/>
              </a:rPr>
              <a:t>		return left.height();</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 </a:t>
            </a:r>
            <a:r>
              <a:rPr lang="zh-CN" altLang="en-US">
                <a:ea typeface="宋体" charset="-122"/>
              </a:rPr>
              <a:t>返回右子树的高度</a:t>
            </a:r>
          </a:p>
          <a:p>
            <a:pPr marL="0" indent="0" eaLnBrk="1" hangingPunct="1">
              <a:buNone/>
            </a:pPr>
            <a:r>
              <a:rPr lang="zh-CN" altLang="en-US">
                <a:ea typeface="宋体" charset="-122"/>
              </a:rPr>
              <a:t>	 *</a:t>
            </a:r>
            <a:r>
              <a:rPr lang="en-US" altLang="zh-CN">
                <a:ea typeface="宋体" charset="-122"/>
              </a:rPr>
              <a:t>/</a:t>
            </a:r>
          </a:p>
          <a:p>
            <a:pPr marL="0" indent="0" eaLnBrk="1" hangingPunct="1">
              <a:buNone/>
            </a:pPr>
            <a:r>
              <a:rPr lang="en-US" altLang="zh-CN">
                <a:ea typeface="宋体" charset="-122"/>
              </a:rPr>
              <a:t>	public int rightHeight() {</a:t>
            </a:r>
          </a:p>
          <a:p>
            <a:pPr marL="0" indent="0" eaLnBrk="1" hangingPunct="1">
              <a:buNone/>
            </a:pPr>
            <a:r>
              <a:rPr lang="en-US" altLang="zh-CN">
                <a:ea typeface="宋体" charset="-122"/>
              </a:rPr>
              <a:t>		if(right==null) {</a:t>
            </a:r>
          </a:p>
          <a:p>
            <a:pPr marL="0" indent="0" eaLnBrk="1" hangingPunct="1">
              <a:buNone/>
            </a:pPr>
            <a:r>
              <a:rPr lang="en-US" altLang="zh-CN">
                <a:ea typeface="宋体" charset="-122"/>
              </a:rPr>
              <a:t>			return 0;</a:t>
            </a:r>
          </a:p>
          <a:p>
            <a:pPr marL="0" indent="0" eaLnBrk="1" hangingPunct="1">
              <a:buNone/>
            </a:pPr>
            <a:r>
              <a:rPr lang="en-US" altLang="zh-CN">
                <a:ea typeface="宋体" charset="-122"/>
              </a:rPr>
              <a:t>		}</a:t>
            </a:r>
          </a:p>
          <a:p>
            <a:pPr marL="0" indent="0" eaLnBrk="1" hangingPunct="1">
              <a:buNone/>
            </a:pPr>
            <a:r>
              <a:rPr lang="en-US" altLang="zh-CN">
                <a:ea typeface="宋体" charset="-122"/>
              </a:rPr>
              <a:t>		return right.height();</a:t>
            </a:r>
          </a:p>
          <a:p>
            <a:pPr marL="0" indent="0" eaLnBrk="1" hangingPunct="1">
              <a:buNone/>
            </a:pPr>
            <a:r>
              <a:rPr lang="en-US" altLang="zh-CN">
                <a:ea typeface="宋体" charset="-122"/>
              </a:rPr>
              <a:t>	}</a:t>
            </a:r>
          </a:p>
          <a:p>
            <a:pPr marL="0" indent="0" eaLnBrk="1" hangingPunct="1">
              <a:buNone/>
            </a:pPr>
            <a:r>
              <a:rPr lang="en-US" altLang="zh-CN">
                <a:ea typeface="宋体" charset="-122"/>
              </a:rPr>
              <a:t>	//</a:t>
            </a:r>
            <a:r>
              <a:rPr lang="zh-CN" altLang="en-US">
                <a:ea typeface="宋体" charset="-122"/>
              </a:rPr>
              <a:t>左旋转</a:t>
            </a:r>
          </a:p>
          <a:p>
            <a:pPr marL="0" indent="0" eaLnBrk="1" hangingPunct="1">
              <a:buNone/>
            </a:pPr>
            <a:r>
              <a:rPr lang="zh-CN" altLang="en-US">
                <a:ea typeface="宋体" charset="-122"/>
              </a:rPr>
              <a:t>	</a:t>
            </a:r>
          </a:p>
          <a:p>
            <a:pPr marL="0" indent="0" eaLnBrk="1" hangingPunct="1">
              <a:buNone/>
            </a:pPr>
            <a:r>
              <a:rPr lang="zh-CN" altLang="en-US">
                <a:ea typeface="宋体" charset="-122"/>
              </a:rPr>
              <a:t>	</a:t>
            </a:r>
          </a:p>
          <a:p>
            <a:pPr marL="0" indent="0" eaLnBrk="1" hangingPunct="1">
              <a:buNone/>
            </a:pPr>
            <a:r>
              <a:rPr lang="zh-CN" altLang="en-US">
                <a:ea typeface="宋体" charset="-122"/>
              </a:rPr>
              <a:t>	</a:t>
            </a:r>
          </a:p>
          <a:p>
            <a:pPr marL="0" indent="0" eaLnBrk="1" hangingPunct="1">
              <a:buNone/>
            </a:pPr>
            <a:r>
              <a:rPr lang="zh-CN" altLang="en-US">
                <a:ea typeface="宋体" charset="-122"/>
              </a:rPr>
              <a:t>	</a:t>
            </a:r>
            <a:r>
              <a:rPr lang="en-US" altLang="zh-CN">
                <a:ea typeface="宋体" charset="-122"/>
              </a:rPr>
              <a:t>/*</a:t>
            </a:r>
          </a:p>
          <a:p>
            <a:pPr marL="0" indent="0" eaLnBrk="1" hangingPunct="1">
              <a:buNone/>
            </a:pPr>
            <a:r>
              <a:rPr lang="en-US" altLang="zh-CN">
                <a:ea typeface="宋体" charset="-122"/>
              </a:rPr>
              <a:t>	 * </a:t>
            </a:r>
            <a:r>
              <a:rPr lang="zh-CN" altLang="en-US">
                <a:ea typeface="宋体" charset="-122"/>
              </a:rPr>
              <a:t>返回当前节点的高度</a:t>
            </a:r>
          </a:p>
          <a:p>
            <a:pPr marL="0" indent="0" eaLnBrk="1" hangingPunct="1">
              <a:buNone/>
            </a:pPr>
            <a:r>
              <a:rPr lang="zh-CN" altLang="en-US">
                <a:ea typeface="宋体" charset="-122"/>
              </a:rPr>
              <a:t>	 *</a:t>
            </a:r>
            <a:r>
              <a:rPr lang="en-US" altLang="zh-CN">
                <a:ea typeface="宋体" charset="-122"/>
              </a:rPr>
              <a:t>/</a:t>
            </a:r>
          </a:p>
          <a:p>
            <a:pPr marL="0" indent="0" eaLnBrk="1" hangingPunct="1">
              <a:buNone/>
            </a:pPr>
            <a:r>
              <a:rPr lang="en-US" altLang="zh-CN">
                <a:ea typeface="宋体" charset="-122"/>
              </a:rPr>
              <a:t>	public int height() {</a:t>
            </a:r>
          </a:p>
          <a:p>
            <a:pPr marL="0" indent="0" eaLnBrk="1" hangingPunct="1">
              <a:buNone/>
            </a:pPr>
            <a:r>
              <a:rPr lang="en-US" altLang="zh-CN">
                <a:ea typeface="宋体" charset="-122"/>
              </a:rPr>
              <a:t>		return Math.max(left == null ? 0 : left.height(), right == null ? 0 : right.height()) + 1;</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r>
              <a:rPr lang="en-US" altLang="zh-CN">
                <a:ea typeface="宋体" charset="-122"/>
              </a:rPr>
              <a:t>	// </a:t>
            </a:r>
            <a:r>
              <a:rPr lang="zh-CN" altLang="en-US">
                <a:ea typeface="宋体" charset="-122"/>
              </a:rPr>
              <a:t>查找要删除的节点</a:t>
            </a:r>
          </a:p>
          <a:p>
            <a:pPr marL="0" indent="0" eaLnBrk="1" hangingPunct="1">
              <a:buNone/>
            </a:pPr>
            <a:r>
              <a:rPr lang="zh-CN" altLang="en-US">
                <a:ea typeface="宋体" charset="-122"/>
              </a:rPr>
              <a:t>	</a:t>
            </a:r>
            <a:r>
              <a:rPr lang="en-US" altLang="zh-CN">
                <a:ea typeface="宋体" charset="-122"/>
              </a:rPr>
              <a:t>public Node search(int value) {</a:t>
            </a:r>
          </a:p>
          <a:p>
            <a:pPr marL="0" indent="0" eaLnBrk="1" hangingPunct="1">
              <a:buNone/>
            </a:pPr>
            <a:r>
              <a:rPr lang="en-US" altLang="zh-CN">
                <a:ea typeface="宋体" charset="-122"/>
              </a:rPr>
              <a:t>		if (value == this.value) { // </a:t>
            </a:r>
            <a:r>
              <a:rPr lang="zh-CN" altLang="en-US">
                <a:ea typeface="宋体" charset="-122"/>
              </a:rPr>
              <a:t>如果相等</a:t>
            </a:r>
          </a:p>
          <a:p>
            <a:pPr marL="0" indent="0" eaLnBrk="1" hangingPunct="1">
              <a:buNone/>
            </a:pPr>
            <a:r>
              <a:rPr lang="zh-CN" altLang="en-US">
                <a:ea typeface="宋体" charset="-122"/>
              </a:rPr>
              <a:t>			</a:t>
            </a:r>
            <a:r>
              <a:rPr lang="en-US" altLang="zh-CN">
                <a:ea typeface="宋体" charset="-122"/>
              </a:rPr>
              <a:t>return this;</a:t>
            </a:r>
          </a:p>
          <a:p>
            <a:pPr marL="0" indent="0" eaLnBrk="1" hangingPunct="1">
              <a:buNone/>
            </a:pPr>
            <a:r>
              <a:rPr lang="en-US" altLang="zh-CN">
                <a:ea typeface="宋体" charset="-122"/>
              </a:rPr>
              <a:t>		} else if (value &gt; this.value) {// </a:t>
            </a:r>
            <a:r>
              <a:rPr lang="zh-CN" altLang="en-US">
                <a:ea typeface="宋体" charset="-122"/>
              </a:rPr>
              <a:t>如果查找的值大于当前值，向右子树查找</a:t>
            </a:r>
          </a:p>
          <a:p>
            <a:pPr marL="0" indent="0" eaLnBrk="1" hangingPunct="1">
              <a:buNone/>
            </a:pPr>
            <a:r>
              <a:rPr lang="zh-CN" altLang="en-US">
                <a:ea typeface="宋体" charset="-122"/>
              </a:rPr>
              <a:t>			</a:t>
            </a:r>
            <a:r>
              <a:rPr lang="en-US" altLang="zh-CN">
                <a:ea typeface="宋体" charset="-122"/>
              </a:rPr>
              <a:t>if (this.right == null) { // </a:t>
            </a:r>
            <a:r>
              <a:rPr lang="zh-CN" altLang="en-US">
                <a:ea typeface="宋体" charset="-122"/>
              </a:rPr>
              <a:t>如果右子树为空了，返回</a:t>
            </a:r>
            <a:r>
              <a:rPr lang="en-US" altLang="zh-CN">
                <a:ea typeface="宋体" charset="-122"/>
              </a:rPr>
              <a:t>null</a:t>
            </a:r>
          </a:p>
          <a:p>
            <a:pPr marL="0" indent="0" eaLnBrk="1" hangingPunct="1">
              <a:buNone/>
            </a:pPr>
            <a:r>
              <a:rPr lang="en-US" altLang="zh-CN">
                <a:ea typeface="宋体" charset="-122"/>
              </a:rPr>
              <a:t>				return null;</a:t>
            </a:r>
          </a:p>
          <a:p>
            <a:pPr marL="0" indent="0" eaLnBrk="1" hangingPunct="1">
              <a:buNone/>
            </a:pPr>
            <a:r>
              <a:rPr lang="en-US" altLang="zh-CN">
                <a:ea typeface="宋体" charset="-122"/>
              </a:rPr>
              <a:t>			}</a:t>
            </a:r>
          </a:p>
          <a:p>
            <a:pPr marL="0" indent="0" eaLnBrk="1" hangingPunct="1">
              <a:buNone/>
            </a:pPr>
            <a:r>
              <a:rPr lang="en-US" altLang="zh-CN">
                <a:ea typeface="宋体" charset="-122"/>
              </a:rPr>
              <a:t>			return this.right.search(value);</a:t>
            </a:r>
          </a:p>
          <a:p>
            <a:pPr marL="0" indent="0" eaLnBrk="1" hangingPunct="1">
              <a:buNone/>
            </a:pPr>
            <a:r>
              <a:rPr lang="en-US" altLang="zh-CN">
                <a:ea typeface="宋体" charset="-122"/>
              </a:rPr>
              <a:t>		} else { // </a:t>
            </a:r>
            <a:r>
              <a:rPr lang="zh-CN" altLang="en-US">
                <a:ea typeface="宋体" charset="-122"/>
              </a:rPr>
              <a:t>如果查找的值小于当前值，向左子树查找</a:t>
            </a:r>
          </a:p>
          <a:p>
            <a:pPr marL="0" indent="0" eaLnBrk="1" hangingPunct="1">
              <a:buNone/>
            </a:pPr>
            <a:r>
              <a:rPr lang="zh-CN" altLang="en-US">
                <a:ea typeface="宋体" charset="-122"/>
              </a:rPr>
              <a:t>			</a:t>
            </a:r>
            <a:r>
              <a:rPr lang="en-US" altLang="zh-CN">
                <a:ea typeface="宋体" charset="-122"/>
              </a:rPr>
              <a:t>if (this.left == null) { // </a:t>
            </a:r>
            <a:r>
              <a:rPr lang="zh-CN" altLang="en-US">
                <a:ea typeface="宋体" charset="-122"/>
              </a:rPr>
              <a:t>如果左子树为空了，返回</a:t>
            </a:r>
            <a:r>
              <a:rPr lang="en-US" altLang="zh-CN">
                <a:ea typeface="宋体" charset="-122"/>
              </a:rPr>
              <a:t>null</a:t>
            </a:r>
          </a:p>
          <a:p>
            <a:pPr marL="0" indent="0" eaLnBrk="1" hangingPunct="1">
              <a:buNone/>
            </a:pPr>
            <a:r>
              <a:rPr lang="en-US" altLang="zh-CN">
                <a:ea typeface="宋体" charset="-122"/>
              </a:rPr>
              <a:t>				return null;</a:t>
            </a:r>
          </a:p>
          <a:p>
            <a:pPr marL="0" indent="0" eaLnBrk="1" hangingPunct="1">
              <a:buNone/>
            </a:pPr>
            <a:r>
              <a:rPr lang="en-US" altLang="zh-CN">
                <a:ea typeface="宋体" charset="-122"/>
              </a:rPr>
              <a:t>			}</a:t>
            </a:r>
          </a:p>
          <a:p>
            <a:pPr marL="0" indent="0" eaLnBrk="1" hangingPunct="1">
              <a:buNone/>
            </a:pPr>
            <a:r>
              <a:rPr lang="en-US" altLang="zh-CN">
                <a:ea typeface="宋体" charset="-122"/>
              </a:rPr>
              <a:t>			return this.left.search(value);</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r>
              <a:rPr lang="en-US" altLang="zh-CN">
                <a:ea typeface="宋体" charset="-122"/>
              </a:rPr>
              <a:t>	// </a:t>
            </a:r>
            <a:r>
              <a:rPr lang="zh-CN" altLang="en-US">
                <a:ea typeface="宋体" charset="-122"/>
              </a:rPr>
              <a:t>查找父节点</a:t>
            </a:r>
            <a:r>
              <a:rPr lang="en-US" altLang="zh-CN">
                <a:ea typeface="宋体" charset="-122"/>
              </a:rPr>
              <a:t>(</a:t>
            </a:r>
            <a:r>
              <a:rPr lang="zh-CN" altLang="en-US">
                <a:ea typeface="宋体" charset="-122"/>
              </a:rPr>
              <a:t>这个方法和删除节点类型无关，就是查找父节点</a:t>
            </a:r>
            <a:r>
              <a:rPr lang="en-US" altLang="zh-CN">
                <a:ea typeface="宋体" charset="-122"/>
              </a:rPr>
              <a:t>)</a:t>
            </a:r>
          </a:p>
          <a:p>
            <a:pPr marL="0" indent="0" eaLnBrk="1" hangingPunct="1">
              <a:buNone/>
            </a:pPr>
            <a:r>
              <a:rPr lang="en-US" altLang="zh-CN">
                <a:ea typeface="宋体" charset="-122"/>
              </a:rPr>
              <a:t>	public Node searchParent(int value) {</a:t>
            </a:r>
          </a:p>
          <a:p>
            <a:pPr marL="0" indent="0" eaLnBrk="1" hangingPunct="1">
              <a:buNone/>
            </a:pPr>
            <a:r>
              <a:rPr lang="en-US" altLang="zh-CN">
                <a:ea typeface="宋体" charset="-122"/>
              </a:rPr>
              <a:t>		if ((this.left != null &amp;&amp; this.left.value == value) || (this.right != null &amp;&amp; this.right.value == value)) {</a:t>
            </a:r>
          </a:p>
          <a:p>
            <a:pPr marL="0" indent="0" eaLnBrk="1" hangingPunct="1">
              <a:buNone/>
            </a:pPr>
            <a:r>
              <a:rPr lang="en-US" altLang="zh-CN">
                <a:ea typeface="宋体" charset="-122"/>
              </a:rPr>
              <a:t>			return this;</a:t>
            </a:r>
          </a:p>
          <a:p>
            <a:pPr marL="0" indent="0" eaLnBrk="1" hangingPunct="1">
              <a:buNone/>
            </a:pPr>
            <a:r>
              <a:rPr lang="en-US" altLang="zh-CN">
                <a:ea typeface="宋体" charset="-122"/>
              </a:rPr>
              <a:t>		} else {</a:t>
            </a:r>
          </a:p>
          <a:p>
            <a:pPr marL="0" indent="0" eaLnBrk="1" hangingPunct="1">
              <a:buNone/>
            </a:pPr>
            <a:r>
              <a:rPr lang="en-US" altLang="zh-CN">
                <a:ea typeface="宋体" charset="-122"/>
              </a:rPr>
              <a:t>			// </a:t>
            </a:r>
            <a:r>
              <a:rPr lang="zh-CN" altLang="en-US">
                <a:ea typeface="宋体" charset="-122"/>
              </a:rPr>
              <a:t>如果查找的值大于当前节点，并且当前节点的右子节点不为空</a:t>
            </a:r>
          </a:p>
          <a:p>
            <a:pPr marL="0" indent="0" eaLnBrk="1" hangingPunct="1">
              <a:buNone/>
            </a:pPr>
            <a:r>
              <a:rPr lang="zh-CN" altLang="en-US">
                <a:ea typeface="宋体" charset="-122"/>
              </a:rPr>
              <a:t>			</a:t>
            </a:r>
            <a:r>
              <a:rPr lang="en-US" altLang="zh-CN">
                <a:ea typeface="宋体" charset="-122"/>
              </a:rPr>
              <a:t>if (value &gt; this.value &amp;&amp; this.right != null) {</a:t>
            </a:r>
          </a:p>
          <a:p>
            <a:pPr marL="0" indent="0" eaLnBrk="1" hangingPunct="1">
              <a:buNone/>
            </a:pPr>
            <a:r>
              <a:rPr lang="en-US" altLang="zh-CN">
                <a:ea typeface="宋体" charset="-122"/>
              </a:rPr>
              <a:t>				return this.right.searchParent(value);</a:t>
            </a:r>
          </a:p>
          <a:p>
            <a:pPr marL="0" indent="0" eaLnBrk="1" hangingPunct="1">
              <a:buNone/>
            </a:pPr>
            <a:r>
              <a:rPr lang="en-US" altLang="zh-CN">
                <a:ea typeface="宋体" charset="-122"/>
              </a:rPr>
              <a:t>			} else if (value &lt; this.value &amp;&amp; this.left != null) {</a:t>
            </a:r>
          </a:p>
          <a:p>
            <a:pPr marL="0" indent="0" eaLnBrk="1" hangingPunct="1">
              <a:buNone/>
            </a:pPr>
            <a:r>
              <a:rPr lang="en-US" altLang="zh-CN">
                <a:ea typeface="宋体" charset="-122"/>
              </a:rPr>
              <a:t>				return this.left.searchParent(value);</a:t>
            </a:r>
          </a:p>
          <a:p>
            <a:pPr marL="0" indent="0" eaLnBrk="1" hangingPunct="1">
              <a:buNone/>
            </a:pPr>
            <a:r>
              <a:rPr lang="en-US" altLang="zh-CN">
                <a:ea typeface="宋体" charset="-122"/>
              </a:rPr>
              <a:t>			} else {</a:t>
            </a:r>
          </a:p>
          <a:p>
            <a:pPr marL="0" indent="0" eaLnBrk="1" hangingPunct="1">
              <a:buNone/>
            </a:pPr>
            <a:r>
              <a:rPr lang="en-US" altLang="zh-CN">
                <a:ea typeface="宋体" charset="-122"/>
              </a:rPr>
              <a:t>				return null;</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r>
              <a:rPr lang="en-US" altLang="zh-CN">
                <a:ea typeface="宋体" charset="-122"/>
              </a:rPr>
              <a:t>	public void add(Node node) {</a:t>
            </a:r>
          </a:p>
          <a:p>
            <a:pPr marL="0" indent="0" eaLnBrk="1" hangingPunct="1">
              <a:buNone/>
            </a:pPr>
            <a:r>
              <a:rPr lang="en-US" altLang="zh-CN">
                <a:ea typeface="宋体" charset="-122"/>
              </a:rPr>
              <a:t>		if (node == null) {</a:t>
            </a:r>
          </a:p>
          <a:p>
            <a:pPr marL="0" indent="0" eaLnBrk="1" hangingPunct="1">
              <a:buNone/>
            </a:pPr>
            <a:r>
              <a:rPr lang="en-US" altLang="zh-CN">
                <a:ea typeface="宋体" charset="-122"/>
              </a:rPr>
              <a:t>			return;</a:t>
            </a:r>
          </a:p>
          <a:p>
            <a:pPr marL="0" indent="0" eaLnBrk="1" hangingPunct="1">
              <a:buNone/>
            </a:pPr>
            <a:r>
              <a:rPr lang="en-US" altLang="zh-CN">
                <a:ea typeface="宋体" charset="-122"/>
              </a:rPr>
              <a:t>		}</a:t>
            </a:r>
          </a:p>
          <a:p>
            <a:pPr marL="0" indent="0" eaLnBrk="1" hangingPunct="1">
              <a:buNone/>
            </a:pPr>
            <a:r>
              <a:rPr lang="en-US" altLang="zh-CN">
                <a:ea typeface="宋体" charset="-122"/>
              </a:rPr>
              <a:t>		// </a:t>
            </a:r>
            <a:r>
              <a:rPr lang="zh-CN" altLang="en-US">
                <a:ea typeface="宋体" charset="-122"/>
              </a:rPr>
              <a:t>判断传入的节点的值，比当前子树的根节点的值是大还是小</a:t>
            </a:r>
          </a:p>
          <a:p>
            <a:pPr marL="0" indent="0" eaLnBrk="1" hangingPunct="1">
              <a:buNone/>
            </a:pPr>
            <a:r>
              <a:rPr lang="zh-CN" altLang="en-US">
                <a:ea typeface="宋体" charset="-122"/>
              </a:rPr>
              <a:t>		</a:t>
            </a:r>
            <a:r>
              <a:rPr lang="en-US" altLang="zh-CN">
                <a:ea typeface="宋体" charset="-122"/>
              </a:rPr>
              <a:t>// </a:t>
            </a:r>
            <a:r>
              <a:rPr lang="zh-CN" altLang="en-US">
                <a:ea typeface="宋体" charset="-122"/>
              </a:rPr>
              <a:t>如果添加的节点的值，比当前节点的值小</a:t>
            </a:r>
          </a:p>
          <a:p>
            <a:pPr marL="0" indent="0" eaLnBrk="1" hangingPunct="1">
              <a:buNone/>
            </a:pPr>
            <a:r>
              <a:rPr lang="zh-CN" altLang="en-US">
                <a:ea typeface="宋体" charset="-122"/>
              </a:rPr>
              <a:t>		</a:t>
            </a:r>
            <a:r>
              <a:rPr lang="en-US" altLang="zh-CN">
                <a:ea typeface="宋体" charset="-122"/>
              </a:rPr>
              <a:t>if (node.value &lt; this.value) {</a:t>
            </a:r>
          </a:p>
          <a:p>
            <a:pPr marL="0" indent="0" eaLnBrk="1" hangingPunct="1">
              <a:buNone/>
            </a:pPr>
            <a:r>
              <a:rPr lang="en-US" altLang="zh-CN">
                <a:ea typeface="宋体" charset="-122"/>
              </a:rPr>
              <a:t>			// </a:t>
            </a:r>
            <a:r>
              <a:rPr lang="zh-CN" altLang="en-US">
                <a:ea typeface="宋体" charset="-122"/>
              </a:rPr>
              <a:t>如果左节点为空</a:t>
            </a:r>
          </a:p>
          <a:p>
            <a:pPr marL="0" indent="0" eaLnBrk="1" hangingPunct="1">
              <a:buNone/>
            </a:pPr>
            <a:r>
              <a:rPr lang="zh-CN" altLang="en-US">
                <a:ea typeface="宋体" charset="-122"/>
              </a:rPr>
              <a:t>			</a:t>
            </a:r>
            <a:r>
              <a:rPr lang="en-US" altLang="zh-CN">
                <a:ea typeface="宋体" charset="-122"/>
              </a:rPr>
              <a:t>if (this.left == null) {</a:t>
            </a:r>
          </a:p>
          <a:p>
            <a:pPr marL="0" indent="0" eaLnBrk="1" hangingPunct="1">
              <a:buNone/>
            </a:pPr>
            <a:r>
              <a:rPr lang="en-US" altLang="zh-CN">
                <a:ea typeface="宋体" charset="-122"/>
              </a:rPr>
              <a:t>				this.left = node;</a:t>
            </a:r>
          </a:p>
          <a:p>
            <a:pPr marL="0" indent="0" eaLnBrk="1" hangingPunct="1">
              <a:buNone/>
            </a:pPr>
            <a:r>
              <a:rPr lang="en-US" altLang="zh-CN">
                <a:ea typeface="宋体" charset="-122"/>
              </a:rPr>
              <a:t>			} else {// </a:t>
            </a:r>
            <a:r>
              <a:rPr lang="zh-CN" altLang="en-US">
                <a:ea typeface="宋体" charset="-122"/>
              </a:rPr>
              <a:t>如果不为空</a:t>
            </a:r>
            <a:r>
              <a:rPr lang="en-US" altLang="zh-CN">
                <a:ea typeface="宋体" charset="-122"/>
              </a:rPr>
              <a:t>,</a:t>
            </a:r>
            <a:r>
              <a:rPr lang="zh-CN" altLang="en-US">
                <a:ea typeface="宋体" charset="-122"/>
              </a:rPr>
              <a:t>递归添加</a:t>
            </a:r>
          </a:p>
          <a:p>
            <a:pPr marL="0" indent="0" eaLnBrk="1" hangingPunct="1">
              <a:buNone/>
            </a:pPr>
            <a:r>
              <a:rPr lang="zh-CN" altLang="en-US">
                <a:ea typeface="宋体" charset="-122"/>
              </a:rPr>
              <a:t>				</a:t>
            </a:r>
            <a:r>
              <a:rPr lang="en-US" altLang="zh-CN">
                <a:ea typeface="宋体" charset="-122"/>
              </a:rPr>
              <a:t>this.left.add(node);</a:t>
            </a:r>
          </a:p>
          <a:p>
            <a:pPr marL="0" indent="0" eaLnBrk="1" hangingPunct="1">
              <a:buNone/>
            </a:pPr>
            <a:r>
              <a:rPr lang="en-US" altLang="zh-CN">
                <a:ea typeface="宋体" charset="-122"/>
              </a:rPr>
              <a:t>			}</a:t>
            </a:r>
          </a:p>
          <a:p>
            <a:pPr marL="0" indent="0" eaLnBrk="1" hangingPunct="1">
              <a:buNone/>
            </a:pPr>
            <a:r>
              <a:rPr lang="en-US" altLang="zh-CN">
                <a:ea typeface="宋体" charset="-122"/>
              </a:rPr>
              <a:t>		} else {</a:t>
            </a:r>
          </a:p>
          <a:p>
            <a:pPr marL="0" indent="0" eaLnBrk="1" hangingPunct="1">
              <a:buNone/>
            </a:pPr>
            <a:r>
              <a:rPr lang="en-US" altLang="zh-CN">
                <a:ea typeface="宋体" charset="-122"/>
              </a:rPr>
              <a:t>			if (this.right == null) {</a:t>
            </a:r>
          </a:p>
          <a:p>
            <a:pPr marL="0" indent="0" eaLnBrk="1" hangingPunct="1">
              <a:buNone/>
            </a:pPr>
            <a:r>
              <a:rPr lang="en-US" altLang="zh-CN">
                <a:ea typeface="宋体" charset="-122"/>
              </a:rPr>
              <a:t>				this.right = node;</a:t>
            </a:r>
          </a:p>
          <a:p>
            <a:pPr marL="0" indent="0" eaLnBrk="1" hangingPunct="1">
              <a:buNone/>
            </a:pPr>
            <a:r>
              <a:rPr lang="en-US" altLang="zh-CN">
                <a:ea typeface="宋体" charset="-122"/>
              </a:rPr>
              <a:t>			} else {// </a:t>
            </a:r>
            <a:r>
              <a:rPr lang="zh-CN" altLang="en-US">
                <a:ea typeface="宋体" charset="-122"/>
              </a:rPr>
              <a:t>如果不为空</a:t>
            </a:r>
            <a:r>
              <a:rPr lang="en-US" altLang="zh-CN">
                <a:ea typeface="宋体" charset="-122"/>
              </a:rPr>
              <a:t>,</a:t>
            </a:r>
            <a:r>
              <a:rPr lang="zh-CN" altLang="en-US">
                <a:ea typeface="宋体" charset="-122"/>
              </a:rPr>
              <a:t>递归添加</a:t>
            </a:r>
          </a:p>
          <a:p>
            <a:pPr marL="0" indent="0" eaLnBrk="1" hangingPunct="1">
              <a:buNone/>
            </a:pPr>
            <a:r>
              <a:rPr lang="zh-CN" altLang="en-US">
                <a:ea typeface="宋体" charset="-122"/>
              </a:rPr>
              <a:t>				</a:t>
            </a:r>
            <a:r>
              <a:rPr lang="en-US" altLang="zh-CN">
                <a:ea typeface="宋体" charset="-122"/>
              </a:rPr>
              <a:t>this.right.add(node);</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 </a:t>
            </a:r>
            <a:r>
              <a:rPr lang="zh-CN" altLang="en-US">
                <a:ea typeface="宋体" charset="-122"/>
              </a:rPr>
              <a:t>左旋转</a:t>
            </a:r>
            <a:r>
              <a:rPr lang="en-US" altLang="zh-CN">
                <a:ea typeface="宋体" charset="-122"/>
              </a:rPr>
              <a:t>[</a:t>
            </a:r>
            <a:r>
              <a:rPr lang="zh-CN" altLang="en-US">
                <a:ea typeface="宋体" charset="-122"/>
              </a:rPr>
              <a:t>单旋转</a:t>
            </a:r>
            <a:r>
              <a:rPr lang="en-US" altLang="zh-CN">
                <a:ea typeface="宋体" charset="-122"/>
              </a:rPr>
              <a:t>]</a:t>
            </a:r>
          </a:p>
          <a:p>
            <a:pPr marL="0" indent="0" eaLnBrk="1" hangingPunct="1">
              <a:buNone/>
            </a:pPr>
            <a:r>
              <a:rPr lang="en-US" altLang="zh-CN">
                <a:ea typeface="宋体" charset="-122"/>
              </a:rPr>
              <a:t>		if (rightHeight() - leftHeight() &gt; 1) {</a:t>
            </a:r>
          </a:p>
          <a:p>
            <a:pPr marL="0" indent="0" eaLnBrk="1" hangingPunct="1">
              <a:buNone/>
            </a:pPr>
            <a:r>
              <a:rPr lang="en-US" altLang="zh-CN">
                <a:ea typeface="宋体" charset="-122"/>
              </a:rPr>
              <a:t>			leftRotate();</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 </a:t>
            </a:r>
            <a:r>
              <a:rPr lang="zh-CN" altLang="en-US">
                <a:ea typeface="宋体" charset="-122"/>
              </a:rPr>
              <a:t>左旋转</a:t>
            </a:r>
          </a:p>
          <a:p>
            <a:pPr marL="0" indent="0" eaLnBrk="1" hangingPunct="1">
              <a:buNone/>
            </a:pPr>
            <a:r>
              <a:rPr lang="zh-CN" altLang="en-US">
                <a:ea typeface="宋体" charset="-122"/>
              </a:rPr>
              <a:t>		</a:t>
            </a:r>
            <a:r>
              <a:rPr lang="en-US" altLang="zh-CN">
                <a:ea typeface="宋体" charset="-122"/>
              </a:rPr>
              <a:t>if (leftHeight() - rightHeight() &gt; 1) {</a:t>
            </a:r>
          </a:p>
          <a:p>
            <a:pPr marL="0" indent="0" eaLnBrk="1" hangingPunct="1">
              <a:buNone/>
            </a:pPr>
            <a:r>
              <a:rPr lang="en-US" altLang="zh-CN">
                <a:ea typeface="宋体" charset="-122"/>
              </a:rPr>
              <a:t>			rightRotate();</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 </a:t>
            </a:r>
            <a:r>
              <a:rPr lang="zh-CN" altLang="en-US">
                <a:ea typeface="宋体" charset="-122"/>
              </a:rPr>
              <a:t>右旋转</a:t>
            </a:r>
          </a:p>
          <a:p>
            <a:pPr marL="0" indent="0" eaLnBrk="1" hangingPunct="1">
              <a:buNone/>
            </a:pPr>
            <a:r>
              <a:rPr lang="zh-CN" altLang="en-US">
                <a:ea typeface="宋体" charset="-122"/>
              </a:rPr>
              <a:t>	 *</a:t>
            </a:r>
            <a:r>
              <a:rPr lang="en-US" altLang="zh-CN">
                <a:ea typeface="宋体" charset="-122"/>
              </a:rPr>
              <a:t>/</a:t>
            </a:r>
          </a:p>
          <a:p>
            <a:pPr marL="0" indent="0" eaLnBrk="1" hangingPunct="1">
              <a:buNone/>
            </a:pPr>
            <a:r>
              <a:rPr lang="en-US" altLang="zh-CN">
                <a:ea typeface="宋体" charset="-122"/>
              </a:rPr>
              <a:t>	private void rightRotate() {</a:t>
            </a:r>
          </a:p>
          <a:p>
            <a:pPr marL="0" indent="0" eaLnBrk="1" hangingPunct="1">
              <a:buNone/>
            </a:pPr>
            <a:r>
              <a:rPr lang="en-US" altLang="zh-CN">
                <a:ea typeface="宋体" charset="-122"/>
              </a:rPr>
              <a:t>		System.out.println("@@@@");</a:t>
            </a:r>
          </a:p>
          <a:p>
            <a:pPr marL="0" indent="0" eaLnBrk="1" hangingPunct="1">
              <a:buNone/>
            </a:pPr>
            <a:r>
              <a:rPr lang="en-US" altLang="zh-CN">
                <a:ea typeface="宋体" charset="-122"/>
              </a:rPr>
              <a:t>		Node newLeft = new Node(value);</a:t>
            </a:r>
          </a:p>
          <a:p>
            <a:pPr marL="0" indent="0" eaLnBrk="1" hangingPunct="1">
              <a:buNone/>
            </a:pPr>
            <a:r>
              <a:rPr lang="en-US" altLang="zh-CN">
                <a:ea typeface="宋体" charset="-122"/>
              </a:rPr>
              <a:t>		newLeft.right=right;</a:t>
            </a:r>
          </a:p>
          <a:p>
            <a:pPr marL="0" indent="0" eaLnBrk="1" hangingPunct="1">
              <a:buNone/>
            </a:pPr>
            <a:r>
              <a:rPr lang="en-US" altLang="zh-CN">
                <a:ea typeface="宋体" charset="-122"/>
              </a:rPr>
              <a:t>		newLeft.left=left.right;</a:t>
            </a:r>
          </a:p>
          <a:p>
            <a:pPr marL="0" indent="0" eaLnBrk="1" hangingPunct="1">
              <a:buNone/>
            </a:pPr>
            <a:r>
              <a:rPr lang="en-US" altLang="zh-CN">
                <a:ea typeface="宋体" charset="-122"/>
              </a:rPr>
              <a:t>		value=left.value;</a:t>
            </a:r>
          </a:p>
          <a:p>
            <a:pPr marL="0" indent="0" eaLnBrk="1" hangingPunct="1">
              <a:buNone/>
            </a:pPr>
            <a:r>
              <a:rPr lang="en-US" altLang="zh-CN">
                <a:ea typeface="宋体" charset="-122"/>
              </a:rPr>
              <a:t>		left=left.left;</a:t>
            </a:r>
          </a:p>
          <a:p>
            <a:pPr marL="0" indent="0" eaLnBrk="1" hangingPunct="1">
              <a:buNone/>
            </a:pPr>
            <a:r>
              <a:rPr lang="en-US" altLang="zh-CN">
                <a:ea typeface="宋体" charset="-122"/>
              </a:rPr>
              <a:t>		right=newLeft;</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 </a:t>
            </a:r>
            <a:r>
              <a:rPr lang="zh-CN" altLang="en-US">
                <a:ea typeface="宋体" charset="-122"/>
              </a:rPr>
              <a:t>左旋转</a:t>
            </a:r>
          </a:p>
          <a:p>
            <a:pPr marL="0" indent="0" eaLnBrk="1" hangingPunct="1">
              <a:buNone/>
            </a:pPr>
            <a:r>
              <a:rPr lang="zh-CN" altLang="en-US">
                <a:ea typeface="宋体" charset="-122"/>
              </a:rPr>
              <a:t>	 *</a:t>
            </a:r>
            <a:r>
              <a:rPr lang="en-US" altLang="zh-CN">
                <a:ea typeface="宋体" charset="-122"/>
              </a:rPr>
              <a:t>/</a:t>
            </a:r>
          </a:p>
          <a:p>
            <a:pPr marL="0" indent="0" eaLnBrk="1" hangingPunct="1">
              <a:buNone/>
            </a:pPr>
            <a:r>
              <a:rPr lang="en-US" altLang="zh-CN">
                <a:ea typeface="宋体" charset="-122"/>
              </a:rPr>
              <a:t>	private void leftRotate() {</a:t>
            </a:r>
          </a:p>
          <a:p>
            <a:pPr marL="0" indent="0" eaLnBrk="1" hangingPunct="1">
              <a:buNone/>
            </a:pPr>
            <a:r>
              <a:rPr lang="en-US" altLang="zh-CN">
                <a:ea typeface="宋体" charset="-122"/>
              </a:rPr>
              <a:t>		//</a:t>
            </a:r>
            <a:r>
              <a:rPr lang="zh-CN" altLang="en-US">
                <a:ea typeface="宋体" charset="-122"/>
              </a:rPr>
              <a:t>创建一个新的节点 </a:t>
            </a:r>
            <a:r>
              <a:rPr lang="en-US" altLang="zh-CN">
                <a:ea typeface="宋体" charset="-122"/>
              </a:rPr>
              <a:t>newNode (</a:t>
            </a:r>
            <a:r>
              <a:rPr lang="zh-CN" altLang="en-US">
                <a:ea typeface="宋体" charset="-122"/>
              </a:rPr>
              <a:t>以</a:t>
            </a:r>
            <a:r>
              <a:rPr lang="en-US" altLang="zh-CN">
                <a:ea typeface="宋体" charset="-122"/>
              </a:rPr>
              <a:t>4</a:t>
            </a:r>
            <a:r>
              <a:rPr lang="zh-CN" altLang="en-US">
                <a:ea typeface="宋体" charset="-122"/>
              </a:rPr>
              <a:t>这个值创建</a:t>
            </a:r>
            <a:r>
              <a:rPr lang="en-US" altLang="zh-CN">
                <a:ea typeface="宋体" charset="-122"/>
              </a:rPr>
              <a:t>)</a:t>
            </a:r>
          </a:p>
          <a:p>
            <a:pPr marL="0" indent="0" eaLnBrk="1" hangingPunct="1">
              <a:buNone/>
            </a:pPr>
            <a:r>
              <a:rPr lang="en-US" altLang="zh-CN">
                <a:ea typeface="宋体" charset="-122"/>
              </a:rPr>
              <a:t>		//,</a:t>
            </a:r>
            <a:r>
              <a:rPr lang="zh-CN" altLang="en-US">
                <a:ea typeface="宋体" charset="-122"/>
              </a:rPr>
              <a:t>创建一个新的节点，值等于当前根节点的值</a:t>
            </a:r>
          </a:p>
          <a:p>
            <a:pPr marL="0" indent="0" eaLnBrk="1" hangingPunct="1">
              <a:buNone/>
            </a:pPr>
            <a:r>
              <a:rPr lang="zh-CN" altLang="en-US">
                <a:ea typeface="宋体" charset="-122"/>
              </a:rPr>
              <a:t>		</a:t>
            </a:r>
            <a:r>
              <a:rPr lang="en-US" altLang="zh-CN">
                <a:ea typeface="宋体" charset="-122"/>
              </a:rPr>
              <a:t>Node newLeft = new Node(value);</a:t>
            </a:r>
          </a:p>
          <a:p>
            <a:pPr marL="0" indent="0" eaLnBrk="1" hangingPunct="1">
              <a:buNone/>
            </a:pPr>
            <a:r>
              <a:rPr lang="en-US" altLang="zh-CN">
                <a:ea typeface="宋体" charset="-122"/>
              </a:rPr>
              <a:t>		//</a:t>
            </a:r>
            <a:r>
              <a:rPr lang="zh-CN" altLang="en-US">
                <a:ea typeface="宋体" charset="-122"/>
              </a:rPr>
              <a:t>把新节点的左子树设置了当前节点的左子树</a:t>
            </a:r>
          </a:p>
          <a:p>
            <a:pPr marL="0" indent="0" eaLnBrk="1" hangingPunct="1">
              <a:buNone/>
            </a:pPr>
            <a:r>
              <a:rPr lang="zh-CN" altLang="en-US">
                <a:ea typeface="宋体" charset="-122"/>
              </a:rPr>
              <a:t>		</a:t>
            </a:r>
            <a:r>
              <a:rPr lang="en-US" altLang="zh-CN">
                <a:ea typeface="宋体" charset="-122"/>
              </a:rPr>
              <a:t>newLeft.left=left;</a:t>
            </a:r>
          </a:p>
          <a:p>
            <a:pPr marL="0" indent="0" eaLnBrk="1" hangingPunct="1">
              <a:buNone/>
            </a:pPr>
            <a:r>
              <a:rPr lang="en-US" altLang="zh-CN">
                <a:ea typeface="宋体" charset="-122"/>
              </a:rPr>
              <a:t>		//</a:t>
            </a:r>
            <a:r>
              <a:rPr lang="zh-CN" altLang="en-US">
                <a:ea typeface="宋体" charset="-122"/>
              </a:rPr>
              <a:t>把新节点的右子树设置为当前节点的右子树的左子树</a:t>
            </a:r>
          </a:p>
          <a:p>
            <a:pPr marL="0" indent="0" eaLnBrk="1" hangingPunct="1">
              <a:buNone/>
            </a:pPr>
            <a:r>
              <a:rPr lang="zh-CN" altLang="en-US">
                <a:ea typeface="宋体" charset="-122"/>
              </a:rPr>
              <a:t>		</a:t>
            </a:r>
            <a:r>
              <a:rPr lang="en-US" altLang="zh-CN">
                <a:ea typeface="宋体" charset="-122"/>
              </a:rPr>
              <a:t>newLeft.right=right.left;</a:t>
            </a:r>
          </a:p>
          <a:p>
            <a:pPr marL="0" indent="0" eaLnBrk="1" hangingPunct="1">
              <a:buNone/>
            </a:pPr>
            <a:r>
              <a:rPr lang="en-US" altLang="zh-CN">
                <a:ea typeface="宋体" charset="-122"/>
              </a:rPr>
              <a:t>		//</a:t>
            </a:r>
            <a:r>
              <a:rPr lang="zh-CN" altLang="en-US">
                <a:ea typeface="宋体" charset="-122"/>
              </a:rPr>
              <a:t>把当前节点的值换为右子节点的值</a:t>
            </a:r>
          </a:p>
          <a:p>
            <a:pPr marL="0" indent="0" eaLnBrk="1" hangingPunct="1">
              <a:buNone/>
            </a:pPr>
            <a:r>
              <a:rPr lang="zh-CN" altLang="en-US">
                <a:ea typeface="宋体" charset="-122"/>
              </a:rPr>
              <a:t>		</a:t>
            </a:r>
            <a:r>
              <a:rPr lang="en-US" altLang="zh-CN">
                <a:ea typeface="宋体" charset="-122"/>
              </a:rPr>
              <a:t>value=right.value;</a:t>
            </a:r>
          </a:p>
          <a:p>
            <a:pPr marL="0" indent="0" eaLnBrk="1" hangingPunct="1">
              <a:buNone/>
            </a:pPr>
            <a:r>
              <a:rPr lang="en-US" altLang="zh-CN">
                <a:ea typeface="宋体" charset="-122"/>
              </a:rPr>
              <a:t>		//</a:t>
            </a:r>
            <a:r>
              <a:rPr lang="zh-CN" altLang="en-US">
                <a:ea typeface="宋体" charset="-122"/>
              </a:rPr>
              <a:t>把当前节点的右子树设置成右子树的右子树</a:t>
            </a:r>
          </a:p>
          <a:p>
            <a:pPr marL="0" indent="0" eaLnBrk="1" hangingPunct="1">
              <a:buNone/>
            </a:pPr>
            <a:r>
              <a:rPr lang="zh-CN" altLang="en-US">
                <a:ea typeface="宋体" charset="-122"/>
              </a:rPr>
              <a:t>		</a:t>
            </a:r>
            <a:r>
              <a:rPr lang="en-US" altLang="zh-CN">
                <a:ea typeface="宋体" charset="-122"/>
              </a:rPr>
              <a:t>right=right.right;</a:t>
            </a:r>
          </a:p>
          <a:p>
            <a:pPr marL="0" indent="0" eaLnBrk="1" hangingPunct="1">
              <a:buNone/>
            </a:pPr>
            <a:r>
              <a:rPr lang="en-US" altLang="zh-CN">
                <a:ea typeface="宋体" charset="-122"/>
              </a:rPr>
              <a:t>		//</a:t>
            </a:r>
            <a:r>
              <a:rPr lang="zh-CN" altLang="en-US">
                <a:ea typeface="宋体" charset="-122"/>
              </a:rPr>
              <a:t>把当前节点的左子树设置为新节点</a:t>
            </a:r>
          </a:p>
          <a:p>
            <a:pPr marL="0" indent="0" eaLnBrk="1" hangingPunct="1">
              <a:buNone/>
            </a:pPr>
            <a:r>
              <a:rPr lang="zh-CN" altLang="en-US">
                <a:ea typeface="宋体" charset="-122"/>
              </a:rPr>
              <a:t>		</a:t>
            </a:r>
            <a:r>
              <a:rPr lang="en-US" altLang="zh-CN">
                <a:ea typeface="宋体" charset="-122"/>
              </a:rPr>
              <a:t>left=newLeft;</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r>
              <a:rPr lang="en-US" altLang="zh-CN">
                <a:ea typeface="宋体" charset="-122"/>
              </a:rPr>
              <a:t>	// </a:t>
            </a:r>
            <a:r>
              <a:rPr lang="zh-CN" altLang="en-US">
                <a:ea typeface="宋体" charset="-122"/>
              </a:rPr>
              <a:t>中序遍历</a:t>
            </a:r>
          </a:p>
          <a:p>
            <a:pPr marL="0" indent="0" eaLnBrk="1" hangingPunct="1">
              <a:buNone/>
            </a:pPr>
            <a:r>
              <a:rPr lang="zh-CN" altLang="en-US">
                <a:ea typeface="宋体" charset="-122"/>
              </a:rPr>
              <a:t>	</a:t>
            </a:r>
            <a:r>
              <a:rPr lang="en-US" altLang="zh-CN">
                <a:ea typeface="宋体" charset="-122"/>
              </a:rPr>
              <a:t>public void infixOrder() {</a:t>
            </a:r>
          </a:p>
          <a:p>
            <a:pPr marL="0" indent="0" eaLnBrk="1" hangingPunct="1">
              <a:buNone/>
            </a:pPr>
            <a:r>
              <a:rPr lang="en-US" altLang="zh-CN">
                <a:ea typeface="宋体" charset="-122"/>
              </a:rPr>
              <a:t>		if (this.left != null) {</a:t>
            </a:r>
          </a:p>
          <a:p>
            <a:pPr marL="0" indent="0" eaLnBrk="1" hangingPunct="1">
              <a:buNone/>
            </a:pPr>
            <a:r>
              <a:rPr lang="en-US" altLang="zh-CN">
                <a:ea typeface="宋体" charset="-122"/>
              </a:rPr>
              <a:t>			this.left.infixOrder();</a:t>
            </a:r>
          </a:p>
          <a:p>
            <a:pPr marL="0" indent="0" eaLnBrk="1" hangingPunct="1">
              <a:buNone/>
            </a:pPr>
            <a:r>
              <a:rPr lang="en-US" altLang="zh-CN">
                <a:ea typeface="宋体" charset="-122"/>
              </a:rPr>
              <a:t>		}</a:t>
            </a:r>
          </a:p>
          <a:p>
            <a:pPr marL="0" indent="0" eaLnBrk="1" hangingPunct="1">
              <a:buNone/>
            </a:pPr>
            <a:r>
              <a:rPr lang="en-US" altLang="zh-CN">
                <a:ea typeface="宋体" charset="-122"/>
              </a:rPr>
              <a:t>		System.out.println(this);</a:t>
            </a:r>
          </a:p>
          <a:p>
            <a:pPr marL="0" indent="0" eaLnBrk="1" hangingPunct="1">
              <a:buNone/>
            </a:pPr>
            <a:r>
              <a:rPr lang="en-US" altLang="zh-CN">
                <a:ea typeface="宋体" charset="-122"/>
              </a:rPr>
              <a:t>		if (this.right != null) {</a:t>
            </a:r>
          </a:p>
          <a:p>
            <a:pPr marL="0" indent="0" eaLnBrk="1" hangingPunct="1">
              <a:buNone/>
            </a:pPr>
            <a:r>
              <a:rPr lang="en-US" altLang="zh-CN">
                <a:ea typeface="宋体" charset="-122"/>
              </a:rPr>
              <a:t>			this.right.infixOrder();</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r>
              <a:rPr lang="en-US" altLang="zh-CN">
                <a:ea typeface="宋体" charset="-122"/>
              </a:rPr>
              <a:t>	@Override</a:t>
            </a:r>
          </a:p>
          <a:p>
            <a:pPr marL="0" indent="0" eaLnBrk="1" hangingPunct="1">
              <a:buNone/>
            </a:pPr>
            <a:r>
              <a:rPr lang="en-US" altLang="zh-CN">
                <a:ea typeface="宋体" charset="-122"/>
              </a:rPr>
              <a:t>	public String toString() {</a:t>
            </a:r>
          </a:p>
          <a:p>
            <a:pPr marL="0" indent="0" eaLnBrk="1" hangingPunct="1">
              <a:buNone/>
            </a:pPr>
            <a:r>
              <a:rPr lang="en-US" altLang="zh-CN">
                <a:ea typeface="宋体" charset="-122"/>
              </a:rPr>
              <a:t>		// TODO Auto-generated method stub</a:t>
            </a:r>
          </a:p>
          <a:p>
            <a:pPr marL="0" indent="0" eaLnBrk="1" hangingPunct="1">
              <a:buNone/>
            </a:pPr>
            <a:r>
              <a:rPr lang="en-US" altLang="zh-CN">
                <a:ea typeface="宋体" charset="-122"/>
              </a:rPr>
              <a:t>		return "</a:t>
            </a:r>
            <a:r>
              <a:rPr lang="zh-CN" altLang="en-US">
                <a:ea typeface="宋体" charset="-122"/>
              </a:rPr>
              <a:t>节点值</a:t>
            </a:r>
            <a:r>
              <a:rPr lang="en-US" altLang="zh-CN">
                <a:ea typeface="宋体" charset="-122"/>
              </a:rPr>
              <a:t>=" + this.value;</a:t>
            </a:r>
          </a:p>
          <a:p>
            <a:pPr marL="0" indent="0" eaLnBrk="1" hangingPunct="1">
              <a:buNone/>
            </a:pPr>
            <a:r>
              <a:rPr lang="en-US" altLang="zh-CN">
                <a:ea typeface="宋体" charset="-122"/>
              </a:rPr>
              <a:t>	}</a:t>
            </a:r>
          </a:p>
          <a:p>
            <a:pPr marL="0" indent="0" eaLnBrk="1" hangingPunct="1">
              <a:buNone/>
            </a:pPr>
            <a:r>
              <a:rPr lang="en-US" altLang="zh-CN">
                <a:ea typeface="宋体" charset="-122"/>
              </a:rPr>
              <a:t>}</a:t>
            </a:r>
          </a:p>
          <a:p>
            <a:pPr marL="0" indent="0" eaLnBrk="1" hangingPunct="1">
              <a:buNone/>
            </a:pPr>
            <a:endParaRPr lang="en-US" altLang="zh-CN">
              <a:ea typeface="宋体" charset="-122"/>
            </a:endParaRPr>
          </a:p>
          <a:p>
            <a:pPr marL="0" indent="0" eaLnBrk="1" hangingPunct="1">
              <a:buNone/>
            </a:pPr>
            <a:r>
              <a:rPr lang="en-US" altLang="zh-CN">
                <a:ea typeface="宋体" charset="-122"/>
              </a:rPr>
              <a:t>class BinarySortTree {</a:t>
            </a:r>
          </a:p>
          <a:p>
            <a:pPr marL="0" indent="0" eaLnBrk="1" hangingPunct="1">
              <a:buNone/>
            </a:pPr>
            <a:r>
              <a:rPr lang="en-US" altLang="zh-CN">
                <a:ea typeface="宋体" charset="-122"/>
              </a:rPr>
              <a:t>	private Node root;</a:t>
            </a:r>
          </a:p>
          <a:p>
            <a:pPr marL="0" indent="0" eaLnBrk="1" hangingPunct="1">
              <a:buNone/>
            </a:pPr>
            <a:r>
              <a:rPr lang="en-US" altLang="zh-CN">
                <a:ea typeface="宋体" charset="-122"/>
              </a:rPr>
              <a:t>	</a:t>
            </a:r>
          </a:p>
          <a:p>
            <a:pPr marL="0" indent="0" eaLnBrk="1" hangingPunct="1">
              <a:buNone/>
            </a:pPr>
            <a:r>
              <a:rPr lang="en-US" altLang="zh-CN">
                <a:ea typeface="宋体" charset="-122"/>
              </a:rPr>
              <a:t>	public Node getRoot() {</a:t>
            </a:r>
          </a:p>
          <a:p>
            <a:pPr marL="0" indent="0" eaLnBrk="1" hangingPunct="1">
              <a:buNone/>
            </a:pPr>
            <a:r>
              <a:rPr lang="en-US" altLang="zh-CN">
                <a:ea typeface="宋体" charset="-122"/>
              </a:rPr>
              <a:t>		return root;</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r>
              <a:rPr lang="en-US" altLang="zh-CN">
                <a:ea typeface="宋体" charset="-122"/>
              </a:rPr>
              <a:t>	// </a:t>
            </a:r>
            <a:r>
              <a:rPr lang="zh-CN" altLang="en-US">
                <a:ea typeface="宋体" charset="-122"/>
              </a:rPr>
              <a:t>查找要删除的节点</a:t>
            </a:r>
          </a:p>
          <a:p>
            <a:pPr marL="0" indent="0" eaLnBrk="1" hangingPunct="1">
              <a:buNone/>
            </a:pPr>
            <a:r>
              <a:rPr lang="zh-CN" altLang="en-US">
                <a:ea typeface="宋体" charset="-122"/>
              </a:rPr>
              <a:t>	</a:t>
            </a:r>
            <a:r>
              <a:rPr lang="en-US" altLang="zh-CN">
                <a:ea typeface="宋体" charset="-122"/>
              </a:rPr>
              <a:t>public Node search(int value) {</a:t>
            </a:r>
          </a:p>
          <a:p>
            <a:pPr marL="0" indent="0" eaLnBrk="1" hangingPunct="1">
              <a:buNone/>
            </a:pPr>
            <a:r>
              <a:rPr lang="en-US" altLang="zh-CN">
                <a:ea typeface="宋体" charset="-122"/>
              </a:rPr>
              <a:t>		if (root == null) {</a:t>
            </a:r>
          </a:p>
          <a:p>
            <a:pPr marL="0" indent="0" eaLnBrk="1" hangingPunct="1">
              <a:buNone/>
            </a:pPr>
            <a:r>
              <a:rPr lang="en-US" altLang="zh-CN">
                <a:ea typeface="宋体" charset="-122"/>
              </a:rPr>
              <a:t>			return null;</a:t>
            </a:r>
          </a:p>
          <a:p>
            <a:pPr marL="0" indent="0" eaLnBrk="1" hangingPunct="1">
              <a:buNone/>
            </a:pPr>
            <a:r>
              <a:rPr lang="en-US" altLang="zh-CN">
                <a:ea typeface="宋体" charset="-122"/>
              </a:rPr>
              <a:t>		} else {</a:t>
            </a:r>
          </a:p>
          <a:p>
            <a:pPr marL="0" indent="0" eaLnBrk="1" hangingPunct="1">
              <a:buNone/>
            </a:pPr>
            <a:r>
              <a:rPr lang="en-US" altLang="zh-CN">
                <a:ea typeface="宋体" charset="-122"/>
              </a:rPr>
              <a:t>			return root.search(value);</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r>
              <a:rPr lang="en-US" altLang="zh-CN">
                <a:ea typeface="宋体" charset="-122"/>
              </a:rPr>
              <a:t>	// </a:t>
            </a:r>
            <a:r>
              <a:rPr lang="zh-CN" altLang="en-US">
                <a:ea typeface="宋体" charset="-122"/>
              </a:rPr>
              <a:t>查找父节点</a:t>
            </a:r>
          </a:p>
          <a:p>
            <a:pPr marL="0" indent="0" eaLnBrk="1" hangingPunct="1">
              <a:buNone/>
            </a:pPr>
            <a:r>
              <a:rPr lang="zh-CN" altLang="en-US">
                <a:ea typeface="宋体" charset="-122"/>
              </a:rPr>
              <a:t>	</a:t>
            </a:r>
            <a:r>
              <a:rPr lang="en-US" altLang="zh-CN">
                <a:ea typeface="宋体" charset="-122"/>
              </a:rPr>
              <a:t>public Node searchParent(int value) {</a:t>
            </a:r>
          </a:p>
          <a:p>
            <a:pPr marL="0" indent="0" eaLnBrk="1" hangingPunct="1">
              <a:buNone/>
            </a:pPr>
            <a:r>
              <a:rPr lang="en-US" altLang="zh-CN">
                <a:ea typeface="宋体" charset="-122"/>
              </a:rPr>
              <a:t>		if (root == null) {</a:t>
            </a:r>
          </a:p>
          <a:p>
            <a:pPr marL="0" indent="0" eaLnBrk="1" hangingPunct="1">
              <a:buNone/>
            </a:pPr>
            <a:r>
              <a:rPr lang="en-US" altLang="zh-CN">
                <a:ea typeface="宋体" charset="-122"/>
              </a:rPr>
              <a:t>			return null;</a:t>
            </a:r>
          </a:p>
          <a:p>
            <a:pPr marL="0" indent="0" eaLnBrk="1" hangingPunct="1">
              <a:buNone/>
            </a:pPr>
            <a:r>
              <a:rPr lang="en-US" altLang="zh-CN">
                <a:ea typeface="宋体" charset="-122"/>
              </a:rPr>
              <a:t>		} else {</a:t>
            </a:r>
          </a:p>
          <a:p>
            <a:pPr marL="0" indent="0" eaLnBrk="1" hangingPunct="1">
              <a:buNone/>
            </a:pPr>
            <a:r>
              <a:rPr lang="en-US" altLang="zh-CN">
                <a:ea typeface="宋体" charset="-122"/>
              </a:rPr>
              <a:t>			return root.searchParent(value);</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r>
              <a:rPr lang="en-US" altLang="zh-CN">
                <a:ea typeface="宋体" charset="-122"/>
              </a:rPr>
              <a:t>	// </a:t>
            </a:r>
            <a:r>
              <a:rPr lang="zh-CN" altLang="en-US">
                <a:ea typeface="宋体" charset="-122"/>
              </a:rPr>
              <a:t>该返回返回右子树的最小值，并删除该节点</a:t>
            </a:r>
          </a:p>
          <a:p>
            <a:pPr marL="0" indent="0" eaLnBrk="1" hangingPunct="1">
              <a:buNone/>
            </a:pPr>
            <a:r>
              <a:rPr lang="zh-CN" altLang="en-US">
                <a:ea typeface="宋体" charset="-122"/>
              </a:rPr>
              <a:t>	</a:t>
            </a:r>
            <a:r>
              <a:rPr lang="en-US" altLang="zh-CN">
                <a:ea typeface="宋体" charset="-122"/>
              </a:rPr>
              <a:t>// </a:t>
            </a:r>
            <a:r>
              <a:rPr lang="zh-CN" altLang="en-US">
                <a:ea typeface="宋体" charset="-122"/>
              </a:rPr>
              <a:t>最小值就是</a:t>
            </a:r>
            <a:r>
              <a:rPr lang="en-US" altLang="zh-CN">
                <a:ea typeface="宋体" charset="-122"/>
              </a:rPr>
              <a:t>node</a:t>
            </a:r>
            <a:r>
              <a:rPr lang="zh-CN" altLang="en-US">
                <a:ea typeface="宋体" charset="-122"/>
              </a:rPr>
              <a:t>节点，因为是引用传递</a:t>
            </a:r>
          </a:p>
          <a:p>
            <a:pPr marL="0" indent="0" eaLnBrk="1" hangingPunct="1">
              <a:buNone/>
            </a:pPr>
            <a:r>
              <a:rPr lang="zh-CN" altLang="en-US">
                <a:ea typeface="宋体" charset="-122"/>
              </a:rPr>
              <a:t>	</a:t>
            </a:r>
            <a:r>
              <a:rPr lang="en-US" altLang="zh-CN">
                <a:ea typeface="宋体" charset="-122"/>
              </a:rPr>
              <a:t>public int delRightTreeMin(Node node) {</a:t>
            </a:r>
          </a:p>
          <a:p>
            <a:pPr marL="0" indent="0" eaLnBrk="1" hangingPunct="1">
              <a:buNone/>
            </a:pPr>
            <a:r>
              <a:rPr lang="en-US" altLang="zh-CN">
                <a:ea typeface="宋体" charset="-122"/>
              </a:rPr>
              <a:t>		Node target = node;</a:t>
            </a:r>
          </a:p>
          <a:p>
            <a:pPr marL="0" indent="0" eaLnBrk="1" hangingPunct="1">
              <a:buNone/>
            </a:pPr>
            <a:r>
              <a:rPr lang="en-US" altLang="zh-CN">
                <a:ea typeface="宋体" charset="-122"/>
              </a:rPr>
              <a:t>		// </a:t>
            </a:r>
            <a:r>
              <a:rPr lang="zh-CN" altLang="en-US">
                <a:ea typeface="宋体" charset="-122"/>
              </a:rPr>
              <a:t>循环查找左节点，就会找到最小值</a:t>
            </a:r>
          </a:p>
          <a:p>
            <a:pPr marL="0" indent="0" eaLnBrk="1" hangingPunct="1">
              <a:buNone/>
            </a:pPr>
            <a:r>
              <a:rPr lang="zh-CN" altLang="en-US">
                <a:ea typeface="宋体" charset="-122"/>
              </a:rPr>
              <a:t>		</a:t>
            </a:r>
            <a:r>
              <a:rPr lang="en-US" altLang="zh-CN">
                <a:ea typeface="宋体" charset="-122"/>
              </a:rPr>
              <a:t>while (target.left != null) {</a:t>
            </a:r>
          </a:p>
          <a:p>
            <a:pPr marL="0" indent="0" eaLnBrk="1" hangingPunct="1">
              <a:buNone/>
            </a:pPr>
            <a:r>
              <a:rPr lang="en-US" altLang="zh-CN">
                <a:ea typeface="宋体" charset="-122"/>
              </a:rPr>
              <a:t>			target = target.left;</a:t>
            </a:r>
          </a:p>
          <a:p>
            <a:pPr marL="0" indent="0" eaLnBrk="1" hangingPunct="1">
              <a:buNone/>
            </a:pPr>
            <a:r>
              <a:rPr lang="en-US" altLang="zh-CN">
                <a:ea typeface="宋体" charset="-122"/>
              </a:rPr>
              <a:t>		}</a:t>
            </a:r>
          </a:p>
          <a:p>
            <a:pPr marL="0" indent="0" eaLnBrk="1" hangingPunct="1">
              <a:buNone/>
            </a:pPr>
            <a:r>
              <a:rPr lang="en-US" altLang="zh-CN">
                <a:ea typeface="宋体" charset="-122"/>
              </a:rPr>
              <a:t>		// </a:t>
            </a:r>
            <a:r>
              <a:rPr lang="zh-CN" altLang="en-US">
                <a:ea typeface="宋体" charset="-122"/>
              </a:rPr>
              <a:t>删除该节点</a:t>
            </a:r>
          </a:p>
          <a:p>
            <a:pPr marL="0" indent="0" eaLnBrk="1" hangingPunct="1">
              <a:buNone/>
            </a:pPr>
            <a:r>
              <a:rPr lang="zh-CN" altLang="en-US">
                <a:ea typeface="宋体" charset="-122"/>
              </a:rPr>
              <a:t>		</a:t>
            </a:r>
            <a:r>
              <a:rPr lang="en-US" altLang="zh-CN">
                <a:ea typeface="宋体" charset="-122"/>
              </a:rPr>
              <a:t>delNode(target.value);</a:t>
            </a:r>
          </a:p>
          <a:p>
            <a:pPr marL="0" indent="0" eaLnBrk="1" hangingPunct="1">
              <a:buNone/>
            </a:pPr>
            <a:r>
              <a:rPr lang="en-US" altLang="zh-CN">
                <a:ea typeface="宋体" charset="-122"/>
              </a:rPr>
              <a:t>		return target.value;</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r>
              <a:rPr lang="en-US" altLang="zh-CN">
                <a:ea typeface="宋体" charset="-122"/>
              </a:rPr>
              <a:t>	// </a:t>
            </a:r>
            <a:r>
              <a:rPr lang="zh-CN" altLang="en-US">
                <a:ea typeface="宋体" charset="-122"/>
              </a:rPr>
              <a:t>删除节点</a:t>
            </a:r>
          </a:p>
          <a:p>
            <a:pPr marL="0" indent="0" eaLnBrk="1" hangingPunct="1">
              <a:buNone/>
            </a:pPr>
            <a:r>
              <a:rPr lang="zh-CN" altLang="en-US">
                <a:ea typeface="宋体" charset="-122"/>
              </a:rPr>
              <a:t>	</a:t>
            </a:r>
            <a:r>
              <a:rPr lang="en-US" altLang="zh-CN">
                <a:ea typeface="宋体" charset="-122"/>
              </a:rPr>
              <a:t>public void delNode(int value) {</a:t>
            </a:r>
          </a:p>
          <a:p>
            <a:pPr marL="0" indent="0" eaLnBrk="1" hangingPunct="1">
              <a:buNone/>
            </a:pPr>
            <a:r>
              <a:rPr lang="en-US" altLang="zh-CN">
                <a:ea typeface="宋体" charset="-122"/>
              </a:rPr>
              <a:t>		if (root == null) {</a:t>
            </a:r>
          </a:p>
          <a:p>
            <a:pPr marL="0" indent="0" eaLnBrk="1" hangingPunct="1">
              <a:buNone/>
            </a:pPr>
            <a:r>
              <a:rPr lang="en-US" altLang="zh-CN">
                <a:ea typeface="宋体" charset="-122"/>
              </a:rPr>
              <a:t>			return;</a:t>
            </a:r>
          </a:p>
          <a:p>
            <a:pPr marL="0" indent="0" eaLnBrk="1" hangingPunct="1">
              <a:buNone/>
            </a:pPr>
            <a:r>
              <a:rPr lang="en-US" altLang="zh-CN">
                <a:ea typeface="宋体" charset="-122"/>
              </a:rPr>
              <a:t>		} else {</a:t>
            </a:r>
          </a:p>
          <a:p>
            <a:pPr marL="0" indent="0" eaLnBrk="1" hangingPunct="1">
              <a:buNone/>
            </a:pPr>
            <a:r>
              <a:rPr lang="en-US" altLang="zh-CN">
                <a:ea typeface="宋体" charset="-122"/>
              </a:rPr>
              <a:t>			// </a:t>
            </a:r>
            <a:r>
              <a:rPr lang="zh-CN" altLang="en-US">
                <a:ea typeface="宋体" charset="-122"/>
              </a:rPr>
              <a:t>先找到这个节点</a:t>
            </a:r>
            <a:r>
              <a:rPr lang="en-US" altLang="zh-CN">
                <a:ea typeface="宋体" charset="-122"/>
              </a:rPr>
              <a:t>(</a:t>
            </a:r>
            <a:r>
              <a:rPr lang="zh-CN" altLang="en-US">
                <a:ea typeface="宋体" charset="-122"/>
              </a:rPr>
              <a:t>要删除的节点</a:t>
            </a:r>
            <a:r>
              <a:rPr lang="en-US" altLang="zh-CN">
                <a:ea typeface="宋体" charset="-122"/>
              </a:rPr>
              <a:t>)</a:t>
            </a:r>
          </a:p>
          <a:p>
            <a:pPr marL="0" indent="0" eaLnBrk="1" hangingPunct="1">
              <a:buNone/>
            </a:pPr>
            <a:r>
              <a:rPr lang="en-US" altLang="zh-CN">
                <a:ea typeface="宋体" charset="-122"/>
              </a:rPr>
              <a:t>			Node targetNode = search(value);</a:t>
            </a:r>
          </a:p>
          <a:p>
            <a:pPr marL="0" indent="0" eaLnBrk="1" hangingPunct="1">
              <a:buNone/>
            </a:pPr>
            <a:r>
              <a:rPr lang="en-US" altLang="zh-CN">
                <a:ea typeface="宋体" charset="-122"/>
              </a:rPr>
              <a:t>			// </a:t>
            </a:r>
            <a:r>
              <a:rPr lang="zh-CN" altLang="en-US">
                <a:ea typeface="宋体" charset="-122"/>
              </a:rPr>
              <a:t>如果没有找到，就返回</a:t>
            </a:r>
          </a:p>
          <a:p>
            <a:pPr marL="0" indent="0" eaLnBrk="1" hangingPunct="1">
              <a:buNone/>
            </a:pPr>
            <a:r>
              <a:rPr lang="zh-CN" altLang="en-US">
                <a:ea typeface="宋体" charset="-122"/>
              </a:rPr>
              <a:t>			</a:t>
            </a:r>
            <a:r>
              <a:rPr lang="en-US" altLang="zh-CN">
                <a:ea typeface="宋体" charset="-122"/>
              </a:rPr>
              <a:t>if (targetNode == null) {</a:t>
            </a:r>
          </a:p>
          <a:p>
            <a:pPr marL="0" indent="0" eaLnBrk="1" hangingPunct="1">
              <a:buNone/>
            </a:pPr>
            <a:r>
              <a:rPr lang="en-US" altLang="zh-CN">
                <a:ea typeface="宋体" charset="-122"/>
              </a:rPr>
              <a:t>				return;</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r>
              <a:rPr lang="en-US" altLang="zh-CN">
                <a:ea typeface="宋体" charset="-122"/>
              </a:rPr>
              <a:t>			// </a:t>
            </a:r>
            <a:r>
              <a:rPr lang="zh-CN" altLang="en-US">
                <a:ea typeface="宋体" charset="-122"/>
              </a:rPr>
              <a:t>如果只有最后一个节点了，就置空</a:t>
            </a:r>
          </a:p>
          <a:p>
            <a:pPr marL="0" indent="0" eaLnBrk="1" hangingPunct="1">
              <a:buNone/>
            </a:pPr>
            <a:r>
              <a:rPr lang="zh-CN" altLang="en-US">
                <a:ea typeface="宋体" charset="-122"/>
              </a:rPr>
              <a:t>			</a:t>
            </a:r>
            <a:r>
              <a:rPr lang="en-US" altLang="zh-CN">
                <a:ea typeface="宋体" charset="-122"/>
              </a:rPr>
              <a:t>if (root.left == null &amp;&amp; root.right == null) {</a:t>
            </a:r>
          </a:p>
          <a:p>
            <a:pPr marL="0" indent="0" eaLnBrk="1" hangingPunct="1">
              <a:buNone/>
            </a:pPr>
            <a:r>
              <a:rPr lang="en-US" altLang="zh-CN">
                <a:ea typeface="宋体" charset="-122"/>
              </a:rPr>
              <a:t>				root = null;</a:t>
            </a:r>
          </a:p>
          <a:p>
            <a:pPr marL="0" indent="0" eaLnBrk="1" hangingPunct="1">
              <a:buNone/>
            </a:pPr>
            <a:r>
              <a:rPr lang="en-US" altLang="zh-CN">
                <a:ea typeface="宋体" charset="-122"/>
              </a:rPr>
              <a:t>				return;</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r>
              <a:rPr lang="en-US" altLang="zh-CN">
                <a:ea typeface="宋体" charset="-122"/>
              </a:rPr>
              <a:t>			// </a:t>
            </a:r>
            <a:r>
              <a:rPr lang="zh-CN" altLang="en-US">
                <a:ea typeface="宋体" charset="-122"/>
              </a:rPr>
              <a:t>找到要删除的节点的父节点</a:t>
            </a:r>
          </a:p>
          <a:p>
            <a:pPr marL="0" indent="0" eaLnBrk="1" hangingPunct="1">
              <a:buNone/>
            </a:pPr>
            <a:r>
              <a:rPr lang="zh-CN" altLang="en-US">
                <a:ea typeface="宋体" charset="-122"/>
              </a:rPr>
              <a:t>			</a:t>
            </a:r>
            <a:r>
              <a:rPr lang="en-US" altLang="zh-CN">
                <a:ea typeface="宋体" charset="-122"/>
              </a:rPr>
              <a:t>Node parent = searchParent(value);</a:t>
            </a:r>
          </a:p>
          <a:p>
            <a:pPr marL="0" indent="0" eaLnBrk="1" hangingPunct="1">
              <a:buNone/>
            </a:pPr>
            <a:endParaRPr lang="en-US" altLang="zh-CN">
              <a:ea typeface="宋体" charset="-122"/>
            </a:endParaRPr>
          </a:p>
          <a:p>
            <a:pPr marL="0" indent="0" eaLnBrk="1" hangingPunct="1">
              <a:buNone/>
            </a:pPr>
            <a:r>
              <a:rPr lang="en-US" altLang="zh-CN">
                <a:ea typeface="宋体" charset="-122"/>
              </a:rPr>
              <a:t>			// </a:t>
            </a:r>
            <a:r>
              <a:rPr lang="zh-CN" altLang="en-US">
                <a:ea typeface="宋体" charset="-122"/>
              </a:rPr>
              <a:t>如果要删除的节点是叶子节点</a:t>
            </a:r>
          </a:p>
          <a:p>
            <a:pPr marL="0" indent="0" eaLnBrk="1" hangingPunct="1">
              <a:buNone/>
            </a:pPr>
            <a:r>
              <a:rPr lang="zh-CN" altLang="en-US">
                <a:ea typeface="宋体" charset="-122"/>
              </a:rPr>
              <a:t>			</a:t>
            </a:r>
            <a:r>
              <a:rPr lang="en-US" altLang="zh-CN">
                <a:ea typeface="宋体" charset="-122"/>
              </a:rPr>
              <a:t>if (targetNode.left == null &amp;&amp; targetNode.right == null) {</a:t>
            </a:r>
          </a:p>
          <a:p>
            <a:pPr marL="0" indent="0" eaLnBrk="1" hangingPunct="1">
              <a:buNone/>
            </a:pPr>
            <a:r>
              <a:rPr lang="en-US" altLang="zh-CN">
                <a:ea typeface="宋体" charset="-122"/>
              </a:rPr>
              <a:t>				// </a:t>
            </a:r>
            <a:r>
              <a:rPr lang="zh-CN" altLang="en-US">
                <a:ea typeface="宋体" charset="-122"/>
              </a:rPr>
              <a:t>判断要删除的节点在当前节点的左还是右</a:t>
            </a:r>
          </a:p>
          <a:p>
            <a:pPr marL="0" indent="0" eaLnBrk="1" hangingPunct="1">
              <a:buNone/>
            </a:pPr>
            <a:r>
              <a:rPr lang="zh-CN" altLang="en-US">
                <a:ea typeface="宋体" charset="-122"/>
              </a:rPr>
              <a:t>				</a:t>
            </a:r>
            <a:r>
              <a:rPr lang="en-US" altLang="zh-CN">
                <a:ea typeface="宋体" charset="-122"/>
              </a:rPr>
              <a:t>if (parent.left != null &amp;&amp; parent.left.value == value) {</a:t>
            </a:r>
          </a:p>
          <a:p>
            <a:pPr marL="0" indent="0" eaLnBrk="1" hangingPunct="1">
              <a:buNone/>
            </a:pPr>
            <a:r>
              <a:rPr lang="en-US" altLang="zh-CN">
                <a:ea typeface="宋体" charset="-122"/>
              </a:rPr>
              <a:t>					parent.left = null;</a:t>
            </a:r>
          </a:p>
          <a:p>
            <a:pPr marL="0" indent="0" eaLnBrk="1" hangingPunct="1">
              <a:buNone/>
            </a:pPr>
            <a:r>
              <a:rPr lang="en-US" altLang="zh-CN">
                <a:ea typeface="宋体" charset="-122"/>
              </a:rPr>
              <a:t>				} else if (parent.right != null &amp;&amp; parent.right.value == value) {</a:t>
            </a:r>
          </a:p>
          <a:p>
            <a:pPr marL="0" indent="0" eaLnBrk="1" hangingPunct="1">
              <a:buNone/>
            </a:pPr>
            <a:r>
              <a:rPr lang="en-US" altLang="zh-CN">
                <a:ea typeface="宋体" charset="-122"/>
              </a:rPr>
              <a:t>					parent.right = null;</a:t>
            </a:r>
          </a:p>
          <a:p>
            <a:pPr marL="0" indent="0" eaLnBrk="1" hangingPunct="1">
              <a:buNone/>
            </a:pPr>
            <a:r>
              <a:rPr lang="en-US" altLang="zh-CN">
                <a:ea typeface="宋体" charset="-122"/>
              </a:rPr>
              <a:t>				}</a:t>
            </a:r>
          </a:p>
          <a:p>
            <a:pPr marL="0" indent="0" eaLnBrk="1" hangingPunct="1">
              <a:buNone/>
            </a:pPr>
            <a:r>
              <a:rPr lang="en-US" altLang="zh-CN">
                <a:ea typeface="宋体" charset="-122"/>
              </a:rPr>
              <a:t>			} // </a:t>
            </a:r>
            <a:r>
              <a:rPr lang="zh-CN" altLang="en-US">
                <a:ea typeface="宋体" charset="-122"/>
              </a:rPr>
              <a:t>要删除的节点有两个子节点</a:t>
            </a:r>
          </a:p>
          <a:p>
            <a:pPr marL="0" indent="0" eaLnBrk="1" hangingPunct="1">
              <a:buNone/>
            </a:pPr>
            <a:r>
              <a:rPr lang="zh-CN" altLang="en-US">
                <a:ea typeface="宋体" charset="-122"/>
              </a:rPr>
              <a:t>			</a:t>
            </a:r>
            <a:r>
              <a:rPr lang="en-US" altLang="zh-CN">
                <a:ea typeface="宋体" charset="-122"/>
              </a:rPr>
              <a:t>else if (targetNode.left != null &amp;&amp; targetNode.right != null) {</a:t>
            </a:r>
          </a:p>
          <a:p>
            <a:pPr marL="0" indent="0" eaLnBrk="1" hangingPunct="1">
              <a:buNone/>
            </a:pPr>
            <a:r>
              <a:rPr lang="en-US" altLang="zh-CN">
                <a:ea typeface="宋体" charset="-122"/>
              </a:rPr>
              <a:t>				// </a:t>
            </a:r>
            <a:r>
              <a:rPr lang="zh-CN" altLang="en-US">
                <a:ea typeface="宋体" charset="-122"/>
              </a:rPr>
              <a:t>找到</a:t>
            </a:r>
            <a:r>
              <a:rPr lang="en-US" altLang="zh-CN">
                <a:ea typeface="宋体" charset="-122"/>
              </a:rPr>
              <a:t>targetNode </a:t>
            </a:r>
            <a:r>
              <a:rPr lang="zh-CN" altLang="en-US">
                <a:ea typeface="宋体" charset="-122"/>
              </a:rPr>
              <a:t>右子节点</a:t>
            </a:r>
            <a:r>
              <a:rPr lang="en-US" altLang="zh-CN">
                <a:ea typeface="宋体" charset="-122"/>
              </a:rPr>
              <a:t>(</a:t>
            </a:r>
            <a:r>
              <a:rPr lang="zh-CN" altLang="en-US">
                <a:ea typeface="宋体" charset="-122"/>
              </a:rPr>
              <a:t>右子树</a:t>
            </a:r>
            <a:r>
              <a:rPr lang="en-US" altLang="zh-CN">
                <a:ea typeface="宋体" charset="-122"/>
              </a:rPr>
              <a:t>)</a:t>
            </a:r>
            <a:r>
              <a:rPr lang="zh-CN" altLang="en-US">
                <a:ea typeface="宋体" charset="-122"/>
              </a:rPr>
              <a:t>的最小值，并删除最小值对应节点</a:t>
            </a:r>
          </a:p>
          <a:p>
            <a:pPr marL="0" indent="0" eaLnBrk="1" hangingPunct="1">
              <a:buNone/>
            </a:pPr>
            <a:r>
              <a:rPr lang="zh-CN" altLang="en-US">
                <a:ea typeface="宋体" charset="-122"/>
              </a:rPr>
              <a:t>				</a:t>
            </a:r>
            <a:r>
              <a:rPr lang="en-US" altLang="zh-CN">
                <a:ea typeface="宋体" charset="-122"/>
              </a:rPr>
              <a:t>int minValue = delRightTreeMin(targetNode.right);</a:t>
            </a:r>
          </a:p>
          <a:p>
            <a:pPr marL="0" indent="0" eaLnBrk="1" hangingPunct="1">
              <a:buNone/>
            </a:pPr>
            <a:r>
              <a:rPr lang="en-US" altLang="zh-CN">
                <a:ea typeface="宋体" charset="-122"/>
              </a:rPr>
              <a:t>				targetNode.value = minValue;</a:t>
            </a:r>
          </a:p>
          <a:p>
            <a:pPr marL="0" indent="0" eaLnBrk="1" hangingPunct="1">
              <a:buNone/>
            </a:pPr>
            <a:endParaRPr lang="en-US" altLang="zh-CN">
              <a:ea typeface="宋体" charset="-122"/>
            </a:endParaRPr>
          </a:p>
          <a:p>
            <a:pPr marL="0" indent="0" eaLnBrk="1" hangingPunct="1">
              <a:buNone/>
            </a:pPr>
            <a:r>
              <a:rPr lang="en-US" altLang="zh-CN">
                <a:ea typeface="宋体" charset="-122"/>
              </a:rPr>
              <a:t>				// </a:t>
            </a:r>
            <a:r>
              <a:rPr lang="zh-CN" altLang="en-US">
                <a:ea typeface="宋体" charset="-122"/>
              </a:rPr>
              <a:t>思路</a:t>
            </a:r>
            <a:r>
              <a:rPr lang="en-US" altLang="zh-CN">
                <a:ea typeface="宋体" charset="-122"/>
              </a:rPr>
              <a:t>2</a:t>
            </a:r>
          </a:p>
          <a:p>
            <a:pPr marL="0" indent="0" eaLnBrk="1" hangingPunct="1">
              <a:buNone/>
            </a:pPr>
            <a:r>
              <a:rPr lang="en-US" altLang="zh-CN">
                <a:ea typeface="宋体" charset="-122"/>
              </a:rPr>
              <a:t>				// </a:t>
            </a:r>
            <a:r>
              <a:rPr lang="zh-CN" altLang="en-US">
                <a:ea typeface="宋体" charset="-122"/>
              </a:rPr>
              <a:t>找到</a:t>
            </a:r>
            <a:r>
              <a:rPr lang="en-US" altLang="zh-CN">
                <a:ea typeface="宋体" charset="-122"/>
              </a:rPr>
              <a:t>targetNode </a:t>
            </a:r>
            <a:r>
              <a:rPr lang="zh-CN" altLang="en-US">
                <a:ea typeface="宋体" charset="-122"/>
              </a:rPr>
              <a:t>左子节点</a:t>
            </a:r>
            <a:r>
              <a:rPr lang="en-US" altLang="zh-CN">
                <a:ea typeface="宋体" charset="-122"/>
              </a:rPr>
              <a:t>(</a:t>
            </a:r>
            <a:r>
              <a:rPr lang="zh-CN" altLang="en-US">
                <a:ea typeface="宋体" charset="-122"/>
              </a:rPr>
              <a:t>左子树</a:t>
            </a:r>
            <a:r>
              <a:rPr lang="en-US" altLang="zh-CN">
                <a:ea typeface="宋体" charset="-122"/>
              </a:rPr>
              <a:t>)</a:t>
            </a:r>
            <a:r>
              <a:rPr lang="zh-CN" altLang="en-US">
                <a:ea typeface="宋体" charset="-122"/>
              </a:rPr>
              <a:t>的最大值，并删除最大值对应节点</a:t>
            </a:r>
          </a:p>
          <a:p>
            <a:pPr marL="0" indent="0" eaLnBrk="1" hangingPunct="1">
              <a:buNone/>
            </a:pPr>
            <a:r>
              <a:rPr lang="zh-CN" altLang="en-US">
                <a:ea typeface="宋体" charset="-122"/>
              </a:rPr>
              <a:t>				</a:t>
            </a:r>
            <a:r>
              <a:rPr lang="en-US" altLang="zh-CN">
                <a:ea typeface="宋体" charset="-122"/>
              </a:rPr>
              <a:t>// int maxValue = delLeftTreeMax(targetNode.left);</a:t>
            </a:r>
          </a:p>
          <a:p>
            <a:pPr marL="0" indent="0" eaLnBrk="1" hangingPunct="1">
              <a:buNone/>
            </a:pPr>
            <a:r>
              <a:rPr lang="en-US" altLang="zh-CN">
                <a:ea typeface="宋体" charset="-122"/>
              </a:rPr>
              <a:t>				// targetNode.value = maxValue;</a:t>
            </a:r>
          </a:p>
          <a:p>
            <a:pPr marL="0" indent="0" eaLnBrk="1" hangingPunct="1">
              <a:buNone/>
            </a:pPr>
            <a:endParaRPr lang="en-US" altLang="zh-CN">
              <a:ea typeface="宋体" charset="-122"/>
            </a:endParaRPr>
          </a:p>
          <a:p>
            <a:pPr marL="0" indent="0" eaLnBrk="1" hangingPunct="1">
              <a:buNone/>
            </a:pPr>
            <a:r>
              <a:rPr lang="en-US" altLang="zh-CN">
                <a:ea typeface="宋体" charset="-122"/>
              </a:rPr>
              <a:t>			} else { // </a:t>
            </a:r>
            <a:r>
              <a:rPr lang="zh-CN" altLang="en-US">
                <a:ea typeface="宋体" charset="-122"/>
              </a:rPr>
              <a:t>要删除的节点有一个子节点</a:t>
            </a:r>
          </a:p>
          <a:p>
            <a:pPr marL="0" indent="0" eaLnBrk="1" hangingPunct="1">
              <a:buNone/>
            </a:pPr>
            <a:r>
              <a:rPr lang="zh-CN" altLang="en-US">
                <a:ea typeface="宋体" charset="-122"/>
              </a:rPr>
              <a:t>				</a:t>
            </a:r>
            <a:r>
              <a:rPr lang="en-US" altLang="zh-CN">
                <a:ea typeface="宋体" charset="-122"/>
              </a:rPr>
              <a:t>// </a:t>
            </a:r>
            <a:r>
              <a:rPr lang="zh-CN" altLang="en-US">
                <a:ea typeface="宋体" charset="-122"/>
              </a:rPr>
              <a:t>如果要删除的节点有左子节点</a:t>
            </a:r>
          </a:p>
          <a:p>
            <a:pPr marL="0" indent="0" eaLnBrk="1" hangingPunct="1">
              <a:buNone/>
            </a:pPr>
            <a:r>
              <a:rPr lang="zh-CN" altLang="en-US">
                <a:ea typeface="宋体" charset="-122"/>
              </a:rPr>
              <a:t>				</a:t>
            </a:r>
            <a:r>
              <a:rPr lang="en-US" altLang="zh-CN">
                <a:ea typeface="宋体" charset="-122"/>
              </a:rPr>
              <a:t>if (targetNode.left != null) {</a:t>
            </a:r>
          </a:p>
          <a:p>
            <a:pPr marL="0" indent="0" eaLnBrk="1" hangingPunct="1">
              <a:buNone/>
            </a:pPr>
            <a:endParaRPr lang="en-US" altLang="zh-CN">
              <a:ea typeface="宋体" charset="-122"/>
            </a:endParaRPr>
          </a:p>
          <a:p>
            <a:pPr marL="0" indent="0" eaLnBrk="1" hangingPunct="1">
              <a:buNone/>
            </a:pPr>
            <a:r>
              <a:rPr lang="en-US" altLang="zh-CN">
                <a:ea typeface="宋体" charset="-122"/>
              </a:rPr>
              <a:t>					// </a:t>
            </a:r>
            <a:r>
              <a:rPr lang="zh-CN" altLang="en-US">
                <a:ea typeface="宋体" charset="-122"/>
              </a:rPr>
              <a:t>如果要删除的节点是父节点的左子节点</a:t>
            </a:r>
          </a:p>
          <a:p>
            <a:pPr marL="0" indent="0" eaLnBrk="1" hangingPunct="1">
              <a:buNone/>
            </a:pPr>
            <a:r>
              <a:rPr lang="zh-CN" altLang="en-US">
                <a:ea typeface="宋体" charset="-122"/>
              </a:rPr>
              <a:t>					</a:t>
            </a:r>
            <a:r>
              <a:rPr lang="en-US" altLang="zh-CN">
                <a:ea typeface="宋体" charset="-122"/>
              </a:rPr>
              <a:t>if (parent.left.value == value) {</a:t>
            </a:r>
          </a:p>
          <a:p>
            <a:pPr marL="0" indent="0" eaLnBrk="1" hangingPunct="1">
              <a:buNone/>
            </a:pPr>
            <a:r>
              <a:rPr lang="en-US" altLang="zh-CN">
                <a:ea typeface="宋体" charset="-122"/>
              </a:rPr>
              <a:t>						parent.left = targetNode.left;</a:t>
            </a:r>
          </a:p>
          <a:p>
            <a:pPr marL="0" indent="0" eaLnBrk="1" hangingPunct="1">
              <a:buNone/>
            </a:pPr>
            <a:r>
              <a:rPr lang="en-US" altLang="zh-CN">
                <a:ea typeface="宋体" charset="-122"/>
              </a:rPr>
              <a:t>					} else { // </a:t>
            </a:r>
            <a:r>
              <a:rPr lang="zh-CN" altLang="en-US">
                <a:ea typeface="宋体" charset="-122"/>
              </a:rPr>
              <a:t>要删除的节点是父节点的右子节点</a:t>
            </a:r>
          </a:p>
          <a:p>
            <a:pPr marL="0" indent="0" eaLnBrk="1" hangingPunct="1">
              <a:buNone/>
            </a:pPr>
            <a:r>
              <a:rPr lang="zh-CN" altLang="en-US">
                <a:ea typeface="宋体" charset="-122"/>
              </a:rPr>
              <a:t>						</a:t>
            </a:r>
            <a:r>
              <a:rPr lang="en-US" altLang="zh-CN">
                <a:ea typeface="宋体" charset="-122"/>
              </a:rPr>
              <a:t>parent.right = targetNode.left;</a:t>
            </a:r>
          </a:p>
          <a:p>
            <a:pPr marL="0" indent="0" eaLnBrk="1" hangingPunct="1">
              <a:buNone/>
            </a:pPr>
            <a:r>
              <a:rPr lang="en-US" altLang="zh-CN">
                <a:ea typeface="宋体" charset="-122"/>
              </a:rPr>
              <a:t>					}</a:t>
            </a:r>
          </a:p>
          <a:p>
            <a:pPr marL="0" indent="0" eaLnBrk="1" hangingPunct="1">
              <a:buNone/>
            </a:pPr>
            <a:r>
              <a:rPr lang="en-US" altLang="zh-CN">
                <a:ea typeface="宋体" charset="-122"/>
              </a:rPr>
              <a:t>				} else { // </a:t>
            </a:r>
            <a:r>
              <a:rPr lang="zh-CN" altLang="en-US">
                <a:ea typeface="宋体" charset="-122"/>
              </a:rPr>
              <a:t>如果要删除的节点有右子节点</a:t>
            </a:r>
          </a:p>
          <a:p>
            <a:pPr marL="0" indent="0" eaLnBrk="1" hangingPunct="1">
              <a:buNone/>
            </a:pPr>
            <a:r>
              <a:rPr lang="zh-CN" altLang="en-US">
                <a:ea typeface="宋体" charset="-122"/>
              </a:rPr>
              <a:t>					</a:t>
            </a:r>
            <a:r>
              <a:rPr lang="en-US" altLang="zh-CN">
                <a:ea typeface="宋体" charset="-122"/>
              </a:rPr>
              <a:t>// </a:t>
            </a:r>
            <a:r>
              <a:rPr lang="zh-CN" altLang="en-US">
                <a:ea typeface="宋体" charset="-122"/>
              </a:rPr>
              <a:t>如果要删除的节点是父节点的左子节点</a:t>
            </a:r>
          </a:p>
          <a:p>
            <a:pPr marL="0" indent="0" eaLnBrk="1" hangingPunct="1">
              <a:buNone/>
            </a:pPr>
            <a:r>
              <a:rPr lang="zh-CN" altLang="en-US">
                <a:ea typeface="宋体" charset="-122"/>
              </a:rPr>
              <a:t>					</a:t>
            </a:r>
            <a:r>
              <a:rPr lang="en-US" altLang="zh-CN">
                <a:ea typeface="宋体" charset="-122"/>
              </a:rPr>
              <a:t>if (parent.left.value == value) {</a:t>
            </a:r>
          </a:p>
          <a:p>
            <a:pPr marL="0" indent="0" eaLnBrk="1" hangingPunct="1">
              <a:buNone/>
            </a:pPr>
            <a:r>
              <a:rPr lang="en-US" altLang="zh-CN">
                <a:ea typeface="宋体" charset="-122"/>
              </a:rPr>
              <a:t>						parent.left = targetNode.right;</a:t>
            </a:r>
          </a:p>
          <a:p>
            <a:pPr marL="0" indent="0" eaLnBrk="1" hangingPunct="1">
              <a:buNone/>
            </a:pPr>
            <a:r>
              <a:rPr lang="en-US" altLang="zh-CN">
                <a:ea typeface="宋体" charset="-122"/>
              </a:rPr>
              <a:t>					} else {// </a:t>
            </a:r>
            <a:r>
              <a:rPr lang="zh-CN" altLang="en-US">
                <a:ea typeface="宋体" charset="-122"/>
              </a:rPr>
              <a:t>要删除的节点是父节点的右子节点</a:t>
            </a:r>
          </a:p>
          <a:p>
            <a:pPr marL="0" indent="0" eaLnBrk="1" hangingPunct="1">
              <a:buNone/>
            </a:pPr>
            <a:r>
              <a:rPr lang="zh-CN" altLang="en-US">
                <a:ea typeface="宋体" charset="-122"/>
              </a:rPr>
              <a:t>						</a:t>
            </a:r>
            <a:r>
              <a:rPr lang="en-US" altLang="zh-CN">
                <a:ea typeface="宋体" charset="-122"/>
              </a:rPr>
              <a:t>parent.right = targetNode.right;</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r>
              <a:rPr lang="en-US" altLang="zh-CN">
                <a:ea typeface="宋体" charset="-122"/>
              </a:rPr>
              <a:t>	// </a:t>
            </a:r>
            <a:r>
              <a:rPr lang="zh-CN" altLang="en-US">
                <a:ea typeface="宋体" charset="-122"/>
              </a:rPr>
              <a:t>向二叉排序树添加节点</a:t>
            </a:r>
          </a:p>
          <a:p>
            <a:pPr marL="0" indent="0" eaLnBrk="1" hangingPunct="1">
              <a:buNone/>
            </a:pPr>
            <a:r>
              <a:rPr lang="zh-CN" altLang="en-US">
                <a:ea typeface="宋体" charset="-122"/>
              </a:rPr>
              <a:t>	</a:t>
            </a:r>
            <a:r>
              <a:rPr lang="en-US" altLang="zh-CN">
                <a:ea typeface="宋体" charset="-122"/>
              </a:rPr>
              <a:t>public void add(Node node) {</a:t>
            </a:r>
          </a:p>
          <a:p>
            <a:pPr marL="0" indent="0" eaLnBrk="1" hangingPunct="1">
              <a:buNone/>
            </a:pPr>
            <a:r>
              <a:rPr lang="en-US" altLang="zh-CN">
                <a:ea typeface="宋体" charset="-122"/>
              </a:rPr>
              <a:t>		// </a:t>
            </a:r>
            <a:r>
              <a:rPr lang="zh-CN" altLang="en-US">
                <a:ea typeface="宋体" charset="-122"/>
              </a:rPr>
              <a:t>如果是一颗空树，则直接赋给</a:t>
            </a:r>
            <a:r>
              <a:rPr lang="en-US" altLang="zh-CN">
                <a:ea typeface="宋体" charset="-122"/>
              </a:rPr>
              <a:t>root</a:t>
            </a:r>
            <a:r>
              <a:rPr lang="zh-CN" altLang="en-US">
                <a:ea typeface="宋体" charset="-122"/>
              </a:rPr>
              <a:t>即可</a:t>
            </a:r>
            <a:r>
              <a:rPr lang="en-US" altLang="zh-CN">
                <a:ea typeface="宋体" charset="-122"/>
              </a:rPr>
              <a:t>.</a:t>
            </a:r>
          </a:p>
          <a:p>
            <a:pPr marL="0" indent="0" eaLnBrk="1" hangingPunct="1">
              <a:buNone/>
            </a:pPr>
            <a:r>
              <a:rPr lang="en-US" altLang="zh-CN">
                <a:ea typeface="宋体" charset="-122"/>
              </a:rPr>
              <a:t>		if (root == null) {</a:t>
            </a:r>
          </a:p>
          <a:p>
            <a:pPr marL="0" indent="0" eaLnBrk="1" hangingPunct="1">
              <a:buNone/>
            </a:pPr>
            <a:r>
              <a:rPr lang="en-US" altLang="zh-CN">
                <a:ea typeface="宋体" charset="-122"/>
              </a:rPr>
              <a:t>			root = node;</a:t>
            </a:r>
          </a:p>
          <a:p>
            <a:pPr marL="0" indent="0" eaLnBrk="1" hangingPunct="1">
              <a:buNone/>
            </a:pPr>
            <a:r>
              <a:rPr lang="en-US" altLang="zh-CN">
                <a:ea typeface="宋体" charset="-122"/>
              </a:rPr>
              <a:t>		} else {</a:t>
            </a:r>
          </a:p>
          <a:p>
            <a:pPr marL="0" indent="0" eaLnBrk="1" hangingPunct="1">
              <a:buNone/>
            </a:pPr>
            <a:r>
              <a:rPr lang="en-US" altLang="zh-CN">
                <a:ea typeface="宋体" charset="-122"/>
              </a:rPr>
              <a:t>			root.add(node);</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r>
              <a:rPr lang="en-US" altLang="zh-CN">
                <a:ea typeface="宋体" charset="-122"/>
              </a:rPr>
              <a:t>	// </a:t>
            </a:r>
            <a:r>
              <a:rPr lang="zh-CN" altLang="en-US">
                <a:ea typeface="宋体" charset="-122"/>
              </a:rPr>
              <a:t>中序遍历</a:t>
            </a:r>
          </a:p>
          <a:p>
            <a:pPr marL="0" indent="0" eaLnBrk="1" hangingPunct="1">
              <a:buNone/>
            </a:pPr>
            <a:r>
              <a:rPr lang="zh-CN" altLang="en-US">
                <a:ea typeface="宋体" charset="-122"/>
              </a:rPr>
              <a:t>	</a:t>
            </a:r>
            <a:r>
              <a:rPr lang="en-US" altLang="zh-CN">
                <a:ea typeface="宋体" charset="-122"/>
              </a:rPr>
              <a:t>public void infixOrder() {</a:t>
            </a:r>
          </a:p>
          <a:p>
            <a:pPr marL="0" indent="0" eaLnBrk="1" hangingPunct="1">
              <a:buNone/>
            </a:pPr>
            <a:r>
              <a:rPr lang="en-US" altLang="zh-CN">
                <a:ea typeface="宋体" charset="-122"/>
              </a:rPr>
              <a:t>		if (root != null) {</a:t>
            </a:r>
          </a:p>
          <a:p>
            <a:pPr marL="0" indent="0" eaLnBrk="1" hangingPunct="1">
              <a:buNone/>
            </a:pPr>
            <a:r>
              <a:rPr lang="en-US" altLang="zh-CN">
                <a:ea typeface="宋体" charset="-122"/>
              </a:rPr>
              <a:t>			root.infixOrder();</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a:t>
            </a: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183</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marL="0" indent="0" eaLnBrk="1" hangingPunct="1">
              <a:buNone/>
            </a:pPr>
            <a:r>
              <a:rPr lang="en-US" altLang="zh-CN">
                <a:ea typeface="宋体" charset="-122"/>
              </a:rPr>
              <a:t>//java</a:t>
            </a:r>
            <a:r>
              <a:rPr lang="zh-CN" altLang="en-US">
                <a:ea typeface="宋体" charset="-122"/>
              </a:rPr>
              <a:t>代码 </a:t>
            </a:r>
            <a:r>
              <a:rPr lang="en-US" altLang="zh-CN">
                <a:ea typeface="宋体" charset="-122"/>
              </a:rPr>
              <a:t>【</a:t>
            </a:r>
            <a:r>
              <a:rPr lang="zh-CN" altLang="en-US">
                <a:ea typeface="宋体" charset="-122"/>
              </a:rPr>
              <a:t>动画是否正确</a:t>
            </a:r>
            <a:r>
              <a:rPr lang="zh-CN" altLang="en-US" baseline="0">
                <a:ea typeface="宋体" charset="-122"/>
              </a:rPr>
              <a:t> 待</a:t>
            </a:r>
            <a:r>
              <a:rPr lang="en-US" altLang="zh-CN" baseline="0">
                <a:ea typeface="宋体" charset="-122"/>
              </a:rPr>
              <a:t>.</a:t>
            </a:r>
            <a:r>
              <a:rPr lang="en-US" altLang="zh-CN">
                <a:ea typeface="宋体" charset="-122"/>
              </a:rPr>
              <a:t>】</a:t>
            </a:r>
          </a:p>
          <a:p>
            <a:pPr marL="0" indent="0" eaLnBrk="1" hangingPunct="1">
              <a:buNone/>
            </a:pPr>
            <a:endParaRPr lang="en-US" altLang="zh-CN">
              <a:ea typeface="宋体" charset="-122"/>
            </a:endParaRPr>
          </a:p>
          <a:p>
            <a:pPr marL="0" indent="0" eaLnBrk="1" hangingPunct="1">
              <a:buNone/>
            </a:pPr>
            <a:r>
              <a:rPr lang="en-US" altLang="zh-CN">
                <a:ea typeface="宋体" charset="-122"/>
              </a:rPr>
              <a:t>package com.atguigu.avl;</a:t>
            </a:r>
          </a:p>
          <a:p>
            <a:pPr marL="0" indent="0" eaLnBrk="1" hangingPunct="1">
              <a:buNone/>
            </a:pPr>
            <a:endParaRPr lang="en-US" altLang="zh-CN">
              <a:ea typeface="宋体" charset="-122"/>
            </a:endParaRPr>
          </a:p>
          <a:p>
            <a:pPr marL="0" indent="0" eaLnBrk="1" hangingPunct="1">
              <a:buNone/>
            </a:pPr>
            <a:r>
              <a:rPr lang="en-US" altLang="zh-CN">
                <a:ea typeface="宋体" charset="-122"/>
              </a:rPr>
              <a:t>public class TestBinarySortTree {</a:t>
            </a:r>
          </a:p>
          <a:p>
            <a:pPr marL="0" indent="0" eaLnBrk="1" hangingPunct="1">
              <a:buNone/>
            </a:pPr>
            <a:endParaRPr lang="en-US" altLang="zh-CN">
              <a:ea typeface="宋体" charset="-122"/>
            </a:endParaRPr>
          </a:p>
          <a:p>
            <a:pPr marL="0" indent="0" eaLnBrk="1" hangingPunct="1">
              <a:buNone/>
            </a:pPr>
            <a:r>
              <a:rPr lang="en-US" altLang="zh-CN">
                <a:ea typeface="宋体" charset="-122"/>
              </a:rPr>
              <a:t>	public static void main(String[] args) {</a:t>
            </a:r>
          </a:p>
          <a:p>
            <a:pPr marL="0" indent="0" eaLnBrk="1" hangingPunct="1">
              <a:buNone/>
            </a:pPr>
            <a:r>
              <a:rPr lang="en-US" altLang="zh-CN">
                <a:ea typeface="宋体" charset="-122"/>
              </a:rPr>
              <a:t>		//int[] arr = { 1, 2, 3, 4, 5, 6 };</a:t>
            </a:r>
          </a:p>
          <a:p>
            <a:pPr marL="0" indent="0" eaLnBrk="1" hangingPunct="1">
              <a:buNone/>
            </a:pPr>
            <a:r>
              <a:rPr lang="en-US" altLang="zh-CN">
                <a:ea typeface="宋体" charset="-122"/>
              </a:rPr>
              <a:t>		//</a:t>
            </a:r>
            <a:r>
              <a:rPr lang="zh-CN" altLang="en-US">
                <a:ea typeface="宋体" charset="-122"/>
              </a:rPr>
              <a:t>测试左旋转的数列</a:t>
            </a:r>
          </a:p>
          <a:p>
            <a:pPr marL="0" indent="0" eaLnBrk="1" hangingPunct="1">
              <a:buNone/>
            </a:pPr>
            <a:r>
              <a:rPr lang="zh-CN" altLang="en-US">
                <a:ea typeface="宋体" charset="-122"/>
              </a:rPr>
              <a:t>		</a:t>
            </a:r>
            <a:r>
              <a:rPr lang="en-US" altLang="zh-CN">
                <a:ea typeface="宋体" charset="-122"/>
              </a:rPr>
              <a:t>//int[] arr = { 4,3,6,5,7,8};</a:t>
            </a:r>
          </a:p>
          <a:p>
            <a:pPr marL="0" indent="0" eaLnBrk="1" hangingPunct="1">
              <a:buNone/>
            </a:pPr>
            <a:r>
              <a:rPr lang="en-US" altLang="zh-CN">
                <a:ea typeface="宋体" charset="-122"/>
              </a:rPr>
              <a:t>		//</a:t>
            </a:r>
            <a:r>
              <a:rPr lang="zh-CN" altLang="en-US">
                <a:ea typeface="宋体" charset="-122"/>
              </a:rPr>
              <a:t>测试右旋转的数列</a:t>
            </a:r>
          </a:p>
          <a:p>
            <a:pPr marL="0" indent="0" eaLnBrk="1" hangingPunct="1">
              <a:buNone/>
            </a:pPr>
            <a:r>
              <a:rPr lang="zh-CN" altLang="en-US">
                <a:ea typeface="宋体" charset="-122"/>
              </a:rPr>
              <a:t>		</a:t>
            </a:r>
            <a:r>
              <a:rPr lang="en-US" altLang="zh-CN">
                <a:ea typeface="宋体" charset="-122"/>
              </a:rPr>
              <a:t>int[] arr = {10,12, 8, 9, 7, 6};</a:t>
            </a:r>
          </a:p>
          <a:p>
            <a:pPr marL="0" indent="0" eaLnBrk="1" hangingPunct="1">
              <a:buNone/>
            </a:pPr>
            <a:r>
              <a:rPr lang="en-US" altLang="zh-CN">
                <a:ea typeface="宋体" charset="-122"/>
              </a:rPr>
              <a:t>		// </a:t>
            </a:r>
            <a:r>
              <a:rPr lang="zh-CN" altLang="en-US">
                <a:ea typeface="宋体" charset="-122"/>
              </a:rPr>
              <a:t>创建一颗二叉排序树</a:t>
            </a:r>
          </a:p>
          <a:p>
            <a:pPr marL="0" indent="0" eaLnBrk="1" hangingPunct="1">
              <a:buNone/>
            </a:pPr>
            <a:r>
              <a:rPr lang="zh-CN" altLang="en-US">
                <a:ea typeface="宋体" charset="-122"/>
              </a:rPr>
              <a:t>		</a:t>
            </a:r>
            <a:r>
              <a:rPr lang="en-US" altLang="zh-CN">
                <a:ea typeface="宋体" charset="-122"/>
              </a:rPr>
              <a:t>BinarySortTree binarySortTree = new BinarySortTree();</a:t>
            </a:r>
          </a:p>
          <a:p>
            <a:pPr marL="0" indent="0" eaLnBrk="1" hangingPunct="1">
              <a:buNone/>
            </a:pPr>
            <a:r>
              <a:rPr lang="en-US" altLang="zh-CN">
                <a:ea typeface="宋体" charset="-122"/>
              </a:rPr>
              <a:t>		// </a:t>
            </a:r>
            <a:r>
              <a:rPr lang="zh-CN" altLang="en-US">
                <a:ea typeface="宋体" charset="-122"/>
              </a:rPr>
              <a:t>循环添加数据</a:t>
            </a:r>
          </a:p>
          <a:p>
            <a:pPr marL="0" indent="0" eaLnBrk="1" hangingPunct="1">
              <a:buNone/>
            </a:pPr>
            <a:r>
              <a:rPr lang="zh-CN" altLang="en-US">
                <a:ea typeface="宋体" charset="-122"/>
              </a:rPr>
              <a:t>		</a:t>
            </a:r>
            <a:r>
              <a:rPr lang="en-US" altLang="zh-CN">
                <a:ea typeface="宋体" charset="-122"/>
              </a:rPr>
              <a:t>for (int i = 0; i &lt; arr.length; i++) {</a:t>
            </a:r>
          </a:p>
          <a:p>
            <a:pPr marL="0" indent="0" eaLnBrk="1" hangingPunct="1">
              <a:buNone/>
            </a:pPr>
            <a:r>
              <a:rPr lang="en-US" altLang="zh-CN">
                <a:ea typeface="宋体" charset="-122"/>
              </a:rPr>
              <a:t>			binarySortTree.add(new Node(arr[i]));</a:t>
            </a:r>
          </a:p>
          <a:p>
            <a:pPr marL="0" indent="0" eaLnBrk="1" hangingPunct="1">
              <a:buNone/>
            </a:pPr>
            <a:r>
              <a:rPr lang="en-US" altLang="zh-CN">
                <a:ea typeface="宋体" charset="-122"/>
              </a:rPr>
              <a:t>		}</a:t>
            </a:r>
          </a:p>
          <a:p>
            <a:pPr marL="0" indent="0" eaLnBrk="1" hangingPunct="1">
              <a:buNone/>
            </a:pPr>
            <a:r>
              <a:rPr lang="en-US" altLang="zh-CN">
                <a:ea typeface="宋体" charset="-122"/>
              </a:rPr>
              <a:t>		// </a:t>
            </a:r>
            <a:r>
              <a:rPr lang="zh-CN" altLang="en-US">
                <a:ea typeface="宋体" charset="-122"/>
              </a:rPr>
              <a:t>使用中序遍历看看二叉排序树是否正确</a:t>
            </a:r>
          </a:p>
          <a:p>
            <a:pPr marL="0" indent="0" eaLnBrk="1" hangingPunct="1">
              <a:buNone/>
            </a:pPr>
            <a:r>
              <a:rPr lang="zh-CN" altLang="en-US">
                <a:ea typeface="宋体" charset="-122"/>
              </a:rPr>
              <a:t>		</a:t>
            </a:r>
            <a:r>
              <a:rPr lang="en-US" altLang="zh-CN">
                <a:ea typeface="宋体" charset="-122"/>
              </a:rPr>
              <a:t>binarySortTree.infixOrder();</a:t>
            </a:r>
          </a:p>
          <a:p>
            <a:pPr marL="0" indent="0" eaLnBrk="1" hangingPunct="1">
              <a:buNone/>
            </a:pPr>
            <a:r>
              <a:rPr lang="en-US" altLang="zh-CN">
                <a:ea typeface="宋体" charset="-122"/>
              </a:rPr>
              <a:t>		System.out.println("</a:t>
            </a:r>
            <a:r>
              <a:rPr lang="zh-CN" altLang="en-US">
                <a:ea typeface="宋体" charset="-122"/>
              </a:rPr>
              <a:t>当前树的高度</a:t>
            </a:r>
            <a:r>
              <a:rPr lang="en-US" altLang="zh-CN">
                <a:ea typeface="宋体" charset="-122"/>
              </a:rPr>
              <a:t>=" + binarySortTree.getRoot().height());</a:t>
            </a:r>
          </a:p>
          <a:p>
            <a:pPr marL="0" indent="0" eaLnBrk="1" hangingPunct="1">
              <a:buNone/>
            </a:pPr>
            <a:r>
              <a:rPr lang="en-US" altLang="zh-CN">
                <a:ea typeface="宋体" charset="-122"/>
              </a:rPr>
              <a:t>		System.out.println("</a:t>
            </a:r>
            <a:r>
              <a:rPr lang="zh-CN" altLang="en-US">
                <a:ea typeface="宋体" charset="-122"/>
              </a:rPr>
              <a:t>当前树的左子树高度是</a:t>
            </a:r>
            <a:r>
              <a:rPr lang="en-US" altLang="zh-CN">
                <a:ea typeface="宋体" charset="-122"/>
              </a:rPr>
              <a:t>" + binarySortTree.getRoot().leftHeight());</a:t>
            </a:r>
          </a:p>
          <a:p>
            <a:pPr marL="0" indent="0" eaLnBrk="1" hangingPunct="1">
              <a:buNone/>
            </a:pPr>
            <a:r>
              <a:rPr lang="en-US" altLang="zh-CN">
                <a:ea typeface="宋体" charset="-122"/>
              </a:rPr>
              <a:t>		System.out.println("</a:t>
            </a:r>
            <a:r>
              <a:rPr lang="zh-CN" altLang="en-US">
                <a:ea typeface="宋体" charset="-122"/>
              </a:rPr>
              <a:t>当前树的右子树高度是</a:t>
            </a:r>
            <a:r>
              <a:rPr lang="en-US" altLang="zh-CN">
                <a:ea typeface="宋体" charset="-122"/>
              </a:rPr>
              <a:t>" + binarySortTree.getRoot().rightHeight());</a:t>
            </a:r>
          </a:p>
          <a:p>
            <a:pPr marL="0" indent="0" eaLnBrk="1" hangingPunct="1">
              <a:buNone/>
            </a:pPr>
            <a:r>
              <a:rPr lang="en-US" altLang="zh-CN">
                <a:ea typeface="宋体" charset="-122"/>
              </a:rPr>
              <a:t>		System.out.println("</a:t>
            </a:r>
            <a:r>
              <a:rPr lang="zh-CN" altLang="en-US">
                <a:ea typeface="宋体" charset="-122"/>
              </a:rPr>
              <a:t>当前树的根节点的值是</a:t>
            </a:r>
            <a:r>
              <a:rPr lang="en-US" altLang="zh-CN">
                <a:ea typeface="宋体" charset="-122"/>
              </a:rPr>
              <a:t>" + binarySortTree.getRoot().value);</a:t>
            </a:r>
          </a:p>
          <a:p>
            <a:pPr marL="0" indent="0" eaLnBrk="1" hangingPunct="1">
              <a:buNone/>
            </a:pPr>
            <a:endParaRPr lang="en-US" altLang="zh-CN">
              <a:ea typeface="宋体" charset="-122"/>
            </a:endParaRP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r>
              <a:rPr lang="en-US" altLang="zh-CN">
                <a:ea typeface="宋体" charset="-122"/>
              </a:rPr>
              <a:t>}</a:t>
            </a:r>
          </a:p>
          <a:p>
            <a:pPr marL="0" indent="0" eaLnBrk="1" hangingPunct="1">
              <a:buNone/>
            </a:pPr>
            <a:endParaRPr lang="en-US" altLang="zh-CN">
              <a:ea typeface="宋体" charset="-122"/>
            </a:endParaRPr>
          </a:p>
          <a:p>
            <a:pPr marL="0" indent="0" eaLnBrk="1" hangingPunct="1">
              <a:buNone/>
            </a:pPr>
            <a:r>
              <a:rPr lang="en-US" altLang="zh-CN">
                <a:ea typeface="宋体" charset="-122"/>
              </a:rPr>
              <a:t>class Node {</a:t>
            </a:r>
          </a:p>
          <a:p>
            <a:pPr marL="0" indent="0" eaLnBrk="1" hangingPunct="1">
              <a:buNone/>
            </a:pPr>
            <a:endParaRPr lang="en-US" altLang="zh-CN">
              <a:ea typeface="宋体" charset="-122"/>
            </a:endParaRPr>
          </a:p>
          <a:p>
            <a:pPr marL="0" indent="0" eaLnBrk="1" hangingPunct="1">
              <a:buNone/>
            </a:pPr>
            <a:r>
              <a:rPr lang="en-US" altLang="zh-CN">
                <a:ea typeface="宋体" charset="-122"/>
              </a:rPr>
              <a:t>	public int value;</a:t>
            </a:r>
          </a:p>
          <a:p>
            <a:pPr marL="0" indent="0" eaLnBrk="1" hangingPunct="1">
              <a:buNone/>
            </a:pPr>
            <a:r>
              <a:rPr lang="en-US" altLang="zh-CN">
                <a:ea typeface="宋体" charset="-122"/>
              </a:rPr>
              <a:t>	public Node left;</a:t>
            </a:r>
          </a:p>
          <a:p>
            <a:pPr marL="0" indent="0" eaLnBrk="1" hangingPunct="1">
              <a:buNone/>
            </a:pPr>
            <a:r>
              <a:rPr lang="en-US" altLang="zh-CN">
                <a:ea typeface="宋体" charset="-122"/>
              </a:rPr>
              <a:t>	public Node right;</a:t>
            </a:r>
          </a:p>
          <a:p>
            <a:pPr marL="0" indent="0" eaLnBrk="1" hangingPunct="1">
              <a:buNone/>
            </a:pPr>
            <a:endParaRPr lang="en-US" altLang="zh-CN">
              <a:ea typeface="宋体" charset="-122"/>
            </a:endParaRPr>
          </a:p>
          <a:p>
            <a:pPr marL="0" indent="0" eaLnBrk="1" hangingPunct="1">
              <a:buNone/>
            </a:pPr>
            <a:r>
              <a:rPr lang="en-US" altLang="zh-CN">
                <a:ea typeface="宋体" charset="-122"/>
              </a:rPr>
              <a:t>	public Node(int nodeVal) {</a:t>
            </a:r>
          </a:p>
          <a:p>
            <a:pPr marL="0" indent="0" eaLnBrk="1" hangingPunct="1">
              <a:buNone/>
            </a:pPr>
            <a:r>
              <a:rPr lang="en-US" altLang="zh-CN">
                <a:ea typeface="宋体" charset="-122"/>
              </a:rPr>
              <a:t>		value = nodeVal;</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r>
              <a:rPr lang="en-US" altLang="zh-CN">
                <a:ea typeface="宋体" charset="-122"/>
              </a:rPr>
              <a:t>	/**</a:t>
            </a:r>
          </a:p>
          <a:p>
            <a:pPr marL="0" indent="0" eaLnBrk="1" hangingPunct="1">
              <a:buNone/>
            </a:pPr>
            <a:r>
              <a:rPr lang="en-US" altLang="zh-CN">
                <a:ea typeface="宋体" charset="-122"/>
              </a:rPr>
              <a:t>	 * </a:t>
            </a:r>
            <a:r>
              <a:rPr lang="zh-CN" altLang="en-US">
                <a:ea typeface="宋体" charset="-122"/>
              </a:rPr>
              <a:t>返回左子树的高度</a:t>
            </a:r>
          </a:p>
          <a:p>
            <a:pPr marL="0" indent="0" eaLnBrk="1" hangingPunct="1">
              <a:buNone/>
            </a:pPr>
            <a:r>
              <a:rPr lang="zh-CN" altLang="en-US">
                <a:ea typeface="宋体" charset="-122"/>
              </a:rPr>
              <a:t>	 * </a:t>
            </a:r>
            <a:r>
              <a:rPr lang="en-US" altLang="zh-CN">
                <a:ea typeface="宋体" charset="-122"/>
              </a:rPr>
              <a:t>@return</a:t>
            </a:r>
          </a:p>
          <a:p>
            <a:pPr marL="0" indent="0" eaLnBrk="1" hangingPunct="1">
              <a:buNone/>
            </a:pPr>
            <a:r>
              <a:rPr lang="en-US" altLang="zh-CN">
                <a:ea typeface="宋体" charset="-122"/>
              </a:rPr>
              <a:t>	 */</a:t>
            </a:r>
          </a:p>
          <a:p>
            <a:pPr marL="0" indent="0" eaLnBrk="1" hangingPunct="1">
              <a:buNone/>
            </a:pPr>
            <a:r>
              <a:rPr lang="en-US" altLang="zh-CN">
                <a:ea typeface="宋体" charset="-122"/>
              </a:rPr>
              <a:t>	public int leftHeight() {</a:t>
            </a:r>
          </a:p>
          <a:p>
            <a:pPr marL="0" indent="0" eaLnBrk="1" hangingPunct="1">
              <a:buNone/>
            </a:pPr>
            <a:r>
              <a:rPr lang="en-US" altLang="zh-CN">
                <a:ea typeface="宋体" charset="-122"/>
              </a:rPr>
              <a:t>		if(left==null) {</a:t>
            </a:r>
          </a:p>
          <a:p>
            <a:pPr marL="0" indent="0" eaLnBrk="1" hangingPunct="1">
              <a:buNone/>
            </a:pPr>
            <a:r>
              <a:rPr lang="en-US" altLang="zh-CN">
                <a:ea typeface="宋体" charset="-122"/>
              </a:rPr>
              <a:t>			return 0;</a:t>
            </a:r>
          </a:p>
          <a:p>
            <a:pPr marL="0" indent="0" eaLnBrk="1" hangingPunct="1">
              <a:buNone/>
            </a:pPr>
            <a:r>
              <a:rPr lang="en-US" altLang="zh-CN">
                <a:ea typeface="宋体" charset="-122"/>
              </a:rPr>
              <a:t>		}</a:t>
            </a:r>
          </a:p>
          <a:p>
            <a:pPr marL="0" indent="0" eaLnBrk="1" hangingPunct="1">
              <a:buNone/>
            </a:pPr>
            <a:r>
              <a:rPr lang="en-US" altLang="zh-CN">
                <a:ea typeface="宋体" charset="-122"/>
              </a:rPr>
              <a:t>		return left.height();</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 </a:t>
            </a:r>
            <a:r>
              <a:rPr lang="zh-CN" altLang="en-US">
                <a:ea typeface="宋体" charset="-122"/>
              </a:rPr>
              <a:t>返回右子树的高度</a:t>
            </a:r>
          </a:p>
          <a:p>
            <a:pPr marL="0" indent="0" eaLnBrk="1" hangingPunct="1">
              <a:buNone/>
            </a:pPr>
            <a:r>
              <a:rPr lang="zh-CN" altLang="en-US">
                <a:ea typeface="宋体" charset="-122"/>
              </a:rPr>
              <a:t>	 *</a:t>
            </a:r>
            <a:r>
              <a:rPr lang="en-US" altLang="zh-CN">
                <a:ea typeface="宋体" charset="-122"/>
              </a:rPr>
              <a:t>/</a:t>
            </a:r>
          </a:p>
          <a:p>
            <a:pPr marL="0" indent="0" eaLnBrk="1" hangingPunct="1">
              <a:buNone/>
            </a:pPr>
            <a:r>
              <a:rPr lang="en-US" altLang="zh-CN">
                <a:ea typeface="宋体" charset="-122"/>
              </a:rPr>
              <a:t>	public int rightHeight() {</a:t>
            </a:r>
          </a:p>
          <a:p>
            <a:pPr marL="0" indent="0" eaLnBrk="1" hangingPunct="1">
              <a:buNone/>
            </a:pPr>
            <a:r>
              <a:rPr lang="en-US" altLang="zh-CN">
                <a:ea typeface="宋体" charset="-122"/>
              </a:rPr>
              <a:t>		if(right==null) {</a:t>
            </a:r>
          </a:p>
          <a:p>
            <a:pPr marL="0" indent="0" eaLnBrk="1" hangingPunct="1">
              <a:buNone/>
            </a:pPr>
            <a:r>
              <a:rPr lang="en-US" altLang="zh-CN">
                <a:ea typeface="宋体" charset="-122"/>
              </a:rPr>
              <a:t>			return 0;</a:t>
            </a:r>
          </a:p>
          <a:p>
            <a:pPr marL="0" indent="0" eaLnBrk="1" hangingPunct="1">
              <a:buNone/>
            </a:pPr>
            <a:r>
              <a:rPr lang="en-US" altLang="zh-CN">
                <a:ea typeface="宋体" charset="-122"/>
              </a:rPr>
              <a:t>		}</a:t>
            </a:r>
          </a:p>
          <a:p>
            <a:pPr marL="0" indent="0" eaLnBrk="1" hangingPunct="1">
              <a:buNone/>
            </a:pPr>
            <a:r>
              <a:rPr lang="en-US" altLang="zh-CN">
                <a:ea typeface="宋体" charset="-122"/>
              </a:rPr>
              <a:t>		return right.height();</a:t>
            </a:r>
          </a:p>
          <a:p>
            <a:pPr marL="0" indent="0" eaLnBrk="1" hangingPunct="1">
              <a:buNone/>
            </a:pPr>
            <a:r>
              <a:rPr lang="en-US" altLang="zh-CN">
                <a:ea typeface="宋体" charset="-122"/>
              </a:rPr>
              <a:t>	}</a:t>
            </a:r>
          </a:p>
          <a:p>
            <a:pPr marL="0" indent="0" eaLnBrk="1" hangingPunct="1">
              <a:buNone/>
            </a:pPr>
            <a:r>
              <a:rPr lang="en-US" altLang="zh-CN">
                <a:ea typeface="宋体" charset="-122"/>
              </a:rPr>
              <a:t>	//</a:t>
            </a:r>
            <a:r>
              <a:rPr lang="zh-CN" altLang="en-US">
                <a:ea typeface="宋体" charset="-122"/>
              </a:rPr>
              <a:t>左旋转</a:t>
            </a:r>
          </a:p>
          <a:p>
            <a:pPr marL="0" indent="0" eaLnBrk="1" hangingPunct="1">
              <a:buNone/>
            </a:pPr>
            <a:r>
              <a:rPr lang="zh-CN" altLang="en-US">
                <a:ea typeface="宋体" charset="-122"/>
              </a:rPr>
              <a:t>	</a:t>
            </a:r>
          </a:p>
          <a:p>
            <a:pPr marL="0" indent="0" eaLnBrk="1" hangingPunct="1">
              <a:buNone/>
            </a:pPr>
            <a:r>
              <a:rPr lang="zh-CN" altLang="en-US">
                <a:ea typeface="宋体" charset="-122"/>
              </a:rPr>
              <a:t>	</a:t>
            </a:r>
          </a:p>
          <a:p>
            <a:pPr marL="0" indent="0" eaLnBrk="1" hangingPunct="1">
              <a:buNone/>
            </a:pPr>
            <a:r>
              <a:rPr lang="zh-CN" altLang="en-US">
                <a:ea typeface="宋体" charset="-122"/>
              </a:rPr>
              <a:t>	</a:t>
            </a:r>
          </a:p>
          <a:p>
            <a:pPr marL="0" indent="0" eaLnBrk="1" hangingPunct="1">
              <a:buNone/>
            </a:pPr>
            <a:r>
              <a:rPr lang="zh-CN" altLang="en-US">
                <a:ea typeface="宋体" charset="-122"/>
              </a:rPr>
              <a:t>	</a:t>
            </a:r>
            <a:r>
              <a:rPr lang="en-US" altLang="zh-CN">
                <a:ea typeface="宋体" charset="-122"/>
              </a:rPr>
              <a:t>/*</a:t>
            </a:r>
          </a:p>
          <a:p>
            <a:pPr marL="0" indent="0" eaLnBrk="1" hangingPunct="1">
              <a:buNone/>
            </a:pPr>
            <a:r>
              <a:rPr lang="en-US" altLang="zh-CN">
                <a:ea typeface="宋体" charset="-122"/>
              </a:rPr>
              <a:t>	 * </a:t>
            </a:r>
            <a:r>
              <a:rPr lang="zh-CN" altLang="en-US">
                <a:ea typeface="宋体" charset="-122"/>
              </a:rPr>
              <a:t>返回当前节点的高度</a:t>
            </a:r>
          </a:p>
          <a:p>
            <a:pPr marL="0" indent="0" eaLnBrk="1" hangingPunct="1">
              <a:buNone/>
            </a:pPr>
            <a:r>
              <a:rPr lang="zh-CN" altLang="en-US">
                <a:ea typeface="宋体" charset="-122"/>
              </a:rPr>
              <a:t>	 *</a:t>
            </a:r>
            <a:r>
              <a:rPr lang="en-US" altLang="zh-CN">
                <a:ea typeface="宋体" charset="-122"/>
              </a:rPr>
              <a:t>/</a:t>
            </a:r>
          </a:p>
          <a:p>
            <a:pPr marL="0" indent="0" eaLnBrk="1" hangingPunct="1">
              <a:buNone/>
            </a:pPr>
            <a:r>
              <a:rPr lang="en-US" altLang="zh-CN">
                <a:ea typeface="宋体" charset="-122"/>
              </a:rPr>
              <a:t>	public int height() {</a:t>
            </a:r>
          </a:p>
          <a:p>
            <a:pPr marL="0" indent="0" eaLnBrk="1" hangingPunct="1">
              <a:buNone/>
            </a:pPr>
            <a:r>
              <a:rPr lang="en-US" altLang="zh-CN">
                <a:ea typeface="宋体" charset="-122"/>
              </a:rPr>
              <a:t>		return Math.max(left == null ? 0 : left.height(), right == null ? 0 : right.height()) + 1;</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r>
              <a:rPr lang="en-US" altLang="zh-CN">
                <a:ea typeface="宋体" charset="-122"/>
              </a:rPr>
              <a:t>	// </a:t>
            </a:r>
            <a:r>
              <a:rPr lang="zh-CN" altLang="en-US">
                <a:ea typeface="宋体" charset="-122"/>
              </a:rPr>
              <a:t>查找要删除的节点</a:t>
            </a:r>
          </a:p>
          <a:p>
            <a:pPr marL="0" indent="0" eaLnBrk="1" hangingPunct="1">
              <a:buNone/>
            </a:pPr>
            <a:r>
              <a:rPr lang="zh-CN" altLang="en-US">
                <a:ea typeface="宋体" charset="-122"/>
              </a:rPr>
              <a:t>	</a:t>
            </a:r>
            <a:r>
              <a:rPr lang="en-US" altLang="zh-CN">
                <a:ea typeface="宋体" charset="-122"/>
              </a:rPr>
              <a:t>public Node search(int value) {</a:t>
            </a:r>
          </a:p>
          <a:p>
            <a:pPr marL="0" indent="0" eaLnBrk="1" hangingPunct="1">
              <a:buNone/>
            </a:pPr>
            <a:r>
              <a:rPr lang="en-US" altLang="zh-CN">
                <a:ea typeface="宋体" charset="-122"/>
              </a:rPr>
              <a:t>		if (value == this.value) { // </a:t>
            </a:r>
            <a:r>
              <a:rPr lang="zh-CN" altLang="en-US">
                <a:ea typeface="宋体" charset="-122"/>
              </a:rPr>
              <a:t>如果相等</a:t>
            </a:r>
          </a:p>
          <a:p>
            <a:pPr marL="0" indent="0" eaLnBrk="1" hangingPunct="1">
              <a:buNone/>
            </a:pPr>
            <a:r>
              <a:rPr lang="zh-CN" altLang="en-US">
                <a:ea typeface="宋体" charset="-122"/>
              </a:rPr>
              <a:t>			</a:t>
            </a:r>
            <a:r>
              <a:rPr lang="en-US" altLang="zh-CN">
                <a:ea typeface="宋体" charset="-122"/>
              </a:rPr>
              <a:t>return this;</a:t>
            </a:r>
          </a:p>
          <a:p>
            <a:pPr marL="0" indent="0" eaLnBrk="1" hangingPunct="1">
              <a:buNone/>
            </a:pPr>
            <a:r>
              <a:rPr lang="en-US" altLang="zh-CN">
                <a:ea typeface="宋体" charset="-122"/>
              </a:rPr>
              <a:t>		} else if (value &gt; this.value) {// </a:t>
            </a:r>
            <a:r>
              <a:rPr lang="zh-CN" altLang="en-US">
                <a:ea typeface="宋体" charset="-122"/>
              </a:rPr>
              <a:t>如果查找的值大于当前值，向右子树查找</a:t>
            </a:r>
          </a:p>
          <a:p>
            <a:pPr marL="0" indent="0" eaLnBrk="1" hangingPunct="1">
              <a:buNone/>
            </a:pPr>
            <a:r>
              <a:rPr lang="zh-CN" altLang="en-US">
                <a:ea typeface="宋体" charset="-122"/>
              </a:rPr>
              <a:t>			</a:t>
            </a:r>
            <a:r>
              <a:rPr lang="en-US" altLang="zh-CN">
                <a:ea typeface="宋体" charset="-122"/>
              </a:rPr>
              <a:t>if (this.right == null) { // </a:t>
            </a:r>
            <a:r>
              <a:rPr lang="zh-CN" altLang="en-US">
                <a:ea typeface="宋体" charset="-122"/>
              </a:rPr>
              <a:t>如果右子树为空了，返回</a:t>
            </a:r>
            <a:r>
              <a:rPr lang="en-US" altLang="zh-CN">
                <a:ea typeface="宋体" charset="-122"/>
              </a:rPr>
              <a:t>null</a:t>
            </a:r>
          </a:p>
          <a:p>
            <a:pPr marL="0" indent="0" eaLnBrk="1" hangingPunct="1">
              <a:buNone/>
            </a:pPr>
            <a:r>
              <a:rPr lang="en-US" altLang="zh-CN">
                <a:ea typeface="宋体" charset="-122"/>
              </a:rPr>
              <a:t>				return null;</a:t>
            </a:r>
          </a:p>
          <a:p>
            <a:pPr marL="0" indent="0" eaLnBrk="1" hangingPunct="1">
              <a:buNone/>
            </a:pPr>
            <a:r>
              <a:rPr lang="en-US" altLang="zh-CN">
                <a:ea typeface="宋体" charset="-122"/>
              </a:rPr>
              <a:t>			}</a:t>
            </a:r>
          </a:p>
          <a:p>
            <a:pPr marL="0" indent="0" eaLnBrk="1" hangingPunct="1">
              <a:buNone/>
            </a:pPr>
            <a:r>
              <a:rPr lang="en-US" altLang="zh-CN">
                <a:ea typeface="宋体" charset="-122"/>
              </a:rPr>
              <a:t>			return this.right.search(value);</a:t>
            </a:r>
          </a:p>
          <a:p>
            <a:pPr marL="0" indent="0" eaLnBrk="1" hangingPunct="1">
              <a:buNone/>
            </a:pPr>
            <a:r>
              <a:rPr lang="en-US" altLang="zh-CN">
                <a:ea typeface="宋体" charset="-122"/>
              </a:rPr>
              <a:t>		} else { // </a:t>
            </a:r>
            <a:r>
              <a:rPr lang="zh-CN" altLang="en-US">
                <a:ea typeface="宋体" charset="-122"/>
              </a:rPr>
              <a:t>如果查找的值小于当前值，向左子树查找</a:t>
            </a:r>
          </a:p>
          <a:p>
            <a:pPr marL="0" indent="0" eaLnBrk="1" hangingPunct="1">
              <a:buNone/>
            </a:pPr>
            <a:r>
              <a:rPr lang="zh-CN" altLang="en-US">
                <a:ea typeface="宋体" charset="-122"/>
              </a:rPr>
              <a:t>			</a:t>
            </a:r>
            <a:r>
              <a:rPr lang="en-US" altLang="zh-CN">
                <a:ea typeface="宋体" charset="-122"/>
              </a:rPr>
              <a:t>if (this.left == null) { // </a:t>
            </a:r>
            <a:r>
              <a:rPr lang="zh-CN" altLang="en-US">
                <a:ea typeface="宋体" charset="-122"/>
              </a:rPr>
              <a:t>如果左子树为空了，返回</a:t>
            </a:r>
            <a:r>
              <a:rPr lang="en-US" altLang="zh-CN">
                <a:ea typeface="宋体" charset="-122"/>
              </a:rPr>
              <a:t>null</a:t>
            </a:r>
          </a:p>
          <a:p>
            <a:pPr marL="0" indent="0" eaLnBrk="1" hangingPunct="1">
              <a:buNone/>
            </a:pPr>
            <a:r>
              <a:rPr lang="en-US" altLang="zh-CN">
                <a:ea typeface="宋体" charset="-122"/>
              </a:rPr>
              <a:t>				return null;</a:t>
            </a:r>
          </a:p>
          <a:p>
            <a:pPr marL="0" indent="0" eaLnBrk="1" hangingPunct="1">
              <a:buNone/>
            </a:pPr>
            <a:r>
              <a:rPr lang="en-US" altLang="zh-CN">
                <a:ea typeface="宋体" charset="-122"/>
              </a:rPr>
              <a:t>			}</a:t>
            </a:r>
          </a:p>
          <a:p>
            <a:pPr marL="0" indent="0" eaLnBrk="1" hangingPunct="1">
              <a:buNone/>
            </a:pPr>
            <a:r>
              <a:rPr lang="en-US" altLang="zh-CN">
                <a:ea typeface="宋体" charset="-122"/>
              </a:rPr>
              <a:t>			return this.left.search(value);</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r>
              <a:rPr lang="en-US" altLang="zh-CN">
                <a:ea typeface="宋体" charset="-122"/>
              </a:rPr>
              <a:t>	// </a:t>
            </a:r>
            <a:r>
              <a:rPr lang="zh-CN" altLang="en-US">
                <a:ea typeface="宋体" charset="-122"/>
              </a:rPr>
              <a:t>查找父节点</a:t>
            </a:r>
            <a:r>
              <a:rPr lang="en-US" altLang="zh-CN">
                <a:ea typeface="宋体" charset="-122"/>
              </a:rPr>
              <a:t>(</a:t>
            </a:r>
            <a:r>
              <a:rPr lang="zh-CN" altLang="en-US">
                <a:ea typeface="宋体" charset="-122"/>
              </a:rPr>
              <a:t>这个方法和删除节点类型无关，就是查找父节点</a:t>
            </a:r>
            <a:r>
              <a:rPr lang="en-US" altLang="zh-CN">
                <a:ea typeface="宋体" charset="-122"/>
              </a:rPr>
              <a:t>)</a:t>
            </a:r>
          </a:p>
          <a:p>
            <a:pPr marL="0" indent="0" eaLnBrk="1" hangingPunct="1">
              <a:buNone/>
            </a:pPr>
            <a:r>
              <a:rPr lang="en-US" altLang="zh-CN">
                <a:ea typeface="宋体" charset="-122"/>
              </a:rPr>
              <a:t>	public Node searchParent(int value) {</a:t>
            </a:r>
          </a:p>
          <a:p>
            <a:pPr marL="0" indent="0" eaLnBrk="1" hangingPunct="1">
              <a:buNone/>
            </a:pPr>
            <a:r>
              <a:rPr lang="en-US" altLang="zh-CN">
                <a:ea typeface="宋体" charset="-122"/>
              </a:rPr>
              <a:t>		if ((this.left != null &amp;&amp; this.left.value == value) || (this.right != null &amp;&amp; this.right.value == value)) {</a:t>
            </a:r>
          </a:p>
          <a:p>
            <a:pPr marL="0" indent="0" eaLnBrk="1" hangingPunct="1">
              <a:buNone/>
            </a:pPr>
            <a:r>
              <a:rPr lang="en-US" altLang="zh-CN">
                <a:ea typeface="宋体" charset="-122"/>
              </a:rPr>
              <a:t>			return this;</a:t>
            </a:r>
          </a:p>
          <a:p>
            <a:pPr marL="0" indent="0" eaLnBrk="1" hangingPunct="1">
              <a:buNone/>
            </a:pPr>
            <a:r>
              <a:rPr lang="en-US" altLang="zh-CN">
                <a:ea typeface="宋体" charset="-122"/>
              </a:rPr>
              <a:t>		} else {</a:t>
            </a:r>
          </a:p>
          <a:p>
            <a:pPr marL="0" indent="0" eaLnBrk="1" hangingPunct="1">
              <a:buNone/>
            </a:pPr>
            <a:r>
              <a:rPr lang="en-US" altLang="zh-CN">
                <a:ea typeface="宋体" charset="-122"/>
              </a:rPr>
              <a:t>			// </a:t>
            </a:r>
            <a:r>
              <a:rPr lang="zh-CN" altLang="en-US">
                <a:ea typeface="宋体" charset="-122"/>
              </a:rPr>
              <a:t>如果查找的值大于当前节点，并且当前节点的右子节点不为空</a:t>
            </a:r>
          </a:p>
          <a:p>
            <a:pPr marL="0" indent="0" eaLnBrk="1" hangingPunct="1">
              <a:buNone/>
            </a:pPr>
            <a:r>
              <a:rPr lang="zh-CN" altLang="en-US">
                <a:ea typeface="宋体" charset="-122"/>
              </a:rPr>
              <a:t>			</a:t>
            </a:r>
            <a:r>
              <a:rPr lang="en-US" altLang="zh-CN">
                <a:ea typeface="宋体" charset="-122"/>
              </a:rPr>
              <a:t>if (value &gt; this.value &amp;&amp; this.right != null) {</a:t>
            </a:r>
          </a:p>
          <a:p>
            <a:pPr marL="0" indent="0" eaLnBrk="1" hangingPunct="1">
              <a:buNone/>
            </a:pPr>
            <a:r>
              <a:rPr lang="en-US" altLang="zh-CN">
                <a:ea typeface="宋体" charset="-122"/>
              </a:rPr>
              <a:t>				return this.right.searchParent(value);</a:t>
            </a:r>
          </a:p>
          <a:p>
            <a:pPr marL="0" indent="0" eaLnBrk="1" hangingPunct="1">
              <a:buNone/>
            </a:pPr>
            <a:r>
              <a:rPr lang="en-US" altLang="zh-CN">
                <a:ea typeface="宋体" charset="-122"/>
              </a:rPr>
              <a:t>			} else if (value &lt; this.value &amp;&amp; this.left != null) {</a:t>
            </a:r>
          </a:p>
          <a:p>
            <a:pPr marL="0" indent="0" eaLnBrk="1" hangingPunct="1">
              <a:buNone/>
            </a:pPr>
            <a:r>
              <a:rPr lang="en-US" altLang="zh-CN">
                <a:ea typeface="宋体" charset="-122"/>
              </a:rPr>
              <a:t>				return this.left.searchParent(value);</a:t>
            </a:r>
          </a:p>
          <a:p>
            <a:pPr marL="0" indent="0" eaLnBrk="1" hangingPunct="1">
              <a:buNone/>
            </a:pPr>
            <a:r>
              <a:rPr lang="en-US" altLang="zh-CN">
                <a:ea typeface="宋体" charset="-122"/>
              </a:rPr>
              <a:t>			} else {</a:t>
            </a:r>
          </a:p>
          <a:p>
            <a:pPr marL="0" indent="0" eaLnBrk="1" hangingPunct="1">
              <a:buNone/>
            </a:pPr>
            <a:r>
              <a:rPr lang="en-US" altLang="zh-CN">
                <a:ea typeface="宋体" charset="-122"/>
              </a:rPr>
              <a:t>				return null;</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r>
              <a:rPr lang="en-US" altLang="zh-CN">
                <a:ea typeface="宋体" charset="-122"/>
              </a:rPr>
              <a:t>	public void add(Node node) {</a:t>
            </a:r>
          </a:p>
          <a:p>
            <a:pPr marL="0" indent="0" eaLnBrk="1" hangingPunct="1">
              <a:buNone/>
            </a:pPr>
            <a:r>
              <a:rPr lang="en-US" altLang="zh-CN">
                <a:ea typeface="宋体" charset="-122"/>
              </a:rPr>
              <a:t>		if (node == null) {</a:t>
            </a:r>
          </a:p>
          <a:p>
            <a:pPr marL="0" indent="0" eaLnBrk="1" hangingPunct="1">
              <a:buNone/>
            </a:pPr>
            <a:r>
              <a:rPr lang="en-US" altLang="zh-CN">
                <a:ea typeface="宋体" charset="-122"/>
              </a:rPr>
              <a:t>			return;</a:t>
            </a:r>
          </a:p>
          <a:p>
            <a:pPr marL="0" indent="0" eaLnBrk="1" hangingPunct="1">
              <a:buNone/>
            </a:pPr>
            <a:r>
              <a:rPr lang="en-US" altLang="zh-CN">
                <a:ea typeface="宋体" charset="-122"/>
              </a:rPr>
              <a:t>		}</a:t>
            </a:r>
          </a:p>
          <a:p>
            <a:pPr marL="0" indent="0" eaLnBrk="1" hangingPunct="1">
              <a:buNone/>
            </a:pPr>
            <a:r>
              <a:rPr lang="en-US" altLang="zh-CN">
                <a:ea typeface="宋体" charset="-122"/>
              </a:rPr>
              <a:t>		// </a:t>
            </a:r>
            <a:r>
              <a:rPr lang="zh-CN" altLang="en-US">
                <a:ea typeface="宋体" charset="-122"/>
              </a:rPr>
              <a:t>判断传入的节点的值，比当前子树的根节点的值是大还是小</a:t>
            </a:r>
          </a:p>
          <a:p>
            <a:pPr marL="0" indent="0" eaLnBrk="1" hangingPunct="1">
              <a:buNone/>
            </a:pPr>
            <a:r>
              <a:rPr lang="zh-CN" altLang="en-US">
                <a:ea typeface="宋体" charset="-122"/>
              </a:rPr>
              <a:t>		</a:t>
            </a:r>
            <a:r>
              <a:rPr lang="en-US" altLang="zh-CN">
                <a:ea typeface="宋体" charset="-122"/>
              </a:rPr>
              <a:t>// </a:t>
            </a:r>
            <a:r>
              <a:rPr lang="zh-CN" altLang="en-US">
                <a:ea typeface="宋体" charset="-122"/>
              </a:rPr>
              <a:t>如果添加的节点的值，比当前节点的值小</a:t>
            </a:r>
          </a:p>
          <a:p>
            <a:pPr marL="0" indent="0" eaLnBrk="1" hangingPunct="1">
              <a:buNone/>
            </a:pPr>
            <a:r>
              <a:rPr lang="zh-CN" altLang="en-US">
                <a:ea typeface="宋体" charset="-122"/>
              </a:rPr>
              <a:t>		</a:t>
            </a:r>
            <a:r>
              <a:rPr lang="en-US" altLang="zh-CN">
                <a:ea typeface="宋体" charset="-122"/>
              </a:rPr>
              <a:t>if (node.value &lt; this.value) {</a:t>
            </a:r>
          </a:p>
          <a:p>
            <a:pPr marL="0" indent="0" eaLnBrk="1" hangingPunct="1">
              <a:buNone/>
            </a:pPr>
            <a:r>
              <a:rPr lang="en-US" altLang="zh-CN">
                <a:ea typeface="宋体" charset="-122"/>
              </a:rPr>
              <a:t>			// </a:t>
            </a:r>
            <a:r>
              <a:rPr lang="zh-CN" altLang="en-US">
                <a:ea typeface="宋体" charset="-122"/>
              </a:rPr>
              <a:t>如果左节点为空</a:t>
            </a:r>
          </a:p>
          <a:p>
            <a:pPr marL="0" indent="0" eaLnBrk="1" hangingPunct="1">
              <a:buNone/>
            </a:pPr>
            <a:r>
              <a:rPr lang="zh-CN" altLang="en-US">
                <a:ea typeface="宋体" charset="-122"/>
              </a:rPr>
              <a:t>			</a:t>
            </a:r>
            <a:r>
              <a:rPr lang="en-US" altLang="zh-CN">
                <a:ea typeface="宋体" charset="-122"/>
              </a:rPr>
              <a:t>if (this.left == null) {</a:t>
            </a:r>
          </a:p>
          <a:p>
            <a:pPr marL="0" indent="0" eaLnBrk="1" hangingPunct="1">
              <a:buNone/>
            </a:pPr>
            <a:r>
              <a:rPr lang="en-US" altLang="zh-CN">
                <a:ea typeface="宋体" charset="-122"/>
              </a:rPr>
              <a:t>				this.left = node;</a:t>
            </a:r>
          </a:p>
          <a:p>
            <a:pPr marL="0" indent="0" eaLnBrk="1" hangingPunct="1">
              <a:buNone/>
            </a:pPr>
            <a:r>
              <a:rPr lang="en-US" altLang="zh-CN">
                <a:ea typeface="宋体" charset="-122"/>
              </a:rPr>
              <a:t>			} else {// </a:t>
            </a:r>
            <a:r>
              <a:rPr lang="zh-CN" altLang="en-US">
                <a:ea typeface="宋体" charset="-122"/>
              </a:rPr>
              <a:t>如果不为空</a:t>
            </a:r>
            <a:r>
              <a:rPr lang="en-US" altLang="zh-CN">
                <a:ea typeface="宋体" charset="-122"/>
              </a:rPr>
              <a:t>,</a:t>
            </a:r>
            <a:r>
              <a:rPr lang="zh-CN" altLang="en-US">
                <a:ea typeface="宋体" charset="-122"/>
              </a:rPr>
              <a:t>递归添加</a:t>
            </a:r>
          </a:p>
          <a:p>
            <a:pPr marL="0" indent="0" eaLnBrk="1" hangingPunct="1">
              <a:buNone/>
            </a:pPr>
            <a:r>
              <a:rPr lang="zh-CN" altLang="en-US">
                <a:ea typeface="宋体" charset="-122"/>
              </a:rPr>
              <a:t>				</a:t>
            </a:r>
            <a:r>
              <a:rPr lang="en-US" altLang="zh-CN">
                <a:ea typeface="宋体" charset="-122"/>
              </a:rPr>
              <a:t>this.left.add(node);</a:t>
            </a:r>
          </a:p>
          <a:p>
            <a:pPr marL="0" indent="0" eaLnBrk="1" hangingPunct="1">
              <a:buNone/>
            </a:pPr>
            <a:r>
              <a:rPr lang="en-US" altLang="zh-CN">
                <a:ea typeface="宋体" charset="-122"/>
              </a:rPr>
              <a:t>			}</a:t>
            </a:r>
          </a:p>
          <a:p>
            <a:pPr marL="0" indent="0" eaLnBrk="1" hangingPunct="1">
              <a:buNone/>
            </a:pPr>
            <a:r>
              <a:rPr lang="en-US" altLang="zh-CN">
                <a:ea typeface="宋体" charset="-122"/>
              </a:rPr>
              <a:t>		} else {</a:t>
            </a:r>
          </a:p>
          <a:p>
            <a:pPr marL="0" indent="0" eaLnBrk="1" hangingPunct="1">
              <a:buNone/>
            </a:pPr>
            <a:r>
              <a:rPr lang="en-US" altLang="zh-CN">
                <a:ea typeface="宋体" charset="-122"/>
              </a:rPr>
              <a:t>			if (this.right == null) {</a:t>
            </a:r>
          </a:p>
          <a:p>
            <a:pPr marL="0" indent="0" eaLnBrk="1" hangingPunct="1">
              <a:buNone/>
            </a:pPr>
            <a:r>
              <a:rPr lang="en-US" altLang="zh-CN">
                <a:ea typeface="宋体" charset="-122"/>
              </a:rPr>
              <a:t>				this.right = node;</a:t>
            </a:r>
          </a:p>
          <a:p>
            <a:pPr marL="0" indent="0" eaLnBrk="1" hangingPunct="1">
              <a:buNone/>
            </a:pPr>
            <a:r>
              <a:rPr lang="en-US" altLang="zh-CN">
                <a:ea typeface="宋体" charset="-122"/>
              </a:rPr>
              <a:t>			} else {// </a:t>
            </a:r>
            <a:r>
              <a:rPr lang="zh-CN" altLang="en-US">
                <a:ea typeface="宋体" charset="-122"/>
              </a:rPr>
              <a:t>如果不为空</a:t>
            </a:r>
            <a:r>
              <a:rPr lang="en-US" altLang="zh-CN">
                <a:ea typeface="宋体" charset="-122"/>
              </a:rPr>
              <a:t>,</a:t>
            </a:r>
            <a:r>
              <a:rPr lang="zh-CN" altLang="en-US">
                <a:ea typeface="宋体" charset="-122"/>
              </a:rPr>
              <a:t>递归添加</a:t>
            </a:r>
          </a:p>
          <a:p>
            <a:pPr marL="0" indent="0" eaLnBrk="1" hangingPunct="1">
              <a:buNone/>
            </a:pPr>
            <a:r>
              <a:rPr lang="zh-CN" altLang="en-US">
                <a:ea typeface="宋体" charset="-122"/>
              </a:rPr>
              <a:t>				</a:t>
            </a:r>
            <a:r>
              <a:rPr lang="en-US" altLang="zh-CN">
                <a:ea typeface="宋体" charset="-122"/>
              </a:rPr>
              <a:t>this.right.add(node);</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 </a:t>
            </a:r>
            <a:r>
              <a:rPr lang="zh-CN" altLang="en-US">
                <a:ea typeface="宋体" charset="-122"/>
              </a:rPr>
              <a:t>左旋转</a:t>
            </a:r>
            <a:r>
              <a:rPr lang="en-US" altLang="zh-CN">
                <a:ea typeface="宋体" charset="-122"/>
              </a:rPr>
              <a:t>[</a:t>
            </a:r>
            <a:r>
              <a:rPr lang="zh-CN" altLang="en-US">
                <a:ea typeface="宋体" charset="-122"/>
              </a:rPr>
              <a:t>单旋转</a:t>
            </a:r>
            <a:r>
              <a:rPr lang="en-US" altLang="zh-CN">
                <a:ea typeface="宋体" charset="-122"/>
              </a:rPr>
              <a:t>]</a:t>
            </a:r>
          </a:p>
          <a:p>
            <a:pPr marL="0" indent="0" eaLnBrk="1" hangingPunct="1">
              <a:buNone/>
            </a:pPr>
            <a:r>
              <a:rPr lang="en-US" altLang="zh-CN">
                <a:ea typeface="宋体" charset="-122"/>
              </a:rPr>
              <a:t>		if (rightHeight() - leftHeight() &gt; 1) {</a:t>
            </a:r>
          </a:p>
          <a:p>
            <a:pPr marL="0" indent="0" eaLnBrk="1" hangingPunct="1">
              <a:buNone/>
            </a:pPr>
            <a:r>
              <a:rPr lang="en-US" altLang="zh-CN">
                <a:ea typeface="宋体" charset="-122"/>
              </a:rPr>
              <a:t>			leftRotate();</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 </a:t>
            </a:r>
            <a:r>
              <a:rPr lang="zh-CN" altLang="en-US">
                <a:ea typeface="宋体" charset="-122"/>
              </a:rPr>
              <a:t>左旋转</a:t>
            </a:r>
          </a:p>
          <a:p>
            <a:pPr marL="0" indent="0" eaLnBrk="1" hangingPunct="1">
              <a:buNone/>
            </a:pPr>
            <a:r>
              <a:rPr lang="zh-CN" altLang="en-US">
                <a:ea typeface="宋体" charset="-122"/>
              </a:rPr>
              <a:t>		</a:t>
            </a:r>
            <a:r>
              <a:rPr lang="en-US" altLang="zh-CN">
                <a:ea typeface="宋体" charset="-122"/>
              </a:rPr>
              <a:t>if (leftHeight() - rightHeight() &gt; 1) {</a:t>
            </a:r>
          </a:p>
          <a:p>
            <a:pPr marL="0" indent="0" eaLnBrk="1" hangingPunct="1">
              <a:buNone/>
            </a:pPr>
            <a:r>
              <a:rPr lang="en-US" altLang="zh-CN">
                <a:ea typeface="宋体" charset="-122"/>
              </a:rPr>
              <a:t>			rightRotate();</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 </a:t>
            </a:r>
            <a:r>
              <a:rPr lang="zh-CN" altLang="en-US">
                <a:ea typeface="宋体" charset="-122"/>
              </a:rPr>
              <a:t>右旋转</a:t>
            </a:r>
          </a:p>
          <a:p>
            <a:pPr marL="0" indent="0" eaLnBrk="1" hangingPunct="1">
              <a:buNone/>
            </a:pPr>
            <a:r>
              <a:rPr lang="zh-CN" altLang="en-US">
                <a:ea typeface="宋体" charset="-122"/>
              </a:rPr>
              <a:t>	 *</a:t>
            </a:r>
            <a:r>
              <a:rPr lang="en-US" altLang="zh-CN">
                <a:ea typeface="宋体" charset="-122"/>
              </a:rPr>
              <a:t>/</a:t>
            </a:r>
          </a:p>
          <a:p>
            <a:pPr marL="0" indent="0" eaLnBrk="1" hangingPunct="1">
              <a:buNone/>
            </a:pPr>
            <a:r>
              <a:rPr lang="en-US" altLang="zh-CN">
                <a:ea typeface="宋体" charset="-122"/>
              </a:rPr>
              <a:t>	private void rightRotate() {</a:t>
            </a:r>
          </a:p>
          <a:p>
            <a:pPr marL="0" indent="0" eaLnBrk="1" hangingPunct="1">
              <a:buNone/>
            </a:pPr>
            <a:r>
              <a:rPr lang="en-US" altLang="zh-CN">
                <a:ea typeface="宋体" charset="-122"/>
              </a:rPr>
              <a:t>		System.out.println("@@@@");</a:t>
            </a:r>
          </a:p>
          <a:p>
            <a:pPr marL="0" indent="0" eaLnBrk="1" hangingPunct="1">
              <a:buNone/>
            </a:pPr>
            <a:r>
              <a:rPr lang="en-US" altLang="zh-CN">
                <a:ea typeface="宋体" charset="-122"/>
              </a:rPr>
              <a:t>		Node newLeft = new Node(value);</a:t>
            </a:r>
          </a:p>
          <a:p>
            <a:pPr marL="0" indent="0" eaLnBrk="1" hangingPunct="1">
              <a:buNone/>
            </a:pPr>
            <a:r>
              <a:rPr lang="en-US" altLang="zh-CN">
                <a:ea typeface="宋体" charset="-122"/>
              </a:rPr>
              <a:t>		newLeft.right=right;</a:t>
            </a:r>
          </a:p>
          <a:p>
            <a:pPr marL="0" indent="0" eaLnBrk="1" hangingPunct="1">
              <a:buNone/>
            </a:pPr>
            <a:r>
              <a:rPr lang="en-US" altLang="zh-CN">
                <a:ea typeface="宋体" charset="-122"/>
              </a:rPr>
              <a:t>		newLeft.left=left.right;</a:t>
            </a:r>
          </a:p>
          <a:p>
            <a:pPr marL="0" indent="0" eaLnBrk="1" hangingPunct="1">
              <a:buNone/>
            </a:pPr>
            <a:r>
              <a:rPr lang="en-US" altLang="zh-CN">
                <a:ea typeface="宋体" charset="-122"/>
              </a:rPr>
              <a:t>		value=left.value;</a:t>
            </a:r>
          </a:p>
          <a:p>
            <a:pPr marL="0" indent="0" eaLnBrk="1" hangingPunct="1">
              <a:buNone/>
            </a:pPr>
            <a:r>
              <a:rPr lang="en-US" altLang="zh-CN">
                <a:ea typeface="宋体" charset="-122"/>
              </a:rPr>
              <a:t>		left=left.left;</a:t>
            </a:r>
          </a:p>
          <a:p>
            <a:pPr marL="0" indent="0" eaLnBrk="1" hangingPunct="1">
              <a:buNone/>
            </a:pPr>
            <a:r>
              <a:rPr lang="en-US" altLang="zh-CN">
                <a:ea typeface="宋体" charset="-122"/>
              </a:rPr>
              <a:t>		right=newLeft;</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 </a:t>
            </a:r>
            <a:r>
              <a:rPr lang="zh-CN" altLang="en-US">
                <a:ea typeface="宋体" charset="-122"/>
              </a:rPr>
              <a:t>左旋转</a:t>
            </a:r>
          </a:p>
          <a:p>
            <a:pPr marL="0" indent="0" eaLnBrk="1" hangingPunct="1">
              <a:buNone/>
            </a:pPr>
            <a:r>
              <a:rPr lang="zh-CN" altLang="en-US">
                <a:ea typeface="宋体" charset="-122"/>
              </a:rPr>
              <a:t>	 *</a:t>
            </a:r>
            <a:r>
              <a:rPr lang="en-US" altLang="zh-CN">
                <a:ea typeface="宋体" charset="-122"/>
              </a:rPr>
              <a:t>/</a:t>
            </a:r>
          </a:p>
          <a:p>
            <a:pPr marL="0" indent="0" eaLnBrk="1" hangingPunct="1">
              <a:buNone/>
            </a:pPr>
            <a:r>
              <a:rPr lang="en-US" altLang="zh-CN">
                <a:ea typeface="宋体" charset="-122"/>
              </a:rPr>
              <a:t>	private void leftRotate() {</a:t>
            </a:r>
          </a:p>
          <a:p>
            <a:pPr marL="0" indent="0" eaLnBrk="1" hangingPunct="1">
              <a:buNone/>
            </a:pPr>
            <a:r>
              <a:rPr lang="en-US" altLang="zh-CN">
                <a:ea typeface="宋体" charset="-122"/>
              </a:rPr>
              <a:t>		//</a:t>
            </a:r>
            <a:r>
              <a:rPr lang="zh-CN" altLang="en-US">
                <a:ea typeface="宋体" charset="-122"/>
              </a:rPr>
              <a:t>创建一个新的节点 </a:t>
            </a:r>
            <a:r>
              <a:rPr lang="en-US" altLang="zh-CN">
                <a:ea typeface="宋体" charset="-122"/>
              </a:rPr>
              <a:t>newNode (</a:t>
            </a:r>
            <a:r>
              <a:rPr lang="zh-CN" altLang="en-US">
                <a:ea typeface="宋体" charset="-122"/>
              </a:rPr>
              <a:t>以</a:t>
            </a:r>
            <a:r>
              <a:rPr lang="en-US" altLang="zh-CN">
                <a:ea typeface="宋体" charset="-122"/>
              </a:rPr>
              <a:t>4</a:t>
            </a:r>
            <a:r>
              <a:rPr lang="zh-CN" altLang="en-US">
                <a:ea typeface="宋体" charset="-122"/>
              </a:rPr>
              <a:t>这个值创建</a:t>
            </a:r>
            <a:r>
              <a:rPr lang="en-US" altLang="zh-CN">
                <a:ea typeface="宋体" charset="-122"/>
              </a:rPr>
              <a:t>)</a:t>
            </a:r>
          </a:p>
          <a:p>
            <a:pPr marL="0" indent="0" eaLnBrk="1" hangingPunct="1">
              <a:buNone/>
            </a:pPr>
            <a:r>
              <a:rPr lang="en-US" altLang="zh-CN">
                <a:ea typeface="宋体" charset="-122"/>
              </a:rPr>
              <a:t>		//,</a:t>
            </a:r>
            <a:r>
              <a:rPr lang="zh-CN" altLang="en-US">
                <a:ea typeface="宋体" charset="-122"/>
              </a:rPr>
              <a:t>创建一个新的节点，值等于当前根节点的值</a:t>
            </a:r>
          </a:p>
          <a:p>
            <a:pPr marL="0" indent="0" eaLnBrk="1" hangingPunct="1">
              <a:buNone/>
            </a:pPr>
            <a:r>
              <a:rPr lang="zh-CN" altLang="en-US">
                <a:ea typeface="宋体" charset="-122"/>
              </a:rPr>
              <a:t>		</a:t>
            </a:r>
            <a:r>
              <a:rPr lang="en-US" altLang="zh-CN">
                <a:ea typeface="宋体" charset="-122"/>
              </a:rPr>
              <a:t>Node newLeft = new Node(value);</a:t>
            </a:r>
          </a:p>
          <a:p>
            <a:pPr marL="0" indent="0" eaLnBrk="1" hangingPunct="1">
              <a:buNone/>
            </a:pPr>
            <a:r>
              <a:rPr lang="en-US" altLang="zh-CN">
                <a:ea typeface="宋体" charset="-122"/>
              </a:rPr>
              <a:t>		//</a:t>
            </a:r>
            <a:r>
              <a:rPr lang="zh-CN" altLang="en-US">
                <a:ea typeface="宋体" charset="-122"/>
              </a:rPr>
              <a:t>把新节点的左子树设置了当前节点的左子树</a:t>
            </a:r>
          </a:p>
          <a:p>
            <a:pPr marL="0" indent="0" eaLnBrk="1" hangingPunct="1">
              <a:buNone/>
            </a:pPr>
            <a:r>
              <a:rPr lang="zh-CN" altLang="en-US">
                <a:ea typeface="宋体" charset="-122"/>
              </a:rPr>
              <a:t>		</a:t>
            </a:r>
            <a:r>
              <a:rPr lang="en-US" altLang="zh-CN">
                <a:ea typeface="宋体" charset="-122"/>
              </a:rPr>
              <a:t>newLeft.left=left;</a:t>
            </a:r>
          </a:p>
          <a:p>
            <a:pPr marL="0" indent="0" eaLnBrk="1" hangingPunct="1">
              <a:buNone/>
            </a:pPr>
            <a:r>
              <a:rPr lang="en-US" altLang="zh-CN">
                <a:ea typeface="宋体" charset="-122"/>
              </a:rPr>
              <a:t>		//</a:t>
            </a:r>
            <a:r>
              <a:rPr lang="zh-CN" altLang="en-US">
                <a:ea typeface="宋体" charset="-122"/>
              </a:rPr>
              <a:t>把新节点的右子树设置为当前节点的右子树的左子树</a:t>
            </a:r>
          </a:p>
          <a:p>
            <a:pPr marL="0" indent="0" eaLnBrk="1" hangingPunct="1">
              <a:buNone/>
            </a:pPr>
            <a:r>
              <a:rPr lang="zh-CN" altLang="en-US">
                <a:ea typeface="宋体" charset="-122"/>
              </a:rPr>
              <a:t>		</a:t>
            </a:r>
            <a:r>
              <a:rPr lang="en-US" altLang="zh-CN">
                <a:ea typeface="宋体" charset="-122"/>
              </a:rPr>
              <a:t>newLeft.right=right.left;</a:t>
            </a:r>
          </a:p>
          <a:p>
            <a:pPr marL="0" indent="0" eaLnBrk="1" hangingPunct="1">
              <a:buNone/>
            </a:pPr>
            <a:r>
              <a:rPr lang="en-US" altLang="zh-CN">
                <a:ea typeface="宋体" charset="-122"/>
              </a:rPr>
              <a:t>		//</a:t>
            </a:r>
            <a:r>
              <a:rPr lang="zh-CN" altLang="en-US">
                <a:ea typeface="宋体" charset="-122"/>
              </a:rPr>
              <a:t>把当前节点的值换为右子节点的值</a:t>
            </a:r>
          </a:p>
          <a:p>
            <a:pPr marL="0" indent="0" eaLnBrk="1" hangingPunct="1">
              <a:buNone/>
            </a:pPr>
            <a:r>
              <a:rPr lang="zh-CN" altLang="en-US">
                <a:ea typeface="宋体" charset="-122"/>
              </a:rPr>
              <a:t>		</a:t>
            </a:r>
            <a:r>
              <a:rPr lang="en-US" altLang="zh-CN">
                <a:ea typeface="宋体" charset="-122"/>
              </a:rPr>
              <a:t>value=right.value;</a:t>
            </a:r>
          </a:p>
          <a:p>
            <a:pPr marL="0" indent="0" eaLnBrk="1" hangingPunct="1">
              <a:buNone/>
            </a:pPr>
            <a:r>
              <a:rPr lang="en-US" altLang="zh-CN">
                <a:ea typeface="宋体" charset="-122"/>
              </a:rPr>
              <a:t>		//</a:t>
            </a:r>
            <a:r>
              <a:rPr lang="zh-CN" altLang="en-US">
                <a:ea typeface="宋体" charset="-122"/>
              </a:rPr>
              <a:t>把当前节点的右子树设置成右子树的右子树</a:t>
            </a:r>
          </a:p>
          <a:p>
            <a:pPr marL="0" indent="0" eaLnBrk="1" hangingPunct="1">
              <a:buNone/>
            </a:pPr>
            <a:r>
              <a:rPr lang="zh-CN" altLang="en-US">
                <a:ea typeface="宋体" charset="-122"/>
              </a:rPr>
              <a:t>		</a:t>
            </a:r>
            <a:r>
              <a:rPr lang="en-US" altLang="zh-CN">
                <a:ea typeface="宋体" charset="-122"/>
              </a:rPr>
              <a:t>right=right.right;</a:t>
            </a:r>
          </a:p>
          <a:p>
            <a:pPr marL="0" indent="0" eaLnBrk="1" hangingPunct="1">
              <a:buNone/>
            </a:pPr>
            <a:r>
              <a:rPr lang="en-US" altLang="zh-CN">
                <a:ea typeface="宋体" charset="-122"/>
              </a:rPr>
              <a:t>		//</a:t>
            </a:r>
            <a:r>
              <a:rPr lang="zh-CN" altLang="en-US">
                <a:ea typeface="宋体" charset="-122"/>
              </a:rPr>
              <a:t>把当前节点的左子树设置为新节点</a:t>
            </a:r>
          </a:p>
          <a:p>
            <a:pPr marL="0" indent="0" eaLnBrk="1" hangingPunct="1">
              <a:buNone/>
            </a:pPr>
            <a:r>
              <a:rPr lang="zh-CN" altLang="en-US">
                <a:ea typeface="宋体" charset="-122"/>
              </a:rPr>
              <a:t>		</a:t>
            </a:r>
            <a:r>
              <a:rPr lang="en-US" altLang="zh-CN">
                <a:ea typeface="宋体" charset="-122"/>
              </a:rPr>
              <a:t>left=newLeft;</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r>
              <a:rPr lang="en-US" altLang="zh-CN">
                <a:ea typeface="宋体" charset="-122"/>
              </a:rPr>
              <a:t>	// </a:t>
            </a:r>
            <a:r>
              <a:rPr lang="zh-CN" altLang="en-US">
                <a:ea typeface="宋体" charset="-122"/>
              </a:rPr>
              <a:t>中序遍历</a:t>
            </a:r>
          </a:p>
          <a:p>
            <a:pPr marL="0" indent="0" eaLnBrk="1" hangingPunct="1">
              <a:buNone/>
            </a:pPr>
            <a:r>
              <a:rPr lang="zh-CN" altLang="en-US">
                <a:ea typeface="宋体" charset="-122"/>
              </a:rPr>
              <a:t>	</a:t>
            </a:r>
            <a:r>
              <a:rPr lang="en-US" altLang="zh-CN">
                <a:ea typeface="宋体" charset="-122"/>
              </a:rPr>
              <a:t>public void infixOrder() {</a:t>
            </a:r>
          </a:p>
          <a:p>
            <a:pPr marL="0" indent="0" eaLnBrk="1" hangingPunct="1">
              <a:buNone/>
            </a:pPr>
            <a:r>
              <a:rPr lang="en-US" altLang="zh-CN">
                <a:ea typeface="宋体" charset="-122"/>
              </a:rPr>
              <a:t>		if (this.left != null) {</a:t>
            </a:r>
          </a:p>
          <a:p>
            <a:pPr marL="0" indent="0" eaLnBrk="1" hangingPunct="1">
              <a:buNone/>
            </a:pPr>
            <a:r>
              <a:rPr lang="en-US" altLang="zh-CN">
                <a:ea typeface="宋体" charset="-122"/>
              </a:rPr>
              <a:t>			this.left.infixOrder();</a:t>
            </a:r>
          </a:p>
          <a:p>
            <a:pPr marL="0" indent="0" eaLnBrk="1" hangingPunct="1">
              <a:buNone/>
            </a:pPr>
            <a:r>
              <a:rPr lang="en-US" altLang="zh-CN">
                <a:ea typeface="宋体" charset="-122"/>
              </a:rPr>
              <a:t>		}</a:t>
            </a:r>
          </a:p>
          <a:p>
            <a:pPr marL="0" indent="0" eaLnBrk="1" hangingPunct="1">
              <a:buNone/>
            </a:pPr>
            <a:r>
              <a:rPr lang="en-US" altLang="zh-CN">
                <a:ea typeface="宋体" charset="-122"/>
              </a:rPr>
              <a:t>		System.out.println(this);</a:t>
            </a:r>
          </a:p>
          <a:p>
            <a:pPr marL="0" indent="0" eaLnBrk="1" hangingPunct="1">
              <a:buNone/>
            </a:pPr>
            <a:r>
              <a:rPr lang="en-US" altLang="zh-CN">
                <a:ea typeface="宋体" charset="-122"/>
              </a:rPr>
              <a:t>		if (this.right != null) {</a:t>
            </a:r>
          </a:p>
          <a:p>
            <a:pPr marL="0" indent="0" eaLnBrk="1" hangingPunct="1">
              <a:buNone/>
            </a:pPr>
            <a:r>
              <a:rPr lang="en-US" altLang="zh-CN">
                <a:ea typeface="宋体" charset="-122"/>
              </a:rPr>
              <a:t>			this.right.infixOrder();</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r>
              <a:rPr lang="en-US" altLang="zh-CN">
                <a:ea typeface="宋体" charset="-122"/>
              </a:rPr>
              <a:t>	@Override</a:t>
            </a:r>
          </a:p>
          <a:p>
            <a:pPr marL="0" indent="0" eaLnBrk="1" hangingPunct="1">
              <a:buNone/>
            </a:pPr>
            <a:r>
              <a:rPr lang="en-US" altLang="zh-CN">
                <a:ea typeface="宋体" charset="-122"/>
              </a:rPr>
              <a:t>	public String toString() {</a:t>
            </a:r>
          </a:p>
          <a:p>
            <a:pPr marL="0" indent="0" eaLnBrk="1" hangingPunct="1">
              <a:buNone/>
            </a:pPr>
            <a:r>
              <a:rPr lang="en-US" altLang="zh-CN">
                <a:ea typeface="宋体" charset="-122"/>
              </a:rPr>
              <a:t>		// TODO Auto-generated method stub</a:t>
            </a:r>
          </a:p>
          <a:p>
            <a:pPr marL="0" indent="0" eaLnBrk="1" hangingPunct="1">
              <a:buNone/>
            </a:pPr>
            <a:r>
              <a:rPr lang="en-US" altLang="zh-CN">
                <a:ea typeface="宋体" charset="-122"/>
              </a:rPr>
              <a:t>		return "</a:t>
            </a:r>
            <a:r>
              <a:rPr lang="zh-CN" altLang="en-US">
                <a:ea typeface="宋体" charset="-122"/>
              </a:rPr>
              <a:t>节点值</a:t>
            </a:r>
            <a:r>
              <a:rPr lang="en-US" altLang="zh-CN">
                <a:ea typeface="宋体" charset="-122"/>
              </a:rPr>
              <a:t>=" + this.value;</a:t>
            </a:r>
          </a:p>
          <a:p>
            <a:pPr marL="0" indent="0" eaLnBrk="1" hangingPunct="1">
              <a:buNone/>
            </a:pPr>
            <a:r>
              <a:rPr lang="en-US" altLang="zh-CN">
                <a:ea typeface="宋体" charset="-122"/>
              </a:rPr>
              <a:t>	}</a:t>
            </a:r>
          </a:p>
          <a:p>
            <a:pPr marL="0" indent="0" eaLnBrk="1" hangingPunct="1">
              <a:buNone/>
            </a:pPr>
            <a:r>
              <a:rPr lang="en-US" altLang="zh-CN">
                <a:ea typeface="宋体" charset="-122"/>
              </a:rPr>
              <a:t>}</a:t>
            </a:r>
          </a:p>
          <a:p>
            <a:pPr marL="0" indent="0" eaLnBrk="1" hangingPunct="1">
              <a:buNone/>
            </a:pPr>
            <a:endParaRPr lang="en-US" altLang="zh-CN">
              <a:ea typeface="宋体" charset="-122"/>
            </a:endParaRPr>
          </a:p>
          <a:p>
            <a:pPr marL="0" indent="0" eaLnBrk="1" hangingPunct="1">
              <a:buNone/>
            </a:pPr>
            <a:r>
              <a:rPr lang="en-US" altLang="zh-CN">
                <a:ea typeface="宋体" charset="-122"/>
              </a:rPr>
              <a:t>class BinarySortTree {</a:t>
            </a:r>
          </a:p>
          <a:p>
            <a:pPr marL="0" indent="0" eaLnBrk="1" hangingPunct="1">
              <a:buNone/>
            </a:pPr>
            <a:r>
              <a:rPr lang="en-US" altLang="zh-CN">
                <a:ea typeface="宋体" charset="-122"/>
              </a:rPr>
              <a:t>	private Node root;</a:t>
            </a:r>
          </a:p>
          <a:p>
            <a:pPr marL="0" indent="0" eaLnBrk="1" hangingPunct="1">
              <a:buNone/>
            </a:pPr>
            <a:r>
              <a:rPr lang="en-US" altLang="zh-CN">
                <a:ea typeface="宋体" charset="-122"/>
              </a:rPr>
              <a:t>	</a:t>
            </a:r>
          </a:p>
          <a:p>
            <a:pPr marL="0" indent="0" eaLnBrk="1" hangingPunct="1">
              <a:buNone/>
            </a:pPr>
            <a:r>
              <a:rPr lang="en-US" altLang="zh-CN">
                <a:ea typeface="宋体" charset="-122"/>
              </a:rPr>
              <a:t>	public Node getRoot() {</a:t>
            </a:r>
          </a:p>
          <a:p>
            <a:pPr marL="0" indent="0" eaLnBrk="1" hangingPunct="1">
              <a:buNone/>
            </a:pPr>
            <a:r>
              <a:rPr lang="en-US" altLang="zh-CN">
                <a:ea typeface="宋体" charset="-122"/>
              </a:rPr>
              <a:t>		return root;</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r>
              <a:rPr lang="en-US" altLang="zh-CN">
                <a:ea typeface="宋体" charset="-122"/>
              </a:rPr>
              <a:t>	// </a:t>
            </a:r>
            <a:r>
              <a:rPr lang="zh-CN" altLang="en-US">
                <a:ea typeface="宋体" charset="-122"/>
              </a:rPr>
              <a:t>查找要删除的节点</a:t>
            </a:r>
          </a:p>
          <a:p>
            <a:pPr marL="0" indent="0" eaLnBrk="1" hangingPunct="1">
              <a:buNone/>
            </a:pPr>
            <a:r>
              <a:rPr lang="zh-CN" altLang="en-US">
                <a:ea typeface="宋体" charset="-122"/>
              </a:rPr>
              <a:t>	</a:t>
            </a:r>
            <a:r>
              <a:rPr lang="en-US" altLang="zh-CN">
                <a:ea typeface="宋体" charset="-122"/>
              </a:rPr>
              <a:t>public Node search(int value) {</a:t>
            </a:r>
          </a:p>
          <a:p>
            <a:pPr marL="0" indent="0" eaLnBrk="1" hangingPunct="1">
              <a:buNone/>
            </a:pPr>
            <a:r>
              <a:rPr lang="en-US" altLang="zh-CN">
                <a:ea typeface="宋体" charset="-122"/>
              </a:rPr>
              <a:t>		if (root == null) {</a:t>
            </a:r>
          </a:p>
          <a:p>
            <a:pPr marL="0" indent="0" eaLnBrk="1" hangingPunct="1">
              <a:buNone/>
            </a:pPr>
            <a:r>
              <a:rPr lang="en-US" altLang="zh-CN">
                <a:ea typeface="宋体" charset="-122"/>
              </a:rPr>
              <a:t>			return null;</a:t>
            </a:r>
          </a:p>
          <a:p>
            <a:pPr marL="0" indent="0" eaLnBrk="1" hangingPunct="1">
              <a:buNone/>
            </a:pPr>
            <a:r>
              <a:rPr lang="en-US" altLang="zh-CN">
                <a:ea typeface="宋体" charset="-122"/>
              </a:rPr>
              <a:t>		} else {</a:t>
            </a:r>
          </a:p>
          <a:p>
            <a:pPr marL="0" indent="0" eaLnBrk="1" hangingPunct="1">
              <a:buNone/>
            </a:pPr>
            <a:r>
              <a:rPr lang="en-US" altLang="zh-CN">
                <a:ea typeface="宋体" charset="-122"/>
              </a:rPr>
              <a:t>			return root.search(value);</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r>
              <a:rPr lang="en-US" altLang="zh-CN">
                <a:ea typeface="宋体" charset="-122"/>
              </a:rPr>
              <a:t>	// </a:t>
            </a:r>
            <a:r>
              <a:rPr lang="zh-CN" altLang="en-US">
                <a:ea typeface="宋体" charset="-122"/>
              </a:rPr>
              <a:t>查找父节点</a:t>
            </a:r>
          </a:p>
          <a:p>
            <a:pPr marL="0" indent="0" eaLnBrk="1" hangingPunct="1">
              <a:buNone/>
            </a:pPr>
            <a:r>
              <a:rPr lang="zh-CN" altLang="en-US">
                <a:ea typeface="宋体" charset="-122"/>
              </a:rPr>
              <a:t>	</a:t>
            </a:r>
            <a:r>
              <a:rPr lang="en-US" altLang="zh-CN">
                <a:ea typeface="宋体" charset="-122"/>
              </a:rPr>
              <a:t>public Node searchParent(int value) {</a:t>
            </a:r>
          </a:p>
          <a:p>
            <a:pPr marL="0" indent="0" eaLnBrk="1" hangingPunct="1">
              <a:buNone/>
            </a:pPr>
            <a:r>
              <a:rPr lang="en-US" altLang="zh-CN">
                <a:ea typeface="宋体" charset="-122"/>
              </a:rPr>
              <a:t>		if (root == null) {</a:t>
            </a:r>
          </a:p>
          <a:p>
            <a:pPr marL="0" indent="0" eaLnBrk="1" hangingPunct="1">
              <a:buNone/>
            </a:pPr>
            <a:r>
              <a:rPr lang="en-US" altLang="zh-CN">
                <a:ea typeface="宋体" charset="-122"/>
              </a:rPr>
              <a:t>			return null;</a:t>
            </a:r>
          </a:p>
          <a:p>
            <a:pPr marL="0" indent="0" eaLnBrk="1" hangingPunct="1">
              <a:buNone/>
            </a:pPr>
            <a:r>
              <a:rPr lang="en-US" altLang="zh-CN">
                <a:ea typeface="宋体" charset="-122"/>
              </a:rPr>
              <a:t>		} else {</a:t>
            </a:r>
          </a:p>
          <a:p>
            <a:pPr marL="0" indent="0" eaLnBrk="1" hangingPunct="1">
              <a:buNone/>
            </a:pPr>
            <a:r>
              <a:rPr lang="en-US" altLang="zh-CN">
                <a:ea typeface="宋体" charset="-122"/>
              </a:rPr>
              <a:t>			return root.searchParent(value);</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r>
              <a:rPr lang="en-US" altLang="zh-CN">
                <a:ea typeface="宋体" charset="-122"/>
              </a:rPr>
              <a:t>	// </a:t>
            </a:r>
            <a:r>
              <a:rPr lang="zh-CN" altLang="en-US">
                <a:ea typeface="宋体" charset="-122"/>
              </a:rPr>
              <a:t>该返回返回右子树的最小值，并删除该节点</a:t>
            </a:r>
          </a:p>
          <a:p>
            <a:pPr marL="0" indent="0" eaLnBrk="1" hangingPunct="1">
              <a:buNone/>
            </a:pPr>
            <a:r>
              <a:rPr lang="zh-CN" altLang="en-US">
                <a:ea typeface="宋体" charset="-122"/>
              </a:rPr>
              <a:t>	</a:t>
            </a:r>
            <a:r>
              <a:rPr lang="en-US" altLang="zh-CN">
                <a:ea typeface="宋体" charset="-122"/>
              </a:rPr>
              <a:t>// </a:t>
            </a:r>
            <a:r>
              <a:rPr lang="zh-CN" altLang="en-US">
                <a:ea typeface="宋体" charset="-122"/>
              </a:rPr>
              <a:t>最小值就是</a:t>
            </a:r>
            <a:r>
              <a:rPr lang="en-US" altLang="zh-CN">
                <a:ea typeface="宋体" charset="-122"/>
              </a:rPr>
              <a:t>node</a:t>
            </a:r>
            <a:r>
              <a:rPr lang="zh-CN" altLang="en-US">
                <a:ea typeface="宋体" charset="-122"/>
              </a:rPr>
              <a:t>节点，因为是引用传递</a:t>
            </a:r>
          </a:p>
          <a:p>
            <a:pPr marL="0" indent="0" eaLnBrk="1" hangingPunct="1">
              <a:buNone/>
            </a:pPr>
            <a:r>
              <a:rPr lang="zh-CN" altLang="en-US">
                <a:ea typeface="宋体" charset="-122"/>
              </a:rPr>
              <a:t>	</a:t>
            </a:r>
            <a:r>
              <a:rPr lang="en-US" altLang="zh-CN">
                <a:ea typeface="宋体" charset="-122"/>
              </a:rPr>
              <a:t>public int delRightTreeMin(Node node) {</a:t>
            </a:r>
          </a:p>
          <a:p>
            <a:pPr marL="0" indent="0" eaLnBrk="1" hangingPunct="1">
              <a:buNone/>
            </a:pPr>
            <a:r>
              <a:rPr lang="en-US" altLang="zh-CN">
                <a:ea typeface="宋体" charset="-122"/>
              </a:rPr>
              <a:t>		Node target = node;</a:t>
            </a:r>
          </a:p>
          <a:p>
            <a:pPr marL="0" indent="0" eaLnBrk="1" hangingPunct="1">
              <a:buNone/>
            </a:pPr>
            <a:r>
              <a:rPr lang="en-US" altLang="zh-CN">
                <a:ea typeface="宋体" charset="-122"/>
              </a:rPr>
              <a:t>		// </a:t>
            </a:r>
            <a:r>
              <a:rPr lang="zh-CN" altLang="en-US">
                <a:ea typeface="宋体" charset="-122"/>
              </a:rPr>
              <a:t>循环查找左节点，就会找到最小值</a:t>
            </a:r>
          </a:p>
          <a:p>
            <a:pPr marL="0" indent="0" eaLnBrk="1" hangingPunct="1">
              <a:buNone/>
            </a:pPr>
            <a:r>
              <a:rPr lang="zh-CN" altLang="en-US">
                <a:ea typeface="宋体" charset="-122"/>
              </a:rPr>
              <a:t>		</a:t>
            </a:r>
            <a:r>
              <a:rPr lang="en-US" altLang="zh-CN">
                <a:ea typeface="宋体" charset="-122"/>
              </a:rPr>
              <a:t>while (target.left != null) {</a:t>
            </a:r>
          </a:p>
          <a:p>
            <a:pPr marL="0" indent="0" eaLnBrk="1" hangingPunct="1">
              <a:buNone/>
            </a:pPr>
            <a:r>
              <a:rPr lang="en-US" altLang="zh-CN">
                <a:ea typeface="宋体" charset="-122"/>
              </a:rPr>
              <a:t>			target = target.left;</a:t>
            </a:r>
          </a:p>
          <a:p>
            <a:pPr marL="0" indent="0" eaLnBrk="1" hangingPunct="1">
              <a:buNone/>
            </a:pPr>
            <a:r>
              <a:rPr lang="en-US" altLang="zh-CN">
                <a:ea typeface="宋体" charset="-122"/>
              </a:rPr>
              <a:t>		}</a:t>
            </a:r>
          </a:p>
          <a:p>
            <a:pPr marL="0" indent="0" eaLnBrk="1" hangingPunct="1">
              <a:buNone/>
            </a:pPr>
            <a:r>
              <a:rPr lang="en-US" altLang="zh-CN">
                <a:ea typeface="宋体" charset="-122"/>
              </a:rPr>
              <a:t>		// </a:t>
            </a:r>
            <a:r>
              <a:rPr lang="zh-CN" altLang="en-US">
                <a:ea typeface="宋体" charset="-122"/>
              </a:rPr>
              <a:t>删除该节点</a:t>
            </a:r>
          </a:p>
          <a:p>
            <a:pPr marL="0" indent="0" eaLnBrk="1" hangingPunct="1">
              <a:buNone/>
            </a:pPr>
            <a:r>
              <a:rPr lang="zh-CN" altLang="en-US">
                <a:ea typeface="宋体" charset="-122"/>
              </a:rPr>
              <a:t>		</a:t>
            </a:r>
            <a:r>
              <a:rPr lang="en-US" altLang="zh-CN">
                <a:ea typeface="宋体" charset="-122"/>
              </a:rPr>
              <a:t>delNode(target.value);</a:t>
            </a:r>
          </a:p>
          <a:p>
            <a:pPr marL="0" indent="0" eaLnBrk="1" hangingPunct="1">
              <a:buNone/>
            </a:pPr>
            <a:r>
              <a:rPr lang="en-US" altLang="zh-CN">
                <a:ea typeface="宋体" charset="-122"/>
              </a:rPr>
              <a:t>		return target.value;</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r>
              <a:rPr lang="en-US" altLang="zh-CN">
                <a:ea typeface="宋体" charset="-122"/>
              </a:rPr>
              <a:t>	// </a:t>
            </a:r>
            <a:r>
              <a:rPr lang="zh-CN" altLang="en-US">
                <a:ea typeface="宋体" charset="-122"/>
              </a:rPr>
              <a:t>删除节点</a:t>
            </a:r>
          </a:p>
          <a:p>
            <a:pPr marL="0" indent="0" eaLnBrk="1" hangingPunct="1">
              <a:buNone/>
            </a:pPr>
            <a:r>
              <a:rPr lang="zh-CN" altLang="en-US">
                <a:ea typeface="宋体" charset="-122"/>
              </a:rPr>
              <a:t>	</a:t>
            </a:r>
            <a:r>
              <a:rPr lang="en-US" altLang="zh-CN">
                <a:ea typeface="宋体" charset="-122"/>
              </a:rPr>
              <a:t>public void delNode(int value) {</a:t>
            </a:r>
          </a:p>
          <a:p>
            <a:pPr marL="0" indent="0" eaLnBrk="1" hangingPunct="1">
              <a:buNone/>
            </a:pPr>
            <a:r>
              <a:rPr lang="en-US" altLang="zh-CN">
                <a:ea typeface="宋体" charset="-122"/>
              </a:rPr>
              <a:t>		if (root == null) {</a:t>
            </a:r>
          </a:p>
          <a:p>
            <a:pPr marL="0" indent="0" eaLnBrk="1" hangingPunct="1">
              <a:buNone/>
            </a:pPr>
            <a:r>
              <a:rPr lang="en-US" altLang="zh-CN">
                <a:ea typeface="宋体" charset="-122"/>
              </a:rPr>
              <a:t>			return;</a:t>
            </a:r>
          </a:p>
          <a:p>
            <a:pPr marL="0" indent="0" eaLnBrk="1" hangingPunct="1">
              <a:buNone/>
            </a:pPr>
            <a:r>
              <a:rPr lang="en-US" altLang="zh-CN">
                <a:ea typeface="宋体" charset="-122"/>
              </a:rPr>
              <a:t>		} else {</a:t>
            </a:r>
          </a:p>
          <a:p>
            <a:pPr marL="0" indent="0" eaLnBrk="1" hangingPunct="1">
              <a:buNone/>
            </a:pPr>
            <a:r>
              <a:rPr lang="en-US" altLang="zh-CN">
                <a:ea typeface="宋体" charset="-122"/>
              </a:rPr>
              <a:t>			// </a:t>
            </a:r>
            <a:r>
              <a:rPr lang="zh-CN" altLang="en-US">
                <a:ea typeface="宋体" charset="-122"/>
              </a:rPr>
              <a:t>先找到这个节点</a:t>
            </a:r>
            <a:r>
              <a:rPr lang="en-US" altLang="zh-CN">
                <a:ea typeface="宋体" charset="-122"/>
              </a:rPr>
              <a:t>(</a:t>
            </a:r>
            <a:r>
              <a:rPr lang="zh-CN" altLang="en-US">
                <a:ea typeface="宋体" charset="-122"/>
              </a:rPr>
              <a:t>要删除的节点</a:t>
            </a:r>
            <a:r>
              <a:rPr lang="en-US" altLang="zh-CN">
                <a:ea typeface="宋体" charset="-122"/>
              </a:rPr>
              <a:t>)</a:t>
            </a:r>
          </a:p>
          <a:p>
            <a:pPr marL="0" indent="0" eaLnBrk="1" hangingPunct="1">
              <a:buNone/>
            </a:pPr>
            <a:r>
              <a:rPr lang="en-US" altLang="zh-CN">
                <a:ea typeface="宋体" charset="-122"/>
              </a:rPr>
              <a:t>			Node targetNode = search(value);</a:t>
            </a:r>
          </a:p>
          <a:p>
            <a:pPr marL="0" indent="0" eaLnBrk="1" hangingPunct="1">
              <a:buNone/>
            </a:pPr>
            <a:r>
              <a:rPr lang="en-US" altLang="zh-CN">
                <a:ea typeface="宋体" charset="-122"/>
              </a:rPr>
              <a:t>			// </a:t>
            </a:r>
            <a:r>
              <a:rPr lang="zh-CN" altLang="en-US">
                <a:ea typeface="宋体" charset="-122"/>
              </a:rPr>
              <a:t>如果没有找到，就返回</a:t>
            </a:r>
          </a:p>
          <a:p>
            <a:pPr marL="0" indent="0" eaLnBrk="1" hangingPunct="1">
              <a:buNone/>
            </a:pPr>
            <a:r>
              <a:rPr lang="zh-CN" altLang="en-US">
                <a:ea typeface="宋体" charset="-122"/>
              </a:rPr>
              <a:t>			</a:t>
            </a:r>
            <a:r>
              <a:rPr lang="en-US" altLang="zh-CN">
                <a:ea typeface="宋体" charset="-122"/>
              </a:rPr>
              <a:t>if (targetNode == null) {</a:t>
            </a:r>
          </a:p>
          <a:p>
            <a:pPr marL="0" indent="0" eaLnBrk="1" hangingPunct="1">
              <a:buNone/>
            </a:pPr>
            <a:r>
              <a:rPr lang="en-US" altLang="zh-CN">
                <a:ea typeface="宋体" charset="-122"/>
              </a:rPr>
              <a:t>				return;</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r>
              <a:rPr lang="en-US" altLang="zh-CN">
                <a:ea typeface="宋体" charset="-122"/>
              </a:rPr>
              <a:t>			// </a:t>
            </a:r>
            <a:r>
              <a:rPr lang="zh-CN" altLang="en-US">
                <a:ea typeface="宋体" charset="-122"/>
              </a:rPr>
              <a:t>如果只有最后一个节点了，就置空</a:t>
            </a:r>
          </a:p>
          <a:p>
            <a:pPr marL="0" indent="0" eaLnBrk="1" hangingPunct="1">
              <a:buNone/>
            </a:pPr>
            <a:r>
              <a:rPr lang="zh-CN" altLang="en-US">
                <a:ea typeface="宋体" charset="-122"/>
              </a:rPr>
              <a:t>			</a:t>
            </a:r>
            <a:r>
              <a:rPr lang="en-US" altLang="zh-CN">
                <a:ea typeface="宋体" charset="-122"/>
              </a:rPr>
              <a:t>if (root.left == null &amp;&amp; root.right == null) {</a:t>
            </a:r>
          </a:p>
          <a:p>
            <a:pPr marL="0" indent="0" eaLnBrk="1" hangingPunct="1">
              <a:buNone/>
            </a:pPr>
            <a:r>
              <a:rPr lang="en-US" altLang="zh-CN">
                <a:ea typeface="宋体" charset="-122"/>
              </a:rPr>
              <a:t>				root = null;</a:t>
            </a:r>
          </a:p>
          <a:p>
            <a:pPr marL="0" indent="0" eaLnBrk="1" hangingPunct="1">
              <a:buNone/>
            </a:pPr>
            <a:r>
              <a:rPr lang="en-US" altLang="zh-CN">
                <a:ea typeface="宋体" charset="-122"/>
              </a:rPr>
              <a:t>				return;</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r>
              <a:rPr lang="en-US" altLang="zh-CN">
                <a:ea typeface="宋体" charset="-122"/>
              </a:rPr>
              <a:t>			// </a:t>
            </a:r>
            <a:r>
              <a:rPr lang="zh-CN" altLang="en-US">
                <a:ea typeface="宋体" charset="-122"/>
              </a:rPr>
              <a:t>找到要删除的节点的父节点</a:t>
            </a:r>
          </a:p>
          <a:p>
            <a:pPr marL="0" indent="0" eaLnBrk="1" hangingPunct="1">
              <a:buNone/>
            </a:pPr>
            <a:r>
              <a:rPr lang="zh-CN" altLang="en-US">
                <a:ea typeface="宋体" charset="-122"/>
              </a:rPr>
              <a:t>			</a:t>
            </a:r>
            <a:r>
              <a:rPr lang="en-US" altLang="zh-CN">
                <a:ea typeface="宋体" charset="-122"/>
              </a:rPr>
              <a:t>Node parent = searchParent(value);</a:t>
            </a:r>
          </a:p>
          <a:p>
            <a:pPr marL="0" indent="0" eaLnBrk="1" hangingPunct="1">
              <a:buNone/>
            </a:pPr>
            <a:endParaRPr lang="en-US" altLang="zh-CN">
              <a:ea typeface="宋体" charset="-122"/>
            </a:endParaRPr>
          </a:p>
          <a:p>
            <a:pPr marL="0" indent="0" eaLnBrk="1" hangingPunct="1">
              <a:buNone/>
            </a:pPr>
            <a:r>
              <a:rPr lang="en-US" altLang="zh-CN">
                <a:ea typeface="宋体" charset="-122"/>
              </a:rPr>
              <a:t>			// </a:t>
            </a:r>
            <a:r>
              <a:rPr lang="zh-CN" altLang="en-US">
                <a:ea typeface="宋体" charset="-122"/>
              </a:rPr>
              <a:t>如果要删除的节点是叶子节点</a:t>
            </a:r>
          </a:p>
          <a:p>
            <a:pPr marL="0" indent="0" eaLnBrk="1" hangingPunct="1">
              <a:buNone/>
            </a:pPr>
            <a:r>
              <a:rPr lang="zh-CN" altLang="en-US">
                <a:ea typeface="宋体" charset="-122"/>
              </a:rPr>
              <a:t>			</a:t>
            </a:r>
            <a:r>
              <a:rPr lang="en-US" altLang="zh-CN">
                <a:ea typeface="宋体" charset="-122"/>
              </a:rPr>
              <a:t>if (targetNode.left == null &amp;&amp; targetNode.right == null) {</a:t>
            </a:r>
          </a:p>
          <a:p>
            <a:pPr marL="0" indent="0" eaLnBrk="1" hangingPunct="1">
              <a:buNone/>
            </a:pPr>
            <a:r>
              <a:rPr lang="en-US" altLang="zh-CN">
                <a:ea typeface="宋体" charset="-122"/>
              </a:rPr>
              <a:t>				// </a:t>
            </a:r>
            <a:r>
              <a:rPr lang="zh-CN" altLang="en-US">
                <a:ea typeface="宋体" charset="-122"/>
              </a:rPr>
              <a:t>判断要删除的节点在当前节点的左还是右</a:t>
            </a:r>
          </a:p>
          <a:p>
            <a:pPr marL="0" indent="0" eaLnBrk="1" hangingPunct="1">
              <a:buNone/>
            </a:pPr>
            <a:r>
              <a:rPr lang="zh-CN" altLang="en-US">
                <a:ea typeface="宋体" charset="-122"/>
              </a:rPr>
              <a:t>				</a:t>
            </a:r>
            <a:r>
              <a:rPr lang="en-US" altLang="zh-CN">
                <a:ea typeface="宋体" charset="-122"/>
              </a:rPr>
              <a:t>if (parent.left != null &amp;&amp; parent.left.value == value) {</a:t>
            </a:r>
          </a:p>
          <a:p>
            <a:pPr marL="0" indent="0" eaLnBrk="1" hangingPunct="1">
              <a:buNone/>
            </a:pPr>
            <a:r>
              <a:rPr lang="en-US" altLang="zh-CN">
                <a:ea typeface="宋体" charset="-122"/>
              </a:rPr>
              <a:t>					parent.left = null;</a:t>
            </a:r>
          </a:p>
          <a:p>
            <a:pPr marL="0" indent="0" eaLnBrk="1" hangingPunct="1">
              <a:buNone/>
            </a:pPr>
            <a:r>
              <a:rPr lang="en-US" altLang="zh-CN">
                <a:ea typeface="宋体" charset="-122"/>
              </a:rPr>
              <a:t>				} else if (parent.right != null &amp;&amp; parent.right.value == value) {</a:t>
            </a:r>
          </a:p>
          <a:p>
            <a:pPr marL="0" indent="0" eaLnBrk="1" hangingPunct="1">
              <a:buNone/>
            </a:pPr>
            <a:r>
              <a:rPr lang="en-US" altLang="zh-CN">
                <a:ea typeface="宋体" charset="-122"/>
              </a:rPr>
              <a:t>					parent.right = null;</a:t>
            </a:r>
          </a:p>
          <a:p>
            <a:pPr marL="0" indent="0" eaLnBrk="1" hangingPunct="1">
              <a:buNone/>
            </a:pPr>
            <a:r>
              <a:rPr lang="en-US" altLang="zh-CN">
                <a:ea typeface="宋体" charset="-122"/>
              </a:rPr>
              <a:t>				}</a:t>
            </a:r>
          </a:p>
          <a:p>
            <a:pPr marL="0" indent="0" eaLnBrk="1" hangingPunct="1">
              <a:buNone/>
            </a:pPr>
            <a:r>
              <a:rPr lang="en-US" altLang="zh-CN">
                <a:ea typeface="宋体" charset="-122"/>
              </a:rPr>
              <a:t>			} // </a:t>
            </a:r>
            <a:r>
              <a:rPr lang="zh-CN" altLang="en-US">
                <a:ea typeface="宋体" charset="-122"/>
              </a:rPr>
              <a:t>要删除的节点有两个子节点</a:t>
            </a:r>
          </a:p>
          <a:p>
            <a:pPr marL="0" indent="0" eaLnBrk="1" hangingPunct="1">
              <a:buNone/>
            </a:pPr>
            <a:r>
              <a:rPr lang="zh-CN" altLang="en-US">
                <a:ea typeface="宋体" charset="-122"/>
              </a:rPr>
              <a:t>			</a:t>
            </a:r>
            <a:r>
              <a:rPr lang="en-US" altLang="zh-CN">
                <a:ea typeface="宋体" charset="-122"/>
              </a:rPr>
              <a:t>else if (targetNode.left != null &amp;&amp; targetNode.right != null) {</a:t>
            </a:r>
          </a:p>
          <a:p>
            <a:pPr marL="0" indent="0" eaLnBrk="1" hangingPunct="1">
              <a:buNone/>
            </a:pPr>
            <a:r>
              <a:rPr lang="en-US" altLang="zh-CN">
                <a:ea typeface="宋体" charset="-122"/>
              </a:rPr>
              <a:t>				// </a:t>
            </a:r>
            <a:r>
              <a:rPr lang="zh-CN" altLang="en-US">
                <a:ea typeface="宋体" charset="-122"/>
              </a:rPr>
              <a:t>找到</a:t>
            </a:r>
            <a:r>
              <a:rPr lang="en-US" altLang="zh-CN">
                <a:ea typeface="宋体" charset="-122"/>
              </a:rPr>
              <a:t>targetNode </a:t>
            </a:r>
            <a:r>
              <a:rPr lang="zh-CN" altLang="en-US">
                <a:ea typeface="宋体" charset="-122"/>
              </a:rPr>
              <a:t>右子节点</a:t>
            </a:r>
            <a:r>
              <a:rPr lang="en-US" altLang="zh-CN">
                <a:ea typeface="宋体" charset="-122"/>
              </a:rPr>
              <a:t>(</a:t>
            </a:r>
            <a:r>
              <a:rPr lang="zh-CN" altLang="en-US">
                <a:ea typeface="宋体" charset="-122"/>
              </a:rPr>
              <a:t>右子树</a:t>
            </a:r>
            <a:r>
              <a:rPr lang="en-US" altLang="zh-CN">
                <a:ea typeface="宋体" charset="-122"/>
              </a:rPr>
              <a:t>)</a:t>
            </a:r>
            <a:r>
              <a:rPr lang="zh-CN" altLang="en-US">
                <a:ea typeface="宋体" charset="-122"/>
              </a:rPr>
              <a:t>的最小值，并删除最小值对应节点</a:t>
            </a:r>
          </a:p>
          <a:p>
            <a:pPr marL="0" indent="0" eaLnBrk="1" hangingPunct="1">
              <a:buNone/>
            </a:pPr>
            <a:r>
              <a:rPr lang="zh-CN" altLang="en-US">
                <a:ea typeface="宋体" charset="-122"/>
              </a:rPr>
              <a:t>				</a:t>
            </a:r>
            <a:r>
              <a:rPr lang="en-US" altLang="zh-CN">
                <a:ea typeface="宋体" charset="-122"/>
              </a:rPr>
              <a:t>int minValue = delRightTreeMin(targetNode.right);</a:t>
            </a:r>
          </a:p>
          <a:p>
            <a:pPr marL="0" indent="0" eaLnBrk="1" hangingPunct="1">
              <a:buNone/>
            </a:pPr>
            <a:r>
              <a:rPr lang="en-US" altLang="zh-CN">
                <a:ea typeface="宋体" charset="-122"/>
              </a:rPr>
              <a:t>				targetNode.value = minValue;</a:t>
            </a:r>
          </a:p>
          <a:p>
            <a:pPr marL="0" indent="0" eaLnBrk="1" hangingPunct="1">
              <a:buNone/>
            </a:pPr>
            <a:endParaRPr lang="en-US" altLang="zh-CN">
              <a:ea typeface="宋体" charset="-122"/>
            </a:endParaRPr>
          </a:p>
          <a:p>
            <a:pPr marL="0" indent="0" eaLnBrk="1" hangingPunct="1">
              <a:buNone/>
            </a:pPr>
            <a:r>
              <a:rPr lang="en-US" altLang="zh-CN">
                <a:ea typeface="宋体" charset="-122"/>
              </a:rPr>
              <a:t>				// </a:t>
            </a:r>
            <a:r>
              <a:rPr lang="zh-CN" altLang="en-US">
                <a:ea typeface="宋体" charset="-122"/>
              </a:rPr>
              <a:t>思路</a:t>
            </a:r>
            <a:r>
              <a:rPr lang="en-US" altLang="zh-CN">
                <a:ea typeface="宋体" charset="-122"/>
              </a:rPr>
              <a:t>2</a:t>
            </a:r>
          </a:p>
          <a:p>
            <a:pPr marL="0" indent="0" eaLnBrk="1" hangingPunct="1">
              <a:buNone/>
            </a:pPr>
            <a:r>
              <a:rPr lang="en-US" altLang="zh-CN">
                <a:ea typeface="宋体" charset="-122"/>
              </a:rPr>
              <a:t>				// </a:t>
            </a:r>
            <a:r>
              <a:rPr lang="zh-CN" altLang="en-US">
                <a:ea typeface="宋体" charset="-122"/>
              </a:rPr>
              <a:t>找到</a:t>
            </a:r>
            <a:r>
              <a:rPr lang="en-US" altLang="zh-CN">
                <a:ea typeface="宋体" charset="-122"/>
              </a:rPr>
              <a:t>targetNode </a:t>
            </a:r>
            <a:r>
              <a:rPr lang="zh-CN" altLang="en-US">
                <a:ea typeface="宋体" charset="-122"/>
              </a:rPr>
              <a:t>左子节点</a:t>
            </a:r>
            <a:r>
              <a:rPr lang="en-US" altLang="zh-CN">
                <a:ea typeface="宋体" charset="-122"/>
              </a:rPr>
              <a:t>(</a:t>
            </a:r>
            <a:r>
              <a:rPr lang="zh-CN" altLang="en-US">
                <a:ea typeface="宋体" charset="-122"/>
              </a:rPr>
              <a:t>左子树</a:t>
            </a:r>
            <a:r>
              <a:rPr lang="en-US" altLang="zh-CN">
                <a:ea typeface="宋体" charset="-122"/>
              </a:rPr>
              <a:t>)</a:t>
            </a:r>
            <a:r>
              <a:rPr lang="zh-CN" altLang="en-US">
                <a:ea typeface="宋体" charset="-122"/>
              </a:rPr>
              <a:t>的最大值，并删除最大值对应节点</a:t>
            </a:r>
          </a:p>
          <a:p>
            <a:pPr marL="0" indent="0" eaLnBrk="1" hangingPunct="1">
              <a:buNone/>
            </a:pPr>
            <a:r>
              <a:rPr lang="zh-CN" altLang="en-US">
                <a:ea typeface="宋体" charset="-122"/>
              </a:rPr>
              <a:t>				</a:t>
            </a:r>
            <a:r>
              <a:rPr lang="en-US" altLang="zh-CN">
                <a:ea typeface="宋体" charset="-122"/>
              </a:rPr>
              <a:t>// int maxValue = delLeftTreeMax(targetNode.left);</a:t>
            </a:r>
          </a:p>
          <a:p>
            <a:pPr marL="0" indent="0" eaLnBrk="1" hangingPunct="1">
              <a:buNone/>
            </a:pPr>
            <a:r>
              <a:rPr lang="en-US" altLang="zh-CN">
                <a:ea typeface="宋体" charset="-122"/>
              </a:rPr>
              <a:t>				// targetNode.value = maxValue;</a:t>
            </a:r>
          </a:p>
          <a:p>
            <a:pPr marL="0" indent="0" eaLnBrk="1" hangingPunct="1">
              <a:buNone/>
            </a:pPr>
            <a:endParaRPr lang="en-US" altLang="zh-CN">
              <a:ea typeface="宋体" charset="-122"/>
            </a:endParaRPr>
          </a:p>
          <a:p>
            <a:pPr marL="0" indent="0" eaLnBrk="1" hangingPunct="1">
              <a:buNone/>
            </a:pPr>
            <a:r>
              <a:rPr lang="en-US" altLang="zh-CN">
                <a:ea typeface="宋体" charset="-122"/>
              </a:rPr>
              <a:t>			} else { // </a:t>
            </a:r>
            <a:r>
              <a:rPr lang="zh-CN" altLang="en-US">
                <a:ea typeface="宋体" charset="-122"/>
              </a:rPr>
              <a:t>要删除的节点有一个子节点</a:t>
            </a:r>
          </a:p>
          <a:p>
            <a:pPr marL="0" indent="0" eaLnBrk="1" hangingPunct="1">
              <a:buNone/>
            </a:pPr>
            <a:r>
              <a:rPr lang="zh-CN" altLang="en-US">
                <a:ea typeface="宋体" charset="-122"/>
              </a:rPr>
              <a:t>				</a:t>
            </a:r>
            <a:r>
              <a:rPr lang="en-US" altLang="zh-CN">
                <a:ea typeface="宋体" charset="-122"/>
              </a:rPr>
              <a:t>// </a:t>
            </a:r>
            <a:r>
              <a:rPr lang="zh-CN" altLang="en-US">
                <a:ea typeface="宋体" charset="-122"/>
              </a:rPr>
              <a:t>如果要删除的节点有左子节点</a:t>
            </a:r>
          </a:p>
          <a:p>
            <a:pPr marL="0" indent="0" eaLnBrk="1" hangingPunct="1">
              <a:buNone/>
            </a:pPr>
            <a:r>
              <a:rPr lang="zh-CN" altLang="en-US">
                <a:ea typeface="宋体" charset="-122"/>
              </a:rPr>
              <a:t>				</a:t>
            </a:r>
            <a:r>
              <a:rPr lang="en-US" altLang="zh-CN">
                <a:ea typeface="宋体" charset="-122"/>
              </a:rPr>
              <a:t>if (targetNode.left != null) {</a:t>
            </a:r>
          </a:p>
          <a:p>
            <a:pPr marL="0" indent="0" eaLnBrk="1" hangingPunct="1">
              <a:buNone/>
            </a:pPr>
            <a:endParaRPr lang="en-US" altLang="zh-CN">
              <a:ea typeface="宋体" charset="-122"/>
            </a:endParaRPr>
          </a:p>
          <a:p>
            <a:pPr marL="0" indent="0" eaLnBrk="1" hangingPunct="1">
              <a:buNone/>
            </a:pPr>
            <a:r>
              <a:rPr lang="en-US" altLang="zh-CN">
                <a:ea typeface="宋体" charset="-122"/>
              </a:rPr>
              <a:t>					// </a:t>
            </a:r>
            <a:r>
              <a:rPr lang="zh-CN" altLang="en-US">
                <a:ea typeface="宋体" charset="-122"/>
              </a:rPr>
              <a:t>如果要删除的节点是父节点的左子节点</a:t>
            </a:r>
          </a:p>
          <a:p>
            <a:pPr marL="0" indent="0" eaLnBrk="1" hangingPunct="1">
              <a:buNone/>
            </a:pPr>
            <a:r>
              <a:rPr lang="zh-CN" altLang="en-US">
                <a:ea typeface="宋体" charset="-122"/>
              </a:rPr>
              <a:t>					</a:t>
            </a:r>
            <a:r>
              <a:rPr lang="en-US" altLang="zh-CN">
                <a:ea typeface="宋体" charset="-122"/>
              </a:rPr>
              <a:t>if (parent.left.value == value) {</a:t>
            </a:r>
          </a:p>
          <a:p>
            <a:pPr marL="0" indent="0" eaLnBrk="1" hangingPunct="1">
              <a:buNone/>
            </a:pPr>
            <a:r>
              <a:rPr lang="en-US" altLang="zh-CN">
                <a:ea typeface="宋体" charset="-122"/>
              </a:rPr>
              <a:t>						parent.left = targetNode.left;</a:t>
            </a:r>
          </a:p>
          <a:p>
            <a:pPr marL="0" indent="0" eaLnBrk="1" hangingPunct="1">
              <a:buNone/>
            </a:pPr>
            <a:r>
              <a:rPr lang="en-US" altLang="zh-CN">
                <a:ea typeface="宋体" charset="-122"/>
              </a:rPr>
              <a:t>					} else { // </a:t>
            </a:r>
            <a:r>
              <a:rPr lang="zh-CN" altLang="en-US">
                <a:ea typeface="宋体" charset="-122"/>
              </a:rPr>
              <a:t>要删除的节点是父节点的右子节点</a:t>
            </a:r>
          </a:p>
          <a:p>
            <a:pPr marL="0" indent="0" eaLnBrk="1" hangingPunct="1">
              <a:buNone/>
            </a:pPr>
            <a:r>
              <a:rPr lang="zh-CN" altLang="en-US">
                <a:ea typeface="宋体" charset="-122"/>
              </a:rPr>
              <a:t>						</a:t>
            </a:r>
            <a:r>
              <a:rPr lang="en-US" altLang="zh-CN">
                <a:ea typeface="宋体" charset="-122"/>
              </a:rPr>
              <a:t>parent.right = targetNode.left;</a:t>
            </a:r>
          </a:p>
          <a:p>
            <a:pPr marL="0" indent="0" eaLnBrk="1" hangingPunct="1">
              <a:buNone/>
            </a:pPr>
            <a:r>
              <a:rPr lang="en-US" altLang="zh-CN">
                <a:ea typeface="宋体" charset="-122"/>
              </a:rPr>
              <a:t>					}</a:t>
            </a:r>
          </a:p>
          <a:p>
            <a:pPr marL="0" indent="0" eaLnBrk="1" hangingPunct="1">
              <a:buNone/>
            </a:pPr>
            <a:r>
              <a:rPr lang="en-US" altLang="zh-CN">
                <a:ea typeface="宋体" charset="-122"/>
              </a:rPr>
              <a:t>				} else { // </a:t>
            </a:r>
            <a:r>
              <a:rPr lang="zh-CN" altLang="en-US">
                <a:ea typeface="宋体" charset="-122"/>
              </a:rPr>
              <a:t>如果要删除的节点有右子节点</a:t>
            </a:r>
          </a:p>
          <a:p>
            <a:pPr marL="0" indent="0" eaLnBrk="1" hangingPunct="1">
              <a:buNone/>
            </a:pPr>
            <a:r>
              <a:rPr lang="zh-CN" altLang="en-US">
                <a:ea typeface="宋体" charset="-122"/>
              </a:rPr>
              <a:t>					</a:t>
            </a:r>
            <a:r>
              <a:rPr lang="en-US" altLang="zh-CN">
                <a:ea typeface="宋体" charset="-122"/>
              </a:rPr>
              <a:t>// </a:t>
            </a:r>
            <a:r>
              <a:rPr lang="zh-CN" altLang="en-US">
                <a:ea typeface="宋体" charset="-122"/>
              </a:rPr>
              <a:t>如果要删除的节点是父节点的左子节点</a:t>
            </a:r>
          </a:p>
          <a:p>
            <a:pPr marL="0" indent="0" eaLnBrk="1" hangingPunct="1">
              <a:buNone/>
            </a:pPr>
            <a:r>
              <a:rPr lang="zh-CN" altLang="en-US">
                <a:ea typeface="宋体" charset="-122"/>
              </a:rPr>
              <a:t>					</a:t>
            </a:r>
            <a:r>
              <a:rPr lang="en-US" altLang="zh-CN">
                <a:ea typeface="宋体" charset="-122"/>
              </a:rPr>
              <a:t>if (parent.left.value == value) {</a:t>
            </a:r>
          </a:p>
          <a:p>
            <a:pPr marL="0" indent="0" eaLnBrk="1" hangingPunct="1">
              <a:buNone/>
            </a:pPr>
            <a:r>
              <a:rPr lang="en-US" altLang="zh-CN">
                <a:ea typeface="宋体" charset="-122"/>
              </a:rPr>
              <a:t>						parent.left = targetNode.right;</a:t>
            </a:r>
          </a:p>
          <a:p>
            <a:pPr marL="0" indent="0" eaLnBrk="1" hangingPunct="1">
              <a:buNone/>
            </a:pPr>
            <a:r>
              <a:rPr lang="en-US" altLang="zh-CN">
                <a:ea typeface="宋体" charset="-122"/>
              </a:rPr>
              <a:t>					} else {// </a:t>
            </a:r>
            <a:r>
              <a:rPr lang="zh-CN" altLang="en-US">
                <a:ea typeface="宋体" charset="-122"/>
              </a:rPr>
              <a:t>要删除的节点是父节点的右子节点</a:t>
            </a:r>
          </a:p>
          <a:p>
            <a:pPr marL="0" indent="0" eaLnBrk="1" hangingPunct="1">
              <a:buNone/>
            </a:pPr>
            <a:r>
              <a:rPr lang="zh-CN" altLang="en-US">
                <a:ea typeface="宋体" charset="-122"/>
              </a:rPr>
              <a:t>						</a:t>
            </a:r>
            <a:r>
              <a:rPr lang="en-US" altLang="zh-CN">
                <a:ea typeface="宋体" charset="-122"/>
              </a:rPr>
              <a:t>parent.right = targetNode.right;</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r>
              <a:rPr lang="en-US" altLang="zh-CN">
                <a:ea typeface="宋体" charset="-122"/>
              </a:rPr>
              <a:t>	// </a:t>
            </a:r>
            <a:r>
              <a:rPr lang="zh-CN" altLang="en-US">
                <a:ea typeface="宋体" charset="-122"/>
              </a:rPr>
              <a:t>向二叉排序树添加节点</a:t>
            </a:r>
          </a:p>
          <a:p>
            <a:pPr marL="0" indent="0" eaLnBrk="1" hangingPunct="1">
              <a:buNone/>
            </a:pPr>
            <a:r>
              <a:rPr lang="zh-CN" altLang="en-US">
                <a:ea typeface="宋体" charset="-122"/>
              </a:rPr>
              <a:t>	</a:t>
            </a:r>
            <a:r>
              <a:rPr lang="en-US" altLang="zh-CN">
                <a:ea typeface="宋体" charset="-122"/>
              </a:rPr>
              <a:t>public void add(Node node) {</a:t>
            </a:r>
          </a:p>
          <a:p>
            <a:pPr marL="0" indent="0" eaLnBrk="1" hangingPunct="1">
              <a:buNone/>
            </a:pPr>
            <a:r>
              <a:rPr lang="en-US" altLang="zh-CN">
                <a:ea typeface="宋体" charset="-122"/>
              </a:rPr>
              <a:t>		// </a:t>
            </a:r>
            <a:r>
              <a:rPr lang="zh-CN" altLang="en-US">
                <a:ea typeface="宋体" charset="-122"/>
              </a:rPr>
              <a:t>如果是一颗空树，则直接赋给</a:t>
            </a:r>
            <a:r>
              <a:rPr lang="en-US" altLang="zh-CN">
                <a:ea typeface="宋体" charset="-122"/>
              </a:rPr>
              <a:t>root</a:t>
            </a:r>
            <a:r>
              <a:rPr lang="zh-CN" altLang="en-US">
                <a:ea typeface="宋体" charset="-122"/>
              </a:rPr>
              <a:t>即可</a:t>
            </a:r>
            <a:r>
              <a:rPr lang="en-US" altLang="zh-CN">
                <a:ea typeface="宋体" charset="-122"/>
              </a:rPr>
              <a:t>.</a:t>
            </a:r>
          </a:p>
          <a:p>
            <a:pPr marL="0" indent="0" eaLnBrk="1" hangingPunct="1">
              <a:buNone/>
            </a:pPr>
            <a:r>
              <a:rPr lang="en-US" altLang="zh-CN">
                <a:ea typeface="宋体" charset="-122"/>
              </a:rPr>
              <a:t>		if (root == null) {</a:t>
            </a:r>
          </a:p>
          <a:p>
            <a:pPr marL="0" indent="0" eaLnBrk="1" hangingPunct="1">
              <a:buNone/>
            </a:pPr>
            <a:r>
              <a:rPr lang="en-US" altLang="zh-CN">
                <a:ea typeface="宋体" charset="-122"/>
              </a:rPr>
              <a:t>			root = node;</a:t>
            </a:r>
          </a:p>
          <a:p>
            <a:pPr marL="0" indent="0" eaLnBrk="1" hangingPunct="1">
              <a:buNone/>
            </a:pPr>
            <a:r>
              <a:rPr lang="en-US" altLang="zh-CN">
                <a:ea typeface="宋体" charset="-122"/>
              </a:rPr>
              <a:t>		} else {</a:t>
            </a:r>
          </a:p>
          <a:p>
            <a:pPr marL="0" indent="0" eaLnBrk="1" hangingPunct="1">
              <a:buNone/>
            </a:pPr>
            <a:r>
              <a:rPr lang="en-US" altLang="zh-CN">
                <a:ea typeface="宋体" charset="-122"/>
              </a:rPr>
              <a:t>			root.add(node);</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r>
              <a:rPr lang="en-US" altLang="zh-CN">
                <a:ea typeface="宋体" charset="-122"/>
              </a:rPr>
              <a:t>	// </a:t>
            </a:r>
            <a:r>
              <a:rPr lang="zh-CN" altLang="en-US">
                <a:ea typeface="宋体" charset="-122"/>
              </a:rPr>
              <a:t>中序遍历</a:t>
            </a:r>
          </a:p>
          <a:p>
            <a:pPr marL="0" indent="0" eaLnBrk="1" hangingPunct="1">
              <a:buNone/>
            </a:pPr>
            <a:r>
              <a:rPr lang="zh-CN" altLang="en-US">
                <a:ea typeface="宋体" charset="-122"/>
              </a:rPr>
              <a:t>	</a:t>
            </a:r>
            <a:r>
              <a:rPr lang="en-US" altLang="zh-CN">
                <a:ea typeface="宋体" charset="-122"/>
              </a:rPr>
              <a:t>public void infixOrder() {</a:t>
            </a:r>
          </a:p>
          <a:p>
            <a:pPr marL="0" indent="0" eaLnBrk="1" hangingPunct="1">
              <a:buNone/>
            </a:pPr>
            <a:r>
              <a:rPr lang="en-US" altLang="zh-CN">
                <a:ea typeface="宋体" charset="-122"/>
              </a:rPr>
              <a:t>		if (root != null) {</a:t>
            </a:r>
          </a:p>
          <a:p>
            <a:pPr marL="0" indent="0" eaLnBrk="1" hangingPunct="1">
              <a:buNone/>
            </a:pPr>
            <a:r>
              <a:rPr lang="en-US" altLang="zh-CN">
                <a:ea typeface="宋体" charset="-122"/>
              </a:rPr>
              <a:t>			root.infixOrder();</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a:t>
            </a: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184</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marL="0" indent="0" eaLnBrk="1" hangingPunct="1">
              <a:buNone/>
            </a:pPr>
            <a:r>
              <a:rPr lang="en-US" altLang="zh-CN">
                <a:ea typeface="宋体" charset="-122"/>
              </a:rPr>
              <a:t>//</a:t>
            </a:r>
            <a:r>
              <a:rPr lang="zh-CN" altLang="en-US">
                <a:ea typeface="宋体" charset="-122"/>
              </a:rPr>
              <a:t>解决思路分析</a:t>
            </a:r>
            <a:endParaRPr lang="en-US" altLang="zh-CN">
              <a:ea typeface="宋体" charset="-122"/>
            </a:endParaRPr>
          </a:p>
          <a:p>
            <a:r>
              <a:rPr lang="zh-CN" altLang="zh-CN" sz="1200">
                <a:solidFill>
                  <a:schemeClr val="dk1"/>
                </a:solidFill>
                <a:effectLst/>
                <a:latin typeface="+mn-lt"/>
                <a:ea typeface="+mn-ea"/>
                <a:cs typeface="+mn-cs"/>
              </a:rPr>
              <a:t>问题分析出来</a:t>
            </a:r>
            <a:r>
              <a:rPr lang="en-US" altLang="zh-CN" sz="1200">
                <a:solidFill>
                  <a:schemeClr val="dk1"/>
                </a:solidFill>
                <a:effectLst/>
                <a:latin typeface="+mn-lt"/>
                <a:ea typeface="+mn-ea"/>
                <a:cs typeface="+mn-cs"/>
              </a:rPr>
              <a:t>:</a:t>
            </a:r>
            <a:r>
              <a:rPr lang="en-US" altLang="zh-CN" sz="1200" baseline="0">
                <a:solidFill>
                  <a:schemeClr val="dk1"/>
                </a:solidFill>
                <a:effectLst/>
                <a:latin typeface="+mn-lt"/>
                <a:ea typeface="+mn-ea"/>
                <a:cs typeface="+mn-cs"/>
              </a:rPr>
              <a:t>  </a:t>
            </a:r>
            <a:r>
              <a:rPr lang="zh-CN" altLang="zh-CN" sz="1200" baseline="0">
                <a:solidFill>
                  <a:schemeClr val="dk1"/>
                </a:solidFill>
                <a:effectLst/>
                <a:latin typeface="+mn-lt"/>
                <a:ea typeface="+mn-ea"/>
                <a:cs typeface="+mn-cs"/>
              </a:rPr>
              <a:t>在满足右旋转条件时，要判断</a:t>
            </a:r>
            <a:endParaRPr lang="zh-CN" altLang="zh-CN">
              <a:effectLst/>
            </a:endParaRPr>
          </a:p>
          <a:p>
            <a:r>
              <a:rPr lang="en-US" altLang="zh-CN" sz="1200" baseline="0">
                <a:solidFill>
                  <a:schemeClr val="dk1"/>
                </a:solidFill>
                <a:effectLst/>
                <a:latin typeface="+mn-lt"/>
                <a:ea typeface="+mn-ea"/>
                <a:cs typeface="+mn-cs"/>
              </a:rPr>
              <a:t>(1)</a:t>
            </a:r>
            <a:r>
              <a:rPr lang="zh-CN" altLang="zh-CN" sz="1200" baseline="0">
                <a:solidFill>
                  <a:schemeClr val="dk1"/>
                </a:solidFill>
                <a:effectLst/>
                <a:latin typeface="+mn-lt"/>
                <a:ea typeface="+mn-ea"/>
                <a:cs typeface="+mn-cs"/>
              </a:rPr>
              <a:t>如果 是 左子树的 </a:t>
            </a:r>
            <a:r>
              <a:rPr lang="zh-CN" altLang="en-US" sz="1200" baseline="0">
                <a:solidFill>
                  <a:schemeClr val="dk1"/>
                </a:solidFill>
                <a:effectLst/>
                <a:latin typeface="+mn-lt"/>
                <a:ea typeface="+mn-ea"/>
                <a:cs typeface="+mn-cs"/>
              </a:rPr>
              <a:t>右</a:t>
            </a:r>
            <a:r>
              <a:rPr lang="zh-CN" altLang="zh-CN" sz="1200" baseline="0">
                <a:solidFill>
                  <a:schemeClr val="dk1"/>
                </a:solidFill>
                <a:effectLst/>
                <a:latin typeface="+mn-lt"/>
                <a:ea typeface="+mn-ea"/>
                <a:cs typeface="+mn-cs"/>
              </a:rPr>
              <a:t>子树高度 大于左子树的</a:t>
            </a:r>
            <a:r>
              <a:rPr lang="zh-CN" altLang="en-US" sz="1200" baseline="0">
                <a:solidFill>
                  <a:schemeClr val="dk1"/>
                </a:solidFill>
                <a:effectLst/>
                <a:latin typeface="+mn-lt"/>
                <a:ea typeface="+mn-ea"/>
                <a:cs typeface="+mn-cs"/>
              </a:rPr>
              <a:t>左</a:t>
            </a:r>
            <a:r>
              <a:rPr lang="zh-CN" altLang="zh-CN" sz="1200" baseline="0">
                <a:solidFill>
                  <a:schemeClr val="dk1"/>
                </a:solidFill>
                <a:effectLst/>
                <a:latin typeface="+mn-lt"/>
                <a:ea typeface="+mn-ea"/>
                <a:cs typeface="+mn-cs"/>
              </a:rPr>
              <a:t>子树时：</a:t>
            </a:r>
            <a:endParaRPr lang="zh-CN" altLang="zh-CN">
              <a:effectLst/>
            </a:endParaRPr>
          </a:p>
          <a:p>
            <a:r>
              <a:rPr lang="en-US" altLang="zh-CN" sz="1200" baseline="0">
                <a:solidFill>
                  <a:schemeClr val="dk1"/>
                </a:solidFill>
                <a:effectLst/>
                <a:latin typeface="+mn-lt"/>
                <a:ea typeface="+mn-ea"/>
                <a:cs typeface="+mn-cs"/>
              </a:rPr>
              <a:t>(2)</a:t>
            </a:r>
            <a:r>
              <a:rPr lang="zh-CN" altLang="zh-CN" sz="1200" baseline="0">
                <a:solidFill>
                  <a:schemeClr val="dk1"/>
                </a:solidFill>
                <a:effectLst/>
                <a:latin typeface="+mn-lt"/>
                <a:ea typeface="+mn-ea"/>
                <a:cs typeface="+mn-cs"/>
              </a:rPr>
              <a:t>就是 对  当前根节点的左子树，先进行 左旋转，</a:t>
            </a:r>
            <a:endParaRPr lang="en-US" altLang="zh-CN" sz="1200" baseline="0">
              <a:solidFill>
                <a:schemeClr val="dk1"/>
              </a:solidFill>
              <a:effectLst/>
              <a:latin typeface="+mn-lt"/>
              <a:ea typeface="+mn-ea"/>
              <a:cs typeface="+mn-cs"/>
            </a:endParaRPr>
          </a:p>
          <a:p>
            <a:r>
              <a:rPr lang="en-US" altLang="zh-CN" sz="1200" baseline="0">
                <a:solidFill>
                  <a:schemeClr val="dk1"/>
                </a:solidFill>
                <a:effectLst/>
                <a:latin typeface="+mn-lt"/>
                <a:ea typeface="+mn-ea"/>
                <a:cs typeface="+mn-cs"/>
              </a:rPr>
              <a:t>(3)</a:t>
            </a:r>
            <a:r>
              <a:rPr lang="zh-CN" altLang="zh-CN" sz="1200" baseline="0">
                <a:solidFill>
                  <a:schemeClr val="dk1"/>
                </a:solidFill>
                <a:effectLst/>
                <a:latin typeface="+mn-lt"/>
                <a:ea typeface="+mn-ea"/>
                <a:cs typeface="+mn-cs"/>
              </a:rPr>
              <a:t>然后， 在对当前根节点进行右旋转即可</a:t>
            </a:r>
            <a:endParaRPr lang="en-US" altLang="zh-CN" sz="1200" baseline="0">
              <a:solidFill>
                <a:schemeClr val="dk1"/>
              </a:solidFill>
              <a:effectLst/>
              <a:latin typeface="+mn-lt"/>
              <a:ea typeface="+mn-ea"/>
              <a:cs typeface="+mn-cs"/>
            </a:endParaRPr>
          </a:p>
          <a:p>
            <a:endParaRPr lang="en-US" altLang="zh-CN" sz="1200" baseline="0">
              <a:solidFill>
                <a:schemeClr val="dk1"/>
              </a:solidFill>
              <a:effectLst/>
              <a:latin typeface="+mn-lt"/>
              <a:ea typeface="+mn-ea"/>
              <a:cs typeface="+mn-cs"/>
            </a:endParaRPr>
          </a:p>
          <a:p>
            <a:r>
              <a:rPr lang="zh-CN" altLang="en-US" sz="1200" baseline="0">
                <a:solidFill>
                  <a:schemeClr val="dk1"/>
                </a:solidFill>
                <a:effectLst/>
                <a:latin typeface="+mn-lt"/>
                <a:ea typeface="+mn-ea"/>
                <a:cs typeface="+mn-cs"/>
              </a:rPr>
              <a:t>否则，直接对当前节点（根节点）进行右旋转</a:t>
            </a:r>
            <a:r>
              <a:rPr lang="en-US" altLang="zh-CN" sz="1200" baseline="0">
                <a:solidFill>
                  <a:schemeClr val="dk1"/>
                </a:solidFill>
                <a:effectLst/>
                <a:latin typeface="+mn-lt"/>
                <a:ea typeface="+mn-ea"/>
                <a:cs typeface="+mn-cs"/>
              </a:rPr>
              <a:t>.</a:t>
            </a:r>
            <a:r>
              <a:rPr lang="zh-CN" altLang="en-US" sz="1200" baseline="0">
                <a:solidFill>
                  <a:schemeClr val="dk1"/>
                </a:solidFill>
                <a:effectLst/>
                <a:latin typeface="+mn-lt"/>
                <a:ea typeface="+mn-ea"/>
                <a:cs typeface="+mn-cs"/>
              </a:rPr>
              <a:t>即可</a:t>
            </a:r>
            <a:r>
              <a:rPr lang="en-US" altLang="zh-CN" sz="1200" baseline="0">
                <a:solidFill>
                  <a:schemeClr val="dk1"/>
                </a:solidFill>
                <a:effectLst/>
                <a:latin typeface="+mn-lt"/>
                <a:ea typeface="+mn-ea"/>
                <a:cs typeface="+mn-cs"/>
              </a:rPr>
              <a:t>.</a:t>
            </a:r>
            <a:endParaRPr lang="zh-CN" altLang="zh-CN">
              <a:effectLst/>
            </a:endParaRPr>
          </a:p>
          <a:p>
            <a:pPr marL="0" indent="0" eaLnBrk="1" hangingPunct="1">
              <a:buNone/>
            </a:pPr>
            <a:endParaRPr lang="en-US" altLang="zh-CN">
              <a:ea typeface="宋体" charset="-122"/>
            </a:endParaRPr>
          </a:p>
          <a:p>
            <a:pPr marL="0" indent="0" eaLnBrk="1" hangingPunct="1">
              <a:buNone/>
            </a:pPr>
            <a:r>
              <a:rPr lang="en-US" altLang="zh-CN">
                <a:ea typeface="宋体" charset="-122"/>
              </a:rPr>
              <a:t>//</a:t>
            </a:r>
            <a:r>
              <a:rPr lang="zh-CN" altLang="en-US">
                <a:ea typeface="宋体" charset="-122"/>
              </a:rPr>
              <a:t>代码实现</a:t>
            </a:r>
            <a:r>
              <a:rPr lang="en-US" altLang="zh-CN">
                <a:ea typeface="宋体" charset="-122"/>
              </a:rPr>
              <a:t>(</a:t>
            </a:r>
            <a:r>
              <a:rPr lang="zh-CN" altLang="en-US">
                <a:ea typeface="宋体" charset="-122"/>
              </a:rPr>
              <a:t>另外一种情况也考虑到即可</a:t>
            </a:r>
            <a:r>
              <a:rPr lang="en-US" altLang="zh-CN">
                <a:ea typeface="宋体" charset="-122"/>
              </a:rPr>
              <a:t>)</a:t>
            </a:r>
          </a:p>
          <a:p>
            <a:pPr marL="0" indent="0" eaLnBrk="1" hangingPunct="1">
              <a:buNone/>
            </a:pPr>
            <a:endParaRPr lang="en-US" altLang="zh-CN">
              <a:ea typeface="宋体" charset="-122"/>
            </a:endParaRPr>
          </a:p>
          <a:p>
            <a:pPr marL="0" indent="0" eaLnBrk="1" hangingPunct="1">
              <a:buNone/>
            </a:pPr>
            <a:r>
              <a:rPr lang="en-US" altLang="zh-CN">
                <a:ea typeface="宋体" charset="-122"/>
              </a:rPr>
              <a:t>package com.atguigu.avl;</a:t>
            </a:r>
          </a:p>
          <a:p>
            <a:pPr marL="0" indent="0" eaLnBrk="1" hangingPunct="1">
              <a:buNone/>
            </a:pPr>
            <a:endParaRPr lang="en-US" altLang="zh-CN">
              <a:ea typeface="宋体" charset="-122"/>
            </a:endParaRPr>
          </a:p>
          <a:p>
            <a:pPr marL="0" indent="0" eaLnBrk="1" hangingPunct="1">
              <a:buNone/>
            </a:pPr>
            <a:r>
              <a:rPr lang="en-US" altLang="zh-CN">
                <a:ea typeface="宋体" charset="-122"/>
              </a:rPr>
              <a:t>public class TestBinarySortTree {</a:t>
            </a:r>
          </a:p>
          <a:p>
            <a:pPr marL="0" indent="0" eaLnBrk="1" hangingPunct="1">
              <a:buNone/>
            </a:pPr>
            <a:endParaRPr lang="en-US" altLang="zh-CN">
              <a:ea typeface="宋体" charset="-122"/>
            </a:endParaRPr>
          </a:p>
          <a:p>
            <a:pPr marL="0" indent="0" eaLnBrk="1" hangingPunct="1">
              <a:buNone/>
            </a:pPr>
            <a:r>
              <a:rPr lang="en-US" altLang="zh-CN">
                <a:ea typeface="宋体" charset="-122"/>
              </a:rPr>
              <a:t>	public static void main(String[] args) {</a:t>
            </a:r>
          </a:p>
          <a:p>
            <a:pPr marL="0" indent="0" eaLnBrk="1" hangingPunct="1">
              <a:buNone/>
            </a:pPr>
            <a:r>
              <a:rPr lang="en-US" altLang="zh-CN">
                <a:ea typeface="宋体" charset="-122"/>
              </a:rPr>
              <a:t>		//int[] arr = { 1, 2, 3, 4, 5, 6 };</a:t>
            </a:r>
          </a:p>
          <a:p>
            <a:pPr marL="0" indent="0" eaLnBrk="1" hangingPunct="1">
              <a:buNone/>
            </a:pPr>
            <a:r>
              <a:rPr lang="en-US" altLang="zh-CN">
                <a:ea typeface="宋体" charset="-122"/>
              </a:rPr>
              <a:t>		//</a:t>
            </a:r>
            <a:r>
              <a:rPr lang="zh-CN" altLang="en-US">
                <a:ea typeface="宋体" charset="-122"/>
              </a:rPr>
              <a:t>测试左旋转的数列</a:t>
            </a:r>
          </a:p>
          <a:p>
            <a:pPr marL="0" indent="0" eaLnBrk="1" hangingPunct="1">
              <a:buNone/>
            </a:pPr>
            <a:r>
              <a:rPr lang="zh-CN" altLang="en-US">
                <a:ea typeface="宋体" charset="-122"/>
              </a:rPr>
              <a:t>		</a:t>
            </a:r>
            <a:r>
              <a:rPr lang="en-US" altLang="zh-CN">
                <a:ea typeface="宋体" charset="-122"/>
              </a:rPr>
              <a:t>//int[] arr = { 4,3,6,5,7,8};</a:t>
            </a:r>
          </a:p>
          <a:p>
            <a:pPr marL="0" indent="0" eaLnBrk="1" hangingPunct="1">
              <a:buNone/>
            </a:pPr>
            <a:r>
              <a:rPr lang="en-US" altLang="zh-CN">
                <a:ea typeface="宋体" charset="-122"/>
              </a:rPr>
              <a:t>		//</a:t>
            </a:r>
            <a:r>
              <a:rPr lang="zh-CN" altLang="en-US">
                <a:ea typeface="宋体" charset="-122"/>
              </a:rPr>
              <a:t>测试右旋转的数列</a:t>
            </a:r>
          </a:p>
          <a:p>
            <a:pPr marL="0" indent="0" eaLnBrk="1" hangingPunct="1">
              <a:buNone/>
            </a:pPr>
            <a:r>
              <a:rPr lang="zh-CN" altLang="en-US">
                <a:ea typeface="宋体" charset="-122"/>
              </a:rPr>
              <a:t>		</a:t>
            </a:r>
            <a:r>
              <a:rPr lang="en-US" altLang="zh-CN">
                <a:ea typeface="宋体" charset="-122"/>
              </a:rPr>
              <a:t>//int[] arr = {10,12, 8, 9, 7, 6};</a:t>
            </a:r>
          </a:p>
          <a:p>
            <a:pPr marL="0" indent="0" eaLnBrk="1" hangingPunct="1">
              <a:buNone/>
            </a:pPr>
            <a:r>
              <a:rPr lang="en-US" altLang="zh-CN">
                <a:ea typeface="宋体" charset="-122"/>
              </a:rPr>
              <a:t>		</a:t>
            </a:r>
          </a:p>
          <a:p>
            <a:pPr marL="0" indent="0" eaLnBrk="1" hangingPunct="1">
              <a:buNone/>
            </a:pPr>
            <a:r>
              <a:rPr lang="en-US" altLang="zh-CN">
                <a:ea typeface="宋体" charset="-122"/>
              </a:rPr>
              <a:t>		//</a:t>
            </a:r>
            <a:r>
              <a:rPr lang="zh-CN" altLang="en-US">
                <a:ea typeface="宋体" charset="-122"/>
              </a:rPr>
              <a:t>测试双旋转的数列</a:t>
            </a:r>
          </a:p>
          <a:p>
            <a:pPr marL="0" indent="0" eaLnBrk="1" hangingPunct="1">
              <a:buNone/>
            </a:pPr>
            <a:r>
              <a:rPr lang="zh-CN" altLang="en-US">
                <a:ea typeface="宋体" charset="-122"/>
              </a:rPr>
              <a:t>		</a:t>
            </a:r>
            <a:r>
              <a:rPr lang="en-US" altLang="zh-CN">
                <a:ea typeface="宋体" charset="-122"/>
              </a:rPr>
              <a:t>int[] arr = { 10, 11, 7, 6, 8, 9 }; </a:t>
            </a:r>
          </a:p>
          <a:p>
            <a:pPr marL="0" indent="0" eaLnBrk="1" hangingPunct="1">
              <a:buNone/>
            </a:pPr>
            <a:r>
              <a:rPr lang="en-US" altLang="zh-CN">
                <a:ea typeface="宋体" charset="-122"/>
              </a:rPr>
              <a:t>		//</a:t>
            </a:r>
            <a:r>
              <a:rPr lang="zh-CN" altLang="en-US">
                <a:ea typeface="宋体" charset="-122"/>
              </a:rPr>
              <a:t>测试双旋转的数列</a:t>
            </a:r>
            <a:r>
              <a:rPr lang="en-US" altLang="zh-CN">
                <a:ea typeface="宋体" charset="-122"/>
              </a:rPr>
              <a:t>2</a:t>
            </a:r>
          </a:p>
          <a:p>
            <a:pPr marL="0" indent="0" eaLnBrk="1" hangingPunct="1">
              <a:buNone/>
            </a:pPr>
            <a:r>
              <a:rPr lang="en-US" altLang="zh-CN">
                <a:ea typeface="宋体" charset="-122"/>
              </a:rPr>
              <a:t>		//int[] arr = { 2,1,6,5,7,3 }; </a:t>
            </a:r>
          </a:p>
          <a:p>
            <a:pPr marL="0" indent="0" eaLnBrk="1" hangingPunct="1">
              <a:buNone/>
            </a:pPr>
            <a:endParaRPr lang="en-US" altLang="zh-CN">
              <a:ea typeface="宋体" charset="-122"/>
            </a:endParaRPr>
          </a:p>
          <a:p>
            <a:pPr marL="0" indent="0" eaLnBrk="1" hangingPunct="1">
              <a:buNone/>
            </a:pPr>
            <a:r>
              <a:rPr lang="en-US" altLang="zh-CN">
                <a:ea typeface="宋体" charset="-122"/>
              </a:rPr>
              <a:t>		// </a:t>
            </a:r>
            <a:r>
              <a:rPr lang="zh-CN" altLang="en-US">
                <a:ea typeface="宋体" charset="-122"/>
              </a:rPr>
              <a:t>创建一颗二叉排序树</a:t>
            </a:r>
          </a:p>
          <a:p>
            <a:pPr marL="0" indent="0" eaLnBrk="1" hangingPunct="1">
              <a:buNone/>
            </a:pPr>
            <a:r>
              <a:rPr lang="zh-CN" altLang="en-US">
                <a:ea typeface="宋体" charset="-122"/>
              </a:rPr>
              <a:t>		</a:t>
            </a:r>
            <a:r>
              <a:rPr lang="en-US" altLang="zh-CN">
                <a:ea typeface="宋体" charset="-122"/>
              </a:rPr>
              <a:t>BinarySortTree binarySortTree = new BinarySortTree();</a:t>
            </a:r>
          </a:p>
          <a:p>
            <a:pPr marL="0" indent="0" eaLnBrk="1" hangingPunct="1">
              <a:buNone/>
            </a:pPr>
            <a:r>
              <a:rPr lang="en-US" altLang="zh-CN">
                <a:ea typeface="宋体" charset="-122"/>
              </a:rPr>
              <a:t>		// </a:t>
            </a:r>
            <a:r>
              <a:rPr lang="zh-CN" altLang="en-US">
                <a:ea typeface="宋体" charset="-122"/>
              </a:rPr>
              <a:t>循环添加数据</a:t>
            </a:r>
          </a:p>
          <a:p>
            <a:pPr marL="0" indent="0" eaLnBrk="1" hangingPunct="1">
              <a:buNone/>
            </a:pPr>
            <a:r>
              <a:rPr lang="zh-CN" altLang="en-US">
                <a:ea typeface="宋体" charset="-122"/>
              </a:rPr>
              <a:t>		</a:t>
            </a:r>
            <a:r>
              <a:rPr lang="en-US" altLang="zh-CN">
                <a:ea typeface="宋体" charset="-122"/>
              </a:rPr>
              <a:t>for (int i = 0; i &lt; arr.length; i++) {</a:t>
            </a:r>
          </a:p>
          <a:p>
            <a:pPr marL="0" indent="0" eaLnBrk="1" hangingPunct="1">
              <a:buNone/>
            </a:pPr>
            <a:r>
              <a:rPr lang="en-US" altLang="zh-CN">
                <a:ea typeface="宋体" charset="-122"/>
              </a:rPr>
              <a:t>			binarySortTree.add(new Node(arr[i]));</a:t>
            </a:r>
          </a:p>
          <a:p>
            <a:pPr marL="0" indent="0" eaLnBrk="1" hangingPunct="1">
              <a:buNone/>
            </a:pPr>
            <a:r>
              <a:rPr lang="en-US" altLang="zh-CN">
                <a:ea typeface="宋体" charset="-122"/>
              </a:rPr>
              <a:t>		}</a:t>
            </a:r>
          </a:p>
          <a:p>
            <a:pPr marL="0" indent="0" eaLnBrk="1" hangingPunct="1">
              <a:buNone/>
            </a:pPr>
            <a:r>
              <a:rPr lang="en-US" altLang="zh-CN">
                <a:ea typeface="宋体" charset="-122"/>
              </a:rPr>
              <a:t>		// </a:t>
            </a:r>
            <a:r>
              <a:rPr lang="zh-CN" altLang="en-US">
                <a:ea typeface="宋体" charset="-122"/>
              </a:rPr>
              <a:t>使用中序遍历看看二叉排序树是否正确</a:t>
            </a:r>
          </a:p>
          <a:p>
            <a:pPr marL="0" indent="0" eaLnBrk="1" hangingPunct="1">
              <a:buNone/>
            </a:pPr>
            <a:r>
              <a:rPr lang="zh-CN" altLang="en-US">
                <a:ea typeface="宋体" charset="-122"/>
              </a:rPr>
              <a:t>		</a:t>
            </a:r>
            <a:r>
              <a:rPr lang="en-US" altLang="zh-CN">
                <a:ea typeface="宋体" charset="-122"/>
              </a:rPr>
              <a:t>binarySortTree.infixOrder();</a:t>
            </a:r>
          </a:p>
          <a:p>
            <a:pPr marL="0" indent="0" eaLnBrk="1" hangingPunct="1">
              <a:buNone/>
            </a:pPr>
            <a:r>
              <a:rPr lang="en-US" altLang="zh-CN">
                <a:ea typeface="宋体" charset="-122"/>
              </a:rPr>
              <a:t>		System.out.println("</a:t>
            </a:r>
            <a:r>
              <a:rPr lang="zh-CN" altLang="en-US">
                <a:ea typeface="宋体" charset="-122"/>
              </a:rPr>
              <a:t>当前树的高度</a:t>
            </a:r>
            <a:r>
              <a:rPr lang="en-US" altLang="zh-CN">
                <a:ea typeface="宋体" charset="-122"/>
              </a:rPr>
              <a:t>=" + binarySortTree.getRoot().height());</a:t>
            </a:r>
          </a:p>
          <a:p>
            <a:pPr marL="0" indent="0" eaLnBrk="1" hangingPunct="1">
              <a:buNone/>
            </a:pPr>
            <a:r>
              <a:rPr lang="en-US" altLang="zh-CN">
                <a:ea typeface="宋体" charset="-122"/>
              </a:rPr>
              <a:t>		System.out.println("</a:t>
            </a:r>
            <a:r>
              <a:rPr lang="zh-CN" altLang="en-US">
                <a:ea typeface="宋体" charset="-122"/>
              </a:rPr>
              <a:t>当前树的左子树高度是</a:t>
            </a:r>
            <a:r>
              <a:rPr lang="en-US" altLang="zh-CN">
                <a:ea typeface="宋体" charset="-122"/>
              </a:rPr>
              <a:t>" + binarySortTree.getRoot().leftHeight());</a:t>
            </a:r>
          </a:p>
          <a:p>
            <a:pPr marL="0" indent="0" eaLnBrk="1" hangingPunct="1">
              <a:buNone/>
            </a:pPr>
            <a:r>
              <a:rPr lang="en-US" altLang="zh-CN">
                <a:ea typeface="宋体" charset="-122"/>
              </a:rPr>
              <a:t>		System.out.println("</a:t>
            </a:r>
            <a:r>
              <a:rPr lang="zh-CN" altLang="en-US">
                <a:ea typeface="宋体" charset="-122"/>
              </a:rPr>
              <a:t>当前树的右子树高度是</a:t>
            </a:r>
            <a:r>
              <a:rPr lang="en-US" altLang="zh-CN">
                <a:ea typeface="宋体" charset="-122"/>
              </a:rPr>
              <a:t>" + binarySortTree.getRoot().rightHeight());</a:t>
            </a:r>
          </a:p>
          <a:p>
            <a:pPr marL="0" indent="0" eaLnBrk="1" hangingPunct="1">
              <a:buNone/>
            </a:pPr>
            <a:r>
              <a:rPr lang="en-US" altLang="zh-CN">
                <a:ea typeface="宋体" charset="-122"/>
              </a:rPr>
              <a:t>		System.out.println("</a:t>
            </a:r>
            <a:r>
              <a:rPr lang="zh-CN" altLang="en-US">
                <a:ea typeface="宋体" charset="-122"/>
              </a:rPr>
              <a:t>当前树的根节点的值是</a:t>
            </a:r>
            <a:r>
              <a:rPr lang="en-US" altLang="zh-CN">
                <a:ea typeface="宋体" charset="-122"/>
              </a:rPr>
              <a:t>" + binarySortTree.getRoot().value);</a:t>
            </a:r>
          </a:p>
          <a:p>
            <a:pPr marL="0" indent="0" eaLnBrk="1" hangingPunct="1">
              <a:buNone/>
            </a:pPr>
            <a:endParaRPr lang="en-US" altLang="zh-CN">
              <a:ea typeface="宋体" charset="-122"/>
            </a:endParaRP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r>
              <a:rPr lang="en-US" altLang="zh-CN">
                <a:ea typeface="宋体" charset="-122"/>
              </a:rPr>
              <a:t>}</a:t>
            </a:r>
          </a:p>
          <a:p>
            <a:pPr marL="0" indent="0" eaLnBrk="1" hangingPunct="1">
              <a:buNone/>
            </a:pPr>
            <a:endParaRPr lang="en-US" altLang="zh-CN">
              <a:ea typeface="宋体" charset="-122"/>
            </a:endParaRPr>
          </a:p>
          <a:p>
            <a:pPr marL="0" indent="0" eaLnBrk="1" hangingPunct="1">
              <a:buNone/>
            </a:pPr>
            <a:r>
              <a:rPr lang="en-US" altLang="zh-CN">
                <a:ea typeface="宋体" charset="-122"/>
              </a:rPr>
              <a:t>class Node {</a:t>
            </a:r>
          </a:p>
          <a:p>
            <a:pPr marL="0" indent="0" eaLnBrk="1" hangingPunct="1">
              <a:buNone/>
            </a:pPr>
            <a:endParaRPr lang="en-US" altLang="zh-CN">
              <a:ea typeface="宋体" charset="-122"/>
            </a:endParaRPr>
          </a:p>
          <a:p>
            <a:pPr marL="0" indent="0" eaLnBrk="1" hangingPunct="1">
              <a:buNone/>
            </a:pPr>
            <a:r>
              <a:rPr lang="en-US" altLang="zh-CN">
                <a:ea typeface="宋体" charset="-122"/>
              </a:rPr>
              <a:t>	public int value;</a:t>
            </a:r>
          </a:p>
          <a:p>
            <a:pPr marL="0" indent="0" eaLnBrk="1" hangingPunct="1">
              <a:buNone/>
            </a:pPr>
            <a:r>
              <a:rPr lang="en-US" altLang="zh-CN">
                <a:ea typeface="宋体" charset="-122"/>
              </a:rPr>
              <a:t>	public Node left;</a:t>
            </a:r>
          </a:p>
          <a:p>
            <a:pPr marL="0" indent="0" eaLnBrk="1" hangingPunct="1">
              <a:buNone/>
            </a:pPr>
            <a:r>
              <a:rPr lang="en-US" altLang="zh-CN">
                <a:ea typeface="宋体" charset="-122"/>
              </a:rPr>
              <a:t>	public Node right;</a:t>
            </a:r>
          </a:p>
          <a:p>
            <a:pPr marL="0" indent="0" eaLnBrk="1" hangingPunct="1">
              <a:buNone/>
            </a:pPr>
            <a:endParaRPr lang="en-US" altLang="zh-CN">
              <a:ea typeface="宋体" charset="-122"/>
            </a:endParaRPr>
          </a:p>
          <a:p>
            <a:pPr marL="0" indent="0" eaLnBrk="1" hangingPunct="1">
              <a:buNone/>
            </a:pPr>
            <a:r>
              <a:rPr lang="en-US" altLang="zh-CN">
                <a:ea typeface="宋体" charset="-122"/>
              </a:rPr>
              <a:t>	public Node(int nodeVal) {</a:t>
            </a:r>
          </a:p>
          <a:p>
            <a:pPr marL="0" indent="0" eaLnBrk="1" hangingPunct="1">
              <a:buNone/>
            </a:pPr>
            <a:r>
              <a:rPr lang="en-US" altLang="zh-CN">
                <a:ea typeface="宋体" charset="-122"/>
              </a:rPr>
              <a:t>		value = nodeVal;</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r>
              <a:rPr lang="en-US" altLang="zh-CN">
                <a:ea typeface="宋体" charset="-122"/>
              </a:rPr>
              <a:t>	/**</a:t>
            </a:r>
          </a:p>
          <a:p>
            <a:pPr marL="0" indent="0" eaLnBrk="1" hangingPunct="1">
              <a:buNone/>
            </a:pPr>
            <a:r>
              <a:rPr lang="en-US" altLang="zh-CN">
                <a:ea typeface="宋体" charset="-122"/>
              </a:rPr>
              <a:t>	 * </a:t>
            </a:r>
            <a:r>
              <a:rPr lang="zh-CN" altLang="en-US">
                <a:ea typeface="宋体" charset="-122"/>
              </a:rPr>
              <a:t>返回左子树的高度</a:t>
            </a:r>
          </a:p>
          <a:p>
            <a:pPr marL="0" indent="0" eaLnBrk="1" hangingPunct="1">
              <a:buNone/>
            </a:pPr>
            <a:r>
              <a:rPr lang="zh-CN" altLang="en-US">
                <a:ea typeface="宋体" charset="-122"/>
              </a:rPr>
              <a:t>	 * </a:t>
            </a:r>
            <a:r>
              <a:rPr lang="en-US" altLang="zh-CN">
                <a:ea typeface="宋体" charset="-122"/>
              </a:rPr>
              <a:t>@return</a:t>
            </a:r>
          </a:p>
          <a:p>
            <a:pPr marL="0" indent="0" eaLnBrk="1" hangingPunct="1">
              <a:buNone/>
            </a:pPr>
            <a:r>
              <a:rPr lang="en-US" altLang="zh-CN">
                <a:ea typeface="宋体" charset="-122"/>
              </a:rPr>
              <a:t>	 */</a:t>
            </a:r>
          </a:p>
          <a:p>
            <a:pPr marL="0" indent="0" eaLnBrk="1" hangingPunct="1">
              <a:buNone/>
            </a:pPr>
            <a:r>
              <a:rPr lang="en-US" altLang="zh-CN">
                <a:ea typeface="宋体" charset="-122"/>
              </a:rPr>
              <a:t>	public int leftHeight() {</a:t>
            </a:r>
          </a:p>
          <a:p>
            <a:pPr marL="0" indent="0" eaLnBrk="1" hangingPunct="1">
              <a:buNone/>
            </a:pPr>
            <a:r>
              <a:rPr lang="en-US" altLang="zh-CN">
                <a:ea typeface="宋体" charset="-122"/>
              </a:rPr>
              <a:t>		if(left==null) {</a:t>
            </a:r>
          </a:p>
          <a:p>
            <a:pPr marL="0" indent="0" eaLnBrk="1" hangingPunct="1">
              <a:buNone/>
            </a:pPr>
            <a:r>
              <a:rPr lang="en-US" altLang="zh-CN">
                <a:ea typeface="宋体" charset="-122"/>
              </a:rPr>
              <a:t>			return 0;</a:t>
            </a:r>
          </a:p>
          <a:p>
            <a:pPr marL="0" indent="0" eaLnBrk="1" hangingPunct="1">
              <a:buNone/>
            </a:pPr>
            <a:r>
              <a:rPr lang="en-US" altLang="zh-CN">
                <a:ea typeface="宋体" charset="-122"/>
              </a:rPr>
              <a:t>		}</a:t>
            </a:r>
          </a:p>
          <a:p>
            <a:pPr marL="0" indent="0" eaLnBrk="1" hangingPunct="1">
              <a:buNone/>
            </a:pPr>
            <a:r>
              <a:rPr lang="en-US" altLang="zh-CN">
                <a:ea typeface="宋体" charset="-122"/>
              </a:rPr>
              <a:t>		return left.height();</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 </a:t>
            </a:r>
            <a:r>
              <a:rPr lang="zh-CN" altLang="en-US">
                <a:ea typeface="宋体" charset="-122"/>
              </a:rPr>
              <a:t>返回右子树的高度</a:t>
            </a:r>
          </a:p>
          <a:p>
            <a:pPr marL="0" indent="0" eaLnBrk="1" hangingPunct="1">
              <a:buNone/>
            </a:pPr>
            <a:r>
              <a:rPr lang="zh-CN" altLang="en-US">
                <a:ea typeface="宋体" charset="-122"/>
              </a:rPr>
              <a:t>	 *</a:t>
            </a:r>
            <a:r>
              <a:rPr lang="en-US" altLang="zh-CN">
                <a:ea typeface="宋体" charset="-122"/>
              </a:rPr>
              <a:t>/</a:t>
            </a:r>
          </a:p>
          <a:p>
            <a:pPr marL="0" indent="0" eaLnBrk="1" hangingPunct="1">
              <a:buNone/>
            </a:pPr>
            <a:r>
              <a:rPr lang="en-US" altLang="zh-CN">
                <a:ea typeface="宋体" charset="-122"/>
              </a:rPr>
              <a:t>	public int rightHeight() {</a:t>
            </a:r>
          </a:p>
          <a:p>
            <a:pPr marL="0" indent="0" eaLnBrk="1" hangingPunct="1">
              <a:buNone/>
            </a:pPr>
            <a:r>
              <a:rPr lang="en-US" altLang="zh-CN">
                <a:ea typeface="宋体" charset="-122"/>
              </a:rPr>
              <a:t>		if(right==null) {</a:t>
            </a:r>
          </a:p>
          <a:p>
            <a:pPr marL="0" indent="0" eaLnBrk="1" hangingPunct="1">
              <a:buNone/>
            </a:pPr>
            <a:r>
              <a:rPr lang="en-US" altLang="zh-CN">
                <a:ea typeface="宋体" charset="-122"/>
              </a:rPr>
              <a:t>			return 0;</a:t>
            </a:r>
          </a:p>
          <a:p>
            <a:pPr marL="0" indent="0" eaLnBrk="1" hangingPunct="1">
              <a:buNone/>
            </a:pPr>
            <a:r>
              <a:rPr lang="en-US" altLang="zh-CN">
                <a:ea typeface="宋体" charset="-122"/>
              </a:rPr>
              <a:t>		}</a:t>
            </a:r>
          </a:p>
          <a:p>
            <a:pPr marL="0" indent="0" eaLnBrk="1" hangingPunct="1">
              <a:buNone/>
            </a:pPr>
            <a:r>
              <a:rPr lang="en-US" altLang="zh-CN">
                <a:ea typeface="宋体" charset="-122"/>
              </a:rPr>
              <a:t>		return right.height();</a:t>
            </a:r>
          </a:p>
          <a:p>
            <a:pPr marL="0" indent="0" eaLnBrk="1" hangingPunct="1">
              <a:buNone/>
            </a:pPr>
            <a:r>
              <a:rPr lang="en-US" altLang="zh-CN">
                <a:ea typeface="宋体" charset="-122"/>
              </a:rPr>
              <a:t>	}</a:t>
            </a:r>
          </a:p>
          <a:p>
            <a:pPr marL="0" indent="0" eaLnBrk="1" hangingPunct="1">
              <a:buNone/>
            </a:pPr>
            <a:r>
              <a:rPr lang="en-US" altLang="zh-CN">
                <a:ea typeface="宋体" charset="-122"/>
              </a:rPr>
              <a:t>	//</a:t>
            </a:r>
            <a:r>
              <a:rPr lang="zh-CN" altLang="en-US">
                <a:ea typeface="宋体" charset="-122"/>
              </a:rPr>
              <a:t>左旋转</a:t>
            </a:r>
          </a:p>
          <a:p>
            <a:pPr marL="0" indent="0" eaLnBrk="1" hangingPunct="1">
              <a:buNone/>
            </a:pPr>
            <a:r>
              <a:rPr lang="zh-CN" altLang="en-US">
                <a:ea typeface="宋体" charset="-122"/>
              </a:rPr>
              <a:t>	</a:t>
            </a:r>
          </a:p>
          <a:p>
            <a:pPr marL="0" indent="0" eaLnBrk="1" hangingPunct="1">
              <a:buNone/>
            </a:pPr>
            <a:r>
              <a:rPr lang="zh-CN" altLang="en-US">
                <a:ea typeface="宋体" charset="-122"/>
              </a:rPr>
              <a:t>	</a:t>
            </a:r>
          </a:p>
          <a:p>
            <a:pPr marL="0" indent="0" eaLnBrk="1" hangingPunct="1">
              <a:buNone/>
            </a:pPr>
            <a:r>
              <a:rPr lang="zh-CN" altLang="en-US">
                <a:ea typeface="宋体" charset="-122"/>
              </a:rPr>
              <a:t>	</a:t>
            </a:r>
          </a:p>
          <a:p>
            <a:pPr marL="0" indent="0" eaLnBrk="1" hangingPunct="1">
              <a:buNone/>
            </a:pPr>
            <a:r>
              <a:rPr lang="zh-CN" altLang="en-US">
                <a:ea typeface="宋体" charset="-122"/>
              </a:rPr>
              <a:t>	</a:t>
            </a:r>
            <a:r>
              <a:rPr lang="en-US" altLang="zh-CN">
                <a:ea typeface="宋体" charset="-122"/>
              </a:rPr>
              <a:t>/*</a:t>
            </a:r>
          </a:p>
          <a:p>
            <a:pPr marL="0" indent="0" eaLnBrk="1" hangingPunct="1">
              <a:buNone/>
            </a:pPr>
            <a:r>
              <a:rPr lang="en-US" altLang="zh-CN">
                <a:ea typeface="宋体" charset="-122"/>
              </a:rPr>
              <a:t>	 * </a:t>
            </a:r>
            <a:r>
              <a:rPr lang="zh-CN" altLang="en-US">
                <a:ea typeface="宋体" charset="-122"/>
              </a:rPr>
              <a:t>返回当前节点的高度</a:t>
            </a:r>
          </a:p>
          <a:p>
            <a:pPr marL="0" indent="0" eaLnBrk="1" hangingPunct="1">
              <a:buNone/>
            </a:pPr>
            <a:r>
              <a:rPr lang="zh-CN" altLang="en-US">
                <a:ea typeface="宋体" charset="-122"/>
              </a:rPr>
              <a:t>	 *</a:t>
            </a:r>
            <a:r>
              <a:rPr lang="en-US" altLang="zh-CN">
                <a:ea typeface="宋体" charset="-122"/>
              </a:rPr>
              <a:t>/</a:t>
            </a:r>
          </a:p>
          <a:p>
            <a:pPr marL="0" indent="0" eaLnBrk="1" hangingPunct="1">
              <a:buNone/>
            </a:pPr>
            <a:r>
              <a:rPr lang="en-US" altLang="zh-CN">
                <a:ea typeface="宋体" charset="-122"/>
              </a:rPr>
              <a:t>	public int height() {</a:t>
            </a:r>
          </a:p>
          <a:p>
            <a:pPr marL="0" indent="0" eaLnBrk="1" hangingPunct="1">
              <a:buNone/>
            </a:pPr>
            <a:r>
              <a:rPr lang="en-US" altLang="zh-CN">
                <a:ea typeface="宋体" charset="-122"/>
              </a:rPr>
              <a:t>		return Math.max(left == null ? 0 : left.height(), right == null ? 0 : right.height()) + 1;</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r>
              <a:rPr lang="en-US" altLang="zh-CN">
                <a:ea typeface="宋体" charset="-122"/>
              </a:rPr>
              <a:t>	// </a:t>
            </a:r>
            <a:r>
              <a:rPr lang="zh-CN" altLang="en-US">
                <a:ea typeface="宋体" charset="-122"/>
              </a:rPr>
              <a:t>查找要删除的节点</a:t>
            </a:r>
          </a:p>
          <a:p>
            <a:pPr marL="0" indent="0" eaLnBrk="1" hangingPunct="1">
              <a:buNone/>
            </a:pPr>
            <a:r>
              <a:rPr lang="zh-CN" altLang="en-US">
                <a:ea typeface="宋体" charset="-122"/>
              </a:rPr>
              <a:t>	</a:t>
            </a:r>
            <a:r>
              <a:rPr lang="en-US" altLang="zh-CN">
                <a:ea typeface="宋体" charset="-122"/>
              </a:rPr>
              <a:t>public Node search(int value) {</a:t>
            </a:r>
          </a:p>
          <a:p>
            <a:pPr marL="0" indent="0" eaLnBrk="1" hangingPunct="1">
              <a:buNone/>
            </a:pPr>
            <a:r>
              <a:rPr lang="en-US" altLang="zh-CN">
                <a:ea typeface="宋体" charset="-122"/>
              </a:rPr>
              <a:t>		if (value == this.value) { // </a:t>
            </a:r>
            <a:r>
              <a:rPr lang="zh-CN" altLang="en-US">
                <a:ea typeface="宋体" charset="-122"/>
              </a:rPr>
              <a:t>如果相等</a:t>
            </a:r>
          </a:p>
          <a:p>
            <a:pPr marL="0" indent="0" eaLnBrk="1" hangingPunct="1">
              <a:buNone/>
            </a:pPr>
            <a:r>
              <a:rPr lang="zh-CN" altLang="en-US">
                <a:ea typeface="宋体" charset="-122"/>
              </a:rPr>
              <a:t>			</a:t>
            </a:r>
            <a:r>
              <a:rPr lang="en-US" altLang="zh-CN">
                <a:ea typeface="宋体" charset="-122"/>
              </a:rPr>
              <a:t>return this;</a:t>
            </a:r>
          </a:p>
          <a:p>
            <a:pPr marL="0" indent="0" eaLnBrk="1" hangingPunct="1">
              <a:buNone/>
            </a:pPr>
            <a:r>
              <a:rPr lang="en-US" altLang="zh-CN">
                <a:ea typeface="宋体" charset="-122"/>
              </a:rPr>
              <a:t>		} else if (value &gt; this.value) {// </a:t>
            </a:r>
            <a:r>
              <a:rPr lang="zh-CN" altLang="en-US">
                <a:ea typeface="宋体" charset="-122"/>
              </a:rPr>
              <a:t>如果查找的值大于当前值，向右子树查找</a:t>
            </a:r>
          </a:p>
          <a:p>
            <a:pPr marL="0" indent="0" eaLnBrk="1" hangingPunct="1">
              <a:buNone/>
            </a:pPr>
            <a:r>
              <a:rPr lang="zh-CN" altLang="en-US">
                <a:ea typeface="宋体" charset="-122"/>
              </a:rPr>
              <a:t>			</a:t>
            </a:r>
            <a:r>
              <a:rPr lang="en-US" altLang="zh-CN">
                <a:ea typeface="宋体" charset="-122"/>
              </a:rPr>
              <a:t>if (this.right == null) { // </a:t>
            </a:r>
            <a:r>
              <a:rPr lang="zh-CN" altLang="en-US">
                <a:ea typeface="宋体" charset="-122"/>
              </a:rPr>
              <a:t>如果右子树为空了，返回</a:t>
            </a:r>
            <a:r>
              <a:rPr lang="en-US" altLang="zh-CN">
                <a:ea typeface="宋体" charset="-122"/>
              </a:rPr>
              <a:t>null</a:t>
            </a:r>
          </a:p>
          <a:p>
            <a:pPr marL="0" indent="0" eaLnBrk="1" hangingPunct="1">
              <a:buNone/>
            </a:pPr>
            <a:r>
              <a:rPr lang="en-US" altLang="zh-CN">
                <a:ea typeface="宋体" charset="-122"/>
              </a:rPr>
              <a:t>				return null;</a:t>
            </a:r>
          </a:p>
          <a:p>
            <a:pPr marL="0" indent="0" eaLnBrk="1" hangingPunct="1">
              <a:buNone/>
            </a:pPr>
            <a:r>
              <a:rPr lang="en-US" altLang="zh-CN">
                <a:ea typeface="宋体" charset="-122"/>
              </a:rPr>
              <a:t>			}</a:t>
            </a:r>
          </a:p>
          <a:p>
            <a:pPr marL="0" indent="0" eaLnBrk="1" hangingPunct="1">
              <a:buNone/>
            </a:pPr>
            <a:r>
              <a:rPr lang="en-US" altLang="zh-CN">
                <a:ea typeface="宋体" charset="-122"/>
              </a:rPr>
              <a:t>			return this.right.search(value);</a:t>
            </a:r>
          </a:p>
          <a:p>
            <a:pPr marL="0" indent="0" eaLnBrk="1" hangingPunct="1">
              <a:buNone/>
            </a:pPr>
            <a:r>
              <a:rPr lang="en-US" altLang="zh-CN">
                <a:ea typeface="宋体" charset="-122"/>
              </a:rPr>
              <a:t>		} else { // </a:t>
            </a:r>
            <a:r>
              <a:rPr lang="zh-CN" altLang="en-US">
                <a:ea typeface="宋体" charset="-122"/>
              </a:rPr>
              <a:t>如果查找的值小于当前值，向左子树查找</a:t>
            </a:r>
          </a:p>
          <a:p>
            <a:pPr marL="0" indent="0" eaLnBrk="1" hangingPunct="1">
              <a:buNone/>
            </a:pPr>
            <a:r>
              <a:rPr lang="zh-CN" altLang="en-US">
                <a:ea typeface="宋体" charset="-122"/>
              </a:rPr>
              <a:t>			</a:t>
            </a:r>
            <a:r>
              <a:rPr lang="en-US" altLang="zh-CN">
                <a:ea typeface="宋体" charset="-122"/>
              </a:rPr>
              <a:t>if (this.left == null) { // </a:t>
            </a:r>
            <a:r>
              <a:rPr lang="zh-CN" altLang="en-US">
                <a:ea typeface="宋体" charset="-122"/>
              </a:rPr>
              <a:t>如果左子树为空了，返回</a:t>
            </a:r>
            <a:r>
              <a:rPr lang="en-US" altLang="zh-CN">
                <a:ea typeface="宋体" charset="-122"/>
              </a:rPr>
              <a:t>null</a:t>
            </a:r>
          </a:p>
          <a:p>
            <a:pPr marL="0" indent="0" eaLnBrk="1" hangingPunct="1">
              <a:buNone/>
            </a:pPr>
            <a:r>
              <a:rPr lang="en-US" altLang="zh-CN">
                <a:ea typeface="宋体" charset="-122"/>
              </a:rPr>
              <a:t>				return null;</a:t>
            </a:r>
          </a:p>
          <a:p>
            <a:pPr marL="0" indent="0" eaLnBrk="1" hangingPunct="1">
              <a:buNone/>
            </a:pPr>
            <a:r>
              <a:rPr lang="en-US" altLang="zh-CN">
                <a:ea typeface="宋体" charset="-122"/>
              </a:rPr>
              <a:t>			}</a:t>
            </a:r>
          </a:p>
          <a:p>
            <a:pPr marL="0" indent="0" eaLnBrk="1" hangingPunct="1">
              <a:buNone/>
            </a:pPr>
            <a:r>
              <a:rPr lang="en-US" altLang="zh-CN">
                <a:ea typeface="宋体" charset="-122"/>
              </a:rPr>
              <a:t>			return this.left.search(value);</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r>
              <a:rPr lang="en-US" altLang="zh-CN">
                <a:ea typeface="宋体" charset="-122"/>
              </a:rPr>
              <a:t>	// </a:t>
            </a:r>
            <a:r>
              <a:rPr lang="zh-CN" altLang="en-US">
                <a:ea typeface="宋体" charset="-122"/>
              </a:rPr>
              <a:t>查找父节点</a:t>
            </a:r>
            <a:r>
              <a:rPr lang="en-US" altLang="zh-CN">
                <a:ea typeface="宋体" charset="-122"/>
              </a:rPr>
              <a:t>(</a:t>
            </a:r>
            <a:r>
              <a:rPr lang="zh-CN" altLang="en-US">
                <a:ea typeface="宋体" charset="-122"/>
              </a:rPr>
              <a:t>这个方法和删除节点类型无关，就是查找父节点</a:t>
            </a:r>
            <a:r>
              <a:rPr lang="en-US" altLang="zh-CN">
                <a:ea typeface="宋体" charset="-122"/>
              </a:rPr>
              <a:t>)</a:t>
            </a:r>
          </a:p>
          <a:p>
            <a:pPr marL="0" indent="0" eaLnBrk="1" hangingPunct="1">
              <a:buNone/>
            </a:pPr>
            <a:r>
              <a:rPr lang="en-US" altLang="zh-CN">
                <a:ea typeface="宋体" charset="-122"/>
              </a:rPr>
              <a:t>	public Node searchParent(int value) {</a:t>
            </a:r>
          </a:p>
          <a:p>
            <a:pPr marL="0" indent="0" eaLnBrk="1" hangingPunct="1">
              <a:buNone/>
            </a:pPr>
            <a:r>
              <a:rPr lang="en-US" altLang="zh-CN">
                <a:ea typeface="宋体" charset="-122"/>
              </a:rPr>
              <a:t>		if ((this.left != null &amp;&amp; this.left.value == value) || (this.right != null &amp;&amp; this.right.value == value)) {</a:t>
            </a:r>
          </a:p>
          <a:p>
            <a:pPr marL="0" indent="0" eaLnBrk="1" hangingPunct="1">
              <a:buNone/>
            </a:pPr>
            <a:r>
              <a:rPr lang="en-US" altLang="zh-CN">
                <a:ea typeface="宋体" charset="-122"/>
              </a:rPr>
              <a:t>			return this;</a:t>
            </a:r>
          </a:p>
          <a:p>
            <a:pPr marL="0" indent="0" eaLnBrk="1" hangingPunct="1">
              <a:buNone/>
            </a:pPr>
            <a:r>
              <a:rPr lang="en-US" altLang="zh-CN">
                <a:ea typeface="宋体" charset="-122"/>
              </a:rPr>
              <a:t>		} else {</a:t>
            </a:r>
          </a:p>
          <a:p>
            <a:pPr marL="0" indent="0" eaLnBrk="1" hangingPunct="1">
              <a:buNone/>
            </a:pPr>
            <a:r>
              <a:rPr lang="en-US" altLang="zh-CN">
                <a:ea typeface="宋体" charset="-122"/>
              </a:rPr>
              <a:t>			// </a:t>
            </a:r>
            <a:r>
              <a:rPr lang="zh-CN" altLang="en-US">
                <a:ea typeface="宋体" charset="-122"/>
              </a:rPr>
              <a:t>如果查找的值大于当前节点，并且当前节点的右子节点不为空</a:t>
            </a:r>
          </a:p>
          <a:p>
            <a:pPr marL="0" indent="0" eaLnBrk="1" hangingPunct="1">
              <a:buNone/>
            </a:pPr>
            <a:r>
              <a:rPr lang="zh-CN" altLang="en-US">
                <a:ea typeface="宋体" charset="-122"/>
              </a:rPr>
              <a:t>			</a:t>
            </a:r>
            <a:r>
              <a:rPr lang="en-US" altLang="zh-CN">
                <a:ea typeface="宋体" charset="-122"/>
              </a:rPr>
              <a:t>if (value &gt; this.value &amp;&amp; this.right != null) {</a:t>
            </a:r>
          </a:p>
          <a:p>
            <a:pPr marL="0" indent="0" eaLnBrk="1" hangingPunct="1">
              <a:buNone/>
            </a:pPr>
            <a:r>
              <a:rPr lang="en-US" altLang="zh-CN">
                <a:ea typeface="宋体" charset="-122"/>
              </a:rPr>
              <a:t>				return this.right.searchParent(value);</a:t>
            </a:r>
          </a:p>
          <a:p>
            <a:pPr marL="0" indent="0" eaLnBrk="1" hangingPunct="1">
              <a:buNone/>
            </a:pPr>
            <a:r>
              <a:rPr lang="en-US" altLang="zh-CN">
                <a:ea typeface="宋体" charset="-122"/>
              </a:rPr>
              <a:t>			} else if (value &lt; this.value &amp;&amp; this.left != null) {</a:t>
            </a:r>
          </a:p>
          <a:p>
            <a:pPr marL="0" indent="0" eaLnBrk="1" hangingPunct="1">
              <a:buNone/>
            </a:pPr>
            <a:r>
              <a:rPr lang="en-US" altLang="zh-CN">
                <a:ea typeface="宋体" charset="-122"/>
              </a:rPr>
              <a:t>				return this.left.searchParent(value);</a:t>
            </a:r>
          </a:p>
          <a:p>
            <a:pPr marL="0" indent="0" eaLnBrk="1" hangingPunct="1">
              <a:buNone/>
            </a:pPr>
            <a:r>
              <a:rPr lang="en-US" altLang="zh-CN">
                <a:ea typeface="宋体" charset="-122"/>
              </a:rPr>
              <a:t>			} else {</a:t>
            </a:r>
          </a:p>
          <a:p>
            <a:pPr marL="0" indent="0" eaLnBrk="1" hangingPunct="1">
              <a:buNone/>
            </a:pPr>
            <a:r>
              <a:rPr lang="en-US" altLang="zh-CN">
                <a:ea typeface="宋体" charset="-122"/>
              </a:rPr>
              <a:t>				return null;</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r>
              <a:rPr lang="en-US" altLang="zh-CN">
                <a:ea typeface="宋体" charset="-122"/>
              </a:rPr>
              <a:t>	public void add(Node node) {</a:t>
            </a:r>
          </a:p>
          <a:p>
            <a:pPr marL="0" indent="0" eaLnBrk="1" hangingPunct="1">
              <a:buNone/>
            </a:pPr>
            <a:r>
              <a:rPr lang="en-US" altLang="zh-CN">
                <a:ea typeface="宋体" charset="-122"/>
              </a:rPr>
              <a:t>		if (node == null) {</a:t>
            </a:r>
          </a:p>
          <a:p>
            <a:pPr marL="0" indent="0" eaLnBrk="1" hangingPunct="1">
              <a:buNone/>
            </a:pPr>
            <a:r>
              <a:rPr lang="en-US" altLang="zh-CN">
                <a:ea typeface="宋体" charset="-122"/>
              </a:rPr>
              <a:t>			return;</a:t>
            </a:r>
          </a:p>
          <a:p>
            <a:pPr marL="0" indent="0" eaLnBrk="1" hangingPunct="1">
              <a:buNone/>
            </a:pPr>
            <a:r>
              <a:rPr lang="en-US" altLang="zh-CN">
                <a:ea typeface="宋体" charset="-122"/>
              </a:rPr>
              <a:t>		}</a:t>
            </a:r>
          </a:p>
          <a:p>
            <a:pPr marL="0" indent="0" eaLnBrk="1" hangingPunct="1">
              <a:buNone/>
            </a:pPr>
            <a:r>
              <a:rPr lang="en-US" altLang="zh-CN">
                <a:ea typeface="宋体" charset="-122"/>
              </a:rPr>
              <a:t>		// </a:t>
            </a:r>
            <a:r>
              <a:rPr lang="zh-CN" altLang="en-US">
                <a:ea typeface="宋体" charset="-122"/>
              </a:rPr>
              <a:t>判断传入的节点的值，比当前子树的根节点的值是大还是小</a:t>
            </a:r>
          </a:p>
          <a:p>
            <a:pPr marL="0" indent="0" eaLnBrk="1" hangingPunct="1">
              <a:buNone/>
            </a:pPr>
            <a:r>
              <a:rPr lang="zh-CN" altLang="en-US">
                <a:ea typeface="宋体" charset="-122"/>
              </a:rPr>
              <a:t>		</a:t>
            </a:r>
            <a:r>
              <a:rPr lang="en-US" altLang="zh-CN">
                <a:ea typeface="宋体" charset="-122"/>
              </a:rPr>
              <a:t>// </a:t>
            </a:r>
            <a:r>
              <a:rPr lang="zh-CN" altLang="en-US">
                <a:ea typeface="宋体" charset="-122"/>
              </a:rPr>
              <a:t>如果添加的节点的值，比当前节点的值小</a:t>
            </a:r>
          </a:p>
          <a:p>
            <a:pPr marL="0" indent="0" eaLnBrk="1" hangingPunct="1">
              <a:buNone/>
            </a:pPr>
            <a:r>
              <a:rPr lang="zh-CN" altLang="en-US">
                <a:ea typeface="宋体" charset="-122"/>
              </a:rPr>
              <a:t>		</a:t>
            </a:r>
            <a:r>
              <a:rPr lang="en-US" altLang="zh-CN">
                <a:ea typeface="宋体" charset="-122"/>
              </a:rPr>
              <a:t>if (node.value &lt; this.value) {</a:t>
            </a:r>
          </a:p>
          <a:p>
            <a:pPr marL="0" indent="0" eaLnBrk="1" hangingPunct="1">
              <a:buNone/>
            </a:pPr>
            <a:r>
              <a:rPr lang="en-US" altLang="zh-CN">
                <a:ea typeface="宋体" charset="-122"/>
              </a:rPr>
              <a:t>			// </a:t>
            </a:r>
            <a:r>
              <a:rPr lang="zh-CN" altLang="en-US">
                <a:ea typeface="宋体" charset="-122"/>
              </a:rPr>
              <a:t>如果左节点为空</a:t>
            </a:r>
          </a:p>
          <a:p>
            <a:pPr marL="0" indent="0" eaLnBrk="1" hangingPunct="1">
              <a:buNone/>
            </a:pPr>
            <a:r>
              <a:rPr lang="zh-CN" altLang="en-US">
                <a:ea typeface="宋体" charset="-122"/>
              </a:rPr>
              <a:t>			</a:t>
            </a:r>
            <a:r>
              <a:rPr lang="en-US" altLang="zh-CN">
                <a:ea typeface="宋体" charset="-122"/>
              </a:rPr>
              <a:t>if (this.left == null) {</a:t>
            </a:r>
          </a:p>
          <a:p>
            <a:pPr marL="0" indent="0" eaLnBrk="1" hangingPunct="1">
              <a:buNone/>
            </a:pPr>
            <a:r>
              <a:rPr lang="en-US" altLang="zh-CN">
                <a:ea typeface="宋体" charset="-122"/>
              </a:rPr>
              <a:t>				this.left = node;</a:t>
            </a:r>
          </a:p>
          <a:p>
            <a:pPr marL="0" indent="0" eaLnBrk="1" hangingPunct="1">
              <a:buNone/>
            </a:pPr>
            <a:r>
              <a:rPr lang="en-US" altLang="zh-CN">
                <a:ea typeface="宋体" charset="-122"/>
              </a:rPr>
              <a:t>			} else {// </a:t>
            </a:r>
            <a:r>
              <a:rPr lang="zh-CN" altLang="en-US">
                <a:ea typeface="宋体" charset="-122"/>
              </a:rPr>
              <a:t>如果不为空</a:t>
            </a:r>
            <a:r>
              <a:rPr lang="en-US" altLang="zh-CN">
                <a:ea typeface="宋体" charset="-122"/>
              </a:rPr>
              <a:t>,</a:t>
            </a:r>
            <a:r>
              <a:rPr lang="zh-CN" altLang="en-US">
                <a:ea typeface="宋体" charset="-122"/>
              </a:rPr>
              <a:t>递归添加</a:t>
            </a:r>
          </a:p>
          <a:p>
            <a:pPr marL="0" indent="0" eaLnBrk="1" hangingPunct="1">
              <a:buNone/>
            </a:pPr>
            <a:r>
              <a:rPr lang="zh-CN" altLang="en-US">
                <a:ea typeface="宋体" charset="-122"/>
              </a:rPr>
              <a:t>				</a:t>
            </a:r>
            <a:r>
              <a:rPr lang="en-US" altLang="zh-CN">
                <a:ea typeface="宋体" charset="-122"/>
              </a:rPr>
              <a:t>this.left.add(node);</a:t>
            </a:r>
          </a:p>
          <a:p>
            <a:pPr marL="0" indent="0" eaLnBrk="1" hangingPunct="1">
              <a:buNone/>
            </a:pPr>
            <a:r>
              <a:rPr lang="en-US" altLang="zh-CN">
                <a:ea typeface="宋体" charset="-122"/>
              </a:rPr>
              <a:t>			}</a:t>
            </a:r>
          </a:p>
          <a:p>
            <a:pPr marL="0" indent="0" eaLnBrk="1" hangingPunct="1">
              <a:buNone/>
            </a:pPr>
            <a:r>
              <a:rPr lang="en-US" altLang="zh-CN">
                <a:ea typeface="宋体" charset="-122"/>
              </a:rPr>
              <a:t>		} else {</a:t>
            </a:r>
          </a:p>
          <a:p>
            <a:pPr marL="0" indent="0" eaLnBrk="1" hangingPunct="1">
              <a:buNone/>
            </a:pPr>
            <a:r>
              <a:rPr lang="en-US" altLang="zh-CN">
                <a:ea typeface="宋体" charset="-122"/>
              </a:rPr>
              <a:t>			if (this.right == null) {</a:t>
            </a:r>
          </a:p>
          <a:p>
            <a:pPr marL="0" indent="0" eaLnBrk="1" hangingPunct="1">
              <a:buNone/>
            </a:pPr>
            <a:r>
              <a:rPr lang="en-US" altLang="zh-CN">
                <a:ea typeface="宋体" charset="-122"/>
              </a:rPr>
              <a:t>				this.right = node;</a:t>
            </a:r>
          </a:p>
          <a:p>
            <a:pPr marL="0" indent="0" eaLnBrk="1" hangingPunct="1">
              <a:buNone/>
            </a:pPr>
            <a:r>
              <a:rPr lang="en-US" altLang="zh-CN">
                <a:ea typeface="宋体" charset="-122"/>
              </a:rPr>
              <a:t>			} else {// </a:t>
            </a:r>
            <a:r>
              <a:rPr lang="zh-CN" altLang="en-US">
                <a:ea typeface="宋体" charset="-122"/>
              </a:rPr>
              <a:t>如果不为空</a:t>
            </a:r>
            <a:r>
              <a:rPr lang="en-US" altLang="zh-CN">
                <a:ea typeface="宋体" charset="-122"/>
              </a:rPr>
              <a:t>,</a:t>
            </a:r>
            <a:r>
              <a:rPr lang="zh-CN" altLang="en-US">
                <a:ea typeface="宋体" charset="-122"/>
              </a:rPr>
              <a:t>递归添加</a:t>
            </a:r>
          </a:p>
          <a:p>
            <a:pPr marL="0" indent="0" eaLnBrk="1" hangingPunct="1">
              <a:buNone/>
            </a:pPr>
            <a:r>
              <a:rPr lang="zh-CN" altLang="en-US">
                <a:ea typeface="宋体" charset="-122"/>
              </a:rPr>
              <a:t>				</a:t>
            </a:r>
            <a:r>
              <a:rPr lang="en-US" altLang="zh-CN">
                <a:ea typeface="宋体" charset="-122"/>
              </a:rPr>
              <a:t>this.right.add(node);</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 </a:t>
            </a:r>
            <a:r>
              <a:rPr lang="zh-CN" altLang="en-US">
                <a:ea typeface="宋体" charset="-122"/>
              </a:rPr>
              <a:t>左旋转</a:t>
            </a:r>
            <a:r>
              <a:rPr lang="en-US" altLang="zh-CN">
                <a:ea typeface="宋体" charset="-122"/>
              </a:rPr>
              <a:t>[</a:t>
            </a:r>
            <a:r>
              <a:rPr lang="zh-CN" altLang="en-US">
                <a:ea typeface="宋体" charset="-122"/>
              </a:rPr>
              <a:t>单旋转</a:t>
            </a:r>
            <a:r>
              <a:rPr lang="en-US" altLang="zh-CN">
                <a:ea typeface="宋体" charset="-122"/>
              </a:rPr>
              <a:t>]</a:t>
            </a:r>
          </a:p>
          <a:p>
            <a:pPr marL="0" indent="0" eaLnBrk="1" hangingPunct="1">
              <a:buNone/>
            </a:pPr>
            <a:r>
              <a:rPr lang="en-US" altLang="zh-CN">
                <a:ea typeface="宋体" charset="-122"/>
              </a:rPr>
              <a:t>		if (rightHeight() - leftHeight() &gt; 1) {</a:t>
            </a:r>
          </a:p>
          <a:p>
            <a:pPr marL="0" indent="0" eaLnBrk="1" hangingPunct="1">
              <a:buNone/>
            </a:pPr>
            <a:r>
              <a:rPr lang="en-US" altLang="zh-CN">
                <a:ea typeface="宋体" charset="-122"/>
              </a:rPr>
              <a:t>			if(right!=null&amp;&amp;right.rightHeight()&lt;right.leftHeight()) {</a:t>
            </a:r>
          </a:p>
          <a:p>
            <a:pPr marL="0" indent="0" eaLnBrk="1" hangingPunct="1">
              <a:buNone/>
            </a:pPr>
            <a:r>
              <a:rPr lang="en-US" altLang="zh-CN">
                <a:ea typeface="宋体" charset="-122"/>
              </a:rPr>
              <a:t>			// </a:t>
            </a:r>
            <a:r>
              <a:rPr lang="zh-CN" altLang="en-US">
                <a:ea typeface="宋体" charset="-122"/>
              </a:rPr>
              <a:t>先对右子树进行右旋转</a:t>
            </a:r>
          </a:p>
          <a:p>
            <a:pPr marL="0" indent="0" eaLnBrk="1" hangingPunct="1">
              <a:buNone/>
            </a:pPr>
            <a:r>
              <a:rPr lang="zh-CN" altLang="en-US">
                <a:ea typeface="宋体" charset="-122"/>
              </a:rPr>
              <a:t>			</a:t>
            </a:r>
            <a:r>
              <a:rPr lang="en-US" altLang="zh-CN">
                <a:ea typeface="宋体" charset="-122"/>
              </a:rPr>
              <a:t>right.rightRotate();</a:t>
            </a:r>
          </a:p>
          <a:p>
            <a:pPr marL="0" indent="0" eaLnBrk="1" hangingPunct="1">
              <a:buNone/>
            </a:pPr>
            <a:r>
              <a:rPr lang="en-US" altLang="zh-CN">
                <a:ea typeface="宋体" charset="-122"/>
              </a:rPr>
              <a:t>			 // </a:t>
            </a:r>
            <a:r>
              <a:rPr lang="zh-CN" altLang="en-US">
                <a:ea typeface="宋体" charset="-122"/>
              </a:rPr>
              <a:t>再对当前节点</a:t>
            </a:r>
            <a:r>
              <a:rPr lang="en-US" altLang="zh-CN">
                <a:ea typeface="宋体" charset="-122"/>
              </a:rPr>
              <a:t>[</a:t>
            </a:r>
            <a:r>
              <a:rPr lang="zh-CN" altLang="en-US">
                <a:ea typeface="宋体" charset="-122"/>
              </a:rPr>
              <a:t>根节点</a:t>
            </a:r>
            <a:r>
              <a:rPr lang="en-US" altLang="zh-CN">
                <a:ea typeface="宋体" charset="-122"/>
              </a:rPr>
              <a:t>]</a:t>
            </a:r>
            <a:r>
              <a:rPr lang="zh-CN" altLang="en-US">
                <a:ea typeface="宋体" charset="-122"/>
              </a:rPr>
              <a:t>进行左旋转</a:t>
            </a:r>
          </a:p>
          <a:p>
            <a:pPr marL="0" indent="0" eaLnBrk="1" hangingPunct="1">
              <a:buNone/>
            </a:pPr>
            <a:r>
              <a:rPr lang="zh-CN" altLang="en-US">
                <a:ea typeface="宋体" charset="-122"/>
              </a:rPr>
              <a:t>			</a:t>
            </a:r>
            <a:r>
              <a:rPr lang="en-US" altLang="zh-CN">
                <a:ea typeface="宋体" charset="-122"/>
              </a:rPr>
              <a:t>leftRotate();</a:t>
            </a:r>
          </a:p>
          <a:p>
            <a:pPr marL="0" indent="0" eaLnBrk="1" hangingPunct="1">
              <a:buNone/>
            </a:pPr>
            <a:r>
              <a:rPr lang="en-US" altLang="zh-CN">
                <a:ea typeface="宋体" charset="-122"/>
              </a:rPr>
              <a:t>			</a:t>
            </a:r>
          </a:p>
          <a:p>
            <a:pPr marL="0" indent="0" eaLnBrk="1" hangingPunct="1">
              <a:buNone/>
            </a:pPr>
            <a:r>
              <a:rPr lang="en-US" altLang="zh-CN">
                <a:ea typeface="宋体" charset="-122"/>
              </a:rPr>
              <a:t>			}  else {</a:t>
            </a:r>
          </a:p>
          <a:p>
            <a:pPr marL="0" indent="0" eaLnBrk="1" hangingPunct="1">
              <a:buNone/>
            </a:pPr>
            <a:r>
              <a:rPr lang="en-US" altLang="zh-CN">
                <a:ea typeface="宋体" charset="-122"/>
              </a:rPr>
              <a:t>				leftRotate();</a:t>
            </a:r>
          </a:p>
          <a:p>
            <a:pPr marL="0" indent="0" eaLnBrk="1" hangingPunct="1">
              <a:buNone/>
            </a:pPr>
            <a:r>
              <a:rPr lang="en-US" altLang="zh-CN">
                <a:ea typeface="宋体" charset="-122"/>
              </a:rPr>
              <a:t>			}</a:t>
            </a:r>
          </a:p>
          <a:p>
            <a:pPr marL="0" indent="0" eaLnBrk="1" hangingPunct="1">
              <a:buNone/>
            </a:pPr>
            <a:r>
              <a:rPr lang="en-US" altLang="zh-CN">
                <a:ea typeface="宋体" charset="-122"/>
              </a:rPr>
              <a:t>			return; //retrun </a:t>
            </a:r>
            <a:r>
              <a:rPr lang="zh-CN" altLang="en-US">
                <a:ea typeface="宋体" charset="-122"/>
              </a:rPr>
              <a:t>不要忘了写</a:t>
            </a:r>
            <a:r>
              <a:rPr lang="en-US" altLang="zh-CN">
                <a:ea typeface="宋体" charset="-122"/>
              </a:rPr>
              <a:t>...</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 </a:t>
            </a:r>
            <a:r>
              <a:rPr lang="zh-CN" altLang="en-US">
                <a:ea typeface="宋体" charset="-122"/>
              </a:rPr>
              <a:t>右旋转 </a:t>
            </a:r>
            <a:r>
              <a:rPr lang="en-US" altLang="zh-CN">
                <a:ea typeface="宋体" charset="-122"/>
              </a:rPr>
              <a:t>[</a:t>
            </a:r>
            <a:r>
              <a:rPr lang="zh-CN" altLang="en-US">
                <a:ea typeface="宋体" charset="-122"/>
              </a:rPr>
              <a:t>考虑到双旋转问题</a:t>
            </a:r>
            <a:r>
              <a:rPr lang="en-US" altLang="zh-CN">
                <a:ea typeface="宋体" charset="-122"/>
              </a:rPr>
              <a:t>]</a:t>
            </a:r>
          </a:p>
          <a:p>
            <a:pPr marL="0" indent="0" eaLnBrk="1" hangingPunct="1">
              <a:buNone/>
            </a:pPr>
            <a:r>
              <a:rPr lang="en-US" altLang="zh-CN">
                <a:ea typeface="宋体" charset="-122"/>
              </a:rPr>
              <a:t>		if (leftHeight() - rightHeight() &gt; 1) {</a:t>
            </a:r>
          </a:p>
          <a:p>
            <a:pPr marL="0" indent="0" eaLnBrk="1" hangingPunct="1">
              <a:buNone/>
            </a:pPr>
            <a:r>
              <a:rPr lang="en-US" altLang="zh-CN">
                <a:ea typeface="宋体" charset="-122"/>
              </a:rPr>
              <a:t>			if (left != null &amp;&amp; left.leftHeight() &lt; left.rightHeight()) {</a:t>
            </a:r>
          </a:p>
          <a:p>
            <a:pPr marL="0" indent="0" eaLnBrk="1" hangingPunct="1">
              <a:buNone/>
            </a:pPr>
            <a:r>
              <a:rPr lang="en-US" altLang="zh-CN">
                <a:ea typeface="宋体" charset="-122"/>
              </a:rPr>
              <a:t>				// </a:t>
            </a:r>
            <a:r>
              <a:rPr lang="zh-CN" altLang="en-US">
                <a:ea typeface="宋体" charset="-122"/>
              </a:rPr>
              <a:t>先对左子树进行左旋转</a:t>
            </a:r>
          </a:p>
          <a:p>
            <a:pPr marL="0" indent="0" eaLnBrk="1" hangingPunct="1">
              <a:buNone/>
            </a:pPr>
            <a:r>
              <a:rPr lang="zh-CN" altLang="en-US">
                <a:ea typeface="宋体" charset="-122"/>
              </a:rPr>
              <a:t>				</a:t>
            </a:r>
            <a:r>
              <a:rPr lang="en-US" altLang="zh-CN">
                <a:ea typeface="宋体" charset="-122"/>
              </a:rPr>
              <a:t>left.leftRotate();</a:t>
            </a:r>
          </a:p>
          <a:p>
            <a:pPr marL="0" indent="0" eaLnBrk="1" hangingPunct="1">
              <a:buNone/>
            </a:pPr>
            <a:r>
              <a:rPr lang="en-US" altLang="zh-CN">
                <a:ea typeface="宋体" charset="-122"/>
              </a:rPr>
              <a:t>				// </a:t>
            </a:r>
            <a:r>
              <a:rPr lang="zh-CN" altLang="en-US">
                <a:ea typeface="宋体" charset="-122"/>
              </a:rPr>
              <a:t>再对当前节点</a:t>
            </a:r>
            <a:r>
              <a:rPr lang="en-US" altLang="zh-CN">
                <a:ea typeface="宋体" charset="-122"/>
              </a:rPr>
              <a:t>[</a:t>
            </a:r>
            <a:r>
              <a:rPr lang="zh-CN" altLang="en-US">
                <a:ea typeface="宋体" charset="-122"/>
              </a:rPr>
              <a:t>根节点</a:t>
            </a:r>
            <a:r>
              <a:rPr lang="en-US" altLang="zh-CN">
                <a:ea typeface="宋体" charset="-122"/>
              </a:rPr>
              <a:t>]</a:t>
            </a:r>
            <a:r>
              <a:rPr lang="zh-CN" altLang="en-US">
                <a:ea typeface="宋体" charset="-122"/>
              </a:rPr>
              <a:t>进行右旋转</a:t>
            </a:r>
          </a:p>
          <a:p>
            <a:pPr marL="0" indent="0" eaLnBrk="1" hangingPunct="1">
              <a:buNone/>
            </a:pPr>
            <a:r>
              <a:rPr lang="zh-CN" altLang="en-US">
                <a:ea typeface="宋体" charset="-122"/>
              </a:rPr>
              <a:t>				</a:t>
            </a:r>
            <a:r>
              <a:rPr lang="en-US" altLang="zh-CN">
                <a:ea typeface="宋体" charset="-122"/>
              </a:rPr>
              <a:t>rightRotate();</a:t>
            </a:r>
          </a:p>
          <a:p>
            <a:pPr marL="0" indent="0" eaLnBrk="1" hangingPunct="1">
              <a:buNone/>
            </a:pPr>
            <a:r>
              <a:rPr lang="en-US" altLang="zh-CN">
                <a:ea typeface="宋体" charset="-122"/>
              </a:rPr>
              <a:t>			} else {</a:t>
            </a:r>
          </a:p>
          <a:p>
            <a:pPr marL="0" indent="0" eaLnBrk="1" hangingPunct="1">
              <a:buNone/>
            </a:pPr>
            <a:r>
              <a:rPr lang="en-US" altLang="zh-CN">
                <a:ea typeface="宋体" charset="-122"/>
              </a:rPr>
              <a:t>				rightRotate();</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 </a:t>
            </a:r>
            <a:r>
              <a:rPr lang="zh-CN" altLang="en-US">
                <a:ea typeface="宋体" charset="-122"/>
              </a:rPr>
              <a:t>右旋转</a:t>
            </a:r>
          </a:p>
          <a:p>
            <a:pPr marL="0" indent="0" eaLnBrk="1" hangingPunct="1">
              <a:buNone/>
            </a:pPr>
            <a:r>
              <a:rPr lang="zh-CN" altLang="en-US">
                <a:ea typeface="宋体" charset="-122"/>
              </a:rPr>
              <a:t>	 *</a:t>
            </a:r>
            <a:r>
              <a:rPr lang="en-US" altLang="zh-CN">
                <a:ea typeface="宋体" charset="-122"/>
              </a:rPr>
              <a:t>/</a:t>
            </a:r>
          </a:p>
          <a:p>
            <a:pPr marL="0" indent="0" eaLnBrk="1" hangingPunct="1">
              <a:buNone/>
            </a:pPr>
            <a:r>
              <a:rPr lang="en-US" altLang="zh-CN">
                <a:ea typeface="宋体" charset="-122"/>
              </a:rPr>
              <a:t>	private void rightRotate() {</a:t>
            </a:r>
          </a:p>
          <a:p>
            <a:pPr marL="0" indent="0" eaLnBrk="1" hangingPunct="1">
              <a:buNone/>
            </a:pPr>
            <a:r>
              <a:rPr lang="en-US" altLang="zh-CN">
                <a:ea typeface="宋体" charset="-122"/>
              </a:rPr>
              <a:t>		System.out.println("@@@@");</a:t>
            </a:r>
          </a:p>
          <a:p>
            <a:pPr marL="0" indent="0" eaLnBrk="1" hangingPunct="1">
              <a:buNone/>
            </a:pPr>
            <a:r>
              <a:rPr lang="en-US" altLang="zh-CN">
                <a:ea typeface="宋体" charset="-122"/>
              </a:rPr>
              <a:t>		Node newLeft = new Node(value);</a:t>
            </a:r>
          </a:p>
          <a:p>
            <a:pPr marL="0" indent="0" eaLnBrk="1" hangingPunct="1">
              <a:buNone/>
            </a:pPr>
            <a:r>
              <a:rPr lang="en-US" altLang="zh-CN">
                <a:ea typeface="宋体" charset="-122"/>
              </a:rPr>
              <a:t>		newLeft.right=right;</a:t>
            </a:r>
          </a:p>
          <a:p>
            <a:pPr marL="0" indent="0" eaLnBrk="1" hangingPunct="1">
              <a:buNone/>
            </a:pPr>
            <a:r>
              <a:rPr lang="en-US" altLang="zh-CN">
                <a:ea typeface="宋体" charset="-122"/>
              </a:rPr>
              <a:t>		newLeft.left=left.right;</a:t>
            </a:r>
          </a:p>
          <a:p>
            <a:pPr marL="0" indent="0" eaLnBrk="1" hangingPunct="1">
              <a:buNone/>
            </a:pPr>
            <a:r>
              <a:rPr lang="en-US" altLang="zh-CN">
                <a:ea typeface="宋体" charset="-122"/>
              </a:rPr>
              <a:t>		value=left.value;</a:t>
            </a:r>
          </a:p>
          <a:p>
            <a:pPr marL="0" indent="0" eaLnBrk="1" hangingPunct="1">
              <a:buNone/>
            </a:pPr>
            <a:r>
              <a:rPr lang="en-US" altLang="zh-CN">
                <a:ea typeface="宋体" charset="-122"/>
              </a:rPr>
              <a:t>		left=left.left;</a:t>
            </a:r>
          </a:p>
          <a:p>
            <a:pPr marL="0" indent="0" eaLnBrk="1" hangingPunct="1">
              <a:buNone/>
            </a:pPr>
            <a:r>
              <a:rPr lang="en-US" altLang="zh-CN">
                <a:ea typeface="宋体" charset="-122"/>
              </a:rPr>
              <a:t>		right=newLeft;</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 </a:t>
            </a:r>
            <a:r>
              <a:rPr lang="zh-CN" altLang="en-US">
                <a:ea typeface="宋体" charset="-122"/>
              </a:rPr>
              <a:t>左旋转</a:t>
            </a:r>
          </a:p>
          <a:p>
            <a:pPr marL="0" indent="0" eaLnBrk="1" hangingPunct="1">
              <a:buNone/>
            </a:pPr>
            <a:r>
              <a:rPr lang="zh-CN" altLang="en-US">
                <a:ea typeface="宋体" charset="-122"/>
              </a:rPr>
              <a:t>	 *</a:t>
            </a:r>
            <a:r>
              <a:rPr lang="en-US" altLang="zh-CN">
                <a:ea typeface="宋体" charset="-122"/>
              </a:rPr>
              <a:t>/</a:t>
            </a:r>
          </a:p>
          <a:p>
            <a:pPr marL="0" indent="0" eaLnBrk="1" hangingPunct="1">
              <a:buNone/>
            </a:pPr>
            <a:r>
              <a:rPr lang="en-US" altLang="zh-CN">
                <a:ea typeface="宋体" charset="-122"/>
              </a:rPr>
              <a:t>	private void leftRotate() {</a:t>
            </a:r>
          </a:p>
          <a:p>
            <a:pPr marL="0" indent="0" eaLnBrk="1" hangingPunct="1">
              <a:buNone/>
            </a:pPr>
            <a:r>
              <a:rPr lang="en-US" altLang="zh-CN">
                <a:ea typeface="宋体" charset="-122"/>
              </a:rPr>
              <a:t>		System.out.println("~~~");</a:t>
            </a:r>
          </a:p>
          <a:p>
            <a:pPr marL="0" indent="0" eaLnBrk="1" hangingPunct="1">
              <a:buNone/>
            </a:pPr>
            <a:r>
              <a:rPr lang="en-US" altLang="zh-CN">
                <a:ea typeface="宋体" charset="-122"/>
              </a:rPr>
              <a:t>		//</a:t>
            </a:r>
            <a:r>
              <a:rPr lang="zh-CN" altLang="en-US">
                <a:ea typeface="宋体" charset="-122"/>
              </a:rPr>
              <a:t>创建一个新的节点 </a:t>
            </a:r>
            <a:r>
              <a:rPr lang="en-US" altLang="zh-CN">
                <a:ea typeface="宋体" charset="-122"/>
              </a:rPr>
              <a:t>newNode (</a:t>
            </a:r>
            <a:r>
              <a:rPr lang="zh-CN" altLang="en-US">
                <a:ea typeface="宋体" charset="-122"/>
              </a:rPr>
              <a:t>以</a:t>
            </a:r>
            <a:r>
              <a:rPr lang="en-US" altLang="zh-CN">
                <a:ea typeface="宋体" charset="-122"/>
              </a:rPr>
              <a:t>4</a:t>
            </a:r>
            <a:r>
              <a:rPr lang="zh-CN" altLang="en-US">
                <a:ea typeface="宋体" charset="-122"/>
              </a:rPr>
              <a:t>这个值创建</a:t>
            </a:r>
            <a:r>
              <a:rPr lang="en-US" altLang="zh-CN">
                <a:ea typeface="宋体" charset="-122"/>
              </a:rPr>
              <a:t>)</a:t>
            </a:r>
          </a:p>
          <a:p>
            <a:pPr marL="0" indent="0" eaLnBrk="1" hangingPunct="1">
              <a:buNone/>
            </a:pPr>
            <a:r>
              <a:rPr lang="en-US" altLang="zh-CN">
                <a:ea typeface="宋体" charset="-122"/>
              </a:rPr>
              <a:t>		//,</a:t>
            </a:r>
            <a:r>
              <a:rPr lang="zh-CN" altLang="en-US">
                <a:ea typeface="宋体" charset="-122"/>
              </a:rPr>
              <a:t>创建一个新的节点，值等于当前根节点的值</a:t>
            </a:r>
          </a:p>
          <a:p>
            <a:pPr marL="0" indent="0" eaLnBrk="1" hangingPunct="1">
              <a:buNone/>
            </a:pPr>
            <a:r>
              <a:rPr lang="zh-CN" altLang="en-US">
                <a:ea typeface="宋体" charset="-122"/>
              </a:rPr>
              <a:t>		</a:t>
            </a:r>
            <a:r>
              <a:rPr lang="en-US" altLang="zh-CN">
                <a:ea typeface="宋体" charset="-122"/>
              </a:rPr>
              <a:t>Node newLeft = new Node(value);</a:t>
            </a:r>
          </a:p>
          <a:p>
            <a:pPr marL="0" indent="0" eaLnBrk="1" hangingPunct="1">
              <a:buNone/>
            </a:pPr>
            <a:r>
              <a:rPr lang="en-US" altLang="zh-CN">
                <a:ea typeface="宋体" charset="-122"/>
              </a:rPr>
              <a:t>		//</a:t>
            </a:r>
            <a:r>
              <a:rPr lang="zh-CN" altLang="en-US">
                <a:ea typeface="宋体" charset="-122"/>
              </a:rPr>
              <a:t>把新节点的左子树设置了当前节点的左子树</a:t>
            </a:r>
          </a:p>
          <a:p>
            <a:pPr marL="0" indent="0" eaLnBrk="1" hangingPunct="1">
              <a:buNone/>
            </a:pPr>
            <a:r>
              <a:rPr lang="zh-CN" altLang="en-US">
                <a:ea typeface="宋体" charset="-122"/>
              </a:rPr>
              <a:t>		</a:t>
            </a:r>
            <a:r>
              <a:rPr lang="en-US" altLang="zh-CN">
                <a:ea typeface="宋体" charset="-122"/>
              </a:rPr>
              <a:t>newLeft.left=left;</a:t>
            </a:r>
          </a:p>
          <a:p>
            <a:pPr marL="0" indent="0" eaLnBrk="1" hangingPunct="1">
              <a:buNone/>
            </a:pPr>
            <a:r>
              <a:rPr lang="en-US" altLang="zh-CN">
                <a:ea typeface="宋体" charset="-122"/>
              </a:rPr>
              <a:t>		//</a:t>
            </a:r>
            <a:r>
              <a:rPr lang="zh-CN" altLang="en-US">
                <a:ea typeface="宋体" charset="-122"/>
              </a:rPr>
              <a:t>把新节点的右子树设置为当前节点的右子树的左子树</a:t>
            </a:r>
          </a:p>
          <a:p>
            <a:pPr marL="0" indent="0" eaLnBrk="1" hangingPunct="1">
              <a:buNone/>
            </a:pPr>
            <a:r>
              <a:rPr lang="zh-CN" altLang="en-US">
                <a:ea typeface="宋体" charset="-122"/>
              </a:rPr>
              <a:t>		</a:t>
            </a:r>
            <a:r>
              <a:rPr lang="en-US" altLang="zh-CN">
                <a:ea typeface="宋体" charset="-122"/>
              </a:rPr>
              <a:t>newLeft.right=right.left;</a:t>
            </a:r>
          </a:p>
          <a:p>
            <a:pPr marL="0" indent="0" eaLnBrk="1" hangingPunct="1">
              <a:buNone/>
            </a:pPr>
            <a:r>
              <a:rPr lang="en-US" altLang="zh-CN">
                <a:ea typeface="宋体" charset="-122"/>
              </a:rPr>
              <a:t>		//</a:t>
            </a:r>
            <a:r>
              <a:rPr lang="zh-CN" altLang="en-US">
                <a:ea typeface="宋体" charset="-122"/>
              </a:rPr>
              <a:t>把当前节点的值换为右子节点的值</a:t>
            </a:r>
          </a:p>
          <a:p>
            <a:pPr marL="0" indent="0" eaLnBrk="1" hangingPunct="1">
              <a:buNone/>
            </a:pPr>
            <a:r>
              <a:rPr lang="zh-CN" altLang="en-US">
                <a:ea typeface="宋体" charset="-122"/>
              </a:rPr>
              <a:t>		</a:t>
            </a:r>
            <a:r>
              <a:rPr lang="en-US" altLang="zh-CN">
                <a:ea typeface="宋体" charset="-122"/>
              </a:rPr>
              <a:t>value=right.value;</a:t>
            </a:r>
          </a:p>
          <a:p>
            <a:pPr marL="0" indent="0" eaLnBrk="1" hangingPunct="1">
              <a:buNone/>
            </a:pPr>
            <a:r>
              <a:rPr lang="en-US" altLang="zh-CN">
                <a:ea typeface="宋体" charset="-122"/>
              </a:rPr>
              <a:t>		//</a:t>
            </a:r>
            <a:r>
              <a:rPr lang="zh-CN" altLang="en-US">
                <a:ea typeface="宋体" charset="-122"/>
              </a:rPr>
              <a:t>把当前节点的右子树设置成右子树的右子树</a:t>
            </a:r>
          </a:p>
          <a:p>
            <a:pPr marL="0" indent="0" eaLnBrk="1" hangingPunct="1">
              <a:buNone/>
            </a:pPr>
            <a:r>
              <a:rPr lang="zh-CN" altLang="en-US">
                <a:ea typeface="宋体" charset="-122"/>
              </a:rPr>
              <a:t>		</a:t>
            </a:r>
            <a:r>
              <a:rPr lang="en-US" altLang="zh-CN">
                <a:ea typeface="宋体" charset="-122"/>
              </a:rPr>
              <a:t>right=right.right;</a:t>
            </a:r>
          </a:p>
          <a:p>
            <a:pPr marL="0" indent="0" eaLnBrk="1" hangingPunct="1">
              <a:buNone/>
            </a:pPr>
            <a:r>
              <a:rPr lang="en-US" altLang="zh-CN">
                <a:ea typeface="宋体" charset="-122"/>
              </a:rPr>
              <a:t>		//</a:t>
            </a:r>
            <a:r>
              <a:rPr lang="zh-CN" altLang="en-US">
                <a:ea typeface="宋体" charset="-122"/>
              </a:rPr>
              <a:t>把当前节点的左子树设置为新节点</a:t>
            </a:r>
          </a:p>
          <a:p>
            <a:pPr marL="0" indent="0" eaLnBrk="1" hangingPunct="1">
              <a:buNone/>
            </a:pPr>
            <a:r>
              <a:rPr lang="zh-CN" altLang="en-US">
                <a:ea typeface="宋体" charset="-122"/>
              </a:rPr>
              <a:t>		</a:t>
            </a:r>
            <a:r>
              <a:rPr lang="en-US" altLang="zh-CN">
                <a:ea typeface="宋体" charset="-122"/>
              </a:rPr>
              <a:t>left=newLeft;</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r>
              <a:rPr lang="en-US" altLang="zh-CN">
                <a:ea typeface="宋体" charset="-122"/>
              </a:rPr>
              <a:t>	// </a:t>
            </a:r>
            <a:r>
              <a:rPr lang="zh-CN" altLang="en-US">
                <a:ea typeface="宋体" charset="-122"/>
              </a:rPr>
              <a:t>中序遍历</a:t>
            </a:r>
          </a:p>
          <a:p>
            <a:pPr marL="0" indent="0" eaLnBrk="1" hangingPunct="1">
              <a:buNone/>
            </a:pPr>
            <a:r>
              <a:rPr lang="zh-CN" altLang="en-US">
                <a:ea typeface="宋体" charset="-122"/>
              </a:rPr>
              <a:t>	</a:t>
            </a:r>
            <a:r>
              <a:rPr lang="en-US" altLang="zh-CN">
                <a:ea typeface="宋体" charset="-122"/>
              </a:rPr>
              <a:t>public void infixOrder() {</a:t>
            </a:r>
          </a:p>
          <a:p>
            <a:pPr marL="0" indent="0" eaLnBrk="1" hangingPunct="1">
              <a:buNone/>
            </a:pPr>
            <a:r>
              <a:rPr lang="en-US" altLang="zh-CN">
                <a:ea typeface="宋体" charset="-122"/>
              </a:rPr>
              <a:t>		if (this.left != null) {</a:t>
            </a:r>
          </a:p>
          <a:p>
            <a:pPr marL="0" indent="0" eaLnBrk="1" hangingPunct="1">
              <a:buNone/>
            </a:pPr>
            <a:r>
              <a:rPr lang="en-US" altLang="zh-CN">
                <a:ea typeface="宋体" charset="-122"/>
              </a:rPr>
              <a:t>			this.left.infixOrder();</a:t>
            </a:r>
          </a:p>
          <a:p>
            <a:pPr marL="0" indent="0" eaLnBrk="1" hangingPunct="1">
              <a:buNone/>
            </a:pPr>
            <a:r>
              <a:rPr lang="en-US" altLang="zh-CN">
                <a:ea typeface="宋体" charset="-122"/>
              </a:rPr>
              <a:t>		}</a:t>
            </a:r>
          </a:p>
          <a:p>
            <a:pPr marL="0" indent="0" eaLnBrk="1" hangingPunct="1">
              <a:buNone/>
            </a:pPr>
            <a:r>
              <a:rPr lang="en-US" altLang="zh-CN">
                <a:ea typeface="宋体" charset="-122"/>
              </a:rPr>
              <a:t>		System.out.println(this);</a:t>
            </a:r>
          </a:p>
          <a:p>
            <a:pPr marL="0" indent="0" eaLnBrk="1" hangingPunct="1">
              <a:buNone/>
            </a:pPr>
            <a:r>
              <a:rPr lang="en-US" altLang="zh-CN">
                <a:ea typeface="宋体" charset="-122"/>
              </a:rPr>
              <a:t>		if (this.right != null) {</a:t>
            </a:r>
          </a:p>
          <a:p>
            <a:pPr marL="0" indent="0" eaLnBrk="1" hangingPunct="1">
              <a:buNone/>
            </a:pPr>
            <a:r>
              <a:rPr lang="en-US" altLang="zh-CN">
                <a:ea typeface="宋体" charset="-122"/>
              </a:rPr>
              <a:t>			this.right.infixOrder();</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 </a:t>
            </a:r>
            <a:r>
              <a:rPr lang="zh-CN" altLang="en-US">
                <a:ea typeface="宋体" charset="-122"/>
              </a:rPr>
              <a:t>前序遍历</a:t>
            </a:r>
          </a:p>
          <a:p>
            <a:pPr marL="0" indent="0" eaLnBrk="1" hangingPunct="1">
              <a:buNone/>
            </a:pPr>
            <a:r>
              <a:rPr lang="zh-CN" altLang="en-US">
                <a:ea typeface="宋体" charset="-122"/>
              </a:rPr>
              <a:t>	</a:t>
            </a:r>
            <a:r>
              <a:rPr lang="en-US" altLang="zh-CN">
                <a:ea typeface="宋体" charset="-122"/>
              </a:rPr>
              <a:t>public void preOrder() {</a:t>
            </a:r>
          </a:p>
          <a:p>
            <a:pPr marL="0" indent="0" eaLnBrk="1" hangingPunct="1">
              <a:buNone/>
            </a:pPr>
            <a:r>
              <a:rPr lang="en-US" altLang="zh-CN">
                <a:ea typeface="宋体" charset="-122"/>
              </a:rPr>
              <a:t>		System.out.println(this);</a:t>
            </a:r>
          </a:p>
          <a:p>
            <a:pPr marL="0" indent="0" eaLnBrk="1" hangingPunct="1">
              <a:buNone/>
            </a:pPr>
            <a:r>
              <a:rPr lang="en-US" altLang="zh-CN">
                <a:ea typeface="宋体" charset="-122"/>
              </a:rPr>
              <a:t>		if (this.left != null) {</a:t>
            </a:r>
          </a:p>
          <a:p>
            <a:pPr marL="0" indent="0" eaLnBrk="1" hangingPunct="1">
              <a:buNone/>
            </a:pPr>
            <a:r>
              <a:rPr lang="en-US" altLang="zh-CN">
                <a:ea typeface="宋体" charset="-122"/>
              </a:rPr>
              <a:t>			this.left.preOrder();</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r>
              <a:rPr lang="en-US" altLang="zh-CN">
                <a:ea typeface="宋体" charset="-122"/>
              </a:rPr>
              <a:t>		if (this.right != null) {</a:t>
            </a:r>
          </a:p>
          <a:p>
            <a:pPr marL="0" indent="0" eaLnBrk="1" hangingPunct="1">
              <a:buNone/>
            </a:pPr>
            <a:r>
              <a:rPr lang="en-US" altLang="zh-CN">
                <a:ea typeface="宋体" charset="-122"/>
              </a:rPr>
              <a:t>			this.right.preOrder();</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r>
              <a:rPr lang="en-US" altLang="zh-CN">
                <a:ea typeface="宋体" charset="-122"/>
              </a:rPr>
              <a:t>	@Override</a:t>
            </a:r>
          </a:p>
          <a:p>
            <a:pPr marL="0" indent="0" eaLnBrk="1" hangingPunct="1">
              <a:buNone/>
            </a:pPr>
            <a:r>
              <a:rPr lang="en-US" altLang="zh-CN">
                <a:ea typeface="宋体" charset="-122"/>
              </a:rPr>
              <a:t>	public String toString() {</a:t>
            </a:r>
          </a:p>
          <a:p>
            <a:pPr marL="0" indent="0" eaLnBrk="1" hangingPunct="1">
              <a:buNone/>
            </a:pPr>
            <a:r>
              <a:rPr lang="en-US" altLang="zh-CN">
                <a:ea typeface="宋体" charset="-122"/>
              </a:rPr>
              <a:t>		// TODO Auto-generated method stub</a:t>
            </a:r>
          </a:p>
          <a:p>
            <a:pPr marL="0" indent="0" eaLnBrk="1" hangingPunct="1">
              <a:buNone/>
            </a:pPr>
            <a:r>
              <a:rPr lang="en-US" altLang="zh-CN">
                <a:ea typeface="宋体" charset="-122"/>
              </a:rPr>
              <a:t>		return "</a:t>
            </a:r>
            <a:r>
              <a:rPr lang="zh-CN" altLang="en-US">
                <a:ea typeface="宋体" charset="-122"/>
              </a:rPr>
              <a:t>节点值</a:t>
            </a:r>
            <a:r>
              <a:rPr lang="en-US" altLang="zh-CN">
                <a:ea typeface="宋体" charset="-122"/>
              </a:rPr>
              <a:t>=" + this.value;</a:t>
            </a:r>
          </a:p>
          <a:p>
            <a:pPr marL="0" indent="0" eaLnBrk="1" hangingPunct="1">
              <a:buNone/>
            </a:pPr>
            <a:r>
              <a:rPr lang="en-US" altLang="zh-CN">
                <a:ea typeface="宋体" charset="-122"/>
              </a:rPr>
              <a:t>	}</a:t>
            </a:r>
          </a:p>
          <a:p>
            <a:pPr marL="0" indent="0" eaLnBrk="1" hangingPunct="1">
              <a:buNone/>
            </a:pPr>
            <a:r>
              <a:rPr lang="en-US" altLang="zh-CN">
                <a:ea typeface="宋体" charset="-122"/>
              </a:rPr>
              <a:t>}</a:t>
            </a:r>
          </a:p>
          <a:p>
            <a:pPr marL="0" indent="0" eaLnBrk="1" hangingPunct="1">
              <a:buNone/>
            </a:pPr>
            <a:endParaRPr lang="en-US" altLang="zh-CN">
              <a:ea typeface="宋体" charset="-122"/>
            </a:endParaRPr>
          </a:p>
          <a:p>
            <a:pPr marL="0" indent="0" eaLnBrk="1" hangingPunct="1">
              <a:buNone/>
            </a:pPr>
            <a:r>
              <a:rPr lang="en-US" altLang="zh-CN">
                <a:ea typeface="宋体" charset="-122"/>
              </a:rPr>
              <a:t>class BinarySortTree {</a:t>
            </a:r>
          </a:p>
          <a:p>
            <a:pPr marL="0" indent="0" eaLnBrk="1" hangingPunct="1">
              <a:buNone/>
            </a:pPr>
            <a:r>
              <a:rPr lang="en-US" altLang="zh-CN">
                <a:ea typeface="宋体" charset="-122"/>
              </a:rPr>
              <a:t>	private Node root;</a:t>
            </a:r>
          </a:p>
          <a:p>
            <a:pPr marL="0" indent="0" eaLnBrk="1" hangingPunct="1">
              <a:buNone/>
            </a:pPr>
            <a:r>
              <a:rPr lang="en-US" altLang="zh-CN">
                <a:ea typeface="宋体" charset="-122"/>
              </a:rPr>
              <a:t>	</a:t>
            </a:r>
          </a:p>
          <a:p>
            <a:pPr marL="0" indent="0" eaLnBrk="1" hangingPunct="1">
              <a:buNone/>
            </a:pPr>
            <a:r>
              <a:rPr lang="en-US" altLang="zh-CN">
                <a:ea typeface="宋体" charset="-122"/>
              </a:rPr>
              <a:t>	public Node getRoot() {</a:t>
            </a:r>
          </a:p>
          <a:p>
            <a:pPr marL="0" indent="0" eaLnBrk="1" hangingPunct="1">
              <a:buNone/>
            </a:pPr>
            <a:r>
              <a:rPr lang="en-US" altLang="zh-CN">
                <a:ea typeface="宋体" charset="-122"/>
              </a:rPr>
              <a:t>		return root;</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r>
              <a:rPr lang="en-US" altLang="zh-CN">
                <a:ea typeface="宋体" charset="-122"/>
              </a:rPr>
              <a:t>	// </a:t>
            </a:r>
            <a:r>
              <a:rPr lang="zh-CN" altLang="en-US">
                <a:ea typeface="宋体" charset="-122"/>
              </a:rPr>
              <a:t>查找要删除的节点</a:t>
            </a:r>
          </a:p>
          <a:p>
            <a:pPr marL="0" indent="0" eaLnBrk="1" hangingPunct="1">
              <a:buNone/>
            </a:pPr>
            <a:r>
              <a:rPr lang="zh-CN" altLang="en-US">
                <a:ea typeface="宋体" charset="-122"/>
              </a:rPr>
              <a:t>	</a:t>
            </a:r>
            <a:r>
              <a:rPr lang="en-US" altLang="zh-CN">
                <a:ea typeface="宋体" charset="-122"/>
              </a:rPr>
              <a:t>public Node search(int value) {</a:t>
            </a:r>
          </a:p>
          <a:p>
            <a:pPr marL="0" indent="0" eaLnBrk="1" hangingPunct="1">
              <a:buNone/>
            </a:pPr>
            <a:r>
              <a:rPr lang="en-US" altLang="zh-CN">
                <a:ea typeface="宋体" charset="-122"/>
              </a:rPr>
              <a:t>		if (root == null) {</a:t>
            </a:r>
          </a:p>
          <a:p>
            <a:pPr marL="0" indent="0" eaLnBrk="1" hangingPunct="1">
              <a:buNone/>
            </a:pPr>
            <a:r>
              <a:rPr lang="en-US" altLang="zh-CN">
                <a:ea typeface="宋体" charset="-122"/>
              </a:rPr>
              <a:t>			return null;</a:t>
            </a:r>
          </a:p>
          <a:p>
            <a:pPr marL="0" indent="0" eaLnBrk="1" hangingPunct="1">
              <a:buNone/>
            </a:pPr>
            <a:r>
              <a:rPr lang="en-US" altLang="zh-CN">
                <a:ea typeface="宋体" charset="-122"/>
              </a:rPr>
              <a:t>		} else {</a:t>
            </a:r>
          </a:p>
          <a:p>
            <a:pPr marL="0" indent="0" eaLnBrk="1" hangingPunct="1">
              <a:buNone/>
            </a:pPr>
            <a:r>
              <a:rPr lang="en-US" altLang="zh-CN">
                <a:ea typeface="宋体" charset="-122"/>
              </a:rPr>
              <a:t>			return root.search(value);</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r>
              <a:rPr lang="en-US" altLang="zh-CN">
                <a:ea typeface="宋体" charset="-122"/>
              </a:rPr>
              <a:t>	// </a:t>
            </a:r>
            <a:r>
              <a:rPr lang="zh-CN" altLang="en-US">
                <a:ea typeface="宋体" charset="-122"/>
              </a:rPr>
              <a:t>查找父节点</a:t>
            </a:r>
          </a:p>
          <a:p>
            <a:pPr marL="0" indent="0" eaLnBrk="1" hangingPunct="1">
              <a:buNone/>
            </a:pPr>
            <a:r>
              <a:rPr lang="zh-CN" altLang="en-US">
                <a:ea typeface="宋体" charset="-122"/>
              </a:rPr>
              <a:t>	</a:t>
            </a:r>
            <a:r>
              <a:rPr lang="en-US" altLang="zh-CN">
                <a:ea typeface="宋体" charset="-122"/>
              </a:rPr>
              <a:t>public Node searchParent(int value) {</a:t>
            </a:r>
          </a:p>
          <a:p>
            <a:pPr marL="0" indent="0" eaLnBrk="1" hangingPunct="1">
              <a:buNone/>
            </a:pPr>
            <a:r>
              <a:rPr lang="en-US" altLang="zh-CN">
                <a:ea typeface="宋体" charset="-122"/>
              </a:rPr>
              <a:t>		if (root == null) {</a:t>
            </a:r>
          </a:p>
          <a:p>
            <a:pPr marL="0" indent="0" eaLnBrk="1" hangingPunct="1">
              <a:buNone/>
            </a:pPr>
            <a:r>
              <a:rPr lang="en-US" altLang="zh-CN">
                <a:ea typeface="宋体" charset="-122"/>
              </a:rPr>
              <a:t>			return null;</a:t>
            </a:r>
          </a:p>
          <a:p>
            <a:pPr marL="0" indent="0" eaLnBrk="1" hangingPunct="1">
              <a:buNone/>
            </a:pPr>
            <a:r>
              <a:rPr lang="en-US" altLang="zh-CN">
                <a:ea typeface="宋体" charset="-122"/>
              </a:rPr>
              <a:t>		} else {</a:t>
            </a:r>
          </a:p>
          <a:p>
            <a:pPr marL="0" indent="0" eaLnBrk="1" hangingPunct="1">
              <a:buNone/>
            </a:pPr>
            <a:r>
              <a:rPr lang="en-US" altLang="zh-CN">
                <a:ea typeface="宋体" charset="-122"/>
              </a:rPr>
              <a:t>			return root.searchParent(value);</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r>
              <a:rPr lang="en-US" altLang="zh-CN">
                <a:ea typeface="宋体" charset="-122"/>
              </a:rPr>
              <a:t>	// </a:t>
            </a:r>
            <a:r>
              <a:rPr lang="zh-CN" altLang="en-US">
                <a:ea typeface="宋体" charset="-122"/>
              </a:rPr>
              <a:t>该返回返回右子树的最小值，并删除该节点</a:t>
            </a:r>
          </a:p>
          <a:p>
            <a:pPr marL="0" indent="0" eaLnBrk="1" hangingPunct="1">
              <a:buNone/>
            </a:pPr>
            <a:r>
              <a:rPr lang="zh-CN" altLang="en-US">
                <a:ea typeface="宋体" charset="-122"/>
              </a:rPr>
              <a:t>	</a:t>
            </a:r>
            <a:r>
              <a:rPr lang="en-US" altLang="zh-CN">
                <a:ea typeface="宋体" charset="-122"/>
              </a:rPr>
              <a:t>// </a:t>
            </a:r>
            <a:r>
              <a:rPr lang="zh-CN" altLang="en-US">
                <a:ea typeface="宋体" charset="-122"/>
              </a:rPr>
              <a:t>最小值就是</a:t>
            </a:r>
            <a:r>
              <a:rPr lang="en-US" altLang="zh-CN">
                <a:ea typeface="宋体" charset="-122"/>
              </a:rPr>
              <a:t>node</a:t>
            </a:r>
            <a:r>
              <a:rPr lang="zh-CN" altLang="en-US">
                <a:ea typeface="宋体" charset="-122"/>
              </a:rPr>
              <a:t>节点，因为是引用传递</a:t>
            </a:r>
          </a:p>
          <a:p>
            <a:pPr marL="0" indent="0" eaLnBrk="1" hangingPunct="1">
              <a:buNone/>
            </a:pPr>
            <a:r>
              <a:rPr lang="zh-CN" altLang="en-US">
                <a:ea typeface="宋体" charset="-122"/>
              </a:rPr>
              <a:t>	</a:t>
            </a:r>
            <a:r>
              <a:rPr lang="en-US" altLang="zh-CN">
                <a:ea typeface="宋体" charset="-122"/>
              </a:rPr>
              <a:t>public int delRightTreeMin(Node node) {</a:t>
            </a:r>
          </a:p>
          <a:p>
            <a:pPr marL="0" indent="0" eaLnBrk="1" hangingPunct="1">
              <a:buNone/>
            </a:pPr>
            <a:r>
              <a:rPr lang="en-US" altLang="zh-CN">
                <a:ea typeface="宋体" charset="-122"/>
              </a:rPr>
              <a:t>		Node target = node;</a:t>
            </a:r>
          </a:p>
          <a:p>
            <a:pPr marL="0" indent="0" eaLnBrk="1" hangingPunct="1">
              <a:buNone/>
            </a:pPr>
            <a:r>
              <a:rPr lang="en-US" altLang="zh-CN">
                <a:ea typeface="宋体" charset="-122"/>
              </a:rPr>
              <a:t>		// </a:t>
            </a:r>
            <a:r>
              <a:rPr lang="zh-CN" altLang="en-US">
                <a:ea typeface="宋体" charset="-122"/>
              </a:rPr>
              <a:t>循环查找左节点，就会找到最小值</a:t>
            </a:r>
          </a:p>
          <a:p>
            <a:pPr marL="0" indent="0" eaLnBrk="1" hangingPunct="1">
              <a:buNone/>
            </a:pPr>
            <a:r>
              <a:rPr lang="zh-CN" altLang="en-US">
                <a:ea typeface="宋体" charset="-122"/>
              </a:rPr>
              <a:t>		</a:t>
            </a:r>
            <a:r>
              <a:rPr lang="en-US" altLang="zh-CN">
                <a:ea typeface="宋体" charset="-122"/>
              </a:rPr>
              <a:t>while (target.left != null) {</a:t>
            </a:r>
          </a:p>
          <a:p>
            <a:pPr marL="0" indent="0" eaLnBrk="1" hangingPunct="1">
              <a:buNone/>
            </a:pPr>
            <a:r>
              <a:rPr lang="en-US" altLang="zh-CN">
                <a:ea typeface="宋体" charset="-122"/>
              </a:rPr>
              <a:t>			target = target.left;</a:t>
            </a:r>
          </a:p>
          <a:p>
            <a:pPr marL="0" indent="0" eaLnBrk="1" hangingPunct="1">
              <a:buNone/>
            </a:pPr>
            <a:r>
              <a:rPr lang="en-US" altLang="zh-CN">
                <a:ea typeface="宋体" charset="-122"/>
              </a:rPr>
              <a:t>		}</a:t>
            </a:r>
          </a:p>
          <a:p>
            <a:pPr marL="0" indent="0" eaLnBrk="1" hangingPunct="1">
              <a:buNone/>
            </a:pPr>
            <a:r>
              <a:rPr lang="en-US" altLang="zh-CN">
                <a:ea typeface="宋体" charset="-122"/>
              </a:rPr>
              <a:t>		// </a:t>
            </a:r>
            <a:r>
              <a:rPr lang="zh-CN" altLang="en-US">
                <a:ea typeface="宋体" charset="-122"/>
              </a:rPr>
              <a:t>删除该节点</a:t>
            </a:r>
          </a:p>
          <a:p>
            <a:pPr marL="0" indent="0" eaLnBrk="1" hangingPunct="1">
              <a:buNone/>
            </a:pPr>
            <a:r>
              <a:rPr lang="zh-CN" altLang="en-US">
                <a:ea typeface="宋体" charset="-122"/>
              </a:rPr>
              <a:t>		</a:t>
            </a:r>
            <a:r>
              <a:rPr lang="en-US" altLang="zh-CN">
                <a:ea typeface="宋体" charset="-122"/>
              </a:rPr>
              <a:t>delNode(target.value);</a:t>
            </a:r>
          </a:p>
          <a:p>
            <a:pPr marL="0" indent="0" eaLnBrk="1" hangingPunct="1">
              <a:buNone/>
            </a:pPr>
            <a:r>
              <a:rPr lang="en-US" altLang="zh-CN">
                <a:ea typeface="宋体" charset="-122"/>
              </a:rPr>
              <a:t>		return target.value;</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r>
              <a:rPr lang="en-US" altLang="zh-CN">
                <a:ea typeface="宋体" charset="-122"/>
              </a:rPr>
              <a:t>	// </a:t>
            </a:r>
            <a:r>
              <a:rPr lang="zh-CN" altLang="en-US">
                <a:ea typeface="宋体" charset="-122"/>
              </a:rPr>
              <a:t>删除节点</a:t>
            </a:r>
          </a:p>
          <a:p>
            <a:pPr marL="0" indent="0" eaLnBrk="1" hangingPunct="1">
              <a:buNone/>
            </a:pPr>
            <a:r>
              <a:rPr lang="zh-CN" altLang="en-US">
                <a:ea typeface="宋体" charset="-122"/>
              </a:rPr>
              <a:t>	</a:t>
            </a:r>
            <a:r>
              <a:rPr lang="en-US" altLang="zh-CN">
                <a:ea typeface="宋体" charset="-122"/>
              </a:rPr>
              <a:t>public void delNode(int value) {</a:t>
            </a:r>
          </a:p>
          <a:p>
            <a:pPr marL="0" indent="0" eaLnBrk="1" hangingPunct="1">
              <a:buNone/>
            </a:pPr>
            <a:r>
              <a:rPr lang="en-US" altLang="zh-CN">
                <a:ea typeface="宋体" charset="-122"/>
              </a:rPr>
              <a:t>		if (root == null) {</a:t>
            </a:r>
          </a:p>
          <a:p>
            <a:pPr marL="0" indent="0" eaLnBrk="1" hangingPunct="1">
              <a:buNone/>
            </a:pPr>
            <a:r>
              <a:rPr lang="en-US" altLang="zh-CN">
                <a:ea typeface="宋体" charset="-122"/>
              </a:rPr>
              <a:t>			return;</a:t>
            </a:r>
          </a:p>
          <a:p>
            <a:pPr marL="0" indent="0" eaLnBrk="1" hangingPunct="1">
              <a:buNone/>
            </a:pPr>
            <a:r>
              <a:rPr lang="en-US" altLang="zh-CN">
                <a:ea typeface="宋体" charset="-122"/>
              </a:rPr>
              <a:t>		} else {</a:t>
            </a:r>
          </a:p>
          <a:p>
            <a:pPr marL="0" indent="0" eaLnBrk="1" hangingPunct="1">
              <a:buNone/>
            </a:pPr>
            <a:r>
              <a:rPr lang="en-US" altLang="zh-CN">
                <a:ea typeface="宋体" charset="-122"/>
              </a:rPr>
              <a:t>			// </a:t>
            </a:r>
            <a:r>
              <a:rPr lang="zh-CN" altLang="en-US">
                <a:ea typeface="宋体" charset="-122"/>
              </a:rPr>
              <a:t>先找到这个节点</a:t>
            </a:r>
            <a:r>
              <a:rPr lang="en-US" altLang="zh-CN">
                <a:ea typeface="宋体" charset="-122"/>
              </a:rPr>
              <a:t>(</a:t>
            </a:r>
            <a:r>
              <a:rPr lang="zh-CN" altLang="en-US">
                <a:ea typeface="宋体" charset="-122"/>
              </a:rPr>
              <a:t>要删除的节点</a:t>
            </a:r>
            <a:r>
              <a:rPr lang="en-US" altLang="zh-CN">
                <a:ea typeface="宋体" charset="-122"/>
              </a:rPr>
              <a:t>)</a:t>
            </a:r>
          </a:p>
          <a:p>
            <a:pPr marL="0" indent="0" eaLnBrk="1" hangingPunct="1">
              <a:buNone/>
            </a:pPr>
            <a:r>
              <a:rPr lang="en-US" altLang="zh-CN">
                <a:ea typeface="宋体" charset="-122"/>
              </a:rPr>
              <a:t>			Node targetNode = search(value);</a:t>
            </a:r>
          </a:p>
          <a:p>
            <a:pPr marL="0" indent="0" eaLnBrk="1" hangingPunct="1">
              <a:buNone/>
            </a:pPr>
            <a:r>
              <a:rPr lang="en-US" altLang="zh-CN">
                <a:ea typeface="宋体" charset="-122"/>
              </a:rPr>
              <a:t>			// </a:t>
            </a:r>
            <a:r>
              <a:rPr lang="zh-CN" altLang="en-US">
                <a:ea typeface="宋体" charset="-122"/>
              </a:rPr>
              <a:t>如果没有找到，就返回</a:t>
            </a:r>
          </a:p>
          <a:p>
            <a:pPr marL="0" indent="0" eaLnBrk="1" hangingPunct="1">
              <a:buNone/>
            </a:pPr>
            <a:r>
              <a:rPr lang="zh-CN" altLang="en-US">
                <a:ea typeface="宋体" charset="-122"/>
              </a:rPr>
              <a:t>			</a:t>
            </a:r>
            <a:r>
              <a:rPr lang="en-US" altLang="zh-CN">
                <a:ea typeface="宋体" charset="-122"/>
              </a:rPr>
              <a:t>if (targetNode == null) {</a:t>
            </a:r>
          </a:p>
          <a:p>
            <a:pPr marL="0" indent="0" eaLnBrk="1" hangingPunct="1">
              <a:buNone/>
            </a:pPr>
            <a:r>
              <a:rPr lang="en-US" altLang="zh-CN">
                <a:ea typeface="宋体" charset="-122"/>
              </a:rPr>
              <a:t>				return;</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r>
              <a:rPr lang="en-US" altLang="zh-CN">
                <a:ea typeface="宋体" charset="-122"/>
              </a:rPr>
              <a:t>			// </a:t>
            </a:r>
            <a:r>
              <a:rPr lang="zh-CN" altLang="en-US">
                <a:ea typeface="宋体" charset="-122"/>
              </a:rPr>
              <a:t>如果只有最后一个节点了，就置空</a:t>
            </a:r>
          </a:p>
          <a:p>
            <a:pPr marL="0" indent="0" eaLnBrk="1" hangingPunct="1">
              <a:buNone/>
            </a:pPr>
            <a:r>
              <a:rPr lang="zh-CN" altLang="en-US">
                <a:ea typeface="宋体" charset="-122"/>
              </a:rPr>
              <a:t>			</a:t>
            </a:r>
            <a:r>
              <a:rPr lang="en-US" altLang="zh-CN">
                <a:ea typeface="宋体" charset="-122"/>
              </a:rPr>
              <a:t>if (root.left == null &amp;&amp; root.right == null) {</a:t>
            </a:r>
          </a:p>
          <a:p>
            <a:pPr marL="0" indent="0" eaLnBrk="1" hangingPunct="1">
              <a:buNone/>
            </a:pPr>
            <a:r>
              <a:rPr lang="en-US" altLang="zh-CN">
                <a:ea typeface="宋体" charset="-122"/>
              </a:rPr>
              <a:t>				root = null;</a:t>
            </a:r>
          </a:p>
          <a:p>
            <a:pPr marL="0" indent="0" eaLnBrk="1" hangingPunct="1">
              <a:buNone/>
            </a:pPr>
            <a:r>
              <a:rPr lang="en-US" altLang="zh-CN">
                <a:ea typeface="宋体" charset="-122"/>
              </a:rPr>
              <a:t>				return;</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r>
              <a:rPr lang="en-US" altLang="zh-CN">
                <a:ea typeface="宋体" charset="-122"/>
              </a:rPr>
              <a:t>			// </a:t>
            </a:r>
            <a:r>
              <a:rPr lang="zh-CN" altLang="en-US">
                <a:ea typeface="宋体" charset="-122"/>
              </a:rPr>
              <a:t>找到要删除的节点的父节点</a:t>
            </a:r>
          </a:p>
          <a:p>
            <a:pPr marL="0" indent="0" eaLnBrk="1" hangingPunct="1">
              <a:buNone/>
            </a:pPr>
            <a:r>
              <a:rPr lang="zh-CN" altLang="en-US">
                <a:ea typeface="宋体" charset="-122"/>
              </a:rPr>
              <a:t>			</a:t>
            </a:r>
            <a:r>
              <a:rPr lang="en-US" altLang="zh-CN">
                <a:ea typeface="宋体" charset="-122"/>
              </a:rPr>
              <a:t>Node parent = searchParent(value);</a:t>
            </a:r>
          </a:p>
          <a:p>
            <a:pPr marL="0" indent="0" eaLnBrk="1" hangingPunct="1">
              <a:buNone/>
            </a:pPr>
            <a:endParaRPr lang="en-US" altLang="zh-CN">
              <a:ea typeface="宋体" charset="-122"/>
            </a:endParaRPr>
          </a:p>
          <a:p>
            <a:pPr marL="0" indent="0" eaLnBrk="1" hangingPunct="1">
              <a:buNone/>
            </a:pPr>
            <a:r>
              <a:rPr lang="en-US" altLang="zh-CN">
                <a:ea typeface="宋体" charset="-122"/>
              </a:rPr>
              <a:t>			// </a:t>
            </a:r>
            <a:r>
              <a:rPr lang="zh-CN" altLang="en-US">
                <a:ea typeface="宋体" charset="-122"/>
              </a:rPr>
              <a:t>如果要删除的节点是叶子节点</a:t>
            </a:r>
          </a:p>
          <a:p>
            <a:pPr marL="0" indent="0" eaLnBrk="1" hangingPunct="1">
              <a:buNone/>
            </a:pPr>
            <a:r>
              <a:rPr lang="zh-CN" altLang="en-US">
                <a:ea typeface="宋体" charset="-122"/>
              </a:rPr>
              <a:t>			</a:t>
            </a:r>
            <a:r>
              <a:rPr lang="en-US" altLang="zh-CN">
                <a:ea typeface="宋体" charset="-122"/>
              </a:rPr>
              <a:t>if (targetNode.left == null &amp;&amp; targetNode.right == null) {</a:t>
            </a:r>
          </a:p>
          <a:p>
            <a:pPr marL="0" indent="0" eaLnBrk="1" hangingPunct="1">
              <a:buNone/>
            </a:pPr>
            <a:r>
              <a:rPr lang="en-US" altLang="zh-CN">
                <a:ea typeface="宋体" charset="-122"/>
              </a:rPr>
              <a:t>				// </a:t>
            </a:r>
            <a:r>
              <a:rPr lang="zh-CN" altLang="en-US">
                <a:ea typeface="宋体" charset="-122"/>
              </a:rPr>
              <a:t>判断要删除的节点在当前节点的左还是右</a:t>
            </a:r>
          </a:p>
          <a:p>
            <a:pPr marL="0" indent="0" eaLnBrk="1" hangingPunct="1">
              <a:buNone/>
            </a:pPr>
            <a:r>
              <a:rPr lang="zh-CN" altLang="en-US">
                <a:ea typeface="宋体" charset="-122"/>
              </a:rPr>
              <a:t>				</a:t>
            </a:r>
            <a:r>
              <a:rPr lang="en-US" altLang="zh-CN">
                <a:ea typeface="宋体" charset="-122"/>
              </a:rPr>
              <a:t>if (parent.left != null &amp;&amp; parent.left.value == value) {</a:t>
            </a:r>
          </a:p>
          <a:p>
            <a:pPr marL="0" indent="0" eaLnBrk="1" hangingPunct="1">
              <a:buNone/>
            </a:pPr>
            <a:r>
              <a:rPr lang="en-US" altLang="zh-CN">
                <a:ea typeface="宋体" charset="-122"/>
              </a:rPr>
              <a:t>					parent.left = null;</a:t>
            </a:r>
          </a:p>
          <a:p>
            <a:pPr marL="0" indent="0" eaLnBrk="1" hangingPunct="1">
              <a:buNone/>
            </a:pPr>
            <a:r>
              <a:rPr lang="en-US" altLang="zh-CN">
                <a:ea typeface="宋体" charset="-122"/>
              </a:rPr>
              <a:t>				} else if (parent.right != null &amp;&amp; parent.right.value == value) {</a:t>
            </a:r>
          </a:p>
          <a:p>
            <a:pPr marL="0" indent="0" eaLnBrk="1" hangingPunct="1">
              <a:buNone/>
            </a:pPr>
            <a:r>
              <a:rPr lang="en-US" altLang="zh-CN">
                <a:ea typeface="宋体" charset="-122"/>
              </a:rPr>
              <a:t>					parent.right = null;</a:t>
            </a:r>
          </a:p>
          <a:p>
            <a:pPr marL="0" indent="0" eaLnBrk="1" hangingPunct="1">
              <a:buNone/>
            </a:pPr>
            <a:r>
              <a:rPr lang="en-US" altLang="zh-CN">
                <a:ea typeface="宋体" charset="-122"/>
              </a:rPr>
              <a:t>				}</a:t>
            </a:r>
          </a:p>
          <a:p>
            <a:pPr marL="0" indent="0" eaLnBrk="1" hangingPunct="1">
              <a:buNone/>
            </a:pPr>
            <a:r>
              <a:rPr lang="en-US" altLang="zh-CN">
                <a:ea typeface="宋体" charset="-122"/>
              </a:rPr>
              <a:t>			} // </a:t>
            </a:r>
            <a:r>
              <a:rPr lang="zh-CN" altLang="en-US">
                <a:ea typeface="宋体" charset="-122"/>
              </a:rPr>
              <a:t>要删除的节点有两个子节点</a:t>
            </a:r>
          </a:p>
          <a:p>
            <a:pPr marL="0" indent="0" eaLnBrk="1" hangingPunct="1">
              <a:buNone/>
            </a:pPr>
            <a:r>
              <a:rPr lang="zh-CN" altLang="en-US">
                <a:ea typeface="宋体" charset="-122"/>
              </a:rPr>
              <a:t>			</a:t>
            </a:r>
            <a:r>
              <a:rPr lang="en-US" altLang="zh-CN">
                <a:ea typeface="宋体" charset="-122"/>
              </a:rPr>
              <a:t>else if (targetNode.left != null &amp;&amp; targetNode.right != null) {</a:t>
            </a:r>
          </a:p>
          <a:p>
            <a:pPr marL="0" indent="0" eaLnBrk="1" hangingPunct="1">
              <a:buNone/>
            </a:pPr>
            <a:r>
              <a:rPr lang="en-US" altLang="zh-CN">
                <a:ea typeface="宋体" charset="-122"/>
              </a:rPr>
              <a:t>				// </a:t>
            </a:r>
            <a:r>
              <a:rPr lang="zh-CN" altLang="en-US">
                <a:ea typeface="宋体" charset="-122"/>
              </a:rPr>
              <a:t>找到</a:t>
            </a:r>
            <a:r>
              <a:rPr lang="en-US" altLang="zh-CN">
                <a:ea typeface="宋体" charset="-122"/>
              </a:rPr>
              <a:t>targetNode </a:t>
            </a:r>
            <a:r>
              <a:rPr lang="zh-CN" altLang="en-US">
                <a:ea typeface="宋体" charset="-122"/>
              </a:rPr>
              <a:t>右子节点</a:t>
            </a:r>
            <a:r>
              <a:rPr lang="en-US" altLang="zh-CN">
                <a:ea typeface="宋体" charset="-122"/>
              </a:rPr>
              <a:t>(</a:t>
            </a:r>
            <a:r>
              <a:rPr lang="zh-CN" altLang="en-US">
                <a:ea typeface="宋体" charset="-122"/>
              </a:rPr>
              <a:t>右子树</a:t>
            </a:r>
            <a:r>
              <a:rPr lang="en-US" altLang="zh-CN">
                <a:ea typeface="宋体" charset="-122"/>
              </a:rPr>
              <a:t>)</a:t>
            </a:r>
            <a:r>
              <a:rPr lang="zh-CN" altLang="en-US">
                <a:ea typeface="宋体" charset="-122"/>
              </a:rPr>
              <a:t>的最小值，并删除最小值对应节点</a:t>
            </a:r>
          </a:p>
          <a:p>
            <a:pPr marL="0" indent="0" eaLnBrk="1" hangingPunct="1">
              <a:buNone/>
            </a:pPr>
            <a:r>
              <a:rPr lang="zh-CN" altLang="en-US">
                <a:ea typeface="宋体" charset="-122"/>
              </a:rPr>
              <a:t>				</a:t>
            </a:r>
            <a:r>
              <a:rPr lang="en-US" altLang="zh-CN">
                <a:ea typeface="宋体" charset="-122"/>
              </a:rPr>
              <a:t>int minValue = delRightTreeMin(targetNode.right);</a:t>
            </a:r>
          </a:p>
          <a:p>
            <a:pPr marL="0" indent="0" eaLnBrk="1" hangingPunct="1">
              <a:buNone/>
            </a:pPr>
            <a:r>
              <a:rPr lang="en-US" altLang="zh-CN">
                <a:ea typeface="宋体" charset="-122"/>
              </a:rPr>
              <a:t>				targetNode.value = minValue;</a:t>
            </a:r>
          </a:p>
          <a:p>
            <a:pPr marL="0" indent="0" eaLnBrk="1" hangingPunct="1">
              <a:buNone/>
            </a:pPr>
            <a:endParaRPr lang="en-US" altLang="zh-CN">
              <a:ea typeface="宋体" charset="-122"/>
            </a:endParaRPr>
          </a:p>
          <a:p>
            <a:pPr marL="0" indent="0" eaLnBrk="1" hangingPunct="1">
              <a:buNone/>
            </a:pPr>
            <a:r>
              <a:rPr lang="en-US" altLang="zh-CN">
                <a:ea typeface="宋体" charset="-122"/>
              </a:rPr>
              <a:t>				// </a:t>
            </a:r>
            <a:r>
              <a:rPr lang="zh-CN" altLang="en-US">
                <a:ea typeface="宋体" charset="-122"/>
              </a:rPr>
              <a:t>思路</a:t>
            </a:r>
            <a:r>
              <a:rPr lang="en-US" altLang="zh-CN">
                <a:ea typeface="宋体" charset="-122"/>
              </a:rPr>
              <a:t>2</a:t>
            </a:r>
          </a:p>
          <a:p>
            <a:pPr marL="0" indent="0" eaLnBrk="1" hangingPunct="1">
              <a:buNone/>
            </a:pPr>
            <a:r>
              <a:rPr lang="en-US" altLang="zh-CN">
                <a:ea typeface="宋体" charset="-122"/>
              </a:rPr>
              <a:t>				// </a:t>
            </a:r>
            <a:r>
              <a:rPr lang="zh-CN" altLang="en-US">
                <a:ea typeface="宋体" charset="-122"/>
              </a:rPr>
              <a:t>找到</a:t>
            </a:r>
            <a:r>
              <a:rPr lang="en-US" altLang="zh-CN">
                <a:ea typeface="宋体" charset="-122"/>
              </a:rPr>
              <a:t>targetNode </a:t>
            </a:r>
            <a:r>
              <a:rPr lang="zh-CN" altLang="en-US">
                <a:ea typeface="宋体" charset="-122"/>
              </a:rPr>
              <a:t>左子节点</a:t>
            </a:r>
            <a:r>
              <a:rPr lang="en-US" altLang="zh-CN">
                <a:ea typeface="宋体" charset="-122"/>
              </a:rPr>
              <a:t>(</a:t>
            </a:r>
            <a:r>
              <a:rPr lang="zh-CN" altLang="en-US">
                <a:ea typeface="宋体" charset="-122"/>
              </a:rPr>
              <a:t>左子树</a:t>
            </a:r>
            <a:r>
              <a:rPr lang="en-US" altLang="zh-CN">
                <a:ea typeface="宋体" charset="-122"/>
              </a:rPr>
              <a:t>)</a:t>
            </a:r>
            <a:r>
              <a:rPr lang="zh-CN" altLang="en-US">
                <a:ea typeface="宋体" charset="-122"/>
              </a:rPr>
              <a:t>的最大值，并删除最大值对应节点</a:t>
            </a:r>
          </a:p>
          <a:p>
            <a:pPr marL="0" indent="0" eaLnBrk="1" hangingPunct="1">
              <a:buNone/>
            </a:pPr>
            <a:r>
              <a:rPr lang="zh-CN" altLang="en-US">
                <a:ea typeface="宋体" charset="-122"/>
              </a:rPr>
              <a:t>				</a:t>
            </a:r>
            <a:r>
              <a:rPr lang="en-US" altLang="zh-CN">
                <a:ea typeface="宋体" charset="-122"/>
              </a:rPr>
              <a:t>// int maxValue = delLeftTreeMax(targetNode.left);</a:t>
            </a:r>
          </a:p>
          <a:p>
            <a:pPr marL="0" indent="0" eaLnBrk="1" hangingPunct="1">
              <a:buNone/>
            </a:pPr>
            <a:r>
              <a:rPr lang="en-US" altLang="zh-CN">
                <a:ea typeface="宋体" charset="-122"/>
              </a:rPr>
              <a:t>				// targetNode.value = maxValue;</a:t>
            </a:r>
          </a:p>
          <a:p>
            <a:pPr marL="0" indent="0" eaLnBrk="1" hangingPunct="1">
              <a:buNone/>
            </a:pPr>
            <a:endParaRPr lang="en-US" altLang="zh-CN">
              <a:ea typeface="宋体" charset="-122"/>
            </a:endParaRPr>
          </a:p>
          <a:p>
            <a:pPr marL="0" indent="0" eaLnBrk="1" hangingPunct="1">
              <a:buNone/>
            </a:pPr>
            <a:r>
              <a:rPr lang="en-US" altLang="zh-CN">
                <a:ea typeface="宋体" charset="-122"/>
              </a:rPr>
              <a:t>			} else { // </a:t>
            </a:r>
            <a:r>
              <a:rPr lang="zh-CN" altLang="en-US">
                <a:ea typeface="宋体" charset="-122"/>
              </a:rPr>
              <a:t>要删除的节点有一个子节点</a:t>
            </a:r>
          </a:p>
          <a:p>
            <a:pPr marL="0" indent="0" eaLnBrk="1" hangingPunct="1">
              <a:buNone/>
            </a:pPr>
            <a:r>
              <a:rPr lang="zh-CN" altLang="en-US">
                <a:ea typeface="宋体" charset="-122"/>
              </a:rPr>
              <a:t>				</a:t>
            </a:r>
            <a:r>
              <a:rPr lang="en-US" altLang="zh-CN">
                <a:ea typeface="宋体" charset="-122"/>
              </a:rPr>
              <a:t>// </a:t>
            </a:r>
            <a:r>
              <a:rPr lang="zh-CN" altLang="en-US">
                <a:ea typeface="宋体" charset="-122"/>
              </a:rPr>
              <a:t>如果要删除的节点有左子节点</a:t>
            </a:r>
          </a:p>
          <a:p>
            <a:pPr marL="0" indent="0" eaLnBrk="1" hangingPunct="1">
              <a:buNone/>
            </a:pPr>
            <a:r>
              <a:rPr lang="zh-CN" altLang="en-US">
                <a:ea typeface="宋体" charset="-122"/>
              </a:rPr>
              <a:t>				</a:t>
            </a:r>
            <a:r>
              <a:rPr lang="en-US" altLang="zh-CN">
                <a:ea typeface="宋体" charset="-122"/>
              </a:rPr>
              <a:t>if (targetNode.left != null) {</a:t>
            </a:r>
          </a:p>
          <a:p>
            <a:pPr marL="0" indent="0" eaLnBrk="1" hangingPunct="1">
              <a:buNone/>
            </a:pPr>
            <a:endParaRPr lang="en-US" altLang="zh-CN">
              <a:ea typeface="宋体" charset="-122"/>
            </a:endParaRPr>
          </a:p>
          <a:p>
            <a:pPr marL="0" indent="0" eaLnBrk="1" hangingPunct="1">
              <a:buNone/>
            </a:pPr>
            <a:r>
              <a:rPr lang="en-US" altLang="zh-CN">
                <a:ea typeface="宋体" charset="-122"/>
              </a:rPr>
              <a:t>					// </a:t>
            </a:r>
            <a:r>
              <a:rPr lang="zh-CN" altLang="en-US">
                <a:ea typeface="宋体" charset="-122"/>
              </a:rPr>
              <a:t>如果要删除的节点是父节点的左子节点</a:t>
            </a:r>
          </a:p>
          <a:p>
            <a:pPr marL="0" indent="0" eaLnBrk="1" hangingPunct="1">
              <a:buNone/>
            </a:pPr>
            <a:r>
              <a:rPr lang="zh-CN" altLang="en-US">
                <a:ea typeface="宋体" charset="-122"/>
              </a:rPr>
              <a:t>					</a:t>
            </a:r>
            <a:r>
              <a:rPr lang="en-US" altLang="zh-CN">
                <a:ea typeface="宋体" charset="-122"/>
              </a:rPr>
              <a:t>if (parent.left.value == value) {</a:t>
            </a:r>
          </a:p>
          <a:p>
            <a:pPr marL="0" indent="0" eaLnBrk="1" hangingPunct="1">
              <a:buNone/>
            </a:pPr>
            <a:r>
              <a:rPr lang="en-US" altLang="zh-CN">
                <a:ea typeface="宋体" charset="-122"/>
              </a:rPr>
              <a:t>						parent.left = targetNode.left;</a:t>
            </a:r>
          </a:p>
          <a:p>
            <a:pPr marL="0" indent="0" eaLnBrk="1" hangingPunct="1">
              <a:buNone/>
            </a:pPr>
            <a:r>
              <a:rPr lang="en-US" altLang="zh-CN">
                <a:ea typeface="宋体" charset="-122"/>
              </a:rPr>
              <a:t>					} else { // </a:t>
            </a:r>
            <a:r>
              <a:rPr lang="zh-CN" altLang="en-US">
                <a:ea typeface="宋体" charset="-122"/>
              </a:rPr>
              <a:t>要删除的节点是父节点的右子节点</a:t>
            </a:r>
          </a:p>
          <a:p>
            <a:pPr marL="0" indent="0" eaLnBrk="1" hangingPunct="1">
              <a:buNone/>
            </a:pPr>
            <a:r>
              <a:rPr lang="zh-CN" altLang="en-US">
                <a:ea typeface="宋体" charset="-122"/>
              </a:rPr>
              <a:t>						</a:t>
            </a:r>
            <a:r>
              <a:rPr lang="en-US" altLang="zh-CN">
                <a:ea typeface="宋体" charset="-122"/>
              </a:rPr>
              <a:t>parent.right = targetNode.left;</a:t>
            </a:r>
          </a:p>
          <a:p>
            <a:pPr marL="0" indent="0" eaLnBrk="1" hangingPunct="1">
              <a:buNone/>
            </a:pPr>
            <a:r>
              <a:rPr lang="en-US" altLang="zh-CN">
                <a:ea typeface="宋体" charset="-122"/>
              </a:rPr>
              <a:t>					}</a:t>
            </a:r>
          </a:p>
          <a:p>
            <a:pPr marL="0" indent="0" eaLnBrk="1" hangingPunct="1">
              <a:buNone/>
            </a:pPr>
            <a:r>
              <a:rPr lang="en-US" altLang="zh-CN">
                <a:ea typeface="宋体" charset="-122"/>
              </a:rPr>
              <a:t>				} else { // </a:t>
            </a:r>
            <a:r>
              <a:rPr lang="zh-CN" altLang="en-US">
                <a:ea typeface="宋体" charset="-122"/>
              </a:rPr>
              <a:t>如果要删除的节点有右子节点</a:t>
            </a:r>
          </a:p>
          <a:p>
            <a:pPr marL="0" indent="0" eaLnBrk="1" hangingPunct="1">
              <a:buNone/>
            </a:pPr>
            <a:r>
              <a:rPr lang="zh-CN" altLang="en-US">
                <a:ea typeface="宋体" charset="-122"/>
              </a:rPr>
              <a:t>					</a:t>
            </a:r>
            <a:r>
              <a:rPr lang="en-US" altLang="zh-CN">
                <a:ea typeface="宋体" charset="-122"/>
              </a:rPr>
              <a:t>// </a:t>
            </a:r>
            <a:r>
              <a:rPr lang="zh-CN" altLang="en-US">
                <a:ea typeface="宋体" charset="-122"/>
              </a:rPr>
              <a:t>如果要删除的节点是父节点的左子节点</a:t>
            </a:r>
          </a:p>
          <a:p>
            <a:pPr marL="0" indent="0" eaLnBrk="1" hangingPunct="1">
              <a:buNone/>
            </a:pPr>
            <a:r>
              <a:rPr lang="zh-CN" altLang="en-US">
                <a:ea typeface="宋体" charset="-122"/>
              </a:rPr>
              <a:t>					</a:t>
            </a:r>
            <a:r>
              <a:rPr lang="en-US" altLang="zh-CN">
                <a:ea typeface="宋体" charset="-122"/>
              </a:rPr>
              <a:t>if (parent.left.value == value) {</a:t>
            </a:r>
          </a:p>
          <a:p>
            <a:pPr marL="0" indent="0" eaLnBrk="1" hangingPunct="1">
              <a:buNone/>
            </a:pPr>
            <a:r>
              <a:rPr lang="en-US" altLang="zh-CN">
                <a:ea typeface="宋体" charset="-122"/>
              </a:rPr>
              <a:t>						parent.left = targetNode.right;</a:t>
            </a:r>
          </a:p>
          <a:p>
            <a:pPr marL="0" indent="0" eaLnBrk="1" hangingPunct="1">
              <a:buNone/>
            </a:pPr>
            <a:r>
              <a:rPr lang="en-US" altLang="zh-CN">
                <a:ea typeface="宋体" charset="-122"/>
              </a:rPr>
              <a:t>					} else {// </a:t>
            </a:r>
            <a:r>
              <a:rPr lang="zh-CN" altLang="en-US">
                <a:ea typeface="宋体" charset="-122"/>
              </a:rPr>
              <a:t>要删除的节点是父节点的右子节点</a:t>
            </a:r>
          </a:p>
          <a:p>
            <a:pPr marL="0" indent="0" eaLnBrk="1" hangingPunct="1">
              <a:buNone/>
            </a:pPr>
            <a:r>
              <a:rPr lang="zh-CN" altLang="en-US">
                <a:ea typeface="宋体" charset="-122"/>
              </a:rPr>
              <a:t>						</a:t>
            </a:r>
            <a:r>
              <a:rPr lang="en-US" altLang="zh-CN">
                <a:ea typeface="宋体" charset="-122"/>
              </a:rPr>
              <a:t>parent.right = targetNode.right;</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r>
              <a:rPr lang="en-US" altLang="zh-CN">
                <a:ea typeface="宋体" charset="-122"/>
              </a:rPr>
              <a:t>	// </a:t>
            </a:r>
            <a:r>
              <a:rPr lang="zh-CN" altLang="en-US">
                <a:ea typeface="宋体" charset="-122"/>
              </a:rPr>
              <a:t>向二叉排序树添加节点</a:t>
            </a:r>
          </a:p>
          <a:p>
            <a:pPr marL="0" indent="0" eaLnBrk="1" hangingPunct="1">
              <a:buNone/>
            </a:pPr>
            <a:r>
              <a:rPr lang="zh-CN" altLang="en-US">
                <a:ea typeface="宋体" charset="-122"/>
              </a:rPr>
              <a:t>	</a:t>
            </a:r>
            <a:r>
              <a:rPr lang="en-US" altLang="zh-CN">
                <a:ea typeface="宋体" charset="-122"/>
              </a:rPr>
              <a:t>public void add(Node node) {</a:t>
            </a:r>
          </a:p>
          <a:p>
            <a:pPr marL="0" indent="0" eaLnBrk="1" hangingPunct="1">
              <a:buNone/>
            </a:pPr>
            <a:r>
              <a:rPr lang="en-US" altLang="zh-CN">
                <a:ea typeface="宋体" charset="-122"/>
              </a:rPr>
              <a:t>		// </a:t>
            </a:r>
            <a:r>
              <a:rPr lang="zh-CN" altLang="en-US">
                <a:ea typeface="宋体" charset="-122"/>
              </a:rPr>
              <a:t>如果是一颗空树，则直接赋给</a:t>
            </a:r>
            <a:r>
              <a:rPr lang="en-US" altLang="zh-CN">
                <a:ea typeface="宋体" charset="-122"/>
              </a:rPr>
              <a:t>root</a:t>
            </a:r>
            <a:r>
              <a:rPr lang="zh-CN" altLang="en-US">
                <a:ea typeface="宋体" charset="-122"/>
              </a:rPr>
              <a:t>即可</a:t>
            </a:r>
            <a:r>
              <a:rPr lang="en-US" altLang="zh-CN">
                <a:ea typeface="宋体" charset="-122"/>
              </a:rPr>
              <a:t>.</a:t>
            </a:r>
          </a:p>
          <a:p>
            <a:pPr marL="0" indent="0" eaLnBrk="1" hangingPunct="1">
              <a:buNone/>
            </a:pPr>
            <a:r>
              <a:rPr lang="en-US" altLang="zh-CN">
                <a:ea typeface="宋体" charset="-122"/>
              </a:rPr>
              <a:t>		if (root == null) {</a:t>
            </a:r>
          </a:p>
          <a:p>
            <a:pPr marL="0" indent="0" eaLnBrk="1" hangingPunct="1">
              <a:buNone/>
            </a:pPr>
            <a:r>
              <a:rPr lang="en-US" altLang="zh-CN">
                <a:ea typeface="宋体" charset="-122"/>
              </a:rPr>
              <a:t>			root = node;</a:t>
            </a:r>
          </a:p>
          <a:p>
            <a:pPr marL="0" indent="0" eaLnBrk="1" hangingPunct="1">
              <a:buNone/>
            </a:pPr>
            <a:r>
              <a:rPr lang="en-US" altLang="zh-CN">
                <a:ea typeface="宋体" charset="-122"/>
              </a:rPr>
              <a:t>		} else {</a:t>
            </a:r>
          </a:p>
          <a:p>
            <a:pPr marL="0" indent="0" eaLnBrk="1" hangingPunct="1">
              <a:buNone/>
            </a:pPr>
            <a:r>
              <a:rPr lang="en-US" altLang="zh-CN">
                <a:ea typeface="宋体" charset="-122"/>
              </a:rPr>
              <a:t>			root.add(node);</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endParaRPr lang="en-US" altLang="zh-CN">
              <a:ea typeface="宋体" charset="-122"/>
            </a:endParaRPr>
          </a:p>
          <a:p>
            <a:pPr marL="0" indent="0" eaLnBrk="1" hangingPunct="1">
              <a:buNone/>
            </a:pPr>
            <a:r>
              <a:rPr lang="en-US" altLang="zh-CN">
                <a:ea typeface="宋体" charset="-122"/>
              </a:rPr>
              <a:t>	// </a:t>
            </a:r>
            <a:r>
              <a:rPr lang="zh-CN" altLang="en-US">
                <a:ea typeface="宋体" charset="-122"/>
              </a:rPr>
              <a:t>中序遍历</a:t>
            </a:r>
          </a:p>
          <a:p>
            <a:pPr marL="0" indent="0" eaLnBrk="1" hangingPunct="1">
              <a:buNone/>
            </a:pPr>
            <a:r>
              <a:rPr lang="zh-CN" altLang="en-US">
                <a:ea typeface="宋体" charset="-122"/>
              </a:rPr>
              <a:t>	</a:t>
            </a:r>
            <a:r>
              <a:rPr lang="en-US" altLang="zh-CN">
                <a:ea typeface="宋体" charset="-122"/>
              </a:rPr>
              <a:t>public void infixOrder() {</a:t>
            </a:r>
          </a:p>
          <a:p>
            <a:pPr marL="0" indent="0" eaLnBrk="1" hangingPunct="1">
              <a:buNone/>
            </a:pPr>
            <a:r>
              <a:rPr lang="en-US" altLang="zh-CN">
                <a:ea typeface="宋体" charset="-122"/>
              </a:rPr>
              <a:t>		if (root != null) {</a:t>
            </a:r>
          </a:p>
          <a:p>
            <a:pPr marL="0" indent="0" eaLnBrk="1" hangingPunct="1">
              <a:buNone/>
            </a:pPr>
            <a:r>
              <a:rPr lang="en-US" altLang="zh-CN">
                <a:ea typeface="宋体" charset="-122"/>
              </a:rPr>
              <a:t>			root.infixOrder();</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	// </a:t>
            </a:r>
            <a:r>
              <a:rPr lang="zh-CN" altLang="en-US">
                <a:ea typeface="宋体" charset="-122"/>
              </a:rPr>
              <a:t>中序遍历</a:t>
            </a:r>
          </a:p>
          <a:p>
            <a:pPr marL="0" indent="0" eaLnBrk="1" hangingPunct="1">
              <a:buNone/>
            </a:pPr>
            <a:r>
              <a:rPr lang="zh-CN" altLang="en-US">
                <a:ea typeface="宋体" charset="-122"/>
              </a:rPr>
              <a:t>	</a:t>
            </a:r>
            <a:r>
              <a:rPr lang="en-US" altLang="zh-CN">
                <a:ea typeface="宋体" charset="-122"/>
              </a:rPr>
              <a:t>public void preOrder() {</a:t>
            </a:r>
          </a:p>
          <a:p>
            <a:pPr marL="0" indent="0" eaLnBrk="1" hangingPunct="1">
              <a:buNone/>
            </a:pPr>
            <a:r>
              <a:rPr lang="en-US" altLang="zh-CN">
                <a:ea typeface="宋体" charset="-122"/>
              </a:rPr>
              <a:t>		if (root != null) {</a:t>
            </a:r>
          </a:p>
          <a:p>
            <a:pPr marL="0" indent="0" eaLnBrk="1" hangingPunct="1">
              <a:buNone/>
            </a:pPr>
            <a:r>
              <a:rPr lang="en-US" altLang="zh-CN">
                <a:ea typeface="宋体" charset="-122"/>
              </a:rPr>
              <a:t>			root.preOrder();</a:t>
            </a:r>
          </a:p>
          <a:p>
            <a:pPr marL="0" indent="0" eaLnBrk="1" hangingPunct="1">
              <a:buNone/>
            </a:pPr>
            <a:r>
              <a:rPr lang="en-US" altLang="zh-CN">
                <a:ea typeface="宋体" charset="-122"/>
              </a:rPr>
              <a:t>		}</a:t>
            </a:r>
          </a:p>
          <a:p>
            <a:pPr marL="0" indent="0" eaLnBrk="1" hangingPunct="1">
              <a:buNone/>
            </a:pPr>
            <a:r>
              <a:rPr lang="en-US" altLang="zh-CN">
                <a:ea typeface="宋体" charset="-122"/>
              </a:rPr>
              <a:t>	}</a:t>
            </a:r>
          </a:p>
          <a:p>
            <a:pPr marL="0" indent="0" eaLnBrk="1" hangingPunct="1">
              <a:buNone/>
            </a:pPr>
            <a:r>
              <a:rPr lang="en-US" altLang="zh-CN">
                <a:ea typeface="宋体" charset="-122"/>
              </a:rPr>
              <a:t>}</a:t>
            </a:r>
          </a:p>
          <a:p>
            <a:pPr marL="0" indent="0" eaLnBrk="1" hangingPunct="1">
              <a:buNone/>
            </a:pPr>
            <a:endParaRPr lang="en-US" altLang="zh-CN">
              <a:ea typeface="宋体" charset="-122"/>
            </a:endParaRPr>
          </a:p>
          <a:p>
            <a:pPr marL="0" indent="0" eaLnBrk="1" hangingPunct="1">
              <a:buNone/>
            </a:pPr>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185</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186</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marL="0" indent="0" eaLnBrk="1" hangingPunct="1">
              <a:buNone/>
            </a:pPr>
            <a:r>
              <a:rPr lang="en-US" altLang="zh-CN">
                <a:ea typeface="宋体" charset="-122"/>
              </a:rPr>
              <a:t>//</a:t>
            </a:r>
            <a:r>
              <a:rPr lang="zh-CN" altLang="en-US">
                <a:ea typeface="宋体" charset="-122"/>
              </a:rPr>
              <a:t>说明</a:t>
            </a:r>
            <a:endParaRPr lang="en-US" altLang="zh-CN">
              <a:ea typeface="宋体" charset="-122"/>
            </a:endParaRPr>
          </a:p>
          <a:p>
            <a:pPr marL="0" indent="0" eaLnBrk="1" hangingPunct="1">
              <a:buNone/>
            </a:pPr>
            <a:r>
              <a:rPr lang="zh-CN" altLang="en-US">
                <a:ea typeface="宋体" charset="-122"/>
              </a:rPr>
              <a:t>上图的二叉树有</a:t>
            </a:r>
            <a:r>
              <a:rPr lang="en-US" altLang="zh-CN">
                <a:ea typeface="宋体" charset="-122"/>
              </a:rPr>
              <a:t>31</a:t>
            </a:r>
            <a:r>
              <a:rPr lang="zh-CN" altLang="en-US">
                <a:ea typeface="宋体" charset="-122"/>
              </a:rPr>
              <a:t>个节点</a:t>
            </a:r>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187</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marL="0" indent="0" eaLnBrk="1" hangingPunct="1">
              <a:buNone/>
            </a:pPr>
            <a:r>
              <a:rPr lang="en-US" altLang="zh-CN">
                <a:ea typeface="宋体" charset="-122"/>
              </a:rPr>
              <a:t>//</a:t>
            </a:r>
            <a:r>
              <a:rPr lang="zh-CN" altLang="en-US">
                <a:ea typeface="宋体" charset="-122"/>
              </a:rPr>
              <a:t>讲解即可</a:t>
            </a:r>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188</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marL="0" indent="0" eaLnBrk="1" hangingPunct="1">
              <a:buNone/>
            </a:pPr>
            <a:r>
              <a:rPr lang="en-US" altLang="zh-CN">
                <a:ea typeface="宋体" charset="-122"/>
              </a:rPr>
              <a:t>//</a:t>
            </a:r>
            <a:r>
              <a:rPr lang="zh-CN" altLang="en-US">
                <a:ea typeface="宋体" charset="-122"/>
              </a:rPr>
              <a:t>上图的节点是</a:t>
            </a:r>
            <a:r>
              <a:rPr lang="zh-CN" altLang="en-US" baseline="0">
                <a:ea typeface="宋体" charset="-122"/>
              </a:rPr>
              <a:t> </a:t>
            </a:r>
            <a:r>
              <a:rPr lang="en-US" altLang="zh-CN" baseline="0">
                <a:ea typeface="宋体" charset="-122"/>
              </a:rPr>
              <a:t>5</a:t>
            </a:r>
            <a:r>
              <a:rPr lang="zh-CN" altLang="en-US" baseline="0">
                <a:ea typeface="宋体" charset="-122"/>
              </a:rPr>
              <a:t>个节点</a:t>
            </a:r>
            <a:r>
              <a:rPr lang="en-US" altLang="zh-CN" baseline="0">
                <a:ea typeface="宋体" charset="-122"/>
              </a:rPr>
              <a:t>.【</a:t>
            </a:r>
            <a:r>
              <a:rPr lang="zh-CN" altLang="en-US" baseline="0">
                <a:ea typeface="宋体" charset="-122"/>
              </a:rPr>
              <a:t>待</a:t>
            </a:r>
            <a:r>
              <a:rPr lang="en-US" altLang="zh-CN" baseline="0">
                <a:ea typeface="宋体" charset="-122"/>
              </a:rPr>
              <a:t>.】</a:t>
            </a:r>
          </a:p>
          <a:p>
            <a:pPr marL="0" indent="0" eaLnBrk="1" hangingPunct="1">
              <a:buNone/>
            </a:pPr>
            <a:r>
              <a:rPr lang="zh-CN" altLang="en-US" baseline="0">
                <a:ea typeface="宋体" charset="-122"/>
              </a:rPr>
              <a:t>○</a:t>
            </a:r>
            <a:r>
              <a:rPr lang="en-US" altLang="zh-CN" baseline="0">
                <a:ea typeface="宋体" charset="-122"/>
              </a:rPr>
              <a:t>-</a:t>
            </a:r>
            <a:r>
              <a:rPr lang="zh-CN" altLang="en-US" baseline="0">
                <a:ea typeface="宋体" charset="-122"/>
              </a:rPr>
              <a:t>○</a:t>
            </a:r>
            <a:r>
              <a:rPr lang="en-US" altLang="zh-CN" baseline="0">
                <a:ea typeface="宋体" charset="-122"/>
              </a:rPr>
              <a:t>-</a:t>
            </a:r>
            <a:r>
              <a:rPr lang="zh-CN" altLang="en-US" baseline="0">
                <a:ea typeface="宋体" charset="-122"/>
              </a:rPr>
              <a:t>○ 是一个节点</a:t>
            </a:r>
            <a:r>
              <a:rPr lang="en-US" altLang="zh-CN" baseline="0">
                <a:ea typeface="宋体" charset="-122"/>
              </a:rPr>
              <a:t>.</a:t>
            </a:r>
          </a:p>
          <a:p>
            <a:pPr marL="0" indent="0" eaLnBrk="1" hangingPunct="1">
              <a:buNone/>
            </a:pPr>
            <a:r>
              <a:rPr lang="zh-CN" altLang="en-US" baseline="0">
                <a:ea typeface="宋体" charset="-122"/>
              </a:rPr>
              <a:t>○</a:t>
            </a:r>
            <a:r>
              <a:rPr lang="en-US" altLang="zh-CN" baseline="0">
                <a:ea typeface="宋体" charset="-122"/>
              </a:rPr>
              <a:t>-</a:t>
            </a:r>
            <a:r>
              <a:rPr lang="zh-CN" altLang="en-US" baseline="0">
                <a:ea typeface="宋体" charset="-122"/>
              </a:rPr>
              <a:t>○</a:t>
            </a:r>
            <a:r>
              <a:rPr lang="en-US" altLang="zh-CN" baseline="0">
                <a:ea typeface="宋体" charset="-122"/>
              </a:rPr>
              <a:t>-</a:t>
            </a:r>
            <a:r>
              <a:rPr lang="zh-CN" altLang="en-US" baseline="0">
                <a:ea typeface="宋体" charset="-122"/>
              </a:rPr>
              <a:t>○</a:t>
            </a:r>
            <a:r>
              <a:rPr lang="en-US" altLang="zh-CN" baseline="0">
                <a:ea typeface="宋体" charset="-122"/>
              </a:rPr>
              <a:t>-</a:t>
            </a:r>
            <a:r>
              <a:rPr lang="zh-CN" altLang="en-US" baseline="0">
                <a:ea typeface="宋体" charset="-122"/>
              </a:rPr>
              <a:t>○</a:t>
            </a:r>
            <a:r>
              <a:rPr lang="en-US" altLang="zh-CN" baseline="0">
                <a:ea typeface="宋体" charset="-122"/>
              </a:rPr>
              <a:t>-</a:t>
            </a:r>
            <a:r>
              <a:rPr lang="zh-CN" altLang="en-US" baseline="0">
                <a:ea typeface="宋体" charset="-122"/>
              </a:rPr>
              <a:t>○ 也是一个节点 </a:t>
            </a:r>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189</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marL="0" indent="0" eaLnBrk="1" hangingPunct="1">
              <a:buNone/>
            </a:pPr>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190</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20</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marL="0" indent="0" eaLnBrk="1" hangingPunct="1">
              <a:buNone/>
            </a:pPr>
            <a:r>
              <a:rPr lang="zh-CN" altLang="en-US">
                <a:ea typeface="宋体" charset="-122"/>
              </a:rPr>
              <a:t>插入规则</a:t>
            </a:r>
            <a:r>
              <a:rPr lang="en-US" altLang="zh-CN">
                <a:ea typeface="宋体" charset="-122"/>
              </a:rPr>
              <a:t>:</a:t>
            </a:r>
          </a:p>
          <a:p>
            <a:pPr marL="342900" indent="-342900">
              <a:buAutoNum type="arabicParenR"/>
            </a:pPr>
            <a:r>
              <a:rPr lang="en-US" altLang="zh-CN" b="1">
                <a:ea typeface="宋体" charset="-122"/>
              </a:rPr>
              <a:t>2-3</a:t>
            </a:r>
            <a:r>
              <a:rPr lang="zh-CN" altLang="en-US" b="1">
                <a:ea typeface="宋体" charset="-122"/>
              </a:rPr>
              <a:t>树的所有叶子节点都在同一层</a:t>
            </a:r>
            <a:r>
              <a:rPr lang="en-US" altLang="zh-CN" b="1">
                <a:ea typeface="宋体" charset="-122"/>
              </a:rPr>
              <a:t>.(</a:t>
            </a:r>
            <a:r>
              <a:rPr lang="zh-CN" altLang="en-US" b="1">
                <a:ea typeface="宋体" charset="-122"/>
              </a:rPr>
              <a:t>只要是</a:t>
            </a:r>
            <a:r>
              <a:rPr lang="en-US" altLang="zh-CN" b="1">
                <a:ea typeface="宋体" charset="-122"/>
              </a:rPr>
              <a:t>B</a:t>
            </a:r>
            <a:r>
              <a:rPr lang="zh-CN" altLang="en-US" b="1">
                <a:ea typeface="宋体" charset="-122"/>
              </a:rPr>
              <a:t>树都满足这个条件</a:t>
            </a:r>
            <a:r>
              <a:rPr lang="en-US" altLang="zh-CN" b="1">
                <a:ea typeface="宋体" charset="-122"/>
              </a:rPr>
              <a:t>)</a:t>
            </a:r>
          </a:p>
          <a:p>
            <a:pPr marL="342900" indent="-342900">
              <a:buAutoNum type="arabicParenR"/>
            </a:pPr>
            <a:r>
              <a:rPr lang="zh-CN" altLang="en-US" b="1">
                <a:ea typeface="宋体" charset="-122"/>
              </a:rPr>
              <a:t>有两个子节点的节点叫二节点，二节点要么没有子节点，要么有两个子节点</a:t>
            </a:r>
            <a:r>
              <a:rPr lang="en-US" altLang="zh-CN" b="1">
                <a:ea typeface="宋体" charset="-122"/>
              </a:rPr>
              <a:t>.</a:t>
            </a:r>
          </a:p>
          <a:p>
            <a:pPr marL="342900" indent="-342900">
              <a:buAutoNum type="arabicParenR"/>
            </a:pPr>
            <a:endParaRPr lang="en-US" altLang="zh-CN" b="1">
              <a:ea typeface="宋体" charset="-122"/>
            </a:endParaRPr>
          </a:p>
          <a:p>
            <a:pPr marL="342900" indent="-342900">
              <a:buFontTx/>
              <a:buAutoNum type="arabicParenR"/>
            </a:pPr>
            <a:r>
              <a:rPr lang="zh-CN" altLang="en-US" b="1">
                <a:ea typeface="宋体" charset="-122"/>
              </a:rPr>
              <a:t>有三个子节点的节点叫三节点，三节点要么没有子节点，要么有三个子节点</a:t>
            </a:r>
            <a:endParaRPr lang="en-US" altLang="zh-CN" b="1">
              <a:ea typeface="宋体" charset="-122"/>
            </a:endParaRPr>
          </a:p>
          <a:p>
            <a:pPr marL="0" indent="0">
              <a:buFontTx/>
              <a:buNone/>
            </a:pPr>
            <a:r>
              <a:rPr lang="en-US" altLang="zh-CN" b="1">
                <a:ea typeface="宋体" charset="-122"/>
              </a:rPr>
              <a:t>4</a:t>
            </a:r>
            <a:r>
              <a:rPr lang="zh-CN" altLang="en-US" b="1">
                <a:ea typeface="宋体" charset="-122"/>
              </a:rPr>
              <a:t>）</a:t>
            </a:r>
            <a:r>
              <a:rPr lang="zh-CN" altLang="en-US" b="1" baseline="0">
                <a:ea typeface="宋体" charset="-122"/>
              </a:rPr>
              <a:t> 当按照规则插入一个数到某个节点时，不能满足上面三个要求，就需要拆，先向上拆，如果上层满，则拆本层，</a:t>
            </a:r>
            <a:endParaRPr lang="en-US" altLang="zh-CN" b="1" baseline="0">
              <a:ea typeface="宋体" charset="-122"/>
            </a:endParaRPr>
          </a:p>
          <a:p>
            <a:pPr marL="0" indent="0">
              <a:buFontTx/>
              <a:buNone/>
            </a:pPr>
            <a:r>
              <a:rPr lang="zh-CN" altLang="en-US" b="1" baseline="0">
                <a:ea typeface="宋体" charset="-122"/>
              </a:rPr>
              <a:t>拆后仍然需要满足上面</a:t>
            </a:r>
            <a:r>
              <a:rPr lang="en-US" altLang="zh-CN" b="1" baseline="0">
                <a:ea typeface="宋体" charset="-122"/>
              </a:rPr>
              <a:t>3</a:t>
            </a:r>
            <a:r>
              <a:rPr lang="zh-CN" altLang="en-US" b="1" baseline="0">
                <a:ea typeface="宋体" charset="-122"/>
              </a:rPr>
              <a:t>个条件。 </a:t>
            </a:r>
            <a:endParaRPr lang="en-US" altLang="zh-CN" b="1" baseline="0">
              <a:ea typeface="宋体" charset="-122"/>
            </a:endParaRPr>
          </a:p>
          <a:p>
            <a:pPr marL="0" indent="0">
              <a:buFontTx/>
              <a:buNone/>
            </a:pPr>
            <a:endParaRPr lang="en-US" altLang="zh-CN" b="1" baseline="0">
              <a:ea typeface="宋体" charset="-122"/>
            </a:endParaRPr>
          </a:p>
          <a:p>
            <a:pPr marL="0" indent="0">
              <a:buFontTx/>
              <a:buNone/>
            </a:pPr>
            <a:r>
              <a:rPr lang="en-US" altLang="zh-CN" b="1" baseline="0">
                <a:ea typeface="宋体" charset="-122"/>
              </a:rPr>
              <a:t>5) [</a:t>
            </a:r>
            <a:r>
              <a:rPr lang="zh-CN" altLang="en-US" b="1" baseline="0">
                <a:ea typeface="宋体" charset="-122"/>
              </a:rPr>
              <a:t>详解版</a:t>
            </a:r>
            <a:r>
              <a:rPr lang="en-US" altLang="zh-CN" b="1" baseline="0">
                <a:ea typeface="宋体" charset="-122"/>
              </a:rPr>
              <a:t>]</a:t>
            </a:r>
            <a:r>
              <a:rPr lang="zh-CN" altLang="en-US" b="1" baseline="0">
                <a:ea typeface="宋体" charset="-122"/>
              </a:rPr>
              <a:t>注意对于三节点而言， 左子树的值都小于三节点的第一个值，中间子树的值都介于三节点的第一个值和第二个值。</a:t>
            </a:r>
            <a:endParaRPr lang="en-US" altLang="zh-CN" b="1" baseline="0">
              <a:ea typeface="宋体" charset="-122"/>
            </a:endParaRPr>
          </a:p>
          <a:p>
            <a:pPr marL="0" indent="0">
              <a:buFontTx/>
              <a:buNone/>
            </a:pPr>
            <a:r>
              <a:rPr lang="zh-CN" altLang="en-US" b="1" baseline="0">
                <a:ea typeface="宋体" charset="-122"/>
              </a:rPr>
              <a:t>右子树的值，都大于三节点的第二个值</a:t>
            </a:r>
            <a:r>
              <a:rPr lang="en-US" altLang="zh-CN" b="1" baseline="0">
                <a:ea typeface="宋体" charset="-122"/>
              </a:rPr>
              <a:t>. </a:t>
            </a:r>
            <a:r>
              <a:rPr lang="zh-CN" altLang="en-US" b="1" baseline="0">
                <a:ea typeface="宋体" charset="-122"/>
              </a:rPr>
              <a:t>（其实就是仍然满足</a:t>
            </a:r>
            <a:r>
              <a:rPr lang="en-US" altLang="zh-CN" b="1" baseline="0">
                <a:ea typeface="宋体" charset="-122"/>
              </a:rPr>
              <a:t>bst</a:t>
            </a:r>
            <a:r>
              <a:rPr lang="zh-CN" altLang="en-US" b="1" baseline="0">
                <a:ea typeface="宋体" charset="-122"/>
              </a:rPr>
              <a:t>的要求）</a:t>
            </a:r>
            <a:endParaRPr lang="en-US" altLang="zh-CN">
              <a:ea typeface="宋体" charset="-122"/>
            </a:endParaRPr>
          </a:p>
          <a:p>
            <a:pPr marL="0" indent="0" eaLnBrk="1" hangingPunct="1">
              <a:buNone/>
            </a:pPr>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191</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marL="0" indent="0" eaLnBrk="1" hangingPunct="1">
              <a:buNone/>
            </a:pPr>
            <a:r>
              <a:rPr lang="en-US" altLang="zh-CN">
                <a:ea typeface="宋体" charset="-122"/>
              </a:rPr>
              <a:t>//</a:t>
            </a:r>
            <a:r>
              <a:rPr lang="zh-CN" altLang="en-US">
                <a:ea typeface="宋体" charset="-122"/>
              </a:rPr>
              <a:t>讲解即可</a:t>
            </a:r>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192</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marL="0" indent="0" eaLnBrk="1" hangingPunct="1">
              <a:buNone/>
            </a:pPr>
            <a:r>
              <a:rPr lang="en-US" altLang="zh-CN">
                <a:ea typeface="宋体" charset="-122"/>
              </a:rPr>
              <a:t>//</a:t>
            </a:r>
            <a:r>
              <a:rPr lang="zh-CN" altLang="en-US">
                <a:ea typeface="宋体" charset="-122"/>
              </a:rPr>
              <a:t>讲解即可</a:t>
            </a:r>
            <a:endParaRPr lang="en-US" altLang="zh-CN">
              <a:ea typeface="宋体" charset="-122"/>
            </a:endParaRPr>
          </a:p>
          <a:p>
            <a:pPr marL="228600" indent="-228600" eaLnBrk="1" hangingPunct="1">
              <a:buAutoNum type="arabicParenR"/>
            </a:pPr>
            <a:r>
              <a:rPr lang="en-US" altLang="zh-CN">
                <a:ea typeface="宋体" charset="-122"/>
              </a:rPr>
              <a:t>B</a:t>
            </a:r>
            <a:r>
              <a:rPr lang="zh-CN" altLang="en-US">
                <a:ea typeface="宋体" charset="-122"/>
              </a:rPr>
              <a:t>树，这个</a:t>
            </a:r>
            <a:r>
              <a:rPr lang="en-US" altLang="zh-CN">
                <a:ea typeface="宋体" charset="-122"/>
              </a:rPr>
              <a:t>B</a:t>
            </a:r>
            <a:r>
              <a:rPr lang="zh-CN" altLang="en-US">
                <a:ea typeface="宋体" charset="-122"/>
              </a:rPr>
              <a:t>是指</a:t>
            </a:r>
            <a:r>
              <a:rPr lang="en-US" altLang="zh-CN">
                <a:ea typeface="宋体" charset="-122"/>
              </a:rPr>
              <a:t>Balanced</a:t>
            </a:r>
            <a:r>
              <a:rPr lang="en-US" altLang="zh-CN" baseline="0">
                <a:ea typeface="宋体" charset="-122"/>
              </a:rPr>
              <a:t> , </a:t>
            </a:r>
            <a:r>
              <a:rPr lang="zh-CN" altLang="en-US" baseline="0">
                <a:ea typeface="宋体" charset="-122"/>
              </a:rPr>
              <a:t>平衡的意思，不是指的</a:t>
            </a:r>
            <a:r>
              <a:rPr lang="en-US" altLang="zh-CN" baseline="0">
                <a:ea typeface="宋体" charset="-122"/>
              </a:rPr>
              <a:t>Binary </a:t>
            </a:r>
            <a:r>
              <a:rPr lang="zh-CN" altLang="en-US" baseline="0">
                <a:ea typeface="宋体" charset="-122"/>
              </a:rPr>
              <a:t>，要明确这点</a:t>
            </a:r>
            <a:r>
              <a:rPr lang="en-US" altLang="zh-CN" baseline="0">
                <a:ea typeface="宋体" charset="-122"/>
              </a:rPr>
              <a:t>.</a:t>
            </a:r>
          </a:p>
          <a:p>
            <a:pPr marL="228600" indent="-228600" eaLnBrk="1" hangingPunct="1">
              <a:buAutoNum type="arabicParenR"/>
            </a:pPr>
            <a:r>
              <a:rPr lang="en-US" altLang="zh-CN" baseline="0">
                <a:ea typeface="宋体" charset="-122"/>
              </a:rPr>
              <a:t>B-</a:t>
            </a:r>
            <a:r>
              <a:rPr lang="zh-CN" altLang="en-US" baseline="0">
                <a:ea typeface="宋体" charset="-122"/>
              </a:rPr>
              <a:t>树 就是 </a:t>
            </a:r>
            <a:r>
              <a:rPr lang="en-US" altLang="zh-CN" baseline="0">
                <a:ea typeface="宋体" charset="-122"/>
              </a:rPr>
              <a:t>B</a:t>
            </a:r>
            <a:r>
              <a:rPr lang="zh-CN" altLang="en-US" baseline="0">
                <a:ea typeface="宋体" charset="-122"/>
              </a:rPr>
              <a:t>树</a:t>
            </a:r>
            <a:r>
              <a:rPr lang="en-US" altLang="zh-CN" baseline="0">
                <a:ea typeface="宋体" charset="-122"/>
              </a:rPr>
              <a:t>.</a:t>
            </a:r>
          </a:p>
          <a:p>
            <a:pPr marL="228600" indent="-228600" eaLnBrk="1" hangingPunct="1">
              <a:buAutoNum type="arabicParenR"/>
            </a:pPr>
            <a:endParaRPr lang="en-US" altLang="zh-CN" baseline="0">
              <a:ea typeface="宋体" charset="-122"/>
            </a:endParaRPr>
          </a:p>
          <a:p>
            <a:pPr marL="228600" indent="-228600" eaLnBrk="1" hangingPunct="1">
              <a:buAutoNum type="arabicParenR"/>
            </a:pPr>
            <a:r>
              <a:rPr lang="zh-CN" altLang="en-US" baseline="0">
                <a:ea typeface="宋体" charset="-122"/>
              </a:rPr>
              <a:t>参考</a:t>
            </a:r>
            <a:r>
              <a:rPr lang="en-US" altLang="zh-CN" baseline="0">
                <a:ea typeface="宋体" charset="-122"/>
              </a:rPr>
              <a:t>https://blog.csdn.net/u013411246/article/details/81088914 </a:t>
            </a:r>
          </a:p>
          <a:p>
            <a:pPr marL="0" indent="0" eaLnBrk="1" hangingPunct="1">
              <a:buNone/>
            </a:pPr>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193</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marL="0" indent="0" eaLnBrk="1" hangingPunct="1">
              <a:buNone/>
            </a:pPr>
            <a:r>
              <a:rPr lang="en-US" altLang="zh-CN">
                <a:ea typeface="宋体" charset="-122"/>
              </a:rPr>
              <a:t>//</a:t>
            </a:r>
            <a:r>
              <a:rPr lang="zh-CN" altLang="en-US">
                <a:ea typeface="宋体" charset="-122"/>
              </a:rPr>
              <a:t>讲解即可</a:t>
            </a:r>
            <a:endParaRPr lang="en-US" altLang="zh-CN">
              <a:ea typeface="宋体" charset="-122"/>
            </a:endParaRPr>
          </a:p>
          <a:p>
            <a:pPr marL="0" indent="0" eaLnBrk="1" hangingPunct="1">
              <a:buNone/>
            </a:pPr>
            <a:r>
              <a:rPr lang="en-US" altLang="zh-CN">
                <a:ea typeface="宋体" charset="-122"/>
              </a:rPr>
              <a:t>B</a:t>
            </a:r>
            <a:r>
              <a:rPr lang="zh-CN" altLang="en-US">
                <a:ea typeface="宋体" charset="-122"/>
              </a:rPr>
              <a:t>树 也可写成 </a:t>
            </a:r>
            <a:r>
              <a:rPr lang="en-US" altLang="zh-CN">
                <a:ea typeface="宋体" charset="-122"/>
              </a:rPr>
              <a:t>B-</a:t>
            </a:r>
            <a:r>
              <a:rPr lang="zh-CN" altLang="en-US">
                <a:ea typeface="宋体" charset="-122"/>
              </a:rPr>
              <a:t>树， 不要理解成还有一种</a:t>
            </a:r>
            <a:r>
              <a:rPr lang="en-US" altLang="zh-CN">
                <a:ea typeface="宋体" charset="-122"/>
              </a:rPr>
              <a:t>B-</a:t>
            </a:r>
            <a:r>
              <a:rPr lang="en-US" altLang="zh-CN" baseline="0">
                <a:ea typeface="宋体" charset="-122"/>
              </a:rPr>
              <a:t> </a:t>
            </a:r>
            <a:r>
              <a:rPr lang="zh-CN" altLang="en-US" baseline="0">
                <a:ea typeface="宋体" charset="-122"/>
              </a:rPr>
              <a:t>树</a:t>
            </a:r>
            <a:r>
              <a:rPr lang="en-US" altLang="zh-CN" baseline="0">
                <a:ea typeface="宋体" charset="-122"/>
              </a:rPr>
              <a:t>.</a:t>
            </a:r>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194</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marL="0" indent="0" eaLnBrk="1" hangingPunct="1">
              <a:buNone/>
            </a:pPr>
            <a:r>
              <a:rPr lang="en-US" altLang="zh-CN">
                <a:ea typeface="宋体" charset="-122"/>
              </a:rPr>
              <a:t>//</a:t>
            </a:r>
            <a:r>
              <a:rPr lang="zh-CN" altLang="en-US">
                <a:ea typeface="宋体" charset="-122"/>
              </a:rPr>
              <a:t>讲解即可</a:t>
            </a:r>
            <a:endParaRPr lang="en-US" altLang="zh-CN">
              <a:ea typeface="宋体" charset="-122"/>
            </a:endParaRPr>
          </a:p>
          <a:p>
            <a:pPr marL="0" indent="0" eaLnBrk="1" hangingPunct="1">
              <a:buNone/>
            </a:pPr>
            <a:r>
              <a:rPr lang="en-US" altLang="zh-CN">
                <a:ea typeface="宋体" charset="-122"/>
              </a:rPr>
              <a:t>//</a:t>
            </a:r>
            <a:r>
              <a:rPr lang="zh-CN" altLang="en-US">
                <a:ea typeface="宋体" charset="-122"/>
              </a:rPr>
              <a:t>可以结合传统链表的 </a:t>
            </a:r>
            <a:r>
              <a:rPr lang="en-US" altLang="zh-CN">
                <a:ea typeface="宋体" charset="-122"/>
              </a:rPr>
              <a:t>(</a:t>
            </a:r>
            <a:r>
              <a:rPr lang="zh-CN" altLang="en-US">
                <a:ea typeface="宋体" charset="-122"/>
              </a:rPr>
              <a:t>插入</a:t>
            </a:r>
            <a:r>
              <a:rPr lang="en-US" altLang="zh-CN">
                <a:ea typeface="宋体" charset="-122"/>
              </a:rPr>
              <a:t>/</a:t>
            </a:r>
            <a:r>
              <a:rPr lang="zh-CN" altLang="en-US">
                <a:ea typeface="宋体" charset="-122"/>
              </a:rPr>
              <a:t>删除</a:t>
            </a:r>
            <a:r>
              <a:rPr lang="en-US" altLang="zh-CN">
                <a:ea typeface="宋体" charset="-122"/>
              </a:rPr>
              <a:t>)</a:t>
            </a:r>
            <a:r>
              <a:rPr lang="zh-CN" altLang="en-US">
                <a:ea typeface="宋体" charset="-122"/>
              </a:rPr>
              <a:t>效率</a:t>
            </a:r>
            <a:r>
              <a:rPr lang="zh-CN" altLang="en-US" baseline="0">
                <a:ea typeface="宋体" charset="-122"/>
              </a:rPr>
              <a:t> 和 </a:t>
            </a:r>
            <a:r>
              <a:rPr lang="en-US" altLang="zh-CN" baseline="0">
                <a:ea typeface="宋体" charset="-122"/>
              </a:rPr>
              <a:t>(</a:t>
            </a:r>
            <a:r>
              <a:rPr lang="zh-CN" altLang="en-US" baseline="0">
                <a:ea typeface="宋体" charset="-122"/>
              </a:rPr>
              <a:t>查询</a:t>
            </a:r>
            <a:r>
              <a:rPr lang="en-US" altLang="zh-CN" baseline="0">
                <a:ea typeface="宋体" charset="-122"/>
              </a:rPr>
              <a:t>/</a:t>
            </a:r>
            <a:r>
              <a:rPr lang="zh-CN" altLang="en-US" baseline="0">
                <a:ea typeface="宋体" charset="-122"/>
              </a:rPr>
              <a:t>修改</a:t>
            </a:r>
            <a:r>
              <a:rPr lang="en-US" altLang="zh-CN" baseline="0">
                <a:ea typeface="宋体" charset="-122"/>
              </a:rPr>
              <a:t>) </a:t>
            </a:r>
            <a:r>
              <a:rPr lang="zh-CN" altLang="en-US" baseline="0">
                <a:ea typeface="宋体" charset="-122"/>
              </a:rPr>
              <a:t>效率</a:t>
            </a:r>
            <a:r>
              <a:rPr lang="en-US" altLang="zh-CN" baseline="0">
                <a:ea typeface="宋体" charset="-122"/>
              </a:rPr>
              <a:t> </a:t>
            </a:r>
            <a:r>
              <a:rPr lang="zh-CN" altLang="en-US" baseline="0">
                <a:ea typeface="宋体" charset="-122"/>
              </a:rPr>
              <a:t>和 </a:t>
            </a:r>
            <a:r>
              <a:rPr lang="en-US" altLang="zh-CN" baseline="0">
                <a:ea typeface="宋体" charset="-122"/>
              </a:rPr>
              <a:t>B+ </a:t>
            </a:r>
            <a:r>
              <a:rPr lang="zh-CN" altLang="en-US" baseline="0">
                <a:ea typeface="宋体" charset="-122"/>
              </a:rPr>
              <a:t>树的这种形式的链表操作效率来比较</a:t>
            </a:r>
            <a:r>
              <a:rPr lang="en-US" altLang="zh-CN" baseline="0">
                <a:ea typeface="宋体" charset="-122"/>
              </a:rPr>
              <a:t>[</a:t>
            </a:r>
            <a:r>
              <a:rPr lang="zh-CN" altLang="en-US" baseline="0">
                <a:ea typeface="宋体" charset="-122"/>
              </a:rPr>
              <a:t>就是牛</a:t>
            </a:r>
            <a:r>
              <a:rPr lang="en-US" altLang="zh-CN" baseline="0">
                <a:ea typeface="宋体" charset="-122"/>
              </a:rPr>
              <a:t>!]</a:t>
            </a:r>
          </a:p>
          <a:p>
            <a:pPr marL="0" indent="0" eaLnBrk="1" hangingPunct="1">
              <a:buNone/>
            </a:pPr>
            <a:r>
              <a:rPr lang="en-US" altLang="zh-CN" baseline="0">
                <a:ea typeface="宋体" charset="-122"/>
              </a:rPr>
              <a:t> </a:t>
            </a:r>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195</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marL="0" indent="0" eaLnBrk="1" hangingPunct="1">
              <a:buNone/>
            </a:pPr>
            <a:r>
              <a:rPr lang="en-US" altLang="zh-CN">
                <a:ea typeface="宋体" charset="-122"/>
              </a:rPr>
              <a:t>//</a:t>
            </a:r>
            <a:r>
              <a:rPr lang="zh-CN" altLang="en-US">
                <a:ea typeface="宋体" charset="-122"/>
              </a:rPr>
              <a:t>讲解即可</a:t>
            </a:r>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196</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197</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198</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199</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1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200</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r>
              <a:rPr lang="zh-CN" altLang="en-US"/>
              <a:t>如果用暴力匹配的思路，并假设现在</a:t>
            </a:r>
            <a:r>
              <a:rPr lang="en-US" altLang="zh-CN"/>
              <a:t>str1</a:t>
            </a:r>
            <a:r>
              <a:rPr lang="zh-CN" altLang="en-US"/>
              <a:t>匹配到 </a:t>
            </a:r>
            <a:r>
              <a:rPr lang="en-US" altLang="zh-CN"/>
              <a:t>i </a:t>
            </a:r>
            <a:r>
              <a:rPr lang="zh-CN" altLang="en-US"/>
              <a:t>位置，子串</a:t>
            </a:r>
            <a:r>
              <a:rPr lang="en-US" altLang="zh-CN"/>
              <a:t>str2</a:t>
            </a:r>
            <a:r>
              <a:rPr lang="zh-CN" altLang="en-US"/>
              <a:t>匹配到 </a:t>
            </a:r>
            <a:r>
              <a:rPr lang="en-US" altLang="zh-CN"/>
              <a:t>j </a:t>
            </a:r>
            <a:r>
              <a:rPr lang="zh-CN" altLang="en-US"/>
              <a:t>位置，则有</a:t>
            </a:r>
            <a:r>
              <a:rPr lang="en-US" altLang="zh-CN"/>
              <a:t>:</a:t>
            </a:r>
            <a:endParaRPr lang="en-US" altLang="zh-CN">
              <a:ea typeface="宋体" charset="-122"/>
            </a:endParaRPr>
          </a:p>
          <a:p>
            <a:endParaRPr lang="en-US" altLang="zh-CN">
              <a:ea typeface="宋体" charset="-122"/>
            </a:endParaRPr>
          </a:p>
          <a:p>
            <a:pPr marL="0" indent="0">
              <a:buNone/>
            </a:pPr>
            <a:r>
              <a:rPr lang="zh-CN" altLang="en-US"/>
              <a:t>用暴力匹配方法的问题：暴力匹配解决的话就会有大量的回溯，每次只移动一位，若是不匹配，移动到下一位接着判断，浪费了大量的时间。</a:t>
            </a:r>
            <a:r>
              <a:rPr lang="en-US" altLang="zh-CN"/>
              <a:t>(</a:t>
            </a:r>
            <a:r>
              <a:rPr lang="zh-CN" altLang="en-US"/>
              <a:t>不可行</a:t>
            </a:r>
            <a:r>
              <a:rPr lang="en-US" altLang="zh-CN"/>
              <a:t>!)</a:t>
            </a:r>
          </a:p>
          <a:p>
            <a:pPr marL="0" indent="0">
              <a:buNone/>
            </a:pPr>
            <a:endParaRPr lang="en-US" altLang="zh-CN" sz="1200" b="1" kern="120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b="1" kern="1200">
                <a:solidFill>
                  <a:schemeClr val="tx1"/>
                </a:solidFill>
                <a:effectLst/>
                <a:latin typeface="+mn-lt"/>
                <a:ea typeface="+mn-ea"/>
                <a:cs typeface="+mn-cs"/>
              </a:rPr>
              <a:t>KMP</a:t>
            </a:r>
            <a:r>
              <a:rPr lang="zh-CN" altLang="en-US" sz="1200" b="1" kern="1200">
                <a:solidFill>
                  <a:schemeClr val="tx1"/>
                </a:solidFill>
                <a:effectLst/>
                <a:latin typeface="+mn-lt"/>
                <a:ea typeface="+mn-ea"/>
                <a:cs typeface="+mn-cs"/>
              </a:rPr>
              <a:t>：</a:t>
            </a:r>
            <a:r>
              <a:rPr lang="en-US" altLang="zh-CN" sz="1200" b="1" kern="1200">
                <a:solidFill>
                  <a:schemeClr val="tx1"/>
                </a:solidFill>
                <a:effectLst/>
                <a:latin typeface="+mn-lt"/>
                <a:ea typeface="+mn-ea"/>
                <a:cs typeface="+mn-cs"/>
              </a:rPr>
              <a:t>&lt;&lt;</a:t>
            </a:r>
            <a:r>
              <a:rPr lang="zh-CN" altLang="en-US" sz="1200" kern="1200">
                <a:solidFill>
                  <a:schemeClr val="tx1"/>
                </a:solidFill>
                <a:effectLst/>
                <a:latin typeface="+mn-lt"/>
                <a:ea typeface="+mn-ea"/>
                <a:cs typeface="+mn-cs"/>
              </a:rPr>
              <a:t>部分匹配表</a:t>
            </a:r>
            <a:r>
              <a:rPr lang="en-US" altLang="zh-CN" sz="1200" kern="1200">
                <a:solidFill>
                  <a:schemeClr val="tx1"/>
                </a:solidFill>
                <a:effectLst/>
                <a:latin typeface="+mn-lt"/>
                <a:ea typeface="+mn-ea"/>
                <a:cs typeface="+mn-cs"/>
              </a:rPr>
              <a:t>&gt;&gt; </a:t>
            </a:r>
            <a:r>
              <a:rPr lang="zh-CN" altLang="en-US" sz="1200" kern="1200">
                <a:solidFill>
                  <a:schemeClr val="tx1"/>
                </a:solidFill>
                <a:effectLst/>
                <a:latin typeface="+mn-lt"/>
                <a:ea typeface="+mn-ea"/>
                <a:cs typeface="+mn-cs"/>
              </a:rPr>
              <a:t>提示效率</a:t>
            </a:r>
          </a:p>
          <a:p>
            <a:pPr marL="0" indent="0">
              <a:buNone/>
            </a:pPr>
            <a:endParaRPr lang="en-US" altLang="zh-CN" sz="1200" b="1" kern="120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3</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r>
              <a:rPr lang="en-US" altLang="zh-CN">
                <a:ea typeface="宋体" charset="-122"/>
              </a:rPr>
              <a:t>//</a:t>
            </a:r>
            <a:r>
              <a:rPr lang="zh-CN" altLang="en-US">
                <a:ea typeface="宋体" charset="-122"/>
              </a:rPr>
              <a:t>代码演示</a:t>
            </a:r>
            <a:r>
              <a:rPr lang="en-US" altLang="zh-CN">
                <a:ea typeface="宋体" charset="-122"/>
              </a:rPr>
              <a:t>:</a:t>
            </a:r>
          </a:p>
          <a:p>
            <a:pPr eaLnBrk="1" hangingPunct="1"/>
            <a:endParaRPr lang="en-US" altLang="zh-CN">
              <a:ea typeface="宋体" charset="-122"/>
            </a:endParaRPr>
          </a:p>
          <a:p>
            <a:r>
              <a:rPr lang="en-US" altLang="zh-CN" sz="1200" b="1" kern="1200">
                <a:solidFill>
                  <a:schemeClr val="tx1"/>
                </a:solidFill>
                <a:latin typeface="+mn-lt"/>
                <a:ea typeface="+mn-ea"/>
                <a:cs typeface="+mn-cs"/>
              </a:rPr>
              <a:t>package com.atguigu.sparsearray;</a:t>
            </a:r>
          </a:p>
          <a:p>
            <a:endParaRPr lang="zh-CN" altLang="en-US" sz="1200" kern="1200">
              <a:solidFill>
                <a:schemeClr val="tx1"/>
              </a:solidFill>
              <a:latin typeface="+mn-lt"/>
              <a:ea typeface="+mn-ea"/>
              <a:cs typeface="+mn-cs"/>
            </a:endParaRPr>
          </a:p>
          <a:p>
            <a:r>
              <a:rPr lang="en-US" altLang="zh-CN" sz="1200" b="1" kern="1200">
                <a:solidFill>
                  <a:schemeClr val="tx1"/>
                </a:solidFill>
                <a:latin typeface="+mn-lt"/>
                <a:ea typeface="+mn-ea"/>
                <a:cs typeface="+mn-cs"/>
              </a:rPr>
              <a:t>public class SparseArray {</a:t>
            </a:r>
          </a:p>
          <a:p>
            <a:endParaRPr lang="zh-CN" altLang="en-US" sz="1200" kern="1200">
              <a:solidFill>
                <a:schemeClr val="tx1"/>
              </a:solidFill>
              <a:latin typeface="+mn-lt"/>
              <a:ea typeface="+mn-ea"/>
              <a:cs typeface="+mn-cs"/>
            </a:endParaRPr>
          </a:p>
          <a:p>
            <a:r>
              <a:rPr lang="en-US" altLang="zh-CN" sz="1200" b="1" kern="1200">
                <a:solidFill>
                  <a:schemeClr val="tx1"/>
                </a:solidFill>
                <a:latin typeface="+mn-lt"/>
                <a:ea typeface="+mn-ea"/>
                <a:cs typeface="+mn-cs"/>
              </a:rPr>
              <a:t>public static void main(String[] args) {</a:t>
            </a:r>
          </a:p>
          <a:p>
            <a:r>
              <a:rPr lang="en-US" altLang="zh-CN" sz="1200" kern="1200">
                <a:solidFill>
                  <a:schemeClr val="tx1"/>
                </a:solidFill>
                <a:latin typeface="+mn-lt"/>
                <a:ea typeface="+mn-ea"/>
                <a:cs typeface="+mn-cs"/>
              </a:rPr>
              <a:t>// chessArr1 </a:t>
            </a:r>
            <a:r>
              <a:rPr lang="zh-CN" altLang="en-US" sz="1200" kern="1200">
                <a:solidFill>
                  <a:schemeClr val="tx1"/>
                </a:solidFill>
                <a:latin typeface="+mn-lt"/>
                <a:ea typeface="+mn-ea"/>
                <a:cs typeface="+mn-cs"/>
              </a:rPr>
              <a:t>表示一个棋盘</a:t>
            </a:r>
          </a:p>
          <a:p>
            <a:r>
              <a:rPr lang="en-US" altLang="zh-CN" sz="1200" kern="1200">
                <a:solidFill>
                  <a:schemeClr val="tx1"/>
                </a:solidFill>
                <a:latin typeface="+mn-lt"/>
                <a:ea typeface="+mn-ea"/>
                <a:cs typeface="+mn-cs"/>
              </a:rPr>
              <a:t>// 0</a:t>
            </a:r>
            <a:r>
              <a:rPr lang="zh-CN" altLang="en-US" sz="1200" kern="1200">
                <a:solidFill>
                  <a:schemeClr val="tx1"/>
                </a:solidFill>
                <a:latin typeface="+mn-lt"/>
                <a:ea typeface="+mn-ea"/>
                <a:cs typeface="+mn-cs"/>
              </a:rPr>
              <a:t>表示没有落子</a:t>
            </a:r>
            <a:r>
              <a:rPr lang="en-US" altLang="zh-CN" sz="1200" kern="1200">
                <a:solidFill>
                  <a:schemeClr val="tx1"/>
                </a:solidFill>
                <a:latin typeface="+mn-lt"/>
                <a:ea typeface="+mn-ea"/>
                <a:cs typeface="+mn-cs"/>
              </a:rPr>
              <a:t>, 1</a:t>
            </a:r>
            <a:r>
              <a:rPr lang="zh-CN" altLang="en-US" sz="1200" kern="1200">
                <a:solidFill>
                  <a:schemeClr val="tx1"/>
                </a:solidFill>
                <a:latin typeface="+mn-lt"/>
                <a:ea typeface="+mn-ea"/>
                <a:cs typeface="+mn-cs"/>
              </a:rPr>
              <a:t>表示白子， </a:t>
            </a:r>
            <a:r>
              <a:rPr lang="en-US" altLang="zh-CN" sz="1200" kern="1200">
                <a:solidFill>
                  <a:schemeClr val="tx1"/>
                </a:solidFill>
                <a:latin typeface="+mn-lt"/>
                <a:ea typeface="+mn-ea"/>
                <a:cs typeface="+mn-cs"/>
              </a:rPr>
              <a:t>2</a:t>
            </a:r>
            <a:r>
              <a:rPr lang="zh-CN" altLang="en-US" sz="1200" kern="1200">
                <a:solidFill>
                  <a:schemeClr val="tx1"/>
                </a:solidFill>
                <a:latin typeface="+mn-lt"/>
                <a:ea typeface="+mn-ea"/>
                <a:cs typeface="+mn-cs"/>
              </a:rPr>
              <a:t>表示黑子</a:t>
            </a:r>
          </a:p>
          <a:p>
            <a:r>
              <a:rPr lang="en-US" altLang="zh-CN" sz="1200" b="1" kern="1200">
                <a:solidFill>
                  <a:schemeClr val="tx1"/>
                </a:solidFill>
                <a:latin typeface="+mn-lt"/>
                <a:ea typeface="+mn-ea"/>
                <a:cs typeface="+mn-cs"/>
              </a:rPr>
              <a:t>int chessArr1[][] = new int[11][11];</a:t>
            </a:r>
          </a:p>
          <a:p>
            <a:r>
              <a:rPr lang="en-US" altLang="zh-CN" sz="1200" kern="1200">
                <a:solidFill>
                  <a:schemeClr val="tx1"/>
                </a:solidFill>
                <a:latin typeface="+mn-lt"/>
                <a:ea typeface="+mn-ea"/>
                <a:cs typeface="+mn-cs"/>
              </a:rPr>
              <a:t>chessArr1[1][2] = 1;</a:t>
            </a:r>
          </a:p>
          <a:p>
            <a:r>
              <a:rPr lang="en-US" altLang="zh-CN" sz="1200" kern="1200">
                <a:solidFill>
                  <a:schemeClr val="tx1"/>
                </a:solidFill>
                <a:latin typeface="+mn-lt"/>
                <a:ea typeface="+mn-ea"/>
                <a:cs typeface="+mn-cs"/>
              </a:rPr>
              <a:t>chessArr1[2][3] = 2;</a:t>
            </a:r>
          </a:p>
          <a:p>
            <a:r>
              <a:rPr lang="en-US" altLang="zh-CN" sz="1200" b="1" kern="1200">
                <a:solidFill>
                  <a:schemeClr val="tx1"/>
                </a:solidFill>
                <a:latin typeface="+mn-lt"/>
                <a:ea typeface="+mn-ea"/>
                <a:cs typeface="+mn-cs"/>
              </a:rPr>
              <a:t>for (int[] row : chessArr1) {</a:t>
            </a:r>
          </a:p>
          <a:p>
            <a:r>
              <a:rPr lang="en-US" altLang="zh-CN" sz="1200" b="1" kern="1200">
                <a:solidFill>
                  <a:schemeClr val="tx1"/>
                </a:solidFill>
                <a:latin typeface="+mn-lt"/>
                <a:ea typeface="+mn-ea"/>
                <a:cs typeface="+mn-cs"/>
              </a:rPr>
              <a:t>for (int item : row) {</a:t>
            </a:r>
          </a:p>
          <a:p>
            <a:r>
              <a:rPr lang="en-US" altLang="zh-CN" sz="1200" kern="1200">
                <a:solidFill>
                  <a:schemeClr val="tx1"/>
                </a:solidFill>
                <a:latin typeface="+mn-lt"/>
                <a:ea typeface="+mn-ea"/>
                <a:cs typeface="+mn-cs"/>
              </a:rPr>
              <a:t>System.</a:t>
            </a:r>
            <a:r>
              <a:rPr lang="en-US" altLang="zh-CN" sz="1200" b="1" i="1" kern="1200">
                <a:solidFill>
                  <a:schemeClr val="tx1"/>
                </a:solidFill>
                <a:latin typeface="+mn-lt"/>
                <a:ea typeface="+mn-ea"/>
                <a:cs typeface="+mn-cs"/>
              </a:rPr>
              <a:t>out.printf("%d\t", item);</a:t>
            </a:r>
          </a:p>
          <a:p>
            <a:r>
              <a:rPr lang="en-US" altLang="zh-CN" sz="1200" kern="1200">
                <a:solidFill>
                  <a:schemeClr val="tx1"/>
                </a:solidFill>
                <a:latin typeface="+mn-lt"/>
                <a:ea typeface="+mn-ea"/>
                <a:cs typeface="+mn-cs"/>
              </a:rPr>
              <a:t>}</a:t>
            </a:r>
          </a:p>
          <a:p>
            <a:r>
              <a:rPr lang="en-US" altLang="zh-CN" sz="1200" kern="1200">
                <a:solidFill>
                  <a:schemeClr val="tx1"/>
                </a:solidFill>
                <a:latin typeface="+mn-lt"/>
                <a:ea typeface="+mn-ea"/>
                <a:cs typeface="+mn-cs"/>
              </a:rPr>
              <a:t>System.</a:t>
            </a:r>
            <a:r>
              <a:rPr lang="en-US" altLang="zh-CN" sz="1200" b="1" i="1" kern="1200">
                <a:solidFill>
                  <a:schemeClr val="tx1"/>
                </a:solidFill>
                <a:latin typeface="+mn-lt"/>
                <a:ea typeface="+mn-ea"/>
                <a:cs typeface="+mn-cs"/>
              </a:rPr>
              <a:t>out.println();</a:t>
            </a:r>
          </a:p>
          <a:p>
            <a:r>
              <a:rPr lang="en-US" altLang="zh-CN" sz="1200" kern="1200">
                <a:solidFill>
                  <a:schemeClr val="tx1"/>
                </a:solidFill>
                <a:latin typeface="+mn-lt"/>
                <a:ea typeface="+mn-ea"/>
                <a:cs typeface="+mn-cs"/>
              </a:rPr>
              <a:t>}</a:t>
            </a:r>
          </a:p>
          <a:p>
            <a:endParaRPr lang="zh-CN" altLang="en-US" sz="1200" kern="1200">
              <a:solidFill>
                <a:schemeClr val="tx1"/>
              </a:solidFill>
              <a:latin typeface="+mn-lt"/>
              <a:ea typeface="+mn-ea"/>
              <a:cs typeface="+mn-cs"/>
            </a:endParaRPr>
          </a:p>
          <a:p>
            <a:r>
              <a:rPr lang="en-US" altLang="zh-CN" sz="1200" kern="1200">
                <a:solidFill>
                  <a:schemeClr val="tx1"/>
                </a:solidFill>
                <a:latin typeface="+mn-lt"/>
                <a:ea typeface="+mn-ea"/>
                <a:cs typeface="+mn-cs"/>
              </a:rPr>
              <a:t>// </a:t>
            </a:r>
            <a:r>
              <a:rPr lang="zh-CN" altLang="en-US" sz="1200" kern="1200">
                <a:solidFill>
                  <a:schemeClr val="tx1"/>
                </a:solidFill>
                <a:latin typeface="+mn-lt"/>
                <a:ea typeface="+mn-ea"/>
                <a:cs typeface="+mn-cs"/>
              </a:rPr>
              <a:t>计算一共有多少个非零值</a:t>
            </a:r>
          </a:p>
          <a:p>
            <a:r>
              <a:rPr lang="en-US" altLang="zh-CN" sz="1200" b="1" kern="1200">
                <a:solidFill>
                  <a:schemeClr val="tx1"/>
                </a:solidFill>
                <a:latin typeface="+mn-lt"/>
                <a:ea typeface="+mn-ea"/>
                <a:cs typeface="+mn-cs"/>
              </a:rPr>
              <a:t>int sum = 0;</a:t>
            </a:r>
          </a:p>
          <a:p>
            <a:r>
              <a:rPr lang="en-US" altLang="zh-CN" sz="1200" b="1" kern="1200">
                <a:solidFill>
                  <a:schemeClr val="tx1"/>
                </a:solidFill>
                <a:latin typeface="+mn-lt"/>
                <a:ea typeface="+mn-ea"/>
                <a:cs typeface="+mn-cs"/>
              </a:rPr>
              <a:t>for (int i = 0; i &lt; 5; i++) {</a:t>
            </a:r>
          </a:p>
          <a:p>
            <a:r>
              <a:rPr lang="en-US" altLang="zh-CN" sz="1200" b="1" kern="1200">
                <a:solidFill>
                  <a:schemeClr val="tx1"/>
                </a:solidFill>
                <a:latin typeface="+mn-lt"/>
                <a:ea typeface="+mn-ea"/>
                <a:cs typeface="+mn-cs"/>
              </a:rPr>
              <a:t>for (int j = 0; j &lt; 5; j++) {</a:t>
            </a:r>
          </a:p>
          <a:p>
            <a:r>
              <a:rPr lang="en-US" altLang="zh-CN" sz="1200" b="1" kern="1200">
                <a:solidFill>
                  <a:schemeClr val="tx1"/>
                </a:solidFill>
                <a:latin typeface="+mn-lt"/>
                <a:ea typeface="+mn-ea"/>
                <a:cs typeface="+mn-cs"/>
              </a:rPr>
              <a:t>if (chessArr1[i][j] != 0)</a:t>
            </a:r>
          </a:p>
          <a:p>
            <a:r>
              <a:rPr lang="en-US" altLang="zh-CN" sz="1200" kern="1200">
                <a:solidFill>
                  <a:schemeClr val="tx1"/>
                </a:solidFill>
                <a:latin typeface="+mn-lt"/>
                <a:ea typeface="+mn-ea"/>
                <a:cs typeface="+mn-cs"/>
              </a:rPr>
              <a:t>sum++;</a:t>
            </a:r>
          </a:p>
          <a:p>
            <a:r>
              <a:rPr lang="en-US" altLang="zh-CN" sz="1200" kern="1200">
                <a:solidFill>
                  <a:schemeClr val="tx1"/>
                </a:solidFill>
                <a:latin typeface="+mn-lt"/>
                <a:ea typeface="+mn-ea"/>
                <a:cs typeface="+mn-cs"/>
              </a:rPr>
              <a:t>}</a:t>
            </a:r>
          </a:p>
          <a:p>
            <a:r>
              <a:rPr lang="en-US" altLang="zh-CN" sz="1200" kern="1200">
                <a:solidFill>
                  <a:schemeClr val="tx1"/>
                </a:solidFill>
                <a:latin typeface="+mn-lt"/>
                <a:ea typeface="+mn-ea"/>
                <a:cs typeface="+mn-cs"/>
              </a:rPr>
              <a:t>}</a:t>
            </a:r>
          </a:p>
          <a:p>
            <a:endParaRPr lang="zh-CN" altLang="en-US" sz="1200" kern="1200">
              <a:solidFill>
                <a:schemeClr val="tx1"/>
              </a:solidFill>
              <a:latin typeface="+mn-lt"/>
              <a:ea typeface="+mn-ea"/>
              <a:cs typeface="+mn-cs"/>
            </a:endParaRPr>
          </a:p>
          <a:p>
            <a:r>
              <a:rPr lang="en-US" altLang="zh-CN" sz="1200" kern="1200">
                <a:solidFill>
                  <a:schemeClr val="tx1"/>
                </a:solidFill>
                <a:latin typeface="+mn-lt"/>
                <a:ea typeface="+mn-ea"/>
                <a:cs typeface="+mn-cs"/>
              </a:rPr>
              <a:t>// </a:t>
            </a:r>
            <a:r>
              <a:rPr lang="zh-CN" altLang="en-US" sz="1200" kern="1200">
                <a:solidFill>
                  <a:schemeClr val="tx1"/>
                </a:solidFill>
                <a:latin typeface="+mn-lt"/>
                <a:ea typeface="+mn-ea"/>
                <a:cs typeface="+mn-cs"/>
              </a:rPr>
              <a:t>将该稀疏数组</a:t>
            </a:r>
          </a:p>
          <a:p>
            <a:r>
              <a:rPr lang="en-US" altLang="zh-CN" sz="1200" b="1" kern="1200">
                <a:solidFill>
                  <a:schemeClr val="tx1"/>
                </a:solidFill>
                <a:latin typeface="+mn-lt"/>
                <a:ea typeface="+mn-ea"/>
                <a:cs typeface="+mn-cs"/>
              </a:rPr>
              <a:t>int sparseArr[][] = new int[sum+1][3];</a:t>
            </a:r>
          </a:p>
          <a:p>
            <a:endParaRPr lang="zh-CN" altLang="en-US" sz="1200" kern="1200">
              <a:solidFill>
                <a:schemeClr val="tx1"/>
              </a:solidFill>
              <a:latin typeface="+mn-lt"/>
              <a:ea typeface="+mn-ea"/>
              <a:cs typeface="+mn-cs"/>
            </a:endParaRPr>
          </a:p>
          <a:p>
            <a:r>
              <a:rPr lang="en-US" altLang="zh-CN" sz="1200" kern="1200">
                <a:solidFill>
                  <a:schemeClr val="tx1"/>
                </a:solidFill>
                <a:latin typeface="+mn-lt"/>
                <a:ea typeface="+mn-ea"/>
                <a:cs typeface="+mn-cs"/>
              </a:rPr>
              <a:t>// </a:t>
            </a:r>
            <a:r>
              <a:rPr lang="zh-CN" altLang="en-US" sz="1200" kern="1200">
                <a:solidFill>
                  <a:schemeClr val="tx1"/>
                </a:solidFill>
                <a:latin typeface="+mn-lt"/>
                <a:ea typeface="+mn-ea"/>
                <a:cs typeface="+mn-cs"/>
              </a:rPr>
              <a:t>第一行，存放数组有多少行，多少列，有多少个非 </a:t>
            </a:r>
            <a:r>
              <a:rPr lang="en-US" altLang="zh-CN" sz="1200" kern="1200">
                <a:solidFill>
                  <a:schemeClr val="tx1"/>
                </a:solidFill>
                <a:latin typeface="+mn-lt"/>
                <a:ea typeface="+mn-ea"/>
                <a:cs typeface="+mn-cs"/>
              </a:rPr>
              <a:t>0 </a:t>
            </a:r>
            <a:r>
              <a:rPr lang="zh-CN" altLang="en-US" sz="1200" kern="1200">
                <a:solidFill>
                  <a:schemeClr val="tx1"/>
                </a:solidFill>
                <a:latin typeface="+mn-lt"/>
                <a:ea typeface="+mn-ea"/>
                <a:cs typeface="+mn-cs"/>
              </a:rPr>
              <a:t>值</a:t>
            </a:r>
          </a:p>
          <a:p>
            <a:r>
              <a:rPr lang="en-US" altLang="zh-CN" sz="1200" kern="1200">
                <a:solidFill>
                  <a:schemeClr val="tx1"/>
                </a:solidFill>
                <a:latin typeface="+mn-lt"/>
                <a:ea typeface="+mn-ea"/>
                <a:cs typeface="+mn-cs"/>
              </a:rPr>
              <a:t>sparseArr[0][0] = 11;</a:t>
            </a:r>
          </a:p>
          <a:p>
            <a:r>
              <a:rPr lang="en-US" altLang="zh-CN" sz="1200" kern="1200">
                <a:solidFill>
                  <a:schemeClr val="tx1"/>
                </a:solidFill>
                <a:latin typeface="+mn-lt"/>
                <a:ea typeface="+mn-ea"/>
                <a:cs typeface="+mn-cs"/>
              </a:rPr>
              <a:t>sparseArr[0][1] = 11;</a:t>
            </a:r>
          </a:p>
          <a:p>
            <a:r>
              <a:rPr lang="en-US" altLang="zh-CN" sz="1200" kern="1200">
                <a:solidFill>
                  <a:schemeClr val="tx1"/>
                </a:solidFill>
                <a:latin typeface="+mn-lt"/>
                <a:ea typeface="+mn-ea"/>
                <a:cs typeface="+mn-cs"/>
              </a:rPr>
              <a:t>sparseArr[0][2] = sum;</a:t>
            </a:r>
          </a:p>
          <a:p>
            <a:endParaRPr lang="zh-CN" altLang="en-US" sz="1200" kern="1200">
              <a:solidFill>
                <a:schemeClr val="tx1"/>
              </a:solidFill>
              <a:latin typeface="+mn-lt"/>
              <a:ea typeface="+mn-ea"/>
              <a:cs typeface="+mn-cs"/>
            </a:endParaRPr>
          </a:p>
          <a:p>
            <a:endParaRPr lang="zh-CN" altLang="en-US" sz="1200" kern="1200">
              <a:solidFill>
                <a:schemeClr val="tx1"/>
              </a:solidFill>
              <a:latin typeface="+mn-lt"/>
              <a:ea typeface="+mn-ea"/>
              <a:cs typeface="+mn-cs"/>
            </a:endParaRPr>
          </a:p>
          <a:p>
            <a:r>
              <a:rPr lang="en-US" altLang="zh-CN" sz="1200" kern="1200">
                <a:solidFill>
                  <a:schemeClr val="tx1"/>
                </a:solidFill>
                <a:latin typeface="+mn-lt"/>
                <a:ea typeface="+mn-ea"/>
                <a:cs typeface="+mn-cs"/>
              </a:rPr>
              <a:t>// </a:t>
            </a:r>
            <a:r>
              <a:rPr lang="zh-CN" altLang="en-US" sz="1200" kern="1200">
                <a:solidFill>
                  <a:schemeClr val="tx1"/>
                </a:solidFill>
                <a:latin typeface="+mn-lt"/>
                <a:ea typeface="+mn-ea"/>
                <a:cs typeface="+mn-cs"/>
              </a:rPr>
              <a:t>遍历数组，将非零值保存到稀疏数组</a:t>
            </a:r>
          </a:p>
          <a:p>
            <a:r>
              <a:rPr lang="en-US" altLang="zh-CN" sz="1200" b="1" kern="1200">
                <a:solidFill>
                  <a:schemeClr val="tx1"/>
                </a:solidFill>
                <a:latin typeface="+mn-lt"/>
                <a:ea typeface="+mn-ea"/>
                <a:cs typeface="+mn-cs"/>
              </a:rPr>
              <a:t>int count = 0;</a:t>
            </a:r>
          </a:p>
          <a:p>
            <a:r>
              <a:rPr lang="en-US" altLang="zh-CN" sz="1200" b="1" kern="1200">
                <a:solidFill>
                  <a:schemeClr val="tx1"/>
                </a:solidFill>
                <a:latin typeface="+mn-lt"/>
                <a:ea typeface="+mn-ea"/>
                <a:cs typeface="+mn-cs"/>
              </a:rPr>
              <a:t>for (int i = 0; i &lt; 11; i++) {</a:t>
            </a:r>
          </a:p>
          <a:p>
            <a:r>
              <a:rPr lang="en-US" altLang="zh-CN" sz="1200" b="1" kern="1200">
                <a:solidFill>
                  <a:schemeClr val="tx1"/>
                </a:solidFill>
                <a:latin typeface="+mn-lt"/>
                <a:ea typeface="+mn-ea"/>
                <a:cs typeface="+mn-cs"/>
              </a:rPr>
              <a:t>for (int j = 0; j &lt; 11; j++) {</a:t>
            </a:r>
          </a:p>
          <a:p>
            <a:r>
              <a:rPr lang="en-US" altLang="zh-CN" sz="1200" b="1" kern="1200">
                <a:solidFill>
                  <a:schemeClr val="tx1"/>
                </a:solidFill>
                <a:latin typeface="+mn-lt"/>
                <a:ea typeface="+mn-ea"/>
                <a:cs typeface="+mn-cs"/>
              </a:rPr>
              <a:t>if (chessArr1[i][j] != 0) {</a:t>
            </a:r>
          </a:p>
          <a:p>
            <a:r>
              <a:rPr lang="en-US" altLang="zh-CN" sz="1200" kern="1200">
                <a:solidFill>
                  <a:schemeClr val="tx1"/>
                </a:solidFill>
                <a:latin typeface="+mn-lt"/>
                <a:ea typeface="+mn-ea"/>
                <a:cs typeface="+mn-cs"/>
              </a:rPr>
              <a:t>count++;</a:t>
            </a:r>
          </a:p>
          <a:p>
            <a:r>
              <a:rPr lang="en-US" altLang="zh-CN" sz="1200" kern="1200">
                <a:solidFill>
                  <a:schemeClr val="tx1"/>
                </a:solidFill>
                <a:latin typeface="+mn-lt"/>
                <a:ea typeface="+mn-ea"/>
                <a:cs typeface="+mn-cs"/>
              </a:rPr>
              <a:t>sparseArr[count][0] = i;</a:t>
            </a:r>
          </a:p>
          <a:p>
            <a:r>
              <a:rPr lang="en-US" altLang="zh-CN" sz="1200" kern="1200">
                <a:solidFill>
                  <a:schemeClr val="tx1"/>
                </a:solidFill>
                <a:latin typeface="+mn-lt"/>
                <a:ea typeface="+mn-ea"/>
                <a:cs typeface="+mn-cs"/>
              </a:rPr>
              <a:t>sparseArr[count][1] = j;</a:t>
            </a:r>
          </a:p>
          <a:p>
            <a:r>
              <a:rPr lang="en-US" altLang="zh-CN" sz="1200" kern="1200">
                <a:solidFill>
                  <a:schemeClr val="tx1"/>
                </a:solidFill>
                <a:latin typeface="+mn-lt"/>
                <a:ea typeface="+mn-ea"/>
                <a:cs typeface="+mn-cs"/>
              </a:rPr>
              <a:t>sparseArr[count][2] = chessArr1[i][j];</a:t>
            </a:r>
          </a:p>
          <a:p>
            <a:r>
              <a:rPr lang="en-US" altLang="zh-CN" sz="1200" kern="1200">
                <a:solidFill>
                  <a:schemeClr val="tx1"/>
                </a:solidFill>
                <a:latin typeface="+mn-lt"/>
                <a:ea typeface="+mn-ea"/>
                <a:cs typeface="+mn-cs"/>
              </a:rPr>
              <a:t>}</a:t>
            </a:r>
          </a:p>
          <a:p>
            <a:r>
              <a:rPr lang="en-US" altLang="zh-CN" sz="1200" kern="1200">
                <a:solidFill>
                  <a:schemeClr val="tx1"/>
                </a:solidFill>
                <a:latin typeface="+mn-lt"/>
                <a:ea typeface="+mn-ea"/>
                <a:cs typeface="+mn-cs"/>
              </a:rPr>
              <a:t>}</a:t>
            </a:r>
          </a:p>
          <a:p>
            <a:r>
              <a:rPr lang="en-US" altLang="zh-CN" sz="1200" kern="1200">
                <a:solidFill>
                  <a:schemeClr val="tx1"/>
                </a:solidFill>
                <a:latin typeface="+mn-lt"/>
                <a:ea typeface="+mn-ea"/>
                <a:cs typeface="+mn-cs"/>
              </a:rPr>
              <a:t>}</a:t>
            </a:r>
          </a:p>
          <a:p>
            <a:endParaRPr lang="zh-CN" altLang="en-US" sz="1200" kern="1200">
              <a:solidFill>
                <a:schemeClr val="tx1"/>
              </a:solidFill>
              <a:latin typeface="+mn-lt"/>
              <a:ea typeface="+mn-ea"/>
              <a:cs typeface="+mn-cs"/>
            </a:endParaRPr>
          </a:p>
          <a:p>
            <a:r>
              <a:rPr lang="en-US" altLang="zh-CN" sz="1200" kern="1200">
                <a:solidFill>
                  <a:schemeClr val="tx1"/>
                </a:solidFill>
                <a:latin typeface="+mn-lt"/>
                <a:ea typeface="+mn-ea"/>
                <a:cs typeface="+mn-cs"/>
              </a:rPr>
              <a:t>// </a:t>
            </a:r>
            <a:r>
              <a:rPr lang="zh-CN" altLang="en-US" sz="1200" kern="1200">
                <a:solidFill>
                  <a:schemeClr val="tx1"/>
                </a:solidFill>
                <a:latin typeface="+mn-lt"/>
                <a:ea typeface="+mn-ea"/>
                <a:cs typeface="+mn-cs"/>
              </a:rPr>
              <a:t>输出稀疏数组</a:t>
            </a:r>
          </a:p>
          <a:p>
            <a:r>
              <a:rPr lang="en-US" altLang="zh-CN" sz="1200" kern="1200">
                <a:solidFill>
                  <a:schemeClr val="tx1"/>
                </a:solidFill>
                <a:latin typeface="+mn-lt"/>
                <a:ea typeface="+mn-ea"/>
                <a:cs typeface="+mn-cs"/>
              </a:rPr>
              <a:t>System.</a:t>
            </a:r>
            <a:r>
              <a:rPr lang="en-US" altLang="zh-CN" sz="1200" b="1" i="1" kern="1200">
                <a:solidFill>
                  <a:schemeClr val="tx1"/>
                </a:solidFill>
                <a:latin typeface="+mn-lt"/>
                <a:ea typeface="+mn-ea"/>
                <a:cs typeface="+mn-cs"/>
              </a:rPr>
              <a:t>out.println();</a:t>
            </a:r>
          </a:p>
          <a:p>
            <a:r>
              <a:rPr lang="en-US" altLang="zh-CN" sz="1200" kern="1200">
                <a:solidFill>
                  <a:schemeClr val="tx1"/>
                </a:solidFill>
                <a:latin typeface="+mn-lt"/>
                <a:ea typeface="+mn-ea"/>
                <a:cs typeface="+mn-cs"/>
              </a:rPr>
              <a:t>System.</a:t>
            </a:r>
            <a:r>
              <a:rPr lang="en-US" altLang="zh-CN" sz="1200" b="1" i="1" kern="1200">
                <a:solidFill>
                  <a:schemeClr val="tx1"/>
                </a:solidFill>
                <a:latin typeface="+mn-lt"/>
                <a:ea typeface="+mn-ea"/>
                <a:cs typeface="+mn-cs"/>
              </a:rPr>
              <a:t>out.println("</a:t>
            </a:r>
            <a:r>
              <a:rPr lang="zh-CN" altLang="en-US" sz="1200" b="1" i="1" kern="1200">
                <a:solidFill>
                  <a:schemeClr val="tx1"/>
                </a:solidFill>
                <a:latin typeface="+mn-lt"/>
                <a:ea typeface="+mn-ea"/>
                <a:cs typeface="+mn-cs"/>
              </a:rPr>
              <a:t>压缩后得到的稀疏数组</a:t>
            </a:r>
            <a:r>
              <a:rPr lang="en-US" altLang="zh-CN" sz="1200" b="1" i="1" kern="1200">
                <a:solidFill>
                  <a:schemeClr val="tx1"/>
                </a:solidFill>
                <a:latin typeface="+mn-lt"/>
                <a:ea typeface="+mn-ea"/>
                <a:cs typeface="+mn-cs"/>
              </a:rPr>
              <a:t>.....");</a:t>
            </a:r>
          </a:p>
          <a:p>
            <a:r>
              <a:rPr lang="en-US" altLang="zh-CN" sz="1200" b="1" kern="1200">
                <a:solidFill>
                  <a:schemeClr val="tx1"/>
                </a:solidFill>
                <a:latin typeface="+mn-lt"/>
                <a:ea typeface="+mn-ea"/>
                <a:cs typeface="+mn-cs"/>
              </a:rPr>
              <a:t>for (int i = 0; i &lt; sparseArr.length; i++) {</a:t>
            </a:r>
          </a:p>
          <a:p>
            <a:endParaRPr lang="zh-CN" altLang="en-US" sz="1200" kern="1200">
              <a:solidFill>
                <a:schemeClr val="tx1"/>
              </a:solidFill>
              <a:latin typeface="+mn-lt"/>
              <a:ea typeface="+mn-ea"/>
              <a:cs typeface="+mn-cs"/>
            </a:endParaRPr>
          </a:p>
          <a:p>
            <a:r>
              <a:rPr lang="en-US" altLang="zh-CN" sz="1200" kern="1200">
                <a:solidFill>
                  <a:schemeClr val="tx1"/>
                </a:solidFill>
                <a:latin typeface="+mn-lt"/>
                <a:ea typeface="+mn-ea"/>
                <a:cs typeface="+mn-cs"/>
              </a:rPr>
              <a:t>System.</a:t>
            </a:r>
            <a:r>
              <a:rPr lang="en-US" altLang="zh-CN" sz="1200" b="1" i="1" kern="1200">
                <a:solidFill>
                  <a:schemeClr val="tx1"/>
                </a:solidFill>
                <a:latin typeface="+mn-lt"/>
                <a:ea typeface="+mn-ea"/>
                <a:cs typeface="+mn-cs"/>
              </a:rPr>
              <a:t>out.printf("%d\t%d\t%d\n", sparseArr[i][0], sparseArr[i][1], sparseArr[i][2]);</a:t>
            </a:r>
          </a:p>
          <a:p>
            <a:r>
              <a:rPr lang="en-US" altLang="zh-CN" sz="1200" kern="1200">
                <a:solidFill>
                  <a:schemeClr val="tx1"/>
                </a:solidFill>
                <a:latin typeface="+mn-lt"/>
                <a:ea typeface="+mn-ea"/>
                <a:cs typeface="+mn-cs"/>
              </a:rPr>
              <a:t>}</a:t>
            </a:r>
          </a:p>
          <a:p>
            <a:endParaRPr lang="zh-CN" altLang="en-US" sz="1200" kern="1200">
              <a:solidFill>
                <a:schemeClr val="tx1"/>
              </a:solidFill>
              <a:latin typeface="+mn-lt"/>
              <a:ea typeface="+mn-ea"/>
              <a:cs typeface="+mn-cs"/>
            </a:endParaRPr>
          </a:p>
          <a:p>
            <a:r>
              <a:rPr lang="en-US" altLang="zh-CN" sz="1200" kern="1200">
                <a:solidFill>
                  <a:schemeClr val="tx1"/>
                </a:solidFill>
                <a:latin typeface="+mn-lt"/>
                <a:ea typeface="+mn-ea"/>
                <a:cs typeface="+mn-cs"/>
              </a:rPr>
              <a:t>// </a:t>
            </a:r>
            <a:r>
              <a:rPr lang="zh-CN" altLang="en-US" sz="1200" kern="1200">
                <a:solidFill>
                  <a:schemeClr val="tx1"/>
                </a:solidFill>
                <a:latin typeface="+mn-lt"/>
                <a:ea typeface="+mn-ea"/>
                <a:cs typeface="+mn-cs"/>
              </a:rPr>
              <a:t>重新恢复</a:t>
            </a:r>
          </a:p>
          <a:p>
            <a:endParaRPr lang="zh-CN" altLang="en-US" sz="1200" kern="1200">
              <a:solidFill>
                <a:schemeClr val="tx1"/>
              </a:solidFill>
              <a:latin typeface="+mn-lt"/>
              <a:ea typeface="+mn-ea"/>
              <a:cs typeface="+mn-cs"/>
            </a:endParaRPr>
          </a:p>
          <a:p>
            <a:r>
              <a:rPr lang="en-US" altLang="zh-CN" sz="1200" b="1" kern="1200">
                <a:solidFill>
                  <a:schemeClr val="tx1"/>
                </a:solidFill>
                <a:latin typeface="+mn-lt"/>
                <a:ea typeface="+mn-ea"/>
                <a:cs typeface="+mn-cs"/>
              </a:rPr>
              <a:t>int chessArr2[][] = new int[sparseArr[0][0]][sparseArr[0][1]];</a:t>
            </a:r>
          </a:p>
          <a:p>
            <a:endParaRPr lang="zh-CN" altLang="en-US" sz="1200" kern="1200">
              <a:solidFill>
                <a:schemeClr val="tx1"/>
              </a:solidFill>
              <a:latin typeface="+mn-lt"/>
              <a:ea typeface="+mn-ea"/>
              <a:cs typeface="+mn-cs"/>
            </a:endParaRPr>
          </a:p>
          <a:p>
            <a:r>
              <a:rPr lang="en-US" altLang="zh-CN" sz="1200" b="1" kern="1200">
                <a:solidFill>
                  <a:schemeClr val="tx1"/>
                </a:solidFill>
                <a:latin typeface="+mn-lt"/>
                <a:ea typeface="+mn-ea"/>
                <a:cs typeface="+mn-cs"/>
              </a:rPr>
              <a:t>for (int i = 1; i &lt; sparseArr.length; i++) {</a:t>
            </a:r>
          </a:p>
          <a:p>
            <a:endParaRPr lang="zh-CN" altLang="en-US" sz="1200" kern="1200">
              <a:solidFill>
                <a:schemeClr val="tx1"/>
              </a:solidFill>
              <a:latin typeface="+mn-lt"/>
              <a:ea typeface="+mn-ea"/>
              <a:cs typeface="+mn-cs"/>
            </a:endParaRPr>
          </a:p>
          <a:p>
            <a:r>
              <a:rPr lang="en-US" altLang="zh-CN" sz="1200" kern="1200">
                <a:solidFill>
                  <a:schemeClr val="tx1"/>
                </a:solidFill>
                <a:latin typeface="+mn-lt"/>
                <a:ea typeface="+mn-ea"/>
                <a:cs typeface="+mn-cs"/>
              </a:rPr>
              <a:t>chessArr2[sparseArr[i][0]][sparseArr[i][1]] = sparseArr[i][2];</a:t>
            </a:r>
          </a:p>
          <a:p>
            <a:r>
              <a:rPr lang="en-US" altLang="zh-CN" sz="1200" kern="1200">
                <a:solidFill>
                  <a:schemeClr val="tx1"/>
                </a:solidFill>
                <a:latin typeface="+mn-lt"/>
                <a:ea typeface="+mn-ea"/>
                <a:cs typeface="+mn-cs"/>
              </a:rPr>
              <a:t>}</a:t>
            </a:r>
          </a:p>
          <a:p>
            <a:endParaRPr lang="zh-CN" altLang="en-US" sz="1200" kern="1200">
              <a:solidFill>
                <a:schemeClr val="tx1"/>
              </a:solidFill>
              <a:latin typeface="+mn-lt"/>
              <a:ea typeface="+mn-ea"/>
              <a:cs typeface="+mn-cs"/>
            </a:endParaRPr>
          </a:p>
          <a:p>
            <a:r>
              <a:rPr lang="en-US" altLang="zh-CN" sz="1200" kern="1200">
                <a:solidFill>
                  <a:schemeClr val="tx1"/>
                </a:solidFill>
                <a:latin typeface="+mn-lt"/>
                <a:ea typeface="+mn-ea"/>
                <a:cs typeface="+mn-cs"/>
              </a:rPr>
              <a:t>// </a:t>
            </a:r>
            <a:r>
              <a:rPr lang="zh-CN" altLang="en-US" sz="1200" kern="1200">
                <a:solidFill>
                  <a:schemeClr val="tx1"/>
                </a:solidFill>
                <a:latin typeface="+mn-lt"/>
                <a:ea typeface="+mn-ea"/>
                <a:cs typeface="+mn-cs"/>
              </a:rPr>
              <a:t>输出恢复后的棋盘数组</a:t>
            </a:r>
          </a:p>
          <a:p>
            <a:endParaRPr lang="zh-CN" altLang="en-US" sz="1200" kern="1200">
              <a:solidFill>
                <a:schemeClr val="tx1"/>
              </a:solidFill>
              <a:latin typeface="+mn-lt"/>
              <a:ea typeface="+mn-ea"/>
              <a:cs typeface="+mn-cs"/>
            </a:endParaRPr>
          </a:p>
          <a:p>
            <a:r>
              <a:rPr lang="en-US" altLang="zh-CN" sz="1200" kern="1200">
                <a:solidFill>
                  <a:schemeClr val="tx1"/>
                </a:solidFill>
                <a:latin typeface="+mn-lt"/>
                <a:ea typeface="+mn-ea"/>
                <a:cs typeface="+mn-cs"/>
              </a:rPr>
              <a:t>System.</a:t>
            </a:r>
            <a:r>
              <a:rPr lang="en-US" altLang="zh-CN" sz="1200" b="1" i="1" kern="1200">
                <a:solidFill>
                  <a:schemeClr val="tx1"/>
                </a:solidFill>
                <a:latin typeface="+mn-lt"/>
                <a:ea typeface="+mn-ea"/>
                <a:cs typeface="+mn-cs"/>
              </a:rPr>
              <a:t>out.println();</a:t>
            </a:r>
          </a:p>
          <a:p>
            <a:r>
              <a:rPr lang="en-US" altLang="zh-CN" sz="1200" kern="1200">
                <a:solidFill>
                  <a:schemeClr val="tx1"/>
                </a:solidFill>
                <a:latin typeface="+mn-lt"/>
                <a:ea typeface="+mn-ea"/>
                <a:cs typeface="+mn-cs"/>
              </a:rPr>
              <a:t>System.</a:t>
            </a:r>
            <a:r>
              <a:rPr lang="en-US" altLang="zh-CN" sz="1200" b="1" i="1" kern="1200">
                <a:solidFill>
                  <a:schemeClr val="tx1"/>
                </a:solidFill>
                <a:latin typeface="+mn-lt"/>
                <a:ea typeface="+mn-ea"/>
                <a:cs typeface="+mn-cs"/>
              </a:rPr>
              <a:t>out.println("</a:t>
            </a:r>
            <a:r>
              <a:rPr lang="zh-CN" altLang="en-US" sz="1200" b="1" i="1" kern="1200">
                <a:solidFill>
                  <a:schemeClr val="tx1"/>
                </a:solidFill>
                <a:latin typeface="+mn-lt"/>
                <a:ea typeface="+mn-ea"/>
                <a:cs typeface="+mn-cs"/>
              </a:rPr>
              <a:t>输出恢复后的棋盘数组</a:t>
            </a:r>
            <a:r>
              <a:rPr lang="en-US" altLang="zh-CN" sz="1200" b="1" i="1" kern="1200">
                <a:solidFill>
                  <a:schemeClr val="tx1"/>
                </a:solidFill>
                <a:latin typeface="+mn-lt"/>
                <a:ea typeface="+mn-ea"/>
                <a:cs typeface="+mn-cs"/>
              </a:rPr>
              <a:t>.....");</a:t>
            </a:r>
          </a:p>
          <a:p>
            <a:r>
              <a:rPr lang="en-US" altLang="zh-CN" sz="1200" b="1" kern="1200">
                <a:solidFill>
                  <a:schemeClr val="tx1"/>
                </a:solidFill>
                <a:latin typeface="+mn-lt"/>
                <a:ea typeface="+mn-ea"/>
                <a:cs typeface="+mn-cs"/>
              </a:rPr>
              <a:t>for (int[] newRow : chessArr2) {</a:t>
            </a:r>
          </a:p>
          <a:p>
            <a:r>
              <a:rPr lang="en-US" altLang="zh-CN" sz="1200" b="1" kern="1200">
                <a:solidFill>
                  <a:schemeClr val="tx1"/>
                </a:solidFill>
                <a:latin typeface="+mn-lt"/>
                <a:ea typeface="+mn-ea"/>
                <a:cs typeface="+mn-cs"/>
              </a:rPr>
              <a:t>for (int item : newRow) {</a:t>
            </a:r>
          </a:p>
          <a:p>
            <a:r>
              <a:rPr lang="en-US" altLang="zh-CN" sz="1200" kern="1200">
                <a:solidFill>
                  <a:schemeClr val="tx1"/>
                </a:solidFill>
                <a:latin typeface="+mn-lt"/>
                <a:ea typeface="+mn-ea"/>
                <a:cs typeface="+mn-cs"/>
              </a:rPr>
              <a:t>System.</a:t>
            </a:r>
            <a:r>
              <a:rPr lang="en-US" altLang="zh-CN" sz="1200" b="1" i="1" kern="1200">
                <a:solidFill>
                  <a:schemeClr val="tx1"/>
                </a:solidFill>
                <a:latin typeface="+mn-lt"/>
                <a:ea typeface="+mn-ea"/>
                <a:cs typeface="+mn-cs"/>
              </a:rPr>
              <a:t>out.printf("%d\t", item);</a:t>
            </a:r>
          </a:p>
          <a:p>
            <a:r>
              <a:rPr lang="en-US" altLang="zh-CN" sz="1200" kern="1200">
                <a:solidFill>
                  <a:schemeClr val="tx1"/>
                </a:solidFill>
                <a:latin typeface="+mn-lt"/>
                <a:ea typeface="+mn-ea"/>
                <a:cs typeface="+mn-cs"/>
              </a:rPr>
              <a:t>}</a:t>
            </a:r>
          </a:p>
          <a:p>
            <a:r>
              <a:rPr lang="en-US" altLang="zh-CN" sz="1200" kern="1200">
                <a:solidFill>
                  <a:schemeClr val="tx1"/>
                </a:solidFill>
                <a:latin typeface="+mn-lt"/>
                <a:ea typeface="+mn-ea"/>
                <a:cs typeface="+mn-cs"/>
              </a:rPr>
              <a:t>System.</a:t>
            </a:r>
            <a:r>
              <a:rPr lang="en-US" altLang="zh-CN" sz="1200" b="1" i="1" kern="1200">
                <a:solidFill>
                  <a:schemeClr val="tx1"/>
                </a:solidFill>
                <a:latin typeface="+mn-lt"/>
                <a:ea typeface="+mn-ea"/>
                <a:cs typeface="+mn-cs"/>
              </a:rPr>
              <a:t>out.println();</a:t>
            </a:r>
          </a:p>
          <a:p>
            <a:r>
              <a:rPr lang="en-US" altLang="zh-CN" sz="1200" kern="1200">
                <a:solidFill>
                  <a:schemeClr val="tx1"/>
                </a:solidFill>
                <a:latin typeface="+mn-lt"/>
                <a:ea typeface="+mn-ea"/>
                <a:cs typeface="+mn-cs"/>
              </a:rPr>
              <a:t>}</a:t>
            </a:r>
          </a:p>
          <a:p>
            <a:endParaRPr lang="zh-CN" altLang="en-US" sz="1200" kern="1200">
              <a:solidFill>
                <a:schemeClr val="tx1"/>
              </a:solidFill>
              <a:latin typeface="+mn-lt"/>
              <a:ea typeface="+mn-ea"/>
              <a:cs typeface="+mn-cs"/>
            </a:endParaRPr>
          </a:p>
          <a:p>
            <a:r>
              <a:rPr lang="en-US" altLang="zh-CN" sz="1200" kern="1200">
                <a:solidFill>
                  <a:schemeClr val="tx1"/>
                </a:solidFill>
                <a:latin typeface="+mn-lt"/>
                <a:ea typeface="+mn-ea"/>
                <a:cs typeface="+mn-cs"/>
              </a:rPr>
              <a:t>}</a:t>
            </a:r>
          </a:p>
          <a:p>
            <a:endParaRPr lang="zh-CN" altLang="en-US" sz="1200" kern="1200">
              <a:solidFill>
                <a:schemeClr val="tx1"/>
              </a:solidFill>
              <a:latin typeface="+mn-lt"/>
              <a:ea typeface="+mn-ea"/>
              <a:cs typeface="+mn-cs"/>
            </a:endParaRPr>
          </a:p>
          <a:p>
            <a:r>
              <a:rPr lang="en-US" altLang="zh-CN" sz="1200" kern="1200">
                <a:solidFill>
                  <a:schemeClr val="tx1"/>
                </a:solidFill>
                <a:latin typeface="+mn-lt"/>
                <a:ea typeface="+mn-ea"/>
                <a:cs typeface="+mn-cs"/>
              </a:rPr>
              <a:t>}</a:t>
            </a:r>
          </a:p>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21</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2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201</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2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202</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2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203</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2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marL="0" indent="0">
              <a:buNone/>
            </a:pPr>
            <a:r>
              <a:rPr lang="zh-CN" altLang="en-US">
                <a:ea typeface="宋体" charset="-122"/>
              </a:rPr>
              <a:t>思路分析 </a:t>
            </a:r>
            <a:endParaRPr lang="en-US" altLang="zh-CN">
              <a:ea typeface="宋体" charset="-122"/>
            </a:endParaRPr>
          </a:p>
          <a:p>
            <a:pPr marL="228600" indent="-228600">
              <a:buAutoNum type="arabicParenR"/>
            </a:pPr>
            <a:r>
              <a:rPr lang="zh-CN" altLang="en-US">
                <a:ea typeface="宋体" charset="-122"/>
              </a:rPr>
              <a:t>使用数组保存各个顶点</a:t>
            </a:r>
            <a:endParaRPr lang="en-US" altLang="zh-CN">
              <a:ea typeface="宋体" charset="-122"/>
            </a:endParaRPr>
          </a:p>
          <a:p>
            <a:pPr marL="228600" indent="-228600">
              <a:buAutoNum type="arabicParenR"/>
            </a:pPr>
            <a:r>
              <a:rPr lang="zh-CN" altLang="en-US">
                <a:ea typeface="宋体" charset="-122"/>
              </a:rPr>
              <a:t>使用矩阵</a:t>
            </a:r>
            <a:r>
              <a:rPr lang="en-US" altLang="zh-CN">
                <a:ea typeface="宋体" charset="-122"/>
              </a:rPr>
              <a:t>(</a:t>
            </a:r>
            <a:r>
              <a:rPr lang="zh-CN" altLang="en-US">
                <a:ea typeface="宋体" charset="-122"/>
              </a:rPr>
              <a:t>二维数组</a:t>
            </a:r>
            <a:r>
              <a:rPr lang="en-US" altLang="zh-CN">
                <a:ea typeface="宋体" charset="-122"/>
              </a:rPr>
              <a:t>)</a:t>
            </a:r>
            <a:r>
              <a:rPr lang="zh-CN" altLang="en-US">
                <a:ea typeface="宋体" charset="-122"/>
              </a:rPr>
              <a:t>来保存 各个顶点之间的是否能够</a:t>
            </a:r>
            <a:r>
              <a:rPr lang="zh-CN" altLang="en-US" b="1">
                <a:ea typeface="宋体" charset="-122"/>
              </a:rPr>
              <a:t>直接连接</a:t>
            </a:r>
            <a:endParaRPr lang="en-US" altLang="zh-CN" b="1">
              <a:ea typeface="宋体" charset="-122"/>
            </a:endParaRPr>
          </a:p>
          <a:p>
            <a:pPr marL="0" indent="0">
              <a:buNone/>
            </a:pPr>
            <a:endParaRPr lang="en-US" altLang="zh-CN">
              <a:ea typeface="宋体" charset="-122"/>
            </a:endParaRPr>
          </a:p>
          <a:p>
            <a:pPr marL="0" indent="0">
              <a:buNone/>
            </a:pPr>
            <a:r>
              <a:rPr lang="zh-CN" altLang="en-US">
                <a:ea typeface="宋体" charset="-122"/>
              </a:rPr>
              <a:t>代码实现</a:t>
            </a:r>
            <a:endParaRPr lang="en-US" altLang="zh-CN">
              <a:ea typeface="宋体" charset="-122"/>
            </a:endParaRPr>
          </a:p>
          <a:p>
            <a:pPr marL="0" indent="0">
              <a:buNone/>
            </a:pPr>
            <a:endParaRPr lang="en-US" altLang="zh-CN">
              <a:ea typeface="宋体" charset="-122"/>
            </a:endParaRPr>
          </a:p>
          <a:p>
            <a:pPr marL="0" indent="0">
              <a:buNone/>
            </a:pPr>
            <a:r>
              <a:rPr lang="en-US" altLang="zh-CN">
                <a:ea typeface="宋体" charset="-122"/>
              </a:rPr>
              <a:t>package com.atguigu.graph;</a:t>
            </a:r>
          </a:p>
          <a:p>
            <a:pPr marL="0" indent="0">
              <a:buNone/>
            </a:pPr>
            <a:endParaRPr lang="en-US" altLang="zh-CN">
              <a:ea typeface="宋体" charset="-122"/>
            </a:endParaRPr>
          </a:p>
          <a:p>
            <a:pPr marL="0" indent="0">
              <a:buNone/>
            </a:pPr>
            <a:r>
              <a:rPr lang="en-US" altLang="zh-CN">
                <a:ea typeface="宋体" charset="-122"/>
              </a:rPr>
              <a:t>import java.util.Arrays;</a:t>
            </a:r>
          </a:p>
          <a:p>
            <a:pPr marL="0" indent="0">
              <a:buNone/>
            </a:pPr>
            <a:endParaRPr lang="en-US" altLang="zh-CN">
              <a:ea typeface="宋体" charset="-122"/>
            </a:endParaRPr>
          </a:p>
          <a:p>
            <a:pPr marL="0" indent="0">
              <a:buNone/>
            </a:pPr>
            <a:r>
              <a:rPr lang="en-US" altLang="zh-CN">
                <a:ea typeface="宋体" charset="-122"/>
              </a:rPr>
              <a:t>public class GraphDemo {</a:t>
            </a:r>
          </a:p>
          <a:p>
            <a:pPr marL="0" indent="0">
              <a:buNone/>
            </a:pPr>
            <a:endParaRPr lang="en-US" altLang="zh-CN">
              <a:ea typeface="宋体" charset="-122"/>
            </a:endParaRPr>
          </a:p>
          <a:p>
            <a:pPr marL="0" indent="0">
              <a:buNone/>
            </a:pPr>
            <a:r>
              <a:rPr lang="en-US" altLang="zh-CN">
                <a:ea typeface="宋体" charset="-122"/>
              </a:rPr>
              <a:t>	public static void main(String[] args) {</a:t>
            </a:r>
          </a:p>
          <a:p>
            <a:pPr marL="0" indent="0">
              <a:buNone/>
            </a:pPr>
            <a:r>
              <a:rPr lang="en-US" altLang="zh-CN">
                <a:ea typeface="宋体" charset="-122"/>
              </a:rPr>
              <a:t>		Vertex v1 = new Vertex("A");</a:t>
            </a:r>
          </a:p>
          <a:p>
            <a:pPr marL="0" indent="0">
              <a:buNone/>
            </a:pPr>
            <a:r>
              <a:rPr lang="en-US" altLang="zh-CN">
                <a:ea typeface="宋体" charset="-122"/>
              </a:rPr>
              <a:t>		Vertex v2 = new Vertex("B");</a:t>
            </a:r>
          </a:p>
          <a:p>
            <a:pPr marL="0" indent="0">
              <a:buNone/>
            </a:pPr>
            <a:r>
              <a:rPr lang="en-US" altLang="zh-CN">
                <a:ea typeface="宋体" charset="-122"/>
              </a:rPr>
              <a:t>		Vertex v3 = new Vertex("C");</a:t>
            </a:r>
          </a:p>
          <a:p>
            <a:pPr marL="0" indent="0">
              <a:buNone/>
            </a:pPr>
            <a:r>
              <a:rPr lang="en-US" altLang="zh-CN">
                <a:ea typeface="宋体" charset="-122"/>
              </a:rPr>
              <a:t>		Vertex v4 = new Vertex("D");</a:t>
            </a:r>
          </a:p>
          <a:p>
            <a:pPr marL="0" indent="0">
              <a:buNone/>
            </a:pPr>
            <a:r>
              <a:rPr lang="en-US" altLang="zh-CN">
                <a:ea typeface="宋体" charset="-122"/>
              </a:rPr>
              <a:t>		Vertex v5 = new Vertex("E");</a:t>
            </a:r>
          </a:p>
          <a:p>
            <a:pPr marL="0" indent="0">
              <a:buNone/>
            </a:pPr>
            <a:r>
              <a:rPr lang="en-US" altLang="zh-CN">
                <a:ea typeface="宋体" charset="-122"/>
              </a:rPr>
              <a:t>		Graph graph = new Graph(5);</a:t>
            </a:r>
          </a:p>
          <a:p>
            <a:pPr marL="0" indent="0">
              <a:buNone/>
            </a:pPr>
            <a:r>
              <a:rPr lang="en-US" altLang="zh-CN">
                <a:ea typeface="宋体" charset="-122"/>
              </a:rPr>
              <a:t>		graph.addVertex(v1);</a:t>
            </a:r>
          </a:p>
          <a:p>
            <a:pPr marL="0" indent="0">
              <a:buNone/>
            </a:pPr>
            <a:r>
              <a:rPr lang="en-US" altLang="zh-CN">
                <a:ea typeface="宋体" charset="-122"/>
              </a:rPr>
              <a:t>		graph.addVertex(v2);</a:t>
            </a:r>
          </a:p>
          <a:p>
            <a:pPr marL="0" indent="0">
              <a:buNone/>
            </a:pPr>
            <a:r>
              <a:rPr lang="en-US" altLang="zh-CN">
                <a:ea typeface="宋体" charset="-122"/>
              </a:rPr>
              <a:t>		graph.addVertex(v3);</a:t>
            </a:r>
          </a:p>
          <a:p>
            <a:pPr marL="0" indent="0">
              <a:buNone/>
            </a:pPr>
            <a:r>
              <a:rPr lang="en-US" altLang="zh-CN">
                <a:ea typeface="宋体" charset="-122"/>
              </a:rPr>
              <a:t>		graph.addVertex(v4);</a:t>
            </a:r>
          </a:p>
          <a:p>
            <a:pPr marL="0" indent="0">
              <a:buNone/>
            </a:pPr>
            <a:r>
              <a:rPr lang="en-US" altLang="zh-CN">
                <a:ea typeface="宋体" charset="-122"/>
              </a:rPr>
              <a:t>		graph.addVertex(v5);</a:t>
            </a:r>
          </a:p>
          <a:p>
            <a:pPr marL="0" indent="0">
              <a:buNone/>
            </a:pPr>
            <a:r>
              <a:rPr lang="en-US" altLang="zh-CN">
                <a:ea typeface="宋体" charset="-122"/>
              </a:rPr>
              <a:t>		</a:t>
            </a:r>
          </a:p>
          <a:p>
            <a:pPr marL="0" indent="0">
              <a:buNone/>
            </a:pPr>
            <a:r>
              <a:rPr lang="en-US" altLang="zh-CN">
                <a:ea typeface="宋体" charset="-122"/>
              </a:rPr>
              <a:t>		//</a:t>
            </a:r>
            <a:r>
              <a:rPr lang="zh-CN" altLang="en-US">
                <a:ea typeface="宋体" charset="-122"/>
              </a:rPr>
              <a:t>增加边</a:t>
            </a:r>
            <a:r>
              <a:rPr lang="en-US" altLang="zh-CN">
                <a:ea typeface="宋体" charset="-122"/>
              </a:rPr>
              <a:t>【</a:t>
            </a:r>
            <a:r>
              <a:rPr lang="zh-CN" altLang="en-US">
                <a:ea typeface="宋体" charset="-122"/>
              </a:rPr>
              <a:t>这个遍历</a:t>
            </a:r>
            <a:r>
              <a:rPr lang="zh-CN" altLang="en-US" baseline="0">
                <a:ea typeface="宋体" charset="-122"/>
              </a:rPr>
              <a:t> 待</a:t>
            </a:r>
            <a:r>
              <a:rPr lang="en-US" altLang="zh-CN" baseline="0">
                <a:ea typeface="宋体" charset="-122"/>
              </a:rPr>
              <a:t>...</a:t>
            </a:r>
            <a:r>
              <a:rPr lang="en-US" altLang="zh-CN">
                <a:ea typeface="宋体" charset="-122"/>
              </a:rPr>
              <a:t>】</a:t>
            </a:r>
            <a:endParaRPr lang="zh-CN" altLang="en-US">
              <a:ea typeface="宋体" charset="-122"/>
            </a:endParaRPr>
          </a:p>
          <a:p>
            <a:pPr marL="0" indent="0">
              <a:buNone/>
            </a:pPr>
            <a:r>
              <a:rPr lang="zh-CN" altLang="en-US">
                <a:ea typeface="宋体" charset="-122"/>
              </a:rPr>
              <a:t>		</a:t>
            </a:r>
            <a:r>
              <a:rPr lang="en-US" altLang="zh-CN">
                <a:ea typeface="宋体" charset="-122"/>
              </a:rPr>
              <a:t>//graph.addEdge("A", "B");</a:t>
            </a:r>
          </a:p>
          <a:p>
            <a:pPr marL="0" indent="0">
              <a:buNone/>
            </a:pPr>
            <a:r>
              <a:rPr lang="en-US" altLang="zh-CN">
                <a:ea typeface="宋体" charset="-122"/>
              </a:rPr>
              <a:t>		//graph.addEdge("A", "D");</a:t>
            </a:r>
          </a:p>
          <a:p>
            <a:pPr marL="0" indent="0">
              <a:buNone/>
            </a:pPr>
            <a:r>
              <a:rPr lang="en-US" altLang="zh-CN">
                <a:ea typeface="宋体" charset="-122"/>
              </a:rPr>
              <a:t>		//graph.addEdge("B", "D");</a:t>
            </a:r>
          </a:p>
          <a:p>
            <a:pPr marL="0" indent="0">
              <a:buNone/>
            </a:pPr>
            <a:r>
              <a:rPr lang="en-US" altLang="zh-CN">
                <a:ea typeface="宋体" charset="-122"/>
              </a:rPr>
              <a:t>		//graph.addEdge("B", "C");</a:t>
            </a:r>
          </a:p>
          <a:p>
            <a:pPr marL="0" indent="0">
              <a:buNone/>
            </a:pPr>
            <a:r>
              <a:rPr lang="en-US" altLang="zh-CN">
                <a:ea typeface="宋体" charset="-122"/>
              </a:rPr>
              <a:t>		//graph.addEdge("D", "E");</a:t>
            </a:r>
          </a:p>
          <a:p>
            <a:pPr marL="0" indent="0">
              <a:buNone/>
            </a:pPr>
            <a:endParaRPr lang="en-US" altLang="zh-CN">
              <a:ea typeface="宋体" charset="-122"/>
            </a:endParaRPr>
          </a:p>
          <a:p>
            <a:pPr marL="0" indent="0">
              <a:buNone/>
            </a:pPr>
            <a:r>
              <a:rPr lang="en-US" altLang="zh-CN">
                <a:ea typeface="宋体" charset="-122"/>
              </a:rPr>
              <a:t>		//</a:t>
            </a:r>
            <a:r>
              <a:rPr lang="zh-CN" altLang="en-US">
                <a:ea typeface="宋体" charset="-122"/>
              </a:rPr>
              <a:t>这个深度优先遍历 </a:t>
            </a:r>
            <a:r>
              <a:rPr lang="en-US" altLang="zh-CN">
                <a:ea typeface="宋体" charset="-122"/>
              </a:rPr>
              <a:t>OK</a:t>
            </a:r>
          </a:p>
          <a:p>
            <a:pPr marL="0" indent="0">
              <a:buNone/>
            </a:pPr>
            <a:r>
              <a:rPr lang="en-US" altLang="zh-CN">
                <a:ea typeface="宋体" charset="-122"/>
              </a:rPr>
              <a:t>		graph.addEdge("A", "C");</a:t>
            </a:r>
          </a:p>
          <a:p>
            <a:pPr marL="0" indent="0">
              <a:buNone/>
            </a:pPr>
            <a:r>
              <a:rPr lang="en-US" altLang="zh-CN">
                <a:ea typeface="宋体" charset="-122"/>
              </a:rPr>
              <a:t>		graph.addEdge("B", "C");</a:t>
            </a:r>
          </a:p>
          <a:p>
            <a:pPr marL="0" indent="0">
              <a:buNone/>
            </a:pPr>
            <a:r>
              <a:rPr lang="en-US" altLang="zh-CN">
                <a:ea typeface="宋体" charset="-122"/>
              </a:rPr>
              <a:t>		graph.addEdge("A", "B");</a:t>
            </a:r>
          </a:p>
          <a:p>
            <a:pPr marL="0" indent="0">
              <a:buNone/>
            </a:pPr>
            <a:r>
              <a:rPr lang="en-US" altLang="zh-CN">
                <a:ea typeface="宋体" charset="-122"/>
              </a:rPr>
              <a:t>		graph.addEdge("B", "D");</a:t>
            </a:r>
          </a:p>
          <a:p>
            <a:pPr marL="0" indent="0">
              <a:buNone/>
            </a:pPr>
            <a:r>
              <a:rPr lang="en-US" altLang="zh-CN">
                <a:ea typeface="宋体" charset="-122"/>
              </a:rPr>
              <a:t>		graph.addEdge("B", "E");</a:t>
            </a:r>
          </a:p>
          <a:p>
            <a:pPr marL="0" indent="0">
              <a:buNone/>
            </a:pPr>
            <a:r>
              <a:rPr lang="en-US" altLang="zh-CN">
                <a:ea typeface="宋体" charset="-122"/>
              </a:rPr>
              <a:t>		</a:t>
            </a:r>
          </a:p>
          <a:p>
            <a:pPr marL="0" indent="0">
              <a:buNone/>
            </a:pPr>
            <a:r>
              <a:rPr lang="en-US" altLang="zh-CN">
                <a:ea typeface="宋体" charset="-122"/>
              </a:rPr>
              <a:t>		int[][] linkMatrix = graph.getLinkMatrix();</a:t>
            </a:r>
          </a:p>
          <a:p>
            <a:pPr marL="0" indent="0">
              <a:buNone/>
            </a:pPr>
            <a:r>
              <a:rPr lang="en-US" altLang="zh-CN">
                <a:ea typeface="宋体" charset="-122"/>
              </a:rPr>
              <a:t>		for (int[] link : linkMatrix) {</a:t>
            </a:r>
          </a:p>
          <a:p>
            <a:pPr marL="0" indent="0">
              <a:buNone/>
            </a:pPr>
            <a:r>
              <a:rPr lang="en-US" altLang="zh-CN">
                <a:ea typeface="宋体" charset="-122"/>
              </a:rPr>
              <a:t>			System.out.println(Arrays.toString(link));</a:t>
            </a:r>
          </a:p>
          <a:p>
            <a:pPr marL="0" indent="0">
              <a:buNone/>
            </a:pPr>
            <a:r>
              <a:rPr lang="en-US" altLang="zh-CN">
                <a:ea typeface="宋体" charset="-122"/>
              </a:rPr>
              <a:t>		}</a:t>
            </a:r>
          </a:p>
          <a:p>
            <a:pPr marL="0" indent="0">
              <a:buNone/>
            </a:pPr>
            <a:r>
              <a:rPr lang="en-US" altLang="zh-CN">
                <a:ea typeface="宋体" charset="-122"/>
              </a:rPr>
              <a:t>	}</a:t>
            </a:r>
          </a:p>
          <a:p>
            <a:pPr marL="0" indent="0">
              <a:buNone/>
            </a:pPr>
            <a:endParaRPr lang="en-US" altLang="zh-CN">
              <a:ea typeface="宋体" charset="-122"/>
            </a:endParaRPr>
          </a:p>
          <a:p>
            <a:pPr marL="0" indent="0">
              <a:buNone/>
            </a:pPr>
            <a:r>
              <a:rPr lang="en-US" altLang="zh-CN">
                <a:ea typeface="宋体" charset="-122"/>
              </a:rPr>
              <a:t>}</a:t>
            </a:r>
          </a:p>
          <a:p>
            <a:pPr marL="0" indent="0">
              <a:buNone/>
            </a:pPr>
            <a:endParaRPr lang="en-US" altLang="zh-CN">
              <a:ea typeface="宋体" charset="-122"/>
            </a:endParaRPr>
          </a:p>
          <a:p>
            <a:pPr marL="0" indent="0">
              <a:buNone/>
            </a:pPr>
            <a:r>
              <a:rPr lang="en-US" altLang="zh-CN">
                <a:ea typeface="宋体" charset="-122"/>
              </a:rPr>
              <a:t>//</a:t>
            </a:r>
            <a:r>
              <a:rPr lang="zh-CN" altLang="en-US">
                <a:ea typeface="宋体" charset="-122"/>
              </a:rPr>
              <a:t>图结构对应的类</a:t>
            </a:r>
          </a:p>
          <a:p>
            <a:pPr marL="0" indent="0">
              <a:buNone/>
            </a:pPr>
            <a:r>
              <a:rPr lang="en-US" altLang="zh-CN">
                <a:ea typeface="宋体" charset="-122"/>
              </a:rPr>
              <a:t>class Graph {</a:t>
            </a:r>
          </a:p>
          <a:p>
            <a:pPr marL="0" indent="0">
              <a:buNone/>
            </a:pPr>
            <a:endParaRPr lang="en-US" altLang="zh-CN">
              <a:ea typeface="宋体" charset="-122"/>
            </a:endParaRPr>
          </a:p>
          <a:p>
            <a:pPr marL="0" indent="0">
              <a:buNone/>
            </a:pPr>
            <a:r>
              <a:rPr lang="en-US" altLang="zh-CN">
                <a:ea typeface="宋体" charset="-122"/>
              </a:rPr>
              <a:t>	private Vertex[] vertex;</a:t>
            </a:r>
          </a:p>
          <a:p>
            <a:pPr marL="0" indent="0">
              <a:buNone/>
            </a:pPr>
            <a:r>
              <a:rPr lang="en-US" altLang="zh-CN">
                <a:ea typeface="宋体" charset="-122"/>
              </a:rPr>
              <a:t>	private int currentSize;</a:t>
            </a:r>
          </a:p>
          <a:p>
            <a:pPr marL="0" indent="0">
              <a:buNone/>
            </a:pPr>
            <a:r>
              <a:rPr lang="en-US" altLang="zh-CN">
                <a:ea typeface="宋体" charset="-122"/>
              </a:rPr>
              <a:t>	//</a:t>
            </a:r>
            <a:r>
              <a:rPr lang="zh-CN" altLang="en-US">
                <a:ea typeface="宋体" charset="-122"/>
              </a:rPr>
              <a:t>二维数组，记录顶点的关系</a:t>
            </a:r>
            <a:r>
              <a:rPr lang="en-US" altLang="zh-CN">
                <a:ea typeface="宋体" charset="-122"/>
              </a:rPr>
              <a:t>1 </a:t>
            </a:r>
            <a:r>
              <a:rPr lang="zh-CN" altLang="en-US">
                <a:ea typeface="宋体" charset="-122"/>
              </a:rPr>
              <a:t>表示连接，</a:t>
            </a:r>
            <a:r>
              <a:rPr lang="en-US" altLang="zh-CN">
                <a:ea typeface="宋体" charset="-122"/>
              </a:rPr>
              <a:t>0</a:t>
            </a:r>
            <a:r>
              <a:rPr lang="zh-CN" altLang="en-US">
                <a:ea typeface="宋体" charset="-122"/>
              </a:rPr>
              <a:t>表示不能连接</a:t>
            </a:r>
          </a:p>
          <a:p>
            <a:pPr marL="0" indent="0">
              <a:buNone/>
            </a:pPr>
            <a:r>
              <a:rPr lang="zh-CN" altLang="en-US">
                <a:ea typeface="宋体" charset="-122"/>
              </a:rPr>
              <a:t>	</a:t>
            </a:r>
            <a:r>
              <a:rPr lang="en-US" altLang="zh-CN">
                <a:ea typeface="宋体" charset="-122"/>
              </a:rPr>
              <a:t>private int[][] linkMatrix; </a:t>
            </a:r>
          </a:p>
          <a:p>
            <a:pPr marL="0" indent="0">
              <a:buNone/>
            </a:pPr>
            <a:r>
              <a:rPr lang="en-US" altLang="zh-CN">
                <a:ea typeface="宋体" charset="-122"/>
              </a:rPr>
              <a:t>	</a:t>
            </a:r>
          </a:p>
          <a:p>
            <a:pPr marL="0" indent="0">
              <a:buNone/>
            </a:pPr>
            <a:r>
              <a:rPr lang="en-US" altLang="zh-CN">
                <a:ea typeface="宋体" charset="-122"/>
              </a:rPr>
              <a:t>	</a:t>
            </a:r>
          </a:p>
          <a:p>
            <a:pPr marL="0" indent="0">
              <a:buNone/>
            </a:pPr>
            <a:r>
              <a:rPr lang="en-US" altLang="zh-CN">
                <a:ea typeface="宋体" charset="-122"/>
              </a:rPr>
              <a:t>	</a:t>
            </a:r>
          </a:p>
          <a:p>
            <a:pPr marL="0" indent="0">
              <a:buNone/>
            </a:pPr>
            <a:r>
              <a:rPr lang="en-US" altLang="zh-CN">
                <a:ea typeface="宋体" charset="-122"/>
              </a:rPr>
              <a:t>	public Graph(int size) {</a:t>
            </a:r>
          </a:p>
          <a:p>
            <a:pPr marL="0" indent="0">
              <a:buNone/>
            </a:pPr>
            <a:r>
              <a:rPr lang="en-US" altLang="zh-CN">
                <a:ea typeface="宋体" charset="-122"/>
              </a:rPr>
              <a:t>		vertex=new Vertex[size];</a:t>
            </a:r>
          </a:p>
          <a:p>
            <a:pPr marL="0" indent="0">
              <a:buNone/>
            </a:pPr>
            <a:r>
              <a:rPr lang="en-US" altLang="zh-CN">
                <a:ea typeface="宋体" charset="-122"/>
              </a:rPr>
              <a:t>		linkMatrix = new int[size][size];</a:t>
            </a:r>
          </a:p>
          <a:p>
            <a:pPr marL="0" indent="0">
              <a:buNone/>
            </a:pPr>
            <a:r>
              <a:rPr lang="en-US" altLang="zh-CN">
                <a:ea typeface="宋体" charset="-122"/>
              </a:rPr>
              <a:t>		//</a:t>
            </a:r>
            <a:r>
              <a:rPr lang="zh-CN" altLang="en-US">
                <a:ea typeface="宋体" charset="-122"/>
              </a:rPr>
              <a:t>因为顶点自己和自己可以连接，因此直接初始化</a:t>
            </a:r>
          </a:p>
          <a:p>
            <a:pPr marL="0" indent="0">
              <a:buNone/>
            </a:pPr>
            <a:r>
              <a:rPr lang="zh-CN" altLang="en-US">
                <a:ea typeface="宋体" charset="-122"/>
              </a:rPr>
              <a:t>		</a:t>
            </a:r>
            <a:r>
              <a:rPr lang="en-US" altLang="zh-CN">
                <a:ea typeface="宋体" charset="-122"/>
              </a:rPr>
              <a:t>//</a:t>
            </a:r>
            <a:r>
              <a:rPr lang="zh-CN" altLang="en-US">
                <a:ea typeface="宋体" charset="-122"/>
              </a:rPr>
              <a:t>对角线是</a:t>
            </a:r>
            <a:r>
              <a:rPr lang="en-US" altLang="zh-CN">
                <a:ea typeface="宋体" charset="-122"/>
              </a:rPr>
              <a:t>1</a:t>
            </a:r>
          </a:p>
          <a:p>
            <a:pPr marL="0" indent="0">
              <a:buNone/>
            </a:pPr>
            <a:r>
              <a:rPr lang="en-US" altLang="zh-CN">
                <a:ea typeface="宋体" charset="-122"/>
              </a:rPr>
              <a:t>		for (int i = 0; i &lt; size; i++) {</a:t>
            </a:r>
          </a:p>
          <a:p>
            <a:pPr marL="0" indent="0">
              <a:buNone/>
            </a:pPr>
            <a:r>
              <a:rPr lang="en-US" altLang="zh-CN">
                <a:ea typeface="宋体" charset="-122"/>
              </a:rPr>
              <a:t>			for(int j=0; j &lt; size; j++) {</a:t>
            </a:r>
          </a:p>
          <a:p>
            <a:pPr marL="0" indent="0">
              <a:buNone/>
            </a:pPr>
            <a:r>
              <a:rPr lang="en-US" altLang="zh-CN">
                <a:ea typeface="宋体" charset="-122"/>
              </a:rPr>
              <a:t>				if(i == j) {</a:t>
            </a:r>
          </a:p>
          <a:p>
            <a:pPr marL="0" indent="0">
              <a:buNone/>
            </a:pPr>
            <a:r>
              <a:rPr lang="en-US" altLang="zh-CN">
                <a:ea typeface="宋体" charset="-122"/>
              </a:rPr>
              <a:t>					linkMatrix[i][j] = 1;</a:t>
            </a:r>
          </a:p>
          <a:p>
            <a:pPr marL="0" indent="0">
              <a:buNone/>
            </a:pPr>
            <a:r>
              <a:rPr lang="en-US" altLang="zh-CN">
                <a:ea typeface="宋体" charset="-122"/>
              </a:rPr>
              <a:t>				}</a:t>
            </a:r>
          </a:p>
          <a:p>
            <a:pPr marL="0" indent="0">
              <a:buNone/>
            </a:pPr>
            <a:r>
              <a:rPr lang="en-US" altLang="zh-CN">
                <a:ea typeface="宋体" charset="-122"/>
              </a:rPr>
              <a:t>			}</a:t>
            </a:r>
          </a:p>
          <a:p>
            <a:pPr marL="0" indent="0">
              <a:buNone/>
            </a:pPr>
            <a:r>
              <a:rPr lang="en-US" altLang="zh-CN">
                <a:ea typeface="宋体" charset="-122"/>
              </a:rPr>
              <a:t>		}</a:t>
            </a:r>
          </a:p>
          <a:p>
            <a:pPr marL="0" indent="0">
              <a:buNone/>
            </a:pPr>
            <a:r>
              <a:rPr lang="en-US" altLang="zh-CN">
                <a:ea typeface="宋体" charset="-122"/>
              </a:rPr>
              <a:t>	}</a:t>
            </a:r>
          </a:p>
          <a:p>
            <a:pPr marL="0" indent="0">
              <a:buNone/>
            </a:pPr>
            <a:r>
              <a:rPr lang="en-US" altLang="zh-CN">
                <a:ea typeface="宋体" charset="-122"/>
              </a:rPr>
              <a:t>	</a:t>
            </a:r>
          </a:p>
          <a:p>
            <a:pPr marL="0" indent="0">
              <a:buNone/>
            </a:pPr>
            <a:r>
              <a:rPr lang="en-US" altLang="zh-CN">
                <a:ea typeface="宋体" charset="-122"/>
              </a:rPr>
              <a:t>	//</a:t>
            </a:r>
            <a:r>
              <a:rPr lang="zh-CN" altLang="en-US">
                <a:ea typeface="宋体" charset="-122"/>
              </a:rPr>
              <a:t>加入一个顶点</a:t>
            </a:r>
          </a:p>
          <a:p>
            <a:pPr marL="0" indent="0">
              <a:buNone/>
            </a:pPr>
            <a:r>
              <a:rPr lang="zh-CN" altLang="en-US">
                <a:ea typeface="宋体" charset="-122"/>
              </a:rPr>
              <a:t>	</a:t>
            </a:r>
            <a:r>
              <a:rPr lang="en-US" altLang="zh-CN">
                <a:ea typeface="宋体" charset="-122"/>
              </a:rPr>
              <a:t>public void addVertex(Vertex v) {</a:t>
            </a:r>
          </a:p>
          <a:p>
            <a:pPr marL="0" indent="0">
              <a:buNone/>
            </a:pPr>
            <a:r>
              <a:rPr lang="en-US" altLang="zh-CN">
                <a:ea typeface="宋体" charset="-122"/>
              </a:rPr>
              <a:t>		vertex[currentSize++]=v;</a:t>
            </a:r>
          </a:p>
          <a:p>
            <a:pPr marL="0" indent="0">
              <a:buNone/>
            </a:pPr>
            <a:r>
              <a:rPr lang="en-US" altLang="zh-CN">
                <a:ea typeface="宋体" charset="-122"/>
              </a:rPr>
              <a:t>	}</a:t>
            </a:r>
          </a:p>
          <a:p>
            <a:pPr marL="0" indent="0">
              <a:buNone/>
            </a:pPr>
            <a:r>
              <a:rPr lang="en-US" altLang="zh-CN">
                <a:ea typeface="宋体" charset="-122"/>
              </a:rPr>
              <a:t>	/**</a:t>
            </a:r>
          </a:p>
          <a:p>
            <a:pPr marL="0" indent="0">
              <a:buNone/>
            </a:pPr>
            <a:r>
              <a:rPr lang="en-US" altLang="zh-CN">
                <a:ea typeface="宋体" charset="-122"/>
              </a:rPr>
              <a:t>	 * </a:t>
            </a:r>
            <a:r>
              <a:rPr lang="zh-CN" altLang="en-US">
                <a:ea typeface="宋体" charset="-122"/>
              </a:rPr>
              <a:t>给两个顶点加边</a:t>
            </a:r>
            <a:r>
              <a:rPr lang="en-US" altLang="zh-CN">
                <a:ea typeface="宋体" charset="-122"/>
              </a:rPr>
              <a:t>, </a:t>
            </a:r>
            <a:r>
              <a:rPr lang="zh-CN" altLang="en-US">
                <a:ea typeface="宋体" charset="-122"/>
              </a:rPr>
              <a:t>即</a:t>
            </a:r>
            <a:r>
              <a:rPr lang="en-US" altLang="zh-CN">
                <a:ea typeface="宋体" charset="-122"/>
              </a:rPr>
              <a:t>v1 </a:t>
            </a:r>
            <a:r>
              <a:rPr lang="zh-CN" altLang="en-US">
                <a:ea typeface="宋体" charset="-122"/>
              </a:rPr>
              <a:t>和 </a:t>
            </a:r>
            <a:r>
              <a:rPr lang="en-US" altLang="zh-CN">
                <a:ea typeface="宋体" charset="-122"/>
              </a:rPr>
              <a:t>v2 </a:t>
            </a:r>
            <a:r>
              <a:rPr lang="zh-CN" altLang="en-US">
                <a:ea typeface="宋体" charset="-122"/>
              </a:rPr>
              <a:t>是有连接关系的</a:t>
            </a:r>
            <a:r>
              <a:rPr lang="en-US" altLang="zh-CN">
                <a:ea typeface="宋体" charset="-122"/>
              </a:rPr>
              <a:t>.</a:t>
            </a:r>
          </a:p>
          <a:p>
            <a:pPr marL="0" indent="0">
              <a:buNone/>
            </a:pPr>
            <a:r>
              <a:rPr lang="en-US" altLang="zh-CN">
                <a:ea typeface="宋体" charset="-122"/>
              </a:rPr>
              <a:t>	 * @param v1 </a:t>
            </a:r>
          </a:p>
          <a:p>
            <a:pPr marL="0" indent="0">
              <a:buNone/>
            </a:pPr>
            <a:r>
              <a:rPr lang="en-US" altLang="zh-CN">
                <a:ea typeface="宋体" charset="-122"/>
              </a:rPr>
              <a:t>	 * @param v2</a:t>
            </a:r>
          </a:p>
          <a:p>
            <a:pPr marL="0" indent="0">
              <a:buNone/>
            </a:pPr>
            <a:r>
              <a:rPr lang="en-US" altLang="zh-CN">
                <a:ea typeface="宋体" charset="-122"/>
              </a:rPr>
              <a:t>	 */</a:t>
            </a:r>
          </a:p>
          <a:p>
            <a:pPr marL="0" indent="0">
              <a:buNone/>
            </a:pPr>
            <a:r>
              <a:rPr lang="en-US" altLang="zh-CN">
                <a:ea typeface="宋体" charset="-122"/>
              </a:rPr>
              <a:t>	public void addEdge(String v1,String v2) {</a:t>
            </a:r>
          </a:p>
          <a:p>
            <a:pPr marL="0" indent="0">
              <a:buNone/>
            </a:pPr>
            <a:r>
              <a:rPr lang="en-US" altLang="zh-CN">
                <a:ea typeface="宋体" charset="-122"/>
              </a:rPr>
              <a:t>		//</a:t>
            </a:r>
            <a:r>
              <a:rPr lang="zh-CN" altLang="en-US">
                <a:ea typeface="宋体" charset="-122"/>
              </a:rPr>
              <a:t>找出两个顶点的下标</a:t>
            </a:r>
          </a:p>
          <a:p>
            <a:pPr marL="0" indent="0">
              <a:buNone/>
            </a:pPr>
            <a:r>
              <a:rPr lang="zh-CN" altLang="en-US">
                <a:ea typeface="宋体" charset="-122"/>
              </a:rPr>
              <a:t>		</a:t>
            </a:r>
            <a:r>
              <a:rPr lang="en-US" altLang="zh-CN">
                <a:ea typeface="宋体" charset="-122"/>
              </a:rPr>
              <a:t>int index1=0;</a:t>
            </a:r>
          </a:p>
          <a:p>
            <a:pPr marL="0" indent="0">
              <a:buNone/>
            </a:pPr>
            <a:r>
              <a:rPr lang="en-US" altLang="zh-CN">
                <a:ea typeface="宋体" charset="-122"/>
              </a:rPr>
              <a:t>		for(int i=0;i&lt;vertex.length;i++) {</a:t>
            </a:r>
          </a:p>
          <a:p>
            <a:pPr marL="0" indent="0">
              <a:buNone/>
            </a:pPr>
            <a:r>
              <a:rPr lang="en-US" altLang="zh-CN">
                <a:ea typeface="宋体" charset="-122"/>
              </a:rPr>
              <a:t>			if(vertex[i].getValue().equals(v1)) {</a:t>
            </a:r>
          </a:p>
          <a:p>
            <a:pPr marL="0" indent="0">
              <a:buNone/>
            </a:pPr>
            <a:r>
              <a:rPr lang="en-US" altLang="zh-CN">
                <a:ea typeface="宋体" charset="-122"/>
              </a:rPr>
              <a:t>				index1=i;</a:t>
            </a:r>
          </a:p>
          <a:p>
            <a:pPr marL="0" indent="0">
              <a:buNone/>
            </a:pPr>
            <a:r>
              <a:rPr lang="en-US" altLang="zh-CN">
                <a:ea typeface="宋体" charset="-122"/>
              </a:rPr>
              <a:t>				break;//</a:t>
            </a:r>
            <a:r>
              <a:rPr lang="zh-CN" altLang="en-US">
                <a:ea typeface="宋体" charset="-122"/>
              </a:rPr>
              <a:t>找到</a:t>
            </a:r>
          </a:p>
          <a:p>
            <a:pPr marL="0" indent="0">
              <a:buNone/>
            </a:pPr>
            <a:r>
              <a:rPr lang="zh-CN" altLang="en-US">
                <a:ea typeface="宋体" charset="-122"/>
              </a:rPr>
              <a:t>			</a:t>
            </a:r>
            <a:r>
              <a:rPr lang="en-US" altLang="zh-CN">
                <a:ea typeface="宋体" charset="-122"/>
              </a:rPr>
              <a:t>}</a:t>
            </a:r>
          </a:p>
          <a:p>
            <a:pPr marL="0" indent="0">
              <a:buNone/>
            </a:pPr>
            <a:r>
              <a:rPr lang="en-US" altLang="zh-CN">
                <a:ea typeface="宋体" charset="-122"/>
              </a:rPr>
              <a:t>		}</a:t>
            </a:r>
          </a:p>
          <a:p>
            <a:pPr marL="0" indent="0">
              <a:buNone/>
            </a:pPr>
            <a:r>
              <a:rPr lang="en-US" altLang="zh-CN">
                <a:ea typeface="宋体" charset="-122"/>
              </a:rPr>
              <a:t>		int index2=0;</a:t>
            </a:r>
          </a:p>
          <a:p>
            <a:pPr marL="0" indent="0">
              <a:buNone/>
            </a:pPr>
            <a:r>
              <a:rPr lang="en-US" altLang="zh-CN">
                <a:ea typeface="宋体" charset="-122"/>
              </a:rPr>
              <a:t>		for(int i=0;i&lt;vertex.length;i++) {</a:t>
            </a:r>
          </a:p>
          <a:p>
            <a:pPr marL="0" indent="0">
              <a:buNone/>
            </a:pPr>
            <a:r>
              <a:rPr lang="en-US" altLang="zh-CN">
                <a:ea typeface="宋体" charset="-122"/>
              </a:rPr>
              <a:t>			if(vertex[i].getValue().equals(v2)) {</a:t>
            </a:r>
          </a:p>
          <a:p>
            <a:pPr marL="0" indent="0">
              <a:buNone/>
            </a:pPr>
            <a:r>
              <a:rPr lang="en-US" altLang="zh-CN">
                <a:ea typeface="宋体" charset="-122"/>
              </a:rPr>
              <a:t>				index2=i;</a:t>
            </a:r>
          </a:p>
          <a:p>
            <a:pPr marL="0" indent="0">
              <a:buNone/>
            </a:pPr>
            <a:r>
              <a:rPr lang="en-US" altLang="zh-CN">
                <a:ea typeface="宋体" charset="-122"/>
              </a:rPr>
              <a:t>				break;//</a:t>
            </a:r>
            <a:r>
              <a:rPr lang="zh-CN" altLang="en-US">
                <a:ea typeface="宋体" charset="-122"/>
              </a:rPr>
              <a:t>找到</a:t>
            </a:r>
          </a:p>
          <a:p>
            <a:pPr marL="0" indent="0">
              <a:buNone/>
            </a:pPr>
            <a:r>
              <a:rPr lang="zh-CN" altLang="en-US">
                <a:ea typeface="宋体" charset="-122"/>
              </a:rPr>
              <a:t>			</a:t>
            </a:r>
            <a:r>
              <a:rPr lang="en-US" altLang="zh-CN">
                <a:ea typeface="宋体" charset="-122"/>
              </a:rPr>
              <a:t>}</a:t>
            </a:r>
          </a:p>
          <a:p>
            <a:pPr marL="0" indent="0">
              <a:buNone/>
            </a:pPr>
            <a:r>
              <a:rPr lang="en-US" altLang="zh-CN">
                <a:ea typeface="宋体" charset="-122"/>
              </a:rPr>
              <a:t>		}</a:t>
            </a:r>
          </a:p>
          <a:p>
            <a:pPr marL="0" indent="0">
              <a:buNone/>
            </a:pPr>
            <a:r>
              <a:rPr lang="en-US" altLang="zh-CN">
                <a:ea typeface="宋体" charset="-122"/>
              </a:rPr>
              <a:t>		//</a:t>
            </a:r>
            <a:r>
              <a:rPr lang="zh-CN" altLang="en-US">
                <a:ea typeface="宋体" charset="-122"/>
              </a:rPr>
              <a:t>这里是相互连接，即无向图</a:t>
            </a:r>
          </a:p>
          <a:p>
            <a:pPr marL="0" indent="0">
              <a:buNone/>
            </a:pPr>
            <a:r>
              <a:rPr lang="zh-CN" altLang="en-US">
                <a:ea typeface="宋体" charset="-122"/>
              </a:rPr>
              <a:t>		</a:t>
            </a:r>
            <a:r>
              <a:rPr lang="en-US" altLang="zh-CN">
                <a:ea typeface="宋体" charset="-122"/>
              </a:rPr>
              <a:t>linkMatrix[index1][index2]=1;</a:t>
            </a:r>
          </a:p>
          <a:p>
            <a:pPr marL="0" indent="0">
              <a:buNone/>
            </a:pPr>
            <a:r>
              <a:rPr lang="en-US" altLang="zh-CN">
                <a:ea typeface="宋体" charset="-122"/>
              </a:rPr>
              <a:t>		linkMatrix[index2][index1]=1;</a:t>
            </a:r>
          </a:p>
          <a:p>
            <a:pPr marL="0" indent="0">
              <a:buNone/>
            </a:pPr>
            <a:r>
              <a:rPr lang="en-US" altLang="zh-CN">
                <a:ea typeface="宋体" charset="-122"/>
              </a:rPr>
              <a:t>		</a:t>
            </a:r>
          </a:p>
          <a:p>
            <a:pPr marL="0" indent="0">
              <a:buNone/>
            </a:pPr>
            <a:r>
              <a:rPr lang="en-US" altLang="zh-CN">
                <a:ea typeface="宋体" charset="-122"/>
              </a:rPr>
              <a:t>	}</a:t>
            </a:r>
          </a:p>
          <a:p>
            <a:pPr marL="0" indent="0">
              <a:buNone/>
            </a:pPr>
            <a:endParaRPr lang="en-US" altLang="zh-CN">
              <a:ea typeface="宋体" charset="-122"/>
            </a:endParaRPr>
          </a:p>
          <a:p>
            <a:pPr marL="0" indent="0">
              <a:buNone/>
            </a:pPr>
            <a:r>
              <a:rPr lang="en-US" altLang="zh-CN">
                <a:ea typeface="宋体" charset="-122"/>
              </a:rPr>
              <a:t>	public int[][] getLinkMatrix() {</a:t>
            </a:r>
          </a:p>
          <a:p>
            <a:pPr marL="0" indent="0">
              <a:buNone/>
            </a:pPr>
            <a:r>
              <a:rPr lang="en-US" altLang="zh-CN">
                <a:ea typeface="宋体" charset="-122"/>
              </a:rPr>
              <a:t>		return linkMatrix;</a:t>
            </a:r>
          </a:p>
          <a:p>
            <a:pPr marL="0" indent="0">
              <a:buNone/>
            </a:pPr>
            <a:r>
              <a:rPr lang="en-US" altLang="zh-CN">
                <a:ea typeface="宋体" charset="-122"/>
              </a:rPr>
              <a:t>	}</a:t>
            </a:r>
          </a:p>
          <a:p>
            <a:pPr marL="0" indent="0">
              <a:buNone/>
            </a:pPr>
            <a:r>
              <a:rPr lang="en-US" altLang="zh-CN">
                <a:ea typeface="宋体" charset="-122"/>
              </a:rPr>
              <a:t>	</a:t>
            </a:r>
          </a:p>
          <a:p>
            <a:pPr marL="0" indent="0">
              <a:buNone/>
            </a:pPr>
            <a:r>
              <a:rPr lang="en-US" altLang="zh-CN">
                <a:ea typeface="宋体" charset="-122"/>
              </a:rPr>
              <a:t>}</a:t>
            </a:r>
          </a:p>
          <a:p>
            <a:pPr marL="0" indent="0">
              <a:buNone/>
            </a:pPr>
            <a:endParaRPr lang="en-US" altLang="zh-CN">
              <a:ea typeface="宋体" charset="-122"/>
            </a:endParaRPr>
          </a:p>
          <a:p>
            <a:pPr marL="0" indent="0">
              <a:buNone/>
            </a:pPr>
            <a:endParaRPr lang="en-US" altLang="zh-CN">
              <a:ea typeface="宋体" charset="-122"/>
            </a:endParaRPr>
          </a:p>
          <a:p>
            <a:pPr marL="0" indent="0">
              <a:buNone/>
            </a:pPr>
            <a:r>
              <a:rPr lang="en-US" altLang="zh-CN">
                <a:ea typeface="宋体" charset="-122"/>
              </a:rPr>
              <a:t>//</a:t>
            </a:r>
            <a:r>
              <a:rPr lang="zh-CN" altLang="en-US">
                <a:ea typeface="宋体" charset="-122"/>
              </a:rPr>
              <a:t>顶点类</a:t>
            </a:r>
          </a:p>
          <a:p>
            <a:pPr marL="0" indent="0">
              <a:buNone/>
            </a:pPr>
            <a:r>
              <a:rPr lang="en-US" altLang="zh-CN">
                <a:ea typeface="宋体" charset="-122"/>
              </a:rPr>
              <a:t>class Vertex {</a:t>
            </a:r>
          </a:p>
          <a:p>
            <a:pPr marL="0" indent="0">
              <a:buNone/>
            </a:pPr>
            <a:endParaRPr lang="en-US" altLang="zh-CN">
              <a:ea typeface="宋体" charset="-122"/>
            </a:endParaRPr>
          </a:p>
          <a:p>
            <a:pPr marL="0" indent="0">
              <a:buNone/>
            </a:pPr>
            <a:r>
              <a:rPr lang="en-US" altLang="zh-CN">
                <a:ea typeface="宋体" charset="-122"/>
              </a:rPr>
              <a:t>	private String value;</a:t>
            </a:r>
          </a:p>
          <a:p>
            <a:pPr marL="0" indent="0">
              <a:buNone/>
            </a:pPr>
            <a:endParaRPr lang="en-US" altLang="zh-CN">
              <a:ea typeface="宋体" charset="-122"/>
            </a:endParaRPr>
          </a:p>
          <a:p>
            <a:pPr marL="0" indent="0">
              <a:buNone/>
            </a:pPr>
            <a:endParaRPr lang="en-US" altLang="zh-CN">
              <a:ea typeface="宋体" charset="-122"/>
            </a:endParaRPr>
          </a:p>
          <a:p>
            <a:pPr marL="0" indent="0">
              <a:buNone/>
            </a:pPr>
            <a:r>
              <a:rPr lang="en-US" altLang="zh-CN">
                <a:ea typeface="宋体" charset="-122"/>
              </a:rPr>
              <a:t>	public String getValue() {</a:t>
            </a:r>
          </a:p>
          <a:p>
            <a:pPr marL="0" indent="0">
              <a:buNone/>
            </a:pPr>
            <a:r>
              <a:rPr lang="en-US" altLang="zh-CN">
                <a:ea typeface="宋体" charset="-122"/>
              </a:rPr>
              <a:t>		return value;</a:t>
            </a:r>
          </a:p>
          <a:p>
            <a:pPr marL="0" indent="0">
              <a:buNone/>
            </a:pPr>
            <a:r>
              <a:rPr lang="en-US" altLang="zh-CN">
                <a:ea typeface="宋体" charset="-122"/>
              </a:rPr>
              <a:t>	}</a:t>
            </a:r>
          </a:p>
          <a:p>
            <a:pPr marL="0" indent="0">
              <a:buNone/>
            </a:pPr>
            <a:endParaRPr lang="en-US" altLang="zh-CN">
              <a:ea typeface="宋体" charset="-122"/>
            </a:endParaRPr>
          </a:p>
          <a:p>
            <a:pPr marL="0" indent="0">
              <a:buNone/>
            </a:pPr>
            <a:r>
              <a:rPr lang="en-US" altLang="zh-CN">
                <a:ea typeface="宋体" charset="-122"/>
              </a:rPr>
              <a:t>	public void setValue(String value) {</a:t>
            </a:r>
          </a:p>
          <a:p>
            <a:pPr marL="0" indent="0">
              <a:buNone/>
            </a:pPr>
            <a:r>
              <a:rPr lang="en-US" altLang="zh-CN">
                <a:ea typeface="宋体" charset="-122"/>
              </a:rPr>
              <a:t>		this.value = value;</a:t>
            </a:r>
          </a:p>
          <a:p>
            <a:pPr marL="0" indent="0">
              <a:buNone/>
            </a:pPr>
            <a:r>
              <a:rPr lang="en-US" altLang="zh-CN">
                <a:ea typeface="宋体" charset="-122"/>
              </a:rPr>
              <a:t>	}</a:t>
            </a:r>
          </a:p>
          <a:p>
            <a:pPr marL="0" indent="0">
              <a:buNone/>
            </a:pPr>
            <a:endParaRPr lang="en-US" altLang="zh-CN">
              <a:ea typeface="宋体" charset="-122"/>
            </a:endParaRPr>
          </a:p>
          <a:p>
            <a:pPr marL="0" indent="0">
              <a:buNone/>
            </a:pPr>
            <a:r>
              <a:rPr lang="en-US" altLang="zh-CN">
                <a:ea typeface="宋体" charset="-122"/>
              </a:rPr>
              <a:t>	public Vertex(String value) {</a:t>
            </a:r>
          </a:p>
          <a:p>
            <a:pPr marL="0" indent="0">
              <a:buNone/>
            </a:pPr>
            <a:r>
              <a:rPr lang="en-US" altLang="zh-CN">
                <a:ea typeface="宋体" charset="-122"/>
              </a:rPr>
              <a:t>		super();</a:t>
            </a:r>
          </a:p>
          <a:p>
            <a:pPr marL="0" indent="0">
              <a:buNone/>
            </a:pPr>
            <a:r>
              <a:rPr lang="en-US" altLang="zh-CN">
                <a:ea typeface="宋体" charset="-122"/>
              </a:rPr>
              <a:t>		this.value = value;</a:t>
            </a:r>
          </a:p>
          <a:p>
            <a:pPr marL="0" indent="0">
              <a:buNone/>
            </a:pPr>
            <a:r>
              <a:rPr lang="en-US" altLang="zh-CN">
                <a:ea typeface="宋体" charset="-122"/>
              </a:rPr>
              <a:t>	}</a:t>
            </a:r>
          </a:p>
          <a:p>
            <a:pPr marL="0" indent="0">
              <a:buNone/>
            </a:pPr>
            <a:r>
              <a:rPr lang="en-US" altLang="zh-CN">
                <a:ea typeface="宋体" charset="-122"/>
              </a:rPr>
              <a:t>	@Override</a:t>
            </a:r>
          </a:p>
          <a:p>
            <a:pPr marL="0" indent="0">
              <a:buNone/>
            </a:pPr>
            <a:r>
              <a:rPr lang="en-US" altLang="zh-CN">
                <a:ea typeface="宋体" charset="-122"/>
              </a:rPr>
              <a:t>	public String toString() {</a:t>
            </a:r>
          </a:p>
          <a:p>
            <a:pPr marL="0" indent="0">
              <a:buNone/>
            </a:pPr>
            <a:r>
              <a:rPr lang="en-US" altLang="zh-CN">
                <a:ea typeface="宋体" charset="-122"/>
              </a:rPr>
              <a:t>		return value;</a:t>
            </a:r>
          </a:p>
          <a:p>
            <a:pPr marL="0" indent="0">
              <a:buNone/>
            </a:pPr>
            <a:r>
              <a:rPr lang="en-US" altLang="zh-CN">
                <a:ea typeface="宋体" charset="-122"/>
              </a:rPr>
              <a:t>	}</a:t>
            </a:r>
          </a:p>
          <a:p>
            <a:pPr marL="0" indent="0">
              <a:buNone/>
            </a:pPr>
            <a:r>
              <a:rPr lang="en-US" altLang="zh-CN">
                <a:ea typeface="宋体" charset="-122"/>
              </a:rPr>
              <a:t>}</a:t>
            </a:r>
          </a:p>
          <a:p>
            <a:pPr marL="0" indent="0">
              <a:buNone/>
            </a:pPr>
            <a:endParaRPr lang="en-US" altLang="zh-CN">
              <a:ea typeface="宋体" charset="-122"/>
            </a:endParaRPr>
          </a:p>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204</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2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205</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2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206</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2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207</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2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r>
              <a:rPr lang="en-US" altLang="zh-CN" sz="1200"/>
              <a:t>//</a:t>
            </a:r>
            <a:r>
              <a:rPr lang="zh-CN" altLang="en-US" sz="1200"/>
              <a:t>思路分析</a:t>
            </a:r>
            <a:endParaRPr lang="en-US" altLang="zh-CN" sz="1200"/>
          </a:p>
          <a:p>
            <a:r>
              <a:rPr lang="en-US" altLang="zh-CN" sz="1200"/>
              <a:t>1.  A </a:t>
            </a:r>
            <a:r>
              <a:rPr lang="zh-CN" altLang="en-US" sz="1200"/>
              <a:t>被访问，</a:t>
            </a:r>
            <a:r>
              <a:rPr lang="en-US" altLang="zh-CN" sz="1200"/>
              <a:t> </a:t>
            </a:r>
            <a:r>
              <a:rPr lang="zh-CN" altLang="en-US" sz="1200"/>
              <a:t>入栈</a:t>
            </a:r>
            <a:endParaRPr lang="en-US" altLang="zh-CN" sz="1200"/>
          </a:p>
          <a:p>
            <a:r>
              <a:rPr lang="en-US" altLang="zh-CN" sz="1200"/>
              <a:t>2. </a:t>
            </a:r>
            <a:r>
              <a:rPr lang="en-US" altLang="zh-CN" sz="1200" baseline="0"/>
              <a:t> B </a:t>
            </a:r>
            <a:r>
              <a:rPr lang="zh-CN" altLang="en-US" sz="1200" baseline="0"/>
              <a:t>被访问，入栈</a:t>
            </a:r>
            <a:endParaRPr lang="en-US" altLang="zh-CN" sz="1200" baseline="0"/>
          </a:p>
          <a:p>
            <a:r>
              <a:rPr lang="en-US" altLang="zh-CN" sz="1200" baseline="0"/>
              <a:t>3.  C </a:t>
            </a:r>
            <a:r>
              <a:rPr lang="zh-CN" altLang="en-US" sz="1200" baseline="0"/>
              <a:t>被访问，入栈</a:t>
            </a:r>
            <a:endParaRPr lang="en-US" altLang="zh-CN" sz="1200" baseline="0"/>
          </a:p>
          <a:p>
            <a:r>
              <a:rPr lang="en-US" altLang="zh-CN" sz="1200" baseline="0"/>
              <a:t>4.  A - D </a:t>
            </a:r>
            <a:r>
              <a:rPr lang="zh-CN" altLang="en-US" sz="1200" baseline="0"/>
              <a:t>不连接，因此 将 </a:t>
            </a:r>
            <a:r>
              <a:rPr lang="en-US" altLang="zh-CN" sz="1200" baseline="0"/>
              <a:t> </a:t>
            </a:r>
            <a:r>
              <a:rPr lang="zh-CN" altLang="en-US" sz="1200" baseline="0"/>
              <a:t>看 栈顶的 </a:t>
            </a:r>
            <a:r>
              <a:rPr lang="en-US" altLang="zh-CN" sz="1200" baseline="0"/>
              <a:t>C </a:t>
            </a:r>
            <a:r>
              <a:rPr lang="zh-CN" altLang="en-US" sz="1200" baseline="0"/>
              <a:t>是否能连接 </a:t>
            </a:r>
            <a:r>
              <a:rPr lang="en-US" altLang="zh-CN" sz="1200" baseline="0"/>
              <a:t>D , </a:t>
            </a:r>
            <a:r>
              <a:rPr lang="zh-CN" altLang="en-US" sz="1200" baseline="0"/>
              <a:t>不通，</a:t>
            </a:r>
            <a:endParaRPr lang="en-US" altLang="zh-CN" sz="1200" baseline="0"/>
          </a:p>
          <a:p>
            <a:r>
              <a:rPr lang="en-US" altLang="zh-CN" sz="1200" baseline="0"/>
              <a:t>    </a:t>
            </a:r>
            <a:r>
              <a:rPr lang="zh-CN" altLang="en-US" sz="1200" baseline="0"/>
              <a:t>回溯，将 </a:t>
            </a:r>
            <a:r>
              <a:rPr lang="en-US" altLang="zh-CN" sz="1200" baseline="0"/>
              <a:t>C  </a:t>
            </a:r>
            <a:r>
              <a:rPr lang="zh-CN" altLang="en-US" sz="1200" baseline="0"/>
              <a:t>弹出栈</a:t>
            </a:r>
            <a:endParaRPr lang="en-US" altLang="zh-CN" sz="1200" baseline="0"/>
          </a:p>
          <a:p>
            <a:r>
              <a:rPr lang="en-US" altLang="zh-CN" sz="1200" baseline="0"/>
              <a:t>5. </a:t>
            </a:r>
            <a:r>
              <a:rPr lang="zh-CN" altLang="en-US" sz="1200" baseline="0"/>
              <a:t>这时 栈顶 值为 </a:t>
            </a:r>
            <a:r>
              <a:rPr lang="en-US" altLang="zh-CN" sz="1200" baseline="0"/>
              <a:t>1 -&gt; B , </a:t>
            </a:r>
            <a:r>
              <a:rPr lang="zh-CN" altLang="en-US" sz="1200" baseline="0"/>
              <a:t>将当前 </a:t>
            </a:r>
            <a:r>
              <a:rPr lang="en-US" altLang="zh-CN" sz="1200" baseline="0"/>
              <a:t>currentIndex =  stack.peek()  //peek () </a:t>
            </a:r>
            <a:r>
              <a:rPr lang="zh-CN" altLang="en-US" sz="1200" baseline="0"/>
              <a:t>返回栈顶值</a:t>
            </a:r>
            <a:r>
              <a:rPr lang="en-US" altLang="zh-CN" sz="1200" baseline="0"/>
              <a:t> </a:t>
            </a:r>
          </a:p>
          <a:p>
            <a:r>
              <a:rPr lang="en-US" altLang="zh-CN" sz="1200" baseline="0"/>
              <a:t>6. </a:t>
            </a:r>
            <a:r>
              <a:rPr lang="zh-CN" altLang="en-US" sz="1200" baseline="0"/>
              <a:t>看看 </a:t>
            </a:r>
            <a:r>
              <a:rPr lang="en-US" altLang="zh-CN" sz="1200" baseline="0"/>
              <a:t>1-&gt;B </a:t>
            </a:r>
            <a:r>
              <a:rPr lang="zh-CN" altLang="en-US" sz="1200" baseline="0"/>
              <a:t>是否可以连接到 </a:t>
            </a:r>
            <a:r>
              <a:rPr lang="en-US" altLang="zh-CN" sz="1200" baseline="0"/>
              <a:t>D,  </a:t>
            </a:r>
            <a:r>
              <a:rPr lang="zh-CN" altLang="en-US" sz="1200" baseline="0"/>
              <a:t>这时可以 </a:t>
            </a:r>
            <a:endParaRPr lang="en-US" altLang="zh-CN" sz="1200" baseline="0"/>
          </a:p>
          <a:p>
            <a:r>
              <a:rPr lang="en-US" altLang="zh-CN" sz="1200" baseline="0">
                <a:solidFill>
                  <a:schemeClr val="tx1"/>
                </a:solidFill>
              </a:rPr>
              <a:t>7. 3-&gt;D  </a:t>
            </a:r>
            <a:r>
              <a:rPr lang="zh-CN" altLang="en-US" sz="1200" baseline="0">
                <a:solidFill>
                  <a:schemeClr val="tx1"/>
                </a:solidFill>
              </a:rPr>
              <a:t>入栈</a:t>
            </a:r>
            <a:endParaRPr lang="en-US" altLang="zh-CN" sz="1200" baseline="0">
              <a:solidFill>
                <a:schemeClr val="tx1"/>
              </a:solidFill>
            </a:endParaRPr>
          </a:p>
          <a:p>
            <a:r>
              <a:rPr lang="en-US" altLang="zh-CN" sz="1200" baseline="0">
                <a:solidFill>
                  <a:schemeClr val="tx1"/>
                </a:solidFill>
              </a:rPr>
              <a:t>8. D - E </a:t>
            </a:r>
            <a:r>
              <a:rPr lang="zh-CN" altLang="en-US" sz="1200" baseline="0">
                <a:solidFill>
                  <a:schemeClr val="tx1"/>
                </a:solidFill>
              </a:rPr>
              <a:t>不连接 ， </a:t>
            </a:r>
            <a:r>
              <a:rPr lang="en-US" altLang="zh-CN" sz="1200" baseline="0">
                <a:solidFill>
                  <a:schemeClr val="tx1"/>
                </a:solidFill>
              </a:rPr>
              <a:t>3 -&gt; D </a:t>
            </a:r>
            <a:r>
              <a:rPr lang="zh-CN" altLang="en-US" sz="1200" baseline="0">
                <a:solidFill>
                  <a:schemeClr val="tx1"/>
                </a:solidFill>
              </a:rPr>
              <a:t>出栈，并 进行 </a:t>
            </a:r>
            <a:r>
              <a:rPr lang="en-US" altLang="zh-CN" sz="1200" baseline="0">
                <a:solidFill>
                  <a:schemeClr val="dk1"/>
                </a:solidFill>
                <a:effectLst/>
                <a:latin typeface="+mn-lt"/>
                <a:ea typeface="+mn-ea"/>
                <a:cs typeface="+mn-cs"/>
              </a:rPr>
              <a:t>currentIndex =  stack.peek()</a:t>
            </a:r>
          </a:p>
          <a:p>
            <a:r>
              <a:rPr lang="en-US" altLang="zh-CN" sz="1200" baseline="0">
                <a:solidFill>
                  <a:schemeClr val="dk1"/>
                </a:solidFill>
                <a:effectLst/>
                <a:latin typeface="+mn-lt"/>
                <a:ea typeface="+mn-ea"/>
                <a:cs typeface="+mn-cs"/>
              </a:rPr>
              <a:t>9. </a:t>
            </a:r>
            <a:r>
              <a:rPr lang="zh-CN" altLang="zh-CN" sz="1200" baseline="0">
                <a:solidFill>
                  <a:schemeClr val="dk1"/>
                </a:solidFill>
                <a:effectLst/>
                <a:latin typeface="+mn-lt"/>
                <a:ea typeface="+mn-ea"/>
                <a:cs typeface="+mn-cs"/>
              </a:rPr>
              <a:t>看看 </a:t>
            </a:r>
            <a:r>
              <a:rPr lang="en-US" altLang="zh-CN" sz="1200" baseline="0">
                <a:solidFill>
                  <a:schemeClr val="dk1"/>
                </a:solidFill>
                <a:effectLst/>
                <a:latin typeface="+mn-lt"/>
                <a:ea typeface="+mn-ea"/>
                <a:cs typeface="+mn-cs"/>
              </a:rPr>
              <a:t>1-&gt;B </a:t>
            </a:r>
            <a:r>
              <a:rPr lang="zh-CN" altLang="zh-CN" sz="1200" baseline="0">
                <a:solidFill>
                  <a:schemeClr val="dk1"/>
                </a:solidFill>
                <a:effectLst/>
                <a:latin typeface="+mn-lt"/>
                <a:ea typeface="+mn-ea"/>
                <a:cs typeface="+mn-cs"/>
              </a:rPr>
              <a:t>是否可以连接到 </a:t>
            </a:r>
            <a:r>
              <a:rPr lang="en-US" altLang="zh-CN" sz="1200" baseline="0">
                <a:solidFill>
                  <a:schemeClr val="dk1"/>
                </a:solidFill>
                <a:effectLst/>
                <a:latin typeface="+mn-lt"/>
                <a:ea typeface="+mn-ea"/>
                <a:cs typeface="+mn-cs"/>
              </a:rPr>
              <a:t>E,  </a:t>
            </a:r>
            <a:r>
              <a:rPr lang="zh-CN" altLang="zh-CN" sz="1200" baseline="0">
                <a:solidFill>
                  <a:schemeClr val="dk1"/>
                </a:solidFill>
                <a:effectLst/>
                <a:latin typeface="+mn-lt"/>
                <a:ea typeface="+mn-ea"/>
                <a:cs typeface="+mn-cs"/>
              </a:rPr>
              <a:t>这时可以 </a:t>
            </a:r>
            <a:endParaRPr lang="en-US" altLang="zh-CN" sz="1200" baseline="0">
              <a:solidFill>
                <a:schemeClr val="dk1"/>
              </a:solidFill>
              <a:effectLst/>
              <a:latin typeface="+mn-lt"/>
              <a:ea typeface="+mn-ea"/>
              <a:cs typeface="+mn-cs"/>
            </a:endParaRPr>
          </a:p>
          <a:p>
            <a:r>
              <a:rPr lang="en-US" altLang="zh-CN" sz="1200" baseline="0">
                <a:solidFill>
                  <a:schemeClr val="dk1"/>
                </a:solidFill>
                <a:effectLst/>
                <a:latin typeface="+mn-lt"/>
                <a:ea typeface="+mn-ea"/>
                <a:cs typeface="+mn-cs"/>
              </a:rPr>
              <a:t>10. 4-&gt;E </a:t>
            </a:r>
            <a:r>
              <a:rPr lang="zh-CN" altLang="en-US" sz="1200" baseline="0">
                <a:solidFill>
                  <a:schemeClr val="dk1"/>
                </a:solidFill>
                <a:effectLst/>
                <a:latin typeface="+mn-lt"/>
                <a:ea typeface="+mn-ea"/>
                <a:cs typeface="+mn-cs"/>
              </a:rPr>
              <a:t>入栈 </a:t>
            </a:r>
            <a:endParaRPr lang="en-US" altLang="zh-CN" sz="1200" baseline="0">
              <a:solidFill>
                <a:schemeClr val="dk1"/>
              </a:solidFill>
              <a:effectLst/>
              <a:latin typeface="+mn-lt"/>
              <a:ea typeface="+mn-ea"/>
              <a:cs typeface="+mn-cs"/>
            </a:endParaRPr>
          </a:p>
          <a:p>
            <a:r>
              <a:rPr lang="en-US" altLang="zh-CN" sz="1200" baseline="0">
                <a:solidFill>
                  <a:schemeClr val="dk1"/>
                </a:solidFill>
                <a:effectLst/>
                <a:latin typeface="+mn-lt"/>
                <a:ea typeface="+mn-ea"/>
                <a:cs typeface="+mn-cs"/>
              </a:rPr>
              <a:t>11. </a:t>
            </a:r>
            <a:r>
              <a:rPr lang="zh-CN" altLang="en-US" sz="1200" baseline="0">
                <a:solidFill>
                  <a:schemeClr val="dk1"/>
                </a:solidFill>
                <a:effectLst/>
                <a:latin typeface="+mn-lt"/>
                <a:ea typeface="+mn-ea"/>
                <a:cs typeface="+mn-cs"/>
              </a:rPr>
              <a:t>依次将栈的栈弹出，直到 </a:t>
            </a:r>
            <a:r>
              <a:rPr lang="en-US" altLang="zh-CN" sz="1200" baseline="0">
                <a:solidFill>
                  <a:schemeClr val="dk1"/>
                </a:solidFill>
                <a:effectLst/>
                <a:latin typeface="+mn-lt"/>
                <a:ea typeface="+mn-ea"/>
                <a:cs typeface="+mn-cs"/>
              </a:rPr>
              <a:t>stack </a:t>
            </a:r>
            <a:r>
              <a:rPr lang="zh-CN" altLang="en-US" sz="1200" baseline="0">
                <a:solidFill>
                  <a:schemeClr val="dk1"/>
                </a:solidFill>
                <a:effectLst/>
                <a:latin typeface="+mn-lt"/>
                <a:ea typeface="+mn-ea"/>
                <a:cs typeface="+mn-cs"/>
              </a:rPr>
              <a:t>为空，就退出 </a:t>
            </a:r>
            <a:r>
              <a:rPr lang="en-US" altLang="zh-CN" sz="1200" baseline="0">
                <a:solidFill>
                  <a:schemeClr val="dk1"/>
                </a:solidFill>
                <a:effectLst/>
                <a:latin typeface="+mn-lt"/>
                <a:ea typeface="+mn-ea"/>
                <a:cs typeface="+mn-cs"/>
              </a:rPr>
              <a:t>while</a:t>
            </a:r>
            <a:r>
              <a:rPr lang="zh-CN" altLang="en-US" sz="1200" baseline="0">
                <a:solidFill>
                  <a:schemeClr val="dk1"/>
                </a:solidFill>
                <a:effectLst/>
                <a:latin typeface="+mn-lt"/>
                <a:ea typeface="+mn-ea"/>
                <a:cs typeface="+mn-cs"/>
              </a:rPr>
              <a:t>循环了 </a:t>
            </a:r>
            <a:endParaRPr lang="en-US" altLang="zh-CN" sz="1200" baseline="0">
              <a:solidFill>
                <a:schemeClr val="dk1"/>
              </a:solidFill>
              <a:effectLst/>
              <a:latin typeface="+mn-lt"/>
              <a:ea typeface="+mn-ea"/>
              <a:cs typeface="+mn-cs"/>
            </a:endParaRPr>
          </a:p>
          <a:p>
            <a:endParaRPr lang="en-US" altLang="zh-CN" sz="1200" baseline="0">
              <a:solidFill>
                <a:schemeClr val="dk1"/>
              </a:solidFill>
              <a:effectLst/>
              <a:latin typeface="+mn-lt"/>
              <a:ea typeface="+mn-ea"/>
              <a:cs typeface="+mn-cs"/>
            </a:endParaRPr>
          </a:p>
          <a:p>
            <a:r>
              <a:rPr lang="zh-CN" altLang="en-US" sz="1200" baseline="0">
                <a:solidFill>
                  <a:schemeClr val="dk1"/>
                </a:solidFill>
                <a:effectLst/>
                <a:latin typeface="+mn-lt"/>
                <a:ea typeface="+mn-ea"/>
                <a:cs typeface="+mn-cs"/>
              </a:rPr>
              <a:t>代码实现</a:t>
            </a:r>
            <a:r>
              <a:rPr lang="en-US" altLang="zh-CN" sz="1200" baseline="0">
                <a:solidFill>
                  <a:schemeClr val="dk1"/>
                </a:solidFill>
                <a:effectLst/>
                <a:latin typeface="+mn-lt"/>
                <a:ea typeface="+mn-ea"/>
                <a:cs typeface="+mn-cs"/>
              </a:rPr>
              <a:t>:</a:t>
            </a:r>
          </a:p>
          <a:p>
            <a:endParaRPr lang="en-US" altLang="zh-CN" sz="1200" baseline="0">
              <a:solidFill>
                <a:schemeClr val="dk1"/>
              </a:solidFill>
              <a:effectLst/>
              <a:latin typeface="+mn-lt"/>
              <a:ea typeface="+mn-ea"/>
              <a:cs typeface="+mn-cs"/>
            </a:endParaRPr>
          </a:p>
          <a:p>
            <a:r>
              <a:rPr lang="en-US" altLang="zh-CN" sz="1200" baseline="0">
                <a:solidFill>
                  <a:schemeClr val="dk1"/>
                </a:solidFill>
                <a:effectLst/>
                <a:latin typeface="+mn-lt"/>
                <a:ea typeface="+mn-ea"/>
                <a:cs typeface="+mn-cs"/>
              </a:rPr>
              <a:t>package com.atguigu.graph;</a:t>
            </a:r>
          </a:p>
          <a:p>
            <a:endParaRPr lang="en-US" altLang="zh-CN" sz="1200" baseline="0">
              <a:solidFill>
                <a:schemeClr val="dk1"/>
              </a:solidFill>
              <a:effectLst/>
              <a:latin typeface="+mn-lt"/>
              <a:ea typeface="+mn-ea"/>
              <a:cs typeface="+mn-cs"/>
            </a:endParaRPr>
          </a:p>
          <a:p>
            <a:r>
              <a:rPr lang="en-US" altLang="zh-CN" sz="1200" baseline="0">
                <a:solidFill>
                  <a:schemeClr val="dk1"/>
                </a:solidFill>
                <a:effectLst/>
                <a:latin typeface="+mn-lt"/>
                <a:ea typeface="+mn-ea"/>
                <a:cs typeface="+mn-cs"/>
              </a:rPr>
              <a:t>import java.util.Arrays;</a:t>
            </a:r>
          </a:p>
          <a:p>
            <a:endParaRPr lang="en-US" altLang="zh-CN" sz="1200" baseline="0">
              <a:solidFill>
                <a:schemeClr val="dk1"/>
              </a:solidFill>
              <a:effectLst/>
              <a:latin typeface="+mn-lt"/>
              <a:ea typeface="+mn-ea"/>
              <a:cs typeface="+mn-cs"/>
            </a:endParaRPr>
          </a:p>
          <a:p>
            <a:r>
              <a:rPr lang="en-US" altLang="zh-CN" sz="1200" baseline="0">
                <a:solidFill>
                  <a:schemeClr val="dk1"/>
                </a:solidFill>
                <a:effectLst/>
                <a:latin typeface="+mn-lt"/>
                <a:ea typeface="+mn-ea"/>
                <a:cs typeface="+mn-cs"/>
              </a:rPr>
              <a:t>public class GraphDemo {</a:t>
            </a:r>
          </a:p>
          <a:p>
            <a:endParaRPr lang="en-US" altLang="zh-CN" sz="1200" baseline="0">
              <a:solidFill>
                <a:schemeClr val="dk1"/>
              </a:solidFill>
              <a:effectLst/>
              <a:latin typeface="+mn-lt"/>
              <a:ea typeface="+mn-ea"/>
              <a:cs typeface="+mn-cs"/>
            </a:endParaRPr>
          </a:p>
          <a:p>
            <a:r>
              <a:rPr lang="en-US" altLang="zh-CN" sz="1200" baseline="0">
                <a:solidFill>
                  <a:schemeClr val="dk1"/>
                </a:solidFill>
                <a:effectLst/>
                <a:latin typeface="+mn-lt"/>
                <a:ea typeface="+mn-ea"/>
                <a:cs typeface="+mn-cs"/>
              </a:rPr>
              <a:t>	public static void main(String[] args) {</a:t>
            </a:r>
          </a:p>
          <a:p>
            <a:r>
              <a:rPr lang="en-US" altLang="zh-CN" sz="1200" baseline="0">
                <a:solidFill>
                  <a:schemeClr val="dk1"/>
                </a:solidFill>
                <a:effectLst/>
                <a:latin typeface="+mn-lt"/>
                <a:ea typeface="+mn-ea"/>
                <a:cs typeface="+mn-cs"/>
              </a:rPr>
              <a:t>		Vertex v1 = new Vertex("A");</a:t>
            </a:r>
          </a:p>
          <a:p>
            <a:r>
              <a:rPr lang="en-US" altLang="zh-CN" sz="1200" baseline="0">
                <a:solidFill>
                  <a:schemeClr val="dk1"/>
                </a:solidFill>
                <a:effectLst/>
                <a:latin typeface="+mn-lt"/>
                <a:ea typeface="+mn-ea"/>
                <a:cs typeface="+mn-cs"/>
              </a:rPr>
              <a:t>		Vertex v2 = new Vertex("B");</a:t>
            </a:r>
          </a:p>
          <a:p>
            <a:r>
              <a:rPr lang="en-US" altLang="zh-CN" sz="1200" baseline="0">
                <a:solidFill>
                  <a:schemeClr val="dk1"/>
                </a:solidFill>
                <a:effectLst/>
                <a:latin typeface="+mn-lt"/>
                <a:ea typeface="+mn-ea"/>
                <a:cs typeface="+mn-cs"/>
              </a:rPr>
              <a:t>		Vertex v3 = new Vertex("C");</a:t>
            </a:r>
          </a:p>
          <a:p>
            <a:r>
              <a:rPr lang="en-US" altLang="zh-CN" sz="1200" baseline="0">
                <a:solidFill>
                  <a:schemeClr val="dk1"/>
                </a:solidFill>
                <a:effectLst/>
                <a:latin typeface="+mn-lt"/>
                <a:ea typeface="+mn-ea"/>
                <a:cs typeface="+mn-cs"/>
              </a:rPr>
              <a:t>		Vertex v4 = new Vertex("D");</a:t>
            </a:r>
          </a:p>
          <a:p>
            <a:r>
              <a:rPr lang="en-US" altLang="zh-CN" sz="1200" baseline="0">
                <a:solidFill>
                  <a:schemeClr val="dk1"/>
                </a:solidFill>
                <a:effectLst/>
                <a:latin typeface="+mn-lt"/>
                <a:ea typeface="+mn-ea"/>
                <a:cs typeface="+mn-cs"/>
              </a:rPr>
              <a:t>		Vertex v5 = new Vertex("E");</a:t>
            </a:r>
          </a:p>
          <a:p>
            <a:r>
              <a:rPr lang="en-US" altLang="zh-CN" sz="1200" baseline="0">
                <a:solidFill>
                  <a:schemeClr val="dk1"/>
                </a:solidFill>
                <a:effectLst/>
                <a:latin typeface="+mn-lt"/>
                <a:ea typeface="+mn-ea"/>
                <a:cs typeface="+mn-cs"/>
              </a:rPr>
              <a:t>		Graph graph = new Graph(5);</a:t>
            </a:r>
          </a:p>
          <a:p>
            <a:r>
              <a:rPr lang="en-US" altLang="zh-CN" sz="1200" baseline="0">
                <a:solidFill>
                  <a:schemeClr val="dk1"/>
                </a:solidFill>
                <a:effectLst/>
                <a:latin typeface="+mn-lt"/>
                <a:ea typeface="+mn-ea"/>
                <a:cs typeface="+mn-cs"/>
              </a:rPr>
              <a:t>		graph.addVertex(v1);</a:t>
            </a:r>
          </a:p>
          <a:p>
            <a:r>
              <a:rPr lang="en-US" altLang="zh-CN" sz="1200" baseline="0">
                <a:solidFill>
                  <a:schemeClr val="dk1"/>
                </a:solidFill>
                <a:effectLst/>
                <a:latin typeface="+mn-lt"/>
                <a:ea typeface="+mn-ea"/>
                <a:cs typeface="+mn-cs"/>
              </a:rPr>
              <a:t>		graph.addVertex(v2);</a:t>
            </a:r>
          </a:p>
          <a:p>
            <a:r>
              <a:rPr lang="en-US" altLang="zh-CN" sz="1200" baseline="0">
                <a:solidFill>
                  <a:schemeClr val="dk1"/>
                </a:solidFill>
                <a:effectLst/>
                <a:latin typeface="+mn-lt"/>
                <a:ea typeface="+mn-ea"/>
                <a:cs typeface="+mn-cs"/>
              </a:rPr>
              <a:t>		graph.addVertex(v3);</a:t>
            </a:r>
          </a:p>
          <a:p>
            <a:r>
              <a:rPr lang="en-US" altLang="zh-CN" sz="1200" baseline="0">
                <a:solidFill>
                  <a:schemeClr val="dk1"/>
                </a:solidFill>
                <a:effectLst/>
                <a:latin typeface="+mn-lt"/>
                <a:ea typeface="+mn-ea"/>
                <a:cs typeface="+mn-cs"/>
              </a:rPr>
              <a:t>		graph.addVertex(v4);</a:t>
            </a:r>
          </a:p>
          <a:p>
            <a:r>
              <a:rPr lang="en-US" altLang="zh-CN" sz="1200" baseline="0">
                <a:solidFill>
                  <a:schemeClr val="dk1"/>
                </a:solidFill>
                <a:effectLst/>
                <a:latin typeface="+mn-lt"/>
                <a:ea typeface="+mn-ea"/>
                <a:cs typeface="+mn-cs"/>
              </a:rPr>
              <a:t>		graph.addVertex(v5);</a:t>
            </a:r>
          </a:p>
          <a:p>
            <a:r>
              <a:rPr lang="en-US" altLang="zh-CN" sz="1200" baseline="0">
                <a:solidFill>
                  <a:schemeClr val="dk1"/>
                </a:solidFill>
                <a:effectLst/>
                <a:latin typeface="+mn-lt"/>
                <a:ea typeface="+mn-ea"/>
                <a:cs typeface="+mn-cs"/>
              </a:rPr>
              <a:t>		</a:t>
            </a:r>
          </a:p>
          <a:p>
            <a:r>
              <a:rPr lang="en-US" altLang="zh-CN" sz="1200" baseline="0">
                <a:solidFill>
                  <a:schemeClr val="dk1"/>
                </a:solidFill>
                <a:effectLst/>
                <a:latin typeface="+mn-lt"/>
                <a:ea typeface="+mn-ea"/>
                <a:cs typeface="+mn-cs"/>
              </a:rPr>
              <a:t>		//</a:t>
            </a:r>
            <a:r>
              <a:rPr lang="zh-CN" altLang="en-US" sz="1200" baseline="0">
                <a:solidFill>
                  <a:schemeClr val="dk1"/>
                </a:solidFill>
                <a:effectLst/>
                <a:latin typeface="+mn-lt"/>
                <a:ea typeface="+mn-ea"/>
                <a:cs typeface="+mn-cs"/>
              </a:rPr>
              <a:t>增加边</a:t>
            </a:r>
          </a:p>
          <a:p>
            <a:r>
              <a:rPr lang="zh-CN" altLang="en-US" sz="1200" baseline="0">
                <a:solidFill>
                  <a:schemeClr val="dk1"/>
                </a:solidFill>
                <a:effectLst/>
                <a:latin typeface="+mn-lt"/>
                <a:ea typeface="+mn-ea"/>
                <a:cs typeface="+mn-cs"/>
              </a:rPr>
              <a:t>		</a:t>
            </a:r>
          </a:p>
          <a:p>
            <a:r>
              <a:rPr lang="zh-CN" altLang="en-US" sz="1200" baseline="0">
                <a:solidFill>
                  <a:schemeClr val="dk1"/>
                </a:solidFill>
                <a:effectLst/>
                <a:latin typeface="+mn-lt"/>
                <a:ea typeface="+mn-ea"/>
                <a:cs typeface="+mn-cs"/>
              </a:rPr>
              <a:t>		</a:t>
            </a:r>
            <a:r>
              <a:rPr lang="en-US" altLang="zh-CN" sz="1200" baseline="0">
                <a:solidFill>
                  <a:schemeClr val="dk1"/>
                </a:solidFill>
                <a:effectLst/>
                <a:latin typeface="+mn-lt"/>
                <a:ea typeface="+mn-ea"/>
                <a:cs typeface="+mn-cs"/>
              </a:rPr>
              <a:t>graph.addEdge("A", "C");</a:t>
            </a:r>
          </a:p>
          <a:p>
            <a:r>
              <a:rPr lang="en-US" altLang="zh-CN" sz="1200" baseline="0">
                <a:solidFill>
                  <a:schemeClr val="dk1"/>
                </a:solidFill>
                <a:effectLst/>
                <a:latin typeface="+mn-lt"/>
                <a:ea typeface="+mn-ea"/>
                <a:cs typeface="+mn-cs"/>
              </a:rPr>
              <a:t>		graph.addEdge("B", "C");</a:t>
            </a:r>
          </a:p>
          <a:p>
            <a:r>
              <a:rPr lang="en-US" altLang="zh-CN" sz="1200" baseline="0">
                <a:solidFill>
                  <a:schemeClr val="dk1"/>
                </a:solidFill>
                <a:effectLst/>
                <a:latin typeface="+mn-lt"/>
                <a:ea typeface="+mn-ea"/>
                <a:cs typeface="+mn-cs"/>
              </a:rPr>
              <a:t>		graph.addEdge("A", "B");</a:t>
            </a:r>
          </a:p>
          <a:p>
            <a:r>
              <a:rPr lang="en-US" altLang="zh-CN" sz="1200" baseline="0">
                <a:solidFill>
                  <a:schemeClr val="dk1"/>
                </a:solidFill>
                <a:effectLst/>
                <a:latin typeface="+mn-lt"/>
                <a:ea typeface="+mn-ea"/>
                <a:cs typeface="+mn-cs"/>
              </a:rPr>
              <a:t>		graph.addEdge("B", "D");</a:t>
            </a:r>
          </a:p>
          <a:p>
            <a:r>
              <a:rPr lang="en-US" altLang="zh-CN" sz="1200" baseline="0">
                <a:solidFill>
                  <a:schemeClr val="dk1"/>
                </a:solidFill>
                <a:effectLst/>
                <a:latin typeface="+mn-lt"/>
                <a:ea typeface="+mn-ea"/>
                <a:cs typeface="+mn-cs"/>
              </a:rPr>
              <a:t>		graph.addEdge("B", "E");</a:t>
            </a:r>
          </a:p>
          <a:p>
            <a:r>
              <a:rPr lang="en-US" altLang="zh-CN" sz="1200" baseline="0">
                <a:solidFill>
                  <a:schemeClr val="dk1"/>
                </a:solidFill>
                <a:effectLst/>
                <a:latin typeface="+mn-lt"/>
                <a:ea typeface="+mn-ea"/>
                <a:cs typeface="+mn-cs"/>
              </a:rPr>
              <a:t>		</a:t>
            </a:r>
          </a:p>
          <a:p>
            <a:r>
              <a:rPr lang="en-US" altLang="zh-CN" sz="1200" baseline="0">
                <a:solidFill>
                  <a:schemeClr val="dk1"/>
                </a:solidFill>
                <a:effectLst/>
                <a:latin typeface="+mn-lt"/>
                <a:ea typeface="+mn-ea"/>
                <a:cs typeface="+mn-cs"/>
              </a:rPr>
              <a:t>		int[][] linkMatrix = graph.getLinkMatrix();</a:t>
            </a:r>
          </a:p>
          <a:p>
            <a:r>
              <a:rPr lang="en-US" altLang="zh-CN" sz="1200" baseline="0">
                <a:solidFill>
                  <a:schemeClr val="dk1"/>
                </a:solidFill>
                <a:effectLst/>
                <a:latin typeface="+mn-lt"/>
                <a:ea typeface="+mn-ea"/>
                <a:cs typeface="+mn-cs"/>
              </a:rPr>
              <a:t>		for (int[] link : linkMatrix) {</a:t>
            </a:r>
          </a:p>
          <a:p>
            <a:r>
              <a:rPr lang="en-US" altLang="zh-CN" sz="1200" baseline="0">
                <a:solidFill>
                  <a:schemeClr val="dk1"/>
                </a:solidFill>
                <a:effectLst/>
                <a:latin typeface="+mn-lt"/>
                <a:ea typeface="+mn-ea"/>
                <a:cs typeface="+mn-cs"/>
              </a:rPr>
              <a:t>			System.out.println(Arrays.toString(link));</a:t>
            </a:r>
          </a:p>
          <a:p>
            <a:r>
              <a:rPr lang="en-US" altLang="zh-CN" sz="1200" baseline="0">
                <a:solidFill>
                  <a:schemeClr val="dk1"/>
                </a:solidFill>
                <a:effectLst/>
                <a:latin typeface="+mn-lt"/>
                <a:ea typeface="+mn-ea"/>
                <a:cs typeface="+mn-cs"/>
              </a:rPr>
              <a:t>		}</a:t>
            </a:r>
          </a:p>
          <a:p>
            <a:r>
              <a:rPr lang="en-US" altLang="zh-CN" sz="1200" baseline="0">
                <a:solidFill>
                  <a:schemeClr val="dk1"/>
                </a:solidFill>
                <a:effectLst/>
                <a:latin typeface="+mn-lt"/>
                <a:ea typeface="+mn-ea"/>
                <a:cs typeface="+mn-cs"/>
              </a:rPr>
              <a:t>		</a:t>
            </a:r>
          </a:p>
          <a:p>
            <a:r>
              <a:rPr lang="en-US" altLang="zh-CN" sz="1200" baseline="0">
                <a:solidFill>
                  <a:schemeClr val="dk1"/>
                </a:solidFill>
                <a:effectLst/>
                <a:latin typeface="+mn-lt"/>
                <a:ea typeface="+mn-ea"/>
                <a:cs typeface="+mn-cs"/>
              </a:rPr>
              <a:t>		//</a:t>
            </a:r>
            <a:r>
              <a:rPr lang="zh-CN" altLang="en-US" sz="1200" baseline="0">
                <a:solidFill>
                  <a:schemeClr val="dk1"/>
                </a:solidFill>
                <a:effectLst/>
                <a:latin typeface="+mn-lt"/>
                <a:ea typeface="+mn-ea"/>
                <a:cs typeface="+mn-cs"/>
              </a:rPr>
              <a:t>深度优先遍历</a:t>
            </a:r>
          </a:p>
          <a:p>
            <a:r>
              <a:rPr lang="zh-CN" altLang="en-US" sz="1200" baseline="0">
                <a:solidFill>
                  <a:schemeClr val="dk1"/>
                </a:solidFill>
                <a:effectLst/>
                <a:latin typeface="+mn-lt"/>
                <a:ea typeface="+mn-ea"/>
                <a:cs typeface="+mn-cs"/>
              </a:rPr>
              <a:t>		</a:t>
            </a:r>
            <a:r>
              <a:rPr lang="en-US" altLang="zh-CN" sz="1200" baseline="0">
                <a:solidFill>
                  <a:schemeClr val="dk1"/>
                </a:solidFill>
                <a:effectLst/>
                <a:latin typeface="+mn-lt"/>
                <a:ea typeface="+mn-ea"/>
                <a:cs typeface="+mn-cs"/>
              </a:rPr>
              <a:t>graph.dfs();</a:t>
            </a:r>
          </a:p>
          <a:p>
            <a:r>
              <a:rPr lang="en-US" altLang="zh-CN" sz="1200" baseline="0">
                <a:solidFill>
                  <a:schemeClr val="dk1"/>
                </a:solidFill>
                <a:effectLst/>
                <a:latin typeface="+mn-lt"/>
                <a:ea typeface="+mn-ea"/>
                <a:cs typeface="+mn-cs"/>
              </a:rPr>
              <a:t>	}</a:t>
            </a:r>
          </a:p>
          <a:p>
            <a:endParaRPr lang="en-US" altLang="zh-CN" sz="1200" baseline="0">
              <a:solidFill>
                <a:schemeClr val="dk1"/>
              </a:solidFill>
              <a:effectLst/>
              <a:latin typeface="+mn-lt"/>
              <a:ea typeface="+mn-ea"/>
              <a:cs typeface="+mn-cs"/>
            </a:endParaRPr>
          </a:p>
          <a:p>
            <a:r>
              <a:rPr lang="en-US" altLang="zh-CN" sz="1200" baseline="0">
                <a:solidFill>
                  <a:schemeClr val="dk1"/>
                </a:solidFill>
                <a:effectLst/>
                <a:latin typeface="+mn-lt"/>
                <a:ea typeface="+mn-ea"/>
                <a:cs typeface="+mn-cs"/>
              </a:rPr>
              <a:t>}</a:t>
            </a:r>
          </a:p>
          <a:p>
            <a:endParaRPr lang="en-US" altLang="zh-CN" sz="1200" baseline="0">
              <a:solidFill>
                <a:schemeClr val="dk1"/>
              </a:solidFill>
              <a:effectLst/>
              <a:latin typeface="+mn-lt"/>
              <a:ea typeface="+mn-ea"/>
              <a:cs typeface="+mn-cs"/>
            </a:endParaRPr>
          </a:p>
          <a:p>
            <a:r>
              <a:rPr lang="en-US" altLang="zh-CN" sz="1200" baseline="0">
                <a:solidFill>
                  <a:schemeClr val="dk1"/>
                </a:solidFill>
                <a:effectLst/>
                <a:latin typeface="+mn-lt"/>
                <a:ea typeface="+mn-ea"/>
                <a:cs typeface="+mn-cs"/>
              </a:rPr>
              <a:t>class ArrayStack {</a:t>
            </a:r>
          </a:p>
          <a:p>
            <a:r>
              <a:rPr lang="en-US" altLang="zh-CN" sz="1200" baseline="0">
                <a:solidFill>
                  <a:schemeClr val="dk1"/>
                </a:solidFill>
                <a:effectLst/>
                <a:latin typeface="+mn-lt"/>
                <a:ea typeface="+mn-ea"/>
                <a:cs typeface="+mn-cs"/>
              </a:rPr>
              <a:t>	private int maxSize;// </a:t>
            </a:r>
            <a:r>
              <a:rPr lang="zh-CN" altLang="en-US" sz="1200" baseline="0">
                <a:solidFill>
                  <a:schemeClr val="dk1"/>
                </a:solidFill>
                <a:effectLst/>
                <a:latin typeface="+mn-lt"/>
                <a:ea typeface="+mn-ea"/>
                <a:cs typeface="+mn-cs"/>
              </a:rPr>
              <a:t>栈的大小</a:t>
            </a:r>
          </a:p>
          <a:p>
            <a:r>
              <a:rPr lang="zh-CN" altLang="en-US" sz="1200" baseline="0">
                <a:solidFill>
                  <a:schemeClr val="dk1"/>
                </a:solidFill>
                <a:effectLst/>
                <a:latin typeface="+mn-lt"/>
                <a:ea typeface="+mn-ea"/>
                <a:cs typeface="+mn-cs"/>
              </a:rPr>
              <a:t>	</a:t>
            </a:r>
            <a:r>
              <a:rPr lang="en-US" altLang="zh-CN" sz="1200" baseline="0">
                <a:solidFill>
                  <a:schemeClr val="dk1"/>
                </a:solidFill>
                <a:effectLst/>
                <a:latin typeface="+mn-lt"/>
                <a:ea typeface="+mn-ea"/>
                <a:cs typeface="+mn-cs"/>
              </a:rPr>
              <a:t>private int[] stack;// </a:t>
            </a:r>
          </a:p>
          <a:p>
            <a:r>
              <a:rPr lang="en-US" altLang="zh-CN" sz="1200" baseline="0">
                <a:solidFill>
                  <a:schemeClr val="dk1"/>
                </a:solidFill>
                <a:effectLst/>
                <a:latin typeface="+mn-lt"/>
                <a:ea typeface="+mn-ea"/>
                <a:cs typeface="+mn-cs"/>
              </a:rPr>
              <a:t>	// </a:t>
            </a:r>
            <a:r>
              <a:rPr lang="zh-CN" altLang="en-US" sz="1200" baseline="0">
                <a:solidFill>
                  <a:schemeClr val="dk1"/>
                </a:solidFill>
                <a:effectLst/>
                <a:latin typeface="+mn-lt"/>
                <a:ea typeface="+mn-ea"/>
                <a:cs typeface="+mn-cs"/>
              </a:rPr>
              <a:t>栈顶</a:t>
            </a:r>
            <a:r>
              <a:rPr lang="en-US" altLang="zh-CN" sz="1200" baseline="0">
                <a:solidFill>
                  <a:schemeClr val="dk1"/>
                </a:solidFill>
                <a:effectLst/>
                <a:latin typeface="+mn-lt"/>
                <a:ea typeface="+mn-ea"/>
                <a:cs typeface="+mn-cs"/>
              </a:rPr>
              <a:t>, </a:t>
            </a:r>
            <a:r>
              <a:rPr lang="zh-CN" altLang="en-US" sz="1200" baseline="0">
                <a:solidFill>
                  <a:schemeClr val="dk1"/>
                </a:solidFill>
                <a:effectLst/>
                <a:latin typeface="+mn-lt"/>
                <a:ea typeface="+mn-ea"/>
                <a:cs typeface="+mn-cs"/>
              </a:rPr>
              <a:t>初始化为</a:t>
            </a:r>
            <a:r>
              <a:rPr lang="en-US" altLang="zh-CN" sz="1200" baseline="0">
                <a:solidFill>
                  <a:schemeClr val="dk1"/>
                </a:solidFill>
                <a:effectLst/>
                <a:latin typeface="+mn-lt"/>
                <a:ea typeface="+mn-ea"/>
                <a:cs typeface="+mn-cs"/>
              </a:rPr>
              <a:t>-1</a:t>
            </a:r>
          </a:p>
          <a:p>
            <a:r>
              <a:rPr lang="en-US" altLang="zh-CN" sz="1200" baseline="0">
                <a:solidFill>
                  <a:schemeClr val="dk1"/>
                </a:solidFill>
                <a:effectLst/>
                <a:latin typeface="+mn-lt"/>
                <a:ea typeface="+mn-ea"/>
                <a:cs typeface="+mn-cs"/>
              </a:rPr>
              <a:t>	private int top = -1;</a:t>
            </a:r>
          </a:p>
          <a:p>
            <a:endParaRPr lang="en-US" altLang="zh-CN" sz="1200" baseline="0">
              <a:solidFill>
                <a:schemeClr val="dk1"/>
              </a:solidFill>
              <a:effectLst/>
              <a:latin typeface="+mn-lt"/>
              <a:ea typeface="+mn-ea"/>
              <a:cs typeface="+mn-cs"/>
            </a:endParaRPr>
          </a:p>
          <a:p>
            <a:r>
              <a:rPr lang="en-US" altLang="zh-CN" sz="1200" baseline="0">
                <a:solidFill>
                  <a:schemeClr val="dk1"/>
                </a:solidFill>
                <a:effectLst/>
                <a:latin typeface="+mn-lt"/>
                <a:ea typeface="+mn-ea"/>
                <a:cs typeface="+mn-cs"/>
              </a:rPr>
              <a:t>	</a:t>
            </a:r>
          </a:p>
          <a:p>
            <a:r>
              <a:rPr lang="en-US" altLang="zh-CN" sz="1200" baseline="0">
                <a:solidFill>
                  <a:schemeClr val="dk1"/>
                </a:solidFill>
                <a:effectLst/>
                <a:latin typeface="+mn-lt"/>
                <a:ea typeface="+mn-ea"/>
                <a:cs typeface="+mn-cs"/>
              </a:rPr>
              <a:t>	//</a:t>
            </a:r>
            <a:r>
              <a:rPr lang="zh-CN" altLang="en-US" sz="1200" baseline="0">
                <a:solidFill>
                  <a:schemeClr val="dk1"/>
                </a:solidFill>
                <a:effectLst/>
                <a:latin typeface="+mn-lt"/>
                <a:ea typeface="+mn-ea"/>
                <a:cs typeface="+mn-cs"/>
              </a:rPr>
              <a:t>返回栈顶元素</a:t>
            </a:r>
            <a:r>
              <a:rPr lang="en-US" altLang="zh-CN" sz="1200" baseline="0">
                <a:solidFill>
                  <a:schemeClr val="dk1"/>
                </a:solidFill>
                <a:effectLst/>
                <a:latin typeface="+mn-lt"/>
                <a:ea typeface="+mn-ea"/>
                <a:cs typeface="+mn-cs"/>
              </a:rPr>
              <a:t>..</a:t>
            </a:r>
          </a:p>
          <a:p>
            <a:r>
              <a:rPr lang="en-US" altLang="zh-CN" sz="1200" baseline="0">
                <a:solidFill>
                  <a:schemeClr val="dk1"/>
                </a:solidFill>
                <a:effectLst/>
                <a:latin typeface="+mn-lt"/>
                <a:ea typeface="+mn-ea"/>
                <a:cs typeface="+mn-cs"/>
              </a:rPr>
              <a:t>	public int peek() {</a:t>
            </a:r>
          </a:p>
          <a:p>
            <a:r>
              <a:rPr lang="en-US" altLang="zh-CN" sz="1200" baseline="0">
                <a:solidFill>
                  <a:schemeClr val="dk1"/>
                </a:solidFill>
                <a:effectLst/>
                <a:latin typeface="+mn-lt"/>
                <a:ea typeface="+mn-ea"/>
                <a:cs typeface="+mn-cs"/>
              </a:rPr>
              <a:t>		if (isEmpty()) {</a:t>
            </a:r>
          </a:p>
          <a:p>
            <a:r>
              <a:rPr lang="en-US" altLang="zh-CN" sz="1200" baseline="0">
                <a:solidFill>
                  <a:schemeClr val="dk1"/>
                </a:solidFill>
                <a:effectLst/>
                <a:latin typeface="+mn-lt"/>
                <a:ea typeface="+mn-ea"/>
                <a:cs typeface="+mn-cs"/>
              </a:rPr>
              <a:t>			throw new RuntimeException("</a:t>
            </a:r>
            <a:r>
              <a:rPr lang="zh-CN" altLang="en-US" sz="1200" baseline="0">
                <a:solidFill>
                  <a:schemeClr val="dk1"/>
                </a:solidFill>
                <a:effectLst/>
                <a:latin typeface="+mn-lt"/>
                <a:ea typeface="+mn-ea"/>
                <a:cs typeface="+mn-cs"/>
              </a:rPr>
              <a:t>栈空</a:t>
            </a:r>
            <a:r>
              <a:rPr lang="en-US" altLang="zh-CN" sz="1200" baseline="0">
                <a:solidFill>
                  <a:schemeClr val="dk1"/>
                </a:solidFill>
                <a:effectLst/>
                <a:latin typeface="+mn-lt"/>
                <a:ea typeface="+mn-ea"/>
                <a:cs typeface="+mn-cs"/>
              </a:rPr>
              <a:t>~");</a:t>
            </a:r>
          </a:p>
          <a:p>
            <a:r>
              <a:rPr lang="en-US" altLang="zh-CN" sz="1200" baseline="0">
                <a:solidFill>
                  <a:schemeClr val="dk1"/>
                </a:solidFill>
                <a:effectLst/>
                <a:latin typeface="+mn-lt"/>
                <a:ea typeface="+mn-ea"/>
                <a:cs typeface="+mn-cs"/>
              </a:rPr>
              <a:t>		}</a:t>
            </a:r>
          </a:p>
          <a:p>
            <a:r>
              <a:rPr lang="en-US" altLang="zh-CN" sz="1200" baseline="0">
                <a:solidFill>
                  <a:schemeClr val="dk1"/>
                </a:solidFill>
                <a:effectLst/>
                <a:latin typeface="+mn-lt"/>
                <a:ea typeface="+mn-ea"/>
                <a:cs typeface="+mn-cs"/>
              </a:rPr>
              <a:t>		return stack[top];</a:t>
            </a:r>
          </a:p>
          <a:p>
            <a:r>
              <a:rPr lang="en-US" altLang="zh-CN" sz="1200" baseline="0">
                <a:solidFill>
                  <a:schemeClr val="dk1"/>
                </a:solidFill>
                <a:effectLst/>
                <a:latin typeface="+mn-lt"/>
                <a:ea typeface="+mn-ea"/>
                <a:cs typeface="+mn-cs"/>
              </a:rPr>
              <a:t>	}</a:t>
            </a:r>
          </a:p>
          <a:p>
            <a:endParaRPr lang="en-US" altLang="zh-CN" sz="1200" baseline="0">
              <a:solidFill>
                <a:schemeClr val="dk1"/>
              </a:solidFill>
              <a:effectLst/>
              <a:latin typeface="+mn-lt"/>
              <a:ea typeface="+mn-ea"/>
              <a:cs typeface="+mn-cs"/>
            </a:endParaRPr>
          </a:p>
          <a:p>
            <a:r>
              <a:rPr lang="en-US" altLang="zh-CN" sz="1200" baseline="0">
                <a:solidFill>
                  <a:schemeClr val="dk1"/>
                </a:solidFill>
                <a:effectLst/>
                <a:latin typeface="+mn-lt"/>
                <a:ea typeface="+mn-ea"/>
                <a:cs typeface="+mn-cs"/>
              </a:rPr>
              <a:t>	public ArrayStack(int size) {</a:t>
            </a:r>
          </a:p>
          <a:p>
            <a:r>
              <a:rPr lang="en-US" altLang="zh-CN" sz="1200" baseline="0">
                <a:solidFill>
                  <a:schemeClr val="dk1"/>
                </a:solidFill>
                <a:effectLst/>
                <a:latin typeface="+mn-lt"/>
                <a:ea typeface="+mn-ea"/>
                <a:cs typeface="+mn-cs"/>
              </a:rPr>
              <a:t>		maxSize = size;</a:t>
            </a:r>
          </a:p>
          <a:p>
            <a:r>
              <a:rPr lang="en-US" altLang="zh-CN" sz="1200" baseline="0">
                <a:solidFill>
                  <a:schemeClr val="dk1"/>
                </a:solidFill>
                <a:effectLst/>
                <a:latin typeface="+mn-lt"/>
                <a:ea typeface="+mn-ea"/>
                <a:cs typeface="+mn-cs"/>
              </a:rPr>
              <a:t>		stack = new int[maxSize];</a:t>
            </a:r>
          </a:p>
          <a:p>
            <a:r>
              <a:rPr lang="en-US" altLang="zh-CN" sz="1200" baseline="0">
                <a:solidFill>
                  <a:schemeClr val="dk1"/>
                </a:solidFill>
                <a:effectLst/>
                <a:latin typeface="+mn-lt"/>
                <a:ea typeface="+mn-ea"/>
                <a:cs typeface="+mn-cs"/>
              </a:rPr>
              <a:t>	}</a:t>
            </a:r>
          </a:p>
          <a:p>
            <a:endParaRPr lang="en-US" altLang="zh-CN" sz="1200" baseline="0">
              <a:solidFill>
                <a:schemeClr val="dk1"/>
              </a:solidFill>
              <a:effectLst/>
              <a:latin typeface="+mn-lt"/>
              <a:ea typeface="+mn-ea"/>
              <a:cs typeface="+mn-cs"/>
            </a:endParaRPr>
          </a:p>
          <a:p>
            <a:r>
              <a:rPr lang="en-US" altLang="zh-CN" sz="1200" baseline="0">
                <a:solidFill>
                  <a:schemeClr val="dk1"/>
                </a:solidFill>
                <a:effectLst/>
                <a:latin typeface="+mn-lt"/>
                <a:ea typeface="+mn-ea"/>
                <a:cs typeface="+mn-cs"/>
              </a:rPr>
              <a:t>	// </a:t>
            </a:r>
            <a:r>
              <a:rPr lang="zh-CN" altLang="en-US" sz="1200" baseline="0">
                <a:solidFill>
                  <a:schemeClr val="dk1"/>
                </a:solidFill>
                <a:effectLst/>
                <a:latin typeface="+mn-lt"/>
                <a:ea typeface="+mn-ea"/>
                <a:cs typeface="+mn-cs"/>
              </a:rPr>
              <a:t>栈满</a:t>
            </a:r>
          </a:p>
          <a:p>
            <a:r>
              <a:rPr lang="zh-CN" altLang="en-US" sz="1200" baseline="0">
                <a:solidFill>
                  <a:schemeClr val="dk1"/>
                </a:solidFill>
                <a:effectLst/>
                <a:latin typeface="+mn-lt"/>
                <a:ea typeface="+mn-ea"/>
                <a:cs typeface="+mn-cs"/>
              </a:rPr>
              <a:t>	</a:t>
            </a:r>
            <a:r>
              <a:rPr lang="en-US" altLang="zh-CN" sz="1200" baseline="0">
                <a:solidFill>
                  <a:schemeClr val="dk1"/>
                </a:solidFill>
                <a:effectLst/>
                <a:latin typeface="+mn-lt"/>
                <a:ea typeface="+mn-ea"/>
                <a:cs typeface="+mn-cs"/>
              </a:rPr>
              <a:t>public boolean isFull() {</a:t>
            </a:r>
          </a:p>
          <a:p>
            <a:r>
              <a:rPr lang="en-US" altLang="zh-CN" sz="1200" baseline="0">
                <a:solidFill>
                  <a:schemeClr val="dk1"/>
                </a:solidFill>
                <a:effectLst/>
                <a:latin typeface="+mn-lt"/>
                <a:ea typeface="+mn-ea"/>
                <a:cs typeface="+mn-cs"/>
              </a:rPr>
              <a:t>		return top == maxSize - 1;</a:t>
            </a:r>
          </a:p>
          <a:p>
            <a:r>
              <a:rPr lang="en-US" altLang="zh-CN" sz="1200" baseline="0">
                <a:solidFill>
                  <a:schemeClr val="dk1"/>
                </a:solidFill>
                <a:effectLst/>
                <a:latin typeface="+mn-lt"/>
                <a:ea typeface="+mn-ea"/>
                <a:cs typeface="+mn-cs"/>
              </a:rPr>
              <a:t>	}</a:t>
            </a:r>
          </a:p>
          <a:p>
            <a:endParaRPr lang="en-US" altLang="zh-CN" sz="1200" baseline="0">
              <a:solidFill>
                <a:schemeClr val="dk1"/>
              </a:solidFill>
              <a:effectLst/>
              <a:latin typeface="+mn-lt"/>
              <a:ea typeface="+mn-ea"/>
              <a:cs typeface="+mn-cs"/>
            </a:endParaRPr>
          </a:p>
          <a:p>
            <a:r>
              <a:rPr lang="en-US" altLang="zh-CN" sz="1200" baseline="0">
                <a:solidFill>
                  <a:schemeClr val="dk1"/>
                </a:solidFill>
                <a:effectLst/>
                <a:latin typeface="+mn-lt"/>
                <a:ea typeface="+mn-ea"/>
                <a:cs typeface="+mn-cs"/>
              </a:rPr>
              <a:t>	// </a:t>
            </a:r>
            <a:r>
              <a:rPr lang="zh-CN" altLang="en-US" sz="1200" baseline="0">
                <a:solidFill>
                  <a:schemeClr val="dk1"/>
                </a:solidFill>
                <a:effectLst/>
                <a:latin typeface="+mn-lt"/>
                <a:ea typeface="+mn-ea"/>
                <a:cs typeface="+mn-cs"/>
              </a:rPr>
              <a:t>栈空</a:t>
            </a:r>
          </a:p>
          <a:p>
            <a:r>
              <a:rPr lang="zh-CN" altLang="en-US" sz="1200" baseline="0">
                <a:solidFill>
                  <a:schemeClr val="dk1"/>
                </a:solidFill>
                <a:effectLst/>
                <a:latin typeface="+mn-lt"/>
                <a:ea typeface="+mn-ea"/>
                <a:cs typeface="+mn-cs"/>
              </a:rPr>
              <a:t>	</a:t>
            </a:r>
            <a:r>
              <a:rPr lang="en-US" altLang="zh-CN" sz="1200" baseline="0">
                <a:solidFill>
                  <a:schemeClr val="dk1"/>
                </a:solidFill>
                <a:effectLst/>
                <a:latin typeface="+mn-lt"/>
                <a:ea typeface="+mn-ea"/>
                <a:cs typeface="+mn-cs"/>
              </a:rPr>
              <a:t>public boolean isEmpty() {</a:t>
            </a:r>
          </a:p>
          <a:p>
            <a:r>
              <a:rPr lang="en-US" altLang="zh-CN" sz="1200" baseline="0">
                <a:solidFill>
                  <a:schemeClr val="dk1"/>
                </a:solidFill>
                <a:effectLst/>
                <a:latin typeface="+mn-lt"/>
                <a:ea typeface="+mn-ea"/>
                <a:cs typeface="+mn-cs"/>
              </a:rPr>
              <a:t>		return top == -1;</a:t>
            </a:r>
          </a:p>
          <a:p>
            <a:r>
              <a:rPr lang="en-US" altLang="zh-CN" sz="1200" baseline="0">
                <a:solidFill>
                  <a:schemeClr val="dk1"/>
                </a:solidFill>
                <a:effectLst/>
                <a:latin typeface="+mn-lt"/>
                <a:ea typeface="+mn-ea"/>
                <a:cs typeface="+mn-cs"/>
              </a:rPr>
              <a:t>	}</a:t>
            </a:r>
          </a:p>
          <a:p>
            <a:endParaRPr lang="en-US" altLang="zh-CN" sz="1200" baseline="0">
              <a:solidFill>
                <a:schemeClr val="dk1"/>
              </a:solidFill>
              <a:effectLst/>
              <a:latin typeface="+mn-lt"/>
              <a:ea typeface="+mn-ea"/>
              <a:cs typeface="+mn-cs"/>
            </a:endParaRPr>
          </a:p>
          <a:p>
            <a:r>
              <a:rPr lang="en-US" altLang="zh-CN" sz="1200" baseline="0">
                <a:solidFill>
                  <a:schemeClr val="dk1"/>
                </a:solidFill>
                <a:effectLst/>
                <a:latin typeface="+mn-lt"/>
                <a:ea typeface="+mn-ea"/>
                <a:cs typeface="+mn-cs"/>
              </a:rPr>
              <a:t>	// </a:t>
            </a:r>
            <a:r>
              <a:rPr lang="zh-CN" altLang="en-US" sz="1200" baseline="0">
                <a:solidFill>
                  <a:schemeClr val="dk1"/>
                </a:solidFill>
                <a:effectLst/>
                <a:latin typeface="+mn-lt"/>
                <a:ea typeface="+mn-ea"/>
                <a:cs typeface="+mn-cs"/>
              </a:rPr>
              <a:t>入栈</a:t>
            </a:r>
            <a:r>
              <a:rPr lang="en-US" altLang="zh-CN" sz="1200" baseline="0">
                <a:solidFill>
                  <a:schemeClr val="dk1"/>
                </a:solidFill>
                <a:effectLst/>
                <a:latin typeface="+mn-lt"/>
                <a:ea typeface="+mn-ea"/>
                <a:cs typeface="+mn-cs"/>
              </a:rPr>
              <a:t>, </a:t>
            </a:r>
            <a:r>
              <a:rPr lang="zh-CN" altLang="en-US" sz="1200" baseline="0">
                <a:solidFill>
                  <a:schemeClr val="dk1"/>
                </a:solidFill>
                <a:effectLst/>
                <a:latin typeface="+mn-lt"/>
                <a:ea typeface="+mn-ea"/>
                <a:cs typeface="+mn-cs"/>
              </a:rPr>
              <a:t>放入数据</a:t>
            </a:r>
          </a:p>
          <a:p>
            <a:r>
              <a:rPr lang="zh-CN" altLang="en-US" sz="1200" baseline="0">
                <a:solidFill>
                  <a:schemeClr val="dk1"/>
                </a:solidFill>
                <a:effectLst/>
                <a:latin typeface="+mn-lt"/>
                <a:ea typeface="+mn-ea"/>
                <a:cs typeface="+mn-cs"/>
              </a:rPr>
              <a:t>	</a:t>
            </a:r>
            <a:r>
              <a:rPr lang="en-US" altLang="zh-CN" sz="1200" baseline="0">
                <a:solidFill>
                  <a:schemeClr val="dk1"/>
                </a:solidFill>
                <a:effectLst/>
                <a:latin typeface="+mn-lt"/>
                <a:ea typeface="+mn-ea"/>
                <a:cs typeface="+mn-cs"/>
              </a:rPr>
              <a:t>public void push(int value) {</a:t>
            </a:r>
          </a:p>
          <a:p>
            <a:r>
              <a:rPr lang="en-US" altLang="zh-CN" sz="1200" baseline="0">
                <a:solidFill>
                  <a:schemeClr val="dk1"/>
                </a:solidFill>
                <a:effectLst/>
                <a:latin typeface="+mn-lt"/>
                <a:ea typeface="+mn-ea"/>
                <a:cs typeface="+mn-cs"/>
              </a:rPr>
              <a:t>		if (isFull()) {</a:t>
            </a:r>
          </a:p>
          <a:p>
            <a:r>
              <a:rPr lang="en-US" altLang="zh-CN" sz="1200" baseline="0">
                <a:solidFill>
                  <a:schemeClr val="dk1"/>
                </a:solidFill>
                <a:effectLst/>
                <a:latin typeface="+mn-lt"/>
                <a:ea typeface="+mn-ea"/>
                <a:cs typeface="+mn-cs"/>
              </a:rPr>
              <a:t>			System.out.println("</a:t>
            </a:r>
            <a:r>
              <a:rPr lang="zh-CN" altLang="en-US" sz="1200" baseline="0">
                <a:solidFill>
                  <a:schemeClr val="dk1"/>
                </a:solidFill>
                <a:effectLst/>
                <a:latin typeface="+mn-lt"/>
                <a:ea typeface="+mn-ea"/>
                <a:cs typeface="+mn-cs"/>
              </a:rPr>
              <a:t>栈满</a:t>
            </a:r>
            <a:r>
              <a:rPr lang="en-US" altLang="zh-CN" sz="1200" baseline="0">
                <a:solidFill>
                  <a:schemeClr val="dk1"/>
                </a:solidFill>
                <a:effectLst/>
                <a:latin typeface="+mn-lt"/>
                <a:ea typeface="+mn-ea"/>
                <a:cs typeface="+mn-cs"/>
              </a:rPr>
              <a:t>");</a:t>
            </a:r>
          </a:p>
          <a:p>
            <a:r>
              <a:rPr lang="en-US" altLang="zh-CN" sz="1200" baseline="0">
                <a:solidFill>
                  <a:schemeClr val="dk1"/>
                </a:solidFill>
                <a:effectLst/>
                <a:latin typeface="+mn-lt"/>
                <a:ea typeface="+mn-ea"/>
                <a:cs typeface="+mn-cs"/>
              </a:rPr>
              <a:t>			return;</a:t>
            </a:r>
          </a:p>
          <a:p>
            <a:r>
              <a:rPr lang="en-US" altLang="zh-CN" sz="1200" baseline="0">
                <a:solidFill>
                  <a:schemeClr val="dk1"/>
                </a:solidFill>
                <a:effectLst/>
                <a:latin typeface="+mn-lt"/>
                <a:ea typeface="+mn-ea"/>
                <a:cs typeface="+mn-cs"/>
              </a:rPr>
              <a:t>		}</a:t>
            </a:r>
          </a:p>
          <a:p>
            <a:r>
              <a:rPr lang="en-US" altLang="zh-CN" sz="1200" baseline="0">
                <a:solidFill>
                  <a:schemeClr val="dk1"/>
                </a:solidFill>
                <a:effectLst/>
                <a:latin typeface="+mn-lt"/>
                <a:ea typeface="+mn-ea"/>
                <a:cs typeface="+mn-cs"/>
              </a:rPr>
              <a:t>		top += 1;</a:t>
            </a:r>
          </a:p>
          <a:p>
            <a:r>
              <a:rPr lang="en-US" altLang="zh-CN" sz="1200" baseline="0">
                <a:solidFill>
                  <a:schemeClr val="dk1"/>
                </a:solidFill>
                <a:effectLst/>
                <a:latin typeface="+mn-lt"/>
                <a:ea typeface="+mn-ea"/>
                <a:cs typeface="+mn-cs"/>
              </a:rPr>
              <a:t>		stack[top] = value;</a:t>
            </a:r>
          </a:p>
          <a:p>
            <a:r>
              <a:rPr lang="en-US" altLang="zh-CN" sz="1200" baseline="0">
                <a:solidFill>
                  <a:schemeClr val="dk1"/>
                </a:solidFill>
                <a:effectLst/>
                <a:latin typeface="+mn-lt"/>
                <a:ea typeface="+mn-ea"/>
                <a:cs typeface="+mn-cs"/>
              </a:rPr>
              <a:t>	}</a:t>
            </a:r>
          </a:p>
          <a:p>
            <a:endParaRPr lang="en-US" altLang="zh-CN" sz="1200" baseline="0">
              <a:solidFill>
                <a:schemeClr val="dk1"/>
              </a:solidFill>
              <a:effectLst/>
              <a:latin typeface="+mn-lt"/>
              <a:ea typeface="+mn-ea"/>
              <a:cs typeface="+mn-cs"/>
            </a:endParaRPr>
          </a:p>
          <a:p>
            <a:r>
              <a:rPr lang="en-US" altLang="zh-CN" sz="1200" baseline="0">
                <a:solidFill>
                  <a:schemeClr val="dk1"/>
                </a:solidFill>
                <a:effectLst/>
                <a:latin typeface="+mn-lt"/>
                <a:ea typeface="+mn-ea"/>
                <a:cs typeface="+mn-cs"/>
              </a:rPr>
              <a:t>	// </a:t>
            </a:r>
            <a:r>
              <a:rPr lang="zh-CN" altLang="en-US" sz="1200" baseline="0">
                <a:solidFill>
                  <a:schemeClr val="dk1"/>
                </a:solidFill>
                <a:effectLst/>
                <a:latin typeface="+mn-lt"/>
                <a:ea typeface="+mn-ea"/>
                <a:cs typeface="+mn-cs"/>
              </a:rPr>
              <a:t>出栈</a:t>
            </a:r>
            <a:r>
              <a:rPr lang="en-US" altLang="zh-CN" sz="1200" baseline="0">
                <a:solidFill>
                  <a:schemeClr val="dk1"/>
                </a:solidFill>
                <a:effectLst/>
                <a:latin typeface="+mn-lt"/>
                <a:ea typeface="+mn-ea"/>
                <a:cs typeface="+mn-cs"/>
              </a:rPr>
              <a:t>, </a:t>
            </a:r>
            <a:r>
              <a:rPr lang="zh-CN" altLang="en-US" sz="1200" baseline="0">
                <a:solidFill>
                  <a:schemeClr val="dk1"/>
                </a:solidFill>
                <a:effectLst/>
                <a:latin typeface="+mn-lt"/>
                <a:ea typeface="+mn-ea"/>
                <a:cs typeface="+mn-cs"/>
              </a:rPr>
              <a:t>取出数据</a:t>
            </a:r>
          </a:p>
          <a:p>
            <a:r>
              <a:rPr lang="zh-CN" altLang="en-US" sz="1200" baseline="0">
                <a:solidFill>
                  <a:schemeClr val="dk1"/>
                </a:solidFill>
                <a:effectLst/>
                <a:latin typeface="+mn-lt"/>
                <a:ea typeface="+mn-ea"/>
                <a:cs typeface="+mn-cs"/>
              </a:rPr>
              <a:t>	</a:t>
            </a:r>
            <a:r>
              <a:rPr lang="en-US" altLang="zh-CN" sz="1200" baseline="0">
                <a:solidFill>
                  <a:schemeClr val="dk1"/>
                </a:solidFill>
                <a:effectLst/>
                <a:latin typeface="+mn-lt"/>
                <a:ea typeface="+mn-ea"/>
                <a:cs typeface="+mn-cs"/>
              </a:rPr>
              <a:t>public int pop() {</a:t>
            </a:r>
          </a:p>
          <a:p>
            <a:r>
              <a:rPr lang="en-US" altLang="zh-CN" sz="1200" baseline="0">
                <a:solidFill>
                  <a:schemeClr val="dk1"/>
                </a:solidFill>
                <a:effectLst/>
                <a:latin typeface="+mn-lt"/>
                <a:ea typeface="+mn-ea"/>
                <a:cs typeface="+mn-cs"/>
              </a:rPr>
              <a:t>		if (isEmpty()) {</a:t>
            </a:r>
          </a:p>
          <a:p>
            <a:r>
              <a:rPr lang="en-US" altLang="zh-CN" sz="1200" baseline="0">
                <a:solidFill>
                  <a:schemeClr val="dk1"/>
                </a:solidFill>
                <a:effectLst/>
                <a:latin typeface="+mn-lt"/>
                <a:ea typeface="+mn-ea"/>
                <a:cs typeface="+mn-cs"/>
              </a:rPr>
              <a:t>			throw new RuntimeException("</a:t>
            </a:r>
            <a:r>
              <a:rPr lang="zh-CN" altLang="en-US" sz="1200" baseline="0">
                <a:solidFill>
                  <a:schemeClr val="dk1"/>
                </a:solidFill>
                <a:effectLst/>
                <a:latin typeface="+mn-lt"/>
                <a:ea typeface="+mn-ea"/>
                <a:cs typeface="+mn-cs"/>
              </a:rPr>
              <a:t>栈空</a:t>
            </a:r>
            <a:r>
              <a:rPr lang="en-US" altLang="zh-CN" sz="1200" baseline="0">
                <a:solidFill>
                  <a:schemeClr val="dk1"/>
                </a:solidFill>
                <a:effectLst/>
                <a:latin typeface="+mn-lt"/>
                <a:ea typeface="+mn-ea"/>
                <a:cs typeface="+mn-cs"/>
              </a:rPr>
              <a:t>");</a:t>
            </a:r>
          </a:p>
          <a:p>
            <a:r>
              <a:rPr lang="en-US" altLang="zh-CN" sz="1200" baseline="0">
                <a:solidFill>
                  <a:schemeClr val="dk1"/>
                </a:solidFill>
                <a:effectLst/>
                <a:latin typeface="+mn-lt"/>
                <a:ea typeface="+mn-ea"/>
                <a:cs typeface="+mn-cs"/>
              </a:rPr>
              <a:t>		}</a:t>
            </a:r>
          </a:p>
          <a:p>
            <a:r>
              <a:rPr lang="en-US" altLang="zh-CN" sz="1200" baseline="0">
                <a:solidFill>
                  <a:schemeClr val="dk1"/>
                </a:solidFill>
                <a:effectLst/>
                <a:latin typeface="+mn-lt"/>
                <a:ea typeface="+mn-ea"/>
                <a:cs typeface="+mn-cs"/>
              </a:rPr>
              <a:t>		int value = stack[top];</a:t>
            </a:r>
          </a:p>
          <a:p>
            <a:r>
              <a:rPr lang="en-US" altLang="zh-CN" sz="1200" baseline="0">
                <a:solidFill>
                  <a:schemeClr val="dk1"/>
                </a:solidFill>
                <a:effectLst/>
                <a:latin typeface="+mn-lt"/>
                <a:ea typeface="+mn-ea"/>
                <a:cs typeface="+mn-cs"/>
              </a:rPr>
              <a:t>		top -= 1;</a:t>
            </a:r>
          </a:p>
          <a:p>
            <a:r>
              <a:rPr lang="en-US" altLang="zh-CN" sz="1200" baseline="0">
                <a:solidFill>
                  <a:schemeClr val="dk1"/>
                </a:solidFill>
                <a:effectLst/>
                <a:latin typeface="+mn-lt"/>
                <a:ea typeface="+mn-ea"/>
                <a:cs typeface="+mn-cs"/>
              </a:rPr>
              <a:t>		return value;</a:t>
            </a:r>
          </a:p>
          <a:p>
            <a:r>
              <a:rPr lang="en-US" altLang="zh-CN" sz="1200" baseline="0">
                <a:solidFill>
                  <a:schemeClr val="dk1"/>
                </a:solidFill>
                <a:effectLst/>
                <a:latin typeface="+mn-lt"/>
                <a:ea typeface="+mn-ea"/>
                <a:cs typeface="+mn-cs"/>
              </a:rPr>
              <a:t>	}</a:t>
            </a:r>
          </a:p>
          <a:p>
            <a:endParaRPr lang="en-US" altLang="zh-CN" sz="1200" baseline="0">
              <a:solidFill>
                <a:schemeClr val="dk1"/>
              </a:solidFill>
              <a:effectLst/>
              <a:latin typeface="+mn-lt"/>
              <a:ea typeface="+mn-ea"/>
              <a:cs typeface="+mn-cs"/>
            </a:endParaRPr>
          </a:p>
          <a:p>
            <a:r>
              <a:rPr lang="en-US" altLang="zh-CN" sz="1200" baseline="0">
                <a:solidFill>
                  <a:schemeClr val="dk1"/>
                </a:solidFill>
                <a:effectLst/>
                <a:latin typeface="+mn-lt"/>
                <a:ea typeface="+mn-ea"/>
                <a:cs typeface="+mn-cs"/>
              </a:rPr>
              <a:t>	// </a:t>
            </a:r>
            <a:r>
              <a:rPr lang="zh-CN" altLang="en-US" sz="1200" baseline="0">
                <a:solidFill>
                  <a:schemeClr val="dk1"/>
                </a:solidFill>
                <a:effectLst/>
                <a:latin typeface="+mn-lt"/>
                <a:ea typeface="+mn-ea"/>
                <a:cs typeface="+mn-cs"/>
              </a:rPr>
              <a:t>遍历栈</a:t>
            </a:r>
          </a:p>
          <a:p>
            <a:r>
              <a:rPr lang="zh-CN" altLang="en-US" sz="1200" baseline="0">
                <a:solidFill>
                  <a:schemeClr val="dk1"/>
                </a:solidFill>
                <a:effectLst/>
                <a:latin typeface="+mn-lt"/>
                <a:ea typeface="+mn-ea"/>
                <a:cs typeface="+mn-cs"/>
              </a:rPr>
              <a:t>	</a:t>
            </a:r>
            <a:r>
              <a:rPr lang="en-US" altLang="zh-CN" sz="1200" baseline="0">
                <a:solidFill>
                  <a:schemeClr val="dk1"/>
                </a:solidFill>
                <a:effectLst/>
                <a:latin typeface="+mn-lt"/>
                <a:ea typeface="+mn-ea"/>
                <a:cs typeface="+mn-cs"/>
              </a:rPr>
              <a:t>public void list() {</a:t>
            </a:r>
          </a:p>
          <a:p>
            <a:r>
              <a:rPr lang="en-US" altLang="zh-CN" sz="1200" baseline="0">
                <a:solidFill>
                  <a:schemeClr val="dk1"/>
                </a:solidFill>
                <a:effectLst/>
                <a:latin typeface="+mn-lt"/>
                <a:ea typeface="+mn-ea"/>
                <a:cs typeface="+mn-cs"/>
              </a:rPr>
              <a:t>		if (isEmpty()) {</a:t>
            </a:r>
          </a:p>
          <a:p>
            <a:r>
              <a:rPr lang="en-US" altLang="zh-CN" sz="1200" baseline="0">
                <a:solidFill>
                  <a:schemeClr val="dk1"/>
                </a:solidFill>
                <a:effectLst/>
                <a:latin typeface="+mn-lt"/>
                <a:ea typeface="+mn-ea"/>
                <a:cs typeface="+mn-cs"/>
              </a:rPr>
              <a:t>			System.out.println("</a:t>
            </a:r>
            <a:r>
              <a:rPr lang="zh-CN" altLang="en-US" sz="1200" baseline="0">
                <a:solidFill>
                  <a:schemeClr val="dk1"/>
                </a:solidFill>
                <a:effectLst/>
                <a:latin typeface="+mn-lt"/>
                <a:ea typeface="+mn-ea"/>
                <a:cs typeface="+mn-cs"/>
              </a:rPr>
              <a:t>栈空，没有数据</a:t>
            </a:r>
            <a:r>
              <a:rPr lang="en-US" altLang="zh-CN" sz="1200" baseline="0">
                <a:solidFill>
                  <a:schemeClr val="dk1"/>
                </a:solidFill>
                <a:effectLst/>
                <a:latin typeface="+mn-lt"/>
                <a:ea typeface="+mn-ea"/>
                <a:cs typeface="+mn-cs"/>
              </a:rPr>
              <a:t>");</a:t>
            </a:r>
          </a:p>
          <a:p>
            <a:r>
              <a:rPr lang="en-US" altLang="zh-CN" sz="1200" baseline="0">
                <a:solidFill>
                  <a:schemeClr val="dk1"/>
                </a:solidFill>
                <a:effectLst/>
                <a:latin typeface="+mn-lt"/>
                <a:ea typeface="+mn-ea"/>
                <a:cs typeface="+mn-cs"/>
              </a:rPr>
              <a:t>			return;</a:t>
            </a:r>
          </a:p>
          <a:p>
            <a:r>
              <a:rPr lang="en-US" altLang="zh-CN" sz="1200" baseline="0">
                <a:solidFill>
                  <a:schemeClr val="dk1"/>
                </a:solidFill>
                <a:effectLst/>
                <a:latin typeface="+mn-lt"/>
                <a:ea typeface="+mn-ea"/>
                <a:cs typeface="+mn-cs"/>
              </a:rPr>
              <a:t>		}</a:t>
            </a:r>
          </a:p>
          <a:p>
            <a:r>
              <a:rPr lang="en-US" altLang="zh-CN" sz="1200" baseline="0">
                <a:solidFill>
                  <a:schemeClr val="dk1"/>
                </a:solidFill>
                <a:effectLst/>
                <a:latin typeface="+mn-lt"/>
                <a:ea typeface="+mn-ea"/>
                <a:cs typeface="+mn-cs"/>
              </a:rPr>
              <a:t>		for (int i = top; i &gt;= 0; i--) {</a:t>
            </a:r>
          </a:p>
          <a:p>
            <a:r>
              <a:rPr lang="en-US" altLang="zh-CN" sz="1200" baseline="0">
                <a:solidFill>
                  <a:schemeClr val="dk1"/>
                </a:solidFill>
                <a:effectLst/>
                <a:latin typeface="+mn-lt"/>
                <a:ea typeface="+mn-ea"/>
                <a:cs typeface="+mn-cs"/>
              </a:rPr>
              <a:t>			System.out.printf("stack[%d]=%d\n", i, stack[i]);</a:t>
            </a:r>
          </a:p>
          <a:p>
            <a:r>
              <a:rPr lang="en-US" altLang="zh-CN" sz="1200" baseline="0">
                <a:solidFill>
                  <a:schemeClr val="dk1"/>
                </a:solidFill>
                <a:effectLst/>
                <a:latin typeface="+mn-lt"/>
                <a:ea typeface="+mn-ea"/>
                <a:cs typeface="+mn-cs"/>
              </a:rPr>
              <a:t>		}</a:t>
            </a:r>
          </a:p>
          <a:p>
            <a:r>
              <a:rPr lang="en-US" altLang="zh-CN" sz="1200" baseline="0">
                <a:solidFill>
                  <a:schemeClr val="dk1"/>
                </a:solidFill>
                <a:effectLst/>
                <a:latin typeface="+mn-lt"/>
                <a:ea typeface="+mn-ea"/>
                <a:cs typeface="+mn-cs"/>
              </a:rPr>
              <a:t>	}</a:t>
            </a:r>
          </a:p>
          <a:p>
            <a:r>
              <a:rPr lang="en-US" altLang="zh-CN" sz="1200" baseline="0">
                <a:solidFill>
                  <a:schemeClr val="dk1"/>
                </a:solidFill>
                <a:effectLst/>
                <a:latin typeface="+mn-lt"/>
                <a:ea typeface="+mn-ea"/>
                <a:cs typeface="+mn-cs"/>
              </a:rPr>
              <a:t>}</a:t>
            </a:r>
          </a:p>
          <a:p>
            <a:endParaRPr lang="en-US" altLang="zh-CN" sz="1200" baseline="0">
              <a:solidFill>
                <a:schemeClr val="dk1"/>
              </a:solidFill>
              <a:effectLst/>
              <a:latin typeface="+mn-lt"/>
              <a:ea typeface="+mn-ea"/>
              <a:cs typeface="+mn-cs"/>
            </a:endParaRPr>
          </a:p>
          <a:p>
            <a:r>
              <a:rPr lang="en-US" altLang="zh-CN" sz="1200" baseline="0">
                <a:solidFill>
                  <a:schemeClr val="dk1"/>
                </a:solidFill>
                <a:effectLst/>
                <a:latin typeface="+mn-lt"/>
                <a:ea typeface="+mn-ea"/>
                <a:cs typeface="+mn-cs"/>
              </a:rPr>
              <a:t>//</a:t>
            </a:r>
            <a:r>
              <a:rPr lang="zh-CN" altLang="en-US" sz="1200" baseline="0">
                <a:solidFill>
                  <a:schemeClr val="dk1"/>
                </a:solidFill>
                <a:effectLst/>
                <a:latin typeface="+mn-lt"/>
                <a:ea typeface="+mn-ea"/>
                <a:cs typeface="+mn-cs"/>
              </a:rPr>
              <a:t>图结构对应的类</a:t>
            </a:r>
          </a:p>
          <a:p>
            <a:r>
              <a:rPr lang="en-US" altLang="zh-CN" sz="1200" baseline="0">
                <a:solidFill>
                  <a:schemeClr val="dk1"/>
                </a:solidFill>
                <a:effectLst/>
                <a:latin typeface="+mn-lt"/>
                <a:ea typeface="+mn-ea"/>
                <a:cs typeface="+mn-cs"/>
              </a:rPr>
              <a:t>class Graph {</a:t>
            </a:r>
          </a:p>
          <a:p>
            <a:endParaRPr lang="en-US" altLang="zh-CN" sz="1200" baseline="0">
              <a:solidFill>
                <a:schemeClr val="dk1"/>
              </a:solidFill>
              <a:effectLst/>
              <a:latin typeface="+mn-lt"/>
              <a:ea typeface="+mn-ea"/>
              <a:cs typeface="+mn-cs"/>
            </a:endParaRPr>
          </a:p>
          <a:p>
            <a:r>
              <a:rPr lang="en-US" altLang="zh-CN" sz="1200" baseline="0">
                <a:solidFill>
                  <a:schemeClr val="dk1"/>
                </a:solidFill>
                <a:effectLst/>
                <a:latin typeface="+mn-lt"/>
                <a:ea typeface="+mn-ea"/>
                <a:cs typeface="+mn-cs"/>
              </a:rPr>
              <a:t>	private Vertex[] vertex;</a:t>
            </a:r>
          </a:p>
          <a:p>
            <a:r>
              <a:rPr lang="en-US" altLang="zh-CN" sz="1200" baseline="0">
                <a:solidFill>
                  <a:schemeClr val="dk1"/>
                </a:solidFill>
                <a:effectLst/>
                <a:latin typeface="+mn-lt"/>
                <a:ea typeface="+mn-ea"/>
                <a:cs typeface="+mn-cs"/>
              </a:rPr>
              <a:t>	private int currentSize;</a:t>
            </a:r>
          </a:p>
          <a:p>
            <a:r>
              <a:rPr lang="en-US" altLang="zh-CN" sz="1200" baseline="0">
                <a:solidFill>
                  <a:schemeClr val="dk1"/>
                </a:solidFill>
                <a:effectLst/>
                <a:latin typeface="+mn-lt"/>
                <a:ea typeface="+mn-ea"/>
                <a:cs typeface="+mn-cs"/>
              </a:rPr>
              <a:t>	//</a:t>
            </a:r>
            <a:r>
              <a:rPr lang="zh-CN" altLang="en-US" sz="1200" baseline="0">
                <a:solidFill>
                  <a:schemeClr val="dk1"/>
                </a:solidFill>
                <a:effectLst/>
                <a:latin typeface="+mn-lt"/>
                <a:ea typeface="+mn-ea"/>
                <a:cs typeface="+mn-cs"/>
              </a:rPr>
              <a:t>二维数组，记录顶点的关系</a:t>
            </a:r>
            <a:r>
              <a:rPr lang="en-US" altLang="zh-CN" sz="1200" baseline="0">
                <a:solidFill>
                  <a:schemeClr val="dk1"/>
                </a:solidFill>
                <a:effectLst/>
                <a:latin typeface="+mn-lt"/>
                <a:ea typeface="+mn-ea"/>
                <a:cs typeface="+mn-cs"/>
              </a:rPr>
              <a:t>1 </a:t>
            </a:r>
            <a:r>
              <a:rPr lang="zh-CN" altLang="en-US" sz="1200" baseline="0">
                <a:solidFill>
                  <a:schemeClr val="dk1"/>
                </a:solidFill>
                <a:effectLst/>
                <a:latin typeface="+mn-lt"/>
                <a:ea typeface="+mn-ea"/>
                <a:cs typeface="+mn-cs"/>
              </a:rPr>
              <a:t>表示连接，</a:t>
            </a:r>
            <a:r>
              <a:rPr lang="en-US" altLang="zh-CN" sz="1200" baseline="0">
                <a:solidFill>
                  <a:schemeClr val="dk1"/>
                </a:solidFill>
                <a:effectLst/>
                <a:latin typeface="+mn-lt"/>
                <a:ea typeface="+mn-ea"/>
                <a:cs typeface="+mn-cs"/>
              </a:rPr>
              <a:t>0</a:t>
            </a:r>
            <a:r>
              <a:rPr lang="zh-CN" altLang="en-US" sz="1200" baseline="0">
                <a:solidFill>
                  <a:schemeClr val="dk1"/>
                </a:solidFill>
                <a:effectLst/>
                <a:latin typeface="+mn-lt"/>
                <a:ea typeface="+mn-ea"/>
                <a:cs typeface="+mn-cs"/>
              </a:rPr>
              <a:t>表示不能连接</a:t>
            </a:r>
          </a:p>
          <a:p>
            <a:r>
              <a:rPr lang="zh-CN" altLang="en-US" sz="1200" baseline="0">
                <a:solidFill>
                  <a:schemeClr val="dk1"/>
                </a:solidFill>
                <a:effectLst/>
                <a:latin typeface="+mn-lt"/>
                <a:ea typeface="+mn-ea"/>
                <a:cs typeface="+mn-cs"/>
              </a:rPr>
              <a:t>	</a:t>
            </a:r>
            <a:r>
              <a:rPr lang="en-US" altLang="zh-CN" sz="1200" baseline="0">
                <a:solidFill>
                  <a:schemeClr val="dk1"/>
                </a:solidFill>
                <a:effectLst/>
                <a:latin typeface="+mn-lt"/>
                <a:ea typeface="+mn-ea"/>
                <a:cs typeface="+mn-cs"/>
              </a:rPr>
              <a:t>private int[][] linkMatrix; </a:t>
            </a:r>
          </a:p>
          <a:p>
            <a:r>
              <a:rPr lang="en-US" altLang="zh-CN" sz="1200" baseline="0">
                <a:solidFill>
                  <a:schemeClr val="dk1"/>
                </a:solidFill>
                <a:effectLst/>
                <a:latin typeface="+mn-lt"/>
                <a:ea typeface="+mn-ea"/>
                <a:cs typeface="+mn-cs"/>
              </a:rPr>
              <a:t>	//stack </a:t>
            </a:r>
            <a:r>
              <a:rPr lang="zh-CN" altLang="en-US" sz="1200" baseline="0">
                <a:solidFill>
                  <a:schemeClr val="dk1"/>
                </a:solidFill>
                <a:effectLst/>
                <a:latin typeface="+mn-lt"/>
                <a:ea typeface="+mn-ea"/>
                <a:cs typeface="+mn-cs"/>
              </a:rPr>
              <a:t>用于保存遍历图各个顶点的下标</a:t>
            </a:r>
          </a:p>
          <a:p>
            <a:r>
              <a:rPr lang="zh-CN" altLang="en-US" sz="1200" baseline="0">
                <a:solidFill>
                  <a:schemeClr val="dk1"/>
                </a:solidFill>
                <a:effectLst/>
                <a:latin typeface="+mn-lt"/>
                <a:ea typeface="+mn-ea"/>
                <a:cs typeface="+mn-cs"/>
              </a:rPr>
              <a:t>	</a:t>
            </a:r>
            <a:r>
              <a:rPr lang="en-US" altLang="zh-CN" sz="1200" baseline="0">
                <a:solidFill>
                  <a:schemeClr val="dk1"/>
                </a:solidFill>
                <a:effectLst/>
                <a:latin typeface="+mn-lt"/>
                <a:ea typeface="+mn-ea"/>
                <a:cs typeface="+mn-cs"/>
              </a:rPr>
              <a:t>private ArrayStack stack = new ArrayStack(10);</a:t>
            </a:r>
          </a:p>
          <a:p>
            <a:r>
              <a:rPr lang="en-US" altLang="zh-CN" sz="1200" baseline="0">
                <a:solidFill>
                  <a:schemeClr val="dk1"/>
                </a:solidFill>
                <a:effectLst/>
                <a:latin typeface="+mn-lt"/>
                <a:ea typeface="+mn-ea"/>
                <a:cs typeface="+mn-cs"/>
              </a:rPr>
              <a:t>	//</a:t>
            </a:r>
            <a:r>
              <a:rPr lang="zh-CN" altLang="en-US" sz="1200" baseline="0">
                <a:solidFill>
                  <a:schemeClr val="dk1"/>
                </a:solidFill>
                <a:effectLst/>
                <a:latin typeface="+mn-lt"/>
                <a:ea typeface="+mn-ea"/>
                <a:cs typeface="+mn-cs"/>
              </a:rPr>
              <a:t>当前遍历的下标</a:t>
            </a:r>
          </a:p>
          <a:p>
            <a:r>
              <a:rPr lang="zh-CN" altLang="en-US" sz="1200" baseline="0">
                <a:solidFill>
                  <a:schemeClr val="dk1"/>
                </a:solidFill>
                <a:effectLst/>
                <a:latin typeface="+mn-lt"/>
                <a:ea typeface="+mn-ea"/>
                <a:cs typeface="+mn-cs"/>
              </a:rPr>
              <a:t>	</a:t>
            </a:r>
            <a:r>
              <a:rPr lang="en-US" altLang="zh-CN" sz="1200" baseline="0">
                <a:solidFill>
                  <a:schemeClr val="dk1"/>
                </a:solidFill>
                <a:effectLst/>
                <a:latin typeface="+mn-lt"/>
                <a:ea typeface="+mn-ea"/>
                <a:cs typeface="+mn-cs"/>
              </a:rPr>
              <a:t>private int currentIndex;</a:t>
            </a:r>
          </a:p>
          <a:p>
            <a:r>
              <a:rPr lang="en-US" altLang="zh-CN" sz="1200" baseline="0">
                <a:solidFill>
                  <a:schemeClr val="dk1"/>
                </a:solidFill>
                <a:effectLst/>
                <a:latin typeface="+mn-lt"/>
                <a:ea typeface="+mn-ea"/>
                <a:cs typeface="+mn-cs"/>
              </a:rPr>
              <a:t>	</a:t>
            </a:r>
          </a:p>
          <a:p>
            <a:r>
              <a:rPr lang="en-US" altLang="zh-CN" sz="1200" baseline="0">
                <a:solidFill>
                  <a:schemeClr val="dk1"/>
                </a:solidFill>
                <a:effectLst/>
                <a:latin typeface="+mn-lt"/>
                <a:ea typeface="+mn-ea"/>
                <a:cs typeface="+mn-cs"/>
              </a:rPr>
              <a:t>	/**</a:t>
            </a:r>
          </a:p>
          <a:p>
            <a:r>
              <a:rPr lang="en-US" altLang="zh-CN" sz="1200" baseline="0">
                <a:solidFill>
                  <a:schemeClr val="dk1"/>
                </a:solidFill>
                <a:effectLst/>
                <a:latin typeface="+mn-lt"/>
                <a:ea typeface="+mn-ea"/>
                <a:cs typeface="+mn-cs"/>
              </a:rPr>
              <a:t>	 * </a:t>
            </a:r>
            <a:r>
              <a:rPr lang="zh-CN" altLang="en-US" sz="1200" baseline="0">
                <a:solidFill>
                  <a:schemeClr val="dk1"/>
                </a:solidFill>
                <a:effectLst/>
                <a:latin typeface="+mn-lt"/>
                <a:ea typeface="+mn-ea"/>
                <a:cs typeface="+mn-cs"/>
              </a:rPr>
              <a:t>深度优先搜索算法遍历图</a:t>
            </a:r>
          </a:p>
          <a:p>
            <a:r>
              <a:rPr lang="zh-CN" altLang="en-US" sz="1200" baseline="0">
                <a:solidFill>
                  <a:schemeClr val="dk1"/>
                </a:solidFill>
                <a:effectLst/>
                <a:latin typeface="+mn-lt"/>
                <a:ea typeface="+mn-ea"/>
                <a:cs typeface="+mn-cs"/>
              </a:rPr>
              <a:t>	 *</a:t>
            </a:r>
            <a:r>
              <a:rPr lang="en-US" altLang="zh-CN" sz="1200" baseline="0">
                <a:solidFill>
                  <a:schemeClr val="dk1"/>
                </a:solidFill>
                <a:effectLst/>
                <a:latin typeface="+mn-lt"/>
                <a:ea typeface="+mn-ea"/>
                <a:cs typeface="+mn-cs"/>
              </a:rPr>
              <a:t>/</a:t>
            </a:r>
          </a:p>
          <a:p>
            <a:r>
              <a:rPr lang="en-US" altLang="zh-CN" sz="1200" baseline="0">
                <a:solidFill>
                  <a:schemeClr val="dk1"/>
                </a:solidFill>
                <a:effectLst/>
                <a:latin typeface="+mn-lt"/>
                <a:ea typeface="+mn-ea"/>
                <a:cs typeface="+mn-cs"/>
              </a:rPr>
              <a:t>	public void dfs() {</a:t>
            </a:r>
          </a:p>
          <a:p>
            <a:r>
              <a:rPr lang="en-US" altLang="zh-CN" sz="1200" baseline="0">
                <a:solidFill>
                  <a:schemeClr val="dk1"/>
                </a:solidFill>
                <a:effectLst/>
                <a:latin typeface="+mn-lt"/>
                <a:ea typeface="+mn-ea"/>
                <a:cs typeface="+mn-cs"/>
              </a:rPr>
              <a:t>		//</a:t>
            </a:r>
            <a:r>
              <a:rPr lang="zh-CN" altLang="en-US" sz="1200" baseline="0">
                <a:solidFill>
                  <a:schemeClr val="dk1"/>
                </a:solidFill>
                <a:effectLst/>
                <a:latin typeface="+mn-lt"/>
                <a:ea typeface="+mn-ea"/>
                <a:cs typeface="+mn-cs"/>
              </a:rPr>
              <a:t>把第</a:t>
            </a:r>
            <a:r>
              <a:rPr lang="en-US" altLang="zh-CN" sz="1200" baseline="0">
                <a:solidFill>
                  <a:schemeClr val="dk1"/>
                </a:solidFill>
                <a:effectLst/>
                <a:latin typeface="+mn-lt"/>
                <a:ea typeface="+mn-ea"/>
                <a:cs typeface="+mn-cs"/>
              </a:rPr>
              <a:t>0</a:t>
            </a:r>
            <a:r>
              <a:rPr lang="zh-CN" altLang="en-US" sz="1200" baseline="0">
                <a:solidFill>
                  <a:schemeClr val="dk1"/>
                </a:solidFill>
                <a:effectLst/>
                <a:latin typeface="+mn-lt"/>
                <a:ea typeface="+mn-ea"/>
                <a:cs typeface="+mn-cs"/>
              </a:rPr>
              <a:t>个顶点标记为已访问状态</a:t>
            </a:r>
          </a:p>
          <a:p>
            <a:r>
              <a:rPr lang="zh-CN" altLang="en-US" sz="1200" baseline="0">
                <a:solidFill>
                  <a:schemeClr val="dk1"/>
                </a:solidFill>
                <a:effectLst/>
                <a:latin typeface="+mn-lt"/>
                <a:ea typeface="+mn-ea"/>
                <a:cs typeface="+mn-cs"/>
              </a:rPr>
              <a:t>		</a:t>
            </a:r>
            <a:r>
              <a:rPr lang="en-US" altLang="zh-CN" sz="1200" baseline="0">
                <a:solidFill>
                  <a:schemeClr val="dk1"/>
                </a:solidFill>
                <a:effectLst/>
                <a:latin typeface="+mn-lt"/>
                <a:ea typeface="+mn-ea"/>
                <a:cs typeface="+mn-cs"/>
              </a:rPr>
              <a:t>vertex[0].setVisited(true);</a:t>
            </a:r>
          </a:p>
          <a:p>
            <a:r>
              <a:rPr lang="en-US" altLang="zh-CN" sz="1200" baseline="0">
                <a:solidFill>
                  <a:schemeClr val="dk1"/>
                </a:solidFill>
                <a:effectLst/>
                <a:latin typeface="+mn-lt"/>
                <a:ea typeface="+mn-ea"/>
                <a:cs typeface="+mn-cs"/>
              </a:rPr>
              <a:t>		//</a:t>
            </a:r>
            <a:r>
              <a:rPr lang="zh-CN" altLang="en-US" sz="1200" baseline="0">
                <a:solidFill>
                  <a:schemeClr val="dk1"/>
                </a:solidFill>
                <a:effectLst/>
                <a:latin typeface="+mn-lt"/>
                <a:ea typeface="+mn-ea"/>
                <a:cs typeface="+mn-cs"/>
              </a:rPr>
              <a:t>把第</a:t>
            </a:r>
            <a:r>
              <a:rPr lang="en-US" altLang="zh-CN" sz="1200" baseline="0">
                <a:solidFill>
                  <a:schemeClr val="dk1"/>
                </a:solidFill>
                <a:effectLst/>
                <a:latin typeface="+mn-lt"/>
                <a:ea typeface="+mn-ea"/>
                <a:cs typeface="+mn-cs"/>
              </a:rPr>
              <a:t>0</a:t>
            </a:r>
            <a:r>
              <a:rPr lang="zh-CN" altLang="en-US" sz="1200" baseline="0">
                <a:solidFill>
                  <a:schemeClr val="dk1"/>
                </a:solidFill>
                <a:effectLst/>
                <a:latin typeface="+mn-lt"/>
                <a:ea typeface="+mn-ea"/>
                <a:cs typeface="+mn-cs"/>
              </a:rPr>
              <a:t>个顶点的下标 加入到栈</a:t>
            </a:r>
          </a:p>
          <a:p>
            <a:r>
              <a:rPr lang="zh-CN" altLang="en-US" sz="1200" baseline="0">
                <a:solidFill>
                  <a:schemeClr val="dk1"/>
                </a:solidFill>
                <a:effectLst/>
                <a:latin typeface="+mn-lt"/>
                <a:ea typeface="+mn-ea"/>
                <a:cs typeface="+mn-cs"/>
              </a:rPr>
              <a:t>		</a:t>
            </a:r>
            <a:r>
              <a:rPr lang="en-US" altLang="zh-CN" sz="1200" baseline="0">
                <a:solidFill>
                  <a:schemeClr val="dk1"/>
                </a:solidFill>
                <a:effectLst/>
                <a:latin typeface="+mn-lt"/>
                <a:ea typeface="+mn-ea"/>
                <a:cs typeface="+mn-cs"/>
              </a:rPr>
              <a:t>stack.push(0);</a:t>
            </a:r>
          </a:p>
          <a:p>
            <a:r>
              <a:rPr lang="en-US" altLang="zh-CN" sz="1200" baseline="0">
                <a:solidFill>
                  <a:schemeClr val="dk1"/>
                </a:solidFill>
                <a:effectLst/>
                <a:latin typeface="+mn-lt"/>
                <a:ea typeface="+mn-ea"/>
                <a:cs typeface="+mn-cs"/>
              </a:rPr>
              <a:t>		//</a:t>
            </a:r>
            <a:r>
              <a:rPr lang="zh-CN" altLang="en-US" sz="1200" baseline="0">
                <a:solidFill>
                  <a:schemeClr val="dk1"/>
                </a:solidFill>
                <a:effectLst/>
                <a:latin typeface="+mn-lt"/>
                <a:ea typeface="+mn-ea"/>
                <a:cs typeface="+mn-cs"/>
              </a:rPr>
              <a:t>打印顶点的值</a:t>
            </a:r>
          </a:p>
          <a:p>
            <a:r>
              <a:rPr lang="zh-CN" altLang="en-US" sz="1200" baseline="0">
                <a:solidFill>
                  <a:schemeClr val="dk1"/>
                </a:solidFill>
                <a:effectLst/>
                <a:latin typeface="+mn-lt"/>
                <a:ea typeface="+mn-ea"/>
                <a:cs typeface="+mn-cs"/>
              </a:rPr>
              <a:t>		</a:t>
            </a:r>
            <a:r>
              <a:rPr lang="en-US" altLang="zh-CN" sz="1200" baseline="0">
                <a:solidFill>
                  <a:schemeClr val="dk1"/>
                </a:solidFill>
                <a:effectLst/>
                <a:latin typeface="+mn-lt"/>
                <a:ea typeface="+mn-ea"/>
                <a:cs typeface="+mn-cs"/>
              </a:rPr>
              <a:t>System.out.println(vertex[0].getValue());</a:t>
            </a:r>
          </a:p>
          <a:p>
            <a:r>
              <a:rPr lang="en-US" altLang="zh-CN" sz="1200" baseline="0">
                <a:solidFill>
                  <a:schemeClr val="dk1"/>
                </a:solidFill>
                <a:effectLst/>
                <a:latin typeface="+mn-lt"/>
                <a:ea typeface="+mn-ea"/>
                <a:cs typeface="+mn-cs"/>
              </a:rPr>
              <a:t>		//</a:t>
            </a:r>
            <a:r>
              <a:rPr lang="zh-CN" altLang="en-US" sz="1200" baseline="0">
                <a:solidFill>
                  <a:schemeClr val="dk1"/>
                </a:solidFill>
                <a:effectLst/>
                <a:latin typeface="+mn-lt"/>
                <a:ea typeface="+mn-ea"/>
                <a:cs typeface="+mn-cs"/>
              </a:rPr>
              <a:t>遍历</a:t>
            </a:r>
          </a:p>
          <a:p>
            <a:r>
              <a:rPr lang="zh-CN" altLang="en-US" sz="1200" baseline="0">
                <a:solidFill>
                  <a:schemeClr val="dk1"/>
                </a:solidFill>
                <a:effectLst/>
                <a:latin typeface="+mn-lt"/>
                <a:ea typeface="+mn-ea"/>
                <a:cs typeface="+mn-cs"/>
              </a:rPr>
              <a:t>		</a:t>
            </a:r>
            <a:r>
              <a:rPr lang="en-US" altLang="zh-CN" sz="1200" baseline="0">
                <a:solidFill>
                  <a:schemeClr val="dk1"/>
                </a:solidFill>
                <a:effectLst/>
                <a:latin typeface="+mn-lt"/>
                <a:ea typeface="+mn-ea"/>
                <a:cs typeface="+mn-cs"/>
              </a:rPr>
              <a:t>out:while(!stack.isEmpty()) {</a:t>
            </a:r>
          </a:p>
          <a:p>
            <a:r>
              <a:rPr lang="en-US" altLang="zh-CN" sz="1200" baseline="0">
                <a:solidFill>
                  <a:schemeClr val="dk1"/>
                </a:solidFill>
                <a:effectLst/>
                <a:latin typeface="+mn-lt"/>
                <a:ea typeface="+mn-ea"/>
                <a:cs typeface="+mn-cs"/>
              </a:rPr>
              <a:t>			for(int i= 0 /*currentIndex+1*/;i&lt;vertex.length;i++) {</a:t>
            </a:r>
          </a:p>
          <a:p>
            <a:r>
              <a:rPr lang="en-US" altLang="zh-CN" sz="1200" baseline="0">
                <a:solidFill>
                  <a:schemeClr val="dk1"/>
                </a:solidFill>
                <a:effectLst/>
                <a:latin typeface="+mn-lt"/>
                <a:ea typeface="+mn-ea"/>
                <a:cs typeface="+mn-cs"/>
              </a:rPr>
              <a:t>				//</a:t>
            </a:r>
            <a:r>
              <a:rPr lang="zh-CN" altLang="en-US" sz="1200" baseline="0">
                <a:solidFill>
                  <a:schemeClr val="dk1"/>
                </a:solidFill>
                <a:effectLst/>
                <a:latin typeface="+mn-lt"/>
                <a:ea typeface="+mn-ea"/>
                <a:cs typeface="+mn-cs"/>
              </a:rPr>
              <a:t>如果和下一个遍历的元素是通的</a:t>
            </a:r>
          </a:p>
          <a:p>
            <a:r>
              <a:rPr lang="zh-CN" altLang="en-US" sz="1200" baseline="0">
                <a:solidFill>
                  <a:schemeClr val="dk1"/>
                </a:solidFill>
                <a:effectLst/>
                <a:latin typeface="+mn-lt"/>
                <a:ea typeface="+mn-ea"/>
                <a:cs typeface="+mn-cs"/>
              </a:rPr>
              <a:t>				</a:t>
            </a:r>
            <a:r>
              <a:rPr lang="en-US" altLang="zh-CN" sz="1200" baseline="0">
                <a:solidFill>
                  <a:schemeClr val="dk1"/>
                </a:solidFill>
                <a:effectLst/>
                <a:latin typeface="+mn-lt"/>
                <a:ea typeface="+mn-ea"/>
                <a:cs typeface="+mn-cs"/>
              </a:rPr>
              <a:t>if(linkMatrix[currentIndex][i]==1&amp;&amp;vertex[i].getVisited() ==false) {</a:t>
            </a:r>
          </a:p>
          <a:p>
            <a:r>
              <a:rPr lang="en-US" altLang="zh-CN" sz="1200" baseline="0">
                <a:solidFill>
                  <a:schemeClr val="dk1"/>
                </a:solidFill>
                <a:effectLst/>
                <a:latin typeface="+mn-lt"/>
                <a:ea typeface="+mn-ea"/>
                <a:cs typeface="+mn-cs"/>
              </a:rPr>
              <a:t>					//</a:t>
            </a:r>
            <a:r>
              <a:rPr lang="zh-CN" altLang="en-US" sz="1200" baseline="0">
                <a:solidFill>
                  <a:schemeClr val="dk1"/>
                </a:solidFill>
                <a:effectLst/>
                <a:latin typeface="+mn-lt"/>
                <a:ea typeface="+mn-ea"/>
                <a:cs typeface="+mn-cs"/>
              </a:rPr>
              <a:t>把下一个元素压入栈中</a:t>
            </a:r>
          </a:p>
          <a:p>
            <a:r>
              <a:rPr lang="zh-CN" altLang="en-US" sz="1200" baseline="0">
                <a:solidFill>
                  <a:schemeClr val="dk1"/>
                </a:solidFill>
                <a:effectLst/>
                <a:latin typeface="+mn-lt"/>
                <a:ea typeface="+mn-ea"/>
                <a:cs typeface="+mn-cs"/>
              </a:rPr>
              <a:t>					</a:t>
            </a:r>
            <a:r>
              <a:rPr lang="en-US" altLang="zh-CN" sz="1200" baseline="0">
                <a:solidFill>
                  <a:schemeClr val="dk1"/>
                </a:solidFill>
                <a:effectLst/>
                <a:latin typeface="+mn-lt"/>
                <a:ea typeface="+mn-ea"/>
                <a:cs typeface="+mn-cs"/>
              </a:rPr>
              <a:t>stack.push(i);</a:t>
            </a:r>
          </a:p>
          <a:p>
            <a:r>
              <a:rPr lang="en-US" altLang="zh-CN" sz="1200" baseline="0">
                <a:solidFill>
                  <a:schemeClr val="dk1"/>
                </a:solidFill>
                <a:effectLst/>
                <a:latin typeface="+mn-lt"/>
                <a:ea typeface="+mn-ea"/>
                <a:cs typeface="+mn-cs"/>
              </a:rPr>
              <a:t>					vertex[i].setVisited(true);</a:t>
            </a:r>
          </a:p>
          <a:p>
            <a:r>
              <a:rPr lang="en-US" altLang="zh-CN" sz="1200" baseline="0">
                <a:solidFill>
                  <a:schemeClr val="dk1"/>
                </a:solidFill>
                <a:effectLst/>
                <a:latin typeface="+mn-lt"/>
                <a:ea typeface="+mn-ea"/>
                <a:cs typeface="+mn-cs"/>
              </a:rPr>
              <a:t>					System.out.println(vertex[i].getValue());</a:t>
            </a:r>
          </a:p>
          <a:p>
            <a:r>
              <a:rPr lang="en-US" altLang="zh-CN" sz="1200" baseline="0">
                <a:solidFill>
                  <a:schemeClr val="dk1"/>
                </a:solidFill>
                <a:effectLst/>
                <a:latin typeface="+mn-lt"/>
                <a:ea typeface="+mn-ea"/>
                <a:cs typeface="+mn-cs"/>
              </a:rPr>
              <a:t>					continue out;</a:t>
            </a:r>
          </a:p>
          <a:p>
            <a:r>
              <a:rPr lang="en-US" altLang="zh-CN" sz="1200" baseline="0">
                <a:solidFill>
                  <a:schemeClr val="dk1"/>
                </a:solidFill>
                <a:effectLst/>
                <a:latin typeface="+mn-lt"/>
                <a:ea typeface="+mn-ea"/>
                <a:cs typeface="+mn-cs"/>
              </a:rPr>
              <a:t>				}</a:t>
            </a:r>
          </a:p>
          <a:p>
            <a:r>
              <a:rPr lang="en-US" altLang="zh-CN" sz="1200" baseline="0">
                <a:solidFill>
                  <a:schemeClr val="dk1"/>
                </a:solidFill>
                <a:effectLst/>
                <a:latin typeface="+mn-lt"/>
                <a:ea typeface="+mn-ea"/>
                <a:cs typeface="+mn-cs"/>
              </a:rPr>
              <a:t>			}</a:t>
            </a:r>
          </a:p>
          <a:p>
            <a:r>
              <a:rPr lang="en-US" altLang="zh-CN" sz="1200" baseline="0">
                <a:solidFill>
                  <a:schemeClr val="dk1"/>
                </a:solidFill>
                <a:effectLst/>
                <a:latin typeface="+mn-lt"/>
                <a:ea typeface="+mn-ea"/>
                <a:cs typeface="+mn-cs"/>
              </a:rPr>
              <a:t>			//</a:t>
            </a:r>
            <a:r>
              <a:rPr lang="zh-CN" altLang="en-US" sz="1200" baseline="0">
                <a:solidFill>
                  <a:schemeClr val="dk1"/>
                </a:solidFill>
                <a:effectLst/>
                <a:latin typeface="+mn-lt"/>
                <a:ea typeface="+mn-ea"/>
                <a:cs typeface="+mn-cs"/>
              </a:rPr>
              <a:t>弹出栈顶元素</a:t>
            </a:r>
          </a:p>
          <a:p>
            <a:r>
              <a:rPr lang="zh-CN" altLang="en-US" sz="1200" baseline="0">
                <a:solidFill>
                  <a:schemeClr val="dk1"/>
                </a:solidFill>
                <a:effectLst/>
                <a:latin typeface="+mn-lt"/>
                <a:ea typeface="+mn-ea"/>
                <a:cs typeface="+mn-cs"/>
              </a:rPr>
              <a:t>			</a:t>
            </a:r>
            <a:r>
              <a:rPr lang="en-US" altLang="zh-CN" sz="1200" baseline="0">
                <a:solidFill>
                  <a:schemeClr val="dk1"/>
                </a:solidFill>
                <a:effectLst/>
                <a:latin typeface="+mn-lt"/>
                <a:ea typeface="+mn-ea"/>
                <a:cs typeface="+mn-cs"/>
              </a:rPr>
              <a:t>stack.pop();</a:t>
            </a:r>
          </a:p>
          <a:p>
            <a:r>
              <a:rPr lang="en-US" altLang="zh-CN" sz="1200" baseline="0">
                <a:solidFill>
                  <a:schemeClr val="dk1"/>
                </a:solidFill>
                <a:effectLst/>
                <a:latin typeface="+mn-lt"/>
                <a:ea typeface="+mn-ea"/>
                <a:cs typeface="+mn-cs"/>
              </a:rPr>
              <a:t>			//</a:t>
            </a:r>
            <a:r>
              <a:rPr lang="zh-CN" altLang="en-US" sz="1200" baseline="0">
                <a:solidFill>
                  <a:schemeClr val="dk1"/>
                </a:solidFill>
                <a:effectLst/>
                <a:latin typeface="+mn-lt"/>
                <a:ea typeface="+mn-ea"/>
                <a:cs typeface="+mn-cs"/>
              </a:rPr>
              <a:t>修改当前位置为栈顶元素的位置</a:t>
            </a:r>
          </a:p>
          <a:p>
            <a:r>
              <a:rPr lang="zh-CN" altLang="en-US" sz="1200" baseline="0">
                <a:solidFill>
                  <a:schemeClr val="dk1"/>
                </a:solidFill>
                <a:effectLst/>
                <a:latin typeface="+mn-lt"/>
                <a:ea typeface="+mn-ea"/>
                <a:cs typeface="+mn-cs"/>
              </a:rPr>
              <a:t>			</a:t>
            </a:r>
            <a:r>
              <a:rPr lang="en-US" altLang="zh-CN" sz="1200" baseline="0">
                <a:solidFill>
                  <a:schemeClr val="dk1"/>
                </a:solidFill>
                <a:effectLst/>
                <a:latin typeface="+mn-lt"/>
                <a:ea typeface="+mn-ea"/>
                <a:cs typeface="+mn-cs"/>
              </a:rPr>
              <a:t>if(!stack.isEmpty()) {</a:t>
            </a:r>
          </a:p>
          <a:p>
            <a:r>
              <a:rPr lang="en-US" altLang="zh-CN" sz="1200" baseline="0">
                <a:solidFill>
                  <a:schemeClr val="dk1"/>
                </a:solidFill>
                <a:effectLst/>
                <a:latin typeface="+mn-lt"/>
                <a:ea typeface="+mn-ea"/>
                <a:cs typeface="+mn-cs"/>
              </a:rPr>
              <a:t>				currentIndex=stack.peek();</a:t>
            </a:r>
          </a:p>
          <a:p>
            <a:r>
              <a:rPr lang="en-US" altLang="zh-CN" sz="1200" baseline="0">
                <a:solidFill>
                  <a:schemeClr val="dk1"/>
                </a:solidFill>
                <a:effectLst/>
                <a:latin typeface="+mn-lt"/>
                <a:ea typeface="+mn-ea"/>
                <a:cs typeface="+mn-cs"/>
              </a:rPr>
              <a:t>			}</a:t>
            </a:r>
          </a:p>
          <a:p>
            <a:r>
              <a:rPr lang="en-US" altLang="zh-CN" sz="1200" baseline="0">
                <a:solidFill>
                  <a:schemeClr val="dk1"/>
                </a:solidFill>
                <a:effectLst/>
                <a:latin typeface="+mn-lt"/>
                <a:ea typeface="+mn-ea"/>
                <a:cs typeface="+mn-cs"/>
              </a:rPr>
              <a:t>		}</a:t>
            </a:r>
          </a:p>
          <a:p>
            <a:r>
              <a:rPr lang="en-US" altLang="zh-CN" sz="1200" baseline="0">
                <a:solidFill>
                  <a:schemeClr val="dk1"/>
                </a:solidFill>
                <a:effectLst/>
                <a:latin typeface="+mn-lt"/>
                <a:ea typeface="+mn-ea"/>
                <a:cs typeface="+mn-cs"/>
              </a:rPr>
              <a:t>	}</a:t>
            </a:r>
          </a:p>
          <a:p>
            <a:r>
              <a:rPr lang="en-US" altLang="zh-CN" sz="1200" baseline="0">
                <a:solidFill>
                  <a:schemeClr val="dk1"/>
                </a:solidFill>
                <a:effectLst/>
                <a:latin typeface="+mn-lt"/>
                <a:ea typeface="+mn-ea"/>
                <a:cs typeface="+mn-cs"/>
              </a:rPr>
              <a:t>	</a:t>
            </a:r>
          </a:p>
          <a:p>
            <a:r>
              <a:rPr lang="en-US" altLang="zh-CN" sz="1200" baseline="0">
                <a:solidFill>
                  <a:schemeClr val="dk1"/>
                </a:solidFill>
                <a:effectLst/>
                <a:latin typeface="+mn-lt"/>
                <a:ea typeface="+mn-ea"/>
                <a:cs typeface="+mn-cs"/>
              </a:rPr>
              <a:t>	public Graph(int size) {</a:t>
            </a:r>
          </a:p>
          <a:p>
            <a:r>
              <a:rPr lang="en-US" altLang="zh-CN" sz="1200" baseline="0">
                <a:solidFill>
                  <a:schemeClr val="dk1"/>
                </a:solidFill>
                <a:effectLst/>
                <a:latin typeface="+mn-lt"/>
                <a:ea typeface="+mn-ea"/>
                <a:cs typeface="+mn-cs"/>
              </a:rPr>
              <a:t>		vertex=new Vertex[size];</a:t>
            </a:r>
          </a:p>
          <a:p>
            <a:r>
              <a:rPr lang="en-US" altLang="zh-CN" sz="1200" baseline="0">
                <a:solidFill>
                  <a:schemeClr val="dk1"/>
                </a:solidFill>
                <a:effectLst/>
                <a:latin typeface="+mn-lt"/>
                <a:ea typeface="+mn-ea"/>
                <a:cs typeface="+mn-cs"/>
              </a:rPr>
              <a:t>		linkMatrix = new int[size][size];</a:t>
            </a:r>
          </a:p>
          <a:p>
            <a:r>
              <a:rPr lang="en-US" altLang="zh-CN" sz="1200" baseline="0">
                <a:solidFill>
                  <a:schemeClr val="dk1"/>
                </a:solidFill>
                <a:effectLst/>
                <a:latin typeface="+mn-lt"/>
                <a:ea typeface="+mn-ea"/>
                <a:cs typeface="+mn-cs"/>
              </a:rPr>
              <a:t>		//</a:t>
            </a:r>
            <a:r>
              <a:rPr lang="zh-CN" altLang="en-US" sz="1200" baseline="0">
                <a:solidFill>
                  <a:schemeClr val="dk1"/>
                </a:solidFill>
                <a:effectLst/>
                <a:latin typeface="+mn-lt"/>
                <a:ea typeface="+mn-ea"/>
                <a:cs typeface="+mn-cs"/>
              </a:rPr>
              <a:t>因为顶点自己和自己可以连接，因此直接初始化</a:t>
            </a:r>
          </a:p>
          <a:p>
            <a:r>
              <a:rPr lang="zh-CN" altLang="en-US" sz="1200" baseline="0">
                <a:solidFill>
                  <a:schemeClr val="dk1"/>
                </a:solidFill>
                <a:effectLst/>
                <a:latin typeface="+mn-lt"/>
                <a:ea typeface="+mn-ea"/>
                <a:cs typeface="+mn-cs"/>
              </a:rPr>
              <a:t>		</a:t>
            </a:r>
            <a:r>
              <a:rPr lang="en-US" altLang="zh-CN" sz="1200" baseline="0">
                <a:solidFill>
                  <a:schemeClr val="dk1"/>
                </a:solidFill>
                <a:effectLst/>
                <a:latin typeface="+mn-lt"/>
                <a:ea typeface="+mn-ea"/>
                <a:cs typeface="+mn-cs"/>
              </a:rPr>
              <a:t>//</a:t>
            </a:r>
            <a:r>
              <a:rPr lang="zh-CN" altLang="en-US" sz="1200" baseline="0">
                <a:solidFill>
                  <a:schemeClr val="dk1"/>
                </a:solidFill>
                <a:effectLst/>
                <a:latin typeface="+mn-lt"/>
                <a:ea typeface="+mn-ea"/>
                <a:cs typeface="+mn-cs"/>
              </a:rPr>
              <a:t>对角线是</a:t>
            </a:r>
            <a:r>
              <a:rPr lang="en-US" altLang="zh-CN" sz="1200" baseline="0">
                <a:solidFill>
                  <a:schemeClr val="dk1"/>
                </a:solidFill>
                <a:effectLst/>
                <a:latin typeface="+mn-lt"/>
                <a:ea typeface="+mn-ea"/>
                <a:cs typeface="+mn-cs"/>
              </a:rPr>
              <a:t>1</a:t>
            </a:r>
          </a:p>
          <a:p>
            <a:r>
              <a:rPr lang="en-US" altLang="zh-CN" sz="1200" baseline="0">
                <a:solidFill>
                  <a:schemeClr val="dk1"/>
                </a:solidFill>
                <a:effectLst/>
                <a:latin typeface="+mn-lt"/>
                <a:ea typeface="+mn-ea"/>
                <a:cs typeface="+mn-cs"/>
              </a:rPr>
              <a:t>		for (int i = 0; i &lt; size; i++) {</a:t>
            </a:r>
          </a:p>
          <a:p>
            <a:r>
              <a:rPr lang="en-US" altLang="zh-CN" sz="1200" baseline="0">
                <a:solidFill>
                  <a:schemeClr val="dk1"/>
                </a:solidFill>
                <a:effectLst/>
                <a:latin typeface="+mn-lt"/>
                <a:ea typeface="+mn-ea"/>
                <a:cs typeface="+mn-cs"/>
              </a:rPr>
              <a:t>			for(int j=0; j &lt; size; j++) {</a:t>
            </a:r>
          </a:p>
          <a:p>
            <a:r>
              <a:rPr lang="en-US" altLang="zh-CN" sz="1200" baseline="0">
                <a:solidFill>
                  <a:schemeClr val="dk1"/>
                </a:solidFill>
                <a:effectLst/>
                <a:latin typeface="+mn-lt"/>
                <a:ea typeface="+mn-ea"/>
                <a:cs typeface="+mn-cs"/>
              </a:rPr>
              <a:t>				if(i == j) {</a:t>
            </a:r>
          </a:p>
          <a:p>
            <a:r>
              <a:rPr lang="en-US" altLang="zh-CN" sz="1200" baseline="0">
                <a:solidFill>
                  <a:schemeClr val="dk1"/>
                </a:solidFill>
                <a:effectLst/>
                <a:latin typeface="+mn-lt"/>
                <a:ea typeface="+mn-ea"/>
                <a:cs typeface="+mn-cs"/>
              </a:rPr>
              <a:t>					linkMatrix[i][j] = 1;</a:t>
            </a:r>
          </a:p>
          <a:p>
            <a:r>
              <a:rPr lang="en-US" altLang="zh-CN" sz="1200" baseline="0">
                <a:solidFill>
                  <a:schemeClr val="dk1"/>
                </a:solidFill>
                <a:effectLst/>
                <a:latin typeface="+mn-lt"/>
                <a:ea typeface="+mn-ea"/>
                <a:cs typeface="+mn-cs"/>
              </a:rPr>
              <a:t>				}</a:t>
            </a:r>
          </a:p>
          <a:p>
            <a:r>
              <a:rPr lang="en-US" altLang="zh-CN" sz="1200" baseline="0">
                <a:solidFill>
                  <a:schemeClr val="dk1"/>
                </a:solidFill>
                <a:effectLst/>
                <a:latin typeface="+mn-lt"/>
                <a:ea typeface="+mn-ea"/>
                <a:cs typeface="+mn-cs"/>
              </a:rPr>
              <a:t>			}</a:t>
            </a:r>
          </a:p>
          <a:p>
            <a:r>
              <a:rPr lang="en-US" altLang="zh-CN" sz="1200" baseline="0">
                <a:solidFill>
                  <a:schemeClr val="dk1"/>
                </a:solidFill>
                <a:effectLst/>
                <a:latin typeface="+mn-lt"/>
                <a:ea typeface="+mn-ea"/>
                <a:cs typeface="+mn-cs"/>
              </a:rPr>
              <a:t>		}</a:t>
            </a:r>
          </a:p>
          <a:p>
            <a:r>
              <a:rPr lang="en-US" altLang="zh-CN" sz="1200" baseline="0">
                <a:solidFill>
                  <a:schemeClr val="dk1"/>
                </a:solidFill>
                <a:effectLst/>
                <a:latin typeface="+mn-lt"/>
                <a:ea typeface="+mn-ea"/>
                <a:cs typeface="+mn-cs"/>
              </a:rPr>
              <a:t>	}</a:t>
            </a:r>
          </a:p>
          <a:p>
            <a:r>
              <a:rPr lang="en-US" altLang="zh-CN" sz="1200" baseline="0">
                <a:solidFill>
                  <a:schemeClr val="dk1"/>
                </a:solidFill>
                <a:effectLst/>
                <a:latin typeface="+mn-lt"/>
                <a:ea typeface="+mn-ea"/>
                <a:cs typeface="+mn-cs"/>
              </a:rPr>
              <a:t>	</a:t>
            </a:r>
          </a:p>
          <a:p>
            <a:r>
              <a:rPr lang="en-US" altLang="zh-CN" sz="1200" baseline="0">
                <a:solidFill>
                  <a:schemeClr val="dk1"/>
                </a:solidFill>
                <a:effectLst/>
                <a:latin typeface="+mn-lt"/>
                <a:ea typeface="+mn-ea"/>
                <a:cs typeface="+mn-cs"/>
              </a:rPr>
              <a:t>	//</a:t>
            </a:r>
            <a:r>
              <a:rPr lang="zh-CN" altLang="en-US" sz="1200" baseline="0">
                <a:solidFill>
                  <a:schemeClr val="dk1"/>
                </a:solidFill>
                <a:effectLst/>
                <a:latin typeface="+mn-lt"/>
                <a:ea typeface="+mn-ea"/>
                <a:cs typeface="+mn-cs"/>
              </a:rPr>
              <a:t>加入一个顶点</a:t>
            </a:r>
          </a:p>
          <a:p>
            <a:r>
              <a:rPr lang="zh-CN" altLang="en-US" sz="1200" baseline="0">
                <a:solidFill>
                  <a:schemeClr val="dk1"/>
                </a:solidFill>
                <a:effectLst/>
                <a:latin typeface="+mn-lt"/>
                <a:ea typeface="+mn-ea"/>
                <a:cs typeface="+mn-cs"/>
              </a:rPr>
              <a:t>	</a:t>
            </a:r>
            <a:r>
              <a:rPr lang="en-US" altLang="zh-CN" sz="1200" baseline="0">
                <a:solidFill>
                  <a:schemeClr val="dk1"/>
                </a:solidFill>
                <a:effectLst/>
                <a:latin typeface="+mn-lt"/>
                <a:ea typeface="+mn-ea"/>
                <a:cs typeface="+mn-cs"/>
              </a:rPr>
              <a:t>public void addVertex(Vertex v) {</a:t>
            </a:r>
          </a:p>
          <a:p>
            <a:r>
              <a:rPr lang="en-US" altLang="zh-CN" sz="1200" baseline="0">
                <a:solidFill>
                  <a:schemeClr val="dk1"/>
                </a:solidFill>
                <a:effectLst/>
                <a:latin typeface="+mn-lt"/>
                <a:ea typeface="+mn-ea"/>
                <a:cs typeface="+mn-cs"/>
              </a:rPr>
              <a:t>		vertex[currentSize++]=v;</a:t>
            </a:r>
          </a:p>
          <a:p>
            <a:r>
              <a:rPr lang="en-US" altLang="zh-CN" sz="1200" baseline="0">
                <a:solidFill>
                  <a:schemeClr val="dk1"/>
                </a:solidFill>
                <a:effectLst/>
                <a:latin typeface="+mn-lt"/>
                <a:ea typeface="+mn-ea"/>
                <a:cs typeface="+mn-cs"/>
              </a:rPr>
              <a:t>	}</a:t>
            </a:r>
          </a:p>
          <a:p>
            <a:r>
              <a:rPr lang="en-US" altLang="zh-CN" sz="1200" baseline="0">
                <a:solidFill>
                  <a:schemeClr val="dk1"/>
                </a:solidFill>
                <a:effectLst/>
                <a:latin typeface="+mn-lt"/>
                <a:ea typeface="+mn-ea"/>
                <a:cs typeface="+mn-cs"/>
              </a:rPr>
              <a:t>	/**</a:t>
            </a:r>
          </a:p>
          <a:p>
            <a:r>
              <a:rPr lang="en-US" altLang="zh-CN" sz="1200" baseline="0">
                <a:solidFill>
                  <a:schemeClr val="dk1"/>
                </a:solidFill>
                <a:effectLst/>
                <a:latin typeface="+mn-lt"/>
                <a:ea typeface="+mn-ea"/>
                <a:cs typeface="+mn-cs"/>
              </a:rPr>
              <a:t>	 * </a:t>
            </a:r>
            <a:r>
              <a:rPr lang="zh-CN" altLang="en-US" sz="1200" baseline="0">
                <a:solidFill>
                  <a:schemeClr val="dk1"/>
                </a:solidFill>
                <a:effectLst/>
                <a:latin typeface="+mn-lt"/>
                <a:ea typeface="+mn-ea"/>
                <a:cs typeface="+mn-cs"/>
              </a:rPr>
              <a:t>给两个顶点加边</a:t>
            </a:r>
            <a:r>
              <a:rPr lang="en-US" altLang="zh-CN" sz="1200" baseline="0">
                <a:solidFill>
                  <a:schemeClr val="dk1"/>
                </a:solidFill>
                <a:effectLst/>
                <a:latin typeface="+mn-lt"/>
                <a:ea typeface="+mn-ea"/>
                <a:cs typeface="+mn-cs"/>
              </a:rPr>
              <a:t>, </a:t>
            </a:r>
            <a:r>
              <a:rPr lang="zh-CN" altLang="en-US" sz="1200" baseline="0">
                <a:solidFill>
                  <a:schemeClr val="dk1"/>
                </a:solidFill>
                <a:effectLst/>
                <a:latin typeface="+mn-lt"/>
                <a:ea typeface="+mn-ea"/>
                <a:cs typeface="+mn-cs"/>
              </a:rPr>
              <a:t>即</a:t>
            </a:r>
            <a:r>
              <a:rPr lang="en-US" altLang="zh-CN" sz="1200" baseline="0">
                <a:solidFill>
                  <a:schemeClr val="dk1"/>
                </a:solidFill>
                <a:effectLst/>
                <a:latin typeface="+mn-lt"/>
                <a:ea typeface="+mn-ea"/>
                <a:cs typeface="+mn-cs"/>
              </a:rPr>
              <a:t>v1 </a:t>
            </a:r>
            <a:r>
              <a:rPr lang="zh-CN" altLang="en-US" sz="1200" baseline="0">
                <a:solidFill>
                  <a:schemeClr val="dk1"/>
                </a:solidFill>
                <a:effectLst/>
                <a:latin typeface="+mn-lt"/>
                <a:ea typeface="+mn-ea"/>
                <a:cs typeface="+mn-cs"/>
              </a:rPr>
              <a:t>和 </a:t>
            </a:r>
            <a:r>
              <a:rPr lang="en-US" altLang="zh-CN" sz="1200" baseline="0">
                <a:solidFill>
                  <a:schemeClr val="dk1"/>
                </a:solidFill>
                <a:effectLst/>
                <a:latin typeface="+mn-lt"/>
                <a:ea typeface="+mn-ea"/>
                <a:cs typeface="+mn-cs"/>
              </a:rPr>
              <a:t>v2 </a:t>
            </a:r>
            <a:r>
              <a:rPr lang="zh-CN" altLang="en-US" sz="1200" baseline="0">
                <a:solidFill>
                  <a:schemeClr val="dk1"/>
                </a:solidFill>
                <a:effectLst/>
                <a:latin typeface="+mn-lt"/>
                <a:ea typeface="+mn-ea"/>
                <a:cs typeface="+mn-cs"/>
              </a:rPr>
              <a:t>是有连接关系的</a:t>
            </a:r>
            <a:r>
              <a:rPr lang="en-US" altLang="zh-CN" sz="1200" baseline="0">
                <a:solidFill>
                  <a:schemeClr val="dk1"/>
                </a:solidFill>
                <a:effectLst/>
                <a:latin typeface="+mn-lt"/>
                <a:ea typeface="+mn-ea"/>
                <a:cs typeface="+mn-cs"/>
              </a:rPr>
              <a:t>.</a:t>
            </a:r>
          </a:p>
          <a:p>
            <a:r>
              <a:rPr lang="en-US" altLang="zh-CN" sz="1200" baseline="0">
                <a:solidFill>
                  <a:schemeClr val="dk1"/>
                </a:solidFill>
                <a:effectLst/>
                <a:latin typeface="+mn-lt"/>
                <a:ea typeface="+mn-ea"/>
                <a:cs typeface="+mn-cs"/>
              </a:rPr>
              <a:t>	 * @param v1 </a:t>
            </a:r>
          </a:p>
          <a:p>
            <a:r>
              <a:rPr lang="en-US" altLang="zh-CN" sz="1200" baseline="0">
                <a:solidFill>
                  <a:schemeClr val="dk1"/>
                </a:solidFill>
                <a:effectLst/>
                <a:latin typeface="+mn-lt"/>
                <a:ea typeface="+mn-ea"/>
                <a:cs typeface="+mn-cs"/>
              </a:rPr>
              <a:t>	 * @param v2</a:t>
            </a:r>
          </a:p>
          <a:p>
            <a:r>
              <a:rPr lang="en-US" altLang="zh-CN" sz="1200" baseline="0">
                <a:solidFill>
                  <a:schemeClr val="dk1"/>
                </a:solidFill>
                <a:effectLst/>
                <a:latin typeface="+mn-lt"/>
                <a:ea typeface="+mn-ea"/>
                <a:cs typeface="+mn-cs"/>
              </a:rPr>
              <a:t>	 */</a:t>
            </a:r>
          </a:p>
          <a:p>
            <a:r>
              <a:rPr lang="en-US" altLang="zh-CN" sz="1200" baseline="0">
                <a:solidFill>
                  <a:schemeClr val="dk1"/>
                </a:solidFill>
                <a:effectLst/>
                <a:latin typeface="+mn-lt"/>
                <a:ea typeface="+mn-ea"/>
                <a:cs typeface="+mn-cs"/>
              </a:rPr>
              <a:t>	public void addEdge(String v1,String v2) {</a:t>
            </a:r>
          </a:p>
          <a:p>
            <a:r>
              <a:rPr lang="en-US" altLang="zh-CN" sz="1200" baseline="0">
                <a:solidFill>
                  <a:schemeClr val="dk1"/>
                </a:solidFill>
                <a:effectLst/>
                <a:latin typeface="+mn-lt"/>
                <a:ea typeface="+mn-ea"/>
                <a:cs typeface="+mn-cs"/>
              </a:rPr>
              <a:t>		//</a:t>
            </a:r>
            <a:r>
              <a:rPr lang="zh-CN" altLang="en-US" sz="1200" baseline="0">
                <a:solidFill>
                  <a:schemeClr val="dk1"/>
                </a:solidFill>
                <a:effectLst/>
                <a:latin typeface="+mn-lt"/>
                <a:ea typeface="+mn-ea"/>
                <a:cs typeface="+mn-cs"/>
              </a:rPr>
              <a:t>找出两个顶点的下标</a:t>
            </a:r>
          </a:p>
          <a:p>
            <a:r>
              <a:rPr lang="zh-CN" altLang="en-US" sz="1200" baseline="0">
                <a:solidFill>
                  <a:schemeClr val="dk1"/>
                </a:solidFill>
                <a:effectLst/>
                <a:latin typeface="+mn-lt"/>
                <a:ea typeface="+mn-ea"/>
                <a:cs typeface="+mn-cs"/>
              </a:rPr>
              <a:t>		</a:t>
            </a:r>
            <a:r>
              <a:rPr lang="en-US" altLang="zh-CN" sz="1200" baseline="0">
                <a:solidFill>
                  <a:schemeClr val="dk1"/>
                </a:solidFill>
                <a:effectLst/>
                <a:latin typeface="+mn-lt"/>
                <a:ea typeface="+mn-ea"/>
                <a:cs typeface="+mn-cs"/>
              </a:rPr>
              <a:t>int index1=0;</a:t>
            </a:r>
          </a:p>
          <a:p>
            <a:r>
              <a:rPr lang="en-US" altLang="zh-CN" sz="1200" baseline="0">
                <a:solidFill>
                  <a:schemeClr val="dk1"/>
                </a:solidFill>
                <a:effectLst/>
                <a:latin typeface="+mn-lt"/>
                <a:ea typeface="+mn-ea"/>
                <a:cs typeface="+mn-cs"/>
              </a:rPr>
              <a:t>		for(int i=0;i&lt;vertex.length;i++) {</a:t>
            </a:r>
          </a:p>
          <a:p>
            <a:r>
              <a:rPr lang="en-US" altLang="zh-CN" sz="1200" baseline="0">
                <a:solidFill>
                  <a:schemeClr val="dk1"/>
                </a:solidFill>
                <a:effectLst/>
                <a:latin typeface="+mn-lt"/>
                <a:ea typeface="+mn-ea"/>
                <a:cs typeface="+mn-cs"/>
              </a:rPr>
              <a:t>			if(vertex[i].getValue().equals(v1)) {</a:t>
            </a:r>
          </a:p>
          <a:p>
            <a:r>
              <a:rPr lang="en-US" altLang="zh-CN" sz="1200" baseline="0">
                <a:solidFill>
                  <a:schemeClr val="dk1"/>
                </a:solidFill>
                <a:effectLst/>
                <a:latin typeface="+mn-lt"/>
                <a:ea typeface="+mn-ea"/>
                <a:cs typeface="+mn-cs"/>
              </a:rPr>
              <a:t>				index1=i;</a:t>
            </a:r>
          </a:p>
          <a:p>
            <a:r>
              <a:rPr lang="en-US" altLang="zh-CN" sz="1200" baseline="0">
                <a:solidFill>
                  <a:schemeClr val="dk1"/>
                </a:solidFill>
                <a:effectLst/>
                <a:latin typeface="+mn-lt"/>
                <a:ea typeface="+mn-ea"/>
                <a:cs typeface="+mn-cs"/>
              </a:rPr>
              <a:t>				break;//</a:t>
            </a:r>
            <a:r>
              <a:rPr lang="zh-CN" altLang="en-US" sz="1200" baseline="0">
                <a:solidFill>
                  <a:schemeClr val="dk1"/>
                </a:solidFill>
                <a:effectLst/>
                <a:latin typeface="+mn-lt"/>
                <a:ea typeface="+mn-ea"/>
                <a:cs typeface="+mn-cs"/>
              </a:rPr>
              <a:t>找到</a:t>
            </a:r>
          </a:p>
          <a:p>
            <a:r>
              <a:rPr lang="zh-CN" altLang="en-US" sz="1200" baseline="0">
                <a:solidFill>
                  <a:schemeClr val="dk1"/>
                </a:solidFill>
                <a:effectLst/>
                <a:latin typeface="+mn-lt"/>
                <a:ea typeface="+mn-ea"/>
                <a:cs typeface="+mn-cs"/>
              </a:rPr>
              <a:t>			</a:t>
            </a:r>
            <a:r>
              <a:rPr lang="en-US" altLang="zh-CN" sz="1200" baseline="0">
                <a:solidFill>
                  <a:schemeClr val="dk1"/>
                </a:solidFill>
                <a:effectLst/>
                <a:latin typeface="+mn-lt"/>
                <a:ea typeface="+mn-ea"/>
                <a:cs typeface="+mn-cs"/>
              </a:rPr>
              <a:t>}</a:t>
            </a:r>
          </a:p>
          <a:p>
            <a:r>
              <a:rPr lang="en-US" altLang="zh-CN" sz="1200" baseline="0">
                <a:solidFill>
                  <a:schemeClr val="dk1"/>
                </a:solidFill>
                <a:effectLst/>
                <a:latin typeface="+mn-lt"/>
                <a:ea typeface="+mn-ea"/>
                <a:cs typeface="+mn-cs"/>
              </a:rPr>
              <a:t>		}</a:t>
            </a:r>
          </a:p>
          <a:p>
            <a:r>
              <a:rPr lang="en-US" altLang="zh-CN" sz="1200" baseline="0">
                <a:solidFill>
                  <a:schemeClr val="dk1"/>
                </a:solidFill>
                <a:effectLst/>
                <a:latin typeface="+mn-lt"/>
                <a:ea typeface="+mn-ea"/>
                <a:cs typeface="+mn-cs"/>
              </a:rPr>
              <a:t>		int index2=0;</a:t>
            </a:r>
          </a:p>
          <a:p>
            <a:r>
              <a:rPr lang="en-US" altLang="zh-CN" sz="1200" baseline="0">
                <a:solidFill>
                  <a:schemeClr val="dk1"/>
                </a:solidFill>
                <a:effectLst/>
                <a:latin typeface="+mn-lt"/>
                <a:ea typeface="+mn-ea"/>
                <a:cs typeface="+mn-cs"/>
              </a:rPr>
              <a:t>		for(int i=0;i&lt;vertex.length;i++) {</a:t>
            </a:r>
          </a:p>
          <a:p>
            <a:r>
              <a:rPr lang="en-US" altLang="zh-CN" sz="1200" baseline="0">
                <a:solidFill>
                  <a:schemeClr val="dk1"/>
                </a:solidFill>
                <a:effectLst/>
                <a:latin typeface="+mn-lt"/>
                <a:ea typeface="+mn-ea"/>
                <a:cs typeface="+mn-cs"/>
              </a:rPr>
              <a:t>			if(vertex[i].getValue().equals(v2)) {</a:t>
            </a:r>
          </a:p>
          <a:p>
            <a:r>
              <a:rPr lang="en-US" altLang="zh-CN" sz="1200" baseline="0">
                <a:solidFill>
                  <a:schemeClr val="dk1"/>
                </a:solidFill>
                <a:effectLst/>
                <a:latin typeface="+mn-lt"/>
                <a:ea typeface="+mn-ea"/>
                <a:cs typeface="+mn-cs"/>
              </a:rPr>
              <a:t>				index2=i;</a:t>
            </a:r>
          </a:p>
          <a:p>
            <a:r>
              <a:rPr lang="en-US" altLang="zh-CN" sz="1200" baseline="0">
                <a:solidFill>
                  <a:schemeClr val="dk1"/>
                </a:solidFill>
                <a:effectLst/>
                <a:latin typeface="+mn-lt"/>
                <a:ea typeface="+mn-ea"/>
                <a:cs typeface="+mn-cs"/>
              </a:rPr>
              <a:t>				break;//</a:t>
            </a:r>
            <a:r>
              <a:rPr lang="zh-CN" altLang="en-US" sz="1200" baseline="0">
                <a:solidFill>
                  <a:schemeClr val="dk1"/>
                </a:solidFill>
                <a:effectLst/>
                <a:latin typeface="+mn-lt"/>
                <a:ea typeface="+mn-ea"/>
                <a:cs typeface="+mn-cs"/>
              </a:rPr>
              <a:t>找到</a:t>
            </a:r>
          </a:p>
          <a:p>
            <a:r>
              <a:rPr lang="zh-CN" altLang="en-US" sz="1200" baseline="0">
                <a:solidFill>
                  <a:schemeClr val="dk1"/>
                </a:solidFill>
                <a:effectLst/>
                <a:latin typeface="+mn-lt"/>
                <a:ea typeface="+mn-ea"/>
                <a:cs typeface="+mn-cs"/>
              </a:rPr>
              <a:t>			</a:t>
            </a:r>
            <a:r>
              <a:rPr lang="en-US" altLang="zh-CN" sz="1200" baseline="0">
                <a:solidFill>
                  <a:schemeClr val="dk1"/>
                </a:solidFill>
                <a:effectLst/>
                <a:latin typeface="+mn-lt"/>
                <a:ea typeface="+mn-ea"/>
                <a:cs typeface="+mn-cs"/>
              </a:rPr>
              <a:t>}</a:t>
            </a:r>
          </a:p>
          <a:p>
            <a:r>
              <a:rPr lang="en-US" altLang="zh-CN" sz="1200" baseline="0">
                <a:solidFill>
                  <a:schemeClr val="dk1"/>
                </a:solidFill>
                <a:effectLst/>
                <a:latin typeface="+mn-lt"/>
                <a:ea typeface="+mn-ea"/>
                <a:cs typeface="+mn-cs"/>
              </a:rPr>
              <a:t>		}</a:t>
            </a:r>
          </a:p>
          <a:p>
            <a:r>
              <a:rPr lang="en-US" altLang="zh-CN" sz="1200" baseline="0">
                <a:solidFill>
                  <a:schemeClr val="dk1"/>
                </a:solidFill>
                <a:effectLst/>
                <a:latin typeface="+mn-lt"/>
                <a:ea typeface="+mn-ea"/>
                <a:cs typeface="+mn-cs"/>
              </a:rPr>
              <a:t>		//</a:t>
            </a:r>
            <a:r>
              <a:rPr lang="zh-CN" altLang="en-US" sz="1200" baseline="0">
                <a:solidFill>
                  <a:schemeClr val="dk1"/>
                </a:solidFill>
                <a:effectLst/>
                <a:latin typeface="+mn-lt"/>
                <a:ea typeface="+mn-ea"/>
                <a:cs typeface="+mn-cs"/>
              </a:rPr>
              <a:t>这里是相互连接，即无向图</a:t>
            </a:r>
          </a:p>
          <a:p>
            <a:r>
              <a:rPr lang="zh-CN" altLang="en-US" sz="1200" baseline="0">
                <a:solidFill>
                  <a:schemeClr val="dk1"/>
                </a:solidFill>
                <a:effectLst/>
                <a:latin typeface="+mn-lt"/>
                <a:ea typeface="+mn-ea"/>
                <a:cs typeface="+mn-cs"/>
              </a:rPr>
              <a:t>		</a:t>
            </a:r>
            <a:r>
              <a:rPr lang="en-US" altLang="zh-CN" sz="1200" baseline="0">
                <a:solidFill>
                  <a:schemeClr val="dk1"/>
                </a:solidFill>
                <a:effectLst/>
                <a:latin typeface="+mn-lt"/>
                <a:ea typeface="+mn-ea"/>
                <a:cs typeface="+mn-cs"/>
              </a:rPr>
              <a:t>linkMatrix[index1][index2]=1;</a:t>
            </a:r>
          </a:p>
          <a:p>
            <a:r>
              <a:rPr lang="en-US" altLang="zh-CN" sz="1200" baseline="0">
                <a:solidFill>
                  <a:schemeClr val="dk1"/>
                </a:solidFill>
                <a:effectLst/>
                <a:latin typeface="+mn-lt"/>
                <a:ea typeface="+mn-ea"/>
                <a:cs typeface="+mn-cs"/>
              </a:rPr>
              <a:t>		linkMatrix[index2][index1]=1;</a:t>
            </a:r>
          </a:p>
          <a:p>
            <a:r>
              <a:rPr lang="en-US" altLang="zh-CN" sz="1200" baseline="0">
                <a:solidFill>
                  <a:schemeClr val="dk1"/>
                </a:solidFill>
                <a:effectLst/>
                <a:latin typeface="+mn-lt"/>
                <a:ea typeface="+mn-ea"/>
                <a:cs typeface="+mn-cs"/>
              </a:rPr>
              <a:t>		</a:t>
            </a:r>
          </a:p>
          <a:p>
            <a:r>
              <a:rPr lang="en-US" altLang="zh-CN" sz="1200" baseline="0">
                <a:solidFill>
                  <a:schemeClr val="dk1"/>
                </a:solidFill>
                <a:effectLst/>
                <a:latin typeface="+mn-lt"/>
                <a:ea typeface="+mn-ea"/>
                <a:cs typeface="+mn-cs"/>
              </a:rPr>
              <a:t>	}</a:t>
            </a:r>
          </a:p>
          <a:p>
            <a:endParaRPr lang="en-US" altLang="zh-CN" sz="1200" baseline="0">
              <a:solidFill>
                <a:schemeClr val="dk1"/>
              </a:solidFill>
              <a:effectLst/>
              <a:latin typeface="+mn-lt"/>
              <a:ea typeface="+mn-ea"/>
              <a:cs typeface="+mn-cs"/>
            </a:endParaRPr>
          </a:p>
          <a:p>
            <a:r>
              <a:rPr lang="en-US" altLang="zh-CN" sz="1200" baseline="0">
                <a:solidFill>
                  <a:schemeClr val="dk1"/>
                </a:solidFill>
                <a:effectLst/>
                <a:latin typeface="+mn-lt"/>
                <a:ea typeface="+mn-ea"/>
                <a:cs typeface="+mn-cs"/>
              </a:rPr>
              <a:t>	public int[][] getLinkMatrix() {</a:t>
            </a:r>
          </a:p>
          <a:p>
            <a:r>
              <a:rPr lang="en-US" altLang="zh-CN" sz="1200" baseline="0">
                <a:solidFill>
                  <a:schemeClr val="dk1"/>
                </a:solidFill>
                <a:effectLst/>
                <a:latin typeface="+mn-lt"/>
                <a:ea typeface="+mn-ea"/>
                <a:cs typeface="+mn-cs"/>
              </a:rPr>
              <a:t>		return linkMatrix;</a:t>
            </a:r>
          </a:p>
          <a:p>
            <a:r>
              <a:rPr lang="en-US" altLang="zh-CN" sz="1200" baseline="0">
                <a:solidFill>
                  <a:schemeClr val="dk1"/>
                </a:solidFill>
                <a:effectLst/>
                <a:latin typeface="+mn-lt"/>
                <a:ea typeface="+mn-ea"/>
                <a:cs typeface="+mn-cs"/>
              </a:rPr>
              <a:t>	}</a:t>
            </a:r>
          </a:p>
          <a:p>
            <a:r>
              <a:rPr lang="en-US" altLang="zh-CN" sz="1200" baseline="0">
                <a:solidFill>
                  <a:schemeClr val="dk1"/>
                </a:solidFill>
                <a:effectLst/>
                <a:latin typeface="+mn-lt"/>
                <a:ea typeface="+mn-ea"/>
                <a:cs typeface="+mn-cs"/>
              </a:rPr>
              <a:t>	</a:t>
            </a:r>
          </a:p>
          <a:p>
            <a:r>
              <a:rPr lang="en-US" altLang="zh-CN" sz="1200" baseline="0">
                <a:solidFill>
                  <a:schemeClr val="dk1"/>
                </a:solidFill>
                <a:effectLst/>
                <a:latin typeface="+mn-lt"/>
                <a:ea typeface="+mn-ea"/>
                <a:cs typeface="+mn-cs"/>
              </a:rPr>
              <a:t>}</a:t>
            </a:r>
          </a:p>
          <a:p>
            <a:endParaRPr lang="en-US" altLang="zh-CN" sz="1200" baseline="0">
              <a:solidFill>
                <a:schemeClr val="dk1"/>
              </a:solidFill>
              <a:effectLst/>
              <a:latin typeface="+mn-lt"/>
              <a:ea typeface="+mn-ea"/>
              <a:cs typeface="+mn-cs"/>
            </a:endParaRPr>
          </a:p>
          <a:p>
            <a:endParaRPr lang="en-US" altLang="zh-CN" sz="1200" baseline="0">
              <a:solidFill>
                <a:schemeClr val="dk1"/>
              </a:solidFill>
              <a:effectLst/>
              <a:latin typeface="+mn-lt"/>
              <a:ea typeface="+mn-ea"/>
              <a:cs typeface="+mn-cs"/>
            </a:endParaRPr>
          </a:p>
          <a:p>
            <a:r>
              <a:rPr lang="en-US" altLang="zh-CN" sz="1200" baseline="0">
                <a:solidFill>
                  <a:schemeClr val="dk1"/>
                </a:solidFill>
                <a:effectLst/>
                <a:latin typeface="+mn-lt"/>
                <a:ea typeface="+mn-ea"/>
                <a:cs typeface="+mn-cs"/>
              </a:rPr>
              <a:t>//</a:t>
            </a:r>
            <a:r>
              <a:rPr lang="zh-CN" altLang="en-US" sz="1200" baseline="0">
                <a:solidFill>
                  <a:schemeClr val="dk1"/>
                </a:solidFill>
                <a:effectLst/>
                <a:latin typeface="+mn-lt"/>
                <a:ea typeface="+mn-ea"/>
                <a:cs typeface="+mn-cs"/>
              </a:rPr>
              <a:t>顶点类</a:t>
            </a:r>
          </a:p>
          <a:p>
            <a:r>
              <a:rPr lang="en-US" altLang="zh-CN" sz="1200" baseline="0">
                <a:solidFill>
                  <a:schemeClr val="dk1"/>
                </a:solidFill>
                <a:effectLst/>
                <a:latin typeface="+mn-lt"/>
                <a:ea typeface="+mn-ea"/>
                <a:cs typeface="+mn-cs"/>
              </a:rPr>
              <a:t>class Vertex {</a:t>
            </a:r>
          </a:p>
          <a:p>
            <a:endParaRPr lang="en-US" altLang="zh-CN" sz="1200" baseline="0">
              <a:solidFill>
                <a:schemeClr val="dk1"/>
              </a:solidFill>
              <a:effectLst/>
              <a:latin typeface="+mn-lt"/>
              <a:ea typeface="+mn-ea"/>
              <a:cs typeface="+mn-cs"/>
            </a:endParaRPr>
          </a:p>
          <a:p>
            <a:r>
              <a:rPr lang="en-US" altLang="zh-CN" sz="1200" baseline="0">
                <a:solidFill>
                  <a:schemeClr val="dk1"/>
                </a:solidFill>
                <a:effectLst/>
                <a:latin typeface="+mn-lt"/>
                <a:ea typeface="+mn-ea"/>
                <a:cs typeface="+mn-cs"/>
              </a:rPr>
              <a:t>	private String value;</a:t>
            </a:r>
          </a:p>
          <a:p>
            <a:r>
              <a:rPr lang="en-US" altLang="zh-CN" sz="1200" baseline="0">
                <a:solidFill>
                  <a:schemeClr val="dk1"/>
                </a:solidFill>
                <a:effectLst/>
                <a:latin typeface="+mn-lt"/>
                <a:ea typeface="+mn-ea"/>
                <a:cs typeface="+mn-cs"/>
              </a:rPr>
              <a:t>	private boolean visited;</a:t>
            </a:r>
          </a:p>
          <a:p>
            <a:r>
              <a:rPr lang="en-US" altLang="zh-CN" sz="1200" baseline="0">
                <a:solidFill>
                  <a:schemeClr val="dk1"/>
                </a:solidFill>
                <a:effectLst/>
                <a:latin typeface="+mn-lt"/>
                <a:ea typeface="+mn-ea"/>
                <a:cs typeface="+mn-cs"/>
              </a:rPr>
              <a:t>	</a:t>
            </a:r>
          </a:p>
          <a:p>
            <a:r>
              <a:rPr lang="en-US" altLang="zh-CN" sz="1200" baseline="0">
                <a:solidFill>
                  <a:schemeClr val="dk1"/>
                </a:solidFill>
                <a:effectLst/>
                <a:latin typeface="+mn-lt"/>
                <a:ea typeface="+mn-ea"/>
                <a:cs typeface="+mn-cs"/>
              </a:rPr>
              <a:t>	</a:t>
            </a:r>
          </a:p>
          <a:p>
            <a:endParaRPr lang="en-US" altLang="zh-CN" sz="1200" baseline="0">
              <a:solidFill>
                <a:schemeClr val="dk1"/>
              </a:solidFill>
              <a:effectLst/>
              <a:latin typeface="+mn-lt"/>
              <a:ea typeface="+mn-ea"/>
              <a:cs typeface="+mn-cs"/>
            </a:endParaRPr>
          </a:p>
          <a:p>
            <a:r>
              <a:rPr lang="en-US" altLang="zh-CN" sz="1200" baseline="0">
                <a:solidFill>
                  <a:schemeClr val="dk1"/>
                </a:solidFill>
                <a:effectLst/>
                <a:latin typeface="+mn-lt"/>
                <a:ea typeface="+mn-ea"/>
                <a:cs typeface="+mn-cs"/>
              </a:rPr>
              <a:t>	public boolean getVisited() {</a:t>
            </a:r>
          </a:p>
          <a:p>
            <a:r>
              <a:rPr lang="en-US" altLang="zh-CN" sz="1200" baseline="0">
                <a:solidFill>
                  <a:schemeClr val="dk1"/>
                </a:solidFill>
                <a:effectLst/>
                <a:latin typeface="+mn-lt"/>
                <a:ea typeface="+mn-ea"/>
                <a:cs typeface="+mn-cs"/>
              </a:rPr>
              <a:t>		return visited;</a:t>
            </a:r>
          </a:p>
          <a:p>
            <a:r>
              <a:rPr lang="en-US" altLang="zh-CN" sz="1200" baseline="0">
                <a:solidFill>
                  <a:schemeClr val="dk1"/>
                </a:solidFill>
                <a:effectLst/>
                <a:latin typeface="+mn-lt"/>
                <a:ea typeface="+mn-ea"/>
                <a:cs typeface="+mn-cs"/>
              </a:rPr>
              <a:t>	}</a:t>
            </a:r>
          </a:p>
          <a:p>
            <a:endParaRPr lang="en-US" altLang="zh-CN" sz="1200" baseline="0">
              <a:solidFill>
                <a:schemeClr val="dk1"/>
              </a:solidFill>
              <a:effectLst/>
              <a:latin typeface="+mn-lt"/>
              <a:ea typeface="+mn-ea"/>
              <a:cs typeface="+mn-cs"/>
            </a:endParaRPr>
          </a:p>
          <a:p>
            <a:r>
              <a:rPr lang="en-US" altLang="zh-CN" sz="1200" baseline="0">
                <a:solidFill>
                  <a:schemeClr val="dk1"/>
                </a:solidFill>
                <a:effectLst/>
                <a:latin typeface="+mn-lt"/>
                <a:ea typeface="+mn-ea"/>
                <a:cs typeface="+mn-cs"/>
              </a:rPr>
              <a:t>	public void setVisited(boolean visited) {</a:t>
            </a:r>
          </a:p>
          <a:p>
            <a:r>
              <a:rPr lang="en-US" altLang="zh-CN" sz="1200" baseline="0">
                <a:solidFill>
                  <a:schemeClr val="dk1"/>
                </a:solidFill>
                <a:effectLst/>
                <a:latin typeface="+mn-lt"/>
                <a:ea typeface="+mn-ea"/>
                <a:cs typeface="+mn-cs"/>
              </a:rPr>
              <a:t>		this.visited = visited;</a:t>
            </a:r>
          </a:p>
          <a:p>
            <a:r>
              <a:rPr lang="en-US" altLang="zh-CN" sz="1200" baseline="0">
                <a:solidFill>
                  <a:schemeClr val="dk1"/>
                </a:solidFill>
                <a:effectLst/>
                <a:latin typeface="+mn-lt"/>
                <a:ea typeface="+mn-ea"/>
                <a:cs typeface="+mn-cs"/>
              </a:rPr>
              <a:t>	}</a:t>
            </a:r>
          </a:p>
          <a:p>
            <a:endParaRPr lang="en-US" altLang="zh-CN" sz="1200" baseline="0">
              <a:solidFill>
                <a:schemeClr val="dk1"/>
              </a:solidFill>
              <a:effectLst/>
              <a:latin typeface="+mn-lt"/>
              <a:ea typeface="+mn-ea"/>
              <a:cs typeface="+mn-cs"/>
            </a:endParaRPr>
          </a:p>
          <a:p>
            <a:r>
              <a:rPr lang="en-US" altLang="zh-CN" sz="1200" baseline="0">
                <a:solidFill>
                  <a:schemeClr val="dk1"/>
                </a:solidFill>
                <a:effectLst/>
                <a:latin typeface="+mn-lt"/>
                <a:ea typeface="+mn-ea"/>
                <a:cs typeface="+mn-cs"/>
              </a:rPr>
              <a:t>	public String getValue() {</a:t>
            </a:r>
          </a:p>
          <a:p>
            <a:r>
              <a:rPr lang="en-US" altLang="zh-CN" sz="1200" baseline="0">
                <a:solidFill>
                  <a:schemeClr val="dk1"/>
                </a:solidFill>
                <a:effectLst/>
                <a:latin typeface="+mn-lt"/>
                <a:ea typeface="+mn-ea"/>
                <a:cs typeface="+mn-cs"/>
              </a:rPr>
              <a:t>		return value;</a:t>
            </a:r>
          </a:p>
          <a:p>
            <a:r>
              <a:rPr lang="en-US" altLang="zh-CN" sz="1200" baseline="0">
                <a:solidFill>
                  <a:schemeClr val="dk1"/>
                </a:solidFill>
                <a:effectLst/>
                <a:latin typeface="+mn-lt"/>
                <a:ea typeface="+mn-ea"/>
                <a:cs typeface="+mn-cs"/>
              </a:rPr>
              <a:t>	}</a:t>
            </a:r>
          </a:p>
          <a:p>
            <a:endParaRPr lang="en-US" altLang="zh-CN" sz="1200" baseline="0">
              <a:solidFill>
                <a:schemeClr val="dk1"/>
              </a:solidFill>
              <a:effectLst/>
              <a:latin typeface="+mn-lt"/>
              <a:ea typeface="+mn-ea"/>
              <a:cs typeface="+mn-cs"/>
            </a:endParaRPr>
          </a:p>
          <a:p>
            <a:r>
              <a:rPr lang="en-US" altLang="zh-CN" sz="1200" baseline="0">
                <a:solidFill>
                  <a:schemeClr val="dk1"/>
                </a:solidFill>
                <a:effectLst/>
                <a:latin typeface="+mn-lt"/>
                <a:ea typeface="+mn-ea"/>
                <a:cs typeface="+mn-cs"/>
              </a:rPr>
              <a:t>	public void setValue(String value) {</a:t>
            </a:r>
          </a:p>
          <a:p>
            <a:r>
              <a:rPr lang="en-US" altLang="zh-CN" sz="1200" baseline="0">
                <a:solidFill>
                  <a:schemeClr val="dk1"/>
                </a:solidFill>
                <a:effectLst/>
                <a:latin typeface="+mn-lt"/>
                <a:ea typeface="+mn-ea"/>
                <a:cs typeface="+mn-cs"/>
              </a:rPr>
              <a:t>		this.value = value;</a:t>
            </a:r>
          </a:p>
          <a:p>
            <a:r>
              <a:rPr lang="en-US" altLang="zh-CN" sz="1200" baseline="0">
                <a:solidFill>
                  <a:schemeClr val="dk1"/>
                </a:solidFill>
                <a:effectLst/>
                <a:latin typeface="+mn-lt"/>
                <a:ea typeface="+mn-ea"/>
                <a:cs typeface="+mn-cs"/>
              </a:rPr>
              <a:t>	}</a:t>
            </a:r>
          </a:p>
          <a:p>
            <a:endParaRPr lang="en-US" altLang="zh-CN" sz="1200" baseline="0">
              <a:solidFill>
                <a:schemeClr val="dk1"/>
              </a:solidFill>
              <a:effectLst/>
              <a:latin typeface="+mn-lt"/>
              <a:ea typeface="+mn-ea"/>
              <a:cs typeface="+mn-cs"/>
            </a:endParaRPr>
          </a:p>
          <a:p>
            <a:r>
              <a:rPr lang="en-US" altLang="zh-CN" sz="1200" baseline="0">
                <a:solidFill>
                  <a:schemeClr val="dk1"/>
                </a:solidFill>
                <a:effectLst/>
                <a:latin typeface="+mn-lt"/>
                <a:ea typeface="+mn-ea"/>
                <a:cs typeface="+mn-cs"/>
              </a:rPr>
              <a:t>	public Vertex(String value) {</a:t>
            </a:r>
          </a:p>
          <a:p>
            <a:r>
              <a:rPr lang="en-US" altLang="zh-CN" sz="1200" baseline="0">
                <a:solidFill>
                  <a:schemeClr val="dk1"/>
                </a:solidFill>
                <a:effectLst/>
                <a:latin typeface="+mn-lt"/>
                <a:ea typeface="+mn-ea"/>
                <a:cs typeface="+mn-cs"/>
              </a:rPr>
              <a:t>		super();</a:t>
            </a:r>
          </a:p>
          <a:p>
            <a:r>
              <a:rPr lang="en-US" altLang="zh-CN" sz="1200" baseline="0">
                <a:solidFill>
                  <a:schemeClr val="dk1"/>
                </a:solidFill>
                <a:effectLst/>
                <a:latin typeface="+mn-lt"/>
                <a:ea typeface="+mn-ea"/>
                <a:cs typeface="+mn-cs"/>
              </a:rPr>
              <a:t>		this.value = value;</a:t>
            </a:r>
          </a:p>
          <a:p>
            <a:r>
              <a:rPr lang="en-US" altLang="zh-CN" sz="1200" baseline="0">
                <a:solidFill>
                  <a:schemeClr val="dk1"/>
                </a:solidFill>
                <a:effectLst/>
                <a:latin typeface="+mn-lt"/>
                <a:ea typeface="+mn-ea"/>
                <a:cs typeface="+mn-cs"/>
              </a:rPr>
              <a:t>	}</a:t>
            </a:r>
          </a:p>
          <a:p>
            <a:r>
              <a:rPr lang="en-US" altLang="zh-CN" sz="1200" baseline="0">
                <a:solidFill>
                  <a:schemeClr val="dk1"/>
                </a:solidFill>
                <a:effectLst/>
                <a:latin typeface="+mn-lt"/>
                <a:ea typeface="+mn-ea"/>
                <a:cs typeface="+mn-cs"/>
              </a:rPr>
              <a:t>	@Override</a:t>
            </a:r>
          </a:p>
          <a:p>
            <a:r>
              <a:rPr lang="en-US" altLang="zh-CN" sz="1200" baseline="0">
                <a:solidFill>
                  <a:schemeClr val="dk1"/>
                </a:solidFill>
                <a:effectLst/>
                <a:latin typeface="+mn-lt"/>
                <a:ea typeface="+mn-ea"/>
                <a:cs typeface="+mn-cs"/>
              </a:rPr>
              <a:t>	public String toString() {</a:t>
            </a:r>
          </a:p>
          <a:p>
            <a:r>
              <a:rPr lang="en-US" altLang="zh-CN" sz="1200" baseline="0">
                <a:solidFill>
                  <a:schemeClr val="dk1"/>
                </a:solidFill>
                <a:effectLst/>
                <a:latin typeface="+mn-lt"/>
                <a:ea typeface="+mn-ea"/>
                <a:cs typeface="+mn-cs"/>
              </a:rPr>
              <a:t>		return value;</a:t>
            </a:r>
          </a:p>
          <a:p>
            <a:r>
              <a:rPr lang="en-US" altLang="zh-CN" sz="1200" baseline="0">
                <a:solidFill>
                  <a:schemeClr val="dk1"/>
                </a:solidFill>
                <a:effectLst/>
                <a:latin typeface="+mn-lt"/>
                <a:ea typeface="+mn-ea"/>
                <a:cs typeface="+mn-cs"/>
              </a:rPr>
              <a:t>	}</a:t>
            </a:r>
          </a:p>
          <a:p>
            <a:r>
              <a:rPr lang="en-US" altLang="zh-CN" sz="1200" baseline="0">
                <a:solidFill>
                  <a:schemeClr val="dk1"/>
                </a:solidFill>
                <a:effectLst/>
                <a:latin typeface="+mn-lt"/>
                <a:ea typeface="+mn-ea"/>
                <a:cs typeface="+mn-cs"/>
              </a:rPr>
              <a:t>}</a:t>
            </a:r>
          </a:p>
          <a:p>
            <a:endParaRPr lang="en-US" altLang="zh-CN" sz="1200" baseline="0">
              <a:solidFill>
                <a:schemeClr val="dk1"/>
              </a:solidFill>
              <a:effectLst/>
              <a:latin typeface="+mn-lt"/>
              <a:ea typeface="+mn-ea"/>
              <a:cs typeface="+mn-cs"/>
            </a:endParaRPr>
          </a:p>
          <a:p>
            <a:r>
              <a:rPr lang="en-US" altLang="zh-CN" sz="1200" baseline="0">
                <a:solidFill>
                  <a:schemeClr val="dk1"/>
                </a:solidFill>
                <a:effectLst/>
                <a:latin typeface="+mn-lt"/>
                <a:ea typeface="+mn-ea"/>
                <a:cs typeface="+mn-cs"/>
              </a:rPr>
              <a:t>//</a:t>
            </a:r>
            <a:r>
              <a:rPr lang="zh-CN" altLang="en-US" sz="1200" baseline="0">
                <a:solidFill>
                  <a:schemeClr val="dk1"/>
                </a:solidFill>
                <a:effectLst/>
                <a:latin typeface="+mn-lt"/>
                <a:ea typeface="+mn-ea"/>
                <a:cs typeface="+mn-cs"/>
              </a:rPr>
              <a:t>广度优先待</a:t>
            </a:r>
            <a:r>
              <a:rPr lang="en-US" altLang="zh-CN" sz="1200" baseline="0">
                <a:solidFill>
                  <a:schemeClr val="dk1"/>
                </a:solidFill>
                <a:effectLst/>
                <a:latin typeface="+mn-lt"/>
                <a:ea typeface="+mn-ea"/>
                <a:cs typeface="+mn-cs"/>
              </a:rPr>
              <a:t>.</a:t>
            </a:r>
          </a:p>
          <a:p>
            <a:r>
              <a:rPr lang="en-US" altLang="zh-CN" sz="1200" baseline="0">
                <a:solidFill>
                  <a:schemeClr val="dk1"/>
                </a:solidFill>
                <a:effectLst/>
                <a:latin typeface="+mn-lt"/>
                <a:ea typeface="+mn-ea"/>
                <a:cs typeface="+mn-cs"/>
              </a:rPr>
              <a:t>https://blog.csdn.net/HcJsJqJSSM/article/details/83591030 </a:t>
            </a:r>
          </a:p>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208</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2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209</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2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210</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r>
              <a:rPr lang="en-US" altLang="zh-CN">
                <a:ea typeface="宋体" charset="-122"/>
              </a:rPr>
              <a:t>//</a:t>
            </a:r>
            <a:r>
              <a:rPr lang="zh-CN" altLang="en-US">
                <a:ea typeface="宋体" charset="-122"/>
              </a:rPr>
              <a:t>留给学生完成，可以提出思路</a:t>
            </a:r>
            <a:r>
              <a:rPr lang="en-US" altLang="zh-CN">
                <a:ea typeface="宋体" charset="-122"/>
              </a:rPr>
              <a:t>.</a:t>
            </a: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22</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2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211</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2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212</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2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213</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2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214</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2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r>
              <a:rPr lang="en-US" altLang="zh-CN">
                <a:ea typeface="宋体" charset="-122"/>
              </a:rPr>
              <a:t>//</a:t>
            </a:r>
            <a:r>
              <a:rPr lang="zh-CN" altLang="en-US">
                <a:ea typeface="宋体" charset="-122"/>
              </a:rPr>
              <a:t>代码实现</a:t>
            </a:r>
            <a:endParaRPr lang="en-US" altLang="zh-CN">
              <a:ea typeface="宋体" charset="-122"/>
            </a:endParaRPr>
          </a:p>
          <a:p>
            <a:pPr eaLnBrk="1" hangingPunct="1"/>
            <a:endParaRPr lang="en-US" altLang="zh-CN">
              <a:ea typeface="宋体" charset="-122"/>
            </a:endParaRPr>
          </a:p>
          <a:p>
            <a:pPr eaLnBrk="1" hangingPunct="1"/>
            <a:r>
              <a:rPr lang="en-US" altLang="zh-CN">
                <a:ea typeface="宋体" charset="-122"/>
              </a:rPr>
              <a:t>package com.atguigu.algorithm;</a:t>
            </a:r>
          </a:p>
          <a:p>
            <a:pPr eaLnBrk="1" hangingPunct="1"/>
            <a:endParaRPr lang="en-US" altLang="zh-CN">
              <a:ea typeface="宋体" charset="-122"/>
            </a:endParaRPr>
          </a:p>
          <a:p>
            <a:pPr eaLnBrk="1" hangingPunct="1"/>
            <a:r>
              <a:rPr lang="en-US" altLang="zh-CN">
                <a:ea typeface="宋体" charset="-122"/>
              </a:rPr>
              <a:t>public class BinarySearch {</a:t>
            </a:r>
          </a:p>
          <a:p>
            <a:pPr eaLnBrk="1" hangingPunct="1"/>
            <a:endParaRPr lang="en-US" altLang="zh-CN">
              <a:ea typeface="宋体" charset="-122"/>
            </a:endParaRPr>
          </a:p>
          <a:p>
            <a:pPr eaLnBrk="1" hangingPunct="1"/>
            <a:r>
              <a:rPr lang="en-US" altLang="zh-CN">
                <a:ea typeface="宋体" charset="-122"/>
              </a:rPr>
              <a:t>	public static void main(String[] args) {</a:t>
            </a:r>
          </a:p>
          <a:p>
            <a:pPr eaLnBrk="1" hangingPunct="1"/>
            <a:r>
              <a:rPr lang="en-US" altLang="zh-CN">
                <a:ea typeface="宋体" charset="-122"/>
              </a:rPr>
              <a:t>		int[] array = {1,3, 8, 10, 11, 67, 100};</a:t>
            </a:r>
          </a:p>
          <a:p>
            <a:pPr eaLnBrk="1" hangingPunct="1"/>
            <a:r>
              <a:rPr lang="en-US" altLang="zh-CN">
                <a:ea typeface="宋体" charset="-122"/>
              </a:rPr>
              <a:t>		int index = binarySearch(array, 1200);</a:t>
            </a:r>
          </a:p>
          <a:p>
            <a:pPr eaLnBrk="1" hangingPunct="1"/>
            <a:r>
              <a:rPr lang="en-US" altLang="zh-CN">
                <a:ea typeface="宋体" charset="-122"/>
              </a:rPr>
              <a:t>		System.out.println("index=" + index);</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a:t>
            </a:r>
          </a:p>
          <a:p>
            <a:pPr eaLnBrk="1" hangingPunct="1"/>
            <a:r>
              <a:rPr lang="en-US" altLang="zh-CN">
                <a:ea typeface="宋体" charset="-122"/>
              </a:rPr>
              <a:t>	 * </a:t>
            </a:r>
            <a:r>
              <a:rPr lang="zh-CN" altLang="en-US">
                <a:ea typeface="宋体" charset="-122"/>
              </a:rPr>
              <a:t>如果找到返回对应下标，否则返回</a:t>
            </a:r>
            <a:r>
              <a:rPr lang="en-US" altLang="zh-CN">
                <a:ea typeface="宋体" charset="-122"/>
              </a:rPr>
              <a:t>-1</a:t>
            </a:r>
          </a:p>
          <a:p>
            <a:pPr eaLnBrk="1" hangingPunct="1"/>
            <a:r>
              <a:rPr lang="en-US" altLang="zh-CN">
                <a:ea typeface="宋体" charset="-122"/>
              </a:rPr>
              <a:t>	 * </a:t>
            </a:r>
            <a:r>
              <a:rPr lang="zh-CN" altLang="en-US">
                <a:ea typeface="宋体" charset="-122"/>
              </a:rPr>
              <a:t>这个案例是针对升序排序的数组</a:t>
            </a:r>
          </a:p>
          <a:p>
            <a:pPr eaLnBrk="1" hangingPunct="1"/>
            <a:r>
              <a:rPr lang="zh-CN" altLang="en-US">
                <a:ea typeface="宋体" charset="-122"/>
              </a:rPr>
              <a:t>	 * </a:t>
            </a:r>
            <a:r>
              <a:rPr lang="en-US" altLang="zh-CN">
                <a:ea typeface="宋体" charset="-122"/>
              </a:rPr>
              <a:t>@param array</a:t>
            </a:r>
          </a:p>
          <a:p>
            <a:pPr eaLnBrk="1" hangingPunct="1"/>
            <a:r>
              <a:rPr lang="en-US" altLang="zh-CN">
                <a:ea typeface="宋体" charset="-122"/>
              </a:rPr>
              <a:t>	 * @param target</a:t>
            </a:r>
          </a:p>
          <a:p>
            <a:pPr eaLnBrk="1" hangingPunct="1"/>
            <a:r>
              <a:rPr lang="en-US" altLang="zh-CN">
                <a:ea typeface="宋体" charset="-122"/>
              </a:rPr>
              <a:t>	 * @return</a:t>
            </a:r>
          </a:p>
          <a:p>
            <a:pPr eaLnBrk="1" hangingPunct="1"/>
            <a:r>
              <a:rPr lang="en-US" altLang="zh-CN">
                <a:ea typeface="宋体" charset="-122"/>
              </a:rPr>
              <a:t>	 */</a:t>
            </a:r>
          </a:p>
          <a:p>
            <a:pPr eaLnBrk="1" hangingPunct="1"/>
            <a:r>
              <a:rPr lang="en-US" altLang="zh-CN">
                <a:ea typeface="宋体" charset="-122"/>
              </a:rPr>
              <a:t>	public static int binarySearch(int[] array, int target){</a:t>
            </a:r>
          </a:p>
          <a:p>
            <a:pPr eaLnBrk="1" hangingPunct="1"/>
            <a:r>
              <a:rPr lang="en-US" altLang="zh-CN">
                <a:ea typeface="宋体" charset="-122"/>
              </a:rPr>
              <a:t>	    int low =0;</a:t>
            </a:r>
          </a:p>
          <a:p>
            <a:pPr eaLnBrk="1" hangingPunct="1"/>
            <a:r>
              <a:rPr lang="en-US" altLang="zh-CN">
                <a:ea typeface="宋体" charset="-122"/>
              </a:rPr>
              <a:t>	    int hight=array.length-1;</a:t>
            </a:r>
          </a:p>
          <a:p>
            <a:pPr eaLnBrk="1" hangingPunct="1"/>
            <a:r>
              <a:rPr lang="en-US" altLang="zh-CN">
                <a:ea typeface="宋体" charset="-122"/>
              </a:rPr>
              <a:t>	    while(low&lt;=hight){                 //</a:t>
            </a:r>
            <a:r>
              <a:rPr lang="zh-CN" altLang="en-US">
                <a:ea typeface="宋体" charset="-122"/>
              </a:rPr>
              <a:t>遍历还没结束</a:t>
            </a:r>
          </a:p>
          <a:p>
            <a:pPr eaLnBrk="1" hangingPunct="1"/>
            <a:r>
              <a:rPr lang="zh-CN" altLang="en-US">
                <a:ea typeface="宋体" charset="-122"/>
              </a:rPr>
              <a:t>	        </a:t>
            </a:r>
            <a:r>
              <a:rPr lang="en-US" altLang="zh-CN">
                <a:ea typeface="宋体" charset="-122"/>
              </a:rPr>
              <a:t>int mid = (low+hight)/2;       //</a:t>
            </a:r>
            <a:r>
              <a:rPr lang="zh-CN" altLang="en-US">
                <a:ea typeface="宋体" charset="-122"/>
              </a:rPr>
              <a:t>取中间值</a:t>
            </a:r>
            <a:r>
              <a:rPr lang="en-US" altLang="zh-CN">
                <a:ea typeface="宋体" charset="-122"/>
              </a:rPr>
              <a:t>mid</a:t>
            </a:r>
            <a:r>
              <a:rPr lang="zh-CN" altLang="en-US">
                <a:ea typeface="宋体" charset="-122"/>
              </a:rPr>
              <a:t>点位置</a:t>
            </a:r>
          </a:p>
          <a:p>
            <a:pPr eaLnBrk="1" hangingPunct="1"/>
            <a:r>
              <a:rPr lang="zh-CN" altLang="en-US">
                <a:ea typeface="宋体" charset="-122"/>
              </a:rPr>
              <a:t>	        </a:t>
            </a:r>
            <a:r>
              <a:rPr lang="en-US" altLang="zh-CN">
                <a:ea typeface="宋体" charset="-122"/>
              </a:rPr>
              <a:t>if(array[mid]==target){        //</a:t>
            </a:r>
            <a:r>
              <a:rPr lang="zh-CN" altLang="en-US">
                <a:ea typeface="宋体" charset="-122"/>
              </a:rPr>
              <a:t>寻找到目标数</a:t>
            </a:r>
          </a:p>
          <a:p>
            <a:pPr eaLnBrk="1" hangingPunct="1"/>
            <a:r>
              <a:rPr lang="zh-CN" altLang="en-US">
                <a:ea typeface="宋体" charset="-122"/>
              </a:rPr>
              <a:t>	            </a:t>
            </a:r>
            <a:r>
              <a:rPr lang="en-US" altLang="zh-CN">
                <a:ea typeface="宋体" charset="-122"/>
              </a:rPr>
              <a:t>return mid;</a:t>
            </a:r>
          </a:p>
          <a:p>
            <a:pPr eaLnBrk="1" hangingPunct="1"/>
            <a:r>
              <a:rPr lang="en-US" altLang="zh-CN">
                <a:ea typeface="宋体" charset="-122"/>
              </a:rPr>
              <a:t>	        }</a:t>
            </a:r>
          </a:p>
          <a:p>
            <a:pPr eaLnBrk="1" hangingPunct="1"/>
            <a:r>
              <a:rPr lang="en-US" altLang="zh-CN">
                <a:ea typeface="宋体" charset="-122"/>
              </a:rPr>
              <a:t>	        if(array[mid] &gt; target){        //</a:t>
            </a:r>
            <a:r>
              <a:rPr lang="zh-CN" altLang="en-US">
                <a:ea typeface="宋体" charset="-122"/>
              </a:rPr>
              <a:t>如果中间值大于目标数，则将</a:t>
            </a:r>
            <a:r>
              <a:rPr lang="en-US" altLang="zh-CN">
                <a:ea typeface="宋体" charset="-122"/>
              </a:rPr>
              <a:t>highr</a:t>
            </a:r>
            <a:r>
              <a:rPr lang="zh-CN" altLang="en-US">
                <a:ea typeface="宋体" charset="-122"/>
              </a:rPr>
              <a:t>点位置移动</a:t>
            </a:r>
            <a:r>
              <a:rPr lang="en-US" altLang="zh-CN">
                <a:ea typeface="宋体" charset="-122"/>
              </a:rPr>
              <a:t>mid</a:t>
            </a:r>
            <a:r>
              <a:rPr lang="zh-CN" altLang="en-US">
                <a:ea typeface="宋体" charset="-122"/>
              </a:rPr>
              <a:t>位置左边</a:t>
            </a:r>
          </a:p>
          <a:p>
            <a:pPr eaLnBrk="1" hangingPunct="1"/>
            <a:r>
              <a:rPr lang="zh-CN" altLang="en-US">
                <a:ea typeface="宋体" charset="-122"/>
              </a:rPr>
              <a:t>	           </a:t>
            </a:r>
            <a:r>
              <a:rPr lang="en-US" altLang="zh-CN">
                <a:ea typeface="宋体" charset="-122"/>
              </a:rPr>
              <a:t>hight = mid-1;</a:t>
            </a:r>
          </a:p>
          <a:p>
            <a:pPr eaLnBrk="1" hangingPunct="1"/>
            <a:r>
              <a:rPr lang="en-US" altLang="zh-CN">
                <a:ea typeface="宋体" charset="-122"/>
              </a:rPr>
              <a:t>	        }</a:t>
            </a:r>
          </a:p>
          <a:p>
            <a:pPr eaLnBrk="1" hangingPunct="1"/>
            <a:r>
              <a:rPr lang="en-US" altLang="zh-CN">
                <a:ea typeface="宋体" charset="-122"/>
              </a:rPr>
              <a:t>	        if(array[mid] &lt; target){       //</a:t>
            </a:r>
            <a:r>
              <a:rPr lang="zh-CN" altLang="en-US">
                <a:ea typeface="宋体" charset="-122"/>
              </a:rPr>
              <a:t>如果中间值小于目标数，则将</a:t>
            </a:r>
            <a:r>
              <a:rPr lang="en-US" altLang="zh-CN">
                <a:ea typeface="宋体" charset="-122"/>
              </a:rPr>
              <a:t>low</a:t>
            </a:r>
            <a:r>
              <a:rPr lang="zh-CN" altLang="en-US">
                <a:ea typeface="宋体" charset="-122"/>
              </a:rPr>
              <a:t>点位置移动</a:t>
            </a:r>
            <a:r>
              <a:rPr lang="en-US" altLang="zh-CN">
                <a:ea typeface="宋体" charset="-122"/>
              </a:rPr>
              <a:t>mid</a:t>
            </a:r>
            <a:r>
              <a:rPr lang="zh-CN" altLang="en-US">
                <a:ea typeface="宋体" charset="-122"/>
              </a:rPr>
              <a:t>位置右边</a:t>
            </a:r>
          </a:p>
          <a:p>
            <a:pPr eaLnBrk="1" hangingPunct="1"/>
            <a:r>
              <a:rPr lang="zh-CN" altLang="en-US">
                <a:ea typeface="宋体" charset="-122"/>
              </a:rPr>
              <a:t>	            </a:t>
            </a:r>
            <a:r>
              <a:rPr lang="en-US" altLang="zh-CN">
                <a:ea typeface="宋体" charset="-122"/>
              </a:rPr>
              <a:t>low = mid+1;</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return -1;</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a:t>
            </a:r>
          </a:p>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215</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2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216</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2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217</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2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218</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2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219</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2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r>
              <a:rPr lang="en-US" altLang="zh-CN">
                <a:ea typeface="宋体" charset="-122"/>
              </a:rPr>
              <a:t>//</a:t>
            </a:r>
            <a:r>
              <a:rPr lang="zh-CN" altLang="en-US">
                <a:ea typeface="宋体" charset="-122"/>
              </a:rPr>
              <a:t>注解版</a:t>
            </a:r>
            <a:endParaRPr lang="en-US" altLang="zh-CN">
              <a:ea typeface="宋体" charset="-122"/>
            </a:endParaRPr>
          </a:p>
          <a:p>
            <a:pPr eaLnBrk="1" hangingPunct="1"/>
            <a:endParaRPr lang="en-US" altLang="zh-CN">
              <a:ea typeface="宋体" charset="-122"/>
            </a:endParaRPr>
          </a:p>
          <a:p>
            <a:pPr marL="285750" indent="-285750">
              <a:buFont typeface="Wingdings" pitchFamily="2" charset="2"/>
              <a:buChar char="Ø"/>
            </a:pPr>
            <a:r>
              <a:rPr lang="zh-CN" altLang="en-US"/>
              <a:t>汉诺塔游戏的演示和思路分析</a:t>
            </a:r>
            <a:r>
              <a:rPr lang="en-US" altLang="zh-CN"/>
              <a:t>: </a:t>
            </a:r>
          </a:p>
          <a:p>
            <a:pPr marL="342900" indent="-342900">
              <a:buAutoNum type="arabicParenR"/>
            </a:pPr>
            <a:r>
              <a:rPr lang="zh-CN" altLang="en-US"/>
              <a:t>无论有多少个盘子，都认为只有两个。上面的所有盘子和最下面一个盘子</a:t>
            </a:r>
            <a:endParaRPr lang="en-US" altLang="zh-CN"/>
          </a:p>
          <a:p>
            <a:pPr marL="342900" indent="-342900">
              <a:buAutoNum type="arabicParenR"/>
            </a:pPr>
            <a:r>
              <a:rPr lang="zh-CN" altLang="en-US"/>
              <a:t>步骤</a:t>
            </a:r>
            <a:r>
              <a:rPr lang="en-US" altLang="zh-CN"/>
              <a:t>1</a:t>
            </a:r>
            <a:r>
              <a:rPr lang="zh-CN" altLang="en-US"/>
              <a:t>：如果只有一个盘子，直接从 </a:t>
            </a:r>
            <a:r>
              <a:rPr lang="en-US" altLang="zh-CN"/>
              <a:t>A -&gt; C</a:t>
            </a:r>
          </a:p>
          <a:p>
            <a:pPr marL="342900" indent="-342900">
              <a:buAutoNum type="arabicParenR"/>
            </a:pPr>
            <a:r>
              <a:rPr lang="zh-CN" altLang="en-US"/>
              <a:t>步骤</a:t>
            </a:r>
            <a:r>
              <a:rPr lang="en-US" altLang="zh-CN"/>
              <a:t>2</a:t>
            </a:r>
            <a:r>
              <a:rPr lang="zh-CN" altLang="en-US"/>
              <a:t>：如果有多个盘子</a:t>
            </a:r>
            <a:r>
              <a:rPr lang="en-US" altLang="zh-CN"/>
              <a:t>(&gt;=2)</a:t>
            </a:r>
            <a:r>
              <a:rPr lang="zh-CN" altLang="en-US"/>
              <a:t>，移动上面所有的盘子到 </a:t>
            </a:r>
            <a:r>
              <a:rPr lang="en-US" altLang="zh-CN"/>
              <a:t>B </a:t>
            </a:r>
            <a:r>
              <a:rPr lang="zh-CN" altLang="en-US"/>
              <a:t>，即</a:t>
            </a:r>
            <a:r>
              <a:rPr lang="en-US" altLang="zh-CN"/>
              <a:t>: A-&gt;B</a:t>
            </a:r>
          </a:p>
          <a:p>
            <a:pPr marL="342900" indent="-342900">
              <a:buAutoNum type="arabicParenR"/>
            </a:pPr>
            <a:r>
              <a:rPr lang="zh-CN" altLang="en-US"/>
              <a:t>步骤</a:t>
            </a:r>
            <a:r>
              <a:rPr lang="en-US" altLang="zh-CN"/>
              <a:t>3</a:t>
            </a:r>
            <a:r>
              <a:rPr lang="zh-CN" altLang="en-US"/>
              <a:t>：移动最下面的盘子到</a:t>
            </a:r>
            <a:r>
              <a:rPr lang="en-US" altLang="zh-CN"/>
              <a:t>C , </a:t>
            </a:r>
            <a:r>
              <a:rPr lang="zh-CN" altLang="en-US"/>
              <a:t>即 </a:t>
            </a:r>
            <a:r>
              <a:rPr lang="en-US" altLang="zh-CN"/>
              <a:t>A-&gt;C</a:t>
            </a:r>
          </a:p>
          <a:p>
            <a:pPr marL="342900" indent="-342900">
              <a:buAutoNum type="arabicParenR"/>
            </a:pPr>
            <a:r>
              <a:rPr lang="zh-CN" altLang="en-US"/>
              <a:t>步骤</a:t>
            </a:r>
            <a:r>
              <a:rPr lang="en-US" altLang="zh-CN"/>
              <a:t>4</a:t>
            </a:r>
            <a:r>
              <a:rPr lang="zh-CN" altLang="en-US"/>
              <a:t>：把上面的所有盘子从</a:t>
            </a:r>
            <a:r>
              <a:rPr lang="en-US" altLang="zh-CN"/>
              <a:t>B</a:t>
            </a:r>
            <a:r>
              <a:rPr lang="zh-CN" altLang="en-US"/>
              <a:t>塔位置移到</a:t>
            </a:r>
            <a:r>
              <a:rPr lang="en-US" altLang="zh-CN"/>
              <a:t>C</a:t>
            </a:r>
            <a:r>
              <a:rPr lang="zh-CN" altLang="en-US"/>
              <a:t>塔位置</a:t>
            </a:r>
            <a:r>
              <a:rPr lang="en-US" altLang="zh-CN"/>
              <a:t>, </a:t>
            </a:r>
            <a:r>
              <a:rPr lang="zh-CN" altLang="en-US"/>
              <a:t>即 </a:t>
            </a:r>
            <a:r>
              <a:rPr lang="en-US" altLang="zh-CN"/>
              <a:t>B-&gt;C</a:t>
            </a:r>
          </a:p>
          <a:p>
            <a:pPr marL="342900" indent="-342900">
              <a:buAutoNum type="arabicParenR"/>
            </a:pPr>
            <a:r>
              <a:rPr lang="zh-CN" altLang="en-US"/>
              <a:t>完成</a:t>
            </a:r>
            <a:endParaRPr lang="en-US" altLang="zh-CN"/>
          </a:p>
          <a:p>
            <a:pPr marL="342900" indent="-342900">
              <a:buAutoNum type="arabicParenR"/>
            </a:pPr>
            <a:endParaRPr lang="en-US" altLang="zh-CN"/>
          </a:p>
          <a:p>
            <a:pPr marL="342900" indent="-342900">
              <a:buAutoNum type="arabicParenR"/>
            </a:pPr>
            <a:endParaRPr lang="en-US" altLang="zh-CN"/>
          </a:p>
          <a:p>
            <a:pPr marL="0" indent="0">
              <a:buNone/>
            </a:pPr>
            <a:r>
              <a:rPr lang="en-US" altLang="zh-CN"/>
              <a:t>//5</a:t>
            </a:r>
            <a:r>
              <a:rPr lang="zh-CN" altLang="en-US"/>
              <a:t>个盘子的步骤</a:t>
            </a:r>
            <a:r>
              <a:rPr lang="en-US" altLang="zh-CN"/>
              <a:t>:[31]</a:t>
            </a:r>
          </a:p>
          <a:p>
            <a:r>
              <a:rPr lang="zh-CN" altLang="en-US" sz="1200" kern="1200">
                <a:solidFill>
                  <a:schemeClr val="tx1"/>
                </a:solidFill>
                <a:latin typeface="+mn-lt"/>
                <a:ea typeface="+mn-ea"/>
                <a:cs typeface="+mn-cs"/>
              </a:rPr>
              <a:t>第</a:t>
            </a:r>
            <a:r>
              <a:rPr lang="en-US" altLang="zh-CN" sz="1200" kern="1200">
                <a:solidFill>
                  <a:schemeClr val="tx1"/>
                </a:solidFill>
                <a:latin typeface="+mn-lt"/>
                <a:ea typeface="+mn-ea"/>
                <a:cs typeface="+mn-cs"/>
              </a:rPr>
              <a:t>1</a:t>
            </a:r>
            <a:r>
              <a:rPr lang="zh-CN" altLang="en-US" sz="1200" kern="1200">
                <a:solidFill>
                  <a:schemeClr val="tx1"/>
                </a:solidFill>
                <a:latin typeface="+mn-lt"/>
                <a:ea typeface="+mn-ea"/>
                <a:cs typeface="+mn-cs"/>
              </a:rPr>
              <a:t>个盘子从</a:t>
            </a:r>
            <a:r>
              <a:rPr lang="en-US" altLang="zh-CN" sz="1200" kern="1200">
                <a:solidFill>
                  <a:schemeClr val="tx1"/>
                </a:solidFill>
                <a:latin typeface="+mn-lt"/>
                <a:ea typeface="+mn-ea"/>
                <a:cs typeface="+mn-cs"/>
              </a:rPr>
              <a:t>A-&gt;C</a:t>
            </a:r>
          </a:p>
          <a:p>
            <a:r>
              <a:rPr lang="zh-CN" altLang="en-US" sz="1200" kern="1200">
                <a:solidFill>
                  <a:schemeClr val="tx1"/>
                </a:solidFill>
                <a:latin typeface="+mn-lt"/>
                <a:ea typeface="+mn-ea"/>
                <a:cs typeface="+mn-cs"/>
              </a:rPr>
              <a:t>第</a:t>
            </a:r>
            <a:r>
              <a:rPr lang="en-US" altLang="zh-CN" sz="1200" kern="1200">
                <a:solidFill>
                  <a:schemeClr val="tx1"/>
                </a:solidFill>
                <a:latin typeface="+mn-lt"/>
                <a:ea typeface="+mn-ea"/>
                <a:cs typeface="+mn-cs"/>
              </a:rPr>
              <a:t>2</a:t>
            </a:r>
            <a:r>
              <a:rPr lang="zh-CN" altLang="en-US" sz="1200" kern="1200">
                <a:solidFill>
                  <a:schemeClr val="tx1"/>
                </a:solidFill>
                <a:latin typeface="+mn-lt"/>
                <a:ea typeface="+mn-ea"/>
                <a:cs typeface="+mn-cs"/>
              </a:rPr>
              <a:t>个盘子从</a:t>
            </a:r>
            <a:r>
              <a:rPr lang="en-US" altLang="zh-CN" sz="1200" kern="1200">
                <a:solidFill>
                  <a:schemeClr val="tx1"/>
                </a:solidFill>
                <a:latin typeface="+mn-lt"/>
                <a:ea typeface="+mn-ea"/>
                <a:cs typeface="+mn-cs"/>
              </a:rPr>
              <a:t>A-&gt;B</a:t>
            </a:r>
          </a:p>
          <a:p>
            <a:r>
              <a:rPr lang="zh-CN" altLang="en-US" sz="1200" kern="1200">
                <a:solidFill>
                  <a:schemeClr val="tx1"/>
                </a:solidFill>
                <a:latin typeface="+mn-lt"/>
                <a:ea typeface="+mn-ea"/>
                <a:cs typeface="+mn-cs"/>
              </a:rPr>
              <a:t>第</a:t>
            </a:r>
            <a:r>
              <a:rPr lang="en-US" altLang="zh-CN" sz="1200" kern="1200">
                <a:solidFill>
                  <a:schemeClr val="tx1"/>
                </a:solidFill>
                <a:latin typeface="+mn-lt"/>
                <a:ea typeface="+mn-ea"/>
                <a:cs typeface="+mn-cs"/>
              </a:rPr>
              <a:t>1</a:t>
            </a:r>
            <a:r>
              <a:rPr lang="zh-CN" altLang="en-US" sz="1200" kern="1200">
                <a:solidFill>
                  <a:schemeClr val="tx1"/>
                </a:solidFill>
                <a:latin typeface="+mn-lt"/>
                <a:ea typeface="+mn-ea"/>
                <a:cs typeface="+mn-cs"/>
              </a:rPr>
              <a:t>个盘子从</a:t>
            </a:r>
            <a:r>
              <a:rPr lang="en-US" altLang="zh-CN" sz="1200" kern="1200">
                <a:solidFill>
                  <a:schemeClr val="tx1"/>
                </a:solidFill>
                <a:latin typeface="+mn-lt"/>
                <a:ea typeface="+mn-ea"/>
                <a:cs typeface="+mn-cs"/>
              </a:rPr>
              <a:t>C-&gt;B</a:t>
            </a:r>
          </a:p>
          <a:p>
            <a:r>
              <a:rPr lang="zh-CN" altLang="en-US" sz="1200" kern="1200">
                <a:solidFill>
                  <a:schemeClr val="tx1"/>
                </a:solidFill>
                <a:latin typeface="+mn-lt"/>
                <a:ea typeface="+mn-ea"/>
                <a:cs typeface="+mn-cs"/>
              </a:rPr>
              <a:t>第</a:t>
            </a:r>
            <a:r>
              <a:rPr lang="en-US" altLang="zh-CN" sz="1200" kern="1200">
                <a:solidFill>
                  <a:schemeClr val="tx1"/>
                </a:solidFill>
                <a:latin typeface="+mn-lt"/>
                <a:ea typeface="+mn-ea"/>
                <a:cs typeface="+mn-cs"/>
              </a:rPr>
              <a:t>3</a:t>
            </a:r>
            <a:r>
              <a:rPr lang="zh-CN" altLang="en-US" sz="1200" kern="1200">
                <a:solidFill>
                  <a:schemeClr val="tx1"/>
                </a:solidFill>
                <a:latin typeface="+mn-lt"/>
                <a:ea typeface="+mn-ea"/>
                <a:cs typeface="+mn-cs"/>
              </a:rPr>
              <a:t>个盘子从</a:t>
            </a:r>
            <a:r>
              <a:rPr lang="en-US" altLang="zh-CN" sz="1200" kern="1200">
                <a:solidFill>
                  <a:schemeClr val="tx1"/>
                </a:solidFill>
                <a:latin typeface="+mn-lt"/>
                <a:ea typeface="+mn-ea"/>
                <a:cs typeface="+mn-cs"/>
              </a:rPr>
              <a:t>A-&gt;C</a:t>
            </a:r>
          </a:p>
          <a:p>
            <a:r>
              <a:rPr lang="zh-CN" altLang="en-US" sz="1200" kern="1200">
                <a:solidFill>
                  <a:schemeClr val="tx1"/>
                </a:solidFill>
                <a:latin typeface="+mn-lt"/>
                <a:ea typeface="+mn-ea"/>
                <a:cs typeface="+mn-cs"/>
              </a:rPr>
              <a:t>第</a:t>
            </a:r>
            <a:r>
              <a:rPr lang="en-US" altLang="zh-CN" sz="1200" kern="1200">
                <a:solidFill>
                  <a:schemeClr val="tx1"/>
                </a:solidFill>
                <a:latin typeface="+mn-lt"/>
                <a:ea typeface="+mn-ea"/>
                <a:cs typeface="+mn-cs"/>
              </a:rPr>
              <a:t>1</a:t>
            </a:r>
            <a:r>
              <a:rPr lang="zh-CN" altLang="en-US" sz="1200" kern="1200">
                <a:solidFill>
                  <a:schemeClr val="tx1"/>
                </a:solidFill>
                <a:latin typeface="+mn-lt"/>
                <a:ea typeface="+mn-ea"/>
                <a:cs typeface="+mn-cs"/>
              </a:rPr>
              <a:t>个盘子从</a:t>
            </a:r>
            <a:r>
              <a:rPr lang="en-US" altLang="zh-CN" sz="1200" kern="1200">
                <a:solidFill>
                  <a:schemeClr val="tx1"/>
                </a:solidFill>
                <a:latin typeface="+mn-lt"/>
                <a:ea typeface="+mn-ea"/>
                <a:cs typeface="+mn-cs"/>
              </a:rPr>
              <a:t>B-&gt;A</a:t>
            </a:r>
          </a:p>
          <a:p>
            <a:r>
              <a:rPr lang="zh-CN" altLang="en-US" sz="1200" kern="1200">
                <a:solidFill>
                  <a:schemeClr val="tx1"/>
                </a:solidFill>
                <a:latin typeface="+mn-lt"/>
                <a:ea typeface="+mn-ea"/>
                <a:cs typeface="+mn-cs"/>
              </a:rPr>
              <a:t>第</a:t>
            </a:r>
            <a:r>
              <a:rPr lang="en-US" altLang="zh-CN" sz="1200" kern="1200">
                <a:solidFill>
                  <a:schemeClr val="tx1"/>
                </a:solidFill>
                <a:latin typeface="+mn-lt"/>
                <a:ea typeface="+mn-ea"/>
                <a:cs typeface="+mn-cs"/>
              </a:rPr>
              <a:t>2</a:t>
            </a:r>
            <a:r>
              <a:rPr lang="zh-CN" altLang="en-US" sz="1200" kern="1200">
                <a:solidFill>
                  <a:schemeClr val="tx1"/>
                </a:solidFill>
                <a:latin typeface="+mn-lt"/>
                <a:ea typeface="+mn-ea"/>
                <a:cs typeface="+mn-cs"/>
              </a:rPr>
              <a:t>个盘子从</a:t>
            </a:r>
            <a:r>
              <a:rPr lang="en-US" altLang="zh-CN" sz="1200" kern="1200">
                <a:solidFill>
                  <a:schemeClr val="tx1"/>
                </a:solidFill>
                <a:latin typeface="+mn-lt"/>
                <a:ea typeface="+mn-ea"/>
                <a:cs typeface="+mn-cs"/>
              </a:rPr>
              <a:t>B-&gt;C</a:t>
            </a:r>
          </a:p>
          <a:p>
            <a:r>
              <a:rPr lang="zh-CN" altLang="en-US" sz="1200" kern="1200">
                <a:solidFill>
                  <a:schemeClr val="tx1"/>
                </a:solidFill>
                <a:latin typeface="+mn-lt"/>
                <a:ea typeface="+mn-ea"/>
                <a:cs typeface="+mn-cs"/>
              </a:rPr>
              <a:t>第</a:t>
            </a:r>
            <a:r>
              <a:rPr lang="en-US" altLang="zh-CN" sz="1200" kern="1200">
                <a:solidFill>
                  <a:schemeClr val="tx1"/>
                </a:solidFill>
                <a:latin typeface="+mn-lt"/>
                <a:ea typeface="+mn-ea"/>
                <a:cs typeface="+mn-cs"/>
              </a:rPr>
              <a:t>1</a:t>
            </a:r>
            <a:r>
              <a:rPr lang="zh-CN" altLang="en-US" sz="1200" kern="1200">
                <a:solidFill>
                  <a:schemeClr val="tx1"/>
                </a:solidFill>
                <a:latin typeface="+mn-lt"/>
                <a:ea typeface="+mn-ea"/>
                <a:cs typeface="+mn-cs"/>
              </a:rPr>
              <a:t>个盘子从</a:t>
            </a:r>
            <a:r>
              <a:rPr lang="en-US" altLang="zh-CN" sz="1200" kern="1200">
                <a:solidFill>
                  <a:schemeClr val="tx1"/>
                </a:solidFill>
                <a:latin typeface="+mn-lt"/>
                <a:ea typeface="+mn-ea"/>
                <a:cs typeface="+mn-cs"/>
              </a:rPr>
              <a:t>A-&gt;C</a:t>
            </a:r>
          </a:p>
          <a:p>
            <a:r>
              <a:rPr lang="zh-CN" altLang="en-US" sz="1200" kern="1200">
                <a:solidFill>
                  <a:schemeClr val="tx1"/>
                </a:solidFill>
                <a:latin typeface="+mn-lt"/>
                <a:ea typeface="+mn-ea"/>
                <a:cs typeface="+mn-cs"/>
              </a:rPr>
              <a:t>第</a:t>
            </a:r>
            <a:r>
              <a:rPr lang="en-US" altLang="zh-CN" sz="1200" kern="1200">
                <a:solidFill>
                  <a:schemeClr val="tx1"/>
                </a:solidFill>
                <a:latin typeface="+mn-lt"/>
                <a:ea typeface="+mn-ea"/>
                <a:cs typeface="+mn-cs"/>
              </a:rPr>
              <a:t>4</a:t>
            </a:r>
            <a:r>
              <a:rPr lang="zh-CN" altLang="en-US" sz="1200" kern="1200">
                <a:solidFill>
                  <a:schemeClr val="tx1"/>
                </a:solidFill>
                <a:latin typeface="+mn-lt"/>
                <a:ea typeface="+mn-ea"/>
                <a:cs typeface="+mn-cs"/>
              </a:rPr>
              <a:t>个盘子从</a:t>
            </a:r>
            <a:r>
              <a:rPr lang="en-US" altLang="zh-CN" sz="1200" kern="1200">
                <a:solidFill>
                  <a:schemeClr val="tx1"/>
                </a:solidFill>
                <a:latin typeface="+mn-lt"/>
                <a:ea typeface="+mn-ea"/>
                <a:cs typeface="+mn-cs"/>
              </a:rPr>
              <a:t>A-&gt;B</a:t>
            </a:r>
          </a:p>
          <a:p>
            <a:r>
              <a:rPr lang="zh-CN" altLang="en-US" sz="1200" kern="1200">
                <a:solidFill>
                  <a:schemeClr val="tx1"/>
                </a:solidFill>
                <a:latin typeface="+mn-lt"/>
                <a:ea typeface="+mn-ea"/>
                <a:cs typeface="+mn-cs"/>
              </a:rPr>
              <a:t>第</a:t>
            </a:r>
            <a:r>
              <a:rPr lang="en-US" altLang="zh-CN" sz="1200" kern="1200">
                <a:solidFill>
                  <a:schemeClr val="tx1"/>
                </a:solidFill>
                <a:latin typeface="+mn-lt"/>
                <a:ea typeface="+mn-ea"/>
                <a:cs typeface="+mn-cs"/>
              </a:rPr>
              <a:t>1</a:t>
            </a:r>
            <a:r>
              <a:rPr lang="zh-CN" altLang="en-US" sz="1200" kern="1200">
                <a:solidFill>
                  <a:schemeClr val="tx1"/>
                </a:solidFill>
                <a:latin typeface="+mn-lt"/>
                <a:ea typeface="+mn-ea"/>
                <a:cs typeface="+mn-cs"/>
              </a:rPr>
              <a:t>个盘子从</a:t>
            </a:r>
            <a:r>
              <a:rPr lang="en-US" altLang="zh-CN" sz="1200" kern="1200">
                <a:solidFill>
                  <a:schemeClr val="tx1"/>
                </a:solidFill>
                <a:latin typeface="+mn-lt"/>
                <a:ea typeface="+mn-ea"/>
                <a:cs typeface="+mn-cs"/>
              </a:rPr>
              <a:t>C-&gt;B</a:t>
            </a:r>
          </a:p>
          <a:p>
            <a:r>
              <a:rPr lang="zh-CN" altLang="en-US" sz="1200" kern="1200">
                <a:solidFill>
                  <a:schemeClr val="tx1"/>
                </a:solidFill>
                <a:latin typeface="+mn-lt"/>
                <a:ea typeface="+mn-ea"/>
                <a:cs typeface="+mn-cs"/>
              </a:rPr>
              <a:t>第</a:t>
            </a:r>
            <a:r>
              <a:rPr lang="en-US" altLang="zh-CN" sz="1200" kern="1200">
                <a:solidFill>
                  <a:schemeClr val="tx1"/>
                </a:solidFill>
                <a:latin typeface="+mn-lt"/>
                <a:ea typeface="+mn-ea"/>
                <a:cs typeface="+mn-cs"/>
              </a:rPr>
              <a:t>2</a:t>
            </a:r>
            <a:r>
              <a:rPr lang="zh-CN" altLang="en-US" sz="1200" kern="1200">
                <a:solidFill>
                  <a:schemeClr val="tx1"/>
                </a:solidFill>
                <a:latin typeface="+mn-lt"/>
                <a:ea typeface="+mn-ea"/>
                <a:cs typeface="+mn-cs"/>
              </a:rPr>
              <a:t>个盘子从</a:t>
            </a:r>
            <a:r>
              <a:rPr lang="en-US" altLang="zh-CN" sz="1200" kern="1200">
                <a:solidFill>
                  <a:schemeClr val="tx1"/>
                </a:solidFill>
                <a:latin typeface="+mn-lt"/>
                <a:ea typeface="+mn-ea"/>
                <a:cs typeface="+mn-cs"/>
              </a:rPr>
              <a:t>C-&gt;A</a:t>
            </a:r>
          </a:p>
          <a:p>
            <a:r>
              <a:rPr lang="zh-CN" altLang="en-US" sz="1200" kern="1200">
                <a:solidFill>
                  <a:schemeClr val="tx1"/>
                </a:solidFill>
                <a:latin typeface="+mn-lt"/>
                <a:ea typeface="+mn-ea"/>
                <a:cs typeface="+mn-cs"/>
              </a:rPr>
              <a:t>第</a:t>
            </a:r>
            <a:r>
              <a:rPr lang="en-US" altLang="zh-CN" sz="1200" kern="1200">
                <a:solidFill>
                  <a:schemeClr val="tx1"/>
                </a:solidFill>
                <a:latin typeface="+mn-lt"/>
                <a:ea typeface="+mn-ea"/>
                <a:cs typeface="+mn-cs"/>
              </a:rPr>
              <a:t>1</a:t>
            </a:r>
            <a:r>
              <a:rPr lang="zh-CN" altLang="en-US" sz="1200" kern="1200">
                <a:solidFill>
                  <a:schemeClr val="tx1"/>
                </a:solidFill>
                <a:latin typeface="+mn-lt"/>
                <a:ea typeface="+mn-ea"/>
                <a:cs typeface="+mn-cs"/>
              </a:rPr>
              <a:t>个盘子从</a:t>
            </a:r>
            <a:r>
              <a:rPr lang="en-US" altLang="zh-CN" sz="1200" kern="1200">
                <a:solidFill>
                  <a:schemeClr val="tx1"/>
                </a:solidFill>
                <a:latin typeface="+mn-lt"/>
                <a:ea typeface="+mn-ea"/>
                <a:cs typeface="+mn-cs"/>
              </a:rPr>
              <a:t>B-&gt;A</a:t>
            </a:r>
          </a:p>
          <a:p>
            <a:r>
              <a:rPr lang="zh-CN" altLang="en-US" sz="1200" kern="1200">
                <a:solidFill>
                  <a:schemeClr val="tx1"/>
                </a:solidFill>
                <a:latin typeface="+mn-lt"/>
                <a:ea typeface="+mn-ea"/>
                <a:cs typeface="+mn-cs"/>
              </a:rPr>
              <a:t>第</a:t>
            </a:r>
            <a:r>
              <a:rPr lang="en-US" altLang="zh-CN" sz="1200" kern="1200">
                <a:solidFill>
                  <a:schemeClr val="tx1"/>
                </a:solidFill>
                <a:latin typeface="+mn-lt"/>
                <a:ea typeface="+mn-ea"/>
                <a:cs typeface="+mn-cs"/>
              </a:rPr>
              <a:t>3</a:t>
            </a:r>
            <a:r>
              <a:rPr lang="zh-CN" altLang="en-US" sz="1200" kern="1200">
                <a:solidFill>
                  <a:schemeClr val="tx1"/>
                </a:solidFill>
                <a:latin typeface="+mn-lt"/>
                <a:ea typeface="+mn-ea"/>
                <a:cs typeface="+mn-cs"/>
              </a:rPr>
              <a:t>个盘子从</a:t>
            </a:r>
            <a:r>
              <a:rPr lang="en-US" altLang="zh-CN" sz="1200" kern="1200">
                <a:solidFill>
                  <a:schemeClr val="tx1"/>
                </a:solidFill>
                <a:latin typeface="+mn-lt"/>
                <a:ea typeface="+mn-ea"/>
                <a:cs typeface="+mn-cs"/>
              </a:rPr>
              <a:t>C-&gt;B</a:t>
            </a:r>
          </a:p>
          <a:p>
            <a:r>
              <a:rPr lang="zh-CN" altLang="en-US" sz="1200" kern="1200">
                <a:solidFill>
                  <a:schemeClr val="tx1"/>
                </a:solidFill>
                <a:latin typeface="+mn-lt"/>
                <a:ea typeface="+mn-ea"/>
                <a:cs typeface="+mn-cs"/>
              </a:rPr>
              <a:t>第</a:t>
            </a:r>
            <a:r>
              <a:rPr lang="en-US" altLang="zh-CN" sz="1200" kern="1200">
                <a:solidFill>
                  <a:schemeClr val="tx1"/>
                </a:solidFill>
                <a:latin typeface="+mn-lt"/>
                <a:ea typeface="+mn-ea"/>
                <a:cs typeface="+mn-cs"/>
              </a:rPr>
              <a:t>1</a:t>
            </a:r>
            <a:r>
              <a:rPr lang="zh-CN" altLang="en-US" sz="1200" kern="1200">
                <a:solidFill>
                  <a:schemeClr val="tx1"/>
                </a:solidFill>
                <a:latin typeface="+mn-lt"/>
                <a:ea typeface="+mn-ea"/>
                <a:cs typeface="+mn-cs"/>
              </a:rPr>
              <a:t>个盘子从</a:t>
            </a:r>
            <a:r>
              <a:rPr lang="en-US" altLang="zh-CN" sz="1200" kern="1200">
                <a:solidFill>
                  <a:schemeClr val="tx1"/>
                </a:solidFill>
                <a:latin typeface="+mn-lt"/>
                <a:ea typeface="+mn-ea"/>
                <a:cs typeface="+mn-cs"/>
              </a:rPr>
              <a:t>A-&gt;C</a:t>
            </a:r>
          </a:p>
          <a:p>
            <a:r>
              <a:rPr lang="zh-CN" altLang="en-US" sz="1200" kern="1200">
                <a:solidFill>
                  <a:schemeClr val="tx1"/>
                </a:solidFill>
                <a:latin typeface="+mn-lt"/>
                <a:ea typeface="+mn-ea"/>
                <a:cs typeface="+mn-cs"/>
              </a:rPr>
              <a:t>第</a:t>
            </a:r>
            <a:r>
              <a:rPr lang="en-US" altLang="zh-CN" sz="1200" kern="1200">
                <a:solidFill>
                  <a:schemeClr val="tx1"/>
                </a:solidFill>
                <a:latin typeface="+mn-lt"/>
                <a:ea typeface="+mn-ea"/>
                <a:cs typeface="+mn-cs"/>
              </a:rPr>
              <a:t>2</a:t>
            </a:r>
            <a:r>
              <a:rPr lang="zh-CN" altLang="en-US" sz="1200" kern="1200">
                <a:solidFill>
                  <a:schemeClr val="tx1"/>
                </a:solidFill>
                <a:latin typeface="+mn-lt"/>
                <a:ea typeface="+mn-ea"/>
                <a:cs typeface="+mn-cs"/>
              </a:rPr>
              <a:t>个盘子从</a:t>
            </a:r>
            <a:r>
              <a:rPr lang="en-US" altLang="zh-CN" sz="1200" kern="1200">
                <a:solidFill>
                  <a:schemeClr val="tx1"/>
                </a:solidFill>
                <a:latin typeface="+mn-lt"/>
                <a:ea typeface="+mn-ea"/>
                <a:cs typeface="+mn-cs"/>
              </a:rPr>
              <a:t>A-&gt;B</a:t>
            </a:r>
          </a:p>
          <a:p>
            <a:r>
              <a:rPr lang="zh-CN" altLang="en-US" sz="1200" kern="1200">
                <a:solidFill>
                  <a:schemeClr val="tx1"/>
                </a:solidFill>
                <a:latin typeface="+mn-lt"/>
                <a:ea typeface="+mn-ea"/>
                <a:cs typeface="+mn-cs"/>
              </a:rPr>
              <a:t>第</a:t>
            </a:r>
            <a:r>
              <a:rPr lang="en-US" altLang="zh-CN" sz="1200" kern="1200">
                <a:solidFill>
                  <a:schemeClr val="tx1"/>
                </a:solidFill>
                <a:latin typeface="+mn-lt"/>
                <a:ea typeface="+mn-ea"/>
                <a:cs typeface="+mn-cs"/>
              </a:rPr>
              <a:t>1</a:t>
            </a:r>
            <a:r>
              <a:rPr lang="zh-CN" altLang="en-US" sz="1200" kern="1200">
                <a:solidFill>
                  <a:schemeClr val="tx1"/>
                </a:solidFill>
                <a:latin typeface="+mn-lt"/>
                <a:ea typeface="+mn-ea"/>
                <a:cs typeface="+mn-cs"/>
              </a:rPr>
              <a:t>个盘子从</a:t>
            </a:r>
            <a:r>
              <a:rPr lang="en-US" altLang="zh-CN" sz="1200" kern="1200">
                <a:solidFill>
                  <a:schemeClr val="tx1"/>
                </a:solidFill>
                <a:latin typeface="+mn-lt"/>
                <a:ea typeface="+mn-ea"/>
                <a:cs typeface="+mn-cs"/>
              </a:rPr>
              <a:t>C-&gt;B</a:t>
            </a:r>
          </a:p>
          <a:p>
            <a:r>
              <a:rPr lang="zh-CN" altLang="en-US" sz="1200" kern="1200">
                <a:solidFill>
                  <a:schemeClr val="tx1"/>
                </a:solidFill>
                <a:latin typeface="+mn-lt"/>
                <a:ea typeface="+mn-ea"/>
                <a:cs typeface="+mn-cs"/>
              </a:rPr>
              <a:t>第</a:t>
            </a:r>
            <a:r>
              <a:rPr lang="en-US" altLang="zh-CN" sz="1200" kern="1200">
                <a:solidFill>
                  <a:schemeClr val="tx1"/>
                </a:solidFill>
                <a:latin typeface="+mn-lt"/>
                <a:ea typeface="+mn-ea"/>
                <a:cs typeface="+mn-cs"/>
              </a:rPr>
              <a:t>5</a:t>
            </a:r>
            <a:r>
              <a:rPr lang="zh-CN" altLang="en-US" sz="1200" kern="1200">
                <a:solidFill>
                  <a:schemeClr val="tx1"/>
                </a:solidFill>
                <a:latin typeface="+mn-lt"/>
                <a:ea typeface="+mn-ea"/>
                <a:cs typeface="+mn-cs"/>
              </a:rPr>
              <a:t>个盘子从</a:t>
            </a:r>
            <a:r>
              <a:rPr lang="en-US" altLang="zh-CN" sz="1200" kern="1200">
                <a:solidFill>
                  <a:schemeClr val="tx1"/>
                </a:solidFill>
                <a:latin typeface="+mn-lt"/>
                <a:ea typeface="+mn-ea"/>
                <a:cs typeface="+mn-cs"/>
              </a:rPr>
              <a:t>A-&gt;C</a:t>
            </a:r>
          </a:p>
          <a:p>
            <a:r>
              <a:rPr lang="zh-CN" altLang="en-US" sz="1200" kern="1200">
                <a:solidFill>
                  <a:schemeClr val="tx1"/>
                </a:solidFill>
                <a:latin typeface="+mn-lt"/>
                <a:ea typeface="+mn-ea"/>
                <a:cs typeface="+mn-cs"/>
              </a:rPr>
              <a:t>第</a:t>
            </a:r>
            <a:r>
              <a:rPr lang="en-US" altLang="zh-CN" sz="1200" kern="1200">
                <a:solidFill>
                  <a:schemeClr val="tx1"/>
                </a:solidFill>
                <a:latin typeface="+mn-lt"/>
                <a:ea typeface="+mn-ea"/>
                <a:cs typeface="+mn-cs"/>
              </a:rPr>
              <a:t>1</a:t>
            </a:r>
            <a:r>
              <a:rPr lang="zh-CN" altLang="en-US" sz="1200" kern="1200">
                <a:solidFill>
                  <a:schemeClr val="tx1"/>
                </a:solidFill>
                <a:latin typeface="+mn-lt"/>
                <a:ea typeface="+mn-ea"/>
                <a:cs typeface="+mn-cs"/>
              </a:rPr>
              <a:t>个盘子从</a:t>
            </a:r>
            <a:r>
              <a:rPr lang="en-US" altLang="zh-CN" sz="1200" kern="1200">
                <a:solidFill>
                  <a:schemeClr val="tx1"/>
                </a:solidFill>
                <a:latin typeface="+mn-lt"/>
                <a:ea typeface="+mn-ea"/>
                <a:cs typeface="+mn-cs"/>
              </a:rPr>
              <a:t>B-&gt;A</a:t>
            </a:r>
          </a:p>
          <a:p>
            <a:r>
              <a:rPr lang="zh-CN" altLang="en-US" sz="1200" kern="1200">
                <a:solidFill>
                  <a:schemeClr val="tx1"/>
                </a:solidFill>
                <a:latin typeface="+mn-lt"/>
                <a:ea typeface="+mn-ea"/>
                <a:cs typeface="+mn-cs"/>
              </a:rPr>
              <a:t>第</a:t>
            </a:r>
            <a:r>
              <a:rPr lang="en-US" altLang="zh-CN" sz="1200" kern="1200">
                <a:solidFill>
                  <a:schemeClr val="tx1"/>
                </a:solidFill>
                <a:latin typeface="+mn-lt"/>
                <a:ea typeface="+mn-ea"/>
                <a:cs typeface="+mn-cs"/>
              </a:rPr>
              <a:t>2</a:t>
            </a:r>
            <a:r>
              <a:rPr lang="zh-CN" altLang="en-US" sz="1200" kern="1200">
                <a:solidFill>
                  <a:schemeClr val="tx1"/>
                </a:solidFill>
                <a:latin typeface="+mn-lt"/>
                <a:ea typeface="+mn-ea"/>
                <a:cs typeface="+mn-cs"/>
              </a:rPr>
              <a:t>个盘子从</a:t>
            </a:r>
            <a:r>
              <a:rPr lang="en-US" altLang="zh-CN" sz="1200" kern="1200">
                <a:solidFill>
                  <a:schemeClr val="tx1"/>
                </a:solidFill>
                <a:latin typeface="+mn-lt"/>
                <a:ea typeface="+mn-ea"/>
                <a:cs typeface="+mn-cs"/>
              </a:rPr>
              <a:t>B-&gt;C</a:t>
            </a:r>
          </a:p>
          <a:p>
            <a:r>
              <a:rPr lang="zh-CN" altLang="en-US" sz="1200" kern="1200">
                <a:solidFill>
                  <a:schemeClr val="tx1"/>
                </a:solidFill>
                <a:latin typeface="+mn-lt"/>
                <a:ea typeface="+mn-ea"/>
                <a:cs typeface="+mn-cs"/>
              </a:rPr>
              <a:t>第</a:t>
            </a:r>
            <a:r>
              <a:rPr lang="en-US" altLang="zh-CN" sz="1200" kern="1200">
                <a:solidFill>
                  <a:schemeClr val="tx1"/>
                </a:solidFill>
                <a:latin typeface="+mn-lt"/>
                <a:ea typeface="+mn-ea"/>
                <a:cs typeface="+mn-cs"/>
              </a:rPr>
              <a:t>1</a:t>
            </a:r>
            <a:r>
              <a:rPr lang="zh-CN" altLang="en-US" sz="1200" kern="1200">
                <a:solidFill>
                  <a:schemeClr val="tx1"/>
                </a:solidFill>
                <a:latin typeface="+mn-lt"/>
                <a:ea typeface="+mn-ea"/>
                <a:cs typeface="+mn-cs"/>
              </a:rPr>
              <a:t>个盘子从</a:t>
            </a:r>
            <a:r>
              <a:rPr lang="en-US" altLang="zh-CN" sz="1200" kern="1200">
                <a:solidFill>
                  <a:schemeClr val="tx1"/>
                </a:solidFill>
                <a:latin typeface="+mn-lt"/>
                <a:ea typeface="+mn-ea"/>
                <a:cs typeface="+mn-cs"/>
              </a:rPr>
              <a:t>A-&gt;C</a:t>
            </a:r>
          </a:p>
          <a:p>
            <a:r>
              <a:rPr lang="zh-CN" altLang="en-US" sz="1200" kern="1200">
                <a:solidFill>
                  <a:schemeClr val="tx1"/>
                </a:solidFill>
                <a:latin typeface="+mn-lt"/>
                <a:ea typeface="+mn-ea"/>
                <a:cs typeface="+mn-cs"/>
              </a:rPr>
              <a:t>第</a:t>
            </a:r>
            <a:r>
              <a:rPr lang="en-US" altLang="zh-CN" sz="1200" kern="1200">
                <a:solidFill>
                  <a:schemeClr val="tx1"/>
                </a:solidFill>
                <a:latin typeface="+mn-lt"/>
                <a:ea typeface="+mn-ea"/>
                <a:cs typeface="+mn-cs"/>
              </a:rPr>
              <a:t>3</a:t>
            </a:r>
            <a:r>
              <a:rPr lang="zh-CN" altLang="en-US" sz="1200" kern="1200">
                <a:solidFill>
                  <a:schemeClr val="tx1"/>
                </a:solidFill>
                <a:latin typeface="+mn-lt"/>
                <a:ea typeface="+mn-ea"/>
                <a:cs typeface="+mn-cs"/>
              </a:rPr>
              <a:t>个盘子从</a:t>
            </a:r>
            <a:r>
              <a:rPr lang="en-US" altLang="zh-CN" sz="1200" kern="1200">
                <a:solidFill>
                  <a:schemeClr val="tx1"/>
                </a:solidFill>
                <a:latin typeface="+mn-lt"/>
                <a:ea typeface="+mn-ea"/>
                <a:cs typeface="+mn-cs"/>
              </a:rPr>
              <a:t>B-&gt;A</a:t>
            </a:r>
          </a:p>
          <a:p>
            <a:r>
              <a:rPr lang="zh-CN" altLang="en-US" sz="1200" kern="1200">
                <a:solidFill>
                  <a:schemeClr val="tx1"/>
                </a:solidFill>
                <a:latin typeface="+mn-lt"/>
                <a:ea typeface="+mn-ea"/>
                <a:cs typeface="+mn-cs"/>
              </a:rPr>
              <a:t>第</a:t>
            </a:r>
            <a:r>
              <a:rPr lang="en-US" altLang="zh-CN" sz="1200" kern="1200">
                <a:solidFill>
                  <a:schemeClr val="tx1"/>
                </a:solidFill>
                <a:latin typeface="+mn-lt"/>
                <a:ea typeface="+mn-ea"/>
                <a:cs typeface="+mn-cs"/>
              </a:rPr>
              <a:t>1</a:t>
            </a:r>
            <a:r>
              <a:rPr lang="zh-CN" altLang="en-US" sz="1200" kern="1200">
                <a:solidFill>
                  <a:schemeClr val="tx1"/>
                </a:solidFill>
                <a:latin typeface="+mn-lt"/>
                <a:ea typeface="+mn-ea"/>
                <a:cs typeface="+mn-cs"/>
              </a:rPr>
              <a:t>个盘子从</a:t>
            </a:r>
            <a:r>
              <a:rPr lang="en-US" altLang="zh-CN" sz="1200" kern="1200">
                <a:solidFill>
                  <a:schemeClr val="tx1"/>
                </a:solidFill>
                <a:latin typeface="+mn-lt"/>
                <a:ea typeface="+mn-ea"/>
                <a:cs typeface="+mn-cs"/>
              </a:rPr>
              <a:t>C-&gt;B</a:t>
            </a:r>
          </a:p>
          <a:p>
            <a:r>
              <a:rPr lang="zh-CN" altLang="en-US" sz="1200" kern="1200">
                <a:solidFill>
                  <a:schemeClr val="tx1"/>
                </a:solidFill>
                <a:latin typeface="+mn-lt"/>
                <a:ea typeface="+mn-ea"/>
                <a:cs typeface="+mn-cs"/>
              </a:rPr>
              <a:t>第</a:t>
            </a:r>
            <a:r>
              <a:rPr lang="en-US" altLang="zh-CN" sz="1200" kern="1200">
                <a:solidFill>
                  <a:schemeClr val="tx1"/>
                </a:solidFill>
                <a:latin typeface="+mn-lt"/>
                <a:ea typeface="+mn-ea"/>
                <a:cs typeface="+mn-cs"/>
              </a:rPr>
              <a:t>2</a:t>
            </a:r>
            <a:r>
              <a:rPr lang="zh-CN" altLang="en-US" sz="1200" kern="1200">
                <a:solidFill>
                  <a:schemeClr val="tx1"/>
                </a:solidFill>
                <a:latin typeface="+mn-lt"/>
                <a:ea typeface="+mn-ea"/>
                <a:cs typeface="+mn-cs"/>
              </a:rPr>
              <a:t>个盘子从</a:t>
            </a:r>
            <a:r>
              <a:rPr lang="en-US" altLang="zh-CN" sz="1200" kern="1200">
                <a:solidFill>
                  <a:schemeClr val="tx1"/>
                </a:solidFill>
                <a:latin typeface="+mn-lt"/>
                <a:ea typeface="+mn-ea"/>
                <a:cs typeface="+mn-cs"/>
              </a:rPr>
              <a:t>C-&gt;A</a:t>
            </a:r>
          </a:p>
          <a:p>
            <a:r>
              <a:rPr lang="zh-CN" altLang="en-US" sz="1200" kern="1200">
                <a:solidFill>
                  <a:schemeClr val="tx1"/>
                </a:solidFill>
                <a:latin typeface="+mn-lt"/>
                <a:ea typeface="+mn-ea"/>
                <a:cs typeface="+mn-cs"/>
              </a:rPr>
              <a:t>第</a:t>
            </a:r>
            <a:r>
              <a:rPr lang="en-US" altLang="zh-CN" sz="1200" kern="1200">
                <a:solidFill>
                  <a:schemeClr val="tx1"/>
                </a:solidFill>
                <a:latin typeface="+mn-lt"/>
                <a:ea typeface="+mn-ea"/>
                <a:cs typeface="+mn-cs"/>
              </a:rPr>
              <a:t>1</a:t>
            </a:r>
            <a:r>
              <a:rPr lang="zh-CN" altLang="en-US" sz="1200" kern="1200">
                <a:solidFill>
                  <a:schemeClr val="tx1"/>
                </a:solidFill>
                <a:latin typeface="+mn-lt"/>
                <a:ea typeface="+mn-ea"/>
                <a:cs typeface="+mn-cs"/>
              </a:rPr>
              <a:t>个盘子从</a:t>
            </a:r>
            <a:r>
              <a:rPr lang="en-US" altLang="zh-CN" sz="1200" kern="1200">
                <a:solidFill>
                  <a:schemeClr val="tx1"/>
                </a:solidFill>
                <a:latin typeface="+mn-lt"/>
                <a:ea typeface="+mn-ea"/>
                <a:cs typeface="+mn-cs"/>
              </a:rPr>
              <a:t>B-&gt;A</a:t>
            </a:r>
          </a:p>
          <a:p>
            <a:r>
              <a:rPr lang="zh-CN" altLang="en-US" sz="1200" kern="1200">
                <a:solidFill>
                  <a:schemeClr val="tx1"/>
                </a:solidFill>
                <a:latin typeface="+mn-lt"/>
                <a:ea typeface="+mn-ea"/>
                <a:cs typeface="+mn-cs"/>
              </a:rPr>
              <a:t>第</a:t>
            </a:r>
            <a:r>
              <a:rPr lang="en-US" altLang="zh-CN" sz="1200" kern="1200">
                <a:solidFill>
                  <a:schemeClr val="tx1"/>
                </a:solidFill>
                <a:latin typeface="+mn-lt"/>
                <a:ea typeface="+mn-ea"/>
                <a:cs typeface="+mn-cs"/>
              </a:rPr>
              <a:t>4</a:t>
            </a:r>
            <a:r>
              <a:rPr lang="zh-CN" altLang="en-US" sz="1200" kern="1200">
                <a:solidFill>
                  <a:schemeClr val="tx1"/>
                </a:solidFill>
                <a:latin typeface="+mn-lt"/>
                <a:ea typeface="+mn-ea"/>
                <a:cs typeface="+mn-cs"/>
              </a:rPr>
              <a:t>个盘子从</a:t>
            </a:r>
            <a:r>
              <a:rPr lang="en-US" altLang="zh-CN" sz="1200" kern="1200">
                <a:solidFill>
                  <a:schemeClr val="tx1"/>
                </a:solidFill>
                <a:latin typeface="+mn-lt"/>
                <a:ea typeface="+mn-ea"/>
                <a:cs typeface="+mn-cs"/>
              </a:rPr>
              <a:t>B-&gt;C</a:t>
            </a:r>
          </a:p>
          <a:p>
            <a:r>
              <a:rPr lang="zh-CN" altLang="en-US" sz="1200" kern="1200">
                <a:solidFill>
                  <a:schemeClr val="tx1"/>
                </a:solidFill>
                <a:latin typeface="+mn-lt"/>
                <a:ea typeface="+mn-ea"/>
                <a:cs typeface="+mn-cs"/>
              </a:rPr>
              <a:t>第</a:t>
            </a:r>
            <a:r>
              <a:rPr lang="en-US" altLang="zh-CN" sz="1200" kern="1200">
                <a:solidFill>
                  <a:schemeClr val="tx1"/>
                </a:solidFill>
                <a:latin typeface="+mn-lt"/>
                <a:ea typeface="+mn-ea"/>
                <a:cs typeface="+mn-cs"/>
              </a:rPr>
              <a:t>1</a:t>
            </a:r>
            <a:r>
              <a:rPr lang="zh-CN" altLang="en-US" sz="1200" kern="1200">
                <a:solidFill>
                  <a:schemeClr val="tx1"/>
                </a:solidFill>
                <a:latin typeface="+mn-lt"/>
                <a:ea typeface="+mn-ea"/>
                <a:cs typeface="+mn-cs"/>
              </a:rPr>
              <a:t>个盘子从</a:t>
            </a:r>
            <a:r>
              <a:rPr lang="en-US" altLang="zh-CN" sz="1200" kern="1200">
                <a:solidFill>
                  <a:schemeClr val="tx1"/>
                </a:solidFill>
                <a:latin typeface="+mn-lt"/>
                <a:ea typeface="+mn-ea"/>
                <a:cs typeface="+mn-cs"/>
              </a:rPr>
              <a:t>A-&gt;C</a:t>
            </a:r>
          </a:p>
          <a:p>
            <a:r>
              <a:rPr lang="zh-CN" altLang="en-US" sz="1200" kern="1200">
                <a:solidFill>
                  <a:schemeClr val="tx1"/>
                </a:solidFill>
                <a:latin typeface="+mn-lt"/>
                <a:ea typeface="+mn-ea"/>
                <a:cs typeface="+mn-cs"/>
              </a:rPr>
              <a:t>第</a:t>
            </a:r>
            <a:r>
              <a:rPr lang="en-US" altLang="zh-CN" sz="1200" kern="1200">
                <a:solidFill>
                  <a:schemeClr val="tx1"/>
                </a:solidFill>
                <a:latin typeface="+mn-lt"/>
                <a:ea typeface="+mn-ea"/>
                <a:cs typeface="+mn-cs"/>
              </a:rPr>
              <a:t>2</a:t>
            </a:r>
            <a:r>
              <a:rPr lang="zh-CN" altLang="en-US" sz="1200" kern="1200">
                <a:solidFill>
                  <a:schemeClr val="tx1"/>
                </a:solidFill>
                <a:latin typeface="+mn-lt"/>
                <a:ea typeface="+mn-ea"/>
                <a:cs typeface="+mn-cs"/>
              </a:rPr>
              <a:t>个盘子从</a:t>
            </a:r>
            <a:r>
              <a:rPr lang="en-US" altLang="zh-CN" sz="1200" kern="1200">
                <a:solidFill>
                  <a:schemeClr val="tx1"/>
                </a:solidFill>
                <a:latin typeface="+mn-lt"/>
                <a:ea typeface="+mn-ea"/>
                <a:cs typeface="+mn-cs"/>
              </a:rPr>
              <a:t>A-&gt;B</a:t>
            </a:r>
          </a:p>
          <a:p>
            <a:r>
              <a:rPr lang="zh-CN" altLang="en-US" sz="1200" kern="1200">
                <a:solidFill>
                  <a:schemeClr val="tx1"/>
                </a:solidFill>
                <a:latin typeface="+mn-lt"/>
                <a:ea typeface="+mn-ea"/>
                <a:cs typeface="+mn-cs"/>
              </a:rPr>
              <a:t>第</a:t>
            </a:r>
            <a:r>
              <a:rPr lang="en-US" altLang="zh-CN" sz="1200" kern="1200">
                <a:solidFill>
                  <a:schemeClr val="tx1"/>
                </a:solidFill>
                <a:latin typeface="+mn-lt"/>
                <a:ea typeface="+mn-ea"/>
                <a:cs typeface="+mn-cs"/>
              </a:rPr>
              <a:t>1</a:t>
            </a:r>
            <a:r>
              <a:rPr lang="zh-CN" altLang="en-US" sz="1200" kern="1200">
                <a:solidFill>
                  <a:schemeClr val="tx1"/>
                </a:solidFill>
                <a:latin typeface="+mn-lt"/>
                <a:ea typeface="+mn-ea"/>
                <a:cs typeface="+mn-cs"/>
              </a:rPr>
              <a:t>个盘子从</a:t>
            </a:r>
            <a:r>
              <a:rPr lang="en-US" altLang="zh-CN" sz="1200" kern="1200">
                <a:solidFill>
                  <a:schemeClr val="tx1"/>
                </a:solidFill>
                <a:latin typeface="+mn-lt"/>
                <a:ea typeface="+mn-ea"/>
                <a:cs typeface="+mn-cs"/>
              </a:rPr>
              <a:t>C-&gt;B</a:t>
            </a:r>
          </a:p>
          <a:p>
            <a:r>
              <a:rPr lang="zh-CN" altLang="en-US" sz="1200" kern="1200">
                <a:solidFill>
                  <a:schemeClr val="tx1"/>
                </a:solidFill>
                <a:latin typeface="+mn-lt"/>
                <a:ea typeface="+mn-ea"/>
                <a:cs typeface="+mn-cs"/>
              </a:rPr>
              <a:t>第</a:t>
            </a:r>
            <a:r>
              <a:rPr lang="en-US" altLang="zh-CN" sz="1200" kern="1200">
                <a:solidFill>
                  <a:schemeClr val="tx1"/>
                </a:solidFill>
                <a:latin typeface="+mn-lt"/>
                <a:ea typeface="+mn-ea"/>
                <a:cs typeface="+mn-cs"/>
              </a:rPr>
              <a:t>3</a:t>
            </a:r>
            <a:r>
              <a:rPr lang="zh-CN" altLang="en-US" sz="1200" kern="1200">
                <a:solidFill>
                  <a:schemeClr val="tx1"/>
                </a:solidFill>
                <a:latin typeface="+mn-lt"/>
                <a:ea typeface="+mn-ea"/>
                <a:cs typeface="+mn-cs"/>
              </a:rPr>
              <a:t>个盘子从</a:t>
            </a:r>
            <a:r>
              <a:rPr lang="en-US" altLang="zh-CN" sz="1200" kern="1200">
                <a:solidFill>
                  <a:schemeClr val="tx1"/>
                </a:solidFill>
                <a:latin typeface="+mn-lt"/>
                <a:ea typeface="+mn-ea"/>
                <a:cs typeface="+mn-cs"/>
              </a:rPr>
              <a:t>A-&gt;C</a:t>
            </a:r>
          </a:p>
          <a:p>
            <a:r>
              <a:rPr lang="zh-CN" altLang="en-US" sz="1200" kern="1200">
                <a:solidFill>
                  <a:schemeClr val="tx1"/>
                </a:solidFill>
                <a:latin typeface="+mn-lt"/>
                <a:ea typeface="+mn-ea"/>
                <a:cs typeface="+mn-cs"/>
              </a:rPr>
              <a:t>第</a:t>
            </a:r>
            <a:r>
              <a:rPr lang="en-US" altLang="zh-CN" sz="1200" kern="1200">
                <a:solidFill>
                  <a:schemeClr val="tx1"/>
                </a:solidFill>
                <a:latin typeface="+mn-lt"/>
                <a:ea typeface="+mn-ea"/>
                <a:cs typeface="+mn-cs"/>
              </a:rPr>
              <a:t>1</a:t>
            </a:r>
            <a:r>
              <a:rPr lang="zh-CN" altLang="en-US" sz="1200" kern="1200">
                <a:solidFill>
                  <a:schemeClr val="tx1"/>
                </a:solidFill>
                <a:latin typeface="+mn-lt"/>
                <a:ea typeface="+mn-ea"/>
                <a:cs typeface="+mn-cs"/>
              </a:rPr>
              <a:t>个盘子从</a:t>
            </a:r>
            <a:r>
              <a:rPr lang="en-US" altLang="zh-CN" sz="1200" kern="1200">
                <a:solidFill>
                  <a:schemeClr val="tx1"/>
                </a:solidFill>
                <a:latin typeface="+mn-lt"/>
                <a:ea typeface="+mn-ea"/>
                <a:cs typeface="+mn-cs"/>
              </a:rPr>
              <a:t>B-&gt;A</a:t>
            </a:r>
          </a:p>
          <a:p>
            <a:r>
              <a:rPr lang="zh-CN" altLang="en-US" sz="1200" kern="1200">
                <a:solidFill>
                  <a:schemeClr val="tx1"/>
                </a:solidFill>
                <a:latin typeface="+mn-lt"/>
                <a:ea typeface="+mn-ea"/>
                <a:cs typeface="+mn-cs"/>
              </a:rPr>
              <a:t>第</a:t>
            </a:r>
            <a:r>
              <a:rPr lang="en-US" altLang="zh-CN" sz="1200" kern="1200">
                <a:solidFill>
                  <a:schemeClr val="tx1"/>
                </a:solidFill>
                <a:latin typeface="+mn-lt"/>
                <a:ea typeface="+mn-ea"/>
                <a:cs typeface="+mn-cs"/>
              </a:rPr>
              <a:t>2</a:t>
            </a:r>
            <a:r>
              <a:rPr lang="zh-CN" altLang="en-US" sz="1200" kern="1200">
                <a:solidFill>
                  <a:schemeClr val="tx1"/>
                </a:solidFill>
                <a:latin typeface="+mn-lt"/>
                <a:ea typeface="+mn-ea"/>
                <a:cs typeface="+mn-cs"/>
              </a:rPr>
              <a:t>个盘子从</a:t>
            </a:r>
            <a:r>
              <a:rPr lang="en-US" altLang="zh-CN" sz="1200" kern="1200">
                <a:solidFill>
                  <a:schemeClr val="tx1"/>
                </a:solidFill>
                <a:latin typeface="+mn-lt"/>
                <a:ea typeface="+mn-ea"/>
                <a:cs typeface="+mn-cs"/>
              </a:rPr>
              <a:t>B-&gt;C</a:t>
            </a:r>
          </a:p>
          <a:p>
            <a:r>
              <a:rPr lang="zh-CN" altLang="en-US" sz="1200" kern="1200">
                <a:solidFill>
                  <a:schemeClr val="tx1"/>
                </a:solidFill>
                <a:latin typeface="+mn-lt"/>
                <a:ea typeface="+mn-ea"/>
                <a:cs typeface="+mn-cs"/>
              </a:rPr>
              <a:t>第</a:t>
            </a:r>
            <a:r>
              <a:rPr lang="en-US" altLang="zh-CN" sz="1200" kern="1200">
                <a:solidFill>
                  <a:schemeClr val="tx1"/>
                </a:solidFill>
                <a:latin typeface="+mn-lt"/>
                <a:ea typeface="+mn-ea"/>
                <a:cs typeface="+mn-cs"/>
              </a:rPr>
              <a:t>1</a:t>
            </a:r>
            <a:r>
              <a:rPr lang="zh-CN" altLang="en-US" sz="1200" kern="1200">
                <a:solidFill>
                  <a:schemeClr val="tx1"/>
                </a:solidFill>
                <a:latin typeface="+mn-lt"/>
                <a:ea typeface="+mn-ea"/>
                <a:cs typeface="+mn-cs"/>
              </a:rPr>
              <a:t>个盘子从</a:t>
            </a:r>
            <a:r>
              <a:rPr lang="en-US" altLang="zh-CN" sz="1200" kern="1200">
                <a:solidFill>
                  <a:schemeClr val="tx1"/>
                </a:solidFill>
                <a:latin typeface="+mn-lt"/>
                <a:ea typeface="+mn-ea"/>
                <a:cs typeface="+mn-cs"/>
              </a:rPr>
              <a:t>A-&gt;C</a:t>
            </a:r>
          </a:p>
          <a:p>
            <a:pPr marL="0" indent="0">
              <a:buNone/>
            </a:pPr>
            <a:endParaRPr lang="en-US" altLang="zh-CN"/>
          </a:p>
          <a:p>
            <a:pPr eaLnBrk="1" hangingPunct="1"/>
            <a:endParaRPr lang="en-US" altLang="zh-CN">
              <a:ea typeface="宋体" charset="-122"/>
            </a:endParaRPr>
          </a:p>
          <a:p>
            <a:pPr eaLnBrk="1" hangingPunct="1"/>
            <a:endParaRPr lang="en-US" altLang="zh-CN">
              <a:ea typeface="宋体" charset="-122"/>
            </a:endParaRPr>
          </a:p>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220</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r>
              <a:rPr lang="zh-CN" altLang="en-US">
                <a:ea typeface="宋体" charset="-122"/>
              </a:rPr>
              <a:t>可以给同学们演示一把</a:t>
            </a:r>
            <a:r>
              <a:rPr lang="en-US" altLang="zh-CN">
                <a:ea typeface="宋体" charset="-122"/>
              </a:rPr>
              <a:t>:</a:t>
            </a: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23</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2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r>
              <a:rPr lang="en-US" altLang="zh-CN">
                <a:ea typeface="宋体" charset="-122"/>
              </a:rPr>
              <a:t>//</a:t>
            </a:r>
            <a:r>
              <a:rPr lang="zh-CN" altLang="en-US">
                <a:ea typeface="宋体" charset="-122"/>
              </a:rPr>
              <a:t>代码演示</a:t>
            </a:r>
            <a:r>
              <a:rPr lang="en-US" altLang="zh-CN">
                <a:ea typeface="宋体" charset="-122"/>
              </a:rPr>
              <a:t>:</a:t>
            </a:r>
          </a:p>
          <a:p>
            <a:pPr eaLnBrk="1" hangingPunct="1"/>
            <a:endParaRPr lang="en-US" altLang="zh-CN">
              <a:ea typeface="宋体" charset="-122"/>
            </a:endParaRPr>
          </a:p>
          <a:p>
            <a:pPr eaLnBrk="1" hangingPunct="1"/>
            <a:r>
              <a:rPr lang="en-US" altLang="zh-CN">
                <a:ea typeface="宋体" charset="-122"/>
              </a:rPr>
              <a:t>package com.atguigu.hanoitower;</a:t>
            </a:r>
          </a:p>
          <a:p>
            <a:pPr eaLnBrk="1" hangingPunct="1"/>
            <a:endParaRPr lang="en-US" altLang="zh-CN">
              <a:ea typeface="宋体" charset="-122"/>
            </a:endParaRPr>
          </a:p>
          <a:p>
            <a:pPr eaLnBrk="1" hangingPunct="1"/>
            <a:r>
              <a:rPr lang="en-US" altLang="zh-CN">
                <a:ea typeface="宋体" charset="-122"/>
              </a:rPr>
              <a:t>public class Hanoitower {</a:t>
            </a:r>
          </a:p>
          <a:p>
            <a:pPr eaLnBrk="1" hangingPunct="1"/>
            <a:endParaRPr lang="en-US" altLang="zh-CN">
              <a:ea typeface="宋体" charset="-122"/>
            </a:endParaRPr>
          </a:p>
          <a:p>
            <a:pPr eaLnBrk="1" hangingPunct="1"/>
            <a:r>
              <a:rPr lang="en-US" altLang="zh-CN">
                <a:ea typeface="宋体" charset="-122"/>
              </a:rPr>
              <a:t>	public static void main(String[] args) {</a:t>
            </a:r>
          </a:p>
          <a:p>
            <a:pPr eaLnBrk="1" hangingPunct="1"/>
            <a:r>
              <a:rPr lang="en-US" altLang="zh-CN">
                <a:ea typeface="宋体" charset="-122"/>
              </a:rPr>
              <a:t>		hanoiTower(5, 'A', 'B', 'C');</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 </a:t>
            </a:r>
          </a:p>
          <a:p>
            <a:pPr eaLnBrk="1" hangingPunct="1"/>
            <a:r>
              <a:rPr lang="en-US" altLang="zh-CN">
                <a:ea typeface="宋体" charset="-122"/>
              </a:rPr>
              <a:t>	 * @param num</a:t>
            </a:r>
          </a:p>
          <a:p>
            <a:pPr eaLnBrk="1" hangingPunct="1"/>
            <a:r>
              <a:rPr lang="en-US" altLang="zh-CN">
                <a:ea typeface="宋体" charset="-122"/>
              </a:rPr>
              <a:t>	 * @param a</a:t>
            </a:r>
          </a:p>
          <a:p>
            <a:pPr eaLnBrk="1" hangingPunct="1"/>
            <a:r>
              <a:rPr lang="en-US" altLang="zh-CN">
                <a:ea typeface="宋体" charset="-122"/>
              </a:rPr>
              <a:t>	 * @param b</a:t>
            </a:r>
          </a:p>
          <a:p>
            <a:pPr eaLnBrk="1" hangingPunct="1"/>
            <a:r>
              <a:rPr lang="en-US" altLang="zh-CN">
                <a:ea typeface="宋体" charset="-122"/>
              </a:rPr>
              <a:t>	 * @param c</a:t>
            </a:r>
          </a:p>
          <a:p>
            <a:pPr eaLnBrk="1" hangingPunct="1"/>
            <a:r>
              <a:rPr lang="en-US" altLang="zh-CN">
                <a:ea typeface="宋体" charset="-122"/>
              </a:rPr>
              <a:t>	 */</a:t>
            </a:r>
          </a:p>
          <a:p>
            <a:pPr eaLnBrk="1" hangingPunct="1"/>
            <a:r>
              <a:rPr lang="en-US" altLang="zh-CN">
                <a:ea typeface="宋体" charset="-122"/>
              </a:rPr>
              <a:t>	public static void hanoiTower(int num, char a, char b, char c) {</a:t>
            </a:r>
          </a:p>
          <a:p>
            <a:pPr eaLnBrk="1" hangingPunct="1"/>
            <a:r>
              <a:rPr lang="en-US" altLang="zh-CN">
                <a:ea typeface="宋体" charset="-122"/>
              </a:rPr>
              <a:t>		// </a:t>
            </a:r>
            <a:r>
              <a:rPr lang="zh-CN" altLang="en-US">
                <a:ea typeface="宋体" charset="-122"/>
              </a:rPr>
              <a:t>如果只有一个盘子。</a:t>
            </a:r>
          </a:p>
          <a:p>
            <a:pPr eaLnBrk="1" hangingPunct="1"/>
            <a:r>
              <a:rPr lang="zh-CN" altLang="en-US">
                <a:ea typeface="宋体" charset="-122"/>
              </a:rPr>
              <a:t>		</a:t>
            </a:r>
            <a:r>
              <a:rPr lang="en-US" altLang="zh-CN">
                <a:ea typeface="宋体" charset="-122"/>
              </a:rPr>
              <a:t>if (num == 1) {</a:t>
            </a:r>
          </a:p>
          <a:p>
            <a:pPr eaLnBrk="1" hangingPunct="1"/>
            <a:r>
              <a:rPr lang="en-US" altLang="zh-CN">
                <a:ea typeface="宋体" charset="-122"/>
              </a:rPr>
              <a:t>			System.out.println("</a:t>
            </a:r>
            <a:r>
              <a:rPr lang="zh-CN" altLang="en-US">
                <a:ea typeface="宋体" charset="-122"/>
              </a:rPr>
              <a:t>第</a:t>
            </a:r>
            <a:r>
              <a:rPr lang="en-US" altLang="zh-CN">
                <a:ea typeface="宋体" charset="-122"/>
              </a:rPr>
              <a:t>1</a:t>
            </a:r>
            <a:r>
              <a:rPr lang="zh-CN" altLang="en-US">
                <a:ea typeface="宋体" charset="-122"/>
              </a:rPr>
              <a:t>个盘子从</a:t>
            </a:r>
            <a:r>
              <a:rPr lang="en-US" altLang="zh-CN">
                <a:ea typeface="宋体" charset="-122"/>
              </a:rPr>
              <a:t>" + a + "-&gt;" + c);</a:t>
            </a:r>
          </a:p>
          <a:p>
            <a:pPr eaLnBrk="1" hangingPunct="1"/>
            <a:r>
              <a:rPr lang="en-US" altLang="zh-CN">
                <a:ea typeface="宋体" charset="-122"/>
              </a:rPr>
              <a:t>			</a:t>
            </a:r>
          </a:p>
          <a:p>
            <a:pPr eaLnBrk="1" hangingPunct="1"/>
            <a:r>
              <a:rPr lang="en-US" altLang="zh-CN">
                <a:ea typeface="宋体" charset="-122"/>
              </a:rPr>
              <a:t>		} else {</a:t>
            </a:r>
          </a:p>
          <a:p>
            <a:pPr eaLnBrk="1" hangingPunct="1"/>
            <a:r>
              <a:rPr lang="en-US" altLang="zh-CN">
                <a:ea typeface="宋体" charset="-122"/>
              </a:rPr>
              <a:t>			// </a:t>
            </a:r>
            <a:r>
              <a:rPr lang="zh-CN" altLang="en-US">
                <a:ea typeface="宋体" charset="-122"/>
              </a:rPr>
              <a:t>有多少个盘子，都认为只有两个。上面的所有盘子和最下面一个盘子</a:t>
            </a:r>
          </a:p>
          <a:p>
            <a:pPr eaLnBrk="1" hangingPunct="1"/>
            <a:r>
              <a:rPr lang="zh-CN" altLang="en-US">
                <a:ea typeface="宋体" charset="-122"/>
              </a:rPr>
              <a:t>			</a:t>
            </a:r>
            <a:r>
              <a:rPr lang="en-US" altLang="zh-CN">
                <a:ea typeface="宋体" charset="-122"/>
              </a:rPr>
              <a:t>// </a:t>
            </a:r>
            <a:r>
              <a:rPr lang="zh-CN" altLang="en-US">
                <a:ea typeface="宋体" charset="-122"/>
              </a:rPr>
              <a:t>移动上面所有的盘子到</a:t>
            </a:r>
            <a:r>
              <a:rPr lang="en-US" altLang="zh-CN">
                <a:ea typeface="宋体" charset="-122"/>
              </a:rPr>
              <a:t>b</a:t>
            </a:r>
            <a:r>
              <a:rPr lang="zh-CN" altLang="en-US">
                <a:ea typeface="宋体" charset="-122"/>
              </a:rPr>
              <a:t>位置</a:t>
            </a:r>
            <a:r>
              <a:rPr lang="en-US" altLang="zh-CN">
                <a:ea typeface="宋体" charset="-122"/>
              </a:rPr>
              <a:t>, </a:t>
            </a:r>
            <a:r>
              <a:rPr lang="zh-CN" altLang="en-US">
                <a:ea typeface="宋体" charset="-122"/>
              </a:rPr>
              <a:t>会借助到</a:t>
            </a:r>
            <a:r>
              <a:rPr lang="en-US" altLang="zh-CN">
                <a:ea typeface="宋体" charset="-122"/>
              </a:rPr>
              <a:t>c</a:t>
            </a:r>
            <a:r>
              <a:rPr lang="zh-CN" altLang="en-US">
                <a:ea typeface="宋体" charset="-122"/>
              </a:rPr>
              <a:t>塔</a:t>
            </a:r>
          </a:p>
          <a:p>
            <a:pPr eaLnBrk="1" hangingPunct="1"/>
            <a:r>
              <a:rPr lang="zh-CN" altLang="en-US">
                <a:ea typeface="宋体" charset="-122"/>
              </a:rPr>
              <a:t>			</a:t>
            </a:r>
            <a:r>
              <a:rPr lang="en-US" altLang="zh-CN">
                <a:ea typeface="宋体" charset="-122"/>
              </a:rPr>
              <a:t>hanoiTower(num - 1, a, c, b);</a:t>
            </a:r>
          </a:p>
          <a:p>
            <a:pPr eaLnBrk="1" hangingPunct="1"/>
            <a:r>
              <a:rPr lang="en-US" altLang="zh-CN">
                <a:ea typeface="宋体" charset="-122"/>
              </a:rPr>
              <a:t>			// </a:t>
            </a:r>
            <a:r>
              <a:rPr lang="zh-CN" altLang="en-US">
                <a:ea typeface="宋体" charset="-122"/>
              </a:rPr>
              <a:t>移动最下面的盘子 </a:t>
            </a:r>
          </a:p>
          <a:p>
            <a:pPr eaLnBrk="1" hangingPunct="1"/>
            <a:r>
              <a:rPr lang="zh-CN" altLang="en-US">
                <a:ea typeface="宋体" charset="-122"/>
              </a:rPr>
              <a:t>			</a:t>
            </a:r>
            <a:r>
              <a:rPr lang="en-US" altLang="zh-CN">
                <a:ea typeface="宋体" charset="-122"/>
              </a:rPr>
              <a:t>System.out.println("</a:t>
            </a:r>
            <a:r>
              <a:rPr lang="zh-CN" altLang="en-US">
                <a:ea typeface="宋体" charset="-122"/>
              </a:rPr>
              <a:t>第</a:t>
            </a:r>
            <a:r>
              <a:rPr lang="en-US" altLang="zh-CN">
                <a:ea typeface="宋体" charset="-122"/>
              </a:rPr>
              <a:t>" + num + "</a:t>
            </a:r>
            <a:r>
              <a:rPr lang="zh-CN" altLang="en-US">
                <a:ea typeface="宋体" charset="-122"/>
              </a:rPr>
              <a:t>个盘子从</a:t>
            </a:r>
            <a:r>
              <a:rPr lang="en-US" altLang="zh-CN">
                <a:ea typeface="宋体" charset="-122"/>
              </a:rPr>
              <a:t>" + a + "-&gt;" + c);</a:t>
            </a:r>
          </a:p>
          <a:p>
            <a:pPr eaLnBrk="1" hangingPunct="1"/>
            <a:r>
              <a:rPr lang="en-US" altLang="zh-CN">
                <a:ea typeface="宋体" charset="-122"/>
              </a:rPr>
              <a:t>			// </a:t>
            </a:r>
            <a:r>
              <a:rPr lang="zh-CN" altLang="en-US">
                <a:ea typeface="宋体" charset="-122"/>
              </a:rPr>
              <a:t>把上面的所有盘子从</a:t>
            </a:r>
            <a:r>
              <a:rPr lang="en-US" altLang="zh-CN">
                <a:ea typeface="宋体" charset="-122"/>
              </a:rPr>
              <a:t>B</a:t>
            </a:r>
            <a:r>
              <a:rPr lang="zh-CN" altLang="en-US">
                <a:ea typeface="宋体" charset="-122"/>
              </a:rPr>
              <a:t>塔位置移到</a:t>
            </a:r>
            <a:r>
              <a:rPr lang="en-US" altLang="zh-CN">
                <a:ea typeface="宋体" charset="-122"/>
              </a:rPr>
              <a:t>C</a:t>
            </a:r>
            <a:r>
              <a:rPr lang="zh-CN" altLang="en-US">
                <a:ea typeface="宋体" charset="-122"/>
              </a:rPr>
              <a:t>塔位置</a:t>
            </a:r>
            <a:r>
              <a:rPr lang="en-US" altLang="zh-CN">
                <a:ea typeface="宋体" charset="-122"/>
              </a:rPr>
              <a:t>, </a:t>
            </a:r>
            <a:r>
              <a:rPr lang="zh-CN" altLang="en-US">
                <a:ea typeface="宋体" charset="-122"/>
              </a:rPr>
              <a:t>会借助到</a:t>
            </a:r>
            <a:r>
              <a:rPr lang="en-US" altLang="zh-CN">
                <a:ea typeface="宋体" charset="-122"/>
              </a:rPr>
              <a:t>a</a:t>
            </a:r>
            <a:r>
              <a:rPr lang="zh-CN" altLang="en-US">
                <a:ea typeface="宋体" charset="-122"/>
              </a:rPr>
              <a:t>塔</a:t>
            </a:r>
          </a:p>
          <a:p>
            <a:pPr eaLnBrk="1" hangingPunct="1"/>
            <a:r>
              <a:rPr lang="zh-CN" altLang="en-US">
                <a:ea typeface="宋体" charset="-122"/>
              </a:rPr>
              <a:t>			</a:t>
            </a:r>
            <a:r>
              <a:rPr lang="en-US" altLang="zh-CN">
                <a:ea typeface="宋体" charset="-122"/>
              </a:rPr>
              <a:t>hanoiTower(num - 1, b, a, c);</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a:t>
            </a:r>
          </a:p>
          <a:p>
            <a:pPr eaLnBrk="1" hangingPunct="1"/>
            <a:endParaRPr lang="en-US" altLang="zh-CN">
              <a:ea typeface="宋体" charset="-122"/>
            </a:endParaRPr>
          </a:p>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221</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2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222</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2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r>
              <a:rPr lang="en-US" altLang="zh-CN">
                <a:ea typeface="宋体" charset="-122"/>
              </a:rPr>
              <a:t>//</a:t>
            </a:r>
            <a:r>
              <a:rPr lang="zh-CN" altLang="en-US">
                <a:ea typeface="宋体" charset="-122"/>
              </a:rPr>
              <a:t>讲解</a:t>
            </a:r>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223</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2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224</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2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225</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2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r>
              <a:rPr lang="en-US" altLang="zh-CN">
                <a:ea typeface="宋体" charset="-122"/>
              </a:rPr>
              <a:t>//</a:t>
            </a:r>
            <a:r>
              <a:rPr lang="zh-CN" altLang="en-US">
                <a:ea typeface="宋体" charset="-122"/>
              </a:rPr>
              <a:t>思路分析</a:t>
            </a:r>
            <a:endParaRPr lang="en-US" altLang="zh-CN">
              <a:ea typeface="宋体" charset="-122"/>
            </a:endParaRPr>
          </a:p>
          <a:p>
            <a:pPr eaLnBrk="1" hangingPunct="1"/>
            <a:endParaRPr lang="en-US" altLang="zh-CN">
              <a:ea typeface="宋体" charset="-122"/>
            </a:endParaRPr>
          </a:p>
          <a:p>
            <a:pPr eaLnBrk="1" hangingPunct="1"/>
            <a:endParaRPr lang="en-US" altLang="zh-CN">
              <a:ea typeface="宋体" charset="-122"/>
            </a:endParaRPr>
          </a:p>
          <a:p>
            <a:pPr marL="285750" indent="-285750">
              <a:buFont typeface="Arial" pitchFamily="34" charset="0"/>
              <a:buChar char="•"/>
            </a:pPr>
            <a:r>
              <a:rPr lang="zh-CN" altLang="en-US" sz="1200"/>
              <a:t>算法的主要思想，利用动态规划来解决。每次遍历到的第</a:t>
            </a:r>
            <a:r>
              <a:rPr lang="en-US" altLang="zh-CN" sz="1200"/>
              <a:t>i</a:t>
            </a:r>
            <a:r>
              <a:rPr lang="zh-CN" altLang="en-US" sz="1200"/>
              <a:t>个物品，根据</a:t>
            </a:r>
            <a:r>
              <a:rPr lang="en-US" altLang="zh-CN" sz="1200"/>
              <a:t>w[i]</a:t>
            </a:r>
            <a:r>
              <a:rPr lang="zh-CN" altLang="en-US" sz="1200"/>
              <a:t>和</a:t>
            </a:r>
            <a:r>
              <a:rPr lang="en-US" altLang="zh-CN" sz="1200"/>
              <a:t>v[i]</a:t>
            </a:r>
            <a:r>
              <a:rPr lang="zh-CN" altLang="en-US" sz="1200"/>
              <a:t>来确定是否需要将该物品放入背包中。即对于给定的</a:t>
            </a:r>
            <a:r>
              <a:rPr lang="en-US" altLang="zh-CN" sz="1200"/>
              <a:t>n</a:t>
            </a:r>
            <a:r>
              <a:rPr lang="zh-CN" altLang="en-US" sz="1200"/>
              <a:t>个物品，设</a:t>
            </a:r>
            <a:r>
              <a:rPr lang="en-US" altLang="zh-CN" sz="1200"/>
              <a:t>v[i]</a:t>
            </a:r>
            <a:r>
              <a:rPr lang="zh-CN" altLang="en-US" sz="1200"/>
              <a:t>、</a:t>
            </a:r>
            <a:r>
              <a:rPr lang="en-US" altLang="zh-CN" sz="1200"/>
              <a:t>w[i]</a:t>
            </a:r>
            <a:r>
              <a:rPr lang="zh-CN" altLang="en-US" sz="1200"/>
              <a:t>分别为第</a:t>
            </a:r>
            <a:r>
              <a:rPr lang="en-US" altLang="zh-CN" sz="1200"/>
              <a:t>i</a:t>
            </a:r>
            <a:r>
              <a:rPr lang="zh-CN" altLang="en-US" sz="1200"/>
              <a:t>个物品的价值和重量，</a:t>
            </a:r>
            <a:r>
              <a:rPr lang="en-US" altLang="zh-CN" sz="1200"/>
              <a:t>C</a:t>
            </a:r>
            <a:r>
              <a:rPr lang="zh-CN" altLang="en-US" sz="1200"/>
              <a:t>为背包的容量。再令</a:t>
            </a:r>
            <a:r>
              <a:rPr lang="en-US" altLang="zh-CN" sz="1200"/>
              <a:t>v[i][j]</a:t>
            </a:r>
            <a:r>
              <a:rPr lang="zh-CN" altLang="en-US" sz="1200"/>
              <a:t>表示在前</a:t>
            </a:r>
            <a:r>
              <a:rPr lang="en-US" altLang="zh-CN" sz="1200"/>
              <a:t>i</a:t>
            </a:r>
            <a:r>
              <a:rPr lang="zh-CN" altLang="en-US" sz="1200"/>
              <a:t>个物品中能够装入容量为</a:t>
            </a:r>
            <a:r>
              <a:rPr lang="en-US" altLang="zh-CN" sz="1200"/>
              <a:t>j</a:t>
            </a:r>
            <a:r>
              <a:rPr lang="zh-CN" altLang="en-US" sz="1200"/>
              <a:t>的背包中的最大价值。则我们有下面的结果：</a:t>
            </a:r>
            <a:br>
              <a:rPr lang="en-US" altLang="zh-CN" sz="1200"/>
            </a:br>
            <a:r>
              <a:rPr lang="en-US" altLang="zh-CN" sz="1200"/>
              <a:t>i: </a:t>
            </a:r>
            <a:r>
              <a:rPr lang="zh-CN" altLang="en-US" sz="1200"/>
              <a:t>表示第</a:t>
            </a:r>
            <a:r>
              <a:rPr lang="en-US" altLang="zh-CN" sz="1200"/>
              <a:t>i</a:t>
            </a:r>
            <a:r>
              <a:rPr lang="zh-CN" altLang="en-US" sz="1200"/>
              <a:t>个商品</a:t>
            </a:r>
            <a:br>
              <a:rPr lang="en-US" altLang="zh-CN" sz="1200"/>
            </a:br>
            <a:r>
              <a:rPr lang="en-US" altLang="zh-CN" sz="1200"/>
              <a:t>j: </a:t>
            </a:r>
            <a:r>
              <a:rPr lang="zh-CN" altLang="en-US" sz="1200"/>
              <a:t>表示背包的容量</a:t>
            </a:r>
            <a:br>
              <a:rPr lang="en-US" altLang="zh-CN" sz="1200"/>
            </a:br>
            <a:r>
              <a:rPr lang="en-US" altLang="zh-CN" sz="1200"/>
              <a:t>w[i]: </a:t>
            </a:r>
            <a:r>
              <a:rPr lang="zh-CN" altLang="en-US" sz="1200"/>
              <a:t>表示第</a:t>
            </a:r>
            <a:r>
              <a:rPr lang="en-US" altLang="zh-CN" sz="1200"/>
              <a:t>i</a:t>
            </a:r>
            <a:r>
              <a:rPr lang="zh-CN" altLang="en-US" sz="1200"/>
              <a:t>个商品的重量</a:t>
            </a:r>
            <a:br>
              <a:rPr lang="en-US" altLang="zh-CN" sz="1200"/>
            </a:br>
            <a:r>
              <a:rPr lang="en-US" altLang="zh-CN" sz="1200"/>
              <a:t>v[i]: </a:t>
            </a:r>
            <a:r>
              <a:rPr lang="zh-CN" altLang="en-US" sz="1200"/>
              <a:t>表示第</a:t>
            </a:r>
            <a:r>
              <a:rPr lang="en-US" altLang="zh-CN" sz="1200"/>
              <a:t>i</a:t>
            </a:r>
            <a:r>
              <a:rPr lang="zh-CN" altLang="en-US" sz="1200"/>
              <a:t>个商品的价值</a:t>
            </a:r>
            <a:br>
              <a:rPr lang="en-US" altLang="zh-CN" sz="1200"/>
            </a:br>
            <a:r>
              <a:rPr lang="en-US" altLang="zh-CN" sz="1200"/>
              <a:t>v[i][j]: </a:t>
            </a:r>
            <a:r>
              <a:rPr lang="zh-CN" altLang="en-US" sz="1200"/>
              <a:t>表示 放入</a:t>
            </a:r>
            <a:r>
              <a:rPr lang="en-US" altLang="zh-CN" sz="1200"/>
              <a:t>i</a:t>
            </a:r>
            <a:r>
              <a:rPr lang="zh-CN" altLang="en-US" sz="1200"/>
              <a:t>个商品到容量为</a:t>
            </a:r>
            <a:r>
              <a:rPr lang="en-US" altLang="zh-CN" sz="1200"/>
              <a:t>j</a:t>
            </a:r>
            <a:r>
              <a:rPr lang="zh-CN" altLang="en-US" sz="1200"/>
              <a:t>的背包中最大价值</a:t>
            </a:r>
            <a:br>
              <a:rPr lang="en-US" altLang="zh-CN" sz="1200"/>
            </a:br>
            <a:r>
              <a:rPr lang="en-US" altLang="zh-CN" sz="1200"/>
              <a:t>v[i-1][j]: </a:t>
            </a:r>
            <a:r>
              <a:rPr lang="zh-CN" altLang="en-US" sz="1200"/>
              <a:t>表示上一个单元格的值</a:t>
            </a:r>
            <a:br>
              <a:rPr lang="en-US" altLang="zh-CN" sz="1200"/>
            </a:br>
            <a:r>
              <a:rPr lang="en-US" altLang="zh-CN" sz="1200"/>
              <a:t>v[i-1][j-w[i]] + v[i](</a:t>
            </a:r>
            <a:r>
              <a:rPr lang="zh-CN" altLang="en-US" sz="1200"/>
              <a:t>剩余空间的最大价值</a:t>
            </a:r>
            <a:r>
              <a:rPr lang="en-US" altLang="zh-CN" sz="1200"/>
              <a:t>+</a:t>
            </a:r>
            <a:r>
              <a:rPr lang="zh-CN" altLang="en-US" sz="1200"/>
              <a:t>当前商品的价值</a:t>
            </a:r>
            <a:r>
              <a:rPr lang="en-US" altLang="zh-CN" sz="1200"/>
              <a:t>)</a:t>
            </a:r>
            <a:br>
              <a:rPr lang="en-US" altLang="zh-CN" sz="1200"/>
            </a:br>
            <a:r>
              <a:rPr lang="en-US" altLang="zh-CN" sz="1200"/>
              <a:t>(1)  v[i][0]=v[0][j]=0; </a:t>
            </a:r>
          </a:p>
          <a:p>
            <a:r>
              <a:rPr lang="en-US" altLang="zh-CN" sz="1200"/>
              <a:t>      (2) </a:t>
            </a:r>
            <a:r>
              <a:rPr lang="zh-CN" altLang="en-US" sz="1200"/>
              <a:t>当</a:t>
            </a:r>
            <a:r>
              <a:rPr lang="en-US" altLang="zh-CN" sz="1200"/>
              <a:t>w[i]&gt; j </a:t>
            </a:r>
            <a:r>
              <a:rPr lang="zh-CN" altLang="en-US" sz="1200"/>
              <a:t>时：</a:t>
            </a:r>
            <a:r>
              <a:rPr lang="en-US" altLang="zh-CN" sz="1200"/>
              <a:t>v[i][j]=v[i-1][j]   </a:t>
            </a:r>
          </a:p>
          <a:p>
            <a:r>
              <a:rPr lang="en-US" altLang="zh-CN" sz="1200"/>
              <a:t>      (3) </a:t>
            </a:r>
            <a:r>
              <a:rPr lang="zh-CN" altLang="en-US" sz="1200"/>
              <a:t>当</a:t>
            </a:r>
            <a:r>
              <a:rPr lang="en-US" altLang="zh-CN" sz="1200"/>
              <a:t>j&gt;=w[i]</a:t>
            </a:r>
            <a:r>
              <a:rPr lang="zh-CN" altLang="en-US" sz="1200"/>
              <a:t>时：</a:t>
            </a:r>
            <a:r>
              <a:rPr lang="en-US" altLang="zh-CN" sz="1200"/>
              <a:t> v[i][j]=max{v[i-1][j],v[i-1][j-w[i]]+v[i]}  </a:t>
            </a:r>
          </a:p>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226</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2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r>
              <a:rPr lang="en-US" altLang="zh-CN">
                <a:ea typeface="宋体" charset="-122"/>
              </a:rPr>
              <a:t>//</a:t>
            </a:r>
            <a:r>
              <a:rPr lang="zh-CN" altLang="en-US">
                <a:ea typeface="宋体" charset="-122"/>
              </a:rPr>
              <a:t>代码如下：</a:t>
            </a:r>
            <a:endParaRPr lang="en-US" altLang="zh-CN">
              <a:ea typeface="宋体" charset="-122"/>
            </a:endParaRPr>
          </a:p>
          <a:p>
            <a:pPr eaLnBrk="1" hangingPunct="1"/>
            <a:endParaRPr lang="en-US" altLang="zh-CN">
              <a:ea typeface="宋体" charset="-122"/>
            </a:endParaRPr>
          </a:p>
          <a:p>
            <a:pPr eaLnBrk="1" hangingPunct="1"/>
            <a:r>
              <a:rPr lang="en-US" altLang="zh-CN">
                <a:ea typeface="宋体" charset="-122"/>
              </a:rPr>
              <a:t>package com.atguigu.bag;</a:t>
            </a:r>
          </a:p>
          <a:p>
            <a:pPr eaLnBrk="1" hangingPunct="1"/>
            <a:r>
              <a:rPr lang="en-US" altLang="zh-CN">
                <a:ea typeface="宋体" charset="-122"/>
              </a:rPr>
              <a:t>public class KnapsackProblem {</a:t>
            </a:r>
          </a:p>
          <a:p>
            <a:pPr eaLnBrk="1" hangingPunct="1"/>
            <a:r>
              <a:rPr lang="en-US" altLang="zh-CN">
                <a:ea typeface="宋体" charset="-122"/>
              </a:rPr>
              <a:t> </a:t>
            </a:r>
          </a:p>
          <a:p>
            <a:pPr eaLnBrk="1" hangingPunct="1"/>
            <a:r>
              <a:rPr lang="en-US" altLang="zh-CN">
                <a:ea typeface="宋体" charset="-122"/>
              </a:rPr>
              <a:t>	public static void main(String[] args) {</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int[] weight = {1,4,3}; //</a:t>
            </a:r>
            <a:r>
              <a:rPr lang="zh-CN" altLang="en-US">
                <a:ea typeface="宋体" charset="-122"/>
              </a:rPr>
              <a:t>物品重量 </a:t>
            </a:r>
            <a:r>
              <a:rPr lang="en-US" altLang="zh-CN">
                <a:ea typeface="宋体" charset="-122"/>
              </a:rPr>
              <a:t>// [6, 5] [2,3][3,4]</a:t>
            </a:r>
          </a:p>
          <a:p>
            <a:pPr eaLnBrk="1" hangingPunct="1"/>
            <a:r>
              <a:rPr lang="en-US" altLang="zh-CN">
                <a:ea typeface="宋体" charset="-122"/>
              </a:rPr>
              <a:t>		int[] val = {1500,3000,2000}; //</a:t>
            </a:r>
            <a:r>
              <a:rPr lang="zh-CN" altLang="en-US">
                <a:ea typeface="宋体" charset="-122"/>
              </a:rPr>
              <a:t>物品价值</a:t>
            </a:r>
          </a:p>
          <a:p>
            <a:pPr eaLnBrk="1" hangingPunct="1"/>
            <a:r>
              <a:rPr lang="zh-CN" altLang="en-US">
                <a:ea typeface="宋体" charset="-122"/>
              </a:rPr>
              <a:t>		</a:t>
            </a:r>
            <a:r>
              <a:rPr lang="en-US" altLang="zh-CN">
                <a:ea typeface="宋体" charset="-122"/>
              </a:rPr>
              <a:t>int m = 4; //</a:t>
            </a:r>
            <a:r>
              <a:rPr lang="zh-CN" altLang="en-US">
                <a:ea typeface="宋体" charset="-122"/>
              </a:rPr>
              <a:t>背包容量</a:t>
            </a:r>
          </a:p>
          <a:p>
            <a:pPr eaLnBrk="1" hangingPunct="1"/>
            <a:r>
              <a:rPr lang="zh-CN" altLang="en-US">
                <a:ea typeface="宋体" charset="-122"/>
              </a:rPr>
              <a:t>		</a:t>
            </a:r>
            <a:r>
              <a:rPr lang="en-US" altLang="zh-CN">
                <a:ea typeface="宋体" charset="-122"/>
              </a:rPr>
              <a:t>int n = val.length; //</a:t>
            </a:r>
            <a:r>
              <a:rPr lang="zh-CN" altLang="en-US">
                <a:ea typeface="宋体" charset="-122"/>
              </a:rPr>
              <a:t>物品个数</a:t>
            </a:r>
          </a:p>
          <a:p>
            <a:pPr eaLnBrk="1" hangingPunct="1"/>
            <a:r>
              <a:rPr lang="zh-CN" altLang="en-US">
                <a:ea typeface="宋体" charset="-122"/>
              </a:rPr>
              <a:t>		</a:t>
            </a:r>
          </a:p>
          <a:p>
            <a:pPr eaLnBrk="1" hangingPunct="1"/>
            <a:r>
              <a:rPr lang="zh-CN" altLang="en-US">
                <a:ea typeface="宋体" charset="-122"/>
              </a:rPr>
              <a:t>		</a:t>
            </a:r>
            <a:r>
              <a:rPr lang="en-US" altLang="zh-CN">
                <a:ea typeface="宋体" charset="-122"/>
              </a:rPr>
              <a:t>int[][] f = new int[n+1][m+1]; //f[i][j]</a:t>
            </a:r>
            <a:r>
              <a:rPr lang="zh-CN" altLang="en-US">
                <a:ea typeface="宋体" charset="-122"/>
              </a:rPr>
              <a:t>表示前</a:t>
            </a:r>
            <a:r>
              <a:rPr lang="en-US" altLang="zh-CN">
                <a:ea typeface="宋体" charset="-122"/>
              </a:rPr>
              <a:t>i</a:t>
            </a:r>
            <a:r>
              <a:rPr lang="zh-CN" altLang="en-US">
                <a:ea typeface="宋体" charset="-122"/>
              </a:rPr>
              <a:t>个物品能装入容量为</a:t>
            </a:r>
            <a:r>
              <a:rPr lang="en-US" altLang="zh-CN">
                <a:ea typeface="宋体" charset="-122"/>
              </a:rPr>
              <a:t>j</a:t>
            </a:r>
            <a:r>
              <a:rPr lang="zh-CN" altLang="en-US">
                <a:ea typeface="宋体" charset="-122"/>
              </a:rPr>
              <a:t>的背包中的最大价值</a:t>
            </a:r>
          </a:p>
          <a:p>
            <a:pPr eaLnBrk="1" hangingPunct="1"/>
            <a:r>
              <a:rPr lang="zh-CN" altLang="en-US">
                <a:ea typeface="宋体" charset="-122"/>
              </a:rPr>
              <a:t>		</a:t>
            </a:r>
            <a:r>
              <a:rPr lang="en-US" altLang="zh-CN">
                <a:ea typeface="宋体" charset="-122"/>
              </a:rPr>
              <a:t>int[][] path = new int[n+1][m+1];</a:t>
            </a:r>
          </a:p>
          <a:p>
            <a:pPr eaLnBrk="1" hangingPunct="1"/>
            <a:r>
              <a:rPr lang="en-US" altLang="zh-CN">
                <a:ea typeface="宋体" charset="-122"/>
              </a:rPr>
              <a:t>		//</a:t>
            </a:r>
            <a:r>
              <a:rPr lang="zh-CN" altLang="en-US">
                <a:ea typeface="宋体" charset="-122"/>
              </a:rPr>
              <a:t>初始化第一列和第一行</a:t>
            </a:r>
          </a:p>
          <a:p>
            <a:pPr eaLnBrk="1" hangingPunct="1"/>
            <a:r>
              <a:rPr lang="zh-CN" altLang="en-US">
                <a:ea typeface="宋体" charset="-122"/>
              </a:rPr>
              <a:t>		</a:t>
            </a:r>
            <a:r>
              <a:rPr lang="en-US" altLang="zh-CN">
                <a:ea typeface="宋体" charset="-122"/>
              </a:rPr>
              <a:t>for(int i=0;i&lt;f.length;i++){</a:t>
            </a:r>
          </a:p>
          <a:p>
            <a:pPr eaLnBrk="1" hangingPunct="1"/>
            <a:r>
              <a:rPr lang="en-US" altLang="zh-CN">
                <a:ea typeface="宋体" charset="-122"/>
              </a:rPr>
              <a:t>			f[i][0] = 0;</a:t>
            </a:r>
          </a:p>
          <a:p>
            <a:pPr eaLnBrk="1" hangingPunct="1"/>
            <a:r>
              <a:rPr lang="en-US" altLang="zh-CN">
                <a:ea typeface="宋体" charset="-122"/>
              </a:rPr>
              <a:t>		}</a:t>
            </a:r>
          </a:p>
          <a:p>
            <a:pPr eaLnBrk="1" hangingPunct="1"/>
            <a:r>
              <a:rPr lang="en-US" altLang="zh-CN">
                <a:ea typeface="宋体" charset="-122"/>
              </a:rPr>
              <a:t>		for(int i=0;i&lt;f[0].length;i++){</a:t>
            </a:r>
          </a:p>
          <a:p>
            <a:pPr eaLnBrk="1" hangingPunct="1"/>
            <a:r>
              <a:rPr lang="en-US" altLang="zh-CN">
                <a:ea typeface="宋体" charset="-122"/>
              </a:rPr>
              <a:t>			f[0][i] = 0;</a:t>
            </a:r>
          </a:p>
          <a:p>
            <a:pPr eaLnBrk="1" hangingPunct="1"/>
            <a:r>
              <a:rPr lang="en-US" altLang="zh-CN">
                <a:ea typeface="宋体" charset="-122"/>
              </a:rPr>
              <a:t>		}</a:t>
            </a:r>
          </a:p>
          <a:p>
            <a:pPr eaLnBrk="1" hangingPunct="1"/>
            <a:r>
              <a:rPr lang="en-US" altLang="zh-CN">
                <a:ea typeface="宋体" charset="-122"/>
              </a:rPr>
              <a:t>		//</a:t>
            </a:r>
            <a:r>
              <a:rPr lang="zh-CN" altLang="en-US">
                <a:ea typeface="宋体" charset="-122"/>
              </a:rPr>
              <a:t>通过公式迭代计算</a:t>
            </a:r>
          </a:p>
          <a:p>
            <a:pPr eaLnBrk="1" hangingPunct="1"/>
            <a:r>
              <a:rPr lang="zh-CN" altLang="en-US">
                <a:ea typeface="宋体" charset="-122"/>
              </a:rPr>
              <a:t>		</a:t>
            </a:r>
            <a:r>
              <a:rPr lang="en-US" altLang="zh-CN">
                <a:ea typeface="宋体" charset="-122"/>
              </a:rPr>
              <a:t>for(int i=1;i&lt;f.length;i++){</a:t>
            </a:r>
          </a:p>
          <a:p>
            <a:pPr eaLnBrk="1" hangingPunct="1"/>
            <a:r>
              <a:rPr lang="en-US" altLang="zh-CN">
                <a:ea typeface="宋体" charset="-122"/>
              </a:rPr>
              <a:t>			for(int j=1;j&lt;f[0].length;j++){</a:t>
            </a:r>
          </a:p>
          <a:p>
            <a:pPr eaLnBrk="1" hangingPunct="1"/>
            <a:r>
              <a:rPr lang="en-US" altLang="zh-CN">
                <a:ea typeface="宋体" charset="-122"/>
              </a:rPr>
              <a:t>				if(weight[i-1]&gt;j)</a:t>
            </a:r>
          </a:p>
          <a:p>
            <a:pPr eaLnBrk="1" hangingPunct="1"/>
            <a:r>
              <a:rPr lang="en-US" altLang="zh-CN">
                <a:ea typeface="宋体" charset="-122"/>
              </a:rPr>
              <a:t>					f[i][j] = f[i-1][j];</a:t>
            </a:r>
          </a:p>
          <a:p>
            <a:pPr eaLnBrk="1" hangingPunct="1"/>
            <a:r>
              <a:rPr lang="en-US" altLang="zh-CN">
                <a:ea typeface="宋体" charset="-122"/>
              </a:rPr>
              <a:t>				else{</a:t>
            </a:r>
          </a:p>
          <a:p>
            <a:pPr eaLnBrk="1" hangingPunct="1"/>
            <a:r>
              <a:rPr lang="en-US" altLang="zh-CN">
                <a:ea typeface="宋体" charset="-122"/>
              </a:rPr>
              <a:t>					if(f[i-1][j]&lt;f[i-1][j-weight[i-1]]+val[i-1]){</a:t>
            </a:r>
          </a:p>
          <a:p>
            <a:pPr eaLnBrk="1" hangingPunct="1"/>
            <a:r>
              <a:rPr lang="en-US" altLang="zh-CN">
                <a:ea typeface="宋体" charset="-122"/>
              </a:rPr>
              <a:t>						f[i][j] = f[i-1][j-weight[i-1]]+val[i-1];</a:t>
            </a:r>
          </a:p>
          <a:p>
            <a:pPr eaLnBrk="1" hangingPunct="1"/>
            <a:r>
              <a:rPr lang="en-US" altLang="zh-CN">
                <a:ea typeface="宋体" charset="-122"/>
              </a:rPr>
              <a:t>						path[i][j] = 1;</a:t>
            </a:r>
          </a:p>
          <a:p>
            <a:pPr eaLnBrk="1" hangingPunct="1"/>
            <a:r>
              <a:rPr lang="en-US" altLang="zh-CN">
                <a:ea typeface="宋体" charset="-122"/>
              </a:rPr>
              <a:t>					}else{</a:t>
            </a:r>
          </a:p>
          <a:p>
            <a:pPr eaLnBrk="1" hangingPunct="1"/>
            <a:r>
              <a:rPr lang="en-US" altLang="zh-CN">
                <a:ea typeface="宋体" charset="-122"/>
              </a:rPr>
              <a:t>						f[i][j] = f[i-1][j];</a:t>
            </a:r>
          </a:p>
          <a:p>
            <a:pPr eaLnBrk="1" hangingPunct="1"/>
            <a:r>
              <a:rPr lang="en-US" altLang="zh-CN">
                <a:ea typeface="宋体" charset="-122"/>
              </a:rPr>
              <a:t>					}</a:t>
            </a:r>
          </a:p>
          <a:p>
            <a:pPr eaLnBrk="1" hangingPunct="1"/>
            <a:r>
              <a:rPr lang="en-US" altLang="zh-CN">
                <a:ea typeface="宋体" charset="-122"/>
              </a:rPr>
              <a:t>					//f[i][j] = Math.max(f[i-1][j], f[i-1][j-weight[i-1]]+val[i-1]);</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for(int i=0;i&lt;f.length;i++){</a:t>
            </a:r>
          </a:p>
          <a:p>
            <a:pPr eaLnBrk="1" hangingPunct="1"/>
            <a:r>
              <a:rPr lang="en-US" altLang="zh-CN">
                <a:ea typeface="宋体" charset="-122"/>
              </a:rPr>
              <a:t>			for(int j=0;j&lt;f[0].length;j++){</a:t>
            </a:r>
          </a:p>
          <a:p>
            <a:pPr eaLnBrk="1" hangingPunct="1"/>
            <a:r>
              <a:rPr lang="en-US" altLang="zh-CN">
                <a:ea typeface="宋体" charset="-122"/>
              </a:rPr>
              <a:t>				System.out.print(f[i][j]+" ");</a:t>
            </a:r>
          </a:p>
          <a:p>
            <a:pPr eaLnBrk="1" hangingPunct="1"/>
            <a:r>
              <a:rPr lang="en-US" altLang="zh-CN">
                <a:ea typeface="宋体" charset="-122"/>
              </a:rPr>
              <a:t>			}</a:t>
            </a:r>
          </a:p>
          <a:p>
            <a:pPr eaLnBrk="1" hangingPunct="1"/>
            <a:r>
              <a:rPr lang="en-US" altLang="zh-CN">
                <a:ea typeface="宋体" charset="-122"/>
              </a:rPr>
              <a:t>			System.out.println();</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int i=f.length-1;</a:t>
            </a:r>
          </a:p>
          <a:p>
            <a:pPr eaLnBrk="1" hangingPunct="1"/>
            <a:r>
              <a:rPr lang="en-US" altLang="zh-CN">
                <a:ea typeface="宋体" charset="-122"/>
              </a:rPr>
              <a:t>		int j=f[0].length-1;</a:t>
            </a:r>
          </a:p>
          <a:p>
            <a:pPr eaLnBrk="1" hangingPunct="1"/>
            <a:r>
              <a:rPr lang="en-US" altLang="zh-CN">
                <a:ea typeface="宋体" charset="-122"/>
              </a:rPr>
              <a:t>		while(i&gt;0&amp;&amp;j&gt;0){</a:t>
            </a:r>
          </a:p>
          <a:p>
            <a:pPr eaLnBrk="1" hangingPunct="1"/>
            <a:r>
              <a:rPr lang="en-US" altLang="zh-CN">
                <a:ea typeface="宋体" charset="-122"/>
              </a:rPr>
              <a:t>			if(path[i][j] == 1){</a:t>
            </a:r>
          </a:p>
          <a:p>
            <a:pPr eaLnBrk="1" hangingPunct="1"/>
            <a:r>
              <a:rPr lang="en-US" altLang="zh-CN">
                <a:ea typeface="宋体" charset="-122"/>
              </a:rPr>
              <a:t>				System.out.print("</a:t>
            </a:r>
            <a:r>
              <a:rPr lang="zh-CN" altLang="en-US">
                <a:ea typeface="宋体" charset="-122"/>
              </a:rPr>
              <a:t>第</a:t>
            </a:r>
            <a:r>
              <a:rPr lang="en-US" altLang="zh-CN">
                <a:ea typeface="宋体" charset="-122"/>
              </a:rPr>
              <a:t>"+i+"</a:t>
            </a:r>
            <a:r>
              <a:rPr lang="zh-CN" altLang="en-US">
                <a:ea typeface="宋体" charset="-122"/>
              </a:rPr>
              <a:t>个物品装入 </a:t>
            </a:r>
            <a:r>
              <a:rPr lang="en-US" altLang="zh-CN">
                <a:ea typeface="宋体" charset="-122"/>
              </a:rPr>
              <a:t>");</a:t>
            </a:r>
          </a:p>
          <a:p>
            <a:pPr eaLnBrk="1" hangingPunct="1"/>
            <a:r>
              <a:rPr lang="en-US" altLang="zh-CN">
                <a:ea typeface="宋体" charset="-122"/>
              </a:rPr>
              <a:t>				j -= weight[i-1];</a:t>
            </a:r>
          </a:p>
          <a:p>
            <a:pPr eaLnBrk="1" hangingPunct="1"/>
            <a:r>
              <a:rPr lang="en-US" altLang="zh-CN">
                <a:ea typeface="宋体" charset="-122"/>
              </a:rPr>
              <a:t>			}</a:t>
            </a:r>
          </a:p>
          <a:p>
            <a:pPr eaLnBrk="1" hangingPunct="1"/>
            <a:r>
              <a:rPr lang="en-US" altLang="zh-CN">
                <a:ea typeface="宋体" charset="-122"/>
              </a:rPr>
              <a:t>			i--;</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a:t>
            </a: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227</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2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228</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2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r>
              <a:rPr lang="en-US" altLang="zh-CN">
                <a:ea typeface="宋体" charset="-122"/>
              </a:rPr>
              <a:t>//</a:t>
            </a:r>
            <a:r>
              <a:rPr lang="zh-CN" altLang="en-US">
                <a:ea typeface="宋体" charset="-122"/>
              </a:rPr>
              <a:t>暴力匹配的代码</a:t>
            </a:r>
            <a:r>
              <a:rPr lang="en-US" altLang="zh-CN">
                <a:ea typeface="宋体" charset="-122"/>
              </a:rPr>
              <a:t>:</a:t>
            </a:r>
          </a:p>
          <a:p>
            <a:pPr eaLnBrk="1" hangingPunct="1"/>
            <a:endParaRPr lang="en-US" altLang="zh-CN">
              <a:ea typeface="宋体" charset="-122"/>
            </a:endParaRPr>
          </a:p>
          <a:p>
            <a:pPr eaLnBrk="1" hangingPunct="1"/>
            <a:r>
              <a:rPr lang="en-US" altLang="zh-CN">
                <a:ea typeface="宋体" charset="-122"/>
              </a:rPr>
              <a:t>package com.atguigu.kmp;</a:t>
            </a:r>
          </a:p>
          <a:p>
            <a:pPr eaLnBrk="1" hangingPunct="1"/>
            <a:endParaRPr lang="en-US" altLang="zh-CN">
              <a:ea typeface="宋体" charset="-122"/>
            </a:endParaRPr>
          </a:p>
          <a:p>
            <a:pPr eaLnBrk="1" hangingPunct="1"/>
            <a:r>
              <a:rPr lang="en-US" altLang="zh-CN">
                <a:ea typeface="宋体" charset="-122"/>
              </a:rPr>
              <a:t>public class ViolenceMatch {</a:t>
            </a:r>
          </a:p>
          <a:p>
            <a:pPr eaLnBrk="1" hangingPunct="1"/>
            <a:endParaRPr lang="en-US" altLang="zh-CN">
              <a:ea typeface="宋体" charset="-122"/>
            </a:endParaRPr>
          </a:p>
          <a:p>
            <a:pPr eaLnBrk="1" hangingPunct="1"/>
            <a:r>
              <a:rPr lang="en-US" altLang="zh-CN">
                <a:ea typeface="宋体" charset="-122"/>
              </a:rPr>
              <a:t>	public static void main(String[] args) {</a:t>
            </a:r>
          </a:p>
          <a:p>
            <a:pPr eaLnBrk="1" hangingPunct="1"/>
            <a:r>
              <a:rPr lang="en-US" altLang="zh-CN">
                <a:ea typeface="宋体" charset="-122"/>
              </a:rPr>
              <a:t>		String str1 = "</a:t>
            </a:r>
            <a:r>
              <a:rPr lang="zh-CN" altLang="en-US">
                <a:ea typeface="宋体" charset="-122"/>
              </a:rPr>
              <a:t>硅硅谷 尚硅谷你尚硅 尚硅谷你尚硅谷你尚硅你好</a:t>
            </a:r>
            <a:r>
              <a:rPr lang="en-US" altLang="zh-CN">
                <a:ea typeface="宋体" charset="-122"/>
              </a:rPr>
              <a:t>";</a:t>
            </a:r>
          </a:p>
          <a:p>
            <a:pPr eaLnBrk="1" hangingPunct="1"/>
            <a:r>
              <a:rPr lang="en-US" altLang="zh-CN">
                <a:ea typeface="宋体" charset="-122"/>
              </a:rPr>
              <a:t>		String str2 = "</a:t>
            </a:r>
            <a:r>
              <a:rPr lang="zh-CN" altLang="en-US">
                <a:ea typeface="宋体" charset="-122"/>
              </a:rPr>
              <a:t>尚硅谷你尚硅你</a:t>
            </a:r>
            <a:r>
              <a:rPr lang="en-US" altLang="zh-CN">
                <a:ea typeface="宋体" charset="-122"/>
              </a:rPr>
              <a:t>";</a:t>
            </a:r>
          </a:p>
          <a:p>
            <a:pPr eaLnBrk="1" hangingPunct="1"/>
            <a:r>
              <a:rPr lang="en-US" altLang="zh-CN">
                <a:ea typeface="宋体" charset="-122"/>
              </a:rPr>
              <a:t>		System.out.println(violentMatch(str1, str2));</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public static boolean violentMatch(String originStr, String subString)  </a:t>
            </a:r>
          </a:p>
          <a:p>
            <a:pPr eaLnBrk="1" hangingPunct="1"/>
            <a:r>
              <a:rPr lang="en-US" altLang="zh-CN">
                <a:ea typeface="宋体" charset="-122"/>
              </a:rPr>
              <a:t>	{  </a:t>
            </a:r>
          </a:p>
          <a:p>
            <a:pPr eaLnBrk="1" hangingPunct="1"/>
            <a:r>
              <a:rPr lang="en-US" altLang="zh-CN">
                <a:ea typeface="宋体" charset="-122"/>
              </a:rPr>
              <a:t>		char[] s= originStr.toCharArray();</a:t>
            </a:r>
          </a:p>
          <a:p>
            <a:pPr eaLnBrk="1" hangingPunct="1"/>
            <a:r>
              <a:rPr lang="en-US" altLang="zh-CN">
                <a:ea typeface="宋体" charset="-122"/>
              </a:rPr>
              <a:t>		char[] p = subString.toCharArray();</a:t>
            </a:r>
          </a:p>
          <a:p>
            <a:pPr eaLnBrk="1" hangingPunct="1"/>
            <a:r>
              <a:rPr lang="en-US" altLang="zh-CN">
                <a:ea typeface="宋体" charset="-122"/>
              </a:rPr>
              <a:t>	    int sLen = s.length;  </a:t>
            </a:r>
          </a:p>
          <a:p>
            <a:pPr eaLnBrk="1" hangingPunct="1"/>
            <a:r>
              <a:rPr lang="en-US" altLang="zh-CN">
                <a:ea typeface="宋体" charset="-122"/>
              </a:rPr>
              <a:t>	    int pLen = p.length;  </a:t>
            </a:r>
          </a:p>
          <a:p>
            <a:pPr eaLnBrk="1" hangingPunct="1"/>
            <a:r>
              <a:rPr lang="en-US" altLang="zh-CN">
                <a:ea typeface="宋体" charset="-122"/>
              </a:rPr>
              <a:t>	  </a:t>
            </a:r>
          </a:p>
          <a:p>
            <a:pPr eaLnBrk="1" hangingPunct="1"/>
            <a:r>
              <a:rPr lang="en-US" altLang="zh-CN">
                <a:ea typeface="宋体" charset="-122"/>
              </a:rPr>
              <a:t>	    int i = 0;  </a:t>
            </a:r>
          </a:p>
          <a:p>
            <a:pPr eaLnBrk="1" hangingPunct="1"/>
            <a:r>
              <a:rPr lang="en-US" altLang="zh-CN">
                <a:ea typeface="宋体" charset="-122"/>
              </a:rPr>
              <a:t>	    int j = 0;  </a:t>
            </a:r>
          </a:p>
          <a:p>
            <a:pPr eaLnBrk="1" hangingPunct="1"/>
            <a:r>
              <a:rPr lang="en-US" altLang="zh-CN">
                <a:ea typeface="宋体" charset="-122"/>
              </a:rPr>
              <a:t>	    while (i &lt; sLen &amp;&amp; j &lt; pLen)  </a:t>
            </a:r>
          </a:p>
          <a:p>
            <a:pPr eaLnBrk="1" hangingPunct="1"/>
            <a:r>
              <a:rPr lang="en-US" altLang="zh-CN">
                <a:ea typeface="宋体" charset="-122"/>
              </a:rPr>
              <a:t>	    {  </a:t>
            </a:r>
          </a:p>
          <a:p>
            <a:pPr eaLnBrk="1" hangingPunct="1"/>
            <a:r>
              <a:rPr lang="en-US" altLang="zh-CN">
                <a:ea typeface="宋体" charset="-122"/>
              </a:rPr>
              <a:t>	        if (s[i] == p[j])  </a:t>
            </a:r>
          </a:p>
          <a:p>
            <a:pPr eaLnBrk="1" hangingPunct="1"/>
            <a:r>
              <a:rPr lang="en-US" altLang="zh-CN">
                <a:ea typeface="宋体" charset="-122"/>
              </a:rPr>
              <a:t>	        {  </a:t>
            </a:r>
          </a:p>
          <a:p>
            <a:pPr eaLnBrk="1" hangingPunct="1"/>
            <a:r>
              <a:rPr lang="en-US" altLang="zh-CN">
                <a:ea typeface="宋体" charset="-122"/>
              </a:rPr>
              <a:t>	            //①</a:t>
            </a:r>
            <a:r>
              <a:rPr lang="zh-CN" altLang="en-US">
                <a:ea typeface="宋体" charset="-122"/>
              </a:rPr>
              <a:t>如果当前字符匹配成功（即</a:t>
            </a:r>
            <a:r>
              <a:rPr lang="en-US" altLang="zh-CN">
                <a:ea typeface="宋体" charset="-122"/>
              </a:rPr>
              <a:t>s[i] == p[j]</a:t>
            </a:r>
            <a:r>
              <a:rPr lang="zh-CN" altLang="en-US">
                <a:ea typeface="宋体" charset="-122"/>
              </a:rPr>
              <a:t>），则</a:t>
            </a:r>
            <a:r>
              <a:rPr lang="en-US" altLang="zh-CN">
                <a:ea typeface="宋体" charset="-122"/>
              </a:rPr>
              <a:t>i++</a:t>
            </a:r>
            <a:r>
              <a:rPr lang="zh-CN" altLang="en-US">
                <a:ea typeface="宋体" charset="-122"/>
              </a:rPr>
              <a:t>，</a:t>
            </a:r>
            <a:r>
              <a:rPr lang="en-US" altLang="zh-CN">
                <a:ea typeface="宋体" charset="-122"/>
              </a:rPr>
              <a:t>j++      </a:t>
            </a:r>
          </a:p>
          <a:p>
            <a:pPr eaLnBrk="1" hangingPunct="1"/>
            <a:r>
              <a:rPr lang="en-US" altLang="zh-CN">
                <a:ea typeface="宋体" charset="-122"/>
              </a:rPr>
              <a:t>	            i++;  </a:t>
            </a:r>
          </a:p>
          <a:p>
            <a:pPr eaLnBrk="1" hangingPunct="1"/>
            <a:r>
              <a:rPr lang="en-US" altLang="zh-CN">
                <a:ea typeface="宋体" charset="-122"/>
              </a:rPr>
              <a:t>	            j++;  </a:t>
            </a:r>
          </a:p>
          <a:p>
            <a:pPr eaLnBrk="1" hangingPunct="1"/>
            <a:r>
              <a:rPr lang="en-US" altLang="zh-CN">
                <a:ea typeface="宋体" charset="-122"/>
              </a:rPr>
              <a:t>	        }  </a:t>
            </a:r>
          </a:p>
          <a:p>
            <a:pPr eaLnBrk="1" hangingPunct="1"/>
            <a:r>
              <a:rPr lang="en-US" altLang="zh-CN">
                <a:ea typeface="宋体" charset="-122"/>
              </a:rPr>
              <a:t>	        else  </a:t>
            </a:r>
          </a:p>
          <a:p>
            <a:pPr eaLnBrk="1" hangingPunct="1"/>
            <a:r>
              <a:rPr lang="en-US" altLang="zh-CN">
                <a:ea typeface="宋体" charset="-122"/>
              </a:rPr>
              <a:t>	        {  </a:t>
            </a:r>
          </a:p>
          <a:p>
            <a:pPr eaLnBrk="1" hangingPunct="1"/>
            <a:r>
              <a:rPr lang="en-US" altLang="zh-CN">
                <a:ea typeface="宋体" charset="-122"/>
              </a:rPr>
              <a:t>	            //②</a:t>
            </a:r>
            <a:r>
              <a:rPr lang="zh-CN" altLang="en-US">
                <a:ea typeface="宋体" charset="-122"/>
              </a:rPr>
              <a:t>如果失配（即</a:t>
            </a:r>
            <a:r>
              <a:rPr lang="en-US" altLang="zh-CN">
                <a:ea typeface="宋体" charset="-122"/>
              </a:rPr>
              <a:t>s[i]! = p[j]</a:t>
            </a:r>
            <a:r>
              <a:rPr lang="zh-CN" altLang="en-US">
                <a:ea typeface="宋体" charset="-122"/>
              </a:rPr>
              <a:t>），令</a:t>
            </a:r>
            <a:r>
              <a:rPr lang="en-US" altLang="zh-CN">
                <a:ea typeface="宋体" charset="-122"/>
              </a:rPr>
              <a:t>i = i - (j - 1)</a:t>
            </a:r>
            <a:r>
              <a:rPr lang="zh-CN" altLang="en-US">
                <a:ea typeface="宋体" charset="-122"/>
              </a:rPr>
              <a:t>，</a:t>
            </a:r>
            <a:r>
              <a:rPr lang="en-US" altLang="zh-CN">
                <a:ea typeface="宋体" charset="-122"/>
              </a:rPr>
              <a:t>j = 0      </a:t>
            </a:r>
          </a:p>
          <a:p>
            <a:pPr eaLnBrk="1" hangingPunct="1"/>
            <a:r>
              <a:rPr lang="en-US" altLang="zh-CN">
                <a:ea typeface="宋体" charset="-122"/>
              </a:rPr>
              <a:t>	            i = i - j + 1;  </a:t>
            </a:r>
          </a:p>
          <a:p>
            <a:pPr eaLnBrk="1" hangingPunct="1"/>
            <a:r>
              <a:rPr lang="en-US" altLang="zh-CN">
                <a:ea typeface="宋体" charset="-122"/>
              </a:rPr>
              <a:t>	            j = 0;  </a:t>
            </a:r>
          </a:p>
          <a:p>
            <a:pPr eaLnBrk="1" hangingPunct="1"/>
            <a:r>
              <a:rPr lang="en-US" altLang="zh-CN">
                <a:ea typeface="宋体" charset="-122"/>
              </a:rPr>
              <a:t>	        }  </a:t>
            </a:r>
          </a:p>
          <a:p>
            <a:pPr eaLnBrk="1" hangingPunct="1"/>
            <a:r>
              <a:rPr lang="en-US" altLang="zh-CN">
                <a:ea typeface="宋体" charset="-122"/>
              </a:rPr>
              <a:t>	    }  </a:t>
            </a:r>
          </a:p>
          <a:p>
            <a:pPr eaLnBrk="1" hangingPunct="1"/>
            <a:r>
              <a:rPr lang="en-US" altLang="zh-CN">
                <a:ea typeface="宋体" charset="-122"/>
              </a:rPr>
              <a:t>	    //</a:t>
            </a:r>
            <a:r>
              <a:rPr lang="zh-CN" altLang="en-US">
                <a:ea typeface="宋体" charset="-122"/>
              </a:rPr>
              <a:t>匹配成功，返回 </a:t>
            </a:r>
            <a:r>
              <a:rPr lang="en-US" altLang="zh-CN">
                <a:ea typeface="宋体" charset="-122"/>
              </a:rPr>
              <a:t>true </a:t>
            </a:r>
            <a:r>
              <a:rPr lang="zh-CN" altLang="en-US">
                <a:ea typeface="宋体" charset="-122"/>
              </a:rPr>
              <a:t>否则返回</a:t>
            </a:r>
            <a:r>
              <a:rPr lang="en-US" altLang="zh-CN">
                <a:ea typeface="宋体" charset="-122"/>
              </a:rPr>
              <a:t>false // </a:t>
            </a:r>
            <a:r>
              <a:rPr lang="zh-CN" altLang="en-US">
                <a:ea typeface="宋体" charset="-122"/>
              </a:rPr>
              <a:t>位置应该是  </a:t>
            </a:r>
            <a:r>
              <a:rPr lang="en-US" altLang="zh-CN">
                <a:ea typeface="宋体" charset="-122"/>
              </a:rPr>
              <a:t>i - j  </a:t>
            </a:r>
          </a:p>
          <a:p>
            <a:pPr eaLnBrk="1" hangingPunct="1"/>
            <a:r>
              <a:rPr lang="en-US" altLang="zh-CN">
                <a:ea typeface="宋体" charset="-122"/>
              </a:rPr>
              <a:t>	    if (j == pLen)  {</a:t>
            </a:r>
          </a:p>
          <a:p>
            <a:pPr eaLnBrk="1" hangingPunct="1"/>
            <a:r>
              <a:rPr lang="en-US" altLang="zh-CN">
                <a:ea typeface="宋体" charset="-122"/>
              </a:rPr>
              <a:t>	    	System.out.println(i -j);</a:t>
            </a:r>
          </a:p>
          <a:p>
            <a:pPr eaLnBrk="1" hangingPunct="1"/>
            <a:r>
              <a:rPr lang="en-US" altLang="zh-CN">
                <a:ea typeface="宋体" charset="-122"/>
              </a:rPr>
              <a:t>	    	return true; </a:t>
            </a:r>
          </a:p>
          <a:p>
            <a:pPr eaLnBrk="1" hangingPunct="1"/>
            <a:r>
              <a:rPr lang="en-US" altLang="zh-CN">
                <a:ea typeface="宋体" charset="-122"/>
              </a:rPr>
              <a:t>	    }</a:t>
            </a:r>
          </a:p>
          <a:p>
            <a:pPr eaLnBrk="1" hangingPunct="1"/>
            <a:r>
              <a:rPr lang="en-US" altLang="zh-CN">
                <a:ea typeface="宋体" charset="-122"/>
              </a:rPr>
              <a:t>	    else  </a:t>
            </a:r>
          </a:p>
          <a:p>
            <a:pPr eaLnBrk="1" hangingPunct="1"/>
            <a:r>
              <a:rPr lang="en-US" altLang="zh-CN">
                <a:ea typeface="宋体" charset="-122"/>
              </a:rPr>
              <a:t>	        return false;  </a:t>
            </a:r>
          </a:p>
          <a:p>
            <a:pPr eaLnBrk="1" hangingPunct="1"/>
            <a:r>
              <a:rPr lang="en-US" altLang="zh-CN">
                <a:ea typeface="宋体" charset="-122"/>
              </a:rPr>
              <a:t>	}  </a:t>
            </a:r>
          </a:p>
          <a:p>
            <a:pPr eaLnBrk="1" hangingPunct="1"/>
            <a:endParaRPr lang="en-US" altLang="zh-CN">
              <a:ea typeface="宋体" charset="-122"/>
            </a:endParaRPr>
          </a:p>
          <a:p>
            <a:pPr eaLnBrk="1" hangingPunct="1"/>
            <a:r>
              <a:rPr lang="en-US" altLang="zh-CN">
                <a:ea typeface="宋体" charset="-122"/>
              </a:rPr>
              <a:t>}</a:t>
            </a:r>
          </a:p>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229</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2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230</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24</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2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r>
              <a:rPr lang="en-US" altLang="zh-CN">
                <a:ea typeface="宋体" charset="-122"/>
              </a:rPr>
              <a:t>//</a:t>
            </a:r>
            <a:r>
              <a:rPr lang="zh-CN" altLang="en-US">
                <a:ea typeface="宋体" charset="-122"/>
              </a:rPr>
              <a:t>代码如下</a:t>
            </a:r>
            <a:r>
              <a:rPr lang="en-US" altLang="zh-CN">
                <a:ea typeface="宋体" charset="-122"/>
              </a:rPr>
              <a:t>:</a:t>
            </a:r>
          </a:p>
          <a:p>
            <a:pPr eaLnBrk="1" hangingPunct="1"/>
            <a:r>
              <a:rPr lang="en-US" altLang="zh-CN">
                <a:ea typeface="宋体" charset="-122"/>
              </a:rPr>
              <a:t>package com.atguigu.kmp;</a:t>
            </a:r>
          </a:p>
          <a:p>
            <a:pPr eaLnBrk="1" hangingPunct="1"/>
            <a:endParaRPr lang="en-US" altLang="zh-CN">
              <a:ea typeface="宋体" charset="-122"/>
            </a:endParaRPr>
          </a:p>
          <a:p>
            <a:pPr eaLnBrk="1" hangingPunct="1"/>
            <a:r>
              <a:rPr lang="en-US" altLang="zh-CN">
                <a:ea typeface="宋体" charset="-122"/>
              </a:rPr>
              <a:t>public class KMPAlgorithm {</a:t>
            </a:r>
          </a:p>
          <a:p>
            <a:pPr eaLnBrk="1" hangingPunct="1"/>
            <a:endParaRPr lang="en-US" altLang="zh-CN">
              <a:ea typeface="宋体" charset="-122"/>
            </a:endParaRPr>
          </a:p>
          <a:p>
            <a:pPr eaLnBrk="1" hangingPunct="1"/>
            <a:r>
              <a:rPr lang="en-US" altLang="zh-CN">
                <a:ea typeface="宋体" charset="-122"/>
              </a:rPr>
              <a:t>	public static void main(String[] args) {</a:t>
            </a:r>
          </a:p>
          <a:p>
            <a:pPr eaLnBrk="1" hangingPunct="1"/>
            <a:r>
              <a:rPr lang="en-US" altLang="zh-CN">
                <a:ea typeface="宋体" charset="-122"/>
              </a:rPr>
              <a:t>		// A</a:t>
            </a:r>
            <a:r>
              <a:rPr lang="zh-CN" altLang="en-US">
                <a:ea typeface="宋体" charset="-122"/>
              </a:rPr>
              <a:t>： 尚</a:t>
            </a:r>
          </a:p>
          <a:p>
            <a:pPr eaLnBrk="1" hangingPunct="1"/>
            <a:r>
              <a:rPr lang="zh-CN" altLang="en-US">
                <a:ea typeface="宋体" charset="-122"/>
              </a:rPr>
              <a:t>		</a:t>
            </a:r>
            <a:r>
              <a:rPr lang="en-US" altLang="zh-CN">
                <a:ea typeface="宋体" charset="-122"/>
              </a:rPr>
              <a:t>// B: </a:t>
            </a:r>
            <a:r>
              <a:rPr lang="zh-CN" altLang="en-US">
                <a:ea typeface="宋体" charset="-122"/>
              </a:rPr>
              <a:t>硅</a:t>
            </a:r>
          </a:p>
          <a:p>
            <a:pPr eaLnBrk="1" hangingPunct="1"/>
            <a:r>
              <a:rPr lang="zh-CN" altLang="en-US">
                <a:ea typeface="宋体" charset="-122"/>
              </a:rPr>
              <a:t>		</a:t>
            </a:r>
            <a:r>
              <a:rPr lang="en-US" altLang="zh-CN">
                <a:ea typeface="宋体" charset="-122"/>
              </a:rPr>
              <a:t>// C: </a:t>
            </a:r>
            <a:r>
              <a:rPr lang="zh-CN" altLang="en-US">
                <a:ea typeface="宋体" charset="-122"/>
              </a:rPr>
              <a:t>谷</a:t>
            </a:r>
          </a:p>
          <a:p>
            <a:pPr eaLnBrk="1" hangingPunct="1"/>
            <a:r>
              <a:rPr lang="zh-CN" altLang="en-US">
                <a:ea typeface="宋体" charset="-122"/>
              </a:rPr>
              <a:t>		</a:t>
            </a:r>
            <a:r>
              <a:rPr lang="en-US" altLang="zh-CN">
                <a:ea typeface="宋体" charset="-122"/>
              </a:rPr>
              <a:t>// D: </a:t>
            </a:r>
            <a:r>
              <a:rPr lang="zh-CN" altLang="en-US">
                <a:ea typeface="宋体" charset="-122"/>
              </a:rPr>
              <a:t>你</a:t>
            </a:r>
          </a:p>
          <a:p>
            <a:pPr eaLnBrk="1" hangingPunct="1"/>
            <a:r>
              <a:rPr lang="zh-CN" altLang="en-US">
                <a:ea typeface="宋体" charset="-122"/>
              </a:rPr>
              <a:t>		</a:t>
            </a:r>
            <a:r>
              <a:rPr lang="en-US" altLang="zh-CN">
                <a:ea typeface="宋体" charset="-122"/>
              </a:rPr>
              <a:t>// E: </a:t>
            </a:r>
            <a:r>
              <a:rPr lang="zh-CN" altLang="en-US">
                <a:ea typeface="宋体" charset="-122"/>
              </a:rPr>
              <a:t>好</a:t>
            </a:r>
          </a:p>
          <a:p>
            <a:pPr eaLnBrk="1" hangingPunct="1"/>
            <a:r>
              <a:rPr lang="zh-CN" altLang="en-US">
                <a:ea typeface="宋体" charset="-122"/>
              </a:rPr>
              <a:t>		</a:t>
            </a:r>
            <a:r>
              <a:rPr lang="en-US" altLang="zh-CN">
                <a:ea typeface="宋体" charset="-122"/>
              </a:rPr>
              <a:t>String str1 = "BBC ABCDAB ABCDABCDABDE";</a:t>
            </a:r>
          </a:p>
          <a:p>
            <a:pPr eaLnBrk="1" hangingPunct="1"/>
            <a:r>
              <a:rPr lang="en-US" altLang="zh-CN">
                <a:ea typeface="宋体" charset="-122"/>
              </a:rPr>
              <a:t>		String str2 = "ABCDABD";</a:t>
            </a:r>
          </a:p>
          <a:p>
            <a:pPr eaLnBrk="1" hangingPunct="1"/>
            <a:r>
              <a:rPr lang="en-US" altLang="zh-CN">
                <a:ea typeface="宋体" charset="-122"/>
              </a:rPr>
              <a:t>		//String str1 = "</a:t>
            </a:r>
            <a:r>
              <a:rPr lang="zh-CN" altLang="en-US">
                <a:ea typeface="宋体" charset="-122"/>
              </a:rPr>
              <a:t>硅硅谷 尚硅谷你尚硅 尚硅谷你尚硅谷你尚硅你好</a:t>
            </a:r>
            <a:r>
              <a:rPr lang="en-US" altLang="zh-CN">
                <a:ea typeface="宋体" charset="-122"/>
              </a:rPr>
              <a:t>";</a:t>
            </a:r>
          </a:p>
          <a:p>
            <a:pPr eaLnBrk="1" hangingPunct="1"/>
            <a:r>
              <a:rPr lang="en-US" altLang="zh-CN">
                <a:ea typeface="宋体" charset="-122"/>
              </a:rPr>
              <a:t>		//String str2 = "</a:t>
            </a:r>
            <a:r>
              <a:rPr lang="zh-CN" altLang="en-US">
                <a:ea typeface="宋体" charset="-122"/>
              </a:rPr>
              <a:t>尚硅谷你尚硅你</a:t>
            </a:r>
            <a:r>
              <a:rPr lang="en-US" altLang="zh-CN">
                <a:ea typeface="宋体" charset="-122"/>
              </a:rPr>
              <a:t>~";</a:t>
            </a:r>
          </a:p>
          <a:p>
            <a:pPr eaLnBrk="1" hangingPunct="1"/>
            <a:r>
              <a:rPr lang="en-US" altLang="zh-CN">
                <a:ea typeface="宋体" charset="-122"/>
              </a:rPr>
              <a:t>		//String str2 = "</a:t>
            </a:r>
            <a:r>
              <a:rPr lang="zh-CN" altLang="en-US">
                <a:ea typeface="宋体" charset="-122"/>
              </a:rPr>
              <a:t>硅硅谷</a:t>
            </a:r>
            <a:r>
              <a:rPr lang="en-US" altLang="zh-CN">
                <a:ea typeface="宋体" charset="-122"/>
              </a:rPr>
              <a:t>~";</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int[] next = KMP.kmpNext(str2);</a:t>
            </a:r>
          </a:p>
          <a:p>
            <a:pPr eaLnBrk="1" hangingPunct="1"/>
            <a:r>
              <a:rPr lang="en-US" altLang="zh-CN">
                <a:ea typeface="宋体" charset="-122"/>
              </a:rPr>
              <a:t>        int res = KMP.kmpSearch(str1, str2, next);</a:t>
            </a:r>
          </a:p>
          <a:p>
            <a:pPr eaLnBrk="1" hangingPunct="1"/>
            <a:r>
              <a:rPr lang="en-US" altLang="zh-CN">
                <a:ea typeface="宋体" charset="-122"/>
              </a:rPr>
              <a:t>        System.out.println("</a:t>
            </a:r>
            <a:r>
              <a:rPr lang="zh-CN" altLang="en-US">
                <a:ea typeface="宋体" charset="-122"/>
              </a:rPr>
              <a:t>子串在源字符串的</a:t>
            </a:r>
            <a:r>
              <a:rPr lang="en-US" altLang="zh-CN">
                <a:ea typeface="宋体" charset="-122"/>
              </a:rPr>
              <a:t>index=" + res);</a:t>
            </a:r>
          </a:p>
          <a:p>
            <a:pPr eaLnBrk="1" hangingPunct="1"/>
            <a:r>
              <a:rPr lang="en-US" altLang="zh-CN">
                <a:ea typeface="宋体" charset="-122"/>
              </a:rPr>
              <a:t>        for(int i = 0; i &lt; next.length; i++){</a:t>
            </a:r>
          </a:p>
          <a:p>
            <a:pPr eaLnBrk="1" hangingPunct="1"/>
            <a:r>
              <a:rPr lang="en-US" altLang="zh-CN">
                <a:ea typeface="宋体" charset="-122"/>
              </a:rPr>
              <a:t>            System.out.println(next[i]);            </a:t>
            </a:r>
          </a:p>
          <a:p>
            <a:pPr eaLnBrk="1" hangingPunct="1"/>
            <a:r>
              <a:rPr lang="en-US" altLang="zh-CN">
                <a:ea typeface="宋体" charset="-122"/>
              </a:rPr>
              <a:t>        }</a:t>
            </a:r>
          </a:p>
          <a:p>
            <a:pPr eaLnBrk="1" hangingPunct="1"/>
            <a:r>
              <a:rPr lang="en-US" altLang="zh-CN">
                <a:ea typeface="宋体" charset="-122"/>
              </a:rPr>
              <a:t>//        System.out.println(next.length);</a:t>
            </a: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a:t>
            </a:r>
          </a:p>
          <a:p>
            <a:pPr eaLnBrk="1" hangingPunct="1"/>
            <a:endParaRPr lang="en-US" altLang="zh-CN">
              <a:ea typeface="宋体" charset="-122"/>
            </a:endParaRPr>
          </a:p>
          <a:p>
            <a:pPr eaLnBrk="1" hangingPunct="1"/>
            <a:r>
              <a:rPr lang="en-US" altLang="zh-CN">
                <a:ea typeface="宋体" charset="-122"/>
              </a:rPr>
              <a:t>class KMP {</a:t>
            </a:r>
          </a:p>
          <a:p>
            <a:pPr eaLnBrk="1" hangingPunct="1"/>
            <a:r>
              <a:rPr lang="en-US" altLang="zh-CN">
                <a:ea typeface="宋体" charset="-122"/>
              </a:rPr>
              <a:t>	</a:t>
            </a:r>
          </a:p>
          <a:p>
            <a:pPr eaLnBrk="1" hangingPunct="1"/>
            <a:r>
              <a:rPr lang="en-US" altLang="zh-CN">
                <a:ea typeface="宋体" charset="-122"/>
              </a:rPr>
              <a:t>	//str</a:t>
            </a:r>
            <a:r>
              <a:rPr lang="zh-CN" altLang="en-US">
                <a:ea typeface="宋体" charset="-122"/>
              </a:rPr>
              <a:t>文本串  </a:t>
            </a:r>
            <a:r>
              <a:rPr lang="en-US" altLang="zh-CN">
                <a:ea typeface="宋体" charset="-122"/>
              </a:rPr>
              <a:t>dest </a:t>
            </a:r>
            <a:r>
              <a:rPr lang="zh-CN" altLang="en-US">
                <a:ea typeface="宋体" charset="-122"/>
              </a:rPr>
              <a:t>模式串</a:t>
            </a:r>
          </a:p>
          <a:p>
            <a:pPr eaLnBrk="1" hangingPunct="1"/>
            <a:r>
              <a:rPr lang="zh-CN" altLang="en-US">
                <a:ea typeface="宋体" charset="-122"/>
              </a:rPr>
              <a:t>	</a:t>
            </a:r>
            <a:r>
              <a:rPr lang="en-US" altLang="zh-CN">
                <a:ea typeface="宋体" charset="-122"/>
              </a:rPr>
              <a:t>public static int kmpSearch(String str, String dest,int[] next){</a:t>
            </a:r>
          </a:p>
          <a:p>
            <a:pPr eaLnBrk="1" hangingPunct="1"/>
            <a:r>
              <a:rPr lang="en-US" altLang="zh-CN">
                <a:ea typeface="宋体" charset="-122"/>
              </a:rPr>
              <a:t>        for(int i = 0, j = 0; i &lt; str.length(); i++){</a:t>
            </a:r>
          </a:p>
          <a:p>
            <a:pPr eaLnBrk="1" hangingPunct="1"/>
            <a:r>
              <a:rPr lang="en-US" altLang="zh-CN">
                <a:ea typeface="宋体" charset="-122"/>
              </a:rPr>
              <a:t>            while(j &gt; 0 &amp;&amp; str.charAt(i) != dest.charAt(j)){</a:t>
            </a:r>
          </a:p>
          <a:p>
            <a:pPr eaLnBrk="1" hangingPunct="1"/>
            <a:r>
              <a:rPr lang="en-US" altLang="zh-CN">
                <a:ea typeface="宋体" charset="-122"/>
              </a:rPr>
              <a:t>                j = next[j - 1];</a:t>
            </a:r>
          </a:p>
          <a:p>
            <a:pPr eaLnBrk="1" hangingPunct="1"/>
            <a:r>
              <a:rPr lang="en-US" altLang="zh-CN">
                <a:ea typeface="宋体" charset="-122"/>
              </a:rPr>
              <a:t>            }</a:t>
            </a:r>
          </a:p>
          <a:p>
            <a:pPr eaLnBrk="1" hangingPunct="1"/>
            <a:r>
              <a:rPr lang="en-US" altLang="zh-CN">
                <a:ea typeface="宋体" charset="-122"/>
              </a:rPr>
              <a:t>            if(str.charAt(i) == dest.charAt(j)){</a:t>
            </a:r>
          </a:p>
          <a:p>
            <a:pPr eaLnBrk="1" hangingPunct="1"/>
            <a:r>
              <a:rPr lang="en-US" altLang="zh-CN">
                <a:ea typeface="宋体" charset="-122"/>
              </a:rPr>
              <a:t>                j++;</a:t>
            </a:r>
          </a:p>
          <a:p>
            <a:pPr eaLnBrk="1" hangingPunct="1"/>
            <a:r>
              <a:rPr lang="en-US" altLang="zh-CN">
                <a:ea typeface="宋体" charset="-122"/>
              </a:rPr>
              <a:t>            }</a:t>
            </a:r>
          </a:p>
          <a:p>
            <a:pPr eaLnBrk="1" hangingPunct="1"/>
            <a:r>
              <a:rPr lang="en-US" altLang="zh-CN">
                <a:ea typeface="宋体" charset="-122"/>
              </a:rPr>
              <a:t>            if(j == dest.length()){</a:t>
            </a:r>
          </a:p>
          <a:p>
            <a:pPr eaLnBrk="1" hangingPunct="1"/>
            <a:r>
              <a:rPr lang="en-US" altLang="zh-CN">
                <a:ea typeface="宋体" charset="-122"/>
              </a:rPr>
              <a:t>                return i-j+1;</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return -1;</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public static int[] kmpNext(String dest){</a:t>
            </a:r>
          </a:p>
          <a:p>
            <a:pPr eaLnBrk="1" hangingPunct="1"/>
            <a:r>
              <a:rPr lang="en-US" altLang="zh-CN">
                <a:ea typeface="宋体" charset="-122"/>
              </a:rPr>
              <a:t>        int[] next = new int[dest.length()];</a:t>
            </a:r>
          </a:p>
          <a:p>
            <a:pPr eaLnBrk="1" hangingPunct="1"/>
            <a:r>
              <a:rPr lang="en-US" altLang="zh-CN">
                <a:ea typeface="宋体" charset="-122"/>
              </a:rPr>
              <a:t>        next[0] = 0;</a:t>
            </a:r>
          </a:p>
          <a:p>
            <a:pPr eaLnBrk="1" hangingPunct="1"/>
            <a:r>
              <a:rPr lang="en-US" altLang="zh-CN">
                <a:ea typeface="宋体" charset="-122"/>
              </a:rPr>
              <a:t>        for(int i = 1,j = 0; i &lt; dest.length(); i++){</a:t>
            </a:r>
          </a:p>
          <a:p>
            <a:pPr eaLnBrk="1" hangingPunct="1"/>
            <a:r>
              <a:rPr lang="en-US" altLang="zh-CN">
                <a:ea typeface="宋体" charset="-122"/>
              </a:rPr>
              <a:t>            while(j &gt; 0 &amp;&amp; dest.charAt(j) != dest.charAt(i)){</a:t>
            </a:r>
          </a:p>
          <a:p>
            <a:pPr eaLnBrk="1" hangingPunct="1"/>
            <a:r>
              <a:rPr lang="en-US" altLang="zh-CN">
                <a:ea typeface="宋体" charset="-122"/>
              </a:rPr>
              <a:t>                j = next[j - 1];</a:t>
            </a:r>
          </a:p>
          <a:p>
            <a:pPr eaLnBrk="1" hangingPunct="1"/>
            <a:r>
              <a:rPr lang="en-US" altLang="zh-CN">
                <a:ea typeface="宋体" charset="-122"/>
              </a:rPr>
              <a:t>            }</a:t>
            </a:r>
          </a:p>
          <a:p>
            <a:pPr eaLnBrk="1" hangingPunct="1"/>
            <a:r>
              <a:rPr lang="en-US" altLang="zh-CN">
                <a:ea typeface="宋体" charset="-122"/>
              </a:rPr>
              <a:t>            if(dest.charAt(i) == dest.charAt(j)){</a:t>
            </a:r>
          </a:p>
          <a:p>
            <a:pPr eaLnBrk="1" hangingPunct="1"/>
            <a:r>
              <a:rPr lang="en-US" altLang="zh-CN">
                <a:ea typeface="宋体" charset="-122"/>
              </a:rPr>
              <a:t>                j++;</a:t>
            </a:r>
          </a:p>
          <a:p>
            <a:pPr eaLnBrk="1" hangingPunct="1"/>
            <a:r>
              <a:rPr lang="en-US" altLang="zh-CN">
                <a:ea typeface="宋体" charset="-122"/>
              </a:rPr>
              <a:t>            }</a:t>
            </a:r>
          </a:p>
          <a:p>
            <a:pPr eaLnBrk="1" hangingPunct="1"/>
            <a:r>
              <a:rPr lang="en-US" altLang="zh-CN">
                <a:ea typeface="宋体" charset="-122"/>
              </a:rPr>
              <a:t>            next[i] = j;</a:t>
            </a:r>
          </a:p>
          <a:p>
            <a:pPr eaLnBrk="1" hangingPunct="1"/>
            <a:r>
              <a:rPr lang="en-US" altLang="zh-CN">
                <a:ea typeface="宋体" charset="-122"/>
              </a:rPr>
              <a:t>        }</a:t>
            </a:r>
          </a:p>
          <a:p>
            <a:pPr eaLnBrk="1" hangingPunct="1"/>
            <a:r>
              <a:rPr lang="en-US" altLang="zh-CN">
                <a:ea typeface="宋体" charset="-122"/>
              </a:rPr>
              <a:t>        return next;</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a:t>
            </a: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231</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2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232</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2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r>
              <a:rPr lang="en-US" altLang="zh-CN">
                <a:ea typeface="宋体" charset="-122"/>
              </a:rPr>
              <a:t>//</a:t>
            </a:r>
            <a:r>
              <a:rPr lang="zh-CN" altLang="en-US">
                <a:ea typeface="宋体" charset="-122"/>
              </a:rPr>
              <a:t>注意理解</a:t>
            </a:r>
            <a:r>
              <a:rPr lang="en-US" altLang="zh-CN">
                <a:ea typeface="宋体" charset="-122"/>
              </a:rPr>
              <a:t>: </a:t>
            </a:r>
            <a:r>
              <a:rPr lang="zh-CN" altLang="en-US">
                <a:ea typeface="宋体" charset="-122"/>
              </a:rPr>
              <a:t>后面的集合覆盖问题可以说明</a:t>
            </a:r>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233</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2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234</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2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r>
              <a:rPr lang="en-US" altLang="zh-CN">
                <a:ea typeface="宋体" charset="-122"/>
              </a:rPr>
              <a:t>//</a:t>
            </a:r>
            <a:r>
              <a:rPr lang="zh-CN" altLang="en-US">
                <a:ea typeface="宋体" charset="-122"/>
              </a:rPr>
              <a:t>代码实现</a:t>
            </a:r>
            <a:r>
              <a:rPr lang="en-US" altLang="zh-CN">
                <a:ea typeface="宋体" charset="-122"/>
              </a:rPr>
              <a:t>:[Debug</a:t>
            </a:r>
            <a:r>
              <a:rPr lang="zh-CN" altLang="en-US">
                <a:ea typeface="宋体" charset="-122"/>
              </a:rPr>
              <a:t>演示就非常好理解贪心算法</a:t>
            </a:r>
            <a:r>
              <a:rPr lang="en-US" altLang="zh-CN">
                <a:ea typeface="宋体" charset="-122"/>
              </a:rPr>
              <a:t>]</a:t>
            </a:r>
          </a:p>
          <a:p>
            <a:pPr eaLnBrk="1" hangingPunct="1"/>
            <a:endParaRPr lang="en-US" altLang="zh-CN">
              <a:ea typeface="宋体" charset="-122"/>
            </a:endParaRPr>
          </a:p>
          <a:p>
            <a:pPr eaLnBrk="1" hangingPunct="1"/>
            <a:r>
              <a:rPr lang="en-US" altLang="zh-CN">
                <a:ea typeface="宋体" charset="-122"/>
              </a:rPr>
              <a:t>package com.atguigu.algorithm;</a:t>
            </a:r>
          </a:p>
          <a:p>
            <a:pPr eaLnBrk="1" hangingPunct="1"/>
            <a:endParaRPr lang="en-US" altLang="zh-CN">
              <a:ea typeface="宋体" charset="-122"/>
            </a:endParaRPr>
          </a:p>
          <a:p>
            <a:pPr eaLnBrk="1" hangingPunct="1"/>
            <a:r>
              <a:rPr lang="en-US" altLang="zh-CN">
                <a:ea typeface="宋体" charset="-122"/>
              </a:rPr>
              <a:t>import java.util.ArrayList;</a:t>
            </a:r>
          </a:p>
          <a:p>
            <a:pPr eaLnBrk="1" hangingPunct="1"/>
            <a:r>
              <a:rPr lang="en-US" altLang="zh-CN">
                <a:ea typeface="宋体" charset="-122"/>
              </a:rPr>
              <a:t>import java.util.Arrays;</a:t>
            </a:r>
          </a:p>
          <a:p>
            <a:pPr eaLnBrk="1" hangingPunct="1"/>
            <a:r>
              <a:rPr lang="en-US" altLang="zh-CN">
                <a:ea typeface="宋体" charset="-122"/>
              </a:rPr>
              <a:t>import java.util.HashMap;</a:t>
            </a:r>
          </a:p>
          <a:p>
            <a:pPr eaLnBrk="1" hangingPunct="1"/>
            <a:r>
              <a:rPr lang="en-US" altLang="zh-CN">
                <a:ea typeface="宋体" charset="-122"/>
              </a:rPr>
              <a:t>import java.util.HashSet;</a:t>
            </a:r>
          </a:p>
          <a:p>
            <a:pPr eaLnBrk="1" hangingPunct="1"/>
            <a:r>
              <a:rPr lang="en-US" altLang="zh-CN">
                <a:ea typeface="宋体" charset="-122"/>
              </a:rPr>
              <a:t>import java.util.List;</a:t>
            </a:r>
          </a:p>
          <a:p>
            <a:pPr eaLnBrk="1" hangingPunct="1"/>
            <a:endParaRPr lang="en-US" altLang="zh-CN">
              <a:ea typeface="宋体" charset="-122"/>
            </a:endParaRPr>
          </a:p>
          <a:p>
            <a:pPr eaLnBrk="1" hangingPunct="1"/>
            <a:r>
              <a:rPr lang="en-US" altLang="zh-CN">
                <a:ea typeface="宋体" charset="-122"/>
              </a:rPr>
              <a:t>public class GreedyAlgorithm {</a:t>
            </a:r>
          </a:p>
          <a:p>
            <a:pPr eaLnBrk="1" hangingPunct="1"/>
            <a:endParaRPr lang="en-US" altLang="zh-CN">
              <a:ea typeface="宋体" charset="-122"/>
            </a:endParaRPr>
          </a:p>
          <a:p>
            <a:pPr eaLnBrk="1" hangingPunct="1"/>
            <a:r>
              <a:rPr lang="en-US" altLang="zh-CN">
                <a:ea typeface="宋体" charset="-122"/>
              </a:rPr>
              <a:t>	@SuppressWarnings({ "unchecked", "rawtypes" })</a:t>
            </a:r>
          </a:p>
          <a:p>
            <a:pPr eaLnBrk="1" hangingPunct="1"/>
            <a:r>
              <a:rPr lang="en-US" altLang="zh-CN">
                <a:ea typeface="宋体" charset="-122"/>
              </a:rPr>
              <a:t>	public static void main(String[] args) {</a:t>
            </a:r>
          </a:p>
          <a:p>
            <a:pPr eaLnBrk="1" hangingPunct="1"/>
            <a:endParaRPr lang="en-US" altLang="zh-CN">
              <a:ea typeface="宋体" charset="-122"/>
            </a:endParaRPr>
          </a:p>
          <a:p>
            <a:pPr eaLnBrk="1" hangingPunct="1"/>
            <a:r>
              <a:rPr lang="en-US" altLang="zh-CN">
                <a:ea typeface="宋体" charset="-122"/>
              </a:rPr>
              <a:t>	</a:t>
            </a:r>
          </a:p>
          <a:p>
            <a:pPr eaLnBrk="1" hangingPunct="1"/>
            <a:r>
              <a:rPr lang="en-US" altLang="zh-CN">
                <a:ea typeface="宋体" charset="-122"/>
              </a:rPr>
              <a:t>		// </a:t>
            </a:r>
            <a:r>
              <a:rPr lang="zh-CN" altLang="en-US">
                <a:ea typeface="宋体" charset="-122"/>
              </a:rPr>
              <a:t>初始化广播台信息</a:t>
            </a:r>
          </a:p>
          <a:p>
            <a:pPr eaLnBrk="1" hangingPunct="1"/>
            <a:r>
              <a:rPr lang="zh-CN" altLang="en-US">
                <a:ea typeface="宋体" charset="-122"/>
              </a:rPr>
              <a:t>		</a:t>
            </a:r>
            <a:r>
              <a:rPr lang="en-US" altLang="zh-CN">
                <a:ea typeface="宋体" charset="-122"/>
              </a:rPr>
              <a:t>HashMap&lt;String, HashSet&lt;String&gt;&gt; broadcasts = new HashMap&lt;String, HashSet&lt;String&gt;&gt;();</a:t>
            </a:r>
          </a:p>
          <a:p>
            <a:pPr eaLnBrk="1" hangingPunct="1"/>
            <a:r>
              <a:rPr lang="en-US" altLang="zh-CN">
                <a:ea typeface="宋体" charset="-122"/>
              </a:rPr>
              <a:t>		</a:t>
            </a:r>
          </a:p>
          <a:p>
            <a:pPr eaLnBrk="1" hangingPunct="1"/>
            <a:r>
              <a:rPr lang="en-US" altLang="zh-CN">
                <a:ea typeface="宋体" charset="-122"/>
              </a:rPr>
              <a:t>		HashSet hashSetK1 = new HashSet();</a:t>
            </a:r>
          </a:p>
          <a:p>
            <a:pPr eaLnBrk="1" hangingPunct="1"/>
            <a:r>
              <a:rPr lang="en-US" altLang="zh-CN">
                <a:ea typeface="宋体" charset="-122"/>
              </a:rPr>
              <a:t>		hashSetK1.add("</a:t>
            </a:r>
            <a:r>
              <a:rPr lang="zh-CN" altLang="en-US">
                <a:ea typeface="宋体" charset="-122"/>
              </a:rPr>
              <a:t>北京</a:t>
            </a:r>
            <a:r>
              <a:rPr lang="en-US" altLang="zh-CN">
                <a:ea typeface="宋体" charset="-122"/>
              </a:rPr>
              <a:t>");</a:t>
            </a:r>
          </a:p>
          <a:p>
            <a:pPr eaLnBrk="1" hangingPunct="1"/>
            <a:r>
              <a:rPr lang="en-US" altLang="zh-CN">
                <a:ea typeface="宋体" charset="-122"/>
              </a:rPr>
              <a:t>		hashSetK1.add("</a:t>
            </a:r>
            <a:r>
              <a:rPr lang="zh-CN" altLang="en-US">
                <a:ea typeface="宋体" charset="-122"/>
              </a:rPr>
              <a:t>上海</a:t>
            </a:r>
            <a:r>
              <a:rPr lang="en-US" altLang="zh-CN">
                <a:ea typeface="宋体" charset="-122"/>
              </a:rPr>
              <a:t>");</a:t>
            </a:r>
          </a:p>
          <a:p>
            <a:pPr eaLnBrk="1" hangingPunct="1"/>
            <a:r>
              <a:rPr lang="en-US" altLang="zh-CN">
                <a:ea typeface="宋体" charset="-122"/>
              </a:rPr>
              <a:t>		hashSetK1.add("</a:t>
            </a:r>
            <a:r>
              <a:rPr lang="zh-CN" altLang="en-US">
                <a:ea typeface="宋体" charset="-122"/>
              </a:rPr>
              <a:t>天津</a:t>
            </a:r>
            <a:r>
              <a:rPr lang="en-US" altLang="zh-CN">
                <a:ea typeface="宋体" charset="-122"/>
              </a:rPr>
              <a:t>");</a:t>
            </a:r>
          </a:p>
          <a:p>
            <a:pPr eaLnBrk="1" hangingPunct="1"/>
            <a:r>
              <a:rPr lang="en-US" altLang="zh-CN">
                <a:ea typeface="宋体" charset="-122"/>
              </a:rPr>
              <a:t>		</a:t>
            </a:r>
          </a:p>
          <a:p>
            <a:pPr eaLnBrk="1" hangingPunct="1"/>
            <a:r>
              <a:rPr lang="en-US" altLang="zh-CN">
                <a:ea typeface="宋体" charset="-122"/>
              </a:rPr>
              <a:t>		HashSet hashSetK2 = new HashSet();</a:t>
            </a:r>
          </a:p>
          <a:p>
            <a:pPr eaLnBrk="1" hangingPunct="1"/>
            <a:r>
              <a:rPr lang="en-US" altLang="zh-CN">
                <a:ea typeface="宋体" charset="-122"/>
              </a:rPr>
              <a:t>		hashSetK2.add("</a:t>
            </a:r>
            <a:r>
              <a:rPr lang="zh-CN" altLang="en-US">
                <a:ea typeface="宋体" charset="-122"/>
              </a:rPr>
              <a:t>广州</a:t>
            </a:r>
            <a:r>
              <a:rPr lang="en-US" altLang="zh-CN">
                <a:ea typeface="宋体" charset="-122"/>
              </a:rPr>
              <a:t>");</a:t>
            </a:r>
          </a:p>
          <a:p>
            <a:pPr eaLnBrk="1" hangingPunct="1"/>
            <a:r>
              <a:rPr lang="en-US" altLang="zh-CN">
                <a:ea typeface="宋体" charset="-122"/>
              </a:rPr>
              <a:t>		hashSetK2.add("</a:t>
            </a:r>
            <a:r>
              <a:rPr lang="zh-CN" altLang="en-US">
                <a:ea typeface="宋体" charset="-122"/>
              </a:rPr>
              <a:t>北京</a:t>
            </a:r>
            <a:r>
              <a:rPr lang="en-US" altLang="zh-CN">
                <a:ea typeface="宋体" charset="-122"/>
              </a:rPr>
              <a:t>");</a:t>
            </a:r>
          </a:p>
          <a:p>
            <a:pPr eaLnBrk="1" hangingPunct="1"/>
            <a:r>
              <a:rPr lang="en-US" altLang="zh-CN">
                <a:ea typeface="宋体" charset="-122"/>
              </a:rPr>
              <a:t>		hashSetK2.add("</a:t>
            </a:r>
            <a:r>
              <a:rPr lang="zh-CN" altLang="en-US">
                <a:ea typeface="宋体" charset="-122"/>
              </a:rPr>
              <a:t>深圳</a:t>
            </a:r>
            <a:r>
              <a:rPr lang="en-US" altLang="zh-CN">
                <a:ea typeface="宋体" charset="-122"/>
              </a:rPr>
              <a:t>");</a:t>
            </a:r>
          </a:p>
          <a:p>
            <a:pPr eaLnBrk="1" hangingPunct="1"/>
            <a:r>
              <a:rPr lang="en-US" altLang="zh-CN">
                <a:ea typeface="宋体" charset="-122"/>
              </a:rPr>
              <a:t>		</a:t>
            </a:r>
          </a:p>
          <a:p>
            <a:pPr eaLnBrk="1" hangingPunct="1"/>
            <a:r>
              <a:rPr lang="en-US" altLang="zh-CN">
                <a:ea typeface="宋体" charset="-122"/>
              </a:rPr>
              <a:t>		HashSet hashSetK3 = new HashSet();</a:t>
            </a:r>
          </a:p>
          <a:p>
            <a:pPr eaLnBrk="1" hangingPunct="1"/>
            <a:r>
              <a:rPr lang="en-US" altLang="zh-CN">
                <a:ea typeface="宋体" charset="-122"/>
              </a:rPr>
              <a:t>		hashSetK3.add("</a:t>
            </a:r>
            <a:r>
              <a:rPr lang="zh-CN" altLang="en-US">
                <a:ea typeface="宋体" charset="-122"/>
              </a:rPr>
              <a:t>成都</a:t>
            </a:r>
            <a:r>
              <a:rPr lang="en-US" altLang="zh-CN">
                <a:ea typeface="宋体" charset="-122"/>
              </a:rPr>
              <a:t>");</a:t>
            </a:r>
          </a:p>
          <a:p>
            <a:pPr eaLnBrk="1" hangingPunct="1"/>
            <a:r>
              <a:rPr lang="en-US" altLang="zh-CN">
                <a:ea typeface="宋体" charset="-122"/>
              </a:rPr>
              <a:t>		hashSetK3.add("</a:t>
            </a:r>
            <a:r>
              <a:rPr lang="zh-CN" altLang="en-US">
                <a:ea typeface="宋体" charset="-122"/>
              </a:rPr>
              <a:t>上海</a:t>
            </a:r>
            <a:r>
              <a:rPr lang="en-US" altLang="zh-CN">
                <a:ea typeface="宋体" charset="-122"/>
              </a:rPr>
              <a:t>");</a:t>
            </a:r>
          </a:p>
          <a:p>
            <a:pPr eaLnBrk="1" hangingPunct="1"/>
            <a:r>
              <a:rPr lang="en-US" altLang="zh-CN">
                <a:ea typeface="宋体" charset="-122"/>
              </a:rPr>
              <a:t>		hashSetK3.add("</a:t>
            </a:r>
            <a:r>
              <a:rPr lang="zh-CN" altLang="en-US">
                <a:ea typeface="宋体" charset="-122"/>
              </a:rPr>
              <a:t>杭州</a:t>
            </a:r>
            <a:r>
              <a:rPr lang="en-US" altLang="zh-CN">
                <a:ea typeface="宋体" charset="-122"/>
              </a:rPr>
              <a:t>");</a:t>
            </a:r>
          </a:p>
          <a:p>
            <a:pPr eaLnBrk="1" hangingPunct="1"/>
            <a:r>
              <a:rPr lang="en-US" altLang="zh-CN">
                <a:ea typeface="宋体" charset="-122"/>
              </a:rPr>
              <a:t>		</a:t>
            </a:r>
          </a:p>
          <a:p>
            <a:pPr eaLnBrk="1" hangingPunct="1"/>
            <a:r>
              <a:rPr lang="en-US" altLang="zh-CN">
                <a:ea typeface="宋体" charset="-122"/>
              </a:rPr>
              <a:t>		HashSet hashSetK4 = new HashSet();</a:t>
            </a:r>
          </a:p>
          <a:p>
            <a:pPr eaLnBrk="1" hangingPunct="1"/>
            <a:r>
              <a:rPr lang="en-US" altLang="zh-CN">
                <a:ea typeface="宋体" charset="-122"/>
              </a:rPr>
              <a:t>		hashSetK4.add("</a:t>
            </a:r>
            <a:r>
              <a:rPr lang="zh-CN" altLang="en-US">
                <a:ea typeface="宋体" charset="-122"/>
              </a:rPr>
              <a:t>上海</a:t>
            </a:r>
            <a:r>
              <a:rPr lang="en-US" altLang="zh-CN">
                <a:ea typeface="宋体" charset="-122"/>
              </a:rPr>
              <a:t>");</a:t>
            </a:r>
          </a:p>
          <a:p>
            <a:pPr eaLnBrk="1" hangingPunct="1"/>
            <a:r>
              <a:rPr lang="en-US" altLang="zh-CN">
                <a:ea typeface="宋体" charset="-122"/>
              </a:rPr>
              <a:t>		hashSetK4.add("</a:t>
            </a:r>
            <a:r>
              <a:rPr lang="zh-CN" altLang="en-US">
                <a:ea typeface="宋体" charset="-122"/>
              </a:rPr>
              <a:t>天津</a:t>
            </a:r>
            <a:r>
              <a:rPr lang="en-US" altLang="zh-CN">
                <a:ea typeface="宋体" charset="-122"/>
              </a:rPr>
              <a:t>");</a:t>
            </a:r>
          </a:p>
          <a:p>
            <a:pPr eaLnBrk="1" hangingPunct="1"/>
            <a:r>
              <a:rPr lang="en-US" altLang="zh-CN">
                <a:ea typeface="宋体" charset="-122"/>
              </a:rPr>
              <a:t>		HashSet hashSetK5 = new HashSet();</a:t>
            </a:r>
          </a:p>
          <a:p>
            <a:pPr eaLnBrk="1" hangingPunct="1"/>
            <a:r>
              <a:rPr lang="en-US" altLang="zh-CN">
                <a:ea typeface="宋体" charset="-122"/>
              </a:rPr>
              <a:t>		hashSetK5.add("</a:t>
            </a:r>
            <a:r>
              <a:rPr lang="zh-CN" altLang="en-US">
                <a:ea typeface="宋体" charset="-122"/>
              </a:rPr>
              <a:t>杭州</a:t>
            </a:r>
            <a:r>
              <a:rPr lang="en-US" altLang="zh-CN">
                <a:ea typeface="宋体" charset="-122"/>
              </a:rPr>
              <a:t>");</a:t>
            </a:r>
          </a:p>
          <a:p>
            <a:pPr eaLnBrk="1" hangingPunct="1"/>
            <a:r>
              <a:rPr lang="en-US" altLang="zh-CN">
                <a:ea typeface="宋体" charset="-122"/>
              </a:rPr>
              <a:t>		hashSetK5.add("</a:t>
            </a:r>
            <a:r>
              <a:rPr lang="zh-CN" altLang="en-US">
                <a:ea typeface="宋体" charset="-122"/>
              </a:rPr>
              <a:t>大连</a:t>
            </a:r>
            <a:r>
              <a:rPr lang="en-US" altLang="zh-CN">
                <a:ea typeface="宋体" charset="-122"/>
              </a:rPr>
              <a:t>");</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broadcasts.put("K1", hashSetK1/*new HashSet(Arrays.asList(new String[] { "</a:t>
            </a:r>
            <a:r>
              <a:rPr lang="zh-CN" altLang="en-US">
                <a:ea typeface="宋体" charset="-122"/>
              </a:rPr>
              <a:t>北京</a:t>
            </a:r>
            <a:r>
              <a:rPr lang="en-US" altLang="zh-CN">
                <a:ea typeface="宋体" charset="-122"/>
              </a:rPr>
              <a:t>", "</a:t>
            </a:r>
            <a:r>
              <a:rPr lang="zh-CN" altLang="en-US">
                <a:ea typeface="宋体" charset="-122"/>
              </a:rPr>
              <a:t>上海</a:t>
            </a:r>
            <a:r>
              <a:rPr lang="en-US" altLang="zh-CN">
                <a:ea typeface="宋体" charset="-122"/>
              </a:rPr>
              <a:t>", "</a:t>
            </a:r>
            <a:r>
              <a:rPr lang="zh-CN" altLang="en-US">
                <a:ea typeface="宋体" charset="-122"/>
              </a:rPr>
              <a:t>天津</a:t>
            </a:r>
            <a:r>
              <a:rPr lang="en-US" altLang="zh-CN">
                <a:ea typeface="宋体" charset="-122"/>
              </a:rPr>
              <a:t>" }))*/);</a:t>
            </a:r>
          </a:p>
          <a:p>
            <a:pPr eaLnBrk="1" hangingPunct="1"/>
            <a:r>
              <a:rPr lang="en-US" altLang="zh-CN">
                <a:ea typeface="宋体" charset="-122"/>
              </a:rPr>
              <a:t>		broadcasts.put("K2", hashSetK2/*new HashSet(Arrays.asList(new String[] { "</a:t>
            </a:r>
            <a:r>
              <a:rPr lang="zh-CN" altLang="en-US">
                <a:ea typeface="宋体" charset="-122"/>
              </a:rPr>
              <a:t>广州</a:t>
            </a:r>
            <a:r>
              <a:rPr lang="en-US" altLang="zh-CN">
                <a:ea typeface="宋体" charset="-122"/>
              </a:rPr>
              <a:t>", "</a:t>
            </a:r>
            <a:r>
              <a:rPr lang="zh-CN" altLang="en-US">
                <a:ea typeface="宋体" charset="-122"/>
              </a:rPr>
              <a:t>北京</a:t>
            </a:r>
            <a:r>
              <a:rPr lang="en-US" altLang="zh-CN">
                <a:ea typeface="宋体" charset="-122"/>
              </a:rPr>
              <a:t>", "</a:t>
            </a:r>
            <a:r>
              <a:rPr lang="zh-CN" altLang="en-US">
                <a:ea typeface="宋体" charset="-122"/>
              </a:rPr>
              <a:t>深圳</a:t>
            </a:r>
            <a:r>
              <a:rPr lang="en-US" altLang="zh-CN">
                <a:ea typeface="宋体" charset="-122"/>
              </a:rPr>
              <a:t>" }))*/);</a:t>
            </a:r>
          </a:p>
          <a:p>
            <a:pPr eaLnBrk="1" hangingPunct="1"/>
            <a:r>
              <a:rPr lang="en-US" altLang="zh-CN">
                <a:ea typeface="宋体" charset="-122"/>
              </a:rPr>
              <a:t>		broadcasts.put("K3", hashSetK3/*new HashSet(Arrays.asList(new String[] { "</a:t>
            </a:r>
            <a:r>
              <a:rPr lang="zh-CN" altLang="en-US">
                <a:ea typeface="宋体" charset="-122"/>
              </a:rPr>
              <a:t>成都</a:t>
            </a:r>
            <a:r>
              <a:rPr lang="en-US" altLang="zh-CN">
                <a:ea typeface="宋体" charset="-122"/>
              </a:rPr>
              <a:t>", "</a:t>
            </a:r>
            <a:r>
              <a:rPr lang="zh-CN" altLang="en-US">
                <a:ea typeface="宋体" charset="-122"/>
              </a:rPr>
              <a:t>上海</a:t>
            </a:r>
            <a:r>
              <a:rPr lang="en-US" altLang="zh-CN">
                <a:ea typeface="宋体" charset="-122"/>
              </a:rPr>
              <a:t>", "</a:t>
            </a:r>
            <a:r>
              <a:rPr lang="zh-CN" altLang="en-US">
                <a:ea typeface="宋体" charset="-122"/>
              </a:rPr>
              <a:t>杭州</a:t>
            </a:r>
            <a:r>
              <a:rPr lang="en-US" altLang="zh-CN">
                <a:ea typeface="宋体" charset="-122"/>
              </a:rPr>
              <a:t>" }))*/);</a:t>
            </a:r>
          </a:p>
          <a:p>
            <a:pPr eaLnBrk="1" hangingPunct="1"/>
            <a:r>
              <a:rPr lang="en-US" altLang="zh-CN">
                <a:ea typeface="宋体" charset="-122"/>
              </a:rPr>
              <a:t>		broadcasts.put("K4", hashSetK4/*new HashSet(Arrays.asList(new String[] { "</a:t>
            </a:r>
            <a:r>
              <a:rPr lang="zh-CN" altLang="en-US">
                <a:ea typeface="宋体" charset="-122"/>
              </a:rPr>
              <a:t>上海</a:t>
            </a:r>
            <a:r>
              <a:rPr lang="en-US" altLang="zh-CN">
                <a:ea typeface="宋体" charset="-122"/>
              </a:rPr>
              <a:t>", "</a:t>
            </a:r>
            <a:r>
              <a:rPr lang="zh-CN" altLang="en-US">
                <a:ea typeface="宋体" charset="-122"/>
              </a:rPr>
              <a:t>天津</a:t>
            </a:r>
            <a:r>
              <a:rPr lang="en-US" altLang="zh-CN">
                <a:ea typeface="宋体" charset="-122"/>
              </a:rPr>
              <a:t>" }))*/);</a:t>
            </a:r>
          </a:p>
          <a:p>
            <a:pPr eaLnBrk="1" hangingPunct="1"/>
            <a:r>
              <a:rPr lang="en-US" altLang="zh-CN">
                <a:ea typeface="宋体" charset="-122"/>
              </a:rPr>
              <a:t>		broadcasts.put("K5", hashSetK5/*new HashSet(Arrays.asList(new String[] { "</a:t>
            </a:r>
            <a:r>
              <a:rPr lang="zh-CN" altLang="en-US">
                <a:ea typeface="宋体" charset="-122"/>
              </a:rPr>
              <a:t>杭州</a:t>
            </a:r>
            <a:r>
              <a:rPr lang="en-US" altLang="zh-CN">
                <a:ea typeface="宋体" charset="-122"/>
              </a:rPr>
              <a:t>", "</a:t>
            </a:r>
            <a:r>
              <a:rPr lang="zh-CN" altLang="en-US">
                <a:ea typeface="宋体" charset="-122"/>
              </a:rPr>
              <a:t>大连</a:t>
            </a:r>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需要覆盖的全部地区</a:t>
            </a:r>
          </a:p>
          <a:p>
            <a:pPr eaLnBrk="1" hangingPunct="1"/>
            <a:r>
              <a:rPr lang="zh-CN" altLang="en-US">
                <a:ea typeface="宋体" charset="-122"/>
              </a:rPr>
              <a:t>		</a:t>
            </a:r>
            <a:r>
              <a:rPr lang="en-US" altLang="zh-CN">
                <a:ea typeface="宋体" charset="-122"/>
              </a:rPr>
              <a:t>//HashSet&lt;String&gt; allAreas = new HashSet(</a:t>
            </a:r>
          </a:p>
          <a:p>
            <a:pPr eaLnBrk="1" hangingPunct="1"/>
            <a:r>
              <a:rPr lang="en-US" altLang="zh-CN">
                <a:ea typeface="宋体" charset="-122"/>
              </a:rPr>
              <a:t>				//Arrays.asList(new String[] { "</a:t>
            </a:r>
            <a:r>
              <a:rPr lang="zh-CN" altLang="en-US">
                <a:ea typeface="宋体" charset="-122"/>
              </a:rPr>
              <a:t>北京</a:t>
            </a:r>
            <a:r>
              <a:rPr lang="en-US" altLang="zh-CN">
                <a:ea typeface="宋体" charset="-122"/>
              </a:rPr>
              <a:t>", "</a:t>
            </a:r>
            <a:r>
              <a:rPr lang="zh-CN" altLang="en-US">
                <a:ea typeface="宋体" charset="-122"/>
              </a:rPr>
              <a:t>上海</a:t>
            </a:r>
            <a:r>
              <a:rPr lang="en-US" altLang="zh-CN">
                <a:ea typeface="宋体" charset="-122"/>
              </a:rPr>
              <a:t>", "</a:t>
            </a:r>
            <a:r>
              <a:rPr lang="zh-CN" altLang="en-US">
                <a:ea typeface="宋体" charset="-122"/>
              </a:rPr>
              <a:t>天津</a:t>
            </a:r>
            <a:r>
              <a:rPr lang="en-US" altLang="zh-CN">
                <a:ea typeface="宋体" charset="-122"/>
              </a:rPr>
              <a:t>", "</a:t>
            </a:r>
            <a:r>
              <a:rPr lang="zh-CN" altLang="en-US">
                <a:ea typeface="宋体" charset="-122"/>
              </a:rPr>
              <a:t>广州</a:t>
            </a:r>
            <a:r>
              <a:rPr lang="en-US" altLang="zh-CN">
                <a:ea typeface="宋体" charset="-122"/>
              </a:rPr>
              <a:t>", "</a:t>
            </a:r>
            <a:r>
              <a:rPr lang="zh-CN" altLang="en-US">
                <a:ea typeface="宋体" charset="-122"/>
              </a:rPr>
              <a:t>深圳</a:t>
            </a:r>
            <a:r>
              <a:rPr lang="en-US" altLang="zh-CN">
                <a:ea typeface="宋体" charset="-122"/>
              </a:rPr>
              <a:t>", "</a:t>
            </a:r>
            <a:r>
              <a:rPr lang="zh-CN" altLang="en-US">
                <a:ea typeface="宋体" charset="-122"/>
              </a:rPr>
              <a:t>成都</a:t>
            </a:r>
            <a:r>
              <a:rPr lang="en-US" altLang="zh-CN">
                <a:ea typeface="宋体" charset="-122"/>
              </a:rPr>
              <a:t>", "</a:t>
            </a:r>
            <a:r>
              <a:rPr lang="zh-CN" altLang="en-US">
                <a:ea typeface="宋体" charset="-122"/>
              </a:rPr>
              <a:t>杭州</a:t>
            </a:r>
            <a:r>
              <a:rPr lang="en-US" altLang="zh-CN">
                <a:ea typeface="宋体" charset="-122"/>
              </a:rPr>
              <a:t>", "</a:t>
            </a:r>
            <a:r>
              <a:rPr lang="zh-CN" altLang="en-US">
                <a:ea typeface="宋体" charset="-122"/>
              </a:rPr>
              <a:t>大连</a:t>
            </a:r>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HashSet&lt;String&gt; allAreas = new HashSet();</a:t>
            </a:r>
          </a:p>
          <a:p>
            <a:pPr eaLnBrk="1" hangingPunct="1"/>
            <a:r>
              <a:rPr lang="en-US" altLang="zh-CN">
                <a:ea typeface="宋体" charset="-122"/>
              </a:rPr>
              <a:t>		allAreas.add("</a:t>
            </a:r>
            <a:r>
              <a:rPr lang="zh-CN" altLang="en-US">
                <a:ea typeface="宋体" charset="-122"/>
              </a:rPr>
              <a:t>北京</a:t>
            </a:r>
            <a:r>
              <a:rPr lang="en-US" altLang="zh-CN">
                <a:ea typeface="宋体" charset="-122"/>
              </a:rPr>
              <a:t>");</a:t>
            </a:r>
          </a:p>
          <a:p>
            <a:pPr eaLnBrk="1" hangingPunct="1"/>
            <a:r>
              <a:rPr lang="en-US" altLang="zh-CN">
                <a:ea typeface="宋体" charset="-122"/>
              </a:rPr>
              <a:t>		allAreas.add("</a:t>
            </a:r>
            <a:r>
              <a:rPr lang="zh-CN" altLang="en-US">
                <a:ea typeface="宋体" charset="-122"/>
              </a:rPr>
              <a:t>上海</a:t>
            </a:r>
            <a:r>
              <a:rPr lang="en-US" altLang="zh-CN">
                <a:ea typeface="宋体" charset="-122"/>
              </a:rPr>
              <a:t>");</a:t>
            </a:r>
          </a:p>
          <a:p>
            <a:pPr eaLnBrk="1" hangingPunct="1"/>
            <a:r>
              <a:rPr lang="en-US" altLang="zh-CN">
                <a:ea typeface="宋体" charset="-122"/>
              </a:rPr>
              <a:t>		allAreas.add("</a:t>
            </a:r>
            <a:r>
              <a:rPr lang="zh-CN" altLang="en-US">
                <a:ea typeface="宋体" charset="-122"/>
              </a:rPr>
              <a:t>天津</a:t>
            </a:r>
            <a:r>
              <a:rPr lang="en-US" altLang="zh-CN">
                <a:ea typeface="宋体" charset="-122"/>
              </a:rPr>
              <a:t>");</a:t>
            </a:r>
          </a:p>
          <a:p>
            <a:pPr eaLnBrk="1" hangingPunct="1"/>
            <a:r>
              <a:rPr lang="en-US" altLang="zh-CN">
                <a:ea typeface="宋体" charset="-122"/>
              </a:rPr>
              <a:t>		allAreas.add("</a:t>
            </a:r>
            <a:r>
              <a:rPr lang="zh-CN" altLang="en-US">
                <a:ea typeface="宋体" charset="-122"/>
              </a:rPr>
              <a:t>广州</a:t>
            </a:r>
            <a:r>
              <a:rPr lang="en-US" altLang="zh-CN">
                <a:ea typeface="宋体" charset="-122"/>
              </a:rPr>
              <a:t>");</a:t>
            </a:r>
          </a:p>
          <a:p>
            <a:pPr eaLnBrk="1" hangingPunct="1"/>
            <a:r>
              <a:rPr lang="en-US" altLang="zh-CN">
                <a:ea typeface="宋体" charset="-122"/>
              </a:rPr>
              <a:t>		allAreas.add("</a:t>
            </a:r>
            <a:r>
              <a:rPr lang="zh-CN" altLang="en-US">
                <a:ea typeface="宋体" charset="-122"/>
              </a:rPr>
              <a:t>深圳</a:t>
            </a:r>
            <a:r>
              <a:rPr lang="en-US" altLang="zh-CN">
                <a:ea typeface="宋体" charset="-122"/>
              </a:rPr>
              <a:t>");</a:t>
            </a:r>
          </a:p>
          <a:p>
            <a:pPr eaLnBrk="1" hangingPunct="1"/>
            <a:r>
              <a:rPr lang="en-US" altLang="zh-CN">
                <a:ea typeface="宋体" charset="-122"/>
              </a:rPr>
              <a:t>		allAreas.add("</a:t>
            </a:r>
            <a:r>
              <a:rPr lang="zh-CN" altLang="en-US">
                <a:ea typeface="宋体" charset="-122"/>
              </a:rPr>
              <a:t>成都</a:t>
            </a:r>
            <a:r>
              <a:rPr lang="en-US" altLang="zh-CN">
                <a:ea typeface="宋体" charset="-122"/>
              </a:rPr>
              <a:t>");</a:t>
            </a:r>
          </a:p>
          <a:p>
            <a:pPr eaLnBrk="1" hangingPunct="1"/>
            <a:r>
              <a:rPr lang="en-US" altLang="zh-CN">
                <a:ea typeface="宋体" charset="-122"/>
              </a:rPr>
              <a:t>		allAreas.add("</a:t>
            </a:r>
            <a:r>
              <a:rPr lang="zh-CN" altLang="en-US">
                <a:ea typeface="宋体" charset="-122"/>
              </a:rPr>
              <a:t>杭州</a:t>
            </a:r>
            <a:r>
              <a:rPr lang="en-US" altLang="zh-CN">
                <a:ea typeface="宋体" charset="-122"/>
              </a:rPr>
              <a:t>");</a:t>
            </a:r>
          </a:p>
          <a:p>
            <a:pPr eaLnBrk="1" hangingPunct="1"/>
            <a:r>
              <a:rPr lang="en-US" altLang="zh-CN">
                <a:ea typeface="宋体" charset="-122"/>
              </a:rPr>
              <a:t>		allAreas.add("</a:t>
            </a:r>
            <a:r>
              <a:rPr lang="zh-CN" altLang="en-US">
                <a:ea typeface="宋体" charset="-122"/>
              </a:rPr>
              <a:t>大连</a:t>
            </a:r>
            <a:r>
              <a:rPr lang="en-US" altLang="zh-CN">
                <a:ea typeface="宋体" charset="-122"/>
              </a:rPr>
              <a:t>");</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 </a:t>
            </a:r>
            <a:r>
              <a:rPr lang="zh-CN" altLang="en-US">
                <a:ea typeface="宋体" charset="-122"/>
              </a:rPr>
              <a:t>所选择的广播台列表</a:t>
            </a:r>
          </a:p>
          <a:p>
            <a:pPr eaLnBrk="1" hangingPunct="1"/>
            <a:r>
              <a:rPr lang="zh-CN" altLang="en-US">
                <a:ea typeface="宋体" charset="-122"/>
              </a:rPr>
              <a:t>		</a:t>
            </a:r>
            <a:r>
              <a:rPr lang="en-US" altLang="zh-CN">
                <a:ea typeface="宋体" charset="-122"/>
              </a:rPr>
              <a:t>List&lt;String&gt; selects = new ArrayList&lt;String&gt;();</a:t>
            </a:r>
          </a:p>
          <a:p>
            <a:pPr eaLnBrk="1" hangingPunct="1"/>
            <a:endParaRPr lang="en-US" altLang="zh-CN">
              <a:ea typeface="宋体" charset="-122"/>
            </a:endParaRPr>
          </a:p>
          <a:p>
            <a:pPr eaLnBrk="1" hangingPunct="1"/>
            <a:r>
              <a:rPr lang="en-US" altLang="zh-CN">
                <a:ea typeface="宋体" charset="-122"/>
              </a:rPr>
              <a:t>		HashSet&lt;String&gt; tempSet = new HashSet&lt;String&gt;();</a:t>
            </a:r>
          </a:p>
          <a:p>
            <a:pPr eaLnBrk="1" hangingPunct="1"/>
            <a:r>
              <a:rPr lang="en-US" altLang="zh-CN">
                <a:ea typeface="宋体" charset="-122"/>
              </a:rPr>
              <a:t>		String maxKey = null;</a:t>
            </a:r>
          </a:p>
          <a:p>
            <a:pPr eaLnBrk="1" hangingPunct="1"/>
            <a:r>
              <a:rPr lang="en-US" altLang="zh-CN">
                <a:ea typeface="宋体" charset="-122"/>
              </a:rPr>
              <a:t>		while (allAreas.size() != 0) {</a:t>
            </a:r>
          </a:p>
          <a:p>
            <a:pPr eaLnBrk="1" hangingPunct="1"/>
            <a:r>
              <a:rPr lang="en-US" altLang="zh-CN">
                <a:ea typeface="宋体" charset="-122"/>
              </a:rPr>
              <a:t>			maxKey = null;</a:t>
            </a:r>
          </a:p>
          <a:p>
            <a:pPr eaLnBrk="1" hangingPunct="1"/>
            <a:r>
              <a:rPr lang="en-US" altLang="zh-CN">
                <a:ea typeface="宋体" charset="-122"/>
              </a:rPr>
              <a:t>			for (String key : broadcasts.keySet()) {</a:t>
            </a:r>
          </a:p>
          <a:p>
            <a:pPr eaLnBrk="1" hangingPunct="1"/>
            <a:r>
              <a:rPr lang="en-US" altLang="zh-CN">
                <a:ea typeface="宋体" charset="-122"/>
              </a:rPr>
              <a:t>				tempSet.clear();</a:t>
            </a:r>
          </a:p>
          <a:p>
            <a:pPr eaLnBrk="1" hangingPunct="1"/>
            <a:r>
              <a:rPr lang="en-US" altLang="zh-CN">
                <a:ea typeface="宋体" charset="-122"/>
              </a:rPr>
              <a:t>				HashSet&lt;String&gt; areas = broadcasts.get(key);</a:t>
            </a:r>
          </a:p>
          <a:p>
            <a:pPr eaLnBrk="1" hangingPunct="1"/>
            <a:r>
              <a:rPr lang="en-US" altLang="zh-CN">
                <a:ea typeface="宋体" charset="-122"/>
              </a:rPr>
              <a:t>				tempSet.addAll(areas);</a:t>
            </a:r>
          </a:p>
          <a:p>
            <a:pPr eaLnBrk="1" hangingPunct="1"/>
            <a:r>
              <a:rPr lang="en-US" altLang="zh-CN">
                <a:ea typeface="宋体" charset="-122"/>
              </a:rPr>
              <a:t>				// </a:t>
            </a:r>
            <a:r>
              <a:rPr lang="zh-CN" altLang="en-US">
                <a:ea typeface="宋体" charset="-122"/>
              </a:rPr>
              <a:t>求出</a:t>
            </a:r>
            <a:r>
              <a:rPr lang="en-US" altLang="zh-CN">
                <a:ea typeface="宋体" charset="-122"/>
              </a:rPr>
              <a:t>2</a:t>
            </a:r>
            <a:r>
              <a:rPr lang="zh-CN" altLang="en-US">
                <a:ea typeface="宋体" charset="-122"/>
              </a:rPr>
              <a:t>个集合的交集，此时</a:t>
            </a:r>
            <a:r>
              <a:rPr lang="en-US" altLang="zh-CN">
                <a:ea typeface="宋体" charset="-122"/>
              </a:rPr>
              <a:t>tempSet</a:t>
            </a:r>
            <a:r>
              <a:rPr lang="zh-CN" altLang="en-US">
                <a:ea typeface="宋体" charset="-122"/>
              </a:rPr>
              <a:t>会被赋值为交集的内容，所以使用临时变量</a:t>
            </a:r>
          </a:p>
          <a:p>
            <a:pPr eaLnBrk="1" hangingPunct="1"/>
            <a:r>
              <a:rPr lang="zh-CN" altLang="en-US">
                <a:ea typeface="宋体" charset="-122"/>
              </a:rPr>
              <a:t>				</a:t>
            </a:r>
            <a:r>
              <a:rPr lang="en-US" altLang="zh-CN">
                <a:ea typeface="宋体" charset="-122"/>
              </a:rPr>
              <a:t>tempSet.retainAll(allAreas);</a:t>
            </a:r>
          </a:p>
          <a:p>
            <a:pPr eaLnBrk="1" hangingPunct="1"/>
            <a:r>
              <a:rPr lang="en-US" altLang="zh-CN">
                <a:ea typeface="宋体" charset="-122"/>
              </a:rPr>
              <a:t>				// </a:t>
            </a:r>
            <a:r>
              <a:rPr lang="zh-CN" altLang="en-US">
                <a:ea typeface="宋体" charset="-122"/>
              </a:rPr>
              <a:t>如果该集合包含的地区数量比原本的集合多</a:t>
            </a:r>
          </a:p>
          <a:p>
            <a:pPr eaLnBrk="1" hangingPunct="1"/>
            <a:r>
              <a:rPr lang="zh-CN" altLang="en-US">
                <a:ea typeface="宋体" charset="-122"/>
              </a:rPr>
              <a:t>				</a:t>
            </a:r>
            <a:r>
              <a:rPr lang="en-US" altLang="zh-CN">
                <a:ea typeface="宋体" charset="-122"/>
              </a:rPr>
              <a:t>if (tempSet.size() &gt; 0 &amp;&amp; (maxKey == null || tempSet.size() &gt; broadcasts.get(maxKey).size())) {</a:t>
            </a:r>
          </a:p>
          <a:p>
            <a:pPr eaLnBrk="1" hangingPunct="1"/>
            <a:r>
              <a:rPr lang="en-US" altLang="zh-CN">
                <a:ea typeface="宋体" charset="-122"/>
              </a:rPr>
              <a:t>					maxKey = key;</a:t>
            </a: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if (maxKey != null) {</a:t>
            </a:r>
          </a:p>
          <a:p>
            <a:pPr eaLnBrk="1" hangingPunct="1"/>
            <a:r>
              <a:rPr lang="en-US" altLang="zh-CN">
                <a:ea typeface="宋体" charset="-122"/>
              </a:rPr>
              <a:t>				selects.add(maxKey);</a:t>
            </a:r>
          </a:p>
          <a:p>
            <a:pPr eaLnBrk="1" hangingPunct="1"/>
            <a:r>
              <a:rPr lang="en-US" altLang="zh-CN">
                <a:ea typeface="宋体" charset="-122"/>
              </a:rPr>
              <a:t>				allAreas.removeAll(broadcasts.get(maxKey));</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System.out.print("selects:" + selects);</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a:t>
            </a:r>
          </a:p>
          <a:p>
            <a:pPr eaLnBrk="1" hangingPunct="1"/>
            <a:endParaRPr lang="en-US" altLang="zh-CN">
              <a:ea typeface="宋体" charset="-122"/>
            </a:endParaRPr>
          </a:p>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235</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2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r>
              <a:rPr lang="en-US" altLang="zh-CN">
                <a:ea typeface="宋体" charset="-122"/>
              </a:rPr>
              <a:t>//</a:t>
            </a:r>
            <a:r>
              <a:rPr lang="zh-CN" altLang="en-US">
                <a:ea typeface="宋体" charset="-122"/>
              </a:rPr>
              <a:t>代码实现</a:t>
            </a:r>
            <a:r>
              <a:rPr lang="en-US" altLang="zh-CN">
                <a:ea typeface="宋体" charset="-122"/>
              </a:rPr>
              <a:t>:[Debug</a:t>
            </a:r>
            <a:r>
              <a:rPr lang="zh-CN" altLang="en-US">
                <a:ea typeface="宋体" charset="-122"/>
              </a:rPr>
              <a:t>演示就非常好理解贪心算法</a:t>
            </a:r>
            <a:r>
              <a:rPr lang="en-US" altLang="zh-CN">
                <a:ea typeface="宋体" charset="-122"/>
              </a:rPr>
              <a:t>]</a:t>
            </a:r>
          </a:p>
          <a:p>
            <a:pPr eaLnBrk="1" hangingPunct="1"/>
            <a:endParaRPr lang="en-US" altLang="zh-CN">
              <a:ea typeface="宋体" charset="-122"/>
            </a:endParaRPr>
          </a:p>
          <a:p>
            <a:pPr eaLnBrk="1" hangingPunct="1"/>
            <a:r>
              <a:rPr lang="en-US" altLang="zh-CN">
                <a:ea typeface="宋体" charset="-122"/>
              </a:rPr>
              <a:t>package com.atguigu.algorithm;</a:t>
            </a:r>
          </a:p>
          <a:p>
            <a:pPr eaLnBrk="1" hangingPunct="1"/>
            <a:endParaRPr lang="en-US" altLang="zh-CN">
              <a:ea typeface="宋体" charset="-122"/>
            </a:endParaRPr>
          </a:p>
          <a:p>
            <a:pPr eaLnBrk="1" hangingPunct="1"/>
            <a:r>
              <a:rPr lang="en-US" altLang="zh-CN">
                <a:ea typeface="宋体" charset="-122"/>
              </a:rPr>
              <a:t>import java.util.ArrayList;</a:t>
            </a:r>
          </a:p>
          <a:p>
            <a:pPr eaLnBrk="1" hangingPunct="1"/>
            <a:r>
              <a:rPr lang="en-US" altLang="zh-CN">
                <a:ea typeface="宋体" charset="-122"/>
              </a:rPr>
              <a:t>import java.util.Arrays;</a:t>
            </a:r>
          </a:p>
          <a:p>
            <a:pPr eaLnBrk="1" hangingPunct="1"/>
            <a:r>
              <a:rPr lang="en-US" altLang="zh-CN">
                <a:ea typeface="宋体" charset="-122"/>
              </a:rPr>
              <a:t>import java.util.HashMap;</a:t>
            </a:r>
          </a:p>
          <a:p>
            <a:pPr eaLnBrk="1" hangingPunct="1"/>
            <a:r>
              <a:rPr lang="en-US" altLang="zh-CN">
                <a:ea typeface="宋体" charset="-122"/>
              </a:rPr>
              <a:t>import java.util.HashSet;</a:t>
            </a:r>
          </a:p>
          <a:p>
            <a:pPr eaLnBrk="1" hangingPunct="1"/>
            <a:r>
              <a:rPr lang="en-US" altLang="zh-CN">
                <a:ea typeface="宋体" charset="-122"/>
              </a:rPr>
              <a:t>import java.util.List;</a:t>
            </a:r>
          </a:p>
          <a:p>
            <a:pPr eaLnBrk="1" hangingPunct="1"/>
            <a:endParaRPr lang="en-US" altLang="zh-CN">
              <a:ea typeface="宋体" charset="-122"/>
            </a:endParaRPr>
          </a:p>
          <a:p>
            <a:pPr eaLnBrk="1" hangingPunct="1"/>
            <a:r>
              <a:rPr lang="en-US" altLang="zh-CN">
                <a:ea typeface="宋体" charset="-122"/>
              </a:rPr>
              <a:t>public class GreedyAlgorithm {</a:t>
            </a:r>
          </a:p>
          <a:p>
            <a:pPr eaLnBrk="1" hangingPunct="1"/>
            <a:endParaRPr lang="en-US" altLang="zh-CN">
              <a:ea typeface="宋体" charset="-122"/>
            </a:endParaRPr>
          </a:p>
          <a:p>
            <a:pPr eaLnBrk="1" hangingPunct="1"/>
            <a:r>
              <a:rPr lang="en-US" altLang="zh-CN">
                <a:ea typeface="宋体" charset="-122"/>
              </a:rPr>
              <a:t>	@SuppressWarnings({ "unchecked", "rawtypes" })</a:t>
            </a:r>
          </a:p>
          <a:p>
            <a:pPr eaLnBrk="1" hangingPunct="1"/>
            <a:r>
              <a:rPr lang="en-US" altLang="zh-CN">
                <a:ea typeface="宋体" charset="-122"/>
              </a:rPr>
              <a:t>	public static void main(String[] args) {</a:t>
            </a:r>
          </a:p>
          <a:p>
            <a:pPr eaLnBrk="1" hangingPunct="1"/>
            <a:endParaRPr lang="en-US" altLang="zh-CN">
              <a:ea typeface="宋体" charset="-122"/>
            </a:endParaRPr>
          </a:p>
          <a:p>
            <a:pPr eaLnBrk="1" hangingPunct="1"/>
            <a:r>
              <a:rPr lang="en-US" altLang="zh-CN">
                <a:ea typeface="宋体" charset="-122"/>
              </a:rPr>
              <a:t>	</a:t>
            </a:r>
          </a:p>
          <a:p>
            <a:pPr eaLnBrk="1" hangingPunct="1"/>
            <a:r>
              <a:rPr lang="en-US" altLang="zh-CN">
                <a:ea typeface="宋体" charset="-122"/>
              </a:rPr>
              <a:t>		// </a:t>
            </a:r>
            <a:r>
              <a:rPr lang="zh-CN" altLang="en-US">
                <a:ea typeface="宋体" charset="-122"/>
              </a:rPr>
              <a:t>初始化广播台信息</a:t>
            </a:r>
          </a:p>
          <a:p>
            <a:pPr eaLnBrk="1" hangingPunct="1"/>
            <a:r>
              <a:rPr lang="zh-CN" altLang="en-US">
                <a:ea typeface="宋体" charset="-122"/>
              </a:rPr>
              <a:t>		</a:t>
            </a:r>
            <a:r>
              <a:rPr lang="en-US" altLang="zh-CN">
                <a:ea typeface="宋体" charset="-122"/>
              </a:rPr>
              <a:t>HashMap&lt;String, HashSet&lt;String&gt;&gt; broadcasts = new HashMap&lt;String, HashSet&lt;String&gt;&gt;();</a:t>
            </a:r>
          </a:p>
          <a:p>
            <a:pPr eaLnBrk="1" hangingPunct="1"/>
            <a:r>
              <a:rPr lang="en-US" altLang="zh-CN">
                <a:ea typeface="宋体" charset="-122"/>
              </a:rPr>
              <a:t>		</a:t>
            </a:r>
          </a:p>
          <a:p>
            <a:pPr eaLnBrk="1" hangingPunct="1"/>
            <a:r>
              <a:rPr lang="en-US" altLang="zh-CN">
                <a:ea typeface="宋体" charset="-122"/>
              </a:rPr>
              <a:t>		HashSet hashSetK1 = new HashSet();</a:t>
            </a:r>
          </a:p>
          <a:p>
            <a:pPr eaLnBrk="1" hangingPunct="1"/>
            <a:r>
              <a:rPr lang="en-US" altLang="zh-CN">
                <a:ea typeface="宋体" charset="-122"/>
              </a:rPr>
              <a:t>		hashSetK1.add("</a:t>
            </a:r>
            <a:r>
              <a:rPr lang="zh-CN" altLang="en-US">
                <a:ea typeface="宋体" charset="-122"/>
              </a:rPr>
              <a:t>北京</a:t>
            </a:r>
            <a:r>
              <a:rPr lang="en-US" altLang="zh-CN">
                <a:ea typeface="宋体" charset="-122"/>
              </a:rPr>
              <a:t>");</a:t>
            </a:r>
          </a:p>
          <a:p>
            <a:pPr eaLnBrk="1" hangingPunct="1"/>
            <a:r>
              <a:rPr lang="en-US" altLang="zh-CN">
                <a:ea typeface="宋体" charset="-122"/>
              </a:rPr>
              <a:t>		hashSetK1.add("</a:t>
            </a:r>
            <a:r>
              <a:rPr lang="zh-CN" altLang="en-US">
                <a:ea typeface="宋体" charset="-122"/>
              </a:rPr>
              <a:t>上海</a:t>
            </a:r>
            <a:r>
              <a:rPr lang="en-US" altLang="zh-CN">
                <a:ea typeface="宋体" charset="-122"/>
              </a:rPr>
              <a:t>");</a:t>
            </a:r>
          </a:p>
          <a:p>
            <a:pPr eaLnBrk="1" hangingPunct="1"/>
            <a:r>
              <a:rPr lang="en-US" altLang="zh-CN">
                <a:ea typeface="宋体" charset="-122"/>
              </a:rPr>
              <a:t>		hashSetK1.add("</a:t>
            </a:r>
            <a:r>
              <a:rPr lang="zh-CN" altLang="en-US">
                <a:ea typeface="宋体" charset="-122"/>
              </a:rPr>
              <a:t>天津</a:t>
            </a:r>
            <a:r>
              <a:rPr lang="en-US" altLang="zh-CN">
                <a:ea typeface="宋体" charset="-122"/>
              </a:rPr>
              <a:t>");</a:t>
            </a:r>
          </a:p>
          <a:p>
            <a:pPr eaLnBrk="1" hangingPunct="1"/>
            <a:r>
              <a:rPr lang="en-US" altLang="zh-CN">
                <a:ea typeface="宋体" charset="-122"/>
              </a:rPr>
              <a:t>		</a:t>
            </a:r>
          </a:p>
          <a:p>
            <a:pPr eaLnBrk="1" hangingPunct="1"/>
            <a:r>
              <a:rPr lang="en-US" altLang="zh-CN">
                <a:ea typeface="宋体" charset="-122"/>
              </a:rPr>
              <a:t>		HashSet hashSetK2 = new HashSet();</a:t>
            </a:r>
          </a:p>
          <a:p>
            <a:pPr eaLnBrk="1" hangingPunct="1"/>
            <a:r>
              <a:rPr lang="en-US" altLang="zh-CN">
                <a:ea typeface="宋体" charset="-122"/>
              </a:rPr>
              <a:t>		hashSetK2.add("</a:t>
            </a:r>
            <a:r>
              <a:rPr lang="zh-CN" altLang="en-US">
                <a:ea typeface="宋体" charset="-122"/>
              </a:rPr>
              <a:t>广州</a:t>
            </a:r>
            <a:r>
              <a:rPr lang="en-US" altLang="zh-CN">
                <a:ea typeface="宋体" charset="-122"/>
              </a:rPr>
              <a:t>");</a:t>
            </a:r>
          </a:p>
          <a:p>
            <a:pPr eaLnBrk="1" hangingPunct="1"/>
            <a:r>
              <a:rPr lang="en-US" altLang="zh-CN">
                <a:ea typeface="宋体" charset="-122"/>
              </a:rPr>
              <a:t>		hashSetK2.add("</a:t>
            </a:r>
            <a:r>
              <a:rPr lang="zh-CN" altLang="en-US">
                <a:ea typeface="宋体" charset="-122"/>
              </a:rPr>
              <a:t>北京</a:t>
            </a:r>
            <a:r>
              <a:rPr lang="en-US" altLang="zh-CN">
                <a:ea typeface="宋体" charset="-122"/>
              </a:rPr>
              <a:t>");</a:t>
            </a:r>
          </a:p>
          <a:p>
            <a:pPr eaLnBrk="1" hangingPunct="1"/>
            <a:r>
              <a:rPr lang="en-US" altLang="zh-CN">
                <a:ea typeface="宋体" charset="-122"/>
              </a:rPr>
              <a:t>		hashSetK2.add("</a:t>
            </a:r>
            <a:r>
              <a:rPr lang="zh-CN" altLang="en-US">
                <a:ea typeface="宋体" charset="-122"/>
              </a:rPr>
              <a:t>深圳</a:t>
            </a:r>
            <a:r>
              <a:rPr lang="en-US" altLang="zh-CN">
                <a:ea typeface="宋体" charset="-122"/>
              </a:rPr>
              <a:t>");</a:t>
            </a:r>
          </a:p>
          <a:p>
            <a:pPr eaLnBrk="1" hangingPunct="1"/>
            <a:r>
              <a:rPr lang="en-US" altLang="zh-CN">
                <a:ea typeface="宋体" charset="-122"/>
              </a:rPr>
              <a:t>		</a:t>
            </a:r>
          </a:p>
          <a:p>
            <a:pPr eaLnBrk="1" hangingPunct="1"/>
            <a:r>
              <a:rPr lang="en-US" altLang="zh-CN">
                <a:ea typeface="宋体" charset="-122"/>
              </a:rPr>
              <a:t>		HashSet hashSetK3 = new HashSet();</a:t>
            </a:r>
          </a:p>
          <a:p>
            <a:pPr eaLnBrk="1" hangingPunct="1"/>
            <a:r>
              <a:rPr lang="en-US" altLang="zh-CN">
                <a:ea typeface="宋体" charset="-122"/>
              </a:rPr>
              <a:t>		hashSetK3.add("</a:t>
            </a:r>
            <a:r>
              <a:rPr lang="zh-CN" altLang="en-US">
                <a:ea typeface="宋体" charset="-122"/>
              </a:rPr>
              <a:t>成都</a:t>
            </a:r>
            <a:r>
              <a:rPr lang="en-US" altLang="zh-CN">
                <a:ea typeface="宋体" charset="-122"/>
              </a:rPr>
              <a:t>");</a:t>
            </a:r>
          </a:p>
          <a:p>
            <a:pPr eaLnBrk="1" hangingPunct="1"/>
            <a:r>
              <a:rPr lang="en-US" altLang="zh-CN">
                <a:ea typeface="宋体" charset="-122"/>
              </a:rPr>
              <a:t>		hashSetK3.add("</a:t>
            </a:r>
            <a:r>
              <a:rPr lang="zh-CN" altLang="en-US">
                <a:ea typeface="宋体" charset="-122"/>
              </a:rPr>
              <a:t>上海</a:t>
            </a:r>
            <a:r>
              <a:rPr lang="en-US" altLang="zh-CN">
                <a:ea typeface="宋体" charset="-122"/>
              </a:rPr>
              <a:t>");</a:t>
            </a:r>
          </a:p>
          <a:p>
            <a:pPr eaLnBrk="1" hangingPunct="1"/>
            <a:r>
              <a:rPr lang="en-US" altLang="zh-CN">
                <a:ea typeface="宋体" charset="-122"/>
              </a:rPr>
              <a:t>		hashSetK3.add("</a:t>
            </a:r>
            <a:r>
              <a:rPr lang="zh-CN" altLang="en-US">
                <a:ea typeface="宋体" charset="-122"/>
              </a:rPr>
              <a:t>杭州</a:t>
            </a:r>
            <a:r>
              <a:rPr lang="en-US" altLang="zh-CN">
                <a:ea typeface="宋体" charset="-122"/>
              </a:rPr>
              <a:t>");</a:t>
            </a:r>
          </a:p>
          <a:p>
            <a:pPr eaLnBrk="1" hangingPunct="1"/>
            <a:r>
              <a:rPr lang="en-US" altLang="zh-CN">
                <a:ea typeface="宋体" charset="-122"/>
              </a:rPr>
              <a:t>		</a:t>
            </a:r>
          </a:p>
          <a:p>
            <a:pPr eaLnBrk="1" hangingPunct="1"/>
            <a:r>
              <a:rPr lang="en-US" altLang="zh-CN">
                <a:ea typeface="宋体" charset="-122"/>
              </a:rPr>
              <a:t>		HashSet hashSetK4 = new HashSet();</a:t>
            </a:r>
          </a:p>
          <a:p>
            <a:pPr eaLnBrk="1" hangingPunct="1"/>
            <a:r>
              <a:rPr lang="en-US" altLang="zh-CN">
                <a:ea typeface="宋体" charset="-122"/>
              </a:rPr>
              <a:t>		hashSetK4.add("</a:t>
            </a:r>
            <a:r>
              <a:rPr lang="zh-CN" altLang="en-US">
                <a:ea typeface="宋体" charset="-122"/>
              </a:rPr>
              <a:t>上海</a:t>
            </a:r>
            <a:r>
              <a:rPr lang="en-US" altLang="zh-CN">
                <a:ea typeface="宋体" charset="-122"/>
              </a:rPr>
              <a:t>");</a:t>
            </a:r>
          </a:p>
          <a:p>
            <a:pPr eaLnBrk="1" hangingPunct="1"/>
            <a:r>
              <a:rPr lang="en-US" altLang="zh-CN">
                <a:ea typeface="宋体" charset="-122"/>
              </a:rPr>
              <a:t>		hashSetK4.add("</a:t>
            </a:r>
            <a:r>
              <a:rPr lang="zh-CN" altLang="en-US">
                <a:ea typeface="宋体" charset="-122"/>
              </a:rPr>
              <a:t>天津</a:t>
            </a:r>
            <a:r>
              <a:rPr lang="en-US" altLang="zh-CN">
                <a:ea typeface="宋体" charset="-122"/>
              </a:rPr>
              <a:t>");</a:t>
            </a:r>
          </a:p>
          <a:p>
            <a:pPr eaLnBrk="1" hangingPunct="1"/>
            <a:r>
              <a:rPr lang="en-US" altLang="zh-CN">
                <a:ea typeface="宋体" charset="-122"/>
              </a:rPr>
              <a:t>		HashSet hashSetK5 = new HashSet();</a:t>
            </a:r>
          </a:p>
          <a:p>
            <a:pPr eaLnBrk="1" hangingPunct="1"/>
            <a:r>
              <a:rPr lang="en-US" altLang="zh-CN">
                <a:ea typeface="宋体" charset="-122"/>
              </a:rPr>
              <a:t>		hashSetK5.add("</a:t>
            </a:r>
            <a:r>
              <a:rPr lang="zh-CN" altLang="en-US">
                <a:ea typeface="宋体" charset="-122"/>
              </a:rPr>
              <a:t>杭州</a:t>
            </a:r>
            <a:r>
              <a:rPr lang="en-US" altLang="zh-CN">
                <a:ea typeface="宋体" charset="-122"/>
              </a:rPr>
              <a:t>");</a:t>
            </a:r>
          </a:p>
          <a:p>
            <a:pPr eaLnBrk="1" hangingPunct="1"/>
            <a:r>
              <a:rPr lang="en-US" altLang="zh-CN">
                <a:ea typeface="宋体" charset="-122"/>
              </a:rPr>
              <a:t>		hashSetK5.add("</a:t>
            </a:r>
            <a:r>
              <a:rPr lang="zh-CN" altLang="en-US">
                <a:ea typeface="宋体" charset="-122"/>
              </a:rPr>
              <a:t>大连</a:t>
            </a:r>
            <a:r>
              <a:rPr lang="en-US" altLang="zh-CN">
                <a:ea typeface="宋体" charset="-122"/>
              </a:rPr>
              <a:t>");</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broadcasts.put("K1", hashSetK1/*new HashSet(Arrays.asList(new String[] { "</a:t>
            </a:r>
            <a:r>
              <a:rPr lang="zh-CN" altLang="en-US">
                <a:ea typeface="宋体" charset="-122"/>
              </a:rPr>
              <a:t>北京</a:t>
            </a:r>
            <a:r>
              <a:rPr lang="en-US" altLang="zh-CN">
                <a:ea typeface="宋体" charset="-122"/>
              </a:rPr>
              <a:t>", "</a:t>
            </a:r>
            <a:r>
              <a:rPr lang="zh-CN" altLang="en-US">
                <a:ea typeface="宋体" charset="-122"/>
              </a:rPr>
              <a:t>上海</a:t>
            </a:r>
            <a:r>
              <a:rPr lang="en-US" altLang="zh-CN">
                <a:ea typeface="宋体" charset="-122"/>
              </a:rPr>
              <a:t>", "</a:t>
            </a:r>
            <a:r>
              <a:rPr lang="zh-CN" altLang="en-US">
                <a:ea typeface="宋体" charset="-122"/>
              </a:rPr>
              <a:t>天津</a:t>
            </a:r>
            <a:r>
              <a:rPr lang="en-US" altLang="zh-CN">
                <a:ea typeface="宋体" charset="-122"/>
              </a:rPr>
              <a:t>" }))*/);</a:t>
            </a:r>
          </a:p>
          <a:p>
            <a:pPr eaLnBrk="1" hangingPunct="1"/>
            <a:r>
              <a:rPr lang="en-US" altLang="zh-CN">
                <a:ea typeface="宋体" charset="-122"/>
              </a:rPr>
              <a:t>		broadcasts.put("K2", hashSetK2/*new HashSet(Arrays.asList(new String[] { "</a:t>
            </a:r>
            <a:r>
              <a:rPr lang="zh-CN" altLang="en-US">
                <a:ea typeface="宋体" charset="-122"/>
              </a:rPr>
              <a:t>广州</a:t>
            </a:r>
            <a:r>
              <a:rPr lang="en-US" altLang="zh-CN">
                <a:ea typeface="宋体" charset="-122"/>
              </a:rPr>
              <a:t>", "</a:t>
            </a:r>
            <a:r>
              <a:rPr lang="zh-CN" altLang="en-US">
                <a:ea typeface="宋体" charset="-122"/>
              </a:rPr>
              <a:t>北京</a:t>
            </a:r>
            <a:r>
              <a:rPr lang="en-US" altLang="zh-CN">
                <a:ea typeface="宋体" charset="-122"/>
              </a:rPr>
              <a:t>", "</a:t>
            </a:r>
            <a:r>
              <a:rPr lang="zh-CN" altLang="en-US">
                <a:ea typeface="宋体" charset="-122"/>
              </a:rPr>
              <a:t>深圳</a:t>
            </a:r>
            <a:r>
              <a:rPr lang="en-US" altLang="zh-CN">
                <a:ea typeface="宋体" charset="-122"/>
              </a:rPr>
              <a:t>" }))*/);</a:t>
            </a:r>
          </a:p>
          <a:p>
            <a:pPr eaLnBrk="1" hangingPunct="1"/>
            <a:r>
              <a:rPr lang="en-US" altLang="zh-CN">
                <a:ea typeface="宋体" charset="-122"/>
              </a:rPr>
              <a:t>		broadcasts.put("K3", hashSetK3/*new HashSet(Arrays.asList(new String[] { "</a:t>
            </a:r>
            <a:r>
              <a:rPr lang="zh-CN" altLang="en-US">
                <a:ea typeface="宋体" charset="-122"/>
              </a:rPr>
              <a:t>成都</a:t>
            </a:r>
            <a:r>
              <a:rPr lang="en-US" altLang="zh-CN">
                <a:ea typeface="宋体" charset="-122"/>
              </a:rPr>
              <a:t>", "</a:t>
            </a:r>
            <a:r>
              <a:rPr lang="zh-CN" altLang="en-US">
                <a:ea typeface="宋体" charset="-122"/>
              </a:rPr>
              <a:t>上海</a:t>
            </a:r>
            <a:r>
              <a:rPr lang="en-US" altLang="zh-CN">
                <a:ea typeface="宋体" charset="-122"/>
              </a:rPr>
              <a:t>", "</a:t>
            </a:r>
            <a:r>
              <a:rPr lang="zh-CN" altLang="en-US">
                <a:ea typeface="宋体" charset="-122"/>
              </a:rPr>
              <a:t>杭州</a:t>
            </a:r>
            <a:r>
              <a:rPr lang="en-US" altLang="zh-CN">
                <a:ea typeface="宋体" charset="-122"/>
              </a:rPr>
              <a:t>" }))*/);</a:t>
            </a:r>
          </a:p>
          <a:p>
            <a:pPr eaLnBrk="1" hangingPunct="1"/>
            <a:r>
              <a:rPr lang="en-US" altLang="zh-CN">
                <a:ea typeface="宋体" charset="-122"/>
              </a:rPr>
              <a:t>		broadcasts.put("K4", hashSetK4/*new HashSet(Arrays.asList(new String[] { "</a:t>
            </a:r>
            <a:r>
              <a:rPr lang="zh-CN" altLang="en-US">
                <a:ea typeface="宋体" charset="-122"/>
              </a:rPr>
              <a:t>上海</a:t>
            </a:r>
            <a:r>
              <a:rPr lang="en-US" altLang="zh-CN">
                <a:ea typeface="宋体" charset="-122"/>
              </a:rPr>
              <a:t>", "</a:t>
            </a:r>
            <a:r>
              <a:rPr lang="zh-CN" altLang="en-US">
                <a:ea typeface="宋体" charset="-122"/>
              </a:rPr>
              <a:t>天津</a:t>
            </a:r>
            <a:r>
              <a:rPr lang="en-US" altLang="zh-CN">
                <a:ea typeface="宋体" charset="-122"/>
              </a:rPr>
              <a:t>" }))*/);</a:t>
            </a:r>
          </a:p>
          <a:p>
            <a:pPr eaLnBrk="1" hangingPunct="1"/>
            <a:r>
              <a:rPr lang="en-US" altLang="zh-CN">
                <a:ea typeface="宋体" charset="-122"/>
              </a:rPr>
              <a:t>		broadcasts.put("K5", hashSetK5/*new HashSet(Arrays.asList(new String[] { "</a:t>
            </a:r>
            <a:r>
              <a:rPr lang="zh-CN" altLang="en-US">
                <a:ea typeface="宋体" charset="-122"/>
              </a:rPr>
              <a:t>杭州</a:t>
            </a:r>
            <a:r>
              <a:rPr lang="en-US" altLang="zh-CN">
                <a:ea typeface="宋体" charset="-122"/>
              </a:rPr>
              <a:t>", "</a:t>
            </a:r>
            <a:r>
              <a:rPr lang="zh-CN" altLang="en-US">
                <a:ea typeface="宋体" charset="-122"/>
              </a:rPr>
              <a:t>大连</a:t>
            </a:r>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需要覆盖的全部地区</a:t>
            </a:r>
          </a:p>
          <a:p>
            <a:pPr eaLnBrk="1" hangingPunct="1"/>
            <a:r>
              <a:rPr lang="zh-CN" altLang="en-US">
                <a:ea typeface="宋体" charset="-122"/>
              </a:rPr>
              <a:t>		</a:t>
            </a:r>
            <a:r>
              <a:rPr lang="en-US" altLang="zh-CN">
                <a:ea typeface="宋体" charset="-122"/>
              </a:rPr>
              <a:t>//HashSet&lt;String&gt; allAreas = new HashSet(</a:t>
            </a:r>
          </a:p>
          <a:p>
            <a:pPr eaLnBrk="1" hangingPunct="1"/>
            <a:r>
              <a:rPr lang="en-US" altLang="zh-CN">
                <a:ea typeface="宋体" charset="-122"/>
              </a:rPr>
              <a:t>				//Arrays.asList(new String[] { "</a:t>
            </a:r>
            <a:r>
              <a:rPr lang="zh-CN" altLang="en-US">
                <a:ea typeface="宋体" charset="-122"/>
              </a:rPr>
              <a:t>北京</a:t>
            </a:r>
            <a:r>
              <a:rPr lang="en-US" altLang="zh-CN">
                <a:ea typeface="宋体" charset="-122"/>
              </a:rPr>
              <a:t>", "</a:t>
            </a:r>
            <a:r>
              <a:rPr lang="zh-CN" altLang="en-US">
                <a:ea typeface="宋体" charset="-122"/>
              </a:rPr>
              <a:t>上海</a:t>
            </a:r>
            <a:r>
              <a:rPr lang="en-US" altLang="zh-CN">
                <a:ea typeface="宋体" charset="-122"/>
              </a:rPr>
              <a:t>", "</a:t>
            </a:r>
            <a:r>
              <a:rPr lang="zh-CN" altLang="en-US">
                <a:ea typeface="宋体" charset="-122"/>
              </a:rPr>
              <a:t>天津</a:t>
            </a:r>
            <a:r>
              <a:rPr lang="en-US" altLang="zh-CN">
                <a:ea typeface="宋体" charset="-122"/>
              </a:rPr>
              <a:t>", "</a:t>
            </a:r>
            <a:r>
              <a:rPr lang="zh-CN" altLang="en-US">
                <a:ea typeface="宋体" charset="-122"/>
              </a:rPr>
              <a:t>广州</a:t>
            </a:r>
            <a:r>
              <a:rPr lang="en-US" altLang="zh-CN">
                <a:ea typeface="宋体" charset="-122"/>
              </a:rPr>
              <a:t>", "</a:t>
            </a:r>
            <a:r>
              <a:rPr lang="zh-CN" altLang="en-US">
                <a:ea typeface="宋体" charset="-122"/>
              </a:rPr>
              <a:t>深圳</a:t>
            </a:r>
            <a:r>
              <a:rPr lang="en-US" altLang="zh-CN">
                <a:ea typeface="宋体" charset="-122"/>
              </a:rPr>
              <a:t>", "</a:t>
            </a:r>
            <a:r>
              <a:rPr lang="zh-CN" altLang="en-US">
                <a:ea typeface="宋体" charset="-122"/>
              </a:rPr>
              <a:t>成都</a:t>
            </a:r>
            <a:r>
              <a:rPr lang="en-US" altLang="zh-CN">
                <a:ea typeface="宋体" charset="-122"/>
              </a:rPr>
              <a:t>", "</a:t>
            </a:r>
            <a:r>
              <a:rPr lang="zh-CN" altLang="en-US">
                <a:ea typeface="宋体" charset="-122"/>
              </a:rPr>
              <a:t>杭州</a:t>
            </a:r>
            <a:r>
              <a:rPr lang="en-US" altLang="zh-CN">
                <a:ea typeface="宋体" charset="-122"/>
              </a:rPr>
              <a:t>", "</a:t>
            </a:r>
            <a:r>
              <a:rPr lang="zh-CN" altLang="en-US">
                <a:ea typeface="宋体" charset="-122"/>
              </a:rPr>
              <a:t>大连</a:t>
            </a:r>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HashSet&lt;String&gt; allAreas = new HashSet();</a:t>
            </a:r>
          </a:p>
          <a:p>
            <a:pPr eaLnBrk="1" hangingPunct="1"/>
            <a:r>
              <a:rPr lang="en-US" altLang="zh-CN">
                <a:ea typeface="宋体" charset="-122"/>
              </a:rPr>
              <a:t>		allAreas.add("</a:t>
            </a:r>
            <a:r>
              <a:rPr lang="zh-CN" altLang="en-US">
                <a:ea typeface="宋体" charset="-122"/>
              </a:rPr>
              <a:t>北京</a:t>
            </a:r>
            <a:r>
              <a:rPr lang="en-US" altLang="zh-CN">
                <a:ea typeface="宋体" charset="-122"/>
              </a:rPr>
              <a:t>");</a:t>
            </a:r>
          </a:p>
          <a:p>
            <a:pPr eaLnBrk="1" hangingPunct="1"/>
            <a:r>
              <a:rPr lang="en-US" altLang="zh-CN">
                <a:ea typeface="宋体" charset="-122"/>
              </a:rPr>
              <a:t>		allAreas.add("</a:t>
            </a:r>
            <a:r>
              <a:rPr lang="zh-CN" altLang="en-US">
                <a:ea typeface="宋体" charset="-122"/>
              </a:rPr>
              <a:t>上海</a:t>
            </a:r>
            <a:r>
              <a:rPr lang="en-US" altLang="zh-CN">
                <a:ea typeface="宋体" charset="-122"/>
              </a:rPr>
              <a:t>");</a:t>
            </a:r>
          </a:p>
          <a:p>
            <a:pPr eaLnBrk="1" hangingPunct="1"/>
            <a:r>
              <a:rPr lang="en-US" altLang="zh-CN">
                <a:ea typeface="宋体" charset="-122"/>
              </a:rPr>
              <a:t>		allAreas.add("</a:t>
            </a:r>
            <a:r>
              <a:rPr lang="zh-CN" altLang="en-US">
                <a:ea typeface="宋体" charset="-122"/>
              </a:rPr>
              <a:t>天津</a:t>
            </a:r>
            <a:r>
              <a:rPr lang="en-US" altLang="zh-CN">
                <a:ea typeface="宋体" charset="-122"/>
              </a:rPr>
              <a:t>");</a:t>
            </a:r>
          </a:p>
          <a:p>
            <a:pPr eaLnBrk="1" hangingPunct="1"/>
            <a:r>
              <a:rPr lang="en-US" altLang="zh-CN">
                <a:ea typeface="宋体" charset="-122"/>
              </a:rPr>
              <a:t>		allAreas.add("</a:t>
            </a:r>
            <a:r>
              <a:rPr lang="zh-CN" altLang="en-US">
                <a:ea typeface="宋体" charset="-122"/>
              </a:rPr>
              <a:t>广州</a:t>
            </a:r>
            <a:r>
              <a:rPr lang="en-US" altLang="zh-CN">
                <a:ea typeface="宋体" charset="-122"/>
              </a:rPr>
              <a:t>");</a:t>
            </a:r>
          </a:p>
          <a:p>
            <a:pPr eaLnBrk="1" hangingPunct="1"/>
            <a:r>
              <a:rPr lang="en-US" altLang="zh-CN">
                <a:ea typeface="宋体" charset="-122"/>
              </a:rPr>
              <a:t>		allAreas.add("</a:t>
            </a:r>
            <a:r>
              <a:rPr lang="zh-CN" altLang="en-US">
                <a:ea typeface="宋体" charset="-122"/>
              </a:rPr>
              <a:t>深圳</a:t>
            </a:r>
            <a:r>
              <a:rPr lang="en-US" altLang="zh-CN">
                <a:ea typeface="宋体" charset="-122"/>
              </a:rPr>
              <a:t>");</a:t>
            </a:r>
          </a:p>
          <a:p>
            <a:pPr eaLnBrk="1" hangingPunct="1"/>
            <a:r>
              <a:rPr lang="en-US" altLang="zh-CN">
                <a:ea typeface="宋体" charset="-122"/>
              </a:rPr>
              <a:t>		allAreas.add("</a:t>
            </a:r>
            <a:r>
              <a:rPr lang="zh-CN" altLang="en-US">
                <a:ea typeface="宋体" charset="-122"/>
              </a:rPr>
              <a:t>成都</a:t>
            </a:r>
            <a:r>
              <a:rPr lang="en-US" altLang="zh-CN">
                <a:ea typeface="宋体" charset="-122"/>
              </a:rPr>
              <a:t>");</a:t>
            </a:r>
          </a:p>
          <a:p>
            <a:pPr eaLnBrk="1" hangingPunct="1"/>
            <a:r>
              <a:rPr lang="en-US" altLang="zh-CN">
                <a:ea typeface="宋体" charset="-122"/>
              </a:rPr>
              <a:t>		allAreas.add("</a:t>
            </a:r>
            <a:r>
              <a:rPr lang="zh-CN" altLang="en-US">
                <a:ea typeface="宋体" charset="-122"/>
              </a:rPr>
              <a:t>杭州</a:t>
            </a:r>
            <a:r>
              <a:rPr lang="en-US" altLang="zh-CN">
                <a:ea typeface="宋体" charset="-122"/>
              </a:rPr>
              <a:t>");</a:t>
            </a:r>
          </a:p>
          <a:p>
            <a:pPr eaLnBrk="1" hangingPunct="1"/>
            <a:r>
              <a:rPr lang="en-US" altLang="zh-CN">
                <a:ea typeface="宋体" charset="-122"/>
              </a:rPr>
              <a:t>		allAreas.add("</a:t>
            </a:r>
            <a:r>
              <a:rPr lang="zh-CN" altLang="en-US">
                <a:ea typeface="宋体" charset="-122"/>
              </a:rPr>
              <a:t>大连</a:t>
            </a:r>
            <a:r>
              <a:rPr lang="en-US" altLang="zh-CN">
                <a:ea typeface="宋体" charset="-122"/>
              </a:rPr>
              <a:t>");</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 </a:t>
            </a:r>
            <a:r>
              <a:rPr lang="zh-CN" altLang="en-US">
                <a:ea typeface="宋体" charset="-122"/>
              </a:rPr>
              <a:t>所选择的广播台列表</a:t>
            </a:r>
          </a:p>
          <a:p>
            <a:pPr eaLnBrk="1" hangingPunct="1"/>
            <a:r>
              <a:rPr lang="zh-CN" altLang="en-US">
                <a:ea typeface="宋体" charset="-122"/>
              </a:rPr>
              <a:t>		</a:t>
            </a:r>
            <a:r>
              <a:rPr lang="en-US" altLang="zh-CN">
                <a:ea typeface="宋体" charset="-122"/>
              </a:rPr>
              <a:t>List&lt;String&gt; selects = new ArrayList&lt;String&gt;();</a:t>
            </a:r>
          </a:p>
          <a:p>
            <a:pPr eaLnBrk="1" hangingPunct="1"/>
            <a:endParaRPr lang="en-US" altLang="zh-CN">
              <a:ea typeface="宋体" charset="-122"/>
            </a:endParaRPr>
          </a:p>
          <a:p>
            <a:pPr eaLnBrk="1" hangingPunct="1"/>
            <a:r>
              <a:rPr lang="en-US" altLang="zh-CN">
                <a:ea typeface="宋体" charset="-122"/>
              </a:rPr>
              <a:t>		HashSet&lt;String&gt; tempSet = new HashSet&lt;String&gt;();</a:t>
            </a:r>
          </a:p>
          <a:p>
            <a:pPr eaLnBrk="1" hangingPunct="1"/>
            <a:r>
              <a:rPr lang="en-US" altLang="zh-CN">
                <a:ea typeface="宋体" charset="-122"/>
              </a:rPr>
              <a:t>		String maxKey = null;</a:t>
            </a:r>
          </a:p>
          <a:p>
            <a:pPr eaLnBrk="1" hangingPunct="1"/>
            <a:r>
              <a:rPr lang="en-US" altLang="zh-CN">
                <a:ea typeface="宋体" charset="-122"/>
              </a:rPr>
              <a:t>		while (allAreas.size() != 0) {</a:t>
            </a:r>
          </a:p>
          <a:p>
            <a:pPr eaLnBrk="1" hangingPunct="1"/>
            <a:r>
              <a:rPr lang="en-US" altLang="zh-CN">
                <a:ea typeface="宋体" charset="-122"/>
              </a:rPr>
              <a:t>			maxKey = null;</a:t>
            </a:r>
          </a:p>
          <a:p>
            <a:pPr eaLnBrk="1" hangingPunct="1"/>
            <a:r>
              <a:rPr lang="en-US" altLang="zh-CN">
                <a:ea typeface="宋体" charset="-122"/>
              </a:rPr>
              <a:t>			for (String key : broadcasts.keySet()) {</a:t>
            </a:r>
          </a:p>
          <a:p>
            <a:pPr eaLnBrk="1" hangingPunct="1"/>
            <a:r>
              <a:rPr lang="en-US" altLang="zh-CN">
                <a:ea typeface="宋体" charset="-122"/>
              </a:rPr>
              <a:t>				tempSet.clear();</a:t>
            </a:r>
          </a:p>
          <a:p>
            <a:pPr eaLnBrk="1" hangingPunct="1"/>
            <a:r>
              <a:rPr lang="en-US" altLang="zh-CN">
                <a:ea typeface="宋体" charset="-122"/>
              </a:rPr>
              <a:t>				HashSet&lt;String&gt; areas = broadcasts.get(key);</a:t>
            </a:r>
          </a:p>
          <a:p>
            <a:pPr eaLnBrk="1" hangingPunct="1"/>
            <a:r>
              <a:rPr lang="en-US" altLang="zh-CN">
                <a:ea typeface="宋体" charset="-122"/>
              </a:rPr>
              <a:t>				tempSet.addAll(areas);</a:t>
            </a:r>
          </a:p>
          <a:p>
            <a:pPr eaLnBrk="1" hangingPunct="1"/>
            <a:r>
              <a:rPr lang="en-US" altLang="zh-CN">
                <a:ea typeface="宋体" charset="-122"/>
              </a:rPr>
              <a:t>				// </a:t>
            </a:r>
            <a:r>
              <a:rPr lang="zh-CN" altLang="en-US">
                <a:ea typeface="宋体" charset="-122"/>
              </a:rPr>
              <a:t>求出</a:t>
            </a:r>
            <a:r>
              <a:rPr lang="en-US" altLang="zh-CN">
                <a:ea typeface="宋体" charset="-122"/>
              </a:rPr>
              <a:t>2</a:t>
            </a:r>
            <a:r>
              <a:rPr lang="zh-CN" altLang="en-US">
                <a:ea typeface="宋体" charset="-122"/>
              </a:rPr>
              <a:t>个集合的交集，此时</a:t>
            </a:r>
            <a:r>
              <a:rPr lang="en-US" altLang="zh-CN">
                <a:ea typeface="宋体" charset="-122"/>
              </a:rPr>
              <a:t>tempSet</a:t>
            </a:r>
            <a:r>
              <a:rPr lang="zh-CN" altLang="en-US">
                <a:ea typeface="宋体" charset="-122"/>
              </a:rPr>
              <a:t>会被赋值为交集的内容，所以使用临时变量</a:t>
            </a:r>
          </a:p>
          <a:p>
            <a:pPr eaLnBrk="1" hangingPunct="1"/>
            <a:r>
              <a:rPr lang="zh-CN" altLang="en-US">
                <a:ea typeface="宋体" charset="-122"/>
              </a:rPr>
              <a:t>				</a:t>
            </a:r>
            <a:r>
              <a:rPr lang="en-US" altLang="zh-CN">
                <a:ea typeface="宋体" charset="-122"/>
              </a:rPr>
              <a:t>tempSet.retainAll(allAreas);</a:t>
            </a:r>
          </a:p>
          <a:p>
            <a:pPr eaLnBrk="1" hangingPunct="1"/>
            <a:r>
              <a:rPr lang="en-US" altLang="zh-CN">
                <a:ea typeface="宋体" charset="-122"/>
              </a:rPr>
              <a:t>				// </a:t>
            </a:r>
            <a:r>
              <a:rPr lang="zh-CN" altLang="en-US">
                <a:ea typeface="宋体" charset="-122"/>
              </a:rPr>
              <a:t>如果该集合包含的地区数量比原本的集合多</a:t>
            </a:r>
          </a:p>
          <a:p>
            <a:pPr eaLnBrk="1" hangingPunct="1"/>
            <a:r>
              <a:rPr lang="zh-CN" altLang="en-US">
                <a:ea typeface="宋体" charset="-122"/>
              </a:rPr>
              <a:t>				</a:t>
            </a:r>
            <a:r>
              <a:rPr lang="en-US" altLang="zh-CN">
                <a:ea typeface="宋体" charset="-122"/>
              </a:rPr>
              <a:t>if (tempSet.size() &gt; 0 &amp;&amp; (maxKey == null || tempSet.size() &gt; broadcasts.get(maxKey).size())) {</a:t>
            </a:r>
          </a:p>
          <a:p>
            <a:pPr eaLnBrk="1" hangingPunct="1"/>
            <a:r>
              <a:rPr lang="en-US" altLang="zh-CN">
                <a:ea typeface="宋体" charset="-122"/>
              </a:rPr>
              <a:t>					maxKey = key;</a:t>
            </a: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if (maxKey != null) {</a:t>
            </a:r>
          </a:p>
          <a:p>
            <a:pPr eaLnBrk="1" hangingPunct="1"/>
            <a:r>
              <a:rPr lang="en-US" altLang="zh-CN">
                <a:ea typeface="宋体" charset="-122"/>
              </a:rPr>
              <a:t>				selects.add(maxKey);</a:t>
            </a:r>
          </a:p>
          <a:p>
            <a:pPr eaLnBrk="1" hangingPunct="1"/>
            <a:r>
              <a:rPr lang="en-US" altLang="zh-CN">
                <a:ea typeface="宋体" charset="-122"/>
              </a:rPr>
              <a:t>				allAreas.removeAll(broadcasts.get(maxKey));</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System.out.print("selects:" + selects);</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a:t>
            </a:r>
          </a:p>
          <a:p>
            <a:pPr eaLnBrk="1" hangingPunct="1"/>
            <a:endParaRPr lang="en-US" altLang="zh-CN">
              <a:ea typeface="宋体" charset="-122"/>
            </a:endParaRPr>
          </a:p>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236</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2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237</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2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238</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2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r>
              <a:rPr lang="en-US" altLang="zh-CN">
                <a:ea typeface="宋体" charset="-122"/>
              </a:rPr>
              <a:t>//</a:t>
            </a:r>
            <a:r>
              <a:rPr lang="zh-CN" altLang="en-US">
                <a:ea typeface="宋体" charset="-122"/>
              </a:rPr>
              <a:t>图的回路是</a:t>
            </a:r>
            <a:r>
              <a:rPr lang="en-US" altLang="zh-CN">
                <a:ea typeface="宋体" charset="-122"/>
              </a:rPr>
              <a:t>? [</a:t>
            </a:r>
            <a:r>
              <a:rPr lang="zh-CN" altLang="en-US">
                <a:ea typeface="宋体" charset="-122"/>
              </a:rPr>
              <a:t>待</a:t>
            </a:r>
            <a:r>
              <a:rPr lang="en-US" altLang="zh-CN">
                <a:ea typeface="宋体" charset="-122"/>
              </a:rPr>
              <a:t>]</a:t>
            </a: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239</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2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240</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25</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2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r>
              <a:rPr lang="en-US" altLang="zh-CN">
                <a:ea typeface="宋体" charset="-122"/>
              </a:rPr>
              <a:t>//</a:t>
            </a:r>
            <a:r>
              <a:rPr lang="zh-CN" altLang="en-US">
                <a:ea typeface="宋体" charset="-122"/>
              </a:rPr>
              <a:t>思路分析就以 图的</a:t>
            </a:r>
            <a:r>
              <a:rPr lang="en-US" altLang="zh-CN">
                <a:ea typeface="宋体" charset="-122"/>
              </a:rPr>
              <a:t>A</a:t>
            </a:r>
            <a:r>
              <a:rPr lang="zh-CN" altLang="en-US">
                <a:ea typeface="宋体" charset="-122"/>
              </a:rPr>
              <a:t>点出发，看看 是如何生存最小生成树的</a:t>
            </a:r>
            <a:endParaRPr lang="en-US" altLang="zh-CN">
              <a:ea typeface="宋体" charset="-122"/>
            </a:endParaRPr>
          </a:p>
          <a:p>
            <a:pPr eaLnBrk="1" hangingPunct="1"/>
            <a:endParaRPr lang="en-US" altLang="zh-CN">
              <a:ea typeface="宋体" charset="-122"/>
            </a:endParaRPr>
          </a:p>
          <a:p>
            <a:r>
              <a:rPr lang="zh-CN" altLang="en-US" sz="1200" b="0" i="0" kern="1200">
                <a:solidFill>
                  <a:schemeClr val="tx1"/>
                </a:solidFill>
                <a:effectLst/>
                <a:latin typeface="+mn-lt"/>
                <a:ea typeface="+mn-ea"/>
                <a:cs typeface="+mn-cs"/>
              </a:rPr>
              <a:t>上图左边为图的性质，右边为对应的邻接矩阵。</a:t>
            </a:r>
          </a:p>
          <a:p>
            <a:r>
              <a:rPr lang="zh-CN" altLang="en-US" sz="1200" b="0" i="0" kern="1200">
                <a:solidFill>
                  <a:schemeClr val="tx1"/>
                </a:solidFill>
                <a:effectLst/>
                <a:latin typeface="+mn-lt"/>
                <a:ea typeface="+mn-ea"/>
                <a:cs typeface="+mn-cs"/>
              </a:rPr>
              <a:t>选择</a:t>
            </a:r>
            <a:r>
              <a:rPr lang="en-US" altLang="zh-CN" sz="1200" b="0" i="0" kern="1200">
                <a:solidFill>
                  <a:schemeClr val="tx1"/>
                </a:solidFill>
                <a:effectLst/>
                <a:latin typeface="+mn-lt"/>
                <a:ea typeface="+mn-ea"/>
                <a:cs typeface="+mn-cs"/>
              </a:rPr>
              <a:t>A</a:t>
            </a:r>
            <a:r>
              <a:rPr lang="zh-CN" altLang="en-US" sz="1200" b="0" i="0" kern="1200">
                <a:solidFill>
                  <a:schemeClr val="tx1"/>
                </a:solidFill>
                <a:effectLst/>
                <a:latin typeface="+mn-lt"/>
                <a:ea typeface="+mn-ea"/>
                <a:cs typeface="+mn-cs"/>
              </a:rPr>
              <a:t>作为出发顶点，步骤如下：</a:t>
            </a:r>
          </a:p>
          <a:p>
            <a:r>
              <a:rPr lang="zh-CN" altLang="en-US" sz="1200" kern="1200">
                <a:solidFill>
                  <a:schemeClr val="tx1"/>
                </a:solidFill>
                <a:latin typeface="+mn-lt"/>
                <a:ea typeface="+mn-ea"/>
                <a:cs typeface="+mn-cs"/>
              </a:rPr>
              <a:t>选择</a:t>
            </a:r>
            <a:r>
              <a:rPr lang="en-US" altLang="zh-CN" sz="1200" kern="1200">
                <a:solidFill>
                  <a:schemeClr val="tx1"/>
                </a:solidFill>
                <a:latin typeface="+mn-lt"/>
                <a:ea typeface="+mn-ea"/>
                <a:cs typeface="+mn-cs"/>
              </a:rPr>
              <a:t>A</a:t>
            </a:r>
            <a:r>
              <a:rPr lang="zh-CN" altLang="en-US" sz="1200" kern="1200">
                <a:solidFill>
                  <a:schemeClr val="tx1"/>
                </a:solidFill>
                <a:latin typeface="+mn-lt"/>
                <a:ea typeface="+mn-ea"/>
                <a:cs typeface="+mn-cs"/>
              </a:rPr>
              <a:t>作为出发顶点，步骤如下：</a:t>
            </a:r>
          </a:p>
          <a:p>
            <a:endParaRPr lang="zh-CN" altLang="en-US" sz="1200" kern="1200">
              <a:solidFill>
                <a:schemeClr val="tx1"/>
              </a:solidFill>
              <a:latin typeface="+mn-lt"/>
              <a:ea typeface="+mn-ea"/>
              <a:cs typeface="+mn-cs"/>
            </a:endParaRPr>
          </a:p>
          <a:p>
            <a:r>
              <a:rPr lang="en-US" altLang="zh-CN" sz="1200" kern="1200">
                <a:solidFill>
                  <a:schemeClr val="tx1"/>
                </a:solidFill>
                <a:latin typeface="+mn-lt"/>
                <a:ea typeface="+mn-ea"/>
                <a:cs typeface="+mn-cs"/>
              </a:rPr>
              <a:t>{A}-&gt;G  //</a:t>
            </a:r>
            <a:r>
              <a:rPr lang="zh-CN" altLang="en-US" sz="1200" kern="1200">
                <a:solidFill>
                  <a:schemeClr val="tx1"/>
                </a:solidFill>
                <a:latin typeface="+mn-lt"/>
                <a:ea typeface="+mn-ea"/>
                <a:cs typeface="+mn-cs"/>
              </a:rPr>
              <a:t>第一次大循环 ， 里面还有 </a:t>
            </a:r>
            <a:r>
              <a:rPr lang="en-US" altLang="zh-CN" sz="1200" kern="1200">
                <a:solidFill>
                  <a:schemeClr val="tx1"/>
                </a:solidFill>
                <a:latin typeface="+mn-lt"/>
                <a:ea typeface="+mn-ea"/>
                <a:cs typeface="+mn-cs"/>
              </a:rPr>
              <a:t>for-for</a:t>
            </a:r>
            <a:r>
              <a:rPr lang="zh-CN" altLang="en-US" sz="1200" kern="1200">
                <a:solidFill>
                  <a:schemeClr val="tx1"/>
                </a:solidFill>
                <a:latin typeface="+mn-lt"/>
                <a:ea typeface="+mn-ea"/>
                <a:cs typeface="+mn-cs"/>
              </a:rPr>
              <a:t>循环 </a:t>
            </a:r>
            <a:r>
              <a:rPr lang="en-US" altLang="zh-CN" sz="1200" kern="1200">
                <a:solidFill>
                  <a:schemeClr val="tx1"/>
                </a:solidFill>
                <a:latin typeface="+mn-lt"/>
                <a:ea typeface="+mn-ea"/>
                <a:cs typeface="+mn-cs"/>
              </a:rPr>
              <a:t>: </a:t>
            </a:r>
            <a:r>
              <a:rPr lang="zh-CN" altLang="en-US" sz="1200" kern="1200">
                <a:solidFill>
                  <a:schemeClr val="tx1"/>
                </a:solidFill>
                <a:latin typeface="+mn-lt"/>
                <a:ea typeface="+mn-ea"/>
                <a:cs typeface="+mn-cs"/>
              </a:rPr>
              <a:t>对应 边</a:t>
            </a:r>
            <a:r>
              <a:rPr lang="en-US" altLang="zh-CN" sz="1200" kern="1200">
                <a:solidFill>
                  <a:schemeClr val="tx1"/>
                </a:solidFill>
                <a:latin typeface="+mn-lt"/>
                <a:ea typeface="+mn-ea"/>
                <a:cs typeface="+mn-cs"/>
              </a:rPr>
              <a:t>&lt;A,G&gt; </a:t>
            </a:r>
            <a:r>
              <a:rPr lang="zh-CN" altLang="en-US" sz="1200" kern="1200">
                <a:solidFill>
                  <a:schemeClr val="tx1"/>
                </a:solidFill>
                <a:latin typeface="+mn-lt"/>
                <a:ea typeface="+mn-ea"/>
                <a:cs typeface="+mn-cs"/>
              </a:rPr>
              <a:t>权值：</a:t>
            </a:r>
            <a:r>
              <a:rPr lang="en-US" altLang="zh-CN" sz="1200" kern="1200">
                <a:solidFill>
                  <a:schemeClr val="tx1"/>
                </a:solidFill>
                <a:latin typeface="+mn-lt"/>
                <a:ea typeface="+mn-ea"/>
                <a:cs typeface="+mn-cs"/>
              </a:rPr>
              <a:t>2</a:t>
            </a:r>
          </a:p>
          <a:p>
            <a:endParaRPr lang="zh-CN" altLang="en-US" sz="1200" kern="1200">
              <a:solidFill>
                <a:schemeClr val="tx1"/>
              </a:solidFill>
              <a:latin typeface="+mn-lt"/>
              <a:ea typeface="+mn-ea"/>
              <a:cs typeface="+mn-cs"/>
            </a:endParaRPr>
          </a:p>
          <a:p>
            <a:r>
              <a:rPr lang="en-US" altLang="zh-CN" sz="1200" kern="1200">
                <a:solidFill>
                  <a:schemeClr val="tx1"/>
                </a:solidFill>
                <a:latin typeface="+mn-lt"/>
                <a:ea typeface="+mn-ea"/>
                <a:cs typeface="+mn-cs"/>
              </a:rPr>
              <a:t>{A,G}-&gt;B //</a:t>
            </a:r>
            <a:r>
              <a:rPr lang="zh-CN" altLang="en-US" sz="1200" kern="1200">
                <a:solidFill>
                  <a:schemeClr val="tx1"/>
                </a:solidFill>
                <a:latin typeface="+mn-lt"/>
                <a:ea typeface="+mn-ea"/>
                <a:cs typeface="+mn-cs"/>
              </a:rPr>
              <a:t>第</a:t>
            </a:r>
            <a:r>
              <a:rPr lang="en-US" altLang="zh-CN" sz="1200" kern="1200">
                <a:solidFill>
                  <a:schemeClr val="tx1"/>
                </a:solidFill>
                <a:latin typeface="+mn-lt"/>
                <a:ea typeface="+mn-ea"/>
                <a:cs typeface="+mn-cs"/>
              </a:rPr>
              <a:t>2</a:t>
            </a:r>
            <a:r>
              <a:rPr lang="zh-CN" altLang="en-US" sz="1200" kern="1200">
                <a:solidFill>
                  <a:schemeClr val="tx1"/>
                </a:solidFill>
                <a:latin typeface="+mn-lt"/>
                <a:ea typeface="+mn-ea"/>
                <a:cs typeface="+mn-cs"/>
              </a:rPr>
              <a:t>次大循环 ，里面还有 </a:t>
            </a:r>
            <a:r>
              <a:rPr lang="en-US" altLang="zh-CN" sz="1200" kern="1200">
                <a:solidFill>
                  <a:schemeClr val="tx1"/>
                </a:solidFill>
                <a:latin typeface="+mn-lt"/>
                <a:ea typeface="+mn-ea"/>
                <a:cs typeface="+mn-cs"/>
              </a:rPr>
              <a:t>for-for</a:t>
            </a:r>
            <a:r>
              <a:rPr lang="zh-CN" altLang="en-US" sz="1200" kern="1200">
                <a:solidFill>
                  <a:schemeClr val="tx1"/>
                </a:solidFill>
                <a:latin typeface="+mn-lt"/>
                <a:ea typeface="+mn-ea"/>
                <a:cs typeface="+mn-cs"/>
              </a:rPr>
              <a:t>循环</a:t>
            </a:r>
            <a:r>
              <a:rPr lang="en-US" altLang="zh-CN" sz="1200" kern="1200">
                <a:solidFill>
                  <a:schemeClr val="tx1"/>
                </a:solidFill>
                <a:latin typeface="+mn-lt"/>
                <a:ea typeface="+mn-ea"/>
                <a:cs typeface="+mn-cs"/>
              </a:rPr>
              <a:t>, </a:t>
            </a:r>
            <a:r>
              <a:rPr lang="zh-CN" altLang="en-US" sz="1200" kern="1200">
                <a:solidFill>
                  <a:schemeClr val="tx1"/>
                </a:solidFill>
                <a:latin typeface="+mn-lt"/>
                <a:ea typeface="+mn-ea"/>
                <a:cs typeface="+mn-cs"/>
              </a:rPr>
              <a:t>确定 </a:t>
            </a:r>
            <a:r>
              <a:rPr lang="en-US" altLang="zh-CN" sz="1200" kern="1200">
                <a:solidFill>
                  <a:schemeClr val="tx1"/>
                </a:solidFill>
                <a:latin typeface="+mn-lt"/>
                <a:ea typeface="+mn-ea"/>
                <a:cs typeface="+mn-cs"/>
              </a:rPr>
              <a:t>{A,G} </a:t>
            </a:r>
            <a:r>
              <a:rPr lang="zh-CN" altLang="en-US" sz="1200" kern="1200">
                <a:solidFill>
                  <a:schemeClr val="tx1"/>
                </a:solidFill>
                <a:latin typeface="+mn-lt"/>
                <a:ea typeface="+mn-ea"/>
                <a:cs typeface="+mn-cs"/>
              </a:rPr>
              <a:t>中的 节点和没有走过的节点哪个时最近的</a:t>
            </a:r>
            <a:r>
              <a:rPr lang="en-US" altLang="zh-CN" sz="1200" kern="1200">
                <a:solidFill>
                  <a:schemeClr val="tx1"/>
                </a:solidFill>
                <a:latin typeface="+mn-lt"/>
                <a:ea typeface="+mn-ea"/>
                <a:cs typeface="+mn-cs"/>
              </a:rPr>
              <a:t>. </a:t>
            </a:r>
            <a:r>
              <a:rPr lang="zh-CN" altLang="en-US" sz="1200" kern="1200">
                <a:solidFill>
                  <a:schemeClr val="tx1"/>
                </a:solidFill>
                <a:latin typeface="+mn-lt"/>
                <a:ea typeface="+mn-ea"/>
                <a:cs typeface="+mn-cs"/>
              </a:rPr>
              <a:t>对应 边</a:t>
            </a:r>
            <a:r>
              <a:rPr lang="en-US" altLang="zh-CN" sz="1200" kern="1200">
                <a:solidFill>
                  <a:schemeClr val="tx1"/>
                </a:solidFill>
                <a:latin typeface="+mn-lt"/>
                <a:ea typeface="+mn-ea"/>
                <a:cs typeface="+mn-cs"/>
              </a:rPr>
              <a:t>&lt;G,B&gt; </a:t>
            </a:r>
            <a:r>
              <a:rPr lang="zh-CN" altLang="en-US" sz="1200" kern="1200">
                <a:solidFill>
                  <a:schemeClr val="tx1"/>
                </a:solidFill>
                <a:latin typeface="+mn-lt"/>
                <a:ea typeface="+mn-ea"/>
                <a:cs typeface="+mn-cs"/>
              </a:rPr>
              <a:t>权值：</a:t>
            </a:r>
            <a:r>
              <a:rPr lang="en-US" altLang="zh-CN" sz="1200" kern="1200">
                <a:solidFill>
                  <a:schemeClr val="tx1"/>
                </a:solidFill>
                <a:latin typeface="+mn-lt"/>
                <a:ea typeface="+mn-ea"/>
                <a:cs typeface="+mn-cs"/>
              </a:rPr>
              <a:t>3</a:t>
            </a:r>
          </a:p>
          <a:p>
            <a:endParaRPr lang="zh-CN" altLang="en-US" sz="1200" kern="1200">
              <a:solidFill>
                <a:schemeClr val="tx1"/>
              </a:solidFill>
              <a:latin typeface="+mn-lt"/>
              <a:ea typeface="+mn-ea"/>
              <a:cs typeface="+mn-cs"/>
            </a:endParaRPr>
          </a:p>
          <a:p>
            <a:r>
              <a:rPr lang="en-US" altLang="zh-CN" sz="1200" kern="1200">
                <a:solidFill>
                  <a:schemeClr val="tx1"/>
                </a:solidFill>
                <a:latin typeface="+mn-lt"/>
                <a:ea typeface="+mn-ea"/>
                <a:cs typeface="+mn-cs"/>
              </a:rPr>
              <a:t>{A,G,B}-&gt;E//</a:t>
            </a:r>
            <a:r>
              <a:rPr lang="zh-CN" altLang="en-US" sz="1200" kern="1200">
                <a:solidFill>
                  <a:schemeClr val="tx1"/>
                </a:solidFill>
                <a:latin typeface="+mn-lt"/>
                <a:ea typeface="+mn-ea"/>
                <a:cs typeface="+mn-cs"/>
              </a:rPr>
              <a:t>第</a:t>
            </a:r>
            <a:r>
              <a:rPr lang="en-US" altLang="zh-CN" sz="1200" kern="1200">
                <a:solidFill>
                  <a:schemeClr val="tx1"/>
                </a:solidFill>
                <a:latin typeface="+mn-lt"/>
                <a:ea typeface="+mn-ea"/>
                <a:cs typeface="+mn-cs"/>
              </a:rPr>
              <a:t>3</a:t>
            </a:r>
            <a:r>
              <a:rPr lang="zh-CN" altLang="en-US" sz="1200" kern="1200">
                <a:solidFill>
                  <a:schemeClr val="tx1"/>
                </a:solidFill>
                <a:latin typeface="+mn-lt"/>
                <a:ea typeface="+mn-ea"/>
                <a:cs typeface="+mn-cs"/>
              </a:rPr>
              <a:t>次大循环 </a:t>
            </a:r>
            <a:r>
              <a:rPr lang="en-US" altLang="zh-CN" sz="1200" kern="1200">
                <a:solidFill>
                  <a:schemeClr val="tx1"/>
                </a:solidFill>
                <a:latin typeface="+mn-lt"/>
                <a:ea typeface="+mn-ea"/>
                <a:cs typeface="+mn-cs"/>
              </a:rPr>
              <a:t>, </a:t>
            </a:r>
            <a:r>
              <a:rPr lang="zh-CN" altLang="en-US" sz="1200" kern="1200">
                <a:solidFill>
                  <a:schemeClr val="tx1"/>
                </a:solidFill>
                <a:latin typeface="+mn-lt"/>
                <a:ea typeface="+mn-ea"/>
                <a:cs typeface="+mn-cs"/>
              </a:rPr>
              <a:t>里面还有 </a:t>
            </a:r>
            <a:r>
              <a:rPr lang="en-US" altLang="zh-CN" sz="1200" kern="1200">
                <a:solidFill>
                  <a:schemeClr val="tx1"/>
                </a:solidFill>
                <a:latin typeface="+mn-lt"/>
                <a:ea typeface="+mn-ea"/>
                <a:cs typeface="+mn-cs"/>
              </a:rPr>
              <a:t>for-for</a:t>
            </a:r>
            <a:r>
              <a:rPr lang="zh-CN" altLang="en-US" sz="1200" kern="1200">
                <a:solidFill>
                  <a:schemeClr val="tx1"/>
                </a:solidFill>
                <a:latin typeface="+mn-lt"/>
                <a:ea typeface="+mn-ea"/>
                <a:cs typeface="+mn-cs"/>
              </a:rPr>
              <a:t>循环</a:t>
            </a:r>
            <a:r>
              <a:rPr lang="en-US" altLang="zh-CN" sz="1200" kern="1200">
                <a:solidFill>
                  <a:schemeClr val="tx1"/>
                </a:solidFill>
                <a:latin typeface="+mn-lt"/>
                <a:ea typeface="+mn-ea"/>
                <a:cs typeface="+mn-cs"/>
              </a:rPr>
              <a:t>.... </a:t>
            </a:r>
            <a:r>
              <a:rPr lang="zh-CN" altLang="en-US" sz="1200" kern="1200">
                <a:solidFill>
                  <a:schemeClr val="tx1"/>
                </a:solidFill>
                <a:latin typeface="+mn-lt"/>
                <a:ea typeface="+mn-ea"/>
                <a:cs typeface="+mn-cs"/>
              </a:rPr>
              <a:t>对应  边</a:t>
            </a:r>
            <a:r>
              <a:rPr lang="en-US" altLang="zh-CN" sz="1200" kern="1200">
                <a:solidFill>
                  <a:schemeClr val="tx1"/>
                </a:solidFill>
                <a:latin typeface="+mn-lt"/>
                <a:ea typeface="+mn-ea"/>
                <a:cs typeface="+mn-cs"/>
              </a:rPr>
              <a:t>&lt;G,E&gt; </a:t>
            </a:r>
            <a:r>
              <a:rPr lang="zh-CN" altLang="en-US" sz="1200" kern="1200">
                <a:solidFill>
                  <a:schemeClr val="tx1"/>
                </a:solidFill>
                <a:latin typeface="+mn-lt"/>
                <a:ea typeface="+mn-ea"/>
                <a:cs typeface="+mn-cs"/>
              </a:rPr>
              <a:t>权值：</a:t>
            </a:r>
            <a:r>
              <a:rPr lang="en-US" altLang="zh-CN" sz="1200" kern="1200">
                <a:solidFill>
                  <a:schemeClr val="tx1"/>
                </a:solidFill>
                <a:latin typeface="+mn-lt"/>
                <a:ea typeface="+mn-ea"/>
                <a:cs typeface="+mn-cs"/>
              </a:rPr>
              <a:t>4</a:t>
            </a:r>
          </a:p>
          <a:p>
            <a:endParaRPr lang="zh-CN" altLang="en-US" sz="1200" kern="1200">
              <a:solidFill>
                <a:schemeClr val="tx1"/>
              </a:solidFill>
              <a:latin typeface="+mn-lt"/>
              <a:ea typeface="+mn-ea"/>
              <a:cs typeface="+mn-cs"/>
            </a:endParaRPr>
          </a:p>
          <a:p>
            <a:r>
              <a:rPr lang="en-US" altLang="zh-CN" sz="1200" kern="1200">
                <a:solidFill>
                  <a:schemeClr val="tx1"/>
                </a:solidFill>
                <a:latin typeface="+mn-lt"/>
                <a:ea typeface="+mn-ea"/>
                <a:cs typeface="+mn-cs"/>
              </a:rPr>
              <a:t>{A,G,B,E}-&gt;F//</a:t>
            </a:r>
            <a:r>
              <a:rPr lang="zh-CN" altLang="en-US" sz="1200" kern="1200">
                <a:solidFill>
                  <a:schemeClr val="tx1"/>
                </a:solidFill>
                <a:latin typeface="+mn-lt"/>
                <a:ea typeface="+mn-ea"/>
                <a:cs typeface="+mn-cs"/>
              </a:rPr>
              <a:t>第</a:t>
            </a:r>
            <a:r>
              <a:rPr lang="en-US" altLang="zh-CN" sz="1200" kern="1200">
                <a:solidFill>
                  <a:schemeClr val="tx1"/>
                </a:solidFill>
                <a:latin typeface="+mn-lt"/>
                <a:ea typeface="+mn-ea"/>
                <a:cs typeface="+mn-cs"/>
              </a:rPr>
              <a:t>4</a:t>
            </a:r>
            <a:r>
              <a:rPr lang="zh-CN" altLang="en-US" sz="1200" kern="1200">
                <a:solidFill>
                  <a:schemeClr val="tx1"/>
                </a:solidFill>
                <a:latin typeface="+mn-lt"/>
                <a:ea typeface="+mn-ea"/>
                <a:cs typeface="+mn-cs"/>
              </a:rPr>
              <a:t>次大循环 ， 里面还有 </a:t>
            </a:r>
            <a:r>
              <a:rPr lang="en-US" altLang="zh-CN" sz="1200" kern="1200">
                <a:solidFill>
                  <a:schemeClr val="tx1"/>
                </a:solidFill>
                <a:latin typeface="+mn-lt"/>
                <a:ea typeface="+mn-ea"/>
                <a:cs typeface="+mn-cs"/>
              </a:rPr>
              <a:t>for-for</a:t>
            </a:r>
            <a:r>
              <a:rPr lang="zh-CN" altLang="en-US" sz="1200" kern="1200">
                <a:solidFill>
                  <a:schemeClr val="tx1"/>
                </a:solidFill>
                <a:latin typeface="+mn-lt"/>
                <a:ea typeface="+mn-ea"/>
                <a:cs typeface="+mn-cs"/>
              </a:rPr>
              <a:t>循环</a:t>
            </a:r>
            <a:r>
              <a:rPr lang="en-US" altLang="zh-CN" sz="1200" kern="1200">
                <a:solidFill>
                  <a:schemeClr val="tx1"/>
                </a:solidFill>
                <a:latin typeface="+mn-lt"/>
                <a:ea typeface="+mn-ea"/>
                <a:cs typeface="+mn-cs"/>
              </a:rPr>
              <a:t>.... </a:t>
            </a:r>
            <a:r>
              <a:rPr lang="zh-CN" altLang="en-US" sz="1200" kern="1200">
                <a:solidFill>
                  <a:schemeClr val="tx1"/>
                </a:solidFill>
                <a:latin typeface="+mn-lt"/>
                <a:ea typeface="+mn-ea"/>
                <a:cs typeface="+mn-cs"/>
              </a:rPr>
              <a:t>对应 边</a:t>
            </a:r>
            <a:r>
              <a:rPr lang="en-US" altLang="zh-CN" sz="1200" kern="1200">
                <a:solidFill>
                  <a:schemeClr val="tx1"/>
                </a:solidFill>
                <a:latin typeface="+mn-lt"/>
                <a:ea typeface="+mn-ea"/>
                <a:cs typeface="+mn-cs"/>
              </a:rPr>
              <a:t>&lt;E,F&gt; </a:t>
            </a:r>
            <a:r>
              <a:rPr lang="zh-CN" altLang="en-US" sz="1200" kern="1200">
                <a:solidFill>
                  <a:schemeClr val="tx1"/>
                </a:solidFill>
                <a:latin typeface="+mn-lt"/>
                <a:ea typeface="+mn-ea"/>
                <a:cs typeface="+mn-cs"/>
              </a:rPr>
              <a:t>权值：</a:t>
            </a:r>
            <a:r>
              <a:rPr lang="en-US" altLang="zh-CN" sz="1200" kern="1200">
                <a:solidFill>
                  <a:schemeClr val="tx1"/>
                </a:solidFill>
                <a:latin typeface="+mn-lt"/>
                <a:ea typeface="+mn-ea"/>
                <a:cs typeface="+mn-cs"/>
              </a:rPr>
              <a:t>5</a:t>
            </a:r>
          </a:p>
          <a:p>
            <a:endParaRPr lang="zh-CN" altLang="en-US" sz="1200" kern="1200">
              <a:solidFill>
                <a:schemeClr val="tx1"/>
              </a:solidFill>
              <a:latin typeface="+mn-lt"/>
              <a:ea typeface="+mn-ea"/>
              <a:cs typeface="+mn-cs"/>
            </a:endParaRPr>
          </a:p>
          <a:p>
            <a:r>
              <a:rPr lang="en-US" altLang="zh-CN" sz="1200" kern="1200">
                <a:solidFill>
                  <a:schemeClr val="tx1"/>
                </a:solidFill>
                <a:latin typeface="+mn-lt"/>
                <a:ea typeface="+mn-ea"/>
                <a:cs typeface="+mn-cs"/>
              </a:rPr>
              <a:t>{A,G,B,E,F}-&gt;D//</a:t>
            </a:r>
            <a:r>
              <a:rPr lang="zh-CN" altLang="en-US" sz="1200" kern="1200">
                <a:solidFill>
                  <a:schemeClr val="tx1"/>
                </a:solidFill>
                <a:latin typeface="+mn-lt"/>
                <a:ea typeface="+mn-ea"/>
                <a:cs typeface="+mn-cs"/>
              </a:rPr>
              <a:t>第</a:t>
            </a:r>
            <a:r>
              <a:rPr lang="en-US" altLang="zh-CN" sz="1200" kern="1200">
                <a:solidFill>
                  <a:schemeClr val="tx1"/>
                </a:solidFill>
                <a:latin typeface="+mn-lt"/>
                <a:ea typeface="+mn-ea"/>
                <a:cs typeface="+mn-cs"/>
              </a:rPr>
              <a:t>5</a:t>
            </a:r>
            <a:r>
              <a:rPr lang="zh-CN" altLang="en-US" sz="1200" kern="1200">
                <a:solidFill>
                  <a:schemeClr val="tx1"/>
                </a:solidFill>
                <a:latin typeface="+mn-lt"/>
                <a:ea typeface="+mn-ea"/>
                <a:cs typeface="+mn-cs"/>
              </a:rPr>
              <a:t>次大循环 ，里面还有 </a:t>
            </a:r>
            <a:r>
              <a:rPr lang="en-US" altLang="zh-CN" sz="1200" kern="1200">
                <a:solidFill>
                  <a:schemeClr val="tx1"/>
                </a:solidFill>
                <a:latin typeface="+mn-lt"/>
                <a:ea typeface="+mn-ea"/>
                <a:cs typeface="+mn-cs"/>
              </a:rPr>
              <a:t>for-for</a:t>
            </a:r>
            <a:r>
              <a:rPr lang="zh-CN" altLang="en-US" sz="1200" kern="1200">
                <a:solidFill>
                  <a:schemeClr val="tx1"/>
                </a:solidFill>
                <a:latin typeface="+mn-lt"/>
                <a:ea typeface="+mn-ea"/>
                <a:cs typeface="+mn-cs"/>
              </a:rPr>
              <a:t>循环</a:t>
            </a:r>
            <a:r>
              <a:rPr lang="en-US" altLang="zh-CN" sz="1200" kern="1200">
                <a:solidFill>
                  <a:schemeClr val="tx1"/>
                </a:solidFill>
                <a:latin typeface="+mn-lt"/>
                <a:ea typeface="+mn-ea"/>
                <a:cs typeface="+mn-cs"/>
              </a:rPr>
              <a:t>.... </a:t>
            </a:r>
            <a:r>
              <a:rPr lang="zh-CN" altLang="en-US" sz="1200" kern="1200">
                <a:solidFill>
                  <a:schemeClr val="tx1"/>
                </a:solidFill>
                <a:latin typeface="+mn-lt"/>
                <a:ea typeface="+mn-ea"/>
                <a:cs typeface="+mn-cs"/>
              </a:rPr>
              <a:t>对应 边</a:t>
            </a:r>
            <a:r>
              <a:rPr lang="en-US" altLang="zh-CN" sz="1200" kern="1200">
                <a:solidFill>
                  <a:schemeClr val="tx1"/>
                </a:solidFill>
                <a:latin typeface="+mn-lt"/>
                <a:ea typeface="+mn-ea"/>
                <a:cs typeface="+mn-cs"/>
              </a:rPr>
              <a:t>&lt;F,D&gt; </a:t>
            </a:r>
            <a:r>
              <a:rPr lang="zh-CN" altLang="en-US" sz="1200" kern="1200">
                <a:solidFill>
                  <a:schemeClr val="tx1"/>
                </a:solidFill>
                <a:latin typeface="+mn-lt"/>
                <a:ea typeface="+mn-ea"/>
                <a:cs typeface="+mn-cs"/>
              </a:rPr>
              <a:t>权值：</a:t>
            </a:r>
            <a:r>
              <a:rPr lang="en-US" altLang="zh-CN" sz="1200" kern="1200">
                <a:solidFill>
                  <a:schemeClr val="tx1"/>
                </a:solidFill>
                <a:latin typeface="+mn-lt"/>
                <a:ea typeface="+mn-ea"/>
                <a:cs typeface="+mn-cs"/>
              </a:rPr>
              <a:t>4</a:t>
            </a:r>
          </a:p>
          <a:p>
            <a:endParaRPr lang="zh-CN" altLang="en-US" sz="1200" kern="1200">
              <a:solidFill>
                <a:schemeClr val="tx1"/>
              </a:solidFill>
              <a:latin typeface="+mn-lt"/>
              <a:ea typeface="+mn-ea"/>
              <a:cs typeface="+mn-cs"/>
            </a:endParaRPr>
          </a:p>
          <a:p>
            <a:r>
              <a:rPr lang="en-US" altLang="zh-CN" sz="1200" kern="1200">
                <a:solidFill>
                  <a:schemeClr val="tx1"/>
                </a:solidFill>
                <a:latin typeface="+mn-lt"/>
                <a:ea typeface="+mn-ea"/>
                <a:cs typeface="+mn-cs"/>
              </a:rPr>
              <a:t>{A,G,B,E,F,D}-&gt;C//</a:t>
            </a:r>
            <a:r>
              <a:rPr lang="zh-CN" altLang="en-US" sz="1200" kern="1200">
                <a:solidFill>
                  <a:schemeClr val="tx1"/>
                </a:solidFill>
                <a:latin typeface="+mn-lt"/>
                <a:ea typeface="+mn-ea"/>
                <a:cs typeface="+mn-cs"/>
              </a:rPr>
              <a:t>第</a:t>
            </a:r>
            <a:r>
              <a:rPr lang="en-US" altLang="zh-CN" sz="1200" kern="1200">
                <a:solidFill>
                  <a:schemeClr val="tx1"/>
                </a:solidFill>
                <a:latin typeface="+mn-lt"/>
                <a:ea typeface="+mn-ea"/>
                <a:cs typeface="+mn-cs"/>
              </a:rPr>
              <a:t>5</a:t>
            </a:r>
            <a:r>
              <a:rPr lang="zh-CN" altLang="en-US" sz="1200" kern="1200">
                <a:solidFill>
                  <a:schemeClr val="tx1"/>
                </a:solidFill>
                <a:latin typeface="+mn-lt"/>
                <a:ea typeface="+mn-ea"/>
                <a:cs typeface="+mn-cs"/>
              </a:rPr>
              <a:t>次大循环 ，里面还有 </a:t>
            </a:r>
            <a:r>
              <a:rPr lang="en-US" altLang="zh-CN" sz="1200" kern="1200">
                <a:solidFill>
                  <a:schemeClr val="tx1"/>
                </a:solidFill>
                <a:latin typeface="+mn-lt"/>
                <a:ea typeface="+mn-ea"/>
                <a:cs typeface="+mn-cs"/>
              </a:rPr>
              <a:t>for-for</a:t>
            </a:r>
            <a:r>
              <a:rPr lang="zh-CN" altLang="en-US" sz="1200" kern="1200">
                <a:solidFill>
                  <a:schemeClr val="tx1"/>
                </a:solidFill>
                <a:latin typeface="+mn-lt"/>
                <a:ea typeface="+mn-ea"/>
                <a:cs typeface="+mn-cs"/>
              </a:rPr>
              <a:t>循环</a:t>
            </a:r>
            <a:r>
              <a:rPr lang="en-US" altLang="zh-CN" sz="1200" kern="1200">
                <a:solidFill>
                  <a:schemeClr val="tx1"/>
                </a:solidFill>
                <a:latin typeface="+mn-lt"/>
                <a:ea typeface="+mn-ea"/>
                <a:cs typeface="+mn-cs"/>
              </a:rPr>
              <a:t>.... </a:t>
            </a:r>
            <a:r>
              <a:rPr lang="zh-CN" altLang="en-US" sz="1200" kern="1200">
                <a:solidFill>
                  <a:schemeClr val="tx1"/>
                </a:solidFill>
                <a:latin typeface="+mn-lt"/>
                <a:ea typeface="+mn-ea"/>
                <a:cs typeface="+mn-cs"/>
              </a:rPr>
              <a:t>对应 边</a:t>
            </a:r>
            <a:r>
              <a:rPr lang="en-US" altLang="zh-CN" sz="1200" kern="1200">
                <a:solidFill>
                  <a:schemeClr val="tx1"/>
                </a:solidFill>
                <a:latin typeface="+mn-lt"/>
                <a:ea typeface="+mn-ea"/>
                <a:cs typeface="+mn-cs"/>
              </a:rPr>
              <a:t>&lt;F,D&gt; </a:t>
            </a:r>
            <a:r>
              <a:rPr lang="zh-CN" altLang="en-US" sz="1200" kern="1200">
                <a:solidFill>
                  <a:schemeClr val="tx1"/>
                </a:solidFill>
                <a:latin typeface="+mn-lt"/>
                <a:ea typeface="+mn-ea"/>
                <a:cs typeface="+mn-cs"/>
              </a:rPr>
              <a:t>权值：</a:t>
            </a:r>
            <a:r>
              <a:rPr lang="en-US" altLang="zh-CN" sz="1200" kern="1200">
                <a:solidFill>
                  <a:schemeClr val="tx1"/>
                </a:solidFill>
                <a:latin typeface="+mn-lt"/>
                <a:ea typeface="+mn-ea"/>
                <a:cs typeface="+mn-cs"/>
              </a:rPr>
              <a:t>4</a:t>
            </a:r>
          </a:p>
          <a:p>
            <a:endParaRPr lang="zh-CN" altLang="en-US" sz="1200" kern="1200">
              <a:solidFill>
                <a:schemeClr val="tx1"/>
              </a:solidFill>
              <a:latin typeface="+mn-lt"/>
              <a:ea typeface="+mn-ea"/>
              <a:cs typeface="+mn-cs"/>
            </a:endParaRPr>
          </a:p>
          <a:p>
            <a:r>
              <a:rPr lang="en-US" altLang="zh-CN" sz="1200" kern="1200">
                <a:solidFill>
                  <a:schemeClr val="tx1"/>
                </a:solidFill>
                <a:latin typeface="+mn-lt"/>
                <a:ea typeface="+mn-ea"/>
                <a:cs typeface="+mn-cs"/>
              </a:rPr>
              <a:t>{A,G,B,E,F,D,C} </a:t>
            </a:r>
            <a:endParaRPr lang="en-US" altLang="zh-CN">
              <a:ea typeface="宋体" charset="-122"/>
            </a:endParaRPr>
          </a:p>
          <a:p>
            <a:pPr eaLnBrk="1" hangingPunct="1"/>
            <a:endParaRPr lang="en-US" altLang="zh-CN">
              <a:ea typeface="宋体" charset="-122"/>
            </a:endParaRPr>
          </a:p>
          <a:p>
            <a:pPr eaLnBrk="1" hangingPunct="1"/>
            <a:r>
              <a:rPr lang="en-US" altLang="zh-CN">
                <a:ea typeface="宋体" charset="-122"/>
              </a:rPr>
              <a:t>//</a:t>
            </a:r>
            <a:r>
              <a:rPr lang="zh-CN" altLang="en-US">
                <a:ea typeface="宋体" charset="-122"/>
              </a:rPr>
              <a:t>代码实现</a:t>
            </a:r>
            <a:r>
              <a:rPr lang="en-US" altLang="zh-CN">
                <a:ea typeface="宋体" charset="-122"/>
              </a:rPr>
              <a:t>:</a:t>
            </a:r>
          </a:p>
          <a:p>
            <a:pPr eaLnBrk="1" hangingPunct="1"/>
            <a:endParaRPr lang="en-US" altLang="zh-CN">
              <a:ea typeface="宋体" charset="-122"/>
            </a:endParaRPr>
          </a:p>
          <a:p>
            <a:pPr eaLnBrk="1" hangingPunct="1"/>
            <a:r>
              <a:rPr lang="en-US" altLang="zh-CN">
                <a:ea typeface="宋体" charset="-122"/>
              </a:rPr>
              <a:t>package com.atguigu.algorithm;</a:t>
            </a:r>
          </a:p>
          <a:p>
            <a:pPr eaLnBrk="1" hangingPunct="1"/>
            <a:endParaRPr lang="en-US" altLang="zh-CN">
              <a:ea typeface="宋体" charset="-122"/>
            </a:endParaRPr>
          </a:p>
          <a:p>
            <a:pPr eaLnBrk="1" hangingPunct="1"/>
            <a:r>
              <a:rPr lang="en-US" altLang="zh-CN">
                <a:ea typeface="宋体" charset="-122"/>
              </a:rPr>
              <a:t>public class PrimAlgorithm {</a:t>
            </a:r>
          </a:p>
          <a:p>
            <a:pPr eaLnBrk="1" hangingPunct="1"/>
            <a:endParaRPr lang="en-US" altLang="zh-CN">
              <a:ea typeface="宋体" charset="-122"/>
            </a:endParaRPr>
          </a:p>
          <a:p>
            <a:pPr eaLnBrk="1" hangingPunct="1"/>
            <a:r>
              <a:rPr lang="en-US" altLang="zh-CN">
                <a:ea typeface="宋体" charset="-122"/>
              </a:rPr>
              <a:t>	public static void main(String[] args) {</a:t>
            </a:r>
          </a:p>
          <a:p>
            <a:pPr eaLnBrk="1" hangingPunct="1"/>
            <a:r>
              <a:rPr lang="en-US" altLang="zh-CN">
                <a:ea typeface="宋体" charset="-122"/>
              </a:rPr>
              <a:t>			//char []data=new char[]{'A','B','C','D','E'};</a:t>
            </a:r>
          </a:p>
          <a:p>
            <a:pPr eaLnBrk="1" hangingPunct="1"/>
            <a:r>
              <a:rPr lang="en-US" altLang="zh-CN">
                <a:ea typeface="宋体" charset="-122"/>
              </a:rPr>
              <a:t>		char []data=new char[]{'A','B','C','D','E','F','G'};</a:t>
            </a:r>
          </a:p>
          <a:p>
            <a:pPr eaLnBrk="1" hangingPunct="1"/>
            <a:r>
              <a:rPr lang="en-US" altLang="zh-CN">
                <a:ea typeface="宋体" charset="-122"/>
              </a:rPr>
              <a:t>	        int vexs=data.length;</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 char[] vertex=new char[]{'A','B','C','D','E','F','G'}; //</a:t>
            </a:r>
            <a:r>
              <a:rPr lang="zh-CN" altLang="en-US">
                <a:ea typeface="宋体" charset="-122"/>
              </a:rPr>
              <a:t>顶点数组</a:t>
            </a:r>
          </a:p>
          <a:p>
            <a:pPr eaLnBrk="1" hangingPunct="1"/>
            <a:r>
              <a:rPr lang="zh-CN" altLang="en-US">
                <a:ea typeface="宋体" charset="-122"/>
              </a:rPr>
              <a:t>		</a:t>
            </a:r>
            <a:r>
              <a:rPr lang="en-US" altLang="zh-CN">
                <a:ea typeface="宋体" charset="-122"/>
              </a:rPr>
              <a:t>int[][] ad_matrix=new int[7][];		//</a:t>
            </a:r>
            <a:r>
              <a:rPr lang="zh-CN" altLang="en-US">
                <a:ea typeface="宋体" charset="-122"/>
              </a:rPr>
              <a:t>邻接矩阵</a:t>
            </a:r>
          </a:p>
          <a:p>
            <a:pPr eaLnBrk="1" hangingPunct="1"/>
            <a:r>
              <a:rPr lang="zh-CN" altLang="en-US">
                <a:ea typeface="宋体" charset="-122"/>
              </a:rPr>
              <a:t>		</a:t>
            </a:r>
            <a:r>
              <a:rPr lang="en-US" altLang="zh-CN">
                <a:ea typeface="宋体" charset="-122"/>
              </a:rPr>
              <a:t>final int N=65535;</a:t>
            </a:r>
          </a:p>
          <a:p>
            <a:pPr eaLnBrk="1" hangingPunct="1"/>
            <a:r>
              <a:rPr lang="en-US" altLang="zh-CN">
                <a:ea typeface="宋体" charset="-122"/>
              </a:rPr>
              <a:t>		ad_matrix[0]=new int[]{N,5,7,N,N,N,2};</a:t>
            </a:r>
          </a:p>
          <a:p>
            <a:pPr eaLnBrk="1" hangingPunct="1"/>
            <a:r>
              <a:rPr lang="en-US" altLang="zh-CN">
                <a:ea typeface="宋体" charset="-122"/>
              </a:rPr>
              <a:t>		ad_matrix[1]=new int[]{5,N,N,9,N,N,3};</a:t>
            </a:r>
          </a:p>
          <a:p>
            <a:pPr eaLnBrk="1" hangingPunct="1"/>
            <a:r>
              <a:rPr lang="en-US" altLang="zh-CN">
                <a:ea typeface="宋体" charset="-122"/>
              </a:rPr>
              <a:t>		ad_matrix[2]=new int[]{7,N,N,N,8,N,N};</a:t>
            </a:r>
          </a:p>
          <a:p>
            <a:pPr eaLnBrk="1" hangingPunct="1"/>
            <a:r>
              <a:rPr lang="en-US" altLang="zh-CN">
                <a:ea typeface="宋体" charset="-122"/>
              </a:rPr>
              <a:t>		ad_matrix[3]=new int[]{N,9,N,N,N,4,N};</a:t>
            </a:r>
          </a:p>
          <a:p>
            <a:pPr eaLnBrk="1" hangingPunct="1"/>
            <a:r>
              <a:rPr lang="en-US" altLang="zh-CN">
                <a:ea typeface="宋体" charset="-122"/>
              </a:rPr>
              <a:t>		ad_matrix[4]=new int[]{N,N,8,N,N,5,4};</a:t>
            </a:r>
          </a:p>
          <a:p>
            <a:pPr eaLnBrk="1" hangingPunct="1"/>
            <a:r>
              <a:rPr lang="en-US" altLang="zh-CN">
                <a:ea typeface="宋体" charset="-122"/>
              </a:rPr>
              <a:t>		ad_matrix[5]=new int[]{N,N,N,4,5,N,6};</a:t>
            </a:r>
          </a:p>
          <a:p>
            <a:pPr eaLnBrk="1" hangingPunct="1"/>
            <a:r>
              <a:rPr lang="en-US" altLang="zh-CN">
                <a:ea typeface="宋体" charset="-122"/>
              </a:rPr>
              <a:t>		ad_matrix[6]=new int[]{2,3,N,N,4,6,N};</a:t>
            </a:r>
          </a:p>
          <a:p>
            <a:pPr eaLnBrk="1" hangingPunct="1"/>
            <a:r>
              <a:rPr lang="en-US" altLang="zh-CN">
                <a:ea typeface="宋体" charset="-122"/>
              </a:rPr>
              <a:t>	         */</a:t>
            </a:r>
          </a:p>
          <a:p>
            <a:pPr eaLnBrk="1" hangingPunct="1"/>
            <a:r>
              <a:rPr lang="en-US" altLang="zh-CN">
                <a:ea typeface="宋体" charset="-122"/>
              </a:rPr>
              <a:t>//	        int [][]weight=new int[][]{</a:t>
            </a:r>
          </a:p>
          <a:p>
            <a:pPr eaLnBrk="1" hangingPunct="1"/>
            <a:r>
              <a:rPr lang="en-US" altLang="zh-CN">
                <a:ea typeface="宋体" charset="-122"/>
              </a:rPr>
              <a:t>//	                {10000,4,8,5,10000},</a:t>
            </a:r>
          </a:p>
          <a:p>
            <a:pPr eaLnBrk="1" hangingPunct="1"/>
            <a:r>
              <a:rPr lang="en-US" altLang="zh-CN">
                <a:ea typeface="宋体" charset="-122"/>
              </a:rPr>
              <a:t>//	                {4,10000,3,10000,7},</a:t>
            </a:r>
          </a:p>
          <a:p>
            <a:pPr eaLnBrk="1" hangingPunct="1"/>
            <a:r>
              <a:rPr lang="en-US" altLang="zh-CN">
                <a:ea typeface="宋体" charset="-122"/>
              </a:rPr>
              <a:t>//	                {8,3,10000,6,6},</a:t>
            </a:r>
          </a:p>
          <a:p>
            <a:pPr eaLnBrk="1" hangingPunct="1"/>
            <a:r>
              <a:rPr lang="en-US" altLang="zh-CN">
                <a:ea typeface="宋体" charset="-122"/>
              </a:rPr>
              <a:t>//	                {5,10000,6,10000,9},</a:t>
            </a:r>
          </a:p>
          <a:p>
            <a:pPr eaLnBrk="1" hangingPunct="1"/>
            <a:r>
              <a:rPr lang="en-US" altLang="zh-CN">
                <a:ea typeface="宋体" charset="-122"/>
              </a:rPr>
              <a:t>//	                {10000,7,6,9,10000}</a:t>
            </a:r>
          </a:p>
          <a:p>
            <a:pPr eaLnBrk="1" hangingPunct="1"/>
            <a:r>
              <a:rPr lang="en-US" altLang="zh-CN">
                <a:ea typeface="宋体" charset="-122"/>
              </a:rPr>
              <a:t>//	                };</a:t>
            </a:r>
          </a:p>
          <a:p>
            <a:pPr eaLnBrk="1" hangingPunct="1"/>
            <a:r>
              <a:rPr lang="en-US" altLang="zh-CN">
                <a:ea typeface="宋体" charset="-122"/>
              </a:rPr>
              <a:t>	        	//</a:t>
            </a:r>
            <a:r>
              <a:rPr lang="zh-CN" altLang="en-US">
                <a:ea typeface="宋体" charset="-122"/>
              </a:rPr>
              <a:t>给一个</a:t>
            </a:r>
            <a:r>
              <a:rPr lang="en-US" altLang="zh-CN">
                <a:ea typeface="宋体" charset="-122"/>
              </a:rPr>
              <a:t>10000 </a:t>
            </a:r>
            <a:r>
              <a:rPr lang="zh-CN" altLang="en-US">
                <a:ea typeface="宋体" charset="-122"/>
              </a:rPr>
              <a:t>大值，表示 两点不能连通的效果</a:t>
            </a:r>
          </a:p>
          <a:p>
            <a:pPr eaLnBrk="1" hangingPunct="1"/>
            <a:r>
              <a:rPr lang="zh-CN" altLang="en-US">
                <a:ea typeface="宋体" charset="-122"/>
              </a:rPr>
              <a:t>	                </a:t>
            </a:r>
            <a:r>
              <a:rPr lang="en-US" altLang="zh-CN">
                <a:ea typeface="宋体" charset="-122"/>
              </a:rPr>
              <a:t>int [][]weight=new int[][]{</a:t>
            </a:r>
          </a:p>
          <a:p>
            <a:pPr eaLnBrk="1" hangingPunct="1"/>
            <a:r>
              <a:rPr lang="en-US" altLang="zh-CN">
                <a:ea typeface="宋体" charset="-122"/>
              </a:rPr>
              <a:t>		                {10000,5,7,10000,10000,10000,2},</a:t>
            </a:r>
          </a:p>
          <a:p>
            <a:pPr eaLnBrk="1" hangingPunct="1"/>
            <a:r>
              <a:rPr lang="en-US" altLang="zh-CN">
                <a:ea typeface="宋体" charset="-122"/>
              </a:rPr>
              <a:t>		                {5,10000,10000,9,10000,10000,3},</a:t>
            </a:r>
          </a:p>
          <a:p>
            <a:pPr eaLnBrk="1" hangingPunct="1"/>
            <a:r>
              <a:rPr lang="en-US" altLang="zh-CN">
                <a:ea typeface="宋体" charset="-122"/>
              </a:rPr>
              <a:t>		                {7,10000,10000,10000,8,10000,10000},</a:t>
            </a:r>
          </a:p>
          <a:p>
            <a:pPr eaLnBrk="1" hangingPunct="1"/>
            <a:r>
              <a:rPr lang="en-US" altLang="zh-CN">
                <a:ea typeface="宋体" charset="-122"/>
              </a:rPr>
              <a:t>		                {10000,9,10000,10000,10000,4,10000},</a:t>
            </a:r>
          </a:p>
          <a:p>
            <a:pPr eaLnBrk="1" hangingPunct="1"/>
            <a:r>
              <a:rPr lang="en-US" altLang="zh-CN">
                <a:ea typeface="宋体" charset="-122"/>
              </a:rPr>
              <a:t>		                {10000,10000,8,10000,10000,5,4},</a:t>
            </a:r>
          </a:p>
          <a:p>
            <a:pPr eaLnBrk="1" hangingPunct="1"/>
            <a:r>
              <a:rPr lang="en-US" altLang="zh-CN">
                <a:ea typeface="宋体" charset="-122"/>
              </a:rPr>
              <a:t>		                {10000,10000,10000,4,5,10000,6},</a:t>
            </a:r>
          </a:p>
          <a:p>
            <a:pPr eaLnBrk="1" hangingPunct="1"/>
            <a:r>
              <a:rPr lang="en-US" altLang="zh-CN">
                <a:ea typeface="宋体" charset="-122"/>
              </a:rPr>
              <a:t>		                {2,3,10000,10000,4,6,10000},</a:t>
            </a: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MGraph graph=new MGraph(vexs);</a:t>
            </a:r>
          </a:p>
          <a:p>
            <a:pPr eaLnBrk="1" hangingPunct="1"/>
            <a:r>
              <a:rPr lang="en-US" altLang="zh-CN">
                <a:ea typeface="宋体" charset="-122"/>
              </a:rPr>
              <a:t>	        MinTree mt=new MinTree();</a:t>
            </a:r>
          </a:p>
          <a:p>
            <a:pPr eaLnBrk="1" hangingPunct="1"/>
            <a:r>
              <a:rPr lang="en-US" altLang="zh-CN">
                <a:ea typeface="宋体" charset="-122"/>
              </a:rPr>
              <a:t>	        mt.CreateGraph(graph,vexs,data,weight);</a:t>
            </a:r>
          </a:p>
          <a:p>
            <a:pPr eaLnBrk="1" hangingPunct="1"/>
            <a:r>
              <a:rPr lang="en-US" altLang="zh-CN">
                <a:ea typeface="宋体" charset="-122"/>
              </a:rPr>
              <a:t>	        ////</a:t>
            </a:r>
            <a:r>
              <a:rPr lang="zh-CN" altLang="en-US">
                <a:ea typeface="宋体" charset="-122"/>
              </a:rPr>
              <a:t>说明这里 </a:t>
            </a:r>
            <a:r>
              <a:rPr lang="en-US" altLang="zh-CN">
                <a:ea typeface="宋体" charset="-122"/>
              </a:rPr>
              <a:t>0 </a:t>
            </a:r>
            <a:r>
              <a:rPr lang="zh-CN" altLang="en-US">
                <a:ea typeface="宋体" charset="-122"/>
              </a:rPr>
              <a:t>表示从 </a:t>
            </a:r>
            <a:r>
              <a:rPr lang="en-US" altLang="zh-CN">
                <a:ea typeface="宋体" charset="-122"/>
              </a:rPr>
              <a:t>A</a:t>
            </a:r>
            <a:r>
              <a:rPr lang="zh-CN" altLang="en-US">
                <a:ea typeface="宋体" charset="-122"/>
              </a:rPr>
              <a:t>点开始构建最小树，</a:t>
            </a:r>
            <a:r>
              <a:rPr lang="en-US" altLang="zh-CN">
                <a:ea typeface="宋体" charset="-122"/>
              </a:rPr>
              <a:t>1 </a:t>
            </a:r>
            <a:r>
              <a:rPr lang="zh-CN" altLang="en-US">
                <a:ea typeface="宋体" charset="-122"/>
              </a:rPr>
              <a:t>表示从 </a:t>
            </a:r>
            <a:r>
              <a:rPr lang="en-US" altLang="zh-CN">
                <a:ea typeface="宋体" charset="-122"/>
              </a:rPr>
              <a:t>B</a:t>
            </a:r>
            <a:r>
              <a:rPr lang="zh-CN" altLang="en-US">
                <a:ea typeface="宋体" charset="-122"/>
              </a:rPr>
              <a:t>构建最小树</a:t>
            </a:r>
          </a:p>
          <a:p>
            <a:pPr eaLnBrk="1" hangingPunct="1"/>
            <a:r>
              <a:rPr lang="zh-CN" altLang="en-US">
                <a:ea typeface="宋体" charset="-122"/>
              </a:rPr>
              <a:t>	        </a:t>
            </a:r>
            <a:r>
              <a:rPr lang="en-US" altLang="zh-CN">
                <a:ea typeface="宋体" charset="-122"/>
              </a:rPr>
              <a:t>//1. </a:t>
            </a:r>
            <a:r>
              <a:rPr lang="zh-CN" altLang="en-US">
                <a:ea typeface="宋体" charset="-122"/>
              </a:rPr>
              <a:t>不管从哪里开始构建，最短路径权值总和都是一样的  都是</a:t>
            </a:r>
            <a:r>
              <a:rPr lang="en-US" altLang="zh-CN">
                <a:ea typeface="宋体" charset="-122"/>
              </a:rPr>
              <a:t>25</a:t>
            </a:r>
          </a:p>
          <a:p>
            <a:pPr eaLnBrk="1" hangingPunct="1"/>
            <a:r>
              <a:rPr lang="en-US" altLang="zh-CN">
                <a:ea typeface="宋体" charset="-122"/>
              </a:rPr>
              <a:t>	        /*</a:t>
            </a:r>
          </a:p>
          <a:p>
            <a:pPr eaLnBrk="1" hangingPunct="1"/>
            <a:r>
              <a:rPr lang="en-US" altLang="zh-CN">
                <a:ea typeface="宋体" charset="-122"/>
              </a:rPr>
              <a:t>	         * </a:t>
            </a:r>
            <a:r>
              <a:rPr lang="zh-CN" altLang="en-US">
                <a:ea typeface="宋体" charset="-122"/>
              </a:rPr>
              <a:t>边</a:t>
            </a:r>
            <a:r>
              <a:rPr lang="en-US" altLang="zh-CN">
                <a:ea typeface="宋体" charset="-122"/>
              </a:rPr>
              <a:t>&lt;E,G&gt; </a:t>
            </a:r>
            <a:r>
              <a:rPr lang="zh-CN" altLang="en-US">
                <a:ea typeface="宋体" charset="-122"/>
              </a:rPr>
              <a:t>权值：</a:t>
            </a:r>
            <a:r>
              <a:rPr lang="en-US" altLang="zh-CN">
                <a:ea typeface="宋体" charset="-122"/>
              </a:rPr>
              <a:t>4</a:t>
            </a:r>
          </a:p>
          <a:p>
            <a:pPr eaLnBrk="1" hangingPunct="1"/>
            <a:r>
              <a:rPr lang="zh-CN" altLang="en-US">
                <a:ea typeface="宋体" charset="-122"/>
              </a:rPr>
              <a:t>边</a:t>
            </a:r>
            <a:r>
              <a:rPr lang="en-US" altLang="zh-CN">
                <a:ea typeface="宋体" charset="-122"/>
              </a:rPr>
              <a:t>&lt;G,A&gt; </a:t>
            </a:r>
            <a:r>
              <a:rPr lang="zh-CN" altLang="en-US">
                <a:ea typeface="宋体" charset="-122"/>
              </a:rPr>
              <a:t>权值：</a:t>
            </a:r>
            <a:r>
              <a:rPr lang="en-US" altLang="zh-CN">
                <a:ea typeface="宋体" charset="-122"/>
              </a:rPr>
              <a:t>2</a:t>
            </a:r>
          </a:p>
          <a:p>
            <a:pPr eaLnBrk="1" hangingPunct="1"/>
            <a:r>
              <a:rPr lang="zh-CN" altLang="en-US">
                <a:ea typeface="宋体" charset="-122"/>
              </a:rPr>
              <a:t>边</a:t>
            </a:r>
            <a:r>
              <a:rPr lang="en-US" altLang="zh-CN">
                <a:ea typeface="宋体" charset="-122"/>
              </a:rPr>
              <a:t>&lt;G,B&gt; </a:t>
            </a:r>
            <a:r>
              <a:rPr lang="zh-CN" altLang="en-US">
                <a:ea typeface="宋体" charset="-122"/>
              </a:rPr>
              <a:t>权值：</a:t>
            </a:r>
            <a:r>
              <a:rPr lang="en-US" altLang="zh-CN">
                <a:ea typeface="宋体" charset="-122"/>
              </a:rPr>
              <a:t>3</a:t>
            </a:r>
          </a:p>
          <a:p>
            <a:pPr eaLnBrk="1" hangingPunct="1"/>
            <a:r>
              <a:rPr lang="zh-CN" altLang="en-US">
                <a:ea typeface="宋体" charset="-122"/>
              </a:rPr>
              <a:t>边</a:t>
            </a:r>
            <a:r>
              <a:rPr lang="en-US" altLang="zh-CN">
                <a:ea typeface="宋体" charset="-122"/>
              </a:rPr>
              <a:t>&lt;E,F&gt; </a:t>
            </a:r>
            <a:r>
              <a:rPr lang="zh-CN" altLang="en-US">
                <a:ea typeface="宋体" charset="-122"/>
              </a:rPr>
              <a:t>权值：</a:t>
            </a:r>
            <a:r>
              <a:rPr lang="en-US" altLang="zh-CN">
                <a:ea typeface="宋体" charset="-122"/>
              </a:rPr>
              <a:t>5</a:t>
            </a:r>
          </a:p>
          <a:p>
            <a:pPr eaLnBrk="1" hangingPunct="1"/>
            <a:r>
              <a:rPr lang="zh-CN" altLang="en-US">
                <a:ea typeface="宋体" charset="-122"/>
              </a:rPr>
              <a:t>边</a:t>
            </a:r>
            <a:r>
              <a:rPr lang="en-US" altLang="zh-CN">
                <a:ea typeface="宋体" charset="-122"/>
              </a:rPr>
              <a:t>&lt;F,D&gt; </a:t>
            </a:r>
            <a:r>
              <a:rPr lang="zh-CN" altLang="en-US">
                <a:ea typeface="宋体" charset="-122"/>
              </a:rPr>
              <a:t>权值：</a:t>
            </a:r>
            <a:r>
              <a:rPr lang="en-US" altLang="zh-CN">
                <a:ea typeface="宋体" charset="-122"/>
              </a:rPr>
              <a:t>4</a:t>
            </a:r>
          </a:p>
          <a:p>
            <a:pPr eaLnBrk="1" hangingPunct="1"/>
            <a:r>
              <a:rPr lang="zh-CN" altLang="en-US">
                <a:ea typeface="宋体" charset="-122"/>
              </a:rPr>
              <a:t>边</a:t>
            </a:r>
            <a:r>
              <a:rPr lang="en-US" altLang="zh-CN">
                <a:ea typeface="宋体" charset="-122"/>
              </a:rPr>
              <a:t>&lt;A,C&gt; </a:t>
            </a:r>
            <a:r>
              <a:rPr lang="zh-CN" altLang="en-US">
                <a:ea typeface="宋体" charset="-122"/>
              </a:rPr>
              <a:t>权值：</a:t>
            </a:r>
            <a:r>
              <a:rPr lang="en-US" altLang="zh-CN">
                <a:ea typeface="宋体" charset="-122"/>
              </a:rPr>
              <a:t>7</a:t>
            </a:r>
          </a:p>
          <a:p>
            <a:pPr eaLnBrk="1" hangingPunct="1"/>
            <a:r>
              <a:rPr lang="en-US" altLang="zh-CN">
                <a:ea typeface="宋体" charset="-122"/>
              </a:rPr>
              <a:t>	         */</a:t>
            </a:r>
          </a:p>
          <a:p>
            <a:pPr eaLnBrk="1" hangingPunct="1"/>
            <a:r>
              <a:rPr lang="en-US" altLang="zh-CN">
                <a:ea typeface="宋体" charset="-122"/>
              </a:rPr>
              <a:t>	        mt.Prim(graph, 0); </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a:t>
            </a:r>
          </a:p>
          <a:p>
            <a:pPr eaLnBrk="1" hangingPunct="1"/>
            <a:endParaRPr lang="en-US" altLang="zh-CN">
              <a:ea typeface="宋体" charset="-122"/>
            </a:endParaRPr>
          </a:p>
          <a:p>
            <a:pPr eaLnBrk="1" hangingPunct="1"/>
            <a:endParaRPr lang="en-US" altLang="zh-CN">
              <a:ea typeface="宋体" charset="-122"/>
            </a:endParaRPr>
          </a:p>
          <a:p>
            <a:pPr eaLnBrk="1" hangingPunct="1"/>
            <a:r>
              <a:rPr lang="en-US" altLang="zh-CN">
                <a:ea typeface="宋体" charset="-122"/>
              </a:rPr>
              <a:t>class MinTree {</a:t>
            </a:r>
          </a:p>
          <a:p>
            <a:pPr eaLnBrk="1" hangingPunct="1"/>
            <a:endParaRPr lang="en-US" altLang="zh-CN">
              <a:ea typeface="宋体" charset="-122"/>
            </a:endParaRPr>
          </a:p>
          <a:p>
            <a:pPr eaLnBrk="1" hangingPunct="1"/>
            <a:r>
              <a:rPr lang="en-US" altLang="zh-CN">
                <a:ea typeface="宋体" charset="-122"/>
              </a:rPr>
              <a:t>    /*</a:t>
            </a:r>
            <a:r>
              <a:rPr lang="zh-CN" altLang="en-US">
                <a:ea typeface="宋体" charset="-122"/>
              </a:rPr>
              <a:t>创建图的邻接矩阵*</a:t>
            </a:r>
            <a:r>
              <a:rPr lang="en-US" altLang="zh-CN">
                <a:ea typeface="宋体" charset="-122"/>
              </a:rPr>
              <a:t>/</a:t>
            </a:r>
          </a:p>
          <a:p>
            <a:pPr eaLnBrk="1" hangingPunct="1"/>
            <a:r>
              <a:rPr lang="en-US" altLang="zh-CN">
                <a:ea typeface="宋体" charset="-122"/>
              </a:rPr>
              <a:t>    public void CreateGraph(MGraph graph,int vexs,char data[],int [][]weight){</a:t>
            </a:r>
          </a:p>
          <a:p>
            <a:pPr eaLnBrk="1" hangingPunct="1"/>
            <a:r>
              <a:rPr lang="en-US" altLang="zh-CN">
                <a:ea typeface="宋体" charset="-122"/>
              </a:rPr>
              <a:t>        int i,j;</a:t>
            </a:r>
          </a:p>
          <a:p>
            <a:pPr eaLnBrk="1" hangingPunct="1"/>
            <a:r>
              <a:rPr lang="en-US" altLang="zh-CN">
                <a:ea typeface="宋体" charset="-122"/>
              </a:rPr>
              <a:t>        for(i=0;i&lt;vexs;i++){</a:t>
            </a:r>
          </a:p>
          <a:p>
            <a:pPr eaLnBrk="1" hangingPunct="1"/>
            <a:r>
              <a:rPr lang="en-US" altLang="zh-CN">
                <a:ea typeface="宋体" charset="-122"/>
              </a:rPr>
              <a:t>            graph.data[i]=data[i];</a:t>
            </a:r>
          </a:p>
          <a:p>
            <a:pPr eaLnBrk="1" hangingPunct="1"/>
            <a:r>
              <a:rPr lang="en-US" altLang="zh-CN">
                <a:ea typeface="宋体" charset="-122"/>
              </a:rPr>
              <a:t>            for(j=0;j&lt;vexs;j++){</a:t>
            </a:r>
          </a:p>
          <a:p>
            <a:pPr eaLnBrk="1" hangingPunct="1"/>
            <a:r>
              <a:rPr lang="en-US" altLang="zh-CN">
                <a:ea typeface="宋体" charset="-122"/>
              </a:rPr>
              <a:t>                graph.weight[i][j]=weight[i][j];</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public void Prim(MGraph graph,int v){</a:t>
            </a:r>
          </a:p>
          <a:p>
            <a:pPr eaLnBrk="1" hangingPunct="1"/>
            <a:r>
              <a:rPr lang="en-US" altLang="zh-CN">
                <a:ea typeface="宋体" charset="-122"/>
              </a:rPr>
              <a:t>        /*graph</a:t>
            </a:r>
            <a:r>
              <a:rPr lang="zh-CN" altLang="en-US">
                <a:ea typeface="宋体" charset="-122"/>
              </a:rPr>
              <a:t>为图的邻接矩阵表示，</a:t>
            </a:r>
            <a:r>
              <a:rPr lang="en-US" altLang="zh-CN">
                <a:ea typeface="宋体" charset="-122"/>
              </a:rPr>
              <a:t>v</a:t>
            </a:r>
            <a:r>
              <a:rPr lang="zh-CN" altLang="en-US">
                <a:ea typeface="宋体" charset="-122"/>
              </a:rPr>
              <a:t>为起始顶点*</a:t>
            </a:r>
            <a:r>
              <a:rPr lang="en-US" altLang="zh-CN">
                <a:ea typeface="宋体" charset="-122"/>
              </a:rPr>
              <a:t>/</a:t>
            </a:r>
          </a:p>
          <a:p>
            <a:pPr eaLnBrk="1" hangingPunct="1"/>
            <a:r>
              <a:rPr lang="en-US" altLang="zh-CN">
                <a:ea typeface="宋体" charset="-122"/>
              </a:rPr>
              <a:t>        int visited[]=new int[graph.vexs];  // visited[]</a:t>
            </a:r>
            <a:r>
              <a:rPr lang="zh-CN" altLang="en-US">
                <a:ea typeface="宋体" charset="-122"/>
              </a:rPr>
              <a:t>标记结点是否被访问过</a:t>
            </a:r>
          </a:p>
          <a:p>
            <a:pPr eaLnBrk="1" hangingPunct="1"/>
            <a:r>
              <a:rPr lang="zh-CN" altLang="en-US">
                <a:ea typeface="宋体" charset="-122"/>
              </a:rPr>
              <a:t>        </a:t>
            </a:r>
            <a:r>
              <a:rPr lang="en-US" altLang="zh-CN">
                <a:ea typeface="宋体" charset="-122"/>
              </a:rPr>
              <a:t>for(int i=0;i&lt;graph.vexs;i++){   //</a:t>
            </a:r>
            <a:r>
              <a:rPr lang="zh-CN" altLang="en-US">
                <a:ea typeface="宋体" charset="-122"/>
              </a:rPr>
              <a:t>初始化</a:t>
            </a:r>
            <a:r>
              <a:rPr lang="en-US" altLang="zh-CN">
                <a:ea typeface="宋体" charset="-122"/>
              </a:rPr>
              <a:t>visited[]</a:t>
            </a:r>
          </a:p>
          <a:p>
            <a:pPr eaLnBrk="1" hangingPunct="1"/>
            <a:r>
              <a:rPr lang="en-US" altLang="zh-CN">
                <a:ea typeface="宋体" charset="-122"/>
              </a:rPr>
              <a:t>            visited[i]=0;</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visited[v]=1;</a:t>
            </a:r>
          </a:p>
          <a:p>
            <a:pPr eaLnBrk="1" hangingPunct="1"/>
            <a:r>
              <a:rPr lang="en-US" altLang="zh-CN">
                <a:ea typeface="宋体" charset="-122"/>
              </a:rPr>
              <a:t>        int h1=-1,h2=-1;   //</a:t>
            </a:r>
            <a:r>
              <a:rPr lang="zh-CN" altLang="en-US">
                <a:ea typeface="宋体" charset="-122"/>
              </a:rPr>
              <a:t>记录边的弧尾和弧头</a:t>
            </a:r>
          </a:p>
          <a:p>
            <a:pPr eaLnBrk="1" hangingPunct="1"/>
            <a:r>
              <a:rPr lang="zh-CN" altLang="en-US">
                <a:ea typeface="宋体" charset="-122"/>
              </a:rPr>
              <a:t>        </a:t>
            </a:r>
            <a:r>
              <a:rPr lang="en-US" altLang="zh-CN">
                <a:ea typeface="宋体" charset="-122"/>
              </a:rPr>
              <a:t>int minweight=10000;//minweight</a:t>
            </a:r>
            <a:r>
              <a:rPr lang="zh-CN" altLang="en-US">
                <a:ea typeface="宋体" charset="-122"/>
              </a:rPr>
              <a:t>记录最小权重</a:t>
            </a:r>
          </a:p>
          <a:p>
            <a:pPr eaLnBrk="1" hangingPunct="1"/>
            <a:r>
              <a:rPr lang="zh-CN" altLang="en-US">
                <a:ea typeface="宋体" charset="-122"/>
              </a:rPr>
              <a:t>        </a:t>
            </a:r>
          </a:p>
          <a:p>
            <a:pPr eaLnBrk="1" hangingPunct="1"/>
            <a:r>
              <a:rPr lang="zh-CN" altLang="en-US">
                <a:ea typeface="宋体" charset="-122"/>
              </a:rPr>
              <a:t>        </a:t>
            </a:r>
          </a:p>
          <a:p>
            <a:pPr eaLnBrk="1" hangingPunct="1"/>
            <a:r>
              <a:rPr lang="zh-CN" altLang="en-US">
                <a:ea typeface="宋体" charset="-122"/>
              </a:rPr>
              <a:t>        </a:t>
            </a:r>
          </a:p>
          <a:p>
            <a:pPr eaLnBrk="1" hangingPunct="1"/>
            <a:r>
              <a:rPr lang="zh-CN" altLang="en-US">
                <a:ea typeface="宋体" charset="-122"/>
              </a:rPr>
              <a:t>        </a:t>
            </a:r>
            <a:r>
              <a:rPr lang="en-US" altLang="zh-CN">
                <a:ea typeface="宋体" charset="-122"/>
              </a:rPr>
              <a:t>//</a:t>
            </a:r>
            <a:r>
              <a:rPr lang="zh-CN" altLang="en-US">
                <a:ea typeface="宋体" charset="-122"/>
              </a:rPr>
              <a:t>每循环一次，生成一条边，共生成 </a:t>
            </a:r>
            <a:r>
              <a:rPr lang="en-US" altLang="zh-CN">
                <a:ea typeface="宋体" charset="-122"/>
              </a:rPr>
              <a:t>vexs-1</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 </a:t>
            </a:r>
            <a:r>
              <a:rPr lang="zh-CN" altLang="en-US">
                <a:ea typeface="宋体" charset="-122"/>
              </a:rPr>
              <a:t>上图左边为图的性质，右边为对应的邻接矩阵。</a:t>
            </a:r>
          </a:p>
          <a:p>
            <a:pPr eaLnBrk="1" hangingPunct="1"/>
            <a:endParaRPr lang="zh-CN" altLang="en-US">
              <a:ea typeface="宋体" charset="-122"/>
            </a:endParaRPr>
          </a:p>
          <a:p>
            <a:pPr eaLnBrk="1" hangingPunct="1"/>
            <a:r>
              <a:rPr lang="zh-CN" altLang="en-US">
                <a:ea typeface="宋体" charset="-122"/>
              </a:rPr>
              <a:t>				选择</a:t>
            </a:r>
            <a:r>
              <a:rPr lang="en-US" altLang="zh-CN">
                <a:ea typeface="宋体" charset="-122"/>
              </a:rPr>
              <a:t>A</a:t>
            </a:r>
            <a:r>
              <a:rPr lang="zh-CN" altLang="en-US">
                <a:ea typeface="宋体" charset="-122"/>
              </a:rPr>
              <a:t>作为出发顶点，步骤如下：</a:t>
            </a:r>
          </a:p>
          <a:p>
            <a:pPr eaLnBrk="1" hangingPunct="1"/>
            <a:r>
              <a:rPr lang="zh-CN" altLang="en-US">
                <a:ea typeface="宋体" charset="-122"/>
              </a:rPr>
              <a:t>				</a:t>
            </a:r>
          </a:p>
          <a:p>
            <a:pPr eaLnBrk="1" hangingPunct="1"/>
            <a:r>
              <a:rPr lang="zh-CN" altLang="en-US">
                <a:ea typeface="宋体" charset="-122"/>
              </a:rPr>
              <a:t>				</a:t>
            </a:r>
            <a:r>
              <a:rPr lang="en-US" altLang="zh-CN">
                <a:ea typeface="宋体" charset="-122"/>
              </a:rPr>
              <a:t>{A}-&gt;G  //</a:t>
            </a:r>
            <a:r>
              <a:rPr lang="zh-CN" altLang="en-US">
                <a:ea typeface="宋体" charset="-122"/>
              </a:rPr>
              <a:t>第一次大循环 ， 里面还有 </a:t>
            </a:r>
            <a:r>
              <a:rPr lang="en-US" altLang="zh-CN">
                <a:ea typeface="宋体" charset="-122"/>
              </a:rPr>
              <a:t>for-for</a:t>
            </a:r>
            <a:r>
              <a:rPr lang="zh-CN" altLang="en-US">
                <a:ea typeface="宋体" charset="-122"/>
              </a:rPr>
              <a:t>循环 </a:t>
            </a:r>
            <a:r>
              <a:rPr lang="en-US" altLang="zh-CN">
                <a:ea typeface="宋体" charset="-122"/>
              </a:rPr>
              <a:t>: </a:t>
            </a:r>
            <a:r>
              <a:rPr lang="zh-CN" altLang="en-US">
                <a:ea typeface="宋体" charset="-122"/>
              </a:rPr>
              <a:t>对应 边</a:t>
            </a:r>
            <a:r>
              <a:rPr lang="en-US" altLang="zh-CN">
                <a:ea typeface="宋体" charset="-122"/>
              </a:rPr>
              <a:t>&lt;A,G&gt; </a:t>
            </a:r>
            <a:r>
              <a:rPr lang="zh-CN" altLang="en-US">
                <a:ea typeface="宋体" charset="-122"/>
              </a:rPr>
              <a:t>权值：</a:t>
            </a:r>
            <a:r>
              <a:rPr lang="en-US" altLang="zh-CN">
                <a:ea typeface="宋体" charset="-122"/>
              </a:rPr>
              <a:t>2</a:t>
            </a:r>
          </a:p>
          <a:p>
            <a:pPr eaLnBrk="1" hangingPunct="1"/>
            <a:r>
              <a:rPr lang="en-US" altLang="zh-CN">
                <a:ea typeface="宋体" charset="-122"/>
              </a:rPr>
              <a:t>				</a:t>
            </a:r>
          </a:p>
          <a:p>
            <a:pPr eaLnBrk="1" hangingPunct="1"/>
            <a:r>
              <a:rPr lang="en-US" altLang="zh-CN">
                <a:ea typeface="宋体" charset="-122"/>
              </a:rPr>
              <a:t>				{A,G}-&gt;B //</a:t>
            </a:r>
            <a:r>
              <a:rPr lang="zh-CN" altLang="en-US">
                <a:ea typeface="宋体" charset="-122"/>
              </a:rPr>
              <a:t>第</a:t>
            </a:r>
            <a:r>
              <a:rPr lang="en-US" altLang="zh-CN">
                <a:ea typeface="宋体" charset="-122"/>
              </a:rPr>
              <a:t>2</a:t>
            </a:r>
            <a:r>
              <a:rPr lang="zh-CN" altLang="en-US">
                <a:ea typeface="宋体" charset="-122"/>
              </a:rPr>
              <a:t>次大循环 ，里面还有 </a:t>
            </a:r>
            <a:r>
              <a:rPr lang="en-US" altLang="zh-CN">
                <a:ea typeface="宋体" charset="-122"/>
              </a:rPr>
              <a:t>for-for</a:t>
            </a:r>
            <a:r>
              <a:rPr lang="zh-CN" altLang="en-US">
                <a:ea typeface="宋体" charset="-122"/>
              </a:rPr>
              <a:t>循环</a:t>
            </a:r>
            <a:r>
              <a:rPr lang="en-US" altLang="zh-CN">
                <a:ea typeface="宋体" charset="-122"/>
              </a:rPr>
              <a:t>, </a:t>
            </a:r>
            <a:r>
              <a:rPr lang="zh-CN" altLang="en-US">
                <a:ea typeface="宋体" charset="-122"/>
              </a:rPr>
              <a:t>确定 </a:t>
            </a:r>
            <a:r>
              <a:rPr lang="en-US" altLang="zh-CN">
                <a:ea typeface="宋体" charset="-122"/>
              </a:rPr>
              <a:t>{A,G} </a:t>
            </a:r>
            <a:r>
              <a:rPr lang="zh-CN" altLang="en-US">
                <a:ea typeface="宋体" charset="-122"/>
              </a:rPr>
              <a:t>中的 节点和没有走过的节点哪个时最近的</a:t>
            </a:r>
            <a:r>
              <a:rPr lang="en-US" altLang="zh-CN">
                <a:ea typeface="宋体" charset="-122"/>
              </a:rPr>
              <a:t>. </a:t>
            </a:r>
            <a:r>
              <a:rPr lang="zh-CN" altLang="en-US">
                <a:ea typeface="宋体" charset="-122"/>
              </a:rPr>
              <a:t>对应 边</a:t>
            </a:r>
            <a:r>
              <a:rPr lang="en-US" altLang="zh-CN">
                <a:ea typeface="宋体" charset="-122"/>
              </a:rPr>
              <a:t>&lt;G,B&gt; </a:t>
            </a:r>
            <a:r>
              <a:rPr lang="zh-CN" altLang="en-US">
                <a:ea typeface="宋体" charset="-122"/>
              </a:rPr>
              <a:t>权值：</a:t>
            </a:r>
            <a:r>
              <a:rPr lang="en-US" altLang="zh-CN">
                <a:ea typeface="宋体" charset="-122"/>
              </a:rPr>
              <a:t>3</a:t>
            </a:r>
          </a:p>
          <a:p>
            <a:pPr eaLnBrk="1" hangingPunct="1"/>
            <a:r>
              <a:rPr lang="en-US" altLang="zh-CN">
                <a:ea typeface="宋体" charset="-122"/>
              </a:rPr>
              <a:t>				</a:t>
            </a:r>
          </a:p>
          <a:p>
            <a:pPr eaLnBrk="1" hangingPunct="1"/>
            <a:r>
              <a:rPr lang="en-US" altLang="zh-CN">
                <a:ea typeface="宋体" charset="-122"/>
              </a:rPr>
              <a:t>				{A,G,B}-&gt;E//</a:t>
            </a:r>
            <a:r>
              <a:rPr lang="zh-CN" altLang="en-US">
                <a:ea typeface="宋体" charset="-122"/>
              </a:rPr>
              <a:t>第</a:t>
            </a:r>
            <a:r>
              <a:rPr lang="en-US" altLang="zh-CN">
                <a:ea typeface="宋体" charset="-122"/>
              </a:rPr>
              <a:t>3</a:t>
            </a:r>
            <a:r>
              <a:rPr lang="zh-CN" altLang="en-US">
                <a:ea typeface="宋体" charset="-122"/>
              </a:rPr>
              <a:t>次大循环 </a:t>
            </a:r>
            <a:r>
              <a:rPr lang="en-US" altLang="zh-CN">
                <a:ea typeface="宋体" charset="-122"/>
              </a:rPr>
              <a:t>, </a:t>
            </a:r>
            <a:r>
              <a:rPr lang="zh-CN" altLang="en-US">
                <a:ea typeface="宋体" charset="-122"/>
              </a:rPr>
              <a:t>里面还有 </a:t>
            </a:r>
            <a:r>
              <a:rPr lang="en-US" altLang="zh-CN">
                <a:ea typeface="宋体" charset="-122"/>
              </a:rPr>
              <a:t>for-for</a:t>
            </a:r>
            <a:r>
              <a:rPr lang="zh-CN" altLang="en-US">
                <a:ea typeface="宋体" charset="-122"/>
              </a:rPr>
              <a:t>循环</a:t>
            </a:r>
            <a:r>
              <a:rPr lang="en-US" altLang="zh-CN">
                <a:ea typeface="宋体" charset="-122"/>
              </a:rPr>
              <a:t>.... </a:t>
            </a:r>
            <a:r>
              <a:rPr lang="zh-CN" altLang="en-US">
                <a:ea typeface="宋体" charset="-122"/>
              </a:rPr>
              <a:t>对应  边</a:t>
            </a:r>
            <a:r>
              <a:rPr lang="en-US" altLang="zh-CN">
                <a:ea typeface="宋体" charset="-122"/>
              </a:rPr>
              <a:t>&lt;G,E&gt; </a:t>
            </a:r>
            <a:r>
              <a:rPr lang="zh-CN" altLang="en-US">
                <a:ea typeface="宋体" charset="-122"/>
              </a:rPr>
              <a:t>权值：</a:t>
            </a:r>
            <a:r>
              <a:rPr lang="en-US" altLang="zh-CN">
                <a:ea typeface="宋体" charset="-122"/>
              </a:rPr>
              <a:t>4</a:t>
            </a:r>
          </a:p>
          <a:p>
            <a:pPr eaLnBrk="1" hangingPunct="1"/>
            <a:r>
              <a:rPr lang="en-US" altLang="zh-CN">
                <a:ea typeface="宋体" charset="-122"/>
              </a:rPr>
              <a:t>				</a:t>
            </a:r>
          </a:p>
          <a:p>
            <a:pPr eaLnBrk="1" hangingPunct="1"/>
            <a:r>
              <a:rPr lang="en-US" altLang="zh-CN">
                <a:ea typeface="宋体" charset="-122"/>
              </a:rPr>
              <a:t>				{A,G,B,E}-&gt;F//</a:t>
            </a:r>
            <a:r>
              <a:rPr lang="zh-CN" altLang="en-US">
                <a:ea typeface="宋体" charset="-122"/>
              </a:rPr>
              <a:t>第</a:t>
            </a:r>
            <a:r>
              <a:rPr lang="en-US" altLang="zh-CN">
                <a:ea typeface="宋体" charset="-122"/>
              </a:rPr>
              <a:t>4</a:t>
            </a:r>
            <a:r>
              <a:rPr lang="zh-CN" altLang="en-US">
                <a:ea typeface="宋体" charset="-122"/>
              </a:rPr>
              <a:t>次大循环 ， 里面还有 </a:t>
            </a:r>
            <a:r>
              <a:rPr lang="en-US" altLang="zh-CN">
                <a:ea typeface="宋体" charset="-122"/>
              </a:rPr>
              <a:t>for-for</a:t>
            </a:r>
            <a:r>
              <a:rPr lang="zh-CN" altLang="en-US">
                <a:ea typeface="宋体" charset="-122"/>
              </a:rPr>
              <a:t>循环</a:t>
            </a:r>
            <a:r>
              <a:rPr lang="en-US" altLang="zh-CN">
                <a:ea typeface="宋体" charset="-122"/>
              </a:rPr>
              <a:t>.... </a:t>
            </a:r>
            <a:r>
              <a:rPr lang="zh-CN" altLang="en-US">
                <a:ea typeface="宋体" charset="-122"/>
              </a:rPr>
              <a:t>对应 边</a:t>
            </a:r>
            <a:r>
              <a:rPr lang="en-US" altLang="zh-CN">
                <a:ea typeface="宋体" charset="-122"/>
              </a:rPr>
              <a:t>&lt;E,F&gt; </a:t>
            </a:r>
            <a:r>
              <a:rPr lang="zh-CN" altLang="en-US">
                <a:ea typeface="宋体" charset="-122"/>
              </a:rPr>
              <a:t>权值：</a:t>
            </a:r>
            <a:r>
              <a:rPr lang="en-US" altLang="zh-CN">
                <a:ea typeface="宋体" charset="-122"/>
              </a:rPr>
              <a:t>5</a:t>
            </a:r>
          </a:p>
          <a:p>
            <a:pPr eaLnBrk="1" hangingPunct="1"/>
            <a:r>
              <a:rPr lang="en-US" altLang="zh-CN">
                <a:ea typeface="宋体" charset="-122"/>
              </a:rPr>
              <a:t>				</a:t>
            </a:r>
          </a:p>
          <a:p>
            <a:pPr eaLnBrk="1" hangingPunct="1"/>
            <a:r>
              <a:rPr lang="en-US" altLang="zh-CN">
                <a:ea typeface="宋体" charset="-122"/>
              </a:rPr>
              <a:t>				{A,G,B,E,F}-&gt;D//</a:t>
            </a:r>
            <a:r>
              <a:rPr lang="zh-CN" altLang="en-US">
                <a:ea typeface="宋体" charset="-122"/>
              </a:rPr>
              <a:t>第</a:t>
            </a:r>
            <a:r>
              <a:rPr lang="en-US" altLang="zh-CN">
                <a:ea typeface="宋体" charset="-122"/>
              </a:rPr>
              <a:t>5</a:t>
            </a:r>
            <a:r>
              <a:rPr lang="zh-CN" altLang="en-US">
                <a:ea typeface="宋体" charset="-122"/>
              </a:rPr>
              <a:t>次大循环 ，里面还有 </a:t>
            </a:r>
            <a:r>
              <a:rPr lang="en-US" altLang="zh-CN">
                <a:ea typeface="宋体" charset="-122"/>
              </a:rPr>
              <a:t>for-for</a:t>
            </a:r>
            <a:r>
              <a:rPr lang="zh-CN" altLang="en-US">
                <a:ea typeface="宋体" charset="-122"/>
              </a:rPr>
              <a:t>循环</a:t>
            </a:r>
            <a:r>
              <a:rPr lang="en-US" altLang="zh-CN">
                <a:ea typeface="宋体" charset="-122"/>
              </a:rPr>
              <a:t>.... </a:t>
            </a:r>
            <a:r>
              <a:rPr lang="zh-CN" altLang="en-US">
                <a:ea typeface="宋体" charset="-122"/>
              </a:rPr>
              <a:t>对应 边</a:t>
            </a:r>
            <a:r>
              <a:rPr lang="en-US" altLang="zh-CN">
                <a:ea typeface="宋体" charset="-122"/>
              </a:rPr>
              <a:t>&lt;F,D&gt; </a:t>
            </a:r>
            <a:r>
              <a:rPr lang="zh-CN" altLang="en-US">
                <a:ea typeface="宋体" charset="-122"/>
              </a:rPr>
              <a:t>权值：</a:t>
            </a:r>
            <a:r>
              <a:rPr lang="en-US" altLang="zh-CN">
                <a:ea typeface="宋体" charset="-122"/>
              </a:rPr>
              <a:t>4</a:t>
            </a:r>
          </a:p>
          <a:p>
            <a:pPr eaLnBrk="1" hangingPunct="1"/>
            <a:r>
              <a:rPr lang="en-US" altLang="zh-CN">
                <a:ea typeface="宋体" charset="-122"/>
              </a:rPr>
              <a:t>				</a:t>
            </a:r>
          </a:p>
          <a:p>
            <a:pPr eaLnBrk="1" hangingPunct="1"/>
            <a:r>
              <a:rPr lang="en-US" altLang="zh-CN">
                <a:ea typeface="宋体" charset="-122"/>
              </a:rPr>
              <a:t>				{A,G,B,E,F,D}-&gt;C//</a:t>
            </a:r>
            <a:r>
              <a:rPr lang="zh-CN" altLang="en-US">
                <a:ea typeface="宋体" charset="-122"/>
              </a:rPr>
              <a:t>第</a:t>
            </a:r>
            <a:r>
              <a:rPr lang="en-US" altLang="zh-CN">
                <a:ea typeface="宋体" charset="-122"/>
              </a:rPr>
              <a:t>5</a:t>
            </a:r>
            <a:r>
              <a:rPr lang="zh-CN" altLang="en-US">
                <a:ea typeface="宋体" charset="-122"/>
              </a:rPr>
              <a:t>次大循环 ，里面还有 </a:t>
            </a:r>
            <a:r>
              <a:rPr lang="en-US" altLang="zh-CN">
                <a:ea typeface="宋体" charset="-122"/>
              </a:rPr>
              <a:t>for-for</a:t>
            </a:r>
            <a:r>
              <a:rPr lang="zh-CN" altLang="en-US">
                <a:ea typeface="宋体" charset="-122"/>
              </a:rPr>
              <a:t>循环</a:t>
            </a:r>
            <a:r>
              <a:rPr lang="en-US" altLang="zh-CN">
                <a:ea typeface="宋体" charset="-122"/>
              </a:rPr>
              <a:t>.... </a:t>
            </a:r>
            <a:r>
              <a:rPr lang="zh-CN" altLang="en-US">
                <a:ea typeface="宋体" charset="-122"/>
              </a:rPr>
              <a:t>对应 边</a:t>
            </a:r>
            <a:r>
              <a:rPr lang="en-US" altLang="zh-CN">
                <a:ea typeface="宋体" charset="-122"/>
              </a:rPr>
              <a:t>&lt;F,D&gt; </a:t>
            </a:r>
            <a:r>
              <a:rPr lang="zh-CN" altLang="en-US">
                <a:ea typeface="宋体" charset="-122"/>
              </a:rPr>
              <a:t>权值：</a:t>
            </a:r>
            <a:r>
              <a:rPr lang="en-US" altLang="zh-CN">
                <a:ea typeface="宋体" charset="-122"/>
              </a:rPr>
              <a:t>4</a:t>
            </a:r>
          </a:p>
          <a:p>
            <a:pPr eaLnBrk="1" hangingPunct="1"/>
            <a:r>
              <a:rPr lang="en-US" altLang="zh-CN">
                <a:ea typeface="宋体" charset="-122"/>
              </a:rPr>
              <a:t>				</a:t>
            </a:r>
          </a:p>
          <a:p>
            <a:pPr eaLnBrk="1" hangingPunct="1"/>
            <a:r>
              <a:rPr lang="en-US" altLang="zh-CN">
                <a:ea typeface="宋体" charset="-122"/>
              </a:rPr>
              <a:t>				{A,G,B,E,F,D,C} </a:t>
            </a:r>
          </a:p>
          <a:p>
            <a:pPr eaLnBrk="1" hangingPunct="1"/>
            <a:r>
              <a:rPr lang="en-US" altLang="zh-CN">
                <a:ea typeface="宋体" charset="-122"/>
              </a:rPr>
              <a:t>         */</a:t>
            </a:r>
          </a:p>
          <a:p>
            <a:pPr eaLnBrk="1" hangingPunct="1"/>
            <a:r>
              <a:rPr lang="en-US" altLang="zh-CN">
                <a:ea typeface="宋体" charset="-122"/>
              </a:rPr>
              <a:t>        for(int k=1;k&lt;graph.vexs;k++){  //vexs</a:t>
            </a:r>
            <a:r>
              <a:rPr lang="zh-CN" altLang="en-US">
                <a:ea typeface="宋体" charset="-122"/>
              </a:rPr>
              <a:t>个顶点，最小生成树中有</a:t>
            </a:r>
            <a:r>
              <a:rPr lang="en-US" altLang="zh-CN">
                <a:ea typeface="宋体" charset="-122"/>
              </a:rPr>
              <a:t>vexs-1</a:t>
            </a:r>
            <a:r>
              <a:rPr lang="zh-CN" altLang="en-US">
                <a:ea typeface="宋体" charset="-122"/>
              </a:rPr>
              <a:t>条边</a:t>
            </a:r>
          </a:p>
          <a:p>
            <a:pPr eaLnBrk="1" hangingPunct="1"/>
            <a:endParaRPr lang="zh-CN" altLang="en-US">
              <a:ea typeface="宋体" charset="-122"/>
            </a:endParaRPr>
          </a:p>
          <a:p>
            <a:pPr eaLnBrk="1" hangingPunct="1"/>
            <a:r>
              <a:rPr lang="zh-CN" altLang="en-US">
                <a:ea typeface="宋体" charset="-122"/>
              </a:rPr>
              <a:t>        	</a:t>
            </a:r>
            <a:r>
              <a:rPr lang="en-US" altLang="zh-CN">
                <a:ea typeface="宋体" charset="-122"/>
              </a:rPr>
              <a:t>//</a:t>
            </a:r>
            <a:r>
              <a:rPr lang="zh-CN" altLang="en-US">
                <a:ea typeface="宋体" charset="-122"/>
              </a:rPr>
              <a:t>这个是用于确定 每一次生成的子图</a:t>
            </a:r>
            <a:r>
              <a:rPr lang="en-US" altLang="zh-CN">
                <a:ea typeface="宋体" charset="-122"/>
              </a:rPr>
              <a:t>() </a:t>
            </a:r>
            <a:r>
              <a:rPr lang="zh-CN" altLang="en-US">
                <a:ea typeface="宋体" charset="-122"/>
              </a:rPr>
              <a:t>和 和哪个节点距离最近</a:t>
            </a:r>
            <a:r>
              <a:rPr lang="en-US" altLang="zh-CN">
                <a:ea typeface="宋体" charset="-122"/>
              </a:rPr>
              <a:t>,</a:t>
            </a:r>
          </a:p>
          <a:p>
            <a:pPr eaLnBrk="1" hangingPunct="1"/>
            <a:r>
              <a:rPr lang="en-US" altLang="zh-CN">
                <a:ea typeface="宋体" charset="-122"/>
              </a:rPr>
              <a:t>        	//</a:t>
            </a:r>
            <a:r>
              <a:rPr lang="zh-CN" altLang="en-US">
                <a:ea typeface="宋体" charset="-122"/>
              </a:rPr>
              <a:t>同时要去排除掉 访问过的节点</a:t>
            </a:r>
          </a:p>
          <a:p>
            <a:pPr eaLnBrk="1" hangingPunct="1"/>
            <a:r>
              <a:rPr lang="zh-CN" altLang="en-US">
                <a:ea typeface="宋体" charset="-122"/>
              </a:rPr>
              <a:t>            </a:t>
            </a:r>
            <a:r>
              <a:rPr lang="en-US" altLang="zh-CN">
                <a:ea typeface="宋体" charset="-122"/>
              </a:rPr>
              <a:t>for(int i=0;i&lt;graph.vexs;i++){  //i</a:t>
            </a:r>
            <a:r>
              <a:rPr lang="zh-CN" altLang="en-US">
                <a:ea typeface="宋体" charset="-122"/>
              </a:rPr>
              <a:t>顶点表示被访问过的顶点</a:t>
            </a:r>
          </a:p>
          <a:p>
            <a:pPr eaLnBrk="1" hangingPunct="1"/>
            <a:r>
              <a:rPr lang="zh-CN" altLang="en-US">
                <a:ea typeface="宋体" charset="-122"/>
              </a:rPr>
              <a:t>                </a:t>
            </a:r>
            <a:r>
              <a:rPr lang="en-US" altLang="zh-CN">
                <a:ea typeface="宋体" charset="-122"/>
              </a:rPr>
              <a:t>for(int j=0;j&lt;graph.vexs;j++){  // j</a:t>
            </a:r>
            <a:r>
              <a:rPr lang="zh-CN" altLang="en-US">
                <a:ea typeface="宋体" charset="-122"/>
              </a:rPr>
              <a:t>顶点表示未被访问过的顶点</a:t>
            </a:r>
          </a:p>
          <a:p>
            <a:pPr eaLnBrk="1" hangingPunct="1"/>
            <a:r>
              <a:rPr lang="zh-CN" altLang="en-US">
                <a:ea typeface="宋体" charset="-122"/>
              </a:rPr>
              <a:t>                    </a:t>
            </a:r>
            <a:r>
              <a:rPr lang="en-US" altLang="zh-CN">
                <a:ea typeface="宋体" charset="-122"/>
              </a:rPr>
              <a:t>if(visited[i]==1 &amp;&amp; visited[j]==0 &amp;&amp; graph.weight[i][j]&lt;minweight){</a:t>
            </a:r>
          </a:p>
          <a:p>
            <a:pPr eaLnBrk="1" hangingPunct="1"/>
            <a:r>
              <a:rPr lang="en-US" altLang="zh-CN">
                <a:ea typeface="宋体" charset="-122"/>
              </a:rPr>
              <a:t>                        //</a:t>
            </a:r>
            <a:r>
              <a:rPr lang="zh-CN" altLang="en-US">
                <a:ea typeface="宋体" charset="-122"/>
              </a:rPr>
              <a:t>寻找已访问的顶点与未访问的定点间的权值最小的边</a:t>
            </a:r>
          </a:p>
          <a:p>
            <a:pPr eaLnBrk="1" hangingPunct="1"/>
            <a:r>
              <a:rPr lang="zh-CN" altLang="en-US">
                <a:ea typeface="宋体" charset="-122"/>
              </a:rPr>
              <a:t>                        </a:t>
            </a:r>
            <a:r>
              <a:rPr lang="en-US" altLang="zh-CN">
                <a:ea typeface="宋体" charset="-122"/>
              </a:rPr>
              <a:t>minweight=graph.weight[i][j];</a:t>
            </a:r>
          </a:p>
          <a:p>
            <a:pPr eaLnBrk="1" hangingPunct="1"/>
            <a:r>
              <a:rPr lang="en-US" altLang="zh-CN">
                <a:ea typeface="宋体" charset="-122"/>
              </a:rPr>
              <a:t>                        h1=i;</a:t>
            </a:r>
          </a:p>
          <a:p>
            <a:pPr eaLnBrk="1" hangingPunct="1"/>
            <a:r>
              <a:rPr lang="en-US" altLang="zh-CN">
                <a:ea typeface="宋体" charset="-122"/>
              </a:rPr>
              <a:t>                        h2=j;</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System.out.println("</a:t>
            </a:r>
            <a:r>
              <a:rPr lang="zh-CN" altLang="en-US">
                <a:ea typeface="宋体" charset="-122"/>
              </a:rPr>
              <a:t>边</a:t>
            </a:r>
            <a:r>
              <a:rPr lang="en-US" altLang="zh-CN">
                <a:ea typeface="宋体" charset="-122"/>
              </a:rPr>
              <a:t>&lt;"+graph.data[h1]+","+graph.data[h2]+"&gt; </a:t>
            </a:r>
            <a:r>
              <a:rPr lang="zh-CN" altLang="en-US">
                <a:ea typeface="宋体" charset="-122"/>
              </a:rPr>
              <a:t>权值：</a:t>
            </a:r>
            <a:r>
              <a:rPr lang="en-US" altLang="zh-CN">
                <a:ea typeface="宋体" charset="-122"/>
              </a:rPr>
              <a:t>"+minweight);</a:t>
            </a:r>
          </a:p>
          <a:p>
            <a:pPr eaLnBrk="1" hangingPunct="1"/>
            <a:r>
              <a:rPr lang="en-US" altLang="zh-CN">
                <a:ea typeface="宋体" charset="-122"/>
              </a:rPr>
              <a:t>            visited[h2]=1;   //</a:t>
            </a:r>
            <a:r>
              <a:rPr lang="zh-CN" altLang="en-US">
                <a:ea typeface="宋体" charset="-122"/>
              </a:rPr>
              <a:t>标记</a:t>
            </a:r>
            <a:r>
              <a:rPr lang="en-US" altLang="zh-CN">
                <a:ea typeface="宋体" charset="-122"/>
              </a:rPr>
              <a:t>h2</a:t>
            </a:r>
            <a:r>
              <a:rPr lang="zh-CN" altLang="en-US">
                <a:ea typeface="宋体" charset="-122"/>
              </a:rPr>
              <a:t>被访问过</a:t>
            </a:r>
          </a:p>
          <a:p>
            <a:pPr eaLnBrk="1" hangingPunct="1"/>
            <a:r>
              <a:rPr lang="zh-CN" altLang="en-US">
                <a:ea typeface="宋体" charset="-122"/>
              </a:rPr>
              <a:t>            </a:t>
            </a:r>
            <a:r>
              <a:rPr lang="en-US" altLang="zh-CN">
                <a:ea typeface="宋体" charset="-122"/>
              </a:rPr>
              <a:t>minweight=10000;</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a:t>
            </a:r>
          </a:p>
          <a:p>
            <a:pPr eaLnBrk="1" hangingPunct="1"/>
            <a:endParaRPr lang="en-US" altLang="zh-CN">
              <a:ea typeface="宋体" charset="-122"/>
            </a:endParaRPr>
          </a:p>
          <a:p>
            <a:pPr eaLnBrk="1" hangingPunct="1"/>
            <a:r>
              <a:rPr lang="en-US" altLang="zh-CN">
                <a:ea typeface="宋体" charset="-122"/>
              </a:rPr>
              <a:t>class MGraph {</a:t>
            </a:r>
          </a:p>
          <a:p>
            <a:pPr eaLnBrk="1" hangingPunct="1"/>
            <a:r>
              <a:rPr lang="en-US" altLang="zh-CN">
                <a:ea typeface="宋体" charset="-122"/>
              </a:rPr>
              <a:t>    /*</a:t>
            </a:r>
            <a:r>
              <a:rPr lang="zh-CN" altLang="en-US">
                <a:ea typeface="宋体" charset="-122"/>
              </a:rPr>
              <a:t>图的邻接矩阵表示*</a:t>
            </a:r>
            <a:r>
              <a:rPr lang="en-US" altLang="zh-CN">
                <a:ea typeface="宋体" charset="-122"/>
              </a:rPr>
              <a:t>/</a:t>
            </a:r>
          </a:p>
          <a:p>
            <a:pPr eaLnBrk="1" hangingPunct="1"/>
            <a:r>
              <a:rPr lang="en-US" altLang="zh-CN">
                <a:ea typeface="宋体" charset="-122"/>
              </a:rPr>
              <a:t>    int vexs;  //</a:t>
            </a:r>
            <a:r>
              <a:rPr lang="zh-CN" altLang="en-US">
                <a:ea typeface="宋体" charset="-122"/>
              </a:rPr>
              <a:t>图中结点数目</a:t>
            </a:r>
          </a:p>
          <a:p>
            <a:pPr eaLnBrk="1" hangingPunct="1"/>
            <a:r>
              <a:rPr lang="zh-CN" altLang="en-US">
                <a:ea typeface="宋体" charset="-122"/>
              </a:rPr>
              <a:t>    </a:t>
            </a:r>
            <a:r>
              <a:rPr lang="en-US" altLang="zh-CN">
                <a:ea typeface="宋体" charset="-122"/>
              </a:rPr>
              <a:t>char data[];  //</a:t>
            </a:r>
            <a:r>
              <a:rPr lang="zh-CN" altLang="en-US">
                <a:ea typeface="宋体" charset="-122"/>
              </a:rPr>
              <a:t>存放结点数据</a:t>
            </a:r>
          </a:p>
          <a:p>
            <a:pPr eaLnBrk="1" hangingPunct="1"/>
            <a:r>
              <a:rPr lang="zh-CN" altLang="en-US">
                <a:ea typeface="宋体" charset="-122"/>
              </a:rPr>
              <a:t>    </a:t>
            </a:r>
            <a:r>
              <a:rPr lang="en-US" altLang="zh-CN">
                <a:ea typeface="宋体" charset="-122"/>
              </a:rPr>
              <a:t>int [][]weight;  //</a:t>
            </a:r>
            <a:r>
              <a:rPr lang="zh-CN" altLang="en-US">
                <a:ea typeface="宋体" charset="-122"/>
              </a:rPr>
              <a:t>存放边</a:t>
            </a:r>
          </a:p>
          <a:p>
            <a:pPr eaLnBrk="1" hangingPunct="1"/>
            <a:r>
              <a:rPr lang="zh-CN" altLang="en-US">
                <a:ea typeface="宋体" charset="-122"/>
              </a:rPr>
              <a:t>    </a:t>
            </a:r>
            <a:r>
              <a:rPr lang="en-US" altLang="zh-CN">
                <a:ea typeface="宋体" charset="-122"/>
              </a:rPr>
              <a:t>public MGraph(int ve){</a:t>
            </a:r>
          </a:p>
          <a:p>
            <a:pPr eaLnBrk="1" hangingPunct="1"/>
            <a:r>
              <a:rPr lang="en-US" altLang="zh-CN">
                <a:ea typeface="宋体" charset="-122"/>
              </a:rPr>
              <a:t>        vexs=ve;</a:t>
            </a:r>
          </a:p>
          <a:p>
            <a:pPr eaLnBrk="1" hangingPunct="1"/>
            <a:r>
              <a:rPr lang="en-US" altLang="zh-CN">
                <a:ea typeface="宋体" charset="-122"/>
              </a:rPr>
              <a:t>        data=new char[ve];</a:t>
            </a:r>
          </a:p>
          <a:p>
            <a:pPr eaLnBrk="1" hangingPunct="1"/>
            <a:r>
              <a:rPr lang="en-US" altLang="zh-CN">
                <a:ea typeface="宋体" charset="-122"/>
              </a:rPr>
              <a:t>        weight=new int[ve][ve];</a:t>
            </a:r>
          </a:p>
          <a:p>
            <a:pPr eaLnBrk="1" hangingPunct="1"/>
            <a:r>
              <a:rPr lang="en-US" altLang="zh-CN">
                <a:ea typeface="宋体" charset="-122"/>
              </a:rPr>
              <a:t>    }       </a:t>
            </a:r>
          </a:p>
          <a:p>
            <a:pPr eaLnBrk="1" hangingPunct="1"/>
            <a:r>
              <a:rPr lang="en-US" altLang="zh-CN">
                <a:ea typeface="宋体" charset="-122"/>
              </a:rPr>
              <a:t>}</a:t>
            </a:r>
          </a:p>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241</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2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242</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2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243</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2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244</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2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r>
              <a:rPr lang="en-US" altLang="zh-CN">
                <a:ea typeface="宋体" charset="-122"/>
              </a:rPr>
              <a:t>//</a:t>
            </a:r>
            <a:r>
              <a:rPr lang="zh-CN" altLang="en-US">
                <a:ea typeface="宋体" charset="-122"/>
              </a:rPr>
              <a:t>代码实现</a:t>
            </a:r>
            <a:endParaRPr lang="en-US" altLang="zh-CN">
              <a:ea typeface="宋体" charset="-122"/>
            </a:endParaRPr>
          </a:p>
          <a:p>
            <a:pPr eaLnBrk="1" hangingPunct="1"/>
            <a:endParaRPr lang="en-US" altLang="zh-CN">
              <a:ea typeface="宋体" charset="-122"/>
            </a:endParaRPr>
          </a:p>
          <a:p>
            <a:pPr eaLnBrk="1" hangingPunct="1"/>
            <a:r>
              <a:rPr lang="en-US" altLang="zh-CN">
                <a:ea typeface="宋体" charset="-122"/>
              </a:rPr>
              <a:t>package com.atguigu;</a:t>
            </a:r>
          </a:p>
          <a:p>
            <a:pPr eaLnBrk="1" hangingPunct="1"/>
            <a:endParaRPr lang="en-US" altLang="zh-CN">
              <a:ea typeface="宋体" charset="-122"/>
            </a:endParaRPr>
          </a:p>
          <a:p>
            <a:pPr eaLnBrk="1" hangingPunct="1"/>
            <a:r>
              <a:rPr lang="en-US" altLang="zh-CN">
                <a:ea typeface="宋体" charset="-122"/>
              </a:rPr>
              <a:t>import java.util.Arrays;</a:t>
            </a:r>
          </a:p>
          <a:p>
            <a:pPr eaLnBrk="1" hangingPunct="1"/>
            <a:endParaRPr lang="en-US" altLang="zh-CN">
              <a:ea typeface="宋体" charset="-122"/>
            </a:endParaRPr>
          </a:p>
          <a:p>
            <a:pPr eaLnBrk="1" hangingPunct="1"/>
            <a:r>
              <a:rPr lang="en-US" altLang="zh-CN">
                <a:ea typeface="宋体" charset="-122"/>
              </a:rPr>
              <a:t>public class KruskalCase {</a:t>
            </a:r>
          </a:p>
          <a:p>
            <a:pPr eaLnBrk="1" hangingPunct="1"/>
            <a:r>
              <a:rPr lang="en-US" altLang="zh-CN">
                <a:ea typeface="宋体" charset="-122"/>
              </a:rPr>
              <a:t>	private int edgeNum;        // </a:t>
            </a:r>
            <a:r>
              <a:rPr lang="zh-CN" altLang="en-US">
                <a:ea typeface="宋体" charset="-122"/>
              </a:rPr>
              <a:t>边的数量</a:t>
            </a:r>
          </a:p>
          <a:p>
            <a:pPr eaLnBrk="1" hangingPunct="1"/>
            <a:r>
              <a:rPr lang="zh-CN" altLang="en-US">
                <a:ea typeface="宋体" charset="-122"/>
              </a:rPr>
              <a:t>    </a:t>
            </a:r>
            <a:r>
              <a:rPr lang="en-US" altLang="zh-CN">
                <a:ea typeface="宋体" charset="-122"/>
              </a:rPr>
              <a:t>private char[] vertexs;       // </a:t>
            </a:r>
            <a:r>
              <a:rPr lang="zh-CN" altLang="en-US">
                <a:ea typeface="宋体" charset="-122"/>
              </a:rPr>
              <a:t>顶点集合</a:t>
            </a:r>
          </a:p>
          <a:p>
            <a:pPr eaLnBrk="1" hangingPunct="1"/>
            <a:r>
              <a:rPr lang="zh-CN" altLang="en-US">
                <a:ea typeface="宋体" charset="-122"/>
              </a:rPr>
              <a:t>    </a:t>
            </a:r>
            <a:r>
              <a:rPr lang="en-US" altLang="zh-CN">
                <a:ea typeface="宋体" charset="-122"/>
              </a:rPr>
              <a:t>private int[][] matrix;    // </a:t>
            </a:r>
            <a:r>
              <a:rPr lang="zh-CN" altLang="en-US">
                <a:ea typeface="宋体" charset="-122"/>
              </a:rPr>
              <a:t>邻接矩阵</a:t>
            </a:r>
          </a:p>
          <a:p>
            <a:pPr eaLnBrk="1" hangingPunct="1"/>
            <a:r>
              <a:rPr lang="zh-CN" altLang="en-US">
                <a:ea typeface="宋体" charset="-122"/>
              </a:rPr>
              <a:t>    </a:t>
            </a:r>
            <a:r>
              <a:rPr lang="en-US" altLang="zh-CN">
                <a:ea typeface="宋体" charset="-122"/>
              </a:rPr>
              <a:t>private static final int INF = Integer.MAX_VALUE;   // </a:t>
            </a:r>
            <a:r>
              <a:rPr lang="zh-CN" altLang="en-US">
                <a:ea typeface="宋体" charset="-122"/>
              </a:rPr>
              <a:t>最大值</a:t>
            </a:r>
          </a:p>
          <a:p>
            <a:pPr eaLnBrk="1" hangingPunct="1"/>
            <a:r>
              <a:rPr lang="zh-CN" altLang="en-US">
                <a:ea typeface="宋体" charset="-122"/>
              </a:rPr>
              <a:t>    </a:t>
            </a:r>
            <a:r>
              <a:rPr lang="en-US" altLang="zh-CN">
                <a:ea typeface="宋体" charset="-122"/>
              </a:rPr>
              <a:t>/*</a:t>
            </a:r>
          </a:p>
          <a:p>
            <a:pPr eaLnBrk="1" hangingPunct="1"/>
            <a:r>
              <a:rPr lang="en-US" altLang="zh-CN">
                <a:ea typeface="宋体" charset="-122"/>
              </a:rPr>
              <a:t>     * </a:t>
            </a:r>
            <a:r>
              <a:rPr lang="zh-CN" altLang="en-US">
                <a:ea typeface="宋体" charset="-122"/>
              </a:rPr>
              <a:t>创建图</a:t>
            </a:r>
            <a:r>
              <a:rPr lang="en-US" altLang="zh-CN">
                <a:ea typeface="宋体" charset="-122"/>
              </a:rPr>
              <a:t>(</a:t>
            </a:r>
            <a:r>
              <a:rPr lang="zh-CN" altLang="en-US">
                <a:ea typeface="宋体" charset="-122"/>
              </a:rPr>
              <a:t>用已提供的矩阵</a:t>
            </a:r>
            <a:r>
              <a:rPr lang="en-US" altLang="zh-CN">
                <a:ea typeface="宋体" charset="-122"/>
              </a:rPr>
              <a:t>)</a:t>
            </a:r>
          </a:p>
          <a:p>
            <a:pPr eaLnBrk="1" hangingPunct="1"/>
            <a:r>
              <a:rPr lang="en-US" altLang="zh-CN">
                <a:ea typeface="宋体" charset="-122"/>
              </a:rPr>
              <a:t>     *</a:t>
            </a:r>
          </a:p>
          <a:p>
            <a:pPr eaLnBrk="1" hangingPunct="1"/>
            <a:r>
              <a:rPr lang="en-US" altLang="zh-CN">
                <a:ea typeface="宋体" charset="-122"/>
              </a:rPr>
              <a:t>     * </a:t>
            </a:r>
            <a:r>
              <a:rPr lang="zh-CN" altLang="en-US">
                <a:ea typeface="宋体" charset="-122"/>
              </a:rPr>
              <a:t>参数说明：</a:t>
            </a:r>
          </a:p>
          <a:p>
            <a:pPr eaLnBrk="1" hangingPunct="1"/>
            <a:r>
              <a:rPr lang="zh-CN" altLang="en-US">
                <a:ea typeface="宋体" charset="-122"/>
              </a:rPr>
              <a:t>     *     </a:t>
            </a:r>
            <a:r>
              <a:rPr lang="en-US" altLang="zh-CN">
                <a:ea typeface="宋体" charset="-122"/>
              </a:rPr>
              <a:t>vexs  -- </a:t>
            </a:r>
            <a:r>
              <a:rPr lang="zh-CN" altLang="en-US">
                <a:ea typeface="宋体" charset="-122"/>
              </a:rPr>
              <a:t>顶点数组</a:t>
            </a:r>
          </a:p>
          <a:p>
            <a:pPr eaLnBrk="1" hangingPunct="1"/>
            <a:r>
              <a:rPr lang="zh-CN" altLang="en-US">
                <a:ea typeface="宋体" charset="-122"/>
              </a:rPr>
              <a:t>     *     </a:t>
            </a:r>
            <a:r>
              <a:rPr lang="en-US" altLang="zh-CN">
                <a:ea typeface="宋体" charset="-122"/>
              </a:rPr>
              <a:t>matrix-- </a:t>
            </a:r>
            <a:r>
              <a:rPr lang="zh-CN" altLang="en-US">
                <a:ea typeface="宋体" charset="-122"/>
              </a:rPr>
              <a:t>矩阵</a:t>
            </a:r>
            <a:r>
              <a:rPr lang="en-US" altLang="zh-CN">
                <a:ea typeface="宋体" charset="-122"/>
              </a:rPr>
              <a:t>(</a:t>
            </a:r>
            <a:r>
              <a:rPr lang="zh-CN" altLang="en-US">
                <a:ea typeface="宋体" charset="-122"/>
              </a:rPr>
              <a:t>数据</a:t>
            </a:r>
            <a:r>
              <a:rPr lang="en-US" altLang="zh-CN">
                <a:ea typeface="宋体" charset="-122"/>
              </a:rPr>
              <a:t>)</a:t>
            </a:r>
          </a:p>
          <a:p>
            <a:pPr eaLnBrk="1" hangingPunct="1"/>
            <a:r>
              <a:rPr lang="en-US" altLang="zh-CN">
                <a:ea typeface="宋体" charset="-122"/>
              </a:rPr>
              <a:t>     */</a:t>
            </a:r>
          </a:p>
          <a:p>
            <a:pPr eaLnBrk="1" hangingPunct="1"/>
            <a:r>
              <a:rPr lang="en-US" altLang="zh-CN">
                <a:ea typeface="宋体" charset="-122"/>
              </a:rPr>
              <a:t>    public KruskalCase(char[] vertexs, int[][] matrix) {</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 </a:t>
            </a:r>
            <a:r>
              <a:rPr lang="zh-CN" altLang="en-US">
                <a:ea typeface="宋体" charset="-122"/>
              </a:rPr>
              <a:t>初始化</a:t>
            </a:r>
            <a:r>
              <a:rPr lang="en-US" altLang="zh-CN">
                <a:ea typeface="宋体" charset="-122"/>
              </a:rPr>
              <a:t>"</a:t>
            </a:r>
            <a:r>
              <a:rPr lang="zh-CN" altLang="en-US">
                <a:ea typeface="宋体" charset="-122"/>
              </a:rPr>
              <a:t>顶点数</a:t>
            </a:r>
            <a:r>
              <a:rPr lang="en-US" altLang="zh-CN">
                <a:ea typeface="宋体" charset="-122"/>
              </a:rPr>
              <a:t>"</a:t>
            </a:r>
            <a:r>
              <a:rPr lang="zh-CN" altLang="en-US">
                <a:ea typeface="宋体" charset="-122"/>
              </a:rPr>
              <a:t>和</a:t>
            </a:r>
            <a:r>
              <a:rPr lang="en-US" altLang="zh-CN">
                <a:ea typeface="宋体" charset="-122"/>
              </a:rPr>
              <a:t>"</a:t>
            </a:r>
            <a:r>
              <a:rPr lang="zh-CN" altLang="en-US">
                <a:ea typeface="宋体" charset="-122"/>
              </a:rPr>
              <a:t>边数</a:t>
            </a:r>
            <a:r>
              <a:rPr lang="en-US" altLang="zh-CN">
                <a:ea typeface="宋体" charset="-122"/>
              </a:rPr>
              <a:t>"</a:t>
            </a:r>
          </a:p>
          <a:p>
            <a:pPr eaLnBrk="1" hangingPunct="1"/>
            <a:r>
              <a:rPr lang="en-US" altLang="zh-CN">
                <a:ea typeface="宋体" charset="-122"/>
              </a:rPr>
              <a:t>        int vlen = vertexs.length;</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初始化</a:t>
            </a:r>
            <a:r>
              <a:rPr lang="en-US" altLang="zh-CN">
                <a:ea typeface="宋体" charset="-122"/>
              </a:rPr>
              <a:t>"</a:t>
            </a:r>
            <a:r>
              <a:rPr lang="zh-CN" altLang="en-US">
                <a:ea typeface="宋体" charset="-122"/>
              </a:rPr>
              <a:t>顶点</a:t>
            </a:r>
            <a:r>
              <a:rPr lang="en-US" altLang="zh-CN">
                <a:ea typeface="宋体" charset="-122"/>
              </a:rPr>
              <a:t>"</a:t>
            </a:r>
          </a:p>
          <a:p>
            <a:pPr eaLnBrk="1" hangingPunct="1"/>
            <a:r>
              <a:rPr lang="en-US" altLang="zh-CN">
                <a:ea typeface="宋体" charset="-122"/>
              </a:rPr>
              <a:t>        this.vertexs = new char[vlen];</a:t>
            </a:r>
          </a:p>
          <a:p>
            <a:pPr eaLnBrk="1" hangingPunct="1"/>
            <a:r>
              <a:rPr lang="en-US" altLang="zh-CN">
                <a:ea typeface="宋体" charset="-122"/>
              </a:rPr>
              <a:t>        for (int i = 0; i &lt; vertexs.length; i++)</a:t>
            </a:r>
          </a:p>
          <a:p>
            <a:pPr eaLnBrk="1" hangingPunct="1"/>
            <a:r>
              <a:rPr lang="en-US" altLang="zh-CN">
                <a:ea typeface="宋体" charset="-122"/>
              </a:rPr>
              <a:t>            this.vertexs[i] = vertexs[i];</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初始化</a:t>
            </a:r>
            <a:r>
              <a:rPr lang="en-US" altLang="zh-CN">
                <a:ea typeface="宋体" charset="-122"/>
              </a:rPr>
              <a:t>"</a:t>
            </a:r>
            <a:r>
              <a:rPr lang="zh-CN" altLang="en-US">
                <a:ea typeface="宋体" charset="-122"/>
              </a:rPr>
              <a:t>边</a:t>
            </a:r>
            <a:r>
              <a:rPr lang="en-US" altLang="zh-CN">
                <a:ea typeface="宋体" charset="-122"/>
              </a:rPr>
              <a:t>"</a:t>
            </a:r>
          </a:p>
          <a:p>
            <a:pPr eaLnBrk="1" hangingPunct="1"/>
            <a:r>
              <a:rPr lang="en-US" altLang="zh-CN">
                <a:ea typeface="宋体" charset="-122"/>
              </a:rPr>
              <a:t>        this.matrix = new int[vlen][vlen];</a:t>
            </a:r>
          </a:p>
          <a:p>
            <a:pPr eaLnBrk="1" hangingPunct="1"/>
            <a:r>
              <a:rPr lang="en-US" altLang="zh-CN">
                <a:ea typeface="宋体" charset="-122"/>
              </a:rPr>
              <a:t>        for (int i = 0; i &lt; vlen; i++)</a:t>
            </a:r>
          </a:p>
          <a:p>
            <a:pPr eaLnBrk="1" hangingPunct="1"/>
            <a:r>
              <a:rPr lang="en-US" altLang="zh-CN">
                <a:ea typeface="宋体" charset="-122"/>
              </a:rPr>
              <a:t>            for (int j = 0; j &lt; vlen; j++)</a:t>
            </a:r>
          </a:p>
          <a:p>
            <a:pPr eaLnBrk="1" hangingPunct="1"/>
            <a:r>
              <a:rPr lang="en-US" altLang="zh-CN">
                <a:ea typeface="宋体" charset="-122"/>
              </a:rPr>
              <a:t>                this.matrix[i][j] = matrix[i][j];</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统计</a:t>
            </a:r>
            <a:r>
              <a:rPr lang="en-US" altLang="zh-CN">
                <a:ea typeface="宋体" charset="-122"/>
              </a:rPr>
              <a:t>"</a:t>
            </a:r>
            <a:r>
              <a:rPr lang="zh-CN" altLang="en-US">
                <a:ea typeface="宋体" charset="-122"/>
              </a:rPr>
              <a:t>边</a:t>
            </a:r>
            <a:r>
              <a:rPr lang="en-US" altLang="zh-CN">
                <a:ea typeface="宋体" charset="-122"/>
              </a:rPr>
              <a:t>"</a:t>
            </a:r>
          </a:p>
          <a:p>
            <a:pPr eaLnBrk="1" hangingPunct="1"/>
            <a:r>
              <a:rPr lang="en-US" altLang="zh-CN">
                <a:ea typeface="宋体" charset="-122"/>
              </a:rPr>
              <a:t>       </a:t>
            </a:r>
          </a:p>
          <a:p>
            <a:pPr eaLnBrk="1" hangingPunct="1"/>
            <a:r>
              <a:rPr lang="en-US" altLang="zh-CN">
                <a:ea typeface="宋体" charset="-122"/>
              </a:rPr>
              <a:t>        for (int i = 0; i &lt; vlen; i++)</a:t>
            </a:r>
          </a:p>
          <a:p>
            <a:pPr eaLnBrk="1" hangingPunct="1"/>
            <a:r>
              <a:rPr lang="en-US" altLang="zh-CN">
                <a:ea typeface="宋体" charset="-122"/>
              </a:rPr>
              <a:t>            for (int j = i+1; j &lt; vlen; j++)</a:t>
            </a:r>
          </a:p>
          <a:p>
            <a:pPr eaLnBrk="1" hangingPunct="1"/>
            <a:r>
              <a:rPr lang="en-US" altLang="zh-CN">
                <a:ea typeface="宋体" charset="-122"/>
              </a:rPr>
              <a:t>                if (this.matrix[i][j]!=INF)</a:t>
            </a:r>
          </a:p>
          <a:p>
            <a:pPr eaLnBrk="1" hangingPunct="1"/>
            <a:r>
              <a:rPr lang="en-US" altLang="zh-CN">
                <a:ea typeface="宋体" charset="-122"/>
              </a:rPr>
              <a:t>                	edgeNum++;</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a:t>
            </a:r>
          </a:p>
          <a:p>
            <a:pPr eaLnBrk="1" hangingPunct="1"/>
            <a:r>
              <a:rPr lang="en-US" altLang="zh-CN">
                <a:ea typeface="宋体" charset="-122"/>
              </a:rPr>
              <a:t>     * </a:t>
            </a:r>
            <a:r>
              <a:rPr lang="zh-CN" altLang="en-US">
                <a:ea typeface="宋体" charset="-122"/>
              </a:rPr>
              <a:t>返回</a:t>
            </a:r>
            <a:r>
              <a:rPr lang="en-US" altLang="zh-CN">
                <a:ea typeface="宋体" charset="-122"/>
              </a:rPr>
              <a:t>ch</a:t>
            </a:r>
            <a:r>
              <a:rPr lang="zh-CN" altLang="en-US">
                <a:ea typeface="宋体" charset="-122"/>
              </a:rPr>
              <a:t>位置</a:t>
            </a:r>
            <a:r>
              <a:rPr lang="en-US" altLang="zh-CN">
                <a:ea typeface="宋体" charset="-122"/>
              </a:rPr>
              <a:t>, </a:t>
            </a:r>
            <a:r>
              <a:rPr lang="zh-CN" altLang="en-US">
                <a:ea typeface="宋体" charset="-122"/>
              </a:rPr>
              <a:t>返回是第几个顶点</a:t>
            </a:r>
          </a:p>
          <a:p>
            <a:pPr eaLnBrk="1" hangingPunct="1"/>
            <a:r>
              <a:rPr lang="zh-CN" altLang="en-US">
                <a:ea typeface="宋体" charset="-122"/>
              </a:rPr>
              <a:t>     *</a:t>
            </a:r>
            <a:r>
              <a:rPr lang="en-US" altLang="zh-CN">
                <a:ea typeface="宋体" charset="-122"/>
              </a:rPr>
              <a:t>/</a:t>
            </a:r>
          </a:p>
          <a:p>
            <a:pPr eaLnBrk="1" hangingPunct="1"/>
            <a:r>
              <a:rPr lang="en-US" altLang="zh-CN">
                <a:ea typeface="宋体" charset="-122"/>
              </a:rPr>
              <a:t>	private int getPosition(char ch) {</a:t>
            </a:r>
          </a:p>
          <a:p>
            <a:pPr eaLnBrk="1" hangingPunct="1"/>
            <a:r>
              <a:rPr lang="en-US" altLang="zh-CN">
                <a:ea typeface="宋体" charset="-122"/>
              </a:rPr>
              <a:t>		for (int i = 0; i &lt; vertexs.length; i++)</a:t>
            </a:r>
          </a:p>
          <a:p>
            <a:pPr eaLnBrk="1" hangingPunct="1"/>
            <a:r>
              <a:rPr lang="en-US" altLang="zh-CN">
                <a:ea typeface="宋体" charset="-122"/>
              </a:rPr>
              <a:t>			if (vertexs[i] == ch)</a:t>
            </a:r>
          </a:p>
          <a:p>
            <a:pPr eaLnBrk="1" hangingPunct="1"/>
            <a:r>
              <a:rPr lang="en-US" altLang="zh-CN">
                <a:ea typeface="宋体" charset="-122"/>
              </a:rPr>
              <a:t>				return i;</a:t>
            </a:r>
          </a:p>
          <a:p>
            <a:pPr eaLnBrk="1" hangingPunct="1"/>
            <a:r>
              <a:rPr lang="en-US" altLang="zh-CN">
                <a:ea typeface="宋体" charset="-122"/>
              </a:rPr>
              <a:t>		return -1;</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 </a:t>
            </a:r>
            <a:r>
              <a:rPr lang="zh-CN" altLang="en-US">
                <a:ea typeface="宋体" charset="-122"/>
              </a:rPr>
              <a:t>打印矩阵队列图</a:t>
            </a:r>
          </a:p>
          <a:p>
            <a:pPr eaLnBrk="1" hangingPunct="1"/>
            <a:r>
              <a:rPr lang="zh-CN" altLang="en-US">
                <a:ea typeface="宋体" charset="-122"/>
              </a:rPr>
              <a:t>     *</a:t>
            </a:r>
            <a:r>
              <a:rPr lang="en-US" altLang="zh-CN">
                <a:ea typeface="宋体" charset="-122"/>
              </a:rPr>
              <a:t>/</a:t>
            </a:r>
          </a:p>
          <a:p>
            <a:pPr eaLnBrk="1" hangingPunct="1"/>
            <a:r>
              <a:rPr lang="en-US" altLang="zh-CN">
                <a:ea typeface="宋体" charset="-122"/>
              </a:rPr>
              <a:t>	public void print() {</a:t>
            </a:r>
          </a:p>
          <a:p>
            <a:pPr eaLnBrk="1" hangingPunct="1"/>
            <a:r>
              <a:rPr lang="en-US" altLang="zh-CN">
                <a:ea typeface="宋体" charset="-122"/>
              </a:rPr>
              <a:t>		System.out.printf("Martix Graph:\n");</a:t>
            </a:r>
          </a:p>
          <a:p>
            <a:pPr eaLnBrk="1" hangingPunct="1"/>
            <a:r>
              <a:rPr lang="en-US" altLang="zh-CN">
                <a:ea typeface="宋体" charset="-122"/>
              </a:rPr>
              <a:t>		for (int i = 0; i &lt; vertexs.length; i++) {</a:t>
            </a:r>
          </a:p>
          <a:p>
            <a:pPr eaLnBrk="1" hangingPunct="1"/>
            <a:r>
              <a:rPr lang="en-US" altLang="zh-CN">
                <a:ea typeface="宋体" charset="-122"/>
              </a:rPr>
              <a:t>			for (int j = 0; j &lt; vertexs.length; j++)</a:t>
            </a:r>
          </a:p>
          <a:p>
            <a:pPr eaLnBrk="1" hangingPunct="1"/>
            <a:r>
              <a:rPr lang="en-US" altLang="zh-CN">
                <a:ea typeface="宋体" charset="-122"/>
              </a:rPr>
              <a:t>				System.out.printf("%20d", matrix[i][j]);</a:t>
            </a:r>
          </a:p>
          <a:p>
            <a:pPr eaLnBrk="1" hangingPunct="1"/>
            <a:r>
              <a:rPr lang="en-US" altLang="zh-CN">
                <a:ea typeface="宋体" charset="-122"/>
              </a:rPr>
              <a:t>			System.out.println();</a:t>
            </a: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a:t>
            </a:r>
          </a:p>
          <a:p>
            <a:pPr eaLnBrk="1" hangingPunct="1"/>
            <a:r>
              <a:rPr lang="en-US" altLang="zh-CN">
                <a:ea typeface="宋体" charset="-122"/>
              </a:rPr>
              <a:t>     * </a:t>
            </a:r>
            <a:r>
              <a:rPr lang="zh-CN" altLang="en-US">
                <a:ea typeface="宋体" charset="-122"/>
              </a:rPr>
              <a:t>克鲁斯卡尔（</a:t>
            </a:r>
            <a:r>
              <a:rPr lang="en-US" altLang="zh-CN">
                <a:ea typeface="宋体" charset="-122"/>
              </a:rPr>
              <a:t>Kruskal)</a:t>
            </a:r>
            <a:r>
              <a:rPr lang="zh-CN" altLang="en-US">
                <a:ea typeface="宋体" charset="-122"/>
              </a:rPr>
              <a:t>最小生成树</a:t>
            </a:r>
          </a:p>
          <a:p>
            <a:pPr eaLnBrk="1" hangingPunct="1"/>
            <a:r>
              <a:rPr lang="zh-CN" altLang="en-US">
                <a:ea typeface="宋体" charset="-122"/>
              </a:rPr>
              <a:t>     *</a:t>
            </a:r>
            <a:r>
              <a:rPr lang="en-US" altLang="zh-CN">
                <a:ea typeface="宋体" charset="-122"/>
              </a:rPr>
              <a:t>/</a:t>
            </a:r>
          </a:p>
          <a:p>
            <a:pPr eaLnBrk="1" hangingPunct="1"/>
            <a:r>
              <a:rPr lang="en-US" altLang="zh-CN">
                <a:ea typeface="宋体" charset="-122"/>
              </a:rPr>
              <a:t>    public void kruskal() {</a:t>
            </a:r>
          </a:p>
          <a:p>
            <a:pPr eaLnBrk="1" hangingPunct="1"/>
            <a:r>
              <a:rPr lang="en-US" altLang="zh-CN">
                <a:ea typeface="宋体" charset="-122"/>
              </a:rPr>
              <a:t>        int index = 0;                      // rets</a:t>
            </a:r>
            <a:r>
              <a:rPr lang="zh-CN" altLang="en-US">
                <a:ea typeface="宋体" charset="-122"/>
              </a:rPr>
              <a:t>数组的索引</a:t>
            </a:r>
          </a:p>
          <a:p>
            <a:pPr eaLnBrk="1" hangingPunct="1"/>
            <a:r>
              <a:rPr lang="zh-CN" altLang="en-US">
                <a:ea typeface="宋体" charset="-122"/>
              </a:rPr>
              <a:t>        </a:t>
            </a:r>
            <a:r>
              <a:rPr lang="en-US" altLang="zh-CN">
                <a:ea typeface="宋体" charset="-122"/>
              </a:rPr>
              <a:t>int[] ends = new int[edgeNum];     // </a:t>
            </a:r>
            <a:r>
              <a:rPr lang="zh-CN" altLang="en-US">
                <a:ea typeface="宋体" charset="-122"/>
              </a:rPr>
              <a:t>用于保存</a:t>
            </a:r>
            <a:r>
              <a:rPr lang="en-US" altLang="zh-CN">
                <a:ea typeface="宋体" charset="-122"/>
              </a:rPr>
              <a:t>"</a:t>
            </a:r>
            <a:r>
              <a:rPr lang="zh-CN" altLang="en-US">
                <a:ea typeface="宋体" charset="-122"/>
              </a:rPr>
              <a:t>已有最小生成树</a:t>
            </a:r>
            <a:r>
              <a:rPr lang="en-US" altLang="zh-CN">
                <a:ea typeface="宋体" charset="-122"/>
              </a:rPr>
              <a:t>"</a:t>
            </a:r>
            <a:r>
              <a:rPr lang="zh-CN" altLang="en-US">
                <a:ea typeface="宋体" charset="-122"/>
              </a:rPr>
              <a:t>中每个顶点在该最小树中的终点。</a:t>
            </a:r>
          </a:p>
          <a:p>
            <a:pPr eaLnBrk="1" hangingPunct="1"/>
            <a:r>
              <a:rPr lang="zh-CN" altLang="en-US">
                <a:ea typeface="宋体" charset="-122"/>
              </a:rPr>
              <a:t>        </a:t>
            </a:r>
            <a:r>
              <a:rPr lang="en-US" altLang="zh-CN">
                <a:ea typeface="宋体" charset="-122"/>
              </a:rPr>
              <a:t>EData[] rets = new EData[edgeNum];  // </a:t>
            </a:r>
            <a:r>
              <a:rPr lang="zh-CN" altLang="en-US">
                <a:ea typeface="宋体" charset="-122"/>
              </a:rPr>
              <a:t>结果数组，保存</a:t>
            </a:r>
            <a:r>
              <a:rPr lang="en-US" altLang="zh-CN">
                <a:ea typeface="宋体" charset="-122"/>
              </a:rPr>
              <a:t>kruskal</a:t>
            </a:r>
            <a:r>
              <a:rPr lang="zh-CN" altLang="en-US">
                <a:ea typeface="宋体" charset="-122"/>
              </a:rPr>
              <a:t>最小生成树的边</a:t>
            </a:r>
          </a:p>
          <a:p>
            <a:pPr eaLnBrk="1" hangingPunct="1"/>
            <a:r>
              <a:rPr lang="zh-CN" altLang="en-US">
                <a:ea typeface="宋体" charset="-122"/>
              </a:rPr>
              <a:t>        </a:t>
            </a:r>
          </a:p>
          <a:p>
            <a:pPr eaLnBrk="1" hangingPunct="1"/>
            <a:r>
              <a:rPr lang="zh-CN" altLang="en-US">
                <a:ea typeface="宋体" charset="-122"/>
              </a:rPr>
              <a:t>        </a:t>
            </a:r>
            <a:r>
              <a:rPr lang="en-US" altLang="zh-CN">
                <a:ea typeface="宋体" charset="-122"/>
              </a:rPr>
              <a:t>// </a:t>
            </a:r>
            <a:r>
              <a:rPr lang="zh-CN" altLang="en-US">
                <a:ea typeface="宋体" charset="-122"/>
              </a:rPr>
              <a:t>获取</a:t>
            </a:r>
            <a:r>
              <a:rPr lang="en-US" altLang="zh-CN">
                <a:ea typeface="宋体" charset="-122"/>
              </a:rPr>
              <a:t>"</a:t>
            </a:r>
            <a:r>
              <a:rPr lang="zh-CN" altLang="en-US">
                <a:ea typeface="宋体" charset="-122"/>
              </a:rPr>
              <a:t>图中所有的边</a:t>
            </a:r>
            <a:r>
              <a:rPr lang="en-US" altLang="zh-CN">
                <a:ea typeface="宋体" charset="-122"/>
              </a:rPr>
              <a:t>" </a:t>
            </a:r>
            <a:r>
              <a:rPr lang="zh-CN" altLang="en-US">
                <a:ea typeface="宋体" charset="-122"/>
              </a:rPr>
              <a:t>共</a:t>
            </a:r>
            <a:r>
              <a:rPr lang="en-US" altLang="zh-CN">
                <a:ea typeface="宋体" charset="-122"/>
              </a:rPr>
              <a:t>12</a:t>
            </a:r>
            <a:r>
              <a:rPr lang="zh-CN" altLang="en-US">
                <a:ea typeface="宋体" charset="-122"/>
              </a:rPr>
              <a:t>条</a:t>
            </a:r>
          </a:p>
          <a:p>
            <a:pPr eaLnBrk="1" hangingPunct="1"/>
            <a:r>
              <a:rPr lang="zh-CN" altLang="en-US">
                <a:ea typeface="宋体" charset="-122"/>
              </a:rPr>
              <a:t>        </a:t>
            </a:r>
            <a:r>
              <a:rPr lang="en-US" altLang="zh-CN">
                <a:ea typeface="宋体" charset="-122"/>
              </a:rPr>
              <a:t>EData[] edges = getEdges();</a:t>
            </a:r>
          </a:p>
          <a:p>
            <a:pPr eaLnBrk="1" hangingPunct="1"/>
            <a:r>
              <a:rPr lang="en-US" altLang="zh-CN">
                <a:ea typeface="宋体" charset="-122"/>
              </a:rPr>
              <a:t>        System.out.println(Arrays.toString(edges) + edges.length);</a:t>
            </a:r>
          </a:p>
          <a:p>
            <a:pPr eaLnBrk="1" hangingPunct="1"/>
            <a:r>
              <a:rPr lang="en-US" altLang="zh-CN">
                <a:ea typeface="宋体" charset="-122"/>
              </a:rPr>
              <a:t>        // </a:t>
            </a:r>
            <a:r>
              <a:rPr lang="zh-CN" altLang="en-US">
                <a:ea typeface="宋体" charset="-122"/>
              </a:rPr>
              <a:t>将边按照</a:t>
            </a:r>
            <a:r>
              <a:rPr lang="en-US" altLang="zh-CN">
                <a:ea typeface="宋体" charset="-122"/>
              </a:rPr>
              <a:t>"</a:t>
            </a:r>
            <a:r>
              <a:rPr lang="zh-CN" altLang="en-US">
                <a:ea typeface="宋体" charset="-122"/>
              </a:rPr>
              <a:t>权</a:t>
            </a:r>
            <a:r>
              <a:rPr lang="en-US" altLang="zh-CN">
                <a:ea typeface="宋体" charset="-122"/>
              </a:rPr>
              <a:t>"</a:t>
            </a:r>
            <a:r>
              <a:rPr lang="zh-CN" altLang="en-US">
                <a:ea typeface="宋体" charset="-122"/>
              </a:rPr>
              <a:t>的大小进行排序</a:t>
            </a:r>
            <a:r>
              <a:rPr lang="en-US" altLang="zh-CN">
                <a:ea typeface="宋体" charset="-122"/>
              </a:rPr>
              <a:t>(</a:t>
            </a:r>
            <a:r>
              <a:rPr lang="zh-CN" altLang="en-US">
                <a:ea typeface="宋体" charset="-122"/>
              </a:rPr>
              <a:t>从小到大</a:t>
            </a:r>
            <a:r>
              <a:rPr lang="en-US" altLang="zh-CN">
                <a:ea typeface="宋体" charset="-122"/>
              </a:rPr>
              <a:t>)</a:t>
            </a:r>
          </a:p>
          <a:p>
            <a:pPr eaLnBrk="1" hangingPunct="1"/>
            <a:r>
              <a:rPr lang="en-US" altLang="zh-CN">
                <a:ea typeface="宋体" charset="-122"/>
              </a:rPr>
              <a:t>        sortEdges(edges, edges.length);</a:t>
            </a:r>
          </a:p>
          <a:p>
            <a:pPr eaLnBrk="1" hangingPunct="1"/>
            <a:endParaRPr lang="en-US" altLang="zh-CN">
              <a:ea typeface="宋体" charset="-122"/>
            </a:endParaRPr>
          </a:p>
          <a:p>
            <a:pPr eaLnBrk="1" hangingPunct="1"/>
            <a:r>
              <a:rPr lang="en-US" altLang="zh-CN">
                <a:ea typeface="宋体" charset="-122"/>
              </a:rPr>
              <a:t>        for (int i=0; i&lt;edgeNum; i++) {</a:t>
            </a:r>
          </a:p>
          <a:p>
            <a:pPr eaLnBrk="1" hangingPunct="1"/>
            <a:r>
              <a:rPr lang="en-US" altLang="zh-CN">
                <a:ea typeface="宋体" charset="-122"/>
              </a:rPr>
              <a:t>            int p1 = getPosition(edges[i].start);      // </a:t>
            </a:r>
            <a:r>
              <a:rPr lang="zh-CN" altLang="en-US">
                <a:ea typeface="宋体" charset="-122"/>
              </a:rPr>
              <a:t>获取第</a:t>
            </a:r>
            <a:r>
              <a:rPr lang="en-US" altLang="zh-CN">
                <a:ea typeface="宋体" charset="-122"/>
              </a:rPr>
              <a:t>i</a:t>
            </a:r>
            <a:r>
              <a:rPr lang="zh-CN" altLang="en-US">
                <a:ea typeface="宋体" charset="-122"/>
              </a:rPr>
              <a:t>条边的</a:t>
            </a:r>
            <a:r>
              <a:rPr lang="en-US" altLang="zh-CN">
                <a:ea typeface="宋体" charset="-122"/>
              </a:rPr>
              <a:t>"</a:t>
            </a:r>
            <a:r>
              <a:rPr lang="zh-CN" altLang="en-US">
                <a:ea typeface="宋体" charset="-122"/>
              </a:rPr>
              <a:t>起点</a:t>
            </a:r>
            <a:r>
              <a:rPr lang="en-US" altLang="zh-CN">
                <a:ea typeface="宋体" charset="-122"/>
              </a:rPr>
              <a:t>"</a:t>
            </a:r>
            <a:r>
              <a:rPr lang="zh-CN" altLang="en-US">
                <a:ea typeface="宋体" charset="-122"/>
              </a:rPr>
              <a:t>的序号</a:t>
            </a:r>
          </a:p>
          <a:p>
            <a:pPr eaLnBrk="1" hangingPunct="1"/>
            <a:r>
              <a:rPr lang="zh-CN" altLang="en-US">
                <a:ea typeface="宋体" charset="-122"/>
              </a:rPr>
              <a:t>            </a:t>
            </a:r>
            <a:r>
              <a:rPr lang="en-US" altLang="zh-CN">
                <a:ea typeface="宋体" charset="-122"/>
              </a:rPr>
              <a:t>int p2 = getPosition(edges[i].end);        // </a:t>
            </a:r>
            <a:r>
              <a:rPr lang="zh-CN" altLang="en-US">
                <a:ea typeface="宋体" charset="-122"/>
              </a:rPr>
              <a:t>获取第</a:t>
            </a:r>
            <a:r>
              <a:rPr lang="en-US" altLang="zh-CN">
                <a:ea typeface="宋体" charset="-122"/>
              </a:rPr>
              <a:t>i</a:t>
            </a:r>
            <a:r>
              <a:rPr lang="zh-CN" altLang="en-US">
                <a:ea typeface="宋体" charset="-122"/>
              </a:rPr>
              <a:t>条边的</a:t>
            </a:r>
            <a:r>
              <a:rPr lang="en-US" altLang="zh-CN">
                <a:ea typeface="宋体" charset="-122"/>
              </a:rPr>
              <a:t>"</a:t>
            </a:r>
            <a:r>
              <a:rPr lang="zh-CN" altLang="en-US">
                <a:ea typeface="宋体" charset="-122"/>
              </a:rPr>
              <a:t>终点</a:t>
            </a:r>
            <a:r>
              <a:rPr lang="en-US" altLang="zh-CN">
                <a:ea typeface="宋体" charset="-122"/>
              </a:rPr>
              <a:t>"</a:t>
            </a:r>
            <a:r>
              <a:rPr lang="zh-CN" altLang="en-US">
                <a:ea typeface="宋体" charset="-122"/>
              </a:rPr>
              <a:t>的序号</a:t>
            </a:r>
          </a:p>
          <a:p>
            <a:pPr eaLnBrk="1" hangingPunct="1"/>
            <a:endParaRPr lang="zh-CN" altLang="en-US">
              <a:ea typeface="宋体" charset="-122"/>
            </a:endParaRPr>
          </a:p>
          <a:p>
            <a:pPr eaLnBrk="1" hangingPunct="1"/>
            <a:r>
              <a:rPr lang="zh-CN" altLang="en-US">
                <a:ea typeface="宋体" charset="-122"/>
              </a:rPr>
              <a:t>            </a:t>
            </a:r>
            <a:r>
              <a:rPr lang="en-US" altLang="zh-CN">
                <a:ea typeface="宋体" charset="-122"/>
              </a:rPr>
              <a:t>int m = getEnd(ends, p1);                 // </a:t>
            </a:r>
            <a:r>
              <a:rPr lang="zh-CN" altLang="en-US">
                <a:ea typeface="宋体" charset="-122"/>
              </a:rPr>
              <a:t>获取</a:t>
            </a:r>
            <a:r>
              <a:rPr lang="en-US" altLang="zh-CN">
                <a:ea typeface="宋体" charset="-122"/>
              </a:rPr>
              <a:t>p1</a:t>
            </a:r>
            <a:r>
              <a:rPr lang="zh-CN" altLang="en-US">
                <a:ea typeface="宋体" charset="-122"/>
              </a:rPr>
              <a:t>在</a:t>
            </a:r>
            <a:r>
              <a:rPr lang="en-US" altLang="zh-CN">
                <a:ea typeface="宋体" charset="-122"/>
              </a:rPr>
              <a:t>"</a:t>
            </a:r>
            <a:r>
              <a:rPr lang="zh-CN" altLang="en-US">
                <a:ea typeface="宋体" charset="-122"/>
              </a:rPr>
              <a:t>已有的最小生成树</a:t>
            </a:r>
            <a:r>
              <a:rPr lang="en-US" altLang="zh-CN">
                <a:ea typeface="宋体" charset="-122"/>
              </a:rPr>
              <a:t>"</a:t>
            </a:r>
            <a:r>
              <a:rPr lang="zh-CN" altLang="en-US">
                <a:ea typeface="宋体" charset="-122"/>
              </a:rPr>
              <a:t>中的终点</a:t>
            </a:r>
          </a:p>
          <a:p>
            <a:pPr eaLnBrk="1" hangingPunct="1"/>
            <a:r>
              <a:rPr lang="zh-CN" altLang="en-US">
                <a:ea typeface="宋体" charset="-122"/>
              </a:rPr>
              <a:t>            </a:t>
            </a:r>
            <a:r>
              <a:rPr lang="en-US" altLang="zh-CN">
                <a:ea typeface="宋体" charset="-122"/>
              </a:rPr>
              <a:t>int n = getEnd(ends, p2);                 // </a:t>
            </a:r>
            <a:r>
              <a:rPr lang="zh-CN" altLang="en-US">
                <a:ea typeface="宋体" charset="-122"/>
              </a:rPr>
              <a:t>获取</a:t>
            </a:r>
            <a:r>
              <a:rPr lang="en-US" altLang="zh-CN">
                <a:ea typeface="宋体" charset="-122"/>
              </a:rPr>
              <a:t>p2</a:t>
            </a:r>
            <a:r>
              <a:rPr lang="zh-CN" altLang="en-US">
                <a:ea typeface="宋体" charset="-122"/>
              </a:rPr>
              <a:t>在</a:t>
            </a:r>
            <a:r>
              <a:rPr lang="en-US" altLang="zh-CN">
                <a:ea typeface="宋体" charset="-122"/>
              </a:rPr>
              <a:t>"</a:t>
            </a:r>
            <a:r>
              <a:rPr lang="zh-CN" altLang="en-US">
                <a:ea typeface="宋体" charset="-122"/>
              </a:rPr>
              <a:t>已有的最小生成树</a:t>
            </a:r>
            <a:r>
              <a:rPr lang="en-US" altLang="zh-CN">
                <a:ea typeface="宋体" charset="-122"/>
              </a:rPr>
              <a:t>"</a:t>
            </a:r>
            <a:r>
              <a:rPr lang="zh-CN" altLang="en-US">
                <a:ea typeface="宋体" charset="-122"/>
              </a:rPr>
              <a:t>中的终点</a:t>
            </a:r>
          </a:p>
          <a:p>
            <a:pPr eaLnBrk="1" hangingPunct="1"/>
            <a:r>
              <a:rPr lang="zh-CN" altLang="en-US">
                <a:ea typeface="宋体" charset="-122"/>
              </a:rPr>
              <a:t>            </a:t>
            </a:r>
            <a:r>
              <a:rPr lang="en-US" altLang="zh-CN">
                <a:ea typeface="宋体" charset="-122"/>
              </a:rPr>
              <a:t>// </a:t>
            </a:r>
            <a:r>
              <a:rPr lang="zh-CN" altLang="en-US">
                <a:ea typeface="宋体" charset="-122"/>
              </a:rPr>
              <a:t>如果</a:t>
            </a:r>
            <a:r>
              <a:rPr lang="en-US" altLang="zh-CN">
                <a:ea typeface="宋体" charset="-122"/>
              </a:rPr>
              <a:t>m!=n</a:t>
            </a:r>
            <a:r>
              <a:rPr lang="zh-CN" altLang="en-US">
                <a:ea typeface="宋体" charset="-122"/>
              </a:rPr>
              <a:t>，意味着</a:t>
            </a:r>
            <a:r>
              <a:rPr lang="en-US" altLang="zh-CN">
                <a:ea typeface="宋体" charset="-122"/>
              </a:rPr>
              <a:t>"</a:t>
            </a:r>
            <a:r>
              <a:rPr lang="zh-CN" altLang="en-US">
                <a:ea typeface="宋体" charset="-122"/>
              </a:rPr>
              <a:t>边</a:t>
            </a:r>
            <a:r>
              <a:rPr lang="en-US" altLang="zh-CN">
                <a:ea typeface="宋体" charset="-122"/>
              </a:rPr>
              <a:t>i"</a:t>
            </a:r>
            <a:r>
              <a:rPr lang="zh-CN" altLang="en-US">
                <a:ea typeface="宋体" charset="-122"/>
              </a:rPr>
              <a:t>与</a:t>
            </a:r>
            <a:r>
              <a:rPr lang="en-US" altLang="zh-CN">
                <a:ea typeface="宋体" charset="-122"/>
              </a:rPr>
              <a:t>"</a:t>
            </a:r>
            <a:r>
              <a:rPr lang="zh-CN" altLang="en-US">
                <a:ea typeface="宋体" charset="-122"/>
              </a:rPr>
              <a:t>已经添加到最小生成树中的顶点</a:t>
            </a:r>
            <a:r>
              <a:rPr lang="en-US" altLang="zh-CN">
                <a:ea typeface="宋体" charset="-122"/>
              </a:rPr>
              <a:t>"</a:t>
            </a:r>
            <a:r>
              <a:rPr lang="zh-CN" altLang="en-US">
                <a:ea typeface="宋体" charset="-122"/>
              </a:rPr>
              <a:t>没有形成环路</a:t>
            </a:r>
          </a:p>
          <a:p>
            <a:pPr eaLnBrk="1" hangingPunct="1"/>
            <a:r>
              <a:rPr lang="zh-CN" altLang="en-US">
                <a:ea typeface="宋体" charset="-122"/>
              </a:rPr>
              <a:t>            </a:t>
            </a:r>
            <a:r>
              <a:rPr lang="en-US" altLang="zh-CN">
                <a:ea typeface="宋体" charset="-122"/>
              </a:rPr>
              <a:t>// </a:t>
            </a:r>
            <a:r>
              <a:rPr lang="zh-CN" altLang="en-US">
                <a:ea typeface="宋体" charset="-122"/>
              </a:rPr>
              <a:t>如果形成环路，就不能加入到 </a:t>
            </a:r>
            <a:r>
              <a:rPr lang="en-US" altLang="zh-CN">
                <a:ea typeface="宋体" charset="-122"/>
              </a:rPr>
              <a:t>rets</a:t>
            </a:r>
            <a:r>
              <a:rPr lang="zh-CN" altLang="en-US">
                <a:ea typeface="宋体" charset="-122"/>
              </a:rPr>
              <a:t>数组中</a:t>
            </a:r>
          </a:p>
          <a:p>
            <a:pPr eaLnBrk="1" hangingPunct="1"/>
            <a:r>
              <a:rPr lang="zh-CN" altLang="en-US">
                <a:ea typeface="宋体" charset="-122"/>
              </a:rPr>
              <a:t>            </a:t>
            </a:r>
            <a:r>
              <a:rPr lang="en-US" altLang="zh-CN">
                <a:ea typeface="宋体" charset="-122"/>
              </a:rPr>
              <a:t>if (m != n) {</a:t>
            </a:r>
          </a:p>
          <a:p>
            <a:pPr eaLnBrk="1" hangingPunct="1"/>
            <a:r>
              <a:rPr lang="en-US" altLang="zh-CN">
                <a:ea typeface="宋体" charset="-122"/>
              </a:rPr>
              <a:t>            	ends[m] = n;                       // </a:t>
            </a:r>
            <a:r>
              <a:rPr lang="zh-CN" altLang="en-US">
                <a:ea typeface="宋体" charset="-122"/>
              </a:rPr>
              <a:t>设置</a:t>
            </a:r>
            <a:r>
              <a:rPr lang="en-US" altLang="zh-CN">
                <a:ea typeface="宋体" charset="-122"/>
              </a:rPr>
              <a:t>m</a:t>
            </a:r>
            <a:r>
              <a:rPr lang="zh-CN" altLang="en-US">
                <a:ea typeface="宋体" charset="-122"/>
              </a:rPr>
              <a:t>在</a:t>
            </a:r>
            <a:r>
              <a:rPr lang="en-US" altLang="zh-CN">
                <a:ea typeface="宋体" charset="-122"/>
              </a:rPr>
              <a:t>"</a:t>
            </a:r>
            <a:r>
              <a:rPr lang="zh-CN" altLang="en-US">
                <a:ea typeface="宋体" charset="-122"/>
              </a:rPr>
              <a:t>已有的最小生成树</a:t>
            </a:r>
            <a:r>
              <a:rPr lang="en-US" altLang="zh-CN">
                <a:ea typeface="宋体" charset="-122"/>
              </a:rPr>
              <a:t>"</a:t>
            </a:r>
            <a:r>
              <a:rPr lang="zh-CN" altLang="en-US">
                <a:ea typeface="宋体" charset="-122"/>
              </a:rPr>
              <a:t>中的终点为</a:t>
            </a:r>
            <a:r>
              <a:rPr lang="en-US" altLang="zh-CN">
                <a:ea typeface="宋体" charset="-122"/>
              </a:rPr>
              <a:t>n</a:t>
            </a:r>
          </a:p>
          <a:p>
            <a:pPr eaLnBrk="1" hangingPunct="1"/>
            <a:r>
              <a:rPr lang="en-US" altLang="zh-CN">
                <a:ea typeface="宋体" charset="-122"/>
              </a:rPr>
              <a:t>                rets[index++] = edges[i];           // </a:t>
            </a:r>
            <a:r>
              <a:rPr lang="zh-CN" altLang="en-US">
                <a:ea typeface="宋体" charset="-122"/>
              </a:rPr>
              <a:t>保存结果</a:t>
            </a:r>
          </a:p>
          <a:p>
            <a:pPr eaLnBrk="1" hangingPunct="1"/>
            <a:r>
              <a:rPr lang="zh-CN" altLang="en-US">
                <a:ea typeface="宋体" charset="-122"/>
              </a:rPr>
              <a:t>            </a:t>
            </a:r>
            <a:r>
              <a:rPr lang="en-US" altLang="zh-CN">
                <a:ea typeface="宋体" charset="-122"/>
              </a:rPr>
              <a:t>}</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统计并打印</a:t>
            </a:r>
            <a:r>
              <a:rPr lang="en-US" altLang="zh-CN">
                <a:ea typeface="宋体" charset="-122"/>
              </a:rPr>
              <a:t>"kruskal</a:t>
            </a:r>
            <a:r>
              <a:rPr lang="zh-CN" altLang="en-US">
                <a:ea typeface="宋体" charset="-122"/>
              </a:rPr>
              <a:t>最小生成树</a:t>
            </a:r>
            <a:r>
              <a:rPr lang="en-US" altLang="zh-CN">
                <a:ea typeface="宋体" charset="-122"/>
              </a:rPr>
              <a:t>"</a:t>
            </a:r>
            <a:r>
              <a:rPr lang="zh-CN" altLang="en-US">
                <a:ea typeface="宋体" charset="-122"/>
              </a:rPr>
              <a:t>的信息</a:t>
            </a:r>
          </a:p>
          <a:p>
            <a:pPr eaLnBrk="1" hangingPunct="1"/>
            <a:r>
              <a:rPr lang="zh-CN" altLang="en-US">
                <a:ea typeface="宋体" charset="-122"/>
              </a:rPr>
              <a:t>        </a:t>
            </a:r>
            <a:r>
              <a:rPr lang="en-US" altLang="zh-CN">
                <a:ea typeface="宋体" charset="-122"/>
              </a:rPr>
              <a:t>int length = 0;</a:t>
            </a:r>
          </a:p>
          <a:p>
            <a:pPr eaLnBrk="1" hangingPunct="1"/>
            <a:r>
              <a:rPr lang="en-US" altLang="zh-CN">
                <a:ea typeface="宋体" charset="-122"/>
              </a:rPr>
              <a:t>        for (int i = 0; i &lt; index; i++)</a:t>
            </a:r>
          </a:p>
          <a:p>
            <a:pPr eaLnBrk="1" hangingPunct="1"/>
            <a:r>
              <a:rPr lang="en-US" altLang="zh-CN">
                <a:ea typeface="宋体" charset="-122"/>
              </a:rPr>
              <a:t>            length += rets[i].weight;</a:t>
            </a:r>
          </a:p>
          <a:p>
            <a:pPr eaLnBrk="1" hangingPunct="1"/>
            <a:r>
              <a:rPr lang="en-US" altLang="zh-CN">
                <a:ea typeface="宋体" charset="-122"/>
              </a:rPr>
              <a:t>        System.out.printf("Kruskal=%d: ", length);</a:t>
            </a:r>
          </a:p>
          <a:p>
            <a:pPr eaLnBrk="1" hangingPunct="1"/>
            <a:r>
              <a:rPr lang="en-US" altLang="zh-CN">
                <a:ea typeface="宋体" charset="-122"/>
              </a:rPr>
              <a:t>        for (int i = 0; i &lt; index; i++)</a:t>
            </a:r>
          </a:p>
          <a:p>
            <a:pPr eaLnBrk="1" hangingPunct="1"/>
            <a:r>
              <a:rPr lang="en-US" altLang="zh-CN">
                <a:ea typeface="宋体" charset="-122"/>
              </a:rPr>
              <a:t>            System.out.printf("(%c,%c) ", rets[i].start, rets[i].end);</a:t>
            </a:r>
          </a:p>
          <a:p>
            <a:pPr eaLnBrk="1" hangingPunct="1"/>
            <a:r>
              <a:rPr lang="en-US" altLang="zh-CN">
                <a:ea typeface="宋体" charset="-122"/>
              </a:rPr>
              <a:t>        System.out.printf("\n");</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 </a:t>
            </a:r>
          </a:p>
          <a:p>
            <a:pPr eaLnBrk="1" hangingPunct="1"/>
            <a:r>
              <a:rPr lang="en-US" altLang="zh-CN">
                <a:ea typeface="宋体" charset="-122"/>
              </a:rPr>
              <a:t>     * </a:t>
            </a:r>
            <a:r>
              <a:rPr lang="zh-CN" altLang="en-US">
                <a:ea typeface="宋体" charset="-122"/>
              </a:rPr>
              <a:t>获取图中的边</a:t>
            </a:r>
            <a:r>
              <a:rPr lang="en-US" altLang="zh-CN">
                <a:ea typeface="宋体" charset="-122"/>
              </a:rPr>
              <a:t>,</a:t>
            </a:r>
            <a:r>
              <a:rPr lang="zh-CN" altLang="en-US">
                <a:ea typeface="宋体" charset="-122"/>
              </a:rPr>
              <a:t>放到 </a:t>
            </a:r>
            <a:r>
              <a:rPr lang="en-US" altLang="zh-CN">
                <a:ea typeface="宋体" charset="-122"/>
              </a:rPr>
              <a:t>EData[] </a:t>
            </a:r>
            <a:r>
              <a:rPr lang="zh-CN" altLang="en-US">
                <a:ea typeface="宋体" charset="-122"/>
              </a:rPr>
              <a:t>数组中</a:t>
            </a:r>
            <a:r>
              <a:rPr lang="en-US" altLang="zh-CN">
                <a:ea typeface="宋体" charset="-122"/>
              </a:rPr>
              <a:t>, </a:t>
            </a:r>
            <a:r>
              <a:rPr lang="zh-CN" altLang="en-US">
                <a:ea typeface="宋体" charset="-122"/>
              </a:rPr>
              <a:t>后面我们要遍历该数组</a:t>
            </a:r>
          </a:p>
          <a:p>
            <a:pPr eaLnBrk="1" hangingPunct="1"/>
            <a:r>
              <a:rPr lang="zh-CN" altLang="en-US">
                <a:ea typeface="宋体" charset="-122"/>
              </a:rPr>
              <a:t>     * 存放形式 </a:t>
            </a:r>
            <a:r>
              <a:rPr lang="en-US" altLang="zh-CN">
                <a:ea typeface="宋体" charset="-122"/>
              </a:rPr>
              <a:t>[['A','B', 12],['B','F',7]]</a:t>
            </a:r>
          </a:p>
          <a:p>
            <a:pPr eaLnBrk="1" hangingPunct="1"/>
            <a:r>
              <a:rPr lang="en-US" altLang="zh-CN">
                <a:ea typeface="宋体" charset="-122"/>
              </a:rPr>
              <a:t>     */</a:t>
            </a:r>
          </a:p>
          <a:p>
            <a:pPr eaLnBrk="1" hangingPunct="1"/>
            <a:r>
              <a:rPr lang="en-US" altLang="zh-CN">
                <a:ea typeface="宋体" charset="-122"/>
              </a:rPr>
              <a:t>    private EData[] getEdges() {</a:t>
            </a:r>
          </a:p>
          <a:p>
            <a:pPr eaLnBrk="1" hangingPunct="1"/>
            <a:r>
              <a:rPr lang="en-US" altLang="zh-CN">
                <a:ea typeface="宋体" charset="-122"/>
              </a:rPr>
              <a:t>        int index=0;</a:t>
            </a:r>
          </a:p>
          <a:p>
            <a:pPr eaLnBrk="1" hangingPunct="1"/>
            <a:r>
              <a:rPr lang="en-US" altLang="zh-CN">
                <a:ea typeface="宋体" charset="-122"/>
              </a:rPr>
              <a:t>        EData[] edges = new EData[edgeNum];</a:t>
            </a:r>
          </a:p>
          <a:p>
            <a:pPr eaLnBrk="1" hangingPunct="1"/>
            <a:r>
              <a:rPr lang="en-US" altLang="zh-CN">
                <a:ea typeface="宋体" charset="-122"/>
              </a:rPr>
              <a:t>        for (int i=0; i &lt; vertexs.length; i++) {</a:t>
            </a:r>
          </a:p>
          <a:p>
            <a:pPr eaLnBrk="1" hangingPunct="1"/>
            <a:r>
              <a:rPr lang="en-US" altLang="zh-CN">
                <a:ea typeface="宋体" charset="-122"/>
              </a:rPr>
              <a:t>            for (int j=i+1; j &lt; vertexs.length; j++) {</a:t>
            </a:r>
          </a:p>
          <a:p>
            <a:pPr eaLnBrk="1" hangingPunct="1"/>
            <a:r>
              <a:rPr lang="en-US" altLang="zh-CN">
                <a:ea typeface="宋体" charset="-122"/>
              </a:rPr>
              <a:t>                if (matrix[i][j]!=INF) {</a:t>
            </a:r>
          </a:p>
          <a:p>
            <a:pPr eaLnBrk="1" hangingPunct="1"/>
            <a:r>
              <a:rPr lang="en-US" altLang="zh-CN">
                <a:ea typeface="宋体" charset="-122"/>
              </a:rPr>
              <a:t>                    edges[index++] = new EData(vertexs[i], vertexs[j], matrix[i][j]);</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return edges;</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 </a:t>
            </a:r>
          </a:p>
          <a:p>
            <a:pPr eaLnBrk="1" hangingPunct="1"/>
            <a:r>
              <a:rPr lang="en-US" altLang="zh-CN">
                <a:ea typeface="宋体" charset="-122"/>
              </a:rPr>
              <a:t>     * </a:t>
            </a:r>
            <a:r>
              <a:rPr lang="zh-CN" altLang="en-US">
                <a:ea typeface="宋体" charset="-122"/>
              </a:rPr>
              <a:t>对边按照权值大小进行排序</a:t>
            </a:r>
            <a:r>
              <a:rPr lang="en-US" altLang="zh-CN">
                <a:ea typeface="宋体" charset="-122"/>
              </a:rPr>
              <a:t>(</a:t>
            </a:r>
            <a:r>
              <a:rPr lang="zh-CN" altLang="en-US">
                <a:ea typeface="宋体" charset="-122"/>
              </a:rPr>
              <a:t>由小到大</a:t>
            </a:r>
            <a:r>
              <a:rPr lang="en-US" altLang="zh-CN">
                <a:ea typeface="宋体" charset="-122"/>
              </a:rPr>
              <a:t>)</a:t>
            </a:r>
          </a:p>
          <a:p>
            <a:pPr eaLnBrk="1" hangingPunct="1"/>
            <a:r>
              <a:rPr lang="en-US" altLang="zh-CN">
                <a:ea typeface="宋体" charset="-122"/>
              </a:rPr>
              <a:t>     */</a:t>
            </a:r>
          </a:p>
          <a:p>
            <a:pPr eaLnBrk="1" hangingPunct="1"/>
            <a:r>
              <a:rPr lang="en-US" altLang="zh-CN">
                <a:ea typeface="宋体" charset="-122"/>
              </a:rPr>
              <a:t>    private void sortEdges(EData[] edges, int elen) {</a:t>
            </a:r>
          </a:p>
          <a:p>
            <a:pPr eaLnBrk="1" hangingPunct="1"/>
            <a:endParaRPr lang="en-US" altLang="zh-CN">
              <a:ea typeface="宋体" charset="-122"/>
            </a:endParaRPr>
          </a:p>
          <a:p>
            <a:pPr eaLnBrk="1" hangingPunct="1"/>
            <a:r>
              <a:rPr lang="en-US" altLang="zh-CN">
                <a:ea typeface="宋体" charset="-122"/>
              </a:rPr>
              <a:t>        for (int i=0; i&lt;edges.length - 1; i++) {</a:t>
            </a:r>
          </a:p>
          <a:p>
            <a:pPr eaLnBrk="1" hangingPunct="1"/>
            <a:r>
              <a:rPr lang="en-US" altLang="zh-CN">
                <a:ea typeface="宋体" charset="-122"/>
              </a:rPr>
              <a:t>            for (int j=0; j&lt;edges.length - 1 - i; j++) {</a:t>
            </a:r>
          </a:p>
          <a:p>
            <a:pPr eaLnBrk="1" hangingPunct="1"/>
            <a:endParaRPr lang="en-US" altLang="zh-CN">
              <a:ea typeface="宋体" charset="-122"/>
            </a:endParaRPr>
          </a:p>
          <a:p>
            <a:pPr eaLnBrk="1" hangingPunct="1"/>
            <a:r>
              <a:rPr lang="en-US" altLang="zh-CN">
                <a:ea typeface="宋体" charset="-122"/>
              </a:rPr>
              <a:t>                if (edges[j].weight &gt; edges[j+1].weight) {</a:t>
            </a:r>
          </a:p>
          <a:p>
            <a:pPr eaLnBrk="1" hangingPunct="1"/>
            <a:r>
              <a:rPr lang="en-US" altLang="zh-CN">
                <a:ea typeface="宋体" charset="-122"/>
              </a:rPr>
              <a:t>                    // </a:t>
            </a:r>
            <a:r>
              <a:rPr lang="zh-CN" altLang="en-US">
                <a:ea typeface="宋体" charset="-122"/>
              </a:rPr>
              <a:t>交换</a:t>
            </a:r>
            <a:r>
              <a:rPr lang="en-US" altLang="zh-CN">
                <a:ea typeface="宋体" charset="-122"/>
              </a:rPr>
              <a:t>"</a:t>
            </a:r>
            <a:r>
              <a:rPr lang="zh-CN" altLang="en-US">
                <a:ea typeface="宋体" charset="-122"/>
              </a:rPr>
              <a:t>边</a:t>
            </a:r>
            <a:r>
              <a:rPr lang="en-US" altLang="zh-CN">
                <a:ea typeface="宋体" charset="-122"/>
              </a:rPr>
              <a:t>i"</a:t>
            </a:r>
            <a:r>
              <a:rPr lang="zh-CN" altLang="en-US">
                <a:ea typeface="宋体" charset="-122"/>
              </a:rPr>
              <a:t>和</a:t>
            </a:r>
            <a:r>
              <a:rPr lang="en-US" altLang="zh-CN">
                <a:ea typeface="宋体" charset="-122"/>
              </a:rPr>
              <a:t>"</a:t>
            </a:r>
            <a:r>
              <a:rPr lang="zh-CN" altLang="en-US">
                <a:ea typeface="宋体" charset="-122"/>
              </a:rPr>
              <a:t>边</a:t>
            </a:r>
            <a:r>
              <a:rPr lang="en-US" altLang="zh-CN">
                <a:ea typeface="宋体" charset="-122"/>
              </a:rPr>
              <a:t>j"</a:t>
            </a:r>
          </a:p>
          <a:p>
            <a:pPr eaLnBrk="1" hangingPunct="1"/>
            <a:r>
              <a:rPr lang="en-US" altLang="zh-CN">
                <a:ea typeface="宋体" charset="-122"/>
              </a:rPr>
              <a:t>                    EData tmp = edges[j];</a:t>
            </a:r>
          </a:p>
          <a:p>
            <a:pPr eaLnBrk="1" hangingPunct="1"/>
            <a:r>
              <a:rPr lang="en-US" altLang="zh-CN">
                <a:ea typeface="宋体" charset="-122"/>
              </a:rPr>
              <a:t>                    edges[j] = edges[j+1];</a:t>
            </a:r>
          </a:p>
          <a:p>
            <a:pPr eaLnBrk="1" hangingPunct="1"/>
            <a:r>
              <a:rPr lang="en-US" altLang="zh-CN">
                <a:ea typeface="宋体" charset="-122"/>
              </a:rPr>
              <a:t>                    edges[j+1] = tmp;</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a:t>
            </a:r>
          </a:p>
          <a:p>
            <a:pPr eaLnBrk="1" hangingPunct="1"/>
            <a:r>
              <a:rPr lang="en-US" altLang="zh-CN">
                <a:ea typeface="宋体" charset="-122"/>
              </a:rPr>
              <a:t>     * </a:t>
            </a:r>
            <a:r>
              <a:rPr lang="zh-CN" altLang="en-US">
                <a:ea typeface="宋体" charset="-122"/>
              </a:rPr>
              <a:t>获取</a:t>
            </a:r>
            <a:r>
              <a:rPr lang="en-US" altLang="zh-CN">
                <a:ea typeface="宋体" charset="-122"/>
              </a:rPr>
              <a:t>i</a:t>
            </a:r>
            <a:r>
              <a:rPr lang="zh-CN" altLang="en-US">
                <a:ea typeface="宋体" charset="-122"/>
              </a:rPr>
              <a:t>的终点</a:t>
            </a:r>
            <a:r>
              <a:rPr lang="en-US" altLang="zh-CN">
                <a:ea typeface="宋体" charset="-122"/>
              </a:rPr>
              <a:t>, </a:t>
            </a:r>
            <a:r>
              <a:rPr lang="zh-CN" altLang="en-US">
                <a:ea typeface="宋体" charset="-122"/>
              </a:rPr>
              <a:t>这个</a:t>
            </a:r>
            <a:r>
              <a:rPr lang="en-US" altLang="zh-CN">
                <a:ea typeface="宋体" charset="-122"/>
              </a:rPr>
              <a:t>vends </a:t>
            </a:r>
            <a:r>
              <a:rPr lang="zh-CN" altLang="en-US">
                <a:ea typeface="宋体" charset="-122"/>
              </a:rPr>
              <a:t>就是存放终点的数组，是在遍历边的过程中，逐步得到的</a:t>
            </a:r>
          </a:p>
          <a:p>
            <a:pPr eaLnBrk="1" hangingPunct="1"/>
            <a:r>
              <a:rPr lang="zh-CN" altLang="en-US">
                <a:ea typeface="宋体" charset="-122"/>
              </a:rPr>
              <a:t>     * </a:t>
            </a:r>
            <a:r>
              <a:rPr lang="en-US" altLang="zh-CN">
                <a:ea typeface="宋体" charset="-122"/>
              </a:rPr>
              <a:t>i: </a:t>
            </a:r>
            <a:r>
              <a:rPr lang="zh-CN" altLang="en-US">
                <a:ea typeface="宋体" charset="-122"/>
              </a:rPr>
              <a:t>表示 传入的顶点的序号</a:t>
            </a:r>
            <a:r>
              <a:rPr lang="en-US" altLang="zh-CN">
                <a:ea typeface="宋体" charset="-122"/>
              </a:rPr>
              <a:t>(</a:t>
            </a:r>
            <a:r>
              <a:rPr lang="zh-CN" altLang="en-US">
                <a:ea typeface="宋体" charset="-122"/>
              </a:rPr>
              <a:t>索引</a:t>
            </a:r>
            <a:r>
              <a:rPr lang="en-US" altLang="zh-CN">
                <a:ea typeface="宋体" charset="-122"/>
              </a:rPr>
              <a:t>)</a:t>
            </a:r>
          </a:p>
          <a:p>
            <a:pPr eaLnBrk="1" hangingPunct="1"/>
            <a:r>
              <a:rPr lang="en-US" altLang="zh-CN">
                <a:ea typeface="宋体" charset="-122"/>
              </a:rPr>
              <a:t>     * </a:t>
            </a:r>
            <a:r>
              <a:rPr lang="zh-CN" altLang="en-US">
                <a:ea typeface="宋体" charset="-122"/>
              </a:rPr>
              <a:t>返回</a:t>
            </a:r>
            <a:r>
              <a:rPr lang="en-US" altLang="zh-CN">
                <a:ea typeface="宋体" charset="-122"/>
              </a:rPr>
              <a:t>i</a:t>
            </a:r>
            <a:r>
              <a:rPr lang="zh-CN" altLang="en-US">
                <a:ea typeface="宋体" charset="-122"/>
              </a:rPr>
              <a:t>顶点对应的顶点索引值</a:t>
            </a:r>
          </a:p>
          <a:p>
            <a:pPr eaLnBrk="1" hangingPunct="1"/>
            <a:r>
              <a:rPr lang="zh-CN" altLang="en-US">
                <a:ea typeface="宋体" charset="-122"/>
              </a:rPr>
              <a:t>     * 第一次 </a:t>
            </a:r>
            <a:r>
              <a:rPr lang="en-US" altLang="zh-CN">
                <a:ea typeface="宋体" charset="-122"/>
              </a:rPr>
              <a:t>E,F </a:t>
            </a:r>
          </a:p>
          <a:p>
            <a:pPr eaLnBrk="1" hangingPunct="1"/>
            <a:r>
              <a:rPr lang="en-US" altLang="zh-CN">
                <a:ea typeface="宋体" charset="-122"/>
              </a:rPr>
              <a:t>     * getEnd(.., 4) =&gt; 4</a:t>
            </a:r>
          </a:p>
          <a:p>
            <a:pPr eaLnBrk="1" hangingPunct="1"/>
            <a:r>
              <a:rPr lang="en-US" altLang="zh-CN">
                <a:ea typeface="宋体" charset="-122"/>
              </a:rPr>
              <a:t>     * getEnd(.., 5) =&gt; 5</a:t>
            </a:r>
          </a:p>
          <a:p>
            <a:pPr eaLnBrk="1" hangingPunct="1"/>
            <a:r>
              <a:rPr lang="en-US" altLang="zh-CN">
                <a:ea typeface="宋体" charset="-122"/>
              </a:rPr>
              <a:t>     * </a:t>
            </a:r>
            <a:r>
              <a:rPr lang="zh-CN" altLang="en-US">
                <a:ea typeface="宋体" charset="-122"/>
              </a:rPr>
              <a:t>将</a:t>
            </a:r>
            <a:r>
              <a:rPr lang="en-US" altLang="zh-CN">
                <a:ea typeface="宋体" charset="-122"/>
              </a:rPr>
              <a:t>&lt;E,F&gt; </a:t>
            </a:r>
            <a:r>
              <a:rPr lang="zh-CN" altLang="en-US">
                <a:ea typeface="宋体" charset="-122"/>
              </a:rPr>
              <a:t>加入到 </a:t>
            </a:r>
            <a:r>
              <a:rPr lang="en-US" altLang="zh-CN">
                <a:ea typeface="宋体" charset="-122"/>
              </a:rPr>
              <a:t>rets </a:t>
            </a:r>
            <a:r>
              <a:rPr lang="zh-CN" altLang="en-US">
                <a:ea typeface="宋体" charset="-122"/>
              </a:rPr>
              <a:t>后</a:t>
            </a:r>
          </a:p>
          <a:p>
            <a:pPr eaLnBrk="1" hangingPunct="1"/>
            <a:r>
              <a:rPr lang="zh-CN" altLang="en-US">
                <a:ea typeface="宋体" charset="-122"/>
              </a:rPr>
              <a:t>     * </a:t>
            </a:r>
            <a:r>
              <a:rPr lang="en-US" altLang="zh-CN">
                <a:ea typeface="宋体" charset="-122"/>
              </a:rPr>
              <a:t>ends= [0, 0, 0, 0, 5, 0, 0, 0, 0, 0, 0, 0] </a:t>
            </a:r>
            <a:r>
              <a:rPr lang="zh-CN" altLang="en-US">
                <a:ea typeface="宋体" charset="-122"/>
              </a:rPr>
              <a:t>即 </a:t>
            </a:r>
            <a:r>
              <a:rPr lang="en-US" altLang="zh-CN">
                <a:ea typeface="宋体" charset="-122"/>
              </a:rPr>
              <a:t>ends[4] = 5 </a:t>
            </a:r>
            <a:r>
              <a:rPr lang="zh-CN" altLang="en-US">
                <a:ea typeface="宋体" charset="-122"/>
              </a:rPr>
              <a:t>序号为</a:t>
            </a:r>
            <a:r>
              <a:rPr lang="en-US" altLang="zh-CN">
                <a:ea typeface="宋体" charset="-122"/>
              </a:rPr>
              <a:t>4</a:t>
            </a:r>
            <a:r>
              <a:rPr lang="zh-CN" altLang="en-US">
                <a:ea typeface="宋体" charset="-122"/>
              </a:rPr>
              <a:t>的顶点</a:t>
            </a:r>
            <a:r>
              <a:rPr lang="en-US" altLang="zh-CN">
                <a:ea typeface="宋体" charset="-122"/>
              </a:rPr>
              <a:t>E</a:t>
            </a:r>
            <a:r>
              <a:rPr lang="zh-CN" altLang="en-US">
                <a:ea typeface="宋体" charset="-122"/>
              </a:rPr>
              <a:t>的顶点是序号为</a:t>
            </a:r>
            <a:r>
              <a:rPr lang="en-US" altLang="zh-CN">
                <a:ea typeface="宋体" charset="-122"/>
              </a:rPr>
              <a:t>5</a:t>
            </a:r>
            <a:r>
              <a:rPr lang="zh-CN" altLang="en-US">
                <a:ea typeface="宋体" charset="-122"/>
              </a:rPr>
              <a:t>的顶点</a:t>
            </a:r>
            <a:r>
              <a:rPr lang="en-US" altLang="zh-CN">
                <a:ea typeface="宋体" charset="-122"/>
              </a:rPr>
              <a:t>F</a:t>
            </a:r>
          </a:p>
          <a:p>
            <a:pPr eaLnBrk="1" hangingPunct="1"/>
            <a:r>
              <a:rPr lang="en-US" altLang="zh-CN">
                <a:ea typeface="宋体" charset="-122"/>
              </a:rPr>
              <a:t>     */</a:t>
            </a:r>
          </a:p>
          <a:p>
            <a:pPr eaLnBrk="1" hangingPunct="1"/>
            <a:r>
              <a:rPr lang="en-US" altLang="zh-CN">
                <a:ea typeface="宋体" charset="-122"/>
              </a:rPr>
              <a:t>    private int getEnd(int[] ends, int i) {</a:t>
            </a:r>
          </a:p>
          <a:p>
            <a:pPr eaLnBrk="1" hangingPunct="1"/>
            <a:r>
              <a:rPr lang="en-US" altLang="zh-CN">
                <a:ea typeface="宋体" charset="-122"/>
              </a:rPr>
              <a:t>        while (ends[i] != 0) //</a:t>
            </a:r>
            <a:r>
              <a:rPr lang="zh-CN" altLang="en-US">
                <a:ea typeface="宋体" charset="-122"/>
              </a:rPr>
              <a:t>可能是传递的</a:t>
            </a:r>
            <a:r>
              <a:rPr lang="en-US" altLang="zh-CN">
                <a:ea typeface="宋体" charset="-122"/>
              </a:rPr>
              <a:t>,</a:t>
            </a:r>
            <a:r>
              <a:rPr lang="zh-CN" altLang="en-US">
                <a:ea typeface="宋体" charset="-122"/>
              </a:rPr>
              <a:t>一直找到</a:t>
            </a:r>
            <a:r>
              <a:rPr lang="en-US" altLang="zh-CN">
                <a:ea typeface="宋体" charset="-122"/>
              </a:rPr>
              <a:t>vends[i] = 0</a:t>
            </a:r>
            <a:r>
              <a:rPr lang="zh-CN" altLang="en-US">
                <a:ea typeface="宋体" charset="-122"/>
              </a:rPr>
              <a:t>，才传递</a:t>
            </a:r>
            <a:r>
              <a:rPr lang="en-US" altLang="zh-CN">
                <a:ea typeface="宋体" charset="-122"/>
              </a:rPr>
              <a:t>.</a:t>
            </a:r>
          </a:p>
          <a:p>
            <a:pPr eaLnBrk="1" hangingPunct="1"/>
            <a:r>
              <a:rPr lang="en-US" altLang="zh-CN">
                <a:ea typeface="宋体" charset="-122"/>
              </a:rPr>
              <a:t>            i = ends[i];</a:t>
            </a:r>
          </a:p>
          <a:p>
            <a:pPr eaLnBrk="1" hangingPunct="1"/>
            <a:r>
              <a:rPr lang="en-US" altLang="zh-CN">
                <a:ea typeface="宋体" charset="-122"/>
              </a:rPr>
              <a:t>        return i;</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a:t>
            </a:r>
          </a:p>
          <a:p>
            <a:pPr eaLnBrk="1" hangingPunct="1"/>
            <a:r>
              <a:rPr lang="en-US" altLang="zh-CN">
                <a:ea typeface="宋体" charset="-122"/>
              </a:rPr>
              <a:t>    public static void main(String[] args) {</a:t>
            </a:r>
          </a:p>
          <a:p>
            <a:pPr eaLnBrk="1" hangingPunct="1"/>
            <a:r>
              <a:rPr lang="en-US" altLang="zh-CN">
                <a:ea typeface="宋体" charset="-122"/>
              </a:rPr>
              <a:t>        char[] vexs = {'A', 'B', 'C', 'D', 'E', 'F', 'G'};        </a:t>
            </a:r>
          </a:p>
          <a:p>
            <a:pPr eaLnBrk="1" hangingPunct="1"/>
            <a:r>
              <a:rPr lang="en-US" altLang="zh-CN">
                <a:ea typeface="宋体" charset="-122"/>
              </a:rPr>
              <a:t>        </a:t>
            </a:r>
          </a:p>
          <a:p>
            <a:pPr eaLnBrk="1" hangingPunct="1"/>
            <a:r>
              <a:rPr lang="en-US" altLang="zh-CN">
                <a:ea typeface="宋体" charset="-122"/>
              </a:rPr>
              <a:t>      //</a:t>
            </a:r>
            <a:r>
              <a:rPr lang="zh-CN" altLang="en-US">
                <a:ea typeface="宋体" charset="-122"/>
              </a:rPr>
              <a:t>克鲁斯卡尔算法的邻接矩阵  </a:t>
            </a:r>
          </a:p>
          <a:p>
            <a:pPr eaLnBrk="1" hangingPunct="1"/>
            <a:r>
              <a:rPr lang="zh-CN" altLang="en-US">
                <a:ea typeface="宋体" charset="-122"/>
              </a:rPr>
              <a:t>	      </a:t>
            </a:r>
            <a:r>
              <a:rPr lang="en-US" altLang="zh-CN">
                <a:ea typeface="宋体" charset="-122"/>
              </a:rPr>
              <a:t>int matrix[][] = {</a:t>
            </a:r>
          </a:p>
          <a:p>
            <a:pPr eaLnBrk="1" hangingPunct="1"/>
            <a:r>
              <a:rPr lang="en-US" altLang="zh-CN">
                <a:ea typeface="宋体" charset="-122"/>
              </a:rPr>
              <a:t>	      /*A*//*B*//*C*//*D*//*E*//*F*//*G*/</a:t>
            </a:r>
          </a:p>
          <a:p>
            <a:pPr eaLnBrk="1" hangingPunct="1"/>
            <a:r>
              <a:rPr lang="en-US" altLang="zh-CN">
                <a:ea typeface="宋体" charset="-122"/>
              </a:rPr>
              <a:t>	/*A*/ {   0,  12, INF, INF, INF,  16,  14},</a:t>
            </a:r>
          </a:p>
          <a:p>
            <a:pPr eaLnBrk="1" hangingPunct="1"/>
            <a:r>
              <a:rPr lang="en-US" altLang="zh-CN">
                <a:ea typeface="宋体" charset="-122"/>
              </a:rPr>
              <a:t>	/*B*/ {  12,   0,  10, INF, INF,   7, INF},</a:t>
            </a:r>
          </a:p>
          <a:p>
            <a:pPr eaLnBrk="1" hangingPunct="1"/>
            <a:r>
              <a:rPr lang="en-US" altLang="zh-CN">
                <a:ea typeface="宋体" charset="-122"/>
              </a:rPr>
              <a:t>	/*C*/ { INF,  10,   0,   3,   5,   6, INF},</a:t>
            </a:r>
          </a:p>
          <a:p>
            <a:pPr eaLnBrk="1" hangingPunct="1"/>
            <a:r>
              <a:rPr lang="en-US" altLang="zh-CN">
                <a:ea typeface="宋体" charset="-122"/>
              </a:rPr>
              <a:t>	/*D*/ { INF, INF,   3,   0,   4, INF, INF},</a:t>
            </a:r>
          </a:p>
          <a:p>
            <a:pPr eaLnBrk="1" hangingPunct="1"/>
            <a:r>
              <a:rPr lang="en-US" altLang="zh-CN">
                <a:ea typeface="宋体" charset="-122"/>
              </a:rPr>
              <a:t>	/*E*/ { INF, INF,   5,   4,   0,   2,   8},</a:t>
            </a:r>
          </a:p>
          <a:p>
            <a:pPr eaLnBrk="1" hangingPunct="1"/>
            <a:r>
              <a:rPr lang="en-US" altLang="zh-CN">
                <a:ea typeface="宋体" charset="-122"/>
              </a:rPr>
              <a:t>	/*F*/ {  16,   7,   6, INF,   2,   0,   9},</a:t>
            </a:r>
          </a:p>
          <a:p>
            <a:pPr eaLnBrk="1" hangingPunct="1"/>
            <a:r>
              <a:rPr lang="en-US" altLang="zh-CN">
                <a:ea typeface="宋体" charset="-122"/>
              </a:rPr>
              <a:t>	/*G*/ {  14, INF, INF, INF,   8,   9,   0}};</a:t>
            </a:r>
          </a:p>
          <a:p>
            <a:pPr eaLnBrk="1" hangingPunct="1"/>
            <a:r>
              <a:rPr lang="en-US" altLang="zh-CN">
                <a:ea typeface="宋体" charset="-122"/>
              </a:rPr>
              <a:t>        </a:t>
            </a:r>
          </a:p>
          <a:p>
            <a:pPr eaLnBrk="1" hangingPunct="1"/>
            <a:r>
              <a:rPr lang="en-US" altLang="zh-CN">
                <a:ea typeface="宋体" charset="-122"/>
              </a:rPr>
              <a:t>        //</a:t>
            </a:r>
            <a:r>
              <a:rPr lang="zh-CN" altLang="en-US">
                <a:ea typeface="宋体" charset="-122"/>
              </a:rPr>
              <a:t>原理普利姆算法的邻接矩阵</a:t>
            </a:r>
          </a:p>
          <a:p>
            <a:pPr eaLnBrk="1" hangingPunct="1"/>
            <a:r>
              <a:rPr lang="en-US" altLang="zh-CN">
                <a:ea typeface="宋体" charset="-122"/>
              </a:rPr>
              <a:t>//        int matrix[][] = {</a:t>
            </a:r>
          </a:p>
          <a:p>
            <a:pPr eaLnBrk="1" hangingPunct="1"/>
            <a:r>
              <a:rPr lang="en-US" altLang="zh-CN">
                <a:ea typeface="宋体" charset="-122"/>
              </a:rPr>
              <a:t>//                /*A*//*B*//*C*//*D*//*E*//*F*//*G*/</a:t>
            </a:r>
          </a:p>
          <a:p>
            <a:pPr eaLnBrk="1" hangingPunct="1"/>
            <a:r>
              <a:rPr lang="en-US" altLang="zh-CN">
                <a:ea typeface="宋体" charset="-122"/>
              </a:rPr>
              <a:t>//         /*A*/ {   10000,  5, 7, 10000, 10000,  10000,  2},</a:t>
            </a:r>
          </a:p>
          <a:p>
            <a:pPr eaLnBrk="1" hangingPunct="1"/>
            <a:r>
              <a:rPr lang="en-US" altLang="zh-CN">
                <a:ea typeface="宋体" charset="-122"/>
              </a:rPr>
              <a:t>//         /*B*/ {  5,   10000,  10000, 9, 10000,   10000, 3},</a:t>
            </a:r>
          </a:p>
          <a:p>
            <a:pPr eaLnBrk="1" hangingPunct="1"/>
            <a:r>
              <a:rPr lang="en-US" altLang="zh-CN">
                <a:ea typeface="宋体" charset="-122"/>
              </a:rPr>
              <a:t>//         /*C*/ { 7,  10000,   10000,   10000,   8,   10000, 10000},</a:t>
            </a:r>
          </a:p>
          <a:p>
            <a:pPr eaLnBrk="1" hangingPunct="1"/>
            <a:r>
              <a:rPr lang="en-US" altLang="zh-CN">
                <a:ea typeface="宋体" charset="-122"/>
              </a:rPr>
              <a:t>//         /*D*/ { 10000, 9,   10000,   10000,   10000, 4, 10000},</a:t>
            </a:r>
          </a:p>
          <a:p>
            <a:pPr eaLnBrk="1" hangingPunct="1"/>
            <a:r>
              <a:rPr lang="en-US" altLang="zh-CN">
                <a:ea typeface="宋体" charset="-122"/>
              </a:rPr>
              <a:t>//         /*E*/ { 10000, 10000,   8,   10000,   10000,   5,   4},</a:t>
            </a:r>
          </a:p>
          <a:p>
            <a:pPr eaLnBrk="1" hangingPunct="1"/>
            <a:r>
              <a:rPr lang="en-US" altLang="zh-CN">
                <a:ea typeface="宋体" charset="-122"/>
              </a:rPr>
              <a:t>//         /*F*/ {  10000,   10000,   10000, 4,   5,   10000,   6},</a:t>
            </a:r>
          </a:p>
          <a:p>
            <a:pPr eaLnBrk="1" hangingPunct="1"/>
            <a:r>
              <a:rPr lang="en-US" altLang="zh-CN">
                <a:ea typeface="宋体" charset="-122"/>
              </a:rPr>
              <a:t>//         /*G*/ {  2, 3, 10000, 10000,   4,   6,   10000}};</a:t>
            </a: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自定义</a:t>
            </a:r>
            <a:r>
              <a:rPr lang="en-US" altLang="zh-CN">
                <a:ea typeface="宋体" charset="-122"/>
              </a:rPr>
              <a:t>"</a:t>
            </a:r>
            <a:r>
              <a:rPr lang="zh-CN" altLang="en-US">
                <a:ea typeface="宋体" charset="-122"/>
              </a:rPr>
              <a:t>图</a:t>
            </a:r>
            <a:r>
              <a:rPr lang="en-US" altLang="zh-CN">
                <a:ea typeface="宋体" charset="-122"/>
              </a:rPr>
              <a:t>"(</a:t>
            </a:r>
            <a:r>
              <a:rPr lang="zh-CN" altLang="en-US">
                <a:ea typeface="宋体" charset="-122"/>
              </a:rPr>
              <a:t>输入矩阵队列</a:t>
            </a:r>
            <a:r>
              <a:rPr lang="en-US" altLang="zh-CN">
                <a:ea typeface="宋体" charset="-122"/>
              </a:rPr>
              <a:t>)</a:t>
            </a:r>
          </a:p>
          <a:p>
            <a:pPr eaLnBrk="1" hangingPunct="1"/>
            <a:r>
              <a:rPr lang="en-US" altLang="zh-CN">
                <a:ea typeface="宋体" charset="-122"/>
              </a:rPr>
              <a:t>	      KruskalCase kruskalCase = new KruskalCase(vexs, matrix);</a:t>
            </a:r>
          </a:p>
          <a:p>
            <a:pPr eaLnBrk="1" hangingPunct="1"/>
            <a:endParaRPr lang="en-US" altLang="zh-CN">
              <a:ea typeface="宋体" charset="-122"/>
            </a:endParaRPr>
          </a:p>
          <a:p>
            <a:pPr eaLnBrk="1" hangingPunct="1"/>
            <a:r>
              <a:rPr lang="en-US" altLang="zh-CN">
                <a:ea typeface="宋体" charset="-122"/>
              </a:rPr>
              <a:t>	      kruskalCase.print();   // </a:t>
            </a:r>
            <a:r>
              <a:rPr lang="zh-CN" altLang="en-US">
                <a:ea typeface="宋体" charset="-122"/>
              </a:rPr>
              <a:t>打印图</a:t>
            </a:r>
          </a:p>
          <a:p>
            <a:pPr eaLnBrk="1" hangingPunct="1"/>
            <a:r>
              <a:rPr lang="zh-CN" altLang="en-US">
                <a:ea typeface="宋体" charset="-122"/>
              </a:rPr>
              <a:t>	      </a:t>
            </a:r>
            <a:r>
              <a:rPr lang="en-US" altLang="zh-CN">
                <a:ea typeface="宋体" charset="-122"/>
              </a:rPr>
              <a:t>kruskalCase.kruskal();   // Kruskal</a:t>
            </a:r>
            <a:r>
              <a:rPr lang="zh-CN" altLang="en-US">
                <a:ea typeface="宋体" charset="-122"/>
              </a:rPr>
              <a:t>算法生成最小生成树</a:t>
            </a:r>
          </a:p>
          <a:p>
            <a:pPr eaLnBrk="1" hangingPunct="1"/>
            <a:r>
              <a:rPr lang="zh-CN" altLang="en-US">
                <a:ea typeface="宋体" charset="-122"/>
              </a:rPr>
              <a:t>    </a:t>
            </a:r>
            <a:r>
              <a:rPr lang="en-US" altLang="zh-CN">
                <a:ea typeface="宋体" charset="-122"/>
              </a:rPr>
              <a:t>}</a:t>
            </a:r>
          </a:p>
          <a:p>
            <a:pPr eaLnBrk="1" hangingPunct="1"/>
            <a:r>
              <a:rPr lang="en-US" altLang="zh-CN">
                <a:ea typeface="宋体" charset="-122"/>
              </a:rPr>
              <a:t>}</a:t>
            </a:r>
          </a:p>
          <a:p>
            <a:pPr eaLnBrk="1" hangingPunct="1"/>
            <a:endParaRPr lang="en-US" altLang="zh-CN">
              <a:ea typeface="宋体" charset="-122"/>
            </a:endParaRPr>
          </a:p>
          <a:p>
            <a:pPr eaLnBrk="1" hangingPunct="1"/>
            <a:r>
              <a:rPr lang="en-US" altLang="zh-CN">
                <a:ea typeface="宋体" charset="-122"/>
              </a:rPr>
              <a:t>//EData </a:t>
            </a:r>
            <a:r>
              <a:rPr lang="zh-CN" altLang="en-US">
                <a:ea typeface="宋体" charset="-122"/>
              </a:rPr>
              <a:t>的一个对象，表示一条边</a:t>
            </a:r>
            <a:r>
              <a:rPr lang="en-US" altLang="zh-CN">
                <a:ea typeface="宋体" charset="-122"/>
              </a:rPr>
              <a:t>, </a:t>
            </a:r>
            <a:r>
              <a:rPr lang="zh-CN" altLang="en-US">
                <a:ea typeface="宋体" charset="-122"/>
              </a:rPr>
              <a:t>形式 </a:t>
            </a:r>
            <a:r>
              <a:rPr lang="en-US" altLang="zh-CN">
                <a:ea typeface="宋体" charset="-122"/>
              </a:rPr>
              <a:t>&lt;E,F&gt; 3</a:t>
            </a:r>
          </a:p>
          <a:p>
            <a:pPr eaLnBrk="1" hangingPunct="1"/>
            <a:r>
              <a:rPr lang="en-US" altLang="zh-CN">
                <a:ea typeface="宋体" charset="-122"/>
              </a:rPr>
              <a:t>class EData {</a:t>
            </a:r>
          </a:p>
          <a:p>
            <a:pPr eaLnBrk="1" hangingPunct="1"/>
            <a:r>
              <a:rPr lang="en-US" altLang="zh-CN">
                <a:ea typeface="宋体" charset="-122"/>
              </a:rPr>
              <a:t>    char start; // </a:t>
            </a:r>
            <a:r>
              <a:rPr lang="zh-CN" altLang="en-US">
                <a:ea typeface="宋体" charset="-122"/>
              </a:rPr>
              <a:t>边的起点</a:t>
            </a:r>
          </a:p>
          <a:p>
            <a:pPr eaLnBrk="1" hangingPunct="1"/>
            <a:r>
              <a:rPr lang="zh-CN" altLang="en-US">
                <a:ea typeface="宋体" charset="-122"/>
              </a:rPr>
              <a:t>    </a:t>
            </a:r>
            <a:r>
              <a:rPr lang="en-US" altLang="zh-CN">
                <a:ea typeface="宋体" charset="-122"/>
              </a:rPr>
              <a:t>char end;   // </a:t>
            </a:r>
            <a:r>
              <a:rPr lang="zh-CN" altLang="en-US">
                <a:ea typeface="宋体" charset="-122"/>
              </a:rPr>
              <a:t>边的终点</a:t>
            </a:r>
          </a:p>
          <a:p>
            <a:pPr eaLnBrk="1" hangingPunct="1"/>
            <a:r>
              <a:rPr lang="zh-CN" altLang="en-US">
                <a:ea typeface="宋体" charset="-122"/>
              </a:rPr>
              <a:t>    </a:t>
            </a:r>
            <a:r>
              <a:rPr lang="en-US" altLang="zh-CN">
                <a:ea typeface="宋体" charset="-122"/>
              </a:rPr>
              <a:t>int weight; // </a:t>
            </a:r>
            <a:r>
              <a:rPr lang="zh-CN" altLang="en-US">
                <a:ea typeface="宋体" charset="-122"/>
              </a:rPr>
              <a:t>边的权重</a:t>
            </a:r>
          </a:p>
          <a:p>
            <a:pPr eaLnBrk="1" hangingPunct="1"/>
            <a:endParaRPr lang="zh-CN" altLang="en-US">
              <a:ea typeface="宋体" charset="-122"/>
            </a:endParaRPr>
          </a:p>
          <a:p>
            <a:pPr eaLnBrk="1" hangingPunct="1"/>
            <a:r>
              <a:rPr lang="zh-CN" altLang="en-US">
                <a:ea typeface="宋体" charset="-122"/>
              </a:rPr>
              <a:t>    </a:t>
            </a:r>
            <a:r>
              <a:rPr lang="en-US" altLang="zh-CN">
                <a:ea typeface="宋体" charset="-122"/>
              </a:rPr>
              <a:t>public EData(char start, char end, int weight) {</a:t>
            </a:r>
          </a:p>
          <a:p>
            <a:pPr eaLnBrk="1" hangingPunct="1"/>
            <a:r>
              <a:rPr lang="en-US" altLang="zh-CN">
                <a:ea typeface="宋体" charset="-122"/>
              </a:rPr>
              <a:t>        this.start = start;</a:t>
            </a:r>
          </a:p>
          <a:p>
            <a:pPr eaLnBrk="1" hangingPunct="1"/>
            <a:r>
              <a:rPr lang="en-US" altLang="zh-CN">
                <a:ea typeface="宋体" charset="-122"/>
              </a:rPr>
              <a:t>        this.end = end;</a:t>
            </a:r>
          </a:p>
          <a:p>
            <a:pPr eaLnBrk="1" hangingPunct="1"/>
            <a:r>
              <a:rPr lang="en-US" altLang="zh-CN">
                <a:ea typeface="宋体" charset="-122"/>
              </a:rPr>
              <a:t>        this.weight = weight;</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@Override</a:t>
            </a:r>
          </a:p>
          <a:p>
            <a:pPr eaLnBrk="1" hangingPunct="1"/>
            <a:r>
              <a:rPr lang="en-US" altLang="zh-CN">
                <a:ea typeface="宋体" charset="-122"/>
              </a:rPr>
              <a:t>	public String toString() {</a:t>
            </a:r>
          </a:p>
          <a:p>
            <a:pPr eaLnBrk="1" hangingPunct="1"/>
            <a:r>
              <a:rPr lang="en-US" altLang="zh-CN">
                <a:ea typeface="宋体" charset="-122"/>
              </a:rPr>
              <a:t>		return "EData [start=" + start + ", end=" + end + ", weight=" + weight + "]";</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a:t>
            </a:r>
          </a:p>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245</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2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246</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2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247</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2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248</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2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r>
              <a:rPr lang="en-US" altLang="zh-CN">
                <a:ea typeface="宋体" charset="-122"/>
              </a:rPr>
              <a:t>//</a:t>
            </a:r>
            <a:r>
              <a:rPr lang="zh-CN" altLang="en-US">
                <a:ea typeface="宋体" charset="-122"/>
              </a:rPr>
              <a:t>代码</a:t>
            </a:r>
            <a:endParaRPr lang="en-US" altLang="zh-CN">
              <a:ea typeface="宋体" charset="-122"/>
            </a:endParaRPr>
          </a:p>
          <a:p>
            <a:pPr eaLnBrk="1" hangingPunct="1"/>
            <a:endParaRPr lang="en-US" altLang="zh-CN">
              <a:ea typeface="宋体" charset="-122"/>
            </a:endParaRPr>
          </a:p>
          <a:p>
            <a:pPr eaLnBrk="1" hangingPunct="1"/>
            <a:r>
              <a:rPr lang="en-US" altLang="zh-CN">
                <a:ea typeface="宋体" charset="-122"/>
              </a:rPr>
              <a:t>package com.atguigu.algtem;</a:t>
            </a:r>
          </a:p>
          <a:p>
            <a:pPr eaLnBrk="1" hangingPunct="1"/>
            <a:endParaRPr lang="en-US" altLang="zh-CN">
              <a:ea typeface="宋体" charset="-122"/>
            </a:endParaRPr>
          </a:p>
          <a:p>
            <a:pPr eaLnBrk="1" hangingPunct="1"/>
            <a:r>
              <a:rPr lang="en-US" altLang="zh-CN">
                <a:ea typeface="宋体" charset="-122"/>
              </a:rPr>
              <a:t>import java.util.Arrays;</a:t>
            </a:r>
          </a:p>
          <a:p>
            <a:pPr eaLnBrk="1" hangingPunct="1"/>
            <a:endParaRPr lang="en-US" altLang="zh-CN">
              <a:ea typeface="宋体" charset="-122"/>
            </a:endParaRPr>
          </a:p>
          <a:p>
            <a:pPr eaLnBrk="1" hangingPunct="1"/>
            <a:r>
              <a:rPr lang="en-US" altLang="zh-CN">
                <a:ea typeface="宋体" charset="-122"/>
              </a:rPr>
              <a:t>public class DijkstraAlgorithm {</a:t>
            </a:r>
          </a:p>
          <a:p>
            <a:pPr eaLnBrk="1" hangingPunct="1"/>
            <a:r>
              <a:rPr lang="en-US" altLang="zh-CN">
                <a:ea typeface="宋体" charset="-122"/>
              </a:rPr>
              <a:t>	public static void main(String[] args){  </a:t>
            </a:r>
          </a:p>
          <a:p>
            <a:pPr eaLnBrk="1" hangingPunct="1"/>
            <a:r>
              <a:rPr lang="en-US" altLang="zh-CN">
                <a:ea typeface="宋体" charset="-122"/>
              </a:rPr>
              <a:t>        char[] vertex=new char[]{'A','B','C','D','E','F','G'}; //</a:t>
            </a:r>
            <a:r>
              <a:rPr lang="zh-CN" altLang="en-US">
                <a:ea typeface="宋体" charset="-122"/>
              </a:rPr>
              <a:t>顶点数组  </a:t>
            </a:r>
          </a:p>
          <a:p>
            <a:pPr eaLnBrk="1" hangingPunct="1"/>
            <a:r>
              <a:rPr lang="zh-CN" altLang="en-US">
                <a:ea typeface="宋体" charset="-122"/>
              </a:rPr>
              <a:t>        </a:t>
            </a:r>
            <a:r>
              <a:rPr lang="en-US" altLang="zh-CN">
                <a:ea typeface="宋体" charset="-122"/>
              </a:rPr>
              <a:t>int[][] matrix=new int[7][7];     //</a:t>
            </a:r>
            <a:r>
              <a:rPr lang="zh-CN" altLang="en-US">
                <a:ea typeface="宋体" charset="-122"/>
              </a:rPr>
              <a:t>邻接矩阵  </a:t>
            </a:r>
          </a:p>
          <a:p>
            <a:pPr eaLnBrk="1" hangingPunct="1"/>
            <a:r>
              <a:rPr lang="zh-CN" altLang="en-US">
                <a:ea typeface="宋体" charset="-122"/>
              </a:rPr>
              <a:t>        </a:t>
            </a:r>
            <a:r>
              <a:rPr lang="en-US" altLang="zh-CN">
                <a:ea typeface="宋体" charset="-122"/>
              </a:rPr>
              <a:t>final int N=65535;  </a:t>
            </a:r>
          </a:p>
          <a:p>
            <a:pPr eaLnBrk="1" hangingPunct="1"/>
            <a:r>
              <a:rPr lang="en-US" altLang="zh-CN">
                <a:ea typeface="宋体" charset="-122"/>
              </a:rPr>
              <a:t>        matrix[0]=new int[]{N,5,7,N,N,N,2};  </a:t>
            </a:r>
          </a:p>
          <a:p>
            <a:pPr eaLnBrk="1" hangingPunct="1"/>
            <a:r>
              <a:rPr lang="en-US" altLang="zh-CN">
                <a:ea typeface="宋体" charset="-122"/>
              </a:rPr>
              <a:t>        matrix[1]=new int[]{5,N,N,9,N,N,3};  </a:t>
            </a:r>
          </a:p>
          <a:p>
            <a:pPr eaLnBrk="1" hangingPunct="1"/>
            <a:r>
              <a:rPr lang="en-US" altLang="zh-CN">
                <a:ea typeface="宋体" charset="-122"/>
              </a:rPr>
              <a:t>        matrix[2]=new int[]{7,N,N,N,8,N,N};  </a:t>
            </a:r>
          </a:p>
          <a:p>
            <a:pPr eaLnBrk="1" hangingPunct="1"/>
            <a:r>
              <a:rPr lang="en-US" altLang="zh-CN">
                <a:ea typeface="宋体" charset="-122"/>
              </a:rPr>
              <a:t>        matrix[3]=new int[]{N,9,N,N,N,4,N};  </a:t>
            </a:r>
          </a:p>
          <a:p>
            <a:pPr eaLnBrk="1" hangingPunct="1"/>
            <a:r>
              <a:rPr lang="en-US" altLang="zh-CN">
                <a:ea typeface="宋体" charset="-122"/>
              </a:rPr>
              <a:t>        matrix[4]=new int[]{N,N,8,N,N,5,4};  </a:t>
            </a:r>
          </a:p>
          <a:p>
            <a:pPr eaLnBrk="1" hangingPunct="1"/>
            <a:r>
              <a:rPr lang="en-US" altLang="zh-CN">
                <a:ea typeface="宋体" charset="-122"/>
              </a:rPr>
              <a:t>        matrix[5]=new int[]{N,N,N,4,5,N,6};  </a:t>
            </a:r>
          </a:p>
          <a:p>
            <a:pPr eaLnBrk="1" hangingPunct="1"/>
            <a:r>
              <a:rPr lang="en-US" altLang="zh-CN">
                <a:ea typeface="宋体" charset="-122"/>
              </a:rPr>
              <a:t>        matrix[6]=new int[]{2,3,N,N,4,6,N};  </a:t>
            </a:r>
          </a:p>
          <a:p>
            <a:pPr eaLnBrk="1" hangingPunct="1"/>
            <a:r>
              <a:rPr lang="en-US" altLang="zh-CN">
                <a:ea typeface="宋体" charset="-122"/>
              </a:rPr>
              <a:t>        Graph graph=new Graph(vertex,matrix);  //</a:t>
            </a:r>
            <a:r>
              <a:rPr lang="zh-CN" altLang="en-US">
                <a:ea typeface="宋体" charset="-122"/>
              </a:rPr>
              <a:t>构建图对象  </a:t>
            </a:r>
          </a:p>
          <a:p>
            <a:pPr eaLnBrk="1" hangingPunct="1"/>
            <a:r>
              <a:rPr lang="zh-CN" altLang="en-US">
                <a:ea typeface="宋体" charset="-122"/>
              </a:rPr>
              <a:t>        </a:t>
            </a:r>
            <a:r>
              <a:rPr lang="en-US" altLang="zh-CN">
                <a:ea typeface="宋体" charset="-122"/>
              </a:rPr>
              <a:t>graph.shwoGraph();</a:t>
            </a:r>
          </a:p>
          <a:p>
            <a:pPr eaLnBrk="1" hangingPunct="1"/>
            <a:r>
              <a:rPr lang="en-US" altLang="zh-CN">
                <a:ea typeface="宋体" charset="-122"/>
              </a:rPr>
              <a:t>        //</a:t>
            </a:r>
            <a:r>
              <a:rPr lang="zh-CN" altLang="en-US">
                <a:ea typeface="宋体" charset="-122"/>
              </a:rPr>
              <a:t>上述为测试用例  </a:t>
            </a:r>
          </a:p>
          <a:p>
            <a:pPr eaLnBrk="1" hangingPunct="1"/>
            <a:r>
              <a:rPr lang="zh-CN" altLang="en-US">
                <a:ea typeface="宋体" charset="-122"/>
              </a:rPr>
              <a:t>        </a:t>
            </a:r>
            <a:r>
              <a:rPr lang="en-US" altLang="zh-CN">
                <a:ea typeface="宋体" charset="-122"/>
              </a:rPr>
              <a:t>graph.dsj(6);</a:t>
            </a:r>
          </a:p>
          <a:p>
            <a:pPr eaLnBrk="1" hangingPunct="1"/>
            <a:r>
              <a:rPr lang="en-US" altLang="zh-CN">
                <a:ea typeface="宋体" charset="-122"/>
              </a:rPr>
              <a:t>        graph.showDsj();</a:t>
            </a:r>
          </a:p>
          <a:p>
            <a:pPr eaLnBrk="1" hangingPunct="1"/>
            <a:r>
              <a:rPr lang="en-US" altLang="zh-CN">
                <a:ea typeface="宋体" charset="-122"/>
              </a:rPr>
              <a:t>    }  </a:t>
            </a:r>
          </a:p>
          <a:p>
            <a:pPr eaLnBrk="1" hangingPunct="1"/>
            <a:endParaRPr lang="en-US" altLang="zh-CN">
              <a:ea typeface="宋体" charset="-122"/>
            </a:endParaRPr>
          </a:p>
          <a:p>
            <a:pPr eaLnBrk="1" hangingPunct="1"/>
            <a:r>
              <a:rPr lang="en-US" altLang="zh-CN">
                <a:ea typeface="宋体" charset="-122"/>
              </a:rPr>
              <a:t>}</a:t>
            </a:r>
          </a:p>
          <a:p>
            <a:pPr eaLnBrk="1" hangingPunct="1"/>
            <a:endParaRPr lang="en-US" altLang="zh-CN">
              <a:ea typeface="宋体" charset="-122"/>
            </a:endParaRPr>
          </a:p>
          <a:p>
            <a:pPr eaLnBrk="1" hangingPunct="1"/>
            <a:endParaRPr lang="en-US" altLang="zh-CN">
              <a:ea typeface="宋体" charset="-122"/>
            </a:endParaRPr>
          </a:p>
          <a:p>
            <a:pPr eaLnBrk="1" hangingPunct="1"/>
            <a:r>
              <a:rPr lang="en-US" altLang="zh-CN">
                <a:ea typeface="宋体" charset="-122"/>
              </a:rPr>
              <a:t>class Graph{</a:t>
            </a:r>
          </a:p>
          <a:p>
            <a:pPr eaLnBrk="1" hangingPunct="1"/>
            <a:r>
              <a:rPr lang="en-US" altLang="zh-CN">
                <a:ea typeface="宋体" charset="-122"/>
              </a:rPr>
              <a:t>	private char[] vertex; //</a:t>
            </a:r>
            <a:r>
              <a:rPr lang="zh-CN" altLang="en-US">
                <a:ea typeface="宋体" charset="-122"/>
              </a:rPr>
              <a:t>顶点数组</a:t>
            </a:r>
          </a:p>
          <a:p>
            <a:pPr eaLnBrk="1" hangingPunct="1"/>
            <a:r>
              <a:rPr lang="zh-CN" altLang="en-US">
                <a:ea typeface="宋体" charset="-122"/>
              </a:rPr>
              <a:t>	</a:t>
            </a:r>
            <a:r>
              <a:rPr lang="en-US" altLang="zh-CN">
                <a:ea typeface="宋体" charset="-122"/>
              </a:rPr>
              <a:t>private int[][] matrix;	//</a:t>
            </a:r>
            <a:r>
              <a:rPr lang="zh-CN" altLang="en-US">
                <a:ea typeface="宋体" charset="-122"/>
              </a:rPr>
              <a:t>邻接矩阵</a:t>
            </a:r>
          </a:p>
          <a:p>
            <a:pPr eaLnBrk="1" hangingPunct="1"/>
            <a:r>
              <a:rPr lang="zh-CN" altLang="en-US">
                <a:ea typeface="宋体" charset="-122"/>
              </a:rPr>
              <a:t>	</a:t>
            </a:r>
            <a:r>
              <a:rPr lang="en-US" altLang="zh-CN">
                <a:ea typeface="宋体" charset="-122"/>
              </a:rPr>
              <a:t>private Visited_vertex vi;	//</a:t>
            </a:r>
            <a:r>
              <a:rPr lang="zh-CN" altLang="en-US">
                <a:ea typeface="宋体" charset="-122"/>
              </a:rPr>
              <a:t>已访问的顶点集合</a:t>
            </a:r>
          </a:p>
          <a:p>
            <a:pPr eaLnBrk="1" hangingPunct="1"/>
            <a:r>
              <a:rPr lang="zh-CN" altLang="en-US">
                <a:ea typeface="宋体" charset="-122"/>
              </a:rPr>
              <a:t>	</a:t>
            </a:r>
            <a:r>
              <a:rPr lang="en-US" altLang="zh-CN">
                <a:ea typeface="宋体" charset="-122"/>
              </a:rPr>
              <a:t>public Graph(char[] vertex,int[][] matrix){</a:t>
            </a:r>
          </a:p>
          <a:p>
            <a:pPr eaLnBrk="1" hangingPunct="1"/>
            <a:r>
              <a:rPr lang="en-US" altLang="zh-CN">
                <a:ea typeface="宋体" charset="-122"/>
              </a:rPr>
              <a:t>		this.vertex=vertex;</a:t>
            </a:r>
          </a:p>
          <a:p>
            <a:pPr eaLnBrk="1" hangingPunct="1"/>
            <a:r>
              <a:rPr lang="en-US" altLang="zh-CN">
                <a:ea typeface="宋体" charset="-122"/>
              </a:rPr>
              <a:t>		this.matrix=matrix;</a:t>
            </a:r>
          </a:p>
          <a:p>
            <a:pPr eaLnBrk="1" hangingPunct="1"/>
            <a:r>
              <a:rPr lang="en-US" altLang="zh-CN">
                <a:ea typeface="宋体" charset="-122"/>
              </a:rPr>
              <a:t>	}</a:t>
            </a:r>
          </a:p>
          <a:p>
            <a:pPr eaLnBrk="1" hangingPunct="1"/>
            <a:r>
              <a:rPr lang="en-US" altLang="zh-CN">
                <a:ea typeface="宋体" charset="-122"/>
              </a:rPr>
              <a:t>	public void shwoGraph() {</a:t>
            </a:r>
          </a:p>
          <a:p>
            <a:pPr eaLnBrk="1" hangingPunct="1"/>
            <a:r>
              <a:rPr lang="en-US" altLang="zh-CN">
                <a:ea typeface="宋体" charset="-122"/>
              </a:rPr>
              <a:t>		for(int[] link: matrix) {</a:t>
            </a:r>
          </a:p>
          <a:p>
            <a:pPr eaLnBrk="1" hangingPunct="1"/>
            <a:r>
              <a:rPr lang="en-US" altLang="zh-CN">
                <a:ea typeface="宋体" charset="-122"/>
              </a:rPr>
              <a:t>			System.out.println(Arrays.toString(link));</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public void showDsj() {</a:t>
            </a:r>
          </a:p>
          <a:p>
            <a:pPr eaLnBrk="1" hangingPunct="1"/>
            <a:r>
              <a:rPr lang="en-US" altLang="zh-CN">
                <a:ea typeface="宋体" charset="-122"/>
              </a:rPr>
              <a:t>		vi.show();</a:t>
            </a:r>
          </a:p>
          <a:p>
            <a:pPr eaLnBrk="1" hangingPunct="1"/>
            <a:r>
              <a:rPr lang="en-US" altLang="zh-CN">
                <a:ea typeface="宋体" charset="-122"/>
              </a:rPr>
              <a:t>	}</a:t>
            </a:r>
          </a:p>
          <a:p>
            <a:pPr eaLnBrk="1" hangingPunct="1"/>
            <a:r>
              <a:rPr lang="en-US" altLang="zh-CN">
                <a:ea typeface="宋体" charset="-122"/>
              </a:rPr>
              <a:t>	public void dsj(int index){	//</a:t>
            </a:r>
            <a:r>
              <a:rPr lang="zh-CN" altLang="en-US">
                <a:ea typeface="宋体" charset="-122"/>
              </a:rPr>
              <a:t>迪杰斯特拉算法计算最短路径</a:t>
            </a:r>
          </a:p>
          <a:p>
            <a:pPr eaLnBrk="1" hangingPunct="1"/>
            <a:r>
              <a:rPr lang="zh-CN" altLang="en-US">
                <a:ea typeface="宋体" charset="-122"/>
              </a:rPr>
              <a:t>		</a:t>
            </a:r>
            <a:r>
              <a:rPr lang="en-US" altLang="zh-CN">
                <a:ea typeface="宋体" charset="-122"/>
              </a:rPr>
              <a:t>vi=new Visited_vertex(vertex.length,index);//</a:t>
            </a:r>
            <a:r>
              <a:rPr lang="zh-CN" altLang="en-US">
                <a:ea typeface="宋体" charset="-122"/>
              </a:rPr>
              <a:t>初始化访问顶点集合对象</a:t>
            </a:r>
          </a:p>
          <a:p>
            <a:pPr eaLnBrk="1" hangingPunct="1"/>
            <a:r>
              <a:rPr lang="zh-CN" altLang="en-US">
                <a:ea typeface="宋体" charset="-122"/>
              </a:rPr>
              <a:t>		</a:t>
            </a:r>
            <a:r>
              <a:rPr lang="en-US" altLang="zh-CN">
                <a:ea typeface="宋体" charset="-122"/>
              </a:rPr>
              <a:t>update(index);//</a:t>
            </a:r>
            <a:r>
              <a:rPr lang="zh-CN" altLang="en-US">
                <a:ea typeface="宋体" charset="-122"/>
              </a:rPr>
              <a:t>更新</a:t>
            </a:r>
            <a:r>
              <a:rPr lang="en-US" altLang="zh-CN">
                <a:ea typeface="宋体" charset="-122"/>
              </a:rPr>
              <a:t>index</a:t>
            </a:r>
            <a:r>
              <a:rPr lang="zh-CN" altLang="en-US">
                <a:ea typeface="宋体" charset="-122"/>
              </a:rPr>
              <a:t>下标顶点到周围顶点的距离与周围顶点的前驱顶点</a:t>
            </a:r>
          </a:p>
          <a:p>
            <a:pPr eaLnBrk="1" hangingPunct="1"/>
            <a:r>
              <a:rPr lang="zh-CN" altLang="en-US">
                <a:ea typeface="宋体" charset="-122"/>
              </a:rPr>
              <a:t>		</a:t>
            </a:r>
            <a:r>
              <a:rPr lang="en-US" altLang="zh-CN">
                <a:ea typeface="宋体" charset="-122"/>
              </a:rPr>
              <a:t>//vi.show();//</a:t>
            </a:r>
            <a:r>
              <a:rPr lang="zh-CN" altLang="en-US">
                <a:ea typeface="宋体" charset="-122"/>
              </a:rPr>
              <a:t>查看中间过程</a:t>
            </a:r>
          </a:p>
          <a:p>
            <a:pPr eaLnBrk="1" hangingPunct="1"/>
            <a:r>
              <a:rPr lang="zh-CN" altLang="en-US">
                <a:ea typeface="宋体" charset="-122"/>
              </a:rPr>
              <a:t>		</a:t>
            </a:r>
            <a:r>
              <a:rPr lang="en-US" altLang="zh-CN">
                <a:ea typeface="宋体" charset="-122"/>
              </a:rPr>
              <a:t>//index=vi.updateArr();//</a:t>
            </a:r>
            <a:r>
              <a:rPr lang="zh-CN" altLang="en-US">
                <a:ea typeface="宋体" charset="-122"/>
              </a:rPr>
              <a:t>选择并返回新的访问顶点</a:t>
            </a:r>
          </a:p>
          <a:p>
            <a:pPr eaLnBrk="1" hangingPunct="1"/>
            <a:r>
              <a:rPr lang="zh-CN" altLang="en-US">
                <a:ea typeface="宋体" charset="-122"/>
              </a:rPr>
              <a:t>		</a:t>
            </a:r>
            <a:r>
              <a:rPr lang="en-US" altLang="zh-CN">
                <a:ea typeface="宋体" charset="-122"/>
              </a:rPr>
              <a:t>for(int j=1;j&lt;vertex.length;j++){</a:t>
            </a:r>
          </a:p>
          <a:p>
            <a:pPr eaLnBrk="1" hangingPunct="1"/>
            <a:r>
              <a:rPr lang="en-US" altLang="zh-CN">
                <a:ea typeface="宋体" charset="-122"/>
              </a:rPr>
              <a:t>			index=vi.updateArr();//</a:t>
            </a:r>
            <a:r>
              <a:rPr lang="zh-CN" altLang="en-US">
                <a:ea typeface="宋体" charset="-122"/>
              </a:rPr>
              <a:t>选择并返回新的访问顶点</a:t>
            </a:r>
          </a:p>
          <a:p>
            <a:pPr eaLnBrk="1" hangingPunct="1"/>
            <a:r>
              <a:rPr lang="zh-CN" altLang="en-US">
                <a:ea typeface="宋体" charset="-122"/>
              </a:rPr>
              <a:t>			</a:t>
            </a:r>
            <a:r>
              <a:rPr lang="en-US" altLang="zh-CN">
                <a:ea typeface="宋体" charset="-122"/>
              </a:rPr>
              <a:t>update(index);//</a:t>
            </a:r>
            <a:r>
              <a:rPr lang="zh-CN" altLang="en-US">
                <a:ea typeface="宋体" charset="-122"/>
              </a:rPr>
              <a:t>更新从出发顶点到</a:t>
            </a:r>
            <a:r>
              <a:rPr lang="en-US" altLang="zh-CN">
                <a:ea typeface="宋体" charset="-122"/>
              </a:rPr>
              <a:t>index</a:t>
            </a:r>
            <a:r>
              <a:rPr lang="zh-CN" altLang="en-US">
                <a:ea typeface="宋体" charset="-122"/>
              </a:rPr>
              <a:t>周围各顶点的距离</a:t>
            </a:r>
          </a:p>
          <a:p>
            <a:pPr eaLnBrk="1" hangingPunct="1"/>
            <a:r>
              <a:rPr lang="zh-CN" altLang="en-US">
                <a:ea typeface="宋体" charset="-122"/>
              </a:rPr>
              <a:t>			</a:t>
            </a:r>
            <a:r>
              <a:rPr lang="en-US" altLang="zh-CN">
                <a:ea typeface="宋体" charset="-122"/>
              </a:rPr>
              <a:t>//vi.show();</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private void update(int index){//</a:t>
            </a:r>
            <a:r>
              <a:rPr lang="zh-CN" altLang="en-US">
                <a:ea typeface="宋体" charset="-122"/>
              </a:rPr>
              <a:t>更新从出发顶点到</a:t>
            </a:r>
            <a:r>
              <a:rPr lang="en-US" altLang="zh-CN">
                <a:ea typeface="宋体" charset="-122"/>
              </a:rPr>
              <a:t>index</a:t>
            </a:r>
            <a:r>
              <a:rPr lang="zh-CN" altLang="en-US">
                <a:ea typeface="宋体" charset="-122"/>
              </a:rPr>
              <a:t>周围各顶点的距离</a:t>
            </a:r>
          </a:p>
          <a:p>
            <a:pPr eaLnBrk="1" hangingPunct="1"/>
            <a:r>
              <a:rPr lang="zh-CN" altLang="en-US">
                <a:ea typeface="宋体" charset="-122"/>
              </a:rPr>
              <a:t>		</a:t>
            </a:r>
            <a:r>
              <a:rPr lang="en-US" altLang="zh-CN">
                <a:ea typeface="宋体" charset="-122"/>
              </a:rPr>
              <a:t>int len=0;</a:t>
            </a:r>
          </a:p>
          <a:p>
            <a:pPr eaLnBrk="1" hangingPunct="1"/>
            <a:r>
              <a:rPr lang="en-US" altLang="zh-CN">
                <a:ea typeface="宋体" charset="-122"/>
              </a:rPr>
              <a:t>		for(int j=0;j&lt;matrix[index].length;j++){</a:t>
            </a:r>
          </a:p>
          <a:p>
            <a:pPr eaLnBrk="1" hangingPunct="1"/>
            <a:r>
              <a:rPr lang="en-US" altLang="zh-CN">
                <a:ea typeface="宋体" charset="-122"/>
              </a:rPr>
              <a:t>			/*</a:t>
            </a:r>
            <a:r>
              <a:rPr lang="zh-CN" altLang="en-US">
                <a:ea typeface="宋体" charset="-122"/>
              </a:rPr>
              <a:t>下面这个判断条件是指：</a:t>
            </a:r>
            <a:r>
              <a:rPr lang="en-US" altLang="zh-CN">
                <a:ea typeface="宋体" charset="-122"/>
              </a:rPr>
              <a:t>j</a:t>
            </a:r>
            <a:r>
              <a:rPr lang="zh-CN" altLang="en-US">
                <a:ea typeface="宋体" charset="-122"/>
              </a:rPr>
              <a:t>顶点还没有被访问，并且从出发顶点到</a:t>
            </a:r>
            <a:r>
              <a:rPr lang="en-US" altLang="zh-CN">
                <a:ea typeface="宋体" charset="-122"/>
              </a:rPr>
              <a:t>index</a:t>
            </a:r>
            <a:r>
              <a:rPr lang="zh-CN" altLang="en-US">
                <a:ea typeface="宋体" charset="-122"/>
              </a:rPr>
              <a:t>顶点的距离，加上</a:t>
            </a:r>
          </a:p>
          <a:p>
            <a:pPr eaLnBrk="1" hangingPunct="1"/>
            <a:r>
              <a:rPr lang="zh-CN" altLang="en-US">
                <a:ea typeface="宋体" charset="-122"/>
              </a:rPr>
              <a:t>			从</a:t>
            </a:r>
            <a:r>
              <a:rPr lang="en-US" altLang="zh-CN">
                <a:ea typeface="宋体" charset="-122"/>
              </a:rPr>
              <a:t>index</a:t>
            </a:r>
            <a:r>
              <a:rPr lang="zh-CN" altLang="en-US">
                <a:ea typeface="宋体" charset="-122"/>
              </a:rPr>
              <a:t>顶点到</a:t>
            </a:r>
            <a:r>
              <a:rPr lang="en-US" altLang="zh-CN">
                <a:ea typeface="宋体" charset="-122"/>
              </a:rPr>
              <a:t>j</a:t>
            </a:r>
            <a:r>
              <a:rPr lang="zh-CN" altLang="en-US">
                <a:ea typeface="宋体" charset="-122"/>
              </a:rPr>
              <a:t>顶点的距离，小于从出发顶点到</a:t>
            </a:r>
            <a:r>
              <a:rPr lang="en-US" altLang="zh-CN">
                <a:ea typeface="宋体" charset="-122"/>
              </a:rPr>
              <a:t>j</a:t>
            </a:r>
            <a:r>
              <a:rPr lang="zh-CN" altLang="en-US">
                <a:ea typeface="宋体" charset="-122"/>
              </a:rPr>
              <a:t>顶点的距离</a:t>
            </a:r>
            <a:r>
              <a:rPr lang="en-US" altLang="zh-CN">
                <a:ea typeface="宋体" charset="-122"/>
              </a:rPr>
              <a:t>, </a:t>
            </a:r>
            <a:r>
              <a:rPr lang="zh-CN" altLang="en-US">
                <a:ea typeface="宋体" charset="-122"/>
              </a:rPr>
              <a:t>就需要更新	*</a:t>
            </a:r>
            <a:r>
              <a:rPr lang="en-US" altLang="zh-CN">
                <a:ea typeface="宋体" charset="-122"/>
              </a:rPr>
              <a:t>/</a:t>
            </a:r>
          </a:p>
          <a:p>
            <a:pPr eaLnBrk="1" hangingPunct="1"/>
            <a:r>
              <a:rPr lang="en-US" altLang="zh-CN">
                <a:ea typeface="宋体" charset="-122"/>
              </a:rPr>
              <a:t>			len=vi.getDis(index)+matrix[index][j];</a:t>
            </a:r>
          </a:p>
          <a:p>
            <a:pPr eaLnBrk="1" hangingPunct="1"/>
            <a:r>
              <a:rPr lang="en-US" altLang="zh-CN">
                <a:ea typeface="宋体" charset="-122"/>
              </a:rPr>
              <a:t>			if(!vi.in(j)&amp;&amp;len&lt;vi.getDis(j)){</a:t>
            </a:r>
          </a:p>
          <a:p>
            <a:pPr eaLnBrk="1" hangingPunct="1"/>
            <a:r>
              <a:rPr lang="en-US" altLang="zh-CN">
                <a:ea typeface="宋体" charset="-122"/>
              </a:rPr>
              <a:t>				vi.updatePre(j,index);//</a:t>
            </a:r>
            <a:r>
              <a:rPr lang="zh-CN" altLang="en-US">
                <a:ea typeface="宋体" charset="-122"/>
              </a:rPr>
              <a:t>更新</a:t>
            </a:r>
            <a:r>
              <a:rPr lang="en-US" altLang="zh-CN">
                <a:ea typeface="宋体" charset="-122"/>
              </a:rPr>
              <a:t>j</a:t>
            </a:r>
            <a:r>
              <a:rPr lang="zh-CN" altLang="en-US">
                <a:ea typeface="宋体" charset="-122"/>
              </a:rPr>
              <a:t>顶点的前驱为</a:t>
            </a:r>
            <a:r>
              <a:rPr lang="en-US" altLang="zh-CN">
                <a:ea typeface="宋体" charset="-122"/>
              </a:rPr>
              <a:t>index</a:t>
            </a:r>
            <a:r>
              <a:rPr lang="zh-CN" altLang="en-US">
                <a:ea typeface="宋体" charset="-122"/>
              </a:rPr>
              <a:t>节点，下一次</a:t>
            </a:r>
            <a:r>
              <a:rPr lang="en-US" altLang="zh-CN">
                <a:ea typeface="宋体" charset="-122"/>
              </a:rPr>
              <a:t>j</a:t>
            </a:r>
            <a:r>
              <a:rPr lang="zh-CN" altLang="en-US">
                <a:ea typeface="宋体" charset="-122"/>
              </a:rPr>
              <a:t>又成了</a:t>
            </a:r>
            <a:r>
              <a:rPr lang="en-US" altLang="zh-CN">
                <a:ea typeface="宋体" charset="-122"/>
              </a:rPr>
              <a:t>index,</a:t>
            </a:r>
            <a:r>
              <a:rPr lang="zh-CN" altLang="en-US">
                <a:ea typeface="宋体" charset="-122"/>
              </a:rPr>
              <a:t>逐层推进</a:t>
            </a:r>
          </a:p>
          <a:p>
            <a:pPr eaLnBrk="1" hangingPunct="1"/>
            <a:r>
              <a:rPr lang="zh-CN" altLang="en-US">
                <a:ea typeface="宋体" charset="-122"/>
              </a:rPr>
              <a:t>				</a:t>
            </a:r>
            <a:r>
              <a:rPr lang="en-US" altLang="zh-CN">
                <a:ea typeface="宋体" charset="-122"/>
              </a:rPr>
              <a:t>vi.updateDis(j,len);//</a:t>
            </a:r>
            <a:r>
              <a:rPr lang="zh-CN" altLang="en-US">
                <a:ea typeface="宋体" charset="-122"/>
              </a:rPr>
              <a:t>更新出发节点到</a:t>
            </a:r>
            <a:r>
              <a:rPr lang="en-US" altLang="zh-CN">
                <a:ea typeface="宋体" charset="-122"/>
              </a:rPr>
              <a:t>j</a:t>
            </a:r>
            <a:r>
              <a:rPr lang="zh-CN" altLang="en-US">
                <a:ea typeface="宋体" charset="-122"/>
              </a:rPr>
              <a:t>顶点的距离</a:t>
            </a:r>
          </a:p>
          <a:p>
            <a:pPr eaLnBrk="1" hangingPunct="1"/>
            <a:r>
              <a:rPr lang="zh-CN" altLang="en-US">
                <a:ea typeface="宋体" charset="-122"/>
              </a:rPr>
              <a:t>			</a:t>
            </a:r>
            <a:r>
              <a:rPr lang="en-US" altLang="zh-CN">
                <a:ea typeface="宋体" charset="-122"/>
              </a:rPr>
              <a:t>}</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a:t>
            </a:r>
          </a:p>
          <a:p>
            <a:pPr eaLnBrk="1" hangingPunct="1"/>
            <a:r>
              <a:rPr lang="en-US" altLang="zh-CN">
                <a:ea typeface="宋体" charset="-122"/>
              </a:rPr>
              <a:t>class Visited_vertex{	//</a:t>
            </a:r>
            <a:r>
              <a:rPr lang="zh-CN" altLang="en-US">
                <a:ea typeface="宋体" charset="-122"/>
              </a:rPr>
              <a:t>已访问顶点集合</a:t>
            </a:r>
          </a:p>
          <a:p>
            <a:pPr eaLnBrk="1" hangingPunct="1"/>
            <a:r>
              <a:rPr lang="zh-CN" altLang="en-US">
                <a:ea typeface="宋体" charset="-122"/>
              </a:rPr>
              <a:t>	</a:t>
            </a:r>
            <a:r>
              <a:rPr lang="en-US" altLang="zh-CN">
                <a:ea typeface="宋体" charset="-122"/>
              </a:rPr>
              <a:t>//</a:t>
            </a:r>
            <a:r>
              <a:rPr lang="zh-CN" altLang="en-US">
                <a:ea typeface="宋体" charset="-122"/>
              </a:rPr>
              <a:t>如果某个顶点已经访问过，则该顶点对应的下标设置为</a:t>
            </a:r>
            <a:r>
              <a:rPr lang="en-US" altLang="zh-CN">
                <a:ea typeface="宋体" charset="-122"/>
              </a:rPr>
              <a:t>1, </a:t>
            </a:r>
            <a:r>
              <a:rPr lang="zh-CN" altLang="en-US">
                <a:ea typeface="宋体" charset="-122"/>
              </a:rPr>
              <a:t>默认为</a:t>
            </a:r>
            <a:r>
              <a:rPr lang="en-US" altLang="zh-CN">
                <a:ea typeface="宋体" charset="-122"/>
              </a:rPr>
              <a:t>0</a:t>
            </a:r>
          </a:p>
          <a:p>
            <a:pPr eaLnBrk="1" hangingPunct="1"/>
            <a:r>
              <a:rPr lang="en-US" altLang="zh-CN">
                <a:ea typeface="宋体" charset="-122"/>
              </a:rPr>
              <a:t>	//</a:t>
            </a:r>
            <a:r>
              <a:rPr lang="zh-CN" altLang="en-US">
                <a:ea typeface="宋体" charset="-122"/>
              </a:rPr>
              <a:t>比如 </a:t>
            </a:r>
            <a:r>
              <a:rPr lang="en-US" altLang="zh-CN">
                <a:ea typeface="宋体" charset="-122"/>
              </a:rPr>
              <a:t>G </a:t>
            </a:r>
            <a:r>
              <a:rPr lang="zh-CN" altLang="en-US">
                <a:ea typeface="宋体" charset="-122"/>
              </a:rPr>
              <a:t>顶点被访问，则 </a:t>
            </a:r>
            <a:r>
              <a:rPr lang="en-US" altLang="zh-CN">
                <a:ea typeface="宋体" charset="-122"/>
              </a:rPr>
              <a:t>already_arr[6] = 1</a:t>
            </a:r>
          </a:p>
          <a:p>
            <a:pPr eaLnBrk="1" hangingPunct="1"/>
            <a:r>
              <a:rPr lang="en-US" altLang="zh-CN">
                <a:ea typeface="宋体" charset="-122"/>
              </a:rPr>
              <a:t>	public int[] already_arr;</a:t>
            </a:r>
          </a:p>
          <a:p>
            <a:pPr eaLnBrk="1" hangingPunct="1"/>
            <a:r>
              <a:rPr lang="en-US" altLang="zh-CN">
                <a:ea typeface="宋体" charset="-122"/>
              </a:rPr>
              <a:t>	public int[] pre_visited;	//</a:t>
            </a:r>
            <a:r>
              <a:rPr lang="zh-CN" altLang="en-US">
                <a:ea typeface="宋体" charset="-122"/>
              </a:rPr>
              <a:t>每个下标对应的存储值为前一个顶点下标</a:t>
            </a:r>
          </a:p>
          <a:p>
            <a:pPr eaLnBrk="1" hangingPunct="1"/>
            <a:r>
              <a:rPr lang="zh-CN" altLang="en-US">
                <a:ea typeface="宋体" charset="-122"/>
              </a:rPr>
              <a:t>	</a:t>
            </a:r>
            <a:r>
              <a:rPr lang="en-US" altLang="zh-CN">
                <a:ea typeface="宋体" charset="-122"/>
              </a:rPr>
              <a:t>public int[] dis;	//</a:t>
            </a:r>
            <a:r>
              <a:rPr lang="zh-CN" altLang="en-US">
                <a:ea typeface="宋体" charset="-122"/>
              </a:rPr>
              <a:t>记录出发顶点到其他所有顶点的距离</a:t>
            </a:r>
          </a:p>
          <a:p>
            <a:pPr eaLnBrk="1" hangingPunct="1"/>
            <a:r>
              <a:rPr lang="zh-CN" altLang="en-US">
                <a:ea typeface="宋体" charset="-122"/>
              </a:rPr>
              <a:t>	</a:t>
            </a:r>
            <a:r>
              <a:rPr lang="en-US" altLang="zh-CN">
                <a:ea typeface="宋体" charset="-122"/>
              </a:rPr>
              <a:t>/**</a:t>
            </a:r>
          </a:p>
          <a:p>
            <a:pPr eaLnBrk="1" hangingPunct="1"/>
            <a:r>
              <a:rPr lang="en-US" altLang="zh-CN">
                <a:ea typeface="宋体" charset="-122"/>
              </a:rPr>
              <a:t>	 * </a:t>
            </a:r>
          </a:p>
          <a:p>
            <a:pPr eaLnBrk="1" hangingPunct="1"/>
            <a:r>
              <a:rPr lang="en-US" altLang="zh-CN">
                <a:ea typeface="宋体" charset="-122"/>
              </a:rPr>
              <a:t>	 * @param length </a:t>
            </a:r>
            <a:r>
              <a:rPr lang="zh-CN" altLang="en-US">
                <a:ea typeface="宋体" charset="-122"/>
              </a:rPr>
              <a:t>顶点的个数</a:t>
            </a:r>
          </a:p>
          <a:p>
            <a:pPr eaLnBrk="1" hangingPunct="1"/>
            <a:r>
              <a:rPr lang="zh-CN" altLang="en-US">
                <a:ea typeface="宋体" charset="-122"/>
              </a:rPr>
              <a:t>	 * </a:t>
            </a:r>
            <a:r>
              <a:rPr lang="en-US" altLang="zh-CN">
                <a:ea typeface="宋体" charset="-122"/>
              </a:rPr>
              <a:t>@param index </a:t>
            </a:r>
            <a:r>
              <a:rPr lang="zh-CN" altLang="en-US">
                <a:ea typeface="宋体" charset="-122"/>
              </a:rPr>
              <a:t>出发顶点对应的索引，比如</a:t>
            </a:r>
            <a:r>
              <a:rPr lang="en-US" altLang="zh-CN">
                <a:ea typeface="宋体" charset="-122"/>
              </a:rPr>
              <a:t>G</a:t>
            </a:r>
            <a:r>
              <a:rPr lang="zh-CN" altLang="en-US">
                <a:ea typeface="宋体" charset="-122"/>
              </a:rPr>
              <a:t>顶点就是 </a:t>
            </a:r>
            <a:r>
              <a:rPr lang="en-US" altLang="zh-CN">
                <a:ea typeface="宋体" charset="-122"/>
              </a:rPr>
              <a:t>6</a:t>
            </a:r>
          </a:p>
          <a:p>
            <a:pPr eaLnBrk="1" hangingPunct="1"/>
            <a:r>
              <a:rPr lang="en-US" altLang="zh-CN">
                <a:ea typeface="宋体" charset="-122"/>
              </a:rPr>
              <a:t>	 */</a:t>
            </a:r>
          </a:p>
          <a:p>
            <a:pPr eaLnBrk="1" hangingPunct="1"/>
            <a:r>
              <a:rPr lang="en-US" altLang="zh-CN">
                <a:ea typeface="宋体" charset="-122"/>
              </a:rPr>
              <a:t>	public Visited_vertex(int length,int index){</a:t>
            </a:r>
          </a:p>
          <a:p>
            <a:pPr eaLnBrk="1" hangingPunct="1"/>
            <a:r>
              <a:rPr lang="en-US" altLang="zh-CN">
                <a:ea typeface="宋体" charset="-122"/>
              </a:rPr>
              <a:t>		this.already_arr=new int[length];</a:t>
            </a:r>
          </a:p>
          <a:p>
            <a:pPr eaLnBrk="1" hangingPunct="1"/>
            <a:r>
              <a:rPr lang="en-US" altLang="zh-CN">
                <a:ea typeface="宋体" charset="-122"/>
              </a:rPr>
              <a:t>		this.pre_visited=new int[length];</a:t>
            </a:r>
          </a:p>
          <a:p>
            <a:pPr eaLnBrk="1" hangingPunct="1"/>
            <a:r>
              <a:rPr lang="en-US" altLang="zh-CN">
                <a:ea typeface="宋体" charset="-122"/>
              </a:rPr>
              <a:t>		this.dis=new int[length];</a:t>
            </a:r>
          </a:p>
          <a:p>
            <a:pPr eaLnBrk="1" hangingPunct="1"/>
            <a:r>
              <a:rPr lang="en-US" altLang="zh-CN">
                <a:ea typeface="宋体" charset="-122"/>
              </a:rPr>
              <a:t>		Arrays.fill(dis,65535);//</a:t>
            </a:r>
            <a:r>
              <a:rPr lang="zh-CN" altLang="en-US">
                <a:ea typeface="宋体" charset="-122"/>
              </a:rPr>
              <a:t>设置初始距离</a:t>
            </a:r>
            <a:r>
              <a:rPr lang="en-US" altLang="zh-CN">
                <a:ea typeface="宋体" charset="-122"/>
              </a:rPr>
              <a:t>,</a:t>
            </a:r>
            <a:r>
              <a:rPr lang="zh-CN" altLang="en-US">
                <a:ea typeface="宋体" charset="-122"/>
              </a:rPr>
              <a:t>该距离在处理过程中，会根据实际情况而动态变化</a:t>
            </a:r>
          </a:p>
          <a:p>
            <a:pPr eaLnBrk="1" hangingPunct="1"/>
            <a:r>
              <a:rPr lang="zh-CN" altLang="en-US">
                <a:ea typeface="宋体" charset="-122"/>
              </a:rPr>
              <a:t>		</a:t>
            </a:r>
            <a:r>
              <a:rPr lang="en-US" altLang="zh-CN">
                <a:ea typeface="宋体" charset="-122"/>
              </a:rPr>
              <a:t>already_arr[index]=1;//</a:t>
            </a:r>
            <a:r>
              <a:rPr lang="zh-CN" altLang="en-US">
                <a:ea typeface="宋体" charset="-122"/>
              </a:rPr>
              <a:t>设置出发顶点为已访问</a:t>
            </a:r>
          </a:p>
          <a:p>
            <a:pPr eaLnBrk="1" hangingPunct="1"/>
            <a:r>
              <a:rPr lang="zh-CN" altLang="en-US">
                <a:ea typeface="宋体" charset="-122"/>
              </a:rPr>
              <a:t>		</a:t>
            </a:r>
            <a:r>
              <a:rPr lang="en-US" altLang="zh-CN">
                <a:ea typeface="宋体" charset="-122"/>
              </a:rPr>
              <a:t>dis[index]=0;//</a:t>
            </a:r>
            <a:r>
              <a:rPr lang="zh-CN" altLang="en-US">
                <a:ea typeface="宋体" charset="-122"/>
              </a:rPr>
              <a:t>设置出发顶点访问距离为</a:t>
            </a:r>
            <a:r>
              <a:rPr lang="en-US" altLang="zh-CN">
                <a:ea typeface="宋体" charset="-122"/>
              </a:rPr>
              <a:t>0</a:t>
            </a:r>
          </a:p>
          <a:p>
            <a:pPr eaLnBrk="1" hangingPunct="1"/>
            <a:r>
              <a:rPr lang="en-US" altLang="zh-CN">
                <a:ea typeface="宋体" charset="-122"/>
              </a:rPr>
              <a:t>	}</a:t>
            </a:r>
          </a:p>
          <a:p>
            <a:pPr eaLnBrk="1" hangingPunct="1"/>
            <a:r>
              <a:rPr lang="en-US" altLang="zh-CN">
                <a:ea typeface="宋体" charset="-122"/>
              </a:rPr>
              <a:t>	//</a:t>
            </a:r>
            <a:r>
              <a:rPr lang="zh-CN" altLang="en-US">
                <a:ea typeface="宋体" charset="-122"/>
              </a:rPr>
              <a:t>选择并返回新的访问顶点</a:t>
            </a:r>
            <a:r>
              <a:rPr lang="en-US" altLang="zh-CN">
                <a:ea typeface="宋体" charset="-122"/>
              </a:rPr>
              <a:t>,</a:t>
            </a:r>
            <a:r>
              <a:rPr lang="zh-CN" altLang="en-US">
                <a:ea typeface="宋体" charset="-122"/>
              </a:rPr>
              <a:t>比如第一次访问顶点</a:t>
            </a:r>
            <a:r>
              <a:rPr lang="en-US" altLang="zh-CN">
                <a:ea typeface="宋体" charset="-122"/>
              </a:rPr>
              <a:t>G</a:t>
            </a:r>
            <a:r>
              <a:rPr lang="zh-CN" altLang="en-US">
                <a:ea typeface="宋体" charset="-122"/>
              </a:rPr>
              <a:t>后，下一次就应该访问顶点</a:t>
            </a:r>
            <a:r>
              <a:rPr lang="en-US" altLang="zh-CN">
                <a:ea typeface="宋体" charset="-122"/>
              </a:rPr>
              <a:t>index=0,</a:t>
            </a:r>
            <a:r>
              <a:rPr lang="zh-CN" altLang="en-US">
                <a:ea typeface="宋体" charset="-122"/>
              </a:rPr>
              <a:t>即将</a:t>
            </a:r>
            <a:r>
              <a:rPr lang="en-US" altLang="zh-CN">
                <a:ea typeface="宋体" charset="-122"/>
              </a:rPr>
              <a:t>A</a:t>
            </a:r>
            <a:r>
              <a:rPr lang="zh-CN" altLang="en-US">
                <a:ea typeface="宋体" charset="-122"/>
              </a:rPr>
              <a:t>作为新的顶点了</a:t>
            </a:r>
            <a:r>
              <a:rPr lang="en-US" altLang="zh-CN">
                <a:ea typeface="宋体" charset="-122"/>
              </a:rPr>
              <a:t>.</a:t>
            </a:r>
          </a:p>
          <a:p>
            <a:pPr eaLnBrk="1" hangingPunct="1"/>
            <a:r>
              <a:rPr lang="en-US" altLang="zh-CN">
                <a:ea typeface="宋体" charset="-122"/>
              </a:rPr>
              <a:t>	public int updateArr(){</a:t>
            </a:r>
          </a:p>
          <a:p>
            <a:pPr eaLnBrk="1" hangingPunct="1"/>
            <a:r>
              <a:rPr lang="en-US" altLang="zh-CN">
                <a:ea typeface="宋体" charset="-122"/>
              </a:rPr>
              <a:t>		int min=65535,index=0;;</a:t>
            </a:r>
          </a:p>
          <a:p>
            <a:pPr eaLnBrk="1" hangingPunct="1"/>
            <a:r>
              <a:rPr lang="en-US" altLang="zh-CN">
                <a:ea typeface="宋体" charset="-122"/>
              </a:rPr>
              <a:t>		for(int i=0;i&lt;already_arr.length;i++){</a:t>
            </a:r>
          </a:p>
          <a:p>
            <a:pPr eaLnBrk="1" hangingPunct="1"/>
            <a:r>
              <a:rPr lang="en-US" altLang="zh-CN">
                <a:ea typeface="宋体" charset="-122"/>
              </a:rPr>
              <a:t>			if(already_arr[i]==0&amp;&amp;dis[i]&lt;min){</a:t>
            </a:r>
          </a:p>
          <a:p>
            <a:pPr eaLnBrk="1" hangingPunct="1"/>
            <a:r>
              <a:rPr lang="en-US" altLang="zh-CN">
                <a:ea typeface="宋体" charset="-122"/>
              </a:rPr>
              <a:t>				min=dis[i];</a:t>
            </a:r>
          </a:p>
          <a:p>
            <a:pPr eaLnBrk="1" hangingPunct="1"/>
            <a:r>
              <a:rPr lang="en-US" altLang="zh-CN">
                <a:ea typeface="宋体" charset="-122"/>
              </a:rPr>
              <a:t>				index=i;</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already_arr[index]=1;</a:t>
            </a:r>
          </a:p>
          <a:p>
            <a:pPr eaLnBrk="1" hangingPunct="1"/>
            <a:r>
              <a:rPr lang="en-US" altLang="zh-CN">
                <a:ea typeface="宋体" charset="-122"/>
              </a:rPr>
              <a:t>		return index;</a:t>
            </a:r>
          </a:p>
          <a:p>
            <a:pPr eaLnBrk="1" hangingPunct="1"/>
            <a:r>
              <a:rPr lang="en-US" altLang="zh-CN">
                <a:ea typeface="宋体" charset="-122"/>
              </a:rPr>
              <a:t>	}</a:t>
            </a:r>
          </a:p>
          <a:p>
            <a:pPr eaLnBrk="1" hangingPunct="1"/>
            <a:r>
              <a:rPr lang="en-US" altLang="zh-CN">
                <a:ea typeface="宋体" charset="-122"/>
              </a:rPr>
              <a:t>	public boolean in(int index){//</a:t>
            </a:r>
            <a:r>
              <a:rPr lang="zh-CN" altLang="en-US">
                <a:ea typeface="宋体" charset="-122"/>
              </a:rPr>
              <a:t>判断</a:t>
            </a:r>
            <a:r>
              <a:rPr lang="en-US" altLang="zh-CN">
                <a:ea typeface="宋体" charset="-122"/>
              </a:rPr>
              <a:t>index</a:t>
            </a:r>
            <a:r>
              <a:rPr lang="zh-CN" altLang="en-US">
                <a:ea typeface="宋体" charset="-122"/>
              </a:rPr>
              <a:t>顶点是否被访问过</a:t>
            </a:r>
          </a:p>
          <a:p>
            <a:pPr eaLnBrk="1" hangingPunct="1"/>
            <a:r>
              <a:rPr lang="zh-CN" altLang="en-US">
                <a:ea typeface="宋体" charset="-122"/>
              </a:rPr>
              <a:t>		</a:t>
            </a:r>
            <a:r>
              <a:rPr lang="en-US" altLang="zh-CN">
                <a:ea typeface="宋体" charset="-122"/>
              </a:rPr>
              <a:t>return already_arr[index]==1;</a:t>
            </a:r>
          </a:p>
          <a:p>
            <a:pPr eaLnBrk="1" hangingPunct="1"/>
            <a:r>
              <a:rPr lang="en-US" altLang="zh-CN">
                <a:ea typeface="宋体" charset="-122"/>
              </a:rPr>
              <a:t>	}</a:t>
            </a:r>
          </a:p>
          <a:p>
            <a:pPr eaLnBrk="1" hangingPunct="1"/>
            <a:r>
              <a:rPr lang="en-US" altLang="zh-CN">
                <a:ea typeface="宋体" charset="-122"/>
              </a:rPr>
              <a:t>	public void updateDis(int index,int len){//</a:t>
            </a:r>
            <a:r>
              <a:rPr lang="zh-CN" altLang="en-US">
                <a:ea typeface="宋体" charset="-122"/>
              </a:rPr>
              <a:t>更新出发节点到</a:t>
            </a:r>
            <a:r>
              <a:rPr lang="en-US" altLang="zh-CN">
                <a:ea typeface="宋体" charset="-122"/>
              </a:rPr>
              <a:t>j</a:t>
            </a:r>
            <a:r>
              <a:rPr lang="zh-CN" altLang="en-US">
                <a:ea typeface="宋体" charset="-122"/>
              </a:rPr>
              <a:t>顶点的距离</a:t>
            </a:r>
          </a:p>
          <a:p>
            <a:pPr eaLnBrk="1" hangingPunct="1"/>
            <a:r>
              <a:rPr lang="zh-CN" altLang="en-US">
                <a:ea typeface="宋体" charset="-122"/>
              </a:rPr>
              <a:t>		</a:t>
            </a:r>
            <a:r>
              <a:rPr lang="en-US" altLang="zh-CN">
                <a:ea typeface="宋体" charset="-122"/>
              </a:rPr>
              <a:t>dis[index]=len;</a:t>
            </a:r>
          </a:p>
          <a:p>
            <a:pPr eaLnBrk="1" hangingPunct="1"/>
            <a:r>
              <a:rPr lang="en-US" altLang="zh-CN">
                <a:ea typeface="宋体" charset="-122"/>
              </a:rPr>
              <a:t>	}</a:t>
            </a:r>
          </a:p>
          <a:p>
            <a:pPr eaLnBrk="1" hangingPunct="1"/>
            <a:r>
              <a:rPr lang="en-US" altLang="zh-CN">
                <a:ea typeface="宋体" charset="-122"/>
              </a:rPr>
              <a:t>	public void updatePre(int pre,int index){//</a:t>
            </a:r>
            <a:r>
              <a:rPr lang="zh-CN" altLang="en-US">
                <a:ea typeface="宋体" charset="-122"/>
              </a:rPr>
              <a:t>更新</a:t>
            </a:r>
            <a:r>
              <a:rPr lang="en-US" altLang="zh-CN">
                <a:ea typeface="宋体" charset="-122"/>
              </a:rPr>
              <a:t>j</a:t>
            </a:r>
            <a:r>
              <a:rPr lang="zh-CN" altLang="en-US">
                <a:ea typeface="宋体" charset="-122"/>
              </a:rPr>
              <a:t>顶点的前驱为</a:t>
            </a:r>
            <a:r>
              <a:rPr lang="en-US" altLang="zh-CN">
                <a:ea typeface="宋体" charset="-122"/>
              </a:rPr>
              <a:t>index</a:t>
            </a:r>
            <a:r>
              <a:rPr lang="zh-CN" altLang="en-US">
                <a:ea typeface="宋体" charset="-122"/>
              </a:rPr>
              <a:t>节点</a:t>
            </a:r>
          </a:p>
          <a:p>
            <a:pPr eaLnBrk="1" hangingPunct="1"/>
            <a:r>
              <a:rPr lang="zh-CN" altLang="en-US">
                <a:ea typeface="宋体" charset="-122"/>
              </a:rPr>
              <a:t>		</a:t>
            </a:r>
            <a:r>
              <a:rPr lang="en-US" altLang="zh-CN">
                <a:ea typeface="宋体" charset="-122"/>
              </a:rPr>
              <a:t>pre_visited[pre]=index;</a:t>
            </a:r>
          </a:p>
          <a:p>
            <a:pPr eaLnBrk="1" hangingPunct="1"/>
            <a:r>
              <a:rPr lang="en-US" altLang="zh-CN">
                <a:ea typeface="宋体" charset="-122"/>
              </a:rPr>
              <a:t>	}</a:t>
            </a:r>
          </a:p>
          <a:p>
            <a:pPr eaLnBrk="1" hangingPunct="1"/>
            <a:r>
              <a:rPr lang="en-US" altLang="zh-CN">
                <a:ea typeface="宋体" charset="-122"/>
              </a:rPr>
              <a:t>	public int getDis(int index){//</a:t>
            </a:r>
            <a:r>
              <a:rPr lang="zh-CN" altLang="en-US">
                <a:ea typeface="宋体" charset="-122"/>
              </a:rPr>
              <a:t>返回从出发顶点到</a:t>
            </a:r>
            <a:r>
              <a:rPr lang="en-US" altLang="zh-CN">
                <a:ea typeface="宋体" charset="-122"/>
              </a:rPr>
              <a:t>index</a:t>
            </a:r>
            <a:r>
              <a:rPr lang="zh-CN" altLang="en-US">
                <a:ea typeface="宋体" charset="-122"/>
              </a:rPr>
              <a:t>顶点的距离</a:t>
            </a:r>
          </a:p>
          <a:p>
            <a:pPr eaLnBrk="1" hangingPunct="1"/>
            <a:r>
              <a:rPr lang="zh-CN" altLang="en-US">
                <a:ea typeface="宋体" charset="-122"/>
              </a:rPr>
              <a:t>		</a:t>
            </a:r>
            <a:r>
              <a:rPr lang="en-US" altLang="zh-CN">
                <a:ea typeface="宋体" charset="-122"/>
              </a:rPr>
              <a:t>return dis[index];</a:t>
            </a:r>
          </a:p>
          <a:p>
            <a:pPr eaLnBrk="1" hangingPunct="1"/>
            <a:r>
              <a:rPr lang="en-US" altLang="zh-CN">
                <a:ea typeface="宋体" charset="-122"/>
              </a:rPr>
              <a:t>	}</a:t>
            </a:r>
          </a:p>
          <a:p>
            <a:pPr eaLnBrk="1" hangingPunct="1"/>
            <a:r>
              <a:rPr lang="en-US" altLang="zh-CN">
                <a:ea typeface="宋体" charset="-122"/>
              </a:rPr>
              <a:t>	public void show(){</a:t>
            </a:r>
          </a:p>
          <a:p>
            <a:pPr eaLnBrk="1" hangingPunct="1"/>
            <a:r>
              <a:rPr lang="en-US" altLang="zh-CN">
                <a:ea typeface="宋体" charset="-122"/>
              </a:rPr>
              <a:t>		System.out.println("=============================");</a:t>
            </a:r>
          </a:p>
          <a:p>
            <a:pPr eaLnBrk="1" hangingPunct="1"/>
            <a:r>
              <a:rPr lang="en-US" altLang="zh-CN">
                <a:ea typeface="宋体" charset="-122"/>
              </a:rPr>
              <a:t>		for(int i:already_arr){</a:t>
            </a:r>
          </a:p>
          <a:p>
            <a:pPr eaLnBrk="1" hangingPunct="1"/>
            <a:r>
              <a:rPr lang="en-US" altLang="zh-CN">
                <a:ea typeface="宋体" charset="-122"/>
              </a:rPr>
              <a:t>			System.out.print(i+"  ");</a:t>
            </a:r>
          </a:p>
          <a:p>
            <a:pPr eaLnBrk="1" hangingPunct="1"/>
            <a:r>
              <a:rPr lang="en-US" altLang="zh-CN">
                <a:ea typeface="宋体" charset="-122"/>
              </a:rPr>
              <a:t>		}</a:t>
            </a:r>
          </a:p>
          <a:p>
            <a:pPr eaLnBrk="1" hangingPunct="1"/>
            <a:r>
              <a:rPr lang="en-US" altLang="zh-CN">
                <a:ea typeface="宋体" charset="-122"/>
              </a:rPr>
              <a:t>		System.out.println();</a:t>
            </a:r>
          </a:p>
          <a:p>
            <a:pPr eaLnBrk="1" hangingPunct="1"/>
            <a:r>
              <a:rPr lang="en-US" altLang="zh-CN">
                <a:ea typeface="宋体" charset="-122"/>
              </a:rPr>
              <a:t>		for(int i:pre_visited){</a:t>
            </a:r>
          </a:p>
          <a:p>
            <a:pPr eaLnBrk="1" hangingPunct="1"/>
            <a:r>
              <a:rPr lang="en-US" altLang="zh-CN">
                <a:ea typeface="宋体" charset="-122"/>
              </a:rPr>
              <a:t>			System.out.print(i+"  ");</a:t>
            </a:r>
          </a:p>
          <a:p>
            <a:pPr eaLnBrk="1" hangingPunct="1"/>
            <a:r>
              <a:rPr lang="en-US" altLang="zh-CN">
                <a:ea typeface="宋体" charset="-122"/>
              </a:rPr>
              <a:t>		}</a:t>
            </a:r>
          </a:p>
          <a:p>
            <a:pPr eaLnBrk="1" hangingPunct="1"/>
            <a:r>
              <a:rPr lang="en-US" altLang="zh-CN">
                <a:ea typeface="宋体" charset="-122"/>
              </a:rPr>
              <a:t>		System.out.println();</a:t>
            </a:r>
          </a:p>
          <a:p>
            <a:pPr eaLnBrk="1" hangingPunct="1"/>
            <a:r>
              <a:rPr lang="en-US" altLang="zh-CN">
                <a:ea typeface="宋体" charset="-122"/>
              </a:rPr>
              <a:t>		for(int i:dis){</a:t>
            </a:r>
          </a:p>
          <a:p>
            <a:pPr eaLnBrk="1" hangingPunct="1"/>
            <a:r>
              <a:rPr lang="en-US" altLang="zh-CN">
                <a:ea typeface="宋体" charset="-122"/>
              </a:rPr>
              <a:t>			System.out.print(i+"  ");</a:t>
            </a:r>
          </a:p>
          <a:p>
            <a:pPr eaLnBrk="1" hangingPunct="1"/>
            <a:r>
              <a:rPr lang="en-US" altLang="zh-CN">
                <a:ea typeface="宋体" charset="-122"/>
              </a:rPr>
              <a:t>		}</a:t>
            </a:r>
          </a:p>
          <a:p>
            <a:pPr eaLnBrk="1" hangingPunct="1"/>
            <a:r>
              <a:rPr lang="en-US" altLang="zh-CN">
                <a:ea typeface="宋体" charset="-122"/>
              </a:rPr>
              <a:t>		System.out.println();</a:t>
            </a:r>
          </a:p>
          <a:p>
            <a:pPr eaLnBrk="1" hangingPunct="1"/>
            <a:r>
              <a:rPr lang="en-US" altLang="zh-CN">
                <a:ea typeface="宋体" charset="-122"/>
              </a:rPr>
              <a:t>		char[] vertex=new char[]{'A','B','C','D','E','F','G'}; //</a:t>
            </a:r>
            <a:r>
              <a:rPr lang="zh-CN" altLang="en-US">
                <a:ea typeface="宋体" charset="-122"/>
              </a:rPr>
              <a:t>顶点数组</a:t>
            </a:r>
          </a:p>
          <a:p>
            <a:pPr eaLnBrk="1" hangingPunct="1"/>
            <a:r>
              <a:rPr lang="zh-CN" altLang="en-US">
                <a:ea typeface="宋体" charset="-122"/>
              </a:rPr>
              <a:t>		</a:t>
            </a:r>
            <a:r>
              <a:rPr lang="en-US" altLang="zh-CN">
                <a:ea typeface="宋体" charset="-122"/>
              </a:rPr>
              <a:t>int count = 0;</a:t>
            </a:r>
          </a:p>
          <a:p>
            <a:pPr eaLnBrk="1" hangingPunct="1"/>
            <a:r>
              <a:rPr lang="en-US" altLang="zh-CN">
                <a:ea typeface="宋体" charset="-122"/>
              </a:rPr>
              <a:t>		for(int i:dis){</a:t>
            </a:r>
          </a:p>
          <a:p>
            <a:pPr eaLnBrk="1" hangingPunct="1"/>
            <a:r>
              <a:rPr lang="en-US" altLang="zh-CN">
                <a:ea typeface="宋体" charset="-122"/>
              </a:rPr>
              <a:t>			if(i!=65535){</a:t>
            </a:r>
          </a:p>
          <a:p>
            <a:pPr eaLnBrk="1" hangingPunct="1"/>
            <a:r>
              <a:rPr lang="en-US" altLang="zh-CN">
                <a:ea typeface="宋体" charset="-122"/>
              </a:rPr>
              <a:t>				System.out.print(vertex[count] + "("+ i +") ");</a:t>
            </a:r>
          </a:p>
          <a:p>
            <a:pPr eaLnBrk="1" hangingPunct="1"/>
            <a:r>
              <a:rPr lang="en-US" altLang="zh-CN">
                <a:ea typeface="宋体" charset="-122"/>
              </a:rPr>
              <a:t>			}else{</a:t>
            </a:r>
          </a:p>
          <a:p>
            <a:pPr eaLnBrk="1" hangingPunct="1"/>
            <a:r>
              <a:rPr lang="en-US" altLang="zh-CN">
                <a:ea typeface="宋体" charset="-122"/>
              </a:rPr>
              <a:t>				System.out.print("N  ");</a:t>
            </a:r>
          </a:p>
          <a:p>
            <a:pPr eaLnBrk="1" hangingPunct="1"/>
            <a:r>
              <a:rPr lang="en-US" altLang="zh-CN">
                <a:ea typeface="宋体" charset="-122"/>
              </a:rPr>
              <a:t>			}</a:t>
            </a:r>
          </a:p>
          <a:p>
            <a:pPr eaLnBrk="1" hangingPunct="1"/>
            <a:r>
              <a:rPr lang="en-US" altLang="zh-CN">
                <a:ea typeface="宋体" charset="-122"/>
              </a:rPr>
              <a:t>			count++;</a:t>
            </a:r>
          </a:p>
          <a:p>
            <a:pPr eaLnBrk="1" hangingPunct="1"/>
            <a:r>
              <a:rPr lang="en-US" altLang="zh-CN">
                <a:ea typeface="宋体" charset="-122"/>
              </a:rPr>
              <a:t>		}</a:t>
            </a:r>
          </a:p>
          <a:p>
            <a:pPr eaLnBrk="1" hangingPunct="1"/>
            <a:r>
              <a:rPr lang="en-US" altLang="zh-CN">
                <a:ea typeface="宋体" charset="-122"/>
              </a:rPr>
              <a:t>		System.out.println();</a:t>
            </a:r>
          </a:p>
          <a:p>
            <a:pPr eaLnBrk="1" hangingPunct="1"/>
            <a:r>
              <a:rPr lang="en-US" altLang="zh-CN">
                <a:ea typeface="宋体" charset="-122"/>
              </a:rPr>
              <a:t>	}</a:t>
            </a:r>
          </a:p>
          <a:p>
            <a:pPr eaLnBrk="1" hangingPunct="1"/>
            <a:r>
              <a:rPr lang="en-US" altLang="zh-CN">
                <a:ea typeface="宋体" charset="-122"/>
              </a:rPr>
              <a:t>}</a:t>
            </a: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249</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2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250</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a:ea typeface="宋体" pitchFamily="2" charset="-122"/>
              </a:rPr>
              <a:t>package com.atguigu;</a:t>
            </a: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a:ea typeface="宋体" pitchFamily="2"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a:ea typeface="宋体" pitchFamily="2" charset="-122"/>
              </a:rPr>
              <a:t>import java.util.Scanner;</a:t>
            </a: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a:ea typeface="宋体" pitchFamily="2"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a:ea typeface="宋体" pitchFamily="2" charset="-122"/>
              </a:rPr>
              <a:t>public class ArrayQueueDemo {</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a:ea typeface="宋体" pitchFamily="2" charset="-122"/>
              </a:rPr>
              <a:t>	public static void main(String[] args)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a:ea typeface="宋体" pitchFamily="2"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a:ea typeface="宋体" pitchFamily="2" charset="-122"/>
              </a:rPr>
              <a:t>		// </a:t>
            </a:r>
            <a:r>
              <a:rPr lang="zh-CN" altLang="en-US">
                <a:ea typeface="宋体" pitchFamily="2" charset="-122"/>
              </a:rPr>
              <a:t>初始化一个队列</a:t>
            </a: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a:ea typeface="宋体" pitchFamily="2" charset="-122"/>
              </a:rPr>
              <a:t>		</a:t>
            </a:r>
            <a:r>
              <a:rPr lang="en-US" altLang="zh-CN">
                <a:ea typeface="宋体" pitchFamily="2" charset="-122"/>
              </a:rPr>
              <a:t>ArrayQueue queue = new ArrayQueue(3);</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a:ea typeface="宋体" pitchFamily="2" charset="-122"/>
              </a:rPr>
              <a:t>		char key = ' ';</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a:ea typeface="宋体" pitchFamily="2" charset="-122"/>
              </a:rPr>
              <a:t>		Scanner scanner = new Scanner(System.in);</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a:ea typeface="宋体" pitchFamily="2" charset="-122"/>
              </a:rPr>
              <a:t>		boolean loop = true;</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a:ea typeface="宋体" pitchFamily="2" charset="-122"/>
              </a:rPr>
              <a:t>		while (loop) {</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a:ea typeface="宋体" pitchFamily="2" charset="-122"/>
              </a:rPr>
              <a:t>			System.out.println("s(show): </a:t>
            </a:r>
            <a:r>
              <a:rPr lang="zh-CN" altLang="en-US">
                <a:ea typeface="宋体" pitchFamily="2" charset="-122"/>
              </a:rPr>
              <a:t>表示显示队列</a:t>
            </a:r>
            <a:r>
              <a:rPr lang="en-US" altLang="zh-CN">
                <a:ea typeface="宋体" pitchFamily="2" charset="-122"/>
              </a:rPr>
              <a:t>");</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a:ea typeface="宋体" pitchFamily="2" charset="-122"/>
              </a:rPr>
              <a:t>			System.out.println("e(exit): </a:t>
            </a:r>
            <a:r>
              <a:rPr lang="zh-CN" altLang="en-US">
                <a:ea typeface="宋体" pitchFamily="2" charset="-122"/>
              </a:rPr>
              <a:t>表示退出程序</a:t>
            </a:r>
            <a:r>
              <a:rPr lang="en-US" altLang="zh-CN">
                <a:ea typeface="宋体" pitchFamily="2" charset="-122"/>
              </a:rPr>
              <a:t>");</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a:ea typeface="宋体" pitchFamily="2" charset="-122"/>
              </a:rPr>
              <a:t>			System.out.println("a(add): </a:t>
            </a:r>
            <a:r>
              <a:rPr lang="zh-CN" altLang="en-US">
                <a:ea typeface="宋体" pitchFamily="2" charset="-122"/>
              </a:rPr>
              <a:t>表示添加队列数据</a:t>
            </a:r>
            <a:r>
              <a:rPr lang="en-US" altLang="zh-CN">
                <a:ea typeface="宋体" pitchFamily="2" charset="-122"/>
              </a:rPr>
              <a:t>");</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a:ea typeface="宋体" pitchFamily="2" charset="-122"/>
              </a:rPr>
              <a:t>			System.out.println("g(get): </a:t>
            </a:r>
            <a:r>
              <a:rPr lang="zh-CN" altLang="en-US">
                <a:ea typeface="宋体" pitchFamily="2" charset="-122"/>
              </a:rPr>
              <a:t>表示取出队列数据</a:t>
            </a:r>
            <a:r>
              <a:rPr lang="en-US" altLang="zh-CN">
                <a:ea typeface="宋体" pitchFamily="2" charset="-122"/>
              </a:rPr>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a:ea typeface="宋体" pitchFamily="2"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a:ea typeface="宋体" pitchFamily="2" charset="-122"/>
              </a:rPr>
              <a:t>			key = scanner.next().charAt(0);</a:t>
            </a: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a:ea typeface="宋体" pitchFamily="2"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a:ea typeface="宋体" pitchFamily="2" charset="-122"/>
              </a:rPr>
              <a:t>			switch (key) {</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a:ea typeface="宋体" pitchFamily="2" charset="-122"/>
              </a:rPr>
              <a:t>			case 's':</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a:ea typeface="宋体" pitchFamily="2" charset="-122"/>
              </a:rPr>
              <a:t>				queue.showQueue();</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a:ea typeface="宋体" pitchFamily="2" charset="-122"/>
              </a:rPr>
              <a:t>				break;</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a:ea typeface="宋体" pitchFamily="2" charset="-122"/>
              </a:rPr>
              <a:t>			case 'a':</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a:ea typeface="宋体" pitchFamily="2" charset="-122"/>
              </a:rPr>
              <a:t>				System.out.println("</a:t>
            </a:r>
            <a:r>
              <a:rPr lang="zh-CN" altLang="en-US">
                <a:ea typeface="宋体" pitchFamily="2" charset="-122"/>
              </a:rPr>
              <a:t>请输入一个数</a:t>
            </a:r>
            <a:r>
              <a:rPr lang="en-US" altLang="zh-CN">
                <a:ea typeface="宋体" pitchFamily="2" charset="-122"/>
              </a:rPr>
              <a:t>");</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a:ea typeface="宋体" pitchFamily="2" charset="-122"/>
              </a:rPr>
              <a:t>				int value = scanner.nextInt();</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a:ea typeface="宋体" pitchFamily="2" charset="-122"/>
              </a:rPr>
              <a:t>				queue.addQueue(value);</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a:ea typeface="宋体" pitchFamily="2" charset="-122"/>
              </a:rPr>
              <a:t>				break;</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a:ea typeface="宋体" pitchFamily="2" charset="-122"/>
              </a:rPr>
              <a:t>			case 'g':</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a:ea typeface="宋体" pitchFamily="2" charset="-122"/>
              </a:rPr>
              <a:t>				try {</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a:ea typeface="宋体" pitchFamily="2" charset="-122"/>
              </a:rPr>
              <a:t>					int res = queue.getQueue();</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a:ea typeface="宋体" pitchFamily="2" charset="-122"/>
              </a:rPr>
              <a:t>					System.out.printf("</a:t>
            </a:r>
            <a:r>
              <a:rPr lang="zh-CN" altLang="en-US">
                <a:ea typeface="宋体" pitchFamily="2" charset="-122"/>
              </a:rPr>
              <a:t>取出数据是 </a:t>
            </a:r>
            <a:r>
              <a:rPr lang="en-US" altLang="zh-CN">
                <a:ea typeface="宋体" pitchFamily="2" charset="-122"/>
              </a:rPr>
              <a:t>%d\n", res);</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a:ea typeface="宋体" pitchFamily="2" charset="-122"/>
              </a:rPr>
              <a:t>				} catch (Exception e) {</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a:ea typeface="宋体" pitchFamily="2" charset="-122"/>
              </a:rPr>
              <a:t>					// TODO: handle exception</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a:ea typeface="宋体" pitchFamily="2" charset="-122"/>
              </a:rPr>
              <a:t>					System.out.println(e.getMessage());</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a:ea typeface="宋体" pitchFamily="2" charset="-122"/>
              </a:rPr>
              <a:t>				}</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a:ea typeface="宋体" pitchFamily="2" charset="-122"/>
              </a:rPr>
              <a:t>				break;</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a:ea typeface="宋体" pitchFamily="2" charset="-122"/>
              </a:rPr>
              <a:t>			case 'e':</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a:ea typeface="宋体" pitchFamily="2" charset="-122"/>
              </a:rPr>
              <a:t>				scanner.close(); //</a:t>
            </a:r>
            <a:r>
              <a:rPr lang="zh-CN" altLang="en-US">
                <a:ea typeface="宋体" pitchFamily="2" charset="-122"/>
              </a:rPr>
              <a:t>关闭下</a:t>
            </a:r>
            <a:r>
              <a:rPr lang="en-US" altLang="zh-CN">
                <a:ea typeface="宋体" pitchFamily="2" charset="-122"/>
              </a:rPr>
              <a:t>scanner,</a:t>
            </a:r>
            <a:r>
              <a:rPr lang="zh-CN" altLang="en-US">
                <a:ea typeface="宋体" pitchFamily="2" charset="-122"/>
              </a:rPr>
              <a:t>否则会有警告信息</a:t>
            </a: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a:ea typeface="宋体" pitchFamily="2" charset="-122"/>
              </a:rPr>
              <a:t>				</a:t>
            </a:r>
            <a:r>
              <a:rPr lang="en-US" altLang="zh-CN">
                <a:ea typeface="宋体" pitchFamily="2" charset="-122"/>
              </a:rPr>
              <a:t>loop = false;</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a:ea typeface="宋体" pitchFamily="2" charset="-122"/>
              </a:rPr>
              <a:t>				break;</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a:ea typeface="宋体" pitchFamily="2" charset="-122"/>
              </a:rPr>
              <a:t>			default:</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a:ea typeface="宋体" pitchFamily="2" charset="-122"/>
              </a:rPr>
              <a:t>				break;</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a:ea typeface="宋体" pitchFamily="2" charset="-122"/>
              </a:rPr>
              <a: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a:ea typeface="宋体" pitchFamily="2"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a:ea typeface="宋体" pitchFamily="2" charset="-122"/>
              </a:rPr>
              <a:t>		}</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a:ea typeface="宋体" pitchFamily="2" charset="-122"/>
              </a:rPr>
              <a:t>		System.out.println("</a:t>
            </a:r>
            <a:r>
              <a:rPr lang="zh-CN" altLang="en-US">
                <a:ea typeface="宋体" pitchFamily="2" charset="-122"/>
              </a:rPr>
              <a:t>退出了程序</a:t>
            </a:r>
            <a:r>
              <a:rPr lang="en-US" altLang="zh-CN">
                <a:ea typeface="宋体" pitchFamily="2" charset="-122"/>
              </a:rPr>
              <a:t>~~");</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a:ea typeface="宋体" pitchFamily="2" charset="-122"/>
              </a:rPr>
              <a:t>	}</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a:ea typeface="宋体" pitchFamily="2" charset="-122"/>
              </a:rPr>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a:ea typeface="宋体" pitchFamily="2"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a:ea typeface="宋体" pitchFamily="2" charset="-122"/>
              </a:rPr>
              <a:t>// </a:t>
            </a:r>
            <a:r>
              <a:rPr lang="zh-CN" altLang="en-US">
                <a:ea typeface="宋体" pitchFamily="2" charset="-122"/>
              </a:rPr>
              <a:t>使用数组模拟队列</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a:ea typeface="宋体" pitchFamily="2" charset="-122"/>
              </a:rPr>
              <a:t>class ArrayQueue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a:ea typeface="宋体" pitchFamily="2"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a:ea typeface="宋体" pitchFamily="2" charset="-122"/>
              </a:rPr>
              <a:t>	private int maxSize;</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a:ea typeface="宋体" pitchFamily="2" charset="-122"/>
              </a:rPr>
              <a:t>	private int[] arr; // </a:t>
            </a:r>
            <a:r>
              <a:rPr lang="zh-CN" altLang="en-US">
                <a:ea typeface="宋体" pitchFamily="2" charset="-122"/>
              </a:rPr>
              <a:t>该数组存放数据，模拟队列</a:t>
            </a: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a:ea typeface="宋体" pitchFamily="2" charset="-122"/>
              </a:rPr>
              <a:t>	</a:t>
            </a:r>
            <a:r>
              <a:rPr lang="en-US" altLang="zh-CN">
                <a:ea typeface="宋体" pitchFamily="2" charset="-122"/>
              </a:rPr>
              <a:t>private int front;</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a:ea typeface="宋体" pitchFamily="2" charset="-122"/>
              </a:rPr>
              <a:t>	private int rear;</a:t>
            </a: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a:ea typeface="宋体" pitchFamily="2"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a:ea typeface="宋体" pitchFamily="2" charset="-122"/>
              </a:rPr>
              <a:t>	public ArrayQueue(int arrMaxSize)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a:ea typeface="宋体" pitchFamily="2"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a:ea typeface="宋体" pitchFamily="2" charset="-122"/>
              </a:rPr>
              <a:t>		maxSize = arrMaxSize;</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a:ea typeface="宋体" pitchFamily="2" charset="-122"/>
              </a:rPr>
              <a:t>		arr = new int[maxSize];</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a:ea typeface="宋体" pitchFamily="2" charset="-122"/>
              </a:rPr>
              <a:t>		front = -1; // </a:t>
            </a:r>
            <a:r>
              <a:rPr lang="zh-CN" altLang="en-US">
                <a:ea typeface="宋体" pitchFamily="2" charset="-122"/>
              </a:rPr>
              <a:t>指向队列头部</a:t>
            </a:r>
            <a:r>
              <a:rPr lang="en-US" altLang="zh-CN">
                <a:ea typeface="宋体" pitchFamily="2" charset="-122"/>
              </a:rPr>
              <a:t>, </a:t>
            </a:r>
            <a:r>
              <a:rPr lang="zh-CN" altLang="en-US">
                <a:ea typeface="宋体" pitchFamily="2" charset="-122"/>
              </a:rPr>
              <a:t>分析出</a:t>
            </a:r>
            <a:r>
              <a:rPr lang="en-US" altLang="zh-CN">
                <a:ea typeface="宋体" pitchFamily="2" charset="-122"/>
              </a:rPr>
              <a:t>front </a:t>
            </a:r>
            <a:r>
              <a:rPr lang="zh-CN" altLang="en-US">
                <a:ea typeface="宋体" pitchFamily="2" charset="-122"/>
              </a:rPr>
              <a:t>是指向队列数据的前一个位置</a:t>
            </a: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a:ea typeface="宋体" pitchFamily="2" charset="-122"/>
              </a:rPr>
              <a:t>		</a:t>
            </a:r>
            <a:r>
              <a:rPr lang="en-US" altLang="zh-CN">
                <a:ea typeface="宋体" pitchFamily="2" charset="-122"/>
              </a:rPr>
              <a:t>rear = -1; // </a:t>
            </a:r>
            <a:r>
              <a:rPr lang="zh-CN" altLang="en-US">
                <a:ea typeface="宋体" pitchFamily="2" charset="-122"/>
              </a:rPr>
              <a:t>指向队列的尾部，分析出</a:t>
            </a:r>
            <a:r>
              <a:rPr lang="en-US" altLang="zh-CN">
                <a:ea typeface="宋体" pitchFamily="2" charset="-122"/>
              </a:rPr>
              <a:t>rear </a:t>
            </a:r>
            <a:r>
              <a:rPr lang="zh-CN" altLang="en-US">
                <a:ea typeface="宋体" pitchFamily="2" charset="-122"/>
              </a:rPr>
              <a:t>是指向队列的最后数据</a:t>
            </a:r>
            <a:r>
              <a:rPr lang="en-US" altLang="zh-CN">
                <a:ea typeface="宋体" pitchFamily="2" charset="-122"/>
              </a:rPr>
              <a:t>(</a:t>
            </a:r>
            <a:r>
              <a:rPr lang="zh-CN" altLang="en-US">
                <a:ea typeface="宋体" pitchFamily="2" charset="-122"/>
              </a:rPr>
              <a:t>含</a:t>
            </a:r>
            <a:r>
              <a:rPr lang="en-US" altLang="zh-CN">
                <a:ea typeface="宋体" pitchFamily="2" charset="-122"/>
              </a:rPr>
              <a:t>)</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a:ea typeface="宋体" pitchFamily="2" charset="-122"/>
              </a:rPr>
              <a: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a:ea typeface="宋体" pitchFamily="2"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a:ea typeface="宋体" pitchFamily="2" charset="-122"/>
              </a:rPr>
              <a:t>	// </a:t>
            </a:r>
            <a:r>
              <a:rPr lang="zh-CN" altLang="en-US">
                <a:ea typeface="宋体" pitchFamily="2" charset="-122"/>
              </a:rPr>
              <a:t>判断队列是否满</a:t>
            </a: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a:ea typeface="宋体" pitchFamily="2" charset="-122"/>
              </a:rPr>
              <a:t>	</a:t>
            </a:r>
            <a:r>
              <a:rPr lang="en-US" altLang="zh-CN">
                <a:ea typeface="宋体" pitchFamily="2" charset="-122"/>
              </a:rPr>
              <a:t>public boolean isFull() {</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a:ea typeface="宋体" pitchFamily="2" charset="-122"/>
              </a:rPr>
              <a:t>		return rear == maxSize - 1;</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a:ea typeface="宋体" pitchFamily="2" charset="-122"/>
              </a:rPr>
              <a: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a:ea typeface="宋体" pitchFamily="2"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a:ea typeface="宋体" pitchFamily="2" charset="-122"/>
              </a:rPr>
              <a:t>	// </a:t>
            </a:r>
            <a:r>
              <a:rPr lang="zh-CN" altLang="en-US">
                <a:ea typeface="宋体" pitchFamily="2" charset="-122"/>
              </a:rPr>
              <a:t>判断队列是否空</a:t>
            </a: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a:ea typeface="宋体" pitchFamily="2" charset="-122"/>
              </a:rPr>
              <a:t>	</a:t>
            </a:r>
            <a:r>
              <a:rPr lang="en-US" altLang="zh-CN">
                <a:ea typeface="宋体" pitchFamily="2" charset="-122"/>
              </a:rPr>
              <a:t>public boolean isEmpty() {</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a:ea typeface="宋体" pitchFamily="2" charset="-122"/>
              </a:rPr>
              <a:t>		return front == rear;</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a:ea typeface="宋体" pitchFamily="2" charset="-122"/>
              </a:rPr>
              <a: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a:ea typeface="宋体" pitchFamily="2"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a:ea typeface="宋体" pitchFamily="2" charset="-122"/>
              </a:rPr>
              <a:t>	// </a:t>
            </a:r>
            <a:r>
              <a:rPr lang="zh-CN" altLang="en-US">
                <a:ea typeface="宋体" pitchFamily="2" charset="-122"/>
              </a:rPr>
              <a:t>添加数据到队列</a:t>
            </a:r>
          </a:p>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a:ea typeface="宋体" pitchFamily="2"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a:ea typeface="宋体" pitchFamily="2" charset="-122"/>
              </a:rPr>
              <a:t>	</a:t>
            </a:r>
            <a:r>
              <a:rPr lang="en-US" altLang="zh-CN">
                <a:ea typeface="宋体" pitchFamily="2" charset="-122"/>
              </a:rPr>
              <a:t>public void addQueue(int n) {</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a:ea typeface="宋体" pitchFamily="2" charset="-122"/>
              </a:rPr>
              <a:t>		// </a:t>
            </a:r>
            <a:r>
              <a:rPr lang="zh-CN" altLang="en-US">
                <a:ea typeface="宋体" pitchFamily="2" charset="-122"/>
              </a:rPr>
              <a:t>判断是否满</a:t>
            </a: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a:ea typeface="宋体" pitchFamily="2" charset="-122"/>
              </a:rPr>
              <a:t>		</a:t>
            </a:r>
            <a:r>
              <a:rPr lang="en-US" altLang="zh-CN">
                <a:ea typeface="宋体" pitchFamily="2" charset="-122"/>
              </a:rPr>
              <a:t>if (isFull()) {</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a:ea typeface="宋体" pitchFamily="2" charset="-122"/>
              </a:rPr>
              <a:t>			System.out.println("</a:t>
            </a:r>
            <a:r>
              <a:rPr lang="zh-CN" altLang="en-US">
                <a:ea typeface="宋体" pitchFamily="2" charset="-122"/>
              </a:rPr>
              <a:t>队列满，无法加入</a:t>
            </a:r>
            <a:r>
              <a:rPr lang="en-US" altLang="zh-CN">
                <a:ea typeface="宋体" pitchFamily="2" charset="-122"/>
              </a:rPr>
              <a:t>..");</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a:ea typeface="宋体" pitchFamily="2" charset="-122"/>
              </a:rPr>
              <a:t>			return;</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a:ea typeface="宋体" pitchFamily="2" charset="-122"/>
              </a:rPr>
              <a:t>		}</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a:ea typeface="宋体" pitchFamily="2" charset="-122"/>
              </a:rPr>
              <a:t>		rear += 1; // </a:t>
            </a:r>
            <a:r>
              <a:rPr lang="zh-CN" altLang="en-US">
                <a:ea typeface="宋体" pitchFamily="2" charset="-122"/>
              </a:rPr>
              <a:t>先让</a:t>
            </a:r>
            <a:r>
              <a:rPr lang="en-US" altLang="zh-CN">
                <a:ea typeface="宋体" pitchFamily="2" charset="-122"/>
              </a:rPr>
              <a:t>rear </a:t>
            </a:r>
            <a:r>
              <a:rPr lang="zh-CN" altLang="en-US">
                <a:ea typeface="宋体" pitchFamily="2" charset="-122"/>
              </a:rPr>
              <a:t>后移</a:t>
            </a: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a:ea typeface="宋体" pitchFamily="2" charset="-122"/>
              </a:rPr>
              <a:t>		</a:t>
            </a:r>
            <a:r>
              <a:rPr lang="en-US" altLang="zh-CN">
                <a:ea typeface="宋体" pitchFamily="2" charset="-122"/>
              </a:rPr>
              <a:t>arr[rear] = n;</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a:ea typeface="宋体" pitchFamily="2" charset="-122"/>
              </a:rPr>
              <a: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a:ea typeface="宋体" pitchFamily="2" charset="-122"/>
            </a:endParaRPr>
          </a:p>
          <a:p>
            <a:r>
              <a:rPr lang="en-US" altLang="zh-CN">
                <a:ea typeface="宋体" pitchFamily="2" charset="-122"/>
              </a:rPr>
              <a:t>	</a:t>
            </a:r>
            <a:r>
              <a:rPr lang="en-US" altLang="zh-CN" sz="1200" b="1" kern="1200">
                <a:solidFill>
                  <a:schemeClr val="tx1"/>
                </a:solidFill>
                <a:latin typeface="+mn-lt"/>
                <a:ea typeface="+mn-ea"/>
                <a:cs typeface="+mn-cs"/>
              </a:rPr>
              <a:t>public int headQueue() {</a:t>
            </a:r>
          </a:p>
          <a:p>
            <a:r>
              <a:rPr lang="en-US" altLang="zh-CN" sz="1200" b="1" kern="1200">
                <a:solidFill>
                  <a:schemeClr val="tx1"/>
                </a:solidFill>
                <a:latin typeface="+mn-lt"/>
                <a:ea typeface="+mn-ea"/>
                <a:cs typeface="+mn-cs"/>
              </a:rPr>
              <a:t>		if(isEmpty()) {</a:t>
            </a:r>
          </a:p>
          <a:p>
            <a:r>
              <a:rPr lang="en-US" altLang="zh-CN" sz="1200" b="1" kern="1200">
                <a:solidFill>
                  <a:schemeClr val="tx1"/>
                </a:solidFill>
                <a:latin typeface="+mn-lt"/>
                <a:ea typeface="+mn-ea"/>
                <a:cs typeface="+mn-cs"/>
              </a:rPr>
              <a:t>		throw new RuntimeException("</a:t>
            </a:r>
            <a:r>
              <a:rPr lang="zh-CN" altLang="en-US" sz="1200" b="1" kern="1200">
                <a:solidFill>
                  <a:schemeClr val="tx1"/>
                </a:solidFill>
                <a:latin typeface="+mn-lt"/>
                <a:ea typeface="+mn-ea"/>
                <a:cs typeface="+mn-cs"/>
              </a:rPr>
              <a:t>队列空</a:t>
            </a:r>
            <a:r>
              <a:rPr lang="en-US" altLang="zh-CN" sz="1200" b="1" kern="1200">
                <a:solidFill>
                  <a:schemeClr val="tx1"/>
                </a:solidFill>
                <a:latin typeface="+mn-lt"/>
                <a:ea typeface="+mn-ea"/>
                <a:cs typeface="+mn-cs"/>
              </a:rPr>
              <a:t>");</a:t>
            </a:r>
          </a:p>
          <a:p>
            <a:r>
              <a:rPr lang="en-US" altLang="zh-CN" sz="1200" kern="1200">
                <a:solidFill>
                  <a:schemeClr val="tx1"/>
                </a:solidFill>
                <a:latin typeface="+mn-lt"/>
                <a:ea typeface="+mn-ea"/>
                <a:cs typeface="+mn-cs"/>
              </a:rPr>
              <a:t>	}</a:t>
            </a:r>
          </a:p>
          <a:p>
            <a:r>
              <a:rPr lang="en-US" altLang="zh-CN" sz="1200" b="1" kern="1200">
                <a:solidFill>
                  <a:schemeClr val="tx1"/>
                </a:solidFill>
                <a:latin typeface="+mn-lt"/>
                <a:ea typeface="+mn-ea"/>
                <a:cs typeface="+mn-cs"/>
              </a:rPr>
              <a:t>		return arr[front+1];</a:t>
            </a:r>
          </a:p>
          <a:p>
            <a:r>
              <a:rPr lang="en-US" altLang="zh-CN" sz="1200" kern="1200">
                <a:solidFill>
                  <a:schemeClr val="tx1"/>
                </a:solidFill>
                <a:latin typeface="+mn-lt"/>
                <a:ea typeface="+mn-ea"/>
                <a:cs typeface="+mn-cs"/>
              </a:rPr>
              <a:t>	}</a:t>
            </a:r>
            <a:endParaRPr lang="en-US" altLang="zh-CN">
              <a:ea typeface="宋体" pitchFamily="2"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a:ea typeface="宋体" pitchFamily="2" charset="-122"/>
              </a:rPr>
              <a:t>	// </a:t>
            </a:r>
            <a:r>
              <a:rPr lang="zh-CN" altLang="en-US">
                <a:ea typeface="宋体" pitchFamily="2" charset="-122"/>
              </a:rPr>
              <a:t>获取队列数据</a:t>
            </a: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a:ea typeface="宋体" pitchFamily="2" charset="-122"/>
              </a:rPr>
              <a:t>	</a:t>
            </a:r>
            <a:r>
              <a:rPr lang="en-US" altLang="zh-CN">
                <a:ea typeface="宋体" pitchFamily="2" charset="-122"/>
              </a:rPr>
              <a:t>public int getQueue()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a:ea typeface="宋体" pitchFamily="2"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a:ea typeface="宋体" pitchFamily="2" charset="-122"/>
              </a:rPr>
              <a:t>		if (isEmpty()) {</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a:ea typeface="宋体" pitchFamily="2" charset="-122"/>
              </a:rPr>
              <a:t>			throw new RuntimeException("</a:t>
            </a:r>
            <a:r>
              <a:rPr lang="zh-CN" altLang="en-US">
                <a:ea typeface="宋体" pitchFamily="2" charset="-122"/>
              </a:rPr>
              <a:t>队列空</a:t>
            </a:r>
            <a:r>
              <a:rPr lang="en-US" altLang="zh-CN">
                <a:ea typeface="宋体" pitchFamily="2" charset="-122"/>
              </a:rPr>
              <a:t>~");</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a:ea typeface="宋体" pitchFamily="2" charset="-122"/>
              </a:rPr>
              <a: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a:ea typeface="宋体" pitchFamily="2"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a:ea typeface="宋体" pitchFamily="2" charset="-122"/>
              </a:rPr>
              <a:t>		front += 1;</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a:ea typeface="宋体" pitchFamily="2" charset="-122"/>
              </a:rPr>
              <a:t>		return arr[front];</a:t>
            </a: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a:ea typeface="宋体" pitchFamily="2"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a:ea typeface="宋体" pitchFamily="2" charset="-122"/>
              </a:rPr>
              <a: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a:ea typeface="宋体" pitchFamily="2"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a:ea typeface="宋体" pitchFamily="2" charset="-122"/>
              </a:rPr>
              <a:t>	// </a:t>
            </a:r>
            <a:r>
              <a:rPr lang="zh-CN" altLang="en-US">
                <a:ea typeface="宋体" pitchFamily="2" charset="-122"/>
              </a:rPr>
              <a:t>显示队列的所有数据</a:t>
            </a: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a:ea typeface="宋体" pitchFamily="2" charset="-122"/>
              </a:rPr>
              <a:t>	</a:t>
            </a:r>
            <a:r>
              <a:rPr lang="en-US" altLang="zh-CN">
                <a:ea typeface="宋体" pitchFamily="2" charset="-122"/>
              </a:rPr>
              <a:t>public void showQueue() {</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a:ea typeface="宋体" pitchFamily="2" charset="-122"/>
              </a:rPr>
              <a:t>		if (isEmpty()) {</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a:ea typeface="宋体" pitchFamily="2" charset="-122"/>
              </a:rPr>
              <a:t>			System.out.println("</a:t>
            </a:r>
            <a:r>
              <a:rPr lang="zh-CN" altLang="en-US">
                <a:ea typeface="宋体" pitchFamily="2" charset="-122"/>
              </a:rPr>
              <a:t>队列空的，没有数据</a:t>
            </a:r>
            <a:r>
              <a:rPr lang="en-US" altLang="zh-CN">
                <a:ea typeface="宋体" pitchFamily="2" charset="-122"/>
              </a:rPr>
              <a:t>..");</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a:ea typeface="宋体" pitchFamily="2" charset="-122"/>
              </a:rPr>
              <a:t>			return;</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a:ea typeface="宋体" pitchFamily="2" charset="-122"/>
              </a:rPr>
              <a:t>		}</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a:ea typeface="宋体" pitchFamily="2" charset="-122"/>
              </a:rPr>
              <a:t>		for (int i = 0; i &lt; arr.length; i++) {</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a:ea typeface="宋体" pitchFamily="2" charset="-122"/>
              </a:rPr>
              <a:t>			System.out.printf("arr[%d]=%d\n", i, arr[i]);</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a:ea typeface="宋体" pitchFamily="2" charset="-122"/>
              </a:rPr>
              <a:t>		}</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a:ea typeface="宋体" pitchFamily="2" charset="-122"/>
              </a:rPr>
              <a:t>	}</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a:ea typeface="宋体" pitchFamily="2" charset="-122"/>
              </a:rPr>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a:ea typeface="宋体" pitchFamily="2" charset="-122"/>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a:ea typeface="宋体" pitchFamily="2" charset="-122"/>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a:ea typeface="宋体" pitchFamily="2"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b="1">
                <a:ea typeface="宋体" pitchFamily="2" charset="-122"/>
              </a:rPr>
              <a:t>问题分析</a:t>
            </a:r>
            <a:r>
              <a:rPr lang="en-US" altLang="zh-CN">
                <a:ea typeface="宋体" pitchFamily="2" charset="-122"/>
              </a:rPr>
              <a:t>: </a:t>
            </a:r>
            <a:r>
              <a:rPr lang="zh-CN" altLang="en-US">
                <a:ea typeface="宋体" pitchFamily="2" charset="-122"/>
              </a:rPr>
              <a:t>利用一次就不能使用了，这样不能充分利用数组。</a:t>
            </a:r>
            <a:endParaRPr lang="en-US" altLang="zh-CN">
              <a:ea typeface="宋体" pitchFamily="2"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a:ea typeface="宋体" pitchFamily="2" charset="-122"/>
              </a:rPr>
              <a:t>因此需要优化</a:t>
            </a:r>
            <a:endParaRPr lang="en-US" altLang="zh-CN">
              <a:ea typeface="宋体" pitchFamily="2" charset="-122"/>
            </a:endParaRPr>
          </a:p>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26</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2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251</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2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r>
              <a:rPr lang="en-US" altLang="zh-CN">
                <a:ea typeface="宋体" charset="-122"/>
              </a:rPr>
              <a:t>//</a:t>
            </a:r>
            <a:r>
              <a:rPr lang="zh-CN" altLang="en-US">
                <a:ea typeface="宋体" charset="-122"/>
              </a:rPr>
              <a:t>代码实现</a:t>
            </a:r>
            <a:endParaRPr lang="en-US" altLang="zh-CN">
              <a:ea typeface="宋体" charset="-122"/>
            </a:endParaRPr>
          </a:p>
          <a:p>
            <a:pPr eaLnBrk="1" hangingPunct="1"/>
            <a:endParaRPr lang="en-US" altLang="zh-CN">
              <a:ea typeface="宋体" charset="-122"/>
            </a:endParaRPr>
          </a:p>
          <a:p>
            <a:pPr eaLnBrk="1" hangingPunct="1"/>
            <a:r>
              <a:rPr lang="en-US" altLang="zh-CN">
                <a:ea typeface="宋体" charset="-122"/>
              </a:rPr>
              <a:t>package com.atguigu.floyd;</a:t>
            </a:r>
          </a:p>
          <a:p>
            <a:pPr eaLnBrk="1" hangingPunct="1"/>
            <a:endParaRPr lang="en-US" altLang="zh-CN">
              <a:ea typeface="宋体" charset="-122"/>
            </a:endParaRPr>
          </a:p>
          <a:p>
            <a:pPr eaLnBrk="1" hangingPunct="1"/>
            <a:r>
              <a:rPr lang="en-US" altLang="zh-CN">
                <a:ea typeface="宋体" charset="-122"/>
              </a:rPr>
              <a:t>import java.util.Arrays;</a:t>
            </a:r>
          </a:p>
          <a:p>
            <a:pPr eaLnBrk="1" hangingPunct="1"/>
            <a:endParaRPr lang="en-US" altLang="zh-CN">
              <a:ea typeface="宋体" charset="-122"/>
            </a:endParaRPr>
          </a:p>
          <a:p>
            <a:pPr eaLnBrk="1" hangingPunct="1"/>
            <a:r>
              <a:rPr lang="en-US" altLang="zh-CN">
                <a:ea typeface="宋体" charset="-122"/>
              </a:rPr>
              <a:t>public class FloydAlgorithm {</a:t>
            </a:r>
          </a:p>
          <a:p>
            <a:pPr eaLnBrk="1" hangingPunct="1"/>
            <a:endParaRPr lang="en-US" altLang="zh-CN">
              <a:ea typeface="宋体" charset="-122"/>
            </a:endParaRPr>
          </a:p>
          <a:p>
            <a:pPr eaLnBrk="1" hangingPunct="1"/>
            <a:r>
              <a:rPr lang="en-US" altLang="zh-CN">
                <a:ea typeface="宋体" charset="-122"/>
              </a:rPr>
              <a:t>	public static void main(String[] args) {</a:t>
            </a:r>
          </a:p>
          <a:p>
            <a:pPr eaLnBrk="1" hangingPunct="1"/>
            <a:r>
              <a:rPr lang="en-US" altLang="zh-CN">
                <a:ea typeface="宋体" charset="-122"/>
              </a:rPr>
              <a:t>		char[] vertex=new char[]{'A','B','C','D','E','F','G'}; //</a:t>
            </a:r>
            <a:r>
              <a:rPr lang="zh-CN" altLang="en-US">
                <a:ea typeface="宋体" charset="-122"/>
              </a:rPr>
              <a:t>顶点数组  </a:t>
            </a:r>
          </a:p>
          <a:p>
            <a:pPr eaLnBrk="1" hangingPunct="1"/>
            <a:r>
              <a:rPr lang="zh-CN" altLang="en-US">
                <a:ea typeface="宋体" charset="-122"/>
              </a:rPr>
              <a:t>        </a:t>
            </a:r>
            <a:r>
              <a:rPr lang="en-US" altLang="zh-CN">
                <a:ea typeface="宋体" charset="-122"/>
              </a:rPr>
              <a:t>int[][] matrix=new int[7][];     //</a:t>
            </a:r>
            <a:r>
              <a:rPr lang="zh-CN" altLang="en-US">
                <a:ea typeface="宋体" charset="-122"/>
              </a:rPr>
              <a:t>邻接矩阵  </a:t>
            </a:r>
          </a:p>
          <a:p>
            <a:pPr eaLnBrk="1" hangingPunct="1"/>
            <a:r>
              <a:rPr lang="zh-CN" altLang="en-US">
                <a:ea typeface="宋体" charset="-122"/>
              </a:rPr>
              <a:t>        </a:t>
            </a:r>
            <a:r>
              <a:rPr lang="en-US" altLang="zh-CN">
                <a:ea typeface="宋体" charset="-122"/>
              </a:rPr>
              <a:t>final int N=65535;  </a:t>
            </a:r>
          </a:p>
          <a:p>
            <a:pPr eaLnBrk="1" hangingPunct="1"/>
            <a:r>
              <a:rPr lang="en-US" altLang="zh-CN">
                <a:ea typeface="宋体" charset="-122"/>
              </a:rPr>
              <a:t>        matrix[0]=new int[]{0,5,7,N,N,N,2};  </a:t>
            </a:r>
          </a:p>
          <a:p>
            <a:pPr eaLnBrk="1" hangingPunct="1"/>
            <a:r>
              <a:rPr lang="en-US" altLang="zh-CN">
                <a:ea typeface="宋体" charset="-122"/>
              </a:rPr>
              <a:t>        matrix[1]=new int[]{5,0,N,9,N,N,3};  </a:t>
            </a:r>
          </a:p>
          <a:p>
            <a:pPr eaLnBrk="1" hangingPunct="1"/>
            <a:r>
              <a:rPr lang="en-US" altLang="zh-CN">
                <a:ea typeface="宋体" charset="-122"/>
              </a:rPr>
              <a:t>        matrix[2]=new int[]{7,N,0,N,8,N,N};  </a:t>
            </a:r>
          </a:p>
          <a:p>
            <a:pPr eaLnBrk="1" hangingPunct="1"/>
            <a:r>
              <a:rPr lang="en-US" altLang="zh-CN">
                <a:ea typeface="宋体" charset="-122"/>
              </a:rPr>
              <a:t>        matrix[3]=new int[]{N,9,N,0,N,4,N};  </a:t>
            </a:r>
          </a:p>
          <a:p>
            <a:pPr eaLnBrk="1" hangingPunct="1"/>
            <a:r>
              <a:rPr lang="en-US" altLang="zh-CN">
                <a:ea typeface="宋体" charset="-122"/>
              </a:rPr>
              <a:t>        matrix[4]=new int[]{N,N,8,N,0,5,4};  </a:t>
            </a:r>
          </a:p>
          <a:p>
            <a:pPr eaLnBrk="1" hangingPunct="1"/>
            <a:r>
              <a:rPr lang="en-US" altLang="zh-CN">
                <a:ea typeface="宋体" charset="-122"/>
              </a:rPr>
              <a:t>        matrix[5]=new int[]{N,N,N,4,5,0,6};  </a:t>
            </a:r>
          </a:p>
          <a:p>
            <a:pPr eaLnBrk="1" hangingPunct="1"/>
            <a:r>
              <a:rPr lang="en-US" altLang="zh-CN">
                <a:ea typeface="宋体" charset="-122"/>
              </a:rPr>
              <a:t>        matrix[6]=new int[]{2,3,N,N,4,6,0};  </a:t>
            </a:r>
          </a:p>
          <a:p>
            <a:pPr eaLnBrk="1" hangingPunct="1"/>
            <a:r>
              <a:rPr lang="en-US" altLang="zh-CN">
                <a:ea typeface="宋体" charset="-122"/>
              </a:rPr>
              <a:t>        Graph G=new Graph(vertex.length,matrix,vertex);  //</a:t>
            </a:r>
            <a:r>
              <a:rPr lang="zh-CN" altLang="en-US">
                <a:ea typeface="宋体" charset="-122"/>
              </a:rPr>
              <a:t>构建图对象  </a:t>
            </a:r>
          </a:p>
          <a:p>
            <a:pPr eaLnBrk="1" hangingPunct="1"/>
            <a:r>
              <a:rPr lang="zh-CN" altLang="en-US">
                <a:ea typeface="宋体" charset="-122"/>
              </a:rPr>
              <a:t>        </a:t>
            </a:r>
            <a:r>
              <a:rPr lang="en-US" altLang="zh-CN">
                <a:ea typeface="宋体" charset="-122"/>
              </a:rPr>
              <a:t>//</a:t>
            </a:r>
            <a:r>
              <a:rPr lang="zh-CN" altLang="en-US">
                <a:ea typeface="宋体" charset="-122"/>
              </a:rPr>
              <a:t>上述为测试用例  </a:t>
            </a:r>
          </a:p>
          <a:p>
            <a:pPr eaLnBrk="1" hangingPunct="1"/>
            <a:r>
              <a:rPr lang="zh-CN" altLang="en-US">
                <a:ea typeface="宋体" charset="-122"/>
              </a:rPr>
              <a:t>        </a:t>
            </a:r>
            <a:r>
              <a:rPr lang="en-US" altLang="zh-CN">
                <a:ea typeface="宋体" charset="-122"/>
              </a:rPr>
              <a:t>G.floyd();</a:t>
            </a:r>
          </a:p>
          <a:p>
            <a:pPr eaLnBrk="1" hangingPunct="1"/>
            <a:r>
              <a:rPr lang="en-US" altLang="zh-CN">
                <a:ea typeface="宋体" charset="-122"/>
              </a:rPr>
              <a:t>		G.show();</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a:t>
            </a:r>
          </a:p>
          <a:p>
            <a:pPr eaLnBrk="1" hangingPunct="1"/>
            <a:endParaRPr lang="en-US" altLang="zh-CN">
              <a:ea typeface="宋体" charset="-122"/>
            </a:endParaRPr>
          </a:p>
          <a:p>
            <a:pPr eaLnBrk="1" hangingPunct="1"/>
            <a:r>
              <a:rPr lang="en-US" altLang="zh-CN">
                <a:ea typeface="宋体" charset="-122"/>
              </a:rPr>
              <a:t>class Graph{</a:t>
            </a:r>
          </a:p>
          <a:p>
            <a:pPr eaLnBrk="1" hangingPunct="1"/>
            <a:r>
              <a:rPr lang="en-US" altLang="zh-CN">
                <a:ea typeface="宋体" charset="-122"/>
              </a:rPr>
              <a:t>	char[] vertex;</a:t>
            </a:r>
          </a:p>
          <a:p>
            <a:pPr eaLnBrk="1" hangingPunct="1"/>
            <a:r>
              <a:rPr lang="en-US" altLang="zh-CN">
                <a:ea typeface="宋体" charset="-122"/>
              </a:rPr>
              <a:t>	private int[][] dis;//</a:t>
            </a:r>
            <a:r>
              <a:rPr lang="zh-CN" altLang="en-US">
                <a:ea typeface="宋体" charset="-122"/>
              </a:rPr>
              <a:t>从各个顶点出发到其他顶点的距离</a:t>
            </a:r>
          </a:p>
          <a:p>
            <a:pPr eaLnBrk="1" hangingPunct="1"/>
            <a:r>
              <a:rPr lang="zh-CN" altLang="en-US">
                <a:ea typeface="宋体" charset="-122"/>
              </a:rPr>
              <a:t>	</a:t>
            </a:r>
            <a:r>
              <a:rPr lang="en-US" altLang="zh-CN">
                <a:ea typeface="宋体" charset="-122"/>
              </a:rPr>
              <a:t>private int[][] pre;//</a:t>
            </a:r>
            <a:r>
              <a:rPr lang="zh-CN" altLang="en-US">
                <a:ea typeface="宋体" charset="-122"/>
              </a:rPr>
              <a:t>到达目标顶点的前驱顶点</a:t>
            </a:r>
          </a:p>
          <a:p>
            <a:pPr eaLnBrk="1" hangingPunct="1"/>
            <a:r>
              <a:rPr lang="zh-CN" altLang="en-US">
                <a:ea typeface="宋体" charset="-122"/>
              </a:rPr>
              <a:t>	</a:t>
            </a:r>
            <a:r>
              <a:rPr lang="en-US" altLang="zh-CN">
                <a:ea typeface="宋体" charset="-122"/>
              </a:rPr>
              <a:t>public Graph(int length,int[][] matrix,char[] vertex){</a:t>
            </a:r>
          </a:p>
          <a:p>
            <a:pPr eaLnBrk="1" hangingPunct="1"/>
            <a:r>
              <a:rPr lang="en-US" altLang="zh-CN">
                <a:ea typeface="宋体" charset="-122"/>
              </a:rPr>
              <a:t>		this.vertex=vertex;</a:t>
            </a:r>
          </a:p>
          <a:p>
            <a:pPr eaLnBrk="1" hangingPunct="1"/>
            <a:r>
              <a:rPr lang="en-US" altLang="zh-CN">
                <a:ea typeface="宋体" charset="-122"/>
              </a:rPr>
              <a:t>		this.dis=matrix;</a:t>
            </a:r>
          </a:p>
          <a:p>
            <a:pPr eaLnBrk="1" hangingPunct="1"/>
            <a:r>
              <a:rPr lang="en-US" altLang="zh-CN">
                <a:ea typeface="宋体" charset="-122"/>
              </a:rPr>
              <a:t>		this.pre=new int[length][length];</a:t>
            </a:r>
          </a:p>
          <a:p>
            <a:pPr eaLnBrk="1" hangingPunct="1"/>
            <a:r>
              <a:rPr lang="en-US" altLang="zh-CN">
                <a:ea typeface="宋体" charset="-122"/>
              </a:rPr>
              <a:t>		for(int i=0;i&lt;length;i++){</a:t>
            </a:r>
          </a:p>
          <a:p>
            <a:pPr eaLnBrk="1" hangingPunct="1"/>
            <a:r>
              <a:rPr lang="en-US" altLang="zh-CN">
                <a:ea typeface="宋体" charset="-122"/>
              </a:rPr>
              <a:t>			Arrays.fill(pre[i],i);</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public void floyd(){</a:t>
            </a:r>
          </a:p>
          <a:p>
            <a:pPr eaLnBrk="1" hangingPunct="1"/>
            <a:r>
              <a:rPr lang="en-US" altLang="zh-CN">
                <a:ea typeface="宋体" charset="-122"/>
              </a:rPr>
              <a:t>		int len=0;</a:t>
            </a:r>
          </a:p>
          <a:p>
            <a:pPr eaLnBrk="1" hangingPunct="1"/>
            <a:r>
              <a:rPr lang="en-US" altLang="zh-CN">
                <a:ea typeface="宋体" charset="-122"/>
              </a:rPr>
              <a:t>		for(int k=0;k&lt;dis.length;k++){//</a:t>
            </a:r>
            <a:r>
              <a:rPr lang="zh-CN" altLang="en-US">
                <a:ea typeface="宋体" charset="-122"/>
              </a:rPr>
              <a:t>作为中间顶点</a:t>
            </a:r>
          </a:p>
          <a:p>
            <a:pPr eaLnBrk="1" hangingPunct="1"/>
            <a:r>
              <a:rPr lang="zh-CN" altLang="en-US">
                <a:ea typeface="宋体" charset="-122"/>
              </a:rPr>
              <a:t>			</a:t>
            </a:r>
            <a:r>
              <a:rPr lang="en-US" altLang="zh-CN">
                <a:ea typeface="宋体" charset="-122"/>
              </a:rPr>
              <a:t>for(int i=0;i&lt;dis.length;i++){//</a:t>
            </a:r>
            <a:r>
              <a:rPr lang="zh-CN" altLang="en-US">
                <a:ea typeface="宋体" charset="-122"/>
              </a:rPr>
              <a:t>从</a:t>
            </a:r>
            <a:r>
              <a:rPr lang="en-US" altLang="zh-CN">
                <a:ea typeface="宋体" charset="-122"/>
              </a:rPr>
              <a:t>i</a:t>
            </a:r>
            <a:r>
              <a:rPr lang="zh-CN" altLang="en-US">
                <a:ea typeface="宋体" charset="-122"/>
              </a:rPr>
              <a:t>顶点出发</a:t>
            </a:r>
          </a:p>
          <a:p>
            <a:pPr eaLnBrk="1" hangingPunct="1"/>
            <a:r>
              <a:rPr lang="zh-CN" altLang="en-US">
                <a:ea typeface="宋体" charset="-122"/>
              </a:rPr>
              <a:t>				</a:t>
            </a:r>
            <a:r>
              <a:rPr lang="en-US" altLang="zh-CN">
                <a:ea typeface="宋体" charset="-122"/>
              </a:rPr>
              <a:t>for(int j=0;j&lt;dis.length;j++){//</a:t>
            </a:r>
            <a:r>
              <a:rPr lang="zh-CN" altLang="en-US">
                <a:ea typeface="宋体" charset="-122"/>
              </a:rPr>
              <a:t>到达</a:t>
            </a:r>
            <a:r>
              <a:rPr lang="en-US" altLang="zh-CN">
                <a:ea typeface="宋体" charset="-122"/>
              </a:rPr>
              <a:t>j</a:t>
            </a:r>
            <a:r>
              <a:rPr lang="zh-CN" altLang="en-US">
                <a:ea typeface="宋体" charset="-122"/>
              </a:rPr>
              <a:t>顶点，经过</a:t>
            </a:r>
            <a:r>
              <a:rPr lang="en-US" altLang="zh-CN">
                <a:ea typeface="宋体" charset="-122"/>
              </a:rPr>
              <a:t>k</a:t>
            </a:r>
            <a:r>
              <a:rPr lang="zh-CN" altLang="en-US">
                <a:ea typeface="宋体" charset="-122"/>
              </a:rPr>
              <a:t>顶点</a:t>
            </a:r>
          </a:p>
          <a:p>
            <a:pPr eaLnBrk="1" hangingPunct="1"/>
            <a:r>
              <a:rPr lang="zh-CN" altLang="en-US">
                <a:ea typeface="宋体" charset="-122"/>
              </a:rPr>
              <a:t>					</a:t>
            </a:r>
            <a:r>
              <a:rPr lang="en-US" altLang="zh-CN">
                <a:ea typeface="宋体" charset="-122"/>
              </a:rPr>
              <a:t>len=dis[i][k]+dis[k][j];</a:t>
            </a:r>
          </a:p>
          <a:p>
            <a:pPr eaLnBrk="1" hangingPunct="1"/>
            <a:r>
              <a:rPr lang="en-US" altLang="zh-CN">
                <a:ea typeface="宋体" charset="-122"/>
              </a:rPr>
              <a:t>					if(len&lt;dis[i][j]){</a:t>
            </a:r>
          </a:p>
          <a:p>
            <a:pPr eaLnBrk="1" hangingPunct="1"/>
            <a:r>
              <a:rPr lang="en-US" altLang="zh-CN">
                <a:ea typeface="宋体" charset="-122"/>
              </a:rPr>
              <a:t>						dis[i][j]=len;//</a:t>
            </a:r>
            <a:r>
              <a:rPr lang="zh-CN" altLang="en-US">
                <a:ea typeface="宋体" charset="-122"/>
              </a:rPr>
              <a:t>更新距离</a:t>
            </a:r>
          </a:p>
          <a:p>
            <a:pPr eaLnBrk="1" hangingPunct="1"/>
            <a:r>
              <a:rPr lang="zh-CN" altLang="en-US">
                <a:ea typeface="宋体" charset="-122"/>
              </a:rPr>
              <a:t>						</a:t>
            </a:r>
            <a:r>
              <a:rPr lang="en-US" altLang="zh-CN">
                <a:ea typeface="宋体" charset="-122"/>
              </a:rPr>
              <a:t>pre[i][j]=pre[k][j];//</a:t>
            </a:r>
            <a:r>
              <a:rPr lang="zh-CN" altLang="en-US">
                <a:ea typeface="宋体" charset="-122"/>
              </a:rPr>
              <a:t>更新前驱顶点</a:t>
            </a:r>
          </a:p>
          <a:p>
            <a:pPr eaLnBrk="1" hangingPunct="1"/>
            <a:r>
              <a:rPr lang="zh-CN" altLang="en-US">
                <a:ea typeface="宋体" charset="-122"/>
              </a:rPr>
              <a:t>					</a:t>
            </a:r>
            <a:r>
              <a:rPr lang="en-US" altLang="zh-CN">
                <a:ea typeface="宋体" charset="-122"/>
              </a:rPr>
              <a:t>}</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public void show(){</a:t>
            </a:r>
          </a:p>
          <a:p>
            <a:pPr eaLnBrk="1" hangingPunct="1"/>
            <a:r>
              <a:rPr lang="en-US" altLang="zh-CN">
                <a:ea typeface="宋体" charset="-122"/>
              </a:rPr>
              <a:t>		char[] vertex=new char[]{'A','B','C','D','E','F','G'}; //</a:t>
            </a:r>
            <a:r>
              <a:rPr lang="zh-CN" altLang="en-US">
                <a:ea typeface="宋体" charset="-122"/>
              </a:rPr>
              <a:t>顶点数组  </a:t>
            </a:r>
          </a:p>
          <a:p>
            <a:pPr eaLnBrk="1" hangingPunct="1"/>
            <a:r>
              <a:rPr lang="zh-CN" altLang="en-US">
                <a:ea typeface="宋体" charset="-122"/>
              </a:rPr>
              <a:t>		</a:t>
            </a:r>
            <a:r>
              <a:rPr lang="en-US" altLang="zh-CN">
                <a:ea typeface="宋体" charset="-122"/>
              </a:rPr>
              <a:t>for(int k=0;k&lt;dis.length;k++){//</a:t>
            </a:r>
            <a:r>
              <a:rPr lang="zh-CN" altLang="en-US">
                <a:ea typeface="宋体" charset="-122"/>
              </a:rPr>
              <a:t>作为中间顶点</a:t>
            </a:r>
          </a:p>
          <a:p>
            <a:pPr eaLnBrk="1" hangingPunct="1"/>
            <a:r>
              <a:rPr lang="zh-CN" altLang="en-US">
                <a:ea typeface="宋体" charset="-122"/>
              </a:rPr>
              <a:t>			</a:t>
            </a:r>
            <a:r>
              <a:rPr lang="en-US" altLang="zh-CN">
                <a:ea typeface="宋体" charset="-122"/>
              </a:rPr>
              <a:t>for(int i=0;i&lt;dis.length;i++){//</a:t>
            </a:r>
            <a:r>
              <a:rPr lang="zh-CN" altLang="en-US">
                <a:ea typeface="宋体" charset="-122"/>
              </a:rPr>
              <a:t>从</a:t>
            </a:r>
            <a:r>
              <a:rPr lang="en-US" altLang="zh-CN">
                <a:ea typeface="宋体" charset="-122"/>
              </a:rPr>
              <a:t>i</a:t>
            </a:r>
            <a:r>
              <a:rPr lang="zh-CN" altLang="en-US">
                <a:ea typeface="宋体" charset="-122"/>
              </a:rPr>
              <a:t>顶点出发</a:t>
            </a:r>
          </a:p>
          <a:p>
            <a:pPr eaLnBrk="1" hangingPunct="1"/>
            <a:r>
              <a:rPr lang="zh-CN" altLang="en-US">
                <a:ea typeface="宋体" charset="-122"/>
              </a:rPr>
              <a:t>				</a:t>
            </a:r>
            <a:r>
              <a:rPr lang="en-US" altLang="zh-CN">
                <a:ea typeface="宋体" charset="-122"/>
              </a:rPr>
              <a:t>System.out.print(vertex[pre[k][i]]+" ");</a:t>
            </a:r>
          </a:p>
          <a:p>
            <a:pPr eaLnBrk="1" hangingPunct="1"/>
            <a:r>
              <a:rPr lang="en-US" altLang="zh-CN">
                <a:ea typeface="宋体" charset="-122"/>
              </a:rPr>
              <a:t>			}</a:t>
            </a:r>
          </a:p>
          <a:p>
            <a:pPr eaLnBrk="1" hangingPunct="1"/>
            <a:r>
              <a:rPr lang="en-US" altLang="zh-CN">
                <a:ea typeface="宋体" charset="-122"/>
              </a:rPr>
              <a:t>			System.out.println();</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for(int i=0;i&lt;dis.length;i++){//</a:t>
            </a:r>
            <a:r>
              <a:rPr lang="zh-CN" altLang="en-US">
                <a:ea typeface="宋体" charset="-122"/>
              </a:rPr>
              <a:t>从</a:t>
            </a:r>
            <a:r>
              <a:rPr lang="en-US" altLang="zh-CN">
                <a:ea typeface="宋体" charset="-122"/>
              </a:rPr>
              <a:t>i</a:t>
            </a:r>
            <a:r>
              <a:rPr lang="zh-CN" altLang="en-US">
                <a:ea typeface="宋体" charset="-122"/>
              </a:rPr>
              <a:t>顶点出发</a:t>
            </a:r>
          </a:p>
          <a:p>
            <a:pPr eaLnBrk="1" hangingPunct="1"/>
            <a:r>
              <a:rPr lang="zh-CN" altLang="en-US">
                <a:ea typeface="宋体" charset="-122"/>
              </a:rPr>
              <a:t>				</a:t>
            </a:r>
            <a:r>
              <a:rPr lang="en-US" altLang="zh-CN">
                <a:ea typeface="宋体" charset="-122"/>
              </a:rPr>
              <a:t>System.out.print("(" + vertex[k] + "</a:t>
            </a:r>
            <a:r>
              <a:rPr lang="zh-CN" altLang="en-US">
                <a:ea typeface="宋体" charset="-122"/>
              </a:rPr>
              <a:t>到</a:t>
            </a:r>
            <a:r>
              <a:rPr lang="en-US" altLang="zh-CN">
                <a:ea typeface="宋体" charset="-122"/>
              </a:rPr>
              <a:t>" + vertex[i] + "</a:t>
            </a:r>
            <a:r>
              <a:rPr lang="zh-CN" altLang="en-US">
                <a:ea typeface="宋体" charset="-122"/>
              </a:rPr>
              <a:t>最短距离</a:t>
            </a:r>
            <a:r>
              <a:rPr lang="en-US" altLang="zh-CN">
                <a:ea typeface="宋体" charset="-122"/>
              </a:rPr>
              <a:t>" + dis[k][i]+") ");</a:t>
            </a:r>
          </a:p>
          <a:p>
            <a:pPr eaLnBrk="1" hangingPunct="1"/>
            <a:r>
              <a:rPr lang="en-US" altLang="zh-CN">
                <a:ea typeface="宋体" charset="-122"/>
              </a:rPr>
              <a:t>			}</a:t>
            </a:r>
          </a:p>
          <a:p>
            <a:pPr eaLnBrk="1" hangingPunct="1"/>
            <a:r>
              <a:rPr lang="en-US" altLang="zh-CN">
                <a:ea typeface="宋体" charset="-122"/>
              </a:rPr>
              <a:t>			System.out.println();</a:t>
            </a:r>
          </a:p>
          <a:p>
            <a:pPr eaLnBrk="1" hangingPunct="1"/>
            <a:r>
              <a:rPr lang="en-US" altLang="zh-CN">
                <a:ea typeface="宋体" charset="-122"/>
              </a:rPr>
              <a:t>			System.out.println();</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a:t>
            </a:r>
          </a:p>
          <a:p>
            <a:pPr eaLnBrk="1" hangingPunct="1"/>
            <a:endParaRPr lang="en-US" altLang="zh-CN">
              <a:ea typeface="宋体" charset="-122"/>
            </a:endParaRPr>
          </a:p>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252</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2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253</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2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254</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a:ea typeface="宋体" pitchFamily="2" charset="-122"/>
              </a:rPr>
              <a:t>队列新的案例：</a:t>
            </a:r>
            <a:endParaRPr lang="en-US" altLang="zh-CN">
              <a:ea typeface="宋体" pitchFamily="2"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a:ea typeface="宋体" pitchFamily="2" charset="-122"/>
              </a:rPr>
              <a:t>//</a:t>
            </a:r>
            <a:r>
              <a:rPr lang="zh-CN" altLang="en-US">
                <a:ea typeface="宋体" pitchFamily="2" charset="-122"/>
              </a:rPr>
              <a:t>增加一个取出队列头的操作</a:t>
            </a:r>
            <a:endParaRPr lang="en-US" altLang="zh-CN">
              <a:ea typeface="宋体" pitchFamily="2"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b="1" kern="1200">
                <a:solidFill>
                  <a:schemeClr val="tx1"/>
                </a:solidFill>
                <a:effectLst/>
                <a:latin typeface="+mn-lt"/>
                <a:ea typeface="+mn-ea"/>
                <a:cs typeface="+mn-cs"/>
              </a:rPr>
              <a:t>def </a:t>
            </a:r>
            <a:r>
              <a:rPr lang="en-US" altLang="zh-CN"/>
              <a:t>headQueue(): Unit = {</a:t>
            </a:r>
            <a:br>
              <a:rPr lang="en-US" altLang="zh-CN"/>
            </a:br>
            <a:br>
              <a:rPr lang="en-US" altLang="zh-CN"/>
            </a:br>
            <a:r>
              <a:rPr lang="en-US" altLang="zh-CN"/>
              <a:t>  </a:t>
            </a:r>
            <a:r>
              <a:rPr lang="en-US" altLang="zh-CN" sz="1200" b="1" kern="1200">
                <a:solidFill>
                  <a:schemeClr val="tx1"/>
                </a:solidFill>
                <a:effectLst/>
                <a:latin typeface="+mn-lt"/>
                <a:ea typeface="+mn-ea"/>
                <a:cs typeface="+mn-cs"/>
              </a:rPr>
              <a:t>if </a:t>
            </a:r>
            <a:r>
              <a:rPr lang="en-US" altLang="zh-CN"/>
              <a:t>(isEmpty()) {</a:t>
            </a:r>
            <a:br>
              <a:rPr lang="en-US" altLang="zh-CN"/>
            </a:br>
            <a:r>
              <a:rPr lang="en-US" altLang="zh-CN"/>
              <a:t>    </a:t>
            </a:r>
            <a:r>
              <a:rPr lang="en-US" altLang="zh-CN" i="1">
                <a:effectLst/>
              </a:rPr>
              <a:t>println</a:t>
            </a:r>
            <a:r>
              <a:rPr lang="en-US" altLang="zh-CN"/>
              <a:t>(</a:t>
            </a:r>
            <a:r>
              <a:rPr lang="en-US" altLang="zh-CN" sz="1200" b="1" kern="1200">
                <a:solidFill>
                  <a:schemeClr val="tx1"/>
                </a:solidFill>
                <a:effectLst/>
                <a:latin typeface="+mn-lt"/>
                <a:ea typeface="+mn-ea"/>
                <a:cs typeface="+mn-cs"/>
              </a:rPr>
              <a:t>"</a:t>
            </a:r>
            <a:r>
              <a:rPr lang="zh-CN" altLang="en-US" sz="1200" b="1" kern="1200">
                <a:solidFill>
                  <a:schemeClr val="tx1"/>
                </a:solidFill>
                <a:effectLst/>
                <a:latin typeface="+mn-lt"/>
                <a:ea typeface="+mn-ea"/>
                <a:cs typeface="+mn-cs"/>
              </a:rPr>
              <a:t>队列空，没有数据</a:t>
            </a:r>
            <a:r>
              <a:rPr lang="en-US" altLang="zh-CN" sz="1200" b="1" kern="1200">
                <a:solidFill>
                  <a:schemeClr val="tx1"/>
                </a:solidFill>
                <a:effectLst/>
                <a:latin typeface="+mn-lt"/>
                <a:ea typeface="+mn-ea"/>
                <a:cs typeface="+mn-cs"/>
              </a:rPr>
              <a:t>.."</a:t>
            </a:r>
            <a:r>
              <a:rPr lang="en-US" altLang="zh-CN"/>
              <a:t>)</a:t>
            </a:r>
            <a:br>
              <a:rPr lang="en-US" altLang="zh-CN"/>
            </a:br>
            <a:r>
              <a:rPr lang="en-US" altLang="zh-CN"/>
              <a:t>    </a:t>
            </a:r>
            <a:r>
              <a:rPr lang="en-US" altLang="zh-CN" sz="1200" b="1" kern="1200">
                <a:solidFill>
                  <a:schemeClr val="tx1"/>
                </a:solidFill>
                <a:effectLst/>
                <a:latin typeface="+mn-lt"/>
                <a:ea typeface="+mn-ea"/>
                <a:cs typeface="+mn-cs"/>
              </a:rPr>
              <a:t>return</a:t>
            </a:r>
            <a:br>
              <a:rPr lang="en-US" altLang="zh-CN" sz="1200" b="1" kern="1200">
                <a:solidFill>
                  <a:schemeClr val="tx1"/>
                </a:solidFill>
                <a:effectLst/>
                <a:latin typeface="+mn-lt"/>
                <a:ea typeface="+mn-ea"/>
                <a:cs typeface="+mn-cs"/>
              </a:rPr>
            </a:br>
            <a:r>
              <a:rPr lang="en-US" altLang="zh-CN" sz="1200" b="1" kern="1200">
                <a:solidFill>
                  <a:schemeClr val="tx1"/>
                </a:solidFill>
                <a:effectLst/>
                <a:latin typeface="+mn-lt"/>
                <a:ea typeface="+mn-ea"/>
                <a:cs typeface="+mn-cs"/>
              </a:rPr>
              <a:t>  </a:t>
            </a:r>
            <a:r>
              <a:rPr lang="en-US" altLang="zh-CN"/>
              <a:t>}</a:t>
            </a:r>
            <a:br>
              <a:rPr lang="en-US" altLang="zh-CN"/>
            </a:br>
            <a:br>
              <a:rPr lang="en-US" altLang="zh-CN"/>
            </a:br>
            <a:r>
              <a:rPr lang="en-US" altLang="zh-CN"/>
              <a:t>  </a:t>
            </a:r>
            <a:r>
              <a:rPr lang="en-US" altLang="zh-CN" i="1">
                <a:effectLst/>
              </a:rPr>
              <a:t>printf</a:t>
            </a:r>
            <a:r>
              <a:rPr lang="en-US" altLang="zh-CN"/>
              <a:t>(</a:t>
            </a:r>
            <a:r>
              <a:rPr lang="en-US" altLang="zh-CN" sz="1200" b="1" kern="1200">
                <a:solidFill>
                  <a:schemeClr val="tx1"/>
                </a:solidFill>
                <a:effectLst/>
                <a:latin typeface="+mn-lt"/>
                <a:ea typeface="+mn-ea"/>
                <a:cs typeface="+mn-cs"/>
              </a:rPr>
              <a:t>"</a:t>
            </a:r>
            <a:r>
              <a:rPr lang="zh-CN" altLang="en-US" sz="1200" b="1" kern="1200">
                <a:solidFill>
                  <a:schemeClr val="tx1"/>
                </a:solidFill>
                <a:effectLst/>
                <a:latin typeface="+mn-lt"/>
                <a:ea typeface="+mn-ea"/>
                <a:cs typeface="+mn-cs"/>
              </a:rPr>
              <a:t>队列头数据 </a:t>
            </a:r>
            <a:r>
              <a:rPr lang="en-US" altLang="zh-CN" sz="1200" b="1" kern="1200">
                <a:solidFill>
                  <a:schemeClr val="tx1"/>
                </a:solidFill>
                <a:effectLst/>
                <a:latin typeface="+mn-lt"/>
                <a:ea typeface="+mn-ea"/>
                <a:cs typeface="+mn-cs"/>
              </a:rPr>
              <a:t>arr[%d]=%d\n"</a:t>
            </a:r>
            <a:r>
              <a:rPr lang="en-US" altLang="zh-CN"/>
              <a:t>, </a:t>
            </a:r>
            <a:r>
              <a:rPr lang="en-US" altLang="zh-CN" sz="1200" i="1" kern="1200">
                <a:solidFill>
                  <a:schemeClr val="tx1"/>
                </a:solidFill>
                <a:effectLst/>
                <a:latin typeface="+mn-lt"/>
                <a:ea typeface="+mn-ea"/>
                <a:cs typeface="+mn-cs"/>
              </a:rPr>
              <a:t>front </a:t>
            </a:r>
            <a:r>
              <a:rPr lang="en-US" altLang="zh-CN"/>
              <a:t>+ </a:t>
            </a:r>
            <a:r>
              <a:rPr lang="en-US" altLang="zh-CN" sz="1200" kern="1200">
                <a:solidFill>
                  <a:schemeClr val="tx1"/>
                </a:solidFill>
                <a:effectLst/>
                <a:latin typeface="+mn-lt"/>
                <a:ea typeface="+mn-ea"/>
                <a:cs typeface="+mn-cs"/>
              </a:rPr>
              <a:t>1</a:t>
            </a:r>
            <a:r>
              <a:rPr lang="en-US" altLang="zh-CN"/>
              <a:t>, </a:t>
            </a:r>
            <a:r>
              <a:rPr lang="en-US" altLang="zh-CN" sz="1200" i="1" kern="1200">
                <a:solidFill>
                  <a:schemeClr val="tx1"/>
                </a:solidFill>
                <a:effectLst/>
                <a:latin typeface="+mn-lt"/>
                <a:ea typeface="+mn-ea"/>
                <a:cs typeface="+mn-cs"/>
              </a:rPr>
              <a:t>arr</a:t>
            </a:r>
            <a:r>
              <a:rPr lang="en-US" altLang="zh-CN"/>
              <a:t>(</a:t>
            </a:r>
            <a:r>
              <a:rPr lang="en-US" altLang="zh-CN" sz="1200" i="1" kern="1200">
                <a:solidFill>
                  <a:schemeClr val="tx1"/>
                </a:solidFill>
                <a:effectLst/>
                <a:latin typeface="+mn-lt"/>
                <a:ea typeface="+mn-ea"/>
                <a:cs typeface="+mn-cs"/>
              </a:rPr>
              <a:t>front </a:t>
            </a:r>
            <a:r>
              <a:rPr lang="en-US" altLang="zh-CN"/>
              <a:t>+ </a:t>
            </a:r>
            <a:r>
              <a:rPr lang="en-US" altLang="zh-CN" sz="1200" kern="1200">
                <a:solidFill>
                  <a:schemeClr val="tx1"/>
                </a:solidFill>
                <a:effectLst/>
                <a:latin typeface="+mn-lt"/>
                <a:ea typeface="+mn-ea"/>
                <a:cs typeface="+mn-cs"/>
              </a:rPr>
              <a:t>1</a:t>
            </a:r>
            <a:r>
              <a:rPr lang="en-US" altLang="zh-CN"/>
              <a:t>) )</a:t>
            </a:r>
            <a:br>
              <a:rPr lang="en-US" altLang="zh-CN"/>
            </a:br>
            <a:r>
              <a:rPr lang="en-US" altLang="zh-CN"/>
              <a:t>}</a:t>
            </a:r>
            <a:endParaRPr lang="en-US" altLang="zh-CN">
              <a:ea typeface="宋体" pitchFamily="2" charset="-122"/>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a:ea typeface="宋体" pitchFamily="2" charset="-122"/>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a:ea typeface="宋体" pitchFamily="2" charset="-122"/>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a:ea typeface="宋体" pitchFamily="2" charset="-122"/>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a:ea typeface="宋体" pitchFamily="2"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b="1">
                <a:ea typeface="宋体" pitchFamily="2" charset="-122"/>
              </a:rPr>
              <a:t>问题分析</a:t>
            </a:r>
            <a:r>
              <a:rPr lang="en-US" altLang="zh-CN">
                <a:ea typeface="宋体" pitchFamily="2" charset="-122"/>
              </a:rPr>
              <a:t>: </a:t>
            </a:r>
            <a:r>
              <a:rPr lang="zh-CN" altLang="en-US">
                <a:ea typeface="宋体" pitchFamily="2" charset="-122"/>
              </a:rPr>
              <a:t>利用一次就不能使用了，这样不能充分利用数组。</a:t>
            </a:r>
            <a:endParaRPr lang="en-US" altLang="zh-CN">
              <a:ea typeface="宋体" pitchFamily="2"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a:ea typeface="宋体" pitchFamily="2" charset="-122"/>
              </a:rPr>
              <a:t>因此需要优化</a:t>
            </a:r>
            <a:endParaRPr lang="en-US" altLang="zh-CN">
              <a:ea typeface="宋体" pitchFamily="2" charset="-122"/>
            </a:endParaRPr>
          </a:p>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27</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r>
              <a:rPr lang="en-US" altLang="zh-CN">
                <a:ea typeface="宋体" charset="-122"/>
              </a:rPr>
              <a:t>//</a:t>
            </a:r>
            <a:r>
              <a:rPr lang="zh-CN" altLang="en-US">
                <a:ea typeface="宋体" charset="-122"/>
              </a:rPr>
              <a:t>最新版环形数组</a:t>
            </a:r>
            <a:endParaRPr lang="en-US" altLang="zh-CN">
              <a:ea typeface="宋体" charset="-122"/>
            </a:endParaRPr>
          </a:p>
          <a:p>
            <a:pPr eaLnBrk="1" hangingPunct="1"/>
            <a:endParaRPr lang="en-US" altLang="zh-CN">
              <a:ea typeface="宋体" charset="-122"/>
            </a:endParaRPr>
          </a:p>
          <a:p>
            <a:pPr eaLnBrk="1" hangingPunct="1"/>
            <a:r>
              <a:rPr lang="en-US" altLang="zh-CN">
                <a:ea typeface="宋体" charset="-122"/>
              </a:rPr>
              <a:t>package com.atguigu;</a:t>
            </a:r>
          </a:p>
          <a:p>
            <a:pPr eaLnBrk="1" hangingPunct="1"/>
            <a:endParaRPr lang="en-US" altLang="zh-CN">
              <a:ea typeface="宋体" charset="-122"/>
            </a:endParaRPr>
          </a:p>
          <a:p>
            <a:pPr eaLnBrk="1" hangingPunct="1"/>
            <a:r>
              <a:rPr lang="en-US" altLang="zh-CN">
                <a:ea typeface="宋体" charset="-122"/>
              </a:rPr>
              <a:t>import java.util.Scanner;</a:t>
            </a:r>
          </a:p>
          <a:p>
            <a:pPr eaLnBrk="1" hangingPunct="1"/>
            <a:endParaRPr lang="en-US" altLang="zh-CN">
              <a:ea typeface="宋体" charset="-122"/>
            </a:endParaRPr>
          </a:p>
          <a:p>
            <a:pPr eaLnBrk="1" hangingPunct="1"/>
            <a:r>
              <a:rPr lang="en-US" altLang="zh-CN">
                <a:ea typeface="宋体" charset="-122"/>
              </a:rPr>
              <a:t>public class CircleArrayQueueDemo {</a:t>
            </a:r>
          </a:p>
          <a:p>
            <a:pPr eaLnBrk="1" hangingPunct="1"/>
            <a:r>
              <a:rPr lang="en-US" altLang="zh-CN">
                <a:ea typeface="宋体" charset="-122"/>
              </a:rPr>
              <a:t>	public static void main(String[] args) {</a:t>
            </a:r>
          </a:p>
          <a:p>
            <a:pPr eaLnBrk="1" hangingPunct="1"/>
            <a:r>
              <a:rPr lang="en-US" altLang="zh-CN">
                <a:ea typeface="宋体" charset="-122"/>
              </a:rPr>
              <a:t>		System.out.println("~~~</a:t>
            </a:r>
            <a:r>
              <a:rPr lang="zh-CN" altLang="en-US">
                <a:ea typeface="宋体" charset="-122"/>
              </a:rPr>
              <a:t>环形队列的案例</a:t>
            </a:r>
            <a:r>
              <a:rPr lang="en-US" altLang="zh-CN">
                <a:ea typeface="宋体" charset="-122"/>
              </a:rPr>
              <a:t>~~~");</a:t>
            </a:r>
          </a:p>
          <a:p>
            <a:pPr eaLnBrk="1" hangingPunct="1"/>
            <a:r>
              <a:rPr lang="en-US" altLang="zh-CN">
                <a:ea typeface="宋体" charset="-122"/>
              </a:rPr>
              <a:t>		// </a:t>
            </a:r>
            <a:r>
              <a:rPr lang="zh-CN" altLang="en-US">
                <a:ea typeface="宋体" charset="-122"/>
              </a:rPr>
              <a:t>初始化一个队列</a:t>
            </a:r>
          </a:p>
          <a:p>
            <a:pPr eaLnBrk="1" hangingPunct="1"/>
            <a:r>
              <a:rPr lang="zh-CN" altLang="en-US">
                <a:ea typeface="宋体" charset="-122"/>
              </a:rPr>
              <a:t>		</a:t>
            </a:r>
            <a:r>
              <a:rPr lang="en-US" altLang="zh-CN">
                <a:ea typeface="宋体" charset="-122"/>
              </a:rPr>
              <a:t>CircleArrayQueue queue = new CircleArrayQueue(4);</a:t>
            </a:r>
          </a:p>
          <a:p>
            <a:pPr eaLnBrk="1" hangingPunct="1"/>
            <a:r>
              <a:rPr lang="en-US" altLang="zh-CN">
                <a:ea typeface="宋体" charset="-122"/>
              </a:rPr>
              <a:t>		char key = ' ';</a:t>
            </a:r>
          </a:p>
          <a:p>
            <a:pPr eaLnBrk="1" hangingPunct="1"/>
            <a:r>
              <a:rPr lang="en-US" altLang="zh-CN">
                <a:ea typeface="宋体" charset="-122"/>
              </a:rPr>
              <a:t>		boolean loop = true;</a:t>
            </a:r>
          </a:p>
          <a:p>
            <a:pPr eaLnBrk="1" hangingPunct="1"/>
            <a:r>
              <a:rPr lang="en-US" altLang="zh-CN">
                <a:ea typeface="宋体" charset="-122"/>
              </a:rPr>
              <a:t>		Scanner scanner = new Scanner(System.in);</a:t>
            </a:r>
          </a:p>
          <a:p>
            <a:pPr eaLnBrk="1" hangingPunct="1"/>
            <a:r>
              <a:rPr lang="en-US" altLang="zh-CN">
                <a:ea typeface="宋体" charset="-122"/>
              </a:rPr>
              <a:t>		while (loop) {</a:t>
            </a:r>
          </a:p>
          <a:p>
            <a:pPr eaLnBrk="1" hangingPunct="1"/>
            <a:r>
              <a:rPr lang="en-US" altLang="zh-CN">
                <a:ea typeface="宋体" charset="-122"/>
              </a:rPr>
              <a:t>			System.out.println("s(show): </a:t>
            </a:r>
            <a:r>
              <a:rPr lang="zh-CN" altLang="en-US">
                <a:ea typeface="宋体" charset="-122"/>
              </a:rPr>
              <a:t>表示显示队列</a:t>
            </a:r>
            <a:r>
              <a:rPr lang="en-US" altLang="zh-CN">
                <a:ea typeface="宋体" charset="-122"/>
              </a:rPr>
              <a:t>");</a:t>
            </a:r>
          </a:p>
          <a:p>
            <a:pPr eaLnBrk="1" hangingPunct="1"/>
            <a:r>
              <a:rPr lang="en-US" altLang="zh-CN">
                <a:ea typeface="宋体" charset="-122"/>
              </a:rPr>
              <a:t>			System.out.println("e(exit): </a:t>
            </a:r>
            <a:r>
              <a:rPr lang="zh-CN" altLang="en-US">
                <a:ea typeface="宋体" charset="-122"/>
              </a:rPr>
              <a:t>表示退出程序</a:t>
            </a:r>
            <a:r>
              <a:rPr lang="en-US" altLang="zh-CN">
                <a:ea typeface="宋体" charset="-122"/>
              </a:rPr>
              <a:t>");</a:t>
            </a:r>
          </a:p>
          <a:p>
            <a:pPr eaLnBrk="1" hangingPunct="1"/>
            <a:r>
              <a:rPr lang="en-US" altLang="zh-CN">
                <a:ea typeface="宋体" charset="-122"/>
              </a:rPr>
              <a:t>			System.out.println("a(add): </a:t>
            </a:r>
            <a:r>
              <a:rPr lang="zh-CN" altLang="en-US">
                <a:ea typeface="宋体" charset="-122"/>
              </a:rPr>
              <a:t>表示添加队列数据</a:t>
            </a:r>
            <a:r>
              <a:rPr lang="en-US" altLang="zh-CN">
                <a:ea typeface="宋体" charset="-122"/>
              </a:rPr>
              <a:t>");</a:t>
            </a:r>
          </a:p>
          <a:p>
            <a:pPr eaLnBrk="1" hangingPunct="1"/>
            <a:r>
              <a:rPr lang="en-US" altLang="zh-CN">
                <a:ea typeface="宋体" charset="-122"/>
              </a:rPr>
              <a:t>			System.out.println("g(get): </a:t>
            </a:r>
            <a:r>
              <a:rPr lang="zh-CN" altLang="en-US">
                <a:ea typeface="宋体" charset="-122"/>
              </a:rPr>
              <a:t>表示取出队列数据</a:t>
            </a:r>
            <a:r>
              <a:rPr lang="en-US" altLang="zh-CN">
                <a:ea typeface="宋体" charset="-122"/>
              </a:rPr>
              <a:t>");</a:t>
            </a:r>
          </a:p>
          <a:p>
            <a:pPr eaLnBrk="1" hangingPunct="1"/>
            <a:r>
              <a:rPr lang="en-US" altLang="zh-CN">
                <a:ea typeface="宋体" charset="-122"/>
              </a:rPr>
              <a:t>			System.out.println("h(head): </a:t>
            </a:r>
            <a:r>
              <a:rPr lang="zh-CN" altLang="en-US">
                <a:ea typeface="宋体" charset="-122"/>
              </a:rPr>
              <a:t>查看队列头的数据</a:t>
            </a:r>
            <a:r>
              <a:rPr lang="en-US" altLang="zh-CN">
                <a:ea typeface="宋体" charset="-122"/>
              </a:rPr>
              <a:t>(</a:t>
            </a:r>
            <a:r>
              <a:rPr lang="zh-CN" altLang="en-US">
                <a:ea typeface="宋体" charset="-122"/>
              </a:rPr>
              <a:t>不改变队列</a:t>
            </a:r>
            <a:r>
              <a:rPr lang="en-US" altLang="zh-CN">
                <a:ea typeface="宋体" charset="-122"/>
              </a:rPr>
              <a:t>)");</a:t>
            </a:r>
          </a:p>
          <a:p>
            <a:pPr eaLnBrk="1" hangingPunct="1"/>
            <a:endParaRPr lang="en-US" altLang="zh-CN">
              <a:ea typeface="宋体" charset="-122"/>
            </a:endParaRPr>
          </a:p>
          <a:p>
            <a:pPr eaLnBrk="1" hangingPunct="1"/>
            <a:r>
              <a:rPr lang="en-US" altLang="zh-CN">
                <a:ea typeface="宋体" charset="-122"/>
              </a:rPr>
              <a:t>			key = scanner.next().charAt(0);</a:t>
            </a:r>
          </a:p>
          <a:p>
            <a:pPr eaLnBrk="1" hangingPunct="1"/>
            <a:r>
              <a:rPr lang="en-US" altLang="zh-CN">
                <a:ea typeface="宋体" charset="-122"/>
              </a:rPr>
              <a:t>			switch (key) {</a:t>
            </a:r>
          </a:p>
          <a:p>
            <a:pPr eaLnBrk="1" hangingPunct="1"/>
            <a:r>
              <a:rPr lang="en-US" altLang="zh-CN">
                <a:ea typeface="宋体" charset="-122"/>
              </a:rPr>
              <a:t>			case 's':</a:t>
            </a:r>
          </a:p>
          <a:p>
            <a:pPr eaLnBrk="1" hangingPunct="1"/>
            <a:r>
              <a:rPr lang="en-US" altLang="zh-CN">
                <a:ea typeface="宋体" charset="-122"/>
              </a:rPr>
              <a:t>				queue.showQueue();</a:t>
            </a:r>
          </a:p>
          <a:p>
            <a:pPr eaLnBrk="1" hangingPunct="1"/>
            <a:r>
              <a:rPr lang="en-US" altLang="zh-CN">
                <a:ea typeface="宋体" charset="-122"/>
              </a:rPr>
              <a:t>				break;</a:t>
            </a:r>
          </a:p>
          <a:p>
            <a:pPr eaLnBrk="1" hangingPunct="1"/>
            <a:r>
              <a:rPr lang="en-US" altLang="zh-CN">
                <a:ea typeface="宋体" charset="-122"/>
              </a:rPr>
              <a:t>			case 'a':</a:t>
            </a:r>
          </a:p>
          <a:p>
            <a:pPr eaLnBrk="1" hangingPunct="1"/>
            <a:r>
              <a:rPr lang="en-US" altLang="zh-CN">
                <a:ea typeface="宋体" charset="-122"/>
              </a:rPr>
              <a:t>				System.out.println("</a:t>
            </a:r>
            <a:r>
              <a:rPr lang="zh-CN" altLang="en-US">
                <a:ea typeface="宋体" charset="-122"/>
              </a:rPr>
              <a:t>请输入一个数</a:t>
            </a:r>
            <a:r>
              <a:rPr lang="en-US" altLang="zh-CN">
                <a:ea typeface="宋体" charset="-122"/>
              </a:rPr>
              <a:t>");</a:t>
            </a:r>
          </a:p>
          <a:p>
            <a:pPr eaLnBrk="1" hangingPunct="1"/>
            <a:r>
              <a:rPr lang="en-US" altLang="zh-CN">
                <a:ea typeface="宋体" charset="-122"/>
              </a:rPr>
              <a:t>				int value = scanner.nextInt();</a:t>
            </a:r>
          </a:p>
          <a:p>
            <a:pPr eaLnBrk="1" hangingPunct="1"/>
            <a:r>
              <a:rPr lang="en-US" altLang="zh-CN">
                <a:ea typeface="宋体" charset="-122"/>
              </a:rPr>
              <a:t>				queue.addQueue(value);</a:t>
            </a:r>
          </a:p>
          <a:p>
            <a:pPr eaLnBrk="1" hangingPunct="1"/>
            <a:r>
              <a:rPr lang="en-US" altLang="zh-CN">
                <a:ea typeface="宋体" charset="-122"/>
              </a:rPr>
              <a:t>				break;</a:t>
            </a:r>
          </a:p>
          <a:p>
            <a:pPr eaLnBrk="1" hangingPunct="1"/>
            <a:r>
              <a:rPr lang="en-US" altLang="zh-CN">
                <a:ea typeface="宋体" charset="-122"/>
              </a:rPr>
              <a:t>			case 'g':</a:t>
            </a:r>
          </a:p>
          <a:p>
            <a:pPr eaLnBrk="1" hangingPunct="1"/>
            <a:r>
              <a:rPr lang="en-US" altLang="zh-CN">
                <a:ea typeface="宋体" charset="-122"/>
              </a:rPr>
              <a:t>				try {</a:t>
            </a:r>
          </a:p>
          <a:p>
            <a:pPr eaLnBrk="1" hangingPunct="1"/>
            <a:r>
              <a:rPr lang="en-US" altLang="zh-CN">
                <a:ea typeface="宋体" charset="-122"/>
              </a:rPr>
              <a:t>					int res = queue.getQueue();</a:t>
            </a:r>
          </a:p>
          <a:p>
            <a:pPr eaLnBrk="1" hangingPunct="1"/>
            <a:r>
              <a:rPr lang="en-US" altLang="zh-CN">
                <a:ea typeface="宋体" charset="-122"/>
              </a:rPr>
              <a:t>					System.out.println("</a:t>
            </a:r>
            <a:r>
              <a:rPr lang="zh-CN" altLang="en-US">
                <a:ea typeface="宋体" charset="-122"/>
              </a:rPr>
              <a:t>从队列中取出数据为</a:t>
            </a:r>
            <a:r>
              <a:rPr lang="en-US" altLang="zh-CN">
                <a:ea typeface="宋体" charset="-122"/>
              </a:rPr>
              <a:t>" + res);</a:t>
            </a:r>
          </a:p>
          <a:p>
            <a:pPr eaLnBrk="1" hangingPunct="1"/>
            <a:r>
              <a:rPr lang="en-US" altLang="zh-CN">
                <a:ea typeface="宋体" charset="-122"/>
              </a:rPr>
              <a:t>				} catch (Exception e) {</a:t>
            </a:r>
          </a:p>
          <a:p>
            <a:pPr eaLnBrk="1" hangingPunct="1"/>
            <a:r>
              <a:rPr lang="en-US" altLang="zh-CN">
                <a:ea typeface="宋体" charset="-122"/>
              </a:rPr>
              <a:t>					// TODO: handle exception</a:t>
            </a:r>
          </a:p>
          <a:p>
            <a:pPr eaLnBrk="1" hangingPunct="1"/>
            <a:r>
              <a:rPr lang="en-US" altLang="zh-CN">
                <a:ea typeface="宋体" charset="-122"/>
              </a:rPr>
              <a:t>					System.out.println(e.getMessage());</a:t>
            </a:r>
          </a:p>
          <a:p>
            <a:pPr eaLnBrk="1" hangingPunct="1"/>
            <a:r>
              <a:rPr lang="en-US" altLang="zh-CN">
                <a:ea typeface="宋体" charset="-122"/>
              </a:rPr>
              <a:t>				}</a:t>
            </a:r>
          </a:p>
          <a:p>
            <a:pPr eaLnBrk="1" hangingPunct="1"/>
            <a:r>
              <a:rPr lang="en-US" altLang="zh-CN">
                <a:ea typeface="宋体" charset="-122"/>
              </a:rPr>
              <a:t>				break;</a:t>
            </a:r>
          </a:p>
          <a:p>
            <a:pPr eaLnBrk="1" hangingPunct="1"/>
            <a:r>
              <a:rPr lang="en-US" altLang="zh-CN">
                <a:ea typeface="宋体" charset="-122"/>
              </a:rPr>
              <a:t>			case 'h':</a:t>
            </a:r>
          </a:p>
          <a:p>
            <a:pPr eaLnBrk="1" hangingPunct="1"/>
            <a:r>
              <a:rPr lang="en-US" altLang="zh-CN">
                <a:ea typeface="宋体" charset="-122"/>
              </a:rPr>
              <a:t>				try {</a:t>
            </a:r>
          </a:p>
          <a:p>
            <a:pPr eaLnBrk="1" hangingPunct="1"/>
            <a:r>
              <a:rPr lang="en-US" altLang="zh-CN">
                <a:ea typeface="宋体" charset="-122"/>
              </a:rPr>
              <a:t>					int res = queue.headQueue();</a:t>
            </a:r>
          </a:p>
          <a:p>
            <a:pPr eaLnBrk="1" hangingPunct="1"/>
            <a:r>
              <a:rPr lang="en-US" altLang="zh-CN">
                <a:ea typeface="宋体" charset="-122"/>
              </a:rPr>
              <a:t>					System.out.println("</a:t>
            </a:r>
            <a:r>
              <a:rPr lang="zh-CN" altLang="en-US">
                <a:ea typeface="宋体" charset="-122"/>
              </a:rPr>
              <a:t>队列头元素值为</a:t>
            </a:r>
            <a:r>
              <a:rPr lang="en-US" altLang="zh-CN">
                <a:ea typeface="宋体" charset="-122"/>
              </a:rPr>
              <a:t>=" + res);</a:t>
            </a:r>
          </a:p>
          <a:p>
            <a:pPr eaLnBrk="1" hangingPunct="1"/>
            <a:r>
              <a:rPr lang="en-US" altLang="zh-CN">
                <a:ea typeface="宋体" charset="-122"/>
              </a:rPr>
              <a:t>				} catch (Exception e) {</a:t>
            </a:r>
          </a:p>
          <a:p>
            <a:pPr eaLnBrk="1" hangingPunct="1"/>
            <a:r>
              <a:rPr lang="en-US" altLang="zh-CN">
                <a:ea typeface="宋体" charset="-122"/>
              </a:rPr>
              <a:t>					// TODO: handle exception</a:t>
            </a:r>
          </a:p>
          <a:p>
            <a:pPr eaLnBrk="1" hangingPunct="1"/>
            <a:r>
              <a:rPr lang="en-US" altLang="zh-CN">
                <a:ea typeface="宋体" charset="-122"/>
              </a:rPr>
              <a:t>					System.out.println(e.getMessage());</a:t>
            </a:r>
          </a:p>
          <a:p>
            <a:pPr eaLnBrk="1" hangingPunct="1"/>
            <a:r>
              <a:rPr lang="en-US" altLang="zh-CN">
                <a:ea typeface="宋体" charset="-122"/>
              </a:rPr>
              <a:t>				}</a:t>
            </a:r>
          </a:p>
          <a:p>
            <a:pPr eaLnBrk="1" hangingPunct="1"/>
            <a:r>
              <a:rPr lang="en-US" altLang="zh-CN">
                <a:ea typeface="宋体" charset="-122"/>
              </a:rPr>
              <a:t>				break;</a:t>
            </a:r>
          </a:p>
          <a:p>
            <a:pPr eaLnBrk="1" hangingPunct="1"/>
            <a:r>
              <a:rPr lang="en-US" altLang="zh-CN">
                <a:ea typeface="宋体" charset="-122"/>
              </a:rPr>
              <a:t>			case 'e':</a:t>
            </a:r>
          </a:p>
          <a:p>
            <a:pPr eaLnBrk="1" hangingPunct="1"/>
            <a:r>
              <a:rPr lang="en-US" altLang="zh-CN">
                <a:ea typeface="宋体" charset="-122"/>
              </a:rPr>
              <a:t>				scanner.close();</a:t>
            </a:r>
          </a:p>
          <a:p>
            <a:pPr eaLnBrk="1" hangingPunct="1"/>
            <a:r>
              <a:rPr lang="en-US" altLang="zh-CN">
                <a:ea typeface="宋体" charset="-122"/>
              </a:rPr>
              <a:t>				loop = false;</a:t>
            </a:r>
          </a:p>
          <a:p>
            <a:pPr eaLnBrk="1" hangingPunct="1"/>
            <a:r>
              <a:rPr lang="en-US" altLang="zh-CN">
                <a:ea typeface="宋体" charset="-122"/>
              </a:rPr>
              <a:t>			default:</a:t>
            </a:r>
          </a:p>
          <a:p>
            <a:pPr eaLnBrk="1" hangingPunct="1"/>
            <a:r>
              <a:rPr lang="en-US" altLang="zh-CN">
                <a:ea typeface="宋体" charset="-122"/>
              </a:rPr>
              <a:t>				break;</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a:t>
            </a:r>
          </a:p>
          <a:p>
            <a:pPr eaLnBrk="1" hangingPunct="1"/>
            <a:endParaRPr lang="en-US" altLang="zh-CN">
              <a:ea typeface="宋体" charset="-122"/>
            </a:endParaRPr>
          </a:p>
          <a:p>
            <a:pPr eaLnBrk="1" hangingPunct="1"/>
            <a:r>
              <a:rPr lang="en-US" altLang="zh-CN">
                <a:ea typeface="宋体" charset="-122"/>
              </a:rPr>
              <a:t>// </a:t>
            </a:r>
            <a:r>
              <a:rPr lang="zh-CN" altLang="en-US">
                <a:ea typeface="宋体" charset="-122"/>
              </a:rPr>
              <a:t>环形的队列和前面的单向队列有类似的地方，因为我们修改即可</a:t>
            </a:r>
          </a:p>
          <a:p>
            <a:pPr eaLnBrk="1" hangingPunct="1"/>
            <a:r>
              <a:rPr lang="en-US" altLang="zh-CN">
                <a:ea typeface="宋体" charset="-122"/>
              </a:rPr>
              <a:t>class CircleArrayQueue {</a:t>
            </a:r>
          </a:p>
          <a:p>
            <a:pPr eaLnBrk="1" hangingPunct="1"/>
            <a:r>
              <a:rPr lang="en-US" altLang="zh-CN">
                <a:ea typeface="宋体" charset="-122"/>
              </a:rPr>
              <a:t>	private int maxSize;</a:t>
            </a:r>
          </a:p>
          <a:p>
            <a:pPr eaLnBrk="1" hangingPunct="1"/>
            <a:r>
              <a:rPr lang="en-US" altLang="zh-CN">
                <a:ea typeface="宋体" charset="-122"/>
              </a:rPr>
              <a:t>	private int[] arr; // </a:t>
            </a:r>
            <a:r>
              <a:rPr lang="zh-CN" altLang="en-US">
                <a:ea typeface="宋体" charset="-122"/>
              </a:rPr>
              <a:t>该数组存放数据，模拟队列</a:t>
            </a:r>
          </a:p>
          <a:p>
            <a:pPr eaLnBrk="1" hangingPunct="1"/>
            <a:r>
              <a:rPr lang="zh-CN" altLang="en-US">
                <a:ea typeface="宋体" charset="-122"/>
              </a:rPr>
              <a:t>	</a:t>
            </a:r>
            <a:r>
              <a:rPr lang="en-US" altLang="zh-CN">
                <a:ea typeface="宋体" charset="-122"/>
              </a:rPr>
              <a:t>private int front; // </a:t>
            </a:r>
            <a:r>
              <a:rPr lang="zh-CN" altLang="en-US">
                <a:ea typeface="宋体" charset="-122"/>
              </a:rPr>
              <a:t>指向队列头部</a:t>
            </a:r>
          </a:p>
          <a:p>
            <a:pPr eaLnBrk="1" hangingPunct="1"/>
            <a:r>
              <a:rPr lang="zh-CN" altLang="en-US">
                <a:ea typeface="宋体" charset="-122"/>
              </a:rPr>
              <a:t>	</a:t>
            </a:r>
            <a:r>
              <a:rPr lang="en-US" altLang="zh-CN">
                <a:ea typeface="宋体" charset="-122"/>
              </a:rPr>
              <a:t>private int rear; // </a:t>
            </a:r>
            <a:r>
              <a:rPr lang="zh-CN" altLang="en-US">
                <a:ea typeface="宋体" charset="-122"/>
              </a:rPr>
              <a:t>指向队列的尾部</a:t>
            </a:r>
          </a:p>
          <a:p>
            <a:pPr eaLnBrk="1" hangingPunct="1"/>
            <a:endParaRPr lang="zh-CN" altLang="en-US">
              <a:ea typeface="宋体" charset="-122"/>
            </a:endParaRPr>
          </a:p>
          <a:p>
            <a:pPr eaLnBrk="1" hangingPunct="1"/>
            <a:r>
              <a:rPr lang="zh-CN" altLang="en-US">
                <a:ea typeface="宋体" charset="-122"/>
              </a:rPr>
              <a:t>	</a:t>
            </a:r>
            <a:r>
              <a:rPr lang="en-US" altLang="zh-CN">
                <a:ea typeface="宋体" charset="-122"/>
              </a:rPr>
              <a:t>public CircleArrayQueue(int arrMaxSize) {</a:t>
            </a:r>
          </a:p>
          <a:p>
            <a:pPr eaLnBrk="1" hangingPunct="1"/>
            <a:r>
              <a:rPr lang="en-US" altLang="zh-CN">
                <a:ea typeface="宋体" charset="-122"/>
              </a:rPr>
              <a:t>		maxSize = arrMaxSize;</a:t>
            </a:r>
          </a:p>
          <a:p>
            <a:pPr eaLnBrk="1" hangingPunct="1"/>
            <a:r>
              <a:rPr lang="en-US" altLang="zh-CN">
                <a:ea typeface="宋体" charset="-122"/>
              </a:rPr>
              <a:t>		arr = new int[maxSize];</a:t>
            </a:r>
          </a:p>
          <a:p>
            <a:pPr eaLnBrk="1" hangingPunct="1"/>
            <a:endParaRPr lang="en-US" altLang="zh-CN">
              <a:ea typeface="宋体" charset="-122"/>
            </a:endParaRP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判断队列满的方法</a:t>
            </a:r>
          </a:p>
          <a:p>
            <a:pPr eaLnBrk="1" hangingPunct="1"/>
            <a:r>
              <a:rPr lang="zh-CN" altLang="en-US">
                <a:ea typeface="宋体" charset="-122"/>
              </a:rPr>
              <a:t>	</a:t>
            </a:r>
            <a:r>
              <a:rPr lang="en-US" altLang="zh-CN">
                <a:ea typeface="宋体" charset="-122"/>
              </a:rPr>
              <a:t>// </a:t>
            </a:r>
            <a:r>
              <a:rPr lang="zh-CN" altLang="en-US">
                <a:ea typeface="宋体" charset="-122"/>
              </a:rPr>
              <a:t>队列容量空出一个作为约定</a:t>
            </a:r>
          </a:p>
          <a:p>
            <a:pPr eaLnBrk="1" hangingPunct="1"/>
            <a:r>
              <a:rPr lang="zh-CN" altLang="en-US">
                <a:ea typeface="宋体" charset="-122"/>
              </a:rPr>
              <a:t>	</a:t>
            </a:r>
            <a:r>
              <a:rPr lang="en-US" altLang="zh-CN">
                <a:ea typeface="宋体" charset="-122"/>
              </a:rPr>
              <a:t>public boolean isFull() {</a:t>
            </a:r>
          </a:p>
          <a:p>
            <a:pPr eaLnBrk="1" hangingPunct="1"/>
            <a:r>
              <a:rPr lang="en-US" altLang="zh-CN">
                <a:ea typeface="宋体" charset="-122"/>
              </a:rPr>
              <a:t>		// 1 =&gt; rear 1</a:t>
            </a:r>
          </a:p>
          <a:p>
            <a:pPr eaLnBrk="1" hangingPunct="1"/>
            <a:r>
              <a:rPr lang="en-US" altLang="zh-CN">
                <a:ea typeface="宋体" charset="-122"/>
              </a:rPr>
              <a:t>		// 2 =&gt; rear 2</a:t>
            </a:r>
          </a:p>
          <a:p>
            <a:pPr eaLnBrk="1" hangingPunct="1"/>
            <a:r>
              <a:rPr lang="en-US" altLang="zh-CN">
                <a:ea typeface="宋体" charset="-122"/>
              </a:rPr>
              <a:t>		// 3 =&gt; rear 3</a:t>
            </a:r>
          </a:p>
          <a:p>
            <a:pPr eaLnBrk="1" hangingPunct="1"/>
            <a:r>
              <a:rPr lang="en-US" altLang="zh-CN">
                <a:ea typeface="宋体" charset="-122"/>
              </a:rPr>
              <a:t>		return (rear + 1) % maxSize == front;</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判断队列空的条件</a:t>
            </a:r>
          </a:p>
          <a:p>
            <a:pPr eaLnBrk="1" hangingPunct="1"/>
            <a:r>
              <a:rPr lang="zh-CN" altLang="en-US">
                <a:ea typeface="宋体" charset="-122"/>
              </a:rPr>
              <a:t>	</a:t>
            </a:r>
            <a:r>
              <a:rPr lang="en-US" altLang="zh-CN">
                <a:ea typeface="宋体" charset="-122"/>
              </a:rPr>
              <a:t>public boolean isEmpty() {</a:t>
            </a:r>
          </a:p>
          <a:p>
            <a:pPr eaLnBrk="1" hangingPunct="1"/>
            <a:r>
              <a:rPr lang="en-US" altLang="zh-CN">
                <a:ea typeface="宋体" charset="-122"/>
              </a:rPr>
              <a:t>		return rear == front;</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添加数据到队列</a:t>
            </a:r>
          </a:p>
          <a:p>
            <a:pPr eaLnBrk="1" hangingPunct="1"/>
            <a:r>
              <a:rPr lang="zh-CN" altLang="en-US">
                <a:ea typeface="宋体" charset="-122"/>
              </a:rPr>
              <a:t>	</a:t>
            </a:r>
            <a:r>
              <a:rPr lang="en-US" altLang="zh-CN">
                <a:ea typeface="宋体" charset="-122"/>
              </a:rPr>
              <a:t>public void addQueue(int n) {</a:t>
            </a:r>
          </a:p>
          <a:p>
            <a:pPr eaLnBrk="1" hangingPunct="1"/>
            <a:r>
              <a:rPr lang="en-US" altLang="zh-CN">
                <a:ea typeface="宋体" charset="-122"/>
              </a:rPr>
              <a:t>		// </a:t>
            </a:r>
            <a:r>
              <a:rPr lang="zh-CN" altLang="en-US">
                <a:ea typeface="宋体" charset="-122"/>
              </a:rPr>
              <a:t>判断是否满</a:t>
            </a:r>
          </a:p>
          <a:p>
            <a:pPr eaLnBrk="1" hangingPunct="1"/>
            <a:r>
              <a:rPr lang="zh-CN" altLang="en-US">
                <a:ea typeface="宋体" charset="-122"/>
              </a:rPr>
              <a:t>		</a:t>
            </a:r>
            <a:r>
              <a:rPr lang="en-US" altLang="zh-CN">
                <a:ea typeface="宋体" charset="-122"/>
              </a:rPr>
              <a:t>if (isFull()) {</a:t>
            </a:r>
          </a:p>
          <a:p>
            <a:pPr eaLnBrk="1" hangingPunct="1"/>
            <a:r>
              <a:rPr lang="en-US" altLang="zh-CN">
                <a:ea typeface="宋体" charset="-122"/>
              </a:rPr>
              <a:t>			System.out.println("</a:t>
            </a:r>
            <a:r>
              <a:rPr lang="zh-CN" altLang="en-US">
                <a:ea typeface="宋体" charset="-122"/>
              </a:rPr>
              <a:t>队列满，无法加入</a:t>
            </a:r>
            <a:r>
              <a:rPr lang="en-US" altLang="zh-CN">
                <a:ea typeface="宋体" charset="-122"/>
              </a:rPr>
              <a:t>..");</a:t>
            </a:r>
          </a:p>
          <a:p>
            <a:pPr eaLnBrk="1" hangingPunct="1"/>
            <a:r>
              <a:rPr lang="en-US" altLang="zh-CN">
                <a:ea typeface="宋体" charset="-122"/>
              </a:rPr>
              <a:t>			return;</a:t>
            </a:r>
          </a:p>
          <a:p>
            <a:pPr eaLnBrk="1" hangingPunct="1"/>
            <a:r>
              <a:rPr lang="en-US" altLang="zh-CN">
                <a:ea typeface="宋体" charset="-122"/>
              </a:rPr>
              <a:t>		}</a:t>
            </a:r>
          </a:p>
          <a:p>
            <a:pPr eaLnBrk="1" hangingPunct="1"/>
            <a:r>
              <a:rPr lang="en-US" altLang="zh-CN">
                <a:ea typeface="宋体" charset="-122"/>
              </a:rPr>
              <a:t>		// </a:t>
            </a:r>
            <a:r>
              <a:rPr lang="zh-CN" altLang="en-US">
                <a:ea typeface="宋体" charset="-122"/>
              </a:rPr>
              <a:t>将数据加入</a:t>
            </a:r>
          </a:p>
          <a:p>
            <a:pPr eaLnBrk="1" hangingPunct="1"/>
            <a:r>
              <a:rPr lang="zh-CN" altLang="en-US">
                <a:ea typeface="宋体" charset="-122"/>
              </a:rPr>
              <a:t>		</a:t>
            </a:r>
            <a:r>
              <a:rPr lang="en-US" altLang="zh-CN">
                <a:ea typeface="宋体" charset="-122"/>
              </a:rPr>
              <a:t>arr[rear] = n;</a:t>
            </a:r>
          </a:p>
          <a:p>
            <a:pPr eaLnBrk="1" hangingPunct="1"/>
            <a:r>
              <a:rPr lang="en-US" altLang="zh-CN">
                <a:ea typeface="宋体" charset="-122"/>
              </a:rPr>
              <a:t>		// </a:t>
            </a:r>
            <a:r>
              <a:rPr lang="zh-CN" altLang="en-US">
                <a:ea typeface="宋体" charset="-122"/>
              </a:rPr>
              <a:t>然后将</a:t>
            </a:r>
            <a:r>
              <a:rPr lang="en-US" altLang="zh-CN">
                <a:ea typeface="宋体" charset="-122"/>
              </a:rPr>
              <a:t>rear </a:t>
            </a:r>
            <a:r>
              <a:rPr lang="zh-CN" altLang="en-US">
                <a:ea typeface="宋体" charset="-122"/>
              </a:rPr>
              <a:t>后移</a:t>
            </a:r>
            <a:r>
              <a:rPr lang="en-US" altLang="zh-CN">
                <a:ea typeface="宋体" charset="-122"/>
              </a:rPr>
              <a:t>, </a:t>
            </a:r>
            <a:r>
              <a:rPr lang="zh-CN" altLang="en-US">
                <a:ea typeface="宋体" charset="-122"/>
              </a:rPr>
              <a:t>这里必须考虑取模</a:t>
            </a:r>
          </a:p>
          <a:p>
            <a:pPr eaLnBrk="1" hangingPunct="1"/>
            <a:r>
              <a:rPr lang="zh-CN" altLang="en-US">
                <a:ea typeface="宋体" charset="-122"/>
              </a:rPr>
              <a:t>		</a:t>
            </a:r>
            <a:r>
              <a:rPr lang="en-US" altLang="zh-CN">
                <a:ea typeface="宋体" charset="-122"/>
              </a:rPr>
              <a:t>rear = (rear + 1) % maxSize;</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取出队列的数据</a:t>
            </a:r>
            <a:r>
              <a:rPr lang="en-US" altLang="zh-CN">
                <a:ea typeface="宋体" charset="-122"/>
              </a:rPr>
              <a:t>(</a:t>
            </a:r>
            <a:r>
              <a:rPr lang="zh-CN" altLang="en-US">
                <a:ea typeface="宋体" charset="-122"/>
              </a:rPr>
              <a:t>按先进先出的原则</a:t>
            </a:r>
            <a:r>
              <a:rPr lang="en-US" altLang="zh-CN">
                <a:ea typeface="宋体" charset="-122"/>
              </a:rPr>
              <a:t>)</a:t>
            </a:r>
          </a:p>
          <a:p>
            <a:pPr eaLnBrk="1" hangingPunct="1"/>
            <a:r>
              <a:rPr lang="en-US" altLang="zh-CN">
                <a:ea typeface="宋体" charset="-122"/>
              </a:rPr>
              <a:t>	public int getQueue() {</a:t>
            </a:r>
          </a:p>
          <a:p>
            <a:pPr eaLnBrk="1" hangingPunct="1"/>
            <a:r>
              <a:rPr lang="en-US" altLang="zh-CN">
                <a:ea typeface="宋体" charset="-122"/>
              </a:rPr>
              <a:t>		if (isEmpty()) {</a:t>
            </a:r>
          </a:p>
          <a:p>
            <a:pPr eaLnBrk="1" hangingPunct="1"/>
            <a:r>
              <a:rPr lang="en-US" altLang="zh-CN">
                <a:ea typeface="宋体" charset="-122"/>
              </a:rPr>
              <a:t>			throw new RuntimeException("</a:t>
            </a:r>
            <a:r>
              <a:rPr lang="zh-CN" altLang="en-US">
                <a:ea typeface="宋体" charset="-122"/>
              </a:rPr>
              <a:t>队列空</a:t>
            </a:r>
            <a:r>
              <a:rPr lang="en-US" altLang="zh-CN">
                <a:ea typeface="宋体" charset="-122"/>
              </a:rPr>
              <a:t>~");</a:t>
            </a:r>
          </a:p>
          <a:p>
            <a:pPr eaLnBrk="1" hangingPunct="1"/>
            <a:r>
              <a:rPr lang="en-US" altLang="zh-CN">
                <a:ea typeface="宋体" charset="-122"/>
              </a:rPr>
              <a:t>		}</a:t>
            </a:r>
          </a:p>
          <a:p>
            <a:pPr eaLnBrk="1" hangingPunct="1"/>
            <a:r>
              <a:rPr lang="en-US" altLang="zh-CN">
                <a:ea typeface="宋体" charset="-122"/>
              </a:rPr>
              <a:t>		// </a:t>
            </a:r>
            <a:r>
              <a:rPr lang="zh-CN" altLang="en-US">
                <a:ea typeface="宋体" charset="-122"/>
              </a:rPr>
              <a:t>这里我们需要分析处理 </a:t>
            </a:r>
            <a:r>
              <a:rPr lang="en-US" altLang="zh-CN">
                <a:ea typeface="宋体" charset="-122"/>
              </a:rPr>
              <a:t>front </a:t>
            </a:r>
            <a:r>
              <a:rPr lang="zh-CN" altLang="en-US">
                <a:ea typeface="宋体" charset="-122"/>
              </a:rPr>
              <a:t>已经指向了队列的头元素</a:t>
            </a:r>
          </a:p>
          <a:p>
            <a:pPr eaLnBrk="1" hangingPunct="1"/>
            <a:r>
              <a:rPr lang="zh-CN" altLang="en-US">
                <a:ea typeface="宋体" charset="-122"/>
              </a:rPr>
              <a:t>		</a:t>
            </a:r>
            <a:r>
              <a:rPr lang="en-US" altLang="zh-CN">
                <a:ea typeface="宋体" charset="-122"/>
              </a:rPr>
              <a:t>// 1. </a:t>
            </a:r>
            <a:r>
              <a:rPr lang="zh-CN" altLang="en-US">
                <a:ea typeface="宋体" charset="-122"/>
              </a:rPr>
              <a:t>先把</a:t>
            </a:r>
            <a:r>
              <a:rPr lang="en-US" altLang="zh-CN">
                <a:ea typeface="宋体" charset="-122"/>
              </a:rPr>
              <a:t>front </a:t>
            </a:r>
            <a:r>
              <a:rPr lang="zh-CN" altLang="en-US">
                <a:ea typeface="宋体" charset="-122"/>
              </a:rPr>
              <a:t>对应的数据保存到变量</a:t>
            </a:r>
          </a:p>
          <a:p>
            <a:pPr eaLnBrk="1" hangingPunct="1"/>
            <a:r>
              <a:rPr lang="zh-CN" altLang="en-US">
                <a:ea typeface="宋体" charset="-122"/>
              </a:rPr>
              <a:t>		</a:t>
            </a:r>
            <a:r>
              <a:rPr lang="en-US" altLang="zh-CN">
                <a:ea typeface="宋体" charset="-122"/>
              </a:rPr>
              <a:t>// 2. </a:t>
            </a:r>
            <a:r>
              <a:rPr lang="zh-CN" altLang="en-US">
                <a:ea typeface="宋体" charset="-122"/>
              </a:rPr>
              <a:t>将</a:t>
            </a:r>
            <a:r>
              <a:rPr lang="en-US" altLang="zh-CN">
                <a:ea typeface="宋体" charset="-122"/>
              </a:rPr>
              <a:t>front</a:t>
            </a:r>
            <a:r>
              <a:rPr lang="zh-CN" altLang="en-US">
                <a:ea typeface="宋体" charset="-122"/>
              </a:rPr>
              <a:t>后移</a:t>
            </a:r>
          </a:p>
          <a:p>
            <a:pPr eaLnBrk="1" hangingPunct="1"/>
            <a:r>
              <a:rPr lang="zh-CN" altLang="en-US">
                <a:ea typeface="宋体" charset="-122"/>
              </a:rPr>
              <a:t>		</a:t>
            </a:r>
            <a:r>
              <a:rPr lang="en-US" altLang="zh-CN">
                <a:ea typeface="宋体" charset="-122"/>
              </a:rPr>
              <a:t>// 3. </a:t>
            </a:r>
            <a:r>
              <a:rPr lang="zh-CN" altLang="en-US">
                <a:ea typeface="宋体" charset="-122"/>
              </a:rPr>
              <a:t>返回前面保存的变量值</a:t>
            </a:r>
          </a:p>
          <a:p>
            <a:pPr eaLnBrk="1" hangingPunct="1"/>
            <a:r>
              <a:rPr lang="zh-CN" altLang="en-US">
                <a:ea typeface="宋体" charset="-122"/>
              </a:rPr>
              <a:t>		</a:t>
            </a:r>
            <a:r>
              <a:rPr lang="en-US" altLang="zh-CN">
                <a:ea typeface="宋体" charset="-122"/>
              </a:rPr>
              <a:t>int value = arr[front];</a:t>
            </a:r>
          </a:p>
          <a:p>
            <a:pPr eaLnBrk="1" hangingPunct="1"/>
            <a:r>
              <a:rPr lang="en-US" altLang="zh-CN">
                <a:ea typeface="宋体" charset="-122"/>
              </a:rPr>
              <a:t>		front = (front + 1) % maxSize;</a:t>
            </a:r>
          </a:p>
          <a:p>
            <a:pPr eaLnBrk="1" hangingPunct="1"/>
            <a:r>
              <a:rPr lang="en-US" altLang="zh-CN">
                <a:ea typeface="宋体" charset="-122"/>
              </a:rPr>
              <a:t>		return value;</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显示队列的所有数据</a:t>
            </a:r>
          </a:p>
          <a:p>
            <a:pPr eaLnBrk="1" hangingPunct="1"/>
            <a:r>
              <a:rPr lang="zh-CN" altLang="en-US">
                <a:ea typeface="宋体" charset="-122"/>
              </a:rPr>
              <a:t>	</a:t>
            </a:r>
            <a:r>
              <a:rPr lang="en-US" altLang="zh-CN">
                <a:ea typeface="宋体" charset="-122"/>
              </a:rPr>
              <a:t>public void showQueue() {</a:t>
            </a:r>
          </a:p>
          <a:p>
            <a:pPr eaLnBrk="1" hangingPunct="1"/>
            <a:r>
              <a:rPr lang="en-US" altLang="zh-CN">
                <a:ea typeface="宋体" charset="-122"/>
              </a:rPr>
              <a:t>		if (isEmpty()) {</a:t>
            </a:r>
          </a:p>
          <a:p>
            <a:pPr eaLnBrk="1" hangingPunct="1"/>
            <a:r>
              <a:rPr lang="en-US" altLang="zh-CN">
                <a:ea typeface="宋体" charset="-122"/>
              </a:rPr>
              <a:t>			System.out.println("</a:t>
            </a:r>
            <a:r>
              <a:rPr lang="zh-CN" altLang="en-US">
                <a:ea typeface="宋体" charset="-122"/>
              </a:rPr>
              <a:t>队列空的，没有数据</a:t>
            </a:r>
            <a:r>
              <a:rPr lang="en-US" altLang="zh-CN">
                <a:ea typeface="宋体" charset="-122"/>
              </a:rPr>
              <a:t>..");</a:t>
            </a:r>
          </a:p>
          <a:p>
            <a:pPr eaLnBrk="1" hangingPunct="1"/>
            <a:r>
              <a:rPr lang="en-US" altLang="zh-CN">
                <a:ea typeface="宋体" charset="-122"/>
              </a:rPr>
              <a:t>			return;</a:t>
            </a:r>
          </a:p>
          <a:p>
            <a:pPr eaLnBrk="1" hangingPunct="1"/>
            <a:r>
              <a:rPr lang="en-US" altLang="zh-CN">
                <a:ea typeface="宋体" charset="-122"/>
              </a:rPr>
              <a:t>		}</a:t>
            </a:r>
          </a:p>
          <a:p>
            <a:pPr eaLnBrk="1" hangingPunct="1"/>
            <a:r>
              <a:rPr lang="en-US" altLang="zh-CN">
                <a:ea typeface="宋体" charset="-122"/>
              </a:rPr>
              <a:t>		// </a:t>
            </a:r>
            <a:r>
              <a:rPr lang="zh-CN" altLang="en-US">
                <a:ea typeface="宋体" charset="-122"/>
              </a:rPr>
              <a:t>思路</a:t>
            </a:r>
            <a:r>
              <a:rPr lang="en-US" altLang="zh-CN">
                <a:ea typeface="宋体" charset="-122"/>
              </a:rPr>
              <a:t>: </a:t>
            </a:r>
            <a:r>
              <a:rPr lang="zh-CN" altLang="en-US">
                <a:ea typeface="宋体" charset="-122"/>
              </a:rPr>
              <a:t>从</a:t>
            </a:r>
            <a:r>
              <a:rPr lang="en-US" altLang="zh-CN">
                <a:ea typeface="宋体" charset="-122"/>
              </a:rPr>
              <a:t>front </a:t>
            </a:r>
            <a:r>
              <a:rPr lang="zh-CN" altLang="en-US">
                <a:ea typeface="宋体" charset="-122"/>
              </a:rPr>
              <a:t>取，取出几个元素</a:t>
            </a:r>
          </a:p>
          <a:p>
            <a:pPr eaLnBrk="1" hangingPunct="1"/>
            <a:r>
              <a:rPr lang="zh-CN" altLang="en-US">
                <a:ea typeface="宋体" charset="-122"/>
              </a:rPr>
              <a:t>		</a:t>
            </a:r>
            <a:r>
              <a:rPr lang="en-US" altLang="zh-CN">
                <a:ea typeface="宋体" charset="-122"/>
              </a:rPr>
              <a:t>// </a:t>
            </a:r>
            <a:r>
              <a:rPr lang="zh-CN" altLang="en-US">
                <a:ea typeface="宋体" charset="-122"/>
              </a:rPr>
              <a:t>动脑筋</a:t>
            </a:r>
          </a:p>
          <a:p>
            <a:pPr eaLnBrk="1" hangingPunct="1"/>
            <a:r>
              <a:rPr lang="zh-CN" altLang="en-US">
                <a:ea typeface="宋体" charset="-122"/>
              </a:rPr>
              <a:t>		</a:t>
            </a:r>
            <a:r>
              <a:rPr lang="en-US" altLang="zh-CN">
                <a:ea typeface="宋体" charset="-122"/>
              </a:rPr>
              <a:t>for (int j = front; j &lt; front + size(); j++) {</a:t>
            </a:r>
          </a:p>
          <a:p>
            <a:pPr eaLnBrk="1" hangingPunct="1"/>
            <a:r>
              <a:rPr lang="en-US" altLang="zh-CN">
                <a:ea typeface="宋体" charset="-122"/>
              </a:rPr>
              <a:t>			System.out.printf("arr[%d]=%d\n", j % maxSize, arr[j % maxSize]);</a:t>
            </a:r>
          </a:p>
          <a:p>
            <a:pPr eaLnBrk="1" hangingPunct="1"/>
            <a:endParaRPr lang="en-US" altLang="zh-CN">
              <a:ea typeface="宋体" charset="-122"/>
            </a:endParaRP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求出当前环形队列有几个元素</a:t>
            </a:r>
          </a:p>
          <a:p>
            <a:pPr eaLnBrk="1" hangingPunct="1"/>
            <a:r>
              <a:rPr lang="zh-CN" altLang="en-US">
                <a:ea typeface="宋体" charset="-122"/>
              </a:rPr>
              <a:t>	</a:t>
            </a:r>
            <a:r>
              <a:rPr lang="en-US" altLang="zh-CN">
                <a:ea typeface="宋体" charset="-122"/>
              </a:rPr>
              <a:t>// </a:t>
            </a:r>
            <a:r>
              <a:rPr lang="zh-CN" altLang="en-US">
                <a:ea typeface="宋体" charset="-122"/>
              </a:rPr>
              <a:t>动脑筋</a:t>
            </a:r>
          </a:p>
          <a:p>
            <a:pPr eaLnBrk="1" hangingPunct="1"/>
            <a:r>
              <a:rPr lang="zh-CN" altLang="en-US">
                <a:ea typeface="宋体" charset="-122"/>
              </a:rPr>
              <a:t>	</a:t>
            </a:r>
            <a:r>
              <a:rPr lang="en-US" altLang="zh-CN">
                <a:ea typeface="宋体" charset="-122"/>
              </a:rPr>
              <a:t>// </a:t>
            </a:r>
            <a:r>
              <a:rPr lang="zh-CN" altLang="en-US">
                <a:ea typeface="宋体" charset="-122"/>
              </a:rPr>
              <a:t>基础 </a:t>
            </a:r>
            <a:r>
              <a:rPr lang="en-US" altLang="zh-CN">
                <a:ea typeface="宋体" charset="-122"/>
              </a:rPr>
              <a:t>【</a:t>
            </a:r>
            <a:r>
              <a:rPr lang="zh-CN" altLang="en-US">
                <a:ea typeface="宋体" charset="-122"/>
              </a:rPr>
              <a:t>问题</a:t>
            </a:r>
            <a:r>
              <a:rPr lang="en-US" altLang="zh-CN">
                <a:ea typeface="宋体" charset="-122"/>
              </a:rPr>
              <a:t>/</a:t>
            </a:r>
            <a:r>
              <a:rPr lang="zh-CN" altLang="en-US">
                <a:ea typeface="宋体" charset="-122"/>
              </a:rPr>
              <a:t>需求 </a:t>
            </a:r>
            <a:r>
              <a:rPr lang="en-US" altLang="zh-CN">
                <a:ea typeface="宋体" charset="-122"/>
              </a:rPr>
              <a:t>---&gt; </a:t>
            </a:r>
            <a:r>
              <a:rPr lang="zh-CN" altLang="en-US">
                <a:ea typeface="宋体" charset="-122"/>
              </a:rPr>
              <a:t>设计算法</a:t>
            </a:r>
            <a:r>
              <a:rPr lang="en-US" altLang="zh-CN">
                <a:ea typeface="宋体" charset="-122"/>
              </a:rPr>
              <a:t>】</a:t>
            </a:r>
          </a:p>
          <a:p>
            <a:pPr eaLnBrk="1" hangingPunct="1"/>
            <a:r>
              <a:rPr lang="en-US" altLang="zh-CN">
                <a:ea typeface="宋体" charset="-122"/>
              </a:rPr>
              <a:t>	public int size() {</a:t>
            </a:r>
          </a:p>
          <a:p>
            <a:pPr eaLnBrk="1" hangingPunct="1"/>
            <a:r>
              <a:rPr lang="en-US" altLang="zh-CN">
                <a:ea typeface="宋体" charset="-122"/>
              </a:rPr>
              <a:t>		// rear = 1</a:t>
            </a:r>
          </a:p>
          <a:p>
            <a:pPr eaLnBrk="1" hangingPunct="1"/>
            <a:r>
              <a:rPr lang="en-US" altLang="zh-CN">
                <a:ea typeface="宋体" charset="-122"/>
              </a:rPr>
              <a:t>		// front = 0</a:t>
            </a:r>
          </a:p>
          <a:p>
            <a:pPr eaLnBrk="1" hangingPunct="1"/>
            <a:r>
              <a:rPr lang="en-US" altLang="zh-CN">
                <a:ea typeface="宋体" charset="-122"/>
              </a:rPr>
              <a:t>		// maxSize = 3</a:t>
            </a:r>
          </a:p>
          <a:p>
            <a:pPr eaLnBrk="1" hangingPunct="1"/>
            <a:r>
              <a:rPr lang="en-US" altLang="zh-CN">
                <a:ea typeface="宋体" charset="-122"/>
              </a:rPr>
              <a:t>		return (rear + maxSize - front) % maxSize;</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查看队列的头元素，但是不是改变队列</a:t>
            </a:r>
          </a:p>
          <a:p>
            <a:pPr eaLnBrk="1" hangingPunct="1"/>
            <a:r>
              <a:rPr lang="zh-CN" altLang="en-US">
                <a:ea typeface="宋体" charset="-122"/>
              </a:rPr>
              <a:t>	</a:t>
            </a:r>
            <a:r>
              <a:rPr lang="en-US" altLang="zh-CN">
                <a:ea typeface="宋体" charset="-122"/>
              </a:rPr>
              <a:t>public int headQueue() {</a:t>
            </a:r>
          </a:p>
          <a:p>
            <a:pPr eaLnBrk="1" hangingPunct="1"/>
            <a:r>
              <a:rPr lang="en-US" altLang="zh-CN">
                <a:ea typeface="宋体" charset="-122"/>
              </a:rPr>
              <a:t>		if (isEmpty()) {</a:t>
            </a:r>
          </a:p>
          <a:p>
            <a:pPr eaLnBrk="1" hangingPunct="1"/>
            <a:r>
              <a:rPr lang="en-US" altLang="zh-CN">
                <a:ea typeface="宋体" charset="-122"/>
              </a:rPr>
              <a:t>			throw new RuntimeException("</a:t>
            </a:r>
            <a:r>
              <a:rPr lang="zh-CN" altLang="en-US">
                <a:ea typeface="宋体" charset="-122"/>
              </a:rPr>
              <a:t>队列空</a:t>
            </a:r>
            <a:r>
              <a:rPr lang="en-US" altLang="zh-CN">
                <a:ea typeface="宋体" charset="-122"/>
              </a:rPr>
              <a:t>~");</a:t>
            </a:r>
          </a:p>
          <a:p>
            <a:pPr eaLnBrk="1" hangingPunct="1"/>
            <a:r>
              <a:rPr lang="en-US" altLang="zh-CN">
                <a:ea typeface="宋体" charset="-122"/>
              </a:rPr>
              <a:t>		}</a:t>
            </a:r>
          </a:p>
          <a:p>
            <a:pPr eaLnBrk="1" hangingPunct="1"/>
            <a:r>
              <a:rPr lang="en-US" altLang="zh-CN">
                <a:ea typeface="宋体" charset="-122"/>
              </a:rPr>
              <a:t>		// </a:t>
            </a:r>
            <a:r>
              <a:rPr lang="zh-CN" altLang="en-US">
                <a:ea typeface="宋体" charset="-122"/>
              </a:rPr>
              <a:t>这里注意，不要去改变</a:t>
            </a:r>
            <a:r>
              <a:rPr lang="en-US" altLang="zh-CN">
                <a:ea typeface="宋体" charset="-122"/>
              </a:rPr>
              <a:t>fornt </a:t>
            </a:r>
            <a:r>
              <a:rPr lang="zh-CN" altLang="en-US">
                <a:ea typeface="宋体" charset="-122"/>
              </a:rPr>
              <a:t>值</a:t>
            </a:r>
          </a:p>
          <a:p>
            <a:pPr eaLnBrk="1" hangingPunct="1"/>
            <a:r>
              <a:rPr lang="zh-CN" altLang="en-US">
                <a:ea typeface="宋体" charset="-122"/>
              </a:rPr>
              <a:t>		</a:t>
            </a:r>
            <a:r>
              <a:rPr lang="en-US" altLang="zh-CN">
                <a:ea typeface="宋体" charset="-122"/>
              </a:rPr>
              <a:t>return arr[front];</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a:t>
            </a:r>
          </a:p>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28</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29</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r>
              <a:rPr lang="zh-CN" altLang="en-US">
                <a:ea typeface="宋体" charset="-122"/>
              </a:rPr>
              <a:t>在添加时，我有如下要求</a:t>
            </a:r>
            <a:r>
              <a:rPr lang="en-US" altLang="zh-CN">
                <a:ea typeface="宋体" charset="-122"/>
              </a:rPr>
              <a:t>:</a:t>
            </a:r>
            <a:endParaRPr lang="zh-CN" altLang="en-US">
              <a:ea typeface="宋体" charset="-122"/>
            </a:endParaRPr>
          </a:p>
          <a:p>
            <a:r>
              <a:rPr lang="en-US" altLang="zh-CN">
                <a:ea typeface="宋体" charset="-122"/>
              </a:rPr>
              <a:t>1.</a:t>
            </a:r>
            <a:r>
              <a:rPr lang="zh-CN" altLang="en-US">
                <a:ea typeface="宋体" charset="-122"/>
              </a:rPr>
              <a:t>添加一个数据时，就要求排序</a:t>
            </a:r>
          </a:p>
          <a:p>
            <a:r>
              <a:rPr lang="en-US" altLang="zh-CN">
                <a:ea typeface="宋体" charset="-122"/>
              </a:rPr>
              <a:t>2.</a:t>
            </a:r>
            <a:r>
              <a:rPr lang="zh-CN" altLang="en-US">
                <a:ea typeface="宋体" charset="-122"/>
              </a:rPr>
              <a:t>如果是对象，要求对对象中的某个字段的值进行排序</a:t>
            </a:r>
            <a:r>
              <a:rPr lang="en-US" altLang="zh-CN">
                <a:ea typeface="宋体" charset="-122"/>
              </a:rPr>
              <a:t>, </a:t>
            </a:r>
            <a:r>
              <a:rPr lang="zh-CN" altLang="en-US">
                <a:ea typeface="宋体" charset="-122"/>
              </a:rPr>
              <a:t>比如</a:t>
            </a:r>
            <a:r>
              <a:rPr lang="en-US" altLang="zh-CN">
                <a:ea typeface="宋体" charset="-122"/>
              </a:rPr>
              <a:t>Person</a:t>
            </a:r>
            <a:r>
              <a:rPr lang="zh-CN" altLang="en-US">
                <a:ea typeface="宋体" charset="-122"/>
              </a:rPr>
              <a:t>对象的 </a:t>
            </a:r>
            <a:r>
              <a:rPr lang="en-US" altLang="zh-CN">
                <a:ea typeface="宋体" charset="-122"/>
              </a:rPr>
              <a:t>age</a:t>
            </a:r>
            <a:endParaRPr lang="zh-CN" altLang="en-US">
              <a:ea typeface="宋体" charset="-122"/>
            </a:endParaRPr>
          </a:p>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30</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r>
              <a:rPr lang="en-US" altLang="zh-CN" sz="1200" b="1" kern="1200">
                <a:solidFill>
                  <a:schemeClr val="tx1"/>
                </a:solidFill>
                <a:effectLst/>
                <a:latin typeface="+mn-lt"/>
                <a:ea typeface="+mn-ea"/>
                <a:cs typeface="+mn-cs"/>
              </a:rPr>
              <a:t>//</a:t>
            </a:r>
          </a:p>
          <a:p>
            <a:endParaRPr lang="en-US" altLang="zh-CN" sz="1200" b="1" kern="1200">
              <a:solidFill>
                <a:schemeClr val="tx1"/>
              </a:solidFill>
              <a:effectLst/>
              <a:latin typeface="+mn-lt"/>
              <a:ea typeface="+mn-ea"/>
              <a:cs typeface="+mn-cs"/>
            </a:endParaRPr>
          </a:p>
          <a:p>
            <a:endParaRPr lang="en-US" altLang="zh-CN" sz="1200" b="1" kern="1200">
              <a:solidFill>
                <a:schemeClr val="tx1"/>
              </a:solidFill>
              <a:effectLst/>
              <a:latin typeface="+mn-lt"/>
              <a:ea typeface="+mn-ea"/>
              <a:cs typeface="+mn-cs"/>
            </a:endParaRPr>
          </a:p>
          <a:p>
            <a:endParaRPr lang="en-US" altLang="zh-CN" sz="1200" b="1" kern="1200">
              <a:solidFill>
                <a:schemeClr val="tx1"/>
              </a:solidFill>
              <a:effectLst/>
              <a:latin typeface="+mn-lt"/>
              <a:ea typeface="+mn-ea"/>
              <a:cs typeface="+mn-cs"/>
            </a:endParaRPr>
          </a:p>
          <a:p>
            <a:endParaRPr lang="en-US" altLang="zh-CN" sz="1200" b="1" kern="1200">
              <a:solidFill>
                <a:schemeClr val="tx1"/>
              </a:solidFill>
              <a:effectLst/>
              <a:latin typeface="+mn-lt"/>
              <a:ea typeface="+mn-ea"/>
              <a:cs typeface="+mn-cs"/>
            </a:endParaRPr>
          </a:p>
          <a:p>
            <a:endParaRPr lang="en-US" altLang="zh-CN" sz="1200" b="1" kern="1200">
              <a:solidFill>
                <a:schemeClr val="tx1"/>
              </a:solidFill>
              <a:effectLst/>
              <a:latin typeface="+mn-lt"/>
              <a:ea typeface="+mn-ea"/>
              <a:cs typeface="+mn-cs"/>
            </a:endParaRPr>
          </a:p>
          <a:p>
            <a:endParaRPr lang="en-US" altLang="zh-CN" sz="1200" b="1" kern="1200">
              <a:solidFill>
                <a:schemeClr val="tx1"/>
              </a:solidFill>
              <a:effectLst/>
              <a:latin typeface="+mn-lt"/>
              <a:ea typeface="+mn-ea"/>
              <a:cs typeface="+mn-cs"/>
            </a:endParaRPr>
          </a:p>
          <a:p>
            <a:endParaRPr lang="en-US" altLang="zh-CN" sz="1200" b="1" kern="1200">
              <a:solidFill>
                <a:schemeClr val="tx1"/>
              </a:solidFill>
              <a:effectLst/>
              <a:latin typeface="+mn-lt"/>
              <a:ea typeface="+mn-ea"/>
              <a:cs typeface="+mn-cs"/>
            </a:endParaRPr>
          </a:p>
          <a:p>
            <a:endParaRPr lang="en-US" altLang="zh-CN" sz="1200" b="1" kern="1200">
              <a:solidFill>
                <a:schemeClr val="tx1"/>
              </a:solidFill>
              <a:effectLst/>
              <a:latin typeface="+mn-lt"/>
              <a:ea typeface="+mn-ea"/>
              <a:cs typeface="+mn-cs"/>
            </a:endParaRPr>
          </a:p>
          <a:p>
            <a:endParaRPr lang="en-US" altLang="zh-CN" sz="1200" b="1" kern="1200">
              <a:solidFill>
                <a:schemeClr val="tx1"/>
              </a:solidFill>
              <a:effectLst/>
              <a:latin typeface="+mn-lt"/>
              <a:ea typeface="+mn-ea"/>
              <a:cs typeface="+mn-cs"/>
            </a:endParaRPr>
          </a:p>
          <a:p>
            <a:endParaRPr lang="en-US" altLang="zh-CN" sz="1200" b="1" kern="1200">
              <a:solidFill>
                <a:schemeClr val="tx1"/>
              </a:solidFill>
              <a:effectLst/>
              <a:latin typeface="+mn-lt"/>
              <a:ea typeface="+mn-ea"/>
              <a:cs typeface="+mn-cs"/>
            </a:endParaRPr>
          </a:p>
          <a:p>
            <a:endParaRPr lang="en-US" altLang="zh-CN" sz="1200" b="1" kern="1200">
              <a:solidFill>
                <a:schemeClr val="tx1"/>
              </a:solidFill>
              <a:effectLst/>
              <a:latin typeface="+mn-lt"/>
              <a:ea typeface="+mn-ea"/>
              <a:cs typeface="+mn-cs"/>
            </a:endParaRPr>
          </a:p>
          <a:p>
            <a:endParaRPr lang="en-US" altLang="zh-CN" sz="1200" b="1" kern="1200">
              <a:solidFill>
                <a:schemeClr val="tx1"/>
              </a:solidFill>
              <a:effectLst/>
              <a:latin typeface="+mn-lt"/>
              <a:ea typeface="+mn-ea"/>
              <a:cs typeface="+mn-cs"/>
            </a:endParaRPr>
          </a:p>
          <a:p>
            <a:endParaRPr lang="en-US" altLang="zh-CN" sz="1200" b="1" kern="1200">
              <a:solidFill>
                <a:schemeClr val="tx1"/>
              </a:solidFill>
              <a:effectLst/>
              <a:latin typeface="+mn-lt"/>
              <a:ea typeface="+mn-ea"/>
              <a:cs typeface="+mn-cs"/>
            </a:endParaRPr>
          </a:p>
          <a:p>
            <a:r>
              <a:rPr lang="en-US" altLang="zh-CN" sz="1200" b="1" kern="1200">
                <a:solidFill>
                  <a:schemeClr val="tx1"/>
                </a:solidFill>
                <a:effectLst/>
                <a:latin typeface="+mn-lt"/>
                <a:ea typeface="+mn-ea"/>
                <a:cs typeface="+mn-cs"/>
              </a:rPr>
              <a:t>//</a:t>
            </a:r>
          </a:p>
          <a:p>
            <a:endParaRPr lang="en-US" altLang="zh-CN" sz="1200" b="1" kern="1200">
              <a:solidFill>
                <a:schemeClr val="tx1"/>
              </a:solidFill>
              <a:effectLst/>
              <a:latin typeface="+mn-lt"/>
              <a:ea typeface="+mn-ea"/>
              <a:cs typeface="+mn-cs"/>
            </a:endParaRPr>
          </a:p>
          <a:p>
            <a:endParaRPr lang="en-US" altLang="zh-CN" sz="1200" b="1" kern="1200">
              <a:solidFill>
                <a:schemeClr val="tx1"/>
              </a:solidFill>
              <a:effectLst/>
              <a:latin typeface="+mn-lt"/>
              <a:ea typeface="+mn-ea"/>
              <a:cs typeface="+mn-cs"/>
            </a:endParaRPr>
          </a:p>
          <a:p>
            <a:endParaRPr lang="en-US" altLang="zh-CN" sz="1200" b="1" kern="1200">
              <a:solidFill>
                <a:schemeClr val="tx1"/>
              </a:solidFill>
              <a:effectLst/>
              <a:latin typeface="+mn-lt"/>
              <a:ea typeface="+mn-ea"/>
              <a:cs typeface="+mn-cs"/>
            </a:endParaRPr>
          </a:p>
          <a:p>
            <a:pPr marL="0" indent="0">
              <a:buNone/>
            </a:pPr>
            <a:r>
              <a:rPr lang="en-US" altLang="zh-CN"/>
              <a:t>//5</a:t>
            </a:r>
            <a:r>
              <a:rPr lang="zh-CN" altLang="en-US"/>
              <a:t>个盘子的步骤</a:t>
            </a:r>
            <a:r>
              <a:rPr lang="en-US" altLang="zh-CN"/>
              <a:t>:[31]</a:t>
            </a:r>
          </a:p>
          <a:p>
            <a:r>
              <a:rPr lang="zh-CN" altLang="en-US" sz="1200" kern="1200">
                <a:solidFill>
                  <a:schemeClr val="tx1"/>
                </a:solidFill>
                <a:latin typeface="+mn-lt"/>
                <a:ea typeface="+mn-ea"/>
                <a:cs typeface="+mn-cs"/>
              </a:rPr>
              <a:t>第</a:t>
            </a:r>
            <a:r>
              <a:rPr lang="en-US" altLang="zh-CN" sz="1200" kern="1200">
                <a:solidFill>
                  <a:schemeClr val="tx1"/>
                </a:solidFill>
                <a:latin typeface="+mn-lt"/>
                <a:ea typeface="+mn-ea"/>
                <a:cs typeface="+mn-cs"/>
              </a:rPr>
              <a:t>1</a:t>
            </a:r>
            <a:r>
              <a:rPr lang="zh-CN" altLang="en-US" sz="1200" kern="1200">
                <a:solidFill>
                  <a:schemeClr val="tx1"/>
                </a:solidFill>
                <a:latin typeface="+mn-lt"/>
                <a:ea typeface="+mn-ea"/>
                <a:cs typeface="+mn-cs"/>
              </a:rPr>
              <a:t>个盘子从</a:t>
            </a:r>
            <a:r>
              <a:rPr lang="en-US" altLang="zh-CN" sz="1200" kern="1200">
                <a:solidFill>
                  <a:schemeClr val="tx1"/>
                </a:solidFill>
                <a:latin typeface="+mn-lt"/>
                <a:ea typeface="+mn-ea"/>
                <a:cs typeface="+mn-cs"/>
              </a:rPr>
              <a:t>A-&gt;C</a:t>
            </a:r>
          </a:p>
          <a:p>
            <a:r>
              <a:rPr lang="zh-CN" altLang="en-US" sz="1200" kern="1200">
                <a:solidFill>
                  <a:schemeClr val="tx1"/>
                </a:solidFill>
                <a:latin typeface="+mn-lt"/>
                <a:ea typeface="+mn-ea"/>
                <a:cs typeface="+mn-cs"/>
              </a:rPr>
              <a:t>第</a:t>
            </a:r>
            <a:r>
              <a:rPr lang="en-US" altLang="zh-CN" sz="1200" kern="1200">
                <a:solidFill>
                  <a:schemeClr val="tx1"/>
                </a:solidFill>
                <a:latin typeface="+mn-lt"/>
                <a:ea typeface="+mn-ea"/>
                <a:cs typeface="+mn-cs"/>
              </a:rPr>
              <a:t>2</a:t>
            </a:r>
            <a:r>
              <a:rPr lang="zh-CN" altLang="en-US" sz="1200" kern="1200">
                <a:solidFill>
                  <a:schemeClr val="tx1"/>
                </a:solidFill>
                <a:latin typeface="+mn-lt"/>
                <a:ea typeface="+mn-ea"/>
                <a:cs typeface="+mn-cs"/>
              </a:rPr>
              <a:t>个盘子从</a:t>
            </a:r>
            <a:r>
              <a:rPr lang="en-US" altLang="zh-CN" sz="1200" kern="1200">
                <a:solidFill>
                  <a:schemeClr val="tx1"/>
                </a:solidFill>
                <a:latin typeface="+mn-lt"/>
                <a:ea typeface="+mn-ea"/>
                <a:cs typeface="+mn-cs"/>
              </a:rPr>
              <a:t>A-&gt;B</a:t>
            </a:r>
          </a:p>
          <a:p>
            <a:r>
              <a:rPr lang="zh-CN" altLang="en-US" sz="1200" kern="1200">
                <a:solidFill>
                  <a:schemeClr val="tx1"/>
                </a:solidFill>
                <a:latin typeface="+mn-lt"/>
                <a:ea typeface="+mn-ea"/>
                <a:cs typeface="+mn-cs"/>
              </a:rPr>
              <a:t>第</a:t>
            </a:r>
            <a:r>
              <a:rPr lang="en-US" altLang="zh-CN" sz="1200" kern="1200">
                <a:solidFill>
                  <a:schemeClr val="tx1"/>
                </a:solidFill>
                <a:latin typeface="+mn-lt"/>
                <a:ea typeface="+mn-ea"/>
                <a:cs typeface="+mn-cs"/>
              </a:rPr>
              <a:t>1</a:t>
            </a:r>
            <a:r>
              <a:rPr lang="zh-CN" altLang="en-US" sz="1200" kern="1200">
                <a:solidFill>
                  <a:schemeClr val="tx1"/>
                </a:solidFill>
                <a:latin typeface="+mn-lt"/>
                <a:ea typeface="+mn-ea"/>
                <a:cs typeface="+mn-cs"/>
              </a:rPr>
              <a:t>个盘子从</a:t>
            </a:r>
            <a:r>
              <a:rPr lang="en-US" altLang="zh-CN" sz="1200" kern="1200">
                <a:solidFill>
                  <a:schemeClr val="tx1"/>
                </a:solidFill>
                <a:latin typeface="+mn-lt"/>
                <a:ea typeface="+mn-ea"/>
                <a:cs typeface="+mn-cs"/>
              </a:rPr>
              <a:t>C-&gt;B</a:t>
            </a:r>
          </a:p>
          <a:p>
            <a:r>
              <a:rPr lang="zh-CN" altLang="en-US" sz="1200" kern="1200">
                <a:solidFill>
                  <a:schemeClr val="tx1"/>
                </a:solidFill>
                <a:latin typeface="+mn-lt"/>
                <a:ea typeface="+mn-ea"/>
                <a:cs typeface="+mn-cs"/>
              </a:rPr>
              <a:t>第</a:t>
            </a:r>
            <a:r>
              <a:rPr lang="en-US" altLang="zh-CN" sz="1200" kern="1200">
                <a:solidFill>
                  <a:schemeClr val="tx1"/>
                </a:solidFill>
                <a:latin typeface="+mn-lt"/>
                <a:ea typeface="+mn-ea"/>
                <a:cs typeface="+mn-cs"/>
              </a:rPr>
              <a:t>3</a:t>
            </a:r>
            <a:r>
              <a:rPr lang="zh-CN" altLang="en-US" sz="1200" kern="1200">
                <a:solidFill>
                  <a:schemeClr val="tx1"/>
                </a:solidFill>
                <a:latin typeface="+mn-lt"/>
                <a:ea typeface="+mn-ea"/>
                <a:cs typeface="+mn-cs"/>
              </a:rPr>
              <a:t>个盘子从</a:t>
            </a:r>
            <a:r>
              <a:rPr lang="en-US" altLang="zh-CN" sz="1200" kern="1200">
                <a:solidFill>
                  <a:schemeClr val="tx1"/>
                </a:solidFill>
                <a:latin typeface="+mn-lt"/>
                <a:ea typeface="+mn-ea"/>
                <a:cs typeface="+mn-cs"/>
              </a:rPr>
              <a:t>A-&gt;C</a:t>
            </a:r>
          </a:p>
          <a:p>
            <a:r>
              <a:rPr lang="zh-CN" altLang="en-US" sz="1200" kern="1200">
                <a:solidFill>
                  <a:schemeClr val="tx1"/>
                </a:solidFill>
                <a:latin typeface="+mn-lt"/>
                <a:ea typeface="+mn-ea"/>
                <a:cs typeface="+mn-cs"/>
              </a:rPr>
              <a:t>第</a:t>
            </a:r>
            <a:r>
              <a:rPr lang="en-US" altLang="zh-CN" sz="1200" kern="1200">
                <a:solidFill>
                  <a:schemeClr val="tx1"/>
                </a:solidFill>
                <a:latin typeface="+mn-lt"/>
                <a:ea typeface="+mn-ea"/>
                <a:cs typeface="+mn-cs"/>
              </a:rPr>
              <a:t>1</a:t>
            </a:r>
            <a:r>
              <a:rPr lang="zh-CN" altLang="en-US" sz="1200" kern="1200">
                <a:solidFill>
                  <a:schemeClr val="tx1"/>
                </a:solidFill>
                <a:latin typeface="+mn-lt"/>
                <a:ea typeface="+mn-ea"/>
                <a:cs typeface="+mn-cs"/>
              </a:rPr>
              <a:t>个盘子从</a:t>
            </a:r>
            <a:r>
              <a:rPr lang="en-US" altLang="zh-CN" sz="1200" kern="1200">
                <a:solidFill>
                  <a:schemeClr val="tx1"/>
                </a:solidFill>
                <a:latin typeface="+mn-lt"/>
                <a:ea typeface="+mn-ea"/>
                <a:cs typeface="+mn-cs"/>
              </a:rPr>
              <a:t>B-&gt;A</a:t>
            </a:r>
          </a:p>
          <a:p>
            <a:r>
              <a:rPr lang="zh-CN" altLang="en-US" sz="1200" kern="1200">
                <a:solidFill>
                  <a:schemeClr val="tx1"/>
                </a:solidFill>
                <a:latin typeface="+mn-lt"/>
                <a:ea typeface="+mn-ea"/>
                <a:cs typeface="+mn-cs"/>
              </a:rPr>
              <a:t>第</a:t>
            </a:r>
            <a:r>
              <a:rPr lang="en-US" altLang="zh-CN" sz="1200" kern="1200">
                <a:solidFill>
                  <a:schemeClr val="tx1"/>
                </a:solidFill>
                <a:latin typeface="+mn-lt"/>
                <a:ea typeface="+mn-ea"/>
                <a:cs typeface="+mn-cs"/>
              </a:rPr>
              <a:t>2</a:t>
            </a:r>
            <a:r>
              <a:rPr lang="zh-CN" altLang="en-US" sz="1200" kern="1200">
                <a:solidFill>
                  <a:schemeClr val="tx1"/>
                </a:solidFill>
                <a:latin typeface="+mn-lt"/>
                <a:ea typeface="+mn-ea"/>
                <a:cs typeface="+mn-cs"/>
              </a:rPr>
              <a:t>个盘子从</a:t>
            </a:r>
            <a:r>
              <a:rPr lang="en-US" altLang="zh-CN" sz="1200" kern="1200">
                <a:solidFill>
                  <a:schemeClr val="tx1"/>
                </a:solidFill>
                <a:latin typeface="+mn-lt"/>
                <a:ea typeface="+mn-ea"/>
                <a:cs typeface="+mn-cs"/>
              </a:rPr>
              <a:t>B-&gt;C</a:t>
            </a:r>
          </a:p>
          <a:p>
            <a:r>
              <a:rPr lang="zh-CN" altLang="en-US" sz="1200" kern="1200">
                <a:solidFill>
                  <a:schemeClr val="tx1"/>
                </a:solidFill>
                <a:latin typeface="+mn-lt"/>
                <a:ea typeface="+mn-ea"/>
                <a:cs typeface="+mn-cs"/>
              </a:rPr>
              <a:t>第</a:t>
            </a:r>
            <a:r>
              <a:rPr lang="en-US" altLang="zh-CN" sz="1200" kern="1200">
                <a:solidFill>
                  <a:schemeClr val="tx1"/>
                </a:solidFill>
                <a:latin typeface="+mn-lt"/>
                <a:ea typeface="+mn-ea"/>
                <a:cs typeface="+mn-cs"/>
              </a:rPr>
              <a:t>1</a:t>
            </a:r>
            <a:r>
              <a:rPr lang="zh-CN" altLang="en-US" sz="1200" kern="1200">
                <a:solidFill>
                  <a:schemeClr val="tx1"/>
                </a:solidFill>
                <a:latin typeface="+mn-lt"/>
                <a:ea typeface="+mn-ea"/>
                <a:cs typeface="+mn-cs"/>
              </a:rPr>
              <a:t>个盘子从</a:t>
            </a:r>
            <a:r>
              <a:rPr lang="en-US" altLang="zh-CN" sz="1200" kern="1200">
                <a:solidFill>
                  <a:schemeClr val="tx1"/>
                </a:solidFill>
                <a:latin typeface="+mn-lt"/>
                <a:ea typeface="+mn-ea"/>
                <a:cs typeface="+mn-cs"/>
              </a:rPr>
              <a:t>A-&gt;C</a:t>
            </a:r>
          </a:p>
          <a:p>
            <a:r>
              <a:rPr lang="zh-CN" altLang="en-US" sz="1200" kern="1200">
                <a:solidFill>
                  <a:schemeClr val="tx1"/>
                </a:solidFill>
                <a:latin typeface="+mn-lt"/>
                <a:ea typeface="+mn-ea"/>
                <a:cs typeface="+mn-cs"/>
              </a:rPr>
              <a:t>第</a:t>
            </a:r>
            <a:r>
              <a:rPr lang="en-US" altLang="zh-CN" sz="1200" kern="1200">
                <a:solidFill>
                  <a:schemeClr val="tx1"/>
                </a:solidFill>
                <a:latin typeface="+mn-lt"/>
                <a:ea typeface="+mn-ea"/>
                <a:cs typeface="+mn-cs"/>
              </a:rPr>
              <a:t>4</a:t>
            </a:r>
            <a:r>
              <a:rPr lang="zh-CN" altLang="en-US" sz="1200" kern="1200">
                <a:solidFill>
                  <a:schemeClr val="tx1"/>
                </a:solidFill>
                <a:latin typeface="+mn-lt"/>
                <a:ea typeface="+mn-ea"/>
                <a:cs typeface="+mn-cs"/>
              </a:rPr>
              <a:t>个盘子从</a:t>
            </a:r>
            <a:r>
              <a:rPr lang="en-US" altLang="zh-CN" sz="1200" kern="1200">
                <a:solidFill>
                  <a:schemeClr val="tx1"/>
                </a:solidFill>
                <a:latin typeface="+mn-lt"/>
                <a:ea typeface="+mn-ea"/>
                <a:cs typeface="+mn-cs"/>
              </a:rPr>
              <a:t>A-&gt;B</a:t>
            </a:r>
          </a:p>
          <a:p>
            <a:r>
              <a:rPr lang="zh-CN" altLang="en-US" sz="1200" kern="1200">
                <a:solidFill>
                  <a:schemeClr val="tx1"/>
                </a:solidFill>
                <a:latin typeface="+mn-lt"/>
                <a:ea typeface="+mn-ea"/>
                <a:cs typeface="+mn-cs"/>
              </a:rPr>
              <a:t>第</a:t>
            </a:r>
            <a:r>
              <a:rPr lang="en-US" altLang="zh-CN" sz="1200" kern="1200">
                <a:solidFill>
                  <a:schemeClr val="tx1"/>
                </a:solidFill>
                <a:latin typeface="+mn-lt"/>
                <a:ea typeface="+mn-ea"/>
                <a:cs typeface="+mn-cs"/>
              </a:rPr>
              <a:t>1</a:t>
            </a:r>
            <a:r>
              <a:rPr lang="zh-CN" altLang="en-US" sz="1200" kern="1200">
                <a:solidFill>
                  <a:schemeClr val="tx1"/>
                </a:solidFill>
                <a:latin typeface="+mn-lt"/>
                <a:ea typeface="+mn-ea"/>
                <a:cs typeface="+mn-cs"/>
              </a:rPr>
              <a:t>个盘子从</a:t>
            </a:r>
            <a:r>
              <a:rPr lang="en-US" altLang="zh-CN" sz="1200" kern="1200">
                <a:solidFill>
                  <a:schemeClr val="tx1"/>
                </a:solidFill>
                <a:latin typeface="+mn-lt"/>
                <a:ea typeface="+mn-ea"/>
                <a:cs typeface="+mn-cs"/>
              </a:rPr>
              <a:t>C-&gt;B</a:t>
            </a:r>
          </a:p>
          <a:p>
            <a:r>
              <a:rPr lang="zh-CN" altLang="en-US" sz="1200" kern="1200">
                <a:solidFill>
                  <a:schemeClr val="tx1"/>
                </a:solidFill>
                <a:latin typeface="+mn-lt"/>
                <a:ea typeface="+mn-ea"/>
                <a:cs typeface="+mn-cs"/>
              </a:rPr>
              <a:t>第</a:t>
            </a:r>
            <a:r>
              <a:rPr lang="en-US" altLang="zh-CN" sz="1200" kern="1200">
                <a:solidFill>
                  <a:schemeClr val="tx1"/>
                </a:solidFill>
                <a:latin typeface="+mn-lt"/>
                <a:ea typeface="+mn-ea"/>
                <a:cs typeface="+mn-cs"/>
              </a:rPr>
              <a:t>2</a:t>
            </a:r>
            <a:r>
              <a:rPr lang="zh-CN" altLang="en-US" sz="1200" kern="1200">
                <a:solidFill>
                  <a:schemeClr val="tx1"/>
                </a:solidFill>
                <a:latin typeface="+mn-lt"/>
                <a:ea typeface="+mn-ea"/>
                <a:cs typeface="+mn-cs"/>
              </a:rPr>
              <a:t>个盘子从</a:t>
            </a:r>
            <a:r>
              <a:rPr lang="en-US" altLang="zh-CN" sz="1200" kern="1200">
                <a:solidFill>
                  <a:schemeClr val="tx1"/>
                </a:solidFill>
                <a:latin typeface="+mn-lt"/>
                <a:ea typeface="+mn-ea"/>
                <a:cs typeface="+mn-cs"/>
              </a:rPr>
              <a:t>C-&gt;A</a:t>
            </a:r>
          </a:p>
          <a:p>
            <a:r>
              <a:rPr lang="zh-CN" altLang="en-US" sz="1200" kern="1200">
                <a:solidFill>
                  <a:schemeClr val="tx1"/>
                </a:solidFill>
                <a:latin typeface="+mn-lt"/>
                <a:ea typeface="+mn-ea"/>
                <a:cs typeface="+mn-cs"/>
              </a:rPr>
              <a:t>第</a:t>
            </a:r>
            <a:r>
              <a:rPr lang="en-US" altLang="zh-CN" sz="1200" kern="1200">
                <a:solidFill>
                  <a:schemeClr val="tx1"/>
                </a:solidFill>
                <a:latin typeface="+mn-lt"/>
                <a:ea typeface="+mn-ea"/>
                <a:cs typeface="+mn-cs"/>
              </a:rPr>
              <a:t>1</a:t>
            </a:r>
            <a:r>
              <a:rPr lang="zh-CN" altLang="en-US" sz="1200" kern="1200">
                <a:solidFill>
                  <a:schemeClr val="tx1"/>
                </a:solidFill>
                <a:latin typeface="+mn-lt"/>
                <a:ea typeface="+mn-ea"/>
                <a:cs typeface="+mn-cs"/>
              </a:rPr>
              <a:t>个盘子从</a:t>
            </a:r>
            <a:r>
              <a:rPr lang="en-US" altLang="zh-CN" sz="1200" kern="1200">
                <a:solidFill>
                  <a:schemeClr val="tx1"/>
                </a:solidFill>
                <a:latin typeface="+mn-lt"/>
                <a:ea typeface="+mn-ea"/>
                <a:cs typeface="+mn-cs"/>
              </a:rPr>
              <a:t>B-&gt;A</a:t>
            </a:r>
          </a:p>
          <a:p>
            <a:r>
              <a:rPr lang="zh-CN" altLang="en-US" sz="1200" kern="1200">
                <a:solidFill>
                  <a:schemeClr val="tx1"/>
                </a:solidFill>
                <a:latin typeface="+mn-lt"/>
                <a:ea typeface="+mn-ea"/>
                <a:cs typeface="+mn-cs"/>
              </a:rPr>
              <a:t>第</a:t>
            </a:r>
            <a:r>
              <a:rPr lang="en-US" altLang="zh-CN" sz="1200" kern="1200">
                <a:solidFill>
                  <a:schemeClr val="tx1"/>
                </a:solidFill>
                <a:latin typeface="+mn-lt"/>
                <a:ea typeface="+mn-ea"/>
                <a:cs typeface="+mn-cs"/>
              </a:rPr>
              <a:t>3</a:t>
            </a:r>
            <a:r>
              <a:rPr lang="zh-CN" altLang="en-US" sz="1200" kern="1200">
                <a:solidFill>
                  <a:schemeClr val="tx1"/>
                </a:solidFill>
                <a:latin typeface="+mn-lt"/>
                <a:ea typeface="+mn-ea"/>
                <a:cs typeface="+mn-cs"/>
              </a:rPr>
              <a:t>个盘子从</a:t>
            </a:r>
            <a:r>
              <a:rPr lang="en-US" altLang="zh-CN" sz="1200" kern="1200">
                <a:solidFill>
                  <a:schemeClr val="tx1"/>
                </a:solidFill>
                <a:latin typeface="+mn-lt"/>
                <a:ea typeface="+mn-ea"/>
                <a:cs typeface="+mn-cs"/>
              </a:rPr>
              <a:t>C-&gt;B</a:t>
            </a:r>
          </a:p>
          <a:p>
            <a:r>
              <a:rPr lang="zh-CN" altLang="en-US" sz="1200" kern="1200">
                <a:solidFill>
                  <a:schemeClr val="tx1"/>
                </a:solidFill>
                <a:latin typeface="+mn-lt"/>
                <a:ea typeface="+mn-ea"/>
                <a:cs typeface="+mn-cs"/>
              </a:rPr>
              <a:t>第</a:t>
            </a:r>
            <a:r>
              <a:rPr lang="en-US" altLang="zh-CN" sz="1200" kern="1200">
                <a:solidFill>
                  <a:schemeClr val="tx1"/>
                </a:solidFill>
                <a:latin typeface="+mn-lt"/>
                <a:ea typeface="+mn-ea"/>
                <a:cs typeface="+mn-cs"/>
              </a:rPr>
              <a:t>1</a:t>
            </a:r>
            <a:r>
              <a:rPr lang="zh-CN" altLang="en-US" sz="1200" kern="1200">
                <a:solidFill>
                  <a:schemeClr val="tx1"/>
                </a:solidFill>
                <a:latin typeface="+mn-lt"/>
                <a:ea typeface="+mn-ea"/>
                <a:cs typeface="+mn-cs"/>
              </a:rPr>
              <a:t>个盘子从</a:t>
            </a:r>
            <a:r>
              <a:rPr lang="en-US" altLang="zh-CN" sz="1200" kern="1200">
                <a:solidFill>
                  <a:schemeClr val="tx1"/>
                </a:solidFill>
                <a:latin typeface="+mn-lt"/>
                <a:ea typeface="+mn-ea"/>
                <a:cs typeface="+mn-cs"/>
              </a:rPr>
              <a:t>A-&gt;C</a:t>
            </a:r>
          </a:p>
          <a:p>
            <a:r>
              <a:rPr lang="zh-CN" altLang="en-US" sz="1200" kern="1200">
                <a:solidFill>
                  <a:schemeClr val="tx1"/>
                </a:solidFill>
                <a:latin typeface="+mn-lt"/>
                <a:ea typeface="+mn-ea"/>
                <a:cs typeface="+mn-cs"/>
              </a:rPr>
              <a:t>第</a:t>
            </a:r>
            <a:r>
              <a:rPr lang="en-US" altLang="zh-CN" sz="1200" kern="1200">
                <a:solidFill>
                  <a:schemeClr val="tx1"/>
                </a:solidFill>
                <a:latin typeface="+mn-lt"/>
                <a:ea typeface="+mn-ea"/>
                <a:cs typeface="+mn-cs"/>
              </a:rPr>
              <a:t>2</a:t>
            </a:r>
            <a:r>
              <a:rPr lang="zh-CN" altLang="en-US" sz="1200" kern="1200">
                <a:solidFill>
                  <a:schemeClr val="tx1"/>
                </a:solidFill>
                <a:latin typeface="+mn-lt"/>
                <a:ea typeface="+mn-ea"/>
                <a:cs typeface="+mn-cs"/>
              </a:rPr>
              <a:t>个盘子从</a:t>
            </a:r>
            <a:r>
              <a:rPr lang="en-US" altLang="zh-CN" sz="1200" kern="1200">
                <a:solidFill>
                  <a:schemeClr val="tx1"/>
                </a:solidFill>
                <a:latin typeface="+mn-lt"/>
                <a:ea typeface="+mn-ea"/>
                <a:cs typeface="+mn-cs"/>
              </a:rPr>
              <a:t>A-&gt;B</a:t>
            </a:r>
          </a:p>
          <a:p>
            <a:r>
              <a:rPr lang="zh-CN" altLang="en-US" sz="1200" kern="1200">
                <a:solidFill>
                  <a:schemeClr val="tx1"/>
                </a:solidFill>
                <a:latin typeface="+mn-lt"/>
                <a:ea typeface="+mn-ea"/>
                <a:cs typeface="+mn-cs"/>
              </a:rPr>
              <a:t>第</a:t>
            </a:r>
            <a:r>
              <a:rPr lang="en-US" altLang="zh-CN" sz="1200" kern="1200">
                <a:solidFill>
                  <a:schemeClr val="tx1"/>
                </a:solidFill>
                <a:latin typeface="+mn-lt"/>
                <a:ea typeface="+mn-ea"/>
                <a:cs typeface="+mn-cs"/>
              </a:rPr>
              <a:t>1</a:t>
            </a:r>
            <a:r>
              <a:rPr lang="zh-CN" altLang="en-US" sz="1200" kern="1200">
                <a:solidFill>
                  <a:schemeClr val="tx1"/>
                </a:solidFill>
                <a:latin typeface="+mn-lt"/>
                <a:ea typeface="+mn-ea"/>
                <a:cs typeface="+mn-cs"/>
              </a:rPr>
              <a:t>个盘子从</a:t>
            </a:r>
            <a:r>
              <a:rPr lang="en-US" altLang="zh-CN" sz="1200" kern="1200">
                <a:solidFill>
                  <a:schemeClr val="tx1"/>
                </a:solidFill>
                <a:latin typeface="+mn-lt"/>
                <a:ea typeface="+mn-ea"/>
                <a:cs typeface="+mn-cs"/>
              </a:rPr>
              <a:t>C-&gt;B</a:t>
            </a:r>
          </a:p>
          <a:p>
            <a:r>
              <a:rPr lang="zh-CN" altLang="en-US" sz="1200" kern="1200">
                <a:solidFill>
                  <a:schemeClr val="tx1"/>
                </a:solidFill>
                <a:latin typeface="+mn-lt"/>
                <a:ea typeface="+mn-ea"/>
                <a:cs typeface="+mn-cs"/>
              </a:rPr>
              <a:t>第</a:t>
            </a:r>
            <a:r>
              <a:rPr lang="en-US" altLang="zh-CN" sz="1200" kern="1200">
                <a:solidFill>
                  <a:schemeClr val="tx1"/>
                </a:solidFill>
                <a:latin typeface="+mn-lt"/>
                <a:ea typeface="+mn-ea"/>
                <a:cs typeface="+mn-cs"/>
              </a:rPr>
              <a:t>5</a:t>
            </a:r>
            <a:r>
              <a:rPr lang="zh-CN" altLang="en-US" sz="1200" kern="1200">
                <a:solidFill>
                  <a:schemeClr val="tx1"/>
                </a:solidFill>
                <a:latin typeface="+mn-lt"/>
                <a:ea typeface="+mn-ea"/>
                <a:cs typeface="+mn-cs"/>
              </a:rPr>
              <a:t>个盘子从</a:t>
            </a:r>
            <a:r>
              <a:rPr lang="en-US" altLang="zh-CN" sz="1200" kern="1200">
                <a:solidFill>
                  <a:schemeClr val="tx1"/>
                </a:solidFill>
                <a:latin typeface="+mn-lt"/>
                <a:ea typeface="+mn-ea"/>
                <a:cs typeface="+mn-cs"/>
              </a:rPr>
              <a:t>A-&gt;C</a:t>
            </a:r>
          </a:p>
          <a:p>
            <a:r>
              <a:rPr lang="zh-CN" altLang="en-US" sz="1200" kern="1200">
                <a:solidFill>
                  <a:schemeClr val="tx1"/>
                </a:solidFill>
                <a:latin typeface="+mn-lt"/>
                <a:ea typeface="+mn-ea"/>
                <a:cs typeface="+mn-cs"/>
              </a:rPr>
              <a:t>第</a:t>
            </a:r>
            <a:r>
              <a:rPr lang="en-US" altLang="zh-CN" sz="1200" kern="1200">
                <a:solidFill>
                  <a:schemeClr val="tx1"/>
                </a:solidFill>
                <a:latin typeface="+mn-lt"/>
                <a:ea typeface="+mn-ea"/>
                <a:cs typeface="+mn-cs"/>
              </a:rPr>
              <a:t>1</a:t>
            </a:r>
            <a:r>
              <a:rPr lang="zh-CN" altLang="en-US" sz="1200" kern="1200">
                <a:solidFill>
                  <a:schemeClr val="tx1"/>
                </a:solidFill>
                <a:latin typeface="+mn-lt"/>
                <a:ea typeface="+mn-ea"/>
                <a:cs typeface="+mn-cs"/>
              </a:rPr>
              <a:t>个盘子从</a:t>
            </a:r>
            <a:r>
              <a:rPr lang="en-US" altLang="zh-CN" sz="1200" kern="1200">
                <a:solidFill>
                  <a:schemeClr val="tx1"/>
                </a:solidFill>
                <a:latin typeface="+mn-lt"/>
                <a:ea typeface="+mn-ea"/>
                <a:cs typeface="+mn-cs"/>
              </a:rPr>
              <a:t>B-&gt;A</a:t>
            </a:r>
          </a:p>
          <a:p>
            <a:r>
              <a:rPr lang="zh-CN" altLang="en-US" sz="1200" kern="1200">
                <a:solidFill>
                  <a:schemeClr val="tx1"/>
                </a:solidFill>
                <a:latin typeface="+mn-lt"/>
                <a:ea typeface="+mn-ea"/>
                <a:cs typeface="+mn-cs"/>
              </a:rPr>
              <a:t>第</a:t>
            </a:r>
            <a:r>
              <a:rPr lang="en-US" altLang="zh-CN" sz="1200" kern="1200">
                <a:solidFill>
                  <a:schemeClr val="tx1"/>
                </a:solidFill>
                <a:latin typeface="+mn-lt"/>
                <a:ea typeface="+mn-ea"/>
                <a:cs typeface="+mn-cs"/>
              </a:rPr>
              <a:t>2</a:t>
            </a:r>
            <a:r>
              <a:rPr lang="zh-CN" altLang="en-US" sz="1200" kern="1200">
                <a:solidFill>
                  <a:schemeClr val="tx1"/>
                </a:solidFill>
                <a:latin typeface="+mn-lt"/>
                <a:ea typeface="+mn-ea"/>
                <a:cs typeface="+mn-cs"/>
              </a:rPr>
              <a:t>个盘子从</a:t>
            </a:r>
            <a:r>
              <a:rPr lang="en-US" altLang="zh-CN" sz="1200" kern="1200">
                <a:solidFill>
                  <a:schemeClr val="tx1"/>
                </a:solidFill>
                <a:latin typeface="+mn-lt"/>
                <a:ea typeface="+mn-ea"/>
                <a:cs typeface="+mn-cs"/>
              </a:rPr>
              <a:t>B-&gt;C</a:t>
            </a:r>
          </a:p>
          <a:p>
            <a:r>
              <a:rPr lang="zh-CN" altLang="en-US" sz="1200" kern="1200">
                <a:solidFill>
                  <a:schemeClr val="tx1"/>
                </a:solidFill>
                <a:latin typeface="+mn-lt"/>
                <a:ea typeface="+mn-ea"/>
                <a:cs typeface="+mn-cs"/>
              </a:rPr>
              <a:t>第</a:t>
            </a:r>
            <a:r>
              <a:rPr lang="en-US" altLang="zh-CN" sz="1200" kern="1200">
                <a:solidFill>
                  <a:schemeClr val="tx1"/>
                </a:solidFill>
                <a:latin typeface="+mn-lt"/>
                <a:ea typeface="+mn-ea"/>
                <a:cs typeface="+mn-cs"/>
              </a:rPr>
              <a:t>1</a:t>
            </a:r>
            <a:r>
              <a:rPr lang="zh-CN" altLang="en-US" sz="1200" kern="1200">
                <a:solidFill>
                  <a:schemeClr val="tx1"/>
                </a:solidFill>
                <a:latin typeface="+mn-lt"/>
                <a:ea typeface="+mn-ea"/>
                <a:cs typeface="+mn-cs"/>
              </a:rPr>
              <a:t>个盘子从</a:t>
            </a:r>
            <a:r>
              <a:rPr lang="en-US" altLang="zh-CN" sz="1200" kern="1200">
                <a:solidFill>
                  <a:schemeClr val="tx1"/>
                </a:solidFill>
                <a:latin typeface="+mn-lt"/>
                <a:ea typeface="+mn-ea"/>
                <a:cs typeface="+mn-cs"/>
              </a:rPr>
              <a:t>A-&gt;C</a:t>
            </a:r>
          </a:p>
          <a:p>
            <a:r>
              <a:rPr lang="zh-CN" altLang="en-US" sz="1200" kern="1200">
                <a:solidFill>
                  <a:schemeClr val="tx1"/>
                </a:solidFill>
                <a:latin typeface="+mn-lt"/>
                <a:ea typeface="+mn-ea"/>
                <a:cs typeface="+mn-cs"/>
              </a:rPr>
              <a:t>第</a:t>
            </a:r>
            <a:r>
              <a:rPr lang="en-US" altLang="zh-CN" sz="1200" kern="1200">
                <a:solidFill>
                  <a:schemeClr val="tx1"/>
                </a:solidFill>
                <a:latin typeface="+mn-lt"/>
                <a:ea typeface="+mn-ea"/>
                <a:cs typeface="+mn-cs"/>
              </a:rPr>
              <a:t>3</a:t>
            </a:r>
            <a:r>
              <a:rPr lang="zh-CN" altLang="en-US" sz="1200" kern="1200">
                <a:solidFill>
                  <a:schemeClr val="tx1"/>
                </a:solidFill>
                <a:latin typeface="+mn-lt"/>
                <a:ea typeface="+mn-ea"/>
                <a:cs typeface="+mn-cs"/>
              </a:rPr>
              <a:t>个盘子从</a:t>
            </a:r>
            <a:r>
              <a:rPr lang="en-US" altLang="zh-CN" sz="1200" kern="1200">
                <a:solidFill>
                  <a:schemeClr val="tx1"/>
                </a:solidFill>
                <a:latin typeface="+mn-lt"/>
                <a:ea typeface="+mn-ea"/>
                <a:cs typeface="+mn-cs"/>
              </a:rPr>
              <a:t>B-&gt;A</a:t>
            </a:r>
          </a:p>
          <a:p>
            <a:r>
              <a:rPr lang="zh-CN" altLang="en-US" sz="1200" kern="1200">
                <a:solidFill>
                  <a:schemeClr val="tx1"/>
                </a:solidFill>
                <a:latin typeface="+mn-lt"/>
                <a:ea typeface="+mn-ea"/>
                <a:cs typeface="+mn-cs"/>
              </a:rPr>
              <a:t>第</a:t>
            </a:r>
            <a:r>
              <a:rPr lang="en-US" altLang="zh-CN" sz="1200" kern="1200">
                <a:solidFill>
                  <a:schemeClr val="tx1"/>
                </a:solidFill>
                <a:latin typeface="+mn-lt"/>
                <a:ea typeface="+mn-ea"/>
                <a:cs typeface="+mn-cs"/>
              </a:rPr>
              <a:t>1</a:t>
            </a:r>
            <a:r>
              <a:rPr lang="zh-CN" altLang="en-US" sz="1200" kern="1200">
                <a:solidFill>
                  <a:schemeClr val="tx1"/>
                </a:solidFill>
                <a:latin typeface="+mn-lt"/>
                <a:ea typeface="+mn-ea"/>
                <a:cs typeface="+mn-cs"/>
              </a:rPr>
              <a:t>个盘子从</a:t>
            </a:r>
            <a:r>
              <a:rPr lang="en-US" altLang="zh-CN" sz="1200" kern="1200">
                <a:solidFill>
                  <a:schemeClr val="tx1"/>
                </a:solidFill>
                <a:latin typeface="+mn-lt"/>
                <a:ea typeface="+mn-ea"/>
                <a:cs typeface="+mn-cs"/>
              </a:rPr>
              <a:t>C-&gt;B</a:t>
            </a:r>
          </a:p>
          <a:p>
            <a:r>
              <a:rPr lang="zh-CN" altLang="en-US" sz="1200" kern="1200">
                <a:solidFill>
                  <a:schemeClr val="tx1"/>
                </a:solidFill>
                <a:latin typeface="+mn-lt"/>
                <a:ea typeface="+mn-ea"/>
                <a:cs typeface="+mn-cs"/>
              </a:rPr>
              <a:t>第</a:t>
            </a:r>
            <a:r>
              <a:rPr lang="en-US" altLang="zh-CN" sz="1200" kern="1200">
                <a:solidFill>
                  <a:schemeClr val="tx1"/>
                </a:solidFill>
                <a:latin typeface="+mn-lt"/>
                <a:ea typeface="+mn-ea"/>
                <a:cs typeface="+mn-cs"/>
              </a:rPr>
              <a:t>2</a:t>
            </a:r>
            <a:r>
              <a:rPr lang="zh-CN" altLang="en-US" sz="1200" kern="1200">
                <a:solidFill>
                  <a:schemeClr val="tx1"/>
                </a:solidFill>
                <a:latin typeface="+mn-lt"/>
                <a:ea typeface="+mn-ea"/>
                <a:cs typeface="+mn-cs"/>
              </a:rPr>
              <a:t>个盘子从</a:t>
            </a:r>
            <a:r>
              <a:rPr lang="en-US" altLang="zh-CN" sz="1200" kern="1200">
                <a:solidFill>
                  <a:schemeClr val="tx1"/>
                </a:solidFill>
                <a:latin typeface="+mn-lt"/>
                <a:ea typeface="+mn-ea"/>
                <a:cs typeface="+mn-cs"/>
              </a:rPr>
              <a:t>C-&gt;A</a:t>
            </a:r>
          </a:p>
          <a:p>
            <a:r>
              <a:rPr lang="zh-CN" altLang="en-US" sz="1200" kern="1200">
                <a:solidFill>
                  <a:schemeClr val="tx1"/>
                </a:solidFill>
                <a:latin typeface="+mn-lt"/>
                <a:ea typeface="+mn-ea"/>
                <a:cs typeface="+mn-cs"/>
              </a:rPr>
              <a:t>第</a:t>
            </a:r>
            <a:r>
              <a:rPr lang="en-US" altLang="zh-CN" sz="1200" kern="1200">
                <a:solidFill>
                  <a:schemeClr val="tx1"/>
                </a:solidFill>
                <a:latin typeface="+mn-lt"/>
                <a:ea typeface="+mn-ea"/>
                <a:cs typeface="+mn-cs"/>
              </a:rPr>
              <a:t>1</a:t>
            </a:r>
            <a:r>
              <a:rPr lang="zh-CN" altLang="en-US" sz="1200" kern="1200">
                <a:solidFill>
                  <a:schemeClr val="tx1"/>
                </a:solidFill>
                <a:latin typeface="+mn-lt"/>
                <a:ea typeface="+mn-ea"/>
                <a:cs typeface="+mn-cs"/>
              </a:rPr>
              <a:t>个盘子从</a:t>
            </a:r>
            <a:r>
              <a:rPr lang="en-US" altLang="zh-CN" sz="1200" kern="1200">
                <a:solidFill>
                  <a:schemeClr val="tx1"/>
                </a:solidFill>
                <a:latin typeface="+mn-lt"/>
                <a:ea typeface="+mn-ea"/>
                <a:cs typeface="+mn-cs"/>
              </a:rPr>
              <a:t>B-&gt;A</a:t>
            </a:r>
          </a:p>
          <a:p>
            <a:r>
              <a:rPr lang="zh-CN" altLang="en-US" sz="1200" kern="1200">
                <a:solidFill>
                  <a:schemeClr val="tx1"/>
                </a:solidFill>
                <a:latin typeface="+mn-lt"/>
                <a:ea typeface="+mn-ea"/>
                <a:cs typeface="+mn-cs"/>
              </a:rPr>
              <a:t>第</a:t>
            </a:r>
            <a:r>
              <a:rPr lang="en-US" altLang="zh-CN" sz="1200" kern="1200">
                <a:solidFill>
                  <a:schemeClr val="tx1"/>
                </a:solidFill>
                <a:latin typeface="+mn-lt"/>
                <a:ea typeface="+mn-ea"/>
                <a:cs typeface="+mn-cs"/>
              </a:rPr>
              <a:t>4</a:t>
            </a:r>
            <a:r>
              <a:rPr lang="zh-CN" altLang="en-US" sz="1200" kern="1200">
                <a:solidFill>
                  <a:schemeClr val="tx1"/>
                </a:solidFill>
                <a:latin typeface="+mn-lt"/>
                <a:ea typeface="+mn-ea"/>
                <a:cs typeface="+mn-cs"/>
              </a:rPr>
              <a:t>个盘子从</a:t>
            </a:r>
            <a:r>
              <a:rPr lang="en-US" altLang="zh-CN" sz="1200" kern="1200">
                <a:solidFill>
                  <a:schemeClr val="tx1"/>
                </a:solidFill>
                <a:latin typeface="+mn-lt"/>
                <a:ea typeface="+mn-ea"/>
                <a:cs typeface="+mn-cs"/>
              </a:rPr>
              <a:t>B-&gt;C</a:t>
            </a:r>
          </a:p>
          <a:p>
            <a:r>
              <a:rPr lang="zh-CN" altLang="en-US" sz="1200" kern="1200">
                <a:solidFill>
                  <a:schemeClr val="tx1"/>
                </a:solidFill>
                <a:latin typeface="+mn-lt"/>
                <a:ea typeface="+mn-ea"/>
                <a:cs typeface="+mn-cs"/>
              </a:rPr>
              <a:t>第</a:t>
            </a:r>
            <a:r>
              <a:rPr lang="en-US" altLang="zh-CN" sz="1200" kern="1200">
                <a:solidFill>
                  <a:schemeClr val="tx1"/>
                </a:solidFill>
                <a:latin typeface="+mn-lt"/>
                <a:ea typeface="+mn-ea"/>
                <a:cs typeface="+mn-cs"/>
              </a:rPr>
              <a:t>1</a:t>
            </a:r>
            <a:r>
              <a:rPr lang="zh-CN" altLang="en-US" sz="1200" kern="1200">
                <a:solidFill>
                  <a:schemeClr val="tx1"/>
                </a:solidFill>
                <a:latin typeface="+mn-lt"/>
                <a:ea typeface="+mn-ea"/>
                <a:cs typeface="+mn-cs"/>
              </a:rPr>
              <a:t>个盘子从</a:t>
            </a:r>
            <a:r>
              <a:rPr lang="en-US" altLang="zh-CN" sz="1200" kern="1200">
                <a:solidFill>
                  <a:schemeClr val="tx1"/>
                </a:solidFill>
                <a:latin typeface="+mn-lt"/>
                <a:ea typeface="+mn-ea"/>
                <a:cs typeface="+mn-cs"/>
              </a:rPr>
              <a:t>A-&gt;C</a:t>
            </a:r>
          </a:p>
          <a:p>
            <a:r>
              <a:rPr lang="zh-CN" altLang="en-US" sz="1200" kern="1200">
                <a:solidFill>
                  <a:schemeClr val="tx1"/>
                </a:solidFill>
                <a:latin typeface="+mn-lt"/>
                <a:ea typeface="+mn-ea"/>
                <a:cs typeface="+mn-cs"/>
              </a:rPr>
              <a:t>第</a:t>
            </a:r>
            <a:r>
              <a:rPr lang="en-US" altLang="zh-CN" sz="1200" kern="1200">
                <a:solidFill>
                  <a:schemeClr val="tx1"/>
                </a:solidFill>
                <a:latin typeface="+mn-lt"/>
                <a:ea typeface="+mn-ea"/>
                <a:cs typeface="+mn-cs"/>
              </a:rPr>
              <a:t>2</a:t>
            </a:r>
            <a:r>
              <a:rPr lang="zh-CN" altLang="en-US" sz="1200" kern="1200">
                <a:solidFill>
                  <a:schemeClr val="tx1"/>
                </a:solidFill>
                <a:latin typeface="+mn-lt"/>
                <a:ea typeface="+mn-ea"/>
                <a:cs typeface="+mn-cs"/>
              </a:rPr>
              <a:t>个盘子从</a:t>
            </a:r>
            <a:r>
              <a:rPr lang="en-US" altLang="zh-CN" sz="1200" kern="1200">
                <a:solidFill>
                  <a:schemeClr val="tx1"/>
                </a:solidFill>
                <a:latin typeface="+mn-lt"/>
                <a:ea typeface="+mn-ea"/>
                <a:cs typeface="+mn-cs"/>
              </a:rPr>
              <a:t>A-&gt;B</a:t>
            </a:r>
          </a:p>
          <a:p>
            <a:r>
              <a:rPr lang="zh-CN" altLang="en-US" sz="1200" kern="1200">
                <a:solidFill>
                  <a:schemeClr val="tx1"/>
                </a:solidFill>
                <a:latin typeface="+mn-lt"/>
                <a:ea typeface="+mn-ea"/>
                <a:cs typeface="+mn-cs"/>
              </a:rPr>
              <a:t>第</a:t>
            </a:r>
            <a:r>
              <a:rPr lang="en-US" altLang="zh-CN" sz="1200" kern="1200">
                <a:solidFill>
                  <a:schemeClr val="tx1"/>
                </a:solidFill>
                <a:latin typeface="+mn-lt"/>
                <a:ea typeface="+mn-ea"/>
                <a:cs typeface="+mn-cs"/>
              </a:rPr>
              <a:t>1</a:t>
            </a:r>
            <a:r>
              <a:rPr lang="zh-CN" altLang="en-US" sz="1200" kern="1200">
                <a:solidFill>
                  <a:schemeClr val="tx1"/>
                </a:solidFill>
                <a:latin typeface="+mn-lt"/>
                <a:ea typeface="+mn-ea"/>
                <a:cs typeface="+mn-cs"/>
              </a:rPr>
              <a:t>个盘子从</a:t>
            </a:r>
            <a:r>
              <a:rPr lang="en-US" altLang="zh-CN" sz="1200" kern="1200">
                <a:solidFill>
                  <a:schemeClr val="tx1"/>
                </a:solidFill>
                <a:latin typeface="+mn-lt"/>
                <a:ea typeface="+mn-ea"/>
                <a:cs typeface="+mn-cs"/>
              </a:rPr>
              <a:t>C-&gt;B</a:t>
            </a:r>
          </a:p>
          <a:p>
            <a:r>
              <a:rPr lang="zh-CN" altLang="en-US" sz="1200" kern="1200">
                <a:solidFill>
                  <a:schemeClr val="tx1"/>
                </a:solidFill>
                <a:latin typeface="+mn-lt"/>
                <a:ea typeface="+mn-ea"/>
                <a:cs typeface="+mn-cs"/>
              </a:rPr>
              <a:t>第</a:t>
            </a:r>
            <a:r>
              <a:rPr lang="en-US" altLang="zh-CN" sz="1200" kern="1200">
                <a:solidFill>
                  <a:schemeClr val="tx1"/>
                </a:solidFill>
                <a:latin typeface="+mn-lt"/>
                <a:ea typeface="+mn-ea"/>
                <a:cs typeface="+mn-cs"/>
              </a:rPr>
              <a:t>3</a:t>
            </a:r>
            <a:r>
              <a:rPr lang="zh-CN" altLang="en-US" sz="1200" kern="1200">
                <a:solidFill>
                  <a:schemeClr val="tx1"/>
                </a:solidFill>
                <a:latin typeface="+mn-lt"/>
                <a:ea typeface="+mn-ea"/>
                <a:cs typeface="+mn-cs"/>
              </a:rPr>
              <a:t>个盘子从</a:t>
            </a:r>
            <a:r>
              <a:rPr lang="en-US" altLang="zh-CN" sz="1200" kern="1200">
                <a:solidFill>
                  <a:schemeClr val="tx1"/>
                </a:solidFill>
                <a:latin typeface="+mn-lt"/>
                <a:ea typeface="+mn-ea"/>
                <a:cs typeface="+mn-cs"/>
              </a:rPr>
              <a:t>A-&gt;C</a:t>
            </a:r>
          </a:p>
          <a:p>
            <a:r>
              <a:rPr lang="zh-CN" altLang="en-US" sz="1200" kern="1200">
                <a:solidFill>
                  <a:schemeClr val="tx1"/>
                </a:solidFill>
                <a:latin typeface="+mn-lt"/>
                <a:ea typeface="+mn-ea"/>
                <a:cs typeface="+mn-cs"/>
              </a:rPr>
              <a:t>第</a:t>
            </a:r>
            <a:r>
              <a:rPr lang="en-US" altLang="zh-CN" sz="1200" kern="1200">
                <a:solidFill>
                  <a:schemeClr val="tx1"/>
                </a:solidFill>
                <a:latin typeface="+mn-lt"/>
                <a:ea typeface="+mn-ea"/>
                <a:cs typeface="+mn-cs"/>
              </a:rPr>
              <a:t>1</a:t>
            </a:r>
            <a:r>
              <a:rPr lang="zh-CN" altLang="en-US" sz="1200" kern="1200">
                <a:solidFill>
                  <a:schemeClr val="tx1"/>
                </a:solidFill>
                <a:latin typeface="+mn-lt"/>
                <a:ea typeface="+mn-ea"/>
                <a:cs typeface="+mn-cs"/>
              </a:rPr>
              <a:t>个盘子从</a:t>
            </a:r>
            <a:r>
              <a:rPr lang="en-US" altLang="zh-CN" sz="1200" kern="1200">
                <a:solidFill>
                  <a:schemeClr val="tx1"/>
                </a:solidFill>
                <a:latin typeface="+mn-lt"/>
                <a:ea typeface="+mn-ea"/>
                <a:cs typeface="+mn-cs"/>
              </a:rPr>
              <a:t>B-&gt;A</a:t>
            </a:r>
          </a:p>
          <a:p>
            <a:r>
              <a:rPr lang="zh-CN" altLang="en-US" sz="1200" kern="1200">
                <a:solidFill>
                  <a:schemeClr val="tx1"/>
                </a:solidFill>
                <a:latin typeface="+mn-lt"/>
                <a:ea typeface="+mn-ea"/>
                <a:cs typeface="+mn-cs"/>
              </a:rPr>
              <a:t>第</a:t>
            </a:r>
            <a:r>
              <a:rPr lang="en-US" altLang="zh-CN" sz="1200" kern="1200">
                <a:solidFill>
                  <a:schemeClr val="tx1"/>
                </a:solidFill>
                <a:latin typeface="+mn-lt"/>
                <a:ea typeface="+mn-ea"/>
                <a:cs typeface="+mn-cs"/>
              </a:rPr>
              <a:t>2</a:t>
            </a:r>
            <a:r>
              <a:rPr lang="zh-CN" altLang="en-US" sz="1200" kern="1200">
                <a:solidFill>
                  <a:schemeClr val="tx1"/>
                </a:solidFill>
                <a:latin typeface="+mn-lt"/>
                <a:ea typeface="+mn-ea"/>
                <a:cs typeface="+mn-cs"/>
              </a:rPr>
              <a:t>个盘子从</a:t>
            </a:r>
            <a:r>
              <a:rPr lang="en-US" altLang="zh-CN" sz="1200" kern="1200">
                <a:solidFill>
                  <a:schemeClr val="tx1"/>
                </a:solidFill>
                <a:latin typeface="+mn-lt"/>
                <a:ea typeface="+mn-ea"/>
                <a:cs typeface="+mn-cs"/>
              </a:rPr>
              <a:t>B-&gt;C</a:t>
            </a:r>
          </a:p>
          <a:p>
            <a:r>
              <a:rPr lang="zh-CN" altLang="en-US" sz="1200" kern="1200">
                <a:solidFill>
                  <a:schemeClr val="tx1"/>
                </a:solidFill>
                <a:latin typeface="+mn-lt"/>
                <a:ea typeface="+mn-ea"/>
                <a:cs typeface="+mn-cs"/>
              </a:rPr>
              <a:t>第</a:t>
            </a:r>
            <a:r>
              <a:rPr lang="en-US" altLang="zh-CN" sz="1200" kern="1200">
                <a:solidFill>
                  <a:schemeClr val="tx1"/>
                </a:solidFill>
                <a:latin typeface="+mn-lt"/>
                <a:ea typeface="+mn-ea"/>
                <a:cs typeface="+mn-cs"/>
              </a:rPr>
              <a:t>1</a:t>
            </a:r>
            <a:r>
              <a:rPr lang="zh-CN" altLang="en-US" sz="1200" kern="1200">
                <a:solidFill>
                  <a:schemeClr val="tx1"/>
                </a:solidFill>
                <a:latin typeface="+mn-lt"/>
                <a:ea typeface="+mn-ea"/>
                <a:cs typeface="+mn-cs"/>
              </a:rPr>
              <a:t>个盘子从</a:t>
            </a:r>
            <a:r>
              <a:rPr lang="en-US" altLang="zh-CN" sz="1200" kern="1200">
                <a:solidFill>
                  <a:schemeClr val="tx1"/>
                </a:solidFill>
                <a:latin typeface="+mn-lt"/>
                <a:ea typeface="+mn-ea"/>
                <a:cs typeface="+mn-cs"/>
              </a:rPr>
              <a:t>A-&gt;C</a:t>
            </a:r>
          </a:p>
          <a:p>
            <a:endParaRPr lang="en-US" altLang="zh-CN" sz="1200" b="1" kern="1200">
              <a:solidFill>
                <a:schemeClr val="tx1"/>
              </a:solidFill>
              <a:effectLst/>
              <a:latin typeface="+mn-lt"/>
              <a:ea typeface="+mn-ea"/>
              <a:cs typeface="+mn-cs"/>
            </a:endParaRPr>
          </a:p>
          <a:p>
            <a:endParaRPr lang="en-US" altLang="zh-CN" sz="1200" b="1" kern="1200">
              <a:solidFill>
                <a:schemeClr val="tx1"/>
              </a:solidFill>
              <a:effectLst/>
              <a:latin typeface="+mn-lt"/>
              <a:ea typeface="+mn-ea"/>
              <a:cs typeface="+mn-cs"/>
            </a:endParaRPr>
          </a:p>
          <a:p>
            <a:endParaRPr lang="en-US" altLang="zh-CN" sz="1200" b="1" kern="1200">
              <a:solidFill>
                <a:schemeClr val="tx1"/>
              </a:solidFill>
              <a:effectLst/>
              <a:latin typeface="+mn-lt"/>
              <a:ea typeface="+mn-ea"/>
              <a:cs typeface="+mn-cs"/>
            </a:endParaRPr>
          </a:p>
          <a:p>
            <a:endParaRPr lang="en-US" altLang="zh-CN" sz="1200" b="1" kern="1200">
              <a:solidFill>
                <a:schemeClr val="tx1"/>
              </a:solidFill>
              <a:effectLst/>
              <a:latin typeface="+mn-lt"/>
              <a:ea typeface="+mn-ea"/>
              <a:cs typeface="+mn-cs"/>
            </a:endParaRPr>
          </a:p>
          <a:p>
            <a:endParaRPr lang="en-US" altLang="zh-CN" sz="1200" b="1" kern="1200">
              <a:solidFill>
                <a:schemeClr val="tx1"/>
              </a:solidFill>
              <a:effectLst/>
              <a:latin typeface="+mn-lt"/>
              <a:ea typeface="+mn-ea"/>
              <a:cs typeface="+mn-cs"/>
            </a:endParaRPr>
          </a:p>
          <a:p>
            <a:endParaRPr lang="en-US" altLang="zh-CN" sz="1200" b="1" kern="1200">
              <a:solidFill>
                <a:schemeClr val="tx1"/>
              </a:solidFill>
              <a:effectLst/>
              <a:latin typeface="+mn-lt"/>
              <a:ea typeface="+mn-ea"/>
              <a:cs typeface="+mn-cs"/>
            </a:endParaRPr>
          </a:p>
          <a:p>
            <a:endParaRPr lang="en-US" altLang="zh-CN" sz="1200" b="1" kern="120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4</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31</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r>
              <a:rPr lang="en-US" altLang="zh-CN">
                <a:ea typeface="宋体" charset="-122"/>
              </a:rPr>
              <a:t>//java</a:t>
            </a:r>
            <a:r>
              <a:rPr lang="zh-CN" altLang="en-US">
                <a:ea typeface="宋体" charset="-122"/>
              </a:rPr>
              <a:t>版最新代码</a:t>
            </a:r>
            <a:r>
              <a:rPr lang="en-US" altLang="zh-CN">
                <a:ea typeface="宋体" charset="-122"/>
              </a:rPr>
              <a:t>:</a:t>
            </a:r>
          </a:p>
          <a:p>
            <a:pPr eaLnBrk="1" hangingPunct="1"/>
            <a:endParaRPr lang="en-US" altLang="zh-CN">
              <a:ea typeface="宋体" charset="-122"/>
            </a:endParaRPr>
          </a:p>
          <a:p>
            <a:pPr eaLnBrk="1" hangingPunct="1"/>
            <a:r>
              <a:rPr lang="en-US" altLang="zh-CN">
                <a:ea typeface="宋体" charset="-122"/>
              </a:rPr>
              <a:t>package com.atguigu;</a:t>
            </a:r>
          </a:p>
          <a:p>
            <a:pPr eaLnBrk="1" hangingPunct="1"/>
            <a:endParaRPr lang="en-US" altLang="zh-CN">
              <a:ea typeface="宋体" charset="-122"/>
            </a:endParaRPr>
          </a:p>
          <a:p>
            <a:pPr eaLnBrk="1" hangingPunct="1"/>
            <a:r>
              <a:rPr lang="en-US" altLang="zh-CN">
                <a:ea typeface="宋体" charset="-122"/>
              </a:rPr>
              <a:t>public class SingleLinkedListDemo {</a:t>
            </a:r>
          </a:p>
          <a:p>
            <a:pPr eaLnBrk="1" hangingPunct="1"/>
            <a:endParaRPr lang="en-US" altLang="zh-CN">
              <a:ea typeface="宋体" charset="-122"/>
            </a:endParaRPr>
          </a:p>
          <a:p>
            <a:pPr eaLnBrk="1" hangingPunct="1"/>
            <a:r>
              <a:rPr lang="en-US" altLang="zh-CN">
                <a:ea typeface="宋体" charset="-122"/>
              </a:rPr>
              <a:t>	public static void main(String[] args) {</a:t>
            </a:r>
          </a:p>
          <a:p>
            <a:pPr eaLnBrk="1" hangingPunct="1"/>
            <a:r>
              <a:rPr lang="en-US" altLang="zh-CN">
                <a:ea typeface="宋体" charset="-122"/>
              </a:rPr>
              <a:t>		// TODO Auto-generated method stub</a:t>
            </a:r>
          </a:p>
          <a:p>
            <a:pPr eaLnBrk="1" hangingPunct="1"/>
            <a:r>
              <a:rPr lang="en-US" altLang="zh-CN">
                <a:ea typeface="宋体" charset="-122"/>
              </a:rPr>
              <a:t>		// </a:t>
            </a:r>
            <a:r>
              <a:rPr lang="zh-CN" altLang="en-US">
                <a:ea typeface="宋体" charset="-122"/>
              </a:rPr>
              <a:t>测试单向链表的添加和遍历</a:t>
            </a:r>
          </a:p>
          <a:p>
            <a:pPr eaLnBrk="1" hangingPunct="1"/>
            <a:r>
              <a:rPr lang="zh-CN" altLang="en-US">
                <a:ea typeface="宋体" charset="-122"/>
              </a:rPr>
              <a:t>		</a:t>
            </a:r>
            <a:r>
              <a:rPr lang="en-US" altLang="zh-CN">
                <a:ea typeface="宋体" charset="-122"/>
              </a:rPr>
              <a:t>HeroNode hero1 = new HeroNode(1, "</a:t>
            </a:r>
            <a:r>
              <a:rPr lang="zh-CN" altLang="en-US">
                <a:ea typeface="宋体" charset="-122"/>
              </a:rPr>
              <a:t>宋江</a:t>
            </a:r>
            <a:r>
              <a:rPr lang="en-US" altLang="zh-CN">
                <a:ea typeface="宋体" charset="-122"/>
              </a:rPr>
              <a:t>", "</a:t>
            </a:r>
            <a:r>
              <a:rPr lang="zh-CN" altLang="en-US">
                <a:ea typeface="宋体" charset="-122"/>
              </a:rPr>
              <a:t>及时雨</a:t>
            </a:r>
            <a:r>
              <a:rPr lang="en-US" altLang="zh-CN">
                <a:ea typeface="宋体" charset="-122"/>
              </a:rPr>
              <a:t>");</a:t>
            </a:r>
          </a:p>
          <a:p>
            <a:pPr eaLnBrk="1" hangingPunct="1"/>
            <a:r>
              <a:rPr lang="en-US" altLang="zh-CN">
                <a:ea typeface="宋体" charset="-122"/>
              </a:rPr>
              <a:t>		HeroNode hero2 = new HeroNode(3, "</a:t>
            </a:r>
            <a:r>
              <a:rPr lang="zh-CN" altLang="en-US">
                <a:ea typeface="宋体" charset="-122"/>
              </a:rPr>
              <a:t>宋江</a:t>
            </a:r>
            <a:r>
              <a:rPr lang="en-US" altLang="zh-CN">
                <a:ea typeface="宋体" charset="-122"/>
              </a:rPr>
              <a:t>3", "</a:t>
            </a:r>
            <a:r>
              <a:rPr lang="zh-CN" altLang="en-US">
                <a:ea typeface="宋体" charset="-122"/>
              </a:rPr>
              <a:t>及时雨</a:t>
            </a:r>
            <a:r>
              <a:rPr lang="en-US" altLang="zh-CN">
                <a:ea typeface="宋体" charset="-122"/>
              </a:rPr>
              <a:t>3");</a:t>
            </a:r>
          </a:p>
          <a:p>
            <a:pPr eaLnBrk="1" hangingPunct="1"/>
            <a:r>
              <a:rPr lang="en-US" altLang="zh-CN">
                <a:ea typeface="宋体" charset="-122"/>
              </a:rPr>
              <a:t>		HeroNode hero3 = new HeroNode(4, "</a:t>
            </a:r>
            <a:r>
              <a:rPr lang="zh-CN" altLang="en-US">
                <a:ea typeface="宋体" charset="-122"/>
              </a:rPr>
              <a:t>宋江</a:t>
            </a:r>
            <a:r>
              <a:rPr lang="en-US" altLang="zh-CN">
                <a:ea typeface="宋体" charset="-122"/>
              </a:rPr>
              <a:t>4", "</a:t>
            </a:r>
            <a:r>
              <a:rPr lang="zh-CN" altLang="en-US">
                <a:ea typeface="宋体" charset="-122"/>
              </a:rPr>
              <a:t>及时雨</a:t>
            </a:r>
            <a:r>
              <a:rPr lang="en-US" altLang="zh-CN">
                <a:ea typeface="宋体" charset="-122"/>
              </a:rPr>
              <a:t>4");</a:t>
            </a:r>
          </a:p>
          <a:p>
            <a:pPr eaLnBrk="1" hangingPunct="1"/>
            <a:r>
              <a:rPr lang="en-US" altLang="zh-CN">
                <a:ea typeface="宋体" charset="-122"/>
              </a:rPr>
              <a:t>		HeroNode hero4 = new HeroNode(2, "</a:t>
            </a:r>
            <a:r>
              <a:rPr lang="zh-CN" altLang="en-US">
                <a:ea typeface="宋体" charset="-122"/>
              </a:rPr>
              <a:t>宋江</a:t>
            </a:r>
            <a:r>
              <a:rPr lang="en-US" altLang="zh-CN">
                <a:ea typeface="宋体" charset="-122"/>
              </a:rPr>
              <a:t>2", "</a:t>
            </a:r>
            <a:r>
              <a:rPr lang="zh-CN" altLang="en-US">
                <a:ea typeface="宋体" charset="-122"/>
              </a:rPr>
              <a:t>及时雨</a:t>
            </a:r>
            <a:r>
              <a:rPr lang="en-US" altLang="zh-CN">
                <a:ea typeface="宋体" charset="-122"/>
              </a:rPr>
              <a:t>2");</a:t>
            </a:r>
          </a:p>
          <a:p>
            <a:pPr eaLnBrk="1" hangingPunct="1"/>
            <a:r>
              <a:rPr lang="en-US" altLang="zh-CN">
                <a:ea typeface="宋体" charset="-122"/>
              </a:rPr>
              <a:t>		// </a:t>
            </a:r>
            <a:r>
              <a:rPr lang="zh-CN" altLang="en-US">
                <a:ea typeface="宋体" charset="-122"/>
              </a:rPr>
              <a:t>创建一个单向链表</a:t>
            </a:r>
          </a:p>
          <a:p>
            <a:pPr eaLnBrk="1" hangingPunct="1"/>
            <a:r>
              <a:rPr lang="zh-CN" altLang="en-US">
                <a:ea typeface="宋体" charset="-122"/>
              </a:rPr>
              <a:t>		</a:t>
            </a:r>
            <a:r>
              <a:rPr lang="en-US" altLang="zh-CN">
                <a:ea typeface="宋体" charset="-122"/>
              </a:rPr>
              <a:t>SingleLinkedList singleLinkedList = new SingleLinkedList();</a:t>
            </a:r>
          </a:p>
          <a:p>
            <a:pPr eaLnBrk="1" hangingPunct="1"/>
            <a:r>
              <a:rPr lang="en-US" altLang="zh-CN">
                <a:ea typeface="宋体" charset="-122"/>
              </a:rPr>
              <a:t>		// singleLinkedList.add(hero1);</a:t>
            </a:r>
          </a:p>
          <a:p>
            <a:pPr eaLnBrk="1" hangingPunct="1"/>
            <a:r>
              <a:rPr lang="en-US" altLang="zh-CN">
                <a:ea typeface="宋体" charset="-122"/>
              </a:rPr>
              <a:t>		// singleLinkedList.add(hero2);</a:t>
            </a:r>
          </a:p>
          <a:p>
            <a:pPr eaLnBrk="1" hangingPunct="1"/>
            <a:r>
              <a:rPr lang="en-US" altLang="zh-CN">
                <a:ea typeface="宋体" charset="-122"/>
              </a:rPr>
              <a:t>		// singleLinkedList.add(hero3);</a:t>
            </a:r>
          </a:p>
          <a:p>
            <a:pPr eaLnBrk="1" hangingPunct="1"/>
            <a:r>
              <a:rPr lang="en-US" altLang="zh-CN">
                <a:ea typeface="宋体" charset="-122"/>
              </a:rPr>
              <a:t>		// singleLinkedList.add(hero4);</a:t>
            </a:r>
          </a:p>
          <a:p>
            <a:pPr eaLnBrk="1" hangingPunct="1"/>
            <a:endParaRPr lang="en-US" altLang="zh-CN">
              <a:ea typeface="宋体" charset="-122"/>
            </a:endParaRPr>
          </a:p>
          <a:p>
            <a:pPr eaLnBrk="1" hangingPunct="1"/>
            <a:r>
              <a:rPr lang="en-US" altLang="zh-CN">
                <a:ea typeface="宋体" charset="-122"/>
              </a:rPr>
              <a:t>		singleLinkedList.add2(hero1);</a:t>
            </a:r>
          </a:p>
          <a:p>
            <a:pPr eaLnBrk="1" hangingPunct="1"/>
            <a:r>
              <a:rPr lang="en-US" altLang="zh-CN">
                <a:ea typeface="宋体" charset="-122"/>
              </a:rPr>
              <a:t>		singleLinkedList.add2(hero2);</a:t>
            </a:r>
          </a:p>
          <a:p>
            <a:pPr eaLnBrk="1" hangingPunct="1"/>
            <a:r>
              <a:rPr lang="en-US" altLang="zh-CN">
                <a:ea typeface="宋体" charset="-122"/>
              </a:rPr>
              <a:t>		singleLinkedList.add2(hero3);</a:t>
            </a:r>
          </a:p>
          <a:p>
            <a:pPr eaLnBrk="1" hangingPunct="1"/>
            <a:r>
              <a:rPr lang="en-US" altLang="zh-CN">
                <a:ea typeface="宋体" charset="-122"/>
              </a:rPr>
              <a:t>		singleLinkedList.add2(hero4);</a:t>
            </a:r>
          </a:p>
          <a:p>
            <a:pPr eaLnBrk="1" hangingPunct="1"/>
            <a:r>
              <a:rPr lang="en-US" altLang="zh-CN">
                <a:ea typeface="宋体" charset="-122"/>
              </a:rPr>
              <a:t>		singleLinkedList.list();</a:t>
            </a:r>
          </a:p>
          <a:p>
            <a:pPr eaLnBrk="1" hangingPunct="1"/>
            <a:endParaRPr lang="en-US" altLang="zh-CN">
              <a:ea typeface="宋体" charset="-122"/>
            </a:endParaRPr>
          </a:p>
          <a:p>
            <a:pPr eaLnBrk="1" hangingPunct="1"/>
            <a:r>
              <a:rPr lang="en-US" altLang="zh-CN">
                <a:ea typeface="宋体" charset="-122"/>
              </a:rPr>
              <a:t>		HeroNode hero5 = new HeroNode(3, "</a:t>
            </a:r>
            <a:r>
              <a:rPr lang="zh-CN" altLang="en-US">
                <a:ea typeface="宋体" charset="-122"/>
              </a:rPr>
              <a:t>吴用</a:t>
            </a:r>
            <a:r>
              <a:rPr lang="en-US" altLang="zh-CN">
                <a:ea typeface="宋体" charset="-122"/>
              </a:rPr>
              <a:t>", "</a:t>
            </a:r>
            <a:r>
              <a:rPr lang="zh-CN" altLang="en-US">
                <a:ea typeface="宋体" charset="-122"/>
              </a:rPr>
              <a:t>智多星</a:t>
            </a:r>
            <a:r>
              <a:rPr lang="en-US" altLang="zh-CN">
                <a:ea typeface="宋体" charset="-122"/>
              </a:rPr>
              <a:t>");</a:t>
            </a:r>
          </a:p>
          <a:p>
            <a:pPr eaLnBrk="1" hangingPunct="1"/>
            <a:r>
              <a:rPr lang="en-US" altLang="zh-CN">
                <a:ea typeface="宋体" charset="-122"/>
              </a:rPr>
              <a:t>		singleLinkedList.update(hero5);</a:t>
            </a:r>
          </a:p>
          <a:p>
            <a:pPr eaLnBrk="1" hangingPunct="1"/>
            <a:r>
              <a:rPr lang="en-US" altLang="zh-CN">
                <a:ea typeface="宋体" charset="-122"/>
              </a:rPr>
              <a:t>		System.out.println("==========================");</a:t>
            </a:r>
          </a:p>
          <a:p>
            <a:pPr eaLnBrk="1" hangingPunct="1"/>
            <a:r>
              <a:rPr lang="en-US" altLang="zh-CN">
                <a:ea typeface="宋体" charset="-122"/>
              </a:rPr>
              <a:t>		singleLinkedList.list();</a:t>
            </a:r>
          </a:p>
          <a:p>
            <a:pPr eaLnBrk="1" hangingPunct="1"/>
            <a:endParaRPr lang="en-US" altLang="zh-CN">
              <a:ea typeface="宋体" charset="-122"/>
            </a:endParaRPr>
          </a:p>
          <a:p>
            <a:pPr eaLnBrk="1" hangingPunct="1"/>
            <a:r>
              <a:rPr lang="en-US" altLang="zh-CN">
                <a:ea typeface="宋体" charset="-122"/>
              </a:rPr>
              <a:t>		System.out.println("@@@@@@@@@@</a:t>
            </a:r>
            <a:r>
              <a:rPr lang="zh-CN" altLang="en-US">
                <a:ea typeface="宋体" charset="-122"/>
              </a:rPr>
              <a:t>测试删除</a:t>
            </a:r>
            <a:r>
              <a:rPr lang="en-US" altLang="zh-CN">
                <a:ea typeface="宋体" charset="-122"/>
              </a:rPr>
              <a:t>@@@@@@@@@@@");</a:t>
            </a:r>
          </a:p>
          <a:p>
            <a:pPr eaLnBrk="1" hangingPunct="1"/>
            <a:r>
              <a:rPr lang="en-US" altLang="zh-CN">
                <a:ea typeface="宋体" charset="-122"/>
              </a:rPr>
              <a:t>		singleLinkedList.del(4);</a:t>
            </a:r>
          </a:p>
          <a:p>
            <a:pPr eaLnBrk="1" hangingPunct="1"/>
            <a:r>
              <a:rPr lang="en-US" altLang="zh-CN">
                <a:ea typeface="宋体" charset="-122"/>
              </a:rPr>
              <a:t>		singleLinkedList.del(2);</a:t>
            </a:r>
          </a:p>
          <a:p>
            <a:pPr eaLnBrk="1" hangingPunct="1"/>
            <a:r>
              <a:rPr lang="en-US" altLang="zh-CN">
                <a:ea typeface="宋体" charset="-122"/>
              </a:rPr>
              <a:t>		singleLinkedList.del(1);</a:t>
            </a:r>
          </a:p>
          <a:p>
            <a:pPr eaLnBrk="1" hangingPunct="1"/>
            <a:r>
              <a:rPr lang="en-US" altLang="zh-CN">
                <a:ea typeface="宋体" charset="-122"/>
              </a:rPr>
              <a:t>		singleLinkedList.list();</a:t>
            </a: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a:t>
            </a:r>
          </a:p>
          <a:p>
            <a:pPr eaLnBrk="1" hangingPunct="1"/>
            <a:endParaRPr lang="en-US" altLang="zh-CN">
              <a:ea typeface="宋体" charset="-122"/>
            </a:endParaRPr>
          </a:p>
          <a:p>
            <a:pPr eaLnBrk="1" hangingPunct="1"/>
            <a:r>
              <a:rPr lang="en-US" altLang="zh-CN">
                <a:ea typeface="宋体" charset="-122"/>
              </a:rPr>
              <a:t>// </a:t>
            </a:r>
            <a:r>
              <a:rPr lang="zh-CN" altLang="en-US">
                <a:ea typeface="宋体" charset="-122"/>
              </a:rPr>
              <a:t>定义我们的单向链表管理</a:t>
            </a:r>
            <a:r>
              <a:rPr lang="en-US" altLang="zh-CN">
                <a:ea typeface="宋体" charset="-122"/>
              </a:rPr>
              <a:t>Hero</a:t>
            </a:r>
          </a:p>
          <a:p>
            <a:pPr eaLnBrk="1" hangingPunct="1"/>
            <a:r>
              <a:rPr lang="en-US" altLang="zh-CN">
                <a:ea typeface="宋体" charset="-122"/>
              </a:rPr>
              <a:t>class SingleLinkedList {</a:t>
            </a:r>
          </a:p>
          <a:p>
            <a:pPr eaLnBrk="1" hangingPunct="1"/>
            <a:r>
              <a:rPr lang="en-US" altLang="zh-CN">
                <a:ea typeface="宋体" charset="-122"/>
              </a:rPr>
              <a:t>	// </a:t>
            </a:r>
            <a:r>
              <a:rPr lang="zh-CN" altLang="en-US">
                <a:ea typeface="宋体" charset="-122"/>
              </a:rPr>
              <a:t>先初始化一个头结点</a:t>
            </a:r>
            <a:r>
              <a:rPr lang="en-US" altLang="zh-CN">
                <a:ea typeface="宋体" charset="-122"/>
              </a:rPr>
              <a:t>, </a:t>
            </a:r>
            <a:r>
              <a:rPr lang="zh-CN" altLang="en-US">
                <a:ea typeface="宋体" charset="-122"/>
              </a:rPr>
              <a:t>头结点一般不会动</a:t>
            </a:r>
          </a:p>
          <a:p>
            <a:pPr eaLnBrk="1" hangingPunct="1"/>
            <a:r>
              <a:rPr lang="zh-CN" altLang="en-US">
                <a:ea typeface="宋体" charset="-122"/>
              </a:rPr>
              <a:t>	</a:t>
            </a:r>
            <a:r>
              <a:rPr lang="en-US" altLang="zh-CN">
                <a:ea typeface="宋体" charset="-122"/>
              </a:rPr>
              <a:t>private HeroNode head = new HeroNode(0, "", "");</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删除节点</a:t>
            </a:r>
          </a:p>
          <a:p>
            <a:pPr eaLnBrk="1" hangingPunct="1"/>
            <a:r>
              <a:rPr lang="zh-CN" altLang="en-US">
                <a:ea typeface="宋体" charset="-122"/>
              </a:rPr>
              <a:t>	</a:t>
            </a:r>
            <a:r>
              <a:rPr lang="en-US" altLang="zh-CN">
                <a:ea typeface="宋体" charset="-122"/>
              </a:rPr>
              <a:t>// 1. </a:t>
            </a:r>
            <a:r>
              <a:rPr lang="zh-CN" altLang="en-US">
                <a:ea typeface="宋体" charset="-122"/>
              </a:rPr>
              <a:t>思路</a:t>
            </a:r>
          </a:p>
          <a:p>
            <a:pPr eaLnBrk="1" hangingPunct="1"/>
            <a:r>
              <a:rPr lang="zh-CN" altLang="en-US">
                <a:ea typeface="宋体" charset="-122"/>
              </a:rPr>
              <a:t>	</a:t>
            </a:r>
            <a:r>
              <a:rPr lang="en-US" altLang="zh-CN">
                <a:ea typeface="宋体" charset="-122"/>
              </a:rPr>
              <a:t>// </a:t>
            </a:r>
            <a:r>
              <a:rPr lang="zh-CN" altLang="en-US">
                <a:ea typeface="宋体" charset="-122"/>
              </a:rPr>
              <a:t>删除的思路</a:t>
            </a:r>
          </a:p>
          <a:p>
            <a:pPr eaLnBrk="1" hangingPunct="1"/>
            <a:r>
              <a:rPr lang="zh-CN" altLang="en-US">
                <a:ea typeface="宋体" charset="-122"/>
              </a:rPr>
              <a:t>	</a:t>
            </a:r>
            <a:r>
              <a:rPr lang="en-US" altLang="zh-CN">
                <a:ea typeface="宋体" charset="-122"/>
              </a:rPr>
              <a:t>// 1). head </a:t>
            </a:r>
            <a:r>
              <a:rPr lang="zh-CN" altLang="en-US">
                <a:ea typeface="宋体" charset="-122"/>
              </a:rPr>
              <a:t>不能动</a:t>
            </a:r>
          </a:p>
          <a:p>
            <a:pPr eaLnBrk="1" hangingPunct="1"/>
            <a:r>
              <a:rPr lang="zh-CN" altLang="en-US">
                <a:ea typeface="宋体" charset="-122"/>
              </a:rPr>
              <a:t>	</a:t>
            </a:r>
            <a:r>
              <a:rPr lang="en-US" altLang="zh-CN">
                <a:ea typeface="宋体" charset="-122"/>
              </a:rPr>
              <a:t>// 2). </a:t>
            </a:r>
            <a:r>
              <a:rPr lang="zh-CN" altLang="en-US">
                <a:ea typeface="宋体" charset="-122"/>
              </a:rPr>
              <a:t>使用</a:t>
            </a:r>
            <a:r>
              <a:rPr lang="en-US" altLang="zh-CN">
                <a:ea typeface="宋体" charset="-122"/>
              </a:rPr>
              <a:t>temp</a:t>
            </a:r>
            <a:r>
              <a:rPr lang="zh-CN" altLang="en-US">
                <a:ea typeface="宋体" charset="-122"/>
              </a:rPr>
              <a:t>变量</a:t>
            </a:r>
            <a:r>
              <a:rPr lang="en-US" altLang="zh-CN">
                <a:ea typeface="宋体" charset="-122"/>
              </a:rPr>
              <a:t>, </a:t>
            </a:r>
            <a:r>
              <a:rPr lang="zh-CN" altLang="en-US">
                <a:ea typeface="宋体" charset="-122"/>
              </a:rPr>
              <a:t>我们要删除的应该是</a:t>
            </a:r>
            <a:r>
              <a:rPr lang="en-US" altLang="zh-CN">
                <a:ea typeface="宋体" charset="-122"/>
              </a:rPr>
              <a:t>temp </a:t>
            </a:r>
            <a:r>
              <a:rPr lang="zh-CN" altLang="en-US">
                <a:ea typeface="宋体" charset="-122"/>
              </a:rPr>
              <a:t>的下一个结点</a:t>
            </a:r>
            <a:r>
              <a:rPr lang="en-US" altLang="zh-CN">
                <a:ea typeface="宋体" charset="-122"/>
              </a:rPr>
              <a:t>., </a:t>
            </a:r>
            <a:r>
              <a:rPr lang="zh-CN" altLang="en-US">
                <a:ea typeface="宋体" charset="-122"/>
              </a:rPr>
              <a:t>即，我们在比较时，始终比较的是 </a:t>
            </a:r>
            <a:r>
              <a:rPr lang="en-US" altLang="zh-CN">
                <a:ea typeface="宋体" charset="-122"/>
              </a:rPr>
              <a:t>temp.next </a:t>
            </a:r>
            <a:r>
              <a:rPr lang="zh-CN" altLang="en-US">
                <a:ea typeface="宋体" charset="-122"/>
              </a:rPr>
              <a:t>的节点值</a:t>
            </a:r>
          </a:p>
          <a:p>
            <a:pPr eaLnBrk="1" hangingPunct="1"/>
            <a:r>
              <a:rPr lang="zh-CN" altLang="en-US">
                <a:ea typeface="宋体" charset="-122"/>
              </a:rPr>
              <a:t>	</a:t>
            </a:r>
            <a:r>
              <a:rPr lang="en-US" altLang="zh-CN">
                <a:ea typeface="宋体" charset="-122"/>
              </a:rPr>
              <a:t>// 2. </a:t>
            </a:r>
            <a:r>
              <a:rPr lang="zh-CN" altLang="en-US">
                <a:ea typeface="宋体" charset="-122"/>
              </a:rPr>
              <a:t>代码</a:t>
            </a:r>
          </a:p>
          <a:p>
            <a:pPr eaLnBrk="1" hangingPunct="1"/>
            <a:r>
              <a:rPr lang="zh-CN" altLang="en-US">
                <a:ea typeface="宋体" charset="-122"/>
              </a:rPr>
              <a:t>	</a:t>
            </a:r>
            <a:r>
              <a:rPr lang="en-US" altLang="zh-CN">
                <a:ea typeface="宋体" charset="-122"/>
              </a:rPr>
              <a:t>public void del(int no) {</a:t>
            </a:r>
          </a:p>
          <a:p>
            <a:pPr eaLnBrk="1" hangingPunct="1"/>
            <a:r>
              <a:rPr lang="en-US" altLang="zh-CN">
                <a:ea typeface="宋体" charset="-122"/>
              </a:rPr>
              <a:t>		HeroNode temp = head;</a:t>
            </a:r>
          </a:p>
          <a:p>
            <a:pPr eaLnBrk="1" hangingPunct="1"/>
            <a:r>
              <a:rPr lang="en-US" altLang="zh-CN">
                <a:ea typeface="宋体" charset="-122"/>
              </a:rPr>
              <a:t>		boolean flag = false; // </a:t>
            </a:r>
            <a:r>
              <a:rPr lang="zh-CN" altLang="en-US">
                <a:ea typeface="宋体" charset="-122"/>
              </a:rPr>
              <a:t>标志变量用于确定是否有要删除的节点</a:t>
            </a:r>
          </a:p>
          <a:p>
            <a:pPr eaLnBrk="1" hangingPunct="1"/>
            <a:r>
              <a:rPr lang="zh-CN" altLang="en-US">
                <a:ea typeface="宋体" charset="-122"/>
              </a:rPr>
              <a:t>		</a:t>
            </a:r>
            <a:r>
              <a:rPr lang="en-US" altLang="zh-CN">
                <a:ea typeface="宋体" charset="-122"/>
              </a:rPr>
              <a:t>while (true) {</a:t>
            </a:r>
          </a:p>
          <a:p>
            <a:pPr eaLnBrk="1" hangingPunct="1"/>
            <a:r>
              <a:rPr lang="en-US" altLang="zh-CN">
                <a:ea typeface="宋体" charset="-122"/>
              </a:rPr>
              <a:t>			if (temp.next == null) {</a:t>
            </a:r>
          </a:p>
          <a:p>
            <a:pPr eaLnBrk="1" hangingPunct="1"/>
            <a:r>
              <a:rPr lang="en-US" altLang="zh-CN">
                <a:ea typeface="宋体" charset="-122"/>
              </a:rPr>
              <a:t>				break;</a:t>
            </a:r>
          </a:p>
          <a:p>
            <a:pPr eaLnBrk="1" hangingPunct="1"/>
            <a:r>
              <a:rPr lang="en-US" altLang="zh-CN">
                <a:ea typeface="宋体" charset="-122"/>
              </a:rPr>
              <a:t>			}</a:t>
            </a:r>
          </a:p>
          <a:p>
            <a:pPr eaLnBrk="1" hangingPunct="1"/>
            <a:r>
              <a:rPr lang="en-US" altLang="zh-CN">
                <a:ea typeface="宋体" charset="-122"/>
              </a:rPr>
              <a:t>			if (temp.next.no == no) {</a:t>
            </a:r>
          </a:p>
          <a:p>
            <a:pPr eaLnBrk="1" hangingPunct="1"/>
            <a:r>
              <a:rPr lang="en-US" altLang="zh-CN">
                <a:ea typeface="宋体" charset="-122"/>
              </a:rPr>
              <a:t>				// </a:t>
            </a:r>
            <a:r>
              <a:rPr lang="zh-CN" altLang="en-US">
                <a:ea typeface="宋体" charset="-122"/>
              </a:rPr>
              <a:t>找到了</a:t>
            </a:r>
          </a:p>
          <a:p>
            <a:pPr eaLnBrk="1" hangingPunct="1"/>
            <a:r>
              <a:rPr lang="zh-CN" altLang="en-US">
                <a:ea typeface="宋体" charset="-122"/>
              </a:rPr>
              <a:t>				</a:t>
            </a:r>
            <a:r>
              <a:rPr lang="en-US" altLang="zh-CN">
                <a:ea typeface="宋体" charset="-122"/>
              </a:rPr>
              <a:t>flag = true;</a:t>
            </a:r>
          </a:p>
          <a:p>
            <a:pPr eaLnBrk="1" hangingPunct="1"/>
            <a:r>
              <a:rPr lang="en-US" altLang="zh-CN">
                <a:ea typeface="宋体" charset="-122"/>
              </a:rPr>
              <a:t>				break;</a:t>
            </a:r>
          </a:p>
          <a:p>
            <a:pPr eaLnBrk="1" hangingPunct="1"/>
            <a:r>
              <a:rPr lang="en-US" altLang="zh-CN">
                <a:ea typeface="宋体" charset="-122"/>
              </a:rPr>
              <a:t>			}</a:t>
            </a:r>
          </a:p>
          <a:p>
            <a:pPr eaLnBrk="1" hangingPunct="1"/>
            <a:r>
              <a:rPr lang="en-US" altLang="zh-CN">
                <a:ea typeface="宋体" charset="-122"/>
              </a:rPr>
              <a:t>			temp = temp.next; // temp</a:t>
            </a:r>
            <a:r>
              <a:rPr lang="zh-CN" altLang="en-US">
                <a:ea typeface="宋体" charset="-122"/>
              </a:rPr>
              <a:t>后移</a:t>
            </a:r>
          </a:p>
          <a:p>
            <a:pPr eaLnBrk="1" hangingPunct="1"/>
            <a:endParaRPr lang="zh-CN" altLang="en-US">
              <a:ea typeface="宋体" charset="-122"/>
            </a:endParaRPr>
          </a:p>
          <a:p>
            <a:pPr eaLnBrk="1" hangingPunct="1"/>
            <a:r>
              <a:rPr lang="zh-CN" altLang="en-US">
                <a:ea typeface="宋体" charset="-122"/>
              </a:rPr>
              <a:t>		</a:t>
            </a:r>
            <a:r>
              <a:rPr lang="en-US" altLang="zh-CN">
                <a:ea typeface="宋体" charset="-122"/>
              </a:rPr>
              <a:t>}</a:t>
            </a:r>
          </a:p>
          <a:p>
            <a:pPr eaLnBrk="1" hangingPunct="1"/>
            <a:endParaRPr lang="en-US" altLang="zh-CN">
              <a:ea typeface="宋体" charset="-122"/>
            </a:endParaRPr>
          </a:p>
          <a:p>
            <a:pPr eaLnBrk="1" hangingPunct="1"/>
            <a:r>
              <a:rPr lang="en-US" altLang="zh-CN">
                <a:ea typeface="宋体" charset="-122"/>
              </a:rPr>
              <a:t>		if (flag) {</a:t>
            </a:r>
          </a:p>
          <a:p>
            <a:pPr eaLnBrk="1" hangingPunct="1"/>
            <a:r>
              <a:rPr lang="en-US" altLang="zh-CN">
                <a:ea typeface="宋体" charset="-122"/>
              </a:rPr>
              <a:t>			// </a:t>
            </a:r>
            <a:r>
              <a:rPr lang="zh-CN" altLang="en-US">
                <a:ea typeface="宋体" charset="-122"/>
              </a:rPr>
              <a:t>可以删除</a:t>
            </a:r>
          </a:p>
          <a:p>
            <a:pPr eaLnBrk="1" hangingPunct="1"/>
            <a:r>
              <a:rPr lang="zh-CN" altLang="en-US">
                <a:ea typeface="宋体" charset="-122"/>
              </a:rPr>
              <a:t>			</a:t>
            </a:r>
            <a:r>
              <a:rPr lang="en-US" altLang="zh-CN">
                <a:ea typeface="宋体" charset="-122"/>
              </a:rPr>
              <a:t>temp.next = temp.next.next;</a:t>
            </a:r>
          </a:p>
          <a:p>
            <a:pPr eaLnBrk="1" hangingPunct="1"/>
            <a:endParaRPr lang="en-US" altLang="zh-CN">
              <a:ea typeface="宋体" charset="-122"/>
            </a:endParaRPr>
          </a:p>
          <a:p>
            <a:pPr eaLnBrk="1" hangingPunct="1"/>
            <a:r>
              <a:rPr lang="en-US" altLang="zh-CN">
                <a:ea typeface="宋体" charset="-122"/>
              </a:rPr>
              <a:t>		} else {</a:t>
            </a:r>
          </a:p>
          <a:p>
            <a:pPr eaLnBrk="1" hangingPunct="1"/>
            <a:r>
              <a:rPr lang="en-US" altLang="zh-CN">
                <a:ea typeface="宋体" charset="-122"/>
              </a:rPr>
              <a:t>			System.out.printf("</a:t>
            </a:r>
            <a:r>
              <a:rPr lang="zh-CN" altLang="en-US">
                <a:ea typeface="宋体" charset="-122"/>
              </a:rPr>
              <a:t>要删除的</a:t>
            </a:r>
            <a:r>
              <a:rPr lang="en-US" altLang="zh-CN">
                <a:ea typeface="宋体" charset="-122"/>
              </a:rPr>
              <a:t>no=%d </a:t>
            </a:r>
            <a:r>
              <a:rPr lang="zh-CN" altLang="en-US">
                <a:ea typeface="宋体" charset="-122"/>
              </a:rPr>
              <a:t>不存在</a:t>
            </a:r>
            <a:r>
              <a:rPr lang="en-US" altLang="zh-CN">
                <a:ea typeface="宋体" charset="-122"/>
              </a:rPr>
              <a:t>\n", no);</a:t>
            </a:r>
          </a:p>
          <a:p>
            <a:pPr eaLnBrk="1" hangingPunct="1"/>
            <a:endParaRPr lang="en-US" altLang="zh-CN">
              <a:ea typeface="宋体" charset="-122"/>
            </a:endParaRP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修改节点的值</a:t>
            </a:r>
            <a:r>
              <a:rPr lang="en-US" altLang="zh-CN">
                <a:ea typeface="宋体" charset="-122"/>
              </a:rPr>
              <a:t>, </a:t>
            </a:r>
            <a:r>
              <a:rPr lang="zh-CN" altLang="en-US">
                <a:ea typeface="宋体" charset="-122"/>
              </a:rPr>
              <a:t>根据</a:t>
            </a:r>
            <a:r>
              <a:rPr lang="en-US" altLang="zh-CN">
                <a:ea typeface="宋体" charset="-122"/>
              </a:rPr>
              <a:t>no</a:t>
            </a:r>
            <a:r>
              <a:rPr lang="zh-CN" altLang="en-US">
                <a:ea typeface="宋体" charset="-122"/>
              </a:rPr>
              <a:t>编号为前提修改</a:t>
            </a:r>
            <a:r>
              <a:rPr lang="en-US" altLang="zh-CN">
                <a:ea typeface="宋体" charset="-122"/>
              </a:rPr>
              <a:t>, </a:t>
            </a:r>
            <a:r>
              <a:rPr lang="zh-CN" altLang="en-US">
                <a:ea typeface="宋体" charset="-122"/>
              </a:rPr>
              <a:t>即</a:t>
            </a:r>
            <a:r>
              <a:rPr lang="en-US" altLang="zh-CN">
                <a:ea typeface="宋体" charset="-122"/>
              </a:rPr>
              <a:t>no</a:t>
            </a:r>
            <a:r>
              <a:rPr lang="zh-CN" altLang="en-US">
                <a:ea typeface="宋体" charset="-122"/>
              </a:rPr>
              <a:t>不能改</a:t>
            </a:r>
          </a:p>
          <a:p>
            <a:pPr eaLnBrk="1" hangingPunct="1"/>
            <a:r>
              <a:rPr lang="zh-CN" altLang="en-US">
                <a:ea typeface="宋体" charset="-122"/>
              </a:rPr>
              <a:t>	</a:t>
            </a:r>
            <a:r>
              <a:rPr lang="en-US" altLang="zh-CN">
                <a:ea typeface="宋体" charset="-122"/>
              </a:rPr>
              <a:t>// </a:t>
            </a:r>
            <a:r>
              <a:rPr lang="zh-CN" altLang="en-US">
                <a:ea typeface="宋体" charset="-122"/>
              </a:rPr>
              <a:t>课后思考题： 如果将这个节点替换，如何实现</a:t>
            </a:r>
          </a:p>
          <a:p>
            <a:pPr eaLnBrk="1" hangingPunct="1"/>
            <a:r>
              <a:rPr lang="zh-CN" altLang="en-US">
                <a:ea typeface="宋体" charset="-122"/>
              </a:rPr>
              <a:t>	</a:t>
            </a:r>
            <a:r>
              <a:rPr lang="en-US" altLang="zh-CN">
                <a:ea typeface="宋体" charset="-122"/>
              </a:rPr>
              <a:t>public void update(HeroNode newHeroNode) {</a:t>
            </a:r>
          </a:p>
          <a:p>
            <a:pPr eaLnBrk="1" hangingPunct="1"/>
            <a:r>
              <a:rPr lang="en-US" altLang="zh-CN">
                <a:ea typeface="宋体" charset="-122"/>
              </a:rPr>
              <a:t>		if (head.next == null) {</a:t>
            </a:r>
          </a:p>
          <a:p>
            <a:pPr eaLnBrk="1" hangingPunct="1"/>
            <a:r>
              <a:rPr lang="en-US" altLang="zh-CN">
                <a:ea typeface="宋体" charset="-122"/>
              </a:rPr>
              <a:t>			System.out.println("</a:t>
            </a:r>
            <a:r>
              <a:rPr lang="zh-CN" altLang="en-US">
                <a:ea typeface="宋体" charset="-122"/>
              </a:rPr>
              <a:t>链表为空</a:t>
            </a:r>
            <a:r>
              <a:rPr lang="en-US" altLang="zh-CN">
                <a:ea typeface="宋体" charset="-122"/>
              </a:rPr>
              <a:t>");</a:t>
            </a:r>
          </a:p>
          <a:p>
            <a:pPr eaLnBrk="1" hangingPunct="1"/>
            <a:r>
              <a:rPr lang="en-US" altLang="zh-CN">
                <a:ea typeface="宋体" charset="-122"/>
              </a:rPr>
              <a:t>			return;</a:t>
            </a:r>
          </a:p>
          <a:p>
            <a:pPr eaLnBrk="1" hangingPunct="1"/>
            <a:r>
              <a:rPr lang="en-US" altLang="zh-CN">
                <a:ea typeface="宋体" charset="-122"/>
              </a:rPr>
              <a:t>		}</a:t>
            </a:r>
          </a:p>
          <a:p>
            <a:pPr eaLnBrk="1" hangingPunct="1"/>
            <a:r>
              <a:rPr lang="en-US" altLang="zh-CN">
                <a:ea typeface="宋体" charset="-122"/>
              </a:rPr>
              <a:t>		// </a:t>
            </a:r>
            <a:r>
              <a:rPr lang="zh-CN" altLang="en-US">
                <a:ea typeface="宋体" charset="-122"/>
              </a:rPr>
              <a:t>先找到节点</a:t>
            </a:r>
          </a:p>
          <a:p>
            <a:pPr eaLnBrk="1" hangingPunct="1"/>
            <a:r>
              <a:rPr lang="zh-CN" altLang="en-US">
                <a:ea typeface="宋体" charset="-122"/>
              </a:rPr>
              <a:t>		</a:t>
            </a:r>
            <a:r>
              <a:rPr lang="en-US" altLang="zh-CN">
                <a:ea typeface="宋体" charset="-122"/>
              </a:rPr>
              <a:t>HeroNode temp = head.next;</a:t>
            </a:r>
          </a:p>
          <a:p>
            <a:pPr eaLnBrk="1" hangingPunct="1"/>
            <a:r>
              <a:rPr lang="en-US" altLang="zh-CN">
                <a:ea typeface="宋体" charset="-122"/>
              </a:rPr>
              <a:t>		boolean flag = false;</a:t>
            </a:r>
          </a:p>
          <a:p>
            <a:pPr eaLnBrk="1" hangingPunct="1"/>
            <a:r>
              <a:rPr lang="en-US" altLang="zh-CN">
                <a:ea typeface="宋体" charset="-122"/>
              </a:rPr>
              <a:t>		while (true) {</a:t>
            </a:r>
          </a:p>
          <a:p>
            <a:pPr eaLnBrk="1" hangingPunct="1"/>
            <a:r>
              <a:rPr lang="en-US" altLang="zh-CN">
                <a:ea typeface="宋体" charset="-122"/>
              </a:rPr>
              <a:t>			if (temp == null) {</a:t>
            </a:r>
          </a:p>
          <a:p>
            <a:pPr eaLnBrk="1" hangingPunct="1"/>
            <a:r>
              <a:rPr lang="en-US" altLang="zh-CN">
                <a:ea typeface="宋体" charset="-122"/>
              </a:rPr>
              <a:t>				break;</a:t>
            </a:r>
          </a:p>
          <a:p>
            <a:pPr eaLnBrk="1" hangingPunct="1"/>
            <a:r>
              <a:rPr lang="en-US" altLang="zh-CN">
                <a:ea typeface="宋体" charset="-122"/>
              </a:rPr>
              <a:t>			}</a:t>
            </a:r>
          </a:p>
          <a:p>
            <a:pPr eaLnBrk="1" hangingPunct="1"/>
            <a:r>
              <a:rPr lang="en-US" altLang="zh-CN">
                <a:ea typeface="宋体" charset="-122"/>
              </a:rPr>
              <a:t>			if (temp.no == newHeroNode.no) {</a:t>
            </a:r>
          </a:p>
          <a:p>
            <a:pPr eaLnBrk="1" hangingPunct="1"/>
            <a:r>
              <a:rPr lang="en-US" altLang="zh-CN">
                <a:ea typeface="宋体" charset="-122"/>
              </a:rPr>
              <a:t>				// </a:t>
            </a:r>
            <a:r>
              <a:rPr lang="zh-CN" altLang="en-US">
                <a:ea typeface="宋体" charset="-122"/>
              </a:rPr>
              <a:t>找到</a:t>
            </a:r>
            <a:r>
              <a:rPr lang="en-US" altLang="zh-CN">
                <a:ea typeface="宋体" charset="-122"/>
              </a:rPr>
              <a:t>.</a:t>
            </a:r>
          </a:p>
          <a:p>
            <a:pPr eaLnBrk="1" hangingPunct="1"/>
            <a:r>
              <a:rPr lang="en-US" altLang="zh-CN">
                <a:ea typeface="宋体" charset="-122"/>
              </a:rPr>
              <a:t>				flag = true;</a:t>
            </a:r>
          </a:p>
          <a:p>
            <a:pPr eaLnBrk="1" hangingPunct="1"/>
            <a:r>
              <a:rPr lang="en-US" altLang="zh-CN">
                <a:ea typeface="宋体" charset="-122"/>
              </a:rPr>
              <a:t>				break;</a:t>
            </a:r>
          </a:p>
          <a:p>
            <a:pPr eaLnBrk="1" hangingPunct="1"/>
            <a:r>
              <a:rPr lang="en-US" altLang="zh-CN">
                <a:ea typeface="宋体" charset="-122"/>
              </a:rPr>
              <a:t>			}</a:t>
            </a:r>
          </a:p>
          <a:p>
            <a:pPr eaLnBrk="1" hangingPunct="1"/>
            <a:r>
              <a:rPr lang="en-US" altLang="zh-CN">
                <a:ea typeface="宋体" charset="-122"/>
              </a:rPr>
              <a:t>			temp = temp.next;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判断是否找到</a:t>
            </a:r>
          </a:p>
          <a:p>
            <a:pPr eaLnBrk="1" hangingPunct="1"/>
            <a:r>
              <a:rPr lang="zh-CN" altLang="en-US">
                <a:ea typeface="宋体" charset="-122"/>
              </a:rPr>
              <a:t>		</a:t>
            </a:r>
            <a:r>
              <a:rPr lang="en-US" altLang="zh-CN">
                <a:ea typeface="宋体" charset="-122"/>
              </a:rPr>
              <a:t>if (flag) {</a:t>
            </a:r>
          </a:p>
          <a:p>
            <a:pPr eaLnBrk="1" hangingPunct="1"/>
            <a:r>
              <a:rPr lang="en-US" altLang="zh-CN">
                <a:ea typeface="宋体" charset="-122"/>
              </a:rPr>
              <a:t>			temp.name = newHeroNode.name;</a:t>
            </a:r>
          </a:p>
          <a:p>
            <a:pPr eaLnBrk="1" hangingPunct="1"/>
            <a:r>
              <a:rPr lang="en-US" altLang="zh-CN">
                <a:ea typeface="宋体" charset="-122"/>
              </a:rPr>
              <a:t>			temp.nickname = newHeroNode.nickname;</a:t>
            </a:r>
          </a:p>
          <a:p>
            <a:pPr eaLnBrk="1" hangingPunct="1"/>
            <a:r>
              <a:rPr lang="en-US" altLang="zh-CN">
                <a:ea typeface="宋体" charset="-122"/>
              </a:rPr>
              <a:t>		} else {</a:t>
            </a:r>
          </a:p>
          <a:p>
            <a:pPr eaLnBrk="1" hangingPunct="1"/>
            <a:r>
              <a:rPr lang="en-US" altLang="zh-CN">
                <a:ea typeface="宋体" charset="-122"/>
              </a:rPr>
              <a:t>			System.out.printf("</a:t>
            </a:r>
            <a:r>
              <a:rPr lang="zh-CN" altLang="en-US">
                <a:ea typeface="宋体" charset="-122"/>
              </a:rPr>
              <a:t>没有找到 编号为</a:t>
            </a:r>
            <a:r>
              <a:rPr lang="en-US" altLang="zh-CN">
                <a:ea typeface="宋体" charset="-122"/>
              </a:rPr>
              <a:t>%d </a:t>
            </a:r>
            <a:r>
              <a:rPr lang="zh-CN" altLang="en-US">
                <a:ea typeface="宋体" charset="-122"/>
              </a:rPr>
              <a:t>节点，不能修改</a:t>
            </a:r>
            <a:r>
              <a:rPr lang="en-US" altLang="zh-CN">
                <a:ea typeface="宋体" charset="-122"/>
              </a:rPr>
              <a:t>\n", newHeroNode.no);</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编写添加方法</a:t>
            </a:r>
          </a:p>
          <a:p>
            <a:pPr eaLnBrk="1" hangingPunct="1"/>
            <a:r>
              <a:rPr lang="zh-CN" altLang="en-US">
                <a:ea typeface="宋体" charset="-122"/>
              </a:rPr>
              <a:t>	</a:t>
            </a:r>
            <a:r>
              <a:rPr lang="en-US" altLang="zh-CN">
                <a:ea typeface="宋体" charset="-122"/>
              </a:rPr>
              <a:t>// </a:t>
            </a:r>
            <a:r>
              <a:rPr lang="zh-CN" altLang="en-US">
                <a:ea typeface="宋体" charset="-122"/>
              </a:rPr>
              <a:t>第一种方法在添加英雄时，直接添加到链表的尾部</a:t>
            </a:r>
          </a:p>
          <a:p>
            <a:pPr eaLnBrk="1" hangingPunct="1"/>
            <a:r>
              <a:rPr lang="zh-CN" altLang="en-US">
                <a:ea typeface="宋体" charset="-122"/>
              </a:rPr>
              <a:t>	</a:t>
            </a:r>
            <a:r>
              <a:rPr lang="en-US" altLang="zh-CN">
                <a:ea typeface="宋体" charset="-122"/>
              </a:rPr>
              <a:t>public void add(HeroNode heroNode) {</a:t>
            </a:r>
          </a:p>
          <a:p>
            <a:pPr eaLnBrk="1" hangingPunct="1"/>
            <a:r>
              <a:rPr lang="en-US" altLang="zh-CN">
                <a:ea typeface="宋体" charset="-122"/>
              </a:rPr>
              <a:t>		// </a:t>
            </a:r>
            <a:r>
              <a:rPr lang="zh-CN" altLang="en-US">
                <a:ea typeface="宋体" charset="-122"/>
              </a:rPr>
              <a:t>因为头结点不能动</a:t>
            </a:r>
            <a:r>
              <a:rPr lang="en-US" altLang="zh-CN">
                <a:ea typeface="宋体" charset="-122"/>
              </a:rPr>
              <a:t>, </a:t>
            </a:r>
            <a:r>
              <a:rPr lang="zh-CN" altLang="en-US">
                <a:ea typeface="宋体" charset="-122"/>
              </a:rPr>
              <a:t>因此我们需要哟有一个临时结点，作为辅助</a:t>
            </a:r>
          </a:p>
          <a:p>
            <a:pPr eaLnBrk="1" hangingPunct="1"/>
            <a:r>
              <a:rPr lang="zh-CN" altLang="en-US">
                <a:ea typeface="宋体" charset="-122"/>
              </a:rPr>
              <a:t>		</a:t>
            </a:r>
            <a:r>
              <a:rPr lang="en-US" altLang="zh-CN">
                <a:ea typeface="宋体" charset="-122"/>
              </a:rPr>
              <a:t>HeroNode temp = head;</a:t>
            </a:r>
          </a:p>
          <a:p>
            <a:pPr eaLnBrk="1" hangingPunct="1"/>
            <a:r>
              <a:rPr lang="en-US" altLang="zh-CN">
                <a:ea typeface="宋体" charset="-122"/>
              </a:rPr>
              <a:t>		// </a:t>
            </a:r>
            <a:r>
              <a:rPr lang="zh-CN" altLang="en-US">
                <a:ea typeface="宋体" charset="-122"/>
              </a:rPr>
              <a:t>找到链表的最后</a:t>
            </a:r>
          </a:p>
          <a:p>
            <a:pPr eaLnBrk="1" hangingPunct="1"/>
            <a:r>
              <a:rPr lang="zh-CN" altLang="en-US">
                <a:ea typeface="宋体" charset="-122"/>
              </a:rPr>
              <a:t>		</a:t>
            </a:r>
            <a:r>
              <a:rPr lang="en-US" altLang="zh-CN">
                <a:ea typeface="宋体" charset="-122"/>
              </a:rPr>
              <a:t>while (true) {</a:t>
            </a:r>
          </a:p>
          <a:p>
            <a:pPr eaLnBrk="1" hangingPunct="1"/>
            <a:r>
              <a:rPr lang="en-US" altLang="zh-CN">
                <a:ea typeface="宋体" charset="-122"/>
              </a:rPr>
              <a:t>			if (temp.next == null) { // </a:t>
            </a:r>
            <a:r>
              <a:rPr lang="zh-CN" altLang="en-US">
                <a:ea typeface="宋体" charset="-122"/>
              </a:rPr>
              <a:t>说明</a:t>
            </a:r>
            <a:r>
              <a:rPr lang="en-US" altLang="zh-CN">
                <a:ea typeface="宋体" charset="-122"/>
              </a:rPr>
              <a:t>temp</a:t>
            </a:r>
            <a:r>
              <a:rPr lang="zh-CN" altLang="en-US">
                <a:ea typeface="宋体" charset="-122"/>
              </a:rPr>
              <a:t>已经是链表最后</a:t>
            </a:r>
          </a:p>
          <a:p>
            <a:pPr eaLnBrk="1" hangingPunct="1"/>
            <a:r>
              <a:rPr lang="zh-CN" altLang="en-US">
                <a:ea typeface="宋体" charset="-122"/>
              </a:rPr>
              <a:t>				</a:t>
            </a:r>
            <a:r>
              <a:rPr lang="en-US" altLang="zh-CN">
                <a:ea typeface="宋体" charset="-122"/>
              </a:rPr>
              <a:t>break;</a:t>
            </a:r>
          </a:p>
          <a:p>
            <a:pPr eaLnBrk="1" hangingPunct="1"/>
            <a:r>
              <a:rPr lang="en-US" altLang="zh-CN">
                <a:ea typeface="宋体" charset="-122"/>
              </a:rPr>
              <a:t>			}</a:t>
            </a:r>
          </a:p>
          <a:p>
            <a:pPr eaLnBrk="1" hangingPunct="1"/>
            <a:r>
              <a:rPr lang="en-US" altLang="zh-CN">
                <a:ea typeface="宋体" charset="-122"/>
              </a:rPr>
              <a:t>			// </a:t>
            </a:r>
            <a:r>
              <a:rPr lang="zh-CN" altLang="en-US">
                <a:ea typeface="宋体" charset="-122"/>
              </a:rPr>
              <a:t>如果没有到最后</a:t>
            </a:r>
          </a:p>
          <a:p>
            <a:pPr eaLnBrk="1" hangingPunct="1"/>
            <a:r>
              <a:rPr lang="zh-CN" altLang="en-US">
                <a:ea typeface="宋体" charset="-122"/>
              </a:rPr>
              <a:t>			</a:t>
            </a:r>
            <a:r>
              <a:rPr lang="en-US" altLang="zh-CN">
                <a:ea typeface="宋体" charset="-122"/>
              </a:rPr>
              <a:t>temp = temp.next;</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当退出</a:t>
            </a:r>
            <a:r>
              <a:rPr lang="en-US" altLang="zh-CN">
                <a:ea typeface="宋体" charset="-122"/>
              </a:rPr>
              <a:t>while</a:t>
            </a:r>
            <a:r>
              <a:rPr lang="zh-CN" altLang="en-US">
                <a:ea typeface="宋体" charset="-122"/>
              </a:rPr>
              <a:t>循环后，</a:t>
            </a:r>
            <a:r>
              <a:rPr lang="en-US" altLang="zh-CN">
                <a:ea typeface="宋体" charset="-122"/>
              </a:rPr>
              <a:t>temp</a:t>
            </a:r>
            <a:r>
              <a:rPr lang="zh-CN" altLang="en-US">
                <a:ea typeface="宋体" charset="-122"/>
              </a:rPr>
              <a:t>就是链表的最后</a:t>
            </a:r>
          </a:p>
          <a:p>
            <a:pPr eaLnBrk="1" hangingPunct="1"/>
            <a:r>
              <a:rPr lang="zh-CN" altLang="en-US">
                <a:ea typeface="宋体" charset="-122"/>
              </a:rPr>
              <a:t>		</a:t>
            </a:r>
            <a:r>
              <a:rPr lang="en-US" altLang="zh-CN">
                <a:ea typeface="宋体" charset="-122"/>
              </a:rPr>
              <a:t>temp.next = heroNode;</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第二种方式在添加英雄时，根据排名将英雄插入到指定位置</a:t>
            </a:r>
          </a:p>
          <a:p>
            <a:pPr eaLnBrk="1" hangingPunct="1"/>
            <a:r>
              <a:rPr lang="zh-CN" altLang="en-US">
                <a:ea typeface="宋体" charset="-122"/>
              </a:rPr>
              <a:t>	</a:t>
            </a:r>
            <a:r>
              <a:rPr lang="en-US" altLang="zh-CN">
                <a:ea typeface="宋体" charset="-122"/>
              </a:rPr>
              <a:t>// </a:t>
            </a:r>
            <a:r>
              <a:rPr lang="zh-CN" altLang="en-US">
                <a:ea typeface="宋体" charset="-122"/>
              </a:rPr>
              <a:t>如果有这个排名，则添加失败，并给出提示</a:t>
            </a:r>
          </a:p>
          <a:p>
            <a:pPr eaLnBrk="1" hangingPunct="1"/>
            <a:r>
              <a:rPr lang="zh-CN" altLang="en-US">
                <a:ea typeface="宋体" charset="-122"/>
              </a:rPr>
              <a:t>	</a:t>
            </a:r>
            <a:r>
              <a:rPr lang="en-US" altLang="zh-CN">
                <a:ea typeface="宋体" charset="-122"/>
              </a:rPr>
              <a:t>// </a:t>
            </a:r>
            <a:r>
              <a:rPr lang="zh-CN" altLang="en-US">
                <a:ea typeface="宋体" charset="-122"/>
              </a:rPr>
              <a:t>编号从小到大排序</a:t>
            </a:r>
          </a:p>
          <a:p>
            <a:pPr eaLnBrk="1" hangingPunct="1"/>
            <a:r>
              <a:rPr lang="zh-CN" altLang="en-US">
                <a:ea typeface="宋体" charset="-122"/>
              </a:rPr>
              <a:t>	</a:t>
            </a:r>
            <a:r>
              <a:rPr lang="en-US" altLang="zh-CN">
                <a:ea typeface="宋体" charset="-122"/>
              </a:rPr>
              <a:t>// </a:t>
            </a:r>
            <a:r>
              <a:rPr lang="zh-CN" altLang="en-US">
                <a:ea typeface="宋体" charset="-122"/>
              </a:rPr>
              <a:t>思路</a:t>
            </a:r>
          </a:p>
          <a:p>
            <a:pPr eaLnBrk="1" hangingPunct="1"/>
            <a:r>
              <a:rPr lang="zh-CN" altLang="en-US">
                <a:ea typeface="宋体" charset="-122"/>
              </a:rPr>
              <a:t>	</a:t>
            </a:r>
            <a:r>
              <a:rPr lang="en-US" altLang="zh-CN">
                <a:ea typeface="宋体" charset="-122"/>
              </a:rPr>
              <a:t>public void add2(HeroNode heroNode) {</a:t>
            </a:r>
          </a:p>
          <a:p>
            <a:pPr eaLnBrk="1" hangingPunct="1"/>
            <a:r>
              <a:rPr lang="en-US" altLang="zh-CN">
                <a:ea typeface="宋体" charset="-122"/>
              </a:rPr>
              <a:t>		// </a:t>
            </a:r>
            <a:r>
              <a:rPr lang="zh-CN" altLang="en-US">
                <a:ea typeface="宋体" charset="-122"/>
              </a:rPr>
              <a:t>因为头结点不能动</a:t>
            </a:r>
            <a:r>
              <a:rPr lang="en-US" altLang="zh-CN">
                <a:ea typeface="宋体" charset="-122"/>
              </a:rPr>
              <a:t>, </a:t>
            </a:r>
            <a:r>
              <a:rPr lang="zh-CN" altLang="en-US">
                <a:ea typeface="宋体" charset="-122"/>
              </a:rPr>
              <a:t>因此我们需要哟有一个临时结点，作为辅助</a:t>
            </a:r>
          </a:p>
          <a:p>
            <a:pPr eaLnBrk="1" hangingPunct="1"/>
            <a:r>
              <a:rPr lang="zh-CN" altLang="en-US">
                <a:ea typeface="宋体" charset="-122"/>
              </a:rPr>
              <a:t>		</a:t>
            </a:r>
            <a:r>
              <a:rPr lang="en-US" altLang="zh-CN">
                <a:ea typeface="宋体" charset="-122"/>
              </a:rPr>
              <a:t>// </a:t>
            </a:r>
            <a:r>
              <a:rPr lang="zh-CN" altLang="en-US">
                <a:ea typeface="宋体" charset="-122"/>
              </a:rPr>
              <a:t>注意，我们在找这个添加位置时，是将这个节点加入到</a:t>
            </a:r>
            <a:r>
              <a:rPr lang="en-US" altLang="zh-CN">
                <a:ea typeface="宋体" charset="-122"/>
              </a:rPr>
              <a:t>temp</a:t>
            </a:r>
            <a:r>
              <a:rPr lang="zh-CN" altLang="en-US">
                <a:ea typeface="宋体" charset="-122"/>
              </a:rPr>
              <a:t>的后面</a:t>
            </a:r>
          </a:p>
          <a:p>
            <a:pPr eaLnBrk="1" hangingPunct="1"/>
            <a:r>
              <a:rPr lang="zh-CN" altLang="en-US">
                <a:ea typeface="宋体" charset="-122"/>
              </a:rPr>
              <a:t>		</a:t>
            </a:r>
            <a:r>
              <a:rPr lang="en-US" altLang="zh-CN">
                <a:ea typeface="宋体" charset="-122"/>
              </a:rPr>
              <a:t>// </a:t>
            </a:r>
            <a:r>
              <a:rPr lang="zh-CN" altLang="en-US">
                <a:ea typeface="宋体" charset="-122"/>
              </a:rPr>
              <a:t>因此，在比较时，是将当前的</a:t>
            </a:r>
            <a:r>
              <a:rPr lang="en-US" altLang="zh-CN">
                <a:ea typeface="宋体" charset="-122"/>
              </a:rPr>
              <a:t>heroNode </a:t>
            </a:r>
            <a:r>
              <a:rPr lang="zh-CN" altLang="en-US">
                <a:ea typeface="宋体" charset="-122"/>
              </a:rPr>
              <a:t>和 </a:t>
            </a:r>
            <a:r>
              <a:rPr lang="en-US" altLang="zh-CN">
                <a:ea typeface="宋体" charset="-122"/>
              </a:rPr>
              <a:t>temp.next </a:t>
            </a:r>
            <a:r>
              <a:rPr lang="zh-CN" altLang="en-US">
                <a:ea typeface="宋体" charset="-122"/>
              </a:rPr>
              <a:t>比较</a:t>
            </a:r>
          </a:p>
          <a:p>
            <a:pPr eaLnBrk="1" hangingPunct="1"/>
            <a:r>
              <a:rPr lang="zh-CN" altLang="en-US">
                <a:ea typeface="宋体" charset="-122"/>
              </a:rPr>
              <a:t>		</a:t>
            </a:r>
            <a:r>
              <a:rPr lang="en-US" altLang="zh-CN">
                <a:ea typeface="宋体" charset="-122"/>
              </a:rPr>
              <a:t>HeroNode temp = head;</a:t>
            </a:r>
          </a:p>
          <a:p>
            <a:pPr eaLnBrk="1" hangingPunct="1"/>
            <a:r>
              <a:rPr lang="en-US" altLang="zh-CN">
                <a:ea typeface="宋体" charset="-122"/>
              </a:rPr>
              <a:t>		boolean flag = false; // flag </a:t>
            </a:r>
            <a:r>
              <a:rPr lang="zh-CN" altLang="en-US">
                <a:ea typeface="宋体" charset="-122"/>
              </a:rPr>
              <a:t>是用于判断是否该英雄的编号已经存在</a:t>
            </a:r>
            <a:r>
              <a:rPr lang="en-US" altLang="zh-CN">
                <a:ea typeface="宋体" charset="-122"/>
              </a:rPr>
              <a:t>, </a:t>
            </a:r>
            <a:r>
              <a:rPr lang="zh-CN" altLang="en-US">
                <a:ea typeface="宋体" charset="-122"/>
              </a:rPr>
              <a:t>默认为</a:t>
            </a:r>
            <a:r>
              <a:rPr lang="en-US" altLang="zh-CN">
                <a:ea typeface="宋体" charset="-122"/>
              </a:rPr>
              <a:t>false</a:t>
            </a:r>
          </a:p>
          <a:p>
            <a:pPr eaLnBrk="1" hangingPunct="1"/>
            <a:r>
              <a:rPr lang="en-US" altLang="zh-CN">
                <a:ea typeface="宋体" charset="-122"/>
              </a:rPr>
              <a:t>		while (true) {</a:t>
            </a:r>
          </a:p>
          <a:p>
            <a:pPr eaLnBrk="1" hangingPunct="1"/>
            <a:r>
              <a:rPr lang="en-US" altLang="zh-CN">
                <a:ea typeface="宋体" charset="-122"/>
              </a:rPr>
              <a:t>			if (temp.next == null) { // </a:t>
            </a:r>
            <a:r>
              <a:rPr lang="zh-CN" altLang="en-US">
                <a:ea typeface="宋体" charset="-122"/>
              </a:rPr>
              <a:t>说明</a:t>
            </a:r>
            <a:r>
              <a:rPr lang="en-US" altLang="zh-CN">
                <a:ea typeface="宋体" charset="-122"/>
              </a:rPr>
              <a:t>temp</a:t>
            </a:r>
            <a:r>
              <a:rPr lang="zh-CN" altLang="en-US">
                <a:ea typeface="宋体" charset="-122"/>
              </a:rPr>
              <a:t>已经是链表最后</a:t>
            </a:r>
          </a:p>
          <a:p>
            <a:pPr eaLnBrk="1" hangingPunct="1"/>
            <a:r>
              <a:rPr lang="zh-CN" altLang="en-US">
                <a:ea typeface="宋体" charset="-122"/>
              </a:rPr>
              <a:t>				</a:t>
            </a:r>
            <a:r>
              <a:rPr lang="en-US" altLang="zh-CN">
                <a:ea typeface="宋体" charset="-122"/>
              </a:rPr>
              <a:t>break;</a:t>
            </a:r>
          </a:p>
          <a:p>
            <a:pPr eaLnBrk="1" hangingPunct="1"/>
            <a:r>
              <a:rPr lang="en-US" altLang="zh-CN">
                <a:ea typeface="宋体" charset="-122"/>
              </a:rPr>
              <a:t>			}</a:t>
            </a:r>
          </a:p>
          <a:p>
            <a:pPr eaLnBrk="1" hangingPunct="1"/>
            <a:r>
              <a:rPr lang="en-US" altLang="zh-CN">
                <a:ea typeface="宋体" charset="-122"/>
              </a:rPr>
              <a:t>			if (temp.next.no &gt; heroNode.no) {</a:t>
            </a:r>
          </a:p>
          <a:p>
            <a:pPr eaLnBrk="1" hangingPunct="1"/>
            <a:r>
              <a:rPr lang="en-US" altLang="zh-CN">
                <a:ea typeface="宋体" charset="-122"/>
              </a:rPr>
              <a:t>				// </a:t>
            </a:r>
            <a:r>
              <a:rPr lang="zh-CN" altLang="en-US">
                <a:ea typeface="宋体" charset="-122"/>
              </a:rPr>
              <a:t>位置找到，当前这个节点，应当加入到</a:t>
            </a:r>
            <a:r>
              <a:rPr lang="en-US" altLang="zh-CN">
                <a:ea typeface="宋体" charset="-122"/>
              </a:rPr>
              <a:t>temp</a:t>
            </a:r>
            <a:r>
              <a:rPr lang="zh-CN" altLang="en-US">
                <a:ea typeface="宋体" charset="-122"/>
              </a:rPr>
              <a:t>后</a:t>
            </a:r>
          </a:p>
          <a:p>
            <a:pPr eaLnBrk="1" hangingPunct="1"/>
            <a:r>
              <a:rPr lang="zh-CN" altLang="en-US">
                <a:ea typeface="宋体" charset="-122"/>
              </a:rPr>
              <a:t>				</a:t>
            </a:r>
            <a:r>
              <a:rPr lang="en-US" altLang="zh-CN">
                <a:ea typeface="宋体" charset="-122"/>
              </a:rPr>
              <a:t>break;</a:t>
            </a:r>
          </a:p>
          <a:p>
            <a:pPr eaLnBrk="1" hangingPunct="1"/>
            <a:r>
              <a:rPr lang="en-US" altLang="zh-CN">
                <a:ea typeface="宋体" charset="-122"/>
              </a:rPr>
              <a:t>			} else if (temp.next.no == heroNode.no) {</a:t>
            </a:r>
          </a:p>
          <a:p>
            <a:pPr eaLnBrk="1" hangingPunct="1"/>
            <a:r>
              <a:rPr lang="en-US" altLang="zh-CN">
                <a:ea typeface="宋体" charset="-122"/>
              </a:rPr>
              <a:t>				// </a:t>
            </a:r>
            <a:r>
              <a:rPr lang="zh-CN" altLang="en-US">
                <a:ea typeface="宋体" charset="-122"/>
              </a:rPr>
              <a:t>已经有这个节点</a:t>
            </a:r>
          </a:p>
          <a:p>
            <a:pPr eaLnBrk="1" hangingPunct="1"/>
            <a:r>
              <a:rPr lang="zh-CN" altLang="en-US">
                <a:ea typeface="宋体" charset="-122"/>
              </a:rPr>
              <a:t>				</a:t>
            </a:r>
            <a:r>
              <a:rPr lang="en-US" altLang="zh-CN">
                <a:ea typeface="宋体" charset="-122"/>
              </a:rPr>
              <a:t>flag = true;</a:t>
            </a:r>
          </a:p>
          <a:p>
            <a:pPr eaLnBrk="1" hangingPunct="1"/>
            <a:r>
              <a:rPr lang="en-US" altLang="zh-CN">
                <a:ea typeface="宋体" charset="-122"/>
              </a:rPr>
              <a:t>				break;</a:t>
            </a:r>
          </a:p>
          <a:p>
            <a:pPr eaLnBrk="1" hangingPunct="1"/>
            <a:r>
              <a:rPr lang="en-US" altLang="zh-CN">
                <a:ea typeface="宋体" charset="-122"/>
              </a:rPr>
              <a:t>			}</a:t>
            </a:r>
          </a:p>
          <a:p>
            <a:pPr eaLnBrk="1" hangingPunct="1"/>
            <a:r>
              <a:rPr lang="en-US" altLang="zh-CN">
                <a:ea typeface="宋体" charset="-122"/>
              </a:rPr>
              <a:t>			temp = temp.next; // </a:t>
            </a:r>
            <a:r>
              <a:rPr lang="zh-CN" altLang="en-US">
                <a:ea typeface="宋体" charset="-122"/>
              </a:rPr>
              <a:t>注意</a:t>
            </a:r>
          </a:p>
          <a:p>
            <a:pPr eaLnBrk="1" hangingPunct="1"/>
            <a:r>
              <a:rPr lang="zh-CN" altLang="en-US">
                <a:ea typeface="宋体" charset="-122"/>
              </a:rPr>
              <a:t>		</a:t>
            </a:r>
            <a:r>
              <a:rPr lang="en-US" altLang="zh-CN">
                <a:ea typeface="宋体" charset="-122"/>
              </a:rPr>
              <a:t>}</a:t>
            </a:r>
          </a:p>
          <a:p>
            <a:pPr eaLnBrk="1" hangingPunct="1"/>
            <a:endParaRPr lang="en-US" altLang="zh-CN">
              <a:ea typeface="宋体" charset="-122"/>
            </a:endParaRPr>
          </a:p>
          <a:p>
            <a:pPr eaLnBrk="1" hangingPunct="1"/>
            <a:r>
              <a:rPr lang="en-US" altLang="zh-CN">
                <a:ea typeface="宋体" charset="-122"/>
              </a:rPr>
              <a:t>		if (flag) { // </a:t>
            </a:r>
            <a:r>
              <a:rPr lang="zh-CN" altLang="en-US">
                <a:ea typeface="宋体" charset="-122"/>
              </a:rPr>
              <a:t>不可以加入</a:t>
            </a:r>
          </a:p>
          <a:p>
            <a:pPr eaLnBrk="1" hangingPunct="1"/>
            <a:r>
              <a:rPr lang="zh-CN" altLang="en-US">
                <a:ea typeface="宋体" charset="-122"/>
              </a:rPr>
              <a:t>			</a:t>
            </a:r>
            <a:r>
              <a:rPr lang="en-US" altLang="zh-CN">
                <a:ea typeface="宋体" charset="-122"/>
              </a:rPr>
              <a:t>System.out.printf("</a:t>
            </a:r>
            <a:r>
              <a:rPr lang="zh-CN" altLang="en-US">
                <a:ea typeface="宋体" charset="-122"/>
              </a:rPr>
              <a:t>待插入的英雄编号 </a:t>
            </a:r>
            <a:r>
              <a:rPr lang="en-US" altLang="zh-CN">
                <a:ea typeface="宋体" charset="-122"/>
              </a:rPr>
              <a:t>%d </a:t>
            </a:r>
            <a:r>
              <a:rPr lang="zh-CN" altLang="en-US">
                <a:ea typeface="宋体" charset="-122"/>
              </a:rPr>
              <a:t>已经有了，不能加入</a:t>
            </a:r>
            <a:r>
              <a:rPr lang="en-US" altLang="zh-CN">
                <a:ea typeface="宋体" charset="-122"/>
              </a:rPr>
              <a:t>\n", heroNode.no);</a:t>
            </a:r>
          </a:p>
          <a:p>
            <a:pPr eaLnBrk="1" hangingPunct="1"/>
            <a:r>
              <a:rPr lang="en-US" altLang="zh-CN">
                <a:ea typeface="宋体" charset="-122"/>
              </a:rPr>
              <a:t>		} else {</a:t>
            </a:r>
          </a:p>
          <a:p>
            <a:pPr eaLnBrk="1" hangingPunct="1"/>
            <a:r>
              <a:rPr lang="en-US" altLang="zh-CN">
                <a:ea typeface="宋体" charset="-122"/>
              </a:rPr>
              <a:t>			// </a:t>
            </a:r>
            <a:r>
              <a:rPr lang="zh-CN" altLang="en-US">
                <a:ea typeface="宋体" charset="-122"/>
              </a:rPr>
              <a:t>加入，注意顺序</a:t>
            </a:r>
          </a:p>
          <a:p>
            <a:pPr eaLnBrk="1" hangingPunct="1"/>
            <a:r>
              <a:rPr lang="zh-CN" altLang="en-US">
                <a:ea typeface="宋体" charset="-122"/>
              </a:rPr>
              <a:t>			</a:t>
            </a:r>
            <a:r>
              <a:rPr lang="en-US" altLang="zh-CN">
                <a:ea typeface="宋体" charset="-122"/>
              </a:rPr>
              <a:t>heroNode.next = temp.next;</a:t>
            </a:r>
          </a:p>
          <a:p>
            <a:pPr eaLnBrk="1" hangingPunct="1"/>
            <a:r>
              <a:rPr lang="en-US" altLang="zh-CN">
                <a:ea typeface="宋体" charset="-122"/>
              </a:rPr>
              <a:t>			temp.next = heroNode;</a:t>
            </a: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遍历单向链表</a:t>
            </a:r>
          </a:p>
          <a:p>
            <a:pPr eaLnBrk="1" hangingPunct="1"/>
            <a:r>
              <a:rPr lang="zh-CN" altLang="en-US">
                <a:ea typeface="宋体" charset="-122"/>
              </a:rPr>
              <a:t>	</a:t>
            </a:r>
            <a:r>
              <a:rPr lang="en-US" altLang="zh-CN">
                <a:ea typeface="宋体" charset="-122"/>
              </a:rPr>
              <a:t>public void list() {</a:t>
            </a:r>
          </a:p>
          <a:p>
            <a:pPr eaLnBrk="1" hangingPunct="1"/>
            <a:r>
              <a:rPr lang="en-US" altLang="zh-CN">
                <a:ea typeface="宋体" charset="-122"/>
              </a:rPr>
              <a:t>		// </a:t>
            </a:r>
            <a:r>
              <a:rPr lang="zh-CN" altLang="en-US">
                <a:ea typeface="宋体" charset="-122"/>
              </a:rPr>
              <a:t>判断当前链表是否为空</a:t>
            </a:r>
          </a:p>
          <a:p>
            <a:pPr eaLnBrk="1" hangingPunct="1"/>
            <a:r>
              <a:rPr lang="zh-CN" altLang="en-US">
                <a:ea typeface="宋体" charset="-122"/>
              </a:rPr>
              <a:t>		</a:t>
            </a:r>
            <a:r>
              <a:rPr lang="en-US" altLang="zh-CN">
                <a:ea typeface="宋体" charset="-122"/>
              </a:rPr>
              <a:t>if (head.next == null) {</a:t>
            </a:r>
          </a:p>
          <a:p>
            <a:pPr eaLnBrk="1" hangingPunct="1"/>
            <a:r>
              <a:rPr lang="en-US" altLang="zh-CN">
                <a:ea typeface="宋体" charset="-122"/>
              </a:rPr>
              <a:t>			System.out.println("</a:t>
            </a:r>
            <a:r>
              <a:rPr lang="zh-CN" altLang="en-US">
                <a:ea typeface="宋体" charset="-122"/>
              </a:rPr>
              <a:t>链表为空</a:t>
            </a:r>
            <a:r>
              <a:rPr lang="en-US" altLang="zh-CN">
                <a:ea typeface="宋体" charset="-122"/>
              </a:rPr>
              <a:t>!!");</a:t>
            </a:r>
          </a:p>
          <a:p>
            <a:pPr eaLnBrk="1" hangingPunct="1"/>
            <a:r>
              <a:rPr lang="en-US" altLang="zh-CN">
                <a:ea typeface="宋体" charset="-122"/>
              </a:rPr>
              <a:t>			return;</a:t>
            </a:r>
          </a:p>
          <a:p>
            <a:pPr eaLnBrk="1" hangingPunct="1"/>
            <a:r>
              <a:rPr lang="en-US" altLang="zh-CN">
                <a:ea typeface="宋体" charset="-122"/>
              </a:rPr>
              <a:t>		}</a:t>
            </a:r>
          </a:p>
          <a:p>
            <a:pPr eaLnBrk="1" hangingPunct="1"/>
            <a:r>
              <a:rPr lang="en-US" altLang="zh-CN">
                <a:ea typeface="宋体" charset="-122"/>
              </a:rPr>
              <a:t>		// </a:t>
            </a:r>
            <a:r>
              <a:rPr lang="zh-CN" altLang="en-US">
                <a:ea typeface="宋体" charset="-122"/>
              </a:rPr>
              <a:t>因为头结点不能动</a:t>
            </a:r>
            <a:r>
              <a:rPr lang="en-US" altLang="zh-CN">
                <a:ea typeface="宋体" charset="-122"/>
              </a:rPr>
              <a:t>, </a:t>
            </a:r>
            <a:r>
              <a:rPr lang="zh-CN" altLang="en-US">
                <a:ea typeface="宋体" charset="-122"/>
              </a:rPr>
              <a:t>因此我们需要哟有一个临时结点，作为辅助</a:t>
            </a:r>
          </a:p>
          <a:p>
            <a:pPr eaLnBrk="1" hangingPunct="1"/>
            <a:r>
              <a:rPr lang="zh-CN" altLang="en-US">
                <a:ea typeface="宋体" charset="-122"/>
              </a:rPr>
              <a:t>		</a:t>
            </a:r>
            <a:r>
              <a:rPr lang="en-US" altLang="zh-CN">
                <a:ea typeface="宋体" charset="-122"/>
              </a:rPr>
              <a:t>// </a:t>
            </a:r>
            <a:r>
              <a:rPr lang="zh-CN" altLang="en-US">
                <a:ea typeface="宋体" charset="-122"/>
              </a:rPr>
              <a:t>因为</a:t>
            </a:r>
            <a:r>
              <a:rPr lang="en-US" altLang="zh-CN">
                <a:ea typeface="宋体" charset="-122"/>
              </a:rPr>
              <a:t>head </a:t>
            </a:r>
            <a:r>
              <a:rPr lang="zh-CN" altLang="en-US">
                <a:ea typeface="宋体" charset="-122"/>
              </a:rPr>
              <a:t>结点数据，我们不关心，因此这里 </a:t>
            </a:r>
            <a:r>
              <a:rPr lang="en-US" altLang="zh-CN">
                <a:ea typeface="宋体" charset="-122"/>
              </a:rPr>
              <a:t>temp=head.next</a:t>
            </a:r>
          </a:p>
          <a:p>
            <a:pPr eaLnBrk="1" hangingPunct="1"/>
            <a:r>
              <a:rPr lang="en-US" altLang="zh-CN">
                <a:ea typeface="宋体" charset="-122"/>
              </a:rPr>
              <a:t>		HeroNode temp = head.next;</a:t>
            </a:r>
          </a:p>
          <a:p>
            <a:pPr eaLnBrk="1" hangingPunct="1"/>
            <a:endParaRPr lang="en-US" altLang="zh-CN">
              <a:ea typeface="宋体" charset="-122"/>
            </a:endParaRPr>
          </a:p>
          <a:p>
            <a:pPr eaLnBrk="1" hangingPunct="1"/>
            <a:r>
              <a:rPr lang="en-US" altLang="zh-CN">
                <a:ea typeface="宋体" charset="-122"/>
              </a:rPr>
              <a:t>		while (true) {</a:t>
            </a:r>
          </a:p>
          <a:p>
            <a:pPr eaLnBrk="1" hangingPunct="1"/>
            <a:r>
              <a:rPr lang="en-US" altLang="zh-CN">
                <a:ea typeface="宋体" charset="-122"/>
              </a:rPr>
              <a:t>			// </a:t>
            </a:r>
            <a:r>
              <a:rPr lang="zh-CN" altLang="en-US">
                <a:ea typeface="宋体" charset="-122"/>
              </a:rPr>
              <a:t>判断是否到最后</a:t>
            </a:r>
          </a:p>
          <a:p>
            <a:pPr eaLnBrk="1" hangingPunct="1"/>
            <a:r>
              <a:rPr lang="zh-CN" altLang="en-US">
                <a:ea typeface="宋体" charset="-122"/>
              </a:rPr>
              <a:t>			</a:t>
            </a:r>
            <a:r>
              <a:rPr lang="en-US" altLang="zh-CN">
                <a:ea typeface="宋体" charset="-122"/>
              </a:rPr>
              <a:t>if (temp == null) {</a:t>
            </a:r>
          </a:p>
          <a:p>
            <a:pPr eaLnBrk="1" hangingPunct="1"/>
            <a:r>
              <a:rPr lang="en-US" altLang="zh-CN">
                <a:ea typeface="宋体" charset="-122"/>
              </a:rPr>
              <a:t>				break;</a:t>
            </a:r>
          </a:p>
          <a:p>
            <a:pPr eaLnBrk="1" hangingPunct="1"/>
            <a:r>
              <a:rPr lang="en-US" altLang="zh-CN">
                <a:ea typeface="宋体" charset="-122"/>
              </a:rPr>
              <a:t>			}</a:t>
            </a:r>
          </a:p>
          <a:p>
            <a:pPr eaLnBrk="1" hangingPunct="1"/>
            <a:r>
              <a:rPr lang="en-US" altLang="zh-CN">
                <a:ea typeface="宋体" charset="-122"/>
              </a:rPr>
              <a:t>			System.out.printf("</a:t>
            </a:r>
            <a:r>
              <a:rPr lang="zh-CN" altLang="en-US">
                <a:ea typeface="宋体" charset="-122"/>
              </a:rPr>
              <a:t>结点信息 </a:t>
            </a:r>
            <a:r>
              <a:rPr lang="en-US" altLang="zh-CN">
                <a:ea typeface="宋体" charset="-122"/>
              </a:rPr>
              <a:t>no=%d name=%s nickname=%s\n", temp.no, temp.name, temp.nickname);</a:t>
            </a:r>
          </a:p>
          <a:p>
            <a:pPr eaLnBrk="1" hangingPunct="1"/>
            <a:r>
              <a:rPr lang="en-US" altLang="zh-CN">
                <a:ea typeface="宋体" charset="-122"/>
              </a:rPr>
              <a:t>			temp = temp.next;</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a:t>
            </a:r>
          </a:p>
          <a:p>
            <a:pPr eaLnBrk="1" hangingPunct="1"/>
            <a:endParaRPr lang="en-US" altLang="zh-CN">
              <a:ea typeface="宋体" charset="-122"/>
            </a:endParaRPr>
          </a:p>
          <a:p>
            <a:pPr eaLnBrk="1" hangingPunct="1"/>
            <a:r>
              <a:rPr lang="en-US" altLang="zh-CN">
                <a:ea typeface="宋体" charset="-122"/>
              </a:rPr>
              <a:t>// </a:t>
            </a:r>
            <a:r>
              <a:rPr lang="zh-CN" altLang="en-US">
                <a:ea typeface="宋体" charset="-122"/>
              </a:rPr>
              <a:t>先创建</a:t>
            </a:r>
            <a:r>
              <a:rPr lang="en-US" altLang="zh-CN">
                <a:ea typeface="宋体" charset="-122"/>
              </a:rPr>
              <a:t>HeroNode</a:t>
            </a:r>
          </a:p>
          <a:p>
            <a:pPr eaLnBrk="1" hangingPunct="1"/>
            <a:r>
              <a:rPr lang="en-US" altLang="zh-CN">
                <a:ea typeface="宋体" charset="-122"/>
              </a:rPr>
              <a:t>class HeroNode {</a:t>
            </a:r>
          </a:p>
          <a:p>
            <a:pPr eaLnBrk="1" hangingPunct="1"/>
            <a:r>
              <a:rPr lang="en-US" altLang="zh-CN">
                <a:ea typeface="宋体" charset="-122"/>
              </a:rPr>
              <a:t>	public int no;</a:t>
            </a:r>
          </a:p>
          <a:p>
            <a:pPr eaLnBrk="1" hangingPunct="1"/>
            <a:r>
              <a:rPr lang="en-US" altLang="zh-CN">
                <a:ea typeface="宋体" charset="-122"/>
              </a:rPr>
              <a:t>	public String name;</a:t>
            </a:r>
          </a:p>
          <a:p>
            <a:pPr eaLnBrk="1" hangingPunct="1"/>
            <a:r>
              <a:rPr lang="en-US" altLang="zh-CN">
                <a:ea typeface="宋体" charset="-122"/>
              </a:rPr>
              <a:t>	public String nickname;</a:t>
            </a:r>
          </a:p>
          <a:p>
            <a:pPr eaLnBrk="1" hangingPunct="1"/>
            <a:r>
              <a:rPr lang="en-US" altLang="zh-CN">
                <a:ea typeface="宋体" charset="-122"/>
              </a:rPr>
              <a:t>	public HeroNode next; // next </a:t>
            </a:r>
            <a:r>
              <a:rPr lang="zh-CN" altLang="en-US">
                <a:ea typeface="宋体" charset="-122"/>
              </a:rPr>
              <a:t>默认为</a:t>
            </a:r>
            <a:r>
              <a:rPr lang="en-US" altLang="zh-CN">
                <a:ea typeface="宋体" charset="-122"/>
              </a:rPr>
              <a:t>null</a:t>
            </a:r>
          </a:p>
          <a:p>
            <a:pPr eaLnBrk="1" hangingPunct="1"/>
            <a:endParaRPr lang="en-US" altLang="zh-CN">
              <a:ea typeface="宋体" charset="-122"/>
            </a:endParaRPr>
          </a:p>
          <a:p>
            <a:pPr eaLnBrk="1" hangingPunct="1"/>
            <a:r>
              <a:rPr lang="en-US" altLang="zh-CN">
                <a:ea typeface="宋体" charset="-122"/>
              </a:rPr>
              <a:t>	public HeroNode(int hNo, String hName, String hNickname) {</a:t>
            </a:r>
          </a:p>
          <a:p>
            <a:pPr eaLnBrk="1" hangingPunct="1"/>
            <a:r>
              <a:rPr lang="en-US" altLang="zh-CN">
                <a:ea typeface="宋体" charset="-122"/>
              </a:rPr>
              <a:t>		no = hNo;</a:t>
            </a:r>
          </a:p>
          <a:p>
            <a:pPr eaLnBrk="1" hangingPunct="1"/>
            <a:r>
              <a:rPr lang="en-US" altLang="zh-CN">
                <a:ea typeface="宋体" charset="-122"/>
              </a:rPr>
              <a:t>		name = hName;</a:t>
            </a:r>
          </a:p>
          <a:p>
            <a:pPr eaLnBrk="1" hangingPunct="1"/>
            <a:r>
              <a:rPr lang="en-US" altLang="zh-CN">
                <a:ea typeface="宋体" charset="-122"/>
              </a:rPr>
              <a:t>		nickname = hNickname;</a:t>
            </a:r>
          </a:p>
          <a:p>
            <a:pPr eaLnBrk="1" hangingPunct="1"/>
            <a:r>
              <a:rPr lang="en-US" altLang="zh-CN">
                <a:ea typeface="宋体" charset="-122"/>
              </a:rPr>
              <a:t>	}</a:t>
            </a:r>
          </a:p>
          <a:p>
            <a:pPr eaLnBrk="1" hangingPunct="1"/>
            <a:r>
              <a:rPr lang="en-US" altLang="zh-CN">
                <a:ea typeface="宋体" charset="-122"/>
              </a:rPr>
              <a:t>}</a:t>
            </a:r>
          </a:p>
          <a:p>
            <a:pPr eaLnBrk="1" hangingPunct="1"/>
            <a:endParaRPr lang="en-US" altLang="zh-CN">
              <a:ea typeface="宋体" charset="-122"/>
            </a:endParaRPr>
          </a:p>
          <a:p>
            <a:pPr eaLnBrk="1" hangingPunct="1"/>
            <a:r>
              <a:rPr lang="en-US" altLang="zh-CN">
                <a:ea typeface="宋体" charset="-122"/>
              </a:rPr>
              <a:t>//</a:t>
            </a:r>
            <a:r>
              <a:rPr lang="zh-CN" altLang="en-US">
                <a:ea typeface="宋体" charset="-122"/>
              </a:rPr>
              <a:t>结束</a:t>
            </a:r>
            <a:r>
              <a:rPr lang="en-US" altLang="zh-CN">
                <a:ea typeface="宋体" charset="-122"/>
              </a:rPr>
              <a:t>============================================</a:t>
            </a:r>
          </a:p>
          <a:p>
            <a:pPr eaLnBrk="1" hangingPunct="1"/>
            <a:endParaRPr lang="en-US" altLang="zh-CN">
              <a:ea typeface="宋体" charset="-122"/>
            </a:endParaRPr>
          </a:p>
          <a:p>
            <a:pPr eaLnBrk="1" hangingPunct="1"/>
            <a:endParaRPr lang="en-US" altLang="zh-CN">
              <a:ea typeface="宋体" charset="-122"/>
            </a:endParaRPr>
          </a:p>
          <a:p>
            <a:pPr eaLnBrk="1" hangingPunct="1"/>
            <a:endParaRPr lang="en-US" altLang="zh-CN">
              <a:ea typeface="宋体" charset="-122"/>
            </a:endParaRPr>
          </a:p>
          <a:p>
            <a:pPr eaLnBrk="1" hangingPunct="1"/>
            <a:endParaRPr lang="en-US" altLang="zh-CN">
              <a:ea typeface="宋体" charset="-122"/>
            </a:endParaRPr>
          </a:p>
          <a:p>
            <a:pPr eaLnBrk="1" hangingPunct="1"/>
            <a:endParaRPr lang="en-US" altLang="zh-CN">
              <a:ea typeface="宋体" charset="-122"/>
            </a:endParaRPr>
          </a:p>
          <a:p>
            <a:pPr eaLnBrk="1" hangingPunct="1"/>
            <a:endParaRPr lang="en-US" altLang="zh-CN">
              <a:ea typeface="宋体" charset="-122"/>
            </a:endParaRPr>
          </a:p>
          <a:p>
            <a:pPr eaLnBrk="1" hangingPunct="1"/>
            <a:r>
              <a:rPr lang="en-US" altLang="zh-CN">
                <a:ea typeface="宋体" charset="-122"/>
              </a:rPr>
              <a:t>//</a:t>
            </a:r>
            <a:r>
              <a:rPr lang="zh-CN" altLang="en-US">
                <a:ea typeface="宋体" charset="-122"/>
              </a:rPr>
              <a:t>最新代码</a:t>
            </a:r>
            <a:endParaRPr lang="en-US" altLang="zh-CN">
              <a:ea typeface="宋体" charset="-122"/>
            </a:endParaRPr>
          </a:p>
          <a:p>
            <a:pPr eaLnBrk="1" hangingPunct="1"/>
            <a:endParaRPr lang="en-US" altLang="zh-CN">
              <a:ea typeface="宋体" charset="-122"/>
            </a:endParaRPr>
          </a:p>
          <a:p>
            <a:pPr eaLnBrk="1" hangingPunct="1"/>
            <a:r>
              <a:rPr lang="en-US" altLang="zh-CN">
                <a:ea typeface="宋体" charset="-122"/>
              </a:rPr>
              <a:t>package com.atguigu.temp.linkedlist</a:t>
            </a:r>
          </a:p>
          <a:p>
            <a:pPr eaLnBrk="1" hangingPunct="1"/>
            <a:endParaRPr lang="en-US" altLang="zh-CN">
              <a:ea typeface="宋体" charset="-122"/>
            </a:endParaRPr>
          </a:p>
          <a:p>
            <a:pPr eaLnBrk="1" hangingPunct="1"/>
            <a:r>
              <a:rPr lang="en-US" altLang="zh-CN">
                <a:ea typeface="宋体" charset="-122"/>
              </a:rPr>
              <a:t>import util.control.Breaks._</a:t>
            </a:r>
          </a:p>
          <a:p>
            <a:pPr eaLnBrk="1" hangingPunct="1"/>
            <a:r>
              <a:rPr lang="en-US" altLang="zh-CN">
                <a:ea typeface="宋体" charset="-122"/>
              </a:rPr>
              <a:t>object SingleLinkedListTest {</a:t>
            </a:r>
          </a:p>
          <a:p>
            <a:pPr eaLnBrk="1" hangingPunct="1"/>
            <a:r>
              <a:rPr lang="en-US" altLang="zh-CN">
                <a:ea typeface="宋体" charset="-122"/>
              </a:rPr>
              <a:t>  def main(args: Array[String]): Unit = {</a:t>
            </a:r>
          </a:p>
          <a:p>
            <a:pPr eaLnBrk="1" hangingPunct="1"/>
            <a:r>
              <a:rPr lang="en-US" altLang="zh-CN">
                <a:ea typeface="宋体" charset="-122"/>
              </a:rPr>
              <a:t>    //</a:t>
            </a:r>
            <a:r>
              <a:rPr lang="zh-CN" altLang="en-US">
                <a:ea typeface="宋体" charset="-122"/>
              </a:rPr>
              <a:t>测试一下</a:t>
            </a:r>
          </a:p>
          <a:p>
            <a:pPr eaLnBrk="1" hangingPunct="1"/>
            <a:r>
              <a:rPr lang="zh-CN" altLang="en-US">
                <a:ea typeface="宋体" charset="-122"/>
              </a:rPr>
              <a:t>    </a:t>
            </a:r>
            <a:r>
              <a:rPr lang="en-US" altLang="zh-CN">
                <a:ea typeface="宋体" charset="-122"/>
              </a:rPr>
              <a:t>//</a:t>
            </a:r>
            <a:r>
              <a:rPr lang="zh-CN" altLang="en-US">
                <a:ea typeface="宋体" charset="-122"/>
              </a:rPr>
              <a:t>创建</a:t>
            </a:r>
            <a:r>
              <a:rPr lang="en-US" altLang="zh-CN">
                <a:ea typeface="宋体" charset="-122"/>
              </a:rPr>
              <a:t>HeroNode</a:t>
            </a:r>
          </a:p>
          <a:p>
            <a:pPr eaLnBrk="1" hangingPunct="1"/>
            <a:r>
              <a:rPr lang="en-US" altLang="zh-CN">
                <a:ea typeface="宋体" charset="-122"/>
              </a:rPr>
              <a:t>    val hero1 = new HeroNode(1,"</a:t>
            </a:r>
            <a:r>
              <a:rPr lang="zh-CN" altLang="en-US">
                <a:ea typeface="宋体" charset="-122"/>
              </a:rPr>
              <a:t>宋江</a:t>
            </a:r>
            <a:r>
              <a:rPr lang="en-US" altLang="zh-CN">
                <a:ea typeface="宋体" charset="-122"/>
              </a:rPr>
              <a:t>","</a:t>
            </a:r>
            <a:r>
              <a:rPr lang="zh-CN" altLang="en-US">
                <a:ea typeface="宋体" charset="-122"/>
              </a:rPr>
              <a:t>及时雨</a:t>
            </a:r>
            <a:r>
              <a:rPr lang="en-US" altLang="zh-CN">
                <a:ea typeface="宋体" charset="-122"/>
              </a:rPr>
              <a:t>")</a:t>
            </a:r>
          </a:p>
          <a:p>
            <a:pPr eaLnBrk="1" hangingPunct="1"/>
            <a:r>
              <a:rPr lang="en-US" altLang="zh-CN">
                <a:ea typeface="宋体" charset="-122"/>
              </a:rPr>
              <a:t>    val hero2 = new HeroNode(2,"</a:t>
            </a:r>
            <a:r>
              <a:rPr lang="zh-CN" altLang="en-US">
                <a:ea typeface="宋体" charset="-122"/>
              </a:rPr>
              <a:t>宋江</a:t>
            </a:r>
            <a:r>
              <a:rPr lang="en-US" altLang="zh-CN">
                <a:ea typeface="宋体" charset="-122"/>
              </a:rPr>
              <a:t>2","</a:t>
            </a:r>
            <a:r>
              <a:rPr lang="zh-CN" altLang="en-US">
                <a:ea typeface="宋体" charset="-122"/>
              </a:rPr>
              <a:t>及时雨</a:t>
            </a:r>
            <a:r>
              <a:rPr lang="en-US" altLang="zh-CN">
                <a:ea typeface="宋体" charset="-122"/>
              </a:rPr>
              <a:t>2")</a:t>
            </a:r>
          </a:p>
          <a:p>
            <a:pPr eaLnBrk="1" hangingPunct="1"/>
            <a:r>
              <a:rPr lang="en-US" altLang="zh-CN">
                <a:ea typeface="宋体" charset="-122"/>
              </a:rPr>
              <a:t>    val hero3 = new HeroNode(4,"</a:t>
            </a:r>
            <a:r>
              <a:rPr lang="zh-CN" altLang="en-US">
                <a:ea typeface="宋体" charset="-122"/>
              </a:rPr>
              <a:t>宋江</a:t>
            </a:r>
            <a:r>
              <a:rPr lang="en-US" altLang="zh-CN">
                <a:ea typeface="宋体" charset="-122"/>
              </a:rPr>
              <a:t>4","</a:t>
            </a:r>
            <a:r>
              <a:rPr lang="zh-CN" altLang="en-US">
                <a:ea typeface="宋体" charset="-122"/>
              </a:rPr>
              <a:t>及时雨</a:t>
            </a:r>
            <a:r>
              <a:rPr lang="en-US" altLang="zh-CN">
                <a:ea typeface="宋体" charset="-122"/>
              </a:rPr>
              <a:t>4")</a:t>
            </a:r>
          </a:p>
          <a:p>
            <a:pPr eaLnBrk="1" hangingPunct="1"/>
            <a:r>
              <a:rPr lang="en-US" altLang="zh-CN">
                <a:ea typeface="宋体" charset="-122"/>
              </a:rPr>
              <a:t>    val hero6 = new HeroNode(3,"</a:t>
            </a:r>
            <a:r>
              <a:rPr lang="zh-CN" altLang="en-US">
                <a:ea typeface="宋体" charset="-122"/>
              </a:rPr>
              <a:t>宋江</a:t>
            </a:r>
            <a:r>
              <a:rPr lang="en-US" altLang="zh-CN">
                <a:ea typeface="宋体" charset="-122"/>
              </a:rPr>
              <a:t>3","</a:t>
            </a:r>
            <a:r>
              <a:rPr lang="zh-CN" altLang="en-US">
                <a:ea typeface="宋体" charset="-122"/>
              </a:rPr>
              <a:t>及时雨</a:t>
            </a:r>
            <a:r>
              <a:rPr lang="en-US" altLang="zh-CN">
                <a:ea typeface="宋体" charset="-122"/>
              </a:rPr>
              <a:t>3")</a:t>
            </a:r>
          </a:p>
          <a:p>
            <a:pPr eaLnBrk="1" hangingPunct="1"/>
            <a:endParaRPr lang="en-US" altLang="zh-CN">
              <a:ea typeface="宋体" charset="-122"/>
            </a:endParaRPr>
          </a:p>
          <a:p>
            <a:pPr eaLnBrk="1" hangingPunct="1"/>
            <a:r>
              <a:rPr lang="en-US" altLang="zh-CN">
                <a:ea typeface="宋体" charset="-122"/>
              </a:rPr>
              <a:t>    //</a:t>
            </a:r>
            <a:r>
              <a:rPr lang="zh-CN" altLang="en-US">
                <a:ea typeface="宋体" charset="-122"/>
              </a:rPr>
              <a:t>创建</a:t>
            </a:r>
          </a:p>
          <a:p>
            <a:pPr eaLnBrk="1" hangingPunct="1"/>
            <a:r>
              <a:rPr lang="zh-CN" altLang="en-US">
                <a:ea typeface="宋体" charset="-122"/>
              </a:rPr>
              <a:t>    </a:t>
            </a:r>
            <a:r>
              <a:rPr lang="en-US" altLang="zh-CN">
                <a:ea typeface="宋体" charset="-122"/>
              </a:rPr>
              <a:t>val singleLinkedList = new SingleLinkedList</a:t>
            </a:r>
          </a:p>
          <a:p>
            <a:pPr eaLnBrk="1" hangingPunct="1"/>
            <a:r>
              <a:rPr lang="en-US" altLang="zh-CN">
                <a:ea typeface="宋体" charset="-122"/>
              </a:rPr>
              <a:t>    singleLinkedList.add2(hero1)</a:t>
            </a:r>
          </a:p>
          <a:p>
            <a:pPr eaLnBrk="1" hangingPunct="1"/>
            <a:r>
              <a:rPr lang="en-US" altLang="zh-CN">
                <a:ea typeface="宋体" charset="-122"/>
              </a:rPr>
              <a:t>    singleLinkedList.add2(hero2)</a:t>
            </a:r>
          </a:p>
          <a:p>
            <a:pPr eaLnBrk="1" hangingPunct="1"/>
            <a:r>
              <a:rPr lang="en-US" altLang="zh-CN">
                <a:ea typeface="宋体" charset="-122"/>
              </a:rPr>
              <a:t>    singleLinkedList.add2(hero3)</a:t>
            </a:r>
          </a:p>
          <a:p>
            <a:pPr eaLnBrk="1" hangingPunct="1"/>
            <a:r>
              <a:rPr lang="en-US" altLang="zh-CN">
                <a:ea typeface="宋体" charset="-122"/>
              </a:rPr>
              <a:t>    singleLinkedList.add2(hero6)</a:t>
            </a:r>
          </a:p>
          <a:p>
            <a:pPr eaLnBrk="1" hangingPunct="1"/>
            <a:endParaRPr lang="en-US" altLang="zh-CN">
              <a:ea typeface="宋体" charset="-122"/>
            </a:endParaRPr>
          </a:p>
          <a:p>
            <a:pPr eaLnBrk="1" hangingPunct="1"/>
            <a:r>
              <a:rPr lang="en-US" altLang="zh-CN">
                <a:ea typeface="宋体" charset="-122"/>
              </a:rPr>
              <a:t>    singleLinkedList.list()</a:t>
            </a:r>
          </a:p>
          <a:p>
            <a:pPr eaLnBrk="1" hangingPunct="1"/>
            <a:endParaRPr lang="en-US" altLang="zh-CN">
              <a:ea typeface="宋体" charset="-122"/>
            </a:endParaRPr>
          </a:p>
          <a:p>
            <a:pPr eaLnBrk="1" hangingPunct="1"/>
            <a:r>
              <a:rPr lang="en-US" altLang="zh-CN">
                <a:ea typeface="宋体" charset="-122"/>
              </a:rPr>
              <a:t>    //</a:t>
            </a:r>
            <a:r>
              <a:rPr lang="zh-CN" altLang="en-US">
                <a:ea typeface="宋体" charset="-122"/>
              </a:rPr>
              <a:t>删除</a:t>
            </a:r>
          </a:p>
          <a:p>
            <a:pPr eaLnBrk="1" hangingPunct="1"/>
            <a:r>
              <a:rPr lang="zh-CN" altLang="en-US">
                <a:ea typeface="宋体" charset="-122"/>
              </a:rPr>
              <a:t>    </a:t>
            </a:r>
            <a:r>
              <a:rPr lang="en-US" altLang="zh-CN">
                <a:ea typeface="宋体" charset="-122"/>
              </a:rPr>
              <a:t>println("~~~~~~~~~~~~~~~~~~~~~~~~~~")</a:t>
            </a:r>
          </a:p>
          <a:p>
            <a:pPr eaLnBrk="1" hangingPunct="1"/>
            <a:r>
              <a:rPr lang="en-US" altLang="zh-CN">
                <a:ea typeface="宋体" charset="-122"/>
              </a:rPr>
              <a:t>    //singleLinkedList.del(1)</a:t>
            </a:r>
          </a:p>
          <a:p>
            <a:pPr eaLnBrk="1" hangingPunct="1"/>
            <a:r>
              <a:rPr lang="en-US" altLang="zh-CN">
                <a:ea typeface="宋体" charset="-122"/>
              </a:rPr>
              <a:t>    //singleLinkedList.del(2)</a:t>
            </a:r>
          </a:p>
          <a:p>
            <a:pPr eaLnBrk="1" hangingPunct="1"/>
            <a:r>
              <a:rPr lang="en-US" altLang="zh-CN">
                <a:ea typeface="宋体" charset="-122"/>
              </a:rPr>
              <a:t>    //singleLinkedList.del(4)</a:t>
            </a:r>
          </a:p>
          <a:p>
            <a:pPr eaLnBrk="1" hangingPunct="1"/>
            <a:endParaRPr lang="en-US" altLang="zh-CN">
              <a:ea typeface="宋体" charset="-122"/>
            </a:endParaRPr>
          </a:p>
          <a:p>
            <a:pPr eaLnBrk="1" hangingPunct="1"/>
            <a:r>
              <a:rPr lang="en-US" altLang="zh-CN">
                <a:ea typeface="宋体" charset="-122"/>
              </a:rPr>
              <a:t>    //singleLinkedList.list()</a:t>
            </a:r>
          </a:p>
          <a:p>
            <a:pPr eaLnBrk="1" hangingPunct="1"/>
            <a:endParaRPr lang="en-US" altLang="zh-CN">
              <a:ea typeface="宋体" charset="-122"/>
            </a:endParaRPr>
          </a:p>
          <a:p>
            <a:pPr eaLnBrk="1" hangingPunct="1"/>
            <a:r>
              <a:rPr lang="en-US" altLang="zh-CN">
                <a:ea typeface="宋体" charset="-122"/>
              </a:rPr>
              <a:t>    //</a:t>
            </a:r>
            <a:r>
              <a:rPr lang="zh-CN" altLang="en-US">
                <a:ea typeface="宋体" charset="-122"/>
              </a:rPr>
              <a:t>测试修改</a:t>
            </a:r>
          </a:p>
          <a:p>
            <a:pPr eaLnBrk="1" hangingPunct="1"/>
            <a:r>
              <a:rPr lang="en-US" altLang="zh-CN">
                <a:ea typeface="宋体" charset="-122"/>
              </a:rPr>
              <a:t>//    println("===========</a:t>
            </a:r>
            <a:r>
              <a:rPr lang="zh-CN" altLang="en-US">
                <a:ea typeface="宋体" charset="-122"/>
              </a:rPr>
              <a:t>修改</a:t>
            </a:r>
            <a:r>
              <a:rPr lang="en-US" altLang="zh-CN">
                <a:ea typeface="宋体" charset="-122"/>
              </a:rPr>
              <a:t>===============")</a:t>
            </a:r>
          </a:p>
          <a:p>
            <a:pPr eaLnBrk="1" hangingPunct="1"/>
            <a:r>
              <a:rPr lang="en-US" altLang="zh-CN">
                <a:ea typeface="宋体" charset="-122"/>
              </a:rPr>
              <a:t>//    val hero4 = new HeroNode(2,"</a:t>
            </a:r>
            <a:r>
              <a:rPr lang="zh-CN" altLang="en-US">
                <a:ea typeface="宋体" charset="-122"/>
              </a:rPr>
              <a:t>吴用</a:t>
            </a:r>
            <a:r>
              <a:rPr lang="en-US" altLang="zh-CN">
                <a:ea typeface="宋体" charset="-122"/>
              </a:rPr>
              <a:t>","</a:t>
            </a:r>
            <a:r>
              <a:rPr lang="zh-CN" altLang="en-US">
                <a:ea typeface="宋体" charset="-122"/>
              </a:rPr>
              <a:t>智多星</a:t>
            </a:r>
            <a:r>
              <a:rPr lang="en-US" altLang="zh-CN">
                <a:ea typeface="宋体" charset="-122"/>
              </a:rPr>
              <a:t>")</a:t>
            </a:r>
          </a:p>
          <a:p>
            <a:pPr eaLnBrk="1" hangingPunct="1"/>
            <a:r>
              <a:rPr lang="en-US" altLang="zh-CN">
                <a:ea typeface="宋体" charset="-122"/>
              </a:rPr>
              <a:t>//    singleLinkedList.update(hero4)</a:t>
            </a:r>
          </a:p>
          <a:p>
            <a:pPr eaLnBrk="1" hangingPunct="1"/>
            <a:r>
              <a:rPr lang="en-US" altLang="zh-CN">
                <a:ea typeface="宋体" charset="-122"/>
              </a:rPr>
              <a:t>//    //</a:t>
            </a:r>
            <a:r>
              <a:rPr lang="zh-CN" altLang="en-US">
                <a:ea typeface="宋体" charset="-122"/>
              </a:rPr>
              <a:t>修改后</a:t>
            </a:r>
          </a:p>
          <a:p>
            <a:pPr eaLnBrk="1" hangingPunct="1"/>
            <a:r>
              <a:rPr lang="en-US" altLang="zh-CN">
                <a:ea typeface="宋体" charset="-122"/>
              </a:rPr>
              <a:t>//    singleLinkedList.list()</a:t>
            </a:r>
          </a:p>
          <a:p>
            <a:pPr eaLnBrk="1" hangingPunct="1"/>
            <a:endParaRPr lang="en-US" altLang="zh-CN">
              <a:ea typeface="宋体" charset="-122"/>
            </a:endParaRPr>
          </a:p>
          <a:p>
            <a:pPr eaLnBrk="1" hangingPunct="1"/>
            <a:endParaRPr lang="en-US" altLang="zh-CN">
              <a:ea typeface="宋体" charset="-122"/>
            </a:endParaRPr>
          </a:p>
          <a:p>
            <a:pPr eaLnBrk="1" hangingPunct="1"/>
            <a:r>
              <a:rPr lang="en-US" altLang="zh-CN">
                <a:ea typeface="宋体" charset="-122"/>
              </a:rPr>
              <a:t>  }</a:t>
            </a:r>
          </a:p>
          <a:p>
            <a:pPr eaLnBrk="1" hangingPunct="1"/>
            <a:r>
              <a:rPr lang="en-US" altLang="zh-CN">
                <a:ea typeface="宋体" charset="-122"/>
              </a:rPr>
              <a:t>}</a:t>
            </a:r>
          </a:p>
          <a:p>
            <a:pPr eaLnBrk="1" hangingPunct="1"/>
            <a:endParaRPr lang="en-US" altLang="zh-CN">
              <a:ea typeface="宋体" charset="-122"/>
            </a:endParaRPr>
          </a:p>
          <a:p>
            <a:pPr eaLnBrk="1" hangingPunct="1"/>
            <a:r>
              <a:rPr lang="en-US" altLang="zh-CN">
                <a:ea typeface="宋体" charset="-122"/>
              </a:rPr>
              <a:t>class SingleLinkedList {</a:t>
            </a:r>
          </a:p>
          <a:p>
            <a:pPr eaLnBrk="1" hangingPunct="1"/>
            <a:r>
              <a:rPr lang="en-US" altLang="zh-CN">
                <a:ea typeface="宋体" charset="-122"/>
              </a:rPr>
              <a:t>  val head = new HeroNode(0, "", "")</a:t>
            </a:r>
          </a:p>
          <a:p>
            <a:pPr eaLnBrk="1" hangingPunct="1"/>
            <a:r>
              <a:rPr lang="en-US" altLang="zh-CN">
                <a:ea typeface="宋体" charset="-122"/>
              </a:rPr>
              <a:t>  //</a:t>
            </a:r>
            <a:r>
              <a:rPr lang="zh-CN" altLang="en-US">
                <a:ea typeface="宋体" charset="-122"/>
              </a:rPr>
              <a:t>添加方法</a:t>
            </a:r>
            <a:r>
              <a:rPr lang="en-US" altLang="zh-CN">
                <a:ea typeface="宋体" charset="-122"/>
              </a:rPr>
              <a:t>, </a:t>
            </a:r>
            <a:r>
              <a:rPr lang="zh-CN" altLang="en-US">
                <a:ea typeface="宋体" charset="-122"/>
              </a:rPr>
              <a:t>方式</a:t>
            </a:r>
            <a:r>
              <a:rPr lang="en-US" altLang="zh-CN">
                <a:ea typeface="宋体" charset="-122"/>
              </a:rPr>
              <a:t>1</a:t>
            </a:r>
            <a:r>
              <a:rPr lang="zh-CN" altLang="en-US">
                <a:ea typeface="宋体" charset="-122"/>
              </a:rPr>
              <a:t>：</a:t>
            </a:r>
          </a:p>
          <a:p>
            <a:pPr eaLnBrk="1" hangingPunct="1"/>
            <a:r>
              <a:rPr lang="zh-CN" altLang="en-US">
                <a:ea typeface="宋体" charset="-122"/>
              </a:rPr>
              <a:t>  </a:t>
            </a:r>
            <a:r>
              <a:rPr lang="en-US" altLang="zh-CN">
                <a:ea typeface="宋体" charset="-122"/>
              </a:rPr>
              <a:t>def add(heroNode: HeroNode): Unit = {</a:t>
            </a:r>
          </a:p>
          <a:p>
            <a:pPr eaLnBrk="1" hangingPunct="1"/>
            <a:endParaRPr lang="en-US" altLang="zh-CN">
              <a:ea typeface="宋体" charset="-122"/>
            </a:endParaRPr>
          </a:p>
          <a:p>
            <a:pPr eaLnBrk="1" hangingPunct="1"/>
            <a:r>
              <a:rPr lang="en-US" altLang="zh-CN">
                <a:ea typeface="宋体" charset="-122"/>
              </a:rPr>
              <a:t>    //head </a:t>
            </a:r>
            <a:r>
              <a:rPr lang="zh-CN" altLang="en-US">
                <a:ea typeface="宋体" charset="-122"/>
              </a:rPr>
              <a:t>是头结点，不用改变</a:t>
            </a:r>
          </a:p>
          <a:p>
            <a:pPr eaLnBrk="1" hangingPunct="1"/>
            <a:r>
              <a:rPr lang="zh-CN" altLang="en-US">
                <a:ea typeface="宋体" charset="-122"/>
              </a:rPr>
              <a:t>    </a:t>
            </a:r>
            <a:r>
              <a:rPr lang="en-US" altLang="zh-CN">
                <a:ea typeface="宋体" charset="-122"/>
              </a:rPr>
              <a:t>var temp = head</a:t>
            </a:r>
          </a:p>
          <a:p>
            <a:pPr eaLnBrk="1" hangingPunct="1"/>
            <a:r>
              <a:rPr lang="en-US" altLang="zh-CN">
                <a:ea typeface="宋体" charset="-122"/>
              </a:rPr>
              <a:t>    breakable {</a:t>
            </a:r>
          </a:p>
          <a:p>
            <a:pPr eaLnBrk="1" hangingPunct="1"/>
            <a:r>
              <a:rPr lang="en-US" altLang="zh-CN">
                <a:ea typeface="宋体" charset="-122"/>
              </a:rPr>
              <a:t>      while (true) {</a:t>
            </a:r>
          </a:p>
          <a:p>
            <a:pPr eaLnBrk="1" hangingPunct="1"/>
            <a:r>
              <a:rPr lang="en-US" altLang="zh-CN">
                <a:ea typeface="宋体" charset="-122"/>
              </a:rPr>
              <a:t>        if (temp.next == null) {</a:t>
            </a:r>
          </a:p>
          <a:p>
            <a:pPr eaLnBrk="1" hangingPunct="1"/>
            <a:r>
              <a:rPr lang="en-US" altLang="zh-CN">
                <a:ea typeface="宋体" charset="-122"/>
              </a:rPr>
              <a:t>          break()</a:t>
            </a:r>
          </a:p>
          <a:p>
            <a:pPr eaLnBrk="1" hangingPunct="1"/>
            <a:r>
              <a:rPr lang="en-US" altLang="zh-CN">
                <a:ea typeface="宋体" charset="-122"/>
              </a:rPr>
              <a:t>        }</a:t>
            </a:r>
          </a:p>
          <a:p>
            <a:pPr eaLnBrk="1" hangingPunct="1"/>
            <a:r>
              <a:rPr lang="en-US" altLang="zh-CN">
                <a:ea typeface="宋体" charset="-122"/>
              </a:rPr>
              <a:t>        temp = temp.next</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temp.next = heroNode</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a:t>
            </a:r>
            <a:r>
              <a:rPr lang="zh-CN" altLang="en-US">
                <a:ea typeface="宋体" charset="-122"/>
              </a:rPr>
              <a:t>安装编号的大小来插入</a:t>
            </a:r>
          </a:p>
          <a:p>
            <a:pPr eaLnBrk="1" hangingPunct="1"/>
            <a:r>
              <a:rPr lang="zh-CN" altLang="en-US">
                <a:ea typeface="宋体" charset="-122"/>
              </a:rPr>
              <a:t>  </a:t>
            </a:r>
            <a:r>
              <a:rPr lang="en-US" altLang="zh-CN">
                <a:ea typeface="宋体" charset="-122"/>
              </a:rPr>
              <a:t>def add2(heroNode: HeroNode): Unit = {</a:t>
            </a:r>
          </a:p>
          <a:p>
            <a:pPr eaLnBrk="1" hangingPunct="1"/>
            <a:endParaRPr lang="en-US" altLang="zh-CN">
              <a:ea typeface="宋体" charset="-122"/>
            </a:endParaRPr>
          </a:p>
          <a:p>
            <a:pPr eaLnBrk="1" hangingPunct="1"/>
            <a:r>
              <a:rPr lang="en-US" altLang="zh-CN">
                <a:ea typeface="宋体" charset="-122"/>
              </a:rPr>
              <a:t>    //head </a:t>
            </a:r>
            <a:r>
              <a:rPr lang="zh-CN" altLang="en-US">
                <a:ea typeface="宋体" charset="-122"/>
              </a:rPr>
              <a:t>是头结点，不用改变</a:t>
            </a:r>
          </a:p>
          <a:p>
            <a:pPr eaLnBrk="1" hangingPunct="1"/>
            <a:r>
              <a:rPr lang="zh-CN" altLang="en-US">
                <a:ea typeface="宋体" charset="-122"/>
              </a:rPr>
              <a:t>    </a:t>
            </a:r>
            <a:r>
              <a:rPr lang="en-US" altLang="zh-CN">
                <a:ea typeface="宋体" charset="-122"/>
              </a:rPr>
              <a:t>var temp = head</a:t>
            </a:r>
          </a:p>
          <a:p>
            <a:pPr eaLnBrk="1" hangingPunct="1"/>
            <a:r>
              <a:rPr lang="en-US" altLang="zh-CN">
                <a:ea typeface="宋体" charset="-122"/>
              </a:rPr>
              <a:t>    var flag = false // </a:t>
            </a:r>
            <a:r>
              <a:rPr lang="zh-CN" altLang="en-US">
                <a:ea typeface="宋体" charset="-122"/>
              </a:rPr>
              <a:t>表示是否已经存在</a:t>
            </a:r>
          </a:p>
          <a:p>
            <a:pPr eaLnBrk="1" hangingPunct="1"/>
            <a:r>
              <a:rPr lang="zh-CN" altLang="en-US">
                <a:ea typeface="宋体" charset="-122"/>
              </a:rPr>
              <a:t>    </a:t>
            </a:r>
            <a:r>
              <a:rPr lang="en-US" altLang="zh-CN">
                <a:ea typeface="宋体" charset="-122"/>
              </a:rPr>
              <a:t>breakable {</a:t>
            </a:r>
          </a:p>
          <a:p>
            <a:pPr eaLnBrk="1" hangingPunct="1"/>
            <a:r>
              <a:rPr lang="en-US" altLang="zh-CN">
                <a:ea typeface="宋体" charset="-122"/>
              </a:rPr>
              <a:t>      while (true) {</a:t>
            </a:r>
          </a:p>
          <a:p>
            <a:pPr eaLnBrk="1" hangingPunct="1"/>
            <a:r>
              <a:rPr lang="en-US" altLang="zh-CN">
                <a:ea typeface="宋体" charset="-122"/>
              </a:rPr>
              <a:t>        if (temp.next == null) {</a:t>
            </a:r>
          </a:p>
          <a:p>
            <a:pPr eaLnBrk="1" hangingPunct="1"/>
            <a:r>
              <a:rPr lang="en-US" altLang="zh-CN">
                <a:ea typeface="宋体" charset="-122"/>
              </a:rPr>
              <a:t>          break() // </a:t>
            </a:r>
            <a:r>
              <a:rPr lang="zh-CN" altLang="en-US">
                <a:ea typeface="宋体" charset="-122"/>
              </a:rPr>
              <a:t>最后了</a:t>
            </a:r>
          </a:p>
          <a:p>
            <a:pPr eaLnBrk="1" hangingPunct="1"/>
            <a:r>
              <a:rPr lang="zh-CN" altLang="en-US">
                <a:ea typeface="宋体" charset="-122"/>
              </a:rPr>
              <a:t>        </a:t>
            </a:r>
            <a:r>
              <a:rPr lang="en-US" altLang="zh-CN">
                <a:ea typeface="宋体" charset="-122"/>
              </a:rPr>
              <a:t>}</a:t>
            </a:r>
          </a:p>
          <a:p>
            <a:pPr eaLnBrk="1" hangingPunct="1"/>
            <a:r>
              <a:rPr lang="en-US" altLang="zh-CN">
                <a:ea typeface="宋体" charset="-122"/>
              </a:rPr>
              <a:t>        if (temp.next.no &gt; heroNode.no) { //</a:t>
            </a:r>
            <a:r>
              <a:rPr lang="zh-CN" altLang="en-US">
                <a:ea typeface="宋体" charset="-122"/>
              </a:rPr>
              <a:t>找到了</a:t>
            </a:r>
          </a:p>
          <a:p>
            <a:pPr eaLnBrk="1" hangingPunct="1"/>
            <a:r>
              <a:rPr lang="zh-CN" altLang="en-US">
                <a:ea typeface="宋体" charset="-122"/>
              </a:rPr>
              <a:t>          </a:t>
            </a:r>
            <a:r>
              <a:rPr lang="en-US" altLang="zh-CN">
                <a:ea typeface="宋体" charset="-122"/>
              </a:rPr>
              <a:t>break() //</a:t>
            </a:r>
            <a:r>
              <a:rPr lang="zh-CN" altLang="en-US">
                <a:ea typeface="宋体" charset="-122"/>
              </a:rPr>
              <a:t>就应该插入到</a:t>
            </a:r>
            <a:r>
              <a:rPr lang="en-US" altLang="zh-CN">
                <a:ea typeface="宋体" charset="-122"/>
              </a:rPr>
              <a:t>temp</a:t>
            </a:r>
            <a:r>
              <a:rPr lang="zh-CN" altLang="en-US">
                <a:ea typeface="宋体" charset="-122"/>
              </a:rPr>
              <a:t>节点后面</a:t>
            </a:r>
          </a:p>
          <a:p>
            <a:pPr eaLnBrk="1" hangingPunct="1"/>
            <a:r>
              <a:rPr lang="zh-CN" altLang="en-US">
                <a:ea typeface="宋体" charset="-122"/>
              </a:rPr>
              <a:t>        </a:t>
            </a:r>
            <a:r>
              <a:rPr lang="en-US" altLang="zh-CN">
                <a:ea typeface="宋体" charset="-122"/>
              </a:rPr>
              <a:t>}</a:t>
            </a:r>
          </a:p>
          <a:p>
            <a:pPr eaLnBrk="1" hangingPunct="1"/>
            <a:r>
              <a:rPr lang="en-US" altLang="zh-CN">
                <a:ea typeface="宋体" charset="-122"/>
              </a:rPr>
              <a:t>        if (temp.next.no == heroNode.no) { //</a:t>
            </a:r>
            <a:r>
              <a:rPr lang="zh-CN" altLang="en-US">
                <a:ea typeface="宋体" charset="-122"/>
              </a:rPr>
              <a:t>已经有了</a:t>
            </a:r>
          </a:p>
          <a:p>
            <a:pPr eaLnBrk="1" hangingPunct="1"/>
            <a:r>
              <a:rPr lang="zh-CN" altLang="en-US">
                <a:ea typeface="宋体" charset="-122"/>
              </a:rPr>
              <a:t>          </a:t>
            </a:r>
            <a:r>
              <a:rPr lang="en-US" altLang="zh-CN">
                <a:ea typeface="宋体" charset="-122"/>
              </a:rPr>
              <a:t>flag = true</a:t>
            </a:r>
          </a:p>
          <a:p>
            <a:pPr eaLnBrk="1" hangingPunct="1"/>
            <a:r>
              <a:rPr lang="en-US" altLang="zh-CN">
                <a:ea typeface="宋体" charset="-122"/>
              </a:rPr>
              <a:t>          break()</a:t>
            </a:r>
          </a:p>
          <a:p>
            <a:pPr eaLnBrk="1" hangingPunct="1"/>
            <a:r>
              <a:rPr lang="en-US" altLang="zh-CN">
                <a:ea typeface="宋体" charset="-122"/>
              </a:rPr>
              <a:t>        }</a:t>
            </a:r>
          </a:p>
          <a:p>
            <a:pPr eaLnBrk="1" hangingPunct="1"/>
            <a:r>
              <a:rPr lang="en-US" altLang="zh-CN">
                <a:ea typeface="宋体" charset="-122"/>
              </a:rPr>
              <a:t>        temp = temp.next</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if (!flag) { // </a:t>
            </a:r>
            <a:r>
              <a:rPr lang="zh-CN" altLang="en-US">
                <a:ea typeface="宋体" charset="-122"/>
              </a:rPr>
              <a:t>没有该节点， 可以添加</a:t>
            </a:r>
          </a:p>
          <a:p>
            <a:pPr eaLnBrk="1" hangingPunct="1"/>
            <a:r>
              <a:rPr lang="zh-CN" altLang="en-US">
                <a:ea typeface="宋体" charset="-122"/>
              </a:rPr>
              <a:t>      </a:t>
            </a:r>
            <a:r>
              <a:rPr lang="en-US" altLang="zh-CN">
                <a:ea typeface="宋体" charset="-122"/>
              </a:rPr>
              <a:t>heroNode.next = temp.next</a:t>
            </a:r>
          </a:p>
          <a:p>
            <a:pPr eaLnBrk="1" hangingPunct="1"/>
            <a:r>
              <a:rPr lang="en-US" altLang="zh-CN">
                <a:ea typeface="宋体" charset="-122"/>
              </a:rPr>
              <a:t>      temp.next = heroNode</a:t>
            </a:r>
          </a:p>
          <a:p>
            <a:pPr eaLnBrk="1" hangingPunct="1"/>
            <a:r>
              <a:rPr lang="en-US" altLang="zh-CN">
                <a:ea typeface="宋体" charset="-122"/>
              </a:rPr>
              <a:t>    } else {</a:t>
            </a:r>
          </a:p>
          <a:p>
            <a:pPr eaLnBrk="1" hangingPunct="1"/>
            <a:r>
              <a:rPr lang="en-US" altLang="zh-CN">
                <a:ea typeface="宋体" charset="-122"/>
              </a:rPr>
              <a:t>      printf("</a:t>
            </a:r>
            <a:r>
              <a:rPr lang="zh-CN" altLang="en-US">
                <a:ea typeface="宋体" charset="-122"/>
              </a:rPr>
              <a:t>你要添加的</a:t>
            </a:r>
            <a:r>
              <a:rPr lang="en-US" altLang="zh-CN">
                <a:ea typeface="宋体" charset="-122"/>
              </a:rPr>
              <a:t>no=%d </a:t>
            </a:r>
            <a:r>
              <a:rPr lang="zh-CN" altLang="en-US">
                <a:ea typeface="宋体" charset="-122"/>
              </a:rPr>
              <a:t>的节点已经存在</a:t>
            </a:r>
            <a:r>
              <a:rPr lang="en-US" altLang="zh-CN">
                <a:ea typeface="宋体" charset="-122"/>
              </a:rPr>
              <a:t>!\n", heroNode.no)</a:t>
            </a: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a:t>
            </a:r>
            <a:r>
              <a:rPr lang="zh-CN" altLang="en-US">
                <a:ea typeface="宋体" charset="-122"/>
              </a:rPr>
              <a:t>显示单链表</a:t>
            </a:r>
          </a:p>
          <a:p>
            <a:pPr eaLnBrk="1" hangingPunct="1"/>
            <a:r>
              <a:rPr lang="zh-CN" altLang="en-US">
                <a:ea typeface="宋体" charset="-122"/>
              </a:rPr>
              <a:t>  </a:t>
            </a:r>
            <a:r>
              <a:rPr lang="en-US" altLang="zh-CN">
                <a:ea typeface="宋体" charset="-122"/>
              </a:rPr>
              <a:t>def list(): Unit = {</a:t>
            </a:r>
          </a:p>
          <a:p>
            <a:pPr eaLnBrk="1" hangingPunct="1"/>
            <a:r>
              <a:rPr lang="en-US" altLang="zh-CN">
                <a:ea typeface="宋体" charset="-122"/>
              </a:rPr>
              <a:t>    var temp = head.next</a:t>
            </a:r>
          </a:p>
          <a:p>
            <a:pPr eaLnBrk="1" hangingPunct="1"/>
            <a:r>
              <a:rPr lang="en-US" altLang="zh-CN">
                <a:ea typeface="宋体" charset="-122"/>
              </a:rPr>
              <a:t>    breakable {</a:t>
            </a:r>
          </a:p>
          <a:p>
            <a:pPr eaLnBrk="1" hangingPunct="1"/>
            <a:r>
              <a:rPr lang="en-US" altLang="zh-CN">
                <a:ea typeface="宋体" charset="-122"/>
              </a:rPr>
              <a:t>      while (true) {</a:t>
            </a:r>
          </a:p>
          <a:p>
            <a:pPr eaLnBrk="1" hangingPunct="1"/>
            <a:r>
              <a:rPr lang="en-US" altLang="zh-CN">
                <a:ea typeface="宋体" charset="-122"/>
              </a:rPr>
              <a:t>        if (temp == null) {</a:t>
            </a:r>
          </a:p>
          <a:p>
            <a:pPr eaLnBrk="1" hangingPunct="1"/>
            <a:r>
              <a:rPr lang="en-US" altLang="zh-CN">
                <a:ea typeface="宋体" charset="-122"/>
              </a:rPr>
              <a:t>          break()</a:t>
            </a:r>
          </a:p>
          <a:p>
            <a:pPr eaLnBrk="1" hangingPunct="1"/>
            <a:r>
              <a:rPr lang="en-US" altLang="zh-CN">
                <a:ea typeface="宋体" charset="-122"/>
              </a:rPr>
              <a:t>        }</a:t>
            </a:r>
          </a:p>
          <a:p>
            <a:pPr eaLnBrk="1" hangingPunct="1"/>
            <a:r>
              <a:rPr lang="en-US" altLang="zh-CN">
                <a:ea typeface="宋体" charset="-122"/>
              </a:rPr>
              <a:t>        printf("</a:t>
            </a:r>
            <a:r>
              <a:rPr lang="zh-CN" altLang="en-US">
                <a:ea typeface="宋体" charset="-122"/>
              </a:rPr>
              <a:t>当前节点信息 </a:t>
            </a:r>
            <a:r>
              <a:rPr lang="en-US" altLang="zh-CN">
                <a:ea typeface="宋体" charset="-122"/>
              </a:rPr>
              <a:t>no=%d name=%s nickname=%s\n",</a:t>
            </a:r>
          </a:p>
          <a:p>
            <a:pPr eaLnBrk="1" hangingPunct="1"/>
            <a:r>
              <a:rPr lang="en-US" altLang="zh-CN">
                <a:ea typeface="宋体" charset="-122"/>
              </a:rPr>
              <a:t>          temp.no, temp.name, temp.nickName)</a:t>
            </a:r>
          </a:p>
          <a:p>
            <a:pPr eaLnBrk="1" hangingPunct="1"/>
            <a:r>
              <a:rPr lang="en-US" altLang="zh-CN">
                <a:ea typeface="宋体" charset="-122"/>
              </a:rPr>
              <a:t>        temp = temp.next</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a:t>
            </a:r>
            <a:r>
              <a:rPr lang="zh-CN" altLang="en-US">
                <a:ea typeface="宋体" charset="-122"/>
              </a:rPr>
              <a:t>删除</a:t>
            </a:r>
          </a:p>
          <a:p>
            <a:pPr eaLnBrk="1" hangingPunct="1"/>
            <a:r>
              <a:rPr lang="zh-CN" altLang="en-US">
                <a:ea typeface="宋体" charset="-122"/>
              </a:rPr>
              <a:t>  </a:t>
            </a:r>
            <a:r>
              <a:rPr lang="en-US" altLang="zh-CN">
                <a:ea typeface="宋体" charset="-122"/>
              </a:rPr>
              <a:t>//</a:t>
            </a:r>
            <a:r>
              <a:rPr lang="zh-CN" altLang="en-US">
                <a:ea typeface="宋体" charset="-122"/>
              </a:rPr>
              <a:t>思路</a:t>
            </a:r>
            <a:r>
              <a:rPr lang="en-US" altLang="zh-CN">
                <a:ea typeface="宋体" charset="-122"/>
              </a:rPr>
              <a:t>:</a:t>
            </a:r>
          </a:p>
          <a:p>
            <a:pPr eaLnBrk="1" hangingPunct="1"/>
            <a:r>
              <a:rPr lang="en-US" altLang="zh-CN">
                <a:ea typeface="宋体" charset="-122"/>
              </a:rPr>
              <a:t>  def del(no:Int): Unit = {</a:t>
            </a:r>
          </a:p>
          <a:p>
            <a:pPr eaLnBrk="1" hangingPunct="1"/>
            <a:r>
              <a:rPr lang="en-US" altLang="zh-CN">
                <a:ea typeface="宋体" charset="-122"/>
              </a:rPr>
              <a:t>    var temp = head //</a:t>
            </a:r>
            <a:r>
              <a:rPr lang="zh-CN" altLang="en-US">
                <a:ea typeface="宋体" charset="-122"/>
              </a:rPr>
              <a:t>要删除的是</a:t>
            </a:r>
            <a:r>
              <a:rPr lang="en-US" altLang="zh-CN">
                <a:ea typeface="宋体" charset="-122"/>
              </a:rPr>
              <a:t>temp.next </a:t>
            </a:r>
            <a:r>
              <a:rPr lang="zh-CN" altLang="en-US">
                <a:ea typeface="宋体" charset="-122"/>
              </a:rPr>
              <a:t>节点，而不是</a:t>
            </a:r>
            <a:r>
              <a:rPr lang="en-US" altLang="zh-CN">
                <a:ea typeface="宋体" charset="-122"/>
              </a:rPr>
              <a:t>temp</a:t>
            </a:r>
            <a:r>
              <a:rPr lang="zh-CN" altLang="en-US">
                <a:ea typeface="宋体" charset="-122"/>
              </a:rPr>
              <a:t>节点，需要考虑单链表</a:t>
            </a:r>
          </a:p>
          <a:p>
            <a:pPr eaLnBrk="1" hangingPunct="1"/>
            <a:r>
              <a:rPr lang="zh-CN" altLang="en-US">
                <a:ea typeface="宋体" charset="-122"/>
              </a:rPr>
              <a:t>    </a:t>
            </a:r>
            <a:r>
              <a:rPr lang="en-US" altLang="zh-CN">
                <a:ea typeface="宋体" charset="-122"/>
              </a:rPr>
              <a:t>var flag = false</a:t>
            </a:r>
          </a:p>
          <a:p>
            <a:pPr eaLnBrk="1" hangingPunct="1"/>
            <a:endParaRPr lang="en-US" altLang="zh-CN">
              <a:ea typeface="宋体" charset="-122"/>
            </a:endParaRPr>
          </a:p>
          <a:p>
            <a:pPr eaLnBrk="1" hangingPunct="1"/>
            <a:r>
              <a:rPr lang="en-US" altLang="zh-CN">
                <a:ea typeface="宋体" charset="-122"/>
              </a:rPr>
              <a:t>    breakable {</a:t>
            </a:r>
          </a:p>
          <a:p>
            <a:pPr eaLnBrk="1" hangingPunct="1"/>
            <a:r>
              <a:rPr lang="en-US" altLang="zh-CN">
                <a:ea typeface="宋体" charset="-122"/>
              </a:rPr>
              <a:t>      while (true) {</a:t>
            </a:r>
          </a:p>
          <a:p>
            <a:pPr eaLnBrk="1" hangingPunct="1"/>
            <a:r>
              <a:rPr lang="en-US" altLang="zh-CN">
                <a:ea typeface="宋体" charset="-122"/>
              </a:rPr>
              <a:t>        if (temp.next == null) {</a:t>
            </a:r>
          </a:p>
          <a:p>
            <a:pPr eaLnBrk="1" hangingPunct="1"/>
            <a:r>
              <a:rPr lang="en-US" altLang="zh-CN">
                <a:ea typeface="宋体" charset="-122"/>
              </a:rPr>
              <a:t>          break()</a:t>
            </a:r>
          </a:p>
          <a:p>
            <a:pPr eaLnBrk="1" hangingPunct="1"/>
            <a:r>
              <a:rPr lang="en-US" altLang="zh-CN">
                <a:ea typeface="宋体" charset="-122"/>
              </a:rPr>
              <a:t>        }</a:t>
            </a:r>
          </a:p>
          <a:p>
            <a:pPr eaLnBrk="1" hangingPunct="1"/>
            <a:r>
              <a:rPr lang="en-US" altLang="zh-CN">
                <a:ea typeface="宋体" charset="-122"/>
              </a:rPr>
              <a:t>        if (temp.next.no == no) {</a:t>
            </a:r>
          </a:p>
          <a:p>
            <a:pPr eaLnBrk="1" hangingPunct="1"/>
            <a:r>
              <a:rPr lang="en-US" altLang="zh-CN">
                <a:ea typeface="宋体" charset="-122"/>
              </a:rPr>
              <a:t>          //</a:t>
            </a:r>
            <a:r>
              <a:rPr lang="zh-CN" altLang="en-US">
                <a:ea typeface="宋体" charset="-122"/>
              </a:rPr>
              <a:t>找到了</a:t>
            </a:r>
          </a:p>
          <a:p>
            <a:pPr eaLnBrk="1" hangingPunct="1"/>
            <a:r>
              <a:rPr lang="zh-CN" altLang="en-US">
                <a:ea typeface="宋体" charset="-122"/>
              </a:rPr>
              <a:t>          </a:t>
            </a:r>
            <a:r>
              <a:rPr lang="en-US" altLang="zh-CN">
                <a:ea typeface="宋体" charset="-122"/>
              </a:rPr>
              <a:t>flag = true</a:t>
            </a:r>
          </a:p>
          <a:p>
            <a:pPr eaLnBrk="1" hangingPunct="1"/>
            <a:r>
              <a:rPr lang="en-US" altLang="zh-CN">
                <a:ea typeface="宋体" charset="-122"/>
              </a:rPr>
              <a:t>          break()</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temp = temp.next</a:t>
            </a: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if (flag) { //</a:t>
            </a:r>
            <a:r>
              <a:rPr lang="zh-CN" altLang="en-US">
                <a:ea typeface="宋体" charset="-122"/>
              </a:rPr>
              <a:t>找到</a:t>
            </a:r>
          </a:p>
          <a:p>
            <a:pPr eaLnBrk="1" hangingPunct="1"/>
            <a:r>
              <a:rPr lang="zh-CN" altLang="en-US">
                <a:ea typeface="宋体" charset="-122"/>
              </a:rPr>
              <a:t>      </a:t>
            </a:r>
            <a:r>
              <a:rPr lang="en-US" altLang="zh-CN">
                <a:ea typeface="宋体" charset="-122"/>
              </a:rPr>
              <a:t>temp.next = temp.next.next</a:t>
            </a:r>
          </a:p>
          <a:p>
            <a:pPr eaLnBrk="1" hangingPunct="1"/>
            <a:r>
              <a:rPr lang="en-US" altLang="zh-CN">
                <a:ea typeface="宋体" charset="-122"/>
              </a:rPr>
              <a:t>    }else{</a:t>
            </a:r>
          </a:p>
          <a:p>
            <a:pPr eaLnBrk="1" hangingPunct="1"/>
            <a:r>
              <a:rPr lang="en-US" altLang="zh-CN">
                <a:ea typeface="宋体" charset="-122"/>
              </a:rPr>
              <a:t>      printf("</a:t>
            </a:r>
            <a:r>
              <a:rPr lang="zh-CN" altLang="en-US">
                <a:ea typeface="宋体" charset="-122"/>
              </a:rPr>
              <a:t>你删除的</a:t>
            </a:r>
            <a:r>
              <a:rPr lang="en-US" altLang="zh-CN">
                <a:ea typeface="宋体" charset="-122"/>
              </a:rPr>
              <a:t>no=%d </a:t>
            </a:r>
            <a:r>
              <a:rPr lang="zh-CN" altLang="en-US">
                <a:ea typeface="宋体" charset="-122"/>
              </a:rPr>
              <a:t>的节点不存在，无法删除</a:t>
            </a:r>
            <a:r>
              <a:rPr lang="en-US" altLang="zh-CN">
                <a:ea typeface="宋体" charset="-122"/>
              </a:rPr>
              <a:t>\n", no)</a:t>
            </a: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a:t>
            </a:r>
            <a:r>
              <a:rPr lang="zh-CN" altLang="en-US">
                <a:ea typeface="宋体" charset="-122"/>
              </a:rPr>
              <a:t>修改</a:t>
            </a:r>
            <a:r>
              <a:rPr lang="en-US" altLang="zh-CN">
                <a:ea typeface="宋体" charset="-122"/>
              </a:rPr>
              <a:t>, </a:t>
            </a:r>
            <a:r>
              <a:rPr lang="zh-CN" altLang="en-US">
                <a:ea typeface="宋体" charset="-122"/>
              </a:rPr>
              <a:t>给你一个新的</a:t>
            </a:r>
            <a:r>
              <a:rPr lang="en-US" altLang="zh-CN">
                <a:ea typeface="宋体" charset="-122"/>
              </a:rPr>
              <a:t>node ,</a:t>
            </a:r>
            <a:r>
              <a:rPr lang="zh-CN" altLang="en-US">
                <a:ea typeface="宋体" charset="-122"/>
              </a:rPr>
              <a:t>修改对应的值</a:t>
            </a:r>
          </a:p>
          <a:p>
            <a:pPr eaLnBrk="1" hangingPunct="1"/>
            <a:r>
              <a:rPr lang="zh-CN" altLang="en-US">
                <a:ea typeface="宋体" charset="-122"/>
              </a:rPr>
              <a:t>  </a:t>
            </a:r>
            <a:r>
              <a:rPr lang="en-US" altLang="zh-CN">
                <a:ea typeface="宋体" charset="-122"/>
              </a:rPr>
              <a:t>def update(newHeroNode:HeroNode): Unit = {</a:t>
            </a:r>
          </a:p>
          <a:p>
            <a:pPr eaLnBrk="1" hangingPunct="1"/>
            <a:endParaRPr lang="en-US" altLang="zh-CN">
              <a:ea typeface="宋体" charset="-122"/>
            </a:endParaRPr>
          </a:p>
          <a:p>
            <a:pPr eaLnBrk="1" hangingPunct="1"/>
            <a:r>
              <a:rPr lang="en-US" altLang="zh-CN">
                <a:ea typeface="宋体" charset="-122"/>
              </a:rPr>
              <a:t>    var temp = head.next</a:t>
            </a:r>
          </a:p>
          <a:p>
            <a:pPr eaLnBrk="1" hangingPunct="1"/>
            <a:r>
              <a:rPr lang="en-US" altLang="zh-CN">
                <a:ea typeface="宋体" charset="-122"/>
              </a:rPr>
              <a:t>    var flag = false</a:t>
            </a:r>
          </a:p>
          <a:p>
            <a:pPr eaLnBrk="1" hangingPunct="1"/>
            <a:r>
              <a:rPr lang="en-US" altLang="zh-CN">
                <a:ea typeface="宋体" charset="-122"/>
              </a:rPr>
              <a:t>    //</a:t>
            </a:r>
            <a:r>
              <a:rPr lang="zh-CN" altLang="en-US">
                <a:ea typeface="宋体" charset="-122"/>
              </a:rPr>
              <a:t>先找到这个节点</a:t>
            </a:r>
          </a:p>
          <a:p>
            <a:pPr eaLnBrk="1" hangingPunct="1"/>
            <a:r>
              <a:rPr lang="zh-CN" altLang="en-US">
                <a:ea typeface="宋体" charset="-122"/>
              </a:rPr>
              <a:t>    </a:t>
            </a:r>
            <a:r>
              <a:rPr lang="en-US" altLang="zh-CN">
                <a:ea typeface="宋体" charset="-122"/>
              </a:rPr>
              <a:t>breakable {</a:t>
            </a:r>
          </a:p>
          <a:p>
            <a:pPr eaLnBrk="1" hangingPunct="1"/>
            <a:r>
              <a:rPr lang="en-US" altLang="zh-CN">
                <a:ea typeface="宋体" charset="-122"/>
              </a:rPr>
              <a:t>      while (true) {</a:t>
            </a:r>
          </a:p>
          <a:p>
            <a:pPr eaLnBrk="1" hangingPunct="1"/>
            <a:r>
              <a:rPr lang="en-US" altLang="zh-CN">
                <a:ea typeface="宋体" charset="-122"/>
              </a:rPr>
              <a:t>        if (temp == null) {</a:t>
            </a:r>
          </a:p>
          <a:p>
            <a:pPr eaLnBrk="1" hangingPunct="1"/>
            <a:r>
              <a:rPr lang="en-US" altLang="zh-CN">
                <a:ea typeface="宋体" charset="-122"/>
              </a:rPr>
              <a:t>          break()</a:t>
            </a:r>
          </a:p>
          <a:p>
            <a:pPr eaLnBrk="1" hangingPunct="1"/>
            <a:r>
              <a:rPr lang="en-US" altLang="zh-CN">
                <a:ea typeface="宋体" charset="-122"/>
              </a:rPr>
              <a:t>        }</a:t>
            </a:r>
          </a:p>
          <a:p>
            <a:pPr eaLnBrk="1" hangingPunct="1"/>
            <a:r>
              <a:rPr lang="en-US" altLang="zh-CN">
                <a:ea typeface="宋体" charset="-122"/>
              </a:rPr>
              <a:t>        if (temp.no == newHeroNode.no) {</a:t>
            </a:r>
          </a:p>
          <a:p>
            <a:pPr eaLnBrk="1" hangingPunct="1"/>
            <a:r>
              <a:rPr lang="en-US" altLang="zh-CN">
                <a:ea typeface="宋体" charset="-122"/>
              </a:rPr>
              <a:t>          //</a:t>
            </a:r>
            <a:r>
              <a:rPr lang="zh-CN" altLang="en-US">
                <a:ea typeface="宋体" charset="-122"/>
              </a:rPr>
              <a:t>找到了</a:t>
            </a:r>
          </a:p>
          <a:p>
            <a:pPr eaLnBrk="1" hangingPunct="1"/>
            <a:r>
              <a:rPr lang="zh-CN" altLang="en-US">
                <a:ea typeface="宋体" charset="-122"/>
              </a:rPr>
              <a:t>          </a:t>
            </a:r>
            <a:r>
              <a:rPr lang="en-US" altLang="zh-CN">
                <a:ea typeface="宋体" charset="-122"/>
              </a:rPr>
              <a:t>flag = true</a:t>
            </a:r>
          </a:p>
          <a:p>
            <a:pPr eaLnBrk="1" hangingPunct="1"/>
            <a:r>
              <a:rPr lang="en-US" altLang="zh-CN">
                <a:ea typeface="宋体" charset="-122"/>
              </a:rPr>
              <a:t>          break()</a:t>
            </a:r>
          </a:p>
          <a:p>
            <a:pPr eaLnBrk="1" hangingPunct="1"/>
            <a:r>
              <a:rPr lang="en-US" altLang="zh-CN">
                <a:ea typeface="宋体" charset="-122"/>
              </a:rPr>
              <a:t>        }</a:t>
            </a:r>
          </a:p>
          <a:p>
            <a:pPr eaLnBrk="1" hangingPunct="1"/>
            <a:r>
              <a:rPr lang="en-US" altLang="zh-CN">
                <a:ea typeface="宋体" charset="-122"/>
              </a:rPr>
              <a:t>        temp = temp.next</a:t>
            </a: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if (flag) { //</a:t>
            </a:r>
            <a:r>
              <a:rPr lang="zh-CN" altLang="en-US">
                <a:ea typeface="宋体" charset="-122"/>
              </a:rPr>
              <a:t>找到</a:t>
            </a:r>
          </a:p>
          <a:p>
            <a:pPr eaLnBrk="1" hangingPunct="1"/>
            <a:r>
              <a:rPr lang="zh-CN" altLang="en-US">
                <a:ea typeface="宋体" charset="-122"/>
              </a:rPr>
              <a:t>      </a:t>
            </a:r>
            <a:r>
              <a:rPr lang="en-US" altLang="zh-CN">
                <a:ea typeface="宋体" charset="-122"/>
              </a:rPr>
              <a:t>temp.nickName = newHeroNode.nickName</a:t>
            </a:r>
          </a:p>
          <a:p>
            <a:pPr eaLnBrk="1" hangingPunct="1"/>
            <a:r>
              <a:rPr lang="en-US" altLang="zh-CN">
                <a:ea typeface="宋体" charset="-122"/>
              </a:rPr>
              <a:t>      temp.name = newHeroNode.name</a:t>
            </a:r>
          </a:p>
          <a:p>
            <a:pPr eaLnBrk="1" hangingPunct="1"/>
            <a:r>
              <a:rPr lang="en-US" altLang="zh-CN">
                <a:ea typeface="宋体" charset="-122"/>
              </a:rPr>
              <a:t>    }else{</a:t>
            </a:r>
          </a:p>
          <a:p>
            <a:pPr eaLnBrk="1" hangingPunct="1"/>
            <a:r>
              <a:rPr lang="en-US" altLang="zh-CN">
                <a:ea typeface="宋体" charset="-122"/>
              </a:rPr>
              <a:t>      printf("</a:t>
            </a:r>
            <a:r>
              <a:rPr lang="zh-CN" altLang="en-US">
                <a:ea typeface="宋体" charset="-122"/>
              </a:rPr>
              <a:t>你修改的</a:t>
            </a:r>
            <a:r>
              <a:rPr lang="en-US" altLang="zh-CN">
                <a:ea typeface="宋体" charset="-122"/>
              </a:rPr>
              <a:t>no=%d </a:t>
            </a:r>
            <a:r>
              <a:rPr lang="zh-CN" altLang="en-US">
                <a:ea typeface="宋体" charset="-122"/>
              </a:rPr>
              <a:t>的节点不存在，无法修改</a:t>
            </a:r>
            <a:r>
              <a:rPr lang="en-US" altLang="zh-CN">
                <a:ea typeface="宋体" charset="-122"/>
              </a:rPr>
              <a:t>\n", newHeroNode.no)</a:t>
            </a: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a:t>
            </a:r>
          </a:p>
          <a:p>
            <a:pPr eaLnBrk="1" hangingPunct="1"/>
            <a:endParaRPr lang="en-US" altLang="zh-CN">
              <a:ea typeface="宋体" charset="-122"/>
            </a:endParaRPr>
          </a:p>
          <a:p>
            <a:pPr eaLnBrk="1" hangingPunct="1"/>
            <a:r>
              <a:rPr lang="en-US" altLang="zh-CN">
                <a:ea typeface="宋体" charset="-122"/>
              </a:rPr>
              <a:t>class HeroNode(hNo: Int, hName: String, hNickName: String) {</a:t>
            </a:r>
          </a:p>
          <a:p>
            <a:pPr eaLnBrk="1" hangingPunct="1"/>
            <a:r>
              <a:rPr lang="en-US" altLang="zh-CN">
                <a:ea typeface="宋体" charset="-122"/>
              </a:rPr>
              <a:t>  var no: Int = hNo</a:t>
            </a:r>
          </a:p>
          <a:p>
            <a:pPr eaLnBrk="1" hangingPunct="1"/>
            <a:r>
              <a:rPr lang="en-US" altLang="zh-CN">
                <a:ea typeface="宋体" charset="-122"/>
              </a:rPr>
              <a:t>  var name: String = hName</a:t>
            </a:r>
          </a:p>
          <a:p>
            <a:pPr eaLnBrk="1" hangingPunct="1"/>
            <a:r>
              <a:rPr lang="en-US" altLang="zh-CN">
                <a:ea typeface="宋体" charset="-122"/>
              </a:rPr>
              <a:t>  var nickName: String = hNickName</a:t>
            </a:r>
          </a:p>
          <a:p>
            <a:pPr eaLnBrk="1" hangingPunct="1"/>
            <a:r>
              <a:rPr lang="en-US" altLang="zh-CN">
                <a:ea typeface="宋体" charset="-122"/>
              </a:rPr>
              <a:t>  var next: HeroNode = null</a:t>
            </a:r>
          </a:p>
          <a:p>
            <a:pPr eaLnBrk="1" hangingPunct="1"/>
            <a:r>
              <a:rPr lang="en-US" altLang="zh-CN">
                <a:ea typeface="宋体" charset="-122"/>
              </a:rPr>
              <a:t>}</a:t>
            </a:r>
          </a:p>
          <a:p>
            <a:pPr eaLnBrk="1" hangingPunct="1"/>
            <a:r>
              <a:rPr lang="en-US" altLang="zh-CN">
                <a:ea typeface="宋体" charset="-122"/>
              </a:rPr>
              <a:t>//==========</a:t>
            </a:r>
          </a:p>
          <a:p>
            <a:pPr eaLnBrk="1" hangingPunct="1"/>
            <a:endParaRPr lang="en-US" altLang="zh-CN">
              <a:ea typeface="宋体" charset="-122"/>
            </a:endParaRPr>
          </a:p>
          <a:p>
            <a:pPr eaLnBrk="1" hangingPunct="1"/>
            <a:r>
              <a:rPr lang="en-US" altLang="zh-CN">
                <a:ea typeface="宋体" charset="-122"/>
              </a:rPr>
              <a:t>//</a:t>
            </a:r>
            <a:r>
              <a:rPr lang="zh-CN" altLang="en-US">
                <a:ea typeface="宋体" charset="-122"/>
              </a:rPr>
              <a:t>代码演示</a:t>
            </a:r>
            <a:r>
              <a:rPr lang="en-US" altLang="zh-CN">
                <a:ea typeface="宋体" charset="-122"/>
              </a:rPr>
              <a:t>:</a:t>
            </a:r>
          </a:p>
          <a:p>
            <a:pPr eaLnBrk="1" hangingPunct="1"/>
            <a:endParaRPr lang="en-US" altLang="zh-CN">
              <a:ea typeface="宋体" charset="-122"/>
            </a:endParaRPr>
          </a:p>
          <a:p>
            <a:pPr eaLnBrk="1" hangingPunct="1"/>
            <a:r>
              <a:rPr lang="en-US" altLang="zh-CN">
                <a:ea typeface="宋体" charset="-122"/>
              </a:rPr>
              <a:t>package com.atguigu.temp</a:t>
            </a:r>
          </a:p>
          <a:p>
            <a:pPr eaLnBrk="1" hangingPunct="1"/>
            <a:endParaRPr lang="en-US" altLang="zh-CN">
              <a:ea typeface="宋体" charset="-122"/>
            </a:endParaRPr>
          </a:p>
          <a:p>
            <a:pPr eaLnBrk="1" hangingPunct="1"/>
            <a:r>
              <a:rPr lang="en-US" altLang="zh-CN">
                <a:ea typeface="宋体" charset="-122"/>
              </a:rPr>
              <a:t>import util.control.Breaks._</a:t>
            </a:r>
          </a:p>
          <a:p>
            <a:pPr eaLnBrk="1" hangingPunct="1"/>
            <a:endParaRPr lang="en-US" altLang="zh-CN">
              <a:ea typeface="宋体" charset="-122"/>
            </a:endParaRPr>
          </a:p>
          <a:p>
            <a:pPr eaLnBrk="1" hangingPunct="1"/>
            <a:r>
              <a:rPr lang="en-US" altLang="zh-CN">
                <a:ea typeface="宋体" charset="-122"/>
              </a:rPr>
              <a:t>object SingleLinkedListTest {</a:t>
            </a:r>
          </a:p>
          <a:p>
            <a:pPr eaLnBrk="1" hangingPunct="1"/>
            <a:r>
              <a:rPr lang="en-US" altLang="zh-CN">
                <a:ea typeface="宋体" charset="-122"/>
              </a:rPr>
              <a:t>  def main(args: Array[String]): Unit = {</a:t>
            </a:r>
          </a:p>
          <a:p>
            <a:pPr eaLnBrk="1" hangingPunct="1"/>
            <a:r>
              <a:rPr lang="en-US" altLang="zh-CN">
                <a:ea typeface="宋体" charset="-122"/>
              </a:rPr>
              <a:t>    //</a:t>
            </a:r>
            <a:r>
              <a:rPr lang="zh-CN" altLang="en-US">
                <a:ea typeface="宋体" charset="-122"/>
              </a:rPr>
              <a:t>声明单链表</a:t>
            </a:r>
            <a:r>
              <a:rPr lang="en-US" altLang="zh-CN">
                <a:ea typeface="宋体" charset="-122"/>
              </a:rPr>
              <a:t>, </a:t>
            </a:r>
            <a:r>
              <a:rPr lang="zh-CN" altLang="en-US">
                <a:ea typeface="宋体" charset="-122"/>
              </a:rPr>
              <a:t>包含一个头结点，头结点不保存具体的数据，就是表示这个单链表的表头</a:t>
            </a:r>
            <a:r>
              <a:rPr lang="en-US" altLang="zh-CN">
                <a:ea typeface="宋体" charset="-122"/>
              </a:rPr>
              <a:t>.</a:t>
            </a:r>
          </a:p>
          <a:p>
            <a:pPr eaLnBrk="1" hangingPunct="1"/>
            <a:r>
              <a:rPr lang="en-US" altLang="zh-CN">
                <a:ea typeface="宋体" charset="-122"/>
              </a:rPr>
              <a:t>    val singleLinkedList = new SingleLinkedList</a:t>
            </a:r>
          </a:p>
          <a:p>
            <a:pPr eaLnBrk="1" hangingPunct="1"/>
            <a:endParaRPr lang="en-US" altLang="zh-CN">
              <a:ea typeface="宋体" charset="-122"/>
            </a:endParaRPr>
          </a:p>
          <a:p>
            <a:pPr eaLnBrk="1" hangingPunct="1"/>
            <a:r>
              <a:rPr lang="en-US" altLang="zh-CN">
                <a:ea typeface="宋体" charset="-122"/>
              </a:rPr>
              <a:t>    //</a:t>
            </a:r>
            <a:r>
              <a:rPr lang="zh-CN" altLang="en-US">
                <a:ea typeface="宋体" charset="-122"/>
              </a:rPr>
              <a:t>添加结点的方法，比较简单</a:t>
            </a:r>
          </a:p>
          <a:p>
            <a:pPr eaLnBrk="1" hangingPunct="1"/>
            <a:endParaRPr lang="zh-CN" altLang="en-US">
              <a:ea typeface="宋体" charset="-122"/>
            </a:endParaRPr>
          </a:p>
          <a:p>
            <a:pPr eaLnBrk="1" hangingPunct="1"/>
            <a:r>
              <a:rPr lang="zh-CN" altLang="en-US">
                <a:ea typeface="宋体" charset="-122"/>
              </a:rPr>
              <a:t>    </a:t>
            </a:r>
            <a:r>
              <a:rPr lang="en-US" altLang="zh-CN">
                <a:ea typeface="宋体" charset="-122"/>
              </a:rPr>
              <a:t>/*</a:t>
            </a:r>
          </a:p>
          <a:p>
            <a:pPr eaLnBrk="1" hangingPunct="1"/>
            <a:r>
              <a:rPr lang="en-US" altLang="zh-CN">
                <a:ea typeface="宋体" charset="-122"/>
              </a:rPr>
              <a:t>    hero1 := &amp;Hero{1, "</a:t>
            </a:r>
            <a:r>
              <a:rPr lang="zh-CN" altLang="en-US">
                <a:ea typeface="宋体" charset="-122"/>
              </a:rPr>
              <a:t>宋江</a:t>
            </a:r>
            <a:r>
              <a:rPr lang="en-US" altLang="zh-CN">
                <a:ea typeface="宋体" charset="-122"/>
              </a:rPr>
              <a:t>", "</a:t>
            </a:r>
            <a:r>
              <a:rPr lang="zh-CN" altLang="en-US">
                <a:ea typeface="宋体" charset="-122"/>
              </a:rPr>
              <a:t>及时雨</a:t>
            </a:r>
            <a:r>
              <a:rPr lang="en-US" altLang="zh-CN">
                <a:ea typeface="宋体" charset="-122"/>
              </a:rPr>
              <a:t>", nil}</a:t>
            </a:r>
          </a:p>
          <a:p>
            <a:pPr eaLnBrk="1" hangingPunct="1"/>
            <a:r>
              <a:rPr lang="en-US" altLang="zh-CN">
                <a:ea typeface="宋体" charset="-122"/>
              </a:rPr>
              <a:t>    head.Next = hero1</a:t>
            </a:r>
          </a:p>
          <a:p>
            <a:pPr eaLnBrk="1" hangingPunct="1"/>
            <a:r>
              <a:rPr lang="en-US" altLang="zh-CN">
                <a:ea typeface="宋体" charset="-122"/>
              </a:rPr>
              <a:t>    hero2 := &amp;Hero{2, "</a:t>
            </a:r>
            <a:r>
              <a:rPr lang="zh-CN" altLang="en-US">
                <a:ea typeface="宋体" charset="-122"/>
              </a:rPr>
              <a:t>卢俊义</a:t>
            </a:r>
            <a:r>
              <a:rPr lang="en-US" altLang="zh-CN">
                <a:ea typeface="宋体" charset="-122"/>
              </a:rPr>
              <a:t>", "</a:t>
            </a:r>
            <a:r>
              <a:rPr lang="zh-CN" altLang="en-US">
                <a:ea typeface="宋体" charset="-122"/>
              </a:rPr>
              <a:t>玉麒麟</a:t>
            </a:r>
            <a:r>
              <a:rPr lang="en-US" altLang="zh-CN">
                <a:ea typeface="宋体" charset="-122"/>
              </a:rPr>
              <a:t>", nil}</a:t>
            </a:r>
          </a:p>
          <a:p>
            <a:pPr eaLnBrk="1" hangingPunct="1"/>
            <a:r>
              <a:rPr lang="en-US" altLang="zh-CN">
                <a:ea typeface="宋体" charset="-122"/>
              </a:rPr>
              <a:t>    hero1.Next = hero2</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a:t>
            </a:r>
            <a:r>
              <a:rPr lang="zh-CN" altLang="en-US">
                <a:ea typeface="宋体" charset="-122"/>
              </a:rPr>
              <a:t>编写方法来处理添加结点的方法</a:t>
            </a:r>
            <a:r>
              <a:rPr lang="en-US" altLang="zh-CN">
                <a:ea typeface="宋体" charset="-122"/>
              </a:rPr>
              <a:t>.</a:t>
            </a:r>
          </a:p>
          <a:p>
            <a:pPr eaLnBrk="1" hangingPunct="1"/>
            <a:r>
              <a:rPr lang="en-US" altLang="zh-CN">
                <a:ea typeface="宋体" charset="-122"/>
              </a:rPr>
              <a:t>    //</a:t>
            </a:r>
            <a:r>
              <a:rPr lang="zh-CN" altLang="en-US">
                <a:ea typeface="宋体" charset="-122"/>
              </a:rPr>
              <a:t>思路</a:t>
            </a:r>
            <a:r>
              <a:rPr lang="en-US" altLang="zh-CN">
                <a:ea typeface="宋体" charset="-122"/>
              </a:rPr>
              <a:t>:</a:t>
            </a:r>
            <a:r>
              <a:rPr lang="zh-CN" altLang="en-US">
                <a:ea typeface="宋体" charset="-122"/>
              </a:rPr>
              <a:t>你给我一个结点，和表头，就能放入到链表中，</a:t>
            </a:r>
          </a:p>
          <a:p>
            <a:pPr eaLnBrk="1" hangingPunct="1"/>
            <a:r>
              <a:rPr lang="zh-CN" altLang="en-US">
                <a:ea typeface="宋体" charset="-122"/>
              </a:rPr>
              <a:t>    </a:t>
            </a:r>
            <a:r>
              <a:rPr lang="en-US" altLang="zh-CN">
                <a:ea typeface="宋体" charset="-122"/>
              </a:rPr>
              <a:t>//</a:t>
            </a:r>
            <a:r>
              <a:rPr lang="zh-CN" altLang="en-US">
                <a:ea typeface="宋体" charset="-122"/>
              </a:rPr>
              <a:t>并且考虑该英雄的排名，插入到链表适当的位置</a:t>
            </a:r>
          </a:p>
          <a:p>
            <a:pPr eaLnBrk="1" hangingPunct="1"/>
            <a:endParaRPr lang="zh-CN" altLang="en-US">
              <a:ea typeface="宋体" charset="-122"/>
            </a:endParaRPr>
          </a:p>
          <a:p>
            <a:pPr eaLnBrk="1" hangingPunct="1"/>
            <a:r>
              <a:rPr lang="zh-CN" altLang="en-US">
                <a:ea typeface="宋体" charset="-122"/>
              </a:rPr>
              <a:t>    </a:t>
            </a:r>
            <a:r>
              <a:rPr lang="en-US" altLang="zh-CN">
                <a:ea typeface="宋体" charset="-122"/>
              </a:rPr>
              <a:t>val hero1 = new HeroNode(1, "</a:t>
            </a:r>
            <a:r>
              <a:rPr lang="zh-CN" altLang="en-US">
                <a:ea typeface="宋体" charset="-122"/>
              </a:rPr>
              <a:t>宋江</a:t>
            </a:r>
            <a:r>
              <a:rPr lang="en-US" altLang="zh-CN">
                <a:ea typeface="宋体" charset="-122"/>
              </a:rPr>
              <a:t>~", "</a:t>
            </a:r>
            <a:r>
              <a:rPr lang="zh-CN" altLang="en-US">
                <a:ea typeface="宋体" charset="-122"/>
              </a:rPr>
              <a:t>及时雨</a:t>
            </a:r>
            <a:r>
              <a:rPr lang="en-US" altLang="zh-CN">
                <a:ea typeface="宋体" charset="-122"/>
              </a:rPr>
              <a:t>")</a:t>
            </a:r>
          </a:p>
          <a:p>
            <a:pPr eaLnBrk="1" hangingPunct="1"/>
            <a:r>
              <a:rPr lang="en-US" altLang="zh-CN">
                <a:ea typeface="宋体" charset="-122"/>
              </a:rPr>
              <a:t>    val hero2 = new HeroNode(2, "</a:t>
            </a:r>
            <a:r>
              <a:rPr lang="zh-CN" altLang="en-US">
                <a:ea typeface="宋体" charset="-122"/>
              </a:rPr>
              <a:t>卢俊义</a:t>
            </a:r>
            <a:r>
              <a:rPr lang="en-US" altLang="zh-CN">
                <a:ea typeface="宋体" charset="-122"/>
              </a:rPr>
              <a:t>", "</a:t>
            </a:r>
            <a:r>
              <a:rPr lang="zh-CN" altLang="en-US">
                <a:ea typeface="宋体" charset="-122"/>
              </a:rPr>
              <a:t>玉麒麟</a:t>
            </a:r>
            <a:r>
              <a:rPr lang="en-US" altLang="zh-CN">
                <a:ea typeface="宋体" charset="-122"/>
              </a:rPr>
              <a:t>")</a:t>
            </a:r>
          </a:p>
          <a:p>
            <a:pPr eaLnBrk="1" hangingPunct="1"/>
            <a:r>
              <a:rPr lang="en-US" altLang="zh-CN">
                <a:ea typeface="宋体" charset="-122"/>
              </a:rPr>
              <a:t>    val hero3 = new HeroNode(5, "</a:t>
            </a:r>
            <a:r>
              <a:rPr lang="zh-CN" altLang="en-US">
                <a:ea typeface="宋体" charset="-122"/>
              </a:rPr>
              <a:t>林冲</a:t>
            </a:r>
            <a:r>
              <a:rPr lang="en-US" altLang="zh-CN">
                <a:ea typeface="宋体" charset="-122"/>
              </a:rPr>
              <a:t>", "</a:t>
            </a:r>
            <a:r>
              <a:rPr lang="zh-CN" altLang="en-US">
                <a:ea typeface="宋体" charset="-122"/>
              </a:rPr>
              <a:t>豹子头</a:t>
            </a:r>
            <a:r>
              <a:rPr lang="en-US" altLang="zh-CN">
                <a:ea typeface="宋体" charset="-122"/>
              </a:rPr>
              <a:t>")</a:t>
            </a:r>
          </a:p>
          <a:p>
            <a:pPr eaLnBrk="1" hangingPunct="1"/>
            <a:r>
              <a:rPr lang="en-US" altLang="zh-CN">
                <a:ea typeface="宋体" charset="-122"/>
              </a:rPr>
              <a:t>    val hero4 = new HeroNode(3, "</a:t>
            </a:r>
            <a:r>
              <a:rPr lang="zh-CN" altLang="en-US">
                <a:ea typeface="宋体" charset="-122"/>
              </a:rPr>
              <a:t>吴用</a:t>
            </a:r>
            <a:r>
              <a:rPr lang="en-US" altLang="zh-CN">
                <a:ea typeface="宋体" charset="-122"/>
              </a:rPr>
              <a:t>", "</a:t>
            </a:r>
            <a:r>
              <a:rPr lang="zh-CN" altLang="en-US">
                <a:ea typeface="宋体" charset="-122"/>
              </a:rPr>
              <a:t>智多星</a:t>
            </a:r>
            <a:r>
              <a:rPr lang="en-US" altLang="zh-CN">
                <a:ea typeface="宋体" charset="-122"/>
              </a:rPr>
              <a:t>")</a:t>
            </a:r>
          </a:p>
          <a:p>
            <a:pPr eaLnBrk="1" hangingPunct="1"/>
            <a:r>
              <a:rPr lang="en-US" altLang="zh-CN">
                <a:ea typeface="宋体" charset="-122"/>
              </a:rPr>
              <a:t>    val hero5 = new HeroNode(3, "</a:t>
            </a:r>
            <a:r>
              <a:rPr lang="zh-CN" altLang="en-US">
                <a:ea typeface="宋体" charset="-122"/>
              </a:rPr>
              <a:t>吴用</a:t>
            </a:r>
            <a:r>
              <a:rPr lang="en-US" altLang="zh-CN">
                <a:ea typeface="宋体" charset="-122"/>
              </a:rPr>
              <a:t>~", "</a:t>
            </a:r>
            <a:r>
              <a:rPr lang="zh-CN" altLang="en-US">
                <a:ea typeface="宋体" charset="-122"/>
              </a:rPr>
              <a:t>智多星</a:t>
            </a:r>
            <a:r>
              <a:rPr lang="en-US" altLang="zh-CN">
                <a:ea typeface="宋体" charset="-122"/>
              </a:rPr>
              <a:t>~")</a:t>
            </a:r>
          </a:p>
          <a:p>
            <a:pPr eaLnBrk="1" hangingPunct="1"/>
            <a:endParaRPr lang="en-US" altLang="zh-CN">
              <a:ea typeface="宋体" charset="-122"/>
            </a:endParaRPr>
          </a:p>
          <a:p>
            <a:pPr eaLnBrk="1" hangingPunct="1"/>
            <a:r>
              <a:rPr lang="en-US" altLang="zh-CN">
                <a:ea typeface="宋体" charset="-122"/>
              </a:rPr>
              <a:t>    singleLinkedList.insertHeroNode2(hero1)</a:t>
            </a:r>
          </a:p>
          <a:p>
            <a:pPr eaLnBrk="1" hangingPunct="1"/>
            <a:r>
              <a:rPr lang="en-US" altLang="zh-CN">
                <a:ea typeface="宋体" charset="-122"/>
              </a:rPr>
              <a:t>    singleLinkedList.insertHeroNode2(hero2)</a:t>
            </a:r>
          </a:p>
          <a:p>
            <a:pPr eaLnBrk="1" hangingPunct="1"/>
            <a:r>
              <a:rPr lang="en-US" altLang="zh-CN">
                <a:ea typeface="宋体" charset="-122"/>
              </a:rPr>
              <a:t>    singleLinkedList.insertHeroNode2(hero3)</a:t>
            </a:r>
          </a:p>
          <a:p>
            <a:pPr eaLnBrk="1" hangingPunct="1"/>
            <a:r>
              <a:rPr lang="en-US" altLang="zh-CN">
                <a:ea typeface="宋体" charset="-122"/>
              </a:rPr>
              <a:t>    singleLinkedList.insertHeroNode2(hero4)</a:t>
            </a:r>
          </a:p>
          <a:p>
            <a:pPr eaLnBrk="1" hangingPunct="1"/>
            <a:r>
              <a:rPr lang="en-US" altLang="zh-CN">
                <a:ea typeface="宋体" charset="-122"/>
              </a:rPr>
              <a:t>    singleLinkedList.insertHeroNode2(hero5) //</a:t>
            </a:r>
            <a:r>
              <a:rPr lang="zh-CN" altLang="en-US">
                <a:ea typeface="宋体" charset="-122"/>
              </a:rPr>
              <a:t>会报告重复编号的英雄</a:t>
            </a:r>
          </a:p>
          <a:p>
            <a:pPr eaLnBrk="1" hangingPunct="1"/>
            <a:r>
              <a:rPr lang="zh-CN" altLang="en-US">
                <a:ea typeface="宋体" charset="-122"/>
              </a:rPr>
              <a:t>    </a:t>
            </a:r>
            <a:r>
              <a:rPr lang="en-US" altLang="zh-CN">
                <a:ea typeface="宋体" charset="-122"/>
              </a:rPr>
              <a:t>singleLinkedList.listHero()</a:t>
            </a:r>
          </a:p>
          <a:p>
            <a:pPr eaLnBrk="1" hangingPunct="1"/>
            <a:endParaRPr lang="en-US" altLang="zh-CN">
              <a:ea typeface="宋体" charset="-122"/>
            </a:endParaRPr>
          </a:p>
          <a:p>
            <a:pPr eaLnBrk="1" hangingPunct="1"/>
            <a:r>
              <a:rPr lang="en-US" altLang="zh-CN">
                <a:ea typeface="宋体" charset="-122"/>
              </a:rPr>
              <a:t>    singleLinkedList.delHero(2)</a:t>
            </a:r>
          </a:p>
          <a:p>
            <a:pPr eaLnBrk="1" hangingPunct="1"/>
            <a:r>
              <a:rPr lang="en-US" altLang="zh-CN">
                <a:ea typeface="宋体" charset="-122"/>
              </a:rPr>
              <a:t>    println("=====</a:t>
            </a:r>
            <a:r>
              <a:rPr lang="zh-CN" altLang="en-US">
                <a:ea typeface="宋体" charset="-122"/>
              </a:rPr>
              <a:t>删除后的链表</a:t>
            </a:r>
            <a:r>
              <a:rPr lang="en-US" altLang="zh-CN">
                <a:ea typeface="宋体" charset="-122"/>
              </a:rPr>
              <a:t>====")</a:t>
            </a:r>
          </a:p>
          <a:p>
            <a:pPr eaLnBrk="1" hangingPunct="1"/>
            <a:r>
              <a:rPr lang="en-US" altLang="zh-CN">
                <a:ea typeface="宋体" charset="-122"/>
              </a:rPr>
              <a:t>    singleLinkedList.listHero()</a:t>
            </a:r>
          </a:p>
          <a:p>
            <a:pPr eaLnBrk="1" hangingPunct="1"/>
            <a:endParaRPr lang="en-US" altLang="zh-CN">
              <a:ea typeface="宋体" charset="-122"/>
            </a:endParaRPr>
          </a:p>
          <a:p>
            <a:pPr eaLnBrk="1" hangingPunct="1"/>
            <a:endParaRPr lang="en-US" altLang="zh-CN">
              <a:ea typeface="宋体" charset="-122"/>
            </a:endParaRPr>
          </a:p>
          <a:p>
            <a:pPr eaLnBrk="1" hangingPunct="1"/>
            <a:r>
              <a:rPr lang="en-US" altLang="zh-CN">
                <a:ea typeface="宋体" charset="-122"/>
              </a:rPr>
              <a:t>    val hero6 = new HeroNode(3, "</a:t>
            </a:r>
            <a:r>
              <a:rPr lang="zh-CN" altLang="en-US">
                <a:ea typeface="宋体" charset="-122"/>
              </a:rPr>
              <a:t>吴用</a:t>
            </a:r>
            <a:r>
              <a:rPr lang="en-US" altLang="zh-CN">
                <a:ea typeface="宋体" charset="-122"/>
              </a:rPr>
              <a:t>2", "</a:t>
            </a:r>
            <a:r>
              <a:rPr lang="zh-CN" altLang="en-US">
                <a:ea typeface="宋体" charset="-122"/>
              </a:rPr>
              <a:t>智多星</a:t>
            </a:r>
            <a:r>
              <a:rPr lang="en-US" altLang="zh-CN">
                <a:ea typeface="宋体" charset="-122"/>
              </a:rPr>
              <a:t>2")</a:t>
            </a:r>
          </a:p>
          <a:p>
            <a:pPr eaLnBrk="1" hangingPunct="1"/>
            <a:r>
              <a:rPr lang="en-US" altLang="zh-CN">
                <a:ea typeface="宋体" charset="-122"/>
              </a:rPr>
              <a:t>    singleLinkedList.updateHero(hero6)</a:t>
            </a:r>
          </a:p>
          <a:p>
            <a:pPr eaLnBrk="1" hangingPunct="1"/>
            <a:r>
              <a:rPr lang="en-US" altLang="zh-CN">
                <a:ea typeface="宋体" charset="-122"/>
              </a:rPr>
              <a:t>    println("</a:t>
            </a:r>
            <a:r>
              <a:rPr lang="zh-CN" altLang="en-US">
                <a:ea typeface="宋体" charset="-122"/>
              </a:rPr>
              <a:t>修改后的单链表是</a:t>
            </a:r>
            <a:r>
              <a:rPr lang="en-US" altLang="zh-CN">
                <a:ea typeface="宋体" charset="-122"/>
              </a:rPr>
              <a:t>...")</a:t>
            </a:r>
          </a:p>
          <a:p>
            <a:pPr eaLnBrk="1" hangingPunct="1"/>
            <a:r>
              <a:rPr lang="en-US" altLang="zh-CN">
                <a:ea typeface="宋体" charset="-122"/>
              </a:rPr>
              <a:t>    singleLinkedList.listHero()</a:t>
            </a:r>
          </a:p>
          <a:p>
            <a:pPr eaLnBrk="1" hangingPunct="1"/>
            <a:endParaRPr lang="en-US" altLang="zh-CN">
              <a:ea typeface="宋体" charset="-122"/>
            </a:endParaRPr>
          </a:p>
          <a:p>
            <a:pPr eaLnBrk="1" hangingPunct="1"/>
            <a:r>
              <a:rPr lang="en-US" altLang="zh-CN">
                <a:ea typeface="宋体" charset="-122"/>
              </a:rPr>
              <a:t>  }</a:t>
            </a:r>
          </a:p>
          <a:p>
            <a:pPr eaLnBrk="1" hangingPunct="1"/>
            <a:r>
              <a:rPr lang="en-US" altLang="zh-CN">
                <a:ea typeface="宋体" charset="-122"/>
              </a:rPr>
              <a:t>}</a:t>
            </a:r>
          </a:p>
          <a:p>
            <a:pPr eaLnBrk="1" hangingPunct="1"/>
            <a:endParaRPr lang="en-US" altLang="zh-CN">
              <a:ea typeface="宋体" charset="-122"/>
            </a:endParaRPr>
          </a:p>
          <a:p>
            <a:pPr eaLnBrk="1" hangingPunct="1"/>
            <a:r>
              <a:rPr lang="en-US" altLang="zh-CN">
                <a:ea typeface="宋体" charset="-122"/>
              </a:rPr>
              <a:t>class SingleLinkedList {</a:t>
            </a:r>
          </a:p>
          <a:p>
            <a:pPr eaLnBrk="1" hangingPunct="1"/>
            <a:r>
              <a:rPr lang="en-US" altLang="zh-CN">
                <a:ea typeface="宋体" charset="-122"/>
              </a:rPr>
              <a:t>  //</a:t>
            </a:r>
            <a:r>
              <a:rPr lang="zh-CN" altLang="en-US">
                <a:ea typeface="宋体" charset="-122"/>
              </a:rPr>
              <a:t>初始化一个头节点</a:t>
            </a:r>
          </a:p>
          <a:p>
            <a:pPr eaLnBrk="1" hangingPunct="1"/>
            <a:r>
              <a:rPr lang="zh-CN" altLang="en-US">
                <a:ea typeface="宋体" charset="-122"/>
              </a:rPr>
              <a:t>  </a:t>
            </a:r>
            <a:r>
              <a:rPr lang="en-US" altLang="zh-CN">
                <a:ea typeface="宋体" charset="-122"/>
              </a:rPr>
              <a:t>val head = new HeroNode(0, "", "")</a:t>
            </a:r>
          </a:p>
          <a:p>
            <a:pPr eaLnBrk="1" hangingPunct="1"/>
            <a:endParaRPr lang="en-US" altLang="zh-CN">
              <a:ea typeface="宋体" charset="-122"/>
            </a:endParaRPr>
          </a:p>
          <a:p>
            <a:pPr eaLnBrk="1" hangingPunct="1"/>
            <a:r>
              <a:rPr lang="en-US" altLang="zh-CN">
                <a:ea typeface="宋体" charset="-122"/>
              </a:rPr>
              <a:t>  //</a:t>
            </a:r>
            <a:r>
              <a:rPr lang="zh-CN" altLang="en-US">
                <a:ea typeface="宋体" charset="-122"/>
              </a:rPr>
              <a:t>显示</a:t>
            </a:r>
            <a:r>
              <a:rPr lang="en-US" altLang="zh-CN">
                <a:ea typeface="宋体" charset="-122"/>
              </a:rPr>
              <a:t>,</a:t>
            </a:r>
            <a:r>
              <a:rPr lang="zh-CN" altLang="en-US">
                <a:ea typeface="宋体" charset="-122"/>
              </a:rPr>
              <a:t>所有的英雄</a:t>
            </a:r>
            <a:r>
              <a:rPr lang="en-US" altLang="zh-CN">
                <a:ea typeface="宋体" charset="-122"/>
              </a:rPr>
              <a:t>,</a:t>
            </a:r>
            <a:r>
              <a:rPr lang="zh-CN" altLang="en-US">
                <a:ea typeface="宋体" charset="-122"/>
              </a:rPr>
              <a:t>需要链表头</a:t>
            </a:r>
          </a:p>
          <a:p>
            <a:pPr eaLnBrk="1" hangingPunct="1"/>
            <a:r>
              <a:rPr lang="zh-CN" altLang="en-US">
                <a:ea typeface="宋体" charset="-122"/>
              </a:rPr>
              <a:t>  </a:t>
            </a:r>
            <a:r>
              <a:rPr lang="en-US" altLang="zh-CN">
                <a:ea typeface="宋体" charset="-122"/>
              </a:rPr>
              <a:t>def listHero(): Unit = {</a:t>
            </a:r>
          </a:p>
          <a:p>
            <a:pPr eaLnBrk="1" hangingPunct="1"/>
            <a:r>
              <a:rPr lang="en-US" altLang="zh-CN">
                <a:ea typeface="宋体" charset="-122"/>
              </a:rPr>
              <a:t>    var temp = head.next // temp</a:t>
            </a:r>
            <a:r>
              <a:rPr lang="zh-CN" altLang="en-US">
                <a:ea typeface="宋体" charset="-122"/>
              </a:rPr>
              <a:t>就是一个跑龙套的</a:t>
            </a:r>
          </a:p>
          <a:p>
            <a:pPr eaLnBrk="1" hangingPunct="1"/>
            <a:r>
              <a:rPr lang="zh-CN" altLang="en-US">
                <a:ea typeface="宋体" charset="-122"/>
              </a:rPr>
              <a:t>    </a:t>
            </a:r>
            <a:r>
              <a:rPr lang="en-US" altLang="zh-CN">
                <a:ea typeface="宋体" charset="-122"/>
              </a:rPr>
              <a:t>breakable {</a:t>
            </a:r>
          </a:p>
          <a:p>
            <a:pPr eaLnBrk="1" hangingPunct="1"/>
            <a:r>
              <a:rPr lang="en-US" altLang="zh-CN">
                <a:ea typeface="宋体" charset="-122"/>
              </a:rPr>
              <a:t>      while (true) {</a:t>
            </a:r>
          </a:p>
          <a:p>
            <a:pPr eaLnBrk="1" hangingPunct="1"/>
            <a:r>
              <a:rPr lang="en-US" altLang="zh-CN">
                <a:ea typeface="宋体" charset="-122"/>
              </a:rPr>
              <a:t>        if (temp == null) {</a:t>
            </a:r>
          </a:p>
          <a:p>
            <a:pPr eaLnBrk="1" hangingPunct="1"/>
            <a:r>
              <a:rPr lang="en-US" altLang="zh-CN">
                <a:ea typeface="宋体" charset="-122"/>
              </a:rPr>
              <a:t>          break()</a:t>
            </a:r>
          </a:p>
          <a:p>
            <a:pPr eaLnBrk="1" hangingPunct="1"/>
            <a:r>
              <a:rPr lang="en-US" altLang="zh-CN">
                <a:ea typeface="宋体" charset="-122"/>
              </a:rPr>
              <a:t>        }</a:t>
            </a:r>
          </a:p>
          <a:p>
            <a:pPr eaLnBrk="1" hangingPunct="1"/>
            <a:r>
              <a:rPr lang="en-US" altLang="zh-CN">
                <a:ea typeface="宋体" charset="-122"/>
              </a:rPr>
              <a:t>        printf("</a:t>
            </a:r>
            <a:r>
              <a:rPr lang="zh-CN" altLang="en-US">
                <a:ea typeface="宋体" charset="-122"/>
              </a:rPr>
              <a:t>编号</a:t>
            </a:r>
            <a:r>
              <a:rPr lang="en-US" altLang="zh-CN">
                <a:ea typeface="宋体" charset="-122"/>
              </a:rPr>
              <a:t>=%d </a:t>
            </a:r>
            <a:r>
              <a:rPr lang="zh-CN" altLang="en-US">
                <a:ea typeface="宋体" charset="-122"/>
              </a:rPr>
              <a:t>名字</a:t>
            </a:r>
            <a:r>
              <a:rPr lang="en-US" altLang="zh-CN">
                <a:ea typeface="宋体" charset="-122"/>
              </a:rPr>
              <a:t>=%s </a:t>
            </a:r>
            <a:r>
              <a:rPr lang="zh-CN" altLang="en-US">
                <a:ea typeface="宋体" charset="-122"/>
              </a:rPr>
              <a:t>外号</a:t>
            </a:r>
            <a:r>
              <a:rPr lang="en-US" altLang="zh-CN">
                <a:ea typeface="宋体" charset="-122"/>
              </a:rPr>
              <a:t>=%s -&gt; \t\n", temp.no, temp.name, temp.nickName)</a:t>
            </a:r>
          </a:p>
          <a:p>
            <a:pPr eaLnBrk="1" hangingPunct="1"/>
            <a:r>
              <a:rPr lang="en-US" altLang="zh-CN">
                <a:ea typeface="宋体" charset="-122"/>
              </a:rPr>
              <a:t>        temp = temp.next</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a:t>
            </a:r>
            <a:r>
              <a:rPr lang="zh-CN" altLang="en-US">
                <a:ea typeface="宋体" charset="-122"/>
              </a:rPr>
              <a:t>我们认为链表可以一直增长，当然也可以设置大小</a:t>
            </a:r>
          </a:p>
          <a:p>
            <a:pPr eaLnBrk="1" hangingPunct="1"/>
            <a:r>
              <a:rPr lang="zh-CN" altLang="en-US">
                <a:ea typeface="宋体" charset="-122"/>
              </a:rPr>
              <a:t>  </a:t>
            </a:r>
            <a:r>
              <a:rPr lang="en-US" altLang="zh-CN">
                <a:ea typeface="宋体" charset="-122"/>
              </a:rPr>
              <a:t>//</a:t>
            </a:r>
            <a:r>
              <a:rPr lang="zh-CN" altLang="en-US">
                <a:ea typeface="宋体" charset="-122"/>
              </a:rPr>
              <a:t>直接追加到链表尾部</a:t>
            </a:r>
            <a:r>
              <a:rPr lang="en-US" altLang="zh-CN">
                <a:ea typeface="宋体" charset="-122"/>
              </a:rPr>
              <a:t>, </a:t>
            </a:r>
            <a:r>
              <a:rPr lang="zh-CN" altLang="en-US">
                <a:ea typeface="宋体" charset="-122"/>
              </a:rPr>
              <a:t>这种方法比较简单</a:t>
            </a:r>
          </a:p>
          <a:p>
            <a:pPr eaLnBrk="1" hangingPunct="1"/>
            <a:r>
              <a:rPr lang="zh-CN" altLang="en-US">
                <a:ea typeface="宋体" charset="-122"/>
              </a:rPr>
              <a:t>  </a:t>
            </a:r>
            <a:r>
              <a:rPr lang="en-US" altLang="zh-CN">
                <a:ea typeface="宋体" charset="-122"/>
              </a:rPr>
              <a:t>def insertHeroNode(newHeroNode: HeroNode) = {</a:t>
            </a:r>
          </a:p>
          <a:p>
            <a:pPr eaLnBrk="1" hangingPunct="1"/>
            <a:endParaRPr lang="en-US" altLang="zh-CN">
              <a:ea typeface="宋体" charset="-122"/>
            </a:endParaRPr>
          </a:p>
          <a:p>
            <a:pPr eaLnBrk="1" hangingPunct="1"/>
            <a:endParaRPr lang="en-US" altLang="zh-CN">
              <a:ea typeface="宋体" charset="-122"/>
            </a:endParaRPr>
          </a:p>
          <a:p>
            <a:pPr eaLnBrk="1" hangingPunct="1"/>
            <a:r>
              <a:rPr lang="en-US" altLang="zh-CN">
                <a:ea typeface="宋体" charset="-122"/>
              </a:rPr>
              <a:t>    var temp = head</a:t>
            </a:r>
          </a:p>
          <a:p>
            <a:pPr eaLnBrk="1" hangingPunct="1"/>
            <a:r>
              <a:rPr lang="en-US" altLang="zh-CN">
                <a:ea typeface="宋体" charset="-122"/>
              </a:rPr>
              <a:t>    breakable {</a:t>
            </a:r>
          </a:p>
          <a:p>
            <a:pPr eaLnBrk="1" hangingPunct="1"/>
            <a:r>
              <a:rPr lang="en-US" altLang="zh-CN">
                <a:ea typeface="宋体" charset="-122"/>
              </a:rPr>
              <a:t>      while (true) {</a:t>
            </a:r>
          </a:p>
          <a:p>
            <a:pPr eaLnBrk="1" hangingPunct="1"/>
            <a:r>
              <a:rPr lang="en-US" altLang="zh-CN">
                <a:ea typeface="宋体" charset="-122"/>
              </a:rPr>
              <a:t>        //</a:t>
            </a:r>
            <a:r>
              <a:rPr lang="zh-CN" altLang="en-US">
                <a:ea typeface="宋体" charset="-122"/>
              </a:rPr>
              <a:t>如果</a:t>
            </a:r>
            <a:r>
              <a:rPr lang="en-US" altLang="zh-CN">
                <a:ea typeface="宋体" charset="-122"/>
              </a:rPr>
              <a:t>temp.next == null </a:t>
            </a:r>
            <a:r>
              <a:rPr lang="zh-CN" altLang="en-US">
                <a:ea typeface="宋体" charset="-122"/>
              </a:rPr>
              <a:t>说明这个就是链表的最后结点了</a:t>
            </a:r>
          </a:p>
          <a:p>
            <a:pPr eaLnBrk="1" hangingPunct="1"/>
            <a:r>
              <a:rPr lang="zh-CN" altLang="en-US">
                <a:ea typeface="宋体" charset="-122"/>
              </a:rPr>
              <a:t>        </a:t>
            </a:r>
            <a:r>
              <a:rPr lang="en-US" altLang="zh-CN">
                <a:ea typeface="宋体" charset="-122"/>
              </a:rPr>
              <a:t>if (temp.next == null) {</a:t>
            </a:r>
          </a:p>
          <a:p>
            <a:pPr eaLnBrk="1" hangingPunct="1"/>
            <a:r>
              <a:rPr lang="en-US" altLang="zh-CN">
                <a:ea typeface="宋体" charset="-122"/>
              </a:rPr>
              <a:t>          break()</a:t>
            </a:r>
          </a:p>
          <a:p>
            <a:pPr eaLnBrk="1" hangingPunct="1"/>
            <a:r>
              <a:rPr lang="en-US" altLang="zh-CN">
                <a:ea typeface="宋体" charset="-122"/>
              </a:rPr>
              <a:t>        }</a:t>
            </a:r>
          </a:p>
          <a:p>
            <a:pPr eaLnBrk="1" hangingPunct="1"/>
            <a:r>
              <a:rPr lang="en-US" altLang="zh-CN">
                <a:ea typeface="宋体" charset="-122"/>
              </a:rPr>
              <a:t>        temp = temp.next</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a:t>
            </a:r>
            <a:r>
              <a:rPr lang="zh-CN" altLang="en-US">
                <a:ea typeface="宋体" charset="-122"/>
              </a:rPr>
              <a:t>当退出</a:t>
            </a:r>
            <a:r>
              <a:rPr lang="en-US" altLang="zh-CN">
                <a:ea typeface="宋体" charset="-122"/>
              </a:rPr>
              <a:t>for</a:t>
            </a:r>
            <a:r>
              <a:rPr lang="zh-CN" altLang="en-US">
                <a:ea typeface="宋体" charset="-122"/>
              </a:rPr>
              <a:t>循环后，</a:t>
            </a:r>
            <a:r>
              <a:rPr lang="en-US" altLang="zh-CN">
                <a:ea typeface="宋体" charset="-122"/>
              </a:rPr>
              <a:t>temp</a:t>
            </a:r>
            <a:r>
              <a:rPr lang="zh-CN" altLang="en-US">
                <a:ea typeface="宋体" charset="-122"/>
              </a:rPr>
              <a:t>就到达链表最后</a:t>
            </a:r>
          </a:p>
          <a:p>
            <a:pPr eaLnBrk="1" hangingPunct="1"/>
            <a:r>
              <a:rPr lang="zh-CN" altLang="en-US">
                <a:ea typeface="宋体" charset="-122"/>
              </a:rPr>
              <a:t>    </a:t>
            </a:r>
            <a:r>
              <a:rPr lang="en-US" altLang="zh-CN">
                <a:ea typeface="宋体" charset="-122"/>
              </a:rPr>
              <a:t>temp.next = newHeroNode</a:t>
            </a:r>
          </a:p>
          <a:p>
            <a:pPr eaLnBrk="1" hangingPunct="1"/>
            <a:endParaRPr lang="en-US" altLang="zh-CN">
              <a:ea typeface="宋体" charset="-122"/>
            </a:endParaRP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a:t>
            </a:r>
            <a:r>
              <a:rPr lang="zh-CN" altLang="en-US">
                <a:ea typeface="宋体" charset="-122"/>
              </a:rPr>
              <a:t>第二种添加方式</a:t>
            </a:r>
            <a:r>
              <a:rPr lang="en-US" altLang="zh-CN">
                <a:ea typeface="宋体" charset="-122"/>
              </a:rPr>
              <a:t>:.</a:t>
            </a:r>
            <a:r>
              <a:rPr lang="zh-CN" altLang="en-US">
                <a:ea typeface="宋体" charset="-122"/>
              </a:rPr>
              <a:t>在添加的时候，考虑到英雄的排名</a:t>
            </a:r>
          </a:p>
          <a:p>
            <a:pPr eaLnBrk="1" hangingPunct="1"/>
            <a:r>
              <a:rPr lang="zh-CN" altLang="en-US">
                <a:ea typeface="宋体" charset="-122"/>
              </a:rPr>
              <a:t>  </a:t>
            </a:r>
            <a:r>
              <a:rPr lang="en-US" altLang="zh-CN">
                <a:ea typeface="宋体" charset="-122"/>
              </a:rPr>
              <a:t>def insertHeroNode2(newHeroNode: HeroNode) = {</a:t>
            </a:r>
          </a:p>
          <a:p>
            <a:pPr eaLnBrk="1" hangingPunct="1"/>
            <a:r>
              <a:rPr lang="en-US" altLang="zh-CN">
                <a:ea typeface="宋体" charset="-122"/>
              </a:rPr>
              <a:t>    //2.</a:t>
            </a:r>
            <a:r>
              <a:rPr lang="zh-CN" altLang="en-US">
                <a:ea typeface="宋体" charset="-122"/>
              </a:rPr>
              <a:t>在添加的时候，考虑到英雄的排名</a:t>
            </a:r>
          </a:p>
          <a:p>
            <a:pPr eaLnBrk="1" hangingPunct="1"/>
            <a:r>
              <a:rPr lang="zh-CN" altLang="en-US">
                <a:ea typeface="宋体" charset="-122"/>
              </a:rPr>
              <a:t>    </a:t>
            </a:r>
            <a:r>
              <a:rPr lang="en-US" altLang="zh-CN">
                <a:ea typeface="宋体" charset="-122"/>
              </a:rPr>
              <a:t>//</a:t>
            </a:r>
            <a:r>
              <a:rPr lang="zh-CN" altLang="en-US">
                <a:ea typeface="宋体" charset="-122"/>
              </a:rPr>
              <a:t>这里分三种情况考虑添加 </a:t>
            </a:r>
            <a:r>
              <a:rPr lang="en-US" altLang="zh-CN">
                <a:ea typeface="宋体" charset="-122"/>
              </a:rPr>
              <a:t>(1) </a:t>
            </a:r>
            <a:r>
              <a:rPr lang="zh-CN" altLang="en-US">
                <a:ea typeface="宋体" charset="-122"/>
              </a:rPr>
              <a:t>空链表 </a:t>
            </a:r>
            <a:r>
              <a:rPr lang="en-US" altLang="zh-CN">
                <a:ea typeface="宋体" charset="-122"/>
              </a:rPr>
              <a:t>(2) </a:t>
            </a:r>
            <a:r>
              <a:rPr lang="zh-CN" altLang="en-US">
                <a:ea typeface="宋体" charset="-122"/>
              </a:rPr>
              <a:t>已经是有序链表 </a:t>
            </a:r>
            <a:r>
              <a:rPr lang="en-US" altLang="zh-CN">
                <a:ea typeface="宋体" charset="-122"/>
              </a:rPr>
              <a:t>(3) </a:t>
            </a:r>
            <a:r>
              <a:rPr lang="zh-CN" altLang="en-US">
                <a:ea typeface="宋体" charset="-122"/>
              </a:rPr>
              <a:t>中间编号不连续链表</a:t>
            </a:r>
          </a:p>
          <a:p>
            <a:pPr eaLnBrk="1" hangingPunct="1"/>
            <a:endParaRPr lang="zh-CN" altLang="en-US">
              <a:ea typeface="宋体" charset="-122"/>
            </a:endParaRPr>
          </a:p>
          <a:p>
            <a:pPr eaLnBrk="1" hangingPunct="1"/>
            <a:r>
              <a:rPr lang="zh-CN" altLang="en-US">
                <a:ea typeface="宋体" charset="-122"/>
              </a:rPr>
              <a:t>    </a:t>
            </a:r>
            <a:r>
              <a:rPr lang="en-US" altLang="zh-CN">
                <a:ea typeface="宋体" charset="-122"/>
              </a:rPr>
              <a:t>var temp = head</a:t>
            </a:r>
          </a:p>
          <a:p>
            <a:pPr eaLnBrk="1" hangingPunct="1"/>
            <a:r>
              <a:rPr lang="en-US" altLang="zh-CN">
                <a:ea typeface="宋体" charset="-122"/>
              </a:rPr>
              <a:t>    var flag = false //</a:t>
            </a:r>
            <a:r>
              <a:rPr lang="zh-CN" altLang="en-US">
                <a:ea typeface="宋体" charset="-122"/>
              </a:rPr>
              <a:t>声明一个标志</a:t>
            </a:r>
          </a:p>
          <a:p>
            <a:pPr eaLnBrk="1" hangingPunct="1"/>
            <a:endParaRPr lang="zh-CN" altLang="en-US">
              <a:ea typeface="宋体" charset="-122"/>
            </a:endParaRPr>
          </a:p>
          <a:p>
            <a:pPr eaLnBrk="1" hangingPunct="1"/>
            <a:r>
              <a:rPr lang="zh-CN" altLang="en-US">
                <a:ea typeface="宋体" charset="-122"/>
              </a:rPr>
              <a:t>    </a:t>
            </a:r>
            <a:r>
              <a:rPr lang="en-US" altLang="zh-CN">
                <a:ea typeface="宋体" charset="-122"/>
              </a:rPr>
              <a:t>breakable {</a:t>
            </a:r>
          </a:p>
          <a:p>
            <a:pPr eaLnBrk="1" hangingPunct="1"/>
            <a:r>
              <a:rPr lang="en-US" altLang="zh-CN">
                <a:ea typeface="宋体" charset="-122"/>
              </a:rPr>
              <a:t>      while (true) {</a:t>
            </a:r>
          </a:p>
          <a:p>
            <a:pPr eaLnBrk="1" hangingPunct="1"/>
            <a:r>
              <a:rPr lang="en-US" altLang="zh-CN">
                <a:ea typeface="宋体" charset="-122"/>
              </a:rPr>
              <a:t>        if (temp.next == null) {</a:t>
            </a:r>
          </a:p>
          <a:p>
            <a:pPr eaLnBrk="1" hangingPunct="1"/>
            <a:r>
              <a:rPr lang="en-US" altLang="zh-CN">
                <a:ea typeface="宋体" charset="-122"/>
              </a:rPr>
              <a:t>          break() //</a:t>
            </a:r>
            <a:r>
              <a:rPr lang="zh-CN" altLang="en-US">
                <a:ea typeface="宋体" charset="-122"/>
              </a:rPr>
              <a:t>说明已经找到了链表的最后</a:t>
            </a:r>
          </a:p>
          <a:p>
            <a:pPr eaLnBrk="1" hangingPunct="1"/>
            <a:r>
              <a:rPr lang="zh-CN" altLang="en-US">
                <a:ea typeface="宋体" charset="-122"/>
              </a:rPr>
              <a:t>        </a:t>
            </a:r>
            <a:r>
              <a:rPr lang="en-US" altLang="zh-CN">
                <a:ea typeface="宋体" charset="-122"/>
              </a:rPr>
              <a:t>}</a:t>
            </a:r>
          </a:p>
          <a:p>
            <a:pPr eaLnBrk="1" hangingPunct="1"/>
            <a:r>
              <a:rPr lang="en-US" altLang="zh-CN">
                <a:ea typeface="宋体" charset="-122"/>
              </a:rPr>
              <a:t>        if (temp.next.no &gt; newHeroNode.no) {</a:t>
            </a:r>
          </a:p>
          <a:p>
            <a:pPr eaLnBrk="1" hangingPunct="1"/>
            <a:r>
              <a:rPr lang="en-US" altLang="zh-CN">
                <a:ea typeface="宋体" charset="-122"/>
              </a:rPr>
              <a:t>          break() //newHeroNode</a:t>
            </a:r>
            <a:r>
              <a:rPr lang="zh-CN" altLang="en-US">
                <a:ea typeface="宋体" charset="-122"/>
              </a:rPr>
              <a:t>就应该加入到</a:t>
            </a:r>
            <a:r>
              <a:rPr lang="en-US" altLang="zh-CN">
                <a:ea typeface="宋体" charset="-122"/>
              </a:rPr>
              <a:t>temp</a:t>
            </a:r>
            <a:r>
              <a:rPr lang="zh-CN" altLang="en-US">
                <a:ea typeface="宋体" charset="-122"/>
              </a:rPr>
              <a:t>后</a:t>
            </a:r>
          </a:p>
          <a:p>
            <a:pPr eaLnBrk="1" hangingPunct="1"/>
            <a:r>
              <a:rPr lang="zh-CN" altLang="en-US">
                <a:ea typeface="宋体" charset="-122"/>
              </a:rPr>
              <a:t>        </a:t>
            </a:r>
            <a:r>
              <a:rPr lang="en-US" altLang="zh-CN">
                <a:ea typeface="宋体" charset="-122"/>
              </a:rPr>
              <a:t>} else if (temp.next.no == newHeroNode.no) {</a:t>
            </a:r>
          </a:p>
          <a:p>
            <a:pPr eaLnBrk="1" hangingPunct="1"/>
            <a:r>
              <a:rPr lang="en-US" altLang="zh-CN">
                <a:ea typeface="宋体" charset="-122"/>
              </a:rPr>
              <a:t>          //</a:t>
            </a:r>
            <a:r>
              <a:rPr lang="zh-CN" altLang="en-US">
                <a:ea typeface="宋体" charset="-122"/>
              </a:rPr>
              <a:t>说明已经有这个英雄编号了</a:t>
            </a:r>
          </a:p>
          <a:p>
            <a:pPr eaLnBrk="1" hangingPunct="1"/>
            <a:r>
              <a:rPr lang="zh-CN" altLang="en-US">
                <a:ea typeface="宋体" charset="-122"/>
              </a:rPr>
              <a:t>          </a:t>
            </a:r>
            <a:r>
              <a:rPr lang="en-US" altLang="zh-CN">
                <a:ea typeface="宋体" charset="-122"/>
              </a:rPr>
              <a:t>flag = true</a:t>
            </a:r>
          </a:p>
          <a:p>
            <a:pPr eaLnBrk="1" hangingPunct="1"/>
            <a:r>
              <a:rPr lang="en-US" altLang="zh-CN">
                <a:ea typeface="宋体" charset="-122"/>
              </a:rPr>
              <a:t>        }</a:t>
            </a:r>
          </a:p>
          <a:p>
            <a:pPr eaLnBrk="1" hangingPunct="1"/>
            <a:r>
              <a:rPr lang="en-US" altLang="zh-CN">
                <a:ea typeface="宋体" charset="-122"/>
              </a:rPr>
              <a:t>        temp = temp.next</a:t>
            </a: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if (!flag) { //</a:t>
            </a:r>
            <a:r>
              <a:rPr lang="zh-CN" altLang="en-US">
                <a:ea typeface="宋体" charset="-122"/>
              </a:rPr>
              <a:t>添加的英雄编号没有占用</a:t>
            </a:r>
            <a:r>
              <a:rPr lang="en-US" altLang="zh-CN">
                <a:ea typeface="宋体" charset="-122"/>
              </a:rPr>
              <a:t>,</a:t>
            </a:r>
            <a:r>
              <a:rPr lang="zh-CN" altLang="en-US">
                <a:ea typeface="宋体" charset="-122"/>
              </a:rPr>
              <a:t>就插入到</a:t>
            </a:r>
            <a:r>
              <a:rPr lang="en-US" altLang="zh-CN">
                <a:ea typeface="宋体" charset="-122"/>
              </a:rPr>
              <a:t>temp</a:t>
            </a:r>
            <a:r>
              <a:rPr lang="zh-CN" altLang="en-US">
                <a:ea typeface="宋体" charset="-122"/>
              </a:rPr>
              <a:t>的后面</a:t>
            </a:r>
          </a:p>
          <a:p>
            <a:pPr eaLnBrk="1" hangingPunct="1"/>
            <a:r>
              <a:rPr lang="zh-CN" altLang="en-US">
                <a:ea typeface="宋体" charset="-122"/>
              </a:rPr>
              <a:t>      </a:t>
            </a:r>
            <a:r>
              <a:rPr lang="en-US" altLang="zh-CN">
                <a:ea typeface="宋体" charset="-122"/>
              </a:rPr>
              <a:t>newHeroNode.next = temp.next</a:t>
            </a:r>
          </a:p>
          <a:p>
            <a:pPr eaLnBrk="1" hangingPunct="1"/>
            <a:r>
              <a:rPr lang="en-US" altLang="zh-CN">
                <a:ea typeface="宋体" charset="-122"/>
              </a:rPr>
              <a:t>      temp.next = newHeroNode</a:t>
            </a:r>
          </a:p>
          <a:p>
            <a:pPr eaLnBrk="1" hangingPunct="1"/>
            <a:r>
              <a:rPr lang="en-US" altLang="zh-CN">
                <a:ea typeface="宋体" charset="-122"/>
              </a:rPr>
              <a:t>    } else {</a:t>
            </a:r>
          </a:p>
          <a:p>
            <a:pPr eaLnBrk="1" hangingPunct="1"/>
            <a:r>
              <a:rPr lang="en-US" altLang="zh-CN">
                <a:ea typeface="宋体" charset="-122"/>
              </a:rPr>
              <a:t>      printf("</a:t>
            </a:r>
            <a:r>
              <a:rPr lang="zh-CN" altLang="en-US">
                <a:ea typeface="宋体" charset="-122"/>
              </a:rPr>
              <a:t>编号为</a:t>
            </a:r>
            <a:r>
              <a:rPr lang="en-US" altLang="zh-CN">
                <a:ea typeface="宋体" charset="-122"/>
              </a:rPr>
              <a:t>%d </a:t>
            </a:r>
            <a:r>
              <a:rPr lang="zh-CN" altLang="en-US">
                <a:ea typeface="宋体" charset="-122"/>
              </a:rPr>
              <a:t>的英雄已经存在，不能添加了</a:t>
            </a:r>
            <a:r>
              <a:rPr lang="en-US" altLang="zh-CN">
                <a:ea typeface="宋体" charset="-122"/>
              </a:rPr>
              <a:t>\n", newHeroNode.no)</a:t>
            </a: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endParaRPr lang="en-US" altLang="zh-CN">
              <a:ea typeface="宋体" charset="-122"/>
            </a:endParaRPr>
          </a:p>
          <a:p>
            <a:pPr eaLnBrk="1" hangingPunct="1"/>
            <a:r>
              <a:rPr lang="en-US" altLang="zh-CN">
                <a:ea typeface="宋体" charset="-122"/>
              </a:rPr>
              <a:t>  //</a:t>
            </a:r>
            <a:r>
              <a:rPr lang="zh-CN" altLang="en-US">
                <a:ea typeface="宋体" charset="-122"/>
              </a:rPr>
              <a:t>根据某个</a:t>
            </a:r>
            <a:r>
              <a:rPr lang="en-US" altLang="zh-CN">
                <a:ea typeface="宋体" charset="-122"/>
              </a:rPr>
              <a:t>id</a:t>
            </a:r>
            <a:r>
              <a:rPr lang="zh-CN" altLang="en-US">
                <a:ea typeface="宋体" charset="-122"/>
              </a:rPr>
              <a:t>删除英雄</a:t>
            </a:r>
          </a:p>
          <a:p>
            <a:pPr eaLnBrk="1" hangingPunct="1"/>
            <a:r>
              <a:rPr lang="zh-CN" altLang="en-US">
                <a:ea typeface="宋体" charset="-122"/>
              </a:rPr>
              <a:t>  </a:t>
            </a:r>
            <a:r>
              <a:rPr lang="en-US" altLang="zh-CN">
                <a:ea typeface="宋体" charset="-122"/>
              </a:rPr>
              <a:t>def delHero(no: Int): Unit = {</a:t>
            </a:r>
          </a:p>
          <a:p>
            <a:pPr eaLnBrk="1" hangingPunct="1"/>
            <a:r>
              <a:rPr lang="en-US" altLang="zh-CN">
                <a:ea typeface="宋体" charset="-122"/>
              </a:rPr>
              <a:t>    //</a:t>
            </a:r>
            <a:r>
              <a:rPr lang="zh-CN" altLang="en-US">
                <a:ea typeface="宋体" charset="-122"/>
              </a:rPr>
              <a:t>注意是判断</a:t>
            </a:r>
            <a:r>
              <a:rPr lang="en-US" altLang="zh-CN">
                <a:ea typeface="宋体" charset="-122"/>
              </a:rPr>
              <a:t>temp.Next</a:t>
            </a:r>
            <a:r>
              <a:rPr lang="zh-CN" altLang="en-US">
                <a:ea typeface="宋体" charset="-122"/>
              </a:rPr>
              <a:t>是不是要删除的结点，而不是判断</a:t>
            </a:r>
            <a:r>
              <a:rPr lang="en-US" altLang="zh-CN">
                <a:ea typeface="宋体" charset="-122"/>
              </a:rPr>
              <a:t>temp</a:t>
            </a:r>
            <a:r>
              <a:rPr lang="zh-CN" altLang="en-US">
                <a:ea typeface="宋体" charset="-122"/>
              </a:rPr>
              <a:t>是不是要删除的结点</a:t>
            </a:r>
          </a:p>
          <a:p>
            <a:pPr eaLnBrk="1" hangingPunct="1"/>
            <a:r>
              <a:rPr lang="zh-CN" altLang="en-US">
                <a:ea typeface="宋体" charset="-122"/>
              </a:rPr>
              <a:t>    </a:t>
            </a:r>
            <a:r>
              <a:rPr lang="en-US" altLang="zh-CN">
                <a:ea typeface="宋体" charset="-122"/>
              </a:rPr>
              <a:t>var temp = head</a:t>
            </a:r>
          </a:p>
          <a:p>
            <a:pPr eaLnBrk="1" hangingPunct="1"/>
            <a:r>
              <a:rPr lang="en-US" altLang="zh-CN">
                <a:ea typeface="宋体" charset="-122"/>
              </a:rPr>
              <a:t>    var flag = false //</a:t>
            </a:r>
            <a:r>
              <a:rPr lang="zh-CN" altLang="en-US">
                <a:ea typeface="宋体" charset="-122"/>
              </a:rPr>
              <a:t>标志</a:t>
            </a:r>
          </a:p>
          <a:p>
            <a:pPr eaLnBrk="1" hangingPunct="1"/>
            <a:r>
              <a:rPr lang="zh-CN" altLang="en-US">
                <a:ea typeface="宋体" charset="-122"/>
              </a:rPr>
              <a:t>    </a:t>
            </a:r>
            <a:r>
              <a:rPr lang="en-US" altLang="zh-CN">
                <a:ea typeface="宋体" charset="-122"/>
              </a:rPr>
              <a:t>breakable {</a:t>
            </a:r>
          </a:p>
          <a:p>
            <a:pPr eaLnBrk="1" hangingPunct="1"/>
            <a:r>
              <a:rPr lang="en-US" altLang="zh-CN">
                <a:ea typeface="宋体" charset="-122"/>
              </a:rPr>
              <a:t>      while (true) {</a:t>
            </a:r>
          </a:p>
          <a:p>
            <a:pPr eaLnBrk="1" hangingPunct="1"/>
            <a:r>
              <a:rPr lang="en-US" altLang="zh-CN">
                <a:ea typeface="宋体" charset="-122"/>
              </a:rPr>
              <a:t>        if (temp.next == null) {</a:t>
            </a:r>
          </a:p>
          <a:p>
            <a:pPr eaLnBrk="1" hangingPunct="1"/>
            <a:r>
              <a:rPr lang="en-US" altLang="zh-CN">
                <a:ea typeface="宋体" charset="-122"/>
              </a:rPr>
              <a:t>          break() //</a:t>
            </a:r>
            <a:r>
              <a:rPr lang="zh-CN" altLang="en-US">
                <a:ea typeface="宋体" charset="-122"/>
              </a:rPr>
              <a:t>没有找到</a:t>
            </a:r>
          </a:p>
          <a:p>
            <a:pPr eaLnBrk="1" hangingPunct="1"/>
            <a:r>
              <a:rPr lang="zh-CN" altLang="en-US">
                <a:ea typeface="宋体" charset="-122"/>
              </a:rPr>
              <a:t>        </a:t>
            </a:r>
            <a:r>
              <a:rPr lang="en-US" altLang="zh-CN">
                <a:ea typeface="宋体" charset="-122"/>
              </a:rPr>
              <a:t>}</a:t>
            </a:r>
          </a:p>
          <a:p>
            <a:pPr eaLnBrk="1" hangingPunct="1"/>
            <a:r>
              <a:rPr lang="en-US" altLang="zh-CN">
                <a:ea typeface="宋体" charset="-122"/>
              </a:rPr>
              <a:t>        if (temp.next.no == no) {</a:t>
            </a:r>
          </a:p>
          <a:p>
            <a:pPr eaLnBrk="1" hangingPunct="1"/>
            <a:r>
              <a:rPr lang="en-US" altLang="zh-CN">
                <a:ea typeface="宋体" charset="-122"/>
              </a:rPr>
              <a:t>          //</a:t>
            </a:r>
            <a:r>
              <a:rPr lang="zh-CN" altLang="en-US">
                <a:ea typeface="宋体" charset="-122"/>
              </a:rPr>
              <a:t>找到</a:t>
            </a:r>
          </a:p>
          <a:p>
            <a:pPr eaLnBrk="1" hangingPunct="1"/>
            <a:r>
              <a:rPr lang="zh-CN" altLang="en-US">
                <a:ea typeface="宋体" charset="-122"/>
              </a:rPr>
              <a:t>          </a:t>
            </a:r>
            <a:r>
              <a:rPr lang="en-US" altLang="zh-CN">
                <a:ea typeface="宋体" charset="-122"/>
              </a:rPr>
              <a:t>flag = true</a:t>
            </a:r>
          </a:p>
          <a:p>
            <a:pPr eaLnBrk="1" hangingPunct="1"/>
            <a:r>
              <a:rPr lang="en-US" altLang="zh-CN">
                <a:ea typeface="宋体" charset="-122"/>
              </a:rPr>
              <a:t>          break()</a:t>
            </a:r>
          </a:p>
          <a:p>
            <a:pPr eaLnBrk="1" hangingPunct="1"/>
            <a:r>
              <a:rPr lang="en-US" altLang="zh-CN">
                <a:ea typeface="宋体" charset="-122"/>
              </a:rPr>
              <a:t>        }</a:t>
            </a:r>
          </a:p>
          <a:p>
            <a:pPr eaLnBrk="1" hangingPunct="1"/>
            <a:r>
              <a:rPr lang="en-US" altLang="zh-CN">
                <a:ea typeface="宋体" charset="-122"/>
              </a:rPr>
              <a:t>        temp = temp.next</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if (flag) {</a:t>
            </a:r>
          </a:p>
          <a:p>
            <a:pPr eaLnBrk="1" hangingPunct="1"/>
            <a:r>
              <a:rPr lang="en-US" altLang="zh-CN">
                <a:ea typeface="宋体" charset="-122"/>
              </a:rPr>
              <a:t>      temp.next = temp.next.next</a:t>
            </a:r>
          </a:p>
          <a:p>
            <a:pPr eaLnBrk="1" hangingPunct="1"/>
            <a:r>
              <a:rPr lang="en-US" altLang="zh-CN">
                <a:ea typeface="宋体" charset="-122"/>
              </a:rPr>
              <a:t>    } else {</a:t>
            </a:r>
          </a:p>
          <a:p>
            <a:pPr eaLnBrk="1" hangingPunct="1"/>
            <a:r>
              <a:rPr lang="en-US" altLang="zh-CN">
                <a:ea typeface="宋体" charset="-122"/>
              </a:rPr>
              <a:t>      printf("</a:t>
            </a:r>
            <a:r>
              <a:rPr lang="zh-CN" altLang="en-US">
                <a:ea typeface="宋体" charset="-122"/>
              </a:rPr>
              <a:t>你希望删除的编号</a:t>
            </a:r>
            <a:r>
              <a:rPr lang="en-US" altLang="zh-CN">
                <a:ea typeface="宋体" charset="-122"/>
              </a:rPr>
              <a:t>%d </a:t>
            </a:r>
            <a:r>
              <a:rPr lang="zh-CN" altLang="en-US">
                <a:ea typeface="宋体" charset="-122"/>
              </a:rPr>
              <a:t>不存在</a:t>
            </a:r>
            <a:r>
              <a:rPr lang="en-US" altLang="zh-CN">
                <a:ea typeface="宋体" charset="-122"/>
              </a:rPr>
              <a:t>", no)</a:t>
            </a: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def updateHero(newHero: HeroNode): Unit = {</a:t>
            </a:r>
          </a:p>
          <a:p>
            <a:pPr eaLnBrk="1" hangingPunct="1"/>
            <a:r>
              <a:rPr lang="en-US" altLang="zh-CN">
                <a:ea typeface="宋体" charset="-122"/>
              </a:rPr>
              <a:t>    //</a:t>
            </a:r>
            <a:r>
              <a:rPr lang="zh-CN" altLang="en-US">
                <a:ea typeface="宋体" charset="-122"/>
              </a:rPr>
              <a:t>首先定位这个英雄节点</a:t>
            </a:r>
          </a:p>
          <a:p>
            <a:pPr eaLnBrk="1" hangingPunct="1"/>
            <a:r>
              <a:rPr lang="zh-CN" altLang="en-US">
                <a:ea typeface="宋体" charset="-122"/>
              </a:rPr>
              <a:t>    </a:t>
            </a:r>
            <a:r>
              <a:rPr lang="en-US" altLang="zh-CN">
                <a:ea typeface="宋体" charset="-122"/>
              </a:rPr>
              <a:t>var temp = head</a:t>
            </a:r>
          </a:p>
          <a:p>
            <a:pPr eaLnBrk="1" hangingPunct="1"/>
            <a:r>
              <a:rPr lang="en-US" altLang="zh-CN">
                <a:ea typeface="宋体" charset="-122"/>
              </a:rPr>
              <a:t>    breakable {</a:t>
            </a:r>
          </a:p>
          <a:p>
            <a:pPr eaLnBrk="1" hangingPunct="1"/>
            <a:r>
              <a:rPr lang="en-US" altLang="zh-CN">
                <a:ea typeface="宋体" charset="-122"/>
              </a:rPr>
              <a:t>      while (true) {</a:t>
            </a:r>
          </a:p>
          <a:p>
            <a:pPr eaLnBrk="1" hangingPunct="1"/>
            <a:r>
              <a:rPr lang="en-US" altLang="zh-CN">
                <a:ea typeface="宋体" charset="-122"/>
              </a:rPr>
              <a:t>        if (temp.next == null) break()</a:t>
            </a:r>
          </a:p>
          <a:p>
            <a:pPr eaLnBrk="1" hangingPunct="1"/>
            <a:r>
              <a:rPr lang="en-US" altLang="zh-CN">
                <a:ea typeface="宋体" charset="-122"/>
              </a:rPr>
              <a:t>        if (temp.next.no == newHero.no) {</a:t>
            </a:r>
          </a:p>
          <a:p>
            <a:pPr eaLnBrk="1" hangingPunct="1"/>
            <a:r>
              <a:rPr lang="en-US" altLang="zh-CN">
                <a:ea typeface="宋体" charset="-122"/>
              </a:rPr>
              <a:t>          break() //</a:t>
            </a:r>
            <a:r>
              <a:rPr lang="zh-CN" altLang="en-US">
                <a:ea typeface="宋体" charset="-122"/>
              </a:rPr>
              <a:t>找到了</a:t>
            </a:r>
            <a:r>
              <a:rPr lang="en-US" altLang="zh-CN">
                <a:ea typeface="宋体" charset="-122"/>
              </a:rPr>
              <a:t>.</a:t>
            </a:r>
          </a:p>
          <a:p>
            <a:pPr eaLnBrk="1" hangingPunct="1"/>
            <a:r>
              <a:rPr lang="en-US" altLang="zh-CN">
                <a:ea typeface="宋体" charset="-122"/>
              </a:rPr>
              <a:t>        }</a:t>
            </a:r>
          </a:p>
          <a:p>
            <a:pPr eaLnBrk="1" hangingPunct="1"/>
            <a:r>
              <a:rPr lang="en-US" altLang="zh-CN">
                <a:ea typeface="宋体" charset="-122"/>
              </a:rPr>
              <a:t>        temp = temp.next</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if (temp.next != null) {</a:t>
            </a:r>
          </a:p>
          <a:p>
            <a:pPr eaLnBrk="1" hangingPunct="1"/>
            <a:r>
              <a:rPr lang="en-US" altLang="zh-CN">
                <a:ea typeface="宋体" charset="-122"/>
              </a:rPr>
              <a:t>      //</a:t>
            </a:r>
            <a:r>
              <a:rPr lang="zh-CN" altLang="en-US">
                <a:ea typeface="宋体" charset="-122"/>
              </a:rPr>
              <a:t>找到了可以修改了</a:t>
            </a:r>
            <a:r>
              <a:rPr lang="en-US" altLang="zh-CN">
                <a:ea typeface="宋体" charset="-122"/>
              </a:rPr>
              <a:t>, </a:t>
            </a:r>
            <a:r>
              <a:rPr lang="zh-CN" altLang="en-US">
                <a:ea typeface="宋体" charset="-122"/>
              </a:rPr>
              <a:t>直接换结点</a:t>
            </a:r>
          </a:p>
          <a:p>
            <a:pPr eaLnBrk="1" hangingPunct="1"/>
            <a:r>
              <a:rPr lang="zh-CN" altLang="en-US">
                <a:ea typeface="宋体" charset="-122"/>
              </a:rPr>
              <a:t>      </a:t>
            </a:r>
            <a:r>
              <a:rPr lang="en-US" altLang="zh-CN">
                <a:ea typeface="宋体" charset="-122"/>
              </a:rPr>
              <a:t>//</a:t>
            </a:r>
            <a:r>
              <a:rPr lang="zh-CN" altLang="en-US">
                <a:ea typeface="宋体" charset="-122"/>
              </a:rPr>
              <a:t>当然也可以修改具体的字段值，我这里使用的是直接换结点</a:t>
            </a:r>
          </a:p>
          <a:p>
            <a:pPr eaLnBrk="1" hangingPunct="1"/>
            <a:r>
              <a:rPr lang="zh-CN" altLang="en-US">
                <a:ea typeface="宋体" charset="-122"/>
              </a:rPr>
              <a:t>      </a:t>
            </a:r>
            <a:r>
              <a:rPr lang="en-US" altLang="zh-CN">
                <a:ea typeface="宋体" charset="-122"/>
              </a:rPr>
              <a:t>//</a:t>
            </a:r>
            <a:r>
              <a:rPr lang="zh-CN" altLang="en-US">
                <a:ea typeface="宋体" charset="-122"/>
              </a:rPr>
              <a:t>同样，要修改的节点不是</a:t>
            </a:r>
            <a:r>
              <a:rPr lang="en-US" altLang="zh-CN">
                <a:ea typeface="宋体" charset="-122"/>
              </a:rPr>
              <a:t>temp</a:t>
            </a:r>
            <a:r>
              <a:rPr lang="zh-CN" altLang="en-US">
                <a:ea typeface="宋体" charset="-122"/>
              </a:rPr>
              <a:t>而是</a:t>
            </a:r>
            <a:r>
              <a:rPr lang="en-US" altLang="zh-CN">
                <a:ea typeface="宋体" charset="-122"/>
              </a:rPr>
              <a:t>temp.next !</a:t>
            </a:r>
          </a:p>
          <a:p>
            <a:pPr eaLnBrk="1" hangingPunct="1"/>
            <a:r>
              <a:rPr lang="en-US" altLang="zh-CN">
                <a:ea typeface="宋体" charset="-122"/>
              </a:rPr>
              <a:t>      newHero.next = temp.next.next</a:t>
            </a:r>
          </a:p>
          <a:p>
            <a:pPr eaLnBrk="1" hangingPunct="1"/>
            <a:r>
              <a:rPr lang="en-US" altLang="zh-CN">
                <a:ea typeface="宋体" charset="-122"/>
              </a:rPr>
              <a:t>      temp.next = newHero</a:t>
            </a:r>
          </a:p>
          <a:p>
            <a:pPr eaLnBrk="1" hangingPunct="1"/>
            <a:r>
              <a:rPr lang="en-US" altLang="zh-CN">
                <a:ea typeface="宋体" charset="-122"/>
              </a:rPr>
              <a:t>    } else {</a:t>
            </a:r>
          </a:p>
          <a:p>
            <a:pPr eaLnBrk="1" hangingPunct="1"/>
            <a:r>
              <a:rPr lang="en-US" altLang="zh-CN">
                <a:ea typeface="宋体" charset="-122"/>
              </a:rPr>
              <a:t>      printf("</a:t>
            </a:r>
            <a:r>
              <a:rPr lang="zh-CN" altLang="en-US">
                <a:ea typeface="宋体" charset="-122"/>
              </a:rPr>
              <a:t>你要修改的的编号</a:t>
            </a:r>
            <a:r>
              <a:rPr lang="en-US" altLang="zh-CN">
                <a:ea typeface="宋体" charset="-122"/>
              </a:rPr>
              <a:t>%d</a:t>
            </a:r>
            <a:r>
              <a:rPr lang="zh-CN" altLang="en-US">
                <a:ea typeface="宋体" charset="-122"/>
              </a:rPr>
              <a:t>不存在</a:t>
            </a:r>
            <a:r>
              <a:rPr lang="en-US" altLang="zh-CN">
                <a:ea typeface="宋体" charset="-122"/>
              </a:rPr>
              <a:t>\n", newHero.no)</a:t>
            </a: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a:t>
            </a:r>
          </a:p>
          <a:p>
            <a:pPr eaLnBrk="1" hangingPunct="1"/>
            <a:endParaRPr lang="en-US" altLang="zh-CN">
              <a:ea typeface="宋体" charset="-122"/>
            </a:endParaRPr>
          </a:p>
          <a:p>
            <a:pPr eaLnBrk="1" hangingPunct="1"/>
            <a:r>
              <a:rPr lang="en-US" altLang="zh-CN">
                <a:ea typeface="宋体" charset="-122"/>
              </a:rPr>
              <a:t>class HeroNode(hNo: Int, hName: String, hNickName: String) {</a:t>
            </a:r>
          </a:p>
          <a:p>
            <a:pPr eaLnBrk="1" hangingPunct="1"/>
            <a:endParaRPr lang="en-US" altLang="zh-CN">
              <a:ea typeface="宋体" charset="-122"/>
            </a:endParaRPr>
          </a:p>
          <a:p>
            <a:pPr eaLnBrk="1" hangingPunct="1"/>
            <a:r>
              <a:rPr lang="en-US" altLang="zh-CN">
                <a:ea typeface="宋体" charset="-122"/>
              </a:rPr>
              <a:t>  val no: Int = hNo</a:t>
            </a:r>
          </a:p>
          <a:p>
            <a:pPr eaLnBrk="1" hangingPunct="1"/>
            <a:r>
              <a:rPr lang="en-US" altLang="zh-CN">
                <a:ea typeface="宋体" charset="-122"/>
              </a:rPr>
              <a:t>  var name: String = hName</a:t>
            </a:r>
          </a:p>
          <a:p>
            <a:pPr eaLnBrk="1" hangingPunct="1"/>
            <a:r>
              <a:rPr lang="en-US" altLang="zh-CN">
                <a:ea typeface="宋体" charset="-122"/>
              </a:rPr>
              <a:t>  var nickName: String = hNickName</a:t>
            </a:r>
          </a:p>
          <a:p>
            <a:pPr eaLnBrk="1" hangingPunct="1"/>
            <a:r>
              <a:rPr lang="en-US" altLang="zh-CN">
                <a:ea typeface="宋体" charset="-122"/>
              </a:rPr>
              <a:t>  var next: HeroNode = null //</a:t>
            </a:r>
            <a:r>
              <a:rPr lang="zh-CN" altLang="en-US">
                <a:ea typeface="宋体" charset="-122"/>
              </a:rPr>
              <a:t>指向下一个节点</a:t>
            </a:r>
            <a:r>
              <a:rPr lang="en-US" altLang="zh-CN">
                <a:ea typeface="宋体" charset="-122"/>
              </a:rPr>
              <a:t>.</a:t>
            </a:r>
          </a:p>
          <a:p>
            <a:pPr eaLnBrk="1" hangingPunct="1"/>
            <a:endParaRPr lang="en-US" altLang="zh-CN">
              <a:ea typeface="宋体" charset="-122"/>
            </a:endParaRPr>
          </a:p>
          <a:p>
            <a:pPr eaLnBrk="1" hangingPunct="1"/>
            <a:r>
              <a:rPr lang="en-US" altLang="zh-CN">
                <a:ea typeface="宋体" charset="-122"/>
              </a:rPr>
              <a:t>}</a:t>
            </a: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32</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r>
              <a:rPr lang="en-US" altLang="zh-CN">
                <a:ea typeface="宋体" charset="-122"/>
              </a:rPr>
              <a:t>//</a:t>
            </a:r>
            <a:r>
              <a:rPr lang="zh-CN" altLang="en-US">
                <a:ea typeface="宋体" charset="-122"/>
              </a:rPr>
              <a:t>代码如下：</a:t>
            </a:r>
            <a:r>
              <a:rPr lang="en-US" altLang="zh-CN">
                <a:ea typeface="宋体" charset="-122"/>
              </a:rPr>
              <a:t>[</a:t>
            </a:r>
            <a:r>
              <a:rPr lang="zh-CN" altLang="en-US">
                <a:ea typeface="宋体" charset="-122"/>
              </a:rPr>
              <a:t>粗体</a:t>
            </a:r>
            <a:r>
              <a:rPr lang="en-US" altLang="zh-CN">
                <a:ea typeface="宋体" charset="-122"/>
              </a:rPr>
              <a:t>]</a:t>
            </a:r>
          </a:p>
          <a:p>
            <a:pPr eaLnBrk="1" hangingPunct="1"/>
            <a:endParaRPr lang="en-US" altLang="zh-CN">
              <a:ea typeface="宋体" charset="-122"/>
            </a:endParaRPr>
          </a:p>
          <a:p>
            <a:pPr eaLnBrk="1" hangingPunct="1"/>
            <a:r>
              <a:rPr lang="en-US" altLang="zh-CN">
                <a:ea typeface="宋体" charset="-122"/>
              </a:rPr>
              <a:t>package com.atguigu.singlelink;</a:t>
            </a:r>
          </a:p>
          <a:p>
            <a:pPr eaLnBrk="1" hangingPunct="1"/>
            <a:endParaRPr lang="en-US" altLang="zh-CN">
              <a:ea typeface="宋体" charset="-122"/>
            </a:endParaRPr>
          </a:p>
          <a:p>
            <a:pPr eaLnBrk="1" hangingPunct="1"/>
            <a:r>
              <a:rPr lang="en-US" altLang="zh-CN">
                <a:ea typeface="宋体" charset="-122"/>
              </a:rPr>
              <a:t>import java.util.Stack;</a:t>
            </a:r>
          </a:p>
          <a:p>
            <a:pPr eaLnBrk="1" hangingPunct="1"/>
            <a:endParaRPr lang="en-US" altLang="zh-CN">
              <a:ea typeface="宋体" charset="-122"/>
            </a:endParaRPr>
          </a:p>
          <a:p>
            <a:pPr eaLnBrk="1" hangingPunct="1"/>
            <a:r>
              <a:rPr lang="en-US" altLang="zh-CN">
                <a:ea typeface="宋体" charset="-122"/>
              </a:rPr>
              <a:t>public class SingleLinkedListDemo {</a:t>
            </a:r>
          </a:p>
          <a:p>
            <a:pPr eaLnBrk="1" hangingPunct="1"/>
            <a:endParaRPr lang="en-US" altLang="zh-CN">
              <a:ea typeface="宋体" charset="-122"/>
            </a:endParaRPr>
          </a:p>
          <a:p>
            <a:pPr eaLnBrk="1" hangingPunct="1"/>
            <a:r>
              <a:rPr lang="en-US" altLang="zh-CN">
                <a:ea typeface="宋体" charset="-122"/>
              </a:rPr>
              <a:t>	public static void main(String[] args) {</a:t>
            </a:r>
          </a:p>
          <a:p>
            <a:pPr eaLnBrk="1" hangingPunct="1"/>
            <a:r>
              <a:rPr lang="en-US" altLang="zh-CN">
                <a:ea typeface="宋体" charset="-122"/>
              </a:rPr>
              <a:t>		// TODO Auto-generated method stub</a:t>
            </a:r>
          </a:p>
          <a:p>
            <a:pPr eaLnBrk="1" hangingPunct="1"/>
            <a:r>
              <a:rPr lang="en-US" altLang="zh-CN">
                <a:ea typeface="宋体" charset="-122"/>
              </a:rPr>
              <a:t>		// </a:t>
            </a:r>
            <a:r>
              <a:rPr lang="zh-CN" altLang="en-US">
                <a:ea typeface="宋体" charset="-122"/>
              </a:rPr>
              <a:t>测试单向链表的添加和遍历</a:t>
            </a:r>
          </a:p>
          <a:p>
            <a:pPr eaLnBrk="1" hangingPunct="1"/>
            <a:r>
              <a:rPr lang="zh-CN" altLang="en-US">
                <a:ea typeface="宋体" charset="-122"/>
              </a:rPr>
              <a:t>		</a:t>
            </a:r>
            <a:r>
              <a:rPr lang="en-US" altLang="zh-CN">
                <a:ea typeface="宋体" charset="-122"/>
              </a:rPr>
              <a:t>HeroNode hero1 = new HeroNode(1, "</a:t>
            </a:r>
            <a:r>
              <a:rPr lang="zh-CN" altLang="en-US">
                <a:ea typeface="宋体" charset="-122"/>
              </a:rPr>
              <a:t>宋江</a:t>
            </a:r>
            <a:r>
              <a:rPr lang="en-US" altLang="zh-CN">
                <a:ea typeface="宋体" charset="-122"/>
              </a:rPr>
              <a:t>", "</a:t>
            </a:r>
            <a:r>
              <a:rPr lang="zh-CN" altLang="en-US">
                <a:ea typeface="宋体" charset="-122"/>
              </a:rPr>
              <a:t>及时雨</a:t>
            </a:r>
            <a:r>
              <a:rPr lang="en-US" altLang="zh-CN">
                <a:ea typeface="宋体" charset="-122"/>
              </a:rPr>
              <a:t>");</a:t>
            </a:r>
          </a:p>
          <a:p>
            <a:pPr eaLnBrk="1" hangingPunct="1"/>
            <a:r>
              <a:rPr lang="en-US" altLang="zh-CN">
                <a:ea typeface="宋体" charset="-122"/>
              </a:rPr>
              <a:t>		HeroNode hero2 = new HeroNode(3, "</a:t>
            </a:r>
            <a:r>
              <a:rPr lang="zh-CN" altLang="en-US">
                <a:ea typeface="宋体" charset="-122"/>
              </a:rPr>
              <a:t>宋江</a:t>
            </a:r>
            <a:r>
              <a:rPr lang="en-US" altLang="zh-CN">
                <a:ea typeface="宋体" charset="-122"/>
              </a:rPr>
              <a:t>3", "</a:t>
            </a:r>
            <a:r>
              <a:rPr lang="zh-CN" altLang="en-US">
                <a:ea typeface="宋体" charset="-122"/>
              </a:rPr>
              <a:t>及时雨</a:t>
            </a:r>
            <a:r>
              <a:rPr lang="en-US" altLang="zh-CN">
                <a:ea typeface="宋体" charset="-122"/>
              </a:rPr>
              <a:t>3");</a:t>
            </a:r>
          </a:p>
          <a:p>
            <a:pPr eaLnBrk="1" hangingPunct="1"/>
            <a:r>
              <a:rPr lang="en-US" altLang="zh-CN">
                <a:ea typeface="宋体" charset="-122"/>
              </a:rPr>
              <a:t>		HeroNode hero3 = new HeroNode(4, "</a:t>
            </a:r>
            <a:r>
              <a:rPr lang="zh-CN" altLang="en-US">
                <a:ea typeface="宋体" charset="-122"/>
              </a:rPr>
              <a:t>宋江</a:t>
            </a:r>
            <a:r>
              <a:rPr lang="en-US" altLang="zh-CN">
                <a:ea typeface="宋体" charset="-122"/>
              </a:rPr>
              <a:t>4", "</a:t>
            </a:r>
            <a:r>
              <a:rPr lang="zh-CN" altLang="en-US">
                <a:ea typeface="宋体" charset="-122"/>
              </a:rPr>
              <a:t>及时雨</a:t>
            </a:r>
            <a:r>
              <a:rPr lang="en-US" altLang="zh-CN">
                <a:ea typeface="宋体" charset="-122"/>
              </a:rPr>
              <a:t>4");</a:t>
            </a:r>
          </a:p>
          <a:p>
            <a:pPr eaLnBrk="1" hangingPunct="1"/>
            <a:r>
              <a:rPr lang="en-US" altLang="zh-CN">
                <a:ea typeface="宋体" charset="-122"/>
              </a:rPr>
              <a:t>		HeroNode hero4 = new HeroNode(2, "</a:t>
            </a:r>
            <a:r>
              <a:rPr lang="zh-CN" altLang="en-US">
                <a:ea typeface="宋体" charset="-122"/>
              </a:rPr>
              <a:t>宋江</a:t>
            </a:r>
            <a:r>
              <a:rPr lang="en-US" altLang="zh-CN">
                <a:ea typeface="宋体" charset="-122"/>
              </a:rPr>
              <a:t>2", "</a:t>
            </a:r>
            <a:r>
              <a:rPr lang="zh-CN" altLang="en-US">
                <a:ea typeface="宋体" charset="-122"/>
              </a:rPr>
              <a:t>及时雨</a:t>
            </a:r>
            <a:r>
              <a:rPr lang="en-US" altLang="zh-CN">
                <a:ea typeface="宋体" charset="-122"/>
              </a:rPr>
              <a:t>2");</a:t>
            </a:r>
          </a:p>
          <a:p>
            <a:pPr eaLnBrk="1" hangingPunct="1"/>
            <a:r>
              <a:rPr lang="en-US" altLang="zh-CN">
                <a:ea typeface="宋体" charset="-122"/>
              </a:rPr>
              <a:t>		// </a:t>
            </a:r>
            <a:r>
              <a:rPr lang="zh-CN" altLang="en-US">
                <a:ea typeface="宋体" charset="-122"/>
              </a:rPr>
              <a:t>创建一个单向链表</a:t>
            </a:r>
          </a:p>
          <a:p>
            <a:pPr eaLnBrk="1" hangingPunct="1"/>
            <a:r>
              <a:rPr lang="zh-CN" altLang="en-US">
                <a:ea typeface="宋体" charset="-122"/>
              </a:rPr>
              <a:t>		</a:t>
            </a:r>
            <a:r>
              <a:rPr lang="en-US" altLang="zh-CN">
                <a:ea typeface="宋体" charset="-122"/>
              </a:rPr>
              <a:t>SingleLinkedList singleLinkedList = new SingleLinkedList();</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singleLinkedList.add(hero1);</a:t>
            </a:r>
          </a:p>
          <a:p>
            <a:pPr eaLnBrk="1" hangingPunct="1"/>
            <a:r>
              <a:rPr lang="en-US" altLang="zh-CN">
                <a:ea typeface="宋体" charset="-122"/>
              </a:rPr>
              <a:t>		 singleLinkedList.add(hero2);</a:t>
            </a:r>
          </a:p>
          <a:p>
            <a:pPr eaLnBrk="1" hangingPunct="1"/>
            <a:r>
              <a:rPr lang="en-US" altLang="zh-CN">
                <a:ea typeface="宋体" charset="-122"/>
              </a:rPr>
              <a:t>		 singleLinkedList.add(hero3);</a:t>
            </a:r>
          </a:p>
          <a:p>
            <a:pPr eaLnBrk="1" hangingPunct="1"/>
            <a:r>
              <a:rPr lang="en-US" altLang="zh-CN">
                <a:ea typeface="宋体" charset="-122"/>
              </a:rPr>
              <a:t>		 singleLinkedList.add(hero4);</a:t>
            </a:r>
          </a:p>
          <a:p>
            <a:pPr eaLnBrk="1" hangingPunct="1"/>
            <a:r>
              <a:rPr lang="en-US" altLang="zh-CN">
                <a:ea typeface="宋体" charset="-122"/>
              </a:rPr>
              <a:t>		 </a:t>
            </a:r>
          </a:p>
          <a:p>
            <a:pPr eaLnBrk="1" hangingPunct="1"/>
            <a:r>
              <a:rPr lang="en-US" altLang="zh-CN">
                <a:ea typeface="宋体" charset="-122"/>
              </a:rPr>
              <a:t>		 //</a:t>
            </a:r>
            <a:r>
              <a:rPr lang="zh-CN" altLang="en-US">
                <a:ea typeface="宋体" charset="-122"/>
              </a:rPr>
              <a:t>单链表面试题</a:t>
            </a:r>
          </a:p>
          <a:p>
            <a:pPr eaLnBrk="1" hangingPunct="1"/>
            <a:r>
              <a:rPr lang="zh-CN" altLang="en-US">
                <a:ea typeface="宋体" charset="-122"/>
              </a:rPr>
              <a:t>		 </a:t>
            </a:r>
            <a:r>
              <a:rPr lang="en-US" altLang="zh-CN">
                <a:ea typeface="宋体" charset="-122"/>
              </a:rPr>
              <a:t>singleLinkedList.list();</a:t>
            </a:r>
          </a:p>
          <a:p>
            <a:pPr eaLnBrk="1" hangingPunct="1"/>
            <a:r>
              <a:rPr lang="en-US" altLang="zh-CN">
                <a:ea typeface="宋体" charset="-122"/>
              </a:rPr>
              <a:t>		 </a:t>
            </a:r>
          </a:p>
          <a:p>
            <a:pPr eaLnBrk="1" hangingPunct="1"/>
            <a:r>
              <a:rPr lang="en-US" altLang="zh-CN">
                <a:ea typeface="宋体" charset="-122"/>
              </a:rPr>
              <a:t>		 //1. </a:t>
            </a:r>
            <a:r>
              <a:rPr lang="zh-CN" altLang="en-US">
                <a:ea typeface="宋体" charset="-122"/>
              </a:rPr>
              <a:t>获取单链表的长度</a:t>
            </a:r>
          </a:p>
          <a:p>
            <a:pPr eaLnBrk="1" hangingPunct="1"/>
            <a:r>
              <a:rPr lang="zh-CN" altLang="en-US">
                <a:ea typeface="宋体" charset="-122"/>
              </a:rPr>
              <a:t>		 </a:t>
            </a:r>
            <a:r>
              <a:rPr lang="en-US" altLang="zh-CN">
                <a:ea typeface="宋体" charset="-122"/>
              </a:rPr>
              <a:t>System.out.println(getLength(singleLinkedList.getHead()));</a:t>
            </a:r>
          </a:p>
          <a:p>
            <a:pPr eaLnBrk="1" hangingPunct="1"/>
            <a:r>
              <a:rPr lang="en-US" altLang="zh-CN">
                <a:ea typeface="宋体" charset="-122"/>
              </a:rPr>
              <a:t>		 //2. </a:t>
            </a:r>
            <a:r>
              <a:rPr lang="zh-CN" altLang="en-US">
                <a:ea typeface="宋体" charset="-122"/>
              </a:rPr>
              <a:t>找到倒数第</a:t>
            </a:r>
            <a:r>
              <a:rPr lang="en-US" altLang="zh-CN">
                <a:ea typeface="宋体" charset="-122"/>
              </a:rPr>
              <a:t>index</a:t>
            </a:r>
            <a:r>
              <a:rPr lang="zh-CN" altLang="en-US">
                <a:ea typeface="宋体" charset="-122"/>
              </a:rPr>
              <a:t>个节点</a:t>
            </a:r>
            <a:r>
              <a:rPr lang="en-US" altLang="zh-CN">
                <a:ea typeface="宋体" charset="-122"/>
              </a:rPr>
              <a:t>, </a:t>
            </a:r>
            <a:r>
              <a:rPr lang="zh-CN" altLang="en-US">
                <a:ea typeface="宋体" charset="-122"/>
              </a:rPr>
              <a:t>没有的话，返回</a:t>
            </a:r>
            <a:r>
              <a:rPr lang="en-US" altLang="zh-CN">
                <a:ea typeface="宋体" charset="-122"/>
              </a:rPr>
              <a:t>null</a:t>
            </a:r>
          </a:p>
          <a:p>
            <a:pPr eaLnBrk="1" hangingPunct="1"/>
            <a:r>
              <a:rPr lang="en-US" altLang="zh-CN">
                <a:ea typeface="宋体" charset="-122"/>
              </a:rPr>
              <a:t>		 HeroNode findLastNode = findLastNode(singleLinkedList.getHead(), 2);</a:t>
            </a:r>
          </a:p>
          <a:p>
            <a:pPr eaLnBrk="1" hangingPunct="1"/>
            <a:r>
              <a:rPr lang="en-US" altLang="zh-CN">
                <a:ea typeface="宋体" charset="-122"/>
              </a:rPr>
              <a:t>		 if(findLastNode == null) {</a:t>
            </a:r>
          </a:p>
          <a:p>
            <a:pPr eaLnBrk="1" hangingPunct="1"/>
            <a:r>
              <a:rPr lang="en-US" altLang="zh-CN">
                <a:ea typeface="宋体" charset="-122"/>
              </a:rPr>
              <a:t>			 System.out.println("</a:t>
            </a:r>
            <a:r>
              <a:rPr lang="zh-CN" altLang="en-US">
                <a:ea typeface="宋体" charset="-122"/>
              </a:rPr>
              <a:t>没有找到</a:t>
            </a:r>
            <a:r>
              <a:rPr lang="en-US" altLang="zh-CN">
                <a:ea typeface="宋体" charset="-122"/>
              </a:rPr>
              <a:t>~");</a:t>
            </a:r>
          </a:p>
          <a:p>
            <a:pPr eaLnBrk="1" hangingPunct="1"/>
            <a:r>
              <a:rPr lang="en-US" altLang="zh-CN">
                <a:ea typeface="宋体" charset="-122"/>
              </a:rPr>
              <a:t>		 }else {</a:t>
            </a:r>
          </a:p>
          <a:p>
            <a:pPr eaLnBrk="1" hangingPunct="1"/>
            <a:r>
              <a:rPr lang="en-US" altLang="zh-CN">
                <a:ea typeface="宋体" charset="-122"/>
              </a:rPr>
              <a:t>			 System.out.println(findLastNode);</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//4. </a:t>
            </a:r>
            <a:r>
              <a:rPr lang="zh-CN" altLang="en-US">
                <a:ea typeface="宋体" charset="-122"/>
              </a:rPr>
              <a:t>反向输出数据</a:t>
            </a:r>
            <a:r>
              <a:rPr lang="en-US" altLang="zh-CN">
                <a:ea typeface="宋体" charset="-122"/>
              </a:rPr>
              <a:t>~</a:t>
            </a:r>
            <a:r>
              <a:rPr lang="zh-CN" altLang="en-US">
                <a:ea typeface="宋体" charset="-122"/>
              </a:rPr>
              <a:t>， 注意没有真正改变链表节点顺序</a:t>
            </a:r>
          </a:p>
          <a:p>
            <a:pPr eaLnBrk="1" hangingPunct="1"/>
            <a:r>
              <a:rPr lang="zh-CN" altLang="en-US">
                <a:ea typeface="宋体" charset="-122"/>
              </a:rPr>
              <a:t>		 </a:t>
            </a:r>
            <a:r>
              <a:rPr lang="en-US" altLang="zh-CN">
                <a:ea typeface="宋体" charset="-122"/>
              </a:rPr>
              <a:t>System.out.println("</a:t>
            </a:r>
            <a:r>
              <a:rPr lang="zh-CN" altLang="en-US">
                <a:ea typeface="宋体" charset="-122"/>
              </a:rPr>
              <a:t>反向输出数据</a:t>
            </a:r>
            <a:r>
              <a:rPr lang="en-US" altLang="zh-CN">
                <a:ea typeface="宋体" charset="-122"/>
              </a:rPr>
              <a:t>~</a:t>
            </a:r>
            <a:r>
              <a:rPr lang="zh-CN" altLang="en-US">
                <a:ea typeface="宋体" charset="-122"/>
              </a:rPr>
              <a:t>， 注意没有真正改变链表节点顺序</a:t>
            </a:r>
            <a:r>
              <a:rPr lang="en-US" altLang="zh-CN">
                <a:ea typeface="宋体" charset="-122"/>
              </a:rPr>
              <a:t>");</a:t>
            </a:r>
          </a:p>
          <a:p>
            <a:pPr eaLnBrk="1" hangingPunct="1"/>
            <a:r>
              <a:rPr lang="en-US" altLang="zh-CN">
                <a:ea typeface="宋体" charset="-122"/>
              </a:rPr>
              <a:t>		 reversePrint(singleLinkedList.getHead());</a:t>
            </a:r>
          </a:p>
          <a:p>
            <a:pPr eaLnBrk="1" hangingPunct="1"/>
            <a:r>
              <a:rPr lang="en-US" altLang="zh-CN">
                <a:ea typeface="宋体" charset="-122"/>
              </a:rPr>
              <a:t>		 </a:t>
            </a:r>
          </a:p>
          <a:p>
            <a:pPr eaLnBrk="1" hangingPunct="1"/>
            <a:r>
              <a:rPr lang="en-US" altLang="zh-CN">
                <a:ea typeface="宋体" charset="-122"/>
              </a:rPr>
              <a:t>		 //3. </a:t>
            </a:r>
            <a:r>
              <a:rPr lang="zh-CN" altLang="en-US">
                <a:ea typeface="宋体" charset="-122"/>
              </a:rPr>
              <a:t>单链表的反转</a:t>
            </a:r>
          </a:p>
          <a:p>
            <a:pPr eaLnBrk="1" hangingPunct="1"/>
            <a:r>
              <a:rPr lang="zh-CN" altLang="en-US">
                <a:ea typeface="宋体" charset="-122"/>
              </a:rPr>
              <a:t>		 </a:t>
            </a:r>
            <a:r>
              <a:rPr lang="en-US" altLang="zh-CN">
                <a:ea typeface="宋体" charset="-122"/>
              </a:rPr>
              <a:t>System.out.println(singleLinkedList.getHead().hashCode());</a:t>
            </a:r>
          </a:p>
          <a:p>
            <a:pPr eaLnBrk="1" hangingPunct="1"/>
            <a:r>
              <a:rPr lang="en-US" altLang="zh-CN">
                <a:ea typeface="宋体" charset="-122"/>
              </a:rPr>
              <a:t>		 reverseList(singleLinkedList.getHead());</a:t>
            </a:r>
          </a:p>
          <a:p>
            <a:pPr eaLnBrk="1" hangingPunct="1"/>
            <a:r>
              <a:rPr lang="en-US" altLang="zh-CN">
                <a:ea typeface="宋体" charset="-122"/>
              </a:rPr>
              <a:t>		 System.out.println("</a:t>
            </a:r>
            <a:r>
              <a:rPr lang="zh-CN" altLang="en-US">
                <a:ea typeface="宋体" charset="-122"/>
              </a:rPr>
              <a:t>翻转后</a:t>
            </a:r>
            <a:r>
              <a:rPr lang="en-US" altLang="zh-CN">
                <a:ea typeface="宋体" charset="-122"/>
              </a:rPr>
              <a:t>~~");</a:t>
            </a:r>
          </a:p>
          <a:p>
            <a:pPr eaLnBrk="1" hangingPunct="1"/>
            <a:r>
              <a:rPr lang="en-US" altLang="zh-CN">
                <a:ea typeface="宋体" charset="-122"/>
              </a:rPr>
              <a:t>		 singleLinkedList.list();</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singleLinkedList.add2(hero1);</a:t>
            </a:r>
          </a:p>
          <a:p>
            <a:pPr eaLnBrk="1" hangingPunct="1"/>
            <a:r>
              <a:rPr lang="en-US" altLang="zh-CN">
                <a:ea typeface="宋体" charset="-122"/>
              </a:rPr>
              <a:t>//		singleLinkedList.add2(hero2);</a:t>
            </a:r>
          </a:p>
          <a:p>
            <a:pPr eaLnBrk="1" hangingPunct="1"/>
            <a:r>
              <a:rPr lang="en-US" altLang="zh-CN">
                <a:ea typeface="宋体" charset="-122"/>
              </a:rPr>
              <a:t>//		singleLinkedList.add2(hero3);</a:t>
            </a:r>
          </a:p>
          <a:p>
            <a:pPr eaLnBrk="1" hangingPunct="1"/>
            <a:r>
              <a:rPr lang="en-US" altLang="zh-CN">
                <a:ea typeface="宋体" charset="-122"/>
              </a:rPr>
              <a:t>//		singleLinkedList.add2(hero4);</a:t>
            </a:r>
          </a:p>
          <a:p>
            <a:pPr eaLnBrk="1" hangingPunct="1"/>
            <a:r>
              <a:rPr lang="en-US" altLang="zh-CN">
                <a:ea typeface="宋体" charset="-122"/>
              </a:rPr>
              <a:t>//		singleLinkedList.list();</a:t>
            </a:r>
          </a:p>
          <a:p>
            <a:pPr eaLnBrk="1" hangingPunct="1"/>
            <a:endParaRPr lang="en-US" altLang="zh-CN">
              <a:ea typeface="宋体" charset="-122"/>
            </a:endParaRPr>
          </a:p>
          <a:p>
            <a:pPr eaLnBrk="1" hangingPunct="1"/>
            <a:r>
              <a:rPr lang="en-US" altLang="zh-CN">
                <a:ea typeface="宋体" charset="-122"/>
              </a:rPr>
              <a:t>//		HeroNode hero5 = new HeroNode(3, "</a:t>
            </a:r>
            <a:r>
              <a:rPr lang="zh-CN" altLang="en-US">
                <a:ea typeface="宋体" charset="-122"/>
              </a:rPr>
              <a:t>吴用</a:t>
            </a:r>
            <a:r>
              <a:rPr lang="en-US" altLang="zh-CN">
                <a:ea typeface="宋体" charset="-122"/>
              </a:rPr>
              <a:t>", "</a:t>
            </a:r>
            <a:r>
              <a:rPr lang="zh-CN" altLang="en-US">
                <a:ea typeface="宋体" charset="-122"/>
              </a:rPr>
              <a:t>智多星</a:t>
            </a:r>
            <a:r>
              <a:rPr lang="en-US" altLang="zh-CN">
                <a:ea typeface="宋体" charset="-122"/>
              </a:rPr>
              <a:t>");</a:t>
            </a:r>
          </a:p>
          <a:p>
            <a:pPr eaLnBrk="1" hangingPunct="1"/>
            <a:r>
              <a:rPr lang="en-US" altLang="zh-CN">
                <a:ea typeface="宋体" charset="-122"/>
              </a:rPr>
              <a:t>//		singleLinkedList.update(hero5);</a:t>
            </a:r>
          </a:p>
          <a:p>
            <a:pPr eaLnBrk="1" hangingPunct="1"/>
            <a:r>
              <a:rPr lang="en-US" altLang="zh-CN">
                <a:ea typeface="宋体" charset="-122"/>
              </a:rPr>
              <a:t>//		System.out.println("==========================");</a:t>
            </a:r>
          </a:p>
          <a:p>
            <a:pPr eaLnBrk="1" hangingPunct="1"/>
            <a:r>
              <a:rPr lang="en-US" altLang="zh-CN">
                <a:ea typeface="宋体" charset="-122"/>
              </a:rPr>
              <a:t>//		singleLinkedList.list();</a:t>
            </a:r>
          </a:p>
          <a:p>
            <a:pPr eaLnBrk="1" hangingPunct="1"/>
            <a:r>
              <a:rPr lang="en-US" altLang="zh-CN">
                <a:ea typeface="宋体" charset="-122"/>
              </a:rPr>
              <a:t>//</a:t>
            </a:r>
          </a:p>
          <a:p>
            <a:pPr eaLnBrk="1" hangingPunct="1"/>
            <a:r>
              <a:rPr lang="en-US" altLang="zh-CN">
                <a:ea typeface="宋体" charset="-122"/>
              </a:rPr>
              <a:t>//		System.out.println("@@@@@@@@@@</a:t>
            </a:r>
            <a:r>
              <a:rPr lang="zh-CN" altLang="en-US">
                <a:ea typeface="宋体" charset="-122"/>
              </a:rPr>
              <a:t>测试删除</a:t>
            </a:r>
            <a:r>
              <a:rPr lang="en-US" altLang="zh-CN">
                <a:ea typeface="宋体" charset="-122"/>
              </a:rPr>
              <a:t>@@@@@@@@@@@");</a:t>
            </a:r>
          </a:p>
          <a:p>
            <a:pPr eaLnBrk="1" hangingPunct="1"/>
            <a:r>
              <a:rPr lang="en-US" altLang="zh-CN">
                <a:ea typeface="宋体" charset="-122"/>
              </a:rPr>
              <a:t>//		singleLinkedList.del(4);</a:t>
            </a:r>
          </a:p>
          <a:p>
            <a:pPr eaLnBrk="1" hangingPunct="1"/>
            <a:r>
              <a:rPr lang="en-US" altLang="zh-CN">
                <a:ea typeface="宋体" charset="-122"/>
              </a:rPr>
              <a:t>//		singleLinkedList.del(2);</a:t>
            </a:r>
          </a:p>
          <a:p>
            <a:pPr eaLnBrk="1" hangingPunct="1"/>
            <a:r>
              <a:rPr lang="en-US" altLang="zh-CN">
                <a:ea typeface="宋体" charset="-122"/>
              </a:rPr>
              <a:t>//		singleLinkedList.del(1);</a:t>
            </a:r>
          </a:p>
          <a:p>
            <a:pPr eaLnBrk="1" hangingPunct="1"/>
            <a:r>
              <a:rPr lang="en-US" altLang="zh-CN">
                <a:ea typeface="宋体" charset="-122"/>
              </a:rPr>
              <a:t>//		singleLinkedList.list();</a:t>
            </a: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a:t>
            </a:r>
            <a:r>
              <a:rPr lang="en-US" altLang="zh-CN" b="1">
                <a:ea typeface="宋体" charset="-122"/>
              </a:rPr>
              <a:t>//</a:t>
            </a:r>
            <a:r>
              <a:rPr lang="zh-CN" altLang="en-US" b="1">
                <a:ea typeface="宋体" charset="-122"/>
              </a:rPr>
              <a:t>方法：获取单链表的长度 </a:t>
            </a:r>
            <a:r>
              <a:rPr lang="en-US" altLang="zh-CN" b="1">
                <a:ea typeface="宋体" charset="-122"/>
              </a:rPr>
              <a:t>[</a:t>
            </a:r>
            <a:r>
              <a:rPr lang="zh-CN" altLang="en-US" b="1">
                <a:ea typeface="宋体" charset="-122"/>
              </a:rPr>
              <a:t>注意：带头结点和不带头结点有区别，注意下即可</a:t>
            </a:r>
            <a:r>
              <a:rPr lang="en-US" altLang="zh-CN" b="1">
                <a:ea typeface="宋体" charset="-122"/>
              </a:rPr>
              <a:t>]</a:t>
            </a:r>
          </a:p>
          <a:p>
            <a:pPr eaLnBrk="1" hangingPunct="1"/>
            <a:r>
              <a:rPr lang="en-US" altLang="zh-CN" b="1">
                <a:ea typeface="宋体" charset="-122"/>
              </a:rPr>
              <a:t>	public static  int getLength(HeroNode head) {</a:t>
            </a:r>
          </a:p>
          <a:p>
            <a:pPr eaLnBrk="1" hangingPunct="1"/>
            <a:r>
              <a:rPr lang="en-US" altLang="zh-CN" b="1">
                <a:ea typeface="宋体" charset="-122"/>
              </a:rPr>
              <a:t>		if (head.next == null) {</a:t>
            </a:r>
          </a:p>
          <a:p>
            <a:pPr eaLnBrk="1" hangingPunct="1"/>
            <a:r>
              <a:rPr lang="en-US" altLang="zh-CN" b="1">
                <a:ea typeface="宋体" charset="-122"/>
              </a:rPr>
              <a:t>			return 0;</a:t>
            </a:r>
          </a:p>
          <a:p>
            <a:pPr eaLnBrk="1" hangingPunct="1"/>
            <a:r>
              <a:rPr lang="en-US" altLang="zh-CN" b="1">
                <a:ea typeface="宋体" charset="-122"/>
              </a:rPr>
              <a:t>		}</a:t>
            </a:r>
          </a:p>
          <a:p>
            <a:pPr eaLnBrk="1" hangingPunct="1"/>
            <a:r>
              <a:rPr lang="en-US" altLang="zh-CN" b="1">
                <a:ea typeface="宋体" charset="-122"/>
              </a:rPr>
              <a:t>		int length = 0;</a:t>
            </a:r>
          </a:p>
          <a:p>
            <a:pPr eaLnBrk="1" hangingPunct="1"/>
            <a:r>
              <a:rPr lang="en-US" altLang="zh-CN" b="1">
                <a:ea typeface="宋体" charset="-122"/>
              </a:rPr>
              <a:t>		HeroNode current = head.next;</a:t>
            </a:r>
          </a:p>
          <a:p>
            <a:pPr eaLnBrk="1" hangingPunct="1"/>
            <a:r>
              <a:rPr lang="en-US" altLang="zh-CN" b="1">
                <a:ea typeface="宋体" charset="-122"/>
              </a:rPr>
              <a:t>		while (current != null) {</a:t>
            </a:r>
          </a:p>
          <a:p>
            <a:pPr eaLnBrk="1" hangingPunct="1"/>
            <a:r>
              <a:rPr lang="en-US" altLang="zh-CN" b="1">
                <a:ea typeface="宋体" charset="-122"/>
              </a:rPr>
              <a:t>			length++;</a:t>
            </a:r>
          </a:p>
          <a:p>
            <a:pPr eaLnBrk="1" hangingPunct="1"/>
            <a:r>
              <a:rPr lang="en-US" altLang="zh-CN" b="1">
                <a:ea typeface="宋体" charset="-122"/>
              </a:rPr>
              <a:t>			current = current.next;</a:t>
            </a:r>
          </a:p>
          <a:p>
            <a:pPr eaLnBrk="1" hangingPunct="1"/>
            <a:r>
              <a:rPr lang="en-US" altLang="zh-CN" b="1">
                <a:ea typeface="宋体" charset="-122"/>
              </a:rPr>
              <a:t>		}</a:t>
            </a:r>
          </a:p>
          <a:p>
            <a:pPr eaLnBrk="1" hangingPunct="1"/>
            <a:r>
              <a:rPr lang="en-US" altLang="zh-CN" b="1">
                <a:ea typeface="宋体" charset="-122"/>
              </a:rPr>
              <a:t>		return length;</a:t>
            </a:r>
          </a:p>
          <a:p>
            <a:pPr eaLnBrk="1" hangingPunct="1"/>
            <a:r>
              <a:rPr lang="en-US" altLang="zh-CN" b="1">
                <a:ea typeface="宋体" charset="-122"/>
              </a:rPr>
              <a:t>	}</a:t>
            </a:r>
          </a:p>
          <a:p>
            <a:pPr eaLnBrk="1" hangingPunct="1"/>
            <a:r>
              <a:rPr lang="en-US" altLang="zh-CN">
                <a:ea typeface="宋体" charset="-122"/>
              </a:rPr>
              <a:t>	//</a:t>
            </a:r>
            <a:r>
              <a:rPr lang="zh-CN" altLang="en-US">
                <a:ea typeface="宋体" charset="-122"/>
              </a:rPr>
              <a:t>找到倒数第</a:t>
            </a:r>
            <a:r>
              <a:rPr lang="en-US" altLang="zh-CN">
                <a:ea typeface="宋体" charset="-122"/>
              </a:rPr>
              <a:t>index</a:t>
            </a:r>
            <a:r>
              <a:rPr lang="zh-CN" altLang="en-US">
                <a:ea typeface="宋体" charset="-122"/>
              </a:rPr>
              <a:t>个节点</a:t>
            </a:r>
            <a:r>
              <a:rPr lang="en-US" altLang="zh-CN">
                <a:ea typeface="宋体" charset="-122"/>
              </a:rPr>
              <a:t>, </a:t>
            </a:r>
            <a:r>
              <a:rPr lang="zh-CN" altLang="en-US">
                <a:ea typeface="宋体" charset="-122"/>
              </a:rPr>
              <a:t>没有的话，返回</a:t>
            </a:r>
            <a:r>
              <a:rPr lang="en-US" altLang="zh-CN">
                <a:ea typeface="宋体" charset="-122"/>
              </a:rPr>
              <a:t>null</a:t>
            </a:r>
          </a:p>
          <a:p>
            <a:pPr eaLnBrk="1" hangingPunct="1"/>
            <a:r>
              <a:rPr lang="en-US" altLang="zh-CN">
                <a:ea typeface="宋体" charset="-122"/>
              </a:rPr>
              <a:t>	//index</a:t>
            </a:r>
            <a:r>
              <a:rPr lang="zh-CN" altLang="en-US">
                <a:ea typeface="宋体" charset="-122"/>
              </a:rPr>
              <a:t>代表的是倒数第</a:t>
            </a:r>
            <a:r>
              <a:rPr lang="en-US" altLang="zh-CN">
                <a:ea typeface="宋体" charset="-122"/>
              </a:rPr>
              <a:t>index</a:t>
            </a:r>
            <a:r>
              <a:rPr lang="zh-CN" altLang="en-US">
                <a:ea typeface="宋体" charset="-122"/>
              </a:rPr>
              <a:t>的那个结点</a:t>
            </a:r>
          </a:p>
          <a:p>
            <a:pPr eaLnBrk="1" hangingPunct="1"/>
            <a:r>
              <a:rPr lang="zh-CN" altLang="en-US">
                <a:ea typeface="宋体" charset="-122"/>
              </a:rPr>
              <a:t>	</a:t>
            </a:r>
            <a:r>
              <a:rPr lang="en-US" altLang="zh-CN">
                <a:ea typeface="宋体" charset="-122"/>
              </a:rPr>
              <a:t>//</a:t>
            </a:r>
            <a:r>
              <a:rPr lang="zh-CN" altLang="en-US">
                <a:ea typeface="宋体" charset="-122"/>
              </a:rPr>
              <a:t>先将整个链表从头到尾遍历一次，计算出链表的长度</a:t>
            </a:r>
            <a:r>
              <a:rPr lang="en-US" altLang="zh-CN">
                <a:ea typeface="宋体" charset="-122"/>
              </a:rPr>
              <a:t>size</a:t>
            </a:r>
            <a:r>
              <a:rPr lang="zh-CN" altLang="en-US">
                <a:ea typeface="宋体" charset="-122"/>
              </a:rPr>
              <a:t>，得到链表的长度之后，就好办了，</a:t>
            </a:r>
          </a:p>
          <a:p>
            <a:pPr eaLnBrk="1" hangingPunct="1"/>
            <a:r>
              <a:rPr lang="zh-CN" altLang="en-US">
                <a:ea typeface="宋体" charset="-122"/>
              </a:rPr>
              <a:t>	</a:t>
            </a:r>
            <a:r>
              <a:rPr lang="en-US" altLang="zh-CN">
                <a:ea typeface="宋体" charset="-122"/>
              </a:rPr>
              <a:t>//</a:t>
            </a:r>
            <a:r>
              <a:rPr lang="zh-CN" altLang="en-US">
                <a:ea typeface="宋体" charset="-122"/>
              </a:rPr>
              <a:t>直接输出第</a:t>
            </a:r>
            <a:r>
              <a:rPr lang="en-US" altLang="zh-CN">
                <a:ea typeface="宋体" charset="-122"/>
              </a:rPr>
              <a:t>(size-k)</a:t>
            </a:r>
            <a:r>
              <a:rPr lang="zh-CN" altLang="en-US">
                <a:ea typeface="宋体" charset="-122"/>
              </a:rPr>
              <a:t>个节点就可以了（注意链表为空，</a:t>
            </a:r>
            <a:r>
              <a:rPr lang="en-US" altLang="zh-CN">
                <a:ea typeface="宋体" charset="-122"/>
              </a:rPr>
              <a:t>k</a:t>
            </a:r>
            <a:r>
              <a:rPr lang="zh-CN" altLang="en-US">
                <a:ea typeface="宋体" charset="-122"/>
              </a:rPr>
              <a:t>为</a:t>
            </a:r>
            <a:r>
              <a:rPr lang="en-US" altLang="zh-CN">
                <a:ea typeface="宋体" charset="-122"/>
              </a:rPr>
              <a:t>0</a:t>
            </a:r>
            <a:r>
              <a:rPr lang="zh-CN" altLang="en-US">
                <a:ea typeface="宋体" charset="-122"/>
              </a:rPr>
              <a:t>，</a:t>
            </a:r>
            <a:r>
              <a:rPr lang="en-US" altLang="zh-CN">
                <a:ea typeface="宋体" charset="-122"/>
              </a:rPr>
              <a:t>k</a:t>
            </a:r>
            <a:r>
              <a:rPr lang="zh-CN" altLang="en-US">
                <a:ea typeface="宋体" charset="-122"/>
              </a:rPr>
              <a:t>为</a:t>
            </a:r>
            <a:r>
              <a:rPr lang="en-US" altLang="zh-CN">
                <a:ea typeface="宋体" charset="-122"/>
              </a:rPr>
              <a:t>1</a:t>
            </a:r>
            <a:r>
              <a:rPr lang="zh-CN" altLang="en-US">
                <a:ea typeface="宋体" charset="-122"/>
              </a:rPr>
              <a:t>，</a:t>
            </a:r>
            <a:r>
              <a:rPr lang="en-US" altLang="zh-CN">
                <a:ea typeface="宋体" charset="-122"/>
              </a:rPr>
              <a:t>k</a:t>
            </a:r>
            <a:r>
              <a:rPr lang="zh-CN" altLang="en-US">
                <a:ea typeface="宋体" charset="-122"/>
              </a:rPr>
              <a:t>大于链表中节点个数时的情况）。时间复杂度为</a:t>
            </a:r>
            <a:r>
              <a:rPr lang="en-US" altLang="zh-CN">
                <a:ea typeface="宋体" charset="-122"/>
              </a:rPr>
              <a:t>O</a:t>
            </a:r>
            <a:r>
              <a:rPr lang="zh-CN" altLang="en-US">
                <a:ea typeface="宋体" charset="-122"/>
              </a:rPr>
              <a:t>（</a:t>
            </a:r>
            <a:r>
              <a:rPr lang="en-US" altLang="zh-CN">
                <a:ea typeface="宋体" charset="-122"/>
              </a:rPr>
              <a:t>n</a:t>
            </a:r>
            <a:r>
              <a:rPr lang="zh-CN" altLang="en-US">
                <a:ea typeface="宋体" charset="-122"/>
              </a:rPr>
              <a:t>）</a:t>
            </a:r>
          </a:p>
          <a:p>
            <a:pPr eaLnBrk="1" hangingPunct="1"/>
            <a:r>
              <a:rPr lang="zh-CN" altLang="en-US">
                <a:ea typeface="宋体" charset="-122"/>
              </a:rPr>
              <a:t>	</a:t>
            </a:r>
            <a:r>
              <a:rPr lang="en-US" altLang="zh-CN" b="1">
                <a:ea typeface="宋体" charset="-122"/>
              </a:rPr>
              <a:t>public static HeroNode findLastNode(HeroNode head, int index) {</a:t>
            </a:r>
          </a:p>
          <a:p>
            <a:pPr eaLnBrk="1" hangingPunct="1"/>
            <a:endParaRPr lang="en-US" altLang="zh-CN" b="1">
              <a:ea typeface="宋体" charset="-122"/>
            </a:endParaRPr>
          </a:p>
          <a:p>
            <a:pPr eaLnBrk="1" hangingPunct="1"/>
            <a:r>
              <a:rPr lang="en-US" altLang="zh-CN" b="1">
                <a:ea typeface="宋体" charset="-122"/>
              </a:rPr>
              <a:t>		if (head.next == null) {</a:t>
            </a:r>
          </a:p>
          <a:p>
            <a:pPr eaLnBrk="1" hangingPunct="1"/>
            <a:r>
              <a:rPr lang="en-US" altLang="zh-CN" b="1">
                <a:ea typeface="宋体" charset="-122"/>
              </a:rPr>
              <a:t>			return null; //</a:t>
            </a:r>
            <a:r>
              <a:rPr lang="zh-CN" altLang="en-US" b="1">
                <a:ea typeface="宋体" charset="-122"/>
              </a:rPr>
              <a:t>没有找到</a:t>
            </a:r>
          </a:p>
          <a:p>
            <a:pPr eaLnBrk="1" hangingPunct="1"/>
            <a:r>
              <a:rPr lang="zh-CN" altLang="en-US" b="1">
                <a:ea typeface="宋体" charset="-122"/>
              </a:rPr>
              <a:t>		</a:t>
            </a:r>
            <a:r>
              <a:rPr lang="en-US" altLang="zh-CN" b="1">
                <a:ea typeface="宋体" charset="-122"/>
              </a:rPr>
              <a:t>}</a:t>
            </a:r>
          </a:p>
          <a:p>
            <a:pPr eaLnBrk="1" hangingPunct="1"/>
            <a:r>
              <a:rPr lang="en-US" altLang="zh-CN" b="1">
                <a:ea typeface="宋体" charset="-122"/>
              </a:rPr>
              <a:t>		// </a:t>
            </a:r>
            <a:r>
              <a:rPr lang="zh-CN" altLang="en-US" b="1">
                <a:ea typeface="宋体" charset="-122"/>
              </a:rPr>
              <a:t>第一次遍历，得到链表的长度</a:t>
            </a:r>
            <a:r>
              <a:rPr lang="en-US" altLang="zh-CN" b="1">
                <a:ea typeface="宋体" charset="-122"/>
              </a:rPr>
              <a:t>size</a:t>
            </a:r>
          </a:p>
          <a:p>
            <a:pPr eaLnBrk="1" hangingPunct="1"/>
            <a:r>
              <a:rPr lang="en-US" altLang="zh-CN" b="1">
                <a:ea typeface="宋体" charset="-122"/>
              </a:rPr>
              <a:t>		int size = getLength(head);</a:t>
            </a:r>
          </a:p>
          <a:p>
            <a:pPr eaLnBrk="1" hangingPunct="1"/>
            <a:r>
              <a:rPr lang="en-US" altLang="zh-CN" b="1">
                <a:ea typeface="宋体" charset="-122"/>
              </a:rPr>
              <a:t>		if (index &lt;= 0 || index &gt; size ) {</a:t>
            </a:r>
          </a:p>
          <a:p>
            <a:pPr eaLnBrk="1" hangingPunct="1"/>
            <a:r>
              <a:rPr lang="en-US" altLang="zh-CN" b="1">
                <a:ea typeface="宋体" charset="-122"/>
              </a:rPr>
              <a:t>			return null; //</a:t>
            </a:r>
            <a:r>
              <a:rPr lang="zh-CN" altLang="en-US" b="1">
                <a:ea typeface="宋体" charset="-122"/>
              </a:rPr>
              <a:t>不满足条件</a:t>
            </a:r>
          </a:p>
          <a:p>
            <a:pPr eaLnBrk="1" hangingPunct="1"/>
            <a:r>
              <a:rPr lang="zh-CN" altLang="en-US" b="1">
                <a:ea typeface="宋体" charset="-122"/>
              </a:rPr>
              <a:t>		</a:t>
            </a:r>
            <a:r>
              <a:rPr lang="en-US" altLang="zh-CN" b="1">
                <a:ea typeface="宋体" charset="-122"/>
              </a:rPr>
              <a:t>}</a:t>
            </a:r>
          </a:p>
          <a:p>
            <a:pPr eaLnBrk="1" hangingPunct="1"/>
            <a:r>
              <a:rPr lang="en-US" altLang="zh-CN" b="1">
                <a:ea typeface="宋体" charset="-122"/>
              </a:rPr>
              <a:t>		// </a:t>
            </a:r>
            <a:r>
              <a:rPr lang="zh-CN" altLang="en-US" b="1">
                <a:ea typeface="宋体" charset="-122"/>
              </a:rPr>
              <a:t>第二次遍历，输出倒数第</a:t>
            </a:r>
            <a:r>
              <a:rPr lang="en-US" altLang="zh-CN" b="1">
                <a:ea typeface="宋体" charset="-122"/>
              </a:rPr>
              <a:t>index</a:t>
            </a:r>
            <a:r>
              <a:rPr lang="zh-CN" altLang="en-US" b="1">
                <a:ea typeface="宋体" charset="-122"/>
              </a:rPr>
              <a:t>个结点的数据</a:t>
            </a:r>
          </a:p>
          <a:p>
            <a:pPr eaLnBrk="1" hangingPunct="1"/>
            <a:r>
              <a:rPr lang="zh-CN" altLang="en-US" b="1">
                <a:ea typeface="宋体" charset="-122"/>
              </a:rPr>
              <a:t>		</a:t>
            </a:r>
            <a:r>
              <a:rPr lang="en-US" altLang="zh-CN" b="1">
                <a:ea typeface="宋体" charset="-122"/>
              </a:rPr>
              <a:t>HeroNode current = head.next;</a:t>
            </a:r>
          </a:p>
          <a:p>
            <a:pPr eaLnBrk="1" hangingPunct="1"/>
            <a:r>
              <a:rPr lang="en-US" altLang="zh-CN" b="1">
                <a:ea typeface="宋体" charset="-122"/>
              </a:rPr>
              <a:t>		for (int i = 0; i &lt; size - index; i++) {</a:t>
            </a:r>
          </a:p>
          <a:p>
            <a:pPr eaLnBrk="1" hangingPunct="1"/>
            <a:r>
              <a:rPr lang="en-US" altLang="zh-CN" b="1">
                <a:ea typeface="宋体" charset="-122"/>
              </a:rPr>
              <a:t>			current = current.next;</a:t>
            </a:r>
          </a:p>
          <a:p>
            <a:pPr eaLnBrk="1" hangingPunct="1"/>
            <a:r>
              <a:rPr lang="en-US" altLang="zh-CN" b="1">
                <a:ea typeface="宋体" charset="-122"/>
              </a:rPr>
              <a:t>		}</a:t>
            </a:r>
          </a:p>
          <a:p>
            <a:pPr eaLnBrk="1" hangingPunct="1"/>
            <a:r>
              <a:rPr lang="en-US" altLang="zh-CN" b="1">
                <a:ea typeface="宋体" charset="-122"/>
              </a:rPr>
              <a:t>		return current;</a:t>
            </a:r>
          </a:p>
          <a:p>
            <a:pPr eaLnBrk="1" hangingPunct="1"/>
            <a:r>
              <a:rPr lang="en-US" altLang="zh-CN" b="1">
                <a:ea typeface="宋体" charset="-122"/>
              </a:rPr>
              <a:t>	}</a:t>
            </a:r>
          </a:p>
          <a:p>
            <a:pPr eaLnBrk="1" hangingPunct="1"/>
            <a:r>
              <a:rPr lang="en-US" altLang="zh-CN">
                <a:ea typeface="宋体" charset="-122"/>
              </a:rPr>
              <a:t>	</a:t>
            </a:r>
          </a:p>
          <a:p>
            <a:pPr eaLnBrk="1" hangingPunct="1"/>
            <a:r>
              <a:rPr lang="en-US" altLang="zh-CN">
                <a:ea typeface="宋体" charset="-122"/>
              </a:rPr>
              <a:t>	//</a:t>
            </a:r>
            <a:r>
              <a:rPr lang="zh-CN" altLang="en-US">
                <a:ea typeface="宋体" charset="-122"/>
              </a:rPr>
              <a:t>思路：从头到尾遍历原链表，每遍历一个结点，将其摘下放在新链表的最前端。注意链表为空和只有一个结点的情况。时间复杂度为</a:t>
            </a:r>
            <a:r>
              <a:rPr lang="en-US" altLang="zh-CN">
                <a:ea typeface="宋体" charset="-122"/>
              </a:rPr>
              <a:t>O</a:t>
            </a:r>
            <a:r>
              <a:rPr lang="zh-CN" altLang="en-US">
                <a:ea typeface="宋体" charset="-122"/>
              </a:rPr>
              <a:t>（</a:t>
            </a:r>
            <a:r>
              <a:rPr lang="en-US" altLang="zh-CN">
                <a:ea typeface="宋体" charset="-122"/>
              </a:rPr>
              <a:t>n)</a:t>
            </a:r>
          </a:p>
          <a:p>
            <a:pPr eaLnBrk="1" hangingPunct="1"/>
            <a:r>
              <a:rPr lang="en-US" altLang="zh-CN">
                <a:ea typeface="宋体" charset="-122"/>
              </a:rPr>
              <a:t>	//</a:t>
            </a:r>
            <a:r>
              <a:rPr lang="zh-CN" altLang="en-US">
                <a:ea typeface="宋体" charset="-122"/>
              </a:rPr>
              <a:t>方法：链表的反转</a:t>
            </a:r>
          </a:p>
          <a:p>
            <a:pPr eaLnBrk="1" hangingPunct="1"/>
            <a:r>
              <a:rPr lang="zh-CN" altLang="en-US">
                <a:ea typeface="宋体" charset="-122"/>
              </a:rPr>
              <a:t>    </a:t>
            </a:r>
            <a:r>
              <a:rPr lang="en-US" altLang="zh-CN" b="1">
                <a:ea typeface="宋体" charset="-122"/>
              </a:rPr>
              <a:t>public static void reverseList(HeroNode head) {</a:t>
            </a:r>
          </a:p>
          <a:p>
            <a:pPr eaLnBrk="1" hangingPunct="1"/>
            <a:endParaRPr lang="en-US" altLang="zh-CN" b="1">
              <a:ea typeface="宋体" charset="-122"/>
            </a:endParaRPr>
          </a:p>
          <a:p>
            <a:pPr eaLnBrk="1" hangingPunct="1"/>
            <a:r>
              <a:rPr lang="en-US" altLang="zh-CN" b="1">
                <a:ea typeface="宋体" charset="-122"/>
              </a:rPr>
              <a:t>        //</a:t>
            </a:r>
            <a:r>
              <a:rPr lang="zh-CN" altLang="en-US" b="1">
                <a:ea typeface="宋体" charset="-122"/>
              </a:rPr>
              <a:t>如果链表为空或者只有一个节点，无需反转，直接返回原链表的头结点</a:t>
            </a:r>
          </a:p>
          <a:p>
            <a:pPr eaLnBrk="1" hangingPunct="1"/>
            <a:r>
              <a:rPr lang="zh-CN" altLang="en-US" b="1">
                <a:ea typeface="宋体" charset="-122"/>
              </a:rPr>
              <a:t>        </a:t>
            </a:r>
            <a:r>
              <a:rPr lang="en-US" altLang="zh-CN" b="1">
                <a:ea typeface="宋体" charset="-122"/>
              </a:rPr>
              <a:t>if (head.next == null || head.next.next == null) {</a:t>
            </a:r>
          </a:p>
          <a:p>
            <a:pPr eaLnBrk="1" hangingPunct="1"/>
            <a:r>
              <a:rPr lang="en-US" altLang="zh-CN" b="1">
                <a:ea typeface="宋体" charset="-122"/>
              </a:rPr>
              <a:t>            return;</a:t>
            </a:r>
          </a:p>
          <a:p>
            <a:pPr eaLnBrk="1" hangingPunct="1"/>
            <a:r>
              <a:rPr lang="en-US" altLang="zh-CN" b="1">
                <a:ea typeface="宋体" charset="-122"/>
              </a:rPr>
              <a:t>        }</a:t>
            </a:r>
          </a:p>
          <a:p>
            <a:pPr eaLnBrk="1" hangingPunct="1"/>
            <a:endParaRPr lang="en-US" altLang="zh-CN" b="1">
              <a:ea typeface="宋体" charset="-122"/>
            </a:endParaRPr>
          </a:p>
          <a:p>
            <a:pPr eaLnBrk="1" hangingPunct="1"/>
            <a:r>
              <a:rPr lang="en-US" altLang="zh-CN" b="1">
                <a:ea typeface="宋体" charset="-122"/>
              </a:rPr>
              <a:t>        HeroNode current = head.next;</a:t>
            </a:r>
          </a:p>
          <a:p>
            <a:pPr eaLnBrk="1" hangingPunct="1"/>
            <a:r>
              <a:rPr lang="en-US" altLang="zh-CN" b="1">
                <a:ea typeface="宋体" charset="-122"/>
              </a:rPr>
              <a:t>        HeroNode next = null; //</a:t>
            </a:r>
            <a:r>
              <a:rPr lang="zh-CN" altLang="en-US" b="1">
                <a:ea typeface="宋体" charset="-122"/>
              </a:rPr>
              <a:t>定义当前结点的下一个结点</a:t>
            </a:r>
          </a:p>
          <a:p>
            <a:pPr eaLnBrk="1" hangingPunct="1"/>
            <a:r>
              <a:rPr lang="zh-CN" altLang="en-US" b="1">
                <a:ea typeface="宋体" charset="-122"/>
              </a:rPr>
              <a:t>        </a:t>
            </a:r>
            <a:r>
              <a:rPr lang="en-US" altLang="zh-CN" b="1">
                <a:ea typeface="宋体" charset="-122"/>
              </a:rPr>
              <a:t>HeroNode reverseHead  = new HeroNode(0, "", "");  //</a:t>
            </a:r>
            <a:r>
              <a:rPr lang="zh-CN" altLang="en-US" b="1">
                <a:ea typeface="宋体" charset="-122"/>
              </a:rPr>
              <a:t>反转后新头节点</a:t>
            </a:r>
          </a:p>
          <a:p>
            <a:pPr eaLnBrk="1" hangingPunct="1"/>
            <a:endParaRPr lang="zh-CN" altLang="en-US" b="1">
              <a:ea typeface="宋体" charset="-122"/>
            </a:endParaRPr>
          </a:p>
          <a:p>
            <a:pPr eaLnBrk="1" hangingPunct="1"/>
            <a:r>
              <a:rPr lang="zh-CN" altLang="en-US" b="1">
                <a:ea typeface="宋体" charset="-122"/>
              </a:rPr>
              <a:t>        </a:t>
            </a:r>
            <a:r>
              <a:rPr lang="en-US" altLang="zh-CN" b="1">
                <a:ea typeface="宋体" charset="-122"/>
              </a:rPr>
              <a:t>while (current != null) {</a:t>
            </a:r>
          </a:p>
          <a:p>
            <a:pPr eaLnBrk="1" hangingPunct="1"/>
            <a:r>
              <a:rPr lang="en-US" altLang="zh-CN" b="1">
                <a:ea typeface="宋体" charset="-122"/>
              </a:rPr>
              <a:t>        	</a:t>
            </a:r>
          </a:p>
          <a:p>
            <a:pPr eaLnBrk="1" hangingPunct="1"/>
            <a:r>
              <a:rPr lang="en-US" altLang="zh-CN" b="1">
                <a:ea typeface="宋体" charset="-122"/>
              </a:rPr>
              <a:t>            next = current.next;  //</a:t>
            </a:r>
            <a:r>
              <a:rPr lang="zh-CN" altLang="en-US" b="1">
                <a:ea typeface="宋体" charset="-122"/>
              </a:rPr>
              <a:t>暂时保存住当前结点的下一个结点，因为下一次要用</a:t>
            </a:r>
          </a:p>
          <a:p>
            <a:pPr eaLnBrk="1" hangingPunct="1"/>
            <a:endParaRPr lang="zh-CN" altLang="en-US" b="1">
              <a:ea typeface="宋体" charset="-122"/>
            </a:endParaRPr>
          </a:p>
          <a:p>
            <a:pPr eaLnBrk="1" hangingPunct="1"/>
            <a:r>
              <a:rPr lang="zh-CN" altLang="en-US" b="1">
                <a:ea typeface="宋体" charset="-122"/>
              </a:rPr>
              <a:t>            </a:t>
            </a:r>
            <a:r>
              <a:rPr lang="en-US" altLang="zh-CN" b="1">
                <a:ea typeface="宋体" charset="-122"/>
              </a:rPr>
              <a:t>current.next = reverseHead.next; //</a:t>
            </a:r>
            <a:r>
              <a:rPr lang="zh-CN" altLang="en-US" b="1">
                <a:ea typeface="宋体" charset="-122"/>
              </a:rPr>
              <a:t>将</a:t>
            </a:r>
            <a:r>
              <a:rPr lang="en-US" altLang="zh-CN" b="1">
                <a:ea typeface="宋体" charset="-122"/>
              </a:rPr>
              <a:t>current</a:t>
            </a:r>
            <a:r>
              <a:rPr lang="zh-CN" altLang="en-US" b="1">
                <a:ea typeface="宋体" charset="-122"/>
              </a:rPr>
              <a:t>的下一个结点指向新链表的头结点</a:t>
            </a:r>
          </a:p>
          <a:p>
            <a:pPr eaLnBrk="1" hangingPunct="1"/>
            <a:r>
              <a:rPr lang="zh-CN" altLang="en-US" b="1">
                <a:ea typeface="宋体" charset="-122"/>
              </a:rPr>
              <a:t>            </a:t>
            </a:r>
            <a:r>
              <a:rPr lang="en-US" altLang="zh-CN" b="1">
                <a:ea typeface="宋体" charset="-122"/>
              </a:rPr>
              <a:t>reverseHead.next = current;  </a:t>
            </a:r>
          </a:p>
          <a:p>
            <a:pPr eaLnBrk="1" hangingPunct="1"/>
            <a:endParaRPr lang="en-US" altLang="zh-CN" b="1">
              <a:ea typeface="宋体" charset="-122"/>
            </a:endParaRPr>
          </a:p>
          <a:p>
            <a:pPr eaLnBrk="1" hangingPunct="1"/>
            <a:r>
              <a:rPr lang="en-US" altLang="zh-CN" b="1">
                <a:ea typeface="宋体" charset="-122"/>
              </a:rPr>
              <a:t>            current = next;   // </a:t>
            </a:r>
            <a:r>
              <a:rPr lang="zh-CN" altLang="en-US" b="1">
                <a:ea typeface="宋体" charset="-122"/>
              </a:rPr>
              <a:t>操作结束后，</a:t>
            </a:r>
            <a:r>
              <a:rPr lang="en-US" altLang="zh-CN" b="1">
                <a:ea typeface="宋体" charset="-122"/>
              </a:rPr>
              <a:t>current</a:t>
            </a:r>
            <a:r>
              <a:rPr lang="zh-CN" altLang="en-US" b="1">
                <a:ea typeface="宋体" charset="-122"/>
              </a:rPr>
              <a:t>节点后移</a:t>
            </a:r>
          </a:p>
          <a:p>
            <a:pPr eaLnBrk="1" hangingPunct="1"/>
            <a:r>
              <a:rPr lang="zh-CN" altLang="en-US" b="1">
                <a:ea typeface="宋体" charset="-122"/>
              </a:rPr>
              <a:t>        </a:t>
            </a:r>
            <a:r>
              <a:rPr lang="en-US" altLang="zh-CN" b="1">
                <a:ea typeface="宋体" charset="-122"/>
              </a:rPr>
              <a:t>}</a:t>
            </a:r>
          </a:p>
          <a:p>
            <a:pPr eaLnBrk="1" hangingPunct="1"/>
            <a:r>
              <a:rPr lang="en-US" altLang="zh-CN" b="1">
                <a:ea typeface="宋体" charset="-122"/>
              </a:rPr>
              <a:t>        //</a:t>
            </a:r>
            <a:r>
              <a:rPr lang="zh-CN" altLang="en-US" b="1">
                <a:ea typeface="宋体" charset="-122"/>
              </a:rPr>
              <a:t>这句话很重要，不要写成了 </a:t>
            </a:r>
            <a:r>
              <a:rPr lang="en-US" altLang="zh-CN" b="1">
                <a:ea typeface="宋体" charset="-122"/>
              </a:rPr>
              <a:t>head = reverseHead;</a:t>
            </a:r>
          </a:p>
          <a:p>
            <a:pPr eaLnBrk="1" hangingPunct="1"/>
            <a:r>
              <a:rPr lang="en-US" altLang="zh-CN" b="1">
                <a:ea typeface="宋体" charset="-122"/>
              </a:rPr>
              <a:t>        head.next = reverseHead.next;</a:t>
            </a:r>
          </a:p>
          <a:p>
            <a:pPr eaLnBrk="1" hangingPunct="1"/>
            <a:r>
              <a:rPr lang="en-US" altLang="zh-CN" b="1">
                <a:ea typeface="宋体" charset="-122"/>
              </a:rPr>
              <a:t>    }</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 </a:t>
            </a:r>
            <a:r>
              <a:rPr lang="zh-CN" altLang="en-US">
                <a:ea typeface="宋体" charset="-122"/>
              </a:rPr>
              <a:t>思路</a:t>
            </a:r>
          </a:p>
          <a:p>
            <a:pPr eaLnBrk="1" hangingPunct="1"/>
            <a:r>
              <a:rPr lang="zh-CN" altLang="en-US">
                <a:ea typeface="宋体" charset="-122"/>
              </a:rPr>
              <a:t>     * </a:t>
            </a:r>
            <a:r>
              <a:rPr lang="en-US" altLang="zh-CN">
                <a:ea typeface="宋体" charset="-122"/>
              </a:rPr>
              <a:t>1. </a:t>
            </a:r>
            <a:r>
              <a:rPr lang="zh-CN" altLang="en-US">
                <a:ea typeface="宋体" charset="-122"/>
              </a:rPr>
              <a:t>对于这种颠倒顺序的问题，我们应该就会想到栈，后进先出。所以，使用栈完成</a:t>
            </a:r>
          </a:p>
          <a:p>
            <a:pPr eaLnBrk="1" hangingPunct="1"/>
            <a:r>
              <a:rPr lang="zh-CN" altLang="en-US">
                <a:ea typeface="宋体" charset="-122"/>
              </a:rPr>
              <a:t>	   </a:t>
            </a:r>
            <a:r>
              <a:rPr lang="en-US" altLang="zh-CN">
                <a:ea typeface="宋体" charset="-122"/>
              </a:rPr>
              <a:t>2. </a:t>
            </a:r>
            <a:r>
              <a:rPr lang="zh-CN" altLang="en-US">
                <a:ea typeface="宋体" charset="-122"/>
              </a:rPr>
              <a:t>不要想着先将单链表反转，然后遍历输出，这样会破坏链表的结构，不建议</a:t>
            </a:r>
          </a:p>
          <a:p>
            <a:pPr eaLnBrk="1" hangingPunct="1"/>
            <a:r>
              <a:rPr lang="zh-CN" altLang="en-US">
                <a:ea typeface="宋体" charset="-122"/>
              </a:rPr>
              <a:t>     * </a:t>
            </a:r>
            <a:r>
              <a:rPr lang="en-US" altLang="zh-CN">
                <a:ea typeface="宋体" charset="-122"/>
              </a:rPr>
              <a:t>@param head</a:t>
            </a:r>
          </a:p>
          <a:p>
            <a:pPr eaLnBrk="1" hangingPunct="1"/>
            <a:r>
              <a:rPr lang="en-US" altLang="zh-CN">
                <a:ea typeface="宋体" charset="-122"/>
              </a:rPr>
              <a:t>     */</a:t>
            </a:r>
          </a:p>
          <a:p>
            <a:pPr eaLnBrk="1" hangingPunct="1"/>
            <a:r>
              <a:rPr lang="en-US" altLang="zh-CN" b="1">
                <a:ea typeface="宋体" charset="-122"/>
              </a:rPr>
              <a:t>	public static void reversePrint(HeroNode head) {</a:t>
            </a:r>
          </a:p>
          <a:p>
            <a:pPr eaLnBrk="1" hangingPunct="1"/>
            <a:endParaRPr lang="en-US" altLang="zh-CN" b="1">
              <a:ea typeface="宋体" charset="-122"/>
            </a:endParaRPr>
          </a:p>
          <a:p>
            <a:pPr eaLnBrk="1" hangingPunct="1"/>
            <a:r>
              <a:rPr lang="en-US" altLang="zh-CN" b="1">
                <a:ea typeface="宋体" charset="-122"/>
              </a:rPr>
              <a:t>		if (head.next == null) {</a:t>
            </a:r>
          </a:p>
          <a:p>
            <a:pPr eaLnBrk="1" hangingPunct="1"/>
            <a:r>
              <a:rPr lang="en-US" altLang="zh-CN" b="1">
                <a:ea typeface="宋体" charset="-122"/>
              </a:rPr>
              <a:t>			return;</a:t>
            </a:r>
          </a:p>
          <a:p>
            <a:pPr eaLnBrk="1" hangingPunct="1"/>
            <a:r>
              <a:rPr lang="en-US" altLang="zh-CN" b="1">
                <a:ea typeface="宋体" charset="-122"/>
              </a:rPr>
              <a:t>		}</a:t>
            </a:r>
          </a:p>
          <a:p>
            <a:pPr eaLnBrk="1" hangingPunct="1"/>
            <a:endParaRPr lang="en-US" altLang="zh-CN" b="1">
              <a:ea typeface="宋体" charset="-122"/>
            </a:endParaRPr>
          </a:p>
          <a:p>
            <a:pPr eaLnBrk="1" hangingPunct="1"/>
            <a:r>
              <a:rPr lang="en-US" altLang="zh-CN" b="1">
                <a:ea typeface="宋体" charset="-122"/>
              </a:rPr>
              <a:t>		Stack&lt;HeroNode&gt; stack = new Stack&lt;HeroNode&gt;(); // </a:t>
            </a:r>
            <a:r>
              <a:rPr lang="zh-CN" altLang="en-US" b="1">
                <a:ea typeface="宋体" charset="-122"/>
              </a:rPr>
              <a:t>新建一个栈</a:t>
            </a:r>
          </a:p>
          <a:p>
            <a:pPr eaLnBrk="1" hangingPunct="1"/>
            <a:r>
              <a:rPr lang="zh-CN" altLang="en-US" b="1">
                <a:ea typeface="宋体" charset="-122"/>
              </a:rPr>
              <a:t>		</a:t>
            </a:r>
            <a:r>
              <a:rPr lang="en-US" altLang="zh-CN" b="1">
                <a:ea typeface="宋体" charset="-122"/>
              </a:rPr>
              <a:t>HeroNode current = head.next;</a:t>
            </a:r>
          </a:p>
          <a:p>
            <a:pPr eaLnBrk="1" hangingPunct="1"/>
            <a:endParaRPr lang="en-US" altLang="zh-CN" b="1">
              <a:ea typeface="宋体" charset="-122"/>
            </a:endParaRPr>
          </a:p>
          <a:p>
            <a:pPr eaLnBrk="1" hangingPunct="1"/>
            <a:r>
              <a:rPr lang="en-US" altLang="zh-CN" b="1">
                <a:ea typeface="宋体" charset="-122"/>
              </a:rPr>
              <a:t>		// </a:t>
            </a:r>
            <a:r>
              <a:rPr lang="zh-CN" altLang="en-US" b="1">
                <a:ea typeface="宋体" charset="-122"/>
              </a:rPr>
              <a:t>将链表的所有结点压栈</a:t>
            </a:r>
          </a:p>
          <a:p>
            <a:pPr eaLnBrk="1" hangingPunct="1"/>
            <a:r>
              <a:rPr lang="zh-CN" altLang="en-US" b="1">
                <a:ea typeface="宋体" charset="-122"/>
              </a:rPr>
              <a:t>		</a:t>
            </a:r>
            <a:r>
              <a:rPr lang="en-US" altLang="zh-CN" b="1">
                <a:ea typeface="宋体" charset="-122"/>
              </a:rPr>
              <a:t>while (current != null) {</a:t>
            </a:r>
          </a:p>
          <a:p>
            <a:pPr eaLnBrk="1" hangingPunct="1"/>
            <a:r>
              <a:rPr lang="en-US" altLang="zh-CN" b="1">
                <a:ea typeface="宋体" charset="-122"/>
              </a:rPr>
              <a:t>			stack.push(current); // </a:t>
            </a:r>
            <a:r>
              <a:rPr lang="zh-CN" altLang="en-US" b="1">
                <a:ea typeface="宋体" charset="-122"/>
              </a:rPr>
              <a:t>将当前结点压栈</a:t>
            </a:r>
          </a:p>
          <a:p>
            <a:pPr eaLnBrk="1" hangingPunct="1"/>
            <a:r>
              <a:rPr lang="zh-CN" altLang="en-US" b="1">
                <a:ea typeface="宋体" charset="-122"/>
              </a:rPr>
              <a:t>			</a:t>
            </a:r>
            <a:r>
              <a:rPr lang="en-US" altLang="zh-CN" b="1">
                <a:ea typeface="宋体" charset="-122"/>
              </a:rPr>
              <a:t>current = current.next;</a:t>
            </a:r>
          </a:p>
          <a:p>
            <a:pPr eaLnBrk="1" hangingPunct="1"/>
            <a:r>
              <a:rPr lang="en-US" altLang="zh-CN" b="1">
                <a:ea typeface="宋体" charset="-122"/>
              </a:rPr>
              <a:t>		}</a:t>
            </a:r>
          </a:p>
          <a:p>
            <a:pPr eaLnBrk="1" hangingPunct="1"/>
            <a:endParaRPr lang="en-US" altLang="zh-CN" b="1">
              <a:ea typeface="宋体" charset="-122"/>
            </a:endParaRPr>
          </a:p>
          <a:p>
            <a:pPr eaLnBrk="1" hangingPunct="1"/>
            <a:r>
              <a:rPr lang="en-US" altLang="zh-CN" b="1">
                <a:ea typeface="宋体" charset="-122"/>
              </a:rPr>
              <a:t>		// </a:t>
            </a:r>
            <a:r>
              <a:rPr lang="zh-CN" altLang="en-US" b="1">
                <a:ea typeface="宋体" charset="-122"/>
              </a:rPr>
              <a:t>将栈中的结点打印输出即可</a:t>
            </a:r>
          </a:p>
          <a:p>
            <a:pPr eaLnBrk="1" hangingPunct="1"/>
            <a:r>
              <a:rPr lang="zh-CN" altLang="en-US" b="1">
                <a:ea typeface="宋体" charset="-122"/>
              </a:rPr>
              <a:t>		</a:t>
            </a:r>
            <a:r>
              <a:rPr lang="en-US" altLang="zh-CN" b="1">
                <a:ea typeface="宋体" charset="-122"/>
              </a:rPr>
              <a:t>while (stack.size() &gt; 0) {</a:t>
            </a:r>
          </a:p>
          <a:p>
            <a:pPr eaLnBrk="1" hangingPunct="1"/>
            <a:r>
              <a:rPr lang="en-US" altLang="zh-CN" b="1">
                <a:ea typeface="宋体" charset="-122"/>
              </a:rPr>
              <a:t>			System.out.println(stack.pop()); // </a:t>
            </a:r>
            <a:r>
              <a:rPr lang="zh-CN" altLang="en-US" b="1">
                <a:ea typeface="宋体" charset="-122"/>
              </a:rPr>
              <a:t>出栈操作</a:t>
            </a:r>
          </a:p>
          <a:p>
            <a:pPr eaLnBrk="1" hangingPunct="1"/>
            <a:r>
              <a:rPr lang="zh-CN" altLang="en-US" b="1">
                <a:ea typeface="宋体" charset="-122"/>
              </a:rPr>
              <a:t>		</a:t>
            </a:r>
            <a:r>
              <a:rPr lang="en-US" altLang="zh-CN" b="1">
                <a:ea typeface="宋体" charset="-122"/>
              </a:rPr>
              <a:t>}</a:t>
            </a:r>
          </a:p>
          <a:p>
            <a:pPr eaLnBrk="1" hangingPunct="1"/>
            <a:endParaRPr lang="en-US" altLang="zh-CN" b="1">
              <a:ea typeface="宋体" charset="-122"/>
            </a:endParaRPr>
          </a:p>
          <a:p>
            <a:pPr eaLnBrk="1" hangingPunct="1"/>
            <a:r>
              <a:rPr lang="en-US" altLang="zh-CN" b="1">
                <a:ea typeface="宋体" charset="-122"/>
              </a:rPr>
              <a:t>	}</a:t>
            </a:r>
          </a:p>
          <a:p>
            <a:pPr eaLnBrk="1" hangingPunct="1"/>
            <a:r>
              <a:rPr lang="en-US" altLang="zh-CN">
                <a:ea typeface="宋体" charset="-122"/>
              </a:rPr>
              <a:t>    </a:t>
            </a:r>
          </a:p>
          <a:p>
            <a:pPr eaLnBrk="1" hangingPunct="1"/>
            <a:r>
              <a:rPr lang="en-US" altLang="zh-CN">
                <a:ea typeface="宋体" charset="-122"/>
              </a:rPr>
              <a:t>}</a:t>
            </a:r>
          </a:p>
          <a:p>
            <a:pPr eaLnBrk="1" hangingPunct="1"/>
            <a:endParaRPr lang="en-US" altLang="zh-CN">
              <a:ea typeface="宋体" charset="-122"/>
            </a:endParaRPr>
          </a:p>
          <a:p>
            <a:pPr eaLnBrk="1" hangingPunct="1"/>
            <a:r>
              <a:rPr lang="en-US" altLang="zh-CN">
                <a:ea typeface="宋体" charset="-122"/>
              </a:rPr>
              <a:t>// </a:t>
            </a:r>
            <a:r>
              <a:rPr lang="zh-CN" altLang="en-US">
                <a:ea typeface="宋体" charset="-122"/>
              </a:rPr>
              <a:t>定义我们的单向链表管理</a:t>
            </a:r>
            <a:r>
              <a:rPr lang="en-US" altLang="zh-CN">
                <a:ea typeface="宋体" charset="-122"/>
              </a:rPr>
              <a:t>Hero</a:t>
            </a:r>
          </a:p>
          <a:p>
            <a:pPr eaLnBrk="1" hangingPunct="1"/>
            <a:r>
              <a:rPr lang="en-US" altLang="zh-CN">
                <a:ea typeface="宋体" charset="-122"/>
              </a:rPr>
              <a:t>class SingleLinkedList {</a:t>
            </a:r>
          </a:p>
          <a:p>
            <a:pPr eaLnBrk="1" hangingPunct="1"/>
            <a:r>
              <a:rPr lang="en-US" altLang="zh-CN">
                <a:ea typeface="宋体" charset="-122"/>
              </a:rPr>
              <a:t>	// </a:t>
            </a:r>
            <a:r>
              <a:rPr lang="zh-CN" altLang="en-US">
                <a:ea typeface="宋体" charset="-122"/>
              </a:rPr>
              <a:t>先初始化一个头结点</a:t>
            </a:r>
            <a:r>
              <a:rPr lang="en-US" altLang="zh-CN">
                <a:ea typeface="宋体" charset="-122"/>
              </a:rPr>
              <a:t>, </a:t>
            </a:r>
            <a:r>
              <a:rPr lang="zh-CN" altLang="en-US">
                <a:ea typeface="宋体" charset="-122"/>
              </a:rPr>
              <a:t>头结点一般不会动</a:t>
            </a:r>
          </a:p>
          <a:p>
            <a:pPr eaLnBrk="1" hangingPunct="1"/>
            <a:r>
              <a:rPr lang="zh-CN" altLang="en-US">
                <a:ea typeface="宋体" charset="-122"/>
              </a:rPr>
              <a:t>	</a:t>
            </a:r>
            <a:r>
              <a:rPr lang="en-US" altLang="zh-CN">
                <a:ea typeface="宋体" charset="-122"/>
              </a:rPr>
              <a:t>private HeroNode head = new HeroNode(0, "", "");</a:t>
            </a:r>
          </a:p>
          <a:p>
            <a:pPr eaLnBrk="1" hangingPunct="1"/>
            <a:r>
              <a:rPr lang="en-US" altLang="zh-CN">
                <a:ea typeface="宋体" charset="-122"/>
              </a:rPr>
              <a:t>		</a:t>
            </a:r>
          </a:p>
          <a:p>
            <a:pPr eaLnBrk="1" hangingPunct="1"/>
            <a:r>
              <a:rPr lang="en-US" altLang="zh-CN">
                <a:ea typeface="宋体" charset="-122"/>
              </a:rPr>
              <a:t>	public HeroNode getHead() {</a:t>
            </a:r>
          </a:p>
          <a:p>
            <a:pPr eaLnBrk="1" hangingPunct="1"/>
            <a:r>
              <a:rPr lang="en-US" altLang="zh-CN">
                <a:ea typeface="宋体" charset="-122"/>
              </a:rPr>
              <a:t>		return head;</a:t>
            </a:r>
          </a:p>
          <a:p>
            <a:pPr eaLnBrk="1" hangingPunct="1"/>
            <a:r>
              <a:rPr lang="en-US" altLang="zh-CN">
                <a:ea typeface="宋体" charset="-122"/>
              </a:rPr>
              <a:t>	}</a:t>
            </a:r>
          </a:p>
          <a:p>
            <a:pPr eaLnBrk="1" hangingPunct="1"/>
            <a:endParaRPr lang="en-US" altLang="zh-CN">
              <a:ea typeface="宋体" charset="-122"/>
            </a:endParaRP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删除节点</a:t>
            </a:r>
          </a:p>
          <a:p>
            <a:pPr eaLnBrk="1" hangingPunct="1"/>
            <a:r>
              <a:rPr lang="zh-CN" altLang="en-US">
                <a:ea typeface="宋体" charset="-122"/>
              </a:rPr>
              <a:t>	</a:t>
            </a:r>
            <a:r>
              <a:rPr lang="en-US" altLang="zh-CN">
                <a:ea typeface="宋体" charset="-122"/>
              </a:rPr>
              <a:t>// 1. </a:t>
            </a:r>
            <a:r>
              <a:rPr lang="zh-CN" altLang="en-US">
                <a:ea typeface="宋体" charset="-122"/>
              </a:rPr>
              <a:t>思路</a:t>
            </a:r>
          </a:p>
          <a:p>
            <a:pPr eaLnBrk="1" hangingPunct="1"/>
            <a:r>
              <a:rPr lang="zh-CN" altLang="en-US">
                <a:ea typeface="宋体" charset="-122"/>
              </a:rPr>
              <a:t>	</a:t>
            </a:r>
            <a:r>
              <a:rPr lang="en-US" altLang="zh-CN">
                <a:ea typeface="宋体" charset="-122"/>
              </a:rPr>
              <a:t>// </a:t>
            </a:r>
            <a:r>
              <a:rPr lang="zh-CN" altLang="en-US">
                <a:ea typeface="宋体" charset="-122"/>
              </a:rPr>
              <a:t>删除的思路</a:t>
            </a:r>
          </a:p>
          <a:p>
            <a:pPr eaLnBrk="1" hangingPunct="1"/>
            <a:r>
              <a:rPr lang="zh-CN" altLang="en-US">
                <a:ea typeface="宋体" charset="-122"/>
              </a:rPr>
              <a:t>	</a:t>
            </a:r>
            <a:r>
              <a:rPr lang="en-US" altLang="zh-CN">
                <a:ea typeface="宋体" charset="-122"/>
              </a:rPr>
              <a:t>// 1). head </a:t>
            </a:r>
            <a:r>
              <a:rPr lang="zh-CN" altLang="en-US">
                <a:ea typeface="宋体" charset="-122"/>
              </a:rPr>
              <a:t>不能动</a:t>
            </a:r>
          </a:p>
          <a:p>
            <a:pPr eaLnBrk="1" hangingPunct="1"/>
            <a:r>
              <a:rPr lang="zh-CN" altLang="en-US">
                <a:ea typeface="宋体" charset="-122"/>
              </a:rPr>
              <a:t>	</a:t>
            </a:r>
            <a:r>
              <a:rPr lang="en-US" altLang="zh-CN">
                <a:ea typeface="宋体" charset="-122"/>
              </a:rPr>
              <a:t>// 2). </a:t>
            </a:r>
            <a:r>
              <a:rPr lang="zh-CN" altLang="en-US">
                <a:ea typeface="宋体" charset="-122"/>
              </a:rPr>
              <a:t>使用</a:t>
            </a:r>
            <a:r>
              <a:rPr lang="en-US" altLang="zh-CN">
                <a:ea typeface="宋体" charset="-122"/>
              </a:rPr>
              <a:t>temp</a:t>
            </a:r>
            <a:r>
              <a:rPr lang="zh-CN" altLang="en-US">
                <a:ea typeface="宋体" charset="-122"/>
              </a:rPr>
              <a:t>变量</a:t>
            </a:r>
            <a:r>
              <a:rPr lang="en-US" altLang="zh-CN">
                <a:ea typeface="宋体" charset="-122"/>
              </a:rPr>
              <a:t>, </a:t>
            </a:r>
            <a:r>
              <a:rPr lang="zh-CN" altLang="en-US">
                <a:ea typeface="宋体" charset="-122"/>
              </a:rPr>
              <a:t>我们要删除的应该是</a:t>
            </a:r>
            <a:r>
              <a:rPr lang="en-US" altLang="zh-CN">
                <a:ea typeface="宋体" charset="-122"/>
              </a:rPr>
              <a:t>temp </a:t>
            </a:r>
            <a:r>
              <a:rPr lang="zh-CN" altLang="en-US">
                <a:ea typeface="宋体" charset="-122"/>
              </a:rPr>
              <a:t>的下一个结点</a:t>
            </a:r>
            <a:r>
              <a:rPr lang="en-US" altLang="zh-CN">
                <a:ea typeface="宋体" charset="-122"/>
              </a:rPr>
              <a:t>., </a:t>
            </a:r>
            <a:r>
              <a:rPr lang="zh-CN" altLang="en-US">
                <a:ea typeface="宋体" charset="-122"/>
              </a:rPr>
              <a:t>即，我们在比较时，始终比较的是 </a:t>
            </a:r>
            <a:r>
              <a:rPr lang="en-US" altLang="zh-CN">
                <a:ea typeface="宋体" charset="-122"/>
              </a:rPr>
              <a:t>temp.next </a:t>
            </a:r>
            <a:r>
              <a:rPr lang="zh-CN" altLang="en-US">
                <a:ea typeface="宋体" charset="-122"/>
              </a:rPr>
              <a:t>的节点值</a:t>
            </a:r>
          </a:p>
          <a:p>
            <a:pPr eaLnBrk="1" hangingPunct="1"/>
            <a:r>
              <a:rPr lang="zh-CN" altLang="en-US">
                <a:ea typeface="宋体" charset="-122"/>
              </a:rPr>
              <a:t>	</a:t>
            </a:r>
            <a:r>
              <a:rPr lang="en-US" altLang="zh-CN">
                <a:ea typeface="宋体" charset="-122"/>
              </a:rPr>
              <a:t>// 2. </a:t>
            </a:r>
            <a:r>
              <a:rPr lang="zh-CN" altLang="en-US">
                <a:ea typeface="宋体" charset="-122"/>
              </a:rPr>
              <a:t>代码</a:t>
            </a:r>
          </a:p>
          <a:p>
            <a:pPr eaLnBrk="1" hangingPunct="1"/>
            <a:r>
              <a:rPr lang="zh-CN" altLang="en-US">
                <a:ea typeface="宋体" charset="-122"/>
              </a:rPr>
              <a:t>	</a:t>
            </a:r>
            <a:r>
              <a:rPr lang="en-US" altLang="zh-CN">
                <a:ea typeface="宋体" charset="-122"/>
              </a:rPr>
              <a:t>public void del(int no) {</a:t>
            </a:r>
          </a:p>
          <a:p>
            <a:pPr eaLnBrk="1" hangingPunct="1"/>
            <a:r>
              <a:rPr lang="en-US" altLang="zh-CN">
                <a:ea typeface="宋体" charset="-122"/>
              </a:rPr>
              <a:t>		HeroNode temp = head;</a:t>
            </a:r>
          </a:p>
          <a:p>
            <a:pPr eaLnBrk="1" hangingPunct="1"/>
            <a:r>
              <a:rPr lang="en-US" altLang="zh-CN">
                <a:ea typeface="宋体" charset="-122"/>
              </a:rPr>
              <a:t>		boolean flag = false; // </a:t>
            </a:r>
            <a:r>
              <a:rPr lang="zh-CN" altLang="en-US">
                <a:ea typeface="宋体" charset="-122"/>
              </a:rPr>
              <a:t>标志变量用于确定是否有要删除的节点</a:t>
            </a:r>
          </a:p>
          <a:p>
            <a:pPr eaLnBrk="1" hangingPunct="1"/>
            <a:r>
              <a:rPr lang="zh-CN" altLang="en-US">
                <a:ea typeface="宋体" charset="-122"/>
              </a:rPr>
              <a:t>		</a:t>
            </a:r>
            <a:r>
              <a:rPr lang="en-US" altLang="zh-CN">
                <a:ea typeface="宋体" charset="-122"/>
              </a:rPr>
              <a:t>while (true) {</a:t>
            </a:r>
          </a:p>
          <a:p>
            <a:pPr eaLnBrk="1" hangingPunct="1"/>
            <a:r>
              <a:rPr lang="en-US" altLang="zh-CN">
                <a:ea typeface="宋体" charset="-122"/>
              </a:rPr>
              <a:t>			if (temp.next == null) {</a:t>
            </a:r>
          </a:p>
          <a:p>
            <a:pPr eaLnBrk="1" hangingPunct="1"/>
            <a:r>
              <a:rPr lang="en-US" altLang="zh-CN">
                <a:ea typeface="宋体" charset="-122"/>
              </a:rPr>
              <a:t>				break;</a:t>
            </a:r>
          </a:p>
          <a:p>
            <a:pPr eaLnBrk="1" hangingPunct="1"/>
            <a:r>
              <a:rPr lang="en-US" altLang="zh-CN">
                <a:ea typeface="宋体" charset="-122"/>
              </a:rPr>
              <a:t>			}</a:t>
            </a:r>
          </a:p>
          <a:p>
            <a:pPr eaLnBrk="1" hangingPunct="1"/>
            <a:r>
              <a:rPr lang="en-US" altLang="zh-CN">
                <a:ea typeface="宋体" charset="-122"/>
              </a:rPr>
              <a:t>			if (temp.next.no == no) {</a:t>
            </a:r>
          </a:p>
          <a:p>
            <a:pPr eaLnBrk="1" hangingPunct="1"/>
            <a:r>
              <a:rPr lang="en-US" altLang="zh-CN">
                <a:ea typeface="宋体" charset="-122"/>
              </a:rPr>
              <a:t>				// </a:t>
            </a:r>
            <a:r>
              <a:rPr lang="zh-CN" altLang="en-US">
                <a:ea typeface="宋体" charset="-122"/>
              </a:rPr>
              <a:t>找到了</a:t>
            </a:r>
          </a:p>
          <a:p>
            <a:pPr eaLnBrk="1" hangingPunct="1"/>
            <a:r>
              <a:rPr lang="zh-CN" altLang="en-US">
                <a:ea typeface="宋体" charset="-122"/>
              </a:rPr>
              <a:t>				</a:t>
            </a:r>
            <a:r>
              <a:rPr lang="en-US" altLang="zh-CN">
                <a:ea typeface="宋体" charset="-122"/>
              </a:rPr>
              <a:t>flag = true;</a:t>
            </a:r>
          </a:p>
          <a:p>
            <a:pPr eaLnBrk="1" hangingPunct="1"/>
            <a:r>
              <a:rPr lang="en-US" altLang="zh-CN">
                <a:ea typeface="宋体" charset="-122"/>
              </a:rPr>
              <a:t>				break;</a:t>
            </a:r>
          </a:p>
          <a:p>
            <a:pPr eaLnBrk="1" hangingPunct="1"/>
            <a:r>
              <a:rPr lang="en-US" altLang="zh-CN">
                <a:ea typeface="宋体" charset="-122"/>
              </a:rPr>
              <a:t>			}</a:t>
            </a:r>
          </a:p>
          <a:p>
            <a:pPr eaLnBrk="1" hangingPunct="1"/>
            <a:r>
              <a:rPr lang="en-US" altLang="zh-CN">
                <a:ea typeface="宋体" charset="-122"/>
              </a:rPr>
              <a:t>			temp = temp.next; // temp</a:t>
            </a:r>
            <a:r>
              <a:rPr lang="zh-CN" altLang="en-US">
                <a:ea typeface="宋体" charset="-122"/>
              </a:rPr>
              <a:t>后移</a:t>
            </a:r>
          </a:p>
          <a:p>
            <a:pPr eaLnBrk="1" hangingPunct="1"/>
            <a:endParaRPr lang="zh-CN" altLang="en-US">
              <a:ea typeface="宋体" charset="-122"/>
            </a:endParaRPr>
          </a:p>
          <a:p>
            <a:pPr eaLnBrk="1" hangingPunct="1"/>
            <a:r>
              <a:rPr lang="zh-CN" altLang="en-US">
                <a:ea typeface="宋体" charset="-122"/>
              </a:rPr>
              <a:t>		</a:t>
            </a:r>
            <a:r>
              <a:rPr lang="en-US" altLang="zh-CN">
                <a:ea typeface="宋体" charset="-122"/>
              </a:rPr>
              <a:t>}</a:t>
            </a:r>
          </a:p>
          <a:p>
            <a:pPr eaLnBrk="1" hangingPunct="1"/>
            <a:endParaRPr lang="en-US" altLang="zh-CN">
              <a:ea typeface="宋体" charset="-122"/>
            </a:endParaRPr>
          </a:p>
          <a:p>
            <a:pPr eaLnBrk="1" hangingPunct="1"/>
            <a:r>
              <a:rPr lang="en-US" altLang="zh-CN">
                <a:ea typeface="宋体" charset="-122"/>
              </a:rPr>
              <a:t>		if (flag) {</a:t>
            </a:r>
          </a:p>
          <a:p>
            <a:pPr eaLnBrk="1" hangingPunct="1"/>
            <a:r>
              <a:rPr lang="en-US" altLang="zh-CN">
                <a:ea typeface="宋体" charset="-122"/>
              </a:rPr>
              <a:t>			// </a:t>
            </a:r>
            <a:r>
              <a:rPr lang="zh-CN" altLang="en-US">
                <a:ea typeface="宋体" charset="-122"/>
              </a:rPr>
              <a:t>可以删除</a:t>
            </a:r>
          </a:p>
          <a:p>
            <a:pPr eaLnBrk="1" hangingPunct="1"/>
            <a:r>
              <a:rPr lang="zh-CN" altLang="en-US">
                <a:ea typeface="宋体" charset="-122"/>
              </a:rPr>
              <a:t>			</a:t>
            </a:r>
            <a:r>
              <a:rPr lang="en-US" altLang="zh-CN">
                <a:ea typeface="宋体" charset="-122"/>
              </a:rPr>
              <a:t>temp.next = temp.next.next;</a:t>
            </a:r>
          </a:p>
          <a:p>
            <a:pPr eaLnBrk="1" hangingPunct="1"/>
            <a:endParaRPr lang="en-US" altLang="zh-CN">
              <a:ea typeface="宋体" charset="-122"/>
            </a:endParaRPr>
          </a:p>
          <a:p>
            <a:pPr eaLnBrk="1" hangingPunct="1"/>
            <a:r>
              <a:rPr lang="en-US" altLang="zh-CN">
                <a:ea typeface="宋体" charset="-122"/>
              </a:rPr>
              <a:t>		} else {</a:t>
            </a:r>
          </a:p>
          <a:p>
            <a:pPr eaLnBrk="1" hangingPunct="1"/>
            <a:r>
              <a:rPr lang="en-US" altLang="zh-CN">
                <a:ea typeface="宋体" charset="-122"/>
              </a:rPr>
              <a:t>			System.out.printf("</a:t>
            </a:r>
            <a:r>
              <a:rPr lang="zh-CN" altLang="en-US">
                <a:ea typeface="宋体" charset="-122"/>
              </a:rPr>
              <a:t>要删除的</a:t>
            </a:r>
            <a:r>
              <a:rPr lang="en-US" altLang="zh-CN">
                <a:ea typeface="宋体" charset="-122"/>
              </a:rPr>
              <a:t>no=%d </a:t>
            </a:r>
            <a:r>
              <a:rPr lang="zh-CN" altLang="en-US">
                <a:ea typeface="宋体" charset="-122"/>
              </a:rPr>
              <a:t>不存在</a:t>
            </a:r>
            <a:r>
              <a:rPr lang="en-US" altLang="zh-CN">
                <a:ea typeface="宋体" charset="-122"/>
              </a:rPr>
              <a:t>\n", no);</a:t>
            </a:r>
          </a:p>
          <a:p>
            <a:pPr eaLnBrk="1" hangingPunct="1"/>
            <a:endParaRPr lang="en-US" altLang="zh-CN">
              <a:ea typeface="宋体" charset="-122"/>
            </a:endParaRP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修改节点的值</a:t>
            </a:r>
            <a:r>
              <a:rPr lang="en-US" altLang="zh-CN">
                <a:ea typeface="宋体" charset="-122"/>
              </a:rPr>
              <a:t>, </a:t>
            </a:r>
            <a:r>
              <a:rPr lang="zh-CN" altLang="en-US">
                <a:ea typeface="宋体" charset="-122"/>
              </a:rPr>
              <a:t>根据</a:t>
            </a:r>
            <a:r>
              <a:rPr lang="en-US" altLang="zh-CN">
                <a:ea typeface="宋体" charset="-122"/>
              </a:rPr>
              <a:t>no</a:t>
            </a:r>
            <a:r>
              <a:rPr lang="zh-CN" altLang="en-US">
                <a:ea typeface="宋体" charset="-122"/>
              </a:rPr>
              <a:t>编号为前提修改</a:t>
            </a:r>
            <a:r>
              <a:rPr lang="en-US" altLang="zh-CN">
                <a:ea typeface="宋体" charset="-122"/>
              </a:rPr>
              <a:t>, </a:t>
            </a:r>
            <a:r>
              <a:rPr lang="zh-CN" altLang="en-US">
                <a:ea typeface="宋体" charset="-122"/>
              </a:rPr>
              <a:t>即</a:t>
            </a:r>
            <a:r>
              <a:rPr lang="en-US" altLang="zh-CN">
                <a:ea typeface="宋体" charset="-122"/>
              </a:rPr>
              <a:t>no</a:t>
            </a:r>
            <a:r>
              <a:rPr lang="zh-CN" altLang="en-US">
                <a:ea typeface="宋体" charset="-122"/>
              </a:rPr>
              <a:t>不能改</a:t>
            </a:r>
          </a:p>
          <a:p>
            <a:pPr eaLnBrk="1" hangingPunct="1"/>
            <a:r>
              <a:rPr lang="zh-CN" altLang="en-US">
                <a:ea typeface="宋体" charset="-122"/>
              </a:rPr>
              <a:t>	</a:t>
            </a:r>
            <a:r>
              <a:rPr lang="en-US" altLang="zh-CN">
                <a:ea typeface="宋体" charset="-122"/>
              </a:rPr>
              <a:t>// </a:t>
            </a:r>
            <a:r>
              <a:rPr lang="zh-CN" altLang="en-US">
                <a:ea typeface="宋体" charset="-122"/>
              </a:rPr>
              <a:t>课后思考题： 如果将这个节点替换，如何实现</a:t>
            </a:r>
          </a:p>
          <a:p>
            <a:pPr eaLnBrk="1" hangingPunct="1"/>
            <a:r>
              <a:rPr lang="zh-CN" altLang="en-US">
                <a:ea typeface="宋体" charset="-122"/>
              </a:rPr>
              <a:t>	</a:t>
            </a:r>
            <a:r>
              <a:rPr lang="en-US" altLang="zh-CN">
                <a:ea typeface="宋体" charset="-122"/>
              </a:rPr>
              <a:t>public void update(HeroNode newHeroNode) {</a:t>
            </a:r>
          </a:p>
          <a:p>
            <a:pPr eaLnBrk="1" hangingPunct="1"/>
            <a:r>
              <a:rPr lang="en-US" altLang="zh-CN">
                <a:ea typeface="宋体" charset="-122"/>
              </a:rPr>
              <a:t>		if (head.next == null) {</a:t>
            </a:r>
          </a:p>
          <a:p>
            <a:pPr eaLnBrk="1" hangingPunct="1"/>
            <a:r>
              <a:rPr lang="en-US" altLang="zh-CN">
                <a:ea typeface="宋体" charset="-122"/>
              </a:rPr>
              <a:t>			System.out.println("</a:t>
            </a:r>
            <a:r>
              <a:rPr lang="zh-CN" altLang="en-US">
                <a:ea typeface="宋体" charset="-122"/>
              </a:rPr>
              <a:t>链表为空</a:t>
            </a:r>
            <a:r>
              <a:rPr lang="en-US" altLang="zh-CN">
                <a:ea typeface="宋体" charset="-122"/>
              </a:rPr>
              <a:t>");</a:t>
            </a:r>
          </a:p>
          <a:p>
            <a:pPr eaLnBrk="1" hangingPunct="1"/>
            <a:r>
              <a:rPr lang="en-US" altLang="zh-CN">
                <a:ea typeface="宋体" charset="-122"/>
              </a:rPr>
              <a:t>			return;</a:t>
            </a:r>
          </a:p>
          <a:p>
            <a:pPr eaLnBrk="1" hangingPunct="1"/>
            <a:r>
              <a:rPr lang="en-US" altLang="zh-CN">
                <a:ea typeface="宋体" charset="-122"/>
              </a:rPr>
              <a:t>		}</a:t>
            </a:r>
          </a:p>
          <a:p>
            <a:pPr eaLnBrk="1" hangingPunct="1"/>
            <a:r>
              <a:rPr lang="en-US" altLang="zh-CN">
                <a:ea typeface="宋体" charset="-122"/>
              </a:rPr>
              <a:t>		// </a:t>
            </a:r>
            <a:r>
              <a:rPr lang="zh-CN" altLang="en-US">
                <a:ea typeface="宋体" charset="-122"/>
              </a:rPr>
              <a:t>先找到节点</a:t>
            </a:r>
          </a:p>
          <a:p>
            <a:pPr eaLnBrk="1" hangingPunct="1"/>
            <a:r>
              <a:rPr lang="zh-CN" altLang="en-US">
                <a:ea typeface="宋体" charset="-122"/>
              </a:rPr>
              <a:t>		</a:t>
            </a:r>
            <a:r>
              <a:rPr lang="en-US" altLang="zh-CN">
                <a:ea typeface="宋体" charset="-122"/>
              </a:rPr>
              <a:t>HeroNode temp = head.next;</a:t>
            </a:r>
          </a:p>
          <a:p>
            <a:pPr eaLnBrk="1" hangingPunct="1"/>
            <a:r>
              <a:rPr lang="en-US" altLang="zh-CN">
                <a:ea typeface="宋体" charset="-122"/>
              </a:rPr>
              <a:t>		boolean flag = false;</a:t>
            </a:r>
          </a:p>
          <a:p>
            <a:pPr eaLnBrk="1" hangingPunct="1"/>
            <a:r>
              <a:rPr lang="en-US" altLang="zh-CN">
                <a:ea typeface="宋体" charset="-122"/>
              </a:rPr>
              <a:t>		while (true) {</a:t>
            </a:r>
          </a:p>
          <a:p>
            <a:pPr eaLnBrk="1" hangingPunct="1"/>
            <a:r>
              <a:rPr lang="en-US" altLang="zh-CN">
                <a:ea typeface="宋体" charset="-122"/>
              </a:rPr>
              <a:t>			if (temp == null) {</a:t>
            </a:r>
          </a:p>
          <a:p>
            <a:pPr eaLnBrk="1" hangingPunct="1"/>
            <a:r>
              <a:rPr lang="en-US" altLang="zh-CN">
                <a:ea typeface="宋体" charset="-122"/>
              </a:rPr>
              <a:t>				break;</a:t>
            </a:r>
          </a:p>
          <a:p>
            <a:pPr eaLnBrk="1" hangingPunct="1"/>
            <a:r>
              <a:rPr lang="en-US" altLang="zh-CN">
                <a:ea typeface="宋体" charset="-122"/>
              </a:rPr>
              <a:t>			}</a:t>
            </a:r>
          </a:p>
          <a:p>
            <a:pPr eaLnBrk="1" hangingPunct="1"/>
            <a:r>
              <a:rPr lang="en-US" altLang="zh-CN">
                <a:ea typeface="宋体" charset="-122"/>
              </a:rPr>
              <a:t>			if (temp.no == newHeroNode.no) {</a:t>
            </a:r>
          </a:p>
          <a:p>
            <a:pPr eaLnBrk="1" hangingPunct="1"/>
            <a:r>
              <a:rPr lang="en-US" altLang="zh-CN">
                <a:ea typeface="宋体" charset="-122"/>
              </a:rPr>
              <a:t>				// </a:t>
            </a:r>
            <a:r>
              <a:rPr lang="zh-CN" altLang="en-US">
                <a:ea typeface="宋体" charset="-122"/>
              </a:rPr>
              <a:t>找到</a:t>
            </a:r>
            <a:r>
              <a:rPr lang="en-US" altLang="zh-CN">
                <a:ea typeface="宋体" charset="-122"/>
              </a:rPr>
              <a:t>.</a:t>
            </a:r>
          </a:p>
          <a:p>
            <a:pPr eaLnBrk="1" hangingPunct="1"/>
            <a:r>
              <a:rPr lang="en-US" altLang="zh-CN">
                <a:ea typeface="宋体" charset="-122"/>
              </a:rPr>
              <a:t>				flag = true;</a:t>
            </a:r>
          </a:p>
          <a:p>
            <a:pPr eaLnBrk="1" hangingPunct="1"/>
            <a:r>
              <a:rPr lang="en-US" altLang="zh-CN">
                <a:ea typeface="宋体" charset="-122"/>
              </a:rPr>
              <a:t>				break;</a:t>
            </a:r>
          </a:p>
          <a:p>
            <a:pPr eaLnBrk="1" hangingPunct="1"/>
            <a:r>
              <a:rPr lang="en-US" altLang="zh-CN">
                <a:ea typeface="宋体" charset="-122"/>
              </a:rPr>
              <a:t>			}</a:t>
            </a:r>
          </a:p>
          <a:p>
            <a:pPr eaLnBrk="1" hangingPunct="1"/>
            <a:r>
              <a:rPr lang="en-US" altLang="zh-CN">
                <a:ea typeface="宋体" charset="-122"/>
              </a:rPr>
              <a:t>			temp = temp.next;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判断是否找到</a:t>
            </a:r>
          </a:p>
          <a:p>
            <a:pPr eaLnBrk="1" hangingPunct="1"/>
            <a:r>
              <a:rPr lang="zh-CN" altLang="en-US">
                <a:ea typeface="宋体" charset="-122"/>
              </a:rPr>
              <a:t>		</a:t>
            </a:r>
            <a:r>
              <a:rPr lang="en-US" altLang="zh-CN">
                <a:ea typeface="宋体" charset="-122"/>
              </a:rPr>
              <a:t>if (flag) {</a:t>
            </a:r>
          </a:p>
          <a:p>
            <a:pPr eaLnBrk="1" hangingPunct="1"/>
            <a:r>
              <a:rPr lang="en-US" altLang="zh-CN">
                <a:ea typeface="宋体" charset="-122"/>
              </a:rPr>
              <a:t>			temp.name = newHeroNode.name;</a:t>
            </a:r>
          </a:p>
          <a:p>
            <a:pPr eaLnBrk="1" hangingPunct="1"/>
            <a:r>
              <a:rPr lang="en-US" altLang="zh-CN">
                <a:ea typeface="宋体" charset="-122"/>
              </a:rPr>
              <a:t>			temp.nickname = newHeroNode.nickname;</a:t>
            </a:r>
          </a:p>
          <a:p>
            <a:pPr eaLnBrk="1" hangingPunct="1"/>
            <a:r>
              <a:rPr lang="en-US" altLang="zh-CN">
                <a:ea typeface="宋体" charset="-122"/>
              </a:rPr>
              <a:t>		} else {</a:t>
            </a:r>
          </a:p>
          <a:p>
            <a:pPr eaLnBrk="1" hangingPunct="1"/>
            <a:r>
              <a:rPr lang="en-US" altLang="zh-CN">
                <a:ea typeface="宋体" charset="-122"/>
              </a:rPr>
              <a:t>			System.out.printf("</a:t>
            </a:r>
            <a:r>
              <a:rPr lang="zh-CN" altLang="en-US">
                <a:ea typeface="宋体" charset="-122"/>
              </a:rPr>
              <a:t>没有找到 编号为</a:t>
            </a:r>
            <a:r>
              <a:rPr lang="en-US" altLang="zh-CN">
                <a:ea typeface="宋体" charset="-122"/>
              </a:rPr>
              <a:t>%d </a:t>
            </a:r>
            <a:r>
              <a:rPr lang="zh-CN" altLang="en-US">
                <a:ea typeface="宋体" charset="-122"/>
              </a:rPr>
              <a:t>节点，不能修改</a:t>
            </a:r>
            <a:r>
              <a:rPr lang="en-US" altLang="zh-CN">
                <a:ea typeface="宋体" charset="-122"/>
              </a:rPr>
              <a:t>\n", newHeroNode.no);</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编写添加方法</a:t>
            </a:r>
          </a:p>
          <a:p>
            <a:pPr eaLnBrk="1" hangingPunct="1"/>
            <a:r>
              <a:rPr lang="zh-CN" altLang="en-US">
                <a:ea typeface="宋体" charset="-122"/>
              </a:rPr>
              <a:t>	</a:t>
            </a:r>
            <a:r>
              <a:rPr lang="en-US" altLang="zh-CN">
                <a:ea typeface="宋体" charset="-122"/>
              </a:rPr>
              <a:t>// </a:t>
            </a:r>
            <a:r>
              <a:rPr lang="zh-CN" altLang="en-US">
                <a:ea typeface="宋体" charset="-122"/>
              </a:rPr>
              <a:t>第一种方法在添加英雄时，直接添加到链表的尾部</a:t>
            </a:r>
          </a:p>
          <a:p>
            <a:pPr eaLnBrk="1" hangingPunct="1"/>
            <a:r>
              <a:rPr lang="zh-CN" altLang="en-US">
                <a:ea typeface="宋体" charset="-122"/>
              </a:rPr>
              <a:t>	</a:t>
            </a:r>
            <a:r>
              <a:rPr lang="en-US" altLang="zh-CN">
                <a:ea typeface="宋体" charset="-122"/>
              </a:rPr>
              <a:t>public void add(HeroNode heroNode) {</a:t>
            </a:r>
          </a:p>
          <a:p>
            <a:pPr eaLnBrk="1" hangingPunct="1"/>
            <a:r>
              <a:rPr lang="en-US" altLang="zh-CN">
                <a:ea typeface="宋体" charset="-122"/>
              </a:rPr>
              <a:t>		// </a:t>
            </a:r>
            <a:r>
              <a:rPr lang="zh-CN" altLang="en-US">
                <a:ea typeface="宋体" charset="-122"/>
              </a:rPr>
              <a:t>因为头结点不能动</a:t>
            </a:r>
            <a:r>
              <a:rPr lang="en-US" altLang="zh-CN">
                <a:ea typeface="宋体" charset="-122"/>
              </a:rPr>
              <a:t>, </a:t>
            </a:r>
            <a:r>
              <a:rPr lang="zh-CN" altLang="en-US">
                <a:ea typeface="宋体" charset="-122"/>
              </a:rPr>
              <a:t>因此我们需要哟有一个临时结点，作为辅助</a:t>
            </a:r>
          </a:p>
          <a:p>
            <a:pPr eaLnBrk="1" hangingPunct="1"/>
            <a:r>
              <a:rPr lang="zh-CN" altLang="en-US">
                <a:ea typeface="宋体" charset="-122"/>
              </a:rPr>
              <a:t>		</a:t>
            </a:r>
            <a:r>
              <a:rPr lang="en-US" altLang="zh-CN">
                <a:ea typeface="宋体" charset="-122"/>
              </a:rPr>
              <a:t>HeroNode temp = head;</a:t>
            </a:r>
          </a:p>
          <a:p>
            <a:pPr eaLnBrk="1" hangingPunct="1"/>
            <a:r>
              <a:rPr lang="en-US" altLang="zh-CN">
                <a:ea typeface="宋体" charset="-122"/>
              </a:rPr>
              <a:t>		// </a:t>
            </a:r>
            <a:r>
              <a:rPr lang="zh-CN" altLang="en-US">
                <a:ea typeface="宋体" charset="-122"/>
              </a:rPr>
              <a:t>找到链表的最后</a:t>
            </a:r>
          </a:p>
          <a:p>
            <a:pPr eaLnBrk="1" hangingPunct="1"/>
            <a:r>
              <a:rPr lang="zh-CN" altLang="en-US">
                <a:ea typeface="宋体" charset="-122"/>
              </a:rPr>
              <a:t>		</a:t>
            </a:r>
            <a:r>
              <a:rPr lang="en-US" altLang="zh-CN">
                <a:ea typeface="宋体" charset="-122"/>
              </a:rPr>
              <a:t>while (true) {</a:t>
            </a:r>
          </a:p>
          <a:p>
            <a:pPr eaLnBrk="1" hangingPunct="1"/>
            <a:r>
              <a:rPr lang="en-US" altLang="zh-CN">
                <a:ea typeface="宋体" charset="-122"/>
              </a:rPr>
              <a:t>			if (temp.next == null) { // </a:t>
            </a:r>
            <a:r>
              <a:rPr lang="zh-CN" altLang="en-US">
                <a:ea typeface="宋体" charset="-122"/>
              </a:rPr>
              <a:t>说明</a:t>
            </a:r>
            <a:r>
              <a:rPr lang="en-US" altLang="zh-CN">
                <a:ea typeface="宋体" charset="-122"/>
              </a:rPr>
              <a:t>temp</a:t>
            </a:r>
            <a:r>
              <a:rPr lang="zh-CN" altLang="en-US">
                <a:ea typeface="宋体" charset="-122"/>
              </a:rPr>
              <a:t>已经是链表最后</a:t>
            </a:r>
          </a:p>
          <a:p>
            <a:pPr eaLnBrk="1" hangingPunct="1"/>
            <a:r>
              <a:rPr lang="zh-CN" altLang="en-US">
                <a:ea typeface="宋体" charset="-122"/>
              </a:rPr>
              <a:t>				</a:t>
            </a:r>
            <a:r>
              <a:rPr lang="en-US" altLang="zh-CN">
                <a:ea typeface="宋体" charset="-122"/>
              </a:rPr>
              <a:t>break;</a:t>
            </a:r>
          </a:p>
          <a:p>
            <a:pPr eaLnBrk="1" hangingPunct="1"/>
            <a:r>
              <a:rPr lang="en-US" altLang="zh-CN">
                <a:ea typeface="宋体" charset="-122"/>
              </a:rPr>
              <a:t>			}</a:t>
            </a:r>
          </a:p>
          <a:p>
            <a:pPr eaLnBrk="1" hangingPunct="1"/>
            <a:r>
              <a:rPr lang="en-US" altLang="zh-CN">
                <a:ea typeface="宋体" charset="-122"/>
              </a:rPr>
              <a:t>			// </a:t>
            </a:r>
            <a:r>
              <a:rPr lang="zh-CN" altLang="en-US">
                <a:ea typeface="宋体" charset="-122"/>
              </a:rPr>
              <a:t>如果没有到最后</a:t>
            </a:r>
          </a:p>
          <a:p>
            <a:pPr eaLnBrk="1" hangingPunct="1"/>
            <a:r>
              <a:rPr lang="zh-CN" altLang="en-US">
                <a:ea typeface="宋体" charset="-122"/>
              </a:rPr>
              <a:t>			</a:t>
            </a:r>
            <a:r>
              <a:rPr lang="en-US" altLang="zh-CN">
                <a:ea typeface="宋体" charset="-122"/>
              </a:rPr>
              <a:t>temp = temp.next;</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当退出</a:t>
            </a:r>
            <a:r>
              <a:rPr lang="en-US" altLang="zh-CN">
                <a:ea typeface="宋体" charset="-122"/>
              </a:rPr>
              <a:t>while</a:t>
            </a:r>
            <a:r>
              <a:rPr lang="zh-CN" altLang="en-US">
                <a:ea typeface="宋体" charset="-122"/>
              </a:rPr>
              <a:t>循环后，</a:t>
            </a:r>
            <a:r>
              <a:rPr lang="en-US" altLang="zh-CN">
                <a:ea typeface="宋体" charset="-122"/>
              </a:rPr>
              <a:t>temp</a:t>
            </a:r>
            <a:r>
              <a:rPr lang="zh-CN" altLang="en-US">
                <a:ea typeface="宋体" charset="-122"/>
              </a:rPr>
              <a:t>就是链表的最后</a:t>
            </a:r>
          </a:p>
          <a:p>
            <a:pPr eaLnBrk="1" hangingPunct="1"/>
            <a:r>
              <a:rPr lang="zh-CN" altLang="en-US">
                <a:ea typeface="宋体" charset="-122"/>
              </a:rPr>
              <a:t>		</a:t>
            </a:r>
            <a:r>
              <a:rPr lang="en-US" altLang="zh-CN">
                <a:ea typeface="宋体" charset="-122"/>
              </a:rPr>
              <a:t>temp.next = heroNode;</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第二种方式在添加英雄时，根据排名将英雄插入到指定位置</a:t>
            </a:r>
          </a:p>
          <a:p>
            <a:pPr eaLnBrk="1" hangingPunct="1"/>
            <a:r>
              <a:rPr lang="zh-CN" altLang="en-US">
                <a:ea typeface="宋体" charset="-122"/>
              </a:rPr>
              <a:t>	</a:t>
            </a:r>
            <a:r>
              <a:rPr lang="en-US" altLang="zh-CN">
                <a:ea typeface="宋体" charset="-122"/>
              </a:rPr>
              <a:t>// </a:t>
            </a:r>
            <a:r>
              <a:rPr lang="zh-CN" altLang="en-US">
                <a:ea typeface="宋体" charset="-122"/>
              </a:rPr>
              <a:t>如果有这个排名，则添加失败，并给出提示</a:t>
            </a:r>
          </a:p>
          <a:p>
            <a:pPr eaLnBrk="1" hangingPunct="1"/>
            <a:r>
              <a:rPr lang="zh-CN" altLang="en-US">
                <a:ea typeface="宋体" charset="-122"/>
              </a:rPr>
              <a:t>	</a:t>
            </a:r>
            <a:r>
              <a:rPr lang="en-US" altLang="zh-CN">
                <a:ea typeface="宋体" charset="-122"/>
              </a:rPr>
              <a:t>// </a:t>
            </a:r>
            <a:r>
              <a:rPr lang="zh-CN" altLang="en-US">
                <a:ea typeface="宋体" charset="-122"/>
              </a:rPr>
              <a:t>编号从小到大排序</a:t>
            </a:r>
          </a:p>
          <a:p>
            <a:pPr eaLnBrk="1" hangingPunct="1"/>
            <a:r>
              <a:rPr lang="zh-CN" altLang="en-US">
                <a:ea typeface="宋体" charset="-122"/>
              </a:rPr>
              <a:t>	</a:t>
            </a:r>
            <a:r>
              <a:rPr lang="en-US" altLang="zh-CN">
                <a:ea typeface="宋体" charset="-122"/>
              </a:rPr>
              <a:t>// </a:t>
            </a:r>
            <a:r>
              <a:rPr lang="zh-CN" altLang="en-US">
                <a:ea typeface="宋体" charset="-122"/>
              </a:rPr>
              <a:t>思路</a:t>
            </a:r>
          </a:p>
          <a:p>
            <a:pPr eaLnBrk="1" hangingPunct="1"/>
            <a:r>
              <a:rPr lang="zh-CN" altLang="en-US">
                <a:ea typeface="宋体" charset="-122"/>
              </a:rPr>
              <a:t>	</a:t>
            </a:r>
            <a:r>
              <a:rPr lang="en-US" altLang="zh-CN">
                <a:ea typeface="宋体" charset="-122"/>
              </a:rPr>
              <a:t>public void add2(HeroNode heroNode) {</a:t>
            </a:r>
          </a:p>
          <a:p>
            <a:pPr eaLnBrk="1" hangingPunct="1"/>
            <a:r>
              <a:rPr lang="en-US" altLang="zh-CN">
                <a:ea typeface="宋体" charset="-122"/>
              </a:rPr>
              <a:t>		// </a:t>
            </a:r>
            <a:r>
              <a:rPr lang="zh-CN" altLang="en-US">
                <a:ea typeface="宋体" charset="-122"/>
              </a:rPr>
              <a:t>因为头结点不能动</a:t>
            </a:r>
            <a:r>
              <a:rPr lang="en-US" altLang="zh-CN">
                <a:ea typeface="宋体" charset="-122"/>
              </a:rPr>
              <a:t>, </a:t>
            </a:r>
            <a:r>
              <a:rPr lang="zh-CN" altLang="en-US">
                <a:ea typeface="宋体" charset="-122"/>
              </a:rPr>
              <a:t>因此我们需要哟有一个临时结点，作为辅助</a:t>
            </a:r>
          </a:p>
          <a:p>
            <a:pPr eaLnBrk="1" hangingPunct="1"/>
            <a:r>
              <a:rPr lang="zh-CN" altLang="en-US">
                <a:ea typeface="宋体" charset="-122"/>
              </a:rPr>
              <a:t>		</a:t>
            </a:r>
            <a:r>
              <a:rPr lang="en-US" altLang="zh-CN">
                <a:ea typeface="宋体" charset="-122"/>
              </a:rPr>
              <a:t>// </a:t>
            </a:r>
            <a:r>
              <a:rPr lang="zh-CN" altLang="en-US">
                <a:ea typeface="宋体" charset="-122"/>
              </a:rPr>
              <a:t>注意，我们在找这个添加位置时，是将这个节点加入到</a:t>
            </a:r>
            <a:r>
              <a:rPr lang="en-US" altLang="zh-CN">
                <a:ea typeface="宋体" charset="-122"/>
              </a:rPr>
              <a:t>temp</a:t>
            </a:r>
            <a:r>
              <a:rPr lang="zh-CN" altLang="en-US">
                <a:ea typeface="宋体" charset="-122"/>
              </a:rPr>
              <a:t>的后面</a:t>
            </a:r>
          </a:p>
          <a:p>
            <a:pPr eaLnBrk="1" hangingPunct="1"/>
            <a:r>
              <a:rPr lang="zh-CN" altLang="en-US">
                <a:ea typeface="宋体" charset="-122"/>
              </a:rPr>
              <a:t>		</a:t>
            </a:r>
            <a:r>
              <a:rPr lang="en-US" altLang="zh-CN">
                <a:ea typeface="宋体" charset="-122"/>
              </a:rPr>
              <a:t>// </a:t>
            </a:r>
            <a:r>
              <a:rPr lang="zh-CN" altLang="en-US">
                <a:ea typeface="宋体" charset="-122"/>
              </a:rPr>
              <a:t>因此，在比较时，是将当前的</a:t>
            </a:r>
            <a:r>
              <a:rPr lang="en-US" altLang="zh-CN">
                <a:ea typeface="宋体" charset="-122"/>
              </a:rPr>
              <a:t>heroNode </a:t>
            </a:r>
            <a:r>
              <a:rPr lang="zh-CN" altLang="en-US">
                <a:ea typeface="宋体" charset="-122"/>
              </a:rPr>
              <a:t>和 </a:t>
            </a:r>
            <a:r>
              <a:rPr lang="en-US" altLang="zh-CN">
                <a:ea typeface="宋体" charset="-122"/>
              </a:rPr>
              <a:t>temp.next </a:t>
            </a:r>
            <a:r>
              <a:rPr lang="zh-CN" altLang="en-US">
                <a:ea typeface="宋体" charset="-122"/>
              </a:rPr>
              <a:t>比较</a:t>
            </a:r>
          </a:p>
          <a:p>
            <a:pPr eaLnBrk="1" hangingPunct="1"/>
            <a:r>
              <a:rPr lang="zh-CN" altLang="en-US">
                <a:ea typeface="宋体" charset="-122"/>
              </a:rPr>
              <a:t>		</a:t>
            </a:r>
            <a:r>
              <a:rPr lang="en-US" altLang="zh-CN">
                <a:ea typeface="宋体" charset="-122"/>
              </a:rPr>
              <a:t>HeroNode temp = head;</a:t>
            </a:r>
          </a:p>
          <a:p>
            <a:pPr eaLnBrk="1" hangingPunct="1"/>
            <a:r>
              <a:rPr lang="en-US" altLang="zh-CN">
                <a:ea typeface="宋体" charset="-122"/>
              </a:rPr>
              <a:t>		boolean flag = false; // flag </a:t>
            </a:r>
            <a:r>
              <a:rPr lang="zh-CN" altLang="en-US">
                <a:ea typeface="宋体" charset="-122"/>
              </a:rPr>
              <a:t>是用于判断是否该英雄的编号已经存在</a:t>
            </a:r>
            <a:r>
              <a:rPr lang="en-US" altLang="zh-CN">
                <a:ea typeface="宋体" charset="-122"/>
              </a:rPr>
              <a:t>, </a:t>
            </a:r>
            <a:r>
              <a:rPr lang="zh-CN" altLang="en-US">
                <a:ea typeface="宋体" charset="-122"/>
              </a:rPr>
              <a:t>默认为</a:t>
            </a:r>
            <a:r>
              <a:rPr lang="en-US" altLang="zh-CN">
                <a:ea typeface="宋体" charset="-122"/>
              </a:rPr>
              <a:t>false</a:t>
            </a:r>
          </a:p>
          <a:p>
            <a:pPr eaLnBrk="1" hangingPunct="1"/>
            <a:r>
              <a:rPr lang="en-US" altLang="zh-CN">
                <a:ea typeface="宋体" charset="-122"/>
              </a:rPr>
              <a:t>		while (true) {</a:t>
            </a:r>
          </a:p>
          <a:p>
            <a:pPr eaLnBrk="1" hangingPunct="1"/>
            <a:r>
              <a:rPr lang="en-US" altLang="zh-CN">
                <a:ea typeface="宋体" charset="-122"/>
              </a:rPr>
              <a:t>			if (temp.next == null) { // </a:t>
            </a:r>
            <a:r>
              <a:rPr lang="zh-CN" altLang="en-US">
                <a:ea typeface="宋体" charset="-122"/>
              </a:rPr>
              <a:t>说明</a:t>
            </a:r>
            <a:r>
              <a:rPr lang="en-US" altLang="zh-CN">
                <a:ea typeface="宋体" charset="-122"/>
              </a:rPr>
              <a:t>temp</a:t>
            </a:r>
            <a:r>
              <a:rPr lang="zh-CN" altLang="en-US">
                <a:ea typeface="宋体" charset="-122"/>
              </a:rPr>
              <a:t>已经是链表最后</a:t>
            </a:r>
          </a:p>
          <a:p>
            <a:pPr eaLnBrk="1" hangingPunct="1"/>
            <a:r>
              <a:rPr lang="zh-CN" altLang="en-US">
                <a:ea typeface="宋体" charset="-122"/>
              </a:rPr>
              <a:t>				</a:t>
            </a:r>
            <a:r>
              <a:rPr lang="en-US" altLang="zh-CN">
                <a:ea typeface="宋体" charset="-122"/>
              </a:rPr>
              <a:t>break;</a:t>
            </a:r>
          </a:p>
          <a:p>
            <a:pPr eaLnBrk="1" hangingPunct="1"/>
            <a:r>
              <a:rPr lang="en-US" altLang="zh-CN">
                <a:ea typeface="宋体" charset="-122"/>
              </a:rPr>
              <a:t>			}</a:t>
            </a:r>
          </a:p>
          <a:p>
            <a:pPr eaLnBrk="1" hangingPunct="1"/>
            <a:r>
              <a:rPr lang="en-US" altLang="zh-CN">
                <a:ea typeface="宋体" charset="-122"/>
              </a:rPr>
              <a:t>			if (temp.next.no &gt; heroNode.no) {</a:t>
            </a:r>
          </a:p>
          <a:p>
            <a:pPr eaLnBrk="1" hangingPunct="1"/>
            <a:r>
              <a:rPr lang="en-US" altLang="zh-CN">
                <a:ea typeface="宋体" charset="-122"/>
              </a:rPr>
              <a:t>				// </a:t>
            </a:r>
            <a:r>
              <a:rPr lang="zh-CN" altLang="en-US">
                <a:ea typeface="宋体" charset="-122"/>
              </a:rPr>
              <a:t>位置找到，当前这个节点，应当加入到</a:t>
            </a:r>
            <a:r>
              <a:rPr lang="en-US" altLang="zh-CN">
                <a:ea typeface="宋体" charset="-122"/>
              </a:rPr>
              <a:t>temp</a:t>
            </a:r>
            <a:r>
              <a:rPr lang="zh-CN" altLang="en-US">
                <a:ea typeface="宋体" charset="-122"/>
              </a:rPr>
              <a:t>后</a:t>
            </a:r>
          </a:p>
          <a:p>
            <a:pPr eaLnBrk="1" hangingPunct="1"/>
            <a:r>
              <a:rPr lang="zh-CN" altLang="en-US">
                <a:ea typeface="宋体" charset="-122"/>
              </a:rPr>
              <a:t>				</a:t>
            </a:r>
            <a:r>
              <a:rPr lang="en-US" altLang="zh-CN">
                <a:ea typeface="宋体" charset="-122"/>
              </a:rPr>
              <a:t>break;</a:t>
            </a:r>
          </a:p>
          <a:p>
            <a:pPr eaLnBrk="1" hangingPunct="1"/>
            <a:r>
              <a:rPr lang="en-US" altLang="zh-CN">
                <a:ea typeface="宋体" charset="-122"/>
              </a:rPr>
              <a:t>			} else if (temp.next.no == heroNode.no) {</a:t>
            </a:r>
          </a:p>
          <a:p>
            <a:pPr eaLnBrk="1" hangingPunct="1"/>
            <a:r>
              <a:rPr lang="en-US" altLang="zh-CN">
                <a:ea typeface="宋体" charset="-122"/>
              </a:rPr>
              <a:t>				// </a:t>
            </a:r>
            <a:r>
              <a:rPr lang="zh-CN" altLang="en-US">
                <a:ea typeface="宋体" charset="-122"/>
              </a:rPr>
              <a:t>已经有这个节点</a:t>
            </a:r>
          </a:p>
          <a:p>
            <a:pPr eaLnBrk="1" hangingPunct="1"/>
            <a:r>
              <a:rPr lang="zh-CN" altLang="en-US">
                <a:ea typeface="宋体" charset="-122"/>
              </a:rPr>
              <a:t>				</a:t>
            </a:r>
            <a:r>
              <a:rPr lang="en-US" altLang="zh-CN">
                <a:ea typeface="宋体" charset="-122"/>
              </a:rPr>
              <a:t>flag = true;</a:t>
            </a:r>
          </a:p>
          <a:p>
            <a:pPr eaLnBrk="1" hangingPunct="1"/>
            <a:r>
              <a:rPr lang="en-US" altLang="zh-CN">
                <a:ea typeface="宋体" charset="-122"/>
              </a:rPr>
              <a:t>				break;</a:t>
            </a:r>
          </a:p>
          <a:p>
            <a:pPr eaLnBrk="1" hangingPunct="1"/>
            <a:r>
              <a:rPr lang="en-US" altLang="zh-CN">
                <a:ea typeface="宋体" charset="-122"/>
              </a:rPr>
              <a:t>			}</a:t>
            </a:r>
          </a:p>
          <a:p>
            <a:pPr eaLnBrk="1" hangingPunct="1"/>
            <a:r>
              <a:rPr lang="en-US" altLang="zh-CN">
                <a:ea typeface="宋体" charset="-122"/>
              </a:rPr>
              <a:t>			temp = temp.next; // </a:t>
            </a:r>
            <a:r>
              <a:rPr lang="zh-CN" altLang="en-US">
                <a:ea typeface="宋体" charset="-122"/>
              </a:rPr>
              <a:t>注意</a:t>
            </a:r>
          </a:p>
          <a:p>
            <a:pPr eaLnBrk="1" hangingPunct="1"/>
            <a:r>
              <a:rPr lang="zh-CN" altLang="en-US">
                <a:ea typeface="宋体" charset="-122"/>
              </a:rPr>
              <a:t>		</a:t>
            </a:r>
            <a:r>
              <a:rPr lang="en-US" altLang="zh-CN">
                <a:ea typeface="宋体" charset="-122"/>
              </a:rPr>
              <a:t>}</a:t>
            </a:r>
          </a:p>
          <a:p>
            <a:pPr eaLnBrk="1" hangingPunct="1"/>
            <a:endParaRPr lang="en-US" altLang="zh-CN">
              <a:ea typeface="宋体" charset="-122"/>
            </a:endParaRPr>
          </a:p>
          <a:p>
            <a:pPr eaLnBrk="1" hangingPunct="1"/>
            <a:r>
              <a:rPr lang="en-US" altLang="zh-CN">
                <a:ea typeface="宋体" charset="-122"/>
              </a:rPr>
              <a:t>		if (flag) { // </a:t>
            </a:r>
            <a:r>
              <a:rPr lang="zh-CN" altLang="en-US">
                <a:ea typeface="宋体" charset="-122"/>
              </a:rPr>
              <a:t>不可以加入</a:t>
            </a:r>
          </a:p>
          <a:p>
            <a:pPr eaLnBrk="1" hangingPunct="1"/>
            <a:r>
              <a:rPr lang="zh-CN" altLang="en-US">
                <a:ea typeface="宋体" charset="-122"/>
              </a:rPr>
              <a:t>			</a:t>
            </a:r>
            <a:r>
              <a:rPr lang="en-US" altLang="zh-CN">
                <a:ea typeface="宋体" charset="-122"/>
              </a:rPr>
              <a:t>System.out.printf("</a:t>
            </a:r>
            <a:r>
              <a:rPr lang="zh-CN" altLang="en-US">
                <a:ea typeface="宋体" charset="-122"/>
              </a:rPr>
              <a:t>待插入的英雄编号 </a:t>
            </a:r>
            <a:r>
              <a:rPr lang="en-US" altLang="zh-CN">
                <a:ea typeface="宋体" charset="-122"/>
              </a:rPr>
              <a:t>%d </a:t>
            </a:r>
            <a:r>
              <a:rPr lang="zh-CN" altLang="en-US">
                <a:ea typeface="宋体" charset="-122"/>
              </a:rPr>
              <a:t>已经有了，不能加入</a:t>
            </a:r>
            <a:r>
              <a:rPr lang="en-US" altLang="zh-CN">
                <a:ea typeface="宋体" charset="-122"/>
              </a:rPr>
              <a:t>\n", heroNode.no);</a:t>
            </a:r>
          </a:p>
          <a:p>
            <a:pPr eaLnBrk="1" hangingPunct="1"/>
            <a:r>
              <a:rPr lang="en-US" altLang="zh-CN">
                <a:ea typeface="宋体" charset="-122"/>
              </a:rPr>
              <a:t>		} else {</a:t>
            </a:r>
          </a:p>
          <a:p>
            <a:pPr eaLnBrk="1" hangingPunct="1"/>
            <a:r>
              <a:rPr lang="en-US" altLang="zh-CN">
                <a:ea typeface="宋体" charset="-122"/>
              </a:rPr>
              <a:t>			// </a:t>
            </a:r>
            <a:r>
              <a:rPr lang="zh-CN" altLang="en-US">
                <a:ea typeface="宋体" charset="-122"/>
              </a:rPr>
              <a:t>加入，注意顺序</a:t>
            </a:r>
          </a:p>
          <a:p>
            <a:pPr eaLnBrk="1" hangingPunct="1"/>
            <a:r>
              <a:rPr lang="zh-CN" altLang="en-US">
                <a:ea typeface="宋体" charset="-122"/>
              </a:rPr>
              <a:t>			</a:t>
            </a:r>
            <a:r>
              <a:rPr lang="en-US" altLang="zh-CN">
                <a:ea typeface="宋体" charset="-122"/>
              </a:rPr>
              <a:t>heroNode.next = temp.next;</a:t>
            </a:r>
          </a:p>
          <a:p>
            <a:pPr eaLnBrk="1" hangingPunct="1"/>
            <a:r>
              <a:rPr lang="en-US" altLang="zh-CN">
                <a:ea typeface="宋体" charset="-122"/>
              </a:rPr>
              <a:t>			temp.next = heroNode;</a:t>
            </a: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遍历单向链表</a:t>
            </a:r>
          </a:p>
          <a:p>
            <a:pPr eaLnBrk="1" hangingPunct="1"/>
            <a:r>
              <a:rPr lang="zh-CN" altLang="en-US">
                <a:ea typeface="宋体" charset="-122"/>
              </a:rPr>
              <a:t>	</a:t>
            </a:r>
            <a:r>
              <a:rPr lang="en-US" altLang="zh-CN">
                <a:ea typeface="宋体" charset="-122"/>
              </a:rPr>
              <a:t>public void list() {</a:t>
            </a:r>
          </a:p>
          <a:p>
            <a:pPr eaLnBrk="1" hangingPunct="1"/>
            <a:r>
              <a:rPr lang="en-US" altLang="zh-CN">
                <a:ea typeface="宋体" charset="-122"/>
              </a:rPr>
              <a:t>		// </a:t>
            </a:r>
            <a:r>
              <a:rPr lang="zh-CN" altLang="en-US">
                <a:ea typeface="宋体" charset="-122"/>
              </a:rPr>
              <a:t>判断当前链表是否为空</a:t>
            </a:r>
          </a:p>
          <a:p>
            <a:pPr eaLnBrk="1" hangingPunct="1"/>
            <a:r>
              <a:rPr lang="zh-CN" altLang="en-US">
                <a:ea typeface="宋体" charset="-122"/>
              </a:rPr>
              <a:t>		</a:t>
            </a:r>
            <a:r>
              <a:rPr lang="en-US" altLang="zh-CN">
                <a:ea typeface="宋体" charset="-122"/>
              </a:rPr>
              <a:t>if (head.next == null) {</a:t>
            </a:r>
          </a:p>
          <a:p>
            <a:pPr eaLnBrk="1" hangingPunct="1"/>
            <a:r>
              <a:rPr lang="en-US" altLang="zh-CN">
                <a:ea typeface="宋体" charset="-122"/>
              </a:rPr>
              <a:t>			System.out.println("</a:t>
            </a:r>
            <a:r>
              <a:rPr lang="zh-CN" altLang="en-US">
                <a:ea typeface="宋体" charset="-122"/>
              </a:rPr>
              <a:t>链表为空</a:t>
            </a:r>
            <a:r>
              <a:rPr lang="en-US" altLang="zh-CN">
                <a:ea typeface="宋体" charset="-122"/>
              </a:rPr>
              <a:t>!!");</a:t>
            </a:r>
          </a:p>
          <a:p>
            <a:pPr eaLnBrk="1" hangingPunct="1"/>
            <a:r>
              <a:rPr lang="en-US" altLang="zh-CN">
                <a:ea typeface="宋体" charset="-122"/>
              </a:rPr>
              <a:t>			return;</a:t>
            </a:r>
          </a:p>
          <a:p>
            <a:pPr eaLnBrk="1" hangingPunct="1"/>
            <a:r>
              <a:rPr lang="en-US" altLang="zh-CN">
                <a:ea typeface="宋体" charset="-122"/>
              </a:rPr>
              <a:t>		}</a:t>
            </a:r>
          </a:p>
          <a:p>
            <a:pPr eaLnBrk="1" hangingPunct="1"/>
            <a:r>
              <a:rPr lang="en-US" altLang="zh-CN">
                <a:ea typeface="宋体" charset="-122"/>
              </a:rPr>
              <a:t>		// </a:t>
            </a:r>
            <a:r>
              <a:rPr lang="zh-CN" altLang="en-US">
                <a:ea typeface="宋体" charset="-122"/>
              </a:rPr>
              <a:t>因为头结点不能动</a:t>
            </a:r>
            <a:r>
              <a:rPr lang="en-US" altLang="zh-CN">
                <a:ea typeface="宋体" charset="-122"/>
              </a:rPr>
              <a:t>, </a:t>
            </a:r>
            <a:r>
              <a:rPr lang="zh-CN" altLang="en-US">
                <a:ea typeface="宋体" charset="-122"/>
              </a:rPr>
              <a:t>因此我们需要哟有一个临时结点，作为辅助</a:t>
            </a:r>
          </a:p>
          <a:p>
            <a:pPr eaLnBrk="1" hangingPunct="1"/>
            <a:r>
              <a:rPr lang="zh-CN" altLang="en-US">
                <a:ea typeface="宋体" charset="-122"/>
              </a:rPr>
              <a:t>		</a:t>
            </a:r>
            <a:r>
              <a:rPr lang="en-US" altLang="zh-CN">
                <a:ea typeface="宋体" charset="-122"/>
              </a:rPr>
              <a:t>// </a:t>
            </a:r>
            <a:r>
              <a:rPr lang="zh-CN" altLang="en-US">
                <a:ea typeface="宋体" charset="-122"/>
              </a:rPr>
              <a:t>因为</a:t>
            </a:r>
            <a:r>
              <a:rPr lang="en-US" altLang="zh-CN">
                <a:ea typeface="宋体" charset="-122"/>
              </a:rPr>
              <a:t>head </a:t>
            </a:r>
            <a:r>
              <a:rPr lang="zh-CN" altLang="en-US">
                <a:ea typeface="宋体" charset="-122"/>
              </a:rPr>
              <a:t>结点数据，我们不关心，因此这里 </a:t>
            </a:r>
            <a:r>
              <a:rPr lang="en-US" altLang="zh-CN">
                <a:ea typeface="宋体" charset="-122"/>
              </a:rPr>
              <a:t>temp=head.next</a:t>
            </a:r>
          </a:p>
          <a:p>
            <a:pPr eaLnBrk="1" hangingPunct="1"/>
            <a:r>
              <a:rPr lang="en-US" altLang="zh-CN">
                <a:ea typeface="宋体" charset="-122"/>
              </a:rPr>
              <a:t>		HeroNode temp = head.next;</a:t>
            </a:r>
          </a:p>
          <a:p>
            <a:pPr eaLnBrk="1" hangingPunct="1"/>
            <a:endParaRPr lang="en-US" altLang="zh-CN">
              <a:ea typeface="宋体" charset="-122"/>
            </a:endParaRPr>
          </a:p>
          <a:p>
            <a:pPr eaLnBrk="1" hangingPunct="1"/>
            <a:r>
              <a:rPr lang="en-US" altLang="zh-CN">
                <a:ea typeface="宋体" charset="-122"/>
              </a:rPr>
              <a:t>		while (true) {</a:t>
            </a:r>
          </a:p>
          <a:p>
            <a:pPr eaLnBrk="1" hangingPunct="1"/>
            <a:r>
              <a:rPr lang="en-US" altLang="zh-CN">
                <a:ea typeface="宋体" charset="-122"/>
              </a:rPr>
              <a:t>			// </a:t>
            </a:r>
            <a:r>
              <a:rPr lang="zh-CN" altLang="en-US">
                <a:ea typeface="宋体" charset="-122"/>
              </a:rPr>
              <a:t>判断是否到最后</a:t>
            </a:r>
          </a:p>
          <a:p>
            <a:pPr eaLnBrk="1" hangingPunct="1"/>
            <a:r>
              <a:rPr lang="zh-CN" altLang="en-US">
                <a:ea typeface="宋体" charset="-122"/>
              </a:rPr>
              <a:t>			</a:t>
            </a:r>
            <a:r>
              <a:rPr lang="en-US" altLang="zh-CN">
                <a:ea typeface="宋体" charset="-122"/>
              </a:rPr>
              <a:t>if (temp == null) {</a:t>
            </a:r>
          </a:p>
          <a:p>
            <a:pPr eaLnBrk="1" hangingPunct="1"/>
            <a:r>
              <a:rPr lang="en-US" altLang="zh-CN">
                <a:ea typeface="宋体" charset="-122"/>
              </a:rPr>
              <a:t>				break;</a:t>
            </a:r>
          </a:p>
          <a:p>
            <a:pPr eaLnBrk="1" hangingPunct="1"/>
            <a:r>
              <a:rPr lang="en-US" altLang="zh-CN">
                <a:ea typeface="宋体" charset="-122"/>
              </a:rPr>
              <a:t>			}</a:t>
            </a:r>
          </a:p>
          <a:p>
            <a:pPr eaLnBrk="1" hangingPunct="1"/>
            <a:r>
              <a:rPr lang="en-US" altLang="zh-CN">
                <a:ea typeface="宋体" charset="-122"/>
              </a:rPr>
              <a:t>			System.out.printf("</a:t>
            </a:r>
            <a:r>
              <a:rPr lang="zh-CN" altLang="en-US">
                <a:ea typeface="宋体" charset="-122"/>
              </a:rPr>
              <a:t>结点信息 </a:t>
            </a:r>
            <a:r>
              <a:rPr lang="en-US" altLang="zh-CN">
                <a:ea typeface="宋体" charset="-122"/>
              </a:rPr>
              <a:t>no=%d name=%s nickname=%s\n", temp.no, temp.name, temp.nickname);</a:t>
            </a:r>
          </a:p>
          <a:p>
            <a:pPr eaLnBrk="1" hangingPunct="1"/>
            <a:r>
              <a:rPr lang="en-US" altLang="zh-CN">
                <a:ea typeface="宋体" charset="-122"/>
              </a:rPr>
              <a:t>			temp = temp.next;</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a:t>
            </a:r>
          </a:p>
          <a:p>
            <a:pPr eaLnBrk="1" hangingPunct="1"/>
            <a:endParaRPr lang="en-US" altLang="zh-CN">
              <a:ea typeface="宋体" charset="-122"/>
            </a:endParaRPr>
          </a:p>
          <a:p>
            <a:pPr eaLnBrk="1" hangingPunct="1"/>
            <a:r>
              <a:rPr lang="en-US" altLang="zh-CN">
                <a:ea typeface="宋体" charset="-122"/>
              </a:rPr>
              <a:t>// </a:t>
            </a:r>
            <a:r>
              <a:rPr lang="zh-CN" altLang="en-US">
                <a:ea typeface="宋体" charset="-122"/>
              </a:rPr>
              <a:t>先创建</a:t>
            </a:r>
            <a:r>
              <a:rPr lang="en-US" altLang="zh-CN">
                <a:ea typeface="宋体" charset="-122"/>
              </a:rPr>
              <a:t>HeroNode</a:t>
            </a:r>
          </a:p>
          <a:p>
            <a:pPr eaLnBrk="1" hangingPunct="1"/>
            <a:r>
              <a:rPr lang="en-US" altLang="zh-CN">
                <a:ea typeface="宋体" charset="-122"/>
              </a:rPr>
              <a:t>class HeroNode {</a:t>
            </a:r>
          </a:p>
          <a:p>
            <a:pPr eaLnBrk="1" hangingPunct="1"/>
            <a:r>
              <a:rPr lang="en-US" altLang="zh-CN">
                <a:ea typeface="宋体" charset="-122"/>
              </a:rPr>
              <a:t>	public int no;</a:t>
            </a:r>
          </a:p>
          <a:p>
            <a:pPr eaLnBrk="1" hangingPunct="1"/>
            <a:r>
              <a:rPr lang="en-US" altLang="zh-CN">
                <a:ea typeface="宋体" charset="-122"/>
              </a:rPr>
              <a:t>	public String name;</a:t>
            </a:r>
          </a:p>
          <a:p>
            <a:pPr eaLnBrk="1" hangingPunct="1"/>
            <a:r>
              <a:rPr lang="en-US" altLang="zh-CN">
                <a:ea typeface="宋体" charset="-122"/>
              </a:rPr>
              <a:t>	public String nickname;</a:t>
            </a:r>
          </a:p>
          <a:p>
            <a:pPr eaLnBrk="1" hangingPunct="1"/>
            <a:r>
              <a:rPr lang="en-US" altLang="zh-CN">
                <a:ea typeface="宋体" charset="-122"/>
              </a:rPr>
              <a:t>	public HeroNode next; // next </a:t>
            </a:r>
            <a:r>
              <a:rPr lang="zh-CN" altLang="en-US">
                <a:ea typeface="宋体" charset="-122"/>
              </a:rPr>
              <a:t>默认为</a:t>
            </a:r>
            <a:r>
              <a:rPr lang="en-US" altLang="zh-CN">
                <a:ea typeface="宋体" charset="-122"/>
              </a:rPr>
              <a:t>null</a:t>
            </a:r>
          </a:p>
          <a:p>
            <a:pPr eaLnBrk="1" hangingPunct="1"/>
            <a:endParaRPr lang="en-US" altLang="zh-CN">
              <a:ea typeface="宋体" charset="-122"/>
            </a:endParaRPr>
          </a:p>
          <a:p>
            <a:pPr eaLnBrk="1" hangingPunct="1"/>
            <a:r>
              <a:rPr lang="en-US" altLang="zh-CN">
                <a:ea typeface="宋体" charset="-122"/>
              </a:rPr>
              <a:t>	public HeroNode(int hNo, String hName, String hNickname) {</a:t>
            </a:r>
          </a:p>
          <a:p>
            <a:pPr eaLnBrk="1" hangingPunct="1"/>
            <a:r>
              <a:rPr lang="en-US" altLang="zh-CN">
                <a:ea typeface="宋体" charset="-122"/>
              </a:rPr>
              <a:t>		no = hNo;</a:t>
            </a:r>
          </a:p>
          <a:p>
            <a:pPr eaLnBrk="1" hangingPunct="1"/>
            <a:r>
              <a:rPr lang="en-US" altLang="zh-CN">
                <a:ea typeface="宋体" charset="-122"/>
              </a:rPr>
              <a:t>		name = hName;</a:t>
            </a:r>
          </a:p>
          <a:p>
            <a:pPr eaLnBrk="1" hangingPunct="1"/>
            <a:r>
              <a:rPr lang="en-US" altLang="zh-CN">
                <a:ea typeface="宋体" charset="-122"/>
              </a:rPr>
              <a:t>		nickname = hNickname;</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@Override</a:t>
            </a:r>
          </a:p>
          <a:p>
            <a:pPr eaLnBrk="1" hangingPunct="1"/>
            <a:r>
              <a:rPr lang="en-US" altLang="zh-CN">
                <a:ea typeface="宋体" charset="-122"/>
              </a:rPr>
              <a:t>	public String toString() {</a:t>
            </a:r>
          </a:p>
          <a:p>
            <a:pPr eaLnBrk="1" hangingPunct="1"/>
            <a:r>
              <a:rPr lang="en-US" altLang="zh-CN">
                <a:ea typeface="宋体" charset="-122"/>
              </a:rPr>
              <a:t>		return "HeroNode [no=" + no + ", name=" + name + ", nickname=" + nickname + "]";</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a:t>
            </a:r>
          </a:p>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33</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r>
              <a:rPr lang="en-US" altLang="zh-CN">
                <a:ea typeface="宋体" charset="-122"/>
              </a:rPr>
              <a:t>//</a:t>
            </a:r>
            <a:r>
              <a:rPr lang="en-US" altLang="zh-CN" baseline="0">
                <a:ea typeface="宋体" charset="-122"/>
              </a:rPr>
              <a:t> java </a:t>
            </a:r>
            <a:r>
              <a:rPr lang="zh-CN" altLang="en-US" baseline="0">
                <a:ea typeface="宋体" charset="-122"/>
              </a:rPr>
              <a:t>最新代码</a:t>
            </a:r>
            <a:endParaRPr lang="en-US" altLang="zh-CN" baseline="0">
              <a:ea typeface="宋体" charset="-122"/>
            </a:endParaRPr>
          </a:p>
          <a:p>
            <a:pPr eaLnBrk="1" hangingPunct="1"/>
            <a:endParaRPr lang="en-US" altLang="zh-CN" baseline="0">
              <a:ea typeface="宋体" charset="-122"/>
            </a:endParaRPr>
          </a:p>
          <a:p>
            <a:pPr eaLnBrk="1" hangingPunct="1"/>
            <a:r>
              <a:rPr lang="en-US" altLang="zh-CN">
                <a:ea typeface="宋体" charset="-122"/>
              </a:rPr>
              <a:t>package com.atguigu;</a:t>
            </a:r>
          </a:p>
          <a:p>
            <a:pPr eaLnBrk="1" hangingPunct="1"/>
            <a:endParaRPr lang="en-US" altLang="zh-CN">
              <a:ea typeface="宋体" charset="-122"/>
            </a:endParaRPr>
          </a:p>
          <a:p>
            <a:pPr eaLnBrk="1" hangingPunct="1"/>
            <a:r>
              <a:rPr lang="en-US" altLang="zh-CN">
                <a:ea typeface="宋体" charset="-122"/>
              </a:rPr>
              <a:t>public class DoubleLinkedListDemo {</a:t>
            </a:r>
          </a:p>
          <a:p>
            <a:pPr eaLnBrk="1" hangingPunct="1"/>
            <a:endParaRPr lang="en-US" altLang="zh-CN">
              <a:ea typeface="宋体" charset="-122"/>
            </a:endParaRPr>
          </a:p>
          <a:p>
            <a:pPr eaLnBrk="1" hangingPunct="1"/>
            <a:r>
              <a:rPr lang="en-US" altLang="zh-CN">
                <a:ea typeface="宋体" charset="-122"/>
              </a:rPr>
              <a:t>	public static void main(String[] args) {</a:t>
            </a:r>
          </a:p>
          <a:p>
            <a:pPr eaLnBrk="1" hangingPunct="1"/>
            <a:r>
              <a:rPr lang="en-US" altLang="zh-CN">
                <a:ea typeface="宋体" charset="-122"/>
              </a:rPr>
              <a:t>		// TODO Auto-generated method stub</a:t>
            </a:r>
          </a:p>
          <a:p>
            <a:pPr eaLnBrk="1" hangingPunct="1"/>
            <a:r>
              <a:rPr lang="en-US" altLang="zh-CN">
                <a:ea typeface="宋体" charset="-122"/>
              </a:rPr>
              <a:t>		// </a:t>
            </a:r>
            <a:r>
              <a:rPr lang="zh-CN" altLang="en-US">
                <a:ea typeface="宋体" charset="-122"/>
              </a:rPr>
              <a:t>测试双向链表的添加和遍历</a:t>
            </a:r>
          </a:p>
          <a:p>
            <a:pPr eaLnBrk="1" hangingPunct="1"/>
            <a:r>
              <a:rPr lang="zh-CN" altLang="en-US">
                <a:ea typeface="宋体" charset="-122"/>
              </a:rPr>
              <a:t>		</a:t>
            </a:r>
            <a:r>
              <a:rPr lang="en-US" altLang="zh-CN">
                <a:ea typeface="宋体" charset="-122"/>
              </a:rPr>
              <a:t>HeroNode2 hero1 = new HeroNode2(1, "</a:t>
            </a:r>
            <a:r>
              <a:rPr lang="zh-CN" altLang="en-US">
                <a:ea typeface="宋体" charset="-122"/>
              </a:rPr>
              <a:t>宋江</a:t>
            </a:r>
            <a:r>
              <a:rPr lang="en-US" altLang="zh-CN">
                <a:ea typeface="宋体" charset="-122"/>
              </a:rPr>
              <a:t>", "</a:t>
            </a:r>
            <a:r>
              <a:rPr lang="zh-CN" altLang="en-US">
                <a:ea typeface="宋体" charset="-122"/>
              </a:rPr>
              <a:t>及时雨</a:t>
            </a:r>
            <a:r>
              <a:rPr lang="en-US" altLang="zh-CN">
                <a:ea typeface="宋体" charset="-122"/>
              </a:rPr>
              <a:t>");</a:t>
            </a:r>
          </a:p>
          <a:p>
            <a:pPr eaLnBrk="1" hangingPunct="1"/>
            <a:r>
              <a:rPr lang="en-US" altLang="zh-CN">
                <a:ea typeface="宋体" charset="-122"/>
              </a:rPr>
              <a:t>		HeroNode2 hero2 = new HeroNode2(3, "</a:t>
            </a:r>
            <a:r>
              <a:rPr lang="zh-CN" altLang="en-US">
                <a:ea typeface="宋体" charset="-122"/>
              </a:rPr>
              <a:t>宋江</a:t>
            </a:r>
            <a:r>
              <a:rPr lang="en-US" altLang="zh-CN">
                <a:ea typeface="宋体" charset="-122"/>
              </a:rPr>
              <a:t>3", "</a:t>
            </a:r>
            <a:r>
              <a:rPr lang="zh-CN" altLang="en-US">
                <a:ea typeface="宋体" charset="-122"/>
              </a:rPr>
              <a:t>及时雨</a:t>
            </a:r>
            <a:r>
              <a:rPr lang="en-US" altLang="zh-CN">
                <a:ea typeface="宋体" charset="-122"/>
              </a:rPr>
              <a:t>3");</a:t>
            </a:r>
          </a:p>
          <a:p>
            <a:pPr eaLnBrk="1" hangingPunct="1"/>
            <a:r>
              <a:rPr lang="en-US" altLang="zh-CN">
                <a:ea typeface="宋体" charset="-122"/>
              </a:rPr>
              <a:t>		HeroNode2 hero3 = new HeroNode2(4, "</a:t>
            </a:r>
            <a:r>
              <a:rPr lang="zh-CN" altLang="en-US">
                <a:ea typeface="宋体" charset="-122"/>
              </a:rPr>
              <a:t>宋江</a:t>
            </a:r>
            <a:r>
              <a:rPr lang="en-US" altLang="zh-CN">
                <a:ea typeface="宋体" charset="-122"/>
              </a:rPr>
              <a:t>4", "</a:t>
            </a:r>
            <a:r>
              <a:rPr lang="zh-CN" altLang="en-US">
                <a:ea typeface="宋体" charset="-122"/>
              </a:rPr>
              <a:t>及时雨</a:t>
            </a:r>
            <a:r>
              <a:rPr lang="en-US" altLang="zh-CN">
                <a:ea typeface="宋体" charset="-122"/>
              </a:rPr>
              <a:t>4");</a:t>
            </a:r>
          </a:p>
          <a:p>
            <a:pPr eaLnBrk="1" hangingPunct="1"/>
            <a:r>
              <a:rPr lang="en-US" altLang="zh-CN">
                <a:ea typeface="宋体" charset="-122"/>
              </a:rPr>
              <a:t>		HeroNode2 hero4 = new HeroNode2(2, "</a:t>
            </a:r>
            <a:r>
              <a:rPr lang="zh-CN" altLang="en-US">
                <a:ea typeface="宋体" charset="-122"/>
              </a:rPr>
              <a:t>宋江</a:t>
            </a:r>
            <a:r>
              <a:rPr lang="en-US" altLang="zh-CN">
                <a:ea typeface="宋体" charset="-122"/>
              </a:rPr>
              <a:t>2", "</a:t>
            </a:r>
            <a:r>
              <a:rPr lang="zh-CN" altLang="en-US">
                <a:ea typeface="宋体" charset="-122"/>
              </a:rPr>
              <a:t>及时雨</a:t>
            </a:r>
            <a:r>
              <a:rPr lang="en-US" altLang="zh-CN">
                <a:ea typeface="宋体" charset="-122"/>
              </a:rPr>
              <a:t>2");</a:t>
            </a:r>
          </a:p>
          <a:p>
            <a:pPr eaLnBrk="1" hangingPunct="1"/>
            <a:r>
              <a:rPr lang="en-US" altLang="zh-CN">
                <a:ea typeface="宋体" charset="-122"/>
              </a:rPr>
              <a:t>		// </a:t>
            </a:r>
            <a:r>
              <a:rPr lang="zh-CN" altLang="en-US">
                <a:ea typeface="宋体" charset="-122"/>
              </a:rPr>
              <a:t>创建一个单向链表</a:t>
            </a:r>
          </a:p>
          <a:p>
            <a:pPr eaLnBrk="1" hangingPunct="1"/>
            <a:r>
              <a:rPr lang="zh-CN" altLang="en-US">
                <a:ea typeface="宋体" charset="-122"/>
              </a:rPr>
              <a:t>		</a:t>
            </a:r>
            <a:r>
              <a:rPr lang="en-US" altLang="zh-CN">
                <a:ea typeface="宋体" charset="-122"/>
              </a:rPr>
              <a:t>DoubleLinkedList doubleLinkedList = new DoubleLinkedList();</a:t>
            </a:r>
          </a:p>
          <a:p>
            <a:pPr eaLnBrk="1" hangingPunct="1"/>
            <a:r>
              <a:rPr lang="en-US" altLang="zh-CN">
                <a:ea typeface="宋体" charset="-122"/>
              </a:rPr>
              <a:t>		doubleLinkedList.add(hero1);</a:t>
            </a:r>
          </a:p>
          <a:p>
            <a:pPr eaLnBrk="1" hangingPunct="1"/>
            <a:r>
              <a:rPr lang="en-US" altLang="zh-CN">
                <a:ea typeface="宋体" charset="-122"/>
              </a:rPr>
              <a:t>		doubleLinkedList.add(hero2);</a:t>
            </a:r>
          </a:p>
          <a:p>
            <a:pPr eaLnBrk="1" hangingPunct="1"/>
            <a:r>
              <a:rPr lang="en-US" altLang="zh-CN">
                <a:ea typeface="宋体" charset="-122"/>
              </a:rPr>
              <a:t>		doubleLinkedList.add(hero3);</a:t>
            </a:r>
          </a:p>
          <a:p>
            <a:pPr eaLnBrk="1" hangingPunct="1"/>
            <a:r>
              <a:rPr lang="en-US" altLang="zh-CN">
                <a:ea typeface="宋体" charset="-122"/>
              </a:rPr>
              <a:t>		doubleLinkedList.add(hero4);</a:t>
            </a:r>
          </a:p>
          <a:p>
            <a:pPr eaLnBrk="1" hangingPunct="1"/>
            <a:endParaRPr lang="en-US" altLang="zh-CN">
              <a:ea typeface="宋体" charset="-122"/>
            </a:endParaRPr>
          </a:p>
          <a:p>
            <a:pPr eaLnBrk="1" hangingPunct="1"/>
            <a:r>
              <a:rPr lang="en-US" altLang="zh-CN">
                <a:ea typeface="宋体" charset="-122"/>
              </a:rPr>
              <a:t>		doubleLinkedList.list();</a:t>
            </a:r>
          </a:p>
          <a:p>
            <a:pPr eaLnBrk="1" hangingPunct="1"/>
            <a:endParaRPr lang="en-US" altLang="zh-CN">
              <a:ea typeface="宋体" charset="-122"/>
            </a:endParaRPr>
          </a:p>
          <a:p>
            <a:pPr eaLnBrk="1" hangingPunct="1"/>
            <a:r>
              <a:rPr lang="en-US" altLang="zh-CN">
                <a:ea typeface="宋体" charset="-122"/>
              </a:rPr>
              <a:t>		HeroNode2 hero5 = new HeroNode2(2, "</a:t>
            </a:r>
            <a:r>
              <a:rPr lang="zh-CN" altLang="en-US">
                <a:ea typeface="宋体" charset="-122"/>
              </a:rPr>
              <a:t>卢俊义</a:t>
            </a:r>
            <a:r>
              <a:rPr lang="en-US" altLang="zh-CN">
                <a:ea typeface="宋体" charset="-122"/>
              </a:rPr>
              <a:t>", "</a:t>
            </a:r>
            <a:r>
              <a:rPr lang="zh-CN" altLang="en-US">
                <a:ea typeface="宋体" charset="-122"/>
              </a:rPr>
              <a:t>玉麒麟</a:t>
            </a:r>
            <a:r>
              <a:rPr lang="en-US" altLang="zh-CN">
                <a:ea typeface="宋体" charset="-122"/>
              </a:rPr>
              <a:t>");</a:t>
            </a:r>
          </a:p>
          <a:p>
            <a:pPr eaLnBrk="1" hangingPunct="1"/>
            <a:r>
              <a:rPr lang="en-US" altLang="zh-CN">
                <a:ea typeface="宋体" charset="-122"/>
              </a:rPr>
              <a:t>		doubleLinkedList.update(hero5);</a:t>
            </a:r>
          </a:p>
          <a:p>
            <a:pPr eaLnBrk="1" hangingPunct="1"/>
            <a:r>
              <a:rPr lang="en-US" altLang="zh-CN">
                <a:ea typeface="宋体" charset="-122"/>
              </a:rPr>
              <a:t>		System.out.println("--------------------------");</a:t>
            </a:r>
          </a:p>
          <a:p>
            <a:pPr eaLnBrk="1" hangingPunct="1"/>
            <a:r>
              <a:rPr lang="en-US" altLang="zh-CN">
                <a:ea typeface="宋体" charset="-122"/>
              </a:rPr>
              <a:t>		doubleLinkedList.list();</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删除测试</a:t>
            </a:r>
          </a:p>
          <a:p>
            <a:pPr eaLnBrk="1" hangingPunct="1"/>
            <a:r>
              <a:rPr lang="zh-CN" altLang="en-US">
                <a:ea typeface="宋体" charset="-122"/>
              </a:rPr>
              <a:t>		</a:t>
            </a:r>
            <a:r>
              <a:rPr lang="en-US" altLang="zh-CN">
                <a:ea typeface="宋体" charset="-122"/>
              </a:rPr>
              <a:t>doubleLinkedList.del(2);</a:t>
            </a:r>
          </a:p>
          <a:p>
            <a:pPr eaLnBrk="1" hangingPunct="1"/>
            <a:r>
              <a:rPr lang="en-US" altLang="zh-CN">
                <a:ea typeface="宋体" charset="-122"/>
              </a:rPr>
              <a:t>		doubleLinkedList.del(3);</a:t>
            </a:r>
          </a:p>
          <a:p>
            <a:pPr eaLnBrk="1" hangingPunct="1"/>
            <a:r>
              <a:rPr lang="en-US" altLang="zh-CN">
                <a:ea typeface="宋体" charset="-122"/>
              </a:rPr>
              <a:t>		doubleLinkedList.del(4);</a:t>
            </a:r>
          </a:p>
          <a:p>
            <a:pPr eaLnBrk="1" hangingPunct="1"/>
            <a:r>
              <a:rPr lang="en-US" altLang="zh-CN">
                <a:ea typeface="宋体" charset="-122"/>
              </a:rPr>
              <a:t>		System.out.println("</a:t>
            </a:r>
            <a:r>
              <a:rPr lang="zh-CN" altLang="en-US">
                <a:ea typeface="宋体" charset="-122"/>
              </a:rPr>
              <a:t>删除后</a:t>
            </a:r>
            <a:r>
              <a:rPr lang="en-US" altLang="zh-CN">
                <a:ea typeface="宋体" charset="-122"/>
              </a:rPr>
              <a:t>");</a:t>
            </a:r>
          </a:p>
          <a:p>
            <a:pPr eaLnBrk="1" hangingPunct="1"/>
            <a:r>
              <a:rPr lang="en-US" altLang="zh-CN">
                <a:ea typeface="宋体" charset="-122"/>
              </a:rPr>
              <a:t>		doubleLinkedList.list();</a:t>
            </a:r>
          </a:p>
          <a:p>
            <a:pPr eaLnBrk="1" hangingPunct="1"/>
            <a:r>
              <a:rPr lang="en-US" altLang="zh-CN">
                <a:ea typeface="宋体" charset="-122"/>
              </a:rPr>
              <a:t>		// </a:t>
            </a:r>
            <a:r>
              <a:rPr lang="zh-CN" altLang="en-US">
                <a:ea typeface="宋体" charset="-122"/>
              </a:rPr>
              <a:t>加入</a:t>
            </a:r>
            <a:r>
              <a:rPr lang="en-US" altLang="zh-CN">
                <a:ea typeface="宋体" charset="-122"/>
              </a:rPr>
              <a:t>, </a:t>
            </a:r>
            <a:r>
              <a:rPr lang="zh-CN" altLang="en-US">
                <a:ea typeface="宋体" charset="-122"/>
              </a:rPr>
              <a:t>如果加入</a:t>
            </a:r>
            <a:r>
              <a:rPr lang="en-US" altLang="zh-CN">
                <a:ea typeface="宋体" charset="-122"/>
              </a:rPr>
              <a:t>hero2 ,</a:t>
            </a:r>
            <a:r>
              <a:rPr lang="zh-CN" altLang="en-US">
                <a:ea typeface="宋体" charset="-122"/>
              </a:rPr>
              <a:t>会多一个节点，为什么，同学们可以思考解决</a:t>
            </a:r>
            <a:r>
              <a:rPr lang="en-US" altLang="zh-CN">
                <a:ea typeface="宋体" charset="-122"/>
              </a:rPr>
              <a:t>.</a:t>
            </a:r>
          </a:p>
          <a:p>
            <a:pPr eaLnBrk="1" hangingPunct="1"/>
            <a:r>
              <a:rPr lang="en-US" altLang="zh-CN">
                <a:ea typeface="宋体" charset="-122"/>
              </a:rPr>
              <a:t>		HeroNode2 hero6 = new HeroNode2(6, "</a:t>
            </a:r>
            <a:r>
              <a:rPr lang="zh-CN" altLang="en-US">
                <a:ea typeface="宋体" charset="-122"/>
              </a:rPr>
              <a:t>武松</a:t>
            </a:r>
            <a:r>
              <a:rPr lang="en-US" altLang="zh-CN">
                <a:ea typeface="宋体" charset="-122"/>
              </a:rPr>
              <a:t>", "</a:t>
            </a:r>
            <a:r>
              <a:rPr lang="zh-CN" altLang="en-US">
                <a:ea typeface="宋体" charset="-122"/>
              </a:rPr>
              <a:t>行者</a:t>
            </a:r>
            <a:r>
              <a:rPr lang="en-US" altLang="zh-CN">
                <a:ea typeface="宋体" charset="-122"/>
              </a:rPr>
              <a:t>");</a:t>
            </a:r>
          </a:p>
          <a:p>
            <a:pPr eaLnBrk="1" hangingPunct="1"/>
            <a:r>
              <a:rPr lang="en-US" altLang="zh-CN">
                <a:ea typeface="宋体" charset="-122"/>
              </a:rPr>
              <a:t>		doubleLinkedList.add(hero6);</a:t>
            </a:r>
          </a:p>
          <a:p>
            <a:pPr eaLnBrk="1" hangingPunct="1"/>
            <a:r>
              <a:rPr lang="en-US" altLang="zh-CN">
                <a:ea typeface="宋体" charset="-122"/>
              </a:rPr>
              <a:t>		System.out.println("~~~~~~~~~~~~");</a:t>
            </a:r>
          </a:p>
          <a:p>
            <a:pPr eaLnBrk="1" hangingPunct="1"/>
            <a:r>
              <a:rPr lang="en-US" altLang="zh-CN">
                <a:ea typeface="宋体" charset="-122"/>
              </a:rPr>
              <a:t>		doubleLinkedList.list();</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a:t>
            </a:r>
          </a:p>
          <a:p>
            <a:pPr eaLnBrk="1" hangingPunct="1"/>
            <a:endParaRPr lang="en-US" altLang="zh-CN">
              <a:ea typeface="宋体" charset="-122"/>
            </a:endParaRPr>
          </a:p>
          <a:p>
            <a:pPr eaLnBrk="1" hangingPunct="1"/>
            <a:r>
              <a:rPr lang="en-US" altLang="zh-CN">
                <a:ea typeface="宋体" charset="-122"/>
              </a:rPr>
              <a:t>class DoubleLinkedList {</a:t>
            </a:r>
          </a:p>
          <a:p>
            <a:pPr eaLnBrk="1" hangingPunct="1"/>
            <a:r>
              <a:rPr lang="en-US" altLang="zh-CN">
                <a:ea typeface="宋体" charset="-122"/>
              </a:rPr>
              <a:t>	// </a:t>
            </a:r>
            <a:r>
              <a:rPr lang="zh-CN" altLang="en-US">
                <a:ea typeface="宋体" charset="-122"/>
              </a:rPr>
              <a:t>先初始化一个头结点</a:t>
            </a:r>
            <a:r>
              <a:rPr lang="en-US" altLang="zh-CN">
                <a:ea typeface="宋体" charset="-122"/>
              </a:rPr>
              <a:t>, </a:t>
            </a:r>
            <a:r>
              <a:rPr lang="zh-CN" altLang="en-US">
                <a:ea typeface="宋体" charset="-122"/>
              </a:rPr>
              <a:t>头结点一般不会动</a:t>
            </a:r>
          </a:p>
          <a:p>
            <a:pPr eaLnBrk="1" hangingPunct="1"/>
            <a:r>
              <a:rPr lang="zh-CN" altLang="en-US">
                <a:ea typeface="宋体" charset="-122"/>
              </a:rPr>
              <a:t>	</a:t>
            </a:r>
            <a:r>
              <a:rPr lang="en-US" altLang="zh-CN">
                <a:ea typeface="宋体" charset="-122"/>
              </a:rPr>
              <a:t>HeroNode2 head = new HeroNode2(0, "", "");</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添加</a:t>
            </a:r>
            <a:r>
              <a:rPr lang="en-US" altLang="zh-CN">
                <a:ea typeface="宋体" charset="-122"/>
              </a:rPr>
              <a:t>-</a:t>
            </a:r>
            <a:r>
              <a:rPr lang="zh-CN" altLang="en-US">
                <a:ea typeface="宋体" charset="-122"/>
              </a:rPr>
              <a:t>遍历</a:t>
            </a:r>
            <a:r>
              <a:rPr lang="en-US" altLang="zh-CN">
                <a:ea typeface="宋体" charset="-122"/>
              </a:rPr>
              <a:t>-</a:t>
            </a:r>
            <a:r>
              <a:rPr lang="zh-CN" altLang="en-US">
                <a:ea typeface="宋体" charset="-122"/>
              </a:rPr>
              <a:t>修改</a:t>
            </a:r>
            <a:r>
              <a:rPr lang="en-US" altLang="zh-CN">
                <a:ea typeface="宋体" charset="-122"/>
              </a:rPr>
              <a:t>-</a:t>
            </a:r>
            <a:r>
              <a:rPr lang="zh-CN" altLang="en-US">
                <a:ea typeface="宋体" charset="-122"/>
              </a:rPr>
              <a:t>删除</a:t>
            </a:r>
          </a:p>
          <a:p>
            <a:pPr eaLnBrk="1" hangingPunct="1"/>
            <a:r>
              <a:rPr lang="zh-CN" altLang="en-US">
                <a:ea typeface="宋体" charset="-122"/>
              </a:rPr>
              <a:t>	</a:t>
            </a:r>
            <a:r>
              <a:rPr lang="en-US" altLang="zh-CN">
                <a:ea typeface="宋体" charset="-122"/>
              </a:rPr>
              <a:t>// </a:t>
            </a:r>
            <a:r>
              <a:rPr lang="zh-CN" altLang="en-US">
                <a:ea typeface="宋体" charset="-122"/>
              </a:rPr>
              <a:t>编写添加方法</a:t>
            </a:r>
          </a:p>
          <a:p>
            <a:pPr eaLnBrk="1" hangingPunct="1"/>
            <a:r>
              <a:rPr lang="zh-CN" altLang="en-US">
                <a:ea typeface="宋体" charset="-122"/>
              </a:rPr>
              <a:t>	</a:t>
            </a:r>
            <a:r>
              <a:rPr lang="en-US" altLang="zh-CN">
                <a:ea typeface="宋体" charset="-122"/>
              </a:rPr>
              <a:t>// </a:t>
            </a:r>
            <a:r>
              <a:rPr lang="zh-CN" altLang="en-US">
                <a:ea typeface="宋体" charset="-122"/>
              </a:rPr>
              <a:t>第一种方法在添加英雄时，直接添加到链表的尾部</a:t>
            </a:r>
          </a:p>
          <a:p>
            <a:pPr eaLnBrk="1" hangingPunct="1"/>
            <a:r>
              <a:rPr lang="zh-CN" altLang="en-US">
                <a:ea typeface="宋体" charset="-122"/>
              </a:rPr>
              <a:t>	</a:t>
            </a:r>
            <a:r>
              <a:rPr lang="en-US" altLang="zh-CN">
                <a:ea typeface="宋体" charset="-122"/>
              </a:rPr>
              <a:t>public void add(HeroNode2 heroNode) {</a:t>
            </a:r>
          </a:p>
          <a:p>
            <a:pPr eaLnBrk="1" hangingPunct="1"/>
            <a:r>
              <a:rPr lang="en-US" altLang="zh-CN">
                <a:ea typeface="宋体" charset="-122"/>
              </a:rPr>
              <a:t>		// </a:t>
            </a:r>
            <a:r>
              <a:rPr lang="zh-CN" altLang="en-US">
                <a:ea typeface="宋体" charset="-122"/>
              </a:rPr>
              <a:t>因为头结点不能动</a:t>
            </a:r>
            <a:r>
              <a:rPr lang="en-US" altLang="zh-CN">
                <a:ea typeface="宋体" charset="-122"/>
              </a:rPr>
              <a:t>, </a:t>
            </a:r>
            <a:r>
              <a:rPr lang="zh-CN" altLang="en-US">
                <a:ea typeface="宋体" charset="-122"/>
              </a:rPr>
              <a:t>因此我们需要哟有一个临时结点，作为辅助</a:t>
            </a:r>
          </a:p>
          <a:p>
            <a:pPr eaLnBrk="1" hangingPunct="1"/>
            <a:r>
              <a:rPr lang="zh-CN" altLang="en-US">
                <a:ea typeface="宋体" charset="-122"/>
              </a:rPr>
              <a:t>		</a:t>
            </a:r>
            <a:r>
              <a:rPr lang="en-US" altLang="zh-CN">
                <a:ea typeface="宋体" charset="-122"/>
              </a:rPr>
              <a:t>HeroNode2 temp = head;</a:t>
            </a:r>
          </a:p>
          <a:p>
            <a:pPr eaLnBrk="1" hangingPunct="1"/>
            <a:r>
              <a:rPr lang="en-US" altLang="zh-CN">
                <a:ea typeface="宋体" charset="-122"/>
              </a:rPr>
              <a:t>		while (true) {</a:t>
            </a:r>
          </a:p>
          <a:p>
            <a:pPr eaLnBrk="1" hangingPunct="1"/>
            <a:r>
              <a:rPr lang="en-US" altLang="zh-CN">
                <a:ea typeface="宋体" charset="-122"/>
              </a:rPr>
              <a:t>			if (temp.next == null) { // </a:t>
            </a:r>
            <a:r>
              <a:rPr lang="zh-CN" altLang="en-US">
                <a:ea typeface="宋体" charset="-122"/>
              </a:rPr>
              <a:t>说明</a:t>
            </a:r>
            <a:r>
              <a:rPr lang="en-US" altLang="zh-CN">
                <a:ea typeface="宋体" charset="-122"/>
              </a:rPr>
              <a:t>temp</a:t>
            </a:r>
            <a:r>
              <a:rPr lang="zh-CN" altLang="en-US">
                <a:ea typeface="宋体" charset="-122"/>
              </a:rPr>
              <a:t>已经是链表最后</a:t>
            </a:r>
          </a:p>
          <a:p>
            <a:pPr eaLnBrk="1" hangingPunct="1"/>
            <a:r>
              <a:rPr lang="zh-CN" altLang="en-US">
                <a:ea typeface="宋体" charset="-122"/>
              </a:rPr>
              <a:t>				</a:t>
            </a:r>
            <a:r>
              <a:rPr lang="en-US" altLang="zh-CN">
                <a:ea typeface="宋体" charset="-122"/>
              </a:rPr>
              <a:t>break;</a:t>
            </a:r>
          </a:p>
          <a:p>
            <a:pPr eaLnBrk="1" hangingPunct="1"/>
            <a:r>
              <a:rPr lang="en-US" altLang="zh-CN">
                <a:ea typeface="宋体" charset="-122"/>
              </a:rPr>
              <a:t>			}</a:t>
            </a:r>
          </a:p>
          <a:p>
            <a:pPr eaLnBrk="1" hangingPunct="1"/>
            <a:r>
              <a:rPr lang="en-US" altLang="zh-CN">
                <a:ea typeface="宋体" charset="-122"/>
              </a:rPr>
              <a:t>			// </a:t>
            </a:r>
            <a:r>
              <a:rPr lang="zh-CN" altLang="en-US">
                <a:ea typeface="宋体" charset="-122"/>
              </a:rPr>
              <a:t>如果没有到最后</a:t>
            </a:r>
          </a:p>
          <a:p>
            <a:pPr eaLnBrk="1" hangingPunct="1"/>
            <a:r>
              <a:rPr lang="zh-CN" altLang="en-US">
                <a:ea typeface="宋体" charset="-122"/>
              </a:rPr>
              <a:t>			</a:t>
            </a:r>
            <a:r>
              <a:rPr lang="en-US" altLang="zh-CN">
                <a:ea typeface="宋体" charset="-122"/>
              </a:rPr>
              <a:t>temp = temp.next;</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当退出</a:t>
            </a:r>
            <a:r>
              <a:rPr lang="en-US" altLang="zh-CN">
                <a:ea typeface="宋体" charset="-122"/>
              </a:rPr>
              <a:t>while</a:t>
            </a:r>
            <a:r>
              <a:rPr lang="zh-CN" altLang="en-US">
                <a:ea typeface="宋体" charset="-122"/>
              </a:rPr>
              <a:t>循环后，</a:t>
            </a:r>
            <a:r>
              <a:rPr lang="en-US" altLang="zh-CN">
                <a:ea typeface="宋体" charset="-122"/>
              </a:rPr>
              <a:t>temp</a:t>
            </a:r>
            <a:r>
              <a:rPr lang="zh-CN" altLang="en-US">
                <a:ea typeface="宋体" charset="-122"/>
              </a:rPr>
              <a:t>就是链表的最后</a:t>
            </a:r>
          </a:p>
          <a:p>
            <a:pPr eaLnBrk="1" hangingPunct="1"/>
            <a:r>
              <a:rPr lang="zh-CN" altLang="en-US">
                <a:ea typeface="宋体" charset="-122"/>
              </a:rPr>
              <a:t>		</a:t>
            </a:r>
            <a:r>
              <a:rPr lang="en-US" altLang="zh-CN">
                <a:ea typeface="宋体" charset="-122"/>
              </a:rPr>
              <a:t>temp.next = heroNode;</a:t>
            </a:r>
          </a:p>
          <a:p>
            <a:pPr eaLnBrk="1" hangingPunct="1"/>
            <a:r>
              <a:rPr lang="en-US" altLang="zh-CN">
                <a:ea typeface="宋体" charset="-122"/>
              </a:rPr>
              <a:t>		heroNode.pre = temp;</a:t>
            </a:r>
          </a:p>
          <a:p>
            <a:pPr eaLnBrk="1" hangingPunct="1"/>
            <a:endParaRPr lang="en-US" altLang="zh-CN">
              <a:ea typeface="宋体" charset="-122"/>
            </a:endParaRP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遍历方法一样</a:t>
            </a:r>
          </a:p>
          <a:p>
            <a:pPr eaLnBrk="1" hangingPunct="1"/>
            <a:r>
              <a:rPr lang="zh-CN" altLang="en-US">
                <a:ea typeface="宋体" charset="-122"/>
              </a:rPr>
              <a:t>	</a:t>
            </a:r>
            <a:r>
              <a:rPr lang="en-US" altLang="zh-CN">
                <a:ea typeface="宋体" charset="-122"/>
              </a:rPr>
              <a:t>public void list() {</a:t>
            </a:r>
          </a:p>
          <a:p>
            <a:pPr eaLnBrk="1" hangingPunct="1"/>
            <a:r>
              <a:rPr lang="en-US" altLang="zh-CN">
                <a:ea typeface="宋体" charset="-122"/>
              </a:rPr>
              <a:t>		// </a:t>
            </a:r>
            <a:r>
              <a:rPr lang="zh-CN" altLang="en-US">
                <a:ea typeface="宋体" charset="-122"/>
              </a:rPr>
              <a:t>判断当前链表是否为空</a:t>
            </a:r>
          </a:p>
          <a:p>
            <a:pPr eaLnBrk="1" hangingPunct="1"/>
            <a:r>
              <a:rPr lang="zh-CN" altLang="en-US">
                <a:ea typeface="宋体" charset="-122"/>
              </a:rPr>
              <a:t>		</a:t>
            </a:r>
            <a:r>
              <a:rPr lang="en-US" altLang="zh-CN">
                <a:ea typeface="宋体" charset="-122"/>
              </a:rPr>
              <a:t>if (head.next == null) {</a:t>
            </a:r>
          </a:p>
          <a:p>
            <a:pPr eaLnBrk="1" hangingPunct="1"/>
            <a:r>
              <a:rPr lang="en-US" altLang="zh-CN">
                <a:ea typeface="宋体" charset="-122"/>
              </a:rPr>
              <a:t>			System.out.println("</a:t>
            </a:r>
            <a:r>
              <a:rPr lang="zh-CN" altLang="en-US">
                <a:ea typeface="宋体" charset="-122"/>
              </a:rPr>
              <a:t>链表为空</a:t>
            </a:r>
            <a:r>
              <a:rPr lang="en-US" altLang="zh-CN">
                <a:ea typeface="宋体" charset="-122"/>
              </a:rPr>
              <a:t>!!");</a:t>
            </a:r>
          </a:p>
          <a:p>
            <a:pPr eaLnBrk="1" hangingPunct="1"/>
            <a:r>
              <a:rPr lang="en-US" altLang="zh-CN">
                <a:ea typeface="宋体" charset="-122"/>
              </a:rPr>
              <a:t>			return;</a:t>
            </a:r>
          </a:p>
          <a:p>
            <a:pPr eaLnBrk="1" hangingPunct="1"/>
            <a:r>
              <a:rPr lang="en-US" altLang="zh-CN">
                <a:ea typeface="宋体" charset="-122"/>
              </a:rPr>
              <a:t>		}</a:t>
            </a:r>
          </a:p>
          <a:p>
            <a:pPr eaLnBrk="1" hangingPunct="1"/>
            <a:r>
              <a:rPr lang="en-US" altLang="zh-CN">
                <a:ea typeface="宋体" charset="-122"/>
              </a:rPr>
              <a:t>		// </a:t>
            </a:r>
            <a:r>
              <a:rPr lang="zh-CN" altLang="en-US">
                <a:ea typeface="宋体" charset="-122"/>
              </a:rPr>
              <a:t>因为头结点不能动</a:t>
            </a:r>
            <a:r>
              <a:rPr lang="en-US" altLang="zh-CN">
                <a:ea typeface="宋体" charset="-122"/>
              </a:rPr>
              <a:t>, </a:t>
            </a:r>
            <a:r>
              <a:rPr lang="zh-CN" altLang="en-US">
                <a:ea typeface="宋体" charset="-122"/>
              </a:rPr>
              <a:t>因此我们需要哟有一个临时结点，作为辅助</a:t>
            </a:r>
          </a:p>
          <a:p>
            <a:pPr eaLnBrk="1" hangingPunct="1"/>
            <a:r>
              <a:rPr lang="zh-CN" altLang="en-US">
                <a:ea typeface="宋体" charset="-122"/>
              </a:rPr>
              <a:t>		</a:t>
            </a:r>
            <a:r>
              <a:rPr lang="en-US" altLang="zh-CN">
                <a:ea typeface="宋体" charset="-122"/>
              </a:rPr>
              <a:t>// </a:t>
            </a:r>
            <a:r>
              <a:rPr lang="zh-CN" altLang="en-US">
                <a:ea typeface="宋体" charset="-122"/>
              </a:rPr>
              <a:t>因为</a:t>
            </a:r>
            <a:r>
              <a:rPr lang="en-US" altLang="zh-CN">
                <a:ea typeface="宋体" charset="-122"/>
              </a:rPr>
              <a:t>head </a:t>
            </a:r>
            <a:r>
              <a:rPr lang="zh-CN" altLang="en-US">
                <a:ea typeface="宋体" charset="-122"/>
              </a:rPr>
              <a:t>结点数据，我们不关心，因此这里 </a:t>
            </a:r>
            <a:r>
              <a:rPr lang="en-US" altLang="zh-CN">
                <a:ea typeface="宋体" charset="-122"/>
              </a:rPr>
              <a:t>temp=head.next</a:t>
            </a:r>
          </a:p>
          <a:p>
            <a:pPr eaLnBrk="1" hangingPunct="1"/>
            <a:r>
              <a:rPr lang="en-US" altLang="zh-CN">
                <a:ea typeface="宋体" charset="-122"/>
              </a:rPr>
              <a:t>		HeroNode2 temp = head.next;</a:t>
            </a:r>
          </a:p>
          <a:p>
            <a:pPr eaLnBrk="1" hangingPunct="1"/>
            <a:endParaRPr lang="en-US" altLang="zh-CN">
              <a:ea typeface="宋体" charset="-122"/>
            </a:endParaRPr>
          </a:p>
          <a:p>
            <a:pPr eaLnBrk="1" hangingPunct="1"/>
            <a:r>
              <a:rPr lang="en-US" altLang="zh-CN">
                <a:ea typeface="宋体" charset="-122"/>
              </a:rPr>
              <a:t>		while (true) {</a:t>
            </a:r>
          </a:p>
          <a:p>
            <a:pPr eaLnBrk="1" hangingPunct="1"/>
            <a:r>
              <a:rPr lang="en-US" altLang="zh-CN">
                <a:ea typeface="宋体" charset="-122"/>
              </a:rPr>
              <a:t>			// </a:t>
            </a:r>
            <a:r>
              <a:rPr lang="zh-CN" altLang="en-US">
                <a:ea typeface="宋体" charset="-122"/>
              </a:rPr>
              <a:t>判断是否到最后</a:t>
            </a:r>
          </a:p>
          <a:p>
            <a:pPr eaLnBrk="1" hangingPunct="1"/>
            <a:r>
              <a:rPr lang="zh-CN" altLang="en-US">
                <a:ea typeface="宋体" charset="-122"/>
              </a:rPr>
              <a:t>			</a:t>
            </a:r>
            <a:r>
              <a:rPr lang="en-US" altLang="zh-CN">
                <a:ea typeface="宋体" charset="-122"/>
              </a:rPr>
              <a:t>if (temp == null) {</a:t>
            </a:r>
          </a:p>
          <a:p>
            <a:pPr eaLnBrk="1" hangingPunct="1"/>
            <a:r>
              <a:rPr lang="en-US" altLang="zh-CN">
                <a:ea typeface="宋体" charset="-122"/>
              </a:rPr>
              <a:t>				break;</a:t>
            </a:r>
          </a:p>
          <a:p>
            <a:pPr eaLnBrk="1" hangingPunct="1"/>
            <a:r>
              <a:rPr lang="en-US" altLang="zh-CN">
                <a:ea typeface="宋体" charset="-122"/>
              </a:rPr>
              <a:t>			}</a:t>
            </a:r>
          </a:p>
          <a:p>
            <a:pPr eaLnBrk="1" hangingPunct="1"/>
            <a:r>
              <a:rPr lang="en-US" altLang="zh-CN">
                <a:ea typeface="宋体" charset="-122"/>
              </a:rPr>
              <a:t>			System.out.printf("</a:t>
            </a:r>
            <a:r>
              <a:rPr lang="zh-CN" altLang="en-US">
                <a:ea typeface="宋体" charset="-122"/>
              </a:rPr>
              <a:t>结点信息 </a:t>
            </a:r>
            <a:r>
              <a:rPr lang="en-US" altLang="zh-CN">
                <a:ea typeface="宋体" charset="-122"/>
              </a:rPr>
              <a:t>no=%d name=%s nickname=%s\n", temp.no, temp.name, temp.nickname);</a:t>
            </a:r>
          </a:p>
          <a:p>
            <a:pPr eaLnBrk="1" hangingPunct="1"/>
            <a:r>
              <a:rPr lang="en-US" altLang="zh-CN">
                <a:ea typeface="宋体" charset="-122"/>
              </a:rPr>
              <a:t>			temp = temp.next;</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修改节点的值</a:t>
            </a:r>
            <a:r>
              <a:rPr lang="en-US" altLang="zh-CN">
                <a:ea typeface="宋体" charset="-122"/>
              </a:rPr>
              <a:t>, </a:t>
            </a:r>
            <a:r>
              <a:rPr lang="zh-CN" altLang="en-US">
                <a:ea typeface="宋体" charset="-122"/>
              </a:rPr>
              <a:t>根据</a:t>
            </a:r>
            <a:r>
              <a:rPr lang="en-US" altLang="zh-CN">
                <a:ea typeface="宋体" charset="-122"/>
              </a:rPr>
              <a:t>no</a:t>
            </a:r>
            <a:r>
              <a:rPr lang="zh-CN" altLang="en-US">
                <a:ea typeface="宋体" charset="-122"/>
              </a:rPr>
              <a:t>编号为前提修改</a:t>
            </a:r>
            <a:r>
              <a:rPr lang="en-US" altLang="zh-CN">
                <a:ea typeface="宋体" charset="-122"/>
              </a:rPr>
              <a:t>, </a:t>
            </a:r>
            <a:r>
              <a:rPr lang="zh-CN" altLang="en-US">
                <a:ea typeface="宋体" charset="-122"/>
              </a:rPr>
              <a:t>即</a:t>
            </a:r>
            <a:r>
              <a:rPr lang="en-US" altLang="zh-CN">
                <a:ea typeface="宋体" charset="-122"/>
              </a:rPr>
              <a:t>no</a:t>
            </a:r>
            <a:r>
              <a:rPr lang="zh-CN" altLang="en-US">
                <a:ea typeface="宋体" charset="-122"/>
              </a:rPr>
              <a:t>不能改</a:t>
            </a:r>
          </a:p>
          <a:p>
            <a:pPr eaLnBrk="1" hangingPunct="1"/>
            <a:r>
              <a:rPr lang="zh-CN" altLang="en-US">
                <a:ea typeface="宋体" charset="-122"/>
              </a:rPr>
              <a:t>	</a:t>
            </a:r>
            <a:r>
              <a:rPr lang="en-US" altLang="zh-CN">
                <a:ea typeface="宋体" charset="-122"/>
              </a:rPr>
              <a:t>// </a:t>
            </a:r>
            <a:r>
              <a:rPr lang="zh-CN" altLang="en-US">
                <a:ea typeface="宋体" charset="-122"/>
              </a:rPr>
              <a:t>课后思考题： 如果将这个节点替换，如何实现</a:t>
            </a:r>
          </a:p>
          <a:p>
            <a:pPr eaLnBrk="1" hangingPunct="1"/>
            <a:r>
              <a:rPr lang="zh-CN" altLang="en-US">
                <a:ea typeface="宋体" charset="-122"/>
              </a:rPr>
              <a:t>	</a:t>
            </a:r>
            <a:r>
              <a:rPr lang="en-US" altLang="zh-CN">
                <a:ea typeface="宋体" charset="-122"/>
              </a:rPr>
              <a:t>public void update(HeroNode2 newHeroNode) {</a:t>
            </a:r>
          </a:p>
          <a:p>
            <a:pPr eaLnBrk="1" hangingPunct="1"/>
            <a:r>
              <a:rPr lang="en-US" altLang="zh-CN">
                <a:ea typeface="宋体" charset="-122"/>
              </a:rPr>
              <a:t>		if (head.next == null) {</a:t>
            </a:r>
          </a:p>
          <a:p>
            <a:pPr eaLnBrk="1" hangingPunct="1"/>
            <a:r>
              <a:rPr lang="en-US" altLang="zh-CN">
                <a:ea typeface="宋体" charset="-122"/>
              </a:rPr>
              <a:t>			System.out.println("</a:t>
            </a:r>
            <a:r>
              <a:rPr lang="zh-CN" altLang="en-US">
                <a:ea typeface="宋体" charset="-122"/>
              </a:rPr>
              <a:t>链表为空</a:t>
            </a:r>
            <a:r>
              <a:rPr lang="en-US" altLang="zh-CN">
                <a:ea typeface="宋体" charset="-122"/>
              </a:rPr>
              <a:t>");</a:t>
            </a:r>
          </a:p>
          <a:p>
            <a:pPr eaLnBrk="1" hangingPunct="1"/>
            <a:endParaRPr lang="en-US" altLang="zh-CN">
              <a:ea typeface="宋体" charset="-122"/>
            </a:endParaRPr>
          </a:p>
          <a:p>
            <a:pPr eaLnBrk="1" hangingPunct="1"/>
            <a:r>
              <a:rPr lang="en-US" altLang="zh-CN">
                <a:ea typeface="宋体" charset="-122"/>
              </a:rPr>
              <a:t>			return;</a:t>
            </a:r>
          </a:p>
          <a:p>
            <a:pPr eaLnBrk="1" hangingPunct="1"/>
            <a:r>
              <a:rPr lang="en-US" altLang="zh-CN">
                <a:ea typeface="宋体" charset="-122"/>
              </a:rPr>
              <a:t>		}</a:t>
            </a:r>
          </a:p>
          <a:p>
            <a:pPr eaLnBrk="1" hangingPunct="1"/>
            <a:r>
              <a:rPr lang="en-US" altLang="zh-CN">
                <a:ea typeface="宋体" charset="-122"/>
              </a:rPr>
              <a:t>		// </a:t>
            </a:r>
            <a:r>
              <a:rPr lang="zh-CN" altLang="en-US">
                <a:ea typeface="宋体" charset="-122"/>
              </a:rPr>
              <a:t>先找到节点</a:t>
            </a:r>
          </a:p>
          <a:p>
            <a:pPr eaLnBrk="1" hangingPunct="1"/>
            <a:r>
              <a:rPr lang="zh-CN" altLang="en-US">
                <a:ea typeface="宋体" charset="-122"/>
              </a:rPr>
              <a:t>		</a:t>
            </a:r>
            <a:r>
              <a:rPr lang="en-US" altLang="zh-CN">
                <a:ea typeface="宋体" charset="-122"/>
              </a:rPr>
              <a:t>HeroNode2 temp = head.next;</a:t>
            </a:r>
          </a:p>
          <a:p>
            <a:pPr eaLnBrk="1" hangingPunct="1"/>
            <a:r>
              <a:rPr lang="en-US" altLang="zh-CN">
                <a:ea typeface="宋体" charset="-122"/>
              </a:rPr>
              <a:t>		boolean flag = false;</a:t>
            </a:r>
          </a:p>
          <a:p>
            <a:pPr eaLnBrk="1" hangingPunct="1"/>
            <a:endParaRPr lang="en-US" altLang="zh-CN">
              <a:ea typeface="宋体" charset="-122"/>
            </a:endParaRPr>
          </a:p>
          <a:p>
            <a:pPr eaLnBrk="1" hangingPunct="1"/>
            <a:r>
              <a:rPr lang="en-US" altLang="zh-CN">
                <a:ea typeface="宋体" charset="-122"/>
              </a:rPr>
              <a:t>		while (true) {</a:t>
            </a:r>
          </a:p>
          <a:p>
            <a:pPr eaLnBrk="1" hangingPunct="1"/>
            <a:r>
              <a:rPr lang="en-US" altLang="zh-CN">
                <a:ea typeface="宋体" charset="-122"/>
              </a:rPr>
              <a:t>			if (temp == null) {</a:t>
            </a:r>
          </a:p>
          <a:p>
            <a:pPr eaLnBrk="1" hangingPunct="1"/>
            <a:r>
              <a:rPr lang="en-US" altLang="zh-CN">
                <a:ea typeface="宋体" charset="-122"/>
              </a:rPr>
              <a:t>				break;</a:t>
            </a:r>
          </a:p>
          <a:p>
            <a:pPr eaLnBrk="1" hangingPunct="1"/>
            <a:r>
              <a:rPr lang="en-US" altLang="zh-CN">
                <a:ea typeface="宋体" charset="-122"/>
              </a:rPr>
              <a:t>			}</a:t>
            </a:r>
          </a:p>
          <a:p>
            <a:pPr eaLnBrk="1" hangingPunct="1"/>
            <a:r>
              <a:rPr lang="en-US" altLang="zh-CN">
                <a:ea typeface="宋体" charset="-122"/>
              </a:rPr>
              <a:t>			if (temp.no == newHeroNode.no) {</a:t>
            </a:r>
          </a:p>
          <a:p>
            <a:pPr eaLnBrk="1" hangingPunct="1"/>
            <a:r>
              <a:rPr lang="en-US" altLang="zh-CN">
                <a:ea typeface="宋体" charset="-122"/>
              </a:rPr>
              <a:t>				// </a:t>
            </a:r>
            <a:r>
              <a:rPr lang="zh-CN" altLang="en-US">
                <a:ea typeface="宋体" charset="-122"/>
              </a:rPr>
              <a:t>找到</a:t>
            </a:r>
            <a:r>
              <a:rPr lang="en-US" altLang="zh-CN">
                <a:ea typeface="宋体" charset="-122"/>
              </a:rPr>
              <a:t>.</a:t>
            </a:r>
          </a:p>
          <a:p>
            <a:pPr eaLnBrk="1" hangingPunct="1"/>
            <a:r>
              <a:rPr lang="en-US" altLang="zh-CN">
                <a:ea typeface="宋体" charset="-122"/>
              </a:rPr>
              <a:t>				flag = true;</a:t>
            </a:r>
          </a:p>
          <a:p>
            <a:pPr eaLnBrk="1" hangingPunct="1"/>
            <a:r>
              <a:rPr lang="en-US" altLang="zh-CN">
                <a:ea typeface="宋体" charset="-122"/>
              </a:rPr>
              <a:t>				break;</a:t>
            </a:r>
          </a:p>
          <a:p>
            <a:pPr eaLnBrk="1" hangingPunct="1"/>
            <a:r>
              <a:rPr lang="en-US" altLang="zh-CN">
                <a:ea typeface="宋体" charset="-122"/>
              </a:rPr>
              <a:t>			}</a:t>
            </a:r>
          </a:p>
          <a:p>
            <a:pPr eaLnBrk="1" hangingPunct="1"/>
            <a:r>
              <a:rPr lang="en-US" altLang="zh-CN">
                <a:ea typeface="宋体" charset="-122"/>
              </a:rPr>
              <a:t>			temp = temp.next;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判断是否找到</a:t>
            </a:r>
          </a:p>
          <a:p>
            <a:pPr eaLnBrk="1" hangingPunct="1"/>
            <a:r>
              <a:rPr lang="zh-CN" altLang="en-US">
                <a:ea typeface="宋体" charset="-122"/>
              </a:rPr>
              <a:t>		</a:t>
            </a:r>
            <a:r>
              <a:rPr lang="en-US" altLang="zh-CN">
                <a:ea typeface="宋体" charset="-122"/>
              </a:rPr>
              <a:t>if (flag) {</a:t>
            </a:r>
          </a:p>
          <a:p>
            <a:pPr eaLnBrk="1" hangingPunct="1"/>
            <a:r>
              <a:rPr lang="en-US" altLang="zh-CN">
                <a:ea typeface="宋体" charset="-122"/>
              </a:rPr>
              <a:t>			temp.name = newHeroNode.name;</a:t>
            </a:r>
          </a:p>
          <a:p>
            <a:pPr eaLnBrk="1" hangingPunct="1"/>
            <a:r>
              <a:rPr lang="en-US" altLang="zh-CN">
                <a:ea typeface="宋体" charset="-122"/>
              </a:rPr>
              <a:t>			temp.nickname = newHeroNode.nickname;</a:t>
            </a:r>
          </a:p>
          <a:p>
            <a:pPr eaLnBrk="1" hangingPunct="1"/>
            <a:r>
              <a:rPr lang="en-US" altLang="zh-CN">
                <a:ea typeface="宋体" charset="-122"/>
              </a:rPr>
              <a:t>		} else {</a:t>
            </a:r>
          </a:p>
          <a:p>
            <a:pPr eaLnBrk="1" hangingPunct="1"/>
            <a:r>
              <a:rPr lang="en-US" altLang="zh-CN">
                <a:ea typeface="宋体" charset="-122"/>
              </a:rPr>
              <a:t>			System.out.printf("</a:t>
            </a:r>
            <a:r>
              <a:rPr lang="zh-CN" altLang="en-US">
                <a:ea typeface="宋体" charset="-122"/>
              </a:rPr>
              <a:t>没有找到 编号为</a:t>
            </a:r>
            <a:r>
              <a:rPr lang="en-US" altLang="zh-CN">
                <a:ea typeface="宋体" charset="-122"/>
              </a:rPr>
              <a:t>%d </a:t>
            </a:r>
            <a:r>
              <a:rPr lang="zh-CN" altLang="en-US">
                <a:ea typeface="宋体" charset="-122"/>
              </a:rPr>
              <a:t>节点，不能修改</a:t>
            </a:r>
            <a:r>
              <a:rPr lang="en-US" altLang="zh-CN">
                <a:ea typeface="宋体" charset="-122"/>
              </a:rPr>
              <a:t>\n", newHeroNode.no);</a:t>
            </a: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删除</a:t>
            </a:r>
          </a:p>
          <a:p>
            <a:pPr eaLnBrk="1" hangingPunct="1"/>
            <a:r>
              <a:rPr lang="zh-CN" altLang="en-US">
                <a:ea typeface="宋体" charset="-122"/>
              </a:rPr>
              <a:t>	</a:t>
            </a:r>
            <a:r>
              <a:rPr lang="en-US" altLang="zh-CN">
                <a:ea typeface="宋体" charset="-122"/>
              </a:rPr>
              <a:t>// </a:t>
            </a:r>
            <a:r>
              <a:rPr lang="zh-CN" altLang="en-US">
                <a:ea typeface="宋体" charset="-122"/>
              </a:rPr>
              <a:t>思路，因为双向链表可以实现自我删除</a:t>
            </a:r>
          </a:p>
          <a:p>
            <a:pPr eaLnBrk="1" hangingPunct="1"/>
            <a:r>
              <a:rPr lang="zh-CN" altLang="en-US">
                <a:ea typeface="宋体" charset="-122"/>
              </a:rPr>
              <a:t>	</a:t>
            </a:r>
            <a:r>
              <a:rPr lang="en-US" altLang="zh-CN">
                <a:ea typeface="宋体" charset="-122"/>
              </a:rPr>
              <a:t>public void del(int no) {</a:t>
            </a:r>
          </a:p>
          <a:p>
            <a:pPr eaLnBrk="1" hangingPunct="1"/>
            <a:r>
              <a:rPr lang="en-US" altLang="zh-CN">
                <a:ea typeface="宋体" charset="-122"/>
              </a:rPr>
              <a:t>		// </a:t>
            </a:r>
            <a:r>
              <a:rPr lang="zh-CN" altLang="en-US">
                <a:ea typeface="宋体" charset="-122"/>
              </a:rPr>
              <a:t>判断当前链表是否为空</a:t>
            </a:r>
          </a:p>
          <a:p>
            <a:pPr eaLnBrk="1" hangingPunct="1"/>
            <a:r>
              <a:rPr lang="zh-CN" altLang="en-US">
                <a:ea typeface="宋体" charset="-122"/>
              </a:rPr>
              <a:t>		</a:t>
            </a:r>
            <a:r>
              <a:rPr lang="en-US" altLang="zh-CN">
                <a:ea typeface="宋体" charset="-122"/>
              </a:rPr>
              <a:t>if (head.next == null) {</a:t>
            </a:r>
          </a:p>
          <a:p>
            <a:pPr eaLnBrk="1" hangingPunct="1"/>
            <a:r>
              <a:rPr lang="en-US" altLang="zh-CN">
                <a:ea typeface="宋体" charset="-122"/>
              </a:rPr>
              <a:t>			System.out.println("</a:t>
            </a:r>
            <a:r>
              <a:rPr lang="zh-CN" altLang="en-US">
                <a:ea typeface="宋体" charset="-122"/>
              </a:rPr>
              <a:t>链表空</a:t>
            </a:r>
            <a:r>
              <a:rPr lang="en-US" altLang="zh-CN">
                <a:ea typeface="宋体" charset="-122"/>
              </a:rPr>
              <a:t>");</a:t>
            </a:r>
          </a:p>
          <a:p>
            <a:pPr eaLnBrk="1" hangingPunct="1"/>
            <a:r>
              <a:rPr lang="en-US" altLang="zh-CN">
                <a:ea typeface="宋体" charset="-122"/>
              </a:rPr>
              <a:t>			return;</a:t>
            </a:r>
          </a:p>
          <a:p>
            <a:pPr eaLnBrk="1" hangingPunct="1"/>
            <a:r>
              <a:rPr lang="en-US" altLang="zh-CN">
                <a:ea typeface="宋体" charset="-122"/>
              </a:rPr>
              <a:t>		}</a:t>
            </a:r>
          </a:p>
          <a:p>
            <a:pPr eaLnBrk="1" hangingPunct="1"/>
            <a:r>
              <a:rPr lang="en-US" altLang="zh-CN">
                <a:ea typeface="宋体" charset="-122"/>
              </a:rPr>
              <a:t>		HeroNode2 temp = head.next;</a:t>
            </a:r>
          </a:p>
          <a:p>
            <a:pPr eaLnBrk="1" hangingPunct="1"/>
            <a:r>
              <a:rPr lang="en-US" altLang="zh-CN">
                <a:ea typeface="宋体" charset="-122"/>
              </a:rPr>
              <a:t>		boolean flag = false; // </a:t>
            </a:r>
            <a:r>
              <a:rPr lang="zh-CN" altLang="en-US">
                <a:ea typeface="宋体" charset="-122"/>
              </a:rPr>
              <a:t>标志变量用于确定是否有要删除的节点</a:t>
            </a:r>
          </a:p>
          <a:p>
            <a:pPr eaLnBrk="1" hangingPunct="1"/>
            <a:r>
              <a:rPr lang="zh-CN" altLang="en-US">
                <a:ea typeface="宋体" charset="-122"/>
              </a:rPr>
              <a:t>		</a:t>
            </a:r>
            <a:r>
              <a:rPr lang="en-US" altLang="zh-CN">
                <a:ea typeface="宋体" charset="-122"/>
              </a:rPr>
              <a:t>while (true) {</a:t>
            </a:r>
          </a:p>
          <a:p>
            <a:pPr eaLnBrk="1" hangingPunct="1"/>
            <a:r>
              <a:rPr lang="en-US" altLang="zh-CN">
                <a:ea typeface="宋体" charset="-122"/>
              </a:rPr>
              <a:t>			if (temp == null) {</a:t>
            </a:r>
          </a:p>
          <a:p>
            <a:pPr eaLnBrk="1" hangingPunct="1"/>
            <a:r>
              <a:rPr lang="en-US" altLang="zh-CN">
                <a:ea typeface="宋体" charset="-122"/>
              </a:rPr>
              <a:t>				break;</a:t>
            </a:r>
          </a:p>
          <a:p>
            <a:pPr eaLnBrk="1" hangingPunct="1"/>
            <a:r>
              <a:rPr lang="en-US" altLang="zh-CN">
                <a:ea typeface="宋体" charset="-122"/>
              </a:rPr>
              <a:t>			}</a:t>
            </a:r>
          </a:p>
          <a:p>
            <a:pPr eaLnBrk="1" hangingPunct="1"/>
            <a:r>
              <a:rPr lang="en-US" altLang="zh-CN">
                <a:ea typeface="宋体" charset="-122"/>
              </a:rPr>
              <a:t>			if (temp.no == no) {</a:t>
            </a:r>
          </a:p>
          <a:p>
            <a:pPr eaLnBrk="1" hangingPunct="1"/>
            <a:r>
              <a:rPr lang="en-US" altLang="zh-CN">
                <a:ea typeface="宋体" charset="-122"/>
              </a:rPr>
              <a:t>				// </a:t>
            </a:r>
            <a:r>
              <a:rPr lang="zh-CN" altLang="en-US">
                <a:ea typeface="宋体" charset="-122"/>
              </a:rPr>
              <a:t>找到了</a:t>
            </a:r>
          </a:p>
          <a:p>
            <a:pPr eaLnBrk="1" hangingPunct="1"/>
            <a:r>
              <a:rPr lang="zh-CN" altLang="en-US">
                <a:ea typeface="宋体" charset="-122"/>
              </a:rPr>
              <a:t>				</a:t>
            </a:r>
            <a:r>
              <a:rPr lang="en-US" altLang="zh-CN">
                <a:ea typeface="宋体" charset="-122"/>
              </a:rPr>
              <a:t>flag = true;</a:t>
            </a:r>
          </a:p>
          <a:p>
            <a:pPr eaLnBrk="1" hangingPunct="1"/>
            <a:r>
              <a:rPr lang="en-US" altLang="zh-CN">
                <a:ea typeface="宋体" charset="-122"/>
              </a:rPr>
              <a:t>				break;</a:t>
            </a:r>
          </a:p>
          <a:p>
            <a:pPr eaLnBrk="1" hangingPunct="1"/>
            <a:r>
              <a:rPr lang="en-US" altLang="zh-CN">
                <a:ea typeface="宋体" charset="-122"/>
              </a:rPr>
              <a:t>			}</a:t>
            </a:r>
          </a:p>
          <a:p>
            <a:pPr eaLnBrk="1" hangingPunct="1"/>
            <a:r>
              <a:rPr lang="en-US" altLang="zh-CN">
                <a:ea typeface="宋体" charset="-122"/>
              </a:rPr>
              <a:t>			temp = temp.next; // temp</a:t>
            </a:r>
            <a:r>
              <a:rPr lang="zh-CN" altLang="en-US">
                <a:ea typeface="宋体" charset="-122"/>
              </a:rPr>
              <a:t>后移</a:t>
            </a:r>
          </a:p>
          <a:p>
            <a:pPr eaLnBrk="1" hangingPunct="1"/>
            <a:r>
              <a:rPr lang="zh-CN" altLang="en-US">
                <a:ea typeface="宋体" charset="-122"/>
              </a:rPr>
              <a:t>		</a:t>
            </a:r>
            <a:r>
              <a:rPr lang="en-US" altLang="zh-CN">
                <a:ea typeface="宋体" charset="-122"/>
              </a:rPr>
              <a:t>}</a:t>
            </a:r>
          </a:p>
          <a:p>
            <a:pPr eaLnBrk="1" hangingPunct="1"/>
            <a:r>
              <a:rPr lang="en-US" altLang="zh-CN">
                <a:ea typeface="宋体" charset="-122"/>
              </a:rPr>
              <a:t>		if (flag) {</a:t>
            </a:r>
          </a:p>
          <a:p>
            <a:pPr eaLnBrk="1" hangingPunct="1"/>
            <a:r>
              <a:rPr lang="en-US" altLang="zh-CN">
                <a:ea typeface="宋体" charset="-122"/>
              </a:rPr>
              <a:t>			// </a:t>
            </a:r>
            <a:r>
              <a:rPr lang="zh-CN" altLang="en-US">
                <a:ea typeface="宋体" charset="-122"/>
              </a:rPr>
              <a:t>可以删除</a:t>
            </a:r>
          </a:p>
          <a:p>
            <a:pPr eaLnBrk="1" hangingPunct="1"/>
            <a:r>
              <a:rPr lang="zh-CN" altLang="en-US">
                <a:ea typeface="宋体" charset="-122"/>
              </a:rPr>
              <a:t>			</a:t>
            </a:r>
            <a:r>
              <a:rPr lang="en-US" altLang="zh-CN">
                <a:ea typeface="宋体" charset="-122"/>
              </a:rPr>
              <a:t>// temp.next = temp.next.next</a:t>
            </a:r>
          </a:p>
          <a:p>
            <a:pPr eaLnBrk="1" hangingPunct="1"/>
            <a:r>
              <a:rPr lang="en-US" altLang="zh-CN">
                <a:ea typeface="宋体" charset="-122"/>
              </a:rPr>
              <a:t>			temp.pre.next = temp.next;</a:t>
            </a:r>
          </a:p>
          <a:p>
            <a:pPr eaLnBrk="1" hangingPunct="1"/>
            <a:r>
              <a:rPr lang="en-US" altLang="zh-CN">
                <a:ea typeface="宋体" charset="-122"/>
              </a:rPr>
              <a:t>			// </a:t>
            </a:r>
            <a:r>
              <a:rPr lang="zh-CN" altLang="en-US">
                <a:ea typeface="宋体" charset="-122"/>
              </a:rPr>
              <a:t>思考</a:t>
            </a:r>
          </a:p>
          <a:p>
            <a:pPr eaLnBrk="1" hangingPunct="1"/>
            <a:r>
              <a:rPr lang="zh-CN" altLang="en-US">
                <a:ea typeface="宋体" charset="-122"/>
              </a:rPr>
              <a:t>			</a:t>
            </a:r>
            <a:r>
              <a:rPr lang="en-US" altLang="zh-CN">
                <a:ea typeface="宋体" charset="-122"/>
              </a:rPr>
              <a:t>if (temp.next != null) {</a:t>
            </a:r>
          </a:p>
          <a:p>
            <a:pPr eaLnBrk="1" hangingPunct="1"/>
            <a:r>
              <a:rPr lang="en-US" altLang="zh-CN">
                <a:ea typeface="宋体" charset="-122"/>
              </a:rPr>
              <a:t>				temp.next.pre = temp.pre;</a:t>
            </a:r>
          </a:p>
          <a:p>
            <a:pPr eaLnBrk="1" hangingPunct="1"/>
            <a:r>
              <a:rPr lang="en-US" altLang="zh-CN">
                <a:ea typeface="宋体" charset="-122"/>
              </a:rPr>
              <a:t>			}</a:t>
            </a:r>
          </a:p>
          <a:p>
            <a:pPr eaLnBrk="1" hangingPunct="1"/>
            <a:r>
              <a:rPr lang="en-US" altLang="zh-CN">
                <a:ea typeface="宋体" charset="-122"/>
              </a:rPr>
              <a:t>		} else {</a:t>
            </a:r>
          </a:p>
          <a:p>
            <a:pPr eaLnBrk="1" hangingPunct="1"/>
            <a:r>
              <a:rPr lang="en-US" altLang="zh-CN">
                <a:ea typeface="宋体" charset="-122"/>
              </a:rPr>
              <a:t>			System.out.printf("</a:t>
            </a:r>
            <a:r>
              <a:rPr lang="zh-CN" altLang="en-US">
                <a:ea typeface="宋体" charset="-122"/>
              </a:rPr>
              <a:t>要删除的</a:t>
            </a:r>
            <a:r>
              <a:rPr lang="en-US" altLang="zh-CN">
                <a:ea typeface="宋体" charset="-122"/>
              </a:rPr>
              <a:t>no=%d </a:t>
            </a:r>
            <a:r>
              <a:rPr lang="zh-CN" altLang="en-US">
                <a:ea typeface="宋体" charset="-122"/>
              </a:rPr>
              <a:t>不存在</a:t>
            </a:r>
            <a:r>
              <a:rPr lang="en-US" altLang="zh-CN">
                <a:ea typeface="宋体" charset="-122"/>
              </a:rPr>
              <a:t>\n", no);</a:t>
            </a: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a:t>
            </a:r>
          </a:p>
          <a:p>
            <a:pPr eaLnBrk="1" hangingPunct="1"/>
            <a:endParaRPr lang="en-US" altLang="zh-CN">
              <a:ea typeface="宋体" charset="-122"/>
            </a:endParaRPr>
          </a:p>
          <a:p>
            <a:pPr eaLnBrk="1" hangingPunct="1"/>
            <a:r>
              <a:rPr lang="en-US" altLang="zh-CN">
                <a:ea typeface="宋体" charset="-122"/>
              </a:rPr>
              <a:t>// </a:t>
            </a:r>
            <a:r>
              <a:rPr lang="zh-CN" altLang="en-US">
                <a:ea typeface="宋体" charset="-122"/>
              </a:rPr>
              <a:t>先创建</a:t>
            </a:r>
            <a:r>
              <a:rPr lang="en-US" altLang="zh-CN">
                <a:ea typeface="宋体" charset="-122"/>
              </a:rPr>
              <a:t>HeroNode</a:t>
            </a:r>
          </a:p>
          <a:p>
            <a:pPr eaLnBrk="1" hangingPunct="1"/>
            <a:r>
              <a:rPr lang="en-US" altLang="zh-CN">
                <a:ea typeface="宋体" charset="-122"/>
              </a:rPr>
              <a:t>class HeroNode2 {</a:t>
            </a:r>
          </a:p>
          <a:p>
            <a:pPr eaLnBrk="1" hangingPunct="1"/>
            <a:r>
              <a:rPr lang="en-US" altLang="zh-CN">
                <a:ea typeface="宋体" charset="-122"/>
              </a:rPr>
              <a:t>	public int no;</a:t>
            </a:r>
          </a:p>
          <a:p>
            <a:pPr eaLnBrk="1" hangingPunct="1"/>
            <a:r>
              <a:rPr lang="en-US" altLang="zh-CN">
                <a:ea typeface="宋体" charset="-122"/>
              </a:rPr>
              <a:t>	public String name;</a:t>
            </a:r>
          </a:p>
          <a:p>
            <a:pPr eaLnBrk="1" hangingPunct="1"/>
            <a:r>
              <a:rPr lang="en-US" altLang="zh-CN">
                <a:ea typeface="宋体" charset="-122"/>
              </a:rPr>
              <a:t>	public String nickname;</a:t>
            </a:r>
          </a:p>
          <a:p>
            <a:pPr eaLnBrk="1" hangingPunct="1"/>
            <a:r>
              <a:rPr lang="en-US" altLang="zh-CN">
                <a:ea typeface="宋体" charset="-122"/>
              </a:rPr>
              <a:t>	public HeroNode2 pre; // pre </a:t>
            </a:r>
            <a:r>
              <a:rPr lang="zh-CN" altLang="en-US">
                <a:ea typeface="宋体" charset="-122"/>
              </a:rPr>
              <a:t>默认为</a:t>
            </a:r>
            <a:r>
              <a:rPr lang="en-US" altLang="zh-CN">
                <a:ea typeface="宋体" charset="-122"/>
              </a:rPr>
              <a:t>null</a:t>
            </a:r>
          </a:p>
          <a:p>
            <a:pPr eaLnBrk="1" hangingPunct="1"/>
            <a:r>
              <a:rPr lang="en-US" altLang="zh-CN">
                <a:ea typeface="宋体" charset="-122"/>
              </a:rPr>
              <a:t>	public HeroNode2 next; // next </a:t>
            </a:r>
            <a:r>
              <a:rPr lang="zh-CN" altLang="en-US">
                <a:ea typeface="宋体" charset="-122"/>
              </a:rPr>
              <a:t>默认为</a:t>
            </a:r>
            <a:r>
              <a:rPr lang="en-US" altLang="zh-CN">
                <a:ea typeface="宋体" charset="-122"/>
              </a:rPr>
              <a:t>null</a:t>
            </a:r>
          </a:p>
          <a:p>
            <a:pPr eaLnBrk="1" hangingPunct="1"/>
            <a:endParaRPr lang="en-US" altLang="zh-CN">
              <a:ea typeface="宋体" charset="-122"/>
            </a:endParaRPr>
          </a:p>
          <a:p>
            <a:pPr eaLnBrk="1" hangingPunct="1"/>
            <a:r>
              <a:rPr lang="en-US" altLang="zh-CN">
                <a:ea typeface="宋体" charset="-122"/>
              </a:rPr>
              <a:t>	public HeroNode2(int hNo, String hName, String hNickname) {</a:t>
            </a:r>
          </a:p>
          <a:p>
            <a:pPr eaLnBrk="1" hangingPunct="1"/>
            <a:r>
              <a:rPr lang="en-US" altLang="zh-CN">
                <a:ea typeface="宋体" charset="-122"/>
              </a:rPr>
              <a:t>		no = hNo;</a:t>
            </a:r>
          </a:p>
          <a:p>
            <a:pPr eaLnBrk="1" hangingPunct="1"/>
            <a:r>
              <a:rPr lang="en-US" altLang="zh-CN">
                <a:ea typeface="宋体" charset="-122"/>
              </a:rPr>
              <a:t>		name = hName;</a:t>
            </a:r>
          </a:p>
          <a:p>
            <a:pPr eaLnBrk="1" hangingPunct="1"/>
            <a:r>
              <a:rPr lang="en-US" altLang="zh-CN">
                <a:ea typeface="宋体" charset="-122"/>
              </a:rPr>
              <a:t>		nickname = hNickname;</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a:t>
            </a: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34</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35</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36</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r>
              <a:rPr lang="zh-CN" altLang="en-US">
                <a:ea typeface="宋体" charset="-122"/>
              </a:rPr>
              <a:t>代码</a:t>
            </a:r>
            <a:endParaRPr lang="en-US" altLang="zh-CN">
              <a:ea typeface="宋体" charset="-122"/>
            </a:endParaRPr>
          </a:p>
          <a:p>
            <a:pPr eaLnBrk="1" hangingPunct="1"/>
            <a:endParaRPr lang="en-US" altLang="zh-CN">
              <a:ea typeface="宋体" charset="-122"/>
            </a:endParaRPr>
          </a:p>
          <a:p>
            <a:pPr eaLnBrk="1" hangingPunct="1"/>
            <a:r>
              <a:rPr lang="en-US" altLang="zh-CN">
                <a:ea typeface="宋体" charset="-122"/>
              </a:rPr>
              <a:t>package com.atguigu;</a:t>
            </a:r>
          </a:p>
          <a:p>
            <a:pPr eaLnBrk="1" hangingPunct="1"/>
            <a:endParaRPr lang="en-US" altLang="zh-CN">
              <a:ea typeface="宋体" charset="-122"/>
            </a:endParaRPr>
          </a:p>
          <a:p>
            <a:pPr eaLnBrk="1" hangingPunct="1"/>
            <a:r>
              <a:rPr lang="en-US" altLang="zh-CN">
                <a:ea typeface="宋体" charset="-122"/>
              </a:rPr>
              <a:t>public class Josephu {</a:t>
            </a:r>
          </a:p>
          <a:p>
            <a:pPr eaLnBrk="1" hangingPunct="1"/>
            <a:endParaRPr lang="en-US" altLang="zh-CN">
              <a:ea typeface="宋体" charset="-122"/>
            </a:endParaRPr>
          </a:p>
          <a:p>
            <a:pPr eaLnBrk="1" hangingPunct="1"/>
            <a:r>
              <a:rPr lang="en-US" altLang="zh-CN">
                <a:ea typeface="宋体" charset="-122"/>
              </a:rPr>
              <a:t>	public static void main(String[] args) {</a:t>
            </a:r>
          </a:p>
          <a:p>
            <a:pPr eaLnBrk="1" hangingPunct="1"/>
            <a:r>
              <a:rPr lang="en-US" altLang="zh-CN">
                <a:ea typeface="宋体" charset="-122"/>
              </a:rPr>
              <a:t>		// TODO Auto-generated method stub</a:t>
            </a:r>
          </a:p>
          <a:p>
            <a:pPr eaLnBrk="1" hangingPunct="1"/>
            <a:r>
              <a:rPr lang="en-US" altLang="zh-CN">
                <a:ea typeface="宋体" charset="-122"/>
              </a:rPr>
              <a:t>		//</a:t>
            </a:r>
            <a:r>
              <a:rPr lang="zh-CN" altLang="en-US">
                <a:ea typeface="宋体" charset="-122"/>
              </a:rPr>
              <a:t>创建</a:t>
            </a:r>
            <a:r>
              <a:rPr lang="en-US" altLang="zh-CN">
                <a:ea typeface="宋体" charset="-122"/>
              </a:rPr>
              <a:t>BoyGame</a:t>
            </a:r>
          </a:p>
          <a:p>
            <a:pPr eaLnBrk="1" hangingPunct="1"/>
            <a:r>
              <a:rPr lang="en-US" altLang="zh-CN">
                <a:ea typeface="宋体" charset="-122"/>
              </a:rPr>
              <a:t>		BoyGame boyGame = new BoyGame();</a:t>
            </a:r>
          </a:p>
          <a:p>
            <a:pPr eaLnBrk="1" hangingPunct="1"/>
            <a:r>
              <a:rPr lang="en-US" altLang="zh-CN">
                <a:ea typeface="宋体" charset="-122"/>
              </a:rPr>
              <a:t>	    boyGame.addBoy(5);</a:t>
            </a:r>
          </a:p>
          <a:p>
            <a:pPr eaLnBrk="1" hangingPunct="1"/>
            <a:r>
              <a:rPr lang="en-US" altLang="zh-CN">
                <a:ea typeface="宋体" charset="-122"/>
              </a:rPr>
              <a:t>	    boyGame.showBoy();</a:t>
            </a:r>
          </a:p>
          <a:p>
            <a:pPr eaLnBrk="1" hangingPunct="1"/>
            <a:r>
              <a:rPr lang="en-US" altLang="zh-CN">
                <a:ea typeface="宋体" charset="-122"/>
              </a:rPr>
              <a:t>	    //</a:t>
            </a:r>
            <a:r>
              <a:rPr lang="zh-CN" altLang="en-US">
                <a:ea typeface="宋体" charset="-122"/>
              </a:rPr>
              <a:t>测试</a:t>
            </a:r>
            <a:r>
              <a:rPr lang="en-US" altLang="zh-CN">
                <a:ea typeface="宋体" charset="-122"/>
              </a:rPr>
              <a:t>countBoy</a:t>
            </a:r>
            <a:r>
              <a:rPr lang="zh-CN" altLang="en-US">
                <a:ea typeface="宋体" charset="-122"/>
              </a:rPr>
              <a:t>方法</a:t>
            </a:r>
          </a:p>
          <a:p>
            <a:pPr eaLnBrk="1" hangingPunct="1"/>
            <a:r>
              <a:rPr lang="zh-CN" altLang="en-US">
                <a:ea typeface="宋体" charset="-122"/>
              </a:rPr>
              <a:t>	    </a:t>
            </a:r>
            <a:r>
              <a:rPr lang="en-US" altLang="zh-CN">
                <a:ea typeface="宋体" charset="-122"/>
              </a:rPr>
              <a:t>boyGame.countBoy(1,2,5);</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a:t>
            </a:r>
          </a:p>
          <a:p>
            <a:pPr eaLnBrk="1" hangingPunct="1"/>
            <a:endParaRPr lang="en-US" altLang="zh-CN">
              <a:ea typeface="宋体" charset="-122"/>
            </a:endParaRPr>
          </a:p>
          <a:p>
            <a:pPr eaLnBrk="1" hangingPunct="1"/>
            <a:r>
              <a:rPr lang="en-US" altLang="zh-CN">
                <a:ea typeface="宋体" charset="-122"/>
              </a:rPr>
              <a:t>// </a:t>
            </a:r>
            <a:r>
              <a:rPr lang="zh-CN" altLang="en-US">
                <a:ea typeface="宋体" charset="-122"/>
              </a:rPr>
              <a:t>定义</a:t>
            </a:r>
            <a:r>
              <a:rPr lang="en-US" altLang="zh-CN">
                <a:ea typeface="宋体" charset="-122"/>
              </a:rPr>
              <a:t>Boy</a:t>
            </a:r>
            <a:r>
              <a:rPr lang="zh-CN" altLang="en-US">
                <a:ea typeface="宋体" charset="-122"/>
              </a:rPr>
              <a:t>类</a:t>
            </a:r>
          </a:p>
          <a:p>
            <a:pPr eaLnBrk="1" hangingPunct="1"/>
            <a:r>
              <a:rPr lang="en-US" altLang="zh-CN">
                <a:ea typeface="宋体" charset="-122"/>
              </a:rPr>
              <a:t>class Boy {</a:t>
            </a:r>
          </a:p>
          <a:p>
            <a:pPr eaLnBrk="1" hangingPunct="1"/>
            <a:r>
              <a:rPr lang="en-US" altLang="zh-CN">
                <a:ea typeface="宋体" charset="-122"/>
              </a:rPr>
              <a:t>	private int no;</a:t>
            </a:r>
          </a:p>
          <a:p>
            <a:pPr eaLnBrk="1" hangingPunct="1"/>
            <a:r>
              <a:rPr lang="en-US" altLang="zh-CN">
                <a:ea typeface="宋体" charset="-122"/>
              </a:rPr>
              <a:t>	private Boy next;// </a:t>
            </a:r>
            <a:r>
              <a:rPr lang="zh-CN" altLang="en-US">
                <a:ea typeface="宋体" charset="-122"/>
              </a:rPr>
              <a:t>默认</a:t>
            </a:r>
            <a:r>
              <a:rPr lang="en-US" altLang="zh-CN">
                <a:ea typeface="宋体" charset="-122"/>
              </a:rPr>
              <a:t>next </a:t>
            </a:r>
            <a:r>
              <a:rPr lang="zh-CN" altLang="en-US">
                <a:ea typeface="宋体" charset="-122"/>
              </a:rPr>
              <a:t>为</a:t>
            </a:r>
            <a:r>
              <a:rPr lang="en-US" altLang="zh-CN">
                <a:ea typeface="宋体" charset="-122"/>
              </a:rPr>
              <a:t>null</a:t>
            </a:r>
          </a:p>
          <a:p>
            <a:pPr eaLnBrk="1" hangingPunct="1"/>
            <a:r>
              <a:rPr lang="en-US" altLang="zh-CN">
                <a:ea typeface="宋体" charset="-122"/>
              </a:rPr>
              <a:t>	public Boy(int bNo) {</a:t>
            </a:r>
          </a:p>
          <a:p>
            <a:pPr eaLnBrk="1" hangingPunct="1"/>
            <a:r>
              <a:rPr lang="en-US" altLang="zh-CN">
                <a:ea typeface="宋体" charset="-122"/>
              </a:rPr>
              <a:t>		no = bNo;</a:t>
            </a:r>
          </a:p>
          <a:p>
            <a:pPr eaLnBrk="1" hangingPunct="1"/>
            <a:r>
              <a:rPr lang="en-US" altLang="zh-CN">
                <a:ea typeface="宋体" charset="-122"/>
              </a:rPr>
              <a:t>	}</a:t>
            </a:r>
          </a:p>
          <a:p>
            <a:pPr eaLnBrk="1" hangingPunct="1"/>
            <a:r>
              <a:rPr lang="en-US" altLang="zh-CN">
                <a:ea typeface="宋体" charset="-122"/>
              </a:rPr>
              <a:t>	public int getNo() {</a:t>
            </a:r>
          </a:p>
          <a:p>
            <a:pPr eaLnBrk="1" hangingPunct="1"/>
            <a:r>
              <a:rPr lang="en-US" altLang="zh-CN">
                <a:ea typeface="宋体" charset="-122"/>
              </a:rPr>
              <a:t>		return no;</a:t>
            </a:r>
          </a:p>
          <a:p>
            <a:pPr eaLnBrk="1" hangingPunct="1"/>
            <a:r>
              <a:rPr lang="en-US" altLang="zh-CN">
                <a:ea typeface="宋体" charset="-122"/>
              </a:rPr>
              <a:t>	}</a:t>
            </a:r>
          </a:p>
          <a:p>
            <a:pPr eaLnBrk="1" hangingPunct="1"/>
            <a:r>
              <a:rPr lang="en-US" altLang="zh-CN">
                <a:ea typeface="宋体" charset="-122"/>
              </a:rPr>
              <a:t>	public void setNo(int no) {</a:t>
            </a:r>
          </a:p>
          <a:p>
            <a:pPr eaLnBrk="1" hangingPunct="1"/>
            <a:r>
              <a:rPr lang="en-US" altLang="zh-CN">
                <a:ea typeface="宋体" charset="-122"/>
              </a:rPr>
              <a:t>		this.no = no;</a:t>
            </a:r>
          </a:p>
          <a:p>
            <a:pPr eaLnBrk="1" hangingPunct="1"/>
            <a:r>
              <a:rPr lang="en-US" altLang="zh-CN">
                <a:ea typeface="宋体" charset="-122"/>
              </a:rPr>
              <a:t>	}</a:t>
            </a:r>
          </a:p>
          <a:p>
            <a:pPr eaLnBrk="1" hangingPunct="1"/>
            <a:r>
              <a:rPr lang="en-US" altLang="zh-CN">
                <a:ea typeface="宋体" charset="-122"/>
              </a:rPr>
              <a:t>	public Boy getNext() {</a:t>
            </a:r>
          </a:p>
          <a:p>
            <a:pPr eaLnBrk="1" hangingPunct="1"/>
            <a:r>
              <a:rPr lang="en-US" altLang="zh-CN">
                <a:ea typeface="宋体" charset="-122"/>
              </a:rPr>
              <a:t>		return next;</a:t>
            </a:r>
          </a:p>
          <a:p>
            <a:pPr eaLnBrk="1" hangingPunct="1"/>
            <a:r>
              <a:rPr lang="en-US" altLang="zh-CN">
                <a:ea typeface="宋体" charset="-122"/>
              </a:rPr>
              <a:t>	}</a:t>
            </a:r>
          </a:p>
          <a:p>
            <a:pPr eaLnBrk="1" hangingPunct="1"/>
            <a:r>
              <a:rPr lang="en-US" altLang="zh-CN">
                <a:ea typeface="宋体" charset="-122"/>
              </a:rPr>
              <a:t>	public void setNext(Boy next) {</a:t>
            </a:r>
          </a:p>
          <a:p>
            <a:pPr eaLnBrk="1" hangingPunct="1"/>
            <a:r>
              <a:rPr lang="en-US" altLang="zh-CN">
                <a:ea typeface="宋体" charset="-122"/>
              </a:rPr>
              <a:t>		this.next = next;</a:t>
            </a:r>
          </a:p>
          <a:p>
            <a:pPr eaLnBrk="1" hangingPunct="1"/>
            <a:r>
              <a:rPr lang="en-US" altLang="zh-CN">
                <a:ea typeface="宋体" charset="-122"/>
              </a:rPr>
              <a:t>	}</a:t>
            </a:r>
          </a:p>
          <a:p>
            <a:pPr eaLnBrk="1" hangingPunct="1"/>
            <a:r>
              <a:rPr lang="en-US" altLang="zh-CN">
                <a:ea typeface="宋体" charset="-122"/>
              </a:rPr>
              <a:t>}</a:t>
            </a:r>
          </a:p>
          <a:p>
            <a:pPr eaLnBrk="1" hangingPunct="1"/>
            <a:endParaRPr lang="en-US" altLang="zh-CN">
              <a:ea typeface="宋体" charset="-122"/>
            </a:endParaRPr>
          </a:p>
          <a:p>
            <a:pPr eaLnBrk="1" hangingPunct="1"/>
            <a:r>
              <a:rPr lang="en-US" altLang="zh-CN">
                <a:ea typeface="宋体" charset="-122"/>
              </a:rPr>
              <a:t>// </a:t>
            </a:r>
            <a:r>
              <a:rPr lang="zh-CN" altLang="en-US">
                <a:ea typeface="宋体" charset="-122"/>
              </a:rPr>
              <a:t>编写核心类</a:t>
            </a:r>
            <a:r>
              <a:rPr lang="en-US" altLang="zh-CN">
                <a:ea typeface="宋体" charset="-122"/>
              </a:rPr>
              <a:t>BoyGame</a:t>
            </a:r>
          </a:p>
          <a:p>
            <a:pPr eaLnBrk="1" hangingPunct="1"/>
            <a:r>
              <a:rPr lang="en-US" altLang="zh-CN">
                <a:ea typeface="宋体" charset="-122"/>
              </a:rPr>
              <a:t>class BoyGame {</a:t>
            </a:r>
          </a:p>
          <a:p>
            <a:pPr eaLnBrk="1" hangingPunct="1"/>
            <a:r>
              <a:rPr lang="en-US" altLang="zh-CN">
                <a:ea typeface="宋体" charset="-122"/>
              </a:rPr>
              <a:t>	// </a:t>
            </a:r>
            <a:r>
              <a:rPr lang="zh-CN" altLang="en-US">
                <a:ea typeface="宋体" charset="-122"/>
              </a:rPr>
              <a:t>定义一个初始的头结点</a:t>
            </a:r>
            <a:r>
              <a:rPr lang="en-US" altLang="zh-CN">
                <a:ea typeface="宋体" charset="-122"/>
              </a:rPr>
              <a:t>,</a:t>
            </a:r>
          </a:p>
          <a:p>
            <a:pPr eaLnBrk="1" hangingPunct="1"/>
            <a:r>
              <a:rPr lang="en-US" altLang="zh-CN">
                <a:ea typeface="宋体" charset="-122"/>
              </a:rPr>
              <a:t>	private Boy first = new Boy(-1);</a:t>
            </a:r>
          </a:p>
          <a:p>
            <a:pPr eaLnBrk="1" hangingPunct="1"/>
            <a:r>
              <a:rPr lang="en-US" altLang="zh-CN">
                <a:ea typeface="宋体" charset="-122"/>
              </a:rPr>
              <a:t>	// </a:t>
            </a:r>
            <a:r>
              <a:rPr lang="zh-CN" altLang="en-US">
                <a:ea typeface="宋体" charset="-122"/>
              </a:rPr>
              <a:t>添加小孩</a:t>
            </a:r>
            <a:r>
              <a:rPr lang="en-US" altLang="zh-CN">
                <a:ea typeface="宋体" charset="-122"/>
              </a:rPr>
              <a:t>【</a:t>
            </a:r>
            <a:r>
              <a:rPr lang="zh-CN" altLang="en-US">
                <a:ea typeface="宋体" charset="-122"/>
              </a:rPr>
              <a:t>形成一个单向环形的链表</a:t>
            </a:r>
            <a:r>
              <a:rPr lang="en-US" altLang="zh-CN">
                <a:ea typeface="宋体" charset="-122"/>
              </a:rPr>
              <a:t>】</a:t>
            </a:r>
          </a:p>
          <a:p>
            <a:pPr eaLnBrk="1" hangingPunct="1"/>
            <a:r>
              <a:rPr lang="en-US" altLang="zh-CN">
                <a:ea typeface="宋体" charset="-122"/>
              </a:rPr>
              <a:t>	// nums </a:t>
            </a:r>
            <a:r>
              <a:rPr lang="zh-CN" altLang="en-US">
                <a:ea typeface="宋体" charset="-122"/>
              </a:rPr>
              <a:t>： 表示共有几个小孩</a:t>
            </a:r>
          </a:p>
          <a:p>
            <a:pPr eaLnBrk="1" hangingPunct="1"/>
            <a:r>
              <a:rPr lang="zh-CN" altLang="en-US">
                <a:ea typeface="宋体" charset="-122"/>
              </a:rPr>
              <a:t>	</a:t>
            </a:r>
            <a:r>
              <a:rPr lang="en-US" altLang="zh-CN">
                <a:ea typeface="宋体" charset="-122"/>
              </a:rPr>
              <a:t>public void addBoy(int nums) {</a:t>
            </a:r>
          </a:p>
          <a:p>
            <a:pPr eaLnBrk="1" hangingPunct="1"/>
            <a:r>
              <a:rPr lang="en-US" altLang="zh-CN">
                <a:ea typeface="宋体" charset="-122"/>
              </a:rPr>
              <a:t>		if (nums &lt; 1) {</a:t>
            </a:r>
          </a:p>
          <a:p>
            <a:pPr eaLnBrk="1" hangingPunct="1"/>
            <a:r>
              <a:rPr lang="en-US" altLang="zh-CN">
                <a:ea typeface="宋体" charset="-122"/>
              </a:rPr>
              <a:t>			System.out.println("nums</a:t>
            </a:r>
            <a:r>
              <a:rPr lang="zh-CN" altLang="en-US">
                <a:ea typeface="宋体" charset="-122"/>
              </a:rPr>
              <a:t>的值不正确</a:t>
            </a:r>
            <a:r>
              <a:rPr lang="en-US" altLang="zh-CN">
                <a:ea typeface="宋体" charset="-122"/>
              </a:rPr>
              <a:t>");</a:t>
            </a:r>
          </a:p>
          <a:p>
            <a:pPr eaLnBrk="1" hangingPunct="1"/>
            <a:r>
              <a:rPr lang="en-US" altLang="zh-CN">
                <a:ea typeface="宋体" charset="-122"/>
              </a:rPr>
              <a:t>			return;</a:t>
            </a:r>
          </a:p>
          <a:p>
            <a:pPr eaLnBrk="1" hangingPunct="1"/>
            <a:r>
              <a:rPr lang="en-US" altLang="zh-CN">
                <a:ea typeface="宋体" charset="-122"/>
              </a:rPr>
              <a:t>		}</a:t>
            </a:r>
          </a:p>
          <a:p>
            <a:pPr eaLnBrk="1" hangingPunct="1"/>
            <a:r>
              <a:rPr lang="en-US" altLang="zh-CN">
                <a:ea typeface="宋体" charset="-122"/>
              </a:rPr>
              <a:t>		// </a:t>
            </a:r>
            <a:r>
              <a:rPr lang="zh-CN" altLang="en-US">
                <a:ea typeface="宋体" charset="-122"/>
              </a:rPr>
              <a:t>在形成环形链表时，需要一个辅助指针</a:t>
            </a:r>
          </a:p>
          <a:p>
            <a:pPr eaLnBrk="1" hangingPunct="1"/>
            <a:r>
              <a:rPr lang="zh-CN" altLang="en-US">
                <a:ea typeface="宋体" charset="-122"/>
              </a:rPr>
              <a:t>		</a:t>
            </a:r>
            <a:r>
              <a:rPr lang="en-US" altLang="zh-CN">
                <a:ea typeface="宋体" charset="-122"/>
              </a:rPr>
              <a:t>Boy curBoy = null;</a:t>
            </a:r>
          </a:p>
          <a:p>
            <a:pPr eaLnBrk="1" hangingPunct="1"/>
            <a:r>
              <a:rPr lang="en-US" altLang="zh-CN">
                <a:ea typeface="宋体" charset="-122"/>
              </a:rPr>
              <a:t>		for (int i = 1; i &lt;= nums; i++) {</a:t>
            </a:r>
          </a:p>
          <a:p>
            <a:pPr eaLnBrk="1" hangingPunct="1"/>
            <a:r>
              <a:rPr lang="en-US" altLang="zh-CN">
                <a:ea typeface="宋体" charset="-122"/>
              </a:rPr>
              <a:t>			// </a:t>
            </a:r>
            <a:r>
              <a:rPr lang="zh-CN" altLang="en-US">
                <a:ea typeface="宋体" charset="-122"/>
              </a:rPr>
              <a:t>更加编号创建小孩对象</a:t>
            </a:r>
          </a:p>
          <a:p>
            <a:pPr eaLnBrk="1" hangingPunct="1"/>
            <a:r>
              <a:rPr lang="zh-CN" altLang="en-US">
                <a:ea typeface="宋体" charset="-122"/>
              </a:rPr>
              <a:t>			</a:t>
            </a:r>
            <a:r>
              <a:rPr lang="en-US" altLang="zh-CN">
                <a:ea typeface="宋体" charset="-122"/>
              </a:rPr>
              <a:t>Boy boy = new Boy(i);</a:t>
            </a:r>
          </a:p>
          <a:p>
            <a:pPr eaLnBrk="1" hangingPunct="1"/>
            <a:r>
              <a:rPr lang="en-US" altLang="zh-CN">
                <a:ea typeface="宋体" charset="-122"/>
              </a:rPr>
              <a:t>			// </a:t>
            </a:r>
            <a:r>
              <a:rPr lang="zh-CN" altLang="en-US">
                <a:ea typeface="宋体" charset="-122"/>
              </a:rPr>
              <a:t>如果是第一个小孩</a:t>
            </a:r>
          </a:p>
          <a:p>
            <a:pPr eaLnBrk="1" hangingPunct="1"/>
            <a:r>
              <a:rPr lang="zh-CN" altLang="en-US">
                <a:ea typeface="宋体" charset="-122"/>
              </a:rPr>
              <a:t>			</a:t>
            </a:r>
            <a:r>
              <a:rPr lang="en-US" altLang="zh-CN">
                <a:ea typeface="宋体" charset="-122"/>
              </a:rPr>
              <a:t>if (i == 1) {</a:t>
            </a:r>
          </a:p>
          <a:p>
            <a:pPr eaLnBrk="1" hangingPunct="1"/>
            <a:r>
              <a:rPr lang="en-US" altLang="zh-CN">
                <a:ea typeface="宋体" charset="-122"/>
              </a:rPr>
              <a:t>				first = boy;</a:t>
            </a:r>
          </a:p>
          <a:p>
            <a:pPr eaLnBrk="1" hangingPunct="1"/>
            <a:r>
              <a:rPr lang="en-US" altLang="zh-CN">
                <a:ea typeface="宋体" charset="-122"/>
              </a:rPr>
              <a:t>				first.setNext(first);// </a:t>
            </a:r>
            <a:r>
              <a:rPr lang="zh-CN" altLang="en-US">
                <a:ea typeface="宋体" charset="-122"/>
              </a:rPr>
              <a:t>形成一个环形的链表</a:t>
            </a:r>
          </a:p>
          <a:p>
            <a:pPr eaLnBrk="1" hangingPunct="1"/>
            <a:r>
              <a:rPr lang="zh-CN" altLang="en-US">
                <a:ea typeface="宋体" charset="-122"/>
              </a:rPr>
              <a:t>				</a:t>
            </a:r>
            <a:r>
              <a:rPr lang="en-US" altLang="zh-CN">
                <a:ea typeface="宋体" charset="-122"/>
              </a:rPr>
              <a:t>curBoy = first;</a:t>
            </a:r>
          </a:p>
          <a:p>
            <a:pPr eaLnBrk="1" hangingPunct="1"/>
            <a:r>
              <a:rPr lang="en-US" altLang="zh-CN">
                <a:ea typeface="宋体" charset="-122"/>
              </a:rPr>
              <a:t>			} else {</a:t>
            </a:r>
          </a:p>
          <a:p>
            <a:pPr eaLnBrk="1" hangingPunct="1"/>
            <a:r>
              <a:rPr lang="en-US" altLang="zh-CN">
                <a:ea typeface="宋体" charset="-122"/>
              </a:rPr>
              <a:t>				curBoy.setNext(boy);</a:t>
            </a:r>
          </a:p>
          <a:p>
            <a:pPr eaLnBrk="1" hangingPunct="1"/>
            <a:r>
              <a:rPr lang="en-US" altLang="zh-CN">
                <a:ea typeface="宋体" charset="-122"/>
              </a:rPr>
              <a:t>				boy.setNext(first);</a:t>
            </a:r>
          </a:p>
          <a:p>
            <a:pPr eaLnBrk="1" hangingPunct="1"/>
            <a:r>
              <a:rPr lang="en-US" altLang="zh-CN">
                <a:ea typeface="宋体" charset="-122"/>
              </a:rPr>
              <a:t>				curBoy = boy;</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编写方法</a:t>
            </a:r>
            <a:r>
              <a:rPr lang="en-US" altLang="zh-CN">
                <a:ea typeface="宋体" charset="-122"/>
              </a:rPr>
              <a:t>countBoy, </a:t>
            </a:r>
            <a:r>
              <a:rPr lang="zh-CN" altLang="en-US">
                <a:ea typeface="宋体" charset="-122"/>
              </a:rPr>
              <a:t>完成游戏</a:t>
            </a:r>
          </a:p>
          <a:p>
            <a:pPr eaLnBrk="1" hangingPunct="1"/>
            <a:r>
              <a:rPr lang="zh-CN" altLang="en-US">
                <a:ea typeface="宋体" charset="-122"/>
              </a:rPr>
              <a:t>	</a:t>
            </a:r>
            <a:r>
              <a:rPr lang="en-US" altLang="zh-CN">
                <a:ea typeface="宋体" charset="-122"/>
              </a:rPr>
              <a:t>// startNo </a:t>
            </a:r>
            <a:r>
              <a:rPr lang="zh-CN" altLang="en-US">
                <a:ea typeface="宋体" charset="-122"/>
              </a:rPr>
              <a:t>从第几个人开始数</a:t>
            </a:r>
          </a:p>
          <a:p>
            <a:pPr eaLnBrk="1" hangingPunct="1"/>
            <a:r>
              <a:rPr lang="zh-CN" altLang="en-US">
                <a:ea typeface="宋体" charset="-122"/>
              </a:rPr>
              <a:t>	</a:t>
            </a:r>
            <a:r>
              <a:rPr lang="en-US" altLang="zh-CN">
                <a:ea typeface="宋体" charset="-122"/>
              </a:rPr>
              <a:t>// countNum </a:t>
            </a:r>
            <a:r>
              <a:rPr lang="zh-CN" altLang="en-US">
                <a:ea typeface="宋体" charset="-122"/>
              </a:rPr>
              <a:t>数几下</a:t>
            </a:r>
          </a:p>
          <a:p>
            <a:pPr eaLnBrk="1" hangingPunct="1"/>
            <a:r>
              <a:rPr lang="zh-CN" altLang="en-US">
                <a:ea typeface="宋体" charset="-122"/>
              </a:rPr>
              <a:t>	</a:t>
            </a:r>
            <a:r>
              <a:rPr lang="en-US" altLang="zh-CN">
                <a:ea typeface="宋体" charset="-122"/>
              </a:rPr>
              <a:t>// nums: </a:t>
            </a:r>
            <a:r>
              <a:rPr lang="zh-CN" altLang="en-US">
                <a:ea typeface="宋体" charset="-122"/>
              </a:rPr>
              <a:t>一共多少人</a:t>
            </a:r>
          </a:p>
          <a:p>
            <a:pPr eaLnBrk="1" hangingPunct="1"/>
            <a:r>
              <a:rPr lang="zh-CN" altLang="en-US">
                <a:ea typeface="宋体" charset="-122"/>
              </a:rPr>
              <a:t>	</a:t>
            </a:r>
            <a:r>
              <a:rPr lang="en-US" altLang="zh-CN">
                <a:ea typeface="宋体" charset="-122"/>
              </a:rPr>
              <a:t>public void countBoy(int startNo, int countNum, int nums) {</a:t>
            </a:r>
          </a:p>
          <a:p>
            <a:pPr eaLnBrk="1" hangingPunct="1"/>
            <a:r>
              <a:rPr lang="en-US" altLang="zh-CN">
                <a:ea typeface="宋体" charset="-122"/>
              </a:rPr>
              <a:t>		// </a:t>
            </a:r>
            <a:r>
              <a:rPr lang="zh-CN" altLang="en-US">
                <a:ea typeface="宋体" charset="-122"/>
              </a:rPr>
              <a:t>对参数进行判断</a:t>
            </a:r>
          </a:p>
          <a:p>
            <a:pPr eaLnBrk="1" hangingPunct="1"/>
            <a:r>
              <a:rPr lang="zh-CN" altLang="en-US">
                <a:ea typeface="宋体" charset="-122"/>
              </a:rPr>
              <a:t>		</a:t>
            </a:r>
            <a:r>
              <a:rPr lang="en-US" altLang="zh-CN">
                <a:ea typeface="宋体" charset="-122"/>
              </a:rPr>
              <a:t>if (first.getNext() == null || startNo &lt; 1 || startNo &gt; nums) {</a:t>
            </a:r>
          </a:p>
          <a:p>
            <a:pPr eaLnBrk="1" hangingPunct="1"/>
            <a:r>
              <a:rPr lang="en-US" altLang="zh-CN">
                <a:ea typeface="宋体" charset="-122"/>
              </a:rPr>
              <a:t>			System.out.println("</a:t>
            </a:r>
            <a:r>
              <a:rPr lang="zh-CN" altLang="en-US">
                <a:ea typeface="宋体" charset="-122"/>
              </a:rPr>
              <a:t>参数有误，重新输入</a:t>
            </a:r>
            <a:r>
              <a:rPr lang="en-US" altLang="zh-CN">
                <a:ea typeface="宋体" charset="-122"/>
              </a:rPr>
              <a:t>!");</a:t>
            </a:r>
          </a:p>
          <a:p>
            <a:pPr eaLnBrk="1" hangingPunct="1"/>
            <a:r>
              <a:rPr lang="en-US" altLang="zh-CN">
                <a:ea typeface="宋体" charset="-122"/>
              </a:rPr>
              <a:t>			return;</a:t>
            </a:r>
          </a:p>
          <a:p>
            <a:pPr eaLnBrk="1" hangingPunct="1"/>
            <a:r>
              <a:rPr lang="en-US" altLang="zh-CN">
                <a:ea typeface="宋体" charset="-122"/>
              </a:rPr>
              <a:t>		}</a:t>
            </a:r>
          </a:p>
          <a:p>
            <a:pPr eaLnBrk="1" hangingPunct="1"/>
            <a:r>
              <a:rPr lang="en-US" altLang="zh-CN">
                <a:ea typeface="宋体" charset="-122"/>
              </a:rPr>
              <a:t>		// </a:t>
            </a:r>
            <a:r>
              <a:rPr lang="zh-CN" altLang="en-US">
                <a:ea typeface="宋体" charset="-122"/>
              </a:rPr>
              <a:t>完成游戏的思路</a:t>
            </a:r>
          </a:p>
          <a:p>
            <a:pPr eaLnBrk="1" hangingPunct="1"/>
            <a:r>
              <a:rPr lang="zh-CN" altLang="en-US">
                <a:ea typeface="宋体" charset="-122"/>
              </a:rPr>
              <a:t>		</a:t>
            </a:r>
            <a:r>
              <a:rPr lang="en-US" altLang="zh-CN">
                <a:ea typeface="宋体" charset="-122"/>
              </a:rPr>
              <a:t>/*</a:t>
            </a:r>
          </a:p>
          <a:p>
            <a:pPr eaLnBrk="1" hangingPunct="1"/>
            <a:r>
              <a:rPr lang="en-US" altLang="zh-CN">
                <a:ea typeface="宋体" charset="-122"/>
              </a:rPr>
              <a:t>		 * </a:t>
            </a:r>
            <a:r>
              <a:rPr lang="zh-CN" altLang="en-US">
                <a:ea typeface="宋体" charset="-122"/>
              </a:rPr>
              <a:t>完成游戏的思路分析</a:t>
            </a:r>
            <a:r>
              <a:rPr lang="en-US" altLang="zh-CN">
                <a:ea typeface="宋体" charset="-122"/>
              </a:rPr>
              <a:t>-&gt;</a:t>
            </a:r>
            <a:r>
              <a:rPr lang="zh-CN" altLang="en-US">
                <a:ea typeface="宋体" charset="-122"/>
              </a:rPr>
              <a:t>实现代码</a:t>
            </a:r>
          </a:p>
          <a:p>
            <a:pPr eaLnBrk="1" hangingPunct="1"/>
            <a:r>
              <a:rPr lang="zh-CN" altLang="en-US">
                <a:ea typeface="宋体" charset="-122"/>
              </a:rPr>
              <a:t>		 * </a:t>
            </a:r>
          </a:p>
          <a:p>
            <a:pPr eaLnBrk="1" hangingPunct="1"/>
            <a:r>
              <a:rPr lang="zh-CN" altLang="en-US">
                <a:ea typeface="宋体" charset="-122"/>
              </a:rPr>
              <a:t>		 * </a:t>
            </a:r>
            <a:r>
              <a:rPr lang="en-US" altLang="zh-CN">
                <a:ea typeface="宋体" charset="-122"/>
              </a:rPr>
              <a:t>1) </a:t>
            </a:r>
            <a:r>
              <a:rPr lang="zh-CN" altLang="en-US">
                <a:ea typeface="宋体" charset="-122"/>
              </a:rPr>
              <a:t>在</a:t>
            </a:r>
            <a:r>
              <a:rPr lang="en-US" altLang="zh-CN">
                <a:ea typeface="宋体" charset="-122"/>
              </a:rPr>
              <a:t>first </a:t>
            </a:r>
            <a:r>
              <a:rPr lang="zh-CN" altLang="en-US">
                <a:ea typeface="宋体" charset="-122"/>
              </a:rPr>
              <a:t>前面 设计一个辅助指针（</a:t>
            </a:r>
            <a:r>
              <a:rPr lang="en-US" altLang="zh-CN">
                <a:ea typeface="宋体" charset="-122"/>
              </a:rPr>
              <a:t>helper</a:t>
            </a:r>
            <a:r>
              <a:rPr lang="zh-CN" altLang="en-US">
                <a:ea typeface="宋体" charset="-122"/>
              </a:rPr>
              <a:t>） </a:t>
            </a:r>
            <a:r>
              <a:rPr lang="en-US" altLang="zh-CN">
                <a:ea typeface="宋体" charset="-122"/>
              </a:rPr>
              <a:t>, </a:t>
            </a:r>
            <a:r>
              <a:rPr lang="zh-CN" altLang="en-US">
                <a:ea typeface="宋体" charset="-122"/>
              </a:rPr>
              <a:t>即将</a:t>
            </a:r>
            <a:r>
              <a:rPr lang="en-US" altLang="zh-CN">
                <a:ea typeface="宋体" charset="-122"/>
              </a:rPr>
              <a:t>helper </a:t>
            </a:r>
            <a:r>
              <a:rPr lang="zh-CN" altLang="en-US">
                <a:ea typeface="宋体" charset="-122"/>
              </a:rPr>
              <a:t>指针定位到 </a:t>
            </a:r>
            <a:r>
              <a:rPr lang="en-US" altLang="zh-CN">
                <a:ea typeface="宋体" charset="-122"/>
              </a:rPr>
              <a:t>first </a:t>
            </a:r>
            <a:r>
              <a:rPr lang="zh-CN" altLang="en-US">
                <a:ea typeface="宋体" charset="-122"/>
              </a:rPr>
              <a:t>前面 </a:t>
            </a:r>
            <a:r>
              <a:rPr lang="en-US" altLang="zh-CN">
                <a:ea typeface="宋体" charset="-122"/>
              </a:rPr>
              <a:t>2) </a:t>
            </a:r>
            <a:r>
              <a:rPr lang="zh-CN" altLang="en-US">
                <a:ea typeface="宋体" charset="-122"/>
              </a:rPr>
              <a:t>将</a:t>
            </a:r>
            <a:r>
              <a:rPr lang="en-US" altLang="zh-CN">
                <a:ea typeface="宋体" charset="-122"/>
              </a:rPr>
              <a:t>first</a:t>
            </a:r>
          </a:p>
          <a:p>
            <a:pPr eaLnBrk="1" hangingPunct="1"/>
            <a:r>
              <a:rPr lang="en-US" altLang="zh-CN">
                <a:ea typeface="宋体" charset="-122"/>
              </a:rPr>
              <a:t>		 * </a:t>
            </a:r>
            <a:r>
              <a:rPr lang="zh-CN" altLang="en-US">
                <a:ea typeface="宋体" charset="-122"/>
              </a:rPr>
              <a:t>指针移动到 </a:t>
            </a:r>
            <a:r>
              <a:rPr lang="en-US" altLang="zh-CN">
                <a:ea typeface="宋体" charset="-122"/>
              </a:rPr>
              <a:t>startNo </a:t>
            </a:r>
            <a:r>
              <a:rPr lang="zh-CN" altLang="en-US">
                <a:ea typeface="宋体" charset="-122"/>
              </a:rPr>
              <a:t>这个小孩</a:t>
            </a:r>
            <a:r>
              <a:rPr lang="en-US" altLang="zh-CN">
                <a:ea typeface="宋体" charset="-122"/>
              </a:rPr>
              <a:t>(helper </a:t>
            </a:r>
            <a:r>
              <a:rPr lang="zh-CN" altLang="en-US">
                <a:ea typeface="宋体" charset="-122"/>
              </a:rPr>
              <a:t>对应移动</a:t>
            </a:r>
            <a:r>
              <a:rPr lang="en-US" altLang="zh-CN">
                <a:ea typeface="宋体" charset="-122"/>
              </a:rPr>
              <a:t>) 3) </a:t>
            </a:r>
            <a:r>
              <a:rPr lang="zh-CN" altLang="en-US">
                <a:ea typeface="宋体" charset="-122"/>
              </a:rPr>
              <a:t>开始数 </a:t>
            </a:r>
            <a:r>
              <a:rPr lang="en-US" altLang="zh-CN">
                <a:ea typeface="宋体" charset="-122"/>
              </a:rPr>
              <a:t>countNum </a:t>
            </a:r>
            <a:r>
              <a:rPr lang="zh-CN" altLang="en-US">
                <a:ea typeface="宋体" charset="-122"/>
              </a:rPr>
              <a:t>个数</a:t>
            </a:r>
            <a:r>
              <a:rPr lang="en-US" altLang="zh-CN">
                <a:ea typeface="宋体" charset="-122"/>
              </a:rPr>
              <a:t>[first </a:t>
            </a:r>
            <a:r>
              <a:rPr lang="zh-CN" altLang="en-US">
                <a:ea typeface="宋体" charset="-122"/>
              </a:rPr>
              <a:t>和 </a:t>
            </a:r>
            <a:r>
              <a:rPr lang="en-US" altLang="zh-CN">
                <a:ea typeface="宋体" charset="-122"/>
              </a:rPr>
              <a:t>helper</a:t>
            </a:r>
          </a:p>
          <a:p>
            <a:pPr eaLnBrk="1" hangingPunct="1"/>
            <a:r>
              <a:rPr lang="en-US" altLang="zh-CN">
                <a:ea typeface="宋体" charset="-122"/>
              </a:rPr>
              <a:t>		 * </a:t>
            </a:r>
            <a:r>
              <a:rPr lang="zh-CN" altLang="en-US">
                <a:ea typeface="宋体" charset="-122"/>
              </a:rPr>
              <a:t>会对应的移动</a:t>
            </a:r>
            <a:r>
              <a:rPr lang="en-US" altLang="zh-CN">
                <a:ea typeface="宋体" charset="-122"/>
              </a:rPr>
              <a:t>] 4) </a:t>
            </a:r>
            <a:r>
              <a:rPr lang="zh-CN" altLang="en-US">
                <a:ea typeface="宋体" charset="-122"/>
              </a:rPr>
              <a:t>删除</a:t>
            </a:r>
            <a:r>
              <a:rPr lang="en-US" altLang="zh-CN">
                <a:ea typeface="宋体" charset="-122"/>
              </a:rPr>
              <a:t>first </a:t>
            </a:r>
            <a:r>
              <a:rPr lang="zh-CN" altLang="en-US">
                <a:ea typeface="宋体" charset="-122"/>
              </a:rPr>
              <a:t>指向的这个小孩节点 </a:t>
            </a:r>
            <a:r>
              <a:rPr lang="en-US" altLang="zh-CN">
                <a:ea typeface="宋体" charset="-122"/>
              </a:rPr>
              <a:t>5) </a:t>
            </a:r>
            <a:r>
              <a:rPr lang="zh-CN" altLang="en-US">
                <a:ea typeface="宋体" charset="-122"/>
              </a:rPr>
              <a:t>思路</a:t>
            </a:r>
          </a:p>
          <a:p>
            <a:pPr eaLnBrk="1" hangingPunct="1"/>
            <a:r>
              <a:rPr lang="zh-CN" altLang="en-US">
                <a:ea typeface="宋体" charset="-122"/>
              </a:rPr>
              <a:t>		 * </a:t>
            </a:r>
          </a:p>
          <a:p>
            <a:pPr eaLnBrk="1" hangingPunct="1"/>
            <a:r>
              <a:rPr lang="zh-CN" altLang="en-US">
                <a:ea typeface="宋体" charset="-122"/>
              </a:rPr>
              <a:t>		 *</a:t>
            </a:r>
            <a:r>
              <a:rPr lang="en-US" altLang="zh-CN">
                <a:ea typeface="宋体" charset="-122"/>
              </a:rPr>
              <a:t>/</a:t>
            </a:r>
          </a:p>
          <a:p>
            <a:pPr eaLnBrk="1" hangingPunct="1"/>
            <a:r>
              <a:rPr lang="en-US" altLang="zh-CN">
                <a:ea typeface="宋体" charset="-122"/>
              </a:rPr>
              <a:t>		Boy helper = first;</a:t>
            </a:r>
          </a:p>
          <a:p>
            <a:pPr eaLnBrk="1" hangingPunct="1"/>
            <a:r>
              <a:rPr lang="en-US" altLang="zh-CN">
                <a:ea typeface="宋体" charset="-122"/>
              </a:rPr>
              <a:t>		// 1)</a:t>
            </a:r>
            <a:r>
              <a:rPr lang="zh-CN" altLang="en-US">
                <a:ea typeface="宋体" charset="-122"/>
              </a:rPr>
              <a:t>即将</a:t>
            </a:r>
            <a:r>
              <a:rPr lang="en-US" altLang="zh-CN">
                <a:ea typeface="宋体" charset="-122"/>
              </a:rPr>
              <a:t>helper </a:t>
            </a:r>
            <a:r>
              <a:rPr lang="zh-CN" altLang="en-US">
                <a:ea typeface="宋体" charset="-122"/>
              </a:rPr>
              <a:t>指针定位到 </a:t>
            </a:r>
            <a:r>
              <a:rPr lang="en-US" altLang="zh-CN">
                <a:ea typeface="宋体" charset="-122"/>
              </a:rPr>
              <a:t>first </a:t>
            </a:r>
            <a:r>
              <a:rPr lang="zh-CN" altLang="en-US">
                <a:ea typeface="宋体" charset="-122"/>
              </a:rPr>
              <a:t>前面</a:t>
            </a:r>
          </a:p>
          <a:p>
            <a:pPr eaLnBrk="1" hangingPunct="1"/>
            <a:r>
              <a:rPr lang="zh-CN" altLang="en-US">
                <a:ea typeface="宋体" charset="-122"/>
              </a:rPr>
              <a:t>		</a:t>
            </a:r>
            <a:r>
              <a:rPr lang="en-US" altLang="zh-CN">
                <a:ea typeface="宋体" charset="-122"/>
              </a:rPr>
              <a:t>while (true) {</a:t>
            </a:r>
          </a:p>
          <a:p>
            <a:pPr eaLnBrk="1" hangingPunct="1"/>
            <a:r>
              <a:rPr lang="en-US" altLang="zh-CN">
                <a:ea typeface="宋体" charset="-122"/>
              </a:rPr>
              <a:t>			if (helper.getNext() == first) {</a:t>
            </a:r>
          </a:p>
          <a:p>
            <a:pPr eaLnBrk="1" hangingPunct="1"/>
            <a:r>
              <a:rPr lang="en-US" altLang="zh-CN">
                <a:ea typeface="宋体" charset="-122"/>
              </a:rPr>
              <a:t>				break;</a:t>
            </a:r>
          </a:p>
          <a:p>
            <a:pPr eaLnBrk="1" hangingPunct="1"/>
            <a:r>
              <a:rPr lang="en-US" altLang="zh-CN">
                <a:ea typeface="宋体" charset="-122"/>
              </a:rPr>
              <a:t>			}</a:t>
            </a:r>
          </a:p>
          <a:p>
            <a:pPr eaLnBrk="1" hangingPunct="1"/>
            <a:r>
              <a:rPr lang="en-US" altLang="zh-CN">
                <a:ea typeface="宋体" charset="-122"/>
              </a:rPr>
              <a:t>			helper = helper.getNext();</a:t>
            </a:r>
          </a:p>
          <a:p>
            <a:pPr eaLnBrk="1" hangingPunct="1"/>
            <a:r>
              <a:rPr lang="en-US" altLang="zh-CN">
                <a:ea typeface="宋体" charset="-122"/>
              </a:rPr>
              <a:t>		}</a:t>
            </a:r>
          </a:p>
          <a:p>
            <a:pPr eaLnBrk="1" hangingPunct="1"/>
            <a:r>
              <a:rPr lang="en-US" altLang="zh-CN">
                <a:ea typeface="宋体" charset="-122"/>
              </a:rPr>
              <a:t>		// 2)</a:t>
            </a:r>
            <a:r>
              <a:rPr lang="zh-CN" altLang="en-US">
                <a:ea typeface="宋体" charset="-122"/>
              </a:rPr>
              <a:t>将</a:t>
            </a:r>
            <a:r>
              <a:rPr lang="en-US" altLang="zh-CN">
                <a:ea typeface="宋体" charset="-122"/>
              </a:rPr>
              <a:t>first </a:t>
            </a:r>
            <a:r>
              <a:rPr lang="zh-CN" altLang="en-US">
                <a:ea typeface="宋体" charset="-122"/>
              </a:rPr>
              <a:t>指针移动到 </a:t>
            </a:r>
            <a:r>
              <a:rPr lang="en-US" altLang="zh-CN">
                <a:ea typeface="宋体" charset="-122"/>
              </a:rPr>
              <a:t>startNo </a:t>
            </a:r>
            <a:r>
              <a:rPr lang="zh-CN" altLang="en-US">
                <a:ea typeface="宋体" charset="-122"/>
              </a:rPr>
              <a:t>这个小孩</a:t>
            </a:r>
            <a:r>
              <a:rPr lang="en-US" altLang="zh-CN">
                <a:ea typeface="宋体" charset="-122"/>
              </a:rPr>
              <a:t>(helper </a:t>
            </a:r>
            <a:r>
              <a:rPr lang="zh-CN" altLang="en-US">
                <a:ea typeface="宋体" charset="-122"/>
              </a:rPr>
              <a:t>对应移动</a:t>
            </a:r>
            <a:r>
              <a:rPr lang="en-US" altLang="zh-CN">
                <a:ea typeface="宋体" charset="-122"/>
              </a:rPr>
              <a:t>)</a:t>
            </a:r>
          </a:p>
          <a:p>
            <a:pPr eaLnBrk="1" hangingPunct="1"/>
            <a:r>
              <a:rPr lang="en-US" altLang="zh-CN">
                <a:ea typeface="宋体" charset="-122"/>
              </a:rPr>
              <a:t>		for (int j = 0; j &lt; startNo - 1; j++) {</a:t>
            </a:r>
          </a:p>
          <a:p>
            <a:pPr eaLnBrk="1" hangingPunct="1"/>
            <a:r>
              <a:rPr lang="en-US" altLang="zh-CN">
                <a:ea typeface="宋体" charset="-122"/>
              </a:rPr>
              <a:t>			first = first.getNext();</a:t>
            </a:r>
          </a:p>
          <a:p>
            <a:pPr eaLnBrk="1" hangingPunct="1"/>
            <a:r>
              <a:rPr lang="en-US" altLang="zh-CN">
                <a:ea typeface="宋体" charset="-122"/>
              </a:rPr>
              <a:t>			helper = helper.getNext();</a:t>
            </a:r>
          </a:p>
          <a:p>
            <a:pPr eaLnBrk="1" hangingPunct="1"/>
            <a:r>
              <a:rPr lang="en-US" altLang="zh-CN">
                <a:ea typeface="宋体" charset="-122"/>
              </a:rPr>
              <a:t>		}</a:t>
            </a:r>
          </a:p>
          <a:p>
            <a:pPr eaLnBrk="1" hangingPunct="1"/>
            <a:r>
              <a:rPr lang="en-US" altLang="zh-CN">
                <a:ea typeface="宋体" charset="-122"/>
              </a:rPr>
              <a:t>		// </a:t>
            </a:r>
            <a:r>
              <a:rPr lang="zh-CN" altLang="en-US">
                <a:ea typeface="宋体" charset="-122"/>
              </a:rPr>
              <a:t>开始数数，按照给定的值，每数到一个小孩就出圈</a:t>
            </a:r>
            <a:r>
              <a:rPr lang="en-US" altLang="zh-CN">
                <a:ea typeface="宋体" charset="-122"/>
              </a:rPr>
              <a:t>, </a:t>
            </a:r>
            <a:r>
              <a:rPr lang="zh-CN" altLang="en-US">
                <a:ea typeface="宋体" charset="-122"/>
              </a:rPr>
              <a:t>直到环形链表只有一个节点</a:t>
            </a:r>
          </a:p>
          <a:p>
            <a:pPr eaLnBrk="1" hangingPunct="1"/>
            <a:r>
              <a:rPr lang="zh-CN" altLang="en-US">
                <a:ea typeface="宋体" charset="-122"/>
              </a:rPr>
              <a:t>		</a:t>
            </a:r>
            <a:r>
              <a:rPr lang="en-US" altLang="zh-CN">
                <a:ea typeface="宋体" charset="-122"/>
              </a:rPr>
              <a:t>while (true) {</a:t>
            </a:r>
          </a:p>
          <a:p>
            <a:pPr eaLnBrk="1" hangingPunct="1"/>
            <a:r>
              <a:rPr lang="en-US" altLang="zh-CN">
                <a:ea typeface="宋体" charset="-122"/>
              </a:rPr>
              <a:t>			if (helper == first) {</a:t>
            </a:r>
          </a:p>
          <a:p>
            <a:pPr eaLnBrk="1" hangingPunct="1"/>
            <a:r>
              <a:rPr lang="en-US" altLang="zh-CN">
                <a:ea typeface="宋体" charset="-122"/>
              </a:rPr>
              <a:t>				// </a:t>
            </a:r>
            <a:r>
              <a:rPr lang="zh-CN" altLang="en-US">
                <a:ea typeface="宋体" charset="-122"/>
              </a:rPr>
              <a:t>只有一个人</a:t>
            </a:r>
          </a:p>
          <a:p>
            <a:pPr eaLnBrk="1" hangingPunct="1"/>
            <a:r>
              <a:rPr lang="zh-CN" altLang="en-US">
                <a:ea typeface="宋体" charset="-122"/>
              </a:rPr>
              <a:t>				</a:t>
            </a:r>
            <a:r>
              <a:rPr lang="en-US" altLang="zh-CN">
                <a:ea typeface="宋体" charset="-122"/>
              </a:rPr>
              <a:t>break;</a:t>
            </a:r>
          </a:p>
          <a:p>
            <a:pPr eaLnBrk="1" hangingPunct="1"/>
            <a:r>
              <a:rPr lang="en-US" altLang="zh-CN">
                <a:ea typeface="宋体" charset="-122"/>
              </a:rPr>
              <a:t>			}</a:t>
            </a:r>
          </a:p>
          <a:p>
            <a:pPr eaLnBrk="1" hangingPunct="1"/>
            <a:r>
              <a:rPr lang="en-US" altLang="zh-CN">
                <a:ea typeface="宋体" charset="-122"/>
              </a:rPr>
              <a:t>			// 3) </a:t>
            </a:r>
            <a:r>
              <a:rPr lang="zh-CN" altLang="en-US">
                <a:ea typeface="宋体" charset="-122"/>
              </a:rPr>
              <a:t>开始数 </a:t>
            </a:r>
            <a:r>
              <a:rPr lang="en-US" altLang="zh-CN">
                <a:ea typeface="宋体" charset="-122"/>
              </a:rPr>
              <a:t>countNum </a:t>
            </a:r>
            <a:r>
              <a:rPr lang="zh-CN" altLang="en-US">
                <a:ea typeface="宋体" charset="-122"/>
              </a:rPr>
              <a:t>个数</a:t>
            </a:r>
            <a:r>
              <a:rPr lang="en-US" altLang="zh-CN">
                <a:ea typeface="宋体" charset="-122"/>
              </a:rPr>
              <a:t>[first </a:t>
            </a:r>
            <a:r>
              <a:rPr lang="zh-CN" altLang="en-US">
                <a:ea typeface="宋体" charset="-122"/>
              </a:rPr>
              <a:t>和 </a:t>
            </a:r>
            <a:r>
              <a:rPr lang="en-US" altLang="zh-CN">
                <a:ea typeface="宋体" charset="-122"/>
              </a:rPr>
              <a:t>helper </a:t>
            </a:r>
            <a:r>
              <a:rPr lang="zh-CN" altLang="en-US">
                <a:ea typeface="宋体" charset="-122"/>
              </a:rPr>
              <a:t>会对应的移动</a:t>
            </a:r>
            <a:r>
              <a:rPr lang="en-US" altLang="zh-CN">
                <a:ea typeface="宋体" charset="-122"/>
              </a:rPr>
              <a:t>]</a:t>
            </a:r>
          </a:p>
          <a:p>
            <a:pPr eaLnBrk="1" hangingPunct="1"/>
            <a:r>
              <a:rPr lang="en-US" altLang="zh-CN">
                <a:ea typeface="宋体" charset="-122"/>
              </a:rPr>
              <a:t>			for (int j = 0; j &lt; countNum - 1; j++) {// 3</a:t>
            </a:r>
          </a:p>
          <a:p>
            <a:pPr eaLnBrk="1" hangingPunct="1"/>
            <a:r>
              <a:rPr lang="en-US" altLang="zh-CN">
                <a:ea typeface="宋体" charset="-122"/>
              </a:rPr>
              <a:t>				first = first.getNext();</a:t>
            </a:r>
          </a:p>
          <a:p>
            <a:pPr eaLnBrk="1" hangingPunct="1"/>
            <a:r>
              <a:rPr lang="en-US" altLang="zh-CN">
                <a:ea typeface="宋体" charset="-122"/>
              </a:rPr>
              <a:t>				helper = helper.getNext();</a:t>
            </a:r>
          </a:p>
          <a:p>
            <a:pPr eaLnBrk="1" hangingPunct="1"/>
            <a:r>
              <a:rPr lang="en-US" altLang="zh-CN">
                <a:ea typeface="宋体" charset="-122"/>
              </a:rPr>
              <a:t>			}</a:t>
            </a:r>
          </a:p>
          <a:p>
            <a:pPr eaLnBrk="1" hangingPunct="1"/>
            <a:r>
              <a:rPr lang="en-US" altLang="zh-CN">
                <a:ea typeface="宋体" charset="-122"/>
              </a:rPr>
              <a:t>			// </a:t>
            </a:r>
            <a:r>
              <a:rPr lang="zh-CN" altLang="en-US">
                <a:ea typeface="宋体" charset="-122"/>
              </a:rPr>
              <a:t>输出出圈的人的信息</a:t>
            </a:r>
          </a:p>
          <a:p>
            <a:pPr eaLnBrk="1" hangingPunct="1"/>
            <a:r>
              <a:rPr lang="zh-CN" altLang="en-US">
                <a:ea typeface="宋体" charset="-122"/>
              </a:rPr>
              <a:t>			</a:t>
            </a:r>
            <a:r>
              <a:rPr lang="en-US" altLang="zh-CN">
                <a:ea typeface="宋体" charset="-122"/>
              </a:rPr>
              <a:t>System.out.printf("</a:t>
            </a:r>
            <a:r>
              <a:rPr lang="zh-CN" altLang="en-US">
                <a:ea typeface="宋体" charset="-122"/>
              </a:rPr>
              <a:t>小孩</a:t>
            </a:r>
            <a:r>
              <a:rPr lang="en-US" altLang="zh-CN">
                <a:ea typeface="宋体" charset="-122"/>
              </a:rPr>
              <a:t>%d</a:t>
            </a:r>
            <a:r>
              <a:rPr lang="zh-CN" altLang="en-US">
                <a:ea typeface="宋体" charset="-122"/>
              </a:rPr>
              <a:t>出圈</a:t>
            </a:r>
            <a:r>
              <a:rPr lang="en-US" altLang="zh-CN">
                <a:ea typeface="宋体" charset="-122"/>
              </a:rPr>
              <a:t>\n", first.getNo());</a:t>
            </a:r>
          </a:p>
          <a:p>
            <a:pPr eaLnBrk="1" hangingPunct="1"/>
            <a:r>
              <a:rPr lang="en-US" altLang="zh-CN">
                <a:ea typeface="宋体" charset="-122"/>
              </a:rPr>
              <a:t>			// </a:t>
            </a:r>
            <a:r>
              <a:rPr lang="zh-CN" altLang="en-US">
                <a:ea typeface="宋体" charset="-122"/>
              </a:rPr>
              <a:t>将</a:t>
            </a:r>
            <a:r>
              <a:rPr lang="en-US" altLang="zh-CN">
                <a:ea typeface="宋体" charset="-122"/>
              </a:rPr>
              <a:t>first </a:t>
            </a:r>
            <a:r>
              <a:rPr lang="zh-CN" altLang="en-US">
                <a:ea typeface="宋体" charset="-122"/>
              </a:rPr>
              <a:t>指向的节点删除</a:t>
            </a:r>
          </a:p>
          <a:p>
            <a:pPr eaLnBrk="1" hangingPunct="1"/>
            <a:r>
              <a:rPr lang="zh-CN" altLang="en-US">
                <a:ea typeface="宋体" charset="-122"/>
              </a:rPr>
              <a:t>			</a:t>
            </a:r>
            <a:r>
              <a:rPr lang="en-US" altLang="zh-CN">
                <a:ea typeface="宋体" charset="-122"/>
              </a:rPr>
              <a:t>first = first.getNext();</a:t>
            </a:r>
          </a:p>
          <a:p>
            <a:pPr eaLnBrk="1" hangingPunct="1"/>
            <a:r>
              <a:rPr lang="en-US" altLang="zh-CN">
                <a:ea typeface="宋体" charset="-122"/>
              </a:rPr>
              <a:t>			helper.setNext(first);</a:t>
            </a:r>
          </a:p>
          <a:p>
            <a:pPr eaLnBrk="1" hangingPunct="1"/>
            <a:endParaRPr lang="en-US" altLang="zh-CN">
              <a:ea typeface="宋体" charset="-122"/>
            </a:endParaRPr>
          </a:p>
          <a:p>
            <a:pPr eaLnBrk="1" hangingPunct="1"/>
            <a:r>
              <a:rPr lang="en-US" altLang="zh-CN">
                <a:ea typeface="宋体" charset="-122"/>
              </a:rPr>
              <a:t>		}</a:t>
            </a:r>
          </a:p>
          <a:p>
            <a:pPr eaLnBrk="1" hangingPunct="1"/>
            <a:r>
              <a:rPr lang="en-US" altLang="zh-CN">
                <a:ea typeface="宋体" charset="-122"/>
              </a:rPr>
              <a:t>		// </a:t>
            </a:r>
            <a:r>
              <a:rPr lang="zh-CN" altLang="en-US">
                <a:ea typeface="宋体" charset="-122"/>
              </a:rPr>
              <a:t>当</a:t>
            </a:r>
            <a:r>
              <a:rPr lang="en-US" altLang="zh-CN">
                <a:ea typeface="宋体" charset="-122"/>
              </a:rPr>
              <a:t>while</a:t>
            </a:r>
            <a:r>
              <a:rPr lang="zh-CN" altLang="en-US">
                <a:ea typeface="宋体" charset="-122"/>
              </a:rPr>
              <a:t>结束后</a:t>
            </a:r>
            <a:r>
              <a:rPr lang="en-US" altLang="zh-CN">
                <a:ea typeface="宋体" charset="-122"/>
              </a:rPr>
              <a:t>, </a:t>
            </a:r>
            <a:r>
              <a:rPr lang="zh-CN" altLang="en-US">
                <a:ea typeface="宋体" charset="-122"/>
              </a:rPr>
              <a:t>只有一个人</a:t>
            </a:r>
          </a:p>
          <a:p>
            <a:pPr eaLnBrk="1" hangingPunct="1"/>
            <a:r>
              <a:rPr lang="zh-CN" altLang="en-US">
                <a:ea typeface="宋体" charset="-122"/>
              </a:rPr>
              <a:t>		</a:t>
            </a:r>
            <a:r>
              <a:rPr lang="en-US" altLang="zh-CN">
                <a:ea typeface="宋体" charset="-122"/>
              </a:rPr>
              <a:t>System.out.printf("</a:t>
            </a:r>
            <a:r>
              <a:rPr lang="zh-CN" altLang="en-US">
                <a:ea typeface="宋体" charset="-122"/>
              </a:rPr>
              <a:t>最后留在圈的人是 小孩编号为 </a:t>
            </a:r>
            <a:r>
              <a:rPr lang="en-US" altLang="zh-CN">
                <a:ea typeface="宋体" charset="-122"/>
              </a:rPr>
              <a:t>%d\n", first.getNo());</a:t>
            </a:r>
          </a:p>
          <a:p>
            <a:pPr eaLnBrk="1" hangingPunct="1"/>
            <a:endParaRPr lang="en-US" altLang="zh-CN">
              <a:ea typeface="宋体" charset="-122"/>
            </a:endParaRPr>
          </a:p>
          <a:p>
            <a:pPr eaLnBrk="1" hangingPunct="1"/>
            <a:r>
              <a:rPr lang="en-US" altLang="zh-CN">
                <a:ea typeface="宋体" charset="-122"/>
              </a:rPr>
              <a:t>	}</a:t>
            </a:r>
          </a:p>
          <a:p>
            <a:pPr eaLnBrk="1" hangingPunct="1"/>
            <a:r>
              <a:rPr lang="en-US" altLang="zh-CN">
                <a:ea typeface="宋体" charset="-122"/>
              </a:rPr>
              <a:t>	// </a:t>
            </a:r>
            <a:r>
              <a:rPr lang="zh-CN" altLang="en-US">
                <a:ea typeface="宋体" charset="-122"/>
              </a:rPr>
              <a:t>遍历单向的环形链表</a:t>
            </a:r>
          </a:p>
          <a:p>
            <a:pPr eaLnBrk="1" hangingPunct="1"/>
            <a:r>
              <a:rPr lang="zh-CN" altLang="en-US">
                <a:ea typeface="宋体" charset="-122"/>
              </a:rPr>
              <a:t>	</a:t>
            </a:r>
            <a:r>
              <a:rPr lang="en-US" altLang="zh-CN">
                <a:ea typeface="宋体" charset="-122"/>
              </a:rPr>
              <a:t>public void showBoy() {</a:t>
            </a:r>
          </a:p>
          <a:p>
            <a:pPr eaLnBrk="1" hangingPunct="1"/>
            <a:r>
              <a:rPr lang="en-US" altLang="zh-CN">
                <a:ea typeface="宋体" charset="-122"/>
              </a:rPr>
              <a:t>		if (first.getNext() == null) {</a:t>
            </a:r>
          </a:p>
          <a:p>
            <a:pPr eaLnBrk="1" hangingPunct="1"/>
            <a:r>
              <a:rPr lang="en-US" altLang="zh-CN">
                <a:ea typeface="宋体" charset="-122"/>
              </a:rPr>
              <a:t>			System.out.println("</a:t>
            </a:r>
            <a:r>
              <a:rPr lang="zh-CN" altLang="en-US">
                <a:ea typeface="宋体" charset="-122"/>
              </a:rPr>
              <a:t>没有任何小孩</a:t>
            </a:r>
            <a:r>
              <a:rPr lang="en-US" altLang="zh-CN">
                <a:ea typeface="宋体" charset="-122"/>
              </a:rPr>
              <a:t>~");</a:t>
            </a:r>
          </a:p>
          <a:p>
            <a:pPr eaLnBrk="1" hangingPunct="1"/>
            <a:r>
              <a:rPr lang="en-US" altLang="zh-CN">
                <a:ea typeface="宋体" charset="-122"/>
              </a:rPr>
              <a:t>			return;</a:t>
            </a:r>
          </a:p>
          <a:p>
            <a:pPr eaLnBrk="1" hangingPunct="1"/>
            <a:r>
              <a:rPr lang="en-US" altLang="zh-CN">
                <a:ea typeface="宋体" charset="-122"/>
              </a:rPr>
              <a:t>		}</a:t>
            </a:r>
          </a:p>
          <a:p>
            <a:pPr eaLnBrk="1" hangingPunct="1"/>
            <a:r>
              <a:rPr lang="en-US" altLang="zh-CN">
                <a:ea typeface="宋体" charset="-122"/>
              </a:rPr>
              <a:t>		// </a:t>
            </a:r>
            <a:r>
              <a:rPr lang="zh-CN" altLang="en-US">
                <a:ea typeface="宋体" charset="-122"/>
              </a:rPr>
              <a:t>因为</a:t>
            </a:r>
            <a:r>
              <a:rPr lang="en-US" altLang="zh-CN">
                <a:ea typeface="宋体" charset="-122"/>
              </a:rPr>
              <a:t>first</a:t>
            </a:r>
            <a:r>
              <a:rPr lang="zh-CN" altLang="en-US">
                <a:ea typeface="宋体" charset="-122"/>
              </a:rPr>
              <a:t>不能动，还是借助一个辅助指针完成遍历</a:t>
            </a:r>
          </a:p>
          <a:p>
            <a:pPr eaLnBrk="1" hangingPunct="1"/>
            <a:r>
              <a:rPr lang="zh-CN" altLang="en-US">
                <a:ea typeface="宋体" charset="-122"/>
              </a:rPr>
              <a:t>		</a:t>
            </a:r>
            <a:r>
              <a:rPr lang="en-US" altLang="zh-CN">
                <a:ea typeface="宋体" charset="-122"/>
              </a:rPr>
              <a:t>Boy curBoy = first;</a:t>
            </a:r>
          </a:p>
          <a:p>
            <a:pPr eaLnBrk="1" hangingPunct="1"/>
            <a:r>
              <a:rPr lang="en-US" altLang="zh-CN">
                <a:ea typeface="宋体" charset="-122"/>
              </a:rPr>
              <a:t>		while (true) {</a:t>
            </a:r>
          </a:p>
          <a:p>
            <a:pPr eaLnBrk="1" hangingPunct="1"/>
            <a:r>
              <a:rPr lang="en-US" altLang="zh-CN">
                <a:ea typeface="宋体" charset="-122"/>
              </a:rPr>
              <a:t>			System.out.printf("</a:t>
            </a:r>
            <a:r>
              <a:rPr lang="zh-CN" altLang="en-US">
                <a:ea typeface="宋体" charset="-122"/>
              </a:rPr>
              <a:t>小孩编号 </a:t>
            </a:r>
            <a:r>
              <a:rPr lang="en-US" altLang="zh-CN">
                <a:ea typeface="宋体" charset="-122"/>
              </a:rPr>
              <a:t>%d\n", curBoy.getNo());</a:t>
            </a:r>
          </a:p>
          <a:p>
            <a:pPr eaLnBrk="1" hangingPunct="1"/>
            <a:r>
              <a:rPr lang="en-US" altLang="zh-CN">
                <a:ea typeface="宋体" charset="-122"/>
              </a:rPr>
              <a:t>			if (curBoy.getNext() == first) {</a:t>
            </a:r>
          </a:p>
          <a:p>
            <a:pPr eaLnBrk="1" hangingPunct="1"/>
            <a:r>
              <a:rPr lang="en-US" altLang="zh-CN">
                <a:ea typeface="宋体" charset="-122"/>
              </a:rPr>
              <a:t>				break;</a:t>
            </a:r>
          </a:p>
          <a:p>
            <a:pPr eaLnBrk="1" hangingPunct="1"/>
            <a:r>
              <a:rPr lang="en-US" altLang="zh-CN">
                <a:ea typeface="宋体" charset="-122"/>
              </a:rPr>
              <a:t>			}</a:t>
            </a:r>
          </a:p>
          <a:p>
            <a:pPr eaLnBrk="1" hangingPunct="1"/>
            <a:r>
              <a:rPr lang="en-US" altLang="zh-CN">
                <a:ea typeface="宋体" charset="-122"/>
              </a:rPr>
              <a:t>			curBoy = curBoy.getNext(); // curBoy</a:t>
            </a:r>
            <a:r>
              <a:rPr lang="zh-CN" altLang="en-US">
                <a:ea typeface="宋体" charset="-122"/>
              </a:rPr>
              <a:t>后移</a:t>
            </a:r>
          </a:p>
          <a:p>
            <a:pPr eaLnBrk="1" hangingPunct="1"/>
            <a:r>
              <a:rPr lang="zh-CN" altLang="en-US">
                <a:ea typeface="宋体" charset="-122"/>
              </a:rPr>
              <a:t>		</a:t>
            </a:r>
            <a:r>
              <a:rPr lang="en-US" altLang="zh-CN">
                <a:ea typeface="宋体" charset="-122"/>
              </a:rPr>
              <a:t>}</a:t>
            </a:r>
          </a:p>
          <a:p>
            <a:pPr eaLnBrk="1" hangingPunct="1"/>
            <a:r>
              <a:rPr lang="en-US" altLang="zh-CN">
                <a:ea typeface="宋体" charset="-122"/>
              </a:rPr>
              <a:t>	}</a:t>
            </a:r>
          </a:p>
          <a:p>
            <a:pPr eaLnBrk="1" hangingPunct="1"/>
            <a:r>
              <a:rPr lang="en-US" altLang="zh-CN">
                <a:ea typeface="宋体" charset="-122"/>
              </a:rPr>
              <a:t>}</a:t>
            </a:r>
          </a:p>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37</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r>
              <a:rPr lang="en-US" altLang="zh-CN">
                <a:ea typeface="宋体" charset="-122"/>
              </a:rPr>
              <a:t>//</a:t>
            </a:r>
            <a:r>
              <a:rPr lang="zh-CN" altLang="en-US">
                <a:ea typeface="宋体" charset="-122"/>
              </a:rPr>
              <a:t>代码</a:t>
            </a:r>
            <a:endParaRPr lang="en-US" altLang="zh-CN">
              <a:ea typeface="宋体" charset="-122"/>
            </a:endParaRPr>
          </a:p>
          <a:p>
            <a:pPr eaLnBrk="1" hangingPunct="1"/>
            <a:endParaRPr lang="en-US" altLang="zh-CN">
              <a:ea typeface="宋体" charset="-122"/>
            </a:endParaRPr>
          </a:p>
          <a:p>
            <a:pPr eaLnBrk="1" hangingPunct="1"/>
            <a:r>
              <a:rPr lang="en-US" altLang="zh-CN">
                <a:ea typeface="宋体" charset="-122"/>
              </a:rPr>
              <a:t>package com.atguigu;</a:t>
            </a:r>
          </a:p>
          <a:p>
            <a:pPr eaLnBrk="1" hangingPunct="1"/>
            <a:endParaRPr lang="en-US" altLang="zh-CN">
              <a:ea typeface="宋体" charset="-122"/>
            </a:endParaRPr>
          </a:p>
          <a:p>
            <a:pPr eaLnBrk="1" hangingPunct="1"/>
            <a:r>
              <a:rPr lang="en-US" altLang="zh-CN">
                <a:ea typeface="宋体" charset="-122"/>
              </a:rPr>
              <a:t>public class Josephu {</a:t>
            </a:r>
          </a:p>
          <a:p>
            <a:pPr eaLnBrk="1" hangingPunct="1"/>
            <a:endParaRPr lang="en-US" altLang="zh-CN">
              <a:ea typeface="宋体" charset="-122"/>
            </a:endParaRPr>
          </a:p>
          <a:p>
            <a:pPr eaLnBrk="1" hangingPunct="1"/>
            <a:r>
              <a:rPr lang="en-US" altLang="zh-CN">
                <a:ea typeface="宋体" charset="-122"/>
              </a:rPr>
              <a:t>	public static void main(String[] args) {</a:t>
            </a:r>
          </a:p>
          <a:p>
            <a:pPr eaLnBrk="1" hangingPunct="1"/>
            <a:r>
              <a:rPr lang="en-US" altLang="zh-CN">
                <a:ea typeface="宋体" charset="-122"/>
              </a:rPr>
              <a:t>		// TODO Auto-generated method stub</a:t>
            </a:r>
          </a:p>
          <a:p>
            <a:pPr eaLnBrk="1" hangingPunct="1"/>
            <a:r>
              <a:rPr lang="en-US" altLang="zh-CN">
                <a:ea typeface="宋体" charset="-122"/>
              </a:rPr>
              <a:t>		//</a:t>
            </a:r>
            <a:r>
              <a:rPr lang="zh-CN" altLang="en-US">
                <a:ea typeface="宋体" charset="-122"/>
              </a:rPr>
              <a:t>创建</a:t>
            </a:r>
            <a:r>
              <a:rPr lang="en-US" altLang="zh-CN">
                <a:ea typeface="宋体" charset="-122"/>
              </a:rPr>
              <a:t>BoyGame</a:t>
            </a:r>
          </a:p>
          <a:p>
            <a:pPr eaLnBrk="1" hangingPunct="1"/>
            <a:r>
              <a:rPr lang="en-US" altLang="zh-CN">
                <a:ea typeface="宋体" charset="-122"/>
              </a:rPr>
              <a:t>		BoyGame boyGame = new BoyGame();</a:t>
            </a:r>
          </a:p>
          <a:p>
            <a:pPr eaLnBrk="1" hangingPunct="1"/>
            <a:r>
              <a:rPr lang="en-US" altLang="zh-CN">
                <a:ea typeface="宋体" charset="-122"/>
              </a:rPr>
              <a:t>	    boyGame.addBoy(5);</a:t>
            </a:r>
          </a:p>
          <a:p>
            <a:pPr eaLnBrk="1" hangingPunct="1"/>
            <a:r>
              <a:rPr lang="en-US" altLang="zh-CN">
                <a:ea typeface="宋体" charset="-122"/>
              </a:rPr>
              <a:t>	    boyGame.showBoy();</a:t>
            </a:r>
          </a:p>
          <a:p>
            <a:pPr eaLnBrk="1" hangingPunct="1"/>
            <a:r>
              <a:rPr lang="en-US" altLang="zh-CN">
                <a:ea typeface="宋体" charset="-122"/>
              </a:rPr>
              <a:t>	    //</a:t>
            </a:r>
            <a:r>
              <a:rPr lang="zh-CN" altLang="en-US">
                <a:ea typeface="宋体" charset="-122"/>
              </a:rPr>
              <a:t>测试</a:t>
            </a:r>
            <a:r>
              <a:rPr lang="en-US" altLang="zh-CN">
                <a:ea typeface="宋体" charset="-122"/>
              </a:rPr>
              <a:t>countBoy</a:t>
            </a:r>
            <a:r>
              <a:rPr lang="zh-CN" altLang="en-US">
                <a:ea typeface="宋体" charset="-122"/>
              </a:rPr>
              <a:t>方法</a:t>
            </a:r>
          </a:p>
          <a:p>
            <a:pPr eaLnBrk="1" hangingPunct="1"/>
            <a:r>
              <a:rPr lang="zh-CN" altLang="en-US">
                <a:ea typeface="宋体" charset="-122"/>
              </a:rPr>
              <a:t>	    </a:t>
            </a:r>
            <a:r>
              <a:rPr lang="en-US" altLang="zh-CN">
                <a:ea typeface="宋体" charset="-122"/>
              </a:rPr>
              <a:t>boyGame.countBoy(1,2,5);</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a:t>
            </a:r>
          </a:p>
          <a:p>
            <a:pPr eaLnBrk="1" hangingPunct="1"/>
            <a:endParaRPr lang="en-US" altLang="zh-CN">
              <a:ea typeface="宋体" charset="-122"/>
            </a:endParaRPr>
          </a:p>
          <a:p>
            <a:pPr eaLnBrk="1" hangingPunct="1"/>
            <a:r>
              <a:rPr lang="en-US" altLang="zh-CN">
                <a:ea typeface="宋体" charset="-122"/>
              </a:rPr>
              <a:t>// </a:t>
            </a:r>
            <a:r>
              <a:rPr lang="zh-CN" altLang="en-US">
                <a:ea typeface="宋体" charset="-122"/>
              </a:rPr>
              <a:t>定义</a:t>
            </a:r>
            <a:r>
              <a:rPr lang="en-US" altLang="zh-CN">
                <a:ea typeface="宋体" charset="-122"/>
              </a:rPr>
              <a:t>Boy</a:t>
            </a:r>
            <a:r>
              <a:rPr lang="zh-CN" altLang="en-US">
                <a:ea typeface="宋体" charset="-122"/>
              </a:rPr>
              <a:t>类</a:t>
            </a:r>
          </a:p>
          <a:p>
            <a:pPr eaLnBrk="1" hangingPunct="1"/>
            <a:r>
              <a:rPr lang="en-US" altLang="zh-CN">
                <a:ea typeface="宋体" charset="-122"/>
              </a:rPr>
              <a:t>class Boy {</a:t>
            </a:r>
          </a:p>
          <a:p>
            <a:pPr eaLnBrk="1" hangingPunct="1"/>
            <a:r>
              <a:rPr lang="en-US" altLang="zh-CN">
                <a:ea typeface="宋体" charset="-122"/>
              </a:rPr>
              <a:t>	private int no;</a:t>
            </a:r>
          </a:p>
          <a:p>
            <a:pPr eaLnBrk="1" hangingPunct="1"/>
            <a:r>
              <a:rPr lang="en-US" altLang="zh-CN">
                <a:ea typeface="宋体" charset="-122"/>
              </a:rPr>
              <a:t>	private Boy next;// </a:t>
            </a:r>
            <a:r>
              <a:rPr lang="zh-CN" altLang="en-US">
                <a:ea typeface="宋体" charset="-122"/>
              </a:rPr>
              <a:t>默认</a:t>
            </a:r>
            <a:r>
              <a:rPr lang="en-US" altLang="zh-CN">
                <a:ea typeface="宋体" charset="-122"/>
              </a:rPr>
              <a:t>next </a:t>
            </a:r>
            <a:r>
              <a:rPr lang="zh-CN" altLang="en-US">
                <a:ea typeface="宋体" charset="-122"/>
              </a:rPr>
              <a:t>为</a:t>
            </a:r>
            <a:r>
              <a:rPr lang="en-US" altLang="zh-CN">
                <a:ea typeface="宋体" charset="-122"/>
              </a:rPr>
              <a:t>null</a:t>
            </a:r>
          </a:p>
          <a:p>
            <a:pPr eaLnBrk="1" hangingPunct="1"/>
            <a:r>
              <a:rPr lang="en-US" altLang="zh-CN">
                <a:ea typeface="宋体" charset="-122"/>
              </a:rPr>
              <a:t>	public Boy(int bNo) {</a:t>
            </a:r>
          </a:p>
          <a:p>
            <a:pPr eaLnBrk="1" hangingPunct="1"/>
            <a:r>
              <a:rPr lang="en-US" altLang="zh-CN">
                <a:ea typeface="宋体" charset="-122"/>
              </a:rPr>
              <a:t>		no = bNo;</a:t>
            </a:r>
          </a:p>
          <a:p>
            <a:pPr eaLnBrk="1" hangingPunct="1"/>
            <a:r>
              <a:rPr lang="en-US" altLang="zh-CN">
                <a:ea typeface="宋体" charset="-122"/>
              </a:rPr>
              <a:t>	}</a:t>
            </a:r>
          </a:p>
          <a:p>
            <a:pPr eaLnBrk="1" hangingPunct="1"/>
            <a:r>
              <a:rPr lang="en-US" altLang="zh-CN">
                <a:ea typeface="宋体" charset="-122"/>
              </a:rPr>
              <a:t>	public int getNo() {</a:t>
            </a:r>
          </a:p>
          <a:p>
            <a:pPr eaLnBrk="1" hangingPunct="1"/>
            <a:r>
              <a:rPr lang="en-US" altLang="zh-CN">
                <a:ea typeface="宋体" charset="-122"/>
              </a:rPr>
              <a:t>		return no;</a:t>
            </a:r>
          </a:p>
          <a:p>
            <a:pPr eaLnBrk="1" hangingPunct="1"/>
            <a:r>
              <a:rPr lang="en-US" altLang="zh-CN">
                <a:ea typeface="宋体" charset="-122"/>
              </a:rPr>
              <a:t>	}</a:t>
            </a:r>
          </a:p>
          <a:p>
            <a:pPr eaLnBrk="1" hangingPunct="1"/>
            <a:r>
              <a:rPr lang="en-US" altLang="zh-CN">
                <a:ea typeface="宋体" charset="-122"/>
              </a:rPr>
              <a:t>	public void setNo(int no) {</a:t>
            </a:r>
          </a:p>
          <a:p>
            <a:pPr eaLnBrk="1" hangingPunct="1"/>
            <a:r>
              <a:rPr lang="en-US" altLang="zh-CN">
                <a:ea typeface="宋体" charset="-122"/>
              </a:rPr>
              <a:t>		this.no = no;</a:t>
            </a:r>
          </a:p>
          <a:p>
            <a:pPr eaLnBrk="1" hangingPunct="1"/>
            <a:r>
              <a:rPr lang="en-US" altLang="zh-CN">
                <a:ea typeface="宋体" charset="-122"/>
              </a:rPr>
              <a:t>	}</a:t>
            </a:r>
          </a:p>
          <a:p>
            <a:pPr eaLnBrk="1" hangingPunct="1"/>
            <a:r>
              <a:rPr lang="en-US" altLang="zh-CN">
                <a:ea typeface="宋体" charset="-122"/>
              </a:rPr>
              <a:t>	public Boy getNext() {</a:t>
            </a:r>
          </a:p>
          <a:p>
            <a:pPr eaLnBrk="1" hangingPunct="1"/>
            <a:r>
              <a:rPr lang="en-US" altLang="zh-CN">
                <a:ea typeface="宋体" charset="-122"/>
              </a:rPr>
              <a:t>		return next;</a:t>
            </a:r>
          </a:p>
          <a:p>
            <a:pPr eaLnBrk="1" hangingPunct="1"/>
            <a:r>
              <a:rPr lang="en-US" altLang="zh-CN">
                <a:ea typeface="宋体" charset="-122"/>
              </a:rPr>
              <a:t>	}</a:t>
            </a:r>
          </a:p>
          <a:p>
            <a:pPr eaLnBrk="1" hangingPunct="1"/>
            <a:r>
              <a:rPr lang="en-US" altLang="zh-CN">
                <a:ea typeface="宋体" charset="-122"/>
              </a:rPr>
              <a:t>	public void setNext(Boy next) {</a:t>
            </a:r>
          </a:p>
          <a:p>
            <a:pPr eaLnBrk="1" hangingPunct="1"/>
            <a:r>
              <a:rPr lang="en-US" altLang="zh-CN">
                <a:ea typeface="宋体" charset="-122"/>
              </a:rPr>
              <a:t>		this.next = next;</a:t>
            </a:r>
          </a:p>
          <a:p>
            <a:pPr eaLnBrk="1" hangingPunct="1"/>
            <a:r>
              <a:rPr lang="en-US" altLang="zh-CN">
                <a:ea typeface="宋体" charset="-122"/>
              </a:rPr>
              <a:t>	}</a:t>
            </a:r>
          </a:p>
          <a:p>
            <a:pPr eaLnBrk="1" hangingPunct="1"/>
            <a:r>
              <a:rPr lang="en-US" altLang="zh-CN">
                <a:ea typeface="宋体" charset="-122"/>
              </a:rPr>
              <a:t>}</a:t>
            </a:r>
          </a:p>
          <a:p>
            <a:pPr eaLnBrk="1" hangingPunct="1"/>
            <a:endParaRPr lang="en-US" altLang="zh-CN">
              <a:ea typeface="宋体" charset="-122"/>
            </a:endParaRPr>
          </a:p>
          <a:p>
            <a:pPr eaLnBrk="1" hangingPunct="1"/>
            <a:r>
              <a:rPr lang="en-US" altLang="zh-CN">
                <a:ea typeface="宋体" charset="-122"/>
              </a:rPr>
              <a:t>// </a:t>
            </a:r>
            <a:r>
              <a:rPr lang="zh-CN" altLang="en-US">
                <a:ea typeface="宋体" charset="-122"/>
              </a:rPr>
              <a:t>编写核心类</a:t>
            </a:r>
            <a:r>
              <a:rPr lang="en-US" altLang="zh-CN">
                <a:ea typeface="宋体" charset="-122"/>
              </a:rPr>
              <a:t>BoyGame</a:t>
            </a:r>
          </a:p>
          <a:p>
            <a:pPr eaLnBrk="1" hangingPunct="1"/>
            <a:r>
              <a:rPr lang="en-US" altLang="zh-CN">
                <a:ea typeface="宋体" charset="-122"/>
              </a:rPr>
              <a:t>class BoyGame {</a:t>
            </a:r>
          </a:p>
          <a:p>
            <a:pPr eaLnBrk="1" hangingPunct="1"/>
            <a:r>
              <a:rPr lang="en-US" altLang="zh-CN">
                <a:ea typeface="宋体" charset="-122"/>
              </a:rPr>
              <a:t>	// </a:t>
            </a:r>
            <a:r>
              <a:rPr lang="zh-CN" altLang="en-US">
                <a:ea typeface="宋体" charset="-122"/>
              </a:rPr>
              <a:t>定义一个初始的头结点</a:t>
            </a:r>
            <a:r>
              <a:rPr lang="en-US" altLang="zh-CN">
                <a:ea typeface="宋体" charset="-122"/>
              </a:rPr>
              <a:t>,</a:t>
            </a:r>
          </a:p>
          <a:p>
            <a:pPr eaLnBrk="1" hangingPunct="1"/>
            <a:r>
              <a:rPr lang="en-US" altLang="zh-CN">
                <a:ea typeface="宋体" charset="-122"/>
              </a:rPr>
              <a:t>	private Boy first = new Boy(-1);</a:t>
            </a:r>
          </a:p>
          <a:p>
            <a:pPr eaLnBrk="1" hangingPunct="1"/>
            <a:r>
              <a:rPr lang="en-US" altLang="zh-CN">
                <a:ea typeface="宋体" charset="-122"/>
              </a:rPr>
              <a:t>	// </a:t>
            </a:r>
            <a:r>
              <a:rPr lang="zh-CN" altLang="en-US">
                <a:ea typeface="宋体" charset="-122"/>
              </a:rPr>
              <a:t>添加小孩</a:t>
            </a:r>
            <a:r>
              <a:rPr lang="en-US" altLang="zh-CN">
                <a:ea typeface="宋体" charset="-122"/>
              </a:rPr>
              <a:t>【</a:t>
            </a:r>
            <a:r>
              <a:rPr lang="zh-CN" altLang="en-US">
                <a:ea typeface="宋体" charset="-122"/>
              </a:rPr>
              <a:t>形成一个单向环形的链表</a:t>
            </a:r>
            <a:r>
              <a:rPr lang="en-US" altLang="zh-CN">
                <a:ea typeface="宋体" charset="-122"/>
              </a:rPr>
              <a:t>】</a:t>
            </a:r>
          </a:p>
          <a:p>
            <a:pPr eaLnBrk="1" hangingPunct="1"/>
            <a:r>
              <a:rPr lang="en-US" altLang="zh-CN">
                <a:ea typeface="宋体" charset="-122"/>
              </a:rPr>
              <a:t>	// nums </a:t>
            </a:r>
            <a:r>
              <a:rPr lang="zh-CN" altLang="en-US">
                <a:ea typeface="宋体" charset="-122"/>
              </a:rPr>
              <a:t>： 表示共有几个小孩</a:t>
            </a:r>
          </a:p>
          <a:p>
            <a:pPr eaLnBrk="1" hangingPunct="1"/>
            <a:r>
              <a:rPr lang="zh-CN" altLang="en-US">
                <a:ea typeface="宋体" charset="-122"/>
              </a:rPr>
              <a:t>	</a:t>
            </a:r>
            <a:r>
              <a:rPr lang="en-US" altLang="zh-CN">
                <a:ea typeface="宋体" charset="-122"/>
              </a:rPr>
              <a:t>public void addBoy(int nums) {</a:t>
            </a:r>
          </a:p>
          <a:p>
            <a:pPr eaLnBrk="1" hangingPunct="1"/>
            <a:r>
              <a:rPr lang="en-US" altLang="zh-CN">
                <a:ea typeface="宋体" charset="-122"/>
              </a:rPr>
              <a:t>		if (nums &lt; 1) {</a:t>
            </a:r>
          </a:p>
          <a:p>
            <a:pPr eaLnBrk="1" hangingPunct="1"/>
            <a:r>
              <a:rPr lang="en-US" altLang="zh-CN">
                <a:ea typeface="宋体" charset="-122"/>
              </a:rPr>
              <a:t>			System.out.println("nums</a:t>
            </a:r>
            <a:r>
              <a:rPr lang="zh-CN" altLang="en-US">
                <a:ea typeface="宋体" charset="-122"/>
              </a:rPr>
              <a:t>的值不正确</a:t>
            </a:r>
            <a:r>
              <a:rPr lang="en-US" altLang="zh-CN">
                <a:ea typeface="宋体" charset="-122"/>
              </a:rPr>
              <a:t>");</a:t>
            </a:r>
          </a:p>
          <a:p>
            <a:pPr eaLnBrk="1" hangingPunct="1"/>
            <a:r>
              <a:rPr lang="en-US" altLang="zh-CN">
                <a:ea typeface="宋体" charset="-122"/>
              </a:rPr>
              <a:t>			return;</a:t>
            </a:r>
          </a:p>
          <a:p>
            <a:pPr eaLnBrk="1" hangingPunct="1"/>
            <a:r>
              <a:rPr lang="en-US" altLang="zh-CN">
                <a:ea typeface="宋体" charset="-122"/>
              </a:rPr>
              <a:t>		}</a:t>
            </a:r>
          </a:p>
          <a:p>
            <a:pPr eaLnBrk="1" hangingPunct="1"/>
            <a:r>
              <a:rPr lang="en-US" altLang="zh-CN">
                <a:ea typeface="宋体" charset="-122"/>
              </a:rPr>
              <a:t>		// </a:t>
            </a:r>
            <a:r>
              <a:rPr lang="zh-CN" altLang="en-US">
                <a:ea typeface="宋体" charset="-122"/>
              </a:rPr>
              <a:t>在形成环形链表时，需要一个辅助指针</a:t>
            </a:r>
          </a:p>
          <a:p>
            <a:pPr eaLnBrk="1" hangingPunct="1"/>
            <a:r>
              <a:rPr lang="zh-CN" altLang="en-US">
                <a:ea typeface="宋体" charset="-122"/>
              </a:rPr>
              <a:t>		</a:t>
            </a:r>
            <a:r>
              <a:rPr lang="en-US" altLang="zh-CN">
                <a:ea typeface="宋体" charset="-122"/>
              </a:rPr>
              <a:t>Boy curBoy = null;</a:t>
            </a:r>
          </a:p>
          <a:p>
            <a:pPr eaLnBrk="1" hangingPunct="1"/>
            <a:r>
              <a:rPr lang="en-US" altLang="zh-CN">
                <a:ea typeface="宋体" charset="-122"/>
              </a:rPr>
              <a:t>		for (int i = 1; i &lt;= nums; i++) {</a:t>
            </a:r>
          </a:p>
          <a:p>
            <a:pPr eaLnBrk="1" hangingPunct="1"/>
            <a:r>
              <a:rPr lang="en-US" altLang="zh-CN">
                <a:ea typeface="宋体" charset="-122"/>
              </a:rPr>
              <a:t>			// </a:t>
            </a:r>
            <a:r>
              <a:rPr lang="zh-CN" altLang="en-US">
                <a:ea typeface="宋体" charset="-122"/>
              </a:rPr>
              <a:t>更加编号创建小孩对象</a:t>
            </a:r>
          </a:p>
          <a:p>
            <a:pPr eaLnBrk="1" hangingPunct="1"/>
            <a:r>
              <a:rPr lang="zh-CN" altLang="en-US">
                <a:ea typeface="宋体" charset="-122"/>
              </a:rPr>
              <a:t>			</a:t>
            </a:r>
            <a:r>
              <a:rPr lang="en-US" altLang="zh-CN">
                <a:ea typeface="宋体" charset="-122"/>
              </a:rPr>
              <a:t>Boy boy = new Boy(i);</a:t>
            </a:r>
          </a:p>
          <a:p>
            <a:pPr eaLnBrk="1" hangingPunct="1"/>
            <a:r>
              <a:rPr lang="en-US" altLang="zh-CN">
                <a:ea typeface="宋体" charset="-122"/>
              </a:rPr>
              <a:t>			// </a:t>
            </a:r>
            <a:r>
              <a:rPr lang="zh-CN" altLang="en-US">
                <a:ea typeface="宋体" charset="-122"/>
              </a:rPr>
              <a:t>如果是第一个小孩</a:t>
            </a:r>
          </a:p>
          <a:p>
            <a:pPr eaLnBrk="1" hangingPunct="1"/>
            <a:r>
              <a:rPr lang="zh-CN" altLang="en-US">
                <a:ea typeface="宋体" charset="-122"/>
              </a:rPr>
              <a:t>			</a:t>
            </a:r>
            <a:r>
              <a:rPr lang="en-US" altLang="zh-CN">
                <a:ea typeface="宋体" charset="-122"/>
              </a:rPr>
              <a:t>if (i == 1) {</a:t>
            </a:r>
          </a:p>
          <a:p>
            <a:pPr eaLnBrk="1" hangingPunct="1"/>
            <a:r>
              <a:rPr lang="en-US" altLang="zh-CN">
                <a:ea typeface="宋体" charset="-122"/>
              </a:rPr>
              <a:t>				first = boy;</a:t>
            </a:r>
          </a:p>
          <a:p>
            <a:pPr eaLnBrk="1" hangingPunct="1"/>
            <a:r>
              <a:rPr lang="en-US" altLang="zh-CN">
                <a:ea typeface="宋体" charset="-122"/>
              </a:rPr>
              <a:t>				first.setNext(first);// </a:t>
            </a:r>
            <a:r>
              <a:rPr lang="zh-CN" altLang="en-US">
                <a:ea typeface="宋体" charset="-122"/>
              </a:rPr>
              <a:t>形成一个环形的链表</a:t>
            </a:r>
          </a:p>
          <a:p>
            <a:pPr eaLnBrk="1" hangingPunct="1"/>
            <a:r>
              <a:rPr lang="zh-CN" altLang="en-US">
                <a:ea typeface="宋体" charset="-122"/>
              </a:rPr>
              <a:t>				</a:t>
            </a:r>
            <a:r>
              <a:rPr lang="en-US" altLang="zh-CN">
                <a:ea typeface="宋体" charset="-122"/>
              </a:rPr>
              <a:t>curBoy = first;</a:t>
            </a:r>
          </a:p>
          <a:p>
            <a:pPr eaLnBrk="1" hangingPunct="1"/>
            <a:r>
              <a:rPr lang="en-US" altLang="zh-CN">
                <a:ea typeface="宋体" charset="-122"/>
              </a:rPr>
              <a:t>			} else {</a:t>
            </a:r>
          </a:p>
          <a:p>
            <a:pPr eaLnBrk="1" hangingPunct="1"/>
            <a:r>
              <a:rPr lang="en-US" altLang="zh-CN">
                <a:ea typeface="宋体" charset="-122"/>
              </a:rPr>
              <a:t>				curBoy.setNext(boy);</a:t>
            </a:r>
          </a:p>
          <a:p>
            <a:pPr eaLnBrk="1" hangingPunct="1"/>
            <a:r>
              <a:rPr lang="en-US" altLang="zh-CN">
                <a:ea typeface="宋体" charset="-122"/>
              </a:rPr>
              <a:t>				boy.setNext(first);</a:t>
            </a:r>
          </a:p>
          <a:p>
            <a:pPr eaLnBrk="1" hangingPunct="1"/>
            <a:r>
              <a:rPr lang="en-US" altLang="zh-CN">
                <a:ea typeface="宋体" charset="-122"/>
              </a:rPr>
              <a:t>				curBoy = boy;</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编写方法</a:t>
            </a:r>
            <a:r>
              <a:rPr lang="en-US" altLang="zh-CN">
                <a:ea typeface="宋体" charset="-122"/>
              </a:rPr>
              <a:t>countBoy, </a:t>
            </a:r>
            <a:r>
              <a:rPr lang="zh-CN" altLang="en-US">
                <a:ea typeface="宋体" charset="-122"/>
              </a:rPr>
              <a:t>完成游戏</a:t>
            </a:r>
          </a:p>
          <a:p>
            <a:pPr eaLnBrk="1" hangingPunct="1"/>
            <a:r>
              <a:rPr lang="zh-CN" altLang="en-US">
                <a:ea typeface="宋体" charset="-122"/>
              </a:rPr>
              <a:t>	</a:t>
            </a:r>
            <a:r>
              <a:rPr lang="en-US" altLang="zh-CN">
                <a:ea typeface="宋体" charset="-122"/>
              </a:rPr>
              <a:t>// startNo </a:t>
            </a:r>
            <a:r>
              <a:rPr lang="zh-CN" altLang="en-US">
                <a:ea typeface="宋体" charset="-122"/>
              </a:rPr>
              <a:t>从第几个人开始数</a:t>
            </a:r>
          </a:p>
          <a:p>
            <a:pPr eaLnBrk="1" hangingPunct="1"/>
            <a:r>
              <a:rPr lang="zh-CN" altLang="en-US">
                <a:ea typeface="宋体" charset="-122"/>
              </a:rPr>
              <a:t>	</a:t>
            </a:r>
            <a:r>
              <a:rPr lang="en-US" altLang="zh-CN">
                <a:ea typeface="宋体" charset="-122"/>
              </a:rPr>
              <a:t>// countNum </a:t>
            </a:r>
            <a:r>
              <a:rPr lang="zh-CN" altLang="en-US">
                <a:ea typeface="宋体" charset="-122"/>
              </a:rPr>
              <a:t>数几下</a:t>
            </a:r>
          </a:p>
          <a:p>
            <a:pPr eaLnBrk="1" hangingPunct="1"/>
            <a:r>
              <a:rPr lang="zh-CN" altLang="en-US">
                <a:ea typeface="宋体" charset="-122"/>
              </a:rPr>
              <a:t>	</a:t>
            </a:r>
            <a:r>
              <a:rPr lang="en-US" altLang="zh-CN">
                <a:ea typeface="宋体" charset="-122"/>
              </a:rPr>
              <a:t>// nums: </a:t>
            </a:r>
            <a:r>
              <a:rPr lang="zh-CN" altLang="en-US">
                <a:ea typeface="宋体" charset="-122"/>
              </a:rPr>
              <a:t>一共多少人</a:t>
            </a:r>
          </a:p>
          <a:p>
            <a:pPr eaLnBrk="1" hangingPunct="1"/>
            <a:r>
              <a:rPr lang="zh-CN" altLang="en-US">
                <a:ea typeface="宋体" charset="-122"/>
              </a:rPr>
              <a:t>	</a:t>
            </a:r>
            <a:r>
              <a:rPr lang="en-US" altLang="zh-CN">
                <a:ea typeface="宋体" charset="-122"/>
              </a:rPr>
              <a:t>public void countBoy(int startNo, int countNum, int nums) {</a:t>
            </a:r>
          </a:p>
          <a:p>
            <a:pPr eaLnBrk="1" hangingPunct="1"/>
            <a:r>
              <a:rPr lang="en-US" altLang="zh-CN">
                <a:ea typeface="宋体" charset="-122"/>
              </a:rPr>
              <a:t>		// </a:t>
            </a:r>
            <a:r>
              <a:rPr lang="zh-CN" altLang="en-US">
                <a:ea typeface="宋体" charset="-122"/>
              </a:rPr>
              <a:t>对参数进行判断</a:t>
            </a:r>
          </a:p>
          <a:p>
            <a:pPr eaLnBrk="1" hangingPunct="1"/>
            <a:r>
              <a:rPr lang="zh-CN" altLang="en-US">
                <a:ea typeface="宋体" charset="-122"/>
              </a:rPr>
              <a:t>		</a:t>
            </a:r>
            <a:r>
              <a:rPr lang="en-US" altLang="zh-CN">
                <a:ea typeface="宋体" charset="-122"/>
              </a:rPr>
              <a:t>if (first.getNext() == null || startNo &lt; 1 || startNo &gt; nums) {</a:t>
            </a:r>
          </a:p>
          <a:p>
            <a:pPr eaLnBrk="1" hangingPunct="1"/>
            <a:r>
              <a:rPr lang="en-US" altLang="zh-CN">
                <a:ea typeface="宋体" charset="-122"/>
              </a:rPr>
              <a:t>			System.out.println("</a:t>
            </a:r>
            <a:r>
              <a:rPr lang="zh-CN" altLang="en-US">
                <a:ea typeface="宋体" charset="-122"/>
              </a:rPr>
              <a:t>参数有误，重新输入</a:t>
            </a:r>
            <a:r>
              <a:rPr lang="en-US" altLang="zh-CN">
                <a:ea typeface="宋体" charset="-122"/>
              </a:rPr>
              <a:t>!");</a:t>
            </a:r>
          </a:p>
          <a:p>
            <a:pPr eaLnBrk="1" hangingPunct="1"/>
            <a:r>
              <a:rPr lang="en-US" altLang="zh-CN">
                <a:ea typeface="宋体" charset="-122"/>
              </a:rPr>
              <a:t>			return;</a:t>
            </a:r>
          </a:p>
          <a:p>
            <a:pPr eaLnBrk="1" hangingPunct="1"/>
            <a:r>
              <a:rPr lang="en-US" altLang="zh-CN">
                <a:ea typeface="宋体" charset="-122"/>
              </a:rPr>
              <a:t>		}</a:t>
            </a:r>
          </a:p>
          <a:p>
            <a:pPr eaLnBrk="1" hangingPunct="1"/>
            <a:r>
              <a:rPr lang="en-US" altLang="zh-CN">
                <a:ea typeface="宋体" charset="-122"/>
              </a:rPr>
              <a:t>		// </a:t>
            </a:r>
            <a:r>
              <a:rPr lang="zh-CN" altLang="en-US">
                <a:ea typeface="宋体" charset="-122"/>
              </a:rPr>
              <a:t>完成游戏的思路</a:t>
            </a:r>
          </a:p>
          <a:p>
            <a:pPr eaLnBrk="1" hangingPunct="1"/>
            <a:r>
              <a:rPr lang="zh-CN" altLang="en-US">
                <a:ea typeface="宋体" charset="-122"/>
              </a:rPr>
              <a:t>		</a:t>
            </a:r>
            <a:r>
              <a:rPr lang="en-US" altLang="zh-CN">
                <a:ea typeface="宋体" charset="-122"/>
              </a:rPr>
              <a:t>/*</a:t>
            </a:r>
          </a:p>
          <a:p>
            <a:pPr eaLnBrk="1" hangingPunct="1"/>
            <a:r>
              <a:rPr lang="en-US" altLang="zh-CN">
                <a:ea typeface="宋体" charset="-122"/>
              </a:rPr>
              <a:t>		 * </a:t>
            </a:r>
            <a:r>
              <a:rPr lang="zh-CN" altLang="en-US">
                <a:ea typeface="宋体" charset="-122"/>
              </a:rPr>
              <a:t>完成游戏的思路分析</a:t>
            </a:r>
            <a:r>
              <a:rPr lang="en-US" altLang="zh-CN">
                <a:ea typeface="宋体" charset="-122"/>
              </a:rPr>
              <a:t>-&gt;</a:t>
            </a:r>
            <a:r>
              <a:rPr lang="zh-CN" altLang="en-US">
                <a:ea typeface="宋体" charset="-122"/>
              </a:rPr>
              <a:t>实现代码</a:t>
            </a:r>
          </a:p>
          <a:p>
            <a:pPr eaLnBrk="1" hangingPunct="1"/>
            <a:r>
              <a:rPr lang="zh-CN" altLang="en-US">
                <a:ea typeface="宋体" charset="-122"/>
              </a:rPr>
              <a:t>		 * </a:t>
            </a:r>
          </a:p>
          <a:p>
            <a:pPr eaLnBrk="1" hangingPunct="1"/>
            <a:r>
              <a:rPr lang="zh-CN" altLang="en-US">
                <a:ea typeface="宋体" charset="-122"/>
              </a:rPr>
              <a:t>		 * </a:t>
            </a:r>
            <a:r>
              <a:rPr lang="en-US" altLang="zh-CN">
                <a:ea typeface="宋体" charset="-122"/>
              </a:rPr>
              <a:t>1) </a:t>
            </a:r>
            <a:r>
              <a:rPr lang="zh-CN" altLang="en-US">
                <a:ea typeface="宋体" charset="-122"/>
              </a:rPr>
              <a:t>在</a:t>
            </a:r>
            <a:r>
              <a:rPr lang="en-US" altLang="zh-CN">
                <a:ea typeface="宋体" charset="-122"/>
              </a:rPr>
              <a:t>first </a:t>
            </a:r>
            <a:r>
              <a:rPr lang="zh-CN" altLang="en-US">
                <a:ea typeface="宋体" charset="-122"/>
              </a:rPr>
              <a:t>前面 设计一个辅助指针（</a:t>
            </a:r>
            <a:r>
              <a:rPr lang="en-US" altLang="zh-CN">
                <a:ea typeface="宋体" charset="-122"/>
              </a:rPr>
              <a:t>helper</a:t>
            </a:r>
            <a:r>
              <a:rPr lang="zh-CN" altLang="en-US">
                <a:ea typeface="宋体" charset="-122"/>
              </a:rPr>
              <a:t>） </a:t>
            </a:r>
            <a:r>
              <a:rPr lang="en-US" altLang="zh-CN">
                <a:ea typeface="宋体" charset="-122"/>
              </a:rPr>
              <a:t>, </a:t>
            </a:r>
            <a:r>
              <a:rPr lang="zh-CN" altLang="en-US">
                <a:ea typeface="宋体" charset="-122"/>
              </a:rPr>
              <a:t>即将</a:t>
            </a:r>
            <a:r>
              <a:rPr lang="en-US" altLang="zh-CN">
                <a:ea typeface="宋体" charset="-122"/>
              </a:rPr>
              <a:t>helper </a:t>
            </a:r>
            <a:r>
              <a:rPr lang="zh-CN" altLang="en-US">
                <a:ea typeface="宋体" charset="-122"/>
              </a:rPr>
              <a:t>指针定位到 </a:t>
            </a:r>
            <a:r>
              <a:rPr lang="en-US" altLang="zh-CN">
                <a:ea typeface="宋体" charset="-122"/>
              </a:rPr>
              <a:t>first </a:t>
            </a:r>
            <a:r>
              <a:rPr lang="zh-CN" altLang="en-US">
                <a:ea typeface="宋体" charset="-122"/>
              </a:rPr>
              <a:t>前面 </a:t>
            </a:r>
            <a:r>
              <a:rPr lang="en-US" altLang="zh-CN">
                <a:ea typeface="宋体" charset="-122"/>
              </a:rPr>
              <a:t>2) </a:t>
            </a:r>
            <a:r>
              <a:rPr lang="zh-CN" altLang="en-US">
                <a:ea typeface="宋体" charset="-122"/>
              </a:rPr>
              <a:t>将</a:t>
            </a:r>
            <a:r>
              <a:rPr lang="en-US" altLang="zh-CN">
                <a:ea typeface="宋体" charset="-122"/>
              </a:rPr>
              <a:t>first</a:t>
            </a:r>
          </a:p>
          <a:p>
            <a:pPr eaLnBrk="1" hangingPunct="1"/>
            <a:r>
              <a:rPr lang="en-US" altLang="zh-CN">
                <a:ea typeface="宋体" charset="-122"/>
              </a:rPr>
              <a:t>		 * </a:t>
            </a:r>
            <a:r>
              <a:rPr lang="zh-CN" altLang="en-US">
                <a:ea typeface="宋体" charset="-122"/>
              </a:rPr>
              <a:t>指针移动到 </a:t>
            </a:r>
            <a:r>
              <a:rPr lang="en-US" altLang="zh-CN">
                <a:ea typeface="宋体" charset="-122"/>
              </a:rPr>
              <a:t>startNo </a:t>
            </a:r>
            <a:r>
              <a:rPr lang="zh-CN" altLang="en-US">
                <a:ea typeface="宋体" charset="-122"/>
              </a:rPr>
              <a:t>这个小孩</a:t>
            </a:r>
            <a:r>
              <a:rPr lang="en-US" altLang="zh-CN">
                <a:ea typeface="宋体" charset="-122"/>
              </a:rPr>
              <a:t>(helper </a:t>
            </a:r>
            <a:r>
              <a:rPr lang="zh-CN" altLang="en-US">
                <a:ea typeface="宋体" charset="-122"/>
              </a:rPr>
              <a:t>对应移动</a:t>
            </a:r>
            <a:r>
              <a:rPr lang="en-US" altLang="zh-CN">
                <a:ea typeface="宋体" charset="-122"/>
              </a:rPr>
              <a:t>) 3) </a:t>
            </a:r>
            <a:r>
              <a:rPr lang="zh-CN" altLang="en-US">
                <a:ea typeface="宋体" charset="-122"/>
              </a:rPr>
              <a:t>开始数 </a:t>
            </a:r>
            <a:r>
              <a:rPr lang="en-US" altLang="zh-CN">
                <a:ea typeface="宋体" charset="-122"/>
              </a:rPr>
              <a:t>countNum </a:t>
            </a:r>
            <a:r>
              <a:rPr lang="zh-CN" altLang="en-US">
                <a:ea typeface="宋体" charset="-122"/>
              </a:rPr>
              <a:t>个数</a:t>
            </a:r>
            <a:r>
              <a:rPr lang="en-US" altLang="zh-CN">
                <a:ea typeface="宋体" charset="-122"/>
              </a:rPr>
              <a:t>[first </a:t>
            </a:r>
            <a:r>
              <a:rPr lang="zh-CN" altLang="en-US">
                <a:ea typeface="宋体" charset="-122"/>
              </a:rPr>
              <a:t>和 </a:t>
            </a:r>
            <a:r>
              <a:rPr lang="en-US" altLang="zh-CN">
                <a:ea typeface="宋体" charset="-122"/>
              </a:rPr>
              <a:t>helper</a:t>
            </a:r>
          </a:p>
          <a:p>
            <a:pPr eaLnBrk="1" hangingPunct="1"/>
            <a:r>
              <a:rPr lang="en-US" altLang="zh-CN">
                <a:ea typeface="宋体" charset="-122"/>
              </a:rPr>
              <a:t>		 * </a:t>
            </a:r>
            <a:r>
              <a:rPr lang="zh-CN" altLang="en-US">
                <a:ea typeface="宋体" charset="-122"/>
              </a:rPr>
              <a:t>会对应的移动</a:t>
            </a:r>
            <a:r>
              <a:rPr lang="en-US" altLang="zh-CN">
                <a:ea typeface="宋体" charset="-122"/>
              </a:rPr>
              <a:t>] 4) </a:t>
            </a:r>
            <a:r>
              <a:rPr lang="zh-CN" altLang="en-US">
                <a:ea typeface="宋体" charset="-122"/>
              </a:rPr>
              <a:t>删除</a:t>
            </a:r>
            <a:r>
              <a:rPr lang="en-US" altLang="zh-CN">
                <a:ea typeface="宋体" charset="-122"/>
              </a:rPr>
              <a:t>first </a:t>
            </a:r>
            <a:r>
              <a:rPr lang="zh-CN" altLang="en-US">
                <a:ea typeface="宋体" charset="-122"/>
              </a:rPr>
              <a:t>指向的这个小孩节点 </a:t>
            </a:r>
            <a:r>
              <a:rPr lang="en-US" altLang="zh-CN">
                <a:ea typeface="宋体" charset="-122"/>
              </a:rPr>
              <a:t>5) </a:t>
            </a:r>
            <a:r>
              <a:rPr lang="zh-CN" altLang="en-US">
                <a:ea typeface="宋体" charset="-122"/>
              </a:rPr>
              <a:t>思路</a:t>
            </a:r>
          </a:p>
          <a:p>
            <a:pPr eaLnBrk="1" hangingPunct="1"/>
            <a:r>
              <a:rPr lang="zh-CN" altLang="en-US">
                <a:ea typeface="宋体" charset="-122"/>
              </a:rPr>
              <a:t>		 * </a:t>
            </a:r>
          </a:p>
          <a:p>
            <a:pPr eaLnBrk="1" hangingPunct="1"/>
            <a:r>
              <a:rPr lang="zh-CN" altLang="en-US">
                <a:ea typeface="宋体" charset="-122"/>
              </a:rPr>
              <a:t>		 *</a:t>
            </a:r>
            <a:r>
              <a:rPr lang="en-US" altLang="zh-CN">
                <a:ea typeface="宋体" charset="-122"/>
              </a:rPr>
              <a:t>/</a:t>
            </a:r>
          </a:p>
          <a:p>
            <a:pPr eaLnBrk="1" hangingPunct="1"/>
            <a:r>
              <a:rPr lang="en-US" altLang="zh-CN">
                <a:ea typeface="宋体" charset="-122"/>
              </a:rPr>
              <a:t>		Boy helper = first;</a:t>
            </a:r>
          </a:p>
          <a:p>
            <a:pPr eaLnBrk="1" hangingPunct="1"/>
            <a:r>
              <a:rPr lang="en-US" altLang="zh-CN">
                <a:ea typeface="宋体" charset="-122"/>
              </a:rPr>
              <a:t>		// 1)</a:t>
            </a:r>
            <a:r>
              <a:rPr lang="zh-CN" altLang="en-US">
                <a:ea typeface="宋体" charset="-122"/>
              </a:rPr>
              <a:t>即将</a:t>
            </a:r>
            <a:r>
              <a:rPr lang="en-US" altLang="zh-CN">
                <a:ea typeface="宋体" charset="-122"/>
              </a:rPr>
              <a:t>helper </a:t>
            </a:r>
            <a:r>
              <a:rPr lang="zh-CN" altLang="en-US">
                <a:ea typeface="宋体" charset="-122"/>
              </a:rPr>
              <a:t>指针定位到 </a:t>
            </a:r>
            <a:r>
              <a:rPr lang="en-US" altLang="zh-CN">
                <a:ea typeface="宋体" charset="-122"/>
              </a:rPr>
              <a:t>first </a:t>
            </a:r>
            <a:r>
              <a:rPr lang="zh-CN" altLang="en-US">
                <a:ea typeface="宋体" charset="-122"/>
              </a:rPr>
              <a:t>前面</a:t>
            </a:r>
          </a:p>
          <a:p>
            <a:pPr eaLnBrk="1" hangingPunct="1"/>
            <a:r>
              <a:rPr lang="zh-CN" altLang="en-US">
                <a:ea typeface="宋体" charset="-122"/>
              </a:rPr>
              <a:t>		</a:t>
            </a:r>
            <a:r>
              <a:rPr lang="en-US" altLang="zh-CN">
                <a:ea typeface="宋体" charset="-122"/>
              </a:rPr>
              <a:t>while (true) {</a:t>
            </a:r>
          </a:p>
          <a:p>
            <a:pPr eaLnBrk="1" hangingPunct="1"/>
            <a:r>
              <a:rPr lang="en-US" altLang="zh-CN">
                <a:ea typeface="宋体" charset="-122"/>
              </a:rPr>
              <a:t>			if (helper.getNext() == first) {</a:t>
            </a:r>
          </a:p>
          <a:p>
            <a:pPr eaLnBrk="1" hangingPunct="1"/>
            <a:r>
              <a:rPr lang="en-US" altLang="zh-CN">
                <a:ea typeface="宋体" charset="-122"/>
              </a:rPr>
              <a:t>				break;</a:t>
            </a:r>
          </a:p>
          <a:p>
            <a:pPr eaLnBrk="1" hangingPunct="1"/>
            <a:r>
              <a:rPr lang="en-US" altLang="zh-CN">
                <a:ea typeface="宋体" charset="-122"/>
              </a:rPr>
              <a:t>			}</a:t>
            </a:r>
          </a:p>
          <a:p>
            <a:pPr eaLnBrk="1" hangingPunct="1"/>
            <a:r>
              <a:rPr lang="en-US" altLang="zh-CN">
                <a:ea typeface="宋体" charset="-122"/>
              </a:rPr>
              <a:t>			helper = helper.getNext();</a:t>
            </a:r>
          </a:p>
          <a:p>
            <a:pPr eaLnBrk="1" hangingPunct="1"/>
            <a:r>
              <a:rPr lang="en-US" altLang="zh-CN">
                <a:ea typeface="宋体" charset="-122"/>
              </a:rPr>
              <a:t>		}</a:t>
            </a:r>
          </a:p>
          <a:p>
            <a:pPr eaLnBrk="1" hangingPunct="1"/>
            <a:r>
              <a:rPr lang="en-US" altLang="zh-CN">
                <a:ea typeface="宋体" charset="-122"/>
              </a:rPr>
              <a:t>		// 2)</a:t>
            </a:r>
            <a:r>
              <a:rPr lang="zh-CN" altLang="en-US">
                <a:ea typeface="宋体" charset="-122"/>
              </a:rPr>
              <a:t>将</a:t>
            </a:r>
            <a:r>
              <a:rPr lang="en-US" altLang="zh-CN">
                <a:ea typeface="宋体" charset="-122"/>
              </a:rPr>
              <a:t>first </a:t>
            </a:r>
            <a:r>
              <a:rPr lang="zh-CN" altLang="en-US">
                <a:ea typeface="宋体" charset="-122"/>
              </a:rPr>
              <a:t>指针移动到 </a:t>
            </a:r>
            <a:r>
              <a:rPr lang="en-US" altLang="zh-CN">
                <a:ea typeface="宋体" charset="-122"/>
              </a:rPr>
              <a:t>startNo </a:t>
            </a:r>
            <a:r>
              <a:rPr lang="zh-CN" altLang="en-US">
                <a:ea typeface="宋体" charset="-122"/>
              </a:rPr>
              <a:t>这个小孩</a:t>
            </a:r>
            <a:r>
              <a:rPr lang="en-US" altLang="zh-CN">
                <a:ea typeface="宋体" charset="-122"/>
              </a:rPr>
              <a:t>(helper </a:t>
            </a:r>
            <a:r>
              <a:rPr lang="zh-CN" altLang="en-US">
                <a:ea typeface="宋体" charset="-122"/>
              </a:rPr>
              <a:t>对应移动</a:t>
            </a:r>
            <a:r>
              <a:rPr lang="en-US" altLang="zh-CN">
                <a:ea typeface="宋体" charset="-122"/>
              </a:rPr>
              <a:t>)</a:t>
            </a:r>
          </a:p>
          <a:p>
            <a:pPr eaLnBrk="1" hangingPunct="1"/>
            <a:r>
              <a:rPr lang="en-US" altLang="zh-CN">
                <a:ea typeface="宋体" charset="-122"/>
              </a:rPr>
              <a:t>		for (int j = 0; j &lt; startNo - 1; j++) {</a:t>
            </a:r>
          </a:p>
          <a:p>
            <a:pPr eaLnBrk="1" hangingPunct="1"/>
            <a:r>
              <a:rPr lang="en-US" altLang="zh-CN">
                <a:ea typeface="宋体" charset="-122"/>
              </a:rPr>
              <a:t>			first = first.getNext();</a:t>
            </a:r>
          </a:p>
          <a:p>
            <a:pPr eaLnBrk="1" hangingPunct="1"/>
            <a:r>
              <a:rPr lang="en-US" altLang="zh-CN">
                <a:ea typeface="宋体" charset="-122"/>
              </a:rPr>
              <a:t>			helper = helper.getNext();</a:t>
            </a:r>
          </a:p>
          <a:p>
            <a:pPr eaLnBrk="1" hangingPunct="1"/>
            <a:r>
              <a:rPr lang="en-US" altLang="zh-CN">
                <a:ea typeface="宋体" charset="-122"/>
              </a:rPr>
              <a:t>		}</a:t>
            </a:r>
          </a:p>
          <a:p>
            <a:pPr eaLnBrk="1" hangingPunct="1"/>
            <a:r>
              <a:rPr lang="en-US" altLang="zh-CN">
                <a:ea typeface="宋体" charset="-122"/>
              </a:rPr>
              <a:t>		// </a:t>
            </a:r>
            <a:r>
              <a:rPr lang="zh-CN" altLang="en-US">
                <a:ea typeface="宋体" charset="-122"/>
              </a:rPr>
              <a:t>开始数数，按照给定的值，每数到一个小孩就出圈</a:t>
            </a:r>
            <a:r>
              <a:rPr lang="en-US" altLang="zh-CN">
                <a:ea typeface="宋体" charset="-122"/>
              </a:rPr>
              <a:t>, </a:t>
            </a:r>
            <a:r>
              <a:rPr lang="zh-CN" altLang="en-US">
                <a:ea typeface="宋体" charset="-122"/>
              </a:rPr>
              <a:t>直到环形链表只有一个节点</a:t>
            </a:r>
          </a:p>
          <a:p>
            <a:pPr eaLnBrk="1" hangingPunct="1"/>
            <a:r>
              <a:rPr lang="zh-CN" altLang="en-US">
                <a:ea typeface="宋体" charset="-122"/>
              </a:rPr>
              <a:t>		</a:t>
            </a:r>
            <a:r>
              <a:rPr lang="en-US" altLang="zh-CN">
                <a:ea typeface="宋体" charset="-122"/>
              </a:rPr>
              <a:t>while (true) {</a:t>
            </a:r>
          </a:p>
          <a:p>
            <a:pPr eaLnBrk="1" hangingPunct="1"/>
            <a:r>
              <a:rPr lang="en-US" altLang="zh-CN">
                <a:ea typeface="宋体" charset="-122"/>
              </a:rPr>
              <a:t>			if (helper == first) {</a:t>
            </a:r>
          </a:p>
          <a:p>
            <a:pPr eaLnBrk="1" hangingPunct="1"/>
            <a:r>
              <a:rPr lang="en-US" altLang="zh-CN">
                <a:ea typeface="宋体" charset="-122"/>
              </a:rPr>
              <a:t>				// </a:t>
            </a:r>
            <a:r>
              <a:rPr lang="zh-CN" altLang="en-US">
                <a:ea typeface="宋体" charset="-122"/>
              </a:rPr>
              <a:t>只有一个人</a:t>
            </a:r>
          </a:p>
          <a:p>
            <a:pPr eaLnBrk="1" hangingPunct="1"/>
            <a:r>
              <a:rPr lang="zh-CN" altLang="en-US">
                <a:ea typeface="宋体" charset="-122"/>
              </a:rPr>
              <a:t>				</a:t>
            </a:r>
            <a:r>
              <a:rPr lang="en-US" altLang="zh-CN">
                <a:ea typeface="宋体" charset="-122"/>
              </a:rPr>
              <a:t>break;</a:t>
            </a:r>
          </a:p>
          <a:p>
            <a:pPr eaLnBrk="1" hangingPunct="1"/>
            <a:r>
              <a:rPr lang="en-US" altLang="zh-CN">
                <a:ea typeface="宋体" charset="-122"/>
              </a:rPr>
              <a:t>			}</a:t>
            </a:r>
          </a:p>
          <a:p>
            <a:pPr eaLnBrk="1" hangingPunct="1"/>
            <a:r>
              <a:rPr lang="en-US" altLang="zh-CN">
                <a:ea typeface="宋体" charset="-122"/>
              </a:rPr>
              <a:t>			// 3) </a:t>
            </a:r>
            <a:r>
              <a:rPr lang="zh-CN" altLang="en-US">
                <a:ea typeface="宋体" charset="-122"/>
              </a:rPr>
              <a:t>开始数 </a:t>
            </a:r>
            <a:r>
              <a:rPr lang="en-US" altLang="zh-CN">
                <a:ea typeface="宋体" charset="-122"/>
              </a:rPr>
              <a:t>countNum </a:t>
            </a:r>
            <a:r>
              <a:rPr lang="zh-CN" altLang="en-US">
                <a:ea typeface="宋体" charset="-122"/>
              </a:rPr>
              <a:t>个数</a:t>
            </a:r>
            <a:r>
              <a:rPr lang="en-US" altLang="zh-CN">
                <a:ea typeface="宋体" charset="-122"/>
              </a:rPr>
              <a:t>[first </a:t>
            </a:r>
            <a:r>
              <a:rPr lang="zh-CN" altLang="en-US">
                <a:ea typeface="宋体" charset="-122"/>
              </a:rPr>
              <a:t>和 </a:t>
            </a:r>
            <a:r>
              <a:rPr lang="en-US" altLang="zh-CN">
                <a:ea typeface="宋体" charset="-122"/>
              </a:rPr>
              <a:t>helper </a:t>
            </a:r>
            <a:r>
              <a:rPr lang="zh-CN" altLang="en-US">
                <a:ea typeface="宋体" charset="-122"/>
              </a:rPr>
              <a:t>会对应的移动</a:t>
            </a:r>
            <a:r>
              <a:rPr lang="en-US" altLang="zh-CN">
                <a:ea typeface="宋体" charset="-122"/>
              </a:rPr>
              <a:t>]</a:t>
            </a:r>
          </a:p>
          <a:p>
            <a:pPr eaLnBrk="1" hangingPunct="1"/>
            <a:r>
              <a:rPr lang="en-US" altLang="zh-CN">
                <a:ea typeface="宋体" charset="-122"/>
              </a:rPr>
              <a:t>			for (int j = 0; j &lt; countNum - 1; j++) {// 3</a:t>
            </a:r>
          </a:p>
          <a:p>
            <a:pPr eaLnBrk="1" hangingPunct="1"/>
            <a:r>
              <a:rPr lang="en-US" altLang="zh-CN">
                <a:ea typeface="宋体" charset="-122"/>
              </a:rPr>
              <a:t>				first = first.getNext();</a:t>
            </a:r>
          </a:p>
          <a:p>
            <a:pPr eaLnBrk="1" hangingPunct="1"/>
            <a:r>
              <a:rPr lang="en-US" altLang="zh-CN">
                <a:ea typeface="宋体" charset="-122"/>
              </a:rPr>
              <a:t>				helper = helper.getNext();</a:t>
            </a:r>
          </a:p>
          <a:p>
            <a:pPr eaLnBrk="1" hangingPunct="1"/>
            <a:r>
              <a:rPr lang="en-US" altLang="zh-CN">
                <a:ea typeface="宋体" charset="-122"/>
              </a:rPr>
              <a:t>			}</a:t>
            </a:r>
          </a:p>
          <a:p>
            <a:pPr eaLnBrk="1" hangingPunct="1"/>
            <a:r>
              <a:rPr lang="en-US" altLang="zh-CN">
                <a:ea typeface="宋体" charset="-122"/>
              </a:rPr>
              <a:t>			// </a:t>
            </a:r>
            <a:r>
              <a:rPr lang="zh-CN" altLang="en-US">
                <a:ea typeface="宋体" charset="-122"/>
              </a:rPr>
              <a:t>输出出圈的人的信息</a:t>
            </a:r>
          </a:p>
          <a:p>
            <a:pPr eaLnBrk="1" hangingPunct="1"/>
            <a:r>
              <a:rPr lang="zh-CN" altLang="en-US">
                <a:ea typeface="宋体" charset="-122"/>
              </a:rPr>
              <a:t>			</a:t>
            </a:r>
            <a:r>
              <a:rPr lang="en-US" altLang="zh-CN">
                <a:ea typeface="宋体" charset="-122"/>
              </a:rPr>
              <a:t>System.out.printf("</a:t>
            </a:r>
            <a:r>
              <a:rPr lang="zh-CN" altLang="en-US">
                <a:ea typeface="宋体" charset="-122"/>
              </a:rPr>
              <a:t>小孩</a:t>
            </a:r>
            <a:r>
              <a:rPr lang="en-US" altLang="zh-CN">
                <a:ea typeface="宋体" charset="-122"/>
              </a:rPr>
              <a:t>%d</a:t>
            </a:r>
            <a:r>
              <a:rPr lang="zh-CN" altLang="en-US">
                <a:ea typeface="宋体" charset="-122"/>
              </a:rPr>
              <a:t>出圈</a:t>
            </a:r>
            <a:r>
              <a:rPr lang="en-US" altLang="zh-CN">
                <a:ea typeface="宋体" charset="-122"/>
              </a:rPr>
              <a:t>\n", first.getNo());</a:t>
            </a:r>
          </a:p>
          <a:p>
            <a:pPr eaLnBrk="1" hangingPunct="1"/>
            <a:r>
              <a:rPr lang="en-US" altLang="zh-CN">
                <a:ea typeface="宋体" charset="-122"/>
              </a:rPr>
              <a:t>			// </a:t>
            </a:r>
            <a:r>
              <a:rPr lang="zh-CN" altLang="en-US">
                <a:ea typeface="宋体" charset="-122"/>
              </a:rPr>
              <a:t>将</a:t>
            </a:r>
            <a:r>
              <a:rPr lang="en-US" altLang="zh-CN">
                <a:ea typeface="宋体" charset="-122"/>
              </a:rPr>
              <a:t>first </a:t>
            </a:r>
            <a:r>
              <a:rPr lang="zh-CN" altLang="en-US">
                <a:ea typeface="宋体" charset="-122"/>
              </a:rPr>
              <a:t>指向的节点删除</a:t>
            </a:r>
          </a:p>
          <a:p>
            <a:pPr eaLnBrk="1" hangingPunct="1"/>
            <a:r>
              <a:rPr lang="zh-CN" altLang="en-US">
                <a:ea typeface="宋体" charset="-122"/>
              </a:rPr>
              <a:t>			</a:t>
            </a:r>
            <a:r>
              <a:rPr lang="en-US" altLang="zh-CN">
                <a:ea typeface="宋体" charset="-122"/>
              </a:rPr>
              <a:t>first = first.getNext();</a:t>
            </a:r>
          </a:p>
          <a:p>
            <a:pPr eaLnBrk="1" hangingPunct="1"/>
            <a:r>
              <a:rPr lang="en-US" altLang="zh-CN">
                <a:ea typeface="宋体" charset="-122"/>
              </a:rPr>
              <a:t>			helper.setNext(first);</a:t>
            </a:r>
          </a:p>
          <a:p>
            <a:pPr eaLnBrk="1" hangingPunct="1"/>
            <a:endParaRPr lang="en-US" altLang="zh-CN">
              <a:ea typeface="宋体" charset="-122"/>
            </a:endParaRPr>
          </a:p>
          <a:p>
            <a:pPr eaLnBrk="1" hangingPunct="1"/>
            <a:r>
              <a:rPr lang="en-US" altLang="zh-CN">
                <a:ea typeface="宋体" charset="-122"/>
              </a:rPr>
              <a:t>		}</a:t>
            </a:r>
          </a:p>
          <a:p>
            <a:pPr eaLnBrk="1" hangingPunct="1"/>
            <a:r>
              <a:rPr lang="en-US" altLang="zh-CN">
                <a:ea typeface="宋体" charset="-122"/>
              </a:rPr>
              <a:t>		// </a:t>
            </a:r>
            <a:r>
              <a:rPr lang="zh-CN" altLang="en-US">
                <a:ea typeface="宋体" charset="-122"/>
              </a:rPr>
              <a:t>当</a:t>
            </a:r>
            <a:r>
              <a:rPr lang="en-US" altLang="zh-CN">
                <a:ea typeface="宋体" charset="-122"/>
              </a:rPr>
              <a:t>while</a:t>
            </a:r>
            <a:r>
              <a:rPr lang="zh-CN" altLang="en-US">
                <a:ea typeface="宋体" charset="-122"/>
              </a:rPr>
              <a:t>结束后</a:t>
            </a:r>
            <a:r>
              <a:rPr lang="en-US" altLang="zh-CN">
                <a:ea typeface="宋体" charset="-122"/>
              </a:rPr>
              <a:t>, </a:t>
            </a:r>
            <a:r>
              <a:rPr lang="zh-CN" altLang="en-US">
                <a:ea typeface="宋体" charset="-122"/>
              </a:rPr>
              <a:t>只有一个人</a:t>
            </a:r>
          </a:p>
          <a:p>
            <a:pPr eaLnBrk="1" hangingPunct="1"/>
            <a:r>
              <a:rPr lang="zh-CN" altLang="en-US">
                <a:ea typeface="宋体" charset="-122"/>
              </a:rPr>
              <a:t>		</a:t>
            </a:r>
            <a:r>
              <a:rPr lang="en-US" altLang="zh-CN">
                <a:ea typeface="宋体" charset="-122"/>
              </a:rPr>
              <a:t>System.out.printf("</a:t>
            </a:r>
            <a:r>
              <a:rPr lang="zh-CN" altLang="en-US">
                <a:ea typeface="宋体" charset="-122"/>
              </a:rPr>
              <a:t>最后留在圈的人是 小孩编号为 </a:t>
            </a:r>
            <a:r>
              <a:rPr lang="en-US" altLang="zh-CN">
                <a:ea typeface="宋体" charset="-122"/>
              </a:rPr>
              <a:t>%d\n", first.getNo());</a:t>
            </a:r>
          </a:p>
          <a:p>
            <a:pPr eaLnBrk="1" hangingPunct="1"/>
            <a:endParaRPr lang="en-US" altLang="zh-CN">
              <a:ea typeface="宋体" charset="-122"/>
            </a:endParaRPr>
          </a:p>
          <a:p>
            <a:pPr eaLnBrk="1" hangingPunct="1"/>
            <a:r>
              <a:rPr lang="en-US" altLang="zh-CN">
                <a:ea typeface="宋体" charset="-122"/>
              </a:rPr>
              <a:t>	}</a:t>
            </a:r>
          </a:p>
          <a:p>
            <a:pPr eaLnBrk="1" hangingPunct="1"/>
            <a:r>
              <a:rPr lang="en-US" altLang="zh-CN">
                <a:ea typeface="宋体" charset="-122"/>
              </a:rPr>
              <a:t>	// </a:t>
            </a:r>
            <a:r>
              <a:rPr lang="zh-CN" altLang="en-US">
                <a:ea typeface="宋体" charset="-122"/>
              </a:rPr>
              <a:t>遍历单向的环形链表</a:t>
            </a:r>
          </a:p>
          <a:p>
            <a:pPr eaLnBrk="1" hangingPunct="1"/>
            <a:r>
              <a:rPr lang="zh-CN" altLang="en-US">
                <a:ea typeface="宋体" charset="-122"/>
              </a:rPr>
              <a:t>	</a:t>
            </a:r>
            <a:r>
              <a:rPr lang="en-US" altLang="zh-CN">
                <a:ea typeface="宋体" charset="-122"/>
              </a:rPr>
              <a:t>public void showBoy() {</a:t>
            </a:r>
          </a:p>
          <a:p>
            <a:pPr eaLnBrk="1" hangingPunct="1"/>
            <a:r>
              <a:rPr lang="en-US" altLang="zh-CN">
                <a:ea typeface="宋体" charset="-122"/>
              </a:rPr>
              <a:t>		if (first.getNext() == null) {</a:t>
            </a:r>
          </a:p>
          <a:p>
            <a:pPr eaLnBrk="1" hangingPunct="1"/>
            <a:r>
              <a:rPr lang="en-US" altLang="zh-CN">
                <a:ea typeface="宋体" charset="-122"/>
              </a:rPr>
              <a:t>			System.out.println("</a:t>
            </a:r>
            <a:r>
              <a:rPr lang="zh-CN" altLang="en-US">
                <a:ea typeface="宋体" charset="-122"/>
              </a:rPr>
              <a:t>没有任何小孩</a:t>
            </a:r>
            <a:r>
              <a:rPr lang="en-US" altLang="zh-CN">
                <a:ea typeface="宋体" charset="-122"/>
              </a:rPr>
              <a:t>~");</a:t>
            </a:r>
          </a:p>
          <a:p>
            <a:pPr eaLnBrk="1" hangingPunct="1"/>
            <a:r>
              <a:rPr lang="en-US" altLang="zh-CN">
                <a:ea typeface="宋体" charset="-122"/>
              </a:rPr>
              <a:t>			return;</a:t>
            </a:r>
          </a:p>
          <a:p>
            <a:pPr eaLnBrk="1" hangingPunct="1"/>
            <a:r>
              <a:rPr lang="en-US" altLang="zh-CN">
                <a:ea typeface="宋体" charset="-122"/>
              </a:rPr>
              <a:t>		}</a:t>
            </a:r>
          </a:p>
          <a:p>
            <a:pPr eaLnBrk="1" hangingPunct="1"/>
            <a:r>
              <a:rPr lang="en-US" altLang="zh-CN">
                <a:ea typeface="宋体" charset="-122"/>
              </a:rPr>
              <a:t>		// </a:t>
            </a:r>
            <a:r>
              <a:rPr lang="zh-CN" altLang="en-US">
                <a:ea typeface="宋体" charset="-122"/>
              </a:rPr>
              <a:t>因为</a:t>
            </a:r>
            <a:r>
              <a:rPr lang="en-US" altLang="zh-CN">
                <a:ea typeface="宋体" charset="-122"/>
              </a:rPr>
              <a:t>first</a:t>
            </a:r>
            <a:r>
              <a:rPr lang="zh-CN" altLang="en-US">
                <a:ea typeface="宋体" charset="-122"/>
              </a:rPr>
              <a:t>不能动，还是借助一个辅助指针完成遍历</a:t>
            </a:r>
          </a:p>
          <a:p>
            <a:pPr eaLnBrk="1" hangingPunct="1"/>
            <a:r>
              <a:rPr lang="zh-CN" altLang="en-US">
                <a:ea typeface="宋体" charset="-122"/>
              </a:rPr>
              <a:t>		</a:t>
            </a:r>
            <a:r>
              <a:rPr lang="en-US" altLang="zh-CN">
                <a:ea typeface="宋体" charset="-122"/>
              </a:rPr>
              <a:t>Boy curBoy = first;</a:t>
            </a:r>
          </a:p>
          <a:p>
            <a:pPr eaLnBrk="1" hangingPunct="1"/>
            <a:r>
              <a:rPr lang="en-US" altLang="zh-CN">
                <a:ea typeface="宋体" charset="-122"/>
              </a:rPr>
              <a:t>		while (true) {</a:t>
            </a:r>
          </a:p>
          <a:p>
            <a:pPr eaLnBrk="1" hangingPunct="1"/>
            <a:r>
              <a:rPr lang="en-US" altLang="zh-CN">
                <a:ea typeface="宋体" charset="-122"/>
              </a:rPr>
              <a:t>			System.out.printf("</a:t>
            </a:r>
            <a:r>
              <a:rPr lang="zh-CN" altLang="en-US">
                <a:ea typeface="宋体" charset="-122"/>
              </a:rPr>
              <a:t>小孩编号 </a:t>
            </a:r>
            <a:r>
              <a:rPr lang="en-US" altLang="zh-CN">
                <a:ea typeface="宋体" charset="-122"/>
              </a:rPr>
              <a:t>%d\n", curBoy.getNo());</a:t>
            </a:r>
          </a:p>
          <a:p>
            <a:pPr eaLnBrk="1" hangingPunct="1"/>
            <a:r>
              <a:rPr lang="en-US" altLang="zh-CN">
                <a:ea typeface="宋体" charset="-122"/>
              </a:rPr>
              <a:t>			if (curBoy.getNext() == first) {</a:t>
            </a:r>
          </a:p>
          <a:p>
            <a:pPr eaLnBrk="1" hangingPunct="1"/>
            <a:r>
              <a:rPr lang="en-US" altLang="zh-CN">
                <a:ea typeface="宋体" charset="-122"/>
              </a:rPr>
              <a:t>				break;</a:t>
            </a:r>
          </a:p>
          <a:p>
            <a:pPr eaLnBrk="1" hangingPunct="1"/>
            <a:r>
              <a:rPr lang="en-US" altLang="zh-CN">
                <a:ea typeface="宋体" charset="-122"/>
              </a:rPr>
              <a:t>			}</a:t>
            </a:r>
          </a:p>
          <a:p>
            <a:pPr eaLnBrk="1" hangingPunct="1"/>
            <a:r>
              <a:rPr lang="en-US" altLang="zh-CN">
                <a:ea typeface="宋体" charset="-122"/>
              </a:rPr>
              <a:t>			curBoy = curBoy.getNext(); // curBoy</a:t>
            </a:r>
            <a:r>
              <a:rPr lang="zh-CN" altLang="en-US">
                <a:ea typeface="宋体" charset="-122"/>
              </a:rPr>
              <a:t>后移</a:t>
            </a:r>
          </a:p>
          <a:p>
            <a:pPr eaLnBrk="1" hangingPunct="1"/>
            <a:r>
              <a:rPr lang="zh-CN" altLang="en-US">
                <a:ea typeface="宋体" charset="-122"/>
              </a:rPr>
              <a:t>		</a:t>
            </a:r>
            <a:r>
              <a:rPr lang="en-US" altLang="zh-CN">
                <a:ea typeface="宋体" charset="-122"/>
              </a:rPr>
              <a:t>}</a:t>
            </a:r>
          </a:p>
          <a:p>
            <a:pPr eaLnBrk="1" hangingPunct="1"/>
            <a:r>
              <a:rPr lang="en-US" altLang="zh-CN">
                <a:ea typeface="宋体" charset="-122"/>
              </a:rPr>
              <a:t>	}</a:t>
            </a:r>
          </a:p>
          <a:p>
            <a:pPr eaLnBrk="1" hangingPunct="1"/>
            <a:r>
              <a:rPr lang="en-US" altLang="zh-CN">
                <a:ea typeface="宋体" charset="-122"/>
              </a:rPr>
              <a:t>}</a:t>
            </a:r>
          </a:p>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38</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39</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40</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b="1" kern="1200">
                <a:solidFill>
                  <a:schemeClr val="tx1"/>
                </a:solidFill>
                <a:effectLst/>
                <a:latin typeface="+mn-lt"/>
                <a:ea typeface="+mn-ea"/>
                <a:cs typeface="+mn-cs"/>
              </a:rPr>
              <a:t>//</a:t>
            </a:r>
          </a:p>
          <a:p>
            <a:endParaRPr lang="en-US" altLang="zh-CN" sz="1200" b="1" kern="1200">
              <a:solidFill>
                <a:schemeClr val="tx1"/>
              </a:solidFill>
              <a:effectLst/>
              <a:latin typeface="+mn-lt"/>
              <a:ea typeface="+mn-ea"/>
              <a:cs typeface="+mn-cs"/>
            </a:endParaRPr>
          </a:p>
          <a:p>
            <a:endParaRPr lang="en-US" altLang="zh-CN" sz="1200" b="1" kern="1200">
              <a:solidFill>
                <a:schemeClr val="tx1"/>
              </a:solidFill>
              <a:effectLst/>
              <a:latin typeface="+mn-lt"/>
              <a:ea typeface="+mn-ea"/>
              <a:cs typeface="+mn-cs"/>
            </a:endParaRPr>
          </a:p>
          <a:p>
            <a:endParaRPr lang="en-US" altLang="zh-CN" sz="1200" b="1" kern="1200">
              <a:solidFill>
                <a:schemeClr val="tx1"/>
              </a:solidFill>
              <a:effectLst/>
              <a:latin typeface="+mn-lt"/>
              <a:ea typeface="+mn-ea"/>
              <a:cs typeface="+mn-cs"/>
            </a:endParaRPr>
          </a:p>
          <a:p>
            <a:endParaRPr lang="en-US" altLang="zh-CN" sz="1200" b="1" kern="1200">
              <a:solidFill>
                <a:schemeClr val="tx1"/>
              </a:solidFill>
              <a:effectLst/>
              <a:latin typeface="+mn-lt"/>
              <a:ea typeface="+mn-ea"/>
              <a:cs typeface="+mn-cs"/>
            </a:endParaRPr>
          </a:p>
          <a:p>
            <a:endParaRPr lang="en-US" altLang="zh-CN" sz="1200" b="1" kern="1200">
              <a:solidFill>
                <a:schemeClr val="tx1"/>
              </a:solidFill>
              <a:effectLst/>
              <a:latin typeface="+mn-lt"/>
              <a:ea typeface="+mn-ea"/>
              <a:cs typeface="+mn-cs"/>
            </a:endParaRPr>
          </a:p>
          <a:p>
            <a:endParaRPr lang="en-US" altLang="zh-CN" sz="1200" b="1" kern="1200">
              <a:solidFill>
                <a:schemeClr val="tx1"/>
              </a:solidFill>
              <a:effectLst/>
              <a:latin typeface="+mn-lt"/>
              <a:ea typeface="+mn-ea"/>
              <a:cs typeface="+mn-cs"/>
            </a:endParaRPr>
          </a:p>
          <a:p>
            <a:endParaRPr lang="en-US" altLang="zh-CN" sz="1200" b="1" kern="1200">
              <a:solidFill>
                <a:schemeClr val="tx1"/>
              </a:solidFill>
              <a:effectLst/>
              <a:latin typeface="+mn-lt"/>
              <a:ea typeface="+mn-ea"/>
              <a:cs typeface="+mn-cs"/>
            </a:endParaRPr>
          </a:p>
          <a:p>
            <a:endParaRPr lang="en-US" altLang="zh-CN" sz="1200" b="1" kern="1200">
              <a:solidFill>
                <a:schemeClr val="tx1"/>
              </a:solidFill>
              <a:effectLst/>
              <a:latin typeface="+mn-lt"/>
              <a:ea typeface="+mn-ea"/>
              <a:cs typeface="+mn-cs"/>
            </a:endParaRPr>
          </a:p>
          <a:p>
            <a:endParaRPr lang="en-US" altLang="zh-CN" sz="1200" b="1" kern="1200">
              <a:solidFill>
                <a:schemeClr val="tx1"/>
              </a:solidFill>
              <a:effectLst/>
              <a:latin typeface="+mn-lt"/>
              <a:ea typeface="+mn-ea"/>
              <a:cs typeface="+mn-cs"/>
            </a:endParaRPr>
          </a:p>
          <a:p>
            <a:endParaRPr lang="en-US" altLang="zh-CN" sz="1200" b="1" kern="1200">
              <a:solidFill>
                <a:schemeClr val="tx1"/>
              </a:solidFill>
              <a:effectLst/>
              <a:latin typeface="+mn-lt"/>
              <a:ea typeface="+mn-ea"/>
              <a:cs typeface="+mn-cs"/>
            </a:endParaRPr>
          </a:p>
          <a:p>
            <a:endParaRPr lang="en-US" altLang="zh-CN" sz="1200" b="1" kern="1200">
              <a:solidFill>
                <a:schemeClr val="tx1"/>
              </a:solidFill>
              <a:effectLst/>
              <a:latin typeface="+mn-lt"/>
              <a:ea typeface="+mn-ea"/>
              <a:cs typeface="+mn-cs"/>
            </a:endParaRPr>
          </a:p>
          <a:p>
            <a:endParaRPr lang="en-US" altLang="zh-CN" sz="1200" b="1" kern="1200">
              <a:solidFill>
                <a:schemeClr val="tx1"/>
              </a:solidFill>
              <a:effectLst/>
              <a:latin typeface="+mn-lt"/>
              <a:ea typeface="+mn-ea"/>
              <a:cs typeface="+mn-cs"/>
            </a:endParaRPr>
          </a:p>
          <a:p>
            <a:endParaRPr lang="en-US" altLang="zh-CN" sz="1200" b="1" kern="1200">
              <a:solidFill>
                <a:schemeClr val="tx1"/>
              </a:solidFill>
              <a:effectLst/>
              <a:latin typeface="+mn-lt"/>
              <a:ea typeface="+mn-ea"/>
              <a:cs typeface="+mn-cs"/>
            </a:endParaRPr>
          </a:p>
          <a:p>
            <a:endParaRPr lang="en-US" altLang="zh-CN" sz="1200" b="1" kern="1200">
              <a:solidFill>
                <a:schemeClr val="tx1"/>
              </a:solidFill>
              <a:effectLst/>
              <a:latin typeface="+mn-lt"/>
              <a:ea typeface="+mn-ea"/>
              <a:cs typeface="+mn-cs"/>
            </a:endParaRPr>
          </a:p>
          <a:p>
            <a:endParaRPr lang="en-US" altLang="zh-CN" sz="1200" b="1" kern="1200">
              <a:solidFill>
                <a:schemeClr val="tx1"/>
              </a:solidFill>
              <a:effectLst/>
              <a:latin typeface="+mn-lt"/>
              <a:ea typeface="+mn-ea"/>
              <a:cs typeface="+mn-cs"/>
            </a:endParaRPr>
          </a:p>
          <a:p>
            <a:endParaRPr lang="en-US" altLang="zh-CN" sz="1200" b="1" kern="1200">
              <a:solidFill>
                <a:schemeClr val="tx1"/>
              </a:solidFill>
              <a:effectLst/>
              <a:latin typeface="+mn-lt"/>
              <a:ea typeface="+mn-ea"/>
              <a:cs typeface="+mn-cs"/>
            </a:endParaRPr>
          </a:p>
          <a:p>
            <a:endParaRPr lang="en-US" altLang="zh-CN" sz="1200" b="1" kern="1200">
              <a:solidFill>
                <a:schemeClr val="tx1"/>
              </a:solidFill>
              <a:effectLst/>
              <a:latin typeface="+mn-lt"/>
              <a:ea typeface="+mn-ea"/>
              <a:cs typeface="+mn-cs"/>
            </a:endParaRPr>
          </a:p>
          <a:p>
            <a:endParaRPr lang="en-US" altLang="zh-CN" sz="1200" b="1" kern="1200">
              <a:solidFill>
                <a:schemeClr val="tx1"/>
              </a:solidFill>
              <a:effectLst/>
              <a:latin typeface="+mn-lt"/>
              <a:ea typeface="+mn-ea"/>
              <a:cs typeface="+mn-cs"/>
            </a:endParaRPr>
          </a:p>
          <a:p>
            <a:endParaRPr lang="en-US" altLang="zh-CN" sz="1200" b="1" kern="1200">
              <a:solidFill>
                <a:schemeClr val="tx1"/>
              </a:solidFill>
              <a:effectLst/>
              <a:latin typeface="+mn-lt"/>
              <a:ea typeface="+mn-ea"/>
              <a:cs typeface="+mn-cs"/>
            </a:endParaRPr>
          </a:p>
          <a:p>
            <a:endParaRPr lang="en-US" altLang="zh-CN" sz="1200" b="1" kern="1200">
              <a:solidFill>
                <a:schemeClr val="tx1"/>
              </a:solidFill>
              <a:effectLst/>
              <a:latin typeface="+mn-lt"/>
              <a:ea typeface="+mn-ea"/>
              <a:cs typeface="+mn-cs"/>
            </a:endParaRPr>
          </a:p>
          <a:p>
            <a:endParaRPr lang="en-US" altLang="zh-CN" sz="1200" b="1" kern="1200">
              <a:solidFill>
                <a:schemeClr val="tx1"/>
              </a:solidFill>
              <a:effectLst/>
              <a:latin typeface="+mn-lt"/>
              <a:ea typeface="+mn-ea"/>
              <a:cs typeface="+mn-cs"/>
            </a:endParaRPr>
          </a:p>
          <a:p>
            <a:endParaRPr lang="en-US" altLang="zh-CN" sz="1200" b="1" kern="1200">
              <a:solidFill>
                <a:schemeClr val="tx1"/>
              </a:solidFill>
              <a:effectLst/>
              <a:latin typeface="+mn-lt"/>
              <a:ea typeface="+mn-ea"/>
              <a:cs typeface="+mn-cs"/>
            </a:endParaRPr>
          </a:p>
          <a:p>
            <a:endParaRPr lang="en-US" altLang="zh-CN" sz="1200" b="1" kern="1200">
              <a:solidFill>
                <a:schemeClr val="tx1"/>
              </a:solidFill>
              <a:effectLst/>
              <a:latin typeface="+mn-lt"/>
              <a:ea typeface="+mn-ea"/>
              <a:cs typeface="+mn-cs"/>
            </a:endParaRPr>
          </a:p>
          <a:p>
            <a:endParaRPr lang="en-US" altLang="zh-CN" sz="1200" b="1" kern="1200">
              <a:solidFill>
                <a:schemeClr val="tx1"/>
              </a:solidFill>
              <a:effectLst/>
              <a:latin typeface="+mn-lt"/>
              <a:ea typeface="+mn-ea"/>
              <a:cs typeface="+mn-cs"/>
            </a:endParaRPr>
          </a:p>
          <a:p>
            <a:endParaRPr lang="en-US" altLang="zh-CN" sz="1200" b="1" kern="1200">
              <a:solidFill>
                <a:schemeClr val="tx1"/>
              </a:solidFill>
              <a:effectLst/>
              <a:latin typeface="+mn-lt"/>
              <a:ea typeface="+mn-ea"/>
              <a:cs typeface="+mn-cs"/>
            </a:endParaRPr>
          </a:p>
          <a:p>
            <a:endParaRPr lang="en-US" altLang="zh-CN" sz="1200" b="1" kern="1200">
              <a:solidFill>
                <a:schemeClr val="tx1"/>
              </a:solidFill>
              <a:effectLst/>
              <a:latin typeface="+mn-lt"/>
              <a:ea typeface="+mn-ea"/>
              <a:cs typeface="+mn-cs"/>
            </a:endParaRPr>
          </a:p>
          <a:p>
            <a:endParaRPr lang="en-US" altLang="zh-CN" sz="1200" b="1" kern="1200">
              <a:solidFill>
                <a:schemeClr val="tx1"/>
              </a:solidFill>
              <a:effectLst/>
              <a:latin typeface="+mn-lt"/>
              <a:ea typeface="+mn-ea"/>
              <a:cs typeface="+mn-cs"/>
            </a:endParaRPr>
          </a:p>
          <a:p>
            <a:endParaRPr lang="en-US" altLang="zh-CN" sz="1200" b="1" kern="1200">
              <a:solidFill>
                <a:schemeClr val="tx1"/>
              </a:solidFill>
              <a:effectLst/>
              <a:latin typeface="+mn-lt"/>
              <a:ea typeface="+mn-ea"/>
              <a:cs typeface="+mn-cs"/>
            </a:endParaRPr>
          </a:p>
          <a:p>
            <a:endParaRPr lang="en-US" altLang="zh-CN" sz="1200" b="1" kern="1200">
              <a:solidFill>
                <a:schemeClr val="tx1"/>
              </a:solidFill>
              <a:effectLst/>
              <a:latin typeface="+mn-lt"/>
              <a:ea typeface="+mn-ea"/>
              <a:cs typeface="+mn-cs"/>
            </a:endParaRPr>
          </a:p>
          <a:p>
            <a:endParaRPr lang="en-US" altLang="zh-CN" sz="1200" b="1" kern="120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b="1" kern="1200">
                <a:solidFill>
                  <a:schemeClr val="tx1"/>
                </a:solidFill>
                <a:effectLst/>
                <a:latin typeface="+mn-lt"/>
                <a:ea typeface="+mn-ea"/>
                <a:cs typeface="+mn-cs"/>
              </a:rPr>
              <a:t>// 92 : </a:t>
            </a:r>
            <a:r>
              <a:rPr lang="en-US" altLang="zh-CN" sz="1200" kern="1200">
                <a:solidFill>
                  <a:schemeClr val="tx1"/>
                </a:solidFill>
                <a:latin typeface="+mn-lt"/>
                <a:ea typeface="+mn-ea"/>
                <a:cs typeface="+mn-cs"/>
              </a:rPr>
              <a:t>0 4 7 5 2 6 1 3 </a:t>
            </a:r>
            <a:endParaRPr lang="en-US" altLang="zh-CN">
              <a:ea typeface="宋体" charset="-122"/>
            </a:endParaRPr>
          </a:p>
          <a:p>
            <a:endParaRPr lang="en-US" altLang="zh-CN" sz="1200" b="1" kern="120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5</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41</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42</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43</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r>
              <a:rPr lang="zh-CN" altLang="en-US">
                <a:ea typeface="宋体" charset="-122"/>
              </a:rPr>
              <a:t>数组模拟栈的思路和步骤</a:t>
            </a:r>
            <a:r>
              <a:rPr lang="en-US" altLang="zh-CN">
                <a:ea typeface="宋体" charset="-122"/>
              </a:rPr>
              <a:t>:</a:t>
            </a:r>
          </a:p>
          <a:p>
            <a:pPr algn="l">
              <a:lnSpc>
                <a:spcPct val="100000"/>
              </a:lnSpc>
              <a:spcBef>
                <a:spcPct val="50000"/>
              </a:spcBef>
              <a:buClrTx/>
              <a:buSzTx/>
              <a:buFontTx/>
              <a:buNone/>
              <a:defRPr/>
            </a:pPr>
            <a:r>
              <a:rPr kumimoji="1" lang="zh-CN" altLang="en-US" sz="1200" b="1">
                <a:latin typeface="Times New Roman" pitchFamily="18" charset="0"/>
                <a:ea typeface="宋体" pitchFamily="2" charset="-122"/>
              </a:rPr>
              <a:t>接下来要说明在堆栈中是如何对数据做存取。将数据输入至堆栈中称为“</a:t>
            </a:r>
            <a:r>
              <a:rPr kumimoji="1" lang="en-US" altLang="zh-CN" sz="1200" b="1">
                <a:latin typeface="Times New Roman" pitchFamily="18" charset="0"/>
                <a:ea typeface="宋体" pitchFamily="2" charset="-122"/>
              </a:rPr>
              <a:t>Push”</a:t>
            </a:r>
            <a:r>
              <a:rPr kumimoji="1" lang="zh-CN" altLang="en-US" sz="1200" b="1">
                <a:latin typeface="Times New Roman" pitchFamily="18" charset="0"/>
                <a:ea typeface="宋体" pitchFamily="2" charset="-122"/>
              </a:rPr>
              <a:t>压栈，</a:t>
            </a:r>
            <a:r>
              <a:rPr kumimoji="1" lang="en-US" altLang="zh-CN" sz="1200" b="1">
                <a:latin typeface="Times New Roman" pitchFamily="18" charset="0"/>
                <a:ea typeface="宋体" pitchFamily="2" charset="-122"/>
              </a:rPr>
              <a:t>Push</a:t>
            </a:r>
            <a:r>
              <a:rPr kumimoji="1" lang="zh-CN" altLang="en-US" sz="1200" b="1">
                <a:latin typeface="Times New Roman" pitchFamily="18" charset="0"/>
                <a:ea typeface="宋体" pitchFamily="2" charset="-122"/>
              </a:rPr>
              <a:t>的处理主要有两个步骤：</a:t>
            </a:r>
            <a:endParaRPr kumimoji="1" lang="en-US" altLang="zh-CN" sz="1200" b="1">
              <a:latin typeface="Times New Roman" pitchFamily="18" charset="0"/>
              <a:ea typeface="宋体" pitchFamily="2" charset="-122"/>
            </a:endParaRPr>
          </a:p>
          <a:p>
            <a:pPr algn="l">
              <a:lnSpc>
                <a:spcPct val="100000"/>
              </a:lnSpc>
              <a:spcBef>
                <a:spcPct val="50000"/>
              </a:spcBef>
              <a:buClrTx/>
              <a:buSzTx/>
              <a:buFontTx/>
              <a:buNone/>
              <a:defRPr/>
            </a:pPr>
            <a:r>
              <a:rPr kumimoji="1" lang="en-US" altLang="zh-CN" sz="1200" b="1">
                <a:latin typeface="Times New Roman" pitchFamily="18" charset="0"/>
                <a:ea typeface="宋体" pitchFamily="2" charset="-122"/>
              </a:rPr>
              <a:t>(1)top</a:t>
            </a:r>
            <a:r>
              <a:rPr kumimoji="1" lang="en-US" altLang="zh-CN" sz="1200" b="1" baseline="0">
                <a:latin typeface="Times New Roman" pitchFamily="18" charset="0"/>
                <a:ea typeface="宋体" pitchFamily="2" charset="-122"/>
              </a:rPr>
              <a:t> </a:t>
            </a:r>
            <a:r>
              <a:rPr kumimoji="1" lang="zh-CN" altLang="en-US" sz="1200" b="1" baseline="0">
                <a:latin typeface="Times New Roman" pitchFamily="18" charset="0"/>
                <a:ea typeface="宋体" pitchFamily="2" charset="-122"/>
              </a:rPr>
              <a:t>初始化为</a:t>
            </a:r>
            <a:r>
              <a:rPr kumimoji="1" lang="en-US" altLang="zh-CN" sz="1200" b="1" baseline="0">
                <a:latin typeface="Times New Roman" pitchFamily="18" charset="0"/>
                <a:ea typeface="宋体" pitchFamily="2" charset="-122"/>
              </a:rPr>
              <a:t>-1 </a:t>
            </a:r>
          </a:p>
          <a:p>
            <a:pPr algn="l">
              <a:lnSpc>
                <a:spcPct val="100000"/>
              </a:lnSpc>
              <a:spcBef>
                <a:spcPct val="50000"/>
              </a:spcBef>
              <a:buClrTx/>
              <a:buSzTx/>
              <a:buFontTx/>
              <a:buNone/>
              <a:defRPr/>
            </a:pPr>
            <a:r>
              <a:rPr kumimoji="1" lang="en-US" altLang="zh-CN" sz="1200" b="1" baseline="0">
                <a:latin typeface="Times New Roman" pitchFamily="18" charset="0"/>
                <a:ea typeface="宋体" pitchFamily="2" charset="-122"/>
              </a:rPr>
              <a:t>(2)top </a:t>
            </a:r>
            <a:r>
              <a:rPr kumimoji="1" lang="zh-CN" altLang="en-US" sz="1200" b="1" baseline="0">
                <a:latin typeface="Times New Roman" pitchFamily="18" charset="0"/>
                <a:ea typeface="宋体" pitchFamily="2" charset="-122"/>
              </a:rPr>
              <a:t>等于</a:t>
            </a:r>
            <a:r>
              <a:rPr kumimoji="1" lang="en-US" altLang="zh-CN" sz="1200" b="1" baseline="0">
                <a:latin typeface="Times New Roman" pitchFamily="18" charset="0"/>
                <a:ea typeface="宋体" pitchFamily="2" charset="-122"/>
              </a:rPr>
              <a:t>-1,</a:t>
            </a:r>
            <a:r>
              <a:rPr kumimoji="1" lang="zh-CN" altLang="en-US" sz="1200" b="1" baseline="0">
                <a:latin typeface="Times New Roman" pitchFamily="18" charset="0"/>
                <a:ea typeface="宋体" pitchFamily="2" charset="-122"/>
              </a:rPr>
              <a:t>表示栈空</a:t>
            </a:r>
            <a:endParaRPr kumimoji="1" lang="en-US" altLang="zh-CN" sz="1200" b="1" baseline="0">
              <a:latin typeface="Times New Roman" pitchFamily="18" charset="0"/>
              <a:ea typeface="宋体" pitchFamily="2" charset="-122"/>
            </a:endParaRPr>
          </a:p>
          <a:p>
            <a:pPr algn="l">
              <a:lnSpc>
                <a:spcPct val="100000"/>
              </a:lnSpc>
              <a:spcBef>
                <a:spcPct val="50000"/>
              </a:spcBef>
              <a:buClrTx/>
              <a:buSzTx/>
              <a:buFontTx/>
              <a:buNone/>
              <a:defRPr/>
            </a:pPr>
            <a:r>
              <a:rPr kumimoji="1" lang="en-US" altLang="zh-CN" sz="1200" b="1" baseline="0">
                <a:latin typeface="Times New Roman" pitchFamily="18" charset="0"/>
                <a:ea typeface="宋体" pitchFamily="2" charset="-122"/>
              </a:rPr>
              <a:t>(3)top </a:t>
            </a:r>
            <a:r>
              <a:rPr kumimoji="1" lang="zh-CN" altLang="en-US" sz="1200" b="1" baseline="0">
                <a:latin typeface="Times New Roman" pitchFamily="18" charset="0"/>
                <a:ea typeface="宋体" pitchFamily="2" charset="-122"/>
              </a:rPr>
              <a:t>等于 </a:t>
            </a:r>
            <a:r>
              <a:rPr kumimoji="1" lang="en-US" altLang="zh-CN" sz="1200" b="1" baseline="0">
                <a:latin typeface="Times New Roman" pitchFamily="18" charset="0"/>
                <a:ea typeface="宋体" pitchFamily="2" charset="-122"/>
              </a:rPr>
              <a:t>maxTop - 1</a:t>
            </a:r>
            <a:r>
              <a:rPr kumimoji="1" lang="zh-CN" altLang="en-US" sz="1200" b="1" baseline="0">
                <a:latin typeface="Times New Roman" pitchFamily="18" charset="0"/>
                <a:ea typeface="宋体" pitchFamily="2" charset="-122"/>
              </a:rPr>
              <a:t>表示栈满</a:t>
            </a:r>
            <a:endParaRPr kumimoji="1" lang="en-US" altLang="zh-CN" sz="1200" b="1" baseline="0">
              <a:latin typeface="Times New Roman" pitchFamily="18" charset="0"/>
              <a:ea typeface="宋体" pitchFamily="2" charset="-122"/>
            </a:endParaRPr>
          </a:p>
          <a:p>
            <a:pPr algn="l">
              <a:lnSpc>
                <a:spcPct val="100000"/>
              </a:lnSpc>
              <a:spcBef>
                <a:spcPct val="50000"/>
              </a:spcBef>
              <a:buClrTx/>
              <a:buSzTx/>
              <a:buFontTx/>
              <a:buNone/>
              <a:defRPr/>
            </a:pPr>
            <a:r>
              <a:rPr kumimoji="1" lang="en-US" altLang="zh-CN" sz="1200" b="1" baseline="0">
                <a:latin typeface="Times New Roman" pitchFamily="18" charset="0"/>
                <a:ea typeface="宋体" pitchFamily="2" charset="-122"/>
              </a:rPr>
              <a:t>(4)Push </a:t>
            </a:r>
            <a:r>
              <a:rPr kumimoji="1" lang="zh-CN" altLang="en-US" sz="1200" b="1" baseline="0">
                <a:latin typeface="Times New Roman" pitchFamily="18" charset="0"/>
                <a:ea typeface="宋体" pitchFamily="2" charset="-122"/>
              </a:rPr>
              <a:t>表示入栈</a:t>
            </a:r>
            <a:endParaRPr kumimoji="1" lang="en-US" altLang="zh-CN" sz="1200" b="1" baseline="0">
              <a:latin typeface="Times New Roman" pitchFamily="18" charset="0"/>
              <a:ea typeface="宋体" pitchFamily="2" charset="-122"/>
            </a:endParaRPr>
          </a:p>
          <a:p>
            <a:pPr algn="l">
              <a:lnSpc>
                <a:spcPct val="100000"/>
              </a:lnSpc>
              <a:spcBef>
                <a:spcPct val="50000"/>
              </a:spcBef>
              <a:buClrTx/>
              <a:buSzTx/>
              <a:buFontTx/>
              <a:buNone/>
              <a:defRPr/>
            </a:pPr>
            <a:r>
              <a:rPr kumimoji="1" lang="en-US" altLang="zh-CN" sz="1200" b="1" baseline="0">
                <a:latin typeface="Times New Roman" pitchFamily="18" charset="0"/>
                <a:ea typeface="宋体" pitchFamily="2" charset="-122"/>
              </a:rPr>
              <a:t>(5)Pop</a:t>
            </a:r>
            <a:r>
              <a:rPr kumimoji="1" lang="zh-CN" altLang="en-US" sz="1200" b="1" baseline="0">
                <a:latin typeface="Times New Roman" pitchFamily="18" charset="0"/>
                <a:ea typeface="宋体" pitchFamily="2" charset="-122"/>
              </a:rPr>
              <a:t>表示出栈</a:t>
            </a:r>
            <a:endParaRPr kumimoji="1" lang="zh-CN" altLang="en-US" sz="1200" b="1">
              <a:latin typeface="Times New Roman" pitchFamily="18" charset="0"/>
              <a:ea typeface="宋体" pitchFamily="2" charset="-122"/>
            </a:endParaRPr>
          </a:p>
          <a:p>
            <a:pPr algn="l">
              <a:lnSpc>
                <a:spcPct val="100000"/>
              </a:lnSpc>
              <a:spcBef>
                <a:spcPct val="0"/>
              </a:spcBef>
              <a:buClrTx/>
              <a:buSzTx/>
              <a:buFontTx/>
              <a:buNone/>
              <a:defRPr/>
            </a:pPr>
            <a:endParaRPr kumimoji="1" lang="en-US" altLang="zh-CN" sz="1200" b="1">
              <a:latin typeface="Times New Roman" pitchFamily="18" charset="0"/>
              <a:ea typeface="宋体" pitchFamily="2" charset="-122"/>
            </a:endParaRPr>
          </a:p>
          <a:p>
            <a:pPr algn="l">
              <a:lnSpc>
                <a:spcPct val="100000"/>
              </a:lnSpc>
              <a:spcBef>
                <a:spcPct val="0"/>
              </a:spcBef>
              <a:buClrTx/>
              <a:buSzTx/>
              <a:buFontTx/>
              <a:buNone/>
              <a:defRPr/>
            </a:pPr>
            <a:r>
              <a:rPr kumimoji="1" lang="en-US" altLang="zh-CN" sz="1200" b="1">
                <a:latin typeface="Times New Roman" pitchFamily="18" charset="0"/>
                <a:ea typeface="宋体" pitchFamily="2" charset="-122"/>
              </a:rPr>
              <a:t>//</a:t>
            </a:r>
            <a:r>
              <a:rPr kumimoji="1" lang="zh-CN" altLang="en-US" sz="1200" b="1">
                <a:latin typeface="Times New Roman" pitchFamily="18" charset="0"/>
                <a:ea typeface="宋体" pitchFamily="2" charset="-122"/>
              </a:rPr>
              <a:t>最新代码</a:t>
            </a:r>
            <a:endParaRPr kumimoji="1" lang="en-US" altLang="zh-CN" sz="1200" b="1">
              <a:latin typeface="Times New Roman" pitchFamily="18" charset="0"/>
              <a:ea typeface="宋体" pitchFamily="2" charset="-122"/>
            </a:endParaRPr>
          </a:p>
          <a:p>
            <a:pPr algn="l">
              <a:lnSpc>
                <a:spcPct val="100000"/>
              </a:lnSpc>
              <a:spcBef>
                <a:spcPct val="0"/>
              </a:spcBef>
              <a:buClrTx/>
              <a:buSzTx/>
              <a:buFontTx/>
              <a:buNone/>
              <a:defRPr/>
            </a:pPr>
            <a:endParaRPr kumimoji="1" lang="en-US" altLang="zh-CN" sz="1200" b="1">
              <a:latin typeface="Times New Roman" pitchFamily="18" charset="0"/>
              <a:ea typeface="宋体" pitchFamily="2" charset="-122"/>
            </a:endParaRPr>
          </a:p>
          <a:p>
            <a:pPr algn="l">
              <a:lnSpc>
                <a:spcPct val="100000"/>
              </a:lnSpc>
              <a:spcBef>
                <a:spcPct val="0"/>
              </a:spcBef>
              <a:buClrTx/>
              <a:buSzTx/>
              <a:buFontTx/>
              <a:buNone/>
              <a:defRPr/>
            </a:pPr>
            <a:r>
              <a:rPr kumimoji="1" lang="en-US" altLang="zh-CN" sz="1200" b="1">
                <a:latin typeface="Times New Roman" pitchFamily="18" charset="0"/>
                <a:ea typeface="宋体" pitchFamily="2" charset="-122"/>
              </a:rPr>
              <a:t>package com.atguigu;</a:t>
            </a:r>
          </a:p>
          <a:p>
            <a:pPr algn="l">
              <a:lnSpc>
                <a:spcPct val="100000"/>
              </a:lnSpc>
              <a:spcBef>
                <a:spcPct val="0"/>
              </a:spcBef>
              <a:buClrTx/>
              <a:buSzTx/>
              <a:buFontTx/>
              <a:buNone/>
              <a:defRPr/>
            </a:pPr>
            <a:endParaRPr kumimoji="1" lang="en-US" altLang="zh-CN" sz="1200" b="1">
              <a:latin typeface="Times New Roman" pitchFamily="18" charset="0"/>
              <a:ea typeface="宋体" pitchFamily="2" charset="-122"/>
            </a:endParaRPr>
          </a:p>
          <a:p>
            <a:pPr algn="l">
              <a:lnSpc>
                <a:spcPct val="100000"/>
              </a:lnSpc>
              <a:spcBef>
                <a:spcPct val="0"/>
              </a:spcBef>
              <a:buClrTx/>
              <a:buSzTx/>
              <a:buFontTx/>
              <a:buNone/>
              <a:defRPr/>
            </a:pPr>
            <a:r>
              <a:rPr kumimoji="1" lang="en-US" altLang="zh-CN" sz="1200" b="1">
                <a:latin typeface="Times New Roman" pitchFamily="18" charset="0"/>
                <a:ea typeface="宋体" pitchFamily="2" charset="-122"/>
              </a:rPr>
              <a:t>import java.util.Scanner;</a:t>
            </a:r>
          </a:p>
          <a:p>
            <a:pPr algn="l">
              <a:lnSpc>
                <a:spcPct val="100000"/>
              </a:lnSpc>
              <a:spcBef>
                <a:spcPct val="0"/>
              </a:spcBef>
              <a:buClrTx/>
              <a:buSzTx/>
              <a:buFontTx/>
              <a:buNone/>
              <a:defRPr/>
            </a:pPr>
            <a:endParaRPr kumimoji="1" lang="en-US" altLang="zh-CN" sz="1200" b="1">
              <a:latin typeface="Times New Roman" pitchFamily="18" charset="0"/>
              <a:ea typeface="宋体" pitchFamily="2" charset="-122"/>
            </a:endParaRPr>
          </a:p>
          <a:p>
            <a:pPr algn="l">
              <a:lnSpc>
                <a:spcPct val="100000"/>
              </a:lnSpc>
              <a:spcBef>
                <a:spcPct val="0"/>
              </a:spcBef>
              <a:buClrTx/>
              <a:buSzTx/>
              <a:buFontTx/>
              <a:buNone/>
              <a:defRPr/>
            </a:pPr>
            <a:r>
              <a:rPr kumimoji="1" lang="en-US" altLang="zh-CN" sz="1200" b="1">
                <a:latin typeface="Times New Roman" pitchFamily="18" charset="0"/>
                <a:ea typeface="宋体" pitchFamily="2" charset="-122"/>
              </a:rPr>
              <a:t>public class ArrayStackDemo {</a:t>
            </a:r>
          </a:p>
          <a:p>
            <a:pPr algn="l">
              <a:lnSpc>
                <a:spcPct val="100000"/>
              </a:lnSpc>
              <a:spcBef>
                <a:spcPct val="0"/>
              </a:spcBef>
              <a:buClrTx/>
              <a:buSzTx/>
              <a:buFontTx/>
              <a:buNone/>
              <a:defRPr/>
            </a:pPr>
            <a:endParaRPr kumimoji="1" lang="en-US" altLang="zh-CN" sz="1200" b="1">
              <a:latin typeface="Times New Roman" pitchFamily="18" charset="0"/>
              <a:ea typeface="宋体" pitchFamily="2" charset="-122"/>
            </a:endParaRPr>
          </a:p>
          <a:p>
            <a:pPr algn="l">
              <a:lnSpc>
                <a:spcPct val="100000"/>
              </a:lnSpc>
              <a:spcBef>
                <a:spcPct val="0"/>
              </a:spcBef>
              <a:buClrTx/>
              <a:buSzTx/>
              <a:buFontTx/>
              <a:buNone/>
              <a:defRPr/>
            </a:pPr>
            <a:r>
              <a:rPr kumimoji="1" lang="en-US" altLang="zh-CN" sz="1200" b="1">
                <a:latin typeface="Times New Roman" pitchFamily="18" charset="0"/>
                <a:ea typeface="宋体" pitchFamily="2" charset="-122"/>
              </a:rPr>
              <a:t>	public static void main(String[] args) {</a:t>
            </a:r>
          </a:p>
          <a:p>
            <a:pPr algn="l">
              <a:lnSpc>
                <a:spcPct val="100000"/>
              </a:lnSpc>
              <a:spcBef>
                <a:spcPct val="0"/>
              </a:spcBef>
              <a:buClrTx/>
              <a:buSzTx/>
              <a:buFontTx/>
              <a:buNone/>
              <a:defRPr/>
            </a:pPr>
            <a:r>
              <a:rPr kumimoji="1" lang="en-US" altLang="zh-CN" sz="1200" b="1">
                <a:latin typeface="Times New Roman" pitchFamily="18" charset="0"/>
                <a:ea typeface="宋体" pitchFamily="2" charset="-122"/>
              </a:rPr>
              <a:t>		// </a:t>
            </a:r>
            <a:r>
              <a:rPr kumimoji="1" lang="zh-CN" altLang="en-US" sz="1200" b="1">
                <a:latin typeface="Times New Roman" pitchFamily="18" charset="0"/>
                <a:ea typeface="宋体" pitchFamily="2" charset="-122"/>
              </a:rPr>
              <a:t>创建给栈</a:t>
            </a:r>
          </a:p>
          <a:p>
            <a:pPr algn="l">
              <a:lnSpc>
                <a:spcPct val="100000"/>
              </a:lnSpc>
              <a:spcBef>
                <a:spcPct val="0"/>
              </a:spcBef>
              <a:buClrTx/>
              <a:buSzTx/>
              <a:buFontTx/>
              <a:buNone/>
              <a:defRPr/>
            </a:pPr>
            <a:r>
              <a:rPr kumimoji="1" lang="zh-CN" altLang="en-US" sz="1200" b="1">
                <a:latin typeface="Times New Roman" pitchFamily="18" charset="0"/>
                <a:ea typeface="宋体" pitchFamily="2" charset="-122"/>
              </a:rPr>
              <a:t>		</a:t>
            </a:r>
            <a:r>
              <a:rPr kumimoji="1" lang="en-US" altLang="zh-CN" sz="1200" b="1">
                <a:latin typeface="Times New Roman" pitchFamily="18" charset="0"/>
                <a:ea typeface="宋体" pitchFamily="2" charset="-122"/>
              </a:rPr>
              <a:t>ArrayStack arrayStack = new ArrayStack(4);</a:t>
            </a:r>
          </a:p>
          <a:p>
            <a:pPr algn="l">
              <a:lnSpc>
                <a:spcPct val="100000"/>
              </a:lnSpc>
              <a:spcBef>
                <a:spcPct val="0"/>
              </a:spcBef>
              <a:buClrTx/>
              <a:buSzTx/>
              <a:buFontTx/>
              <a:buNone/>
              <a:defRPr/>
            </a:pPr>
            <a:r>
              <a:rPr kumimoji="1" lang="en-US" altLang="zh-CN" sz="1200" b="1">
                <a:latin typeface="Times New Roman" pitchFamily="18" charset="0"/>
                <a:ea typeface="宋体" pitchFamily="2" charset="-122"/>
              </a:rPr>
              <a:t>		// </a:t>
            </a:r>
            <a:r>
              <a:rPr kumimoji="1" lang="zh-CN" altLang="en-US" sz="1200" b="1">
                <a:latin typeface="Times New Roman" pitchFamily="18" charset="0"/>
                <a:ea typeface="宋体" pitchFamily="2" charset="-122"/>
              </a:rPr>
              <a:t>测试栈的基本使用是否正确</a:t>
            </a:r>
          </a:p>
          <a:p>
            <a:pPr algn="l">
              <a:lnSpc>
                <a:spcPct val="100000"/>
              </a:lnSpc>
              <a:spcBef>
                <a:spcPct val="0"/>
              </a:spcBef>
              <a:buClrTx/>
              <a:buSzTx/>
              <a:buFontTx/>
              <a:buNone/>
              <a:defRPr/>
            </a:pPr>
            <a:r>
              <a:rPr kumimoji="1" lang="zh-CN" altLang="en-US" sz="1200" b="1">
                <a:latin typeface="Times New Roman" pitchFamily="18" charset="0"/>
                <a:ea typeface="宋体" pitchFamily="2" charset="-122"/>
              </a:rPr>
              <a:t>		</a:t>
            </a:r>
            <a:r>
              <a:rPr kumimoji="1" lang="en-US" altLang="zh-CN" sz="1200" b="1">
                <a:latin typeface="Times New Roman" pitchFamily="18" charset="0"/>
                <a:ea typeface="宋体" pitchFamily="2" charset="-122"/>
              </a:rPr>
              <a:t>String key = "";</a:t>
            </a:r>
          </a:p>
          <a:p>
            <a:pPr algn="l">
              <a:lnSpc>
                <a:spcPct val="100000"/>
              </a:lnSpc>
              <a:spcBef>
                <a:spcPct val="0"/>
              </a:spcBef>
              <a:buClrTx/>
              <a:buSzTx/>
              <a:buFontTx/>
              <a:buNone/>
              <a:defRPr/>
            </a:pPr>
            <a:r>
              <a:rPr kumimoji="1" lang="en-US" altLang="zh-CN" sz="1200" b="1">
                <a:latin typeface="Times New Roman" pitchFamily="18" charset="0"/>
                <a:ea typeface="宋体" pitchFamily="2" charset="-122"/>
              </a:rPr>
              <a:t>		boolean loop = true;</a:t>
            </a:r>
          </a:p>
          <a:p>
            <a:pPr algn="l">
              <a:lnSpc>
                <a:spcPct val="100000"/>
              </a:lnSpc>
              <a:spcBef>
                <a:spcPct val="0"/>
              </a:spcBef>
              <a:buClrTx/>
              <a:buSzTx/>
              <a:buFontTx/>
              <a:buNone/>
              <a:defRPr/>
            </a:pPr>
            <a:r>
              <a:rPr kumimoji="1" lang="en-US" altLang="zh-CN" sz="1200" b="1">
                <a:latin typeface="Times New Roman" pitchFamily="18" charset="0"/>
                <a:ea typeface="宋体" pitchFamily="2" charset="-122"/>
              </a:rPr>
              <a:t>		Scanner scanner = new Scanner(System.in);</a:t>
            </a:r>
          </a:p>
          <a:p>
            <a:pPr algn="l">
              <a:lnSpc>
                <a:spcPct val="100000"/>
              </a:lnSpc>
              <a:spcBef>
                <a:spcPct val="0"/>
              </a:spcBef>
              <a:buClrTx/>
              <a:buSzTx/>
              <a:buFontTx/>
              <a:buNone/>
              <a:defRPr/>
            </a:pPr>
            <a:r>
              <a:rPr kumimoji="1" lang="en-US" altLang="zh-CN" sz="1200" b="1">
                <a:latin typeface="Times New Roman" pitchFamily="18" charset="0"/>
                <a:ea typeface="宋体" pitchFamily="2" charset="-122"/>
              </a:rPr>
              <a:t>		while (loop) {</a:t>
            </a:r>
          </a:p>
          <a:p>
            <a:pPr algn="l">
              <a:lnSpc>
                <a:spcPct val="100000"/>
              </a:lnSpc>
              <a:spcBef>
                <a:spcPct val="0"/>
              </a:spcBef>
              <a:buClrTx/>
              <a:buSzTx/>
              <a:buFontTx/>
              <a:buNone/>
              <a:defRPr/>
            </a:pPr>
            <a:endParaRPr kumimoji="1" lang="en-US" altLang="zh-CN" sz="1200" b="1">
              <a:latin typeface="Times New Roman" pitchFamily="18" charset="0"/>
              <a:ea typeface="宋体" pitchFamily="2" charset="-122"/>
            </a:endParaRPr>
          </a:p>
          <a:p>
            <a:pPr algn="l">
              <a:lnSpc>
                <a:spcPct val="100000"/>
              </a:lnSpc>
              <a:spcBef>
                <a:spcPct val="0"/>
              </a:spcBef>
              <a:buClrTx/>
              <a:buSzTx/>
              <a:buFontTx/>
              <a:buNone/>
              <a:defRPr/>
            </a:pPr>
            <a:r>
              <a:rPr kumimoji="1" lang="en-US" altLang="zh-CN" sz="1200" b="1">
                <a:latin typeface="Times New Roman" pitchFamily="18" charset="0"/>
                <a:ea typeface="宋体" pitchFamily="2" charset="-122"/>
              </a:rPr>
              <a:t>			System.out.println("show: </a:t>
            </a:r>
            <a:r>
              <a:rPr kumimoji="1" lang="zh-CN" altLang="en-US" sz="1200" b="1">
                <a:latin typeface="Times New Roman" pitchFamily="18" charset="0"/>
                <a:ea typeface="宋体" pitchFamily="2" charset="-122"/>
              </a:rPr>
              <a:t>表示显示栈</a:t>
            </a:r>
            <a:r>
              <a:rPr kumimoji="1" lang="en-US" altLang="zh-CN" sz="1200" b="1">
                <a:latin typeface="Times New Roman" pitchFamily="18" charset="0"/>
                <a:ea typeface="宋体" pitchFamily="2" charset="-122"/>
              </a:rPr>
              <a:t>");</a:t>
            </a:r>
          </a:p>
          <a:p>
            <a:pPr algn="l">
              <a:lnSpc>
                <a:spcPct val="100000"/>
              </a:lnSpc>
              <a:spcBef>
                <a:spcPct val="0"/>
              </a:spcBef>
              <a:buClrTx/>
              <a:buSzTx/>
              <a:buFontTx/>
              <a:buNone/>
              <a:defRPr/>
            </a:pPr>
            <a:r>
              <a:rPr kumimoji="1" lang="en-US" altLang="zh-CN" sz="1200" b="1">
                <a:latin typeface="Times New Roman" pitchFamily="18" charset="0"/>
                <a:ea typeface="宋体" pitchFamily="2" charset="-122"/>
              </a:rPr>
              <a:t>			System.out.println("exit: </a:t>
            </a:r>
            <a:r>
              <a:rPr kumimoji="1" lang="zh-CN" altLang="en-US" sz="1200" b="1">
                <a:latin typeface="Times New Roman" pitchFamily="18" charset="0"/>
                <a:ea typeface="宋体" pitchFamily="2" charset="-122"/>
              </a:rPr>
              <a:t>表示退出程序</a:t>
            </a:r>
            <a:r>
              <a:rPr kumimoji="1" lang="en-US" altLang="zh-CN" sz="1200" b="1">
                <a:latin typeface="Times New Roman" pitchFamily="18" charset="0"/>
                <a:ea typeface="宋体" pitchFamily="2" charset="-122"/>
              </a:rPr>
              <a:t>");</a:t>
            </a:r>
          </a:p>
          <a:p>
            <a:pPr algn="l">
              <a:lnSpc>
                <a:spcPct val="100000"/>
              </a:lnSpc>
              <a:spcBef>
                <a:spcPct val="0"/>
              </a:spcBef>
              <a:buClrTx/>
              <a:buSzTx/>
              <a:buFontTx/>
              <a:buNone/>
              <a:defRPr/>
            </a:pPr>
            <a:r>
              <a:rPr kumimoji="1" lang="en-US" altLang="zh-CN" sz="1200" b="1">
                <a:latin typeface="Times New Roman" pitchFamily="18" charset="0"/>
                <a:ea typeface="宋体" pitchFamily="2" charset="-122"/>
              </a:rPr>
              <a:t>			System.out.println("push: </a:t>
            </a:r>
            <a:r>
              <a:rPr kumimoji="1" lang="zh-CN" altLang="en-US" sz="1200" b="1">
                <a:latin typeface="Times New Roman" pitchFamily="18" charset="0"/>
                <a:ea typeface="宋体" pitchFamily="2" charset="-122"/>
              </a:rPr>
              <a:t>表示添加数据到栈</a:t>
            </a:r>
            <a:r>
              <a:rPr kumimoji="1" lang="en-US" altLang="zh-CN" sz="1200" b="1">
                <a:latin typeface="Times New Roman" pitchFamily="18" charset="0"/>
                <a:ea typeface="宋体" pitchFamily="2" charset="-122"/>
              </a:rPr>
              <a:t>");</a:t>
            </a:r>
          </a:p>
          <a:p>
            <a:pPr algn="l">
              <a:lnSpc>
                <a:spcPct val="100000"/>
              </a:lnSpc>
              <a:spcBef>
                <a:spcPct val="0"/>
              </a:spcBef>
              <a:buClrTx/>
              <a:buSzTx/>
              <a:buFontTx/>
              <a:buNone/>
              <a:defRPr/>
            </a:pPr>
            <a:r>
              <a:rPr kumimoji="1" lang="en-US" altLang="zh-CN" sz="1200" b="1">
                <a:latin typeface="Times New Roman" pitchFamily="18" charset="0"/>
                <a:ea typeface="宋体" pitchFamily="2" charset="-122"/>
              </a:rPr>
              <a:t>			System.out.println("pop: </a:t>
            </a:r>
            <a:r>
              <a:rPr kumimoji="1" lang="zh-CN" altLang="en-US" sz="1200" b="1">
                <a:latin typeface="Times New Roman" pitchFamily="18" charset="0"/>
                <a:ea typeface="宋体" pitchFamily="2" charset="-122"/>
              </a:rPr>
              <a:t>表示从栈取出数据</a:t>
            </a:r>
            <a:r>
              <a:rPr kumimoji="1" lang="en-US" altLang="zh-CN" sz="1200" b="1">
                <a:latin typeface="Times New Roman" pitchFamily="18" charset="0"/>
                <a:ea typeface="宋体" pitchFamily="2" charset="-122"/>
              </a:rPr>
              <a:t>");</a:t>
            </a:r>
          </a:p>
          <a:p>
            <a:pPr algn="l">
              <a:lnSpc>
                <a:spcPct val="100000"/>
              </a:lnSpc>
              <a:spcBef>
                <a:spcPct val="0"/>
              </a:spcBef>
              <a:buClrTx/>
              <a:buSzTx/>
              <a:buFontTx/>
              <a:buNone/>
              <a:defRPr/>
            </a:pPr>
            <a:r>
              <a:rPr kumimoji="1" lang="en-US" altLang="zh-CN" sz="1200" b="1">
                <a:latin typeface="Times New Roman" pitchFamily="18" charset="0"/>
                <a:ea typeface="宋体" pitchFamily="2" charset="-122"/>
              </a:rPr>
              <a:t>			key = scanner.next();</a:t>
            </a:r>
          </a:p>
          <a:p>
            <a:pPr algn="l">
              <a:lnSpc>
                <a:spcPct val="100000"/>
              </a:lnSpc>
              <a:spcBef>
                <a:spcPct val="0"/>
              </a:spcBef>
              <a:buClrTx/>
              <a:buSzTx/>
              <a:buFontTx/>
              <a:buNone/>
              <a:defRPr/>
            </a:pPr>
            <a:r>
              <a:rPr kumimoji="1" lang="en-US" altLang="zh-CN" sz="1200" b="1">
                <a:latin typeface="Times New Roman" pitchFamily="18" charset="0"/>
                <a:ea typeface="宋体" pitchFamily="2" charset="-122"/>
              </a:rPr>
              <a:t>			switch (key) {</a:t>
            </a:r>
          </a:p>
          <a:p>
            <a:pPr algn="l">
              <a:lnSpc>
                <a:spcPct val="100000"/>
              </a:lnSpc>
              <a:spcBef>
                <a:spcPct val="0"/>
              </a:spcBef>
              <a:buClrTx/>
              <a:buSzTx/>
              <a:buFontTx/>
              <a:buNone/>
              <a:defRPr/>
            </a:pPr>
            <a:r>
              <a:rPr kumimoji="1" lang="en-US" altLang="zh-CN" sz="1200" b="1">
                <a:latin typeface="Times New Roman" pitchFamily="18" charset="0"/>
                <a:ea typeface="宋体" pitchFamily="2" charset="-122"/>
              </a:rPr>
              <a:t>			case "show":</a:t>
            </a:r>
          </a:p>
          <a:p>
            <a:pPr algn="l">
              <a:lnSpc>
                <a:spcPct val="100000"/>
              </a:lnSpc>
              <a:spcBef>
                <a:spcPct val="0"/>
              </a:spcBef>
              <a:buClrTx/>
              <a:buSzTx/>
              <a:buFontTx/>
              <a:buNone/>
              <a:defRPr/>
            </a:pPr>
            <a:r>
              <a:rPr kumimoji="1" lang="en-US" altLang="zh-CN" sz="1200" b="1">
                <a:latin typeface="Times New Roman" pitchFamily="18" charset="0"/>
                <a:ea typeface="宋体" pitchFamily="2" charset="-122"/>
              </a:rPr>
              <a:t>				arrayStack.list();</a:t>
            </a:r>
          </a:p>
          <a:p>
            <a:pPr algn="l">
              <a:lnSpc>
                <a:spcPct val="100000"/>
              </a:lnSpc>
              <a:spcBef>
                <a:spcPct val="0"/>
              </a:spcBef>
              <a:buClrTx/>
              <a:buSzTx/>
              <a:buFontTx/>
              <a:buNone/>
              <a:defRPr/>
            </a:pPr>
            <a:r>
              <a:rPr kumimoji="1" lang="en-US" altLang="zh-CN" sz="1200" b="1">
                <a:latin typeface="Times New Roman" pitchFamily="18" charset="0"/>
                <a:ea typeface="宋体" pitchFamily="2" charset="-122"/>
              </a:rPr>
              <a:t>				break;</a:t>
            </a:r>
          </a:p>
          <a:p>
            <a:pPr algn="l">
              <a:lnSpc>
                <a:spcPct val="100000"/>
              </a:lnSpc>
              <a:spcBef>
                <a:spcPct val="0"/>
              </a:spcBef>
              <a:buClrTx/>
              <a:buSzTx/>
              <a:buFontTx/>
              <a:buNone/>
              <a:defRPr/>
            </a:pPr>
            <a:r>
              <a:rPr kumimoji="1" lang="en-US" altLang="zh-CN" sz="1200" b="1">
                <a:latin typeface="Times New Roman" pitchFamily="18" charset="0"/>
                <a:ea typeface="宋体" pitchFamily="2" charset="-122"/>
              </a:rPr>
              <a:t>			case "push":</a:t>
            </a:r>
          </a:p>
          <a:p>
            <a:pPr algn="l">
              <a:lnSpc>
                <a:spcPct val="100000"/>
              </a:lnSpc>
              <a:spcBef>
                <a:spcPct val="0"/>
              </a:spcBef>
              <a:buClrTx/>
              <a:buSzTx/>
              <a:buFontTx/>
              <a:buNone/>
              <a:defRPr/>
            </a:pPr>
            <a:r>
              <a:rPr kumimoji="1" lang="en-US" altLang="zh-CN" sz="1200" b="1">
                <a:latin typeface="Times New Roman" pitchFamily="18" charset="0"/>
                <a:ea typeface="宋体" pitchFamily="2" charset="-122"/>
              </a:rPr>
              <a:t>				System.out.println("</a:t>
            </a:r>
            <a:r>
              <a:rPr kumimoji="1" lang="zh-CN" altLang="en-US" sz="1200" b="1">
                <a:latin typeface="Times New Roman" pitchFamily="18" charset="0"/>
                <a:ea typeface="宋体" pitchFamily="2" charset="-122"/>
              </a:rPr>
              <a:t>请输入一个数</a:t>
            </a:r>
            <a:r>
              <a:rPr kumimoji="1" lang="en-US" altLang="zh-CN" sz="1200" b="1">
                <a:latin typeface="Times New Roman" pitchFamily="18" charset="0"/>
                <a:ea typeface="宋体" pitchFamily="2" charset="-122"/>
              </a:rPr>
              <a:t>");</a:t>
            </a:r>
          </a:p>
          <a:p>
            <a:pPr algn="l">
              <a:lnSpc>
                <a:spcPct val="100000"/>
              </a:lnSpc>
              <a:spcBef>
                <a:spcPct val="0"/>
              </a:spcBef>
              <a:buClrTx/>
              <a:buSzTx/>
              <a:buFontTx/>
              <a:buNone/>
              <a:defRPr/>
            </a:pPr>
            <a:r>
              <a:rPr kumimoji="1" lang="en-US" altLang="zh-CN" sz="1200" b="1">
                <a:latin typeface="Times New Roman" pitchFamily="18" charset="0"/>
                <a:ea typeface="宋体" pitchFamily="2" charset="-122"/>
              </a:rPr>
              <a:t>				int value = scanner.nextInt();</a:t>
            </a:r>
          </a:p>
          <a:p>
            <a:pPr algn="l">
              <a:lnSpc>
                <a:spcPct val="100000"/>
              </a:lnSpc>
              <a:spcBef>
                <a:spcPct val="0"/>
              </a:spcBef>
              <a:buClrTx/>
              <a:buSzTx/>
              <a:buFontTx/>
              <a:buNone/>
              <a:defRPr/>
            </a:pPr>
            <a:r>
              <a:rPr kumimoji="1" lang="en-US" altLang="zh-CN" sz="1200" b="1">
                <a:latin typeface="Times New Roman" pitchFamily="18" charset="0"/>
                <a:ea typeface="宋体" pitchFamily="2" charset="-122"/>
              </a:rPr>
              <a:t>				arrayStack.push(value);</a:t>
            </a:r>
          </a:p>
          <a:p>
            <a:pPr algn="l">
              <a:lnSpc>
                <a:spcPct val="100000"/>
              </a:lnSpc>
              <a:spcBef>
                <a:spcPct val="0"/>
              </a:spcBef>
              <a:buClrTx/>
              <a:buSzTx/>
              <a:buFontTx/>
              <a:buNone/>
              <a:defRPr/>
            </a:pPr>
            <a:r>
              <a:rPr kumimoji="1" lang="en-US" altLang="zh-CN" sz="1200" b="1">
                <a:latin typeface="Times New Roman" pitchFamily="18" charset="0"/>
                <a:ea typeface="宋体" pitchFamily="2" charset="-122"/>
              </a:rPr>
              <a:t>				break;</a:t>
            </a:r>
          </a:p>
          <a:p>
            <a:pPr algn="l">
              <a:lnSpc>
                <a:spcPct val="100000"/>
              </a:lnSpc>
              <a:spcBef>
                <a:spcPct val="0"/>
              </a:spcBef>
              <a:buClrTx/>
              <a:buSzTx/>
              <a:buFontTx/>
              <a:buNone/>
              <a:defRPr/>
            </a:pPr>
            <a:r>
              <a:rPr kumimoji="1" lang="en-US" altLang="zh-CN" sz="1200" b="1">
                <a:latin typeface="Times New Roman" pitchFamily="18" charset="0"/>
                <a:ea typeface="宋体" pitchFamily="2" charset="-122"/>
              </a:rPr>
              <a:t>			case "pop":</a:t>
            </a:r>
          </a:p>
          <a:p>
            <a:pPr algn="l">
              <a:lnSpc>
                <a:spcPct val="100000"/>
              </a:lnSpc>
              <a:spcBef>
                <a:spcPct val="0"/>
              </a:spcBef>
              <a:buClrTx/>
              <a:buSzTx/>
              <a:buFontTx/>
              <a:buNone/>
              <a:defRPr/>
            </a:pPr>
            <a:r>
              <a:rPr kumimoji="1" lang="en-US" altLang="zh-CN" sz="1200" b="1">
                <a:latin typeface="Times New Roman" pitchFamily="18" charset="0"/>
                <a:ea typeface="宋体" pitchFamily="2" charset="-122"/>
              </a:rPr>
              <a:t>				try {</a:t>
            </a:r>
          </a:p>
          <a:p>
            <a:pPr algn="l">
              <a:lnSpc>
                <a:spcPct val="100000"/>
              </a:lnSpc>
              <a:spcBef>
                <a:spcPct val="0"/>
              </a:spcBef>
              <a:buClrTx/>
              <a:buSzTx/>
              <a:buFontTx/>
              <a:buNone/>
              <a:defRPr/>
            </a:pPr>
            <a:r>
              <a:rPr kumimoji="1" lang="en-US" altLang="zh-CN" sz="1200" b="1">
                <a:latin typeface="Times New Roman" pitchFamily="18" charset="0"/>
                <a:ea typeface="宋体" pitchFamily="2" charset="-122"/>
              </a:rPr>
              <a:t>					int res = arrayStack.pop();</a:t>
            </a:r>
          </a:p>
          <a:p>
            <a:pPr algn="l">
              <a:lnSpc>
                <a:spcPct val="100000"/>
              </a:lnSpc>
              <a:spcBef>
                <a:spcPct val="0"/>
              </a:spcBef>
              <a:buClrTx/>
              <a:buSzTx/>
              <a:buFontTx/>
              <a:buNone/>
              <a:defRPr/>
            </a:pPr>
            <a:r>
              <a:rPr kumimoji="1" lang="en-US" altLang="zh-CN" sz="1200" b="1">
                <a:latin typeface="Times New Roman" pitchFamily="18" charset="0"/>
                <a:ea typeface="宋体" pitchFamily="2" charset="-122"/>
              </a:rPr>
              <a:t>					System.out.printf("</a:t>
            </a:r>
            <a:r>
              <a:rPr kumimoji="1" lang="zh-CN" altLang="en-US" sz="1200" b="1">
                <a:latin typeface="Times New Roman" pitchFamily="18" charset="0"/>
                <a:ea typeface="宋体" pitchFamily="2" charset="-122"/>
              </a:rPr>
              <a:t>取出的数为 </a:t>
            </a:r>
            <a:r>
              <a:rPr kumimoji="1" lang="en-US" altLang="zh-CN" sz="1200" b="1">
                <a:latin typeface="Times New Roman" pitchFamily="18" charset="0"/>
                <a:ea typeface="宋体" pitchFamily="2" charset="-122"/>
              </a:rPr>
              <a:t>%d\n", res);</a:t>
            </a:r>
          </a:p>
          <a:p>
            <a:pPr algn="l">
              <a:lnSpc>
                <a:spcPct val="100000"/>
              </a:lnSpc>
              <a:spcBef>
                <a:spcPct val="0"/>
              </a:spcBef>
              <a:buClrTx/>
              <a:buSzTx/>
              <a:buFontTx/>
              <a:buNone/>
              <a:defRPr/>
            </a:pPr>
            <a:r>
              <a:rPr kumimoji="1" lang="en-US" altLang="zh-CN" sz="1200" b="1">
                <a:latin typeface="Times New Roman" pitchFamily="18" charset="0"/>
                <a:ea typeface="宋体" pitchFamily="2" charset="-122"/>
              </a:rPr>
              <a:t>				} catch (Exception e) {</a:t>
            </a:r>
          </a:p>
          <a:p>
            <a:pPr algn="l">
              <a:lnSpc>
                <a:spcPct val="100000"/>
              </a:lnSpc>
              <a:spcBef>
                <a:spcPct val="0"/>
              </a:spcBef>
              <a:buClrTx/>
              <a:buSzTx/>
              <a:buFontTx/>
              <a:buNone/>
              <a:defRPr/>
            </a:pPr>
            <a:r>
              <a:rPr kumimoji="1" lang="en-US" altLang="zh-CN" sz="1200" b="1">
                <a:latin typeface="Times New Roman" pitchFamily="18" charset="0"/>
                <a:ea typeface="宋体" pitchFamily="2" charset="-122"/>
              </a:rPr>
              <a:t>					System.out.println(e.getMessage());</a:t>
            </a:r>
          </a:p>
          <a:p>
            <a:pPr algn="l">
              <a:lnSpc>
                <a:spcPct val="100000"/>
              </a:lnSpc>
              <a:spcBef>
                <a:spcPct val="0"/>
              </a:spcBef>
              <a:buClrTx/>
              <a:buSzTx/>
              <a:buFontTx/>
              <a:buNone/>
              <a:defRPr/>
            </a:pPr>
            <a:r>
              <a:rPr kumimoji="1" lang="en-US" altLang="zh-CN" sz="1200" b="1">
                <a:latin typeface="Times New Roman" pitchFamily="18" charset="0"/>
                <a:ea typeface="宋体" pitchFamily="2" charset="-122"/>
              </a:rPr>
              <a:t>				}</a:t>
            </a:r>
          </a:p>
          <a:p>
            <a:pPr algn="l">
              <a:lnSpc>
                <a:spcPct val="100000"/>
              </a:lnSpc>
              <a:spcBef>
                <a:spcPct val="0"/>
              </a:spcBef>
              <a:buClrTx/>
              <a:buSzTx/>
              <a:buFontTx/>
              <a:buNone/>
              <a:defRPr/>
            </a:pPr>
            <a:r>
              <a:rPr kumimoji="1" lang="en-US" altLang="zh-CN" sz="1200" b="1">
                <a:latin typeface="Times New Roman" pitchFamily="18" charset="0"/>
                <a:ea typeface="宋体" pitchFamily="2" charset="-122"/>
              </a:rPr>
              <a:t>				break;</a:t>
            </a:r>
          </a:p>
          <a:p>
            <a:pPr algn="l">
              <a:lnSpc>
                <a:spcPct val="100000"/>
              </a:lnSpc>
              <a:spcBef>
                <a:spcPct val="0"/>
              </a:spcBef>
              <a:buClrTx/>
              <a:buSzTx/>
              <a:buFontTx/>
              <a:buNone/>
              <a:defRPr/>
            </a:pPr>
            <a:r>
              <a:rPr kumimoji="1" lang="en-US" altLang="zh-CN" sz="1200" b="1">
                <a:latin typeface="Times New Roman" pitchFamily="18" charset="0"/>
                <a:ea typeface="宋体" pitchFamily="2" charset="-122"/>
              </a:rPr>
              <a:t>			case "exit":</a:t>
            </a:r>
          </a:p>
          <a:p>
            <a:pPr algn="l">
              <a:lnSpc>
                <a:spcPct val="100000"/>
              </a:lnSpc>
              <a:spcBef>
                <a:spcPct val="0"/>
              </a:spcBef>
              <a:buClrTx/>
              <a:buSzTx/>
              <a:buFontTx/>
              <a:buNone/>
              <a:defRPr/>
            </a:pPr>
            <a:r>
              <a:rPr kumimoji="1" lang="en-US" altLang="zh-CN" sz="1200" b="1">
                <a:latin typeface="Times New Roman" pitchFamily="18" charset="0"/>
                <a:ea typeface="宋体" pitchFamily="2" charset="-122"/>
              </a:rPr>
              <a:t>				loop = false;</a:t>
            </a:r>
          </a:p>
          <a:p>
            <a:pPr algn="l">
              <a:lnSpc>
                <a:spcPct val="100000"/>
              </a:lnSpc>
              <a:spcBef>
                <a:spcPct val="0"/>
              </a:spcBef>
              <a:buClrTx/>
              <a:buSzTx/>
              <a:buFontTx/>
              <a:buNone/>
              <a:defRPr/>
            </a:pPr>
            <a:r>
              <a:rPr kumimoji="1" lang="en-US" altLang="zh-CN" sz="1200" b="1">
                <a:latin typeface="Times New Roman" pitchFamily="18" charset="0"/>
                <a:ea typeface="宋体" pitchFamily="2" charset="-122"/>
              </a:rPr>
              <a:t>				scanner.close();</a:t>
            </a:r>
          </a:p>
          <a:p>
            <a:pPr algn="l">
              <a:lnSpc>
                <a:spcPct val="100000"/>
              </a:lnSpc>
              <a:spcBef>
                <a:spcPct val="0"/>
              </a:spcBef>
              <a:buClrTx/>
              <a:buSzTx/>
              <a:buFontTx/>
              <a:buNone/>
              <a:defRPr/>
            </a:pPr>
            <a:r>
              <a:rPr kumimoji="1" lang="en-US" altLang="zh-CN" sz="1200" b="1">
                <a:latin typeface="Times New Roman" pitchFamily="18" charset="0"/>
                <a:ea typeface="宋体" pitchFamily="2" charset="-122"/>
              </a:rPr>
              <a:t>				break;</a:t>
            </a:r>
          </a:p>
          <a:p>
            <a:pPr algn="l">
              <a:lnSpc>
                <a:spcPct val="100000"/>
              </a:lnSpc>
              <a:spcBef>
                <a:spcPct val="0"/>
              </a:spcBef>
              <a:buClrTx/>
              <a:buSzTx/>
              <a:buFontTx/>
              <a:buNone/>
              <a:defRPr/>
            </a:pPr>
            <a:r>
              <a:rPr kumimoji="1" lang="en-US" altLang="zh-CN" sz="1200" b="1">
                <a:latin typeface="Times New Roman" pitchFamily="18" charset="0"/>
                <a:ea typeface="宋体" pitchFamily="2" charset="-122"/>
              </a:rPr>
              <a:t>			default:</a:t>
            </a:r>
          </a:p>
          <a:p>
            <a:pPr algn="l">
              <a:lnSpc>
                <a:spcPct val="100000"/>
              </a:lnSpc>
              <a:spcBef>
                <a:spcPct val="0"/>
              </a:spcBef>
              <a:buClrTx/>
              <a:buSzTx/>
              <a:buFontTx/>
              <a:buNone/>
              <a:defRPr/>
            </a:pPr>
            <a:r>
              <a:rPr kumimoji="1" lang="en-US" altLang="zh-CN" sz="1200" b="1">
                <a:latin typeface="Times New Roman" pitchFamily="18" charset="0"/>
                <a:ea typeface="宋体" pitchFamily="2" charset="-122"/>
              </a:rPr>
              <a:t>				break;</a:t>
            </a:r>
          </a:p>
          <a:p>
            <a:pPr algn="l">
              <a:lnSpc>
                <a:spcPct val="100000"/>
              </a:lnSpc>
              <a:spcBef>
                <a:spcPct val="0"/>
              </a:spcBef>
              <a:buClrTx/>
              <a:buSzTx/>
              <a:buFontTx/>
              <a:buNone/>
              <a:defRPr/>
            </a:pPr>
            <a:r>
              <a:rPr kumimoji="1" lang="en-US" altLang="zh-CN" sz="1200" b="1">
                <a:latin typeface="Times New Roman" pitchFamily="18" charset="0"/>
                <a:ea typeface="宋体" pitchFamily="2" charset="-122"/>
              </a:rPr>
              <a:t>			}</a:t>
            </a:r>
          </a:p>
          <a:p>
            <a:pPr algn="l">
              <a:lnSpc>
                <a:spcPct val="100000"/>
              </a:lnSpc>
              <a:spcBef>
                <a:spcPct val="0"/>
              </a:spcBef>
              <a:buClrTx/>
              <a:buSzTx/>
              <a:buFontTx/>
              <a:buNone/>
              <a:defRPr/>
            </a:pPr>
            <a:r>
              <a:rPr kumimoji="1" lang="en-US" altLang="zh-CN" sz="1200" b="1">
                <a:latin typeface="Times New Roman" pitchFamily="18" charset="0"/>
                <a:ea typeface="宋体" pitchFamily="2" charset="-122"/>
              </a:rPr>
              <a:t>		}</a:t>
            </a:r>
          </a:p>
          <a:p>
            <a:pPr algn="l">
              <a:lnSpc>
                <a:spcPct val="100000"/>
              </a:lnSpc>
              <a:spcBef>
                <a:spcPct val="0"/>
              </a:spcBef>
              <a:buClrTx/>
              <a:buSzTx/>
              <a:buFontTx/>
              <a:buNone/>
              <a:defRPr/>
            </a:pPr>
            <a:r>
              <a:rPr kumimoji="1" lang="en-US" altLang="zh-CN" sz="1200" b="1">
                <a:latin typeface="Times New Roman" pitchFamily="18" charset="0"/>
                <a:ea typeface="宋体" pitchFamily="2" charset="-122"/>
              </a:rPr>
              <a:t>	}</a:t>
            </a:r>
          </a:p>
          <a:p>
            <a:pPr algn="l">
              <a:lnSpc>
                <a:spcPct val="100000"/>
              </a:lnSpc>
              <a:spcBef>
                <a:spcPct val="0"/>
              </a:spcBef>
              <a:buClrTx/>
              <a:buSzTx/>
              <a:buFontTx/>
              <a:buNone/>
              <a:defRPr/>
            </a:pPr>
            <a:endParaRPr kumimoji="1" lang="en-US" altLang="zh-CN" sz="1200" b="1">
              <a:latin typeface="Times New Roman" pitchFamily="18" charset="0"/>
              <a:ea typeface="宋体" pitchFamily="2" charset="-122"/>
            </a:endParaRPr>
          </a:p>
          <a:p>
            <a:pPr algn="l">
              <a:lnSpc>
                <a:spcPct val="100000"/>
              </a:lnSpc>
              <a:spcBef>
                <a:spcPct val="0"/>
              </a:spcBef>
              <a:buClrTx/>
              <a:buSzTx/>
              <a:buFontTx/>
              <a:buNone/>
              <a:defRPr/>
            </a:pPr>
            <a:r>
              <a:rPr kumimoji="1" lang="en-US" altLang="zh-CN" sz="1200" b="1">
                <a:latin typeface="Times New Roman" pitchFamily="18" charset="0"/>
                <a:ea typeface="宋体" pitchFamily="2" charset="-122"/>
              </a:rPr>
              <a:t>}</a:t>
            </a:r>
          </a:p>
          <a:p>
            <a:pPr algn="l">
              <a:lnSpc>
                <a:spcPct val="100000"/>
              </a:lnSpc>
              <a:spcBef>
                <a:spcPct val="0"/>
              </a:spcBef>
              <a:buClrTx/>
              <a:buSzTx/>
              <a:buFontTx/>
              <a:buNone/>
              <a:defRPr/>
            </a:pPr>
            <a:endParaRPr kumimoji="1" lang="en-US" altLang="zh-CN" sz="1200" b="1">
              <a:latin typeface="Times New Roman" pitchFamily="18" charset="0"/>
              <a:ea typeface="宋体" pitchFamily="2" charset="-122"/>
            </a:endParaRPr>
          </a:p>
          <a:p>
            <a:pPr algn="l">
              <a:lnSpc>
                <a:spcPct val="100000"/>
              </a:lnSpc>
              <a:spcBef>
                <a:spcPct val="0"/>
              </a:spcBef>
              <a:buClrTx/>
              <a:buSzTx/>
              <a:buFontTx/>
              <a:buNone/>
              <a:defRPr/>
            </a:pPr>
            <a:r>
              <a:rPr kumimoji="1" lang="en-US" altLang="zh-CN" sz="1200" b="1">
                <a:latin typeface="Times New Roman" pitchFamily="18" charset="0"/>
                <a:ea typeface="宋体" pitchFamily="2" charset="-122"/>
              </a:rPr>
              <a:t>class ArrayStack {</a:t>
            </a:r>
          </a:p>
          <a:p>
            <a:pPr algn="l">
              <a:lnSpc>
                <a:spcPct val="100000"/>
              </a:lnSpc>
              <a:spcBef>
                <a:spcPct val="0"/>
              </a:spcBef>
              <a:buClrTx/>
              <a:buSzTx/>
              <a:buFontTx/>
              <a:buNone/>
              <a:defRPr/>
            </a:pPr>
            <a:r>
              <a:rPr kumimoji="1" lang="en-US" altLang="zh-CN" sz="1200" b="1">
                <a:latin typeface="Times New Roman" pitchFamily="18" charset="0"/>
                <a:ea typeface="宋体" pitchFamily="2" charset="-122"/>
              </a:rPr>
              <a:t>	private int maxSize;// </a:t>
            </a:r>
            <a:r>
              <a:rPr kumimoji="1" lang="zh-CN" altLang="en-US" sz="1200" b="1">
                <a:latin typeface="Times New Roman" pitchFamily="18" charset="0"/>
                <a:ea typeface="宋体" pitchFamily="2" charset="-122"/>
              </a:rPr>
              <a:t>栈的大小</a:t>
            </a:r>
          </a:p>
          <a:p>
            <a:pPr algn="l">
              <a:lnSpc>
                <a:spcPct val="100000"/>
              </a:lnSpc>
              <a:spcBef>
                <a:spcPct val="0"/>
              </a:spcBef>
              <a:buClrTx/>
              <a:buSzTx/>
              <a:buFontTx/>
              <a:buNone/>
              <a:defRPr/>
            </a:pPr>
            <a:r>
              <a:rPr kumimoji="1" lang="zh-CN" altLang="en-US" sz="1200" b="1">
                <a:latin typeface="Times New Roman" pitchFamily="18" charset="0"/>
                <a:ea typeface="宋体" pitchFamily="2" charset="-122"/>
              </a:rPr>
              <a:t>	</a:t>
            </a:r>
            <a:r>
              <a:rPr kumimoji="1" lang="en-US" altLang="zh-CN" sz="1200" b="1">
                <a:latin typeface="Times New Roman" pitchFamily="18" charset="0"/>
                <a:ea typeface="宋体" pitchFamily="2" charset="-122"/>
              </a:rPr>
              <a:t>private int[] stack;// </a:t>
            </a:r>
          </a:p>
          <a:p>
            <a:pPr algn="l">
              <a:lnSpc>
                <a:spcPct val="100000"/>
              </a:lnSpc>
              <a:spcBef>
                <a:spcPct val="0"/>
              </a:spcBef>
              <a:buClrTx/>
              <a:buSzTx/>
              <a:buFontTx/>
              <a:buNone/>
              <a:defRPr/>
            </a:pPr>
            <a:r>
              <a:rPr kumimoji="1" lang="en-US" altLang="zh-CN" sz="1200" b="1">
                <a:latin typeface="Times New Roman" pitchFamily="18" charset="0"/>
                <a:ea typeface="宋体" pitchFamily="2" charset="-122"/>
              </a:rPr>
              <a:t>	// </a:t>
            </a:r>
            <a:r>
              <a:rPr kumimoji="1" lang="zh-CN" altLang="en-US" sz="1200" b="1">
                <a:latin typeface="Times New Roman" pitchFamily="18" charset="0"/>
                <a:ea typeface="宋体" pitchFamily="2" charset="-122"/>
              </a:rPr>
              <a:t>栈顶</a:t>
            </a:r>
            <a:r>
              <a:rPr kumimoji="1" lang="en-US" altLang="zh-CN" sz="1200" b="1">
                <a:latin typeface="Times New Roman" pitchFamily="18" charset="0"/>
                <a:ea typeface="宋体" pitchFamily="2" charset="-122"/>
              </a:rPr>
              <a:t>, </a:t>
            </a:r>
            <a:r>
              <a:rPr kumimoji="1" lang="zh-CN" altLang="en-US" sz="1200" b="1">
                <a:latin typeface="Times New Roman" pitchFamily="18" charset="0"/>
                <a:ea typeface="宋体" pitchFamily="2" charset="-122"/>
              </a:rPr>
              <a:t>初始化为</a:t>
            </a:r>
            <a:r>
              <a:rPr kumimoji="1" lang="en-US" altLang="zh-CN" sz="1200" b="1">
                <a:latin typeface="Times New Roman" pitchFamily="18" charset="0"/>
                <a:ea typeface="宋体" pitchFamily="2" charset="-122"/>
              </a:rPr>
              <a:t>-1</a:t>
            </a:r>
          </a:p>
          <a:p>
            <a:pPr algn="l">
              <a:lnSpc>
                <a:spcPct val="100000"/>
              </a:lnSpc>
              <a:spcBef>
                <a:spcPct val="0"/>
              </a:spcBef>
              <a:buClrTx/>
              <a:buSzTx/>
              <a:buFontTx/>
              <a:buNone/>
              <a:defRPr/>
            </a:pPr>
            <a:r>
              <a:rPr kumimoji="1" lang="en-US" altLang="zh-CN" sz="1200" b="1">
                <a:latin typeface="Times New Roman" pitchFamily="18" charset="0"/>
                <a:ea typeface="宋体" pitchFamily="2" charset="-122"/>
              </a:rPr>
              <a:t>	private int top = -1;</a:t>
            </a:r>
          </a:p>
          <a:p>
            <a:pPr algn="l">
              <a:lnSpc>
                <a:spcPct val="100000"/>
              </a:lnSpc>
              <a:spcBef>
                <a:spcPct val="0"/>
              </a:spcBef>
              <a:buClrTx/>
              <a:buSzTx/>
              <a:buFontTx/>
              <a:buNone/>
              <a:defRPr/>
            </a:pPr>
            <a:endParaRPr kumimoji="1" lang="en-US" altLang="zh-CN" sz="1200" b="1">
              <a:latin typeface="Times New Roman" pitchFamily="18" charset="0"/>
              <a:ea typeface="宋体" pitchFamily="2" charset="-122"/>
            </a:endParaRPr>
          </a:p>
          <a:p>
            <a:pPr algn="l">
              <a:lnSpc>
                <a:spcPct val="100000"/>
              </a:lnSpc>
              <a:spcBef>
                <a:spcPct val="0"/>
              </a:spcBef>
              <a:buClrTx/>
              <a:buSzTx/>
              <a:buFontTx/>
              <a:buNone/>
              <a:defRPr/>
            </a:pPr>
            <a:r>
              <a:rPr kumimoji="1" lang="en-US" altLang="zh-CN" sz="1200" b="1">
                <a:latin typeface="Times New Roman" pitchFamily="18" charset="0"/>
                <a:ea typeface="宋体" pitchFamily="2" charset="-122"/>
              </a:rPr>
              <a:t>	public ArrayStack(int size) {</a:t>
            </a:r>
          </a:p>
          <a:p>
            <a:pPr algn="l">
              <a:lnSpc>
                <a:spcPct val="100000"/>
              </a:lnSpc>
              <a:spcBef>
                <a:spcPct val="0"/>
              </a:spcBef>
              <a:buClrTx/>
              <a:buSzTx/>
              <a:buFontTx/>
              <a:buNone/>
              <a:defRPr/>
            </a:pPr>
            <a:r>
              <a:rPr kumimoji="1" lang="en-US" altLang="zh-CN" sz="1200" b="1">
                <a:latin typeface="Times New Roman" pitchFamily="18" charset="0"/>
                <a:ea typeface="宋体" pitchFamily="2" charset="-122"/>
              </a:rPr>
              <a:t>		maxSize = size;</a:t>
            </a:r>
          </a:p>
          <a:p>
            <a:pPr algn="l">
              <a:lnSpc>
                <a:spcPct val="100000"/>
              </a:lnSpc>
              <a:spcBef>
                <a:spcPct val="0"/>
              </a:spcBef>
              <a:buClrTx/>
              <a:buSzTx/>
              <a:buFontTx/>
              <a:buNone/>
              <a:defRPr/>
            </a:pPr>
            <a:r>
              <a:rPr kumimoji="1" lang="en-US" altLang="zh-CN" sz="1200" b="1">
                <a:latin typeface="Times New Roman" pitchFamily="18" charset="0"/>
                <a:ea typeface="宋体" pitchFamily="2" charset="-122"/>
              </a:rPr>
              <a:t>		stack = new int[maxSize];</a:t>
            </a:r>
          </a:p>
          <a:p>
            <a:pPr algn="l">
              <a:lnSpc>
                <a:spcPct val="100000"/>
              </a:lnSpc>
              <a:spcBef>
                <a:spcPct val="0"/>
              </a:spcBef>
              <a:buClrTx/>
              <a:buSzTx/>
              <a:buFontTx/>
              <a:buNone/>
              <a:defRPr/>
            </a:pPr>
            <a:r>
              <a:rPr kumimoji="1" lang="en-US" altLang="zh-CN" sz="1200" b="1">
                <a:latin typeface="Times New Roman" pitchFamily="18" charset="0"/>
                <a:ea typeface="宋体" pitchFamily="2" charset="-122"/>
              </a:rPr>
              <a:t>	}</a:t>
            </a:r>
          </a:p>
          <a:p>
            <a:pPr algn="l">
              <a:lnSpc>
                <a:spcPct val="100000"/>
              </a:lnSpc>
              <a:spcBef>
                <a:spcPct val="0"/>
              </a:spcBef>
              <a:buClrTx/>
              <a:buSzTx/>
              <a:buFontTx/>
              <a:buNone/>
              <a:defRPr/>
            </a:pPr>
            <a:endParaRPr kumimoji="1" lang="en-US" altLang="zh-CN" sz="1200" b="1">
              <a:latin typeface="Times New Roman" pitchFamily="18" charset="0"/>
              <a:ea typeface="宋体" pitchFamily="2" charset="-122"/>
            </a:endParaRPr>
          </a:p>
          <a:p>
            <a:pPr algn="l">
              <a:lnSpc>
                <a:spcPct val="100000"/>
              </a:lnSpc>
              <a:spcBef>
                <a:spcPct val="0"/>
              </a:spcBef>
              <a:buClrTx/>
              <a:buSzTx/>
              <a:buFontTx/>
              <a:buNone/>
              <a:defRPr/>
            </a:pPr>
            <a:r>
              <a:rPr kumimoji="1" lang="en-US" altLang="zh-CN" sz="1200" b="1">
                <a:latin typeface="Times New Roman" pitchFamily="18" charset="0"/>
                <a:ea typeface="宋体" pitchFamily="2" charset="-122"/>
              </a:rPr>
              <a:t>	// </a:t>
            </a:r>
            <a:r>
              <a:rPr kumimoji="1" lang="zh-CN" altLang="en-US" sz="1200" b="1">
                <a:latin typeface="Times New Roman" pitchFamily="18" charset="0"/>
                <a:ea typeface="宋体" pitchFamily="2" charset="-122"/>
              </a:rPr>
              <a:t>栈满</a:t>
            </a:r>
          </a:p>
          <a:p>
            <a:pPr algn="l">
              <a:lnSpc>
                <a:spcPct val="100000"/>
              </a:lnSpc>
              <a:spcBef>
                <a:spcPct val="0"/>
              </a:spcBef>
              <a:buClrTx/>
              <a:buSzTx/>
              <a:buFontTx/>
              <a:buNone/>
              <a:defRPr/>
            </a:pPr>
            <a:r>
              <a:rPr kumimoji="1" lang="zh-CN" altLang="en-US" sz="1200" b="1">
                <a:latin typeface="Times New Roman" pitchFamily="18" charset="0"/>
                <a:ea typeface="宋体" pitchFamily="2" charset="-122"/>
              </a:rPr>
              <a:t>	</a:t>
            </a:r>
            <a:r>
              <a:rPr kumimoji="1" lang="en-US" altLang="zh-CN" sz="1200" b="1">
                <a:latin typeface="Times New Roman" pitchFamily="18" charset="0"/>
                <a:ea typeface="宋体" pitchFamily="2" charset="-122"/>
              </a:rPr>
              <a:t>public boolean isFull() {</a:t>
            </a:r>
          </a:p>
          <a:p>
            <a:pPr algn="l">
              <a:lnSpc>
                <a:spcPct val="100000"/>
              </a:lnSpc>
              <a:spcBef>
                <a:spcPct val="0"/>
              </a:spcBef>
              <a:buClrTx/>
              <a:buSzTx/>
              <a:buFontTx/>
              <a:buNone/>
              <a:defRPr/>
            </a:pPr>
            <a:r>
              <a:rPr kumimoji="1" lang="en-US" altLang="zh-CN" sz="1200" b="1">
                <a:latin typeface="Times New Roman" pitchFamily="18" charset="0"/>
                <a:ea typeface="宋体" pitchFamily="2" charset="-122"/>
              </a:rPr>
              <a:t>		return top == maxSize - 1;</a:t>
            </a:r>
          </a:p>
          <a:p>
            <a:pPr algn="l">
              <a:lnSpc>
                <a:spcPct val="100000"/>
              </a:lnSpc>
              <a:spcBef>
                <a:spcPct val="0"/>
              </a:spcBef>
              <a:buClrTx/>
              <a:buSzTx/>
              <a:buFontTx/>
              <a:buNone/>
              <a:defRPr/>
            </a:pPr>
            <a:r>
              <a:rPr kumimoji="1" lang="en-US" altLang="zh-CN" sz="1200" b="1">
                <a:latin typeface="Times New Roman" pitchFamily="18" charset="0"/>
                <a:ea typeface="宋体" pitchFamily="2" charset="-122"/>
              </a:rPr>
              <a:t>	}</a:t>
            </a:r>
          </a:p>
          <a:p>
            <a:pPr algn="l">
              <a:lnSpc>
                <a:spcPct val="100000"/>
              </a:lnSpc>
              <a:spcBef>
                <a:spcPct val="0"/>
              </a:spcBef>
              <a:buClrTx/>
              <a:buSzTx/>
              <a:buFontTx/>
              <a:buNone/>
              <a:defRPr/>
            </a:pPr>
            <a:endParaRPr kumimoji="1" lang="en-US" altLang="zh-CN" sz="1200" b="1">
              <a:latin typeface="Times New Roman" pitchFamily="18" charset="0"/>
              <a:ea typeface="宋体" pitchFamily="2" charset="-122"/>
            </a:endParaRPr>
          </a:p>
          <a:p>
            <a:pPr algn="l">
              <a:lnSpc>
                <a:spcPct val="100000"/>
              </a:lnSpc>
              <a:spcBef>
                <a:spcPct val="0"/>
              </a:spcBef>
              <a:buClrTx/>
              <a:buSzTx/>
              <a:buFontTx/>
              <a:buNone/>
              <a:defRPr/>
            </a:pPr>
            <a:r>
              <a:rPr kumimoji="1" lang="en-US" altLang="zh-CN" sz="1200" b="1">
                <a:latin typeface="Times New Roman" pitchFamily="18" charset="0"/>
                <a:ea typeface="宋体" pitchFamily="2" charset="-122"/>
              </a:rPr>
              <a:t>	// </a:t>
            </a:r>
            <a:r>
              <a:rPr kumimoji="1" lang="zh-CN" altLang="en-US" sz="1200" b="1">
                <a:latin typeface="Times New Roman" pitchFamily="18" charset="0"/>
                <a:ea typeface="宋体" pitchFamily="2" charset="-122"/>
              </a:rPr>
              <a:t>栈空</a:t>
            </a:r>
          </a:p>
          <a:p>
            <a:pPr algn="l">
              <a:lnSpc>
                <a:spcPct val="100000"/>
              </a:lnSpc>
              <a:spcBef>
                <a:spcPct val="0"/>
              </a:spcBef>
              <a:buClrTx/>
              <a:buSzTx/>
              <a:buFontTx/>
              <a:buNone/>
              <a:defRPr/>
            </a:pPr>
            <a:r>
              <a:rPr kumimoji="1" lang="zh-CN" altLang="en-US" sz="1200" b="1">
                <a:latin typeface="Times New Roman" pitchFamily="18" charset="0"/>
                <a:ea typeface="宋体" pitchFamily="2" charset="-122"/>
              </a:rPr>
              <a:t>	</a:t>
            </a:r>
            <a:r>
              <a:rPr kumimoji="1" lang="en-US" altLang="zh-CN" sz="1200" b="1">
                <a:latin typeface="Times New Roman" pitchFamily="18" charset="0"/>
                <a:ea typeface="宋体" pitchFamily="2" charset="-122"/>
              </a:rPr>
              <a:t>public boolean isEmpty() {</a:t>
            </a:r>
          </a:p>
          <a:p>
            <a:pPr algn="l">
              <a:lnSpc>
                <a:spcPct val="100000"/>
              </a:lnSpc>
              <a:spcBef>
                <a:spcPct val="0"/>
              </a:spcBef>
              <a:buClrTx/>
              <a:buSzTx/>
              <a:buFontTx/>
              <a:buNone/>
              <a:defRPr/>
            </a:pPr>
            <a:r>
              <a:rPr kumimoji="1" lang="en-US" altLang="zh-CN" sz="1200" b="1">
                <a:latin typeface="Times New Roman" pitchFamily="18" charset="0"/>
                <a:ea typeface="宋体" pitchFamily="2" charset="-122"/>
              </a:rPr>
              <a:t>		return top == -1;</a:t>
            </a:r>
          </a:p>
          <a:p>
            <a:pPr algn="l">
              <a:lnSpc>
                <a:spcPct val="100000"/>
              </a:lnSpc>
              <a:spcBef>
                <a:spcPct val="0"/>
              </a:spcBef>
              <a:buClrTx/>
              <a:buSzTx/>
              <a:buFontTx/>
              <a:buNone/>
              <a:defRPr/>
            </a:pPr>
            <a:r>
              <a:rPr kumimoji="1" lang="en-US" altLang="zh-CN" sz="1200" b="1">
                <a:latin typeface="Times New Roman" pitchFamily="18" charset="0"/>
                <a:ea typeface="宋体" pitchFamily="2" charset="-122"/>
              </a:rPr>
              <a:t>	}</a:t>
            </a:r>
          </a:p>
          <a:p>
            <a:pPr algn="l">
              <a:lnSpc>
                <a:spcPct val="100000"/>
              </a:lnSpc>
              <a:spcBef>
                <a:spcPct val="0"/>
              </a:spcBef>
              <a:buClrTx/>
              <a:buSzTx/>
              <a:buFontTx/>
              <a:buNone/>
              <a:defRPr/>
            </a:pPr>
            <a:endParaRPr kumimoji="1" lang="en-US" altLang="zh-CN" sz="1200" b="1">
              <a:latin typeface="Times New Roman" pitchFamily="18" charset="0"/>
              <a:ea typeface="宋体" pitchFamily="2" charset="-122"/>
            </a:endParaRPr>
          </a:p>
          <a:p>
            <a:pPr algn="l">
              <a:lnSpc>
                <a:spcPct val="100000"/>
              </a:lnSpc>
              <a:spcBef>
                <a:spcPct val="0"/>
              </a:spcBef>
              <a:buClrTx/>
              <a:buSzTx/>
              <a:buFontTx/>
              <a:buNone/>
              <a:defRPr/>
            </a:pPr>
            <a:r>
              <a:rPr kumimoji="1" lang="en-US" altLang="zh-CN" sz="1200" b="1">
                <a:latin typeface="Times New Roman" pitchFamily="18" charset="0"/>
                <a:ea typeface="宋体" pitchFamily="2" charset="-122"/>
              </a:rPr>
              <a:t>	// </a:t>
            </a:r>
            <a:r>
              <a:rPr kumimoji="1" lang="zh-CN" altLang="en-US" sz="1200" b="1">
                <a:latin typeface="Times New Roman" pitchFamily="18" charset="0"/>
                <a:ea typeface="宋体" pitchFamily="2" charset="-122"/>
              </a:rPr>
              <a:t>入栈</a:t>
            </a:r>
            <a:r>
              <a:rPr kumimoji="1" lang="en-US" altLang="zh-CN" sz="1200" b="1">
                <a:latin typeface="Times New Roman" pitchFamily="18" charset="0"/>
                <a:ea typeface="宋体" pitchFamily="2" charset="-122"/>
              </a:rPr>
              <a:t>, </a:t>
            </a:r>
            <a:r>
              <a:rPr kumimoji="1" lang="zh-CN" altLang="en-US" sz="1200" b="1">
                <a:latin typeface="Times New Roman" pitchFamily="18" charset="0"/>
                <a:ea typeface="宋体" pitchFamily="2" charset="-122"/>
              </a:rPr>
              <a:t>放入数据</a:t>
            </a:r>
          </a:p>
          <a:p>
            <a:pPr algn="l">
              <a:lnSpc>
                <a:spcPct val="100000"/>
              </a:lnSpc>
              <a:spcBef>
                <a:spcPct val="0"/>
              </a:spcBef>
              <a:buClrTx/>
              <a:buSzTx/>
              <a:buFontTx/>
              <a:buNone/>
              <a:defRPr/>
            </a:pPr>
            <a:r>
              <a:rPr kumimoji="1" lang="zh-CN" altLang="en-US" sz="1200" b="1">
                <a:latin typeface="Times New Roman" pitchFamily="18" charset="0"/>
                <a:ea typeface="宋体" pitchFamily="2" charset="-122"/>
              </a:rPr>
              <a:t>	</a:t>
            </a:r>
            <a:r>
              <a:rPr kumimoji="1" lang="en-US" altLang="zh-CN" sz="1200" b="1">
                <a:latin typeface="Times New Roman" pitchFamily="18" charset="0"/>
                <a:ea typeface="宋体" pitchFamily="2" charset="-122"/>
              </a:rPr>
              <a:t>public void push(int value) {</a:t>
            </a:r>
          </a:p>
          <a:p>
            <a:pPr algn="l">
              <a:lnSpc>
                <a:spcPct val="100000"/>
              </a:lnSpc>
              <a:spcBef>
                <a:spcPct val="0"/>
              </a:spcBef>
              <a:buClrTx/>
              <a:buSzTx/>
              <a:buFontTx/>
              <a:buNone/>
              <a:defRPr/>
            </a:pPr>
            <a:r>
              <a:rPr kumimoji="1" lang="en-US" altLang="zh-CN" sz="1200" b="1">
                <a:latin typeface="Times New Roman" pitchFamily="18" charset="0"/>
                <a:ea typeface="宋体" pitchFamily="2" charset="-122"/>
              </a:rPr>
              <a:t>		if (isFull()) {</a:t>
            </a:r>
          </a:p>
          <a:p>
            <a:pPr algn="l">
              <a:lnSpc>
                <a:spcPct val="100000"/>
              </a:lnSpc>
              <a:spcBef>
                <a:spcPct val="0"/>
              </a:spcBef>
              <a:buClrTx/>
              <a:buSzTx/>
              <a:buFontTx/>
              <a:buNone/>
              <a:defRPr/>
            </a:pPr>
            <a:r>
              <a:rPr kumimoji="1" lang="en-US" altLang="zh-CN" sz="1200" b="1">
                <a:latin typeface="Times New Roman" pitchFamily="18" charset="0"/>
                <a:ea typeface="宋体" pitchFamily="2" charset="-122"/>
              </a:rPr>
              <a:t>			System.out.println("</a:t>
            </a:r>
            <a:r>
              <a:rPr kumimoji="1" lang="zh-CN" altLang="en-US" sz="1200" b="1">
                <a:latin typeface="Times New Roman" pitchFamily="18" charset="0"/>
                <a:ea typeface="宋体" pitchFamily="2" charset="-122"/>
              </a:rPr>
              <a:t>栈满</a:t>
            </a:r>
            <a:r>
              <a:rPr kumimoji="1" lang="en-US" altLang="zh-CN" sz="1200" b="1">
                <a:latin typeface="Times New Roman" pitchFamily="18" charset="0"/>
                <a:ea typeface="宋体" pitchFamily="2" charset="-122"/>
              </a:rPr>
              <a:t>");</a:t>
            </a:r>
          </a:p>
          <a:p>
            <a:pPr algn="l">
              <a:lnSpc>
                <a:spcPct val="100000"/>
              </a:lnSpc>
              <a:spcBef>
                <a:spcPct val="0"/>
              </a:spcBef>
              <a:buClrTx/>
              <a:buSzTx/>
              <a:buFontTx/>
              <a:buNone/>
              <a:defRPr/>
            </a:pPr>
            <a:r>
              <a:rPr kumimoji="1" lang="en-US" altLang="zh-CN" sz="1200" b="1">
                <a:latin typeface="Times New Roman" pitchFamily="18" charset="0"/>
                <a:ea typeface="宋体" pitchFamily="2" charset="-122"/>
              </a:rPr>
              <a:t>			return;</a:t>
            </a:r>
          </a:p>
          <a:p>
            <a:pPr algn="l">
              <a:lnSpc>
                <a:spcPct val="100000"/>
              </a:lnSpc>
              <a:spcBef>
                <a:spcPct val="0"/>
              </a:spcBef>
              <a:buClrTx/>
              <a:buSzTx/>
              <a:buFontTx/>
              <a:buNone/>
              <a:defRPr/>
            </a:pPr>
            <a:r>
              <a:rPr kumimoji="1" lang="en-US" altLang="zh-CN" sz="1200" b="1">
                <a:latin typeface="Times New Roman" pitchFamily="18" charset="0"/>
                <a:ea typeface="宋体" pitchFamily="2" charset="-122"/>
              </a:rPr>
              <a:t>		}</a:t>
            </a:r>
          </a:p>
          <a:p>
            <a:pPr algn="l">
              <a:lnSpc>
                <a:spcPct val="100000"/>
              </a:lnSpc>
              <a:spcBef>
                <a:spcPct val="0"/>
              </a:spcBef>
              <a:buClrTx/>
              <a:buSzTx/>
              <a:buFontTx/>
              <a:buNone/>
              <a:defRPr/>
            </a:pPr>
            <a:r>
              <a:rPr kumimoji="1" lang="en-US" altLang="zh-CN" sz="1200" b="1">
                <a:latin typeface="Times New Roman" pitchFamily="18" charset="0"/>
                <a:ea typeface="宋体" pitchFamily="2" charset="-122"/>
              </a:rPr>
              <a:t>		top += 1;</a:t>
            </a:r>
          </a:p>
          <a:p>
            <a:pPr algn="l">
              <a:lnSpc>
                <a:spcPct val="100000"/>
              </a:lnSpc>
              <a:spcBef>
                <a:spcPct val="0"/>
              </a:spcBef>
              <a:buClrTx/>
              <a:buSzTx/>
              <a:buFontTx/>
              <a:buNone/>
              <a:defRPr/>
            </a:pPr>
            <a:r>
              <a:rPr kumimoji="1" lang="en-US" altLang="zh-CN" sz="1200" b="1">
                <a:latin typeface="Times New Roman" pitchFamily="18" charset="0"/>
                <a:ea typeface="宋体" pitchFamily="2" charset="-122"/>
              </a:rPr>
              <a:t>		stack[top] = value;</a:t>
            </a:r>
          </a:p>
          <a:p>
            <a:pPr algn="l">
              <a:lnSpc>
                <a:spcPct val="100000"/>
              </a:lnSpc>
              <a:spcBef>
                <a:spcPct val="0"/>
              </a:spcBef>
              <a:buClrTx/>
              <a:buSzTx/>
              <a:buFontTx/>
              <a:buNone/>
              <a:defRPr/>
            </a:pPr>
            <a:r>
              <a:rPr kumimoji="1" lang="en-US" altLang="zh-CN" sz="1200" b="1">
                <a:latin typeface="Times New Roman" pitchFamily="18" charset="0"/>
                <a:ea typeface="宋体" pitchFamily="2" charset="-122"/>
              </a:rPr>
              <a:t>	}</a:t>
            </a:r>
          </a:p>
          <a:p>
            <a:pPr algn="l">
              <a:lnSpc>
                <a:spcPct val="100000"/>
              </a:lnSpc>
              <a:spcBef>
                <a:spcPct val="0"/>
              </a:spcBef>
              <a:buClrTx/>
              <a:buSzTx/>
              <a:buFontTx/>
              <a:buNone/>
              <a:defRPr/>
            </a:pPr>
            <a:endParaRPr kumimoji="1" lang="en-US" altLang="zh-CN" sz="1200" b="1">
              <a:latin typeface="Times New Roman" pitchFamily="18" charset="0"/>
              <a:ea typeface="宋体" pitchFamily="2" charset="-122"/>
            </a:endParaRPr>
          </a:p>
          <a:p>
            <a:pPr algn="l">
              <a:lnSpc>
                <a:spcPct val="100000"/>
              </a:lnSpc>
              <a:spcBef>
                <a:spcPct val="0"/>
              </a:spcBef>
              <a:buClrTx/>
              <a:buSzTx/>
              <a:buFontTx/>
              <a:buNone/>
              <a:defRPr/>
            </a:pPr>
            <a:r>
              <a:rPr kumimoji="1" lang="en-US" altLang="zh-CN" sz="1200" b="1">
                <a:latin typeface="Times New Roman" pitchFamily="18" charset="0"/>
                <a:ea typeface="宋体" pitchFamily="2" charset="-122"/>
              </a:rPr>
              <a:t>	// </a:t>
            </a:r>
            <a:r>
              <a:rPr kumimoji="1" lang="zh-CN" altLang="en-US" sz="1200" b="1">
                <a:latin typeface="Times New Roman" pitchFamily="18" charset="0"/>
                <a:ea typeface="宋体" pitchFamily="2" charset="-122"/>
              </a:rPr>
              <a:t>出栈</a:t>
            </a:r>
            <a:r>
              <a:rPr kumimoji="1" lang="en-US" altLang="zh-CN" sz="1200" b="1">
                <a:latin typeface="Times New Roman" pitchFamily="18" charset="0"/>
                <a:ea typeface="宋体" pitchFamily="2" charset="-122"/>
              </a:rPr>
              <a:t>, </a:t>
            </a:r>
            <a:r>
              <a:rPr kumimoji="1" lang="zh-CN" altLang="en-US" sz="1200" b="1">
                <a:latin typeface="Times New Roman" pitchFamily="18" charset="0"/>
                <a:ea typeface="宋体" pitchFamily="2" charset="-122"/>
              </a:rPr>
              <a:t>取出数据</a:t>
            </a:r>
          </a:p>
          <a:p>
            <a:pPr algn="l">
              <a:lnSpc>
                <a:spcPct val="100000"/>
              </a:lnSpc>
              <a:spcBef>
                <a:spcPct val="0"/>
              </a:spcBef>
              <a:buClrTx/>
              <a:buSzTx/>
              <a:buFontTx/>
              <a:buNone/>
              <a:defRPr/>
            </a:pPr>
            <a:r>
              <a:rPr kumimoji="1" lang="zh-CN" altLang="en-US" sz="1200" b="1">
                <a:latin typeface="Times New Roman" pitchFamily="18" charset="0"/>
                <a:ea typeface="宋体" pitchFamily="2" charset="-122"/>
              </a:rPr>
              <a:t>	</a:t>
            </a:r>
            <a:r>
              <a:rPr kumimoji="1" lang="en-US" altLang="zh-CN" sz="1200" b="1">
                <a:latin typeface="Times New Roman" pitchFamily="18" charset="0"/>
                <a:ea typeface="宋体" pitchFamily="2" charset="-122"/>
              </a:rPr>
              <a:t>public int pop() {</a:t>
            </a:r>
          </a:p>
          <a:p>
            <a:pPr algn="l">
              <a:lnSpc>
                <a:spcPct val="100000"/>
              </a:lnSpc>
              <a:spcBef>
                <a:spcPct val="0"/>
              </a:spcBef>
              <a:buClrTx/>
              <a:buSzTx/>
              <a:buFontTx/>
              <a:buNone/>
              <a:defRPr/>
            </a:pPr>
            <a:r>
              <a:rPr kumimoji="1" lang="en-US" altLang="zh-CN" sz="1200" b="1">
                <a:latin typeface="Times New Roman" pitchFamily="18" charset="0"/>
                <a:ea typeface="宋体" pitchFamily="2" charset="-122"/>
              </a:rPr>
              <a:t>		if (isEmpty()) {</a:t>
            </a:r>
          </a:p>
          <a:p>
            <a:pPr algn="l">
              <a:lnSpc>
                <a:spcPct val="100000"/>
              </a:lnSpc>
              <a:spcBef>
                <a:spcPct val="0"/>
              </a:spcBef>
              <a:buClrTx/>
              <a:buSzTx/>
              <a:buFontTx/>
              <a:buNone/>
              <a:defRPr/>
            </a:pPr>
            <a:r>
              <a:rPr kumimoji="1" lang="en-US" altLang="zh-CN" sz="1200" b="1">
                <a:latin typeface="Times New Roman" pitchFamily="18" charset="0"/>
                <a:ea typeface="宋体" pitchFamily="2" charset="-122"/>
              </a:rPr>
              <a:t>			throw new RuntimeException("</a:t>
            </a:r>
            <a:r>
              <a:rPr kumimoji="1" lang="zh-CN" altLang="en-US" sz="1200" b="1">
                <a:latin typeface="Times New Roman" pitchFamily="18" charset="0"/>
                <a:ea typeface="宋体" pitchFamily="2" charset="-122"/>
              </a:rPr>
              <a:t>栈空</a:t>
            </a:r>
            <a:r>
              <a:rPr kumimoji="1" lang="en-US" altLang="zh-CN" sz="1200" b="1">
                <a:latin typeface="Times New Roman" pitchFamily="18" charset="0"/>
                <a:ea typeface="宋体" pitchFamily="2" charset="-122"/>
              </a:rPr>
              <a:t>");</a:t>
            </a:r>
          </a:p>
          <a:p>
            <a:pPr algn="l">
              <a:lnSpc>
                <a:spcPct val="100000"/>
              </a:lnSpc>
              <a:spcBef>
                <a:spcPct val="0"/>
              </a:spcBef>
              <a:buClrTx/>
              <a:buSzTx/>
              <a:buFontTx/>
              <a:buNone/>
              <a:defRPr/>
            </a:pPr>
            <a:r>
              <a:rPr kumimoji="1" lang="en-US" altLang="zh-CN" sz="1200" b="1">
                <a:latin typeface="Times New Roman" pitchFamily="18" charset="0"/>
                <a:ea typeface="宋体" pitchFamily="2" charset="-122"/>
              </a:rPr>
              <a:t>		}</a:t>
            </a:r>
          </a:p>
          <a:p>
            <a:pPr algn="l">
              <a:lnSpc>
                <a:spcPct val="100000"/>
              </a:lnSpc>
              <a:spcBef>
                <a:spcPct val="0"/>
              </a:spcBef>
              <a:buClrTx/>
              <a:buSzTx/>
              <a:buFontTx/>
              <a:buNone/>
              <a:defRPr/>
            </a:pPr>
            <a:r>
              <a:rPr kumimoji="1" lang="en-US" altLang="zh-CN" sz="1200" b="1">
                <a:latin typeface="Times New Roman" pitchFamily="18" charset="0"/>
                <a:ea typeface="宋体" pitchFamily="2" charset="-122"/>
              </a:rPr>
              <a:t>		int value = stack[top];</a:t>
            </a:r>
          </a:p>
          <a:p>
            <a:pPr algn="l">
              <a:lnSpc>
                <a:spcPct val="100000"/>
              </a:lnSpc>
              <a:spcBef>
                <a:spcPct val="0"/>
              </a:spcBef>
              <a:buClrTx/>
              <a:buSzTx/>
              <a:buFontTx/>
              <a:buNone/>
              <a:defRPr/>
            </a:pPr>
            <a:r>
              <a:rPr kumimoji="1" lang="en-US" altLang="zh-CN" sz="1200" b="1">
                <a:latin typeface="Times New Roman" pitchFamily="18" charset="0"/>
                <a:ea typeface="宋体" pitchFamily="2" charset="-122"/>
              </a:rPr>
              <a:t>		top -= 1;</a:t>
            </a:r>
          </a:p>
          <a:p>
            <a:pPr algn="l">
              <a:lnSpc>
                <a:spcPct val="100000"/>
              </a:lnSpc>
              <a:spcBef>
                <a:spcPct val="0"/>
              </a:spcBef>
              <a:buClrTx/>
              <a:buSzTx/>
              <a:buFontTx/>
              <a:buNone/>
              <a:defRPr/>
            </a:pPr>
            <a:r>
              <a:rPr kumimoji="1" lang="en-US" altLang="zh-CN" sz="1200" b="1">
                <a:latin typeface="Times New Roman" pitchFamily="18" charset="0"/>
                <a:ea typeface="宋体" pitchFamily="2" charset="-122"/>
              </a:rPr>
              <a:t>		return value;</a:t>
            </a:r>
          </a:p>
          <a:p>
            <a:pPr algn="l">
              <a:lnSpc>
                <a:spcPct val="100000"/>
              </a:lnSpc>
              <a:spcBef>
                <a:spcPct val="0"/>
              </a:spcBef>
              <a:buClrTx/>
              <a:buSzTx/>
              <a:buFontTx/>
              <a:buNone/>
              <a:defRPr/>
            </a:pPr>
            <a:r>
              <a:rPr kumimoji="1" lang="en-US" altLang="zh-CN" sz="1200" b="1">
                <a:latin typeface="Times New Roman" pitchFamily="18" charset="0"/>
                <a:ea typeface="宋体" pitchFamily="2" charset="-122"/>
              </a:rPr>
              <a:t>	}</a:t>
            </a:r>
          </a:p>
          <a:p>
            <a:pPr algn="l">
              <a:lnSpc>
                <a:spcPct val="100000"/>
              </a:lnSpc>
              <a:spcBef>
                <a:spcPct val="0"/>
              </a:spcBef>
              <a:buClrTx/>
              <a:buSzTx/>
              <a:buFontTx/>
              <a:buNone/>
              <a:defRPr/>
            </a:pPr>
            <a:endParaRPr kumimoji="1" lang="en-US" altLang="zh-CN" sz="1200" b="1">
              <a:latin typeface="Times New Roman" pitchFamily="18" charset="0"/>
              <a:ea typeface="宋体" pitchFamily="2" charset="-122"/>
            </a:endParaRPr>
          </a:p>
          <a:p>
            <a:pPr algn="l">
              <a:lnSpc>
                <a:spcPct val="100000"/>
              </a:lnSpc>
              <a:spcBef>
                <a:spcPct val="0"/>
              </a:spcBef>
              <a:buClrTx/>
              <a:buSzTx/>
              <a:buFontTx/>
              <a:buNone/>
              <a:defRPr/>
            </a:pPr>
            <a:r>
              <a:rPr kumimoji="1" lang="en-US" altLang="zh-CN" sz="1200" b="1">
                <a:latin typeface="Times New Roman" pitchFamily="18" charset="0"/>
                <a:ea typeface="宋体" pitchFamily="2" charset="-122"/>
              </a:rPr>
              <a:t>	// </a:t>
            </a:r>
            <a:r>
              <a:rPr kumimoji="1" lang="zh-CN" altLang="en-US" sz="1200" b="1">
                <a:latin typeface="Times New Roman" pitchFamily="18" charset="0"/>
                <a:ea typeface="宋体" pitchFamily="2" charset="-122"/>
              </a:rPr>
              <a:t>遍历栈</a:t>
            </a:r>
          </a:p>
          <a:p>
            <a:pPr algn="l">
              <a:lnSpc>
                <a:spcPct val="100000"/>
              </a:lnSpc>
              <a:spcBef>
                <a:spcPct val="0"/>
              </a:spcBef>
              <a:buClrTx/>
              <a:buSzTx/>
              <a:buFontTx/>
              <a:buNone/>
              <a:defRPr/>
            </a:pPr>
            <a:r>
              <a:rPr kumimoji="1" lang="zh-CN" altLang="en-US" sz="1200" b="1">
                <a:latin typeface="Times New Roman" pitchFamily="18" charset="0"/>
                <a:ea typeface="宋体" pitchFamily="2" charset="-122"/>
              </a:rPr>
              <a:t>	</a:t>
            </a:r>
            <a:r>
              <a:rPr kumimoji="1" lang="en-US" altLang="zh-CN" sz="1200" b="1">
                <a:latin typeface="Times New Roman" pitchFamily="18" charset="0"/>
                <a:ea typeface="宋体" pitchFamily="2" charset="-122"/>
              </a:rPr>
              <a:t>public void list() {</a:t>
            </a:r>
          </a:p>
          <a:p>
            <a:pPr algn="l">
              <a:lnSpc>
                <a:spcPct val="100000"/>
              </a:lnSpc>
              <a:spcBef>
                <a:spcPct val="0"/>
              </a:spcBef>
              <a:buClrTx/>
              <a:buSzTx/>
              <a:buFontTx/>
              <a:buNone/>
              <a:defRPr/>
            </a:pPr>
            <a:r>
              <a:rPr kumimoji="1" lang="en-US" altLang="zh-CN" sz="1200" b="1">
                <a:latin typeface="Times New Roman" pitchFamily="18" charset="0"/>
                <a:ea typeface="宋体" pitchFamily="2" charset="-122"/>
              </a:rPr>
              <a:t>		if (isEmpty()) {</a:t>
            </a:r>
          </a:p>
          <a:p>
            <a:pPr algn="l">
              <a:lnSpc>
                <a:spcPct val="100000"/>
              </a:lnSpc>
              <a:spcBef>
                <a:spcPct val="0"/>
              </a:spcBef>
              <a:buClrTx/>
              <a:buSzTx/>
              <a:buFontTx/>
              <a:buNone/>
              <a:defRPr/>
            </a:pPr>
            <a:r>
              <a:rPr kumimoji="1" lang="en-US" altLang="zh-CN" sz="1200" b="1">
                <a:latin typeface="Times New Roman" pitchFamily="18" charset="0"/>
                <a:ea typeface="宋体" pitchFamily="2" charset="-122"/>
              </a:rPr>
              <a:t>			System.out.println("</a:t>
            </a:r>
            <a:r>
              <a:rPr kumimoji="1" lang="zh-CN" altLang="en-US" sz="1200" b="1">
                <a:latin typeface="Times New Roman" pitchFamily="18" charset="0"/>
                <a:ea typeface="宋体" pitchFamily="2" charset="-122"/>
              </a:rPr>
              <a:t>栈空，没有数据</a:t>
            </a:r>
            <a:r>
              <a:rPr kumimoji="1" lang="en-US" altLang="zh-CN" sz="1200" b="1">
                <a:latin typeface="Times New Roman" pitchFamily="18" charset="0"/>
                <a:ea typeface="宋体" pitchFamily="2" charset="-122"/>
              </a:rPr>
              <a:t>");</a:t>
            </a:r>
          </a:p>
          <a:p>
            <a:pPr algn="l">
              <a:lnSpc>
                <a:spcPct val="100000"/>
              </a:lnSpc>
              <a:spcBef>
                <a:spcPct val="0"/>
              </a:spcBef>
              <a:buClrTx/>
              <a:buSzTx/>
              <a:buFontTx/>
              <a:buNone/>
              <a:defRPr/>
            </a:pPr>
            <a:r>
              <a:rPr kumimoji="1" lang="en-US" altLang="zh-CN" sz="1200" b="1">
                <a:latin typeface="Times New Roman" pitchFamily="18" charset="0"/>
                <a:ea typeface="宋体" pitchFamily="2" charset="-122"/>
              </a:rPr>
              <a:t>			return;</a:t>
            </a:r>
          </a:p>
          <a:p>
            <a:pPr algn="l">
              <a:lnSpc>
                <a:spcPct val="100000"/>
              </a:lnSpc>
              <a:spcBef>
                <a:spcPct val="0"/>
              </a:spcBef>
              <a:buClrTx/>
              <a:buSzTx/>
              <a:buFontTx/>
              <a:buNone/>
              <a:defRPr/>
            </a:pPr>
            <a:r>
              <a:rPr kumimoji="1" lang="en-US" altLang="zh-CN" sz="1200" b="1">
                <a:latin typeface="Times New Roman" pitchFamily="18" charset="0"/>
                <a:ea typeface="宋体" pitchFamily="2" charset="-122"/>
              </a:rPr>
              <a:t>		}</a:t>
            </a:r>
          </a:p>
          <a:p>
            <a:pPr algn="l">
              <a:lnSpc>
                <a:spcPct val="100000"/>
              </a:lnSpc>
              <a:spcBef>
                <a:spcPct val="0"/>
              </a:spcBef>
              <a:buClrTx/>
              <a:buSzTx/>
              <a:buFontTx/>
              <a:buNone/>
              <a:defRPr/>
            </a:pPr>
            <a:r>
              <a:rPr kumimoji="1" lang="en-US" altLang="zh-CN" sz="1200" b="1">
                <a:latin typeface="Times New Roman" pitchFamily="18" charset="0"/>
                <a:ea typeface="宋体" pitchFamily="2" charset="-122"/>
              </a:rPr>
              <a:t>		for (int i = top; i &gt;= 0; i--) {</a:t>
            </a:r>
          </a:p>
          <a:p>
            <a:pPr algn="l">
              <a:lnSpc>
                <a:spcPct val="100000"/>
              </a:lnSpc>
              <a:spcBef>
                <a:spcPct val="0"/>
              </a:spcBef>
              <a:buClrTx/>
              <a:buSzTx/>
              <a:buFontTx/>
              <a:buNone/>
              <a:defRPr/>
            </a:pPr>
            <a:r>
              <a:rPr kumimoji="1" lang="en-US" altLang="zh-CN" sz="1200" b="1">
                <a:latin typeface="Times New Roman" pitchFamily="18" charset="0"/>
                <a:ea typeface="宋体" pitchFamily="2" charset="-122"/>
              </a:rPr>
              <a:t>			System.out.printf("stack[%d]=%d\n", i, stack[i]);</a:t>
            </a:r>
          </a:p>
          <a:p>
            <a:pPr algn="l">
              <a:lnSpc>
                <a:spcPct val="100000"/>
              </a:lnSpc>
              <a:spcBef>
                <a:spcPct val="0"/>
              </a:spcBef>
              <a:buClrTx/>
              <a:buSzTx/>
              <a:buFontTx/>
              <a:buNone/>
              <a:defRPr/>
            </a:pPr>
            <a:r>
              <a:rPr kumimoji="1" lang="en-US" altLang="zh-CN" sz="1200" b="1">
                <a:latin typeface="Times New Roman" pitchFamily="18" charset="0"/>
                <a:ea typeface="宋体" pitchFamily="2" charset="-122"/>
              </a:rPr>
              <a:t>		}</a:t>
            </a:r>
          </a:p>
          <a:p>
            <a:pPr algn="l">
              <a:lnSpc>
                <a:spcPct val="100000"/>
              </a:lnSpc>
              <a:spcBef>
                <a:spcPct val="0"/>
              </a:spcBef>
              <a:buClrTx/>
              <a:buSzTx/>
              <a:buFontTx/>
              <a:buNone/>
              <a:defRPr/>
            </a:pPr>
            <a:r>
              <a:rPr kumimoji="1" lang="en-US" altLang="zh-CN" sz="1200" b="1">
                <a:latin typeface="Times New Roman" pitchFamily="18" charset="0"/>
                <a:ea typeface="宋体" pitchFamily="2" charset="-122"/>
              </a:rPr>
              <a:t>	}</a:t>
            </a:r>
          </a:p>
          <a:p>
            <a:pPr algn="l">
              <a:lnSpc>
                <a:spcPct val="100000"/>
              </a:lnSpc>
              <a:spcBef>
                <a:spcPct val="0"/>
              </a:spcBef>
              <a:buClrTx/>
              <a:buSzTx/>
              <a:buFontTx/>
              <a:buNone/>
              <a:defRPr/>
            </a:pPr>
            <a:r>
              <a:rPr kumimoji="1" lang="en-US" altLang="zh-CN" sz="1200" b="1">
                <a:latin typeface="Times New Roman" pitchFamily="18" charset="0"/>
                <a:ea typeface="宋体" pitchFamily="2" charset="-122"/>
              </a:rPr>
              <a:t>}</a:t>
            </a:r>
          </a:p>
          <a:p>
            <a:pPr algn="l">
              <a:lnSpc>
                <a:spcPct val="100000"/>
              </a:lnSpc>
              <a:spcBef>
                <a:spcPct val="0"/>
              </a:spcBef>
              <a:buClrTx/>
              <a:buSzTx/>
              <a:buFontTx/>
              <a:buNone/>
              <a:defRPr/>
            </a:pPr>
            <a:endParaRPr kumimoji="1" lang="en-US" altLang="zh-CN" sz="1200" b="1">
              <a:latin typeface="Times New Roman" pitchFamily="18" charset="0"/>
              <a:ea typeface="宋体" pitchFamily="2" charset="-122"/>
            </a:endParaRPr>
          </a:p>
          <a:p>
            <a:pPr algn="l">
              <a:lnSpc>
                <a:spcPct val="100000"/>
              </a:lnSpc>
              <a:spcBef>
                <a:spcPct val="0"/>
              </a:spcBef>
              <a:buClrTx/>
              <a:buSzTx/>
              <a:buFontTx/>
              <a:buNone/>
              <a:defRPr/>
            </a:pPr>
            <a:endParaRPr kumimoji="1" lang="en-US" altLang="zh-CN" sz="1200" b="1">
              <a:latin typeface="Times New Roman" pitchFamily="18" charset="0"/>
              <a:ea typeface="宋体" pitchFamily="2" charset="-122"/>
            </a:endParaRPr>
          </a:p>
          <a:p>
            <a:pPr algn="l">
              <a:lnSpc>
                <a:spcPct val="100000"/>
              </a:lnSpc>
              <a:spcBef>
                <a:spcPct val="0"/>
              </a:spcBef>
              <a:buClrTx/>
              <a:buSzTx/>
              <a:buFontTx/>
              <a:buNone/>
              <a:defRPr/>
            </a:pPr>
            <a:endParaRPr kumimoji="1" lang="en-US" altLang="zh-CN" sz="1200" b="1">
              <a:latin typeface="Times New Roman" pitchFamily="18" charset="0"/>
              <a:ea typeface="宋体" pitchFamily="2" charset="-122"/>
            </a:endParaRPr>
          </a:p>
          <a:p>
            <a:pPr algn="l">
              <a:lnSpc>
                <a:spcPct val="100000"/>
              </a:lnSpc>
              <a:spcBef>
                <a:spcPct val="0"/>
              </a:spcBef>
              <a:buClrTx/>
              <a:buSzTx/>
              <a:buFontTx/>
              <a:buNone/>
              <a:defRPr/>
            </a:pPr>
            <a:r>
              <a:rPr kumimoji="1" lang="en-US" altLang="zh-CN" sz="1200" b="1">
                <a:latin typeface="Times New Roman" pitchFamily="18" charset="0"/>
                <a:ea typeface="宋体" pitchFamily="2" charset="-122"/>
              </a:rPr>
              <a:t>//</a:t>
            </a:r>
            <a:r>
              <a:rPr kumimoji="1" lang="zh-CN" altLang="en-US" sz="1200" b="1">
                <a:latin typeface="Times New Roman" pitchFamily="18" charset="0"/>
                <a:ea typeface="宋体" pitchFamily="2" charset="-122"/>
              </a:rPr>
              <a:t>最新代码结束</a:t>
            </a:r>
            <a:endParaRPr kumimoji="1" lang="en-US" altLang="zh-CN" sz="1200" b="1">
              <a:latin typeface="Times New Roman" pitchFamily="18" charset="0"/>
              <a:ea typeface="宋体" pitchFamily="2" charset="-122"/>
            </a:endParaRPr>
          </a:p>
          <a:p>
            <a:pPr algn="l">
              <a:lnSpc>
                <a:spcPct val="100000"/>
              </a:lnSpc>
              <a:spcBef>
                <a:spcPct val="0"/>
              </a:spcBef>
              <a:buClrTx/>
              <a:buSzTx/>
              <a:buFontTx/>
              <a:buNone/>
              <a:defRPr/>
            </a:pPr>
            <a:endParaRPr kumimoji="1" lang="en-US" altLang="zh-CN" sz="1200" b="1">
              <a:latin typeface="Times New Roman" pitchFamily="18" charset="0"/>
              <a:ea typeface="宋体" pitchFamily="2"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44</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r>
              <a:rPr lang="en-US" altLang="zh-CN">
                <a:ea typeface="宋体" charset="-122"/>
              </a:rPr>
              <a:t>//</a:t>
            </a:r>
            <a:r>
              <a:rPr lang="zh-CN" altLang="en-US">
                <a:ea typeface="宋体" charset="-122"/>
              </a:rPr>
              <a:t>先谈思路</a:t>
            </a:r>
          </a:p>
          <a:p>
            <a:r>
              <a:rPr lang="en-US" altLang="zh-CN">
                <a:ea typeface="宋体" charset="-122"/>
              </a:rPr>
              <a:t>1.</a:t>
            </a:r>
            <a:r>
              <a:rPr lang="zh-CN" altLang="en-US">
                <a:ea typeface="宋体" charset="-122"/>
              </a:rPr>
              <a:t>扫描给出的计算表达式 </a:t>
            </a:r>
          </a:p>
          <a:p>
            <a:r>
              <a:rPr lang="en-US" altLang="zh-CN">
                <a:ea typeface="宋体" charset="-122"/>
              </a:rPr>
              <a:t>2.</a:t>
            </a:r>
            <a:r>
              <a:rPr lang="zh-CN" altLang="en-US">
                <a:ea typeface="宋体" charset="-122"/>
              </a:rPr>
              <a:t>如果是数字，就直接入数栈</a:t>
            </a:r>
          </a:p>
          <a:p>
            <a:r>
              <a:rPr lang="en-US" altLang="zh-CN">
                <a:ea typeface="宋体" charset="-122"/>
              </a:rPr>
              <a:t>3.</a:t>
            </a:r>
            <a:r>
              <a:rPr lang="zh-CN" altLang="en-US">
                <a:ea typeface="宋体" charset="-122"/>
              </a:rPr>
              <a:t>如果是操作符，就分两种情况比较</a:t>
            </a:r>
            <a:r>
              <a:rPr lang="en-US" altLang="zh-CN">
                <a:ea typeface="宋体" charset="-122"/>
              </a:rPr>
              <a:t>:</a:t>
            </a:r>
          </a:p>
          <a:p>
            <a:r>
              <a:rPr lang="en-US" altLang="zh-CN">
                <a:ea typeface="宋体" charset="-122"/>
              </a:rPr>
              <a:t>3.1 </a:t>
            </a:r>
            <a:r>
              <a:rPr lang="zh-CN" altLang="en-US">
                <a:ea typeface="宋体" charset="-122"/>
              </a:rPr>
              <a:t>如果当前操作符栈为空，就入栈</a:t>
            </a:r>
          </a:p>
          <a:p>
            <a:r>
              <a:rPr lang="en-US" altLang="zh-CN">
                <a:ea typeface="宋体" charset="-122"/>
              </a:rPr>
              <a:t>3.2 </a:t>
            </a:r>
            <a:r>
              <a:rPr lang="zh-CN" altLang="en-US">
                <a:ea typeface="宋体" charset="-122"/>
              </a:rPr>
              <a:t>如果操作符栈有操作符，就比较</a:t>
            </a:r>
            <a:r>
              <a:rPr lang="en-US" altLang="zh-CN">
                <a:ea typeface="宋体" charset="-122"/>
              </a:rPr>
              <a:t>.</a:t>
            </a:r>
            <a:r>
              <a:rPr lang="zh-CN" altLang="en-US">
                <a:ea typeface="宋体" charset="-122"/>
              </a:rPr>
              <a:t>如果当前操作符的优先级小于或者栈中的操作符，就要从数栈</a:t>
            </a:r>
            <a:r>
              <a:rPr lang="en-US" altLang="zh-CN">
                <a:ea typeface="宋体" charset="-122"/>
              </a:rPr>
              <a:t>pop</a:t>
            </a:r>
            <a:r>
              <a:rPr lang="zh-CN" altLang="en-US">
                <a:ea typeface="宋体" charset="-122"/>
              </a:rPr>
              <a:t>出两个数，从符号栈中</a:t>
            </a:r>
            <a:r>
              <a:rPr lang="en-US" altLang="zh-CN">
                <a:ea typeface="宋体" charset="-122"/>
              </a:rPr>
              <a:t>pop</a:t>
            </a:r>
            <a:r>
              <a:rPr lang="zh-CN" altLang="en-US">
                <a:ea typeface="宋体" charset="-122"/>
              </a:rPr>
              <a:t>出一个符号，运算结果入数栈</a:t>
            </a:r>
            <a:r>
              <a:rPr lang="en-US" altLang="zh-CN">
                <a:ea typeface="宋体" charset="-122"/>
              </a:rPr>
              <a:t>,</a:t>
            </a:r>
            <a:r>
              <a:rPr lang="zh-CN" altLang="en-US">
                <a:ea typeface="宋体" charset="-122"/>
              </a:rPr>
              <a:t>然后再把当前操作符入符号栈</a:t>
            </a:r>
          </a:p>
          <a:p>
            <a:r>
              <a:rPr lang="en-US" altLang="zh-CN">
                <a:ea typeface="宋体" charset="-122"/>
              </a:rPr>
              <a:t>4. </a:t>
            </a:r>
            <a:r>
              <a:rPr lang="zh-CN" altLang="en-US">
                <a:ea typeface="宋体" charset="-122"/>
              </a:rPr>
              <a:t>当扫描完毕后，顺序弹出数栈和符号栈进行运算</a:t>
            </a:r>
          </a:p>
          <a:p>
            <a:r>
              <a:rPr lang="en-US" altLang="zh-CN">
                <a:ea typeface="宋体" charset="-122"/>
              </a:rPr>
              <a:t>//</a:t>
            </a:r>
            <a:r>
              <a:rPr lang="zh-CN" altLang="en-US">
                <a:ea typeface="宋体" charset="-122"/>
              </a:rPr>
              <a:t>先搞定 </a:t>
            </a:r>
            <a:r>
              <a:rPr lang="en-US" altLang="zh-CN">
                <a:ea typeface="宋体" charset="-122"/>
              </a:rPr>
              <a:t>3+2*6-2=13   // ////</a:t>
            </a:r>
            <a:r>
              <a:rPr lang="zh-CN" altLang="en-US">
                <a:ea typeface="宋体" charset="-122"/>
              </a:rPr>
              <a:t>多位数的 </a:t>
            </a:r>
            <a:r>
              <a:rPr lang="en-US" altLang="zh-CN">
                <a:ea typeface="宋体" charset="-122"/>
              </a:rPr>
              <a:t>30+2*6-2 &amp; "30+21*6-126"; </a:t>
            </a:r>
          </a:p>
          <a:p>
            <a:r>
              <a:rPr lang="en-US" altLang="zh-CN">
                <a:ea typeface="宋体" charset="-122"/>
              </a:rPr>
              <a:t>//</a:t>
            </a:r>
            <a:r>
              <a:rPr lang="zh-CN" altLang="en-US">
                <a:ea typeface="宋体" charset="-122"/>
              </a:rPr>
              <a:t>再搞定  </a:t>
            </a:r>
            <a:r>
              <a:rPr lang="en-US" altLang="zh-CN">
                <a:ea typeface="宋体" charset="-122"/>
              </a:rPr>
              <a:t>7*2*2-5+1-5*3-4  &amp; 7*2*2-5+1-50*3-4; // </a:t>
            </a:r>
          </a:p>
          <a:p>
            <a:endParaRPr lang="en-US" altLang="zh-CN">
              <a:ea typeface="宋体" charset="-122"/>
            </a:endParaRPr>
          </a:p>
          <a:p>
            <a:r>
              <a:rPr lang="zh-CN" altLang="en-US" b="1">
                <a:ea typeface="宋体" charset="-122"/>
              </a:rPr>
              <a:t>给同学们说明目前完成代码的问题和</a:t>
            </a:r>
            <a:r>
              <a:rPr lang="en-US" altLang="zh-CN" b="1">
                <a:ea typeface="宋体" charset="-122"/>
              </a:rPr>
              <a:t>bug</a:t>
            </a:r>
            <a:r>
              <a:rPr lang="en-US" altLang="zh-CN">
                <a:ea typeface="宋体" charset="-122"/>
              </a:rPr>
              <a:t>:</a:t>
            </a:r>
            <a:r>
              <a:rPr lang="en-US" altLang="zh-CN" baseline="0">
                <a:ea typeface="宋体" charset="-122"/>
              </a:rPr>
              <a:t> </a:t>
            </a:r>
            <a:r>
              <a:rPr lang="zh-CN" altLang="en-US" baseline="0">
                <a:ea typeface="宋体" charset="-122"/>
              </a:rPr>
              <a:t>这个代码有</a:t>
            </a:r>
            <a:r>
              <a:rPr lang="en-US" altLang="zh-CN" baseline="0">
                <a:ea typeface="宋体" charset="-122"/>
              </a:rPr>
              <a:t>bug,</a:t>
            </a:r>
            <a:r>
              <a:rPr lang="zh-CN" altLang="en-US" baseline="0">
                <a:ea typeface="宋体" charset="-122"/>
              </a:rPr>
              <a:t>具体规律初步看起来如下</a:t>
            </a:r>
            <a:r>
              <a:rPr lang="en-US" altLang="zh-CN" baseline="0">
                <a:ea typeface="宋体" charset="-122"/>
              </a:rPr>
              <a:t>:</a:t>
            </a:r>
          </a:p>
          <a:p>
            <a:endParaRPr lang="en-US" altLang="zh-CN" baseline="0">
              <a:ea typeface="宋体" charset="-122"/>
            </a:endParaRPr>
          </a:p>
          <a:p>
            <a:pPr marL="228600" marR="0" indent="-228600" algn="l" defTabSz="914400" rtl="0" eaLnBrk="1" fontAlgn="auto" latinLnBrk="0" hangingPunct="1">
              <a:lnSpc>
                <a:spcPct val="100000"/>
              </a:lnSpc>
              <a:spcBef>
                <a:spcPts val="0"/>
              </a:spcBef>
              <a:spcAft>
                <a:spcPts val="0"/>
              </a:spcAft>
              <a:buClrTx/>
              <a:buSzTx/>
              <a:buFontTx/>
              <a:buAutoNum type="arabicParenR"/>
              <a:tabLst/>
              <a:defRPr/>
            </a:pPr>
            <a:r>
              <a:rPr lang="en-US" altLang="zh-CN" sz="1200" b="1" kern="1200">
                <a:solidFill>
                  <a:schemeClr val="tx1"/>
                </a:solidFill>
                <a:effectLst/>
                <a:latin typeface="+mn-lt"/>
                <a:ea typeface="+mn-ea"/>
                <a:cs typeface="+mn-cs"/>
              </a:rPr>
              <a:t>"30+2*6-2" 0k</a:t>
            </a:r>
          </a:p>
          <a:p>
            <a:pPr marL="228600" marR="0" indent="-228600" algn="l" defTabSz="914400" rtl="0" eaLnBrk="1" fontAlgn="auto" latinLnBrk="0" hangingPunct="1">
              <a:lnSpc>
                <a:spcPct val="100000"/>
              </a:lnSpc>
              <a:spcBef>
                <a:spcPts val="0"/>
              </a:spcBef>
              <a:spcAft>
                <a:spcPts val="0"/>
              </a:spcAft>
              <a:buClrTx/>
              <a:buSzTx/>
              <a:buFontTx/>
              <a:buAutoNum type="arabicParenR"/>
              <a:tabLst/>
              <a:defRPr/>
            </a:pPr>
            <a:r>
              <a:rPr lang="en-US" altLang="zh-CN" sz="1200" b="1" kern="1200">
                <a:solidFill>
                  <a:schemeClr val="tx1"/>
                </a:solidFill>
                <a:effectLst/>
                <a:latin typeface="+mn-lt"/>
                <a:ea typeface="+mn-ea"/>
                <a:cs typeface="+mn-cs"/>
              </a:rPr>
              <a:t>"30+2*6-2*7" ok</a:t>
            </a:r>
          </a:p>
          <a:p>
            <a:pPr marL="228600" marR="0" indent="-228600" algn="l" defTabSz="914400" rtl="0" eaLnBrk="1" fontAlgn="auto" latinLnBrk="0" hangingPunct="1">
              <a:lnSpc>
                <a:spcPct val="100000"/>
              </a:lnSpc>
              <a:spcBef>
                <a:spcPts val="0"/>
              </a:spcBef>
              <a:spcAft>
                <a:spcPts val="0"/>
              </a:spcAft>
              <a:buClrTx/>
              <a:buSzTx/>
              <a:buFontTx/>
              <a:buAutoNum type="arabicParenR"/>
              <a:tabLst/>
              <a:defRPr/>
            </a:pPr>
            <a:r>
              <a:rPr lang="en-US" altLang="zh-CN" sz="1200" b="1" kern="1200">
                <a:solidFill>
                  <a:schemeClr val="tx1"/>
                </a:solidFill>
                <a:effectLst/>
                <a:latin typeface="+mn-lt"/>
                <a:ea typeface="+mn-ea"/>
                <a:cs typeface="+mn-cs"/>
              </a:rPr>
              <a:t>"30+2*6-2*7-10" // </a:t>
            </a:r>
            <a:r>
              <a:rPr lang="zh-CN" altLang="en-US" sz="1200" b="1" kern="1200">
                <a:solidFill>
                  <a:schemeClr val="tx1"/>
                </a:solidFill>
                <a:effectLst/>
                <a:latin typeface="+mn-lt"/>
                <a:ea typeface="+mn-ea"/>
                <a:cs typeface="+mn-cs"/>
              </a:rPr>
              <a:t>计算有问题</a:t>
            </a:r>
            <a:endParaRPr lang="en-US" altLang="zh-CN" sz="1200" b="1" kern="1200">
              <a:solidFill>
                <a:schemeClr val="tx1"/>
              </a:solidFill>
              <a:effectLst/>
              <a:latin typeface="+mn-lt"/>
              <a:ea typeface="+mn-ea"/>
              <a:cs typeface="+mn-cs"/>
            </a:endParaRPr>
          </a:p>
          <a:p>
            <a:pPr marL="228600" marR="0" indent="-228600" algn="l" defTabSz="914400" rtl="0" eaLnBrk="1" fontAlgn="auto" latinLnBrk="0" hangingPunct="1">
              <a:lnSpc>
                <a:spcPct val="100000"/>
              </a:lnSpc>
              <a:spcBef>
                <a:spcPts val="0"/>
              </a:spcBef>
              <a:spcAft>
                <a:spcPts val="0"/>
              </a:spcAft>
              <a:buClrTx/>
              <a:buSzTx/>
              <a:buFontTx/>
              <a:buAutoNum type="arabicParenR"/>
              <a:tabLst/>
              <a:defRPr/>
            </a:pPr>
            <a:endParaRPr lang="en-US" altLang="zh-CN" sz="1200" b="1" kern="120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b="1" kern="1200">
                <a:solidFill>
                  <a:schemeClr val="tx1"/>
                </a:solidFill>
                <a:effectLst/>
                <a:latin typeface="+mn-lt"/>
                <a:ea typeface="+mn-ea"/>
                <a:cs typeface="+mn-cs"/>
              </a:rPr>
              <a:t>总结：好像是出现一次</a:t>
            </a:r>
            <a:r>
              <a:rPr lang="en-US" altLang="zh-CN" sz="1200" b="1" kern="1200">
                <a:solidFill>
                  <a:schemeClr val="tx1"/>
                </a:solidFill>
                <a:effectLst/>
                <a:latin typeface="+mn-lt"/>
                <a:ea typeface="+mn-ea"/>
                <a:cs typeface="+mn-cs"/>
              </a:rPr>
              <a:t>*</a:t>
            </a:r>
            <a:r>
              <a:rPr lang="zh-CN" altLang="en-US" sz="1200" b="1" kern="1200">
                <a:solidFill>
                  <a:schemeClr val="tx1"/>
                </a:solidFill>
                <a:effectLst/>
                <a:latin typeface="+mn-lt"/>
                <a:ea typeface="+mn-ea"/>
                <a:cs typeface="+mn-cs"/>
              </a:rPr>
              <a:t>号后，后面还可以出现</a:t>
            </a:r>
            <a:r>
              <a:rPr lang="en-US" altLang="zh-CN" sz="1200" b="1" kern="1200">
                <a:solidFill>
                  <a:schemeClr val="tx1"/>
                </a:solidFill>
                <a:effectLst/>
                <a:latin typeface="+mn-lt"/>
                <a:ea typeface="+mn-ea"/>
                <a:cs typeface="+mn-cs"/>
              </a:rPr>
              <a:t>*</a:t>
            </a:r>
            <a:r>
              <a:rPr lang="en-US" altLang="zh-CN" sz="1200" b="1" kern="1200" baseline="0">
                <a:solidFill>
                  <a:schemeClr val="tx1"/>
                </a:solidFill>
                <a:effectLst/>
                <a:latin typeface="+mn-lt"/>
                <a:ea typeface="+mn-ea"/>
                <a:cs typeface="+mn-cs"/>
              </a:rPr>
              <a:t> </a:t>
            </a:r>
            <a:r>
              <a:rPr lang="zh-CN" altLang="en-US" sz="1200" b="1" kern="1200" baseline="0">
                <a:solidFill>
                  <a:schemeClr val="tx1"/>
                </a:solidFill>
                <a:effectLst/>
                <a:latin typeface="+mn-lt"/>
                <a:ea typeface="+mn-ea"/>
                <a:cs typeface="+mn-cs"/>
              </a:rPr>
              <a:t>但是第二次出现</a:t>
            </a:r>
            <a:r>
              <a:rPr lang="en-US" altLang="zh-CN" sz="1200" b="1" kern="1200" baseline="0">
                <a:solidFill>
                  <a:schemeClr val="tx1"/>
                </a:solidFill>
                <a:effectLst/>
                <a:latin typeface="+mn-lt"/>
                <a:ea typeface="+mn-ea"/>
                <a:cs typeface="+mn-cs"/>
              </a:rPr>
              <a:t>*</a:t>
            </a:r>
            <a:r>
              <a:rPr lang="zh-CN" altLang="en-US" sz="1200" b="1" kern="1200" baseline="0">
                <a:solidFill>
                  <a:schemeClr val="tx1"/>
                </a:solidFill>
                <a:effectLst/>
                <a:latin typeface="+mn-lt"/>
                <a:ea typeface="+mn-ea"/>
                <a:cs typeface="+mn-cs"/>
              </a:rPr>
              <a:t>号后，就不能再有其它的运算符了</a:t>
            </a:r>
            <a:r>
              <a:rPr lang="en-US" altLang="zh-CN" sz="1200" b="1" kern="1200" baseline="0">
                <a:solidFill>
                  <a:schemeClr val="tx1"/>
                </a:solidFill>
                <a:effectLst/>
                <a:latin typeface="+mn-lt"/>
                <a:ea typeface="+mn-ea"/>
                <a:cs typeface="+mn-cs"/>
              </a:rPr>
              <a:t>(</a:t>
            </a:r>
            <a:r>
              <a:rPr lang="zh-CN" altLang="en-US" sz="1200" b="1" kern="1200" baseline="0">
                <a:solidFill>
                  <a:schemeClr val="tx1"/>
                </a:solidFill>
                <a:effectLst/>
                <a:latin typeface="+mn-lt"/>
                <a:ea typeface="+mn-ea"/>
                <a:cs typeface="+mn-cs"/>
              </a:rPr>
              <a:t>比如</a:t>
            </a:r>
            <a:r>
              <a:rPr lang="en-US" altLang="zh-CN" sz="1200" b="1" kern="1200" baseline="0">
                <a:solidFill>
                  <a:schemeClr val="tx1"/>
                </a:solidFill>
                <a:effectLst/>
                <a:latin typeface="+mn-lt"/>
                <a:ea typeface="+mn-ea"/>
                <a:cs typeface="+mn-cs"/>
              </a:rPr>
              <a:t>+,-)</a:t>
            </a:r>
            <a:endParaRPr lang="zh-CN" altLang="en-US" sz="1200" b="1" kern="1200">
              <a:solidFill>
                <a:schemeClr val="tx1"/>
              </a:solidFill>
              <a:effectLst/>
              <a:latin typeface="+mn-lt"/>
              <a:ea typeface="+mn-ea"/>
              <a:cs typeface="+mn-cs"/>
            </a:endParaRPr>
          </a:p>
          <a:p>
            <a:pPr marL="228600" marR="0" indent="-228600" algn="l" defTabSz="914400" rtl="0" eaLnBrk="1" fontAlgn="auto" latinLnBrk="0" hangingPunct="1">
              <a:lnSpc>
                <a:spcPct val="100000"/>
              </a:lnSpc>
              <a:spcBef>
                <a:spcPts val="0"/>
              </a:spcBef>
              <a:spcAft>
                <a:spcPts val="0"/>
              </a:spcAft>
              <a:buClrTx/>
              <a:buSzTx/>
              <a:buFontTx/>
              <a:buAutoNum type="arabicParenR"/>
              <a:tabLst/>
              <a:defRPr/>
            </a:pPr>
            <a:endParaRPr lang="en-US" altLang="zh-CN" sz="1200" b="1" kern="120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b="1" kern="1200">
                <a:solidFill>
                  <a:schemeClr val="tx1"/>
                </a:solidFill>
                <a:effectLst/>
                <a:latin typeface="+mn-lt"/>
                <a:ea typeface="+mn-ea"/>
                <a:cs typeface="+mn-cs"/>
              </a:rPr>
              <a:t>注意：我再讲</a:t>
            </a:r>
            <a:r>
              <a:rPr lang="en-US" altLang="zh-CN" sz="1200" b="1" kern="1200">
                <a:solidFill>
                  <a:schemeClr val="tx1"/>
                </a:solidFill>
                <a:effectLst/>
                <a:latin typeface="+mn-lt"/>
                <a:ea typeface="+mn-ea"/>
                <a:cs typeface="+mn-cs"/>
              </a:rPr>
              <a:t>php</a:t>
            </a:r>
            <a:r>
              <a:rPr lang="zh-CN" altLang="en-US" sz="1200" b="1" kern="1200">
                <a:solidFill>
                  <a:schemeClr val="tx1"/>
                </a:solidFill>
                <a:effectLst/>
                <a:latin typeface="+mn-lt"/>
                <a:ea typeface="+mn-ea"/>
                <a:cs typeface="+mn-cs"/>
              </a:rPr>
              <a:t>算法时，代码和这个有微小区别，是不是已经修复过了，在看看我的</a:t>
            </a:r>
            <a:r>
              <a:rPr lang="en-US" altLang="zh-CN" sz="1200" b="1" kern="1200">
                <a:solidFill>
                  <a:schemeClr val="tx1"/>
                </a:solidFill>
                <a:effectLst/>
                <a:latin typeface="+mn-lt"/>
                <a:ea typeface="+mn-ea"/>
                <a:cs typeface="+mn-cs"/>
              </a:rPr>
              <a:t>php</a:t>
            </a:r>
            <a:r>
              <a:rPr lang="zh-CN" altLang="en-US" sz="1200" b="1" kern="1200">
                <a:solidFill>
                  <a:schemeClr val="tx1"/>
                </a:solidFill>
                <a:effectLst/>
                <a:latin typeface="+mn-lt"/>
                <a:ea typeface="+mn-ea"/>
                <a:cs typeface="+mn-cs"/>
              </a:rPr>
              <a:t>算法公开课，看看能否解决</a:t>
            </a:r>
            <a:r>
              <a:rPr lang="en-US" altLang="zh-CN" sz="1200" b="1" kern="1200">
                <a:solidFill>
                  <a:schemeClr val="tx1"/>
                </a:solidFill>
                <a:effectLst/>
                <a:latin typeface="+mn-lt"/>
                <a:ea typeface="+mn-ea"/>
                <a:cs typeface="+mn-cs"/>
              </a:rPr>
              <a:t>!!!</a:t>
            </a:r>
            <a:endParaRPr lang="zh-CN" altLang="en-US" sz="1200" b="1" kern="120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b="1" kern="1200">
                <a:solidFill>
                  <a:schemeClr val="tx1"/>
                </a:solidFill>
                <a:effectLst/>
                <a:latin typeface="+mn-lt"/>
                <a:ea typeface="+mn-ea"/>
                <a:cs typeface="+mn-cs"/>
              </a:rPr>
              <a:t>具体视频：</a:t>
            </a:r>
            <a:r>
              <a:rPr lang="zh-CN" altLang="en-US" sz="1200" b="1" kern="1200" baseline="0">
                <a:solidFill>
                  <a:schemeClr val="tx1"/>
                </a:solidFill>
                <a:effectLst/>
                <a:latin typeface="+mn-lt"/>
                <a:ea typeface="+mn-ea"/>
                <a:cs typeface="+mn-cs"/>
              </a:rPr>
              <a:t> </a:t>
            </a:r>
            <a:r>
              <a:rPr lang="en-US" altLang="zh-CN" sz="1200" b="1" kern="1200" baseline="0">
                <a:solidFill>
                  <a:schemeClr val="tx1"/>
                </a:solidFill>
                <a:effectLst/>
                <a:latin typeface="+mn-lt"/>
                <a:ea typeface="+mn-ea"/>
                <a:cs typeface="+mn-cs"/>
              </a:rPr>
              <a:t>I:\z\1\</a:t>
            </a:r>
            <a:r>
              <a:rPr lang="zh-CN" altLang="en-US" sz="1200" b="1" kern="1200" baseline="0">
                <a:solidFill>
                  <a:schemeClr val="tx1"/>
                </a:solidFill>
                <a:effectLst/>
                <a:latin typeface="+mn-lt"/>
                <a:ea typeface="+mn-ea"/>
                <a:cs typeface="+mn-cs"/>
              </a:rPr>
              <a:t>公开课 工资 营销资料等</a:t>
            </a:r>
            <a:r>
              <a:rPr lang="en-US" altLang="zh-CN" sz="1200" b="1" kern="1200" baseline="0">
                <a:solidFill>
                  <a:schemeClr val="tx1"/>
                </a:solidFill>
                <a:effectLst/>
                <a:latin typeface="+mn-lt"/>
                <a:ea typeface="+mn-ea"/>
                <a:cs typeface="+mn-cs"/>
              </a:rPr>
              <a:t>\backup-new\</a:t>
            </a:r>
            <a:r>
              <a:rPr lang="zh-CN" altLang="en-US" sz="1200" b="1" kern="1200" baseline="0">
                <a:solidFill>
                  <a:schemeClr val="tx1"/>
                </a:solidFill>
                <a:effectLst/>
                <a:latin typeface="+mn-lt"/>
                <a:ea typeface="+mn-ea"/>
                <a:cs typeface="+mn-cs"/>
              </a:rPr>
              <a:t>韩顺平</a:t>
            </a:r>
            <a:r>
              <a:rPr lang="en-US" altLang="zh-CN" sz="1200" b="1" kern="1200" baseline="0">
                <a:solidFill>
                  <a:schemeClr val="tx1"/>
                </a:solidFill>
                <a:effectLst/>
                <a:latin typeface="+mn-lt"/>
                <a:ea typeface="+mn-ea"/>
                <a:cs typeface="+mn-cs"/>
              </a:rPr>
              <a:t>PHP</a:t>
            </a:r>
            <a:r>
              <a:rPr lang="zh-CN" altLang="en-US" sz="1200" b="1" kern="1200" baseline="0">
                <a:solidFill>
                  <a:schemeClr val="tx1"/>
                </a:solidFill>
                <a:effectLst/>
                <a:latin typeface="+mn-lt"/>
                <a:ea typeface="+mn-ea"/>
                <a:cs typeface="+mn-cs"/>
              </a:rPr>
              <a:t>公开课</a:t>
            </a:r>
            <a:r>
              <a:rPr lang="en-US" altLang="zh-CN" sz="1200" b="1" kern="1200" baseline="0">
                <a:solidFill>
                  <a:schemeClr val="tx1"/>
                </a:solidFill>
                <a:effectLst/>
                <a:latin typeface="+mn-lt"/>
                <a:ea typeface="+mn-ea"/>
                <a:cs typeface="+mn-cs"/>
              </a:rPr>
              <a:t>\php</a:t>
            </a:r>
            <a:r>
              <a:rPr lang="zh-CN" altLang="en-US" sz="1200" b="1" kern="1200" baseline="0">
                <a:solidFill>
                  <a:schemeClr val="tx1"/>
                </a:solidFill>
                <a:effectLst/>
                <a:latin typeface="+mn-lt"/>
                <a:ea typeface="+mn-ea"/>
                <a:cs typeface="+mn-cs"/>
              </a:rPr>
              <a:t>程序员玩转算法</a:t>
            </a:r>
            <a:r>
              <a:rPr lang="en-US" altLang="zh-CN" sz="1200" b="1" kern="1200" baseline="0">
                <a:solidFill>
                  <a:schemeClr val="tx1"/>
                </a:solidFill>
                <a:effectLst/>
                <a:latin typeface="+mn-lt"/>
                <a:ea typeface="+mn-ea"/>
                <a:cs typeface="+mn-cs"/>
              </a:rPr>
              <a:t>\php</a:t>
            </a:r>
            <a:r>
              <a:rPr lang="zh-CN" altLang="en-US" sz="1200" b="1" kern="1200" baseline="0">
                <a:solidFill>
                  <a:schemeClr val="tx1"/>
                </a:solidFill>
                <a:effectLst/>
                <a:latin typeface="+mn-lt"/>
                <a:ea typeface="+mn-ea"/>
                <a:cs typeface="+mn-cs"/>
              </a:rPr>
              <a:t>程序员玩转算法 </a:t>
            </a:r>
            <a:r>
              <a:rPr lang="en-US" altLang="zh-CN" sz="1200" b="1" kern="1200" baseline="0">
                <a:solidFill>
                  <a:schemeClr val="tx1"/>
                </a:solidFill>
                <a:effectLst/>
                <a:latin typeface="+mn-lt"/>
                <a:ea typeface="+mn-ea"/>
                <a:cs typeface="+mn-cs"/>
              </a:rPr>
              <a:t>- </a:t>
            </a:r>
            <a:r>
              <a:rPr lang="zh-CN" altLang="en-US" sz="1200" b="1" kern="1200" baseline="0">
                <a:solidFill>
                  <a:schemeClr val="tx1"/>
                </a:solidFill>
                <a:effectLst/>
                <a:latin typeface="+mn-lt"/>
                <a:ea typeface="+mn-ea"/>
                <a:cs typeface="+mn-cs"/>
              </a:rPr>
              <a:t>资料</a:t>
            </a:r>
            <a:r>
              <a:rPr lang="en-US" altLang="zh-CN" sz="1200" b="1" kern="1200" baseline="0">
                <a:solidFill>
                  <a:schemeClr val="tx1"/>
                </a:solidFill>
                <a:effectLst/>
                <a:latin typeface="+mn-lt"/>
                <a:ea typeface="+mn-ea"/>
                <a:cs typeface="+mn-cs"/>
              </a:rPr>
              <a:t>\video\</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b="1" kern="1200">
                <a:solidFill>
                  <a:schemeClr val="tx1"/>
                </a:solidFill>
                <a:effectLst/>
                <a:latin typeface="+mn-lt"/>
                <a:ea typeface="+mn-ea"/>
                <a:cs typeface="+mn-cs"/>
              </a:rPr>
              <a:t>capture-4.avi </a:t>
            </a:r>
            <a:r>
              <a:rPr lang="zh-CN" altLang="en-US" sz="1200" b="1" kern="1200">
                <a:solidFill>
                  <a:schemeClr val="tx1"/>
                </a:solidFill>
                <a:effectLst/>
                <a:latin typeface="+mn-lt"/>
                <a:ea typeface="+mn-ea"/>
                <a:cs typeface="+mn-cs"/>
              </a:rPr>
              <a:t>的</a:t>
            </a:r>
            <a:r>
              <a:rPr lang="en-US" altLang="zh-CN" sz="1200" b="1" kern="1200">
                <a:solidFill>
                  <a:schemeClr val="tx1"/>
                </a:solidFill>
                <a:effectLst/>
                <a:latin typeface="+mn-lt"/>
                <a:ea typeface="+mn-ea"/>
                <a:cs typeface="+mn-cs"/>
              </a:rPr>
              <a:t>30:00</a:t>
            </a:r>
            <a:r>
              <a:rPr lang="zh-CN" altLang="en-US" sz="1200" b="1" kern="1200">
                <a:solidFill>
                  <a:schemeClr val="tx1"/>
                </a:solidFill>
                <a:effectLst/>
                <a:latin typeface="+mn-lt"/>
                <a:ea typeface="+mn-ea"/>
                <a:cs typeface="+mn-cs"/>
              </a:rPr>
              <a:t>开始讲的</a:t>
            </a:r>
          </a:p>
          <a:p>
            <a:endParaRPr lang="en-US" altLang="zh-CN">
              <a:ea typeface="宋体" charset="-122"/>
            </a:endParaRPr>
          </a:p>
          <a:p>
            <a:endParaRPr lang="en-US" altLang="zh-CN">
              <a:ea typeface="宋体" charset="-122"/>
            </a:endParaRPr>
          </a:p>
          <a:p>
            <a:pPr eaLnBrk="1" hangingPunct="1">
              <a:lnSpc>
                <a:spcPct val="90000"/>
              </a:lnSpc>
              <a:spcBef>
                <a:spcPct val="20000"/>
              </a:spcBef>
              <a:buClr>
                <a:schemeClr val="tx1"/>
              </a:buClr>
              <a:buSzPct val="70000"/>
              <a:buFont typeface="Wingdings" pitchFamily="2" charset="2"/>
              <a:buNone/>
            </a:pPr>
            <a:r>
              <a:rPr lang="zh-CN" altLang="en-US">
                <a:ea typeface="宋体" charset="-122"/>
              </a:rPr>
              <a:t>思考</a:t>
            </a:r>
            <a:r>
              <a:rPr lang="en-US" altLang="zh-CN">
                <a:ea typeface="宋体" charset="-122"/>
              </a:rPr>
              <a:t>: </a:t>
            </a:r>
            <a:r>
              <a:rPr lang="zh-CN" altLang="en-US">
                <a:ea typeface="宋体" charset="-122"/>
              </a:rPr>
              <a:t>带上小括号，学员自行考虑</a:t>
            </a:r>
            <a:r>
              <a:rPr lang="en-US" altLang="zh-CN">
                <a:ea typeface="宋体" charset="-122"/>
              </a:rPr>
              <a:t>.</a:t>
            </a:r>
          </a:p>
          <a:p>
            <a:pPr eaLnBrk="1" hangingPunct="1">
              <a:lnSpc>
                <a:spcPct val="90000"/>
              </a:lnSpc>
              <a:spcBef>
                <a:spcPct val="20000"/>
              </a:spcBef>
              <a:buClr>
                <a:schemeClr val="tx1"/>
              </a:buClr>
              <a:buSzPct val="70000"/>
              <a:buFont typeface="Wingdings" pitchFamily="2" charset="2"/>
              <a:buNone/>
            </a:pPr>
            <a:endParaRPr lang="en-US" altLang="zh-CN">
              <a:ea typeface="宋体" charset="-122"/>
            </a:endParaRPr>
          </a:p>
          <a:p>
            <a:pPr eaLnBrk="1" hangingPunct="1">
              <a:lnSpc>
                <a:spcPct val="90000"/>
              </a:lnSpc>
              <a:spcBef>
                <a:spcPct val="20000"/>
              </a:spcBef>
              <a:buClr>
                <a:schemeClr val="tx1"/>
              </a:buClr>
              <a:buSzPct val="70000"/>
              <a:buFont typeface="Wingdings" pitchFamily="2" charset="2"/>
              <a:buNone/>
            </a:pPr>
            <a:r>
              <a:rPr lang="en-US" altLang="zh-CN">
                <a:ea typeface="宋体" charset="-122"/>
              </a:rPr>
              <a:t>//java</a:t>
            </a:r>
            <a:r>
              <a:rPr lang="zh-CN" altLang="en-US">
                <a:ea typeface="宋体" charset="-122"/>
              </a:rPr>
              <a:t>的代码</a:t>
            </a:r>
            <a:r>
              <a:rPr lang="en-US" altLang="zh-CN">
                <a:ea typeface="宋体" charset="-122"/>
              </a:rPr>
              <a:t>, </a:t>
            </a:r>
            <a:r>
              <a:rPr lang="zh-CN" altLang="en-US">
                <a:ea typeface="宋体" charset="-122"/>
              </a:rPr>
              <a:t>授课的步骤，先 </a:t>
            </a:r>
            <a:r>
              <a:rPr lang="en-US" altLang="zh-CN" b="1">
                <a:ea typeface="宋体" charset="-122"/>
              </a:rPr>
              <a:t>[</a:t>
            </a:r>
            <a:r>
              <a:rPr lang="zh-CN" altLang="en-US" b="1">
                <a:ea typeface="宋体" charset="-122"/>
              </a:rPr>
              <a:t>解决</a:t>
            </a:r>
            <a:r>
              <a:rPr lang="en-US" altLang="zh-CN" b="1">
                <a:ea typeface="宋体" charset="-122"/>
              </a:rPr>
              <a:t>: </a:t>
            </a:r>
            <a:r>
              <a:rPr lang="en-US" altLang="zh-CN"/>
              <a:t>3+2*6-2</a:t>
            </a:r>
            <a:r>
              <a:rPr lang="en-US" altLang="zh-CN" b="1">
                <a:ea typeface="宋体" charset="-122"/>
              </a:rPr>
              <a:t>]</a:t>
            </a:r>
            <a:r>
              <a:rPr lang="zh-CN" altLang="en-US" b="1">
                <a:ea typeface="宋体" charset="-122"/>
              </a:rPr>
              <a:t>， 然后逐步解决多位数的计算</a:t>
            </a:r>
            <a:endParaRPr lang="en-US" altLang="zh-CN">
              <a:ea typeface="宋体" charset="-122"/>
            </a:endParaRPr>
          </a:p>
          <a:p>
            <a:pPr eaLnBrk="1" hangingPunct="1">
              <a:lnSpc>
                <a:spcPct val="90000"/>
              </a:lnSpc>
              <a:spcBef>
                <a:spcPct val="20000"/>
              </a:spcBef>
              <a:buClr>
                <a:schemeClr val="tx1"/>
              </a:buClr>
              <a:buSzPct val="70000"/>
              <a:buFont typeface="Wingdings" pitchFamily="2" charset="2"/>
              <a:buNone/>
            </a:pPr>
            <a:endParaRPr lang="en-US" altLang="zh-CN">
              <a:ea typeface="宋体" charset="-122"/>
            </a:endParaRPr>
          </a:p>
          <a:p>
            <a:pPr eaLnBrk="1" hangingPunct="1">
              <a:lnSpc>
                <a:spcPct val="90000"/>
              </a:lnSpc>
              <a:spcBef>
                <a:spcPct val="20000"/>
              </a:spcBef>
              <a:buClr>
                <a:schemeClr val="tx1"/>
              </a:buClr>
              <a:buSzPct val="70000"/>
              <a:buFont typeface="Wingdings" pitchFamily="2" charset="2"/>
              <a:buNone/>
            </a:pPr>
            <a:r>
              <a:rPr lang="en-US" altLang="zh-CN">
                <a:ea typeface="宋体" charset="-122"/>
              </a:rPr>
              <a:t>package com.atguigu;</a:t>
            </a:r>
          </a:p>
          <a:p>
            <a:pPr eaLnBrk="1" hangingPunct="1">
              <a:lnSpc>
                <a:spcPct val="90000"/>
              </a:lnSpc>
              <a:spcBef>
                <a:spcPct val="20000"/>
              </a:spcBef>
              <a:buClr>
                <a:schemeClr val="tx1"/>
              </a:buClr>
              <a:buSzPct val="70000"/>
              <a:buFont typeface="Wingdings" pitchFamily="2" charset="2"/>
              <a:buNone/>
            </a:pPr>
            <a:endParaRPr lang="en-US" altLang="zh-CN">
              <a:ea typeface="宋体" charset="-122"/>
            </a:endParaRPr>
          </a:p>
          <a:p>
            <a:pPr eaLnBrk="1" hangingPunct="1">
              <a:lnSpc>
                <a:spcPct val="90000"/>
              </a:lnSpc>
              <a:spcBef>
                <a:spcPct val="20000"/>
              </a:spcBef>
              <a:buClr>
                <a:schemeClr val="tx1"/>
              </a:buClr>
              <a:buSzPct val="70000"/>
              <a:buFont typeface="Wingdings" pitchFamily="2" charset="2"/>
              <a:buNone/>
            </a:pPr>
            <a:r>
              <a:rPr lang="en-US" altLang="zh-CN">
                <a:ea typeface="宋体" charset="-122"/>
              </a:rPr>
              <a:t>//</a:t>
            </a:r>
            <a:r>
              <a:rPr lang="zh-CN" altLang="en-US">
                <a:ea typeface="宋体" charset="-122"/>
              </a:rPr>
              <a:t>考虑对表达式加入 </a:t>
            </a:r>
            <a:r>
              <a:rPr lang="en-US" altLang="zh-CN">
                <a:ea typeface="宋体" charset="-122"/>
              </a:rPr>
              <a:t>()</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public class Calculator {</a:t>
            </a:r>
          </a:p>
          <a:p>
            <a:pPr eaLnBrk="1" hangingPunct="1">
              <a:lnSpc>
                <a:spcPct val="90000"/>
              </a:lnSpc>
              <a:spcBef>
                <a:spcPct val="20000"/>
              </a:spcBef>
              <a:buClr>
                <a:schemeClr val="tx1"/>
              </a:buClr>
              <a:buSzPct val="70000"/>
              <a:buFont typeface="Wingdings" pitchFamily="2" charset="2"/>
              <a:buNone/>
            </a:pPr>
            <a:endParaRPr lang="en-US" altLang="zh-CN">
              <a:ea typeface="宋体" charset="-122"/>
            </a:endParaRPr>
          </a:p>
          <a:p>
            <a:pPr eaLnBrk="1" hangingPunct="1">
              <a:lnSpc>
                <a:spcPct val="90000"/>
              </a:lnSpc>
              <a:spcBef>
                <a:spcPct val="20000"/>
              </a:spcBef>
              <a:buClr>
                <a:schemeClr val="tx1"/>
              </a:buClr>
              <a:buSzPct val="70000"/>
              <a:buFont typeface="Wingdings" pitchFamily="2" charset="2"/>
              <a:buNone/>
            </a:pPr>
            <a:r>
              <a:rPr lang="en-US" altLang="zh-CN">
                <a:ea typeface="宋体" charset="-122"/>
              </a:rPr>
              <a:t>	public static void main(String[] args)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TODO Auto-generated method stub</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val expression = "3101+4*(6-2)" =&gt; </a:t>
            </a:r>
            <a:r>
              <a:rPr lang="zh-CN" altLang="en-US">
                <a:ea typeface="宋体" charset="-122"/>
              </a:rPr>
              <a:t>开阔思路</a:t>
            </a:r>
            <a:r>
              <a:rPr lang="en-US" altLang="zh-CN">
                <a:ea typeface="宋体" charset="-122"/>
              </a:rPr>
              <a:t>[</a:t>
            </a:r>
            <a:r>
              <a:rPr lang="zh-CN" altLang="en-US">
                <a:ea typeface="宋体" charset="-122"/>
              </a:rPr>
              <a:t>编程</a:t>
            </a:r>
            <a:r>
              <a:rPr lang="en-US" altLang="zh-CN">
                <a:ea typeface="宋体" charset="-122"/>
              </a:rPr>
              <a:t>]</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String expression = "7*2*2-5+1-5+3-4";</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ArrayStack2 numStack = new ArrayStack2(10);</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ArrayStack2 operStack = new ArrayStack2(10);</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r>
              <a:rPr lang="zh-CN" altLang="en-US">
                <a:ea typeface="宋体" charset="-122"/>
              </a:rPr>
              <a:t>思路</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1 ) </a:t>
            </a:r>
            <a:r>
              <a:rPr lang="zh-CN" altLang="en-US">
                <a:ea typeface="宋体" charset="-122"/>
              </a:rPr>
              <a:t>设计两个栈 </a:t>
            </a:r>
            <a:r>
              <a:rPr lang="en-US" altLang="zh-CN">
                <a:ea typeface="宋体" charset="-122"/>
              </a:rPr>
              <a:t>, </a:t>
            </a:r>
            <a:r>
              <a:rPr lang="zh-CN" altLang="en-US">
                <a:ea typeface="宋体" charset="-122"/>
              </a:rPr>
              <a:t>数栈，符号栈</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2)  </a:t>
            </a:r>
            <a:r>
              <a:rPr lang="zh-CN" altLang="en-US">
                <a:ea typeface="宋体" charset="-122"/>
              </a:rPr>
              <a:t>对 </a:t>
            </a:r>
            <a:r>
              <a:rPr lang="en-US" altLang="zh-CN">
                <a:ea typeface="宋体" charset="-122"/>
              </a:rPr>
              <a:t>exp </a:t>
            </a:r>
            <a:r>
              <a:rPr lang="zh-CN" altLang="en-US">
                <a:ea typeface="宋体" charset="-122"/>
              </a:rPr>
              <a:t>进行扫描 </a:t>
            </a:r>
            <a:r>
              <a:rPr lang="en-US" altLang="zh-CN">
                <a:ea typeface="宋体" charset="-122"/>
              </a:rPr>
              <a:t>, </a:t>
            </a:r>
            <a:r>
              <a:rPr lang="zh-CN" altLang="en-US">
                <a:ea typeface="宋体" charset="-122"/>
              </a:rPr>
              <a:t>一个一个的取出</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3)  </a:t>
            </a:r>
            <a:r>
              <a:rPr lang="zh-CN" altLang="en-US">
                <a:ea typeface="宋体" charset="-122"/>
              </a:rPr>
              <a:t>当取出的字符是数时，就直接入数栈</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4)  </a:t>
            </a:r>
            <a:r>
              <a:rPr lang="zh-CN" altLang="en-US">
                <a:ea typeface="宋体" charset="-122"/>
              </a:rPr>
              <a:t>当取出的字符是符号时</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4.1 </a:t>
            </a:r>
            <a:r>
              <a:rPr lang="zh-CN" altLang="en-US">
                <a:ea typeface="宋体" charset="-122"/>
              </a:rPr>
              <a:t>如果当前符号栈没有数据，就直接入栈</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4.2 </a:t>
            </a:r>
            <a:r>
              <a:rPr lang="zh-CN" altLang="en-US">
                <a:ea typeface="宋体" charset="-122"/>
              </a:rPr>
              <a:t>如果当前符号的优先级 小于等于符号栈的栈顶的符号的优先级，则取出该符号，并从数栈依次</a:t>
            </a:r>
            <a:r>
              <a:rPr lang="en-US" altLang="zh-CN">
                <a:ea typeface="宋体" charset="-122"/>
              </a:rPr>
              <a:t>pop </a:t>
            </a:r>
            <a:r>
              <a:rPr lang="zh-CN" altLang="en-US">
                <a:ea typeface="宋体" charset="-122"/>
              </a:rPr>
              <a:t>出两个数据，进行运算，将结果重新</a:t>
            </a:r>
            <a:r>
              <a:rPr lang="en-US" altLang="zh-CN">
                <a:ea typeface="宋体" charset="-122"/>
              </a:rPr>
              <a:t>puhs</a:t>
            </a:r>
            <a:r>
              <a:rPr lang="zh-CN" altLang="en-US">
                <a:ea typeface="宋体" charset="-122"/>
              </a:rPr>
              <a:t>到 数栈，再将当前符号</a:t>
            </a:r>
            <a:r>
              <a:rPr lang="en-US" altLang="zh-CN">
                <a:ea typeface="宋体" charset="-122"/>
              </a:rPr>
              <a:t>push </a:t>
            </a:r>
            <a:r>
              <a:rPr lang="zh-CN" altLang="en-US">
                <a:ea typeface="宋体" charset="-122"/>
              </a:rPr>
              <a:t>到符号栈</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4.3 </a:t>
            </a:r>
            <a:r>
              <a:rPr lang="zh-CN" altLang="en-US">
                <a:ea typeface="宋体" charset="-122"/>
              </a:rPr>
              <a:t>反之，符号直接入符号栈</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5) </a:t>
            </a:r>
            <a:r>
              <a:rPr lang="zh-CN" altLang="en-US">
                <a:ea typeface="宋体" charset="-122"/>
              </a:rPr>
              <a:t>当整个表达式扫描完毕后，依次从数栈和符号栈取出数据，进行运行，最后在数栈中的数据就是结果</a:t>
            </a:r>
            <a:r>
              <a:rPr lang="en-US" altLang="zh-CN">
                <a:ea typeface="宋体" charset="-122"/>
              </a:rPr>
              <a:t>.</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int index = 0;</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int num1 = 0;</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int num2 = 0;</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int oper = 0;</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int res = 0;</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char ch = '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String keepNum = ""; // </a:t>
            </a:r>
            <a:r>
              <a:rPr lang="zh-CN" altLang="en-US">
                <a:ea typeface="宋体" charset="-122"/>
              </a:rPr>
              <a:t>再进行扫描时，保存上次的数字</a:t>
            </a:r>
            <a:r>
              <a:rPr lang="en-US" altLang="zh-CN">
                <a:ea typeface="宋体" charset="-122"/>
              </a:rPr>
              <a:t>ch ,</a:t>
            </a:r>
            <a:r>
              <a:rPr lang="zh-CN" altLang="en-US">
                <a:ea typeface="宋体" charset="-122"/>
              </a:rPr>
              <a:t>并进行拼接</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a:t>
            </a:r>
            <a:r>
              <a:rPr lang="zh-CN" altLang="en-US">
                <a:ea typeface="宋体" charset="-122"/>
              </a:rPr>
              <a:t>会循环的取出</a:t>
            </a:r>
            <a:r>
              <a:rPr lang="en-US" altLang="zh-CN">
                <a:ea typeface="宋体" charset="-122"/>
              </a:rPr>
              <a:t>expression </a:t>
            </a:r>
            <a:r>
              <a:rPr lang="zh-CN" altLang="en-US">
                <a:ea typeface="宋体" charset="-122"/>
              </a:rPr>
              <a:t>字符</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while (true)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a:t>
            </a:r>
            <a:r>
              <a:rPr lang="zh-CN" altLang="en-US">
                <a:ea typeface="宋体" charset="-122"/>
              </a:rPr>
              <a:t>扫描</a:t>
            </a:r>
            <a:r>
              <a:rPr lang="en-US" altLang="zh-CN">
                <a:ea typeface="宋体" charset="-122"/>
              </a:rPr>
              <a:t>expression</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ch = expression.substring(index, index + 1).charAt(0);</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if (operStack.isOper(ch)) { // </a:t>
            </a:r>
            <a:r>
              <a:rPr lang="zh-CN" altLang="en-US">
                <a:ea typeface="宋体" charset="-122"/>
              </a:rPr>
              <a:t>如果是操作符</a:t>
            </a:r>
            <a:r>
              <a:rPr lang="en-US" altLang="zh-CN">
                <a:ea typeface="宋体" charset="-122"/>
              </a:rPr>
              <a:t>..</a:t>
            </a:r>
          </a:p>
          <a:p>
            <a:pPr eaLnBrk="1" hangingPunct="1">
              <a:lnSpc>
                <a:spcPct val="90000"/>
              </a:lnSpc>
              <a:spcBef>
                <a:spcPct val="20000"/>
              </a:spcBef>
              <a:buClr>
                <a:schemeClr val="tx1"/>
              </a:buClr>
              <a:buSzPct val="70000"/>
              <a:buFont typeface="Wingdings" pitchFamily="2" charset="2"/>
              <a:buNone/>
            </a:pPr>
            <a:endParaRPr lang="en-US" altLang="zh-CN">
              <a:ea typeface="宋体" charset="-122"/>
            </a:endParaRPr>
          </a:p>
          <a:p>
            <a:pPr eaLnBrk="1" hangingPunct="1">
              <a:lnSpc>
                <a:spcPct val="90000"/>
              </a:lnSpc>
              <a:spcBef>
                <a:spcPct val="20000"/>
              </a:spcBef>
              <a:buClr>
                <a:schemeClr val="tx1"/>
              </a:buClr>
              <a:buSzPct val="70000"/>
              <a:buFont typeface="Wingdings" pitchFamily="2" charset="2"/>
              <a:buNone/>
            </a:pPr>
            <a:r>
              <a:rPr lang="en-US" altLang="zh-CN">
                <a:ea typeface="宋体" charset="-122"/>
              </a:rPr>
              <a:t>				if (!operStack.isEmpty())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a:t>
            </a:r>
            <a:r>
              <a:rPr lang="zh-CN" altLang="en-US">
                <a:ea typeface="宋体" charset="-122"/>
              </a:rPr>
              <a:t>如果当前符号的优先级 小于等于符号栈的栈顶的符号的优先级，则取出该符号，并从数栈依次 </a:t>
            </a:r>
            <a:r>
              <a:rPr lang="en-US" altLang="zh-CN">
                <a:ea typeface="宋体" charset="-122"/>
              </a:rPr>
              <a:t>//pop</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a:t>
            </a:r>
            <a:r>
              <a:rPr lang="zh-CN" altLang="en-US">
                <a:ea typeface="宋体" charset="-122"/>
              </a:rPr>
              <a:t>出两个数据，进行运算，将结果重新</a:t>
            </a:r>
            <a:r>
              <a:rPr lang="en-US" altLang="zh-CN">
                <a:ea typeface="宋体" charset="-122"/>
              </a:rPr>
              <a:t>puhs</a:t>
            </a:r>
            <a:r>
              <a:rPr lang="zh-CN" altLang="en-US">
                <a:ea typeface="宋体" charset="-122"/>
              </a:rPr>
              <a:t>到 数栈，再将当前符号</a:t>
            </a:r>
            <a:r>
              <a:rPr lang="en-US" altLang="zh-CN">
                <a:ea typeface="宋体" charset="-122"/>
              </a:rPr>
              <a:t>push </a:t>
            </a:r>
            <a:r>
              <a:rPr lang="zh-CN" altLang="en-US">
                <a:ea typeface="宋体" charset="-122"/>
              </a:rPr>
              <a:t>到符号栈</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if (operStack.priority(ch) &lt;= operStack.priority(operStack.stack[operStack.top]))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a:t>
            </a:r>
            <a:r>
              <a:rPr lang="zh-CN" altLang="en-US">
                <a:ea typeface="宋体" charset="-122"/>
              </a:rPr>
              <a:t>开始计算</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num1 = numStack.pop();</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num2 = numStack.pop();</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oper = operStack.pop();</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res = numStack.cal(num1, num2, oper);</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a:t>
            </a:r>
            <a:r>
              <a:rPr lang="zh-CN" altLang="en-US">
                <a:ea typeface="宋体" charset="-122"/>
              </a:rPr>
              <a:t>入数字栈</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numStack.push(res);</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a:t>
            </a:r>
            <a:r>
              <a:rPr lang="zh-CN" altLang="en-US">
                <a:ea typeface="宋体" charset="-122"/>
              </a:rPr>
              <a:t>把当前</a:t>
            </a:r>
            <a:r>
              <a:rPr lang="en-US" altLang="zh-CN">
                <a:ea typeface="宋体" charset="-122"/>
              </a:rPr>
              <a:t>ch</a:t>
            </a:r>
            <a:r>
              <a:rPr lang="zh-CN" altLang="en-US">
                <a:ea typeface="宋体" charset="-122"/>
              </a:rPr>
              <a:t>入符号栈</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operStack.push(ch);</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else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a:t>
            </a:r>
            <a:r>
              <a:rPr lang="zh-CN" altLang="en-US">
                <a:ea typeface="宋体" charset="-122"/>
              </a:rPr>
              <a:t>如果当前的符号的优先级大于符号栈顶的符号优先级，直接入栈</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operStack.push(ch);</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else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a:t>
            </a:r>
            <a:r>
              <a:rPr lang="zh-CN" altLang="en-US">
                <a:ea typeface="宋体" charset="-122"/>
              </a:rPr>
              <a:t>符号就直接入栈</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operStack.push(ch); // '+' =&gt; 43</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else { // </a:t>
            </a:r>
            <a:r>
              <a:rPr lang="zh-CN" altLang="en-US">
                <a:ea typeface="宋体" charset="-122"/>
              </a:rPr>
              <a:t>是数</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 </a:t>
            </a:r>
            <a:r>
              <a:rPr lang="zh-CN" altLang="en-US">
                <a:ea typeface="宋体" charset="-122"/>
              </a:rPr>
              <a:t>处理多位数的逻辑</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keepNum += ch;</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a:t>
            </a:r>
            <a:r>
              <a:rPr lang="zh-CN" altLang="en-US">
                <a:ea typeface="宋体" charset="-122"/>
              </a:rPr>
              <a:t>如果</a:t>
            </a:r>
            <a:r>
              <a:rPr lang="en-US" altLang="zh-CN">
                <a:ea typeface="宋体" charset="-122"/>
              </a:rPr>
              <a:t>ch </a:t>
            </a:r>
            <a:r>
              <a:rPr lang="zh-CN" altLang="en-US">
                <a:ea typeface="宋体" charset="-122"/>
              </a:rPr>
              <a:t>已经是</a:t>
            </a:r>
            <a:r>
              <a:rPr lang="en-US" altLang="zh-CN">
                <a:ea typeface="宋体" charset="-122"/>
              </a:rPr>
              <a:t>expression </a:t>
            </a:r>
            <a:r>
              <a:rPr lang="zh-CN" altLang="en-US">
                <a:ea typeface="宋体" charset="-122"/>
              </a:rPr>
              <a:t>最后一个字符</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if (index == expression.length() - 1)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numStack.push(Integer.parseInt(keepNum));</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else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a:t>
            </a:r>
            <a:r>
              <a:rPr lang="zh-CN" altLang="en-US">
                <a:ea typeface="宋体" charset="-122"/>
              </a:rPr>
              <a:t>判断</a:t>
            </a:r>
            <a:r>
              <a:rPr lang="en-US" altLang="zh-CN">
                <a:ea typeface="宋体" charset="-122"/>
              </a:rPr>
              <a:t>ch </a:t>
            </a:r>
            <a:r>
              <a:rPr lang="zh-CN" altLang="en-US">
                <a:ea typeface="宋体" charset="-122"/>
              </a:rPr>
              <a:t>的下一个字符是不是数字</a:t>
            </a:r>
            <a:r>
              <a:rPr lang="en-US" altLang="zh-CN">
                <a:ea typeface="宋体" charset="-122"/>
              </a:rPr>
              <a:t>, </a:t>
            </a:r>
            <a:r>
              <a:rPr lang="zh-CN" altLang="en-US">
                <a:ea typeface="宋体" charset="-122"/>
              </a:rPr>
              <a:t>如果是数字，则进行一次扫描，如果是操作符，就直接入栈</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 </a:t>
            </a:r>
            <a:r>
              <a:rPr lang="zh-CN" altLang="en-US">
                <a:ea typeface="宋体" charset="-122"/>
              </a:rPr>
              <a:t>看到</a:t>
            </a:r>
            <a:r>
              <a:rPr lang="en-US" altLang="zh-CN">
                <a:ea typeface="宋体" charset="-122"/>
              </a:rPr>
              <a:t>expresson</a:t>
            </a:r>
            <a:r>
              <a:rPr lang="zh-CN" altLang="en-US">
                <a:ea typeface="宋体" charset="-122"/>
              </a:rPr>
              <a:t>的下一个字符时，不要真正的移动</a:t>
            </a:r>
            <a:r>
              <a:rPr lang="en-US" altLang="zh-CN">
                <a:ea typeface="宋体" charset="-122"/>
              </a:rPr>
              <a:t>index ,</a:t>
            </a:r>
            <a:r>
              <a:rPr lang="zh-CN" altLang="en-US">
                <a:ea typeface="宋体" charset="-122"/>
              </a:rPr>
              <a:t>只是探测一下</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if (operStack.isOper(expression.substring(index + 1, index + 2).charAt(0)))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a:t>
            </a:r>
            <a:r>
              <a:rPr lang="zh-CN" altLang="en-US">
                <a:ea typeface="宋体" charset="-122"/>
              </a:rPr>
              <a:t>是操作符入栈</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numStack.push(Integer.parseInt(keepNum));</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keepNum = ""; // </a:t>
            </a:r>
            <a:r>
              <a:rPr lang="zh-CN" altLang="en-US">
                <a:ea typeface="宋体" charset="-122"/>
              </a:rPr>
              <a:t>清空</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numStack.push((ch + "").toInt) // ? '1' =&gt; 49 '3' "1"=&gt; 1</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index </a:t>
            </a:r>
            <a:r>
              <a:rPr lang="zh-CN" altLang="en-US">
                <a:ea typeface="宋体" charset="-122"/>
              </a:rPr>
              <a:t>后移</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index += 1;</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a:t>
            </a:r>
            <a:r>
              <a:rPr lang="zh-CN" altLang="en-US">
                <a:ea typeface="宋体" charset="-122"/>
              </a:rPr>
              <a:t>判断是否到表达式的最后</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if (index &gt;= expression.length())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break;</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a:t>
            </a:r>
            <a:r>
              <a:rPr lang="zh-CN" altLang="en-US">
                <a:ea typeface="宋体" charset="-122"/>
              </a:rPr>
              <a:t>当整个表达式扫描完毕后，依次从数栈和符号栈取出数据，进行运行，最后在数栈中的数据就是结果</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while (true)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if (operStack.isEmpty())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break;</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r>
              <a:rPr lang="zh-CN" altLang="en-US">
                <a:ea typeface="宋体" charset="-122"/>
              </a:rPr>
              <a:t>开始计算</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num1 = numStack.pop();</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num2 = numStack.pop();</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oper = operStack.pop();</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res = numStack.cal(num1, num2, oper);</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numStack.push(res); // </a:t>
            </a:r>
            <a:r>
              <a:rPr lang="zh-CN" altLang="en-US">
                <a:ea typeface="宋体" charset="-122"/>
              </a:rPr>
              <a:t>入栈</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r>
              <a:rPr lang="zh-CN" altLang="en-US">
                <a:ea typeface="宋体" charset="-122"/>
              </a:rPr>
              <a:t>将数字栈的最后结果</a:t>
            </a:r>
            <a:r>
              <a:rPr lang="en-US" altLang="zh-CN">
                <a:ea typeface="宋体" charset="-122"/>
              </a:rPr>
              <a:t>pop</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int res2 = numStack.pop();</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System.out.printf("</a:t>
            </a:r>
            <a:r>
              <a:rPr lang="zh-CN" altLang="en-US">
                <a:ea typeface="宋体" charset="-122"/>
              </a:rPr>
              <a:t>表达式 </a:t>
            </a:r>
            <a:r>
              <a:rPr lang="en-US" altLang="zh-CN">
                <a:ea typeface="宋体" charset="-122"/>
              </a:rPr>
              <a:t>%s = %d", expression, res2);</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a:t>
            </a:r>
          </a:p>
          <a:p>
            <a:pPr eaLnBrk="1" hangingPunct="1">
              <a:lnSpc>
                <a:spcPct val="90000"/>
              </a:lnSpc>
              <a:spcBef>
                <a:spcPct val="20000"/>
              </a:spcBef>
              <a:buClr>
                <a:schemeClr val="tx1"/>
              </a:buClr>
              <a:buSzPct val="70000"/>
              <a:buFont typeface="Wingdings" pitchFamily="2" charset="2"/>
              <a:buNone/>
            </a:pPr>
            <a:endParaRPr lang="en-US" altLang="zh-CN">
              <a:ea typeface="宋体" charset="-122"/>
            </a:endParaRPr>
          </a:p>
          <a:p>
            <a:pPr eaLnBrk="1" hangingPunct="1">
              <a:lnSpc>
                <a:spcPct val="90000"/>
              </a:lnSpc>
              <a:spcBef>
                <a:spcPct val="20000"/>
              </a:spcBef>
              <a:buClr>
                <a:schemeClr val="tx1"/>
              </a:buClr>
              <a:buSzPct val="70000"/>
              <a:buFont typeface="Wingdings" pitchFamily="2" charset="2"/>
              <a:buNone/>
            </a:pPr>
            <a:r>
              <a:rPr lang="en-US" altLang="zh-CN">
                <a:ea typeface="宋体" charset="-122"/>
              </a:rPr>
              <a:t>class ArrayStack2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private int maxSize;// </a:t>
            </a:r>
            <a:r>
              <a:rPr lang="zh-CN" altLang="en-US">
                <a:ea typeface="宋体" charset="-122"/>
              </a:rPr>
              <a:t>栈的大小</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public int[] stack;//</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a:t>
            </a:r>
            <a:r>
              <a:rPr lang="zh-CN" altLang="en-US">
                <a:ea typeface="宋体" charset="-122"/>
              </a:rPr>
              <a:t>栈顶</a:t>
            </a:r>
            <a:r>
              <a:rPr lang="en-US" altLang="zh-CN">
                <a:ea typeface="宋体" charset="-122"/>
              </a:rPr>
              <a:t>, </a:t>
            </a:r>
            <a:r>
              <a:rPr lang="zh-CN" altLang="en-US">
                <a:ea typeface="宋体" charset="-122"/>
              </a:rPr>
              <a:t>初始化为</a:t>
            </a:r>
            <a:r>
              <a:rPr lang="en-US" altLang="zh-CN">
                <a:ea typeface="宋体" charset="-122"/>
              </a:rPr>
              <a:t>-1</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public int top = -1;</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public ArrayStack2(int size)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maxSize = size;</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stack = new int[maxSize];</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a:t>
            </a:r>
            <a:r>
              <a:rPr lang="zh-CN" altLang="en-US">
                <a:ea typeface="宋体" charset="-122"/>
              </a:rPr>
              <a:t>栈满</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public boolean isFull()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return top == maxSize - 1;</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a:t>
            </a:r>
            <a:r>
              <a:rPr lang="zh-CN" altLang="en-US">
                <a:ea typeface="宋体" charset="-122"/>
              </a:rPr>
              <a:t>栈空</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public boolean isEmpty()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return top == -1;</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a:t>
            </a:r>
            <a:r>
              <a:rPr lang="zh-CN" altLang="en-US">
                <a:ea typeface="宋体" charset="-122"/>
              </a:rPr>
              <a:t>入栈</a:t>
            </a:r>
            <a:r>
              <a:rPr lang="en-US" altLang="zh-CN">
                <a:ea typeface="宋体" charset="-122"/>
              </a:rPr>
              <a:t>, </a:t>
            </a:r>
            <a:r>
              <a:rPr lang="zh-CN" altLang="en-US">
                <a:ea typeface="宋体" charset="-122"/>
              </a:rPr>
              <a:t>放入数据</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public void push(int value)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if (isFull())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System.out.println("</a:t>
            </a:r>
            <a:r>
              <a:rPr lang="zh-CN" altLang="en-US">
                <a:ea typeface="宋体" charset="-122"/>
              </a:rPr>
              <a:t>栈满</a:t>
            </a:r>
            <a:r>
              <a:rPr lang="en-US" altLang="zh-CN">
                <a:ea typeface="宋体" charset="-122"/>
              </a:rPr>
              <a:t>");</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return;</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top += 1;</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stack[top] = value;</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a:t>
            </a:r>
            <a:r>
              <a:rPr lang="zh-CN" altLang="en-US">
                <a:ea typeface="宋体" charset="-122"/>
              </a:rPr>
              <a:t>出栈</a:t>
            </a:r>
            <a:r>
              <a:rPr lang="en-US" altLang="zh-CN">
                <a:ea typeface="宋体" charset="-122"/>
              </a:rPr>
              <a:t>, </a:t>
            </a:r>
            <a:r>
              <a:rPr lang="zh-CN" altLang="en-US">
                <a:ea typeface="宋体" charset="-122"/>
              </a:rPr>
              <a:t>取出数据</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public int pop()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if (isEmpty())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throw new RuntimeException("</a:t>
            </a:r>
            <a:r>
              <a:rPr lang="zh-CN" altLang="en-US">
                <a:ea typeface="宋体" charset="-122"/>
              </a:rPr>
              <a:t>栈空</a:t>
            </a:r>
            <a:r>
              <a:rPr lang="en-US" altLang="zh-CN">
                <a:ea typeface="宋体" charset="-122"/>
              </a:rPr>
              <a:t>");</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int value = stack[top];</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top -= 1;</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return value;</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a:t>
            </a:r>
            <a:r>
              <a:rPr lang="zh-CN" altLang="en-US">
                <a:ea typeface="宋体" charset="-122"/>
              </a:rPr>
              <a:t>遍历栈</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public void list()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if (isEmpty())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System.out.println("</a:t>
            </a:r>
            <a:r>
              <a:rPr lang="zh-CN" altLang="en-US">
                <a:ea typeface="宋体" charset="-122"/>
              </a:rPr>
              <a:t>栈空，没有数据</a:t>
            </a:r>
            <a:r>
              <a:rPr lang="en-US" altLang="zh-CN">
                <a:ea typeface="宋体" charset="-122"/>
              </a:rPr>
              <a:t>");</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return;</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for (int i = top; i &gt;= 0; i--)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System.out.printf("stack[%d]=%d\n", i, stack[i]);</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a:t>
            </a:r>
            <a:r>
              <a:rPr lang="zh-CN" altLang="en-US">
                <a:ea typeface="宋体" charset="-122"/>
              </a:rPr>
              <a:t>返回运算符的优先级</a:t>
            </a:r>
            <a:r>
              <a:rPr lang="en-US" altLang="zh-CN">
                <a:ea typeface="宋体" charset="-122"/>
              </a:rPr>
              <a:t>, </a:t>
            </a:r>
            <a:r>
              <a:rPr lang="zh-CN" altLang="en-US">
                <a:ea typeface="宋体" charset="-122"/>
              </a:rPr>
              <a:t>是程序员定</a:t>
            </a:r>
            <a:r>
              <a:rPr lang="en-US" altLang="zh-CN">
                <a:ea typeface="宋体" charset="-122"/>
              </a:rPr>
              <a:t>, </a:t>
            </a:r>
            <a:r>
              <a:rPr lang="zh-CN" altLang="en-US">
                <a:ea typeface="宋体" charset="-122"/>
              </a:rPr>
              <a:t>数字越大，优先级越高</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 + 1 =&gt; 0 *[] /[] =&gt; 1</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public int priority(int oper)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if (oper == '*' || oper == '/')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return 1;</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else if (oper == '+' || oper == '-')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return 0;</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else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return -1; // </a:t>
            </a:r>
            <a:r>
              <a:rPr lang="zh-CN" altLang="en-US">
                <a:ea typeface="宋体" charset="-122"/>
              </a:rPr>
              <a:t>不正确</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public boolean isOper(char value)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return value == '+' || value == '-' || value == '/' || value ==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a:t>
            </a:r>
            <a:r>
              <a:rPr lang="zh-CN" altLang="en-US">
                <a:ea typeface="宋体" charset="-122"/>
              </a:rPr>
              <a:t>计算方法</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public int cal(int num1, int num2, int oper)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int res = 0;</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switch (oper)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case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res = num1 + num2;</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break;</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case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res = num2 - num1;</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break;</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case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res = num1 * num2;</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break;</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case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res = num2 / num1;</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break;</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default:</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break;</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return res;</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a:t>
            </a: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45</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r>
              <a:rPr lang="en-US" altLang="zh-CN">
                <a:ea typeface="宋体" charset="-122"/>
              </a:rPr>
              <a:t>//</a:t>
            </a:r>
            <a:r>
              <a:rPr lang="zh-CN" altLang="en-US">
                <a:ea typeface="宋体" charset="-122"/>
              </a:rPr>
              <a:t>先谈思路</a:t>
            </a:r>
          </a:p>
          <a:p>
            <a:r>
              <a:rPr lang="en-US" altLang="zh-CN">
                <a:ea typeface="宋体" charset="-122"/>
              </a:rPr>
              <a:t>1.</a:t>
            </a:r>
            <a:r>
              <a:rPr lang="zh-CN" altLang="en-US">
                <a:ea typeface="宋体" charset="-122"/>
              </a:rPr>
              <a:t>扫描给出的计算表达式 </a:t>
            </a:r>
          </a:p>
          <a:p>
            <a:r>
              <a:rPr lang="en-US" altLang="zh-CN">
                <a:ea typeface="宋体" charset="-122"/>
              </a:rPr>
              <a:t>2.</a:t>
            </a:r>
            <a:r>
              <a:rPr lang="zh-CN" altLang="en-US">
                <a:ea typeface="宋体" charset="-122"/>
              </a:rPr>
              <a:t>如果是数字，就直接入数栈</a:t>
            </a:r>
          </a:p>
          <a:p>
            <a:r>
              <a:rPr lang="en-US" altLang="zh-CN">
                <a:ea typeface="宋体" charset="-122"/>
              </a:rPr>
              <a:t>3.</a:t>
            </a:r>
            <a:r>
              <a:rPr lang="zh-CN" altLang="en-US">
                <a:ea typeface="宋体" charset="-122"/>
              </a:rPr>
              <a:t>如果是操作符，就分两种情况比较</a:t>
            </a:r>
            <a:r>
              <a:rPr lang="en-US" altLang="zh-CN">
                <a:ea typeface="宋体" charset="-122"/>
              </a:rPr>
              <a:t>:</a:t>
            </a:r>
          </a:p>
          <a:p>
            <a:r>
              <a:rPr lang="en-US" altLang="zh-CN">
                <a:ea typeface="宋体" charset="-122"/>
              </a:rPr>
              <a:t>3.1 </a:t>
            </a:r>
            <a:r>
              <a:rPr lang="zh-CN" altLang="en-US">
                <a:ea typeface="宋体" charset="-122"/>
              </a:rPr>
              <a:t>如果当前操作符栈为空，就入栈</a:t>
            </a:r>
          </a:p>
          <a:p>
            <a:r>
              <a:rPr lang="en-US" altLang="zh-CN">
                <a:ea typeface="宋体" charset="-122"/>
              </a:rPr>
              <a:t>3.2 </a:t>
            </a:r>
            <a:r>
              <a:rPr lang="zh-CN" altLang="en-US">
                <a:ea typeface="宋体" charset="-122"/>
              </a:rPr>
              <a:t>如果操作符栈有操作符，就比较</a:t>
            </a:r>
            <a:r>
              <a:rPr lang="en-US" altLang="zh-CN">
                <a:ea typeface="宋体" charset="-122"/>
              </a:rPr>
              <a:t>.</a:t>
            </a:r>
            <a:r>
              <a:rPr lang="zh-CN" altLang="en-US">
                <a:ea typeface="宋体" charset="-122"/>
              </a:rPr>
              <a:t>如果当前操作符的优先级小于或者栈中的操作符，就要从数栈</a:t>
            </a:r>
            <a:r>
              <a:rPr lang="en-US" altLang="zh-CN">
                <a:ea typeface="宋体" charset="-122"/>
              </a:rPr>
              <a:t>pop</a:t>
            </a:r>
            <a:r>
              <a:rPr lang="zh-CN" altLang="en-US">
                <a:ea typeface="宋体" charset="-122"/>
              </a:rPr>
              <a:t>出两个数，从符号栈中</a:t>
            </a:r>
            <a:r>
              <a:rPr lang="en-US" altLang="zh-CN">
                <a:ea typeface="宋体" charset="-122"/>
              </a:rPr>
              <a:t>pop</a:t>
            </a:r>
            <a:r>
              <a:rPr lang="zh-CN" altLang="en-US">
                <a:ea typeface="宋体" charset="-122"/>
              </a:rPr>
              <a:t>出一个符号，运算结果入数栈</a:t>
            </a:r>
            <a:r>
              <a:rPr lang="en-US" altLang="zh-CN">
                <a:ea typeface="宋体" charset="-122"/>
              </a:rPr>
              <a:t>,</a:t>
            </a:r>
            <a:r>
              <a:rPr lang="zh-CN" altLang="en-US">
                <a:ea typeface="宋体" charset="-122"/>
              </a:rPr>
              <a:t>然后再把当前操作符入符号栈</a:t>
            </a:r>
          </a:p>
          <a:p>
            <a:r>
              <a:rPr lang="en-US" altLang="zh-CN">
                <a:ea typeface="宋体" charset="-122"/>
              </a:rPr>
              <a:t>4. </a:t>
            </a:r>
            <a:r>
              <a:rPr lang="zh-CN" altLang="en-US">
                <a:ea typeface="宋体" charset="-122"/>
              </a:rPr>
              <a:t>当扫描完毕后，顺序弹出数栈和符号栈进行运算</a:t>
            </a:r>
          </a:p>
          <a:p>
            <a:r>
              <a:rPr lang="en-US" altLang="zh-CN">
                <a:ea typeface="宋体" charset="-122"/>
              </a:rPr>
              <a:t>//</a:t>
            </a:r>
            <a:r>
              <a:rPr lang="zh-CN" altLang="en-US">
                <a:ea typeface="宋体" charset="-122"/>
              </a:rPr>
              <a:t>先搞定 </a:t>
            </a:r>
            <a:r>
              <a:rPr lang="en-US" altLang="zh-CN">
                <a:ea typeface="宋体" charset="-122"/>
              </a:rPr>
              <a:t>3+2*6-2=13   // ////</a:t>
            </a:r>
            <a:r>
              <a:rPr lang="zh-CN" altLang="en-US">
                <a:ea typeface="宋体" charset="-122"/>
              </a:rPr>
              <a:t>多位数的 </a:t>
            </a:r>
            <a:r>
              <a:rPr lang="en-US" altLang="zh-CN">
                <a:ea typeface="宋体" charset="-122"/>
              </a:rPr>
              <a:t>30+2*6-2 &amp; "30+21*6-126"; </a:t>
            </a:r>
          </a:p>
          <a:p>
            <a:r>
              <a:rPr lang="en-US" altLang="zh-CN">
                <a:ea typeface="宋体" charset="-122"/>
              </a:rPr>
              <a:t>//</a:t>
            </a:r>
            <a:r>
              <a:rPr lang="zh-CN" altLang="en-US">
                <a:ea typeface="宋体" charset="-122"/>
              </a:rPr>
              <a:t>再搞定  </a:t>
            </a:r>
            <a:r>
              <a:rPr lang="en-US" altLang="zh-CN">
                <a:ea typeface="宋体" charset="-122"/>
              </a:rPr>
              <a:t>7*2*2-5+1-5*3-4  &amp; 7*2*2-5+1-50*3-4; // </a:t>
            </a:r>
          </a:p>
          <a:p>
            <a:endParaRPr lang="en-US" altLang="zh-CN">
              <a:ea typeface="宋体" charset="-122"/>
            </a:endParaRPr>
          </a:p>
          <a:p>
            <a:r>
              <a:rPr lang="zh-CN" altLang="en-US" b="1">
                <a:ea typeface="宋体" charset="-122"/>
              </a:rPr>
              <a:t>给同学们说明目前完成代码的问题和</a:t>
            </a:r>
            <a:r>
              <a:rPr lang="en-US" altLang="zh-CN" b="1">
                <a:ea typeface="宋体" charset="-122"/>
              </a:rPr>
              <a:t>bug</a:t>
            </a:r>
            <a:r>
              <a:rPr lang="en-US" altLang="zh-CN">
                <a:ea typeface="宋体" charset="-122"/>
              </a:rPr>
              <a:t>:</a:t>
            </a:r>
            <a:r>
              <a:rPr lang="en-US" altLang="zh-CN" baseline="0">
                <a:ea typeface="宋体" charset="-122"/>
              </a:rPr>
              <a:t> </a:t>
            </a:r>
            <a:r>
              <a:rPr lang="zh-CN" altLang="en-US" baseline="0">
                <a:ea typeface="宋体" charset="-122"/>
              </a:rPr>
              <a:t>这个代码有</a:t>
            </a:r>
            <a:r>
              <a:rPr lang="en-US" altLang="zh-CN" baseline="0">
                <a:ea typeface="宋体" charset="-122"/>
              </a:rPr>
              <a:t>bug,</a:t>
            </a:r>
            <a:r>
              <a:rPr lang="zh-CN" altLang="en-US" baseline="0">
                <a:ea typeface="宋体" charset="-122"/>
              </a:rPr>
              <a:t>具体规律初步看起来如下</a:t>
            </a:r>
            <a:r>
              <a:rPr lang="en-US" altLang="zh-CN" baseline="0">
                <a:ea typeface="宋体" charset="-122"/>
              </a:rPr>
              <a:t>:</a:t>
            </a:r>
          </a:p>
          <a:p>
            <a:endParaRPr lang="en-US" altLang="zh-CN" baseline="0">
              <a:ea typeface="宋体" charset="-122"/>
            </a:endParaRPr>
          </a:p>
          <a:p>
            <a:pPr marL="228600" marR="0" indent="-228600" algn="l" defTabSz="914400" rtl="0" eaLnBrk="1" fontAlgn="auto" latinLnBrk="0" hangingPunct="1">
              <a:lnSpc>
                <a:spcPct val="100000"/>
              </a:lnSpc>
              <a:spcBef>
                <a:spcPts val="0"/>
              </a:spcBef>
              <a:spcAft>
                <a:spcPts val="0"/>
              </a:spcAft>
              <a:buClrTx/>
              <a:buSzTx/>
              <a:buFontTx/>
              <a:buAutoNum type="arabicParenR"/>
              <a:tabLst/>
              <a:defRPr/>
            </a:pPr>
            <a:r>
              <a:rPr lang="en-US" altLang="zh-CN" sz="1200" b="1" kern="1200">
                <a:solidFill>
                  <a:schemeClr val="tx1"/>
                </a:solidFill>
                <a:effectLst/>
                <a:latin typeface="+mn-lt"/>
                <a:ea typeface="+mn-ea"/>
                <a:cs typeface="+mn-cs"/>
              </a:rPr>
              <a:t>"30+2*6-2" 0k</a:t>
            </a:r>
          </a:p>
          <a:p>
            <a:pPr marL="228600" marR="0" indent="-228600" algn="l" defTabSz="914400" rtl="0" eaLnBrk="1" fontAlgn="auto" latinLnBrk="0" hangingPunct="1">
              <a:lnSpc>
                <a:spcPct val="100000"/>
              </a:lnSpc>
              <a:spcBef>
                <a:spcPts val="0"/>
              </a:spcBef>
              <a:spcAft>
                <a:spcPts val="0"/>
              </a:spcAft>
              <a:buClrTx/>
              <a:buSzTx/>
              <a:buFontTx/>
              <a:buAutoNum type="arabicParenR"/>
              <a:tabLst/>
              <a:defRPr/>
            </a:pPr>
            <a:r>
              <a:rPr lang="en-US" altLang="zh-CN" sz="1200" b="1" kern="1200">
                <a:solidFill>
                  <a:schemeClr val="tx1"/>
                </a:solidFill>
                <a:effectLst/>
                <a:latin typeface="+mn-lt"/>
                <a:ea typeface="+mn-ea"/>
                <a:cs typeface="+mn-cs"/>
              </a:rPr>
              <a:t>"30+2*6-2*7" ok</a:t>
            </a:r>
          </a:p>
          <a:p>
            <a:pPr marL="228600" marR="0" indent="-228600" algn="l" defTabSz="914400" rtl="0" eaLnBrk="1" fontAlgn="auto" latinLnBrk="0" hangingPunct="1">
              <a:lnSpc>
                <a:spcPct val="100000"/>
              </a:lnSpc>
              <a:spcBef>
                <a:spcPts val="0"/>
              </a:spcBef>
              <a:spcAft>
                <a:spcPts val="0"/>
              </a:spcAft>
              <a:buClrTx/>
              <a:buSzTx/>
              <a:buFontTx/>
              <a:buAutoNum type="arabicParenR"/>
              <a:tabLst/>
              <a:defRPr/>
            </a:pPr>
            <a:r>
              <a:rPr lang="en-US" altLang="zh-CN" sz="1200" b="1" kern="1200">
                <a:solidFill>
                  <a:schemeClr val="tx1"/>
                </a:solidFill>
                <a:effectLst/>
                <a:latin typeface="+mn-lt"/>
                <a:ea typeface="+mn-ea"/>
                <a:cs typeface="+mn-cs"/>
              </a:rPr>
              <a:t>"30+2*6-2*7-10" // </a:t>
            </a:r>
            <a:r>
              <a:rPr lang="zh-CN" altLang="en-US" sz="1200" b="1" kern="1200">
                <a:solidFill>
                  <a:schemeClr val="tx1"/>
                </a:solidFill>
                <a:effectLst/>
                <a:latin typeface="+mn-lt"/>
                <a:ea typeface="+mn-ea"/>
                <a:cs typeface="+mn-cs"/>
              </a:rPr>
              <a:t>计算有问题</a:t>
            </a:r>
            <a:endParaRPr lang="en-US" altLang="zh-CN" sz="1200" b="1" kern="1200">
              <a:solidFill>
                <a:schemeClr val="tx1"/>
              </a:solidFill>
              <a:effectLst/>
              <a:latin typeface="+mn-lt"/>
              <a:ea typeface="+mn-ea"/>
              <a:cs typeface="+mn-cs"/>
            </a:endParaRPr>
          </a:p>
          <a:p>
            <a:pPr marL="228600" marR="0" indent="-228600" algn="l" defTabSz="914400" rtl="0" eaLnBrk="1" fontAlgn="auto" latinLnBrk="0" hangingPunct="1">
              <a:lnSpc>
                <a:spcPct val="100000"/>
              </a:lnSpc>
              <a:spcBef>
                <a:spcPts val="0"/>
              </a:spcBef>
              <a:spcAft>
                <a:spcPts val="0"/>
              </a:spcAft>
              <a:buClrTx/>
              <a:buSzTx/>
              <a:buFontTx/>
              <a:buAutoNum type="arabicParenR"/>
              <a:tabLst/>
              <a:defRPr/>
            </a:pPr>
            <a:endParaRPr lang="en-US" altLang="zh-CN" sz="1200" b="1" kern="120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b="1" kern="1200">
                <a:solidFill>
                  <a:schemeClr val="tx1"/>
                </a:solidFill>
                <a:effectLst/>
                <a:latin typeface="+mn-lt"/>
                <a:ea typeface="+mn-ea"/>
                <a:cs typeface="+mn-cs"/>
              </a:rPr>
              <a:t>总结：好像是出现一次</a:t>
            </a:r>
            <a:r>
              <a:rPr lang="en-US" altLang="zh-CN" sz="1200" b="1" kern="1200">
                <a:solidFill>
                  <a:schemeClr val="tx1"/>
                </a:solidFill>
                <a:effectLst/>
                <a:latin typeface="+mn-lt"/>
                <a:ea typeface="+mn-ea"/>
                <a:cs typeface="+mn-cs"/>
              </a:rPr>
              <a:t>*</a:t>
            </a:r>
            <a:r>
              <a:rPr lang="zh-CN" altLang="en-US" sz="1200" b="1" kern="1200">
                <a:solidFill>
                  <a:schemeClr val="tx1"/>
                </a:solidFill>
                <a:effectLst/>
                <a:latin typeface="+mn-lt"/>
                <a:ea typeface="+mn-ea"/>
                <a:cs typeface="+mn-cs"/>
              </a:rPr>
              <a:t>号后，后面还可以出现</a:t>
            </a:r>
            <a:r>
              <a:rPr lang="en-US" altLang="zh-CN" sz="1200" b="1" kern="1200">
                <a:solidFill>
                  <a:schemeClr val="tx1"/>
                </a:solidFill>
                <a:effectLst/>
                <a:latin typeface="+mn-lt"/>
                <a:ea typeface="+mn-ea"/>
                <a:cs typeface="+mn-cs"/>
              </a:rPr>
              <a:t>*</a:t>
            </a:r>
            <a:r>
              <a:rPr lang="en-US" altLang="zh-CN" sz="1200" b="1" kern="1200" baseline="0">
                <a:solidFill>
                  <a:schemeClr val="tx1"/>
                </a:solidFill>
                <a:effectLst/>
                <a:latin typeface="+mn-lt"/>
                <a:ea typeface="+mn-ea"/>
                <a:cs typeface="+mn-cs"/>
              </a:rPr>
              <a:t> </a:t>
            </a:r>
            <a:r>
              <a:rPr lang="zh-CN" altLang="en-US" sz="1200" b="1" kern="1200" baseline="0">
                <a:solidFill>
                  <a:schemeClr val="tx1"/>
                </a:solidFill>
                <a:effectLst/>
                <a:latin typeface="+mn-lt"/>
                <a:ea typeface="+mn-ea"/>
                <a:cs typeface="+mn-cs"/>
              </a:rPr>
              <a:t>但是第二次出现</a:t>
            </a:r>
            <a:r>
              <a:rPr lang="en-US" altLang="zh-CN" sz="1200" b="1" kern="1200" baseline="0">
                <a:solidFill>
                  <a:schemeClr val="tx1"/>
                </a:solidFill>
                <a:effectLst/>
                <a:latin typeface="+mn-lt"/>
                <a:ea typeface="+mn-ea"/>
                <a:cs typeface="+mn-cs"/>
              </a:rPr>
              <a:t>*</a:t>
            </a:r>
            <a:r>
              <a:rPr lang="zh-CN" altLang="en-US" sz="1200" b="1" kern="1200" baseline="0">
                <a:solidFill>
                  <a:schemeClr val="tx1"/>
                </a:solidFill>
                <a:effectLst/>
                <a:latin typeface="+mn-lt"/>
                <a:ea typeface="+mn-ea"/>
                <a:cs typeface="+mn-cs"/>
              </a:rPr>
              <a:t>号后，就不能再有其它的运算符了</a:t>
            </a:r>
            <a:r>
              <a:rPr lang="en-US" altLang="zh-CN" sz="1200" b="1" kern="1200" baseline="0">
                <a:solidFill>
                  <a:schemeClr val="tx1"/>
                </a:solidFill>
                <a:effectLst/>
                <a:latin typeface="+mn-lt"/>
                <a:ea typeface="+mn-ea"/>
                <a:cs typeface="+mn-cs"/>
              </a:rPr>
              <a:t>(</a:t>
            </a:r>
            <a:r>
              <a:rPr lang="zh-CN" altLang="en-US" sz="1200" b="1" kern="1200" baseline="0">
                <a:solidFill>
                  <a:schemeClr val="tx1"/>
                </a:solidFill>
                <a:effectLst/>
                <a:latin typeface="+mn-lt"/>
                <a:ea typeface="+mn-ea"/>
                <a:cs typeface="+mn-cs"/>
              </a:rPr>
              <a:t>比如</a:t>
            </a:r>
            <a:r>
              <a:rPr lang="en-US" altLang="zh-CN" sz="1200" b="1" kern="1200" baseline="0">
                <a:solidFill>
                  <a:schemeClr val="tx1"/>
                </a:solidFill>
                <a:effectLst/>
                <a:latin typeface="+mn-lt"/>
                <a:ea typeface="+mn-ea"/>
                <a:cs typeface="+mn-cs"/>
              </a:rPr>
              <a:t>+,-)</a:t>
            </a:r>
            <a:endParaRPr lang="zh-CN" altLang="en-US" sz="1200" b="1" kern="1200">
              <a:solidFill>
                <a:schemeClr val="tx1"/>
              </a:solidFill>
              <a:effectLst/>
              <a:latin typeface="+mn-lt"/>
              <a:ea typeface="+mn-ea"/>
              <a:cs typeface="+mn-cs"/>
            </a:endParaRPr>
          </a:p>
          <a:p>
            <a:pPr marL="228600" marR="0" indent="-228600" algn="l" defTabSz="914400" rtl="0" eaLnBrk="1" fontAlgn="auto" latinLnBrk="0" hangingPunct="1">
              <a:lnSpc>
                <a:spcPct val="100000"/>
              </a:lnSpc>
              <a:spcBef>
                <a:spcPts val="0"/>
              </a:spcBef>
              <a:spcAft>
                <a:spcPts val="0"/>
              </a:spcAft>
              <a:buClrTx/>
              <a:buSzTx/>
              <a:buFontTx/>
              <a:buAutoNum type="arabicParenR"/>
              <a:tabLst/>
              <a:defRPr/>
            </a:pPr>
            <a:endParaRPr lang="en-US" altLang="zh-CN" sz="1200" b="1" kern="120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b="1" kern="1200">
                <a:solidFill>
                  <a:schemeClr val="tx1"/>
                </a:solidFill>
                <a:effectLst/>
                <a:latin typeface="+mn-lt"/>
                <a:ea typeface="+mn-ea"/>
                <a:cs typeface="+mn-cs"/>
              </a:rPr>
              <a:t>注意：我再讲</a:t>
            </a:r>
            <a:r>
              <a:rPr lang="en-US" altLang="zh-CN" sz="1200" b="1" kern="1200">
                <a:solidFill>
                  <a:schemeClr val="tx1"/>
                </a:solidFill>
                <a:effectLst/>
                <a:latin typeface="+mn-lt"/>
                <a:ea typeface="+mn-ea"/>
                <a:cs typeface="+mn-cs"/>
              </a:rPr>
              <a:t>php</a:t>
            </a:r>
            <a:r>
              <a:rPr lang="zh-CN" altLang="en-US" sz="1200" b="1" kern="1200">
                <a:solidFill>
                  <a:schemeClr val="tx1"/>
                </a:solidFill>
                <a:effectLst/>
                <a:latin typeface="+mn-lt"/>
                <a:ea typeface="+mn-ea"/>
                <a:cs typeface="+mn-cs"/>
              </a:rPr>
              <a:t>算法时，代码和这个有微小区别，是不是已经修复过了，在看看我的</a:t>
            </a:r>
            <a:r>
              <a:rPr lang="en-US" altLang="zh-CN" sz="1200" b="1" kern="1200">
                <a:solidFill>
                  <a:schemeClr val="tx1"/>
                </a:solidFill>
                <a:effectLst/>
                <a:latin typeface="+mn-lt"/>
                <a:ea typeface="+mn-ea"/>
                <a:cs typeface="+mn-cs"/>
              </a:rPr>
              <a:t>php</a:t>
            </a:r>
            <a:r>
              <a:rPr lang="zh-CN" altLang="en-US" sz="1200" b="1" kern="1200">
                <a:solidFill>
                  <a:schemeClr val="tx1"/>
                </a:solidFill>
                <a:effectLst/>
                <a:latin typeface="+mn-lt"/>
                <a:ea typeface="+mn-ea"/>
                <a:cs typeface="+mn-cs"/>
              </a:rPr>
              <a:t>算法公开课，看看能否解决</a:t>
            </a:r>
            <a:r>
              <a:rPr lang="en-US" altLang="zh-CN" sz="1200" b="1" kern="1200">
                <a:solidFill>
                  <a:schemeClr val="tx1"/>
                </a:solidFill>
                <a:effectLst/>
                <a:latin typeface="+mn-lt"/>
                <a:ea typeface="+mn-ea"/>
                <a:cs typeface="+mn-cs"/>
              </a:rPr>
              <a:t>!!!</a:t>
            </a:r>
            <a:endParaRPr lang="zh-CN" altLang="en-US" sz="1200" b="1" kern="120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b="1" kern="1200">
                <a:solidFill>
                  <a:schemeClr val="tx1"/>
                </a:solidFill>
                <a:effectLst/>
                <a:latin typeface="+mn-lt"/>
                <a:ea typeface="+mn-ea"/>
                <a:cs typeface="+mn-cs"/>
              </a:rPr>
              <a:t>具体视频：</a:t>
            </a:r>
            <a:r>
              <a:rPr lang="zh-CN" altLang="en-US" sz="1200" b="1" kern="1200" baseline="0">
                <a:solidFill>
                  <a:schemeClr val="tx1"/>
                </a:solidFill>
                <a:effectLst/>
                <a:latin typeface="+mn-lt"/>
                <a:ea typeface="+mn-ea"/>
                <a:cs typeface="+mn-cs"/>
              </a:rPr>
              <a:t> </a:t>
            </a:r>
            <a:r>
              <a:rPr lang="en-US" altLang="zh-CN" sz="1200" b="1" kern="1200" baseline="0">
                <a:solidFill>
                  <a:schemeClr val="tx1"/>
                </a:solidFill>
                <a:effectLst/>
                <a:latin typeface="+mn-lt"/>
                <a:ea typeface="+mn-ea"/>
                <a:cs typeface="+mn-cs"/>
              </a:rPr>
              <a:t>I:\z\1\</a:t>
            </a:r>
            <a:r>
              <a:rPr lang="zh-CN" altLang="en-US" sz="1200" b="1" kern="1200" baseline="0">
                <a:solidFill>
                  <a:schemeClr val="tx1"/>
                </a:solidFill>
                <a:effectLst/>
                <a:latin typeface="+mn-lt"/>
                <a:ea typeface="+mn-ea"/>
                <a:cs typeface="+mn-cs"/>
              </a:rPr>
              <a:t>公开课 工资 营销资料等</a:t>
            </a:r>
            <a:r>
              <a:rPr lang="en-US" altLang="zh-CN" sz="1200" b="1" kern="1200" baseline="0">
                <a:solidFill>
                  <a:schemeClr val="tx1"/>
                </a:solidFill>
                <a:effectLst/>
                <a:latin typeface="+mn-lt"/>
                <a:ea typeface="+mn-ea"/>
                <a:cs typeface="+mn-cs"/>
              </a:rPr>
              <a:t>\backup-new\</a:t>
            </a:r>
            <a:r>
              <a:rPr lang="zh-CN" altLang="en-US" sz="1200" b="1" kern="1200" baseline="0">
                <a:solidFill>
                  <a:schemeClr val="tx1"/>
                </a:solidFill>
                <a:effectLst/>
                <a:latin typeface="+mn-lt"/>
                <a:ea typeface="+mn-ea"/>
                <a:cs typeface="+mn-cs"/>
              </a:rPr>
              <a:t>韩顺平</a:t>
            </a:r>
            <a:r>
              <a:rPr lang="en-US" altLang="zh-CN" sz="1200" b="1" kern="1200" baseline="0">
                <a:solidFill>
                  <a:schemeClr val="tx1"/>
                </a:solidFill>
                <a:effectLst/>
                <a:latin typeface="+mn-lt"/>
                <a:ea typeface="+mn-ea"/>
                <a:cs typeface="+mn-cs"/>
              </a:rPr>
              <a:t>PHP</a:t>
            </a:r>
            <a:r>
              <a:rPr lang="zh-CN" altLang="en-US" sz="1200" b="1" kern="1200" baseline="0">
                <a:solidFill>
                  <a:schemeClr val="tx1"/>
                </a:solidFill>
                <a:effectLst/>
                <a:latin typeface="+mn-lt"/>
                <a:ea typeface="+mn-ea"/>
                <a:cs typeface="+mn-cs"/>
              </a:rPr>
              <a:t>公开课</a:t>
            </a:r>
            <a:r>
              <a:rPr lang="en-US" altLang="zh-CN" sz="1200" b="1" kern="1200" baseline="0">
                <a:solidFill>
                  <a:schemeClr val="tx1"/>
                </a:solidFill>
                <a:effectLst/>
                <a:latin typeface="+mn-lt"/>
                <a:ea typeface="+mn-ea"/>
                <a:cs typeface="+mn-cs"/>
              </a:rPr>
              <a:t>\php</a:t>
            </a:r>
            <a:r>
              <a:rPr lang="zh-CN" altLang="en-US" sz="1200" b="1" kern="1200" baseline="0">
                <a:solidFill>
                  <a:schemeClr val="tx1"/>
                </a:solidFill>
                <a:effectLst/>
                <a:latin typeface="+mn-lt"/>
                <a:ea typeface="+mn-ea"/>
                <a:cs typeface="+mn-cs"/>
              </a:rPr>
              <a:t>程序员玩转算法</a:t>
            </a:r>
            <a:r>
              <a:rPr lang="en-US" altLang="zh-CN" sz="1200" b="1" kern="1200" baseline="0">
                <a:solidFill>
                  <a:schemeClr val="tx1"/>
                </a:solidFill>
                <a:effectLst/>
                <a:latin typeface="+mn-lt"/>
                <a:ea typeface="+mn-ea"/>
                <a:cs typeface="+mn-cs"/>
              </a:rPr>
              <a:t>\php</a:t>
            </a:r>
            <a:r>
              <a:rPr lang="zh-CN" altLang="en-US" sz="1200" b="1" kern="1200" baseline="0">
                <a:solidFill>
                  <a:schemeClr val="tx1"/>
                </a:solidFill>
                <a:effectLst/>
                <a:latin typeface="+mn-lt"/>
                <a:ea typeface="+mn-ea"/>
                <a:cs typeface="+mn-cs"/>
              </a:rPr>
              <a:t>程序员玩转算法 </a:t>
            </a:r>
            <a:r>
              <a:rPr lang="en-US" altLang="zh-CN" sz="1200" b="1" kern="1200" baseline="0">
                <a:solidFill>
                  <a:schemeClr val="tx1"/>
                </a:solidFill>
                <a:effectLst/>
                <a:latin typeface="+mn-lt"/>
                <a:ea typeface="+mn-ea"/>
                <a:cs typeface="+mn-cs"/>
              </a:rPr>
              <a:t>- </a:t>
            </a:r>
            <a:r>
              <a:rPr lang="zh-CN" altLang="en-US" sz="1200" b="1" kern="1200" baseline="0">
                <a:solidFill>
                  <a:schemeClr val="tx1"/>
                </a:solidFill>
                <a:effectLst/>
                <a:latin typeface="+mn-lt"/>
                <a:ea typeface="+mn-ea"/>
                <a:cs typeface="+mn-cs"/>
              </a:rPr>
              <a:t>资料</a:t>
            </a:r>
            <a:r>
              <a:rPr lang="en-US" altLang="zh-CN" sz="1200" b="1" kern="1200" baseline="0">
                <a:solidFill>
                  <a:schemeClr val="tx1"/>
                </a:solidFill>
                <a:effectLst/>
                <a:latin typeface="+mn-lt"/>
                <a:ea typeface="+mn-ea"/>
                <a:cs typeface="+mn-cs"/>
              </a:rPr>
              <a:t>\video\</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b="1" kern="1200">
                <a:solidFill>
                  <a:schemeClr val="tx1"/>
                </a:solidFill>
                <a:effectLst/>
                <a:latin typeface="+mn-lt"/>
                <a:ea typeface="+mn-ea"/>
                <a:cs typeface="+mn-cs"/>
              </a:rPr>
              <a:t>capture-4.avi </a:t>
            </a:r>
            <a:r>
              <a:rPr lang="zh-CN" altLang="en-US" sz="1200" b="1" kern="1200">
                <a:solidFill>
                  <a:schemeClr val="tx1"/>
                </a:solidFill>
                <a:effectLst/>
                <a:latin typeface="+mn-lt"/>
                <a:ea typeface="+mn-ea"/>
                <a:cs typeface="+mn-cs"/>
              </a:rPr>
              <a:t>的</a:t>
            </a:r>
            <a:r>
              <a:rPr lang="en-US" altLang="zh-CN" sz="1200" b="1" kern="1200">
                <a:solidFill>
                  <a:schemeClr val="tx1"/>
                </a:solidFill>
                <a:effectLst/>
                <a:latin typeface="+mn-lt"/>
                <a:ea typeface="+mn-ea"/>
                <a:cs typeface="+mn-cs"/>
              </a:rPr>
              <a:t>30:00</a:t>
            </a:r>
            <a:r>
              <a:rPr lang="zh-CN" altLang="en-US" sz="1200" b="1" kern="1200">
                <a:solidFill>
                  <a:schemeClr val="tx1"/>
                </a:solidFill>
                <a:effectLst/>
                <a:latin typeface="+mn-lt"/>
                <a:ea typeface="+mn-ea"/>
                <a:cs typeface="+mn-cs"/>
              </a:rPr>
              <a:t>开始讲的</a:t>
            </a:r>
          </a:p>
          <a:p>
            <a:endParaRPr lang="en-US" altLang="zh-CN">
              <a:ea typeface="宋体" charset="-122"/>
            </a:endParaRPr>
          </a:p>
          <a:p>
            <a:endParaRPr lang="en-US" altLang="zh-CN">
              <a:ea typeface="宋体" charset="-122"/>
            </a:endParaRPr>
          </a:p>
          <a:p>
            <a:pPr eaLnBrk="1" hangingPunct="1">
              <a:lnSpc>
                <a:spcPct val="90000"/>
              </a:lnSpc>
              <a:spcBef>
                <a:spcPct val="20000"/>
              </a:spcBef>
              <a:buClr>
                <a:schemeClr val="tx1"/>
              </a:buClr>
              <a:buSzPct val="70000"/>
              <a:buFont typeface="Wingdings" pitchFamily="2" charset="2"/>
              <a:buNone/>
            </a:pPr>
            <a:r>
              <a:rPr lang="zh-CN" altLang="en-US">
                <a:ea typeface="宋体" charset="-122"/>
              </a:rPr>
              <a:t>思考</a:t>
            </a:r>
            <a:r>
              <a:rPr lang="en-US" altLang="zh-CN">
                <a:ea typeface="宋体" charset="-122"/>
              </a:rPr>
              <a:t>: </a:t>
            </a:r>
            <a:r>
              <a:rPr lang="zh-CN" altLang="en-US">
                <a:ea typeface="宋体" charset="-122"/>
              </a:rPr>
              <a:t>带上小括号，学员自行考虑</a:t>
            </a:r>
            <a:r>
              <a:rPr lang="en-US" altLang="zh-CN">
                <a:ea typeface="宋体" charset="-122"/>
              </a:rPr>
              <a:t>.</a:t>
            </a:r>
          </a:p>
          <a:p>
            <a:pPr eaLnBrk="1" hangingPunct="1">
              <a:lnSpc>
                <a:spcPct val="90000"/>
              </a:lnSpc>
              <a:spcBef>
                <a:spcPct val="20000"/>
              </a:spcBef>
              <a:buClr>
                <a:schemeClr val="tx1"/>
              </a:buClr>
              <a:buSzPct val="70000"/>
              <a:buFont typeface="Wingdings" pitchFamily="2" charset="2"/>
              <a:buNone/>
            </a:pPr>
            <a:endParaRPr lang="en-US" altLang="zh-CN">
              <a:ea typeface="宋体" charset="-122"/>
            </a:endParaRPr>
          </a:p>
          <a:p>
            <a:pPr eaLnBrk="1" hangingPunct="1">
              <a:lnSpc>
                <a:spcPct val="90000"/>
              </a:lnSpc>
              <a:spcBef>
                <a:spcPct val="20000"/>
              </a:spcBef>
              <a:buClr>
                <a:schemeClr val="tx1"/>
              </a:buClr>
              <a:buSzPct val="70000"/>
              <a:buFont typeface="Wingdings" pitchFamily="2" charset="2"/>
              <a:buNone/>
            </a:pPr>
            <a:r>
              <a:rPr lang="en-US" altLang="zh-CN">
                <a:ea typeface="宋体" charset="-122"/>
              </a:rPr>
              <a:t>//java</a:t>
            </a:r>
            <a:r>
              <a:rPr lang="zh-CN" altLang="en-US">
                <a:ea typeface="宋体" charset="-122"/>
              </a:rPr>
              <a:t>的代码</a:t>
            </a:r>
            <a:r>
              <a:rPr lang="en-US" altLang="zh-CN">
                <a:ea typeface="宋体" charset="-122"/>
              </a:rPr>
              <a:t>, </a:t>
            </a:r>
            <a:r>
              <a:rPr lang="zh-CN" altLang="en-US">
                <a:ea typeface="宋体" charset="-122"/>
              </a:rPr>
              <a:t>授课的步骤，先 </a:t>
            </a:r>
            <a:r>
              <a:rPr lang="en-US" altLang="zh-CN" b="1">
                <a:ea typeface="宋体" charset="-122"/>
              </a:rPr>
              <a:t>[</a:t>
            </a:r>
            <a:r>
              <a:rPr lang="zh-CN" altLang="en-US" b="1">
                <a:ea typeface="宋体" charset="-122"/>
              </a:rPr>
              <a:t>解决</a:t>
            </a:r>
            <a:r>
              <a:rPr lang="en-US" altLang="zh-CN" b="1">
                <a:ea typeface="宋体" charset="-122"/>
              </a:rPr>
              <a:t>: </a:t>
            </a:r>
            <a:r>
              <a:rPr lang="en-US" altLang="zh-CN"/>
              <a:t>3+2*6-2</a:t>
            </a:r>
            <a:r>
              <a:rPr lang="en-US" altLang="zh-CN" b="1">
                <a:ea typeface="宋体" charset="-122"/>
              </a:rPr>
              <a:t>]</a:t>
            </a:r>
            <a:r>
              <a:rPr lang="zh-CN" altLang="en-US" b="1">
                <a:ea typeface="宋体" charset="-122"/>
              </a:rPr>
              <a:t>， 然后逐步解决多位数的计算</a:t>
            </a:r>
            <a:endParaRPr lang="en-US" altLang="zh-CN">
              <a:ea typeface="宋体" charset="-122"/>
            </a:endParaRPr>
          </a:p>
          <a:p>
            <a:pPr eaLnBrk="1" hangingPunct="1">
              <a:lnSpc>
                <a:spcPct val="90000"/>
              </a:lnSpc>
              <a:spcBef>
                <a:spcPct val="20000"/>
              </a:spcBef>
              <a:buClr>
                <a:schemeClr val="tx1"/>
              </a:buClr>
              <a:buSzPct val="70000"/>
              <a:buFont typeface="Wingdings" pitchFamily="2" charset="2"/>
              <a:buNone/>
            </a:pPr>
            <a:endParaRPr lang="en-US" altLang="zh-CN">
              <a:ea typeface="宋体" charset="-122"/>
            </a:endParaRPr>
          </a:p>
          <a:p>
            <a:pPr eaLnBrk="1" hangingPunct="1">
              <a:lnSpc>
                <a:spcPct val="90000"/>
              </a:lnSpc>
              <a:spcBef>
                <a:spcPct val="20000"/>
              </a:spcBef>
              <a:buClr>
                <a:schemeClr val="tx1"/>
              </a:buClr>
              <a:buSzPct val="70000"/>
              <a:buFont typeface="Wingdings" pitchFamily="2" charset="2"/>
              <a:buNone/>
            </a:pPr>
            <a:r>
              <a:rPr lang="en-US" altLang="zh-CN">
                <a:ea typeface="宋体" charset="-122"/>
              </a:rPr>
              <a:t>package com.atguigu;</a:t>
            </a:r>
          </a:p>
          <a:p>
            <a:pPr eaLnBrk="1" hangingPunct="1">
              <a:lnSpc>
                <a:spcPct val="90000"/>
              </a:lnSpc>
              <a:spcBef>
                <a:spcPct val="20000"/>
              </a:spcBef>
              <a:buClr>
                <a:schemeClr val="tx1"/>
              </a:buClr>
              <a:buSzPct val="70000"/>
              <a:buFont typeface="Wingdings" pitchFamily="2" charset="2"/>
              <a:buNone/>
            </a:pPr>
            <a:endParaRPr lang="en-US" altLang="zh-CN">
              <a:ea typeface="宋体" charset="-122"/>
            </a:endParaRPr>
          </a:p>
          <a:p>
            <a:pPr eaLnBrk="1" hangingPunct="1">
              <a:lnSpc>
                <a:spcPct val="90000"/>
              </a:lnSpc>
              <a:spcBef>
                <a:spcPct val="20000"/>
              </a:spcBef>
              <a:buClr>
                <a:schemeClr val="tx1"/>
              </a:buClr>
              <a:buSzPct val="70000"/>
              <a:buFont typeface="Wingdings" pitchFamily="2" charset="2"/>
              <a:buNone/>
            </a:pPr>
            <a:r>
              <a:rPr lang="en-US" altLang="zh-CN">
                <a:ea typeface="宋体" charset="-122"/>
              </a:rPr>
              <a:t>//</a:t>
            </a:r>
            <a:r>
              <a:rPr lang="zh-CN" altLang="en-US">
                <a:ea typeface="宋体" charset="-122"/>
              </a:rPr>
              <a:t>考虑对表达式加入 </a:t>
            </a:r>
            <a:r>
              <a:rPr lang="en-US" altLang="zh-CN">
                <a:ea typeface="宋体" charset="-122"/>
              </a:rPr>
              <a:t>()</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public class Calculator {</a:t>
            </a:r>
          </a:p>
          <a:p>
            <a:pPr eaLnBrk="1" hangingPunct="1">
              <a:lnSpc>
                <a:spcPct val="90000"/>
              </a:lnSpc>
              <a:spcBef>
                <a:spcPct val="20000"/>
              </a:spcBef>
              <a:buClr>
                <a:schemeClr val="tx1"/>
              </a:buClr>
              <a:buSzPct val="70000"/>
              <a:buFont typeface="Wingdings" pitchFamily="2" charset="2"/>
              <a:buNone/>
            </a:pPr>
            <a:endParaRPr lang="en-US" altLang="zh-CN">
              <a:ea typeface="宋体" charset="-122"/>
            </a:endParaRPr>
          </a:p>
          <a:p>
            <a:pPr eaLnBrk="1" hangingPunct="1">
              <a:lnSpc>
                <a:spcPct val="90000"/>
              </a:lnSpc>
              <a:spcBef>
                <a:spcPct val="20000"/>
              </a:spcBef>
              <a:buClr>
                <a:schemeClr val="tx1"/>
              </a:buClr>
              <a:buSzPct val="70000"/>
              <a:buFont typeface="Wingdings" pitchFamily="2" charset="2"/>
              <a:buNone/>
            </a:pPr>
            <a:r>
              <a:rPr lang="en-US" altLang="zh-CN">
                <a:ea typeface="宋体" charset="-122"/>
              </a:rPr>
              <a:t>	public static void main(String[] args)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TODO Auto-generated method stub</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val expression = "3101+4*(6-2)" =&gt; </a:t>
            </a:r>
            <a:r>
              <a:rPr lang="zh-CN" altLang="en-US">
                <a:ea typeface="宋体" charset="-122"/>
              </a:rPr>
              <a:t>开阔思路</a:t>
            </a:r>
            <a:r>
              <a:rPr lang="en-US" altLang="zh-CN">
                <a:ea typeface="宋体" charset="-122"/>
              </a:rPr>
              <a:t>[</a:t>
            </a:r>
            <a:r>
              <a:rPr lang="zh-CN" altLang="en-US">
                <a:ea typeface="宋体" charset="-122"/>
              </a:rPr>
              <a:t>编程</a:t>
            </a:r>
            <a:r>
              <a:rPr lang="en-US" altLang="zh-CN">
                <a:ea typeface="宋体" charset="-122"/>
              </a:rPr>
              <a:t>]</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String expression = "7*2*2-5+1-5+3-4";</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ArrayStack2 numStack = new ArrayStack2(10);</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ArrayStack2 operStack = new ArrayStack2(10);</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r>
              <a:rPr lang="zh-CN" altLang="en-US">
                <a:ea typeface="宋体" charset="-122"/>
              </a:rPr>
              <a:t>思路</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1 ) </a:t>
            </a:r>
            <a:r>
              <a:rPr lang="zh-CN" altLang="en-US">
                <a:ea typeface="宋体" charset="-122"/>
              </a:rPr>
              <a:t>设计两个栈 </a:t>
            </a:r>
            <a:r>
              <a:rPr lang="en-US" altLang="zh-CN">
                <a:ea typeface="宋体" charset="-122"/>
              </a:rPr>
              <a:t>, </a:t>
            </a:r>
            <a:r>
              <a:rPr lang="zh-CN" altLang="en-US">
                <a:ea typeface="宋体" charset="-122"/>
              </a:rPr>
              <a:t>数栈，符号栈</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2)  </a:t>
            </a:r>
            <a:r>
              <a:rPr lang="zh-CN" altLang="en-US">
                <a:ea typeface="宋体" charset="-122"/>
              </a:rPr>
              <a:t>对 </a:t>
            </a:r>
            <a:r>
              <a:rPr lang="en-US" altLang="zh-CN">
                <a:ea typeface="宋体" charset="-122"/>
              </a:rPr>
              <a:t>exp </a:t>
            </a:r>
            <a:r>
              <a:rPr lang="zh-CN" altLang="en-US">
                <a:ea typeface="宋体" charset="-122"/>
              </a:rPr>
              <a:t>进行扫描 </a:t>
            </a:r>
            <a:r>
              <a:rPr lang="en-US" altLang="zh-CN">
                <a:ea typeface="宋体" charset="-122"/>
              </a:rPr>
              <a:t>, </a:t>
            </a:r>
            <a:r>
              <a:rPr lang="zh-CN" altLang="en-US">
                <a:ea typeface="宋体" charset="-122"/>
              </a:rPr>
              <a:t>一个一个的取出</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3)  </a:t>
            </a:r>
            <a:r>
              <a:rPr lang="zh-CN" altLang="en-US">
                <a:ea typeface="宋体" charset="-122"/>
              </a:rPr>
              <a:t>当取出的字符是数时，就直接入数栈</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4)  </a:t>
            </a:r>
            <a:r>
              <a:rPr lang="zh-CN" altLang="en-US">
                <a:ea typeface="宋体" charset="-122"/>
              </a:rPr>
              <a:t>当取出的字符是符号时</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4.1 </a:t>
            </a:r>
            <a:r>
              <a:rPr lang="zh-CN" altLang="en-US">
                <a:ea typeface="宋体" charset="-122"/>
              </a:rPr>
              <a:t>如果当前符号栈没有数据，就直接入栈</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4.2 </a:t>
            </a:r>
            <a:r>
              <a:rPr lang="zh-CN" altLang="en-US">
                <a:ea typeface="宋体" charset="-122"/>
              </a:rPr>
              <a:t>如果当前符号的优先级 小于等于符号栈的栈顶的符号的优先级，则取出该符号，并从数栈依次</a:t>
            </a:r>
            <a:r>
              <a:rPr lang="en-US" altLang="zh-CN">
                <a:ea typeface="宋体" charset="-122"/>
              </a:rPr>
              <a:t>pop </a:t>
            </a:r>
            <a:r>
              <a:rPr lang="zh-CN" altLang="en-US">
                <a:ea typeface="宋体" charset="-122"/>
              </a:rPr>
              <a:t>出两个数据，进行运算，将结果重新</a:t>
            </a:r>
            <a:r>
              <a:rPr lang="en-US" altLang="zh-CN">
                <a:ea typeface="宋体" charset="-122"/>
              </a:rPr>
              <a:t>puhs</a:t>
            </a:r>
            <a:r>
              <a:rPr lang="zh-CN" altLang="en-US">
                <a:ea typeface="宋体" charset="-122"/>
              </a:rPr>
              <a:t>到 数栈，再将当前符号</a:t>
            </a:r>
            <a:r>
              <a:rPr lang="en-US" altLang="zh-CN">
                <a:ea typeface="宋体" charset="-122"/>
              </a:rPr>
              <a:t>push </a:t>
            </a:r>
            <a:r>
              <a:rPr lang="zh-CN" altLang="en-US">
                <a:ea typeface="宋体" charset="-122"/>
              </a:rPr>
              <a:t>到符号栈</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4.3 </a:t>
            </a:r>
            <a:r>
              <a:rPr lang="zh-CN" altLang="en-US">
                <a:ea typeface="宋体" charset="-122"/>
              </a:rPr>
              <a:t>反之，符号直接入符号栈</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5) </a:t>
            </a:r>
            <a:r>
              <a:rPr lang="zh-CN" altLang="en-US">
                <a:ea typeface="宋体" charset="-122"/>
              </a:rPr>
              <a:t>当整个表达式扫描完毕后，依次从数栈和符号栈取出数据，进行运行，最后在数栈中的数据就是结果</a:t>
            </a:r>
            <a:r>
              <a:rPr lang="en-US" altLang="zh-CN">
                <a:ea typeface="宋体" charset="-122"/>
              </a:rPr>
              <a:t>.</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int index = 0;</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int num1 = 0;</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int num2 = 0;</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int oper = 0;</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int res = 0;</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char ch = '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String keepNum = ""; // </a:t>
            </a:r>
            <a:r>
              <a:rPr lang="zh-CN" altLang="en-US">
                <a:ea typeface="宋体" charset="-122"/>
              </a:rPr>
              <a:t>再进行扫描时，保存上次的数字</a:t>
            </a:r>
            <a:r>
              <a:rPr lang="en-US" altLang="zh-CN">
                <a:ea typeface="宋体" charset="-122"/>
              </a:rPr>
              <a:t>ch ,</a:t>
            </a:r>
            <a:r>
              <a:rPr lang="zh-CN" altLang="en-US">
                <a:ea typeface="宋体" charset="-122"/>
              </a:rPr>
              <a:t>并进行拼接</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a:t>
            </a:r>
            <a:r>
              <a:rPr lang="zh-CN" altLang="en-US">
                <a:ea typeface="宋体" charset="-122"/>
              </a:rPr>
              <a:t>会循环的取出</a:t>
            </a:r>
            <a:r>
              <a:rPr lang="en-US" altLang="zh-CN">
                <a:ea typeface="宋体" charset="-122"/>
              </a:rPr>
              <a:t>expression </a:t>
            </a:r>
            <a:r>
              <a:rPr lang="zh-CN" altLang="en-US">
                <a:ea typeface="宋体" charset="-122"/>
              </a:rPr>
              <a:t>字符</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while (true)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a:t>
            </a:r>
            <a:r>
              <a:rPr lang="zh-CN" altLang="en-US">
                <a:ea typeface="宋体" charset="-122"/>
              </a:rPr>
              <a:t>扫描</a:t>
            </a:r>
            <a:r>
              <a:rPr lang="en-US" altLang="zh-CN">
                <a:ea typeface="宋体" charset="-122"/>
              </a:rPr>
              <a:t>expression</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ch = expression.substring(index, index + 1).charAt(0);</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if (operStack.isOper(ch)) { // </a:t>
            </a:r>
            <a:r>
              <a:rPr lang="zh-CN" altLang="en-US">
                <a:ea typeface="宋体" charset="-122"/>
              </a:rPr>
              <a:t>如果是操作符</a:t>
            </a:r>
            <a:r>
              <a:rPr lang="en-US" altLang="zh-CN">
                <a:ea typeface="宋体" charset="-122"/>
              </a:rPr>
              <a:t>..</a:t>
            </a:r>
          </a:p>
          <a:p>
            <a:pPr eaLnBrk="1" hangingPunct="1">
              <a:lnSpc>
                <a:spcPct val="90000"/>
              </a:lnSpc>
              <a:spcBef>
                <a:spcPct val="20000"/>
              </a:spcBef>
              <a:buClr>
                <a:schemeClr val="tx1"/>
              </a:buClr>
              <a:buSzPct val="70000"/>
              <a:buFont typeface="Wingdings" pitchFamily="2" charset="2"/>
              <a:buNone/>
            </a:pPr>
            <a:endParaRPr lang="en-US" altLang="zh-CN">
              <a:ea typeface="宋体" charset="-122"/>
            </a:endParaRPr>
          </a:p>
          <a:p>
            <a:pPr eaLnBrk="1" hangingPunct="1">
              <a:lnSpc>
                <a:spcPct val="90000"/>
              </a:lnSpc>
              <a:spcBef>
                <a:spcPct val="20000"/>
              </a:spcBef>
              <a:buClr>
                <a:schemeClr val="tx1"/>
              </a:buClr>
              <a:buSzPct val="70000"/>
              <a:buFont typeface="Wingdings" pitchFamily="2" charset="2"/>
              <a:buNone/>
            </a:pPr>
            <a:r>
              <a:rPr lang="en-US" altLang="zh-CN">
                <a:ea typeface="宋体" charset="-122"/>
              </a:rPr>
              <a:t>				if (!operStack.isEmpty())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a:t>
            </a:r>
            <a:r>
              <a:rPr lang="zh-CN" altLang="en-US">
                <a:ea typeface="宋体" charset="-122"/>
              </a:rPr>
              <a:t>如果当前符号的优先级 小于等于符号栈的栈顶的符号的优先级，则取出该符号，并从数栈依次 </a:t>
            </a:r>
            <a:r>
              <a:rPr lang="en-US" altLang="zh-CN">
                <a:ea typeface="宋体" charset="-122"/>
              </a:rPr>
              <a:t>//pop</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a:t>
            </a:r>
            <a:r>
              <a:rPr lang="zh-CN" altLang="en-US">
                <a:ea typeface="宋体" charset="-122"/>
              </a:rPr>
              <a:t>出两个数据，进行运算，将结果重新</a:t>
            </a:r>
            <a:r>
              <a:rPr lang="en-US" altLang="zh-CN">
                <a:ea typeface="宋体" charset="-122"/>
              </a:rPr>
              <a:t>puhs</a:t>
            </a:r>
            <a:r>
              <a:rPr lang="zh-CN" altLang="en-US">
                <a:ea typeface="宋体" charset="-122"/>
              </a:rPr>
              <a:t>到 数栈，再将当前符号</a:t>
            </a:r>
            <a:r>
              <a:rPr lang="en-US" altLang="zh-CN">
                <a:ea typeface="宋体" charset="-122"/>
              </a:rPr>
              <a:t>push </a:t>
            </a:r>
            <a:r>
              <a:rPr lang="zh-CN" altLang="en-US">
                <a:ea typeface="宋体" charset="-122"/>
              </a:rPr>
              <a:t>到符号栈</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if (operStack.priority(ch) &lt;= operStack.priority(operStack.stack[operStack.top]))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a:t>
            </a:r>
            <a:r>
              <a:rPr lang="zh-CN" altLang="en-US">
                <a:ea typeface="宋体" charset="-122"/>
              </a:rPr>
              <a:t>开始计算</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num1 = numStack.pop();</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num2 = numStack.pop();</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oper = operStack.pop();</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res = numStack.cal(num1, num2, oper);</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a:t>
            </a:r>
            <a:r>
              <a:rPr lang="zh-CN" altLang="en-US">
                <a:ea typeface="宋体" charset="-122"/>
              </a:rPr>
              <a:t>入数字栈</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numStack.push(res);</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a:t>
            </a:r>
            <a:r>
              <a:rPr lang="zh-CN" altLang="en-US">
                <a:ea typeface="宋体" charset="-122"/>
              </a:rPr>
              <a:t>把当前</a:t>
            </a:r>
            <a:r>
              <a:rPr lang="en-US" altLang="zh-CN">
                <a:ea typeface="宋体" charset="-122"/>
              </a:rPr>
              <a:t>ch</a:t>
            </a:r>
            <a:r>
              <a:rPr lang="zh-CN" altLang="en-US">
                <a:ea typeface="宋体" charset="-122"/>
              </a:rPr>
              <a:t>入符号栈</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operStack.push(ch);</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else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a:t>
            </a:r>
            <a:r>
              <a:rPr lang="zh-CN" altLang="en-US">
                <a:ea typeface="宋体" charset="-122"/>
              </a:rPr>
              <a:t>如果当前的符号的优先级大于符号栈顶的符号优先级，直接入栈</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operStack.push(ch);</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else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a:t>
            </a:r>
            <a:r>
              <a:rPr lang="zh-CN" altLang="en-US">
                <a:ea typeface="宋体" charset="-122"/>
              </a:rPr>
              <a:t>符号就直接入栈</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operStack.push(ch); // '+' =&gt; 43</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else { // </a:t>
            </a:r>
            <a:r>
              <a:rPr lang="zh-CN" altLang="en-US">
                <a:ea typeface="宋体" charset="-122"/>
              </a:rPr>
              <a:t>是数</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 </a:t>
            </a:r>
            <a:r>
              <a:rPr lang="zh-CN" altLang="en-US">
                <a:ea typeface="宋体" charset="-122"/>
              </a:rPr>
              <a:t>处理多位数的逻辑</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keepNum += ch;</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a:t>
            </a:r>
            <a:r>
              <a:rPr lang="zh-CN" altLang="en-US">
                <a:ea typeface="宋体" charset="-122"/>
              </a:rPr>
              <a:t>如果</a:t>
            </a:r>
            <a:r>
              <a:rPr lang="en-US" altLang="zh-CN">
                <a:ea typeface="宋体" charset="-122"/>
              </a:rPr>
              <a:t>ch </a:t>
            </a:r>
            <a:r>
              <a:rPr lang="zh-CN" altLang="en-US">
                <a:ea typeface="宋体" charset="-122"/>
              </a:rPr>
              <a:t>已经是</a:t>
            </a:r>
            <a:r>
              <a:rPr lang="en-US" altLang="zh-CN">
                <a:ea typeface="宋体" charset="-122"/>
              </a:rPr>
              <a:t>expression </a:t>
            </a:r>
            <a:r>
              <a:rPr lang="zh-CN" altLang="en-US">
                <a:ea typeface="宋体" charset="-122"/>
              </a:rPr>
              <a:t>最后一个字符</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if (index == expression.length() - 1)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numStack.push(Integer.parseInt(keepNum));</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else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a:t>
            </a:r>
            <a:r>
              <a:rPr lang="zh-CN" altLang="en-US">
                <a:ea typeface="宋体" charset="-122"/>
              </a:rPr>
              <a:t>判断</a:t>
            </a:r>
            <a:r>
              <a:rPr lang="en-US" altLang="zh-CN">
                <a:ea typeface="宋体" charset="-122"/>
              </a:rPr>
              <a:t>ch </a:t>
            </a:r>
            <a:r>
              <a:rPr lang="zh-CN" altLang="en-US">
                <a:ea typeface="宋体" charset="-122"/>
              </a:rPr>
              <a:t>的下一个字符是不是数字</a:t>
            </a:r>
            <a:r>
              <a:rPr lang="en-US" altLang="zh-CN">
                <a:ea typeface="宋体" charset="-122"/>
              </a:rPr>
              <a:t>, </a:t>
            </a:r>
            <a:r>
              <a:rPr lang="zh-CN" altLang="en-US">
                <a:ea typeface="宋体" charset="-122"/>
              </a:rPr>
              <a:t>如果是数字，则进行一次扫描，如果是操作符，就直接入栈</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 </a:t>
            </a:r>
            <a:r>
              <a:rPr lang="zh-CN" altLang="en-US">
                <a:ea typeface="宋体" charset="-122"/>
              </a:rPr>
              <a:t>看到</a:t>
            </a:r>
            <a:r>
              <a:rPr lang="en-US" altLang="zh-CN">
                <a:ea typeface="宋体" charset="-122"/>
              </a:rPr>
              <a:t>expresson</a:t>
            </a:r>
            <a:r>
              <a:rPr lang="zh-CN" altLang="en-US">
                <a:ea typeface="宋体" charset="-122"/>
              </a:rPr>
              <a:t>的下一个字符时，不要真正的移动</a:t>
            </a:r>
            <a:r>
              <a:rPr lang="en-US" altLang="zh-CN">
                <a:ea typeface="宋体" charset="-122"/>
              </a:rPr>
              <a:t>index ,</a:t>
            </a:r>
            <a:r>
              <a:rPr lang="zh-CN" altLang="en-US">
                <a:ea typeface="宋体" charset="-122"/>
              </a:rPr>
              <a:t>只是探测一下</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if (operStack.isOper(expression.substring(index + 1, index + 2).charAt(0)))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a:t>
            </a:r>
            <a:r>
              <a:rPr lang="zh-CN" altLang="en-US">
                <a:ea typeface="宋体" charset="-122"/>
              </a:rPr>
              <a:t>是操作符入栈</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numStack.push(Integer.parseInt(keepNum));</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keepNum = ""; // </a:t>
            </a:r>
            <a:r>
              <a:rPr lang="zh-CN" altLang="en-US">
                <a:ea typeface="宋体" charset="-122"/>
              </a:rPr>
              <a:t>清空</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numStack.push((ch + "").toInt) // ? '1' =&gt; 49 '3' "1"=&gt; 1</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index </a:t>
            </a:r>
            <a:r>
              <a:rPr lang="zh-CN" altLang="en-US">
                <a:ea typeface="宋体" charset="-122"/>
              </a:rPr>
              <a:t>后移</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index += 1;</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a:t>
            </a:r>
            <a:r>
              <a:rPr lang="zh-CN" altLang="en-US">
                <a:ea typeface="宋体" charset="-122"/>
              </a:rPr>
              <a:t>判断是否到表达式的最后</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if (index &gt;= expression.length())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break;</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a:t>
            </a:r>
            <a:r>
              <a:rPr lang="zh-CN" altLang="en-US">
                <a:ea typeface="宋体" charset="-122"/>
              </a:rPr>
              <a:t>当整个表达式扫描完毕后，依次从数栈和符号栈取出数据，进行运行，最后在数栈中的数据就是结果</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while (true)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if (operStack.isEmpty())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break;</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r>
              <a:rPr lang="zh-CN" altLang="en-US">
                <a:ea typeface="宋体" charset="-122"/>
              </a:rPr>
              <a:t>开始计算</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num1 = numStack.pop();</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num2 = numStack.pop();</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oper = operStack.pop();</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res = numStack.cal(num1, num2, oper);</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numStack.push(res); // </a:t>
            </a:r>
            <a:r>
              <a:rPr lang="zh-CN" altLang="en-US">
                <a:ea typeface="宋体" charset="-122"/>
              </a:rPr>
              <a:t>入栈</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r>
              <a:rPr lang="zh-CN" altLang="en-US">
                <a:ea typeface="宋体" charset="-122"/>
              </a:rPr>
              <a:t>将数字栈的最后结果</a:t>
            </a:r>
            <a:r>
              <a:rPr lang="en-US" altLang="zh-CN">
                <a:ea typeface="宋体" charset="-122"/>
              </a:rPr>
              <a:t>pop</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int res2 = numStack.pop();</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System.out.printf("</a:t>
            </a:r>
            <a:r>
              <a:rPr lang="zh-CN" altLang="en-US">
                <a:ea typeface="宋体" charset="-122"/>
              </a:rPr>
              <a:t>表达式 </a:t>
            </a:r>
            <a:r>
              <a:rPr lang="en-US" altLang="zh-CN">
                <a:ea typeface="宋体" charset="-122"/>
              </a:rPr>
              <a:t>%s = %d", expression, res2);</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a:t>
            </a:r>
          </a:p>
          <a:p>
            <a:pPr eaLnBrk="1" hangingPunct="1">
              <a:lnSpc>
                <a:spcPct val="90000"/>
              </a:lnSpc>
              <a:spcBef>
                <a:spcPct val="20000"/>
              </a:spcBef>
              <a:buClr>
                <a:schemeClr val="tx1"/>
              </a:buClr>
              <a:buSzPct val="70000"/>
              <a:buFont typeface="Wingdings" pitchFamily="2" charset="2"/>
              <a:buNone/>
            </a:pPr>
            <a:endParaRPr lang="en-US" altLang="zh-CN">
              <a:ea typeface="宋体" charset="-122"/>
            </a:endParaRPr>
          </a:p>
          <a:p>
            <a:pPr eaLnBrk="1" hangingPunct="1">
              <a:lnSpc>
                <a:spcPct val="90000"/>
              </a:lnSpc>
              <a:spcBef>
                <a:spcPct val="20000"/>
              </a:spcBef>
              <a:buClr>
                <a:schemeClr val="tx1"/>
              </a:buClr>
              <a:buSzPct val="70000"/>
              <a:buFont typeface="Wingdings" pitchFamily="2" charset="2"/>
              <a:buNone/>
            </a:pPr>
            <a:r>
              <a:rPr lang="en-US" altLang="zh-CN">
                <a:ea typeface="宋体" charset="-122"/>
              </a:rPr>
              <a:t>class ArrayStack2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private int maxSize;// </a:t>
            </a:r>
            <a:r>
              <a:rPr lang="zh-CN" altLang="en-US">
                <a:ea typeface="宋体" charset="-122"/>
              </a:rPr>
              <a:t>栈的大小</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public int[] stack;//</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a:t>
            </a:r>
            <a:r>
              <a:rPr lang="zh-CN" altLang="en-US">
                <a:ea typeface="宋体" charset="-122"/>
              </a:rPr>
              <a:t>栈顶</a:t>
            </a:r>
            <a:r>
              <a:rPr lang="en-US" altLang="zh-CN">
                <a:ea typeface="宋体" charset="-122"/>
              </a:rPr>
              <a:t>, </a:t>
            </a:r>
            <a:r>
              <a:rPr lang="zh-CN" altLang="en-US">
                <a:ea typeface="宋体" charset="-122"/>
              </a:rPr>
              <a:t>初始化为</a:t>
            </a:r>
            <a:r>
              <a:rPr lang="en-US" altLang="zh-CN">
                <a:ea typeface="宋体" charset="-122"/>
              </a:rPr>
              <a:t>-1</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public int top = -1;</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public ArrayStack2(int size)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maxSize = size;</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stack = new int[maxSize];</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a:t>
            </a:r>
            <a:r>
              <a:rPr lang="zh-CN" altLang="en-US">
                <a:ea typeface="宋体" charset="-122"/>
              </a:rPr>
              <a:t>栈满</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public boolean isFull()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return top == maxSize - 1;</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a:t>
            </a:r>
            <a:r>
              <a:rPr lang="zh-CN" altLang="en-US">
                <a:ea typeface="宋体" charset="-122"/>
              </a:rPr>
              <a:t>栈空</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public boolean isEmpty()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return top == -1;</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a:t>
            </a:r>
            <a:r>
              <a:rPr lang="zh-CN" altLang="en-US">
                <a:ea typeface="宋体" charset="-122"/>
              </a:rPr>
              <a:t>入栈</a:t>
            </a:r>
            <a:r>
              <a:rPr lang="en-US" altLang="zh-CN">
                <a:ea typeface="宋体" charset="-122"/>
              </a:rPr>
              <a:t>, </a:t>
            </a:r>
            <a:r>
              <a:rPr lang="zh-CN" altLang="en-US">
                <a:ea typeface="宋体" charset="-122"/>
              </a:rPr>
              <a:t>放入数据</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public void push(int value)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if (isFull())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System.out.println("</a:t>
            </a:r>
            <a:r>
              <a:rPr lang="zh-CN" altLang="en-US">
                <a:ea typeface="宋体" charset="-122"/>
              </a:rPr>
              <a:t>栈满</a:t>
            </a:r>
            <a:r>
              <a:rPr lang="en-US" altLang="zh-CN">
                <a:ea typeface="宋体" charset="-122"/>
              </a:rPr>
              <a:t>");</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return;</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top += 1;</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stack[top] = value;</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a:t>
            </a:r>
            <a:r>
              <a:rPr lang="zh-CN" altLang="en-US">
                <a:ea typeface="宋体" charset="-122"/>
              </a:rPr>
              <a:t>出栈</a:t>
            </a:r>
            <a:r>
              <a:rPr lang="en-US" altLang="zh-CN">
                <a:ea typeface="宋体" charset="-122"/>
              </a:rPr>
              <a:t>, </a:t>
            </a:r>
            <a:r>
              <a:rPr lang="zh-CN" altLang="en-US">
                <a:ea typeface="宋体" charset="-122"/>
              </a:rPr>
              <a:t>取出数据</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public int pop()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if (isEmpty())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throw new RuntimeException("</a:t>
            </a:r>
            <a:r>
              <a:rPr lang="zh-CN" altLang="en-US">
                <a:ea typeface="宋体" charset="-122"/>
              </a:rPr>
              <a:t>栈空</a:t>
            </a:r>
            <a:r>
              <a:rPr lang="en-US" altLang="zh-CN">
                <a:ea typeface="宋体" charset="-122"/>
              </a:rPr>
              <a:t>");</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int value = stack[top];</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top -= 1;</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return value;</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a:t>
            </a:r>
            <a:r>
              <a:rPr lang="zh-CN" altLang="en-US">
                <a:ea typeface="宋体" charset="-122"/>
              </a:rPr>
              <a:t>遍历栈</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public void list()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if (isEmpty())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System.out.println("</a:t>
            </a:r>
            <a:r>
              <a:rPr lang="zh-CN" altLang="en-US">
                <a:ea typeface="宋体" charset="-122"/>
              </a:rPr>
              <a:t>栈空，没有数据</a:t>
            </a:r>
            <a:r>
              <a:rPr lang="en-US" altLang="zh-CN">
                <a:ea typeface="宋体" charset="-122"/>
              </a:rPr>
              <a:t>");</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return;</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for (int i = top; i &gt;= 0; i--)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System.out.printf("stack[%d]=%d\n", i, stack[i]);</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a:t>
            </a:r>
            <a:r>
              <a:rPr lang="zh-CN" altLang="en-US">
                <a:ea typeface="宋体" charset="-122"/>
              </a:rPr>
              <a:t>返回运算符的优先级</a:t>
            </a:r>
            <a:r>
              <a:rPr lang="en-US" altLang="zh-CN">
                <a:ea typeface="宋体" charset="-122"/>
              </a:rPr>
              <a:t>, </a:t>
            </a:r>
            <a:r>
              <a:rPr lang="zh-CN" altLang="en-US">
                <a:ea typeface="宋体" charset="-122"/>
              </a:rPr>
              <a:t>是程序员定</a:t>
            </a:r>
            <a:r>
              <a:rPr lang="en-US" altLang="zh-CN">
                <a:ea typeface="宋体" charset="-122"/>
              </a:rPr>
              <a:t>, </a:t>
            </a:r>
            <a:r>
              <a:rPr lang="zh-CN" altLang="en-US">
                <a:ea typeface="宋体" charset="-122"/>
              </a:rPr>
              <a:t>数字越大，优先级越高</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 + 1 =&gt; 0 *[] /[] =&gt; 1</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public int priority(int oper)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if (oper == '*' || oper == '/')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return 1;</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else if (oper == '+' || oper == '-')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return 0;</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else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return -1; // </a:t>
            </a:r>
            <a:r>
              <a:rPr lang="zh-CN" altLang="en-US">
                <a:ea typeface="宋体" charset="-122"/>
              </a:rPr>
              <a:t>不正确</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public boolean isOper(char value)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return value == '+' || value == '-' || value == '/' || value ==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a:t>
            </a:r>
            <a:r>
              <a:rPr lang="zh-CN" altLang="en-US">
                <a:ea typeface="宋体" charset="-122"/>
              </a:rPr>
              <a:t>计算方法</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public int cal(int num1, int num2, int oper)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int res = 0;</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switch (oper)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case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res = num1 + num2;</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break;</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case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res = num2 - num1;</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break;</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case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res = num1 * num2;</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break;</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case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res = num2 / num1;</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break;</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default:</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break;</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return res;</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a:t>
            </a: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46</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47</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48</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r>
              <a:rPr lang="en-US" altLang="zh-CN">
                <a:ea typeface="宋体" charset="-122"/>
              </a:rPr>
              <a:t>//</a:t>
            </a:r>
            <a:r>
              <a:rPr lang="zh-CN" altLang="en-US">
                <a:ea typeface="宋体" charset="-122"/>
              </a:rPr>
              <a:t>先谈思路</a:t>
            </a:r>
          </a:p>
          <a:p>
            <a:r>
              <a:rPr lang="en-US" altLang="zh-CN">
                <a:ea typeface="宋体" charset="-122"/>
              </a:rPr>
              <a:t>1.</a:t>
            </a:r>
            <a:r>
              <a:rPr lang="zh-CN" altLang="en-US">
                <a:ea typeface="宋体" charset="-122"/>
              </a:rPr>
              <a:t>扫描给出的计算表达式 </a:t>
            </a:r>
          </a:p>
          <a:p>
            <a:r>
              <a:rPr lang="en-US" altLang="zh-CN">
                <a:ea typeface="宋体" charset="-122"/>
              </a:rPr>
              <a:t>2.</a:t>
            </a:r>
            <a:r>
              <a:rPr lang="zh-CN" altLang="en-US">
                <a:ea typeface="宋体" charset="-122"/>
              </a:rPr>
              <a:t>如果是数字，就直接入数栈</a:t>
            </a:r>
          </a:p>
          <a:p>
            <a:r>
              <a:rPr lang="en-US" altLang="zh-CN">
                <a:ea typeface="宋体" charset="-122"/>
              </a:rPr>
              <a:t>3.</a:t>
            </a:r>
            <a:r>
              <a:rPr lang="zh-CN" altLang="en-US">
                <a:ea typeface="宋体" charset="-122"/>
              </a:rPr>
              <a:t>如果是操作符，就分两种情况比较</a:t>
            </a:r>
            <a:r>
              <a:rPr lang="en-US" altLang="zh-CN">
                <a:ea typeface="宋体" charset="-122"/>
              </a:rPr>
              <a:t>:</a:t>
            </a:r>
          </a:p>
          <a:p>
            <a:r>
              <a:rPr lang="en-US" altLang="zh-CN">
                <a:ea typeface="宋体" charset="-122"/>
              </a:rPr>
              <a:t>3.1 </a:t>
            </a:r>
            <a:r>
              <a:rPr lang="zh-CN" altLang="en-US">
                <a:ea typeface="宋体" charset="-122"/>
              </a:rPr>
              <a:t>如果当前操作符栈为空，就入栈</a:t>
            </a:r>
          </a:p>
          <a:p>
            <a:r>
              <a:rPr lang="en-US" altLang="zh-CN">
                <a:ea typeface="宋体" charset="-122"/>
              </a:rPr>
              <a:t>3.2 </a:t>
            </a:r>
            <a:r>
              <a:rPr lang="zh-CN" altLang="en-US">
                <a:ea typeface="宋体" charset="-122"/>
              </a:rPr>
              <a:t>如果操作符栈有操作符，就比较</a:t>
            </a:r>
            <a:r>
              <a:rPr lang="en-US" altLang="zh-CN">
                <a:ea typeface="宋体" charset="-122"/>
              </a:rPr>
              <a:t>.</a:t>
            </a:r>
            <a:r>
              <a:rPr lang="zh-CN" altLang="en-US">
                <a:ea typeface="宋体" charset="-122"/>
              </a:rPr>
              <a:t>如果当前操作符的优先级小于或者栈中的操作符，就要从数栈</a:t>
            </a:r>
            <a:r>
              <a:rPr lang="en-US" altLang="zh-CN">
                <a:ea typeface="宋体" charset="-122"/>
              </a:rPr>
              <a:t>pop</a:t>
            </a:r>
            <a:r>
              <a:rPr lang="zh-CN" altLang="en-US">
                <a:ea typeface="宋体" charset="-122"/>
              </a:rPr>
              <a:t>出两个数，从符号栈中</a:t>
            </a:r>
            <a:r>
              <a:rPr lang="en-US" altLang="zh-CN">
                <a:ea typeface="宋体" charset="-122"/>
              </a:rPr>
              <a:t>pop</a:t>
            </a:r>
            <a:r>
              <a:rPr lang="zh-CN" altLang="en-US">
                <a:ea typeface="宋体" charset="-122"/>
              </a:rPr>
              <a:t>出一个符号，运算结果入数栈</a:t>
            </a:r>
            <a:r>
              <a:rPr lang="en-US" altLang="zh-CN">
                <a:ea typeface="宋体" charset="-122"/>
              </a:rPr>
              <a:t>,</a:t>
            </a:r>
            <a:r>
              <a:rPr lang="zh-CN" altLang="en-US">
                <a:ea typeface="宋体" charset="-122"/>
              </a:rPr>
              <a:t>然后再把当前操作符入符号栈</a:t>
            </a:r>
          </a:p>
          <a:p>
            <a:r>
              <a:rPr lang="en-US" altLang="zh-CN">
                <a:ea typeface="宋体" charset="-122"/>
              </a:rPr>
              <a:t>4. </a:t>
            </a:r>
            <a:r>
              <a:rPr lang="zh-CN" altLang="en-US">
                <a:ea typeface="宋体" charset="-122"/>
              </a:rPr>
              <a:t>当扫描完毕后，顺序弹出数栈和符号栈进行运算</a:t>
            </a:r>
          </a:p>
          <a:p>
            <a:r>
              <a:rPr lang="en-US" altLang="zh-CN">
                <a:ea typeface="宋体" charset="-122"/>
              </a:rPr>
              <a:t>//</a:t>
            </a:r>
            <a:r>
              <a:rPr lang="zh-CN" altLang="en-US">
                <a:ea typeface="宋体" charset="-122"/>
              </a:rPr>
              <a:t>先搞定 </a:t>
            </a:r>
            <a:r>
              <a:rPr lang="en-US" altLang="zh-CN">
                <a:ea typeface="宋体" charset="-122"/>
              </a:rPr>
              <a:t>3+2*6-2=13   // ////</a:t>
            </a:r>
            <a:r>
              <a:rPr lang="zh-CN" altLang="en-US">
                <a:ea typeface="宋体" charset="-122"/>
              </a:rPr>
              <a:t>多位数的 </a:t>
            </a:r>
            <a:r>
              <a:rPr lang="en-US" altLang="zh-CN">
                <a:ea typeface="宋体" charset="-122"/>
              </a:rPr>
              <a:t>30+2*6-2 &amp; "30+21*6-126"; </a:t>
            </a:r>
          </a:p>
          <a:p>
            <a:r>
              <a:rPr lang="en-US" altLang="zh-CN">
                <a:ea typeface="宋体" charset="-122"/>
              </a:rPr>
              <a:t>//</a:t>
            </a:r>
            <a:r>
              <a:rPr lang="zh-CN" altLang="en-US">
                <a:ea typeface="宋体" charset="-122"/>
              </a:rPr>
              <a:t>再搞定  </a:t>
            </a:r>
            <a:r>
              <a:rPr lang="en-US" altLang="zh-CN">
                <a:ea typeface="宋体" charset="-122"/>
              </a:rPr>
              <a:t>7*2*2-5+1-5*3-4  &amp; 7*2*2-5+1-50*3-4; // </a:t>
            </a:r>
          </a:p>
          <a:p>
            <a:endParaRPr lang="en-US" altLang="zh-CN">
              <a:ea typeface="宋体" charset="-122"/>
            </a:endParaRPr>
          </a:p>
          <a:p>
            <a:r>
              <a:rPr lang="zh-CN" altLang="en-US" b="1">
                <a:ea typeface="宋体" charset="-122"/>
              </a:rPr>
              <a:t>给同学们说明目前完成代码的问题和</a:t>
            </a:r>
            <a:r>
              <a:rPr lang="en-US" altLang="zh-CN" b="1">
                <a:ea typeface="宋体" charset="-122"/>
              </a:rPr>
              <a:t>bug</a:t>
            </a:r>
            <a:r>
              <a:rPr lang="en-US" altLang="zh-CN">
                <a:ea typeface="宋体" charset="-122"/>
              </a:rPr>
              <a:t>:</a:t>
            </a:r>
            <a:r>
              <a:rPr lang="en-US" altLang="zh-CN" baseline="0">
                <a:ea typeface="宋体" charset="-122"/>
              </a:rPr>
              <a:t> </a:t>
            </a:r>
            <a:r>
              <a:rPr lang="zh-CN" altLang="en-US" baseline="0">
                <a:ea typeface="宋体" charset="-122"/>
              </a:rPr>
              <a:t>这个代码有</a:t>
            </a:r>
            <a:r>
              <a:rPr lang="en-US" altLang="zh-CN" baseline="0">
                <a:ea typeface="宋体" charset="-122"/>
              </a:rPr>
              <a:t>bug,</a:t>
            </a:r>
            <a:r>
              <a:rPr lang="zh-CN" altLang="en-US" baseline="0">
                <a:ea typeface="宋体" charset="-122"/>
              </a:rPr>
              <a:t>具体规律初步看起来如下</a:t>
            </a:r>
            <a:r>
              <a:rPr lang="en-US" altLang="zh-CN" baseline="0">
                <a:ea typeface="宋体" charset="-122"/>
              </a:rPr>
              <a:t>:</a:t>
            </a:r>
          </a:p>
          <a:p>
            <a:endParaRPr lang="en-US" altLang="zh-CN" baseline="0">
              <a:ea typeface="宋体" charset="-122"/>
            </a:endParaRPr>
          </a:p>
          <a:p>
            <a:pPr marL="228600" marR="0" indent="-228600" algn="l" defTabSz="914400" rtl="0" eaLnBrk="1" fontAlgn="auto" latinLnBrk="0" hangingPunct="1">
              <a:lnSpc>
                <a:spcPct val="100000"/>
              </a:lnSpc>
              <a:spcBef>
                <a:spcPts val="0"/>
              </a:spcBef>
              <a:spcAft>
                <a:spcPts val="0"/>
              </a:spcAft>
              <a:buClrTx/>
              <a:buSzTx/>
              <a:buFontTx/>
              <a:buAutoNum type="arabicParenR"/>
              <a:tabLst/>
              <a:defRPr/>
            </a:pPr>
            <a:r>
              <a:rPr lang="en-US" altLang="zh-CN" sz="1200" b="1" kern="1200">
                <a:solidFill>
                  <a:schemeClr val="tx1"/>
                </a:solidFill>
                <a:effectLst/>
                <a:latin typeface="+mn-lt"/>
                <a:ea typeface="+mn-ea"/>
                <a:cs typeface="+mn-cs"/>
              </a:rPr>
              <a:t>"30+2*6-2" 0k</a:t>
            </a:r>
          </a:p>
          <a:p>
            <a:pPr marL="228600" marR="0" indent="-228600" algn="l" defTabSz="914400" rtl="0" eaLnBrk="1" fontAlgn="auto" latinLnBrk="0" hangingPunct="1">
              <a:lnSpc>
                <a:spcPct val="100000"/>
              </a:lnSpc>
              <a:spcBef>
                <a:spcPts val="0"/>
              </a:spcBef>
              <a:spcAft>
                <a:spcPts val="0"/>
              </a:spcAft>
              <a:buClrTx/>
              <a:buSzTx/>
              <a:buFontTx/>
              <a:buAutoNum type="arabicParenR"/>
              <a:tabLst/>
              <a:defRPr/>
            </a:pPr>
            <a:r>
              <a:rPr lang="en-US" altLang="zh-CN" sz="1200" b="1" kern="1200">
                <a:solidFill>
                  <a:schemeClr val="tx1"/>
                </a:solidFill>
                <a:effectLst/>
                <a:latin typeface="+mn-lt"/>
                <a:ea typeface="+mn-ea"/>
                <a:cs typeface="+mn-cs"/>
              </a:rPr>
              <a:t>"30+2*6-2*7" ok</a:t>
            </a:r>
          </a:p>
          <a:p>
            <a:pPr marL="228600" marR="0" indent="-228600" algn="l" defTabSz="914400" rtl="0" eaLnBrk="1" fontAlgn="auto" latinLnBrk="0" hangingPunct="1">
              <a:lnSpc>
                <a:spcPct val="100000"/>
              </a:lnSpc>
              <a:spcBef>
                <a:spcPts val="0"/>
              </a:spcBef>
              <a:spcAft>
                <a:spcPts val="0"/>
              </a:spcAft>
              <a:buClrTx/>
              <a:buSzTx/>
              <a:buFontTx/>
              <a:buAutoNum type="arabicParenR"/>
              <a:tabLst/>
              <a:defRPr/>
            </a:pPr>
            <a:r>
              <a:rPr lang="en-US" altLang="zh-CN" sz="1200" b="1" kern="1200">
                <a:solidFill>
                  <a:schemeClr val="tx1"/>
                </a:solidFill>
                <a:effectLst/>
                <a:latin typeface="+mn-lt"/>
                <a:ea typeface="+mn-ea"/>
                <a:cs typeface="+mn-cs"/>
              </a:rPr>
              <a:t>"30+2*6-2*7-10" // </a:t>
            </a:r>
            <a:r>
              <a:rPr lang="zh-CN" altLang="en-US" sz="1200" b="1" kern="1200">
                <a:solidFill>
                  <a:schemeClr val="tx1"/>
                </a:solidFill>
                <a:effectLst/>
                <a:latin typeface="+mn-lt"/>
                <a:ea typeface="+mn-ea"/>
                <a:cs typeface="+mn-cs"/>
              </a:rPr>
              <a:t>计算有问题</a:t>
            </a:r>
            <a:endParaRPr lang="en-US" altLang="zh-CN" sz="1200" b="1" kern="1200">
              <a:solidFill>
                <a:schemeClr val="tx1"/>
              </a:solidFill>
              <a:effectLst/>
              <a:latin typeface="+mn-lt"/>
              <a:ea typeface="+mn-ea"/>
              <a:cs typeface="+mn-cs"/>
            </a:endParaRPr>
          </a:p>
          <a:p>
            <a:pPr marL="228600" marR="0" indent="-228600" algn="l" defTabSz="914400" rtl="0" eaLnBrk="1" fontAlgn="auto" latinLnBrk="0" hangingPunct="1">
              <a:lnSpc>
                <a:spcPct val="100000"/>
              </a:lnSpc>
              <a:spcBef>
                <a:spcPts val="0"/>
              </a:spcBef>
              <a:spcAft>
                <a:spcPts val="0"/>
              </a:spcAft>
              <a:buClrTx/>
              <a:buSzTx/>
              <a:buFontTx/>
              <a:buAutoNum type="arabicParenR"/>
              <a:tabLst/>
              <a:defRPr/>
            </a:pPr>
            <a:endParaRPr lang="en-US" altLang="zh-CN" sz="1200" b="1" kern="120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b="1" kern="1200">
                <a:solidFill>
                  <a:schemeClr val="tx1"/>
                </a:solidFill>
                <a:effectLst/>
                <a:latin typeface="+mn-lt"/>
                <a:ea typeface="+mn-ea"/>
                <a:cs typeface="+mn-cs"/>
              </a:rPr>
              <a:t>总结：好像是出现一次</a:t>
            </a:r>
            <a:r>
              <a:rPr lang="en-US" altLang="zh-CN" sz="1200" b="1" kern="1200">
                <a:solidFill>
                  <a:schemeClr val="tx1"/>
                </a:solidFill>
                <a:effectLst/>
                <a:latin typeface="+mn-lt"/>
                <a:ea typeface="+mn-ea"/>
                <a:cs typeface="+mn-cs"/>
              </a:rPr>
              <a:t>*</a:t>
            </a:r>
            <a:r>
              <a:rPr lang="zh-CN" altLang="en-US" sz="1200" b="1" kern="1200">
                <a:solidFill>
                  <a:schemeClr val="tx1"/>
                </a:solidFill>
                <a:effectLst/>
                <a:latin typeface="+mn-lt"/>
                <a:ea typeface="+mn-ea"/>
                <a:cs typeface="+mn-cs"/>
              </a:rPr>
              <a:t>号后，后面还可以出现</a:t>
            </a:r>
            <a:r>
              <a:rPr lang="en-US" altLang="zh-CN" sz="1200" b="1" kern="1200">
                <a:solidFill>
                  <a:schemeClr val="tx1"/>
                </a:solidFill>
                <a:effectLst/>
                <a:latin typeface="+mn-lt"/>
                <a:ea typeface="+mn-ea"/>
                <a:cs typeface="+mn-cs"/>
              </a:rPr>
              <a:t>*</a:t>
            </a:r>
            <a:r>
              <a:rPr lang="en-US" altLang="zh-CN" sz="1200" b="1" kern="1200" baseline="0">
                <a:solidFill>
                  <a:schemeClr val="tx1"/>
                </a:solidFill>
                <a:effectLst/>
                <a:latin typeface="+mn-lt"/>
                <a:ea typeface="+mn-ea"/>
                <a:cs typeface="+mn-cs"/>
              </a:rPr>
              <a:t> </a:t>
            </a:r>
            <a:r>
              <a:rPr lang="zh-CN" altLang="en-US" sz="1200" b="1" kern="1200" baseline="0">
                <a:solidFill>
                  <a:schemeClr val="tx1"/>
                </a:solidFill>
                <a:effectLst/>
                <a:latin typeface="+mn-lt"/>
                <a:ea typeface="+mn-ea"/>
                <a:cs typeface="+mn-cs"/>
              </a:rPr>
              <a:t>但是第二次出现</a:t>
            </a:r>
            <a:r>
              <a:rPr lang="en-US" altLang="zh-CN" sz="1200" b="1" kern="1200" baseline="0">
                <a:solidFill>
                  <a:schemeClr val="tx1"/>
                </a:solidFill>
                <a:effectLst/>
                <a:latin typeface="+mn-lt"/>
                <a:ea typeface="+mn-ea"/>
                <a:cs typeface="+mn-cs"/>
              </a:rPr>
              <a:t>*</a:t>
            </a:r>
            <a:r>
              <a:rPr lang="zh-CN" altLang="en-US" sz="1200" b="1" kern="1200" baseline="0">
                <a:solidFill>
                  <a:schemeClr val="tx1"/>
                </a:solidFill>
                <a:effectLst/>
                <a:latin typeface="+mn-lt"/>
                <a:ea typeface="+mn-ea"/>
                <a:cs typeface="+mn-cs"/>
              </a:rPr>
              <a:t>号后，就不能再有其它的运算符了</a:t>
            </a:r>
            <a:r>
              <a:rPr lang="en-US" altLang="zh-CN" sz="1200" b="1" kern="1200" baseline="0">
                <a:solidFill>
                  <a:schemeClr val="tx1"/>
                </a:solidFill>
                <a:effectLst/>
                <a:latin typeface="+mn-lt"/>
                <a:ea typeface="+mn-ea"/>
                <a:cs typeface="+mn-cs"/>
              </a:rPr>
              <a:t>(</a:t>
            </a:r>
            <a:r>
              <a:rPr lang="zh-CN" altLang="en-US" sz="1200" b="1" kern="1200" baseline="0">
                <a:solidFill>
                  <a:schemeClr val="tx1"/>
                </a:solidFill>
                <a:effectLst/>
                <a:latin typeface="+mn-lt"/>
                <a:ea typeface="+mn-ea"/>
                <a:cs typeface="+mn-cs"/>
              </a:rPr>
              <a:t>比如</a:t>
            </a:r>
            <a:r>
              <a:rPr lang="en-US" altLang="zh-CN" sz="1200" b="1" kern="1200" baseline="0">
                <a:solidFill>
                  <a:schemeClr val="tx1"/>
                </a:solidFill>
                <a:effectLst/>
                <a:latin typeface="+mn-lt"/>
                <a:ea typeface="+mn-ea"/>
                <a:cs typeface="+mn-cs"/>
              </a:rPr>
              <a:t>+,-)</a:t>
            </a:r>
            <a:endParaRPr lang="zh-CN" altLang="en-US" sz="1200" b="1" kern="1200">
              <a:solidFill>
                <a:schemeClr val="tx1"/>
              </a:solidFill>
              <a:effectLst/>
              <a:latin typeface="+mn-lt"/>
              <a:ea typeface="+mn-ea"/>
              <a:cs typeface="+mn-cs"/>
            </a:endParaRPr>
          </a:p>
          <a:p>
            <a:pPr marL="228600" marR="0" indent="-228600" algn="l" defTabSz="914400" rtl="0" eaLnBrk="1" fontAlgn="auto" latinLnBrk="0" hangingPunct="1">
              <a:lnSpc>
                <a:spcPct val="100000"/>
              </a:lnSpc>
              <a:spcBef>
                <a:spcPts val="0"/>
              </a:spcBef>
              <a:spcAft>
                <a:spcPts val="0"/>
              </a:spcAft>
              <a:buClrTx/>
              <a:buSzTx/>
              <a:buFontTx/>
              <a:buAutoNum type="arabicParenR"/>
              <a:tabLst/>
              <a:defRPr/>
            </a:pPr>
            <a:endParaRPr lang="en-US" altLang="zh-CN" sz="1200" b="1" kern="120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b="1" kern="1200">
                <a:solidFill>
                  <a:schemeClr val="tx1"/>
                </a:solidFill>
                <a:effectLst/>
                <a:latin typeface="+mn-lt"/>
                <a:ea typeface="+mn-ea"/>
                <a:cs typeface="+mn-cs"/>
              </a:rPr>
              <a:t>注意：我再讲</a:t>
            </a:r>
            <a:r>
              <a:rPr lang="en-US" altLang="zh-CN" sz="1200" b="1" kern="1200">
                <a:solidFill>
                  <a:schemeClr val="tx1"/>
                </a:solidFill>
                <a:effectLst/>
                <a:latin typeface="+mn-lt"/>
                <a:ea typeface="+mn-ea"/>
                <a:cs typeface="+mn-cs"/>
              </a:rPr>
              <a:t>php</a:t>
            </a:r>
            <a:r>
              <a:rPr lang="zh-CN" altLang="en-US" sz="1200" b="1" kern="1200">
                <a:solidFill>
                  <a:schemeClr val="tx1"/>
                </a:solidFill>
                <a:effectLst/>
                <a:latin typeface="+mn-lt"/>
                <a:ea typeface="+mn-ea"/>
                <a:cs typeface="+mn-cs"/>
              </a:rPr>
              <a:t>算法时，代码和这个有微小区别，是不是已经修复过了，在看看我的</a:t>
            </a:r>
            <a:r>
              <a:rPr lang="en-US" altLang="zh-CN" sz="1200" b="1" kern="1200">
                <a:solidFill>
                  <a:schemeClr val="tx1"/>
                </a:solidFill>
                <a:effectLst/>
                <a:latin typeface="+mn-lt"/>
                <a:ea typeface="+mn-ea"/>
                <a:cs typeface="+mn-cs"/>
              </a:rPr>
              <a:t>php</a:t>
            </a:r>
            <a:r>
              <a:rPr lang="zh-CN" altLang="en-US" sz="1200" b="1" kern="1200">
                <a:solidFill>
                  <a:schemeClr val="tx1"/>
                </a:solidFill>
                <a:effectLst/>
                <a:latin typeface="+mn-lt"/>
                <a:ea typeface="+mn-ea"/>
                <a:cs typeface="+mn-cs"/>
              </a:rPr>
              <a:t>算法公开课，看看能否解决</a:t>
            </a:r>
            <a:r>
              <a:rPr lang="en-US" altLang="zh-CN" sz="1200" b="1" kern="1200">
                <a:solidFill>
                  <a:schemeClr val="tx1"/>
                </a:solidFill>
                <a:effectLst/>
                <a:latin typeface="+mn-lt"/>
                <a:ea typeface="+mn-ea"/>
                <a:cs typeface="+mn-cs"/>
              </a:rPr>
              <a:t>!!!</a:t>
            </a:r>
            <a:endParaRPr lang="zh-CN" altLang="en-US" sz="1200" b="1" kern="120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b="1" kern="1200">
                <a:solidFill>
                  <a:schemeClr val="tx1"/>
                </a:solidFill>
                <a:effectLst/>
                <a:latin typeface="+mn-lt"/>
                <a:ea typeface="+mn-ea"/>
                <a:cs typeface="+mn-cs"/>
              </a:rPr>
              <a:t>具体视频：</a:t>
            </a:r>
            <a:r>
              <a:rPr lang="zh-CN" altLang="en-US" sz="1200" b="1" kern="1200" baseline="0">
                <a:solidFill>
                  <a:schemeClr val="tx1"/>
                </a:solidFill>
                <a:effectLst/>
                <a:latin typeface="+mn-lt"/>
                <a:ea typeface="+mn-ea"/>
                <a:cs typeface="+mn-cs"/>
              </a:rPr>
              <a:t> </a:t>
            </a:r>
            <a:r>
              <a:rPr lang="en-US" altLang="zh-CN" sz="1200" b="1" kern="1200" baseline="0">
                <a:solidFill>
                  <a:schemeClr val="tx1"/>
                </a:solidFill>
                <a:effectLst/>
                <a:latin typeface="+mn-lt"/>
                <a:ea typeface="+mn-ea"/>
                <a:cs typeface="+mn-cs"/>
              </a:rPr>
              <a:t>I:\z\1\</a:t>
            </a:r>
            <a:r>
              <a:rPr lang="zh-CN" altLang="en-US" sz="1200" b="1" kern="1200" baseline="0">
                <a:solidFill>
                  <a:schemeClr val="tx1"/>
                </a:solidFill>
                <a:effectLst/>
                <a:latin typeface="+mn-lt"/>
                <a:ea typeface="+mn-ea"/>
                <a:cs typeface="+mn-cs"/>
              </a:rPr>
              <a:t>公开课 工资 营销资料等</a:t>
            </a:r>
            <a:r>
              <a:rPr lang="en-US" altLang="zh-CN" sz="1200" b="1" kern="1200" baseline="0">
                <a:solidFill>
                  <a:schemeClr val="tx1"/>
                </a:solidFill>
                <a:effectLst/>
                <a:latin typeface="+mn-lt"/>
                <a:ea typeface="+mn-ea"/>
                <a:cs typeface="+mn-cs"/>
              </a:rPr>
              <a:t>\backup-new\</a:t>
            </a:r>
            <a:r>
              <a:rPr lang="zh-CN" altLang="en-US" sz="1200" b="1" kern="1200" baseline="0">
                <a:solidFill>
                  <a:schemeClr val="tx1"/>
                </a:solidFill>
                <a:effectLst/>
                <a:latin typeface="+mn-lt"/>
                <a:ea typeface="+mn-ea"/>
                <a:cs typeface="+mn-cs"/>
              </a:rPr>
              <a:t>韩顺平</a:t>
            </a:r>
            <a:r>
              <a:rPr lang="en-US" altLang="zh-CN" sz="1200" b="1" kern="1200" baseline="0">
                <a:solidFill>
                  <a:schemeClr val="tx1"/>
                </a:solidFill>
                <a:effectLst/>
                <a:latin typeface="+mn-lt"/>
                <a:ea typeface="+mn-ea"/>
                <a:cs typeface="+mn-cs"/>
              </a:rPr>
              <a:t>PHP</a:t>
            </a:r>
            <a:r>
              <a:rPr lang="zh-CN" altLang="en-US" sz="1200" b="1" kern="1200" baseline="0">
                <a:solidFill>
                  <a:schemeClr val="tx1"/>
                </a:solidFill>
                <a:effectLst/>
                <a:latin typeface="+mn-lt"/>
                <a:ea typeface="+mn-ea"/>
                <a:cs typeface="+mn-cs"/>
              </a:rPr>
              <a:t>公开课</a:t>
            </a:r>
            <a:r>
              <a:rPr lang="en-US" altLang="zh-CN" sz="1200" b="1" kern="1200" baseline="0">
                <a:solidFill>
                  <a:schemeClr val="tx1"/>
                </a:solidFill>
                <a:effectLst/>
                <a:latin typeface="+mn-lt"/>
                <a:ea typeface="+mn-ea"/>
                <a:cs typeface="+mn-cs"/>
              </a:rPr>
              <a:t>\php</a:t>
            </a:r>
            <a:r>
              <a:rPr lang="zh-CN" altLang="en-US" sz="1200" b="1" kern="1200" baseline="0">
                <a:solidFill>
                  <a:schemeClr val="tx1"/>
                </a:solidFill>
                <a:effectLst/>
                <a:latin typeface="+mn-lt"/>
                <a:ea typeface="+mn-ea"/>
                <a:cs typeface="+mn-cs"/>
              </a:rPr>
              <a:t>程序员玩转算法</a:t>
            </a:r>
            <a:r>
              <a:rPr lang="en-US" altLang="zh-CN" sz="1200" b="1" kern="1200" baseline="0">
                <a:solidFill>
                  <a:schemeClr val="tx1"/>
                </a:solidFill>
                <a:effectLst/>
                <a:latin typeface="+mn-lt"/>
                <a:ea typeface="+mn-ea"/>
                <a:cs typeface="+mn-cs"/>
              </a:rPr>
              <a:t>\php</a:t>
            </a:r>
            <a:r>
              <a:rPr lang="zh-CN" altLang="en-US" sz="1200" b="1" kern="1200" baseline="0">
                <a:solidFill>
                  <a:schemeClr val="tx1"/>
                </a:solidFill>
                <a:effectLst/>
                <a:latin typeface="+mn-lt"/>
                <a:ea typeface="+mn-ea"/>
                <a:cs typeface="+mn-cs"/>
              </a:rPr>
              <a:t>程序员玩转算法 </a:t>
            </a:r>
            <a:r>
              <a:rPr lang="en-US" altLang="zh-CN" sz="1200" b="1" kern="1200" baseline="0">
                <a:solidFill>
                  <a:schemeClr val="tx1"/>
                </a:solidFill>
                <a:effectLst/>
                <a:latin typeface="+mn-lt"/>
                <a:ea typeface="+mn-ea"/>
                <a:cs typeface="+mn-cs"/>
              </a:rPr>
              <a:t>- </a:t>
            </a:r>
            <a:r>
              <a:rPr lang="zh-CN" altLang="en-US" sz="1200" b="1" kern="1200" baseline="0">
                <a:solidFill>
                  <a:schemeClr val="tx1"/>
                </a:solidFill>
                <a:effectLst/>
                <a:latin typeface="+mn-lt"/>
                <a:ea typeface="+mn-ea"/>
                <a:cs typeface="+mn-cs"/>
              </a:rPr>
              <a:t>资料</a:t>
            </a:r>
            <a:r>
              <a:rPr lang="en-US" altLang="zh-CN" sz="1200" b="1" kern="1200" baseline="0">
                <a:solidFill>
                  <a:schemeClr val="tx1"/>
                </a:solidFill>
                <a:effectLst/>
                <a:latin typeface="+mn-lt"/>
                <a:ea typeface="+mn-ea"/>
                <a:cs typeface="+mn-cs"/>
              </a:rPr>
              <a:t>\video\</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b="1" kern="1200">
                <a:solidFill>
                  <a:schemeClr val="tx1"/>
                </a:solidFill>
                <a:effectLst/>
                <a:latin typeface="+mn-lt"/>
                <a:ea typeface="+mn-ea"/>
                <a:cs typeface="+mn-cs"/>
              </a:rPr>
              <a:t>capture-4.avi </a:t>
            </a:r>
            <a:r>
              <a:rPr lang="zh-CN" altLang="en-US" sz="1200" b="1" kern="1200">
                <a:solidFill>
                  <a:schemeClr val="tx1"/>
                </a:solidFill>
                <a:effectLst/>
                <a:latin typeface="+mn-lt"/>
                <a:ea typeface="+mn-ea"/>
                <a:cs typeface="+mn-cs"/>
              </a:rPr>
              <a:t>的</a:t>
            </a:r>
            <a:r>
              <a:rPr lang="en-US" altLang="zh-CN" sz="1200" b="1" kern="1200">
                <a:solidFill>
                  <a:schemeClr val="tx1"/>
                </a:solidFill>
                <a:effectLst/>
                <a:latin typeface="+mn-lt"/>
                <a:ea typeface="+mn-ea"/>
                <a:cs typeface="+mn-cs"/>
              </a:rPr>
              <a:t>30:00</a:t>
            </a:r>
            <a:r>
              <a:rPr lang="zh-CN" altLang="en-US" sz="1200" b="1" kern="1200">
                <a:solidFill>
                  <a:schemeClr val="tx1"/>
                </a:solidFill>
                <a:effectLst/>
                <a:latin typeface="+mn-lt"/>
                <a:ea typeface="+mn-ea"/>
                <a:cs typeface="+mn-cs"/>
              </a:rPr>
              <a:t>开始讲的</a:t>
            </a:r>
          </a:p>
          <a:p>
            <a:endParaRPr lang="en-US" altLang="zh-CN">
              <a:ea typeface="宋体" charset="-122"/>
            </a:endParaRPr>
          </a:p>
          <a:p>
            <a:endParaRPr lang="en-US" altLang="zh-CN">
              <a:ea typeface="宋体" charset="-122"/>
            </a:endParaRPr>
          </a:p>
          <a:p>
            <a:pPr eaLnBrk="1" hangingPunct="1">
              <a:lnSpc>
                <a:spcPct val="90000"/>
              </a:lnSpc>
              <a:spcBef>
                <a:spcPct val="20000"/>
              </a:spcBef>
              <a:buClr>
                <a:schemeClr val="tx1"/>
              </a:buClr>
              <a:buSzPct val="70000"/>
              <a:buFont typeface="Wingdings" pitchFamily="2" charset="2"/>
              <a:buNone/>
            </a:pPr>
            <a:r>
              <a:rPr lang="zh-CN" altLang="en-US">
                <a:ea typeface="宋体" charset="-122"/>
              </a:rPr>
              <a:t>思考</a:t>
            </a:r>
            <a:r>
              <a:rPr lang="en-US" altLang="zh-CN">
                <a:ea typeface="宋体" charset="-122"/>
              </a:rPr>
              <a:t>: </a:t>
            </a:r>
            <a:r>
              <a:rPr lang="zh-CN" altLang="en-US">
                <a:ea typeface="宋体" charset="-122"/>
              </a:rPr>
              <a:t>带上小括号，学员自行考虑</a:t>
            </a:r>
            <a:r>
              <a:rPr lang="en-US" altLang="zh-CN">
                <a:ea typeface="宋体" charset="-122"/>
              </a:rPr>
              <a:t>.</a:t>
            </a:r>
          </a:p>
          <a:p>
            <a:pPr eaLnBrk="1" hangingPunct="1">
              <a:lnSpc>
                <a:spcPct val="90000"/>
              </a:lnSpc>
              <a:spcBef>
                <a:spcPct val="20000"/>
              </a:spcBef>
              <a:buClr>
                <a:schemeClr val="tx1"/>
              </a:buClr>
              <a:buSzPct val="70000"/>
              <a:buFont typeface="Wingdings" pitchFamily="2" charset="2"/>
              <a:buNone/>
            </a:pPr>
            <a:endParaRPr lang="en-US" altLang="zh-CN">
              <a:ea typeface="宋体" charset="-122"/>
            </a:endParaRPr>
          </a:p>
          <a:p>
            <a:pPr eaLnBrk="1" hangingPunct="1">
              <a:lnSpc>
                <a:spcPct val="90000"/>
              </a:lnSpc>
              <a:spcBef>
                <a:spcPct val="20000"/>
              </a:spcBef>
              <a:buClr>
                <a:schemeClr val="tx1"/>
              </a:buClr>
              <a:buSzPct val="70000"/>
              <a:buFont typeface="Wingdings" pitchFamily="2" charset="2"/>
              <a:buNone/>
            </a:pPr>
            <a:r>
              <a:rPr lang="en-US" altLang="zh-CN">
                <a:ea typeface="宋体" charset="-122"/>
              </a:rPr>
              <a:t>//java</a:t>
            </a:r>
            <a:r>
              <a:rPr lang="zh-CN" altLang="en-US">
                <a:ea typeface="宋体" charset="-122"/>
              </a:rPr>
              <a:t>的代码</a:t>
            </a:r>
            <a:r>
              <a:rPr lang="en-US" altLang="zh-CN">
                <a:ea typeface="宋体" charset="-122"/>
              </a:rPr>
              <a:t>, </a:t>
            </a:r>
            <a:r>
              <a:rPr lang="zh-CN" altLang="en-US">
                <a:ea typeface="宋体" charset="-122"/>
              </a:rPr>
              <a:t>授课的步骤，先 </a:t>
            </a:r>
            <a:r>
              <a:rPr lang="en-US" altLang="zh-CN" b="1">
                <a:ea typeface="宋体" charset="-122"/>
              </a:rPr>
              <a:t>[</a:t>
            </a:r>
            <a:r>
              <a:rPr lang="zh-CN" altLang="en-US" b="1">
                <a:ea typeface="宋体" charset="-122"/>
              </a:rPr>
              <a:t>解决</a:t>
            </a:r>
            <a:r>
              <a:rPr lang="en-US" altLang="zh-CN" b="1">
                <a:ea typeface="宋体" charset="-122"/>
              </a:rPr>
              <a:t>: </a:t>
            </a:r>
            <a:r>
              <a:rPr lang="en-US" altLang="zh-CN"/>
              <a:t>3+2*6-2</a:t>
            </a:r>
            <a:r>
              <a:rPr lang="en-US" altLang="zh-CN" b="1">
                <a:ea typeface="宋体" charset="-122"/>
              </a:rPr>
              <a:t>]</a:t>
            </a:r>
            <a:r>
              <a:rPr lang="zh-CN" altLang="en-US" b="1">
                <a:ea typeface="宋体" charset="-122"/>
              </a:rPr>
              <a:t>， 然后逐步解决多位数的计算</a:t>
            </a:r>
            <a:endParaRPr lang="en-US" altLang="zh-CN">
              <a:ea typeface="宋体" charset="-122"/>
            </a:endParaRPr>
          </a:p>
          <a:p>
            <a:pPr eaLnBrk="1" hangingPunct="1">
              <a:lnSpc>
                <a:spcPct val="90000"/>
              </a:lnSpc>
              <a:spcBef>
                <a:spcPct val="20000"/>
              </a:spcBef>
              <a:buClr>
                <a:schemeClr val="tx1"/>
              </a:buClr>
              <a:buSzPct val="70000"/>
              <a:buFont typeface="Wingdings" pitchFamily="2" charset="2"/>
              <a:buNone/>
            </a:pPr>
            <a:endParaRPr lang="en-US" altLang="zh-CN">
              <a:ea typeface="宋体" charset="-122"/>
            </a:endParaRPr>
          </a:p>
          <a:p>
            <a:pPr eaLnBrk="1" hangingPunct="1">
              <a:lnSpc>
                <a:spcPct val="90000"/>
              </a:lnSpc>
              <a:spcBef>
                <a:spcPct val="20000"/>
              </a:spcBef>
              <a:buClr>
                <a:schemeClr val="tx1"/>
              </a:buClr>
              <a:buSzPct val="70000"/>
              <a:buFont typeface="Wingdings" pitchFamily="2" charset="2"/>
              <a:buNone/>
            </a:pPr>
            <a:r>
              <a:rPr lang="en-US" altLang="zh-CN">
                <a:ea typeface="宋体" charset="-122"/>
              </a:rPr>
              <a:t>package com.atguigu;</a:t>
            </a:r>
          </a:p>
          <a:p>
            <a:pPr eaLnBrk="1" hangingPunct="1">
              <a:lnSpc>
                <a:spcPct val="90000"/>
              </a:lnSpc>
              <a:spcBef>
                <a:spcPct val="20000"/>
              </a:spcBef>
              <a:buClr>
                <a:schemeClr val="tx1"/>
              </a:buClr>
              <a:buSzPct val="70000"/>
              <a:buFont typeface="Wingdings" pitchFamily="2" charset="2"/>
              <a:buNone/>
            </a:pPr>
            <a:endParaRPr lang="en-US" altLang="zh-CN">
              <a:ea typeface="宋体" charset="-122"/>
            </a:endParaRPr>
          </a:p>
          <a:p>
            <a:pPr eaLnBrk="1" hangingPunct="1">
              <a:lnSpc>
                <a:spcPct val="90000"/>
              </a:lnSpc>
              <a:spcBef>
                <a:spcPct val="20000"/>
              </a:spcBef>
              <a:buClr>
                <a:schemeClr val="tx1"/>
              </a:buClr>
              <a:buSzPct val="70000"/>
              <a:buFont typeface="Wingdings" pitchFamily="2" charset="2"/>
              <a:buNone/>
            </a:pPr>
            <a:r>
              <a:rPr lang="en-US" altLang="zh-CN">
                <a:ea typeface="宋体" charset="-122"/>
              </a:rPr>
              <a:t>//</a:t>
            </a:r>
            <a:r>
              <a:rPr lang="zh-CN" altLang="en-US">
                <a:ea typeface="宋体" charset="-122"/>
              </a:rPr>
              <a:t>考虑对表达式加入 </a:t>
            </a:r>
            <a:r>
              <a:rPr lang="en-US" altLang="zh-CN">
                <a:ea typeface="宋体" charset="-122"/>
              </a:rPr>
              <a:t>()</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public class Calculator {</a:t>
            </a:r>
          </a:p>
          <a:p>
            <a:pPr eaLnBrk="1" hangingPunct="1">
              <a:lnSpc>
                <a:spcPct val="90000"/>
              </a:lnSpc>
              <a:spcBef>
                <a:spcPct val="20000"/>
              </a:spcBef>
              <a:buClr>
                <a:schemeClr val="tx1"/>
              </a:buClr>
              <a:buSzPct val="70000"/>
              <a:buFont typeface="Wingdings" pitchFamily="2" charset="2"/>
              <a:buNone/>
            </a:pPr>
            <a:endParaRPr lang="en-US" altLang="zh-CN">
              <a:ea typeface="宋体" charset="-122"/>
            </a:endParaRPr>
          </a:p>
          <a:p>
            <a:pPr eaLnBrk="1" hangingPunct="1">
              <a:lnSpc>
                <a:spcPct val="90000"/>
              </a:lnSpc>
              <a:spcBef>
                <a:spcPct val="20000"/>
              </a:spcBef>
              <a:buClr>
                <a:schemeClr val="tx1"/>
              </a:buClr>
              <a:buSzPct val="70000"/>
              <a:buFont typeface="Wingdings" pitchFamily="2" charset="2"/>
              <a:buNone/>
            </a:pPr>
            <a:r>
              <a:rPr lang="en-US" altLang="zh-CN">
                <a:ea typeface="宋体" charset="-122"/>
              </a:rPr>
              <a:t>	public static void main(String[] args)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TODO Auto-generated method stub</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val expression = "3101+4*(6-2)" =&gt; </a:t>
            </a:r>
            <a:r>
              <a:rPr lang="zh-CN" altLang="en-US">
                <a:ea typeface="宋体" charset="-122"/>
              </a:rPr>
              <a:t>开阔思路</a:t>
            </a:r>
            <a:r>
              <a:rPr lang="en-US" altLang="zh-CN">
                <a:ea typeface="宋体" charset="-122"/>
              </a:rPr>
              <a:t>[</a:t>
            </a:r>
            <a:r>
              <a:rPr lang="zh-CN" altLang="en-US">
                <a:ea typeface="宋体" charset="-122"/>
              </a:rPr>
              <a:t>编程</a:t>
            </a:r>
            <a:r>
              <a:rPr lang="en-US" altLang="zh-CN">
                <a:ea typeface="宋体" charset="-122"/>
              </a:rPr>
              <a:t>]</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String expression = "7*2*2-5+1-5+3-4";</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ArrayStack2 numStack = new ArrayStack2(10);</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ArrayStack2 operStack = new ArrayStack2(10);</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r>
              <a:rPr lang="zh-CN" altLang="en-US">
                <a:ea typeface="宋体" charset="-122"/>
              </a:rPr>
              <a:t>思路</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1 ) </a:t>
            </a:r>
            <a:r>
              <a:rPr lang="zh-CN" altLang="en-US">
                <a:ea typeface="宋体" charset="-122"/>
              </a:rPr>
              <a:t>设计两个栈 </a:t>
            </a:r>
            <a:r>
              <a:rPr lang="en-US" altLang="zh-CN">
                <a:ea typeface="宋体" charset="-122"/>
              </a:rPr>
              <a:t>, </a:t>
            </a:r>
            <a:r>
              <a:rPr lang="zh-CN" altLang="en-US">
                <a:ea typeface="宋体" charset="-122"/>
              </a:rPr>
              <a:t>数栈，符号栈</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2)  </a:t>
            </a:r>
            <a:r>
              <a:rPr lang="zh-CN" altLang="en-US">
                <a:ea typeface="宋体" charset="-122"/>
              </a:rPr>
              <a:t>对 </a:t>
            </a:r>
            <a:r>
              <a:rPr lang="en-US" altLang="zh-CN">
                <a:ea typeface="宋体" charset="-122"/>
              </a:rPr>
              <a:t>exp </a:t>
            </a:r>
            <a:r>
              <a:rPr lang="zh-CN" altLang="en-US">
                <a:ea typeface="宋体" charset="-122"/>
              </a:rPr>
              <a:t>进行扫描 </a:t>
            </a:r>
            <a:r>
              <a:rPr lang="en-US" altLang="zh-CN">
                <a:ea typeface="宋体" charset="-122"/>
              </a:rPr>
              <a:t>, </a:t>
            </a:r>
            <a:r>
              <a:rPr lang="zh-CN" altLang="en-US">
                <a:ea typeface="宋体" charset="-122"/>
              </a:rPr>
              <a:t>一个一个的取出</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3)  </a:t>
            </a:r>
            <a:r>
              <a:rPr lang="zh-CN" altLang="en-US">
                <a:ea typeface="宋体" charset="-122"/>
              </a:rPr>
              <a:t>当取出的字符是数时，就直接入数栈</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4)  </a:t>
            </a:r>
            <a:r>
              <a:rPr lang="zh-CN" altLang="en-US">
                <a:ea typeface="宋体" charset="-122"/>
              </a:rPr>
              <a:t>当取出的字符是符号时</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4.1 </a:t>
            </a:r>
            <a:r>
              <a:rPr lang="zh-CN" altLang="en-US">
                <a:ea typeface="宋体" charset="-122"/>
              </a:rPr>
              <a:t>如果当前符号栈没有数据，就直接入栈</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4.2 </a:t>
            </a:r>
            <a:r>
              <a:rPr lang="zh-CN" altLang="en-US">
                <a:ea typeface="宋体" charset="-122"/>
              </a:rPr>
              <a:t>如果当前符号的优先级 小于等于符号栈的栈顶的符号的优先级，则取出该符号，并从数栈依次</a:t>
            </a:r>
            <a:r>
              <a:rPr lang="en-US" altLang="zh-CN">
                <a:ea typeface="宋体" charset="-122"/>
              </a:rPr>
              <a:t>pop </a:t>
            </a:r>
            <a:r>
              <a:rPr lang="zh-CN" altLang="en-US">
                <a:ea typeface="宋体" charset="-122"/>
              </a:rPr>
              <a:t>出两个数据，进行运算，将结果重新</a:t>
            </a:r>
            <a:r>
              <a:rPr lang="en-US" altLang="zh-CN">
                <a:ea typeface="宋体" charset="-122"/>
              </a:rPr>
              <a:t>puhs</a:t>
            </a:r>
            <a:r>
              <a:rPr lang="zh-CN" altLang="en-US">
                <a:ea typeface="宋体" charset="-122"/>
              </a:rPr>
              <a:t>到 数栈，再将当前符号</a:t>
            </a:r>
            <a:r>
              <a:rPr lang="en-US" altLang="zh-CN">
                <a:ea typeface="宋体" charset="-122"/>
              </a:rPr>
              <a:t>push </a:t>
            </a:r>
            <a:r>
              <a:rPr lang="zh-CN" altLang="en-US">
                <a:ea typeface="宋体" charset="-122"/>
              </a:rPr>
              <a:t>到符号栈</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4.3 </a:t>
            </a:r>
            <a:r>
              <a:rPr lang="zh-CN" altLang="en-US">
                <a:ea typeface="宋体" charset="-122"/>
              </a:rPr>
              <a:t>反之，符号直接入符号栈</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5) </a:t>
            </a:r>
            <a:r>
              <a:rPr lang="zh-CN" altLang="en-US">
                <a:ea typeface="宋体" charset="-122"/>
              </a:rPr>
              <a:t>当整个表达式扫描完毕后，依次从数栈和符号栈取出数据，进行运行，最后在数栈中的数据就是结果</a:t>
            </a:r>
            <a:r>
              <a:rPr lang="en-US" altLang="zh-CN">
                <a:ea typeface="宋体" charset="-122"/>
              </a:rPr>
              <a:t>.</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int index = 0;</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int num1 = 0;</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int num2 = 0;</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int oper = 0;</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int res = 0;</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char ch = '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String keepNum = ""; // </a:t>
            </a:r>
            <a:r>
              <a:rPr lang="zh-CN" altLang="en-US">
                <a:ea typeface="宋体" charset="-122"/>
              </a:rPr>
              <a:t>再进行扫描时，保存上次的数字</a:t>
            </a:r>
            <a:r>
              <a:rPr lang="en-US" altLang="zh-CN">
                <a:ea typeface="宋体" charset="-122"/>
              </a:rPr>
              <a:t>ch ,</a:t>
            </a:r>
            <a:r>
              <a:rPr lang="zh-CN" altLang="en-US">
                <a:ea typeface="宋体" charset="-122"/>
              </a:rPr>
              <a:t>并进行拼接</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a:t>
            </a:r>
            <a:r>
              <a:rPr lang="zh-CN" altLang="en-US">
                <a:ea typeface="宋体" charset="-122"/>
              </a:rPr>
              <a:t>会循环的取出</a:t>
            </a:r>
            <a:r>
              <a:rPr lang="en-US" altLang="zh-CN">
                <a:ea typeface="宋体" charset="-122"/>
              </a:rPr>
              <a:t>expression </a:t>
            </a:r>
            <a:r>
              <a:rPr lang="zh-CN" altLang="en-US">
                <a:ea typeface="宋体" charset="-122"/>
              </a:rPr>
              <a:t>字符</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while (true)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a:t>
            </a:r>
            <a:r>
              <a:rPr lang="zh-CN" altLang="en-US">
                <a:ea typeface="宋体" charset="-122"/>
              </a:rPr>
              <a:t>扫描</a:t>
            </a:r>
            <a:r>
              <a:rPr lang="en-US" altLang="zh-CN">
                <a:ea typeface="宋体" charset="-122"/>
              </a:rPr>
              <a:t>expression</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ch = expression.substring(index, index + 1).charAt(0);</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if (operStack.isOper(ch)) { // </a:t>
            </a:r>
            <a:r>
              <a:rPr lang="zh-CN" altLang="en-US">
                <a:ea typeface="宋体" charset="-122"/>
              </a:rPr>
              <a:t>如果是操作符</a:t>
            </a:r>
            <a:r>
              <a:rPr lang="en-US" altLang="zh-CN">
                <a:ea typeface="宋体" charset="-122"/>
              </a:rPr>
              <a:t>..</a:t>
            </a:r>
          </a:p>
          <a:p>
            <a:pPr eaLnBrk="1" hangingPunct="1">
              <a:lnSpc>
                <a:spcPct val="90000"/>
              </a:lnSpc>
              <a:spcBef>
                <a:spcPct val="20000"/>
              </a:spcBef>
              <a:buClr>
                <a:schemeClr val="tx1"/>
              </a:buClr>
              <a:buSzPct val="70000"/>
              <a:buFont typeface="Wingdings" pitchFamily="2" charset="2"/>
              <a:buNone/>
            </a:pPr>
            <a:endParaRPr lang="en-US" altLang="zh-CN">
              <a:ea typeface="宋体" charset="-122"/>
            </a:endParaRPr>
          </a:p>
          <a:p>
            <a:pPr eaLnBrk="1" hangingPunct="1">
              <a:lnSpc>
                <a:spcPct val="90000"/>
              </a:lnSpc>
              <a:spcBef>
                <a:spcPct val="20000"/>
              </a:spcBef>
              <a:buClr>
                <a:schemeClr val="tx1"/>
              </a:buClr>
              <a:buSzPct val="70000"/>
              <a:buFont typeface="Wingdings" pitchFamily="2" charset="2"/>
              <a:buNone/>
            </a:pPr>
            <a:r>
              <a:rPr lang="en-US" altLang="zh-CN">
                <a:ea typeface="宋体" charset="-122"/>
              </a:rPr>
              <a:t>				if (!operStack.isEmpty())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a:t>
            </a:r>
            <a:r>
              <a:rPr lang="zh-CN" altLang="en-US">
                <a:ea typeface="宋体" charset="-122"/>
              </a:rPr>
              <a:t>如果当前符号的优先级 小于等于符号栈的栈顶的符号的优先级，则取出该符号，并从数栈依次 </a:t>
            </a:r>
            <a:r>
              <a:rPr lang="en-US" altLang="zh-CN">
                <a:ea typeface="宋体" charset="-122"/>
              </a:rPr>
              <a:t>//pop</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a:t>
            </a:r>
            <a:r>
              <a:rPr lang="zh-CN" altLang="en-US">
                <a:ea typeface="宋体" charset="-122"/>
              </a:rPr>
              <a:t>出两个数据，进行运算，将结果重新</a:t>
            </a:r>
            <a:r>
              <a:rPr lang="en-US" altLang="zh-CN">
                <a:ea typeface="宋体" charset="-122"/>
              </a:rPr>
              <a:t>puhs</a:t>
            </a:r>
            <a:r>
              <a:rPr lang="zh-CN" altLang="en-US">
                <a:ea typeface="宋体" charset="-122"/>
              </a:rPr>
              <a:t>到 数栈，再将当前符号</a:t>
            </a:r>
            <a:r>
              <a:rPr lang="en-US" altLang="zh-CN">
                <a:ea typeface="宋体" charset="-122"/>
              </a:rPr>
              <a:t>push </a:t>
            </a:r>
            <a:r>
              <a:rPr lang="zh-CN" altLang="en-US">
                <a:ea typeface="宋体" charset="-122"/>
              </a:rPr>
              <a:t>到符号栈</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if (operStack.priority(ch) &lt;= operStack.priority(operStack.stack[operStack.top]))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a:t>
            </a:r>
            <a:r>
              <a:rPr lang="zh-CN" altLang="en-US">
                <a:ea typeface="宋体" charset="-122"/>
              </a:rPr>
              <a:t>开始计算</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num1 = numStack.pop();</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num2 = numStack.pop();</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oper = operStack.pop();</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res = numStack.cal(num1, num2, oper);</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a:t>
            </a:r>
            <a:r>
              <a:rPr lang="zh-CN" altLang="en-US">
                <a:ea typeface="宋体" charset="-122"/>
              </a:rPr>
              <a:t>入数字栈</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numStack.push(res);</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a:t>
            </a:r>
            <a:r>
              <a:rPr lang="zh-CN" altLang="en-US">
                <a:ea typeface="宋体" charset="-122"/>
              </a:rPr>
              <a:t>把当前</a:t>
            </a:r>
            <a:r>
              <a:rPr lang="en-US" altLang="zh-CN">
                <a:ea typeface="宋体" charset="-122"/>
              </a:rPr>
              <a:t>ch</a:t>
            </a:r>
            <a:r>
              <a:rPr lang="zh-CN" altLang="en-US">
                <a:ea typeface="宋体" charset="-122"/>
              </a:rPr>
              <a:t>入符号栈</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operStack.push(ch);</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else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a:t>
            </a:r>
            <a:r>
              <a:rPr lang="zh-CN" altLang="en-US">
                <a:ea typeface="宋体" charset="-122"/>
              </a:rPr>
              <a:t>如果当前的符号的优先级大于符号栈顶的符号优先级，直接入栈</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operStack.push(ch);</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else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a:t>
            </a:r>
            <a:r>
              <a:rPr lang="zh-CN" altLang="en-US">
                <a:ea typeface="宋体" charset="-122"/>
              </a:rPr>
              <a:t>符号就直接入栈</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operStack.push(ch); // '+' =&gt; 43</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else { // </a:t>
            </a:r>
            <a:r>
              <a:rPr lang="zh-CN" altLang="en-US">
                <a:ea typeface="宋体" charset="-122"/>
              </a:rPr>
              <a:t>是数</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 </a:t>
            </a:r>
            <a:r>
              <a:rPr lang="zh-CN" altLang="en-US">
                <a:ea typeface="宋体" charset="-122"/>
              </a:rPr>
              <a:t>处理多位数的逻辑</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keepNum += ch;</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a:t>
            </a:r>
            <a:r>
              <a:rPr lang="zh-CN" altLang="en-US">
                <a:ea typeface="宋体" charset="-122"/>
              </a:rPr>
              <a:t>如果</a:t>
            </a:r>
            <a:r>
              <a:rPr lang="en-US" altLang="zh-CN">
                <a:ea typeface="宋体" charset="-122"/>
              </a:rPr>
              <a:t>ch </a:t>
            </a:r>
            <a:r>
              <a:rPr lang="zh-CN" altLang="en-US">
                <a:ea typeface="宋体" charset="-122"/>
              </a:rPr>
              <a:t>已经是</a:t>
            </a:r>
            <a:r>
              <a:rPr lang="en-US" altLang="zh-CN">
                <a:ea typeface="宋体" charset="-122"/>
              </a:rPr>
              <a:t>expression </a:t>
            </a:r>
            <a:r>
              <a:rPr lang="zh-CN" altLang="en-US">
                <a:ea typeface="宋体" charset="-122"/>
              </a:rPr>
              <a:t>最后一个字符</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if (index == expression.length() - 1)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numStack.push(Integer.parseInt(keepNum));</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else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a:t>
            </a:r>
            <a:r>
              <a:rPr lang="zh-CN" altLang="en-US">
                <a:ea typeface="宋体" charset="-122"/>
              </a:rPr>
              <a:t>判断</a:t>
            </a:r>
            <a:r>
              <a:rPr lang="en-US" altLang="zh-CN">
                <a:ea typeface="宋体" charset="-122"/>
              </a:rPr>
              <a:t>ch </a:t>
            </a:r>
            <a:r>
              <a:rPr lang="zh-CN" altLang="en-US">
                <a:ea typeface="宋体" charset="-122"/>
              </a:rPr>
              <a:t>的下一个字符是不是数字</a:t>
            </a:r>
            <a:r>
              <a:rPr lang="en-US" altLang="zh-CN">
                <a:ea typeface="宋体" charset="-122"/>
              </a:rPr>
              <a:t>, </a:t>
            </a:r>
            <a:r>
              <a:rPr lang="zh-CN" altLang="en-US">
                <a:ea typeface="宋体" charset="-122"/>
              </a:rPr>
              <a:t>如果是数字，则进行一次扫描，如果是操作符，就直接入栈</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 </a:t>
            </a:r>
            <a:r>
              <a:rPr lang="zh-CN" altLang="en-US">
                <a:ea typeface="宋体" charset="-122"/>
              </a:rPr>
              <a:t>看到</a:t>
            </a:r>
            <a:r>
              <a:rPr lang="en-US" altLang="zh-CN">
                <a:ea typeface="宋体" charset="-122"/>
              </a:rPr>
              <a:t>expresson</a:t>
            </a:r>
            <a:r>
              <a:rPr lang="zh-CN" altLang="en-US">
                <a:ea typeface="宋体" charset="-122"/>
              </a:rPr>
              <a:t>的下一个字符时，不要真正的移动</a:t>
            </a:r>
            <a:r>
              <a:rPr lang="en-US" altLang="zh-CN">
                <a:ea typeface="宋体" charset="-122"/>
              </a:rPr>
              <a:t>index ,</a:t>
            </a:r>
            <a:r>
              <a:rPr lang="zh-CN" altLang="en-US">
                <a:ea typeface="宋体" charset="-122"/>
              </a:rPr>
              <a:t>只是探测一下</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if (operStack.isOper(expression.substring(index + 1, index + 2).charAt(0)))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a:t>
            </a:r>
            <a:r>
              <a:rPr lang="zh-CN" altLang="en-US">
                <a:ea typeface="宋体" charset="-122"/>
              </a:rPr>
              <a:t>是操作符入栈</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numStack.push(Integer.parseInt(keepNum));</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keepNum = ""; // </a:t>
            </a:r>
            <a:r>
              <a:rPr lang="zh-CN" altLang="en-US">
                <a:ea typeface="宋体" charset="-122"/>
              </a:rPr>
              <a:t>清空</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numStack.push((ch + "").toInt) // ? '1' =&gt; 49 '3' "1"=&gt; 1</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index </a:t>
            </a:r>
            <a:r>
              <a:rPr lang="zh-CN" altLang="en-US">
                <a:ea typeface="宋体" charset="-122"/>
              </a:rPr>
              <a:t>后移</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index += 1;</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a:t>
            </a:r>
            <a:r>
              <a:rPr lang="zh-CN" altLang="en-US">
                <a:ea typeface="宋体" charset="-122"/>
              </a:rPr>
              <a:t>判断是否到表达式的最后</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if (index &gt;= expression.length())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break;</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a:t>
            </a:r>
            <a:r>
              <a:rPr lang="zh-CN" altLang="en-US">
                <a:ea typeface="宋体" charset="-122"/>
              </a:rPr>
              <a:t>当整个表达式扫描完毕后，依次从数栈和符号栈取出数据，进行运行，最后在数栈中的数据就是结果</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while (true)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if (operStack.isEmpty())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break;</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r>
              <a:rPr lang="zh-CN" altLang="en-US">
                <a:ea typeface="宋体" charset="-122"/>
              </a:rPr>
              <a:t>开始计算</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num1 = numStack.pop();</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num2 = numStack.pop();</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oper = operStack.pop();</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res = numStack.cal(num1, num2, oper);</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numStack.push(res); // </a:t>
            </a:r>
            <a:r>
              <a:rPr lang="zh-CN" altLang="en-US">
                <a:ea typeface="宋体" charset="-122"/>
              </a:rPr>
              <a:t>入栈</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r>
              <a:rPr lang="zh-CN" altLang="en-US">
                <a:ea typeface="宋体" charset="-122"/>
              </a:rPr>
              <a:t>将数字栈的最后结果</a:t>
            </a:r>
            <a:r>
              <a:rPr lang="en-US" altLang="zh-CN">
                <a:ea typeface="宋体" charset="-122"/>
              </a:rPr>
              <a:t>pop</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int res2 = numStack.pop();</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System.out.printf("</a:t>
            </a:r>
            <a:r>
              <a:rPr lang="zh-CN" altLang="en-US">
                <a:ea typeface="宋体" charset="-122"/>
              </a:rPr>
              <a:t>表达式 </a:t>
            </a:r>
            <a:r>
              <a:rPr lang="en-US" altLang="zh-CN">
                <a:ea typeface="宋体" charset="-122"/>
              </a:rPr>
              <a:t>%s = %d", expression, res2);</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a:t>
            </a:r>
          </a:p>
          <a:p>
            <a:pPr eaLnBrk="1" hangingPunct="1">
              <a:lnSpc>
                <a:spcPct val="90000"/>
              </a:lnSpc>
              <a:spcBef>
                <a:spcPct val="20000"/>
              </a:spcBef>
              <a:buClr>
                <a:schemeClr val="tx1"/>
              </a:buClr>
              <a:buSzPct val="70000"/>
              <a:buFont typeface="Wingdings" pitchFamily="2" charset="2"/>
              <a:buNone/>
            </a:pPr>
            <a:endParaRPr lang="en-US" altLang="zh-CN">
              <a:ea typeface="宋体" charset="-122"/>
            </a:endParaRPr>
          </a:p>
          <a:p>
            <a:pPr eaLnBrk="1" hangingPunct="1">
              <a:lnSpc>
                <a:spcPct val="90000"/>
              </a:lnSpc>
              <a:spcBef>
                <a:spcPct val="20000"/>
              </a:spcBef>
              <a:buClr>
                <a:schemeClr val="tx1"/>
              </a:buClr>
              <a:buSzPct val="70000"/>
              <a:buFont typeface="Wingdings" pitchFamily="2" charset="2"/>
              <a:buNone/>
            </a:pPr>
            <a:r>
              <a:rPr lang="en-US" altLang="zh-CN">
                <a:ea typeface="宋体" charset="-122"/>
              </a:rPr>
              <a:t>class ArrayStack2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private int maxSize;// </a:t>
            </a:r>
            <a:r>
              <a:rPr lang="zh-CN" altLang="en-US">
                <a:ea typeface="宋体" charset="-122"/>
              </a:rPr>
              <a:t>栈的大小</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public int[] stack;//</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a:t>
            </a:r>
            <a:r>
              <a:rPr lang="zh-CN" altLang="en-US">
                <a:ea typeface="宋体" charset="-122"/>
              </a:rPr>
              <a:t>栈顶</a:t>
            </a:r>
            <a:r>
              <a:rPr lang="en-US" altLang="zh-CN">
                <a:ea typeface="宋体" charset="-122"/>
              </a:rPr>
              <a:t>, </a:t>
            </a:r>
            <a:r>
              <a:rPr lang="zh-CN" altLang="en-US">
                <a:ea typeface="宋体" charset="-122"/>
              </a:rPr>
              <a:t>初始化为</a:t>
            </a:r>
            <a:r>
              <a:rPr lang="en-US" altLang="zh-CN">
                <a:ea typeface="宋体" charset="-122"/>
              </a:rPr>
              <a:t>-1</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public int top = -1;</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public ArrayStack2(int size)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maxSize = size;</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stack = new int[maxSize];</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a:t>
            </a:r>
            <a:r>
              <a:rPr lang="zh-CN" altLang="en-US">
                <a:ea typeface="宋体" charset="-122"/>
              </a:rPr>
              <a:t>栈满</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public boolean isFull()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return top == maxSize - 1;</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a:t>
            </a:r>
            <a:r>
              <a:rPr lang="zh-CN" altLang="en-US">
                <a:ea typeface="宋体" charset="-122"/>
              </a:rPr>
              <a:t>栈空</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public boolean isEmpty()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return top == -1;</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a:t>
            </a:r>
            <a:r>
              <a:rPr lang="zh-CN" altLang="en-US">
                <a:ea typeface="宋体" charset="-122"/>
              </a:rPr>
              <a:t>入栈</a:t>
            </a:r>
            <a:r>
              <a:rPr lang="en-US" altLang="zh-CN">
                <a:ea typeface="宋体" charset="-122"/>
              </a:rPr>
              <a:t>, </a:t>
            </a:r>
            <a:r>
              <a:rPr lang="zh-CN" altLang="en-US">
                <a:ea typeface="宋体" charset="-122"/>
              </a:rPr>
              <a:t>放入数据</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public void push(int value)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if (isFull())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System.out.println("</a:t>
            </a:r>
            <a:r>
              <a:rPr lang="zh-CN" altLang="en-US">
                <a:ea typeface="宋体" charset="-122"/>
              </a:rPr>
              <a:t>栈满</a:t>
            </a:r>
            <a:r>
              <a:rPr lang="en-US" altLang="zh-CN">
                <a:ea typeface="宋体" charset="-122"/>
              </a:rPr>
              <a:t>");</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return;</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top += 1;</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stack[top] = value;</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a:t>
            </a:r>
            <a:r>
              <a:rPr lang="zh-CN" altLang="en-US">
                <a:ea typeface="宋体" charset="-122"/>
              </a:rPr>
              <a:t>出栈</a:t>
            </a:r>
            <a:r>
              <a:rPr lang="en-US" altLang="zh-CN">
                <a:ea typeface="宋体" charset="-122"/>
              </a:rPr>
              <a:t>, </a:t>
            </a:r>
            <a:r>
              <a:rPr lang="zh-CN" altLang="en-US">
                <a:ea typeface="宋体" charset="-122"/>
              </a:rPr>
              <a:t>取出数据</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public int pop()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if (isEmpty())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throw new RuntimeException("</a:t>
            </a:r>
            <a:r>
              <a:rPr lang="zh-CN" altLang="en-US">
                <a:ea typeface="宋体" charset="-122"/>
              </a:rPr>
              <a:t>栈空</a:t>
            </a:r>
            <a:r>
              <a:rPr lang="en-US" altLang="zh-CN">
                <a:ea typeface="宋体" charset="-122"/>
              </a:rPr>
              <a:t>");</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int value = stack[top];</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top -= 1;</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return value;</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a:t>
            </a:r>
            <a:r>
              <a:rPr lang="zh-CN" altLang="en-US">
                <a:ea typeface="宋体" charset="-122"/>
              </a:rPr>
              <a:t>遍历栈</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public void list()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if (isEmpty())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System.out.println("</a:t>
            </a:r>
            <a:r>
              <a:rPr lang="zh-CN" altLang="en-US">
                <a:ea typeface="宋体" charset="-122"/>
              </a:rPr>
              <a:t>栈空，没有数据</a:t>
            </a:r>
            <a:r>
              <a:rPr lang="en-US" altLang="zh-CN">
                <a:ea typeface="宋体" charset="-122"/>
              </a:rPr>
              <a:t>");</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return;</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for (int i = top; i &gt;= 0; i--)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System.out.printf("stack[%d]=%d\n", i, stack[i]);</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a:t>
            </a:r>
            <a:r>
              <a:rPr lang="zh-CN" altLang="en-US">
                <a:ea typeface="宋体" charset="-122"/>
              </a:rPr>
              <a:t>返回运算符的优先级</a:t>
            </a:r>
            <a:r>
              <a:rPr lang="en-US" altLang="zh-CN">
                <a:ea typeface="宋体" charset="-122"/>
              </a:rPr>
              <a:t>, </a:t>
            </a:r>
            <a:r>
              <a:rPr lang="zh-CN" altLang="en-US">
                <a:ea typeface="宋体" charset="-122"/>
              </a:rPr>
              <a:t>是程序员定</a:t>
            </a:r>
            <a:r>
              <a:rPr lang="en-US" altLang="zh-CN">
                <a:ea typeface="宋体" charset="-122"/>
              </a:rPr>
              <a:t>, </a:t>
            </a:r>
            <a:r>
              <a:rPr lang="zh-CN" altLang="en-US">
                <a:ea typeface="宋体" charset="-122"/>
              </a:rPr>
              <a:t>数字越大，优先级越高</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 + 1 =&gt; 0 *[] /[] =&gt; 1</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public int priority(int oper)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if (oper == '*' || oper == '/')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return 1;</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else if (oper == '+' || oper == '-')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return 0;</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else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return -1; // </a:t>
            </a:r>
            <a:r>
              <a:rPr lang="zh-CN" altLang="en-US">
                <a:ea typeface="宋体" charset="-122"/>
              </a:rPr>
              <a:t>不正确</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public boolean isOper(char value)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return value == '+' || value == '-' || value == '/' || value ==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a:t>
            </a:r>
            <a:r>
              <a:rPr lang="zh-CN" altLang="en-US">
                <a:ea typeface="宋体" charset="-122"/>
              </a:rPr>
              <a:t>计算方法</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public int cal(int num1, int num2, int oper)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int res = 0;</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switch (oper)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case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res = num1 + num2;</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break;</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case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res = num2 - num1;</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break;</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case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res = num1 * num2;</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break;</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case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res = num2 / num1;</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break;</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default:</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break;</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return res;</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a:t>
            </a: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49</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r>
              <a:rPr lang="en-US" altLang="zh-CN">
                <a:ea typeface="宋体" charset="-122"/>
              </a:rPr>
              <a:t>//</a:t>
            </a:r>
            <a:r>
              <a:rPr lang="zh-CN" altLang="en-US">
                <a:ea typeface="宋体" charset="-122"/>
              </a:rPr>
              <a:t>先谈思路</a:t>
            </a:r>
          </a:p>
          <a:p>
            <a:r>
              <a:rPr lang="en-US" altLang="zh-CN">
                <a:ea typeface="宋体" charset="-122"/>
              </a:rPr>
              <a:t>1.</a:t>
            </a:r>
            <a:r>
              <a:rPr lang="zh-CN" altLang="en-US">
                <a:ea typeface="宋体" charset="-122"/>
              </a:rPr>
              <a:t>扫描给出的计算表达式 </a:t>
            </a:r>
          </a:p>
          <a:p>
            <a:r>
              <a:rPr lang="en-US" altLang="zh-CN">
                <a:ea typeface="宋体" charset="-122"/>
              </a:rPr>
              <a:t>2.</a:t>
            </a:r>
            <a:r>
              <a:rPr lang="zh-CN" altLang="en-US">
                <a:ea typeface="宋体" charset="-122"/>
              </a:rPr>
              <a:t>如果是数字，就直接入数栈</a:t>
            </a:r>
          </a:p>
          <a:p>
            <a:r>
              <a:rPr lang="en-US" altLang="zh-CN">
                <a:ea typeface="宋体" charset="-122"/>
              </a:rPr>
              <a:t>3.</a:t>
            </a:r>
            <a:r>
              <a:rPr lang="zh-CN" altLang="en-US">
                <a:ea typeface="宋体" charset="-122"/>
              </a:rPr>
              <a:t>如果是操作符，就分两种情况比较</a:t>
            </a:r>
            <a:r>
              <a:rPr lang="en-US" altLang="zh-CN">
                <a:ea typeface="宋体" charset="-122"/>
              </a:rPr>
              <a:t>:</a:t>
            </a:r>
          </a:p>
          <a:p>
            <a:r>
              <a:rPr lang="en-US" altLang="zh-CN">
                <a:ea typeface="宋体" charset="-122"/>
              </a:rPr>
              <a:t>3.1 </a:t>
            </a:r>
            <a:r>
              <a:rPr lang="zh-CN" altLang="en-US">
                <a:ea typeface="宋体" charset="-122"/>
              </a:rPr>
              <a:t>如果当前操作符栈为空，就入栈</a:t>
            </a:r>
          </a:p>
          <a:p>
            <a:r>
              <a:rPr lang="en-US" altLang="zh-CN">
                <a:ea typeface="宋体" charset="-122"/>
              </a:rPr>
              <a:t>3.2 </a:t>
            </a:r>
            <a:r>
              <a:rPr lang="zh-CN" altLang="en-US">
                <a:ea typeface="宋体" charset="-122"/>
              </a:rPr>
              <a:t>如果操作符栈有操作符，就比较</a:t>
            </a:r>
            <a:r>
              <a:rPr lang="en-US" altLang="zh-CN">
                <a:ea typeface="宋体" charset="-122"/>
              </a:rPr>
              <a:t>.</a:t>
            </a:r>
            <a:r>
              <a:rPr lang="zh-CN" altLang="en-US">
                <a:ea typeface="宋体" charset="-122"/>
              </a:rPr>
              <a:t>如果当前操作符的优先级小于或者栈中的操作符，就要从数栈</a:t>
            </a:r>
            <a:r>
              <a:rPr lang="en-US" altLang="zh-CN">
                <a:ea typeface="宋体" charset="-122"/>
              </a:rPr>
              <a:t>pop</a:t>
            </a:r>
            <a:r>
              <a:rPr lang="zh-CN" altLang="en-US">
                <a:ea typeface="宋体" charset="-122"/>
              </a:rPr>
              <a:t>出两个数，从符号栈中</a:t>
            </a:r>
            <a:r>
              <a:rPr lang="en-US" altLang="zh-CN">
                <a:ea typeface="宋体" charset="-122"/>
              </a:rPr>
              <a:t>pop</a:t>
            </a:r>
            <a:r>
              <a:rPr lang="zh-CN" altLang="en-US">
                <a:ea typeface="宋体" charset="-122"/>
              </a:rPr>
              <a:t>出一个符号，运算结果入数栈</a:t>
            </a:r>
            <a:r>
              <a:rPr lang="en-US" altLang="zh-CN">
                <a:ea typeface="宋体" charset="-122"/>
              </a:rPr>
              <a:t>,</a:t>
            </a:r>
            <a:r>
              <a:rPr lang="zh-CN" altLang="en-US">
                <a:ea typeface="宋体" charset="-122"/>
              </a:rPr>
              <a:t>然后再把当前操作符入符号栈</a:t>
            </a:r>
          </a:p>
          <a:p>
            <a:r>
              <a:rPr lang="en-US" altLang="zh-CN">
                <a:ea typeface="宋体" charset="-122"/>
              </a:rPr>
              <a:t>4. </a:t>
            </a:r>
            <a:r>
              <a:rPr lang="zh-CN" altLang="en-US">
                <a:ea typeface="宋体" charset="-122"/>
              </a:rPr>
              <a:t>当扫描完毕后，顺序弹出数栈和符号栈进行运算</a:t>
            </a:r>
          </a:p>
          <a:p>
            <a:r>
              <a:rPr lang="en-US" altLang="zh-CN">
                <a:ea typeface="宋体" charset="-122"/>
              </a:rPr>
              <a:t>//</a:t>
            </a:r>
            <a:r>
              <a:rPr lang="zh-CN" altLang="en-US">
                <a:ea typeface="宋体" charset="-122"/>
              </a:rPr>
              <a:t>先搞定 </a:t>
            </a:r>
            <a:r>
              <a:rPr lang="en-US" altLang="zh-CN">
                <a:ea typeface="宋体" charset="-122"/>
              </a:rPr>
              <a:t>3+2*6-2=13   // ////</a:t>
            </a:r>
            <a:r>
              <a:rPr lang="zh-CN" altLang="en-US">
                <a:ea typeface="宋体" charset="-122"/>
              </a:rPr>
              <a:t>多位数的 </a:t>
            </a:r>
            <a:r>
              <a:rPr lang="en-US" altLang="zh-CN">
                <a:ea typeface="宋体" charset="-122"/>
              </a:rPr>
              <a:t>30+2*6-2 &amp; "30+21*6-126"; </a:t>
            </a:r>
          </a:p>
          <a:p>
            <a:r>
              <a:rPr lang="en-US" altLang="zh-CN">
                <a:ea typeface="宋体" charset="-122"/>
              </a:rPr>
              <a:t>//</a:t>
            </a:r>
            <a:r>
              <a:rPr lang="zh-CN" altLang="en-US">
                <a:ea typeface="宋体" charset="-122"/>
              </a:rPr>
              <a:t>再搞定  </a:t>
            </a:r>
            <a:r>
              <a:rPr lang="en-US" altLang="zh-CN">
                <a:ea typeface="宋体" charset="-122"/>
              </a:rPr>
              <a:t>7*2*2-5+1-5*3-4  &amp; 7*2*2-5+1-50*3-4; // </a:t>
            </a:r>
          </a:p>
          <a:p>
            <a:endParaRPr lang="en-US" altLang="zh-CN">
              <a:ea typeface="宋体" charset="-122"/>
            </a:endParaRPr>
          </a:p>
          <a:p>
            <a:r>
              <a:rPr lang="zh-CN" altLang="en-US" b="1">
                <a:ea typeface="宋体" charset="-122"/>
              </a:rPr>
              <a:t>给同学们说明目前完成代码的问题和</a:t>
            </a:r>
            <a:r>
              <a:rPr lang="en-US" altLang="zh-CN" b="1">
                <a:ea typeface="宋体" charset="-122"/>
              </a:rPr>
              <a:t>bug</a:t>
            </a:r>
            <a:r>
              <a:rPr lang="en-US" altLang="zh-CN">
                <a:ea typeface="宋体" charset="-122"/>
              </a:rPr>
              <a:t>:</a:t>
            </a:r>
            <a:r>
              <a:rPr lang="en-US" altLang="zh-CN" baseline="0">
                <a:ea typeface="宋体" charset="-122"/>
              </a:rPr>
              <a:t> </a:t>
            </a:r>
            <a:r>
              <a:rPr lang="zh-CN" altLang="en-US" baseline="0">
                <a:ea typeface="宋体" charset="-122"/>
              </a:rPr>
              <a:t>这个代码有</a:t>
            </a:r>
            <a:r>
              <a:rPr lang="en-US" altLang="zh-CN" baseline="0">
                <a:ea typeface="宋体" charset="-122"/>
              </a:rPr>
              <a:t>bug,</a:t>
            </a:r>
            <a:r>
              <a:rPr lang="zh-CN" altLang="en-US" baseline="0">
                <a:ea typeface="宋体" charset="-122"/>
              </a:rPr>
              <a:t>具体规律初步看起来如下</a:t>
            </a:r>
            <a:r>
              <a:rPr lang="en-US" altLang="zh-CN" baseline="0">
                <a:ea typeface="宋体" charset="-122"/>
              </a:rPr>
              <a:t>:</a:t>
            </a:r>
          </a:p>
          <a:p>
            <a:endParaRPr lang="en-US" altLang="zh-CN" baseline="0">
              <a:ea typeface="宋体" charset="-122"/>
            </a:endParaRPr>
          </a:p>
          <a:p>
            <a:pPr marL="228600" marR="0" indent="-228600" algn="l" defTabSz="914400" rtl="0" eaLnBrk="1" fontAlgn="auto" latinLnBrk="0" hangingPunct="1">
              <a:lnSpc>
                <a:spcPct val="100000"/>
              </a:lnSpc>
              <a:spcBef>
                <a:spcPts val="0"/>
              </a:spcBef>
              <a:spcAft>
                <a:spcPts val="0"/>
              </a:spcAft>
              <a:buClrTx/>
              <a:buSzTx/>
              <a:buFontTx/>
              <a:buAutoNum type="arabicParenR"/>
              <a:tabLst/>
              <a:defRPr/>
            </a:pPr>
            <a:r>
              <a:rPr lang="en-US" altLang="zh-CN" sz="1200" b="1" kern="1200">
                <a:solidFill>
                  <a:schemeClr val="tx1"/>
                </a:solidFill>
                <a:effectLst/>
                <a:latin typeface="+mn-lt"/>
                <a:ea typeface="+mn-ea"/>
                <a:cs typeface="+mn-cs"/>
              </a:rPr>
              <a:t>"30+2*6-2" 0k</a:t>
            </a:r>
          </a:p>
          <a:p>
            <a:pPr marL="228600" marR="0" indent="-228600" algn="l" defTabSz="914400" rtl="0" eaLnBrk="1" fontAlgn="auto" latinLnBrk="0" hangingPunct="1">
              <a:lnSpc>
                <a:spcPct val="100000"/>
              </a:lnSpc>
              <a:spcBef>
                <a:spcPts val="0"/>
              </a:spcBef>
              <a:spcAft>
                <a:spcPts val="0"/>
              </a:spcAft>
              <a:buClrTx/>
              <a:buSzTx/>
              <a:buFontTx/>
              <a:buAutoNum type="arabicParenR"/>
              <a:tabLst/>
              <a:defRPr/>
            </a:pPr>
            <a:r>
              <a:rPr lang="en-US" altLang="zh-CN" sz="1200" b="1" kern="1200">
                <a:solidFill>
                  <a:schemeClr val="tx1"/>
                </a:solidFill>
                <a:effectLst/>
                <a:latin typeface="+mn-lt"/>
                <a:ea typeface="+mn-ea"/>
                <a:cs typeface="+mn-cs"/>
              </a:rPr>
              <a:t>"30+2*6-2*7" ok</a:t>
            </a:r>
          </a:p>
          <a:p>
            <a:pPr marL="228600" marR="0" indent="-228600" algn="l" defTabSz="914400" rtl="0" eaLnBrk="1" fontAlgn="auto" latinLnBrk="0" hangingPunct="1">
              <a:lnSpc>
                <a:spcPct val="100000"/>
              </a:lnSpc>
              <a:spcBef>
                <a:spcPts val="0"/>
              </a:spcBef>
              <a:spcAft>
                <a:spcPts val="0"/>
              </a:spcAft>
              <a:buClrTx/>
              <a:buSzTx/>
              <a:buFontTx/>
              <a:buAutoNum type="arabicParenR"/>
              <a:tabLst/>
              <a:defRPr/>
            </a:pPr>
            <a:r>
              <a:rPr lang="en-US" altLang="zh-CN" sz="1200" b="1" kern="1200">
                <a:solidFill>
                  <a:schemeClr val="tx1"/>
                </a:solidFill>
                <a:effectLst/>
                <a:latin typeface="+mn-lt"/>
                <a:ea typeface="+mn-ea"/>
                <a:cs typeface="+mn-cs"/>
              </a:rPr>
              <a:t>"30+2*6-2*7-10" // </a:t>
            </a:r>
            <a:r>
              <a:rPr lang="zh-CN" altLang="en-US" sz="1200" b="1" kern="1200">
                <a:solidFill>
                  <a:schemeClr val="tx1"/>
                </a:solidFill>
                <a:effectLst/>
                <a:latin typeface="+mn-lt"/>
                <a:ea typeface="+mn-ea"/>
                <a:cs typeface="+mn-cs"/>
              </a:rPr>
              <a:t>计算有问题</a:t>
            </a:r>
            <a:endParaRPr lang="en-US" altLang="zh-CN" sz="1200" b="1" kern="1200">
              <a:solidFill>
                <a:schemeClr val="tx1"/>
              </a:solidFill>
              <a:effectLst/>
              <a:latin typeface="+mn-lt"/>
              <a:ea typeface="+mn-ea"/>
              <a:cs typeface="+mn-cs"/>
            </a:endParaRPr>
          </a:p>
          <a:p>
            <a:pPr marL="228600" marR="0" indent="-228600" algn="l" defTabSz="914400" rtl="0" eaLnBrk="1" fontAlgn="auto" latinLnBrk="0" hangingPunct="1">
              <a:lnSpc>
                <a:spcPct val="100000"/>
              </a:lnSpc>
              <a:spcBef>
                <a:spcPts val="0"/>
              </a:spcBef>
              <a:spcAft>
                <a:spcPts val="0"/>
              </a:spcAft>
              <a:buClrTx/>
              <a:buSzTx/>
              <a:buFontTx/>
              <a:buAutoNum type="arabicParenR"/>
              <a:tabLst/>
              <a:defRPr/>
            </a:pPr>
            <a:endParaRPr lang="en-US" altLang="zh-CN" sz="1200" b="1" kern="120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b="1" kern="1200">
                <a:solidFill>
                  <a:schemeClr val="tx1"/>
                </a:solidFill>
                <a:effectLst/>
                <a:latin typeface="+mn-lt"/>
                <a:ea typeface="+mn-ea"/>
                <a:cs typeface="+mn-cs"/>
              </a:rPr>
              <a:t>总结：好像是出现一次</a:t>
            </a:r>
            <a:r>
              <a:rPr lang="en-US" altLang="zh-CN" sz="1200" b="1" kern="1200">
                <a:solidFill>
                  <a:schemeClr val="tx1"/>
                </a:solidFill>
                <a:effectLst/>
                <a:latin typeface="+mn-lt"/>
                <a:ea typeface="+mn-ea"/>
                <a:cs typeface="+mn-cs"/>
              </a:rPr>
              <a:t>*</a:t>
            </a:r>
            <a:r>
              <a:rPr lang="zh-CN" altLang="en-US" sz="1200" b="1" kern="1200">
                <a:solidFill>
                  <a:schemeClr val="tx1"/>
                </a:solidFill>
                <a:effectLst/>
                <a:latin typeface="+mn-lt"/>
                <a:ea typeface="+mn-ea"/>
                <a:cs typeface="+mn-cs"/>
              </a:rPr>
              <a:t>号后，后面还可以出现</a:t>
            </a:r>
            <a:r>
              <a:rPr lang="en-US" altLang="zh-CN" sz="1200" b="1" kern="1200">
                <a:solidFill>
                  <a:schemeClr val="tx1"/>
                </a:solidFill>
                <a:effectLst/>
                <a:latin typeface="+mn-lt"/>
                <a:ea typeface="+mn-ea"/>
                <a:cs typeface="+mn-cs"/>
              </a:rPr>
              <a:t>*</a:t>
            </a:r>
            <a:r>
              <a:rPr lang="en-US" altLang="zh-CN" sz="1200" b="1" kern="1200" baseline="0">
                <a:solidFill>
                  <a:schemeClr val="tx1"/>
                </a:solidFill>
                <a:effectLst/>
                <a:latin typeface="+mn-lt"/>
                <a:ea typeface="+mn-ea"/>
                <a:cs typeface="+mn-cs"/>
              </a:rPr>
              <a:t> </a:t>
            </a:r>
            <a:r>
              <a:rPr lang="zh-CN" altLang="en-US" sz="1200" b="1" kern="1200" baseline="0">
                <a:solidFill>
                  <a:schemeClr val="tx1"/>
                </a:solidFill>
                <a:effectLst/>
                <a:latin typeface="+mn-lt"/>
                <a:ea typeface="+mn-ea"/>
                <a:cs typeface="+mn-cs"/>
              </a:rPr>
              <a:t>但是第二次出现</a:t>
            </a:r>
            <a:r>
              <a:rPr lang="en-US" altLang="zh-CN" sz="1200" b="1" kern="1200" baseline="0">
                <a:solidFill>
                  <a:schemeClr val="tx1"/>
                </a:solidFill>
                <a:effectLst/>
                <a:latin typeface="+mn-lt"/>
                <a:ea typeface="+mn-ea"/>
                <a:cs typeface="+mn-cs"/>
              </a:rPr>
              <a:t>*</a:t>
            </a:r>
            <a:r>
              <a:rPr lang="zh-CN" altLang="en-US" sz="1200" b="1" kern="1200" baseline="0">
                <a:solidFill>
                  <a:schemeClr val="tx1"/>
                </a:solidFill>
                <a:effectLst/>
                <a:latin typeface="+mn-lt"/>
                <a:ea typeface="+mn-ea"/>
                <a:cs typeface="+mn-cs"/>
              </a:rPr>
              <a:t>号后，就不能再有其它的运算符了</a:t>
            </a:r>
            <a:r>
              <a:rPr lang="en-US" altLang="zh-CN" sz="1200" b="1" kern="1200" baseline="0">
                <a:solidFill>
                  <a:schemeClr val="tx1"/>
                </a:solidFill>
                <a:effectLst/>
                <a:latin typeface="+mn-lt"/>
                <a:ea typeface="+mn-ea"/>
                <a:cs typeface="+mn-cs"/>
              </a:rPr>
              <a:t>(</a:t>
            </a:r>
            <a:r>
              <a:rPr lang="zh-CN" altLang="en-US" sz="1200" b="1" kern="1200" baseline="0">
                <a:solidFill>
                  <a:schemeClr val="tx1"/>
                </a:solidFill>
                <a:effectLst/>
                <a:latin typeface="+mn-lt"/>
                <a:ea typeface="+mn-ea"/>
                <a:cs typeface="+mn-cs"/>
              </a:rPr>
              <a:t>比如</a:t>
            </a:r>
            <a:r>
              <a:rPr lang="en-US" altLang="zh-CN" sz="1200" b="1" kern="1200" baseline="0">
                <a:solidFill>
                  <a:schemeClr val="tx1"/>
                </a:solidFill>
                <a:effectLst/>
                <a:latin typeface="+mn-lt"/>
                <a:ea typeface="+mn-ea"/>
                <a:cs typeface="+mn-cs"/>
              </a:rPr>
              <a:t>+,-)</a:t>
            </a:r>
            <a:endParaRPr lang="zh-CN" altLang="en-US" sz="1200" b="1" kern="1200">
              <a:solidFill>
                <a:schemeClr val="tx1"/>
              </a:solidFill>
              <a:effectLst/>
              <a:latin typeface="+mn-lt"/>
              <a:ea typeface="+mn-ea"/>
              <a:cs typeface="+mn-cs"/>
            </a:endParaRPr>
          </a:p>
          <a:p>
            <a:pPr marL="228600" marR="0" indent="-228600" algn="l" defTabSz="914400" rtl="0" eaLnBrk="1" fontAlgn="auto" latinLnBrk="0" hangingPunct="1">
              <a:lnSpc>
                <a:spcPct val="100000"/>
              </a:lnSpc>
              <a:spcBef>
                <a:spcPts val="0"/>
              </a:spcBef>
              <a:spcAft>
                <a:spcPts val="0"/>
              </a:spcAft>
              <a:buClrTx/>
              <a:buSzTx/>
              <a:buFontTx/>
              <a:buAutoNum type="arabicParenR"/>
              <a:tabLst/>
              <a:defRPr/>
            </a:pPr>
            <a:endParaRPr lang="en-US" altLang="zh-CN" sz="1200" b="1" kern="120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b="1" kern="1200">
                <a:solidFill>
                  <a:schemeClr val="tx1"/>
                </a:solidFill>
                <a:effectLst/>
                <a:latin typeface="+mn-lt"/>
                <a:ea typeface="+mn-ea"/>
                <a:cs typeface="+mn-cs"/>
              </a:rPr>
              <a:t>注意：我再讲</a:t>
            </a:r>
            <a:r>
              <a:rPr lang="en-US" altLang="zh-CN" sz="1200" b="1" kern="1200">
                <a:solidFill>
                  <a:schemeClr val="tx1"/>
                </a:solidFill>
                <a:effectLst/>
                <a:latin typeface="+mn-lt"/>
                <a:ea typeface="+mn-ea"/>
                <a:cs typeface="+mn-cs"/>
              </a:rPr>
              <a:t>php</a:t>
            </a:r>
            <a:r>
              <a:rPr lang="zh-CN" altLang="en-US" sz="1200" b="1" kern="1200">
                <a:solidFill>
                  <a:schemeClr val="tx1"/>
                </a:solidFill>
                <a:effectLst/>
                <a:latin typeface="+mn-lt"/>
                <a:ea typeface="+mn-ea"/>
                <a:cs typeface="+mn-cs"/>
              </a:rPr>
              <a:t>算法时，代码和这个有微小区别，是不是已经修复过了，在看看我的</a:t>
            </a:r>
            <a:r>
              <a:rPr lang="en-US" altLang="zh-CN" sz="1200" b="1" kern="1200">
                <a:solidFill>
                  <a:schemeClr val="tx1"/>
                </a:solidFill>
                <a:effectLst/>
                <a:latin typeface="+mn-lt"/>
                <a:ea typeface="+mn-ea"/>
                <a:cs typeface="+mn-cs"/>
              </a:rPr>
              <a:t>php</a:t>
            </a:r>
            <a:r>
              <a:rPr lang="zh-CN" altLang="en-US" sz="1200" b="1" kern="1200">
                <a:solidFill>
                  <a:schemeClr val="tx1"/>
                </a:solidFill>
                <a:effectLst/>
                <a:latin typeface="+mn-lt"/>
                <a:ea typeface="+mn-ea"/>
                <a:cs typeface="+mn-cs"/>
              </a:rPr>
              <a:t>算法公开课，看看能否解决</a:t>
            </a:r>
            <a:r>
              <a:rPr lang="en-US" altLang="zh-CN" sz="1200" b="1" kern="1200">
                <a:solidFill>
                  <a:schemeClr val="tx1"/>
                </a:solidFill>
                <a:effectLst/>
                <a:latin typeface="+mn-lt"/>
                <a:ea typeface="+mn-ea"/>
                <a:cs typeface="+mn-cs"/>
              </a:rPr>
              <a:t>!!!</a:t>
            </a:r>
            <a:endParaRPr lang="zh-CN" altLang="en-US" sz="1200" b="1" kern="120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b="1" kern="1200">
                <a:solidFill>
                  <a:schemeClr val="tx1"/>
                </a:solidFill>
                <a:effectLst/>
                <a:latin typeface="+mn-lt"/>
                <a:ea typeface="+mn-ea"/>
                <a:cs typeface="+mn-cs"/>
              </a:rPr>
              <a:t>具体视频：</a:t>
            </a:r>
            <a:r>
              <a:rPr lang="zh-CN" altLang="en-US" sz="1200" b="1" kern="1200" baseline="0">
                <a:solidFill>
                  <a:schemeClr val="tx1"/>
                </a:solidFill>
                <a:effectLst/>
                <a:latin typeface="+mn-lt"/>
                <a:ea typeface="+mn-ea"/>
                <a:cs typeface="+mn-cs"/>
              </a:rPr>
              <a:t> </a:t>
            </a:r>
            <a:r>
              <a:rPr lang="en-US" altLang="zh-CN" sz="1200" b="1" kern="1200" baseline="0">
                <a:solidFill>
                  <a:schemeClr val="tx1"/>
                </a:solidFill>
                <a:effectLst/>
                <a:latin typeface="+mn-lt"/>
                <a:ea typeface="+mn-ea"/>
                <a:cs typeface="+mn-cs"/>
              </a:rPr>
              <a:t>I:\z\1\</a:t>
            </a:r>
            <a:r>
              <a:rPr lang="zh-CN" altLang="en-US" sz="1200" b="1" kern="1200" baseline="0">
                <a:solidFill>
                  <a:schemeClr val="tx1"/>
                </a:solidFill>
                <a:effectLst/>
                <a:latin typeface="+mn-lt"/>
                <a:ea typeface="+mn-ea"/>
                <a:cs typeface="+mn-cs"/>
              </a:rPr>
              <a:t>公开课 工资 营销资料等</a:t>
            </a:r>
            <a:r>
              <a:rPr lang="en-US" altLang="zh-CN" sz="1200" b="1" kern="1200" baseline="0">
                <a:solidFill>
                  <a:schemeClr val="tx1"/>
                </a:solidFill>
                <a:effectLst/>
                <a:latin typeface="+mn-lt"/>
                <a:ea typeface="+mn-ea"/>
                <a:cs typeface="+mn-cs"/>
              </a:rPr>
              <a:t>\backup-new\</a:t>
            </a:r>
            <a:r>
              <a:rPr lang="zh-CN" altLang="en-US" sz="1200" b="1" kern="1200" baseline="0">
                <a:solidFill>
                  <a:schemeClr val="tx1"/>
                </a:solidFill>
                <a:effectLst/>
                <a:latin typeface="+mn-lt"/>
                <a:ea typeface="+mn-ea"/>
                <a:cs typeface="+mn-cs"/>
              </a:rPr>
              <a:t>韩顺平</a:t>
            </a:r>
            <a:r>
              <a:rPr lang="en-US" altLang="zh-CN" sz="1200" b="1" kern="1200" baseline="0">
                <a:solidFill>
                  <a:schemeClr val="tx1"/>
                </a:solidFill>
                <a:effectLst/>
                <a:latin typeface="+mn-lt"/>
                <a:ea typeface="+mn-ea"/>
                <a:cs typeface="+mn-cs"/>
              </a:rPr>
              <a:t>PHP</a:t>
            </a:r>
            <a:r>
              <a:rPr lang="zh-CN" altLang="en-US" sz="1200" b="1" kern="1200" baseline="0">
                <a:solidFill>
                  <a:schemeClr val="tx1"/>
                </a:solidFill>
                <a:effectLst/>
                <a:latin typeface="+mn-lt"/>
                <a:ea typeface="+mn-ea"/>
                <a:cs typeface="+mn-cs"/>
              </a:rPr>
              <a:t>公开课</a:t>
            </a:r>
            <a:r>
              <a:rPr lang="en-US" altLang="zh-CN" sz="1200" b="1" kern="1200" baseline="0">
                <a:solidFill>
                  <a:schemeClr val="tx1"/>
                </a:solidFill>
                <a:effectLst/>
                <a:latin typeface="+mn-lt"/>
                <a:ea typeface="+mn-ea"/>
                <a:cs typeface="+mn-cs"/>
              </a:rPr>
              <a:t>\php</a:t>
            </a:r>
            <a:r>
              <a:rPr lang="zh-CN" altLang="en-US" sz="1200" b="1" kern="1200" baseline="0">
                <a:solidFill>
                  <a:schemeClr val="tx1"/>
                </a:solidFill>
                <a:effectLst/>
                <a:latin typeface="+mn-lt"/>
                <a:ea typeface="+mn-ea"/>
                <a:cs typeface="+mn-cs"/>
              </a:rPr>
              <a:t>程序员玩转算法</a:t>
            </a:r>
            <a:r>
              <a:rPr lang="en-US" altLang="zh-CN" sz="1200" b="1" kern="1200" baseline="0">
                <a:solidFill>
                  <a:schemeClr val="tx1"/>
                </a:solidFill>
                <a:effectLst/>
                <a:latin typeface="+mn-lt"/>
                <a:ea typeface="+mn-ea"/>
                <a:cs typeface="+mn-cs"/>
              </a:rPr>
              <a:t>\php</a:t>
            </a:r>
            <a:r>
              <a:rPr lang="zh-CN" altLang="en-US" sz="1200" b="1" kern="1200" baseline="0">
                <a:solidFill>
                  <a:schemeClr val="tx1"/>
                </a:solidFill>
                <a:effectLst/>
                <a:latin typeface="+mn-lt"/>
                <a:ea typeface="+mn-ea"/>
                <a:cs typeface="+mn-cs"/>
              </a:rPr>
              <a:t>程序员玩转算法 </a:t>
            </a:r>
            <a:r>
              <a:rPr lang="en-US" altLang="zh-CN" sz="1200" b="1" kern="1200" baseline="0">
                <a:solidFill>
                  <a:schemeClr val="tx1"/>
                </a:solidFill>
                <a:effectLst/>
                <a:latin typeface="+mn-lt"/>
                <a:ea typeface="+mn-ea"/>
                <a:cs typeface="+mn-cs"/>
              </a:rPr>
              <a:t>- </a:t>
            </a:r>
            <a:r>
              <a:rPr lang="zh-CN" altLang="en-US" sz="1200" b="1" kern="1200" baseline="0">
                <a:solidFill>
                  <a:schemeClr val="tx1"/>
                </a:solidFill>
                <a:effectLst/>
                <a:latin typeface="+mn-lt"/>
                <a:ea typeface="+mn-ea"/>
                <a:cs typeface="+mn-cs"/>
              </a:rPr>
              <a:t>资料</a:t>
            </a:r>
            <a:r>
              <a:rPr lang="en-US" altLang="zh-CN" sz="1200" b="1" kern="1200" baseline="0">
                <a:solidFill>
                  <a:schemeClr val="tx1"/>
                </a:solidFill>
                <a:effectLst/>
                <a:latin typeface="+mn-lt"/>
                <a:ea typeface="+mn-ea"/>
                <a:cs typeface="+mn-cs"/>
              </a:rPr>
              <a:t>\video\</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b="1" kern="1200">
                <a:solidFill>
                  <a:schemeClr val="tx1"/>
                </a:solidFill>
                <a:effectLst/>
                <a:latin typeface="+mn-lt"/>
                <a:ea typeface="+mn-ea"/>
                <a:cs typeface="+mn-cs"/>
              </a:rPr>
              <a:t>capture-4.avi </a:t>
            </a:r>
            <a:r>
              <a:rPr lang="zh-CN" altLang="en-US" sz="1200" b="1" kern="1200">
                <a:solidFill>
                  <a:schemeClr val="tx1"/>
                </a:solidFill>
                <a:effectLst/>
                <a:latin typeface="+mn-lt"/>
                <a:ea typeface="+mn-ea"/>
                <a:cs typeface="+mn-cs"/>
              </a:rPr>
              <a:t>的</a:t>
            </a:r>
            <a:r>
              <a:rPr lang="en-US" altLang="zh-CN" sz="1200" b="1" kern="1200">
                <a:solidFill>
                  <a:schemeClr val="tx1"/>
                </a:solidFill>
                <a:effectLst/>
                <a:latin typeface="+mn-lt"/>
                <a:ea typeface="+mn-ea"/>
                <a:cs typeface="+mn-cs"/>
              </a:rPr>
              <a:t>30:00</a:t>
            </a:r>
            <a:r>
              <a:rPr lang="zh-CN" altLang="en-US" sz="1200" b="1" kern="1200">
                <a:solidFill>
                  <a:schemeClr val="tx1"/>
                </a:solidFill>
                <a:effectLst/>
                <a:latin typeface="+mn-lt"/>
                <a:ea typeface="+mn-ea"/>
                <a:cs typeface="+mn-cs"/>
              </a:rPr>
              <a:t>开始讲的</a:t>
            </a:r>
          </a:p>
          <a:p>
            <a:endParaRPr lang="en-US" altLang="zh-CN">
              <a:ea typeface="宋体" charset="-122"/>
            </a:endParaRPr>
          </a:p>
          <a:p>
            <a:endParaRPr lang="en-US" altLang="zh-CN">
              <a:ea typeface="宋体" charset="-122"/>
            </a:endParaRPr>
          </a:p>
          <a:p>
            <a:pPr eaLnBrk="1" hangingPunct="1">
              <a:lnSpc>
                <a:spcPct val="90000"/>
              </a:lnSpc>
              <a:spcBef>
                <a:spcPct val="20000"/>
              </a:spcBef>
              <a:buClr>
                <a:schemeClr val="tx1"/>
              </a:buClr>
              <a:buSzPct val="70000"/>
              <a:buFont typeface="Wingdings" pitchFamily="2" charset="2"/>
              <a:buNone/>
            </a:pPr>
            <a:r>
              <a:rPr lang="zh-CN" altLang="en-US">
                <a:ea typeface="宋体" charset="-122"/>
              </a:rPr>
              <a:t>思考</a:t>
            </a:r>
            <a:r>
              <a:rPr lang="en-US" altLang="zh-CN">
                <a:ea typeface="宋体" charset="-122"/>
              </a:rPr>
              <a:t>: </a:t>
            </a:r>
            <a:r>
              <a:rPr lang="zh-CN" altLang="en-US">
                <a:ea typeface="宋体" charset="-122"/>
              </a:rPr>
              <a:t>带上小括号，学员自行考虑</a:t>
            </a:r>
            <a:r>
              <a:rPr lang="en-US" altLang="zh-CN">
                <a:ea typeface="宋体" charset="-122"/>
              </a:rPr>
              <a:t>.</a:t>
            </a:r>
          </a:p>
          <a:p>
            <a:pPr eaLnBrk="1" hangingPunct="1">
              <a:lnSpc>
                <a:spcPct val="90000"/>
              </a:lnSpc>
              <a:spcBef>
                <a:spcPct val="20000"/>
              </a:spcBef>
              <a:buClr>
                <a:schemeClr val="tx1"/>
              </a:buClr>
              <a:buSzPct val="70000"/>
              <a:buFont typeface="Wingdings" pitchFamily="2" charset="2"/>
              <a:buNone/>
            </a:pPr>
            <a:endParaRPr lang="en-US" altLang="zh-CN">
              <a:ea typeface="宋体" charset="-122"/>
            </a:endParaRPr>
          </a:p>
          <a:p>
            <a:pPr eaLnBrk="1" hangingPunct="1">
              <a:lnSpc>
                <a:spcPct val="90000"/>
              </a:lnSpc>
              <a:spcBef>
                <a:spcPct val="20000"/>
              </a:spcBef>
              <a:buClr>
                <a:schemeClr val="tx1"/>
              </a:buClr>
              <a:buSzPct val="70000"/>
              <a:buFont typeface="Wingdings" pitchFamily="2" charset="2"/>
              <a:buNone/>
            </a:pPr>
            <a:r>
              <a:rPr lang="en-US" altLang="zh-CN">
                <a:ea typeface="宋体" charset="-122"/>
              </a:rPr>
              <a:t>//java</a:t>
            </a:r>
            <a:r>
              <a:rPr lang="zh-CN" altLang="en-US">
                <a:ea typeface="宋体" charset="-122"/>
              </a:rPr>
              <a:t>的代码</a:t>
            </a:r>
            <a:r>
              <a:rPr lang="en-US" altLang="zh-CN">
                <a:ea typeface="宋体" charset="-122"/>
              </a:rPr>
              <a:t>, </a:t>
            </a:r>
            <a:r>
              <a:rPr lang="zh-CN" altLang="en-US">
                <a:ea typeface="宋体" charset="-122"/>
              </a:rPr>
              <a:t>授课的步骤，先 </a:t>
            </a:r>
            <a:r>
              <a:rPr lang="en-US" altLang="zh-CN" b="1">
                <a:ea typeface="宋体" charset="-122"/>
              </a:rPr>
              <a:t>[</a:t>
            </a:r>
            <a:r>
              <a:rPr lang="zh-CN" altLang="en-US" b="1">
                <a:ea typeface="宋体" charset="-122"/>
              </a:rPr>
              <a:t>解决</a:t>
            </a:r>
            <a:r>
              <a:rPr lang="en-US" altLang="zh-CN" b="1">
                <a:ea typeface="宋体" charset="-122"/>
              </a:rPr>
              <a:t>: </a:t>
            </a:r>
            <a:r>
              <a:rPr lang="en-US" altLang="zh-CN"/>
              <a:t>3+2*6-2</a:t>
            </a:r>
            <a:r>
              <a:rPr lang="en-US" altLang="zh-CN" b="1">
                <a:ea typeface="宋体" charset="-122"/>
              </a:rPr>
              <a:t>]</a:t>
            </a:r>
            <a:r>
              <a:rPr lang="zh-CN" altLang="en-US" b="1">
                <a:ea typeface="宋体" charset="-122"/>
              </a:rPr>
              <a:t>， 然后逐步解决多位数的计算</a:t>
            </a:r>
            <a:endParaRPr lang="en-US" altLang="zh-CN">
              <a:ea typeface="宋体" charset="-122"/>
            </a:endParaRPr>
          </a:p>
          <a:p>
            <a:pPr eaLnBrk="1" hangingPunct="1">
              <a:lnSpc>
                <a:spcPct val="90000"/>
              </a:lnSpc>
              <a:spcBef>
                <a:spcPct val="20000"/>
              </a:spcBef>
              <a:buClr>
                <a:schemeClr val="tx1"/>
              </a:buClr>
              <a:buSzPct val="70000"/>
              <a:buFont typeface="Wingdings" pitchFamily="2" charset="2"/>
              <a:buNone/>
            </a:pPr>
            <a:endParaRPr lang="en-US" altLang="zh-CN">
              <a:ea typeface="宋体" charset="-122"/>
            </a:endParaRPr>
          </a:p>
          <a:p>
            <a:pPr eaLnBrk="1" hangingPunct="1">
              <a:lnSpc>
                <a:spcPct val="90000"/>
              </a:lnSpc>
              <a:spcBef>
                <a:spcPct val="20000"/>
              </a:spcBef>
              <a:buClr>
                <a:schemeClr val="tx1"/>
              </a:buClr>
              <a:buSzPct val="70000"/>
              <a:buFont typeface="Wingdings" pitchFamily="2" charset="2"/>
              <a:buNone/>
            </a:pPr>
            <a:r>
              <a:rPr lang="en-US" altLang="zh-CN">
                <a:ea typeface="宋体" charset="-122"/>
              </a:rPr>
              <a:t>package com.atguigu;</a:t>
            </a:r>
          </a:p>
          <a:p>
            <a:pPr eaLnBrk="1" hangingPunct="1">
              <a:lnSpc>
                <a:spcPct val="90000"/>
              </a:lnSpc>
              <a:spcBef>
                <a:spcPct val="20000"/>
              </a:spcBef>
              <a:buClr>
                <a:schemeClr val="tx1"/>
              </a:buClr>
              <a:buSzPct val="70000"/>
              <a:buFont typeface="Wingdings" pitchFamily="2" charset="2"/>
              <a:buNone/>
            </a:pPr>
            <a:endParaRPr lang="en-US" altLang="zh-CN">
              <a:ea typeface="宋体" charset="-122"/>
            </a:endParaRPr>
          </a:p>
          <a:p>
            <a:pPr eaLnBrk="1" hangingPunct="1">
              <a:lnSpc>
                <a:spcPct val="90000"/>
              </a:lnSpc>
              <a:spcBef>
                <a:spcPct val="20000"/>
              </a:spcBef>
              <a:buClr>
                <a:schemeClr val="tx1"/>
              </a:buClr>
              <a:buSzPct val="70000"/>
              <a:buFont typeface="Wingdings" pitchFamily="2" charset="2"/>
              <a:buNone/>
            </a:pPr>
            <a:r>
              <a:rPr lang="en-US" altLang="zh-CN">
                <a:ea typeface="宋体" charset="-122"/>
              </a:rPr>
              <a:t>//</a:t>
            </a:r>
            <a:r>
              <a:rPr lang="zh-CN" altLang="en-US">
                <a:ea typeface="宋体" charset="-122"/>
              </a:rPr>
              <a:t>考虑对表达式加入 </a:t>
            </a:r>
            <a:r>
              <a:rPr lang="en-US" altLang="zh-CN">
                <a:ea typeface="宋体" charset="-122"/>
              </a:rPr>
              <a:t>()</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public class Calculator {</a:t>
            </a:r>
          </a:p>
          <a:p>
            <a:pPr eaLnBrk="1" hangingPunct="1">
              <a:lnSpc>
                <a:spcPct val="90000"/>
              </a:lnSpc>
              <a:spcBef>
                <a:spcPct val="20000"/>
              </a:spcBef>
              <a:buClr>
                <a:schemeClr val="tx1"/>
              </a:buClr>
              <a:buSzPct val="70000"/>
              <a:buFont typeface="Wingdings" pitchFamily="2" charset="2"/>
              <a:buNone/>
            </a:pPr>
            <a:endParaRPr lang="en-US" altLang="zh-CN">
              <a:ea typeface="宋体" charset="-122"/>
            </a:endParaRPr>
          </a:p>
          <a:p>
            <a:pPr eaLnBrk="1" hangingPunct="1">
              <a:lnSpc>
                <a:spcPct val="90000"/>
              </a:lnSpc>
              <a:spcBef>
                <a:spcPct val="20000"/>
              </a:spcBef>
              <a:buClr>
                <a:schemeClr val="tx1"/>
              </a:buClr>
              <a:buSzPct val="70000"/>
              <a:buFont typeface="Wingdings" pitchFamily="2" charset="2"/>
              <a:buNone/>
            </a:pPr>
            <a:r>
              <a:rPr lang="en-US" altLang="zh-CN">
                <a:ea typeface="宋体" charset="-122"/>
              </a:rPr>
              <a:t>	public static void main(String[] args)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TODO Auto-generated method stub</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val expression = "3101+4*(6-2)" =&gt; </a:t>
            </a:r>
            <a:r>
              <a:rPr lang="zh-CN" altLang="en-US">
                <a:ea typeface="宋体" charset="-122"/>
              </a:rPr>
              <a:t>开阔思路</a:t>
            </a:r>
            <a:r>
              <a:rPr lang="en-US" altLang="zh-CN">
                <a:ea typeface="宋体" charset="-122"/>
              </a:rPr>
              <a:t>[</a:t>
            </a:r>
            <a:r>
              <a:rPr lang="zh-CN" altLang="en-US">
                <a:ea typeface="宋体" charset="-122"/>
              </a:rPr>
              <a:t>编程</a:t>
            </a:r>
            <a:r>
              <a:rPr lang="en-US" altLang="zh-CN">
                <a:ea typeface="宋体" charset="-122"/>
              </a:rPr>
              <a:t>]</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String expression = "7*2*2-5+1-5+3-4";</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ArrayStack2 numStack = new ArrayStack2(10);</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ArrayStack2 operStack = new ArrayStack2(10);</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r>
              <a:rPr lang="zh-CN" altLang="en-US">
                <a:ea typeface="宋体" charset="-122"/>
              </a:rPr>
              <a:t>思路</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1 ) </a:t>
            </a:r>
            <a:r>
              <a:rPr lang="zh-CN" altLang="en-US">
                <a:ea typeface="宋体" charset="-122"/>
              </a:rPr>
              <a:t>设计两个栈 </a:t>
            </a:r>
            <a:r>
              <a:rPr lang="en-US" altLang="zh-CN">
                <a:ea typeface="宋体" charset="-122"/>
              </a:rPr>
              <a:t>, </a:t>
            </a:r>
            <a:r>
              <a:rPr lang="zh-CN" altLang="en-US">
                <a:ea typeface="宋体" charset="-122"/>
              </a:rPr>
              <a:t>数栈，符号栈</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2)  </a:t>
            </a:r>
            <a:r>
              <a:rPr lang="zh-CN" altLang="en-US">
                <a:ea typeface="宋体" charset="-122"/>
              </a:rPr>
              <a:t>对 </a:t>
            </a:r>
            <a:r>
              <a:rPr lang="en-US" altLang="zh-CN">
                <a:ea typeface="宋体" charset="-122"/>
              </a:rPr>
              <a:t>exp </a:t>
            </a:r>
            <a:r>
              <a:rPr lang="zh-CN" altLang="en-US">
                <a:ea typeface="宋体" charset="-122"/>
              </a:rPr>
              <a:t>进行扫描 </a:t>
            </a:r>
            <a:r>
              <a:rPr lang="en-US" altLang="zh-CN">
                <a:ea typeface="宋体" charset="-122"/>
              </a:rPr>
              <a:t>, </a:t>
            </a:r>
            <a:r>
              <a:rPr lang="zh-CN" altLang="en-US">
                <a:ea typeface="宋体" charset="-122"/>
              </a:rPr>
              <a:t>一个一个的取出</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3)  </a:t>
            </a:r>
            <a:r>
              <a:rPr lang="zh-CN" altLang="en-US">
                <a:ea typeface="宋体" charset="-122"/>
              </a:rPr>
              <a:t>当取出的字符是数时，就直接入数栈</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4)  </a:t>
            </a:r>
            <a:r>
              <a:rPr lang="zh-CN" altLang="en-US">
                <a:ea typeface="宋体" charset="-122"/>
              </a:rPr>
              <a:t>当取出的字符是符号时</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4.1 </a:t>
            </a:r>
            <a:r>
              <a:rPr lang="zh-CN" altLang="en-US">
                <a:ea typeface="宋体" charset="-122"/>
              </a:rPr>
              <a:t>如果当前符号栈没有数据，就直接入栈</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4.2 </a:t>
            </a:r>
            <a:r>
              <a:rPr lang="zh-CN" altLang="en-US">
                <a:ea typeface="宋体" charset="-122"/>
              </a:rPr>
              <a:t>如果当前符号的优先级 小于等于符号栈的栈顶的符号的优先级，则取出该符号，并从数栈依次</a:t>
            </a:r>
            <a:r>
              <a:rPr lang="en-US" altLang="zh-CN">
                <a:ea typeface="宋体" charset="-122"/>
              </a:rPr>
              <a:t>pop </a:t>
            </a:r>
            <a:r>
              <a:rPr lang="zh-CN" altLang="en-US">
                <a:ea typeface="宋体" charset="-122"/>
              </a:rPr>
              <a:t>出两个数据，进行运算，将结果重新</a:t>
            </a:r>
            <a:r>
              <a:rPr lang="en-US" altLang="zh-CN">
                <a:ea typeface="宋体" charset="-122"/>
              </a:rPr>
              <a:t>puhs</a:t>
            </a:r>
            <a:r>
              <a:rPr lang="zh-CN" altLang="en-US">
                <a:ea typeface="宋体" charset="-122"/>
              </a:rPr>
              <a:t>到 数栈，再将当前符号</a:t>
            </a:r>
            <a:r>
              <a:rPr lang="en-US" altLang="zh-CN">
                <a:ea typeface="宋体" charset="-122"/>
              </a:rPr>
              <a:t>push </a:t>
            </a:r>
            <a:r>
              <a:rPr lang="zh-CN" altLang="en-US">
                <a:ea typeface="宋体" charset="-122"/>
              </a:rPr>
              <a:t>到符号栈</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4.3 </a:t>
            </a:r>
            <a:r>
              <a:rPr lang="zh-CN" altLang="en-US">
                <a:ea typeface="宋体" charset="-122"/>
              </a:rPr>
              <a:t>反之，符号直接入符号栈</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5) </a:t>
            </a:r>
            <a:r>
              <a:rPr lang="zh-CN" altLang="en-US">
                <a:ea typeface="宋体" charset="-122"/>
              </a:rPr>
              <a:t>当整个表达式扫描完毕后，依次从数栈和符号栈取出数据，进行运行，最后在数栈中的数据就是结果</a:t>
            </a:r>
            <a:r>
              <a:rPr lang="en-US" altLang="zh-CN">
                <a:ea typeface="宋体" charset="-122"/>
              </a:rPr>
              <a:t>.</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int index = 0;</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int num1 = 0;</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int num2 = 0;</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int oper = 0;</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int res = 0;</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char ch = '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String keepNum = ""; // </a:t>
            </a:r>
            <a:r>
              <a:rPr lang="zh-CN" altLang="en-US">
                <a:ea typeface="宋体" charset="-122"/>
              </a:rPr>
              <a:t>再进行扫描时，保存上次的数字</a:t>
            </a:r>
            <a:r>
              <a:rPr lang="en-US" altLang="zh-CN">
                <a:ea typeface="宋体" charset="-122"/>
              </a:rPr>
              <a:t>ch ,</a:t>
            </a:r>
            <a:r>
              <a:rPr lang="zh-CN" altLang="en-US">
                <a:ea typeface="宋体" charset="-122"/>
              </a:rPr>
              <a:t>并进行拼接</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a:t>
            </a:r>
            <a:r>
              <a:rPr lang="zh-CN" altLang="en-US">
                <a:ea typeface="宋体" charset="-122"/>
              </a:rPr>
              <a:t>会循环的取出</a:t>
            </a:r>
            <a:r>
              <a:rPr lang="en-US" altLang="zh-CN">
                <a:ea typeface="宋体" charset="-122"/>
              </a:rPr>
              <a:t>expression </a:t>
            </a:r>
            <a:r>
              <a:rPr lang="zh-CN" altLang="en-US">
                <a:ea typeface="宋体" charset="-122"/>
              </a:rPr>
              <a:t>字符</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while (true)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a:t>
            </a:r>
            <a:r>
              <a:rPr lang="zh-CN" altLang="en-US">
                <a:ea typeface="宋体" charset="-122"/>
              </a:rPr>
              <a:t>扫描</a:t>
            </a:r>
            <a:r>
              <a:rPr lang="en-US" altLang="zh-CN">
                <a:ea typeface="宋体" charset="-122"/>
              </a:rPr>
              <a:t>expression</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ch = expression.substring(index, index + 1).charAt(0);</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if (operStack.isOper(ch)) { // </a:t>
            </a:r>
            <a:r>
              <a:rPr lang="zh-CN" altLang="en-US">
                <a:ea typeface="宋体" charset="-122"/>
              </a:rPr>
              <a:t>如果是操作符</a:t>
            </a:r>
            <a:r>
              <a:rPr lang="en-US" altLang="zh-CN">
                <a:ea typeface="宋体" charset="-122"/>
              </a:rPr>
              <a:t>..</a:t>
            </a:r>
          </a:p>
          <a:p>
            <a:pPr eaLnBrk="1" hangingPunct="1">
              <a:lnSpc>
                <a:spcPct val="90000"/>
              </a:lnSpc>
              <a:spcBef>
                <a:spcPct val="20000"/>
              </a:spcBef>
              <a:buClr>
                <a:schemeClr val="tx1"/>
              </a:buClr>
              <a:buSzPct val="70000"/>
              <a:buFont typeface="Wingdings" pitchFamily="2" charset="2"/>
              <a:buNone/>
            </a:pPr>
            <a:endParaRPr lang="en-US" altLang="zh-CN">
              <a:ea typeface="宋体" charset="-122"/>
            </a:endParaRPr>
          </a:p>
          <a:p>
            <a:pPr eaLnBrk="1" hangingPunct="1">
              <a:lnSpc>
                <a:spcPct val="90000"/>
              </a:lnSpc>
              <a:spcBef>
                <a:spcPct val="20000"/>
              </a:spcBef>
              <a:buClr>
                <a:schemeClr val="tx1"/>
              </a:buClr>
              <a:buSzPct val="70000"/>
              <a:buFont typeface="Wingdings" pitchFamily="2" charset="2"/>
              <a:buNone/>
            </a:pPr>
            <a:r>
              <a:rPr lang="en-US" altLang="zh-CN">
                <a:ea typeface="宋体" charset="-122"/>
              </a:rPr>
              <a:t>				if (!operStack.isEmpty())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a:t>
            </a:r>
            <a:r>
              <a:rPr lang="zh-CN" altLang="en-US">
                <a:ea typeface="宋体" charset="-122"/>
              </a:rPr>
              <a:t>如果当前符号的优先级 小于等于符号栈的栈顶的符号的优先级，则取出该符号，并从数栈依次 </a:t>
            </a:r>
            <a:r>
              <a:rPr lang="en-US" altLang="zh-CN">
                <a:ea typeface="宋体" charset="-122"/>
              </a:rPr>
              <a:t>//pop</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a:t>
            </a:r>
            <a:r>
              <a:rPr lang="zh-CN" altLang="en-US">
                <a:ea typeface="宋体" charset="-122"/>
              </a:rPr>
              <a:t>出两个数据，进行运算，将结果重新</a:t>
            </a:r>
            <a:r>
              <a:rPr lang="en-US" altLang="zh-CN">
                <a:ea typeface="宋体" charset="-122"/>
              </a:rPr>
              <a:t>puhs</a:t>
            </a:r>
            <a:r>
              <a:rPr lang="zh-CN" altLang="en-US">
                <a:ea typeface="宋体" charset="-122"/>
              </a:rPr>
              <a:t>到 数栈，再将当前符号</a:t>
            </a:r>
            <a:r>
              <a:rPr lang="en-US" altLang="zh-CN">
                <a:ea typeface="宋体" charset="-122"/>
              </a:rPr>
              <a:t>push </a:t>
            </a:r>
            <a:r>
              <a:rPr lang="zh-CN" altLang="en-US">
                <a:ea typeface="宋体" charset="-122"/>
              </a:rPr>
              <a:t>到符号栈</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if (operStack.priority(ch) &lt;= operStack.priority(operStack.stack[operStack.top]))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a:t>
            </a:r>
            <a:r>
              <a:rPr lang="zh-CN" altLang="en-US">
                <a:ea typeface="宋体" charset="-122"/>
              </a:rPr>
              <a:t>开始计算</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num1 = numStack.pop();</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num2 = numStack.pop();</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oper = operStack.pop();</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res = numStack.cal(num1, num2, oper);</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a:t>
            </a:r>
            <a:r>
              <a:rPr lang="zh-CN" altLang="en-US">
                <a:ea typeface="宋体" charset="-122"/>
              </a:rPr>
              <a:t>入数字栈</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numStack.push(res);</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a:t>
            </a:r>
            <a:r>
              <a:rPr lang="zh-CN" altLang="en-US">
                <a:ea typeface="宋体" charset="-122"/>
              </a:rPr>
              <a:t>把当前</a:t>
            </a:r>
            <a:r>
              <a:rPr lang="en-US" altLang="zh-CN">
                <a:ea typeface="宋体" charset="-122"/>
              </a:rPr>
              <a:t>ch</a:t>
            </a:r>
            <a:r>
              <a:rPr lang="zh-CN" altLang="en-US">
                <a:ea typeface="宋体" charset="-122"/>
              </a:rPr>
              <a:t>入符号栈</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operStack.push(ch);</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else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a:t>
            </a:r>
            <a:r>
              <a:rPr lang="zh-CN" altLang="en-US">
                <a:ea typeface="宋体" charset="-122"/>
              </a:rPr>
              <a:t>如果当前的符号的优先级大于符号栈顶的符号优先级，直接入栈</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operStack.push(ch);</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else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a:t>
            </a:r>
            <a:r>
              <a:rPr lang="zh-CN" altLang="en-US">
                <a:ea typeface="宋体" charset="-122"/>
              </a:rPr>
              <a:t>符号就直接入栈</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operStack.push(ch); // '+' =&gt; 43</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else { // </a:t>
            </a:r>
            <a:r>
              <a:rPr lang="zh-CN" altLang="en-US">
                <a:ea typeface="宋体" charset="-122"/>
              </a:rPr>
              <a:t>是数</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 </a:t>
            </a:r>
            <a:r>
              <a:rPr lang="zh-CN" altLang="en-US">
                <a:ea typeface="宋体" charset="-122"/>
              </a:rPr>
              <a:t>处理多位数的逻辑</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keepNum += ch;</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a:t>
            </a:r>
            <a:r>
              <a:rPr lang="zh-CN" altLang="en-US">
                <a:ea typeface="宋体" charset="-122"/>
              </a:rPr>
              <a:t>如果</a:t>
            </a:r>
            <a:r>
              <a:rPr lang="en-US" altLang="zh-CN">
                <a:ea typeface="宋体" charset="-122"/>
              </a:rPr>
              <a:t>ch </a:t>
            </a:r>
            <a:r>
              <a:rPr lang="zh-CN" altLang="en-US">
                <a:ea typeface="宋体" charset="-122"/>
              </a:rPr>
              <a:t>已经是</a:t>
            </a:r>
            <a:r>
              <a:rPr lang="en-US" altLang="zh-CN">
                <a:ea typeface="宋体" charset="-122"/>
              </a:rPr>
              <a:t>expression </a:t>
            </a:r>
            <a:r>
              <a:rPr lang="zh-CN" altLang="en-US">
                <a:ea typeface="宋体" charset="-122"/>
              </a:rPr>
              <a:t>最后一个字符</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if (index == expression.length() - 1)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numStack.push(Integer.parseInt(keepNum));</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else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a:t>
            </a:r>
            <a:r>
              <a:rPr lang="zh-CN" altLang="en-US">
                <a:ea typeface="宋体" charset="-122"/>
              </a:rPr>
              <a:t>判断</a:t>
            </a:r>
            <a:r>
              <a:rPr lang="en-US" altLang="zh-CN">
                <a:ea typeface="宋体" charset="-122"/>
              </a:rPr>
              <a:t>ch </a:t>
            </a:r>
            <a:r>
              <a:rPr lang="zh-CN" altLang="en-US">
                <a:ea typeface="宋体" charset="-122"/>
              </a:rPr>
              <a:t>的下一个字符是不是数字</a:t>
            </a:r>
            <a:r>
              <a:rPr lang="en-US" altLang="zh-CN">
                <a:ea typeface="宋体" charset="-122"/>
              </a:rPr>
              <a:t>, </a:t>
            </a:r>
            <a:r>
              <a:rPr lang="zh-CN" altLang="en-US">
                <a:ea typeface="宋体" charset="-122"/>
              </a:rPr>
              <a:t>如果是数字，则进行一次扫描，如果是操作符，就直接入栈</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 </a:t>
            </a:r>
            <a:r>
              <a:rPr lang="zh-CN" altLang="en-US">
                <a:ea typeface="宋体" charset="-122"/>
              </a:rPr>
              <a:t>看到</a:t>
            </a:r>
            <a:r>
              <a:rPr lang="en-US" altLang="zh-CN">
                <a:ea typeface="宋体" charset="-122"/>
              </a:rPr>
              <a:t>expresson</a:t>
            </a:r>
            <a:r>
              <a:rPr lang="zh-CN" altLang="en-US">
                <a:ea typeface="宋体" charset="-122"/>
              </a:rPr>
              <a:t>的下一个字符时，不要真正的移动</a:t>
            </a:r>
            <a:r>
              <a:rPr lang="en-US" altLang="zh-CN">
                <a:ea typeface="宋体" charset="-122"/>
              </a:rPr>
              <a:t>index ,</a:t>
            </a:r>
            <a:r>
              <a:rPr lang="zh-CN" altLang="en-US">
                <a:ea typeface="宋体" charset="-122"/>
              </a:rPr>
              <a:t>只是探测一下</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if (operStack.isOper(expression.substring(index + 1, index + 2).charAt(0)))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a:t>
            </a:r>
            <a:r>
              <a:rPr lang="zh-CN" altLang="en-US">
                <a:ea typeface="宋体" charset="-122"/>
              </a:rPr>
              <a:t>是操作符入栈</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numStack.push(Integer.parseInt(keepNum));</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keepNum = ""; // </a:t>
            </a:r>
            <a:r>
              <a:rPr lang="zh-CN" altLang="en-US">
                <a:ea typeface="宋体" charset="-122"/>
              </a:rPr>
              <a:t>清空</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numStack.push((ch + "").toInt) // ? '1' =&gt; 49 '3' "1"=&gt; 1</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index </a:t>
            </a:r>
            <a:r>
              <a:rPr lang="zh-CN" altLang="en-US">
                <a:ea typeface="宋体" charset="-122"/>
              </a:rPr>
              <a:t>后移</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index += 1;</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a:t>
            </a:r>
            <a:r>
              <a:rPr lang="zh-CN" altLang="en-US">
                <a:ea typeface="宋体" charset="-122"/>
              </a:rPr>
              <a:t>判断是否到表达式的最后</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if (index &gt;= expression.length())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break;</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a:t>
            </a:r>
            <a:r>
              <a:rPr lang="zh-CN" altLang="en-US">
                <a:ea typeface="宋体" charset="-122"/>
              </a:rPr>
              <a:t>当整个表达式扫描完毕后，依次从数栈和符号栈取出数据，进行运行，最后在数栈中的数据就是结果</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while (true)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if (operStack.isEmpty())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break;</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r>
              <a:rPr lang="zh-CN" altLang="en-US">
                <a:ea typeface="宋体" charset="-122"/>
              </a:rPr>
              <a:t>开始计算</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num1 = numStack.pop();</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num2 = numStack.pop();</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oper = operStack.pop();</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res = numStack.cal(num1, num2, oper);</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numStack.push(res); // </a:t>
            </a:r>
            <a:r>
              <a:rPr lang="zh-CN" altLang="en-US">
                <a:ea typeface="宋体" charset="-122"/>
              </a:rPr>
              <a:t>入栈</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r>
              <a:rPr lang="zh-CN" altLang="en-US">
                <a:ea typeface="宋体" charset="-122"/>
              </a:rPr>
              <a:t>将数字栈的最后结果</a:t>
            </a:r>
            <a:r>
              <a:rPr lang="en-US" altLang="zh-CN">
                <a:ea typeface="宋体" charset="-122"/>
              </a:rPr>
              <a:t>pop</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int res2 = numStack.pop();</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System.out.printf("</a:t>
            </a:r>
            <a:r>
              <a:rPr lang="zh-CN" altLang="en-US">
                <a:ea typeface="宋体" charset="-122"/>
              </a:rPr>
              <a:t>表达式 </a:t>
            </a:r>
            <a:r>
              <a:rPr lang="en-US" altLang="zh-CN">
                <a:ea typeface="宋体" charset="-122"/>
              </a:rPr>
              <a:t>%s = %d", expression, res2);</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a:t>
            </a:r>
          </a:p>
          <a:p>
            <a:pPr eaLnBrk="1" hangingPunct="1">
              <a:lnSpc>
                <a:spcPct val="90000"/>
              </a:lnSpc>
              <a:spcBef>
                <a:spcPct val="20000"/>
              </a:spcBef>
              <a:buClr>
                <a:schemeClr val="tx1"/>
              </a:buClr>
              <a:buSzPct val="70000"/>
              <a:buFont typeface="Wingdings" pitchFamily="2" charset="2"/>
              <a:buNone/>
            </a:pPr>
            <a:endParaRPr lang="en-US" altLang="zh-CN">
              <a:ea typeface="宋体" charset="-122"/>
            </a:endParaRPr>
          </a:p>
          <a:p>
            <a:pPr eaLnBrk="1" hangingPunct="1">
              <a:lnSpc>
                <a:spcPct val="90000"/>
              </a:lnSpc>
              <a:spcBef>
                <a:spcPct val="20000"/>
              </a:spcBef>
              <a:buClr>
                <a:schemeClr val="tx1"/>
              </a:buClr>
              <a:buSzPct val="70000"/>
              <a:buFont typeface="Wingdings" pitchFamily="2" charset="2"/>
              <a:buNone/>
            </a:pPr>
            <a:r>
              <a:rPr lang="en-US" altLang="zh-CN">
                <a:ea typeface="宋体" charset="-122"/>
              </a:rPr>
              <a:t>class ArrayStack2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private int maxSize;// </a:t>
            </a:r>
            <a:r>
              <a:rPr lang="zh-CN" altLang="en-US">
                <a:ea typeface="宋体" charset="-122"/>
              </a:rPr>
              <a:t>栈的大小</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public int[] stack;//</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a:t>
            </a:r>
            <a:r>
              <a:rPr lang="zh-CN" altLang="en-US">
                <a:ea typeface="宋体" charset="-122"/>
              </a:rPr>
              <a:t>栈顶</a:t>
            </a:r>
            <a:r>
              <a:rPr lang="en-US" altLang="zh-CN">
                <a:ea typeface="宋体" charset="-122"/>
              </a:rPr>
              <a:t>, </a:t>
            </a:r>
            <a:r>
              <a:rPr lang="zh-CN" altLang="en-US">
                <a:ea typeface="宋体" charset="-122"/>
              </a:rPr>
              <a:t>初始化为</a:t>
            </a:r>
            <a:r>
              <a:rPr lang="en-US" altLang="zh-CN">
                <a:ea typeface="宋体" charset="-122"/>
              </a:rPr>
              <a:t>-1</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public int top = -1;</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public ArrayStack2(int size)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maxSize = size;</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stack = new int[maxSize];</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a:t>
            </a:r>
            <a:r>
              <a:rPr lang="zh-CN" altLang="en-US">
                <a:ea typeface="宋体" charset="-122"/>
              </a:rPr>
              <a:t>栈满</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public boolean isFull()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return top == maxSize - 1;</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a:t>
            </a:r>
            <a:r>
              <a:rPr lang="zh-CN" altLang="en-US">
                <a:ea typeface="宋体" charset="-122"/>
              </a:rPr>
              <a:t>栈空</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public boolean isEmpty()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return top == -1;</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a:t>
            </a:r>
            <a:r>
              <a:rPr lang="zh-CN" altLang="en-US">
                <a:ea typeface="宋体" charset="-122"/>
              </a:rPr>
              <a:t>入栈</a:t>
            </a:r>
            <a:r>
              <a:rPr lang="en-US" altLang="zh-CN">
                <a:ea typeface="宋体" charset="-122"/>
              </a:rPr>
              <a:t>, </a:t>
            </a:r>
            <a:r>
              <a:rPr lang="zh-CN" altLang="en-US">
                <a:ea typeface="宋体" charset="-122"/>
              </a:rPr>
              <a:t>放入数据</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public void push(int value)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if (isFull())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System.out.println("</a:t>
            </a:r>
            <a:r>
              <a:rPr lang="zh-CN" altLang="en-US">
                <a:ea typeface="宋体" charset="-122"/>
              </a:rPr>
              <a:t>栈满</a:t>
            </a:r>
            <a:r>
              <a:rPr lang="en-US" altLang="zh-CN">
                <a:ea typeface="宋体" charset="-122"/>
              </a:rPr>
              <a:t>");</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return;</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top += 1;</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stack[top] = value;</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a:t>
            </a:r>
            <a:r>
              <a:rPr lang="zh-CN" altLang="en-US">
                <a:ea typeface="宋体" charset="-122"/>
              </a:rPr>
              <a:t>出栈</a:t>
            </a:r>
            <a:r>
              <a:rPr lang="en-US" altLang="zh-CN">
                <a:ea typeface="宋体" charset="-122"/>
              </a:rPr>
              <a:t>, </a:t>
            </a:r>
            <a:r>
              <a:rPr lang="zh-CN" altLang="en-US">
                <a:ea typeface="宋体" charset="-122"/>
              </a:rPr>
              <a:t>取出数据</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public int pop()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if (isEmpty())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throw new RuntimeException("</a:t>
            </a:r>
            <a:r>
              <a:rPr lang="zh-CN" altLang="en-US">
                <a:ea typeface="宋体" charset="-122"/>
              </a:rPr>
              <a:t>栈空</a:t>
            </a:r>
            <a:r>
              <a:rPr lang="en-US" altLang="zh-CN">
                <a:ea typeface="宋体" charset="-122"/>
              </a:rPr>
              <a:t>");</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int value = stack[top];</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top -= 1;</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return value;</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a:t>
            </a:r>
            <a:r>
              <a:rPr lang="zh-CN" altLang="en-US">
                <a:ea typeface="宋体" charset="-122"/>
              </a:rPr>
              <a:t>遍历栈</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public void list()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if (isEmpty())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System.out.println("</a:t>
            </a:r>
            <a:r>
              <a:rPr lang="zh-CN" altLang="en-US">
                <a:ea typeface="宋体" charset="-122"/>
              </a:rPr>
              <a:t>栈空，没有数据</a:t>
            </a:r>
            <a:r>
              <a:rPr lang="en-US" altLang="zh-CN">
                <a:ea typeface="宋体" charset="-122"/>
              </a:rPr>
              <a:t>");</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return;</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for (int i = top; i &gt;= 0; i--)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System.out.printf("stack[%d]=%d\n", i, stack[i]);</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a:t>
            </a:r>
            <a:r>
              <a:rPr lang="zh-CN" altLang="en-US">
                <a:ea typeface="宋体" charset="-122"/>
              </a:rPr>
              <a:t>返回运算符的优先级</a:t>
            </a:r>
            <a:r>
              <a:rPr lang="en-US" altLang="zh-CN">
                <a:ea typeface="宋体" charset="-122"/>
              </a:rPr>
              <a:t>, </a:t>
            </a:r>
            <a:r>
              <a:rPr lang="zh-CN" altLang="en-US">
                <a:ea typeface="宋体" charset="-122"/>
              </a:rPr>
              <a:t>是程序员定</a:t>
            </a:r>
            <a:r>
              <a:rPr lang="en-US" altLang="zh-CN">
                <a:ea typeface="宋体" charset="-122"/>
              </a:rPr>
              <a:t>, </a:t>
            </a:r>
            <a:r>
              <a:rPr lang="zh-CN" altLang="en-US">
                <a:ea typeface="宋体" charset="-122"/>
              </a:rPr>
              <a:t>数字越大，优先级越高</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 + 1 =&gt; 0 *[] /[] =&gt; 1</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public int priority(int oper)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if (oper == '*' || oper == '/')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return 1;</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else if (oper == '+' || oper == '-')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return 0;</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else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return -1; // </a:t>
            </a:r>
            <a:r>
              <a:rPr lang="zh-CN" altLang="en-US">
                <a:ea typeface="宋体" charset="-122"/>
              </a:rPr>
              <a:t>不正确</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public boolean isOper(char value)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return value == '+' || value == '-' || value == '/' || value ==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 </a:t>
            </a:r>
            <a:r>
              <a:rPr lang="zh-CN" altLang="en-US">
                <a:ea typeface="宋体" charset="-122"/>
              </a:rPr>
              <a:t>计算方法</a:t>
            </a:r>
          </a:p>
          <a:p>
            <a:pPr eaLnBrk="1" hangingPunct="1">
              <a:lnSpc>
                <a:spcPct val="90000"/>
              </a:lnSpc>
              <a:spcBef>
                <a:spcPct val="20000"/>
              </a:spcBef>
              <a:buClr>
                <a:schemeClr val="tx1"/>
              </a:buClr>
              <a:buSzPct val="70000"/>
              <a:buFont typeface="Wingdings" pitchFamily="2" charset="2"/>
              <a:buNone/>
            </a:pPr>
            <a:r>
              <a:rPr lang="zh-CN" altLang="en-US">
                <a:ea typeface="宋体" charset="-122"/>
              </a:rPr>
              <a:t>	</a:t>
            </a:r>
            <a:r>
              <a:rPr lang="en-US" altLang="zh-CN">
                <a:ea typeface="宋体" charset="-122"/>
              </a:rPr>
              <a:t>public int cal(int num1, int num2, int oper)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int res = 0;</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switch (oper)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case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res = num1 + num2;</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break;</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case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res = num2 - num1;</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break;</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case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res = num1 * num2;</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break;</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case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res = num2 / num1;</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break;</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default:</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break;</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return res;</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	}</a:t>
            </a:r>
          </a:p>
          <a:p>
            <a:pPr eaLnBrk="1" hangingPunct="1">
              <a:lnSpc>
                <a:spcPct val="90000"/>
              </a:lnSpc>
              <a:spcBef>
                <a:spcPct val="20000"/>
              </a:spcBef>
              <a:buClr>
                <a:schemeClr val="tx1"/>
              </a:buClr>
              <a:buSzPct val="70000"/>
              <a:buFont typeface="Wingdings" pitchFamily="2" charset="2"/>
              <a:buNone/>
            </a:pPr>
            <a:r>
              <a:rPr lang="en-US" altLang="zh-CN">
                <a:ea typeface="宋体" charset="-122"/>
              </a:rPr>
              <a:t>}</a:t>
            </a: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50</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endParaRPr lang="en-US" altLang="zh-CN" sz="1200" b="1" kern="120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6</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r>
              <a:rPr lang="en-US" altLang="zh-CN">
                <a:ea typeface="宋体" charset="-122"/>
              </a:rPr>
              <a:t>//</a:t>
            </a:r>
            <a:r>
              <a:rPr lang="zh-CN" altLang="en-US">
                <a:ea typeface="宋体" charset="-122"/>
              </a:rPr>
              <a:t>代码如下</a:t>
            </a:r>
            <a:r>
              <a:rPr lang="en-US" altLang="zh-CN">
                <a:ea typeface="宋体" charset="-122"/>
              </a:rPr>
              <a:t>:</a:t>
            </a:r>
          </a:p>
          <a:p>
            <a:endParaRPr lang="en-US" altLang="zh-CN">
              <a:ea typeface="宋体" charset="-122"/>
            </a:endParaRPr>
          </a:p>
          <a:p>
            <a:r>
              <a:rPr lang="en-US" altLang="zh-CN">
                <a:ea typeface="宋体" charset="-122"/>
              </a:rPr>
              <a:t>package com.atguigu.reversepolishcal;</a:t>
            </a:r>
          </a:p>
          <a:p>
            <a:endParaRPr lang="en-US" altLang="zh-CN">
              <a:ea typeface="宋体" charset="-122"/>
            </a:endParaRPr>
          </a:p>
          <a:p>
            <a:r>
              <a:rPr lang="en-US" altLang="zh-CN">
                <a:ea typeface="宋体" charset="-122"/>
              </a:rPr>
              <a:t>import java.util.ArrayList;</a:t>
            </a:r>
          </a:p>
          <a:p>
            <a:r>
              <a:rPr lang="en-US" altLang="zh-CN">
                <a:ea typeface="宋体" charset="-122"/>
              </a:rPr>
              <a:t>import java.util.List;</a:t>
            </a:r>
          </a:p>
          <a:p>
            <a:r>
              <a:rPr lang="en-US" altLang="zh-CN">
                <a:ea typeface="宋体" charset="-122"/>
              </a:rPr>
              <a:t>import java.util.Stack;</a:t>
            </a:r>
          </a:p>
          <a:p>
            <a:endParaRPr lang="en-US" altLang="zh-CN">
              <a:ea typeface="宋体" charset="-122"/>
            </a:endParaRPr>
          </a:p>
          <a:p>
            <a:endParaRPr lang="en-US" altLang="zh-CN">
              <a:ea typeface="宋体" charset="-122"/>
            </a:endParaRPr>
          </a:p>
          <a:p>
            <a:endParaRPr lang="en-US" altLang="zh-CN">
              <a:ea typeface="宋体" charset="-122"/>
            </a:endParaRPr>
          </a:p>
          <a:p>
            <a:r>
              <a:rPr lang="en-US" altLang="zh-CN">
                <a:ea typeface="宋体" charset="-122"/>
              </a:rPr>
              <a:t>public class ReversePolishCalCase {</a:t>
            </a:r>
          </a:p>
          <a:p>
            <a:endParaRPr lang="en-US" altLang="zh-CN">
              <a:ea typeface="宋体" charset="-122"/>
            </a:endParaRPr>
          </a:p>
          <a:p>
            <a:r>
              <a:rPr lang="en-US" altLang="zh-CN">
                <a:ea typeface="宋体" charset="-122"/>
              </a:rPr>
              <a:t>	public static void main(String[] args) {</a:t>
            </a:r>
          </a:p>
          <a:p>
            <a:r>
              <a:rPr lang="en-US" altLang="zh-CN">
                <a:ea typeface="宋体" charset="-122"/>
              </a:rPr>
              <a:t>		//</a:t>
            </a:r>
            <a:r>
              <a:rPr lang="zh-CN" altLang="en-US">
                <a:ea typeface="宋体" charset="-122"/>
              </a:rPr>
              <a:t>举例</a:t>
            </a:r>
            <a:r>
              <a:rPr lang="en-US" altLang="zh-CN">
                <a:ea typeface="宋体" charset="-122"/>
              </a:rPr>
              <a:t>1: 2 + (3-4) =&gt; 2 3 4 - +</a:t>
            </a:r>
          </a:p>
          <a:p>
            <a:r>
              <a:rPr lang="en-US" altLang="zh-CN">
                <a:ea typeface="宋体" charset="-122"/>
              </a:rPr>
              <a:t>	 	//</a:t>
            </a:r>
            <a:r>
              <a:rPr lang="zh-CN" altLang="en-US">
                <a:ea typeface="宋体" charset="-122"/>
              </a:rPr>
              <a:t>举例</a:t>
            </a:r>
            <a:r>
              <a:rPr lang="en-US" altLang="zh-CN">
                <a:ea typeface="宋体" charset="-122"/>
              </a:rPr>
              <a:t>2: 4 * 5 - 8 + 60 + 8 / 2 = 4 5 * 8 - 60 + 8 2 / + </a:t>
            </a:r>
          </a:p>
          <a:p>
            <a:r>
              <a:rPr lang="en-US" altLang="zh-CN">
                <a:ea typeface="宋体" charset="-122"/>
              </a:rPr>
              <a:t>	 	//</a:t>
            </a:r>
            <a:r>
              <a:rPr lang="zh-CN" altLang="en-US">
                <a:ea typeface="宋体" charset="-122"/>
              </a:rPr>
              <a:t>举例</a:t>
            </a:r>
            <a:r>
              <a:rPr lang="en-US" altLang="zh-CN">
                <a:ea typeface="宋体" charset="-122"/>
              </a:rPr>
              <a:t>3: (3+4)×5-6 =&gt; 3 4 + 5 * 6 -</a:t>
            </a:r>
          </a:p>
          <a:p>
            <a:r>
              <a:rPr lang="en-US" altLang="zh-CN">
                <a:ea typeface="宋体" charset="-122"/>
              </a:rPr>
              <a:t>		//String suffixExperss = "4 5 * 8 - 60 + 8 2 / +";</a:t>
            </a:r>
          </a:p>
          <a:p>
            <a:r>
              <a:rPr lang="en-US" altLang="zh-CN">
                <a:ea typeface="宋体" charset="-122"/>
              </a:rPr>
              <a:t>		//String suffixExperss = "2 3 4 - +";</a:t>
            </a:r>
          </a:p>
          <a:p>
            <a:r>
              <a:rPr lang="en-US" altLang="zh-CN">
                <a:ea typeface="宋体" charset="-122"/>
              </a:rPr>
              <a:t>		String suffixExperss = "3 4 + 5 * 6 -";</a:t>
            </a:r>
          </a:p>
          <a:p>
            <a:r>
              <a:rPr lang="en-US" altLang="zh-CN">
                <a:ea typeface="宋体" charset="-122"/>
              </a:rPr>
              <a:t>		</a:t>
            </a:r>
          </a:p>
          <a:p>
            <a:r>
              <a:rPr lang="en-US" altLang="zh-CN">
                <a:ea typeface="宋体" charset="-122"/>
              </a:rPr>
              <a:t>		ReversePolishCal reversePolishCal = new ReversePolishCal();</a:t>
            </a:r>
          </a:p>
          <a:p>
            <a:r>
              <a:rPr lang="en-US" altLang="zh-CN">
                <a:ea typeface="宋体" charset="-122"/>
              </a:rPr>
              <a:t>		</a:t>
            </a:r>
          </a:p>
          <a:p>
            <a:r>
              <a:rPr lang="en-US" altLang="zh-CN">
                <a:ea typeface="宋体" charset="-122"/>
              </a:rPr>
              <a:t>		List &lt;String&gt; suffixExpressionList = reversePolishCal.getListBySuffixExpression(suffixExperss);</a:t>
            </a:r>
          </a:p>
          <a:p>
            <a:r>
              <a:rPr lang="en-US" altLang="zh-CN">
                <a:ea typeface="宋体" charset="-122"/>
              </a:rPr>
              <a:t>		</a:t>
            </a:r>
          </a:p>
          <a:p>
            <a:r>
              <a:rPr lang="en-US" altLang="zh-CN">
                <a:ea typeface="宋体" charset="-122"/>
              </a:rPr>
              <a:t>        System.out.println("</a:t>
            </a:r>
            <a:r>
              <a:rPr lang="zh-CN" altLang="en-US">
                <a:ea typeface="宋体" charset="-122"/>
              </a:rPr>
              <a:t>计算结果</a:t>
            </a:r>
            <a:r>
              <a:rPr lang="en-US" altLang="zh-CN">
                <a:ea typeface="宋体" charset="-122"/>
              </a:rPr>
              <a:t>:"+ reversePolishCal.calculate(suffixExpressionList));</a:t>
            </a:r>
          </a:p>
          <a:p>
            <a:r>
              <a:rPr lang="en-US" altLang="zh-CN">
                <a:ea typeface="宋体" charset="-122"/>
              </a:rPr>
              <a:t>        </a:t>
            </a:r>
          </a:p>
          <a:p>
            <a:r>
              <a:rPr lang="en-US" altLang="zh-CN">
                <a:ea typeface="宋体" charset="-122"/>
              </a:rPr>
              <a:t>    </a:t>
            </a:r>
          </a:p>
          <a:p>
            <a:r>
              <a:rPr lang="en-US" altLang="zh-CN">
                <a:ea typeface="宋体" charset="-122"/>
              </a:rPr>
              <a:t>        </a:t>
            </a:r>
          </a:p>
          <a:p>
            <a:r>
              <a:rPr lang="en-US" altLang="zh-CN">
                <a:ea typeface="宋体" charset="-122"/>
              </a:rPr>
              <a:t>	}</a:t>
            </a:r>
          </a:p>
          <a:p>
            <a:endParaRPr lang="en-US" altLang="zh-CN">
              <a:ea typeface="宋体" charset="-122"/>
            </a:endParaRPr>
          </a:p>
          <a:p>
            <a:r>
              <a:rPr lang="en-US" altLang="zh-CN">
                <a:ea typeface="宋体" charset="-122"/>
              </a:rPr>
              <a:t>}</a:t>
            </a:r>
          </a:p>
          <a:p>
            <a:endParaRPr lang="en-US" altLang="zh-CN">
              <a:ea typeface="宋体" charset="-122"/>
            </a:endParaRPr>
          </a:p>
          <a:p>
            <a:r>
              <a:rPr lang="en-US" altLang="zh-CN">
                <a:ea typeface="宋体" charset="-122"/>
              </a:rPr>
              <a:t>class ReversePolishCal {</a:t>
            </a:r>
          </a:p>
          <a:p>
            <a:r>
              <a:rPr lang="en-US" altLang="zh-CN">
                <a:ea typeface="宋体" charset="-122"/>
              </a:rPr>
              <a:t>	</a:t>
            </a:r>
          </a:p>
          <a:p>
            <a:r>
              <a:rPr lang="en-US" altLang="zh-CN">
                <a:ea typeface="宋体" charset="-122"/>
              </a:rPr>
              <a:t>	</a:t>
            </a:r>
          </a:p>
          <a:p>
            <a:r>
              <a:rPr lang="en-US" altLang="zh-CN">
                <a:ea typeface="宋体" charset="-122"/>
              </a:rPr>
              <a:t>	//</a:t>
            </a:r>
            <a:r>
              <a:rPr lang="zh-CN" altLang="en-US">
                <a:ea typeface="宋体" charset="-122"/>
              </a:rPr>
              <a:t>将一个后缀表达式，依次放入到</a:t>
            </a:r>
            <a:r>
              <a:rPr lang="en-US" altLang="zh-CN">
                <a:ea typeface="宋体" charset="-122"/>
              </a:rPr>
              <a:t>List&lt;String&gt;</a:t>
            </a:r>
            <a:r>
              <a:rPr lang="zh-CN" altLang="en-US">
                <a:ea typeface="宋体" charset="-122"/>
              </a:rPr>
              <a:t>中</a:t>
            </a:r>
          </a:p>
          <a:p>
            <a:r>
              <a:rPr lang="zh-CN" altLang="en-US">
                <a:ea typeface="宋体" charset="-122"/>
              </a:rPr>
              <a:t>	</a:t>
            </a:r>
            <a:r>
              <a:rPr lang="en-US" altLang="zh-CN">
                <a:ea typeface="宋体" charset="-122"/>
              </a:rPr>
              <a:t>public List&lt;String&gt; getListBySuffixExpression(String suffixExpression) {</a:t>
            </a:r>
          </a:p>
          <a:p>
            <a:r>
              <a:rPr lang="en-US" altLang="zh-CN">
                <a:ea typeface="宋体" charset="-122"/>
              </a:rPr>
              <a:t>		String[] split = suffixExpression.split(" ");</a:t>
            </a:r>
          </a:p>
          <a:p>
            <a:r>
              <a:rPr lang="en-US" altLang="zh-CN">
                <a:ea typeface="宋体" charset="-122"/>
              </a:rPr>
              <a:t>		List&lt;String&gt; list = new ArrayList&lt;String&gt;();</a:t>
            </a:r>
          </a:p>
          <a:p>
            <a:r>
              <a:rPr lang="en-US" altLang="zh-CN">
                <a:ea typeface="宋体" charset="-122"/>
              </a:rPr>
              <a:t>		for (String element : split) {</a:t>
            </a:r>
          </a:p>
          <a:p>
            <a:r>
              <a:rPr lang="en-US" altLang="zh-CN">
                <a:ea typeface="宋体" charset="-122"/>
              </a:rPr>
              <a:t>			list.add(element);</a:t>
            </a:r>
          </a:p>
          <a:p>
            <a:r>
              <a:rPr lang="en-US" altLang="zh-CN">
                <a:ea typeface="宋体" charset="-122"/>
              </a:rPr>
              <a:t>		}</a:t>
            </a:r>
          </a:p>
          <a:p>
            <a:r>
              <a:rPr lang="en-US" altLang="zh-CN">
                <a:ea typeface="宋体" charset="-122"/>
              </a:rPr>
              <a:t>		return list;</a:t>
            </a:r>
          </a:p>
          <a:p>
            <a:r>
              <a:rPr lang="en-US" altLang="zh-CN">
                <a:ea typeface="宋体" charset="-122"/>
              </a:rPr>
              <a:t>	}</a:t>
            </a:r>
          </a:p>
          <a:p>
            <a:r>
              <a:rPr lang="en-US" altLang="zh-CN">
                <a:ea typeface="宋体" charset="-122"/>
              </a:rPr>
              <a:t>	</a:t>
            </a:r>
          </a:p>
          <a:p>
            <a:r>
              <a:rPr lang="en-US" altLang="zh-CN">
                <a:ea typeface="宋体" charset="-122"/>
              </a:rPr>
              <a:t>	/**</a:t>
            </a:r>
          </a:p>
          <a:p>
            <a:r>
              <a:rPr lang="en-US" altLang="zh-CN">
                <a:ea typeface="宋体" charset="-122"/>
              </a:rPr>
              <a:t>	 * </a:t>
            </a:r>
          </a:p>
          <a:p>
            <a:r>
              <a:rPr lang="en-US" altLang="zh-CN">
                <a:ea typeface="宋体" charset="-122"/>
              </a:rPr>
              <a:t>	 * @param ls </a:t>
            </a:r>
            <a:r>
              <a:rPr lang="zh-CN" altLang="en-US">
                <a:ea typeface="宋体" charset="-122"/>
              </a:rPr>
              <a:t>是一个按照逆波兰表达式得到衣蛾</a:t>
            </a:r>
            <a:r>
              <a:rPr lang="en-US" altLang="zh-CN">
                <a:ea typeface="宋体" charset="-122"/>
              </a:rPr>
              <a:t>List </a:t>
            </a:r>
          </a:p>
          <a:p>
            <a:r>
              <a:rPr lang="en-US" altLang="zh-CN">
                <a:ea typeface="宋体" charset="-122"/>
              </a:rPr>
              <a:t>	 * @return</a:t>
            </a:r>
          </a:p>
          <a:p>
            <a:r>
              <a:rPr lang="en-US" altLang="zh-CN">
                <a:ea typeface="宋体" charset="-122"/>
              </a:rPr>
              <a:t>	 */</a:t>
            </a:r>
          </a:p>
          <a:p>
            <a:r>
              <a:rPr lang="en-US" altLang="zh-CN">
                <a:ea typeface="宋体" charset="-122"/>
              </a:rPr>
              <a:t>    public int calculate(List&lt;String&gt; ls) {</a:t>
            </a:r>
          </a:p>
          <a:p>
            <a:r>
              <a:rPr lang="en-US" altLang="zh-CN">
                <a:ea typeface="宋体" charset="-122"/>
              </a:rPr>
              <a:t>    	Stack&lt;String&gt; s=new Stack&lt;String&gt;();</a:t>
            </a:r>
          </a:p>
          <a:p>
            <a:r>
              <a:rPr lang="en-US" altLang="zh-CN">
                <a:ea typeface="宋体" charset="-122"/>
              </a:rPr>
              <a:t>        for (String str : ls) {</a:t>
            </a:r>
          </a:p>
          <a:p>
            <a:r>
              <a:rPr lang="en-US" altLang="zh-CN">
                <a:ea typeface="宋体" charset="-122"/>
              </a:rPr>
              <a:t>            if (str.matches("\\d+")) {</a:t>
            </a:r>
          </a:p>
          <a:p>
            <a:r>
              <a:rPr lang="en-US" altLang="zh-CN">
                <a:ea typeface="宋体" charset="-122"/>
              </a:rPr>
              <a:t>                s.push(str);</a:t>
            </a:r>
          </a:p>
          <a:p>
            <a:r>
              <a:rPr lang="en-US" altLang="zh-CN">
                <a:ea typeface="宋体" charset="-122"/>
              </a:rPr>
              <a:t>            } else {</a:t>
            </a:r>
          </a:p>
          <a:p>
            <a:r>
              <a:rPr lang="en-US" altLang="zh-CN">
                <a:ea typeface="宋体" charset="-122"/>
              </a:rPr>
              <a:t>                int b = Integer.parseInt(s.pop());</a:t>
            </a:r>
          </a:p>
          <a:p>
            <a:r>
              <a:rPr lang="en-US" altLang="zh-CN">
                <a:ea typeface="宋体" charset="-122"/>
              </a:rPr>
              <a:t>                int a = Integer.parseInt(s.pop());</a:t>
            </a:r>
          </a:p>
          <a:p>
            <a:r>
              <a:rPr lang="en-US" altLang="zh-CN">
                <a:ea typeface="宋体" charset="-122"/>
              </a:rPr>
              <a:t>                int result=0;</a:t>
            </a:r>
          </a:p>
          <a:p>
            <a:r>
              <a:rPr lang="en-US" altLang="zh-CN">
                <a:ea typeface="宋体" charset="-122"/>
              </a:rPr>
              <a:t>                if (str.equals("+")) {</a:t>
            </a:r>
          </a:p>
          <a:p>
            <a:r>
              <a:rPr lang="en-US" altLang="zh-CN">
                <a:ea typeface="宋体" charset="-122"/>
              </a:rPr>
              <a:t>                    result = a + b;</a:t>
            </a:r>
          </a:p>
          <a:p>
            <a:r>
              <a:rPr lang="en-US" altLang="zh-CN">
                <a:ea typeface="宋体" charset="-122"/>
              </a:rPr>
              <a:t>                } else if (str.equals("-")) {</a:t>
            </a:r>
          </a:p>
          <a:p>
            <a:r>
              <a:rPr lang="en-US" altLang="zh-CN">
                <a:ea typeface="宋体" charset="-122"/>
              </a:rPr>
              <a:t>                    result = a - b;</a:t>
            </a:r>
          </a:p>
          <a:p>
            <a:r>
              <a:rPr lang="en-US" altLang="zh-CN">
                <a:ea typeface="宋体" charset="-122"/>
              </a:rPr>
              <a:t>                } else if (str.equals("*")) {</a:t>
            </a:r>
          </a:p>
          <a:p>
            <a:r>
              <a:rPr lang="en-US" altLang="zh-CN">
                <a:ea typeface="宋体" charset="-122"/>
              </a:rPr>
              <a:t>                    result = a * b;</a:t>
            </a:r>
          </a:p>
          <a:p>
            <a:r>
              <a:rPr lang="en-US" altLang="zh-CN">
                <a:ea typeface="宋体" charset="-122"/>
              </a:rPr>
              <a:t>                } else if (str.equals("/")) {</a:t>
            </a:r>
          </a:p>
          <a:p>
            <a:r>
              <a:rPr lang="en-US" altLang="zh-CN">
                <a:ea typeface="宋体" charset="-122"/>
              </a:rPr>
              <a:t>                    result = a / b;</a:t>
            </a:r>
          </a:p>
          <a:p>
            <a:r>
              <a:rPr lang="en-US" altLang="zh-CN">
                <a:ea typeface="宋体" charset="-122"/>
              </a:rPr>
              <a:t>                } else {</a:t>
            </a:r>
          </a:p>
          <a:p>
            <a:r>
              <a:rPr lang="en-US" altLang="zh-CN">
                <a:ea typeface="宋体" charset="-122"/>
              </a:rPr>
              <a:t>                	throw new RuntimeException("</a:t>
            </a:r>
            <a:r>
              <a:rPr lang="zh-CN" altLang="en-US">
                <a:ea typeface="宋体" charset="-122"/>
              </a:rPr>
              <a:t>符号错误</a:t>
            </a:r>
            <a:r>
              <a:rPr lang="en-US" altLang="zh-CN">
                <a:ea typeface="宋体" charset="-122"/>
              </a:rPr>
              <a:t>");</a:t>
            </a:r>
          </a:p>
          <a:p>
            <a:r>
              <a:rPr lang="en-US" altLang="zh-CN">
                <a:ea typeface="宋体" charset="-122"/>
              </a:rPr>
              <a:t>                }</a:t>
            </a:r>
          </a:p>
          <a:p>
            <a:r>
              <a:rPr lang="en-US" altLang="zh-CN">
                <a:ea typeface="宋体" charset="-122"/>
              </a:rPr>
              <a:t>                s.push("" + result);</a:t>
            </a:r>
          </a:p>
          <a:p>
            <a:r>
              <a:rPr lang="en-US" altLang="zh-CN">
                <a:ea typeface="宋体" charset="-122"/>
              </a:rPr>
              <a:t>            }</a:t>
            </a:r>
          </a:p>
          <a:p>
            <a:r>
              <a:rPr lang="en-US" altLang="zh-CN">
                <a:ea typeface="宋体" charset="-122"/>
              </a:rPr>
              <a:t>        }</a:t>
            </a:r>
          </a:p>
          <a:p>
            <a:r>
              <a:rPr lang="en-US" altLang="zh-CN">
                <a:ea typeface="宋体" charset="-122"/>
              </a:rPr>
              <a:t>        //System.out.println(s.peek()); </a:t>
            </a:r>
          </a:p>
          <a:p>
            <a:r>
              <a:rPr lang="en-US" altLang="zh-CN">
                <a:ea typeface="宋体" charset="-122"/>
              </a:rPr>
              <a:t>        return Integer.parseInt(s.pop());</a:t>
            </a:r>
          </a:p>
          <a:p>
            <a:r>
              <a:rPr lang="en-US" altLang="zh-CN">
                <a:ea typeface="宋体" charset="-122"/>
              </a:rPr>
              <a:t>    }</a:t>
            </a:r>
          </a:p>
          <a:p>
            <a:r>
              <a:rPr lang="en-US" altLang="zh-CN">
                <a:ea typeface="宋体" charset="-122"/>
              </a:rPr>
              <a:t>	</a:t>
            </a:r>
          </a:p>
          <a:p>
            <a:r>
              <a:rPr lang="en-US" altLang="zh-CN">
                <a:ea typeface="宋体" charset="-122"/>
              </a:rPr>
              <a:t>	</a:t>
            </a:r>
          </a:p>
          <a:p>
            <a:r>
              <a:rPr lang="en-US" altLang="zh-CN">
                <a:ea typeface="宋体" charset="-122"/>
              </a:rPr>
              <a:t>}</a:t>
            </a:r>
          </a:p>
          <a:p>
            <a:endParaRPr lang="en-US" altLang="zh-CN">
              <a:ea typeface="宋体" charset="-122"/>
            </a:endParaRPr>
          </a:p>
          <a:p>
            <a:endParaRPr lang="en-US" altLang="zh-CN">
              <a:ea typeface="宋体" charset="-122"/>
            </a:endParaRPr>
          </a:p>
          <a:p>
            <a:r>
              <a:rPr lang="en-US" altLang="zh-CN">
                <a:ea typeface="宋体" charset="-122"/>
              </a:rPr>
              <a:t>class Operation {</a:t>
            </a:r>
          </a:p>
          <a:p>
            <a:r>
              <a:rPr lang="en-US" altLang="zh-CN">
                <a:ea typeface="宋体" charset="-122"/>
              </a:rPr>
              <a:t>    private static int ADDITION=1;</a:t>
            </a:r>
          </a:p>
          <a:p>
            <a:r>
              <a:rPr lang="en-US" altLang="zh-CN">
                <a:ea typeface="宋体" charset="-122"/>
              </a:rPr>
              <a:t>    private static int SUBTRACTION=1;</a:t>
            </a:r>
          </a:p>
          <a:p>
            <a:r>
              <a:rPr lang="en-US" altLang="zh-CN">
                <a:ea typeface="宋体" charset="-122"/>
              </a:rPr>
              <a:t>    private static int MULTIPLICATION=2;</a:t>
            </a:r>
          </a:p>
          <a:p>
            <a:r>
              <a:rPr lang="en-US" altLang="zh-CN">
                <a:ea typeface="宋体" charset="-122"/>
              </a:rPr>
              <a:t>    private static int DIVISION=2;</a:t>
            </a:r>
          </a:p>
          <a:p>
            <a:endParaRPr lang="en-US" altLang="zh-CN">
              <a:ea typeface="宋体" charset="-122"/>
            </a:endParaRPr>
          </a:p>
          <a:p>
            <a:r>
              <a:rPr lang="en-US" altLang="zh-CN">
                <a:ea typeface="宋体" charset="-122"/>
              </a:rPr>
              <a:t>    public static int getValue(String operation){</a:t>
            </a:r>
          </a:p>
          <a:p>
            <a:r>
              <a:rPr lang="en-US" altLang="zh-CN">
                <a:ea typeface="宋体" charset="-122"/>
              </a:rPr>
              <a:t>        int result;</a:t>
            </a:r>
          </a:p>
          <a:p>
            <a:r>
              <a:rPr lang="en-US" altLang="zh-CN">
                <a:ea typeface="宋体" charset="-122"/>
              </a:rPr>
              <a:t>        switch (operation){</a:t>
            </a:r>
          </a:p>
          <a:p>
            <a:r>
              <a:rPr lang="en-US" altLang="zh-CN">
                <a:ea typeface="宋体" charset="-122"/>
              </a:rPr>
              <a:t>            case "+":</a:t>
            </a:r>
          </a:p>
          <a:p>
            <a:r>
              <a:rPr lang="en-US" altLang="zh-CN">
                <a:ea typeface="宋体" charset="-122"/>
              </a:rPr>
              <a:t>                result=ADDITION;</a:t>
            </a:r>
          </a:p>
          <a:p>
            <a:r>
              <a:rPr lang="en-US" altLang="zh-CN">
                <a:ea typeface="宋体" charset="-122"/>
              </a:rPr>
              <a:t>                break;</a:t>
            </a:r>
          </a:p>
          <a:p>
            <a:r>
              <a:rPr lang="en-US" altLang="zh-CN">
                <a:ea typeface="宋体" charset="-122"/>
              </a:rPr>
              <a:t>            case "-":</a:t>
            </a:r>
          </a:p>
          <a:p>
            <a:r>
              <a:rPr lang="en-US" altLang="zh-CN">
                <a:ea typeface="宋体" charset="-122"/>
              </a:rPr>
              <a:t>                result=SUBTRACTION;</a:t>
            </a:r>
          </a:p>
          <a:p>
            <a:r>
              <a:rPr lang="en-US" altLang="zh-CN">
                <a:ea typeface="宋体" charset="-122"/>
              </a:rPr>
              <a:t>                break;</a:t>
            </a:r>
          </a:p>
          <a:p>
            <a:r>
              <a:rPr lang="en-US" altLang="zh-CN">
                <a:ea typeface="宋体" charset="-122"/>
              </a:rPr>
              <a:t>            case "*":</a:t>
            </a:r>
          </a:p>
          <a:p>
            <a:r>
              <a:rPr lang="en-US" altLang="zh-CN">
                <a:ea typeface="宋体" charset="-122"/>
              </a:rPr>
              <a:t>                result=MULTIPLICATION;</a:t>
            </a:r>
          </a:p>
          <a:p>
            <a:r>
              <a:rPr lang="en-US" altLang="zh-CN">
                <a:ea typeface="宋体" charset="-122"/>
              </a:rPr>
              <a:t>                break;</a:t>
            </a:r>
          </a:p>
          <a:p>
            <a:r>
              <a:rPr lang="en-US" altLang="zh-CN">
                <a:ea typeface="宋体" charset="-122"/>
              </a:rPr>
              <a:t>            case "/":</a:t>
            </a:r>
          </a:p>
          <a:p>
            <a:r>
              <a:rPr lang="en-US" altLang="zh-CN">
                <a:ea typeface="宋体" charset="-122"/>
              </a:rPr>
              <a:t>                result=DIVISION;</a:t>
            </a:r>
          </a:p>
          <a:p>
            <a:r>
              <a:rPr lang="en-US" altLang="zh-CN">
                <a:ea typeface="宋体" charset="-122"/>
              </a:rPr>
              <a:t>                break;</a:t>
            </a:r>
          </a:p>
          <a:p>
            <a:r>
              <a:rPr lang="en-US" altLang="zh-CN">
                <a:ea typeface="宋体" charset="-122"/>
              </a:rPr>
              <a:t>            default:</a:t>
            </a:r>
          </a:p>
          <a:p>
            <a:r>
              <a:rPr lang="en-US" altLang="zh-CN">
                <a:ea typeface="宋体" charset="-122"/>
              </a:rPr>
              <a:t>//                System.out.println("</a:t>
            </a:r>
            <a:r>
              <a:rPr lang="zh-CN" altLang="en-US">
                <a:ea typeface="宋体" charset="-122"/>
              </a:rPr>
              <a:t>不存在该运算符</a:t>
            </a:r>
            <a:r>
              <a:rPr lang="en-US" altLang="zh-CN">
                <a:ea typeface="宋体" charset="-122"/>
              </a:rPr>
              <a:t>");</a:t>
            </a:r>
          </a:p>
          <a:p>
            <a:r>
              <a:rPr lang="en-US" altLang="zh-CN">
                <a:ea typeface="宋体" charset="-122"/>
              </a:rPr>
              <a:t>                result=0;</a:t>
            </a:r>
          </a:p>
          <a:p>
            <a:r>
              <a:rPr lang="en-US" altLang="zh-CN">
                <a:ea typeface="宋体" charset="-122"/>
              </a:rPr>
              <a:t>        }</a:t>
            </a:r>
          </a:p>
          <a:p>
            <a:r>
              <a:rPr lang="en-US" altLang="zh-CN">
                <a:ea typeface="宋体" charset="-122"/>
              </a:rPr>
              <a:t>        return result;</a:t>
            </a:r>
          </a:p>
          <a:p>
            <a:r>
              <a:rPr lang="en-US" altLang="zh-CN">
                <a:ea typeface="宋体" charset="-122"/>
              </a:rPr>
              <a:t>    }</a:t>
            </a:r>
          </a:p>
          <a:p>
            <a:r>
              <a:rPr lang="en-US" altLang="zh-CN">
                <a:ea typeface="宋体" charset="-122"/>
              </a:rPr>
              <a:t>}</a:t>
            </a: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51</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52</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53</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54</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r>
              <a:rPr lang="en-US" altLang="zh-CN">
                <a:ea typeface="宋体" charset="-122"/>
              </a:rPr>
              <a:t>//</a:t>
            </a:r>
            <a:r>
              <a:rPr lang="zh-CN" altLang="en-US">
                <a:ea typeface="宋体" charset="-122"/>
              </a:rPr>
              <a:t>代码如下：在员逆波兰计算器增加代码即可</a:t>
            </a:r>
            <a:r>
              <a:rPr lang="en-US" altLang="zh-CN">
                <a:ea typeface="宋体" charset="-122"/>
              </a:rPr>
              <a:t>.</a:t>
            </a:r>
          </a:p>
          <a:p>
            <a:endParaRPr lang="en-US" altLang="zh-CN">
              <a:ea typeface="宋体" charset="-122"/>
            </a:endParaRPr>
          </a:p>
          <a:p>
            <a:r>
              <a:rPr lang="en-US" altLang="zh-CN">
                <a:ea typeface="宋体" charset="-122"/>
              </a:rPr>
              <a:t>package com.atguigu.reversepolishcal;</a:t>
            </a:r>
          </a:p>
          <a:p>
            <a:endParaRPr lang="en-US" altLang="zh-CN">
              <a:ea typeface="宋体" charset="-122"/>
            </a:endParaRPr>
          </a:p>
          <a:p>
            <a:r>
              <a:rPr lang="en-US" altLang="zh-CN">
                <a:ea typeface="宋体" charset="-122"/>
              </a:rPr>
              <a:t>import java.util.ArrayList;</a:t>
            </a:r>
          </a:p>
          <a:p>
            <a:r>
              <a:rPr lang="en-US" altLang="zh-CN">
                <a:ea typeface="宋体" charset="-122"/>
              </a:rPr>
              <a:t>import java.util.List;</a:t>
            </a:r>
          </a:p>
          <a:p>
            <a:r>
              <a:rPr lang="en-US" altLang="zh-CN">
                <a:ea typeface="宋体" charset="-122"/>
              </a:rPr>
              <a:t>import java.util.Stack;</a:t>
            </a:r>
          </a:p>
          <a:p>
            <a:endParaRPr lang="en-US" altLang="zh-CN">
              <a:ea typeface="宋体" charset="-122"/>
            </a:endParaRPr>
          </a:p>
          <a:p>
            <a:endParaRPr lang="en-US" altLang="zh-CN">
              <a:ea typeface="宋体" charset="-122"/>
            </a:endParaRPr>
          </a:p>
          <a:p>
            <a:endParaRPr lang="en-US" altLang="zh-CN">
              <a:ea typeface="宋体" charset="-122"/>
            </a:endParaRPr>
          </a:p>
          <a:p>
            <a:r>
              <a:rPr lang="en-US" altLang="zh-CN">
                <a:ea typeface="宋体" charset="-122"/>
              </a:rPr>
              <a:t>public class ReversePolishCalCase {</a:t>
            </a:r>
          </a:p>
          <a:p>
            <a:endParaRPr lang="en-US" altLang="zh-CN">
              <a:ea typeface="宋体" charset="-122"/>
            </a:endParaRPr>
          </a:p>
          <a:p>
            <a:r>
              <a:rPr lang="en-US" altLang="zh-CN">
                <a:ea typeface="宋体" charset="-122"/>
              </a:rPr>
              <a:t>	public static void main(String[] args) {</a:t>
            </a:r>
          </a:p>
          <a:p>
            <a:r>
              <a:rPr lang="en-US" altLang="zh-CN">
                <a:ea typeface="宋体" charset="-122"/>
              </a:rPr>
              <a:t>		//</a:t>
            </a:r>
            <a:r>
              <a:rPr lang="zh-CN" altLang="en-US">
                <a:ea typeface="宋体" charset="-122"/>
              </a:rPr>
              <a:t>举例</a:t>
            </a:r>
            <a:r>
              <a:rPr lang="en-US" altLang="zh-CN">
                <a:ea typeface="宋体" charset="-122"/>
              </a:rPr>
              <a:t>1: 2 + (3-4) =&gt; 2 3 4 - +</a:t>
            </a:r>
          </a:p>
          <a:p>
            <a:r>
              <a:rPr lang="en-US" altLang="zh-CN">
                <a:ea typeface="宋体" charset="-122"/>
              </a:rPr>
              <a:t>	 	//</a:t>
            </a:r>
            <a:r>
              <a:rPr lang="zh-CN" altLang="en-US">
                <a:ea typeface="宋体" charset="-122"/>
              </a:rPr>
              <a:t>举例</a:t>
            </a:r>
            <a:r>
              <a:rPr lang="en-US" altLang="zh-CN">
                <a:ea typeface="宋体" charset="-122"/>
              </a:rPr>
              <a:t>2: 4 * 5 - 8 + 60 + 8 / 2 = 4 5 * 8 - 60 + 8 2 / + </a:t>
            </a:r>
          </a:p>
          <a:p>
            <a:r>
              <a:rPr lang="en-US" altLang="zh-CN">
                <a:ea typeface="宋体" charset="-122"/>
              </a:rPr>
              <a:t>	 	//</a:t>
            </a:r>
            <a:r>
              <a:rPr lang="zh-CN" altLang="en-US">
                <a:ea typeface="宋体" charset="-122"/>
              </a:rPr>
              <a:t>举例</a:t>
            </a:r>
            <a:r>
              <a:rPr lang="en-US" altLang="zh-CN">
                <a:ea typeface="宋体" charset="-122"/>
              </a:rPr>
              <a:t>3: (3+4)×5-6 =&gt; 3 4 + 5 * 6 -</a:t>
            </a:r>
          </a:p>
          <a:p>
            <a:r>
              <a:rPr lang="en-US" altLang="zh-CN">
                <a:ea typeface="宋体" charset="-122"/>
              </a:rPr>
              <a:t>		//String suffixExperss = "4 5 * 8 - 60 + 8 2 / +";</a:t>
            </a:r>
          </a:p>
          <a:p>
            <a:r>
              <a:rPr lang="en-US" altLang="zh-CN">
                <a:ea typeface="宋体" charset="-122"/>
              </a:rPr>
              <a:t>		//String suffixExperss = "2 3 4 - +";</a:t>
            </a:r>
          </a:p>
          <a:p>
            <a:r>
              <a:rPr lang="en-US" altLang="zh-CN">
                <a:ea typeface="宋体" charset="-122"/>
              </a:rPr>
              <a:t>//		String suffixExperss = "3 4 + 5 * 6 -";</a:t>
            </a:r>
          </a:p>
          <a:p>
            <a:r>
              <a:rPr lang="en-US" altLang="zh-CN">
                <a:ea typeface="宋体" charset="-122"/>
              </a:rPr>
              <a:t>//		</a:t>
            </a:r>
          </a:p>
          <a:p>
            <a:r>
              <a:rPr lang="en-US" altLang="zh-CN">
                <a:ea typeface="宋体" charset="-122"/>
              </a:rPr>
              <a:t>		ReversePolishCal reversePolishCal = new ReversePolishCal();</a:t>
            </a:r>
          </a:p>
          <a:p>
            <a:r>
              <a:rPr lang="en-US" altLang="zh-CN">
                <a:ea typeface="宋体" charset="-122"/>
              </a:rPr>
              <a:t>//		</a:t>
            </a:r>
          </a:p>
          <a:p>
            <a:r>
              <a:rPr lang="en-US" altLang="zh-CN">
                <a:ea typeface="宋体" charset="-122"/>
              </a:rPr>
              <a:t>//		List &lt;String&gt; suffixExpressionList = reversePolishCal.getListBySuffixExpression(suffixExperss);</a:t>
            </a:r>
          </a:p>
          <a:p>
            <a:r>
              <a:rPr lang="en-US" altLang="zh-CN">
                <a:ea typeface="宋体" charset="-122"/>
              </a:rPr>
              <a:t>//		</a:t>
            </a:r>
          </a:p>
          <a:p>
            <a:r>
              <a:rPr lang="en-US" altLang="zh-CN">
                <a:ea typeface="宋体" charset="-122"/>
              </a:rPr>
              <a:t>//        System.out.println("</a:t>
            </a:r>
            <a:r>
              <a:rPr lang="zh-CN" altLang="en-US">
                <a:ea typeface="宋体" charset="-122"/>
              </a:rPr>
              <a:t>计算结果</a:t>
            </a:r>
            <a:r>
              <a:rPr lang="en-US" altLang="zh-CN">
                <a:ea typeface="宋体" charset="-122"/>
              </a:rPr>
              <a:t>:"+ reversePolishCal.calculate(suffixExpressionList));</a:t>
            </a:r>
          </a:p>
          <a:p>
            <a:r>
              <a:rPr lang="en-US" altLang="zh-CN">
                <a:ea typeface="宋体" charset="-122"/>
              </a:rPr>
              <a:t>        </a:t>
            </a:r>
          </a:p>
          <a:p>
            <a:r>
              <a:rPr lang="en-US" altLang="zh-CN">
                <a:ea typeface="宋体" charset="-122"/>
              </a:rPr>
              <a:t>        //</a:t>
            </a:r>
            <a:r>
              <a:rPr lang="zh-CN" altLang="en-US">
                <a:ea typeface="宋体" charset="-122"/>
              </a:rPr>
              <a:t>测试输入中缀表达式是否能计算成功</a:t>
            </a:r>
          </a:p>
          <a:p>
            <a:r>
              <a:rPr lang="zh-CN" altLang="en-US">
                <a:ea typeface="宋体" charset="-122"/>
              </a:rPr>
              <a:t>        </a:t>
            </a:r>
            <a:r>
              <a:rPr lang="en-US" altLang="zh-CN">
                <a:ea typeface="宋体" charset="-122"/>
              </a:rPr>
              <a:t>String infixExpression = "4*5-8+60+8/2";</a:t>
            </a:r>
          </a:p>
          <a:p>
            <a:r>
              <a:rPr lang="en-US" altLang="zh-CN">
                <a:ea typeface="宋体" charset="-122"/>
              </a:rPr>
              <a:t>        </a:t>
            </a:r>
          </a:p>
          <a:p>
            <a:r>
              <a:rPr lang="en-US" altLang="zh-CN">
                <a:ea typeface="宋体" charset="-122"/>
              </a:rPr>
              <a:t>       </a:t>
            </a:r>
          </a:p>
          <a:p>
            <a:r>
              <a:rPr lang="en-US" altLang="zh-CN">
                <a:ea typeface="宋体" charset="-122"/>
              </a:rPr>
              <a:t>        List&lt;String&gt; infixExpressionList = reversePolishCal.toInfixExpression(infixExpression);</a:t>
            </a:r>
          </a:p>
          <a:p>
            <a:r>
              <a:rPr lang="en-US" altLang="zh-CN">
                <a:ea typeface="宋体" charset="-122"/>
              </a:rPr>
              <a:t>        List&lt;String&gt; suffixExpressionList2 = reversePolishCal.parseSuffixExpression(infixExpressionList);</a:t>
            </a:r>
          </a:p>
          <a:p>
            <a:r>
              <a:rPr lang="en-US" altLang="zh-CN">
                <a:ea typeface="宋体" charset="-122"/>
              </a:rPr>
              <a:t>        //</a:t>
            </a:r>
            <a:r>
              <a:rPr lang="zh-CN" altLang="en-US">
                <a:ea typeface="宋体" charset="-122"/>
              </a:rPr>
              <a:t>输出后缀表达式</a:t>
            </a:r>
          </a:p>
          <a:p>
            <a:r>
              <a:rPr lang="zh-CN" altLang="en-US">
                <a:ea typeface="宋体" charset="-122"/>
              </a:rPr>
              <a:t>        </a:t>
            </a:r>
            <a:r>
              <a:rPr lang="en-US" altLang="zh-CN">
                <a:ea typeface="宋体" charset="-122"/>
              </a:rPr>
              <a:t>for(String ele : suffixExpressionList2) {</a:t>
            </a:r>
          </a:p>
          <a:p>
            <a:r>
              <a:rPr lang="en-US" altLang="zh-CN">
                <a:ea typeface="宋体" charset="-122"/>
              </a:rPr>
              <a:t>        	System.out.print(ele + " ");</a:t>
            </a:r>
          </a:p>
          <a:p>
            <a:r>
              <a:rPr lang="en-US" altLang="zh-CN">
                <a:ea typeface="宋体" charset="-122"/>
              </a:rPr>
              <a:t>        }</a:t>
            </a:r>
          </a:p>
          <a:p>
            <a:r>
              <a:rPr lang="en-US" altLang="zh-CN">
                <a:ea typeface="宋体" charset="-122"/>
              </a:rPr>
              <a:t>        System.out.println();</a:t>
            </a:r>
          </a:p>
          <a:p>
            <a:r>
              <a:rPr lang="en-US" altLang="zh-CN">
                <a:ea typeface="宋体" charset="-122"/>
              </a:rPr>
              <a:t>        //</a:t>
            </a:r>
            <a:r>
              <a:rPr lang="zh-CN" altLang="en-US">
                <a:ea typeface="宋体" charset="-122"/>
              </a:rPr>
              <a:t>输出结果</a:t>
            </a:r>
          </a:p>
          <a:p>
            <a:r>
              <a:rPr lang="zh-CN" altLang="en-US">
                <a:ea typeface="宋体" charset="-122"/>
              </a:rPr>
              <a:t>        </a:t>
            </a:r>
            <a:r>
              <a:rPr lang="en-US" altLang="zh-CN">
                <a:ea typeface="宋体" charset="-122"/>
              </a:rPr>
              <a:t>System.out.println("</a:t>
            </a:r>
            <a:r>
              <a:rPr lang="zh-CN" altLang="en-US">
                <a:ea typeface="宋体" charset="-122"/>
              </a:rPr>
              <a:t>计算结果</a:t>
            </a:r>
            <a:r>
              <a:rPr lang="en-US" altLang="zh-CN">
                <a:ea typeface="宋体" charset="-122"/>
              </a:rPr>
              <a:t>:"+ reversePolishCal.calculate(suffixExpressionList2));</a:t>
            </a:r>
          </a:p>
          <a:p>
            <a:r>
              <a:rPr lang="en-US" altLang="zh-CN">
                <a:ea typeface="宋体" charset="-122"/>
              </a:rPr>
              <a:t>        </a:t>
            </a:r>
          </a:p>
          <a:p>
            <a:r>
              <a:rPr lang="en-US" altLang="zh-CN">
                <a:ea typeface="宋体" charset="-122"/>
              </a:rPr>
              <a:t>        </a:t>
            </a:r>
          </a:p>
          <a:p>
            <a:r>
              <a:rPr lang="en-US" altLang="zh-CN">
                <a:ea typeface="宋体" charset="-122"/>
              </a:rPr>
              <a:t>	}</a:t>
            </a:r>
          </a:p>
          <a:p>
            <a:endParaRPr lang="en-US" altLang="zh-CN">
              <a:ea typeface="宋体" charset="-122"/>
            </a:endParaRPr>
          </a:p>
          <a:p>
            <a:r>
              <a:rPr lang="en-US" altLang="zh-CN">
                <a:ea typeface="宋体" charset="-122"/>
              </a:rPr>
              <a:t>}</a:t>
            </a:r>
          </a:p>
          <a:p>
            <a:endParaRPr lang="en-US" altLang="zh-CN">
              <a:ea typeface="宋体" charset="-122"/>
            </a:endParaRPr>
          </a:p>
          <a:p>
            <a:r>
              <a:rPr lang="en-US" altLang="zh-CN">
                <a:ea typeface="宋体" charset="-122"/>
              </a:rPr>
              <a:t>class ReversePolishCal {</a:t>
            </a:r>
          </a:p>
          <a:p>
            <a:r>
              <a:rPr lang="en-US" altLang="zh-CN">
                <a:ea typeface="宋体" charset="-122"/>
              </a:rPr>
              <a:t>	</a:t>
            </a:r>
          </a:p>
          <a:p>
            <a:r>
              <a:rPr lang="en-US" altLang="zh-CN">
                <a:ea typeface="宋体" charset="-122"/>
              </a:rPr>
              <a:t>	/**</a:t>
            </a:r>
          </a:p>
          <a:p>
            <a:r>
              <a:rPr lang="en-US" altLang="zh-CN">
                <a:ea typeface="宋体" charset="-122"/>
              </a:rPr>
              <a:t>     * </a:t>
            </a:r>
            <a:r>
              <a:rPr lang="zh-CN" altLang="en-US">
                <a:ea typeface="宋体" charset="-122"/>
              </a:rPr>
              <a:t>把字符串转换成中序表达式 </a:t>
            </a:r>
            <a:r>
              <a:rPr lang="en-US" altLang="zh-CN">
                <a:ea typeface="宋体" charset="-122"/>
              </a:rPr>
              <a:t>: </a:t>
            </a:r>
            <a:r>
              <a:rPr lang="zh-CN" altLang="en-US">
                <a:ea typeface="宋体" charset="-122"/>
              </a:rPr>
              <a:t>比如 </a:t>
            </a:r>
            <a:r>
              <a:rPr lang="en-US" altLang="zh-CN">
                <a:ea typeface="宋体" charset="-122"/>
              </a:rPr>
              <a:t>2+(3-4), </a:t>
            </a:r>
            <a:r>
              <a:rPr lang="zh-CN" altLang="en-US">
                <a:ea typeface="宋体" charset="-122"/>
              </a:rPr>
              <a:t>并放入到</a:t>
            </a:r>
            <a:r>
              <a:rPr lang="en-US" altLang="zh-CN">
                <a:ea typeface="宋体" charset="-122"/>
              </a:rPr>
              <a:t>List</a:t>
            </a:r>
            <a:r>
              <a:rPr lang="zh-CN" altLang="en-US">
                <a:ea typeface="宋体" charset="-122"/>
              </a:rPr>
              <a:t>中</a:t>
            </a:r>
          </a:p>
          <a:p>
            <a:r>
              <a:rPr lang="zh-CN" altLang="en-US">
                <a:ea typeface="宋体" charset="-122"/>
              </a:rPr>
              <a:t>     * </a:t>
            </a:r>
            <a:r>
              <a:rPr lang="en-US" altLang="zh-CN">
                <a:ea typeface="宋体" charset="-122"/>
              </a:rPr>
              <a:t>@param s</a:t>
            </a:r>
          </a:p>
          <a:p>
            <a:r>
              <a:rPr lang="en-US" altLang="zh-CN">
                <a:ea typeface="宋体" charset="-122"/>
              </a:rPr>
              <a:t>     * @return</a:t>
            </a:r>
          </a:p>
          <a:p>
            <a:r>
              <a:rPr lang="en-US" altLang="zh-CN">
                <a:ea typeface="宋体" charset="-122"/>
              </a:rPr>
              <a:t>     */</a:t>
            </a:r>
          </a:p>
          <a:p>
            <a:r>
              <a:rPr lang="en-US" altLang="zh-CN">
                <a:ea typeface="宋体" charset="-122"/>
              </a:rPr>
              <a:t>    public List&lt;String&gt; toInfixExpression(String infixExpression) {</a:t>
            </a:r>
          </a:p>
          <a:p>
            <a:r>
              <a:rPr lang="en-US" altLang="zh-CN">
                <a:ea typeface="宋体" charset="-122"/>
              </a:rPr>
              <a:t>        List&lt;String&gt; ls = new ArrayList&lt;String&gt;();//</a:t>
            </a:r>
            <a:r>
              <a:rPr lang="zh-CN" altLang="en-US">
                <a:ea typeface="宋体" charset="-122"/>
              </a:rPr>
              <a:t>存储中序表达式</a:t>
            </a:r>
          </a:p>
          <a:p>
            <a:r>
              <a:rPr lang="zh-CN" altLang="en-US">
                <a:ea typeface="宋体" charset="-122"/>
              </a:rPr>
              <a:t>        </a:t>
            </a:r>
            <a:r>
              <a:rPr lang="en-US" altLang="zh-CN">
                <a:ea typeface="宋体" charset="-122"/>
              </a:rPr>
              <a:t>int i = 0;</a:t>
            </a:r>
          </a:p>
          <a:p>
            <a:r>
              <a:rPr lang="en-US" altLang="zh-CN">
                <a:ea typeface="宋体" charset="-122"/>
              </a:rPr>
              <a:t>        String str;</a:t>
            </a:r>
          </a:p>
          <a:p>
            <a:r>
              <a:rPr lang="en-US" altLang="zh-CN">
                <a:ea typeface="宋体" charset="-122"/>
              </a:rPr>
              <a:t>        char c;</a:t>
            </a:r>
          </a:p>
          <a:p>
            <a:r>
              <a:rPr lang="en-US" altLang="zh-CN">
                <a:ea typeface="宋体" charset="-122"/>
              </a:rPr>
              <a:t>        do {</a:t>
            </a:r>
          </a:p>
          <a:p>
            <a:r>
              <a:rPr lang="en-US" altLang="zh-CN">
                <a:ea typeface="宋体" charset="-122"/>
              </a:rPr>
              <a:t>        	//</a:t>
            </a:r>
            <a:r>
              <a:rPr lang="zh-CN" altLang="en-US">
                <a:ea typeface="宋体" charset="-122"/>
              </a:rPr>
              <a:t>如果</a:t>
            </a:r>
            <a:r>
              <a:rPr lang="en-US" altLang="zh-CN">
                <a:ea typeface="宋体" charset="-122"/>
              </a:rPr>
              <a:t>c </a:t>
            </a:r>
            <a:r>
              <a:rPr lang="zh-CN" altLang="en-US">
                <a:ea typeface="宋体" charset="-122"/>
              </a:rPr>
              <a:t>在 </a:t>
            </a:r>
            <a:r>
              <a:rPr lang="en-US" altLang="zh-CN">
                <a:ea typeface="宋体" charset="-122"/>
              </a:rPr>
              <a:t>&lt; 48 </a:t>
            </a:r>
            <a:r>
              <a:rPr lang="zh-CN" altLang="en-US">
                <a:ea typeface="宋体" charset="-122"/>
              </a:rPr>
              <a:t>或者 </a:t>
            </a:r>
            <a:r>
              <a:rPr lang="en-US" altLang="zh-CN">
                <a:ea typeface="宋体" charset="-122"/>
              </a:rPr>
              <a:t>&gt; 57 </a:t>
            </a:r>
            <a:r>
              <a:rPr lang="zh-CN" altLang="en-US">
                <a:ea typeface="宋体" charset="-122"/>
              </a:rPr>
              <a:t>说明是符号</a:t>
            </a:r>
            <a:r>
              <a:rPr lang="en-US" altLang="zh-CN">
                <a:ea typeface="宋体" charset="-122"/>
              </a:rPr>
              <a:t>, </a:t>
            </a:r>
            <a:r>
              <a:rPr lang="zh-CN" altLang="en-US">
                <a:ea typeface="宋体" charset="-122"/>
              </a:rPr>
              <a:t>这里没有判断是 </a:t>
            </a:r>
            <a:r>
              <a:rPr lang="en-US" altLang="zh-CN">
                <a:ea typeface="宋体" charset="-122"/>
              </a:rPr>
              <a:t>+ , - , * , / </a:t>
            </a:r>
            <a:r>
              <a:rPr lang="zh-CN" altLang="en-US">
                <a:ea typeface="宋体" charset="-122"/>
              </a:rPr>
              <a:t>等等</a:t>
            </a:r>
          </a:p>
          <a:p>
            <a:r>
              <a:rPr lang="zh-CN" altLang="en-US">
                <a:ea typeface="宋体" charset="-122"/>
              </a:rPr>
              <a:t>            </a:t>
            </a:r>
            <a:r>
              <a:rPr lang="en-US" altLang="zh-CN">
                <a:ea typeface="宋体" charset="-122"/>
              </a:rPr>
              <a:t>if ((c = infixExpression.charAt(i)) &lt; 48 || (c = infixExpression.charAt(i)) &gt; 57) {</a:t>
            </a:r>
          </a:p>
          <a:p>
            <a:r>
              <a:rPr lang="en-US" altLang="zh-CN">
                <a:ea typeface="宋体" charset="-122"/>
              </a:rPr>
              <a:t>                ls.add("" + c);</a:t>
            </a:r>
          </a:p>
          <a:p>
            <a:r>
              <a:rPr lang="en-US" altLang="zh-CN">
                <a:ea typeface="宋体" charset="-122"/>
              </a:rPr>
              <a:t>                i++;</a:t>
            </a:r>
          </a:p>
          <a:p>
            <a:r>
              <a:rPr lang="en-US" altLang="zh-CN">
                <a:ea typeface="宋体" charset="-122"/>
              </a:rPr>
              <a:t>            } else { // </a:t>
            </a:r>
            <a:r>
              <a:rPr lang="zh-CN" altLang="en-US">
                <a:ea typeface="宋体" charset="-122"/>
              </a:rPr>
              <a:t>说明是数字，要进行拼接处理</a:t>
            </a:r>
          </a:p>
          <a:p>
            <a:r>
              <a:rPr lang="zh-CN" altLang="en-US">
                <a:ea typeface="宋体" charset="-122"/>
              </a:rPr>
              <a:t>                </a:t>
            </a:r>
            <a:r>
              <a:rPr lang="en-US" altLang="zh-CN">
                <a:ea typeface="宋体" charset="-122"/>
              </a:rPr>
              <a:t>str = "";</a:t>
            </a:r>
          </a:p>
          <a:p>
            <a:r>
              <a:rPr lang="en-US" altLang="zh-CN">
                <a:ea typeface="宋体" charset="-122"/>
              </a:rPr>
              <a:t>                while (i &lt; infixExpression.length() &amp;&amp; (c = infixExpression.charAt(i)) &gt;= 48</a:t>
            </a:r>
          </a:p>
          <a:p>
            <a:r>
              <a:rPr lang="en-US" altLang="zh-CN">
                <a:ea typeface="宋体" charset="-122"/>
              </a:rPr>
              <a:t>                        &amp;&amp; (c = infixExpression.charAt(i)) &lt;= 57) {</a:t>
            </a:r>
          </a:p>
          <a:p>
            <a:r>
              <a:rPr lang="en-US" altLang="zh-CN">
                <a:ea typeface="宋体" charset="-122"/>
              </a:rPr>
              <a:t>                    str += c;</a:t>
            </a:r>
          </a:p>
          <a:p>
            <a:r>
              <a:rPr lang="en-US" altLang="zh-CN">
                <a:ea typeface="宋体" charset="-122"/>
              </a:rPr>
              <a:t>                    i++;</a:t>
            </a:r>
          </a:p>
          <a:p>
            <a:r>
              <a:rPr lang="en-US" altLang="zh-CN">
                <a:ea typeface="宋体" charset="-122"/>
              </a:rPr>
              <a:t>                }</a:t>
            </a:r>
          </a:p>
          <a:p>
            <a:r>
              <a:rPr lang="en-US" altLang="zh-CN">
                <a:ea typeface="宋体" charset="-122"/>
              </a:rPr>
              <a:t>                ls.add(str);</a:t>
            </a:r>
          </a:p>
          <a:p>
            <a:r>
              <a:rPr lang="en-US" altLang="zh-CN">
                <a:ea typeface="宋体" charset="-122"/>
              </a:rPr>
              <a:t>            }</a:t>
            </a:r>
          </a:p>
          <a:p>
            <a:endParaRPr lang="en-US" altLang="zh-CN">
              <a:ea typeface="宋体" charset="-122"/>
            </a:endParaRPr>
          </a:p>
          <a:p>
            <a:r>
              <a:rPr lang="en-US" altLang="zh-CN">
                <a:ea typeface="宋体" charset="-122"/>
              </a:rPr>
              <a:t>        } while (i &lt; infixExpression.length());</a:t>
            </a:r>
          </a:p>
          <a:p>
            <a:r>
              <a:rPr lang="en-US" altLang="zh-CN">
                <a:ea typeface="宋体" charset="-122"/>
              </a:rPr>
              <a:t>        return ls;</a:t>
            </a:r>
          </a:p>
          <a:p>
            <a:r>
              <a:rPr lang="en-US" altLang="zh-CN">
                <a:ea typeface="宋体" charset="-122"/>
              </a:rPr>
              <a:t>    }</a:t>
            </a:r>
          </a:p>
          <a:p>
            <a:r>
              <a:rPr lang="en-US" altLang="zh-CN">
                <a:ea typeface="宋体" charset="-122"/>
              </a:rPr>
              <a:t>    </a:t>
            </a:r>
          </a:p>
          <a:p>
            <a:r>
              <a:rPr lang="en-US" altLang="zh-CN">
                <a:ea typeface="宋体" charset="-122"/>
              </a:rPr>
              <a:t>    /**</a:t>
            </a:r>
          </a:p>
          <a:p>
            <a:r>
              <a:rPr lang="en-US" altLang="zh-CN">
                <a:ea typeface="宋体" charset="-122"/>
              </a:rPr>
              <a:t>     * </a:t>
            </a:r>
            <a:r>
              <a:rPr lang="zh-CN" altLang="en-US">
                <a:ea typeface="宋体" charset="-122"/>
              </a:rPr>
              <a:t>将一个中缀表达式对应的</a:t>
            </a:r>
            <a:r>
              <a:rPr lang="en-US" altLang="zh-CN">
                <a:ea typeface="宋体" charset="-122"/>
              </a:rPr>
              <a:t>List </a:t>
            </a:r>
            <a:r>
              <a:rPr lang="zh-CN" altLang="en-US">
                <a:ea typeface="宋体" charset="-122"/>
              </a:rPr>
              <a:t>转成 转换成逆波兰表达式</a:t>
            </a:r>
            <a:r>
              <a:rPr lang="en-US" altLang="zh-CN">
                <a:ea typeface="宋体" charset="-122"/>
              </a:rPr>
              <a:t>, </a:t>
            </a:r>
            <a:r>
              <a:rPr lang="zh-CN" altLang="en-US">
                <a:ea typeface="宋体" charset="-122"/>
              </a:rPr>
              <a:t>放入到</a:t>
            </a:r>
            <a:r>
              <a:rPr lang="en-US" altLang="zh-CN">
                <a:ea typeface="宋体" charset="-122"/>
              </a:rPr>
              <a:t>List</a:t>
            </a:r>
            <a:r>
              <a:rPr lang="zh-CN" altLang="en-US">
                <a:ea typeface="宋体" charset="-122"/>
              </a:rPr>
              <a:t>中</a:t>
            </a:r>
          </a:p>
          <a:p>
            <a:r>
              <a:rPr lang="zh-CN" altLang="en-US">
                <a:ea typeface="宋体" charset="-122"/>
              </a:rPr>
              <a:t>     * </a:t>
            </a:r>
            <a:r>
              <a:rPr lang="en-US" altLang="zh-CN">
                <a:ea typeface="宋体" charset="-122"/>
              </a:rPr>
              <a:t>@param ls</a:t>
            </a:r>
          </a:p>
          <a:p>
            <a:r>
              <a:rPr lang="en-US" altLang="zh-CN">
                <a:ea typeface="宋体" charset="-122"/>
              </a:rPr>
              <a:t>     * @return</a:t>
            </a:r>
          </a:p>
          <a:p>
            <a:r>
              <a:rPr lang="en-US" altLang="zh-CN">
                <a:ea typeface="宋体" charset="-122"/>
              </a:rPr>
              <a:t>     */</a:t>
            </a:r>
          </a:p>
          <a:p>
            <a:r>
              <a:rPr lang="en-US" altLang="zh-CN">
                <a:ea typeface="宋体" charset="-122"/>
              </a:rPr>
              <a:t>    public  List&lt;String&gt; parseSuffixExpression(List&lt;String&gt; ls) {</a:t>
            </a:r>
          </a:p>
          <a:p>
            <a:r>
              <a:rPr lang="en-US" altLang="zh-CN">
                <a:ea typeface="宋体" charset="-122"/>
              </a:rPr>
              <a:t>        Stack&lt;String&gt; s1=new Stack&lt;String&gt;();</a:t>
            </a:r>
          </a:p>
          <a:p>
            <a:r>
              <a:rPr lang="en-US" altLang="zh-CN">
                <a:ea typeface="宋体" charset="-122"/>
              </a:rPr>
              <a:t>        Stack&lt;String&gt; s2=new Stack&lt;String&gt;();</a:t>
            </a:r>
          </a:p>
          <a:p>
            <a:r>
              <a:rPr lang="en-US" altLang="zh-CN">
                <a:ea typeface="宋体" charset="-122"/>
              </a:rPr>
              <a:t>        List&lt;String&gt; lss = new ArrayList&lt;String&gt;();</a:t>
            </a:r>
          </a:p>
          <a:p>
            <a:r>
              <a:rPr lang="en-US" altLang="zh-CN">
                <a:ea typeface="宋体" charset="-122"/>
              </a:rPr>
              <a:t>        for (String ss : ls) {</a:t>
            </a:r>
          </a:p>
          <a:p>
            <a:r>
              <a:rPr lang="en-US" altLang="zh-CN">
                <a:ea typeface="宋体" charset="-122"/>
              </a:rPr>
              <a:t>            if (ss.matches("\\d+")) {</a:t>
            </a:r>
          </a:p>
          <a:p>
            <a:r>
              <a:rPr lang="en-US" altLang="zh-CN">
                <a:ea typeface="宋体" charset="-122"/>
              </a:rPr>
              <a:t>                lss.add(ss);</a:t>
            </a:r>
          </a:p>
          <a:p>
            <a:r>
              <a:rPr lang="en-US" altLang="zh-CN">
                <a:ea typeface="宋体" charset="-122"/>
              </a:rPr>
              <a:t>            } else if (ss.equals("(")) {</a:t>
            </a:r>
          </a:p>
          <a:p>
            <a:r>
              <a:rPr lang="en-US" altLang="zh-CN">
                <a:ea typeface="宋体" charset="-122"/>
              </a:rPr>
              <a:t>                s1.push(ss);</a:t>
            </a:r>
          </a:p>
          <a:p>
            <a:r>
              <a:rPr lang="en-US" altLang="zh-CN">
                <a:ea typeface="宋体" charset="-122"/>
              </a:rPr>
              <a:t>            } else if (ss.equals(")")) {</a:t>
            </a:r>
          </a:p>
          <a:p>
            <a:endParaRPr lang="en-US" altLang="zh-CN">
              <a:ea typeface="宋体" charset="-122"/>
            </a:endParaRPr>
          </a:p>
          <a:p>
            <a:r>
              <a:rPr lang="en-US" altLang="zh-CN">
                <a:ea typeface="宋体" charset="-122"/>
              </a:rPr>
              <a:t>                while (!s1.peek().equals("(")) {</a:t>
            </a:r>
          </a:p>
          <a:p>
            <a:r>
              <a:rPr lang="en-US" altLang="zh-CN">
                <a:ea typeface="宋体" charset="-122"/>
              </a:rPr>
              <a:t>                    lss.add(s1.pop());</a:t>
            </a:r>
          </a:p>
          <a:p>
            <a:r>
              <a:rPr lang="en-US" altLang="zh-CN">
                <a:ea typeface="宋体" charset="-122"/>
              </a:rPr>
              <a:t>                }</a:t>
            </a:r>
          </a:p>
          <a:p>
            <a:r>
              <a:rPr lang="en-US" altLang="zh-CN">
                <a:ea typeface="宋体" charset="-122"/>
              </a:rPr>
              <a:t>                s1.pop();</a:t>
            </a:r>
          </a:p>
          <a:p>
            <a:r>
              <a:rPr lang="en-US" altLang="zh-CN">
                <a:ea typeface="宋体" charset="-122"/>
              </a:rPr>
              <a:t>            } else {</a:t>
            </a:r>
          </a:p>
          <a:p>
            <a:r>
              <a:rPr lang="en-US" altLang="zh-CN">
                <a:ea typeface="宋体" charset="-122"/>
              </a:rPr>
              <a:t>                while (s1.size() != 0 &amp;&amp; Operation.getValue(s1.peek()) &gt;= Operation.getValue(ss)) {</a:t>
            </a:r>
          </a:p>
          <a:p>
            <a:r>
              <a:rPr lang="en-US" altLang="zh-CN">
                <a:ea typeface="宋体" charset="-122"/>
              </a:rPr>
              <a:t>                    lss.add(s1.pop());</a:t>
            </a:r>
          </a:p>
          <a:p>
            <a:r>
              <a:rPr lang="en-US" altLang="zh-CN">
                <a:ea typeface="宋体" charset="-122"/>
              </a:rPr>
              <a:t>                }</a:t>
            </a:r>
          </a:p>
          <a:p>
            <a:r>
              <a:rPr lang="en-US" altLang="zh-CN">
                <a:ea typeface="宋体" charset="-122"/>
              </a:rPr>
              <a:t>                s1.push(ss);</a:t>
            </a:r>
          </a:p>
          <a:p>
            <a:r>
              <a:rPr lang="en-US" altLang="zh-CN">
                <a:ea typeface="宋体" charset="-122"/>
              </a:rPr>
              <a:t>            }</a:t>
            </a:r>
          </a:p>
          <a:p>
            <a:r>
              <a:rPr lang="en-US" altLang="zh-CN">
                <a:ea typeface="宋体" charset="-122"/>
              </a:rPr>
              <a:t>        }</a:t>
            </a:r>
          </a:p>
          <a:p>
            <a:r>
              <a:rPr lang="en-US" altLang="zh-CN">
                <a:ea typeface="宋体" charset="-122"/>
              </a:rPr>
              <a:t>        while (s1.size() != 0) {</a:t>
            </a:r>
          </a:p>
          <a:p>
            <a:r>
              <a:rPr lang="en-US" altLang="zh-CN">
                <a:ea typeface="宋体" charset="-122"/>
              </a:rPr>
              <a:t>            lss.add(s1.pop());</a:t>
            </a:r>
          </a:p>
          <a:p>
            <a:r>
              <a:rPr lang="en-US" altLang="zh-CN">
                <a:ea typeface="宋体" charset="-122"/>
              </a:rPr>
              <a:t>        }</a:t>
            </a:r>
          </a:p>
          <a:p>
            <a:r>
              <a:rPr lang="en-US" altLang="zh-CN">
                <a:ea typeface="宋体" charset="-122"/>
              </a:rPr>
              <a:t>        return lss;</a:t>
            </a:r>
          </a:p>
          <a:p>
            <a:r>
              <a:rPr lang="en-US" altLang="zh-CN">
                <a:ea typeface="宋体" charset="-122"/>
              </a:rPr>
              <a:t>    }</a:t>
            </a:r>
          </a:p>
          <a:p>
            <a:r>
              <a:rPr lang="en-US" altLang="zh-CN">
                <a:ea typeface="宋体" charset="-122"/>
              </a:rPr>
              <a:t>	</a:t>
            </a:r>
          </a:p>
          <a:p>
            <a:r>
              <a:rPr lang="en-US" altLang="zh-CN">
                <a:ea typeface="宋体" charset="-122"/>
              </a:rPr>
              <a:t>	</a:t>
            </a:r>
          </a:p>
          <a:p>
            <a:r>
              <a:rPr lang="en-US" altLang="zh-CN">
                <a:ea typeface="宋体" charset="-122"/>
              </a:rPr>
              <a:t>	</a:t>
            </a:r>
          </a:p>
          <a:p>
            <a:r>
              <a:rPr lang="en-US" altLang="zh-CN">
                <a:ea typeface="宋体" charset="-122"/>
              </a:rPr>
              <a:t>	//</a:t>
            </a:r>
            <a:r>
              <a:rPr lang="zh-CN" altLang="en-US">
                <a:ea typeface="宋体" charset="-122"/>
              </a:rPr>
              <a:t>将一个后缀表达式，依次放入到</a:t>
            </a:r>
            <a:r>
              <a:rPr lang="en-US" altLang="zh-CN">
                <a:ea typeface="宋体" charset="-122"/>
              </a:rPr>
              <a:t>List&lt;String&gt;</a:t>
            </a:r>
            <a:r>
              <a:rPr lang="zh-CN" altLang="en-US">
                <a:ea typeface="宋体" charset="-122"/>
              </a:rPr>
              <a:t>中</a:t>
            </a:r>
          </a:p>
          <a:p>
            <a:r>
              <a:rPr lang="zh-CN" altLang="en-US">
                <a:ea typeface="宋体" charset="-122"/>
              </a:rPr>
              <a:t>	</a:t>
            </a:r>
            <a:r>
              <a:rPr lang="en-US" altLang="zh-CN">
                <a:ea typeface="宋体" charset="-122"/>
              </a:rPr>
              <a:t>public List&lt;String&gt; getListBySuffixExpression(String suffixExpression) {</a:t>
            </a:r>
          </a:p>
          <a:p>
            <a:r>
              <a:rPr lang="en-US" altLang="zh-CN">
                <a:ea typeface="宋体" charset="-122"/>
              </a:rPr>
              <a:t>		String[] split = suffixExpression.split(" ");</a:t>
            </a:r>
          </a:p>
          <a:p>
            <a:r>
              <a:rPr lang="en-US" altLang="zh-CN">
                <a:ea typeface="宋体" charset="-122"/>
              </a:rPr>
              <a:t>		List&lt;String&gt; list = new ArrayList&lt;String&gt;();</a:t>
            </a:r>
          </a:p>
          <a:p>
            <a:r>
              <a:rPr lang="en-US" altLang="zh-CN">
                <a:ea typeface="宋体" charset="-122"/>
              </a:rPr>
              <a:t>		for (String element : split) {</a:t>
            </a:r>
          </a:p>
          <a:p>
            <a:r>
              <a:rPr lang="en-US" altLang="zh-CN">
                <a:ea typeface="宋体" charset="-122"/>
              </a:rPr>
              <a:t>			list.add(element);</a:t>
            </a:r>
          </a:p>
          <a:p>
            <a:r>
              <a:rPr lang="en-US" altLang="zh-CN">
                <a:ea typeface="宋体" charset="-122"/>
              </a:rPr>
              <a:t>		}</a:t>
            </a:r>
          </a:p>
          <a:p>
            <a:r>
              <a:rPr lang="en-US" altLang="zh-CN">
                <a:ea typeface="宋体" charset="-122"/>
              </a:rPr>
              <a:t>		return list;</a:t>
            </a:r>
          </a:p>
          <a:p>
            <a:r>
              <a:rPr lang="en-US" altLang="zh-CN">
                <a:ea typeface="宋体" charset="-122"/>
              </a:rPr>
              <a:t>	}</a:t>
            </a:r>
          </a:p>
          <a:p>
            <a:r>
              <a:rPr lang="en-US" altLang="zh-CN">
                <a:ea typeface="宋体" charset="-122"/>
              </a:rPr>
              <a:t>	</a:t>
            </a:r>
          </a:p>
          <a:p>
            <a:r>
              <a:rPr lang="en-US" altLang="zh-CN">
                <a:ea typeface="宋体" charset="-122"/>
              </a:rPr>
              <a:t>	/**</a:t>
            </a:r>
          </a:p>
          <a:p>
            <a:r>
              <a:rPr lang="en-US" altLang="zh-CN">
                <a:ea typeface="宋体" charset="-122"/>
              </a:rPr>
              <a:t>	 * </a:t>
            </a:r>
          </a:p>
          <a:p>
            <a:r>
              <a:rPr lang="en-US" altLang="zh-CN">
                <a:ea typeface="宋体" charset="-122"/>
              </a:rPr>
              <a:t>	 * @param ls </a:t>
            </a:r>
            <a:r>
              <a:rPr lang="zh-CN" altLang="en-US">
                <a:ea typeface="宋体" charset="-122"/>
              </a:rPr>
              <a:t>是一个按照逆波兰表达式得到衣蛾</a:t>
            </a:r>
            <a:r>
              <a:rPr lang="en-US" altLang="zh-CN">
                <a:ea typeface="宋体" charset="-122"/>
              </a:rPr>
              <a:t>List </a:t>
            </a:r>
          </a:p>
          <a:p>
            <a:r>
              <a:rPr lang="en-US" altLang="zh-CN">
                <a:ea typeface="宋体" charset="-122"/>
              </a:rPr>
              <a:t>	 * @return</a:t>
            </a:r>
          </a:p>
          <a:p>
            <a:r>
              <a:rPr lang="en-US" altLang="zh-CN">
                <a:ea typeface="宋体" charset="-122"/>
              </a:rPr>
              <a:t>	 */</a:t>
            </a:r>
          </a:p>
          <a:p>
            <a:r>
              <a:rPr lang="en-US" altLang="zh-CN">
                <a:ea typeface="宋体" charset="-122"/>
              </a:rPr>
              <a:t>    public int calculate(List&lt;String&gt; ls) {</a:t>
            </a:r>
          </a:p>
          <a:p>
            <a:r>
              <a:rPr lang="en-US" altLang="zh-CN">
                <a:ea typeface="宋体" charset="-122"/>
              </a:rPr>
              <a:t>    	Stack&lt;String&gt; s=new Stack&lt;String&gt;();</a:t>
            </a:r>
          </a:p>
          <a:p>
            <a:r>
              <a:rPr lang="en-US" altLang="zh-CN">
                <a:ea typeface="宋体" charset="-122"/>
              </a:rPr>
              <a:t>        for (String str : ls) {</a:t>
            </a:r>
          </a:p>
          <a:p>
            <a:r>
              <a:rPr lang="en-US" altLang="zh-CN">
                <a:ea typeface="宋体" charset="-122"/>
              </a:rPr>
              <a:t>            if (str.matches("\\d+")) {</a:t>
            </a:r>
          </a:p>
          <a:p>
            <a:r>
              <a:rPr lang="en-US" altLang="zh-CN">
                <a:ea typeface="宋体" charset="-122"/>
              </a:rPr>
              <a:t>                s.push(str);</a:t>
            </a:r>
          </a:p>
          <a:p>
            <a:r>
              <a:rPr lang="en-US" altLang="zh-CN">
                <a:ea typeface="宋体" charset="-122"/>
              </a:rPr>
              <a:t>            } else {</a:t>
            </a:r>
          </a:p>
          <a:p>
            <a:r>
              <a:rPr lang="en-US" altLang="zh-CN">
                <a:ea typeface="宋体" charset="-122"/>
              </a:rPr>
              <a:t>                int b = Integer.parseInt(s.pop());</a:t>
            </a:r>
          </a:p>
          <a:p>
            <a:r>
              <a:rPr lang="en-US" altLang="zh-CN">
                <a:ea typeface="宋体" charset="-122"/>
              </a:rPr>
              <a:t>                int a = Integer.parseInt(s.pop());</a:t>
            </a:r>
          </a:p>
          <a:p>
            <a:r>
              <a:rPr lang="en-US" altLang="zh-CN">
                <a:ea typeface="宋体" charset="-122"/>
              </a:rPr>
              <a:t>                int result=0;</a:t>
            </a:r>
          </a:p>
          <a:p>
            <a:r>
              <a:rPr lang="en-US" altLang="zh-CN">
                <a:ea typeface="宋体" charset="-122"/>
              </a:rPr>
              <a:t>                if (str.equals("+")) {</a:t>
            </a:r>
          </a:p>
          <a:p>
            <a:r>
              <a:rPr lang="en-US" altLang="zh-CN">
                <a:ea typeface="宋体" charset="-122"/>
              </a:rPr>
              <a:t>                    result = a + b;</a:t>
            </a:r>
          </a:p>
          <a:p>
            <a:r>
              <a:rPr lang="en-US" altLang="zh-CN">
                <a:ea typeface="宋体" charset="-122"/>
              </a:rPr>
              <a:t>                } else if (str.equals("-")) {</a:t>
            </a:r>
          </a:p>
          <a:p>
            <a:r>
              <a:rPr lang="en-US" altLang="zh-CN">
                <a:ea typeface="宋体" charset="-122"/>
              </a:rPr>
              <a:t>                    result = a - b;</a:t>
            </a:r>
          </a:p>
          <a:p>
            <a:r>
              <a:rPr lang="en-US" altLang="zh-CN">
                <a:ea typeface="宋体" charset="-122"/>
              </a:rPr>
              <a:t>                } else if (str.equals("*")) {</a:t>
            </a:r>
          </a:p>
          <a:p>
            <a:r>
              <a:rPr lang="en-US" altLang="zh-CN">
                <a:ea typeface="宋体" charset="-122"/>
              </a:rPr>
              <a:t>                    result = a * b;</a:t>
            </a:r>
          </a:p>
          <a:p>
            <a:r>
              <a:rPr lang="en-US" altLang="zh-CN">
                <a:ea typeface="宋体" charset="-122"/>
              </a:rPr>
              <a:t>                } else if (str.equals("/")) {</a:t>
            </a:r>
          </a:p>
          <a:p>
            <a:r>
              <a:rPr lang="en-US" altLang="zh-CN">
                <a:ea typeface="宋体" charset="-122"/>
              </a:rPr>
              <a:t>                    result = a / b;</a:t>
            </a:r>
          </a:p>
          <a:p>
            <a:r>
              <a:rPr lang="en-US" altLang="zh-CN">
                <a:ea typeface="宋体" charset="-122"/>
              </a:rPr>
              <a:t>                } else {</a:t>
            </a:r>
          </a:p>
          <a:p>
            <a:r>
              <a:rPr lang="en-US" altLang="zh-CN">
                <a:ea typeface="宋体" charset="-122"/>
              </a:rPr>
              <a:t>                	throw new RuntimeException("</a:t>
            </a:r>
            <a:r>
              <a:rPr lang="zh-CN" altLang="en-US">
                <a:ea typeface="宋体" charset="-122"/>
              </a:rPr>
              <a:t>符号错误</a:t>
            </a:r>
            <a:r>
              <a:rPr lang="en-US" altLang="zh-CN">
                <a:ea typeface="宋体" charset="-122"/>
              </a:rPr>
              <a:t>");</a:t>
            </a:r>
          </a:p>
          <a:p>
            <a:r>
              <a:rPr lang="en-US" altLang="zh-CN">
                <a:ea typeface="宋体" charset="-122"/>
              </a:rPr>
              <a:t>                }</a:t>
            </a:r>
          </a:p>
          <a:p>
            <a:r>
              <a:rPr lang="en-US" altLang="zh-CN">
                <a:ea typeface="宋体" charset="-122"/>
              </a:rPr>
              <a:t>                s.push("" + result);</a:t>
            </a:r>
          </a:p>
          <a:p>
            <a:r>
              <a:rPr lang="en-US" altLang="zh-CN">
                <a:ea typeface="宋体" charset="-122"/>
              </a:rPr>
              <a:t>            }</a:t>
            </a:r>
          </a:p>
          <a:p>
            <a:r>
              <a:rPr lang="en-US" altLang="zh-CN">
                <a:ea typeface="宋体" charset="-122"/>
              </a:rPr>
              <a:t>        }</a:t>
            </a:r>
          </a:p>
          <a:p>
            <a:r>
              <a:rPr lang="en-US" altLang="zh-CN">
                <a:ea typeface="宋体" charset="-122"/>
              </a:rPr>
              <a:t>        //System.out.println(s.peek()); </a:t>
            </a:r>
          </a:p>
          <a:p>
            <a:r>
              <a:rPr lang="en-US" altLang="zh-CN">
                <a:ea typeface="宋体" charset="-122"/>
              </a:rPr>
              <a:t>        return Integer.parseInt(s.pop());</a:t>
            </a:r>
          </a:p>
          <a:p>
            <a:r>
              <a:rPr lang="en-US" altLang="zh-CN">
                <a:ea typeface="宋体" charset="-122"/>
              </a:rPr>
              <a:t>    }</a:t>
            </a:r>
          </a:p>
          <a:p>
            <a:r>
              <a:rPr lang="en-US" altLang="zh-CN">
                <a:ea typeface="宋体" charset="-122"/>
              </a:rPr>
              <a:t>	</a:t>
            </a:r>
          </a:p>
          <a:p>
            <a:r>
              <a:rPr lang="en-US" altLang="zh-CN">
                <a:ea typeface="宋体" charset="-122"/>
              </a:rPr>
              <a:t>	</a:t>
            </a:r>
          </a:p>
          <a:p>
            <a:r>
              <a:rPr lang="en-US" altLang="zh-CN">
                <a:ea typeface="宋体" charset="-122"/>
              </a:rPr>
              <a:t>}</a:t>
            </a:r>
          </a:p>
          <a:p>
            <a:endParaRPr lang="en-US" altLang="zh-CN">
              <a:ea typeface="宋体" charset="-122"/>
            </a:endParaRPr>
          </a:p>
          <a:p>
            <a:endParaRPr lang="en-US" altLang="zh-CN">
              <a:ea typeface="宋体" charset="-122"/>
            </a:endParaRPr>
          </a:p>
          <a:p>
            <a:r>
              <a:rPr lang="en-US" altLang="zh-CN">
                <a:ea typeface="宋体" charset="-122"/>
              </a:rPr>
              <a:t>class Operation {</a:t>
            </a:r>
          </a:p>
          <a:p>
            <a:r>
              <a:rPr lang="en-US" altLang="zh-CN">
                <a:ea typeface="宋体" charset="-122"/>
              </a:rPr>
              <a:t>    private static int ADDITION=1;</a:t>
            </a:r>
          </a:p>
          <a:p>
            <a:r>
              <a:rPr lang="en-US" altLang="zh-CN">
                <a:ea typeface="宋体" charset="-122"/>
              </a:rPr>
              <a:t>    private static int SUBTRACTION=1;</a:t>
            </a:r>
          </a:p>
          <a:p>
            <a:r>
              <a:rPr lang="en-US" altLang="zh-CN">
                <a:ea typeface="宋体" charset="-122"/>
              </a:rPr>
              <a:t>    private static int MULTIPLICATION=2;</a:t>
            </a:r>
          </a:p>
          <a:p>
            <a:r>
              <a:rPr lang="en-US" altLang="zh-CN">
                <a:ea typeface="宋体" charset="-122"/>
              </a:rPr>
              <a:t>    private static int DIVISION=2;</a:t>
            </a:r>
          </a:p>
          <a:p>
            <a:endParaRPr lang="en-US" altLang="zh-CN">
              <a:ea typeface="宋体" charset="-122"/>
            </a:endParaRPr>
          </a:p>
          <a:p>
            <a:r>
              <a:rPr lang="en-US" altLang="zh-CN">
                <a:ea typeface="宋体" charset="-122"/>
              </a:rPr>
              <a:t>    public static int getValue(String operation){</a:t>
            </a:r>
          </a:p>
          <a:p>
            <a:r>
              <a:rPr lang="en-US" altLang="zh-CN">
                <a:ea typeface="宋体" charset="-122"/>
              </a:rPr>
              <a:t>        int result;</a:t>
            </a:r>
          </a:p>
          <a:p>
            <a:r>
              <a:rPr lang="en-US" altLang="zh-CN">
                <a:ea typeface="宋体" charset="-122"/>
              </a:rPr>
              <a:t>        switch (operation){</a:t>
            </a:r>
          </a:p>
          <a:p>
            <a:r>
              <a:rPr lang="en-US" altLang="zh-CN">
                <a:ea typeface="宋体" charset="-122"/>
              </a:rPr>
              <a:t>            case "+":</a:t>
            </a:r>
          </a:p>
          <a:p>
            <a:r>
              <a:rPr lang="en-US" altLang="zh-CN">
                <a:ea typeface="宋体" charset="-122"/>
              </a:rPr>
              <a:t>                result=ADDITION;</a:t>
            </a:r>
          </a:p>
          <a:p>
            <a:r>
              <a:rPr lang="en-US" altLang="zh-CN">
                <a:ea typeface="宋体" charset="-122"/>
              </a:rPr>
              <a:t>                break;</a:t>
            </a:r>
          </a:p>
          <a:p>
            <a:r>
              <a:rPr lang="en-US" altLang="zh-CN">
                <a:ea typeface="宋体" charset="-122"/>
              </a:rPr>
              <a:t>            case "-":</a:t>
            </a:r>
          </a:p>
          <a:p>
            <a:r>
              <a:rPr lang="en-US" altLang="zh-CN">
                <a:ea typeface="宋体" charset="-122"/>
              </a:rPr>
              <a:t>                result=SUBTRACTION;</a:t>
            </a:r>
          </a:p>
          <a:p>
            <a:r>
              <a:rPr lang="en-US" altLang="zh-CN">
                <a:ea typeface="宋体" charset="-122"/>
              </a:rPr>
              <a:t>                break;</a:t>
            </a:r>
          </a:p>
          <a:p>
            <a:r>
              <a:rPr lang="en-US" altLang="zh-CN">
                <a:ea typeface="宋体" charset="-122"/>
              </a:rPr>
              <a:t>            case "*":</a:t>
            </a:r>
          </a:p>
          <a:p>
            <a:r>
              <a:rPr lang="en-US" altLang="zh-CN">
                <a:ea typeface="宋体" charset="-122"/>
              </a:rPr>
              <a:t>                result=MULTIPLICATION;</a:t>
            </a:r>
          </a:p>
          <a:p>
            <a:r>
              <a:rPr lang="en-US" altLang="zh-CN">
                <a:ea typeface="宋体" charset="-122"/>
              </a:rPr>
              <a:t>                break;</a:t>
            </a:r>
          </a:p>
          <a:p>
            <a:r>
              <a:rPr lang="en-US" altLang="zh-CN">
                <a:ea typeface="宋体" charset="-122"/>
              </a:rPr>
              <a:t>            case "/":</a:t>
            </a:r>
          </a:p>
          <a:p>
            <a:r>
              <a:rPr lang="en-US" altLang="zh-CN">
                <a:ea typeface="宋体" charset="-122"/>
              </a:rPr>
              <a:t>                result=DIVISION;</a:t>
            </a:r>
          </a:p>
          <a:p>
            <a:r>
              <a:rPr lang="en-US" altLang="zh-CN">
                <a:ea typeface="宋体" charset="-122"/>
              </a:rPr>
              <a:t>                break;</a:t>
            </a:r>
          </a:p>
          <a:p>
            <a:r>
              <a:rPr lang="en-US" altLang="zh-CN">
                <a:ea typeface="宋体" charset="-122"/>
              </a:rPr>
              <a:t>            default:</a:t>
            </a:r>
          </a:p>
          <a:p>
            <a:r>
              <a:rPr lang="en-US" altLang="zh-CN">
                <a:ea typeface="宋体" charset="-122"/>
              </a:rPr>
              <a:t>//                System.out.println("</a:t>
            </a:r>
            <a:r>
              <a:rPr lang="zh-CN" altLang="en-US">
                <a:ea typeface="宋体" charset="-122"/>
              </a:rPr>
              <a:t>不存在该运算符</a:t>
            </a:r>
            <a:r>
              <a:rPr lang="en-US" altLang="zh-CN">
                <a:ea typeface="宋体" charset="-122"/>
              </a:rPr>
              <a:t>");</a:t>
            </a:r>
          </a:p>
          <a:p>
            <a:r>
              <a:rPr lang="en-US" altLang="zh-CN">
                <a:ea typeface="宋体" charset="-122"/>
              </a:rPr>
              <a:t>                result=0;</a:t>
            </a:r>
          </a:p>
          <a:p>
            <a:r>
              <a:rPr lang="en-US" altLang="zh-CN">
                <a:ea typeface="宋体" charset="-122"/>
              </a:rPr>
              <a:t>        }</a:t>
            </a:r>
          </a:p>
          <a:p>
            <a:r>
              <a:rPr lang="en-US" altLang="zh-CN">
                <a:ea typeface="宋体" charset="-122"/>
              </a:rPr>
              <a:t>        return result;</a:t>
            </a:r>
          </a:p>
          <a:p>
            <a:r>
              <a:rPr lang="en-US" altLang="zh-CN">
                <a:ea typeface="宋体" charset="-122"/>
              </a:rPr>
              <a:t>    }</a:t>
            </a:r>
          </a:p>
          <a:p>
            <a:r>
              <a:rPr lang="en-US" altLang="zh-CN">
                <a:ea typeface="宋体" charset="-122"/>
              </a:rPr>
              <a:t>}</a:t>
            </a: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55</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r>
              <a:rPr lang="en-US" altLang="zh-CN">
                <a:ea typeface="宋体" charset="-122"/>
              </a:rPr>
              <a:t>//</a:t>
            </a:r>
            <a:r>
              <a:rPr lang="zh-CN" altLang="en-US">
                <a:ea typeface="宋体" charset="-122"/>
              </a:rPr>
              <a:t>代码如下</a:t>
            </a:r>
            <a:r>
              <a:rPr lang="en-US" altLang="zh-CN">
                <a:ea typeface="宋体" charset="-122"/>
              </a:rPr>
              <a:t>:</a:t>
            </a:r>
          </a:p>
          <a:p>
            <a:endParaRPr lang="en-US" altLang="zh-CN">
              <a:ea typeface="宋体" charset="-122"/>
            </a:endParaRPr>
          </a:p>
          <a:p>
            <a:r>
              <a:rPr lang="en-US" altLang="zh-CN">
                <a:ea typeface="宋体" charset="-122"/>
              </a:rPr>
              <a:t>package com.atguigu.reversepolishcal;</a:t>
            </a:r>
          </a:p>
          <a:p>
            <a:endParaRPr lang="en-US" altLang="zh-CN">
              <a:ea typeface="宋体" charset="-122"/>
            </a:endParaRPr>
          </a:p>
          <a:p>
            <a:r>
              <a:rPr lang="en-US" altLang="zh-CN">
                <a:ea typeface="宋体" charset="-122"/>
              </a:rPr>
              <a:t>import java.util.ArrayList;</a:t>
            </a:r>
          </a:p>
          <a:p>
            <a:r>
              <a:rPr lang="en-US" altLang="zh-CN">
                <a:ea typeface="宋体" charset="-122"/>
              </a:rPr>
              <a:t>import java.util.Collections;</a:t>
            </a:r>
          </a:p>
          <a:p>
            <a:r>
              <a:rPr lang="en-US" altLang="zh-CN">
                <a:ea typeface="宋体" charset="-122"/>
              </a:rPr>
              <a:t>import java.util.List;</a:t>
            </a:r>
          </a:p>
          <a:p>
            <a:r>
              <a:rPr lang="en-US" altLang="zh-CN">
                <a:ea typeface="宋体" charset="-122"/>
              </a:rPr>
              <a:t>import java.util.Stack;</a:t>
            </a:r>
          </a:p>
          <a:p>
            <a:r>
              <a:rPr lang="en-US" altLang="zh-CN">
                <a:ea typeface="宋体" charset="-122"/>
              </a:rPr>
              <a:t>import java.util.regex.Pattern;</a:t>
            </a:r>
          </a:p>
          <a:p>
            <a:endParaRPr lang="en-US" altLang="zh-CN">
              <a:ea typeface="宋体" charset="-122"/>
            </a:endParaRPr>
          </a:p>
          <a:p>
            <a:r>
              <a:rPr lang="en-US" altLang="zh-CN">
                <a:ea typeface="宋体" charset="-122"/>
              </a:rPr>
              <a:t>public class ReversePolishMultiCalc {</a:t>
            </a:r>
          </a:p>
          <a:p>
            <a:endParaRPr lang="en-US" altLang="zh-CN">
              <a:ea typeface="宋体" charset="-122"/>
            </a:endParaRPr>
          </a:p>
          <a:p>
            <a:r>
              <a:rPr lang="en-US" altLang="zh-CN">
                <a:ea typeface="宋体" charset="-122"/>
              </a:rPr>
              <a:t>	 /**</a:t>
            </a:r>
          </a:p>
          <a:p>
            <a:r>
              <a:rPr lang="en-US" altLang="zh-CN">
                <a:ea typeface="宋体" charset="-122"/>
              </a:rPr>
              <a:t>     * </a:t>
            </a:r>
            <a:r>
              <a:rPr lang="zh-CN" altLang="en-US">
                <a:ea typeface="宋体" charset="-122"/>
              </a:rPr>
              <a:t>匹配 </a:t>
            </a:r>
            <a:r>
              <a:rPr lang="en-US" altLang="zh-CN">
                <a:ea typeface="宋体" charset="-122"/>
              </a:rPr>
              <a:t>+ - * / ( ) </a:t>
            </a:r>
            <a:r>
              <a:rPr lang="zh-CN" altLang="en-US">
                <a:ea typeface="宋体" charset="-122"/>
              </a:rPr>
              <a:t>运算符</a:t>
            </a:r>
          </a:p>
          <a:p>
            <a:r>
              <a:rPr lang="zh-CN" altLang="en-US">
                <a:ea typeface="宋体" charset="-122"/>
              </a:rPr>
              <a:t>     *</a:t>
            </a:r>
            <a:r>
              <a:rPr lang="en-US" altLang="zh-CN">
                <a:ea typeface="宋体" charset="-122"/>
              </a:rPr>
              <a:t>/</a:t>
            </a:r>
          </a:p>
          <a:p>
            <a:r>
              <a:rPr lang="en-US" altLang="zh-CN">
                <a:ea typeface="宋体" charset="-122"/>
              </a:rPr>
              <a:t>    static final String SYMBOL = "\\+|-|\\*|/|\\(|\\)";</a:t>
            </a:r>
          </a:p>
          <a:p>
            <a:endParaRPr lang="en-US" altLang="zh-CN">
              <a:ea typeface="宋体" charset="-122"/>
            </a:endParaRPr>
          </a:p>
          <a:p>
            <a:r>
              <a:rPr lang="en-US" altLang="zh-CN">
                <a:ea typeface="宋体" charset="-122"/>
              </a:rPr>
              <a:t>    static final String LEFT = "(";</a:t>
            </a:r>
          </a:p>
          <a:p>
            <a:r>
              <a:rPr lang="en-US" altLang="zh-CN">
                <a:ea typeface="宋体" charset="-122"/>
              </a:rPr>
              <a:t>    static final String RIGHT = ")";</a:t>
            </a:r>
          </a:p>
          <a:p>
            <a:r>
              <a:rPr lang="en-US" altLang="zh-CN">
                <a:ea typeface="宋体" charset="-122"/>
              </a:rPr>
              <a:t>    static final String ADD = "+";</a:t>
            </a:r>
          </a:p>
          <a:p>
            <a:r>
              <a:rPr lang="en-US" altLang="zh-CN">
                <a:ea typeface="宋体" charset="-122"/>
              </a:rPr>
              <a:t>    static final String MINUS= "-";</a:t>
            </a:r>
          </a:p>
          <a:p>
            <a:r>
              <a:rPr lang="en-US" altLang="zh-CN">
                <a:ea typeface="宋体" charset="-122"/>
              </a:rPr>
              <a:t>    static final String TIMES = "*";</a:t>
            </a:r>
          </a:p>
          <a:p>
            <a:r>
              <a:rPr lang="en-US" altLang="zh-CN">
                <a:ea typeface="宋体" charset="-122"/>
              </a:rPr>
              <a:t>    static final String DIVISION = "/";</a:t>
            </a:r>
          </a:p>
          <a:p>
            <a:endParaRPr lang="en-US" altLang="zh-CN">
              <a:ea typeface="宋体" charset="-122"/>
            </a:endParaRPr>
          </a:p>
          <a:p>
            <a:r>
              <a:rPr lang="en-US" altLang="zh-CN">
                <a:ea typeface="宋体" charset="-122"/>
              </a:rPr>
              <a:t>    /**</a:t>
            </a:r>
          </a:p>
          <a:p>
            <a:r>
              <a:rPr lang="en-US" altLang="zh-CN">
                <a:ea typeface="宋体" charset="-122"/>
              </a:rPr>
              <a:t>     * </a:t>
            </a:r>
            <a:r>
              <a:rPr lang="zh-CN" altLang="en-US">
                <a:ea typeface="宋体" charset="-122"/>
              </a:rPr>
              <a:t>加減 </a:t>
            </a:r>
            <a:r>
              <a:rPr lang="en-US" altLang="zh-CN">
                <a:ea typeface="宋体" charset="-122"/>
              </a:rPr>
              <a:t>+ -</a:t>
            </a:r>
          </a:p>
          <a:p>
            <a:r>
              <a:rPr lang="en-US" altLang="zh-CN">
                <a:ea typeface="宋体" charset="-122"/>
              </a:rPr>
              <a:t>     */</a:t>
            </a:r>
          </a:p>
          <a:p>
            <a:r>
              <a:rPr lang="en-US" altLang="zh-CN">
                <a:ea typeface="宋体" charset="-122"/>
              </a:rPr>
              <a:t>    static final int LEVEL_01 = 1;</a:t>
            </a:r>
          </a:p>
          <a:p>
            <a:r>
              <a:rPr lang="en-US" altLang="zh-CN">
                <a:ea typeface="宋体" charset="-122"/>
              </a:rPr>
              <a:t>    /**</a:t>
            </a:r>
          </a:p>
          <a:p>
            <a:r>
              <a:rPr lang="en-US" altLang="zh-CN">
                <a:ea typeface="宋体" charset="-122"/>
              </a:rPr>
              <a:t>     * </a:t>
            </a:r>
            <a:r>
              <a:rPr lang="zh-CN" altLang="en-US">
                <a:ea typeface="宋体" charset="-122"/>
              </a:rPr>
              <a:t>乘除 * </a:t>
            </a:r>
            <a:r>
              <a:rPr lang="en-US" altLang="zh-CN">
                <a:ea typeface="宋体" charset="-122"/>
              </a:rPr>
              <a:t>/</a:t>
            </a:r>
          </a:p>
          <a:p>
            <a:r>
              <a:rPr lang="en-US" altLang="zh-CN">
                <a:ea typeface="宋体" charset="-122"/>
              </a:rPr>
              <a:t>     */</a:t>
            </a:r>
          </a:p>
          <a:p>
            <a:r>
              <a:rPr lang="en-US" altLang="zh-CN">
                <a:ea typeface="宋体" charset="-122"/>
              </a:rPr>
              <a:t>    static final int LEVEL_02 = 2;</a:t>
            </a:r>
          </a:p>
          <a:p>
            <a:endParaRPr lang="en-US" altLang="zh-CN">
              <a:ea typeface="宋体" charset="-122"/>
            </a:endParaRPr>
          </a:p>
          <a:p>
            <a:r>
              <a:rPr lang="en-US" altLang="zh-CN">
                <a:ea typeface="宋体" charset="-122"/>
              </a:rPr>
              <a:t>    /**</a:t>
            </a:r>
          </a:p>
          <a:p>
            <a:r>
              <a:rPr lang="en-US" altLang="zh-CN">
                <a:ea typeface="宋体" charset="-122"/>
              </a:rPr>
              <a:t>     * </a:t>
            </a:r>
            <a:r>
              <a:rPr lang="zh-CN" altLang="en-US">
                <a:ea typeface="宋体" charset="-122"/>
              </a:rPr>
              <a:t>括号</a:t>
            </a:r>
          </a:p>
          <a:p>
            <a:r>
              <a:rPr lang="zh-CN" altLang="en-US">
                <a:ea typeface="宋体" charset="-122"/>
              </a:rPr>
              <a:t>     *</a:t>
            </a:r>
            <a:r>
              <a:rPr lang="en-US" altLang="zh-CN">
                <a:ea typeface="宋体" charset="-122"/>
              </a:rPr>
              <a:t>/</a:t>
            </a:r>
          </a:p>
          <a:p>
            <a:r>
              <a:rPr lang="en-US" altLang="zh-CN">
                <a:ea typeface="宋体" charset="-122"/>
              </a:rPr>
              <a:t>    static final int LEVEL_HIGH = Integer.MAX_VALUE;</a:t>
            </a:r>
          </a:p>
          <a:p>
            <a:endParaRPr lang="en-US" altLang="zh-CN">
              <a:ea typeface="宋体" charset="-122"/>
            </a:endParaRPr>
          </a:p>
          <a:p>
            <a:endParaRPr lang="en-US" altLang="zh-CN">
              <a:ea typeface="宋体" charset="-122"/>
            </a:endParaRPr>
          </a:p>
          <a:p>
            <a:r>
              <a:rPr lang="en-US" altLang="zh-CN">
                <a:ea typeface="宋体" charset="-122"/>
              </a:rPr>
              <a:t>    static Stack&lt;String&gt; stack = new Stack&lt;&gt;();</a:t>
            </a:r>
          </a:p>
          <a:p>
            <a:r>
              <a:rPr lang="en-US" altLang="zh-CN">
                <a:ea typeface="宋体" charset="-122"/>
              </a:rPr>
              <a:t>    static List&lt;String&gt; data = Collections.synchronizedList(new ArrayList&lt;String&gt;());</a:t>
            </a:r>
          </a:p>
          <a:p>
            <a:endParaRPr lang="en-US" altLang="zh-CN">
              <a:ea typeface="宋体" charset="-122"/>
            </a:endParaRPr>
          </a:p>
          <a:p>
            <a:r>
              <a:rPr lang="en-US" altLang="zh-CN">
                <a:ea typeface="宋体" charset="-122"/>
              </a:rPr>
              <a:t>    /**</a:t>
            </a:r>
          </a:p>
          <a:p>
            <a:r>
              <a:rPr lang="en-US" altLang="zh-CN">
                <a:ea typeface="宋体" charset="-122"/>
              </a:rPr>
              <a:t>     * </a:t>
            </a:r>
            <a:r>
              <a:rPr lang="zh-CN" altLang="en-US">
                <a:ea typeface="宋体" charset="-122"/>
              </a:rPr>
              <a:t>去除所有空白符</a:t>
            </a:r>
          </a:p>
          <a:p>
            <a:r>
              <a:rPr lang="zh-CN" altLang="en-US">
                <a:ea typeface="宋体" charset="-122"/>
              </a:rPr>
              <a:t>     * </a:t>
            </a:r>
            <a:r>
              <a:rPr lang="en-US" altLang="zh-CN">
                <a:ea typeface="宋体" charset="-122"/>
              </a:rPr>
              <a:t>@param s</a:t>
            </a:r>
          </a:p>
          <a:p>
            <a:r>
              <a:rPr lang="en-US" altLang="zh-CN">
                <a:ea typeface="宋体" charset="-122"/>
              </a:rPr>
              <a:t>     * @return</a:t>
            </a:r>
          </a:p>
          <a:p>
            <a:r>
              <a:rPr lang="en-US" altLang="zh-CN">
                <a:ea typeface="宋体" charset="-122"/>
              </a:rPr>
              <a:t>     */</a:t>
            </a:r>
          </a:p>
          <a:p>
            <a:r>
              <a:rPr lang="en-US" altLang="zh-CN">
                <a:ea typeface="宋体" charset="-122"/>
              </a:rPr>
              <a:t>    public static String replaceAllBlank(String s ){</a:t>
            </a:r>
          </a:p>
          <a:p>
            <a:r>
              <a:rPr lang="en-US" altLang="zh-CN">
                <a:ea typeface="宋体" charset="-122"/>
              </a:rPr>
              <a:t>        // \\s+ </a:t>
            </a:r>
            <a:r>
              <a:rPr lang="zh-CN" altLang="en-US">
                <a:ea typeface="宋体" charset="-122"/>
              </a:rPr>
              <a:t>匹配任何空白字符，包括空格、制表符、换页符等等</a:t>
            </a:r>
            <a:r>
              <a:rPr lang="en-US" altLang="zh-CN">
                <a:ea typeface="宋体" charset="-122"/>
              </a:rPr>
              <a:t>, </a:t>
            </a:r>
            <a:r>
              <a:rPr lang="zh-CN" altLang="en-US">
                <a:ea typeface="宋体" charset="-122"/>
              </a:rPr>
              <a:t>等价于</a:t>
            </a:r>
            <a:r>
              <a:rPr lang="en-US" altLang="zh-CN">
                <a:ea typeface="宋体" charset="-122"/>
              </a:rPr>
              <a:t>[ \f\n\r\t\v]</a:t>
            </a:r>
          </a:p>
          <a:p>
            <a:r>
              <a:rPr lang="en-US" altLang="zh-CN">
                <a:ea typeface="宋体" charset="-122"/>
              </a:rPr>
              <a:t>        return s.replaceAll("\\s+","");</a:t>
            </a:r>
          </a:p>
          <a:p>
            <a:r>
              <a:rPr lang="en-US" altLang="zh-CN">
                <a:ea typeface="宋体" charset="-122"/>
              </a:rPr>
              <a:t>    }</a:t>
            </a:r>
          </a:p>
          <a:p>
            <a:endParaRPr lang="en-US" altLang="zh-CN">
              <a:ea typeface="宋体" charset="-122"/>
            </a:endParaRPr>
          </a:p>
          <a:p>
            <a:r>
              <a:rPr lang="en-US" altLang="zh-CN">
                <a:ea typeface="宋体" charset="-122"/>
              </a:rPr>
              <a:t>    /**</a:t>
            </a:r>
          </a:p>
          <a:p>
            <a:r>
              <a:rPr lang="en-US" altLang="zh-CN">
                <a:ea typeface="宋体" charset="-122"/>
              </a:rPr>
              <a:t>     * </a:t>
            </a:r>
            <a:r>
              <a:rPr lang="zh-CN" altLang="en-US">
                <a:ea typeface="宋体" charset="-122"/>
              </a:rPr>
              <a:t>判断是不是数字 </a:t>
            </a:r>
            <a:r>
              <a:rPr lang="en-US" altLang="zh-CN">
                <a:ea typeface="宋体" charset="-122"/>
              </a:rPr>
              <a:t>int double long float</a:t>
            </a:r>
          </a:p>
          <a:p>
            <a:r>
              <a:rPr lang="en-US" altLang="zh-CN">
                <a:ea typeface="宋体" charset="-122"/>
              </a:rPr>
              <a:t>     * @param s</a:t>
            </a:r>
          </a:p>
          <a:p>
            <a:r>
              <a:rPr lang="en-US" altLang="zh-CN">
                <a:ea typeface="宋体" charset="-122"/>
              </a:rPr>
              <a:t>     * @return</a:t>
            </a:r>
          </a:p>
          <a:p>
            <a:r>
              <a:rPr lang="en-US" altLang="zh-CN">
                <a:ea typeface="宋体" charset="-122"/>
              </a:rPr>
              <a:t>     */</a:t>
            </a:r>
          </a:p>
          <a:p>
            <a:r>
              <a:rPr lang="en-US" altLang="zh-CN">
                <a:ea typeface="宋体" charset="-122"/>
              </a:rPr>
              <a:t>    public static boolean isNumber(String s){</a:t>
            </a:r>
          </a:p>
          <a:p>
            <a:r>
              <a:rPr lang="en-US" altLang="zh-CN">
                <a:ea typeface="宋体" charset="-122"/>
              </a:rPr>
              <a:t>        Pattern pattern = Pattern.compile("^[-\\+]?[.\\d]*$");</a:t>
            </a:r>
          </a:p>
          <a:p>
            <a:r>
              <a:rPr lang="en-US" altLang="zh-CN">
                <a:ea typeface="宋体" charset="-122"/>
              </a:rPr>
              <a:t>        return pattern.matcher(s).matches();</a:t>
            </a:r>
          </a:p>
          <a:p>
            <a:r>
              <a:rPr lang="en-US" altLang="zh-CN">
                <a:ea typeface="宋体" charset="-122"/>
              </a:rPr>
              <a:t>    }</a:t>
            </a:r>
          </a:p>
          <a:p>
            <a:endParaRPr lang="en-US" altLang="zh-CN">
              <a:ea typeface="宋体" charset="-122"/>
            </a:endParaRPr>
          </a:p>
          <a:p>
            <a:r>
              <a:rPr lang="en-US" altLang="zh-CN">
                <a:ea typeface="宋体" charset="-122"/>
              </a:rPr>
              <a:t>    /**</a:t>
            </a:r>
          </a:p>
          <a:p>
            <a:r>
              <a:rPr lang="en-US" altLang="zh-CN">
                <a:ea typeface="宋体" charset="-122"/>
              </a:rPr>
              <a:t>     * </a:t>
            </a:r>
            <a:r>
              <a:rPr lang="zh-CN" altLang="en-US">
                <a:ea typeface="宋体" charset="-122"/>
              </a:rPr>
              <a:t>判断是不是运算符</a:t>
            </a:r>
          </a:p>
          <a:p>
            <a:r>
              <a:rPr lang="zh-CN" altLang="en-US">
                <a:ea typeface="宋体" charset="-122"/>
              </a:rPr>
              <a:t>     * </a:t>
            </a:r>
            <a:r>
              <a:rPr lang="en-US" altLang="zh-CN">
                <a:ea typeface="宋体" charset="-122"/>
              </a:rPr>
              <a:t>@param s</a:t>
            </a:r>
          </a:p>
          <a:p>
            <a:r>
              <a:rPr lang="en-US" altLang="zh-CN">
                <a:ea typeface="宋体" charset="-122"/>
              </a:rPr>
              <a:t>     * @return</a:t>
            </a:r>
          </a:p>
          <a:p>
            <a:r>
              <a:rPr lang="en-US" altLang="zh-CN">
                <a:ea typeface="宋体" charset="-122"/>
              </a:rPr>
              <a:t>     */</a:t>
            </a:r>
          </a:p>
          <a:p>
            <a:r>
              <a:rPr lang="en-US" altLang="zh-CN">
                <a:ea typeface="宋体" charset="-122"/>
              </a:rPr>
              <a:t>    public static boolean isSymbol(String s){</a:t>
            </a:r>
          </a:p>
          <a:p>
            <a:r>
              <a:rPr lang="en-US" altLang="zh-CN">
                <a:ea typeface="宋体" charset="-122"/>
              </a:rPr>
              <a:t>        return s.matches(SYMBOL);</a:t>
            </a:r>
          </a:p>
          <a:p>
            <a:r>
              <a:rPr lang="en-US" altLang="zh-CN">
                <a:ea typeface="宋体" charset="-122"/>
              </a:rPr>
              <a:t>    }</a:t>
            </a:r>
          </a:p>
          <a:p>
            <a:endParaRPr lang="en-US" altLang="zh-CN">
              <a:ea typeface="宋体" charset="-122"/>
            </a:endParaRPr>
          </a:p>
          <a:p>
            <a:r>
              <a:rPr lang="en-US" altLang="zh-CN">
                <a:ea typeface="宋体" charset="-122"/>
              </a:rPr>
              <a:t>    /**</a:t>
            </a:r>
          </a:p>
          <a:p>
            <a:r>
              <a:rPr lang="en-US" altLang="zh-CN">
                <a:ea typeface="宋体" charset="-122"/>
              </a:rPr>
              <a:t>     * </a:t>
            </a:r>
            <a:r>
              <a:rPr lang="zh-CN" altLang="en-US">
                <a:ea typeface="宋体" charset="-122"/>
              </a:rPr>
              <a:t>匹配运算等级</a:t>
            </a:r>
          </a:p>
          <a:p>
            <a:r>
              <a:rPr lang="zh-CN" altLang="en-US">
                <a:ea typeface="宋体" charset="-122"/>
              </a:rPr>
              <a:t>     * </a:t>
            </a:r>
            <a:r>
              <a:rPr lang="en-US" altLang="zh-CN">
                <a:ea typeface="宋体" charset="-122"/>
              </a:rPr>
              <a:t>@param s</a:t>
            </a:r>
          </a:p>
          <a:p>
            <a:r>
              <a:rPr lang="en-US" altLang="zh-CN">
                <a:ea typeface="宋体" charset="-122"/>
              </a:rPr>
              <a:t>     * @return</a:t>
            </a:r>
          </a:p>
          <a:p>
            <a:r>
              <a:rPr lang="en-US" altLang="zh-CN">
                <a:ea typeface="宋体" charset="-122"/>
              </a:rPr>
              <a:t>     */</a:t>
            </a:r>
          </a:p>
          <a:p>
            <a:r>
              <a:rPr lang="en-US" altLang="zh-CN">
                <a:ea typeface="宋体" charset="-122"/>
              </a:rPr>
              <a:t>    public static int calcLevel(String s){</a:t>
            </a:r>
          </a:p>
          <a:p>
            <a:r>
              <a:rPr lang="en-US" altLang="zh-CN">
                <a:ea typeface="宋体" charset="-122"/>
              </a:rPr>
              <a:t>        if("+".equals(s) || "-".equals(s)){</a:t>
            </a:r>
          </a:p>
          <a:p>
            <a:r>
              <a:rPr lang="en-US" altLang="zh-CN">
                <a:ea typeface="宋体" charset="-122"/>
              </a:rPr>
              <a:t>            return LEVEL_01;</a:t>
            </a:r>
          </a:p>
          <a:p>
            <a:r>
              <a:rPr lang="en-US" altLang="zh-CN">
                <a:ea typeface="宋体" charset="-122"/>
              </a:rPr>
              <a:t>        } else if("*".equals(s) || "/".equals(s)){</a:t>
            </a:r>
          </a:p>
          <a:p>
            <a:r>
              <a:rPr lang="en-US" altLang="zh-CN">
                <a:ea typeface="宋体" charset="-122"/>
              </a:rPr>
              <a:t>            return LEVEL_02;</a:t>
            </a:r>
          </a:p>
          <a:p>
            <a:r>
              <a:rPr lang="en-US" altLang="zh-CN">
                <a:ea typeface="宋体" charset="-122"/>
              </a:rPr>
              <a:t>        }</a:t>
            </a:r>
          </a:p>
          <a:p>
            <a:r>
              <a:rPr lang="en-US" altLang="zh-CN">
                <a:ea typeface="宋体" charset="-122"/>
              </a:rPr>
              <a:t>        return LEVEL_HIGH;</a:t>
            </a:r>
          </a:p>
          <a:p>
            <a:r>
              <a:rPr lang="en-US" altLang="zh-CN">
                <a:ea typeface="宋体" charset="-122"/>
              </a:rPr>
              <a:t>    }</a:t>
            </a:r>
          </a:p>
          <a:p>
            <a:endParaRPr lang="en-US" altLang="zh-CN">
              <a:ea typeface="宋体" charset="-122"/>
            </a:endParaRPr>
          </a:p>
          <a:p>
            <a:r>
              <a:rPr lang="en-US" altLang="zh-CN">
                <a:ea typeface="宋体" charset="-122"/>
              </a:rPr>
              <a:t>    /**</a:t>
            </a:r>
          </a:p>
          <a:p>
            <a:r>
              <a:rPr lang="en-US" altLang="zh-CN">
                <a:ea typeface="宋体" charset="-122"/>
              </a:rPr>
              <a:t>     * </a:t>
            </a:r>
            <a:r>
              <a:rPr lang="zh-CN" altLang="en-US">
                <a:ea typeface="宋体" charset="-122"/>
              </a:rPr>
              <a:t>匹配</a:t>
            </a:r>
          </a:p>
          <a:p>
            <a:r>
              <a:rPr lang="zh-CN" altLang="en-US">
                <a:ea typeface="宋体" charset="-122"/>
              </a:rPr>
              <a:t>     * </a:t>
            </a:r>
            <a:r>
              <a:rPr lang="en-US" altLang="zh-CN">
                <a:ea typeface="宋体" charset="-122"/>
              </a:rPr>
              <a:t>@param s</a:t>
            </a:r>
          </a:p>
          <a:p>
            <a:r>
              <a:rPr lang="en-US" altLang="zh-CN">
                <a:ea typeface="宋体" charset="-122"/>
              </a:rPr>
              <a:t>     * @throws Exception</a:t>
            </a:r>
          </a:p>
          <a:p>
            <a:r>
              <a:rPr lang="en-US" altLang="zh-CN">
                <a:ea typeface="宋体" charset="-122"/>
              </a:rPr>
              <a:t>     */</a:t>
            </a:r>
          </a:p>
          <a:p>
            <a:r>
              <a:rPr lang="en-US" altLang="zh-CN">
                <a:ea typeface="宋体" charset="-122"/>
              </a:rPr>
              <a:t>    public static List&lt;String&gt; doMatch (String s) throws Exception{</a:t>
            </a:r>
          </a:p>
          <a:p>
            <a:r>
              <a:rPr lang="en-US" altLang="zh-CN">
                <a:ea typeface="宋体" charset="-122"/>
              </a:rPr>
              <a:t>        if(s == null || "".equals(s.trim())) throw new RuntimeException("data is empty");</a:t>
            </a:r>
          </a:p>
          <a:p>
            <a:r>
              <a:rPr lang="en-US" altLang="zh-CN">
                <a:ea typeface="宋体" charset="-122"/>
              </a:rPr>
              <a:t>        if(!isNumber(s.charAt(0)+"")) throw new RuntimeException("data illeagle,start not with a number");</a:t>
            </a:r>
          </a:p>
          <a:p>
            <a:endParaRPr lang="en-US" altLang="zh-CN">
              <a:ea typeface="宋体" charset="-122"/>
            </a:endParaRPr>
          </a:p>
          <a:p>
            <a:r>
              <a:rPr lang="en-US" altLang="zh-CN">
                <a:ea typeface="宋体" charset="-122"/>
              </a:rPr>
              <a:t>        s = replaceAllBlank(s);</a:t>
            </a:r>
          </a:p>
          <a:p>
            <a:endParaRPr lang="en-US" altLang="zh-CN">
              <a:ea typeface="宋体" charset="-122"/>
            </a:endParaRPr>
          </a:p>
          <a:p>
            <a:r>
              <a:rPr lang="en-US" altLang="zh-CN">
                <a:ea typeface="宋体" charset="-122"/>
              </a:rPr>
              <a:t>        String each;</a:t>
            </a:r>
          </a:p>
          <a:p>
            <a:r>
              <a:rPr lang="en-US" altLang="zh-CN">
                <a:ea typeface="宋体" charset="-122"/>
              </a:rPr>
              <a:t>        int start = 0;</a:t>
            </a:r>
          </a:p>
          <a:p>
            <a:endParaRPr lang="en-US" altLang="zh-CN">
              <a:ea typeface="宋体" charset="-122"/>
            </a:endParaRPr>
          </a:p>
          <a:p>
            <a:r>
              <a:rPr lang="en-US" altLang="zh-CN">
                <a:ea typeface="宋体" charset="-122"/>
              </a:rPr>
              <a:t>        for (int i = 0; i &lt; s.length(); i++) {</a:t>
            </a:r>
          </a:p>
          <a:p>
            <a:r>
              <a:rPr lang="en-US" altLang="zh-CN">
                <a:ea typeface="宋体" charset="-122"/>
              </a:rPr>
              <a:t>            if(isSymbol(s.charAt(i)+"")){</a:t>
            </a:r>
          </a:p>
          <a:p>
            <a:r>
              <a:rPr lang="en-US" altLang="zh-CN">
                <a:ea typeface="宋体" charset="-122"/>
              </a:rPr>
              <a:t>                each = s.charAt(i)+"";</a:t>
            </a:r>
          </a:p>
          <a:p>
            <a:r>
              <a:rPr lang="en-US" altLang="zh-CN">
                <a:ea typeface="宋体" charset="-122"/>
              </a:rPr>
              <a:t>                //</a:t>
            </a:r>
            <a:r>
              <a:rPr lang="zh-CN" altLang="en-US">
                <a:ea typeface="宋体" charset="-122"/>
              </a:rPr>
              <a:t>栈为空，</a:t>
            </a:r>
            <a:r>
              <a:rPr lang="en-US" altLang="zh-CN">
                <a:ea typeface="宋体" charset="-122"/>
              </a:rPr>
              <a:t>(</a:t>
            </a:r>
            <a:r>
              <a:rPr lang="zh-CN" altLang="en-US">
                <a:ea typeface="宋体" charset="-122"/>
              </a:rPr>
              <a:t>操作符，或者 操作符优先级大于栈顶优先级 </a:t>
            </a:r>
            <a:r>
              <a:rPr lang="en-US" altLang="zh-CN">
                <a:ea typeface="宋体" charset="-122"/>
              </a:rPr>
              <a:t>&amp;&amp; </a:t>
            </a:r>
            <a:r>
              <a:rPr lang="zh-CN" altLang="en-US">
                <a:ea typeface="宋体" charset="-122"/>
              </a:rPr>
              <a:t>操作符优先级不是</a:t>
            </a:r>
            <a:r>
              <a:rPr lang="en-US" altLang="zh-CN">
                <a:ea typeface="宋体" charset="-122"/>
              </a:rPr>
              <a:t>( )</a:t>
            </a:r>
            <a:r>
              <a:rPr lang="zh-CN" altLang="en-US">
                <a:ea typeface="宋体" charset="-122"/>
              </a:rPr>
              <a:t>的优先级 及是 </a:t>
            </a:r>
            <a:r>
              <a:rPr lang="en-US" altLang="zh-CN">
                <a:ea typeface="宋体" charset="-122"/>
              </a:rPr>
              <a:t>) </a:t>
            </a:r>
            <a:r>
              <a:rPr lang="zh-CN" altLang="en-US">
                <a:ea typeface="宋体" charset="-122"/>
              </a:rPr>
              <a:t>不能直接入栈</a:t>
            </a:r>
          </a:p>
          <a:p>
            <a:r>
              <a:rPr lang="zh-CN" altLang="en-US">
                <a:ea typeface="宋体" charset="-122"/>
              </a:rPr>
              <a:t>                </a:t>
            </a:r>
            <a:r>
              <a:rPr lang="en-US" altLang="zh-CN">
                <a:ea typeface="宋体" charset="-122"/>
              </a:rPr>
              <a:t>if(stack.isEmpty() || LEFT.equals(each)</a:t>
            </a:r>
          </a:p>
          <a:p>
            <a:r>
              <a:rPr lang="en-US" altLang="zh-CN">
                <a:ea typeface="宋体" charset="-122"/>
              </a:rPr>
              <a:t>                        || ((calcLevel(each) &gt; calcLevel(stack.peek())) &amp;&amp; calcLevel(each) &lt; LEVEL_HIGH)){</a:t>
            </a:r>
          </a:p>
          <a:p>
            <a:r>
              <a:rPr lang="en-US" altLang="zh-CN">
                <a:ea typeface="宋体" charset="-122"/>
              </a:rPr>
              <a:t>                    stack.push(each);</a:t>
            </a:r>
          </a:p>
          <a:p>
            <a:r>
              <a:rPr lang="en-US" altLang="zh-CN">
                <a:ea typeface="宋体" charset="-122"/>
              </a:rPr>
              <a:t>                }else if( !stack.isEmpty() &amp;&amp; calcLevel(each) &lt;= calcLevel(stack.peek())){</a:t>
            </a:r>
          </a:p>
          <a:p>
            <a:r>
              <a:rPr lang="en-US" altLang="zh-CN">
                <a:ea typeface="宋体" charset="-122"/>
              </a:rPr>
              <a:t>                    //</a:t>
            </a:r>
            <a:r>
              <a:rPr lang="zh-CN" altLang="en-US">
                <a:ea typeface="宋体" charset="-122"/>
              </a:rPr>
              <a:t>栈非空，操作符优先级小于等于栈顶优先级时出栈入列，直到栈为空，或者遇到了</a:t>
            </a:r>
            <a:r>
              <a:rPr lang="en-US" altLang="zh-CN">
                <a:ea typeface="宋体" charset="-122"/>
              </a:rPr>
              <a:t>(</a:t>
            </a:r>
            <a:r>
              <a:rPr lang="zh-CN" altLang="en-US">
                <a:ea typeface="宋体" charset="-122"/>
              </a:rPr>
              <a:t>，最后操作符入栈</a:t>
            </a:r>
          </a:p>
          <a:p>
            <a:r>
              <a:rPr lang="zh-CN" altLang="en-US">
                <a:ea typeface="宋体" charset="-122"/>
              </a:rPr>
              <a:t>                    </a:t>
            </a:r>
            <a:r>
              <a:rPr lang="en-US" altLang="zh-CN">
                <a:ea typeface="宋体" charset="-122"/>
              </a:rPr>
              <a:t>while (!stack.isEmpty() &amp;&amp; calcLevel(each) &lt;= calcLevel(stack.peek()) ){</a:t>
            </a:r>
          </a:p>
          <a:p>
            <a:r>
              <a:rPr lang="en-US" altLang="zh-CN">
                <a:ea typeface="宋体" charset="-122"/>
              </a:rPr>
              <a:t>                        if(calcLevel(stack.peek()) == LEVEL_HIGH){</a:t>
            </a:r>
          </a:p>
          <a:p>
            <a:r>
              <a:rPr lang="en-US" altLang="zh-CN">
                <a:ea typeface="宋体" charset="-122"/>
              </a:rPr>
              <a:t>                            break;</a:t>
            </a:r>
          </a:p>
          <a:p>
            <a:r>
              <a:rPr lang="en-US" altLang="zh-CN">
                <a:ea typeface="宋体" charset="-122"/>
              </a:rPr>
              <a:t>                        }</a:t>
            </a:r>
          </a:p>
          <a:p>
            <a:r>
              <a:rPr lang="en-US" altLang="zh-CN">
                <a:ea typeface="宋体" charset="-122"/>
              </a:rPr>
              <a:t>                        data.add(stack.pop());</a:t>
            </a:r>
          </a:p>
          <a:p>
            <a:r>
              <a:rPr lang="en-US" altLang="zh-CN">
                <a:ea typeface="宋体" charset="-122"/>
              </a:rPr>
              <a:t>                    }</a:t>
            </a:r>
          </a:p>
          <a:p>
            <a:r>
              <a:rPr lang="en-US" altLang="zh-CN">
                <a:ea typeface="宋体" charset="-122"/>
              </a:rPr>
              <a:t>                    stack.push(each);</a:t>
            </a:r>
          </a:p>
          <a:p>
            <a:r>
              <a:rPr lang="en-US" altLang="zh-CN">
                <a:ea typeface="宋体" charset="-122"/>
              </a:rPr>
              <a:t>                }else if(RIGHT.equals(each)){</a:t>
            </a:r>
          </a:p>
          <a:p>
            <a:r>
              <a:rPr lang="en-US" altLang="zh-CN">
                <a:ea typeface="宋体" charset="-122"/>
              </a:rPr>
              <a:t>                    // ) </a:t>
            </a:r>
            <a:r>
              <a:rPr lang="zh-CN" altLang="en-US">
                <a:ea typeface="宋体" charset="-122"/>
              </a:rPr>
              <a:t>操作符，依次出栈入列直到空栈或者遇到了第一个</a:t>
            </a:r>
            <a:r>
              <a:rPr lang="en-US" altLang="zh-CN">
                <a:ea typeface="宋体" charset="-122"/>
              </a:rPr>
              <a:t>)</a:t>
            </a:r>
            <a:r>
              <a:rPr lang="zh-CN" altLang="en-US">
                <a:ea typeface="宋体" charset="-122"/>
              </a:rPr>
              <a:t>操作符，此时</a:t>
            </a:r>
            <a:r>
              <a:rPr lang="en-US" altLang="zh-CN">
                <a:ea typeface="宋体" charset="-122"/>
              </a:rPr>
              <a:t>)</a:t>
            </a:r>
            <a:r>
              <a:rPr lang="zh-CN" altLang="en-US">
                <a:ea typeface="宋体" charset="-122"/>
              </a:rPr>
              <a:t>出栈</a:t>
            </a:r>
          </a:p>
          <a:p>
            <a:r>
              <a:rPr lang="zh-CN" altLang="en-US">
                <a:ea typeface="宋体" charset="-122"/>
              </a:rPr>
              <a:t>                    </a:t>
            </a:r>
            <a:r>
              <a:rPr lang="en-US" altLang="zh-CN">
                <a:ea typeface="宋体" charset="-122"/>
              </a:rPr>
              <a:t>while (!stack.isEmpty() &amp;&amp; LEVEL_HIGH &gt;= calcLevel(stack.peek())){</a:t>
            </a:r>
          </a:p>
          <a:p>
            <a:r>
              <a:rPr lang="en-US" altLang="zh-CN">
                <a:ea typeface="宋体" charset="-122"/>
              </a:rPr>
              <a:t>                        if(LEVEL_HIGH == calcLevel(stack.peek())){</a:t>
            </a:r>
          </a:p>
          <a:p>
            <a:r>
              <a:rPr lang="en-US" altLang="zh-CN">
                <a:ea typeface="宋体" charset="-122"/>
              </a:rPr>
              <a:t>                            stack.pop();</a:t>
            </a:r>
          </a:p>
          <a:p>
            <a:r>
              <a:rPr lang="en-US" altLang="zh-CN">
                <a:ea typeface="宋体" charset="-122"/>
              </a:rPr>
              <a:t>                            break;</a:t>
            </a:r>
          </a:p>
          <a:p>
            <a:r>
              <a:rPr lang="en-US" altLang="zh-CN">
                <a:ea typeface="宋体" charset="-122"/>
              </a:rPr>
              <a:t>                        }</a:t>
            </a:r>
          </a:p>
          <a:p>
            <a:r>
              <a:rPr lang="en-US" altLang="zh-CN">
                <a:ea typeface="宋体" charset="-122"/>
              </a:rPr>
              <a:t>                        data.add(stack.pop());</a:t>
            </a:r>
          </a:p>
          <a:p>
            <a:r>
              <a:rPr lang="en-US" altLang="zh-CN">
                <a:ea typeface="宋体" charset="-122"/>
              </a:rPr>
              <a:t>                    }</a:t>
            </a:r>
          </a:p>
          <a:p>
            <a:r>
              <a:rPr lang="en-US" altLang="zh-CN">
                <a:ea typeface="宋体" charset="-122"/>
              </a:rPr>
              <a:t>                }</a:t>
            </a:r>
          </a:p>
          <a:p>
            <a:r>
              <a:rPr lang="en-US" altLang="zh-CN">
                <a:ea typeface="宋体" charset="-122"/>
              </a:rPr>
              <a:t>                start = i ;    //</a:t>
            </a:r>
            <a:r>
              <a:rPr lang="zh-CN" altLang="en-US">
                <a:ea typeface="宋体" charset="-122"/>
              </a:rPr>
              <a:t>前一个运算符的位置</a:t>
            </a:r>
          </a:p>
          <a:p>
            <a:r>
              <a:rPr lang="zh-CN" altLang="en-US">
                <a:ea typeface="宋体" charset="-122"/>
              </a:rPr>
              <a:t>            </a:t>
            </a:r>
            <a:r>
              <a:rPr lang="en-US" altLang="zh-CN">
                <a:ea typeface="宋体" charset="-122"/>
              </a:rPr>
              <a:t>}else if( i == s.length()-1 || isSymbol(s.charAt(i+1)+"") ){</a:t>
            </a:r>
          </a:p>
          <a:p>
            <a:r>
              <a:rPr lang="en-US" altLang="zh-CN">
                <a:ea typeface="宋体" charset="-122"/>
              </a:rPr>
              <a:t>                each = start == 0 ? s.substring(start,i+1) : s.substring(start+1,i+1);</a:t>
            </a:r>
          </a:p>
          <a:p>
            <a:r>
              <a:rPr lang="en-US" altLang="zh-CN">
                <a:ea typeface="宋体" charset="-122"/>
              </a:rPr>
              <a:t>                if(isNumber(each)) {</a:t>
            </a:r>
          </a:p>
          <a:p>
            <a:r>
              <a:rPr lang="en-US" altLang="zh-CN">
                <a:ea typeface="宋体" charset="-122"/>
              </a:rPr>
              <a:t>                    data.add(each);</a:t>
            </a:r>
          </a:p>
          <a:p>
            <a:r>
              <a:rPr lang="en-US" altLang="zh-CN">
                <a:ea typeface="宋体" charset="-122"/>
              </a:rPr>
              <a:t>                    continue;</a:t>
            </a:r>
          </a:p>
          <a:p>
            <a:r>
              <a:rPr lang="en-US" altLang="zh-CN">
                <a:ea typeface="宋体" charset="-122"/>
              </a:rPr>
              <a:t>                }</a:t>
            </a:r>
          </a:p>
          <a:p>
            <a:r>
              <a:rPr lang="en-US" altLang="zh-CN">
                <a:ea typeface="宋体" charset="-122"/>
              </a:rPr>
              <a:t>                throw new RuntimeException("data not match number");</a:t>
            </a:r>
          </a:p>
          <a:p>
            <a:r>
              <a:rPr lang="en-US" altLang="zh-CN">
                <a:ea typeface="宋体" charset="-122"/>
              </a:rPr>
              <a:t>            }</a:t>
            </a:r>
          </a:p>
          <a:p>
            <a:r>
              <a:rPr lang="en-US" altLang="zh-CN">
                <a:ea typeface="宋体" charset="-122"/>
              </a:rPr>
              <a:t>        }</a:t>
            </a:r>
          </a:p>
          <a:p>
            <a:r>
              <a:rPr lang="en-US" altLang="zh-CN">
                <a:ea typeface="宋体" charset="-122"/>
              </a:rPr>
              <a:t>        //</a:t>
            </a:r>
            <a:r>
              <a:rPr lang="zh-CN" altLang="en-US">
                <a:ea typeface="宋体" charset="-122"/>
              </a:rPr>
              <a:t>如果栈里还有元素，此时元素需要依次出栈入列，可以想象栈里剩下栈顶为</a:t>
            </a:r>
            <a:r>
              <a:rPr lang="en-US" altLang="zh-CN">
                <a:ea typeface="宋体" charset="-122"/>
              </a:rPr>
              <a:t>/</a:t>
            </a:r>
            <a:r>
              <a:rPr lang="zh-CN" altLang="en-US">
                <a:ea typeface="宋体" charset="-122"/>
              </a:rPr>
              <a:t>，栈底为</a:t>
            </a:r>
            <a:r>
              <a:rPr lang="en-US" altLang="zh-CN">
                <a:ea typeface="宋体" charset="-122"/>
              </a:rPr>
              <a:t>+</a:t>
            </a:r>
            <a:r>
              <a:rPr lang="zh-CN" altLang="en-US">
                <a:ea typeface="宋体" charset="-122"/>
              </a:rPr>
              <a:t>，应该依次出栈入列，可以直接翻转整个</a:t>
            </a:r>
            <a:r>
              <a:rPr lang="en-US" altLang="zh-CN">
                <a:ea typeface="宋体" charset="-122"/>
              </a:rPr>
              <a:t>stack </a:t>
            </a:r>
            <a:r>
              <a:rPr lang="zh-CN" altLang="en-US">
                <a:ea typeface="宋体" charset="-122"/>
              </a:rPr>
              <a:t>添加到队列</a:t>
            </a:r>
          </a:p>
          <a:p>
            <a:r>
              <a:rPr lang="zh-CN" altLang="en-US">
                <a:ea typeface="宋体" charset="-122"/>
              </a:rPr>
              <a:t>        </a:t>
            </a:r>
            <a:r>
              <a:rPr lang="en-US" altLang="zh-CN">
                <a:ea typeface="宋体" charset="-122"/>
              </a:rPr>
              <a:t>Collections.reverse(stack);</a:t>
            </a:r>
          </a:p>
          <a:p>
            <a:r>
              <a:rPr lang="en-US" altLang="zh-CN">
                <a:ea typeface="宋体" charset="-122"/>
              </a:rPr>
              <a:t>        data.addAll(new ArrayList&lt;&gt;(stack));</a:t>
            </a:r>
          </a:p>
          <a:p>
            <a:endParaRPr lang="en-US" altLang="zh-CN">
              <a:ea typeface="宋体" charset="-122"/>
            </a:endParaRPr>
          </a:p>
          <a:p>
            <a:r>
              <a:rPr lang="en-US" altLang="zh-CN">
                <a:ea typeface="宋体" charset="-122"/>
              </a:rPr>
              <a:t>        System.out.println(data);</a:t>
            </a:r>
          </a:p>
          <a:p>
            <a:r>
              <a:rPr lang="en-US" altLang="zh-CN">
                <a:ea typeface="宋体" charset="-122"/>
              </a:rPr>
              <a:t>        return data;</a:t>
            </a:r>
          </a:p>
          <a:p>
            <a:r>
              <a:rPr lang="en-US" altLang="zh-CN">
                <a:ea typeface="宋体" charset="-122"/>
              </a:rPr>
              <a:t>    }</a:t>
            </a:r>
          </a:p>
          <a:p>
            <a:endParaRPr lang="en-US" altLang="zh-CN">
              <a:ea typeface="宋体" charset="-122"/>
            </a:endParaRPr>
          </a:p>
          <a:p>
            <a:r>
              <a:rPr lang="en-US" altLang="zh-CN">
                <a:ea typeface="宋体" charset="-122"/>
              </a:rPr>
              <a:t>    /**</a:t>
            </a:r>
          </a:p>
          <a:p>
            <a:r>
              <a:rPr lang="en-US" altLang="zh-CN">
                <a:ea typeface="宋体" charset="-122"/>
              </a:rPr>
              <a:t>     * </a:t>
            </a:r>
            <a:r>
              <a:rPr lang="zh-CN" altLang="en-US">
                <a:ea typeface="宋体" charset="-122"/>
              </a:rPr>
              <a:t>算出结果</a:t>
            </a:r>
          </a:p>
          <a:p>
            <a:r>
              <a:rPr lang="zh-CN" altLang="en-US">
                <a:ea typeface="宋体" charset="-122"/>
              </a:rPr>
              <a:t>     * </a:t>
            </a:r>
            <a:r>
              <a:rPr lang="en-US" altLang="zh-CN">
                <a:ea typeface="宋体" charset="-122"/>
              </a:rPr>
              <a:t>@param list</a:t>
            </a:r>
          </a:p>
          <a:p>
            <a:r>
              <a:rPr lang="en-US" altLang="zh-CN">
                <a:ea typeface="宋体" charset="-122"/>
              </a:rPr>
              <a:t>     * @return</a:t>
            </a:r>
          </a:p>
          <a:p>
            <a:r>
              <a:rPr lang="en-US" altLang="zh-CN">
                <a:ea typeface="宋体" charset="-122"/>
              </a:rPr>
              <a:t>     */</a:t>
            </a:r>
          </a:p>
          <a:p>
            <a:r>
              <a:rPr lang="en-US" altLang="zh-CN">
                <a:ea typeface="宋体" charset="-122"/>
              </a:rPr>
              <a:t>    public static Double doCalc(List&lt;String&gt; list){</a:t>
            </a:r>
          </a:p>
          <a:p>
            <a:r>
              <a:rPr lang="en-US" altLang="zh-CN">
                <a:ea typeface="宋体" charset="-122"/>
              </a:rPr>
              <a:t>        Double d = 0d;</a:t>
            </a:r>
          </a:p>
          <a:p>
            <a:r>
              <a:rPr lang="en-US" altLang="zh-CN">
                <a:ea typeface="宋体" charset="-122"/>
              </a:rPr>
              <a:t>        if(list == null || list.isEmpty()){</a:t>
            </a:r>
          </a:p>
          <a:p>
            <a:r>
              <a:rPr lang="en-US" altLang="zh-CN">
                <a:ea typeface="宋体" charset="-122"/>
              </a:rPr>
              <a:t>            return null;</a:t>
            </a:r>
          </a:p>
          <a:p>
            <a:r>
              <a:rPr lang="en-US" altLang="zh-CN">
                <a:ea typeface="宋体" charset="-122"/>
              </a:rPr>
              <a:t>        }</a:t>
            </a:r>
          </a:p>
          <a:p>
            <a:r>
              <a:rPr lang="en-US" altLang="zh-CN">
                <a:ea typeface="宋体" charset="-122"/>
              </a:rPr>
              <a:t>        if (list.size() == 1){</a:t>
            </a:r>
          </a:p>
          <a:p>
            <a:r>
              <a:rPr lang="en-US" altLang="zh-CN">
                <a:ea typeface="宋体" charset="-122"/>
              </a:rPr>
              <a:t>            System.out.println(list);</a:t>
            </a:r>
          </a:p>
          <a:p>
            <a:r>
              <a:rPr lang="en-US" altLang="zh-CN">
                <a:ea typeface="宋体" charset="-122"/>
              </a:rPr>
              <a:t>            d = Double.valueOf(list.get(0));</a:t>
            </a:r>
          </a:p>
          <a:p>
            <a:r>
              <a:rPr lang="en-US" altLang="zh-CN">
                <a:ea typeface="宋体" charset="-122"/>
              </a:rPr>
              <a:t>            return d;</a:t>
            </a:r>
          </a:p>
          <a:p>
            <a:r>
              <a:rPr lang="en-US" altLang="zh-CN">
                <a:ea typeface="宋体" charset="-122"/>
              </a:rPr>
              <a:t>        }</a:t>
            </a:r>
          </a:p>
          <a:p>
            <a:r>
              <a:rPr lang="en-US" altLang="zh-CN">
                <a:ea typeface="宋体" charset="-122"/>
              </a:rPr>
              <a:t>        ArrayList&lt;String&gt; list1 = new ArrayList&lt;&gt;();</a:t>
            </a:r>
          </a:p>
          <a:p>
            <a:r>
              <a:rPr lang="en-US" altLang="zh-CN">
                <a:ea typeface="宋体" charset="-122"/>
              </a:rPr>
              <a:t>        for (int i = 0; i &lt; list.size(); i++) {</a:t>
            </a:r>
          </a:p>
          <a:p>
            <a:r>
              <a:rPr lang="en-US" altLang="zh-CN">
                <a:ea typeface="宋体" charset="-122"/>
              </a:rPr>
              <a:t>            list1.add(list.get(i));</a:t>
            </a:r>
          </a:p>
          <a:p>
            <a:r>
              <a:rPr lang="en-US" altLang="zh-CN">
                <a:ea typeface="宋体" charset="-122"/>
              </a:rPr>
              <a:t>            if(isSymbol(list.get(i))){</a:t>
            </a:r>
          </a:p>
          <a:p>
            <a:r>
              <a:rPr lang="en-US" altLang="zh-CN">
                <a:ea typeface="宋体" charset="-122"/>
              </a:rPr>
              <a:t>                Double d1 = doTheMath(list.get(i - 2), list.get(i - 1), list.get(i));</a:t>
            </a:r>
          </a:p>
          <a:p>
            <a:r>
              <a:rPr lang="en-US" altLang="zh-CN">
                <a:ea typeface="宋体" charset="-122"/>
              </a:rPr>
              <a:t>                list1.remove(i);</a:t>
            </a:r>
          </a:p>
          <a:p>
            <a:r>
              <a:rPr lang="en-US" altLang="zh-CN">
                <a:ea typeface="宋体" charset="-122"/>
              </a:rPr>
              <a:t>                list1.remove(i-1);</a:t>
            </a:r>
          </a:p>
          <a:p>
            <a:r>
              <a:rPr lang="en-US" altLang="zh-CN">
                <a:ea typeface="宋体" charset="-122"/>
              </a:rPr>
              <a:t>                list1.set(i-2,d1+"");</a:t>
            </a:r>
          </a:p>
          <a:p>
            <a:r>
              <a:rPr lang="en-US" altLang="zh-CN">
                <a:ea typeface="宋体" charset="-122"/>
              </a:rPr>
              <a:t>                list1.addAll(list.subList(i+1,list.size()));</a:t>
            </a:r>
          </a:p>
          <a:p>
            <a:r>
              <a:rPr lang="en-US" altLang="zh-CN">
                <a:ea typeface="宋体" charset="-122"/>
              </a:rPr>
              <a:t>                break;</a:t>
            </a:r>
          </a:p>
          <a:p>
            <a:r>
              <a:rPr lang="en-US" altLang="zh-CN">
                <a:ea typeface="宋体" charset="-122"/>
              </a:rPr>
              <a:t>            }</a:t>
            </a:r>
          </a:p>
          <a:p>
            <a:r>
              <a:rPr lang="en-US" altLang="zh-CN">
                <a:ea typeface="宋体" charset="-122"/>
              </a:rPr>
              <a:t>        }</a:t>
            </a:r>
          </a:p>
          <a:p>
            <a:r>
              <a:rPr lang="en-US" altLang="zh-CN">
                <a:ea typeface="宋体" charset="-122"/>
              </a:rPr>
              <a:t>        doCalc(list1);</a:t>
            </a:r>
          </a:p>
          <a:p>
            <a:r>
              <a:rPr lang="en-US" altLang="zh-CN">
                <a:ea typeface="宋体" charset="-122"/>
              </a:rPr>
              <a:t>        return d;</a:t>
            </a:r>
          </a:p>
          <a:p>
            <a:r>
              <a:rPr lang="en-US" altLang="zh-CN">
                <a:ea typeface="宋体" charset="-122"/>
              </a:rPr>
              <a:t>    }</a:t>
            </a:r>
          </a:p>
          <a:p>
            <a:endParaRPr lang="en-US" altLang="zh-CN">
              <a:ea typeface="宋体" charset="-122"/>
            </a:endParaRPr>
          </a:p>
          <a:p>
            <a:r>
              <a:rPr lang="en-US" altLang="zh-CN">
                <a:ea typeface="宋体" charset="-122"/>
              </a:rPr>
              <a:t>    /**</a:t>
            </a:r>
          </a:p>
          <a:p>
            <a:r>
              <a:rPr lang="en-US" altLang="zh-CN">
                <a:ea typeface="宋体" charset="-122"/>
              </a:rPr>
              <a:t>     * </a:t>
            </a:r>
            <a:r>
              <a:rPr lang="zh-CN" altLang="en-US">
                <a:ea typeface="宋体" charset="-122"/>
              </a:rPr>
              <a:t>运算</a:t>
            </a:r>
          </a:p>
          <a:p>
            <a:r>
              <a:rPr lang="zh-CN" altLang="en-US">
                <a:ea typeface="宋体" charset="-122"/>
              </a:rPr>
              <a:t>     * </a:t>
            </a:r>
            <a:r>
              <a:rPr lang="en-US" altLang="zh-CN">
                <a:ea typeface="宋体" charset="-122"/>
              </a:rPr>
              <a:t>@param s1</a:t>
            </a:r>
          </a:p>
          <a:p>
            <a:r>
              <a:rPr lang="en-US" altLang="zh-CN">
                <a:ea typeface="宋体" charset="-122"/>
              </a:rPr>
              <a:t>     * @param s2</a:t>
            </a:r>
          </a:p>
          <a:p>
            <a:r>
              <a:rPr lang="en-US" altLang="zh-CN">
                <a:ea typeface="宋体" charset="-122"/>
              </a:rPr>
              <a:t>     * @param symbol</a:t>
            </a:r>
          </a:p>
          <a:p>
            <a:r>
              <a:rPr lang="en-US" altLang="zh-CN">
                <a:ea typeface="宋体" charset="-122"/>
              </a:rPr>
              <a:t>     * @return</a:t>
            </a:r>
          </a:p>
          <a:p>
            <a:r>
              <a:rPr lang="en-US" altLang="zh-CN">
                <a:ea typeface="宋体" charset="-122"/>
              </a:rPr>
              <a:t>     */</a:t>
            </a:r>
          </a:p>
          <a:p>
            <a:r>
              <a:rPr lang="en-US" altLang="zh-CN">
                <a:ea typeface="宋体" charset="-122"/>
              </a:rPr>
              <a:t>    public static Double doTheMath(String s1,String s2,String symbol){</a:t>
            </a:r>
          </a:p>
          <a:p>
            <a:r>
              <a:rPr lang="en-US" altLang="zh-CN">
                <a:ea typeface="宋体" charset="-122"/>
              </a:rPr>
              <a:t>        Double result ;</a:t>
            </a:r>
          </a:p>
          <a:p>
            <a:r>
              <a:rPr lang="en-US" altLang="zh-CN">
                <a:ea typeface="宋体" charset="-122"/>
              </a:rPr>
              <a:t>        switch (symbol){</a:t>
            </a:r>
          </a:p>
          <a:p>
            <a:r>
              <a:rPr lang="en-US" altLang="zh-CN">
                <a:ea typeface="宋体" charset="-122"/>
              </a:rPr>
              <a:t>            case ADD : result = Double.valueOf(s1) + Double.valueOf(s2); break;</a:t>
            </a:r>
          </a:p>
          <a:p>
            <a:r>
              <a:rPr lang="en-US" altLang="zh-CN">
                <a:ea typeface="宋体" charset="-122"/>
              </a:rPr>
              <a:t>            case MINUS : result = Double.valueOf(s1) - Double.valueOf(s2); break;</a:t>
            </a:r>
          </a:p>
          <a:p>
            <a:r>
              <a:rPr lang="en-US" altLang="zh-CN">
                <a:ea typeface="宋体" charset="-122"/>
              </a:rPr>
              <a:t>            case TIMES : result = Double.valueOf(s1) * Double.valueOf(s2); break;</a:t>
            </a:r>
          </a:p>
          <a:p>
            <a:r>
              <a:rPr lang="en-US" altLang="zh-CN">
                <a:ea typeface="宋体" charset="-122"/>
              </a:rPr>
              <a:t>            case DIVISION : result = Double.valueOf(s1) / Double.valueOf(s2); break;</a:t>
            </a:r>
          </a:p>
          <a:p>
            <a:r>
              <a:rPr lang="en-US" altLang="zh-CN">
                <a:ea typeface="宋体" charset="-122"/>
              </a:rPr>
              <a:t>            default : result = null;</a:t>
            </a:r>
          </a:p>
          <a:p>
            <a:r>
              <a:rPr lang="en-US" altLang="zh-CN">
                <a:ea typeface="宋体" charset="-122"/>
              </a:rPr>
              <a:t>        }</a:t>
            </a:r>
          </a:p>
          <a:p>
            <a:r>
              <a:rPr lang="en-US" altLang="zh-CN">
                <a:ea typeface="宋体" charset="-122"/>
              </a:rPr>
              <a:t>        return result;</a:t>
            </a:r>
          </a:p>
          <a:p>
            <a:endParaRPr lang="en-US" altLang="zh-CN">
              <a:ea typeface="宋体" charset="-122"/>
            </a:endParaRPr>
          </a:p>
          <a:p>
            <a:r>
              <a:rPr lang="en-US" altLang="zh-CN">
                <a:ea typeface="宋体" charset="-122"/>
              </a:rPr>
              <a:t>    }</a:t>
            </a:r>
          </a:p>
          <a:p>
            <a:endParaRPr lang="en-US" altLang="zh-CN">
              <a:ea typeface="宋体" charset="-122"/>
            </a:endParaRPr>
          </a:p>
          <a:p>
            <a:r>
              <a:rPr lang="en-US" altLang="zh-CN">
                <a:ea typeface="宋体" charset="-122"/>
              </a:rPr>
              <a:t>    public static void main(String[] args) {</a:t>
            </a:r>
          </a:p>
          <a:p>
            <a:r>
              <a:rPr lang="en-US" altLang="zh-CN">
                <a:ea typeface="宋体" charset="-122"/>
              </a:rPr>
              <a:t>        //String math = "9+(3-1)*3+10/2";</a:t>
            </a:r>
          </a:p>
          <a:p>
            <a:r>
              <a:rPr lang="en-US" altLang="zh-CN">
                <a:ea typeface="宋体" charset="-122"/>
              </a:rPr>
              <a:t>        String math = "12.8 + (2 - 3.55)*4+10/5.0";</a:t>
            </a:r>
          </a:p>
          <a:p>
            <a:r>
              <a:rPr lang="en-US" altLang="zh-CN">
                <a:ea typeface="宋体" charset="-122"/>
              </a:rPr>
              <a:t>        try {</a:t>
            </a:r>
          </a:p>
          <a:p>
            <a:r>
              <a:rPr lang="en-US" altLang="zh-CN">
                <a:ea typeface="宋体" charset="-122"/>
              </a:rPr>
              <a:t>            doCalc(doMatch(math));</a:t>
            </a:r>
          </a:p>
          <a:p>
            <a:r>
              <a:rPr lang="en-US" altLang="zh-CN">
                <a:ea typeface="宋体" charset="-122"/>
              </a:rPr>
              <a:t>        } catch (Exception e) {</a:t>
            </a:r>
          </a:p>
          <a:p>
            <a:r>
              <a:rPr lang="en-US" altLang="zh-CN">
                <a:ea typeface="宋体" charset="-122"/>
              </a:rPr>
              <a:t>            e.printStackTrace();</a:t>
            </a:r>
          </a:p>
          <a:p>
            <a:r>
              <a:rPr lang="en-US" altLang="zh-CN">
                <a:ea typeface="宋体" charset="-122"/>
              </a:rPr>
              <a:t>        }</a:t>
            </a:r>
          </a:p>
          <a:p>
            <a:r>
              <a:rPr lang="en-US" altLang="zh-CN">
                <a:ea typeface="宋体" charset="-122"/>
              </a:rPr>
              <a:t>    }</a:t>
            </a:r>
          </a:p>
          <a:p>
            <a:endParaRPr lang="en-US" altLang="zh-CN">
              <a:ea typeface="宋体" charset="-122"/>
            </a:endParaRPr>
          </a:p>
          <a:p>
            <a:r>
              <a:rPr lang="en-US" altLang="zh-CN">
                <a:ea typeface="宋体" charset="-122"/>
              </a:rPr>
              <a:t>}</a:t>
            </a:r>
          </a:p>
          <a:p>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56</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57</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r>
              <a:rPr lang="zh-CN" altLang="en-US">
                <a:ea typeface="宋体" charset="-122"/>
              </a:rPr>
              <a:t>说明</a:t>
            </a:r>
            <a:r>
              <a:rPr lang="en-US" altLang="zh-CN">
                <a:ea typeface="宋体" charset="-122"/>
              </a:rPr>
              <a:t>:</a:t>
            </a:r>
          </a:p>
          <a:p>
            <a:pPr eaLnBrk="1" hangingPunct="1"/>
            <a:r>
              <a:rPr lang="zh-CN" altLang="en-US">
                <a:ea typeface="宋体" charset="-122"/>
              </a:rPr>
              <a:t>给同学们演示下这个案例，说明小球移动的路线是可以通过递归来确定的。</a:t>
            </a:r>
            <a:endParaRPr lang="en-US" altLang="zh-CN">
              <a:ea typeface="宋体" charset="-122"/>
            </a:endParaRPr>
          </a:p>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58</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59</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r>
              <a:rPr lang="zh-CN" altLang="en-US">
                <a:ea typeface="宋体" charset="-122"/>
              </a:rPr>
              <a:t>说明</a:t>
            </a:r>
            <a:r>
              <a:rPr lang="en-US" altLang="zh-CN">
                <a:ea typeface="宋体" charset="-122"/>
              </a:rPr>
              <a:t>:</a:t>
            </a:r>
          </a:p>
          <a:p>
            <a:pPr eaLnBrk="1" hangingPunct="1"/>
            <a:r>
              <a:rPr lang="en-US" altLang="zh-CN">
                <a:ea typeface="宋体" charset="-122"/>
              </a:rPr>
              <a:t>1)</a:t>
            </a:r>
            <a:r>
              <a:rPr lang="en-US" altLang="zh-CN" baseline="0">
                <a:ea typeface="宋体" charset="-122"/>
              </a:rPr>
              <a:t> </a:t>
            </a:r>
            <a:r>
              <a:rPr lang="zh-CN" altLang="en-US" baseline="0">
                <a:ea typeface="宋体" charset="-122"/>
              </a:rPr>
              <a:t>参考前面我们讲过的递归调用，再给同学们回顾下</a:t>
            </a:r>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60</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r>
              <a:rPr lang="zh-CN" altLang="en-US" sz="1200" b="1" kern="1200">
                <a:solidFill>
                  <a:schemeClr val="tx1"/>
                </a:solidFill>
                <a:effectLst/>
                <a:latin typeface="+mn-lt"/>
                <a:ea typeface="+mn-ea"/>
                <a:cs typeface="+mn-cs"/>
              </a:rPr>
              <a:t>大数据经典算法</a:t>
            </a:r>
            <a:r>
              <a:rPr lang="en-US" altLang="zh-CN" sz="1200" b="1" kern="1200">
                <a:solidFill>
                  <a:schemeClr val="tx1"/>
                </a:solidFill>
                <a:effectLst/>
                <a:latin typeface="+mn-lt"/>
                <a:ea typeface="+mn-ea"/>
                <a:cs typeface="+mn-cs"/>
              </a:rPr>
              <a:t>: </a:t>
            </a:r>
          </a:p>
          <a:p>
            <a:r>
              <a:rPr lang="zh-CN" altLang="en-US" sz="1200" b="1" kern="1200">
                <a:solidFill>
                  <a:schemeClr val="tx1"/>
                </a:solidFill>
                <a:effectLst/>
                <a:latin typeface="+mn-lt"/>
                <a:ea typeface="+mn-ea"/>
                <a:cs typeface="+mn-cs"/>
              </a:rPr>
              <a:t>人工智能和机器学习算法： 图像识别算法，语音识别算法，数据挖掘算法</a:t>
            </a:r>
            <a:r>
              <a:rPr lang="en-US" altLang="zh-CN" sz="1200" b="1" kern="1200">
                <a:solidFill>
                  <a:schemeClr val="tx1"/>
                </a:solidFill>
                <a:effectLst/>
                <a:latin typeface="+mn-lt"/>
                <a:ea typeface="+mn-ea"/>
                <a:cs typeface="+mn-cs"/>
              </a:rPr>
              <a:t>.</a:t>
            </a:r>
          </a:p>
          <a:p>
            <a:endParaRPr lang="en-US" altLang="zh-CN" sz="1200" b="1" kern="1200">
              <a:solidFill>
                <a:schemeClr val="tx1"/>
              </a:solidFill>
              <a:effectLst/>
              <a:latin typeface="+mn-lt"/>
              <a:ea typeface="+mn-ea"/>
              <a:cs typeface="+mn-cs"/>
            </a:endParaRPr>
          </a:p>
          <a:p>
            <a:endParaRPr lang="en-US" altLang="zh-CN" sz="1200" b="1" kern="1200">
              <a:solidFill>
                <a:schemeClr val="tx1"/>
              </a:solidFill>
              <a:effectLst/>
              <a:latin typeface="+mn-lt"/>
              <a:ea typeface="+mn-ea"/>
              <a:cs typeface="+mn-cs"/>
            </a:endParaRPr>
          </a:p>
          <a:p>
            <a:r>
              <a:rPr lang="en-US" altLang="zh-CN" sz="1200" b="1" kern="1200">
                <a:solidFill>
                  <a:schemeClr val="tx1"/>
                </a:solidFill>
                <a:effectLst/>
                <a:latin typeface="+mn-lt"/>
                <a:ea typeface="+mn-ea"/>
                <a:cs typeface="+mn-cs"/>
              </a:rPr>
              <a:t>1. </a:t>
            </a:r>
            <a:r>
              <a:rPr lang="zh-CN" altLang="en-US" sz="1200" b="1" kern="1200">
                <a:solidFill>
                  <a:schemeClr val="tx1"/>
                </a:solidFill>
                <a:effectLst/>
                <a:latin typeface="+mn-lt"/>
                <a:ea typeface="+mn-ea"/>
                <a:cs typeface="+mn-cs"/>
              </a:rPr>
              <a:t>二分查找算法</a:t>
            </a:r>
            <a:r>
              <a:rPr lang="en-US" altLang="zh-CN" sz="1200" b="1" kern="1200">
                <a:solidFill>
                  <a:schemeClr val="tx1"/>
                </a:solidFill>
                <a:effectLst/>
                <a:latin typeface="+mn-lt"/>
                <a:ea typeface="+mn-ea"/>
                <a:cs typeface="+mn-cs"/>
              </a:rPr>
              <a:t>(</a:t>
            </a:r>
            <a:r>
              <a:rPr lang="zh-CN" altLang="en-US" sz="1200" b="1" kern="1200">
                <a:solidFill>
                  <a:schemeClr val="tx1"/>
                </a:solidFill>
                <a:effectLst/>
                <a:latin typeface="+mn-lt"/>
                <a:ea typeface="+mn-ea"/>
                <a:cs typeface="+mn-cs"/>
              </a:rPr>
              <a:t>非递归</a:t>
            </a:r>
            <a:r>
              <a:rPr lang="en-US" altLang="zh-CN" sz="1200" b="1" kern="1200">
                <a:solidFill>
                  <a:schemeClr val="tx1"/>
                </a:solidFill>
                <a:effectLst/>
                <a:latin typeface="+mn-lt"/>
                <a:ea typeface="+mn-ea"/>
                <a:cs typeface="+mn-cs"/>
              </a:rPr>
              <a:t>) [</a:t>
            </a:r>
            <a:r>
              <a:rPr lang="zh-CN" altLang="en-US" sz="1200" b="1" kern="1200">
                <a:solidFill>
                  <a:schemeClr val="tx1"/>
                </a:solidFill>
                <a:effectLst/>
                <a:latin typeface="+mn-lt"/>
                <a:ea typeface="+mn-ea"/>
                <a:cs typeface="+mn-cs"/>
              </a:rPr>
              <a:t>新增</a:t>
            </a:r>
            <a:r>
              <a:rPr lang="en-US" altLang="zh-CN" sz="1200" b="1" kern="1200">
                <a:solidFill>
                  <a:schemeClr val="tx1"/>
                </a:solidFill>
                <a:effectLst/>
                <a:latin typeface="+mn-lt"/>
                <a:ea typeface="+mn-ea"/>
                <a:cs typeface="+mn-cs"/>
              </a:rPr>
              <a:t>]</a:t>
            </a:r>
          </a:p>
          <a:p>
            <a:r>
              <a:rPr lang="en-US" altLang="zh-CN" sz="1200" b="1" kern="1200">
                <a:solidFill>
                  <a:schemeClr val="tx1"/>
                </a:solidFill>
                <a:effectLst/>
                <a:latin typeface="+mn-lt"/>
                <a:ea typeface="+mn-ea"/>
                <a:cs typeface="+mn-cs"/>
              </a:rPr>
              <a:t>2. </a:t>
            </a:r>
            <a:r>
              <a:rPr lang="zh-CN" altLang="en-US" sz="1200" b="1" kern="1200">
                <a:solidFill>
                  <a:schemeClr val="tx1"/>
                </a:solidFill>
                <a:effectLst/>
                <a:latin typeface="+mn-lt"/>
                <a:ea typeface="+mn-ea"/>
                <a:cs typeface="+mn-cs"/>
              </a:rPr>
              <a:t>分治算法</a:t>
            </a:r>
            <a:r>
              <a:rPr lang="en-US" altLang="zh-CN" sz="1200" b="1" kern="1200">
                <a:solidFill>
                  <a:schemeClr val="tx1"/>
                </a:solidFill>
                <a:effectLst/>
                <a:latin typeface="+mn-lt"/>
                <a:ea typeface="+mn-ea"/>
                <a:cs typeface="+mn-cs"/>
              </a:rPr>
              <a:t>[</a:t>
            </a:r>
            <a:r>
              <a:rPr lang="zh-CN" altLang="en-US" sz="1200" b="1" kern="1200">
                <a:solidFill>
                  <a:schemeClr val="tx1"/>
                </a:solidFill>
                <a:effectLst/>
                <a:latin typeface="+mn-lt"/>
                <a:ea typeface="+mn-ea"/>
                <a:cs typeface="+mn-cs"/>
              </a:rPr>
              <a:t>新增</a:t>
            </a:r>
            <a:r>
              <a:rPr lang="en-US" altLang="zh-CN" sz="1200" b="1" kern="1200">
                <a:solidFill>
                  <a:schemeClr val="tx1"/>
                </a:solidFill>
                <a:effectLst/>
                <a:latin typeface="+mn-lt"/>
                <a:ea typeface="+mn-ea"/>
                <a:cs typeface="+mn-cs"/>
              </a:rPr>
              <a:t>]</a:t>
            </a:r>
          </a:p>
          <a:p>
            <a:r>
              <a:rPr lang="en-US" altLang="zh-CN" sz="1200" b="1" kern="1200">
                <a:solidFill>
                  <a:schemeClr val="tx1"/>
                </a:solidFill>
                <a:effectLst/>
                <a:latin typeface="+mn-lt"/>
                <a:ea typeface="+mn-ea"/>
                <a:cs typeface="+mn-cs"/>
              </a:rPr>
              <a:t>3. </a:t>
            </a:r>
            <a:r>
              <a:rPr lang="zh-CN" altLang="en-US" sz="1200" b="1" kern="1200">
                <a:solidFill>
                  <a:schemeClr val="tx1"/>
                </a:solidFill>
                <a:effectLst/>
                <a:latin typeface="+mn-lt"/>
                <a:ea typeface="+mn-ea"/>
                <a:cs typeface="+mn-cs"/>
              </a:rPr>
              <a:t>动态规划算法 </a:t>
            </a:r>
            <a:r>
              <a:rPr lang="en-US" altLang="zh-CN" sz="1200" b="1" kern="1200">
                <a:solidFill>
                  <a:schemeClr val="tx1"/>
                </a:solidFill>
                <a:effectLst/>
                <a:latin typeface="+mn-lt"/>
                <a:ea typeface="+mn-ea"/>
                <a:cs typeface="+mn-cs"/>
              </a:rPr>
              <a:t>[</a:t>
            </a:r>
            <a:r>
              <a:rPr lang="zh-CN" altLang="en-US" sz="1200" b="1" kern="1200">
                <a:solidFill>
                  <a:schemeClr val="tx1"/>
                </a:solidFill>
                <a:effectLst/>
                <a:latin typeface="+mn-lt"/>
                <a:ea typeface="+mn-ea"/>
                <a:cs typeface="+mn-cs"/>
              </a:rPr>
              <a:t>新增</a:t>
            </a:r>
            <a:r>
              <a:rPr lang="en-US" altLang="zh-CN" sz="1200" b="1" kern="1200">
                <a:solidFill>
                  <a:schemeClr val="tx1"/>
                </a:solidFill>
                <a:effectLst/>
                <a:latin typeface="+mn-lt"/>
                <a:ea typeface="+mn-ea"/>
                <a:cs typeface="+mn-cs"/>
              </a:rPr>
              <a:t>]</a:t>
            </a:r>
          </a:p>
          <a:p>
            <a:r>
              <a:rPr lang="en-US" altLang="zh-CN" sz="1200" b="1" kern="1200">
                <a:solidFill>
                  <a:schemeClr val="tx1"/>
                </a:solidFill>
                <a:effectLst/>
                <a:latin typeface="+mn-lt"/>
                <a:ea typeface="+mn-ea"/>
                <a:cs typeface="+mn-cs"/>
              </a:rPr>
              <a:t>4. </a:t>
            </a:r>
            <a:r>
              <a:rPr lang="zh-CN" altLang="en-US" sz="1200" b="1" kern="1200">
                <a:solidFill>
                  <a:schemeClr val="tx1"/>
                </a:solidFill>
                <a:effectLst/>
                <a:latin typeface="+mn-lt"/>
                <a:ea typeface="+mn-ea"/>
                <a:cs typeface="+mn-cs"/>
              </a:rPr>
              <a:t>贪心算法</a:t>
            </a:r>
            <a:r>
              <a:rPr lang="en-US" altLang="zh-CN" sz="1200" b="1" kern="1200">
                <a:solidFill>
                  <a:schemeClr val="tx1"/>
                </a:solidFill>
                <a:effectLst/>
                <a:latin typeface="+mn-lt"/>
                <a:ea typeface="+mn-ea"/>
                <a:cs typeface="+mn-cs"/>
              </a:rPr>
              <a:t>(</a:t>
            </a:r>
            <a:r>
              <a:rPr lang="zh-CN" altLang="en-US" sz="1200" b="1" kern="1200">
                <a:solidFill>
                  <a:schemeClr val="tx1"/>
                </a:solidFill>
                <a:effectLst/>
                <a:latin typeface="+mn-lt"/>
                <a:ea typeface="+mn-ea"/>
                <a:cs typeface="+mn-cs"/>
              </a:rPr>
              <a:t>新增</a:t>
            </a:r>
            <a:r>
              <a:rPr lang="en-US" altLang="zh-CN" sz="1200" b="1" kern="1200">
                <a:solidFill>
                  <a:schemeClr val="tx1"/>
                </a:solidFill>
                <a:effectLst/>
                <a:latin typeface="+mn-lt"/>
                <a:ea typeface="+mn-ea"/>
                <a:cs typeface="+mn-cs"/>
              </a:rPr>
              <a:t>)</a:t>
            </a:r>
          </a:p>
          <a:p>
            <a:r>
              <a:rPr lang="en-US" altLang="zh-CN" sz="1200" b="1" kern="1200">
                <a:solidFill>
                  <a:schemeClr val="tx1"/>
                </a:solidFill>
                <a:effectLst/>
                <a:latin typeface="+mn-lt"/>
                <a:ea typeface="+mn-ea"/>
                <a:cs typeface="+mn-cs"/>
              </a:rPr>
              <a:t>5. KMP</a:t>
            </a:r>
            <a:r>
              <a:rPr lang="zh-CN" altLang="en-US" sz="1200" b="1" kern="1200">
                <a:solidFill>
                  <a:schemeClr val="tx1"/>
                </a:solidFill>
                <a:effectLst/>
                <a:latin typeface="+mn-lt"/>
                <a:ea typeface="+mn-ea"/>
                <a:cs typeface="+mn-cs"/>
              </a:rPr>
              <a:t>算法 </a:t>
            </a:r>
            <a:r>
              <a:rPr lang="en-US" altLang="zh-CN" sz="1200" b="1" kern="1200">
                <a:solidFill>
                  <a:schemeClr val="tx1"/>
                </a:solidFill>
                <a:effectLst/>
                <a:latin typeface="+mn-lt"/>
                <a:ea typeface="+mn-ea"/>
                <a:cs typeface="+mn-cs"/>
              </a:rPr>
              <a:t>[</a:t>
            </a:r>
            <a:r>
              <a:rPr lang="zh-CN" altLang="en-US" sz="1200" b="1" kern="1200">
                <a:solidFill>
                  <a:schemeClr val="tx1"/>
                </a:solidFill>
                <a:effectLst/>
                <a:latin typeface="+mn-lt"/>
                <a:ea typeface="+mn-ea"/>
                <a:cs typeface="+mn-cs"/>
              </a:rPr>
              <a:t>新增</a:t>
            </a:r>
            <a:r>
              <a:rPr lang="en-US" altLang="zh-CN" sz="1200" b="1" kern="1200">
                <a:solidFill>
                  <a:schemeClr val="tx1"/>
                </a:solidFill>
                <a:effectLst/>
                <a:latin typeface="+mn-lt"/>
                <a:ea typeface="+mn-ea"/>
                <a:cs typeface="+mn-cs"/>
              </a:rPr>
              <a:t>]</a:t>
            </a:r>
          </a:p>
          <a:p>
            <a:r>
              <a:rPr lang="en-US" altLang="zh-CN" sz="1200" b="1" kern="1200">
                <a:solidFill>
                  <a:schemeClr val="tx1"/>
                </a:solidFill>
                <a:effectLst/>
                <a:latin typeface="+mn-lt"/>
                <a:ea typeface="+mn-ea"/>
                <a:cs typeface="+mn-cs"/>
              </a:rPr>
              <a:t>6. </a:t>
            </a:r>
            <a:r>
              <a:rPr lang="zh-CN" altLang="en-US" sz="1200" b="1" kern="1200">
                <a:solidFill>
                  <a:schemeClr val="tx1"/>
                </a:solidFill>
                <a:effectLst/>
                <a:latin typeface="+mn-lt"/>
                <a:ea typeface="+mn-ea"/>
                <a:cs typeface="+mn-cs"/>
              </a:rPr>
              <a:t>马踏棋盘算法</a:t>
            </a:r>
          </a:p>
          <a:p>
            <a:r>
              <a:rPr lang="en-US" altLang="zh-CN" sz="1200" b="1" kern="1200">
                <a:solidFill>
                  <a:schemeClr val="tx1"/>
                </a:solidFill>
                <a:effectLst/>
                <a:latin typeface="+mn-lt"/>
                <a:ea typeface="+mn-ea"/>
                <a:cs typeface="+mn-cs"/>
              </a:rPr>
              <a:t>7. </a:t>
            </a:r>
            <a:r>
              <a:rPr lang="zh-CN" altLang="en-US" sz="1200" b="1" kern="1200">
                <a:solidFill>
                  <a:schemeClr val="tx1"/>
                </a:solidFill>
                <a:effectLst/>
                <a:latin typeface="+mn-lt"/>
                <a:ea typeface="+mn-ea"/>
                <a:cs typeface="+mn-cs"/>
              </a:rPr>
              <a:t>带权最小生成树</a:t>
            </a:r>
            <a:r>
              <a:rPr lang="en-US" altLang="zh-CN" sz="1200" b="1" kern="1200">
                <a:solidFill>
                  <a:schemeClr val="tx1"/>
                </a:solidFill>
                <a:effectLst/>
                <a:latin typeface="+mn-lt"/>
                <a:ea typeface="+mn-ea"/>
                <a:cs typeface="+mn-cs"/>
              </a:rPr>
              <a:t>-</a:t>
            </a:r>
            <a:r>
              <a:rPr lang="zh-CN" altLang="en-US" sz="1200" b="1" kern="1200">
                <a:solidFill>
                  <a:schemeClr val="tx1"/>
                </a:solidFill>
                <a:effectLst/>
                <a:latin typeface="+mn-lt"/>
                <a:ea typeface="+mn-ea"/>
                <a:cs typeface="+mn-cs"/>
              </a:rPr>
              <a:t>普利姆算法</a:t>
            </a:r>
          </a:p>
          <a:p>
            <a:r>
              <a:rPr lang="en-US" altLang="zh-CN" sz="1200" b="1" kern="1200">
                <a:solidFill>
                  <a:schemeClr val="tx1"/>
                </a:solidFill>
                <a:effectLst/>
                <a:latin typeface="+mn-lt"/>
                <a:ea typeface="+mn-ea"/>
                <a:cs typeface="+mn-cs"/>
              </a:rPr>
              <a:t>8. </a:t>
            </a:r>
            <a:r>
              <a:rPr lang="zh-CN" altLang="en-US" sz="1200" b="1" kern="1200">
                <a:solidFill>
                  <a:schemeClr val="tx1"/>
                </a:solidFill>
                <a:effectLst/>
                <a:latin typeface="+mn-lt"/>
                <a:ea typeface="+mn-ea"/>
                <a:cs typeface="+mn-cs"/>
              </a:rPr>
              <a:t>最小树生成树</a:t>
            </a:r>
            <a:r>
              <a:rPr lang="en-US" altLang="zh-CN" sz="1200" b="1" kern="1200">
                <a:solidFill>
                  <a:schemeClr val="tx1"/>
                </a:solidFill>
                <a:effectLst/>
                <a:latin typeface="+mn-lt"/>
                <a:ea typeface="+mn-ea"/>
                <a:cs typeface="+mn-cs"/>
              </a:rPr>
              <a:t>-</a:t>
            </a:r>
            <a:r>
              <a:rPr lang="zh-CN" altLang="en-US" sz="1200" b="1" kern="1200">
                <a:solidFill>
                  <a:schemeClr val="tx1"/>
                </a:solidFill>
                <a:effectLst/>
                <a:latin typeface="+mn-lt"/>
                <a:ea typeface="+mn-ea"/>
                <a:cs typeface="+mn-cs"/>
              </a:rPr>
              <a:t>克鲁斯卡尔算法</a:t>
            </a:r>
          </a:p>
          <a:p>
            <a:r>
              <a:rPr lang="en-US" altLang="zh-CN" sz="1200" b="1" kern="1200">
                <a:solidFill>
                  <a:schemeClr val="tx1"/>
                </a:solidFill>
                <a:effectLst/>
                <a:latin typeface="+mn-lt"/>
                <a:ea typeface="+mn-ea"/>
                <a:cs typeface="+mn-cs"/>
              </a:rPr>
              <a:t>9. </a:t>
            </a:r>
            <a:r>
              <a:rPr lang="zh-CN" altLang="en-US" sz="1200" b="1" kern="1200">
                <a:solidFill>
                  <a:schemeClr val="tx1"/>
                </a:solidFill>
                <a:effectLst/>
                <a:latin typeface="+mn-lt"/>
                <a:ea typeface="+mn-ea"/>
                <a:cs typeface="+mn-cs"/>
              </a:rPr>
              <a:t>最短路径算法</a:t>
            </a:r>
            <a:r>
              <a:rPr lang="en-US" altLang="zh-CN" sz="1200" b="1" kern="1200">
                <a:solidFill>
                  <a:schemeClr val="tx1"/>
                </a:solidFill>
                <a:effectLst/>
                <a:latin typeface="+mn-lt"/>
                <a:ea typeface="+mn-ea"/>
                <a:cs typeface="+mn-cs"/>
              </a:rPr>
              <a:t>-</a:t>
            </a:r>
            <a:r>
              <a:rPr lang="zh-CN" altLang="en-US" sz="1200" b="1" kern="1200">
                <a:solidFill>
                  <a:schemeClr val="tx1"/>
                </a:solidFill>
                <a:effectLst/>
                <a:latin typeface="+mn-lt"/>
                <a:ea typeface="+mn-ea"/>
                <a:cs typeface="+mn-cs"/>
              </a:rPr>
              <a:t>迪杰斯特拉算法</a:t>
            </a:r>
          </a:p>
          <a:p>
            <a:r>
              <a:rPr lang="en-US" altLang="zh-CN" sz="1200" b="1" kern="1200">
                <a:solidFill>
                  <a:schemeClr val="tx1"/>
                </a:solidFill>
                <a:effectLst/>
                <a:latin typeface="+mn-lt"/>
                <a:ea typeface="+mn-ea"/>
                <a:cs typeface="+mn-cs"/>
              </a:rPr>
              <a:t>10.</a:t>
            </a:r>
            <a:r>
              <a:rPr lang="zh-CN" altLang="en-US" sz="1200" b="1" kern="1200">
                <a:solidFill>
                  <a:schemeClr val="tx1"/>
                </a:solidFill>
                <a:effectLst/>
                <a:latin typeface="+mn-lt"/>
                <a:ea typeface="+mn-ea"/>
                <a:cs typeface="+mn-cs"/>
              </a:rPr>
              <a:t>最短路径算法</a:t>
            </a:r>
            <a:r>
              <a:rPr lang="en-US" altLang="zh-CN" sz="1200" b="1" kern="1200">
                <a:solidFill>
                  <a:schemeClr val="tx1"/>
                </a:solidFill>
                <a:effectLst/>
                <a:latin typeface="+mn-lt"/>
                <a:ea typeface="+mn-ea"/>
                <a:cs typeface="+mn-cs"/>
              </a:rPr>
              <a:t>-</a:t>
            </a:r>
            <a:r>
              <a:rPr lang="zh-CN" altLang="en-US" sz="1200" b="1" kern="1200">
                <a:solidFill>
                  <a:schemeClr val="tx1"/>
                </a:solidFill>
                <a:effectLst/>
                <a:latin typeface="+mn-lt"/>
                <a:ea typeface="+mn-ea"/>
                <a:cs typeface="+mn-cs"/>
              </a:rPr>
              <a:t>弗洛伊德算法</a:t>
            </a:r>
            <a:endParaRPr lang="en-US" altLang="zh-CN" sz="1200" b="1" kern="120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7</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a:ea typeface="宋体" charset="-122"/>
              </a:rPr>
              <a:t>---</a:t>
            </a:r>
            <a:r>
              <a:rPr lang="zh-CN" altLang="en-US">
                <a:ea typeface="宋体" charset="-122"/>
              </a:rPr>
              <a:t>带学员看 资料的</a:t>
            </a:r>
            <a:r>
              <a:rPr lang="en-US" altLang="zh-CN">
                <a:ea typeface="宋体" charset="-122"/>
              </a:rPr>
              <a:t>-&gt;google</a:t>
            </a:r>
            <a:r>
              <a:rPr lang="zh-CN" altLang="en-US">
                <a:ea typeface="宋体" charset="-122"/>
              </a:rPr>
              <a:t>算法编程大赛</a:t>
            </a:r>
            <a:endParaRPr lang="en-US" altLang="zh-CN">
              <a:ea typeface="宋体" charset="-122"/>
            </a:endParaRPr>
          </a:p>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61</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r>
              <a:rPr lang="en-US" altLang="zh-CN">
                <a:ea typeface="宋体" charset="-122"/>
              </a:rPr>
              <a:t>//</a:t>
            </a:r>
            <a:r>
              <a:rPr lang="zh-CN" altLang="en-US">
                <a:ea typeface="宋体" charset="-122"/>
              </a:rPr>
              <a:t>注解版</a:t>
            </a:r>
            <a:endParaRPr lang="en-US" altLang="zh-CN">
              <a:ea typeface="宋体" charset="-122"/>
            </a:endParaRPr>
          </a:p>
          <a:p>
            <a:pPr eaLnBrk="1" hangingPunct="1"/>
            <a:endParaRPr lang="en-US" altLang="zh-CN">
              <a:ea typeface="宋体" charset="-122"/>
            </a:endParaRPr>
          </a:p>
          <a:p>
            <a:pPr marL="342900" lvl="0" indent="-342900">
              <a:buAutoNum type="arabicParenR"/>
            </a:pPr>
            <a:r>
              <a:rPr lang="zh-CN" altLang="en-US"/>
              <a:t>执行一个方法时，就创建一个新的受保护的独立空间</a:t>
            </a:r>
            <a:r>
              <a:rPr lang="en-US" altLang="zh-CN"/>
              <a:t>(</a:t>
            </a:r>
            <a:r>
              <a:rPr lang="zh-CN" altLang="en-US"/>
              <a:t>栈空间</a:t>
            </a:r>
            <a:r>
              <a:rPr lang="en-US" altLang="zh-CN"/>
              <a:t>)</a:t>
            </a:r>
          </a:p>
          <a:p>
            <a:pPr marL="342900" lvl="0" indent="-342900">
              <a:buAutoNum type="arabicParenR"/>
            </a:pPr>
            <a:r>
              <a:rPr lang="zh-CN" altLang="en-US"/>
              <a:t>方法的局部变量是独立的，不会相互影响</a:t>
            </a:r>
            <a:endParaRPr lang="en-US" altLang="zh-CN"/>
          </a:p>
          <a:p>
            <a:pPr marL="342900" lvl="0" indent="-342900">
              <a:buAutoNum type="arabicParenR"/>
            </a:pPr>
            <a:r>
              <a:rPr lang="zh-CN" altLang="en-US"/>
              <a:t>方法中使用的变量是引用类型，则各个栈就会共享该数据空间</a:t>
            </a:r>
            <a:r>
              <a:rPr lang="en-US" altLang="zh-CN"/>
              <a:t>.</a:t>
            </a:r>
          </a:p>
          <a:p>
            <a:pPr marL="342900" lvl="0" indent="-342900">
              <a:buAutoNum type="arabicParenR"/>
            </a:pPr>
            <a:r>
              <a:rPr lang="zh-CN" altLang="en-US"/>
              <a:t>递归必须向退出递归的条件逼近，否则就是无限递归，死龟了</a:t>
            </a:r>
            <a:r>
              <a:rPr lang="en-US" altLang="zh-CN"/>
              <a:t>:)</a:t>
            </a:r>
          </a:p>
          <a:p>
            <a:pPr marL="342900" lvl="0" indent="-342900">
              <a:buAutoNum type="arabicParenR"/>
            </a:pPr>
            <a:r>
              <a:rPr lang="zh-CN" altLang="en-US"/>
              <a:t>当一个方法执行完毕，或者遇到</a:t>
            </a:r>
            <a:r>
              <a:rPr lang="en-US" altLang="zh-CN"/>
              <a:t>return</a:t>
            </a:r>
            <a:r>
              <a:rPr lang="zh-CN" altLang="en-US"/>
              <a:t>，就会返回，遵守谁调用，就将结果返回给谁，同时当方法执行完毕或者返回时，该方法也就执行完毕</a:t>
            </a:r>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62</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r>
              <a:rPr lang="zh-CN" altLang="en-US">
                <a:ea typeface="宋体" charset="-122"/>
              </a:rPr>
              <a:t>代码如下</a:t>
            </a:r>
            <a:r>
              <a:rPr lang="en-US" altLang="zh-CN">
                <a:ea typeface="宋体" charset="-122"/>
              </a:rPr>
              <a:t>:</a:t>
            </a:r>
          </a:p>
          <a:p>
            <a:pPr eaLnBrk="1" hangingPunct="1"/>
            <a:r>
              <a:rPr lang="zh-CN" altLang="en-US"/>
              <a:t>思考</a:t>
            </a:r>
            <a:r>
              <a:rPr lang="en-US" altLang="zh-CN"/>
              <a:t>: </a:t>
            </a:r>
            <a:r>
              <a:rPr lang="zh-CN" altLang="en-US"/>
              <a:t>如何求出最短路径</a:t>
            </a:r>
            <a:r>
              <a:rPr lang="en-US" altLang="zh-CN"/>
              <a:t>? =&gt; </a:t>
            </a:r>
            <a:r>
              <a:rPr lang="zh-CN" altLang="en-US"/>
              <a:t>最简单的方法就是对上下左右的找路策略进行穷举，然后比较哪个最短即可</a:t>
            </a:r>
            <a:r>
              <a:rPr lang="en-US" altLang="zh-CN"/>
              <a:t>.</a:t>
            </a:r>
          </a:p>
          <a:p>
            <a:pPr eaLnBrk="1" hangingPunct="1"/>
            <a:endParaRPr lang="en-US" altLang="zh-CN">
              <a:ea typeface="宋体" charset="-122"/>
            </a:endParaRPr>
          </a:p>
          <a:p>
            <a:pPr eaLnBrk="1" hangingPunct="1"/>
            <a:r>
              <a:rPr lang="en-US" altLang="zh-CN">
                <a:ea typeface="宋体" charset="-122"/>
              </a:rPr>
              <a:t>package com.atguigu;</a:t>
            </a:r>
          </a:p>
          <a:p>
            <a:pPr eaLnBrk="1" hangingPunct="1"/>
            <a:endParaRPr lang="en-US" altLang="zh-CN">
              <a:ea typeface="宋体" charset="-122"/>
            </a:endParaRPr>
          </a:p>
          <a:p>
            <a:pPr eaLnBrk="1" hangingPunct="1"/>
            <a:r>
              <a:rPr lang="en-US" altLang="zh-CN">
                <a:ea typeface="宋体" charset="-122"/>
              </a:rPr>
              <a:t>public class MiGong {</a:t>
            </a:r>
          </a:p>
          <a:p>
            <a:pPr eaLnBrk="1" hangingPunct="1"/>
            <a:endParaRPr lang="en-US" altLang="zh-CN">
              <a:ea typeface="宋体" charset="-122"/>
            </a:endParaRPr>
          </a:p>
          <a:p>
            <a:pPr eaLnBrk="1" hangingPunct="1"/>
            <a:r>
              <a:rPr lang="en-US" altLang="zh-CN">
                <a:ea typeface="宋体" charset="-122"/>
              </a:rPr>
              <a:t>	public static void main(String[] args) {</a:t>
            </a:r>
          </a:p>
          <a:p>
            <a:pPr eaLnBrk="1" hangingPunct="1"/>
            <a:r>
              <a:rPr lang="en-US" altLang="zh-CN">
                <a:ea typeface="宋体" charset="-122"/>
              </a:rPr>
              <a:t>		// TODO Auto-generated method stub</a:t>
            </a:r>
          </a:p>
          <a:p>
            <a:pPr eaLnBrk="1" hangingPunct="1"/>
            <a:r>
              <a:rPr lang="en-US" altLang="zh-CN">
                <a:ea typeface="宋体" charset="-122"/>
              </a:rPr>
              <a:t>		 //</a:t>
            </a:r>
            <a:r>
              <a:rPr lang="zh-CN" altLang="en-US">
                <a:ea typeface="宋体" charset="-122"/>
              </a:rPr>
              <a:t>地图</a:t>
            </a:r>
          </a:p>
          <a:p>
            <a:pPr eaLnBrk="1" hangingPunct="1"/>
            <a:r>
              <a:rPr lang="zh-CN" altLang="en-US">
                <a:ea typeface="宋体" charset="-122"/>
              </a:rPr>
              <a:t>	    </a:t>
            </a:r>
            <a:r>
              <a:rPr lang="en-US" altLang="zh-CN">
                <a:ea typeface="宋体" charset="-122"/>
              </a:rPr>
              <a:t>int[][] map = new int[8][7];</a:t>
            </a:r>
          </a:p>
          <a:p>
            <a:pPr eaLnBrk="1" hangingPunct="1"/>
            <a:r>
              <a:rPr lang="en-US" altLang="zh-CN">
                <a:ea typeface="宋体" charset="-122"/>
              </a:rPr>
              <a:t>	    //</a:t>
            </a:r>
            <a:r>
              <a:rPr lang="zh-CN" altLang="en-US">
                <a:ea typeface="宋体" charset="-122"/>
              </a:rPr>
              <a:t>上下全部置</a:t>
            </a:r>
            <a:r>
              <a:rPr lang="en-US" altLang="zh-CN">
                <a:ea typeface="宋体" charset="-122"/>
              </a:rPr>
              <a:t>1</a:t>
            </a:r>
          </a:p>
          <a:p>
            <a:pPr eaLnBrk="1" hangingPunct="1"/>
            <a:r>
              <a:rPr lang="en-US" altLang="zh-CN">
                <a:ea typeface="宋体" charset="-122"/>
              </a:rPr>
              <a:t>	    for(int i = 0 ; i&lt;7;i++){</a:t>
            </a:r>
          </a:p>
          <a:p>
            <a:pPr eaLnBrk="1" hangingPunct="1"/>
            <a:r>
              <a:rPr lang="en-US" altLang="zh-CN">
                <a:ea typeface="宋体" charset="-122"/>
              </a:rPr>
              <a:t>	    	map[0][i] = 1;</a:t>
            </a:r>
          </a:p>
          <a:p>
            <a:pPr eaLnBrk="1" hangingPunct="1"/>
            <a:r>
              <a:rPr lang="en-US" altLang="zh-CN">
                <a:ea typeface="宋体" charset="-122"/>
              </a:rPr>
              <a:t>	    	map[7][i] = 1;</a:t>
            </a:r>
          </a:p>
          <a:p>
            <a:pPr eaLnBrk="1" hangingPunct="1"/>
            <a:r>
              <a:rPr lang="en-US" altLang="zh-CN">
                <a:ea typeface="宋体" charset="-122"/>
              </a:rPr>
              <a:t>	    }</a:t>
            </a:r>
          </a:p>
          <a:p>
            <a:pPr eaLnBrk="1" hangingPunct="1"/>
            <a:r>
              <a:rPr lang="en-US" altLang="zh-CN">
                <a:ea typeface="宋体" charset="-122"/>
              </a:rPr>
              <a:t>	    //</a:t>
            </a:r>
            <a:r>
              <a:rPr lang="zh-CN" altLang="en-US">
                <a:ea typeface="宋体" charset="-122"/>
              </a:rPr>
              <a:t>左右全部置</a:t>
            </a:r>
            <a:r>
              <a:rPr lang="en-US" altLang="zh-CN">
                <a:ea typeface="宋体" charset="-122"/>
              </a:rPr>
              <a:t>1</a:t>
            </a:r>
          </a:p>
          <a:p>
            <a:pPr eaLnBrk="1" hangingPunct="1"/>
            <a:r>
              <a:rPr lang="en-US" altLang="zh-CN">
                <a:ea typeface="宋体" charset="-122"/>
              </a:rPr>
              <a:t>	    for (int i = 0; i&lt; 8; i++) {</a:t>
            </a:r>
          </a:p>
          <a:p>
            <a:pPr eaLnBrk="1" hangingPunct="1"/>
            <a:r>
              <a:rPr lang="en-US" altLang="zh-CN">
                <a:ea typeface="宋体" charset="-122"/>
              </a:rPr>
              <a:t>	    	map[i][0] = 1;</a:t>
            </a:r>
          </a:p>
          <a:p>
            <a:pPr eaLnBrk="1" hangingPunct="1"/>
            <a:r>
              <a:rPr lang="en-US" altLang="zh-CN">
                <a:ea typeface="宋体" charset="-122"/>
              </a:rPr>
              <a:t>	    	map[i][6] = 1;</a:t>
            </a:r>
          </a:p>
          <a:p>
            <a:pPr eaLnBrk="1" hangingPunct="1"/>
            <a:r>
              <a:rPr lang="en-US" altLang="zh-CN">
                <a:ea typeface="宋体" charset="-122"/>
              </a:rPr>
              <a:t>	    }</a:t>
            </a:r>
          </a:p>
          <a:p>
            <a:pPr eaLnBrk="1" hangingPunct="1"/>
            <a:r>
              <a:rPr lang="en-US" altLang="zh-CN">
                <a:ea typeface="宋体" charset="-122"/>
              </a:rPr>
              <a:t>	    //</a:t>
            </a:r>
            <a:r>
              <a:rPr lang="zh-CN" altLang="en-US">
                <a:ea typeface="宋体" charset="-122"/>
              </a:rPr>
              <a:t>设置挡板</a:t>
            </a:r>
          </a:p>
          <a:p>
            <a:pPr eaLnBrk="1" hangingPunct="1"/>
            <a:r>
              <a:rPr lang="zh-CN" altLang="en-US">
                <a:ea typeface="宋体" charset="-122"/>
              </a:rPr>
              <a:t>	    </a:t>
            </a:r>
            <a:r>
              <a:rPr lang="en-US" altLang="zh-CN">
                <a:ea typeface="宋体" charset="-122"/>
              </a:rPr>
              <a:t>map[3][1] = 1;</a:t>
            </a:r>
          </a:p>
          <a:p>
            <a:pPr eaLnBrk="1" hangingPunct="1"/>
            <a:r>
              <a:rPr lang="en-US" altLang="zh-CN">
                <a:ea typeface="宋体" charset="-122"/>
              </a:rPr>
              <a:t>	    map[3][2] = 1;</a:t>
            </a:r>
          </a:p>
          <a:p>
            <a:pPr eaLnBrk="1" hangingPunct="1"/>
            <a:r>
              <a:rPr lang="en-US" altLang="zh-CN">
                <a:ea typeface="宋体" charset="-122"/>
              </a:rPr>
              <a:t>	    //</a:t>
            </a:r>
            <a:r>
              <a:rPr lang="zh-CN" altLang="en-US">
                <a:ea typeface="宋体" charset="-122"/>
              </a:rPr>
              <a:t>打印地图</a:t>
            </a:r>
          </a:p>
          <a:p>
            <a:pPr eaLnBrk="1" hangingPunct="1"/>
            <a:r>
              <a:rPr lang="zh-CN" altLang="en-US">
                <a:ea typeface="宋体" charset="-122"/>
              </a:rPr>
              <a:t>	   </a:t>
            </a:r>
            <a:r>
              <a:rPr lang="en-US" altLang="zh-CN">
                <a:ea typeface="宋体" charset="-122"/>
              </a:rPr>
              <a:t>for(int i = 0; i&lt; 8; i++) {</a:t>
            </a:r>
          </a:p>
          <a:p>
            <a:pPr eaLnBrk="1" hangingPunct="1"/>
            <a:r>
              <a:rPr lang="en-US" altLang="zh-CN">
                <a:ea typeface="宋体" charset="-122"/>
              </a:rPr>
              <a:t>		   for (int j=0;j &lt;7;j++) {</a:t>
            </a:r>
          </a:p>
          <a:p>
            <a:pPr eaLnBrk="1" hangingPunct="1"/>
            <a:r>
              <a:rPr lang="en-US" altLang="zh-CN">
                <a:ea typeface="宋体" charset="-122"/>
              </a:rPr>
              <a:t>			   System.out.print(map[i][j] + " ");</a:t>
            </a:r>
          </a:p>
          <a:p>
            <a:pPr eaLnBrk="1" hangingPunct="1"/>
            <a:r>
              <a:rPr lang="en-US" altLang="zh-CN">
                <a:ea typeface="宋体" charset="-122"/>
              </a:rPr>
              <a:t>		   }</a:t>
            </a:r>
          </a:p>
          <a:p>
            <a:pPr eaLnBrk="1" hangingPunct="1"/>
            <a:r>
              <a:rPr lang="en-US" altLang="zh-CN">
                <a:ea typeface="宋体" charset="-122"/>
              </a:rPr>
              <a:t>		   System.out.println();</a:t>
            </a:r>
          </a:p>
          <a:p>
            <a:pPr eaLnBrk="1" hangingPunct="1"/>
            <a:r>
              <a:rPr lang="en-US" altLang="zh-CN">
                <a:ea typeface="宋体" charset="-122"/>
              </a:rPr>
              <a:t>	   }</a:t>
            </a:r>
          </a:p>
          <a:p>
            <a:pPr eaLnBrk="1" hangingPunct="1"/>
            <a:r>
              <a:rPr lang="en-US" altLang="zh-CN">
                <a:ea typeface="宋体" charset="-122"/>
              </a:rPr>
              <a:t>	   setWay2(map, 1, 1);</a:t>
            </a:r>
          </a:p>
          <a:p>
            <a:pPr eaLnBrk="1" hangingPunct="1"/>
            <a:r>
              <a:rPr lang="en-US" altLang="zh-CN">
                <a:ea typeface="宋体" charset="-122"/>
              </a:rPr>
              <a:t>	   //</a:t>
            </a:r>
            <a:r>
              <a:rPr lang="zh-CN" altLang="en-US">
                <a:ea typeface="宋体" charset="-122"/>
              </a:rPr>
              <a:t>打印新地图</a:t>
            </a:r>
          </a:p>
          <a:p>
            <a:pPr eaLnBrk="1" hangingPunct="1"/>
            <a:r>
              <a:rPr lang="zh-CN" altLang="en-US">
                <a:ea typeface="宋体" charset="-122"/>
              </a:rPr>
              <a:t>	   </a:t>
            </a:r>
            <a:r>
              <a:rPr lang="en-US" altLang="zh-CN">
                <a:ea typeface="宋体" charset="-122"/>
              </a:rPr>
              <a:t>System.out.println("</a:t>
            </a:r>
            <a:r>
              <a:rPr lang="zh-CN" altLang="en-US">
                <a:ea typeface="宋体" charset="-122"/>
              </a:rPr>
              <a:t>递归回溯后</a:t>
            </a:r>
            <a:r>
              <a:rPr lang="en-US" altLang="zh-CN">
                <a:ea typeface="宋体" charset="-122"/>
              </a:rPr>
              <a:t>~~~");</a:t>
            </a:r>
          </a:p>
          <a:p>
            <a:pPr eaLnBrk="1" hangingPunct="1"/>
            <a:r>
              <a:rPr lang="en-US" altLang="zh-CN">
                <a:ea typeface="宋体" charset="-122"/>
              </a:rPr>
              <a:t>	   for(int i = 0; i&lt; 8; i++) {</a:t>
            </a:r>
          </a:p>
          <a:p>
            <a:pPr eaLnBrk="1" hangingPunct="1"/>
            <a:r>
              <a:rPr lang="en-US" altLang="zh-CN">
                <a:ea typeface="宋体" charset="-122"/>
              </a:rPr>
              <a:t>		   for (int j=0;j &lt;7;j++) {</a:t>
            </a:r>
          </a:p>
          <a:p>
            <a:pPr eaLnBrk="1" hangingPunct="1"/>
            <a:r>
              <a:rPr lang="en-US" altLang="zh-CN">
                <a:ea typeface="宋体" charset="-122"/>
              </a:rPr>
              <a:t>			   System.out.print(map[i][j] + " ");</a:t>
            </a:r>
          </a:p>
          <a:p>
            <a:pPr eaLnBrk="1" hangingPunct="1"/>
            <a:r>
              <a:rPr lang="en-US" altLang="zh-CN">
                <a:ea typeface="宋体" charset="-122"/>
              </a:rPr>
              <a:t>		   }</a:t>
            </a:r>
          </a:p>
          <a:p>
            <a:pPr eaLnBrk="1" hangingPunct="1"/>
            <a:r>
              <a:rPr lang="en-US" altLang="zh-CN">
                <a:ea typeface="宋体" charset="-122"/>
              </a:rPr>
              <a:t>		   System.out.println();</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使用递归回溯来找路</a:t>
            </a:r>
          </a:p>
          <a:p>
            <a:pPr eaLnBrk="1" hangingPunct="1"/>
            <a:r>
              <a:rPr lang="zh-CN" altLang="en-US">
                <a:ea typeface="宋体" charset="-122"/>
              </a:rPr>
              <a:t>	</a:t>
            </a:r>
            <a:r>
              <a:rPr lang="en-US" altLang="zh-CN">
                <a:ea typeface="宋体" charset="-122"/>
              </a:rPr>
              <a:t>// 1. map </a:t>
            </a:r>
            <a:r>
              <a:rPr lang="zh-CN" altLang="en-US">
                <a:ea typeface="宋体" charset="-122"/>
              </a:rPr>
              <a:t>表示地图</a:t>
            </a:r>
          </a:p>
          <a:p>
            <a:pPr eaLnBrk="1" hangingPunct="1"/>
            <a:r>
              <a:rPr lang="zh-CN" altLang="en-US">
                <a:ea typeface="宋体" charset="-122"/>
              </a:rPr>
              <a:t>	</a:t>
            </a:r>
            <a:r>
              <a:rPr lang="en-US" altLang="zh-CN">
                <a:ea typeface="宋体" charset="-122"/>
              </a:rPr>
              <a:t>// 2. i j </a:t>
            </a:r>
            <a:r>
              <a:rPr lang="zh-CN" altLang="en-US">
                <a:ea typeface="宋体" charset="-122"/>
              </a:rPr>
              <a:t>是指定从地图的哪个点开始出发 </a:t>
            </a:r>
            <a:r>
              <a:rPr lang="en-US" altLang="zh-CN">
                <a:ea typeface="宋体" charset="-122"/>
              </a:rPr>
              <a:t>(1,1)</a:t>
            </a:r>
          </a:p>
          <a:p>
            <a:pPr eaLnBrk="1" hangingPunct="1"/>
            <a:r>
              <a:rPr lang="en-US" altLang="zh-CN">
                <a:ea typeface="宋体" charset="-122"/>
              </a:rPr>
              <a:t>	// 3. </a:t>
            </a:r>
            <a:r>
              <a:rPr lang="zh-CN" altLang="en-US">
                <a:ea typeface="宋体" charset="-122"/>
              </a:rPr>
              <a:t>约定 元素的值 </a:t>
            </a:r>
            <a:r>
              <a:rPr lang="en-US" altLang="zh-CN">
                <a:ea typeface="宋体" charset="-122"/>
              </a:rPr>
              <a:t>0: </a:t>
            </a:r>
            <a:r>
              <a:rPr lang="zh-CN" altLang="en-US">
                <a:ea typeface="宋体" charset="-122"/>
              </a:rPr>
              <a:t>可以走还没有走 </a:t>
            </a:r>
            <a:r>
              <a:rPr lang="en-US" altLang="zh-CN">
                <a:ea typeface="宋体" charset="-122"/>
              </a:rPr>
              <a:t>1 : </a:t>
            </a:r>
            <a:r>
              <a:rPr lang="zh-CN" altLang="en-US">
                <a:ea typeface="宋体" charset="-122"/>
              </a:rPr>
              <a:t>墙 </a:t>
            </a:r>
            <a:r>
              <a:rPr lang="en-US" altLang="zh-CN">
                <a:ea typeface="宋体" charset="-122"/>
              </a:rPr>
              <a:t>2: </a:t>
            </a:r>
            <a:r>
              <a:rPr lang="zh-CN" altLang="en-US">
                <a:ea typeface="宋体" charset="-122"/>
              </a:rPr>
              <a:t>表示可以走 </a:t>
            </a:r>
            <a:r>
              <a:rPr lang="en-US" altLang="zh-CN">
                <a:ea typeface="宋体" charset="-122"/>
              </a:rPr>
              <a:t>3 : </a:t>
            </a:r>
            <a:r>
              <a:rPr lang="zh-CN" altLang="en-US">
                <a:ea typeface="宋体" charset="-122"/>
              </a:rPr>
              <a:t>表示已经走过，但是是死路</a:t>
            </a:r>
          </a:p>
          <a:p>
            <a:pPr eaLnBrk="1" hangingPunct="1"/>
            <a:r>
              <a:rPr lang="zh-CN" altLang="en-US">
                <a:ea typeface="宋体" charset="-122"/>
              </a:rPr>
              <a:t>	</a:t>
            </a:r>
            <a:r>
              <a:rPr lang="en-US" altLang="zh-CN">
                <a:ea typeface="宋体" charset="-122"/>
              </a:rPr>
              <a:t>// </a:t>
            </a:r>
            <a:r>
              <a:rPr lang="zh-CN" altLang="en-US">
                <a:ea typeface="宋体" charset="-122"/>
              </a:rPr>
              <a:t>确定一个策略</a:t>
            </a:r>
            <a:r>
              <a:rPr lang="en-US" altLang="zh-CN">
                <a:ea typeface="宋体" charset="-122"/>
              </a:rPr>
              <a:t>: </a:t>
            </a:r>
            <a:r>
              <a:rPr lang="zh-CN" altLang="en-US">
                <a:ea typeface="宋体" charset="-122"/>
              </a:rPr>
              <a:t>下</a:t>
            </a:r>
            <a:r>
              <a:rPr lang="en-US" altLang="zh-CN">
                <a:ea typeface="宋体" charset="-122"/>
              </a:rPr>
              <a:t>=》</a:t>
            </a:r>
            <a:r>
              <a:rPr lang="zh-CN" altLang="en-US">
                <a:ea typeface="宋体" charset="-122"/>
              </a:rPr>
              <a:t>右</a:t>
            </a:r>
            <a:r>
              <a:rPr lang="en-US" altLang="zh-CN">
                <a:ea typeface="宋体" charset="-122"/>
              </a:rPr>
              <a:t>=》</a:t>
            </a:r>
            <a:r>
              <a:rPr lang="zh-CN" altLang="en-US">
                <a:ea typeface="宋体" charset="-122"/>
              </a:rPr>
              <a:t>上</a:t>
            </a:r>
            <a:r>
              <a:rPr lang="en-US" altLang="zh-CN">
                <a:ea typeface="宋体" charset="-122"/>
              </a:rPr>
              <a:t>=》</a:t>
            </a:r>
            <a:r>
              <a:rPr lang="zh-CN" altLang="en-US">
                <a:ea typeface="宋体" charset="-122"/>
              </a:rPr>
              <a:t>左</a:t>
            </a:r>
          </a:p>
          <a:p>
            <a:pPr eaLnBrk="1" hangingPunct="1"/>
            <a:r>
              <a:rPr lang="zh-CN" altLang="en-US">
                <a:ea typeface="宋体" charset="-122"/>
              </a:rPr>
              <a:t>	</a:t>
            </a:r>
            <a:r>
              <a:rPr lang="en-US" altLang="zh-CN">
                <a:ea typeface="宋体" charset="-122"/>
              </a:rPr>
              <a:t>// </a:t>
            </a:r>
            <a:r>
              <a:rPr lang="zh-CN" altLang="en-US">
                <a:ea typeface="宋体" charset="-122"/>
              </a:rPr>
              <a:t>修改策略 上</a:t>
            </a:r>
            <a:r>
              <a:rPr lang="en-US" altLang="zh-CN">
                <a:ea typeface="宋体" charset="-122"/>
              </a:rPr>
              <a:t>=》</a:t>
            </a:r>
            <a:r>
              <a:rPr lang="zh-CN" altLang="en-US">
                <a:ea typeface="宋体" charset="-122"/>
              </a:rPr>
              <a:t>右</a:t>
            </a:r>
            <a:r>
              <a:rPr lang="en-US" altLang="zh-CN">
                <a:ea typeface="宋体" charset="-122"/>
              </a:rPr>
              <a:t>=》</a:t>
            </a:r>
            <a:r>
              <a:rPr lang="zh-CN" altLang="en-US">
                <a:ea typeface="宋体" charset="-122"/>
              </a:rPr>
              <a:t>下</a:t>
            </a:r>
            <a:r>
              <a:rPr lang="en-US" altLang="zh-CN">
                <a:ea typeface="宋体" charset="-122"/>
              </a:rPr>
              <a:t>=》</a:t>
            </a:r>
            <a:r>
              <a:rPr lang="zh-CN" altLang="en-US">
                <a:ea typeface="宋体" charset="-122"/>
              </a:rPr>
              <a:t>左</a:t>
            </a:r>
          </a:p>
          <a:p>
            <a:pPr eaLnBrk="1" hangingPunct="1"/>
            <a:endParaRPr lang="zh-CN" altLang="en-US">
              <a:ea typeface="宋体" charset="-122"/>
            </a:endParaRPr>
          </a:p>
          <a:p>
            <a:pPr eaLnBrk="1" hangingPunct="1"/>
            <a:r>
              <a:rPr lang="zh-CN" altLang="en-US">
                <a:ea typeface="宋体" charset="-122"/>
              </a:rPr>
              <a:t>	</a:t>
            </a:r>
            <a:r>
              <a:rPr lang="en-US" altLang="zh-CN">
                <a:ea typeface="宋体" charset="-122"/>
              </a:rPr>
              <a:t>public static boolean setWay(int[][] map, int i, int j) {</a:t>
            </a:r>
          </a:p>
          <a:p>
            <a:pPr eaLnBrk="1" hangingPunct="1"/>
            <a:r>
              <a:rPr lang="en-US" altLang="zh-CN">
                <a:ea typeface="宋体" charset="-122"/>
              </a:rPr>
              <a:t>		if (map[6][5] == 2) { // </a:t>
            </a:r>
            <a:r>
              <a:rPr lang="zh-CN" altLang="en-US">
                <a:ea typeface="宋体" charset="-122"/>
              </a:rPr>
              <a:t>表示路已经找到了</a:t>
            </a:r>
          </a:p>
          <a:p>
            <a:pPr eaLnBrk="1" hangingPunct="1"/>
            <a:r>
              <a:rPr lang="zh-CN" altLang="en-US">
                <a:ea typeface="宋体" charset="-122"/>
              </a:rPr>
              <a:t>			</a:t>
            </a:r>
            <a:r>
              <a:rPr lang="en-US" altLang="zh-CN">
                <a:ea typeface="宋体" charset="-122"/>
              </a:rPr>
              <a:t>return true;</a:t>
            </a:r>
          </a:p>
          <a:p>
            <a:pPr eaLnBrk="1" hangingPunct="1"/>
            <a:r>
              <a:rPr lang="en-US" altLang="zh-CN">
                <a:ea typeface="宋体" charset="-122"/>
              </a:rPr>
              <a:t>		} else {</a:t>
            </a:r>
          </a:p>
          <a:p>
            <a:pPr eaLnBrk="1" hangingPunct="1"/>
            <a:r>
              <a:rPr lang="en-US" altLang="zh-CN">
                <a:ea typeface="宋体" charset="-122"/>
              </a:rPr>
              <a:t>			if (map[i][j] == 0) { // 0: </a:t>
            </a:r>
            <a:r>
              <a:rPr lang="zh-CN" altLang="en-US">
                <a:ea typeface="宋体" charset="-122"/>
              </a:rPr>
              <a:t>可以走还没有走</a:t>
            </a:r>
          </a:p>
          <a:p>
            <a:pPr eaLnBrk="1" hangingPunct="1"/>
            <a:r>
              <a:rPr lang="zh-CN" altLang="en-US">
                <a:ea typeface="宋体" charset="-122"/>
              </a:rPr>
              <a:t>				</a:t>
            </a:r>
            <a:r>
              <a:rPr lang="en-US" altLang="zh-CN">
                <a:ea typeface="宋体" charset="-122"/>
              </a:rPr>
              <a:t>// </a:t>
            </a:r>
            <a:r>
              <a:rPr lang="zh-CN" altLang="en-US">
                <a:ea typeface="宋体" charset="-122"/>
              </a:rPr>
              <a:t>这里开始递归回溯</a:t>
            </a:r>
          </a:p>
          <a:p>
            <a:pPr eaLnBrk="1" hangingPunct="1"/>
            <a:r>
              <a:rPr lang="zh-CN" altLang="en-US">
                <a:ea typeface="宋体" charset="-122"/>
              </a:rPr>
              <a:t>				</a:t>
            </a:r>
            <a:r>
              <a:rPr lang="en-US" altLang="zh-CN">
                <a:ea typeface="宋体" charset="-122"/>
              </a:rPr>
              <a:t>map[i][j] = 2; // </a:t>
            </a:r>
            <a:r>
              <a:rPr lang="zh-CN" altLang="en-US">
                <a:ea typeface="宋体" charset="-122"/>
              </a:rPr>
              <a:t>认为该点是可以走通</a:t>
            </a:r>
            <a:r>
              <a:rPr lang="en-US" altLang="zh-CN">
                <a:ea typeface="宋体" charset="-122"/>
              </a:rPr>
              <a:t>,</a:t>
            </a:r>
            <a:r>
              <a:rPr lang="zh-CN" altLang="en-US">
                <a:ea typeface="宋体" charset="-122"/>
              </a:rPr>
              <a:t>但是不一定</a:t>
            </a:r>
          </a:p>
          <a:p>
            <a:pPr eaLnBrk="1" hangingPunct="1"/>
            <a:r>
              <a:rPr lang="zh-CN" altLang="en-US">
                <a:ea typeface="宋体" charset="-122"/>
              </a:rPr>
              <a:t>				</a:t>
            </a:r>
            <a:r>
              <a:rPr lang="en-US" altLang="zh-CN">
                <a:ea typeface="宋体" charset="-122"/>
              </a:rPr>
              <a:t>if (setWay(map, i + 1, j)) { // </a:t>
            </a:r>
            <a:r>
              <a:rPr lang="zh-CN" altLang="en-US">
                <a:ea typeface="宋体" charset="-122"/>
              </a:rPr>
              <a:t>下找</a:t>
            </a:r>
          </a:p>
          <a:p>
            <a:pPr eaLnBrk="1" hangingPunct="1"/>
            <a:r>
              <a:rPr lang="zh-CN" altLang="en-US">
                <a:ea typeface="宋体" charset="-122"/>
              </a:rPr>
              <a:t>					</a:t>
            </a:r>
            <a:r>
              <a:rPr lang="en-US" altLang="zh-CN">
                <a:ea typeface="宋体" charset="-122"/>
              </a:rPr>
              <a:t>return true;</a:t>
            </a:r>
          </a:p>
          <a:p>
            <a:pPr eaLnBrk="1" hangingPunct="1"/>
            <a:r>
              <a:rPr lang="en-US" altLang="zh-CN">
                <a:ea typeface="宋体" charset="-122"/>
              </a:rPr>
              <a:t>				} else if (setWay(map, i, j + 1)) { // </a:t>
            </a:r>
            <a:r>
              <a:rPr lang="zh-CN" altLang="en-US">
                <a:ea typeface="宋体" charset="-122"/>
              </a:rPr>
              <a:t>右</a:t>
            </a:r>
          </a:p>
          <a:p>
            <a:pPr eaLnBrk="1" hangingPunct="1"/>
            <a:r>
              <a:rPr lang="zh-CN" altLang="en-US">
                <a:ea typeface="宋体" charset="-122"/>
              </a:rPr>
              <a:t>					</a:t>
            </a:r>
            <a:r>
              <a:rPr lang="en-US" altLang="zh-CN">
                <a:ea typeface="宋体" charset="-122"/>
              </a:rPr>
              <a:t>return true;</a:t>
            </a:r>
          </a:p>
          <a:p>
            <a:pPr eaLnBrk="1" hangingPunct="1"/>
            <a:r>
              <a:rPr lang="en-US" altLang="zh-CN">
                <a:ea typeface="宋体" charset="-122"/>
              </a:rPr>
              <a:t>				} else if (setWay(map, i - 1, j)) { // </a:t>
            </a:r>
            <a:r>
              <a:rPr lang="zh-CN" altLang="en-US">
                <a:ea typeface="宋体" charset="-122"/>
              </a:rPr>
              <a:t>上</a:t>
            </a:r>
          </a:p>
          <a:p>
            <a:pPr eaLnBrk="1" hangingPunct="1"/>
            <a:r>
              <a:rPr lang="zh-CN" altLang="en-US">
                <a:ea typeface="宋体" charset="-122"/>
              </a:rPr>
              <a:t>					</a:t>
            </a:r>
            <a:r>
              <a:rPr lang="en-US" altLang="zh-CN">
                <a:ea typeface="宋体" charset="-122"/>
              </a:rPr>
              <a:t>return true;</a:t>
            </a:r>
          </a:p>
          <a:p>
            <a:pPr eaLnBrk="1" hangingPunct="1"/>
            <a:r>
              <a:rPr lang="en-US" altLang="zh-CN">
                <a:ea typeface="宋体" charset="-122"/>
              </a:rPr>
              <a:t>				} else if (setWay(map, i, j - 1)) { // </a:t>
            </a:r>
            <a:r>
              <a:rPr lang="zh-CN" altLang="en-US">
                <a:ea typeface="宋体" charset="-122"/>
              </a:rPr>
              <a:t>左</a:t>
            </a:r>
          </a:p>
          <a:p>
            <a:pPr eaLnBrk="1" hangingPunct="1"/>
            <a:r>
              <a:rPr lang="zh-CN" altLang="en-US">
                <a:ea typeface="宋体" charset="-122"/>
              </a:rPr>
              <a:t>					</a:t>
            </a:r>
            <a:r>
              <a:rPr lang="en-US" altLang="zh-CN">
                <a:ea typeface="宋体" charset="-122"/>
              </a:rPr>
              <a:t>return true;</a:t>
            </a:r>
          </a:p>
          <a:p>
            <a:pPr eaLnBrk="1" hangingPunct="1"/>
            <a:r>
              <a:rPr lang="en-US" altLang="zh-CN">
                <a:ea typeface="宋体" charset="-122"/>
              </a:rPr>
              <a:t>				} else {</a:t>
            </a:r>
          </a:p>
          <a:p>
            <a:pPr eaLnBrk="1" hangingPunct="1"/>
            <a:r>
              <a:rPr lang="en-US" altLang="zh-CN">
                <a:ea typeface="宋体" charset="-122"/>
              </a:rPr>
              <a:t>					// </a:t>
            </a:r>
            <a:r>
              <a:rPr lang="zh-CN" altLang="en-US">
                <a:ea typeface="宋体" charset="-122"/>
              </a:rPr>
              <a:t>走不通</a:t>
            </a:r>
          </a:p>
          <a:p>
            <a:pPr eaLnBrk="1" hangingPunct="1"/>
            <a:r>
              <a:rPr lang="zh-CN" altLang="en-US">
                <a:ea typeface="宋体" charset="-122"/>
              </a:rPr>
              <a:t>					</a:t>
            </a:r>
            <a:r>
              <a:rPr lang="en-US" altLang="zh-CN">
                <a:ea typeface="宋体" charset="-122"/>
              </a:rPr>
              <a:t>map[i][j] = 3;</a:t>
            </a:r>
          </a:p>
          <a:p>
            <a:pPr eaLnBrk="1" hangingPunct="1"/>
            <a:r>
              <a:rPr lang="en-US" altLang="zh-CN">
                <a:ea typeface="宋体" charset="-122"/>
              </a:rPr>
              <a:t>					return false;</a:t>
            </a:r>
          </a:p>
          <a:p>
            <a:pPr eaLnBrk="1" hangingPunct="1"/>
            <a:r>
              <a:rPr lang="en-US" altLang="zh-CN">
                <a:ea typeface="宋体" charset="-122"/>
              </a:rPr>
              <a:t>				}</a:t>
            </a:r>
          </a:p>
          <a:p>
            <a:pPr eaLnBrk="1" hangingPunct="1"/>
            <a:r>
              <a:rPr lang="en-US" altLang="zh-CN">
                <a:ea typeface="宋体" charset="-122"/>
              </a:rPr>
              <a:t>			} else { // </a:t>
            </a:r>
            <a:r>
              <a:rPr lang="zh-CN" altLang="en-US">
                <a:ea typeface="宋体" charset="-122"/>
              </a:rPr>
              <a:t>如果</a:t>
            </a:r>
            <a:r>
              <a:rPr lang="en-US" altLang="zh-CN">
                <a:ea typeface="宋体" charset="-122"/>
              </a:rPr>
              <a:t>map(i)(j)!=0 //</a:t>
            </a:r>
            <a:r>
              <a:rPr lang="zh-CN" altLang="en-US">
                <a:ea typeface="宋体" charset="-122"/>
              </a:rPr>
              <a:t>则值 </a:t>
            </a:r>
            <a:r>
              <a:rPr lang="en-US" altLang="zh-CN">
                <a:ea typeface="宋体" charset="-122"/>
              </a:rPr>
              <a:t>1,2,3</a:t>
            </a:r>
          </a:p>
          <a:p>
            <a:pPr eaLnBrk="1" hangingPunct="1"/>
            <a:r>
              <a:rPr lang="en-US" altLang="zh-CN">
                <a:ea typeface="宋体" charset="-122"/>
              </a:rPr>
              <a:t>				return false;</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a:t>
            </a:r>
            <a:r>
              <a:rPr lang="zh-CN" altLang="en-US">
                <a:ea typeface="宋体" charset="-122"/>
              </a:rPr>
              <a:t>修改策略 上</a:t>
            </a:r>
            <a:r>
              <a:rPr lang="en-US" altLang="zh-CN">
                <a:ea typeface="宋体" charset="-122"/>
              </a:rPr>
              <a:t>=》</a:t>
            </a:r>
            <a:r>
              <a:rPr lang="zh-CN" altLang="en-US">
                <a:ea typeface="宋体" charset="-122"/>
              </a:rPr>
              <a:t>右</a:t>
            </a:r>
            <a:r>
              <a:rPr lang="en-US" altLang="zh-CN">
                <a:ea typeface="宋体" charset="-122"/>
              </a:rPr>
              <a:t>=》</a:t>
            </a:r>
            <a:r>
              <a:rPr lang="zh-CN" altLang="en-US">
                <a:ea typeface="宋体" charset="-122"/>
              </a:rPr>
              <a:t>下</a:t>
            </a:r>
            <a:r>
              <a:rPr lang="en-US" altLang="zh-CN">
                <a:ea typeface="宋体" charset="-122"/>
              </a:rPr>
              <a:t>=》</a:t>
            </a:r>
            <a:r>
              <a:rPr lang="zh-CN" altLang="en-US">
                <a:ea typeface="宋体" charset="-122"/>
              </a:rPr>
              <a:t>左</a:t>
            </a:r>
            <a:r>
              <a:rPr lang="en-US" altLang="zh-CN">
                <a:ea typeface="宋体" charset="-122"/>
              </a:rPr>
              <a:t>, </a:t>
            </a:r>
            <a:r>
              <a:rPr lang="zh-CN" altLang="en-US">
                <a:ea typeface="宋体" charset="-122"/>
              </a:rPr>
              <a:t>注意修改的地方</a:t>
            </a:r>
          </a:p>
          <a:p>
            <a:pPr eaLnBrk="1" hangingPunct="1"/>
            <a:r>
              <a:rPr lang="zh-CN" altLang="en-US">
                <a:ea typeface="宋体" charset="-122"/>
              </a:rPr>
              <a:t>	</a:t>
            </a:r>
            <a:r>
              <a:rPr lang="en-US" altLang="zh-CN">
                <a:ea typeface="宋体" charset="-122"/>
              </a:rPr>
              <a:t>//1. if (setWay2(map, i - 1, j)) { // </a:t>
            </a:r>
            <a:r>
              <a:rPr lang="zh-CN" altLang="en-US">
                <a:ea typeface="宋体" charset="-122"/>
              </a:rPr>
              <a:t>上找 </a:t>
            </a:r>
            <a:r>
              <a:rPr lang="en-US" altLang="zh-CN">
                <a:ea typeface="宋体" charset="-122"/>
              </a:rPr>
              <a:t>[setWay2 </a:t>
            </a:r>
            <a:r>
              <a:rPr lang="zh-CN" altLang="en-US">
                <a:ea typeface="宋体" charset="-122"/>
              </a:rPr>
              <a:t>和 </a:t>
            </a:r>
            <a:r>
              <a:rPr lang="en-US" altLang="zh-CN">
                <a:ea typeface="宋体" charset="-122"/>
              </a:rPr>
              <a:t>i - 1]</a:t>
            </a:r>
          </a:p>
          <a:p>
            <a:pPr eaLnBrk="1" hangingPunct="1"/>
            <a:r>
              <a:rPr lang="en-US" altLang="zh-CN">
                <a:ea typeface="宋体" charset="-122"/>
              </a:rPr>
              <a:t>	//2. } else if (setWay2(map, i + 1, j)) { // </a:t>
            </a:r>
            <a:r>
              <a:rPr lang="zh-CN" altLang="en-US">
                <a:ea typeface="宋体" charset="-122"/>
              </a:rPr>
              <a:t>下 </a:t>
            </a:r>
            <a:r>
              <a:rPr lang="en-US" altLang="zh-CN">
                <a:ea typeface="宋体" charset="-122"/>
              </a:rPr>
              <a:t>[setWay2 </a:t>
            </a:r>
            <a:r>
              <a:rPr lang="zh-CN" altLang="en-US">
                <a:ea typeface="宋体" charset="-122"/>
              </a:rPr>
              <a:t>和 </a:t>
            </a:r>
            <a:r>
              <a:rPr lang="en-US" altLang="zh-CN">
                <a:ea typeface="宋体" charset="-122"/>
              </a:rPr>
              <a:t>i + 1]</a:t>
            </a:r>
          </a:p>
          <a:p>
            <a:pPr eaLnBrk="1" hangingPunct="1"/>
            <a:r>
              <a:rPr lang="en-US" altLang="zh-CN">
                <a:ea typeface="宋体" charset="-122"/>
              </a:rPr>
              <a:t>	public static boolean setWay2(int[][] map, int i, int j) {</a:t>
            </a:r>
          </a:p>
          <a:p>
            <a:pPr eaLnBrk="1" hangingPunct="1"/>
            <a:r>
              <a:rPr lang="en-US" altLang="zh-CN">
                <a:ea typeface="宋体" charset="-122"/>
              </a:rPr>
              <a:t>		if (map[6][5] == 2) { // </a:t>
            </a:r>
            <a:r>
              <a:rPr lang="zh-CN" altLang="en-US">
                <a:ea typeface="宋体" charset="-122"/>
              </a:rPr>
              <a:t>表示路已经找到了</a:t>
            </a:r>
          </a:p>
          <a:p>
            <a:pPr eaLnBrk="1" hangingPunct="1"/>
            <a:r>
              <a:rPr lang="zh-CN" altLang="en-US">
                <a:ea typeface="宋体" charset="-122"/>
              </a:rPr>
              <a:t>			</a:t>
            </a:r>
            <a:r>
              <a:rPr lang="en-US" altLang="zh-CN">
                <a:ea typeface="宋体" charset="-122"/>
              </a:rPr>
              <a:t>return true;</a:t>
            </a:r>
          </a:p>
          <a:p>
            <a:pPr eaLnBrk="1" hangingPunct="1"/>
            <a:r>
              <a:rPr lang="en-US" altLang="zh-CN">
                <a:ea typeface="宋体" charset="-122"/>
              </a:rPr>
              <a:t>		} else {</a:t>
            </a:r>
          </a:p>
          <a:p>
            <a:pPr eaLnBrk="1" hangingPunct="1"/>
            <a:r>
              <a:rPr lang="en-US" altLang="zh-CN">
                <a:ea typeface="宋体" charset="-122"/>
              </a:rPr>
              <a:t>			if (map[i][j] == 0) { // 0: </a:t>
            </a:r>
            <a:r>
              <a:rPr lang="zh-CN" altLang="en-US">
                <a:ea typeface="宋体" charset="-122"/>
              </a:rPr>
              <a:t>可以走还没有走</a:t>
            </a:r>
          </a:p>
          <a:p>
            <a:pPr eaLnBrk="1" hangingPunct="1"/>
            <a:r>
              <a:rPr lang="zh-CN" altLang="en-US">
                <a:ea typeface="宋体" charset="-122"/>
              </a:rPr>
              <a:t>				</a:t>
            </a:r>
            <a:r>
              <a:rPr lang="en-US" altLang="zh-CN">
                <a:ea typeface="宋体" charset="-122"/>
              </a:rPr>
              <a:t>// </a:t>
            </a:r>
            <a:r>
              <a:rPr lang="zh-CN" altLang="en-US">
                <a:ea typeface="宋体" charset="-122"/>
              </a:rPr>
              <a:t>这里开始递归回溯</a:t>
            </a:r>
          </a:p>
          <a:p>
            <a:pPr eaLnBrk="1" hangingPunct="1"/>
            <a:r>
              <a:rPr lang="zh-CN" altLang="en-US">
                <a:ea typeface="宋体" charset="-122"/>
              </a:rPr>
              <a:t>				</a:t>
            </a:r>
            <a:r>
              <a:rPr lang="en-US" altLang="zh-CN">
                <a:ea typeface="宋体" charset="-122"/>
              </a:rPr>
              <a:t>map[i][j] = 2; // </a:t>
            </a:r>
            <a:r>
              <a:rPr lang="zh-CN" altLang="en-US">
                <a:ea typeface="宋体" charset="-122"/>
              </a:rPr>
              <a:t>认为该点是可以走通</a:t>
            </a:r>
            <a:r>
              <a:rPr lang="en-US" altLang="zh-CN">
                <a:ea typeface="宋体" charset="-122"/>
              </a:rPr>
              <a:t>,</a:t>
            </a:r>
            <a:r>
              <a:rPr lang="zh-CN" altLang="en-US">
                <a:ea typeface="宋体" charset="-122"/>
              </a:rPr>
              <a:t>但是不一定</a:t>
            </a:r>
          </a:p>
          <a:p>
            <a:pPr eaLnBrk="1" hangingPunct="1"/>
            <a:r>
              <a:rPr lang="zh-CN" altLang="en-US">
                <a:ea typeface="宋体" charset="-122"/>
              </a:rPr>
              <a:t>				</a:t>
            </a:r>
            <a:r>
              <a:rPr lang="en-US" altLang="zh-CN">
                <a:ea typeface="宋体" charset="-122"/>
              </a:rPr>
              <a:t>if (setWay2(map, i - 1, j)) { // </a:t>
            </a:r>
            <a:r>
              <a:rPr lang="zh-CN" altLang="en-US">
                <a:ea typeface="宋体" charset="-122"/>
              </a:rPr>
              <a:t>上找</a:t>
            </a:r>
          </a:p>
          <a:p>
            <a:pPr eaLnBrk="1" hangingPunct="1"/>
            <a:r>
              <a:rPr lang="zh-CN" altLang="en-US">
                <a:ea typeface="宋体" charset="-122"/>
              </a:rPr>
              <a:t>					</a:t>
            </a:r>
            <a:r>
              <a:rPr lang="en-US" altLang="zh-CN">
                <a:ea typeface="宋体" charset="-122"/>
              </a:rPr>
              <a:t>return true;</a:t>
            </a:r>
          </a:p>
          <a:p>
            <a:pPr eaLnBrk="1" hangingPunct="1"/>
            <a:r>
              <a:rPr lang="en-US" altLang="zh-CN">
                <a:ea typeface="宋体" charset="-122"/>
              </a:rPr>
              <a:t>				} else if (setWay2(map, i, j + 1)) { // </a:t>
            </a:r>
            <a:r>
              <a:rPr lang="zh-CN" altLang="en-US">
                <a:ea typeface="宋体" charset="-122"/>
              </a:rPr>
              <a:t>右</a:t>
            </a:r>
          </a:p>
          <a:p>
            <a:pPr eaLnBrk="1" hangingPunct="1"/>
            <a:r>
              <a:rPr lang="zh-CN" altLang="en-US">
                <a:ea typeface="宋体" charset="-122"/>
              </a:rPr>
              <a:t>					</a:t>
            </a:r>
            <a:r>
              <a:rPr lang="en-US" altLang="zh-CN">
                <a:ea typeface="宋体" charset="-122"/>
              </a:rPr>
              <a:t>return true;</a:t>
            </a:r>
          </a:p>
          <a:p>
            <a:pPr eaLnBrk="1" hangingPunct="1"/>
            <a:r>
              <a:rPr lang="en-US" altLang="zh-CN">
                <a:ea typeface="宋体" charset="-122"/>
              </a:rPr>
              <a:t>				} else if (setWay2(map, i + 1, j)) { // </a:t>
            </a:r>
            <a:r>
              <a:rPr lang="zh-CN" altLang="en-US">
                <a:ea typeface="宋体" charset="-122"/>
              </a:rPr>
              <a:t>下</a:t>
            </a:r>
          </a:p>
          <a:p>
            <a:pPr eaLnBrk="1" hangingPunct="1"/>
            <a:r>
              <a:rPr lang="zh-CN" altLang="en-US">
                <a:ea typeface="宋体" charset="-122"/>
              </a:rPr>
              <a:t>					</a:t>
            </a:r>
            <a:r>
              <a:rPr lang="en-US" altLang="zh-CN">
                <a:ea typeface="宋体" charset="-122"/>
              </a:rPr>
              <a:t>return true;</a:t>
            </a:r>
          </a:p>
          <a:p>
            <a:pPr eaLnBrk="1" hangingPunct="1"/>
            <a:r>
              <a:rPr lang="en-US" altLang="zh-CN">
                <a:ea typeface="宋体" charset="-122"/>
              </a:rPr>
              <a:t>				} else if (setWay2(map, i, j - 1)) { // </a:t>
            </a:r>
            <a:r>
              <a:rPr lang="zh-CN" altLang="en-US">
                <a:ea typeface="宋体" charset="-122"/>
              </a:rPr>
              <a:t>左</a:t>
            </a:r>
          </a:p>
          <a:p>
            <a:pPr eaLnBrk="1" hangingPunct="1"/>
            <a:r>
              <a:rPr lang="zh-CN" altLang="en-US">
                <a:ea typeface="宋体" charset="-122"/>
              </a:rPr>
              <a:t>					</a:t>
            </a:r>
            <a:r>
              <a:rPr lang="en-US" altLang="zh-CN">
                <a:ea typeface="宋体" charset="-122"/>
              </a:rPr>
              <a:t>return true;</a:t>
            </a:r>
          </a:p>
          <a:p>
            <a:pPr eaLnBrk="1" hangingPunct="1"/>
            <a:r>
              <a:rPr lang="en-US" altLang="zh-CN">
                <a:ea typeface="宋体" charset="-122"/>
              </a:rPr>
              <a:t>				} else {</a:t>
            </a:r>
          </a:p>
          <a:p>
            <a:pPr eaLnBrk="1" hangingPunct="1"/>
            <a:r>
              <a:rPr lang="en-US" altLang="zh-CN">
                <a:ea typeface="宋体" charset="-122"/>
              </a:rPr>
              <a:t>					// </a:t>
            </a:r>
            <a:r>
              <a:rPr lang="zh-CN" altLang="en-US">
                <a:ea typeface="宋体" charset="-122"/>
              </a:rPr>
              <a:t>走不通</a:t>
            </a:r>
          </a:p>
          <a:p>
            <a:pPr eaLnBrk="1" hangingPunct="1"/>
            <a:r>
              <a:rPr lang="zh-CN" altLang="en-US">
                <a:ea typeface="宋体" charset="-122"/>
              </a:rPr>
              <a:t>					</a:t>
            </a:r>
            <a:r>
              <a:rPr lang="en-US" altLang="zh-CN">
                <a:ea typeface="宋体" charset="-122"/>
              </a:rPr>
              <a:t>map[i][j] = 3;</a:t>
            </a:r>
          </a:p>
          <a:p>
            <a:pPr eaLnBrk="1" hangingPunct="1"/>
            <a:r>
              <a:rPr lang="en-US" altLang="zh-CN">
                <a:ea typeface="宋体" charset="-122"/>
              </a:rPr>
              <a:t>					return false;</a:t>
            </a:r>
          </a:p>
          <a:p>
            <a:pPr eaLnBrk="1" hangingPunct="1"/>
            <a:r>
              <a:rPr lang="en-US" altLang="zh-CN">
                <a:ea typeface="宋体" charset="-122"/>
              </a:rPr>
              <a:t>				}</a:t>
            </a:r>
          </a:p>
          <a:p>
            <a:pPr eaLnBrk="1" hangingPunct="1"/>
            <a:r>
              <a:rPr lang="en-US" altLang="zh-CN">
                <a:ea typeface="宋体" charset="-122"/>
              </a:rPr>
              <a:t>			} else { // </a:t>
            </a:r>
            <a:r>
              <a:rPr lang="zh-CN" altLang="en-US">
                <a:ea typeface="宋体" charset="-122"/>
              </a:rPr>
              <a:t>如果</a:t>
            </a:r>
            <a:r>
              <a:rPr lang="en-US" altLang="zh-CN">
                <a:ea typeface="宋体" charset="-122"/>
              </a:rPr>
              <a:t>map(i)(j)!=0 //</a:t>
            </a:r>
            <a:r>
              <a:rPr lang="zh-CN" altLang="en-US">
                <a:ea typeface="宋体" charset="-122"/>
              </a:rPr>
              <a:t>则值 </a:t>
            </a:r>
            <a:r>
              <a:rPr lang="en-US" altLang="zh-CN">
                <a:ea typeface="宋体" charset="-122"/>
              </a:rPr>
              <a:t>1,2,3</a:t>
            </a:r>
          </a:p>
          <a:p>
            <a:pPr eaLnBrk="1" hangingPunct="1"/>
            <a:r>
              <a:rPr lang="en-US" altLang="zh-CN">
                <a:ea typeface="宋体" charset="-122"/>
              </a:rPr>
              <a:t>				return false;</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a:t>
            </a:r>
          </a:p>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63</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r>
              <a:rPr lang="zh-CN" altLang="en-US">
                <a:ea typeface="宋体" charset="-122"/>
              </a:rPr>
              <a:t>说明</a:t>
            </a:r>
            <a:r>
              <a:rPr lang="en-US" altLang="zh-CN">
                <a:ea typeface="宋体" charset="-122"/>
              </a:rPr>
              <a:t>:</a:t>
            </a:r>
            <a:r>
              <a:rPr lang="en-US" altLang="zh-CN" baseline="0">
                <a:ea typeface="宋体" charset="-122"/>
              </a:rPr>
              <a:t> </a:t>
            </a:r>
            <a:r>
              <a:rPr lang="zh-CN" altLang="en-US" baseline="0">
                <a:ea typeface="宋体" charset="-122"/>
              </a:rPr>
              <a:t>右图就是一个八皇后的解</a:t>
            </a:r>
            <a:r>
              <a:rPr lang="en-US" altLang="zh-CN" baseline="0">
                <a:ea typeface="宋体" charset="-122"/>
              </a:rPr>
              <a:t>(</a:t>
            </a:r>
            <a:r>
              <a:rPr lang="zh-CN" altLang="en-US" baseline="0">
                <a:ea typeface="宋体" charset="-122"/>
              </a:rPr>
              <a:t>数独</a:t>
            </a:r>
            <a:r>
              <a:rPr lang="en-US" altLang="zh-CN" baseline="0">
                <a:ea typeface="宋体" charset="-122"/>
              </a:rPr>
              <a:t>)</a:t>
            </a:r>
          </a:p>
          <a:p>
            <a:pPr eaLnBrk="1" hangingPunct="1"/>
            <a:endParaRPr lang="en-US" altLang="zh-CN" baseline="0">
              <a:ea typeface="宋体" charset="-122"/>
            </a:endParaRPr>
          </a:p>
          <a:p>
            <a:pPr eaLnBrk="1" hangingPunct="1"/>
            <a:r>
              <a:rPr lang="zh-CN" altLang="en-US" baseline="0">
                <a:ea typeface="宋体" charset="-122"/>
              </a:rPr>
              <a:t>游戏完成</a:t>
            </a:r>
            <a:r>
              <a:rPr lang="en-US" altLang="zh-CN" baseline="0">
                <a:ea typeface="宋体" charset="-122"/>
              </a:rPr>
              <a:t>: </a:t>
            </a:r>
            <a:r>
              <a:rPr lang="en-US" altLang="zh-CN" sz="1200" kern="1200">
                <a:solidFill>
                  <a:schemeClr val="tx1"/>
                </a:solidFill>
                <a:latin typeface="+mn-lt"/>
                <a:ea typeface="+mn-ea"/>
                <a:cs typeface="+mn-cs"/>
              </a:rPr>
              <a:t>0 4 7 5 2 6 1 3 </a:t>
            </a:r>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64</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r>
              <a:rPr lang="zh-CN" altLang="en-US">
                <a:ea typeface="宋体" charset="-122"/>
              </a:rPr>
              <a:t>说明</a:t>
            </a:r>
            <a:r>
              <a:rPr lang="en-US" altLang="zh-CN">
                <a:ea typeface="宋体" charset="-122"/>
              </a:rPr>
              <a:t>:</a:t>
            </a:r>
            <a:r>
              <a:rPr lang="en-US" altLang="zh-CN" baseline="0">
                <a:ea typeface="宋体" charset="-122"/>
              </a:rPr>
              <a:t> </a:t>
            </a:r>
            <a:r>
              <a:rPr lang="zh-CN" altLang="en-US" baseline="0">
                <a:ea typeface="宋体" charset="-122"/>
              </a:rPr>
              <a:t>右图就是一个八皇后的解</a:t>
            </a:r>
            <a:r>
              <a:rPr lang="en-US" altLang="zh-CN" baseline="0">
                <a:ea typeface="宋体" charset="-122"/>
              </a:rPr>
              <a:t>(</a:t>
            </a:r>
            <a:r>
              <a:rPr lang="zh-CN" altLang="en-US" baseline="0">
                <a:ea typeface="宋体" charset="-122"/>
              </a:rPr>
              <a:t>数独</a:t>
            </a:r>
            <a:r>
              <a:rPr lang="en-US" altLang="zh-CN" baseline="0">
                <a:ea typeface="宋体" charset="-122"/>
              </a:rPr>
              <a:t>)</a:t>
            </a:r>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65</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r>
              <a:rPr lang="en-US" altLang="zh-CN">
                <a:ea typeface="宋体" charset="-122"/>
              </a:rPr>
              <a:t>//</a:t>
            </a:r>
            <a:r>
              <a:rPr lang="zh-CN" altLang="en-US">
                <a:ea typeface="宋体" charset="-122"/>
              </a:rPr>
              <a:t>代码如下：</a:t>
            </a:r>
            <a:endParaRPr lang="en-US" altLang="zh-CN">
              <a:ea typeface="宋体" charset="-122"/>
            </a:endParaRPr>
          </a:p>
          <a:p>
            <a:pPr eaLnBrk="1" hangingPunct="1"/>
            <a:r>
              <a:rPr lang="en-US" altLang="zh-CN">
                <a:ea typeface="宋体" charset="-122"/>
              </a:rPr>
              <a:t>package com.atguigu.queen8;</a:t>
            </a:r>
          </a:p>
          <a:p>
            <a:pPr eaLnBrk="1" hangingPunct="1"/>
            <a:endParaRPr lang="en-US" altLang="zh-CN">
              <a:ea typeface="宋体" charset="-122"/>
            </a:endParaRPr>
          </a:p>
          <a:p>
            <a:pPr eaLnBrk="1" hangingPunct="1"/>
            <a:r>
              <a:rPr lang="en-US" altLang="zh-CN">
                <a:ea typeface="宋体" charset="-122"/>
              </a:rPr>
              <a:t>public class Queen8 {</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一共有多少个皇后（此时设置为</a:t>
            </a:r>
            <a:r>
              <a:rPr lang="en-US" altLang="zh-CN">
                <a:ea typeface="宋体" charset="-122"/>
              </a:rPr>
              <a:t>8</a:t>
            </a:r>
            <a:r>
              <a:rPr lang="zh-CN" altLang="en-US">
                <a:ea typeface="宋体" charset="-122"/>
              </a:rPr>
              <a:t>皇后在</a:t>
            </a:r>
            <a:r>
              <a:rPr lang="en-US" altLang="zh-CN">
                <a:ea typeface="宋体" charset="-122"/>
              </a:rPr>
              <a:t>8X8</a:t>
            </a:r>
            <a:r>
              <a:rPr lang="zh-CN" altLang="en-US">
                <a:ea typeface="宋体" charset="-122"/>
              </a:rPr>
              <a:t>棋盘）</a:t>
            </a:r>
          </a:p>
          <a:p>
            <a:pPr eaLnBrk="1" hangingPunct="1"/>
            <a:r>
              <a:rPr lang="zh-CN" altLang="en-US">
                <a:ea typeface="宋体" charset="-122"/>
              </a:rPr>
              <a:t>	</a:t>
            </a:r>
            <a:r>
              <a:rPr lang="en-US" altLang="zh-CN">
                <a:ea typeface="宋体" charset="-122"/>
              </a:rPr>
              <a:t>int max = 8;</a:t>
            </a:r>
          </a:p>
          <a:p>
            <a:pPr eaLnBrk="1" hangingPunct="1"/>
            <a:r>
              <a:rPr lang="en-US" altLang="zh-CN">
                <a:ea typeface="宋体" charset="-122"/>
              </a:rPr>
              <a:t>	// </a:t>
            </a:r>
            <a:r>
              <a:rPr lang="zh-CN" altLang="en-US">
                <a:ea typeface="宋体" charset="-122"/>
              </a:rPr>
              <a:t>该数组保存结果，第一个皇后摆在</a:t>
            </a:r>
            <a:r>
              <a:rPr lang="en-US" altLang="zh-CN">
                <a:ea typeface="宋体" charset="-122"/>
              </a:rPr>
              <a:t>array[0]</a:t>
            </a:r>
            <a:r>
              <a:rPr lang="zh-CN" altLang="en-US">
                <a:ea typeface="宋体" charset="-122"/>
              </a:rPr>
              <a:t>列，第二个摆在</a:t>
            </a:r>
            <a:r>
              <a:rPr lang="en-US" altLang="zh-CN">
                <a:ea typeface="宋体" charset="-122"/>
              </a:rPr>
              <a:t>array[1]</a:t>
            </a:r>
            <a:r>
              <a:rPr lang="zh-CN" altLang="en-US">
                <a:ea typeface="宋体" charset="-122"/>
              </a:rPr>
              <a:t>列</a:t>
            </a:r>
          </a:p>
          <a:p>
            <a:pPr eaLnBrk="1" hangingPunct="1"/>
            <a:r>
              <a:rPr lang="zh-CN" altLang="en-US">
                <a:ea typeface="宋体" charset="-122"/>
              </a:rPr>
              <a:t>	</a:t>
            </a:r>
            <a:r>
              <a:rPr lang="en-US" altLang="zh-CN">
                <a:ea typeface="宋体" charset="-122"/>
              </a:rPr>
              <a:t>int[]  array = new int[max];</a:t>
            </a:r>
          </a:p>
          <a:p>
            <a:pPr eaLnBrk="1" hangingPunct="1"/>
            <a:r>
              <a:rPr lang="en-US" altLang="zh-CN">
                <a:ea typeface="宋体" charset="-122"/>
              </a:rPr>
              <a:t>	static int  count = 0;</a:t>
            </a:r>
          </a:p>
          <a:p>
            <a:pPr eaLnBrk="1" hangingPunct="1"/>
            <a:r>
              <a:rPr lang="en-US" altLang="zh-CN">
                <a:ea typeface="宋体" charset="-122"/>
              </a:rPr>
              <a:t>	public static void main(String[] args) {</a:t>
            </a:r>
          </a:p>
          <a:p>
            <a:pPr eaLnBrk="1" hangingPunct="1"/>
            <a:r>
              <a:rPr lang="en-US" altLang="zh-CN">
                <a:ea typeface="宋体" charset="-122"/>
              </a:rPr>
              <a:t>		</a:t>
            </a:r>
          </a:p>
          <a:p>
            <a:pPr eaLnBrk="1" hangingPunct="1"/>
            <a:r>
              <a:rPr lang="en-US" altLang="zh-CN">
                <a:ea typeface="宋体" charset="-122"/>
              </a:rPr>
              <a:t>		Queen8 queen8 = new Queen8();</a:t>
            </a:r>
          </a:p>
          <a:p>
            <a:pPr eaLnBrk="1" hangingPunct="1"/>
            <a:r>
              <a:rPr lang="en-US" altLang="zh-CN">
                <a:ea typeface="宋体" charset="-122"/>
              </a:rPr>
              <a:t>		queen8.check(0);</a:t>
            </a:r>
          </a:p>
          <a:p>
            <a:pPr eaLnBrk="1" hangingPunct="1"/>
            <a:r>
              <a:rPr lang="en-US" altLang="zh-CN">
                <a:ea typeface="宋体" charset="-122"/>
              </a:rPr>
              <a:t>		System.out.println("</a:t>
            </a:r>
            <a:r>
              <a:rPr lang="zh-CN" altLang="en-US">
                <a:ea typeface="宋体" charset="-122"/>
              </a:rPr>
              <a:t>一共有</a:t>
            </a:r>
            <a:r>
              <a:rPr lang="en-US" altLang="zh-CN">
                <a:ea typeface="宋体" charset="-122"/>
              </a:rPr>
              <a:t>" + count + "</a:t>
            </a:r>
            <a:r>
              <a:rPr lang="zh-CN" altLang="en-US">
                <a:ea typeface="宋体" charset="-122"/>
              </a:rPr>
              <a:t>种解法</a:t>
            </a:r>
            <a:r>
              <a:rPr lang="en-US" altLang="zh-CN">
                <a:ea typeface="宋体" charset="-122"/>
              </a:rPr>
              <a:t>");</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a:t>
            </a:r>
          </a:p>
          <a:p>
            <a:pPr eaLnBrk="1" hangingPunct="1"/>
            <a:r>
              <a:rPr lang="en-US" altLang="zh-CN">
                <a:ea typeface="宋体" charset="-122"/>
              </a:rPr>
              <a:t>     * n</a:t>
            </a:r>
            <a:r>
              <a:rPr lang="zh-CN" altLang="en-US">
                <a:ea typeface="宋体" charset="-122"/>
              </a:rPr>
              <a:t>代表当前是第几个皇后 </a:t>
            </a:r>
            <a:r>
              <a:rPr lang="en-US" altLang="zh-CN">
                <a:ea typeface="宋体" charset="-122"/>
              </a:rPr>
              <a:t>[n </a:t>
            </a:r>
            <a:r>
              <a:rPr lang="zh-CN" altLang="en-US">
                <a:ea typeface="宋体" charset="-122"/>
              </a:rPr>
              <a:t>是从 </a:t>
            </a:r>
            <a:r>
              <a:rPr lang="en-US" altLang="zh-CN">
                <a:ea typeface="宋体" charset="-122"/>
              </a:rPr>
              <a:t>0 </a:t>
            </a:r>
            <a:r>
              <a:rPr lang="zh-CN" altLang="en-US">
                <a:ea typeface="宋体" charset="-122"/>
              </a:rPr>
              <a:t>开始算的，即</a:t>
            </a:r>
            <a:r>
              <a:rPr lang="en-US" altLang="zh-CN">
                <a:ea typeface="宋体" charset="-122"/>
              </a:rPr>
              <a:t>0 </a:t>
            </a:r>
            <a:r>
              <a:rPr lang="zh-CN" altLang="en-US">
                <a:ea typeface="宋体" charset="-122"/>
              </a:rPr>
              <a:t>表示第一个皇后</a:t>
            </a:r>
            <a:r>
              <a:rPr lang="en-US" altLang="zh-CN">
                <a:ea typeface="宋体" charset="-122"/>
              </a:rPr>
              <a:t>, </a:t>
            </a:r>
            <a:r>
              <a:rPr lang="zh-CN" altLang="en-US">
                <a:ea typeface="宋体" charset="-122"/>
              </a:rPr>
              <a:t>同时</a:t>
            </a:r>
            <a:r>
              <a:rPr lang="en-US" altLang="zh-CN">
                <a:ea typeface="宋体" charset="-122"/>
              </a:rPr>
              <a:t>n</a:t>
            </a:r>
            <a:r>
              <a:rPr lang="zh-CN" altLang="en-US">
                <a:ea typeface="宋体" charset="-122"/>
              </a:rPr>
              <a:t>也表示第几行</a:t>
            </a:r>
            <a:r>
              <a:rPr lang="en-US" altLang="zh-CN">
                <a:ea typeface="宋体" charset="-122"/>
              </a:rPr>
              <a:t>]</a:t>
            </a:r>
          </a:p>
          <a:p>
            <a:pPr eaLnBrk="1" hangingPunct="1"/>
            <a:r>
              <a:rPr lang="en-US" altLang="zh-CN">
                <a:ea typeface="宋体" charset="-122"/>
              </a:rPr>
              <a:t>     * </a:t>
            </a:r>
            <a:r>
              <a:rPr lang="zh-CN" altLang="en-US">
                <a:ea typeface="宋体" charset="-122"/>
              </a:rPr>
              <a:t>即 第</a:t>
            </a:r>
            <a:r>
              <a:rPr lang="en-US" altLang="zh-CN">
                <a:ea typeface="宋体" charset="-122"/>
              </a:rPr>
              <a:t>1</a:t>
            </a:r>
            <a:r>
              <a:rPr lang="zh-CN" altLang="en-US">
                <a:ea typeface="宋体" charset="-122"/>
              </a:rPr>
              <a:t>行是第一个皇后</a:t>
            </a:r>
            <a:r>
              <a:rPr lang="en-US" altLang="zh-CN">
                <a:ea typeface="宋体" charset="-122"/>
              </a:rPr>
              <a:t>(n=0)</a:t>
            </a:r>
            <a:r>
              <a:rPr lang="zh-CN" altLang="en-US">
                <a:ea typeface="宋体" charset="-122"/>
              </a:rPr>
              <a:t>，第</a:t>
            </a:r>
            <a:r>
              <a:rPr lang="en-US" altLang="zh-CN">
                <a:ea typeface="宋体" charset="-122"/>
              </a:rPr>
              <a:t>2</a:t>
            </a:r>
            <a:r>
              <a:rPr lang="zh-CN" altLang="en-US">
                <a:ea typeface="宋体" charset="-122"/>
              </a:rPr>
              <a:t>行是第二个皇后</a:t>
            </a:r>
            <a:r>
              <a:rPr lang="en-US" altLang="zh-CN">
                <a:ea typeface="宋体" charset="-122"/>
              </a:rPr>
              <a:t>(n=1), </a:t>
            </a:r>
            <a:r>
              <a:rPr lang="zh-CN" altLang="en-US">
                <a:ea typeface="宋体" charset="-122"/>
              </a:rPr>
              <a:t>第</a:t>
            </a:r>
            <a:r>
              <a:rPr lang="en-US" altLang="zh-CN">
                <a:ea typeface="宋体" charset="-122"/>
              </a:rPr>
              <a:t>8</a:t>
            </a:r>
            <a:r>
              <a:rPr lang="zh-CN" altLang="en-US">
                <a:ea typeface="宋体" charset="-122"/>
              </a:rPr>
              <a:t>行是第</a:t>
            </a:r>
            <a:r>
              <a:rPr lang="en-US" altLang="zh-CN">
                <a:ea typeface="宋体" charset="-122"/>
              </a:rPr>
              <a:t>8</a:t>
            </a:r>
            <a:r>
              <a:rPr lang="zh-CN" altLang="en-US">
                <a:ea typeface="宋体" charset="-122"/>
              </a:rPr>
              <a:t>个皇后</a:t>
            </a:r>
            <a:r>
              <a:rPr lang="en-US" altLang="zh-CN">
                <a:ea typeface="宋体" charset="-122"/>
              </a:rPr>
              <a:t>(n=7)</a:t>
            </a:r>
            <a:r>
              <a:rPr lang="zh-CN" altLang="en-US">
                <a:ea typeface="宋体" charset="-122"/>
              </a:rPr>
              <a:t>，如果遍历到第</a:t>
            </a:r>
            <a:r>
              <a:rPr lang="en-US" altLang="zh-CN">
                <a:ea typeface="宋体" charset="-122"/>
              </a:rPr>
              <a:t>9</a:t>
            </a:r>
            <a:r>
              <a:rPr lang="zh-CN" altLang="en-US">
                <a:ea typeface="宋体" charset="-122"/>
              </a:rPr>
              <a:t>行</a:t>
            </a:r>
            <a:r>
              <a:rPr lang="en-US" altLang="zh-CN">
                <a:ea typeface="宋体" charset="-122"/>
              </a:rPr>
              <a:t>(n=8)</a:t>
            </a:r>
            <a:r>
              <a:rPr lang="zh-CN" altLang="en-US">
                <a:ea typeface="宋体" charset="-122"/>
              </a:rPr>
              <a:t>，说明</a:t>
            </a:r>
          </a:p>
          <a:p>
            <a:pPr eaLnBrk="1" hangingPunct="1"/>
            <a:r>
              <a:rPr lang="zh-CN" altLang="en-US">
                <a:ea typeface="宋体" charset="-122"/>
              </a:rPr>
              <a:t>     * 皇后全部放置好了</a:t>
            </a:r>
            <a:r>
              <a:rPr lang="en-US" altLang="zh-CN">
                <a:ea typeface="宋体" charset="-122"/>
              </a:rPr>
              <a:t>, </a:t>
            </a:r>
            <a:r>
              <a:rPr lang="zh-CN" altLang="en-US">
                <a:ea typeface="宋体" charset="-122"/>
              </a:rPr>
              <a:t>就相应的得到了一种解法</a:t>
            </a:r>
            <a:r>
              <a:rPr lang="en-US" altLang="zh-CN">
                <a:ea typeface="宋体" charset="-122"/>
              </a:rPr>
              <a:t>... </a:t>
            </a:r>
          </a:p>
          <a:p>
            <a:pPr eaLnBrk="1" hangingPunct="1"/>
            <a:r>
              <a:rPr lang="en-US" altLang="zh-CN">
                <a:ea typeface="宋体" charset="-122"/>
              </a:rPr>
              <a:t>     * </a:t>
            </a:r>
            <a:r>
              <a:rPr lang="zh-CN" altLang="en-US">
                <a:ea typeface="宋体" charset="-122"/>
              </a:rPr>
              <a:t>然后回溯 ，又将第一个皇后，放置第</a:t>
            </a:r>
            <a:r>
              <a:rPr lang="en-US" altLang="zh-CN">
                <a:ea typeface="宋体" charset="-122"/>
              </a:rPr>
              <a:t>1</a:t>
            </a:r>
            <a:r>
              <a:rPr lang="zh-CN" altLang="en-US">
                <a:ea typeface="宋体" charset="-122"/>
              </a:rPr>
              <a:t>行的第</a:t>
            </a:r>
            <a:r>
              <a:rPr lang="en-US" altLang="zh-CN">
                <a:ea typeface="宋体" charset="-122"/>
              </a:rPr>
              <a:t>2</a:t>
            </a:r>
            <a:r>
              <a:rPr lang="zh-CN" altLang="en-US">
                <a:ea typeface="宋体" charset="-122"/>
              </a:rPr>
              <a:t>列</a:t>
            </a:r>
            <a:r>
              <a:rPr lang="en-US" altLang="zh-CN">
                <a:ea typeface="宋体" charset="-122"/>
              </a:rPr>
              <a:t>...</a:t>
            </a:r>
          </a:p>
          <a:p>
            <a:pPr eaLnBrk="1" hangingPunct="1"/>
            <a:r>
              <a:rPr lang="en-US" altLang="zh-CN">
                <a:ea typeface="宋体" charset="-122"/>
              </a:rPr>
              <a:t>     * @param n</a:t>
            </a:r>
          </a:p>
          <a:p>
            <a:pPr eaLnBrk="1" hangingPunct="1"/>
            <a:r>
              <a:rPr lang="en-US" altLang="zh-CN">
                <a:ea typeface="宋体" charset="-122"/>
              </a:rPr>
              <a:t>     * </a:t>
            </a:r>
            <a:r>
              <a:rPr lang="zh-CN" altLang="en-US">
                <a:ea typeface="宋体" charset="-122"/>
              </a:rPr>
              <a:t>皇后</a:t>
            </a:r>
            <a:r>
              <a:rPr lang="en-US" altLang="zh-CN">
                <a:ea typeface="宋体" charset="-122"/>
              </a:rPr>
              <a:t>n</a:t>
            </a:r>
            <a:r>
              <a:rPr lang="zh-CN" altLang="en-US">
                <a:ea typeface="宋体" charset="-122"/>
              </a:rPr>
              <a:t>在</a:t>
            </a:r>
            <a:r>
              <a:rPr lang="en-US" altLang="zh-CN">
                <a:ea typeface="宋体" charset="-122"/>
              </a:rPr>
              <a:t>array[n]</a:t>
            </a:r>
            <a:r>
              <a:rPr lang="zh-CN" altLang="en-US">
                <a:ea typeface="宋体" charset="-122"/>
              </a:rPr>
              <a:t>列</a:t>
            </a:r>
          </a:p>
          <a:p>
            <a:pPr eaLnBrk="1" hangingPunct="1"/>
            <a:r>
              <a:rPr lang="zh-CN" altLang="en-US">
                <a:ea typeface="宋体" charset="-122"/>
              </a:rPr>
              <a:t>     *</a:t>
            </a:r>
            <a:r>
              <a:rPr lang="en-US" altLang="zh-CN">
                <a:ea typeface="宋体" charset="-122"/>
              </a:rPr>
              <a:t>/</a:t>
            </a:r>
          </a:p>
          <a:p>
            <a:pPr eaLnBrk="1" hangingPunct="1"/>
            <a:r>
              <a:rPr lang="en-US" altLang="zh-CN">
                <a:ea typeface="宋体" charset="-122"/>
              </a:rPr>
              <a:t>    private void check(int n) {</a:t>
            </a:r>
          </a:p>
          <a:p>
            <a:pPr eaLnBrk="1" hangingPunct="1"/>
            <a:r>
              <a:rPr lang="en-US" altLang="zh-CN">
                <a:ea typeface="宋体" charset="-122"/>
              </a:rPr>
              <a:t>        //</a:t>
            </a:r>
            <a:r>
              <a:rPr lang="zh-CN" altLang="en-US">
                <a:ea typeface="宋体" charset="-122"/>
              </a:rPr>
              <a:t>终止条件是最后一行已经摆完，</a:t>
            </a:r>
          </a:p>
          <a:p>
            <a:pPr eaLnBrk="1" hangingPunct="1"/>
            <a:r>
              <a:rPr lang="zh-CN" altLang="en-US">
                <a:ea typeface="宋体" charset="-122"/>
              </a:rPr>
              <a:t>    	</a:t>
            </a:r>
            <a:r>
              <a:rPr lang="en-US" altLang="zh-CN">
                <a:ea typeface="宋体" charset="-122"/>
              </a:rPr>
              <a:t>//</a:t>
            </a:r>
            <a:r>
              <a:rPr lang="zh-CN" altLang="en-US">
                <a:ea typeface="宋体" charset="-122"/>
              </a:rPr>
              <a:t>由于每摆一步都会校验是否有冲突，</a:t>
            </a:r>
          </a:p>
          <a:p>
            <a:pPr eaLnBrk="1" hangingPunct="1"/>
            <a:r>
              <a:rPr lang="zh-CN" altLang="en-US">
                <a:ea typeface="宋体" charset="-122"/>
              </a:rPr>
              <a:t>    	</a:t>
            </a:r>
            <a:r>
              <a:rPr lang="en-US" altLang="zh-CN">
                <a:ea typeface="宋体" charset="-122"/>
              </a:rPr>
              <a:t>//</a:t>
            </a:r>
            <a:r>
              <a:rPr lang="zh-CN" altLang="en-US">
                <a:ea typeface="宋体" charset="-122"/>
              </a:rPr>
              <a:t>所以只要最后一行摆完，说明已经得到了一个正确解</a:t>
            </a:r>
          </a:p>
          <a:p>
            <a:pPr eaLnBrk="1" hangingPunct="1"/>
            <a:r>
              <a:rPr lang="zh-CN" altLang="en-US">
                <a:ea typeface="宋体" charset="-122"/>
              </a:rPr>
              <a:t>        </a:t>
            </a:r>
            <a:r>
              <a:rPr lang="en-US" altLang="zh-CN">
                <a:ea typeface="宋体" charset="-122"/>
              </a:rPr>
              <a:t>if (n == max) {</a:t>
            </a:r>
          </a:p>
          <a:p>
            <a:pPr eaLnBrk="1" hangingPunct="1"/>
            <a:r>
              <a:rPr lang="en-US" altLang="zh-CN">
                <a:ea typeface="宋体" charset="-122"/>
              </a:rPr>
              <a:t>            print();</a:t>
            </a:r>
          </a:p>
          <a:p>
            <a:pPr eaLnBrk="1" hangingPunct="1"/>
            <a:r>
              <a:rPr lang="en-US" altLang="zh-CN">
                <a:ea typeface="宋体" charset="-122"/>
              </a:rPr>
              <a:t>            return;</a:t>
            </a:r>
          </a:p>
          <a:p>
            <a:pPr eaLnBrk="1" hangingPunct="1"/>
            <a:r>
              <a:rPr lang="en-US" altLang="zh-CN">
                <a:ea typeface="宋体" charset="-122"/>
              </a:rPr>
              <a:t>        }</a:t>
            </a:r>
          </a:p>
          <a:p>
            <a:pPr eaLnBrk="1" hangingPunct="1"/>
            <a:r>
              <a:rPr lang="en-US" altLang="zh-CN">
                <a:ea typeface="宋体" charset="-122"/>
              </a:rPr>
              <a:t>        //</a:t>
            </a:r>
            <a:r>
              <a:rPr lang="zh-CN" altLang="en-US">
                <a:ea typeface="宋体" charset="-122"/>
              </a:rPr>
              <a:t>将第</a:t>
            </a:r>
            <a:r>
              <a:rPr lang="en-US" altLang="zh-CN">
                <a:ea typeface="宋体" charset="-122"/>
              </a:rPr>
              <a:t>n</a:t>
            </a:r>
            <a:r>
              <a:rPr lang="zh-CN" altLang="en-US">
                <a:ea typeface="宋体" charset="-122"/>
              </a:rPr>
              <a:t>个皇后从</a:t>
            </a:r>
            <a:r>
              <a:rPr lang="en-US" altLang="zh-CN">
                <a:ea typeface="宋体" charset="-122"/>
              </a:rPr>
              <a:t>.</a:t>
            </a:r>
            <a:r>
              <a:rPr lang="zh-CN" altLang="en-US">
                <a:ea typeface="宋体" charset="-122"/>
              </a:rPr>
              <a:t>第一列开始放值，然后判断是否和本行本列本斜线有冲突，如果</a:t>
            </a:r>
            <a:r>
              <a:rPr lang="en-US" altLang="zh-CN">
                <a:ea typeface="宋体" charset="-122"/>
              </a:rPr>
              <a:t>OK</a:t>
            </a:r>
            <a:r>
              <a:rPr lang="zh-CN" altLang="en-US">
                <a:ea typeface="宋体" charset="-122"/>
              </a:rPr>
              <a:t>，就进入下一行的逻辑</a:t>
            </a:r>
          </a:p>
          <a:p>
            <a:pPr eaLnBrk="1" hangingPunct="1"/>
            <a:r>
              <a:rPr lang="zh-CN" altLang="en-US">
                <a:ea typeface="宋体" charset="-122"/>
              </a:rPr>
              <a:t>        </a:t>
            </a:r>
            <a:r>
              <a:rPr lang="en-US" altLang="zh-CN">
                <a:ea typeface="宋体" charset="-122"/>
              </a:rPr>
              <a:t>for (int i = 0; i &lt; max; i++) {</a:t>
            </a:r>
          </a:p>
          <a:p>
            <a:pPr eaLnBrk="1" hangingPunct="1"/>
            <a:r>
              <a:rPr lang="en-US" altLang="zh-CN">
                <a:ea typeface="宋体" charset="-122"/>
              </a:rPr>
              <a:t>            array[n] = i; //</a:t>
            </a:r>
            <a:r>
              <a:rPr lang="zh-CN" altLang="en-US">
                <a:ea typeface="宋体" charset="-122"/>
              </a:rPr>
              <a:t>先将第一个皇后放置第一行的第一列 </a:t>
            </a:r>
            <a:r>
              <a:rPr lang="en-US" altLang="zh-CN">
                <a:ea typeface="宋体" charset="-122"/>
              </a:rPr>
              <a:t>array[0] = 0</a:t>
            </a:r>
          </a:p>
          <a:p>
            <a:pPr eaLnBrk="1" hangingPunct="1"/>
            <a:r>
              <a:rPr lang="en-US" altLang="zh-CN">
                <a:ea typeface="宋体" charset="-122"/>
              </a:rPr>
              <a:t>            if (judge(n)) {  // </a:t>
            </a:r>
            <a:r>
              <a:rPr lang="zh-CN" altLang="en-US">
                <a:ea typeface="宋体" charset="-122"/>
              </a:rPr>
              <a:t>如果 该皇后没有和其它皇后冲突</a:t>
            </a:r>
          </a:p>
          <a:p>
            <a:pPr eaLnBrk="1" hangingPunct="1"/>
            <a:r>
              <a:rPr lang="zh-CN" altLang="en-US">
                <a:ea typeface="宋体" charset="-122"/>
              </a:rPr>
              <a:t>                </a:t>
            </a:r>
            <a:r>
              <a:rPr lang="en-US" altLang="zh-CN">
                <a:ea typeface="宋体" charset="-122"/>
              </a:rPr>
              <a:t>check(n + 1); // </a:t>
            </a:r>
            <a:r>
              <a:rPr lang="zh-CN" altLang="en-US">
                <a:ea typeface="宋体" charset="-122"/>
              </a:rPr>
              <a:t>放第二个皇后，因为是递归，因此大家可以思考，第二个皇后是从 第二行的第</a:t>
            </a:r>
            <a:r>
              <a:rPr lang="en-US" altLang="zh-CN">
                <a:ea typeface="宋体" charset="-122"/>
              </a:rPr>
              <a:t>1</a:t>
            </a:r>
            <a:r>
              <a:rPr lang="zh-CN" altLang="en-US">
                <a:ea typeface="宋体" charset="-122"/>
              </a:rPr>
              <a:t>列开始放</a:t>
            </a:r>
          </a:p>
          <a:p>
            <a:pPr eaLnBrk="1" hangingPunct="1"/>
            <a:r>
              <a:rPr lang="zh-CN" altLang="en-US">
                <a:ea typeface="宋体" charset="-122"/>
              </a:rPr>
              <a:t>            </a:t>
            </a:r>
            <a:r>
              <a:rPr lang="en-US" altLang="zh-CN">
                <a:ea typeface="宋体" charset="-122"/>
              </a:rPr>
              <a:t>}</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 </a:t>
            </a:r>
            <a:r>
              <a:rPr lang="zh-CN" altLang="en-US">
                <a:ea typeface="宋体" charset="-122"/>
              </a:rPr>
              <a:t>查看</a:t>
            </a:r>
            <a:r>
              <a:rPr lang="en-US" altLang="zh-CN">
                <a:ea typeface="宋体" charset="-122"/>
              </a:rPr>
              <a:t>n</a:t>
            </a:r>
            <a:r>
              <a:rPr lang="zh-CN" altLang="en-US">
                <a:ea typeface="宋体" charset="-122"/>
              </a:rPr>
              <a:t>皇后是否满足约束条件</a:t>
            </a:r>
            <a:r>
              <a:rPr lang="en-US" altLang="zh-CN">
                <a:ea typeface="宋体" charset="-122"/>
              </a:rPr>
              <a:t>(</a:t>
            </a:r>
            <a:r>
              <a:rPr lang="zh-CN" altLang="en-US">
                <a:ea typeface="宋体" charset="-122"/>
              </a:rPr>
              <a:t>即：检查皇后</a:t>
            </a:r>
            <a:r>
              <a:rPr lang="en-US" altLang="zh-CN">
                <a:ea typeface="宋体" charset="-122"/>
              </a:rPr>
              <a:t>n</a:t>
            </a:r>
            <a:r>
              <a:rPr lang="zh-CN" altLang="en-US">
                <a:ea typeface="宋体" charset="-122"/>
              </a:rPr>
              <a:t>是否会发生冲突</a:t>
            </a:r>
            <a:r>
              <a:rPr lang="en-US" altLang="zh-CN">
                <a:ea typeface="宋体" charset="-122"/>
              </a:rPr>
              <a:t>) </a:t>
            </a:r>
          </a:p>
          <a:p>
            <a:pPr eaLnBrk="1" hangingPunct="1"/>
            <a:r>
              <a:rPr lang="en-US" altLang="zh-CN">
                <a:ea typeface="宋体" charset="-122"/>
              </a:rPr>
              <a:t>     * </a:t>
            </a:r>
            <a:r>
              <a:rPr lang="zh-CN" altLang="en-US">
                <a:ea typeface="宋体" charset="-122"/>
              </a:rPr>
              <a:t>如果冲突，返回 </a:t>
            </a:r>
            <a:r>
              <a:rPr lang="en-US" altLang="zh-CN">
                <a:ea typeface="宋体" charset="-122"/>
              </a:rPr>
              <a:t>false , </a:t>
            </a:r>
            <a:r>
              <a:rPr lang="zh-CN" altLang="en-US">
                <a:ea typeface="宋体" charset="-122"/>
              </a:rPr>
              <a:t>如果不冲突返回</a:t>
            </a:r>
            <a:r>
              <a:rPr lang="en-US" altLang="zh-CN">
                <a:ea typeface="宋体" charset="-122"/>
              </a:rPr>
              <a:t>true</a:t>
            </a:r>
          </a:p>
          <a:p>
            <a:pPr eaLnBrk="1" hangingPunct="1"/>
            <a:r>
              <a:rPr lang="en-US" altLang="zh-CN">
                <a:ea typeface="宋体" charset="-122"/>
              </a:rPr>
              <a:t>     * 0 4 7 5 2 6 1 3 </a:t>
            </a:r>
          </a:p>
          <a:p>
            <a:pPr eaLnBrk="1" hangingPunct="1"/>
            <a:r>
              <a:rPr lang="en-US" altLang="zh-CN">
                <a:ea typeface="宋体" charset="-122"/>
              </a:rPr>
              <a:t>     * @param n</a:t>
            </a:r>
          </a:p>
          <a:p>
            <a:pPr eaLnBrk="1" hangingPunct="1"/>
            <a:r>
              <a:rPr lang="en-US" altLang="zh-CN">
                <a:ea typeface="宋体" charset="-122"/>
              </a:rPr>
              <a:t>     * @return</a:t>
            </a:r>
          </a:p>
          <a:p>
            <a:pPr eaLnBrk="1" hangingPunct="1"/>
            <a:r>
              <a:rPr lang="en-US" altLang="zh-CN">
                <a:ea typeface="宋体" charset="-122"/>
              </a:rPr>
              <a:t>     */</a:t>
            </a:r>
          </a:p>
          <a:p>
            <a:pPr eaLnBrk="1" hangingPunct="1"/>
            <a:r>
              <a:rPr lang="en-US" altLang="zh-CN">
                <a:ea typeface="宋体" charset="-122"/>
              </a:rPr>
              <a:t>    private boolean judge(int n) {</a:t>
            </a:r>
          </a:p>
          <a:p>
            <a:pPr eaLnBrk="1" hangingPunct="1"/>
            <a:r>
              <a:rPr lang="en-US" altLang="zh-CN">
                <a:ea typeface="宋体" charset="-122"/>
              </a:rPr>
              <a:t>        for (int i = 0; i &lt; n; i++) {</a:t>
            </a:r>
          </a:p>
          <a:p>
            <a:pPr eaLnBrk="1" hangingPunct="1"/>
            <a:r>
              <a:rPr lang="en-US" altLang="zh-CN">
                <a:ea typeface="宋体" charset="-122"/>
              </a:rPr>
              <a:t>        	//</a:t>
            </a:r>
            <a:r>
              <a:rPr lang="zh-CN" altLang="en-US">
                <a:ea typeface="宋体" charset="-122"/>
              </a:rPr>
              <a:t>说明</a:t>
            </a:r>
            <a:r>
              <a:rPr lang="en-US" altLang="zh-CN">
                <a:ea typeface="宋体" charset="-122"/>
              </a:rPr>
              <a:t>: </a:t>
            </a:r>
          </a:p>
          <a:p>
            <a:pPr eaLnBrk="1" hangingPunct="1"/>
            <a:r>
              <a:rPr lang="en-US" altLang="zh-CN">
                <a:ea typeface="宋体" charset="-122"/>
              </a:rPr>
              <a:t>        	//1. array[i] == array[n] </a:t>
            </a:r>
            <a:r>
              <a:rPr lang="zh-CN" altLang="en-US">
                <a:ea typeface="宋体" charset="-122"/>
              </a:rPr>
              <a:t>判断 是不是在同一列</a:t>
            </a:r>
          </a:p>
          <a:p>
            <a:pPr eaLnBrk="1" hangingPunct="1"/>
            <a:r>
              <a:rPr lang="zh-CN" altLang="en-US">
                <a:ea typeface="宋体" charset="-122"/>
              </a:rPr>
              <a:t>        	</a:t>
            </a:r>
            <a:r>
              <a:rPr lang="en-US" altLang="zh-CN">
                <a:ea typeface="宋体" charset="-122"/>
              </a:rPr>
              <a:t>//2. Math.abs(n - i) == Math.abs(array[n] - array[i]) </a:t>
            </a:r>
            <a:r>
              <a:rPr lang="zh-CN" altLang="en-US">
                <a:ea typeface="宋体" charset="-122"/>
              </a:rPr>
              <a:t>判断是不是在同一条斜线</a:t>
            </a:r>
          </a:p>
          <a:p>
            <a:pPr eaLnBrk="1" hangingPunct="1"/>
            <a:r>
              <a:rPr lang="zh-CN" altLang="en-US">
                <a:ea typeface="宋体" charset="-122"/>
              </a:rPr>
              <a:t>        	</a:t>
            </a:r>
            <a:r>
              <a:rPr lang="en-US" altLang="zh-CN">
                <a:ea typeface="宋体" charset="-122"/>
              </a:rPr>
              <a:t>//3. </a:t>
            </a:r>
            <a:r>
              <a:rPr lang="zh-CN" altLang="en-US">
                <a:ea typeface="宋体" charset="-122"/>
              </a:rPr>
              <a:t>不用判断是不是在同一行，因为我们每放一个皇后，行是递增的</a:t>
            </a:r>
            <a:r>
              <a:rPr lang="en-US" altLang="zh-CN">
                <a:ea typeface="宋体" charset="-122"/>
              </a:rPr>
              <a:t>.</a:t>
            </a:r>
          </a:p>
          <a:p>
            <a:pPr eaLnBrk="1" hangingPunct="1"/>
            <a:r>
              <a:rPr lang="en-US" altLang="zh-CN">
                <a:ea typeface="宋体" charset="-122"/>
              </a:rPr>
              <a:t>            if (array[i] == array[n] || Math.abs(n - i) == Math.abs(array[n] - array[i])) {</a:t>
            </a:r>
          </a:p>
          <a:p>
            <a:pPr eaLnBrk="1" hangingPunct="1"/>
            <a:r>
              <a:rPr lang="en-US" altLang="zh-CN">
                <a:ea typeface="宋体" charset="-122"/>
              </a:rPr>
              <a:t>                return false;</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return true;</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a:t>
            </a:r>
          </a:p>
          <a:p>
            <a:pPr eaLnBrk="1" hangingPunct="1"/>
            <a:r>
              <a:rPr lang="en-US" altLang="zh-CN">
                <a:ea typeface="宋体" charset="-122"/>
              </a:rPr>
              <a:t>     * </a:t>
            </a:r>
            <a:r>
              <a:rPr lang="zh-CN" altLang="en-US">
                <a:ea typeface="宋体" charset="-122"/>
              </a:rPr>
              <a:t>打印这个满足条件的八皇后的放置位置</a:t>
            </a:r>
          </a:p>
          <a:p>
            <a:pPr eaLnBrk="1" hangingPunct="1"/>
            <a:r>
              <a:rPr lang="zh-CN" altLang="en-US">
                <a:ea typeface="宋体" charset="-122"/>
              </a:rPr>
              <a:t>     *</a:t>
            </a:r>
            <a:r>
              <a:rPr lang="en-US" altLang="zh-CN">
                <a:ea typeface="宋体" charset="-122"/>
              </a:rPr>
              <a:t>/</a:t>
            </a:r>
          </a:p>
          <a:p>
            <a:pPr eaLnBrk="1" hangingPunct="1"/>
            <a:r>
              <a:rPr lang="en-US" altLang="zh-CN">
                <a:ea typeface="宋体" charset="-122"/>
              </a:rPr>
              <a:t>    private void print()  {</a:t>
            </a:r>
          </a:p>
          <a:p>
            <a:pPr eaLnBrk="1" hangingPunct="1"/>
            <a:r>
              <a:rPr lang="en-US" altLang="zh-CN">
                <a:ea typeface="宋体" charset="-122"/>
              </a:rPr>
              <a:t>    	count++;</a:t>
            </a:r>
          </a:p>
          <a:p>
            <a:pPr eaLnBrk="1" hangingPunct="1"/>
            <a:r>
              <a:rPr lang="en-US" altLang="zh-CN">
                <a:ea typeface="宋体" charset="-122"/>
              </a:rPr>
              <a:t>        for (int i = 0; i &lt; array.length; i++) {</a:t>
            </a:r>
          </a:p>
          <a:p>
            <a:pPr eaLnBrk="1" hangingPunct="1"/>
            <a:r>
              <a:rPr lang="en-US" altLang="zh-CN">
                <a:ea typeface="宋体" charset="-122"/>
              </a:rPr>
              <a:t>            System.out.print(array[i] + " ");</a:t>
            </a:r>
          </a:p>
          <a:p>
            <a:pPr eaLnBrk="1" hangingPunct="1"/>
            <a:r>
              <a:rPr lang="en-US" altLang="zh-CN">
                <a:ea typeface="宋体" charset="-122"/>
              </a:rPr>
              <a:t>        }</a:t>
            </a:r>
          </a:p>
          <a:p>
            <a:pPr eaLnBrk="1" hangingPunct="1"/>
            <a:r>
              <a:rPr lang="en-US" altLang="zh-CN">
                <a:ea typeface="宋体" charset="-122"/>
              </a:rPr>
              <a:t>        System.out.println();</a:t>
            </a:r>
          </a:p>
          <a:p>
            <a:pPr eaLnBrk="1" hangingPunct="1"/>
            <a:r>
              <a:rPr lang="en-US" altLang="zh-CN">
                <a:ea typeface="宋体" charset="-122"/>
              </a:rPr>
              <a:t>    }</a:t>
            </a:r>
          </a:p>
          <a:p>
            <a:pPr eaLnBrk="1" hangingPunct="1"/>
            <a:endParaRPr lang="en-US" altLang="zh-CN">
              <a:ea typeface="宋体" charset="-122"/>
            </a:endParaRPr>
          </a:p>
          <a:p>
            <a:pPr eaLnBrk="1" hangingPunct="1"/>
            <a:endParaRPr lang="en-US" altLang="zh-CN">
              <a:ea typeface="宋体" charset="-122"/>
            </a:endParaRPr>
          </a:p>
          <a:p>
            <a:pPr eaLnBrk="1" hangingPunct="1"/>
            <a:r>
              <a:rPr lang="en-US" altLang="zh-CN">
                <a:ea typeface="宋体" charset="-122"/>
              </a:rPr>
              <a:t>}</a:t>
            </a:r>
          </a:p>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66</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67</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68</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69</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r>
              <a:rPr lang="zh-CN" altLang="en-US">
                <a:ea typeface="宋体" charset="-122"/>
              </a:rPr>
              <a:t>详解版</a:t>
            </a:r>
            <a:endParaRPr lang="en-US" altLang="zh-CN">
              <a:ea typeface="宋体" charset="-122"/>
            </a:endParaRPr>
          </a:p>
          <a:p>
            <a:pPr eaLnBrk="1" hangingPunct="1"/>
            <a:endParaRPr lang="en-US" altLang="zh-CN">
              <a:ea typeface="宋体" charset="-122"/>
            </a:endParaRPr>
          </a:p>
          <a:p>
            <a:pPr marL="342900" indent="-342900">
              <a:spcBef>
                <a:spcPct val="0"/>
              </a:spcBef>
              <a:buAutoNum type="arabicParenR"/>
            </a:pPr>
            <a:r>
              <a:rPr lang="zh-CN" altLang="en-US" b="1"/>
              <a:t>时间频度</a:t>
            </a:r>
            <a:r>
              <a:rPr lang="zh-CN" altLang="en-US"/>
              <a:t>：一个算法执行所耗费的时间，从理论上是不能算出来的，必须上机运行测试才能知道。但我们不可能也没有必要对每个算法都上机测试，只需知道哪个算法花费的时间多，哪个算法花费的时间少就可以了。并且一个算法花费的时间与算法中语句的执行次数成正比例，哪个算法中语句执行次数多，它花费时间就多。一个算法中的语句执行次数称为语句频度或时间频度。记为</a:t>
            </a:r>
            <a:r>
              <a:rPr lang="en-US" altLang="zh-CN"/>
              <a:t>T(n)</a:t>
            </a:r>
            <a:r>
              <a:rPr lang="zh-CN" altLang="en-US"/>
              <a:t>。</a:t>
            </a:r>
            <a:endParaRPr lang="en-US" altLang="zh-CN"/>
          </a:p>
          <a:p>
            <a:pPr marL="342900" indent="-342900">
              <a:spcBef>
                <a:spcPct val="0"/>
              </a:spcBef>
              <a:buAutoNum type="arabicParenR"/>
            </a:pPr>
            <a:endParaRPr lang="en-US" altLang="zh-CN" sz="1050"/>
          </a:p>
          <a:p>
            <a:pPr marL="342900" indent="-342900">
              <a:spcBef>
                <a:spcPct val="0"/>
              </a:spcBef>
              <a:buAutoNum type="arabicParenR"/>
            </a:pPr>
            <a:r>
              <a:rPr lang="zh-CN" altLang="en-US" b="1"/>
              <a:t>时间复杂度：</a:t>
            </a:r>
            <a:r>
              <a:rPr lang="zh-CN" altLang="en-US"/>
              <a:t> 在刚才提到的时间频度中，</a:t>
            </a:r>
            <a:r>
              <a:rPr lang="en-US" altLang="zh-CN"/>
              <a:t>n</a:t>
            </a:r>
            <a:r>
              <a:rPr lang="zh-CN" altLang="en-US"/>
              <a:t>称为问题的规模，当</a:t>
            </a:r>
            <a:r>
              <a:rPr lang="en-US" altLang="zh-CN"/>
              <a:t>n</a:t>
            </a:r>
            <a:r>
              <a:rPr lang="zh-CN" altLang="en-US"/>
              <a:t>不断变化时，时间频度</a:t>
            </a:r>
            <a:r>
              <a:rPr lang="en-US" altLang="zh-CN"/>
              <a:t>T(n)</a:t>
            </a:r>
            <a:r>
              <a:rPr lang="zh-CN" altLang="en-US"/>
              <a:t>也会不断变化。但有时我们想知道它变化时呈现什么规律。为此，我们引入时间复杂度概念。 一般情况下，算法中基本操作重复执行的次数是问题规模</a:t>
            </a:r>
            <a:r>
              <a:rPr lang="en-US" altLang="zh-CN"/>
              <a:t>n</a:t>
            </a:r>
            <a:r>
              <a:rPr lang="zh-CN" altLang="en-US"/>
              <a:t>的某个函数，用</a:t>
            </a:r>
            <a:r>
              <a:rPr lang="en-US" altLang="zh-CN"/>
              <a:t>T(n)</a:t>
            </a:r>
            <a:r>
              <a:rPr lang="zh-CN" altLang="en-US"/>
              <a:t>表示，若有某个辅助函数</a:t>
            </a:r>
            <a:r>
              <a:rPr lang="en-US" altLang="zh-CN"/>
              <a:t>f(n),</a:t>
            </a:r>
            <a:r>
              <a:rPr lang="zh-CN" altLang="en-US"/>
              <a:t>使得当</a:t>
            </a:r>
            <a:r>
              <a:rPr lang="en-US" altLang="zh-CN"/>
              <a:t>n</a:t>
            </a:r>
            <a:r>
              <a:rPr lang="zh-CN" altLang="en-US"/>
              <a:t>趋近于无穷大时，</a:t>
            </a:r>
            <a:r>
              <a:rPr lang="en-US" altLang="zh-CN" b="1"/>
              <a:t>T(n)/f(n)</a:t>
            </a:r>
            <a:r>
              <a:rPr lang="zh-CN" altLang="en-US"/>
              <a:t>的极限值为不等于零的常数，则称</a:t>
            </a:r>
            <a:r>
              <a:rPr lang="en-US" altLang="zh-CN"/>
              <a:t>f(n)</a:t>
            </a:r>
            <a:r>
              <a:rPr lang="zh-CN" altLang="en-US"/>
              <a:t>是</a:t>
            </a:r>
            <a:r>
              <a:rPr lang="en-US" altLang="zh-CN"/>
              <a:t>T(n)</a:t>
            </a:r>
            <a:r>
              <a:rPr lang="zh-CN" altLang="en-US"/>
              <a:t>的同数量级函数。记作</a:t>
            </a:r>
            <a:r>
              <a:rPr lang="en-US" altLang="zh-CN" b="1"/>
              <a:t>T(n)=</a:t>
            </a:r>
            <a:r>
              <a:rPr lang="zh-CN" altLang="en-US" b="1"/>
              <a:t>Ｏ</a:t>
            </a:r>
            <a:r>
              <a:rPr lang="en-US" altLang="zh-CN" b="1"/>
              <a:t>(f(n)),</a:t>
            </a:r>
            <a:r>
              <a:rPr lang="zh-CN" altLang="en-US"/>
              <a:t>称</a:t>
            </a:r>
            <a:r>
              <a:rPr lang="zh-CN" altLang="en-US" b="1"/>
              <a:t>Ｏ</a:t>
            </a:r>
            <a:r>
              <a:rPr lang="en-US" altLang="zh-CN" b="1"/>
              <a:t>(f(n))</a:t>
            </a:r>
            <a:r>
              <a:rPr lang="en-US" altLang="zh-CN"/>
              <a:t> </a:t>
            </a:r>
            <a:r>
              <a:rPr lang="zh-CN" altLang="en-US"/>
              <a:t>为算法的渐进时间复杂度，简称时间复杂度</a:t>
            </a:r>
            <a:endParaRPr kumimoji="1" lang="en-US" altLang="zh-CN"/>
          </a:p>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70</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r>
              <a:rPr lang="en-US" altLang="zh-CN" sz="1200" b="1" kern="1200">
                <a:solidFill>
                  <a:schemeClr val="tx1"/>
                </a:solidFill>
                <a:effectLst/>
                <a:latin typeface="+mn-lt"/>
                <a:ea typeface="+mn-ea"/>
                <a:cs typeface="+mn-cs"/>
              </a:rPr>
              <a:t>//</a:t>
            </a:r>
            <a:r>
              <a:rPr lang="zh-CN" altLang="en-US" sz="1200" b="1" kern="1200">
                <a:solidFill>
                  <a:schemeClr val="tx1"/>
                </a:solidFill>
                <a:effectLst/>
                <a:latin typeface="+mn-lt"/>
                <a:ea typeface="+mn-ea"/>
                <a:cs typeface="+mn-cs"/>
              </a:rPr>
              <a:t>讲解 </a:t>
            </a:r>
            <a:r>
              <a:rPr lang="en-US" altLang="zh-CN" sz="1200" b="1" kern="1200">
                <a:solidFill>
                  <a:schemeClr val="tx1"/>
                </a:solidFill>
                <a:effectLst/>
                <a:latin typeface="+mn-lt"/>
                <a:ea typeface="+mn-ea"/>
                <a:cs typeface="+mn-cs"/>
              </a:rPr>
              <a:t>word + ppt</a:t>
            </a:r>
            <a:r>
              <a:rPr lang="zh-CN" altLang="en-US" sz="1200" b="1" kern="1200">
                <a:solidFill>
                  <a:schemeClr val="tx1"/>
                </a:solidFill>
                <a:effectLst/>
                <a:latin typeface="+mn-lt"/>
                <a:ea typeface="+mn-ea"/>
                <a:cs typeface="+mn-cs"/>
              </a:rPr>
              <a:t>展示</a:t>
            </a:r>
            <a:endParaRPr lang="en-US" altLang="zh-CN" sz="1200" b="1" kern="120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8</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r>
              <a:rPr lang="zh-CN" altLang="en-US">
                <a:ea typeface="宋体" charset="-122"/>
              </a:rPr>
              <a:t>说明</a:t>
            </a:r>
            <a:endParaRPr lang="en-US" altLang="zh-CN">
              <a:ea typeface="宋体" charset="-122"/>
            </a:endParaRPr>
          </a:p>
          <a:p>
            <a:pPr eaLnBrk="1" hangingPunct="1"/>
            <a:r>
              <a:rPr lang="en-US" altLang="zh-CN">
                <a:ea typeface="宋体" charset="-122"/>
              </a:rPr>
              <a:t>1.</a:t>
            </a:r>
            <a:r>
              <a:rPr lang="zh-CN" altLang="en-US">
                <a:ea typeface="宋体" charset="-122"/>
              </a:rPr>
              <a:t>第一种算法的</a:t>
            </a:r>
            <a:r>
              <a:rPr lang="en-US" altLang="zh-CN">
                <a:ea typeface="宋体" charset="-122"/>
              </a:rPr>
              <a:t>T(n)</a:t>
            </a:r>
            <a:r>
              <a:rPr lang="en-US" altLang="zh-CN" baseline="0">
                <a:ea typeface="宋体" charset="-122"/>
              </a:rPr>
              <a:t> = n + 1 </a:t>
            </a:r>
            <a:r>
              <a:rPr lang="zh-CN" altLang="en-US" baseline="0">
                <a:ea typeface="宋体" charset="-122"/>
              </a:rPr>
              <a:t>， </a:t>
            </a:r>
            <a:r>
              <a:rPr lang="en-US" altLang="zh-CN" baseline="0">
                <a:ea typeface="宋体" charset="-122"/>
              </a:rPr>
              <a:t>+ 1</a:t>
            </a:r>
            <a:r>
              <a:rPr lang="zh-CN" altLang="en-US" baseline="0">
                <a:ea typeface="宋体" charset="-122"/>
              </a:rPr>
              <a:t>的原因是，需要做最后一次判断，才能退出</a:t>
            </a:r>
            <a:r>
              <a:rPr lang="en-US" altLang="zh-CN" baseline="0">
                <a:ea typeface="宋体" charset="-122"/>
              </a:rPr>
              <a:t>,</a:t>
            </a:r>
            <a:r>
              <a:rPr lang="zh-CN" altLang="en-US" baseline="0">
                <a:ea typeface="宋体" charset="-122"/>
              </a:rPr>
              <a:t>因此 </a:t>
            </a:r>
            <a:r>
              <a:rPr lang="en-US" altLang="zh-CN" baseline="0">
                <a:ea typeface="宋体" charset="-122"/>
              </a:rPr>
              <a:t>n</a:t>
            </a:r>
            <a:r>
              <a:rPr lang="zh-CN" altLang="en-US" baseline="0">
                <a:ea typeface="宋体" charset="-122"/>
              </a:rPr>
              <a:t>个数据的计算 一共是  </a:t>
            </a:r>
            <a:r>
              <a:rPr lang="en-US" altLang="zh-CN" baseline="0">
                <a:ea typeface="宋体" charset="-122"/>
              </a:rPr>
              <a:t>n+1</a:t>
            </a:r>
            <a:r>
              <a:rPr lang="zh-CN" altLang="en-US" baseline="0">
                <a:ea typeface="宋体" charset="-122"/>
              </a:rPr>
              <a:t>次操作</a:t>
            </a:r>
            <a:endParaRPr lang="en-US" altLang="zh-CN" baseline="0">
              <a:ea typeface="宋体" charset="-122"/>
            </a:endParaRPr>
          </a:p>
          <a:p>
            <a:pPr eaLnBrk="1" hangingPunct="1"/>
            <a:r>
              <a:rPr lang="en-US" altLang="zh-CN" baseline="0">
                <a:ea typeface="宋体" charset="-122"/>
              </a:rPr>
              <a:t>2.</a:t>
            </a:r>
            <a:r>
              <a:rPr lang="zh-CN" altLang="en-US" baseline="0">
                <a:ea typeface="宋体" charset="-122"/>
              </a:rPr>
              <a:t>第二种算法</a:t>
            </a:r>
            <a:r>
              <a:rPr lang="en-US" altLang="zh-CN" baseline="0">
                <a:ea typeface="宋体" charset="-122"/>
              </a:rPr>
              <a:t>T(n) = 1, </a:t>
            </a:r>
            <a:r>
              <a:rPr lang="zh-CN" altLang="en-US" baseline="0">
                <a:ea typeface="宋体" charset="-122"/>
              </a:rPr>
              <a:t>是因为一次计算就可以得到结果</a:t>
            </a:r>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71</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72</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73</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r>
              <a:rPr lang="en-US" altLang="zh-CN" sz="1200"/>
              <a:t>//</a:t>
            </a:r>
            <a:r>
              <a:rPr lang="zh-CN" altLang="en-US" sz="1200"/>
              <a:t>理解</a:t>
            </a:r>
            <a:r>
              <a:rPr lang="en-US" altLang="zh-CN" sz="1200"/>
              <a:t>[</a:t>
            </a:r>
            <a:r>
              <a:rPr lang="zh-CN" altLang="en-US" sz="1200"/>
              <a:t>待</a:t>
            </a:r>
            <a:r>
              <a:rPr lang="en-US" altLang="zh-CN" sz="1200"/>
              <a:t>.]</a:t>
            </a:r>
          </a:p>
          <a:p>
            <a:r>
              <a:rPr lang="zh-CN" altLang="en-US" sz="1200"/>
              <a:t>结论</a:t>
            </a:r>
            <a:r>
              <a:rPr lang="en-US" altLang="zh-CN" sz="1200"/>
              <a:t>: </a:t>
            </a:r>
          </a:p>
          <a:p>
            <a:pPr marL="342900" indent="-342900">
              <a:buAutoNum type="arabicParenR"/>
            </a:pPr>
            <a:r>
              <a:rPr lang="zh-CN" altLang="en-US" sz="1200"/>
              <a:t>随着</a:t>
            </a:r>
            <a:r>
              <a:rPr lang="en-US" altLang="zh-CN" sz="1200"/>
              <a:t>n</a:t>
            </a:r>
            <a:r>
              <a:rPr lang="zh-CN" altLang="en-US" sz="1200"/>
              <a:t>值变大，</a:t>
            </a:r>
            <a:r>
              <a:rPr lang="en-US" altLang="zh-CN" sz="1200"/>
              <a:t>5n^2+7n </a:t>
            </a:r>
            <a:r>
              <a:rPr lang="zh-CN" altLang="en-US" sz="1200"/>
              <a:t>和 </a:t>
            </a:r>
            <a:r>
              <a:rPr lang="en-US" altLang="zh-CN" sz="1200"/>
              <a:t>3n^2 + 2n </a:t>
            </a:r>
            <a:r>
              <a:rPr lang="zh-CN" altLang="en-US" sz="1200"/>
              <a:t>，执行曲线重合</a:t>
            </a:r>
            <a:r>
              <a:rPr lang="en-US" altLang="zh-CN" sz="1200"/>
              <a:t>, </a:t>
            </a:r>
            <a:r>
              <a:rPr lang="zh-CN" altLang="en-US" sz="1200"/>
              <a:t>说明  这种情况下</a:t>
            </a:r>
            <a:r>
              <a:rPr lang="en-US" altLang="zh-CN" sz="1200"/>
              <a:t>, 5</a:t>
            </a:r>
            <a:r>
              <a:rPr lang="zh-CN" altLang="en-US" sz="1200"/>
              <a:t>和</a:t>
            </a:r>
            <a:r>
              <a:rPr lang="en-US" altLang="zh-CN" sz="1200"/>
              <a:t>3</a:t>
            </a:r>
            <a:r>
              <a:rPr lang="zh-CN" altLang="en-US" sz="1200"/>
              <a:t>可以忽略。</a:t>
            </a:r>
            <a:endParaRPr lang="en-US" altLang="zh-CN" sz="1200"/>
          </a:p>
          <a:p>
            <a:pPr marL="342900" indent="-342900">
              <a:buAutoNum type="arabicParenR"/>
            </a:pPr>
            <a:r>
              <a:rPr lang="zh-CN" altLang="en-US" sz="1200"/>
              <a:t>而</a:t>
            </a:r>
            <a:r>
              <a:rPr lang="en-US" altLang="zh-CN" sz="1200"/>
              <a:t>n^3+5n </a:t>
            </a:r>
            <a:r>
              <a:rPr lang="zh-CN" altLang="en-US" sz="1200"/>
              <a:t>和 </a:t>
            </a:r>
            <a:r>
              <a:rPr lang="en-US" altLang="zh-CN" sz="1200"/>
              <a:t>6n^3+4n  </a:t>
            </a:r>
            <a:r>
              <a:rPr lang="zh-CN" altLang="en-US" sz="1200"/>
              <a:t>，执行曲线分离，说明多少次方式关键</a:t>
            </a:r>
          </a:p>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74</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r>
              <a:rPr lang="zh-CN" altLang="en-US">
                <a:ea typeface="宋体" charset="-122"/>
              </a:rPr>
              <a:t>说明</a:t>
            </a:r>
            <a:r>
              <a:rPr lang="en-US" altLang="zh-CN">
                <a:ea typeface="宋体" charset="-122"/>
              </a:rPr>
              <a:t>:</a:t>
            </a:r>
          </a:p>
          <a:p>
            <a:pPr eaLnBrk="1" hangingPunct="1"/>
            <a:r>
              <a:rPr kumimoji="1" lang="zh-CN" altLang="en-US"/>
              <a:t>计算时间复杂度的方法</a:t>
            </a:r>
            <a:r>
              <a:rPr kumimoji="1" lang="en-US" altLang="zh-CN"/>
              <a:t>, </a:t>
            </a:r>
            <a:r>
              <a:rPr kumimoji="1" lang="zh-CN" altLang="en-US"/>
              <a:t>以 </a:t>
            </a:r>
            <a:r>
              <a:rPr kumimoji="1" lang="en-US" altLang="zh-CN"/>
              <a:t>T(n)=n²+7n+6 </a:t>
            </a:r>
            <a:r>
              <a:rPr kumimoji="1" lang="zh-CN" altLang="en-US"/>
              <a:t>与 </a:t>
            </a:r>
            <a:r>
              <a:rPr kumimoji="1" lang="en-US" altLang="zh-CN"/>
              <a:t>T(n)=3n²+2n+2  </a:t>
            </a:r>
            <a:r>
              <a:rPr kumimoji="1" lang="zh-CN" altLang="en-US"/>
              <a:t>说明即可</a:t>
            </a:r>
            <a:r>
              <a:rPr kumimoji="1" lang="en-US" altLang="zh-CN"/>
              <a:t>.</a:t>
            </a:r>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75</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76</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77</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r>
              <a:rPr lang="en-US" altLang="zh-CN">
                <a:ea typeface="宋体" charset="-122"/>
              </a:rPr>
              <a:t>//</a:t>
            </a:r>
            <a:r>
              <a:rPr lang="zh-CN" altLang="en-US">
                <a:ea typeface="宋体" charset="-122"/>
              </a:rPr>
              <a:t>理解</a:t>
            </a:r>
            <a:r>
              <a:rPr lang="en-US" altLang="zh-CN">
                <a:ea typeface="宋体" charset="-122"/>
              </a:rPr>
              <a:t>log </a:t>
            </a:r>
          </a:p>
          <a:p>
            <a:r>
              <a:rPr lang="zh-CN" altLang="en-US" sz="1200" b="0" i="0" kern="1200">
                <a:solidFill>
                  <a:schemeClr val="tx1"/>
                </a:solidFill>
                <a:effectLst/>
                <a:latin typeface="+mn-lt"/>
                <a:ea typeface="+mn-ea"/>
                <a:cs typeface="+mn-cs"/>
              </a:rPr>
              <a:t>如果 ，即</a:t>
            </a:r>
            <a:r>
              <a:rPr lang="en-US" altLang="zh-CN" sz="1200" b="0" i="1" kern="1200">
                <a:solidFill>
                  <a:schemeClr val="tx1"/>
                </a:solidFill>
                <a:effectLst/>
                <a:latin typeface="+mn-lt"/>
                <a:ea typeface="+mn-ea"/>
                <a:cs typeface="+mn-cs"/>
              </a:rPr>
              <a:t>a</a:t>
            </a:r>
            <a:r>
              <a:rPr lang="zh-CN" altLang="en-US" sz="1200" b="0" i="0" kern="1200">
                <a:solidFill>
                  <a:schemeClr val="tx1"/>
                </a:solidFill>
                <a:effectLst/>
                <a:latin typeface="+mn-lt"/>
                <a:ea typeface="+mn-ea"/>
                <a:cs typeface="+mn-cs"/>
              </a:rPr>
              <a:t>的</a:t>
            </a:r>
            <a:r>
              <a:rPr lang="en-US" altLang="zh-CN" sz="1200" b="0" i="1" kern="1200">
                <a:solidFill>
                  <a:schemeClr val="tx1"/>
                </a:solidFill>
                <a:effectLst/>
                <a:latin typeface="+mn-lt"/>
                <a:ea typeface="+mn-ea"/>
                <a:cs typeface="+mn-cs"/>
              </a:rPr>
              <a:t>x</a:t>
            </a:r>
            <a:r>
              <a:rPr lang="zh-CN" altLang="en-US" sz="1200" b="0" i="0" kern="1200">
                <a:solidFill>
                  <a:schemeClr val="tx1"/>
                </a:solidFill>
                <a:effectLst/>
                <a:latin typeface="+mn-lt"/>
                <a:ea typeface="+mn-ea"/>
                <a:cs typeface="+mn-cs"/>
              </a:rPr>
              <a:t>次方等于</a:t>
            </a:r>
            <a:r>
              <a:rPr lang="en-US" altLang="zh-CN" sz="1200" b="0" i="1" kern="1200">
                <a:solidFill>
                  <a:schemeClr val="tx1"/>
                </a:solidFill>
                <a:effectLst/>
                <a:latin typeface="+mn-lt"/>
                <a:ea typeface="+mn-ea"/>
                <a:cs typeface="+mn-cs"/>
              </a:rPr>
              <a:t>N</a:t>
            </a:r>
            <a:r>
              <a:rPr lang="zh-CN" altLang="en-US" sz="1200" b="0" i="0" kern="1200">
                <a:solidFill>
                  <a:schemeClr val="tx1"/>
                </a:solidFill>
                <a:effectLst/>
                <a:latin typeface="+mn-lt"/>
                <a:ea typeface="+mn-ea"/>
                <a:cs typeface="+mn-cs"/>
              </a:rPr>
              <a:t>（</a:t>
            </a:r>
            <a:r>
              <a:rPr lang="en-US" altLang="zh-CN" sz="1200" b="0" i="1" kern="1200">
                <a:solidFill>
                  <a:schemeClr val="tx1"/>
                </a:solidFill>
                <a:effectLst/>
                <a:latin typeface="+mn-lt"/>
                <a:ea typeface="+mn-ea"/>
                <a:cs typeface="+mn-cs"/>
              </a:rPr>
              <a:t>a</a:t>
            </a:r>
            <a:r>
              <a:rPr lang="en-US" altLang="zh-CN" sz="1200" b="0" i="0" kern="1200">
                <a:solidFill>
                  <a:schemeClr val="tx1"/>
                </a:solidFill>
                <a:effectLst/>
                <a:latin typeface="+mn-lt"/>
                <a:ea typeface="+mn-ea"/>
                <a:cs typeface="+mn-cs"/>
              </a:rPr>
              <a:t>&gt;0</a:t>
            </a:r>
            <a:r>
              <a:rPr lang="zh-CN" altLang="en-US" sz="1200" b="0" i="0" kern="1200">
                <a:solidFill>
                  <a:schemeClr val="tx1"/>
                </a:solidFill>
                <a:effectLst/>
                <a:latin typeface="+mn-lt"/>
                <a:ea typeface="+mn-ea"/>
                <a:cs typeface="+mn-cs"/>
              </a:rPr>
              <a:t>，且</a:t>
            </a:r>
            <a:r>
              <a:rPr lang="en-US" altLang="zh-CN" sz="1200" b="0" i="1" kern="1200">
                <a:solidFill>
                  <a:schemeClr val="tx1"/>
                </a:solidFill>
                <a:effectLst/>
                <a:latin typeface="+mn-lt"/>
                <a:ea typeface="+mn-ea"/>
                <a:cs typeface="+mn-cs"/>
              </a:rPr>
              <a:t>a</a:t>
            </a:r>
            <a:r>
              <a:rPr lang="en-US" altLang="zh-CN" sz="1200" b="0" i="0" kern="1200">
                <a:solidFill>
                  <a:schemeClr val="tx1"/>
                </a:solidFill>
                <a:effectLst/>
                <a:latin typeface="+mn-lt"/>
                <a:ea typeface="+mn-ea"/>
                <a:cs typeface="+mn-cs"/>
              </a:rPr>
              <a:t>≠1</a:t>
            </a:r>
            <a:r>
              <a:rPr lang="zh-CN" altLang="en-US" sz="1200" b="0" i="0" kern="1200">
                <a:solidFill>
                  <a:schemeClr val="tx1"/>
                </a:solidFill>
                <a:effectLst/>
                <a:latin typeface="+mn-lt"/>
                <a:ea typeface="+mn-ea"/>
                <a:cs typeface="+mn-cs"/>
              </a:rPr>
              <a:t>），那么数</a:t>
            </a:r>
            <a:r>
              <a:rPr lang="en-US" altLang="zh-CN" sz="1200" b="0" i="1" kern="1200">
                <a:solidFill>
                  <a:schemeClr val="tx1"/>
                </a:solidFill>
                <a:effectLst/>
                <a:latin typeface="+mn-lt"/>
                <a:ea typeface="+mn-ea"/>
                <a:cs typeface="+mn-cs"/>
              </a:rPr>
              <a:t>x</a:t>
            </a:r>
            <a:r>
              <a:rPr lang="zh-CN" altLang="en-US" sz="1200" b="0" i="0" kern="1200">
                <a:solidFill>
                  <a:schemeClr val="tx1"/>
                </a:solidFill>
                <a:effectLst/>
                <a:latin typeface="+mn-lt"/>
                <a:ea typeface="+mn-ea"/>
                <a:cs typeface="+mn-cs"/>
              </a:rPr>
              <a:t>叫做以</a:t>
            </a:r>
            <a:r>
              <a:rPr lang="en-US" altLang="zh-CN" sz="1200" b="0" i="1" kern="1200">
                <a:solidFill>
                  <a:schemeClr val="tx1"/>
                </a:solidFill>
                <a:effectLst/>
                <a:latin typeface="+mn-lt"/>
                <a:ea typeface="+mn-ea"/>
                <a:cs typeface="+mn-cs"/>
              </a:rPr>
              <a:t>a</a:t>
            </a:r>
            <a:r>
              <a:rPr lang="zh-CN" altLang="en-US" sz="1200" b="0" i="0" kern="1200">
                <a:solidFill>
                  <a:schemeClr val="tx1"/>
                </a:solidFill>
                <a:effectLst/>
                <a:latin typeface="+mn-lt"/>
                <a:ea typeface="+mn-ea"/>
                <a:cs typeface="+mn-cs"/>
              </a:rPr>
              <a:t>为底</a:t>
            </a:r>
            <a:r>
              <a:rPr lang="en-US" altLang="zh-CN" sz="1200" b="0" i="1" kern="1200">
                <a:solidFill>
                  <a:schemeClr val="tx1"/>
                </a:solidFill>
                <a:effectLst/>
                <a:latin typeface="+mn-lt"/>
                <a:ea typeface="+mn-ea"/>
                <a:cs typeface="+mn-cs"/>
              </a:rPr>
              <a:t>N</a:t>
            </a:r>
            <a:r>
              <a:rPr lang="zh-CN" altLang="en-US" sz="1200" b="0" i="0" kern="1200">
                <a:solidFill>
                  <a:schemeClr val="tx1"/>
                </a:solidFill>
                <a:effectLst/>
                <a:latin typeface="+mn-lt"/>
                <a:ea typeface="+mn-ea"/>
                <a:cs typeface="+mn-cs"/>
              </a:rPr>
              <a:t>的对数（</a:t>
            </a:r>
            <a:r>
              <a:rPr lang="en-US" altLang="zh-CN" sz="1200" b="0" i="0" kern="1200">
                <a:solidFill>
                  <a:schemeClr val="tx1"/>
                </a:solidFill>
                <a:effectLst/>
                <a:latin typeface="+mn-lt"/>
                <a:ea typeface="+mn-ea"/>
                <a:cs typeface="+mn-cs"/>
              </a:rPr>
              <a:t>logarithm</a:t>
            </a:r>
            <a:r>
              <a:rPr lang="zh-CN" altLang="en-US" sz="1200" b="0" i="0" kern="1200">
                <a:solidFill>
                  <a:schemeClr val="tx1"/>
                </a:solidFill>
                <a:effectLst/>
                <a:latin typeface="+mn-lt"/>
                <a:ea typeface="+mn-ea"/>
                <a:cs typeface="+mn-cs"/>
              </a:rPr>
              <a:t>），记作  </a:t>
            </a:r>
          </a:p>
          <a:p>
            <a:r>
              <a:rPr lang="zh-CN" altLang="en-US" sz="1200" b="0" i="0" kern="1200">
                <a:solidFill>
                  <a:schemeClr val="tx1"/>
                </a:solidFill>
                <a:effectLst/>
                <a:latin typeface="+mn-lt"/>
                <a:ea typeface="+mn-ea"/>
                <a:cs typeface="+mn-cs"/>
              </a:rPr>
              <a:t>。其中，</a:t>
            </a:r>
            <a:r>
              <a:rPr lang="en-US" altLang="zh-CN" sz="1200" b="0" i="1" kern="1200">
                <a:solidFill>
                  <a:schemeClr val="tx1"/>
                </a:solidFill>
                <a:effectLst/>
                <a:latin typeface="+mn-lt"/>
                <a:ea typeface="+mn-ea"/>
                <a:cs typeface="+mn-cs"/>
              </a:rPr>
              <a:t>a</a:t>
            </a:r>
            <a:r>
              <a:rPr lang="zh-CN" altLang="en-US" sz="1200" b="0" i="0" kern="1200">
                <a:solidFill>
                  <a:schemeClr val="tx1"/>
                </a:solidFill>
                <a:effectLst/>
                <a:latin typeface="+mn-lt"/>
                <a:ea typeface="+mn-ea"/>
                <a:cs typeface="+mn-cs"/>
              </a:rPr>
              <a:t>叫做对数的</a:t>
            </a:r>
            <a:r>
              <a:rPr lang="zh-CN" altLang="en-US" sz="1200" b="0" i="0" u="none" strike="noStrike" kern="1200">
                <a:solidFill>
                  <a:schemeClr val="tx1"/>
                </a:solidFill>
                <a:effectLst/>
                <a:latin typeface="+mn-lt"/>
                <a:ea typeface="+mn-ea"/>
                <a:cs typeface="+mn-cs"/>
                <a:hlinkClick r:id="rId3"/>
              </a:rPr>
              <a:t>底数</a:t>
            </a:r>
            <a:r>
              <a:rPr lang="zh-CN" altLang="en-US" sz="1200" b="0" i="0" kern="1200">
                <a:solidFill>
                  <a:schemeClr val="tx1"/>
                </a:solidFill>
                <a:effectLst/>
                <a:latin typeface="+mn-lt"/>
                <a:ea typeface="+mn-ea"/>
                <a:cs typeface="+mn-cs"/>
              </a:rPr>
              <a:t>，</a:t>
            </a:r>
            <a:r>
              <a:rPr lang="en-US" altLang="zh-CN" sz="1200" b="0" i="1" kern="1200">
                <a:solidFill>
                  <a:schemeClr val="tx1"/>
                </a:solidFill>
                <a:effectLst/>
                <a:latin typeface="+mn-lt"/>
                <a:ea typeface="+mn-ea"/>
                <a:cs typeface="+mn-cs"/>
              </a:rPr>
              <a:t>N</a:t>
            </a:r>
            <a:r>
              <a:rPr lang="zh-CN" altLang="en-US" sz="1200" b="0" i="0" kern="1200">
                <a:solidFill>
                  <a:schemeClr val="tx1"/>
                </a:solidFill>
                <a:effectLst/>
                <a:latin typeface="+mn-lt"/>
                <a:ea typeface="+mn-ea"/>
                <a:cs typeface="+mn-cs"/>
              </a:rPr>
              <a:t>叫做</a:t>
            </a:r>
            <a:r>
              <a:rPr lang="zh-CN" altLang="en-US" sz="1200" b="0" i="0" u="none" strike="noStrike" kern="1200">
                <a:solidFill>
                  <a:schemeClr val="tx1"/>
                </a:solidFill>
                <a:effectLst/>
                <a:latin typeface="+mn-lt"/>
                <a:ea typeface="+mn-ea"/>
                <a:cs typeface="+mn-cs"/>
                <a:hlinkClick r:id="rId4"/>
              </a:rPr>
              <a:t>真数</a:t>
            </a:r>
            <a:r>
              <a:rPr lang="zh-CN" altLang="en-US" sz="1200" b="0" i="0" kern="1200">
                <a:solidFill>
                  <a:schemeClr val="tx1"/>
                </a:solidFill>
                <a:effectLst/>
                <a:latin typeface="+mn-lt"/>
                <a:ea typeface="+mn-ea"/>
                <a:cs typeface="+mn-cs"/>
              </a:rPr>
              <a:t>，</a:t>
            </a:r>
            <a:r>
              <a:rPr lang="en-US" altLang="zh-CN" sz="1200" b="0" i="1" kern="1200">
                <a:solidFill>
                  <a:schemeClr val="tx1"/>
                </a:solidFill>
                <a:effectLst/>
                <a:latin typeface="+mn-lt"/>
                <a:ea typeface="+mn-ea"/>
                <a:cs typeface="+mn-cs"/>
              </a:rPr>
              <a:t>x</a:t>
            </a:r>
            <a:r>
              <a:rPr lang="zh-CN" altLang="en-US" sz="1200" b="0" i="0" kern="1200">
                <a:solidFill>
                  <a:schemeClr val="tx1"/>
                </a:solidFill>
                <a:effectLst/>
                <a:latin typeface="+mn-lt"/>
                <a:ea typeface="+mn-ea"/>
                <a:cs typeface="+mn-cs"/>
              </a:rPr>
              <a:t>叫做“以</a:t>
            </a:r>
            <a:r>
              <a:rPr lang="en-US" altLang="zh-CN" sz="1200" b="0" i="1" kern="1200">
                <a:solidFill>
                  <a:schemeClr val="tx1"/>
                </a:solidFill>
                <a:effectLst/>
                <a:latin typeface="+mn-lt"/>
                <a:ea typeface="+mn-ea"/>
                <a:cs typeface="+mn-cs"/>
              </a:rPr>
              <a:t>a</a:t>
            </a:r>
            <a:r>
              <a:rPr lang="zh-CN" altLang="en-US" sz="1200" b="0" i="0" kern="1200">
                <a:solidFill>
                  <a:schemeClr val="tx1"/>
                </a:solidFill>
                <a:effectLst/>
                <a:latin typeface="+mn-lt"/>
                <a:ea typeface="+mn-ea"/>
                <a:cs typeface="+mn-cs"/>
              </a:rPr>
              <a:t>为底</a:t>
            </a:r>
            <a:r>
              <a:rPr lang="en-US" altLang="zh-CN" sz="1200" b="0" i="1" kern="1200">
                <a:solidFill>
                  <a:schemeClr val="tx1"/>
                </a:solidFill>
                <a:effectLst/>
                <a:latin typeface="+mn-lt"/>
                <a:ea typeface="+mn-ea"/>
                <a:cs typeface="+mn-cs"/>
              </a:rPr>
              <a:t>N</a:t>
            </a:r>
            <a:r>
              <a:rPr lang="zh-CN" altLang="en-US" sz="1200" b="0" i="0" kern="1200">
                <a:solidFill>
                  <a:schemeClr val="tx1"/>
                </a:solidFill>
                <a:effectLst/>
                <a:latin typeface="+mn-lt"/>
                <a:ea typeface="+mn-ea"/>
                <a:cs typeface="+mn-cs"/>
              </a:rPr>
              <a:t>的</a:t>
            </a:r>
            <a:r>
              <a:rPr lang="zh-CN" altLang="en-US" sz="1200" b="1" i="0" kern="1200">
                <a:solidFill>
                  <a:schemeClr val="tx1"/>
                </a:solidFill>
                <a:effectLst/>
                <a:latin typeface="+mn-lt"/>
                <a:ea typeface="+mn-ea"/>
                <a:cs typeface="+mn-cs"/>
              </a:rPr>
              <a:t>对数</a:t>
            </a:r>
            <a:r>
              <a:rPr lang="zh-CN" altLang="en-US" sz="1200" b="0" i="0" kern="1200">
                <a:solidFill>
                  <a:schemeClr val="tx1"/>
                </a:solidFill>
                <a:effectLst/>
                <a:latin typeface="+mn-lt"/>
                <a:ea typeface="+mn-ea"/>
                <a:cs typeface="+mn-cs"/>
              </a:rPr>
              <a:t>”。</a:t>
            </a:r>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78</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r>
              <a:rPr lang="en-US" altLang="zh-CN">
                <a:ea typeface="宋体" charset="-122"/>
              </a:rPr>
              <a:t>//</a:t>
            </a:r>
            <a:r>
              <a:rPr lang="zh-CN" altLang="en-US">
                <a:ea typeface="宋体" charset="-122"/>
              </a:rPr>
              <a:t>理解</a:t>
            </a:r>
            <a:r>
              <a:rPr lang="en-US" altLang="zh-CN">
                <a:ea typeface="宋体" charset="-122"/>
              </a:rPr>
              <a:t>log </a:t>
            </a:r>
          </a:p>
          <a:p>
            <a:r>
              <a:rPr lang="zh-CN" altLang="en-US" sz="1200" b="0" i="0" kern="1200">
                <a:solidFill>
                  <a:schemeClr val="tx1"/>
                </a:solidFill>
                <a:effectLst/>
                <a:latin typeface="+mn-lt"/>
                <a:ea typeface="+mn-ea"/>
                <a:cs typeface="+mn-cs"/>
              </a:rPr>
              <a:t>如果 ，即</a:t>
            </a:r>
            <a:r>
              <a:rPr lang="en-US" altLang="zh-CN" sz="1200" b="0" i="1" kern="1200">
                <a:solidFill>
                  <a:schemeClr val="tx1"/>
                </a:solidFill>
                <a:effectLst/>
                <a:latin typeface="+mn-lt"/>
                <a:ea typeface="+mn-ea"/>
                <a:cs typeface="+mn-cs"/>
              </a:rPr>
              <a:t>a</a:t>
            </a:r>
            <a:r>
              <a:rPr lang="zh-CN" altLang="en-US" sz="1200" b="0" i="0" kern="1200">
                <a:solidFill>
                  <a:schemeClr val="tx1"/>
                </a:solidFill>
                <a:effectLst/>
                <a:latin typeface="+mn-lt"/>
                <a:ea typeface="+mn-ea"/>
                <a:cs typeface="+mn-cs"/>
              </a:rPr>
              <a:t>的</a:t>
            </a:r>
            <a:r>
              <a:rPr lang="en-US" altLang="zh-CN" sz="1200" b="0" i="1" kern="1200">
                <a:solidFill>
                  <a:schemeClr val="tx1"/>
                </a:solidFill>
                <a:effectLst/>
                <a:latin typeface="+mn-lt"/>
                <a:ea typeface="+mn-ea"/>
                <a:cs typeface="+mn-cs"/>
              </a:rPr>
              <a:t>x</a:t>
            </a:r>
            <a:r>
              <a:rPr lang="zh-CN" altLang="en-US" sz="1200" b="0" i="0" kern="1200">
                <a:solidFill>
                  <a:schemeClr val="tx1"/>
                </a:solidFill>
                <a:effectLst/>
                <a:latin typeface="+mn-lt"/>
                <a:ea typeface="+mn-ea"/>
                <a:cs typeface="+mn-cs"/>
              </a:rPr>
              <a:t>次方等于</a:t>
            </a:r>
            <a:r>
              <a:rPr lang="en-US" altLang="zh-CN" sz="1200" b="0" i="1" kern="1200">
                <a:solidFill>
                  <a:schemeClr val="tx1"/>
                </a:solidFill>
                <a:effectLst/>
                <a:latin typeface="+mn-lt"/>
                <a:ea typeface="+mn-ea"/>
                <a:cs typeface="+mn-cs"/>
              </a:rPr>
              <a:t>N</a:t>
            </a:r>
            <a:r>
              <a:rPr lang="zh-CN" altLang="en-US" sz="1200" b="0" i="0" kern="1200">
                <a:solidFill>
                  <a:schemeClr val="tx1"/>
                </a:solidFill>
                <a:effectLst/>
                <a:latin typeface="+mn-lt"/>
                <a:ea typeface="+mn-ea"/>
                <a:cs typeface="+mn-cs"/>
              </a:rPr>
              <a:t>（</a:t>
            </a:r>
            <a:r>
              <a:rPr lang="en-US" altLang="zh-CN" sz="1200" b="0" i="1" kern="1200">
                <a:solidFill>
                  <a:schemeClr val="tx1"/>
                </a:solidFill>
                <a:effectLst/>
                <a:latin typeface="+mn-lt"/>
                <a:ea typeface="+mn-ea"/>
                <a:cs typeface="+mn-cs"/>
              </a:rPr>
              <a:t>a</a:t>
            </a:r>
            <a:r>
              <a:rPr lang="en-US" altLang="zh-CN" sz="1200" b="0" i="0" kern="1200">
                <a:solidFill>
                  <a:schemeClr val="tx1"/>
                </a:solidFill>
                <a:effectLst/>
                <a:latin typeface="+mn-lt"/>
                <a:ea typeface="+mn-ea"/>
                <a:cs typeface="+mn-cs"/>
              </a:rPr>
              <a:t>&gt;0</a:t>
            </a:r>
            <a:r>
              <a:rPr lang="zh-CN" altLang="en-US" sz="1200" b="0" i="0" kern="1200">
                <a:solidFill>
                  <a:schemeClr val="tx1"/>
                </a:solidFill>
                <a:effectLst/>
                <a:latin typeface="+mn-lt"/>
                <a:ea typeface="+mn-ea"/>
                <a:cs typeface="+mn-cs"/>
              </a:rPr>
              <a:t>，且</a:t>
            </a:r>
            <a:r>
              <a:rPr lang="en-US" altLang="zh-CN" sz="1200" b="0" i="1" kern="1200">
                <a:solidFill>
                  <a:schemeClr val="tx1"/>
                </a:solidFill>
                <a:effectLst/>
                <a:latin typeface="+mn-lt"/>
                <a:ea typeface="+mn-ea"/>
                <a:cs typeface="+mn-cs"/>
              </a:rPr>
              <a:t>a</a:t>
            </a:r>
            <a:r>
              <a:rPr lang="en-US" altLang="zh-CN" sz="1200" b="0" i="0" kern="1200">
                <a:solidFill>
                  <a:schemeClr val="tx1"/>
                </a:solidFill>
                <a:effectLst/>
                <a:latin typeface="+mn-lt"/>
                <a:ea typeface="+mn-ea"/>
                <a:cs typeface="+mn-cs"/>
              </a:rPr>
              <a:t>≠1</a:t>
            </a:r>
            <a:r>
              <a:rPr lang="zh-CN" altLang="en-US" sz="1200" b="0" i="0" kern="1200">
                <a:solidFill>
                  <a:schemeClr val="tx1"/>
                </a:solidFill>
                <a:effectLst/>
                <a:latin typeface="+mn-lt"/>
                <a:ea typeface="+mn-ea"/>
                <a:cs typeface="+mn-cs"/>
              </a:rPr>
              <a:t>），那么数</a:t>
            </a:r>
            <a:r>
              <a:rPr lang="en-US" altLang="zh-CN" sz="1200" b="0" i="1" kern="1200">
                <a:solidFill>
                  <a:schemeClr val="tx1"/>
                </a:solidFill>
                <a:effectLst/>
                <a:latin typeface="+mn-lt"/>
                <a:ea typeface="+mn-ea"/>
                <a:cs typeface="+mn-cs"/>
              </a:rPr>
              <a:t>x</a:t>
            </a:r>
            <a:r>
              <a:rPr lang="zh-CN" altLang="en-US" sz="1200" b="0" i="0" kern="1200">
                <a:solidFill>
                  <a:schemeClr val="tx1"/>
                </a:solidFill>
                <a:effectLst/>
                <a:latin typeface="+mn-lt"/>
                <a:ea typeface="+mn-ea"/>
                <a:cs typeface="+mn-cs"/>
              </a:rPr>
              <a:t>叫做以</a:t>
            </a:r>
            <a:r>
              <a:rPr lang="en-US" altLang="zh-CN" sz="1200" b="0" i="1" kern="1200">
                <a:solidFill>
                  <a:schemeClr val="tx1"/>
                </a:solidFill>
                <a:effectLst/>
                <a:latin typeface="+mn-lt"/>
                <a:ea typeface="+mn-ea"/>
                <a:cs typeface="+mn-cs"/>
              </a:rPr>
              <a:t>a</a:t>
            </a:r>
            <a:r>
              <a:rPr lang="zh-CN" altLang="en-US" sz="1200" b="0" i="0" kern="1200">
                <a:solidFill>
                  <a:schemeClr val="tx1"/>
                </a:solidFill>
                <a:effectLst/>
                <a:latin typeface="+mn-lt"/>
                <a:ea typeface="+mn-ea"/>
                <a:cs typeface="+mn-cs"/>
              </a:rPr>
              <a:t>为底</a:t>
            </a:r>
            <a:r>
              <a:rPr lang="en-US" altLang="zh-CN" sz="1200" b="0" i="1" kern="1200">
                <a:solidFill>
                  <a:schemeClr val="tx1"/>
                </a:solidFill>
                <a:effectLst/>
                <a:latin typeface="+mn-lt"/>
                <a:ea typeface="+mn-ea"/>
                <a:cs typeface="+mn-cs"/>
              </a:rPr>
              <a:t>N</a:t>
            </a:r>
            <a:r>
              <a:rPr lang="zh-CN" altLang="en-US" sz="1200" b="0" i="0" kern="1200">
                <a:solidFill>
                  <a:schemeClr val="tx1"/>
                </a:solidFill>
                <a:effectLst/>
                <a:latin typeface="+mn-lt"/>
                <a:ea typeface="+mn-ea"/>
                <a:cs typeface="+mn-cs"/>
              </a:rPr>
              <a:t>的对数（</a:t>
            </a:r>
            <a:r>
              <a:rPr lang="en-US" altLang="zh-CN" sz="1200" b="0" i="0" kern="1200">
                <a:solidFill>
                  <a:schemeClr val="tx1"/>
                </a:solidFill>
                <a:effectLst/>
                <a:latin typeface="+mn-lt"/>
                <a:ea typeface="+mn-ea"/>
                <a:cs typeface="+mn-cs"/>
              </a:rPr>
              <a:t>logarithm</a:t>
            </a:r>
            <a:r>
              <a:rPr lang="zh-CN" altLang="en-US" sz="1200" b="0" i="0" kern="1200">
                <a:solidFill>
                  <a:schemeClr val="tx1"/>
                </a:solidFill>
                <a:effectLst/>
                <a:latin typeface="+mn-lt"/>
                <a:ea typeface="+mn-ea"/>
                <a:cs typeface="+mn-cs"/>
              </a:rPr>
              <a:t>），记作  </a:t>
            </a:r>
          </a:p>
          <a:p>
            <a:r>
              <a:rPr lang="zh-CN" altLang="en-US" sz="1200" b="0" i="0" kern="1200">
                <a:solidFill>
                  <a:schemeClr val="tx1"/>
                </a:solidFill>
                <a:effectLst/>
                <a:latin typeface="+mn-lt"/>
                <a:ea typeface="+mn-ea"/>
                <a:cs typeface="+mn-cs"/>
              </a:rPr>
              <a:t>。其中，</a:t>
            </a:r>
            <a:r>
              <a:rPr lang="en-US" altLang="zh-CN" sz="1200" b="0" i="1" kern="1200">
                <a:solidFill>
                  <a:schemeClr val="tx1"/>
                </a:solidFill>
                <a:effectLst/>
                <a:latin typeface="+mn-lt"/>
                <a:ea typeface="+mn-ea"/>
                <a:cs typeface="+mn-cs"/>
              </a:rPr>
              <a:t>a</a:t>
            </a:r>
            <a:r>
              <a:rPr lang="zh-CN" altLang="en-US" sz="1200" b="0" i="0" kern="1200">
                <a:solidFill>
                  <a:schemeClr val="tx1"/>
                </a:solidFill>
                <a:effectLst/>
                <a:latin typeface="+mn-lt"/>
                <a:ea typeface="+mn-ea"/>
                <a:cs typeface="+mn-cs"/>
              </a:rPr>
              <a:t>叫做对数的</a:t>
            </a:r>
            <a:r>
              <a:rPr lang="zh-CN" altLang="en-US" sz="1200" b="0" i="0" u="none" strike="noStrike" kern="1200">
                <a:solidFill>
                  <a:schemeClr val="tx1"/>
                </a:solidFill>
                <a:effectLst/>
                <a:latin typeface="+mn-lt"/>
                <a:ea typeface="+mn-ea"/>
                <a:cs typeface="+mn-cs"/>
                <a:hlinkClick r:id="rId3"/>
              </a:rPr>
              <a:t>底数</a:t>
            </a:r>
            <a:r>
              <a:rPr lang="zh-CN" altLang="en-US" sz="1200" b="0" i="0" kern="1200">
                <a:solidFill>
                  <a:schemeClr val="tx1"/>
                </a:solidFill>
                <a:effectLst/>
                <a:latin typeface="+mn-lt"/>
                <a:ea typeface="+mn-ea"/>
                <a:cs typeface="+mn-cs"/>
              </a:rPr>
              <a:t>，</a:t>
            </a:r>
            <a:r>
              <a:rPr lang="en-US" altLang="zh-CN" sz="1200" b="0" i="1" kern="1200">
                <a:solidFill>
                  <a:schemeClr val="tx1"/>
                </a:solidFill>
                <a:effectLst/>
                <a:latin typeface="+mn-lt"/>
                <a:ea typeface="+mn-ea"/>
                <a:cs typeface="+mn-cs"/>
              </a:rPr>
              <a:t>N</a:t>
            </a:r>
            <a:r>
              <a:rPr lang="zh-CN" altLang="en-US" sz="1200" b="0" i="0" kern="1200">
                <a:solidFill>
                  <a:schemeClr val="tx1"/>
                </a:solidFill>
                <a:effectLst/>
                <a:latin typeface="+mn-lt"/>
                <a:ea typeface="+mn-ea"/>
                <a:cs typeface="+mn-cs"/>
              </a:rPr>
              <a:t>叫做</a:t>
            </a:r>
            <a:r>
              <a:rPr lang="zh-CN" altLang="en-US" sz="1200" b="0" i="0" u="none" strike="noStrike" kern="1200">
                <a:solidFill>
                  <a:schemeClr val="tx1"/>
                </a:solidFill>
                <a:effectLst/>
                <a:latin typeface="+mn-lt"/>
                <a:ea typeface="+mn-ea"/>
                <a:cs typeface="+mn-cs"/>
                <a:hlinkClick r:id="rId4"/>
              </a:rPr>
              <a:t>真数</a:t>
            </a:r>
            <a:r>
              <a:rPr lang="zh-CN" altLang="en-US" sz="1200" b="0" i="0" kern="1200">
                <a:solidFill>
                  <a:schemeClr val="tx1"/>
                </a:solidFill>
                <a:effectLst/>
                <a:latin typeface="+mn-lt"/>
                <a:ea typeface="+mn-ea"/>
                <a:cs typeface="+mn-cs"/>
              </a:rPr>
              <a:t>，</a:t>
            </a:r>
            <a:r>
              <a:rPr lang="en-US" altLang="zh-CN" sz="1200" b="0" i="1" kern="1200">
                <a:solidFill>
                  <a:schemeClr val="tx1"/>
                </a:solidFill>
                <a:effectLst/>
                <a:latin typeface="+mn-lt"/>
                <a:ea typeface="+mn-ea"/>
                <a:cs typeface="+mn-cs"/>
              </a:rPr>
              <a:t>x</a:t>
            </a:r>
            <a:r>
              <a:rPr lang="zh-CN" altLang="en-US" sz="1200" b="0" i="0" kern="1200">
                <a:solidFill>
                  <a:schemeClr val="tx1"/>
                </a:solidFill>
                <a:effectLst/>
                <a:latin typeface="+mn-lt"/>
                <a:ea typeface="+mn-ea"/>
                <a:cs typeface="+mn-cs"/>
              </a:rPr>
              <a:t>叫做“以</a:t>
            </a:r>
            <a:r>
              <a:rPr lang="en-US" altLang="zh-CN" sz="1200" b="0" i="1" kern="1200">
                <a:solidFill>
                  <a:schemeClr val="tx1"/>
                </a:solidFill>
                <a:effectLst/>
                <a:latin typeface="+mn-lt"/>
                <a:ea typeface="+mn-ea"/>
                <a:cs typeface="+mn-cs"/>
              </a:rPr>
              <a:t>a</a:t>
            </a:r>
            <a:r>
              <a:rPr lang="zh-CN" altLang="en-US" sz="1200" b="0" i="0" kern="1200">
                <a:solidFill>
                  <a:schemeClr val="tx1"/>
                </a:solidFill>
                <a:effectLst/>
                <a:latin typeface="+mn-lt"/>
                <a:ea typeface="+mn-ea"/>
                <a:cs typeface="+mn-cs"/>
              </a:rPr>
              <a:t>为底</a:t>
            </a:r>
            <a:r>
              <a:rPr lang="en-US" altLang="zh-CN" sz="1200" b="0" i="1" kern="1200">
                <a:solidFill>
                  <a:schemeClr val="tx1"/>
                </a:solidFill>
                <a:effectLst/>
                <a:latin typeface="+mn-lt"/>
                <a:ea typeface="+mn-ea"/>
                <a:cs typeface="+mn-cs"/>
              </a:rPr>
              <a:t>N</a:t>
            </a:r>
            <a:r>
              <a:rPr lang="zh-CN" altLang="en-US" sz="1200" b="0" i="0" kern="1200">
                <a:solidFill>
                  <a:schemeClr val="tx1"/>
                </a:solidFill>
                <a:effectLst/>
                <a:latin typeface="+mn-lt"/>
                <a:ea typeface="+mn-ea"/>
                <a:cs typeface="+mn-cs"/>
              </a:rPr>
              <a:t>的</a:t>
            </a:r>
            <a:r>
              <a:rPr lang="zh-CN" altLang="en-US" sz="1200" b="1" i="0" kern="1200">
                <a:solidFill>
                  <a:schemeClr val="tx1"/>
                </a:solidFill>
                <a:effectLst/>
                <a:latin typeface="+mn-lt"/>
                <a:ea typeface="+mn-ea"/>
                <a:cs typeface="+mn-cs"/>
              </a:rPr>
              <a:t>对数</a:t>
            </a:r>
            <a:r>
              <a:rPr lang="zh-CN" altLang="en-US" sz="1200" b="0" i="0" kern="1200">
                <a:solidFill>
                  <a:schemeClr val="tx1"/>
                </a:solidFill>
                <a:effectLst/>
                <a:latin typeface="+mn-lt"/>
                <a:ea typeface="+mn-ea"/>
                <a:cs typeface="+mn-cs"/>
              </a:rPr>
              <a:t>”。</a:t>
            </a:r>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79</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r>
              <a:rPr lang="en-US" altLang="zh-CN">
                <a:ea typeface="宋体" charset="-122"/>
              </a:rPr>
              <a:t>//</a:t>
            </a:r>
            <a:r>
              <a:rPr lang="zh-CN" altLang="en-US">
                <a:ea typeface="宋体" charset="-122"/>
              </a:rPr>
              <a:t>理解</a:t>
            </a:r>
            <a:r>
              <a:rPr lang="en-US" altLang="zh-CN">
                <a:ea typeface="宋体" charset="-122"/>
              </a:rPr>
              <a:t>log </a:t>
            </a:r>
          </a:p>
          <a:p>
            <a:r>
              <a:rPr lang="zh-CN" altLang="en-US" sz="1200" b="0" i="0" kern="1200">
                <a:solidFill>
                  <a:schemeClr val="tx1"/>
                </a:solidFill>
                <a:effectLst/>
                <a:latin typeface="+mn-lt"/>
                <a:ea typeface="+mn-ea"/>
                <a:cs typeface="+mn-cs"/>
              </a:rPr>
              <a:t>如果 ，即</a:t>
            </a:r>
            <a:r>
              <a:rPr lang="en-US" altLang="zh-CN" sz="1200" b="0" i="1" kern="1200">
                <a:solidFill>
                  <a:schemeClr val="tx1"/>
                </a:solidFill>
                <a:effectLst/>
                <a:latin typeface="+mn-lt"/>
                <a:ea typeface="+mn-ea"/>
                <a:cs typeface="+mn-cs"/>
              </a:rPr>
              <a:t>a</a:t>
            </a:r>
            <a:r>
              <a:rPr lang="zh-CN" altLang="en-US" sz="1200" b="0" i="0" kern="1200">
                <a:solidFill>
                  <a:schemeClr val="tx1"/>
                </a:solidFill>
                <a:effectLst/>
                <a:latin typeface="+mn-lt"/>
                <a:ea typeface="+mn-ea"/>
                <a:cs typeface="+mn-cs"/>
              </a:rPr>
              <a:t>的</a:t>
            </a:r>
            <a:r>
              <a:rPr lang="en-US" altLang="zh-CN" sz="1200" b="0" i="1" kern="1200">
                <a:solidFill>
                  <a:schemeClr val="tx1"/>
                </a:solidFill>
                <a:effectLst/>
                <a:latin typeface="+mn-lt"/>
                <a:ea typeface="+mn-ea"/>
                <a:cs typeface="+mn-cs"/>
              </a:rPr>
              <a:t>x</a:t>
            </a:r>
            <a:r>
              <a:rPr lang="zh-CN" altLang="en-US" sz="1200" b="0" i="0" kern="1200">
                <a:solidFill>
                  <a:schemeClr val="tx1"/>
                </a:solidFill>
                <a:effectLst/>
                <a:latin typeface="+mn-lt"/>
                <a:ea typeface="+mn-ea"/>
                <a:cs typeface="+mn-cs"/>
              </a:rPr>
              <a:t>次方等于</a:t>
            </a:r>
            <a:r>
              <a:rPr lang="en-US" altLang="zh-CN" sz="1200" b="0" i="1" kern="1200">
                <a:solidFill>
                  <a:schemeClr val="tx1"/>
                </a:solidFill>
                <a:effectLst/>
                <a:latin typeface="+mn-lt"/>
                <a:ea typeface="+mn-ea"/>
                <a:cs typeface="+mn-cs"/>
              </a:rPr>
              <a:t>N</a:t>
            </a:r>
            <a:r>
              <a:rPr lang="zh-CN" altLang="en-US" sz="1200" b="0" i="0" kern="1200">
                <a:solidFill>
                  <a:schemeClr val="tx1"/>
                </a:solidFill>
                <a:effectLst/>
                <a:latin typeface="+mn-lt"/>
                <a:ea typeface="+mn-ea"/>
                <a:cs typeface="+mn-cs"/>
              </a:rPr>
              <a:t>（</a:t>
            </a:r>
            <a:r>
              <a:rPr lang="en-US" altLang="zh-CN" sz="1200" b="0" i="1" kern="1200">
                <a:solidFill>
                  <a:schemeClr val="tx1"/>
                </a:solidFill>
                <a:effectLst/>
                <a:latin typeface="+mn-lt"/>
                <a:ea typeface="+mn-ea"/>
                <a:cs typeface="+mn-cs"/>
              </a:rPr>
              <a:t>a</a:t>
            </a:r>
            <a:r>
              <a:rPr lang="en-US" altLang="zh-CN" sz="1200" b="0" i="0" kern="1200">
                <a:solidFill>
                  <a:schemeClr val="tx1"/>
                </a:solidFill>
                <a:effectLst/>
                <a:latin typeface="+mn-lt"/>
                <a:ea typeface="+mn-ea"/>
                <a:cs typeface="+mn-cs"/>
              </a:rPr>
              <a:t>&gt;0</a:t>
            </a:r>
            <a:r>
              <a:rPr lang="zh-CN" altLang="en-US" sz="1200" b="0" i="0" kern="1200">
                <a:solidFill>
                  <a:schemeClr val="tx1"/>
                </a:solidFill>
                <a:effectLst/>
                <a:latin typeface="+mn-lt"/>
                <a:ea typeface="+mn-ea"/>
                <a:cs typeface="+mn-cs"/>
              </a:rPr>
              <a:t>，且</a:t>
            </a:r>
            <a:r>
              <a:rPr lang="en-US" altLang="zh-CN" sz="1200" b="0" i="1" kern="1200">
                <a:solidFill>
                  <a:schemeClr val="tx1"/>
                </a:solidFill>
                <a:effectLst/>
                <a:latin typeface="+mn-lt"/>
                <a:ea typeface="+mn-ea"/>
                <a:cs typeface="+mn-cs"/>
              </a:rPr>
              <a:t>a</a:t>
            </a:r>
            <a:r>
              <a:rPr lang="en-US" altLang="zh-CN" sz="1200" b="0" i="0" kern="1200">
                <a:solidFill>
                  <a:schemeClr val="tx1"/>
                </a:solidFill>
                <a:effectLst/>
                <a:latin typeface="+mn-lt"/>
                <a:ea typeface="+mn-ea"/>
                <a:cs typeface="+mn-cs"/>
              </a:rPr>
              <a:t>≠1</a:t>
            </a:r>
            <a:r>
              <a:rPr lang="zh-CN" altLang="en-US" sz="1200" b="0" i="0" kern="1200">
                <a:solidFill>
                  <a:schemeClr val="tx1"/>
                </a:solidFill>
                <a:effectLst/>
                <a:latin typeface="+mn-lt"/>
                <a:ea typeface="+mn-ea"/>
                <a:cs typeface="+mn-cs"/>
              </a:rPr>
              <a:t>），那么数</a:t>
            </a:r>
            <a:r>
              <a:rPr lang="en-US" altLang="zh-CN" sz="1200" b="0" i="1" kern="1200">
                <a:solidFill>
                  <a:schemeClr val="tx1"/>
                </a:solidFill>
                <a:effectLst/>
                <a:latin typeface="+mn-lt"/>
                <a:ea typeface="+mn-ea"/>
                <a:cs typeface="+mn-cs"/>
              </a:rPr>
              <a:t>x</a:t>
            </a:r>
            <a:r>
              <a:rPr lang="zh-CN" altLang="en-US" sz="1200" b="0" i="0" kern="1200">
                <a:solidFill>
                  <a:schemeClr val="tx1"/>
                </a:solidFill>
                <a:effectLst/>
                <a:latin typeface="+mn-lt"/>
                <a:ea typeface="+mn-ea"/>
                <a:cs typeface="+mn-cs"/>
              </a:rPr>
              <a:t>叫做以</a:t>
            </a:r>
            <a:r>
              <a:rPr lang="en-US" altLang="zh-CN" sz="1200" b="0" i="1" kern="1200">
                <a:solidFill>
                  <a:schemeClr val="tx1"/>
                </a:solidFill>
                <a:effectLst/>
                <a:latin typeface="+mn-lt"/>
                <a:ea typeface="+mn-ea"/>
                <a:cs typeface="+mn-cs"/>
              </a:rPr>
              <a:t>a</a:t>
            </a:r>
            <a:r>
              <a:rPr lang="zh-CN" altLang="en-US" sz="1200" b="0" i="0" kern="1200">
                <a:solidFill>
                  <a:schemeClr val="tx1"/>
                </a:solidFill>
                <a:effectLst/>
                <a:latin typeface="+mn-lt"/>
                <a:ea typeface="+mn-ea"/>
                <a:cs typeface="+mn-cs"/>
              </a:rPr>
              <a:t>为底</a:t>
            </a:r>
            <a:r>
              <a:rPr lang="en-US" altLang="zh-CN" sz="1200" b="0" i="1" kern="1200">
                <a:solidFill>
                  <a:schemeClr val="tx1"/>
                </a:solidFill>
                <a:effectLst/>
                <a:latin typeface="+mn-lt"/>
                <a:ea typeface="+mn-ea"/>
                <a:cs typeface="+mn-cs"/>
              </a:rPr>
              <a:t>N</a:t>
            </a:r>
            <a:r>
              <a:rPr lang="zh-CN" altLang="en-US" sz="1200" b="0" i="0" kern="1200">
                <a:solidFill>
                  <a:schemeClr val="tx1"/>
                </a:solidFill>
                <a:effectLst/>
                <a:latin typeface="+mn-lt"/>
                <a:ea typeface="+mn-ea"/>
                <a:cs typeface="+mn-cs"/>
              </a:rPr>
              <a:t>的对数（</a:t>
            </a:r>
            <a:r>
              <a:rPr lang="en-US" altLang="zh-CN" sz="1200" b="0" i="0" kern="1200">
                <a:solidFill>
                  <a:schemeClr val="tx1"/>
                </a:solidFill>
                <a:effectLst/>
                <a:latin typeface="+mn-lt"/>
                <a:ea typeface="+mn-ea"/>
                <a:cs typeface="+mn-cs"/>
              </a:rPr>
              <a:t>logarithm</a:t>
            </a:r>
            <a:r>
              <a:rPr lang="zh-CN" altLang="en-US" sz="1200" b="0" i="0" kern="1200">
                <a:solidFill>
                  <a:schemeClr val="tx1"/>
                </a:solidFill>
                <a:effectLst/>
                <a:latin typeface="+mn-lt"/>
                <a:ea typeface="+mn-ea"/>
                <a:cs typeface="+mn-cs"/>
              </a:rPr>
              <a:t>），记作  </a:t>
            </a:r>
          </a:p>
          <a:p>
            <a:r>
              <a:rPr lang="zh-CN" altLang="en-US" sz="1200" b="0" i="0" kern="1200">
                <a:solidFill>
                  <a:schemeClr val="tx1"/>
                </a:solidFill>
                <a:effectLst/>
                <a:latin typeface="+mn-lt"/>
                <a:ea typeface="+mn-ea"/>
                <a:cs typeface="+mn-cs"/>
              </a:rPr>
              <a:t>。其中，</a:t>
            </a:r>
            <a:r>
              <a:rPr lang="en-US" altLang="zh-CN" sz="1200" b="0" i="1" kern="1200">
                <a:solidFill>
                  <a:schemeClr val="tx1"/>
                </a:solidFill>
                <a:effectLst/>
                <a:latin typeface="+mn-lt"/>
                <a:ea typeface="+mn-ea"/>
                <a:cs typeface="+mn-cs"/>
              </a:rPr>
              <a:t>a</a:t>
            </a:r>
            <a:r>
              <a:rPr lang="zh-CN" altLang="en-US" sz="1200" b="0" i="0" kern="1200">
                <a:solidFill>
                  <a:schemeClr val="tx1"/>
                </a:solidFill>
                <a:effectLst/>
                <a:latin typeface="+mn-lt"/>
                <a:ea typeface="+mn-ea"/>
                <a:cs typeface="+mn-cs"/>
              </a:rPr>
              <a:t>叫做对数的</a:t>
            </a:r>
            <a:r>
              <a:rPr lang="zh-CN" altLang="en-US" sz="1200" b="0" i="0" u="none" strike="noStrike" kern="1200">
                <a:solidFill>
                  <a:schemeClr val="tx1"/>
                </a:solidFill>
                <a:effectLst/>
                <a:latin typeface="+mn-lt"/>
                <a:ea typeface="+mn-ea"/>
                <a:cs typeface="+mn-cs"/>
                <a:hlinkClick r:id="rId3"/>
              </a:rPr>
              <a:t>底数</a:t>
            </a:r>
            <a:r>
              <a:rPr lang="zh-CN" altLang="en-US" sz="1200" b="0" i="0" kern="1200">
                <a:solidFill>
                  <a:schemeClr val="tx1"/>
                </a:solidFill>
                <a:effectLst/>
                <a:latin typeface="+mn-lt"/>
                <a:ea typeface="+mn-ea"/>
                <a:cs typeface="+mn-cs"/>
              </a:rPr>
              <a:t>，</a:t>
            </a:r>
            <a:r>
              <a:rPr lang="en-US" altLang="zh-CN" sz="1200" b="0" i="1" kern="1200">
                <a:solidFill>
                  <a:schemeClr val="tx1"/>
                </a:solidFill>
                <a:effectLst/>
                <a:latin typeface="+mn-lt"/>
                <a:ea typeface="+mn-ea"/>
                <a:cs typeface="+mn-cs"/>
              </a:rPr>
              <a:t>N</a:t>
            </a:r>
            <a:r>
              <a:rPr lang="zh-CN" altLang="en-US" sz="1200" b="0" i="0" kern="1200">
                <a:solidFill>
                  <a:schemeClr val="tx1"/>
                </a:solidFill>
                <a:effectLst/>
                <a:latin typeface="+mn-lt"/>
                <a:ea typeface="+mn-ea"/>
                <a:cs typeface="+mn-cs"/>
              </a:rPr>
              <a:t>叫做</a:t>
            </a:r>
            <a:r>
              <a:rPr lang="zh-CN" altLang="en-US" sz="1200" b="0" i="0" u="none" strike="noStrike" kern="1200">
                <a:solidFill>
                  <a:schemeClr val="tx1"/>
                </a:solidFill>
                <a:effectLst/>
                <a:latin typeface="+mn-lt"/>
                <a:ea typeface="+mn-ea"/>
                <a:cs typeface="+mn-cs"/>
                <a:hlinkClick r:id="rId4"/>
              </a:rPr>
              <a:t>真数</a:t>
            </a:r>
            <a:r>
              <a:rPr lang="zh-CN" altLang="en-US" sz="1200" b="0" i="0" kern="1200">
                <a:solidFill>
                  <a:schemeClr val="tx1"/>
                </a:solidFill>
                <a:effectLst/>
                <a:latin typeface="+mn-lt"/>
                <a:ea typeface="+mn-ea"/>
                <a:cs typeface="+mn-cs"/>
              </a:rPr>
              <a:t>，</a:t>
            </a:r>
            <a:r>
              <a:rPr lang="en-US" altLang="zh-CN" sz="1200" b="0" i="1" kern="1200">
                <a:solidFill>
                  <a:schemeClr val="tx1"/>
                </a:solidFill>
                <a:effectLst/>
                <a:latin typeface="+mn-lt"/>
                <a:ea typeface="+mn-ea"/>
                <a:cs typeface="+mn-cs"/>
              </a:rPr>
              <a:t>x</a:t>
            </a:r>
            <a:r>
              <a:rPr lang="zh-CN" altLang="en-US" sz="1200" b="0" i="0" kern="1200">
                <a:solidFill>
                  <a:schemeClr val="tx1"/>
                </a:solidFill>
                <a:effectLst/>
                <a:latin typeface="+mn-lt"/>
                <a:ea typeface="+mn-ea"/>
                <a:cs typeface="+mn-cs"/>
              </a:rPr>
              <a:t>叫做“以</a:t>
            </a:r>
            <a:r>
              <a:rPr lang="en-US" altLang="zh-CN" sz="1200" b="0" i="1" kern="1200">
                <a:solidFill>
                  <a:schemeClr val="tx1"/>
                </a:solidFill>
                <a:effectLst/>
                <a:latin typeface="+mn-lt"/>
                <a:ea typeface="+mn-ea"/>
                <a:cs typeface="+mn-cs"/>
              </a:rPr>
              <a:t>a</a:t>
            </a:r>
            <a:r>
              <a:rPr lang="zh-CN" altLang="en-US" sz="1200" b="0" i="0" kern="1200">
                <a:solidFill>
                  <a:schemeClr val="tx1"/>
                </a:solidFill>
                <a:effectLst/>
                <a:latin typeface="+mn-lt"/>
                <a:ea typeface="+mn-ea"/>
                <a:cs typeface="+mn-cs"/>
              </a:rPr>
              <a:t>为底</a:t>
            </a:r>
            <a:r>
              <a:rPr lang="en-US" altLang="zh-CN" sz="1200" b="0" i="1" kern="1200">
                <a:solidFill>
                  <a:schemeClr val="tx1"/>
                </a:solidFill>
                <a:effectLst/>
                <a:latin typeface="+mn-lt"/>
                <a:ea typeface="+mn-ea"/>
                <a:cs typeface="+mn-cs"/>
              </a:rPr>
              <a:t>N</a:t>
            </a:r>
            <a:r>
              <a:rPr lang="zh-CN" altLang="en-US" sz="1200" b="0" i="0" kern="1200">
                <a:solidFill>
                  <a:schemeClr val="tx1"/>
                </a:solidFill>
                <a:effectLst/>
                <a:latin typeface="+mn-lt"/>
                <a:ea typeface="+mn-ea"/>
                <a:cs typeface="+mn-cs"/>
              </a:rPr>
              <a:t>的</a:t>
            </a:r>
            <a:r>
              <a:rPr lang="zh-CN" altLang="en-US" sz="1200" b="1" i="0" kern="1200">
                <a:solidFill>
                  <a:schemeClr val="tx1"/>
                </a:solidFill>
                <a:effectLst/>
                <a:latin typeface="+mn-lt"/>
                <a:ea typeface="+mn-ea"/>
                <a:cs typeface="+mn-cs"/>
              </a:rPr>
              <a:t>对数</a:t>
            </a:r>
            <a:r>
              <a:rPr lang="zh-CN" altLang="en-US" sz="1200" b="0" i="0" kern="1200">
                <a:solidFill>
                  <a:schemeClr val="tx1"/>
                </a:solidFill>
                <a:effectLst/>
                <a:latin typeface="+mn-lt"/>
                <a:ea typeface="+mn-ea"/>
                <a:cs typeface="+mn-cs"/>
              </a:rPr>
              <a:t>”。</a:t>
            </a:r>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80</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r>
              <a:rPr lang="en-US" altLang="zh-CN" sz="1200" b="1" kern="1200">
                <a:solidFill>
                  <a:schemeClr val="tx1"/>
                </a:solidFill>
                <a:effectLst/>
                <a:latin typeface="+mn-lt"/>
                <a:ea typeface="+mn-ea"/>
                <a:cs typeface="+mn-cs"/>
              </a:rPr>
              <a:t>//</a:t>
            </a:r>
            <a:r>
              <a:rPr lang="zh-CN" altLang="en-US" sz="1200" b="1" kern="1200">
                <a:solidFill>
                  <a:schemeClr val="tx1"/>
                </a:solidFill>
                <a:effectLst/>
                <a:latin typeface="+mn-lt"/>
                <a:ea typeface="+mn-ea"/>
                <a:cs typeface="+mn-cs"/>
              </a:rPr>
              <a:t>动态规划算法 如何讲解的步骤，直接看</a:t>
            </a:r>
            <a:r>
              <a:rPr lang="en-US" altLang="zh-CN" sz="1200" b="1" kern="1200">
                <a:solidFill>
                  <a:schemeClr val="tx1"/>
                </a:solidFill>
                <a:effectLst/>
                <a:latin typeface="+mn-lt"/>
                <a:ea typeface="+mn-ea"/>
                <a:cs typeface="+mn-cs"/>
              </a:rPr>
              <a:t>PPT</a:t>
            </a: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9</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r>
              <a:rPr lang="en-US" altLang="zh-CN">
                <a:ea typeface="宋体" charset="-122"/>
              </a:rPr>
              <a:t>//</a:t>
            </a:r>
            <a:r>
              <a:rPr lang="zh-CN" altLang="en-US">
                <a:ea typeface="宋体" charset="-122"/>
              </a:rPr>
              <a:t>理解</a:t>
            </a:r>
            <a:r>
              <a:rPr lang="en-US" altLang="zh-CN">
                <a:ea typeface="宋体" charset="-122"/>
              </a:rPr>
              <a:t>log </a:t>
            </a:r>
          </a:p>
          <a:p>
            <a:r>
              <a:rPr lang="zh-CN" altLang="en-US" sz="1200" b="0" i="0" kern="1200">
                <a:solidFill>
                  <a:schemeClr val="tx1"/>
                </a:solidFill>
                <a:effectLst/>
                <a:latin typeface="+mn-lt"/>
                <a:ea typeface="+mn-ea"/>
                <a:cs typeface="+mn-cs"/>
              </a:rPr>
              <a:t>如果 ，即</a:t>
            </a:r>
            <a:r>
              <a:rPr lang="en-US" altLang="zh-CN" sz="1200" b="0" i="1" kern="1200">
                <a:solidFill>
                  <a:schemeClr val="tx1"/>
                </a:solidFill>
                <a:effectLst/>
                <a:latin typeface="+mn-lt"/>
                <a:ea typeface="+mn-ea"/>
                <a:cs typeface="+mn-cs"/>
              </a:rPr>
              <a:t>a</a:t>
            </a:r>
            <a:r>
              <a:rPr lang="zh-CN" altLang="en-US" sz="1200" b="0" i="0" kern="1200">
                <a:solidFill>
                  <a:schemeClr val="tx1"/>
                </a:solidFill>
                <a:effectLst/>
                <a:latin typeface="+mn-lt"/>
                <a:ea typeface="+mn-ea"/>
                <a:cs typeface="+mn-cs"/>
              </a:rPr>
              <a:t>的</a:t>
            </a:r>
            <a:r>
              <a:rPr lang="en-US" altLang="zh-CN" sz="1200" b="0" i="1" kern="1200">
                <a:solidFill>
                  <a:schemeClr val="tx1"/>
                </a:solidFill>
                <a:effectLst/>
                <a:latin typeface="+mn-lt"/>
                <a:ea typeface="+mn-ea"/>
                <a:cs typeface="+mn-cs"/>
              </a:rPr>
              <a:t>x</a:t>
            </a:r>
            <a:r>
              <a:rPr lang="zh-CN" altLang="en-US" sz="1200" b="0" i="0" kern="1200">
                <a:solidFill>
                  <a:schemeClr val="tx1"/>
                </a:solidFill>
                <a:effectLst/>
                <a:latin typeface="+mn-lt"/>
                <a:ea typeface="+mn-ea"/>
                <a:cs typeface="+mn-cs"/>
              </a:rPr>
              <a:t>次方等于</a:t>
            </a:r>
            <a:r>
              <a:rPr lang="en-US" altLang="zh-CN" sz="1200" b="0" i="1" kern="1200">
                <a:solidFill>
                  <a:schemeClr val="tx1"/>
                </a:solidFill>
                <a:effectLst/>
                <a:latin typeface="+mn-lt"/>
                <a:ea typeface="+mn-ea"/>
                <a:cs typeface="+mn-cs"/>
              </a:rPr>
              <a:t>N</a:t>
            </a:r>
            <a:r>
              <a:rPr lang="zh-CN" altLang="en-US" sz="1200" b="0" i="0" kern="1200">
                <a:solidFill>
                  <a:schemeClr val="tx1"/>
                </a:solidFill>
                <a:effectLst/>
                <a:latin typeface="+mn-lt"/>
                <a:ea typeface="+mn-ea"/>
                <a:cs typeface="+mn-cs"/>
              </a:rPr>
              <a:t>（</a:t>
            </a:r>
            <a:r>
              <a:rPr lang="en-US" altLang="zh-CN" sz="1200" b="0" i="1" kern="1200">
                <a:solidFill>
                  <a:schemeClr val="tx1"/>
                </a:solidFill>
                <a:effectLst/>
                <a:latin typeface="+mn-lt"/>
                <a:ea typeface="+mn-ea"/>
                <a:cs typeface="+mn-cs"/>
              </a:rPr>
              <a:t>a</a:t>
            </a:r>
            <a:r>
              <a:rPr lang="en-US" altLang="zh-CN" sz="1200" b="0" i="0" kern="1200">
                <a:solidFill>
                  <a:schemeClr val="tx1"/>
                </a:solidFill>
                <a:effectLst/>
                <a:latin typeface="+mn-lt"/>
                <a:ea typeface="+mn-ea"/>
                <a:cs typeface="+mn-cs"/>
              </a:rPr>
              <a:t>&gt;0</a:t>
            </a:r>
            <a:r>
              <a:rPr lang="zh-CN" altLang="en-US" sz="1200" b="0" i="0" kern="1200">
                <a:solidFill>
                  <a:schemeClr val="tx1"/>
                </a:solidFill>
                <a:effectLst/>
                <a:latin typeface="+mn-lt"/>
                <a:ea typeface="+mn-ea"/>
                <a:cs typeface="+mn-cs"/>
              </a:rPr>
              <a:t>，且</a:t>
            </a:r>
            <a:r>
              <a:rPr lang="en-US" altLang="zh-CN" sz="1200" b="0" i="1" kern="1200">
                <a:solidFill>
                  <a:schemeClr val="tx1"/>
                </a:solidFill>
                <a:effectLst/>
                <a:latin typeface="+mn-lt"/>
                <a:ea typeface="+mn-ea"/>
                <a:cs typeface="+mn-cs"/>
              </a:rPr>
              <a:t>a</a:t>
            </a:r>
            <a:r>
              <a:rPr lang="en-US" altLang="zh-CN" sz="1200" b="0" i="0" kern="1200">
                <a:solidFill>
                  <a:schemeClr val="tx1"/>
                </a:solidFill>
                <a:effectLst/>
                <a:latin typeface="+mn-lt"/>
                <a:ea typeface="+mn-ea"/>
                <a:cs typeface="+mn-cs"/>
              </a:rPr>
              <a:t>≠1</a:t>
            </a:r>
            <a:r>
              <a:rPr lang="zh-CN" altLang="en-US" sz="1200" b="0" i="0" kern="1200">
                <a:solidFill>
                  <a:schemeClr val="tx1"/>
                </a:solidFill>
                <a:effectLst/>
                <a:latin typeface="+mn-lt"/>
                <a:ea typeface="+mn-ea"/>
                <a:cs typeface="+mn-cs"/>
              </a:rPr>
              <a:t>），那么数</a:t>
            </a:r>
            <a:r>
              <a:rPr lang="en-US" altLang="zh-CN" sz="1200" b="0" i="1" kern="1200">
                <a:solidFill>
                  <a:schemeClr val="tx1"/>
                </a:solidFill>
                <a:effectLst/>
                <a:latin typeface="+mn-lt"/>
                <a:ea typeface="+mn-ea"/>
                <a:cs typeface="+mn-cs"/>
              </a:rPr>
              <a:t>x</a:t>
            </a:r>
            <a:r>
              <a:rPr lang="zh-CN" altLang="en-US" sz="1200" b="0" i="0" kern="1200">
                <a:solidFill>
                  <a:schemeClr val="tx1"/>
                </a:solidFill>
                <a:effectLst/>
                <a:latin typeface="+mn-lt"/>
                <a:ea typeface="+mn-ea"/>
                <a:cs typeface="+mn-cs"/>
              </a:rPr>
              <a:t>叫做以</a:t>
            </a:r>
            <a:r>
              <a:rPr lang="en-US" altLang="zh-CN" sz="1200" b="0" i="1" kern="1200">
                <a:solidFill>
                  <a:schemeClr val="tx1"/>
                </a:solidFill>
                <a:effectLst/>
                <a:latin typeface="+mn-lt"/>
                <a:ea typeface="+mn-ea"/>
                <a:cs typeface="+mn-cs"/>
              </a:rPr>
              <a:t>a</a:t>
            </a:r>
            <a:r>
              <a:rPr lang="zh-CN" altLang="en-US" sz="1200" b="0" i="0" kern="1200">
                <a:solidFill>
                  <a:schemeClr val="tx1"/>
                </a:solidFill>
                <a:effectLst/>
                <a:latin typeface="+mn-lt"/>
                <a:ea typeface="+mn-ea"/>
                <a:cs typeface="+mn-cs"/>
              </a:rPr>
              <a:t>为底</a:t>
            </a:r>
            <a:r>
              <a:rPr lang="en-US" altLang="zh-CN" sz="1200" b="0" i="1" kern="1200">
                <a:solidFill>
                  <a:schemeClr val="tx1"/>
                </a:solidFill>
                <a:effectLst/>
                <a:latin typeface="+mn-lt"/>
                <a:ea typeface="+mn-ea"/>
                <a:cs typeface="+mn-cs"/>
              </a:rPr>
              <a:t>N</a:t>
            </a:r>
            <a:r>
              <a:rPr lang="zh-CN" altLang="en-US" sz="1200" b="0" i="0" kern="1200">
                <a:solidFill>
                  <a:schemeClr val="tx1"/>
                </a:solidFill>
                <a:effectLst/>
                <a:latin typeface="+mn-lt"/>
                <a:ea typeface="+mn-ea"/>
                <a:cs typeface="+mn-cs"/>
              </a:rPr>
              <a:t>的对数（</a:t>
            </a:r>
            <a:r>
              <a:rPr lang="en-US" altLang="zh-CN" sz="1200" b="0" i="0" kern="1200">
                <a:solidFill>
                  <a:schemeClr val="tx1"/>
                </a:solidFill>
                <a:effectLst/>
                <a:latin typeface="+mn-lt"/>
                <a:ea typeface="+mn-ea"/>
                <a:cs typeface="+mn-cs"/>
              </a:rPr>
              <a:t>logarithm</a:t>
            </a:r>
            <a:r>
              <a:rPr lang="zh-CN" altLang="en-US" sz="1200" b="0" i="0" kern="1200">
                <a:solidFill>
                  <a:schemeClr val="tx1"/>
                </a:solidFill>
                <a:effectLst/>
                <a:latin typeface="+mn-lt"/>
                <a:ea typeface="+mn-ea"/>
                <a:cs typeface="+mn-cs"/>
              </a:rPr>
              <a:t>），记作  </a:t>
            </a:r>
          </a:p>
          <a:p>
            <a:r>
              <a:rPr lang="zh-CN" altLang="en-US" sz="1200" b="0" i="0" kern="1200">
                <a:solidFill>
                  <a:schemeClr val="tx1"/>
                </a:solidFill>
                <a:effectLst/>
                <a:latin typeface="+mn-lt"/>
                <a:ea typeface="+mn-ea"/>
                <a:cs typeface="+mn-cs"/>
              </a:rPr>
              <a:t>。其中，</a:t>
            </a:r>
            <a:r>
              <a:rPr lang="en-US" altLang="zh-CN" sz="1200" b="0" i="1" kern="1200">
                <a:solidFill>
                  <a:schemeClr val="tx1"/>
                </a:solidFill>
                <a:effectLst/>
                <a:latin typeface="+mn-lt"/>
                <a:ea typeface="+mn-ea"/>
                <a:cs typeface="+mn-cs"/>
              </a:rPr>
              <a:t>a</a:t>
            </a:r>
            <a:r>
              <a:rPr lang="zh-CN" altLang="en-US" sz="1200" b="0" i="0" kern="1200">
                <a:solidFill>
                  <a:schemeClr val="tx1"/>
                </a:solidFill>
                <a:effectLst/>
                <a:latin typeface="+mn-lt"/>
                <a:ea typeface="+mn-ea"/>
                <a:cs typeface="+mn-cs"/>
              </a:rPr>
              <a:t>叫做对数的</a:t>
            </a:r>
            <a:r>
              <a:rPr lang="zh-CN" altLang="en-US" sz="1200" b="0" i="0" u="none" strike="noStrike" kern="1200">
                <a:solidFill>
                  <a:schemeClr val="tx1"/>
                </a:solidFill>
                <a:effectLst/>
                <a:latin typeface="+mn-lt"/>
                <a:ea typeface="+mn-ea"/>
                <a:cs typeface="+mn-cs"/>
                <a:hlinkClick r:id="rId3"/>
              </a:rPr>
              <a:t>底数</a:t>
            </a:r>
            <a:r>
              <a:rPr lang="zh-CN" altLang="en-US" sz="1200" b="0" i="0" kern="1200">
                <a:solidFill>
                  <a:schemeClr val="tx1"/>
                </a:solidFill>
                <a:effectLst/>
                <a:latin typeface="+mn-lt"/>
                <a:ea typeface="+mn-ea"/>
                <a:cs typeface="+mn-cs"/>
              </a:rPr>
              <a:t>，</a:t>
            </a:r>
            <a:r>
              <a:rPr lang="en-US" altLang="zh-CN" sz="1200" b="0" i="1" kern="1200">
                <a:solidFill>
                  <a:schemeClr val="tx1"/>
                </a:solidFill>
                <a:effectLst/>
                <a:latin typeface="+mn-lt"/>
                <a:ea typeface="+mn-ea"/>
                <a:cs typeface="+mn-cs"/>
              </a:rPr>
              <a:t>N</a:t>
            </a:r>
            <a:r>
              <a:rPr lang="zh-CN" altLang="en-US" sz="1200" b="0" i="0" kern="1200">
                <a:solidFill>
                  <a:schemeClr val="tx1"/>
                </a:solidFill>
                <a:effectLst/>
                <a:latin typeface="+mn-lt"/>
                <a:ea typeface="+mn-ea"/>
                <a:cs typeface="+mn-cs"/>
              </a:rPr>
              <a:t>叫做</a:t>
            </a:r>
            <a:r>
              <a:rPr lang="zh-CN" altLang="en-US" sz="1200" b="0" i="0" u="none" strike="noStrike" kern="1200">
                <a:solidFill>
                  <a:schemeClr val="tx1"/>
                </a:solidFill>
                <a:effectLst/>
                <a:latin typeface="+mn-lt"/>
                <a:ea typeface="+mn-ea"/>
                <a:cs typeface="+mn-cs"/>
                <a:hlinkClick r:id="rId4"/>
              </a:rPr>
              <a:t>真数</a:t>
            </a:r>
            <a:r>
              <a:rPr lang="zh-CN" altLang="en-US" sz="1200" b="0" i="0" kern="1200">
                <a:solidFill>
                  <a:schemeClr val="tx1"/>
                </a:solidFill>
                <a:effectLst/>
                <a:latin typeface="+mn-lt"/>
                <a:ea typeface="+mn-ea"/>
                <a:cs typeface="+mn-cs"/>
              </a:rPr>
              <a:t>，</a:t>
            </a:r>
            <a:r>
              <a:rPr lang="en-US" altLang="zh-CN" sz="1200" b="0" i="1" kern="1200">
                <a:solidFill>
                  <a:schemeClr val="tx1"/>
                </a:solidFill>
                <a:effectLst/>
                <a:latin typeface="+mn-lt"/>
                <a:ea typeface="+mn-ea"/>
                <a:cs typeface="+mn-cs"/>
              </a:rPr>
              <a:t>x</a:t>
            </a:r>
            <a:r>
              <a:rPr lang="zh-CN" altLang="en-US" sz="1200" b="0" i="0" kern="1200">
                <a:solidFill>
                  <a:schemeClr val="tx1"/>
                </a:solidFill>
                <a:effectLst/>
                <a:latin typeface="+mn-lt"/>
                <a:ea typeface="+mn-ea"/>
                <a:cs typeface="+mn-cs"/>
              </a:rPr>
              <a:t>叫做“以</a:t>
            </a:r>
            <a:r>
              <a:rPr lang="en-US" altLang="zh-CN" sz="1200" b="0" i="1" kern="1200">
                <a:solidFill>
                  <a:schemeClr val="tx1"/>
                </a:solidFill>
                <a:effectLst/>
                <a:latin typeface="+mn-lt"/>
                <a:ea typeface="+mn-ea"/>
                <a:cs typeface="+mn-cs"/>
              </a:rPr>
              <a:t>a</a:t>
            </a:r>
            <a:r>
              <a:rPr lang="zh-CN" altLang="en-US" sz="1200" b="0" i="0" kern="1200">
                <a:solidFill>
                  <a:schemeClr val="tx1"/>
                </a:solidFill>
                <a:effectLst/>
                <a:latin typeface="+mn-lt"/>
                <a:ea typeface="+mn-ea"/>
                <a:cs typeface="+mn-cs"/>
              </a:rPr>
              <a:t>为底</a:t>
            </a:r>
            <a:r>
              <a:rPr lang="en-US" altLang="zh-CN" sz="1200" b="0" i="1" kern="1200">
                <a:solidFill>
                  <a:schemeClr val="tx1"/>
                </a:solidFill>
                <a:effectLst/>
                <a:latin typeface="+mn-lt"/>
                <a:ea typeface="+mn-ea"/>
                <a:cs typeface="+mn-cs"/>
              </a:rPr>
              <a:t>N</a:t>
            </a:r>
            <a:r>
              <a:rPr lang="zh-CN" altLang="en-US" sz="1200" b="0" i="0" kern="1200">
                <a:solidFill>
                  <a:schemeClr val="tx1"/>
                </a:solidFill>
                <a:effectLst/>
                <a:latin typeface="+mn-lt"/>
                <a:ea typeface="+mn-ea"/>
                <a:cs typeface="+mn-cs"/>
              </a:rPr>
              <a:t>的</a:t>
            </a:r>
            <a:r>
              <a:rPr lang="zh-CN" altLang="en-US" sz="1200" b="1" i="0" kern="1200">
                <a:solidFill>
                  <a:schemeClr val="tx1"/>
                </a:solidFill>
                <a:effectLst/>
                <a:latin typeface="+mn-lt"/>
                <a:ea typeface="+mn-ea"/>
                <a:cs typeface="+mn-cs"/>
              </a:rPr>
              <a:t>对数</a:t>
            </a:r>
            <a:r>
              <a:rPr lang="zh-CN" altLang="en-US" sz="1200" b="0" i="0" kern="1200">
                <a:solidFill>
                  <a:schemeClr val="tx1"/>
                </a:solidFill>
                <a:effectLst/>
                <a:latin typeface="+mn-lt"/>
                <a:ea typeface="+mn-ea"/>
                <a:cs typeface="+mn-cs"/>
              </a:rPr>
              <a:t>”。</a:t>
            </a:r>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81</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r>
              <a:rPr lang="en-US" altLang="zh-CN">
                <a:ea typeface="宋体" charset="-122"/>
              </a:rPr>
              <a:t>//</a:t>
            </a:r>
            <a:r>
              <a:rPr lang="zh-CN" altLang="en-US">
                <a:ea typeface="宋体" charset="-122"/>
              </a:rPr>
              <a:t>理解</a:t>
            </a:r>
            <a:r>
              <a:rPr lang="en-US" altLang="zh-CN">
                <a:ea typeface="宋体" charset="-122"/>
              </a:rPr>
              <a:t>log </a:t>
            </a:r>
          </a:p>
          <a:p>
            <a:r>
              <a:rPr lang="zh-CN" altLang="en-US" sz="1200" b="0" i="0" kern="1200">
                <a:solidFill>
                  <a:schemeClr val="tx1"/>
                </a:solidFill>
                <a:effectLst/>
                <a:latin typeface="+mn-lt"/>
                <a:ea typeface="+mn-ea"/>
                <a:cs typeface="+mn-cs"/>
              </a:rPr>
              <a:t>如果 ，即</a:t>
            </a:r>
            <a:r>
              <a:rPr lang="en-US" altLang="zh-CN" sz="1200" b="0" i="1" kern="1200">
                <a:solidFill>
                  <a:schemeClr val="tx1"/>
                </a:solidFill>
                <a:effectLst/>
                <a:latin typeface="+mn-lt"/>
                <a:ea typeface="+mn-ea"/>
                <a:cs typeface="+mn-cs"/>
              </a:rPr>
              <a:t>a</a:t>
            </a:r>
            <a:r>
              <a:rPr lang="zh-CN" altLang="en-US" sz="1200" b="0" i="0" kern="1200">
                <a:solidFill>
                  <a:schemeClr val="tx1"/>
                </a:solidFill>
                <a:effectLst/>
                <a:latin typeface="+mn-lt"/>
                <a:ea typeface="+mn-ea"/>
                <a:cs typeface="+mn-cs"/>
              </a:rPr>
              <a:t>的</a:t>
            </a:r>
            <a:r>
              <a:rPr lang="en-US" altLang="zh-CN" sz="1200" b="0" i="1" kern="1200">
                <a:solidFill>
                  <a:schemeClr val="tx1"/>
                </a:solidFill>
                <a:effectLst/>
                <a:latin typeface="+mn-lt"/>
                <a:ea typeface="+mn-ea"/>
                <a:cs typeface="+mn-cs"/>
              </a:rPr>
              <a:t>x</a:t>
            </a:r>
            <a:r>
              <a:rPr lang="zh-CN" altLang="en-US" sz="1200" b="0" i="0" kern="1200">
                <a:solidFill>
                  <a:schemeClr val="tx1"/>
                </a:solidFill>
                <a:effectLst/>
                <a:latin typeface="+mn-lt"/>
                <a:ea typeface="+mn-ea"/>
                <a:cs typeface="+mn-cs"/>
              </a:rPr>
              <a:t>次方等于</a:t>
            </a:r>
            <a:r>
              <a:rPr lang="en-US" altLang="zh-CN" sz="1200" b="0" i="1" kern="1200">
                <a:solidFill>
                  <a:schemeClr val="tx1"/>
                </a:solidFill>
                <a:effectLst/>
                <a:latin typeface="+mn-lt"/>
                <a:ea typeface="+mn-ea"/>
                <a:cs typeface="+mn-cs"/>
              </a:rPr>
              <a:t>N</a:t>
            </a:r>
            <a:r>
              <a:rPr lang="zh-CN" altLang="en-US" sz="1200" b="0" i="0" kern="1200">
                <a:solidFill>
                  <a:schemeClr val="tx1"/>
                </a:solidFill>
                <a:effectLst/>
                <a:latin typeface="+mn-lt"/>
                <a:ea typeface="+mn-ea"/>
                <a:cs typeface="+mn-cs"/>
              </a:rPr>
              <a:t>（</a:t>
            </a:r>
            <a:r>
              <a:rPr lang="en-US" altLang="zh-CN" sz="1200" b="0" i="1" kern="1200">
                <a:solidFill>
                  <a:schemeClr val="tx1"/>
                </a:solidFill>
                <a:effectLst/>
                <a:latin typeface="+mn-lt"/>
                <a:ea typeface="+mn-ea"/>
                <a:cs typeface="+mn-cs"/>
              </a:rPr>
              <a:t>a</a:t>
            </a:r>
            <a:r>
              <a:rPr lang="en-US" altLang="zh-CN" sz="1200" b="0" i="0" kern="1200">
                <a:solidFill>
                  <a:schemeClr val="tx1"/>
                </a:solidFill>
                <a:effectLst/>
                <a:latin typeface="+mn-lt"/>
                <a:ea typeface="+mn-ea"/>
                <a:cs typeface="+mn-cs"/>
              </a:rPr>
              <a:t>&gt;0</a:t>
            </a:r>
            <a:r>
              <a:rPr lang="zh-CN" altLang="en-US" sz="1200" b="0" i="0" kern="1200">
                <a:solidFill>
                  <a:schemeClr val="tx1"/>
                </a:solidFill>
                <a:effectLst/>
                <a:latin typeface="+mn-lt"/>
                <a:ea typeface="+mn-ea"/>
                <a:cs typeface="+mn-cs"/>
              </a:rPr>
              <a:t>，且</a:t>
            </a:r>
            <a:r>
              <a:rPr lang="en-US" altLang="zh-CN" sz="1200" b="0" i="1" kern="1200">
                <a:solidFill>
                  <a:schemeClr val="tx1"/>
                </a:solidFill>
                <a:effectLst/>
                <a:latin typeface="+mn-lt"/>
                <a:ea typeface="+mn-ea"/>
                <a:cs typeface="+mn-cs"/>
              </a:rPr>
              <a:t>a</a:t>
            </a:r>
            <a:r>
              <a:rPr lang="en-US" altLang="zh-CN" sz="1200" b="0" i="0" kern="1200">
                <a:solidFill>
                  <a:schemeClr val="tx1"/>
                </a:solidFill>
                <a:effectLst/>
                <a:latin typeface="+mn-lt"/>
                <a:ea typeface="+mn-ea"/>
                <a:cs typeface="+mn-cs"/>
              </a:rPr>
              <a:t>≠1</a:t>
            </a:r>
            <a:r>
              <a:rPr lang="zh-CN" altLang="en-US" sz="1200" b="0" i="0" kern="1200">
                <a:solidFill>
                  <a:schemeClr val="tx1"/>
                </a:solidFill>
                <a:effectLst/>
                <a:latin typeface="+mn-lt"/>
                <a:ea typeface="+mn-ea"/>
                <a:cs typeface="+mn-cs"/>
              </a:rPr>
              <a:t>），那么数</a:t>
            </a:r>
            <a:r>
              <a:rPr lang="en-US" altLang="zh-CN" sz="1200" b="0" i="1" kern="1200">
                <a:solidFill>
                  <a:schemeClr val="tx1"/>
                </a:solidFill>
                <a:effectLst/>
                <a:latin typeface="+mn-lt"/>
                <a:ea typeface="+mn-ea"/>
                <a:cs typeface="+mn-cs"/>
              </a:rPr>
              <a:t>x</a:t>
            </a:r>
            <a:r>
              <a:rPr lang="zh-CN" altLang="en-US" sz="1200" b="0" i="0" kern="1200">
                <a:solidFill>
                  <a:schemeClr val="tx1"/>
                </a:solidFill>
                <a:effectLst/>
                <a:latin typeface="+mn-lt"/>
                <a:ea typeface="+mn-ea"/>
                <a:cs typeface="+mn-cs"/>
              </a:rPr>
              <a:t>叫做以</a:t>
            </a:r>
            <a:r>
              <a:rPr lang="en-US" altLang="zh-CN" sz="1200" b="0" i="1" kern="1200">
                <a:solidFill>
                  <a:schemeClr val="tx1"/>
                </a:solidFill>
                <a:effectLst/>
                <a:latin typeface="+mn-lt"/>
                <a:ea typeface="+mn-ea"/>
                <a:cs typeface="+mn-cs"/>
              </a:rPr>
              <a:t>a</a:t>
            </a:r>
            <a:r>
              <a:rPr lang="zh-CN" altLang="en-US" sz="1200" b="0" i="0" kern="1200">
                <a:solidFill>
                  <a:schemeClr val="tx1"/>
                </a:solidFill>
                <a:effectLst/>
                <a:latin typeface="+mn-lt"/>
                <a:ea typeface="+mn-ea"/>
                <a:cs typeface="+mn-cs"/>
              </a:rPr>
              <a:t>为底</a:t>
            </a:r>
            <a:r>
              <a:rPr lang="en-US" altLang="zh-CN" sz="1200" b="0" i="1" kern="1200">
                <a:solidFill>
                  <a:schemeClr val="tx1"/>
                </a:solidFill>
                <a:effectLst/>
                <a:latin typeface="+mn-lt"/>
                <a:ea typeface="+mn-ea"/>
                <a:cs typeface="+mn-cs"/>
              </a:rPr>
              <a:t>N</a:t>
            </a:r>
            <a:r>
              <a:rPr lang="zh-CN" altLang="en-US" sz="1200" b="0" i="0" kern="1200">
                <a:solidFill>
                  <a:schemeClr val="tx1"/>
                </a:solidFill>
                <a:effectLst/>
                <a:latin typeface="+mn-lt"/>
                <a:ea typeface="+mn-ea"/>
                <a:cs typeface="+mn-cs"/>
              </a:rPr>
              <a:t>的对数（</a:t>
            </a:r>
            <a:r>
              <a:rPr lang="en-US" altLang="zh-CN" sz="1200" b="0" i="0" kern="1200">
                <a:solidFill>
                  <a:schemeClr val="tx1"/>
                </a:solidFill>
                <a:effectLst/>
                <a:latin typeface="+mn-lt"/>
                <a:ea typeface="+mn-ea"/>
                <a:cs typeface="+mn-cs"/>
              </a:rPr>
              <a:t>logarithm</a:t>
            </a:r>
            <a:r>
              <a:rPr lang="zh-CN" altLang="en-US" sz="1200" b="0" i="0" kern="1200">
                <a:solidFill>
                  <a:schemeClr val="tx1"/>
                </a:solidFill>
                <a:effectLst/>
                <a:latin typeface="+mn-lt"/>
                <a:ea typeface="+mn-ea"/>
                <a:cs typeface="+mn-cs"/>
              </a:rPr>
              <a:t>），记作  </a:t>
            </a:r>
          </a:p>
          <a:p>
            <a:r>
              <a:rPr lang="zh-CN" altLang="en-US" sz="1200" b="0" i="0" kern="1200">
                <a:solidFill>
                  <a:schemeClr val="tx1"/>
                </a:solidFill>
                <a:effectLst/>
                <a:latin typeface="+mn-lt"/>
                <a:ea typeface="+mn-ea"/>
                <a:cs typeface="+mn-cs"/>
              </a:rPr>
              <a:t>。其中，</a:t>
            </a:r>
            <a:r>
              <a:rPr lang="en-US" altLang="zh-CN" sz="1200" b="0" i="1" kern="1200">
                <a:solidFill>
                  <a:schemeClr val="tx1"/>
                </a:solidFill>
                <a:effectLst/>
                <a:latin typeface="+mn-lt"/>
                <a:ea typeface="+mn-ea"/>
                <a:cs typeface="+mn-cs"/>
              </a:rPr>
              <a:t>a</a:t>
            </a:r>
            <a:r>
              <a:rPr lang="zh-CN" altLang="en-US" sz="1200" b="0" i="0" kern="1200">
                <a:solidFill>
                  <a:schemeClr val="tx1"/>
                </a:solidFill>
                <a:effectLst/>
                <a:latin typeface="+mn-lt"/>
                <a:ea typeface="+mn-ea"/>
                <a:cs typeface="+mn-cs"/>
              </a:rPr>
              <a:t>叫做对数的</a:t>
            </a:r>
            <a:r>
              <a:rPr lang="zh-CN" altLang="en-US" sz="1200" b="0" i="0" u="none" strike="noStrike" kern="1200">
                <a:solidFill>
                  <a:schemeClr val="tx1"/>
                </a:solidFill>
                <a:effectLst/>
                <a:latin typeface="+mn-lt"/>
                <a:ea typeface="+mn-ea"/>
                <a:cs typeface="+mn-cs"/>
                <a:hlinkClick r:id="rId3"/>
              </a:rPr>
              <a:t>底数</a:t>
            </a:r>
            <a:r>
              <a:rPr lang="zh-CN" altLang="en-US" sz="1200" b="0" i="0" kern="1200">
                <a:solidFill>
                  <a:schemeClr val="tx1"/>
                </a:solidFill>
                <a:effectLst/>
                <a:latin typeface="+mn-lt"/>
                <a:ea typeface="+mn-ea"/>
                <a:cs typeface="+mn-cs"/>
              </a:rPr>
              <a:t>，</a:t>
            </a:r>
            <a:r>
              <a:rPr lang="en-US" altLang="zh-CN" sz="1200" b="0" i="1" kern="1200">
                <a:solidFill>
                  <a:schemeClr val="tx1"/>
                </a:solidFill>
                <a:effectLst/>
                <a:latin typeface="+mn-lt"/>
                <a:ea typeface="+mn-ea"/>
                <a:cs typeface="+mn-cs"/>
              </a:rPr>
              <a:t>N</a:t>
            </a:r>
            <a:r>
              <a:rPr lang="zh-CN" altLang="en-US" sz="1200" b="0" i="0" kern="1200">
                <a:solidFill>
                  <a:schemeClr val="tx1"/>
                </a:solidFill>
                <a:effectLst/>
                <a:latin typeface="+mn-lt"/>
                <a:ea typeface="+mn-ea"/>
                <a:cs typeface="+mn-cs"/>
              </a:rPr>
              <a:t>叫做</a:t>
            </a:r>
            <a:r>
              <a:rPr lang="zh-CN" altLang="en-US" sz="1200" b="0" i="0" u="none" strike="noStrike" kern="1200">
                <a:solidFill>
                  <a:schemeClr val="tx1"/>
                </a:solidFill>
                <a:effectLst/>
                <a:latin typeface="+mn-lt"/>
                <a:ea typeface="+mn-ea"/>
                <a:cs typeface="+mn-cs"/>
                <a:hlinkClick r:id="rId4"/>
              </a:rPr>
              <a:t>真数</a:t>
            </a:r>
            <a:r>
              <a:rPr lang="zh-CN" altLang="en-US" sz="1200" b="0" i="0" kern="1200">
                <a:solidFill>
                  <a:schemeClr val="tx1"/>
                </a:solidFill>
                <a:effectLst/>
                <a:latin typeface="+mn-lt"/>
                <a:ea typeface="+mn-ea"/>
                <a:cs typeface="+mn-cs"/>
              </a:rPr>
              <a:t>，</a:t>
            </a:r>
            <a:r>
              <a:rPr lang="en-US" altLang="zh-CN" sz="1200" b="0" i="1" kern="1200">
                <a:solidFill>
                  <a:schemeClr val="tx1"/>
                </a:solidFill>
                <a:effectLst/>
                <a:latin typeface="+mn-lt"/>
                <a:ea typeface="+mn-ea"/>
                <a:cs typeface="+mn-cs"/>
              </a:rPr>
              <a:t>x</a:t>
            </a:r>
            <a:r>
              <a:rPr lang="zh-CN" altLang="en-US" sz="1200" b="0" i="0" kern="1200">
                <a:solidFill>
                  <a:schemeClr val="tx1"/>
                </a:solidFill>
                <a:effectLst/>
                <a:latin typeface="+mn-lt"/>
                <a:ea typeface="+mn-ea"/>
                <a:cs typeface="+mn-cs"/>
              </a:rPr>
              <a:t>叫做“以</a:t>
            </a:r>
            <a:r>
              <a:rPr lang="en-US" altLang="zh-CN" sz="1200" b="0" i="1" kern="1200">
                <a:solidFill>
                  <a:schemeClr val="tx1"/>
                </a:solidFill>
                <a:effectLst/>
                <a:latin typeface="+mn-lt"/>
                <a:ea typeface="+mn-ea"/>
                <a:cs typeface="+mn-cs"/>
              </a:rPr>
              <a:t>a</a:t>
            </a:r>
            <a:r>
              <a:rPr lang="zh-CN" altLang="en-US" sz="1200" b="0" i="0" kern="1200">
                <a:solidFill>
                  <a:schemeClr val="tx1"/>
                </a:solidFill>
                <a:effectLst/>
                <a:latin typeface="+mn-lt"/>
                <a:ea typeface="+mn-ea"/>
                <a:cs typeface="+mn-cs"/>
              </a:rPr>
              <a:t>为底</a:t>
            </a:r>
            <a:r>
              <a:rPr lang="en-US" altLang="zh-CN" sz="1200" b="0" i="1" kern="1200">
                <a:solidFill>
                  <a:schemeClr val="tx1"/>
                </a:solidFill>
                <a:effectLst/>
                <a:latin typeface="+mn-lt"/>
                <a:ea typeface="+mn-ea"/>
                <a:cs typeface="+mn-cs"/>
              </a:rPr>
              <a:t>N</a:t>
            </a:r>
            <a:r>
              <a:rPr lang="zh-CN" altLang="en-US" sz="1200" b="0" i="0" kern="1200">
                <a:solidFill>
                  <a:schemeClr val="tx1"/>
                </a:solidFill>
                <a:effectLst/>
                <a:latin typeface="+mn-lt"/>
                <a:ea typeface="+mn-ea"/>
                <a:cs typeface="+mn-cs"/>
              </a:rPr>
              <a:t>的</a:t>
            </a:r>
            <a:r>
              <a:rPr lang="zh-CN" altLang="en-US" sz="1200" b="1" i="0" kern="1200">
                <a:solidFill>
                  <a:schemeClr val="tx1"/>
                </a:solidFill>
                <a:effectLst/>
                <a:latin typeface="+mn-lt"/>
                <a:ea typeface="+mn-ea"/>
                <a:cs typeface="+mn-cs"/>
              </a:rPr>
              <a:t>对数</a:t>
            </a:r>
            <a:r>
              <a:rPr lang="zh-CN" altLang="en-US" sz="1200" b="0" i="0" kern="1200">
                <a:solidFill>
                  <a:schemeClr val="tx1"/>
                </a:solidFill>
                <a:effectLst/>
                <a:latin typeface="+mn-lt"/>
                <a:ea typeface="+mn-ea"/>
                <a:cs typeface="+mn-cs"/>
              </a:rPr>
              <a:t>”。</a:t>
            </a:r>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82</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r>
              <a:rPr lang="en-US" altLang="zh-CN">
                <a:ea typeface="宋体" charset="-122"/>
              </a:rPr>
              <a:t>//</a:t>
            </a:r>
            <a:r>
              <a:rPr lang="zh-CN" altLang="en-US">
                <a:ea typeface="宋体" charset="-122"/>
              </a:rPr>
              <a:t>讲解即可</a:t>
            </a:r>
            <a:r>
              <a:rPr lang="en-US" altLang="zh-CN">
                <a:ea typeface="宋体" charset="-122"/>
              </a:rPr>
              <a:t>.</a:t>
            </a:r>
          </a:p>
          <a:p>
            <a:pPr eaLnBrk="1" hangingPunct="1"/>
            <a:endParaRPr lang="en-US" altLang="zh-CN">
              <a:ea typeface="宋体" charset="-122"/>
            </a:endParaRPr>
          </a:p>
          <a:p>
            <a:pPr eaLnBrk="1" hangingPunct="1"/>
            <a:r>
              <a:rPr lang="zh-CN" altLang="en-US" sz="1200" b="0" i="0" kern="1200">
                <a:solidFill>
                  <a:schemeClr val="tx1"/>
                </a:solidFill>
                <a:effectLst/>
                <a:latin typeface="+mn-lt"/>
                <a:ea typeface="+mn-ea"/>
                <a:cs typeface="+mn-cs"/>
              </a:rPr>
              <a:t>除此之外，其实还有 平均时间复杂度、均摊时间复杂度、最坏时间复杂度、最好时间复杂度 的分析方法，有点复杂，这里就不展开了</a:t>
            </a:r>
            <a:endParaRPr lang="en-US" altLang="zh-CN" sz="1200" b="0" i="0" kern="1200">
              <a:solidFill>
                <a:schemeClr val="tx1"/>
              </a:solidFill>
              <a:effectLst/>
              <a:latin typeface="+mn-lt"/>
              <a:ea typeface="+mn-ea"/>
              <a:cs typeface="+mn-cs"/>
            </a:endParaRPr>
          </a:p>
          <a:p>
            <a:pPr eaLnBrk="1" hangingPunct="1"/>
            <a:endParaRPr lang="en-US" altLang="zh-CN" sz="1200" b="0" i="0" kern="1200">
              <a:solidFill>
                <a:schemeClr val="tx1"/>
              </a:solidFill>
              <a:effectLst/>
              <a:latin typeface="+mn-lt"/>
              <a:ea typeface="+mn-ea"/>
              <a:cs typeface="+mn-cs"/>
            </a:endParaRPr>
          </a:p>
          <a:p>
            <a:pPr eaLnBrk="1" hangingPunct="1"/>
            <a:r>
              <a:rPr lang="zh-CN" altLang="en-US" sz="1200" b="0" i="0" kern="1200">
                <a:solidFill>
                  <a:schemeClr val="tx1"/>
                </a:solidFill>
                <a:effectLst/>
                <a:latin typeface="+mn-lt"/>
                <a:ea typeface="+mn-ea"/>
                <a:cs typeface="+mn-cs"/>
              </a:rPr>
              <a:t>理解</a:t>
            </a:r>
            <a:endParaRPr lang="en-US" altLang="zh-CN" sz="1200" b="0" i="0" kern="1200">
              <a:solidFill>
                <a:schemeClr val="tx1"/>
              </a:solidFill>
              <a:effectLst/>
              <a:latin typeface="+mn-lt"/>
              <a:ea typeface="+mn-ea"/>
              <a:cs typeface="+mn-cs"/>
            </a:endParaRPr>
          </a:p>
          <a:p>
            <a:pPr eaLnBrk="1" hangingPunct="1"/>
            <a:r>
              <a:rPr lang="en-US" altLang="zh-CN" sz="1200" b="0" i="0" kern="1200">
                <a:solidFill>
                  <a:schemeClr val="tx1"/>
                </a:solidFill>
                <a:effectLst/>
                <a:latin typeface="+mn-lt"/>
                <a:ea typeface="+mn-ea"/>
                <a:cs typeface="+mn-cs"/>
              </a:rPr>
              <a:t>1.</a:t>
            </a:r>
            <a:r>
              <a:rPr kumimoji="1" lang="zh-CN" altLang="en-US" sz="1200" b="1">
                <a:solidFill>
                  <a:srgbClr val="0070C0"/>
                </a:solidFill>
                <a:latin typeface="+mn-ea"/>
              </a:rPr>
              <a:t>平均时间复杂度和最坏时间复杂度 和</a:t>
            </a:r>
            <a:r>
              <a:rPr kumimoji="1" lang="zh-CN" altLang="en-US" sz="1200" b="1" baseline="0">
                <a:solidFill>
                  <a:srgbClr val="0070C0"/>
                </a:solidFill>
                <a:latin typeface="+mn-ea"/>
              </a:rPr>
              <a:t> 前面给的时间复杂度公式是否一样 </a:t>
            </a:r>
            <a:r>
              <a:rPr kumimoji="1" lang="en-US" altLang="zh-CN" sz="1200" b="1" baseline="0">
                <a:solidFill>
                  <a:srgbClr val="0070C0"/>
                </a:solidFill>
                <a:latin typeface="+mn-ea"/>
              </a:rPr>
              <a:t>[</a:t>
            </a:r>
            <a:r>
              <a:rPr kumimoji="1" lang="zh-CN" altLang="en-US" sz="1200" b="1" baseline="0">
                <a:solidFill>
                  <a:srgbClr val="0070C0"/>
                </a:solidFill>
                <a:latin typeface="+mn-ea"/>
              </a:rPr>
              <a:t>待</a:t>
            </a:r>
            <a:r>
              <a:rPr kumimoji="1" lang="en-US" altLang="zh-CN" sz="1200" b="1" baseline="0">
                <a:solidFill>
                  <a:srgbClr val="0070C0"/>
                </a:solidFill>
                <a:latin typeface="+mn-ea"/>
              </a:rPr>
              <a:t>..]</a:t>
            </a:r>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83</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r>
              <a:rPr lang="en-US" altLang="zh-CN">
                <a:ea typeface="宋体" charset="-122"/>
              </a:rPr>
              <a:t>//</a:t>
            </a:r>
            <a:r>
              <a:rPr lang="zh-CN" altLang="en-US">
                <a:ea typeface="宋体" charset="-122"/>
              </a:rPr>
              <a:t>空间复杂度这里我们就简介下</a:t>
            </a:r>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84</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85</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86</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r>
              <a:rPr kumimoji="1" lang="zh-CN" altLang="en-US" sz="1200" b="1">
                <a:solidFill>
                  <a:srgbClr val="0070C0"/>
                </a:solidFill>
                <a:latin typeface="楷体_GB2312" pitchFamily="49" charset="-122"/>
                <a:ea typeface="楷体_GB2312" pitchFamily="49" charset="-122"/>
              </a:rPr>
              <a:t>编程：思路</a:t>
            </a:r>
            <a:r>
              <a:rPr kumimoji="1" lang="en-US" altLang="zh-CN" sz="1200" b="1">
                <a:solidFill>
                  <a:srgbClr val="0070C0"/>
                </a:solidFill>
                <a:latin typeface="楷体_GB2312" pitchFamily="49" charset="-122"/>
                <a:ea typeface="楷体_GB2312" pitchFamily="49" charset="-122"/>
              </a:rPr>
              <a:t>(</a:t>
            </a:r>
            <a:r>
              <a:rPr kumimoji="1" lang="zh-CN" altLang="en-US" sz="1200" b="1">
                <a:solidFill>
                  <a:srgbClr val="0070C0"/>
                </a:solidFill>
                <a:latin typeface="楷体_GB2312" pitchFamily="49" charset="-122"/>
                <a:ea typeface="楷体_GB2312" pitchFamily="49" charset="-122"/>
              </a:rPr>
              <a:t>思想</a:t>
            </a:r>
            <a:r>
              <a:rPr kumimoji="1" lang="en-US" altLang="zh-CN" sz="1200" b="1">
                <a:solidFill>
                  <a:srgbClr val="0070C0"/>
                </a:solidFill>
                <a:latin typeface="楷体_GB2312" pitchFamily="49" charset="-122"/>
                <a:ea typeface="楷体_GB2312" pitchFamily="49" charset="-122"/>
              </a:rPr>
              <a:t>)-------&gt; </a:t>
            </a:r>
            <a:r>
              <a:rPr kumimoji="1" lang="zh-CN" altLang="en-US" sz="1200" b="1">
                <a:solidFill>
                  <a:srgbClr val="0070C0"/>
                </a:solidFill>
                <a:latin typeface="楷体_GB2312" pitchFamily="49" charset="-122"/>
                <a:ea typeface="楷体_GB2312" pitchFamily="49" charset="-122"/>
              </a:rPr>
              <a:t>代码</a:t>
            </a:r>
            <a:endParaRPr kumimoji="1" lang="en-US" altLang="zh-CN" sz="1200" b="1">
              <a:solidFill>
                <a:srgbClr val="0070C0"/>
              </a:solidFill>
              <a:latin typeface="楷体_GB2312" pitchFamily="49" charset="-122"/>
              <a:ea typeface="楷体_GB2312" pitchFamily="49"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a:t>讲解思考参考高</a:t>
            </a:r>
            <a:endParaRPr lang="en-US" altLang="zh-CN"/>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a:t>//</a:t>
            </a:r>
            <a:r>
              <a:rPr lang="zh-CN" altLang="en-US"/>
              <a:t>代码如下</a:t>
            </a:r>
            <a:r>
              <a:rPr lang="en-US" altLang="zh-CN"/>
              <a:t>:</a:t>
            </a:r>
          </a:p>
          <a:p>
            <a:r>
              <a:rPr lang="en-US" altLang="zh-CN" sz="1200">
                <a:latin typeface="Arial" pitchFamily="34" charset="0"/>
                <a:cs typeface="Arial" pitchFamily="34" charset="0"/>
              </a:rPr>
              <a:t>public class BubbleSort {</a:t>
            </a:r>
          </a:p>
          <a:p>
            <a:r>
              <a:rPr lang="en-US" altLang="zh-CN" sz="1200">
                <a:latin typeface="Arial" pitchFamily="34" charset="0"/>
                <a:cs typeface="Arial" pitchFamily="34" charset="0"/>
              </a:rPr>
              <a:t>public static void main(String[] args) {</a:t>
            </a:r>
          </a:p>
          <a:p>
            <a:r>
              <a:rPr lang="en-US" altLang="zh-CN" sz="1200">
                <a:latin typeface="Arial" pitchFamily="34" charset="0"/>
                <a:cs typeface="Arial" pitchFamily="34" charset="0"/>
              </a:rPr>
              <a:t>	// TODO Auto-generated method stub</a:t>
            </a:r>
          </a:p>
          <a:p>
            <a:r>
              <a:rPr lang="en-US" altLang="zh-CN" sz="1200">
                <a:latin typeface="Arial" pitchFamily="34" charset="0"/>
                <a:cs typeface="Arial" pitchFamily="34" charset="0"/>
              </a:rPr>
              <a:t>	// </a:t>
            </a:r>
            <a:r>
              <a:rPr lang="zh-CN" altLang="en-US" sz="1200">
                <a:latin typeface="Arial" pitchFamily="34" charset="0"/>
                <a:cs typeface="Arial" pitchFamily="34" charset="0"/>
              </a:rPr>
              <a:t>数组</a:t>
            </a:r>
          </a:p>
          <a:p>
            <a:r>
              <a:rPr lang="zh-CN" altLang="en-US" sz="1200">
                <a:latin typeface="Arial" pitchFamily="34" charset="0"/>
                <a:cs typeface="Arial" pitchFamily="34" charset="0"/>
              </a:rPr>
              <a:t>	</a:t>
            </a:r>
            <a:r>
              <a:rPr lang="en-US" altLang="zh-CN" sz="1200">
                <a:latin typeface="Arial" pitchFamily="34" charset="0"/>
                <a:cs typeface="Arial" pitchFamily="34" charset="0"/>
              </a:rPr>
              <a:t>//int[] arr = { 3, 9, -1, 10, 20 };</a:t>
            </a:r>
          </a:p>
          <a:p>
            <a:r>
              <a:rPr lang="en-US" altLang="zh-CN" sz="1200">
                <a:latin typeface="Arial" pitchFamily="34" charset="0"/>
                <a:cs typeface="Arial" pitchFamily="34" charset="0"/>
              </a:rPr>
              <a:t>	// </a:t>
            </a:r>
            <a:r>
              <a:rPr lang="zh-CN" altLang="en-US" sz="1200">
                <a:latin typeface="Arial" pitchFamily="34" charset="0"/>
                <a:cs typeface="Arial" pitchFamily="34" charset="0"/>
              </a:rPr>
              <a:t>创建一个</a:t>
            </a:r>
            <a:r>
              <a:rPr lang="en-US" altLang="zh-CN" sz="1200">
                <a:latin typeface="Arial" pitchFamily="34" charset="0"/>
                <a:cs typeface="Arial" pitchFamily="34" charset="0"/>
              </a:rPr>
              <a:t>80000</a:t>
            </a:r>
            <a:r>
              <a:rPr lang="zh-CN" altLang="en-US" sz="1200">
                <a:latin typeface="Arial" pitchFamily="34" charset="0"/>
                <a:cs typeface="Arial" pitchFamily="34" charset="0"/>
              </a:rPr>
              <a:t>个随机数据的数组</a:t>
            </a:r>
          </a:p>
          <a:p>
            <a:r>
              <a:rPr lang="zh-CN" altLang="en-US" sz="1200">
                <a:latin typeface="Arial" pitchFamily="34" charset="0"/>
                <a:cs typeface="Arial" pitchFamily="34" charset="0"/>
              </a:rPr>
              <a:t>	</a:t>
            </a:r>
            <a:r>
              <a:rPr lang="en-US" altLang="zh-CN" sz="1200">
                <a:latin typeface="Arial" pitchFamily="34" charset="0"/>
                <a:cs typeface="Arial" pitchFamily="34" charset="0"/>
              </a:rPr>
              <a:t>// </a:t>
            </a:r>
            <a:r>
              <a:rPr lang="zh-CN" altLang="en-US" sz="1200">
                <a:latin typeface="Arial" pitchFamily="34" charset="0"/>
                <a:cs typeface="Arial" pitchFamily="34" charset="0"/>
              </a:rPr>
              <a:t>使用冒泡排序，时间大约</a:t>
            </a:r>
            <a:r>
              <a:rPr lang="en-US" altLang="zh-CN" sz="1200">
                <a:latin typeface="Arial" pitchFamily="34" charset="0"/>
                <a:cs typeface="Arial" pitchFamily="34" charset="0"/>
              </a:rPr>
              <a:t>13</a:t>
            </a:r>
            <a:r>
              <a:rPr lang="zh-CN" altLang="en-US" sz="1200">
                <a:latin typeface="Arial" pitchFamily="34" charset="0"/>
                <a:cs typeface="Arial" pitchFamily="34" charset="0"/>
              </a:rPr>
              <a:t>秒</a:t>
            </a:r>
          </a:p>
          <a:p>
            <a:r>
              <a:rPr lang="zh-CN" altLang="en-US" sz="1200">
                <a:latin typeface="Arial" pitchFamily="34" charset="0"/>
                <a:cs typeface="Arial" pitchFamily="34" charset="0"/>
              </a:rPr>
              <a:t>	</a:t>
            </a:r>
            <a:r>
              <a:rPr lang="en-US" altLang="zh-CN" sz="1200">
                <a:latin typeface="Arial" pitchFamily="34" charset="0"/>
                <a:cs typeface="Arial" pitchFamily="34" charset="0"/>
              </a:rPr>
              <a:t>int[] arr = new int[8];</a:t>
            </a:r>
          </a:p>
          <a:p>
            <a:r>
              <a:rPr lang="en-US" altLang="zh-CN" sz="1200">
                <a:latin typeface="Arial" pitchFamily="34" charset="0"/>
                <a:cs typeface="Arial" pitchFamily="34" charset="0"/>
              </a:rPr>
              <a:t>	for (int i = 0; i &lt; 8; i++) {</a:t>
            </a:r>
          </a:p>
          <a:p>
            <a:r>
              <a:rPr lang="en-US" altLang="zh-CN" sz="1200">
                <a:latin typeface="Arial" pitchFamily="34" charset="0"/>
                <a:cs typeface="Arial" pitchFamily="34" charset="0"/>
              </a:rPr>
              <a:t>	arr[i] = (int) (Math.random() * 8000000); // </a:t>
            </a:r>
            <a:r>
              <a:rPr lang="zh-CN" altLang="en-US" sz="1200">
                <a:latin typeface="Arial" pitchFamily="34" charset="0"/>
                <a:cs typeface="Arial" pitchFamily="34" charset="0"/>
              </a:rPr>
              <a:t>生成一个</a:t>
            </a:r>
            <a:r>
              <a:rPr lang="en-US" altLang="zh-CN" sz="1200">
                <a:latin typeface="Arial" pitchFamily="34" charset="0"/>
                <a:cs typeface="Arial" pitchFamily="34" charset="0"/>
              </a:rPr>
              <a:t>[0,800000) </a:t>
            </a:r>
            <a:r>
              <a:rPr lang="zh-CN" altLang="en-US" sz="1200">
                <a:latin typeface="Arial" pitchFamily="34" charset="0"/>
                <a:cs typeface="Arial" pitchFamily="34" charset="0"/>
              </a:rPr>
              <a:t>的一个数</a:t>
            </a:r>
          </a:p>
          <a:p>
            <a:r>
              <a:rPr lang="zh-CN" altLang="en-US" sz="1200">
                <a:latin typeface="Arial" pitchFamily="34" charset="0"/>
                <a:cs typeface="Arial" pitchFamily="34" charset="0"/>
              </a:rPr>
              <a:t>	</a:t>
            </a:r>
            <a:r>
              <a:rPr lang="en-US" altLang="zh-CN" sz="1200">
                <a:latin typeface="Arial" pitchFamily="34" charset="0"/>
                <a:cs typeface="Arial" pitchFamily="34" charset="0"/>
              </a:rPr>
              <a:t>}</a:t>
            </a:r>
          </a:p>
          <a:p>
            <a:r>
              <a:rPr lang="en-US" altLang="zh-CN" sz="1200">
                <a:latin typeface="Arial" pitchFamily="34" charset="0"/>
                <a:cs typeface="Arial" pitchFamily="34" charset="0"/>
              </a:rPr>
              <a:t>	System.out.println("</a:t>
            </a:r>
            <a:r>
              <a:rPr lang="zh-CN" altLang="en-US" sz="1200">
                <a:latin typeface="Arial" pitchFamily="34" charset="0"/>
                <a:cs typeface="Arial" pitchFamily="34" charset="0"/>
              </a:rPr>
              <a:t>排序前</a:t>
            </a:r>
            <a:r>
              <a:rPr lang="en-US" altLang="zh-CN" sz="1200">
                <a:latin typeface="Arial" pitchFamily="34" charset="0"/>
                <a:cs typeface="Arial" pitchFamily="34" charset="0"/>
              </a:rPr>
              <a:t>~");</a:t>
            </a:r>
          </a:p>
          <a:p>
            <a:r>
              <a:rPr lang="en-US" altLang="zh-CN" sz="1200">
                <a:latin typeface="Arial" pitchFamily="34" charset="0"/>
                <a:cs typeface="Arial" pitchFamily="34" charset="0"/>
              </a:rPr>
              <a:t>	Date now = new Date();</a:t>
            </a:r>
          </a:p>
          <a:p>
            <a:r>
              <a:rPr lang="en-US" altLang="zh-CN" sz="1200">
                <a:latin typeface="Arial" pitchFamily="34" charset="0"/>
                <a:cs typeface="Arial" pitchFamily="34" charset="0"/>
              </a:rPr>
              <a:t>	SimpleDateFormat dateFormat = new SimpleDateFormat("yyyy-MM-dd HH:mm:ss");</a:t>
            </a:r>
          </a:p>
          <a:p>
            <a:r>
              <a:rPr lang="en-US" altLang="zh-CN" sz="1200">
                <a:latin typeface="Arial" pitchFamily="34" charset="0"/>
                <a:cs typeface="Arial" pitchFamily="34" charset="0"/>
              </a:rPr>
              <a:t>	String date1 = dateFormat.format(now);</a:t>
            </a:r>
          </a:p>
          <a:p>
            <a:r>
              <a:rPr lang="en-US" altLang="zh-CN" sz="1200">
                <a:latin typeface="Arial" pitchFamily="34" charset="0"/>
                <a:cs typeface="Arial" pitchFamily="34" charset="0"/>
              </a:rPr>
              <a:t>	System.out.println("</a:t>
            </a:r>
            <a:r>
              <a:rPr lang="zh-CN" altLang="en-US" sz="1200">
                <a:latin typeface="Arial" pitchFamily="34" charset="0"/>
                <a:cs typeface="Arial" pitchFamily="34" charset="0"/>
              </a:rPr>
              <a:t>排序前时间</a:t>
            </a:r>
            <a:r>
              <a:rPr lang="en-US" altLang="zh-CN" sz="1200">
                <a:latin typeface="Arial" pitchFamily="34" charset="0"/>
                <a:cs typeface="Arial" pitchFamily="34" charset="0"/>
              </a:rPr>
              <a:t>=" + date1); // </a:t>
            </a:r>
            <a:r>
              <a:rPr lang="zh-CN" altLang="en-US" sz="1200">
                <a:latin typeface="Arial" pitchFamily="34" charset="0"/>
                <a:cs typeface="Arial" pitchFamily="34" charset="0"/>
              </a:rPr>
              <a:t>输出时间</a:t>
            </a:r>
          </a:p>
          <a:p>
            <a:endParaRPr lang="zh-CN" altLang="en-US" sz="1200">
              <a:latin typeface="Arial" pitchFamily="34" charset="0"/>
              <a:cs typeface="Arial" pitchFamily="34" charset="0"/>
            </a:endParaRPr>
          </a:p>
          <a:p>
            <a:r>
              <a:rPr lang="zh-CN" altLang="en-US" sz="1200">
                <a:latin typeface="Arial" pitchFamily="34" charset="0"/>
                <a:cs typeface="Arial" pitchFamily="34" charset="0"/>
              </a:rPr>
              <a:t>	</a:t>
            </a:r>
            <a:r>
              <a:rPr lang="en-US" altLang="zh-CN" sz="1200">
                <a:latin typeface="Arial" pitchFamily="34" charset="0"/>
                <a:cs typeface="Arial" pitchFamily="34" charset="0"/>
              </a:rPr>
              <a:t>bubbleSort(arr); // </a:t>
            </a:r>
            <a:r>
              <a:rPr lang="zh-CN" altLang="en-US" sz="1200">
                <a:latin typeface="Arial" pitchFamily="34" charset="0"/>
                <a:cs typeface="Arial" pitchFamily="34" charset="0"/>
              </a:rPr>
              <a:t>冒泡排序</a:t>
            </a:r>
          </a:p>
          <a:p>
            <a:endParaRPr lang="zh-CN" altLang="en-US" sz="1200">
              <a:latin typeface="Arial" pitchFamily="34" charset="0"/>
              <a:cs typeface="Arial" pitchFamily="34" charset="0"/>
            </a:endParaRPr>
          </a:p>
          <a:p>
            <a:r>
              <a:rPr lang="zh-CN" altLang="en-US" sz="1200">
                <a:latin typeface="Arial" pitchFamily="34" charset="0"/>
                <a:cs typeface="Arial" pitchFamily="34" charset="0"/>
              </a:rPr>
              <a:t>	</a:t>
            </a:r>
            <a:r>
              <a:rPr lang="en-US" altLang="zh-CN" sz="1200">
                <a:latin typeface="Arial" pitchFamily="34" charset="0"/>
                <a:cs typeface="Arial" pitchFamily="34" charset="0"/>
              </a:rPr>
              <a:t>System.out.println("</a:t>
            </a:r>
            <a:r>
              <a:rPr lang="zh-CN" altLang="en-US" sz="1200">
                <a:latin typeface="Arial" pitchFamily="34" charset="0"/>
                <a:cs typeface="Arial" pitchFamily="34" charset="0"/>
              </a:rPr>
              <a:t>排序后</a:t>
            </a:r>
            <a:r>
              <a:rPr lang="en-US" altLang="zh-CN" sz="1200">
                <a:latin typeface="Arial" pitchFamily="34" charset="0"/>
                <a:cs typeface="Arial" pitchFamily="34" charset="0"/>
              </a:rPr>
              <a:t>~");</a:t>
            </a:r>
          </a:p>
          <a:p>
            <a:r>
              <a:rPr lang="en-US" altLang="zh-CN" sz="1200">
                <a:latin typeface="Arial" pitchFamily="34" charset="0"/>
                <a:cs typeface="Arial" pitchFamily="34" charset="0"/>
              </a:rPr>
              <a:t>	Date now2 = new Date();</a:t>
            </a:r>
          </a:p>
          <a:p>
            <a:r>
              <a:rPr lang="en-US" altLang="zh-CN" sz="1200">
                <a:latin typeface="Arial" pitchFamily="34" charset="0"/>
                <a:cs typeface="Arial" pitchFamily="34" charset="0"/>
              </a:rPr>
              <a:t>	String date2 = dateFormat.format(now2);</a:t>
            </a:r>
          </a:p>
          <a:p>
            <a:r>
              <a:rPr lang="en-US" altLang="zh-CN" sz="1200">
                <a:latin typeface="Arial" pitchFamily="34" charset="0"/>
                <a:cs typeface="Arial" pitchFamily="34" charset="0"/>
              </a:rPr>
              <a:t>	System.out.println("</a:t>
            </a:r>
            <a:r>
              <a:rPr lang="zh-CN" altLang="en-US" sz="1200">
                <a:latin typeface="Arial" pitchFamily="34" charset="0"/>
                <a:cs typeface="Arial" pitchFamily="34" charset="0"/>
              </a:rPr>
              <a:t>排序后时间</a:t>
            </a:r>
            <a:r>
              <a:rPr lang="en-US" altLang="zh-CN" sz="1200">
                <a:latin typeface="Arial" pitchFamily="34" charset="0"/>
                <a:cs typeface="Arial" pitchFamily="34" charset="0"/>
              </a:rPr>
              <a:t>=" + date2); // </a:t>
            </a:r>
            <a:r>
              <a:rPr lang="zh-CN" altLang="en-US" sz="1200">
                <a:latin typeface="Arial" pitchFamily="34" charset="0"/>
                <a:cs typeface="Arial" pitchFamily="34" charset="0"/>
              </a:rPr>
              <a:t>输出时间</a:t>
            </a:r>
          </a:p>
          <a:p>
            <a:r>
              <a:rPr lang="zh-CN" altLang="en-US" sz="1200">
                <a:latin typeface="Arial" pitchFamily="34" charset="0"/>
                <a:cs typeface="Arial" pitchFamily="34" charset="0"/>
              </a:rPr>
              <a:t>	</a:t>
            </a:r>
            <a:r>
              <a:rPr lang="en-US" altLang="zh-CN" sz="1200">
                <a:latin typeface="Arial" pitchFamily="34" charset="0"/>
                <a:cs typeface="Arial" pitchFamily="34" charset="0"/>
              </a:rPr>
              <a:t>//System.out.println(Arrays.toString(arr));</a:t>
            </a:r>
          </a:p>
          <a:p>
            <a:r>
              <a:rPr lang="en-US" altLang="zh-CN" sz="1200">
                <a:latin typeface="Arial" pitchFamily="34" charset="0"/>
                <a:cs typeface="Arial" pitchFamily="34" charset="0"/>
              </a:rPr>
              <a:t>}</a:t>
            </a:r>
          </a:p>
          <a:p>
            <a:endParaRPr lang="en-US" altLang="zh-CN" sz="1200">
              <a:latin typeface="Arial" pitchFamily="34" charset="0"/>
              <a:cs typeface="Arial" pitchFamily="34" charset="0"/>
            </a:endParaRPr>
          </a:p>
          <a:p>
            <a:r>
              <a:rPr lang="en-US" altLang="zh-CN" sz="1200">
                <a:latin typeface="Arial" pitchFamily="34" charset="0"/>
                <a:cs typeface="Arial" pitchFamily="34" charset="0"/>
              </a:rPr>
              <a:t>public static void bubbleSort(int[] arr) {</a:t>
            </a:r>
          </a:p>
          <a:p>
            <a:endParaRPr lang="en-US" altLang="zh-CN" sz="1200">
              <a:latin typeface="Arial" pitchFamily="34" charset="0"/>
              <a:cs typeface="Arial" pitchFamily="34" charset="0"/>
            </a:endParaRPr>
          </a:p>
          <a:p>
            <a:r>
              <a:rPr lang="en-US" altLang="zh-CN" sz="1200">
                <a:latin typeface="Arial" pitchFamily="34" charset="0"/>
                <a:cs typeface="Arial" pitchFamily="34" charset="0"/>
              </a:rPr>
              <a:t>	for (int i = 0; i &lt; arr.length - 1; i++) {</a:t>
            </a:r>
          </a:p>
          <a:p>
            <a:r>
              <a:rPr lang="en-US" altLang="zh-CN" sz="1200">
                <a:latin typeface="Arial" pitchFamily="34" charset="0"/>
                <a:cs typeface="Arial" pitchFamily="34" charset="0"/>
              </a:rPr>
              <a:t>		for (int j = 0; j &lt; arr.length - 1 - i; j++) {</a:t>
            </a:r>
          </a:p>
          <a:p>
            <a:r>
              <a:rPr lang="en-US" altLang="zh-CN" sz="1200">
                <a:latin typeface="Arial" pitchFamily="34" charset="0"/>
                <a:cs typeface="Arial" pitchFamily="34" charset="0"/>
              </a:rPr>
              <a:t>			if (arr[j] &gt; arr[j + 1]) {</a:t>
            </a:r>
          </a:p>
          <a:p>
            <a:r>
              <a:rPr lang="en-US" altLang="zh-CN" sz="1200">
                <a:latin typeface="Arial" pitchFamily="34" charset="0"/>
                <a:cs typeface="Arial" pitchFamily="34" charset="0"/>
              </a:rPr>
              <a:t>				int temp = arr[j];</a:t>
            </a:r>
          </a:p>
          <a:p>
            <a:r>
              <a:rPr lang="en-US" altLang="zh-CN" sz="1200">
                <a:latin typeface="Arial" pitchFamily="34" charset="0"/>
                <a:cs typeface="Arial" pitchFamily="34" charset="0"/>
              </a:rPr>
              <a:t>				arr[j] = arr[j + 1];</a:t>
            </a:r>
          </a:p>
          <a:p>
            <a:r>
              <a:rPr lang="en-US" altLang="zh-CN" sz="1200">
                <a:latin typeface="Arial" pitchFamily="34" charset="0"/>
                <a:cs typeface="Arial" pitchFamily="34" charset="0"/>
              </a:rPr>
              <a:t>				arr[j + 1] = temp;</a:t>
            </a:r>
          </a:p>
          <a:p>
            <a:r>
              <a:rPr lang="en-US" altLang="zh-CN" sz="1200">
                <a:latin typeface="Arial" pitchFamily="34" charset="0"/>
                <a:cs typeface="Arial" pitchFamily="34" charset="0"/>
              </a:rPr>
              <a:t>			}</a:t>
            </a:r>
          </a:p>
          <a:p>
            <a:r>
              <a:rPr lang="en-US" altLang="zh-CN" sz="1200">
                <a:latin typeface="Arial" pitchFamily="34" charset="0"/>
                <a:cs typeface="Arial" pitchFamily="34" charset="0"/>
              </a:rPr>
              <a:t>	}}}}</a:t>
            </a:r>
            <a:endParaRPr lang="zh-CN" altLang="en-US" sz="1200">
              <a:latin typeface="Arial" pitchFamily="34" charset="0"/>
              <a:cs typeface="Arial"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a:p>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87</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88</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89</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90</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10</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r>
              <a:rPr lang="en-US" altLang="zh-CN">
                <a:ea typeface="宋体" charset="-122"/>
              </a:rPr>
              <a:t>//java</a:t>
            </a:r>
            <a:r>
              <a:rPr lang="zh-CN" altLang="en-US">
                <a:ea typeface="宋体" charset="-122"/>
              </a:rPr>
              <a:t>代码</a:t>
            </a:r>
            <a:r>
              <a:rPr lang="en-US" altLang="zh-CN">
                <a:ea typeface="宋体" charset="-122"/>
              </a:rPr>
              <a:t>, </a:t>
            </a:r>
            <a:r>
              <a:rPr lang="zh-CN" altLang="en-US">
                <a:ea typeface="宋体" charset="-122"/>
              </a:rPr>
              <a:t>讲解的方法，可以逐步推导</a:t>
            </a:r>
            <a:r>
              <a:rPr lang="en-US" altLang="zh-CN">
                <a:ea typeface="宋体" charset="-122"/>
              </a:rPr>
              <a:t>..</a:t>
            </a:r>
          </a:p>
          <a:p>
            <a:pPr eaLnBrk="1" hangingPunct="1"/>
            <a:endParaRPr lang="en-US" altLang="zh-CN">
              <a:ea typeface="宋体" charset="-122"/>
            </a:endParaRPr>
          </a:p>
          <a:p>
            <a:pPr eaLnBrk="1" hangingPunct="1"/>
            <a:r>
              <a:rPr lang="en-US" altLang="zh-CN">
                <a:ea typeface="宋体" charset="-122"/>
              </a:rPr>
              <a:t>package com.atguigu;</a:t>
            </a:r>
          </a:p>
          <a:p>
            <a:pPr eaLnBrk="1" hangingPunct="1"/>
            <a:endParaRPr lang="en-US" altLang="zh-CN">
              <a:ea typeface="宋体" charset="-122"/>
            </a:endParaRPr>
          </a:p>
          <a:p>
            <a:pPr eaLnBrk="1" hangingPunct="1"/>
            <a:r>
              <a:rPr lang="en-US" altLang="zh-CN">
                <a:ea typeface="宋体" charset="-122"/>
              </a:rPr>
              <a:t>import java.text.SimpleDateFormat;</a:t>
            </a:r>
          </a:p>
          <a:p>
            <a:pPr eaLnBrk="1" hangingPunct="1"/>
            <a:r>
              <a:rPr lang="en-US" altLang="zh-CN">
                <a:ea typeface="宋体" charset="-122"/>
              </a:rPr>
              <a:t>import java.util.Arrays;</a:t>
            </a:r>
          </a:p>
          <a:p>
            <a:pPr eaLnBrk="1" hangingPunct="1"/>
            <a:r>
              <a:rPr lang="en-US" altLang="zh-CN">
                <a:ea typeface="宋体" charset="-122"/>
              </a:rPr>
              <a:t>import java.util.Date;</a:t>
            </a:r>
          </a:p>
          <a:p>
            <a:pPr eaLnBrk="1" hangingPunct="1"/>
            <a:endParaRPr lang="en-US" altLang="zh-CN">
              <a:ea typeface="宋体" charset="-122"/>
            </a:endParaRPr>
          </a:p>
          <a:p>
            <a:pPr eaLnBrk="1" hangingPunct="1"/>
            <a:r>
              <a:rPr lang="en-US" altLang="zh-CN">
                <a:ea typeface="宋体" charset="-122"/>
              </a:rPr>
              <a:t>public class SelectSort {</a:t>
            </a:r>
          </a:p>
          <a:p>
            <a:pPr eaLnBrk="1" hangingPunct="1"/>
            <a:endParaRPr lang="en-US" altLang="zh-CN">
              <a:ea typeface="宋体" charset="-122"/>
            </a:endParaRPr>
          </a:p>
          <a:p>
            <a:pPr eaLnBrk="1" hangingPunct="1"/>
            <a:r>
              <a:rPr lang="en-US" altLang="zh-CN">
                <a:ea typeface="宋体" charset="-122"/>
              </a:rPr>
              <a:t>	public static void main(String[] args) {</a:t>
            </a:r>
          </a:p>
          <a:p>
            <a:pPr eaLnBrk="1" hangingPunct="1"/>
            <a:endParaRPr lang="en-US" altLang="zh-CN">
              <a:ea typeface="宋体" charset="-122"/>
            </a:endParaRPr>
          </a:p>
          <a:p>
            <a:pPr eaLnBrk="1" hangingPunct="1"/>
            <a:r>
              <a:rPr lang="en-US" altLang="zh-CN">
                <a:ea typeface="宋体" charset="-122"/>
              </a:rPr>
              <a:t>		// int[] arr = {101, 34, 119, 1};</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创建一个</a:t>
            </a:r>
            <a:r>
              <a:rPr lang="en-US" altLang="zh-CN">
                <a:ea typeface="宋体" charset="-122"/>
              </a:rPr>
              <a:t>80000</a:t>
            </a:r>
            <a:r>
              <a:rPr lang="zh-CN" altLang="en-US">
                <a:ea typeface="宋体" charset="-122"/>
              </a:rPr>
              <a:t>个随机数据的数组</a:t>
            </a:r>
          </a:p>
          <a:p>
            <a:pPr eaLnBrk="1" hangingPunct="1"/>
            <a:r>
              <a:rPr lang="zh-CN" altLang="en-US">
                <a:ea typeface="宋体" charset="-122"/>
              </a:rPr>
              <a:t>		</a:t>
            </a:r>
            <a:r>
              <a:rPr lang="en-US" altLang="zh-CN">
                <a:ea typeface="宋体" charset="-122"/>
              </a:rPr>
              <a:t>// </a:t>
            </a:r>
            <a:r>
              <a:rPr lang="zh-CN" altLang="en-US">
                <a:ea typeface="宋体" charset="-122"/>
              </a:rPr>
              <a:t>使用选择排序，时间缩短很多，大概</a:t>
            </a:r>
            <a:r>
              <a:rPr lang="en-US" altLang="zh-CN">
                <a:ea typeface="宋体" charset="-122"/>
              </a:rPr>
              <a:t>3</a:t>
            </a:r>
            <a:r>
              <a:rPr lang="zh-CN" altLang="en-US">
                <a:ea typeface="宋体" charset="-122"/>
              </a:rPr>
              <a:t>秒</a:t>
            </a:r>
          </a:p>
          <a:p>
            <a:pPr eaLnBrk="1" hangingPunct="1"/>
            <a:r>
              <a:rPr lang="zh-CN" altLang="en-US">
                <a:ea typeface="宋体" charset="-122"/>
              </a:rPr>
              <a:t>		</a:t>
            </a:r>
            <a:r>
              <a:rPr lang="en-US" altLang="zh-CN">
                <a:ea typeface="宋体" charset="-122"/>
              </a:rPr>
              <a:t>int[] arr = new int[80000];</a:t>
            </a:r>
          </a:p>
          <a:p>
            <a:pPr eaLnBrk="1" hangingPunct="1"/>
            <a:r>
              <a:rPr lang="en-US" altLang="zh-CN">
                <a:ea typeface="宋体" charset="-122"/>
              </a:rPr>
              <a:t>		for (int i = 0; i &lt; 80000; i++) {</a:t>
            </a:r>
          </a:p>
          <a:p>
            <a:pPr eaLnBrk="1" hangingPunct="1"/>
            <a:r>
              <a:rPr lang="en-US" altLang="zh-CN">
                <a:ea typeface="宋体" charset="-122"/>
              </a:rPr>
              <a:t>			arr[i] = (int) (Math.random() * 8000000); // </a:t>
            </a:r>
            <a:r>
              <a:rPr lang="zh-CN" altLang="en-US">
                <a:ea typeface="宋体" charset="-122"/>
              </a:rPr>
              <a:t>生成一个</a:t>
            </a:r>
            <a:r>
              <a:rPr lang="en-US" altLang="zh-CN">
                <a:ea typeface="宋体" charset="-122"/>
              </a:rPr>
              <a:t>[0,800000) </a:t>
            </a:r>
            <a:r>
              <a:rPr lang="zh-CN" altLang="en-US">
                <a:ea typeface="宋体" charset="-122"/>
              </a:rPr>
              <a:t>的一个数</a:t>
            </a:r>
          </a:p>
          <a:p>
            <a:pPr eaLnBrk="1" hangingPunct="1"/>
            <a:r>
              <a:rPr lang="zh-CN" altLang="en-US">
                <a:ea typeface="宋体" charset="-122"/>
              </a:rPr>
              <a:t>		</a:t>
            </a:r>
            <a:r>
              <a:rPr lang="en-US" altLang="zh-CN">
                <a:ea typeface="宋体" charset="-122"/>
              </a:rPr>
              <a:t>}</a:t>
            </a:r>
          </a:p>
          <a:p>
            <a:pPr eaLnBrk="1" hangingPunct="1"/>
            <a:r>
              <a:rPr lang="en-US" altLang="zh-CN">
                <a:ea typeface="宋体" charset="-122"/>
              </a:rPr>
              <a:t>		System.out.println("</a:t>
            </a:r>
            <a:r>
              <a:rPr lang="zh-CN" altLang="en-US">
                <a:ea typeface="宋体" charset="-122"/>
              </a:rPr>
              <a:t>排序前</a:t>
            </a:r>
            <a:r>
              <a:rPr lang="en-US" altLang="zh-CN">
                <a:ea typeface="宋体" charset="-122"/>
              </a:rPr>
              <a:t>~");</a:t>
            </a:r>
          </a:p>
          <a:p>
            <a:pPr eaLnBrk="1" hangingPunct="1"/>
            <a:r>
              <a:rPr lang="en-US" altLang="zh-CN">
                <a:ea typeface="宋体" charset="-122"/>
              </a:rPr>
              <a:t>		Date now = new Date();</a:t>
            </a:r>
          </a:p>
          <a:p>
            <a:pPr eaLnBrk="1" hangingPunct="1"/>
            <a:r>
              <a:rPr lang="en-US" altLang="zh-CN">
                <a:ea typeface="宋体" charset="-122"/>
              </a:rPr>
              <a:t>		SimpleDateFormat dateFormat = new SimpleDateFormat("yyyy-MM-dd HH:mm:ss");</a:t>
            </a:r>
          </a:p>
          <a:p>
            <a:pPr eaLnBrk="1" hangingPunct="1"/>
            <a:r>
              <a:rPr lang="en-US" altLang="zh-CN">
                <a:ea typeface="宋体" charset="-122"/>
              </a:rPr>
              <a:t>		String date1 = dateFormat.format(now);</a:t>
            </a:r>
          </a:p>
          <a:p>
            <a:pPr eaLnBrk="1" hangingPunct="1"/>
            <a:r>
              <a:rPr lang="en-US" altLang="zh-CN">
                <a:ea typeface="宋体" charset="-122"/>
              </a:rPr>
              <a:t>		System.out.println("</a:t>
            </a:r>
            <a:r>
              <a:rPr lang="zh-CN" altLang="en-US">
                <a:ea typeface="宋体" charset="-122"/>
              </a:rPr>
              <a:t>排序前时间</a:t>
            </a:r>
            <a:r>
              <a:rPr lang="en-US" altLang="zh-CN">
                <a:ea typeface="宋体" charset="-122"/>
              </a:rPr>
              <a:t>=" + date1); // </a:t>
            </a:r>
            <a:r>
              <a:rPr lang="zh-CN" altLang="en-US">
                <a:ea typeface="宋体" charset="-122"/>
              </a:rPr>
              <a:t>输出时间</a:t>
            </a:r>
          </a:p>
          <a:p>
            <a:pPr eaLnBrk="1" hangingPunct="1"/>
            <a:r>
              <a:rPr lang="zh-CN" altLang="en-US">
                <a:ea typeface="宋体" charset="-122"/>
              </a:rPr>
              <a:t>		</a:t>
            </a:r>
          </a:p>
          <a:p>
            <a:pPr eaLnBrk="1" hangingPunct="1"/>
            <a:r>
              <a:rPr lang="zh-CN" altLang="en-US">
                <a:ea typeface="宋体" charset="-122"/>
              </a:rPr>
              <a:t>		</a:t>
            </a:r>
            <a:r>
              <a:rPr lang="en-US" altLang="zh-CN">
                <a:ea typeface="宋体" charset="-122"/>
              </a:rPr>
              <a:t>// </a:t>
            </a:r>
            <a:r>
              <a:rPr lang="zh-CN" altLang="en-US">
                <a:ea typeface="宋体" charset="-122"/>
              </a:rPr>
              <a:t>我们发现规律</a:t>
            </a:r>
            <a:r>
              <a:rPr lang="en-US" altLang="zh-CN">
                <a:ea typeface="宋体" charset="-122"/>
              </a:rPr>
              <a:t>,</a:t>
            </a:r>
            <a:r>
              <a:rPr lang="zh-CN" altLang="en-US">
                <a:ea typeface="宋体" charset="-122"/>
              </a:rPr>
              <a:t>调用选择排序</a:t>
            </a:r>
          </a:p>
          <a:p>
            <a:pPr eaLnBrk="1" hangingPunct="1"/>
            <a:r>
              <a:rPr lang="zh-CN" altLang="en-US">
                <a:ea typeface="宋体" charset="-122"/>
              </a:rPr>
              <a:t>		</a:t>
            </a:r>
            <a:r>
              <a:rPr lang="en-US" altLang="zh-CN">
                <a:ea typeface="宋体" charset="-122"/>
              </a:rPr>
              <a:t>selectSort(arr);</a:t>
            </a:r>
          </a:p>
          <a:p>
            <a:pPr eaLnBrk="1" hangingPunct="1"/>
            <a:endParaRPr lang="en-US" altLang="zh-CN">
              <a:ea typeface="宋体" charset="-122"/>
            </a:endParaRPr>
          </a:p>
          <a:p>
            <a:pPr eaLnBrk="1" hangingPunct="1"/>
            <a:r>
              <a:rPr lang="en-US" altLang="zh-CN">
                <a:ea typeface="宋体" charset="-122"/>
              </a:rPr>
              <a:t>		System.out.println("</a:t>
            </a:r>
            <a:r>
              <a:rPr lang="zh-CN" altLang="en-US">
                <a:ea typeface="宋体" charset="-122"/>
              </a:rPr>
              <a:t>排序后</a:t>
            </a:r>
            <a:r>
              <a:rPr lang="en-US" altLang="zh-CN">
                <a:ea typeface="宋体" charset="-122"/>
              </a:rPr>
              <a:t>~");</a:t>
            </a:r>
          </a:p>
          <a:p>
            <a:pPr eaLnBrk="1" hangingPunct="1"/>
            <a:r>
              <a:rPr lang="en-US" altLang="zh-CN">
                <a:ea typeface="宋体" charset="-122"/>
              </a:rPr>
              <a:t>		Date now2 = new Date();</a:t>
            </a:r>
          </a:p>
          <a:p>
            <a:pPr eaLnBrk="1" hangingPunct="1"/>
            <a:r>
              <a:rPr lang="en-US" altLang="zh-CN">
                <a:ea typeface="宋体" charset="-122"/>
              </a:rPr>
              <a:t>		String date2 = dateFormat.format(now2);</a:t>
            </a:r>
          </a:p>
          <a:p>
            <a:pPr eaLnBrk="1" hangingPunct="1"/>
            <a:r>
              <a:rPr lang="en-US" altLang="zh-CN">
                <a:ea typeface="宋体" charset="-122"/>
              </a:rPr>
              <a:t>		System.out.println("</a:t>
            </a:r>
            <a:r>
              <a:rPr lang="zh-CN" altLang="en-US">
                <a:ea typeface="宋体" charset="-122"/>
              </a:rPr>
              <a:t>排序后时间</a:t>
            </a:r>
            <a:r>
              <a:rPr lang="en-US" altLang="zh-CN">
                <a:ea typeface="宋体" charset="-122"/>
              </a:rPr>
              <a:t>=" + date2); // </a:t>
            </a:r>
            <a:r>
              <a:rPr lang="zh-CN" altLang="en-US">
                <a:ea typeface="宋体" charset="-122"/>
              </a:rPr>
              <a:t>输出时间</a:t>
            </a:r>
          </a:p>
          <a:p>
            <a:pPr eaLnBrk="1" hangingPunct="1"/>
            <a:r>
              <a:rPr lang="zh-CN" altLang="en-US">
                <a:ea typeface="宋体" charset="-122"/>
              </a:rPr>
              <a:t>		</a:t>
            </a:r>
          </a:p>
          <a:p>
            <a:pPr eaLnBrk="1" hangingPunct="1"/>
            <a:r>
              <a:rPr lang="zh-CN" altLang="en-US">
                <a:ea typeface="宋体" charset="-122"/>
              </a:rPr>
              <a:t>		</a:t>
            </a:r>
            <a:r>
              <a:rPr lang="en-US" altLang="zh-CN">
                <a:ea typeface="宋体" charset="-122"/>
              </a:rPr>
              <a:t>//System.out.println(Arrays.toString(arr));</a:t>
            </a:r>
          </a:p>
          <a:p>
            <a:pPr eaLnBrk="1" hangingPunct="1"/>
            <a:endParaRPr lang="en-US" altLang="zh-CN">
              <a:ea typeface="宋体" charset="-122"/>
            </a:endParaRP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public static void selectSort(int[] arr) {</a:t>
            </a:r>
          </a:p>
          <a:p>
            <a:pPr eaLnBrk="1" hangingPunct="1"/>
            <a:endParaRPr lang="en-US" altLang="zh-CN">
              <a:ea typeface="宋体" charset="-122"/>
            </a:endParaRPr>
          </a:p>
          <a:p>
            <a:pPr eaLnBrk="1" hangingPunct="1"/>
            <a:r>
              <a:rPr lang="en-US" altLang="zh-CN">
                <a:ea typeface="宋体" charset="-122"/>
              </a:rPr>
              <a:t>		for (int i = 0; i &lt; arr.length - 1; i++) {</a:t>
            </a:r>
          </a:p>
          <a:p>
            <a:pPr eaLnBrk="1" hangingPunct="1"/>
            <a:r>
              <a:rPr lang="en-US" altLang="zh-CN">
                <a:ea typeface="宋体" charset="-122"/>
              </a:rPr>
              <a:t>			int min = arr[i];</a:t>
            </a:r>
          </a:p>
          <a:p>
            <a:pPr eaLnBrk="1" hangingPunct="1"/>
            <a:r>
              <a:rPr lang="en-US" altLang="zh-CN">
                <a:ea typeface="宋体" charset="-122"/>
              </a:rPr>
              <a:t>			int minIndex = i;</a:t>
            </a:r>
          </a:p>
          <a:p>
            <a:pPr eaLnBrk="1" hangingPunct="1"/>
            <a:r>
              <a:rPr lang="en-US" altLang="zh-CN">
                <a:ea typeface="宋体" charset="-122"/>
              </a:rPr>
              <a:t>			// </a:t>
            </a:r>
            <a:r>
              <a:rPr lang="zh-CN" altLang="en-US">
                <a:ea typeface="宋体" charset="-122"/>
              </a:rPr>
              <a:t>遍历</a:t>
            </a:r>
          </a:p>
          <a:p>
            <a:pPr eaLnBrk="1" hangingPunct="1"/>
            <a:r>
              <a:rPr lang="zh-CN" altLang="en-US">
                <a:ea typeface="宋体" charset="-122"/>
              </a:rPr>
              <a:t>			</a:t>
            </a:r>
            <a:r>
              <a:rPr lang="en-US" altLang="zh-CN">
                <a:ea typeface="宋体" charset="-122"/>
              </a:rPr>
              <a:t>for (int j = i + 1; j &lt; arr.length; j++) {</a:t>
            </a:r>
          </a:p>
          <a:p>
            <a:pPr eaLnBrk="1" hangingPunct="1"/>
            <a:r>
              <a:rPr lang="en-US" altLang="zh-CN">
                <a:ea typeface="宋体" charset="-122"/>
              </a:rPr>
              <a:t>				if (min &gt; arr[j]) { // </a:t>
            </a:r>
            <a:r>
              <a:rPr lang="zh-CN" altLang="en-US">
                <a:ea typeface="宋体" charset="-122"/>
              </a:rPr>
              <a:t>说明</a:t>
            </a:r>
            <a:r>
              <a:rPr lang="en-US" altLang="zh-CN">
                <a:ea typeface="宋体" charset="-122"/>
              </a:rPr>
              <a:t>min</a:t>
            </a:r>
            <a:r>
              <a:rPr lang="zh-CN" altLang="en-US">
                <a:ea typeface="宋体" charset="-122"/>
              </a:rPr>
              <a:t>不是真的最小值</a:t>
            </a:r>
          </a:p>
          <a:p>
            <a:pPr eaLnBrk="1" hangingPunct="1"/>
            <a:r>
              <a:rPr lang="zh-CN" altLang="en-US">
                <a:ea typeface="宋体" charset="-122"/>
              </a:rPr>
              <a:t>					</a:t>
            </a:r>
            <a:r>
              <a:rPr lang="en-US" altLang="zh-CN">
                <a:ea typeface="宋体" charset="-122"/>
              </a:rPr>
              <a:t>min = arr[j]; // </a:t>
            </a:r>
            <a:r>
              <a:rPr lang="zh-CN" altLang="en-US">
                <a:ea typeface="宋体" charset="-122"/>
              </a:rPr>
              <a:t>重置</a:t>
            </a:r>
            <a:r>
              <a:rPr lang="en-US" altLang="zh-CN">
                <a:ea typeface="宋体" charset="-122"/>
              </a:rPr>
              <a:t>min</a:t>
            </a:r>
          </a:p>
          <a:p>
            <a:pPr eaLnBrk="1" hangingPunct="1"/>
            <a:r>
              <a:rPr lang="en-US" altLang="zh-CN">
                <a:ea typeface="宋体" charset="-122"/>
              </a:rPr>
              <a:t>					minIndex = j; // </a:t>
            </a:r>
            <a:r>
              <a:rPr lang="zh-CN" altLang="en-US">
                <a:ea typeface="宋体" charset="-122"/>
              </a:rPr>
              <a:t>重置</a:t>
            </a:r>
            <a:r>
              <a:rPr lang="en-US" altLang="zh-CN">
                <a:ea typeface="宋体" charset="-122"/>
              </a:rPr>
              <a:t>minIndex</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 </a:t>
            </a:r>
            <a:r>
              <a:rPr lang="zh-CN" altLang="en-US">
                <a:ea typeface="宋体" charset="-122"/>
              </a:rPr>
              <a:t>判断是否需要交换</a:t>
            </a:r>
          </a:p>
          <a:p>
            <a:pPr eaLnBrk="1" hangingPunct="1"/>
            <a:r>
              <a:rPr lang="zh-CN" altLang="en-US">
                <a:ea typeface="宋体" charset="-122"/>
              </a:rPr>
              <a:t>			</a:t>
            </a:r>
            <a:r>
              <a:rPr lang="en-US" altLang="zh-CN">
                <a:ea typeface="宋体" charset="-122"/>
              </a:rPr>
              <a:t>if (minIndex != i) {</a:t>
            </a:r>
          </a:p>
          <a:p>
            <a:pPr eaLnBrk="1" hangingPunct="1"/>
            <a:r>
              <a:rPr lang="en-US" altLang="zh-CN">
                <a:ea typeface="宋体" charset="-122"/>
              </a:rPr>
              <a:t>				arr[minIndex] = arr[i];</a:t>
            </a:r>
          </a:p>
          <a:p>
            <a:pPr eaLnBrk="1" hangingPunct="1"/>
            <a:r>
              <a:rPr lang="en-US" altLang="zh-CN">
                <a:ea typeface="宋体" charset="-122"/>
              </a:rPr>
              <a:t>				arr[i] = min;</a:t>
            </a:r>
          </a:p>
          <a:p>
            <a:pPr eaLnBrk="1" hangingPunct="1"/>
            <a:r>
              <a:rPr lang="en-US" altLang="zh-CN">
                <a:ea typeface="宋体" charset="-122"/>
              </a:rPr>
              <a:t>			}</a:t>
            </a:r>
          </a:p>
          <a:p>
            <a:pPr eaLnBrk="1" hangingPunct="1"/>
            <a:r>
              <a:rPr lang="en-US" altLang="zh-CN">
                <a:ea typeface="宋体" charset="-122"/>
              </a:rPr>
              <a:t>			// println(s"</a:t>
            </a:r>
            <a:r>
              <a:rPr lang="zh-CN" altLang="en-US">
                <a:ea typeface="宋体" charset="-122"/>
              </a:rPr>
              <a:t>第</a:t>
            </a:r>
            <a:r>
              <a:rPr lang="en-US" altLang="zh-CN">
                <a:ea typeface="宋体" charset="-122"/>
              </a:rPr>
              <a:t>${i+1}</a:t>
            </a:r>
            <a:r>
              <a:rPr lang="zh-CN" altLang="en-US">
                <a:ea typeface="宋体" charset="-122"/>
              </a:rPr>
              <a:t>轮结束</a:t>
            </a:r>
            <a:r>
              <a:rPr lang="en-US" altLang="zh-CN">
                <a:ea typeface="宋体" charset="-122"/>
              </a:rPr>
              <a:t>")</a:t>
            </a:r>
          </a:p>
          <a:p>
            <a:pPr eaLnBrk="1" hangingPunct="1"/>
            <a:r>
              <a:rPr lang="en-US" altLang="zh-CN">
                <a:ea typeface="宋体" charset="-122"/>
              </a:rPr>
              <a:t>			// println(arr.mkString(" "))</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a:t>
            </a:r>
          </a:p>
          <a:p>
            <a:pPr eaLnBrk="1" hangingPunct="1"/>
            <a:endParaRPr lang="en-US" altLang="zh-CN">
              <a:ea typeface="宋体" charset="-122"/>
            </a:endParaRPr>
          </a:p>
          <a:p>
            <a:pPr eaLnBrk="1" hangingPunct="1"/>
            <a:endParaRPr lang="en-US" altLang="zh-CN">
              <a:ea typeface="宋体" charset="-122"/>
            </a:endParaRPr>
          </a:p>
          <a:p>
            <a:pPr eaLnBrk="1" hangingPunct="1"/>
            <a:endParaRPr lang="en-US" altLang="zh-CN">
              <a:ea typeface="宋体" charset="-122"/>
            </a:endParaRPr>
          </a:p>
          <a:p>
            <a:pPr eaLnBrk="1" hangingPunct="1"/>
            <a:endParaRPr lang="en-US" altLang="zh-CN">
              <a:ea typeface="宋体" charset="-122"/>
            </a:endParaRPr>
          </a:p>
          <a:p>
            <a:pPr eaLnBrk="1" hangingPunct="1"/>
            <a:endParaRPr lang="en-US" altLang="zh-CN">
              <a:ea typeface="宋体" charset="-122"/>
            </a:endParaRPr>
          </a:p>
          <a:p>
            <a:pPr eaLnBrk="1" hangingPunct="1"/>
            <a:r>
              <a:rPr lang="en-US" altLang="zh-CN">
                <a:ea typeface="宋体" charset="-122"/>
              </a:rPr>
              <a:t>//</a:t>
            </a:r>
            <a:r>
              <a:rPr lang="zh-CN" altLang="en-US">
                <a:ea typeface="宋体" charset="-122"/>
              </a:rPr>
              <a:t>以前的</a:t>
            </a:r>
            <a:r>
              <a:rPr lang="en-US" altLang="zh-CN">
                <a:ea typeface="宋体" charset="-122"/>
              </a:rPr>
              <a:t>s</a:t>
            </a:r>
            <a:r>
              <a:rPr lang="zh-CN" altLang="en-US">
                <a:ea typeface="宋体" charset="-122"/>
              </a:rPr>
              <a:t>代码的逐步推导讲解方式，比较好理解</a:t>
            </a:r>
            <a:r>
              <a:rPr lang="en-US" altLang="zh-CN">
                <a:ea typeface="宋体" charset="-122"/>
              </a:rPr>
              <a:t>.</a:t>
            </a:r>
          </a:p>
          <a:p>
            <a:pPr eaLnBrk="1" hangingPunct="1"/>
            <a:endParaRPr lang="en-US" altLang="zh-CN">
              <a:ea typeface="宋体" charset="-122"/>
            </a:endParaRPr>
          </a:p>
          <a:p>
            <a:pPr eaLnBrk="1" hangingPunct="1"/>
            <a:r>
              <a:rPr lang="en-US" altLang="zh-CN">
                <a:ea typeface="宋体" charset="-122"/>
              </a:rPr>
              <a:t> def main(args: Array[String]): Unit = {</a:t>
            </a:r>
          </a:p>
          <a:p>
            <a:pPr eaLnBrk="1" hangingPunct="1"/>
            <a:r>
              <a:rPr lang="en-US" altLang="zh-CN">
                <a:ea typeface="宋体" charset="-122"/>
              </a:rPr>
              <a:t>    //var arr = Array(101, 34, 119, 1)</a:t>
            </a:r>
          </a:p>
          <a:p>
            <a:pPr eaLnBrk="1" hangingPunct="1"/>
            <a:endParaRPr lang="en-US" altLang="zh-CN">
              <a:ea typeface="宋体" charset="-122"/>
            </a:endParaRPr>
          </a:p>
          <a:p>
            <a:pPr eaLnBrk="1" hangingPunct="1"/>
            <a:r>
              <a:rPr lang="en-US" altLang="zh-CN">
                <a:ea typeface="宋体" charset="-122"/>
              </a:rPr>
              <a:t>    val random = new util.Random()</a:t>
            </a:r>
          </a:p>
          <a:p>
            <a:pPr eaLnBrk="1" hangingPunct="1"/>
            <a:r>
              <a:rPr lang="en-US" altLang="zh-CN">
                <a:ea typeface="宋体" charset="-122"/>
              </a:rPr>
              <a:t>    val arr = new Array[Int](80000)</a:t>
            </a:r>
          </a:p>
          <a:p>
            <a:pPr eaLnBrk="1" hangingPunct="1"/>
            <a:r>
              <a:rPr lang="en-US" altLang="zh-CN">
                <a:ea typeface="宋体" charset="-122"/>
              </a:rPr>
              <a:t>    for (i &lt;- 0 until 80000) { //</a:t>
            </a:r>
            <a:r>
              <a:rPr lang="zh-CN" altLang="en-US">
                <a:ea typeface="宋体" charset="-122"/>
              </a:rPr>
              <a:t>循环的生成随机数</a:t>
            </a:r>
          </a:p>
          <a:p>
            <a:pPr eaLnBrk="1" hangingPunct="1"/>
            <a:r>
              <a:rPr lang="zh-CN" altLang="en-US">
                <a:ea typeface="宋体" charset="-122"/>
              </a:rPr>
              <a:t>      </a:t>
            </a:r>
            <a:r>
              <a:rPr lang="en-US" altLang="zh-CN">
                <a:ea typeface="宋体" charset="-122"/>
              </a:rPr>
              <a:t>arr(i) = random.nextInt(8000000)</a:t>
            </a:r>
          </a:p>
          <a:p>
            <a:pPr eaLnBrk="1" hangingPunct="1"/>
            <a:r>
              <a:rPr lang="en-US" altLang="zh-CN">
                <a:ea typeface="宋体" charset="-122"/>
              </a:rPr>
              <a:t>    }</a:t>
            </a:r>
          </a:p>
          <a:p>
            <a:pPr eaLnBrk="1" hangingPunct="1"/>
            <a:r>
              <a:rPr lang="en-US" altLang="zh-CN">
                <a:ea typeface="宋体" charset="-122"/>
              </a:rPr>
              <a:t>    println("</a:t>
            </a:r>
            <a:r>
              <a:rPr lang="zh-CN" altLang="en-US">
                <a:ea typeface="宋体" charset="-122"/>
              </a:rPr>
              <a:t>排序前</a:t>
            </a:r>
            <a:r>
              <a:rPr lang="en-US" altLang="zh-CN">
                <a:ea typeface="宋体" charset="-122"/>
              </a:rPr>
              <a:t>")</a:t>
            </a:r>
          </a:p>
          <a:p>
            <a:pPr eaLnBrk="1" hangingPunct="1"/>
            <a:r>
              <a:rPr lang="en-US" altLang="zh-CN">
                <a:ea typeface="宋体" charset="-122"/>
              </a:rPr>
              <a:t>    val now: Date = new Date()</a:t>
            </a:r>
          </a:p>
          <a:p>
            <a:pPr eaLnBrk="1" hangingPunct="1"/>
            <a:r>
              <a:rPr lang="en-US" altLang="zh-CN">
                <a:ea typeface="宋体" charset="-122"/>
              </a:rPr>
              <a:t>    val dateFormat: SimpleDateFormat =</a:t>
            </a:r>
          </a:p>
          <a:p>
            <a:pPr eaLnBrk="1" hangingPunct="1"/>
            <a:r>
              <a:rPr lang="en-US" altLang="zh-CN">
                <a:ea typeface="宋体" charset="-122"/>
              </a:rPr>
              <a:t>      new SimpleDateFormat("yyyy-MM-dd HH:mm:ss")</a:t>
            </a:r>
          </a:p>
          <a:p>
            <a:pPr eaLnBrk="1" hangingPunct="1"/>
            <a:r>
              <a:rPr lang="en-US" altLang="zh-CN">
                <a:ea typeface="宋体" charset="-122"/>
              </a:rPr>
              <a:t>    val date = dateFormat.format(now)</a:t>
            </a:r>
          </a:p>
          <a:p>
            <a:pPr eaLnBrk="1" hangingPunct="1"/>
            <a:r>
              <a:rPr lang="en-US" altLang="zh-CN">
                <a:ea typeface="宋体" charset="-122"/>
              </a:rPr>
              <a:t>    println("</a:t>
            </a:r>
            <a:r>
              <a:rPr lang="zh-CN" altLang="en-US">
                <a:ea typeface="宋体" charset="-122"/>
              </a:rPr>
              <a:t>排序前时间</a:t>
            </a:r>
            <a:r>
              <a:rPr lang="en-US" altLang="zh-CN">
                <a:ea typeface="宋体" charset="-122"/>
              </a:rPr>
              <a:t>=" + date) //</a:t>
            </a:r>
            <a:r>
              <a:rPr lang="zh-CN" altLang="en-US">
                <a:ea typeface="宋体" charset="-122"/>
              </a:rPr>
              <a:t>输出时间</a:t>
            </a:r>
          </a:p>
          <a:p>
            <a:pPr eaLnBrk="1" hangingPunct="1"/>
            <a:endParaRPr lang="zh-CN" altLang="en-US">
              <a:ea typeface="宋体" charset="-122"/>
            </a:endParaRPr>
          </a:p>
          <a:p>
            <a:pPr eaLnBrk="1" hangingPunct="1"/>
            <a:r>
              <a:rPr lang="zh-CN" altLang="en-US">
                <a:ea typeface="宋体" charset="-122"/>
              </a:rPr>
              <a:t>    </a:t>
            </a:r>
            <a:r>
              <a:rPr lang="en-US" altLang="zh-CN">
                <a:ea typeface="宋体" charset="-122"/>
              </a:rPr>
              <a:t>//</a:t>
            </a:r>
            <a:r>
              <a:rPr lang="zh-CN" altLang="en-US">
                <a:ea typeface="宋体" charset="-122"/>
              </a:rPr>
              <a:t>我们发现规律</a:t>
            </a:r>
            <a:r>
              <a:rPr lang="en-US" altLang="zh-CN">
                <a:ea typeface="宋体" charset="-122"/>
              </a:rPr>
              <a:t>,</a:t>
            </a:r>
            <a:r>
              <a:rPr lang="zh-CN" altLang="en-US">
                <a:ea typeface="宋体" charset="-122"/>
              </a:rPr>
              <a:t>调用选择排序</a:t>
            </a:r>
          </a:p>
          <a:p>
            <a:pPr eaLnBrk="1" hangingPunct="1"/>
            <a:r>
              <a:rPr lang="zh-CN" altLang="en-US">
                <a:ea typeface="宋体" charset="-122"/>
              </a:rPr>
              <a:t>    </a:t>
            </a:r>
            <a:r>
              <a:rPr lang="en-US" altLang="zh-CN">
                <a:ea typeface="宋体" charset="-122"/>
              </a:rPr>
              <a:t>selectSort(arr)</a:t>
            </a:r>
          </a:p>
          <a:p>
            <a:pPr eaLnBrk="1" hangingPunct="1"/>
            <a:endParaRPr lang="en-US" altLang="zh-CN">
              <a:ea typeface="宋体" charset="-122"/>
            </a:endParaRPr>
          </a:p>
          <a:p>
            <a:pPr eaLnBrk="1" hangingPunct="1"/>
            <a:r>
              <a:rPr lang="en-US" altLang="zh-CN">
                <a:ea typeface="宋体" charset="-122"/>
              </a:rPr>
              <a:t>    println("</a:t>
            </a:r>
            <a:r>
              <a:rPr lang="zh-CN" altLang="en-US">
                <a:ea typeface="宋体" charset="-122"/>
              </a:rPr>
              <a:t>排序后</a:t>
            </a:r>
            <a:r>
              <a:rPr lang="en-US" altLang="zh-CN">
                <a:ea typeface="宋体" charset="-122"/>
              </a:rPr>
              <a:t>")</a:t>
            </a:r>
          </a:p>
          <a:p>
            <a:pPr eaLnBrk="1" hangingPunct="1"/>
            <a:r>
              <a:rPr lang="en-US" altLang="zh-CN">
                <a:ea typeface="宋体" charset="-122"/>
              </a:rPr>
              <a:t>    //println(arr.mkString(" "))</a:t>
            </a:r>
          </a:p>
          <a:p>
            <a:pPr eaLnBrk="1" hangingPunct="1"/>
            <a:r>
              <a:rPr lang="en-US" altLang="zh-CN">
                <a:ea typeface="宋体" charset="-122"/>
              </a:rPr>
              <a:t>    val now2: Date = new Date()</a:t>
            </a:r>
          </a:p>
          <a:p>
            <a:pPr eaLnBrk="1" hangingPunct="1"/>
            <a:r>
              <a:rPr lang="en-US" altLang="zh-CN">
                <a:ea typeface="宋体" charset="-122"/>
              </a:rPr>
              <a:t>    val date2 = dateFormat.format(now2)</a:t>
            </a:r>
          </a:p>
          <a:p>
            <a:pPr eaLnBrk="1" hangingPunct="1"/>
            <a:r>
              <a:rPr lang="en-US" altLang="zh-CN">
                <a:ea typeface="宋体" charset="-122"/>
              </a:rPr>
              <a:t>    println("</a:t>
            </a:r>
            <a:r>
              <a:rPr lang="zh-CN" altLang="en-US">
                <a:ea typeface="宋体" charset="-122"/>
              </a:rPr>
              <a:t>排序后时间</a:t>
            </a:r>
            <a:r>
              <a:rPr lang="en-US" altLang="zh-CN">
                <a:ea typeface="宋体" charset="-122"/>
              </a:rPr>
              <a:t>=" + date2) //</a:t>
            </a:r>
            <a:r>
              <a:rPr lang="zh-CN" altLang="en-US">
                <a:ea typeface="宋体" charset="-122"/>
              </a:rPr>
              <a:t>输出时间</a:t>
            </a:r>
          </a:p>
          <a:p>
            <a:pPr eaLnBrk="1" hangingPunct="1"/>
            <a:endParaRPr lang="zh-CN" altLang="en-US">
              <a:ea typeface="宋体" charset="-122"/>
            </a:endParaRPr>
          </a:p>
          <a:p>
            <a:pPr eaLnBrk="1" hangingPunct="1"/>
            <a:endParaRPr lang="zh-CN" altLang="en-US">
              <a:ea typeface="宋体" charset="-122"/>
            </a:endParaRPr>
          </a:p>
          <a:p>
            <a:pPr eaLnBrk="1" hangingPunct="1"/>
            <a:endParaRPr lang="zh-CN" altLang="en-US">
              <a:ea typeface="宋体" charset="-122"/>
            </a:endParaRPr>
          </a:p>
          <a:p>
            <a:pPr eaLnBrk="1" hangingPunct="1"/>
            <a:endParaRPr lang="zh-CN" altLang="en-US">
              <a:ea typeface="宋体" charset="-122"/>
            </a:endParaRPr>
          </a:p>
          <a:p>
            <a:pPr eaLnBrk="1" hangingPunct="1"/>
            <a:r>
              <a:rPr lang="zh-CN" altLang="en-US">
                <a:ea typeface="宋体" charset="-122"/>
              </a:rPr>
              <a:t>    </a:t>
            </a:r>
            <a:r>
              <a:rPr lang="en-US" altLang="zh-CN">
                <a:ea typeface="宋体" charset="-122"/>
              </a:rPr>
              <a:t>//</a:t>
            </a:r>
            <a:r>
              <a:rPr lang="zh-CN" altLang="en-US">
                <a:ea typeface="宋体" charset="-122"/>
              </a:rPr>
              <a:t>我们看一下排序的一个演变过程</a:t>
            </a:r>
          </a:p>
          <a:p>
            <a:pPr eaLnBrk="1" hangingPunct="1"/>
            <a:r>
              <a:rPr lang="zh-CN" altLang="en-US">
                <a:ea typeface="宋体" charset="-122"/>
              </a:rPr>
              <a:t>    </a:t>
            </a:r>
            <a:r>
              <a:rPr lang="en-US" altLang="zh-CN">
                <a:ea typeface="宋体" charset="-122"/>
              </a:rPr>
              <a:t>//</a:t>
            </a:r>
            <a:r>
              <a:rPr lang="zh-CN" altLang="en-US">
                <a:ea typeface="宋体" charset="-122"/>
              </a:rPr>
              <a:t>第</a:t>
            </a:r>
            <a:r>
              <a:rPr lang="en-US" altLang="zh-CN">
                <a:ea typeface="宋体" charset="-122"/>
              </a:rPr>
              <a:t>1</a:t>
            </a:r>
            <a:r>
              <a:rPr lang="zh-CN" altLang="en-US">
                <a:ea typeface="宋体" charset="-122"/>
              </a:rPr>
              <a:t>轮排序 </a:t>
            </a:r>
            <a:r>
              <a:rPr lang="en-US" altLang="zh-CN">
                <a:ea typeface="宋体" charset="-122"/>
              </a:rPr>
              <a:t>(101, 34, 119, 1) =&gt; (1, 34, 119, 101)</a:t>
            </a:r>
          </a:p>
          <a:p>
            <a:pPr eaLnBrk="1" hangingPunct="1"/>
            <a:endParaRPr lang="en-US" altLang="zh-CN">
              <a:ea typeface="宋体" charset="-122"/>
            </a:endParaRP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var min = arr(0)</a:t>
            </a:r>
          </a:p>
          <a:p>
            <a:pPr eaLnBrk="1" hangingPunct="1"/>
            <a:r>
              <a:rPr lang="en-US" altLang="zh-CN">
                <a:ea typeface="宋体" charset="-122"/>
              </a:rPr>
              <a:t>    var minIndex = 0</a:t>
            </a:r>
          </a:p>
          <a:p>
            <a:pPr eaLnBrk="1" hangingPunct="1"/>
            <a:r>
              <a:rPr lang="en-US" altLang="zh-CN">
                <a:ea typeface="宋体" charset="-122"/>
              </a:rPr>
              <a:t>    //</a:t>
            </a:r>
            <a:r>
              <a:rPr lang="zh-CN" altLang="en-US">
                <a:ea typeface="宋体" charset="-122"/>
              </a:rPr>
              <a:t>遍历</a:t>
            </a:r>
          </a:p>
          <a:p>
            <a:pPr eaLnBrk="1" hangingPunct="1"/>
            <a:r>
              <a:rPr lang="zh-CN" altLang="en-US">
                <a:ea typeface="宋体" charset="-122"/>
              </a:rPr>
              <a:t>    </a:t>
            </a:r>
            <a:r>
              <a:rPr lang="en-US" altLang="zh-CN">
                <a:ea typeface="宋体" charset="-122"/>
              </a:rPr>
              <a:t>for (j &lt;- (0 + 1) until arr.length) {</a:t>
            </a:r>
          </a:p>
          <a:p>
            <a:pPr eaLnBrk="1" hangingPunct="1"/>
            <a:r>
              <a:rPr lang="en-US" altLang="zh-CN">
                <a:ea typeface="宋体" charset="-122"/>
              </a:rPr>
              <a:t>      if (min &gt; arr(j)) { // </a:t>
            </a:r>
            <a:r>
              <a:rPr lang="zh-CN" altLang="en-US">
                <a:ea typeface="宋体" charset="-122"/>
              </a:rPr>
              <a:t>说明</a:t>
            </a:r>
            <a:r>
              <a:rPr lang="en-US" altLang="zh-CN">
                <a:ea typeface="宋体" charset="-122"/>
              </a:rPr>
              <a:t>min</a:t>
            </a:r>
            <a:r>
              <a:rPr lang="zh-CN" altLang="en-US">
                <a:ea typeface="宋体" charset="-122"/>
              </a:rPr>
              <a:t>不是真的最小值</a:t>
            </a:r>
          </a:p>
          <a:p>
            <a:pPr eaLnBrk="1" hangingPunct="1"/>
            <a:r>
              <a:rPr lang="zh-CN" altLang="en-US">
                <a:ea typeface="宋体" charset="-122"/>
              </a:rPr>
              <a:t>        </a:t>
            </a:r>
            <a:r>
              <a:rPr lang="en-US" altLang="zh-CN">
                <a:ea typeface="宋体" charset="-122"/>
              </a:rPr>
              <a:t>min = arr(j) // </a:t>
            </a:r>
            <a:r>
              <a:rPr lang="zh-CN" altLang="en-US">
                <a:ea typeface="宋体" charset="-122"/>
              </a:rPr>
              <a:t>重置</a:t>
            </a:r>
            <a:r>
              <a:rPr lang="en-US" altLang="zh-CN">
                <a:ea typeface="宋体" charset="-122"/>
              </a:rPr>
              <a:t>min</a:t>
            </a:r>
          </a:p>
          <a:p>
            <a:pPr eaLnBrk="1" hangingPunct="1"/>
            <a:r>
              <a:rPr lang="en-US" altLang="zh-CN">
                <a:ea typeface="宋体" charset="-122"/>
              </a:rPr>
              <a:t>        minIndex = j // </a:t>
            </a:r>
            <a:r>
              <a:rPr lang="zh-CN" altLang="en-US">
                <a:ea typeface="宋体" charset="-122"/>
              </a:rPr>
              <a:t>重置</a:t>
            </a:r>
            <a:r>
              <a:rPr lang="en-US" altLang="zh-CN">
                <a:ea typeface="宋体" charset="-122"/>
              </a:rPr>
              <a:t>minIndex</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a:t>
            </a:r>
            <a:r>
              <a:rPr lang="zh-CN" altLang="en-US">
                <a:ea typeface="宋体" charset="-122"/>
              </a:rPr>
              <a:t>判断是否需要交换</a:t>
            </a:r>
          </a:p>
          <a:p>
            <a:pPr eaLnBrk="1" hangingPunct="1"/>
            <a:r>
              <a:rPr lang="zh-CN" altLang="en-US">
                <a:ea typeface="宋体" charset="-122"/>
              </a:rPr>
              <a:t>    </a:t>
            </a:r>
            <a:r>
              <a:rPr lang="en-US" altLang="zh-CN">
                <a:ea typeface="宋体" charset="-122"/>
              </a:rPr>
              <a:t>if (minIndex != 0) {</a:t>
            </a:r>
          </a:p>
          <a:p>
            <a:pPr eaLnBrk="1" hangingPunct="1"/>
            <a:r>
              <a:rPr lang="en-US" altLang="zh-CN">
                <a:ea typeface="宋体" charset="-122"/>
              </a:rPr>
              <a:t>      arr(minIndex) = arr(0)</a:t>
            </a:r>
          </a:p>
          <a:p>
            <a:pPr eaLnBrk="1" hangingPunct="1"/>
            <a:r>
              <a:rPr lang="en-US" altLang="zh-CN">
                <a:ea typeface="宋体" charset="-122"/>
              </a:rPr>
              <a:t>      arr(0) = min</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println("</a:t>
            </a:r>
            <a:r>
              <a:rPr lang="zh-CN" altLang="en-US">
                <a:ea typeface="宋体" charset="-122"/>
              </a:rPr>
              <a:t>第</a:t>
            </a:r>
            <a:r>
              <a:rPr lang="en-US" altLang="zh-CN">
                <a:ea typeface="宋体" charset="-122"/>
              </a:rPr>
              <a:t>1</a:t>
            </a:r>
            <a:r>
              <a:rPr lang="zh-CN" altLang="en-US">
                <a:ea typeface="宋体" charset="-122"/>
              </a:rPr>
              <a:t>轮结束</a:t>
            </a:r>
            <a:r>
              <a:rPr lang="en-US" altLang="zh-CN">
                <a:ea typeface="宋体" charset="-122"/>
              </a:rPr>
              <a:t>")</a:t>
            </a:r>
          </a:p>
          <a:p>
            <a:pPr eaLnBrk="1" hangingPunct="1"/>
            <a:r>
              <a:rPr lang="en-US" altLang="zh-CN">
                <a:ea typeface="宋体" charset="-122"/>
              </a:rPr>
              <a:t>    println(arr.mkString(" "))</a:t>
            </a:r>
          </a:p>
          <a:p>
            <a:pPr eaLnBrk="1" hangingPunct="1"/>
            <a:endParaRPr lang="en-US" altLang="zh-CN">
              <a:ea typeface="宋体" charset="-122"/>
            </a:endParaRPr>
          </a:p>
          <a:p>
            <a:pPr eaLnBrk="1" hangingPunct="1"/>
            <a:r>
              <a:rPr lang="en-US" altLang="zh-CN">
                <a:ea typeface="宋体" charset="-122"/>
              </a:rPr>
              <a:t>    //</a:t>
            </a:r>
            <a:r>
              <a:rPr lang="zh-CN" altLang="en-US">
                <a:ea typeface="宋体" charset="-122"/>
              </a:rPr>
              <a:t>第</a:t>
            </a:r>
            <a:r>
              <a:rPr lang="en-US" altLang="zh-CN">
                <a:ea typeface="宋体" charset="-122"/>
              </a:rPr>
              <a:t>2</a:t>
            </a:r>
            <a:r>
              <a:rPr lang="zh-CN" altLang="en-US">
                <a:ea typeface="宋体" charset="-122"/>
              </a:rPr>
              <a:t>轮排序 </a:t>
            </a:r>
            <a:r>
              <a:rPr lang="en-US" altLang="zh-CN">
                <a:ea typeface="宋体" charset="-122"/>
              </a:rPr>
              <a:t>(1, 34, 119, 101) =&gt; (1, 34, 119, 101)</a:t>
            </a:r>
          </a:p>
          <a:p>
            <a:pPr eaLnBrk="1" hangingPunct="1"/>
            <a:endParaRPr lang="en-US" altLang="zh-CN">
              <a:ea typeface="宋体" charset="-122"/>
            </a:endParaRPr>
          </a:p>
          <a:p>
            <a:pPr eaLnBrk="1" hangingPunct="1"/>
            <a:r>
              <a:rPr lang="en-US" altLang="zh-CN">
                <a:ea typeface="宋体" charset="-122"/>
              </a:rPr>
              <a:t>    min = arr(1)</a:t>
            </a:r>
          </a:p>
          <a:p>
            <a:pPr eaLnBrk="1" hangingPunct="1"/>
            <a:r>
              <a:rPr lang="en-US" altLang="zh-CN">
                <a:ea typeface="宋体" charset="-122"/>
              </a:rPr>
              <a:t>    minIndex = 1</a:t>
            </a:r>
          </a:p>
          <a:p>
            <a:pPr eaLnBrk="1" hangingPunct="1"/>
            <a:r>
              <a:rPr lang="en-US" altLang="zh-CN">
                <a:ea typeface="宋体" charset="-122"/>
              </a:rPr>
              <a:t>    //</a:t>
            </a:r>
            <a:r>
              <a:rPr lang="zh-CN" altLang="en-US">
                <a:ea typeface="宋体" charset="-122"/>
              </a:rPr>
              <a:t>遍历</a:t>
            </a:r>
          </a:p>
          <a:p>
            <a:pPr eaLnBrk="1" hangingPunct="1"/>
            <a:r>
              <a:rPr lang="zh-CN" altLang="en-US">
                <a:ea typeface="宋体" charset="-122"/>
              </a:rPr>
              <a:t>    </a:t>
            </a:r>
            <a:r>
              <a:rPr lang="en-US" altLang="zh-CN">
                <a:ea typeface="宋体" charset="-122"/>
              </a:rPr>
              <a:t>for (j &lt;- (1 + 1) until arr.length) {</a:t>
            </a:r>
          </a:p>
          <a:p>
            <a:pPr eaLnBrk="1" hangingPunct="1"/>
            <a:r>
              <a:rPr lang="en-US" altLang="zh-CN">
                <a:ea typeface="宋体" charset="-122"/>
              </a:rPr>
              <a:t>      if (min &gt; arr(j)) { // </a:t>
            </a:r>
            <a:r>
              <a:rPr lang="zh-CN" altLang="en-US">
                <a:ea typeface="宋体" charset="-122"/>
              </a:rPr>
              <a:t>说明</a:t>
            </a:r>
            <a:r>
              <a:rPr lang="en-US" altLang="zh-CN">
                <a:ea typeface="宋体" charset="-122"/>
              </a:rPr>
              <a:t>min</a:t>
            </a:r>
            <a:r>
              <a:rPr lang="zh-CN" altLang="en-US">
                <a:ea typeface="宋体" charset="-122"/>
              </a:rPr>
              <a:t>不是真的最小值</a:t>
            </a:r>
          </a:p>
          <a:p>
            <a:pPr eaLnBrk="1" hangingPunct="1"/>
            <a:r>
              <a:rPr lang="zh-CN" altLang="en-US">
                <a:ea typeface="宋体" charset="-122"/>
              </a:rPr>
              <a:t>        </a:t>
            </a:r>
            <a:r>
              <a:rPr lang="en-US" altLang="zh-CN">
                <a:ea typeface="宋体" charset="-122"/>
              </a:rPr>
              <a:t>min = arr(j) // </a:t>
            </a:r>
            <a:r>
              <a:rPr lang="zh-CN" altLang="en-US">
                <a:ea typeface="宋体" charset="-122"/>
              </a:rPr>
              <a:t>重置</a:t>
            </a:r>
            <a:r>
              <a:rPr lang="en-US" altLang="zh-CN">
                <a:ea typeface="宋体" charset="-122"/>
              </a:rPr>
              <a:t>min</a:t>
            </a:r>
          </a:p>
          <a:p>
            <a:pPr eaLnBrk="1" hangingPunct="1"/>
            <a:r>
              <a:rPr lang="en-US" altLang="zh-CN">
                <a:ea typeface="宋体" charset="-122"/>
              </a:rPr>
              <a:t>        minIndex = j // </a:t>
            </a:r>
            <a:r>
              <a:rPr lang="zh-CN" altLang="en-US">
                <a:ea typeface="宋体" charset="-122"/>
              </a:rPr>
              <a:t>重置</a:t>
            </a:r>
            <a:r>
              <a:rPr lang="en-US" altLang="zh-CN">
                <a:ea typeface="宋体" charset="-122"/>
              </a:rPr>
              <a:t>minIndex</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a:t>
            </a:r>
            <a:r>
              <a:rPr lang="zh-CN" altLang="en-US">
                <a:ea typeface="宋体" charset="-122"/>
              </a:rPr>
              <a:t>判断是否需要交换</a:t>
            </a:r>
          </a:p>
          <a:p>
            <a:pPr eaLnBrk="1" hangingPunct="1"/>
            <a:r>
              <a:rPr lang="zh-CN" altLang="en-US">
                <a:ea typeface="宋体" charset="-122"/>
              </a:rPr>
              <a:t>    </a:t>
            </a:r>
            <a:r>
              <a:rPr lang="en-US" altLang="zh-CN">
                <a:ea typeface="宋体" charset="-122"/>
              </a:rPr>
              <a:t>if (minIndex != 1) {</a:t>
            </a:r>
          </a:p>
          <a:p>
            <a:pPr eaLnBrk="1" hangingPunct="1"/>
            <a:r>
              <a:rPr lang="en-US" altLang="zh-CN">
                <a:ea typeface="宋体" charset="-122"/>
              </a:rPr>
              <a:t>      arr(minIndex) = arr(1)</a:t>
            </a:r>
          </a:p>
          <a:p>
            <a:pPr eaLnBrk="1" hangingPunct="1"/>
            <a:r>
              <a:rPr lang="en-US" altLang="zh-CN">
                <a:ea typeface="宋体" charset="-122"/>
              </a:rPr>
              <a:t>      arr(1) = min</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println("</a:t>
            </a:r>
            <a:r>
              <a:rPr lang="zh-CN" altLang="en-US">
                <a:ea typeface="宋体" charset="-122"/>
              </a:rPr>
              <a:t>第</a:t>
            </a:r>
            <a:r>
              <a:rPr lang="en-US" altLang="zh-CN">
                <a:ea typeface="宋体" charset="-122"/>
              </a:rPr>
              <a:t>2</a:t>
            </a:r>
            <a:r>
              <a:rPr lang="zh-CN" altLang="en-US">
                <a:ea typeface="宋体" charset="-122"/>
              </a:rPr>
              <a:t>轮结束</a:t>
            </a:r>
            <a:r>
              <a:rPr lang="en-US" altLang="zh-CN">
                <a:ea typeface="宋体" charset="-122"/>
              </a:rPr>
              <a:t>")</a:t>
            </a:r>
          </a:p>
          <a:p>
            <a:pPr eaLnBrk="1" hangingPunct="1"/>
            <a:r>
              <a:rPr lang="en-US" altLang="zh-CN">
                <a:ea typeface="宋体" charset="-122"/>
              </a:rPr>
              <a:t>    println(arr.mkString(" "))</a:t>
            </a:r>
          </a:p>
          <a:p>
            <a:pPr eaLnBrk="1" hangingPunct="1"/>
            <a:endParaRPr lang="en-US" altLang="zh-CN">
              <a:ea typeface="宋体" charset="-122"/>
            </a:endParaRPr>
          </a:p>
          <a:p>
            <a:pPr eaLnBrk="1" hangingPunct="1"/>
            <a:endParaRPr lang="en-US" altLang="zh-CN">
              <a:ea typeface="宋体" charset="-122"/>
            </a:endParaRPr>
          </a:p>
          <a:p>
            <a:pPr eaLnBrk="1" hangingPunct="1"/>
            <a:r>
              <a:rPr lang="en-US" altLang="zh-CN">
                <a:ea typeface="宋体" charset="-122"/>
              </a:rPr>
              <a:t>    //</a:t>
            </a:r>
            <a:r>
              <a:rPr lang="zh-CN" altLang="en-US">
                <a:ea typeface="宋体" charset="-122"/>
              </a:rPr>
              <a:t>第</a:t>
            </a:r>
            <a:r>
              <a:rPr lang="en-US" altLang="zh-CN">
                <a:ea typeface="宋体" charset="-122"/>
              </a:rPr>
              <a:t>3</a:t>
            </a:r>
            <a:r>
              <a:rPr lang="zh-CN" altLang="en-US">
                <a:ea typeface="宋体" charset="-122"/>
              </a:rPr>
              <a:t>轮排序 </a:t>
            </a:r>
            <a:r>
              <a:rPr lang="en-US" altLang="zh-CN">
                <a:ea typeface="宋体" charset="-122"/>
              </a:rPr>
              <a:t>(1, 34, 119, 101) =&gt; (1, 34, 101, 119)</a:t>
            </a:r>
          </a:p>
          <a:p>
            <a:pPr eaLnBrk="1" hangingPunct="1"/>
            <a:endParaRPr lang="en-US" altLang="zh-CN">
              <a:ea typeface="宋体" charset="-122"/>
            </a:endParaRPr>
          </a:p>
          <a:p>
            <a:pPr eaLnBrk="1" hangingPunct="1"/>
            <a:r>
              <a:rPr lang="en-US" altLang="zh-CN">
                <a:ea typeface="宋体" charset="-122"/>
              </a:rPr>
              <a:t>    min = arr(2)</a:t>
            </a:r>
          </a:p>
          <a:p>
            <a:pPr eaLnBrk="1" hangingPunct="1"/>
            <a:r>
              <a:rPr lang="en-US" altLang="zh-CN">
                <a:ea typeface="宋体" charset="-122"/>
              </a:rPr>
              <a:t>    minIndex = 2</a:t>
            </a:r>
          </a:p>
          <a:p>
            <a:pPr eaLnBrk="1" hangingPunct="1"/>
            <a:r>
              <a:rPr lang="en-US" altLang="zh-CN">
                <a:ea typeface="宋体" charset="-122"/>
              </a:rPr>
              <a:t>    //</a:t>
            </a:r>
            <a:r>
              <a:rPr lang="zh-CN" altLang="en-US">
                <a:ea typeface="宋体" charset="-122"/>
              </a:rPr>
              <a:t>遍历</a:t>
            </a:r>
          </a:p>
          <a:p>
            <a:pPr eaLnBrk="1" hangingPunct="1"/>
            <a:r>
              <a:rPr lang="zh-CN" altLang="en-US">
                <a:ea typeface="宋体" charset="-122"/>
              </a:rPr>
              <a:t>    </a:t>
            </a:r>
            <a:r>
              <a:rPr lang="en-US" altLang="zh-CN">
                <a:ea typeface="宋体" charset="-122"/>
              </a:rPr>
              <a:t>for (j &lt;- (2 + 1) until arr.length) {</a:t>
            </a:r>
          </a:p>
          <a:p>
            <a:pPr eaLnBrk="1" hangingPunct="1"/>
            <a:r>
              <a:rPr lang="en-US" altLang="zh-CN">
                <a:ea typeface="宋体" charset="-122"/>
              </a:rPr>
              <a:t>      if (min &gt; arr(j)) { // </a:t>
            </a:r>
            <a:r>
              <a:rPr lang="zh-CN" altLang="en-US">
                <a:ea typeface="宋体" charset="-122"/>
              </a:rPr>
              <a:t>说明</a:t>
            </a:r>
            <a:r>
              <a:rPr lang="en-US" altLang="zh-CN">
                <a:ea typeface="宋体" charset="-122"/>
              </a:rPr>
              <a:t>min</a:t>
            </a:r>
            <a:r>
              <a:rPr lang="zh-CN" altLang="en-US">
                <a:ea typeface="宋体" charset="-122"/>
              </a:rPr>
              <a:t>不是真的最小值</a:t>
            </a:r>
          </a:p>
          <a:p>
            <a:pPr eaLnBrk="1" hangingPunct="1"/>
            <a:r>
              <a:rPr lang="zh-CN" altLang="en-US">
                <a:ea typeface="宋体" charset="-122"/>
              </a:rPr>
              <a:t>        </a:t>
            </a:r>
            <a:r>
              <a:rPr lang="en-US" altLang="zh-CN">
                <a:ea typeface="宋体" charset="-122"/>
              </a:rPr>
              <a:t>min = arr(j) // </a:t>
            </a:r>
            <a:r>
              <a:rPr lang="zh-CN" altLang="en-US">
                <a:ea typeface="宋体" charset="-122"/>
              </a:rPr>
              <a:t>重置</a:t>
            </a:r>
            <a:r>
              <a:rPr lang="en-US" altLang="zh-CN">
                <a:ea typeface="宋体" charset="-122"/>
              </a:rPr>
              <a:t>min</a:t>
            </a:r>
          </a:p>
          <a:p>
            <a:pPr eaLnBrk="1" hangingPunct="1"/>
            <a:r>
              <a:rPr lang="en-US" altLang="zh-CN">
                <a:ea typeface="宋体" charset="-122"/>
              </a:rPr>
              <a:t>        minIndex = j // </a:t>
            </a:r>
            <a:r>
              <a:rPr lang="zh-CN" altLang="en-US">
                <a:ea typeface="宋体" charset="-122"/>
              </a:rPr>
              <a:t>重置</a:t>
            </a:r>
            <a:r>
              <a:rPr lang="en-US" altLang="zh-CN">
                <a:ea typeface="宋体" charset="-122"/>
              </a:rPr>
              <a:t>minIndex</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a:t>
            </a:r>
            <a:r>
              <a:rPr lang="zh-CN" altLang="en-US">
                <a:ea typeface="宋体" charset="-122"/>
              </a:rPr>
              <a:t>判断是否需要交换</a:t>
            </a:r>
          </a:p>
          <a:p>
            <a:pPr eaLnBrk="1" hangingPunct="1"/>
            <a:r>
              <a:rPr lang="zh-CN" altLang="en-US">
                <a:ea typeface="宋体" charset="-122"/>
              </a:rPr>
              <a:t>    </a:t>
            </a:r>
            <a:r>
              <a:rPr lang="en-US" altLang="zh-CN">
                <a:ea typeface="宋体" charset="-122"/>
              </a:rPr>
              <a:t>if (minIndex != 2) {</a:t>
            </a:r>
          </a:p>
          <a:p>
            <a:pPr eaLnBrk="1" hangingPunct="1"/>
            <a:r>
              <a:rPr lang="en-US" altLang="zh-CN">
                <a:ea typeface="宋体" charset="-122"/>
              </a:rPr>
              <a:t>      arr(minIndex) = arr(2)</a:t>
            </a:r>
          </a:p>
          <a:p>
            <a:pPr eaLnBrk="1" hangingPunct="1"/>
            <a:r>
              <a:rPr lang="en-US" altLang="zh-CN">
                <a:ea typeface="宋体" charset="-122"/>
              </a:rPr>
              <a:t>      arr(2) = min</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println("</a:t>
            </a:r>
            <a:r>
              <a:rPr lang="zh-CN" altLang="en-US">
                <a:ea typeface="宋体" charset="-122"/>
              </a:rPr>
              <a:t>第</a:t>
            </a:r>
            <a:r>
              <a:rPr lang="en-US" altLang="zh-CN">
                <a:ea typeface="宋体" charset="-122"/>
              </a:rPr>
              <a:t>3</a:t>
            </a:r>
            <a:r>
              <a:rPr lang="zh-CN" altLang="en-US">
                <a:ea typeface="宋体" charset="-122"/>
              </a:rPr>
              <a:t>轮结束</a:t>
            </a:r>
            <a:r>
              <a:rPr lang="en-US" altLang="zh-CN">
                <a:ea typeface="宋体" charset="-122"/>
              </a:rPr>
              <a:t>")</a:t>
            </a:r>
          </a:p>
          <a:p>
            <a:pPr eaLnBrk="1" hangingPunct="1"/>
            <a:r>
              <a:rPr lang="en-US" altLang="zh-CN">
                <a:ea typeface="宋体" charset="-122"/>
              </a:rPr>
              <a:t>    println(arr.mkString("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a:t>
            </a:r>
          </a:p>
          <a:p>
            <a:pPr eaLnBrk="1" hangingPunct="1"/>
            <a:endParaRPr lang="en-US" altLang="zh-CN">
              <a:ea typeface="宋体" charset="-122"/>
            </a:endParaRPr>
          </a:p>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91</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92</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93</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94</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r>
              <a:rPr lang="en-US" altLang="zh-CN">
                <a:ea typeface="宋体" charset="-122"/>
              </a:rPr>
              <a:t>Java</a:t>
            </a:r>
            <a:r>
              <a:rPr lang="zh-CN" altLang="en-US">
                <a:ea typeface="宋体" charset="-122"/>
              </a:rPr>
              <a:t>的代码如下</a:t>
            </a:r>
            <a:r>
              <a:rPr lang="en-US" altLang="zh-CN">
                <a:ea typeface="宋体" charset="-122"/>
              </a:rPr>
              <a:t>, </a:t>
            </a:r>
            <a:r>
              <a:rPr lang="zh-CN" altLang="en-US">
                <a:ea typeface="宋体" charset="-122"/>
              </a:rPr>
              <a:t>如果要看到排序的分步过程，参考</a:t>
            </a:r>
            <a:r>
              <a:rPr lang="zh-CN" altLang="en-US" baseline="0">
                <a:ea typeface="宋体" charset="-122"/>
              </a:rPr>
              <a:t> 深</a:t>
            </a:r>
            <a:r>
              <a:rPr lang="en-US" altLang="zh-CN" baseline="0">
                <a:ea typeface="宋体" charset="-122"/>
              </a:rPr>
              <a:t>-java-</a:t>
            </a:r>
            <a:r>
              <a:rPr lang="zh-CN" altLang="en-US" baseline="0">
                <a:ea typeface="宋体" charset="-122"/>
              </a:rPr>
              <a:t>冒泡</a:t>
            </a:r>
            <a:r>
              <a:rPr lang="en-US" altLang="zh-CN">
                <a:ea typeface="宋体" charset="-122"/>
              </a:rPr>
              <a:t>:</a:t>
            </a:r>
          </a:p>
          <a:p>
            <a:pPr eaLnBrk="1" hangingPunct="1"/>
            <a:endParaRPr lang="en-US" altLang="zh-CN">
              <a:ea typeface="宋体" charset="-122"/>
            </a:endParaRPr>
          </a:p>
          <a:p>
            <a:pPr eaLnBrk="1" hangingPunct="1"/>
            <a:r>
              <a:rPr lang="en-US" altLang="zh-CN">
                <a:ea typeface="宋体" charset="-122"/>
              </a:rPr>
              <a:t>//Java</a:t>
            </a:r>
            <a:r>
              <a:rPr lang="zh-CN" altLang="en-US">
                <a:ea typeface="宋体" charset="-122"/>
              </a:rPr>
              <a:t>最新代码</a:t>
            </a:r>
            <a:endParaRPr lang="en-US" altLang="zh-CN">
              <a:ea typeface="宋体" charset="-122"/>
            </a:endParaRPr>
          </a:p>
          <a:p>
            <a:pPr eaLnBrk="1" hangingPunct="1"/>
            <a:endParaRPr lang="en-US" altLang="zh-CN">
              <a:ea typeface="宋体" charset="-122"/>
            </a:endParaRPr>
          </a:p>
          <a:p>
            <a:pPr eaLnBrk="1" hangingPunct="1"/>
            <a:r>
              <a:rPr lang="en-US" altLang="zh-CN">
                <a:ea typeface="宋体" charset="-122"/>
              </a:rPr>
              <a:t>package com.atguigu;</a:t>
            </a:r>
          </a:p>
          <a:p>
            <a:pPr eaLnBrk="1" hangingPunct="1"/>
            <a:endParaRPr lang="en-US" altLang="zh-CN">
              <a:ea typeface="宋体" charset="-122"/>
            </a:endParaRPr>
          </a:p>
          <a:p>
            <a:pPr eaLnBrk="1" hangingPunct="1"/>
            <a:r>
              <a:rPr lang="en-US" altLang="zh-CN">
                <a:ea typeface="宋体" charset="-122"/>
              </a:rPr>
              <a:t>import java.text.SimpleDateFormat;</a:t>
            </a:r>
          </a:p>
          <a:p>
            <a:pPr eaLnBrk="1" hangingPunct="1"/>
            <a:r>
              <a:rPr lang="en-US" altLang="zh-CN">
                <a:ea typeface="宋体" charset="-122"/>
              </a:rPr>
              <a:t>import java.util.Arrays;</a:t>
            </a:r>
          </a:p>
          <a:p>
            <a:pPr eaLnBrk="1" hangingPunct="1"/>
            <a:r>
              <a:rPr lang="en-US" altLang="zh-CN">
                <a:ea typeface="宋体" charset="-122"/>
              </a:rPr>
              <a:t>import java.util.Date;</a:t>
            </a:r>
          </a:p>
          <a:p>
            <a:pPr eaLnBrk="1" hangingPunct="1"/>
            <a:endParaRPr lang="en-US" altLang="zh-CN">
              <a:ea typeface="宋体" charset="-122"/>
            </a:endParaRPr>
          </a:p>
          <a:p>
            <a:pPr eaLnBrk="1" hangingPunct="1"/>
            <a:r>
              <a:rPr lang="en-US" altLang="zh-CN">
                <a:ea typeface="宋体" charset="-122"/>
              </a:rPr>
              <a:t>public class InsertSort {</a:t>
            </a:r>
          </a:p>
          <a:p>
            <a:pPr eaLnBrk="1" hangingPunct="1"/>
            <a:endParaRPr lang="en-US" altLang="zh-CN">
              <a:ea typeface="宋体" charset="-122"/>
            </a:endParaRPr>
          </a:p>
          <a:p>
            <a:pPr eaLnBrk="1" hangingPunct="1"/>
            <a:r>
              <a:rPr lang="en-US" altLang="zh-CN">
                <a:ea typeface="宋体" charset="-122"/>
              </a:rPr>
              <a:t>	public static void main(String[] args) {</a:t>
            </a:r>
          </a:p>
          <a:p>
            <a:pPr eaLnBrk="1" hangingPunct="1"/>
            <a:r>
              <a:rPr lang="en-US" altLang="zh-CN">
                <a:ea typeface="宋体" charset="-122"/>
              </a:rPr>
              <a:t>		// TODO Auto-generated method stub</a:t>
            </a:r>
          </a:p>
          <a:p>
            <a:pPr eaLnBrk="1" hangingPunct="1"/>
            <a:r>
              <a:rPr lang="en-US" altLang="zh-CN">
                <a:ea typeface="宋体" charset="-122"/>
              </a:rPr>
              <a:t>		// int[] arr = {101, 34, 119, 1};</a:t>
            </a:r>
          </a:p>
          <a:p>
            <a:pPr eaLnBrk="1" hangingPunct="1"/>
            <a:endParaRPr lang="en-US" altLang="zh-CN">
              <a:ea typeface="宋体" charset="-122"/>
            </a:endParaRPr>
          </a:p>
          <a:p>
            <a:pPr eaLnBrk="1" hangingPunct="1"/>
            <a:r>
              <a:rPr lang="en-US" altLang="zh-CN">
                <a:ea typeface="宋体" charset="-122"/>
              </a:rPr>
              <a:t>		// </a:t>
            </a:r>
            <a:r>
              <a:rPr lang="zh-CN" altLang="en-US">
                <a:ea typeface="宋体" charset="-122"/>
              </a:rPr>
              <a:t>创建一个</a:t>
            </a:r>
            <a:r>
              <a:rPr lang="en-US" altLang="zh-CN">
                <a:ea typeface="宋体" charset="-122"/>
              </a:rPr>
              <a:t>80000</a:t>
            </a:r>
            <a:r>
              <a:rPr lang="zh-CN" altLang="en-US">
                <a:ea typeface="宋体" charset="-122"/>
              </a:rPr>
              <a:t>个随机数据的数组</a:t>
            </a:r>
          </a:p>
          <a:p>
            <a:pPr eaLnBrk="1" hangingPunct="1"/>
            <a:r>
              <a:rPr lang="zh-CN" altLang="en-US">
                <a:ea typeface="宋体" charset="-122"/>
              </a:rPr>
              <a:t>		</a:t>
            </a:r>
            <a:r>
              <a:rPr lang="en-US" altLang="zh-CN">
                <a:ea typeface="宋体" charset="-122"/>
              </a:rPr>
              <a:t>// </a:t>
            </a:r>
            <a:r>
              <a:rPr lang="zh-CN" altLang="en-US">
                <a:ea typeface="宋体" charset="-122"/>
              </a:rPr>
              <a:t>使用插入排序，大概</a:t>
            </a:r>
            <a:r>
              <a:rPr lang="en-US" altLang="zh-CN">
                <a:ea typeface="宋体" charset="-122"/>
              </a:rPr>
              <a:t>3</a:t>
            </a:r>
            <a:r>
              <a:rPr lang="zh-CN" altLang="en-US">
                <a:ea typeface="宋体" charset="-122"/>
              </a:rPr>
              <a:t>秒和选择排序差不多</a:t>
            </a:r>
            <a:r>
              <a:rPr lang="en-US" altLang="zh-CN">
                <a:ea typeface="宋体" charset="-122"/>
              </a:rPr>
              <a:t>..</a:t>
            </a:r>
          </a:p>
          <a:p>
            <a:pPr eaLnBrk="1" hangingPunct="1"/>
            <a:r>
              <a:rPr lang="en-US" altLang="zh-CN">
                <a:ea typeface="宋体" charset="-122"/>
              </a:rPr>
              <a:t>		int[] arr = new int[80000];</a:t>
            </a:r>
          </a:p>
          <a:p>
            <a:pPr eaLnBrk="1" hangingPunct="1"/>
            <a:r>
              <a:rPr lang="en-US" altLang="zh-CN">
                <a:ea typeface="宋体" charset="-122"/>
              </a:rPr>
              <a:t>		for (int i = 0; i &lt; 80000; i++) {</a:t>
            </a:r>
          </a:p>
          <a:p>
            <a:pPr eaLnBrk="1" hangingPunct="1"/>
            <a:r>
              <a:rPr lang="en-US" altLang="zh-CN">
                <a:ea typeface="宋体" charset="-122"/>
              </a:rPr>
              <a:t>			arr[i] = (int) (Math.random() * 8000000); // </a:t>
            </a:r>
            <a:r>
              <a:rPr lang="zh-CN" altLang="en-US">
                <a:ea typeface="宋体" charset="-122"/>
              </a:rPr>
              <a:t>生成一个</a:t>
            </a:r>
            <a:r>
              <a:rPr lang="en-US" altLang="zh-CN">
                <a:ea typeface="宋体" charset="-122"/>
              </a:rPr>
              <a:t>[0,800000) </a:t>
            </a:r>
            <a:r>
              <a:rPr lang="zh-CN" altLang="en-US">
                <a:ea typeface="宋体" charset="-122"/>
              </a:rPr>
              <a:t>的一个数</a:t>
            </a:r>
          </a:p>
          <a:p>
            <a:pPr eaLnBrk="1" hangingPunct="1"/>
            <a:r>
              <a:rPr lang="zh-CN" altLang="en-US">
                <a:ea typeface="宋体" charset="-122"/>
              </a:rPr>
              <a:t>		</a:t>
            </a:r>
            <a:r>
              <a:rPr lang="en-US" altLang="zh-CN">
                <a:ea typeface="宋体" charset="-122"/>
              </a:rPr>
              <a:t>}</a:t>
            </a:r>
          </a:p>
          <a:p>
            <a:pPr eaLnBrk="1" hangingPunct="1"/>
            <a:r>
              <a:rPr lang="en-US" altLang="zh-CN">
                <a:ea typeface="宋体" charset="-122"/>
              </a:rPr>
              <a:t>		System.out.println("</a:t>
            </a:r>
            <a:r>
              <a:rPr lang="zh-CN" altLang="en-US">
                <a:ea typeface="宋体" charset="-122"/>
              </a:rPr>
              <a:t>排序前</a:t>
            </a:r>
            <a:r>
              <a:rPr lang="en-US" altLang="zh-CN">
                <a:ea typeface="宋体" charset="-122"/>
              </a:rPr>
              <a:t>~");</a:t>
            </a:r>
          </a:p>
          <a:p>
            <a:pPr eaLnBrk="1" hangingPunct="1"/>
            <a:r>
              <a:rPr lang="en-US" altLang="zh-CN">
                <a:ea typeface="宋体" charset="-122"/>
              </a:rPr>
              <a:t>		Date now = new Date();</a:t>
            </a:r>
          </a:p>
          <a:p>
            <a:pPr eaLnBrk="1" hangingPunct="1"/>
            <a:r>
              <a:rPr lang="en-US" altLang="zh-CN">
                <a:ea typeface="宋体" charset="-122"/>
              </a:rPr>
              <a:t>		SimpleDateFormat dateFormat = new SimpleDateFormat("yyyy-MM-dd HH:mm:ss");</a:t>
            </a:r>
          </a:p>
          <a:p>
            <a:pPr eaLnBrk="1" hangingPunct="1"/>
            <a:r>
              <a:rPr lang="en-US" altLang="zh-CN">
                <a:ea typeface="宋体" charset="-122"/>
              </a:rPr>
              <a:t>		String date1 = dateFormat.format(now);</a:t>
            </a:r>
          </a:p>
          <a:p>
            <a:pPr eaLnBrk="1" hangingPunct="1"/>
            <a:r>
              <a:rPr lang="en-US" altLang="zh-CN">
                <a:ea typeface="宋体" charset="-122"/>
              </a:rPr>
              <a:t>		System.out.println("</a:t>
            </a:r>
            <a:r>
              <a:rPr lang="zh-CN" altLang="en-US">
                <a:ea typeface="宋体" charset="-122"/>
              </a:rPr>
              <a:t>排序前时间</a:t>
            </a:r>
            <a:r>
              <a:rPr lang="en-US" altLang="zh-CN">
                <a:ea typeface="宋体" charset="-122"/>
              </a:rPr>
              <a:t>=" + date1); // </a:t>
            </a:r>
            <a:r>
              <a:rPr lang="zh-CN" altLang="en-US">
                <a:ea typeface="宋体" charset="-122"/>
              </a:rPr>
              <a:t>输出时间</a:t>
            </a:r>
          </a:p>
          <a:p>
            <a:pPr eaLnBrk="1" hangingPunct="1"/>
            <a:endParaRPr lang="zh-CN" altLang="en-US">
              <a:ea typeface="宋体" charset="-122"/>
            </a:endParaRPr>
          </a:p>
          <a:p>
            <a:pPr eaLnBrk="1" hangingPunct="1"/>
            <a:r>
              <a:rPr lang="zh-CN" altLang="en-US">
                <a:ea typeface="宋体" charset="-122"/>
              </a:rPr>
              <a:t>		</a:t>
            </a:r>
            <a:r>
              <a:rPr lang="en-US" altLang="zh-CN">
                <a:ea typeface="宋体" charset="-122"/>
              </a:rPr>
              <a:t>insertSort(arr);</a:t>
            </a:r>
          </a:p>
          <a:p>
            <a:pPr eaLnBrk="1" hangingPunct="1"/>
            <a:r>
              <a:rPr lang="en-US" altLang="zh-CN">
                <a:ea typeface="宋体" charset="-122"/>
              </a:rPr>
              <a:t>		</a:t>
            </a:r>
          </a:p>
          <a:p>
            <a:pPr eaLnBrk="1" hangingPunct="1"/>
            <a:r>
              <a:rPr lang="en-US" altLang="zh-CN">
                <a:ea typeface="宋体" charset="-122"/>
              </a:rPr>
              <a:t>		System.out.println("</a:t>
            </a:r>
            <a:r>
              <a:rPr lang="zh-CN" altLang="en-US">
                <a:ea typeface="宋体" charset="-122"/>
              </a:rPr>
              <a:t>排序后</a:t>
            </a:r>
            <a:r>
              <a:rPr lang="en-US" altLang="zh-CN">
                <a:ea typeface="宋体" charset="-122"/>
              </a:rPr>
              <a:t>~");</a:t>
            </a:r>
          </a:p>
          <a:p>
            <a:pPr eaLnBrk="1" hangingPunct="1"/>
            <a:r>
              <a:rPr lang="en-US" altLang="zh-CN">
                <a:ea typeface="宋体" charset="-122"/>
              </a:rPr>
              <a:t>		Date now2 = new Date();</a:t>
            </a:r>
          </a:p>
          <a:p>
            <a:pPr eaLnBrk="1" hangingPunct="1"/>
            <a:r>
              <a:rPr lang="en-US" altLang="zh-CN">
                <a:ea typeface="宋体" charset="-122"/>
              </a:rPr>
              <a:t>		String date2 = dateFormat.format(now2);</a:t>
            </a:r>
          </a:p>
          <a:p>
            <a:pPr eaLnBrk="1" hangingPunct="1"/>
            <a:r>
              <a:rPr lang="en-US" altLang="zh-CN">
                <a:ea typeface="宋体" charset="-122"/>
              </a:rPr>
              <a:t>		System.out.println("</a:t>
            </a:r>
            <a:r>
              <a:rPr lang="zh-CN" altLang="en-US">
                <a:ea typeface="宋体" charset="-122"/>
              </a:rPr>
              <a:t>排序后时间</a:t>
            </a:r>
            <a:r>
              <a:rPr lang="en-US" altLang="zh-CN">
                <a:ea typeface="宋体" charset="-122"/>
              </a:rPr>
              <a:t>=" + date2); // </a:t>
            </a:r>
            <a:r>
              <a:rPr lang="zh-CN" altLang="en-US">
                <a:ea typeface="宋体" charset="-122"/>
              </a:rPr>
              <a:t>输出时间</a:t>
            </a:r>
          </a:p>
          <a:p>
            <a:pPr eaLnBrk="1" hangingPunct="1"/>
            <a:r>
              <a:rPr lang="zh-CN" altLang="en-US">
                <a:ea typeface="宋体" charset="-122"/>
              </a:rPr>
              <a:t>		</a:t>
            </a:r>
          </a:p>
          <a:p>
            <a:pPr eaLnBrk="1" hangingPunct="1"/>
            <a:r>
              <a:rPr lang="zh-CN" altLang="en-US">
                <a:ea typeface="宋体" charset="-122"/>
              </a:rPr>
              <a:t>		</a:t>
            </a:r>
            <a:r>
              <a:rPr lang="en-US" altLang="zh-CN">
                <a:ea typeface="宋体" charset="-122"/>
              </a:rPr>
              <a:t>// System.out.println(Arrays.toString(arr));</a:t>
            </a:r>
          </a:p>
          <a:p>
            <a:pPr eaLnBrk="1" hangingPunct="1"/>
            <a:endParaRPr lang="en-US" altLang="zh-CN">
              <a:ea typeface="宋体" charset="-122"/>
            </a:endParaRP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public static void insertSort(int[] arr) {</a:t>
            </a:r>
          </a:p>
          <a:p>
            <a:pPr eaLnBrk="1" hangingPunct="1"/>
            <a:endParaRPr lang="en-US" altLang="zh-CN">
              <a:ea typeface="宋体" charset="-122"/>
            </a:endParaRPr>
          </a:p>
          <a:p>
            <a:pPr eaLnBrk="1" hangingPunct="1"/>
            <a:r>
              <a:rPr lang="en-US" altLang="zh-CN">
                <a:ea typeface="宋体" charset="-122"/>
              </a:rPr>
              <a:t>		for (int i = 1; i &lt; arr.length; i++) {</a:t>
            </a:r>
          </a:p>
          <a:p>
            <a:pPr eaLnBrk="1" hangingPunct="1"/>
            <a:r>
              <a:rPr lang="en-US" altLang="zh-CN">
                <a:ea typeface="宋体" charset="-122"/>
              </a:rPr>
              <a:t>			int insertVal = arr[i];</a:t>
            </a:r>
          </a:p>
          <a:p>
            <a:pPr eaLnBrk="1" hangingPunct="1"/>
            <a:r>
              <a:rPr lang="en-US" altLang="zh-CN">
                <a:ea typeface="宋体" charset="-122"/>
              </a:rPr>
              <a:t>			int insertIndex = i - 1; // </a:t>
            </a:r>
            <a:r>
              <a:rPr lang="zh-CN" altLang="en-US">
                <a:ea typeface="宋体" charset="-122"/>
              </a:rPr>
              <a:t>表示有序表的最后这个元素的下标</a:t>
            </a:r>
          </a:p>
          <a:p>
            <a:pPr eaLnBrk="1" hangingPunct="1"/>
            <a:r>
              <a:rPr lang="zh-CN" altLang="en-US">
                <a:ea typeface="宋体" charset="-122"/>
              </a:rPr>
              <a:t>			</a:t>
            </a:r>
            <a:r>
              <a:rPr lang="en-US" altLang="zh-CN">
                <a:ea typeface="宋体" charset="-122"/>
              </a:rPr>
              <a:t>// </a:t>
            </a:r>
            <a:r>
              <a:rPr lang="zh-CN" altLang="en-US">
                <a:ea typeface="宋体" charset="-122"/>
              </a:rPr>
              <a:t>还没找到位置</a:t>
            </a:r>
          </a:p>
          <a:p>
            <a:pPr eaLnBrk="1" hangingPunct="1"/>
            <a:r>
              <a:rPr lang="zh-CN" altLang="en-US">
                <a:ea typeface="宋体" charset="-122"/>
              </a:rPr>
              <a:t>			</a:t>
            </a:r>
            <a:r>
              <a:rPr lang="en-US" altLang="zh-CN">
                <a:ea typeface="宋体" charset="-122"/>
              </a:rPr>
              <a:t>while (insertIndex &gt;= 0 &amp;&amp; insertVal &lt; arr[insertIndex]) {</a:t>
            </a:r>
          </a:p>
          <a:p>
            <a:pPr eaLnBrk="1" hangingPunct="1"/>
            <a:r>
              <a:rPr lang="en-US" altLang="zh-CN">
                <a:ea typeface="宋体" charset="-122"/>
              </a:rPr>
              <a:t>				arr[insertIndex + 1] = arr[insertIndex];</a:t>
            </a:r>
          </a:p>
          <a:p>
            <a:pPr eaLnBrk="1" hangingPunct="1"/>
            <a:r>
              <a:rPr lang="en-US" altLang="zh-CN">
                <a:ea typeface="宋体" charset="-122"/>
              </a:rPr>
              <a:t>				insertIndex -= 1;</a:t>
            </a:r>
          </a:p>
          <a:p>
            <a:pPr eaLnBrk="1" hangingPunct="1"/>
            <a:r>
              <a:rPr lang="en-US" altLang="zh-CN">
                <a:ea typeface="宋体" charset="-122"/>
              </a:rPr>
              <a:t>			}</a:t>
            </a:r>
          </a:p>
          <a:p>
            <a:pPr eaLnBrk="1" hangingPunct="1"/>
            <a:r>
              <a:rPr lang="en-US" altLang="zh-CN">
                <a:ea typeface="宋体" charset="-122"/>
              </a:rPr>
              <a:t>			// </a:t>
            </a:r>
            <a:r>
              <a:rPr lang="zh-CN" altLang="en-US">
                <a:ea typeface="宋体" charset="-122"/>
              </a:rPr>
              <a:t>退出</a:t>
            </a:r>
            <a:r>
              <a:rPr lang="en-US" altLang="zh-CN">
                <a:ea typeface="宋体" charset="-122"/>
              </a:rPr>
              <a:t>while </a:t>
            </a:r>
            <a:r>
              <a:rPr lang="zh-CN" altLang="en-US">
                <a:ea typeface="宋体" charset="-122"/>
              </a:rPr>
              <a:t>说明插入的位置就找到了</a:t>
            </a:r>
          </a:p>
          <a:p>
            <a:pPr eaLnBrk="1" hangingPunct="1"/>
            <a:r>
              <a:rPr lang="zh-CN" altLang="en-US">
                <a:ea typeface="宋体" charset="-122"/>
              </a:rPr>
              <a:t>			</a:t>
            </a:r>
            <a:r>
              <a:rPr lang="en-US" altLang="zh-CN">
                <a:ea typeface="宋体" charset="-122"/>
              </a:rPr>
              <a:t>arr[insertIndex + 1] = insertVal;</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a:t>
            </a:r>
          </a:p>
          <a:p>
            <a:pPr eaLnBrk="1" hangingPunct="1"/>
            <a:endParaRPr lang="en-US" altLang="zh-CN">
              <a:ea typeface="宋体" charset="-122"/>
            </a:endParaRPr>
          </a:p>
          <a:p>
            <a:pPr eaLnBrk="1" hangingPunct="1"/>
            <a:r>
              <a:rPr lang="en-US" altLang="zh-CN">
                <a:ea typeface="宋体" charset="-122"/>
              </a:rPr>
              <a:t>//Java</a:t>
            </a:r>
            <a:r>
              <a:rPr lang="zh-CN" altLang="en-US">
                <a:ea typeface="宋体" charset="-122"/>
              </a:rPr>
              <a:t>代码结束</a:t>
            </a:r>
            <a:endParaRPr lang="en-US" altLang="zh-CN">
              <a:ea typeface="宋体" charset="-122"/>
            </a:endParaRPr>
          </a:p>
          <a:p>
            <a:pPr eaLnBrk="1" hangingPunct="1"/>
            <a:endParaRPr lang="en-US" altLang="zh-CN">
              <a:ea typeface="宋体" charset="-122"/>
            </a:endParaRPr>
          </a:p>
          <a:p>
            <a:pPr eaLnBrk="1" hangingPunct="1"/>
            <a:endParaRPr lang="en-US" altLang="zh-CN">
              <a:ea typeface="宋体" charset="-122"/>
            </a:endParaRPr>
          </a:p>
          <a:p>
            <a:pPr eaLnBrk="1" hangingPunct="1"/>
            <a:r>
              <a:rPr lang="en-US" altLang="zh-CN">
                <a:ea typeface="宋体" charset="-122"/>
              </a:rPr>
              <a:t>//Scala</a:t>
            </a:r>
            <a:r>
              <a:rPr lang="zh-CN" altLang="en-US">
                <a:ea typeface="宋体" charset="-122"/>
              </a:rPr>
              <a:t>最新代码</a:t>
            </a:r>
            <a:r>
              <a:rPr lang="en-US" altLang="zh-CN">
                <a:ea typeface="宋体" charset="-122"/>
              </a:rPr>
              <a:t>, </a:t>
            </a:r>
            <a:r>
              <a:rPr lang="zh-CN" altLang="en-US">
                <a:ea typeface="宋体" charset="-122"/>
              </a:rPr>
              <a:t>主要参考一下讲解的顺序问题</a:t>
            </a:r>
            <a:r>
              <a:rPr lang="en-US" altLang="zh-CN">
                <a:ea typeface="宋体" charset="-122"/>
              </a:rPr>
              <a:t>.</a:t>
            </a:r>
          </a:p>
          <a:p>
            <a:pPr eaLnBrk="1" hangingPunct="1"/>
            <a:endParaRPr lang="en-US" altLang="zh-CN">
              <a:ea typeface="宋体" charset="-122"/>
            </a:endParaRPr>
          </a:p>
          <a:p>
            <a:pPr eaLnBrk="1" hangingPunct="1"/>
            <a:r>
              <a:rPr lang="en-US" altLang="zh-CN">
                <a:ea typeface="宋体" charset="-122"/>
              </a:rPr>
              <a:t>package com.atguigu.temp.sort</a:t>
            </a:r>
          </a:p>
          <a:p>
            <a:pPr eaLnBrk="1" hangingPunct="1"/>
            <a:endParaRPr lang="en-US" altLang="zh-CN">
              <a:ea typeface="宋体" charset="-122"/>
            </a:endParaRPr>
          </a:p>
          <a:p>
            <a:pPr eaLnBrk="1" hangingPunct="1"/>
            <a:r>
              <a:rPr lang="en-US" altLang="zh-CN">
                <a:ea typeface="宋体" charset="-122"/>
              </a:rPr>
              <a:t>import java.text.SimpleDateFormat</a:t>
            </a:r>
          </a:p>
          <a:p>
            <a:pPr eaLnBrk="1" hangingPunct="1"/>
            <a:r>
              <a:rPr lang="en-US" altLang="zh-CN">
                <a:ea typeface="宋体" charset="-122"/>
              </a:rPr>
              <a:t>import java.util.Date</a:t>
            </a:r>
          </a:p>
          <a:p>
            <a:pPr eaLnBrk="1" hangingPunct="1"/>
            <a:endParaRPr lang="en-US" altLang="zh-CN">
              <a:ea typeface="宋体" charset="-122"/>
            </a:endParaRPr>
          </a:p>
          <a:p>
            <a:pPr eaLnBrk="1" hangingPunct="1"/>
            <a:r>
              <a:rPr lang="en-US" altLang="zh-CN">
                <a:ea typeface="宋体" charset="-122"/>
              </a:rPr>
              <a:t>object InsertSort {</a:t>
            </a:r>
          </a:p>
          <a:p>
            <a:pPr eaLnBrk="1" hangingPunct="1"/>
            <a:r>
              <a:rPr lang="en-US" altLang="zh-CN">
                <a:ea typeface="宋体" charset="-122"/>
              </a:rPr>
              <a:t>  def main(args: Array[String]): Unit = {</a:t>
            </a:r>
          </a:p>
          <a:p>
            <a:pPr eaLnBrk="1" hangingPunct="1"/>
            <a:endParaRPr lang="en-US" altLang="zh-CN">
              <a:ea typeface="宋体" charset="-122"/>
            </a:endParaRPr>
          </a:p>
          <a:p>
            <a:pPr eaLnBrk="1" hangingPunct="1"/>
            <a:r>
              <a:rPr lang="en-US" altLang="zh-CN">
                <a:ea typeface="宋体" charset="-122"/>
              </a:rPr>
              <a:t>    //</a:t>
            </a:r>
            <a:r>
              <a:rPr lang="zh-CN" altLang="en-US">
                <a:ea typeface="宋体" charset="-122"/>
              </a:rPr>
              <a:t>从小到大</a:t>
            </a:r>
          </a:p>
          <a:p>
            <a:pPr eaLnBrk="1" hangingPunct="1"/>
            <a:r>
              <a:rPr lang="zh-CN" altLang="en-US">
                <a:ea typeface="宋体" charset="-122"/>
              </a:rPr>
              <a:t>    </a:t>
            </a:r>
            <a:r>
              <a:rPr lang="en-US" altLang="zh-CN">
                <a:ea typeface="宋体" charset="-122"/>
              </a:rPr>
              <a:t>//val arr = Array(101, 34, 119, 1)</a:t>
            </a:r>
          </a:p>
          <a:p>
            <a:pPr eaLnBrk="1" hangingPunct="1"/>
            <a:endParaRPr lang="en-US" altLang="zh-CN">
              <a:ea typeface="宋体" charset="-122"/>
            </a:endParaRPr>
          </a:p>
          <a:p>
            <a:pPr eaLnBrk="1" hangingPunct="1"/>
            <a:endParaRPr lang="en-US" altLang="zh-CN">
              <a:ea typeface="宋体" charset="-122"/>
            </a:endParaRPr>
          </a:p>
          <a:p>
            <a:pPr eaLnBrk="1" hangingPunct="1"/>
            <a:r>
              <a:rPr lang="en-US" altLang="zh-CN">
                <a:ea typeface="宋体" charset="-122"/>
              </a:rPr>
              <a:t>    val random = new util.Random()</a:t>
            </a:r>
          </a:p>
          <a:p>
            <a:pPr eaLnBrk="1" hangingPunct="1"/>
            <a:r>
              <a:rPr lang="en-US" altLang="zh-CN">
                <a:ea typeface="宋体" charset="-122"/>
              </a:rPr>
              <a:t>    val arr = new Array[Int](8)</a:t>
            </a:r>
          </a:p>
          <a:p>
            <a:pPr eaLnBrk="1" hangingPunct="1"/>
            <a:r>
              <a:rPr lang="en-US" altLang="zh-CN">
                <a:ea typeface="宋体" charset="-122"/>
              </a:rPr>
              <a:t>    for (i &lt;- 0 until 8) {</a:t>
            </a:r>
          </a:p>
          <a:p>
            <a:pPr eaLnBrk="1" hangingPunct="1"/>
            <a:r>
              <a:rPr lang="en-US" altLang="zh-CN">
                <a:ea typeface="宋体" charset="-122"/>
              </a:rPr>
              <a:t>      arr(i) = random.nextInt(8000000)</a:t>
            </a:r>
          </a:p>
          <a:p>
            <a:pPr eaLnBrk="1" hangingPunct="1"/>
            <a:r>
              <a:rPr lang="en-US" altLang="zh-CN">
                <a:ea typeface="宋体" charset="-122"/>
              </a:rPr>
              <a:t>    }</a:t>
            </a:r>
          </a:p>
          <a:p>
            <a:pPr eaLnBrk="1" hangingPunct="1"/>
            <a:r>
              <a:rPr lang="en-US" altLang="zh-CN">
                <a:ea typeface="宋体" charset="-122"/>
              </a:rPr>
              <a:t>    println("</a:t>
            </a:r>
            <a:r>
              <a:rPr lang="zh-CN" altLang="en-US">
                <a:ea typeface="宋体" charset="-122"/>
              </a:rPr>
              <a:t>排序前</a:t>
            </a:r>
            <a:r>
              <a:rPr lang="en-US" altLang="zh-CN">
                <a:ea typeface="宋体" charset="-122"/>
              </a:rPr>
              <a:t>")</a:t>
            </a:r>
          </a:p>
          <a:p>
            <a:pPr eaLnBrk="1" hangingPunct="1"/>
            <a:r>
              <a:rPr lang="en-US" altLang="zh-CN">
                <a:ea typeface="宋体" charset="-122"/>
              </a:rPr>
              <a:t>    val now: Date = new Date()</a:t>
            </a:r>
          </a:p>
          <a:p>
            <a:pPr eaLnBrk="1" hangingPunct="1"/>
            <a:r>
              <a:rPr lang="en-US" altLang="zh-CN">
                <a:ea typeface="宋体" charset="-122"/>
              </a:rPr>
              <a:t>    val dateFormat: SimpleDateFormat =</a:t>
            </a:r>
          </a:p>
          <a:p>
            <a:pPr eaLnBrk="1" hangingPunct="1"/>
            <a:r>
              <a:rPr lang="en-US" altLang="zh-CN">
                <a:ea typeface="宋体" charset="-122"/>
              </a:rPr>
              <a:t>      new SimpleDateFormat("yyyy-MM-dd HH:mm:ss")</a:t>
            </a:r>
          </a:p>
          <a:p>
            <a:pPr eaLnBrk="1" hangingPunct="1"/>
            <a:r>
              <a:rPr lang="en-US" altLang="zh-CN">
                <a:ea typeface="宋体" charset="-122"/>
              </a:rPr>
              <a:t>    val date = dateFormat.format(now)</a:t>
            </a:r>
          </a:p>
          <a:p>
            <a:pPr eaLnBrk="1" hangingPunct="1"/>
            <a:r>
              <a:rPr lang="en-US" altLang="zh-CN">
                <a:ea typeface="宋体" charset="-122"/>
              </a:rPr>
              <a:t>    println("</a:t>
            </a:r>
            <a:r>
              <a:rPr lang="zh-CN" altLang="en-US">
                <a:ea typeface="宋体" charset="-122"/>
              </a:rPr>
              <a:t>排序前时间</a:t>
            </a:r>
            <a:r>
              <a:rPr lang="en-US" altLang="zh-CN">
                <a:ea typeface="宋体" charset="-122"/>
              </a:rPr>
              <a:t>=" + date) //</a:t>
            </a:r>
            <a:r>
              <a:rPr lang="zh-CN" altLang="en-US">
                <a:ea typeface="宋体" charset="-122"/>
              </a:rPr>
              <a:t>输出时间</a:t>
            </a:r>
          </a:p>
          <a:p>
            <a:pPr eaLnBrk="1" hangingPunct="1"/>
            <a:r>
              <a:rPr lang="zh-CN" altLang="en-US">
                <a:ea typeface="宋体" charset="-122"/>
              </a:rPr>
              <a:t>    </a:t>
            </a:r>
            <a:r>
              <a:rPr lang="en-US" altLang="zh-CN">
                <a:ea typeface="宋体" charset="-122"/>
              </a:rPr>
              <a:t>println(arr.mkString(" "))</a:t>
            </a:r>
          </a:p>
          <a:p>
            <a:pPr eaLnBrk="1" hangingPunct="1"/>
            <a:endParaRPr lang="en-US" altLang="zh-CN">
              <a:ea typeface="宋体" charset="-122"/>
            </a:endParaRPr>
          </a:p>
          <a:p>
            <a:pPr eaLnBrk="1" hangingPunct="1"/>
            <a:r>
              <a:rPr lang="en-US" altLang="zh-CN">
                <a:ea typeface="宋体" charset="-122"/>
              </a:rPr>
              <a:t>    insertSort(arr)</a:t>
            </a:r>
          </a:p>
          <a:p>
            <a:pPr eaLnBrk="1" hangingPunct="1"/>
            <a:r>
              <a:rPr lang="en-US" altLang="zh-CN">
                <a:ea typeface="宋体" charset="-122"/>
              </a:rPr>
              <a:t>    println("</a:t>
            </a:r>
            <a:r>
              <a:rPr lang="zh-CN" altLang="en-US">
                <a:ea typeface="宋体" charset="-122"/>
              </a:rPr>
              <a:t>排序后</a:t>
            </a:r>
            <a:r>
              <a:rPr lang="en-US" altLang="zh-CN">
                <a:ea typeface="宋体" charset="-122"/>
              </a:rPr>
              <a:t>~")</a:t>
            </a:r>
          </a:p>
          <a:p>
            <a:pPr eaLnBrk="1" hangingPunct="1"/>
            <a:r>
              <a:rPr lang="en-US" altLang="zh-CN">
                <a:ea typeface="宋体" charset="-122"/>
              </a:rPr>
              <a:t>    //println(arr.mkString(" "))</a:t>
            </a:r>
          </a:p>
          <a:p>
            <a:pPr eaLnBrk="1" hangingPunct="1"/>
            <a:r>
              <a:rPr lang="en-US" altLang="zh-CN">
                <a:ea typeface="宋体" charset="-122"/>
              </a:rPr>
              <a:t>    println(arr.mkString(" "))</a:t>
            </a:r>
          </a:p>
          <a:p>
            <a:pPr eaLnBrk="1" hangingPunct="1"/>
            <a:r>
              <a:rPr lang="en-US" altLang="zh-CN">
                <a:ea typeface="宋体" charset="-122"/>
              </a:rPr>
              <a:t>    val now2: Date = new Date()</a:t>
            </a:r>
          </a:p>
          <a:p>
            <a:pPr eaLnBrk="1" hangingPunct="1"/>
            <a:endParaRPr lang="en-US" altLang="zh-CN">
              <a:ea typeface="宋体" charset="-122"/>
            </a:endParaRPr>
          </a:p>
          <a:p>
            <a:pPr eaLnBrk="1" hangingPunct="1"/>
            <a:r>
              <a:rPr lang="en-US" altLang="zh-CN">
                <a:ea typeface="宋体" charset="-122"/>
              </a:rPr>
              <a:t>    val date2 = dateFormat.format(now2)</a:t>
            </a:r>
          </a:p>
          <a:p>
            <a:pPr eaLnBrk="1" hangingPunct="1"/>
            <a:r>
              <a:rPr lang="en-US" altLang="zh-CN">
                <a:ea typeface="宋体" charset="-122"/>
              </a:rPr>
              <a:t>    println("</a:t>
            </a:r>
            <a:r>
              <a:rPr lang="zh-CN" altLang="en-US">
                <a:ea typeface="宋体" charset="-122"/>
              </a:rPr>
              <a:t>排序后时间</a:t>
            </a:r>
            <a:r>
              <a:rPr lang="en-US" altLang="zh-CN">
                <a:ea typeface="宋体" charset="-122"/>
              </a:rPr>
              <a:t>=" + date2) //</a:t>
            </a:r>
            <a:r>
              <a:rPr lang="zh-CN" altLang="en-US">
                <a:ea typeface="宋体" charset="-122"/>
              </a:rPr>
              <a:t>输出时间</a:t>
            </a:r>
          </a:p>
          <a:p>
            <a:pPr eaLnBrk="1" hangingPunct="1"/>
            <a:endParaRPr lang="zh-CN" altLang="en-US">
              <a:ea typeface="宋体" charset="-122"/>
            </a:endParaRPr>
          </a:p>
          <a:p>
            <a:pPr eaLnBrk="1" hangingPunct="1"/>
            <a:endParaRPr lang="zh-CN" altLang="en-US">
              <a:ea typeface="宋体" charset="-122"/>
            </a:endParaRPr>
          </a:p>
          <a:p>
            <a:pPr eaLnBrk="1" hangingPunct="1"/>
            <a:endParaRPr lang="zh-CN" altLang="en-US">
              <a:ea typeface="宋体" charset="-122"/>
            </a:endParaRPr>
          </a:p>
          <a:p>
            <a:pPr eaLnBrk="1" hangingPunct="1"/>
            <a:r>
              <a:rPr lang="zh-CN" altLang="en-US">
                <a:ea typeface="宋体" charset="-122"/>
              </a:rPr>
              <a:t>    </a:t>
            </a:r>
            <a:r>
              <a:rPr lang="en-US" altLang="zh-CN">
                <a:ea typeface="宋体" charset="-122"/>
              </a:rPr>
              <a:t>/*</a:t>
            </a:r>
          </a:p>
          <a:p>
            <a:pPr eaLnBrk="1" hangingPunct="1"/>
            <a:endParaRPr lang="en-US" altLang="zh-CN">
              <a:ea typeface="宋体" charset="-122"/>
            </a:endParaRPr>
          </a:p>
          <a:p>
            <a:pPr eaLnBrk="1" hangingPunct="1"/>
            <a:r>
              <a:rPr lang="en-US" altLang="zh-CN">
                <a:ea typeface="宋体" charset="-122"/>
              </a:rPr>
              <a:t>    //</a:t>
            </a:r>
            <a:r>
              <a:rPr lang="zh-CN" altLang="en-US">
                <a:ea typeface="宋体" charset="-122"/>
              </a:rPr>
              <a:t>第</a:t>
            </a:r>
            <a:r>
              <a:rPr lang="en-US" altLang="zh-CN">
                <a:ea typeface="宋体" charset="-122"/>
              </a:rPr>
              <a:t>1</a:t>
            </a:r>
            <a:r>
              <a:rPr lang="zh-CN" altLang="en-US">
                <a:ea typeface="宋体" charset="-122"/>
              </a:rPr>
              <a:t>轮插入处理</a:t>
            </a:r>
          </a:p>
          <a:p>
            <a:pPr eaLnBrk="1" hangingPunct="1"/>
            <a:r>
              <a:rPr lang="zh-CN" altLang="en-US">
                <a:ea typeface="宋体" charset="-122"/>
              </a:rPr>
              <a:t>    </a:t>
            </a:r>
            <a:r>
              <a:rPr lang="en-US" altLang="zh-CN">
                <a:ea typeface="宋体" charset="-122"/>
              </a:rPr>
              <a:t>var insertVal = arr(1)</a:t>
            </a:r>
          </a:p>
          <a:p>
            <a:pPr eaLnBrk="1" hangingPunct="1"/>
            <a:r>
              <a:rPr lang="en-US" altLang="zh-CN">
                <a:ea typeface="宋体" charset="-122"/>
              </a:rPr>
              <a:t>    var insertIndex = 1 - 1 //</a:t>
            </a:r>
            <a:r>
              <a:rPr lang="zh-CN" altLang="en-US">
                <a:ea typeface="宋体" charset="-122"/>
              </a:rPr>
              <a:t>是有序列表的最后的索引位置</a:t>
            </a:r>
          </a:p>
          <a:p>
            <a:pPr eaLnBrk="1" hangingPunct="1"/>
            <a:r>
              <a:rPr lang="zh-CN" altLang="en-US">
                <a:ea typeface="宋体" charset="-122"/>
              </a:rPr>
              <a:t>    </a:t>
            </a:r>
            <a:r>
              <a:rPr lang="en-US" altLang="zh-CN">
                <a:ea typeface="宋体" charset="-122"/>
              </a:rPr>
              <a:t>while (insertIndex &gt;= 0 &amp;&amp; insertVal &lt; arr(insertIndex)) {</a:t>
            </a:r>
          </a:p>
          <a:p>
            <a:pPr eaLnBrk="1" hangingPunct="1"/>
            <a:r>
              <a:rPr lang="en-US" altLang="zh-CN">
                <a:ea typeface="宋体" charset="-122"/>
              </a:rPr>
              <a:t>      //</a:t>
            </a:r>
            <a:r>
              <a:rPr lang="zh-CN" altLang="en-US">
                <a:ea typeface="宋体" charset="-122"/>
              </a:rPr>
              <a:t>没有找到位置</a:t>
            </a:r>
          </a:p>
          <a:p>
            <a:pPr eaLnBrk="1" hangingPunct="1"/>
            <a:r>
              <a:rPr lang="zh-CN" altLang="en-US">
                <a:ea typeface="宋体" charset="-122"/>
              </a:rPr>
              <a:t>      </a:t>
            </a:r>
            <a:r>
              <a:rPr lang="en-US" altLang="zh-CN">
                <a:ea typeface="宋体" charset="-122"/>
              </a:rPr>
              <a:t>arr(insertIndex + 1) = arr(insertIndex)</a:t>
            </a:r>
          </a:p>
          <a:p>
            <a:pPr eaLnBrk="1" hangingPunct="1"/>
            <a:r>
              <a:rPr lang="en-US" altLang="zh-CN">
                <a:ea typeface="宋体" charset="-122"/>
              </a:rPr>
              <a:t>      insertIndex -= 1</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a:t>
            </a:r>
            <a:r>
              <a:rPr lang="zh-CN" altLang="en-US">
                <a:ea typeface="宋体" charset="-122"/>
              </a:rPr>
              <a:t>退出循环后，就找到位置了，应当是 </a:t>
            </a:r>
            <a:r>
              <a:rPr lang="en-US" altLang="zh-CN">
                <a:ea typeface="宋体" charset="-122"/>
              </a:rPr>
              <a:t>insertIndex + 1</a:t>
            </a:r>
          </a:p>
          <a:p>
            <a:pPr eaLnBrk="1" hangingPunct="1"/>
            <a:r>
              <a:rPr lang="en-US" altLang="zh-CN">
                <a:ea typeface="宋体" charset="-122"/>
              </a:rPr>
              <a:t>    arr(insertIndex + 1) = insertVal</a:t>
            </a:r>
          </a:p>
          <a:p>
            <a:pPr eaLnBrk="1" hangingPunct="1"/>
            <a:endParaRPr lang="en-US" altLang="zh-CN">
              <a:ea typeface="宋体" charset="-122"/>
            </a:endParaRPr>
          </a:p>
          <a:p>
            <a:pPr eaLnBrk="1" hangingPunct="1"/>
            <a:r>
              <a:rPr lang="en-US" altLang="zh-CN">
                <a:ea typeface="宋体" charset="-122"/>
              </a:rPr>
              <a:t>    println("</a:t>
            </a:r>
            <a:r>
              <a:rPr lang="zh-CN" altLang="en-US">
                <a:ea typeface="宋体" charset="-122"/>
              </a:rPr>
              <a:t>第</a:t>
            </a:r>
            <a:r>
              <a:rPr lang="en-US" altLang="zh-CN">
                <a:ea typeface="宋体" charset="-122"/>
              </a:rPr>
              <a:t>1</a:t>
            </a:r>
            <a:r>
              <a:rPr lang="zh-CN" altLang="en-US">
                <a:ea typeface="宋体" charset="-122"/>
              </a:rPr>
              <a:t>轮后</a:t>
            </a:r>
            <a:r>
              <a:rPr lang="en-US" altLang="zh-CN">
                <a:ea typeface="宋体" charset="-122"/>
              </a:rPr>
              <a:t>")</a:t>
            </a:r>
          </a:p>
          <a:p>
            <a:pPr eaLnBrk="1" hangingPunct="1"/>
            <a:r>
              <a:rPr lang="en-US" altLang="zh-CN">
                <a:ea typeface="宋体" charset="-122"/>
              </a:rPr>
              <a:t>    println(arr.mkString(" "))</a:t>
            </a:r>
          </a:p>
          <a:p>
            <a:pPr eaLnBrk="1" hangingPunct="1"/>
            <a:endParaRPr lang="en-US" altLang="zh-CN">
              <a:ea typeface="宋体" charset="-122"/>
            </a:endParaRPr>
          </a:p>
          <a:p>
            <a:pPr eaLnBrk="1" hangingPunct="1"/>
            <a:endParaRPr lang="en-US" altLang="zh-CN">
              <a:ea typeface="宋体" charset="-122"/>
            </a:endParaRPr>
          </a:p>
          <a:p>
            <a:pPr eaLnBrk="1" hangingPunct="1"/>
            <a:r>
              <a:rPr lang="en-US" altLang="zh-CN">
                <a:ea typeface="宋体" charset="-122"/>
              </a:rPr>
              <a:t>    //</a:t>
            </a:r>
            <a:r>
              <a:rPr lang="zh-CN" altLang="en-US">
                <a:ea typeface="宋体" charset="-122"/>
              </a:rPr>
              <a:t>第</a:t>
            </a:r>
            <a:r>
              <a:rPr lang="en-US" altLang="zh-CN">
                <a:ea typeface="宋体" charset="-122"/>
              </a:rPr>
              <a:t>2</a:t>
            </a:r>
            <a:r>
              <a:rPr lang="zh-CN" altLang="en-US">
                <a:ea typeface="宋体" charset="-122"/>
              </a:rPr>
              <a:t>轮插入处理</a:t>
            </a:r>
          </a:p>
          <a:p>
            <a:pPr eaLnBrk="1" hangingPunct="1"/>
            <a:r>
              <a:rPr lang="zh-CN" altLang="en-US">
                <a:ea typeface="宋体" charset="-122"/>
              </a:rPr>
              <a:t>    </a:t>
            </a:r>
            <a:r>
              <a:rPr lang="en-US" altLang="zh-CN">
                <a:ea typeface="宋体" charset="-122"/>
              </a:rPr>
              <a:t>insertVal = arr(2)</a:t>
            </a:r>
          </a:p>
          <a:p>
            <a:pPr eaLnBrk="1" hangingPunct="1"/>
            <a:r>
              <a:rPr lang="en-US" altLang="zh-CN">
                <a:ea typeface="宋体" charset="-122"/>
              </a:rPr>
              <a:t>    insertIndex = 2 - 1 //</a:t>
            </a:r>
            <a:r>
              <a:rPr lang="zh-CN" altLang="en-US">
                <a:ea typeface="宋体" charset="-122"/>
              </a:rPr>
              <a:t>是有序列表的最后的索引位置</a:t>
            </a:r>
          </a:p>
          <a:p>
            <a:pPr eaLnBrk="1" hangingPunct="1"/>
            <a:r>
              <a:rPr lang="zh-CN" altLang="en-US">
                <a:ea typeface="宋体" charset="-122"/>
              </a:rPr>
              <a:t>    </a:t>
            </a:r>
            <a:r>
              <a:rPr lang="en-US" altLang="zh-CN">
                <a:ea typeface="宋体" charset="-122"/>
              </a:rPr>
              <a:t>while (insertIndex &gt;= 0 &amp;&amp; insertVal &lt; arr(insertIndex)) {</a:t>
            </a:r>
          </a:p>
          <a:p>
            <a:pPr eaLnBrk="1" hangingPunct="1"/>
            <a:r>
              <a:rPr lang="en-US" altLang="zh-CN">
                <a:ea typeface="宋体" charset="-122"/>
              </a:rPr>
              <a:t>      //</a:t>
            </a:r>
            <a:r>
              <a:rPr lang="zh-CN" altLang="en-US">
                <a:ea typeface="宋体" charset="-122"/>
              </a:rPr>
              <a:t>没有找到位置</a:t>
            </a:r>
          </a:p>
          <a:p>
            <a:pPr eaLnBrk="1" hangingPunct="1"/>
            <a:r>
              <a:rPr lang="zh-CN" altLang="en-US">
                <a:ea typeface="宋体" charset="-122"/>
              </a:rPr>
              <a:t>      </a:t>
            </a:r>
            <a:r>
              <a:rPr lang="en-US" altLang="zh-CN">
                <a:ea typeface="宋体" charset="-122"/>
              </a:rPr>
              <a:t>arr(insertIndex + 1) = arr(insertIndex)</a:t>
            </a:r>
          </a:p>
          <a:p>
            <a:pPr eaLnBrk="1" hangingPunct="1"/>
            <a:r>
              <a:rPr lang="en-US" altLang="zh-CN">
                <a:ea typeface="宋体" charset="-122"/>
              </a:rPr>
              <a:t>      insertIndex -= 1</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a:t>
            </a:r>
            <a:r>
              <a:rPr lang="zh-CN" altLang="en-US">
                <a:ea typeface="宋体" charset="-122"/>
              </a:rPr>
              <a:t>退出循环后，就找到位置了，应当是 </a:t>
            </a:r>
            <a:r>
              <a:rPr lang="en-US" altLang="zh-CN">
                <a:ea typeface="宋体" charset="-122"/>
              </a:rPr>
              <a:t>insertIndex + 1</a:t>
            </a:r>
          </a:p>
          <a:p>
            <a:pPr eaLnBrk="1" hangingPunct="1"/>
            <a:r>
              <a:rPr lang="en-US" altLang="zh-CN">
                <a:ea typeface="宋体" charset="-122"/>
              </a:rPr>
              <a:t>    arr(insertIndex + 1) = insertVal</a:t>
            </a:r>
          </a:p>
          <a:p>
            <a:pPr eaLnBrk="1" hangingPunct="1"/>
            <a:endParaRPr lang="en-US" altLang="zh-CN">
              <a:ea typeface="宋体" charset="-122"/>
            </a:endParaRPr>
          </a:p>
          <a:p>
            <a:pPr eaLnBrk="1" hangingPunct="1"/>
            <a:r>
              <a:rPr lang="en-US" altLang="zh-CN">
                <a:ea typeface="宋体" charset="-122"/>
              </a:rPr>
              <a:t>    println("</a:t>
            </a:r>
            <a:r>
              <a:rPr lang="zh-CN" altLang="en-US">
                <a:ea typeface="宋体" charset="-122"/>
              </a:rPr>
              <a:t>第</a:t>
            </a:r>
            <a:r>
              <a:rPr lang="en-US" altLang="zh-CN">
                <a:ea typeface="宋体" charset="-122"/>
              </a:rPr>
              <a:t>2</a:t>
            </a:r>
            <a:r>
              <a:rPr lang="zh-CN" altLang="en-US">
                <a:ea typeface="宋体" charset="-122"/>
              </a:rPr>
              <a:t>轮后</a:t>
            </a:r>
            <a:r>
              <a:rPr lang="en-US" altLang="zh-CN">
                <a:ea typeface="宋体" charset="-122"/>
              </a:rPr>
              <a:t>")</a:t>
            </a:r>
          </a:p>
          <a:p>
            <a:pPr eaLnBrk="1" hangingPunct="1"/>
            <a:r>
              <a:rPr lang="en-US" altLang="zh-CN">
                <a:ea typeface="宋体" charset="-122"/>
              </a:rPr>
              <a:t>    println(arr.mkString(" "))</a:t>
            </a:r>
          </a:p>
          <a:p>
            <a:pPr eaLnBrk="1" hangingPunct="1"/>
            <a:endParaRPr lang="en-US" altLang="zh-CN">
              <a:ea typeface="宋体" charset="-122"/>
            </a:endParaRPr>
          </a:p>
          <a:p>
            <a:pPr eaLnBrk="1" hangingPunct="1"/>
            <a:r>
              <a:rPr lang="en-US" altLang="zh-CN">
                <a:ea typeface="宋体" charset="-122"/>
              </a:rPr>
              <a:t>    //</a:t>
            </a:r>
            <a:r>
              <a:rPr lang="zh-CN" altLang="en-US">
                <a:ea typeface="宋体" charset="-122"/>
              </a:rPr>
              <a:t>第</a:t>
            </a:r>
            <a:r>
              <a:rPr lang="en-US" altLang="zh-CN">
                <a:ea typeface="宋体" charset="-122"/>
              </a:rPr>
              <a:t>3</a:t>
            </a:r>
            <a:r>
              <a:rPr lang="zh-CN" altLang="en-US">
                <a:ea typeface="宋体" charset="-122"/>
              </a:rPr>
              <a:t>轮插入处理</a:t>
            </a:r>
          </a:p>
          <a:p>
            <a:pPr eaLnBrk="1" hangingPunct="1"/>
            <a:r>
              <a:rPr lang="zh-CN" altLang="en-US">
                <a:ea typeface="宋体" charset="-122"/>
              </a:rPr>
              <a:t>    </a:t>
            </a:r>
            <a:r>
              <a:rPr lang="en-US" altLang="zh-CN">
                <a:ea typeface="宋体" charset="-122"/>
              </a:rPr>
              <a:t>insertVal = arr(3)</a:t>
            </a:r>
          </a:p>
          <a:p>
            <a:pPr eaLnBrk="1" hangingPunct="1"/>
            <a:r>
              <a:rPr lang="en-US" altLang="zh-CN">
                <a:ea typeface="宋体" charset="-122"/>
              </a:rPr>
              <a:t>    insertIndex = 3 - 1 //</a:t>
            </a:r>
            <a:r>
              <a:rPr lang="zh-CN" altLang="en-US">
                <a:ea typeface="宋体" charset="-122"/>
              </a:rPr>
              <a:t>是有序列表的最后的索引位置</a:t>
            </a:r>
          </a:p>
          <a:p>
            <a:pPr eaLnBrk="1" hangingPunct="1"/>
            <a:r>
              <a:rPr lang="zh-CN" altLang="en-US">
                <a:ea typeface="宋体" charset="-122"/>
              </a:rPr>
              <a:t>    </a:t>
            </a:r>
            <a:r>
              <a:rPr lang="en-US" altLang="zh-CN">
                <a:ea typeface="宋体" charset="-122"/>
              </a:rPr>
              <a:t>while (insertIndex &gt;= 0 &amp;&amp; insertVal &lt; arr(insertIndex)) {</a:t>
            </a:r>
          </a:p>
          <a:p>
            <a:pPr eaLnBrk="1" hangingPunct="1"/>
            <a:r>
              <a:rPr lang="en-US" altLang="zh-CN">
                <a:ea typeface="宋体" charset="-122"/>
              </a:rPr>
              <a:t>      //</a:t>
            </a:r>
            <a:r>
              <a:rPr lang="zh-CN" altLang="en-US">
                <a:ea typeface="宋体" charset="-122"/>
              </a:rPr>
              <a:t>没有找到位置</a:t>
            </a:r>
          </a:p>
          <a:p>
            <a:pPr eaLnBrk="1" hangingPunct="1"/>
            <a:r>
              <a:rPr lang="zh-CN" altLang="en-US">
                <a:ea typeface="宋体" charset="-122"/>
              </a:rPr>
              <a:t>      </a:t>
            </a:r>
            <a:r>
              <a:rPr lang="en-US" altLang="zh-CN">
                <a:ea typeface="宋体" charset="-122"/>
              </a:rPr>
              <a:t>arr(insertIndex + 1) = arr(insertIndex)</a:t>
            </a:r>
          </a:p>
          <a:p>
            <a:pPr eaLnBrk="1" hangingPunct="1"/>
            <a:r>
              <a:rPr lang="en-US" altLang="zh-CN">
                <a:ea typeface="宋体" charset="-122"/>
              </a:rPr>
              <a:t>      insertIndex -= 1</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a:t>
            </a:r>
            <a:r>
              <a:rPr lang="zh-CN" altLang="en-US">
                <a:ea typeface="宋体" charset="-122"/>
              </a:rPr>
              <a:t>退出循环后，就找到位置了，应当是 </a:t>
            </a:r>
            <a:r>
              <a:rPr lang="en-US" altLang="zh-CN">
                <a:ea typeface="宋体" charset="-122"/>
              </a:rPr>
              <a:t>insertIndex + 1</a:t>
            </a:r>
          </a:p>
          <a:p>
            <a:pPr eaLnBrk="1" hangingPunct="1"/>
            <a:r>
              <a:rPr lang="en-US" altLang="zh-CN">
                <a:ea typeface="宋体" charset="-122"/>
              </a:rPr>
              <a:t>    arr(insertIndex + 1) = insertVal</a:t>
            </a:r>
          </a:p>
          <a:p>
            <a:pPr eaLnBrk="1" hangingPunct="1"/>
            <a:endParaRPr lang="en-US" altLang="zh-CN">
              <a:ea typeface="宋体" charset="-122"/>
            </a:endParaRPr>
          </a:p>
          <a:p>
            <a:pPr eaLnBrk="1" hangingPunct="1"/>
            <a:r>
              <a:rPr lang="en-US" altLang="zh-CN">
                <a:ea typeface="宋体" charset="-122"/>
              </a:rPr>
              <a:t>    println("</a:t>
            </a:r>
            <a:r>
              <a:rPr lang="zh-CN" altLang="en-US">
                <a:ea typeface="宋体" charset="-122"/>
              </a:rPr>
              <a:t>第</a:t>
            </a:r>
            <a:r>
              <a:rPr lang="en-US" altLang="zh-CN">
                <a:ea typeface="宋体" charset="-122"/>
              </a:rPr>
              <a:t>3</a:t>
            </a:r>
            <a:r>
              <a:rPr lang="zh-CN" altLang="en-US">
                <a:ea typeface="宋体" charset="-122"/>
              </a:rPr>
              <a:t>轮后</a:t>
            </a:r>
            <a:r>
              <a:rPr lang="en-US" altLang="zh-CN">
                <a:ea typeface="宋体" charset="-122"/>
              </a:rPr>
              <a:t>")</a:t>
            </a:r>
          </a:p>
          <a:p>
            <a:pPr eaLnBrk="1" hangingPunct="1"/>
            <a:r>
              <a:rPr lang="en-US" altLang="zh-CN">
                <a:ea typeface="宋体" charset="-122"/>
              </a:rPr>
              <a:t>    println(arr.mkString(" "))</a:t>
            </a:r>
          </a:p>
          <a:p>
            <a:pPr eaLnBrk="1" hangingPunct="1"/>
            <a:endParaRPr lang="en-US" altLang="zh-CN">
              <a:ea typeface="宋体" charset="-122"/>
            </a:endParaRP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def insertSort(arr:Array[Int]): Unit = {</a:t>
            </a:r>
          </a:p>
          <a:p>
            <a:pPr eaLnBrk="1" hangingPunct="1"/>
            <a:r>
              <a:rPr lang="en-US" altLang="zh-CN">
                <a:ea typeface="宋体" charset="-122"/>
              </a:rPr>
              <a:t>    for (i &lt;- 1 until arr.length ){</a:t>
            </a:r>
          </a:p>
          <a:p>
            <a:pPr eaLnBrk="1" hangingPunct="1"/>
            <a:r>
              <a:rPr lang="en-US" altLang="zh-CN">
                <a:ea typeface="宋体" charset="-122"/>
              </a:rPr>
              <a:t>      var insertVal = arr(i)</a:t>
            </a:r>
          </a:p>
          <a:p>
            <a:pPr eaLnBrk="1" hangingPunct="1"/>
            <a:r>
              <a:rPr lang="en-US" altLang="zh-CN">
                <a:ea typeface="宋体" charset="-122"/>
              </a:rPr>
              <a:t>      var insertIndex = i - 1 //</a:t>
            </a:r>
            <a:r>
              <a:rPr lang="zh-CN" altLang="en-US">
                <a:ea typeface="宋体" charset="-122"/>
              </a:rPr>
              <a:t>是有序列表的最后的索引位置</a:t>
            </a:r>
          </a:p>
          <a:p>
            <a:pPr eaLnBrk="1" hangingPunct="1"/>
            <a:r>
              <a:rPr lang="zh-CN" altLang="en-US">
                <a:ea typeface="宋体" charset="-122"/>
              </a:rPr>
              <a:t>      </a:t>
            </a:r>
            <a:r>
              <a:rPr lang="en-US" altLang="zh-CN">
                <a:ea typeface="宋体" charset="-122"/>
              </a:rPr>
              <a:t>while (insertIndex &gt;= 0 &amp;&amp; insertVal &lt; arr(insertIndex)) {</a:t>
            </a:r>
          </a:p>
          <a:p>
            <a:pPr eaLnBrk="1" hangingPunct="1"/>
            <a:r>
              <a:rPr lang="en-US" altLang="zh-CN">
                <a:ea typeface="宋体" charset="-122"/>
              </a:rPr>
              <a:t>        //</a:t>
            </a:r>
            <a:r>
              <a:rPr lang="zh-CN" altLang="en-US">
                <a:ea typeface="宋体" charset="-122"/>
              </a:rPr>
              <a:t>没有找到位置</a:t>
            </a:r>
          </a:p>
          <a:p>
            <a:pPr eaLnBrk="1" hangingPunct="1"/>
            <a:r>
              <a:rPr lang="zh-CN" altLang="en-US">
                <a:ea typeface="宋体" charset="-122"/>
              </a:rPr>
              <a:t>        </a:t>
            </a:r>
            <a:r>
              <a:rPr lang="en-US" altLang="zh-CN">
                <a:ea typeface="宋体" charset="-122"/>
              </a:rPr>
              <a:t>arr(insertIndex + 1) = arr(insertIndex)</a:t>
            </a:r>
          </a:p>
          <a:p>
            <a:pPr eaLnBrk="1" hangingPunct="1"/>
            <a:r>
              <a:rPr lang="en-US" altLang="zh-CN">
                <a:ea typeface="宋体" charset="-122"/>
              </a:rPr>
              <a:t>        insertIndex -= 1</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a:t>
            </a:r>
            <a:r>
              <a:rPr lang="zh-CN" altLang="en-US">
                <a:ea typeface="宋体" charset="-122"/>
              </a:rPr>
              <a:t>退出循环后，就找到位置了，应当是 </a:t>
            </a:r>
            <a:r>
              <a:rPr lang="en-US" altLang="zh-CN">
                <a:ea typeface="宋体" charset="-122"/>
              </a:rPr>
              <a:t>insertIndex + 1</a:t>
            </a:r>
          </a:p>
          <a:p>
            <a:pPr eaLnBrk="1" hangingPunct="1"/>
            <a:r>
              <a:rPr lang="en-US" altLang="zh-CN">
                <a:ea typeface="宋体" charset="-122"/>
              </a:rPr>
              <a:t>      arr(insertIndex + 1) = insertVal</a:t>
            </a:r>
          </a:p>
          <a:p>
            <a:pPr eaLnBrk="1" hangingPunct="1"/>
            <a:endParaRPr lang="en-US" altLang="zh-CN">
              <a:ea typeface="宋体" charset="-122"/>
            </a:endParaRPr>
          </a:p>
          <a:p>
            <a:pPr eaLnBrk="1" hangingPunct="1"/>
            <a:r>
              <a:rPr lang="en-US" altLang="zh-CN">
                <a:ea typeface="宋体" charset="-122"/>
              </a:rPr>
              <a:t>//      println(s"</a:t>
            </a:r>
            <a:r>
              <a:rPr lang="zh-CN" altLang="en-US">
                <a:ea typeface="宋体" charset="-122"/>
              </a:rPr>
              <a:t>第</a:t>
            </a:r>
            <a:r>
              <a:rPr lang="en-US" altLang="zh-CN">
                <a:ea typeface="宋体" charset="-122"/>
              </a:rPr>
              <a:t>${i}</a:t>
            </a:r>
            <a:r>
              <a:rPr lang="zh-CN" altLang="en-US">
                <a:ea typeface="宋体" charset="-122"/>
              </a:rPr>
              <a:t>轮后</a:t>
            </a:r>
            <a:r>
              <a:rPr lang="en-US" altLang="zh-CN">
                <a:ea typeface="宋体" charset="-122"/>
              </a:rPr>
              <a:t>")</a:t>
            </a:r>
          </a:p>
          <a:p>
            <a:pPr eaLnBrk="1" hangingPunct="1"/>
            <a:r>
              <a:rPr lang="en-US" altLang="zh-CN">
                <a:ea typeface="宋体" charset="-122"/>
              </a:rPr>
              <a:t>//      println(arr.mkString(" "))</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a:t>
            </a:r>
          </a:p>
          <a:p>
            <a:pPr eaLnBrk="1" hangingPunct="1"/>
            <a:endParaRPr lang="en-US" altLang="zh-CN">
              <a:ea typeface="宋体" charset="-122"/>
            </a:endParaRPr>
          </a:p>
          <a:p>
            <a:pPr eaLnBrk="1" hangingPunct="1"/>
            <a:endParaRPr lang="en-US" altLang="zh-CN">
              <a:ea typeface="宋体" charset="-122"/>
            </a:endParaRPr>
          </a:p>
          <a:p>
            <a:pPr eaLnBrk="1" hangingPunct="1"/>
            <a:r>
              <a:rPr lang="en-US" altLang="zh-CN">
                <a:ea typeface="宋体" charset="-122"/>
              </a:rPr>
              <a:t>//</a:t>
            </a:r>
            <a:r>
              <a:rPr lang="zh-CN" altLang="en-US">
                <a:ea typeface="宋体" charset="-122"/>
              </a:rPr>
              <a:t>最新代码结束</a:t>
            </a:r>
            <a:endParaRPr lang="en-US" altLang="zh-CN">
              <a:ea typeface="宋体" charset="-122"/>
            </a:endParaRPr>
          </a:p>
          <a:p>
            <a:pPr eaLnBrk="1" hangingPunct="1"/>
            <a:endParaRPr lang="en-US" altLang="zh-CN">
              <a:ea typeface="宋体" charset="-122"/>
            </a:endParaRPr>
          </a:p>
          <a:p>
            <a:pPr eaLnBrk="1" hangingPunct="1"/>
            <a:endParaRPr lang="en-US" altLang="zh-CN">
              <a:ea typeface="宋体" charset="-122"/>
            </a:endParaRPr>
          </a:p>
          <a:p>
            <a:pPr eaLnBrk="1" hangingPunct="1"/>
            <a:r>
              <a:rPr lang="en-US" altLang="zh-CN">
                <a:ea typeface="宋体" charset="-122"/>
              </a:rPr>
              <a:t>package com.atguigu.temp</a:t>
            </a:r>
          </a:p>
          <a:p>
            <a:pPr eaLnBrk="1" hangingPunct="1"/>
            <a:endParaRPr lang="en-US" altLang="zh-CN">
              <a:ea typeface="宋体" charset="-122"/>
            </a:endParaRPr>
          </a:p>
          <a:p>
            <a:pPr eaLnBrk="1" hangingPunct="1"/>
            <a:r>
              <a:rPr lang="en-US" altLang="zh-CN">
                <a:ea typeface="宋体" charset="-122"/>
              </a:rPr>
              <a:t>object InsertSort {</a:t>
            </a:r>
          </a:p>
          <a:p>
            <a:pPr eaLnBrk="1" hangingPunct="1"/>
            <a:r>
              <a:rPr lang="en-US" altLang="zh-CN">
                <a:ea typeface="宋体" charset="-122"/>
              </a:rPr>
              <a:t>  def main(args: Array[String]): Unit = {</a:t>
            </a:r>
          </a:p>
          <a:p>
            <a:pPr eaLnBrk="1" hangingPunct="1"/>
            <a:r>
              <a:rPr lang="en-US" altLang="zh-CN">
                <a:ea typeface="宋体" charset="-122"/>
              </a:rPr>
              <a:t>    //</a:t>
            </a:r>
            <a:r>
              <a:rPr lang="zh-CN" altLang="en-US">
                <a:ea typeface="宋体" charset="-122"/>
              </a:rPr>
              <a:t>授课使用 </a:t>
            </a:r>
            <a:r>
              <a:rPr lang="en-US" altLang="zh-CN">
                <a:ea typeface="宋体" charset="-122"/>
              </a:rPr>
              <a:t>size=4 </a:t>
            </a:r>
            <a:r>
              <a:rPr lang="zh-CN" altLang="en-US">
                <a:ea typeface="宋体" charset="-122"/>
              </a:rPr>
              <a:t>、</a:t>
            </a:r>
            <a:r>
              <a:rPr lang="en-US" altLang="zh-CN">
                <a:ea typeface="宋体" charset="-122"/>
              </a:rPr>
              <a:t>5 </a:t>
            </a:r>
            <a:r>
              <a:rPr lang="zh-CN" altLang="en-US">
                <a:ea typeface="宋体" charset="-122"/>
              </a:rPr>
              <a:t>即可</a:t>
            </a:r>
          </a:p>
          <a:p>
            <a:pPr eaLnBrk="1" hangingPunct="1"/>
            <a:r>
              <a:rPr lang="zh-CN" altLang="en-US">
                <a:ea typeface="宋体" charset="-122"/>
              </a:rPr>
              <a:t>    </a:t>
            </a:r>
            <a:r>
              <a:rPr lang="en-US" altLang="zh-CN">
                <a:ea typeface="宋体" charset="-122"/>
              </a:rPr>
              <a:t>//val arr = Array(10, 34, 100, 80)</a:t>
            </a:r>
          </a:p>
          <a:p>
            <a:pPr eaLnBrk="1" hangingPunct="1"/>
            <a:r>
              <a:rPr lang="en-US" altLang="zh-CN">
                <a:ea typeface="宋体" charset="-122"/>
              </a:rPr>
              <a:t>    val arr = Array(10, 34, -1, 100, 80)</a:t>
            </a:r>
          </a:p>
          <a:p>
            <a:pPr eaLnBrk="1" hangingPunct="1"/>
            <a:endParaRPr lang="en-US" altLang="zh-CN">
              <a:ea typeface="宋体" charset="-122"/>
            </a:endParaRPr>
          </a:p>
          <a:p>
            <a:pPr eaLnBrk="1" hangingPunct="1"/>
            <a:r>
              <a:rPr lang="en-US" altLang="zh-CN">
                <a:ea typeface="宋体" charset="-122"/>
              </a:rPr>
              <a:t>    //</a:t>
            </a:r>
            <a:r>
              <a:rPr lang="zh-CN" altLang="en-US">
                <a:ea typeface="宋体" charset="-122"/>
              </a:rPr>
              <a:t>测试使用 数组大小为 </a:t>
            </a:r>
            <a:r>
              <a:rPr lang="en-US" altLang="zh-CN">
                <a:ea typeface="宋体" charset="-122"/>
              </a:rPr>
              <a:t>80000</a:t>
            </a:r>
            <a:r>
              <a:rPr lang="zh-CN" altLang="en-US">
                <a:ea typeface="宋体" charset="-122"/>
              </a:rPr>
              <a:t>的，进行时间的比较</a:t>
            </a:r>
            <a:r>
              <a:rPr lang="en-US" altLang="zh-CN">
                <a:ea typeface="宋体" charset="-122"/>
              </a:rPr>
              <a:t>.</a:t>
            </a:r>
          </a:p>
          <a:p>
            <a:pPr eaLnBrk="1" hangingPunct="1"/>
            <a:r>
              <a:rPr lang="en-US" altLang="zh-CN">
                <a:ea typeface="宋体" charset="-122"/>
              </a:rPr>
              <a:t>    println("</a:t>
            </a:r>
            <a:r>
              <a:rPr lang="zh-CN" altLang="en-US">
                <a:ea typeface="宋体" charset="-122"/>
              </a:rPr>
              <a:t>排序前</a:t>
            </a:r>
            <a:r>
              <a:rPr lang="en-US" altLang="zh-CN">
                <a:ea typeface="宋体" charset="-122"/>
              </a:rPr>
              <a:t>..")</a:t>
            </a:r>
          </a:p>
          <a:p>
            <a:pPr eaLnBrk="1" hangingPunct="1"/>
            <a:r>
              <a:rPr lang="en-US" altLang="zh-CN">
                <a:ea typeface="宋体" charset="-122"/>
              </a:rPr>
              <a:t>    println(arr.mkString(" "))</a:t>
            </a:r>
          </a:p>
          <a:p>
            <a:pPr eaLnBrk="1" hangingPunct="1"/>
            <a:r>
              <a:rPr lang="en-US" altLang="zh-CN">
                <a:ea typeface="宋体" charset="-122"/>
              </a:rPr>
              <a:t>    insertSort(arr)</a:t>
            </a:r>
          </a:p>
          <a:p>
            <a:pPr eaLnBrk="1" hangingPunct="1"/>
            <a:r>
              <a:rPr lang="en-US" altLang="zh-CN">
                <a:ea typeface="宋体" charset="-122"/>
              </a:rPr>
              <a:t>    println("</a:t>
            </a:r>
            <a:r>
              <a:rPr lang="zh-CN" altLang="en-US">
                <a:ea typeface="宋体" charset="-122"/>
              </a:rPr>
              <a:t>排序后</a:t>
            </a:r>
            <a:r>
              <a:rPr lang="en-US" altLang="zh-CN">
                <a:ea typeface="宋体" charset="-122"/>
              </a:rPr>
              <a:t>..")</a:t>
            </a:r>
          </a:p>
          <a:p>
            <a:pPr eaLnBrk="1" hangingPunct="1"/>
            <a:r>
              <a:rPr lang="en-US" altLang="zh-CN">
                <a:ea typeface="宋体" charset="-122"/>
              </a:rPr>
              <a:t>    println(arr.mkString("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a:t>
            </a:r>
            <a:r>
              <a:rPr lang="zh-CN" altLang="en-US">
                <a:ea typeface="宋体" charset="-122"/>
              </a:rPr>
              <a:t>从大到小进行排序</a:t>
            </a:r>
          </a:p>
          <a:p>
            <a:pPr eaLnBrk="1" hangingPunct="1"/>
            <a:r>
              <a:rPr lang="zh-CN" altLang="en-US">
                <a:ea typeface="宋体" charset="-122"/>
              </a:rPr>
              <a:t>  </a:t>
            </a:r>
            <a:r>
              <a:rPr lang="en-US" altLang="zh-CN">
                <a:ea typeface="宋体" charset="-122"/>
              </a:rPr>
              <a:t>def insertSort(arr: Array[Int]): Unit = {</a:t>
            </a:r>
          </a:p>
          <a:p>
            <a:pPr eaLnBrk="1" hangingPunct="1"/>
            <a:r>
              <a:rPr lang="en-US" altLang="zh-CN">
                <a:ea typeface="宋体" charset="-122"/>
              </a:rPr>
              <a:t>    for (i &lt;- 1 until arr.length) {</a:t>
            </a:r>
          </a:p>
          <a:p>
            <a:pPr eaLnBrk="1" hangingPunct="1"/>
            <a:r>
              <a:rPr lang="en-US" altLang="zh-CN">
                <a:ea typeface="宋体" charset="-122"/>
              </a:rPr>
              <a:t>      var insertVal = arr(i)</a:t>
            </a:r>
          </a:p>
          <a:p>
            <a:pPr eaLnBrk="1" hangingPunct="1"/>
            <a:r>
              <a:rPr lang="en-US" altLang="zh-CN">
                <a:ea typeface="宋体" charset="-122"/>
              </a:rPr>
              <a:t>      var insertIndex = i - 1 //</a:t>
            </a:r>
            <a:r>
              <a:rPr lang="zh-CN" altLang="en-US">
                <a:ea typeface="宋体" charset="-122"/>
              </a:rPr>
              <a:t>从这个认为的有序数组的后面开始找位置</a:t>
            </a:r>
          </a:p>
          <a:p>
            <a:pPr eaLnBrk="1" hangingPunct="1"/>
            <a:endParaRPr lang="zh-CN" altLang="en-US">
              <a:ea typeface="宋体" charset="-122"/>
            </a:endParaRPr>
          </a:p>
          <a:p>
            <a:pPr eaLnBrk="1" hangingPunct="1"/>
            <a:r>
              <a:rPr lang="zh-CN" altLang="en-US">
                <a:ea typeface="宋体" charset="-122"/>
              </a:rPr>
              <a:t>      </a:t>
            </a:r>
            <a:r>
              <a:rPr lang="en-US" altLang="zh-CN">
                <a:ea typeface="宋体" charset="-122"/>
              </a:rPr>
              <a:t>while (insertIndex &gt;= 0 &amp;&amp; arr(insertIndex) &lt; insertVal) {</a:t>
            </a:r>
          </a:p>
          <a:p>
            <a:pPr eaLnBrk="1" hangingPunct="1"/>
            <a:r>
              <a:rPr lang="en-US" altLang="zh-CN">
                <a:ea typeface="宋体" charset="-122"/>
              </a:rPr>
              <a:t>        //</a:t>
            </a:r>
            <a:r>
              <a:rPr lang="zh-CN" altLang="en-US">
                <a:ea typeface="宋体" charset="-122"/>
              </a:rPr>
              <a:t>后移一下</a:t>
            </a:r>
          </a:p>
          <a:p>
            <a:pPr eaLnBrk="1" hangingPunct="1"/>
            <a:r>
              <a:rPr lang="zh-CN" altLang="en-US">
                <a:ea typeface="宋体" charset="-122"/>
              </a:rPr>
              <a:t>        </a:t>
            </a:r>
            <a:r>
              <a:rPr lang="en-US" altLang="zh-CN">
                <a:ea typeface="宋体" charset="-122"/>
              </a:rPr>
              <a:t>arr(insertIndex + 1) = arr(insertIndex)</a:t>
            </a:r>
          </a:p>
          <a:p>
            <a:pPr eaLnBrk="1" hangingPunct="1"/>
            <a:r>
              <a:rPr lang="en-US" altLang="zh-CN">
                <a:ea typeface="宋体" charset="-122"/>
              </a:rPr>
              <a:t>        insertIndex -= 1</a:t>
            </a:r>
          </a:p>
          <a:p>
            <a:pPr eaLnBrk="1" hangingPunct="1"/>
            <a:r>
              <a:rPr lang="en-US" altLang="zh-CN">
                <a:ea typeface="宋体" charset="-122"/>
              </a:rPr>
              <a:t>      }</a:t>
            </a:r>
          </a:p>
          <a:p>
            <a:pPr eaLnBrk="1" hangingPunct="1"/>
            <a:r>
              <a:rPr lang="en-US" altLang="zh-CN">
                <a:ea typeface="宋体" charset="-122"/>
              </a:rPr>
              <a:t>      //</a:t>
            </a:r>
            <a:r>
              <a:rPr lang="zh-CN" altLang="en-US">
                <a:ea typeface="宋体" charset="-122"/>
              </a:rPr>
              <a:t>找到位置了</a:t>
            </a:r>
            <a:r>
              <a:rPr lang="en-US" altLang="zh-CN">
                <a:ea typeface="宋体" charset="-122"/>
              </a:rPr>
              <a:t>, </a:t>
            </a:r>
            <a:r>
              <a:rPr lang="zh-CN" altLang="en-US">
                <a:ea typeface="宋体" charset="-122"/>
              </a:rPr>
              <a:t>插入</a:t>
            </a:r>
            <a:r>
              <a:rPr lang="en-US" altLang="zh-CN">
                <a:ea typeface="宋体" charset="-122"/>
              </a:rPr>
              <a:t>,</a:t>
            </a:r>
            <a:r>
              <a:rPr lang="zh-CN" altLang="en-US">
                <a:ea typeface="宋体" charset="-122"/>
              </a:rPr>
              <a:t>位置</a:t>
            </a:r>
          </a:p>
          <a:p>
            <a:pPr eaLnBrk="1" hangingPunct="1"/>
            <a:r>
              <a:rPr lang="zh-CN" altLang="en-US">
                <a:ea typeface="宋体" charset="-122"/>
              </a:rPr>
              <a:t>      </a:t>
            </a:r>
            <a:r>
              <a:rPr lang="en-US" altLang="zh-CN">
                <a:ea typeface="宋体" charset="-122"/>
              </a:rPr>
              <a:t>arr(insertIndex + 1) = insertVal</a:t>
            </a:r>
          </a:p>
          <a:p>
            <a:pPr eaLnBrk="1" hangingPunct="1"/>
            <a:r>
              <a:rPr lang="en-US" altLang="zh-CN">
                <a:ea typeface="宋体" charset="-122"/>
              </a:rPr>
              <a:t>      //printf("</a:t>
            </a:r>
            <a:r>
              <a:rPr lang="zh-CN" altLang="en-US">
                <a:ea typeface="宋体" charset="-122"/>
              </a:rPr>
              <a:t>第</a:t>
            </a:r>
            <a:r>
              <a:rPr lang="en-US" altLang="zh-CN">
                <a:ea typeface="宋体" charset="-122"/>
              </a:rPr>
              <a:t>%d</a:t>
            </a:r>
            <a:r>
              <a:rPr lang="zh-CN" altLang="en-US">
                <a:ea typeface="宋体" charset="-122"/>
              </a:rPr>
              <a:t>次大循环排序结果 </a:t>
            </a:r>
            <a:r>
              <a:rPr lang="en-US" altLang="zh-CN">
                <a:ea typeface="宋体" charset="-122"/>
              </a:rPr>
              <a:t>\n", i, arr.mkString(" "))</a:t>
            </a:r>
          </a:p>
          <a:p>
            <a:pPr eaLnBrk="1" hangingPunct="1"/>
            <a:r>
              <a:rPr lang="en-US" altLang="zh-CN">
                <a:ea typeface="宋体" charset="-122"/>
              </a:rPr>
              <a:t>      println(s"</a:t>
            </a:r>
            <a:r>
              <a:rPr lang="zh-CN" altLang="en-US">
                <a:ea typeface="宋体" charset="-122"/>
              </a:rPr>
              <a:t>第</a:t>
            </a:r>
            <a:r>
              <a:rPr lang="en-US" altLang="zh-CN">
                <a:ea typeface="宋体" charset="-122"/>
              </a:rPr>
              <a:t>${i}</a:t>
            </a:r>
            <a:r>
              <a:rPr lang="zh-CN" altLang="en-US">
                <a:ea typeface="宋体" charset="-122"/>
              </a:rPr>
              <a:t>次大循环排序结果 </a:t>
            </a:r>
            <a:r>
              <a:rPr lang="en-US" altLang="zh-CN">
                <a:ea typeface="宋体" charset="-122"/>
              </a:rPr>
              <a:t>", arr.mkString(" "))</a:t>
            </a: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a:t>
            </a:r>
          </a:p>
          <a:p>
            <a:pPr eaLnBrk="1" hangingPunct="1"/>
            <a:endParaRPr lang="en-US" altLang="zh-CN">
              <a:ea typeface="宋体" charset="-122"/>
            </a:endParaRPr>
          </a:p>
          <a:p>
            <a:pPr eaLnBrk="1" hangingPunct="1"/>
            <a:endParaRPr lang="en-US" altLang="zh-CN">
              <a:ea typeface="宋体" charset="-122"/>
            </a:endParaRPr>
          </a:p>
          <a:p>
            <a:pPr eaLnBrk="1" hangingPunct="1"/>
            <a:r>
              <a:rPr lang="en-US" altLang="zh-CN">
                <a:ea typeface="宋体" charset="-122"/>
              </a:rPr>
              <a:t>//go</a:t>
            </a:r>
            <a:r>
              <a:rPr lang="zh-CN" altLang="en-US">
                <a:ea typeface="宋体" charset="-122"/>
              </a:rPr>
              <a:t>：</a:t>
            </a:r>
            <a:endParaRPr lang="en-US" altLang="zh-CN">
              <a:ea typeface="宋体" charset="-122"/>
            </a:endParaRPr>
          </a:p>
          <a:p>
            <a:pPr eaLnBrk="1" hangingPunct="1"/>
            <a:endParaRPr lang="en-US" altLang="zh-CN">
              <a:ea typeface="宋体" charset="-122"/>
            </a:endParaRPr>
          </a:p>
          <a:p>
            <a:pPr eaLnBrk="1" hangingPunct="1"/>
            <a:r>
              <a:rPr lang="en-US" altLang="zh-CN">
                <a:ea typeface="宋体" charset="-122"/>
              </a:rPr>
              <a:t>package main</a:t>
            </a:r>
          </a:p>
          <a:p>
            <a:pPr eaLnBrk="1" hangingPunct="1"/>
            <a:r>
              <a:rPr lang="en-US" altLang="zh-CN">
                <a:ea typeface="宋体" charset="-122"/>
              </a:rPr>
              <a:t>import (</a:t>
            </a:r>
          </a:p>
          <a:p>
            <a:pPr eaLnBrk="1" hangingPunct="1"/>
            <a:r>
              <a:rPr lang="en-US" altLang="zh-CN">
                <a:ea typeface="宋体" charset="-122"/>
              </a:rPr>
              <a:t>	"fmt"</a:t>
            </a:r>
          </a:p>
          <a:p>
            <a:pPr eaLnBrk="1" hangingPunct="1"/>
            <a:r>
              <a:rPr lang="en-US" altLang="zh-CN">
                <a:ea typeface="宋体" charset="-122"/>
              </a:rPr>
              <a:t>	_ "math/rand"</a:t>
            </a:r>
          </a:p>
          <a:p>
            <a:pPr eaLnBrk="1" hangingPunct="1"/>
            <a:r>
              <a:rPr lang="en-US" altLang="zh-CN">
                <a:ea typeface="宋体" charset="-122"/>
              </a:rPr>
              <a:t>	"time"</a:t>
            </a:r>
          </a:p>
          <a:p>
            <a:pPr eaLnBrk="1" hangingPunct="1"/>
            <a:r>
              <a:rPr lang="en-US" altLang="zh-CN">
                <a:ea typeface="宋体" charset="-122"/>
              </a:rPr>
              <a:t>)</a:t>
            </a:r>
          </a:p>
          <a:p>
            <a:pPr eaLnBrk="1" hangingPunct="1"/>
            <a:endParaRPr lang="en-US" altLang="zh-CN">
              <a:ea typeface="宋体" charset="-122"/>
            </a:endParaRPr>
          </a:p>
          <a:p>
            <a:pPr eaLnBrk="1" hangingPunct="1"/>
            <a:r>
              <a:rPr lang="en-US" altLang="zh-CN">
                <a:ea typeface="宋体" charset="-122"/>
              </a:rPr>
              <a:t>func InsertSort(arr *[5]int) {</a:t>
            </a:r>
          </a:p>
          <a:p>
            <a:pPr eaLnBrk="1" hangingPunct="1"/>
            <a:endParaRPr lang="en-US" altLang="zh-CN">
              <a:ea typeface="宋体" charset="-122"/>
            </a:endParaRPr>
          </a:p>
          <a:p>
            <a:pPr eaLnBrk="1" hangingPunct="1"/>
            <a:r>
              <a:rPr lang="en-US" altLang="zh-CN">
                <a:ea typeface="宋体" charset="-122"/>
              </a:rPr>
              <a:t>	</a:t>
            </a:r>
          </a:p>
          <a:p>
            <a:pPr eaLnBrk="1" hangingPunct="1"/>
            <a:r>
              <a:rPr lang="en-US" altLang="zh-CN">
                <a:ea typeface="宋体" charset="-122"/>
              </a:rPr>
              <a:t>	for i := 1; i &lt; len(arr); i++ {</a:t>
            </a:r>
          </a:p>
          <a:p>
            <a:pPr eaLnBrk="1" hangingPunct="1"/>
            <a:endParaRPr lang="en-US" altLang="zh-CN">
              <a:ea typeface="宋体" charset="-122"/>
            </a:endParaRPr>
          </a:p>
          <a:p>
            <a:pPr eaLnBrk="1" hangingPunct="1"/>
            <a:r>
              <a:rPr lang="en-US" altLang="zh-CN">
                <a:ea typeface="宋体" charset="-122"/>
              </a:rPr>
              <a:t>		insertVal := arr[i]</a:t>
            </a:r>
          </a:p>
          <a:p>
            <a:pPr eaLnBrk="1" hangingPunct="1"/>
            <a:r>
              <a:rPr lang="en-US" altLang="zh-CN">
                <a:ea typeface="宋体" charset="-122"/>
              </a:rPr>
              <a:t>		insertIndex := i - 1 //</a:t>
            </a:r>
            <a:r>
              <a:rPr lang="zh-CN" altLang="en-US">
                <a:ea typeface="宋体" charset="-122"/>
              </a:rPr>
              <a:t>从这个认为的有序数组的后面开始找位置</a:t>
            </a:r>
          </a:p>
          <a:p>
            <a:pPr eaLnBrk="1" hangingPunct="1"/>
            <a:r>
              <a:rPr lang="zh-CN" altLang="en-US">
                <a:ea typeface="宋体" charset="-122"/>
              </a:rPr>
              <a:t>		</a:t>
            </a:r>
            <a:r>
              <a:rPr lang="en-US" altLang="zh-CN">
                <a:ea typeface="宋体" charset="-122"/>
              </a:rPr>
              <a:t>for insertIndex &gt;= 0 &amp;&amp; arr[insertIndex] &lt; insertVal {</a:t>
            </a:r>
          </a:p>
          <a:p>
            <a:pPr eaLnBrk="1" hangingPunct="1"/>
            <a:r>
              <a:rPr lang="en-US" altLang="zh-CN">
                <a:ea typeface="宋体" charset="-122"/>
              </a:rPr>
              <a:t>			//</a:t>
            </a:r>
            <a:r>
              <a:rPr lang="zh-CN" altLang="en-US">
                <a:ea typeface="宋体" charset="-122"/>
              </a:rPr>
              <a:t>后移一下</a:t>
            </a:r>
          </a:p>
          <a:p>
            <a:pPr eaLnBrk="1" hangingPunct="1"/>
            <a:r>
              <a:rPr lang="zh-CN" altLang="en-US">
                <a:ea typeface="宋体" charset="-122"/>
              </a:rPr>
              <a:t>			</a:t>
            </a:r>
            <a:r>
              <a:rPr lang="en-US" altLang="zh-CN">
                <a:ea typeface="宋体" charset="-122"/>
              </a:rPr>
              <a:t>arr[insertIndex + 1] = arr[insertIndex]</a:t>
            </a:r>
          </a:p>
          <a:p>
            <a:pPr eaLnBrk="1" hangingPunct="1"/>
            <a:r>
              <a:rPr lang="en-US" altLang="zh-CN">
                <a:ea typeface="宋体" charset="-122"/>
              </a:rPr>
              <a:t>			insertIndex--</a:t>
            </a:r>
          </a:p>
          <a:p>
            <a:pPr eaLnBrk="1" hangingPunct="1"/>
            <a:r>
              <a:rPr lang="en-US" altLang="zh-CN">
                <a:ea typeface="宋体" charset="-122"/>
              </a:rPr>
              <a:t>		}</a:t>
            </a:r>
          </a:p>
          <a:p>
            <a:pPr eaLnBrk="1" hangingPunct="1"/>
            <a:r>
              <a:rPr lang="en-US" altLang="zh-CN">
                <a:ea typeface="宋体" charset="-122"/>
              </a:rPr>
              <a:t>		//</a:t>
            </a:r>
            <a:r>
              <a:rPr lang="zh-CN" altLang="en-US">
                <a:ea typeface="宋体" charset="-122"/>
              </a:rPr>
              <a:t>找到位置了</a:t>
            </a:r>
            <a:r>
              <a:rPr lang="en-US" altLang="zh-CN">
                <a:ea typeface="宋体" charset="-122"/>
              </a:rPr>
              <a:t>, </a:t>
            </a:r>
            <a:r>
              <a:rPr lang="zh-CN" altLang="en-US">
                <a:ea typeface="宋体" charset="-122"/>
              </a:rPr>
              <a:t>插入</a:t>
            </a:r>
            <a:r>
              <a:rPr lang="en-US" altLang="zh-CN">
                <a:ea typeface="宋体" charset="-122"/>
              </a:rPr>
              <a:t>,</a:t>
            </a:r>
            <a:r>
              <a:rPr lang="zh-CN" altLang="en-US">
                <a:ea typeface="宋体" charset="-122"/>
              </a:rPr>
              <a:t>位置</a:t>
            </a:r>
          </a:p>
          <a:p>
            <a:pPr eaLnBrk="1" hangingPunct="1"/>
            <a:r>
              <a:rPr lang="zh-CN" altLang="en-US">
                <a:ea typeface="宋体" charset="-122"/>
              </a:rPr>
              <a:t>		</a:t>
            </a:r>
            <a:r>
              <a:rPr lang="en-US" altLang="zh-CN">
                <a:ea typeface="宋体" charset="-122"/>
              </a:rPr>
              <a:t>arr[insertIndex + 1] = insertVal</a:t>
            </a:r>
          </a:p>
          <a:p>
            <a:pPr eaLnBrk="1" hangingPunct="1"/>
            <a:r>
              <a:rPr lang="en-US" altLang="zh-CN">
                <a:ea typeface="宋体" charset="-122"/>
              </a:rPr>
              <a:t>		fmt.Printf("</a:t>
            </a:r>
            <a:r>
              <a:rPr lang="zh-CN" altLang="en-US">
                <a:ea typeface="宋体" charset="-122"/>
              </a:rPr>
              <a:t>第</a:t>
            </a:r>
            <a:r>
              <a:rPr lang="en-US" altLang="zh-CN">
                <a:ea typeface="宋体" charset="-122"/>
              </a:rPr>
              <a:t>%d</a:t>
            </a:r>
            <a:r>
              <a:rPr lang="zh-CN" altLang="en-US">
                <a:ea typeface="宋体" charset="-122"/>
              </a:rPr>
              <a:t>次大循环排序结果 </a:t>
            </a:r>
            <a:r>
              <a:rPr lang="en-US" altLang="zh-CN">
                <a:ea typeface="宋体" charset="-122"/>
              </a:rPr>
              <a:t>%v\n", i, (*arr))</a:t>
            </a:r>
          </a:p>
          <a:p>
            <a:pPr eaLnBrk="1" hangingPunct="1"/>
            <a:endParaRPr lang="en-US" altLang="zh-CN">
              <a:ea typeface="宋体" charset="-122"/>
            </a:endParaRP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 insertVal = arr[2]</a:t>
            </a:r>
          </a:p>
          <a:p>
            <a:pPr eaLnBrk="1" hangingPunct="1"/>
            <a:r>
              <a:rPr lang="en-US" altLang="zh-CN">
                <a:ea typeface="宋体" charset="-122"/>
              </a:rPr>
              <a:t>	// insertIndex = 2 - 1 //</a:t>
            </a:r>
            <a:r>
              <a:rPr lang="zh-CN" altLang="en-US">
                <a:ea typeface="宋体" charset="-122"/>
              </a:rPr>
              <a:t>从这个认为的有序数组的后面开始找位置</a:t>
            </a:r>
          </a:p>
          <a:p>
            <a:pPr eaLnBrk="1" hangingPunct="1"/>
            <a:r>
              <a:rPr lang="zh-CN" altLang="en-US">
                <a:ea typeface="宋体" charset="-122"/>
              </a:rPr>
              <a:t>	</a:t>
            </a:r>
            <a:r>
              <a:rPr lang="en-US" altLang="zh-CN">
                <a:ea typeface="宋体" charset="-122"/>
              </a:rPr>
              <a:t>// for insertIndex &gt;= 0 &amp;&amp; arr[insertIndex] &lt; insertVal {</a:t>
            </a:r>
          </a:p>
          <a:p>
            <a:pPr eaLnBrk="1" hangingPunct="1"/>
            <a:r>
              <a:rPr lang="en-US" altLang="zh-CN">
                <a:ea typeface="宋体" charset="-122"/>
              </a:rPr>
              <a:t>	// 	//</a:t>
            </a:r>
            <a:r>
              <a:rPr lang="zh-CN" altLang="en-US">
                <a:ea typeface="宋体" charset="-122"/>
              </a:rPr>
              <a:t>后移一下</a:t>
            </a:r>
          </a:p>
          <a:p>
            <a:pPr eaLnBrk="1" hangingPunct="1"/>
            <a:r>
              <a:rPr lang="zh-CN" altLang="en-US">
                <a:ea typeface="宋体" charset="-122"/>
              </a:rPr>
              <a:t>	</a:t>
            </a:r>
            <a:r>
              <a:rPr lang="en-US" altLang="zh-CN">
                <a:ea typeface="宋体" charset="-122"/>
              </a:rPr>
              <a:t>// 	arr[insertIndex + 1] = arr[insertIndex]</a:t>
            </a:r>
          </a:p>
          <a:p>
            <a:pPr eaLnBrk="1" hangingPunct="1"/>
            <a:r>
              <a:rPr lang="en-US" altLang="zh-CN">
                <a:ea typeface="宋体" charset="-122"/>
              </a:rPr>
              <a:t>	// 	insertIndex--</a:t>
            </a:r>
          </a:p>
          <a:p>
            <a:pPr eaLnBrk="1" hangingPunct="1"/>
            <a:r>
              <a:rPr lang="en-US" altLang="zh-CN">
                <a:ea typeface="宋体" charset="-122"/>
              </a:rPr>
              <a:t>	// }</a:t>
            </a:r>
          </a:p>
          <a:p>
            <a:pPr eaLnBrk="1" hangingPunct="1"/>
            <a:r>
              <a:rPr lang="en-US" altLang="zh-CN">
                <a:ea typeface="宋体" charset="-122"/>
              </a:rPr>
              <a:t>	// //</a:t>
            </a:r>
            <a:r>
              <a:rPr lang="zh-CN" altLang="en-US">
                <a:ea typeface="宋体" charset="-122"/>
              </a:rPr>
              <a:t>找到位置了</a:t>
            </a:r>
            <a:r>
              <a:rPr lang="en-US" altLang="zh-CN">
                <a:ea typeface="宋体" charset="-122"/>
              </a:rPr>
              <a:t>, </a:t>
            </a:r>
            <a:r>
              <a:rPr lang="zh-CN" altLang="en-US">
                <a:ea typeface="宋体" charset="-122"/>
              </a:rPr>
              <a:t>插入</a:t>
            </a:r>
            <a:r>
              <a:rPr lang="en-US" altLang="zh-CN">
                <a:ea typeface="宋体" charset="-122"/>
              </a:rPr>
              <a:t>,</a:t>
            </a:r>
            <a:r>
              <a:rPr lang="zh-CN" altLang="en-US">
                <a:ea typeface="宋体" charset="-122"/>
              </a:rPr>
              <a:t>位置</a:t>
            </a:r>
          </a:p>
          <a:p>
            <a:pPr eaLnBrk="1" hangingPunct="1"/>
            <a:r>
              <a:rPr lang="zh-CN" altLang="en-US">
                <a:ea typeface="宋体" charset="-122"/>
              </a:rPr>
              <a:t>	</a:t>
            </a:r>
            <a:r>
              <a:rPr lang="en-US" altLang="zh-CN">
                <a:ea typeface="宋体" charset="-122"/>
              </a:rPr>
              <a:t>// arr[insertIndex + 1] = insertVal</a:t>
            </a:r>
          </a:p>
          <a:p>
            <a:pPr eaLnBrk="1" hangingPunct="1"/>
            <a:r>
              <a:rPr lang="en-US" altLang="zh-CN">
                <a:ea typeface="宋体" charset="-122"/>
              </a:rPr>
              <a:t>	// fmt.Printf("</a:t>
            </a:r>
            <a:r>
              <a:rPr lang="zh-CN" altLang="en-US">
                <a:ea typeface="宋体" charset="-122"/>
              </a:rPr>
              <a:t>第</a:t>
            </a:r>
            <a:r>
              <a:rPr lang="en-US" altLang="zh-CN">
                <a:ea typeface="宋体" charset="-122"/>
              </a:rPr>
              <a:t>%d</a:t>
            </a:r>
            <a:r>
              <a:rPr lang="zh-CN" altLang="en-US">
                <a:ea typeface="宋体" charset="-122"/>
              </a:rPr>
              <a:t>次大循环排序结果 </a:t>
            </a:r>
            <a:r>
              <a:rPr lang="en-US" altLang="zh-CN">
                <a:ea typeface="宋体" charset="-122"/>
              </a:rPr>
              <a:t>%v\n", 2, (*arr))</a:t>
            </a:r>
          </a:p>
          <a:p>
            <a:pPr eaLnBrk="1" hangingPunct="1"/>
            <a:endParaRPr lang="en-US" altLang="zh-CN">
              <a:ea typeface="宋体" charset="-122"/>
            </a:endParaRPr>
          </a:p>
          <a:p>
            <a:pPr eaLnBrk="1" hangingPunct="1"/>
            <a:r>
              <a:rPr lang="en-US" altLang="zh-CN">
                <a:ea typeface="宋体" charset="-122"/>
              </a:rPr>
              <a:t>	// insertVal = arr[3]</a:t>
            </a:r>
          </a:p>
          <a:p>
            <a:pPr eaLnBrk="1" hangingPunct="1"/>
            <a:r>
              <a:rPr lang="en-US" altLang="zh-CN">
                <a:ea typeface="宋体" charset="-122"/>
              </a:rPr>
              <a:t>	// insertIndex = 3 - 1 //</a:t>
            </a:r>
            <a:r>
              <a:rPr lang="zh-CN" altLang="en-US">
                <a:ea typeface="宋体" charset="-122"/>
              </a:rPr>
              <a:t>从这个认为的有序数组的后面开始找位置</a:t>
            </a:r>
          </a:p>
          <a:p>
            <a:pPr eaLnBrk="1" hangingPunct="1"/>
            <a:r>
              <a:rPr lang="zh-CN" altLang="en-US">
                <a:ea typeface="宋体" charset="-122"/>
              </a:rPr>
              <a:t>	</a:t>
            </a:r>
            <a:r>
              <a:rPr lang="en-US" altLang="zh-CN">
                <a:ea typeface="宋体" charset="-122"/>
              </a:rPr>
              <a:t>// for insertIndex &gt;= 0 &amp;&amp; arr[insertIndex] &lt; insertVal {</a:t>
            </a:r>
          </a:p>
          <a:p>
            <a:pPr eaLnBrk="1" hangingPunct="1"/>
            <a:r>
              <a:rPr lang="en-US" altLang="zh-CN">
                <a:ea typeface="宋体" charset="-122"/>
              </a:rPr>
              <a:t>	// 	//</a:t>
            </a:r>
            <a:r>
              <a:rPr lang="zh-CN" altLang="en-US">
                <a:ea typeface="宋体" charset="-122"/>
              </a:rPr>
              <a:t>后移一下</a:t>
            </a:r>
          </a:p>
          <a:p>
            <a:pPr eaLnBrk="1" hangingPunct="1"/>
            <a:r>
              <a:rPr lang="zh-CN" altLang="en-US">
                <a:ea typeface="宋体" charset="-122"/>
              </a:rPr>
              <a:t>	</a:t>
            </a:r>
            <a:r>
              <a:rPr lang="en-US" altLang="zh-CN">
                <a:ea typeface="宋体" charset="-122"/>
              </a:rPr>
              <a:t>// 	arr[insertIndex + 1] = arr[insertIndex]</a:t>
            </a:r>
          </a:p>
          <a:p>
            <a:pPr eaLnBrk="1" hangingPunct="1"/>
            <a:r>
              <a:rPr lang="en-US" altLang="zh-CN">
                <a:ea typeface="宋体" charset="-122"/>
              </a:rPr>
              <a:t>	// 	insertIndex--</a:t>
            </a:r>
          </a:p>
          <a:p>
            <a:pPr eaLnBrk="1" hangingPunct="1"/>
            <a:r>
              <a:rPr lang="en-US" altLang="zh-CN">
                <a:ea typeface="宋体" charset="-122"/>
              </a:rPr>
              <a:t>	// }</a:t>
            </a:r>
          </a:p>
          <a:p>
            <a:pPr eaLnBrk="1" hangingPunct="1"/>
            <a:r>
              <a:rPr lang="en-US" altLang="zh-CN">
                <a:ea typeface="宋体" charset="-122"/>
              </a:rPr>
              <a:t>	// //</a:t>
            </a:r>
            <a:r>
              <a:rPr lang="zh-CN" altLang="en-US">
                <a:ea typeface="宋体" charset="-122"/>
              </a:rPr>
              <a:t>找到位置了</a:t>
            </a:r>
            <a:r>
              <a:rPr lang="en-US" altLang="zh-CN">
                <a:ea typeface="宋体" charset="-122"/>
              </a:rPr>
              <a:t>, </a:t>
            </a:r>
            <a:r>
              <a:rPr lang="zh-CN" altLang="en-US">
                <a:ea typeface="宋体" charset="-122"/>
              </a:rPr>
              <a:t>插入</a:t>
            </a:r>
            <a:r>
              <a:rPr lang="en-US" altLang="zh-CN">
                <a:ea typeface="宋体" charset="-122"/>
              </a:rPr>
              <a:t>,</a:t>
            </a:r>
            <a:r>
              <a:rPr lang="zh-CN" altLang="en-US">
                <a:ea typeface="宋体" charset="-122"/>
              </a:rPr>
              <a:t>位置</a:t>
            </a:r>
          </a:p>
          <a:p>
            <a:pPr eaLnBrk="1" hangingPunct="1"/>
            <a:r>
              <a:rPr lang="zh-CN" altLang="en-US">
                <a:ea typeface="宋体" charset="-122"/>
              </a:rPr>
              <a:t>	</a:t>
            </a:r>
            <a:r>
              <a:rPr lang="en-US" altLang="zh-CN">
                <a:ea typeface="宋体" charset="-122"/>
              </a:rPr>
              <a:t>// arr[insertIndex + 1] = insertVal</a:t>
            </a:r>
          </a:p>
          <a:p>
            <a:pPr eaLnBrk="1" hangingPunct="1"/>
            <a:r>
              <a:rPr lang="en-US" altLang="zh-CN">
                <a:ea typeface="宋体" charset="-122"/>
              </a:rPr>
              <a:t>	// fmt.Printf("</a:t>
            </a:r>
            <a:r>
              <a:rPr lang="zh-CN" altLang="en-US">
                <a:ea typeface="宋体" charset="-122"/>
              </a:rPr>
              <a:t>第</a:t>
            </a:r>
            <a:r>
              <a:rPr lang="en-US" altLang="zh-CN">
                <a:ea typeface="宋体" charset="-122"/>
              </a:rPr>
              <a:t>%d</a:t>
            </a:r>
            <a:r>
              <a:rPr lang="zh-CN" altLang="en-US">
                <a:ea typeface="宋体" charset="-122"/>
              </a:rPr>
              <a:t>次大循环排序结果 </a:t>
            </a:r>
            <a:r>
              <a:rPr lang="en-US" altLang="zh-CN">
                <a:ea typeface="宋体" charset="-122"/>
              </a:rPr>
              <a:t>%v\n", 3, (*arr))</a:t>
            </a:r>
          </a:p>
          <a:p>
            <a:pPr eaLnBrk="1" hangingPunct="1"/>
            <a:endParaRPr lang="en-US" altLang="zh-CN">
              <a:ea typeface="宋体" charset="-122"/>
            </a:endParaRPr>
          </a:p>
          <a:p>
            <a:pPr eaLnBrk="1" hangingPunct="1"/>
            <a:r>
              <a:rPr lang="en-US" altLang="zh-CN">
                <a:ea typeface="宋体" charset="-122"/>
              </a:rPr>
              <a:t>	// insertVal = arr[4]</a:t>
            </a:r>
          </a:p>
          <a:p>
            <a:pPr eaLnBrk="1" hangingPunct="1"/>
            <a:r>
              <a:rPr lang="en-US" altLang="zh-CN">
                <a:ea typeface="宋体" charset="-122"/>
              </a:rPr>
              <a:t>	// insertIndex = 4 - 1 //</a:t>
            </a:r>
            <a:r>
              <a:rPr lang="zh-CN" altLang="en-US">
                <a:ea typeface="宋体" charset="-122"/>
              </a:rPr>
              <a:t>从这个认为的有序数组的后面开始找位置</a:t>
            </a:r>
          </a:p>
          <a:p>
            <a:pPr eaLnBrk="1" hangingPunct="1"/>
            <a:r>
              <a:rPr lang="zh-CN" altLang="en-US">
                <a:ea typeface="宋体" charset="-122"/>
              </a:rPr>
              <a:t>	</a:t>
            </a:r>
            <a:r>
              <a:rPr lang="en-US" altLang="zh-CN">
                <a:ea typeface="宋体" charset="-122"/>
              </a:rPr>
              <a:t>// for insertIndex &gt;= 0 &amp;&amp; arr[insertIndex] &lt; insertVal {</a:t>
            </a:r>
          </a:p>
          <a:p>
            <a:pPr eaLnBrk="1" hangingPunct="1"/>
            <a:r>
              <a:rPr lang="en-US" altLang="zh-CN">
                <a:ea typeface="宋体" charset="-122"/>
              </a:rPr>
              <a:t>	// 	//</a:t>
            </a:r>
            <a:r>
              <a:rPr lang="zh-CN" altLang="en-US">
                <a:ea typeface="宋体" charset="-122"/>
              </a:rPr>
              <a:t>后移一下</a:t>
            </a:r>
          </a:p>
          <a:p>
            <a:pPr eaLnBrk="1" hangingPunct="1"/>
            <a:r>
              <a:rPr lang="zh-CN" altLang="en-US">
                <a:ea typeface="宋体" charset="-122"/>
              </a:rPr>
              <a:t>	</a:t>
            </a:r>
            <a:r>
              <a:rPr lang="en-US" altLang="zh-CN">
                <a:ea typeface="宋体" charset="-122"/>
              </a:rPr>
              <a:t>// 	arr[insertIndex + 1] = arr[insertIndex]</a:t>
            </a:r>
          </a:p>
          <a:p>
            <a:pPr eaLnBrk="1" hangingPunct="1"/>
            <a:r>
              <a:rPr lang="en-US" altLang="zh-CN">
                <a:ea typeface="宋体" charset="-122"/>
              </a:rPr>
              <a:t>	// 	insertIndex--</a:t>
            </a:r>
          </a:p>
          <a:p>
            <a:pPr eaLnBrk="1" hangingPunct="1"/>
            <a:r>
              <a:rPr lang="en-US" altLang="zh-CN">
                <a:ea typeface="宋体" charset="-122"/>
              </a:rPr>
              <a:t>	// }</a:t>
            </a:r>
          </a:p>
          <a:p>
            <a:pPr eaLnBrk="1" hangingPunct="1"/>
            <a:r>
              <a:rPr lang="en-US" altLang="zh-CN">
                <a:ea typeface="宋体" charset="-122"/>
              </a:rPr>
              <a:t>	// //</a:t>
            </a:r>
            <a:r>
              <a:rPr lang="zh-CN" altLang="en-US">
                <a:ea typeface="宋体" charset="-122"/>
              </a:rPr>
              <a:t>找到位置了</a:t>
            </a:r>
            <a:r>
              <a:rPr lang="en-US" altLang="zh-CN">
                <a:ea typeface="宋体" charset="-122"/>
              </a:rPr>
              <a:t>, </a:t>
            </a:r>
            <a:r>
              <a:rPr lang="zh-CN" altLang="en-US">
                <a:ea typeface="宋体" charset="-122"/>
              </a:rPr>
              <a:t>插入</a:t>
            </a:r>
            <a:r>
              <a:rPr lang="en-US" altLang="zh-CN">
                <a:ea typeface="宋体" charset="-122"/>
              </a:rPr>
              <a:t>,</a:t>
            </a:r>
            <a:r>
              <a:rPr lang="zh-CN" altLang="en-US">
                <a:ea typeface="宋体" charset="-122"/>
              </a:rPr>
              <a:t>位置</a:t>
            </a:r>
          </a:p>
          <a:p>
            <a:pPr eaLnBrk="1" hangingPunct="1"/>
            <a:r>
              <a:rPr lang="zh-CN" altLang="en-US">
                <a:ea typeface="宋体" charset="-122"/>
              </a:rPr>
              <a:t>	</a:t>
            </a:r>
            <a:r>
              <a:rPr lang="en-US" altLang="zh-CN">
                <a:ea typeface="宋体" charset="-122"/>
              </a:rPr>
              <a:t>// arr[insertIndex + 1] = insertVal</a:t>
            </a:r>
          </a:p>
          <a:p>
            <a:pPr eaLnBrk="1" hangingPunct="1"/>
            <a:r>
              <a:rPr lang="en-US" altLang="zh-CN">
                <a:ea typeface="宋体" charset="-122"/>
              </a:rPr>
              <a:t>	// fmt.Printf("</a:t>
            </a:r>
            <a:r>
              <a:rPr lang="zh-CN" altLang="en-US">
                <a:ea typeface="宋体" charset="-122"/>
              </a:rPr>
              <a:t>第</a:t>
            </a:r>
            <a:r>
              <a:rPr lang="en-US" altLang="zh-CN">
                <a:ea typeface="宋体" charset="-122"/>
              </a:rPr>
              <a:t>%d</a:t>
            </a:r>
            <a:r>
              <a:rPr lang="zh-CN" altLang="en-US">
                <a:ea typeface="宋体" charset="-122"/>
              </a:rPr>
              <a:t>次大循环排序结果 </a:t>
            </a:r>
            <a:r>
              <a:rPr lang="en-US" altLang="zh-CN">
                <a:ea typeface="宋体" charset="-122"/>
              </a:rPr>
              <a:t>%v\n", 4, (*arr))</a:t>
            </a:r>
          </a:p>
          <a:p>
            <a:pPr eaLnBrk="1" hangingPunct="1"/>
            <a:endParaRPr lang="en-US" altLang="zh-CN">
              <a:ea typeface="宋体" charset="-122"/>
            </a:endParaRPr>
          </a:p>
          <a:p>
            <a:pPr eaLnBrk="1" hangingPunct="1"/>
            <a:endParaRPr lang="en-US" altLang="zh-CN">
              <a:ea typeface="宋体" charset="-122"/>
            </a:endParaRPr>
          </a:p>
          <a:p>
            <a:pPr eaLnBrk="1" hangingPunct="1"/>
            <a:r>
              <a:rPr lang="en-US" altLang="zh-CN">
                <a:ea typeface="宋体" charset="-122"/>
              </a:rPr>
              <a:t>}</a:t>
            </a:r>
          </a:p>
          <a:p>
            <a:pPr eaLnBrk="1" hangingPunct="1"/>
            <a:endParaRPr lang="en-US" altLang="zh-CN">
              <a:ea typeface="宋体" charset="-122"/>
            </a:endParaRPr>
          </a:p>
          <a:p>
            <a:pPr eaLnBrk="1" hangingPunct="1"/>
            <a:r>
              <a:rPr lang="en-US" altLang="zh-CN">
                <a:ea typeface="宋体" charset="-122"/>
              </a:rPr>
              <a:t>//</a:t>
            </a:r>
            <a:r>
              <a:rPr lang="zh-CN" altLang="en-US">
                <a:ea typeface="宋体" charset="-122"/>
              </a:rPr>
              <a:t>判断环形队列是否空</a:t>
            </a:r>
          </a:p>
          <a:p>
            <a:pPr eaLnBrk="1" hangingPunct="1"/>
            <a:r>
              <a:rPr lang="en-US" altLang="zh-CN">
                <a:ea typeface="宋体" charset="-122"/>
              </a:rPr>
              <a:t>func main() {</a:t>
            </a:r>
          </a:p>
          <a:p>
            <a:pPr eaLnBrk="1" hangingPunct="1"/>
            <a:r>
              <a:rPr lang="en-US" altLang="zh-CN">
                <a:ea typeface="宋体" charset="-122"/>
              </a:rPr>
              <a:t>	//</a:t>
            </a:r>
            <a:r>
              <a:rPr lang="zh-CN" altLang="en-US">
                <a:ea typeface="宋体" charset="-122"/>
              </a:rPr>
              <a:t>授课使用 </a:t>
            </a:r>
            <a:r>
              <a:rPr lang="en-US" altLang="zh-CN">
                <a:ea typeface="宋体" charset="-122"/>
              </a:rPr>
              <a:t>[4]int </a:t>
            </a:r>
            <a:r>
              <a:rPr lang="zh-CN" altLang="en-US">
                <a:ea typeface="宋体" charset="-122"/>
              </a:rPr>
              <a:t>和</a:t>
            </a:r>
            <a:r>
              <a:rPr lang="en-US" altLang="zh-CN">
                <a:ea typeface="宋体" charset="-122"/>
              </a:rPr>
              <a:t>[5]int </a:t>
            </a:r>
            <a:r>
              <a:rPr lang="zh-CN" altLang="en-US">
                <a:ea typeface="宋体" charset="-122"/>
              </a:rPr>
              <a:t>即可</a:t>
            </a:r>
          </a:p>
          <a:p>
            <a:pPr eaLnBrk="1" hangingPunct="1"/>
            <a:r>
              <a:rPr lang="zh-CN" altLang="en-US">
                <a:ea typeface="宋体" charset="-122"/>
              </a:rPr>
              <a:t>	</a:t>
            </a:r>
            <a:r>
              <a:rPr lang="en-US" altLang="zh-CN">
                <a:ea typeface="宋体" charset="-122"/>
              </a:rPr>
              <a:t>arr := [5]int{23, 0, 12, 56,  34}</a:t>
            </a:r>
          </a:p>
          <a:p>
            <a:pPr eaLnBrk="1" hangingPunct="1"/>
            <a:r>
              <a:rPr lang="en-US" altLang="zh-CN">
                <a:ea typeface="宋体" charset="-122"/>
              </a:rPr>
              <a:t>	//arr := [6]int{10, 34, -1, 100, 80, 3}</a:t>
            </a:r>
          </a:p>
          <a:p>
            <a:pPr eaLnBrk="1" hangingPunct="1"/>
            <a:endParaRPr lang="en-US" altLang="zh-CN">
              <a:ea typeface="宋体" charset="-122"/>
            </a:endParaRPr>
          </a:p>
          <a:p>
            <a:pPr eaLnBrk="1" hangingPunct="1"/>
            <a:r>
              <a:rPr lang="en-US" altLang="zh-CN">
                <a:ea typeface="宋体" charset="-122"/>
              </a:rPr>
              <a:t>	/*</a:t>
            </a:r>
          </a:p>
          <a:p>
            <a:pPr eaLnBrk="1" hangingPunct="1"/>
            <a:r>
              <a:rPr lang="en-US" altLang="zh-CN">
                <a:ea typeface="宋体" charset="-122"/>
              </a:rPr>
              <a:t>	// //</a:t>
            </a:r>
            <a:r>
              <a:rPr lang="zh-CN" altLang="en-US">
                <a:ea typeface="宋体" charset="-122"/>
              </a:rPr>
              <a:t>测试使用 </a:t>
            </a:r>
            <a:r>
              <a:rPr lang="en-US" altLang="zh-CN">
                <a:ea typeface="宋体" charset="-122"/>
              </a:rPr>
              <a:t>[80000]</a:t>
            </a:r>
          </a:p>
          <a:p>
            <a:pPr eaLnBrk="1" hangingPunct="1"/>
            <a:r>
              <a:rPr lang="en-US" altLang="zh-CN">
                <a:ea typeface="宋体" charset="-122"/>
              </a:rPr>
              <a:t>	var arr [80000] int</a:t>
            </a:r>
          </a:p>
          <a:p>
            <a:pPr eaLnBrk="1" hangingPunct="1"/>
            <a:r>
              <a:rPr lang="en-US" altLang="zh-CN">
                <a:ea typeface="宋体" charset="-122"/>
              </a:rPr>
              <a:t>	//</a:t>
            </a:r>
            <a:r>
              <a:rPr lang="zh-CN" altLang="en-US">
                <a:ea typeface="宋体" charset="-122"/>
              </a:rPr>
              <a:t>生成随机的</a:t>
            </a:r>
            <a:r>
              <a:rPr lang="en-US" altLang="zh-CN">
                <a:ea typeface="宋体" charset="-122"/>
              </a:rPr>
              <a:t>20000</a:t>
            </a:r>
            <a:r>
              <a:rPr lang="zh-CN" altLang="en-US">
                <a:ea typeface="宋体" charset="-122"/>
              </a:rPr>
              <a:t>个数进行排序</a:t>
            </a:r>
          </a:p>
          <a:p>
            <a:pPr eaLnBrk="1" hangingPunct="1"/>
            <a:r>
              <a:rPr lang="zh-CN" altLang="en-US">
                <a:ea typeface="宋体" charset="-122"/>
              </a:rPr>
              <a:t>	</a:t>
            </a:r>
            <a:r>
              <a:rPr lang="en-US" altLang="zh-CN">
                <a:ea typeface="宋体" charset="-122"/>
              </a:rPr>
              <a:t>for i := 0; i &lt; 80000; i++ {</a:t>
            </a:r>
          </a:p>
          <a:p>
            <a:pPr eaLnBrk="1" hangingPunct="1"/>
            <a:r>
              <a:rPr lang="en-US" altLang="zh-CN">
                <a:ea typeface="宋体" charset="-122"/>
              </a:rPr>
              <a:t>		arr[i] = rand.Intn(3000000)</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fmt.Println(arr)</a:t>
            </a:r>
          </a:p>
          <a:p>
            <a:pPr eaLnBrk="1" hangingPunct="1"/>
            <a:endParaRPr lang="en-US" altLang="zh-CN">
              <a:ea typeface="宋体" charset="-122"/>
            </a:endParaRPr>
          </a:p>
          <a:p>
            <a:pPr eaLnBrk="1" hangingPunct="1"/>
            <a:r>
              <a:rPr lang="en-US" altLang="zh-CN">
                <a:ea typeface="宋体" charset="-122"/>
              </a:rPr>
              <a:t>	start := time.Now().Unix()</a:t>
            </a:r>
          </a:p>
          <a:p>
            <a:pPr eaLnBrk="1" hangingPunct="1"/>
            <a:r>
              <a:rPr lang="en-US" altLang="zh-CN">
                <a:ea typeface="宋体" charset="-122"/>
              </a:rPr>
              <a:t>	InsertSort(&amp;arr)</a:t>
            </a:r>
          </a:p>
          <a:p>
            <a:pPr eaLnBrk="1" hangingPunct="1"/>
            <a:r>
              <a:rPr lang="en-US" altLang="zh-CN">
                <a:ea typeface="宋体" charset="-122"/>
              </a:rPr>
              <a:t>	end := time.Now().Unix()</a:t>
            </a:r>
          </a:p>
          <a:p>
            <a:pPr eaLnBrk="1" hangingPunct="1"/>
            <a:endParaRPr lang="en-US" altLang="zh-CN">
              <a:ea typeface="宋体" charset="-122"/>
            </a:endParaRPr>
          </a:p>
          <a:p>
            <a:pPr eaLnBrk="1" hangingPunct="1"/>
            <a:r>
              <a:rPr lang="en-US" altLang="zh-CN">
                <a:ea typeface="宋体" charset="-122"/>
              </a:rPr>
              <a:t>	fmt.Printf("</a:t>
            </a:r>
            <a:r>
              <a:rPr lang="zh-CN" altLang="en-US">
                <a:ea typeface="宋体" charset="-122"/>
              </a:rPr>
              <a:t>耗时</a:t>
            </a:r>
            <a:r>
              <a:rPr lang="en-US" altLang="zh-CN">
                <a:ea typeface="宋体" charset="-122"/>
              </a:rPr>
              <a:t>= %d </a:t>
            </a:r>
            <a:r>
              <a:rPr lang="zh-CN" altLang="en-US">
                <a:ea typeface="宋体" charset="-122"/>
              </a:rPr>
              <a:t>秒</a:t>
            </a:r>
            <a:r>
              <a:rPr lang="en-US" altLang="zh-CN">
                <a:ea typeface="宋体" charset="-122"/>
              </a:rPr>
              <a:t>", end - start)</a:t>
            </a:r>
          </a:p>
          <a:p>
            <a:pPr eaLnBrk="1" hangingPunct="1"/>
            <a:endParaRPr lang="en-US" altLang="zh-CN">
              <a:ea typeface="宋体" charset="-122"/>
            </a:endParaRPr>
          </a:p>
          <a:p>
            <a:pPr eaLnBrk="1" hangingPunct="1"/>
            <a:r>
              <a:rPr lang="en-US" altLang="zh-CN">
                <a:ea typeface="宋体" charset="-122"/>
              </a:rPr>
              <a:t>	fmt.Println("main</a:t>
            </a:r>
            <a:r>
              <a:rPr lang="zh-CN" altLang="en-US">
                <a:ea typeface="宋体" charset="-122"/>
              </a:rPr>
              <a:t>函数中</a:t>
            </a:r>
            <a:r>
              <a:rPr lang="en-US" altLang="zh-CN">
                <a:ea typeface="宋体" charset="-122"/>
              </a:rPr>
              <a:t>...")</a:t>
            </a:r>
          </a:p>
          <a:p>
            <a:pPr eaLnBrk="1" hangingPunct="1"/>
            <a:r>
              <a:rPr lang="en-US" altLang="zh-CN">
                <a:ea typeface="宋体" charset="-122"/>
              </a:rPr>
              <a:t>	fmt.Println(arr)</a:t>
            </a:r>
          </a:p>
          <a:p>
            <a:pPr eaLnBrk="1" hangingPunct="1"/>
            <a:endParaRPr lang="en-US" altLang="zh-CN">
              <a:ea typeface="宋体" charset="-122"/>
            </a:endParaRPr>
          </a:p>
          <a:p>
            <a:pPr eaLnBrk="1" hangingPunct="1"/>
            <a:r>
              <a:rPr lang="en-US" altLang="zh-CN">
                <a:ea typeface="宋体" charset="-122"/>
              </a:rPr>
              <a:t>}</a:t>
            </a: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95</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96</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a:ea typeface="宋体" charset="-122"/>
              </a:rPr>
              <a:t>说明</a:t>
            </a:r>
            <a:r>
              <a:rPr lang="en-US" altLang="zh-CN">
                <a:ea typeface="宋体" charset="-122"/>
              </a:rPr>
              <a:t>:</a:t>
            </a:r>
            <a:r>
              <a:rPr lang="zh-CN" altLang="en-US" sz="1200" b="1">
                <a:solidFill>
                  <a:srgbClr val="0070C0"/>
                </a:solidFill>
              </a:rPr>
              <a:t>希尔排序法的基本思想</a:t>
            </a:r>
            <a:r>
              <a:rPr lang="en-US" altLang="zh-CN" sz="1200" b="0" baseline="0">
                <a:solidFill>
                  <a:schemeClr val="tx1"/>
                </a:solidFill>
                <a:ea typeface="宋体" charset="-122"/>
              </a:rPr>
              <a:t> </a:t>
            </a:r>
            <a:r>
              <a:rPr lang="zh-CN" altLang="en-US" sz="1200" b="0" baseline="0">
                <a:solidFill>
                  <a:schemeClr val="tx1"/>
                </a:solidFill>
                <a:ea typeface="宋体" charset="-122"/>
              </a:rPr>
              <a:t>说的比较抽象，我们看一个 希尔排序的示意图分析</a:t>
            </a:r>
            <a:endParaRPr lang="en-US" altLang="zh-CN" sz="1200" b="1">
              <a:solidFill>
                <a:srgbClr val="0070C0"/>
              </a:solidFill>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97</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a:ea typeface="宋体" charset="-122"/>
              </a:rPr>
              <a:t>说明</a:t>
            </a:r>
            <a:r>
              <a:rPr lang="en-US" altLang="zh-CN">
                <a:ea typeface="宋体" charset="-122"/>
              </a:rPr>
              <a:t>:</a:t>
            </a:r>
            <a:r>
              <a:rPr lang="zh-CN" altLang="en-US" sz="1200" b="1">
                <a:solidFill>
                  <a:srgbClr val="0070C0"/>
                </a:solidFill>
              </a:rPr>
              <a:t>希尔排序法的基本思想</a:t>
            </a:r>
            <a:r>
              <a:rPr lang="en-US" altLang="zh-CN" sz="1200" b="0" baseline="0">
                <a:solidFill>
                  <a:schemeClr val="tx1"/>
                </a:solidFill>
                <a:ea typeface="宋体" charset="-122"/>
              </a:rPr>
              <a:t> </a:t>
            </a:r>
            <a:r>
              <a:rPr lang="zh-CN" altLang="en-US" sz="1200" b="0" baseline="0">
                <a:solidFill>
                  <a:schemeClr val="tx1"/>
                </a:solidFill>
                <a:ea typeface="宋体" charset="-122"/>
              </a:rPr>
              <a:t>说的比较抽象，我们看一个 希尔排序的示意图分析</a:t>
            </a:r>
            <a:endParaRPr lang="en-US" altLang="zh-CN" sz="1200" b="0" baseline="0">
              <a:solidFill>
                <a:schemeClr val="tx1"/>
              </a:solidFill>
              <a:ea typeface="宋体" charset="-122"/>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sz="1200" b="0" baseline="0">
              <a:solidFill>
                <a:schemeClr val="tx1"/>
              </a:solidFill>
              <a:ea typeface="宋体" charset="-122"/>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sz="1200" b="0" baseline="0">
              <a:solidFill>
                <a:schemeClr val="tx1"/>
              </a:solidFill>
              <a:ea typeface="宋体" charset="-122"/>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sz="1200" b="0" baseline="0">
              <a:solidFill>
                <a:schemeClr val="tx1"/>
              </a:solidFill>
              <a:ea typeface="宋体" charset="-122"/>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sz="1200" b="0" baseline="0">
              <a:solidFill>
                <a:schemeClr val="tx1"/>
              </a:solidFill>
              <a:ea typeface="宋体"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b="0" baseline="0">
                <a:solidFill>
                  <a:schemeClr val="tx1"/>
                </a:solidFill>
                <a:ea typeface="宋体" charset="-122"/>
              </a:rPr>
              <a:t>参考</a:t>
            </a:r>
            <a:r>
              <a:rPr lang="en-US" altLang="zh-CN" sz="1200" b="0" baseline="0">
                <a:solidFill>
                  <a:schemeClr val="tx1"/>
                </a:solidFill>
                <a:ea typeface="宋体" charset="-122"/>
              </a:rPr>
              <a:t>: https://www.cnblogs.com/chengxiao/p/6104371.html</a:t>
            </a:r>
            <a:endParaRPr lang="en-US" altLang="zh-CN" sz="1200" b="1">
              <a:solidFill>
                <a:srgbClr val="0070C0"/>
              </a:solidFill>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98</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sz="1200" b="1">
              <a:solidFill>
                <a:srgbClr val="0070C0"/>
              </a:solidFill>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99</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7525" y="685800"/>
            <a:ext cx="5822950" cy="3429000"/>
          </a:xfrm>
          <a:prstGeom prst="rect">
            <a:avLst/>
          </a:prstGeom>
          <a:noFill/>
          <a:ln w="12700">
            <a:solidFill>
              <a:prstClr val="black"/>
            </a:solidFill>
          </a:ln>
        </p:spPr>
      </p:sp>
      <p:sp>
        <p:nvSpPr>
          <p:cNvPr id="3" name="备注占位符 2"/>
          <p:cNvSpPr>
            <a:spLocks noGrp="1"/>
          </p:cNvSpPr>
          <p:nvPr>
            <p:ph type="body" idx="1"/>
          </p:nvPr>
        </p:nvSpPr>
        <p:spPr/>
        <p:txBody>
          <a:bodyPr/>
          <a:lstStyle/>
          <a:p>
            <a:pPr eaLnBrk="1" hangingPunct="1"/>
            <a:r>
              <a:rPr lang="en-US" altLang="zh-CN">
                <a:ea typeface="宋体" charset="-122"/>
              </a:rPr>
              <a:t>//</a:t>
            </a:r>
            <a:r>
              <a:rPr lang="zh-CN" altLang="en-US">
                <a:ea typeface="宋体" charset="-122"/>
              </a:rPr>
              <a:t>说明</a:t>
            </a:r>
            <a:endParaRPr lang="en-US" altLang="zh-CN">
              <a:ea typeface="宋体" charset="-122"/>
            </a:endParaRPr>
          </a:p>
          <a:p>
            <a:pPr marL="342900" indent="-342900">
              <a:spcBef>
                <a:spcPct val="0"/>
              </a:spcBef>
              <a:buAutoNum type="arabicParenR"/>
            </a:pPr>
            <a:r>
              <a:rPr lang="zh-CN" altLang="en-US"/>
              <a:t>希尔排序时， 对有序序列在插入时采用交换法</a:t>
            </a:r>
            <a:r>
              <a:rPr lang="en-US" altLang="zh-CN"/>
              <a:t>, </a:t>
            </a:r>
            <a:r>
              <a:rPr lang="zh-CN" altLang="en-US"/>
              <a:t>并测试排序速度</a:t>
            </a:r>
            <a:r>
              <a:rPr lang="en-US" altLang="zh-CN"/>
              <a:t>.[</a:t>
            </a:r>
            <a:r>
              <a:rPr lang="zh-CN" altLang="en-US" sz="1200" kern="1200">
                <a:solidFill>
                  <a:schemeClr val="tx1"/>
                </a:solidFill>
                <a:latin typeface="+mn-lt"/>
                <a:ea typeface="+mn-ea"/>
                <a:cs typeface="+mn-cs"/>
              </a:rPr>
              <a:t>速度慢 超过</a:t>
            </a:r>
            <a:r>
              <a:rPr lang="en-US" altLang="zh-CN" sz="1200" kern="1200">
                <a:solidFill>
                  <a:schemeClr val="tx1"/>
                </a:solidFill>
                <a:latin typeface="+mn-lt"/>
                <a:ea typeface="+mn-ea"/>
                <a:cs typeface="+mn-cs"/>
              </a:rPr>
              <a:t>10</a:t>
            </a:r>
            <a:r>
              <a:rPr lang="zh-CN" altLang="en-US" sz="1200" kern="1200">
                <a:solidFill>
                  <a:schemeClr val="tx1"/>
                </a:solidFill>
                <a:latin typeface="+mn-lt"/>
                <a:ea typeface="+mn-ea"/>
                <a:cs typeface="+mn-cs"/>
              </a:rPr>
              <a:t>秒排 </a:t>
            </a:r>
            <a:r>
              <a:rPr lang="en-US" altLang="zh-CN" sz="1200" kern="1200">
                <a:solidFill>
                  <a:schemeClr val="tx1"/>
                </a:solidFill>
                <a:latin typeface="+mn-lt"/>
                <a:ea typeface="+mn-ea"/>
                <a:cs typeface="+mn-cs"/>
              </a:rPr>
              <a:t>80000</a:t>
            </a:r>
            <a:r>
              <a:rPr lang="zh-CN" altLang="en-US" sz="1200" kern="1200">
                <a:solidFill>
                  <a:schemeClr val="tx1"/>
                </a:solidFill>
                <a:latin typeface="+mn-lt"/>
                <a:ea typeface="+mn-ea"/>
                <a:cs typeface="+mn-cs"/>
              </a:rPr>
              <a:t>个数据</a:t>
            </a:r>
            <a:r>
              <a:rPr lang="en-US" altLang="zh-CN"/>
              <a:t>]</a:t>
            </a:r>
          </a:p>
          <a:p>
            <a:pPr marL="342900" indent="-342900">
              <a:spcBef>
                <a:spcPct val="0"/>
              </a:spcBef>
              <a:buAutoNum type="arabicParenR"/>
            </a:pPr>
            <a:r>
              <a:rPr lang="zh-CN" altLang="en-US"/>
              <a:t>希尔排序时， 对有序序列在插入时采用移动法</a:t>
            </a:r>
            <a:r>
              <a:rPr lang="en-US" altLang="zh-CN"/>
              <a:t>, </a:t>
            </a:r>
            <a:r>
              <a:rPr lang="zh-CN" altLang="en-US"/>
              <a:t>并测试排序速度</a:t>
            </a:r>
            <a:r>
              <a:rPr lang="en-US" altLang="zh-CN"/>
              <a:t>.[</a:t>
            </a:r>
            <a:r>
              <a:rPr lang="zh-CN" altLang="en-US" sz="1200" kern="1200">
                <a:solidFill>
                  <a:schemeClr val="tx1"/>
                </a:solidFill>
                <a:latin typeface="+mn-lt"/>
                <a:ea typeface="+mn-ea"/>
                <a:cs typeface="+mn-cs"/>
              </a:rPr>
              <a:t>速度快，</a:t>
            </a:r>
            <a:r>
              <a:rPr lang="en-US" altLang="zh-CN" sz="1200" kern="1200">
                <a:solidFill>
                  <a:schemeClr val="tx1"/>
                </a:solidFill>
                <a:latin typeface="+mn-lt"/>
                <a:ea typeface="+mn-ea"/>
                <a:cs typeface="+mn-cs"/>
              </a:rPr>
              <a:t>1</a:t>
            </a:r>
            <a:r>
              <a:rPr lang="zh-CN" altLang="en-US" sz="1200" kern="1200">
                <a:solidFill>
                  <a:schemeClr val="tx1"/>
                </a:solidFill>
                <a:latin typeface="+mn-lt"/>
                <a:ea typeface="+mn-ea"/>
                <a:cs typeface="+mn-cs"/>
              </a:rPr>
              <a:t>秒左右，排</a:t>
            </a:r>
            <a:r>
              <a:rPr lang="en-US" altLang="zh-CN" sz="1200" kern="1200">
                <a:solidFill>
                  <a:schemeClr val="tx1"/>
                </a:solidFill>
                <a:latin typeface="+mn-lt"/>
                <a:ea typeface="+mn-ea"/>
                <a:cs typeface="+mn-cs"/>
              </a:rPr>
              <a:t>80000</a:t>
            </a:r>
            <a:r>
              <a:rPr lang="zh-CN" altLang="en-US" sz="1200" kern="1200">
                <a:solidFill>
                  <a:schemeClr val="tx1"/>
                </a:solidFill>
                <a:latin typeface="+mn-lt"/>
                <a:ea typeface="+mn-ea"/>
                <a:cs typeface="+mn-cs"/>
              </a:rPr>
              <a:t>个数据</a:t>
            </a:r>
            <a:r>
              <a:rPr lang="en-US" altLang="zh-CN"/>
              <a:t>]</a:t>
            </a:r>
            <a:endParaRPr kumimoji="1" lang="en-US" altLang="zh-CN">
              <a:latin typeface="+mn-ea"/>
            </a:endParaRPr>
          </a:p>
          <a:p>
            <a:pPr eaLnBrk="1" hangingPunct="1"/>
            <a:endParaRPr lang="en-US" altLang="zh-CN">
              <a:ea typeface="宋体" charset="-122"/>
            </a:endParaRPr>
          </a:p>
          <a:p>
            <a:pPr eaLnBrk="1" hangingPunct="1"/>
            <a:r>
              <a:rPr lang="en-US" altLang="zh-CN">
                <a:ea typeface="宋体" charset="-122"/>
              </a:rPr>
              <a:t>//</a:t>
            </a:r>
            <a:r>
              <a:rPr lang="zh-CN" altLang="en-US">
                <a:ea typeface="宋体" charset="-122"/>
              </a:rPr>
              <a:t>代码如下</a:t>
            </a:r>
            <a:r>
              <a:rPr lang="en-US" altLang="zh-CN">
                <a:ea typeface="宋体" charset="-122"/>
              </a:rPr>
              <a:t>:</a:t>
            </a:r>
          </a:p>
          <a:p>
            <a:pPr eaLnBrk="1" hangingPunct="1"/>
            <a:endParaRPr lang="en-US" altLang="zh-CN">
              <a:ea typeface="宋体" charset="-122"/>
            </a:endParaRPr>
          </a:p>
          <a:p>
            <a:pPr eaLnBrk="1" hangingPunct="1"/>
            <a:r>
              <a:rPr lang="en-US" altLang="zh-CN">
                <a:ea typeface="宋体" charset="-122"/>
              </a:rPr>
              <a:t>package com.atguigu.shellsort;</a:t>
            </a:r>
          </a:p>
          <a:p>
            <a:pPr eaLnBrk="1" hangingPunct="1"/>
            <a:endParaRPr lang="en-US" altLang="zh-CN">
              <a:ea typeface="宋体" charset="-122"/>
            </a:endParaRPr>
          </a:p>
          <a:p>
            <a:pPr eaLnBrk="1" hangingPunct="1"/>
            <a:r>
              <a:rPr lang="en-US" altLang="zh-CN">
                <a:ea typeface="宋体" charset="-122"/>
              </a:rPr>
              <a:t>import java.text.SimpleDateFormat;</a:t>
            </a:r>
          </a:p>
          <a:p>
            <a:pPr eaLnBrk="1" hangingPunct="1"/>
            <a:r>
              <a:rPr lang="en-US" altLang="zh-CN">
                <a:ea typeface="宋体" charset="-122"/>
              </a:rPr>
              <a:t>import java.util.Arrays;</a:t>
            </a:r>
          </a:p>
          <a:p>
            <a:pPr eaLnBrk="1" hangingPunct="1"/>
            <a:r>
              <a:rPr lang="en-US" altLang="zh-CN">
                <a:ea typeface="宋体" charset="-122"/>
              </a:rPr>
              <a:t>import java.util.Date;</a:t>
            </a:r>
          </a:p>
          <a:p>
            <a:pPr eaLnBrk="1" hangingPunct="1"/>
            <a:endParaRPr lang="en-US" altLang="zh-CN">
              <a:ea typeface="宋体" charset="-122"/>
            </a:endParaRPr>
          </a:p>
          <a:p>
            <a:pPr eaLnBrk="1" hangingPunct="1"/>
            <a:r>
              <a:rPr lang="en-US" altLang="zh-CN">
                <a:ea typeface="宋体" charset="-122"/>
              </a:rPr>
              <a:t>public class ShellSortDemo {</a:t>
            </a:r>
          </a:p>
          <a:p>
            <a:pPr eaLnBrk="1" hangingPunct="1"/>
            <a:endParaRPr lang="en-US" altLang="zh-CN">
              <a:ea typeface="宋体" charset="-122"/>
            </a:endParaRPr>
          </a:p>
          <a:p>
            <a:pPr eaLnBrk="1" hangingPunct="1"/>
            <a:r>
              <a:rPr lang="en-US" altLang="zh-CN">
                <a:ea typeface="宋体" charset="-122"/>
              </a:rPr>
              <a:t>	public static void main(String[] args) {</a:t>
            </a:r>
          </a:p>
          <a:p>
            <a:pPr eaLnBrk="1" hangingPunct="1"/>
            <a:r>
              <a:rPr lang="en-US" altLang="zh-CN">
                <a:ea typeface="宋体" charset="-122"/>
              </a:rPr>
              <a:t>		//int[] arr = { 8,9,1,7,2,3,5,4,6,0 };</a:t>
            </a:r>
          </a:p>
          <a:p>
            <a:pPr eaLnBrk="1" hangingPunct="1"/>
            <a:r>
              <a:rPr lang="en-US" altLang="zh-CN">
                <a:ea typeface="宋体" charset="-122"/>
              </a:rPr>
              <a:t>		//System.out.println(Arrays.toString(arr));</a:t>
            </a:r>
          </a:p>
          <a:p>
            <a:pPr eaLnBrk="1" hangingPunct="1"/>
            <a:r>
              <a:rPr lang="en-US" altLang="zh-CN">
                <a:ea typeface="宋体" charset="-122"/>
              </a:rPr>
              <a:t>		</a:t>
            </a:r>
          </a:p>
          <a:p>
            <a:pPr eaLnBrk="1" hangingPunct="1"/>
            <a:r>
              <a:rPr lang="en-US" altLang="zh-CN">
                <a:ea typeface="宋体" charset="-122"/>
              </a:rPr>
              <a:t>		// </a:t>
            </a:r>
            <a:r>
              <a:rPr lang="zh-CN" altLang="en-US">
                <a:ea typeface="宋体" charset="-122"/>
              </a:rPr>
              <a:t>创建一个</a:t>
            </a:r>
            <a:r>
              <a:rPr lang="en-US" altLang="zh-CN">
                <a:ea typeface="宋体" charset="-122"/>
              </a:rPr>
              <a:t>80000</a:t>
            </a:r>
            <a:r>
              <a:rPr lang="zh-CN" altLang="en-US">
                <a:ea typeface="宋体" charset="-122"/>
              </a:rPr>
              <a:t>个随机数据的数组</a:t>
            </a:r>
          </a:p>
          <a:p>
            <a:pPr eaLnBrk="1" hangingPunct="1"/>
            <a:r>
              <a:rPr lang="zh-CN" altLang="en-US">
                <a:ea typeface="宋体" charset="-122"/>
              </a:rPr>
              <a:t>		</a:t>
            </a:r>
            <a:r>
              <a:rPr lang="en-US" altLang="zh-CN">
                <a:ea typeface="宋体" charset="-122"/>
              </a:rPr>
              <a:t>// </a:t>
            </a:r>
            <a:r>
              <a:rPr lang="zh-CN" altLang="en-US">
                <a:ea typeface="宋体" charset="-122"/>
              </a:rPr>
              <a:t>使用插入排序，大概</a:t>
            </a:r>
            <a:r>
              <a:rPr lang="en-US" altLang="zh-CN">
                <a:ea typeface="宋体" charset="-122"/>
              </a:rPr>
              <a:t>?</a:t>
            </a:r>
            <a:r>
              <a:rPr lang="zh-CN" altLang="en-US">
                <a:ea typeface="宋体" charset="-122"/>
              </a:rPr>
              <a:t>秒和选择排序差不多</a:t>
            </a:r>
            <a:r>
              <a:rPr lang="en-US" altLang="zh-CN">
                <a:ea typeface="宋体" charset="-122"/>
              </a:rPr>
              <a:t>..</a:t>
            </a:r>
          </a:p>
          <a:p>
            <a:pPr eaLnBrk="1" hangingPunct="1"/>
            <a:r>
              <a:rPr lang="en-US" altLang="zh-CN">
                <a:ea typeface="宋体" charset="-122"/>
              </a:rPr>
              <a:t>		int[] arr = new int[80000];</a:t>
            </a:r>
          </a:p>
          <a:p>
            <a:pPr eaLnBrk="1" hangingPunct="1"/>
            <a:r>
              <a:rPr lang="en-US" altLang="zh-CN">
                <a:ea typeface="宋体" charset="-122"/>
              </a:rPr>
              <a:t>		for (int i = 0; i &lt; 80000; i++) {</a:t>
            </a:r>
          </a:p>
          <a:p>
            <a:pPr eaLnBrk="1" hangingPunct="1"/>
            <a:r>
              <a:rPr lang="en-US" altLang="zh-CN">
                <a:ea typeface="宋体" charset="-122"/>
              </a:rPr>
              <a:t>			arr[i] = (int) (Math.random() * 800000); // </a:t>
            </a:r>
            <a:r>
              <a:rPr lang="zh-CN" altLang="en-US">
                <a:ea typeface="宋体" charset="-122"/>
              </a:rPr>
              <a:t>生成一个</a:t>
            </a:r>
            <a:r>
              <a:rPr lang="en-US" altLang="zh-CN">
                <a:ea typeface="宋体" charset="-122"/>
              </a:rPr>
              <a:t>[0,800000) </a:t>
            </a:r>
            <a:r>
              <a:rPr lang="zh-CN" altLang="en-US">
                <a:ea typeface="宋体" charset="-122"/>
              </a:rPr>
              <a:t>的一个数</a:t>
            </a:r>
          </a:p>
          <a:p>
            <a:pPr eaLnBrk="1" hangingPunct="1"/>
            <a:r>
              <a:rPr lang="zh-CN" altLang="en-US">
                <a:ea typeface="宋体" charset="-122"/>
              </a:rPr>
              <a:t>		</a:t>
            </a:r>
            <a:r>
              <a:rPr lang="en-US" altLang="zh-CN">
                <a:ea typeface="宋体" charset="-122"/>
              </a:rPr>
              <a:t>}</a:t>
            </a:r>
          </a:p>
          <a:p>
            <a:pPr eaLnBrk="1" hangingPunct="1"/>
            <a:r>
              <a:rPr lang="en-US" altLang="zh-CN">
                <a:ea typeface="宋体" charset="-122"/>
              </a:rPr>
              <a:t>		System.out.println("</a:t>
            </a:r>
            <a:r>
              <a:rPr lang="zh-CN" altLang="en-US">
                <a:ea typeface="宋体" charset="-122"/>
              </a:rPr>
              <a:t>排序前</a:t>
            </a:r>
            <a:r>
              <a:rPr lang="en-US" altLang="zh-CN">
                <a:ea typeface="宋体" charset="-122"/>
              </a:rPr>
              <a:t>~");</a:t>
            </a:r>
          </a:p>
          <a:p>
            <a:pPr eaLnBrk="1" hangingPunct="1"/>
            <a:r>
              <a:rPr lang="en-US" altLang="zh-CN">
                <a:ea typeface="宋体" charset="-122"/>
              </a:rPr>
              <a:t>		Date now = new Date();</a:t>
            </a:r>
          </a:p>
          <a:p>
            <a:pPr eaLnBrk="1" hangingPunct="1"/>
            <a:r>
              <a:rPr lang="en-US" altLang="zh-CN">
                <a:ea typeface="宋体" charset="-122"/>
              </a:rPr>
              <a:t>		SimpleDateFormat dateFormat = new SimpleDateFormat("yyyy-MM-dd HH:mm:ss");</a:t>
            </a:r>
          </a:p>
          <a:p>
            <a:pPr eaLnBrk="1" hangingPunct="1"/>
            <a:r>
              <a:rPr lang="en-US" altLang="zh-CN">
                <a:ea typeface="宋体" charset="-122"/>
              </a:rPr>
              <a:t>		String date1 = dateFormat.format(now);</a:t>
            </a:r>
          </a:p>
          <a:p>
            <a:pPr eaLnBrk="1" hangingPunct="1"/>
            <a:r>
              <a:rPr lang="en-US" altLang="zh-CN">
                <a:ea typeface="宋体" charset="-122"/>
              </a:rPr>
              <a:t>		System.out.println("</a:t>
            </a:r>
            <a:r>
              <a:rPr lang="zh-CN" altLang="en-US">
                <a:ea typeface="宋体" charset="-122"/>
              </a:rPr>
              <a:t>排序前时间</a:t>
            </a:r>
            <a:r>
              <a:rPr lang="en-US" altLang="zh-CN">
                <a:ea typeface="宋体" charset="-122"/>
              </a:rPr>
              <a:t>=" + date1); // </a:t>
            </a:r>
            <a:r>
              <a:rPr lang="zh-CN" altLang="en-US">
                <a:ea typeface="宋体" charset="-122"/>
              </a:rPr>
              <a:t>输出时间</a:t>
            </a:r>
          </a:p>
          <a:p>
            <a:pPr eaLnBrk="1" hangingPunct="1"/>
            <a:r>
              <a:rPr lang="zh-CN" altLang="en-US">
                <a:ea typeface="宋体" charset="-122"/>
              </a:rPr>
              <a:t>		</a:t>
            </a:r>
            <a:r>
              <a:rPr lang="en-US" altLang="zh-CN">
                <a:ea typeface="宋体" charset="-122"/>
              </a:rPr>
              <a:t>//System.out.println("</a:t>
            </a:r>
            <a:r>
              <a:rPr lang="zh-CN" altLang="en-US">
                <a:ea typeface="宋体" charset="-122"/>
              </a:rPr>
              <a:t>排序前</a:t>
            </a:r>
            <a:r>
              <a:rPr lang="en-US" altLang="zh-CN">
                <a:ea typeface="宋体" charset="-122"/>
              </a:rPr>
              <a:t>=" + Arrays.toString(arr));</a:t>
            </a:r>
          </a:p>
          <a:p>
            <a:pPr eaLnBrk="1" hangingPunct="1"/>
            <a:r>
              <a:rPr lang="en-US" altLang="zh-CN">
                <a:ea typeface="宋体" charset="-122"/>
              </a:rPr>
              <a:t>		</a:t>
            </a:r>
          </a:p>
          <a:p>
            <a:pPr eaLnBrk="1" hangingPunct="1"/>
            <a:r>
              <a:rPr lang="en-US" altLang="zh-CN">
                <a:ea typeface="宋体" charset="-122"/>
              </a:rPr>
              <a:t>		//</a:t>
            </a:r>
            <a:r>
              <a:rPr lang="zh-CN" altLang="en-US">
                <a:ea typeface="宋体" charset="-122"/>
              </a:rPr>
              <a:t>使用循环处理</a:t>
            </a:r>
          </a:p>
          <a:p>
            <a:pPr eaLnBrk="1" hangingPunct="1"/>
            <a:r>
              <a:rPr lang="zh-CN" altLang="en-US">
                <a:ea typeface="宋体" charset="-122"/>
              </a:rPr>
              <a:t>		</a:t>
            </a:r>
          </a:p>
          <a:p>
            <a:pPr eaLnBrk="1" hangingPunct="1"/>
            <a:r>
              <a:rPr lang="en-US" altLang="zh-CN">
                <a:ea typeface="宋体" charset="-122"/>
              </a:rPr>
              <a:t>//		for(int gap = arr.length / 2; gap &gt; 0; gap /= 2) {</a:t>
            </a:r>
          </a:p>
          <a:p>
            <a:pPr eaLnBrk="1" hangingPunct="1"/>
            <a:r>
              <a:rPr lang="en-US" altLang="zh-CN">
                <a:ea typeface="宋体" charset="-122"/>
              </a:rPr>
              <a:t>//			for(int i = gap;  i &lt; arr.length; i++) {</a:t>
            </a:r>
          </a:p>
          <a:p>
            <a:pPr eaLnBrk="1" hangingPunct="1"/>
            <a:r>
              <a:rPr lang="en-US" altLang="zh-CN">
                <a:ea typeface="宋体" charset="-122"/>
              </a:rPr>
              <a:t>//				// </a:t>
            </a:r>
            <a:r>
              <a:rPr lang="zh-CN" altLang="en-US">
                <a:ea typeface="宋体" charset="-122"/>
              </a:rPr>
              <a:t>遍历各组中所有的元素</a:t>
            </a:r>
            <a:r>
              <a:rPr lang="en-US" altLang="zh-CN">
                <a:ea typeface="宋体" charset="-122"/>
              </a:rPr>
              <a:t>, </a:t>
            </a:r>
            <a:r>
              <a:rPr lang="zh-CN" altLang="en-US">
                <a:ea typeface="宋体" charset="-122"/>
              </a:rPr>
              <a:t>步长为</a:t>
            </a:r>
            <a:r>
              <a:rPr lang="en-US" altLang="zh-CN">
                <a:ea typeface="宋体" charset="-122"/>
              </a:rPr>
              <a:t>gap</a:t>
            </a:r>
          </a:p>
          <a:p>
            <a:pPr eaLnBrk="1" hangingPunct="1"/>
            <a:r>
              <a:rPr lang="en-US" altLang="zh-CN">
                <a:ea typeface="宋体" charset="-122"/>
              </a:rPr>
              <a:t>//				for (int j = i - gap; j &gt;= 0; j -= gap) {</a:t>
            </a:r>
          </a:p>
          <a:p>
            <a:pPr eaLnBrk="1" hangingPunct="1"/>
            <a:r>
              <a:rPr lang="en-US" altLang="zh-CN">
                <a:ea typeface="宋体" charset="-122"/>
              </a:rPr>
              <a:t>//					// </a:t>
            </a:r>
            <a:r>
              <a:rPr lang="zh-CN" altLang="en-US">
                <a:ea typeface="宋体" charset="-122"/>
              </a:rPr>
              <a:t>如果当前元素大于加上步长后的那个元素</a:t>
            </a:r>
          </a:p>
          <a:p>
            <a:pPr eaLnBrk="1" hangingPunct="1"/>
            <a:r>
              <a:rPr lang="en-US" altLang="zh-CN">
                <a:ea typeface="宋体" charset="-122"/>
              </a:rPr>
              <a:t>//					if (arr[j] &gt; arr[j + gap]) {</a:t>
            </a:r>
          </a:p>
          <a:p>
            <a:pPr eaLnBrk="1" hangingPunct="1"/>
            <a:r>
              <a:rPr lang="en-US" altLang="zh-CN">
                <a:ea typeface="宋体" charset="-122"/>
              </a:rPr>
              <a:t>//						int temp = arr[j];</a:t>
            </a:r>
          </a:p>
          <a:p>
            <a:pPr eaLnBrk="1" hangingPunct="1"/>
            <a:r>
              <a:rPr lang="en-US" altLang="zh-CN">
                <a:ea typeface="宋体" charset="-122"/>
              </a:rPr>
              <a:t>//						arr[j] = arr[j + gap];</a:t>
            </a:r>
          </a:p>
          <a:p>
            <a:pPr eaLnBrk="1" hangingPunct="1"/>
            <a:r>
              <a:rPr lang="en-US" altLang="zh-CN">
                <a:ea typeface="宋体" charset="-122"/>
              </a:rPr>
              <a:t>//						arr[j + gap] = temp;</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System.out.println("</a:t>
            </a:r>
            <a:r>
              <a:rPr lang="zh-CN" altLang="en-US">
                <a:ea typeface="宋体" charset="-122"/>
              </a:rPr>
              <a:t>排序后</a:t>
            </a:r>
            <a:r>
              <a:rPr lang="en-US" altLang="zh-CN">
                <a:ea typeface="宋体" charset="-122"/>
              </a:rPr>
              <a:t>=" + Arrays.toString(arr));</a:t>
            </a:r>
          </a:p>
          <a:p>
            <a:pPr eaLnBrk="1" hangingPunct="1"/>
            <a:r>
              <a:rPr lang="en-US" altLang="zh-CN">
                <a:ea typeface="宋体" charset="-122"/>
              </a:rPr>
              <a:t>		</a:t>
            </a:r>
          </a:p>
          <a:p>
            <a:pPr eaLnBrk="1" hangingPunct="1"/>
            <a:r>
              <a:rPr lang="en-US" altLang="zh-CN">
                <a:ea typeface="宋体" charset="-122"/>
              </a:rPr>
              <a:t>		//</a:t>
            </a:r>
            <a:r>
              <a:rPr lang="zh-CN" altLang="en-US">
                <a:ea typeface="宋体" charset="-122"/>
              </a:rPr>
              <a:t>然后再封装到一个方法中即可</a:t>
            </a:r>
            <a:r>
              <a:rPr lang="en-US" altLang="zh-CN">
                <a:ea typeface="宋体" charset="-122"/>
              </a:rPr>
              <a:t>:</a:t>
            </a:r>
          </a:p>
          <a:p>
            <a:pPr eaLnBrk="1" hangingPunct="1"/>
            <a:r>
              <a:rPr lang="en-US" altLang="zh-CN">
                <a:ea typeface="宋体" charset="-122"/>
              </a:rPr>
              <a:t>		//shellSort(arr); //</a:t>
            </a:r>
            <a:r>
              <a:rPr lang="zh-CN" altLang="en-US">
                <a:ea typeface="宋体" charset="-122"/>
              </a:rPr>
              <a:t>速度慢 超过</a:t>
            </a:r>
            <a:r>
              <a:rPr lang="en-US" altLang="zh-CN">
                <a:ea typeface="宋体" charset="-122"/>
              </a:rPr>
              <a:t>10</a:t>
            </a:r>
            <a:r>
              <a:rPr lang="zh-CN" altLang="en-US">
                <a:ea typeface="宋体" charset="-122"/>
              </a:rPr>
              <a:t>秒排 </a:t>
            </a:r>
            <a:r>
              <a:rPr lang="en-US" altLang="zh-CN">
                <a:ea typeface="宋体" charset="-122"/>
              </a:rPr>
              <a:t>80000</a:t>
            </a:r>
            <a:r>
              <a:rPr lang="zh-CN" altLang="en-US">
                <a:ea typeface="宋体" charset="-122"/>
              </a:rPr>
              <a:t>个数据</a:t>
            </a:r>
          </a:p>
          <a:p>
            <a:pPr eaLnBrk="1" hangingPunct="1"/>
            <a:r>
              <a:rPr lang="zh-CN" altLang="en-US">
                <a:ea typeface="宋体" charset="-122"/>
              </a:rPr>
              <a:t>		</a:t>
            </a:r>
            <a:r>
              <a:rPr lang="en-US" altLang="zh-CN">
                <a:ea typeface="宋体" charset="-122"/>
              </a:rPr>
              <a:t>//insertSort(arr);</a:t>
            </a:r>
          </a:p>
          <a:p>
            <a:pPr eaLnBrk="1" hangingPunct="1"/>
            <a:r>
              <a:rPr lang="en-US" altLang="zh-CN">
                <a:ea typeface="宋体" charset="-122"/>
              </a:rPr>
              <a:t>		shellSort2(arr); //</a:t>
            </a:r>
            <a:r>
              <a:rPr lang="zh-CN" altLang="en-US">
                <a:ea typeface="宋体" charset="-122"/>
              </a:rPr>
              <a:t>速度提升很多，</a:t>
            </a:r>
            <a:r>
              <a:rPr lang="en-US" altLang="zh-CN">
                <a:ea typeface="宋体" charset="-122"/>
              </a:rPr>
              <a:t>1</a:t>
            </a:r>
            <a:r>
              <a:rPr lang="zh-CN" altLang="en-US">
                <a:ea typeface="宋体" charset="-122"/>
              </a:rPr>
              <a:t>秒左右，排</a:t>
            </a:r>
            <a:r>
              <a:rPr lang="en-US" altLang="zh-CN">
                <a:ea typeface="宋体" charset="-122"/>
              </a:rPr>
              <a:t>80000</a:t>
            </a:r>
            <a:r>
              <a:rPr lang="zh-CN" altLang="en-US">
                <a:ea typeface="宋体" charset="-122"/>
              </a:rPr>
              <a:t>个数据</a:t>
            </a:r>
          </a:p>
          <a:p>
            <a:pPr eaLnBrk="1" hangingPunct="1"/>
            <a:r>
              <a:rPr lang="zh-CN" altLang="en-US">
                <a:ea typeface="宋体" charset="-122"/>
              </a:rPr>
              <a:t>		</a:t>
            </a:r>
            <a:r>
              <a:rPr lang="en-US" altLang="zh-CN">
                <a:ea typeface="宋体" charset="-122"/>
              </a:rPr>
              <a:t>System.out.println("</a:t>
            </a:r>
            <a:r>
              <a:rPr lang="zh-CN" altLang="en-US">
                <a:ea typeface="宋体" charset="-122"/>
              </a:rPr>
              <a:t>排序后</a:t>
            </a:r>
            <a:r>
              <a:rPr lang="en-US" altLang="zh-CN">
                <a:ea typeface="宋体" charset="-122"/>
              </a:rPr>
              <a:t>~");</a:t>
            </a:r>
          </a:p>
          <a:p>
            <a:pPr eaLnBrk="1" hangingPunct="1"/>
            <a:r>
              <a:rPr lang="en-US" altLang="zh-CN">
                <a:ea typeface="宋体" charset="-122"/>
              </a:rPr>
              <a:t>		Date now2 = new Date();</a:t>
            </a:r>
          </a:p>
          <a:p>
            <a:pPr eaLnBrk="1" hangingPunct="1"/>
            <a:r>
              <a:rPr lang="en-US" altLang="zh-CN">
                <a:ea typeface="宋体" charset="-122"/>
              </a:rPr>
              <a:t>		String date2 = dateFormat.format(now2);</a:t>
            </a:r>
          </a:p>
          <a:p>
            <a:pPr eaLnBrk="1" hangingPunct="1"/>
            <a:r>
              <a:rPr lang="en-US" altLang="zh-CN">
                <a:ea typeface="宋体" charset="-122"/>
              </a:rPr>
              <a:t>		System.out.println("</a:t>
            </a:r>
            <a:r>
              <a:rPr lang="zh-CN" altLang="en-US">
                <a:ea typeface="宋体" charset="-122"/>
              </a:rPr>
              <a:t>排序后时间</a:t>
            </a:r>
            <a:r>
              <a:rPr lang="en-US" altLang="zh-CN">
                <a:ea typeface="宋体" charset="-122"/>
              </a:rPr>
              <a:t>=" + date2); // </a:t>
            </a:r>
            <a:r>
              <a:rPr lang="zh-CN" altLang="en-US">
                <a:ea typeface="宋体" charset="-122"/>
              </a:rPr>
              <a:t>输出时间</a:t>
            </a:r>
          </a:p>
          <a:p>
            <a:pPr eaLnBrk="1" hangingPunct="1"/>
            <a:r>
              <a:rPr lang="zh-CN" altLang="en-US">
                <a:ea typeface="宋体" charset="-122"/>
              </a:rPr>
              <a:t>		</a:t>
            </a:r>
            <a:r>
              <a:rPr lang="en-US" altLang="zh-CN">
                <a:ea typeface="宋体" charset="-122"/>
              </a:rPr>
              <a:t>//System.out.println("</a:t>
            </a:r>
            <a:r>
              <a:rPr lang="zh-CN" altLang="en-US">
                <a:ea typeface="宋体" charset="-122"/>
              </a:rPr>
              <a:t>排序后</a:t>
            </a:r>
            <a:r>
              <a:rPr lang="en-US" altLang="zh-CN">
                <a:ea typeface="宋体" charset="-122"/>
              </a:rPr>
              <a:t>=" + Arrays.toString(arr));</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a:t>
            </a:r>
            <a:r>
              <a:rPr lang="zh-CN" altLang="en-US">
                <a:ea typeface="宋体" charset="-122"/>
              </a:rPr>
              <a:t>推导演变的过程</a:t>
            </a:r>
            <a:r>
              <a:rPr lang="en-US" altLang="zh-CN">
                <a:ea typeface="宋体" charset="-122"/>
              </a:rPr>
              <a:t>~~</a:t>
            </a:r>
          </a:p>
          <a:p>
            <a:pPr eaLnBrk="1" hangingPunct="1"/>
            <a:r>
              <a:rPr lang="en-US" altLang="zh-CN">
                <a:ea typeface="宋体" charset="-122"/>
              </a:rPr>
              <a:t>		</a:t>
            </a:r>
          </a:p>
          <a:p>
            <a:pPr eaLnBrk="1" hangingPunct="1"/>
            <a:r>
              <a:rPr lang="en-US" altLang="zh-CN">
                <a:ea typeface="宋体" charset="-122"/>
              </a:rPr>
              <a:t>		//</a:t>
            </a:r>
            <a:r>
              <a:rPr lang="zh-CN" altLang="en-US">
                <a:ea typeface="宋体" charset="-122"/>
              </a:rPr>
              <a:t>第一轮排序</a:t>
            </a:r>
          </a:p>
          <a:p>
            <a:pPr eaLnBrk="1" hangingPunct="1"/>
            <a:r>
              <a:rPr lang="zh-CN" altLang="en-US">
                <a:ea typeface="宋体" charset="-122"/>
              </a:rPr>
              <a:t>		</a:t>
            </a:r>
            <a:r>
              <a:rPr lang="en-US" altLang="zh-CN">
                <a:ea typeface="宋体" charset="-122"/>
              </a:rPr>
              <a:t>System.out.println("</a:t>
            </a:r>
            <a:r>
              <a:rPr lang="zh-CN" altLang="en-US">
                <a:ea typeface="宋体" charset="-122"/>
              </a:rPr>
              <a:t>希尔排序第一轮后</a:t>
            </a:r>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a:t>
            </a:r>
            <a:r>
              <a:rPr lang="zh-CN" altLang="en-US">
                <a:ea typeface="宋体" charset="-122"/>
              </a:rPr>
              <a:t>因为第一轮排序，将</a:t>
            </a:r>
            <a:r>
              <a:rPr lang="en-US" altLang="zh-CN">
                <a:ea typeface="宋体" charset="-122"/>
              </a:rPr>
              <a:t>10</a:t>
            </a:r>
            <a:r>
              <a:rPr lang="zh-CN" altLang="en-US">
                <a:ea typeface="宋体" charset="-122"/>
              </a:rPr>
              <a:t>个数据分成了</a:t>
            </a:r>
            <a:r>
              <a:rPr lang="en-US" altLang="zh-CN">
                <a:ea typeface="宋体" charset="-122"/>
              </a:rPr>
              <a:t>5</a:t>
            </a:r>
            <a:r>
              <a:rPr lang="zh-CN" altLang="en-US">
                <a:ea typeface="宋体" charset="-122"/>
              </a:rPr>
              <a:t>个组， 所以 </a:t>
            </a:r>
            <a:r>
              <a:rPr lang="en-US" altLang="zh-CN">
                <a:ea typeface="宋体" charset="-122"/>
              </a:rPr>
              <a:t>i = 5 ; i &lt; arr.length </a:t>
            </a:r>
          </a:p>
          <a:p>
            <a:pPr eaLnBrk="1" hangingPunct="1"/>
            <a:r>
              <a:rPr lang="en-US" altLang="zh-CN">
                <a:ea typeface="宋体" charset="-122"/>
              </a:rPr>
              <a:t>		for(int i = 5;  i &lt; arr.length; i++) {</a:t>
            </a:r>
          </a:p>
          <a:p>
            <a:pPr eaLnBrk="1" hangingPunct="1"/>
            <a:r>
              <a:rPr lang="en-US" altLang="zh-CN">
                <a:ea typeface="宋体" charset="-122"/>
              </a:rPr>
              <a:t>			// </a:t>
            </a:r>
            <a:r>
              <a:rPr lang="zh-CN" altLang="en-US">
                <a:ea typeface="宋体" charset="-122"/>
              </a:rPr>
              <a:t>遍历各组中所有的元素</a:t>
            </a:r>
            <a:r>
              <a:rPr lang="en-US" altLang="zh-CN">
                <a:ea typeface="宋体" charset="-122"/>
              </a:rPr>
              <a:t>(</a:t>
            </a:r>
            <a:r>
              <a:rPr lang="zh-CN" altLang="en-US">
                <a:ea typeface="宋体" charset="-122"/>
              </a:rPr>
              <a:t>共</a:t>
            </a:r>
            <a:r>
              <a:rPr lang="en-US" altLang="zh-CN">
                <a:ea typeface="宋体" charset="-122"/>
              </a:rPr>
              <a:t>5</a:t>
            </a:r>
            <a:r>
              <a:rPr lang="zh-CN" altLang="en-US">
                <a:ea typeface="宋体" charset="-122"/>
              </a:rPr>
              <a:t>组，每组</a:t>
            </a:r>
            <a:r>
              <a:rPr lang="en-US" altLang="zh-CN">
                <a:ea typeface="宋体" charset="-122"/>
              </a:rPr>
              <a:t>2</a:t>
            </a:r>
            <a:r>
              <a:rPr lang="zh-CN" altLang="en-US">
                <a:ea typeface="宋体" charset="-122"/>
              </a:rPr>
              <a:t>个元素</a:t>
            </a:r>
            <a:r>
              <a:rPr lang="en-US" altLang="zh-CN">
                <a:ea typeface="宋体" charset="-122"/>
              </a:rPr>
              <a:t>), </a:t>
            </a:r>
            <a:r>
              <a:rPr lang="zh-CN" altLang="en-US">
                <a:ea typeface="宋体" charset="-122"/>
              </a:rPr>
              <a:t>步长为</a:t>
            </a:r>
            <a:r>
              <a:rPr lang="en-US" altLang="zh-CN">
                <a:ea typeface="宋体" charset="-122"/>
              </a:rPr>
              <a:t>5</a:t>
            </a:r>
          </a:p>
          <a:p>
            <a:pPr eaLnBrk="1" hangingPunct="1"/>
            <a:r>
              <a:rPr lang="en-US" altLang="zh-CN">
                <a:ea typeface="宋体" charset="-122"/>
              </a:rPr>
              <a:t>			for (int j = i - 5; j &gt;= 0; j -= 5) {</a:t>
            </a:r>
          </a:p>
          <a:p>
            <a:pPr eaLnBrk="1" hangingPunct="1"/>
            <a:r>
              <a:rPr lang="en-US" altLang="zh-CN">
                <a:ea typeface="宋体" charset="-122"/>
              </a:rPr>
              <a:t>				// </a:t>
            </a:r>
            <a:r>
              <a:rPr lang="zh-CN" altLang="en-US">
                <a:ea typeface="宋体" charset="-122"/>
              </a:rPr>
              <a:t>如果当前元素大于加上步长后的那个元素</a:t>
            </a:r>
          </a:p>
          <a:p>
            <a:pPr eaLnBrk="1" hangingPunct="1"/>
            <a:r>
              <a:rPr lang="zh-CN" altLang="en-US">
                <a:ea typeface="宋体" charset="-122"/>
              </a:rPr>
              <a:t>				</a:t>
            </a:r>
            <a:r>
              <a:rPr lang="en-US" altLang="zh-CN">
                <a:ea typeface="宋体" charset="-122"/>
              </a:rPr>
              <a:t>if (arr[j] &gt; arr[j + 5]) {</a:t>
            </a:r>
          </a:p>
          <a:p>
            <a:pPr eaLnBrk="1" hangingPunct="1"/>
            <a:r>
              <a:rPr lang="en-US" altLang="zh-CN">
                <a:ea typeface="宋体" charset="-122"/>
              </a:rPr>
              <a:t>					int temp = arr[j];</a:t>
            </a:r>
          </a:p>
          <a:p>
            <a:pPr eaLnBrk="1" hangingPunct="1"/>
            <a:r>
              <a:rPr lang="en-US" altLang="zh-CN">
                <a:ea typeface="宋体" charset="-122"/>
              </a:rPr>
              <a:t>					arr[j] = arr[j + 5];</a:t>
            </a:r>
          </a:p>
          <a:p>
            <a:pPr eaLnBrk="1" hangingPunct="1"/>
            <a:r>
              <a:rPr lang="en-US" altLang="zh-CN">
                <a:ea typeface="宋体" charset="-122"/>
              </a:rPr>
              <a:t>					arr[j + 5] = temp;</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System.out.println(Arrays.toString(arr));</a:t>
            </a:r>
          </a:p>
          <a:p>
            <a:pPr eaLnBrk="1" hangingPunct="1"/>
            <a:r>
              <a:rPr lang="en-US" altLang="zh-CN">
                <a:ea typeface="宋体" charset="-122"/>
              </a:rPr>
              <a:t>		//</a:t>
            </a:r>
            <a:r>
              <a:rPr lang="zh-CN" altLang="en-US">
                <a:ea typeface="宋体" charset="-122"/>
              </a:rPr>
              <a:t>第二轮排序</a:t>
            </a:r>
          </a:p>
          <a:p>
            <a:pPr eaLnBrk="1" hangingPunct="1"/>
            <a:r>
              <a:rPr lang="zh-CN" altLang="en-US">
                <a:ea typeface="宋体" charset="-122"/>
              </a:rPr>
              <a:t>		</a:t>
            </a:r>
            <a:r>
              <a:rPr lang="en-US" altLang="zh-CN">
                <a:ea typeface="宋体" charset="-122"/>
              </a:rPr>
              <a:t>System.out.println("</a:t>
            </a:r>
            <a:r>
              <a:rPr lang="zh-CN" altLang="en-US">
                <a:ea typeface="宋体" charset="-122"/>
              </a:rPr>
              <a:t>希尔排序第二轮后</a:t>
            </a:r>
            <a:r>
              <a:rPr lang="en-US" altLang="zh-CN">
                <a:ea typeface="宋体" charset="-122"/>
              </a:rPr>
              <a:t>~~");</a:t>
            </a:r>
          </a:p>
          <a:p>
            <a:pPr eaLnBrk="1" hangingPunct="1"/>
            <a:r>
              <a:rPr lang="en-US" altLang="zh-CN">
                <a:ea typeface="宋体" charset="-122"/>
              </a:rPr>
              <a:t>		</a:t>
            </a:r>
          </a:p>
          <a:p>
            <a:pPr eaLnBrk="1" hangingPunct="1"/>
            <a:r>
              <a:rPr lang="en-US" altLang="zh-CN">
                <a:ea typeface="宋体" charset="-122"/>
              </a:rPr>
              <a:t>		//</a:t>
            </a:r>
            <a:r>
              <a:rPr lang="zh-CN" altLang="en-US">
                <a:ea typeface="宋体" charset="-122"/>
              </a:rPr>
              <a:t>因为第二轮排序，将</a:t>
            </a:r>
            <a:r>
              <a:rPr lang="en-US" altLang="zh-CN">
                <a:ea typeface="宋体" charset="-122"/>
              </a:rPr>
              <a:t>10</a:t>
            </a:r>
            <a:r>
              <a:rPr lang="zh-CN" altLang="en-US">
                <a:ea typeface="宋体" charset="-122"/>
              </a:rPr>
              <a:t>个数据分成了</a:t>
            </a:r>
            <a:r>
              <a:rPr lang="en-US" altLang="zh-CN">
                <a:ea typeface="宋体" charset="-122"/>
              </a:rPr>
              <a:t>5/2</a:t>
            </a:r>
            <a:r>
              <a:rPr lang="zh-CN" altLang="en-US">
                <a:ea typeface="宋体" charset="-122"/>
              </a:rPr>
              <a:t>个组（看</a:t>
            </a:r>
            <a:r>
              <a:rPr lang="en-US" altLang="zh-CN">
                <a:ea typeface="宋体" charset="-122"/>
              </a:rPr>
              <a:t>ppt</a:t>
            </a:r>
            <a:r>
              <a:rPr lang="zh-CN" altLang="en-US">
                <a:ea typeface="宋体" charset="-122"/>
              </a:rPr>
              <a:t>图）， 所以 </a:t>
            </a:r>
            <a:r>
              <a:rPr lang="en-US" altLang="zh-CN">
                <a:ea typeface="宋体" charset="-122"/>
              </a:rPr>
              <a:t>i = 2 ; i &lt; arr.length</a:t>
            </a:r>
          </a:p>
          <a:p>
            <a:pPr eaLnBrk="1" hangingPunct="1"/>
            <a:r>
              <a:rPr lang="en-US" altLang="zh-CN">
                <a:ea typeface="宋体" charset="-122"/>
              </a:rPr>
              <a:t>		for(int i = 2;  i &lt; arr.length; i++) {</a:t>
            </a:r>
          </a:p>
          <a:p>
            <a:pPr eaLnBrk="1" hangingPunct="1"/>
            <a:r>
              <a:rPr lang="en-US" altLang="zh-CN">
                <a:ea typeface="宋体" charset="-122"/>
              </a:rPr>
              <a:t>			// </a:t>
            </a:r>
            <a:r>
              <a:rPr lang="zh-CN" altLang="en-US">
                <a:ea typeface="宋体" charset="-122"/>
              </a:rPr>
              <a:t>遍历各组中所有的元素</a:t>
            </a:r>
            <a:r>
              <a:rPr lang="en-US" altLang="zh-CN">
                <a:ea typeface="宋体" charset="-122"/>
              </a:rPr>
              <a:t>(</a:t>
            </a:r>
            <a:r>
              <a:rPr lang="zh-CN" altLang="en-US">
                <a:ea typeface="宋体" charset="-122"/>
              </a:rPr>
              <a:t>共</a:t>
            </a:r>
            <a:r>
              <a:rPr lang="en-US" altLang="zh-CN">
                <a:ea typeface="宋体" charset="-122"/>
              </a:rPr>
              <a:t>2</a:t>
            </a:r>
            <a:r>
              <a:rPr lang="zh-CN" altLang="en-US">
                <a:ea typeface="宋体" charset="-122"/>
              </a:rPr>
              <a:t>组</a:t>
            </a:r>
            <a:r>
              <a:rPr lang="en-US" altLang="zh-CN">
                <a:ea typeface="宋体" charset="-122"/>
              </a:rPr>
              <a:t>)</a:t>
            </a:r>
          </a:p>
          <a:p>
            <a:pPr eaLnBrk="1" hangingPunct="1"/>
            <a:r>
              <a:rPr lang="en-US" altLang="zh-CN">
                <a:ea typeface="宋体" charset="-122"/>
              </a:rPr>
              <a:t>			for (int j = i - 2; j &gt;= 0; j -= 2) {</a:t>
            </a:r>
          </a:p>
          <a:p>
            <a:pPr eaLnBrk="1" hangingPunct="1"/>
            <a:r>
              <a:rPr lang="en-US" altLang="zh-CN">
                <a:ea typeface="宋体" charset="-122"/>
              </a:rPr>
              <a:t>				// </a:t>
            </a:r>
            <a:r>
              <a:rPr lang="zh-CN" altLang="en-US">
                <a:ea typeface="宋体" charset="-122"/>
              </a:rPr>
              <a:t>如果当前元素大于加上步长后的那个元素</a:t>
            </a:r>
          </a:p>
          <a:p>
            <a:pPr eaLnBrk="1" hangingPunct="1"/>
            <a:r>
              <a:rPr lang="zh-CN" altLang="en-US">
                <a:ea typeface="宋体" charset="-122"/>
              </a:rPr>
              <a:t>				</a:t>
            </a:r>
            <a:r>
              <a:rPr lang="en-US" altLang="zh-CN">
                <a:ea typeface="宋体" charset="-122"/>
              </a:rPr>
              <a:t>if (arr[j] &gt; arr[j + 2]) {</a:t>
            </a:r>
          </a:p>
          <a:p>
            <a:pPr eaLnBrk="1" hangingPunct="1"/>
            <a:r>
              <a:rPr lang="en-US" altLang="zh-CN">
                <a:ea typeface="宋体" charset="-122"/>
              </a:rPr>
              <a:t>					int temp = arr[j];</a:t>
            </a:r>
          </a:p>
          <a:p>
            <a:pPr eaLnBrk="1" hangingPunct="1"/>
            <a:r>
              <a:rPr lang="en-US" altLang="zh-CN">
                <a:ea typeface="宋体" charset="-122"/>
              </a:rPr>
              <a:t>					arr[j] = arr[j + 2];</a:t>
            </a:r>
          </a:p>
          <a:p>
            <a:pPr eaLnBrk="1" hangingPunct="1"/>
            <a:r>
              <a:rPr lang="en-US" altLang="zh-CN">
                <a:ea typeface="宋体" charset="-122"/>
              </a:rPr>
              <a:t>					arr[j + 2] = temp;</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System.out.println(Arrays.toString(arr));</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a:t>
            </a:r>
            <a:r>
              <a:rPr lang="zh-CN" altLang="en-US">
                <a:ea typeface="宋体" charset="-122"/>
              </a:rPr>
              <a:t>第三轮排序</a:t>
            </a:r>
          </a:p>
          <a:p>
            <a:pPr eaLnBrk="1" hangingPunct="1"/>
            <a:r>
              <a:rPr lang="zh-CN" altLang="en-US">
                <a:ea typeface="宋体" charset="-122"/>
              </a:rPr>
              <a:t>		</a:t>
            </a:r>
            <a:r>
              <a:rPr lang="en-US" altLang="zh-CN">
                <a:ea typeface="宋体" charset="-122"/>
              </a:rPr>
              <a:t>System.out.println("</a:t>
            </a:r>
            <a:r>
              <a:rPr lang="zh-CN" altLang="en-US">
                <a:ea typeface="宋体" charset="-122"/>
              </a:rPr>
              <a:t>希尔排序第三轮后</a:t>
            </a:r>
            <a:r>
              <a:rPr lang="en-US" altLang="zh-CN">
                <a:ea typeface="宋体" charset="-122"/>
              </a:rPr>
              <a:t>~~");</a:t>
            </a:r>
          </a:p>
          <a:p>
            <a:pPr eaLnBrk="1" hangingPunct="1"/>
            <a:r>
              <a:rPr lang="en-US" altLang="zh-CN">
                <a:ea typeface="宋体" charset="-122"/>
              </a:rPr>
              <a:t>		//</a:t>
            </a:r>
            <a:r>
              <a:rPr lang="zh-CN" altLang="en-US">
                <a:ea typeface="宋体" charset="-122"/>
              </a:rPr>
              <a:t>因为第三轮排序，将</a:t>
            </a:r>
            <a:r>
              <a:rPr lang="en-US" altLang="zh-CN">
                <a:ea typeface="宋体" charset="-122"/>
              </a:rPr>
              <a:t>10</a:t>
            </a:r>
            <a:r>
              <a:rPr lang="zh-CN" altLang="en-US">
                <a:ea typeface="宋体" charset="-122"/>
              </a:rPr>
              <a:t>个数据分成了</a:t>
            </a:r>
            <a:r>
              <a:rPr lang="en-US" altLang="zh-CN">
                <a:ea typeface="宋体" charset="-122"/>
              </a:rPr>
              <a:t>2/2</a:t>
            </a:r>
            <a:r>
              <a:rPr lang="zh-CN" altLang="en-US">
                <a:ea typeface="宋体" charset="-122"/>
              </a:rPr>
              <a:t>个组（看</a:t>
            </a:r>
            <a:r>
              <a:rPr lang="en-US" altLang="zh-CN">
                <a:ea typeface="宋体" charset="-122"/>
              </a:rPr>
              <a:t>ppt</a:t>
            </a:r>
            <a:r>
              <a:rPr lang="zh-CN" altLang="en-US">
                <a:ea typeface="宋体" charset="-122"/>
              </a:rPr>
              <a:t>图）， 所以 </a:t>
            </a:r>
            <a:r>
              <a:rPr lang="en-US" altLang="zh-CN">
                <a:ea typeface="宋体" charset="-122"/>
              </a:rPr>
              <a:t>i = 1 ; i &lt; arr.length</a:t>
            </a:r>
          </a:p>
          <a:p>
            <a:pPr eaLnBrk="1" hangingPunct="1"/>
            <a:r>
              <a:rPr lang="en-US" altLang="zh-CN">
                <a:ea typeface="宋体" charset="-122"/>
              </a:rPr>
              <a:t>		for(int i = 1;  i &lt; arr.length; i++) {</a:t>
            </a:r>
          </a:p>
          <a:p>
            <a:pPr eaLnBrk="1" hangingPunct="1"/>
            <a:r>
              <a:rPr lang="en-US" altLang="zh-CN">
                <a:ea typeface="宋体" charset="-122"/>
              </a:rPr>
              <a:t>			// </a:t>
            </a:r>
            <a:r>
              <a:rPr lang="zh-CN" altLang="en-US">
                <a:ea typeface="宋体" charset="-122"/>
              </a:rPr>
              <a:t>遍历各组中所有的元素</a:t>
            </a:r>
            <a:r>
              <a:rPr lang="en-US" altLang="zh-CN">
                <a:ea typeface="宋体" charset="-122"/>
              </a:rPr>
              <a:t>(</a:t>
            </a:r>
            <a:r>
              <a:rPr lang="zh-CN" altLang="en-US">
                <a:ea typeface="宋体" charset="-122"/>
              </a:rPr>
              <a:t>共</a:t>
            </a:r>
            <a:r>
              <a:rPr lang="en-US" altLang="zh-CN">
                <a:ea typeface="宋体" charset="-122"/>
              </a:rPr>
              <a:t>1</a:t>
            </a:r>
            <a:r>
              <a:rPr lang="zh-CN" altLang="en-US">
                <a:ea typeface="宋体" charset="-122"/>
              </a:rPr>
              <a:t>组</a:t>
            </a:r>
            <a:r>
              <a:rPr lang="en-US" altLang="zh-CN">
                <a:ea typeface="宋体" charset="-122"/>
              </a:rPr>
              <a:t>)</a:t>
            </a:r>
          </a:p>
          <a:p>
            <a:pPr eaLnBrk="1" hangingPunct="1"/>
            <a:r>
              <a:rPr lang="en-US" altLang="zh-CN">
                <a:ea typeface="宋体" charset="-122"/>
              </a:rPr>
              <a:t>			for (int j = i - 1; j &gt;= 0; j -= 1) {</a:t>
            </a:r>
          </a:p>
          <a:p>
            <a:pPr eaLnBrk="1" hangingPunct="1"/>
            <a:r>
              <a:rPr lang="en-US" altLang="zh-CN">
                <a:ea typeface="宋体" charset="-122"/>
              </a:rPr>
              <a:t>				// </a:t>
            </a:r>
            <a:r>
              <a:rPr lang="zh-CN" altLang="en-US">
                <a:ea typeface="宋体" charset="-122"/>
              </a:rPr>
              <a:t>如果当前元素大于加上步长后的那个元素</a:t>
            </a:r>
          </a:p>
          <a:p>
            <a:pPr eaLnBrk="1" hangingPunct="1"/>
            <a:r>
              <a:rPr lang="zh-CN" altLang="en-US">
                <a:ea typeface="宋体" charset="-122"/>
              </a:rPr>
              <a:t>				</a:t>
            </a:r>
            <a:r>
              <a:rPr lang="en-US" altLang="zh-CN">
                <a:ea typeface="宋体" charset="-122"/>
              </a:rPr>
              <a:t>if (arr[j] &gt; arr[j + 1]) {</a:t>
            </a:r>
          </a:p>
          <a:p>
            <a:pPr eaLnBrk="1" hangingPunct="1"/>
            <a:r>
              <a:rPr lang="en-US" altLang="zh-CN">
                <a:ea typeface="宋体" charset="-122"/>
              </a:rPr>
              <a:t>					int temp = arr[j];</a:t>
            </a:r>
          </a:p>
          <a:p>
            <a:pPr eaLnBrk="1" hangingPunct="1"/>
            <a:r>
              <a:rPr lang="en-US" altLang="zh-CN">
                <a:ea typeface="宋体" charset="-122"/>
              </a:rPr>
              <a:t>					arr[j] = arr[j + 1];</a:t>
            </a:r>
          </a:p>
          <a:p>
            <a:pPr eaLnBrk="1" hangingPunct="1"/>
            <a:r>
              <a:rPr lang="en-US" altLang="zh-CN">
                <a:ea typeface="宋体" charset="-122"/>
              </a:rPr>
              <a:t>					arr[j + 1] = temp;</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System.out.println(Arrays.toString(arr));*/</a:t>
            </a: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	/**</a:t>
            </a:r>
          </a:p>
          <a:p>
            <a:pPr eaLnBrk="1" hangingPunct="1"/>
            <a:r>
              <a:rPr lang="en-US" altLang="zh-CN">
                <a:ea typeface="宋体" charset="-122"/>
              </a:rPr>
              <a:t>	 * </a:t>
            </a:r>
            <a:r>
              <a:rPr lang="zh-CN" altLang="en-US">
                <a:ea typeface="宋体" charset="-122"/>
              </a:rPr>
              <a:t>希尔排序</a:t>
            </a:r>
            <a:r>
              <a:rPr lang="en-US" altLang="zh-CN">
                <a:ea typeface="宋体" charset="-122"/>
              </a:rPr>
              <a:t>: </a:t>
            </a:r>
            <a:r>
              <a:rPr lang="zh-CN" altLang="en-US">
                <a:ea typeface="宋体" charset="-122"/>
              </a:rPr>
              <a:t>对有序序列在插入时采用交换法</a:t>
            </a:r>
          </a:p>
          <a:p>
            <a:pPr eaLnBrk="1" hangingPunct="1"/>
            <a:r>
              <a:rPr lang="zh-CN" altLang="en-US">
                <a:ea typeface="宋体" charset="-122"/>
              </a:rPr>
              <a:t>	 * </a:t>
            </a:r>
            <a:r>
              <a:rPr lang="en-US" altLang="zh-CN">
                <a:ea typeface="宋体" charset="-122"/>
              </a:rPr>
              <a:t>@param arr</a:t>
            </a:r>
          </a:p>
          <a:p>
            <a:pPr eaLnBrk="1" hangingPunct="1"/>
            <a:r>
              <a:rPr lang="en-US" altLang="zh-CN">
                <a:ea typeface="宋体" charset="-122"/>
              </a:rPr>
              <a:t>	 */</a:t>
            </a:r>
          </a:p>
          <a:p>
            <a:pPr eaLnBrk="1" hangingPunct="1"/>
            <a:r>
              <a:rPr lang="en-US" altLang="zh-CN">
                <a:ea typeface="宋体" charset="-122"/>
              </a:rPr>
              <a:t>	public static void shellSort(int[] arr) {</a:t>
            </a:r>
          </a:p>
          <a:p>
            <a:pPr eaLnBrk="1" hangingPunct="1"/>
            <a:r>
              <a:rPr lang="en-US" altLang="zh-CN">
                <a:ea typeface="宋体" charset="-122"/>
              </a:rPr>
              <a:t>		// </a:t>
            </a:r>
            <a:r>
              <a:rPr lang="zh-CN" altLang="en-US">
                <a:ea typeface="宋体" charset="-122"/>
              </a:rPr>
              <a:t>遍历所有的步长</a:t>
            </a:r>
          </a:p>
          <a:p>
            <a:pPr eaLnBrk="1" hangingPunct="1"/>
            <a:r>
              <a:rPr lang="zh-CN" altLang="en-US">
                <a:ea typeface="宋体" charset="-122"/>
              </a:rPr>
              <a:t>		</a:t>
            </a:r>
            <a:r>
              <a:rPr lang="en-US" altLang="zh-CN">
                <a:ea typeface="宋体" charset="-122"/>
              </a:rPr>
              <a:t>for (int d = arr.length / 2; d &gt; 0; d /= 2) {</a:t>
            </a:r>
          </a:p>
          <a:p>
            <a:pPr eaLnBrk="1" hangingPunct="1"/>
            <a:r>
              <a:rPr lang="en-US" altLang="zh-CN">
                <a:ea typeface="宋体" charset="-122"/>
              </a:rPr>
              <a:t>			// </a:t>
            </a:r>
            <a:r>
              <a:rPr lang="zh-CN" altLang="en-US">
                <a:ea typeface="宋体" charset="-122"/>
              </a:rPr>
              <a:t>遍历所有有元素</a:t>
            </a:r>
          </a:p>
          <a:p>
            <a:pPr eaLnBrk="1" hangingPunct="1"/>
            <a:r>
              <a:rPr lang="zh-CN" altLang="en-US">
                <a:ea typeface="宋体" charset="-122"/>
              </a:rPr>
              <a:t>			</a:t>
            </a:r>
            <a:r>
              <a:rPr lang="en-US" altLang="zh-CN">
                <a:ea typeface="宋体" charset="-122"/>
              </a:rPr>
              <a:t>for (int i = d; i &lt; arr.length; i++) {</a:t>
            </a:r>
          </a:p>
          <a:p>
            <a:pPr eaLnBrk="1" hangingPunct="1"/>
            <a:r>
              <a:rPr lang="en-US" altLang="zh-CN">
                <a:ea typeface="宋体" charset="-122"/>
              </a:rPr>
              <a:t>				// </a:t>
            </a:r>
            <a:r>
              <a:rPr lang="zh-CN" altLang="en-US">
                <a:ea typeface="宋体" charset="-122"/>
              </a:rPr>
              <a:t>遍历本组中所有的元素</a:t>
            </a:r>
          </a:p>
          <a:p>
            <a:pPr eaLnBrk="1" hangingPunct="1"/>
            <a:r>
              <a:rPr lang="zh-CN" altLang="en-US">
                <a:ea typeface="宋体" charset="-122"/>
              </a:rPr>
              <a:t>				</a:t>
            </a:r>
            <a:r>
              <a:rPr lang="en-US" altLang="zh-CN">
                <a:ea typeface="宋体" charset="-122"/>
              </a:rPr>
              <a:t>for (int j = i - d; j &gt;= 0; j -= d) {</a:t>
            </a:r>
          </a:p>
          <a:p>
            <a:pPr eaLnBrk="1" hangingPunct="1"/>
            <a:r>
              <a:rPr lang="en-US" altLang="zh-CN">
                <a:ea typeface="宋体" charset="-122"/>
              </a:rPr>
              <a:t>					// </a:t>
            </a:r>
            <a:r>
              <a:rPr lang="zh-CN" altLang="en-US">
                <a:ea typeface="宋体" charset="-122"/>
              </a:rPr>
              <a:t>如果当前元素大于加上步长后的那个元素</a:t>
            </a:r>
          </a:p>
          <a:p>
            <a:pPr eaLnBrk="1" hangingPunct="1"/>
            <a:r>
              <a:rPr lang="zh-CN" altLang="en-US">
                <a:ea typeface="宋体" charset="-122"/>
              </a:rPr>
              <a:t>					</a:t>
            </a:r>
            <a:r>
              <a:rPr lang="en-US" altLang="zh-CN">
                <a:ea typeface="宋体" charset="-122"/>
              </a:rPr>
              <a:t>if (arr[j] &gt; arr[j + d]) {</a:t>
            </a:r>
          </a:p>
          <a:p>
            <a:pPr eaLnBrk="1" hangingPunct="1"/>
            <a:r>
              <a:rPr lang="en-US" altLang="zh-CN">
                <a:ea typeface="宋体" charset="-122"/>
              </a:rPr>
              <a:t>						int temp = arr[j];</a:t>
            </a:r>
          </a:p>
          <a:p>
            <a:pPr eaLnBrk="1" hangingPunct="1"/>
            <a:r>
              <a:rPr lang="en-US" altLang="zh-CN">
                <a:ea typeface="宋体" charset="-122"/>
              </a:rPr>
              <a:t>						arr[j] = arr[j + d];</a:t>
            </a:r>
          </a:p>
          <a:p>
            <a:pPr eaLnBrk="1" hangingPunct="1"/>
            <a:r>
              <a:rPr lang="en-US" altLang="zh-CN">
                <a:ea typeface="宋体" charset="-122"/>
              </a:rPr>
              <a:t>						arr[j + d] = temp;</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 </a:t>
            </a:r>
            <a:r>
              <a:rPr lang="zh-CN" altLang="en-US">
                <a:ea typeface="宋体" charset="-122"/>
              </a:rPr>
              <a:t>希尔排序</a:t>
            </a:r>
            <a:r>
              <a:rPr lang="en-US" altLang="zh-CN">
                <a:ea typeface="宋体" charset="-122"/>
              </a:rPr>
              <a:t>: </a:t>
            </a:r>
            <a:r>
              <a:rPr lang="zh-CN" altLang="en-US">
                <a:ea typeface="宋体" charset="-122"/>
              </a:rPr>
              <a:t>对有序序列在插入时采用移动法</a:t>
            </a:r>
          </a:p>
          <a:p>
            <a:pPr eaLnBrk="1" hangingPunct="1"/>
            <a:r>
              <a:rPr lang="zh-CN" altLang="en-US">
                <a:ea typeface="宋体" charset="-122"/>
              </a:rPr>
              <a:t>	 * </a:t>
            </a:r>
            <a:r>
              <a:rPr lang="en-US" altLang="zh-CN">
                <a:ea typeface="宋体" charset="-122"/>
              </a:rPr>
              <a:t>@param arr</a:t>
            </a:r>
          </a:p>
          <a:p>
            <a:pPr eaLnBrk="1" hangingPunct="1"/>
            <a:r>
              <a:rPr lang="en-US" altLang="zh-CN">
                <a:ea typeface="宋体" charset="-122"/>
              </a:rPr>
              <a:t>	 */</a:t>
            </a:r>
          </a:p>
          <a:p>
            <a:pPr eaLnBrk="1" hangingPunct="1"/>
            <a:r>
              <a:rPr lang="en-US" altLang="zh-CN">
                <a:ea typeface="宋体" charset="-122"/>
              </a:rPr>
              <a:t>	public static void shellSort2(int[] arr) {</a:t>
            </a:r>
          </a:p>
          <a:p>
            <a:pPr eaLnBrk="1" hangingPunct="1"/>
            <a:r>
              <a:rPr lang="en-US" altLang="zh-CN">
                <a:ea typeface="宋体" charset="-122"/>
              </a:rPr>
              <a:t>		// </a:t>
            </a:r>
            <a:r>
              <a:rPr lang="zh-CN" altLang="en-US">
                <a:ea typeface="宋体" charset="-122"/>
              </a:rPr>
              <a:t>增量</a:t>
            </a:r>
            <a:r>
              <a:rPr lang="en-US" altLang="zh-CN">
                <a:ea typeface="宋体" charset="-122"/>
              </a:rPr>
              <a:t>gap</a:t>
            </a:r>
            <a:r>
              <a:rPr lang="zh-CN" altLang="en-US">
                <a:ea typeface="宋体" charset="-122"/>
              </a:rPr>
              <a:t>，并逐步缩小增量</a:t>
            </a:r>
          </a:p>
          <a:p>
            <a:pPr eaLnBrk="1" hangingPunct="1"/>
            <a:r>
              <a:rPr lang="zh-CN" altLang="en-US">
                <a:ea typeface="宋体" charset="-122"/>
              </a:rPr>
              <a:t>		</a:t>
            </a:r>
            <a:r>
              <a:rPr lang="en-US" altLang="zh-CN">
                <a:ea typeface="宋体" charset="-122"/>
              </a:rPr>
              <a:t>for (int gap = arr.length / 2; gap &gt; 0; gap /= 2) {</a:t>
            </a:r>
          </a:p>
          <a:p>
            <a:pPr eaLnBrk="1" hangingPunct="1"/>
            <a:r>
              <a:rPr lang="en-US" altLang="zh-CN">
                <a:ea typeface="宋体" charset="-122"/>
              </a:rPr>
              <a:t>			// </a:t>
            </a:r>
            <a:r>
              <a:rPr lang="zh-CN" altLang="en-US">
                <a:ea typeface="宋体" charset="-122"/>
              </a:rPr>
              <a:t>从第</a:t>
            </a:r>
            <a:r>
              <a:rPr lang="en-US" altLang="zh-CN">
                <a:ea typeface="宋体" charset="-122"/>
              </a:rPr>
              <a:t>gap</a:t>
            </a:r>
            <a:r>
              <a:rPr lang="zh-CN" altLang="en-US">
                <a:ea typeface="宋体" charset="-122"/>
              </a:rPr>
              <a:t>个元素，逐个对其所在组进行直接插入排序操作</a:t>
            </a:r>
          </a:p>
          <a:p>
            <a:pPr eaLnBrk="1" hangingPunct="1"/>
            <a:r>
              <a:rPr lang="zh-CN" altLang="en-US">
                <a:ea typeface="宋体" charset="-122"/>
              </a:rPr>
              <a:t>			</a:t>
            </a:r>
            <a:r>
              <a:rPr lang="en-US" altLang="zh-CN">
                <a:ea typeface="宋体" charset="-122"/>
              </a:rPr>
              <a:t>for (int i = gap; i &lt; arr.length; i++) {</a:t>
            </a:r>
          </a:p>
          <a:p>
            <a:pPr eaLnBrk="1" hangingPunct="1"/>
            <a:r>
              <a:rPr lang="en-US" altLang="zh-CN">
                <a:ea typeface="宋体" charset="-122"/>
              </a:rPr>
              <a:t>				int j = i;</a:t>
            </a:r>
          </a:p>
          <a:p>
            <a:pPr eaLnBrk="1" hangingPunct="1"/>
            <a:r>
              <a:rPr lang="en-US" altLang="zh-CN">
                <a:ea typeface="宋体" charset="-122"/>
              </a:rPr>
              <a:t>				int temp = arr[j];</a:t>
            </a:r>
          </a:p>
          <a:p>
            <a:pPr eaLnBrk="1" hangingPunct="1"/>
            <a:r>
              <a:rPr lang="en-US" altLang="zh-CN">
                <a:ea typeface="宋体" charset="-122"/>
              </a:rPr>
              <a:t>				if (arr[j] &lt; arr[j - gap]) {</a:t>
            </a:r>
          </a:p>
          <a:p>
            <a:pPr eaLnBrk="1" hangingPunct="1"/>
            <a:r>
              <a:rPr lang="en-US" altLang="zh-CN">
                <a:ea typeface="宋体" charset="-122"/>
              </a:rPr>
              <a:t>					while (j - gap &gt;= 0 &amp;&amp; temp &lt; arr[j - gap]) {</a:t>
            </a:r>
          </a:p>
          <a:p>
            <a:pPr eaLnBrk="1" hangingPunct="1"/>
            <a:r>
              <a:rPr lang="en-US" altLang="zh-CN">
                <a:ea typeface="宋体" charset="-122"/>
              </a:rPr>
              <a:t>						// </a:t>
            </a:r>
            <a:r>
              <a:rPr lang="zh-CN" altLang="en-US">
                <a:ea typeface="宋体" charset="-122"/>
              </a:rPr>
              <a:t>移动法</a:t>
            </a:r>
          </a:p>
          <a:p>
            <a:pPr eaLnBrk="1" hangingPunct="1"/>
            <a:r>
              <a:rPr lang="zh-CN" altLang="en-US">
                <a:ea typeface="宋体" charset="-122"/>
              </a:rPr>
              <a:t>						</a:t>
            </a:r>
            <a:r>
              <a:rPr lang="en-US" altLang="zh-CN">
                <a:ea typeface="宋体" charset="-122"/>
              </a:rPr>
              <a:t>arr[j] = arr[j - gap];</a:t>
            </a:r>
          </a:p>
          <a:p>
            <a:pPr eaLnBrk="1" hangingPunct="1"/>
            <a:r>
              <a:rPr lang="en-US" altLang="zh-CN">
                <a:ea typeface="宋体" charset="-122"/>
              </a:rPr>
              <a:t>						j -= gap;</a:t>
            </a:r>
          </a:p>
          <a:p>
            <a:pPr eaLnBrk="1" hangingPunct="1"/>
            <a:r>
              <a:rPr lang="en-US" altLang="zh-CN">
                <a:ea typeface="宋体" charset="-122"/>
              </a:rPr>
              <a:t>					}</a:t>
            </a:r>
          </a:p>
          <a:p>
            <a:pPr eaLnBrk="1" hangingPunct="1"/>
            <a:r>
              <a:rPr lang="en-US" altLang="zh-CN">
                <a:ea typeface="宋体" charset="-122"/>
              </a:rPr>
              <a:t>					arr[j] = temp;</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a:t>
            </a:r>
          </a:p>
          <a:p>
            <a:pPr eaLnBrk="1" hangingPunct="1"/>
            <a:r>
              <a:rPr lang="en-US" altLang="zh-CN">
                <a:ea typeface="宋体" charset="-122"/>
              </a:rPr>
              <a:t>	//</a:t>
            </a:r>
            <a:r>
              <a:rPr lang="zh-CN" altLang="en-US">
                <a:ea typeface="宋体" charset="-122"/>
              </a:rPr>
              <a:t>简单的插入排序</a:t>
            </a:r>
          </a:p>
          <a:p>
            <a:pPr eaLnBrk="1" hangingPunct="1"/>
            <a:r>
              <a:rPr lang="zh-CN" altLang="en-US">
                <a:ea typeface="宋体" charset="-122"/>
              </a:rPr>
              <a:t>	</a:t>
            </a:r>
            <a:r>
              <a:rPr lang="en-US" altLang="zh-CN">
                <a:ea typeface="宋体" charset="-122"/>
              </a:rPr>
              <a:t>public static void insertSort(int[] arr) {</a:t>
            </a:r>
          </a:p>
          <a:p>
            <a:pPr eaLnBrk="1" hangingPunct="1"/>
            <a:endParaRPr lang="en-US" altLang="zh-CN">
              <a:ea typeface="宋体" charset="-122"/>
            </a:endParaRPr>
          </a:p>
          <a:p>
            <a:pPr eaLnBrk="1" hangingPunct="1"/>
            <a:r>
              <a:rPr lang="en-US" altLang="zh-CN">
                <a:ea typeface="宋体" charset="-122"/>
              </a:rPr>
              <a:t>		for (int i = 1; i &lt; arr.length; i++) {</a:t>
            </a:r>
          </a:p>
          <a:p>
            <a:pPr eaLnBrk="1" hangingPunct="1"/>
            <a:r>
              <a:rPr lang="en-US" altLang="zh-CN">
                <a:ea typeface="宋体" charset="-122"/>
              </a:rPr>
              <a:t>			int insertVal = arr[i];</a:t>
            </a:r>
          </a:p>
          <a:p>
            <a:pPr eaLnBrk="1" hangingPunct="1"/>
            <a:r>
              <a:rPr lang="en-US" altLang="zh-CN">
                <a:ea typeface="宋体" charset="-122"/>
              </a:rPr>
              <a:t>			int insertIndex = i - 1; // </a:t>
            </a:r>
            <a:r>
              <a:rPr lang="zh-CN" altLang="en-US">
                <a:ea typeface="宋体" charset="-122"/>
              </a:rPr>
              <a:t>表示有序表的最后这个元素的下标</a:t>
            </a:r>
          </a:p>
          <a:p>
            <a:pPr eaLnBrk="1" hangingPunct="1"/>
            <a:r>
              <a:rPr lang="zh-CN" altLang="en-US">
                <a:ea typeface="宋体" charset="-122"/>
              </a:rPr>
              <a:t>			</a:t>
            </a:r>
            <a:r>
              <a:rPr lang="en-US" altLang="zh-CN">
                <a:ea typeface="宋体" charset="-122"/>
              </a:rPr>
              <a:t>// </a:t>
            </a:r>
            <a:r>
              <a:rPr lang="zh-CN" altLang="en-US">
                <a:ea typeface="宋体" charset="-122"/>
              </a:rPr>
              <a:t>还没找到位置</a:t>
            </a:r>
          </a:p>
          <a:p>
            <a:pPr eaLnBrk="1" hangingPunct="1"/>
            <a:r>
              <a:rPr lang="zh-CN" altLang="en-US">
                <a:ea typeface="宋体" charset="-122"/>
              </a:rPr>
              <a:t>			</a:t>
            </a:r>
            <a:r>
              <a:rPr lang="en-US" altLang="zh-CN">
                <a:ea typeface="宋体" charset="-122"/>
              </a:rPr>
              <a:t>while (insertIndex &gt;= 0 &amp;&amp; insertVal &lt; arr[insertIndex]) {</a:t>
            </a:r>
          </a:p>
          <a:p>
            <a:pPr eaLnBrk="1" hangingPunct="1"/>
            <a:r>
              <a:rPr lang="en-US" altLang="zh-CN">
                <a:ea typeface="宋体" charset="-122"/>
              </a:rPr>
              <a:t>				arr[insertIndex + 1] = arr[insertIndex];</a:t>
            </a:r>
          </a:p>
          <a:p>
            <a:pPr eaLnBrk="1" hangingPunct="1"/>
            <a:r>
              <a:rPr lang="en-US" altLang="zh-CN">
                <a:ea typeface="宋体" charset="-122"/>
              </a:rPr>
              <a:t>				insertIndex -= 1;</a:t>
            </a:r>
          </a:p>
          <a:p>
            <a:pPr eaLnBrk="1" hangingPunct="1"/>
            <a:r>
              <a:rPr lang="en-US" altLang="zh-CN">
                <a:ea typeface="宋体" charset="-122"/>
              </a:rPr>
              <a:t>			}</a:t>
            </a:r>
          </a:p>
          <a:p>
            <a:pPr eaLnBrk="1" hangingPunct="1"/>
            <a:r>
              <a:rPr lang="en-US" altLang="zh-CN">
                <a:ea typeface="宋体" charset="-122"/>
              </a:rPr>
              <a:t>			// </a:t>
            </a:r>
            <a:r>
              <a:rPr lang="zh-CN" altLang="en-US">
                <a:ea typeface="宋体" charset="-122"/>
              </a:rPr>
              <a:t>退出</a:t>
            </a:r>
            <a:r>
              <a:rPr lang="en-US" altLang="zh-CN">
                <a:ea typeface="宋体" charset="-122"/>
              </a:rPr>
              <a:t>while </a:t>
            </a:r>
            <a:r>
              <a:rPr lang="zh-CN" altLang="en-US">
                <a:ea typeface="宋体" charset="-122"/>
              </a:rPr>
              <a:t>说明插入的位置就找到了</a:t>
            </a:r>
          </a:p>
          <a:p>
            <a:pPr eaLnBrk="1" hangingPunct="1"/>
            <a:r>
              <a:rPr lang="zh-CN" altLang="en-US">
                <a:ea typeface="宋体" charset="-122"/>
              </a:rPr>
              <a:t>			</a:t>
            </a:r>
            <a:r>
              <a:rPr lang="en-US" altLang="zh-CN">
                <a:ea typeface="宋体" charset="-122"/>
              </a:rPr>
              <a:t>arr[insertIndex + 1] = insertVal;</a:t>
            </a:r>
          </a:p>
          <a:p>
            <a:pPr eaLnBrk="1" hangingPunct="1"/>
            <a:r>
              <a:rPr lang="en-US" altLang="zh-CN">
                <a:ea typeface="宋体" charset="-122"/>
              </a:rPr>
              <a:t>		}</a:t>
            </a:r>
          </a:p>
          <a:p>
            <a:pPr eaLnBrk="1" hangingPunct="1"/>
            <a:r>
              <a:rPr lang="en-US" altLang="zh-CN">
                <a:ea typeface="宋体" charset="-122"/>
              </a:rPr>
              <a:t>	}</a:t>
            </a:r>
          </a:p>
          <a:p>
            <a:pPr eaLnBrk="1" hangingPunct="1"/>
            <a:endParaRPr lang="en-US" altLang="zh-CN">
              <a:ea typeface="宋体" charset="-122"/>
            </a:endParaRPr>
          </a:p>
          <a:p>
            <a:pPr eaLnBrk="1" hangingPunct="1"/>
            <a:r>
              <a:rPr lang="en-US" altLang="zh-CN">
                <a:ea typeface="宋体" charset="-122"/>
              </a:rPr>
              <a:t>}</a:t>
            </a:r>
          </a:p>
          <a:p>
            <a:pPr eaLnBrk="1" hangingPunct="1"/>
            <a:endParaRPr lang="en-US" altLang="zh-CN">
              <a:ea typeface="宋体" charset="-122"/>
            </a:endParaRPr>
          </a:p>
        </p:txBody>
      </p:sp>
      <p:sp>
        <p:nvSpPr>
          <p:cNvPr id="4" name="灯片编号占位符 3"/>
          <p:cNvSpPr>
            <a:spLocks noGrp="1"/>
          </p:cNvSpPr>
          <p:nvPr>
            <p:ph type="sldNum" sz="quarter" idx="10"/>
          </p:nvPr>
        </p:nvSpPr>
        <p:spPr/>
        <p:txBody>
          <a:bodyPr/>
          <a:lstStyle/>
          <a:p>
            <a:fld id="{50640B4E-3909-4A33-A460-3E537D343403}" type="slidenum">
              <a:rPr lang="zh-CN" altLang="en-US" smtClean="0"/>
              <a:pPr/>
              <a:t>100</a:t>
            </a:fld>
            <a:endParaRPr lang="zh-CN" altLang="en-US"/>
          </a:p>
        </p:txBody>
      </p:sp>
    </p:spTree>
    <p:extLst>
      <p:ext uri="{BB962C8B-B14F-4D97-AF65-F5344CB8AC3E}">
        <p14:creationId xmlns:p14="http://schemas.microsoft.com/office/powerpoint/2010/main" val="15026401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715566" y="1744779"/>
            <a:ext cx="8109744" cy="1203924"/>
          </a:xfrm>
        </p:spPr>
        <p:txBody>
          <a:bodyPr/>
          <a:lstStyle/>
          <a:p>
            <a:r>
              <a:rPr lang="zh-CN" altLang="en-US"/>
              <a:t>单击此处编辑母版标题样式</a:t>
            </a:r>
          </a:p>
        </p:txBody>
      </p:sp>
      <p:sp>
        <p:nvSpPr>
          <p:cNvPr id="3" name="副标题 2"/>
          <p:cNvSpPr>
            <a:spLocks noGrp="1"/>
          </p:cNvSpPr>
          <p:nvPr>
            <p:ph type="subTitle" idx="1"/>
          </p:nvPr>
        </p:nvSpPr>
        <p:spPr>
          <a:xfrm>
            <a:off x="1431131" y="3182727"/>
            <a:ext cx="6678613" cy="1435347"/>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2020/8/22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2020/8/22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917134" y="224925"/>
            <a:ext cx="2146697" cy="4792291"/>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77044" y="224925"/>
            <a:ext cx="6281076" cy="4792291"/>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2020/8/22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2020/8/22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53663" y="3609171"/>
            <a:ext cx="8109744" cy="1115514"/>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53663" y="2380545"/>
            <a:ext cx="8109744" cy="1228625"/>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2020/8/22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77044" y="1310535"/>
            <a:ext cx="4213886" cy="370668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849945" y="1310535"/>
            <a:ext cx="4213886" cy="370668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2020/8/22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77044" y="1257229"/>
            <a:ext cx="4215543" cy="52395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77044" y="1781182"/>
            <a:ext cx="4215543" cy="323603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846635" y="1257229"/>
            <a:ext cx="4217199" cy="52395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846635" y="1781182"/>
            <a:ext cx="4217199" cy="323603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2020/8/22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2020/8/22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2020/8/22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77046" y="223622"/>
            <a:ext cx="3138882" cy="95169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730217" y="223625"/>
            <a:ext cx="5333614" cy="479359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77046" y="1175322"/>
            <a:ext cx="3138882" cy="384189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2020/8/22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870078" y="3931603"/>
            <a:ext cx="5724525" cy="46414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870078" y="501852"/>
            <a:ext cx="5724525" cy="336994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870078" y="4395750"/>
            <a:ext cx="5724525" cy="65916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2020/8/22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77044" y="224923"/>
            <a:ext cx="8586788" cy="936096"/>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77044" y="1310535"/>
            <a:ext cx="8586788" cy="370668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77044" y="5205734"/>
            <a:ext cx="2226204" cy="299031"/>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2020/8/22</a:t>
            </a:fld>
            <a:endParaRPr lang="zh-CN" altLang="en-US"/>
          </a:p>
        </p:txBody>
      </p:sp>
      <p:sp>
        <p:nvSpPr>
          <p:cNvPr id="5" name="页脚占位符 4"/>
          <p:cNvSpPr>
            <a:spLocks noGrp="1"/>
          </p:cNvSpPr>
          <p:nvPr>
            <p:ph type="ftr" sz="quarter" idx="3"/>
          </p:nvPr>
        </p:nvSpPr>
        <p:spPr>
          <a:xfrm>
            <a:off x="3259799" y="5205734"/>
            <a:ext cx="3021277" cy="299031"/>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837627" y="5205734"/>
            <a:ext cx="2226204" cy="299031"/>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notesSlide" Target="../notesSlides/notesSlide99.xml"/><Relationship Id="rId2" Type="http://schemas.openxmlformats.org/officeDocument/2006/relationships/slideLayout" Target="../slideLayouts/slideLayout2.xml"/><Relationship Id="rId1" Type="http://schemas.openxmlformats.org/officeDocument/2006/relationships/vmlDrawing" Target="../drawings/vmlDrawing38.vml"/><Relationship Id="rId6" Type="http://schemas.openxmlformats.org/officeDocument/2006/relationships/image" Target="../media/image115.wmf"/><Relationship Id="rId5" Type="http://schemas.openxmlformats.org/officeDocument/2006/relationships/oleObject" Target="../embeddings/oleObject55.bin"/><Relationship Id="rId4" Type="http://schemas.openxmlformats.org/officeDocument/2006/relationships/image" Target="../media/image109.png"/></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notesSlide" Target="../notesSlides/notesSlide101.xml"/><Relationship Id="rId2" Type="http://schemas.openxmlformats.org/officeDocument/2006/relationships/slideLayout" Target="../slideLayouts/slideLayout2.xml"/><Relationship Id="rId1" Type="http://schemas.openxmlformats.org/officeDocument/2006/relationships/vmlDrawing" Target="../drawings/vmlDrawing39.vml"/><Relationship Id="rId6" Type="http://schemas.openxmlformats.org/officeDocument/2006/relationships/image" Target="../media/image116.wmf"/><Relationship Id="rId5" Type="http://schemas.openxmlformats.org/officeDocument/2006/relationships/oleObject" Target="../embeddings/oleObject56.bin"/><Relationship Id="rId4" Type="http://schemas.openxmlformats.org/officeDocument/2006/relationships/image" Target="../media/image117.jpeg"/></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notesSlide" Target="../notesSlides/notesSlide104.xml"/><Relationship Id="rId2" Type="http://schemas.openxmlformats.org/officeDocument/2006/relationships/slideLayout" Target="../slideLayouts/slideLayout2.xml"/><Relationship Id="rId1" Type="http://schemas.openxmlformats.org/officeDocument/2006/relationships/vmlDrawing" Target="../drawings/vmlDrawing40.vml"/><Relationship Id="rId6" Type="http://schemas.openxmlformats.org/officeDocument/2006/relationships/image" Target="../media/image118.wmf"/><Relationship Id="rId5" Type="http://schemas.openxmlformats.org/officeDocument/2006/relationships/oleObject" Target="../embeddings/oleObject57.bin"/><Relationship Id="rId4" Type="http://schemas.openxmlformats.org/officeDocument/2006/relationships/image" Target="../media/image119.png"/></Relationships>
</file>

<file path=ppt/slides/_rels/slide106.xml.rels><?xml version="1.0" encoding="UTF-8" standalone="yes"?>
<Relationships xmlns="http://schemas.openxmlformats.org/package/2006/relationships"><Relationship Id="rId8" Type="http://schemas.openxmlformats.org/officeDocument/2006/relationships/oleObject" Target="../embeddings/oleObject59.bin"/><Relationship Id="rId3" Type="http://schemas.openxmlformats.org/officeDocument/2006/relationships/notesSlide" Target="../notesSlides/notesSlide105.xml"/><Relationship Id="rId7" Type="http://schemas.openxmlformats.org/officeDocument/2006/relationships/image" Target="../media/image120.wmf"/><Relationship Id="rId2" Type="http://schemas.openxmlformats.org/officeDocument/2006/relationships/slideLayout" Target="../slideLayouts/slideLayout2.xml"/><Relationship Id="rId1" Type="http://schemas.openxmlformats.org/officeDocument/2006/relationships/vmlDrawing" Target="../drawings/vmlDrawing41.vml"/><Relationship Id="rId6" Type="http://schemas.openxmlformats.org/officeDocument/2006/relationships/oleObject" Target="../embeddings/oleObject58.bin"/><Relationship Id="rId5" Type="http://schemas.openxmlformats.org/officeDocument/2006/relationships/image" Target="../media/image123.png"/><Relationship Id="rId4" Type="http://schemas.openxmlformats.org/officeDocument/2006/relationships/image" Target="../media/image122.png"/><Relationship Id="rId9" Type="http://schemas.openxmlformats.org/officeDocument/2006/relationships/image" Target="../media/image121.wmf"/></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hyperlink" Target="https://baike.baidu.com/item/%E5%9F%BA%E6%95%B0%E6%8E%92%E5%BA%8F/7875498" TargetMode="External"/><Relationship Id="rId2" Type="http://schemas.openxmlformats.org/officeDocument/2006/relationships/notesSlide" Target="../notesSlides/notesSlide107.xml"/><Relationship Id="rId1" Type="http://schemas.openxmlformats.org/officeDocument/2006/relationships/slideLayout" Target="../slideLayouts/slideLayout2.xml"/><Relationship Id="rId5" Type="http://schemas.openxmlformats.org/officeDocument/2006/relationships/hyperlink" Target="http://www.cnblogs.com/skywang12345/p/3602737.html" TargetMode="External"/><Relationship Id="rId4" Type="http://schemas.openxmlformats.org/officeDocument/2006/relationships/hyperlink" Target="https://baike.baidu.com/item/%E5%85%83%E7%B4%A0%E5%88%86%E9%85%8D/2107419" TargetMode="Externa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s://baike.baidu.com/item/%E6%95%B0%E6%8D%AE"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hyperlink" Target="https://www.baidu.com/s?wd=%E6%95%B0%E6%8D%AE%E7%BB%93%E6%9E%84&amp;tn=SE_PcZhidaonwhc_ngpagmjz&amp;rsv_dl=gh_pc_zhidao" TargetMode="External"/></Relationships>
</file>

<file path=ppt/slides/_rels/slide110.xml.rels><?xml version="1.0" encoding="UTF-8" standalone="yes"?>
<Relationships xmlns="http://schemas.openxmlformats.org/package/2006/relationships"><Relationship Id="rId3" Type="http://schemas.openxmlformats.org/officeDocument/2006/relationships/notesSlide" Target="../notesSlides/notesSlide109.xml"/><Relationship Id="rId2" Type="http://schemas.openxmlformats.org/officeDocument/2006/relationships/slideLayout" Target="../slideLayouts/slideLayout2.xml"/><Relationship Id="rId1" Type="http://schemas.openxmlformats.org/officeDocument/2006/relationships/vmlDrawing" Target="../drawings/vmlDrawing42.vml"/><Relationship Id="rId5" Type="http://schemas.openxmlformats.org/officeDocument/2006/relationships/image" Target="../media/image124.wmf"/><Relationship Id="rId4" Type="http://schemas.openxmlformats.org/officeDocument/2006/relationships/oleObject" Target="../embeddings/oleObject60.bin"/></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notesSlide" Target="../notesSlides/notesSlide112.xml"/><Relationship Id="rId2" Type="http://schemas.openxmlformats.org/officeDocument/2006/relationships/slideLayout" Target="../slideLayouts/slideLayout2.xml"/><Relationship Id="rId1" Type="http://schemas.openxmlformats.org/officeDocument/2006/relationships/vmlDrawing" Target="../drawings/vmlDrawing43.vml"/><Relationship Id="rId6" Type="http://schemas.openxmlformats.org/officeDocument/2006/relationships/image" Target="../media/image125.wmf"/><Relationship Id="rId5" Type="http://schemas.openxmlformats.org/officeDocument/2006/relationships/oleObject" Target="../embeddings/oleObject61.bin"/><Relationship Id="rId4" Type="http://schemas.openxmlformats.org/officeDocument/2006/relationships/hyperlink" Target="https://code.i-harness.com/zh-CN/q/e98fa9" TargetMode="External"/></Relationships>
</file>

<file path=ppt/slides/_rels/slide114.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notesSlide" Target="../notesSlides/notesSlide116.xml"/><Relationship Id="rId2" Type="http://schemas.openxmlformats.org/officeDocument/2006/relationships/slideLayout" Target="../slideLayouts/slideLayout2.xml"/><Relationship Id="rId1" Type="http://schemas.openxmlformats.org/officeDocument/2006/relationships/vmlDrawing" Target="../drawings/vmlDrawing44.vml"/><Relationship Id="rId6" Type="http://schemas.openxmlformats.org/officeDocument/2006/relationships/image" Target="../media/image127.wmf"/><Relationship Id="rId5" Type="http://schemas.openxmlformats.org/officeDocument/2006/relationships/oleObject" Target="../embeddings/oleObject62.bin"/><Relationship Id="rId4" Type="http://schemas.openxmlformats.org/officeDocument/2006/relationships/image" Target="../media/image128.png"/></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3" Type="http://schemas.openxmlformats.org/officeDocument/2006/relationships/notesSlide" Target="../notesSlides/notesSlide118.xml"/><Relationship Id="rId7" Type="http://schemas.openxmlformats.org/officeDocument/2006/relationships/image" Target="../media/image129.wmf"/><Relationship Id="rId2" Type="http://schemas.openxmlformats.org/officeDocument/2006/relationships/slideLayout" Target="../slideLayouts/slideLayout2.xml"/><Relationship Id="rId1" Type="http://schemas.openxmlformats.org/officeDocument/2006/relationships/vmlDrawing" Target="../drawings/vmlDrawing45.vml"/><Relationship Id="rId6" Type="http://schemas.openxmlformats.org/officeDocument/2006/relationships/oleObject" Target="../embeddings/oleObject63.bin"/><Relationship Id="rId5" Type="http://schemas.openxmlformats.org/officeDocument/2006/relationships/image" Target="../media/image131.png"/><Relationship Id="rId4" Type="http://schemas.openxmlformats.org/officeDocument/2006/relationships/image" Target="../media/image130.png"/></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8" Type="http://schemas.openxmlformats.org/officeDocument/2006/relationships/image" Target="../media/image133.png"/><Relationship Id="rId3" Type="http://schemas.openxmlformats.org/officeDocument/2006/relationships/notesSlide" Target="../notesSlides/notesSlide121.xml"/><Relationship Id="rId7" Type="http://schemas.openxmlformats.org/officeDocument/2006/relationships/hyperlink" Target="https://baike.baidu.com/item/%E4%B8%AD%E5%A4%96%E6%AF%94/7590939" TargetMode="External"/><Relationship Id="rId2" Type="http://schemas.openxmlformats.org/officeDocument/2006/relationships/slideLayout" Target="../slideLayouts/slideLayout2.xml"/><Relationship Id="rId1" Type="http://schemas.openxmlformats.org/officeDocument/2006/relationships/vmlDrawing" Target="../drawings/vmlDrawing46.vml"/><Relationship Id="rId6" Type="http://schemas.openxmlformats.org/officeDocument/2006/relationships/hyperlink" Target="https://baike.baidu.com/item/%E9%BB%84%E9%87%91%E5%88%86%E5%89%B2/115896" TargetMode="External"/><Relationship Id="rId5" Type="http://schemas.openxmlformats.org/officeDocument/2006/relationships/hyperlink" Target="https://baike.baidu.com/item/0.618" TargetMode="External"/><Relationship Id="rId10" Type="http://schemas.openxmlformats.org/officeDocument/2006/relationships/image" Target="../media/image132.wmf"/><Relationship Id="rId4" Type="http://schemas.openxmlformats.org/officeDocument/2006/relationships/hyperlink" Target="https://baike.baidu.com/item/%E7%BA%BF%E6%AE%B5/8679802" TargetMode="External"/><Relationship Id="rId9" Type="http://schemas.openxmlformats.org/officeDocument/2006/relationships/oleObject" Target="../embeddings/oleObject64.bin"/></Relationships>
</file>

<file path=ppt/slides/_rels/slide123.xml.rels><?xml version="1.0" encoding="UTF-8" standalone="yes"?>
<Relationships xmlns="http://schemas.openxmlformats.org/package/2006/relationships"><Relationship Id="rId3" Type="http://schemas.openxmlformats.org/officeDocument/2006/relationships/notesSlide" Target="../notesSlides/notesSlide122.xml"/><Relationship Id="rId2" Type="http://schemas.openxmlformats.org/officeDocument/2006/relationships/slideLayout" Target="../slideLayouts/slideLayout2.xml"/><Relationship Id="rId1" Type="http://schemas.openxmlformats.org/officeDocument/2006/relationships/vmlDrawing" Target="../drawings/vmlDrawing47.vml"/><Relationship Id="rId6" Type="http://schemas.openxmlformats.org/officeDocument/2006/relationships/image" Target="../media/image134.wmf"/><Relationship Id="rId5" Type="http://schemas.openxmlformats.org/officeDocument/2006/relationships/oleObject" Target="../embeddings/oleObject65.bin"/><Relationship Id="rId4" Type="http://schemas.openxmlformats.org/officeDocument/2006/relationships/image" Target="../media/image135.png"/></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8" Type="http://schemas.openxmlformats.org/officeDocument/2006/relationships/image" Target="../media/image138.png"/><Relationship Id="rId3" Type="http://schemas.openxmlformats.org/officeDocument/2006/relationships/notesSlide" Target="../notesSlides/notesSlide126.xml"/><Relationship Id="rId7" Type="http://schemas.openxmlformats.org/officeDocument/2006/relationships/hyperlink" Target="https://baike.baidu.com/item/%E6%95%B0%E7%BB%84" TargetMode="External"/><Relationship Id="rId12" Type="http://schemas.openxmlformats.org/officeDocument/2006/relationships/image" Target="../media/image137.wmf"/><Relationship Id="rId2" Type="http://schemas.openxmlformats.org/officeDocument/2006/relationships/slideLayout" Target="../slideLayouts/slideLayout2.xml"/><Relationship Id="rId1" Type="http://schemas.openxmlformats.org/officeDocument/2006/relationships/vmlDrawing" Target="../drawings/vmlDrawing48.vml"/><Relationship Id="rId6" Type="http://schemas.openxmlformats.org/officeDocument/2006/relationships/hyperlink" Target="https://baike.baidu.com/item/%E6%95%A3%E5%88%97%E5%87%BD%E6%95%B0" TargetMode="External"/><Relationship Id="rId11" Type="http://schemas.openxmlformats.org/officeDocument/2006/relationships/oleObject" Target="../embeddings/oleObject67.bin"/><Relationship Id="rId5" Type="http://schemas.openxmlformats.org/officeDocument/2006/relationships/hyperlink" Target="https://baike.baidu.com/item/%E6%95%B0%E6%8D%AE%E7%BB%93%E6%9E%84/1450" TargetMode="External"/><Relationship Id="rId10" Type="http://schemas.openxmlformats.org/officeDocument/2006/relationships/image" Target="../media/image136.wmf"/><Relationship Id="rId4" Type="http://schemas.openxmlformats.org/officeDocument/2006/relationships/hyperlink" Target="https://baike.baidu.com/item/%E6%95%A3%E5%88%97%E8%A1%A8" TargetMode="External"/><Relationship Id="rId9" Type="http://schemas.openxmlformats.org/officeDocument/2006/relationships/oleObject" Target="../embeddings/oleObject66.bin"/></Relationships>
</file>

<file path=ppt/slides/_rels/slide128.xml.rels><?xml version="1.0" encoding="UTF-8" standalone="yes"?>
<Relationships xmlns="http://schemas.openxmlformats.org/package/2006/relationships"><Relationship Id="rId8" Type="http://schemas.openxmlformats.org/officeDocument/2006/relationships/image" Target="../media/image148.png"/><Relationship Id="rId13" Type="http://schemas.openxmlformats.org/officeDocument/2006/relationships/image" Target="../media/image140.wmf"/><Relationship Id="rId18" Type="http://schemas.openxmlformats.org/officeDocument/2006/relationships/oleObject" Target="../embeddings/oleObject72.bin"/><Relationship Id="rId3" Type="http://schemas.openxmlformats.org/officeDocument/2006/relationships/notesSlide" Target="../notesSlides/notesSlide127.xml"/><Relationship Id="rId21" Type="http://schemas.openxmlformats.org/officeDocument/2006/relationships/image" Target="../media/image144.wmf"/><Relationship Id="rId7" Type="http://schemas.openxmlformats.org/officeDocument/2006/relationships/image" Target="../media/image147.png"/><Relationship Id="rId12" Type="http://schemas.openxmlformats.org/officeDocument/2006/relationships/oleObject" Target="../embeddings/oleObject69.bin"/><Relationship Id="rId17" Type="http://schemas.openxmlformats.org/officeDocument/2006/relationships/image" Target="../media/image142.wmf"/><Relationship Id="rId2" Type="http://schemas.openxmlformats.org/officeDocument/2006/relationships/slideLayout" Target="../slideLayouts/slideLayout2.xml"/><Relationship Id="rId16" Type="http://schemas.openxmlformats.org/officeDocument/2006/relationships/oleObject" Target="../embeddings/oleObject71.bin"/><Relationship Id="rId20" Type="http://schemas.openxmlformats.org/officeDocument/2006/relationships/oleObject" Target="../embeddings/oleObject73.bin"/><Relationship Id="rId1" Type="http://schemas.openxmlformats.org/officeDocument/2006/relationships/vmlDrawing" Target="../drawings/vmlDrawing49.vml"/><Relationship Id="rId6" Type="http://schemas.openxmlformats.org/officeDocument/2006/relationships/image" Target="../media/image146.png"/><Relationship Id="rId11" Type="http://schemas.openxmlformats.org/officeDocument/2006/relationships/image" Target="../media/image151.png"/><Relationship Id="rId5" Type="http://schemas.openxmlformats.org/officeDocument/2006/relationships/image" Target="../media/image139.wmf"/><Relationship Id="rId15" Type="http://schemas.openxmlformats.org/officeDocument/2006/relationships/image" Target="../media/image141.wmf"/><Relationship Id="rId23" Type="http://schemas.openxmlformats.org/officeDocument/2006/relationships/image" Target="../media/image145.wmf"/><Relationship Id="rId10" Type="http://schemas.openxmlformats.org/officeDocument/2006/relationships/image" Target="../media/image150.png"/><Relationship Id="rId19" Type="http://schemas.openxmlformats.org/officeDocument/2006/relationships/image" Target="../media/image143.wmf"/><Relationship Id="rId4" Type="http://schemas.openxmlformats.org/officeDocument/2006/relationships/oleObject" Target="../embeddings/oleObject68.bin"/><Relationship Id="rId9" Type="http://schemas.openxmlformats.org/officeDocument/2006/relationships/image" Target="../media/image149.png"/><Relationship Id="rId14" Type="http://schemas.openxmlformats.org/officeDocument/2006/relationships/oleObject" Target="../embeddings/oleObject70.bin"/><Relationship Id="rId22" Type="http://schemas.openxmlformats.org/officeDocument/2006/relationships/oleObject" Target="../embeddings/oleObject74.bin"/></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image" Target="../media/image10.wmf"/><Relationship Id="rId5" Type="http://schemas.openxmlformats.org/officeDocument/2006/relationships/oleObject" Target="../embeddings/oleObject4.bin"/><Relationship Id="rId4" Type="http://schemas.openxmlformats.org/officeDocument/2006/relationships/image" Target="../media/image11.png"/></Relationships>
</file>

<file path=ppt/slides/_rels/slide130.xml.rels><?xml version="1.0" encoding="UTF-8" standalone="yes"?>
<Relationships xmlns="http://schemas.openxmlformats.org/package/2006/relationships"><Relationship Id="rId3" Type="http://schemas.openxmlformats.org/officeDocument/2006/relationships/notesSlide" Target="../notesSlides/notesSlide129.xml"/><Relationship Id="rId2" Type="http://schemas.openxmlformats.org/officeDocument/2006/relationships/slideLayout" Target="../slideLayouts/slideLayout2.xml"/><Relationship Id="rId1" Type="http://schemas.openxmlformats.org/officeDocument/2006/relationships/vmlDrawing" Target="../drawings/vmlDrawing50.vml"/><Relationship Id="rId5" Type="http://schemas.openxmlformats.org/officeDocument/2006/relationships/image" Target="../media/image152.wmf"/><Relationship Id="rId4" Type="http://schemas.openxmlformats.org/officeDocument/2006/relationships/oleObject" Target="../embeddings/oleObject75.bin"/></Relationships>
</file>

<file path=ppt/slides/_rels/slide131.xml.rels><?xml version="1.0" encoding="UTF-8" standalone="yes"?>
<Relationships xmlns="http://schemas.openxmlformats.org/package/2006/relationships"><Relationship Id="rId3" Type="http://schemas.openxmlformats.org/officeDocument/2006/relationships/notesSlide" Target="../notesSlides/notesSlide130.xml"/><Relationship Id="rId2" Type="http://schemas.openxmlformats.org/officeDocument/2006/relationships/slideLayout" Target="../slideLayouts/slideLayout2.xml"/><Relationship Id="rId1" Type="http://schemas.openxmlformats.org/officeDocument/2006/relationships/vmlDrawing" Target="../drawings/vmlDrawing51.vml"/><Relationship Id="rId6" Type="http://schemas.openxmlformats.org/officeDocument/2006/relationships/image" Target="../media/image153.wmf"/><Relationship Id="rId5" Type="http://schemas.openxmlformats.org/officeDocument/2006/relationships/oleObject" Target="../embeddings/oleObject76.bin"/><Relationship Id="rId4" Type="http://schemas.openxmlformats.org/officeDocument/2006/relationships/image" Target="../media/image154.png"/></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8" Type="http://schemas.openxmlformats.org/officeDocument/2006/relationships/oleObject" Target="../embeddings/oleObject78.bin"/><Relationship Id="rId3" Type="http://schemas.openxmlformats.org/officeDocument/2006/relationships/notesSlide" Target="../notesSlides/notesSlide133.xml"/><Relationship Id="rId7" Type="http://schemas.openxmlformats.org/officeDocument/2006/relationships/image" Target="../media/image158.png"/><Relationship Id="rId2" Type="http://schemas.openxmlformats.org/officeDocument/2006/relationships/slideLayout" Target="../slideLayouts/slideLayout2.xml"/><Relationship Id="rId1" Type="http://schemas.openxmlformats.org/officeDocument/2006/relationships/vmlDrawing" Target="../drawings/vmlDrawing52.vml"/><Relationship Id="rId6" Type="http://schemas.openxmlformats.org/officeDocument/2006/relationships/image" Target="../media/image155.wmf"/><Relationship Id="rId5" Type="http://schemas.openxmlformats.org/officeDocument/2006/relationships/oleObject" Target="../embeddings/oleObject77.bin"/><Relationship Id="rId4" Type="http://schemas.openxmlformats.org/officeDocument/2006/relationships/image" Target="../media/image157.png"/><Relationship Id="rId9" Type="http://schemas.openxmlformats.org/officeDocument/2006/relationships/image" Target="../media/image156.wmf"/></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3" Type="http://schemas.openxmlformats.org/officeDocument/2006/relationships/notesSlide" Target="../notesSlides/notesSlide138.xml"/><Relationship Id="rId2" Type="http://schemas.openxmlformats.org/officeDocument/2006/relationships/slideLayout" Target="../slideLayouts/slideLayout2.xml"/><Relationship Id="rId1" Type="http://schemas.openxmlformats.org/officeDocument/2006/relationships/vmlDrawing" Target="../drawings/vmlDrawing53.vml"/><Relationship Id="rId6" Type="http://schemas.openxmlformats.org/officeDocument/2006/relationships/image" Target="../media/image159.wmf"/><Relationship Id="rId5" Type="http://schemas.openxmlformats.org/officeDocument/2006/relationships/oleObject" Target="../embeddings/oleObject79.bin"/><Relationship Id="rId4" Type="http://schemas.openxmlformats.org/officeDocument/2006/relationships/image" Target="../media/image160.png"/></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3" Type="http://schemas.openxmlformats.org/officeDocument/2006/relationships/notesSlide" Target="../notesSlides/notesSlide139.xml"/><Relationship Id="rId2" Type="http://schemas.openxmlformats.org/officeDocument/2006/relationships/slideLayout" Target="../slideLayouts/slideLayout2.xml"/><Relationship Id="rId1" Type="http://schemas.openxmlformats.org/officeDocument/2006/relationships/vmlDrawing" Target="../drawings/vmlDrawing54.vml"/><Relationship Id="rId6" Type="http://schemas.openxmlformats.org/officeDocument/2006/relationships/image" Target="../media/image161.wmf"/><Relationship Id="rId5" Type="http://schemas.openxmlformats.org/officeDocument/2006/relationships/oleObject" Target="../embeddings/oleObject80.bin"/><Relationship Id="rId4" Type="http://schemas.openxmlformats.org/officeDocument/2006/relationships/image" Target="../media/image160.png"/></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142.xml"/><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3" Type="http://schemas.openxmlformats.org/officeDocument/2006/relationships/hyperlink" Target="https://baike.baidu.com/item/%E7%BB%93%E7%82%B9" TargetMode="External"/><Relationship Id="rId2" Type="http://schemas.openxmlformats.org/officeDocument/2006/relationships/notesSlide" Target="../notesSlides/notesSlide143.xml"/><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144.xml"/><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3" Type="http://schemas.openxmlformats.org/officeDocument/2006/relationships/notesSlide" Target="../notesSlides/notesSlide145.xml"/><Relationship Id="rId2" Type="http://schemas.openxmlformats.org/officeDocument/2006/relationships/slideLayout" Target="../slideLayouts/slideLayout2.xml"/><Relationship Id="rId1" Type="http://schemas.openxmlformats.org/officeDocument/2006/relationships/vmlDrawing" Target="../drawings/vmlDrawing55.vml"/><Relationship Id="rId5" Type="http://schemas.openxmlformats.org/officeDocument/2006/relationships/image" Target="../media/image162.wmf"/><Relationship Id="rId4" Type="http://schemas.openxmlformats.org/officeDocument/2006/relationships/oleObject" Target="../embeddings/oleObject81.bin"/></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146.xml"/><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2" Type="http://schemas.openxmlformats.org/officeDocument/2006/relationships/notesSlide" Target="../notesSlides/notesSlide147.xml"/><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148.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image" Target="../media/image13.wmf"/><Relationship Id="rId5" Type="http://schemas.openxmlformats.org/officeDocument/2006/relationships/oleObject" Target="../embeddings/oleObject5.bin"/><Relationship Id="rId4" Type="http://schemas.openxmlformats.org/officeDocument/2006/relationships/image" Target="../media/image14.png"/></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149.xml"/><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8" Type="http://schemas.openxmlformats.org/officeDocument/2006/relationships/oleObject" Target="../embeddings/oleObject83.bin"/><Relationship Id="rId3" Type="http://schemas.openxmlformats.org/officeDocument/2006/relationships/notesSlide" Target="../notesSlides/notesSlide150.xml"/><Relationship Id="rId7" Type="http://schemas.openxmlformats.org/officeDocument/2006/relationships/image" Target="../media/image163.wmf"/><Relationship Id="rId2" Type="http://schemas.openxmlformats.org/officeDocument/2006/relationships/slideLayout" Target="../slideLayouts/slideLayout2.xml"/><Relationship Id="rId1" Type="http://schemas.openxmlformats.org/officeDocument/2006/relationships/vmlDrawing" Target="../drawings/vmlDrawing56.vml"/><Relationship Id="rId6" Type="http://schemas.openxmlformats.org/officeDocument/2006/relationships/oleObject" Target="../embeddings/oleObject82.bin"/><Relationship Id="rId5" Type="http://schemas.openxmlformats.org/officeDocument/2006/relationships/image" Target="../media/image166.png"/><Relationship Id="rId4" Type="http://schemas.openxmlformats.org/officeDocument/2006/relationships/image" Target="../media/image165.png"/><Relationship Id="rId9" Type="http://schemas.openxmlformats.org/officeDocument/2006/relationships/image" Target="../media/image164.wmf"/></Relationships>
</file>

<file path=ppt/slides/_rels/slide152.xml.rels><?xml version="1.0" encoding="UTF-8" standalone="yes"?>
<Relationships xmlns="http://schemas.openxmlformats.org/package/2006/relationships"><Relationship Id="rId3" Type="http://schemas.openxmlformats.org/officeDocument/2006/relationships/image" Target="../media/image167.png"/><Relationship Id="rId2" Type="http://schemas.openxmlformats.org/officeDocument/2006/relationships/notesSlide" Target="../notesSlides/notesSlide151.xml"/><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152.xml"/><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3" Type="http://schemas.openxmlformats.org/officeDocument/2006/relationships/notesSlide" Target="../notesSlides/notesSlide153.xml"/><Relationship Id="rId2" Type="http://schemas.openxmlformats.org/officeDocument/2006/relationships/slideLayout" Target="../slideLayouts/slideLayout2.xml"/><Relationship Id="rId1" Type="http://schemas.openxmlformats.org/officeDocument/2006/relationships/vmlDrawing" Target="../drawings/vmlDrawing57.vml"/><Relationship Id="rId5" Type="http://schemas.openxmlformats.org/officeDocument/2006/relationships/image" Target="../media/image168.wmf"/><Relationship Id="rId4" Type="http://schemas.openxmlformats.org/officeDocument/2006/relationships/oleObject" Target="../embeddings/oleObject84.bin"/></Relationships>
</file>

<file path=ppt/slides/_rels/slide155.xml.rels><?xml version="1.0" encoding="UTF-8" standalone="yes"?>
<Relationships xmlns="http://schemas.openxmlformats.org/package/2006/relationships"><Relationship Id="rId3" Type="http://schemas.openxmlformats.org/officeDocument/2006/relationships/notesSlide" Target="../notesSlides/notesSlide154.xml"/><Relationship Id="rId2" Type="http://schemas.openxmlformats.org/officeDocument/2006/relationships/slideLayout" Target="../slideLayouts/slideLayout2.xml"/><Relationship Id="rId1" Type="http://schemas.openxmlformats.org/officeDocument/2006/relationships/vmlDrawing" Target="../drawings/vmlDrawing58.vml"/><Relationship Id="rId5" Type="http://schemas.openxmlformats.org/officeDocument/2006/relationships/image" Target="../media/image169.wmf"/><Relationship Id="rId4" Type="http://schemas.openxmlformats.org/officeDocument/2006/relationships/oleObject" Target="../embeddings/oleObject85.bin"/></Relationships>
</file>

<file path=ppt/slides/_rels/slide156.xml.rels><?xml version="1.0" encoding="UTF-8" standalone="yes"?>
<Relationships xmlns="http://schemas.openxmlformats.org/package/2006/relationships"><Relationship Id="rId3" Type="http://schemas.openxmlformats.org/officeDocument/2006/relationships/hyperlink" Target="https://baike.baidu.com/item/%E5%8F%B6%E5%AD%90%E7%BB%93%E7%82%B9/3620239" TargetMode="External"/><Relationship Id="rId2" Type="http://schemas.openxmlformats.org/officeDocument/2006/relationships/notesSlide" Target="../notesSlides/notesSlide155.xml"/><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2" Type="http://schemas.openxmlformats.org/officeDocument/2006/relationships/notesSlide" Target="../notesSlides/notesSlide156.xml"/><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2" Type="http://schemas.openxmlformats.org/officeDocument/2006/relationships/notesSlide" Target="../notesSlides/notesSlide157.xml"/><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3" Type="http://schemas.openxmlformats.org/officeDocument/2006/relationships/notesSlide" Target="../notesSlides/notesSlide158.xml"/><Relationship Id="rId2" Type="http://schemas.openxmlformats.org/officeDocument/2006/relationships/slideLayout" Target="../slideLayouts/slideLayout2.xml"/><Relationship Id="rId1" Type="http://schemas.openxmlformats.org/officeDocument/2006/relationships/vmlDrawing" Target="../drawings/vmlDrawing59.vml"/><Relationship Id="rId5" Type="http://schemas.openxmlformats.org/officeDocument/2006/relationships/image" Target="../media/image170.wmf"/><Relationship Id="rId4" Type="http://schemas.openxmlformats.org/officeDocument/2006/relationships/oleObject" Target="../embeddings/oleObject86.bin"/></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2" Type="http://schemas.openxmlformats.org/officeDocument/2006/relationships/notesSlide" Target="../notesSlides/notesSlide159.xml"/><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3" Type="http://schemas.openxmlformats.org/officeDocument/2006/relationships/hyperlink" Target="https://baike.baidu.com/item/%E5%93%88%E5%A4%AB%E6%9B%BC" TargetMode="External"/><Relationship Id="rId2" Type="http://schemas.openxmlformats.org/officeDocument/2006/relationships/notesSlide" Target="../notesSlides/notesSlide160.xml"/><Relationship Id="rId1" Type="http://schemas.openxmlformats.org/officeDocument/2006/relationships/slideLayout" Target="../slideLayouts/slideLayout2.xml"/><Relationship Id="rId4" Type="http://schemas.openxmlformats.org/officeDocument/2006/relationships/hyperlink" Target="https://baike.baidu.com/item/%E5%AD%97%E9%95%BF/97660" TargetMode="External"/></Relationships>
</file>

<file path=ppt/slides/_rels/slide162.xml.rels><?xml version="1.0" encoding="UTF-8" standalone="yes"?>
<Relationships xmlns="http://schemas.openxmlformats.org/package/2006/relationships"><Relationship Id="rId3" Type="http://schemas.openxmlformats.org/officeDocument/2006/relationships/hyperlink" Target="https://www.mokuge.com/tool/asciito16/" TargetMode="External"/><Relationship Id="rId2" Type="http://schemas.openxmlformats.org/officeDocument/2006/relationships/notesSlide" Target="../notesSlides/notesSlide161.xml"/><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2" Type="http://schemas.openxmlformats.org/officeDocument/2006/relationships/notesSlide" Target="../notesSlides/notesSlide162.xml"/><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2" Type="http://schemas.openxmlformats.org/officeDocument/2006/relationships/notesSlide" Target="../notesSlides/notesSlide163.xml"/><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8" Type="http://schemas.openxmlformats.org/officeDocument/2006/relationships/image" Target="../media/image172.wmf"/><Relationship Id="rId3" Type="http://schemas.openxmlformats.org/officeDocument/2006/relationships/notesSlide" Target="../notesSlides/notesSlide164.xml"/><Relationship Id="rId7" Type="http://schemas.openxmlformats.org/officeDocument/2006/relationships/oleObject" Target="../embeddings/oleObject88.bin"/><Relationship Id="rId2" Type="http://schemas.openxmlformats.org/officeDocument/2006/relationships/slideLayout" Target="../slideLayouts/slideLayout2.xml"/><Relationship Id="rId1" Type="http://schemas.openxmlformats.org/officeDocument/2006/relationships/vmlDrawing" Target="../drawings/vmlDrawing60.vml"/><Relationship Id="rId6" Type="http://schemas.openxmlformats.org/officeDocument/2006/relationships/image" Target="../media/image171.wmf"/><Relationship Id="rId5" Type="http://schemas.openxmlformats.org/officeDocument/2006/relationships/oleObject" Target="../embeddings/oleObject87.bin"/><Relationship Id="rId4" Type="http://schemas.openxmlformats.org/officeDocument/2006/relationships/image" Target="../media/image173.png"/></Relationships>
</file>

<file path=ppt/slides/_rels/slide166.xml.rels><?xml version="1.0" encoding="UTF-8" standalone="yes"?>
<Relationships xmlns="http://schemas.openxmlformats.org/package/2006/relationships"><Relationship Id="rId8" Type="http://schemas.openxmlformats.org/officeDocument/2006/relationships/image" Target="../media/image175.wmf"/><Relationship Id="rId3" Type="http://schemas.openxmlformats.org/officeDocument/2006/relationships/notesSlide" Target="../notesSlides/notesSlide165.xml"/><Relationship Id="rId7" Type="http://schemas.openxmlformats.org/officeDocument/2006/relationships/oleObject" Target="../embeddings/oleObject90.bin"/><Relationship Id="rId2" Type="http://schemas.openxmlformats.org/officeDocument/2006/relationships/slideLayout" Target="../slideLayouts/slideLayout2.xml"/><Relationship Id="rId1" Type="http://schemas.openxmlformats.org/officeDocument/2006/relationships/vmlDrawing" Target="../drawings/vmlDrawing61.vml"/><Relationship Id="rId6" Type="http://schemas.openxmlformats.org/officeDocument/2006/relationships/image" Target="../media/image174.wmf"/><Relationship Id="rId5" Type="http://schemas.openxmlformats.org/officeDocument/2006/relationships/oleObject" Target="../embeddings/oleObject89.bin"/><Relationship Id="rId4" Type="http://schemas.openxmlformats.org/officeDocument/2006/relationships/image" Target="../media/image176.png"/></Relationships>
</file>

<file path=ppt/slides/_rels/slide167.xml.rels><?xml version="1.0" encoding="UTF-8" standalone="yes"?>
<Relationships xmlns="http://schemas.openxmlformats.org/package/2006/relationships"><Relationship Id="rId3" Type="http://schemas.openxmlformats.org/officeDocument/2006/relationships/notesSlide" Target="../notesSlides/notesSlide166.xml"/><Relationship Id="rId2" Type="http://schemas.openxmlformats.org/officeDocument/2006/relationships/slideLayout" Target="../slideLayouts/slideLayout2.xml"/><Relationship Id="rId1" Type="http://schemas.openxmlformats.org/officeDocument/2006/relationships/vmlDrawing" Target="../drawings/vmlDrawing62.vml"/><Relationship Id="rId5" Type="http://schemas.openxmlformats.org/officeDocument/2006/relationships/image" Target="../media/image177.wmf"/><Relationship Id="rId4" Type="http://schemas.openxmlformats.org/officeDocument/2006/relationships/oleObject" Target="../embeddings/oleObject91.bin"/></Relationships>
</file>

<file path=ppt/slides/_rels/slide168.xml.rels><?xml version="1.0" encoding="UTF-8" standalone="yes"?>
<Relationships xmlns="http://schemas.openxmlformats.org/package/2006/relationships"><Relationship Id="rId3" Type="http://schemas.openxmlformats.org/officeDocument/2006/relationships/notesSlide" Target="../notesSlides/notesSlide167.xml"/><Relationship Id="rId2" Type="http://schemas.openxmlformats.org/officeDocument/2006/relationships/slideLayout" Target="../slideLayouts/slideLayout2.xml"/><Relationship Id="rId1" Type="http://schemas.openxmlformats.org/officeDocument/2006/relationships/vmlDrawing" Target="../drawings/vmlDrawing63.vml"/><Relationship Id="rId5" Type="http://schemas.openxmlformats.org/officeDocument/2006/relationships/image" Target="../media/image178.wmf"/><Relationship Id="rId4" Type="http://schemas.openxmlformats.org/officeDocument/2006/relationships/oleObject" Target="../embeddings/oleObject92.bin"/></Relationships>
</file>

<file path=ppt/slides/_rels/slide169.xml.rels><?xml version="1.0" encoding="UTF-8" standalone="yes"?>
<Relationships xmlns="http://schemas.openxmlformats.org/package/2006/relationships"><Relationship Id="rId2" Type="http://schemas.openxmlformats.org/officeDocument/2006/relationships/notesSlide" Target="../notesSlides/notesSlide168.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3" Type="http://schemas.openxmlformats.org/officeDocument/2006/relationships/notesSlide" Target="../notesSlides/notesSlide169.xml"/><Relationship Id="rId2" Type="http://schemas.openxmlformats.org/officeDocument/2006/relationships/slideLayout" Target="../slideLayouts/slideLayout2.xml"/><Relationship Id="rId1" Type="http://schemas.openxmlformats.org/officeDocument/2006/relationships/vmlDrawing" Target="../drawings/vmlDrawing64.vml"/><Relationship Id="rId5" Type="http://schemas.openxmlformats.org/officeDocument/2006/relationships/image" Target="../media/image179.wmf"/><Relationship Id="rId4" Type="http://schemas.openxmlformats.org/officeDocument/2006/relationships/oleObject" Target="../embeddings/oleObject93.bin"/></Relationships>
</file>

<file path=ppt/slides/_rels/slide171.xml.rels><?xml version="1.0" encoding="UTF-8" standalone="yes"?>
<Relationships xmlns="http://schemas.openxmlformats.org/package/2006/relationships"><Relationship Id="rId3" Type="http://schemas.openxmlformats.org/officeDocument/2006/relationships/notesSlide" Target="../notesSlides/notesSlide170.xml"/><Relationship Id="rId2" Type="http://schemas.openxmlformats.org/officeDocument/2006/relationships/slideLayout" Target="../slideLayouts/slideLayout2.xml"/><Relationship Id="rId1" Type="http://schemas.openxmlformats.org/officeDocument/2006/relationships/vmlDrawing" Target="../drawings/vmlDrawing65.vml"/><Relationship Id="rId5" Type="http://schemas.openxmlformats.org/officeDocument/2006/relationships/image" Target="../media/image180.wmf"/><Relationship Id="rId4" Type="http://schemas.openxmlformats.org/officeDocument/2006/relationships/oleObject" Target="../embeddings/oleObject94.bin"/></Relationships>
</file>

<file path=ppt/slides/_rels/slide172.xml.rels><?xml version="1.0" encoding="UTF-8" standalone="yes"?>
<Relationships xmlns="http://schemas.openxmlformats.org/package/2006/relationships"><Relationship Id="rId2" Type="http://schemas.openxmlformats.org/officeDocument/2006/relationships/notesSlide" Target="../notesSlides/notesSlide171.xml"/><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2" Type="http://schemas.openxmlformats.org/officeDocument/2006/relationships/notesSlide" Target="../notesSlides/notesSlide172.xml"/><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3" Type="http://schemas.openxmlformats.org/officeDocument/2006/relationships/notesSlide" Target="../notesSlides/notesSlide173.xml"/><Relationship Id="rId2" Type="http://schemas.openxmlformats.org/officeDocument/2006/relationships/slideLayout" Target="../slideLayouts/slideLayout2.xml"/><Relationship Id="rId1" Type="http://schemas.openxmlformats.org/officeDocument/2006/relationships/vmlDrawing" Target="../drawings/vmlDrawing66.vml"/><Relationship Id="rId5" Type="http://schemas.openxmlformats.org/officeDocument/2006/relationships/image" Target="../media/image181.wmf"/><Relationship Id="rId4" Type="http://schemas.openxmlformats.org/officeDocument/2006/relationships/oleObject" Target="../embeddings/oleObject95.bin"/></Relationships>
</file>

<file path=ppt/slides/_rels/slide175.xml.rels><?xml version="1.0" encoding="UTF-8" standalone="yes"?>
<Relationships xmlns="http://schemas.openxmlformats.org/package/2006/relationships"><Relationship Id="rId3" Type="http://schemas.openxmlformats.org/officeDocument/2006/relationships/notesSlide" Target="../notesSlides/notesSlide174.xml"/><Relationship Id="rId7" Type="http://schemas.openxmlformats.org/officeDocument/2006/relationships/image" Target="../media/image182.wmf"/><Relationship Id="rId2" Type="http://schemas.openxmlformats.org/officeDocument/2006/relationships/slideLayout" Target="../slideLayouts/slideLayout2.xml"/><Relationship Id="rId1" Type="http://schemas.openxmlformats.org/officeDocument/2006/relationships/vmlDrawing" Target="../drawings/vmlDrawing67.vml"/><Relationship Id="rId6" Type="http://schemas.openxmlformats.org/officeDocument/2006/relationships/oleObject" Target="../embeddings/oleObject96.bin"/><Relationship Id="rId5" Type="http://schemas.openxmlformats.org/officeDocument/2006/relationships/image" Target="../media/image184.png"/><Relationship Id="rId4" Type="http://schemas.openxmlformats.org/officeDocument/2006/relationships/image" Target="../media/image183.png"/></Relationships>
</file>

<file path=ppt/slides/_rels/slide176.xml.rels><?xml version="1.0" encoding="UTF-8" standalone="yes"?>
<Relationships xmlns="http://schemas.openxmlformats.org/package/2006/relationships"><Relationship Id="rId3" Type="http://schemas.openxmlformats.org/officeDocument/2006/relationships/notesSlide" Target="../notesSlides/notesSlide175.xml"/><Relationship Id="rId2" Type="http://schemas.openxmlformats.org/officeDocument/2006/relationships/slideLayout" Target="../slideLayouts/slideLayout2.xml"/><Relationship Id="rId1" Type="http://schemas.openxmlformats.org/officeDocument/2006/relationships/vmlDrawing" Target="../drawings/vmlDrawing68.vml"/><Relationship Id="rId6" Type="http://schemas.openxmlformats.org/officeDocument/2006/relationships/image" Target="../media/image185.wmf"/><Relationship Id="rId5" Type="http://schemas.openxmlformats.org/officeDocument/2006/relationships/oleObject" Target="../embeddings/oleObject97.bin"/><Relationship Id="rId4" Type="http://schemas.openxmlformats.org/officeDocument/2006/relationships/image" Target="../media/image183.png"/></Relationships>
</file>

<file path=ppt/slides/_rels/slide177.xml.rels><?xml version="1.0" encoding="UTF-8" standalone="yes"?>
<Relationships xmlns="http://schemas.openxmlformats.org/package/2006/relationships"><Relationship Id="rId3" Type="http://schemas.openxmlformats.org/officeDocument/2006/relationships/notesSlide" Target="../notesSlides/notesSlide176.xml"/><Relationship Id="rId2" Type="http://schemas.openxmlformats.org/officeDocument/2006/relationships/slideLayout" Target="../slideLayouts/slideLayout2.xml"/><Relationship Id="rId1" Type="http://schemas.openxmlformats.org/officeDocument/2006/relationships/vmlDrawing" Target="../drawings/vmlDrawing69.vml"/><Relationship Id="rId6" Type="http://schemas.openxmlformats.org/officeDocument/2006/relationships/image" Target="../media/image186.wmf"/><Relationship Id="rId5" Type="http://schemas.openxmlformats.org/officeDocument/2006/relationships/oleObject" Target="../embeddings/oleObject98.bin"/><Relationship Id="rId4" Type="http://schemas.openxmlformats.org/officeDocument/2006/relationships/image" Target="../media/image184.png"/></Relationships>
</file>

<file path=ppt/slides/_rels/slide178.xml.rels><?xml version="1.0" encoding="UTF-8" standalone="yes"?>
<Relationships xmlns="http://schemas.openxmlformats.org/package/2006/relationships"><Relationship Id="rId2" Type="http://schemas.openxmlformats.org/officeDocument/2006/relationships/notesSlide" Target="../notesSlides/notesSlide177.xml"/><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3" Type="http://schemas.openxmlformats.org/officeDocument/2006/relationships/notesSlide" Target="../notesSlides/notesSlide178.xml"/><Relationship Id="rId2" Type="http://schemas.openxmlformats.org/officeDocument/2006/relationships/slideLayout" Target="../slideLayouts/slideLayout2.xml"/><Relationship Id="rId1" Type="http://schemas.openxmlformats.org/officeDocument/2006/relationships/vmlDrawing" Target="../drawings/vmlDrawing70.vml"/><Relationship Id="rId5" Type="http://schemas.openxmlformats.org/officeDocument/2006/relationships/image" Target="../media/image187.wmf"/><Relationship Id="rId4" Type="http://schemas.openxmlformats.org/officeDocument/2006/relationships/oleObject" Target="../embeddings/oleObject99.bin"/></Relationships>
</file>

<file path=ppt/slides/_rels/slide18.xml.rels><?xml version="1.0" encoding="UTF-8" standalone="yes"?>
<Relationships xmlns="http://schemas.openxmlformats.org/package/2006/relationships"><Relationship Id="rId8" Type="http://schemas.openxmlformats.org/officeDocument/2006/relationships/oleObject" Target="../embeddings/oleObject7.bin"/><Relationship Id="rId3" Type="http://schemas.openxmlformats.org/officeDocument/2006/relationships/notesSlide" Target="../notesSlides/notesSlide17.xml"/><Relationship Id="rId7" Type="http://schemas.openxmlformats.org/officeDocument/2006/relationships/image" Target="../media/image15.wmf"/><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oleObject" Target="../embeddings/oleObject6.bin"/><Relationship Id="rId5" Type="http://schemas.openxmlformats.org/officeDocument/2006/relationships/image" Target="../media/image18.png"/><Relationship Id="rId4" Type="http://schemas.openxmlformats.org/officeDocument/2006/relationships/image" Target="../media/image17.png"/><Relationship Id="rId9" Type="http://schemas.openxmlformats.org/officeDocument/2006/relationships/image" Target="../media/image16.wmf"/></Relationships>
</file>

<file path=ppt/slides/_rels/slide180.xml.rels><?xml version="1.0" encoding="UTF-8" standalone="yes"?>
<Relationships xmlns="http://schemas.openxmlformats.org/package/2006/relationships"><Relationship Id="rId3" Type="http://schemas.openxmlformats.org/officeDocument/2006/relationships/notesSlide" Target="../notesSlides/notesSlide179.xml"/><Relationship Id="rId2" Type="http://schemas.openxmlformats.org/officeDocument/2006/relationships/slideLayout" Target="../slideLayouts/slideLayout2.xml"/><Relationship Id="rId1" Type="http://schemas.openxmlformats.org/officeDocument/2006/relationships/vmlDrawing" Target="../drawings/vmlDrawing71.vml"/><Relationship Id="rId6" Type="http://schemas.openxmlformats.org/officeDocument/2006/relationships/image" Target="../media/image188.wmf"/><Relationship Id="rId5" Type="http://schemas.openxmlformats.org/officeDocument/2006/relationships/oleObject" Target="../embeddings/oleObject100.bin"/><Relationship Id="rId4" Type="http://schemas.openxmlformats.org/officeDocument/2006/relationships/image" Target="../media/image184.png"/></Relationships>
</file>

<file path=ppt/slides/_rels/slide181.xml.rels><?xml version="1.0" encoding="UTF-8" standalone="yes"?>
<Relationships xmlns="http://schemas.openxmlformats.org/package/2006/relationships"><Relationship Id="rId2" Type="http://schemas.openxmlformats.org/officeDocument/2006/relationships/notesSlide" Target="../notesSlides/notesSlide180.xml"/><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8" Type="http://schemas.openxmlformats.org/officeDocument/2006/relationships/hyperlink" Target="https://baike.baidu.com/item/%E4%BC%B8%E5%B1%95%E6%A0%91/7003945" TargetMode="External"/><Relationship Id="rId13" Type="http://schemas.openxmlformats.org/officeDocument/2006/relationships/image" Target="../media/image189.wmf"/><Relationship Id="rId3" Type="http://schemas.openxmlformats.org/officeDocument/2006/relationships/notesSlide" Target="../notesSlides/notesSlide181.xml"/><Relationship Id="rId7" Type="http://schemas.openxmlformats.org/officeDocument/2006/relationships/hyperlink" Target="https://baike.baidu.com/item/Treap" TargetMode="External"/><Relationship Id="rId12" Type="http://schemas.openxmlformats.org/officeDocument/2006/relationships/oleObject" Target="../embeddings/oleObject101.bin"/><Relationship Id="rId2" Type="http://schemas.openxmlformats.org/officeDocument/2006/relationships/slideLayout" Target="../slideLayouts/slideLayout2.xml"/><Relationship Id="rId1" Type="http://schemas.openxmlformats.org/officeDocument/2006/relationships/vmlDrawing" Target="../drawings/vmlDrawing72.vml"/><Relationship Id="rId6" Type="http://schemas.openxmlformats.org/officeDocument/2006/relationships/hyperlink" Target="https://baike.baidu.com/item/%E6%9B%BF%E7%BD%AA%E7%BE%8A%E6%A0%91/13859070" TargetMode="External"/><Relationship Id="rId11" Type="http://schemas.openxmlformats.org/officeDocument/2006/relationships/image" Target="../media/image192.png"/><Relationship Id="rId5" Type="http://schemas.openxmlformats.org/officeDocument/2006/relationships/hyperlink" Target="https://baike.baidu.com/item/AVL/7543015" TargetMode="External"/><Relationship Id="rId10" Type="http://schemas.openxmlformats.org/officeDocument/2006/relationships/image" Target="../media/image191.png"/><Relationship Id="rId4" Type="http://schemas.openxmlformats.org/officeDocument/2006/relationships/hyperlink" Target="https://baike.baidu.com/item/%E7%BA%A2%E9%BB%91%E6%A0%91/2413209" TargetMode="External"/><Relationship Id="rId9" Type="http://schemas.openxmlformats.org/officeDocument/2006/relationships/image" Target="../media/image190.png"/></Relationships>
</file>

<file path=ppt/slides/_rels/slide183.xml.rels><?xml version="1.0" encoding="UTF-8" standalone="yes"?>
<Relationships xmlns="http://schemas.openxmlformats.org/package/2006/relationships"><Relationship Id="rId8" Type="http://schemas.openxmlformats.org/officeDocument/2006/relationships/oleObject" Target="../embeddings/oleObject104.bin"/><Relationship Id="rId3" Type="http://schemas.openxmlformats.org/officeDocument/2006/relationships/notesSlide" Target="../notesSlides/notesSlide182.xml"/><Relationship Id="rId7" Type="http://schemas.openxmlformats.org/officeDocument/2006/relationships/image" Target="../media/image194.wmf"/><Relationship Id="rId2" Type="http://schemas.openxmlformats.org/officeDocument/2006/relationships/slideLayout" Target="../slideLayouts/slideLayout2.xml"/><Relationship Id="rId1" Type="http://schemas.openxmlformats.org/officeDocument/2006/relationships/vmlDrawing" Target="../drawings/vmlDrawing73.vml"/><Relationship Id="rId6" Type="http://schemas.openxmlformats.org/officeDocument/2006/relationships/oleObject" Target="../embeddings/oleObject103.bin"/><Relationship Id="rId5" Type="http://schemas.openxmlformats.org/officeDocument/2006/relationships/image" Target="../media/image193.wmf"/><Relationship Id="rId4" Type="http://schemas.openxmlformats.org/officeDocument/2006/relationships/oleObject" Target="../embeddings/oleObject102.bin"/><Relationship Id="rId9" Type="http://schemas.openxmlformats.org/officeDocument/2006/relationships/image" Target="../media/image195.wmf"/></Relationships>
</file>

<file path=ppt/slides/_rels/slide184.xml.rels><?xml version="1.0" encoding="UTF-8" standalone="yes"?>
<Relationships xmlns="http://schemas.openxmlformats.org/package/2006/relationships"><Relationship Id="rId8" Type="http://schemas.openxmlformats.org/officeDocument/2006/relationships/oleObject" Target="../embeddings/oleObject107.bin"/><Relationship Id="rId3" Type="http://schemas.openxmlformats.org/officeDocument/2006/relationships/notesSlide" Target="../notesSlides/notesSlide183.xml"/><Relationship Id="rId7" Type="http://schemas.openxmlformats.org/officeDocument/2006/relationships/image" Target="../media/image197.wmf"/><Relationship Id="rId2" Type="http://schemas.openxmlformats.org/officeDocument/2006/relationships/slideLayout" Target="../slideLayouts/slideLayout2.xml"/><Relationship Id="rId1" Type="http://schemas.openxmlformats.org/officeDocument/2006/relationships/vmlDrawing" Target="../drawings/vmlDrawing74.vml"/><Relationship Id="rId6" Type="http://schemas.openxmlformats.org/officeDocument/2006/relationships/oleObject" Target="../embeddings/oleObject106.bin"/><Relationship Id="rId5" Type="http://schemas.openxmlformats.org/officeDocument/2006/relationships/image" Target="../media/image196.wmf"/><Relationship Id="rId4" Type="http://schemas.openxmlformats.org/officeDocument/2006/relationships/oleObject" Target="../embeddings/oleObject105.bin"/><Relationship Id="rId9" Type="http://schemas.openxmlformats.org/officeDocument/2006/relationships/image" Target="../media/image198.wmf"/></Relationships>
</file>

<file path=ppt/slides/_rels/slide185.xml.rels><?xml version="1.0" encoding="UTF-8" standalone="yes"?>
<Relationships xmlns="http://schemas.openxmlformats.org/package/2006/relationships"><Relationship Id="rId3" Type="http://schemas.openxmlformats.org/officeDocument/2006/relationships/notesSlide" Target="../notesSlides/notesSlide184.xml"/><Relationship Id="rId7" Type="http://schemas.openxmlformats.org/officeDocument/2006/relationships/image" Target="../media/image200.wmf"/><Relationship Id="rId2" Type="http://schemas.openxmlformats.org/officeDocument/2006/relationships/slideLayout" Target="../slideLayouts/slideLayout2.xml"/><Relationship Id="rId1" Type="http://schemas.openxmlformats.org/officeDocument/2006/relationships/vmlDrawing" Target="../drawings/vmlDrawing75.vml"/><Relationship Id="rId6" Type="http://schemas.openxmlformats.org/officeDocument/2006/relationships/oleObject" Target="../embeddings/oleObject109.bin"/><Relationship Id="rId5" Type="http://schemas.openxmlformats.org/officeDocument/2006/relationships/image" Target="../media/image199.wmf"/><Relationship Id="rId4" Type="http://schemas.openxmlformats.org/officeDocument/2006/relationships/oleObject" Target="../embeddings/oleObject108.bin"/></Relationships>
</file>

<file path=ppt/slides/_rels/slide186.xml.rels><?xml version="1.0" encoding="UTF-8" standalone="yes"?>
<Relationships xmlns="http://schemas.openxmlformats.org/package/2006/relationships"><Relationship Id="rId2" Type="http://schemas.openxmlformats.org/officeDocument/2006/relationships/notesSlide" Target="../notesSlides/notesSlide185.xml"/><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3" Type="http://schemas.openxmlformats.org/officeDocument/2006/relationships/image" Target="../media/image201.png"/><Relationship Id="rId2" Type="http://schemas.openxmlformats.org/officeDocument/2006/relationships/notesSlide" Target="../notesSlides/notesSlide186.xml"/><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3" Type="http://schemas.openxmlformats.org/officeDocument/2006/relationships/notesSlide" Target="../notesSlides/notesSlide187.xml"/><Relationship Id="rId2" Type="http://schemas.openxmlformats.org/officeDocument/2006/relationships/slideLayout" Target="../slideLayouts/slideLayout2.xml"/><Relationship Id="rId1" Type="http://schemas.openxmlformats.org/officeDocument/2006/relationships/vmlDrawing" Target="../drawings/vmlDrawing76.vml"/><Relationship Id="rId6" Type="http://schemas.openxmlformats.org/officeDocument/2006/relationships/image" Target="../media/image202.wmf"/><Relationship Id="rId5" Type="http://schemas.openxmlformats.org/officeDocument/2006/relationships/oleObject" Target="../embeddings/oleObject110.bin"/><Relationship Id="rId4" Type="http://schemas.openxmlformats.org/officeDocument/2006/relationships/image" Target="../media/image203.png"/></Relationships>
</file>

<file path=ppt/slides/_rels/slide189.xml.rels><?xml version="1.0" encoding="UTF-8" standalone="yes"?>
<Relationships xmlns="http://schemas.openxmlformats.org/package/2006/relationships"><Relationship Id="rId3" Type="http://schemas.openxmlformats.org/officeDocument/2006/relationships/image" Target="../media/image204.png"/><Relationship Id="rId2" Type="http://schemas.openxmlformats.org/officeDocument/2006/relationships/notesSlide" Target="../notesSlides/notesSlide18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0.xml.rels><?xml version="1.0" encoding="UTF-8" standalone="yes"?>
<Relationships xmlns="http://schemas.openxmlformats.org/package/2006/relationships"><Relationship Id="rId2" Type="http://schemas.openxmlformats.org/officeDocument/2006/relationships/notesSlide" Target="../notesSlides/notesSlide189.xml"/><Relationship Id="rId1" Type="http://schemas.openxmlformats.org/officeDocument/2006/relationships/slideLayout" Target="../slideLayouts/slideLayout2.xml"/></Relationships>
</file>

<file path=ppt/slides/_rels/slide191.xml.rels><?xml version="1.0" encoding="UTF-8" standalone="yes"?>
<Relationships xmlns="http://schemas.openxmlformats.org/package/2006/relationships"><Relationship Id="rId8" Type="http://schemas.openxmlformats.org/officeDocument/2006/relationships/image" Target="../media/image206.wmf"/><Relationship Id="rId3" Type="http://schemas.openxmlformats.org/officeDocument/2006/relationships/notesSlide" Target="../notesSlides/notesSlide190.xml"/><Relationship Id="rId7" Type="http://schemas.openxmlformats.org/officeDocument/2006/relationships/oleObject" Target="../embeddings/oleObject112.bin"/><Relationship Id="rId2" Type="http://schemas.openxmlformats.org/officeDocument/2006/relationships/slideLayout" Target="../slideLayouts/slideLayout2.xml"/><Relationship Id="rId1" Type="http://schemas.openxmlformats.org/officeDocument/2006/relationships/vmlDrawing" Target="../drawings/vmlDrawing77.vml"/><Relationship Id="rId6" Type="http://schemas.openxmlformats.org/officeDocument/2006/relationships/image" Target="../media/image205.wmf"/><Relationship Id="rId5" Type="http://schemas.openxmlformats.org/officeDocument/2006/relationships/oleObject" Target="../embeddings/oleObject111.bin"/><Relationship Id="rId4" Type="http://schemas.openxmlformats.org/officeDocument/2006/relationships/image" Target="../media/image207.png"/></Relationships>
</file>

<file path=ppt/slides/_rels/slide192.xml.rels><?xml version="1.0" encoding="UTF-8" standalone="yes"?>
<Relationships xmlns="http://schemas.openxmlformats.org/package/2006/relationships"><Relationship Id="rId3" Type="http://schemas.openxmlformats.org/officeDocument/2006/relationships/notesSlide" Target="../notesSlides/notesSlide191.xml"/><Relationship Id="rId2" Type="http://schemas.openxmlformats.org/officeDocument/2006/relationships/slideLayout" Target="../slideLayouts/slideLayout2.xml"/><Relationship Id="rId1" Type="http://schemas.openxmlformats.org/officeDocument/2006/relationships/vmlDrawing" Target="../drawings/vmlDrawing78.vml"/><Relationship Id="rId6" Type="http://schemas.openxmlformats.org/officeDocument/2006/relationships/image" Target="../media/image208.wmf"/><Relationship Id="rId5" Type="http://schemas.openxmlformats.org/officeDocument/2006/relationships/oleObject" Target="../embeddings/oleObject113.bin"/><Relationship Id="rId4" Type="http://schemas.openxmlformats.org/officeDocument/2006/relationships/image" Target="../media/image209.png"/></Relationships>
</file>

<file path=ppt/slides/_rels/slide193.xml.rels><?xml version="1.0" encoding="UTF-8" standalone="yes"?>
<Relationships xmlns="http://schemas.openxmlformats.org/package/2006/relationships"><Relationship Id="rId3" Type="http://schemas.openxmlformats.org/officeDocument/2006/relationships/hyperlink" Target="https://baike.baidu.com/item/B-tree/6606402" TargetMode="External"/><Relationship Id="rId2" Type="http://schemas.openxmlformats.org/officeDocument/2006/relationships/notesSlide" Target="../notesSlides/notesSlide192.xml"/><Relationship Id="rId1" Type="http://schemas.openxmlformats.org/officeDocument/2006/relationships/slideLayout" Target="../slideLayouts/slideLayout2.xml"/><Relationship Id="rId5" Type="http://schemas.openxmlformats.org/officeDocument/2006/relationships/hyperlink" Target="https://baike.baidu.com/item/%E8%AF%AF%E8%A7%A3/8094198" TargetMode="External"/><Relationship Id="rId4" Type="http://schemas.openxmlformats.org/officeDocument/2006/relationships/hyperlink" Target="https://baike.baidu.com/item/B%E6%A0%91/5411672" TargetMode="External"/></Relationships>
</file>

<file path=ppt/slides/_rels/slide194.xml.rels><?xml version="1.0" encoding="UTF-8" standalone="yes"?>
<Relationships xmlns="http://schemas.openxmlformats.org/package/2006/relationships"><Relationship Id="rId3" Type="http://schemas.openxmlformats.org/officeDocument/2006/relationships/notesSlide" Target="../notesSlides/notesSlide193.xml"/><Relationship Id="rId2" Type="http://schemas.openxmlformats.org/officeDocument/2006/relationships/slideLayout" Target="../slideLayouts/slideLayout2.xml"/><Relationship Id="rId1" Type="http://schemas.openxmlformats.org/officeDocument/2006/relationships/vmlDrawing" Target="../drawings/vmlDrawing79.vml"/><Relationship Id="rId6" Type="http://schemas.openxmlformats.org/officeDocument/2006/relationships/image" Target="../media/image210.wmf"/><Relationship Id="rId5" Type="http://schemas.openxmlformats.org/officeDocument/2006/relationships/oleObject" Target="../embeddings/oleObject114.bin"/><Relationship Id="rId4" Type="http://schemas.openxmlformats.org/officeDocument/2006/relationships/image" Target="../media/image211.png"/></Relationships>
</file>

<file path=ppt/slides/_rels/slide195.xml.rels><?xml version="1.0" encoding="UTF-8" standalone="yes"?>
<Relationships xmlns="http://schemas.openxmlformats.org/package/2006/relationships"><Relationship Id="rId3" Type="http://schemas.openxmlformats.org/officeDocument/2006/relationships/notesSlide" Target="../notesSlides/notesSlide194.xml"/><Relationship Id="rId2" Type="http://schemas.openxmlformats.org/officeDocument/2006/relationships/slideLayout" Target="../slideLayouts/slideLayout2.xml"/><Relationship Id="rId1" Type="http://schemas.openxmlformats.org/officeDocument/2006/relationships/vmlDrawing" Target="../drawings/vmlDrawing80.vml"/><Relationship Id="rId6" Type="http://schemas.openxmlformats.org/officeDocument/2006/relationships/image" Target="../media/image212.wmf"/><Relationship Id="rId5" Type="http://schemas.openxmlformats.org/officeDocument/2006/relationships/oleObject" Target="../embeddings/oleObject115.bin"/><Relationship Id="rId4" Type="http://schemas.openxmlformats.org/officeDocument/2006/relationships/image" Target="../media/image213.png"/></Relationships>
</file>

<file path=ppt/slides/_rels/slide196.xml.rels><?xml version="1.0" encoding="UTF-8" standalone="yes"?>
<Relationships xmlns="http://schemas.openxmlformats.org/package/2006/relationships"><Relationship Id="rId3" Type="http://schemas.openxmlformats.org/officeDocument/2006/relationships/image" Target="../media/image214.png"/><Relationship Id="rId2" Type="http://schemas.openxmlformats.org/officeDocument/2006/relationships/notesSlide" Target="../notesSlides/notesSlide195.xml"/><Relationship Id="rId1" Type="http://schemas.openxmlformats.org/officeDocument/2006/relationships/slideLayout" Target="../slideLayouts/slideLayout2.xml"/></Relationships>
</file>

<file path=ppt/slides/_rels/slide197.xml.rels><?xml version="1.0" encoding="UTF-8" standalone="yes"?>
<Relationships xmlns="http://schemas.openxmlformats.org/package/2006/relationships"><Relationship Id="rId2" Type="http://schemas.openxmlformats.org/officeDocument/2006/relationships/notesSlide" Target="../notesSlides/notesSlide196.xml"/><Relationship Id="rId1" Type="http://schemas.openxmlformats.org/officeDocument/2006/relationships/slideLayout" Target="../slideLayouts/slideLayout2.xml"/></Relationships>
</file>

<file path=ppt/slides/_rels/slide198.xml.rels><?xml version="1.0" encoding="UTF-8" standalone="yes"?>
<Relationships xmlns="http://schemas.openxmlformats.org/package/2006/relationships"><Relationship Id="rId2" Type="http://schemas.openxmlformats.org/officeDocument/2006/relationships/notesSlide" Target="../notesSlides/notesSlide197.xml"/><Relationship Id="rId1" Type="http://schemas.openxmlformats.org/officeDocument/2006/relationships/slideLayout" Target="../slideLayouts/slideLayout2.xml"/></Relationships>
</file>

<file path=ppt/slides/_rels/slide199.xml.rels><?xml version="1.0" encoding="UTF-8" standalone="yes"?>
<Relationships xmlns="http://schemas.openxmlformats.org/package/2006/relationships"><Relationship Id="rId3" Type="http://schemas.openxmlformats.org/officeDocument/2006/relationships/notesSlide" Target="../notesSlides/notesSlide198.xml"/><Relationship Id="rId2" Type="http://schemas.openxmlformats.org/officeDocument/2006/relationships/slideLayout" Target="../slideLayouts/slideLayout2.xml"/><Relationship Id="rId1" Type="http://schemas.openxmlformats.org/officeDocument/2006/relationships/vmlDrawing" Target="../drawings/vmlDrawing81.vml"/><Relationship Id="rId6" Type="http://schemas.openxmlformats.org/officeDocument/2006/relationships/image" Target="../media/image215.wmf"/><Relationship Id="rId5" Type="http://schemas.openxmlformats.org/officeDocument/2006/relationships/oleObject" Target="../embeddings/oleObject116.bin"/><Relationship Id="rId4" Type="http://schemas.openxmlformats.org/officeDocument/2006/relationships/image" Target="../media/image216.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oleObject" Target="../embeddings/oleObject10.bin"/><Relationship Id="rId3" Type="http://schemas.openxmlformats.org/officeDocument/2006/relationships/notesSlide" Target="../notesSlides/notesSlide19.xml"/><Relationship Id="rId7" Type="http://schemas.openxmlformats.org/officeDocument/2006/relationships/image" Target="../media/image20.wmf"/><Relationship Id="rId12" Type="http://schemas.openxmlformats.org/officeDocument/2006/relationships/image" Target="../media/image22.wmf"/><Relationship Id="rId2" Type="http://schemas.openxmlformats.org/officeDocument/2006/relationships/slideLayout" Target="../slideLayouts/slideLayout2.xml"/><Relationship Id="rId1" Type="http://schemas.openxmlformats.org/officeDocument/2006/relationships/vmlDrawing" Target="../drawings/vmlDrawing7.vml"/><Relationship Id="rId6" Type="http://schemas.openxmlformats.org/officeDocument/2006/relationships/oleObject" Target="../embeddings/oleObject9.bin"/><Relationship Id="rId11" Type="http://schemas.openxmlformats.org/officeDocument/2006/relationships/oleObject" Target="../embeddings/oleObject11.bin"/><Relationship Id="rId5" Type="http://schemas.openxmlformats.org/officeDocument/2006/relationships/image" Target="../media/image19.wmf"/><Relationship Id="rId10" Type="http://schemas.openxmlformats.org/officeDocument/2006/relationships/image" Target="../media/image23.png"/><Relationship Id="rId4" Type="http://schemas.openxmlformats.org/officeDocument/2006/relationships/oleObject" Target="../embeddings/oleObject8.bin"/><Relationship Id="rId9" Type="http://schemas.openxmlformats.org/officeDocument/2006/relationships/image" Target="../media/image21.wmf"/></Relationships>
</file>

<file path=ppt/slides/_rels/slide200.xml.rels><?xml version="1.0" encoding="UTF-8" standalone="yes"?>
<Relationships xmlns="http://schemas.openxmlformats.org/package/2006/relationships"><Relationship Id="rId2" Type="http://schemas.openxmlformats.org/officeDocument/2006/relationships/notesSlide" Target="../notesSlides/notesSlide199.xml"/><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3" Type="http://schemas.openxmlformats.org/officeDocument/2006/relationships/notesSlide" Target="../notesSlides/notesSlide200.xml"/><Relationship Id="rId2" Type="http://schemas.openxmlformats.org/officeDocument/2006/relationships/slideLayout" Target="../slideLayouts/slideLayout2.xml"/><Relationship Id="rId1" Type="http://schemas.openxmlformats.org/officeDocument/2006/relationships/vmlDrawing" Target="../drawings/vmlDrawing82.vml"/><Relationship Id="rId6" Type="http://schemas.openxmlformats.org/officeDocument/2006/relationships/image" Target="../media/image217.wmf"/><Relationship Id="rId5" Type="http://schemas.openxmlformats.org/officeDocument/2006/relationships/oleObject" Target="../embeddings/oleObject117.bin"/><Relationship Id="rId4" Type="http://schemas.openxmlformats.org/officeDocument/2006/relationships/image" Target="../media/image218.png"/></Relationships>
</file>

<file path=ppt/slides/_rels/slide202.xml.rels><?xml version="1.0" encoding="UTF-8" standalone="yes"?>
<Relationships xmlns="http://schemas.openxmlformats.org/package/2006/relationships"><Relationship Id="rId3" Type="http://schemas.openxmlformats.org/officeDocument/2006/relationships/image" Target="../media/image219.png"/><Relationship Id="rId2" Type="http://schemas.openxmlformats.org/officeDocument/2006/relationships/notesSlide" Target="../notesSlides/notesSlide201.xml"/><Relationship Id="rId1" Type="http://schemas.openxmlformats.org/officeDocument/2006/relationships/slideLayout" Target="../slideLayouts/slideLayout2.xml"/><Relationship Id="rId4" Type="http://schemas.openxmlformats.org/officeDocument/2006/relationships/image" Target="../media/image220.png"/></Relationships>
</file>

<file path=ppt/slides/_rels/slide203.xml.rels><?xml version="1.0" encoding="UTF-8" standalone="yes"?>
<Relationships xmlns="http://schemas.openxmlformats.org/package/2006/relationships"><Relationship Id="rId3" Type="http://schemas.openxmlformats.org/officeDocument/2006/relationships/image" Target="../media/image219.png"/><Relationship Id="rId2" Type="http://schemas.openxmlformats.org/officeDocument/2006/relationships/notesSlide" Target="../notesSlides/notesSlide202.xml"/><Relationship Id="rId1" Type="http://schemas.openxmlformats.org/officeDocument/2006/relationships/slideLayout" Target="../slideLayouts/slideLayout2.xml"/><Relationship Id="rId4" Type="http://schemas.openxmlformats.org/officeDocument/2006/relationships/image" Target="../media/image221.png"/></Relationships>
</file>

<file path=ppt/slides/_rels/slide204.xml.rels><?xml version="1.0" encoding="UTF-8" standalone="yes"?>
<Relationships xmlns="http://schemas.openxmlformats.org/package/2006/relationships"><Relationship Id="rId2" Type="http://schemas.openxmlformats.org/officeDocument/2006/relationships/notesSlide" Target="../notesSlides/notesSlide203.xml"/><Relationship Id="rId1" Type="http://schemas.openxmlformats.org/officeDocument/2006/relationships/slideLayout" Target="../slideLayouts/slideLayout2.xml"/></Relationships>
</file>

<file path=ppt/slides/_rels/slide205.xml.rels><?xml version="1.0" encoding="UTF-8" standalone="yes"?>
<Relationships xmlns="http://schemas.openxmlformats.org/package/2006/relationships"><Relationship Id="rId2" Type="http://schemas.openxmlformats.org/officeDocument/2006/relationships/notesSlide" Target="../notesSlides/notesSlide204.xml"/><Relationship Id="rId1" Type="http://schemas.openxmlformats.org/officeDocument/2006/relationships/slideLayout" Target="../slideLayouts/slideLayout2.xml"/></Relationships>
</file>

<file path=ppt/slides/_rels/slide206.xml.rels><?xml version="1.0" encoding="UTF-8" standalone="yes"?>
<Relationships xmlns="http://schemas.openxmlformats.org/package/2006/relationships"><Relationship Id="rId2" Type="http://schemas.openxmlformats.org/officeDocument/2006/relationships/notesSlide" Target="../notesSlides/notesSlide205.xml"/><Relationship Id="rId1" Type="http://schemas.openxmlformats.org/officeDocument/2006/relationships/slideLayout" Target="../slideLayouts/slideLayout2.xml"/></Relationships>
</file>

<file path=ppt/slides/_rels/slide207.xml.rels><?xml version="1.0" encoding="UTF-8" standalone="yes"?>
<Relationships xmlns="http://schemas.openxmlformats.org/package/2006/relationships"><Relationship Id="rId2" Type="http://schemas.openxmlformats.org/officeDocument/2006/relationships/notesSlide" Target="../notesSlides/notesSlide206.xml"/><Relationship Id="rId1" Type="http://schemas.openxmlformats.org/officeDocument/2006/relationships/slideLayout" Target="../slideLayouts/slideLayout2.xml"/></Relationships>
</file>

<file path=ppt/slides/_rels/slide208.xml.rels><?xml version="1.0" encoding="UTF-8" standalone="yes"?>
<Relationships xmlns="http://schemas.openxmlformats.org/package/2006/relationships"><Relationship Id="rId2" Type="http://schemas.openxmlformats.org/officeDocument/2006/relationships/notesSlide" Target="../notesSlides/notesSlide207.xml"/><Relationship Id="rId1" Type="http://schemas.openxmlformats.org/officeDocument/2006/relationships/slideLayout" Target="../slideLayouts/slideLayout2.xml"/></Relationships>
</file>

<file path=ppt/slides/_rels/slide209.xml.rels><?xml version="1.0" encoding="UTF-8" standalone="yes"?>
<Relationships xmlns="http://schemas.openxmlformats.org/package/2006/relationships"><Relationship Id="rId2" Type="http://schemas.openxmlformats.org/officeDocument/2006/relationships/notesSlide" Target="../notesSlides/notesSlide20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7" Type="http://schemas.openxmlformats.org/officeDocument/2006/relationships/image" Target="../media/image26.png"/><Relationship Id="rId2" Type="http://schemas.openxmlformats.org/officeDocument/2006/relationships/slideLayout" Target="../slideLayouts/slideLayout2.xml"/><Relationship Id="rId1" Type="http://schemas.openxmlformats.org/officeDocument/2006/relationships/vmlDrawing" Target="../drawings/vmlDrawing8.vml"/><Relationship Id="rId6" Type="http://schemas.openxmlformats.org/officeDocument/2006/relationships/image" Target="../media/image24.wmf"/><Relationship Id="rId5" Type="http://schemas.openxmlformats.org/officeDocument/2006/relationships/oleObject" Target="../embeddings/oleObject12.bin"/><Relationship Id="rId4" Type="http://schemas.openxmlformats.org/officeDocument/2006/relationships/image" Target="../media/image25.png"/></Relationships>
</file>

<file path=ppt/slides/_rels/slide210.xml.rels><?xml version="1.0" encoding="UTF-8" standalone="yes"?>
<Relationships xmlns="http://schemas.openxmlformats.org/package/2006/relationships"><Relationship Id="rId2" Type="http://schemas.openxmlformats.org/officeDocument/2006/relationships/notesSlide" Target="../notesSlides/notesSlide209.xml"/><Relationship Id="rId1" Type="http://schemas.openxmlformats.org/officeDocument/2006/relationships/slideLayout" Target="../slideLayouts/slideLayout2.xml"/></Relationships>
</file>

<file path=ppt/slides/_rels/slide211.xml.rels><?xml version="1.0" encoding="UTF-8" standalone="yes"?>
<Relationships xmlns="http://schemas.openxmlformats.org/package/2006/relationships"><Relationship Id="rId2" Type="http://schemas.openxmlformats.org/officeDocument/2006/relationships/notesSlide" Target="../notesSlides/notesSlide210.xml"/><Relationship Id="rId1" Type="http://schemas.openxmlformats.org/officeDocument/2006/relationships/slideLayout" Target="../slideLayouts/slideLayout2.xml"/></Relationships>
</file>

<file path=ppt/slides/_rels/slide212.xml.rels><?xml version="1.0" encoding="UTF-8" standalone="yes"?>
<Relationships xmlns="http://schemas.openxmlformats.org/package/2006/relationships"><Relationship Id="rId3" Type="http://schemas.openxmlformats.org/officeDocument/2006/relationships/image" Target="../media/image222.png"/><Relationship Id="rId2" Type="http://schemas.openxmlformats.org/officeDocument/2006/relationships/notesSlide" Target="../notesSlides/notesSlide211.xml"/><Relationship Id="rId1" Type="http://schemas.openxmlformats.org/officeDocument/2006/relationships/slideLayout" Target="../slideLayouts/slideLayout2.xml"/></Relationships>
</file>

<file path=ppt/slides/_rels/slide213.xml.rels><?xml version="1.0" encoding="UTF-8" standalone="yes"?>
<Relationships xmlns="http://schemas.openxmlformats.org/package/2006/relationships"><Relationship Id="rId2" Type="http://schemas.openxmlformats.org/officeDocument/2006/relationships/notesSlide" Target="../notesSlides/notesSlide212.xml"/><Relationship Id="rId1" Type="http://schemas.openxmlformats.org/officeDocument/2006/relationships/slideLayout" Target="../slideLayouts/slideLayout2.xml"/></Relationships>
</file>

<file path=ppt/slides/_rels/slide214.xml.rels><?xml version="1.0" encoding="UTF-8" standalone="yes"?>
<Relationships xmlns="http://schemas.openxmlformats.org/package/2006/relationships"><Relationship Id="rId2" Type="http://schemas.openxmlformats.org/officeDocument/2006/relationships/notesSlide" Target="../notesSlides/notesSlide213.xml"/><Relationship Id="rId1" Type="http://schemas.openxmlformats.org/officeDocument/2006/relationships/slideLayout" Target="../slideLayouts/slideLayout2.xml"/></Relationships>
</file>

<file path=ppt/slides/_rels/slide215.xml.rels><?xml version="1.0" encoding="UTF-8" standalone="yes"?>
<Relationships xmlns="http://schemas.openxmlformats.org/package/2006/relationships"><Relationship Id="rId3" Type="http://schemas.openxmlformats.org/officeDocument/2006/relationships/notesSlide" Target="../notesSlides/notesSlide214.xml"/><Relationship Id="rId2" Type="http://schemas.openxmlformats.org/officeDocument/2006/relationships/slideLayout" Target="../slideLayouts/slideLayout2.xml"/><Relationship Id="rId1" Type="http://schemas.openxmlformats.org/officeDocument/2006/relationships/vmlDrawing" Target="../drawings/vmlDrawing83.vml"/><Relationship Id="rId5" Type="http://schemas.openxmlformats.org/officeDocument/2006/relationships/image" Target="../media/image223.wmf"/><Relationship Id="rId4" Type="http://schemas.openxmlformats.org/officeDocument/2006/relationships/oleObject" Target="../embeddings/oleObject118.bin"/></Relationships>
</file>

<file path=ppt/slides/_rels/slide216.xml.rels><?xml version="1.0" encoding="UTF-8" standalone="yes"?>
<Relationships xmlns="http://schemas.openxmlformats.org/package/2006/relationships"><Relationship Id="rId3" Type="http://schemas.openxmlformats.org/officeDocument/2006/relationships/hyperlink" Target="http://www.cnblogs.com/xsyfl/p/6901315.html" TargetMode="External"/><Relationship Id="rId2" Type="http://schemas.openxmlformats.org/officeDocument/2006/relationships/notesSlide" Target="../notesSlides/notesSlide215.xml"/><Relationship Id="rId1" Type="http://schemas.openxmlformats.org/officeDocument/2006/relationships/slideLayout" Target="../slideLayouts/slideLayout2.xml"/><Relationship Id="rId4" Type="http://schemas.openxmlformats.org/officeDocument/2006/relationships/hyperlink" Target="http://www.cnblogs.com/xsyfl/p/6905974.html" TargetMode="External"/></Relationships>
</file>

<file path=ppt/slides/_rels/slide217.xml.rels><?xml version="1.0" encoding="UTF-8" standalone="yes"?>
<Relationships xmlns="http://schemas.openxmlformats.org/package/2006/relationships"><Relationship Id="rId2" Type="http://schemas.openxmlformats.org/officeDocument/2006/relationships/notesSlide" Target="../notesSlides/notesSlide216.xml"/><Relationship Id="rId1" Type="http://schemas.openxmlformats.org/officeDocument/2006/relationships/slideLayout" Target="../slideLayouts/slideLayout2.xml"/></Relationships>
</file>

<file path=ppt/slides/_rels/slide218.xml.rels><?xml version="1.0" encoding="UTF-8" standalone="yes"?>
<Relationships xmlns="http://schemas.openxmlformats.org/package/2006/relationships"><Relationship Id="rId2" Type="http://schemas.openxmlformats.org/officeDocument/2006/relationships/notesSlide" Target="../notesSlides/notesSlide217.xml"/><Relationship Id="rId1" Type="http://schemas.openxmlformats.org/officeDocument/2006/relationships/slideLayout" Target="../slideLayouts/slideLayout2.xml"/></Relationships>
</file>

<file path=ppt/slides/_rels/slide219.xml.rels><?xml version="1.0" encoding="UTF-8" standalone="yes"?>
<Relationships xmlns="http://schemas.openxmlformats.org/package/2006/relationships"><Relationship Id="rId3" Type="http://schemas.openxmlformats.org/officeDocument/2006/relationships/hyperlink" Target="https://baike.baidu.com/item/%E9%87%91%E5%88%9A%E7%9F%B3/80698" TargetMode="External"/><Relationship Id="rId2" Type="http://schemas.openxmlformats.org/officeDocument/2006/relationships/notesSlide" Target="../notesSlides/notesSlide218.xml"/><Relationship Id="rId1" Type="http://schemas.openxmlformats.org/officeDocument/2006/relationships/slideLayout" Target="../slideLayouts/slideLayout2.xml"/><Relationship Id="rId4" Type="http://schemas.openxmlformats.org/officeDocument/2006/relationships/image" Target="../media/image224.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0.xml.rels><?xml version="1.0" encoding="UTF-8" standalone="yes"?>
<Relationships xmlns="http://schemas.openxmlformats.org/package/2006/relationships"><Relationship Id="rId2" Type="http://schemas.openxmlformats.org/officeDocument/2006/relationships/notesSlide" Target="../notesSlides/notesSlide219.xml"/><Relationship Id="rId1" Type="http://schemas.openxmlformats.org/officeDocument/2006/relationships/slideLayout" Target="../slideLayouts/slideLayout2.xml"/></Relationships>
</file>

<file path=ppt/slides/_rels/slide221.xml.rels><?xml version="1.0" encoding="UTF-8" standalone="yes"?>
<Relationships xmlns="http://schemas.openxmlformats.org/package/2006/relationships"><Relationship Id="rId3" Type="http://schemas.openxmlformats.org/officeDocument/2006/relationships/notesSlide" Target="../notesSlides/notesSlide220.xml"/><Relationship Id="rId2" Type="http://schemas.openxmlformats.org/officeDocument/2006/relationships/slideLayout" Target="../slideLayouts/slideLayout2.xml"/><Relationship Id="rId1" Type="http://schemas.openxmlformats.org/officeDocument/2006/relationships/vmlDrawing" Target="../drawings/vmlDrawing84.vml"/><Relationship Id="rId6" Type="http://schemas.openxmlformats.org/officeDocument/2006/relationships/image" Target="../media/image3.wmf"/><Relationship Id="rId5" Type="http://schemas.openxmlformats.org/officeDocument/2006/relationships/oleObject" Target="../embeddings/oleObject119.bin"/><Relationship Id="rId4" Type="http://schemas.openxmlformats.org/officeDocument/2006/relationships/image" Target="../media/image4.png"/></Relationships>
</file>

<file path=ppt/slides/_rels/slide222.xml.rels><?xml version="1.0" encoding="UTF-8" standalone="yes"?>
<Relationships xmlns="http://schemas.openxmlformats.org/package/2006/relationships"><Relationship Id="rId2" Type="http://schemas.openxmlformats.org/officeDocument/2006/relationships/notesSlide" Target="../notesSlides/notesSlide221.xml"/><Relationship Id="rId1" Type="http://schemas.openxmlformats.org/officeDocument/2006/relationships/slideLayout" Target="../slideLayouts/slideLayout2.xml"/></Relationships>
</file>

<file path=ppt/slides/_rels/slide223.xml.rels><?xml version="1.0" encoding="UTF-8" standalone="yes"?>
<Relationships xmlns="http://schemas.openxmlformats.org/package/2006/relationships"><Relationship Id="rId2" Type="http://schemas.openxmlformats.org/officeDocument/2006/relationships/notesSlide" Target="../notesSlides/notesSlide222.xml"/><Relationship Id="rId1" Type="http://schemas.openxmlformats.org/officeDocument/2006/relationships/slideLayout" Target="../slideLayouts/slideLayout2.xml"/></Relationships>
</file>

<file path=ppt/slides/_rels/slide224.xml.rels><?xml version="1.0" encoding="UTF-8" standalone="yes"?>
<Relationships xmlns="http://schemas.openxmlformats.org/package/2006/relationships"><Relationship Id="rId2" Type="http://schemas.openxmlformats.org/officeDocument/2006/relationships/notesSlide" Target="../notesSlides/notesSlide223.xml"/><Relationship Id="rId1" Type="http://schemas.openxmlformats.org/officeDocument/2006/relationships/slideLayout" Target="../slideLayouts/slideLayout2.xml"/></Relationships>
</file>

<file path=ppt/slides/_rels/slide225.xml.rels><?xml version="1.0" encoding="UTF-8" standalone="yes"?>
<Relationships xmlns="http://schemas.openxmlformats.org/package/2006/relationships"><Relationship Id="rId2" Type="http://schemas.openxmlformats.org/officeDocument/2006/relationships/notesSlide" Target="../notesSlides/notesSlide224.xml"/><Relationship Id="rId1" Type="http://schemas.openxmlformats.org/officeDocument/2006/relationships/slideLayout" Target="../slideLayouts/slideLayout2.xml"/></Relationships>
</file>

<file path=ppt/slides/_rels/slide226.xml.rels><?xml version="1.0" encoding="UTF-8" standalone="yes"?>
<Relationships xmlns="http://schemas.openxmlformats.org/package/2006/relationships"><Relationship Id="rId3" Type="http://schemas.openxmlformats.org/officeDocument/2006/relationships/notesSlide" Target="../notesSlides/notesSlide225.xml"/><Relationship Id="rId2" Type="http://schemas.openxmlformats.org/officeDocument/2006/relationships/slideLayout" Target="../slideLayouts/slideLayout2.xml"/><Relationship Id="rId1" Type="http://schemas.openxmlformats.org/officeDocument/2006/relationships/vmlDrawing" Target="../drawings/vmlDrawing85.vml"/><Relationship Id="rId5" Type="http://schemas.openxmlformats.org/officeDocument/2006/relationships/image" Target="../media/image225.wmf"/><Relationship Id="rId4" Type="http://schemas.openxmlformats.org/officeDocument/2006/relationships/oleObject" Target="../embeddings/oleObject120.bin"/></Relationships>
</file>

<file path=ppt/slides/_rels/slide227.xml.rels><?xml version="1.0" encoding="UTF-8" standalone="yes"?>
<Relationships xmlns="http://schemas.openxmlformats.org/package/2006/relationships"><Relationship Id="rId3" Type="http://schemas.openxmlformats.org/officeDocument/2006/relationships/notesSlide" Target="../notesSlides/notesSlide226.xml"/><Relationship Id="rId2" Type="http://schemas.openxmlformats.org/officeDocument/2006/relationships/slideLayout" Target="../slideLayouts/slideLayout2.xml"/><Relationship Id="rId1" Type="http://schemas.openxmlformats.org/officeDocument/2006/relationships/vmlDrawing" Target="../drawings/vmlDrawing86.vml"/><Relationship Id="rId5" Type="http://schemas.openxmlformats.org/officeDocument/2006/relationships/image" Target="../media/image226.wmf"/><Relationship Id="rId4" Type="http://schemas.openxmlformats.org/officeDocument/2006/relationships/oleObject" Target="../embeddings/oleObject121.bin"/></Relationships>
</file>

<file path=ppt/slides/_rels/slide228.xml.rels><?xml version="1.0" encoding="UTF-8" standalone="yes"?>
<Relationships xmlns="http://schemas.openxmlformats.org/package/2006/relationships"><Relationship Id="rId2" Type="http://schemas.openxmlformats.org/officeDocument/2006/relationships/notesSlide" Target="../notesSlides/notesSlide227.xml"/><Relationship Id="rId1" Type="http://schemas.openxmlformats.org/officeDocument/2006/relationships/slideLayout" Target="../slideLayouts/slideLayout2.xml"/></Relationships>
</file>

<file path=ppt/slides/_rels/slide229.xml.rels><?xml version="1.0" encoding="UTF-8" standalone="yes"?>
<Relationships xmlns="http://schemas.openxmlformats.org/package/2006/relationships"><Relationship Id="rId2" Type="http://schemas.openxmlformats.org/officeDocument/2006/relationships/notesSlide" Target="../notesSlides/notesSlide22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vmlDrawing" Target="../drawings/vmlDrawing9.vml"/><Relationship Id="rId6" Type="http://schemas.openxmlformats.org/officeDocument/2006/relationships/image" Target="../media/image27.wmf"/><Relationship Id="rId5" Type="http://schemas.openxmlformats.org/officeDocument/2006/relationships/oleObject" Target="../embeddings/oleObject13.bin"/><Relationship Id="rId4" Type="http://schemas.openxmlformats.org/officeDocument/2006/relationships/image" Target="../media/image28.png"/></Relationships>
</file>

<file path=ppt/slides/_rels/slide230.xml.rels><?xml version="1.0" encoding="UTF-8" standalone="yes"?>
<Relationships xmlns="http://schemas.openxmlformats.org/package/2006/relationships"><Relationship Id="rId3" Type="http://schemas.openxmlformats.org/officeDocument/2006/relationships/hyperlink" Target="https://www.cnblogs.com/ZuoAndFutureGirl/p/9028287.html" TargetMode="External"/><Relationship Id="rId2" Type="http://schemas.openxmlformats.org/officeDocument/2006/relationships/notesSlide" Target="../notesSlides/notesSlide229.xml"/><Relationship Id="rId1" Type="http://schemas.openxmlformats.org/officeDocument/2006/relationships/slideLayout" Target="../slideLayouts/slideLayout2.xml"/></Relationships>
</file>

<file path=ppt/slides/_rels/slide231.xml.rels><?xml version="1.0" encoding="UTF-8" standalone="yes"?>
<Relationships xmlns="http://schemas.openxmlformats.org/package/2006/relationships"><Relationship Id="rId3" Type="http://schemas.openxmlformats.org/officeDocument/2006/relationships/notesSlide" Target="../notesSlides/notesSlide230.xml"/><Relationship Id="rId7" Type="http://schemas.openxmlformats.org/officeDocument/2006/relationships/image" Target="../media/image228.wmf"/><Relationship Id="rId2" Type="http://schemas.openxmlformats.org/officeDocument/2006/relationships/slideLayout" Target="../slideLayouts/slideLayout2.xml"/><Relationship Id="rId1" Type="http://schemas.openxmlformats.org/officeDocument/2006/relationships/vmlDrawing" Target="../drawings/vmlDrawing87.vml"/><Relationship Id="rId6" Type="http://schemas.openxmlformats.org/officeDocument/2006/relationships/oleObject" Target="../embeddings/oleObject123.bin"/><Relationship Id="rId5" Type="http://schemas.openxmlformats.org/officeDocument/2006/relationships/image" Target="../media/image227.wmf"/><Relationship Id="rId4" Type="http://schemas.openxmlformats.org/officeDocument/2006/relationships/oleObject" Target="../embeddings/oleObject122.bin"/></Relationships>
</file>

<file path=ppt/slides/_rels/slide232.xml.rels><?xml version="1.0" encoding="UTF-8" standalone="yes"?>
<Relationships xmlns="http://schemas.openxmlformats.org/package/2006/relationships"><Relationship Id="rId2" Type="http://schemas.openxmlformats.org/officeDocument/2006/relationships/notesSlide" Target="../notesSlides/notesSlide231.xml"/><Relationship Id="rId1" Type="http://schemas.openxmlformats.org/officeDocument/2006/relationships/slideLayout" Target="../slideLayouts/slideLayout2.xml"/></Relationships>
</file>

<file path=ppt/slides/_rels/slide233.xml.rels><?xml version="1.0" encoding="UTF-8" standalone="yes"?>
<Relationships xmlns="http://schemas.openxmlformats.org/package/2006/relationships"><Relationship Id="rId2" Type="http://schemas.openxmlformats.org/officeDocument/2006/relationships/notesSlide" Target="../notesSlides/notesSlide232.xml"/><Relationship Id="rId1" Type="http://schemas.openxmlformats.org/officeDocument/2006/relationships/slideLayout" Target="../slideLayouts/slideLayout2.xml"/></Relationships>
</file>

<file path=ppt/slides/_rels/slide234.xml.rels><?xml version="1.0" encoding="UTF-8" standalone="yes"?>
<Relationships xmlns="http://schemas.openxmlformats.org/package/2006/relationships"><Relationship Id="rId2" Type="http://schemas.openxmlformats.org/officeDocument/2006/relationships/notesSlide" Target="../notesSlides/notesSlide233.xml"/><Relationship Id="rId1" Type="http://schemas.openxmlformats.org/officeDocument/2006/relationships/slideLayout" Target="../slideLayouts/slideLayout2.xml"/></Relationships>
</file>

<file path=ppt/slides/_rels/slide235.xml.rels><?xml version="1.0" encoding="UTF-8" standalone="yes"?>
<Relationships xmlns="http://schemas.openxmlformats.org/package/2006/relationships"><Relationship Id="rId2" Type="http://schemas.openxmlformats.org/officeDocument/2006/relationships/notesSlide" Target="../notesSlides/notesSlide234.xml"/><Relationship Id="rId1" Type="http://schemas.openxmlformats.org/officeDocument/2006/relationships/slideLayout" Target="../slideLayouts/slideLayout2.xml"/></Relationships>
</file>

<file path=ppt/slides/_rels/slide236.xml.rels><?xml version="1.0" encoding="UTF-8" standalone="yes"?>
<Relationships xmlns="http://schemas.openxmlformats.org/package/2006/relationships"><Relationship Id="rId3" Type="http://schemas.openxmlformats.org/officeDocument/2006/relationships/notesSlide" Target="../notesSlides/notesSlide235.xml"/><Relationship Id="rId2" Type="http://schemas.openxmlformats.org/officeDocument/2006/relationships/slideLayout" Target="../slideLayouts/slideLayout2.xml"/><Relationship Id="rId1" Type="http://schemas.openxmlformats.org/officeDocument/2006/relationships/vmlDrawing" Target="../drawings/vmlDrawing88.vml"/><Relationship Id="rId5" Type="http://schemas.openxmlformats.org/officeDocument/2006/relationships/image" Target="../media/image229.wmf"/><Relationship Id="rId4" Type="http://schemas.openxmlformats.org/officeDocument/2006/relationships/oleObject" Target="../embeddings/oleObject124.bin"/></Relationships>
</file>

<file path=ppt/slides/_rels/slide237.xml.rels><?xml version="1.0" encoding="UTF-8" standalone="yes"?>
<Relationships xmlns="http://schemas.openxmlformats.org/package/2006/relationships"><Relationship Id="rId2" Type="http://schemas.openxmlformats.org/officeDocument/2006/relationships/notesSlide" Target="../notesSlides/notesSlide236.xml"/><Relationship Id="rId1" Type="http://schemas.openxmlformats.org/officeDocument/2006/relationships/slideLayout" Target="../slideLayouts/slideLayout2.xml"/></Relationships>
</file>

<file path=ppt/slides/_rels/slide238.xml.rels><?xml version="1.0" encoding="UTF-8" standalone="yes"?>
<Relationships xmlns="http://schemas.openxmlformats.org/package/2006/relationships"><Relationship Id="rId3" Type="http://schemas.openxmlformats.org/officeDocument/2006/relationships/notesSlide" Target="../notesSlides/notesSlide237.xml"/><Relationship Id="rId2" Type="http://schemas.openxmlformats.org/officeDocument/2006/relationships/slideLayout" Target="../slideLayouts/slideLayout2.xml"/><Relationship Id="rId1" Type="http://schemas.openxmlformats.org/officeDocument/2006/relationships/vmlDrawing" Target="../drawings/vmlDrawing89.vml"/><Relationship Id="rId6" Type="http://schemas.openxmlformats.org/officeDocument/2006/relationships/image" Target="../media/image231.png"/><Relationship Id="rId5" Type="http://schemas.openxmlformats.org/officeDocument/2006/relationships/image" Target="../media/image230.wmf"/><Relationship Id="rId4" Type="http://schemas.openxmlformats.org/officeDocument/2006/relationships/oleObject" Target="../embeddings/oleObject125.bin"/></Relationships>
</file>

<file path=ppt/slides/_rels/slide239.xml.rels><?xml version="1.0" encoding="UTF-8" standalone="yes"?>
<Relationships xmlns="http://schemas.openxmlformats.org/package/2006/relationships"><Relationship Id="rId3" Type="http://schemas.openxmlformats.org/officeDocument/2006/relationships/notesSlide" Target="../notesSlides/notesSlide238.xml"/><Relationship Id="rId2" Type="http://schemas.openxmlformats.org/officeDocument/2006/relationships/slideLayout" Target="../slideLayouts/slideLayout2.xml"/><Relationship Id="rId1" Type="http://schemas.openxmlformats.org/officeDocument/2006/relationships/vmlDrawing" Target="../drawings/vmlDrawing90.vml"/><Relationship Id="rId6" Type="http://schemas.openxmlformats.org/officeDocument/2006/relationships/image" Target="../media/image232.wmf"/><Relationship Id="rId5" Type="http://schemas.openxmlformats.org/officeDocument/2006/relationships/oleObject" Target="../embeddings/oleObject126.bin"/><Relationship Id="rId4" Type="http://schemas.openxmlformats.org/officeDocument/2006/relationships/image" Target="../media/image233.png"/></Relationships>
</file>

<file path=ppt/slides/_rels/slide2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0.xml.rels><?xml version="1.0" encoding="UTF-8" standalone="yes"?>
<Relationships xmlns="http://schemas.openxmlformats.org/package/2006/relationships"><Relationship Id="rId2" Type="http://schemas.openxmlformats.org/officeDocument/2006/relationships/notesSlide" Target="../notesSlides/notesSlide239.xml"/><Relationship Id="rId1" Type="http://schemas.openxmlformats.org/officeDocument/2006/relationships/slideLayout" Target="../slideLayouts/slideLayout2.xml"/></Relationships>
</file>

<file path=ppt/slides/_rels/slide241.xml.rels><?xml version="1.0" encoding="UTF-8" standalone="yes"?>
<Relationships xmlns="http://schemas.openxmlformats.org/package/2006/relationships"><Relationship Id="rId3" Type="http://schemas.openxmlformats.org/officeDocument/2006/relationships/notesSlide" Target="../notesSlides/notesSlide240.xml"/><Relationship Id="rId2" Type="http://schemas.openxmlformats.org/officeDocument/2006/relationships/slideLayout" Target="../slideLayouts/slideLayout2.xml"/><Relationship Id="rId1" Type="http://schemas.openxmlformats.org/officeDocument/2006/relationships/vmlDrawing" Target="../drawings/vmlDrawing91.vml"/><Relationship Id="rId6" Type="http://schemas.openxmlformats.org/officeDocument/2006/relationships/image" Target="../media/image231.png"/><Relationship Id="rId5" Type="http://schemas.openxmlformats.org/officeDocument/2006/relationships/image" Target="../media/image234.wmf"/><Relationship Id="rId4" Type="http://schemas.openxmlformats.org/officeDocument/2006/relationships/oleObject" Target="../embeddings/oleObject127.bin"/></Relationships>
</file>

<file path=ppt/slides/_rels/slide242.xml.rels><?xml version="1.0" encoding="UTF-8" standalone="yes"?>
<Relationships xmlns="http://schemas.openxmlformats.org/package/2006/relationships"><Relationship Id="rId8" Type="http://schemas.openxmlformats.org/officeDocument/2006/relationships/oleObject" Target="../embeddings/oleObject129.bin"/><Relationship Id="rId3" Type="http://schemas.openxmlformats.org/officeDocument/2006/relationships/notesSlide" Target="../notesSlides/notesSlide241.xml"/><Relationship Id="rId7" Type="http://schemas.openxmlformats.org/officeDocument/2006/relationships/image" Target="../media/image237.png"/><Relationship Id="rId2" Type="http://schemas.openxmlformats.org/officeDocument/2006/relationships/slideLayout" Target="../slideLayouts/slideLayout2.xml"/><Relationship Id="rId1" Type="http://schemas.openxmlformats.org/officeDocument/2006/relationships/vmlDrawing" Target="../drawings/vmlDrawing92.vml"/><Relationship Id="rId6" Type="http://schemas.openxmlformats.org/officeDocument/2006/relationships/image" Target="../media/image236.png"/><Relationship Id="rId5" Type="http://schemas.openxmlformats.org/officeDocument/2006/relationships/image" Target="../media/image230.wmf"/><Relationship Id="rId4" Type="http://schemas.openxmlformats.org/officeDocument/2006/relationships/oleObject" Target="../embeddings/oleObject128.bin"/><Relationship Id="rId9" Type="http://schemas.openxmlformats.org/officeDocument/2006/relationships/image" Target="../media/image235.wmf"/></Relationships>
</file>

<file path=ppt/slides/_rels/slide243.xml.rels><?xml version="1.0" encoding="UTF-8" standalone="yes"?>
<Relationships xmlns="http://schemas.openxmlformats.org/package/2006/relationships"><Relationship Id="rId2" Type="http://schemas.openxmlformats.org/officeDocument/2006/relationships/notesSlide" Target="../notesSlides/notesSlide242.xml"/><Relationship Id="rId1" Type="http://schemas.openxmlformats.org/officeDocument/2006/relationships/slideLayout" Target="../slideLayouts/slideLayout2.xml"/></Relationships>
</file>

<file path=ppt/slides/_rels/slide244.xml.rels><?xml version="1.0" encoding="UTF-8" standalone="yes"?>
<Relationships xmlns="http://schemas.openxmlformats.org/package/2006/relationships"><Relationship Id="rId3" Type="http://schemas.openxmlformats.org/officeDocument/2006/relationships/notesSlide" Target="../notesSlides/notesSlide243.xml"/><Relationship Id="rId2" Type="http://schemas.openxmlformats.org/officeDocument/2006/relationships/slideLayout" Target="../slideLayouts/slideLayout2.xml"/><Relationship Id="rId1" Type="http://schemas.openxmlformats.org/officeDocument/2006/relationships/vmlDrawing" Target="../drawings/vmlDrawing93.vml"/><Relationship Id="rId5" Type="http://schemas.openxmlformats.org/officeDocument/2006/relationships/image" Target="../media/image238.wmf"/><Relationship Id="rId4" Type="http://schemas.openxmlformats.org/officeDocument/2006/relationships/oleObject" Target="../embeddings/oleObject130.bin"/></Relationships>
</file>

<file path=ppt/slides/_rels/slide245.xml.rels><?xml version="1.0" encoding="UTF-8" standalone="yes"?>
<Relationships xmlns="http://schemas.openxmlformats.org/package/2006/relationships"><Relationship Id="rId3" Type="http://schemas.openxmlformats.org/officeDocument/2006/relationships/image" Target="../media/image236.png"/><Relationship Id="rId2" Type="http://schemas.openxmlformats.org/officeDocument/2006/relationships/notesSlide" Target="../notesSlides/notesSlide244.xml"/><Relationship Id="rId1" Type="http://schemas.openxmlformats.org/officeDocument/2006/relationships/slideLayout" Target="../slideLayouts/slideLayout2.xml"/></Relationships>
</file>

<file path=ppt/slides/_rels/slide246.xml.rels><?xml version="1.0" encoding="UTF-8" standalone="yes"?>
<Relationships xmlns="http://schemas.openxmlformats.org/package/2006/relationships"><Relationship Id="rId3" Type="http://schemas.openxmlformats.org/officeDocument/2006/relationships/notesSlide" Target="../notesSlides/notesSlide245.xml"/><Relationship Id="rId2" Type="http://schemas.openxmlformats.org/officeDocument/2006/relationships/slideLayout" Target="../slideLayouts/slideLayout2.xml"/><Relationship Id="rId1" Type="http://schemas.openxmlformats.org/officeDocument/2006/relationships/vmlDrawing" Target="../drawings/vmlDrawing94.vml"/><Relationship Id="rId6" Type="http://schemas.openxmlformats.org/officeDocument/2006/relationships/image" Target="../media/image230.wmf"/><Relationship Id="rId5" Type="http://schemas.openxmlformats.org/officeDocument/2006/relationships/oleObject" Target="../embeddings/oleObject131.bin"/><Relationship Id="rId4" Type="http://schemas.openxmlformats.org/officeDocument/2006/relationships/image" Target="../media/image237.png"/></Relationships>
</file>

<file path=ppt/slides/_rels/slide247.xml.rels><?xml version="1.0" encoding="UTF-8" standalone="yes"?>
<Relationships xmlns="http://schemas.openxmlformats.org/package/2006/relationships"><Relationship Id="rId2" Type="http://schemas.openxmlformats.org/officeDocument/2006/relationships/notesSlide" Target="../notesSlides/notesSlide246.xml"/><Relationship Id="rId1" Type="http://schemas.openxmlformats.org/officeDocument/2006/relationships/slideLayout" Target="../slideLayouts/slideLayout2.xml"/></Relationships>
</file>

<file path=ppt/slides/_rels/slide248.xml.rels><?xml version="1.0" encoding="UTF-8" standalone="yes"?>
<Relationships xmlns="http://schemas.openxmlformats.org/package/2006/relationships"><Relationship Id="rId2" Type="http://schemas.openxmlformats.org/officeDocument/2006/relationships/notesSlide" Target="../notesSlides/notesSlide247.xml"/><Relationship Id="rId1" Type="http://schemas.openxmlformats.org/officeDocument/2006/relationships/slideLayout" Target="../slideLayouts/slideLayout2.xml"/></Relationships>
</file>

<file path=ppt/slides/_rels/slide249.xml.rels><?xml version="1.0" encoding="UTF-8" standalone="yes"?>
<Relationships xmlns="http://schemas.openxmlformats.org/package/2006/relationships"><Relationship Id="rId8" Type="http://schemas.openxmlformats.org/officeDocument/2006/relationships/image" Target="../media/image239.wmf"/><Relationship Id="rId3" Type="http://schemas.openxmlformats.org/officeDocument/2006/relationships/notesSlide" Target="../notesSlides/notesSlide248.xml"/><Relationship Id="rId7" Type="http://schemas.openxmlformats.org/officeDocument/2006/relationships/oleObject" Target="../embeddings/oleObject133.bin"/><Relationship Id="rId2" Type="http://schemas.openxmlformats.org/officeDocument/2006/relationships/slideLayout" Target="../slideLayouts/slideLayout2.xml"/><Relationship Id="rId1" Type="http://schemas.openxmlformats.org/officeDocument/2006/relationships/vmlDrawing" Target="../drawings/vmlDrawing95.vml"/><Relationship Id="rId6" Type="http://schemas.openxmlformats.org/officeDocument/2006/relationships/image" Target="../media/image230.wmf"/><Relationship Id="rId5" Type="http://schemas.openxmlformats.org/officeDocument/2006/relationships/oleObject" Target="../embeddings/oleObject132.bin"/><Relationship Id="rId10" Type="http://schemas.openxmlformats.org/officeDocument/2006/relationships/image" Target="../media/image240.wmf"/><Relationship Id="rId4" Type="http://schemas.openxmlformats.org/officeDocument/2006/relationships/image" Target="../media/image241.png"/><Relationship Id="rId9" Type="http://schemas.openxmlformats.org/officeDocument/2006/relationships/oleObject" Target="../embeddings/oleObject134.bin"/></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vmlDrawing" Target="../drawings/vmlDrawing10.vml"/><Relationship Id="rId6" Type="http://schemas.openxmlformats.org/officeDocument/2006/relationships/image" Target="../media/image30.wmf"/><Relationship Id="rId5" Type="http://schemas.openxmlformats.org/officeDocument/2006/relationships/oleObject" Target="../embeddings/oleObject14.bin"/><Relationship Id="rId4" Type="http://schemas.openxmlformats.org/officeDocument/2006/relationships/image" Target="../media/image29.png"/></Relationships>
</file>

<file path=ppt/slides/_rels/slide250.xml.rels><?xml version="1.0" encoding="UTF-8" standalone="yes"?>
<Relationships xmlns="http://schemas.openxmlformats.org/package/2006/relationships"><Relationship Id="rId3" Type="http://schemas.openxmlformats.org/officeDocument/2006/relationships/image" Target="../media/image241.png"/><Relationship Id="rId2" Type="http://schemas.openxmlformats.org/officeDocument/2006/relationships/notesSlide" Target="../notesSlides/notesSlide249.xml"/><Relationship Id="rId1" Type="http://schemas.openxmlformats.org/officeDocument/2006/relationships/slideLayout" Target="../slideLayouts/slideLayout2.xml"/></Relationships>
</file>

<file path=ppt/slides/_rels/slide251.xml.rels><?xml version="1.0" encoding="UTF-8" standalone="yes"?>
<Relationships xmlns="http://schemas.openxmlformats.org/package/2006/relationships"><Relationship Id="rId3" Type="http://schemas.openxmlformats.org/officeDocument/2006/relationships/notesSlide" Target="../notesSlides/notesSlide250.xml"/><Relationship Id="rId2" Type="http://schemas.openxmlformats.org/officeDocument/2006/relationships/slideLayout" Target="../slideLayouts/slideLayout2.xml"/><Relationship Id="rId1" Type="http://schemas.openxmlformats.org/officeDocument/2006/relationships/vmlDrawing" Target="../drawings/vmlDrawing96.vml"/><Relationship Id="rId5" Type="http://schemas.openxmlformats.org/officeDocument/2006/relationships/image" Target="../media/image242.wmf"/><Relationship Id="rId4" Type="http://schemas.openxmlformats.org/officeDocument/2006/relationships/oleObject" Target="../embeddings/oleObject135.bin"/></Relationships>
</file>

<file path=ppt/slides/_rels/slide252.xml.rels><?xml version="1.0" encoding="UTF-8" standalone="yes"?>
<Relationships xmlns="http://schemas.openxmlformats.org/package/2006/relationships"><Relationship Id="rId8" Type="http://schemas.openxmlformats.org/officeDocument/2006/relationships/image" Target="../media/image243.wmf"/><Relationship Id="rId3" Type="http://schemas.openxmlformats.org/officeDocument/2006/relationships/notesSlide" Target="../notesSlides/notesSlide251.xml"/><Relationship Id="rId7" Type="http://schemas.openxmlformats.org/officeDocument/2006/relationships/oleObject" Target="../embeddings/oleObject137.bin"/><Relationship Id="rId2" Type="http://schemas.openxmlformats.org/officeDocument/2006/relationships/slideLayout" Target="../slideLayouts/slideLayout2.xml"/><Relationship Id="rId1" Type="http://schemas.openxmlformats.org/officeDocument/2006/relationships/vmlDrawing" Target="../drawings/vmlDrawing97.vml"/><Relationship Id="rId6" Type="http://schemas.openxmlformats.org/officeDocument/2006/relationships/image" Target="../media/image230.wmf"/><Relationship Id="rId5" Type="http://schemas.openxmlformats.org/officeDocument/2006/relationships/oleObject" Target="../embeddings/oleObject136.bin"/><Relationship Id="rId4" Type="http://schemas.openxmlformats.org/officeDocument/2006/relationships/image" Target="../media/image241.png"/></Relationships>
</file>

<file path=ppt/slides/_rels/slide253.xml.rels><?xml version="1.0" encoding="UTF-8" standalone="yes"?>
<Relationships xmlns="http://schemas.openxmlformats.org/package/2006/relationships"><Relationship Id="rId3" Type="http://schemas.openxmlformats.org/officeDocument/2006/relationships/hyperlink" Target="http://www.4399.com/flash/146267_2.htm" TargetMode="External"/><Relationship Id="rId2" Type="http://schemas.openxmlformats.org/officeDocument/2006/relationships/notesSlide" Target="../notesSlides/notesSlide252.xml"/><Relationship Id="rId1" Type="http://schemas.openxmlformats.org/officeDocument/2006/relationships/slideLayout" Target="../slideLayouts/slideLayout2.xml"/><Relationship Id="rId5" Type="http://schemas.openxmlformats.org/officeDocument/2006/relationships/image" Target="../media/image244.png"/><Relationship Id="rId4" Type="http://schemas.openxmlformats.org/officeDocument/2006/relationships/image" Target="../media/image6.png"/></Relationships>
</file>

<file path=ppt/slides/_rels/slide254.xml.rels><?xml version="1.0" encoding="UTF-8" standalone="yes"?>
<Relationships xmlns="http://schemas.openxmlformats.org/package/2006/relationships"><Relationship Id="rId3" Type="http://schemas.openxmlformats.org/officeDocument/2006/relationships/image" Target="../media/image245.png"/><Relationship Id="rId2" Type="http://schemas.openxmlformats.org/officeDocument/2006/relationships/notesSlide" Target="../notesSlides/notesSlide253.xml"/><Relationship Id="rId1" Type="http://schemas.openxmlformats.org/officeDocument/2006/relationships/slideLayout" Target="../slideLayouts/slideLayout2.xml"/><Relationship Id="rId4" Type="http://schemas.openxmlformats.org/officeDocument/2006/relationships/image" Target="../media/image244.png"/></Relationships>
</file>

<file path=ppt/slides/_rels/slide255.xml.rels><?xml version="1.0" encoding="UTF-8" standalone="yes"?>
<Relationships xmlns="http://schemas.openxmlformats.org/package/2006/relationships"><Relationship Id="rId2" Type="http://schemas.openxmlformats.org/officeDocument/2006/relationships/image" Target="../media/image246.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vmlDrawing" Target="../drawings/vmlDrawing11.vml"/><Relationship Id="rId6" Type="http://schemas.openxmlformats.org/officeDocument/2006/relationships/image" Target="../media/image31.wmf"/><Relationship Id="rId5" Type="http://schemas.openxmlformats.org/officeDocument/2006/relationships/oleObject" Target="../embeddings/oleObject15.bin"/><Relationship Id="rId4" Type="http://schemas.openxmlformats.org/officeDocument/2006/relationships/image" Target="../media/image32.png"/></Relationships>
</file>

<file path=ppt/slides/_rels/slide3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8" Type="http://schemas.openxmlformats.org/officeDocument/2006/relationships/image" Target="../media/image34.wmf"/><Relationship Id="rId3" Type="http://schemas.openxmlformats.org/officeDocument/2006/relationships/notesSlide" Target="../notesSlides/notesSlide31.xml"/><Relationship Id="rId7" Type="http://schemas.openxmlformats.org/officeDocument/2006/relationships/oleObject" Target="../embeddings/oleObject16.bin"/><Relationship Id="rId2" Type="http://schemas.openxmlformats.org/officeDocument/2006/relationships/slideLayout" Target="../slideLayouts/slideLayout2.xml"/><Relationship Id="rId1" Type="http://schemas.openxmlformats.org/officeDocument/2006/relationships/vmlDrawing" Target="../drawings/vmlDrawing12.vml"/><Relationship Id="rId6" Type="http://schemas.openxmlformats.org/officeDocument/2006/relationships/image" Target="../media/image38.png"/><Relationship Id="rId5" Type="http://schemas.openxmlformats.org/officeDocument/2006/relationships/image" Target="../media/image37.png"/><Relationship Id="rId10" Type="http://schemas.openxmlformats.org/officeDocument/2006/relationships/image" Target="../media/image35.wmf"/><Relationship Id="rId4" Type="http://schemas.openxmlformats.org/officeDocument/2006/relationships/image" Target="../media/image36.png"/><Relationship Id="rId9" Type="http://schemas.openxmlformats.org/officeDocument/2006/relationships/oleObject" Target="../embeddings/oleObject17.bin"/></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vmlDrawing" Target="../drawings/vmlDrawing13.vml"/><Relationship Id="rId6" Type="http://schemas.openxmlformats.org/officeDocument/2006/relationships/image" Target="../media/image39.wmf"/><Relationship Id="rId5" Type="http://schemas.openxmlformats.org/officeDocument/2006/relationships/oleObject" Target="../embeddings/oleObject18.bin"/><Relationship Id="rId4" Type="http://schemas.openxmlformats.org/officeDocument/2006/relationships/image" Target="../media/image40.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8" Type="http://schemas.openxmlformats.org/officeDocument/2006/relationships/image" Target="../media/image50.png"/><Relationship Id="rId13" Type="http://schemas.openxmlformats.org/officeDocument/2006/relationships/oleObject" Target="../embeddings/oleObject21.bin"/><Relationship Id="rId18" Type="http://schemas.openxmlformats.org/officeDocument/2006/relationships/image" Target="../media/image45.wmf"/><Relationship Id="rId3" Type="http://schemas.openxmlformats.org/officeDocument/2006/relationships/notesSlide" Target="../notesSlides/notesSlide37.xml"/><Relationship Id="rId7" Type="http://schemas.openxmlformats.org/officeDocument/2006/relationships/image" Target="../media/image49.png"/><Relationship Id="rId12" Type="http://schemas.openxmlformats.org/officeDocument/2006/relationships/image" Target="../media/image42.wmf"/><Relationship Id="rId17" Type="http://schemas.openxmlformats.org/officeDocument/2006/relationships/oleObject" Target="../embeddings/oleObject23.bin"/><Relationship Id="rId2" Type="http://schemas.openxmlformats.org/officeDocument/2006/relationships/slideLayout" Target="../slideLayouts/slideLayout2.xml"/><Relationship Id="rId16" Type="http://schemas.openxmlformats.org/officeDocument/2006/relationships/image" Target="../media/image44.wmf"/><Relationship Id="rId1" Type="http://schemas.openxmlformats.org/officeDocument/2006/relationships/vmlDrawing" Target="../drawings/vmlDrawing14.vml"/><Relationship Id="rId6" Type="http://schemas.openxmlformats.org/officeDocument/2006/relationships/image" Target="../media/image48.png"/><Relationship Id="rId11" Type="http://schemas.openxmlformats.org/officeDocument/2006/relationships/oleObject" Target="../embeddings/oleObject20.bin"/><Relationship Id="rId5" Type="http://schemas.openxmlformats.org/officeDocument/2006/relationships/image" Target="../media/image47.png"/><Relationship Id="rId15" Type="http://schemas.openxmlformats.org/officeDocument/2006/relationships/oleObject" Target="../embeddings/oleObject22.bin"/><Relationship Id="rId10" Type="http://schemas.openxmlformats.org/officeDocument/2006/relationships/image" Target="../media/image41.wmf"/><Relationship Id="rId4" Type="http://schemas.openxmlformats.org/officeDocument/2006/relationships/image" Target="../media/image46.png"/><Relationship Id="rId9" Type="http://schemas.openxmlformats.org/officeDocument/2006/relationships/oleObject" Target="../embeddings/oleObject19.bin"/><Relationship Id="rId14" Type="http://schemas.openxmlformats.org/officeDocument/2006/relationships/image" Target="../media/image43.wmf"/></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3.wmf"/><Relationship Id="rId5" Type="http://schemas.openxmlformats.org/officeDocument/2006/relationships/oleObject" Target="../embeddings/oleObject1.bin"/><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2.xml"/><Relationship Id="rId1" Type="http://schemas.openxmlformats.org/officeDocument/2006/relationships/vmlDrawing" Target="../drawings/vmlDrawing15.vml"/><Relationship Id="rId6" Type="http://schemas.openxmlformats.org/officeDocument/2006/relationships/image" Target="../media/image51.wmf"/><Relationship Id="rId5" Type="http://schemas.openxmlformats.org/officeDocument/2006/relationships/oleObject" Target="../embeddings/oleObject24.bin"/><Relationship Id="rId4" Type="http://schemas.openxmlformats.org/officeDocument/2006/relationships/image" Target="../media/image52.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8" Type="http://schemas.openxmlformats.org/officeDocument/2006/relationships/oleObject" Target="../embeddings/oleObject26.bin"/><Relationship Id="rId3" Type="http://schemas.openxmlformats.org/officeDocument/2006/relationships/notesSlide" Target="../notesSlides/notesSlide41.xml"/><Relationship Id="rId7" Type="http://schemas.openxmlformats.org/officeDocument/2006/relationships/image" Target="../media/image53.wmf"/><Relationship Id="rId2" Type="http://schemas.openxmlformats.org/officeDocument/2006/relationships/slideLayout" Target="../slideLayouts/slideLayout2.xml"/><Relationship Id="rId1" Type="http://schemas.openxmlformats.org/officeDocument/2006/relationships/vmlDrawing" Target="../drawings/vmlDrawing16.vml"/><Relationship Id="rId6" Type="http://schemas.openxmlformats.org/officeDocument/2006/relationships/oleObject" Target="../embeddings/oleObject25.bin"/><Relationship Id="rId5" Type="http://schemas.openxmlformats.org/officeDocument/2006/relationships/image" Target="../media/image56.png"/><Relationship Id="rId4" Type="http://schemas.openxmlformats.org/officeDocument/2006/relationships/image" Target="../media/image55.png"/><Relationship Id="rId9" Type="http://schemas.openxmlformats.org/officeDocument/2006/relationships/image" Target="../media/image54.wmf"/></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8" Type="http://schemas.openxmlformats.org/officeDocument/2006/relationships/image" Target="../media/image57.wmf"/><Relationship Id="rId3" Type="http://schemas.openxmlformats.org/officeDocument/2006/relationships/notesSlide" Target="../notesSlides/notesSlide43.xml"/><Relationship Id="rId7" Type="http://schemas.openxmlformats.org/officeDocument/2006/relationships/oleObject" Target="../embeddings/oleObject27.bin"/><Relationship Id="rId12" Type="http://schemas.openxmlformats.org/officeDocument/2006/relationships/image" Target="../media/image59.wmf"/><Relationship Id="rId2" Type="http://schemas.openxmlformats.org/officeDocument/2006/relationships/slideLayout" Target="../slideLayouts/slideLayout2.xml"/><Relationship Id="rId1" Type="http://schemas.openxmlformats.org/officeDocument/2006/relationships/vmlDrawing" Target="../drawings/vmlDrawing17.vml"/><Relationship Id="rId6" Type="http://schemas.openxmlformats.org/officeDocument/2006/relationships/image" Target="../media/image62.png"/><Relationship Id="rId11" Type="http://schemas.openxmlformats.org/officeDocument/2006/relationships/oleObject" Target="../embeddings/oleObject29.bin"/><Relationship Id="rId5" Type="http://schemas.openxmlformats.org/officeDocument/2006/relationships/image" Target="../media/image61.png"/><Relationship Id="rId10" Type="http://schemas.openxmlformats.org/officeDocument/2006/relationships/image" Target="../media/image58.wmf"/><Relationship Id="rId4" Type="http://schemas.openxmlformats.org/officeDocument/2006/relationships/image" Target="../media/image60.jpeg"/><Relationship Id="rId9" Type="http://schemas.openxmlformats.org/officeDocument/2006/relationships/oleObject" Target="../embeddings/oleObject28.bin"/></Relationships>
</file>

<file path=ppt/slides/_rels/slide45.xml.rels><?xml version="1.0" encoding="UTF-8" standalone="yes"?>
<Relationships xmlns="http://schemas.openxmlformats.org/package/2006/relationships"><Relationship Id="rId8" Type="http://schemas.openxmlformats.org/officeDocument/2006/relationships/image" Target="../media/image71.png"/><Relationship Id="rId13" Type="http://schemas.openxmlformats.org/officeDocument/2006/relationships/oleObject" Target="../embeddings/oleObject32.bin"/><Relationship Id="rId3" Type="http://schemas.openxmlformats.org/officeDocument/2006/relationships/notesSlide" Target="../notesSlides/notesSlide44.xml"/><Relationship Id="rId7" Type="http://schemas.openxmlformats.org/officeDocument/2006/relationships/image" Target="../media/image70.png"/><Relationship Id="rId12" Type="http://schemas.openxmlformats.org/officeDocument/2006/relationships/image" Target="../media/image64.wmf"/><Relationship Id="rId2" Type="http://schemas.openxmlformats.org/officeDocument/2006/relationships/slideLayout" Target="../slideLayouts/slideLayout2.xml"/><Relationship Id="rId16" Type="http://schemas.openxmlformats.org/officeDocument/2006/relationships/image" Target="../media/image66.wmf"/><Relationship Id="rId1" Type="http://schemas.openxmlformats.org/officeDocument/2006/relationships/vmlDrawing" Target="../drawings/vmlDrawing18.vml"/><Relationship Id="rId6" Type="http://schemas.openxmlformats.org/officeDocument/2006/relationships/image" Target="../media/image69.png"/><Relationship Id="rId11" Type="http://schemas.openxmlformats.org/officeDocument/2006/relationships/oleObject" Target="../embeddings/oleObject31.bin"/><Relationship Id="rId5" Type="http://schemas.openxmlformats.org/officeDocument/2006/relationships/image" Target="../media/image68.png"/><Relationship Id="rId15" Type="http://schemas.openxmlformats.org/officeDocument/2006/relationships/oleObject" Target="../embeddings/oleObject33.bin"/><Relationship Id="rId10" Type="http://schemas.openxmlformats.org/officeDocument/2006/relationships/image" Target="../media/image63.wmf"/><Relationship Id="rId4" Type="http://schemas.openxmlformats.org/officeDocument/2006/relationships/image" Target="../media/image67.png"/><Relationship Id="rId9" Type="http://schemas.openxmlformats.org/officeDocument/2006/relationships/oleObject" Target="../embeddings/oleObject30.bin"/><Relationship Id="rId14" Type="http://schemas.openxmlformats.org/officeDocument/2006/relationships/image" Target="../media/image65.wmf"/></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baike.baidu.com/item/%E9%AB%98%E6%96%AF/24098"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hyperlink" Target="http://www.7k7k.com/swf/49842.htm" TargetMode="External"/><Relationship Id="rId4" Type="http://schemas.openxmlformats.org/officeDocument/2006/relationships/image" Target="../media/image5.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2.xml"/><Relationship Id="rId1" Type="http://schemas.openxmlformats.org/officeDocument/2006/relationships/vmlDrawing" Target="../drawings/vmlDrawing19.vml"/><Relationship Id="rId5" Type="http://schemas.openxmlformats.org/officeDocument/2006/relationships/image" Target="../media/image72.wmf"/><Relationship Id="rId4" Type="http://schemas.openxmlformats.org/officeDocument/2006/relationships/oleObject" Target="../embeddings/oleObject34.bin"/></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2.xml"/><Relationship Id="rId1" Type="http://schemas.openxmlformats.org/officeDocument/2006/relationships/vmlDrawing" Target="../drawings/vmlDrawing20.vml"/><Relationship Id="rId5" Type="http://schemas.openxmlformats.org/officeDocument/2006/relationships/image" Target="../media/image73.wmf"/><Relationship Id="rId4" Type="http://schemas.openxmlformats.org/officeDocument/2006/relationships/oleObject" Target="../embeddings/oleObject35.bin"/></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2.xml"/><Relationship Id="rId1" Type="http://schemas.openxmlformats.org/officeDocument/2006/relationships/vmlDrawing" Target="../drawings/vmlDrawing21.vml"/><Relationship Id="rId6" Type="http://schemas.openxmlformats.org/officeDocument/2006/relationships/image" Target="../media/image74.wmf"/><Relationship Id="rId5" Type="http://schemas.openxmlformats.org/officeDocument/2006/relationships/oleObject" Target="../embeddings/oleObject36.bin"/><Relationship Id="rId4" Type="http://schemas.openxmlformats.org/officeDocument/2006/relationships/image" Target="../media/image75.png"/></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www.4399.com/flash/146267_2.htm"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2.xml"/><Relationship Id="rId1" Type="http://schemas.openxmlformats.org/officeDocument/2006/relationships/vmlDrawing" Target="../drawings/vmlDrawing22.vml"/><Relationship Id="rId6" Type="http://schemas.openxmlformats.org/officeDocument/2006/relationships/image" Target="../media/image76.wmf"/><Relationship Id="rId5" Type="http://schemas.openxmlformats.org/officeDocument/2006/relationships/oleObject" Target="../embeddings/oleObject37.bin"/><Relationship Id="rId4" Type="http://schemas.openxmlformats.org/officeDocument/2006/relationships/image" Target="../media/image75.png"/></Relationships>
</file>

<file path=ppt/slides/_rels/slide64.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63.xml"/><Relationship Id="rId1" Type="http://schemas.openxmlformats.org/officeDocument/2006/relationships/slideLayout" Target="../slideLayouts/slideLayout2.xml"/><Relationship Id="rId5" Type="http://schemas.openxmlformats.org/officeDocument/2006/relationships/hyperlink" Target="http://www.7k7k.com/swf/49842.htm" TargetMode="External"/><Relationship Id="rId4" Type="http://schemas.openxmlformats.org/officeDocument/2006/relationships/image" Target="../media/image5.png"/></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2.xml"/><Relationship Id="rId1" Type="http://schemas.openxmlformats.org/officeDocument/2006/relationships/vmlDrawing" Target="../drawings/vmlDrawing23.vml"/><Relationship Id="rId6" Type="http://schemas.openxmlformats.org/officeDocument/2006/relationships/image" Target="../media/image78.wmf"/><Relationship Id="rId5" Type="http://schemas.openxmlformats.org/officeDocument/2006/relationships/oleObject" Target="../embeddings/oleObject38.bin"/><Relationship Id="rId4" Type="http://schemas.openxmlformats.org/officeDocument/2006/relationships/image" Target="../media/image79.png"/></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8" Type="http://schemas.openxmlformats.org/officeDocument/2006/relationships/oleObject" Target="../embeddings/oleObject40.bin"/><Relationship Id="rId3" Type="http://schemas.openxmlformats.org/officeDocument/2006/relationships/notesSlide" Target="../notesSlides/notesSlide70.xml"/><Relationship Id="rId7" Type="http://schemas.openxmlformats.org/officeDocument/2006/relationships/image" Target="../media/image80.wmf"/><Relationship Id="rId2" Type="http://schemas.openxmlformats.org/officeDocument/2006/relationships/slideLayout" Target="../slideLayouts/slideLayout2.xml"/><Relationship Id="rId1" Type="http://schemas.openxmlformats.org/officeDocument/2006/relationships/vmlDrawing" Target="../drawings/vmlDrawing24.vml"/><Relationship Id="rId6" Type="http://schemas.openxmlformats.org/officeDocument/2006/relationships/oleObject" Target="../embeddings/oleObject39.bin"/><Relationship Id="rId5" Type="http://schemas.openxmlformats.org/officeDocument/2006/relationships/image" Target="../media/image83.tiff"/><Relationship Id="rId4" Type="http://schemas.openxmlformats.org/officeDocument/2006/relationships/image" Target="../media/image82.tiff"/><Relationship Id="rId9" Type="http://schemas.openxmlformats.org/officeDocument/2006/relationships/image" Target="../media/image81.wmf"/></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2.xml"/><Relationship Id="rId1" Type="http://schemas.openxmlformats.org/officeDocument/2006/relationships/vmlDrawing" Target="../drawings/vmlDrawing25.vml"/><Relationship Id="rId6" Type="http://schemas.openxmlformats.org/officeDocument/2006/relationships/image" Target="../media/image84.wmf"/><Relationship Id="rId5" Type="http://schemas.openxmlformats.org/officeDocument/2006/relationships/oleObject" Target="../embeddings/oleObject41.bin"/><Relationship Id="rId4" Type="http://schemas.openxmlformats.org/officeDocument/2006/relationships/chart" Target="../charts/chart1.xml"/></Relationships>
</file>

<file path=ppt/slides/_rels/slide7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2.xml"/><Relationship Id="rId1" Type="http://schemas.openxmlformats.org/officeDocument/2006/relationships/vmlDrawing" Target="../drawings/vmlDrawing26.vml"/><Relationship Id="rId6" Type="http://schemas.openxmlformats.org/officeDocument/2006/relationships/image" Target="../media/image85.wmf"/><Relationship Id="rId5" Type="http://schemas.openxmlformats.org/officeDocument/2006/relationships/oleObject" Target="../embeddings/oleObject42.bin"/><Relationship Id="rId4" Type="http://schemas.openxmlformats.org/officeDocument/2006/relationships/image" Target="../media/image86.png"/></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2.xml"/><Relationship Id="rId1" Type="http://schemas.openxmlformats.org/officeDocument/2006/relationships/vmlDrawing" Target="../drawings/vmlDrawing27.vml"/><Relationship Id="rId6" Type="http://schemas.openxmlformats.org/officeDocument/2006/relationships/image" Target="../media/image87.wmf"/><Relationship Id="rId5" Type="http://schemas.openxmlformats.org/officeDocument/2006/relationships/oleObject" Target="../embeddings/oleObject43.bin"/><Relationship Id="rId4" Type="http://schemas.openxmlformats.org/officeDocument/2006/relationships/image" Target="../media/image88.png"/></Relationships>
</file>

<file path=ppt/slides/_rels/slide78.xml.rels><?xml version="1.0" encoding="UTF-8" standalone="yes"?>
<Relationships xmlns="http://schemas.openxmlformats.org/package/2006/relationships"><Relationship Id="rId8" Type="http://schemas.openxmlformats.org/officeDocument/2006/relationships/oleObject" Target="../embeddings/oleObject45.bin"/><Relationship Id="rId3" Type="http://schemas.openxmlformats.org/officeDocument/2006/relationships/notesSlide" Target="../notesSlides/notesSlide77.xml"/><Relationship Id="rId7" Type="http://schemas.openxmlformats.org/officeDocument/2006/relationships/image" Target="../media/image89.wmf"/><Relationship Id="rId2" Type="http://schemas.openxmlformats.org/officeDocument/2006/relationships/slideLayout" Target="../slideLayouts/slideLayout2.xml"/><Relationship Id="rId1" Type="http://schemas.openxmlformats.org/officeDocument/2006/relationships/vmlDrawing" Target="../drawings/vmlDrawing28.vml"/><Relationship Id="rId6" Type="http://schemas.openxmlformats.org/officeDocument/2006/relationships/oleObject" Target="../embeddings/oleObject44.bin"/><Relationship Id="rId5" Type="http://schemas.openxmlformats.org/officeDocument/2006/relationships/image" Target="../media/image92.png"/><Relationship Id="rId4" Type="http://schemas.openxmlformats.org/officeDocument/2006/relationships/image" Target="../media/image91.png"/><Relationship Id="rId9" Type="http://schemas.openxmlformats.org/officeDocument/2006/relationships/image" Target="../media/image90.wmf"/></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2.xml"/><Relationship Id="rId1" Type="http://schemas.openxmlformats.org/officeDocument/2006/relationships/vmlDrawing" Target="../drawings/vmlDrawing29.vml"/><Relationship Id="rId6" Type="http://schemas.openxmlformats.org/officeDocument/2006/relationships/image" Target="../media/image93.wmf"/><Relationship Id="rId5" Type="http://schemas.openxmlformats.org/officeDocument/2006/relationships/oleObject" Target="../embeddings/oleObject46.bin"/><Relationship Id="rId4" Type="http://schemas.openxmlformats.org/officeDocument/2006/relationships/image" Target="../media/image94.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7.wmf"/><Relationship Id="rId4" Type="http://schemas.openxmlformats.org/officeDocument/2006/relationships/oleObject" Target="../embeddings/oleObject2.bin"/></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2.xml"/><Relationship Id="rId1" Type="http://schemas.openxmlformats.org/officeDocument/2006/relationships/vmlDrawing" Target="../drawings/vmlDrawing30.vml"/><Relationship Id="rId6" Type="http://schemas.openxmlformats.org/officeDocument/2006/relationships/image" Target="../media/image95.wmf"/><Relationship Id="rId5" Type="http://schemas.openxmlformats.org/officeDocument/2006/relationships/oleObject" Target="../embeddings/oleObject47.bin"/><Relationship Id="rId4" Type="http://schemas.openxmlformats.org/officeDocument/2006/relationships/image" Target="../media/image96.png"/></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2.xml"/><Relationship Id="rId1" Type="http://schemas.openxmlformats.org/officeDocument/2006/relationships/vmlDrawing" Target="../drawings/vmlDrawing31.vml"/><Relationship Id="rId6" Type="http://schemas.openxmlformats.org/officeDocument/2006/relationships/image" Target="../media/image97.wmf"/><Relationship Id="rId5" Type="http://schemas.openxmlformats.org/officeDocument/2006/relationships/oleObject" Target="../embeddings/oleObject48.bin"/><Relationship Id="rId4" Type="http://schemas.openxmlformats.org/officeDocument/2006/relationships/image" Target="../media/image98.png"/></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82.xml"/><Relationship Id="rId2" Type="http://schemas.openxmlformats.org/officeDocument/2006/relationships/slideLayout" Target="../slideLayouts/slideLayout2.xml"/><Relationship Id="rId1" Type="http://schemas.openxmlformats.org/officeDocument/2006/relationships/vmlDrawing" Target="../drawings/vmlDrawing32.vml"/><Relationship Id="rId6" Type="http://schemas.openxmlformats.org/officeDocument/2006/relationships/image" Target="../media/image99.wmf"/><Relationship Id="rId5" Type="http://schemas.openxmlformats.org/officeDocument/2006/relationships/oleObject" Target="../embeddings/oleObject49.bin"/><Relationship Id="rId4" Type="http://schemas.openxmlformats.org/officeDocument/2006/relationships/image" Target="../media/image100.png"/></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85.xml"/><Relationship Id="rId2" Type="http://schemas.openxmlformats.org/officeDocument/2006/relationships/slideLayout" Target="../slideLayouts/slideLayout2.xml"/><Relationship Id="rId1" Type="http://schemas.openxmlformats.org/officeDocument/2006/relationships/vmlDrawing" Target="../drawings/vmlDrawing33.vml"/><Relationship Id="rId6" Type="http://schemas.openxmlformats.org/officeDocument/2006/relationships/image" Target="../media/image102.wmf"/><Relationship Id="rId5" Type="http://schemas.openxmlformats.org/officeDocument/2006/relationships/oleObject" Target="../embeddings/oleObject50.bin"/><Relationship Id="rId4" Type="http://schemas.openxmlformats.org/officeDocument/2006/relationships/image" Target="../media/image103.png"/></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image" Target="../media/image8.wmf"/><Relationship Id="rId4" Type="http://schemas.openxmlformats.org/officeDocument/2006/relationships/oleObject" Target="../embeddings/oleObject3.bin"/></Relationships>
</file>

<file path=ppt/slides/_rels/slide90.xml.rels><?xml version="1.0" encoding="UTF-8" standalone="yes"?>
<Relationships xmlns="http://schemas.openxmlformats.org/package/2006/relationships"><Relationship Id="rId3" Type="http://schemas.openxmlformats.org/officeDocument/2006/relationships/notesSlide" Target="../notesSlides/notesSlide89.xml"/><Relationship Id="rId2" Type="http://schemas.openxmlformats.org/officeDocument/2006/relationships/slideLayout" Target="../slideLayouts/slideLayout2.xml"/><Relationship Id="rId1" Type="http://schemas.openxmlformats.org/officeDocument/2006/relationships/vmlDrawing" Target="../drawings/vmlDrawing34.vml"/><Relationship Id="rId6" Type="http://schemas.openxmlformats.org/officeDocument/2006/relationships/image" Target="../media/image104.wmf"/><Relationship Id="rId5" Type="http://schemas.openxmlformats.org/officeDocument/2006/relationships/oleObject" Target="../embeddings/oleObject51.bin"/><Relationship Id="rId4" Type="http://schemas.openxmlformats.org/officeDocument/2006/relationships/image" Target="../media/image105.jpeg"/></Relationships>
</file>

<file path=ppt/slides/_rels/slide91.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notesSlide" Target="../notesSlides/notesSlide93.xml"/><Relationship Id="rId2" Type="http://schemas.openxmlformats.org/officeDocument/2006/relationships/slideLayout" Target="../slideLayouts/slideLayout2.xml"/><Relationship Id="rId1" Type="http://schemas.openxmlformats.org/officeDocument/2006/relationships/vmlDrawing" Target="../drawings/vmlDrawing35.vml"/><Relationship Id="rId6" Type="http://schemas.openxmlformats.org/officeDocument/2006/relationships/image" Target="../media/image107.wmf"/><Relationship Id="rId5" Type="http://schemas.openxmlformats.org/officeDocument/2006/relationships/oleObject" Target="../embeddings/oleObject52.bin"/><Relationship Id="rId4" Type="http://schemas.openxmlformats.org/officeDocument/2006/relationships/image" Target="../media/image108.jpeg"/></Relationships>
</file>

<file path=ppt/slides/_rels/slide95.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94.xml"/><Relationship Id="rId1" Type="http://schemas.openxmlformats.org/officeDocument/2006/relationships/slideLayout" Target="../slideLayouts/slideLayout2.xml"/><Relationship Id="rId4" Type="http://schemas.openxmlformats.org/officeDocument/2006/relationships/image" Target="../media/image110.png"/></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notesSlide" Target="../notesSlides/notesSlide97.xml"/><Relationship Id="rId2" Type="http://schemas.openxmlformats.org/officeDocument/2006/relationships/slideLayout" Target="../slideLayouts/slideLayout2.xml"/><Relationship Id="rId1" Type="http://schemas.openxmlformats.org/officeDocument/2006/relationships/vmlDrawing" Target="../drawings/vmlDrawing36.vml"/><Relationship Id="rId6" Type="http://schemas.openxmlformats.org/officeDocument/2006/relationships/image" Target="../media/image111.wmf"/><Relationship Id="rId5" Type="http://schemas.openxmlformats.org/officeDocument/2006/relationships/oleObject" Target="../embeddings/oleObject53.bin"/><Relationship Id="rId4" Type="http://schemas.openxmlformats.org/officeDocument/2006/relationships/image" Target="../media/image112.png"/></Relationships>
</file>

<file path=ppt/slides/_rels/slide99.xml.rels><?xml version="1.0" encoding="UTF-8" standalone="yes"?>
<Relationships xmlns="http://schemas.openxmlformats.org/package/2006/relationships"><Relationship Id="rId3" Type="http://schemas.openxmlformats.org/officeDocument/2006/relationships/notesSlide" Target="../notesSlides/notesSlide98.xml"/><Relationship Id="rId2" Type="http://schemas.openxmlformats.org/officeDocument/2006/relationships/slideLayout" Target="../slideLayouts/slideLayout2.xml"/><Relationship Id="rId1" Type="http://schemas.openxmlformats.org/officeDocument/2006/relationships/vmlDrawing" Target="../drawings/vmlDrawing37.vml"/><Relationship Id="rId6" Type="http://schemas.openxmlformats.org/officeDocument/2006/relationships/image" Target="../media/image113.wmf"/><Relationship Id="rId5" Type="http://schemas.openxmlformats.org/officeDocument/2006/relationships/oleObject" Target="../embeddings/oleObject54.bin"/><Relationship Id="rId4" Type="http://schemas.openxmlformats.org/officeDocument/2006/relationships/image" Target="../media/image114.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8" name="TextBox 7"/>
          <p:cNvSpPr txBox="1"/>
          <p:nvPr/>
        </p:nvSpPr>
        <p:spPr>
          <a:xfrm>
            <a:off x="1314303" y="2079051"/>
            <a:ext cx="6611735" cy="1169551"/>
          </a:xfrm>
          <a:prstGeom prst="rect">
            <a:avLst/>
          </a:prstGeom>
          <a:noFill/>
        </p:spPr>
        <p:txBody>
          <a:bodyPr wrap="square" rtlCol="0">
            <a:spAutoFit/>
          </a:bodyPr>
          <a:lstStyle/>
          <a:p>
            <a:pPr algn="ctr"/>
            <a:r>
              <a:rPr lang="en-US" altLang="zh-CN" sz="4000" b="1" dirty="0">
                <a:solidFill>
                  <a:srgbClr val="FFFF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Java</a:t>
            </a:r>
            <a:r>
              <a:rPr lang="zh-CN" altLang="en-US" sz="4000" b="1" dirty="0">
                <a:solidFill>
                  <a:srgbClr val="FFFF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数据结构和算法</a:t>
            </a:r>
            <a:endParaRPr lang="en-US" altLang="zh-CN" sz="4000" b="1" dirty="0">
              <a:solidFill>
                <a:srgbClr val="FFFF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endParaRPr>
          </a:p>
          <a:p>
            <a:pPr algn="ctr"/>
            <a:endParaRPr lang="en-US" altLang="zh-CN" sz="3000" b="1" dirty="0">
              <a:solidFill>
                <a:srgbClr val="FFFF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endParaRPr>
          </a:p>
        </p:txBody>
      </p:sp>
      <p:sp>
        <p:nvSpPr>
          <p:cNvPr id="9" name="TextBox 8"/>
          <p:cNvSpPr txBox="1"/>
          <p:nvPr/>
        </p:nvSpPr>
        <p:spPr>
          <a:xfrm>
            <a:off x="112170" y="4709938"/>
            <a:ext cx="7287935" cy="584775"/>
          </a:xfrm>
          <a:prstGeom prst="rect">
            <a:avLst/>
          </a:prstGeom>
          <a:noFill/>
        </p:spPr>
        <p:txBody>
          <a:bodyPr wrap="square" rtlCol="0">
            <a:spAutoFit/>
          </a:bodyPr>
          <a:lstStyle/>
          <a:p>
            <a:r>
              <a:rPr lang="zh-CN" altLang="en-US" sz="3200" b="1">
                <a:solidFill>
                  <a:srgbClr val="FFFF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尚硅谷研究院</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21965" y="1152103"/>
            <a:ext cx="8496944" cy="3939540"/>
          </a:xfrm>
          <a:prstGeom prst="rect">
            <a:avLst/>
          </a:prstGeom>
          <a:solidFill>
            <a:schemeClr val="bg1">
              <a:lumMod val="95000"/>
            </a:schemeClr>
          </a:solidFill>
        </p:spPr>
        <p:txBody>
          <a:bodyPr wrap="square" rtlCol="0">
            <a:spAutoFit/>
          </a:bodyPr>
          <a:lstStyle/>
          <a:p>
            <a:endParaRPr lang="en-US" altLang="zh-CN"/>
          </a:p>
          <a:p>
            <a:endParaRPr lang="en-US" altLang="zh-CN"/>
          </a:p>
          <a:p>
            <a:endParaRPr lang="en-US" altLang="zh-CN"/>
          </a:p>
          <a:p>
            <a:endParaRPr lang="en-US" altLang="zh-CN"/>
          </a:p>
          <a:p>
            <a:endParaRPr lang="en-US" altLang="zh-CN"/>
          </a:p>
          <a:p>
            <a:endParaRPr lang="en-US" altLang="zh-CN"/>
          </a:p>
          <a:p>
            <a:endParaRPr lang="en-US" altLang="zh-CN"/>
          </a:p>
          <a:p>
            <a:endParaRPr lang="en-US" altLang="zh-CN"/>
          </a:p>
          <a:p>
            <a:endParaRPr lang="en-US" altLang="zh-CN"/>
          </a:p>
          <a:p>
            <a:endParaRPr lang="en-US" altLang="zh-CN"/>
          </a:p>
          <a:p>
            <a:r>
              <a:rPr lang="zh-CN" altLang="en-US" sz="2800" b="1"/>
              <a:t>数据结构和算法</a:t>
            </a:r>
            <a:endParaRPr lang="en-US" altLang="zh-CN" sz="2800" b="1"/>
          </a:p>
          <a:p>
            <a:r>
              <a:rPr lang="en-US" altLang="zh-CN" sz="2400" b="1">
                <a:solidFill>
                  <a:schemeClr val="bg1">
                    <a:lumMod val="65000"/>
                  </a:schemeClr>
                </a:solidFill>
              </a:rPr>
              <a:t>--</a:t>
            </a:r>
            <a:r>
              <a:rPr lang="zh-CN" altLang="en-US" sz="2400" b="1">
                <a:solidFill>
                  <a:schemeClr val="bg1">
                    <a:lumMod val="65000"/>
                  </a:schemeClr>
                </a:solidFill>
              </a:rPr>
              <a:t>数据结构和算法概述</a:t>
            </a:r>
            <a:endParaRPr lang="en-US" altLang="zh-CN" sz="2400" b="1">
              <a:solidFill>
                <a:schemeClr val="bg1">
                  <a:lumMod val="65000"/>
                </a:schemeClr>
              </a:solidFill>
            </a:endParaRPr>
          </a:p>
          <a:p>
            <a:endParaRPr lang="zh-CN" altLang="en-US"/>
          </a:p>
        </p:txBody>
      </p:sp>
    </p:spTree>
    <p:extLst>
      <p:ext uri="{BB962C8B-B14F-4D97-AF65-F5344CB8AC3E}">
        <p14:creationId xmlns:p14="http://schemas.microsoft.com/office/powerpoint/2010/main" val="1438184770"/>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希尔排序</a:t>
            </a:r>
            <a:endParaRPr lang="en-US" altLang="zh-CN" sz="2200" b="1"/>
          </a:p>
        </p:txBody>
      </p:sp>
      <p:sp>
        <p:nvSpPr>
          <p:cNvPr id="2" name="TextBox 1"/>
          <p:cNvSpPr txBox="1"/>
          <p:nvPr/>
        </p:nvSpPr>
        <p:spPr>
          <a:xfrm>
            <a:off x="665981" y="1224111"/>
            <a:ext cx="8136904" cy="4278094"/>
          </a:xfrm>
          <a:prstGeom prst="rect">
            <a:avLst/>
          </a:prstGeom>
          <a:noFill/>
        </p:spPr>
        <p:txBody>
          <a:bodyPr wrap="square" rtlCol="0">
            <a:spAutoFit/>
          </a:bodyPr>
          <a:lstStyle/>
          <a:p>
            <a:pPr>
              <a:spcBef>
                <a:spcPct val="0"/>
              </a:spcBef>
            </a:pPr>
            <a:r>
              <a:rPr kumimoji="1" lang="zh-CN" altLang="en-US" sz="2000" b="1">
                <a:solidFill>
                  <a:srgbClr val="0070C0"/>
                </a:solidFill>
                <a:latin typeface="+mn-ea"/>
              </a:rPr>
              <a:t>希尔排序法应用实例</a:t>
            </a:r>
            <a:r>
              <a:rPr kumimoji="1" lang="en-US" altLang="zh-CN" sz="2000" b="1">
                <a:solidFill>
                  <a:srgbClr val="0070C0"/>
                </a:solidFill>
                <a:latin typeface="+mn-ea"/>
              </a:rPr>
              <a:t>:</a:t>
            </a:r>
          </a:p>
          <a:p>
            <a:pPr>
              <a:spcBef>
                <a:spcPct val="0"/>
              </a:spcBef>
            </a:pPr>
            <a:endParaRPr lang="en-US" altLang="zh-CN" sz="2000">
              <a:ea typeface="华文新魏" pitchFamily="2" charset="-122"/>
            </a:endParaRPr>
          </a:p>
          <a:p>
            <a:pPr>
              <a:spcBef>
                <a:spcPct val="0"/>
              </a:spcBef>
            </a:pPr>
            <a:r>
              <a:rPr lang="zh-CN" altLang="en-US">
                <a:latin typeface="+mn-ea"/>
              </a:rPr>
              <a:t>有一群小牛</a:t>
            </a:r>
            <a:r>
              <a:rPr lang="en-US" altLang="zh-CN">
                <a:latin typeface="+mn-ea"/>
              </a:rPr>
              <a:t>, </a:t>
            </a:r>
            <a:r>
              <a:rPr lang="zh-CN" altLang="en-US">
                <a:latin typeface="+mn-ea"/>
              </a:rPr>
              <a:t>考试成绩分别是 </a:t>
            </a:r>
            <a:r>
              <a:rPr lang="en-US" altLang="zh-CN">
                <a:latin typeface="+mn-ea"/>
              </a:rPr>
              <a:t>{</a:t>
            </a:r>
            <a:r>
              <a:rPr lang="en-US" altLang="zh-CN">
                <a:ea typeface="宋体" charset="-122"/>
              </a:rPr>
              <a:t>8,9,1,7,2,3,5,4,6,0</a:t>
            </a:r>
            <a:r>
              <a:rPr lang="en-US" altLang="zh-CN"/>
              <a:t>} </a:t>
            </a:r>
            <a:r>
              <a:rPr lang="zh-CN" altLang="en-US">
                <a:latin typeface="+mn-ea"/>
              </a:rPr>
              <a:t>请从小到大排序</a:t>
            </a:r>
            <a:r>
              <a:rPr lang="en-US" altLang="zh-CN">
                <a:latin typeface="+mn-ea"/>
              </a:rPr>
              <a:t>. </a:t>
            </a:r>
            <a:r>
              <a:rPr lang="zh-CN" altLang="en-US">
                <a:latin typeface="+mn-ea"/>
              </a:rPr>
              <a:t>请分别使用 </a:t>
            </a:r>
            <a:endParaRPr lang="en-US" altLang="zh-CN"/>
          </a:p>
          <a:p>
            <a:pPr marL="342900" indent="-342900">
              <a:spcBef>
                <a:spcPct val="0"/>
              </a:spcBef>
              <a:buAutoNum type="arabicParenR"/>
            </a:pPr>
            <a:r>
              <a:rPr lang="zh-CN" altLang="en-US"/>
              <a:t>希尔排序时， 对有序序列在插入时采用</a:t>
            </a:r>
            <a:r>
              <a:rPr lang="zh-CN" altLang="en-US" b="1"/>
              <a:t>交换法</a:t>
            </a:r>
            <a:r>
              <a:rPr lang="en-US" altLang="zh-CN"/>
              <a:t>, </a:t>
            </a:r>
            <a:r>
              <a:rPr lang="zh-CN" altLang="en-US"/>
              <a:t>并测试排序速度</a:t>
            </a:r>
            <a:r>
              <a:rPr lang="en-US" altLang="zh-CN"/>
              <a:t>.</a:t>
            </a:r>
          </a:p>
          <a:p>
            <a:pPr marL="342900" indent="-342900">
              <a:spcBef>
                <a:spcPct val="0"/>
              </a:spcBef>
              <a:buAutoNum type="arabicParenR"/>
            </a:pPr>
            <a:r>
              <a:rPr lang="zh-CN" altLang="en-US"/>
              <a:t>希尔排序时， 对有序序列在插入时</a:t>
            </a:r>
            <a:r>
              <a:rPr lang="zh-CN" altLang="en-US" b="1"/>
              <a:t>采用移动法</a:t>
            </a:r>
            <a:r>
              <a:rPr lang="en-US" altLang="zh-CN"/>
              <a:t>, </a:t>
            </a:r>
            <a:r>
              <a:rPr lang="zh-CN" altLang="en-US"/>
              <a:t>并测试排序速度</a:t>
            </a:r>
            <a:endParaRPr kumimoji="1" lang="en-US" altLang="zh-CN">
              <a:latin typeface="+mn-ea"/>
            </a:endParaRPr>
          </a:p>
          <a:p>
            <a:pPr>
              <a:spcBef>
                <a:spcPct val="0"/>
              </a:spcBef>
            </a:pPr>
            <a:endParaRPr kumimoji="1" lang="en-US" altLang="zh-CN" sz="2000" b="1">
              <a:solidFill>
                <a:srgbClr val="0070C0"/>
              </a:solidFill>
              <a:latin typeface="华文新魏" pitchFamily="2" charset="-122"/>
              <a:ea typeface="华文新魏" pitchFamily="2" charset="-122"/>
            </a:endParaRPr>
          </a:p>
          <a:p>
            <a:pPr>
              <a:spcBef>
                <a:spcPct val="0"/>
              </a:spcBef>
            </a:pPr>
            <a:endParaRPr kumimoji="1" lang="en-US" altLang="zh-CN" sz="2000" b="1">
              <a:solidFill>
                <a:srgbClr val="0070C0"/>
              </a:solidFill>
              <a:latin typeface="+mn-ea"/>
            </a:endParaRPr>
          </a:p>
          <a:p>
            <a:pPr>
              <a:spcBef>
                <a:spcPct val="0"/>
              </a:spcBef>
            </a:pPr>
            <a:endParaRPr kumimoji="1" lang="en-US" altLang="zh-CN" sz="2000" b="1">
              <a:solidFill>
                <a:srgbClr val="0070C0"/>
              </a:solidFill>
              <a:latin typeface="+mn-ea"/>
            </a:endParaRPr>
          </a:p>
          <a:p>
            <a:pPr>
              <a:spcBef>
                <a:spcPct val="0"/>
              </a:spcBef>
            </a:pPr>
            <a:endParaRPr kumimoji="1" lang="en-US" altLang="zh-CN" sz="2000" b="1">
              <a:solidFill>
                <a:srgbClr val="0070C0"/>
              </a:solidFill>
              <a:latin typeface="+mn-ea"/>
            </a:endParaRPr>
          </a:p>
          <a:p>
            <a:pPr>
              <a:spcBef>
                <a:spcPct val="0"/>
              </a:spcBef>
            </a:pPr>
            <a:endParaRPr kumimoji="1" lang="en-US" altLang="zh-CN" sz="2000" b="1">
              <a:solidFill>
                <a:srgbClr val="0070C0"/>
              </a:solidFill>
              <a:latin typeface="+mn-ea"/>
            </a:endParaRPr>
          </a:p>
          <a:p>
            <a:pPr>
              <a:spcBef>
                <a:spcPct val="0"/>
              </a:spcBef>
            </a:pPr>
            <a:endParaRPr kumimoji="1" lang="en-US" altLang="zh-CN" sz="2000" b="1">
              <a:solidFill>
                <a:srgbClr val="0070C0"/>
              </a:solidFill>
              <a:latin typeface="+mn-ea"/>
            </a:endParaRPr>
          </a:p>
          <a:p>
            <a:pPr>
              <a:spcBef>
                <a:spcPct val="0"/>
              </a:spcBef>
            </a:pPr>
            <a:endParaRPr kumimoji="1" lang="en-US" altLang="zh-CN" sz="2000" b="1">
              <a:solidFill>
                <a:srgbClr val="0070C0"/>
              </a:solidFill>
              <a:latin typeface="+mn-ea"/>
            </a:endParaRPr>
          </a:p>
          <a:p>
            <a:pPr>
              <a:spcBef>
                <a:spcPct val="0"/>
              </a:spcBef>
            </a:pPr>
            <a:endParaRPr kumimoji="1" lang="en-US" altLang="zh-CN" sz="2000" b="1">
              <a:solidFill>
                <a:srgbClr val="0070C0"/>
              </a:solidFill>
              <a:latin typeface="+mn-ea"/>
            </a:endParaRPr>
          </a:p>
        </p:txBody>
      </p:sp>
      <p:pic>
        <p:nvPicPr>
          <p:cNvPr id="921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7990" y="3330771"/>
            <a:ext cx="936103" cy="11168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10776" y="3312343"/>
            <a:ext cx="951549" cy="11352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2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46101" y="3330771"/>
            <a:ext cx="936103" cy="11168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3" name="对象 2"/>
          <p:cNvGraphicFramePr>
            <a:graphicFrameLocks noChangeAspect="1"/>
          </p:cNvGraphicFramePr>
          <p:nvPr>
            <p:extLst>
              <p:ext uri="{D42A27DB-BD31-4B8C-83A1-F6EECF244321}">
                <p14:modId xmlns:p14="http://schemas.microsoft.com/office/powerpoint/2010/main" val="1273703373"/>
              </p:ext>
            </p:extLst>
          </p:nvPr>
        </p:nvGraphicFramePr>
        <p:xfrm>
          <a:off x="6570637" y="4050053"/>
          <a:ext cx="1008112" cy="424070"/>
        </p:xfrm>
        <a:graphic>
          <a:graphicData uri="http://schemas.openxmlformats.org/presentationml/2006/ole">
            <mc:AlternateContent xmlns:mc="http://schemas.openxmlformats.org/markup-compatibility/2006">
              <mc:Choice xmlns:v="urn:schemas-microsoft-com:vml" Requires="v">
                <p:oleObj spid="_x0000_s76924" name="包装程序外壳对象" showAsIcon="1" r:id="rId5" imgW="1690920" imgH="711360" progId="Package">
                  <p:embed/>
                </p:oleObj>
              </mc:Choice>
              <mc:Fallback>
                <p:oleObj name="包装程序外壳对象" showAsIcon="1" r:id="rId5" imgW="1690920" imgH="711360" progId="Package">
                  <p:embed/>
                  <p:pic>
                    <p:nvPicPr>
                      <p:cNvPr id="0" name=""/>
                      <p:cNvPicPr/>
                      <p:nvPr/>
                    </p:nvPicPr>
                    <p:blipFill>
                      <a:blip r:embed="rId6"/>
                      <a:stretch>
                        <a:fillRect/>
                      </a:stretch>
                    </p:blipFill>
                    <p:spPr>
                      <a:xfrm>
                        <a:off x="6570637" y="4050053"/>
                        <a:ext cx="1008112" cy="424070"/>
                      </a:xfrm>
                      <a:prstGeom prst="rect">
                        <a:avLst/>
                      </a:prstGeom>
                    </p:spPr>
                  </p:pic>
                </p:oleObj>
              </mc:Fallback>
            </mc:AlternateContent>
          </a:graphicData>
        </a:graphic>
      </p:graphicFrame>
    </p:spTree>
    <p:extLst>
      <p:ext uri="{BB962C8B-B14F-4D97-AF65-F5344CB8AC3E}">
        <p14:creationId xmlns:p14="http://schemas.microsoft.com/office/powerpoint/2010/main" val="2255228593"/>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快速排序</a:t>
            </a:r>
            <a:endParaRPr lang="en-US" altLang="zh-CN" sz="2200" b="1"/>
          </a:p>
        </p:txBody>
      </p:sp>
      <p:sp>
        <p:nvSpPr>
          <p:cNvPr id="2" name="TextBox 1"/>
          <p:cNvSpPr txBox="1"/>
          <p:nvPr/>
        </p:nvSpPr>
        <p:spPr>
          <a:xfrm>
            <a:off x="665981" y="1224111"/>
            <a:ext cx="8136904" cy="3662541"/>
          </a:xfrm>
          <a:prstGeom prst="rect">
            <a:avLst/>
          </a:prstGeom>
          <a:noFill/>
        </p:spPr>
        <p:txBody>
          <a:bodyPr wrap="square" rtlCol="0">
            <a:spAutoFit/>
          </a:bodyPr>
          <a:lstStyle/>
          <a:p>
            <a:pPr>
              <a:spcBef>
                <a:spcPct val="0"/>
              </a:spcBef>
            </a:pPr>
            <a:r>
              <a:rPr kumimoji="1" lang="zh-CN" altLang="en-US" sz="2000" b="1">
                <a:solidFill>
                  <a:srgbClr val="0070C0"/>
                </a:solidFill>
                <a:latin typeface="+mn-ea"/>
              </a:rPr>
              <a:t>快速排序法介绍</a:t>
            </a:r>
            <a:r>
              <a:rPr kumimoji="1" lang="en-US" altLang="zh-CN" sz="2000" b="1">
                <a:solidFill>
                  <a:srgbClr val="0070C0"/>
                </a:solidFill>
                <a:latin typeface="+mn-ea"/>
              </a:rPr>
              <a:t>:</a:t>
            </a:r>
          </a:p>
          <a:p>
            <a:pPr>
              <a:spcBef>
                <a:spcPct val="0"/>
              </a:spcBef>
            </a:pPr>
            <a:endParaRPr lang="en-US" altLang="zh-CN" sz="2000">
              <a:ea typeface="华文新魏" pitchFamily="2" charset="-122"/>
            </a:endParaRPr>
          </a:p>
          <a:p>
            <a:pPr>
              <a:spcBef>
                <a:spcPct val="0"/>
              </a:spcBef>
            </a:pPr>
            <a:r>
              <a:rPr lang="zh-CN" altLang="en-US" b="1">
                <a:latin typeface="+mn-ea"/>
              </a:rPr>
              <a:t>快速排序（</a:t>
            </a:r>
            <a:r>
              <a:rPr lang="en-US" altLang="zh-CN" b="1">
                <a:latin typeface="+mn-ea"/>
              </a:rPr>
              <a:t>Quicksort</a:t>
            </a:r>
            <a:r>
              <a:rPr lang="zh-CN" altLang="en-US" b="1">
                <a:latin typeface="+mn-ea"/>
              </a:rPr>
              <a:t>）是对冒泡排序的一种改进。</a:t>
            </a:r>
            <a:r>
              <a:rPr lang="zh-CN" altLang="en-US" b="1">
                <a:solidFill>
                  <a:srgbClr val="EA0000"/>
                </a:solidFill>
                <a:latin typeface="+mn-ea"/>
              </a:rPr>
              <a:t>基本思想</a:t>
            </a:r>
            <a:r>
              <a:rPr lang="zh-CN" altLang="en-US" b="1">
                <a:latin typeface="+mn-ea"/>
              </a:rPr>
              <a:t>是：通过一趟排序将要排序的数据分割成独立的两部分，其中一部分的所有数据都比另外一部分的所有数据都要小，然后再按此方法对这两部分数据分别进行快速排序，整个排序过程可以递归进行，以此达到整个数据变成有序序列</a:t>
            </a:r>
            <a:endParaRPr kumimoji="1" lang="en-US" altLang="zh-CN" b="1">
              <a:solidFill>
                <a:srgbClr val="0070C0"/>
              </a:solidFill>
              <a:latin typeface="华文新魏" pitchFamily="2" charset="-122"/>
              <a:ea typeface="华文新魏" pitchFamily="2" charset="-122"/>
            </a:endParaRPr>
          </a:p>
          <a:p>
            <a:pPr>
              <a:spcBef>
                <a:spcPct val="0"/>
              </a:spcBef>
            </a:pPr>
            <a:endParaRPr kumimoji="1" lang="en-US" altLang="zh-CN" sz="2000" b="1">
              <a:solidFill>
                <a:srgbClr val="0070C0"/>
              </a:solidFill>
              <a:latin typeface="+mn-ea"/>
            </a:endParaRPr>
          </a:p>
          <a:p>
            <a:pPr>
              <a:spcBef>
                <a:spcPct val="0"/>
              </a:spcBef>
            </a:pPr>
            <a:endParaRPr kumimoji="1" lang="en-US" altLang="zh-CN" sz="2000" b="1">
              <a:solidFill>
                <a:srgbClr val="0070C0"/>
              </a:solidFill>
              <a:latin typeface="+mn-ea"/>
            </a:endParaRPr>
          </a:p>
          <a:p>
            <a:pPr>
              <a:spcBef>
                <a:spcPct val="0"/>
              </a:spcBef>
            </a:pPr>
            <a:endParaRPr kumimoji="1" lang="en-US" altLang="zh-CN" sz="2000" b="1">
              <a:solidFill>
                <a:srgbClr val="0070C0"/>
              </a:solidFill>
              <a:latin typeface="+mn-ea"/>
            </a:endParaRPr>
          </a:p>
          <a:p>
            <a:pPr>
              <a:spcBef>
                <a:spcPct val="0"/>
              </a:spcBef>
            </a:pPr>
            <a:endParaRPr kumimoji="1" lang="en-US" altLang="zh-CN" sz="2000" b="1">
              <a:solidFill>
                <a:srgbClr val="0070C0"/>
              </a:solidFill>
              <a:latin typeface="+mn-ea"/>
            </a:endParaRPr>
          </a:p>
          <a:p>
            <a:pPr>
              <a:spcBef>
                <a:spcPct val="0"/>
              </a:spcBef>
            </a:pPr>
            <a:endParaRPr kumimoji="1" lang="en-US" altLang="zh-CN" sz="2000" b="1">
              <a:solidFill>
                <a:srgbClr val="0070C0"/>
              </a:solidFill>
              <a:latin typeface="+mn-ea"/>
            </a:endParaRPr>
          </a:p>
          <a:p>
            <a:pPr>
              <a:spcBef>
                <a:spcPct val="0"/>
              </a:spcBef>
            </a:pPr>
            <a:endParaRPr kumimoji="1" lang="en-US" altLang="zh-CN" sz="2000" b="1">
              <a:solidFill>
                <a:srgbClr val="0070C0"/>
              </a:solidFill>
              <a:latin typeface="+mn-ea"/>
            </a:endParaRPr>
          </a:p>
        </p:txBody>
      </p:sp>
    </p:spTree>
    <p:extLst>
      <p:ext uri="{BB962C8B-B14F-4D97-AF65-F5344CB8AC3E}">
        <p14:creationId xmlns:p14="http://schemas.microsoft.com/office/powerpoint/2010/main" val="1229351527"/>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快速排序</a:t>
            </a:r>
            <a:endParaRPr lang="en-US" altLang="zh-CN" sz="2200" b="1"/>
          </a:p>
        </p:txBody>
      </p:sp>
      <p:sp>
        <p:nvSpPr>
          <p:cNvPr id="2" name="TextBox 1"/>
          <p:cNvSpPr txBox="1"/>
          <p:nvPr/>
        </p:nvSpPr>
        <p:spPr>
          <a:xfrm>
            <a:off x="665981" y="1224111"/>
            <a:ext cx="8136904" cy="2554545"/>
          </a:xfrm>
          <a:prstGeom prst="rect">
            <a:avLst/>
          </a:prstGeom>
          <a:noFill/>
        </p:spPr>
        <p:txBody>
          <a:bodyPr wrap="square" rtlCol="0">
            <a:spAutoFit/>
          </a:bodyPr>
          <a:lstStyle/>
          <a:p>
            <a:pPr>
              <a:spcBef>
                <a:spcPct val="0"/>
              </a:spcBef>
            </a:pPr>
            <a:r>
              <a:rPr kumimoji="1" lang="zh-CN" altLang="en-US" sz="2000" b="1">
                <a:solidFill>
                  <a:srgbClr val="0070C0"/>
                </a:solidFill>
                <a:latin typeface="+mn-ea"/>
              </a:rPr>
              <a:t>快速排序法示意图</a:t>
            </a:r>
            <a:r>
              <a:rPr kumimoji="1" lang="en-US" altLang="zh-CN" sz="2000" b="1">
                <a:solidFill>
                  <a:srgbClr val="0070C0"/>
                </a:solidFill>
                <a:latin typeface="+mn-ea"/>
              </a:rPr>
              <a:t>:</a:t>
            </a:r>
          </a:p>
          <a:p>
            <a:pPr>
              <a:spcBef>
                <a:spcPct val="0"/>
              </a:spcBef>
            </a:pPr>
            <a:endParaRPr lang="en-US" altLang="zh-CN" sz="2000">
              <a:ea typeface="华文新魏" pitchFamily="2" charset="-122"/>
            </a:endParaRPr>
          </a:p>
          <a:p>
            <a:pPr>
              <a:spcBef>
                <a:spcPct val="0"/>
              </a:spcBef>
            </a:pPr>
            <a:endParaRPr kumimoji="1" lang="en-US" altLang="zh-CN" sz="2000" b="1">
              <a:solidFill>
                <a:srgbClr val="0070C0"/>
              </a:solidFill>
              <a:latin typeface="+mn-ea"/>
            </a:endParaRPr>
          </a:p>
          <a:p>
            <a:pPr>
              <a:spcBef>
                <a:spcPct val="0"/>
              </a:spcBef>
            </a:pPr>
            <a:endParaRPr kumimoji="1" lang="en-US" altLang="zh-CN" sz="2000" b="1">
              <a:solidFill>
                <a:srgbClr val="0070C0"/>
              </a:solidFill>
              <a:latin typeface="+mn-ea"/>
            </a:endParaRPr>
          </a:p>
          <a:p>
            <a:pPr>
              <a:spcBef>
                <a:spcPct val="0"/>
              </a:spcBef>
            </a:pPr>
            <a:endParaRPr kumimoji="1" lang="en-US" altLang="zh-CN" sz="2000" b="1">
              <a:solidFill>
                <a:srgbClr val="0070C0"/>
              </a:solidFill>
              <a:latin typeface="+mn-ea"/>
            </a:endParaRPr>
          </a:p>
          <a:p>
            <a:pPr>
              <a:spcBef>
                <a:spcPct val="0"/>
              </a:spcBef>
            </a:pPr>
            <a:endParaRPr kumimoji="1" lang="en-US" altLang="zh-CN" sz="2000" b="1">
              <a:solidFill>
                <a:srgbClr val="0070C0"/>
              </a:solidFill>
              <a:latin typeface="+mn-ea"/>
            </a:endParaRPr>
          </a:p>
          <a:p>
            <a:pPr>
              <a:spcBef>
                <a:spcPct val="0"/>
              </a:spcBef>
            </a:pPr>
            <a:endParaRPr kumimoji="1" lang="en-US" altLang="zh-CN" sz="2000" b="1">
              <a:solidFill>
                <a:srgbClr val="0070C0"/>
              </a:solidFill>
              <a:latin typeface="+mn-ea"/>
            </a:endParaRPr>
          </a:p>
          <a:p>
            <a:pPr>
              <a:spcBef>
                <a:spcPct val="0"/>
              </a:spcBef>
            </a:pPr>
            <a:endParaRPr kumimoji="1" lang="en-US" altLang="zh-CN" sz="2000" b="1">
              <a:solidFill>
                <a:srgbClr val="0070C0"/>
              </a:solidFill>
              <a:latin typeface="+mn-ea"/>
            </a:endParaRPr>
          </a:p>
        </p:txBody>
      </p:sp>
      <p:pic>
        <p:nvPicPr>
          <p:cNvPr id="4" name="Picture 6" descr="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6882" y="1656159"/>
            <a:ext cx="6480175" cy="360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3" name="对象 2"/>
          <p:cNvGraphicFramePr>
            <a:graphicFrameLocks noChangeAspect="1"/>
          </p:cNvGraphicFramePr>
          <p:nvPr>
            <p:extLst>
              <p:ext uri="{D42A27DB-BD31-4B8C-83A1-F6EECF244321}">
                <p14:modId xmlns:p14="http://schemas.microsoft.com/office/powerpoint/2010/main" val="353325154"/>
              </p:ext>
            </p:extLst>
          </p:nvPr>
        </p:nvGraphicFramePr>
        <p:xfrm>
          <a:off x="7002685" y="4680495"/>
          <a:ext cx="414421" cy="357040"/>
        </p:xfrm>
        <a:graphic>
          <a:graphicData uri="http://schemas.openxmlformats.org/presentationml/2006/ole">
            <mc:AlternateContent xmlns:mc="http://schemas.openxmlformats.org/markup-compatibility/2006">
              <mc:Choice xmlns:v="urn:schemas-microsoft-com:vml" Requires="v">
                <p:oleObj spid="_x0000_s46255" name="包装程序外壳对象" showAsIcon="1" r:id="rId5" imgW="826200" imgH="711360" progId="Package">
                  <p:embed/>
                </p:oleObj>
              </mc:Choice>
              <mc:Fallback>
                <p:oleObj name="包装程序外壳对象" showAsIcon="1" r:id="rId5" imgW="826200" imgH="711360" progId="Package">
                  <p:embed/>
                  <p:pic>
                    <p:nvPicPr>
                      <p:cNvPr id="0" name=""/>
                      <p:cNvPicPr/>
                      <p:nvPr/>
                    </p:nvPicPr>
                    <p:blipFill>
                      <a:blip r:embed="rId6"/>
                      <a:stretch>
                        <a:fillRect/>
                      </a:stretch>
                    </p:blipFill>
                    <p:spPr>
                      <a:xfrm>
                        <a:off x="7002685" y="4680495"/>
                        <a:ext cx="414421" cy="357040"/>
                      </a:xfrm>
                      <a:prstGeom prst="rect">
                        <a:avLst/>
                      </a:prstGeom>
                    </p:spPr>
                  </p:pic>
                </p:oleObj>
              </mc:Fallback>
            </mc:AlternateContent>
          </a:graphicData>
        </a:graphic>
      </p:graphicFrame>
    </p:spTree>
    <p:extLst>
      <p:ext uri="{BB962C8B-B14F-4D97-AF65-F5344CB8AC3E}">
        <p14:creationId xmlns:p14="http://schemas.microsoft.com/office/powerpoint/2010/main" val="3182045124"/>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快速排序</a:t>
            </a:r>
            <a:endParaRPr lang="en-US" altLang="zh-CN" sz="2200" b="1"/>
          </a:p>
        </p:txBody>
      </p:sp>
      <p:sp>
        <p:nvSpPr>
          <p:cNvPr id="2" name="TextBox 1"/>
          <p:cNvSpPr txBox="1"/>
          <p:nvPr/>
        </p:nvSpPr>
        <p:spPr>
          <a:xfrm>
            <a:off x="665981" y="1224111"/>
            <a:ext cx="8136904" cy="4185761"/>
          </a:xfrm>
          <a:prstGeom prst="rect">
            <a:avLst/>
          </a:prstGeom>
          <a:noFill/>
        </p:spPr>
        <p:txBody>
          <a:bodyPr wrap="square" rtlCol="0">
            <a:spAutoFit/>
          </a:bodyPr>
          <a:lstStyle/>
          <a:p>
            <a:pPr>
              <a:spcBef>
                <a:spcPct val="0"/>
              </a:spcBef>
            </a:pPr>
            <a:r>
              <a:rPr kumimoji="1" lang="zh-CN" altLang="en-US" sz="2000" b="1">
                <a:solidFill>
                  <a:srgbClr val="0070C0"/>
                </a:solidFill>
                <a:latin typeface="+mn-ea"/>
              </a:rPr>
              <a:t>快速排序法应用实例</a:t>
            </a:r>
            <a:r>
              <a:rPr kumimoji="1" lang="en-US" altLang="zh-CN" sz="2000" b="1">
                <a:solidFill>
                  <a:srgbClr val="0070C0"/>
                </a:solidFill>
                <a:latin typeface="+mn-ea"/>
              </a:rPr>
              <a:t>:</a:t>
            </a:r>
          </a:p>
          <a:p>
            <a:pPr>
              <a:spcBef>
                <a:spcPct val="0"/>
              </a:spcBef>
            </a:pPr>
            <a:r>
              <a:rPr kumimoji="1" lang="zh-CN" altLang="en-US" b="1">
                <a:latin typeface="+mn-ea"/>
              </a:rPr>
              <a:t>要求</a:t>
            </a:r>
            <a:r>
              <a:rPr kumimoji="1" lang="en-US" altLang="zh-CN">
                <a:latin typeface="+mn-ea"/>
              </a:rPr>
              <a:t>: </a:t>
            </a:r>
            <a:r>
              <a:rPr kumimoji="1" lang="zh-CN" altLang="en-US">
                <a:latin typeface="+mn-ea"/>
              </a:rPr>
              <a:t>对 </a:t>
            </a:r>
            <a:r>
              <a:rPr lang="en-US" altLang="zh-CN"/>
              <a:t>[-9,78,0,23,-567,70] </a:t>
            </a:r>
            <a:r>
              <a:rPr lang="zh-CN" altLang="en-US"/>
              <a:t>进行</a:t>
            </a:r>
            <a:r>
              <a:rPr lang="zh-CN" altLang="en-US" b="1">
                <a:solidFill>
                  <a:srgbClr val="EA0000"/>
                </a:solidFill>
              </a:rPr>
              <a:t>从小到大</a:t>
            </a:r>
            <a:r>
              <a:rPr lang="zh-CN" altLang="en-US"/>
              <a:t>的</a:t>
            </a:r>
            <a:br>
              <a:rPr lang="en-US" altLang="zh-CN"/>
            </a:br>
            <a:r>
              <a:rPr lang="zh-CN" altLang="en-US"/>
              <a:t>排序，要求使用快速排序法。</a:t>
            </a:r>
            <a:r>
              <a:rPr lang="en-US" altLang="zh-CN"/>
              <a:t>【</a:t>
            </a:r>
            <a:r>
              <a:rPr lang="zh-CN" altLang="en-US" sz="1400"/>
              <a:t>测试</a:t>
            </a:r>
            <a:r>
              <a:rPr lang="en-US" altLang="zh-CN" sz="1400"/>
              <a:t>8w</a:t>
            </a:r>
            <a:r>
              <a:rPr lang="zh-CN" altLang="en-US" sz="1400"/>
              <a:t>和</a:t>
            </a:r>
            <a:r>
              <a:rPr lang="en-US" altLang="zh-CN" sz="1400"/>
              <a:t>800w</a:t>
            </a:r>
            <a:r>
              <a:rPr lang="en-US" altLang="zh-CN"/>
              <a:t>】 </a:t>
            </a:r>
            <a:endParaRPr kumimoji="1" lang="en-US" altLang="zh-CN" sz="2000" b="1">
              <a:solidFill>
                <a:srgbClr val="0070C0"/>
              </a:solidFill>
              <a:latin typeface="+mn-ea"/>
            </a:endParaRPr>
          </a:p>
          <a:p>
            <a:pPr marL="285750" indent="-285750">
              <a:spcBef>
                <a:spcPct val="0"/>
              </a:spcBef>
              <a:buFont typeface="Wingdings" pitchFamily="2" charset="2"/>
              <a:buChar char="Ø"/>
            </a:pPr>
            <a:r>
              <a:rPr kumimoji="1" lang="zh-CN" altLang="en-US" b="1">
                <a:latin typeface="+mn-ea"/>
              </a:rPr>
              <a:t>说明</a:t>
            </a:r>
            <a:r>
              <a:rPr kumimoji="1" lang="en-US" altLang="zh-CN" b="1">
                <a:latin typeface="+mn-ea"/>
              </a:rPr>
              <a:t>[</a:t>
            </a:r>
            <a:r>
              <a:rPr kumimoji="1" lang="zh-CN" altLang="en-US" b="1">
                <a:latin typeface="+mn-ea"/>
              </a:rPr>
              <a:t>验证分析</a:t>
            </a:r>
            <a:r>
              <a:rPr kumimoji="1" lang="en-US" altLang="zh-CN" b="1">
                <a:latin typeface="+mn-ea"/>
              </a:rPr>
              <a:t>]:</a:t>
            </a:r>
          </a:p>
          <a:p>
            <a:pPr marL="457200" indent="-457200">
              <a:spcBef>
                <a:spcPct val="0"/>
              </a:spcBef>
              <a:buAutoNum type="arabicParenR"/>
            </a:pPr>
            <a:r>
              <a:rPr kumimoji="1" lang="zh-CN" altLang="en-US" sz="1600" b="1">
                <a:latin typeface="+mn-ea"/>
              </a:rPr>
              <a:t>如果取消左右递归，结果是  </a:t>
            </a:r>
            <a:r>
              <a:rPr lang="en-US" altLang="zh-CN" sz="1600" b="1"/>
              <a:t>-9 -567 0 23 78 70</a:t>
            </a:r>
          </a:p>
          <a:p>
            <a:pPr marL="457200" indent="-457200">
              <a:spcBef>
                <a:spcPct val="0"/>
              </a:spcBef>
              <a:buAutoNum type="arabicParenR"/>
            </a:pPr>
            <a:r>
              <a:rPr lang="zh-CN" altLang="en-US" sz="1600" b="1"/>
              <a:t>如果取消右递归</a:t>
            </a:r>
            <a:r>
              <a:rPr lang="en-US" altLang="zh-CN" sz="1600" b="1"/>
              <a:t>,</a:t>
            </a:r>
            <a:r>
              <a:rPr lang="zh-CN" altLang="en-US" sz="1600" b="1"/>
              <a:t>结果是  </a:t>
            </a:r>
            <a:r>
              <a:rPr lang="en-US" altLang="zh-CN" sz="1600" b="1"/>
              <a:t>-567 -9 0 23 78 70</a:t>
            </a:r>
          </a:p>
          <a:p>
            <a:pPr marL="457200" indent="-457200">
              <a:spcBef>
                <a:spcPct val="0"/>
              </a:spcBef>
              <a:buFontTx/>
              <a:buAutoNum type="arabicParenR"/>
            </a:pPr>
            <a:r>
              <a:rPr lang="zh-CN" altLang="en-US" sz="1600" b="1"/>
              <a:t>如果取消左递归</a:t>
            </a:r>
            <a:r>
              <a:rPr lang="en-US" altLang="zh-CN" sz="1600" b="1"/>
              <a:t>,</a:t>
            </a:r>
            <a:r>
              <a:rPr lang="zh-CN" altLang="en-US" sz="1600" b="1"/>
              <a:t>结果是  </a:t>
            </a:r>
            <a:r>
              <a:rPr lang="en-US" altLang="zh-CN" sz="1600" b="1"/>
              <a:t>-9 -567 0 23 70 78</a:t>
            </a:r>
          </a:p>
          <a:p>
            <a:pPr>
              <a:spcBef>
                <a:spcPct val="0"/>
              </a:spcBef>
            </a:pPr>
            <a:endParaRPr kumimoji="1" lang="en-US" altLang="zh-CN" b="1">
              <a:latin typeface="+mn-ea"/>
            </a:endParaRPr>
          </a:p>
          <a:p>
            <a:pPr>
              <a:spcBef>
                <a:spcPct val="0"/>
              </a:spcBef>
            </a:pPr>
            <a:endParaRPr lang="zh-CN" altLang="en-US" sz="2000" b="1"/>
          </a:p>
          <a:p>
            <a:pPr>
              <a:spcBef>
                <a:spcPct val="0"/>
              </a:spcBef>
            </a:pPr>
            <a:endParaRPr kumimoji="1" lang="en-US" altLang="zh-CN" sz="2000" b="1">
              <a:solidFill>
                <a:srgbClr val="0070C0"/>
              </a:solidFill>
              <a:latin typeface="+mn-ea"/>
            </a:endParaRPr>
          </a:p>
          <a:p>
            <a:pPr>
              <a:spcBef>
                <a:spcPct val="0"/>
              </a:spcBef>
            </a:pPr>
            <a:endParaRPr kumimoji="1" lang="en-US" altLang="zh-CN" sz="2000" b="1">
              <a:solidFill>
                <a:srgbClr val="0070C0"/>
              </a:solidFill>
              <a:latin typeface="+mn-ea"/>
            </a:endParaRPr>
          </a:p>
          <a:p>
            <a:pPr>
              <a:spcBef>
                <a:spcPct val="0"/>
              </a:spcBef>
            </a:pPr>
            <a:endParaRPr kumimoji="1" lang="en-US" altLang="zh-CN" sz="2000" b="1">
              <a:solidFill>
                <a:srgbClr val="0070C0"/>
              </a:solidFill>
              <a:latin typeface="+mn-ea"/>
            </a:endParaRPr>
          </a:p>
          <a:p>
            <a:pPr>
              <a:spcBef>
                <a:spcPct val="0"/>
              </a:spcBef>
            </a:pPr>
            <a:endParaRPr kumimoji="1" lang="en-US" altLang="zh-CN" sz="2000" b="1">
              <a:solidFill>
                <a:srgbClr val="0070C0"/>
              </a:solidFill>
              <a:latin typeface="+mn-ea"/>
            </a:endParaRPr>
          </a:p>
          <a:p>
            <a:pPr>
              <a:spcBef>
                <a:spcPct val="0"/>
              </a:spcBef>
            </a:pPr>
            <a:endParaRPr kumimoji="1" lang="en-US" altLang="zh-CN" sz="2000" b="1">
              <a:solidFill>
                <a:srgbClr val="0070C0"/>
              </a:solidFill>
              <a:latin typeface="+mn-ea"/>
            </a:endParaRPr>
          </a:p>
        </p:txBody>
      </p:sp>
      <p:sp>
        <p:nvSpPr>
          <p:cNvPr id="3" name="矩形 2"/>
          <p:cNvSpPr/>
          <p:nvPr/>
        </p:nvSpPr>
        <p:spPr>
          <a:xfrm>
            <a:off x="5634533" y="-288057"/>
            <a:ext cx="4032448" cy="6186309"/>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p:spPr>
        <p:txBody>
          <a:bodyPr wrap="square">
            <a:spAutoFit/>
          </a:bodyPr>
          <a:lstStyle/>
          <a:p>
            <a:r>
              <a:rPr lang="en-US" altLang="zh-CN" sz="1100" b="1"/>
              <a:t>public static void quickSort(int left, int right, int[] arr) {</a:t>
            </a:r>
          </a:p>
          <a:p>
            <a:r>
              <a:rPr lang="en-US" altLang="zh-CN" sz="1100" b="1"/>
              <a:t>int l = left;</a:t>
            </a:r>
          </a:p>
          <a:p>
            <a:r>
              <a:rPr lang="en-US" altLang="zh-CN" sz="1100" b="1"/>
              <a:t>int r = right;</a:t>
            </a:r>
          </a:p>
          <a:p>
            <a:r>
              <a:rPr lang="en-US" altLang="zh-CN" sz="1100" b="1"/>
              <a:t>int pivot = arr[(left + right) / 2];</a:t>
            </a:r>
          </a:p>
          <a:p>
            <a:r>
              <a:rPr lang="en-US" altLang="zh-CN" sz="1100" b="1"/>
              <a:t>int temp = 0;</a:t>
            </a:r>
          </a:p>
          <a:p>
            <a:r>
              <a:rPr lang="en-US" altLang="zh-CN" sz="1100" b="1"/>
              <a:t>while (l &lt; r) {</a:t>
            </a:r>
          </a:p>
          <a:p>
            <a:r>
              <a:rPr lang="en-US" altLang="zh-CN" sz="1100" b="1"/>
              <a:t>while (arr[l] &lt; pivot) {</a:t>
            </a:r>
          </a:p>
          <a:p>
            <a:r>
              <a:rPr lang="en-US" altLang="zh-CN" sz="1100"/>
              <a:t>l += 1;</a:t>
            </a:r>
          </a:p>
          <a:p>
            <a:r>
              <a:rPr lang="en-US" altLang="zh-CN" sz="1100"/>
              <a:t>}</a:t>
            </a:r>
          </a:p>
          <a:p>
            <a:r>
              <a:rPr lang="en-US" altLang="zh-CN" sz="1100" b="1"/>
              <a:t>while (arr[r] &gt; pivot) {</a:t>
            </a:r>
          </a:p>
          <a:p>
            <a:r>
              <a:rPr lang="en-US" altLang="zh-CN" sz="1100"/>
              <a:t>r -= 1;</a:t>
            </a:r>
          </a:p>
          <a:p>
            <a:r>
              <a:rPr lang="en-US" altLang="zh-CN" sz="1100"/>
              <a:t>}</a:t>
            </a:r>
          </a:p>
          <a:p>
            <a:r>
              <a:rPr lang="en-US" altLang="zh-CN" sz="1100" b="1"/>
              <a:t>if (l &gt;= r) {</a:t>
            </a:r>
          </a:p>
          <a:p>
            <a:r>
              <a:rPr lang="en-US" altLang="zh-CN" sz="1100" b="1"/>
              <a:t>break;</a:t>
            </a:r>
          </a:p>
          <a:p>
            <a:r>
              <a:rPr lang="en-US" altLang="zh-CN" sz="1100"/>
              <a:t>}</a:t>
            </a:r>
          </a:p>
          <a:p>
            <a:r>
              <a:rPr lang="en-US" altLang="zh-CN" sz="1100"/>
              <a:t>temp = arr[l];</a:t>
            </a:r>
          </a:p>
          <a:p>
            <a:r>
              <a:rPr lang="en-US" altLang="zh-CN" sz="1100"/>
              <a:t>arr[l] = arr[r];</a:t>
            </a:r>
          </a:p>
          <a:p>
            <a:r>
              <a:rPr lang="en-US" altLang="zh-CN" sz="1100"/>
              <a:t>arr[r] = temp;</a:t>
            </a:r>
          </a:p>
          <a:p>
            <a:r>
              <a:rPr lang="en-US" altLang="zh-CN" sz="1100" b="1"/>
              <a:t>if (arr[l] == pivot) {</a:t>
            </a:r>
          </a:p>
          <a:p>
            <a:r>
              <a:rPr lang="en-US" altLang="zh-CN" sz="1100"/>
              <a:t>r -= 1;</a:t>
            </a:r>
          </a:p>
          <a:p>
            <a:r>
              <a:rPr lang="en-US" altLang="zh-CN" sz="1100"/>
              <a:t>}</a:t>
            </a:r>
          </a:p>
          <a:p>
            <a:r>
              <a:rPr lang="en-US" altLang="zh-CN" sz="1100" b="1"/>
              <a:t>if (arr[r] == pivot) {</a:t>
            </a:r>
          </a:p>
          <a:p>
            <a:r>
              <a:rPr lang="en-US" altLang="zh-CN" sz="1100"/>
              <a:t>l += 1;</a:t>
            </a:r>
          </a:p>
          <a:p>
            <a:r>
              <a:rPr lang="en-US" altLang="zh-CN" sz="1100"/>
              <a:t>}</a:t>
            </a:r>
          </a:p>
          <a:p>
            <a:r>
              <a:rPr lang="en-US" altLang="zh-CN" sz="1100"/>
              <a:t>}</a:t>
            </a:r>
          </a:p>
          <a:p>
            <a:r>
              <a:rPr lang="en-US" altLang="zh-CN" sz="1100" b="1"/>
              <a:t>if (l == r) {</a:t>
            </a:r>
          </a:p>
          <a:p>
            <a:r>
              <a:rPr lang="en-US" altLang="zh-CN" sz="1100"/>
              <a:t>l += 1;</a:t>
            </a:r>
          </a:p>
          <a:p>
            <a:r>
              <a:rPr lang="en-US" altLang="zh-CN" sz="1100"/>
              <a:t>r -= 1;</a:t>
            </a:r>
          </a:p>
          <a:p>
            <a:r>
              <a:rPr lang="en-US" altLang="zh-CN" sz="1100"/>
              <a:t>}</a:t>
            </a:r>
          </a:p>
          <a:p>
            <a:r>
              <a:rPr lang="en-US" altLang="zh-CN" sz="1100" b="1"/>
              <a:t>if (left &lt; r) {</a:t>
            </a:r>
          </a:p>
          <a:p>
            <a:r>
              <a:rPr lang="en-US" altLang="zh-CN" sz="1100" i="1"/>
              <a:t>quickSort(left, r, arr);</a:t>
            </a:r>
          </a:p>
          <a:p>
            <a:r>
              <a:rPr lang="en-US" altLang="zh-CN" sz="1100"/>
              <a:t>}</a:t>
            </a:r>
          </a:p>
          <a:p>
            <a:r>
              <a:rPr lang="en-US" altLang="zh-CN" sz="1100" b="1"/>
              <a:t>if (right &gt; l) {</a:t>
            </a:r>
          </a:p>
          <a:p>
            <a:r>
              <a:rPr lang="en-US" altLang="zh-CN" sz="1100" i="1"/>
              <a:t>quickSort(l, right, arr);</a:t>
            </a:r>
          </a:p>
          <a:p>
            <a:r>
              <a:rPr lang="en-US" altLang="zh-CN" sz="1100"/>
              <a:t>}}</a:t>
            </a:r>
            <a:endParaRPr lang="zh-CN" altLang="en-US" sz="1100">
              <a:latin typeface="Arial" pitchFamily="34" charset="0"/>
              <a:cs typeface="Arial" pitchFamily="34" charset="0"/>
            </a:endParaRPr>
          </a:p>
        </p:txBody>
      </p:sp>
    </p:spTree>
    <p:extLst>
      <p:ext uri="{BB962C8B-B14F-4D97-AF65-F5344CB8AC3E}">
        <p14:creationId xmlns:p14="http://schemas.microsoft.com/office/powerpoint/2010/main" val="3682206814"/>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归并排序</a:t>
            </a:r>
            <a:endParaRPr lang="en-US" altLang="zh-CN" sz="2200" b="1"/>
          </a:p>
        </p:txBody>
      </p:sp>
      <p:sp>
        <p:nvSpPr>
          <p:cNvPr id="2" name="TextBox 1"/>
          <p:cNvSpPr txBox="1"/>
          <p:nvPr/>
        </p:nvSpPr>
        <p:spPr>
          <a:xfrm>
            <a:off x="665981" y="1224111"/>
            <a:ext cx="8136904" cy="1785104"/>
          </a:xfrm>
          <a:prstGeom prst="rect">
            <a:avLst/>
          </a:prstGeom>
          <a:noFill/>
        </p:spPr>
        <p:txBody>
          <a:bodyPr wrap="square" rtlCol="0">
            <a:spAutoFit/>
          </a:bodyPr>
          <a:lstStyle/>
          <a:p>
            <a:pPr>
              <a:spcBef>
                <a:spcPct val="0"/>
              </a:spcBef>
            </a:pPr>
            <a:r>
              <a:rPr kumimoji="1" lang="zh-CN" altLang="en-US" sz="2000" b="1">
                <a:solidFill>
                  <a:srgbClr val="0070C0"/>
                </a:solidFill>
                <a:latin typeface="+mn-ea"/>
              </a:rPr>
              <a:t>归并排序介绍</a:t>
            </a:r>
            <a:r>
              <a:rPr kumimoji="1" lang="en-US" altLang="zh-CN" sz="2000" b="1">
                <a:solidFill>
                  <a:srgbClr val="0070C0"/>
                </a:solidFill>
                <a:latin typeface="+mn-ea"/>
              </a:rPr>
              <a:t>:</a:t>
            </a:r>
          </a:p>
          <a:p>
            <a:pPr>
              <a:spcBef>
                <a:spcPct val="0"/>
              </a:spcBef>
            </a:pPr>
            <a:endParaRPr kumimoji="1" lang="en-US" altLang="zh-CN" b="1">
              <a:latin typeface="+mn-ea"/>
            </a:endParaRPr>
          </a:p>
          <a:p>
            <a:pPr>
              <a:spcBef>
                <a:spcPct val="0"/>
              </a:spcBef>
            </a:pPr>
            <a:r>
              <a:rPr kumimoji="1" lang="zh-CN" altLang="en-US" b="1">
                <a:latin typeface="+mn-ea"/>
              </a:rPr>
              <a:t>归并排序（</a:t>
            </a:r>
            <a:r>
              <a:rPr kumimoji="1" lang="en-US" altLang="zh-CN" b="1">
                <a:latin typeface="+mn-ea"/>
              </a:rPr>
              <a:t>MERGE-SORT</a:t>
            </a:r>
            <a:r>
              <a:rPr kumimoji="1" lang="zh-CN" altLang="en-US" b="1">
                <a:latin typeface="+mn-ea"/>
              </a:rPr>
              <a:t>）是利用</a:t>
            </a:r>
            <a:r>
              <a:rPr kumimoji="1" lang="zh-CN" altLang="en-US" b="1">
                <a:solidFill>
                  <a:srgbClr val="EA0000"/>
                </a:solidFill>
                <a:latin typeface="+mn-ea"/>
              </a:rPr>
              <a:t>归并</a:t>
            </a:r>
            <a:r>
              <a:rPr kumimoji="1" lang="zh-CN" altLang="en-US" b="1">
                <a:latin typeface="+mn-ea"/>
              </a:rPr>
              <a:t>的思想实现的排序方法，该算法采用经典的</a:t>
            </a:r>
            <a:r>
              <a:rPr kumimoji="1" lang="zh-CN" altLang="en-US" b="1">
                <a:solidFill>
                  <a:srgbClr val="EA0000"/>
                </a:solidFill>
                <a:latin typeface="+mn-ea"/>
              </a:rPr>
              <a:t>分治</a:t>
            </a:r>
            <a:r>
              <a:rPr kumimoji="1" lang="zh-CN" altLang="en-US" b="1">
                <a:latin typeface="+mn-ea"/>
              </a:rPr>
              <a:t>（</a:t>
            </a:r>
            <a:r>
              <a:rPr kumimoji="1" lang="en-US" altLang="zh-CN" b="1">
                <a:latin typeface="+mn-ea"/>
              </a:rPr>
              <a:t>divide-and-conquer</a:t>
            </a:r>
            <a:r>
              <a:rPr kumimoji="1" lang="zh-CN" altLang="en-US" b="1">
                <a:latin typeface="+mn-ea"/>
              </a:rPr>
              <a:t>）策略（分治法将问题</a:t>
            </a:r>
            <a:r>
              <a:rPr kumimoji="1" lang="zh-CN" altLang="en-US" b="1">
                <a:solidFill>
                  <a:srgbClr val="EA0000"/>
                </a:solidFill>
                <a:latin typeface="+mn-ea"/>
              </a:rPr>
              <a:t>分</a:t>
            </a:r>
            <a:r>
              <a:rPr kumimoji="1" lang="en-US" altLang="zh-CN" b="1">
                <a:latin typeface="+mn-ea"/>
              </a:rPr>
              <a:t>(divide)</a:t>
            </a:r>
            <a:r>
              <a:rPr kumimoji="1" lang="zh-CN" altLang="en-US" b="1">
                <a:latin typeface="+mn-ea"/>
              </a:rPr>
              <a:t>成一些小的问题然后递归求解，而</a:t>
            </a:r>
            <a:r>
              <a:rPr kumimoji="1" lang="zh-CN" altLang="en-US" b="1">
                <a:solidFill>
                  <a:srgbClr val="EA0000"/>
                </a:solidFill>
                <a:latin typeface="+mn-ea"/>
              </a:rPr>
              <a:t>治</a:t>
            </a:r>
            <a:r>
              <a:rPr kumimoji="1" lang="en-US" altLang="zh-CN" b="1">
                <a:latin typeface="+mn-ea"/>
              </a:rPr>
              <a:t>(conquer)</a:t>
            </a:r>
            <a:r>
              <a:rPr kumimoji="1" lang="zh-CN" altLang="en-US" b="1">
                <a:latin typeface="+mn-ea"/>
              </a:rPr>
              <a:t>的阶段则将分的阶段得到的各答案</a:t>
            </a:r>
            <a:r>
              <a:rPr kumimoji="1" lang="en-US" altLang="zh-CN" b="1">
                <a:latin typeface="+mn-ea"/>
              </a:rPr>
              <a:t>"</a:t>
            </a:r>
            <a:r>
              <a:rPr kumimoji="1" lang="zh-CN" altLang="en-US" b="1">
                <a:latin typeface="+mn-ea"/>
              </a:rPr>
              <a:t>修补</a:t>
            </a:r>
            <a:r>
              <a:rPr kumimoji="1" lang="en-US" altLang="zh-CN" b="1">
                <a:latin typeface="+mn-ea"/>
              </a:rPr>
              <a:t>"</a:t>
            </a:r>
            <a:r>
              <a:rPr kumimoji="1" lang="zh-CN" altLang="en-US" b="1">
                <a:latin typeface="+mn-ea"/>
              </a:rPr>
              <a:t>在一起，即分而治之</a:t>
            </a:r>
            <a:r>
              <a:rPr kumimoji="1" lang="en-US" altLang="zh-CN" b="1">
                <a:latin typeface="+mn-ea"/>
              </a:rPr>
              <a:t>)</a:t>
            </a:r>
            <a:r>
              <a:rPr kumimoji="1" lang="zh-CN" altLang="en-US" b="1">
                <a:latin typeface="+mn-ea"/>
              </a:rPr>
              <a:t>。</a:t>
            </a:r>
            <a:endParaRPr kumimoji="1" lang="en-US" altLang="zh-CN" sz="2000" b="1">
              <a:solidFill>
                <a:srgbClr val="0070C0"/>
              </a:solidFill>
              <a:latin typeface="+mn-ea"/>
            </a:endParaRPr>
          </a:p>
        </p:txBody>
      </p:sp>
    </p:spTree>
    <p:extLst>
      <p:ext uri="{BB962C8B-B14F-4D97-AF65-F5344CB8AC3E}">
        <p14:creationId xmlns:p14="http://schemas.microsoft.com/office/powerpoint/2010/main" val="3118228989"/>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归并排序</a:t>
            </a:r>
            <a:endParaRPr lang="en-US" altLang="zh-CN" sz="2200" b="1"/>
          </a:p>
        </p:txBody>
      </p:sp>
      <p:sp>
        <p:nvSpPr>
          <p:cNvPr id="2" name="TextBox 1"/>
          <p:cNvSpPr txBox="1"/>
          <p:nvPr/>
        </p:nvSpPr>
        <p:spPr>
          <a:xfrm>
            <a:off x="665981" y="1224111"/>
            <a:ext cx="8136904" cy="400110"/>
          </a:xfrm>
          <a:prstGeom prst="rect">
            <a:avLst/>
          </a:prstGeom>
          <a:noFill/>
        </p:spPr>
        <p:txBody>
          <a:bodyPr wrap="square" rtlCol="0">
            <a:spAutoFit/>
          </a:bodyPr>
          <a:lstStyle/>
          <a:p>
            <a:pPr>
              <a:spcBef>
                <a:spcPct val="0"/>
              </a:spcBef>
            </a:pPr>
            <a:r>
              <a:rPr kumimoji="1" lang="zh-CN" altLang="en-US" sz="2000" b="1">
                <a:solidFill>
                  <a:srgbClr val="0070C0"/>
                </a:solidFill>
                <a:latin typeface="+mn-ea"/>
              </a:rPr>
              <a:t>归并排序思想示意图</a:t>
            </a:r>
            <a:r>
              <a:rPr kumimoji="1" lang="en-US" altLang="zh-CN" sz="2000" b="1">
                <a:solidFill>
                  <a:srgbClr val="0070C0"/>
                </a:solidFill>
                <a:latin typeface="+mn-ea"/>
              </a:rPr>
              <a:t>1-</a:t>
            </a:r>
            <a:r>
              <a:rPr kumimoji="1" lang="zh-CN" altLang="en-US" sz="2000" b="1">
                <a:solidFill>
                  <a:srgbClr val="0070C0"/>
                </a:solidFill>
                <a:latin typeface="+mn-ea"/>
              </a:rPr>
              <a:t>基本思想</a:t>
            </a:r>
            <a:r>
              <a:rPr kumimoji="1" lang="en-US" altLang="zh-CN" sz="2000" b="1">
                <a:solidFill>
                  <a:srgbClr val="0070C0"/>
                </a:solidFill>
                <a:latin typeface="+mn-ea"/>
              </a:rPr>
              <a:t>:</a:t>
            </a:r>
          </a:p>
        </p:txBody>
      </p:sp>
      <p:pic>
        <p:nvPicPr>
          <p:cNvPr id="20482" name="Picture 2" descr="C:\Users\Administrator\Desktop\1024555-20161218163120151-452283750.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9997" y="1624221"/>
            <a:ext cx="5146230" cy="394106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6282605" y="2160215"/>
            <a:ext cx="2952327" cy="3170099"/>
          </a:xfrm>
          <a:prstGeom prst="rect">
            <a:avLst/>
          </a:prstGeom>
          <a:noFill/>
        </p:spPr>
        <p:txBody>
          <a:bodyPr wrap="square" rtlCol="0">
            <a:spAutoFit/>
          </a:bodyPr>
          <a:lstStyle/>
          <a:p>
            <a:endParaRPr lang="en-US" altLang="zh-CN"/>
          </a:p>
          <a:p>
            <a:endParaRPr lang="en-US" altLang="zh-CN"/>
          </a:p>
          <a:p>
            <a:endParaRPr lang="en-US" altLang="zh-CN"/>
          </a:p>
          <a:p>
            <a:endParaRPr lang="en-US" altLang="zh-CN"/>
          </a:p>
          <a:p>
            <a:r>
              <a:rPr lang="zh-CN" altLang="en-US" sz="2000" b="1"/>
              <a:t>说明</a:t>
            </a:r>
            <a:r>
              <a:rPr lang="en-US" altLang="zh-CN" sz="2000" b="1"/>
              <a:t>:</a:t>
            </a:r>
          </a:p>
          <a:p>
            <a:r>
              <a:rPr lang="zh-CN" altLang="en-US"/>
              <a:t>可以看到这种结构很像一棵完全二叉树，本文的归并排序我们采用递归去实现（也可采用迭代的方式去实现）。</a:t>
            </a:r>
            <a:r>
              <a:rPr lang="zh-CN" altLang="en-US" b="1"/>
              <a:t>分</a:t>
            </a:r>
            <a:r>
              <a:rPr lang="zh-CN" altLang="en-US"/>
              <a:t>阶段可以理解为就是递归拆分子序列的过程。</a:t>
            </a:r>
          </a:p>
        </p:txBody>
      </p:sp>
      <p:graphicFrame>
        <p:nvGraphicFramePr>
          <p:cNvPr id="4" name="对象 3"/>
          <p:cNvGraphicFramePr>
            <a:graphicFrameLocks noChangeAspect="1"/>
          </p:cNvGraphicFramePr>
          <p:nvPr>
            <p:extLst>
              <p:ext uri="{D42A27DB-BD31-4B8C-83A1-F6EECF244321}">
                <p14:modId xmlns:p14="http://schemas.microsoft.com/office/powerpoint/2010/main" val="233660837"/>
              </p:ext>
            </p:extLst>
          </p:nvPr>
        </p:nvGraphicFramePr>
        <p:xfrm>
          <a:off x="5778549" y="5131017"/>
          <a:ext cx="504056" cy="434264"/>
        </p:xfrm>
        <a:graphic>
          <a:graphicData uri="http://schemas.openxmlformats.org/presentationml/2006/ole">
            <mc:AlternateContent xmlns:mc="http://schemas.openxmlformats.org/markup-compatibility/2006">
              <mc:Choice xmlns:v="urn:schemas-microsoft-com:vml" Requires="v">
                <p:oleObj spid="_x0000_s47277" name="包装程序外壳对象" showAsIcon="1" r:id="rId5" imgW="826200" imgH="711360" progId="Package">
                  <p:embed/>
                </p:oleObj>
              </mc:Choice>
              <mc:Fallback>
                <p:oleObj name="包装程序外壳对象" showAsIcon="1" r:id="rId5" imgW="826200" imgH="711360" progId="Package">
                  <p:embed/>
                  <p:pic>
                    <p:nvPicPr>
                      <p:cNvPr id="0" name=""/>
                      <p:cNvPicPr/>
                      <p:nvPr/>
                    </p:nvPicPr>
                    <p:blipFill>
                      <a:blip r:embed="rId6"/>
                      <a:stretch>
                        <a:fillRect/>
                      </a:stretch>
                    </p:blipFill>
                    <p:spPr>
                      <a:xfrm>
                        <a:off x="5778549" y="5131017"/>
                        <a:ext cx="504056" cy="434264"/>
                      </a:xfrm>
                      <a:prstGeom prst="rect">
                        <a:avLst/>
                      </a:prstGeom>
                    </p:spPr>
                  </p:pic>
                </p:oleObj>
              </mc:Fallback>
            </mc:AlternateContent>
          </a:graphicData>
        </a:graphic>
      </p:graphicFrame>
    </p:spTree>
    <p:extLst>
      <p:ext uri="{BB962C8B-B14F-4D97-AF65-F5344CB8AC3E}">
        <p14:creationId xmlns:p14="http://schemas.microsoft.com/office/powerpoint/2010/main" val="544370530"/>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归并排序</a:t>
            </a:r>
            <a:endParaRPr lang="en-US" altLang="zh-CN" sz="2200" b="1"/>
          </a:p>
        </p:txBody>
      </p:sp>
      <p:sp>
        <p:nvSpPr>
          <p:cNvPr id="2" name="TextBox 1"/>
          <p:cNvSpPr txBox="1"/>
          <p:nvPr/>
        </p:nvSpPr>
        <p:spPr>
          <a:xfrm>
            <a:off x="665981" y="1224111"/>
            <a:ext cx="8136904" cy="1231106"/>
          </a:xfrm>
          <a:prstGeom prst="rect">
            <a:avLst/>
          </a:prstGeom>
          <a:noFill/>
        </p:spPr>
        <p:txBody>
          <a:bodyPr wrap="square" rtlCol="0">
            <a:spAutoFit/>
          </a:bodyPr>
          <a:lstStyle/>
          <a:p>
            <a:pPr>
              <a:spcBef>
                <a:spcPct val="0"/>
              </a:spcBef>
            </a:pPr>
            <a:r>
              <a:rPr kumimoji="1" lang="zh-CN" altLang="en-US" sz="2000" b="1">
                <a:solidFill>
                  <a:srgbClr val="0070C0"/>
                </a:solidFill>
                <a:latin typeface="+mn-ea"/>
              </a:rPr>
              <a:t>归并排序思想示意图</a:t>
            </a:r>
            <a:r>
              <a:rPr kumimoji="1" lang="en-US" altLang="zh-CN" sz="2000" b="1">
                <a:solidFill>
                  <a:srgbClr val="0070C0"/>
                </a:solidFill>
                <a:latin typeface="+mn-ea"/>
              </a:rPr>
              <a:t>2-</a:t>
            </a:r>
            <a:r>
              <a:rPr kumimoji="1" lang="zh-CN" altLang="en-US" sz="2000" b="1">
                <a:solidFill>
                  <a:srgbClr val="0070C0"/>
                </a:solidFill>
                <a:latin typeface="+mn-ea"/>
              </a:rPr>
              <a:t>合并相邻有序子序列</a:t>
            </a:r>
            <a:r>
              <a:rPr kumimoji="1" lang="en-US" altLang="zh-CN" sz="2000" b="1">
                <a:solidFill>
                  <a:srgbClr val="0070C0"/>
                </a:solidFill>
                <a:latin typeface="+mn-ea"/>
              </a:rPr>
              <a:t>:</a:t>
            </a:r>
          </a:p>
          <a:p>
            <a:pPr>
              <a:spcBef>
                <a:spcPct val="0"/>
              </a:spcBef>
            </a:pPr>
            <a:r>
              <a:rPr lang="zh-CN" altLang="en-US">
                <a:latin typeface="Arial" pitchFamily="34" charset="0"/>
                <a:cs typeface="Arial" pitchFamily="34" charset="0"/>
              </a:rPr>
              <a:t>再来看看</a:t>
            </a:r>
            <a:r>
              <a:rPr lang="zh-CN" altLang="en-US" b="1">
                <a:latin typeface="Arial" pitchFamily="34" charset="0"/>
                <a:cs typeface="Arial" pitchFamily="34" charset="0"/>
              </a:rPr>
              <a:t>治</a:t>
            </a:r>
            <a:r>
              <a:rPr lang="zh-CN" altLang="en-US">
                <a:latin typeface="Arial" pitchFamily="34" charset="0"/>
                <a:cs typeface="Arial" pitchFamily="34" charset="0"/>
              </a:rPr>
              <a:t>阶段，我们需要将两个已经有序的子序列合并成一个有序序列，比如上图中的最后一次合并，要将</a:t>
            </a:r>
            <a:r>
              <a:rPr lang="en-US" altLang="zh-CN">
                <a:latin typeface="Arial" pitchFamily="34" charset="0"/>
                <a:cs typeface="Arial" pitchFamily="34" charset="0"/>
              </a:rPr>
              <a:t>[4,5,7,8]</a:t>
            </a:r>
            <a:r>
              <a:rPr lang="zh-CN" altLang="en-US">
                <a:latin typeface="Arial" pitchFamily="34" charset="0"/>
                <a:cs typeface="Arial" pitchFamily="34" charset="0"/>
              </a:rPr>
              <a:t>和</a:t>
            </a:r>
            <a:r>
              <a:rPr lang="en-US" altLang="zh-CN">
                <a:latin typeface="Arial" pitchFamily="34" charset="0"/>
                <a:cs typeface="Arial" pitchFamily="34" charset="0"/>
              </a:rPr>
              <a:t>[1,2,3,6]</a:t>
            </a:r>
            <a:r>
              <a:rPr lang="zh-CN" altLang="en-US">
                <a:latin typeface="Arial" pitchFamily="34" charset="0"/>
                <a:cs typeface="Arial" pitchFamily="34" charset="0"/>
              </a:rPr>
              <a:t>两个已经有序的子序列，合并为最终序列</a:t>
            </a:r>
            <a:r>
              <a:rPr lang="en-US" altLang="zh-CN">
                <a:latin typeface="Arial" pitchFamily="34" charset="0"/>
                <a:cs typeface="Arial" pitchFamily="34" charset="0"/>
              </a:rPr>
              <a:t>[1,2,3,4,5,6,7,8]</a:t>
            </a:r>
            <a:r>
              <a:rPr lang="zh-CN" altLang="en-US">
                <a:latin typeface="Arial" pitchFamily="34" charset="0"/>
                <a:cs typeface="Arial" pitchFamily="34" charset="0"/>
              </a:rPr>
              <a:t>，来看下实现步骤</a:t>
            </a:r>
            <a:endParaRPr kumimoji="1" lang="en-US" altLang="zh-CN" b="1">
              <a:solidFill>
                <a:srgbClr val="0070C0"/>
              </a:solidFill>
              <a:latin typeface="Arial" pitchFamily="34" charset="0"/>
              <a:cs typeface="Arial" pitchFamily="34" charset="0"/>
            </a:endParaRPr>
          </a:p>
        </p:txBody>
      </p:sp>
      <p:pic>
        <p:nvPicPr>
          <p:cNvPr id="2150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7949" y="2476803"/>
            <a:ext cx="4080122" cy="27804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50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14453" y="2448247"/>
            <a:ext cx="4320480" cy="31113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2322165" y="5257252"/>
            <a:ext cx="417102" cy="276999"/>
          </a:xfrm>
          <a:prstGeom prst="rect">
            <a:avLst/>
          </a:prstGeom>
          <a:noFill/>
        </p:spPr>
        <p:txBody>
          <a:bodyPr wrap="none" rtlCol="0">
            <a:spAutoFit/>
          </a:bodyPr>
          <a:lstStyle/>
          <a:p>
            <a:r>
              <a:rPr lang="zh-CN" altLang="en-US" sz="1200"/>
              <a:t>图</a:t>
            </a:r>
            <a:r>
              <a:rPr lang="en-US" altLang="zh-CN" sz="1200"/>
              <a:t>1</a:t>
            </a:r>
            <a:endParaRPr lang="zh-CN" altLang="en-US" sz="1200"/>
          </a:p>
        </p:txBody>
      </p:sp>
      <p:sp>
        <p:nvSpPr>
          <p:cNvPr id="9" name="TextBox 8"/>
          <p:cNvSpPr txBox="1"/>
          <p:nvPr/>
        </p:nvSpPr>
        <p:spPr>
          <a:xfrm>
            <a:off x="7867264" y="5319129"/>
            <a:ext cx="417102" cy="276999"/>
          </a:xfrm>
          <a:prstGeom prst="rect">
            <a:avLst/>
          </a:prstGeom>
          <a:noFill/>
        </p:spPr>
        <p:txBody>
          <a:bodyPr wrap="none" rtlCol="0">
            <a:spAutoFit/>
          </a:bodyPr>
          <a:lstStyle/>
          <a:p>
            <a:r>
              <a:rPr lang="zh-CN" altLang="en-US" sz="1200"/>
              <a:t>图</a:t>
            </a:r>
            <a:r>
              <a:rPr lang="en-US" altLang="zh-CN" sz="1200"/>
              <a:t>2</a:t>
            </a:r>
            <a:endParaRPr lang="zh-CN" altLang="en-US" sz="1200"/>
          </a:p>
        </p:txBody>
      </p:sp>
      <p:graphicFrame>
        <p:nvGraphicFramePr>
          <p:cNvPr id="5" name="对象 4"/>
          <p:cNvGraphicFramePr>
            <a:graphicFrameLocks noChangeAspect="1"/>
          </p:cNvGraphicFramePr>
          <p:nvPr>
            <p:extLst>
              <p:ext uri="{D42A27DB-BD31-4B8C-83A1-F6EECF244321}">
                <p14:modId xmlns:p14="http://schemas.microsoft.com/office/powerpoint/2010/main" val="1021376624"/>
              </p:ext>
            </p:extLst>
          </p:nvPr>
        </p:nvGraphicFramePr>
        <p:xfrm>
          <a:off x="3848595" y="5122615"/>
          <a:ext cx="489794" cy="421976"/>
        </p:xfrm>
        <a:graphic>
          <a:graphicData uri="http://schemas.openxmlformats.org/presentationml/2006/ole">
            <mc:AlternateContent xmlns:mc="http://schemas.openxmlformats.org/markup-compatibility/2006">
              <mc:Choice xmlns:v="urn:schemas-microsoft-com:vml" Requires="v">
                <p:oleObj spid="_x0000_s20910" name="包装程序外壳对象" showAsIcon="1" r:id="rId6" imgW="826200" imgH="711360" progId="Package">
                  <p:embed/>
                </p:oleObj>
              </mc:Choice>
              <mc:Fallback>
                <p:oleObj name="包装程序外壳对象" showAsIcon="1" r:id="rId6" imgW="826200" imgH="711360" progId="Package">
                  <p:embed/>
                  <p:pic>
                    <p:nvPicPr>
                      <p:cNvPr id="0" name=""/>
                      <p:cNvPicPr/>
                      <p:nvPr/>
                    </p:nvPicPr>
                    <p:blipFill>
                      <a:blip r:embed="rId7"/>
                      <a:stretch>
                        <a:fillRect/>
                      </a:stretch>
                    </p:blipFill>
                    <p:spPr>
                      <a:xfrm>
                        <a:off x="3848595" y="5122615"/>
                        <a:ext cx="489794" cy="421976"/>
                      </a:xfrm>
                      <a:prstGeom prst="rect">
                        <a:avLst/>
                      </a:prstGeom>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3319146849"/>
              </p:ext>
            </p:extLst>
          </p:nvPr>
        </p:nvGraphicFramePr>
        <p:xfrm>
          <a:off x="8548130" y="5157166"/>
          <a:ext cx="509510" cy="438962"/>
        </p:xfrm>
        <a:graphic>
          <a:graphicData uri="http://schemas.openxmlformats.org/presentationml/2006/ole">
            <mc:AlternateContent xmlns:mc="http://schemas.openxmlformats.org/markup-compatibility/2006">
              <mc:Choice xmlns:v="urn:schemas-microsoft-com:vml" Requires="v">
                <p:oleObj spid="_x0000_s20911" name="包装程序外壳对象" showAsIcon="1" r:id="rId8" imgW="826200" imgH="711360" progId="Package">
                  <p:embed/>
                </p:oleObj>
              </mc:Choice>
              <mc:Fallback>
                <p:oleObj name="包装程序外壳对象" showAsIcon="1" r:id="rId8" imgW="826200" imgH="711360" progId="Package">
                  <p:embed/>
                  <p:pic>
                    <p:nvPicPr>
                      <p:cNvPr id="0" name=""/>
                      <p:cNvPicPr/>
                      <p:nvPr/>
                    </p:nvPicPr>
                    <p:blipFill>
                      <a:blip r:embed="rId9"/>
                      <a:stretch>
                        <a:fillRect/>
                      </a:stretch>
                    </p:blipFill>
                    <p:spPr>
                      <a:xfrm>
                        <a:off x="8548130" y="5157166"/>
                        <a:ext cx="509510" cy="438962"/>
                      </a:xfrm>
                      <a:prstGeom prst="rect">
                        <a:avLst/>
                      </a:prstGeom>
                    </p:spPr>
                  </p:pic>
                </p:oleObj>
              </mc:Fallback>
            </mc:AlternateContent>
          </a:graphicData>
        </a:graphic>
      </p:graphicFrame>
    </p:spTree>
    <p:extLst>
      <p:ext uri="{BB962C8B-B14F-4D97-AF65-F5344CB8AC3E}">
        <p14:creationId xmlns:p14="http://schemas.microsoft.com/office/powerpoint/2010/main" val="4209117288"/>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归并排序</a:t>
            </a:r>
            <a:endParaRPr lang="en-US" altLang="zh-CN" sz="2200" b="1"/>
          </a:p>
        </p:txBody>
      </p:sp>
      <p:sp>
        <p:nvSpPr>
          <p:cNvPr id="2" name="TextBox 1"/>
          <p:cNvSpPr txBox="1"/>
          <p:nvPr/>
        </p:nvSpPr>
        <p:spPr>
          <a:xfrm>
            <a:off x="665981" y="1224111"/>
            <a:ext cx="8136904" cy="1231106"/>
          </a:xfrm>
          <a:prstGeom prst="rect">
            <a:avLst/>
          </a:prstGeom>
          <a:noFill/>
        </p:spPr>
        <p:txBody>
          <a:bodyPr wrap="square" rtlCol="0">
            <a:spAutoFit/>
          </a:bodyPr>
          <a:lstStyle/>
          <a:p>
            <a:pPr>
              <a:spcBef>
                <a:spcPct val="0"/>
              </a:spcBef>
            </a:pPr>
            <a:r>
              <a:rPr kumimoji="1" lang="zh-CN" altLang="en-US" sz="2000" b="1">
                <a:solidFill>
                  <a:srgbClr val="0070C0"/>
                </a:solidFill>
                <a:latin typeface="+mn-ea"/>
              </a:rPr>
              <a:t>归并排序的应用实例</a:t>
            </a:r>
            <a:r>
              <a:rPr kumimoji="1" lang="en-US" altLang="zh-CN" sz="2000" b="1">
                <a:solidFill>
                  <a:srgbClr val="0070C0"/>
                </a:solidFill>
                <a:latin typeface="+mn-ea"/>
              </a:rPr>
              <a:t>:</a:t>
            </a:r>
          </a:p>
          <a:p>
            <a:pPr>
              <a:spcBef>
                <a:spcPct val="0"/>
              </a:spcBef>
            </a:pPr>
            <a:r>
              <a:rPr lang="zh-CN" altLang="en-US">
                <a:latin typeface="Arial" pitchFamily="34" charset="0"/>
                <a:cs typeface="Arial" pitchFamily="34" charset="0"/>
              </a:rPr>
              <a:t>给你一个数组</a:t>
            </a:r>
            <a:r>
              <a:rPr lang="en-US" altLang="zh-CN">
                <a:latin typeface="Arial" pitchFamily="34" charset="0"/>
                <a:cs typeface="Arial" pitchFamily="34" charset="0"/>
              </a:rPr>
              <a:t>, </a:t>
            </a:r>
            <a:br>
              <a:rPr lang="en-US" altLang="zh-CN">
                <a:latin typeface="Arial" pitchFamily="34" charset="0"/>
                <a:cs typeface="Arial" pitchFamily="34" charset="0"/>
              </a:rPr>
            </a:br>
            <a:r>
              <a:rPr lang="en-US" altLang="zh-CN">
                <a:latin typeface="Arial" pitchFamily="34" charset="0"/>
                <a:cs typeface="Arial" pitchFamily="34" charset="0"/>
              </a:rPr>
              <a:t>val arr = Array(9,8,7,6,5,4,3,2,1), </a:t>
            </a:r>
            <a:br>
              <a:rPr lang="en-US" altLang="zh-CN">
                <a:latin typeface="Arial" pitchFamily="34" charset="0"/>
                <a:cs typeface="Arial" pitchFamily="34" charset="0"/>
              </a:rPr>
            </a:br>
            <a:r>
              <a:rPr lang="zh-CN" altLang="en-US">
                <a:latin typeface="Arial" pitchFamily="34" charset="0"/>
                <a:cs typeface="Arial" pitchFamily="34" charset="0"/>
              </a:rPr>
              <a:t>请使用归并排序完成排序。</a:t>
            </a:r>
            <a:endParaRPr kumimoji="1" lang="en-US" altLang="zh-CN" b="1">
              <a:solidFill>
                <a:srgbClr val="0070C0"/>
              </a:solidFill>
              <a:latin typeface="Arial" pitchFamily="34" charset="0"/>
              <a:cs typeface="Arial" pitchFamily="34" charset="0"/>
            </a:endParaRPr>
          </a:p>
        </p:txBody>
      </p:sp>
      <p:sp>
        <p:nvSpPr>
          <p:cNvPr id="3" name="TextBox 2"/>
          <p:cNvSpPr txBox="1"/>
          <p:nvPr/>
        </p:nvSpPr>
        <p:spPr>
          <a:xfrm>
            <a:off x="377949" y="2579483"/>
            <a:ext cx="3600400" cy="2031325"/>
          </a:xfrm>
          <a:prstGeom prst="rect">
            <a:avLst/>
          </a:prstGeom>
          <a:noFill/>
        </p:spPr>
        <p:txBody>
          <a:bodyPr wrap="square" rtlCol="0">
            <a:spAutoFit/>
          </a:bodyPr>
          <a:lstStyle/>
          <a:p>
            <a:r>
              <a:rPr lang="en-US" altLang="zh-CN" sz="1400" b="1"/>
              <a:t>public static void mergeSort(int[] arr, int left, int right, int[] temp) {</a:t>
            </a:r>
          </a:p>
          <a:p>
            <a:r>
              <a:rPr lang="en-US" altLang="zh-CN" sz="1400" b="1"/>
              <a:t>if (left &lt; right) {</a:t>
            </a:r>
          </a:p>
          <a:p>
            <a:r>
              <a:rPr lang="en-US" altLang="zh-CN" sz="1400" b="1"/>
              <a:t>int mid = (left + right) / 2;</a:t>
            </a:r>
          </a:p>
          <a:p>
            <a:r>
              <a:rPr lang="en-US" altLang="zh-CN" sz="1400" i="1"/>
              <a:t>mergeSort(arr, left, mid, temp);</a:t>
            </a:r>
            <a:endParaRPr lang="zh-CN" altLang="en-US" sz="1400" i="1"/>
          </a:p>
          <a:p>
            <a:r>
              <a:rPr lang="en-US" altLang="zh-CN" sz="1400" i="1"/>
              <a:t>mergeSort(arr, mid + 1, right, temp);</a:t>
            </a:r>
            <a:endParaRPr lang="zh-CN" altLang="en-US" sz="1400" i="1"/>
          </a:p>
          <a:p>
            <a:r>
              <a:rPr lang="en-US" altLang="zh-CN" sz="1400" i="1"/>
              <a:t>merge(arr, left, mid, right, temp);</a:t>
            </a:r>
            <a:endParaRPr lang="zh-CN" altLang="en-US" sz="1400" i="1"/>
          </a:p>
          <a:p>
            <a:r>
              <a:rPr lang="en-US" altLang="zh-CN" sz="1400"/>
              <a:t>}</a:t>
            </a:r>
          </a:p>
          <a:p>
            <a:r>
              <a:rPr lang="en-US" altLang="zh-CN" sz="1400"/>
              <a:t>}</a:t>
            </a:r>
            <a:endParaRPr lang="zh-CN" altLang="en-US" sz="1400">
              <a:latin typeface="Arial" pitchFamily="34" charset="0"/>
              <a:cs typeface="Arial" pitchFamily="34" charset="0"/>
            </a:endParaRPr>
          </a:p>
        </p:txBody>
      </p:sp>
      <p:sp>
        <p:nvSpPr>
          <p:cNvPr id="8" name="TextBox 7"/>
          <p:cNvSpPr txBox="1"/>
          <p:nvPr/>
        </p:nvSpPr>
        <p:spPr>
          <a:xfrm>
            <a:off x="4266381" y="-25"/>
            <a:ext cx="4891404" cy="5893921"/>
          </a:xfrm>
          <a:prstGeom prst="rect">
            <a:avLst/>
          </a:prstGeom>
          <a:solidFill>
            <a:schemeClr val="bg1">
              <a:lumMod val="95000"/>
            </a:schemeClr>
          </a:solidFill>
        </p:spPr>
        <p:txBody>
          <a:bodyPr wrap="none" rtlCol="0">
            <a:spAutoFit/>
          </a:bodyPr>
          <a:lstStyle/>
          <a:p>
            <a:r>
              <a:rPr lang="en-US" altLang="zh-CN" sz="1300" b="1"/>
              <a:t>public static void merge(int[] arr,int left,int mid,int right,int[] temp){</a:t>
            </a:r>
          </a:p>
          <a:p>
            <a:r>
              <a:rPr lang="en-US" altLang="zh-CN" sz="1300"/>
              <a:t>    </a:t>
            </a:r>
            <a:r>
              <a:rPr lang="en-US" altLang="zh-CN" sz="1300" b="1"/>
              <a:t>int i = left; </a:t>
            </a:r>
            <a:endParaRPr lang="zh-CN" altLang="en-US" sz="1300" b="1"/>
          </a:p>
          <a:p>
            <a:r>
              <a:rPr lang="en-US" altLang="zh-CN" sz="1300"/>
              <a:t>    </a:t>
            </a:r>
            <a:r>
              <a:rPr lang="en-US" altLang="zh-CN" sz="1300" b="1"/>
              <a:t>int j = mid+1;</a:t>
            </a:r>
            <a:endParaRPr lang="zh-CN" altLang="en-US" sz="1300" b="1"/>
          </a:p>
          <a:p>
            <a:r>
              <a:rPr lang="en-US" altLang="zh-CN" sz="1300"/>
              <a:t>    </a:t>
            </a:r>
            <a:r>
              <a:rPr lang="en-US" altLang="zh-CN" sz="1300" b="1"/>
              <a:t>int t = 0; </a:t>
            </a:r>
            <a:endParaRPr lang="zh-CN" altLang="en-US" sz="1300" b="1"/>
          </a:p>
          <a:p>
            <a:r>
              <a:rPr lang="en-US" altLang="zh-CN" sz="1300"/>
              <a:t>    </a:t>
            </a:r>
            <a:r>
              <a:rPr lang="en-US" altLang="zh-CN" sz="1300" b="1"/>
              <a:t>while (i&lt;=mid &amp;&amp; j&lt;=right){</a:t>
            </a:r>
          </a:p>
          <a:p>
            <a:r>
              <a:rPr lang="en-US" altLang="zh-CN" sz="1300"/>
              <a:t>      </a:t>
            </a:r>
            <a:r>
              <a:rPr lang="en-US" altLang="zh-CN" sz="1300" b="1"/>
              <a:t>if(arr[i]&lt;=arr[j]){</a:t>
            </a:r>
          </a:p>
          <a:p>
            <a:r>
              <a:rPr lang="en-US" altLang="zh-CN" sz="1300"/>
              <a:t>        temp[t] = arr[i];</a:t>
            </a:r>
          </a:p>
          <a:p>
            <a:r>
              <a:rPr lang="en-US" altLang="zh-CN" sz="1300"/>
              <a:t>        t += 1;</a:t>
            </a:r>
          </a:p>
          <a:p>
            <a:r>
              <a:rPr lang="en-US" altLang="zh-CN" sz="1300"/>
              <a:t>        i += 1;</a:t>
            </a:r>
          </a:p>
          <a:p>
            <a:r>
              <a:rPr lang="en-US" altLang="zh-CN" sz="1300"/>
              <a:t>      }</a:t>
            </a:r>
            <a:r>
              <a:rPr lang="en-US" altLang="zh-CN" sz="1300" b="1"/>
              <a:t>else {</a:t>
            </a:r>
            <a:endParaRPr lang="zh-CN" altLang="en-US" sz="1300"/>
          </a:p>
          <a:p>
            <a:r>
              <a:rPr lang="en-US" altLang="zh-CN" sz="1300"/>
              <a:t>        temp[t] = arr[j];</a:t>
            </a:r>
          </a:p>
          <a:p>
            <a:r>
              <a:rPr lang="en-US" altLang="zh-CN" sz="1300"/>
              <a:t>        t += 1;</a:t>
            </a:r>
          </a:p>
          <a:p>
            <a:r>
              <a:rPr lang="en-US" altLang="zh-CN" sz="1300"/>
              <a:t>        j += 1;</a:t>
            </a:r>
          </a:p>
          <a:p>
            <a:r>
              <a:rPr lang="zh-CN" altLang="en-US" sz="1300"/>
              <a:t>      </a:t>
            </a:r>
            <a:r>
              <a:rPr lang="en-US" altLang="zh-CN" sz="1300"/>
              <a:t>}}</a:t>
            </a:r>
          </a:p>
          <a:p>
            <a:r>
              <a:rPr lang="en-US" altLang="zh-CN" sz="1300"/>
              <a:t>    </a:t>
            </a:r>
            <a:r>
              <a:rPr lang="en-US" altLang="zh-CN" sz="1300" b="1"/>
              <a:t>while(i&lt;=mid){//</a:t>
            </a:r>
            <a:r>
              <a:rPr lang="zh-CN" altLang="en-US" sz="1300" b="1"/>
              <a:t>将左边剩余元素填充进</a:t>
            </a:r>
            <a:r>
              <a:rPr lang="en-US" altLang="zh-CN" sz="1300" b="1" u="sng"/>
              <a:t>temp</a:t>
            </a:r>
            <a:r>
              <a:rPr lang="zh-CN" altLang="en-US" sz="1300" b="1" u="sng"/>
              <a:t>中</a:t>
            </a:r>
          </a:p>
          <a:p>
            <a:r>
              <a:rPr lang="en-US" altLang="zh-CN" sz="1300"/>
              <a:t>      temp[t] = arr[i];</a:t>
            </a:r>
          </a:p>
          <a:p>
            <a:r>
              <a:rPr lang="en-US" altLang="zh-CN" sz="1300"/>
              <a:t>      t += 1;</a:t>
            </a:r>
          </a:p>
          <a:p>
            <a:r>
              <a:rPr lang="en-US" altLang="zh-CN" sz="1300"/>
              <a:t>      i += 1;}</a:t>
            </a:r>
          </a:p>
          <a:p>
            <a:r>
              <a:rPr lang="en-US" altLang="zh-CN" sz="1300"/>
              <a:t>    </a:t>
            </a:r>
            <a:r>
              <a:rPr lang="en-US" altLang="zh-CN" sz="1300" b="1"/>
              <a:t>while(j&lt;=right){//</a:t>
            </a:r>
            <a:r>
              <a:rPr lang="zh-CN" altLang="en-US" sz="1300" b="1"/>
              <a:t>将右序列剩余元素填充进</a:t>
            </a:r>
            <a:r>
              <a:rPr lang="en-US" altLang="zh-CN" sz="1300" b="1" u="sng"/>
              <a:t>temp</a:t>
            </a:r>
            <a:r>
              <a:rPr lang="zh-CN" altLang="en-US" sz="1300" b="1" u="sng"/>
              <a:t>中</a:t>
            </a:r>
            <a:endParaRPr lang="zh-CN" altLang="en-US" sz="1300"/>
          </a:p>
          <a:p>
            <a:r>
              <a:rPr lang="en-US" altLang="zh-CN" sz="1300"/>
              <a:t>      temp[t] = arr[j];</a:t>
            </a:r>
          </a:p>
          <a:p>
            <a:r>
              <a:rPr lang="en-US" altLang="zh-CN" sz="1300"/>
              <a:t>      t += 1;</a:t>
            </a:r>
          </a:p>
          <a:p>
            <a:r>
              <a:rPr lang="en-US" altLang="zh-CN" sz="1300"/>
              <a:t>      j += 1;}</a:t>
            </a:r>
          </a:p>
          <a:p>
            <a:r>
              <a:rPr lang="en-US" altLang="zh-CN" sz="1300"/>
              <a:t>    t = 0;</a:t>
            </a:r>
            <a:endParaRPr lang="zh-CN" altLang="en-US" sz="1300" u="sng"/>
          </a:p>
          <a:p>
            <a:r>
              <a:rPr lang="en-US" altLang="zh-CN" sz="1300"/>
              <a:t>    </a:t>
            </a:r>
            <a:r>
              <a:rPr lang="en-US" altLang="zh-CN" sz="1300" b="1"/>
              <a:t>int tempLeft = left;</a:t>
            </a:r>
          </a:p>
          <a:p>
            <a:r>
              <a:rPr lang="en-US" altLang="zh-CN" sz="1300"/>
              <a:t>    </a:t>
            </a:r>
            <a:r>
              <a:rPr lang="en-US" altLang="zh-CN" sz="1300" b="1"/>
              <a:t>while(tempLeft &lt;= right){</a:t>
            </a:r>
          </a:p>
          <a:p>
            <a:r>
              <a:rPr lang="en-US" altLang="zh-CN" sz="1300"/>
              <a:t>      arr[tempLeft] = temp[t];</a:t>
            </a:r>
          </a:p>
          <a:p>
            <a:r>
              <a:rPr lang="en-US" altLang="zh-CN" sz="1300"/>
              <a:t>      t += 1;</a:t>
            </a:r>
          </a:p>
          <a:p>
            <a:r>
              <a:rPr lang="en-US" altLang="zh-CN" sz="1300"/>
              <a:t>      tempLeft += 1;</a:t>
            </a:r>
          </a:p>
          <a:p>
            <a:r>
              <a:rPr lang="zh-CN" altLang="en-US" sz="1300"/>
              <a:t>    </a:t>
            </a:r>
            <a:r>
              <a:rPr lang="en-US" altLang="zh-CN" sz="1300"/>
              <a:t>}}</a:t>
            </a:r>
          </a:p>
        </p:txBody>
      </p:sp>
    </p:spTree>
    <p:extLst>
      <p:ext uri="{BB962C8B-B14F-4D97-AF65-F5344CB8AC3E}">
        <p14:creationId xmlns:p14="http://schemas.microsoft.com/office/powerpoint/2010/main" val="1472772790"/>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基数排序</a:t>
            </a:r>
            <a:endParaRPr lang="en-US" altLang="zh-CN" sz="2200" b="1"/>
          </a:p>
        </p:txBody>
      </p:sp>
      <p:sp>
        <p:nvSpPr>
          <p:cNvPr id="2" name="TextBox 1"/>
          <p:cNvSpPr txBox="1"/>
          <p:nvPr/>
        </p:nvSpPr>
        <p:spPr>
          <a:xfrm>
            <a:off x="665981" y="1224111"/>
            <a:ext cx="8136904" cy="3447098"/>
          </a:xfrm>
          <a:prstGeom prst="rect">
            <a:avLst/>
          </a:prstGeom>
          <a:noFill/>
        </p:spPr>
        <p:txBody>
          <a:bodyPr wrap="square" rtlCol="0">
            <a:spAutoFit/>
          </a:bodyPr>
          <a:lstStyle/>
          <a:p>
            <a:pPr>
              <a:spcBef>
                <a:spcPct val="0"/>
              </a:spcBef>
            </a:pPr>
            <a:r>
              <a:rPr kumimoji="1" lang="zh-CN" altLang="en-US" sz="2000" b="1">
                <a:solidFill>
                  <a:srgbClr val="0070C0"/>
                </a:solidFill>
                <a:latin typeface="+mn-ea"/>
              </a:rPr>
              <a:t>基数排序</a:t>
            </a:r>
            <a:r>
              <a:rPr kumimoji="1" lang="en-US" altLang="zh-CN" sz="2000" b="1">
                <a:solidFill>
                  <a:srgbClr val="0070C0"/>
                </a:solidFill>
                <a:latin typeface="+mn-ea"/>
              </a:rPr>
              <a:t>(</a:t>
            </a:r>
            <a:r>
              <a:rPr kumimoji="1" lang="zh-CN" altLang="en-US" sz="2000" b="1">
                <a:solidFill>
                  <a:srgbClr val="0070C0"/>
                </a:solidFill>
                <a:latin typeface="+mn-ea"/>
              </a:rPr>
              <a:t>桶排序</a:t>
            </a:r>
            <a:r>
              <a:rPr kumimoji="1" lang="en-US" altLang="zh-CN" sz="2000" b="1">
                <a:solidFill>
                  <a:srgbClr val="0070C0"/>
                </a:solidFill>
                <a:latin typeface="+mn-ea"/>
              </a:rPr>
              <a:t>)</a:t>
            </a:r>
            <a:r>
              <a:rPr kumimoji="1" lang="zh-CN" altLang="en-US" sz="2000" b="1">
                <a:solidFill>
                  <a:srgbClr val="0070C0"/>
                </a:solidFill>
                <a:latin typeface="+mn-ea"/>
              </a:rPr>
              <a:t>介绍</a:t>
            </a:r>
            <a:r>
              <a:rPr kumimoji="1" lang="en-US" altLang="zh-CN" sz="2000" b="1">
                <a:solidFill>
                  <a:srgbClr val="0070C0"/>
                </a:solidFill>
                <a:latin typeface="+mn-ea"/>
              </a:rPr>
              <a:t>:</a:t>
            </a:r>
          </a:p>
          <a:p>
            <a:pPr>
              <a:spcBef>
                <a:spcPct val="0"/>
              </a:spcBef>
            </a:pPr>
            <a:endParaRPr kumimoji="1" lang="en-US" altLang="zh-CN" b="1">
              <a:latin typeface="+mn-ea"/>
            </a:endParaRPr>
          </a:p>
          <a:p>
            <a:pPr marL="342900" indent="-342900">
              <a:spcBef>
                <a:spcPct val="0"/>
              </a:spcBef>
              <a:buAutoNum type="arabicParenR"/>
            </a:pPr>
            <a:r>
              <a:rPr lang="zh-CN" altLang="en-US">
                <a:hlinkClick r:id="rId3"/>
              </a:rPr>
              <a:t>基数排序</a:t>
            </a:r>
            <a:r>
              <a:rPr lang="zh-CN" altLang="en-US"/>
              <a:t>（</a:t>
            </a:r>
            <a:r>
              <a:rPr lang="en-US" altLang="zh-CN"/>
              <a:t>radix sort</a:t>
            </a:r>
            <a:r>
              <a:rPr lang="zh-CN" altLang="en-US"/>
              <a:t>）属于“分配式排序”（</a:t>
            </a:r>
            <a:r>
              <a:rPr lang="en-US" altLang="zh-CN"/>
              <a:t>distribution sort</a:t>
            </a:r>
            <a:r>
              <a:rPr lang="zh-CN" altLang="en-US"/>
              <a:t>），又称“桶子法”（</a:t>
            </a:r>
            <a:r>
              <a:rPr lang="en-US" altLang="zh-CN"/>
              <a:t>bucket sort</a:t>
            </a:r>
            <a:r>
              <a:rPr lang="zh-CN" altLang="en-US"/>
              <a:t>）或</a:t>
            </a:r>
            <a:r>
              <a:rPr lang="en-US" altLang="zh-CN"/>
              <a:t>bin sort</a:t>
            </a:r>
            <a:r>
              <a:rPr lang="zh-CN" altLang="en-US"/>
              <a:t>，顾名思义，它是通过键值的各个位的值，将要排序的</a:t>
            </a:r>
            <a:r>
              <a:rPr lang="zh-CN" altLang="en-US">
                <a:hlinkClick r:id="rId4"/>
              </a:rPr>
              <a:t>元素分配</a:t>
            </a:r>
            <a:r>
              <a:rPr lang="zh-CN" altLang="en-US"/>
              <a:t>至某些“桶”中，达到排序的作用</a:t>
            </a:r>
            <a:endParaRPr lang="en-US" altLang="zh-CN"/>
          </a:p>
          <a:p>
            <a:pPr marL="342900" indent="-342900">
              <a:spcBef>
                <a:spcPct val="0"/>
              </a:spcBef>
              <a:buAutoNum type="arabicParenR"/>
            </a:pPr>
            <a:endParaRPr lang="en-US" altLang="zh-CN"/>
          </a:p>
          <a:p>
            <a:pPr marL="342900" indent="-342900">
              <a:spcBef>
                <a:spcPct val="0"/>
              </a:spcBef>
              <a:buAutoNum type="arabicParenR"/>
            </a:pPr>
            <a:r>
              <a:rPr lang="zh-CN" altLang="en-US"/>
              <a:t>基数排序法是属于稳定性的排序，基数排序法的是效率高的稳定性排序法</a:t>
            </a:r>
            <a:endParaRPr lang="en-US" altLang="zh-CN"/>
          </a:p>
          <a:p>
            <a:pPr marL="342900" indent="-342900">
              <a:spcBef>
                <a:spcPct val="0"/>
              </a:spcBef>
              <a:buAutoNum type="arabicParenR"/>
            </a:pPr>
            <a:endParaRPr lang="en-US" altLang="zh-CN"/>
          </a:p>
          <a:p>
            <a:pPr marL="342900" indent="-342900">
              <a:spcBef>
                <a:spcPct val="0"/>
              </a:spcBef>
              <a:buAutoNum type="arabicParenR"/>
            </a:pPr>
            <a:r>
              <a:rPr lang="zh-CN" altLang="en-US"/>
              <a:t>基数排序</a:t>
            </a:r>
            <a:r>
              <a:rPr lang="en-US" altLang="zh-CN"/>
              <a:t>(Radix Sort)</a:t>
            </a:r>
            <a:r>
              <a:rPr lang="zh-CN" altLang="en-US"/>
              <a:t>是</a:t>
            </a:r>
            <a:r>
              <a:rPr lang="zh-CN" altLang="en-US" b="1" u="sng">
                <a:hlinkClick r:id="rId5"/>
              </a:rPr>
              <a:t>桶排序</a:t>
            </a:r>
            <a:r>
              <a:rPr lang="zh-CN" altLang="en-US"/>
              <a:t>的扩展</a:t>
            </a:r>
            <a:endParaRPr lang="en-US" altLang="zh-CN"/>
          </a:p>
          <a:p>
            <a:pPr marL="342900" indent="-342900">
              <a:spcBef>
                <a:spcPct val="0"/>
              </a:spcBef>
              <a:buAutoNum type="arabicParenR"/>
            </a:pPr>
            <a:endParaRPr kumimoji="1" lang="en-US" altLang="zh-CN" b="1">
              <a:solidFill>
                <a:srgbClr val="0070C0"/>
              </a:solidFill>
              <a:latin typeface="+mn-ea"/>
            </a:endParaRPr>
          </a:p>
          <a:p>
            <a:pPr marL="342900" indent="-342900">
              <a:spcBef>
                <a:spcPct val="0"/>
              </a:spcBef>
              <a:buAutoNum type="arabicParenR"/>
            </a:pPr>
            <a:r>
              <a:rPr lang="zh-CN" altLang="en-US"/>
              <a:t>基数排序是</a:t>
            </a:r>
            <a:r>
              <a:rPr lang="en-US" altLang="zh-CN"/>
              <a:t>1887</a:t>
            </a:r>
            <a:r>
              <a:rPr lang="zh-CN" altLang="en-US"/>
              <a:t>年赫尔曼</a:t>
            </a:r>
            <a:r>
              <a:rPr lang="en-US" altLang="zh-CN"/>
              <a:t>·</a:t>
            </a:r>
            <a:r>
              <a:rPr lang="zh-CN" altLang="en-US"/>
              <a:t>何乐礼发明的。它是这样实现的：将整数按位数切割成不同的数字，然后按每个位数分别比较。</a:t>
            </a:r>
            <a:endParaRPr kumimoji="1" lang="en-US" altLang="zh-CN" b="1">
              <a:solidFill>
                <a:srgbClr val="0070C0"/>
              </a:solidFill>
              <a:latin typeface="+mn-ea"/>
            </a:endParaRPr>
          </a:p>
        </p:txBody>
      </p:sp>
    </p:spTree>
    <p:extLst>
      <p:ext uri="{BB962C8B-B14F-4D97-AF65-F5344CB8AC3E}">
        <p14:creationId xmlns:p14="http://schemas.microsoft.com/office/powerpoint/2010/main" val="2198115328"/>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基数排序</a:t>
            </a:r>
            <a:endParaRPr lang="en-US" altLang="zh-CN" sz="2200" b="1"/>
          </a:p>
        </p:txBody>
      </p:sp>
      <p:sp>
        <p:nvSpPr>
          <p:cNvPr id="2" name="TextBox 1"/>
          <p:cNvSpPr txBox="1"/>
          <p:nvPr/>
        </p:nvSpPr>
        <p:spPr>
          <a:xfrm>
            <a:off x="665981" y="1224111"/>
            <a:ext cx="8136904" cy="2062103"/>
          </a:xfrm>
          <a:prstGeom prst="rect">
            <a:avLst/>
          </a:prstGeom>
          <a:noFill/>
        </p:spPr>
        <p:txBody>
          <a:bodyPr wrap="square" rtlCol="0">
            <a:spAutoFit/>
          </a:bodyPr>
          <a:lstStyle/>
          <a:p>
            <a:pPr>
              <a:spcBef>
                <a:spcPct val="0"/>
              </a:spcBef>
            </a:pPr>
            <a:r>
              <a:rPr kumimoji="1" lang="zh-CN" altLang="en-US" sz="2000" b="1">
                <a:solidFill>
                  <a:srgbClr val="0070C0"/>
                </a:solidFill>
                <a:latin typeface="+mn-ea"/>
              </a:rPr>
              <a:t>基数排序基本思想</a:t>
            </a:r>
            <a:endParaRPr kumimoji="1" lang="en-US" altLang="zh-CN" sz="2000" b="1">
              <a:solidFill>
                <a:srgbClr val="0070C0"/>
              </a:solidFill>
              <a:latin typeface="+mn-ea"/>
            </a:endParaRPr>
          </a:p>
          <a:p>
            <a:pPr>
              <a:spcBef>
                <a:spcPct val="0"/>
              </a:spcBef>
            </a:pPr>
            <a:endParaRPr kumimoji="1" lang="en-US" altLang="zh-CN" b="1">
              <a:latin typeface="+mn-ea"/>
            </a:endParaRPr>
          </a:p>
          <a:p>
            <a:pPr marL="342900" indent="-342900">
              <a:spcBef>
                <a:spcPct val="0"/>
              </a:spcBef>
              <a:buAutoNum type="arabicParenR"/>
            </a:pPr>
            <a:r>
              <a:rPr lang="zh-CN" altLang="en-US"/>
              <a:t>将所有待比较数值统一为同样的数位长度，数位较短的数前面补零。然后，从最低位开始，依次进行一次排序。这样从最低位排序一直到最高位排序完成以后</a:t>
            </a:r>
            <a:r>
              <a:rPr lang="en-US" altLang="zh-CN"/>
              <a:t>, </a:t>
            </a:r>
            <a:r>
              <a:rPr lang="zh-CN" altLang="en-US"/>
              <a:t>数列就变成一个有序序列。</a:t>
            </a:r>
            <a:endParaRPr lang="en-US" altLang="zh-CN"/>
          </a:p>
          <a:p>
            <a:pPr marL="342900" indent="-342900">
              <a:spcBef>
                <a:spcPct val="0"/>
              </a:spcBef>
              <a:buAutoNum type="arabicParenR"/>
            </a:pPr>
            <a:endParaRPr lang="en-US" altLang="zh-CN"/>
          </a:p>
          <a:p>
            <a:pPr marL="342900" indent="-342900">
              <a:spcBef>
                <a:spcPct val="0"/>
              </a:spcBef>
              <a:buAutoNum type="arabicParenR"/>
            </a:pPr>
            <a:r>
              <a:rPr kumimoji="1" lang="zh-CN" altLang="en-US">
                <a:latin typeface="+mn-ea"/>
              </a:rPr>
              <a:t>这样说明，比较难理解，下面我们看一个图文解释，理解基数排序的步骤</a:t>
            </a:r>
            <a:endParaRPr kumimoji="1" lang="en-US" altLang="zh-CN">
              <a:latin typeface="+mn-ea"/>
            </a:endParaRPr>
          </a:p>
        </p:txBody>
      </p:sp>
    </p:spTree>
    <p:extLst>
      <p:ext uri="{BB962C8B-B14F-4D97-AF65-F5344CB8AC3E}">
        <p14:creationId xmlns:p14="http://schemas.microsoft.com/office/powerpoint/2010/main" val="12322011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数据结构和算法的介绍</a:t>
            </a:r>
            <a:endParaRPr lang="en-US" altLang="zh-CN" sz="2200" b="1"/>
          </a:p>
        </p:txBody>
      </p:sp>
      <p:sp>
        <p:nvSpPr>
          <p:cNvPr id="4" name="矩形 3"/>
          <p:cNvSpPr/>
          <p:nvPr/>
        </p:nvSpPr>
        <p:spPr>
          <a:xfrm>
            <a:off x="562971" y="1244431"/>
            <a:ext cx="8790601" cy="1631216"/>
          </a:xfrm>
          <a:prstGeom prst="rect">
            <a:avLst/>
          </a:prstGeom>
        </p:spPr>
        <p:txBody>
          <a:bodyPr wrap="square">
            <a:spAutoFit/>
          </a:bodyPr>
          <a:lstStyle/>
          <a:p>
            <a:pPr>
              <a:defRPr/>
            </a:pPr>
            <a:endParaRPr lang="en-US" altLang="zh-CN" sz="2000" b="1">
              <a:solidFill>
                <a:srgbClr val="0070C0"/>
              </a:solidFill>
              <a:ea typeface="宋体" panose="02010600030101010101" pitchFamily="2" charset="-122"/>
            </a:endParaRPr>
          </a:p>
          <a:p>
            <a:pPr>
              <a:defRPr/>
            </a:pPr>
            <a:endParaRPr lang="en-US" altLang="zh-CN" sz="2000" b="1">
              <a:solidFill>
                <a:srgbClr val="0070C0"/>
              </a:solidFill>
              <a:ea typeface="宋体" panose="02010600030101010101" pitchFamily="2" charset="-122"/>
            </a:endParaRPr>
          </a:p>
          <a:p>
            <a:pPr>
              <a:defRPr/>
            </a:pPr>
            <a:endParaRPr lang="en-US" altLang="zh-CN" sz="2000" b="1">
              <a:solidFill>
                <a:srgbClr val="0070C0"/>
              </a:solidFill>
              <a:ea typeface="宋体" panose="02010600030101010101" pitchFamily="2" charset="-122"/>
            </a:endParaRPr>
          </a:p>
          <a:p>
            <a:pPr>
              <a:defRPr/>
            </a:pPr>
            <a:endParaRPr lang="en-US" altLang="zh-CN" sz="2000" b="1">
              <a:solidFill>
                <a:srgbClr val="0070C0"/>
              </a:solidFill>
              <a:ea typeface="宋体" panose="02010600030101010101" pitchFamily="2" charset="-122"/>
            </a:endParaRPr>
          </a:p>
          <a:p>
            <a:pPr>
              <a:defRPr/>
            </a:pPr>
            <a:endParaRPr lang="en-US" altLang="zh-CN" sz="2000" b="1">
              <a:solidFill>
                <a:srgbClr val="0070C0"/>
              </a:solidFill>
              <a:ea typeface="宋体" panose="02010600030101010101" pitchFamily="2" charset="-122"/>
            </a:endParaRPr>
          </a:p>
        </p:txBody>
      </p:sp>
      <p:sp>
        <p:nvSpPr>
          <p:cNvPr id="2" name="TextBox 1"/>
          <p:cNvSpPr txBox="1"/>
          <p:nvPr/>
        </p:nvSpPr>
        <p:spPr>
          <a:xfrm>
            <a:off x="487837" y="1368127"/>
            <a:ext cx="8747096" cy="2616101"/>
          </a:xfrm>
          <a:prstGeom prst="rect">
            <a:avLst/>
          </a:prstGeom>
          <a:noFill/>
        </p:spPr>
        <p:txBody>
          <a:bodyPr wrap="square" rtlCol="0">
            <a:spAutoFit/>
          </a:bodyPr>
          <a:lstStyle/>
          <a:p>
            <a:r>
              <a:rPr lang="zh-CN" altLang="en-US" sz="2000" b="1">
                <a:solidFill>
                  <a:srgbClr val="0070C0"/>
                </a:solidFill>
              </a:rPr>
              <a:t>数据结构和算法的关系</a:t>
            </a:r>
            <a:endParaRPr lang="en-US" altLang="zh-CN" sz="2000" b="1">
              <a:solidFill>
                <a:srgbClr val="0070C0"/>
              </a:solidFill>
            </a:endParaRPr>
          </a:p>
          <a:p>
            <a:pPr marL="342900" indent="-342900">
              <a:buFont typeface="Wingdings" pitchFamily="2" charset="2"/>
              <a:buChar char="Ø"/>
            </a:pPr>
            <a:r>
              <a:rPr lang="zh-CN" altLang="en-US">
                <a:solidFill>
                  <a:srgbClr val="000000"/>
                </a:solidFill>
              </a:rPr>
              <a:t>数据</a:t>
            </a:r>
            <a:r>
              <a:rPr lang="en-US" altLang="zh-CN">
                <a:solidFill>
                  <a:srgbClr val="000000"/>
                </a:solidFill>
              </a:rPr>
              <a:t>data</a:t>
            </a:r>
            <a:r>
              <a:rPr lang="zh-CN" altLang="en-US">
                <a:solidFill>
                  <a:srgbClr val="000000"/>
                </a:solidFill>
              </a:rPr>
              <a:t>结构</a:t>
            </a:r>
            <a:r>
              <a:rPr lang="en-US" altLang="zh-CN">
                <a:solidFill>
                  <a:srgbClr val="000000"/>
                </a:solidFill>
              </a:rPr>
              <a:t>(structure)</a:t>
            </a:r>
            <a:r>
              <a:rPr lang="zh-CN" altLang="en-US">
                <a:solidFill>
                  <a:srgbClr val="000000"/>
                </a:solidFill>
              </a:rPr>
              <a:t>是一门研究</a:t>
            </a:r>
            <a:r>
              <a:rPr lang="zh-CN" altLang="en-US"/>
              <a:t>组织</a:t>
            </a:r>
            <a:r>
              <a:rPr lang="zh-CN" altLang="en-US">
                <a:hlinkClick r:id="rId3"/>
              </a:rPr>
              <a:t>数据</a:t>
            </a:r>
            <a:r>
              <a:rPr lang="zh-CN" altLang="en-US"/>
              <a:t>方式</a:t>
            </a:r>
            <a:r>
              <a:rPr lang="zh-CN" altLang="en-US">
                <a:solidFill>
                  <a:srgbClr val="000000"/>
                </a:solidFill>
              </a:rPr>
              <a:t>的学科，有了编程语言也就有了数据结构</a:t>
            </a:r>
            <a:r>
              <a:rPr lang="en-US" altLang="zh-CN">
                <a:solidFill>
                  <a:srgbClr val="000000"/>
                </a:solidFill>
              </a:rPr>
              <a:t>.</a:t>
            </a:r>
            <a:r>
              <a:rPr lang="zh-CN" altLang="en-US">
                <a:solidFill>
                  <a:srgbClr val="000000"/>
                </a:solidFill>
              </a:rPr>
              <a:t>学好数据结构可以编写出更加漂亮</a:t>
            </a:r>
            <a:r>
              <a:rPr lang="en-US" altLang="zh-CN">
                <a:solidFill>
                  <a:srgbClr val="000000"/>
                </a:solidFill>
              </a:rPr>
              <a:t>,</a:t>
            </a:r>
            <a:r>
              <a:rPr lang="zh-CN" altLang="en-US">
                <a:solidFill>
                  <a:srgbClr val="000000"/>
                </a:solidFill>
              </a:rPr>
              <a:t>更加有效率的代码。</a:t>
            </a:r>
            <a:endParaRPr lang="en-US" altLang="zh-CN">
              <a:solidFill>
                <a:srgbClr val="000000"/>
              </a:solidFill>
            </a:endParaRPr>
          </a:p>
          <a:p>
            <a:pPr marL="342900" indent="-342900">
              <a:buFont typeface="Wingdings" pitchFamily="2" charset="2"/>
              <a:buChar char="Ø"/>
            </a:pPr>
            <a:endParaRPr lang="en-US" altLang="zh-CN">
              <a:solidFill>
                <a:srgbClr val="000000"/>
              </a:solidFill>
            </a:endParaRPr>
          </a:p>
          <a:p>
            <a:pPr marL="342900" indent="-342900">
              <a:buFont typeface="Wingdings" pitchFamily="2" charset="2"/>
              <a:buChar char="Ø"/>
            </a:pPr>
            <a:r>
              <a:rPr lang="zh-CN" altLang="en-US">
                <a:solidFill>
                  <a:srgbClr val="000000"/>
                </a:solidFill>
              </a:rPr>
              <a:t>要学习好数据结构就要多多考虑如何将生活中遇到的问题</a:t>
            </a:r>
            <a:r>
              <a:rPr lang="en-US" altLang="zh-CN">
                <a:solidFill>
                  <a:srgbClr val="000000"/>
                </a:solidFill>
              </a:rPr>
              <a:t>,</a:t>
            </a:r>
            <a:r>
              <a:rPr lang="zh-CN" altLang="en-US">
                <a:solidFill>
                  <a:srgbClr val="000000"/>
                </a:solidFill>
              </a:rPr>
              <a:t>用程序去实现解决</a:t>
            </a:r>
            <a:r>
              <a:rPr lang="en-US" altLang="zh-CN">
                <a:solidFill>
                  <a:srgbClr val="000000"/>
                </a:solidFill>
              </a:rPr>
              <a:t>.</a:t>
            </a:r>
          </a:p>
          <a:p>
            <a:pPr marL="342900" indent="-342900">
              <a:buFont typeface="Wingdings" pitchFamily="2" charset="2"/>
              <a:buChar char="Ø"/>
            </a:pPr>
            <a:endParaRPr lang="en-US" altLang="zh-CN">
              <a:solidFill>
                <a:srgbClr val="000000"/>
              </a:solidFill>
            </a:endParaRPr>
          </a:p>
          <a:p>
            <a:pPr marL="342900" indent="-342900">
              <a:buFont typeface="Wingdings" pitchFamily="2" charset="2"/>
              <a:buChar char="Ø"/>
            </a:pPr>
            <a:r>
              <a:rPr lang="zh-CN" altLang="en-US"/>
              <a:t>程序 </a:t>
            </a:r>
            <a:r>
              <a:rPr lang="en-US" altLang="zh-CN"/>
              <a:t>= </a:t>
            </a:r>
            <a:r>
              <a:rPr lang="zh-CN" altLang="en-US">
                <a:hlinkClick r:id="rId4"/>
              </a:rPr>
              <a:t>数据结构</a:t>
            </a:r>
            <a:r>
              <a:rPr lang="zh-CN" altLang="en-US"/>
              <a:t> </a:t>
            </a:r>
            <a:r>
              <a:rPr lang="en-US" altLang="zh-CN"/>
              <a:t>+ </a:t>
            </a:r>
            <a:r>
              <a:rPr lang="zh-CN" altLang="en-US"/>
              <a:t>算法</a:t>
            </a:r>
            <a:endParaRPr lang="en-US" altLang="zh-CN"/>
          </a:p>
          <a:p>
            <a:pPr marL="342900" indent="-342900">
              <a:buFont typeface="Wingdings" pitchFamily="2" charset="2"/>
              <a:buChar char="Ø"/>
            </a:pPr>
            <a:endParaRPr lang="en-US" altLang="zh-CN"/>
          </a:p>
          <a:p>
            <a:pPr marL="342900" indent="-342900">
              <a:buFont typeface="Wingdings" pitchFamily="2" charset="2"/>
              <a:buChar char="Ø"/>
            </a:pPr>
            <a:r>
              <a:rPr lang="zh-CN" altLang="en-US">
                <a:solidFill>
                  <a:srgbClr val="000000"/>
                </a:solidFill>
              </a:rPr>
              <a:t>数据结构是算法的基础</a:t>
            </a:r>
            <a:r>
              <a:rPr lang="en-US" altLang="zh-CN">
                <a:solidFill>
                  <a:srgbClr val="000000"/>
                </a:solidFill>
              </a:rPr>
              <a:t>, </a:t>
            </a:r>
            <a:r>
              <a:rPr lang="zh-CN" altLang="en-US">
                <a:solidFill>
                  <a:srgbClr val="000000"/>
                </a:solidFill>
              </a:rPr>
              <a:t>换言之，想要学好算法，需要把数据结构学到位。</a:t>
            </a:r>
            <a:endParaRPr lang="en-US" altLang="zh-CN"/>
          </a:p>
        </p:txBody>
      </p:sp>
    </p:spTree>
    <p:extLst>
      <p:ext uri="{BB962C8B-B14F-4D97-AF65-F5344CB8AC3E}">
        <p14:creationId xmlns:p14="http://schemas.microsoft.com/office/powerpoint/2010/main" val="132409354"/>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基数排序</a:t>
            </a:r>
            <a:endParaRPr lang="en-US" altLang="zh-CN" sz="2200" b="1"/>
          </a:p>
        </p:txBody>
      </p:sp>
      <p:sp>
        <p:nvSpPr>
          <p:cNvPr id="2" name="TextBox 1"/>
          <p:cNvSpPr txBox="1"/>
          <p:nvPr/>
        </p:nvSpPr>
        <p:spPr>
          <a:xfrm>
            <a:off x="665981" y="1224111"/>
            <a:ext cx="8136904" cy="954107"/>
          </a:xfrm>
          <a:prstGeom prst="rect">
            <a:avLst/>
          </a:prstGeom>
          <a:noFill/>
        </p:spPr>
        <p:txBody>
          <a:bodyPr wrap="square" rtlCol="0">
            <a:spAutoFit/>
          </a:bodyPr>
          <a:lstStyle/>
          <a:p>
            <a:pPr>
              <a:spcBef>
                <a:spcPct val="0"/>
              </a:spcBef>
            </a:pPr>
            <a:r>
              <a:rPr kumimoji="1" lang="zh-CN" altLang="en-US" sz="2000" b="1">
                <a:solidFill>
                  <a:srgbClr val="0070C0"/>
                </a:solidFill>
                <a:latin typeface="+mn-ea"/>
              </a:rPr>
              <a:t>基数排序图文说明</a:t>
            </a:r>
            <a:endParaRPr kumimoji="1" lang="en-US" altLang="zh-CN" sz="2000" b="1">
              <a:solidFill>
                <a:srgbClr val="0070C0"/>
              </a:solidFill>
              <a:latin typeface="+mn-ea"/>
            </a:endParaRPr>
          </a:p>
          <a:p>
            <a:pPr>
              <a:spcBef>
                <a:spcPct val="0"/>
              </a:spcBef>
            </a:pPr>
            <a:endParaRPr kumimoji="1" lang="en-US" altLang="zh-CN" b="1">
              <a:latin typeface="+mn-ea"/>
            </a:endParaRPr>
          </a:p>
          <a:p>
            <a:pPr>
              <a:spcBef>
                <a:spcPct val="0"/>
              </a:spcBef>
            </a:pPr>
            <a:r>
              <a:rPr lang="zh-CN" altLang="en-US"/>
              <a:t>将数组 </a:t>
            </a:r>
            <a:r>
              <a:rPr lang="en-US" altLang="zh-CN"/>
              <a:t>{53, 3, 542, 748, 14, 214} </a:t>
            </a:r>
            <a:r>
              <a:rPr lang="zh-CN" altLang="en-US"/>
              <a:t>使用基数排序</a:t>
            </a:r>
            <a:r>
              <a:rPr lang="en-US" altLang="zh-CN"/>
              <a:t>, </a:t>
            </a:r>
            <a:r>
              <a:rPr lang="zh-CN" altLang="en-US"/>
              <a:t>进行升序排序。</a:t>
            </a:r>
            <a:endParaRPr kumimoji="1" lang="en-US" altLang="zh-CN">
              <a:latin typeface="+mn-ea"/>
            </a:endParaRPr>
          </a:p>
        </p:txBody>
      </p:sp>
      <p:sp>
        <p:nvSpPr>
          <p:cNvPr id="4" name="矩形 3"/>
          <p:cNvSpPr/>
          <p:nvPr/>
        </p:nvSpPr>
        <p:spPr>
          <a:xfrm>
            <a:off x="1542181" y="3726085"/>
            <a:ext cx="466725" cy="12763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zh-CN" altLang="en-US" sz="1100"/>
          </a:p>
        </p:txBody>
      </p:sp>
      <p:sp>
        <p:nvSpPr>
          <p:cNvPr id="5" name="矩形 4"/>
          <p:cNvSpPr/>
          <p:nvPr/>
        </p:nvSpPr>
        <p:spPr>
          <a:xfrm>
            <a:off x="5666506" y="3707035"/>
            <a:ext cx="466725" cy="12763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zh-CN" altLang="en-US" sz="1100"/>
          </a:p>
        </p:txBody>
      </p:sp>
      <p:sp>
        <p:nvSpPr>
          <p:cNvPr id="6" name="矩形 5"/>
          <p:cNvSpPr/>
          <p:nvPr/>
        </p:nvSpPr>
        <p:spPr>
          <a:xfrm>
            <a:off x="865906" y="3754660"/>
            <a:ext cx="466725" cy="12763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zh-CN" altLang="en-US" sz="1100"/>
          </a:p>
        </p:txBody>
      </p:sp>
      <p:sp>
        <p:nvSpPr>
          <p:cNvPr id="8" name="矩形 7"/>
          <p:cNvSpPr/>
          <p:nvPr/>
        </p:nvSpPr>
        <p:spPr>
          <a:xfrm>
            <a:off x="2199406" y="3745135"/>
            <a:ext cx="466725" cy="12763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zh-CN" sz="1100"/>
              <a:t>542</a:t>
            </a:r>
          </a:p>
          <a:p>
            <a:pPr algn="l"/>
            <a:endParaRPr lang="zh-CN" altLang="en-US" sz="1100"/>
          </a:p>
        </p:txBody>
      </p:sp>
      <p:sp>
        <p:nvSpPr>
          <p:cNvPr id="9" name="矩形 8"/>
          <p:cNvSpPr/>
          <p:nvPr/>
        </p:nvSpPr>
        <p:spPr>
          <a:xfrm>
            <a:off x="2932831" y="3726085"/>
            <a:ext cx="466725" cy="12763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zh-CN" sz="1100"/>
              <a:t>53</a:t>
            </a:r>
          </a:p>
          <a:p>
            <a:pPr algn="l"/>
            <a:r>
              <a:rPr lang="en-US" altLang="zh-CN" sz="1100"/>
              <a:t>3</a:t>
            </a:r>
            <a:endParaRPr lang="zh-CN" altLang="en-US" sz="1100"/>
          </a:p>
        </p:txBody>
      </p:sp>
      <p:sp>
        <p:nvSpPr>
          <p:cNvPr id="10" name="矩形 9"/>
          <p:cNvSpPr/>
          <p:nvPr/>
        </p:nvSpPr>
        <p:spPr>
          <a:xfrm>
            <a:off x="3590056" y="3764185"/>
            <a:ext cx="466725" cy="12763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zh-CN" sz="1100"/>
              <a:t>14</a:t>
            </a:r>
          </a:p>
          <a:p>
            <a:pPr algn="l"/>
            <a:r>
              <a:rPr lang="en-US" altLang="zh-CN" sz="1100"/>
              <a:t>214</a:t>
            </a:r>
            <a:endParaRPr lang="zh-CN" altLang="en-US" sz="1100"/>
          </a:p>
        </p:txBody>
      </p:sp>
      <p:sp>
        <p:nvSpPr>
          <p:cNvPr id="11" name="矩形 10"/>
          <p:cNvSpPr/>
          <p:nvPr/>
        </p:nvSpPr>
        <p:spPr>
          <a:xfrm>
            <a:off x="4294906" y="3764185"/>
            <a:ext cx="466725" cy="12763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zh-CN" altLang="en-US" sz="1100"/>
          </a:p>
        </p:txBody>
      </p:sp>
      <p:sp>
        <p:nvSpPr>
          <p:cNvPr id="12" name="矩形 11"/>
          <p:cNvSpPr/>
          <p:nvPr/>
        </p:nvSpPr>
        <p:spPr>
          <a:xfrm>
            <a:off x="4999756" y="3735610"/>
            <a:ext cx="466725" cy="12763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zh-CN" altLang="en-US" sz="1100"/>
          </a:p>
        </p:txBody>
      </p:sp>
      <p:sp>
        <p:nvSpPr>
          <p:cNvPr id="13" name="矩形 12"/>
          <p:cNvSpPr/>
          <p:nvPr/>
        </p:nvSpPr>
        <p:spPr>
          <a:xfrm>
            <a:off x="6295156" y="3687985"/>
            <a:ext cx="466725" cy="12763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zh-CN" sz="1100"/>
              <a:t>748</a:t>
            </a:r>
            <a:endParaRPr lang="zh-CN" altLang="en-US" sz="1100"/>
          </a:p>
        </p:txBody>
      </p:sp>
      <p:sp>
        <p:nvSpPr>
          <p:cNvPr id="14" name="矩形 13"/>
          <p:cNvSpPr/>
          <p:nvPr/>
        </p:nvSpPr>
        <p:spPr>
          <a:xfrm>
            <a:off x="6980956" y="3697510"/>
            <a:ext cx="466725" cy="12763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zh-CN" altLang="en-US" sz="1100"/>
          </a:p>
        </p:txBody>
      </p:sp>
      <p:sp>
        <p:nvSpPr>
          <p:cNvPr id="15" name="TextBox 12"/>
          <p:cNvSpPr txBox="1"/>
          <p:nvPr/>
        </p:nvSpPr>
        <p:spPr>
          <a:xfrm>
            <a:off x="780181" y="3440335"/>
            <a:ext cx="256160" cy="264560"/>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en-US" altLang="zh-CN" sz="1100"/>
              <a:t>0</a:t>
            </a:r>
            <a:endParaRPr lang="zh-CN" altLang="en-US" sz="1100"/>
          </a:p>
        </p:txBody>
      </p:sp>
      <p:sp>
        <p:nvSpPr>
          <p:cNvPr id="16" name="TextBox 13"/>
          <p:cNvSpPr txBox="1"/>
          <p:nvPr/>
        </p:nvSpPr>
        <p:spPr>
          <a:xfrm>
            <a:off x="1532656" y="3478435"/>
            <a:ext cx="256160" cy="264560"/>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en-US" altLang="zh-CN" sz="1100"/>
              <a:t>1</a:t>
            </a:r>
            <a:endParaRPr lang="zh-CN" altLang="en-US" sz="1100"/>
          </a:p>
        </p:txBody>
      </p:sp>
      <p:sp>
        <p:nvSpPr>
          <p:cNvPr id="17" name="TextBox 14"/>
          <p:cNvSpPr txBox="1"/>
          <p:nvPr/>
        </p:nvSpPr>
        <p:spPr>
          <a:xfrm>
            <a:off x="2208931" y="3535585"/>
            <a:ext cx="256160" cy="264560"/>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en-US" altLang="zh-CN" sz="1100"/>
              <a:t>2</a:t>
            </a:r>
            <a:endParaRPr lang="zh-CN" altLang="en-US" sz="1100"/>
          </a:p>
        </p:txBody>
      </p:sp>
      <p:sp>
        <p:nvSpPr>
          <p:cNvPr id="18" name="TextBox 15"/>
          <p:cNvSpPr txBox="1"/>
          <p:nvPr/>
        </p:nvSpPr>
        <p:spPr>
          <a:xfrm>
            <a:off x="2980456" y="3507010"/>
            <a:ext cx="256160" cy="264560"/>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en-US" altLang="zh-CN" sz="1100"/>
              <a:t>3</a:t>
            </a:r>
            <a:endParaRPr lang="zh-CN" altLang="en-US" sz="1100"/>
          </a:p>
        </p:txBody>
      </p:sp>
      <p:sp>
        <p:nvSpPr>
          <p:cNvPr id="19" name="TextBox 16"/>
          <p:cNvSpPr txBox="1"/>
          <p:nvPr/>
        </p:nvSpPr>
        <p:spPr>
          <a:xfrm>
            <a:off x="3580531" y="3526060"/>
            <a:ext cx="256160" cy="264560"/>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en-US" altLang="zh-CN" sz="1100"/>
              <a:t>4</a:t>
            </a:r>
            <a:endParaRPr lang="zh-CN" altLang="en-US" sz="1100"/>
          </a:p>
        </p:txBody>
      </p:sp>
      <p:sp>
        <p:nvSpPr>
          <p:cNvPr id="20" name="TextBox 17"/>
          <p:cNvSpPr txBox="1"/>
          <p:nvPr/>
        </p:nvSpPr>
        <p:spPr>
          <a:xfrm>
            <a:off x="4256806" y="3535585"/>
            <a:ext cx="256160" cy="264560"/>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en-US" altLang="zh-CN" sz="1100"/>
              <a:t>5</a:t>
            </a:r>
            <a:endParaRPr lang="zh-CN" altLang="en-US" sz="1100"/>
          </a:p>
        </p:txBody>
      </p:sp>
      <p:sp>
        <p:nvSpPr>
          <p:cNvPr id="21" name="TextBox 18"/>
          <p:cNvSpPr txBox="1"/>
          <p:nvPr/>
        </p:nvSpPr>
        <p:spPr>
          <a:xfrm>
            <a:off x="4999756" y="3459385"/>
            <a:ext cx="256160" cy="264560"/>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en-US" altLang="zh-CN" sz="1100"/>
              <a:t>6</a:t>
            </a:r>
            <a:endParaRPr lang="zh-CN" altLang="en-US" sz="1100"/>
          </a:p>
        </p:txBody>
      </p:sp>
      <p:sp>
        <p:nvSpPr>
          <p:cNvPr id="22" name="TextBox 19"/>
          <p:cNvSpPr txBox="1"/>
          <p:nvPr/>
        </p:nvSpPr>
        <p:spPr>
          <a:xfrm>
            <a:off x="5704606" y="3411760"/>
            <a:ext cx="256160" cy="264560"/>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en-US" altLang="zh-CN" sz="1100"/>
              <a:t>7</a:t>
            </a:r>
            <a:endParaRPr lang="zh-CN" altLang="en-US" sz="1100"/>
          </a:p>
        </p:txBody>
      </p:sp>
      <p:sp>
        <p:nvSpPr>
          <p:cNvPr id="23" name="TextBox 20"/>
          <p:cNvSpPr txBox="1"/>
          <p:nvPr/>
        </p:nvSpPr>
        <p:spPr>
          <a:xfrm>
            <a:off x="6295156" y="3449860"/>
            <a:ext cx="256160" cy="264560"/>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en-US" altLang="zh-CN" sz="1100"/>
              <a:t>8</a:t>
            </a:r>
            <a:endParaRPr lang="zh-CN" altLang="en-US" sz="1100"/>
          </a:p>
        </p:txBody>
      </p:sp>
      <p:sp>
        <p:nvSpPr>
          <p:cNvPr id="24" name="TextBox 21"/>
          <p:cNvSpPr txBox="1"/>
          <p:nvPr/>
        </p:nvSpPr>
        <p:spPr>
          <a:xfrm>
            <a:off x="6933331" y="3392710"/>
            <a:ext cx="256160" cy="264560"/>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en-US" altLang="zh-CN" sz="1100"/>
              <a:t>8</a:t>
            </a:r>
            <a:endParaRPr lang="zh-CN" altLang="en-US" sz="1100"/>
          </a:p>
        </p:txBody>
      </p:sp>
      <p:sp>
        <p:nvSpPr>
          <p:cNvPr id="25" name="TextBox 22"/>
          <p:cNvSpPr txBox="1"/>
          <p:nvPr/>
        </p:nvSpPr>
        <p:spPr>
          <a:xfrm>
            <a:off x="3190007" y="2487835"/>
            <a:ext cx="4676774" cy="904875"/>
          </a:xfrm>
          <a:prstGeom prst="rect">
            <a:avLst/>
          </a:prstGeom>
          <a:solidFill>
            <a:schemeClr val="bg1">
              <a:lumMod val="95000"/>
            </a:schemeClr>
          </a:solidFill>
          <a:ln w="9525" cmpd="sng">
            <a:solidFill>
              <a:schemeClr val="lt1">
                <a:shade val="50000"/>
              </a:schemeClr>
            </a:solid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zh-CN" altLang="en-US" sz="1100"/>
              <a:t>第</a:t>
            </a:r>
            <a:r>
              <a:rPr lang="en-US" altLang="zh-CN" sz="1100"/>
              <a:t>1</a:t>
            </a:r>
            <a:r>
              <a:rPr lang="zh-CN" altLang="en-US" sz="1100"/>
              <a:t>轮排序 </a:t>
            </a:r>
            <a:r>
              <a:rPr lang="en-US" altLang="zh-CN" sz="1100" baseline="0"/>
              <a:t> [</a:t>
            </a:r>
            <a:r>
              <a:rPr lang="zh-CN" altLang="en-US" sz="1100" baseline="0"/>
              <a:t>按照</a:t>
            </a:r>
            <a:r>
              <a:rPr lang="zh-CN" altLang="en-US" sz="1100" baseline="0">
                <a:solidFill>
                  <a:srgbClr val="FF0000"/>
                </a:solidFill>
              </a:rPr>
              <a:t>个位排序</a:t>
            </a:r>
            <a:r>
              <a:rPr lang="en-US" altLang="zh-CN" sz="1100" baseline="0"/>
              <a:t>]</a:t>
            </a:r>
            <a:r>
              <a:rPr lang="en-US" altLang="zh-CN" sz="1100"/>
              <a:t>:</a:t>
            </a:r>
            <a:r>
              <a:rPr lang="en-US" altLang="zh-CN" sz="1100" baseline="0"/>
              <a:t> </a:t>
            </a:r>
          </a:p>
          <a:p>
            <a:r>
              <a:rPr lang="zh-CN" altLang="en-US" sz="1100" baseline="0"/>
              <a:t>说明： 事先准备</a:t>
            </a:r>
            <a:r>
              <a:rPr lang="en-US" altLang="zh-CN" sz="1100" baseline="0"/>
              <a:t>10</a:t>
            </a:r>
            <a:r>
              <a:rPr lang="zh-CN" altLang="en-US" sz="1100" baseline="0"/>
              <a:t>个数组</a:t>
            </a:r>
            <a:r>
              <a:rPr lang="en-US" altLang="zh-CN" sz="1100" baseline="0"/>
              <a:t>(10</a:t>
            </a:r>
            <a:r>
              <a:rPr lang="zh-CN" altLang="en-US" sz="1100" baseline="0"/>
              <a:t>个桶</a:t>
            </a:r>
            <a:r>
              <a:rPr lang="en-US" altLang="zh-CN" sz="1100" baseline="0"/>
              <a:t>)</a:t>
            </a:r>
            <a:r>
              <a:rPr lang="zh-CN" altLang="en-US" sz="1100" baseline="0"/>
              <a:t>， </a:t>
            </a:r>
            <a:r>
              <a:rPr lang="en-US" altLang="zh-CN" sz="1100" baseline="0"/>
              <a:t>0-9 </a:t>
            </a:r>
            <a:r>
              <a:rPr lang="zh-CN" altLang="en-US" sz="1100" baseline="0"/>
              <a:t>分别对应 位数的 </a:t>
            </a:r>
            <a:r>
              <a:rPr lang="en-US" altLang="zh-CN" sz="1100" baseline="0"/>
              <a:t>0-9</a:t>
            </a:r>
          </a:p>
          <a:p>
            <a:r>
              <a:rPr lang="en-US" altLang="zh-CN" sz="1100" baseline="0"/>
              <a:t>(1) </a:t>
            </a:r>
            <a:r>
              <a:rPr lang="zh-CN" altLang="en-US" sz="1100" baseline="0"/>
              <a:t>将 各个数，按照个位大小 放入到 对应的 各个数组中 </a:t>
            </a:r>
            <a:endParaRPr lang="en-US" altLang="zh-CN" sz="1100" baseline="0"/>
          </a:p>
          <a:p>
            <a:r>
              <a:rPr lang="en-US" altLang="zh-CN" sz="1100" baseline="0"/>
              <a:t>(2)  </a:t>
            </a:r>
            <a:r>
              <a:rPr lang="zh-CN" altLang="en-US" sz="1100" baseline="0"/>
              <a:t>然后从 </a:t>
            </a:r>
            <a:r>
              <a:rPr lang="en-US" altLang="zh-CN" sz="1100" baseline="0"/>
              <a:t>0-9 </a:t>
            </a:r>
            <a:r>
              <a:rPr lang="zh-CN" altLang="en-US" sz="1100" baseline="0"/>
              <a:t>个数组</a:t>
            </a:r>
            <a:r>
              <a:rPr lang="en-US" altLang="zh-CN" sz="1100" baseline="0"/>
              <a:t>/</a:t>
            </a:r>
            <a:r>
              <a:rPr lang="zh-CN" altLang="en-US" sz="1100" baseline="0"/>
              <a:t>桶，依次，按照加入元素的先后顺序取出  </a:t>
            </a:r>
            <a:endParaRPr lang="en-US" altLang="zh-CN" sz="1100" baseline="0"/>
          </a:p>
          <a:p>
            <a:endParaRPr lang="zh-CN" altLang="en-US" sz="1100"/>
          </a:p>
        </p:txBody>
      </p:sp>
      <p:sp>
        <p:nvSpPr>
          <p:cNvPr id="26" name="TextBox 23"/>
          <p:cNvSpPr txBox="1"/>
          <p:nvPr/>
        </p:nvSpPr>
        <p:spPr>
          <a:xfrm>
            <a:off x="818281" y="3126010"/>
            <a:ext cx="2294667" cy="275717"/>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zh-CN" altLang="en-US" sz="1100">
                <a:solidFill>
                  <a:schemeClr val="tx1"/>
                </a:solidFill>
                <a:effectLst/>
                <a:latin typeface="+mn-lt"/>
                <a:ea typeface="+mn-ea"/>
                <a:cs typeface="+mn-cs"/>
              </a:rPr>
              <a:t>第</a:t>
            </a:r>
            <a:r>
              <a:rPr lang="en-US" altLang="zh-CN" sz="1100">
                <a:solidFill>
                  <a:schemeClr val="tx1"/>
                </a:solidFill>
                <a:effectLst/>
                <a:latin typeface="+mn-lt"/>
                <a:ea typeface="+mn-ea"/>
                <a:cs typeface="+mn-cs"/>
              </a:rPr>
              <a:t>1</a:t>
            </a:r>
            <a:r>
              <a:rPr lang="zh-CN" altLang="en-US" sz="1100">
                <a:solidFill>
                  <a:schemeClr val="tx1"/>
                </a:solidFill>
                <a:effectLst/>
                <a:latin typeface="+mn-lt"/>
                <a:ea typeface="+mn-ea"/>
                <a:cs typeface="+mn-cs"/>
              </a:rPr>
              <a:t>轮排序后：</a:t>
            </a:r>
            <a:r>
              <a:rPr lang="en-US" altLang="zh-CN" sz="1100">
                <a:solidFill>
                  <a:schemeClr val="tx1"/>
                </a:solidFill>
                <a:effectLst/>
                <a:latin typeface="+mn-lt"/>
                <a:ea typeface="+mn-ea"/>
                <a:cs typeface="+mn-cs"/>
              </a:rPr>
              <a:t>542</a:t>
            </a:r>
            <a:r>
              <a:rPr lang="en-US" altLang="zh-CN" sz="1100" baseline="0">
                <a:solidFill>
                  <a:schemeClr val="tx1"/>
                </a:solidFill>
                <a:effectLst/>
                <a:latin typeface="+mn-lt"/>
                <a:ea typeface="+mn-ea"/>
                <a:cs typeface="+mn-cs"/>
              </a:rPr>
              <a:t> 53 3 14 214 748</a:t>
            </a:r>
            <a:r>
              <a:rPr lang="en-US" altLang="zh-CN" sz="1100">
                <a:solidFill>
                  <a:schemeClr val="tx1"/>
                </a:solidFill>
                <a:effectLst/>
                <a:latin typeface="+mn-lt"/>
                <a:ea typeface="+mn-ea"/>
                <a:cs typeface="+mn-cs"/>
              </a:rPr>
              <a:t> </a:t>
            </a:r>
            <a:endParaRPr lang="zh-CN" altLang="en-US" sz="1100"/>
          </a:p>
        </p:txBody>
      </p:sp>
      <p:graphicFrame>
        <p:nvGraphicFramePr>
          <p:cNvPr id="3" name="对象 2"/>
          <p:cNvGraphicFramePr>
            <a:graphicFrameLocks noChangeAspect="1"/>
          </p:cNvGraphicFramePr>
          <p:nvPr>
            <p:extLst>
              <p:ext uri="{D42A27DB-BD31-4B8C-83A1-F6EECF244321}">
                <p14:modId xmlns:p14="http://schemas.microsoft.com/office/powerpoint/2010/main" val="4092619404"/>
              </p:ext>
            </p:extLst>
          </p:nvPr>
        </p:nvGraphicFramePr>
        <p:xfrm>
          <a:off x="7794773" y="4537031"/>
          <a:ext cx="936104" cy="399785"/>
        </p:xfrm>
        <a:graphic>
          <a:graphicData uri="http://schemas.openxmlformats.org/presentationml/2006/ole">
            <mc:AlternateContent xmlns:mc="http://schemas.openxmlformats.org/markup-compatibility/2006">
              <mc:Choice xmlns:v="urn:schemas-microsoft-com:vml" Requires="v">
                <p:oleObj spid="_x0000_s88183" name="包装程序外壳对象" showAsIcon="1" r:id="rId4" imgW="1665360" imgH="711360" progId="Package">
                  <p:embed/>
                </p:oleObj>
              </mc:Choice>
              <mc:Fallback>
                <p:oleObj name="包装程序外壳对象" showAsIcon="1" r:id="rId4" imgW="1665360" imgH="711360" progId="Package">
                  <p:embed/>
                  <p:pic>
                    <p:nvPicPr>
                      <p:cNvPr id="0" name=""/>
                      <p:cNvPicPr/>
                      <p:nvPr/>
                    </p:nvPicPr>
                    <p:blipFill>
                      <a:blip r:embed="rId5"/>
                      <a:stretch>
                        <a:fillRect/>
                      </a:stretch>
                    </p:blipFill>
                    <p:spPr>
                      <a:xfrm>
                        <a:off x="7794773" y="4537031"/>
                        <a:ext cx="936104" cy="399785"/>
                      </a:xfrm>
                      <a:prstGeom prst="rect">
                        <a:avLst/>
                      </a:prstGeom>
                    </p:spPr>
                  </p:pic>
                </p:oleObj>
              </mc:Fallback>
            </mc:AlternateContent>
          </a:graphicData>
        </a:graphic>
      </p:graphicFrame>
    </p:spTree>
    <p:extLst>
      <p:ext uri="{BB962C8B-B14F-4D97-AF65-F5344CB8AC3E}">
        <p14:creationId xmlns:p14="http://schemas.microsoft.com/office/powerpoint/2010/main" val="2464314579"/>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基数排序</a:t>
            </a:r>
            <a:endParaRPr lang="en-US" altLang="zh-CN" sz="2200" b="1"/>
          </a:p>
        </p:txBody>
      </p:sp>
      <p:sp>
        <p:nvSpPr>
          <p:cNvPr id="2" name="TextBox 1"/>
          <p:cNvSpPr txBox="1"/>
          <p:nvPr/>
        </p:nvSpPr>
        <p:spPr>
          <a:xfrm>
            <a:off x="665981" y="1224111"/>
            <a:ext cx="8136904" cy="677108"/>
          </a:xfrm>
          <a:prstGeom prst="rect">
            <a:avLst/>
          </a:prstGeom>
          <a:noFill/>
        </p:spPr>
        <p:txBody>
          <a:bodyPr wrap="square" rtlCol="0">
            <a:spAutoFit/>
          </a:bodyPr>
          <a:lstStyle/>
          <a:p>
            <a:pPr>
              <a:spcBef>
                <a:spcPct val="0"/>
              </a:spcBef>
            </a:pPr>
            <a:r>
              <a:rPr kumimoji="1" lang="zh-CN" altLang="en-US" sz="2000" b="1">
                <a:solidFill>
                  <a:srgbClr val="0070C0"/>
                </a:solidFill>
                <a:latin typeface="+mn-ea"/>
              </a:rPr>
              <a:t>基数排序图文说明</a:t>
            </a:r>
            <a:endParaRPr kumimoji="1" lang="en-US" altLang="zh-CN" sz="2000" b="1">
              <a:solidFill>
                <a:srgbClr val="0070C0"/>
              </a:solidFill>
              <a:latin typeface="+mn-ea"/>
            </a:endParaRPr>
          </a:p>
          <a:p>
            <a:pPr>
              <a:spcBef>
                <a:spcPct val="0"/>
              </a:spcBef>
            </a:pPr>
            <a:endParaRPr kumimoji="1" lang="en-US" altLang="zh-CN" b="1">
              <a:latin typeface="+mn-ea"/>
            </a:endParaRPr>
          </a:p>
        </p:txBody>
      </p:sp>
      <p:sp>
        <p:nvSpPr>
          <p:cNvPr id="27" name="矩形 26"/>
          <p:cNvSpPr/>
          <p:nvPr/>
        </p:nvSpPr>
        <p:spPr>
          <a:xfrm>
            <a:off x="1470173" y="3222029"/>
            <a:ext cx="466725" cy="12763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zh-CN" sz="1100"/>
              <a:t>14</a:t>
            </a:r>
          </a:p>
          <a:p>
            <a:pPr algn="l"/>
            <a:r>
              <a:rPr lang="en-US" altLang="zh-CN" sz="1100"/>
              <a:t>214</a:t>
            </a:r>
            <a:endParaRPr lang="zh-CN" altLang="en-US" sz="1100"/>
          </a:p>
        </p:txBody>
      </p:sp>
      <p:sp>
        <p:nvSpPr>
          <p:cNvPr id="28" name="矩形 27"/>
          <p:cNvSpPr/>
          <p:nvPr/>
        </p:nvSpPr>
        <p:spPr>
          <a:xfrm>
            <a:off x="5594498" y="3202979"/>
            <a:ext cx="466725" cy="12763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zh-CN" altLang="en-US" sz="1100"/>
          </a:p>
        </p:txBody>
      </p:sp>
      <p:sp>
        <p:nvSpPr>
          <p:cNvPr id="29" name="矩形 28"/>
          <p:cNvSpPr/>
          <p:nvPr/>
        </p:nvSpPr>
        <p:spPr>
          <a:xfrm>
            <a:off x="793898" y="3250604"/>
            <a:ext cx="466725" cy="12763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zh-CN" sz="1100"/>
              <a:t>3</a:t>
            </a:r>
            <a:endParaRPr lang="zh-CN" altLang="en-US" sz="1100"/>
          </a:p>
        </p:txBody>
      </p:sp>
      <p:sp>
        <p:nvSpPr>
          <p:cNvPr id="30" name="矩形 29"/>
          <p:cNvSpPr/>
          <p:nvPr/>
        </p:nvSpPr>
        <p:spPr>
          <a:xfrm>
            <a:off x="2127398" y="3241079"/>
            <a:ext cx="466725" cy="12763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en-US" altLang="zh-CN" sz="1100"/>
          </a:p>
          <a:p>
            <a:pPr algn="l"/>
            <a:endParaRPr lang="zh-CN" altLang="en-US" sz="1100"/>
          </a:p>
        </p:txBody>
      </p:sp>
      <p:sp>
        <p:nvSpPr>
          <p:cNvPr id="31" name="矩形 30"/>
          <p:cNvSpPr/>
          <p:nvPr/>
        </p:nvSpPr>
        <p:spPr>
          <a:xfrm>
            <a:off x="2860823" y="3222029"/>
            <a:ext cx="466725" cy="12763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en-US" altLang="zh-CN" sz="1100"/>
          </a:p>
        </p:txBody>
      </p:sp>
      <p:sp>
        <p:nvSpPr>
          <p:cNvPr id="32" name="矩形 31"/>
          <p:cNvSpPr/>
          <p:nvPr/>
        </p:nvSpPr>
        <p:spPr>
          <a:xfrm>
            <a:off x="3518048" y="3260129"/>
            <a:ext cx="466725" cy="12763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zh-CN" sz="1100"/>
              <a:t>542</a:t>
            </a:r>
          </a:p>
          <a:p>
            <a:pPr algn="l"/>
            <a:r>
              <a:rPr lang="en-US" altLang="zh-CN" sz="1100"/>
              <a:t>748</a:t>
            </a:r>
            <a:endParaRPr lang="zh-CN" altLang="en-US" sz="1100"/>
          </a:p>
        </p:txBody>
      </p:sp>
      <p:sp>
        <p:nvSpPr>
          <p:cNvPr id="33" name="矩形 32"/>
          <p:cNvSpPr/>
          <p:nvPr/>
        </p:nvSpPr>
        <p:spPr>
          <a:xfrm>
            <a:off x="4222898" y="3260129"/>
            <a:ext cx="466725" cy="12763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zh-CN" sz="1100"/>
              <a:t>53</a:t>
            </a:r>
            <a:endParaRPr lang="zh-CN" altLang="en-US" sz="1100"/>
          </a:p>
        </p:txBody>
      </p:sp>
      <p:sp>
        <p:nvSpPr>
          <p:cNvPr id="34" name="矩形 33"/>
          <p:cNvSpPr/>
          <p:nvPr/>
        </p:nvSpPr>
        <p:spPr>
          <a:xfrm>
            <a:off x="4927748" y="3231554"/>
            <a:ext cx="466725" cy="12763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zh-CN" altLang="en-US" sz="1100"/>
          </a:p>
        </p:txBody>
      </p:sp>
      <p:sp>
        <p:nvSpPr>
          <p:cNvPr id="35" name="矩形 34"/>
          <p:cNvSpPr/>
          <p:nvPr/>
        </p:nvSpPr>
        <p:spPr>
          <a:xfrm>
            <a:off x="6223148" y="3183929"/>
            <a:ext cx="466725" cy="12763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zh-CN" altLang="en-US" sz="1100"/>
          </a:p>
        </p:txBody>
      </p:sp>
      <p:sp>
        <p:nvSpPr>
          <p:cNvPr id="36" name="矩形 35"/>
          <p:cNvSpPr/>
          <p:nvPr/>
        </p:nvSpPr>
        <p:spPr>
          <a:xfrm>
            <a:off x="6908948" y="3193454"/>
            <a:ext cx="466725" cy="12763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zh-CN" altLang="en-US" sz="1100"/>
          </a:p>
        </p:txBody>
      </p:sp>
      <p:sp>
        <p:nvSpPr>
          <p:cNvPr id="37" name="TextBox 34"/>
          <p:cNvSpPr txBox="1"/>
          <p:nvPr/>
        </p:nvSpPr>
        <p:spPr>
          <a:xfrm>
            <a:off x="708173" y="2936279"/>
            <a:ext cx="256160" cy="264560"/>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en-US" altLang="zh-CN" sz="1100"/>
              <a:t>0</a:t>
            </a:r>
            <a:endParaRPr lang="zh-CN" altLang="en-US" sz="1100"/>
          </a:p>
        </p:txBody>
      </p:sp>
      <p:sp>
        <p:nvSpPr>
          <p:cNvPr id="38" name="TextBox 35"/>
          <p:cNvSpPr txBox="1"/>
          <p:nvPr/>
        </p:nvSpPr>
        <p:spPr>
          <a:xfrm>
            <a:off x="1460648" y="2974379"/>
            <a:ext cx="256160" cy="264560"/>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en-US" altLang="zh-CN" sz="1100"/>
              <a:t>1</a:t>
            </a:r>
            <a:endParaRPr lang="zh-CN" altLang="en-US" sz="1100"/>
          </a:p>
        </p:txBody>
      </p:sp>
      <p:sp>
        <p:nvSpPr>
          <p:cNvPr id="39" name="TextBox 36"/>
          <p:cNvSpPr txBox="1"/>
          <p:nvPr/>
        </p:nvSpPr>
        <p:spPr>
          <a:xfrm>
            <a:off x="2136923" y="3031529"/>
            <a:ext cx="256160" cy="264560"/>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en-US" altLang="zh-CN" sz="1100"/>
              <a:t>2</a:t>
            </a:r>
            <a:endParaRPr lang="zh-CN" altLang="en-US" sz="1100"/>
          </a:p>
        </p:txBody>
      </p:sp>
      <p:sp>
        <p:nvSpPr>
          <p:cNvPr id="40" name="TextBox 37"/>
          <p:cNvSpPr txBox="1"/>
          <p:nvPr/>
        </p:nvSpPr>
        <p:spPr>
          <a:xfrm>
            <a:off x="2908448" y="3002954"/>
            <a:ext cx="256160" cy="264560"/>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en-US" altLang="zh-CN" sz="1100"/>
              <a:t>3</a:t>
            </a:r>
            <a:endParaRPr lang="zh-CN" altLang="en-US" sz="1100"/>
          </a:p>
        </p:txBody>
      </p:sp>
      <p:sp>
        <p:nvSpPr>
          <p:cNvPr id="41" name="TextBox 38"/>
          <p:cNvSpPr txBox="1"/>
          <p:nvPr/>
        </p:nvSpPr>
        <p:spPr>
          <a:xfrm>
            <a:off x="3508523" y="3022004"/>
            <a:ext cx="256160" cy="264560"/>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en-US" altLang="zh-CN" sz="1100"/>
              <a:t>4</a:t>
            </a:r>
            <a:endParaRPr lang="zh-CN" altLang="en-US" sz="1100"/>
          </a:p>
        </p:txBody>
      </p:sp>
      <p:sp>
        <p:nvSpPr>
          <p:cNvPr id="42" name="TextBox 39"/>
          <p:cNvSpPr txBox="1"/>
          <p:nvPr/>
        </p:nvSpPr>
        <p:spPr>
          <a:xfrm>
            <a:off x="4184798" y="3031529"/>
            <a:ext cx="256160" cy="264560"/>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en-US" altLang="zh-CN" sz="1100"/>
              <a:t>5</a:t>
            </a:r>
            <a:endParaRPr lang="zh-CN" altLang="en-US" sz="1100"/>
          </a:p>
        </p:txBody>
      </p:sp>
      <p:sp>
        <p:nvSpPr>
          <p:cNvPr id="43" name="TextBox 40"/>
          <p:cNvSpPr txBox="1"/>
          <p:nvPr/>
        </p:nvSpPr>
        <p:spPr>
          <a:xfrm>
            <a:off x="4927748" y="2955329"/>
            <a:ext cx="256160" cy="264560"/>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en-US" altLang="zh-CN" sz="1100"/>
              <a:t>6</a:t>
            </a:r>
            <a:endParaRPr lang="zh-CN" altLang="en-US" sz="1100"/>
          </a:p>
        </p:txBody>
      </p:sp>
      <p:sp>
        <p:nvSpPr>
          <p:cNvPr id="44" name="TextBox 41"/>
          <p:cNvSpPr txBox="1"/>
          <p:nvPr/>
        </p:nvSpPr>
        <p:spPr>
          <a:xfrm>
            <a:off x="5632598" y="2907704"/>
            <a:ext cx="256160" cy="264560"/>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en-US" altLang="zh-CN" sz="1100"/>
              <a:t>7</a:t>
            </a:r>
            <a:endParaRPr lang="zh-CN" altLang="en-US" sz="1100"/>
          </a:p>
        </p:txBody>
      </p:sp>
      <p:sp>
        <p:nvSpPr>
          <p:cNvPr id="45" name="TextBox 42"/>
          <p:cNvSpPr txBox="1"/>
          <p:nvPr/>
        </p:nvSpPr>
        <p:spPr>
          <a:xfrm>
            <a:off x="6223148" y="2945804"/>
            <a:ext cx="256160" cy="264560"/>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en-US" altLang="zh-CN" sz="1100"/>
              <a:t>8</a:t>
            </a:r>
            <a:endParaRPr lang="zh-CN" altLang="en-US" sz="1100"/>
          </a:p>
        </p:txBody>
      </p:sp>
      <p:sp>
        <p:nvSpPr>
          <p:cNvPr id="46" name="TextBox 43"/>
          <p:cNvSpPr txBox="1"/>
          <p:nvPr/>
        </p:nvSpPr>
        <p:spPr>
          <a:xfrm>
            <a:off x="6861323" y="2888654"/>
            <a:ext cx="256160" cy="264560"/>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en-US" altLang="zh-CN" sz="1100"/>
              <a:t>8</a:t>
            </a:r>
            <a:endParaRPr lang="zh-CN" altLang="en-US" sz="1100"/>
          </a:p>
        </p:txBody>
      </p:sp>
      <p:sp>
        <p:nvSpPr>
          <p:cNvPr id="47" name="TextBox 44"/>
          <p:cNvSpPr txBox="1"/>
          <p:nvPr/>
        </p:nvSpPr>
        <p:spPr>
          <a:xfrm>
            <a:off x="3117999" y="1983779"/>
            <a:ext cx="4676774" cy="904875"/>
          </a:xfrm>
          <a:prstGeom prst="rect">
            <a:avLst/>
          </a:prstGeom>
          <a:solidFill>
            <a:schemeClr val="bg1">
              <a:lumMod val="95000"/>
            </a:schemeClr>
          </a:solidFill>
          <a:ln w="9525" cmpd="sng">
            <a:solidFill>
              <a:schemeClr val="lt1">
                <a:shade val="50000"/>
              </a:schemeClr>
            </a:solid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zh-CN" altLang="en-US" sz="1100"/>
              <a:t>第</a:t>
            </a:r>
            <a:r>
              <a:rPr lang="en-US" altLang="zh-CN" sz="1100"/>
              <a:t>2</a:t>
            </a:r>
            <a:r>
              <a:rPr lang="zh-CN" altLang="en-US" sz="1100"/>
              <a:t>轮排序 </a:t>
            </a:r>
            <a:r>
              <a:rPr lang="en-US" altLang="zh-CN" sz="1100" baseline="0"/>
              <a:t> [</a:t>
            </a:r>
            <a:r>
              <a:rPr lang="zh-CN" altLang="en-US" sz="1100" baseline="0"/>
              <a:t>按照</a:t>
            </a:r>
            <a:r>
              <a:rPr lang="zh-CN" altLang="en-US" sz="1100" baseline="0">
                <a:solidFill>
                  <a:srgbClr val="FF0000"/>
                </a:solidFill>
              </a:rPr>
              <a:t>十位排序</a:t>
            </a:r>
            <a:r>
              <a:rPr lang="en-US" altLang="zh-CN" sz="1100" baseline="0"/>
              <a:t>]</a:t>
            </a:r>
          </a:p>
          <a:p>
            <a:endParaRPr lang="en-US" altLang="zh-CN" sz="1100" baseline="0"/>
          </a:p>
          <a:p>
            <a:r>
              <a:rPr lang="en-US" altLang="zh-CN" sz="1100" baseline="0"/>
              <a:t>(1) </a:t>
            </a:r>
            <a:r>
              <a:rPr lang="zh-CN" altLang="en-US" sz="1100" baseline="0"/>
              <a:t>将 各个数，按照十位大小 放入到 对应的 各个数组中 </a:t>
            </a:r>
            <a:endParaRPr lang="en-US" altLang="zh-CN" sz="1100" baseline="0"/>
          </a:p>
          <a:p>
            <a:r>
              <a:rPr lang="en-US" altLang="zh-CN" sz="1100" baseline="0"/>
              <a:t>(2)  </a:t>
            </a:r>
            <a:r>
              <a:rPr lang="zh-CN" altLang="en-US" sz="1100" baseline="0"/>
              <a:t>然后从 </a:t>
            </a:r>
            <a:r>
              <a:rPr lang="en-US" altLang="zh-CN" sz="1100" baseline="0"/>
              <a:t>0-9 </a:t>
            </a:r>
            <a:r>
              <a:rPr lang="zh-CN" altLang="en-US" sz="1100" baseline="0"/>
              <a:t>个数组</a:t>
            </a:r>
            <a:r>
              <a:rPr lang="en-US" altLang="zh-CN" sz="1100" baseline="0"/>
              <a:t>/</a:t>
            </a:r>
            <a:r>
              <a:rPr lang="zh-CN" altLang="en-US" sz="1100" baseline="0"/>
              <a:t>桶，依次，按照加入元素的先后顺序取出  </a:t>
            </a:r>
            <a:endParaRPr lang="en-US" altLang="zh-CN" sz="1100" baseline="0"/>
          </a:p>
          <a:p>
            <a:endParaRPr lang="zh-CN" altLang="en-US" sz="1100"/>
          </a:p>
        </p:txBody>
      </p:sp>
      <p:sp>
        <p:nvSpPr>
          <p:cNvPr id="48" name="TextBox 45"/>
          <p:cNvSpPr txBox="1"/>
          <p:nvPr/>
        </p:nvSpPr>
        <p:spPr>
          <a:xfrm>
            <a:off x="746273" y="2431454"/>
            <a:ext cx="2294667" cy="459100"/>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zh-CN" altLang="en-US" sz="1100">
                <a:solidFill>
                  <a:schemeClr val="tx1"/>
                </a:solidFill>
                <a:effectLst/>
                <a:latin typeface="+mn-lt"/>
                <a:ea typeface="+mn-ea"/>
                <a:cs typeface="+mn-cs"/>
              </a:rPr>
              <a:t>第</a:t>
            </a:r>
            <a:r>
              <a:rPr lang="en-US" altLang="zh-CN" sz="1100">
                <a:solidFill>
                  <a:schemeClr val="tx1"/>
                </a:solidFill>
                <a:effectLst/>
                <a:latin typeface="+mn-lt"/>
                <a:ea typeface="+mn-ea"/>
                <a:cs typeface="+mn-cs"/>
              </a:rPr>
              <a:t>1</a:t>
            </a:r>
            <a:r>
              <a:rPr lang="zh-CN" altLang="en-US" sz="1100">
                <a:solidFill>
                  <a:schemeClr val="tx1"/>
                </a:solidFill>
                <a:effectLst/>
                <a:latin typeface="+mn-lt"/>
                <a:ea typeface="+mn-ea"/>
                <a:cs typeface="+mn-cs"/>
              </a:rPr>
              <a:t>轮排序后：</a:t>
            </a:r>
            <a:r>
              <a:rPr lang="en-US" altLang="zh-CN" sz="1100">
                <a:solidFill>
                  <a:schemeClr val="tx1"/>
                </a:solidFill>
                <a:effectLst/>
                <a:latin typeface="+mn-lt"/>
                <a:ea typeface="+mn-ea"/>
                <a:cs typeface="+mn-cs"/>
              </a:rPr>
              <a:t>542</a:t>
            </a:r>
            <a:r>
              <a:rPr lang="en-US" altLang="zh-CN" sz="1100" baseline="0">
                <a:solidFill>
                  <a:schemeClr val="tx1"/>
                </a:solidFill>
                <a:effectLst/>
                <a:latin typeface="+mn-lt"/>
                <a:ea typeface="+mn-ea"/>
                <a:cs typeface="+mn-cs"/>
              </a:rPr>
              <a:t> 53 3 14 214 748</a:t>
            </a:r>
          </a:p>
          <a:p>
            <a:r>
              <a:rPr lang="zh-CN" altLang="en-US" sz="1100" baseline="0">
                <a:solidFill>
                  <a:schemeClr val="tx1"/>
                </a:solidFill>
                <a:effectLst/>
                <a:latin typeface="+mn-lt"/>
                <a:ea typeface="+mn-ea"/>
                <a:cs typeface="+mn-cs"/>
              </a:rPr>
              <a:t>第</a:t>
            </a:r>
            <a:r>
              <a:rPr lang="en-US" altLang="zh-CN" sz="1100" baseline="0">
                <a:solidFill>
                  <a:schemeClr val="tx1"/>
                </a:solidFill>
                <a:effectLst/>
                <a:latin typeface="+mn-lt"/>
                <a:ea typeface="+mn-ea"/>
                <a:cs typeface="+mn-cs"/>
              </a:rPr>
              <a:t>2</a:t>
            </a:r>
            <a:r>
              <a:rPr lang="zh-CN" altLang="en-US" sz="1100" baseline="0">
                <a:solidFill>
                  <a:schemeClr val="tx1"/>
                </a:solidFill>
                <a:effectLst/>
                <a:latin typeface="+mn-lt"/>
                <a:ea typeface="+mn-ea"/>
                <a:cs typeface="+mn-cs"/>
              </a:rPr>
              <a:t>轮排序后：</a:t>
            </a:r>
            <a:r>
              <a:rPr lang="en-US" altLang="zh-CN" sz="1100">
                <a:solidFill>
                  <a:schemeClr val="tx1"/>
                </a:solidFill>
                <a:effectLst/>
                <a:latin typeface="+mn-lt"/>
                <a:ea typeface="+mn-ea"/>
                <a:cs typeface="+mn-cs"/>
              </a:rPr>
              <a:t> 3 14 214 542 748</a:t>
            </a:r>
            <a:r>
              <a:rPr lang="en-US" altLang="zh-CN" sz="1100" baseline="0">
                <a:solidFill>
                  <a:schemeClr val="tx1"/>
                </a:solidFill>
                <a:effectLst/>
                <a:latin typeface="+mn-lt"/>
                <a:ea typeface="+mn-ea"/>
                <a:cs typeface="+mn-cs"/>
              </a:rPr>
              <a:t> 53</a:t>
            </a:r>
            <a:endParaRPr lang="zh-CN" altLang="en-US" sz="1100"/>
          </a:p>
        </p:txBody>
      </p:sp>
    </p:spTree>
    <p:extLst>
      <p:ext uri="{BB962C8B-B14F-4D97-AF65-F5344CB8AC3E}">
        <p14:creationId xmlns:p14="http://schemas.microsoft.com/office/powerpoint/2010/main" val="719772904"/>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基数排序</a:t>
            </a:r>
            <a:endParaRPr lang="en-US" altLang="zh-CN" sz="2200" b="1"/>
          </a:p>
        </p:txBody>
      </p:sp>
      <p:sp>
        <p:nvSpPr>
          <p:cNvPr id="2" name="TextBox 1"/>
          <p:cNvSpPr txBox="1"/>
          <p:nvPr/>
        </p:nvSpPr>
        <p:spPr>
          <a:xfrm>
            <a:off x="665981" y="1224111"/>
            <a:ext cx="8136904" cy="677108"/>
          </a:xfrm>
          <a:prstGeom prst="rect">
            <a:avLst/>
          </a:prstGeom>
          <a:noFill/>
        </p:spPr>
        <p:txBody>
          <a:bodyPr wrap="square" rtlCol="0">
            <a:spAutoFit/>
          </a:bodyPr>
          <a:lstStyle/>
          <a:p>
            <a:pPr>
              <a:spcBef>
                <a:spcPct val="0"/>
              </a:spcBef>
            </a:pPr>
            <a:r>
              <a:rPr kumimoji="1" lang="zh-CN" altLang="en-US" sz="2000" b="1">
                <a:solidFill>
                  <a:srgbClr val="0070C0"/>
                </a:solidFill>
                <a:latin typeface="+mn-ea"/>
              </a:rPr>
              <a:t>基数排序图文说明</a:t>
            </a:r>
            <a:endParaRPr kumimoji="1" lang="en-US" altLang="zh-CN" sz="2000" b="1">
              <a:solidFill>
                <a:srgbClr val="0070C0"/>
              </a:solidFill>
              <a:latin typeface="+mn-ea"/>
            </a:endParaRPr>
          </a:p>
          <a:p>
            <a:pPr>
              <a:spcBef>
                <a:spcPct val="0"/>
              </a:spcBef>
            </a:pPr>
            <a:endParaRPr kumimoji="1" lang="en-US" altLang="zh-CN" b="1">
              <a:latin typeface="+mn-ea"/>
            </a:endParaRPr>
          </a:p>
        </p:txBody>
      </p:sp>
      <p:sp>
        <p:nvSpPr>
          <p:cNvPr id="26" name="矩形 25"/>
          <p:cNvSpPr/>
          <p:nvPr/>
        </p:nvSpPr>
        <p:spPr>
          <a:xfrm>
            <a:off x="1761356" y="3294037"/>
            <a:ext cx="466725" cy="12763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en-US" altLang="zh-CN" sz="1100"/>
          </a:p>
        </p:txBody>
      </p:sp>
      <p:sp>
        <p:nvSpPr>
          <p:cNvPr id="49" name="矩形 48"/>
          <p:cNvSpPr/>
          <p:nvPr/>
        </p:nvSpPr>
        <p:spPr>
          <a:xfrm>
            <a:off x="5885681" y="3274987"/>
            <a:ext cx="466725" cy="12763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zh-CN" sz="1100"/>
              <a:t>748</a:t>
            </a:r>
            <a:endParaRPr lang="zh-CN" altLang="en-US" sz="1100"/>
          </a:p>
        </p:txBody>
      </p:sp>
      <p:sp>
        <p:nvSpPr>
          <p:cNvPr id="50" name="矩形 49"/>
          <p:cNvSpPr/>
          <p:nvPr/>
        </p:nvSpPr>
        <p:spPr>
          <a:xfrm>
            <a:off x="1085081" y="3322612"/>
            <a:ext cx="466725" cy="12763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zh-CN" sz="1100"/>
              <a:t>3</a:t>
            </a:r>
          </a:p>
          <a:p>
            <a:pPr algn="l"/>
            <a:r>
              <a:rPr lang="en-US" altLang="zh-CN" sz="1100"/>
              <a:t>14</a:t>
            </a:r>
          </a:p>
          <a:p>
            <a:pPr algn="l"/>
            <a:r>
              <a:rPr lang="en-US" altLang="zh-CN" sz="1100"/>
              <a:t>53</a:t>
            </a:r>
            <a:endParaRPr lang="zh-CN" altLang="en-US" sz="1100"/>
          </a:p>
        </p:txBody>
      </p:sp>
      <p:sp>
        <p:nvSpPr>
          <p:cNvPr id="51" name="矩形 50"/>
          <p:cNvSpPr/>
          <p:nvPr/>
        </p:nvSpPr>
        <p:spPr>
          <a:xfrm>
            <a:off x="2418581" y="3313087"/>
            <a:ext cx="466725" cy="12763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en-US" altLang="zh-CN" sz="1100"/>
          </a:p>
          <a:p>
            <a:pPr algn="l"/>
            <a:r>
              <a:rPr lang="en-US" altLang="zh-CN" sz="1100"/>
              <a:t>214</a:t>
            </a:r>
            <a:endParaRPr lang="zh-CN" altLang="en-US" sz="1100"/>
          </a:p>
        </p:txBody>
      </p:sp>
      <p:sp>
        <p:nvSpPr>
          <p:cNvPr id="52" name="矩形 51"/>
          <p:cNvSpPr/>
          <p:nvPr/>
        </p:nvSpPr>
        <p:spPr>
          <a:xfrm>
            <a:off x="3152006" y="3294037"/>
            <a:ext cx="466725" cy="12763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en-US" altLang="zh-CN" sz="1100"/>
          </a:p>
        </p:txBody>
      </p:sp>
      <p:sp>
        <p:nvSpPr>
          <p:cNvPr id="53" name="矩形 52"/>
          <p:cNvSpPr/>
          <p:nvPr/>
        </p:nvSpPr>
        <p:spPr>
          <a:xfrm>
            <a:off x="3809231" y="3332137"/>
            <a:ext cx="466725" cy="12763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en-US" altLang="zh-CN" sz="1100"/>
          </a:p>
        </p:txBody>
      </p:sp>
      <p:sp>
        <p:nvSpPr>
          <p:cNvPr id="54" name="矩形 53"/>
          <p:cNvSpPr/>
          <p:nvPr/>
        </p:nvSpPr>
        <p:spPr>
          <a:xfrm>
            <a:off x="4514081" y="3332137"/>
            <a:ext cx="466725" cy="12763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zh-CN" sz="1100"/>
              <a:t>542</a:t>
            </a:r>
            <a:endParaRPr lang="zh-CN" altLang="en-US" sz="1100"/>
          </a:p>
        </p:txBody>
      </p:sp>
      <p:sp>
        <p:nvSpPr>
          <p:cNvPr id="55" name="矩形 54"/>
          <p:cNvSpPr/>
          <p:nvPr/>
        </p:nvSpPr>
        <p:spPr>
          <a:xfrm>
            <a:off x="5218931" y="3303562"/>
            <a:ext cx="466725" cy="12763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zh-CN" altLang="en-US" sz="1100"/>
          </a:p>
        </p:txBody>
      </p:sp>
      <p:sp>
        <p:nvSpPr>
          <p:cNvPr id="56" name="矩形 55"/>
          <p:cNvSpPr/>
          <p:nvPr/>
        </p:nvSpPr>
        <p:spPr>
          <a:xfrm>
            <a:off x="6514331" y="3255937"/>
            <a:ext cx="466725" cy="12763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zh-CN" altLang="en-US" sz="1100"/>
          </a:p>
        </p:txBody>
      </p:sp>
      <p:sp>
        <p:nvSpPr>
          <p:cNvPr id="57" name="矩形 56"/>
          <p:cNvSpPr/>
          <p:nvPr/>
        </p:nvSpPr>
        <p:spPr>
          <a:xfrm>
            <a:off x="7200131" y="3265462"/>
            <a:ext cx="466725" cy="12763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zh-CN" altLang="en-US" sz="1100"/>
          </a:p>
        </p:txBody>
      </p:sp>
      <p:sp>
        <p:nvSpPr>
          <p:cNvPr id="58" name="TextBox 56"/>
          <p:cNvSpPr txBox="1"/>
          <p:nvPr/>
        </p:nvSpPr>
        <p:spPr>
          <a:xfrm>
            <a:off x="999356" y="3008287"/>
            <a:ext cx="256160" cy="264560"/>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en-US" altLang="zh-CN" sz="1100"/>
              <a:t>0</a:t>
            </a:r>
            <a:endParaRPr lang="zh-CN" altLang="en-US" sz="1100"/>
          </a:p>
        </p:txBody>
      </p:sp>
      <p:sp>
        <p:nvSpPr>
          <p:cNvPr id="59" name="TextBox 57"/>
          <p:cNvSpPr txBox="1"/>
          <p:nvPr/>
        </p:nvSpPr>
        <p:spPr>
          <a:xfrm>
            <a:off x="1751831" y="3046387"/>
            <a:ext cx="256160" cy="264560"/>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en-US" altLang="zh-CN" sz="1100"/>
              <a:t>1</a:t>
            </a:r>
            <a:endParaRPr lang="zh-CN" altLang="en-US" sz="1100"/>
          </a:p>
        </p:txBody>
      </p:sp>
      <p:sp>
        <p:nvSpPr>
          <p:cNvPr id="60" name="TextBox 58"/>
          <p:cNvSpPr txBox="1"/>
          <p:nvPr/>
        </p:nvSpPr>
        <p:spPr>
          <a:xfrm>
            <a:off x="2428106" y="3103537"/>
            <a:ext cx="256160" cy="264560"/>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en-US" altLang="zh-CN" sz="1100"/>
              <a:t>2</a:t>
            </a:r>
            <a:endParaRPr lang="zh-CN" altLang="en-US" sz="1100"/>
          </a:p>
        </p:txBody>
      </p:sp>
      <p:sp>
        <p:nvSpPr>
          <p:cNvPr id="61" name="TextBox 59"/>
          <p:cNvSpPr txBox="1"/>
          <p:nvPr/>
        </p:nvSpPr>
        <p:spPr>
          <a:xfrm>
            <a:off x="3199631" y="3074962"/>
            <a:ext cx="256160" cy="264560"/>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en-US" altLang="zh-CN" sz="1100"/>
              <a:t>3</a:t>
            </a:r>
            <a:endParaRPr lang="zh-CN" altLang="en-US" sz="1100"/>
          </a:p>
        </p:txBody>
      </p:sp>
      <p:sp>
        <p:nvSpPr>
          <p:cNvPr id="62" name="TextBox 60"/>
          <p:cNvSpPr txBox="1"/>
          <p:nvPr/>
        </p:nvSpPr>
        <p:spPr>
          <a:xfrm>
            <a:off x="3799706" y="3094012"/>
            <a:ext cx="256160" cy="264560"/>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en-US" altLang="zh-CN" sz="1100"/>
              <a:t>4</a:t>
            </a:r>
            <a:endParaRPr lang="zh-CN" altLang="en-US" sz="1100"/>
          </a:p>
        </p:txBody>
      </p:sp>
      <p:sp>
        <p:nvSpPr>
          <p:cNvPr id="63" name="TextBox 61"/>
          <p:cNvSpPr txBox="1"/>
          <p:nvPr/>
        </p:nvSpPr>
        <p:spPr>
          <a:xfrm>
            <a:off x="4475981" y="3103537"/>
            <a:ext cx="256160" cy="264560"/>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en-US" altLang="zh-CN" sz="1100"/>
              <a:t>5</a:t>
            </a:r>
            <a:endParaRPr lang="zh-CN" altLang="en-US" sz="1100"/>
          </a:p>
        </p:txBody>
      </p:sp>
      <p:sp>
        <p:nvSpPr>
          <p:cNvPr id="64" name="TextBox 62"/>
          <p:cNvSpPr txBox="1"/>
          <p:nvPr/>
        </p:nvSpPr>
        <p:spPr>
          <a:xfrm>
            <a:off x="5218931" y="3027337"/>
            <a:ext cx="256160" cy="264560"/>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en-US" altLang="zh-CN" sz="1100"/>
              <a:t>6</a:t>
            </a:r>
            <a:endParaRPr lang="zh-CN" altLang="en-US" sz="1100"/>
          </a:p>
        </p:txBody>
      </p:sp>
      <p:sp>
        <p:nvSpPr>
          <p:cNvPr id="65" name="TextBox 63"/>
          <p:cNvSpPr txBox="1"/>
          <p:nvPr/>
        </p:nvSpPr>
        <p:spPr>
          <a:xfrm>
            <a:off x="5923781" y="2979712"/>
            <a:ext cx="256160" cy="264560"/>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en-US" altLang="zh-CN" sz="1100"/>
              <a:t>7</a:t>
            </a:r>
            <a:endParaRPr lang="zh-CN" altLang="en-US" sz="1100"/>
          </a:p>
        </p:txBody>
      </p:sp>
      <p:sp>
        <p:nvSpPr>
          <p:cNvPr id="66" name="TextBox 64"/>
          <p:cNvSpPr txBox="1"/>
          <p:nvPr/>
        </p:nvSpPr>
        <p:spPr>
          <a:xfrm>
            <a:off x="6514331" y="3017812"/>
            <a:ext cx="256160" cy="264560"/>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en-US" altLang="zh-CN" sz="1100"/>
              <a:t>8</a:t>
            </a:r>
            <a:endParaRPr lang="zh-CN" altLang="en-US" sz="1100"/>
          </a:p>
        </p:txBody>
      </p:sp>
      <p:sp>
        <p:nvSpPr>
          <p:cNvPr id="67" name="TextBox 65"/>
          <p:cNvSpPr txBox="1"/>
          <p:nvPr/>
        </p:nvSpPr>
        <p:spPr>
          <a:xfrm>
            <a:off x="7152506" y="2960662"/>
            <a:ext cx="256160" cy="264560"/>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en-US" altLang="zh-CN" sz="1100"/>
              <a:t>8</a:t>
            </a:r>
            <a:endParaRPr lang="zh-CN" altLang="en-US" sz="1100"/>
          </a:p>
        </p:txBody>
      </p:sp>
      <p:sp>
        <p:nvSpPr>
          <p:cNvPr id="68" name="TextBox 66"/>
          <p:cNvSpPr txBox="1"/>
          <p:nvPr/>
        </p:nvSpPr>
        <p:spPr>
          <a:xfrm>
            <a:off x="3409182" y="2055787"/>
            <a:ext cx="4676774" cy="904875"/>
          </a:xfrm>
          <a:prstGeom prst="rect">
            <a:avLst/>
          </a:prstGeom>
          <a:solidFill>
            <a:schemeClr val="bg1">
              <a:lumMod val="95000"/>
            </a:schemeClr>
          </a:solidFill>
          <a:ln w="9525" cmpd="sng">
            <a:solidFill>
              <a:schemeClr val="lt1">
                <a:shade val="50000"/>
              </a:schemeClr>
            </a:solid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zh-CN" altLang="en-US" sz="1100"/>
              <a:t>第</a:t>
            </a:r>
            <a:r>
              <a:rPr lang="en-US" altLang="zh-CN" sz="1100"/>
              <a:t>3</a:t>
            </a:r>
            <a:r>
              <a:rPr lang="zh-CN" altLang="en-US" sz="1100"/>
              <a:t>轮排序 </a:t>
            </a:r>
            <a:r>
              <a:rPr lang="en-US" altLang="zh-CN" sz="1100" baseline="0"/>
              <a:t> [</a:t>
            </a:r>
            <a:r>
              <a:rPr lang="zh-CN" altLang="en-US" sz="1100" baseline="0"/>
              <a:t>按照</a:t>
            </a:r>
            <a:r>
              <a:rPr lang="zh-CN" altLang="en-US" sz="1100" baseline="0">
                <a:solidFill>
                  <a:srgbClr val="FF0000"/>
                </a:solidFill>
              </a:rPr>
              <a:t>百位排序</a:t>
            </a:r>
            <a:r>
              <a:rPr lang="en-US" altLang="zh-CN" sz="1100" baseline="0"/>
              <a:t>]</a:t>
            </a:r>
          </a:p>
          <a:p>
            <a:endParaRPr lang="en-US" altLang="zh-CN" sz="1100" baseline="0"/>
          </a:p>
          <a:p>
            <a:r>
              <a:rPr lang="en-US" altLang="zh-CN" sz="1100" baseline="0"/>
              <a:t>(1) </a:t>
            </a:r>
            <a:r>
              <a:rPr lang="zh-CN" altLang="en-US" sz="1100" baseline="0"/>
              <a:t>将 各个数，按照百位大小 放入到 对应的 各个数组中 </a:t>
            </a:r>
            <a:endParaRPr lang="en-US" altLang="zh-CN" sz="1100" baseline="0"/>
          </a:p>
          <a:p>
            <a:r>
              <a:rPr lang="en-US" altLang="zh-CN" sz="1100" baseline="0"/>
              <a:t>(2)  </a:t>
            </a:r>
            <a:r>
              <a:rPr lang="zh-CN" altLang="en-US" sz="1100" baseline="0"/>
              <a:t>然后从 </a:t>
            </a:r>
            <a:r>
              <a:rPr lang="en-US" altLang="zh-CN" sz="1100" baseline="0"/>
              <a:t>0-9 </a:t>
            </a:r>
            <a:r>
              <a:rPr lang="zh-CN" altLang="en-US" sz="1100" baseline="0"/>
              <a:t>个数组</a:t>
            </a:r>
            <a:r>
              <a:rPr lang="en-US" altLang="zh-CN" sz="1100" baseline="0"/>
              <a:t>/</a:t>
            </a:r>
            <a:r>
              <a:rPr lang="zh-CN" altLang="en-US" sz="1100" baseline="0"/>
              <a:t>桶，依次，按照加入元素的先后顺序取出  </a:t>
            </a:r>
            <a:endParaRPr lang="en-US" altLang="zh-CN" sz="1100" baseline="0"/>
          </a:p>
          <a:p>
            <a:endParaRPr lang="zh-CN" altLang="en-US" sz="1100"/>
          </a:p>
        </p:txBody>
      </p:sp>
      <p:sp>
        <p:nvSpPr>
          <p:cNvPr id="69" name="TextBox 67"/>
          <p:cNvSpPr txBox="1"/>
          <p:nvPr/>
        </p:nvSpPr>
        <p:spPr>
          <a:xfrm>
            <a:off x="665981" y="2322487"/>
            <a:ext cx="2647093" cy="642484"/>
          </a:xfrm>
          <a:prstGeom prst="rect">
            <a:avLst/>
          </a:prstGeom>
          <a:noFill/>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zh-CN" altLang="en-US" sz="1100">
                <a:solidFill>
                  <a:schemeClr val="tx1"/>
                </a:solidFill>
                <a:effectLst/>
                <a:latin typeface="+mn-lt"/>
                <a:ea typeface="+mn-ea"/>
                <a:cs typeface="+mn-cs"/>
              </a:rPr>
              <a:t>第</a:t>
            </a:r>
            <a:r>
              <a:rPr lang="en-US" altLang="zh-CN" sz="1100">
                <a:solidFill>
                  <a:schemeClr val="tx1"/>
                </a:solidFill>
                <a:effectLst/>
                <a:latin typeface="+mn-lt"/>
                <a:ea typeface="+mn-ea"/>
                <a:cs typeface="+mn-cs"/>
              </a:rPr>
              <a:t>1</a:t>
            </a:r>
            <a:r>
              <a:rPr lang="zh-CN" altLang="en-US" sz="1100">
                <a:solidFill>
                  <a:schemeClr val="tx1"/>
                </a:solidFill>
                <a:effectLst/>
                <a:latin typeface="+mn-lt"/>
                <a:ea typeface="+mn-ea"/>
                <a:cs typeface="+mn-cs"/>
              </a:rPr>
              <a:t>轮排序后：</a:t>
            </a:r>
            <a:r>
              <a:rPr lang="en-US" altLang="zh-CN" sz="1100">
                <a:solidFill>
                  <a:schemeClr val="tx1"/>
                </a:solidFill>
                <a:effectLst/>
                <a:latin typeface="+mn-lt"/>
                <a:ea typeface="+mn-ea"/>
                <a:cs typeface="+mn-cs"/>
              </a:rPr>
              <a:t>542</a:t>
            </a:r>
            <a:r>
              <a:rPr lang="en-US" altLang="zh-CN" sz="1100" baseline="0">
                <a:solidFill>
                  <a:schemeClr val="tx1"/>
                </a:solidFill>
                <a:effectLst/>
                <a:latin typeface="+mn-lt"/>
                <a:ea typeface="+mn-ea"/>
                <a:cs typeface="+mn-cs"/>
              </a:rPr>
              <a:t> 53 3 14 214 748</a:t>
            </a:r>
          </a:p>
          <a:p>
            <a:r>
              <a:rPr lang="zh-CN" altLang="en-US" sz="1100" baseline="0">
                <a:solidFill>
                  <a:schemeClr val="tx1"/>
                </a:solidFill>
                <a:effectLst/>
                <a:latin typeface="+mn-lt"/>
                <a:ea typeface="+mn-ea"/>
                <a:cs typeface="+mn-cs"/>
              </a:rPr>
              <a:t>第</a:t>
            </a:r>
            <a:r>
              <a:rPr lang="en-US" altLang="zh-CN" sz="1100" baseline="0">
                <a:solidFill>
                  <a:schemeClr val="tx1"/>
                </a:solidFill>
                <a:effectLst/>
                <a:latin typeface="+mn-lt"/>
                <a:ea typeface="+mn-ea"/>
                <a:cs typeface="+mn-cs"/>
              </a:rPr>
              <a:t>2</a:t>
            </a:r>
            <a:r>
              <a:rPr lang="zh-CN" altLang="en-US" sz="1100" baseline="0">
                <a:solidFill>
                  <a:schemeClr val="tx1"/>
                </a:solidFill>
                <a:effectLst/>
                <a:latin typeface="+mn-lt"/>
                <a:ea typeface="+mn-ea"/>
                <a:cs typeface="+mn-cs"/>
              </a:rPr>
              <a:t>轮排序后：</a:t>
            </a:r>
            <a:r>
              <a:rPr lang="en-US" altLang="zh-CN" sz="1100">
                <a:solidFill>
                  <a:schemeClr val="tx1"/>
                </a:solidFill>
                <a:effectLst/>
                <a:latin typeface="+mn-lt"/>
                <a:ea typeface="+mn-ea"/>
                <a:cs typeface="+mn-cs"/>
              </a:rPr>
              <a:t> 3 14 214 542 748</a:t>
            </a:r>
            <a:r>
              <a:rPr lang="en-US" altLang="zh-CN" sz="1100" baseline="0">
                <a:solidFill>
                  <a:schemeClr val="tx1"/>
                </a:solidFill>
                <a:effectLst/>
                <a:latin typeface="+mn-lt"/>
                <a:ea typeface="+mn-ea"/>
                <a:cs typeface="+mn-cs"/>
              </a:rPr>
              <a:t> 53</a:t>
            </a:r>
          </a:p>
          <a:p>
            <a:r>
              <a:rPr lang="zh-CN" altLang="en-US" sz="1100" baseline="0">
                <a:solidFill>
                  <a:schemeClr val="tx1"/>
                </a:solidFill>
                <a:effectLst/>
                <a:latin typeface="+mn-lt"/>
                <a:ea typeface="+mn-ea"/>
                <a:cs typeface="+mn-cs"/>
              </a:rPr>
              <a:t>第</a:t>
            </a:r>
            <a:r>
              <a:rPr lang="en-US" altLang="zh-CN" sz="1100" baseline="0">
                <a:solidFill>
                  <a:schemeClr val="tx1"/>
                </a:solidFill>
                <a:effectLst/>
                <a:latin typeface="+mn-lt"/>
                <a:ea typeface="+mn-ea"/>
                <a:cs typeface="+mn-cs"/>
              </a:rPr>
              <a:t>3</a:t>
            </a:r>
            <a:r>
              <a:rPr lang="zh-CN" altLang="en-US" sz="1100" baseline="0">
                <a:solidFill>
                  <a:schemeClr val="tx1"/>
                </a:solidFill>
                <a:effectLst/>
                <a:latin typeface="+mn-lt"/>
                <a:ea typeface="+mn-ea"/>
                <a:cs typeface="+mn-cs"/>
              </a:rPr>
              <a:t>轮排序后：</a:t>
            </a:r>
            <a:r>
              <a:rPr lang="en-US" altLang="zh-CN" sz="1100" baseline="0">
                <a:solidFill>
                  <a:schemeClr val="tx1"/>
                </a:solidFill>
                <a:effectLst/>
                <a:latin typeface="+mn-lt"/>
                <a:ea typeface="+mn-ea"/>
                <a:cs typeface="+mn-cs"/>
              </a:rPr>
              <a:t>3 14 53 214 542 748  【ok】</a:t>
            </a:r>
            <a:endParaRPr lang="zh-CN" altLang="en-US" sz="1100"/>
          </a:p>
        </p:txBody>
      </p:sp>
    </p:spTree>
    <p:extLst>
      <p:ext uri="{BB962C8B-B14F-4D97-AF65-F5344CB8AC3E}">
        <p14:creationId xmlns:p14="http://schemas.microsoft.com/office/powerpoint/2010/main" val="1708507937"/>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基数排序</a:t>
            </a:r>
            <a:endParaRPr lang="en-US" altLang="zh-CN" sz="2200" b="1"/>
          </a:p>
        </p:txBody>
      </p:sp>
      <p:sp>
        <p:nvSpPr>
          <p:cNvPr id="2" name="TextBox 1"/>
          <p:cNvSpPr txBox="1"/>
          <p:nvPr/>
        </p:nvSpPr>
        <p:spPr>
          <a:xfrm>
            <a:off x="665981" y="1224111"/>
            <a:ext cx="8136904" cy="4216539"/>
          </a:xfrm>
          <a:prstGeom prst="rect">
            <a:avLst/>
          </a:prstGeom>
          <a:noFill/>
        </p:spPr>
        <p:txBody>
          <a:bodyPr wrap="square" rtlCol="0">
            <a:spAutoFit/>
          </a:bodyPr>
          <a:lstStyle/>
          <a:p>
            <a:pPr>
              <a:spcBef>
                <a:spcPct val="0"/>
              </a:spcBef>
            </a:pPr>
            <a:r>
              <a:rPr kumimoji="1" lang="zh-CN" altLang="en-US" sz="2000" b="1">
                <a:solidFill>
                  <a:srgbClr val="0070C0"/>
                </a:solidFill>
                <a:latin typeface="+mn-ea"/>
              </a:rPr>
              <a:t>基数排序代码实现</a:t>
            </a:r>
            <a:endParaRPr kumimoji="1" lang="en-US" altLang="zh-CN" sz="2000" b="1">
              <a:solidFill>
                <a:srgbClr val="0070C0"/>
              </a:solidFill>
              <a:latin typeface="+mn-ea"/>
            </a:endParaRPr>
          </a:p>
          <a:p>
            <a:pPr>
              <a:spcBef>
                <a:spcPct val="0"/>
              </a:spcBef>
            </a:pPr>
            <a:endParaRPr kumimoji="1" lang="en-US" altLang="zh-CN" b="1">
              <a:latin typeface="+mn-ea"/>
            </a:endParaRPr>
          </a:p>
          <a:p>
            <a:pPr>
              <a:spcBef>
                <a:spcPct val="0"/>
              </a:spcBef>
            </a:pPr>
            <a:r>
              <a:rPr kumimoji="1" lang="zh-CN" altLang="en-US" b="1">
                <a:latin typeface="+mn-ea"/>
              </a:rPr>
              <a:t>要求：</a:t>
            </a:r>
            <a:r>
              <a:rPr lang="zh-CN" altLang="en-US"/>
              <a:t>将数组 </a:t>
            </a:r>
            <a:r>
              <a:rPr lang="en-US" altLang="zh-CN"/>
              <a:t>{53, 3, 542, 748, 14, 214 } </a:t>
            </a:r>
            <a:r>
              <a:rPr lang="zh-CN" altLang="en-US"/>
              <a:t>使用基数排序</a:t>
            </a:r>
            <a:r>
              <a:rPr lang="en-US" altLang="zh-CN"/>
              <a:t>, </a:t>
            </a:r>
            <a:r>
              <a:rPr lang="zh-CN" altLang="en-US"/>
              <a:t>进行升序排序</a:t>
            </a:r>
            <a:endParaRPr lang="en-US" altLang="zh-CN"/>
          </a:p>
          <a:p>
            <a:pPr>
              <a:spcBef>
                <a:spcPct val="0"/>
              </a:spcBef>
            </a:pPr>
            <a:r>
              <a:rPr kumimoji="1" lang="zh-CN" altLang="en-US" b="1">
                <a:latin typeface="+mn-ea"/>
              </a:rPr>
              <a:t>思路分析：</a:t>
            </a:r>
            <a:r>
              <a:rPr kumimoji="1" lang="zh-CN" altLang="en-US">
                <a:latin typeface="+mn-ea"/>
              </a:rPr>
              <a:t>前面的图文已经讲明确</a:t>
            </a:r>
            <a:endParaRPr kumimoji="1" lang="en-US" altLang="zh-CN">
              <a:latin typeface="+mn-ea"/>
            </a:endParaRPr>
          </a:p>
          <a:p>
            <a:pPr>
              <a:spcBef>
                <a:spcPct val="0"/>
              </a:spcBef>
            </a:pPr>
            <a:r>
              <a:rPr kumimoji="1" lang="zh-CN" altLang="en-US" b="1">
                <a:latin typeface="+mn-ea"/>
              </a:rPr>
              <a:t>代码实现：</a:t>
            </a:r>
            <a:r>
              <a:rPr kumimoji="1" lang="zh-CN" altLang="en-US">
                <a:latin typeface="+mn-ea"/>
              </a:rPr>
              <a:t>看老师演示</a:t>
            </a:r>
            <a:endParaRPr kumimoji="1" lang="en-US" altLang="zh-CN">
              <a:latin typeface="+mn-ea"/>
            </a:endParaRPr>
          </a:p>
          <a:p>
            <a:pPr>
              <a:spcBef>
                <a:spcPct val="0"/>
              </a:spcBef>
            </a:pPr>
            <a:endParaRPr kumimoji="1" lang="en-US" altLang="zh-CN">
              <a:latin typeface="+mn-ea"/>
            </a:endParaRPr>
          </a:p>
          <a:p>
            <a:pPr>
              <a:spcBef>
                <a:spcPct val="0"/>
              </a:spcBef>
            </a:pPr>
            <a:r>
              <a:rPr kumimoji="1" lang="zh-CN" altLang="en-US" b="1">
                <a:solidFill>
                  <a:srgbClr val="0070C0"/>
                </a:solidFill>
                <a:latin typeface="+mn-ea"/>
              </a:rPr>
              <a:t>基数排序的说明</a:t>
            </a:r>
            <a:r>
              <a:rPr kumimoji="1" lang="en-US" altLang="zh-CN" b="1">
                <a:solidFill>
                  <a:srgbClr val="0070C0"/>
                </a:solidFill>
                <a:latin typeface="+mn-ea"/>
              </a:rPr>
              <a:t>:</a:t>
            </a:r>
          </a:p>
          <a:p>
            <a:pPr marL="342900" indent="-342900">
              <a:spcBef>
                <a:spcPct val="0"/>
              </a:spcBef>
              <a:buAutoNum type="arabicParenR"/>
            </a:pPr>
            <a:r>
              <a:rPr kumimoji="1" lang="zh-CN" altLang="en-US">
                <a:latin typeface="+mn-ea"/>
              </a:rPr>
              <a:t>基数排序是对传统桶排序的扩展，速度很快</a:t>
            </a:r>
            <a:r>
              <a:rPr kumimoji="1" lang="en-US" altLang="zh-CN">
                <a:latin typeface="+mn-ea"/>
              </a:rPr>
              <a:t>.</a:t>
            </a:r>
          </a:p>
          <a:p>
            <a:pPr marL="342900" indent="-342900">
              <a:spcBef>
                <a:spcPct val="0"/>
              </a:spcBef>
              <a:buAutoNum type="arabicParenR"/>
            </a:pPr>
            <a:r>
              <a:rPr kumimoji="1" lang="zh-CN" altLang="en-US">
                <a:latin typeface="+mn-ea"/>
              </a:rPr>
              <a:t>基数排序是经典的空间换时间的方式，占用内存很大</a:t>
            </a:r>
            <a:r>
              <a:rPr kumimoji="1" lang="en-US" altLang="zh-CN">
                <a:latin typeface="+mn-ea"/>
              </a:rPr>
              <a:t>, </a:t>
            </a:r>
            <a:r>
              <a:rPr kumimoji="1" lang="zh-CN" altLang="en-US">
                <a:latin typeface="+mn-ea"/>
              </a:rPr>
              <a:t>当对海量数据排序时，容易造成 </a:t>
            </a:r>
            <a:r>
              <a:rPr lang="en-US" altLang="zh-CN"/>
              <a:t>OutOfMemoryError </a:t>
            </a:r>
            <a:r>
              <a:rPr lang="zh-CN" altLang="en-US"/>
              <a:t>。</a:t>
            </a:r>
            <a:endParaRPr lang="en-US" altLang="zh-CN"/>
          </a:p>
          <a:p>
            <a:pPr marL="342900" indent="-342900">
              <a:spcBef>
                <a:spcPct val="0"/>
              </a:spcBef>
              <a:buAutoNum type="arabicParenR"/>
            </a:pPr>
            <a:r>
              <a:rPr kumimoji="1" lang="zh-CN" altLang="en-US">
                <a:latin typeface="+mn-ea"/>
              </a:rPr>
              <a:t>基数排序时稳定的。</a:t>
            </a:r>
            <a:r>
              <a:rPr kumimoji="1" lang="en-US" altLang="zh-CN">
                <a:latin typeface="+mn-ea"/>
              </a:rPr>
              <a:t>[</a:t>
            </a:r>
            <a:r>
              <a:rPr kumimoji="1" lang="zh-CN" altLang="en-US" sz="1400">
                <a:latin typeface="+mn-ea"/>
              </a:rPr>
              <a:t>注</a:t>
            </a:r>
            <a:r>
              <a:rPr kumimoji="1" lang="en-US" altLang="zh-CN" sz="1400">
                <a:latin typeface="+mn-ea"/>
              </a:rPr>
              <a:t>:</a:t>
            </a:r>
            <a:r>
              <a:rPr lang="zh-CN" altLang="en-US" sz="1400"/>
              <a:t>假定在待排序的记录序列中，存在多个具有相同的关键字的记录，若经过排序，这些记录的相对次序保持不变，即在原序列中，</a:t>
            </a:r>
            <a:r>
              <a:rPr lang="en-US" altLang="zh-CN" sz="1400"/>
              <a:t>r[i]=r[j]</a:t>
            </a:r>
            <a:r>
              <a:rPr lang="zh-CN" altLang="en-US" sz="1400"/>
              <a:t>，且</a:t>
            </a:r>
            <a:r>
              <a:rPr lang="en-US" altLang="zh-CN" sz="1400"/>
              <a:t>r[i]</a:t>
            </a:r>
            <a:r>
              <a:rPr lang="zh-CN" altLang="en-US" sz="1400"/>
              <a:t>在</a:t>
            </a:r>
            <a:r>
              <a:rPr lang="en-US" altLang="zh-CN" sz="1400"/>
              <a:t>r[j]</a:t>
            </a:r>
            <a:r>
              <a:rPr lang="zh-CN" altLang="en-US" sz="1400"/>
              <a:t>之前，而在排序后的序列中，</a:t>
            </a:r>
            <a:r>
              <a:rPr lang="en-US" altLang="zh-CN" sz="1400"/>
              <a:t>r[i]</a:t>
            </a:r>
            <a:r>
              <a:rPr lang="zh-CN" altLang="en-US" sz="1400"/>
              <a:t>仍在</a:t>
            </a:r>
            <a:r>
              <a:rPr lang="en-US" altLang="zh-CN" sz="1400"/>
              <a:t>r[j]</a:t>
            </a:r>
            <a:r>
              <a:rPr lang="zh-CN" altLang="en-US" sz="1400"/>
              <a:t>之前，</a:t>
            </a:r>
            <a:r>
              <a:rPr lang="zh-CN" altLang="en-US" sz="1400" b="1">
                <a:solidFill>
                  <a:srgbClr val="DA0000"/>
                </a:solidFill>
              </a:rPr>
              <a:t>则称这种排序算法是稳定的；否则称为不稳定的</a:t>
            </a:r>
            <a:r>
              <a:rPr kumimoji="1" lang="en-US" altLang="zh-CN">
                <a:latin typeface="+mn-ea"/>
              </a:rPr>
              <a:t>]</a:t>
            </a:r>
          </a:p>
          <a:p>
            <a:pPr marL="342900" indent="-342900">
              <a:spcBef>
                <a:spcPct val="0"/>
              </a:spcBef>
              <a:buAutoNum type="arabicParenR"/>
            </a:pPr>
            <a:r>
              <a:rPr lang="zh-CN" altLang="en-US" b="1"/>
              <a:t>有负数的数组，我们不用基数排序来进行排序</a:t>
            </a:r>
            <a:r>
              <a:rPr lang="en-US" altLang="zh-CN" b="1"/>
              <a:t>, </a:t>
            </a:r>
            <a:r>
              <a:rPr lang="zh-CN" altLang="en-US" b="1"/>
              <a:t>如果要支持负数，参考</a:t>
            </a:r>
            <a:r>
              <a:rPr lang="en-US" altLang="zh-CN" b="1"/>
              <a:t>: </a:t>
            </a:r>
            <a:r>
              <a:rPr lang="en-US" altLang="zh-CN" b="1">
                <a:hlinkClick r:id="rId4"/>
              </a:rPr>
              <a:t>https://code.i-harness.com/zh-CN/q/e98fa9</a:t>
            </a:r>
            <a:r>
              <a:rPr lang="en-US" altLang="zh-CN" b="1"/>
              <a:t> </a:t>
            </a:r>
            <a:endParaRPr kumimoji="1" lang="en-US" altLang="zh-CN">
              <a:latin typeface="+mn-ea"/>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666194117"/>
              </p:ext>
            </p:extLst>
          </p:nvPr>
        </p:nvGraphicFramePr>
        <p:xfrm>
          <a:off x="7290717" y="2664271"/>
          <a:ext cx="854876" cy="498029"/>
        </p:xfrm>
        <a:graphic>
          <a:graphicData uri="http://schemas.openxmlformats.org/presentationml/2006/ole">
            <mc:AlternateContent xmlns:mc="http://schemas.openxmlformats.org/markup-compatibility/2006">
              <mc:Choice xmlns:v="urn:schemas-microsoft-com:vml" Requires="v">
                <p:oleObj spid="_x0000_s85115" name="包装程序外壳对象" showAsIcon="1" r:id="rId5" imgW="1220400" imgH="711360" progId="Package">
                  <p:embed/>
                </p:oleObj>
              </mc:Choice>
              <mc:Fallback>
                <p:oleObj name="包装程序外壳对象" showAsIcon="1" r:id="rId5" imgW="1220400" imgH="711360" progId="Package">
                  <p:embed/>
                  <p:pic>
                    <p:nvPicPr>
                      <p:cNvPr id="0" name=""/>
                      <p:cNvPicPr/>
                      <p:nvPr/>
                    </p:nvPicPr>
                    <p:blipFill>
                      <a:blip r:embed="rId6"/>
                      <a:stretch>
                        <a:fillRect/>
                      </a:stretch>
                    </p:blipFill>
                    <p:spPr>
                      <a:xfrm>
                        <a:off x="7290717" y="2664271"/>
                        <a:ext cx="854876" cy="498029"/>
                      </a:xfrm>
                      <a:prstGeom prst="rect">
                        <a:avLst/>
                      </a:prstGeom>
                    </p:spPr>
                  </p:pic>
                </p:oleObj>
              </mc:Fallback>
            </mc:AlternateContent>
          </a:graphicData>
        </a:graphic>
      </p:graphicFrame>
    </p:spTree>
    <p:extLst>
      <p:ext uri="{BB962C8B-B14F-4D97-AF65-F5344CB8AC3E}">
        <p14:creationId xmlns:p14="http://schemas.microsoft.com/office/powerpoint/2010/main" val="3037523101"/>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常用排序算法总结和对比</a:t>
            </a:r>
            <a:endParaRPr lang="en-US" altLang="zh-CN" sz="2200" b="1"/>
          </a:p>
        </p:txBody>
      </p:sp>
      <p:sp>
        <p:nvSpPr>
          <p:cNvPr id="2" name="TextBox 1"/>
          <p:cNvSpPr txBox="1"/>
          <p:nvPr/>
        </p:nvSpPr>
        <p:spPr>
          <a:xfrm>
            <a:off x="665981" y="1224111"/>
            <a:ext cx="8136904" cy="677108"/>
          </a:xfrm>
          <a:prstGeom prst="rect">
            <a:avLst/>
          </a:prstGeom>
          <a:noFill/>
        </p:spPr>
        <p:txBody>
          <a:bodyPr wrap="square" rtlCol="0">
            <a:spAutoFit/>
          </a:bodyPr>
          <a:lstStyle/>
          <a:p>
            <a:pPr>
              <a:spcBef>
                <a:spcPct val="0"/>
              </a:spcBef>
            </a:pPr>
            <a:r>
              <a:rPr kumimoji="1" lang="zh-CN" altLang="en-US" sz="2000" b="1">
                <a:solidFill>
                  <a:srgbClr val="0070C0"/>
                </a:solidFill>
                <a:latin typeface="+mn-ea"/>
              </a:rPr>
              <a:t>常用排序</a:t>
            </a:r>
            <a:r>
              <a:rPr lang="zh-CN" altLang="en-US" sz="2000" b="1">
                <a:solidFill>
                  <a:srgbClr val="0070C0"/>
                </a:solidFill>
              </a:rPr>
              <a:t>算法对比</a:t>
            </a:r>
            <a:endParaRPr kumimoji="1" lang="en-US" altLang="zh-CN" sz="2000" b="1">
              <a:solidFill>
                <a:srgbClr val="0070C0"/>
              </a:solidFill>
              <a:latin typeface="+mn-ea"/>
            </a:endParaRPr>
          </a:p>
          <a:p>
            <a:pPr>
              <a:spcBef>
                <a:spcPct val="0"/>
              </a:spcBef>
            </a:pPr>
            <a:endParaRPr kumimoji="1" lang="en-US" altLang="zh-CN">
              <a:latin typeface="+mn-ea"/>
            </a:endParaRPr>
          </a:p>
        </p:txBody>
      </p:sp>
      <p:pic>
        <p:nvPicPr>
          <p:cNvPr id="870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1925" y="1859368"/>
            <a:ext cx="5876925" cy="3590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5994573" y="792063"/>
            <a:ext cx="3384376" cy="4678204"/>
          </a:xfrm>
          <a:prstGeom prst="rect">
            <a:avLst/>
          </a:prstGeom>
          <a:solidFill>
            <a:schemeClr val="bg1">
              <a:lumMod val="95000"/>
            </a:schemeClr>
          </a:solidFill>
        </p:spPr>
        <p:txBody>
          <a:bodyPr wrap="square" rtlCol="0">
            <a:spAutoFit/>
          </a:bodyPr>
          <a:lstStyle/>
          <a:p>
            <a:r>
              <a:rPr lang="zh-CN" altLang="en-US" sz="1600" b="1"/>
              <a:t>相关术语解释：</a:t>
            </a:r>
            <a:endParaRPr lang="en-US" altLang="zh-CN" sz="1600" b="1"/>
          </a:p>
          <a:p>
            <a:endParaRPr lang="en-US" altLang="zh-CN" sz="1600" b="1"/>
          </a:p>
          <a:p>
            <a:pPr marL="342900" indent="-342900">
              <a:buAutoNum type="arabicParenR"/>
            </a:pPr>
            <a:r>
              <a:rPr lang="zh-CN" altLang="en-US" sz="1400" b="1"/>
              <a:t>稳定</a:t>
            </a:r>
            <a:r>
              <a:rPr lang="zh-CN" altLang="en-US" sz="1400"/>
              <a:t>：如果</a:t>
            </a:r>
            <a:r>
              <a:rPr lang="en-US" altLang="zh-CN" sz="1400"/>
              <a:t>a</a:t>
            </a:r>
            <a:r>
              <a:rPr lang="zh-CN" altLang="en-US" sz="1400"/>
              <a:t>原本在</a:t>
            </a:r>
            <a:r>
              <a:rPr lang="en-US" altLang="zh-CN" sz="1400"/>
              <a:t>b</a:t>
            </a:r>
            <a:r>
              <a:rPr lang="zh-CN" altLang="en-US" sz="1400"/>
              <a:t>前面，而</a:t>
            </a:r>
            <a:r>
              <a:rPr lang="en-US" altLang="zh-CN" sz="1400"/>
              <a:t>a=b</a:t>
            </a:r>
            <a:r>
              <a:rPr lang="zh-CN" altLang="en-US" sz="1400"/>
              <a:t>，排序之后</a:t>
            </a:r>
            <a:r>
              <a:rPr lang="en-US" altLang="zh-CN" sz="1400"/>
              <a:t>a</a:t>
            </a:r>
            <a:r>
              <a:rPr lang="zh-CN" altLang="en-US" sz="1400"/>
              <a:t>仍然在</a:t>
            </a:r>
            <a:r>
              <a:rPr lang="en-US" altLang="zh-CN" sz="1400"/>
              <a:t>b</a:t>
            </a:r>
            <a:r>
              <a:rPr lang="zh-CN" altLang="en-US" sz="1400"/>
              <a:t>的前面；</a:t>
            </a:r>
            <a:endParaRPr lang="en-US" altLang="zh-CN" sz="1400"/>
          </a:p>
          <a:p>
            <a:pPr marL="342900" indent="-342900">
              <a:buAutoNum type="arabicParenR"/>
            </a:pPr>
            <a:r>
              <a:rPr lang="zh-CN" altLang="en-US" sz="1400" b="1"/>
              <a:t>不稳定</a:t>
            </a:r>
            <a:r>
              <a:rPr lang="zh-CN" altLang="en-US" sz="1400"/>
              <a:t>：如果</a:t>
            </a:r>
            <a:r>
              <a:rPr lang="en-US" altLang="zh-CN" sz="1400"/>
              <a:t>a</a:t>
            </a:r>
            <a:r>
              <a:rPr lang="zh-CN" altLang="en-US" sz="1400"/>
              <a:t>原本在</a:t>
            </a:r>
            <a:r>
              <a:rPr lang="en-US" altLang="zh-CN" sz="1400"/>
              <a:t>b</a:t>
            </a:r>
            <a:r>
              <a:rPr lang="zh-CN" altLang="en-US" sz="1400"/>
              <a:t>的前面，而</a:t>
            </a:r>
            <a:r>
              <a:rPr lang="en-US" altLang="zh-CN" sz="1400"/>
              <a:t>a=b</a:t>
            </a:r>
            <a:r>
              <a:rPr lang="zh-CN" altLang="en-US" sz="1400"/>
              <a:t>，排序之后</a:t>
            </a:r>
            <a:r>
              <a:rPr lang="en-US" altLang="zh-CN" sz="1400"/>
              <a:t>a</a:t>
            </a:r>
            <a:r>
              <a:rPr lang="zh-CN" altLang="en-US" sz="1400"/>
              <a:t>可能会出现在</a:t>
            </a:r>
            <a:r>
              <a:rPr lang="en-US" altLang="zh-CN" sz="1400"/>
              <a:t>b</a:t>
            </a:r>
            <a:r>
              <a:rPr lang="zh-CN" altLang="en-US" sz="1400"/>
              <a:t>的后面；</a:t>
            </a:r>
            <a:endParaRPr lang="en-US" altLang="zh-CN" sz="1400"/>
          </a:p>
          <a:p>
            <a:pPr marL="342900" indent="-342900">
              <a:buAutoNum type="arabicParenR"/>
            </a:pPr>
            <a:r>
              <a:rPr lang="zh-CN" altLang="en-US" sz="1400" b="1"/>
              <a:t>内排序</a:t>
            </a:r>
            <a:r>
              <a:rPr lang="zh-CN" altLang="en-US" sz="1400"/>
              <a:t>：所有排序操作都在内存中完成；</a:t>
            </a:r>
            <a:endParaRPr lang="en-US" altLang="zh-CN" sz="1400"/>
          </a:p>
          <a:p>
            <a:pPr marL="342900" indent="-342900">
              <a:buAutoNum type="arabicParenR"/>
            </a:pPr>
            <a:r>
              <a:rPr lang="zh-CN" altLang="en-US" sz="1400" b="1"/>
              <a:t>外排序</a:t>
            </a:r>
            <a:r>
              <a:rPr lang="zh-CN" altLang="en-US" sz="1400"/>
              <a:t>：由于数据太大，因此把数据放在磁盘中，而排序通过磁盘和内存的数据传输才能进行；</a:t>
            </a:r>
            <a:endParaRPr lang="en-US" altLang="zh-CN" sz="1400"/>
          </a:p>
          <a:p>
            <a:pPr marL="342900" indent="-342900">
              <a:buAutoNum type="arabicParenR"/>
            </a:pPr>
            <a:endParaRPr lang="en-US" altLang="zh-CN" sz="1400"/>
          </a:p>
          <a:p>
            <a:pPr marL="342900" indent="-342900">
              <a:buAutoNum type="arabicParenR"/>
            </a:pPr>
            <a:r>
              <a:rPr lang="zh-CN" altLang="en-US" sz="1400" b="1"/>
              <a:t>时间复杂度：</a:t>
            </a:r>
            <a:r>
              <a:rPr lang="zh-CN" altLang="en-US" sz="1400"/>
              <a:t> 一个算法执行所耗费的时间。</a:t>
            </a:r>
            <a:endParaRPr lang="en-US" altLang="zh-CN" sz="1400"/>
          </a:p>
          <a:p>
            <a:pPr marL="342900" indent="-342900">
              <a:buAutoNum type="arabicParenR"/>
            </a:pPr>
            <a:r>
              <a:rPr lang="zh-CN" altLang="en-US" sz="1400" b="1"/>
              <a:t>空间复杂度</a:t>
            </a:r>
            <a:r>
              <a:rPr lang="zh-CN" altLang="en-US" sz="1400"/>
              <a:t>：运行完一个程序所需内存的大小。</a:t>
            </a:r>
            <a:endParaRPr lang="en-US" altLang="zh-CN" sz="1400"/>
          </a:p>
          <a:p>
            <a:pPr marL="342900" indent="-342900">
              <a:buAutoNum type="arabicParenR"/>
            </a:pPr>
            <a:r>
              <a:rPr lang="en-US" altLang="zh-CN" sz="1400" b="1"/>
              <a:t>n: </a:t>
            </a:r>
            <a:r>
              <a:rPr lang="zh-CN" altLang="en-US" sz="1400"/>
              <a:t>数据规模</a:t>
            </a:r>
            <a:endParaRPr lang="en-US" altLang="zh-CN" sz="1400"/>
          </a:p>
          <a:p>
            <a:pPr marL="342900" indent="-342900">
              <a:buAutoNum type="arabicParenR"/>
            </a:pPr>
            <a:r>
              <a:rPr lang="en-US" altLang="zh-CN" sz="1400" b="1"/>
              <a:t>k: </a:t>
            </a:r>
            <a:r>
              <a:rPr lang="en-US" altLang="zh-CN" sz="1400"/>
              <a:t>“</a:t>
            </a:r>
            <a:r>
              <a:rPr lang="zh-CN" altLang="en-US" sz="1400"/>
              <a:t>桶”的个数</a:t>
            </a:r>
            <a:endParaRPr lang="en-US" altLang="zh-CN" sz="1400"/>
          </a:p>
          <a:p>
            <a:pPr marL="342900" indent="-342900">
              <a:buAutoNum type="arabicParenR"/>
            </a:pPr>
            <a:r>
              <a:rPr lang="en-US" altLang="zh-CN" sz="1400" b="1"/>
              <a:t>In-place: </a:t>
            </a:r>
            <a:r>
              <a:rPr lang="zh-CN" altLang="en-US" sz="1400"/>
              <a:t>   不占用额外内存</a:t>
            </a:r>
            <a:endParaRPr lang="en-US" altLang="zh-CN" sz="1400"/>
          </a:p>
          <a:p>
            <a:pPr marL="342900" indent="-342900">
              <a:buAutoNum type="arabicParenR"/>
            </a:pPr>
            <a:r>
              <a:rPr lang="en-US" altLang="zh-CN" sz="1400" b="1"/>
              <a:t>Out-place: </a:t>
            </a:r>
            <a:r>
              <a:rPr lang="zh-CN" altLang="en-US" sz="1400"/>
              <a:t>占用额外内存</a:t>
            </a:r>
          </a:p>
        </p:txBody>
      </p:sp>
    </p:spTree>
    <p:extLst>
      <p:ext uri="{BB962C8B-B14F-4D97-AF65-F5344CB8AC3E}">
        <p14:creationId xmlns:p14="http://schemas.microsoft.com/office/powerpoint/2010/main" val="4041855600"/>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21965" y="1152103"/>
            <a:ext cx="8496944" cy="3939540"/>
          </a:xfrm>
          <a:prstGeom prst="rect">
            <a:avLst/>
          </a:prstGeom>
          <a:solidFill>
            <a:schemeClr val="bg1">
              <a:lumMod val="95000"/>
            </a:schemeClr>
          </a:solidFill>
        </p:spPr>
        <p:txBody>
          <a:bodyPr wrap="square" rtlCol="0">
            <a:spAutoFit/>
          </a:bodyPr>
          <a:lstStyle/>
          <a:p>
            <a:endParaRPr lang="en-US" altLang="zh-CN"/>
          </a:p>
          <a:p>
            <a:endParaRPr lang="en-US" altLang="zh-CN"/>
          </a:p>
          <a:p>
            <a:endParaRPr lang="en-US" altLang="zh-CN"/>
          </a:p>
          <a:p>
            <a:endParaRPr lang="en-US" altLang="zh-CN"/>
          </a:p>
          <a:p>
            <a:endParaRPr lang="en-US" altLang="zh-CN"/>
          </a:p>
          <a:p>
            <a:endParaRPr lang="en-US" altLang="zh-CN"/>
          </a:p>
          <a:p>
            <a:endParaRPr lang="en-US" altLang="zh-CN"/>
          </a:p>
          <a:p>
            <a:endParaRPr lang="en-US" altLang="zh-CN"/>
          </a:p>
          <a:p>
            <a:endParaRPr lang="en-US" altLang="zh-CN"/>
          </a:p>
          <a:p>
            <a:endParaRPr lang="en-US" altLang="zh-CN"/>
          </a:p>
          <a:p>
            <a:r>
              <a:rPr lang="zh-CN" altLang="en-US" sz="2800" b="1"/>
              <a:t>数据结构和算法</a:t>
            </a:r>
            <a:endParaRPr lang="en-US" altLang="zh-CN" sz="2800" b="1"/>
          </a:p>
          <a:p>
            <a:r>
              <a:rPr lang="en-US" altLang="zh-CN" sz="2400" b="1">
                <a:solidFill>
                  <a:schemeClr val="bg1">
                    <a:lumMod val="65000"/>
                  </a:schemeClr>
                </a:solidFill>
              </a:rPr>
              <a:t>--</a:t>
            </a:r>
            <a:r>
              <a:rPr lang="zh-CN" altLang="en-US" sz="2400" b="1">
                <a:solidFill>
                  <a:schemeClr val="bg1">
                    <a:lumMod val="65000"/>
                  </a:schemeClr>
                </a:solidFill>
              </a:rPr>
              <a:t>查找算法</a:t>
            </a:r>
            <a:endParaRPr lang="en-US" altLang="zh-CN" sz="2400" b="1">
              <a:solidFill>
                <a:schemeClr val="bg1">
                  <a:lumMod val="65000"/>
                </a:schemeClr>
              </a:solidFill>
            </a:endParaRPr>
          </a:p>
          <a:p>
            <a:endParaRPr lang="zh-CN" altLang="en-US"/>
          </a:p>
        </p:txBody>
      </p:sp>
    </p:spTree>
    <p:extLst>
      <p:ext uri="{BB962C8B-B14F-4D97-AF65-F5344CB8AC3E}">
        <p14:creationId xmlns:p14="http://schemas.microsoft.com/office/powerpoint/2010/main" val="2220493216"/>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9"/>
          <p:cNvSpPr txBox="1">
            <a:spLocks noChangeArrowheads="1"/>
          </p:cNvSpPr>
          <p:nvPr/>
        </p:nvSpPr>
        <p:spPr bwMode="auto">
          <a:xfrm>
            <a:off x="467544" y="755071"/>
            <a:ext cx="8335341" cy="289002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kumimoji="1" lang="zh-CN" altLang="en-US" sz="2200" b="1">
                <a:ea typeface="楷体_GB2312" pitchFamily="49" charset="-122"/>
              </a:rPr>
              <a:t>查找算法介绍</a:t>
            </a:r>
            <a:endParaRPr lang="en-US" altLang="zh-CN" sz="2200" b="1"/>
          </a:p>
          <a:p>
            <a:endParaRPr kumimoji="1" lang="en-US" altLang="zh-CN" sz="1800" b="1">
              <a:latin typeface="楷体_GB2312" pitchFamily="49" charset="-122"/>
              <a:ea typeface="楷体_GB2312" pitchFamily="49" charset="-122"/>
            </a:endParaRPr>
          </a:p>
          <a:p>
            <a:r>
              <a:rPr kumimoji="1" lang="en-US" altLang="zh-CN" sz="1800" b="1">
                <a:latin typeface="楷体_GB2312" pitchFamily="49" charset="-122"/>
                <a:ea typeface="楷体_GB2312" pitchFamily="49" charset="-122"/>
              </a:rPr>
              <a:t>	</a:t>
            </a:r>
            <a:r>
              <a:rPr kumimoji="1" lang="zh-CN" altLang="en-US" sz="1800" b="1">
                <a:latin typeface="楷体_GB2312" pitchFamily="49" charset="-122"/>
                <a:ea typeface="楷体_GB2312" pitchFamily="49" charset="-122"/>
              </a:rPr>
              <a:t>在</a:t>
            </a:r>
            <a:r>
              <a:rPr kumimoji="1" lang="en-US" altLang="zh-CN" sz="1800" b="1">
                <a:latin typeface="楷体_GB2312" pitchFamily="49" charset="-122"/>
                <a:ea typeface="楷体_GB2312" pitchFamily="49" charset="-122"/>
              </a:rPr>
              <a:t>java</a:t>
            </a:r>
            <a:r>
              <a:rPr kumimoji="1" lang="zh-CN" altLang="en-US" sz="1800" b="1">
                <a:latin typeface="楷体_GB2312" pitchFamily="49" charset="-122"/>
                <a:ea typeface="楷体_GB2312" pitchFamily="49" charset="-122"/>
              </a:rPr>
              <a:t>中，我们常用的查找有四种</a:t>
            </a:r>
            <a:r>
              <a:rPr kumimoji="1" lang="en-US" altLang="zh-CN" sz="1800" b="1">
                <a:latin typeface="楷体_GB2312" pitchFamily="49" charset="-122"/>
                <a:ea typeface="楷体_GB2312" pitchFamily="49" charset="-122"/>
              </a:rPr>
              <a:t>:</a:t>
            </a:r>
          </a:p>
          <a:p>
            <a:r>
              <a:rPr kumimoji="1" lang="en-US" altLang="zh-CN" sz="1800" b="1">
                <a:latin typeface="楷体_GB2312" pitchFamily="49" charset="-122"/>
                <a:ea typeface="楷体_GB2312" pitchFamily="49" charset="-122"/>
              </a:rPr>
              <a:t>	1) </a:t>
            </a:r>
            <a:r>
              <a:rPr kumimoji="1" lang="zh-CN" altLang="en-US" sz="1800" b="1">
                <a:latin typeface="楷体_GB2312" pitchFamily="49" charset="-122"/>
                <a:ea typeface="楷体_GB2312" pitchFamily="49" charset="-122"/>
              </a:rPr>
              <a:t>顺序</a:t>
            </a:r>
            <a:r>
              <a:rPr kumimoji="1" lang="en-US" altLang="zh-CN" sz="1800" b="1">
                <a:latin typeface="楷体_GB2312" pitchFamily="49" charset="-122"/>
                <a:ea typeface="楷体_GB2312" pitchFamily="49" charset="-122"/>
              </a:rPr>
              <a:t>(</a:t>
            </a:r>
            <a:r>
              <a:rPr kumimoji="1" lang="zh-CN" altLang="en-US" sz="1800" b="1">
                <a:latin typeface="楷体_GB2312" pitchFamily="49" charset="-122"/>
                <a:ea typeface="楷体_GB2312" pitchFamily="49" charset="-122"/>
              </a:rPr>
              <a:t>线性</a:t>
            </a:r>
            <a:r>
              <a:rPr kumimoji="1" lang="en-US" altLang="zh-CN" sz="1800" b="1">
                <a:latin typeface="楷体_GB2312" pitchFamily="49" charset="-122"/>
                <a:ea typeface="楷体_GB2312" pitchFamily="49" charset="-122"/>
              </a:rPr>
              <a:t>)</a:t>
            </a:r>
            <a:r>
              <a:rPr kumimoji="1" lang="zh-CN" altLang="en-US" sz="1800" b="1">
                <a:latin typeface="楷体_GB2312" pitchFamily="49" charset="-122"/>
                <a:ea typeface="楷体_GB2312" pitchFamily="49" charset="-122"/>
              </a:rPr>
              <a:t>查找</a:t>
            </a:r>
          </a:p>
          <a:p>
            <a:r>
              <a:rPr kumimoji="1" lang="zh-CN" altLang="en-US" sz="1800" b="1">
                <a:latin typeface="楷体_GB2312" pitchFamily="49" charset="-122"/>
                <a:ea typeface="楷体_GB2312" pitchFamily="49" charset="-122"/>
              </a:rPr>
              <a:t>	</a:t>
            </a:r>
            <a:r>
              <a:rPr kumimoji="1" lang="en-US" altLang="zh-CN" sz="1800" b="1">
                <a:latin typeface="楷体_GB2312" pitchFamily="49" charset="-122"/>
                <a:ea typeface="楷体_GB2312" pitchFamily="49" charset="-122"/>
              </a:rPr>
              <a:t>2) </a:t>
            </a:r>
            <a:r>
              <a:rPr kumimoji="1" lang="zh-CN" altLang="en-US" sz="1800" b="1">
                <a:latin typeface="楷体_GB2312" pitchFamily="49" charset="-122"/>
                <a:ea typeface="楷体_GB2312" pitchFamily="49" charset="-122"/>
              </a:rPr>
              <a:t>二分查找</a:t>
            </a:r>
            <a:r>
              <a:rPr kumimoji="1" lang="en-US" altLang="zh-CN" sz="1800" b="1">
                <a:latin typeface="楷体_GB2312" pitchFamily="49" charset="-122"/>
                <a:ea typeface="楷体_GB2312" pitchFamily="49" charset="-122"/>
              </a:rPr>
              <a:t>/</a:t>
            </a:r>
            <a:r>
              <a:rPr kumimoji="1" lang="zh-CN" altLang="en-US" sz="1800" b="1">
                <a:latin typeface="楷体_GB2312" pitchFamily="49" charset="-122"/>
                <a:ea typeface="楷体_GB2312" pitchFamily="49" charset="-122"/>
              </a:rPr>
              <a:t>折半查找</a:t>
            </a:r>
            <a:endParaRPr kumimoji="1" lang="en-US" altLang="zh-CN" sz="1800" b="1">
              <a:latin typeface="楷体_GB2312" pitchFamily="49" charset="-122"/>
              <a:ea typeface="楷体_GB2312" pitchFamily="49" charset="-122"/>
            </a:endParaRPr>
          </a:p>
          <a:p>
            <a:r>
              <a:rPr kumimoji="1" lang="en-US" altLang="zh-CN" sz="1800" b="1">
                <a:latin typeface="楷体_GB2312" pitchFamily="49" charset="-122"/>
                <a:ea typeface="楷体_GB2312" pitchFamily="49" charset="-122"/>
              </a:rPr>
              <a:t>   3) </a:t>
            </a:r>
            <a:r>
              <a:rPr kumimoji="1" lang="zh-CN" altLang="en-US" sz="1800" b="1">
                <a:latin typeface="楷体_GB2312" pitchFamily="49" charset="-122"/>
                <a:ea typeface="楷体_GB2312" pitchFamily="49" charset="-122"/>
              </a:rPr>
              <a:t>插值查找</a:t>
            </a:r>
            <a:endParaRPr kumimoji="1" lang="en-US" altLang="zh-CN" sz="1800" b="1">
              <a:latin typeface="楷体_GB2312" pitchFamily="49" charset="-122"/>
              <a:ea typeface="楷体_GB2312" pitchFamily="49" charset="-122"/>
            </a:endParaRPr>
          </a:p>
          <a:p>
            <a:r>
              <a:rPr kumimoji="1" lang="en-US" altLang="zh-CN" sz="1800" b="1">
                <a:latin typeface="楷体_GB2312" pitchFamily="49" charset="-122"/>
                <a:ea typeface="楷体_GB2312" pitchFamily="49" charset="-122"/>
              </a:rPr>
              <a:t>   4) </a:t>
            </a:r>
            <a:r>
              <a:rPr kumimoji="1" lang="zh-CN" altLang="en-US" sz="1800" b="1">
                <a:latin typeface="楷体_GB2312" pitchFamily="49" charset="-122"/>
                <a:ea typeface="楷体_GB2312" pitchFamily="49" charset="-122"/>
              </a:rPr>
              <a:t>斐波那契查找</a:t>
            </a:r>
          </a:p>
          <a:p>
            <a:endParaRPr kumimoji="1" lang="en-US" altLang="zh-CN" sz="1800" b="1">
              <a:latin typeface="楷体_GB2312" pitchFamily="49" charset="-122"/>
              <a:ea typeface="楷体_GB2312" pitchFamily="49" charset="-122"/>
            </a:endParaRPr>
          </a:p>
          <a:p>
            <a:r>
              <a:rPr kumimoji="1" lang="en-US" altLang="zh-CN" sz="1800" b="1">
                <a:latin typeface="楷体_GB2312" pitchFamily="49" charset="-122"/>
                <a:ea typeface="楷体_GB2312" pitchFamily="49" charset="-122"/>
              </a:rPr>
              <a:t>   </a:t>
            </a:r>
            <a:endParaRPr kumimoji="1" lang="en-US" altLang="zh-CN" sz="1800" b="1">
              <a:solidFill>
                <a:srgbClr val="000000"/>
              </a:solidFill>
              <a:latin typeface="楷体_GB2312" pitchFamily="49" charset="-122"/>
              <a:ea typeface="楷体_GB2312" pitchFamily="49" charset="-122"/>
            </a:endParaRPr>
          </a:p>
          <a:p>
            <a:endParaRPr kumimoji="1" lang="en-US" altLang="zh-CN" sz="1800" b="1">
              <a:solidFill>
                <a:srgbClr val="000000"/>
              </a:solidFill>
              <a:latin typeface="楷体_GB2312" pitchFamily="49" charset="-122"/>
              <a:ea typeface="楷体_GB2312" pitchFamily="49" charset="-122"/>
            </a:endParaRPr>
          </a:p>
        </p:txBody>
      </p:sp>
    </p:spTree>
    <p:extLst>
      <p:ext uri="{BB962C8B-B14F-4D97-AF65-F5344CB8AC3E}">
        <p14:creationId xmlns:p14="http://schemas.microsoft.com/office/powerpoint/2010/main" val="3220647097"/>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9"/>
          <p:cNvSpPr txBox="1">
            <a:spLocks noChangeArrowheads="1"/>
          </p:cNvSpPr>
          <p:nvPr/>
        </p:nvSpPr>
        <p:spPr bwMode="auto">
          <a:xfrm>
            <a:off x="467544" y="755071"/>
            <a:ext cx="4374901" cy="3721019"/>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kumimoji="1" lang="zh-CN" altLang="en-US" sz="2200" b="1">
                <a:ea typeface="楷体_GB2312" pitchFamily="49" charset="-122"/>
              </a:rPr>
              <a:t>线性查找算法</a:t>
            </a:r>
            <a:endParaRPr lang="en-US" altLang="zh-CN" sz="2200" b="1"/>
          </a:p>
          <a:p>
            <a:endParaRPr kumimoji="1" lang="en-US" altLang="zh-CN" sz="1800" b="1">
              <a:latin typeface="楷体_GB2312" pitchFamily="49" charset="-122"/>
              <a:ea typeface="楷体_GB2312" pitchFamily="49" charset="-122"/>
            </a:endParaRPr>
          </a:p>
          <a:p>
            <a:r>
              <a:rPr kumimoji="1" lang="en-US" altLang="zh-CN" sz="1800" b="1">
                <a:latin typeface="楷体_GB2312" pitchFamily="49" charset="-122"/>
                <a:ea typeface="楷体_GB2312" pitchFamily="49" charset="-122"/>
              </a:rPr>
              <a:t>	</a:t>
            </a:r>
            <a:endParaRPr kumimoji="1" lang="en-US" altLang="zh-CN" sz="1800" b="1">
              <a:solidFill>
                <a:srgbClr val="0070C0"/>
              </a:solidFill>
              <a:latin typeface="楷体_GB2312" pitchFamily="49" charset="-122"/>
              <a:ea typeface="楷体_GB2312" pitchFamily="49" charset="-122"/>
            </a:endParaRPr>
          </a:p>
          <a:p>
            <a:r>
              <a:rPr kumimoji="1" lang="en-US" altLang="zh-CN" sz="1800" b="1">
                <a:latin typeface="楷体_GB2312" pitchFamily="49" charset="-122"/>
                <a:ea typeface="楷体_GB2312" pitchFamily="49" charset="-122"/>
              </a:rPr>
              <a:t>   </a:t>
            </a:r>
            <a:r>
              <a:rPr kumimoji="1" lang="zh-CN" altLang="en-US" sz="1800" b="1">
                <a:latin typeface="楷体_GB2312" pitchFamily="49" charset="-122"/>
                <a:ea typeface="楷体_GB2312" pitchFamily="49" charset="-122"/>
              </a:rPr>
              <a:t>有一个数列：</a:t>
            </a:r>
            <a:r>
              <a:rPr kumimoji="1" lang="en-US" altLang="zh-CN" sz="1800" b="1">
                <a:latin typeface="楷体_GB2312" pitchFamily="49" charset="-122"/>
                <a:ea typeface="楷体_GB2312" pitchFamily="49" charset="-122"/>
              </a:rPr>
              <a:t> {1,8, 10, 89, 1000, 1234} </a:t>
            </a:r>
            <a:r>
              <a:rPr kumimoji="1" lang="zh-CN" altLang="en-US" sz="1800" b="1">
                <a:latin typeface="楷体_GB2312" pitchFamily="49" charset="-122"/>
                <a:ea typeface="楷体_GB2312" pitchFamily="49" charset="-122"/>
              </a:rPr>
              <a:t>，判断数列中是否包含此名称</a:t>
            </a:r>
            <a:r>
              <a:rPr kumimoji="1" lang="en-US" altLang="zh-CN" sz="1800" b="1">
                <a:latin typeface="楷体_GB2312" pitchFamily="49" charset="-122"/>
                <a:ea typeface="楷体_GB2312" pitchFamily="49" charset="-122"/>
              </a:rPr>
              <a:t>【</a:t>
            </a:r>
            <a:r>
              <a:rPr kumimoji="1" lang="zh-CN" altLang="en-US" sz="1800" b="1">
                <a:latin typeface="楷体_GB2312" pitchFamily="49" charset="-122"/>
                <a:ea typeface="楷体_GB2312" pitchFamily="49" charset="-122"/>
              </a:rPr>
              <a:t>顺序查找</a:t>
            </a:r>
            <a:r>
              <a:rPr kumimoji="1" lang="en-US" altLang="zh-CN" sz="1800" b="1">
                <a:latin typeface="楷体_GB2312" pitchFamily="49" charset="-122"/>
                <a:ea typeface="楷体_GB2312" pitchFamily="49" charset="-122"/>
              </a:rPr>
              <a:t>】</a:t>
            </a:r>
            <a:r>
              <a:rPr kumimoji="1" lang="zh-CN" altLang="en-US" sz="1800" b="1">
                <a:latin typeface="楷体_GB2312" pitchFamily="49" charset="-122"/>
                <a:ea typeface="楷体_GB2312" pitchFamily="49" charset="-122"/>
              </a:rPr>
              <a:t> 要求</a:t>
            </a:r>
            <a:r>
              <a:rPr kumimoji="1" lang="en-US" altLang="zh-CN" sz="1800" b="1">
                <a:latin typeface="楷体_GB2312" pitchFamily="49" charset="-122"/>
                <a:ea typeface="楷体_GB2312" pitchFamily="49" charset="-122"/>
              </a:rPr>
              <a:t>: </a:t>
            </a:r>
            <a:r>
              <a:rPr kumimoji="1" lang="zh-CN" altLang="en-US" sz="1800" b="1">
                <a:latin typeface="楷体_GB2312" pitchFamily="49" charset="-122"/>
                <a:ea typeface="楷体_GB2312" pitchFamily="49" charset="-122"/>
              </a:rPr>
              <a:t>如果找到了，就提示找到，并给出下标值。</a:t>
            </a:r>
            <a:br>
              <a:rPr kumimoji="1" lang="en-US" altLang="zh-CN" sz="1800" b="1">
                <a:latin typeface="楷体_GB2312" pitchFamily="49" charset="-122"/>
                <a:ea typeface="楷体_GB2312" pitchFamily="49" charset="-122"/>
              </a:rPr>
            </a:br>
            <a:br>
              <a:rPr kumimoji="1" lang="en-US" altLang="zh-CN" sz="1800" b="1">
                <a:latin typeface="楷体_GB2312" pitchFamily="49" charset="-122"/>
                <a:ea typeface="楷体_GB2312" pitchFamily="49" charset="-122"/>
              </a:rPr>
            </a:br>
            <a:r>
              <a:rPr kumimoji="1" lang="zh-CN" altLang="en-US" sz="1800" b="1">
                <a:latin typeface="楷体_GB2312" pitchFamily="49" charset="-122"/>
                <a:ea typeface="楷体_GB2312" pitchFamily="49" charset="-122"/>
              </a:rPr>
              <a:t>思路：如果查找到全部符合条件的值。</a:t>
            </a:r>
            <a:r>
              <a:rPr kumimoji="1" lang="en-US" altLang="zh-CN" sz="1800" b="1">
                <a:latin typeface="楷体_GB2312" pitchFamily="49" charset="-122"/>
                <a:ea typeface="楷体_GB2312" pitchFamily="49" charset="-122"/>
              </a:rPr>
              <a:t>[</a:t>
            </a:r>
            <a:r>
              <a:rPr kumimoji="1" lang="zh-CN" altLang="en-US" sz="1800" b="1">
                <a:latin typeface="楷体_GB2312" pitchFamily="49" charset="-122"/>
                <a:ea typeface="楷体_GB2312" pitchFamily="49" charset="-122"/>
              </a:rPr>
              <a:t>思路分析</a:t>
            </a:r>
            <a:r>
              <a:rPr kumimoji="1" lang="en-US" altLang="zh-CN" sz="1800" b="1">
                <a:latin typeface="楷体_GB2312" pitchFamily="49" charset="-122"/>
                <a:ea typeface="楷体_GB2312" pitchFamily="49" charset="-122"/>
              </a:rPr>
              <a:t>.]</a:t>
            </a:r>
          </a:p>
          <a:p>
            <a:r>
              <a:rPr kumimoji="1" lang="en-US" altLang="zh-CN" sz="1800" b="1">
                <a:latin typeface="楷体_GB2312" pitchFamily="49" charset="-122"/>
                <a:ea typeface="楷体_GB2312" pitchFamily="49" charset="-122"/>
              </a:rPr>
              <a:t>   </a:t>
            </a:r>
            <a:endParaRPr kumimoji="1" lang="en-US" altLang="zh-CN" sz="1800" b="1">
              <a:solidFill>
                <a:srgbClr val="000000"/>
              </a:solidFill>
              <a:latin typeface="楷体_GB2312" pitchFamily="49" charset="-122"/>
              <a:ea typeface="楷体_GB2312" pitchFamily="49" charset="-122"/>
            </a:endParaRPr>
          </a:p>
          <a:p>
            <a:endParaRPr kumimoji="1" lang="en-US" altLang="zh-CN" sz="1800" b="1">
              <a:solidFill>
                <a:srgbClr val="000000"/>
              </a:solidFill>
              <a:latin typeface="楷体_GB2312" pitchFamily="49" charset="-122"/>
              <a:ea typeface="楷体_GB2312" pitchFamily="49" charset="-122"/>
            </a:endParaRPr>
          </a:p>
          <a:p>
            <a:endParaRPr kumimoji="1" lang="en-US" altLang="zh-CN" sz="1800" b="1">
              <a:solidFill>
                <a:srgbClr val="000000"/>
              </a:solidFill>
              <a:latin typeface="楷体_GB2312" pitchFamily="49" charset="-122"/>
              <a:ea typeface="楷体_GB2312" pitchFamily="49" charset="-122"/>
            </a:endParaRPr>
          </a:p>
        </p:txBody>
      </p:sp>
      <p:pic>
        <p:nvPicPr>
          <p:cNvPr id="4813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58469" y="1584151"/>
            <a:ext cx="4102397" cy="31336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2" name="对象 1"/>
          <p:cNvGraphicFramePr>
            <a:graphicFrameLocks noChangeAspect="1"/>
          </p:cNvGraphicFramePr>
          <p:nvPr>
            <p:extLst>
              <p:ext uri="{D42A27DB-BD31-4B8C-83A1-F6EECF244321}">
                <p14:modId xmlns:p14="http://schemas.microsoft.com/office/powerpoint/2010/main" val="195519278"/>
              </p:ext>
            </p:extLst>
          </p:nvPr>
        </p:nvGraphicFramePr>
        <p:xfrm>
          <a:off x="8298829" y="4283561"/>
          <a:ext cx="504056" cy="434264"/>
        </p:xfrm>
        <a:graphic>
          <a:graphicData uri="http://schemas.openxmlformats.org/presentationml/2006/ole">
            <mc:AlternateContent xmlns:mc="http://schemas.openxmlformats.org/markup-compatibility/2006">
              <mc:Choice xmlns:v="urn:schemas-microsoft-com:vml" Requires="v">
                <p:oleObj spid="_x0000_s142416" name="包装程序外壳对象" showAsIcon="1" r:id="rId5" imgW="826200" imgH="711360" progId="Package">
                  <p:embed/>
                </p:oleObj>
              </mc:Choice>
              <mc:Fallback>
                <p:oleObj name="包装程序外壳对象" showAsIcon="1" r:id="rId5" imgW="826200" imgH="711360" progId="Package">
                  <p:embed/>
                  <p:pic>
                    <p:nvPicPr>
                      <p:cNvPr id="0" name=""/>
                      <p:cNvPicPr/>
                      <p:nvPr/>
                    </p:nvPicPr>
                    <p:blipFill>
                      <a:blip r:embed="rId6"/>
                      <a:stretch>
                        <a:fillRect/>
                      </a:stretch>
                    </p:blipFill>
                    <p:spPr>
                      <a:xfrm>
                        <a:off x="8298829" y="4283561"/>
                        <a:ext cx="504056" cy="434264"/>
                      </a:xfrm>
                      <a:prstGeom prst="rect">
                        <a:avLst/>
                      </a:prstGeom>
                    </p:spPr>
                  </p:pic>
                </p:oleObj>
              </mc:Fallback>
            </mc:AlternateContent>
          </a:graphicData>
        </a:graphic>
      </p:graphicFrame>
    </p:spTree>
    <p:extLst>
      <p:ext uri="{BB962C8B-B14F-4D97-AF65-F5344CB8AC3E}">
        <p14:creationId xmlns:p14="http://schemas.microsoft.com/office/powerpoint/2010/main" val="1240009259"/>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9"/>
          <p:cNvSpPr txBox="1">
            <a:spLocks noChangeArrowheads="1"/>
          </p:cNvSpPr>
          <p:nvPr/>
        </p:nvSpPr>
        <p:spPr bwMode="auto">
          <a:xfrm>
            <a:off x="467544" y="755071"/>
            <a:ext cx="8280920" cy="3474797"/>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kumimoji="1" lang="zh-CN" altLang="en-US" sz="2200" b="1">
                <a:ea typeface="楷体_GB2312" pitchFamily="49" charset="-122"/>
              </a:rPr>
              <a:t>二分查找算法</a:t>
            </a:r>
            <a:endParaRPr lang="en-US" altLang="zh-CN" sz="2200" b="1"/>
          </a:p>
          <a:p>
            <a:endParaRPr kumimoji="1" lang="en-US" altLang="zh-CN" sz="1800" b="1">
              <a:latin typeface="楷体_GB2312" pitchFamily="49" charset="-122"/>
              <a:ea typeface="楷体_GB2312" pitchFamily="49" charset="-122"/>
            </a:endParaRPr>
          </a:p>
          <a:p>
            <a:r>
              <a:rPr kumimoji="1" lang="en-US" altLang="zh-CN" sz="1800" b="1">
                <a:latin typeface="楷体_GB2312" pitchFamily="49" charset="-122"/>
                <a:ea typeface="楷体_GB2312" pitchFamily="49" charset="-122"/>
              </a:rPr>
              <a:t>	</a:t>
            </a:r>
          </a:p>
          <a:p>
            <a:r>
              <a:rPr kumimoji="1" lang="en-US" altLang="zh-CN" sz="1800" b="1">
                <a:latin typeface="楷体_GB2312" pitchFamily="49" charset="-122"/>
                <a:ea typeface="楷体_GB2312" pitchFamily="49" charset="-122"/>
              </a:rPr>
              <a:t>   </a:t>
            </a:r>
            <a:r>
              <a:rPr kumimoji="1" lang="zh-CN" altLang="en-US" sz="1800" b="1">
                <a:solidFill>
                  <a:srgbClr val="0070C0"/>
                </a:solidFill>
                <a:latin typeface="楷体_GB2312" pitchFamily="49" charset="-122"/>
                <a:ea typeface="楷体_GB2312" pitchFamily="49" charset="-122"/>
              </a:rPr>
              <a:t>二分查找</a:t>
            </a:r>
            <a:r>
              <a:rPr kumimoji="1" lang="zh-CN" altLang="en-US" sz="1800" b="1">
                <a:latin typeface="楷体_GB2312" pitchFamily="49" charset="-122"/>
                <a:ea typeface="楷体_GB2312" pitchFamily="49" charset="-122"/>
              </a:rPr>
              <a:t>：</a:t>
            </a:r>
            <a:endParaRPr kumimoji="1" lang="en-US" altLang="zh-CN" sz="1800" b="1">
              <a:latin typeface="楷体_GB2312" pitchFamily="49" charset="-122"/>
              <a:ea typeface="楷体_GB2312" pitchFamily="49" charset="-122"/>
            </a:endParaRPr>
          </a:p>
          <a:p>
            <a:r>
              <a:rPr kumimoji="1" lang="en-US" altLang="zh-CN" sz="1800" b="1">
                <a:latin typeface="楷体_GB2312" pitchFamily="49" charset="-122"/>
                <a:ea typeface="楷体_GB2312" pitchFamily="49" charset="-122"/>
              </a:rPr>
              <a:t>   </a:t>
            </a:r>
            <a:r>
              <a:rPr kumimoji="1" lang="zh-CN" altLang="en-US" sz="1800" b="1">
                <a:latin typeface="楷体_GB2312" pitchFamily="49" charset="-122"/>
                <a:ea typeface="楷体_GB2312" pitchFamily="49" charset="-122"/>
              </a:rPr>
              <a:t>请对一个</a:t>
            </a:r>
            <a:r>
              <a:rPr kumimoji="1" lang="zh-CN" altLang="en-US" sz="1800" b="1">
                <a:solidFill>
                  <a:srgbClr val="DA0000"/>
                </a:solidFill>
                <a:latin typeface="楷体_GB2312" pitchFamily="49" charset="-122"/>
                <a:ea typeface="楷体_GB2312" pitchFamily="49" charset="-122"/>
              </a:rPr>
              <a:t>有序数组</a:t>
            </a:r>
            <a:r>
              <a:rPr kumimoji="1" lang="zh-CN" altLang="en-US" sz="1800" b="1">
                <a:latin typeface="楷体_GB2312" pitchFamily="49" charset="-122"/>
                <a:ea typeface="楷体_GB2312" pitchFamily="49" charset="-122"/>
              </a:rPr>
              <a:t>进行二分查找 </a:t>
            </a:r>
            <a:r>
              <a:rPr kumimoji="1" lang="en-US" altLang="zh-CN" sz="1800" b="1">
                <a:latin typeface="楷体_GB2312" pitchFamily="49" charset="-122"/>
                <a:ea typeface="楷体_GB2312" pitchFamily="49" charset="-122"/>
              </a:rPr>
              <a:t>{1,8, 10, 89, 1000, 1234} </a:t>
            </a:r>
            <a:r>
              <a:rPr kumimoji="1" lang="zh-CN" altLang="en-US" sz="1800" b="1">
                <a:latin typeface="楷体_GB2312" pitchFamily="49" charset="-122"/>
                <a:ea typeface="楷体_GB2312" pitchFamily="49" charset="-122"/>
              </a:rPr>
              <a:t>，输入一个数看看该数组是否存在此数，并且求出下标，如果没有就提示</a:t>
            </a:r>
            <a:r>
              <a:rPr kumimoji="1" lang="en-US" altLang="zh-CN" sz="1800" b="1">
                <a:latin typeface="楷体_GB2312" pitchFamily="49" charset="-122"/>
                <a:ea typeface="楷体_GB2312" pitchFamily="49" charset="-122"/>
              </a:rPr>
              <a:t>"</a:t>
            </a:r>
            <a:r>
              <a:rPr kumimoji="1" lang="zh-CN" altLang="en-US" sz="1800" b="1">
                <a:latin typeface="楷体_GB2312" pitchFamily="49" charset="-122"/>
                <a:ea typeface="楷体_GB2312" pitchFamily="49" charset="-122"/>
              </a:rPr>
              <a:t>没有这个数</a:t>
            </a:r>
            <a:r>
              <a:rPr kumimoji="1" lang="en-US" altLang="zh-CN" sz="1800" b="1">
                <a:latin typeface="楷体_GB2312" pitchFamily="49" charset="-122"/>
                <a:ea typeface="楷体_GB2312" pitchFamily="49" charset="-122"/>
              </a:rPr>
              <a:t>"</a:t>
            </a:r>
            <a:r>
              <a:rPr kumimoji="1" lang="zh-CN" altLang="en-US" sz="1800" b="1">
                <a:latin typeface="楷体_GB2312" pitchFamily="49" charset="-122"/>
                <a:ea typeface="楷体_GB2312" pitchFamily="49" charset="-122"/>
              </a:rPr>
              <a:t>。</a:t>
            </a:r>
            <a:br>
              <a:rPr kumimoji="1" lang="en-US" altLang="zh-CN" sz="1800" b="1">
                <a:latin typeface="楷体_GB2312" pitchFamily="49" charset="-122"/>
                <a:ea typeface="楷体_GB2312" pitchFamily="49" charset="-122"/>
              </a:rPr>
            </a:br>
            <a:endParaRPr kumimoji="1" lang="en-US" altLang="zh-CN" sz="1800" b="1">
              <a:latin typeface="楷体_GB2312" pitchFamily="49" charset="-122"/>
              <a:ea typeface="楷体_GB2312" pitchFamily="49" charset="-122"/>
            </a:endParaRPr>
          </a:p>
          <a:p>
            <a:br>
              <a:rPr kumimoji="1" lang="en-US" altLang="zh-CN" sz="1800" b="1">
                <a:latin typeface="楷体_GB2312" pitchFamily="49" charset="-122"/>
                <a:ea typeface="楷体_GB2312" pitchFamily="49" charset="-122"/>
              </a:rPr>
            </a:br>
            <a:r>
              <a:rPr kumimoji="1" lang="zh-CN" altLang="en-US" b="1">
                <a:solidFill>
                  <a:srgbClr val="0070C0"/>
                </a:solidFill>
                <a:latin typeface="楷体_GB2312" pitchFamily="49" charset="-122"/>
                <a:ea typeface="楷体_GB2312" pitchFamily="49" charset="-122"/>
              </a:rPr>
              <a:t>课后思考题</a:t>
            </a:r>
            <a:r>
              <a:rPr kumimoji="1" lang="zh-CN" altLang="en-US" sz="1800" b="1">
                <a:latin typeface="楷体_GB2312" pitchFamily="49" charset="-122"/>
                <a:ea typeface="楷体_GB2312" pitchFamily="49" charset="-122"/>
              </a:rPr>
              <a:t>：</a:t>
            </a:r>
            <a:r>
              <a:rPr kumimoji="1" lang="en-US" altLang="zh-CN" sz="1800" b="1">
                <a:latin typeface="楷体_GB2312" pitchFamily="49" charset="-122"/>
                <a:ea typeface="楷体_GB2312" pitchFamily="49" charset="-122"/>
              </a:rPr>
              <a:t> {1,8, 10, 89, 1000, 1000</a:t>
            </a:r>
            <a:r>
              <a:rPr kumimoji="1" lang="zh-CN" altLang="en-US" sz="1800" b="1">
                <a:latin typeface="楷体_GB2312" pitchFamily="49" charset="-122"/>
                <a:ea typeface="楷体_GB2312" pitchFamily="49" charset="-122"/>
              </a:rPr>
              <a:t>，</a:t>
            </a:r>
            <a:r>
              <a:rPr kumimoji="1" lang="en-US" altLang="zh-CN" sz="1800" b="1">
                <a:latin typeface="楷体_GB2312" pitchFamily="49" charset="-122"/>
                <a:ea typeface="楷体_GB2312" pitchFamily="49" charset="-122"/>
              </a:rPr>
              <a:t>1234} </a:t>
            </a:r>
            <a:r>
              <a:rPr kumimoji="1" lang="zh-CN" altLang="en-US" sz="1800" b="1">
                <a:latin typeface="楷体_GB2312" pitchFamily="49" charset="-122"/>
                <a:ea typeface="楷体_GB2312" pitchFamily="49" charset="-122"/>
              </a:rPr>
              <a:t>当一个有序数组中，有多个相同的数值时，如何将所有的数值都查找到，比如这里的 </a:t>
            </a:r>
            <a:r>
              <a:rPr kumimoji="1" lang="en-US" altLang="zh-CN" sz="1800" b="1">
                <a:latin typeface="楷体_GB2312" pitchFamily="49" charset="-122"/>
                <a:ea typeface="楷体_GB2312" pitchFamily="49" charset="-122"/>
              </a:rPr>
              <a:t>1000.</a:t>
            </a:r>
            <a:endParaRPr kumimoji="1" lang="en-US" altLang="zh-CN" sz="1800" b="1">
              <a:solidFill>
                <a:srgbClr val="000000"/>
              </a:solidFill>
              <a:latin typeface="楷体_GB2312" pitchFamily="49" charset="-122"/>
              <a:ea typeface="楷体_GB2312" pitchFamily="49" charset="-122"/>
            </a:endParaRPr>
          </a:p>
          <a:p>
            <a:endParaRPr kumimoji="1" lang="en-US" altLang="zh-CN" sz="1800" b="1">
              <a:solidFill>
                <a:srgbClr val="000000"/>
              </a:solidFill>
              <a:latin typeface="楷体_GB2312" pitchFamily="49" charset="-122"/>
              <a:ea typeface="楷体_GB2312" pitchFamily="49" charset="-122"/>
            </a:endParaRPr>
          </a:p>
          <a:p>
            <a:endParaRPr kumimoji="1" lang="en-US" altLang="zh-CN" sz="1800" b="1">
              <a:solidFill>
                <a:srgbClr val="000000"/>
              </a:solidFill>
              <a:latin typeface="楷体_GB2312" pitchFamily="49" charset="-122"/>
              <a:ea typeface="楷体_GB2312" pitchFamily="49" charset="-122"/>
            </a:endParaRPr>
          </a:p>
        </p:txBody>
      </p:sp>
    </p:spTree>
    <p:extLst>
      <p:ext uri="{BB962C8B-B14F-4D97-AF65-F5344CB8AC3E}">
        <p14:creationId xmlns:p14="http://schemas.microsoft.com/office/powerpoint/2010/main" val="132965924"/>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9"/>
          <p:cNvSpPr txBox="1">
            <a:spLocks noChangeArrowheads="1"/>
          </p:cNvSpPr>
          <p:nvPr/>
        </p:nvSpPr>
        <p:spPr bwMode="auto">
          <a:xfrm>
            <a:off x="467543" y="755071"/>
            <a:ext cx="8767389" cy="4952125"/>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kumimoji="1" lang="zh-CN" altLang="en-US" sz="2200" b="1">
                <a:ea typeface="楷体_GB2312" pitchFamily="49" charset="-122"/>
              </a:rPr>
              <a:t>插值查找算法</a:t>
            </a:r>
            <a:endParaRPr lang="en-US" altLang="zh-CN" sz="2200" b="1"/>
          </a:p>
          <a:p>
            <a:endParaRPr kumimoji="1" lang="en-US" altLang="zh-CN" sz="1800" b="1">
              <a:latin typeface="楷体_GB2312" pitchFamily="49" charset="-122"/>
              <a:ea typeface="楷体_GB2312" pitchFamily="49" charset="-122"/>
            </a:endParaRPr>
          </a:p>
          <a:p>
            <a:r>
              <a:rPr kumimoji="1" lang="zh-CN" altLang="en-US" b="1">
                <a:solidFill>
                  <a:srgbClr val="0070C0"/>
                </a:solidFill>
                <a:latin typeface="楷体_GB2312" pitchFamily="49" charset="-122"/>
                <a:ea typeface="楷体_GB2312" pitchFamily="49" charset="-122"/>
              </a:rPr>
              <a:t>插值查找原理介绍</a:t>
            </a:r>
            <a:r>
              <a:rPr kumimoji="1" lang="en-US" altLang="zh-CN" b="1">
                <a:latin typeface="楷体_GB2312" pitchFamily="49" charset="-122"/>
                <a:ea typeface="楷体_GB2312" pitchFamily="49" charset="-122"/>
              </a:rPr>
              <a:t>:</a:t>
            </a:r>
          </a:p>
          <a:p>
            <a:r>
              <a:rPr kumimoji="1" lang="en-US" altLang="zh-CN" sz="1800" b="1">
                <a:latin typeface="楷体_GB2312" pitchFamily="49" charset="-122"/>
                <a:ea typeface="楷体_GB2312" pitchFamily="49" charset="-122"/>
              </a:rPr>
              <a:t>	</a:t>
            </a:r>
          </a:p>
          <a:p>
            <a:pPr>
              <a:buAutoNum type="arabicParenR"/>
            </a:pPr>
            <a:r>
              <a:rPr lang="zh-CN" altLang="en-US" sz="1800"/>
              <a:t>插值查找算法类似于二分查找，不同的是插值查找每次从</a:t>
            </a:r>
            <a:r>
              <a:rPr lang="zh-CN" altLang="en-US" sz="1800" b="1"/>
              <a:t>自适应</a:t>
            </a:r>
            <a:r>
              <a:rPr lang="en-US" altLang="zh-CN" sz="1800" b="1"/>
              <a:t>mid</a:t>
            </a:r>
            <a:r>
              <a:rPr lang="zh-CN" altLang="en-US" sz="1800"/>
              <a:t>处开始查找。</a:t>
            </a:r>
            <a:endParaRPr lang="en-US" altLang="zh-CN" sz="1800" b="1"/>
          </a:p>
          <a:p>
            <a:pPr>
              <a:buAutoNum type="arabicParenR"/>
            </a:pPr>
            <a:r>
              <a:rPr lang="zh-CN" altLang="en-US" sz="1800"/>
              <a:t>将折半查找中的求</a:t>
            </a:r>
            <a:r>
              <a:rPr lang="en-US" altLang="zh-CN" sz="1800"/>
              <a:t>mid </a:t>
            </a:r>
            <a:r>
              <a:rPr lang="zh-CN" altLang="en-US" sz="1800"/>
              <a:t>索引的公式 </a:t>
            </a:r>
            <a:r>
              <a:rPr lang="en-US" altLang="zh-CN" sz="1800"/>
              <a:t>, low </a:t>
            </a:r>
            <a:r>
              <a:rPr lang="zh-CN" altLang="en-US" sz="1800"/>
              <a:t>表示左边索引</a:t>
            </a:r>
            <a:r>
              <a:rPr lang="en-US" altLang="zh-CN" sz="1800"/>
              <a:t>left, high</a:t>
            </a:r>
            <a:r>
              <a:rPr lang="zh-CN" altLang="en-US" sz="1800"/>
              <a:t>表示右边索引</a:t>
            </a:r>
            <a:r>
              <a:rPr lang="en-US" altLang="zh-CN" sz="1800"/>
              <a:t>right.</a:t>
            </a:r>
            <a:br>
              <a:rPr lang="en-US" altLang="zh-CN" sz="1800"/>
            </a:br>
            <a:r>
              <a:rPr lang="en-US" altLang="zh-CN" sz="1800"/>
              <a:t>key </a:t>
            </a:r>
            <a:r>
              <a:rPr lang="zh-CN" altLang="en-US" sz="1800"/>
              <a:t>就是前面我们讲的  </a:t>
            </a:r>
            <a:r>
              <a:rPr lang="en-US" altLang="zh-CN" sz="1800"/>
              <a:t>findVal</a:t>
            </a:r>
          </a:p>
          <a:p>
            <a:pPr>
              <a:buAutoNum type="arabicParenR"/>
            </a:pPr>
            <a:endParaRPr lang="en-US" altLang="zh-CN" sz="1800"/>
          </a:p>
          <a:p>
            <a:pPr>
              <a:buAutoNum type="arabicParenR"/>
            </a:pPr>
            <a:endParaRPr lang="en-US" altLang="zh-CN" sz="1800"/>
          </a:p>
          <a:p>
            <a:pPr>
              <a:buAutoNum type="arabicParenR"/>
            </a:pPr>
            <a:endParaRPr lang="en-US" altLang="zh-CN" sz="1800"/>
          </a:p>
          <a:p>
            <a:pPr>
              <a:buAutoNum type="arabicParenR"/>
            </a:pPr>
            <a:endParaRPr lang="en-US" altLang="zh-CN" sz="1800"/>
          </a:p>
          <a:p>
            <a:pPr>
              <a:buAutoNum type="arabicParenR"/>
            </a:pPr>
            <a:r>
              <a:rPr lang="en-US" altLang="zh-CN" sz="1600"/>
              <a:t>int mid = low + (high - low) * (key - arr[low]) / (arr[high] - arr[low])  ;/*</a:t>
            </a:r>
            <a:r>
              <a:rPr lang="zh-CN" altLang="en-US" sz="1600"/>
              <a:t>插值索引*</a:t>
            </a:r>
            <a:r>
              <a:rPr lang="en-US" altLang="zh-CN" sz="1600"/>
              <a:t>/</a:t>
            </a:r>
            <a:br>
              <a:rPr lang="en-US" altLang="zh-CN" sz="1600"/>
            </a:br>
            <a:r>
              <a:rPr lang="zh-CN" altLang="en-US" sz="1600"/>
              <a:t>对应前面的代码公式：</a:t>
            </a:r>
            <a:br>
              <a:rPr lang="en-US" altLang="zh-CN" sz="1600"/>
            </a:br>
            <a:r>
              <a:rPr lang="en-US" altLang="zh-CN" sz="1600"/>
              <a:t>int mid = left + (right – left) * (findVal – arr[left]) / (arr[right] – arr[left])</a:t>
            </a:r>
            <a:br>
              <a:rPr lang="en-US" altLang="zh-CN" sz="1600"/>
            </a:br>
            <a:endParaRPr lang="en-US" altLang="zh-CN" sz="1600"/>
          </a:p>
          <a:p>
            <a:pPr>
              <a:buAutoNum type="arabicParenR"/>
            </a:pPr>
            <a:r>
              <a:rPr lang="zh-CN" altLang="en-US" sz="1600"/>
              <a:t>举例说明插值查找算法 </a:t>
            </a:r>
            <a:r>
              <a:rPr lang="en-US" altLang="zh-CN" sz="1600"/>
              <a:t>1-100 </a:t>
            </a:r>
            <a:r>
              <a:rPr lang="zh-CN" altLang="en-US" sz="1600"/>
              <a:t>的数组</a:t>
            </a:r>
            <a:br>
              <a:rPr lang="en-US" altLang="zh-CN" sz="1600"/>
            </a:br>
            <a:endParaRPr lang="en-US" altLang="zh-CN" sz="1600"/>
          </a:p>
          <a:p>
            <a:r>
              <a:rPr kumimoji="1" lang="en-US" altLang="zh-CN" sz="1800" b="1">
                <a:latin typeface="楷体_GB2312" pitchFamily="49" charset="-122"/>
                <a:ea typeface="楷体_GB2312" pitchFamily="49" charset="-122"/>
              </a:rPr>
              <a:t>  </a:t>
            </a:r>
            <a:endParaRPr kumimoji="1" lang="en-US" altLang="zh-CN" sz="1800" b="1">
              <a:solidFill>
                <a:srgbClr val="000000"/>
              </a:solidFill>
              <a:latin typeface="楷体_GB2312" pitchFamily="49" charset="-122"/>
              <a:ea typeface="楷体_GB2312" pitchFamily="49" charset="-122"/>
            </a:endParaRPr>
          </a:p>
        </p:txBody>
      </p:sp>
      <p:pic>
        <p:nvPicPr>
          <p:cNvPr id="1044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4013" y="2938958"/>
            <a:ext cx="3114675" cy="733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445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56856" y="2938957"/>
            <a:ext cx="3419475" cy="733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右箭头 2"/>
          <p:cNvSpPr/>
          <p:nvPr/>
        </p:nvSpPr>
        <p:spPr>
          <a:xfrm>
            <a:off x="3978349" y="3125650"/>
            <a:ext cx="864096" cy="360040"/>
          </a:xfrm>
          <a:prstGeom prst="rightArrow">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zh-CN" altLang="en-US" sz="1400"/>
              <a:t>改成</a:t>
            </a:r>
          </a:p>
        </p:txBody>
      </p:sp>
      <p:graphicFrame>
        <p:nvGraphicFramePr>
          <p:cNvPr id="4" name="对象 3"/>
          <p:cNvGraphicFramePr>
            <a:graphicFrameLocks noChangeAspect="1"/>
          </p:cNvGraphicFramePr>
          <p:nvPr>
            <p:extLst>
              <p:ext uri="{D42A27DB-BD31-4B8C-83A1-F6EECF244321}">
                <p14:modId xmlns:p14="http://schemas.microsoft.com/office/powerpoint/2010/main" val="3248871278"/>
              </p:ext>
            </p:extLst>
          </p:nvPr>
        </p:nvGraphicFramePr>
        <p:xfrm>
          <a:off x="8604448" y="4074570"/>
          <a:ext cx="288032" cy="403245"/>
        </p:xfrm>
        <a:graphic>
          <a:graphicData uri="http://schemas.openxmlformats.org/presentationml/2006/ole">
            <mc:AlternateContent xmlns:mc="http://schemas.openxmlformats.org/markup-compatibility/2006">
              <mc:Choice xmlns:v="urn:schemas-microsoft-com:vml" Requires="v">
                <p:oleObj spid="_x0000_s104567" name="包装程序外壳对象" showAsIcon="1" r:id="rId6" imgW="508680" imgH="711360" progId="Package">
                  <p:embed/>
                </p:oleObj>
              </mc:Choice>
              <mc:Fallback>
                <p:oleObj name="包装程序外壳对象" showAsIcon="1" r:id="rId6" imgW="508680" imgH="711360" progId="Package">
                  <p:embed/>
                  <p:pic>
                    <p:nvPicPr>
                      <p:cNvPr id="0" name=""/>
                      <p:cNvPicPr/>
                      <p:nvPr/>
                    </p:nvPicPr>
                    <p:blipFill>
                      <a:blip r:embed="rId7"/>
                      <a:stretch>
                        <a:fillRect/>
                      </a:stretch>
                    </p:blipFill>
                    <p:spPr>
                      <a:xfrm>
                        <a:off x="8604448" y="4074570"/>
                        <a:ext cx="288032" cy="403245"/>
                      </a:xfrm>
                      <a:prstGeom prst="rect">
                        <a:avLst/>
                      </a:prstGeom>
                    </p:spPr>
                  </p:pic>
                </p:oleObj>
              </mc:Fallback>
            </mc:AlternateContent>
          </a:graphicData>
        </a:graphic>
      </p:graphicFrame>
    </p:spTree>
    <p:extLst>
      <p:ext uri="{BB962C8B-B14F-4D97-AF65-F5344CB8AC3E}">
        <p14:creationId xmlns:p14="http://schemas.microsoft.com/office/powerpoint/2010/main" val="457261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看几个实际编程中遇到的问题</a:t>
            </a:r>
            <a:endParaRPr lang="en-US" altLang="zh-CN" sz="2200" b="1"/>
          </a:p>
        </p:txBody>
      </p:sp>
      <p:sp>
        <p:nvSpPr>
          <p:cNvPr id="4" name="矩形 3"/>
          <p:cNvSpPr/>
          <p:nvPr/>
        </p:nvSpPr>
        <p:spPr>
          <a:xfrm>
            <a:off x="562971" y="1244431"/>
            <a:ext cx="8790601" cy="1631216"/>
          </a:xfrm>
          <a:prstGeom prst="rect">
            <a:avLst/>
          </a:prstGeom>
        </p:spPr>
        <p:txBody>
          <a:bodyPr wrap="square">
            <a:spAutoFit/>
          </a:bodyPr>
          <a:lstStyle/>
          <a:p>
            <a:pPr>
              <a:defRPr/>
            </a:pPr>
            <a:endParaRPr lang="en-US" altLang="zh-CN" sz="2000" b="1">
              <a:solidFill>
                <a:srgbClr val="0070C0"/>
              </a:solidFill>
              <a:ea typeface="宋体" panose="02010600030101010101" pitchFamily="2" charset="-122"/>
            </a:endParaRPr>
          </a:p>
          <a:p>
            <a:pPr>
              <a:defRPr/>
            </a:pPr>
            <a:endParaRPr lang="en-US" altLang="zh-CN" sz="2000" b="1">
              <a:solidFill>
                <a:srgbClr val="0070C0"/>
              </a:solidFill>
              <a:ea typeface="宋体" panose="02010600030101010101" pitchFamily="2" charset="-122"/>
            </a:endParaRPr>
          </a:p>
          <a:p>
            <a:pPr>
              <a:defRPr/>
            </a:pPr>
            <a:endParaRPr lang="en-US" altLang="zh-CN" sz="2000" b="1">
              <a:solidFill>
                <a:srgbClr val="0070C0"/>
              </a:solidFill>
              <a:ea typeface="宋体" panose="02010600030101010101" pitchFamily="2" charset="-122"/>
            </a:endParaRPr>
          </a:p>
          <a:p>
            <a:pPr>
              <a:defRPr/>
            </a:pPr>
            <a:endParaRPr lang="en-US" altLang="zh-CN" sz="2000" b="1">
              <a:solidFill>
                <a:srgbClr val="0070C0"/>
              </a:solidFill>
              <a:ea typeface="宋体" panose="02010600030101010101" pitchFamily="2" charset="-122"/>
            </a:endParaRPr>
          </a:p>
          <a:p>
            <a:pPr>
              <a:defRPr/>
            </a:pPr>
            <a:endParaRPr lang="en-US" altLang="zh-CN" sz="2000" b="1">
              <a:solidFill>
                <a:srgbClr val="0070C0"/>
              </a:solidFill>
              <a:ea typeface="宋体" panose="02010600030101010101" pitchFamily="2" charset="-122"/>
            </a:endParaRPr>
          </a:p>
        </p:txBody>
      </p:sp>
      <p:sp>
        <p:nvSpPr>
          <p:cNvPr id="5" name="Text Box 5"/>
          <p:cNvSpPr txBox="1">
            <a:spLocks noChangeArrowheads="1"/>
          </p:cNvSpPr>
          <p:nvPr/>
        </p:nvSpPr>
        <p:spPr bwMode="auto">
          <a:xfrm>
            <a:off x="563563" y="1392584"/>
            <a:ext cx="8256587" cy="1754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algn="ctr" eaLnBrk="0" fontAlgn="base" hangingPunct="0">
              <a:lnSpc>
                <a:spcPct val="90000"/>
              </a:lnSpc>
              <a:spcBef>
                <a:spcPct val="20000"/>
              </a:spcBef>
              <a:spcAft>
                <a:spcPct val="0"/>
              </a:spcAft>
              <a:buClr>
                <a:schemeClr val="tx1"/>
              </a:buClr>
              <a:buSzPct val="70000"/>
              <a:buFont typeface="Wingdings" pitchFamily="2" charset="2"/>
              <a:buChar char="l"/>
              <a:defRPr sz="2000">
                <a:solidFill>
                  <a:schemeClr val="tx1"/>
                </a:solidFill>
                <a:latin typeface="Arial" charset="0"/>
                <a:ea typeface="宋体" charset="-122"/>
              </a:defRPr>
            </a:lvl6pPr>
            <a:lvl7pPr marL="2971800" indent="-228600" algn="ctr" eaLnBrk="0" fontAlgn="base" hangingPunct="0">
              <a:lnSpc>
                <a:spcPct val="90000"/>
              </a:lnSpc>
              <a:spcBef>
                <a:spcPct val="20000"/>
              </a:spcBef>
              <a:spcAft>
                <a:spcPct val="0"/>
              </a:spcAft>
              <a:buClr>
                <a:schemeClr val="tx1"/>
              </a:buClr>
              <a:buSzPct val="70000"/>
              <a:buFont typeface="Wingdings" pitchFamily="2" charset="2"/>
              <a:buChar char="l"/>
              <a:defRPr sz="2000">
                <a:solidFill>
                  <a:schemeClr val="tx1"/>
                </a:solidFill>
                <a:latin typeface="Arial" charset="0"/>
                <a:ea typeface="宋体" charset="-122"/>
              </a:defRPr>
            </a:lvl7pPr>
            <a:lvl8pPr marL="3429000" indent="-228600" algn="ctr" eaLnBrk="0" fontAlgn="base" hangingPunct="0">
              <a:lnSpc>
                <a:spcPct val="90000"/>
              </a:lnSpc>
              <a:spcBef>
                <a:spcPct val="20000"/>
              </a:spcBef>
              <a:spcAft>
                <a:spcPct val="0"/>
              </a:spcAft>
              <a:buClr>
                <a:schemeClr val="tx1"/>
              </a:buClr>
              <a:buSzPct val="70000"/>
              <a:buFont typeface="Wingdings" pitchFamily="2" charset="2"/>
              <a:buChar char="l"/>
              <a:defRPr sz="2000">
                <a:solidFill>
                  <a:schemeClr val="tx1"/>
                </a:solidFill>
                <a:latin typeface="Arial" charset="0"/>
                <a:ea typeface="宋体" charset="-122"/>
              </a:defRPr>
            </a:lvl8pPr>
            <a:lvl9pPr marL="3886200" indent="-228600" algn="ctr" eaLnBrk="0" fontAlgn="base" hangingPunct="0">
              <a:lnSpc>
                <a:spcPct val="90000"/>
              </a:lnSpc>
              <a:spcBef>
                <a:spcPct val="20000"/>
              </a:spcBef>
              <a:spcAft>
                <a:spcPct val="0"/>
              </a:spcAft>
              <a:buClr>
                <a:schemeClr val="tx1"/>
              </a:buClr>
              <a:buSzPct val="70000"/>
              <a:buFont typeface="Wingdings" pitchFamily="2" charset="2"/>
              <a:buChar char="l"/>
              <a:defRPr sz="2000">
                <a:solidFill>
                  <a:schemeClr val="tx1"/>
                </a:solidFill>
                <a:latin typeface="Arial" charset="0"/>
                <a:ea typeface="宋体" charset="-122"/>
              </a:defRPr>
            </a:lvl9pPr>
          </a:lstStyle>
          <a:p>
            <a:pPr algn="l" eaLnBrk="1" hangingPunct="1">
              <a:buFont typeface="Wingdings" pitchFamily="2" charset="2"/>
              <a:buNone/>
            </a:pPr>
            <a:r>
              <a:rPr lang="en-US" altLang="zh-CN" sz="2200">
                <a:ea typeface="华文新魏" pitchFamily="2" charset="-122"/>
              </a:rPr>
              <a:t>	Java</a:t>
            </a:r>
            <a:r>
              <a:rPr lang="zh-CN" altLang="en-US" sz="2200">
                <a:ea typeface="华文新魏" pitchFamily="2" charset="-122"/>
              </a:rPr>
              <a:t>代码</a:t>
            </a:r>
            <a:r>
              <a:rPr lang="en-US" altLang="zh-CN" sz="2200">
                <a:ea typeface="华文新魏" pitchFamily="2" charset="-122"/>
              </a:rPr>
              <a:t>:</a:t>
            </a:r>
          </a:p>
          <a:p>
            <a:r>
              <a:rPr lang="en-US" altLang="zh-CN" sz="2200">
                <a:ea typeface="华文新魏" pitchFamily="2" charset="-122"/>
              </a:rPr>
              <a:t>	</a:t>
            </a:r>
            <a:r>
              <a:rPr lang="en-US" altLang="zh-CN" sz="1600" b="1"/>
              <a:t> public static void main(String[] args) {</a:t>
            </a:r>
            <a:endParaRPr lang="zh-CN" altLang="en-US" sz="1600"/>
          </a:p>
          <a:p>
            <a:r>
              <a:rPr lang="en-US" altLang="zh-CN" sz="1600"/>
              <a:t>		String str = "Java,Java, hello,world!";</a:t>
            </a:r>
          </a:p>
          <a:p>
            <a:r>
              <a:rPr lang="en-US" altLang="zh-CN" sz="1600"/>
              <a:t>		String newStr = str.replaceAll("Java", "</a:t>
            </a:r>
            <a:r>
              <a:rPr lang="zh-CN" altLang="en-US" sz="1600"/>
              <a:t>尚硅谷</a:t>
            </a:r>
            <a:r>
              <a:rPr lang="en-US" altLang="zh-CN" sz="1600"/>
              <a:t>~"); //</a:t>
            </a:r>
            <a:r>
              <a:rPr lang="zh-CN" altLang="en-US" sz="1600"/>
              <a:t>算法</a:t>
            </a:r>
            <a:endParaRPr lang="en-US" altLang="zh-CN" sz="1600"/>
          </a:p>
          <a:p>
            <a:r>
              <a:rPr lang="en-US" altLang="zh-CN" sz="1600"/>
              <a:t>		System.</a:t>
            </a:r>
            <a:r>
              <a:rPr lang="en-US" altLang="zh-CN" sz="1600" b="1" i="1"/>
              <a:t>out.println("newStr=" + newStr);</a:t>
            </a:r>
            <a:endParaRPr lang="zh-CN" altLang="en-US" sz="1600"/>
          </a:p>
          <a:p>
            <a:r>
              <a:rPr lang="en-US" altLang="zh-CN" sz="1600"/>
              <a:t>	}</a:t>
            </a:r>
            <a:endParaRPr lang="en-US" altLang="zh-CN" sz="1600" b="1">
              <a:latin typeface="+mn-lt"/>
              <a:ea typeface="+mn-ea"/>
            </a:endParaRPr>
          </a:p>
        </p:txBody>
      </p:sp>
      <p:sp>
        <p:nvSpPr>
          <p:cNvPr id="6" name="Text Box 6"/>
          <p:cNvSpPr txBox="1">
            <a:spLocks noChangeArrowheads="1"/>
          </p:cNvSpPr>
          <p:nvPr/>
        </p:nvSpPr>
        <p:spPr bwMode="auto">
          <a:xfrm>
            <a:off x="755650" y="4972397"/>
            <a:ext cx="3554178"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algn="ctr" eaLnBrk="0" fontAlgn="base" hangingPunct="0">
              <a:lnSpc>
                <a:spcPct val="90000"/>
              </a:lnSpc>
              <a:spcBef>
                <a:spcPct val="20000"/>
              </a:spcBef>
              <a:spcAft>
                <a:spcPct val="0"/>
              </a:spcAft>
              <a:buClr>
                <a:schemeClr val="tx1"/>
              </a:buClr>
              <a:buSzPct val="70000"/>
              <a:buFont typeface="Wingdings" pitchFamily="2" charset="2"/>
              <a:buChar char="l"/>
              <a:defRPr sz="2000">
                <a:solidFill>
                  <a:schemeClr val="tx1"/>
                </a:solidFill>
                <a:latin typeface="Arial" charset="0"/>
                <a:ea typeface="宋体" charset="-122"/>
              </a:defRPr>
            </a:lvl6pPr>
            <a:lvl7pPr marL="2971800" indent="-228600" algn="ctr" eaLnBrk="0" fontAlgn="base" hangingPunct="0">
              <a:lnSpc>
                <a:spcPct val="90000"/>
              </a:lnSpc>
              <a:spcBef>
                <a:spcPct val="20000"/>
              </a:spcBef>
              <a:spcAft>
                <a:spcPct val="0"/>
              </a:spcAft>
              <a:buClr>
                <a:schemeClr val="tx1"/>
              </a:buClr>
              <a:buSzPct val="70000"/>
              <a:buFont typeface="Wingdings" pitchFamily="2" charset="2"/>
              <a:buChar char="l"/>
              <a:defRPr sz="2000">
                <a:solidFill>
                  <a:schemeClr val="tx1"/>
                </a:solidFill>
                <a:latin typeface="Arial" charset="0"/>
                <a:ea typeface="宋体" charset="-122"/>
              </a:defRPr>
            </a:lvl7pPr>
            <a:lvl8pPr marL="3429000" indent="-228600" algn="ctr" eaLnBrk="0" fontAlgn="base" hangingPunct="0">
              <a:lnSpc>
                <a:spcPct val="90000"/>
              </a:lnSpc>
              <a:spcBef>
                <a:spcPct val="20000"/>
              </a:spcBef>
              <a:spcAft>
                <a:spcPct val="0"/>
              </a:spcAft>
              <a:buClr>
                <a:schemeClr val="tx1"/>
              </a:buClr>
              <a:buSzPct val="70000"/>
              <a:buFont typeface="Wingdings" pitchFamily="2" charset="2"/>
              <a:buChar char="l"/>
              <a:defRPr sz="2000">
                <a:solidFill>
                  <a:schemeClr val="tx1"/>
                </a:solidFill>
                <a:latin typeface="Arial" charset="0"/>
                <a:ea typeface="宋体" charset="-122"/>
              </a:defRPr>
            </a:lvl8pPr>
            <a:lvl9pPr marL="3886200" indent="-228600" algn="ctr" eaLnBrk="0" fontAlgn="base" hangingPunct="0">
              <a:lnSpc>
                <a:spcPct val="90000"/>
              </a:lnSpc>
              <a:spcBef>
                <a:spcPct val="20000"/>
              </a:spcBef>
              <a:spcAft>
                <a:spcPct val="0"/>
              </a:spcAft>
              <a:buClr>
                <a:schemeClr val="tx1"/>
              </a:buClr>
              <a:buSzPct val="70000"/>
              <a:buFont typeface="Wingdings" pitchFamily="2" charset="2"/>
              <a:buChar char="l"/>
              <a:defRPr sz="2000">
                <a:solidFill>
                  <a:schemeClr val="tx1"/>
                </a:solidFill>
                <a:latin typeface="Arial" charset="0"/>
                <a:ea typeface="宋体" charset="-122"/>
              </a:defRPr>
            </a:lvl9pPr>
          </a:lstStyle>
          <a:p>
            <a:pPr eaLnBrk="1" hangingPunct="1"/>
            <a:r>
              <a:rPr lang="zh-CN" altLang="en-US" sz="1400"/>
              <a:t>引入课程</a:t>
            </a:r>
            <a:r>
              <a:rPr lang="en-US" altLang="zh-CN" sz="1400"/>
              <a:t>,</a:t>
            </a:r>
            <a:r>
              <a:rPr lang="zh-CN" altLang="en-US" sz="1400"/>
              <a:t>对学生要求，看</a:t>
            </a:r>
            <a:r>
              <a:rPr lang="en-US" altLang="zh-CN" sz="1400"/>
              <a:t>:</a:t>
            </a:r>
            <a:r>
              <a:rPr lang="zh-CN" altLang="en-US" sz="1400"/>
              <a:t>第</a:t>
            </a:r>
            <a:r>
              <a:rPr lang="en-US" altLang="zh-CN" sz="1400"/>
              <a:t>3</a:t>
            </a:r>
            <a:r>
              <a:rPr lang="zh-CN" altLang="en-US" sz="1400"/>
              <a:t>章习题</a:t>
            </a:r>
            <a:r>
              <a:rPr lang="en-US" altLang="zh-CN" sz="1400"/>
              <a:t>(</a:t>
            </a:r>
            <a:r>
              <a:rPr lang="zh-CN" altLang="en-US" sz="1400"/>
              <a:t>链表</a:t>
            </a:r>
            <a:r>
              <a:rPr lang="en-US" altLang="zh-CN" sz="1400"/>
              <a:t>)</a:t>
            </a:r>
          </a:p>
        </p:txBody>
      </p:sp>
      <p:sp>
        <p:nvSpPr>
          <p:cNvPr id="8" name="Text Box 8"/>
          <p:cNvSpPr txBox="1">
            <a:spLocks noChangeArrowheads="1"/>
          </p:cNvSpPr>
          <p:nvPr/>
        </p:nvSpPr>
        <p:spPr bwMode="auto">
          <a:xfrm>
            <a:off x="1890117" y="3240335"/>
            <a:ext cx="7364859" cy="9848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algn="ctr" eaLnBrk="0" fontAlgn="base" hangingPunct="0">
              <a:lnSpc>
                <a:spcPct val="90000"/>
              </a:lnSpc>
              <a:spcBef>
                <a:spcPct val="20000"/>
              </a:spcBef>
              <a:spcAft>
                <a:spcPct val="0"/>
              </a:spcAft>
              <a:buClr>
                <a:schemeClr val="tx1"/>
              </a:buClr>
              <a:buSzPct val="70000"/>
              <a:buFont typeface="Wingdings" pitchFamily="2" charset="2"/>
              <a:buChar char="l"/>
              <a:defRPr sz="2000">
                <a:solidFill>
                  <a:schemeClr val="tx1"/>
                </a:solidFill>
                <a:latin typeface="Arial" charset="0"/>
                <a:ea typeface="宋体" charset="-122"/>
              </a:defRPr>
            </a:lvl6pPr>
            <a:lvl7pPr marL="2971800" indent="-228600" algn="ctr" eaLnBrk="0" fontAlgn="base" hangingPunct="0">
              <a:lnSpc>
                <a:spcPct val="90000"/>
              </a:lnSpc>
              <a:spcBef>
                <a:spcPct val="20000"/>
              </a:spcBef>
              <a:spcAft>
                <a:spcPct val="0"/>
              </a:spcAft>
              <a:buClr>
                <a:schemeClr val="tx1"/>
              </a:buClr>
              <a:buSzPct val="70000"/>
              <a:buFont typeface="Wingdings" pitchFamily="2" charset="2"/>
              <a:buChar char="l"/>
              <a:defRPr sz="2000">
                <a:solidFill>
                  <a:schemeClr val="tx1"/>
                </a:solidFill>
                <a:latin typeface="Arial" charset="0"/>
                <a:ea typeface="宋体" charset="-122"/>
              </a:defRPr>
            </a:lvl7pPr>
            <a:lvl8pPr marL="3429000" indent="-228600" algn="ctr" eaLnBrk="0" fontAlgn="base" hangingPunct="0">
              <a:lnSpc>
                <a:spcPct val="90000"/>
              </a:lnSpc>
              <a:spcBef>
                <a:spcPct val="20000"/>
              </a:spcBef>
              <a:spcAft>
                <a:spcPct val="0"/>
              </a:spcAft>
              <a:buClr>
                <a:schemeClr val="tx1"/>
              </a:buClr>
              <a:buSzPct val="70000"/>
              <a:buFont typeface="Wingdings" pitchFamily="2" charset="2"/>
              <a:buChar char="l"/>
              <a:defRPr sz="2000">
                <a:solidFill>
                  <a:schemeClr val="tx1"/>
                </a:solidFill>
                <a:latin typeface="Arial" charset="0"/>
                <a:ea typeface="宋体" charset="-122"/>
              </a:defRPr>
            </a:lvl8pPr>
            <a:lvl9pPr marL="3886200" indent="-228600" algn="ctr" eaLnBrk="0" fontAlgn="base" hangingPunct="0">
              <a:lnSpc>
                <a:spcPct val="90000"/>
              </a:lnSpc>
              <a:spcBef>
                <a:spcPct val="20000"/>
              </a:spcBef>
              <a:spcAft>
                <a:spcPct val="0"/>
              </a:spcAft>
              <a:buClr>
                <a:schemeClr val="tx1"/>
              </a:buClr>
              <a:buSzPct val="70000"/>
              <a:buFont typeface="Wingdings" pitchFamily="2" charset="2"/>
              <a:buChar char="l"/>
              <a:defRPr sz="2000">
                <a:solidFill>
                  <a:schemeClr val="tx1"/>
                </a:solidFill>
                <a:latin typeface="Arial" charset="0"/>
                <a:ea typeface="宋体" charset="-122"/>
              </a:defRPr>
            </a:lvl9pPr>
          </a:lstStyle>
          <a:p>
            <a:pPr algn="l" eaLnBrk="1" hangingPunct="1">
              <a:buFont typeface="Wingdings" pitchFamily="2" charset="2"/>
              <a:buNone/>
            </a:pPr>
            <a:r>
              <a:rPr lang="zh-CN" altLang="en-US"/>
              <a:t>	</a:t>
            </a:r>
            <a:r>
              <a:rPr lang="zh-CN" altLang="en-US" sz="1800"/>
              <a:t>问：试写出用</a:t>
            </a:r>
            <a:r>
              <a:rPr lang="zh-CN" altLang="en-US" sz="1800" b="1"/>
              <a:t>单链表</a:t>
            </a:r>
            <a:r>
              <a:rPr lang="zh-CN" altLang="en-US" sz="1800"/>
              <a:t>表示的字符串类及字符串结点类的定义，并依次实现它的构造函数、以及计算串长度、串赋值、判断两串相等、求子串、两串连接、求子串在串中位置等</a:t>
            </a:r>
            <a:r>
              <a:rPr lang="en-US" altLang="zh-CN" sz="1800"/>
              <a:t>7</a:t>
            </a:r>
            <a:r>
              <a:rPr lang="zh-CN" altLang="en-US" sz="1800"/>
              <a:t>个成员函数</a:t>
            </a:r>
            <a:r>
              <a:rPr lang="zh-CN" altLang="en-US"/>
              <a:t>。 </a:t>
            </a:r>
            <a:endParaRPr lang="en-US" altLang="zh-CN"/>
          </a:p>
        </p:txBody>
      </p:sp>
      <p:pic>
        <p:nvPicPr>
          <p:cNvPr id="337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4013" y="3200623"/>
            <a:ext cx="759144" cy="10727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58980062"/>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9"/>
          <p:cNvSpPr txBox="1">
            <a:spLocks noChangeArrowheads="1"/>
          </p:cNvSpPr>
          <p:nvPr/>
        </p:nvSpPr>
        <p:spPr bwMode="auto">
          <a:xfrm>
            <a:off x="467544" y="755071"/>
            <a:ext cx="8280920" cy="2643801"/>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kumimoji="1" lang="zh-CN" altLang="en-US" sz="2200" b="1">
                <a:ea typeface="楷体_GB2312" pitchFamily="49" charset="-122"/>
              </a:rPr>
              <a:t>插值查找算法</a:t>
            </a:r>
            <a:endParaRPr lang="en-US" altLang="zh-CN" sz="2200" b="1"/>
          </a:p>
          <a:p>
            <a:endParaRPr kumimoji="1" lang="en-US" altLang="zh-CN" sz="1800" b="1">
              <a:latin typeface="楷体_GB2312" pitchFamily="49" charset="-122"/>
              <a:ea typeface="楷体_GB2312" pitchFamily="49" charset="-122"/>
            </a:endParaRPr>
          </a:p>
          <a:p>
            <a:r>
              <a:rPr kumimoji="1" lang="en-US" altLang="zh-CN" sz="1800" b="1">
                <a:latin typeface="楷体_GB2312" pitchFamily="49" charset="-122"/>
                <a:ea typeface="楷体_GB2312" pitchFamily="49" charset="-122"/>
              </a:rPr>
              <a:t>	</a:t>
            </a:r>
          </a:p>
          <a:p>
            <a:r>
              <a:rPr kumimoji="1" lang="en-US" altLang="zh-CN" sz="1800" b="1">
                <a:latin typeface="楷体_GB2312" pitchFamily="49" charset="-122"/>
                <a:ea typeface="楷体_GB2312" pitchFamily="49" charset="-122"/>
              </a:rPr>
              <a:t>  </a:t>
            </a:r>
            <a:r>
              <a:rPr kumimoji="1" lang="en-US" altLang="zh-CN" b="1">
                <a:latin typeface="楷体_GB2312" pitchFamily="49" charset="-122"/>
                <a:ea typeface="楷体_GB2312" pitchFamily="49" charset="-122"/>
              </a:rPr>
              <a:t> </a:t>
            </a:r>
            <a:r>
              <a:rPr kumimoji="1" lang="zh-CN" altLang="en-US" b="1">
                <a:solidFill>
                  <a:srgbClr val="0070C0"/>
                </a:solidFill>
                <a:latin typeface="楷体_GB2312" pitchFamily="49" charset="-122"/>
                <a:ea typeface="楷体_GB2312" pitchFamily="49" charset="-122"/>
              </a:rPr>
              <a:t>插值查找应用案例</a:t>
            </a:r>
            <a:r>
              <a:rPr kumimoji="1" lang="zh-CN" altLang="en-US" b="1">
                <a:latin typeface="楷体_GB2312" pitchFamily="49" charset="-122"/>
                <a:ea typeface="楷体_GB2312" pitchFamily="49" charset="-122"/>
              </a:rPr>
              <a:t>：</a:t>
            </a:r>
            <a:endParaRPr kumimoji="1" lang="en-US" altLang="zh-CN" b="1">
              <a:latin typeface="楷体_GB2312" pitchFamily="49" charset="-122"/>
              <a:ea typeface="楷体_GB2312" pitchFamily="49" charset="-122"/>
            </a:endParaRPr>
          </a:p>
          <a:p>
            <a:r>
              <a:rPr kumimoji="1" lang="en-US" altLang="zh-CN" sz="1800" b="1">
                <a:latin typeface="楷体_GB2312" pitchFamily="49" charset="-122"/>
                <a:ea typeface="楷体_GB2312" pitchFamily="49" charset="-122"/>
              </a:rPr>
              <a:t>   </a:t>
            </a:r>
            <a:r>
              <a:rPr kumimoji="1" lang="zh-CN" altLang="en-US" sz="1800" b="1">
                <a:latin typeface="楷体_GB2312" pitchFamily="49" charset="-122"/>
                <a:ea typeface="楷体_GB2312" pitchFamily="49" charset="-122"/>
              </a:rPr>
              <a:t>请对一个有序数组进行插值查找 </a:t>
            </a:r>
            <a:r>
              <a:rPr kumimoji="1" lang="en-US" altLang="zh-CN" sz="1800" b="1">
                <a:latin typeface="楷体_GB2312" pitchFamily="49" charset="-122"/>
                <a:ea typeface="楷体_GB2312" pitchFamily="49" charset="-122"/>
              </a:rPr>
              <a:t>{1,8, 10, 89, 1000, 1234} </a:t>
            </a:r>
            <a:r>
              <a:rPr kumimoji="1" lang="zh-CN" altLang="en-US" sz="1800" b="1">
                <a:latin typeface="楷体_GB2312" pitchFamily="49" charset="-122"/>
                <a:ea typeface="楷体_GB2312" pitchFamily="49" charset="-122"/>
              </a:rPr>
              <a:t>，输入一个数看看该数组是否存在此数，并且求出下标，如果没有就提示</a:t>
            </a:r>
            <a:r>
              <a:rPr kumimoji="1" lang="en-US" altLang="zh-CN" sz="1800" b="1">
                <a:latin typeface="楷体_GB2312" pitchFamily="49" charset="-122"/>
                <a:ea typeface="楷体_GB2312" pitchFamily="49" charset="-122"/>
              </a:rPr>
              <a:t>"</a:t>
            </a:r>
            <a:r>
              <a:rPr kumimoji="1" lang="zh-CN" altLang="en-US" sz="1800" b="1">
                <a:latin typeface="楷体_GB2312" pitchFamily="49" charset="-122"/>
                <a:ea typeface="楷体_GB2312" pitchFamily="49" charset="-122"/>
              </a:rPr>
              <a:t>没有这个数</a:t>
            </a:r>
            <a:r>
              <a:rPr kumimoji="1" lang="en-US" altLang="zh-CN" sz="1800" b="1">
                <a:latin typeface="楷体_GB2312" pitchFamily="49" charset="-122"/>
                <a:ea typeface="楷体_GB2312" pitchFamily="49" charset="-122"/>
              </a:rPr>
              <a:t>"</a:t>
            </a:r>
            <a:r>
              <a:rPr kumimoji="1" lang="zh-CN" altLang="en-US" sz="1800" b="1">
                <a:latin typeface="楷体_GB2312" pitchFamily="49" charset="-122"/>
                <a:ea typeface="楷体_GB2312" pitchFamily="49" charset="-122"/>
              </a:rPr>
              <a:t>。</a:t>
            </a:r>
            <a:br>
              <a:rPr kumimoji="1" lang="en-US" altLang="zh-CN" sz="1800" b="1">
                <a:latin typeface="楷体_GB2312" pitchFamily="49" charset="-122"/>
                <a:ea typeface="楷体_GB2312" pitchFamily="49" charset="-122"/>
              </a:rPr>
            </a:br>
            <a:endParaRPr kumimoji="1" lang="en-US" altLang="zh-CN" sz="1800" b="1">
              <a:latin typeface="楷体_GB2312" pitchFamily="49" charset="-122"/>
              <a:ea typeface="楷体_GB2312" pitchFamily="49" charset="-122"/>
            </a:endParaRPr>
          </a:p>
          <a:p>
            <a:r>
              <a:rPr kumimoji="1" lang="en-US" altLang="zh-CN" sz="1800" b="1">
                <a:latin typeface="楷体_GB2312" pitchFamily="49" charset="-122"/>
                <a:ea typeface="楷体_GB2312" pitchFamily="49" charset="-122"/>
              </a:rPr>
              <a:t>    </a:t>
            </a:r>
            <a:endParaRPr kumimoji="1" lang="en-US" altLang="zh-CN" sz="1800" b="1">
              <a:solidFill>
                <a:srgbClr val="000000"/>
              </a:solidFill>
              <a:latin typeface="楷体_GB2312" pitchFamily="49" charset="-122"/>
              <a:ea typeface="楷体_GB2312" pitchFamily="49" charset="-122"/>
            </a:endParaRPr>
          </a:p>
          <a:p>
            <a:endParaRPr kumimoji="1" lang="en-US" altLang="zh-CN" sz="1800" b="1">
              <a:solidFill>
                <a:srgbClr val="000000"/>
              </a:solidFill>
              <a:latin typeface="楷体_GB2312" pitchFamily="49" charset="-122"/>
              <a:ea typeface="楷体_GB2312" pitchFamily="49" charset="-122"/>
            </a:endParaRPr>
          </a:p>
        </p:txBody>
      </p:sp>
      <p:sp>
        <p:nvSpPr>
          <p:cNvPr id="2" name="TextBox 1"/>
          <p:cNvSpPr txBox="1"/>
          <p:nvPr/>
        </p:nvSpPr>
        <p:spPr>
          <a:xfrm>
            <a:off x="954012" y="4464471"/>
            <a:ext cx="819455" cy="830997"/>
          </a:xfrm>
          <a:prstGeom prst="rect">
            <a:avLst/>
          </a:prstGeom>
          <a:noFill/>
        </p:spPr>
        <p:txBody>
          <a:bodyPr wrap="none" rtlCol="0">
            <a:spAutoFit/>
          </a:bodyPr>
          <a:lstStyle/>
          <a:p>
            <a:r>
              <a:rPr lang="en-US" altLang="zh-CN" sz="100" b="1"/>
              <a:t>package com.atguigu.find;</a:t>
            </a:r>
          </a:p>
          <a:p>
            <a:endParaRPr lang="zh-CN" altLang="en-US" sz="100"/>
          </a:p>
          <a:p>
            <a:r>
              <a:rPr lang="en-US" altLang="zh-CN" sz="100" b="1"/>
              <a:t>public class InsertValueSearch {</a:t>
            </a:r>
          </a:p>
          <a:p>
            <a:endParaRPr lang="zh-CN" altLang="en-US" sz="100"/>
          </a:p>
          <a:p>
            <a:r>
              <a:rPr lang="en-US" altLang="zh-CN" sz="100" b="1"/>
              <a:t>public static void main(String[] args) {</a:t>
            </a:r>
          </a:p>
          <a:p>
            <a:endParaRPr lang="zh-CN" altLang="en-US" sz="100"/>
          </a:p>
          <a:p>
            <a:r>
              <a:rPr lang="en-US" altLang="zh-CN" sz="100" b="1"/>
              <a:t>int[] arr = {1,8, 10,  89 ,1000, 1234};</a:t>
            </a:r>
          </a:p>
          <a:p>
            <a:r>
              <a:rPr lang="en-US" altLang="zh-CN" sz="100" b="1"/>
              <a:t>int index = </a:t>
            </a:r>
            <a:r>
              <a:rPr lang="en-US" altLang="zh-CN" sz="100" b="1" i="1"/>
              <a:t>insertValueSearch(arr,0,arr.length-1,12340);</a:t>
            </a:r>
          </a:p>
          <a:p>
            <a:r>
              <a:rPr lang="en-US" altLang="zh-CN" sz="100"/>
              <a:t>System.</a:t>
            </a:r>
            <a:r>
              <a:rPr lang="en-US" altLang="zh-CN" sz="100" b="1" i="1"/>
              <a:t>out.println("index=" + index);</a:t>
            </a:r>
          </a:p>
          <a:p>
            <a:r>
              <a:rPr lang="en-US" altLang="zh-CN" sz="100"/>
              <a:t>}</a:t>
            </a:r>
          </a:p>
          <a:p>
            <a:endParaRPr lang="zh-CN" altLang="en-US" sz="100"/>
          </a:p>
          <a:p>
            <a:r>
              <a:rPr lang="en-US" altLang="zh-CN" sz="100"/>
              <a:t>/**</a:t>
            </a:r>
          </a:p>
          <a:p>
            <a:r>
              <a:rPr lang="zh-CN" altLang="en-US" sz="100"/>
              <a:t> * 找到就返回对应的下标，没有找到，就返回</a:t>
            </a:r>
            <a:r>
              <a:rPr lang="en-US" altLang="zh-CN" sz="100"/>
              <a:t>-1</a:t>
            </a:r>
          </a:p>
          <a:p>
            <a:r>
              <a:rPr lang="en-US" altLang="zh-CN" sz="100"/>
              <a:t> * </a:t>
            </a:r>
            <a:r>
              <a:rPr lang="en-US" altLang="zh-CN" sz="100" b="1"/>
              <a:t>@param a</a:t>
            </a:r>
          </a:p>
          <a:p>
            <a:r>
              <a:rPr lang="en-US" altLang="zh-CN" sz="100"/>
              <a:t> * </a:t>
            </a:r>
            <a:r>
              <a:rPr lang="en-US" altLang="zh-CN" sz="100" b="1"/>
              <a:t>@param x</a:t>
            </a:r>
          </a:p>
          <a:p>
            <a:r>
              <a:rPr lang="en-US" altLang="zh-CN" sz="100"/>
              <a:t> * </a:t>
            </a:r>
            <a:r>
              <a:rPr lang="en-US" altLang="zh-CN" sz="100" b="1"/>
              <a:t>@param left</a:t>
            </a:r>
          </a:p>
          <a:p>
            <a:r>
              <a:rPr lang="en-US" altLang="zh-CN" sz="100"/>
              <a:t> * </a:t>
            </a:r>
            <a:r>
              <a:rPr lang="en-US" altLang="zh-CN" sz="100" b="1"/>
              <a:t>@param right</a:t>
            </a:r>
          </a:p>
          <a:p>
            <a:r>
              <a:rPr lang="en-US" altLang="zh-CN" sz="100"/>
              <a:t> * </a:t>
            </a:r>
            <a:r>
              <a:rPr lang="en-US" altLang="zh-CN" sz="100" b="1"/>
              <a:t>@return</a:t>
            </a:r>
          </a:p>
          <a:p>
            <a:r>
              <a:rPr lang="zh-CN" altLang="en-US" sz="100"/>
              <a:t> * </a:t>
            </a:r>
            <a:r>
              <a:rPr lang="en-US" altLang="zh-CN" sz="100"/>
              <a:t>/**3.</a:t>
            </a:r>
            <a:r>
              <a:rPr lang="zh-CN" altLang="en-US" sz="100"/>
              <a:t>插值查找</a:t>
            </a:r>
          </a:p>
          <a:p>
            <a:r>
              <a:rPr lang="zh-CN" altLang="en-US" sz="100"/>
              <a:t>插值查找算法类似于二分查找，不同的是插值查找每次从自适应</a:t>
            </a:r>
            <a:r>
              <a:rPr lang="en-US" altLang="zh-CN" sz="100"/>
              <a:t>mid</a:t>
            </a:r>
            <a:r>
              <a:rPr lang="zh-CN" altLang="en-US" sz="100"/>
              <a:t>处开始查找，例如我们要从</a:t>
            </a:r>
            <a:r>
              <a:rPr lang="en-US" altLang="zh-CN" sz="100"/>
              <a:t>1~100</a:t>
            </a:r>
            <a:r>
              <a:rPr lang="zh-CN" altLang="en-US" sz="100"/>
              <a:t>找</a:t>
            </a:r>
            <a:r>
              <a:rPr lang="en-US" altLang="zh-CN" sz="100"/>
              <a:t>5</a:t>
            </a:r>
            <a:r>
              <a:rPr lang="zh-CN" altLang="en-US" sz="100"/>
              <a:t>这个数，</a:t>
            </a:r>
          </a:p>
          <a:p>
            <a:r>
              <a:rPr lang="zh-CN" altLang="en-US" sz="100"/>
              <a:t>那我们就会从前边开始找，插值查找就是应用这种原理</a:t>
            </a:r>
          </a:p>
          <a:p>
            <a:r>
              <a:rPr lang="zh-CN" altLang="en-US" sz="100"/>
              <a:t>插值公式： </a:t>
            </a:r>
            <a:r>
              <a:rPr lang="en-US" altLang="zh-CN" sz="100" u="sng"/>
              <a:t>int mid = low + (high - low) * (key - arr[low]) / (arr[high] - arr[low]);//</a:t>
            </a:r>
            <a:r>
              <a:rPr lang="zh-CN" altLang="en-US" sz="100" u="sng"/>
              <a:t>插值</a:t>
            </a:r>
          </a:p>
          <a:p>
            <a:endParaRPr lang="zh-CN" altLang="en-US" sz="100"/>
          </a:p>
          <a:p>
            <a:r>
              <a:rPr lang="zh-CN" altLang="en-US" sz="100"/>
              <a:t> *</a:t>
            </a:r>
            <a:r>
              <a:rPr lang="en-US" altLang="zh-CN" sz="100"/>
              <a:t>/</a:t>
            </a:r>
          </a:p>
          <a:p>
            <a:endParaRPr lang="zh-CN" altLang="en-US" sz="100"/>
          </a:p>
          <a:p>
            <a:endParaRPr lang="zh-CN" altLang="en-US" sz="100"/>
          </a:p>
          <a:p>
            <a:r>
              <a:rPr lang="en-US" altLang="zh-CN" sz="100" b="1"/>
              <a:t>public static int insertValueSearch(int[] arr, int l, int r, int findVal) {</a:t>
            </a:r>
          </a:p>
          <a:p>
            <a:endParaRPr lang="zh-CN" altLang="en-US" sz="100"/>
          </a:p>
          <a:p>
            <a:r>
              <a:rPr lang="en-US" altLang="zh-CN" sz="100"/>
              <a:t>// </a:t>
            </a:r>
            <a:r>
              <a:rPr lang="zh-CN" altLang="en-US" sz="100"/>
              <a:t>找不到条件</a:t>
            </a:r>
            <a:r>
              <a:rPr lang="en-US" altLang="zh-CN" sz="100"/>
              <a:t>, </a:t>
            </a:r>
            <a:r>
              <a:rPr lang="zh-CN" altLang="en-US" sz="100"/>
              <a:t>后面的条件必须要</a:t>
            </a:r>
          </a:p>
          <a:p>
            <a:r>
              <a:rPr lang="en-US" altLang="zh-CN" sz="100"/>
              <a:t>//1. findVal &lt; </a:t>
            </a:r>
            <a:r>
              <a:rPr lang="en-US" altLang="zh-CN" sz="100" u="sng"/>
              <a:t>arr[0] || findVal &gt; arr[arr.length - 1]) </a:t>
            </a:r>
            <a:r>
              <a:rPr lang="zh-CN" altLang="en-US" sz="100" u="sng"/>
              <a:t>后面的条件必须要</a:t>
            </a:r>
          </a:p>
          <a:p>
            <a:r>
              <a:rPr lang="en-US" altLang="zh-CN" sz="100"/>
              <a:t>//2. </a:t>
            </a:r>
            <a:r>
              <a:rPr lang="zh-CN" altLang="en-US" sz="100"/>
              <a:t>因为 按照 没有的话 按照</a:t>
            </a:r>
            <a:r>
              <a:rPr lang="en-US" altLang="zh-CN" sz="100" u="sng"/>
              <a:t>int midIndex = l + (findVal - arr[l]) / (arr[r] - arr[l]) * (r - l);</a:t>
            </a:r>
          </a:p>
          <a:p>
            <a:r>
              <a:rPr lang="en-US" altLang="zh-CN" sz="100"/>
              <a:t>//   </a:t>
            </a:r>
            <a:r>
              <a:rPr lang="zh-CN" altLang="en-US" sz="100"/>
              <a:t>得到的 </a:t>
            </a:r>
            <a:r>
              <a:rPr lang="en-US" altLang="zh-CN" sz="100"/>
              <a:t>minIndex </a:t>
            </a:r>
            <a:r>
              <a:rPr lang="zh-CN" altLang="en-US" sz="100"/>
              <a:t>可能越界。比如 要查的数很大，</a:t>
            </a:r>
            <a:r>
              <a:rPr lang="en-US" altLang="zh-CN" sz="100"/>
              <a:t>12340</a:t>
            </a:r>
            <a:r>
              <a:rPr lang="zh-CN" altLang="en-US" sz="100"/>
              <a:t>就得到 </a:t>
            </a:r>
            <a:r>
              <a:rPr lang="en-US" altLang="zh-CN" sz="100"/>
              <a:t>midIndex </a:t>
            </a:r>
            <a:r>
              <a:rPr lang="zh-CN" altLang="en-US" sz="100"/>
              <a:t>为 </a:t>
            </a:r>
            <a:r>
              <a:rPr lang="en-US" altLang="zh-CN" sz="100"/>
              <a:t>50,</a:t>
            </a:r>
            <a:r>
              <a:rPr lang="zh-CN" altLang="en-US" sz="100"/>
              <a:t>越界了</a:t>
            </a:r>
            <a:r>
              <a:rPr lang="en-US" altLang="zh-CN" sz="100"/>
              <a:t>[debug]</a:t>
            </a:r>
          </a:p>
          <a:p>
            <a:r>
              <a:rPr lang="en-US" altLang="zh-CN" sz="100" b="1"/>
              <a:t>if (l &gt; r ||  findVal &lt; arr[0] || findVal &gt; arr[arr.length - 1] ) {</a:t>
            </a:r>
          </a:p>
          <a:p>
            <a:r>
              <a:rPr lang="en-US" altLang="zh-CN" sz="100" b="1"/>
              <a:t>return -1;</a:t>
            </a:r>
          </a:p>
          <a:p>
            <a:r>
              <a:rPr lang="en-US" altLang="zh-CN" sz="100"/>
              <a:t>}</a:t>
            </a:r>
          </a:p>
          <a:p>
            <a:endParaRPr lang="zh-CN" altLang="en-US" sz="100"/>
          </a:p>
          <a:p>
            <a:r>
              <a:rPr lang="en-US" altLang="zh-CN" sz="100" b="1"/>
              <a:t>int midIndex = l + (findVal - arr[l]) / (arr[r] - arr[l]) * (r - l);</a:t>
            </a:r>
          </a:p>
          <a:p>
            <a:r>
              <a:rPr lang="en-US" altLang="zh-CN" sz="100" b="1"/>
              <a:t>int midVal = arr[midIndex];</a:t>
            </a:r>
          </a:p>
          <a:p>
            <a:r>
              <a:rPr lang="en-US" altLang="zh-CN" sz="100" b="1"/>
              <a:t>if (midVal &gt; findVal) {</a:t>
            </a:r>
          </a:p>
          <a:p>
            <a:r>
              <a:rPr lang="en-US" altLang="zh-CN" sz="100"/>
              <a:t>// </a:t>
            </a:r>
            <a:r>
              <a:rPr lang="zh-CN" altLang="en-US" sz="100"/>
              <a:t>向左进行递归查找</a:t>
            </a:r>
          </a:p>
          <a:p>
            <a:r>
              <a:rPr lang="en-US" altLang="zh-CN" sz="100" b="1"/>
              <a:t>return </a:t>
            </a:r>
            <a:r>
              <a:rPr lang="en-US" altLang="zh-CN" sz="100" b="1" i="1"/>
              <a:t>insertValueSearch(arr, l, midIndex - 1, findVal);</a:t>
            </a:r>
          </a:p>
          <a:p>
            <a:r>
              <a:rPr lang="en-US" altLang="zh-CN" sz="100"/>
              <a:t>} </a:t>
            </a:r>
            <a:r>
              <a:rPr lang="en-US" altLang="zh-CN" sz="100" b="1"/>
              <a:t>else if (midVal &lt; findVal) { // </a:t>
            </a:r>
            <a:r>
              <a:rPr lang="zh-CN" altLang="en-US" sz="100" b="1"/>
              <a:t>向右进行递归查找</a:t>
            </a:r>
          </a:p>
          <a:p>
            <a:r>
              <a:rPr lang="en-US" altLang="zh-CN" sz="100" b="1"/>
              <a:t>return </a:t>
            </a:r>
            <a:r>
              <a:rPr lang="en-US" altLang="zh-CN" sz="100" b="1" i="1"/>
              <a:t>insertValueSearch(arr, midIndex + 1, r, findVal);</a:t>
            </a:r>
          </a:p>
          <a:p>
            <a:r>
              <a:rPr lang="en-US" altLang="zh-CN" sz="100"/>
              <a:t>} </a:t>
            </a:r>
            <a:r>
              <a:rPr lang="en-US" altLang="zh-CN" sz="100" b="1"/>
              <a:t>else {</a:t>
            </a:r>
          </a:p>
          <a:p>
            <a:r>
              <a:rPr lang="en-US" altLang="zh-CN" sz="100" b="1"/>
              <a:t>return midIndex;</a:t>
            </a:r>
          </a:p>
          <a:p>
            <a:r>
              <a:rPr lang="en-US" altLang="zh-CN" sz="100"/>
              <a:t>}</a:t>
            </a:r>
          </a:p>
          <a:p>
            <a:r>
              <a:rPr lang="en-US" altLang="zh-CN" sz="100"/>
              <a:t>}</a:t>
            </a:r>
            <a:endParaRPr lang="zh-CN" altLang="en-US" sz="100"/>
          </a:p>
          <a:p>
            <a:r>
              <a:rPr lang="en-US" altLang="zh-CN" sz="100"/>
              <a:t>}</a:t>
            </a:r>
          </a:p>
        </p:txBody>
      </p:sp>
    </p:spTree>
    <p:extLst>
      <p:ext uri="{BB962C8B-B14F-4D97-AF65-F5344CB8AC3E}">
        <p14:creationId xmlns:p14="http://schemas.microsoft.com/office/powerpoint/2010/main" val="2783369581"/>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9"/>
          <p:cNvSpPr txBox="1">
            <a:spLocks noChangeArrowheads="1"/>
          </p:cNvSpPr>
          <p:nvPr/>
        </p:nvSpPr>
        <p:spPr bwMode="auto">
          <a:xfrm>
            <a:off x="467544" y="755071"/>
            <a:ext cx="8280920" cy="236680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kumimoji="1" lang="zh-CN" altLang="en-US" sz="2200" b="1">
                <a:ea typeface="楷体_GB2312" pitchFamily="49" charset="-122"/>
              </a:rPr>
              <a:t>插值查找</a:t>
            </a:r>
            <a:endParaRPr lang="en-US" altLang="zh-CN" sz="2200" b="1"/>
          </a:p>
          <a:p>
            <a:endParaRPr kumimoji="1" lang="en-US" altLang="zh-CN" sz="1800" b="1">
              <a:latin typeface="楷体_GB2312" pitchFamily="49" charset="-122"/>
              <a:ea typeface="楷体_GB2312" pitchFamily="49" charset="-122"/>
            </a:endParaRPr>
          </a:p>
          <a:p>
            <a:r>
              <a:rPr kumimoji="1" lang="zh-CN" altLang="en-US" b="1">
                <a:solidFill>
                  <a:srgbClr val="0070C0"/>
                </a:solidFill>
                <a:latin typeface="楷体_GB2312" pitchFamily="49" charset="-122"/>
                <a:ea typeface="楷体_GB2312" pitchFamily="49" charset="-122"/>
              </a:rPr>
              <a:t>插值查找注意事项</a:t>
            </a:r>
            <a:r>
              <a:rPr kumimoji="1" lang="zh-CN" altLang="en-US" b="1">
                <a:latin typeface="楷体_GB2312" pitchFamily="49" charset="-122"/>
                <a:ea typeface="楷体_GB2312" pitchFamily="49" charset="-122"/>
              </a:rPr>
              <a:t>：</a:t>
            </a:r>
            <a:endParaRPr kumimoji="1" lang="en-US" altLang="zh-CN" b="1">
              <a:latin typeface="楷体_GB2312" pitchFamily="49" charset="-122"/>
              <a:ea typeface="楷体_GB2312" pitchFamily="49" charset="-122"/>
            </a:endParaRPr>
          </a:p>
          <a:p>
            <a:endParaRPr kumimoji="1" lang="en-US" altLang="zh-CN" sz="1800" b="1">
              <a:latin typeface="楷体_GB2312" pitchFamily="49" charset="-122"/>
              <a:ea typeface="楷体_GB2312" pitchFamily="49" charset="-122"/>
            </a:endParaRPr>
          </a:p>
          <a:p>
            <a:pPr>
              <a:buAutoNum type="arabicParenR"/>
            </a:pPr>
            <a:r>
              <a:rPr lang="zh-CN" altLang="en-US" sz="1800"/>
              <a:t>对于数据量较大，</a:t>
            </a:r>
            <a:r>
              <a:rPr lang="zh-CN" altLang="en-US" sz="1800" b="1"/>
              <a:t>关键字分布比较均匀</a:t>
            </a:r>
            <a:r>
              <a:rPr lang="zh-CN" altLang="en-US" sz="1800"/>
              <a:t>的查找表来说，采用</a:t>
            </a:r>
            <a:r>
              <a:rPr lang="zh-CN" altLang="en-US" sz="1800" b="1"/>
              <a:t>插值查找</a:t>
            </a:r>
            <a:r>
              <a:rPr lang="en-US" altLang="zh-CN" sz="1800" b="1"/>
              <a:t>, </a:t>
            </a:r>
            <a:r>
              <a:rPr lang="zh-CN" altLang="en-US" sz="1800" b="1"/>
              <a:t>速度较快</a:t>
            </a:r>
            <a:r>
              <a:rPr lang="en-US" altLang="zh-CN" sz="1800" b="1"/>
              <a:t>.</a:t>
            </a:r>
            <a:endParaRPr kumimoji="1" lang="en-US" altLang="zh-CN" sz="1800" b="1">
              <a:latin typeface="楷体_GB2312" pitchFamily="49" charset="-122"/>
              <a:ea typeface="楷体_GB2312" pitchFamily="49" charset="-122"/>
            </a:endParaRPr>
          </a:p>
          <a:p>
            <a:pPr>
              <a:buAutoNum type="arabicParenR"/>
            </a:pPr>
            <a:r>
              <a:rPr lang="zh-CN" altLang="en-US" sz="1800"/>
              <a:t>关键字分布不均匀的情况下，该方法不一定比折半查找要好</a:t>
            </a:r>
            <a:endParaRPr kumimoji="1" lang="en-US" altLang="zh-CN" sz="1800" b="1">
              <a:solidFill>
                <a:srgbClr val="000000"/>
              </a:solidFill>
              <a:latin typeface="楷体_GB2312" pitchFamily="49" charset="-122"/>
              <a:ea typeface="楷体_GB2312" pitchFamily="49" charset="-122"/>
            </a:endParaRPr>
          </a:p>
          <a:p>
            <a:endParaRPr kumimoji="1" lang="en-US" altLang="zh-CN" sz="1800" b="1">
              <a:solidFill>
                <a:srgbClr val="000000"/>
              </a:solidFill>
              <a:latin typeface="楷体_GB2312" pitchFamily="49" charset="-122"/>
              <a:ea typeface="楷体_GB2312" pitchFamily="49" charset="-122"/>
            </a:endParaRPr>
          </a:p>
        </p:txBody>
      </p:sp>
    </p:spTree>
    <p:extLst>
      <p:ext uri="{BB962C8B-B14F-4D97-AF65-F5344CB8AC3E}">
        <p14:creationId xmlns:p14="http://schemas.microsoft.com/office/powerpoint/2010/main" val="495550410"/>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9"/>
          <p:cNvSpPr txBox="1">
            <a:spLocks noChangeArrowheads="1"/>
          </p:cNvSpPr>
          <p:nvPr/>
        </p:nvSpPr>
        <p:spPr bwMode="auto">
          <a:xfrm>
            <a:off x="467544" y="755071"/>
            <a:ext cx="6103093" cy="3505575"/>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kumimoji="1" lang="zh-CN" altLang="en-US" sz="2200" b="1">
                <a:ea typeface="楷体_GB2312" pitchFamily="49" charset="-122"/>
              </a:rPr>
              <a:t>斐波那契</a:t>
            </a:r>
            <a:r>
              <a:rPr kumimoji="1" lang="en-US" altLang="zh-CN" sz="2200" b="1">
                <a:ea typeface="楷体_GB2312" pitchFamily="49" charset="-122"/>
              </a:rPr>
              <a:t>(</a:t>
            </a:r>
            <a:r>
              <a:rPr kumimoji="1" lang="zh-CN" altLang="en-US" sz="2200" b="1">
                <a:ea typeface="楷体_GB2312" pitchFamily="49" charset="-122"/>
              </a:rPr>
              <a:t>黄金分割法</a:t>
            </a:r>
            <a:r>
              <a:rPr kumimoji="1" lang="en-US" altLang="zh-CN" sz="2200" b="1">
                <a:ea typeface="楷体_GB2312" pitchFamily="49" charset="-122"/>
              </a:rPr>
              <a:t>)</a:t>
            </a:r>
            <a:r>
              <a:rPr kumimoji="1" lang="zh-CN" altLang="en-US" sz="2200" b="1">
                <a:ea typeface="楷体_GB2312" pitchFamily="49" charset="-122"/>
              </a:rPr>
              <a:t>查找算法</a:t>
            </a:r>
            <a:endParaRPr lang="en-US" altLang="zh-CN" sz="2200" b="1"/>
          </a:p>
          <a:p>
            <a:endParaRPr kumimoji="1" lang="en-US" altLang="zh-CN" sz="1800" b="1">
              <a:latin typeface="楷体_GB2312" pitchFamily="49" charset="-122"/>
              <a:ea typeface="楷体_GB2312" pitchFamily="49" charset="-122"/>
            </a:endParaRPr>
          </a:p>
          <a:p>
            <a:r>
              <a:rPr kumimoji="1" lang="zh-CN" altLang="en-US" b="1">
                <a:solidFill>
                  <a:srgbClr val="0070C0"/>
                </a:solidFill>
                <a:latin typeface="楷体_GB2312" pitchFamily="49" charset="-122"/>
                <a:ea typeface="楷体_GB2312" pitchFamily="49" charset="-122"/>
              </a:rPr>
              <a:t>斐波那契</a:t>
            </a:r>
            <a:r>
              <a:rPr kumimoji="1" lang="en-US" altLang="zh-CN" b="1">
                <a:solidFill>
                  <a:srgbClr val="0070C0"/>
                </a:solidFill>
                <a:latin typeface="楷体_GB2312" pitchFamily="49" charset="-122"/>
                <a:ea typeface="楷体_GB2312" pitchFamily="49" charset="-122"/>
              </a:rPr>
              <a:t>(</a:t>
            </a:r>
            <a:r>
              <a:rPr kumimoji="1" lang="zh-CN" altLang="en-US" b="1">
                <a:solidFill>
                  <a:srgbClr val="0070C0"/>
                </a:solidFill>
                <a:latin typeface="楷体_GB2312" pitchFamily="49" charset="-122"/>
                <a:ea typeface="楷体_GB2312" pitchFamily="49" charset="-122"/>
              </a:rPr>
              <a:t>黄金分割法</a:t>
            </a:r>
            <a:r>
              <a:rPr kumimoji="1" lang="en-US" altLang="zh-CN" b="1">
                <a:solidFill>
                  <a:srgbClr val="0070C0"/>
                </a:solidFill>
                <a:latin typeface="楷体_GB2312" pitchFamily="49" charset="-122"/>
                <a:ea typeface="楷体_GB2312" pitchFamily="49" charset="-122"/>
              </a:rPr>
              <a:t>)</a:t>
            </a:r>
            <a:r>
              <a:rPr kumimoji="1" lang="zh-CN" altLang="en-US" b="1">
                <a:solidFill>
                  <a:srgbClr val="0070C0"/>
                </a:solidFill>
                <a:latin typeface="楷体_GB2312" pitchFamily="49" charset="-122"/>
                <a:ea typeface="楷体_GB2312" pitchFamily="49" charset="-122"/>
              </a:rPr>
              <a:t>查找基本介绍</a:t>
            </a:r>
            <a:r>
              <a:rPr kumimoji="1" lang="en-US" altLang="zh-CN" b="1">
                <a:latin typeface="楷体_GB2312" pitchFamily="49" charset="-122"/>
                <a:ea typeface="楷体_GB2312" pitchFamily="49" charset="-122"/>
              </a:rPr>
              <a:t>:</a:t>
            </a:r>
          </a:p>
          <a:p>
            <a:r>
              <a:rPr kumimoji="1" lang="en-US" altLang="zh-CN" sz="1800" b="1">
                <a:latin typeface="楷体_GB2312" pitchFamily="49" charset="-122"/>
                <a:ea typeface="楷体_GB2312" pitchFamily="49" charset="-122"/>
              </a:rPr>
              <a:t>	</a:t>
            </a:r>
          </a:p>
          <a:p>
            <a:pPr>
              <a:buAutoNum type="arabicParenR"/>
            </a:pPr>
            <a:r>
              <a:rPr lang="zh-CN" altLang="en-US" sz="1600"/>
              <a:t>黄金分割点是指把一条</a:t>
            </a:r>
            <a:r>
              <a:rPr lang="zh-CN" altLang="en-US" sz="1600">
                <a:hlinkClick r:id="rId4"/>
              </a:rPr>
              <a:t>线段</a:t>
            </a:r>
            <a:r>
              <a:rPr lang="zh-CN" altLang="en-US" sz="1600"/>
              <a:t>分割为两部分，使其中一部分与全长之比等于另一部分与这部分之比。取其前三位数字的近似值是</a:t>
            </a:r>
            <a:r>
              <a:rPr lang="en-US" altLang="zh-CN" sz="1600">
                <a:hlinkClick r:id="rId5"/>
              </a:rPr>
              <a:t>0.618</a:t>
            </a:r>
            <a:r>
              <a:rPr lang="zh-CN" altLang="en-US" sz="1600"/>
              <a:t>。由于按此比例设计的造型十分美丽，因此称为</a:t>
            </a:r>
            <a:r>
              <a:rPr lang="zh-CN" altLang="en-US" sz="1600">
                <a:hlinkClick r:id="rId6"/>
              </a:rPr>
              <a:t>黄金分割</a:t>
            </a:r>
            <a:r>
              <a:rPr lang="zh-CN" altLang="en-US" sz="1600"/>
              <a:t>，也称为</a:t>
            </a:r>
            <a:r>
              <a:rPr lang="zh-CN" altLang="en-US" sz="1600">
                <a:hlinkClick r:id="rId7"/>
              </a:rPr>
              <a:t>中外比</a:t>
            </a:r>
            <a:r>
              <a:rPr lang="zh-CN" altLang="en-US" sz="1600"/>
              <a:t>。这是一个神奇的数字，会带来意向不大的效果。</a:t>
            </a:r>
            <a:br>
              <a:rPr lang="en-US" altLang="zh-CN" sz="1600"/>
            </a:br>
            <a:endParaRPr lang="en-US" altLang="zh-CN" sz="1600"/>
          </a:p>
          <a:p>
            <a:pPr>
              <a:buAutoNum type="arabicParenR"/>
            </a:pPr>
            <a:r>
              <a:rPr lang="zh-CN" altLang="en-US" sz="1600" b="1"/>
              <a:t>斐波那契数列</a:t>
            </a:r>
            <a:r>
              <a:rPr lang="zh-CN" altLang="en-US" sz="1600"/>
              <a:t> </a:t>
            </a:r>
            <a:r>
              <a:rPr lang="en-US" altLang="zh-CN" sz="1600"/>
              <a:t>{1, 1, 2, 3, 5, 8, 13, 21, 34, 55 } </a:t>
            </a:r>
            <a:r>
              <a:rPr lang="zh-CN" altLang="en-US" sz="1600"/>
              <a:t>发现斐波那契数列的两个相邻数 的比例，无限接近 黄金分割值</a:t>
            </a:r>
            <a:r>
              <a:rPr lang="en-US" altLang="zh-CN" sz="1600"/>
              <a:t>0.618</a:t>
            </a:r>
            <a:endParaRPr kumimoji="1" lang="en-US" altLang="zh-CN" sz="1600" b="1">
              <a:solidFill>
                <a:srgbClr val="000000"/>
              </a:solidFill>
              <a:latin typeface="楷体_GB2312" pitchFamily="49" charset="-122"/>
              <a:ea typeface="楷体_GB2312" pitchFamily="49" charset="-122"/>
            </a:endParaRPr>
          </a:p>
          <a:p>
            <a:endParaRPr kumimoji="1" lang="en-US" altLang="zh-CN" sz="1800" b="1">
              <a:solidFill>
                <a:srgbClr val="000000"/>
              </a:solidFill>
              <a:latin typeface="楷体_GB2312" pitchFamily="49" charset="-122"/>
              <a:ea typeface="楷体_GB2312" pitchFamily="49" charset="-122"/>
            </a:endParaRPr>
          </a:p>
        </p:txBody>
      </p:sp>
      <p:pic>
        <p:nvPicPr>
          <p:cNvPr id="105474"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566722" y="1494917"/>
            <a:ext cx="2525505" cy="35547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5" name="对象 4"/>
          <p:cNvGraphicFramePr>
            <a:graphicFrameLocks noChangeAspect="1"/>
          </p:cNvGraphicFramePr>
          <p:nvPr>
            <p:extLst>
              <p:ext uri="{D42A27DB-BD31-4B8C-83A1-F6EECF244321}">
                <p14:modId xmlns:p14="http://schemas.microsoft.com/office/powerpoint/2010/main" val="2446302026"/>
              </p:ext>
            </p:extLst>
          </p:nvPr>
        </p:nvGraphicFramePr>
        <p:xfrm>
          <a:off x="8658869" y="4795285"/>
          <a:ext cx="590494" cy="508733"/>
        </p:xfrm>
        <a:graphic>
          <a:graphicData uri="http://schemas.openxmlformats.org/presentationml/2006/ole">
            <mc:AlternateContent xmlns:mc="http://schemas.openxmlformats.org/markup-compatibility/2006">
              <mc:Choice xmlns:v="urn:schemas-microsoft-com:vml" Requires="v">
                <p:oleObj spid="_x0000_s105639" name="包装程序外壳对象" showAsIcon="1" r:id="rId9" imgW="826200" imgH="711360" progId="Package">
                  <p:embed/>
                </p:oleObj>
              </mc:Choice>
              <mc:Fallback>
                <p:oleObj name="包装程序外壳对象" showAsIcon="1" r:id="rId9" imgW="826200" imgH="711360" progId="Package">
                  <p:embed/>
                  <p:pic>
                    <p:nvPicPr>
                      <p:cNvPr id="0" name=""/>
                      <p:cNvPicPr/>
                      <p:nvPr/>
                    </p:nvPicPr>
                    <p:blipFill>
                      <a:blip r:embed="rId10"/>
                      <a:stretch>
                        <a:fillRect/>
                      </a:stretch>
                    </p:blipFill>
                    <p:spPr>
                      <a:xfrm>
                        <a:off x="8658869" y="4795285"/>
                        <a:ext cx="590494" cy="508733"/>
                      </a:xfrm>
                      <a:prstGeom prst="rect">
                        <a:avLst/>
                      </a:prstGeom>
                    </p:spPr>
                  </p:pic>
                </p:oleObj>
              </mc:Fallback>
            </mc:AlternateContent>
          </a:graphicData>
        </a:graphic>
      </p:graphicFrame>
    </p:spTree>
    <p:extLst>
      <p:ext uri="{BB962C8B-B14F-4D97-AF65-F5344CB8AC3E}">
        <p14:creationId xmlns:p14="http://schemas.microsoft.com/office/powerpoint/2010/main" val="871209440"/>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9"/>
          <p:cNvSpPr txBox="1">
            <a:spLocks noChangeArrowheads="1"/>
          </p:cNvSpPr>
          <p:nvPr/>
        </p:nvSpPr>
        <p:spPr bwMode="auto">
          <a:xfrm>
            <a:off x="467544" y="755071"/>
            <a:ext cx="8263333" cy="4582793"/>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kumimoji="1" lang="zh-CN" altLang="en-US" sz="2200" b="1">
                <a:ea typeface="楷体_GB2312" pitchFamily="49" charset="-122"/>
              </a:rPr>
              <a:t>斐波那契</a:t>
            </a:r>
            <a:r>
              <a:rPr kumimoji="1" lang="en-US" altLang="zh-CN" sz="2200" b="1">
                <a:ea typeface="楷体_GB2312" pitchFamily="49" charset="-122"/>
              </a:rPr>
              <a:t>(</a:t>
            </a:r>
            <a:r>
              <a:rPr kumimoji="1" lang="zh-CN" altLang="en-US" sz="2200" b="1">
                <a:ea typeface="楷体_GB2312" pitchFamily="49" charset="-122"/>
              </a:rPr>
              <a:t>黄金分割法</a:t>
            </a:r>
            <a:r>
              <a:rPr kumimoji="1" lang="en-US" altLang="zh-CN" sz="2200" b="1">
                <a:ea typeface="楷体_GB2312" pitchFamily="49" charset="-122"/>
              </a:rPr>
              <a:t>)</a:t>
            </a:r>
            <a:r>
              <a:rPr kumimoji="1" lang="zh-CN" altLang="en-US" sz="2200" b="1">
                <a:ea typeface="楷体_GB2312" pitchFamily="49" charset="-122"/>
              </a:rPr>
              <a:t>查找算法</a:t>
            </a:r>
            <a:endParaRPr kumimoji="1" lang="en-US" altLang="zh-CN" sz="1800" b="1">
              <a:latin typeface="楷体_GB2312" pitchFamily="49" charset="-122"/>
              <a:ea typeface="楷体_GB2312" pitchFamily="49" charset="-122"/>
            </a:endParaRPr>
          </a:p>
          <a:p>
            <a:r>
              <a:rPr kumimoji="1" lang="zh-CN" altLang="en-US" b="1">
                <a:solidFill>
                  <a:srgbClr val="0070C0"/>
                </a:solidFill>
                <a:latin typeface="楷体_GB2312" pitchFamily="49" charset="-122"/>
                <a:ea typeface="楷体_GB2312" pitchFamily="49" charset="-122"/>
              </a:rPr>
              <a:t>斐波那契</a:t>
            </a:r>
            <a:r>
              <a:rPr kumimoji="1" lang="en-US" altLang="zh-CN" b="1">
                <a:solidFill>
                  <a:srgbClr val="0070C0"/>
                </a:solidFill>
                <a:latin typeface="楷体_GB2312" pitchFamily="49" charset="-122"/>
                <a:ea typeface="楷体_GB2312" pitchFamily="49" charset="-122"/>
              </a:rPr>
              <a:t>(</a:t>
            </a:r>
            <a:r>
              <a:rPr kumimoji="1" lang="zh-CN" altLang="en-US" b="1">
                <a:solidFill>
                  <a:srgbClr val="0070C0"/>
                </a:solidFill>
                <a:latin typeface="楷体_GB2312" pitchFamily="49" charset="-122"/>
                <a:ea typeface="楷体_GB2312" pitchFamily="49" charset="-122"/>
              </a:rPr>
              <a:t>黄金分割法</a:t>
            </a:r>
            <a:r>
              <a:rPr kumimoji="1" lang="en-US" altLang="zh-CN" b="1">
                <a:solidFill>
                  <a:srgbClr val="0070C0"/>
                </a:solidFill>
                <a:latin typeface="楷体_GB2312" pitchFamily="49" charset="-122"/>
                <a:ea typeface="楷体_GB2312" pitchFamily="49" charset="-122"/>
              </a:rPr>
              <a:t>)</a:t>
            </a:r>
            <a:r>
              <a:rPr kumimoji="1" lang="zh-CN" altLang="en-US" b="1">
                <a:solidFill>
                  <a:srgbClr val="0070C0"/>
                </a:solidFill>
                <a:latin typeface="楷体_GB2312" pitchFamily="49" charset="-122"/>
                <a:ea typeface="楷体_GB2312" pitchFamily="49" charset="-122"/>
              </a:rPr>
              <a:t>原理</a:t>
            </a:r>
            <a:r>
              <a:rPr kumimoji="1" lang="en-US" altLang="zh-CN" b="1">
                <a:latin typeface="楷体_GB2312" pitchFamily="49" charset="-122"/>
                <a:ea typeface="楷体_GB2312" pitchFamily="49" charset="-122"/>
              </a:rPr>
              <a:t>:</a:t>
            </a:r>
            <a:endParaRPr kumimoji="1" lang="en-US" altLang="zh-CN" sz="1800" b="1">
              <a:latin typeface="楷体_GB2312" pitchFamily="49" charset="-122"/>
              <a:ea typeface="楷体_GB2312" pitchFamily="49" charset="-122"/>
            </a:endParaRPr>
          </a:p>
          <a:p>
            <a:pPr marL="0" indent="0"/>
            <a:r>
              <a:rPr lang="zh-CN" altLang="en-US" sz="1600" b="1"/>
              <a:t>斐波那契查找</a:t>
            </a:r>
            <a:r>
              <a:rPr lang="zh-CN" altLang="en-US" sz="1600"/>
              <a:t>原理与前两种相似，仅仅</a:t>
            </a:r>
            <a:br>
              <a:rPr lang="en-US" altLang="zh-CN" sz="1600"/>
            </a:br>
            <a:r>
              <a:rPr lang="zh-CN" altLang="en-US" sz="1600"/>
              <a:t>改变了中间结点（</a:t>
            </a:r>
            <a:r>
              <a:rPr lang="en-US" altLang="zh-CN" sz="1600"/>
              <a:t>mid</a:t>
            </a:r>
            <a:r>
              <a:rPr lang="zh-CN" altLang="en-US" sz="1600"/>
              <a:t>）的位置，</a:t>
            </a:r>
            <a:r>
              <a:rPr lang="en-US" altLang="zh-CN" sz="1600"/>
              <a:t>mid</a:t>
            </a:r>
            <a:r>
              <a:rPr lang="zh-CN" altLang="en-US" sz="1600"/>
              <a:t>不</a:t>
            </a:r>
            <a:br>
              <a:rPr lang="en-US" altLang="zh-CN" sz="1600"/>
            </a:br>
            <a:r>
              <a:rPr lang="zh-CN" altLang="en-US" sz="1600"/>
              <a:t>再是中间或插值得到，而是位于黄金分</a:t>
            </a:r>
            <a:br>
              <a:rPr lang="en-US" altLang="zh-CN" sz="1600"/>
            </a:br>
            <a:r>
              <a:rPr lang="zh-CN" altLang="en-US" sz="1600"/>
              <a:t>割点附近，即</a:t>
            </a:r>
            <a:r>
              <a:rPr lang="en-US" altLang="zh-CN" sz="1600" b="1"/>
              <a:t>mid=low+F(k-1)-1</a:t>
            </a:r>
            <a:br>
              <a:rPr lang="en-US" altLang="zh-CN" sz="1600" b="1"/>
            </a:br>
            <a:r>
              <a:rPr lang="zh-CN" altLang="en-US" sz="1600"/>
              <a:t>（</a:t>
            </a:r>
            <a:r>
              <a:rPr lang="en-US" altLang="zh-CN" sz="1600"/>
              <a:t>F</a:t>
            </a:r>
            <a:r>
              <a:rPr lang="zh-CN" altLang="en-US" sz="1600"/>
              <a:t>代表斐波那契数列），如下图所示</a:t>
            </a:r>
            <a:endParaRPr lang="en-US" altLang="zh-CN" sz="1600"/>
          </a:p>
          <a:p>
            <a:pPr marL="0" indent="0"/>
            <a:endParaRPr kumimoji="1" lang="en-US" altLang="zh-CN" sz="1800" b="1">
              <a:solidFill>
                <a:srgbClr val="000000"/>
              </a:solidFill>
              <a:latin typeface="楷体_GB2312" pitchFamily="49" charset="-122"/>
              <a:ea typeface="楷体_GB2312" pitchFamily="49" charset="-122"/>
            </a:endParaRPr>
          </a:p>
          <a:p>
            <a:pPr marL="0" indent="0"/>
            <a:r>
              <a:rPr lang="zh-CN" altLang="en-US" sz="1800" b="1"/>
              <a:t>对</a:t>
            </a:r>
            <a:r>
              <a:rPr lang="en-US" altLang="zh-CN" sz="1800" b="1"/>
              <a:t>F(k-1)-1</a:t>
            </a:r>
            <a:r>
              <a:rPr lang="zh-CN" altLang="en-US" sz="1800" b="1"/>
              <a:t>的理解：</a:t>
            </a:r>
            <a:endParaRPr lang="en-US" altLang="zh-CN" sz="1800" b="1"/>
          </a:p>
          <a:p>
            <a:pPr>
              <a:buAutoNum type="arabicParenR"/>
            </a:pPr>
            <a:r>
              <a:rPr lang="zh-CN" altLang="en-US" sz="1400"/>
              <a:t>由斐波那契数列 </a:t>
            </a:r>
            <a:r>
              <a:rPr lang="en-US" altLang="zh-CN" sz="1400"/>
              <a:t>F[k]=F[k-1]+F[k-2] </a:t>
            </a:r>
            <a:r>
              <a:rPr lang="zh-CN" altLang="en-US" sz="1400"/>
              <a:t>的性质，可以得到 </a:t>
            </a:r>
            <a:r>
              <a:rPr lang="zh-CN" altLang="en-US" sz="1400" b="1"/>
              <a:t>（</a:t>
            </a:r>
            <a:r>
              <a:rPr lang="en-US" altLang="zh-CN" sz="1400" b="1"/>
              <a:t>F[k]-1</a:t>
            </a:r>
            <a:r>
              <a:rPr lang="zh-CN" altLang="en-US" sz="1400" b="1"/>
              <a:t>）</a:t>
            </a:r>
            <a:r>
              <a:rPr lang="en-US" altLang="zh-CN" sz="1400" b="1"/>
              <a:t>=</a:t>
            </a:r>
            <a:r>
              <a:rPr lang="zh-CN" altLang="en-US" sz="1400" b="1"/>
              <a:t>（</a:t>
            </a:r>
            <a:r>
              <a:rPr lang="en-US" altLang="zh-CN" sz="1400" b="1"/>
              <a:t>F[k-1]-1</a:t>
            </a:r>
            <a:r>
              <a:rPr lang="zh-CN" altLang="en-US" sz="1400" b="1"/>
              <a:t>）</a:t>
            </a:r>
            <a:r>
              <a:rPr lang="en-US" altLang="zh-CN" sz="1400" b="1"/>
              <a:t>+</a:t>
            </a:r>
            <a:r>
              <a:rPr lang="zh-CN" altLang="en-US" sz="1400" b="1"/>
              <a:t>（</a:t>
            </a:r>
            <a:r>
              <a:rPr lang="en-US" altLang="zh-CN" sz="1400" b="1"/>
              <a:t>F[k-2]-1</a:t>
            </a:r>
            <a:r>
              <a:rPr lang="zh-CN" altLang="en-US" sz="1400" b="1"/>
              <a:t>）</a:t>
            </a:r>
            <a:r>
              <a:rPr lang="en-US" altLang="zh-CN" sz="1400" b="1"/>
              <a:t>+1 </a:t>
            </a:r>
            <a:r>
              <a:rPr lang="zh-CN" altLang="en-US" sz="1400"/>
              <a:t>。该式说明：只要顺序表的长度为</a:t>
            </a:r>
            <a:r>
              <a:rPr lang="en-US" altLang="zh-CN" sz="1400" b="1"/>
              <a:t>F[k]-1</a:t>
            </a:r>
            <a:r>
              <a:rPr lang="zh-CN" altLang="en-US" sz="1400"/>
              <a:t>，则可以将该表分成长度为</a:t>
            </a:r>
            <a:r>
              <a:rPr lang="en-US" altLang="zh-CN" sz="1400" b="1"/>
              <a:t>F[k-1]-1</a:t>
            </a:r>
            <a:r>
              <a:rPr lang="zh-CN" altLang="en-US" sz="1400"/>
              <a:t>和</a:t>
            </a:r>
            <a:r>
              <a:rPr lang="en-US" altLang="zh-CN" sz="1400" b="1"/>
              <a:t>F[k-2]-1</a:t>
            </a:r>
            <a:r>
              <a:rPr lang="zh-CN" altLang="en-US" sz="1400"/>
              <a:t>的两段，即如上图所示。从而中间位置为</a:t>
            </a:r>
            <a:r>
              <a:rPr lang="en-US" altLang="zh-CN" sz="1400" b="1"/>
              <a:t>mid=low+F(k-1)-1           </a:t>
            </a:r>
          </a:p>
          <a:p>
            <a:pPr>
              <a:buAutoNum type="arabicParenR"/>
            </a:pPr>
            <a:endParaRPr lang="en-US" altLang="zh-CN" sz="1400" b="1"/>
          </a:p>
          <a:p>
            <a:pPr>
              <a:buAutoNum type="arabicParenR"/>
            </a:pPr>
            <a:r>
              <a:rPr lang="zh-CN" altLang="en-US" sz="1400"/>
              <a:t>类似的，每一子段也可以用相同的方式分割</a:t>
            </a:r>
            <a:endParaRPr lang="en-US" altLang="zh-CN" sz="1400"/>
          </a:p>
          <a:p>
            <a:pPr>
              <a:buAutoNum type="arabicParenR"/>
            </a:pPr>
            <a:r>
              <a:rPr lang="zh-CN" altLang="en-US" sz="1400"/>
              <a:t>但顺序表长度</a:t>
            </a:r>
            <a:r>
              <a:rPr lang="en-US" altLang="zh-CN" sz="1400"/>
              <a:t>n</a:t>
            </a:r>
            <a:r>
              <a:rPr lang="zh-CN" altLang="en-US" sz="1400"/>
              <a:t>不一定刚好等于</a:t>
            </a:r>
            <a:r>
              <a:rPr lang="en-US" altLang="zh-CN" sz="1400"/>
              <a:t>F[k]-1</a:t>
            </a:r>
            <a:r>
              <a:rPr lang="zh-CN" altLang="en-US" sz="1400"/>
              <a:t>，所以需要将原来的顺序表长度</a:t>
            </a:r>
            <a:r>
              <a:rPr lang="en-US" altLang="zh-CN" sz="1400"/>
              <a:t>n</a:t>
            </a:r>
            <a:r>
              <a:rPr lang="zh-CN" altLang="en-US" sz="1400"/>
              <a:t>增加至</a:t>
            </a:r>
            <a:r>
              <a:rPr lang="en-US" altLang="zh-CN" sz="1400"/>
              <a:t>F[k]-1</a:t>
            </a:r>
            <a:r>
              <a:rPr lang="zh-CN" altLang="en-US" sz="1400"/>
              <a:t>。这里的</a:t>
            </a:r>
            <a:r>
              <a:rPr lang="en-US" altLang="zh-CN" sz="1400"/>
              <a:t>k</a:t>
            </a:r>
            <a:r>
              <a:rPr lang="zh-CN" altLang="en-US" sz="1400"/>
              <a:t>值只要能使得</a:t>
            </a:r>
            <a:r>
              <a:rPr lang="en-US" altLang="zh-CN" sz="1400"/>
              <a:t>F[k]-1</a:t>
            </a:r>
            <a:r>
              <a:rPr lang="zh-CN" altLang="en-US" sz="1400"/>
              <a:t>恰好大于或等于</a:t>
            </a:r>
            <a:r>
              <a:rPr lang="en-US" altLang="zh-CN" sz="1400"/>
              <a:t>n</a:t>
            </a:r>
            <a:r>
              <a:rPr lang="zh-CN" altLang="en-US" sz="1400"/>
              <a:t>即可，由以下代码得到</a:t>
            </a:r>
            <a:r>
              <a:rPr lang="en-US" altLang="zh-CN" sz="1400"/>
              <a:t>,</a:t>
            </a:r>
            <a:r>
              <a:rPr lang="zh-CN" altLang="en-US" sz="1400"/>
              <a:t>顺序表长度增加后，新增的位置（从</a:t>
            </a:r>
            <a:r>
              <a:rPr lang="en-US" altLang="zh-CN" sz="1400"/>
              <a:t>n+1</a:t>
            </a:r>
            <a:r>
              <a:rPr lang="zh-CN" altLang="en-US" sz="1400"/>
              <a:t>到</a:t>
            </a:r>
            <a:r>
              <a:rPr lang="en-US" altLang="zh-CN" sz="1400"/>
              <a:t>F[k]-1</a:t>
            </a:r>
            <a:r>
              <a:rPr lang="zh-CN" altLang="en-US" sz="1400"/>
              <a:t>位置），都赋为</a:t>
            </a:r>
            <a:r>
              <a:rPr lang="en-US" altLang="zh-CN" sz="1400"/>
              <a:t>n</a:t>
            </a:r>
            <a:r>
              <a:rPr lang="zh-CN" altLang="en-US" sz="1400"/>
              <a:t>位置的值即可。</a:t>
            </a:r>
            <a:endParaRPr kumimoji="1" lang="en-US" altLang="zh-CN" sz="1400" b="1">
              <a:solidFill>
                <a:srgbClr val="000000"/>
              </a:solidFill>
              <a:latin typeface="楷体_GB2312" pitchFamily="49" charset="-122"/>
              <a:ea typeface="楷体_GB2312" pitchFamily="49" charset="-122"/>
            </a:endParaRPr>
          </a:p>
          <a:p>
            <a:pPr marL="0" indent="0"/>
            <a:endParaRPr kumimoji="1" lang="en-US" altLang="zh-CN" sz="1800" b="1">
              <a:solidFill>
                <a:srgbClr val="000000"/>
              </a:solidFill>
              <a:latin typeface="楷体_GB2312" pitchFamily="49" charset="-122"/>
              <a:ea typeface="楷体_GB2312" pitchFamily="49" charset="-122"/>
            </a:endParaRPr>
          </a:p>
        </p:txBody>
      </p:sp>
      <p:pic>
        <p:nvPicPr>
          <p:cNvPr id="1064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98429" y="1440135"/>
            <a:ext cx="3810813" cy="1281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954013" y="4949363"/>
            <a:ext cx="2736304" cy="523220"/>
          </a:xfrm>
          <a:prstGeom prst="rect">
            <a:avLst/>
          </a:prstGeom>
          <a:solidFill>
            <a:schemeClr val="bg1">
              <a:lumMod val="95000"/>
            </a:schemeClr>
          </a:solidFill>
        </p:spPr>
        <p:txBody>
          <a:bodyPr wrap="square" rtlCol="0">
            <a:spAutoFit/>
          </a:bodyPr>
          <a:lstStyle/>
          <a:p>
            <a:pPr fontAlgn="base"/>
            <a:r>
              <a:rPr lang="en-US" altLang="zh-CN" sz="1400"/>
              <a:t>while(n&gt;fib(k)-1)</a:t>
            </a:r>
          </a:p>
          <a:p>
            <a:pPr fontAlgn="base"/>
            <a:r>
              <a:rPr lang="en-US" altLang="zh-CN" sz="1400"/>
              <a:t>    k++;</a:t>
            </a:r>
          </a:p>
        </p:txBody>
      </p:sp>
      <p:graphicFrame>
        <p:nvGraphicFramePr>
          <p:cNvPr id="4" name="对象 3"/>
          <p:cNvGraphicFramePr>
            <a:graphicFrameLocks noChangeAspect="1"/>
          </p:cNvGraphicFramePr>
          <p:nvPr>
            <p:extLst>
              <p:ext uri="{D42A27DB-BD31-4B8C-83A1-F6EECF244321}">
                <p14:modId xmlns:p14="http://schemas.microsoft.com/office/powerpoint/2010/main" val="3414209855"/>
              </p:ext>
            </p:extLst>
          </p:nvPr>
        </p:nvGraphicFramePr>
        <p:xfrm>
          <a:off x="8521371" y="2501100"/>
          <a:ext cx="511643" cy="440800"/>
        </p:xfrm>
        <a:graphic>
          <a:graphicData uri="http://schemas.openxmlformats.org/presentationml/2006/ole">
            <mc:AlternateContent xmlns:mc="http://schemas.openxmlformats.org/markup-compatibility/2006">
              <mc:Choice xmlns:v="urn:schemas-microsoft-com:vml" Requires="v">
                <p:oleObj spid="_x0000_s106606" name="包装程序外壳对象" showAsIcon="1" r:id="rId5" imgW="826200" imgH="711360" progId="Package">
                  <p:embed/>
                </p:oleObj>
              </mc:Choice>
              <mc:Fallback>
                <p:oleObj name="包装程序外壳对象" showAsIcon="1" r:id="rId5" imgW="826200" imgH="711360" progId="Package">
                  <p:embed/>
                  <p:pic>
                    <p:nvPicPr>
                      <p:cNvPr id="0" name=""/>
                      <p:cNvPicPr/>
                      <p:nvPr/>
                    </p:nvPicPr>
                    <p:blipFill>
                      <a:blip r:embed="rId6"/>
                      <a:stretch>
                        <a:fillRect/>
                      </a:stretch>
                    </p:blipFill>
                    <p:spPr>
                      <a:xfrm>
                        <a:off x="8521371" y="2501100"/>
                        <a:ext cx="511643" cy="440800"/>
                      </a:xfrm>
                      <a:prstGeom prst="rect">
                        <a:avLst/>
                      </a:prstGeom>
                    </p:spPr>
                  </p:pic>
                </p:oleObj>
              </mc:Fallback>
            </mc:AlternateContent>
          </a:graphicData>
        </a:graphic>
      </p:graphicFrame>
    </p:spTree>
    <p:extLst>
      <p:ext uri="{BB962C8B-B14F-4D97-AF65-F5344CB8AC3E}">
        <p14:creationId xmlns:p14="http://schemas.microsoft.com/office/powerpoint/2010/main" val="2116514398"/>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9"/>
          <p:cNvSpPr txBox="1">
            <a:spLocks noChangeArrowheads="1"/>
          </p:cNvSpPr>
          <p:nvPr/>
        </p:nvSpPr>
        <p:spPr bwMode="auto">
          <a:xfrm>
            <a:off x="467544" y="755071"/>
            <a:ext cx="8280920" cy="2643801"/>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kumimoji="1" lang="zh-CN" altLang="en-US" sz="2200" b="1">
                <a:ea typeface="楷体_GB2312" pitchFamily="49" charset="-122"/>
              </a:rPr>
              <a:t>斐波那契</a:t>
            </a:r>
            <a:r>
              <a:rPr kumimoji="1" lang="en-US" altLang="zh-CN" sz="2200" b="1">
                <a:ea typeface="楷体_GB2312" pitchFamily="49" charset="-122"/>
              </a:rPr>
              <a:t>(</a:t>
            </a:r>
            <a:r>
              <a:rPr kumimoji="1" lang="zh-CN" altLang="en-US" sz="2200" b="1">
                <a:ea typeface="楷体_GB2312" pitchFamily="49" charset="-122"/>
              </a:rPr>
              <a:t>黄金分割法</a:t>
            </a:r>
            <a:r>
              <a:rPr kumimoji="1" lang="en-US" altLang="zh-CN" sz="2200" b="1">
                <a:ea typeface="楷体_GB2312" pitchFamily="49" charset="-122"/>
              </a:rPr>
              <a:t>)</a:t>
            </a:r>
            <a:r>
              <a:rPr kumimoji="1" lang="zh-CN" altLang="en-US" sz="2200" b="1">
                <a:ea typeface="楷体_GB2312" pitchFamily="49" charset="-122"/>
              </a:rPr>
              <a:t>查找算法</a:t>
            </a:r>
            <a:endParaRPr lang="en-US" altLang="zh-CN" sz="2200" b="1"/>
          </a:p>
          <a:p>
            <a:endParaRPr kumimoji="1" lang="en-US" altLang="zh-CN" sz="1800" b="1">
              <a:latin typeface="楷体_GB2312" pitchFamily="49" charset="-122"/>
              <a:ea typeface="楷体_GB2312" pitchFamily="49" charset="-122"/>
            </a:endParaRPr>
          </a:p>
          <a:p>
            <a:r>
              <a:rPr kumimoji="1" lang="en-US" altLang="zh-CN" sz="1800" b="1">
                <a:latin typeface="楷体_GB2312" pitchFamily="49" charset="-122"/>
                <a:ea typeface="楷体_GB2312" pitchFamily="49" charset="-122"/>
              </a:rPr>
              <a:t>	</a:t>
            </a:r>
            <a:r>
              <a:rPr kumimoji="1" lang="zh-CN" altLang="en-US" b="1">
                <a:solidFill>
                  <a:srgbClr val="0070C0"/>
                </a:solidFill>
                <a:latin typeface="楷体_GB2312" pitchFamily="49" charset="-122"/>
                <a:ea typeface="楷体_GB2312" pitchFamily="49" charset="-122"/>
              </a:rPr>
              <a:t>斐波那契查找应用案例</a:t>
            </a:r>
            <a:r>
              <a:rPr kumimoji="1" lang="zh-CN" altLang="en-US" b="1">
                <a:latin typeface="楷体_GB2312" pitchFamily="49" charset="-122"/>
                <a:ea typeface="楷体_GB2312" pitchFamily="49" charset="-122"/>
              </a:rPr>
              <a:t>：</a:t>
            </a:r>
            <a:endParaRPr kumimoji="1" lang="en-US" altLang="zh-CN" b="1">
              <a:latin typeface="楷体_GB2312" pitchFamily="49" charset="-122"/>
              <a:ea typeface="楷体_GB2312" pitchFamily="49" charset="-122"/>
            </a:endParaRPr>
          </a:p>
          <a:p>
            <a:r>
              <a:rPr kumimoji="1" lang="en-US" altLang="zh-CN" sz="1800" b="1">
                <a:latin typeface="楷体_GB2312" pitchFamily="49" charset="-122"/>
                <a:ea typeface="楷体_GB2312" pitchFamily="49" charset="-122"/>
              </a:rPr>
              <a:t>   </a:t>
            </a:r>
            <a:r>
              <a:rPr kumimoji="1" lang="zh-CN" altLang="en-US" sz="1800" b="1">
                <a:latin typeface="楷体_GB2312" pitchFamily="49" charset="-122"/>
                <a:ea typeface="楷体_GB2312" pitchFamily="49" charset="-122"/>
              </a:rPr>
              <a:t>请对一个有序数组进行斐波那契查找 </a:t>
            </a:r>
            <a:r>
              <a:rPr kumimoji="1" lang="en-US" altLang="zh-CN" sz="1800" b="1">
                <a:latin typeface="楷体_GB2312" pitchFamily="49" charset="-122"/>
                <a:ea typeface="楷体_GB2312" pitchFamily="49" charset="-122"/>
              </a:rPr>
              <a:t>{1,8, 10, 89, 1000, 1234} </a:t>
            </a:r>
            <a:r>
              <a:rPr kumimoji="1" lang="zh-CN" altLang="en-US" sz="1800" b="1">
                <a:latin typeface="楷体_GB2312" pitchFamily="49" charset="-122"/>
                <a:ea typeface="楷体_GB2312" pitchFamily="49" charset="-122"/>
              </a:rPr>
              <a:t>，输入一个数看看该数组是否存在此数，并且求出下标，如果没有就提示</a:t>
            </a:r>
            <a:r>
              <a:rPr kumimoji="1" lang="en-US" altLang="zh-CN" sz="1800" b="1">
                <a:latin typeface="楷体_GB2312" pitchFamily="49" charset="-122"/>
                <a:ea typeface="楷体_GB2312" pitchFamily="49" charset="-122"/>
              </a:rPr>
              <a:t>"</a:t>
            </a:r>
            <a:r>
              <a:rPr kumimoji="1" lang="zh-CN" altLang="en-US" sz="1800" b="1">
                <a:latin typeface="楷体_GB2312" pitchFamily="49" charset="-122"/>
                <a:ea typeface="楷体_GB2312" pitchFamily="49" charset="-122"/>
              </a:rPr>
              <a:t>没有这个数</a:t>
            </a:r>
            <a:r>
              <a:rPr kumimoji="1" lang="en-US" altLang="zh-CN" sz="1800" b="1">
                <a:latin typeface="楷体_GB2312" pitchFamily="49" charset="-122"/>
                <a:ea typeface="楷体_GB2312" pitchFamily="49" charset="-122"/>
              </a:rPr>
              <a:t>"</a:t>
            </a:r>
            <a:r>
              <a:rPr kumimoji="1" lang="zh-CN" altLang="en-US" sz="1800" b="1">
                <a:latin typeface="楷体_GB2312" pitchFamily="49" charset="-122"/>
                <a:ea typeface="楷体_GB2312" pitchFamily="49" charset="-122"/>
              </a:rPr>
              <a:t>。</a:t>
            </a:r>
            <a:br>
              <a:rPr kumimoji="1" lang="en-US" altLang="zh-CN" sz="1800" b="1">
                <a:latin typeface="楷体_GB2312" pitchFamily="49" charset="-122"/>
                <a:ea typeface="楷体_GB2312" pitchFamily="49" charset="-122"/>
              </a:rPr>
            </a:br>
            <a:endParaRPr kumimoji="1" lang="en-US" altLang="zh-CN" sz="1800" b="1">
              <a:latin typeface="楷体_GB2312" pitchFamily="49" charset="-122"/>
              <a:ea typeface="楷体_GB2312" pitchFamily="49" charset="-122"/>
            </a:endParaRPr>
          </a:p>
          <a:p>
            <a:r>
              <a:rPr kumimoji="1" lang="en-US" altLang="zh-CN" sz="1800" b="1">
                <a:latin typeface="楷体_GB2312" pitchFamily="49" charset="-122"/>
                <a:ea typeface="楷体_GB2312" pitchFamily="49" charset="-122"/>
              </a:rPr>
              <a:t>    </a:t>
            </a:r>
            <a:endParaRPr kumimoji="1" lang="en-US" altLang="zh-CN" sz="1800" b="1">
              <a:solidFill>
                <a:srgbClr val="000000"/>
              </a:solidFill>
              <a:latin typeface="楷体_GB2312" pitchFamily="49" charset="-122"/>
              <a:ea typeface="楷体_GB2312" pitchFamily="49" charset="-122"/>
            </a:endParaRPr>
          </a:p>
          <a:p>
            <a:endParaRPr kumimoji="1" lang="en-US" altLang="zh-CN" sz="1800" b="1">
              <a:solidFill>
                <a:srgbClr val="000000"/>
              </a:solidFill>
              <a:latin typeface="楷体_GB2312" pitchFamily="49" charset="-122"/>
              <a:ea typeface="楷体_GB2312" pitchFamily="49" charset="-122"/>
            </a:endParaRPr>
          </a:p>
        </p:txBody>
      </p:sp>
    </p:spTree>
    <p:extLst>
      <p:ext uri="{BB962C8B-B14F-4D97-AF65-F5344CB8AC3E}">
        <p14:creationId xmlns:p14="http://schemas.microsoft.com/office/powerpoint/2010/main" val="2689354733"/>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21965" y="1152103"/>
            <a:ext cx="8496944" cy="3939540"/>
          </a:xfrm>
          <a:prstGeom prst="rect">
            <a:avLst/>
          </a:prstGeom>
          <a:solidFill>
            <a:schemeClr val="bg1">
              <a:lumMod val="95000"/>
            </a:schemeClr>
          </a:solidFill>
        </p:spPr>
        <p:txBody>
          <a:bodyPr wrap="square" rtlCol="0">
            <a:spAutoFit/>
          </a:bodyPr>
          <a:lstStyle/>
          <a:p>
            <a:endParaRPr lang="en-US" altLang="zh-CN"/>
          </a:p>
          <a:p>
            <a:endParaRPr lang="en-US" altLang="zh-CN"/>
          </a:p>
          <a:p>
            <a:endParaRPr lang="en-US" altLang="zh-CN"/>
          </a:p>
          <a:p>
            <a:endParaRPr lang="en-US" altLang="zh-CN"/>
          </a:p>
          <a:p>
            <a:endParaRPr lang="en-US" altLang="zh-CN"/>
          </a:p>
          <a:p>
            <a:endParaRPr lang="en-US" altLang="zh-CN"/>
          </a:p>
          <a:p>
            <a:endParaRPr lang="en-US" altLang="zh-CN"/>
          </a:p>
          <a:p>
            <a:endParaRPr lang="en-US" altLang="zh-CN"/>
          </a:p>
          <a:p>
            <a:endParaRPr lang="en-US" altLang="zh-CN"/>
          </a:p>
          <a:p>
            <a:endParaRPr lang="en-US" altLang="zh-CN"/>
          </a:p>
          <a:p>
            <a:r>
              <a:rPr lang="zh-CN" altLang="en-US" sz="2800" b="1"/>
              <a:t>数据结构和算法</a:t>
            </a:r>
            <a:endParaRPr lang="en-US" altLang="zh-CN" sz="2800" b="1"/>
          </a:p>
          <a:p>
            <a:r>
              <a:rPr lang="en-US" altLang="zh-CN" sz="2400" b="1">
                <a:solidFill>
                  <a:schemeClr val="bg1">
                    <a:lumMod val="65000"/>
                  </a:schemeClr>
                </a:solidFill>
              </a:rPr>
              <a:t>--</a:t>
            </a:r>
            <a:r>
              <a:rPr lang="zh-CN" altLang="en-US" sz="2400" b="1">
                <a:solidFill>
                  <a:schemeClr val="bg1">
                    <a:lumMod val="65000"/>
                  </a:schemeClr>
                </a:solidFill>
              </a:rPr>
              <a:t>哈希表</a:t>
            </a:r>
            <a:endParaRPr lang="en-US" altLang="zh-CN" sz="2400" b="1">
              <a:solidFill>
                <a:schemeClr val="bg1">
                  <a:lumMod val="65000"/>
                </a:schemeClr>
              </a:solidFill>
            </a:endParaRPr>
          </a:p>
          <a:p>
            <a:endParaRPr lang="zh-CN" altLang="en-US"/>
          </a:p>
        </p:txBody>
      </p:sp>
    </p:spTree>
    <p:extLst>
      <p:ext uri="{BB962C8B-B14F-4D97-AF65-F5344CB8AC3E}">
        <p14:creationId xmlns:p14="http://schemas.microsoft.com/office/powerpoint/2010/main" val="61159325"/>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哈希表</a:t>
            </a:r>
            <a:r>
              <a:rPr lang="en-US" altLang="zh-CN" sz="2200" b="1"/>
              <a:t>(</a:t>
            </a:r>
            <a:r>
              <a:rPr lang="zh-CN" altLang="en-US" sz="2200" b="1"/>
              <a:t>散列</a:t>
            </a:r>
            <a:r>
              <a:rPr lang="en-US" altLang="zh-CN" sz="2200" b="1"/>
              <a:t>)-Google</a:t>
            </a:r>
            <a:r>
              <a:rPr lang="zh-CN" altLang="en-US" sz="2200" b="1"/>
              <a:t>上机题</a:t>
            </a:r>
            <a:endParaRPr lang="en-US" altLang="zh-CN" sz="2200" b="1"/>
          </a:p>
        </p:txBody>
      </p:sp>
      <p:sp>
        <p:nvSpPr>
          <p:cNvPr id="2" name="TextBox 1"/>
          <p:cNvSpPr txBox="1"/>
          <p:nvPr/>
        </p:nvSpPr>
        <p:spPr>
          <a:xfrm>
            <a:off x="665981" y="1224111"/>
            <a:ext cx="8136904" cy="3970318"/>
          </a:xfrm>
          <a:prstGeom prst="rect">
            <a:avLst/>
          </a:prstGeom>
          <a:noFill/>
        </p:spPr>
        <p:txBody>
          <a:bodyPr wrap="square" rtlCol="0">
            <a:spAutoFit/>
          </a:bodyPr>
          <a:lstStyle/>
          <a:p>
            <a:r>
              <a:rPr lang="zh-CN" altLang="en-US" b="1"/>
              <a:t>看一个实际需求，</a:t>
            </a:r>
            <a:r>
              <a:rPr lang="en-US" altLang="zh-CN" b="1"/>
              <a:t>google</a:t>
            </a:r>
            <a:r>
              <a:rPr lang="zh-CN" altLang="en-US" b="1"/>
              <a:t>公司的一个上机题</a:t>
            </a:r>
            <a:r>
              <a:rPr lang="en-US" altLang="zh-CN" b="1"/>
              <a:t>: </a:t>
            </a:r>
          </a:p>
          <a:p>
            <a:endParaRPr lang="en-US" altLang="zh-CN" b="1"/>
          </a:p>
          <a:p>
            <a:r>
              <a:rPr lang="zh-CN" altLang="en-US" b="1"/>
              <a:t>有一个公司</a:t>
            </a:r>
            <a:r>
              <a:rPr lang="en-US" altLang="zh-CN" b="1"/>
              <a:t>,</a:t>
            </a:r>
            <a:r>
              <a:rPr lang="zh-CN" altLang="en-US" b="1"/>
              <a:t>当有新的员工来报道时</a:t>
            </a:r>
            <a:r>
              <a:rPr lang="en-US" altLang="zh-CN" b="1"/>
              <a:t>,</a:t>
            </a:r>
            <a:r>
              <a:rPr lang="zh-CN" altLang="en-US" b="1"/>
              <a:t>要求将该员工的信息加入</a:t>
            </a:r>
            <a:r>
              <a:rPr lang="en-US" altLang="zh-CN" b="1"/>
              <a:t>(id,</a:t>
            </a:r>
            <a:r>
              <a:rPr lang="zh-CN" altLang="en-US" b="1"/>
              <a:t>性别</a:t>
            </a:r>
            <a:r>
              <a:rPr lang="en-US" altLang="zh-CN" b="1"/>
              <a:t>,</a:t>
            </a:r>
            <a:r>
              <a:rPr lang="zh-CN" altLang="en-US" b="1"/>
              <a:t>年龄</a:t>
            </a:r>
            <a:r>
              <a:rPr lang="en-US" altLang="zh-CN" b="1"/>
              <a:t>,</a:t>
            </a:r>
            <a:r>
              <a:rPr lang="zh-CN" altLang="en-US" b="1"/>
              <a:t>住址</a:t>
            </a:r>
            <a:r>
              <a:rPr lang="en-US" altLang="zh-CN" b="1"/>
              <a:t>..),</a:t>
            </a:r>
            <a:r>
              <a:rPr lang="zh-CN" altLang="en-US" b="1"/>
              <a:t>当输入该员工的</a:t>
            </a:r>
            <a:r>
              <a:rPr lang="en-US" altLang="zh-CN" b="1"/>
              <a:t>id</a:t>
            </a:r>
            <a:r>
              <a:rPr lang="zh-CN" altLang="en-US" b="1"/>
              <a:t>时</a:t>
            </a:r>
            <a:r>
              <a:rPr lang="en-US" altLang="zh-CN" b="1"/>
              <a:t>,</a:t>
            </a:r>
            <a:r>
              <a:rPr lang="zh-CN" altLang="en-US" b="1"/>
              <a:t>要求查找到该员工的 所有信息</a:t>
            </a:r>
            <a:r>
              <a:rPr lang="en-US" altLang="zh-CN" b="1"/>
              <a:t>.</a:t>
            </a:r>
          </a:p>
          <a:p>
            <a:endParaRPr lang="en-US" altLang="zh-CN" b="1"/>
          </a:p>
          <a:p>
            <a:r>
              <a:rPr lang="zh-CN" altLang="en-US" b="1"/>
              <a:t>要求</a:t>
            </a:r>
            <a:r>
              <a:rPr lang="en-US" altLang="zh-CN" b="1"/>
              <a:t>: </a:t>
            </a:r>
            <a:r>
              <a:rPr lang="zh-CN" altLang="en-US" b="1"/>
              <a:t>不使用数据库</a:t>
            </a:r>
            <a:r>
              <a:rPr lang="en-US" altLang="zh-CN" b="1"/>
              <a:t>,</a:t>
            </a:r>
            <a:r>
              <a:rPr lang="zh-CN" altLang="en-US" b="1"/>
              <a:t>尽量节省内存</a:t>
            </a:r>
            <a:r>
              <a:rPr lang="en-US" altLang="zh-CN" b="1"/>
              <a:t>,</a:t>
            </a:r>
            <a:r>
              <a:rPr lang="zh-CN" altLang="en-US" b="1"/>
              <a:t>速度越快越好</a:t>
            </a:r>
            <a:r>
              <a:rPr lang="en-US" altLang="zh-CN" b="1"/>
              <a:t>=&gt;</a:t>
            </a:r>
            <a:r>
              <a:rPr lang="zh-CN" altLang="en-US" b="1"/>
              <a:t>哈希表</a:t>
            </a:r>
            <a:r>
              <a:rPr lang="en-US" altLang="zh-CN" b="1"/>
              <a:t>(</a:t>
            </a:r>
            <a:r>
              <a:rPr lang="zh-CN" altLang="en-US" b="1"/>
              <a:t>散列</a:t>
            </a:r>
            <a:r>
              <a:rPr lang="en-US" altLang="zh-CN" b="1"/>
              <a:t>)</a:t>
            </a:r>
          </a:p>
          <a:p>
            <a:endParaRPr lang="en-US" altLang="zh-CN" b="1"/>
          </a:p>
          <a:p>
            <a:endParaRPr lang="en-US" altLang="zh-CN" b="1"/>
          </a:p>
          <a:p>
            <a:endParaRPr lang="en-US" altLang="zh-CN"/>
          </a:p>
          <a:p>
            <a:pPr>
              <a:defRPr/>
            </a:pPr>
            <a:endParaRPr lang="en-US" altLang="zh-CN">
              <a:ea typeface="宋体" pitchFamily="2" charset="-122"/>
            </a:endParaRPr>
          </a:p>
          <a:p>
            <a:endParaRPr lang="en-US" altLang="zh-CN"/>
          </a:p>
          <a:p>
            <a:pPr marL="342900" indent="-342900">
              <a:buAutoNum type="arabicParenR"/>
            </a:pPr>
            <a:endParaRPr lang="en-US" altLang="zh-CN"/>
          </a:p>
          <a:p>
            <a:endParaRPr lang="en-US" altLang="zh-CN"/>
          </a:p>
          <a:p>
            <a:endParaRPr lang="en-US" altLang="zh-CN"/>
          </a:p>
        </p:txBody>
      </p:sp>
    </p:spTree>
    <p:extLst>
      <p:ext uri="{BB962C8B-B14F-4D97-AF65-F5344CB8AC3E}">
        <p14:creationId xmlns:p14="http://schemas.microsoft.com/office/powerpoint/2010/main" val="1614736122"/>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哈希表的基本介绍</a:t>
            </a:r>
            <a:endParaRPr lang="en-US" altLang="zh-CN" sz="2200" b="1"/>
          </a:p>
        </p:txBody>
      </p:sp>
      <p:sp>
        <p:nvSpPr>
          <p:cNvPr id="2" name="TextBox 1"/>
          <p:cNvSpPr txBox="1"/>
          <p:nvPr/>
        </p:nvSpPr>
        <p:spPr>
          <a:xfrm>
            <a:off x="665981" y="1224111"/>
            <a:ext cx="3888432" cy="3970318"/>
          </a:xfrm>
          <a:prstGeom prst="rect">
            <a:avLst/>
          </a:prstGeom>
          <a:noFill/>
        </p:spPr>
        <p:txBody>
          <a:bodyPr wrap="square" rtlCol="0">
            <a:spAutoFit/>
          </a:bodyPr>
          <a:lstStyle/>
          <a:p>
            <a:pPr>
              <a:defRPr/>
            </a:pPr>
            <a:endParaRPr lang="en-US" altLang="zh-CN">
              <a:ea typeface="宋体" pitchFamily="2" charset="-122"/>
            </a:endParaRPr>
          </a:p>
          <a:p>
            <a:pPr>
              <a:defRPr/>
            </a:pPr>
            <a:r>
              <a:rPr lang="zh-CN" altLang="en-US">
                <a:hlinkClick r:id="rId4"/>
              </a:rPr>
              <a:t>散列表</a:t>
            </a:r>
            <a:r>
              <a:rPr lang="zh-CN" altLang="en-US"/>
              <a:t>（</a:t>
            </a:r>
            <a:r>
              <a:rPr lang="en-US" altLang="zh-CN"/>
              <a:t>Hash table</a:t>
            </a:r>
            <a:r>
              <a:rPr lang="zh-CN" altLang="en-US"/>
              <a:t>，也叫哈希表），是根据关键码值</a:t>
            </a:r>
            <a:r>
              <a:rPr lang="en-US" altLang="zh-CN"/>
              <a:t>(Key value)</a:t>
            </a:r>
            <a:r>
              <a:rPr lang="zh-CN" altLang="en-US"/>
              <a:t>而直接进行访问的</a:t>
            </a:r>
            <a:r>
              <a:rPr lang="zh-CN" altLang="en-US">
                <a:hlinkClick r:id="rId5"/>
              </a:rPr>
              <a:t>数据结构</a:t>
            </a:r>
            <a:r>
              <a:rPr lang="zh-CN" altLang="en-US"/>
              <a:t>。也就是说，它通过把关键码值映射到表中一个位置来访问记录，以加快查找的速度。这个映射函数叫做</a:t>
            </a:r>
            <a:r>
              <a:rPr lang="zh-CN" altLang="en-US">
                <a:hlinkClick r:id="rId6"/>
              </a:rPr>
              <a:t>散列函数</a:t>
            </a:r>
            <a:r>
              <a:rPr lang="zh-CN" altLang="en-US"/>
              <a:t>，存放记录的</a:t>
            </a:r>
            <a:r>
              <a:rPr lang="zh-CN" altLang="en-US">
                <a:hlinkClick r:id="rId7"/>
              </a:rPr>
              <a:t>数组</a:t>
            </a:r>
            <a:r>
              <a:rPr lang="zh-CN" altLang="en-US"/>
              <a:t>叫做</a:t>
            </a:r>
            <a:r>
              <a:rPr lang="zh-CN" altLang="en-US">
                <a:hlinkClick r:id="rId4"/>
              </a:rPr>
              <a:t>散列表</a:t>
            </a:r>
            <a:r>
              <a:rPr lang="zh-CN" altLang="en-US"/>
              <a:t>。</a:t>
            </a:r>
            <a:endParaRPr lang="en-US" altLang="zh-CN"/>
          </a:p>
          <a:p>
            <a:pPr>
              <a:defRPr/>
            </a:pPr>
            <a:r>
              <a:rPr lang="en-US" altLang="zh-CN"/>
              <a:t>15   111 % 15</a:t>
            </a:r>
          </a:p>
          <a:p>
            <a:pPr>
              <a:defRPr/>
            </a:pPr>
            <a:endParaRPr lang="en-US" altLang="zh-CN">
              <a:ea typeface="宋体" pitchFamily="2" charset="-122"/>
            </a:endParaRPr>
          </a:p>
          <a:p>
            <a:pPr>
              <a:defRPr/>
            </a:pPr>
            <a:endParaRPr lang="en-US" altLang="zh-CN">
              <a:ea typeface="宋体" pitchFamily="2" charset="-122"/>
            </a:endParaRPr>
          </a:p>
          <a:p>
            <a:endParaRPr lang="en-US" altLang="zh-CN"/>
          </a:p>
          <a:p>
            <a:pPr marL="342900" indent="-342900">
              <a:buAutoNum type="arabicParenR"/>
            </a:pPr>
            <a:endParaRPr lang="en-US" altLang="zh-CN"/>
          </a:p>
          <a:p>
            <a:endParaRPr lang="en-US" altLang="zh-CN"/>
          </a:p>
        </p:txBody>
      </p:sp>
      <p:pic>
        <p:nvPicPr>
          <p:cNvPr id="15362"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698429" y="1584149"/>
            <a:ext cx="4094148" cy="35690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3" name="对象 2"/>
          <p:cNvGraphicFramePr>
            <a:graphicFrameLocks noChangeAspect="1"/>
          </p:cNvGraphicFramePr>
          <p:nvPr>
            <p:extLst>
              <p:ext uri="{D42A27DB-BD31-4B8C-83A1-F6EECF244321}">
                <p14:modId xmlns:p14="http://schemas.microsoft.com/office/powerpoint/2010/main" val="2686680070"/>
              </p:ext>
            </p:extLst>
          </p:nvPr>
        </p:nvGraphicFramePr>
        <p:xfrm>
          <a:off x="8460825" y="4815314"/>
          <a:ext cx="475768" cy="409892"/>
        </p:xfrm>
        <a:graphic>
          <a:graphicData uri="http://schemas.openxmlformats.org/presentationml/2006/ole">
            <mc:AlternateContent xmlns:mc="http://schemas.openxmlformats.org/markup-compatibility/2006">
              <mc:Choice xmlns:v="urn:schemas-microsoft-com:vml" Requires="v">
                <p:oleObj spid="_x0000_s49371" name="包装程序外壳对象" showAsIcon="1" r:id="rId9" imgW="826200" imgH="711360" progId="Package">
                  <p:embed/>
                </p:oleObj>
              </mc:Choice>
              <mc:Fallback>
                <p:oleObj name="包装程序外壳对象" showAsIcon="1" r:id="rId9" imgW="826200" imgH="711360" progId="Package">
                  <p:embed/>
                  <p:pic>
                    <p:nvPicPr>
                      <p:cNvPr id="0" name=""/>
                      <p:cNvPicPr/>
                      <p:nvPr/>
                    </p:nvPicPr>
                    <p:blipFill>
                      <a:blip r:embed="rId10"/>
                      <a:stretch>
                        <a:fillRect/>
                      </a:stretch>
                    </p:blipFill>
                    <p:spPr>
                      <a:xfrm>
                        <a:off x="8460825" y="4815314"/>
                        <a:ext cx="475768" cy="409892"/>
                      </a:xfrm>
                      <a:prstGeom prst="rect">
                        <a:avLst/>
                      </a:prstGeom>
                    </p:spPr>
                  </p:pic>
                </p:oleObj>
              </mc:Fallback>
            </mc:AlternateContent>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val="4131173944"/>
              </p:ext>
            </p:extLst>
          </p:nvPr>
        </p:nvGraphicFramePr>
        <p:xfrm>
          <a:off x="882005" y="3816399"/>
          <a:ext cx="508000" cy="711200"/>
        </p:xfrm>
        <a:graphic>
          <a:graphicData uri="http://schemas.openxmlformats.org/presentationml/2006/ole">
            <mc:AlternateContent xmlns:mc="http://schemas.openxmlformats.org/markup-compatibility/2006">
              <mc:Choice xmlns:v="urn:schemas-microsoft-com:vml" Requires="v">
                <p:oleObj spid="_x0000_s49372" name="包装程序外壳对象" showAsIcon="1" r:id="rId11" imgW="508680" imgH="711360" progId="Package">
                  <p:embed/>
                </p:oleObj>
              </mc:Choice>
              <mc:Fallback>
                <p:oleObj name="包装程序外壳对象" showAsIcon="1" r:id="rId11" imgW="508680" imgH="711360" progId="Package">
                  <p:embed/>
                  <p:pic>
                    <p:nvPicPr>
                      <p:cNvPr id="0" name=""/>
                      <p:cNvPicPr/>
                      <p:nvPr/>
                    </p:nvPicPr>
                    <p:blipFill>
                      <a:blip r:embed="rId12"/>
                      <a:stretch>
                        <a:fillRect/>
                      </a:stretch>
                    </p:blipFill>
                    <p:spPr>
                      <a:xfrm>
                        <a:off x="882005" y="3816399"/>
                        <a:ext cx="508000" cy="711200"/>
                      </a:xfrm>
                      <a:prstGeom prst="rect">
                        <a:avLst/>
                      </a:prstGeom>
                    </p:spPr>
                  </p:pic>
                </p:oleObj>
              </mc:Fallback>
            </mc:AlternateContent>
          </a:graphicData>
        </a:graphic>
      </p:graphicFrame>
    </p:spTree>
    <p:extLst>
      <p:ext uri="{BB962C8B-B14F-4D97-AF65-F5344CB8AC3E}">
        <p14:creationId xmlns:p14="http://schemas.microsoft.com/office/powerpoint/2010/main" val="717505600"/>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2585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1200" b="1"/>
              <a:t>哈希表</a:t>
            </a:r>
            <a:r>
              <a:rPr lang="en-US" altLang="zh-CN" sz="1200" b="1"/>
              <a:t>(</a:t>
            </a:r>
            <a:r>
              <a:rPr lang="zh-CN" altLang="en-US" sz="1200" b="1"/>
              <a:t>散列</a:t>
            </a:r>
            <a:r>
              <a:rPr lang="en-US" altLang="zh-CN" sz="1200" b="1"/>
              <a:t>)-</a:t>
            </a:r>
            <a:r>
              <a:rPr lang="zh-CN" altLang="en-US" sz="1200" b="1"/>
              <a:t>应用实例</a:t>
            </a:r>
            <a:endParaRPr lang="en-US" altLang="zh-CN" sz="1200" b="1"/>
          </a:p>
        </p:txBody>
      </p:sp>
      <p:sp>
        <p:nvSpPr>
          <p:cNvPr id="2" name="TextBox 1"/>
          <p:cNvSpPr txBox="1"/>
          <p:nvPr/>
        </p:nvSpPr>
        <p:spPr>
          <a:xfrm>
            <a:off x="665981" y="1224111"/>
            <a:ext cx="8136904" cy="4431983"/>
          </a:xfrm>
          <a:prstGeom prst="rect">
            <a:avLst/>
          </a:prstGeom>
          <a:noFill/>
        </p:spPr>
        <p:txBody>
          <a:bodyPr wrap="square" rtlCol="0">
            <a:spAutoFit/>
          </a:bodyPr>
          <a:lstStyle/>
          <a:p>
            <a:endParaRPr lang="en-US" altLang="zh-CN" sz="2000" b="1">
              <a:solidFill>
                <a:srgbClr val="0070C0"/>
              </a:solidFill>
            </a:endParaRPr>
          </a:p>
          <a:p>
            <a:r>
              <a:rPr lang="en-US" altLang="zh-CN" sz="2000" b="1"/>
              <a:t>google</a:t>
            </a:r>
            <a:r>
              <a:rPr lang="zh-CN" altLang="en-US" sz="2000" b="1"/>
              <a:t>公司的一个上机题</a:t>
            </a:r>
            <a:r>
              <a:rPr lang="en-US" altLang="zh-CN" sz="2000" b="1"/>
              <a:t>: </a:t>
            </a:r>
          </a:p>
          <a:p>
            <a:endParaRPr lang="en-US" altLang="zh-CN" sz="2000" b="1"/>
          </a:p>
          <a:p>
            <a:r>
              <a:rPr lang="zh-CN" altLang="en-US" sz="1600" b="1"/>
              <a:t>有一个公司</a:t>
            </a:r>
            <a:r>
              <a:rPr lang="en-US" altLang="zh-CN" sz="1600" b="1"/>
              <a:t>,</a:t>
            </a:r>
            <a:r>
              <a:rPr lang="zh-CN" altLang="en-US" sz="1600" b="1"/>
              <a:t>当有新的员工来报道时</a:t>
            </a:r>
            <a:r>
              <a:rPr lang="en-US" altLang="zh-CN" sz="1600" b="1"/>
              <a:t>,</a:t>
            </a:r>
            <a:r>
              <a:rPr lang="zh-CN" altLang="en-US" sz="1600" b="1"/>
              <a:t>要求将该员工的信息加入</a:t>
            </a:r>
            <a:br>
              <a:rPr lang="en-US" altLang="zh-CN" sz="1600" b="1"/>
            </a:br>
            <a:r>
              <a:rPr lang="en-US" altLang="zh-CN" sz="1600" b="1"/>
              <a:t>(id,</a:t>
            </a:r>
            <a:r>
              <a:rPr lang="zh-CN" altLang="en-US" sz="1600" b="1"/>
              <a:t>性别</a:t>
            </a:r>
            <a:r>
              <a:rPr lang="en-US" altLang="zh-CN" sz="1600" b="1"/>
              <a:t>,</a:t>
            </a:r>
            <a:r>
              <a:rPr lang="zh-CN" altLang="en-US" sz="1600" b="1"/>
              <a:t>年龄</a:t>
            </a:r>
            <a:r>
              <a:rPr lang="en-US" altLang="zh-CN" sz="1600" b="1"/>
              <a:t>,</a:t>
            </a:r>
            <a:r>
              <a:rPr lang="zh-CN" altLang="en-US" sz="1600" b="1"/>
              <a:t>名字</a:t>
            </a:r>
            <a:r>
              <a:rPr lang="en-US" altLang="zh-CN" sz="1600" b="1"/>
              <a:t>,</a:t>
            </a:r>
            <a:r>
              <a:rPr lang="zh-CN" altLang="en-US" sz="1600" b="1"/>
              <a:t>住址</a:t>
            </a:r>
            <a:r>
              <a:rPr lang="en-US" altLang="zh-CN" sz="1600" b="1"/>
              <a:t>..),</a:t>
            </a:r>
            <a:r>
              <a:rPr lang="zh-CN" altLang="en-US" sz="1600" b="1"/>
              <a:t>当输入该员工的</a:t>
            </a:r>
            <a:r>
              <a:rPr lang="en-US" altLang="zh-CN" sz="1600" b="1"/>
              <a:t>id</a:t>
            </a:r>
            <a:r>
              <a:rPr lang="zh-CN" altLang="en-US" sz="1600" b="1"/>
              <a:t>时</a:t>
            </a:r>
            <a:r>
              <a:rPr lang="en-US" altLang="zh-CN" sz="1600" b="1"/>
              <a:t>,</a:t>
            </a:r>
            <a:r>
              <a:rPr lang="zh-CN" altLang="en-US" sz="1600" b="1"/>
              <a:t>要求查找到该员工的 </a:t>
            </a:r>
            <a:br>
              <a:rPr lang="en-US" altLang="zh-CN" sz="1600" b="1"/>
            </a:br>
            <a:r>
              <a:rPr lang="zh-CN" altLang="en-US" sz="1600" b="1"/>
              <a:t>所有信息</a:t>
            </a:r>
            <a:r>
              <a:rPr lang="en-US" altLang="zh-CN" sz="1600" b="1"/>
              <a:t>.</a:t>
            </a:r>
          </a:p>
          <a:p>
            <a:endParaRPr lang="en-US" altLang="zh-CN" sz="2000" b="1"/>
          </a:p>
          <a:p>
            <a:r>
              <a:rPr lang="zh-CN" altLang="en-US" sz="1600" b="1"/>
              <a:t>要求</a:t>
            </a:r>
            <a:r>
              <a:rPr lang="en-US" altLang="zh-CN" sz="1600" b="1"/>
              <a:t>: </a:t>
            </a:r>
          </a:p>
          <a:p>
            <a:r>
              <a:rPr lang="zh-CN" altLang="en-US" sz="1600" b="1"/>
              <a:t>不使用数据库</a:t>
            </a:r>
            <a:r>
              <a:rPr lang="en-US" altLang="zh-CN" sz="1600" b="1"/>
              <a:t>,,</a:t>
            </a:r>
            <a:r>
              <a:rPr lang="zh-CN" altLang="en-US" sz="1600" b="1"/>
              <a:t>速度越快越好</a:t>
            </a:r>
            <a:r>
              <a:rPr lang="en-US" altLang="zh-CN" sz="1600" b="1"/>
              <a:t>=&gt;</a:t>
            </a:r>
            <a:r>
              <a:rPr lang="zh-CN" altLang="en-US" sz="1600" b="1"/>
              <a:t>哈希表</a:t>
            </a:r>
            <a:r>
              <a:rPr lang="en-US" altLang="zh-CN" sz="1600" b="1"/>
              <a:t>(</a:t>
            </a:r>
            <a:r>
              <a:rPr lang="zh-CN" altLang="en-US" sz="1600" b="1"/>
              <a:t>散列</a:t>
            </a:r>
            <a:r>
              <a:rPr lang="en-US" altLang="zh-CN" sz="1600" b="1"/>
              <a:t>)</a:t>
            </a:r>
          </a:p>
          <a:p>
            <a:r>
              <a:rPr lang="zh-CN" altLang="en-US" sz="1600" b="1">
                <a:solidFill>
                  <a:srgbClr val="FF0000"/>
                </a:solidFill>
              </a:rPr>
              <a:t>添加时</a:t>
            </a:r>
            <a:r>
              <a:rPr lang="zh-CN" altLang="en-US" sz="1600" b="1"/>
              <a:t>，保证按照</a:t>
            </a:r>
            <a:r>
              <a:rPr lang="en-US" altLang="zh-CN" sz="1600" b="1"/>
              <a:t>id</a:t>
            </a:r>
            <a:r>
              <a:rPr lang="zh-CN" altLang="en-US" sz="1600" b="1"/>
              <a:t>从低到高插入</a:t>
            </a:r>
            <a:r>
              <a:rPr lang="en-US" altLang="zh-CN" sz="1600" b="1"/>
              <a:t>  [</a:t>
            </a:r>
            <a:r>
              <a:rPr lang="zh-CN" altLang="en-US" sz="1600" b="1"/>
              <a:t>课后思考：如果</a:t>
            </a:r>
            <a:r>
              <a:rPr lang="en-US" altLang="zh-CN" sz="1600" b="1"/>
              <a:t>id</a:t>
            </a:r>
            <a:r>
              <a:rPr lang="zh-CN" altLang="en-US" sz="1600" b="1"/>
              <a:t>不是从</a:t>
            </a:r>
            <a:br>
              <a:rPr lang="en-US" altLang="zh-CN" sz="1600" b="1"/>
            </a:br>
            <a:r>
              <a:rPr lang="zh-CN" altLang="en-US" sz="1600" b="1"/>
              <a:t>低到高插入，但要求各条链表仍是从低到高，怎么解决</a:t>
            </a:r>
            <a:r>
              <a:rPr lang="en-US" altLang="zh-CN" sz="1600" b="1"/>
              <a:t>?]</a:t>
            </a:r>
            <a:endParaRPr lang="en-US" altLang="zh-CN"/>
          </a:p>
          <a:p>
            <a:pPr marL="342900" indent="-342900">
              <a:buAutoNum type="arabicParenR"/>
            </a:pPr>
            <a:r>
              <a:rPr lang="zh-CN" altLang="en-US"/>
              <a:t>使用</a:t>
            </a:r>
            <a:r>
              <a:rPr lang="zh-CN" altLang="en-US" b="1"/>
              <a:t>链表</a:t>
            </a:r>
            <a:r>
              <a:rPr lang="zh-CN" altLang="en-US"/>
              <a:t>来实现哈希表</a:t>
            </a:r>
            <a:r>
              <a:rPr lang="en-US" altLang="zh-CN"/>
              <a:t>, </a:t>
            </a:r>
            <a:r>
              <a:rPr lang="zh-CN" altLang="en-US"/>
              <a:t>该链表不带表头</a:t>
            </a:r>
            <a:br>
              <a:rPr lang="en-US" altLang="zh-CN"/>
            </a:br>
            <a:r>
              <a:rPr lang="en-US" altLang="zh-CN"/>
              <a:t>[</a:t>
            </a:r>
            <a:r>
              <a:rPr lang="zh-CN" altLang="en-US"/>
              <a:t>即</a:t>
            </a:r>
            <a:r>
              <a:rPr lang="en-US" altLang="zh-CN"/>
              <a:t>: </a:t>
            </a:r>
            <a:r>
              <a:rPr lang="zh-CN" altLang="en-US" b="1">
                <a:solidFill>
                  <a:srgbClr val="EA0000"/>
                </a:solidFill>
              </a:rPr>
              <a:t>链表的第一个结点就存放雇员信息</a:t>
            </a:r>
            <a:r>
              <a:rPr lang="en-US" altLang="zh-CN"/>
              <a:t>] </a:t>
            </a:r>
          </a:p>
          <a:p>
            <a:pPr marL="342900" indent="-342900">
              <a:buAutoNum type="arabicParenR"/>
              <a:defRPr/>
            </a:pPr>
            <a:r>
              <a:rPr lang="zh-CN" altLang="en-US">
                <a:ea typeface="宋体" pitchFamily="2" charset="-122"/>
              </a:rPr>
              <a:t>思路分析并画出示意图</a:t>
            </a:r>
            <a:endParaRPr lang="en-US" altLang="zh-CN">
              <a:ea typeface="宋体" pitchFamily="2" charset="-122"/>
            </a:endParaRPr>
          </a:p>
          <a:p>
            <a:pPr marL="342900" indent="-342900">
              <a:buAutoNum type="arabicParenR"/>
              <a:defRPr/>
            </a:pPr>
            <a:r>
              <a:rPr lang="zh-CN" altLang="en-US">
                <a:ea typeface="宋体" pitchFamily="2" charset="-122"/>
              </a:rPr>
              <a:t>代码实现</a:t>
            </a:r>
            <a:r>
              <a:rPr lang="en-US" altLang="zh-CN">
                <a:ea typeface="宋体" pitchFamily="2" charset="-122"/>
              </a:rPr>
              <a:t>[</a:t>
            </a:r>
            <a:r>
              <a:rPr lang="zh-CN" altLang="en-US">
                <a:solidFill>
                  <a:srgbClr val="FF0000"/>
                </a:solidFill>
                <a:ea typeface="宋体" pitchFamily="2" charset="-122"/>
              </a:rPr>
              <a:t>增</a:t>
            </a:r>
            <a:r>
              <a:rPr lang="zh-CN" altLang="en-US">
                <a:ea typeface="宋体" pitchFamily="2" charset="-122"/>
              </a:rPr>
              <a:t>删改</a:t>
            </a:r>
            <a:r>
              <a:rPr lang="zh-CN" altLang="en-US" b="1">
                <a:solidFill>
                  <a:srgbClr val="FF0000"/>
                </a:solidFill>
                <a:ea typeface="宋体" pitchFamily="2" charset="-122"/>
              </a:rPr>
              <a:t>查</a:t>
            </a:r>
            <a:r>
              <a:rPr lang="en-US" altLang="zh-CN" b="1">
                <a:solidFill>
                  <a:srgbClr val="FF0000"/>
                </a:solidFill>
                <a:ea typeface="宋体" pitchFamily="2" charset="-122"/>
              </a:rPr>
              <a:t>(</a:t>
            </a:r>
            <a:r>
              <a:rPr lang="zh-CN" altLang="en-US" sz="1400">
                <a:solidFill>
                  <a:srgbClr val="0070C0"/>
                </a:solidFill>
                <a:ea typeface="宋体" pitchFamily="2" charset="-122"/>
              </a:rPr>
              <a:t>显示所有员工，</a:t>
            </a:r>
            <a:r>
              <a:rPr lang="zh-CN" altLang="en-US">
                <a:solidFill>
                  <a:srgbClr val="0070C0"/>
                </a:solidFill>
                <a:ea typeface="宋体" pitchFamily="2" charset="-122"/>
              </a:rPr>
              <a:t>按</a:t>
            </a:r>
            <a:r>
              <a:rPr lang="en-US" altLang="zh-CN">
                <a:solidFill>
                  <a:srgbClr val="0070C0"/>
                </a:solidFill>
                <a:ea typeface="宋体" pitchFamily="2" charset="-122"/>
              </a:rPr>
              <a:t>id</a:t>
            </a:r>
            <a:r>
              <a:rPr lang="zh-CN" altLang="en-US">
                <a:solidFill>
                  <a:srgbClr val="0070C0"/>
                </a:solidFill>
                <a:ea typeface="宋体" pitchFamily="2" charset="-122"/>
              </a:rPr>
              <a:t>查询</a:t>
            </a:r>
            <a:r>
              <a:rPr lang="en-US" altLang="zh-CN" b="1">
                <a:solidFill>
                  <a:srgbClr val="FF0000"/>
                </a:solidFill>
                <a:ea typeface="宋体" pitchFamily="2" charset="-122"/>
              </a:rPr>
              <a:t>)</a:t>
            </a:r>
            <a:r>
              <a:rPr lang="en-US" altLang="zh-CN">
                <a:ea typeface="宋体" pitchFamily="2" charset="-122"/>
              </a:rPr>
              <a:t>]</a:t>
            </a:r>
          </a:p>
          <a:p>
            <a:endParaRPr lang="en-US" altLang="zh-CN"/>
          </a:p>
        </p:txBody>
      </p:sp>
      <p:graphicFrame>
        <p:nvGraphicFramePr>
          <p:cNvPr id="4" name="对象 3"/>
          <p:cNvGraphicFramePr>
            <a:graphicFrameLocks noChangeAspect="1"/>
          </p:cNvGraphicFramePr>
          <p:nvPr>
            <p:extLst>
              <p:ext uri="{D42A27DB-BD31-4B8C-83A1-F6EECF244321}">
                <p14:modId xmlns:p14="http://schemas.microsoft.com/office/powerpoint/2010/main" val="2329908496"/>
              </p:ext>
            </p:extLst>
          </p:nvPr>
        </p:nvGraphicFramePr>
        <p:xfrm>
          <a:off x="1890117" y="2880295"/>
          <a:ext cx="1174427" cy="513310"/>
        </p:xfrm>
        <a:graphic>
          <a:graphicData uri="http://schemas.openxmlformats.org/presentationml/2006/ole">
            <mc:AlternateContent xmlns:mc="http://schemas.openxmlformats.org/markup-compatibility/2006">
              <mc:Choice xmlns:v="urn:schemas-microsoft-com:vml" Requires="v">
                <p:oleObj spid="_x0000_s150973" name="包装程序外壳对象" showAsIcon="1" r:id="rId4" imgW="1627200" imgH="711360" progId="Package">
                  <p:embed/>
                </p:oleObj>
              </mc:Choice>
              <mc:Fallback>
                <p:oleObj name="包装程序外壳对象" showAsIcon="1" r:id="rId4" imgW="1627200" imgH="711360" progId="Package">
                  <p:embed/>
                  <p:pic>
                    <p:nvPicPr>
                      <p:cNvPr id="0" name=""/>
                      <p:cNvPicPr/>
                      <p:nvPr/>
                    </p:nvPicPr>
                    <p:blipFill>
                      <a:blip r:embed="rId5"/>
                      <a:stretch>
                        <a:fillRect/>
                      </a:stretch>
                    </p:blipFill>
                    <p:spPr>
                      <a:xfrm>
                        <a:off x="1890117" y="2880295"/>
                        <a:ext cx="1174427" cy="513310"/>
                      </a:xfrm>
                      <a:prstGeom prst="rect">
                        <a:avLst/>
                      </a:prstGeom>
                    </p:spPr>
                  </p:pic>
                </p:oleObj>
              </mc:Fallback>
            </mc:AlternateContent>
          </a:graphicData>
        </a:graphic>
      </p:graphicFrame>
      <p:pic>
        <p:nvPicPr>
          <p:cNvPr id="21795" name="Picture 29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73151" y="25922"/>
            <a:ext cx="2058563" cy="11981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796" name="Picture 29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816152" y="25922"/>
            <a:ext cx="1754485" cy="17742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798" name="Picture 29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629572" y="25921"/>
            <a:ext cx="2346746" cy="17742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799" name="Picture 29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968945" y="0"/>
            <a:ext cx="2199930" cy="1728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800" name="Picture 29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529358" y="1850340"/>
            <a:ext cx="3567484" cy="21707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801" name="Picture 297"/>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010318" y="4021093"/>
            <a:ext cx="4058592" cy="19337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3" name="对象 2"/>
          <p:cNvGraphicFramePr>
            <a:graphicFrameLocks noChangeAspect="1"/>
          </p:cNvGraphicFramePr>
          <p:nvPr>
            <p:extLst>
              <p:ext uri="{D42A27DB-BD31-4B8C-83A1-F6EECF244321}">
                <p14:modId xmlns:p14="http://schemas.microsoft.com/office/powerpoint/2010/main" val="608439792"/>
              </p:ext>
            </p:extLst>
          </p:nvPr>
        </p:nvGraphicFramePr>
        <p:xfrm>
          <a:off x="4122365" y="953587"/>
          <a:ext cx="494489" cy="426021"/>
        </p:xfrm>
        <a:graphic>
          <a:graphicData uri="http://schemas.openxmlformats.org/presentationml/2006/ole">
            <mc:AlternateContent xmlns:mc="http://schemas.openxmlformats.org/markup-compatibility/2006">
              <mc:Choice xmlns:v="urn:schemas-microsoft-com:vml" Requires="v">
                <p:oleObj spid="_x0000_s150974" name="包装程序外壳对象" showAsIcon="1" r:id="rId12" imgW="826200" imgH="711360" progId="Package">
                  <p:embed/>
                </p:oleObj>
              </mc:Choice>
              <mc:Fallback>
                <p:oleObj name="包装程序外壳对象" showAsIcon="1" r:id="rId12" imgW="826200" imgH="711360" progId="Package">
                  <p:embed/>
                  <p:pic>
                    <p:nvPicPr>
                      <p:cNvPr id="0" name=""/>
                      <p:cNvPicPr/>
                      <p:nvPr/>
                    </p:nvPicPr>
                    <p:blipFill>
                      <a:blip r:embed="rId13"/>
                      <a:stretch>
                        <a:fillRect/>
                      </a:stretch>
                    </p:blipFill>
                    <p:spPr>
                      <a:xfrm>
                        <a:off x="4122365" y="953587"/>
                        <a:ext cx="494489" cy="426021"/>
                      </a:xfrm>
                      <a:prstGeom prst="rect">
                        <a:avLst/>
                      </a:prstGeom>
                    </p:spPr>
                  </p:pic>
                </p:oleObj>
              </mc:Fallback>
            </mc:AlternateContent>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val="421525274"/>
              </p:ext>
            </p:extLst>
          </p:nvPr>
        </p:nvGraphicFramePr>
        <p:xfrm>
          <a:off x="6010318" y="1652848"/>
          <a:ext cx="458464" cy="394984"/>
        </p:xfrm>
        <a:graphic>
          <a:graphicData uri="http://schemas.openxmlformats.org/presentationml/2006/ole">
            <mc:AlternateContent xmlns:mc="http://schemas.openxmlformats.org/markup-compatibility/2006">
              <mc:Choice xmlns:v="urn:schemas-microsoft-com:vml" Requires="v">
                <p:oleObj spid="_x0000_s150975" name="包装程序外壳对象" showAsIcon="1" r:id="rId14" imgW="826200" imgH="711360" progId="Package">
                  <p:embed/>
                </p:oleObj>
              </mc:Choice>
              <mc:Fallback>
                <p:oleObj name="包装程序外壳对象" showAsIcon="1" r:id="rId14" imgW="826200" imgH="711360" progId="Package">
                  <p:embed/>
                  <p:pic>
                    <p:nvPicPr>
                      <p:cNvPr id="0" name=""/>
                      <p:cNvPicPr/>
                      <p:nvPr/>
                    </p:nvPicPr>
                    <p:blipFill>
                      <a:blip r:embed="rId15"/>
                      <a:stretch>
                        <a:fillRect/>
                      </a:stretch>
                    </p:blipFill>
                    <p:spPr>
                      <a:xfrm>
                        <a:off x="6010318" y="1652848"/>
                        <a:ext cx="458464" cy="394984"/>
                      </a:xfrm>
                      <a:prstGeom prst="rect">
                        <a:avLst/>
                      </a:prstGeom>
                    </p:spPr>
                  </p:pic>
                </p:oleObj>
              </mc:Fallback>
            </mc:AlternateContent>
          </a:graphicData>
        </a:graphic>
      </p:graphicFrame>
      <p:graphicFrame>
        <p:nvGraphicFramePr>
          <p:cNvPr id="12" name="对象 11"/>
          <p:cNvGraphicFramePr>
            <a:graphicFrameLocks noChangeAspect="1"/>
          </p:cNvGraphicFramePr>
          <p:nvPr>
            <p:extLst>
              <p:ext uri="{D42A27DB-BD31-4B8C-83A1-F6EECF244321}">
                <p14:modId xmlns:p14="http://schemas.microsoft.com/office/powerpoint/2010/main" val="2964217176"/>
              </p:ext>
            </p:extLst>
          </p:nvPr>
        </p:nvGraphicFramePr>
        <p:xfrm>
          <a:off x="8392804" y="1455356"/>
          <a:ext cx="458464" cy="394984"/>
        </p:xfrm>
        <a:graphic>
          <a:graphicData uri="http://schemas.openxmlformats.org/presentationml/2006/ole">
            <mc:AlternateContent xmlns:mc="http://schemas.openxmlformats.org/markup-compatibility/2006">
              <mc:Choice xmlns:v="urn:schemas-microsoft-com:vml" Requires="v">
                <p:oleObj spid="_x0000_s150976" name="包装程序外壳对象" showAsIcon="1" r:id="rId16" imgW="826200" imgH="711360" progId="Package">
                  <p:embed/>
                </p:oleObj>
              </mc:Choice>
              <mc:Fallback>
                <p:oleObj name="包装程序外壳对象" showAsIcon="1" r:id="rId16" imgW="826200" imgH="711360" progId="Package">
                  <p:embed/>
                  <p:pic>
                    <p:nvPicPr>
                      <p:cNvPr id="0" name=""/>
                      <p:cNvPicPr/>
                      <p:nvPr/>
                    </p:nvPicPr>
                    <p:blipFill>
                      <a:blip r:embed="rId17"/>
                      <a:stretch>
                        <a:fillRect/>
                      </a:stretch>
                    </p:blipFill>
                    <p:spPr>
                      <a:xfrm>
                        <a:off x="8392804" y="1455356"/>
                        <a:ext cx="458464" cy="394984"/>
                      </a:xfrm>
                      <a:prstGeom prst="rect">
                        <a:avLst/>
                      </a:prstGeom>
                    </p:spPr>
                  </p:pic>
                </p:oleObj>
              </mc:Fallback>
            </mc:AlternateContent>
          </a:graphicData>
        </a:graphic>
      </p:graphicFrame>
      <p:graphicFrame>
        <p:nvGraphicFramePr>
          <p:cNvPr id="13" name="对象 12"/>
          <p:cNvGraphicFramePr>
            <a:graphicFrameLocks noChangeAspect="1"/>
          </p:cNvGraphicFramePr>
          <p:nvPr>
            <p:extLst>
              <p:ext uri="{D42A27DB-BD31-4B8C-83A1-F6EECF244321}">
                <p14:modId xmlns:p14="http://schemas.microsoft.com/office/powerpoint/2010/main" val="318814984"/>
              </p:ext>
            </p:extLst>
          </p:nvPr>
        </p:nvGraphicFramePr>
        <p:xfrm>
          <a:off x="10096842" y="1446162"/>
          <a:ext cx="462272" cy="354013"/>
        </p:xfrm>
        <a:graphic>
          <a:graphicData uri="http://schemas.openxmlformats.org/presentationml/2006/ole">
            <mc:AlternateContent xmlns:mc="http://schemas.openxmlformats.org/markup-compatibility/2006">
              <mc:Choice xmlns:v="urn:schemas-microsoft-com:vml" Requires="v">
                <p:oleObj spid="_x0000_s150977" name="包装程序外壳对象" showAsIcon="1" r:id="rId18" imgW="928080" imgH="711360" progId="Package">
                  <p:embed/>
                </p:oleObj>
              </mc:Choice>
              <mc:Fallback>
                <p:oleObj name="包装程序外壳对象" showAsIcon="1" r:id="rId18" imgW="928080" imgH="711360" progId="Package">
                  <p:embed/>
                  <p:pic>
                    <p:nvPicPr>
                      <p:cNvPr id="0" name=""/>
                      <p:cNvPicPr/>
                      <p:nvPr/>
                    </p:nvPicPr>
                    <p:blipFill>
                      <a:blip r:embed="rId19"/>
                      <a:stretch>
                        <a:fillRect/>
                      </a:stretch>
                    </p:blipFill>
                    <p:spPr>
                      <a:xfrm>
                        <a:off x="10096842" y="1446162"/>
                        <a:ext cx="462272" cy="354013"/>
                      </a:xfrm>
                      <a:prstGeom prst="rect">
                        <a:avLst/>
                      </a:prstGeom>
                    </p:spPr>
                  </p:pic>
                </p:oleObj>
              </mc:Fallback>
            </mc:AlternateContent>
          </a:graphicData>
        </a:graphic>
      </p:graphicFrame>
      <p:graphicFrame>
        <p:nvGraphicFramePr>
          <p:cNvPr id="14" name="对象 13"/>
          <p:cNvGraphicFramePr>
            <a:graphicFrameLocks noChangeAspect="1"/>
          </p:cNvGraphicFramePr>
          <p:nvPr>
            <p:extLst>
              <p:ext uri="{D42A27DB-BD31-4B8C-83A1-F6EECF244321}">
                <p14:modId xmlns:p14="http://schemas.microsoft.com/office/powerpoint/2010/main" val="1265916404"/>
              </p:ext>
            </p:extLst>
          </p:nvPr>
        </p:nvGraphicFramePr>
        <p:xfrm>
          <a:off x="9818692" y="2935716"/>
          <a:ext cx="556300" cy="426021"/>
        </p:xfrm>
        <a:graphic>
          <a:graphicData uri="http://schemas.openxmlformats.org/presentationml/2006/ole">
            <mc:AlternateContent xmlns:mc="http://schemas.openxmlformats.org/markup-compatibility/2006">
              <mc:Choice xmlns:v="urn:schemas-microsoft-com:vml" Requires="v">
                <p:oleObj spid="_x0000_s150978" name="包装程序外壳对象" showAsIcon="1" r:id="rId20" imgW="928080" imgH="711360" progId="Package">
                  <p:embed/>
                </p:oleObj>
              </mc:Choice>
              <mc:Fallback>
                <p:oleObj name="包装程序外壳对象" showAsIcon="1" r:id="rId20" imgW="928080" imgH="711360" progId="Package">
                  <p:embed/>
                  <p:pic>
                    <p:nvPicPr>
                      <p:cNvPr id="0" name=""/>
                      <p:cNvPicPr/>
                      <p:nvPr/>
                    </p:nvPicPr>
                    <p:blipFill>
                      <a:blip r:embed="rId21"/>
                      <a:stretch>
                        <a:fillRect/>
                      </a:stretch>
                    </p:blipFill>
                    <p:spPr>
                      <a:xfrm>
                        <a:off x="9818692" y="2935716"/>
                        <a:ext cx="556300" cy="426021"/>
                      </a:xfrm>
                      <a:prstGeom prst="rect">
                        <a:avLst/>
                      </a:prstGeom>
                    </p:spPr>
                  </p:pic>
                </p:oleObj>
              </mc:Fallback>
            </mc:AlternateContent>
          </a:graphicData>
        </a:graphic>
      </p:graphicFrame>
      <p:graphicFrame>
        <p:nvGraphicFramePr>
          <p:cNvPr id="15" name="对象 14"/>
          <p:cNvGraphicFramePr>
            <a:graphicFrameLocks noChangeAspect="1"/>
          </p:cNvGraphicFramePr>
          <p:nvPr>
            <p:extLst>
              <p:ext uri="{D42A27DB-BD31-4B8C-83A1-F6EECF244321}">
                <p14:modId xmlns:p14="http://schemas.microsoft.com/office/powerpoint/2010/main" val="3003161597"/>
              </p:ext>
            </p:extLst>
          </p:nvPr>
        </p:nvGraphicFramePr>
        <p:xfrm>
          <a:off x="9540875" y="5228794"/>
          <a:ext cx="510852" cy="391216"/>
        </p:xfrm>
        <a:graphic>
          <a:graphicData uri="http://schemas.openxmlformats.org/presentationml/2006/ole">
            <mc:AlternateContent xmlns:mc="http://schemas.openxmlformats.org/markup-compatibility/2006">
              <mc:Choice xmlns:v="urn:schemas-microsoft-com:vml" Requires="v">
                <p:oleObj spid="_x0000_s150979" name="包装程序外壳对象" showAsIcon="1" r:id="rId22" imgW="928080" imgH="711360" progId="Package">
                  <p:embed/>
                </p:oleObj>
              </mc:Choice>
              <mc:Fallback>
                <p:oleObj name="包装程序外壳对象" showAsIcon="1" r:id="rId22" imgW="928080" imgH="711360" progId="Package">
                  <p:embed/>
                  <p:pic>
                    <p:nvPicPr>
                      <p:cNvPr id="0" name=""/>
                      <p:cNvPicPr/>
                      <p:nvPr/>
                    </p:nvPicPr>
                    <p:blipFill>
                      <a:blip r:embed="rId23"/>
                      <a:stretch>
                        <a:fillRect/>
                      </a:stretch>
                    </p:blipFill>
                    <p:spPr>
                      <a:xfrm>
                        <a:off x="9540875" y="5228794"/>
                        <a:ext cx="510852" cy="391216"/>
                      </a:xfrm>
                      <a:prstGeom prst="rect">
                        <a:avLst/>
                      </a:prstGeom>
                    </p:spPr>
                  </p:pic>
                </p:oleObj>
              </mc:Fallback>
            </mc:AlternateContent>
          </a:graphicData>
        </a:graphic>
      </p:graphicFrame>
    </p:spTree>
    <p:extLst>
      <p:ext uri="{BB962C8B-B14F-4D97-AF65-F5344CB8AC3E}">
        <p14:creationId xmlns:p14="http://schemas.microsoft.com/office/powerpoint/2010/main" val="1311182516"/>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21965" y="1152103"/>
            <a:ext cx="8496944" cy="3939540"/>
          </a:xfrm>
          <a:prstGeom prst="rect">
            <a:avLst/>
          </a:prstGeom>
          <a:solidFill>
            <a:schemeClr val="bg1">
              <a:lumMod val="95000"/>
            </a:schemeClr>
          </a:solidFill>
        </p:spPr>
        <p:txBody>
          <a:bodyPr wrap="square" rtlCol="0">
            <a:spAutoFit/>
          </a:bodyPr>
          <a:lstStyle/>
          <a:p>
            <a:endParaRPr lang="en-US" altLang="zh-CN"/>
          </a:p>
          <a:p>
            <a:endParaRPr lang="en-US" altLang="zh-CN"/>
          </a:p>
          <a:p>
            <a:endParaRPr lang="en-US" altLang="zh-CN"/>
          </a:p>
          <a:p>
            <a:endParaRPr lang="en-US" altLang="zh-CN"/>
          </a:p>
          <a:p>
            <a:endParaRPr lang="en-US" altLang="zh-CN"/>
          </a:p>
          <a:p>
            <a:endParaRPr lang="en-US" altLang="zh-CN"/>
          </a:p>
          <a:p>
            <a:endParaRPr lang="en-US" altLang="zh-CN"/>
          </a:p>
          <a:p>
            <a:endParaRPr lang="en-US" altLang="zh-CN"/>
          </a:p>
          <a:p>
            <a:endParaRPr lang="en-US" altLang="zh-CN"/>
          </a:p>
          <a:p>
            <a:endParaRPr lang="en-US" altLang="zh-CN"/>
          </a:p>
          <a:p>
            <a:r>
              <a:rPr lang="zh-CN" altLang="en-US" sz="2800" b="1"/>
              <a:t>数据结构和算法</a:t>
            </a:r>
            <a:endParaRPr lang="en-US" altLang="zh-CN" sz="2800" b="1"/>
          </a:p>
          <a:p>
            <a:r>
              <a:rPr lang="en-US" altLang="zh-CN" sz="2400" b="1">
                <a:solidFill>
                  <a:schemeClr val="bg1">
                    <a:lumMod val="65000"/>
                  </a:schemeClr>
                </a:solidFill>
              </a:rPr>
              <a:t>--</a:t>
            </a:r>
            <a:r>
              <a:rPr lang="zh-CN" altLang="en-US" sz="2400" b="1">
                <a:solidFill>
                  <a:schemeClr val="bg1">
                    <a:lumMod val="65000"/>
                  </a:schemeClr>
                </a:solidFill>
              </a:rPr>
              <a:t>树结构基础部分</a:t>
            </a:r>
            <a:endParaRPr lang="en-US" altLang="zh-CN" sz="2400" b="1">
              <a:solidFill>
                <a:schemeClr val="bg1">
                  <a:lumMod val="65000"/>
                </a:schemeClr>
              </a:solidFill>
            </a:endParaRPr>
          </a:p>
          <a:p>
            <a:endParaRPr lang="zh-CN" altLang="en-US"/>
          </a:p>
        </p:txBody>
      </p:sp>
    </p:spTree>
    <p:extLst>
      <p:ext uri="{BB962C8B-B14F-4D97-AF65-F5344CB8AC3E}">
        <p14:creationId xmlns:p14="http://schemas.microsoft.com/office/powerpoint/2010/main" val="38577186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看几个实际编程中遇到的问题</a:t>
            </a:r>
            <a:endParaRPr lang="en-US" altLang="zh-CN" sz="2200" b="1"/>
          </a:p>
        </p:txBody>
      </p:sp>
      <p:sp>
        <p:nvSpPr>
          <p:cNvPr id="9" name="Text Box 5"/>
          <p:cNvSpPr txBox="1">
            <a:spLocks noChangeArrowheads="1"/>
          </p:cNvSpPr>
          <p:nvPr/>
        </p:nvSpPr>
        <p:spPr bwMode="auto">
          <a:xfrm>
            <a:off x="305941" y="1224111"/>
            <a:ext cx="8256587"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algn="ctr" eaLnBrk="0" fontAlgn="base" hangingPunct="0">
              <a:lnSpc>
                <a:spcPct val="90000"/>
              </a:lnSpc>
              <a:spcBef>
                <a:spcPct val="20000"/>
              </a:spcBef>
              <a:spcAft>
                <a:spcPct val="0"/>
              </a:spcAft>
              <a:buClr>
                <a:schemeClr val="tx1"/>
              </a:buClr>
              <a:buSzPct val="70000"/>
              <a:buFont typeface="Wingdings" pitchFamily="2" charset="2"/>
              <a:buChar char="l"/>
              <a:defRPr sz="2000">
                <a:solidFill>
                  <a:schemeClr val="tx1"/>
                </a:solidFill>
                <a:latin typeface="Arial" charset="0"/>
                <a:ea typeface="宋体" charset="-122"/>
              </a:defRPr>
            </a:lvl6pPr>
            <a:lvl7pPr marL="2971800" indent="-228600" algn="ctr" eaLnBrk="0" fontAlgn="base" hangingPunct="0">
              <a:lnSpc>
                <a:spcPct val="90000"/>
              </a:lnSpc>
              <a:spcBef>
                <a:spcPct val="20000"/>
              </a:spcBef>
              <a:spcAft>
                <a:spcPct val="0"/>
              </a:spcAft>
              <a:buClr>
                <a:schemeClr val="tx1"/>
              </a:buClr>
              <a:buSzPct val="70000"/>
              <a:buFont typeface="Wingdings" pitchFamily="2" charset="2"/>
              <a:buChar char="l"/>
              <a:defRPr sz="2000">
                <a:solidFill>
                  <a:schemeClr val="tx1"/>
                </a:solidFill>
                <a:latin typeface="Arial" charset="0"/>
                <a:ea typeface="宋体" charset="-122"/>
              </a:defRPr>
            </a:lvl7pPr>
            <a:lvl8pPr marL="3429000" indent="-228600" algn="ctr" eaLnBrk="0" fontAlgn="base" hangingPunct="0">
              <a:lnSpc>
                <a:spcPct val="90000"/>
              </a:lnSpc>
              <a:spcBef>
                <a:spcPct val="20000"/>
              </a:spcBef>
              <a:spcAft>
                <a:spcPct val="0"/>
              </a:spcAft>
              <a:buClr>
                <a:schemeClr val="tx1"/>
              </a:buClr>
              <a:buSzPct val="70000"/>
              <a:buFont typeface="Wingdings" pitchFamily="2" charset="2"/>
              <a:buChar char="l"/>
              <a:defRPr sz="2000">
                <a:solidFill>
                  <a:schemeClr val="tx1"/>
                </a:solidFill>
                <a:latin typeface="Arial" charset="0"/>
                <a:ea typeface="宋体" charset="-122"/>
              </a:defRPr>
            </a:lvl8pPr>
            <a:lvl9pPr marL="3886200" indent="-228600" algn="ctr" eaLnBrk="0" fontAlgn="base" hangingPunct="0">
              <a:lnSpc>
                <a:spcPct val="90000"/>
              </a:lnSpc>
              <a:spcBef>
                <a:spcPct val="20000"/>
              </a:spcBef>
              <a:spcAft>
                <a:spcPct val="0"/>
              </a:spcAft>
              <a:buClr>
                <a:schemeClr val="tx1"/>
              </a:buClr>
              <a:buSzPct val="70000"/>
              <a:buFont typeface="Wingdings" pitchFamily="2" charset="2"/>
              <a:buChar char="l"/>
              <a:defRPr sz="2000">
                <a:solidFill>
                  <a:schemeClr val="tx1"/>
                </a:solidFill>
                <a:latin typeface="Arial" charset="0"/>
                <a:ea typeface="宋体" charset="-122"/>
              </a:defRPr>
            </a:lvl9pPr>
          </a:lstStyle>
          <a:p>
            <a:pPr algn="l" eaLnBrk="1" hangingPunct="1">
              <a:buFont typeface="Wingdings" pitchFamily="2" charset="2"/>
              <a:buNone/>
            </a:pPr>
            <a:r>
              <a:rPr lang="en-US" altLang="zh-CN" sz="2200">
                <a:ea typeface="华文新魏" pitchFamily="2" charset="-122"/>
              </a:rPr>
              <a:t>	</a:t>
            </a:r>
            <a:r>
              <a:rPr lang="zh-CN" altLang="en-US" sz="2200">
                <a:ea typeface="华文新魏" pitchFamily="2" charset="-122"/>
              </a:rPr>
              <a:t>一个五子棋程序</a:t>
            </a:r>
            <a:r>
              <a:rPr lang="en-US" altLang="zh-CN" sz="2200">
                <a:ea typeface="华文新魏" pitchFamily="2" charset="-122"/>
              </a:rPr>
              <a:t>:</a:t>
            </a:r>
            <a:endParaRPr lang="en-US" altLang="zh-CN" sz="1600">
              <a:latin typeface="宋体" charset="-122"/>
            </a:endParaRPr>
          </a:p>
        </p:txBody>
      </p:sp>
      <p:sp>
        <p:nvSpPr>
          <p:cNvPr id="10" name="Text Box 7"/>
          <p:cNvSpPr txBox="1">
            <a:spLocks noChangeArrowheads="1"/>
          </p:cNvSpPr>
          <p:nvPr/>
        </p:nvSpPr>
        <p:spPr bwMode="auto">
          <a:xfrm>
            <a:off x="667047" y="4783286"/>
            <a:ext cx="7055718"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algn="ctr" eaLnBrk="0" fontAlgn="base" hangingPunct="0">
              <a:lnSpc>
                <a:spcPct val="90000"/>
              </a:lnSpc>
              <a:spcBef>
                <a:spcPct val="20000"/>
              </a:spcBef>
              <a:spcAft>
                <a:spcPct val="0"/>
              </a:spcAft>
              <a:buClr>
                <a:schemeClr val="tx1"/>
              </a:buClr>
              <a:buSzPct val="70000"/>
              <a:buFont typeface="Wingdings" pitchFamily="2" charset="2"/>
              <a:buChar char="l"/>
              <a:defRPr sz="2000">
                <a:solidFill>
                  <a:schemeClr val="tx1"/>
                </a:solidFill>
                <a:latin typeface="Arial" charset="0"/>
                <a:ea typeface="宋体" charset="-122"/>
              </a:defRPr>
            </a:lvl6pPr>
            <a:lvl7pPr marL="2971800" indent="-228600" algn="ctr" eaLnBrk="0" fontAlgn="base" hangingPunct="0">
              <a:lnSpc>
                <a:spcPct val="90000"/>
              </a:lnSpc>
              <a:spcBef>
                <a:spcPct val="20000"/>
              </a:spcBef>
              <a:spcAft>
                <a:spcPct val="0"/>
              </a:spcAft>
              <a:buClr>
                <a:schemeClr val="tx1"/>
              </a:buClr>
              <a:buSzPct val="70000"/>
              <a:buFont typeface="Wingdings" pitchFamily="2" charset="2"/>
              <a:buChar char="l"/>
              <a:defRPr sz="2000">
                <a:solidFill>
                  <a:schemeClr val="tx1"/>
                </a:solidFill>
                <a:latin typeface="Arial" charset="0"/>
                <a:ea typeface="宋体" charset="-122"/>
              </a:defRPr>
            </a:lvl7pPr>
            <a:lvl8pPr marL="3429000" indent="-228600" algn="ctr" eaLnBrk="0" fontAlgn="base" hangingPunct="0">
              <a:lnSpc>
                <a:spcPct val="90000"/>
              </a:lnSpc>
              <a:spcBef>
                <a:spcPct val="20000"/>
              </a:spcBef>
              <a:spcAft>
                <a:spcPct val="0"/>
              </a:spcAft>
              <a:buClr>
                <a:schemeClr val="tx1"/>
              </a:buClr>
              <a:buSzPct val="70000"/>
              <a:buFont typeface="Wingdings" pitchFamily="2" charset="2"/>
              <a:buChar char="l"/>
              <a:defRPr sz="2000">
                <a:solidFill>
                  <a:schemeClr val="tx1"/>
                </a:solidFill>
                <a:latin typeface="Arial" charset="0"/>
                <a:ea typeface="宋体" charset="-122"/>
              </a:defRPr>
            </a:lvl8pPr>
            <a:lvl9pPr marL="3886200" indent="-228600" algn="ctr" eaLnBrk="0" fontAlgn="base" hangingPunct="0">
              <a:lnSpc>
                <a:spcPct val="90000"/>
              </a:lnSpc>
              <a:spcBef>
                <a:spcPct val="20000"/>
              </a:spcBef>
              <a:spcAft>
                <a:spcPct val="0"/>
              </a:spcAft>
              <a:buClr>
                <a:schemeClr val="tx1"/>
              </a:buClr>
              <a:buSzPct val="70000"/>
              <a:buFont typeface="Wingdings" pitchFamily="2" charset="2"/>
              <a:buChar char="l"/>
              <a:defRPr sz="2000">
                <a:solidFill>
                  <a:schemeClr val="tx1"/>
                </a:solidFill>
                <a:latin typeface="Arial" charset="0"/>
                <a:ea typeface="宋体" charset="-122"/>
              </a:defRPr>
            </a:lvl9pPr>
          </a:lstStyle>
          <a:p>
            <a:pPr algn="l" eaLnBrk="1" hangingPunct="1">
              <a:buFont typeface="Wingdings" pitchFamily="2" charset="2"/>
              <a:buNone/>
            </a:pPr>
            <a:r>
              <a:rPr lang="en-US" altLang="zh-CN" sz="1800"/>
              <a:t>?</a:t>
            </a:r>
            <a:r>
              <a:rPr lang="zh-CN" altLang="en-US" sz="1800"/>
              <a:t>如何判断游戏的输赢，并可以完成存盘退出和继续上局的功能</a:t>
            </a:r>
            <a:endParaRPr lang="en-US" altLang="zh-CN" sz="1800"/>
          </a:p>
          <a:p>
            <a:pPr algn="l" eaLnBrk="1" hangingPunct="1">
              <a:buFont typeface="Wingdings" pitchFamily="2" charset="2"/>
              <a:buNone/>
            </a:pPr>
            <a:r>
              <a:rPr lang="zh-CN" altLang="en-US" sz="1800"/>
              <a:t>棋盘</a:t>
            </a:r>
            <a:r>
              <a:rPr lang="en-US" altLang="zh-CN" sz="1800">
                <a:sym typeface="Wingdings" pitchFamily="2" charset="2"/>
              </a:rPr>
              <a:t></a:t>
            </a:r>
            <a:r>
              <a:rPr lang="zh-CN" altLang="en-US" sz="1800">
                <a:sym typeface="Wingdings" pitchFamily="2" charset="2"/>
              </a:rPr>
              <a:t>二维数组</a:t>
            </a:r>
            <a:r>
              <a:rPr lang="en-US" altLang="zh-CN" sz="1800">
                <a:sym typeface="Wingdings" pitchFamily="2" charset="2"/>
              </a:rPr>
              <a:t>=&gt;(</a:t>
            </a:r>
            <a:r>
              <a:rPr lang="zh-CN" altLang="en-US" sz="1800">
                <a:sym typeface="Wingdings" pitchFamily="2" charset="2"/>
              </a:rPr>
              <a:t>稀疏数组</a:t>
            </a:r>
            <a:r>
              <a:rPr lang="en-US" altLang="zh-CN" sz="1800">
                <a:sym typeface="Wingdings" pitchFamily="2" charset="2"/>
              </a:rPr>
              <a:t>)-&gt; </a:t>
            </a:r>
            <a:r>
              <a:rPr lang="zh-CN" altLang="en-US" sz="1800">
                <a:sym typeface="Wingdings" pitchFamily="2" charset="2"/>
              </a:rPr>
              <a:t>写入文件  </a:t>
            </a:r>
            <a:r>
              <a:rPr lang="en-US" altLang="zh-CN" sz="1800">
                <a:sym typeface="Wingdings" pitchFamily="2" charset="2"/>
              </a:rPr>
              <a:t>【</a:t>
            </a:r>
            <a:r>
              <a:rPr lang="zh-CN" altLang="en-US" sz="1800">
                <a:sym typeface="Wingdings" pitchFamily="2" charset="2"/>
              </a:rPr>
              <a:t>存档功能</a:t>
            </a:r>
            <a:r>
              <a:rPr lang="en-US" altLang="zh-CN" sz="1800">
                <a:sym typeface="Wingdings" pitchFamily="2" charset="2"/>
              </a:rPr>
              <a:t>】</a:t>
            </a:r>
          </a:p>
          <a:p>
            <a:pPr eaLnBrk="1" hangingPunct="1"/>
            <a:r>
              <a:rPr lang="zh-CN" altLang="en-US" sz="1800">
                <a:sym typeface="Wingdings" pitchFamily="2" charset="2"/>
              </a:rPr>
              <a:t>读取文件</a:t>
            </a:r>
            <a:r>
              <a:rPr lang="en-US" altLang="zh-CN" sz="1800">
                <a:sym typeface="Wingdings" pitchFamily="2" charset="2"/>
              </a:rPr>
              <a:t>-》</a:t>
            </a:r>
            <a:r>
              <a:rPr lang="zh-CN" altLang="en-US" sz="1800">
                <a:sym typeface="Wingdings" pitchFamily="2" charset="2"/>
              </a:rPr>
              <a:t>稀疏数组</a:t>
            </a:r>
            <a:r>
              <a:rPr lang="en-US" altLang="zh-CN" sz="1800">
                <a:sym typeface="Wingdings" pitchFamily="2" charset="2"/>
              </a:rPr>
              <a:t>-》</a:t>
            </a:r>
            <a:r>
              <a:rPr lang="zh-CN" altLang="en-US" sz="1800">
                <a:sym typeface="Wingdings" pitchFamily="2" charset="2"/>
              </a:rPr>
              <a:t>二维数组 </a:t>
            </a:r>
            <a:r>
              <a:rPr lang="en-US" altLang="zh-CN" sz="1800">
                <a:sym typeface="Wingdings" pitchFamily="2" charset="2"/>
              </a:rPr>
              <a:t>-》 </a:t>
            </a:r>
            <a:r>
              <a:rPr lang="zh-CN" altLang="en-US" sz="1800">
                <a:sym typeface="Wingdings" pitchFamily="2" charset="2"/>
              </a:rPr>
              <a:t>棋盘 </a:t>
            </a:r>
            <a:r>
              <a:rPr lang="en-US" altLang="zh-CN" sz="1800">
                <a:sym typeface="Wingdings" pitchFamily="2" charset="2"/>
              </a:rPr>
              <a:t>【</a:t>
            </a:r>
            <a:r>
              <a:rPr lang="zh-CN" altLang="en-US" sz="1800">
                <a:sym typeface="Wingdings" pitchFamily="2" charset="2"/>
              </a:rPr>
              <a:t>接上局</a:t>
            </a:r>
            <a:r>
              <a:rPr lang="en-US" altLang="zh-CN" sz="1800">
                <a:sym typeface="Wingdings" pitchFamily="2" charset="2"/>
              </a:rPr>
              <a:t>】</a:t>
            </a:r>
            <a:endParaRPr lang="zh-CN" altLang="en-US" sz="1800"/>
          </a:p>
        </p:txBody>
      </p:sp>
      <p:pic>
        <p:nvPicPr>
          <p:cNvPr id="12" name="Picture 9" descr="未命名"/>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9178" y="1665436"/>
            <a:ext cx="4465638" cy="290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对象 1"/>
          <p:cNvGraphicFramePr>
            <a:graphicFrameLocks noChangeAspect="1"/>
          </p:cNvGraphicFramePr>
          <p:nvPr>
            <p:extLst>
              <p:ext uri="{D42A27DB-BD31-4B8C-83A1-F6EECF244321}">
                <p14:modId xmlns:p14="http://schemas.microsoft.com/office/powerpoint/2010/main" val="3451688380"/>
              </p:ext>
            </p:extLst>
          </p:nvPr>
        </p:nvGraphicFramePr>
        <p:xfrm>
          <a:off x="5346501" y="4159826"/>
          <a:ext cx="476746" cy="410735"/>
        </p:xfrm>
        <a:graphic>
          <a:graphicData uri="http://schemas.openxmlformats.org/presentationml/2006/ole">
            <mc:AlternateContent xmlns:mc="http://schemas.openxmlformats.org/markup-compatibility/2006">
              <mc:Choice xmlns:v="urn:schemas-microsoft-com:vml" Requires="v">
                <p:oleObj spid="_x0000_s103536" name="包装程序外壳对象" showAsIcon="1" r:id="rId5" imgW="826200" imgH="711360" progId="Package">
                  <p:embed/>
                </p:oleObj>
              </mc:Choice>
              <mc:Fallback>
                <p:oleObj name="包装程序外壳对象" showAsIcon="1" r:id="rId5" imgW="826200" imgH="711360" progId="Package">
                  <p:embed/>
                  <p:pic>
                    <p:nvPicPr>
                      <p:cNvPr id="0" name=""/>
                      <p:cNvPicPr/>
                      <p:nvPr/>
                    </p:nvPicPr>
                    <p:blipFill>
                      <a:blip r:embed="rId6"/>
                      <a:stretch>
                        <a:fillRect/>
                      </a:stretch>
                    </p:blipFill>
                    <p:spPr>
                      <a:xfrm>
                        <a:off x="5346501" y="4159826"/>
                        <a:ext cx="476746" cy="410735"/>
                      </a:xfrm>
                      <a:prstGeom prst="rect">
                        <a:avLst/>
                      </a:prstGeom>
                    </p:spPr>
                  </p:pic>
                </p:oleObj>
              </mc:Fallback>
            </mc:AlternateContent>
          </a:graphicData>
        </a:graphic>
      </p:graphicFrame>
    </p:spTree>
    <p:extLst>
      <p:ext uri="{BB962C8B-B14F-4D97-AF65-F5344CB8AC3E}">
        <p14:creationId xmlns:p14="http://schemas.microsoft.com/office/powerpoint/2010/main" val="3157022790"/>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二叉树</a:t>
            </a:r>
            <a:endParaRPr lang="en-US" altLang="zh-CN" sz="2200" b="1"/>
          </a:p>
        </p:txBody>
      </p:sp>
      <p:sp>
        <p:nvSpPr>
          <p:cNvPr id="2" name="TextBox 1"/>
          <p:cNvSpPr txBox="1"/>
          <p:nvPr/>
        </p:nvSpPr>
        <p:spPr>
          <a:xfrm>
            <a:off x="665981" y="1224111"/>
            <a:ext cx="8568952" cy="4478149"/>
          </a:xfrm>
          <a:prstGeom prst="rect">
            <a:avLst/>
          </a:prstGeom>
          <a:noFill/>
        </p:spPr>
        <p:txBody>
          <a:bodyPr wrap="square" rtlCol="0">
            <a:spAutoFit/>
          </a:bodyPr>
          <a:lstStyle/>
          <a:p>
            <a:r>
              <a:rPr lang="zh-CN" altLang="en-US" sz="2000" b="1">
                <a:solidFill>
                  <a:srgbClr val="0070C0"/>
                </a:solidFill>
              </a:rPr>
              <a:t>为什么需要树这种数据结构</a:t>
            </a:r>
            <a:endParaRPr lang="en-US" altLang="zh-CN"/>
          </a:p>
          <a:p>
            <a:endParaRPr lang="en-US" altLang="zh-CN"/>
          </a:p>
          <a:p>
            <a:pPr marL="342900" indent="-342900">
              <a:buAutoNum type="arabicParenR"/>
            </a:pPr>
            <a:r>
              <a:rPr lang="zh-CN" altLang="en-US"/>
              <a:t>数组存储方式的分析</a:t>
            </a:r>
            <a:br>
              <a:rPr lang="en-US" altLang="zh-CN"/>
            </a:br>
            <a:r>
              <a:rPr lang="zh-CN" altLang="en-US" sz="1700"/>
              <a:t>优点：通过下标方式访问元素，速度快。</a:t>
            </a:r>
            <a:r>
              <a:rPr lang="zh-CN" altLang="en-US" sz="1700" b="1">
                <a:solidFill>
                  <a:srgbClr val="DA0000"/>
                </a:solidFill>
              </a:rPr>
              <a:t>对于有序数组</a:t>
            </a:r>
            <a:r>
              <a:rPr lang="zh-CN" altLang="en-US" sz="1700"/>
              <a:t>，还可使用二分查找提高检索速度。</a:t>
            </a:r>
            <a:br>
              <a:rPr lang="en-US" altLang="zh-CN" sz="1700"/>
            </a:br>
            <a:r>
              <a:rPr lang="zh-CN" altLang="en-US" sz="1700"/>
              <a:t>缺点：如果要检索具体某个值，或者插入值</a:t>
            </a:r>
            <a:r>
              <a:rPr lang="en-US" altLang="zh-CN" sz="1700"/>
              <a:t>(</a:t>
            </a:r>
            <a:r>
              <a:rPr lang="zh-CN" altLang="en-US" sz="1700"/>
              <a:t>按一定顺序</a:t>
            </a:r>
            <a:r>
              <a:rPr lang="en-US" altLang="zh-CN" sz="1700"/>
              <a:t>)</a:t>
            </a:r>
            <a:r>
              <a:rPr lang="zh-CN" altLang="en-US" sz="1700" b="1"/>
              <a:t>会整体移动</a:t>
            </a:r>
            <a:r>
              <a:rPr lang="zh-CN" altLang="en-US" sz="1700"/>
              <a:t>，效率较低 </a:t>
            </a:r>
            <a:r>
              <a:rPr lang="en-US" altLang="zh-CN"/>
              <a:t>[</a:t>
            </a:r>
            <a:r>
              <a:rPr lang="zh-CN" altLang="en-US" sz="1100"/>
              <a:t>示意图</a:t>
            </a:r>
            <a:r>
              <a:rPr lang="en-US" altLang="zh-CN"/>
              <a:t>]</a:t>
            </a:r>
          </a:p>
          <a:p>
            <a:pPr marL="342900" indent="-342900">
              <a:buAutoNum type="arabicParenR"/>
            </a:pPr>
            <a:r>
              <a:rPr lang="zh-CN" altLang="en-US"/>
              <a:t>链式存储方式的分析</a:t>
            </a:r>
            <a:br>
              <a:rPr lang="en-US" altLang="zh-CN"/>
            </a:br>
            <a:r>
              <a:rPr lang="zh-CN" altLang="en-US" sz="1700"/>
              <a:t>优点：在一定程度上对数组存储方式有优化</a:t>
            </a:r>
            <a:r>
              <a:rPr lang="en-US" altLang="zh-CN" sz="1700"/>
              <a:t>(</a:t>
            </a:r>
            <a:r>
              <a:rPr lang="zh-CN" altLang="en-US" sz="1700"/>
              <a:t>比如：插入一个数值节点，只需要将插入节点，链接到链表中即可， 删除效率也很好</a:t>
            </a:r>
            <a:r>
              <a:rPr lang="en-US" altLang="zh-CN" sz="1700"/>
              <a:t>)</a:t>
            </a:r>
            <a:r>
              <a:rPr lang="zh-CN" altLang="en-US" sz="1700"/>
              <a:t>。</a:t>
            </a:r>
            <a:br>
              <a:rPr lang="en-US" altLang="zh-CN" sz="1700"/>
            </a:br>
            <a:r>
              <a:rPr lang="zh-CN" altLang="en-US" sz="1700"/>
              <a:t>缺点：在进行检索时，效率仍然较低，比如</a:t>
            </a:r>
            <a:r>
              <a:rPr lang="en-US" altLang="zh-CN" sz="1700"/>
              <a:t>(</a:t>
            </a:r>
            <a:r>
              <a:rPr lang="zh-CN" altLang="en-US" sz="1700"/>
              <a:t>检索某个值，需要从头节点开始遍历</a:t>
            </a:r>
            <a:r>
              <a:rPr lang="en-US" altLang="zh-CN" sz="1700"/>
              <a:t>) </a:t>
            </a:r>
            <a:r>
              <a:rPr lang="en-US" altLang="zh-CN"/>
              <a:t>【</a:t>
            </a:r>
            <a:r>
              <a:rPr lang="zh-CN" altLang="en-US" sz="1200"/>
              <a:t>示意图</a:t>
            </a:r>
            <a:r>
              <a:rPr lang="en-US" altLang="zh-CN"/>
              <a:t>】</a:t>
            </a:r>
          </a:p>
          <a:p>
            <a:pPr marL="342900" indent="-342900">
              <a:buAutoNum type="arabicParenR"/>
            </a:pPr>
            <a:endParaRPr lang="en-US" altLang="zh-CN"/>
          </a:p>
          <a:p>
            <a:pPr marL="342900" indent="-342900">
              <a:buAutoNum type="arabicParenR"/>
            </a:pPr>
            <a:r>
              <a:rPr lang="zh-CN" altLang="en-US" b="1"/>
              <a:t>树</a:t>
            </a:r>
            <a:r>
              <a:rPr lang="zh-CN" altLang="en-US"/>
              <a:t>存储方式的分析</a:t>
            </a:r>
            <a:br>
              <a:rPr lang="en-US" altLang="zh-CN"/>
            </a:br>
            <a:r>
              <a:rPr lang="zh-CN" altLang="en-US" sz="1700"/>
              <a:t>能提高数据</a:t>
            </a:r>
            <a:r>
              <a:rPr lang="zh-CN" altLang="en-US" sz="1700" b="1">
                <a:solidFill>
                  <a:srgbClr val="DA0000"/>
                </a:solidFill>
              </a:rPr>
              <a:t>存储，读取</a:t>
            </a:r>
            <a:r>
              <a:rPr lang="zh-CN" altLang="en-US" sz="1700"/>
              <a:t>的效率</a:t>
            </a:r>
            <a:r>
              <a:rPr lang="en-US" altLang="zh-CN" sz="1700"/>
              <a:t>,  </a:t>
            </a:r>
            <a:r>
              <a:rPr lang="zh-CN" altLang="en-US" sz="1700"/>
              <a:t>比如利用 </a:t>
            </a:r>
            <a:r>
              <a:rPr lang="zh-CN" altLang="en-US" b="1"/>
              <a:t>二叉排序树</a:t>
            </a:r>
            <a:r>
              <a:rPr lang="en-US" altLang="zh-CN" sz="1700"/>
              <a:t>(Binary Sort Tree)</a:t>
            </a:r>
            <a:r>
              <a:rPr lang="zh-CN" altLang="en-US" sz="1700"/>
              <a:t>，既可以保证数据的检索速度，同时也可以保证数据的插入，删除，修改的速度</a:t>
            </a:r>
            <a:r>
              <a:rPr lang="zh-CN" altLang="en-US"/>
              <a:t>。</a:t>
            </a:r>
            <a:r>
              <a:rPr lang="en-US" altLang="zh-CN"/>
              <a:t>【</a:t>
            </a:r>
            <a:r>
              <a:rPr lang="zh-CN" altLang="en-US" sz="1100"/>
              <a:t>示意图</a:t>
            </a:r>
            <a:r>
              <a:rPr lang="en-US" altLang="zh-CN" sz="1100"/>
              <a:t>,</a:t>
            </a:r>
            <a:r>
              <a:rPr lang="zh-CN" altLang="en-US" sz="1100"/>
              <a:t>后面详讲</a:t>
            </a:r>
            <a:r>
              <a:rPr lang="en-US" altLang="zh-CN"/>
              <a:t>】</a:t>
            </a:r>
            <a:br>
              <a:rPr lang="en-US" altLang="zh-CN"/>
            </a:br>
            <a:r>
              <a:rPr lang="zh-CN" altLang="en-US"/>
              <a:t>案例</a:t>
            </a:r>
            <a:r>
              <a:rPr lang="en-US" altLang="zh-CN"/>
              <a:t>: [7, 3, 10, 1, 5, 9, 12]</a:t>
            </a:r>
          </a:p>
        </p:txBody>
      </p:sp>
      <p:graphicFrame>
        <p:nvGraphicFramePr>
          <p:cNvPr id="3" name="对象 2"/>
          <p:cNvGraphicFramePr>
            <a:graphicFrameLocks noChangeAspect="1"/>
          </p:cNvGraphicFramePr>
          <p:nvPr>
            <p:extLst>
              <p:ext uri="{D42A27DB-BD31-4B8C-83A1-F6EECF244321}">
                <p14:modId xmlns:p14="http://schemas.microsoft.com/office/powerpoint/2010/main" val="3500157383"/>
              </p:ext>
            </p:extLst>
          </p:nvPr>
        </p:nvGraphicFramePr>
        <p:xfrm>
          <a:off x="7866781" y="4176439"/>
          <a:ext cx="1008112" cy="558262"/>
        </p:xfrm>
        <a:graphic>
          <a:graphicData uri="http://schemas.openxmlformats.org/presentationml/2006/ole">
            <mc:AlternateContent xmlns:mc="http://schemas.openxmlformats.org/markup-compatibility/2006">
              <mc:Choice xmlns:v="urn:schemas-microsoft-com:vml" Requires="v">
                <p:oleObj spid="_x0000_s22736" name="包装程序外壳对象" showAsIcon="1" r:id="rId4" imgW="1284120" imgH="711360" progId="Package">
                  <p:embed/>
                </p:oleObj>
              </mc:Choice>
              <mc:Fallback>
                <p:oleObj name="包装程序外壳对象" showAsIcon="1" r:id="rId4" imgW="1284120" imgH="711360" progId="Package">
                  <p:embed/>
                  <p:pic>
                    <p:nvPicPr>
                      <p:cNvPr id="0" name=""/>
                      <p:cNvPicPr/>
                      <p:nvPr/>
                    </p:nvPicPr>
                    <p:blipFill>
                      <a:blip r:embed="rId5"/>
                      <a:stretch>
                        <a:fillRect/>
                      </a:stretch>
                    </p:blipFill>
                    <p:spPr>
                      <a:xfrm>
                        <a:off x="7866781" y="4176439"/>
                        <a:ext cx="1008112" cy="558262"/>
                      </a:xfrm>
                      <a:prstGeom prst="rect">
                        <a:avLst/>
                      </a:prstGeom>
                    </p:spPr>
                  </p:pic>
                </p:oleObj>
              </mc:Fallback>
            </mc:AlternateContent>
          </a:graphicData>
        </a:graphic>
      </p:graphicFrame>
    </p:spTree>
    <p:extLst>
      <p:ext uri="{BB962C8B-B14F-4D97-AF65-F5344CB8AC3E}">
        <p14:creationId xmlns:p14="http://schemas.microsoft.com/office/powerpoint/2010/main" val="57507147"/>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二叉树</a:t>
            </a:r>
            <a:endParaRPr lang="en-US" altLang="zh-CN" sz="2200" b="1"/>
          </a:p>
        </p:txBody>
      </p:sp>
      <p:sp>
        <p:nvSpPr>
          <p:cNvPr id="2" name="TextBox 1"/>
          <p:cNvSpPr txBox="1"/>
          <p:nvPr/>
        </p:nvSpPr>
        <p:spPr>
          <a:xfrm>
            <a:off x="665981" y="1224111"/>
            <a:ext cx="8136904" cy="2893100"/>
          </a:xfrm>
          <a:prstGeom prst="rect">
            <a:avLst/>
          </a:prstGeom>
          <a:noFill/>
        </p:spPr>
        <p:txBody>
          <a:bodyPr wrap="square" rtlCol="0">
            <a:spAutoFit/>
          </a:bodyPr>
          <a:lstStyle/>
          <a:p>
            <a:r>
              <a:rPr lang="zh-CN" altLang="en-US" sz="2000" b="1">
                <a:solidFill>
                  <a:srgbClr val="0070C0"/>
                </a:solidFill>
              </a:rPr>
              <a:t>树示意图</a:t>
            </a:r>
            <a:endParaRPr lang="en-US" altLang="zh-CN"/>
          </a:p>
          <a:p>
            <a:endParaRPr lang="en-US" altLang="zh-CN"/>
          </a:p>
          <a:p>
            <a:endParaRPr lang="en-US" altLang="zh-CN"/>
          </a:p>
          <a:p>
            <a:endParaRPr lang="en-US" altLang="zh-CN"/>
          </a:p>
          <a:p>
            <a:endParaRPr lang="en-US" altLang="zh-CN"/>
          </a:p>
          <a:p>
            <a:endParaRPr lang="en-US" altLang="zh-CN"/>
          </a:p>
          <a:p>
            <a:endParaRPr lang="en-US" altLang="zh-CN"/>
          </a:p>
          <a:p>
            <a:endParaRPr lang="en-US" altLang="zh-CN"/>
          </a:p>
          <a:p>
            <a:endParaRPr lang="en-US" altLang="zh-CN"/>
          </a:p>
          <a:p>
            <a:endParaRPr lang="zh-CN" altLang="en-US"/>
          </a:p>
        </p:txBody>
      </p:sp>
      <p:pic>
        <p:nvPicPr>
          <p:cNvPr id="1024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0631" y="1800175"/>
            <a:ext cx="5695950" cy="3419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5994573" y="1458133"/>
            <a:ext cx="3168352" cy="3847207"/>
          </a:xfrm>
          <a:prstGeom prst="rect">
            <a:avLst/>
          </a:prstGeom>
          <a:solidFill>
            <a:schemeClr val="bg1">
              <a:lumMod val="95000"/>
            </a:schemeClr>
          </a:solidFill>
        </p:spPr>
        <p:txBody>
          <a:bodyPr wrap="square" rtlCol="0">
            <a:spAutoFit/>
          </a:bodyPr>
          <a:lstStyle/>
          <a:p>
            <a:r>
              <a:rPr lang="zh-CN" altLang="en-US" sz="1600"/>
              <a:t>树的常用术语</a:t>
            </a:r>
            <a:r>
              <a:rPr lang="en-US" altLang="zh-CN" sz="1600"/>
              <a:t>(</a:t>
            </a:r>
            <a:r>
              <a:rPr lang="zh-CN" altLang="en-US" sz="1600"/>
              <a:t>结合示意图理解</a:t>
            </a:r>
            <a:r>
              <a:rPr lang="en-US" altLang="zh-CN" sz="1600"/>
              <a:t>):</a:t>
            </a:r>
          </a:p>
          <a:p>
            <a:pPr marL="342900" indent="-342900">
              <a:buAutoNum type="arabicParenR"/>
            </a:pPr>
            <a:r>
              <a:rPr lang="zh-CN" altLang="en-US" sz="1600"/>
              <a:t>节点</a:t>
            </a:r>
            <a:endParaRPr lang="en-US" altLang="zh-CN" sz="1600"/>
          </a:p>
          <a:p>
            <a:pPr marL="342900" indent="-342900">
              <a:buAutoNum type="arabicParenR"/>
            </a:pPr>
            <a:r>
              <a:rPr lang="zh-CN" altLang="en-US" sz="1600"/>
              <a:t>根节点</a:t>
            </a:r>
            <a:endParaRPr lang="en-US" altLang="zh-CN" sz="1600"/>
          </a:p>
          <a:p>
            <a:pPr marL="342900" indent="-342900">
              <a:buAutoNum type="arabicParenR"/>
            </a:pPr>
            <a:r>
              <a:rPr lang="zh-CN" altLang="en-US" sz="1600"/>
              <a:t>父节点</a:t>
            </a:r>
            <a:endParaRPr lang="en-US" altLang="zh-CN" sz="1600"/>
          </a:p>
          <a:p>
            <a:pPr marL="342900" indent="-342900">
              <a:buAutoNum type="arabicParenR"/>
            </a:pPr>
            <a:r>
              <a:rPr lang="zh-CN" altLang="en-US" sz="1600"/>
              <a:t>子节点</a:t>
            </a:r>
            <a:endParaRPr lang="en-US" altLang="zh-CN" sz="1600"/>
          </a:p>
          <a:p>
            <a:pPr marL="342900" indent="-342900">
              <a:buAutoNum type="arabicParenR"/>
            </a:pPr>
            <a:r>
              <a:rPr lang="zh-CN" altLang="en-US" sz="1600"/>
              <a:t>叶子节点 </a:t>
            </a:r>
            <a:r>
              <a:rPr lang="en-US" altLang="zh-CN" sz="1600"/>
              <a:t>(</a:t>
            </a:r>
            <a:r>
              <a:rPr lang="zh-CN" altLang="en-US" sz="1600"/>
              <a:t>没有子节点的节点</a:t>
            </a:r>
            <a:r>
              <a:rPr lang="en-US" altLang="zh-CN" sz="1600"/>
              <a:t>)</a:t>
            </a:r>
          </a:p>
          <a:p>
            <a:pPr marL="342900" indent="-342900">
              <a:buAutoNum type="arabicParenR"/>
            </a:pPr>
            <a:r>
              <a:rPr lang="zh-CN" altLang="en-US" sz="1600"/>
              <a:t>节点的权</a:t>
            </a:r>
            <a:r>
              <a:rPr lang="en-US" altLang="zh-CN" sz="1600"/>
              <a:t>(</a:t>
            </a:r>
            <a:r>
              <a:rPr lang="zh-CN" altLang="en-US" sz="1600"/>
              <a:t>节点值</a:t>
            </a:r>
            <a:r>
              <a:rPr lang="en-US" altLang="zh-CN" sz="1600"/>
              <a:t>)</a:t>
            </a:r>
          </a:p>
          <a:p>
            <a:pPr marL="342900" indent="-342900">
              <a:buAutoNum type="arabicParenR"/>
            </a:pPr>
            <a:r>
              <a:rPr lang="zh-CN" altLang="en-US" sz="1600"/>
              <a:t>路径</a:t>
            </a:r>
            <a:r>
              <a:rPr lang="en-US" altLang="zh-CN" sz="1600"/>
              <a:t>(</a:t>
            </a:r>
            <a:r>
              <a:rPr lang="zh-CN" altLang="en-US" sz="1600"/>
              <a:t>从</a:t>
            </a:r>
            <a:r>
              <a:rPr lang="en-US" altLang="zh-CN" sz="1600"/>
              <a:t>root</a:t>
            </a:r>
            <a:r>
              <a:rPr lang="zh-CN" altLang="en-US" sz="1600"/>
              <a:t>节点找到该节点的路线</a:t>
            </a:r>
            <a:r>
              <a:rPr lang="en-US" altLang="zh-CN" sz="1600"/>
              <a:t>)</a:t>
            </a:r>
          </a:p>
          <a:p>
            <a:pPr marL="342900" indent="-342900">
              <a:buAutoNum type="arabicParenR"/>
            </a:pPr>
            <a:r>
              <a:rPr lang="zh-CN" altLang="en-US" sz="1600"/>
              <a:t>层</a:t>
            </a:r>
            <a:endParaRPr lang="en-US" altLang="zh-CN" sz="1600"/>
          </a:p>
          <a:p>
            <a:pPr marL="342900" indent="-342900">
              <a:buAutoNum type="arabicParenR"/>
            </a:pPr>
            <a:r>
              <a:rPr lang="zh-CN" altLang="en-US" sz="1600"/>
              <a:t>子树</a:t>
            </a:r>
            <a:endParaRPr lang="en-US" altLang="zh-CN" sz="1600"/>
          </a:p>
          <a:p>
            <a:pPr marL="342900" indent="-342900">
              <a:buAutoNum type="arabicParenR"/>
            </a:pPr>
            <a:r>
              <a:rPr lang="zh-CN" altLang="en-US" sz="1600"/>
              <a:t>树的高度</a:t>
            </a:r>
            <a:r>
              <a:rPr lang="en-US" altLang="zh-CN" sz="1600"/>
              <a:t>(</a:t>
            </a:r>
            <a:r>
              <a:rPr lang="zh-CN" altLang="en-US" sz="1600"/>
              <a:t>最大层数</a:t>
            </a:r>
            <a:r>
              <a:rPr lang="en-US" altLang="zh-CN" sz="1600"/>
              <a:t>)</a:t>
            </a:r>
          </a:p>
          <a:p>
            <a:pPr marL="342900" indent="-342900">
              <a:buAutoNum type="arabicParenR"/>
            </a:pPr>
            <a:r>
              <a:rPr lang="zh-CN" altLang="en-US" sz="1600"/>
              <a:t>森林 </a:t>
            </a:r>
            <a:r>
              <a:rPr lang="en-US" altLang="zh-CN" sz="1600"/>
              <a:t>:</a:t>
            </a:r>
            <a:r>
              <a:rPr lang="zh-CN" altLang="en-US" sz="1600">
                <a:ea typeface="宋体" charset="-122"/>
              </a:rPr>
              <a:t>多颗子树构成森林</a:t>
            </a:r>
            <a:endParaRPr lang="en-US" altLang="zh-CN" sz="1600"/>
          </a:p>
          <a:p>
            <a:endParaRPr lang="en-US" altLang="zh-CN"/>
          </a:p>
          <a:p>
            <a:endParaRPr lang="zh-CN" altLang="en-US"/>
          </a:p>
        </p:txBody>
      </p:sp>
      <p:graphicFrame>
        <p:nvGraphicFramePr>
          <p:cNvPr id="4" name="对象 3"/>
          <p:cNvGraphicFramePr>
            <a:graphicFrameLocks noChangeAspect="1"/>
          </p:cNvGraphicFramePr>
          <p:nvPr>
            <p:extLst>
              <p:ext uri="{D42A27DB-BD31-4B8C-83A1-F6EECF244321}">
                <p14:modId xmlns:p14="http://schemas.microsoft.com/office/powerpoint/2010/main" val="2900122133"/>
              </p:ext>
            </p:extLst>
          </p:nvPr>
        </p:nvGraphicFramePr>
        <p:xfrm>
          <a:off x="6786661" y="4661310"/>
          <a:ext cx="648072" cy="558339"/>
        </p:xfrm>
        <a:graphic>
          <a:graphicData uri="http://schemas.openxmlformats.org/presentationml/2006/ole">
            <mc:AlternateContent xmlns:mc="http://schemas.openxmlformats.org/markup-compatibility/2006">
              <mc:Choice xmlns:v="urn:schemas-microsoft-com:vml" Requires="v">
                <p:oleObj spid="_x0000_s23764" name="包装程序外壳对象" showAsIcon="1" r:id="rId5" imgW="826200" imgH="711360" progId="Package">
                  <p:embed/>
                </p:oleObj>
              </mc:Choice>
              <mc:Fallback>
                <p:oleObj name="包装程序外壳对象" showAsIcon="1" r:id="rId5" imgW="826200" imgH="711360" progId="Package">
                  <p:embed/>
                  <p:pic>
                    <p:nvPicPr>
                      <p:cNvPr id="0" name=""/>
                      <p:cNvPicPr/>
                      <p:nvPr/>
                    </p:nvPicPr>
                    <p:blipFill>
                      <a:blip r:embed="rId6"/>
                      <a:stretch>
                        <a:fillRect/>
                      </a:stretch>
                    </p:blipFill>
                    <p:spPr>
                      <a:xfrm>
                        <a:off x="6786661" y="4661310"/>
                        <a:ext cx="648072" cy="558339"/>
                      </a:xfrm>
                      <a:prstGeom prst="rect">
                        <a:avLst/>
                      </a:prstGeom>
                    </p:spPr>
                  </p:pic>
                </p:oleObj>
              </mc:Fallback>
            </mc:AlternateContent>
          </a:graphicData>
        </a:graphic>
      </p:graphicFrame>
    </p:spTree>
    <p:extLst>
      <p:ext uri="{BB962C8B-B14F-4D97-AF65-F5344CB8AC3E}">
        <p14:creationId xmlns:p14="http://schemas.microsoft.com/office/powerpoint/2010/main" val="1688019971"/>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二叉树</a:t>
            </a:r>
            <a:endParaRPr lang="en-US" altLang="zh-CN" sz="2200" b="1"/>
          </a:p>
        </p:txBody>
      </p:sp>
      <p:sp>
        <p:nvSpPr>
          <p:cNvPr id="2" name="TextBox 1"/>
          <p:cNvSpPr txBox="1"/>
          <p:nvPr/>
        </p:nvSpPr>
        <p:spPr>
          <a:xfrm>
            <a:off x="665981" y="1224111"/>
            <a:ext cx="8136904" cy="2369880"/>
          </a:xfrm>
          <a:prstGeom prst="rect">
            <a:avLst/>
          </a:prstGeom>
          <a:noFill/>
        </p:spPr>
        <p:txBody>
          <a:bodyPr wrap="square" rtlCol="0">
            <a:spAutoFit/>
          </a:bodyPr>
          <a:lstStyle/>
          <a:p>
            <a:r>
              <a:rPr lang="zh-CN" altLang="en-US" sz="2000" b="1">
                <a:solidFill>
                  <a:srgbClr val="0070C0"/>
                </a:solidFill>
              </a:rPr>
              <a:t>二叉树的概念</a:t>
            </a:r>
            <a:endParaRPr lang="en-US" altLang="zh-CN"/>
          </a:p>
          <a:p>
            <a:endParaRPr lang="en-US" altLang="zh-CN"/>
          </a:p>
          <a:p>
            <a:pPr marL="342900" indent="-342900">
              <a:buAutoNum type="arabicParenR"/>
            </a:pPr>
            <a:r>
              <a:rPr lang="zh-CN" altLang="en-US"/>
              <a:t>树有很多种，每个节点</a:t>
            </a:r>
            <a:r>
              <a:rPr lang="zh-CN" altLang="en-US" sz="2000" b="1"/>
              <a:t>最多只能有两个子节点</a:t>
            </a:r>
            <a:r>
              <a:rPr lang="zh-CN" altLang="en-US"/>
              <a:t>的一种形式称为二叉树。</a:t>
            </a:r>
            <a:endParaRPr lang="en-US" altLang="zh-CN"/>
          </a:p>
          <a:p>
            <a:pPr marL="342900" indent="-342900">
              <a:buAutoNum type="arabicParenR"/>
            </a:pPr>
            <a:r>
              <a:rPr lang="zh-CN" altLang="en-US"/>
              <a:t>二叉树的子节点分为左节点和右节点。</a:t>
            </a:r>
            <a:endParaRPr lang="en-US" altLang="zh-CN"/>
          </a:p>
          <a:p>
            <a:endParaRPr lang="en-US" altLang="zh-CN"/>
          </a:p>
          <a:p>
            <a:endParaRPr lang="en-US" altLang="zh-CN"/>
          </a:p>
          <a:p>
            <a:endParaRPr lang="en-US" altLang="zh-CN"/>
          </a:p>
          <a:p>
            <a:endParaRPr lang="zh-CN" altLang="en-US"/>
          </a:p>
        </p:txBody>
      </p:sp>
      <p:sp>
        <p:nvSpPr>
          <p:cNvPr id="4" name="椭圆 3"/>
          <p:cNvSpPr/>
          <p:nvPr/>
        </p:nvSpPr>
        <p:spPr>
          <a:xfrm>
            <a:off x="1468685" y="2754932"/>
            <a:ext cx="476250" cy="457200"/>
          </a:xfrm>
          <a:prstGeom prst="ellipse">
            <a:avLst/>
          </a:prstGeom>
        </p:spPr>
        <p:style>
          <a:lnRef idx="1">
            <a:schemeClr val="accent4"/>
          </a:lnRef>
          <a:fillRef idx="2">
            <a:schemeClr val="accent4"/>
          </a:fillRef>
          <a:effectRef idx="1">
            <a:schemeClr val="accent4"/>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l"/>
            <a:r>
              <a:rPr lang="en-US" altLang="zh-CN" sz="1100"/>
              <a:t>11</a:t>
            </a:r>
            <a:endParaRPr lang="zh-CN" altLang="en-US" sz="1100"/>
          </a:p>
        </p:txBody>
      </p:sp>
      <p:sp>
        <p:nvSpPr>
          <p:cNvPr id="5" name="椭圆 4"/>
          <p:cNvSpPr/>
          <p:nvPr/>
        </p:nvSpPr>
        <p:spPr>
          <a:xfrm>
            <a:off x="1068635" y="3431207"/>
            <a:ext cx="476250" cy="457200"/>
          </a:xfrm>
          <a:prstGeom prst="ellipse">
            <a:avLst/>
          </a:prstGeom>
        </p:spPr>
        <p:style>
          <a:lnRef idx="1">
            <a:schemeClr val="accent4"/>
          </a:lnRef>
          <a:fillRef idx="2">
            <a:schemeClr val="accent4"/>
          </a:fillRef>
          <a:effectRef idx="1">
            <a:schemeClr val="accent4"/>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l"/>
            <a:r>
              <a:rPr lang="en-US" altLang="zh-CN" sz="1100"/>
              <a:t>21</a:t>
            </a:r>
            <a:endParaRPr lang="zh-CN" altLang="en-US" sz="1100"/>
          </a:p>
        </p:txBody>
      </p:sp>
      <p:sp>
        <p:nvSpPr>
          <p:cNvPr id="6" name="椭圆 5"/>
          <p:cNvSpPr/>
          <p:nvPr/>
        </p:nvSpPr>
        <p:spPr>
          <a:xfrm>
            <a:off x="1792535" y="3431207"/>
            <a:ext cx="476250" cy="457200"/>
          </a:xfrm>
          <a:prstGeom prst="ellipse">
            <a:avLst/>
          </a:prstGeom>
        </p:spPr>
        <p:style>
          <a:lnRef idx="1">
            <a:schemeClr val="accent4"/>
          </a:lnRef>
          <a:fillRef idx="2">
            <a:schemeClr val="accent4"/>
          </a:fillRef>
          <a:effectRef idx="1">
            <a:schemeClr val="accent4"/>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l"/>
            <a:r>
              <a:rPr lang="en-US" altLang="zh-CN" sz="1100"/>
              <a:t>31</a:t>
            </a:r>
            <a:endParaRPr lang="zh-CN" altLang="en-US" sz="1100"/>
          </a:p>
        </p:txBody>
      </p:sp>
      <p:cxnSp>
        <p:nvCxnSpPr>
          <p:cNvPr id="8" name="曲线连接符 7"/>
          <p:cNvCxnSpPr>
            <a:stCxn id="4" idx="3"/>
            <a:endCxn id="5" idx="0"/>
          </p:cNvCxnSpPr>
          <p:nvPr/>
        </p:nvCxnSpPr>
        <p:spPr>
          <a:xfrm rot="5400000">
            <a:off x="1279580" y="3172357"/>
            <a:ext cx="286030" cy="231670"/>
          </a:xfrm>
          <a:prstGeom prst="curvedConnector3">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 name="曲线连接符 8"/>
          <p:cNvCxnSpPr>
            <a:stCxn id="4" idx="5"/>
            <a:endCxn id="6" idx="0"/>
          </p:cNvCxnSpPr>
          <p:nvPr/>
        </p:nvCxnSpPr>
        <p:spPr>
          <a:xfrm rot="16200000" flipH="1">
            <a:off x="1809910" y="3210457"/>
            <a:ext cx="286030" cy="155470"/>
          </a:xfrm>
          <a:prstGeom prst="curvedConnector3">
            <a:avLst/>
          </a:prstGeom>
          <a:ln>
            <a:tailEnd type="arrow"/>
          </a:ln>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3221285" y="2735882"/>
            <a:ext cx="476250" cy="457200"/>
          </a:xfrm>
          <a:prstGeom prst="ellipse">
            <a:avLst/>
          </a:prstGeom>
        </p:spPr>
        <p:style>
          <a:lnRef idx="1">
            <a:schemeClr val="accent4"/>
          </a:lnRef>
          <a:fillRef idx="2">
            <a:schemeClr val="accent4"/>
          </a:fillRef>
          <a:effectRef idx="1">
            <a:schemeClr val="accent4"/>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l"/>
            <a:r>
              <a:rPr lang="en-US" altLang="zh-CN" sz="1100"/>
              <a:t>1</a:t>
            </a:r>
            <a:endParaRPr lang="zh-CN" altLang="en-US" sz="1100"/>
          </a:p>
        </p:txBody>
      </p:sp>
      <p:sp>
        <p:nvSpPr>
          <p:cNvPr id="11" name="椭圆 10"/>
          <p:cNvSpPr/>
          <p:nvPr/>
        </p:nvSpPr>
        <p:spPr>
          <a:xfrm>
            <a:off x="2821235" y="3412157"/>
            <a:ext cx="476250" cy="457200"/>
          </a:xfrm>
          <a:prstGeom prst="ellipse">
            <a:avLst/>
          </a:prstGeom>
        </p:spPr>
        <p:style>
          <a:lnRef idx="1">
            <a:schemeClr val="accent4"/>
          </a:lnRef>
          <a:fillRef idx="2">
            <a:schemeClr val="accent4"/>
          </a:fillRef>
          <a:effectRef idx="1">
            <a:schemeClr val="accent4"/>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l"/>
            <a:r>
              <a:rPr lang="en-US" altLang="zh-CN" sz="1100"/>
              <a:t>2</a:t>
            </a:r>
            <a:endParaRPr lang="zh-CN" altLang="en-US" sz="1100"/>
          </a:p>
        </p:txBody>
      </p:sp>
      <p:cxnSp>
        <p:nvCxnSpPr>
          <p:cNvPr id="12" name="曲线连接符 11"/>
          <p:cNvCxnSpPr>
            <a:stCxn id="10" idx="3"/>
            <a:endCxn id="11" idx="0"/>
          </p:cNvCxnSpPr>
          <p:nvPr/>
        </p:nvCxnSpPr>
        <p:spPr>
          <a:xfrm rot="5400000">
            <a:off x="3032180" y="3153307"/>
            <a:ext cx="286030" cy="231670"/>
          </a:xfrm>
          <a:prstGeom prst="curvedConnector3">
            <a:avLst/>
          </a:prstGeom>
          <a:ln>
            <a:tailEnd type="arrow"/>
          </a:ln>
        </p:spPr>
        <p:style>
          <a:lnRef idx="1">
            <a:schemeClr val="accent1"/>
          </a:lnRef>
          <a:fillRef idx="0">
            <a:schemeClr val="accent1"/>
          </a:fillRef>
          <a:effectRef idx="0">
            <a:schemeClr val="accent1"/>
          </a:effectRef>
          <a:fontRef idx="minor">
            <a:schemeClr val="tx1"/>
          </a:fontRef>
        </p:style>
      </p:cxnSp>
      <p:sp>
        <p:nvSpPr>
          <p:cNvPr id="13" name="椭圆 12"/>
          <p:cNvSpPr/>
          <p:nvPr/>
        </p:nvSpPr>
        <p:spPr>
          <a:xfrm>
            <a:off x="4402385" y="2745407"/>
            <a:ext cx="476250" cy="457200"/>
          </a:xfrm>
          <a:prstGeom prst="ellipse">
            <a:avLst/>
          </a:prstGeom>
        </p:spPr>
        <p:style>
          <a:lnRef idx="1">
            <a:schemeClr val="accent4"/>
          </a:lnRef>
          <a:fillRef idx="2">
            <a:schemeClr val="accent4"/>
          </a:fillRef>
          <a:effectRef idx="1">
            <a:schemeClr val="accent4"/>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l"/>
            <a:r>
              <a:rPr lang="en-US" altLang="zh-CN" sz="1100"/>
              <a:t>1</a:t>
            </a:r>
            <a:endParaRPr lang="zh-CN" altLang="en-US" sz="1100"/>
          </a:p>
        </p:txBody>
      </p:sp>
      <p:sp>
        <p:nvSpPr>
          <p:cNvPr id="14" name="椭圆 13"/>
          <p:cNvSpPr/>
          <p:nvPr/>
        </p:nvSpPr>
        <p:spPr>
          <a:xfrm>
            <a:off x="4726235" y="3421682"/>
            <a:ext cx="476250" cy="457200"/>
          </a:xfrm>
          <a:prstGeom prst="ellipse">
            <a:avLst/>
          </a:prstGeom>
        </p:spPr>
        <p:style>
          <a:lnRef idx="1">
            <a:schemeClr val="accent4"/>
          </a:lnRef>
          <a:fillRef idx="2">
            <a:schemeClr val="accent4"/>
          </a:fillRef>
          <a:effectRef idx="1">
            <a:schemeClr val="accent4"/>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l"/>
            <a:r>
              <a:rPr lang="en-US" altLang="zh-CN" sz="1100"/>
              <a:t>3</a:t>
            </a:r>
            <a:endParaRPr lang="zh-CN" altLang="en-US" sz="1100"/>
          </a:p>
        </p:txBody>
      </p:sp>
      <p:cxnSp>
        <p:nvCxnSpPr>
          <p:cNvPr id="15" name="曲线连接符 14"/>
          <p:cNvCxnSpPr>
            <a:stCxn id="13" idx="5"/>
            <a:endCxn id="14" idx="0"/>
          </p:cNvCxnSpPr>
          <p:nvPr/>
        </p:nvCxnSpPr>
        <p:spPr>
          <a:xfrm rot="16200000" flipH="1">
            <a:off x="4743610" y="3200932"/>
            <a:ext cx="286030" cy="155470"/>
          </a:xfrm>
          <a:prstGeom prst="curvedConnector3">
            <a:avLst/>
          </a:prstGeom>
          <a:ln>
            <a:tailEnd type="arrow"/>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1242045" y="4104431"/>
            <a:ext cx="723275" cy="307777"/>
          </a:xfrm>
          <a:prstGeom prst="rect">
            <a:avLst/>
          </a:prstGeom>
          <a:noFill/>
        </p:spPr>
        <p:txBody>
          <a:bodyPr wrap="none" rtlCol="0">
            <a:spAutoFit/>
          </a:bodyPr>
          <a:lstStyle/>
          <a:p>
            <a:r>
              <a:rPr lang="zh-CN" altLang="en-US" sz="1400"/>
              <a:t>二叉树</a:t>
            </a:r>
          </a:p>
        </p:txBody>
      </p:sp>
      <p:sp>
        <p:nvSpPr>
          <p:cNvPr id="16" name="TextBox 15"/>
          <p:cNvSpPr txBox="1"/>
          <p:nvPr/>
        </p:nvSpPr>
        <p:spPr>
          <a:xfrm>
            <a:off x="2970237" y="4104431"/>
            <a:ext cx="723275" cy="307777"/>
          </a:xfrm>
          <a:prstGeom prst="rect">
            <a:avLst/>
          </a:prstGeom>
          <a:noFill/>
        </p:spPr>
        <p:txBody>
          <a:bodyPr wrap="none" rtlCol="0">
            <a:spAutoFit/>
          </a:bodyPr>
          <a:lstStyle/>
          <a:p>
            <a:r>
              <a:rPr lang="zh-CN" altLang="en-US" sz="1400"/>
              <a:t>二叉树</a:t>
            </a:r>
          </a:p>
        </p:txBody>
      </p:sp>
      <p:sp>
        <p:nvSpPr>
          <p:cNvPr id="17" name="TextBox 16"/>
          <p:cNvSpPr txBox="1"/>
          <p:nvPr/>
        </p:nvSpPr>
        <p:spPr>
          <a:xfrm>
            <a:off x="4479210" y="4104431"/>
            <a:ext cx="723275" cy="307777"/>
          </a:xfrm>
          <a:prstGeom prst="rect">
            <a:avLst/>
          </a:prstGeom>
          <a:noFill/>
        </p:spPr>
        <p:txBody>
          <a:bodyPr wrap="none" rtlCol="0">
            <a:spAutoFit/>
          </a:bodyPr>
          <a:lstStyle/>
          <a:p>
            <a:r>
              <a:rPr lang="zh-CN" altLang="en-US" sz="1400"/>
              <a:t>二叉树</a:t>
            </a:r>
          </a:p>
        </p:txBody>
      </p:sp>
    </p:spTree>
    <p:extLst>
      <p:ext uri="{BB962C8B-B14F-4D97-AF65-F5344CB8AC3E}">
        <p14:creationId xmlns:p14="http://schemas.microsoft.com/office/powerpoint/2010/main" val="4009354046"/>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二叉树</a:t>
            </a:r>
            <a:endParaRPr lang="en-US" altLang="zh-CN" sz="2200" b="1"/>
          </a:p>
        </p:txBody>
      </p:sp>
      <p:sp>
        <p:nvSpPr>
          <p:cNvPr id="2" name="TextBox 1"/>
          <p:cNvSpPr txBox="1"/>
          <p:nvPr/>
        </p:nvSpPr>
        <p:spPr>
          <a:xfrm>
            <a:off x="665981" y="1224111"/>
            <a:ext cx="8136904" cy="4278094"/>
          </a:xfrm>
          <a:prstGeom prst="rect">
            <a:avLst/>
          </a:prstGeom>
          <a:noFill/>
        </p:spPr>
        <p:txBody>
          <a:bodyPr wrap="square" rtlCol="0">
            <a:spAutoFit/>
          </a:bodyPr>
          <a:lstStyle/>
          <a:p>
            <a:r>
              <a:rPr lang="zh-CN" altLang="en-US" sz="2000" b="1">
                <a:solidFill>
                  <a:srgbClr val="0070C0"/>
                </a:solidFill>
              </a:rPr>
              <a:t>二叉树的概念</a:t>
            </a:r>
            <a:endParaRPr lang="en-US" altLang="zh-CN"/>
          </a:p>
          <a:p>
            <a:pPr marL="342900" indent="-342900">
              <a:buAutoNum type="arabicParenR" startAt="3"/>
            </a:pPr>
            <a:r>
              <a:rPr lang="zh-CN" altLang="en-US"/>
              <a:t>如果该二叉树的</a:t>
            </a:r>
            <a:r>
              <a:rPr lang="zh-CN" altLang="en-US" b="1"/>
              <a:t>所有叶子节点都在最后一层</a:t>
            </a:r>
            <a:r>
              <a:rPr lang="zh-CN" altLang="en-US"/>
              <a:t>，并且结点总数</a:t>
            </a:r>
            <a:r>
              <a:rPr lang="en-US" altLang="zh-CN"/>
              <a:t>= 2^n -1 , n </a:t>
            </a:r>
            <a:r>
              <a:rPr lang="zh-CN" altLang="en-US"/>
              <a:t>为层数，则我们称为满二叉树。</a:t>
            </a:r>
            <a:endParaRPr lang="en-US" altLang="zh-CN"/>
          </a:p>
          <a:p>
            <a:pPr marL="342900" indent="-342900">
              <a:buAutoNum type="arabicParenR" startAt="3"/>
            </a:pPr>
            <a:r>
              <a:rPr lang="zh-CN" altLang="en-US"/>
              <a:t>如果该二叉树的所有叶子节点都在最后一层或者倒数第二层，而且最后一层的叶子节点在左边连续，倒数第二层的叶子节点在右边连续，我们称为完全二叉树。</a:t>
            </a:r>
            <a:endParaRPr lang="en-US" altLang="zh-CN"/>
          </a:p>
          <a:p>
            <a:endParaRPr lang="en-US" altLang="zh-CN"/>
          </a:p>
          <a:p>
            <a:endParaRPr lang="en-US" altLang="zh-CN"/>
          </a:p>
          <a:p>
            <a:endParaRPr lang="en-US" altLang="zh-CN"/>
          </a:p>
          <a:p>
            <a:endParaRPr lang="en-US" altLang="zh-CN"/>
          </a:p>
          <a:p>
            <a:endParaRPr lang="en-US" altLang="zh-CN"/>
          </a:p>
          <a:p>
            <a:endParaRPr lang="en-US" altLang="zh-CN"/>
          </a:p>
          <a:p>
            <a:endParaRPr lang="en-US" altLang="zh-CN"/>
          </a:p>
          <a:p>
            <a:endParaRPr lang="en-US" altLang="zh-CN"/>
          </a:p>
          <a:p>
            <a:r>
              <a:rPr lang="zh-CN" altLang="en-US"/>
              <a:t>我们重点讲解一下二叉树的前序遍历，中序遍历和后序遍历。</a:t>
            </a:r>
            <a:endParaRPr lang="en-US" altLang="zh-CN"/>
          </a:p>
        </p:txBody>
      </p:sp>
      <p:sp>
        <p:nvSpPr>
          <p:cNvPr id="8" name="椭圆 7"/>
          <p:cNvSpPr/>
          <p:nvPr/>
        </p:nvSpPr>
        <p:spPr>
          <a:xfrm>
            <a:off x="2129358" y="2896269"/>
            <a:ext cx="476250" cy="457200"/>
          </a:xfrm>
          <a:prstGeom prst="ellipse">
            <a:avLst/>
          </a:prstGeom>
        </p:spPr>
        <p:style>
          <a:lnRef idx="1">
            <a:schemeClr val="accent4"/>
          </a:lnRef>
          <a:fillRef idx="2">
            <a:schemeClr val="accent4"/>
          </a:fillRef>
          <a:effectRef idx="1">
            <a:schemeClr val="accent4"/>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l"/>
            <a:r>
              <a:rPr lang="en-US" altLang="zh-CN" sz="1100"/>
              <a:t>11</a:t>
            </a:r>
            <a:endParaRPr lang="zh-CN" altLang="en-US" sz="1100"/>
          </a:p>
        </p:txBody>
      </p:sp>
      <p:sp>
        <p:nvSpPr>
          <p:cNvPr id="9" name="椭圆 8"/>
          <p:cNvSpPr/>
          <p:nvPr/>
        </p:nvSpPr>
        <p:spPr>
          <a:xfrm>
            <a:off x="1729308" y="3572544"/>
            <a:ext cx="476250" cy="457200"/>
          </a:xfrm>
          <a:prstGeom prst="ellipse">
            <a:avLst/>
          </a:prstGeom>
        </p:spPr>
        <p:style>
          <a:lnRef idx="1">
            <a:schemeClr val="accent4"/>
          </a:lnRef>
          <a:fillRef idx="2">
            <a:schemeClr val="accent4"/>
          </a:fillRef>
          <a:effectRef idx="1">
            <a:schemeClr val="accent4"/>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l"/>
            <a:r>
              <a:rPr lang="en-US" altLang="zh-CN" sz="1100"/>
              <a:t>21</a:t>
            </a:r>
            <a:endParaRPr lang="zh-CN" altLang="en-US" sz="1100"/>
          </a:p>
        </p:txBody>
      </p:sp>
      <p:sp>
        <p:nvSpPr>
          <p:cNvPr id="10" name="椭圆 9"/>
          <p:cNvSpPr/>
          <p:nvPr/>
        </p:nvSpPr>
        <p:spPr>
          <a:xfrm>
            <a:off x="2453208" y="3572544"/>
            <a:ext cx="476250" cy="457200"/>
          </a:xfrm>
          <a:prstGeom prst="ellipse">
            <a:avLst/>
          </a:prstGeom>
        </p:spPr>
        <p:style>
          <a:lnRef idx="1">
            <a:schemeClr val="accent4"/>
          </a:lnRef>
          <a:fillRef idx="2">
            <a:schemeClr val="accent4"/>
          </a:fillRef>
          <a:effectRef idx="1">
            <a:schemeClr val="accent4"/>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l"/>
            <a:r>
              <a:rPr lang="en-US" altLang="zh-CN" sz="1100"/>
              <a:t>31</a:t>
            </a:r>
            <a:endParaRPr lang="zh-CN" altLang="en-US" sz="1100"/>
          </a:p>
        </p:txBody>
      </p:sp>
      <p:cxnSp>
        <p:nvCxnSpPr>
          <p:cNvPr id="11" name="曲线连接符 10"/>
          <p:cNvCxnSpPr>
            <a:stCxn id="8" idx="3"/>
            <a:endCxn id="9" idx="0"/>
          </p:cNvCxnSpPr>
          <p:nvPr/>
        </p:nvCxnSpPr>
        <p:spPr>
          <a:xfrm rot="5400000">
            <a:off x="1940253" y="3313694"/>
            <a:ext cx="286030" cy="231670"/>
          </a:xfrm>
          <a:prstGeom prst="curvedConnector3">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2" name="曲线连接符 11"/>
          <p:cNvCxnSpPr>
            <a:stCxn id="8" idx="5"/>
            <a:endCxn id="10" idx="0"/>
          </p:cNvCxnSpPr>
          <p:nvPr/>
        </p:nvCxnSpPr>
        <p:spPr>
          <a:xfrm rot="16200000" flipH="1">
            <a:off x="2470583" y="3351794"/>
            <a:ext cx="286030" cy="155470"/>
          </a:xfrm>
          <a:prstGeom prst="curvedConnector3">
            <a:avLst/>
          </a:prstGeom>
          <a:ln>
            <a:tailEnd type="arrow"/>
          </a:ln>
        </p:spPr>
        <p:style>
          <a:lnRef idx="1">
            <a:schemeClr val="accent1"/>
          </a:lnRef>
          <a:fillRef idx="0">
            <a:schemeClr val="accent1"/>
          </a:fillRef>
          <a:effectRef idx="0">
            <a:schemeClr val="accent1"/>
          </a:effectRef>
          <a:fontRef idx="minor">
            <a:schemeClr val="tx1"/>
          </a:fontRef>
        </p:style>
      </p:cxnSp>
      <p:sp>
        <p:nvSpPr>
          <p:cNvPr id="13" name="椭圆 12"/>
          <p:cNvSpPr/>
          <p:nvPr/>
        </p:nvSpPr>
        <p:spPr>
          <a:xfrm>
            <a:off x="1062558" y="4382169"/>
            <a:ext cx="476250" cy="457200"/>
          </a:xfrm>
          <a:prstGeom prst="ellipse">
            <a:avLst/>
          </a:prstGeom>
        </p:spPr>
        <p:style>
          <a:lnRef idx="1">
            <a:schemeClr val="accent4"/>
          </a:lnRef>
          <a:fillRef idx="2">
            <a:schemeClr val="accent4"/>
          </a:fillRef>
          <a:effectRef idx="1">
            <a:schemeClr val="accent4"/>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l"/>
            <a:r>
              <a:rPr lang="en-US" altLang="zh-CN" sz="1100"/>
              <a:t>41</a:t>
            </a:r>
            <a:endParaRPr lang="zh-CN" altLang="en-US" sz="1100"/>
          </a:p>
        </p:txBody>
      </p:sp>
      <p:sp>
        <p:nvSpPr>
          <p:cNvPr id="14" name="椭圆 13"/>
          <p:cNvSpPr/>
          <p:nvPr/>
        </p:nvSpPr>
        <p:spPr>
          <a:xfrm>
            <a:off x="1815033" y="4382169"/>
            <a:ext cx="476250" cy="457200"/>
          </a:xfrm>
          <a:prstGeom prst="ellipse">
            <a:avLst/>
          </a:prstGeom>
        </p:spPr>
        <p:style>
          <a:lnRef idx="1">
            <a:schemeClr val="accent4"/>
          </a:lnRef>
          <a:fillRef idx="2">
            <a:schemeClr val="accent4"/>
          </a:fillRef>
          <a:effectRef idx="1">
            <a:schemeClr val="accent4"/>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l"/>
            <a:r>
              <a:rPr lang="en-US" altLang="zh-CN" sz="1100"/>
              <a:t>51</a:t>
            </a:r>
            <a:endParaRPr lang="zh-CN" altLang="en-US" sz="1100"/>
          </a:p>
        </p:txBody>
      </p:sp>
      <p:sp>
        <p:nvSpPr>
          <p:cNvPr id="15" name="椭圆 14"/>
          <p:cNvSpPr/>
          <p:nvPr/>
        </p:nvSpPr>
        <p:spPr>
          <a:xfrm>
            <a:off x="2605608" y="4439319"/>
            <a:ext cx="476250" cy="457200"/>
          </a:xfrm>
          <a:prstGeom prst="ellipse">
            <a:avLst/>
          </a:prstGeom>
        </p:spPr>
        <p:style>
          <a:lnRef idx="1">
            <a:schemeClr val="accent4"/>
          </a:lnRef>
          <a:fillRef idx="2">
            <a:schemeClr val="accent4"/>
          </a:fillRef>
          <a:effectRef idx="1">
            <a:schemeClr val="accent4"/>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l"/>
            <a:r>
              <a:rPr lang="en-US" altLang="zh-CN" sz="1100"/>
              <a:t>61</a:t>
            </a:r>
            <a:endParaRPr lang="zh-CN" altLang="en-US" sz="1100"/>
          </a:p>
        </p:txBody>
      </p:sp>
      <p:sp>
        <p:nvSpPr>
          <p:cNvPr id="16" name="椭圆 15"/>
          <p:cNvSpPr/>
          <p:nvPr/>
        </p:nvSpPr>
        <p:spPr>
          <a:xfrm>
            <a:off x="3358083" y="4439319"/>
            <a:ext cx="476250" cy="457200"/>
          </a:xfrm>
          <a:prstGeom prst="ellipse">
            <a:avLst/>
          </a:prstGeom>
        </p:spPr>
        <p:style>
          <a:lnRef idx="1">
            <a:schemeClr val="accent4"/>
          </a:lnRef>
          <a:fillRef idx="2">
            <a:schemeClr val="accent4"/>
          </a:fillRef>
          <a:effectRef idx="1">
            <a:schemeClr val="accent4"/>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l"/>
            <a:r>
              <a:rPr lang="en-US" altLang="zh-CN" sz="1100"/>
              <a:t>71</a:t>
            </a:r>
            <a:endParaRPr lang="zh-CN" altLang="en-US" sz="1100"/>
          </a:p>
        </p:txBody>
      </p:sp>
      <p:cxnSp>
        <p:nvCxnSpPr>
          <p:cNvPr id="17" name="曲线连接符 16"/>
          <p:cNvCxnSpPr>
            <a:stCxn id="9" idx="2"/>
            <a:endCxn id="13" idx="0"/>
          </p:cNvCxnSpPr>
          <p:nvPr/>
        </p:nvCxnSpPr>
        <p:spPr>
          <a:xfrm rot="10800000" flipV="1">
            <a:off x="1300684" y="3801143"/>
            <a:ext cx="428625" cy="581025"/>
          </a:xfrm>
          <a:prstGeom prst="curvedConnector2">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8" name="曲线连接符 17"/>
          <p:cNvCxnSpPr>
            <a:stCxn id="9" idx="5"/>
            <a:endCxn id="14" idx="0"/>
          </p:cNvCxnSpPr>
          <p:nvPr/>
        </p:nvCxnSpPr>
        <p:spPr>
          <a:xfrm rot="5400000">
            <a:off x="1884796" y="4131152"/>
            <a:ext cx="419380" cy="82655"/>
          </a:xfrm>
          <a:prstGeom prst="curvedConnector3">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9" name="曲线连接符 18"/>
          <p:cNvCxnSpPr>
            <a:stCxn id="10" idx="4"/>
            <a:endCxn id="15" idx="1"/>
          </p:cNvCxnSpPr>
          <p:nvPr/>
        </p:nvCxnSpPr>
        <p:spPr>
          <a:xfrm rot="5400000">
            <a:off x="2445078" y="4260019"/>
            <a:ext cx="476530" cy="15980"/>
          </a:xfrm>
          <a:prstGeom prst="curvedConnector3">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0" name="曲线连接符 19"/>
          <p:cNvCxnSpPr>
            <a:stCxn id="10" idx="6"/>
            <a:endCxn id="16" idx="0"/>
          </p:cNvCxnSpPr>
          <p:nvPr/>
        </p:nvCxnSpPr>
        <p:spPr>
          <a:xfrm>
            <a:off x="2929458" y="3801144"/>
            <a:ext cx="666750" cy="638175"/>
          </a:xfrm>
          <a:prstGeom prst="curvedConnector2">
            <a:avLst/>
          </a:prstGeom>
          <a:ln>
            <a:tailEnd type="arrow"/>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940922" y="4839369"/>
            <a:ext cx="902811" cy="307777"/>
          </a:xfrm>
          <a:prstGeom prst="rect">
            <a:avLst/>
          </a:prstGeom>
          <a:noFill/>
        </p:spPr>
        <p:txBody>
          <a:bodyPr wrap="none" rtlCol="0">
            <a:spAutoFit/>
          </a:bodyPr>
          <a:lstStyle/>
          <a:p>
            <a:r>
              <a:rPr lang="zh-CN" altLang="en-US" sz="1400"/>
              <a:t>满二叉树</a:t>
            </a:r>
          </a:p>
        </p:txBody>
      </p:sp>
      <p:sp>
        <p:nvSpPr>
          <p:cNvPr id="21" name="椭圆 20"/>
          <p:cNvSpPr/>
          <p:nvPr/>
        </p:nvSpPr>
        <p:spPr>
          <a:xfrm>
            <a:off x="5701632" y="2736279"/>
            <a:ext cx="492872" cy="365599"/>
          </a:xfrm>
          <a:prstGeom prst="ellipse">
            <a:avLst/>
          </a:prstGeom>
        </p:spPr>
        <p:style>
          <a:lnRef idx="1">
            <a:schemeClr val="accent4"/>
          </a:lnRef>
          <a:fillRef idx="2">
            <a:schemeClr val="accent4"/>
          </a:fillRef>
          <a:effectRef idx="1">
            <a:schemeClr val="accent4"/>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l"/>
            <a:r>
              <a:rPr lang="en-US" altLang="zh-CN" sz="1100"/>
              <a:t>11</a:t>
            </a:r>
            <a:endParaRPr lang="zh-CN" altLang="en-US" sz="1100"/>
          </a:p>
        </p:txBody>
      </p:sp>
      <p:sp>
        <p:nvSpPr>
          <p:cNvPr id="22" name="椭圆 21"/>
          <p:cNvSpPr/>
          <p:nvPr/>
        </p:nvSpPr>
        <p:spPr>
          <a:xfrm>
            <a:off x="5242751" y="3277061"/>
            <a:ext cx="594845" cy="365599"/>
          </a:xfrm>
          <a:prstGeom prst="ellipse">
            <a:avLst/>
          </a:prstGeom>
        </p:spPr>
        <p:style>
          <a:lnRef idx="1">
            <a:schemeClr val="accent4"/>
          </a:lnRef>
          <a:fillRef idx="2">
            <a:schemeClr val="accent4"/>
          </a:fillRef>
          <a:effectRef idx="1">
            <a:schemeClr val="accent4"/>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l"/>
            <a:r>
              <a:rPr lang="en-US" altLang="zh-CN" sz="1100"/>
              <a:t>21</a:t>
            </a:r>
            <a:endParaRPr lang="zh-CN" altLang="en-US" sz="1100"/>
          </a:p>
        </p:txBody>
      </p:sp>
      <p:sp>
        <p:nvSpPr>
          <p:cNvPr id="23" name="椭圆 22"/>
          <p:cNvSpPr/>
          <p:nvPr/>
        </p:nvSpPr>
        <p:spPr>
          <a:xfrm>
            <a:off x="6058538" y="3277061"/>
            <a:ext cx="560854" cy="365599"/>
          </a:xfrm>
          <a:prstGeom prst="ellipse">
            <a:avLst/>
          </a:prstGeom>
        </p:spPr>
        <p:style>
          <a:lnRef idx="1">
            <a:schemeClr val="accent4"/>
          </a:lnRef>
          <a:fillRef idx="2">
            <a:schemeClr val="accent4"/>
          </a:fillRef>
          <a:effectRef idx="1">
            <a:schemeClr val="accent4"/>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l"/>
            <a:r>
              <a:rPr lang="en-US" altLang="zh-CN" sz="1100"/>
              <a:t>31</a:t>
            </a:r>
            <a:endParaRPr lang="zh-CN" altLang="en-US" sz="1100"/>
          </a:p>
        </p:txBody>
      </p:sp>
      <p:cxnSp>
        <p:nvCxnSpPr>
          <p:cNvPr id="24" name="曲线连接符 23"/>
          <p:cNvCxnSpPr>
            <a:stCxn id="21" idx="3"/>
            <a:endCxn id="22" idx="0"/>
          </p:cNvCxnSpPr>
          <p:nvPr/>
        </p:nvCxnSpPr>
        <p:spPr>
          <a:xfrm rot="5400000">
            <a:off x="5542631" y="3045881"/>
            <a:ext cx="228724" cy="233637"/>
          </a:xfrm>
          <a:prstGeom prst="curvedConnector3">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5" name="曲线连接符 24"/>
          <p:cNvCxnSpPr>
            <a:stCxn id="21" idx="5"/>
            <a:endCxn id="23" idx="0"/>
          </p:cNvCxnSpPr>
          <p:nvPr/>
        </p:nvCxnSpPr>
        <p:spPr>
          <a:xfrm rot="16200000" flipH="1">
            <a:off x="6116283" y="3054379"/>
            <a:ext cx="228724" cy="216640"/>
          </a:xfrm>
          <a:prstGeom prst="curvedConnector3">
            <a:avLst/>
          </a:prstGeom>
          <a:ln>
            <a:tailEnd type="arrow"/>
          </a:ln>
        </p:spPr>
        <p:style>
          <a:lnRef idx="1">
            <a:schemeClr val="accent1"/>
          </a:lnRef>
          <a:fillRef idx="0">
            <a:schemeClr val="accent1"/>
          </a:fillRef>
          <a:effectRef idx="0">
            <a:schemeClr val="accent1"/>
          </a:effectRef>
          <a:fontRef idx="minor">
            <a:schemeClr val="tx1"/>
          </a:fontRef>
        </p:style>
      </p:cxnSp>
      <p:sp>
        <p:nvSpPr>
          <p:cNvPr id="26" name="椭圆 25"/>
          <p:cNvSpPr/>
          <p:nvPr/>
        </p:nvSpPr>
        <p:spPr>
          <a:xfrm>
            <a:off x="4734434" y="3924475"/>
            <a:ext cx="508318" cy="365599"/>
          </a:xfrm>
          <a:prstGeom prst="ellipse">
            <a:avLst/>
          </a:prstGeom>
        </p:spPr>
        <p:style>
          <a:lnRef idx="1">
            <a:schemeClr val="accent4"/>
          </a:lnRef>
          <a:fillRef idx="2">
            <a:schemeClr val="accent4"/>
          </a:fillRef>
          <a:effectRef idx="1">
            <a:schemeClr val="accent4"/>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l"/>
            <a:r>
              <a:rPr lang="en-US" altLang="zh-CN" sz="1100"/>
              <a:t>14</a:t>
            </a:r>
            <a:endParaRPr lang="zh-CN" altLang="en-US" sz="1100"/>
          </a:p>
        </p:txBody>
      </p:sp>
      <p:sp>
        <p:nvSpPr>
          <p:cNvPr id="27" name="椭圆 26"/>
          <p:cNvSpPr/>
          <p:nvPr/>
        </p:nvSpPr>
        <p:spPr>
          <a:xfrm>
            <a:off x="5438201" y="3924475"/>
            <a:ext cx="475876" cy="365599"/>
          </a:xfrm>
          <a:prstGeom prst="ellipse">
            <a:avLst/>
          </a:prstGeom>
        </p:spPr>
        <p:style>
          <a:lnRef idx="1">
            <a:schemeClr val="accent4"/>
          </a:lnRef>
          <a:fillRef idx="2">
            <a:schemeClr val="accent4"/>
          </a:fillRef>
          <a:effectRef idx="1">
            <a:schemeClr val="accent4"/>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l"/>
            <a:r>
              <a:rPr lang="en-US" altLang="zh-CN" sz="1100"/>
              <a:t>15</a:t>
            </a:r>
            <a:endParaRPr lang="zh-CN" altLang="en-US" sz="1100"/>
          </a:p>
        </p:txBody>
      </p:sp>
      <p:sp>
        <p:nvSpPr>
          <p:cNvPr id="28" name="椭圆 27"/>
          <p:cNvSpPr/>
          <p:nvPr/>
        </p:nvSpPr>
        <p:spPr>
          <a:xfrm>
            <a:off x="6122325" y="3970175"/>
            <a:ext cx="497067" cy="365599"/>
          </a:xfrm>
          <a:prstGeom prst="ellipse">
            <a:avLst/>
          </a:prstGeom>
        </p:spPr>
        <p:style>
          <a:lnRef idx="1">
            <a:schemeClr val="accent4"/>
          </a:lnRef>
          <a:fillRef idx="2">
            <a:schemeClr val="accent4"/>
          </a:fillRef>
          <a:effectRef idx="1">
            <a:schemeClr val="accent4"/>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l"/>
            <a:r>
              <a:rPr lang="en-US" altLang="zh-CN" sz="1100"/>
              <a:t>61</a:t>
            </a:r>
            <a:endParaRPr lang="zh-CN" altLang="en-US" sz="1100"/>
          </a:p>
        </p:txBody>
      </p:sp>
      <p:sp>
        <p:nvSpPr>
          <p:cNvPr id="29" name="椭圆 28"/>
          <p:cNvSpPr/>
          <p:nvPr/>
        </p:nvSpPr>
        <p:spPr>
          <a:xfrm>
            <a:off x="6865828" y="3970175"/>
            <a:ext cx="496897" cy="365599"/>
          </a:xfrm>
          <a:prstGeom prst="ellipse">
            <a:avLst/>
          </a:prstGeom>
        </p:spPr>
        <p:style>
          <a:lnRef idx="1">
            <a:schemeClr val="accent4"/>
          </a:lnRef>
          <a:fillRef idx="2">
            <a:schemeClr val="accent4"/>
          </a:fillRef>
          <a:effectRef idx="1">
            <a:schemeClr val="accent4"/>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l"/>
            <a:r>
              <a:rPr lang="en-US" altLang="zh-CN" sz="1100"/>
              <a:t>71</a:t>
            </a:r>
            <a:endParaRPr lang="zh-CN" altLang="en-US" sz="1100"/>
          </a:p>
        </p:txBody>
      </p:sp>
      <p:cxnSp>
        <p:nvCxnSpPr>
          <p:cNvPr id="30" name="曲线连接符 29"/>
          <p:cNvCxnSpPr>
            <a:stCxn id="22" idx="2"/>
            <a:endCxn id="26" idx="0"/>
          </p:cNvCxnSpPr>
          <p:nvPr/>
        </p:nvCxnSpPr>
        <p:spPr>
          <a:xfrm rot="10800000" flipV="1">
            <a:off x="4988593" y="3459861"/>
            <a:ext cx="254158" cy="464614"/>
          </a:xfrm>
          <a:prstGeom prst="curvedConnector2">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1" name="曲线连接符 30"/>
          <p:cNvCxnSpPr>
            <a:stCxn id="22" idx="5"/>
            <a:endCxn id="27" idx="0"/>
          </p:cNvCxnSpPr>
          <p:nvPr/>
        </p:nvCxnSpPr>
        <p:spPr>
          <a:xfrm rot="5400000">
            <a:off x="5545633" y="3719625"/>
            <a:ext cx="335356" cy="74344"/>
          </a:xfrm>
          <a:prstGeom prst="curvedConnector3">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2" name="曲线连接符 31"/>
          <p:cNvCxnSpPr>
            <a:stCxn id="23" idx="4"/>
            <a:endCxn id="28" idx="1"/>
          </p:cNvCxnSpPr>
          <p:nvPr/>
        </p:nvCxnSpPr>
        <p:spPr>
          <a:xfrm rot="5400000">
            <a:off x="6076514" y="3761265"/>
            <a:ext cx="381056" cy="143846"/>
          </a:xfrm>
          <a:prstGeom prst="curvedConnector3">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3" name="曲线连接符 32"/>
          <p:cNvCxnSpPr>
            <a:stCxn id="23" idx="6"/>
            <a:endCxn id="29" idx="0"/>
          </p:cNvCxnSpPr>
          <p:nvPr/>
        </p:nvCxnSpPr>
        <p:spPr>
          <a:xfrm>
            <a:off x="6619392" y="3459861"/>
            <a:ext cx="494885" cy="510314"/>
          </a:xfrm>
          <a:prstGeom prst="curvedConnector2">
            <a:avLst/>
          </a:prstGeom>
          <a:ln>
            <a:tailEnd type="arrow"/>
          </a:ln>
        </p:spPr>
        <p:style>
          <a:lnRef idx="1">
            <a:schemeClr val="accent1"/>
          </a:lnRef>
          <a:fillRef idx="0">
            <a:schemeClr val="accent1"/>
          </a:fillRef>
          <a:effectRef idx="0">
            <a:schemeClr val="accent1"/>
          </a:effectRef>
          <a:fontRef idx="minor">
            <a:schemeClr val="tx1"/>
          </a:fontRef>
        </p:style>
      </p:cxnSp>
      <p:sp>
        <p:nvSpPr>
          <p:cNvPr id="34" name="椭圆 33"/>
          <p:cNvSpPr/>
          <p:nvPr/>
        </p:nvSpPr>
        <p:spPr>
          <a:xfrm>
            <a:off x="4281826" y="4602356"/>
            <a:ext cx="485049" cy="365599"/>
          </a:xfrm>
          <a:prstGeom prst="ellipse">
            <a:avLst/>
          </a:prstGeom>
        </p:spPr>
        <p:style>
          <a:lnRef idx="1">
            <a:schemeClr val="accent4"/>
          </a:lnRef>
          <a:fillRef idx="2">
            <a:schemeClr val="accent4"/>
          </a:fillRef>
          <a:effectRef idx="1">
            <a:schemeClr val="accent4"/>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l"/>
            <a:r>
              <a:rPr lang="en-US" altLang="zh-CN" sz="1100"/>
              <a:t>81</a:t>
            </a:r>
            <a:endParaRPr lang="zh-CN" altLang="en-US" sz="1100"/>
          </a:p>
        </p:txBody>
      </p:sp>
      <p:sp>
        <p:nvSpPr>
          <p:cNvPr id="35" name="椭圆 34"/>
          <p:cNvSpPr/>
          <p:nvPr/>
        </p:nvSpPr>
        <p:spPr>
          <a:xfrm>
            <a:off x="5013311" y="4602356"/>
            <a:ext cx="526862" cy="365599"/>
          </a:xfrm>
          <a:prstGeom prst="ellipse">
            <a:avLst/>
          </a:prstGeom>
        </p:spPr>
        <p:style>
          <a:lnRef idx="1">
            <a:schemeClr val="accent4"/>
          </a:lnRef>
          <a:fillRef idx="2">
            <a:schemeClr val="accent4"/>
          </a:fillRef>
          <a:effectRef idx="1">
            <a:schemeClr val="accent4"/>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l"/>
            <a:r>
              <a:rPr lang="en-US" altLang="zh-CN" sz="1100"/>
              <a:t>91</a:t>
            </a:r>
            <a:endParaRPr lang="zh-CN" altLang="en-US" sz="1100"/>
          </a:p>
        </p:txBody>
      </p:sp>
      <p:cxnSp>
        <p:nvCxnSpPr>
          <p:cNvPr id="36" name="曲线连接符 35"/>
          <p:cNvCxnSpPr>
            <a:stCxn id="26" idx="3"/>
            <a:endCxn id="34" idx="0"/>
          </p:cNvCxnSpPr>
          <p:nvPr/>
        </p:nvCxnSpPr>
        <p:spPr>
          <a:xfrm rot="5400000">
            <a:off x="4483702" y="4277182"/>
            <a:ext cx="365823" cy="284524"/>
          </a:xfrm>
          <a:prstGeom prst="curvedConnector3">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7" name="曲线连接符 36"/>
          <p:cNvCxnSpPr>
            <a:stCxn id="26" idx="5"/>
            <a:endCxn id="35" idx="0"/>
          </p:cNvCxnSpPr>
          <p:nvPr/>
        </p:nvCxnSpPr>
        <p:spPr>
          <a:xfrm rot="16200000" flipH="1">
            <a:off x="5039615" y="4365228"/>
            <a:ext cx="365823" cy="108431"/>
          </a:xfrm>
          <a:prstGeom prst="curvedConnector3">
            <a:avLst/>
          </a:prstGeom>
          <a:ln>
            <a:tailEnd type="arrow"/>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5850557" y="4536479"/>
            <a:ext cx="3680816" cy="523220"/>
          </a:xfrm>
          <a:prstGeom prst="rect">
            <a:avLst/>
          </a:prstGeom>
          <a:noFill/>
        </p:spPr>
        <p:txBody>
          <a:bodyPr wrap="none" rtlCol="0">
            <a:spAutoFit/>
          </a:bodyPr>
          <a:lstStyle/>
          <a:p>
            <a:r>
              <a:rPr lang="zh-CN" altLang="en-US" sz="1400"/>
              <a:t>完全二叉树 ， 如果把 </a:t>
            </a:r>
            <a:r>
              <a:rPr lang="en-US" altLang="zh-CN" sz="1400"/>
              <a:t>(61)</a:t>
            </a:r>
            <a:r>
              <a:rPr lang="zh-CN" altLang="en-US" sz="1400"/>
              <a:t>节点删除，</a:t>
            </a:r>
            <a:br>
              <a:rPr lang="en-US" altLang="zh-CN" sz="1400"/>
            </a:br>
            <a:r>
              <a:rPr lang="zh-CN" altLang="en-US" sz="1400"/>
              <a:t>就不是完全二叉树了</a:t>
            </a:r>
            <a:r>
              <a:rPr lang="en-US" altLang="zh-CN" sz="1400"/>
              <a:t>,</a:t>
            </a:r>
            <a:r>
              <a:rPr lang="zh-CN" altLang="en-US" sz="1400"/>
              <a:t>因为叶子节点不连续了 </a:t>
            </a:r>
          </a:p>
        </p:txBody>
      </p:sp>
    </p:spTree>
    <p:extLst>
      <p:ext uri="{BB962C8B-B14F-4D97-AF65-F5344CB8AC3E}">
        <p14:creationId xmlns:p14="http://schemas.microsoft.com/office/powerpoint/2010/main" val="1461327270"/>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二叉树</a:t>
            </a:r>
            <a:endParaRPr lang="en-US" altLang="zh-CN" sz="2200" b="1"/>
          </a:p>
        </p:txBody>
      </p:sp>
      <p:sp>
        <p:nvSpPr>
          <p:cNvPr id="2" name="TextBox 1"/>
          <p:cNvSpPr txBox="1"/>
          <p:nvPr/>
        </p:nvSpPr>
        <p:spPr>
          <a:xfrm>
            <a:off x="665981" y="1224111"/>
            <a:ext cx="8136904" cy="3170099"/>
          </a:xfrm>
          <a:prstGeom prst="rect">
            <a:avLst/>
          </a:prstGeom>
          <a:noFill/>
        </p:spPr>
        <p:txBody>
          <a:bodyPr wrap="square" rtlCol="0">
            <a:spAutoFit/>
          </a:bodyPr>
          <a:lstStyle/>
          <a:p>
            <a:r>
              <a:rPr lang="zh-CN" altLang="en-US" sz="2000" b="1">
                <a:solidFill>
                  <a:srgbClr val="0070C0"/>
                </a:solidFill>
              </a:rPr>
              <a:t>二叉树遍历的说明</a:t>
            </a:r>
            <a:endParaRPr lang="en-US" altLang="zh-CN"/>
          </a:p>
          <a:p>
            <a:endParaRPr lang="en-US" altLang="zh-CN"/>
          </a:p>
          <a:p>
            <a:r>
              <a:rPr lang="zh-CN" altLang="en-US"/>
              <a:t>使用</a:t>
            </a:r>
            <a:r>
              <a:rPr lang="zh-CN" altLang="en-US" b="1"/>
              <a:t>前序</a:t>
            </a:r>
            <a:r>
              <a:rPr lang="zh-CN" altLang="en-US"/>
              <a:t>，</a:t>
            </a:r>
            <a:r>
              <a:rPr lang="zh-CN" altLang="en-US" b="1"/>
              <a:t>中序</a:t>
            </a:r>
            <a:r>
              <a:rPr lang="zh-CN" altLang="en-US"/>
              <a:t>和</a:t>
            </a:r>
            <a:r>
              <a:rPr lang="zh-CN" altLang="en-US" b="1"/>
              <a:t>后序</a:t>
            </a:r>
            <a:r>
              <a:rPr lang="zh-CN" altLang="en-US"/>
              <a:t>对下面的二叉树进行遍历</a:t>
            </a:r>
            <a:r>
              <a:rPr lang="en-US" altLang="zh-CN"/>
              <a:t>.</a:t>
            </a:r>
          </a:p>
          <a:p>
            <a:endParaRPr lang="en-US" altLang="zh-CN"/>
          </a:p>
          <a:p>
            <a:endParaRPr lang="en-US" altLang="zh-CN"/>
          </a:p>
          <a:p>
            <a:endParaRPr lang="en-US" altLang="zh-CN"/>
          </a:p>
          <a:p>
            <a:endParaRPr lang="en-US" altLang="zh-CN"/>
          </a:p>
          <a:p>
            <a:endParaRPr lang="en-US" altLang="zh-CN"/>
          </a:p>
          <a:p>
            <a:endParaRPr lang="en-US" altLang="zh-CN"/>
          </a:p>
          <a:p>
            <a:endParaRPr lang="en-US" altLang="zh-CN"/>
          </a:p>
          <a:p>
            <a:endParaRPr lang="zh-CN" altLang="en-US"/>
          </a:p>
        </p:txBody>
      </p:sp>
      <p:pic>
        <p:nvPicPr>
          <p:cNvPr id="1126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1925" y="2232223"/>
            <a:ext cx="4581525" cy="3219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4986461" y="4177312"/>
            <a:ext cx="5620449" cy="1077218"/>
          </a:xfrm>
          <a:prstGeom prst="rect">
            <a:avLst/>
          </a:prstGeom>
          <a:noFill/>
        </p:spPr>
        <p:txBody>
          <a:bodyPr wrap="none" rtlCol="0">
            <a:spAutoFit/>
          </a:bodyPr>
          <a:lstStyle/>
          <a:p>
            <a:r>
              <a:rPr lang="zh-CN" altLang="en-US" sz="1600"/>
              <a:t>前序遍历</a:t>
            </a:r>
            <a:r>
              <a:rPr lang="en-US" altLang="zh-CN" sz="1600"/>
              <a:t>: </a:t>
            </a:r>
            <a:r>
              <a:rPr lang="zh-CN" altLang="en-US" sz="1600" b="1">
                <a:solidFill>
                  <a:srgbClr val="002060"/>
                </a:solidFill>
              </a:rPr>
              <a:t>先输出父节点</a:t>
            </a:r>
            <a:r>
              <a:rPr lang="zh-CN" altLang="en-US" sz="1600"/>
              <a:t>，再遍历左子树和右子树</a:t>
            </a:r>
            <a:endParaRPr lang="en-US" altLang="zh-CN" sz="1600"/>
          </a:p>
          <a:p>
            <a:r>
              <a:rPr lang="zh-CN" altLang="en-US" sz="1600"/>
              <a:t>中序遍历</a:t>
            </a:r>
            <a:r>
              <a:rPr lang="en-US" altLang="zh-CN" sz="1600"/>
              <a:t>: </a:t>
            </a:r>
            <a:r>
              <a:rPr lang="zh-CN" altLang="en-US" sz="1600"/>
              <a:t>先遍历左子树，</a:t>
            </a:r>
            <a:r>
              <a:rPr lang="zh-CN" altLang="en-US" sz="1600" b="1">
                <a:solidFill>
                  <a:srgbClr val="002060"/>
                </a:solidFill>
              </a:rPr>
              <a:t>再输出父节点</a:t>
            </a:r>
            <a:r>
              <a:rPr lang="zh-CN" altLang="en-US" sz="1600"/>
              <a:t>，再遍历右子树</a:t>
            </a:r>
            <a:endParaRPr lang="en-US" altLang="zh-CN" sz="1600"/>
          </a:p>
          <a:p>
            <a:r>
              <a:rPr lang="zh-CN" altLang="en-US" sz="1600"/>
              <a:t>后序遍历</a:t>
            </a:r>
            <a:r>
              <a:rPr lang="en-US" altLang="zh-CN" sz="1600"/>
              <a:t>: </a:t>
            </a:r>
            <a:r>
              <a:rPr lang="zh-CN" altLang="en-US" sz="1600"/>
              <a:t>先遍历左子树，再遍历右子树，</a:t>
            </a:r>
            <a:r>
              <a:rPr lang="zh-CN" altLang="en-US" sz="1600" b="1">
                <a:solidFill>
                  <a:srgbClr val="002060"/>
                </a:solidFill>
              </a:rPr>
              <a:t>最后输出父节点</a:t>
            </a:r>
            <a:endParaRPr lang="en-US" altLang="zh-CN" sz="1600" b="1">
              <a:solidFill>
                <a:srgbClr val="002060"/>
              </a:solidFill>
            </a:endParaRPr>
          </a:p>
          <a:p>
            <a:r>
              <a:rPr lang="zh-CN" altLang="en-US" sz="1600" b="1"/>
              <a:t>小结</a:t>
            </a:r>
            <a:r>
              <a:rPr lang="en-US" altLang="zh-CN" sz="1600"/>
              <a:t>: </a:t>
            </a:r>
            <a:r>
              <a:rPr lang="zh-CN" altLang="en-US" sz="1600"/>
              <a:t>看输出父节点的顺序，就确定是前序，中序还是后序</a:t>
            </a:r>
            <a:endParaRPr lang="en-US" altLang="zh-CN" sz="1600"/>
          </a:p>
        </p:txBody>
      </p:sp>
      <p:graphicFrame>
        <p:nvGraphicFramePr>
          <p:cNvPr id="5" name="对象 4"/>
          <p:cNvGraphicFramePr>
            <a:graphicFrameLocks noChangeAspect="1"/>
          </p:cNvGraphicFramePr>
          <p:nvPr>
            <p:extLst>
              <p:ext uri="{D42A27DB-BD31-4B8C-83A1-F6EECF244321}">
                <p14:modId xmlns:p14="http://schemas.microsoft.com/office/powerpoint/2010/main" val="2256749832"/>
              </p:ext>
            </p:extLst>
          </p:nvPr>
        </p:nvGraphicFramePr>
        <p:xfrm>
          <a:off x="665981" y="4828509"/>
          <a:ext cx="494489" cy="426021"/>
        </p:xfrm>
        <a:graphic>
          <a:graphicData uri="http://schemas.openxmlformats.org/presentationml/2006/ole">
            <mc:AlternateContent xmlns:mc="http://schemas.openxmlformats.org/markup-compatibility/2006">
              <mc:Choice xmlns:v="urn:schemas-microsoft-com:vml" Requires="v">
                <p:oleObj spid="_x0000_s24954" name="包装程序外壳对象" showAsIcon="1" r:id="rId5" imgW="826200" imgH="711360" progId="Package">
                  <p:embed/>
                </p:oleObj>
              </mc:Choice>
              <mc:Fallback>
                <p:oleObj name="包装程序外壳对象" showAsIcon="1" r:id="rId5" imgW="826200" imgH="711360" progId="Package">
                  <p:embed/>
                  <p:pic>
                    <p:nvPicPr>
                      <p:cNvPr id="0" name=""/>
                      <p:cNvPicPr/>
                      <p:nvPr/>
                    </p:nvPicPr>
                    <p:blipFill>
                      <a:blip r:embed="rId6"/>
                      <a:stretch>
                        <a:fillRect/>
                      </a:stretch>
                    </p:blipFill>
                    <p:spPr>
                      <a:xfrm>
                        <a:off x="665981" y="4828509"/>
                        <a:ext cx="494489" cy="426021"/>
                      </a:xfrm>
                      <a:prstGeom prst="rect">
                        <a:avLst/>
                      </a:prstGeom>
                    </p:spPr>
                  </p:pic>
                </p:oleObj>
              </mc:Fallback>
            </mc:AlternateContent>
          </a:graphicData>
        </a:graphic>
      </p:graphicFrame>
      <p:pic>
        <p:nvPicPr>
          <p:cNvPr id="24621" name="Picture 4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136557" y="2376239"/>
            <a:ext cx="2660128" cy="16460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4" name="对象 3"/>
          <p:cNvGraphicFramePr>
            <a:graphicFrameLocks noChangeAspect="1"/>
          </p:cNvGraphicFramePr>
          <p:nvPr>
            <p:extLst>
              <p:ext uri="{D42A27DB-BD31-4B8C-83A1-F6EECF244321}">
                <p14:modId xmlns:p14="http://schemas.microsoft.com/office/powerpoint/2010/main" val="1970137717"/>
              </p:ext>
            </p:extLst>
          </p:nvPr>
        </p:nvGraphicFramePr>
        <p:xfrm>
          <a:off x="7807242" y="3610933"/>
          <a:ext cx="537145" cy="411352"/>
        </p:xfrm>
        <a:graphic>
          <a:graphicData uri="http://schemas.openxmlformats.org/presentationml/2006/ole">
            <mc:AlternateContent xmlns:mc="http://schemas.openxmlformats.org/markup-compatibility/2006">
              <mc:Choice xmlns:v="urn:schemas-microsoft-com:vml" Requires="v">
                <p:oleObj spid="_x0000_s24955" name="包装程序外壳对象" showAsIcon="1" r:id="rId8" imgW="928080" imgH="711360" progId="Package">
                  <p:embed/>
                </p:oleObj>
              </mc:Choice>
              <mc:Fallback>
                <p:oleObj name="包装程序外壳对象" showAsIcon="1" r:id="rId8" imgW="928080" imgH="711360" progId="Package">
                  <p:embed/>
                  <p:pic>
                    <p:nvPicPr>
                      <p:cNvPr id="0" name=""/>
                      <p:cNvPicPr/>
                      <p:nvPr/>
                    </p:nvPicPr>
                    <p:blipFill>
                      <a:blip r:embed="rId9"/>
                      <a:stretch>
                        <a:fillRect/>
                      </a:stretch>
                    </p:blipFill>
                    <p:spPr>
                      <a:xfrm>
                        <a:off x="7807242" y="3610933"/>
                        <a:ext cx="537145" cy="411352"/>
                      </a:xfrm>
                      <a:prstGeom prst="rect">
                        <a:avLst/>
                      </a:prstGeom>
                    </p:spPr>
                  </p:pic>
                </p:oleObj>
              </mc:Fallback>
            </mc:AlternateContent>
          </a:graphicData>
        </a:graphic>
      </p:graphicFrame>
    </p:spTree>
    <p:extLst>
      <p:ext uri="{BB962C8B-B14F-4D97-AF65-F5344CB8AC3E}">
        <p14:creationId xmlns:p14="http://schemas.microsoft.com/office/powerpoint/2010/main" val="1782228512"/>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二叉树</a:t>
            </a:r>
            <a:endParaRPr lang="en-US" altLang="zh-CN" sz="2200" b="1"/>
          </a:p>
        </p:txBody>
      </p:sp>
      <p:sp>
        <p:nvSpPr>
          <p:cNvPr id="2" name="TextBox 1"/>
          <p:cNvSpPr txBox="1"/>
          <p:nvPr/>
        </p:nvSpPr>
        <p:spPr>
          <a:xfrm>
            <a:off x="665981" y="1224111"/>
            <a:ext cx="8136904" cy="3170099"/>
          </a:xfrm>
          <a:prstGeom prst="rect">
            <a:avLst/>
          </a:prstGeom>
          <a:noFill/>
        </p:spPr>
        <p:txBody>
          <a:bodyPr wrap="square" rtlCol="0">
            <a:spAutoFit/>
          </a:bodyPr>
          <a:lstStyle/>
          <a:p>
            <a:r>
              <a:rPr lang="zh-CN" altLang="en-US" sz="2000" b="1">
                <a:solidFill>
                  <a:srgbClr val="0070C0"/>
                </a:solidFill>
              </a:rPr>
              <a:t>二叉树遍历应用实例</a:t>
            </a:r>
            <a:r>
              <a:rPr lang="en-US" altLang="zh-CN" sz="2000" b="1">
                <a:solidFill>
                  <a:srgbClr val="0070C0"/>
                </a:solidFill>
              </a:rPr>
              <a:t>(</a:t>
            </a:r>
            <a:r>
              <a:rPr lang="zh-CN" altLang="en-US" sz="2000" b="1">
                <a:solidFill>
                  <a:srgbClr val="0070C0"/>
                </a:solidFill>
              </a:rPr>
              <a:t>前序</a:t>
            </a:r>
            <a:r>
              <a:rPr lang="en-US" altLang="zh-CN" sz="2000" b="1">
                <a:solidFill>
                  <a:srgbClr val="0070C0"/>
                </a:solidFill>
              </a:rPr>
              <a:t>,</a:t>
            </a:r>
            <a:r>
              <a:rPr lang="zh-CN" altLang="en-US" sz="2000" b="1">
                <a:solidFill>
                  <a:srgbClr val="0070C0"/>
                </a:solidFill>
              </a:rPr>
              <a:t>中序</a:t>
            </a:r>
            <a:r>
              <a:rPr lang="en-US" altLang="zh-CN" sz="2000" b="1">
                <a:solidFill>
                  <a:srgbClr val="0070C0"/>
                </a:solidFill>
              </a:rPr>
              <a:t>,</a:t>
            </a:r>
            <a:r>
              <a:rPr lang="zh-CN" altLang="en-US" sz="2000" b="1">
                <a:solidFill>
                  <a:srgbClr val="0070C0"/>
                </a:solidFill>
              </a:rPr>
              <a:t>后序</a:t>
            </a:r>
            <a:r>
              <a:rPr lang="en-US" altLang="zh-CN" sz="2000" b="1">
                <a:solidFill>
                  <a:srgbClr val="0070C0"/>
                </a:solidFill>
              </a:rPr>
              <a:t>)</a:t>
            </a:r>
            <a:endParaRPr lang="en-US" altLang="zh-CN"/>
          </a:p>
          <a:p>
            <a:endParaRPr lang="en-US" altLang="zh-CN"/>
          </a:p>
          <a:p>
            <a:r>
              <a:rPr lang="en-US" altLang="zh-CN"/>
              <a:t>.</a:t>
            </a:r>
          </a:p>
          <a:p>
            <a:endParaRPr lang="en-US" altLang="zh-CN"/>
          </a:p>
          <a:p>
            <a:endParaRPr lang="en-US" altLang="zh-CN"/>
          </a:p>
          <a:p>
            <a:endParaRPr lang="en-US" altLang="zh-CN"/>
          </a:p>
          <a:p>
            <a:endParaRPr lang="en-US" altLang="zh-CN"/>
          </a:p>
          <a:p>
            <a:endParaRPr lang="en-US" altLang="zh-CN"/>
          </a:p>
          <a:p>
            <a:endParaRPr lang="en-US" altLang="zh-CN"/>
          </a:p>
          <a:p>
            <a:endParaRPr lang="en-US" altLang="zh-CN"/>
          </a:p>
          <a:p>
            <a:endParaRPr lang="zh-CN" altLang="en-US"/>
          </a:p>
        </p:txBody>
      </p:sp>
      <p:sp>
        <p:nvSpPr>
          <p:cNvPr id="3" name="TextBox 2"/>
          <p:cNvSpPr txBox="1"/>
          <p:nvPr/>
        </p:nvSpPr>
        <p:spPr>
          <a:xfrm>
            <a:off x="639764" y="4539357"/>
            <a:ext cx="8163121" cy="830997"/>
          </a:xfrm>
          <a:prstGeom prst="rect">
            <a:avLst/>
          </a:prstGeom>
          <a:noFill/>
        </p:spPr>
        <p:txBody>
          <a:bodyPr wrap="square" rtlCol="0">
            <a:spAutoFit/>
          </a:bodyPr>
          <a:lstStyle/>
          <a:p>
            <a:r>
              <a:rPr lang="zh-CN" altLang="en-US" sz="1600" b="1"/>
              <a:t>要求如下</a:t>
            </a:r>
            <a:r>
              <a:rPr lang="zh-CN" altLang="en-US" sz="1600"/>
              <a:t>：</a:t>
            </a:r>
            <a:endParaRPr lang="en-US" altLang="zh-CN" sz="1600"/>
          </a:p>
          <a:p>
            <a:pPr marL="342900" indent="-342900">
              <a:buAutoNum type="arabicParenR"/>
            </a:pPr>
            <a:r>
              <a:rPr lang="zh-CN" altLang="en-US" sz="1600"/>
              <a:t>前上图的 </a:t>
            </a:r>
            <a:r>
              <a:rPr lang="en-US" altLang="zh-CN" sz="1600"/>
              <a:t>3</a:t>
            </a:r>
            <a:r>
              <a:rPr lang="zh-CN" altLang="en-US" sz="1600"/>
              <a:t>号节点 </a:t>
            </a:r>
            <a:r>
              <a:rPr lang="en-US" altLang="zh-CN" sz="1600"/>
              <a:t>"</a:t>
            </a:r>
            <a:r>
              <a:rPr lang="zh-CN" altLang="en-US" sz="1600"/>
              <a:t>卢俊</a:t>
            </a:r>
            <a:r>
              <a:rPr lang="en-US" altLang="zh-CN" sz="1600"/>
              <a:t>"  , </a:t>
            </a:r>
            <a:r>
              <a:rPr lang="zh-CN" altLang="en-US" sz="1600"/>
              <a:t>增加一个左子节点 </a:t>
            </a:r>
            <a:r>
              <a:rPr lang="en-US" altLang="zh-CN" sz="1600"/>
              <a:t>[5, </a:t>
            </a:r>
            <a:r>
              <a:rPr lang="zh-CN" altLang="en-US" sz="1600"/>
              <a:t>关胜</a:t>
            </a:r>
            <a:r>
              <a:rPr lang="en-US" altLang="zh-CN" sz="1600"/>
              <a:t>]</a:t>
            </a:r>
          </a:p>
          <a:p>
            <a:pPr marL="342900" indent="-342900">
              <a:buAutoNum type="arabicParenR"/>
            </a:pPr>
            <a:r>
              <a:rPr lang="zh-CN" altLang="en-US" sz="1600"/>
              <a:t>使用前序，中序，后序遍历，请写出各自输出的顺序是什么</a:t>
            </a:r>
            <a:r>
              <a:rPr lang="en-US" altLang="zh-CN" sz="1600"/>
              <a:t>?</a:t>
            </a:r>
          </a:p>
        </p:txBody>
      </p:sp>
      <p:sp>
        <p:nvSpPr>
          <p:cNvPr id="8" name="椭圆 7"/>
          <p:cNvSpPr/>
          <p:nvPr/>
        </p:nvSpPr>
        <p:spPr>
          <a:xfrm>
            <a:off x="1619030" y="1800175"/>
            <a:ext cx="786440" cy="692970"/>
          </a:xfrm>
          <a:prstGeom prst="ellipse">
            <a:avLst/>
          </a:prstGeom>
        </p:spPr>
        <p:style>
          <a:lnRef idx="1">
            <a:schemeClr val="accent4"/>
          </a:lnRef>
          <a:fillRef idx="2">
            <a:schemeClr val="accent4"/>
          </a:fillRef>
          <a:effectRef idx="1">
            <a:schemeClr val="accent4"/>
          </a:effectRef>
          <a:fontRef idx="minor">
            <a:schemeClr val="dk1"/>
          </a:fontRef>
        </p:style>
        <p:txBody>
          <a:bodyPr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l"/>
            <a:r>
              <a:rPr lang="en-US" altLang="zh-CN" sz="1100"/>
              <a:t>1:</a:t>
            </a:r>
            <a:r>
              <a:rPr lang="en-US" altLang="zh-CN" sz="1100" baseline="0"/>
              <a:t> </a:t>
            </a:r>
          </a:p>
          <a:p>
            <a:pPr algn="l"/>
            <a:r>
              <a:rPr lang="zh-CN" altLang="en-US" sz="1100" baseline="0"/>
              <a:t>宋江</a:t>
            </a:r>
            <a:endParaRPr lang="zh-CN" altLang="en-US" sz="1100"/>
          </a:p>
        </p:txBody>
      </p:sp>
      <p:sp>
        <p:nvSpPr>
          <p:cNvPr id="9" name="椭圆 8"/>
          <p:cNvSpPr/>
          <p:nvPr/>
        </p:nvSpPr>
        <p:spPr>
          <a:xfrm>
            <a:off x="810540" y="2697886"/>
            <a:ext cx="786440" cy="692970"/>
          </a:xfrm>
          <a:prstGeom prst="ellipse">
            <a:avLst/>
          </a:prstGeom>
        </p:spPr>
        <p:style>
          <a:lnRef idx="1">
            <a:schemeClr val="accent4"/>
          </a:lnRef>
          <a:fillRef idx="2">
            <a:schemeClr val="accent4"/>
          </a:fillRef>
          <a:effectRef idx="1">
            <a:schemeClr val="accent4"/>
          </a:effectRef>
          <a:fontRef idx="minor">
            <a:schemeClr val="dk1"/>
          </a:fontRef>
        </p:style>
        <p:txBody>
          <a:bodyPr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l"/>
            <a:r>
              <a:rPr lang="en-US" altLang="zh-CN" sz="1100"/>
              <a:t>2:</a:t>
            </a:r>
            <a:r>
              <a:rPr lang="en-US" altLang="zh-CN" sz="1100" baseline="0"/>
              <a:t> </a:t>
            </a:r>
          </a:p>
          <a:p>
            <a:pPr algn="l"/>
            <a:r>
              <a:rPr lang="zh-CN" altLang="en-US" sz="1100" baseline="0"/>
              <a:t>吴用</a:t>
            </a:r>
            <a:endParaRPr lang="zh-CN" altLang="en-US" sz="1100"/>
          </a:p>
        </p:txBody>
      </p:sp>
      <p:sp>
        <p:nvSpPr>
          <p:cNvPr id="10" name="椭圆 9"/>
          <p:cNvSpPr/>
          <p:nvPr/>
        </p:nvSpPr>
        <p:spPr>
          <a:xfrm>
            <a:off x="2508368" y="2682136"/>
            <a:ext cx="786440" cy="692970"/>
          </a:xfrm>
          <a:prstGeom prst="ellipse">
            <a:avLst/>
          </a:prstGeom>
        </p:spPr>
        <p:style>
          <a:lnRef idx="1">
            <a:schemeClr val="accent4"/>
          </a:lnRef>
          <a:fillRef idx="2">
            <a:schemeClr val="accent4"/>
          </a:fillRef>
          <a:effectRef idx="1">
            <a:schemeClr val="accent4"/>
          </a:effectRef>
          <a:fontRef idx="minor">
            <a:schemeClr val="dk1"/>
          </a:fontRef>
        </p:style>
        <p:txBody>
          <a:bodyPr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l"/>
            <a:r>
              <a:rPr lang="en-US" altLang="zh-CN" sz="1100"/>
              <a:t>3:</a:t>
            </a:r>
            <a:r>
              <a:rPr lang="en-US" altLang="zh-CN" sz="1100" baseline="0"/>
              <a:t> </a:t>
            </a:r>
          </a:p>
          <a:p>
            <a:pPr algn="l"/>
            <a:r>
              <a:rPr lang="zh-CN" altLang="en-US" sz="1100" baseline="0"/>
              <a:t>卢俊义</a:t>
            </a:r>
            <a:endParaRPr lang="zh-CN" altLang="en-US" sz="1100"/>
          </a:p>
        </p:txBody>
      </p:sp>
      <p:sp>
        <p:nvSpPr>
          <p:cNvPr id="11" name="椭圆 10"/>
          <p:cNvSpPr/>
          <p:nvPr/>
        </p:nvSpPr>
        <p:spPr>
          <a:xfrm>
            <a:off x="3191909" y="3611345"/>
            <a:ext cx="786440" cy="692970"/>
          </a:xfrm>
          <a:prstGeom prst="ellipse">
            <a:avLst/>
          </a:prstGeom>
        </p:spPr>
        <p:style>
          <a:lnRef idx="1">
            <a:schemeClr val="accent4"/>
          </a:lnRef>
          <a:fillRef idx="2">
            <a:schemeClr val="accent4"/>
          </a:fillRef>
          <a:effectRef idx="1">
            <a:schemeClr val="accent4"/>
          </a:effectRef>
          <a:fontRef idx="minor">
            <a:schemeClr val="dk1"/>
          </a:fontRef>
        </p:style>
        <p:txBody>
          <a:bodyPr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l"/>
            <a:r>
              <a:rPr lang="en-US" altLang="zh-CN" sz="1100"/>
              <a:t>4:</a:t>
            </a:r>
            <a:r>
              <a:rPr lang="en-US" altLang="zh-CN" sz="1100" baseline="0"/>
              <a:t> </a:t>
            </a:r>
          </a:p>
          <a:p>
            <a:pPr algn="l"/>
            <a:r>
              <a:rPr lang="zh-CN" altLang="en-US"/>
              <a:t>林冲</a:t>
            </a:r>
            <a:endParaRPr lang="zh-CN" altLang="en-US" sz="1100"/>
          </a:p>
        </p:txBody>
      </p:sp>
      <p:sp>
        <p:nvSpPr>
          <p:cNvPr id="12" name="椭圆 11"/>
          <p:cNvSpPr/>
          <p:nvPr/>
        </p:nvSpPr>
        <p:spPr>
          <a:xfrm>
            <a:off x="2045324" y="3658593"/>
            <a:ext cx="786440" cy="692970"/>
          </a:xfrm>
          <a:prstGeom prst="ellipse">
            <a:avLst/>
          </a:prstGeom>
          <a:solidFill>
            <a:schemeClr val="accent6">
              <a:lumMod val="40000"/>
              <a:lumOff val="60000"/>
            </a:schemeClr>
          </a:solidFill>
        </p:spPr>
        <p:style>
          <a:lnRef idx="1">
            <a:schemeClr val="accent4"/>
          </a:lnRef>
          <a:fillRef idx="2">
            <a:schemeClr val="accent4"/>
          </a:fillRef>
          <a:effectRef idx="1">
            <a:schemeClr val="accent4"/>
          </a:effectRef>
          <a:fontRef idx="minor">
            <a:schemeClr val="dk1"/>
          </a:fontRef>
        </p:style>
        <p:txBody>
          <a:bodyPr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l"/>
            <a:r>
              <a:rPr lang="en-US" altLang="zh-CN" sz="1100"/>
              <a:t>5:</a:t>
            </a:r>
            <a:r>
              <a:rPr lang="en-US" altLang="zh-CN" sz="1100" baseline="0"/>
              <a:t> </a:t>
            </a:r>
          </a:p>
          <a:p>
            <a:pPr algn="l"/>
            <a:r>
              <a:rPr lang="zh-CN" altLang="en-US" sz="1100" baseline="0"/>
              <a:t>关胜</a:t>
            </a:r>
            <a:endParaRPr lang="zh-CN" altLang="en-US" sz="1100"/>
          </a:p>
        </p:txBody>
      </p:sp>
      <p:cxnSp>
        <p:nvCxnSpPr>
          <p:cNvPr id="13" name="曲线连接符 12"/>
          <p:cNvCxnSpPr>
            <a:stCxn id="8" idx="3"/>
            <a:endCxn id="9" idx="0"/>
          </p:cNvCxnSpPr>
          <p:nvPr/>
        </p:nvCxnSpPr>
        <p:spPr>
          <a:xfrm rot="5400000">
            <a:off x="1315869" y="2279553"/>
            <a:ext cx="306224" cy="530441"/>
          </a:xfrm>
          <a:prstGeom prst="curvedConnector3">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 name="曲线连接符 13"/>
          <p:cNvCxnSpPr>
            <a:stCxn id="8" idx="6"/>
            <a:endCxn id="10" idx="0"/>
          </p:cNvCxnSpPr>
          <p:nvPr/>
        </p:nvCxnSpPr>
        <p:spPr>
          <a:xfrm>
            <a:off x="2405469" y="2146660"/>
            <a:ext cx="496119" cy="535476"/>
          </a:xfrm>
          <a:prstGeom prst="curvedConnector2">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 name="曲线连接符 14"/>
          <p:cNvCxnSpPr>
            <a:stCxn id="10" idx="3"/>
            <a:endCxn id="12" idx="0"/>
          </p:cNvCxnSpPr>
          <p:nvPr/>
        </p:nvCxnSpPr>
        <p:spPr>
          <a:xfrm rot="5400000">
            <a:off x="2338557" y="3373610"/>
            <a:ext cx="384971" cy="184995"/>
          </a:xfrm>
          <a:prstGeom prst="curvedConnector3">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6" name="曲线连接符 15"/>
          <p:cNvCxnSpPr>
            <a:stCxn id="10" idx="6"/>
            <a:endCxn id="11" idx="0"/>
          </p:cNvCxnSpPr>
          <p:nvPr/>
        </p:nvCxnSpPr>
        <p:spPr>
          <a:xfrm>
            <a:off x="3294808" y="3028621"/>
            <a:ext cx="290322" cy="582724"/>
          </a:xfrm>
          <a:prstGeom prst="curvedConnector2">
            <a:avLst/>
          </a:prstGeom>
          <a:ln>
            <a:tailEnd type="arrow"/>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4554413" y="1639247"/>
            <a:ext cx="2555508" cy="3016210"/>
          </a:xfrm>
          <a:prstGeom prst="rect">
            <a:avLst/>
          </a:prstGeom>
          <a:noFill/>
        </p:spPr>
        <p:txBody>
          <a:bodyPr wrap="none" rtlCol="0">
            <a:spAutoFit/>
          </a:bodyPr>
          <a:lstStyle/>
          <a:p>
            <a:r>
              <a:rPr lang="en-US" altLang="zh-CN" sz="1000">
                <a:latin typeface="Arial" pitchFamily="34" charset="0"/>
                <a:cs typeface="Arial" pitchFamily="34" charset="0"/>
              </a:rPr>
              <a:t>class HeroNode {</a:t>
            </a:r>
          </a:p>
          <a:p>
            <a:r>
              <a:rPr lang="en-US" altLang="zh-CN" sz="1000">
                <a:latin typeface="Arial" pitchFamily="34" charset="0"/>
                <a:cs typeface="Arial" pitchFamily="34" charset="0"/>
              </a:rPr>
              <a:t>private int no;</a:t>
            </a:r>
          </a:p>
          <a:p>
            <a:r>
              <a:rPr lang="en-US" altLang="zh-CN" sz="1000">
                <a:latin typeface="Arial" pitchFamily="34" charset="0"/>
                <a:cs typeface="Arial" pitchFamily="34" charset="0"/>
              </a:rPr>
              <a:t>private String name;</a:t>
            </a:r>
          </a:p>
          <a:p>
            <a:r>
              <a:rPr lang="en-US" altLang="zh-CN" sz="1000">
                <a:latin typeface="Arial" pitchFamily="34" charset="0"/>
                <a:cs typeface="Arial" pitchFamily="34" charset="0"/>
              </a:rPr>
              <a:t>private HeroNode leftNode;</a:t>
            </a:r>
          </a:p>
          <a:p>
            <a:r>
              <a:rPr lang="en-US" altLang="zh-CN" sz="1000">
                <a:latin typeface="Arial" pitchFamily="34" charset="0"/>
                <a:cs typeface="Arial" pitchFamily="34" charset="0"/>
              </a:rPr>
              <a:t>private HeroNode rightNode;</a:t>
            </a:r>
            <a:endParaRPr lang="zh-CN" altLang="en-US" sz="1000">
              <a:latin typeface="Arial" pitchFamily="34" charset="0"/>
              <a:cs typeface="Arial" pitchFamily="34" charset="0"/>
            </a:endParaRPr>
          </a:p>
          <a:p>
            <a:r>
              <a:rPr lang="en-US" altLang="zh-CN" sz="1000">
                <a:latin typeface="Arial" pitchFamily="34" charset="0"/>
                <a:cs typeface="Arial" pitchFamily="34" charset="0"/>
              </a:rPr>
              <a:t>public HeroNode(int hNo, String hName) {</a:t>
            </a:r>
          </a:p>
          <a:p>
            <a:r>
              <a:rPr lang="en-US" altLang="zh-CN" sz="1000">
                <a:latin typeface="Arial" pitchFamily="34" charset="0"/>
                <a:cs typeface="Arial" pitchFamily="34" charset="0"/>
              </a:rPr>
              <a:t>no = hNo;</a:t>
            </a:r>
          </a:p>
          <a:p>
            <a:r>
              <a:rPr lang="en-US" altLang="zh-CN" sz="1000">
                <a:latin typeface="Arial" pitchFamily="34" charset="0"/>
                <a:cs typeface="Arial" pitchFamily="34" charset="0"/>
              </a:rPr>
              <a:t>name = hName;</a:t>
            </a:r>
          </a:p>
          <a:p>
            <a:r>
              <a:rPr lang="en-US" altLang="zh-CN" sz="1000">
                <a:latin typeface="Arial" pitchFamily="34" charset="0"/>
                <a:cs typeface="Arial" pitchFamily="34" charset="0"/>
              </a:rPr>
              <a:t>}</a:t>
            </a:r>
            <a:endParaRPr lang="zh-CN" altLang="en-US" sz="1000">
              <a:latin typeface="Arial" pitchFamily="34" charset="0"/>
              <a:cs typeface="Arial" pitchFamily="34" charset="0"/>
            </a:endParaRPr>
          </a:p>
          <a:p>
            <a:r>
              <a:rPr lang="en-US" altLang="zh-CN" sz="1000">
                <a:latin typeface="Arial" pitchFamily="34" charset="0"/>
                <a:cs typeface="Arial" pitchFamily="34" charset="0"/>
              </a:rPr>
              <a:t>// </a:t>
            </a:r>
            <a:r>
              <a:rPr lang="zh-CN" altLang="en-US" sz="1000">
                <a:latin typeface="Arial" pitchFamily="34" charset="0"/>
                <a:cs typeface="Arial" pitchFamily="34" charset="0"/>
              </a:rPr>
              <a:t>前序遍历</a:t>
            </a:r>
          </a:p>
          <a:p>
            <a:r>
              <a:rPr lang="en-US" altLang="zh-CN" sz="1000">
                <a:latin typeface="Arial" pitchFamily="34" charset="0"/>
                <a:cs typeface="Arial" pitchFamily="34" charset="0"/>
              </a:rPr>
              <a:t>public void preOrder() {</a:t>
            </a:r>
          </a:p>
          <a:p>
            <a:r>
              <a:rPr lang="en-US" altLang="zh-CN" sz="1000">
                <a:latin typeface="Arial" pitchFamily="34" charset="0"/>
                <a:cs typeface="Arial" pitchFamily="34" charset="0"/>
              </a:rPr>
              <a:t>System.</a:t>
            </a:r>
            <a:r>
              <a:rPr lang="en-US" altLang="zh-CN" sz="1000" i="1">
                <a:latin typeface="Arial" pitchFamily="34" charset="0"/>
                <a:cs typeface="Arial" pitchFamily="34" charset="0"/>
              </a:rPr>
              <a:t>out.println(this);//</a:t>
            </a:r>
            <a:r>
              <a:rPr lang="zh-CN" altLang="en-US" sz="1000" i="1">
                <a:latin typeface="Arial" pitchFamily="34" charset="0"/>
                <a:cs typeface="Arial" pitchFamily="34" charset="0"/>
              </a:rPr>
              <a:t>先输出父节点</a:t>
            </a:r>
          </a:p>
          <a:p>
            <a:r>
              <a:rPr lang="en-US" altLang="zh-CN" sz="1000">
                <a:latin typeface="Arial" pitchFamily="34" charset="0"/>
                <a:cs typeface="Arial" pitchFamily="34" charset="0"/>
              </a:rPr>
              <a:t>if (this.leftNode != null) {</a:t>
            </a:r>
          </a:p>
          <a:p>
            <a:r>
              <a:rPr lang="en-US" altLang="zh-CN" sz="1000">
                <a:latin typeface="Arial" pitchFamily="34" charset="0"/>
                <a:cs typeface="Arial" pitchFamily="34" charset="0"/>
              </a:rPr>
              <a:t>this.leftNode.preOrder();</a:t>
            </a:r>
          </a:p>
          <a:p>
            <a:r>
              <a:rPr lang="en-US" altLang="zh-CN" sz="1000">
                <a:latin typeface="Arial" pitchFamily="34" charset="0"/>
                <a:cs typeface="Arial" pitchFamily="34" charset="0"/>
              </a:rPr>
              <a:t>}</a:t>
            </a:r>
          </a:p>
          <a:p>
            <a:r>
              <a:rPr lang="en-US" altLang="zh-CN" sz="1000">
                <a:latin typeface="Arial" pitchFamily="34" charset="0"/>
                <a:cs typeface="Arial" pitchFamily="34" charset="0"/>
              </a:rPr>
              <a:t>if (this.rightNode != null) {</a:t>
            </a:r>
          </a:p>
          <a:p>
            <a:r>
              <a:rPr lang="en-US" altLang="zh-CN" sz="1000">
                <a:latin typeface="Arial" pitchFamily="34" charset="0"/>
                <a:cs typeface="Arial" pitchFamily="34" charset="0"/>
              </a:rPr>
              <a:t>this.rightNode.preOrder();</a:t>
            </a:r>
          </a:p>
          <a:p>
            <a:r>
              <a:rPr lang="en-US" altLang="zh-CN" sz="1000">
                <a:latin typeface="Arial" pitchFamily="34" charset="0"/>
                <a:cs typeface="Arial" pitchFamily="34" charset="0"/>
              </a:rPr>
              <a:t>}</a:t>
            </a:r>
          </a:p>
          <a:p>
            <a:r>
              <a:rPr lang="en-US" altLang="zh-CN" sz="1000">
                <a:latin typeface="Arial" pitchFamily="34" charset="0"/>
                <a:cs typeface="Arial" pitchFamily="34" charset="0"/>
              </a:rPr>
              <a:t>}</a:t>
            </a:r>
            <a:endParaRPr lang="zh-CN" altLang="en-US" sz="1000">
              <a:latin typeface="Arial" pitchFamily="34" charset="0"/>
              <a:cs typeface="Arial" pitchFamily="34" charset="0"/>
            </a:endParaRPr>
          </a:p>
        </p:txBody>
      </p:sp>
      <p:sp>
        <p:nvSpPr>
          <p:cNvPr id="5" name="TextBox 4"/>
          <p:cNvSpPr txBox="1"/>
          <p:nvPr/>
        </p:nvSpPr>
        <p:spPr>
          <a:xfrm>
            <a:off x="7002685" y="2736279"/>
            <a:ext cx="2263761" cy="1938992"/>
          </a:xfrm>
          <a:prstGeom prst="rect">
            <a:avLst/>
          </a:prstGeom>
          <a:noFill/>
        </p:spPr>
        <p:txBody>
          <a:bodyPr wrap="none" rtlCol="0">
            <a:spAutoFit/>
          </a:bodyPr>
          <a:lstStyle/>
          <a:p>
            <a:r>
              <a:rPr lang="en-US" altLang="zh-CN" sz="1000">
                <a:latin typeface="Arial" pitchFamily="34" charset="0"/>
                <a:cs typeface="Arial" pitchFamily="34" charset="0"/>
              </a:rPr>
              <a:t>class BinaryTree {</a:t>
            </a:r>
          </a:p>
          <a:p>
            <a:r>
              <a:rPr lang="en-US" altLang="zh-CN" sz="1000">
                <a:latin typeface="Arial" pitchFamily="34" charset="0"/>
                <a:cs typeface="Arial" pitchFamily="34" charset="0"/>
              </a:rPr>
              <a:t>private HeroNode root;</a:t>
            </a:r>
          </a:p>
          <a:p>
            <a:endParaRPr lang="zh-CN" altLang="en-US" sz="1000">
              <a:latin typeface="Arial" pitchFamily="34" charset="0"/>
              <a:cs typeface="Arial" pitchFamily="34" charset="0"/>
            </a:endParaRPr>
          </a:p>
          <a:p>
            <a:r>
              <a:rPr lang="en-US" altLang="zh-CN" sz="1000">
                <a:latin typeface="Arial" pitchFamily="34" charset="0"/>
                <a:cs typeface="Arial" pitchFamily="34" charset="0"/>
              </a:rPr>
              <a:t>public void setRoot(HeroNode root) {</a:t>
            </a:r>
          </a:p>
          <a:p>
            <a:r>
              <a:rPr lang="en-US" altLang="zh-CN" sz="1000">
                <a:latin typeface="Arial" pitchFamily="34" charset="0"/>
                <a:cs typeface="Arial" pitchFamily="34" charset="0"/>
              </a:rPr>
              <a:t>this.root = root;</a:t>
            </a:r>
          </a:p>
          <a:p>
            <a:r>
              <a:rPr lang="en-US" altLang="zh-CN" sz="1000">
                <a:latin typeface="Arial" pitchFamily="34" charset="0"/>
                <a:cs typeface="Arial" pitchFamily="34" charset="0"/>
              </a:rPr>
              <a:t>}</a:t>
            </a:r>
          </a:p>
          <a:p>
            <a:endParaRPr lang="zh-CN" altLang="en-US" sz="1000">
              <a:latin typeface="Arial" pitchFamily="34" charset="0"/>
              <a:cs typeface="Arial" pitchFamily="34" charset="0"/>
            </a:endParaRPr>
          </a:p>
          <a:p>
            <a:r>
              <a:rPr lang="en-US" altLang="zh-CN" sz="1000">
                <a:latin typeface="Arial" pitchFamily="34" charset="0"/>
                <a:cs typeface="Arial" pitchFamily="34" charset="0"/>
              </a:rPr>
              <a:t>// </a:t>
            </a:r>
            <a:r>
              <a:rPr lang="zh-CN" altLang="en-US" sz="1000">
                <a:latin typeface="Arial" pitchFamily="34" charset="0"/>
                <a:cs typeface="Arial" pitchFamily="34" charset="0"/>
              </a:rPr>
              <a:t>前序遍历</a:t>
            </a:r>
          </a:p>
          <a:p>
            <a:r>
              <a:rPr lang="en-US" altLang="zh-CN" sz="1000">
                <a:latin typeface="Arial" pitchFamily="34" charset="0"/>
                <a:cs typeface="Arial" pitchFamily="34" charset="0"/>
              </a:rPr>
              <a:t>public void preOrder() {</a:t>
            </a:r>
          </a:p>
          <a:p>
            <a:r>
              <a:rPr lang="en-US" altLang="zh-CN" sz="1000">
                <a:latin typeface="Arial" pitchFamily="34" charset="0"/>
                <a:cs typeface="Arial" pitchFamily="34" charset="0"/>
              </a:rPr>
              <a:t>if (root != null) {</a:t>
            </a:r>
          </a:p>
          <a:p>
            <a:r>
              <a:rPr lang="en-US" altLang="zh-CN" sz="1000">
                <a:latin typeface="Arial" pitchFamily="34" charset="0"/>
                <a:cs typeface="Arial" pitchFamily="34" charset="0"/>
              </a:rPr>
              <a:t>root.preOrder();</a:t>
            </a:r>
          </a:p>
          <a:p>
            <a:r>
              <a:rPr lang="en-US" altLang="zh-CN" sz="1000">
                <a:latin typeface="Arial" pitchFamily="34" charset="0"/>
                <a:cs typeface="Arial" pitchFamily="34" charset="0"/>
              </a:rPr>
              <a:t>}}}</a:t>
            </a:r>
            <a:endParaRPr lang="zh-CN" altLang="en-US" sz="1000">
              <a:latin typeface="Arial" pitchFamily="34" charset="0"/>
              <a:cs typeface="Arial" pitchFamily="34" charset="0"/>
            </a:endParaRPr>
          </a:p>
        </p:txBody>
      </p:sp>
    </p:spTree>
    <p:extLst>
      <p:ext uri="{BB962C8B-B14F-4D97-AF65-F5344CB8AC3E}">
        <p14:creationId xmlns:p14="http://schemas.microsoft.com/office/powerpoint/2010/main" val="3256012964"/>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二叉树</a:t>
            </a:r>
            <a:endParaRPr lang="en-US" altLang="zh-CN" sz="2200" b="1"/>
          </a:p>
        </p:txBody>
      </p:sp>
      <p:sp>
        <p:nvSpPr>
          <p:cNvPr id="2" name="TextBox 1"/>
          <p:cNvSpPr txBox="1"/>
          <p:nvPr/>
        </p:nvSpPr>
        <p:spPr>
          <a:xfrm>
            <a:off x="665981" y="1224111"/>
            <a:ext cx="8136904" cy="3724096"/>
          </a:xfrm>
          <a:prstGeom prst="rect">
            <a:avLst/>
          </a:prstGeom>
          <a:noFill/>
        </p:spPr>
        <p:txBody>
          <a:bodyPr wrap="square" rtlCol="0">
            <a:spAutoFit/>
          </a:bodyPr>
          <a:lstStyle/>
          <a:p>
            <a:r>
              <a:rPr lang="zh-CN" altLang="en-US" sz="2000" b="1">
                <a:solidFill>
                  <a:srgbClr val="0070C0"/>
                </a:solidFill>
              </a:rPr>
              <a:t>二叉树</a:t>
            </a:r>
            <a:r>
              <a:rPr lang="en-US" altLang="zh-CN" sz="2000" b="1">
                <a:solidFill>
                  <a:srgbClr val="0070C0"/>
                </a:solidFill>
              </a:rPr>
              <a:t>-</a:t>
            </a:r>
            <a:r>
              <a:rPr lang="zh-CN" altLang="en-US" sz="2000" b="1">
                <a:solidFill>
                  <a:srgbClr val="0070C0"/>
                </a:solidFill>
              </a:rPr>
              <a:t>查找指定节点</a:t>
            </a:r>
            <a:endParaRPr lang="en-US" altLang="zh-CN"/>
          </a:p>
          <a:p>
            <a:r>
              <a:rPr lang="zh-CN" altLang="en-US">
                <a:latin typeface="Arial" pitchFamily="34" charset="0"/>
                <a:cs typeface="Arial" pitchFamily="34" charset="0"/>
              </a:rPr>
              <a:t>要求</a:t>
            </a:r>
            <a:endParaRPr lang="en-US" altLang="zh-CN">
              <a:latin typeface="Arial" pitchFamily="34" charset="0"/>
              <a:cs typeface="Arial" pitchFamily="34" charset="0"/>
            </a:endParaRPr>
          </a:p>
          <a:p>
            <a:pPr marL="342900" indent="-342900">
              <a:buAutoNum type="arabicParenR"/>
            </a:pPr>
            <a:r>
              <a:rPr lang="zh-CN" altLang="en-US">
                <a:latin typeface="Arial" pitchFamily="34" charset="0"/>
                <a:cs typeface="Arial" pitchFamily="34" charset="0"/>
              </a:rPr>
              <a:t>请编写前序查找，中序查找和后序查找的方法。</a:t>
            </a:r>
            <a:endParaRPr lang="en-US" altLang="zh-CN">
              <a:latin typeface="Arial" pitchFamily="34" charset="0"/>
              <a:cs typeface="Arial" pitchFamily="34" charset="0"/>
            </a:endParaRPr>
          </a:p>
          <a:p>
            <a:pPr marL="342900" indent="-342900">
              <a:buAutoNum type="arabicParenR"/>
            </a:pPr>
            <a:r>
              <a:rPr lang="zh-CN" altLang="en-US">
                <a:latin typeface="Arial" pitchFamily="34" charset="0"/>
                <a:cs typeface="Arial" pitchFamily="34" charset="0"/>
              </a:rPr>
              <a:t>并分别使用三种查找方式，查找 </a:t>
            </a:r>
            <a:r>
              <a:rPr lang="en-US" altLang="zh-CN">
                <a:latin typeface="Arial" pitchFamily="34" charset="0"/>
                <a:cs typeface="Arial" pitchFamily="34" charset="0"/>
              </a:rPr>
              <a:t>heroNO = 5 </a:t>
            </a:r>
            <a:r>
              <a:rPr lang="zh-CN" altLang="en-US">
                <a:latin typeface="Arial" pitchFamily="34" charset="0"/>
                <a:cs typeface="Arial" pitchFamily="34" charset="0"/>
              </a:rPr>
              <a:t>的节点</a:t>
            </a:r>
            <a:endParaRPr lang="en-US" altLang="zh-CN">
              <a:latin typeface="Arial" pitchFamily="34" charset="0"/>
              <a:cs typeface="Arial" pitchFamily="34" charset="0"/>
            </a:endParaRPr>
          </a:p>
          <a:p>
            <a:pPr marL="342900" indent="-342900">
              <a:buAutoNum type="arabicParenR"/>
            </a:pPr>
            <a:r>
              <a:rPr lang="zh-CN" altLang="en-US">
                <a:latin typeface="Arial" pitchFamily="34" charset="0"/>
                <a:cs typeface="Arial" pitchFamily="34" charset="0"/>
              </a:rPr>
              <a:t>并分析各种查找方式，分别比较了多少次</a:t>
            </a:r>
            <a:endParaRPr lang="en-US" altLang="zh-CN">
              <a:latin typeface="Arial" pitchFamily="34" charset="0"/>
              <a:cs typeface="Arial" pitchFamily="34" charset="0"/>
            </a:endParaRPr>
          </a:p>
          <a:p>
            <a:endParaRPr lang="en-US" altLang="zh-CN"/>
          </a:p>
          <a:p>
            <a:endParaRPr lang="en-US" altLang="zh-CN"/>
          </a:p>
          <a:p>
            <a:endParaRPr lang="en-US" altLang="zh-CN"/>
          </a:p>
          <a:p>
            <a:endParaRPr lang="en-US" altLang="zh-CN"/>
          </a:p>
          <a:p>
            <a:endParaRPr lang="en-US" altLang="zh-CN"/>
          </a:p>
          <a:p>
            <a:endParaRPr lang="en-US" altLang="zh-CN"/>
          </a:p>
          <a:p>
            <a:endParaRPr lang="en-US" altLang="zh-CN"/>
          </a:p>
          <a:p>
            <a:endParaRPr lang="zh-CN" altLang="en-US"/>
          </a:p>
        </p:txBody>
      </p:sp>
      <p:sp>
        <p:nvSpPr>
          <p:cNvPr id="4" name="TextBox 3"/>
          <p:cNvSpPr txBox="1"/>
          <p:nvPr/>
        </p:nvSpPr>
        <p:spPr>
          <a:xfrm>
            <a:off x="624942" y="2918043"/>
            <a:ext cx="3634528" cy="1600438"/>
          </a:xfrm>
          <a:prstGeom prst="rect">
            <a:avLst/>
          </a:prstGeom>
          <a:noFill/>
        </p:spPr>
        <p:txBody>
          <a:bodyPr wrap="square" rtlCol="0">
            <a:spAutoFit/>
          </a:bodyPr>
          <a:lstStyle/>
          <a:p>
            <a:r>
              <a:rPr lang="en-US" altLang="zh-CN" sz="1400">
                <a:latin typeface="Arial" pitchFamily="34" charset="0"/>
                <a:cs typeface="Arial" pitchFamily="34" charset="0"/>
              </a:rPr>
              <a:t>//</a:t>
            </a:r>
            <a:r>
              <a:rPr lang="zh-CN" altLang="en-US" sz="1400">
                <a:latin typeface="Arial" pitchFamily="34" charset="0"/>
                <a:cs typeface="Arial" pitchFamily="34" charset="0"/>
              </a:rPr>
              <a:t>前序查找</a:t>
            </a:r>
            <a:endParaRPr lang="en-US" altLang="zh-CN" sz="1400">
              <a:latin typeface="Arial" pitchFamily="34" charset="0"/>
              <a:cs typeface="Arial" pitchFamily="34" charset="0"/>
            </a:endParaRPr>
          </a:p>
          <a:p>
            <a:r>
              <a:rPr lang="en-US" altLang="zh-CN" sz="1200" b="1">
                <a:latin typeface="Arial" pitchFamily="34" charset="0"/>
                <a:cs typeface="Arial" pitchFamily="34" charset="0"/>
              </a:rPr>
              <a:t>public HeroNode preOrderSearch(int no) {</a:t>
            </a:r>
          </a:p>
          <a:p>
            <a:r>
              <a:rPr lang="en-US" altLang="zh-CN" sz="1200" b="1">
                <a:latin typeface="Arial" pitchFamily="34" charset="0"/>
                <a:cs typeface="Arial" pitchFamily="34" charset="0"/>
              </a:rPr>
              <a:t>if (root != null) {</a:t>
            </a:r>
          </a:p>
          <a:p>
            <a:r>
              <a:rPr lang="en-US" altLang="zh-CN" sz="1200" b="1">
                <a:latin typeface="Arial" pitchFamily="34" charset="0"/>
                <a:cs typeface="Arial" pitchFamily="34" charset="0"/>
              </a:rPr>
              <a:t>return root.preOrderSeacher(no);</a:t>
            </a:r>
          </a:p>
          <a:p>
            <a:r>
              <a:rPr lang="en-US" altLang="zh-CN" sz="1200">
                <a:latin typeface="Arial" pitchFamily="34" charset="0"/>
                <a:cs typeface="Arial" pitchFamily="34" charset="0"/>
              </a:rPr>
              <a:t>} </a:t>
            </a:r>
            <a:r>
              <a:rPr lang="en-US" altLang="zh-CN" sz="1200" b="1">
                <a:latin typeface="Arial" pitchFamily="34" charset="0"/>
                <a:cs typeface="Arial" pitchFamily="34" charset="0"/>
              </a:rPr>
              <a:t>else {</a:t>
            </a:r>
          </a:p>
          <a:p>
            <a:r>
              <a:rPr lang="en-US" altLang="zh-CN" sz="1200" b="1">
                <a:latin typeface="Arial" pitchFamily="34" charset="0"/>
                <a:cs typeface="Arial" pitchFamily="34" charset="0"/>
              </a:rPr>
              <a:t>return null;</a:t>
            </a:r>
          </a:p>
          <a:p>
            <a:r>
              <a:rPr lang="en-US" altLang="zh-CN" sz="1200">
                <a:latin typeface="Arial" pitchFamily="34" charset="0"/>
                <a:cs typeface="Arial" pitchFamily="34" charset="0"/>
              </a:rPr>
              <a:t>}</a:t>
            </a:r>
          </a:p>
          <a:p>
            <a:r>
              <a:rPr lang="en-US" altLang="zh-CN" sz="1200">
                <a:latin typeface="Arial" pitchFamily="34" charset="0"/>
                <a:cs typeface="Arial" pitchFamily="34" charset="0"/>
              </a:rPr>
              <a:t>}</a:t>
            </a:r>
            <a:endParaRPr lang="zh-CN" altLang="en-US" sz="1200">
              <a:latin typeface="Arial" pitchFamily="34" charset="0"/>
              <a:cs typeface="Arial" pitchFamily="34" charset="0"/>
            </a:endParaRPr>
          </a:p>
        </p:txBody>
      </p:sp>
      <p:sp>
        <p:nvSpPr>
          <p:cNvPr id="6" name="TextBox 5"/>
          <p:cNvSpPr txBox="1"/>
          <p:nvPr/>
        </p:nvSpPr>
        <p:spPr>
          <a:xfrm>
            <a:off x="4405361" y="2736279"/>
            <a:ext cx="4469532" cy="2708434"/>
          </a:xfrm>
          <a:prstGeom prst="rect">
            <a:avLst/>
          </a:prstGeom>
          <a:noFill/>
        </p:spPr>
        <p:txBody>
          <a:bodyPr wrap="square" rtlCol="0">
            <a:spAutoFit/>
          </a:bodyPr>
          <a:lstStyle/>
          <a:p>
            <a:r>
              <a:rPr lang="en-US" altLang="zh-CN" sz="1000" b="1">
                <a:latin typeface="Arial" pitchFamily="34" charset="0"/>
                <a:cs typeface="Arial" pitchFamily="34" charset="0"/>
              </a:rPr>
              <a:t>class HeroNode {</a:t>
            </a:r>
          </a:p>
          <a:p>
            <a:r>
              <a:rPr lang="en-US" altLang="zh-CN" sz="1000">
                <a:latin typeface="Arial" pitchFamily="34" charset="0"/>
                <a:cs typeface="Arial" pitchFamily="34" charset="0"/>
              </a:rPr>
              <a:t>// </a:t>
            </a:r>
            <a:r>
              <a:rPr lang="zh-CN" altLang="en-US" sz="1000">
                <a:latin typeface="Arial" pitchFamily="34" charset="0"/>
                <a:cs typeface="Arial" pitchFamily="34" charset="0"/>
              </a:rPr>
              <a:t>前序查找</a:t>
            </a:r>
          </a:p>
          <a:p>
            <a:r>
              <a:rPr lang="en-US" altLang="zh-CN" sz="1000" b="1">
                <a:latin typeface="Arial" pitchFamily="34" charset="0"/>
                <a:cs typeface="Arial" pitchFamily="34" charset="0"/>
              </a:rPr>
              <a:t>public HeroNode preOrderSeacher(int no) {</a:t>
            </a:r>
          </a:p>
          <a:p>
            <a:r>
              <a:rPr lang="en-US" altLang="zh-CN" sz="1000" b="1">
                <a:latin typeface="Arial" pitchFamily="34" charset="0"/>
                <a:cs typeface="Arial" pitchFamily="34" charset="0"/>
              </a:rPr>
              <a:t>if (this.no == no) {</a:t>
            </a:r>
          </a:p>
          <a:p>
            <a:r>
              <a:rPr lang="en-US" altLang="zh-CN" sz="1000" b="1">
                <a:latin typeface="Arial" pitchFamily="34" charset="0"/>
                <a:cs typeface="Arial" pitchFamily="34" charset="0"/>
              </a:rPr>
              <a:t>return this;</a:t>
            </a:r>
            <a:r>
              <a:rPr lang="en-US" altLang="zh-CN" sz="1000">
                <a:latin typeface="Arial" pitchFamily="34" charset="0"/>
                <a:cs typeface="Arial" pitchFamily="34" charset="0"/>
              </a:rPr>
              <a:t>}</a:t>
            </a:r>
          </a:p>
          <a:p>
            <a:r>
              <a:rPr lang="en-US" altLang="zh-CN" sz="1000">
                <a:latin typeface="Arial" pitchFamily="34" charset="0"/>
                <a:cs typeface="Arial" pitchFamily="34" charset="0"/>
              </a:rPr>
              <a:t>HeroNode resNode = </a:t>
            </a:r>
            <a:r>
              <a:rPr lang="en-US" altLang="zh-CN" sz="1000" b="1">
                <a:latin typeface="Arial" pitchFamily="34" charset="0"/>
                <a:cs typeface="Arial" pitchFamily="34" charset="0"/>
              </a:rPr>
              <a:t>null;</a:t>
            </a:r>
          </a:p>
          <a:p>
            <a:r>
              <a:rPr lang="en-US" altLang="zh-CN" sz="1000">
                <a:latin typeface="Arial" pitchFamily="34" charset="0"/>
                <a:cs typeface="Arial" pitchFamily="34" charset="0"/>
              </a:rPr>
              <a:t>// </a:t>
            </a:r>
            <a:r>
              <a:rPr lang="zh-CN" altLang="en-US" sz="1000">
                <a:latin typeface="Arial" pitchFamily="34" charset="0"/>
                <a:cs typeface="Arial" pitchFamily="34" charset="0"/>
              </a:rPr>
              <a:t>到左节点</a:t>
            </a:r>
            <a:r>
              <a:rPr lang="en-US" altLang="zh-CN" sz="1000">
                <a:latin typeface="Arial" pitchFamily="34" charset="0"/>
                <a:cs typeface="Arial" pitchFamily="34" charset="0"/>
              </a:rPr>
              <a:t>(</a:t>
            </a:r>
            <a:r>
              <a:rPr lang="zh-CN" altLang="en-US" sz="1000">
                <a:latin typeface="Arial" pitchFamily="34" charset="0"/>
                <a:cs typeface="Arial" pitchFamily="34" charset="0"/>
              </a:rPr>
              <a:t>子树</a:t>
            </a:r>
            <a:r>
              <a:rPr lang="en-US" altLang="zh-CN" sz="1000">
                <a:latin typeface="Arial" pitchFamily="34" charset="0"/>
                <a:cs typeface="Arial" pitchFamily="34" charset="0"/>
              </a:rPr>
              <a:t>)</a:t>
            </a:r>
          </a:p>
          <a:p>
            <a:r>
              <a:rPr lang="en-US" altLang="zh-CN" sz="1000" b="1">
                <a:latin typeface="Arial" pitchFamily="34" charset="0"/>
                <a:cs typeface="Arial" pitchFamily="34" charset="0"/>
              </a:rPr>
              <a:t>if (this.left != null) {</a:t>
            </a:r>
          </a:p>
          <a:p>
            <a:r>
              <a:rPr lang="en-US" altLang="zh-CN" sz="1000">
                <a:latin typeface="Arial" pitchFamily="34" charset="0"/>
                <a:cs typeface="Arial" pitchFamily="34" charset="0"/>
              </a:rPr>
              <a:t>resNode = </a:t>
            </a:r>
            <a:r>
              <a:rPr lang="en-US" altLang="zh-CN" sz="1000" b="1">
                <a:latin typeface="Arial" pitchFamily="34" charset="0"/>
                <a:cs typeface="Arial" pitchFamily="34" charset="0"/>
              </a:rPr>
              <a:t>this.left.preOrderSeacher(no);</a:t>
            </a:r>
            <a:r>
              <a:rPr lang="en-US" altLang="zh-CN" sz="1000">
                <a:latin typeface="Arial" pitchFamily="34" charset="0"/>
                <a:cs typeface="Arial" pitchFamily="34" charset="0"/>
              </a:rPr>
              <a:t>}</a:t>
            </a:r>
          </a:p>
          <a:p>
            <a:endParaRPr lang="en-US" altLang="zh-CN" sz="1000">
              <a:latin typeface="Arial" pitchFamily="34" charset="0"/>
              <a:cs typeface="Arial" pitchFamily="34" charset="0"/>
            </a:endParaRPr>
          </a:p>
          <a:p>
            <a:r>
              <a:rPr lang="en-US" altLang="zh-CN" sz="1000" b="1">
                <a:latin typeface="Arial" pitchFamily="34" charset="0"/>
                <a:cs typeface="Arial" pitchFamily="34" charset="0"/>
              </a:rPr>
              <a:t>if (resNode != null) {</a:t>
            </a:r>
          </a:p>
          <a:p>
            <a:r>
              <a:rPr lang="en-US" altLang="zh-CN" sz="1000" b="1">
                <a:latin typeface="Arial" pitchFamily="34" charset="0"/>
                <a:cs typeface="Arial" pitchFamily="34" charset="0"/>
              </a:rPr>
              <a:t>return resNode;</a:t>
            </a:r>
            <a:r>
              <a:rPr lang="en-US" altLang="zh-CN" sz="1000">
                <a:latin typeface="Arial" pitchFamily="34" charset="0"/>
                <a:cs typeface="Arial" pitchFamily="34" charset="0"/>
              </a:rPr>
              <a:t>}</a:t>
            </a:r>
          </a:p>
          <a:p>
            <a:r>
              <a:rPr lang="en-US" altLang="zh-CN" sz="1000" b="1">
                <a:latin typeface="Arial" pitchFamily="34" charset="0"/>
                <a:cs typeface="Arial" pitchFamily="34" charset="0"/>
              </a:rPr>
              <a:t>if (this.right != null) {</a:t>
            </a:r>
          </a:p>
          <a:p>
            <a:r>
              <a:rPr lang="en-US" altLang="zh-CN" sz="1000">
                <a:latin typeface="Arial" pitchFamily="34" charset="0"/>
                <a:cs typeface="Arial" pitchFamily="34" charset="0"/>
              </a:rPr>
              <a:t>resNode = </a:t>
            </a:r>
            <a:r>
              <a:rPr lang="en-US" altLang="zh-CN" sz="1000" b="1">
                <a:latin typeface="Arial" pitchFamily="34" charset="0"/>
                <a:cs typeface="Arial" pitchFamily="34" charset="0"/>
              </a:rPr>
              <a:t>this.right.preOrderSeacher(no);</a:t>
            </a:r>
          </a:p>
          <a:p>
            <a:r>
              <a:rPr lang="en-US" altLang="zh-CN" sz="1000">
                <a:latin typeface="Arial" pitchFamily="34" charset="0"/>
                <a:cs typeface="Arial" pitchFamily="34" charset="0"/>
              </a:rPr>
              <a:t>}</a:t>
            </a:r>
          </a:p>
          <a:p>
            <a:r>
              <a:rPr lang="en-US" altLang="zh-CN" sz="1000" b="1">
                <a:latin typeface="Arial" pitchFamily="34" charset="0"/>
                <a:cs typeface="Arial" pitchFamily="34" charset="0"/>
              </a:rPr>
              <a:t>return resNode;</a:t>
            </a:r>
            <a:endParaRPr lang="zh-CN" altLang="en-US" sz="1000">
              <a:latin typeface="Arial" pitchFamily="34" charset="0"/>
              <a:cs typeface="Arial" pitchFamily="34" charset="0"/>
            </a:endParaRPr>
          </a:p>
          <a:p>
            <a:r>
              <a:rPr lang="en-US" altLang="zh-CN" sz="1000">
                <a:latin typeface="Arial" pitchFamily="34" charset="0"/>
                <a:cs typeface="Arial" pitchFamily="34" charset="0"/>
              </a:rPr>
              <a:t>}</a:t>
            </a:r>
            <a:r>
              <a:rPr lang="en-US" altLang="zh-CN" sz="1000" b="1">
                <a:latin typeface="Arial" pitchFamily="34" charset="0"/>
                <a:cs typeface="Arial" pitchFamily="34" charset="0"/>
              </a:rPr>
              <a:t>}</a:t>
            </a:r>
            <a:endParaRPr lang="zh-CN" altLang="en-US" sz="1000">
              <a:latin typeface="Arial" pitchFamily="34" charset="0"/>
              <a:cs typeface="Arial" pitchFamily="34" charset="0"/>
            </a:endParaRPr>
          </a:p>
        </p:txBody>
      </p:sp>
    </p:spTree>
    <p:extLst>
      <p:ext uri="{BB962C8B-B14F-4D97-AF65-F5344CB8AC3E}">
        <p14:creationId xmlns:p14="http://schemas.microsoft.com/office/powerpoint/2010/main" val="533335219"/>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二叉树</a:t>
            </a:r>
            <a:endParaRPr lang="en-US" altLang="zh-CN" sz="2200" b="1"/>
          </a:p>
        </p:txBody>
      </p:sp>
      <p:sp>
        <p:nvSpPr>
          <p:cNvPr id="2" name="TextBox 1"/>
          <p:cNvSpPr txBox="1"/>
          <p:nvPr/>
        </p:nvSpPr>
        <p:spPr>
          <a:xfrm>
            <a:off x="665981" y="1224111"/>
            <a:ext cx="8136904" cy="3447098"/>
          </a:xfrm>
          <a:prstGeom prst="rect">
            <a:avLst/>
          </a:prstGeom>
          <a:noFill/>
        </p:spPr>
        <p:txBody>
          <a:bodyPr wrap="square" rtlCol="0">
            <a:spAutoFit/>
          </a:bodyPr>
          <a:lstStyle/>
          <a:p>
            <a:r>
              <a:rPr lang="zh-CN" altLang="en-US" sz="2000" b="1">
                <a:solidFill>
                  <a:srgbClr val="0070C0"/>
                </a:solidFill>
              </a:rPr>
              <a:t>二叉树</a:t>
            </a:r>
            <a:r>
              <a:rPr lang="en-US" altLang="zh-CN" sz="2000" b="1">
                <a:solidFill>
                  <a:srgbClr val="0070C0"/>
                </a:solidFill>
              </a:rPr>
              <a:t>-</a:t>
            </a:r>
            <a:r>
              <a:rPr lang="zh-CN" altLang="en-US" sz="2000" b="1">
                <a:solidFill>
                  <a:srgbClr val="0070C0"/>
                </a:solidFill>
              </a:rPr>
              <a:t>删除节点</a:t>
            </a:r>
            <a:endParaRPr lang="en-US" altLang="zh-CN"/>
          </a:p>
          <a:p>
            <a:r>
              <a:rPr lang="zh-CN" altLang="en-US">
                <a:latin typeface="Arial" pitchFamily="34" charset="0"/>
                <a:cs typeface="Arial" pitchFamily="34" charset="0"/>
              </a:rPr>
              <a:t>要求</a:t>
            </a:r>
            <a:endParaRPr lang="en-US" altLang="zh-CN">
              <a:latin typeface="Arial" pitchFamily="34" charset="0"/>
              <a:cs typeface="Arial" pitchFamily="34" charset="0"/>
            </a:endParaRPr>
          </a:p>
          <a:p>
            <a:pPr marL="342900" indent="-342900">
              <a:buAutoNum type="arabicParenR"/>
            </a:pPr>
            <a:r>
              <a:rPr lang="zh-CN" altLang="en-US">
                <a:latin typeface="Arial" pitchFamily="34" charset="0"/>
                <a:cs typeface="Arial" pitchFamily="34" charset="0"/>
              </a:rPr>
              <a:t>如果删除的节点是叶子节点，则删除该节点</a:t>
            </a:r>
            <a:endParaRPr lang="en-US" altLang="zh-CN">
              <a:latin typeface="Arial" pitchFamily="34" charset="0"/>
              <a:cs typeface="Arial" pitchFamily="34" charset="0"/>
            </a:endParaRPr>
          </a:p>
          <a:p>
            <a:pPr marL="342900" indent="-342900">
              <a:buAutoNum type="arabicParenR"/>
            </a:pPr>
            <a:r>
              <a:rPr lang="zh-CN" altLang="en-US">
                <a:latin typeface="Arial" pitchFamily="34" charset="0"/>
                <a:cs typeface="Arial" pitchFamily="34" charset="0"/>
              </a:rPr>
              <a:t>如果删除的节点是非叶子节点，则删除该子树</a:t>
            </a:r>
            <a:r>
              <a:rPr lang="en-US" altLang="zh-CN">
                <a:latin typeface="Arial" pitchFamily="34" charset="0"/>
                <a:cs typeface="Arial" pitchFamily="34" charset="0"/>
              </a:rPr>
              <a:t>.</a:t>
            </a:r>
          </a:p>
          <a:p>
            <a:pPr marL="342900" indent="-342900">
              <a:buAutoNum type="arabicParenR"/>
            </a:pPr>
            <a:r>
              <a:rPr lang="zh-CN" altLang="en-US">
                <a:latin typeface="Arial" pitchFamily="34" charset="0"/>
                <a:cs typeface="Arial" pitchFamily="34" charset="0"/>
              </a:rPr>
              <a:t>测试，删除掉 </a:t>
            </a:r>
            <a:r>
              <a:rPr lang="en-US" altLang="zh-CN">
                <a:latin typeface="Arial" pitchFamily="34" charset="0"/>
                <a:cs typeface="Arial" pitchFamily="34" charset="0"/>
              </a:rPr>
              <a:t>5</a:t>
            </a:r>
            <a:r>
              <a:rPr lang="zh-CN" altLang="en-US">
                <a:latin typeface="Arial" pitchFamily="34" charset="0"/>
                <a:cs typeface="Arial" pitchFamily="34" charset="0"/>
              </a:rPr>
              <a:t>号叶子节点</a:t>
            </a:r>
            <a:r>
              <a:rPr lang="en-US" altLang="zh-CN">
                <a:latin typeface="Arial" pitchFamily="34" charset="0"/>
                <a:cs typeface="Arial" pitchFamily="34" charset="0"/>
              </a:rPr>
              <a:t> </a:t>
            </a:r>
            <a:r>
              <a:rPr lang="zh-CN" altLang="en-US">
                <a:latin typeface="Arial" pitchFamily="34" charset="0"/>
                <a:cs typeface="Arial" pitchFamily="34" charset="0"/>
              </a:rPr>
              <a:t>和 </a:t>
            </a:r>
            <a:r>
              <a:rPr lang="en-US" altLang="zh-CN">
                <a:latin typeface="Arial" pitchFamily="34" charset="0"/>
                <a:cs typeface="Arial" pitchFamily="34" charset="0"/>
              </a:rPr>
              <a:t>3</a:t>
            </a:r>
            <a:r>
              <a:rPr lang="zh-CN" altLang="en-US">
                <a:latin typeface="Arial" pitchFamily="34" charset="0"/>
                <a:cs typeface="Arial" pitchFamily="34" charset="0"/>
              </a:rPr>
              <a:t>号子树</a:t>
            </a:r>
            <a:r>
              <a:rPr lang="en-US" altLang="zh-CN">
                <a:latin typeface="Arial" pitchFamily="34" charset="0"/>
                <a:cs typeface="Arial" pitchFamily="34" charset="0"/>
              </a:rPr>
              <a:t>.</a:t>
            </a:r>
            <a:endParaRPr lang="en-US" altLang="zh-CN"/>
          </a:p>
          <a:p>
            <a:endParaRPr lang="en-US" altLang="zh-CN"/>
          </a:p>
          <a:p>
            <a:endParaRPr lang="en-US" altLang="zh-CN"/>
          </a:p>
          <a:p>
            <a:endParaRPr lang="en-US" altLang="zh-CN"/>
          </a:p>
          <a:p>
            <a:endParaRPr lang="en-US" altLang="zh-CN"/>
          </a:p>
          <a:p>
            <a:endParaRPr lang="en-US" altLang="zh-CN"/>
          </a:p>
          <a:p>
            <a:endParaRPr lang="en-US" altLang="zh-CN"/>
          </a:p>
          <a:p>
            <a:endParaRPr lang="zh-CN" altLang="en-US"/>
          </a:p>
        </p:txBody>
      </p:sp>
      <p:sp>
        <p:nvSpPr>
          <p:cNvPr id="8" name="椭圆 7"/>
          <p:cNvSpPr/>
          <p:nvPr/>
        </p:nvSpPr>
        <p:spPr>
          <a:xfrm>
            <a:off x="1762503" y="2921195"/>
            <a:ext cx="786440" cy="692970"/>
          </a:xfrm>
          <a:prstGeom prst="ellipse">
            <a:avLst/>
          </a:prstGeom>
        </p:spPr>
        <p:style>
          <a:lnRef idx="1">
            <a:schemeClr val="accent4"/>
          </a:lnRef>
          <a:fillRef idx="2">
            <a:schemeClr val="accent4"/>
          </a:fillRef>
          <a:effectRef idx="1">
            <a:schemeClr val="accent4"/>
          </a:effectRef>
          <a:fontRef idx="minor">
            <a:schemeClr val="dk1"/>
          </a:fontRef>
        </p:style>
        <p:txBody>
          <a:bodyPr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l"/>
            <a:r>
              <a:rPr lang="en-US" altLang="zh-CN" sz="1100"/>
              <a:t>1:</a:t>
            </a:r>
            <a:r>
              <a:rPr lang="en-US" altLang="zh-CN" sz="1100" baseline="0"/>
              <a:t> </a:t>
            </a:r>
          </a:p>
          <a:p>
            <a:pPr algn="l"/>
            <a:r>
              <a:rPr lang="zh-CN" altLang="en-US" sz="1100" baseline="0"/>
              <a:t>宋江</a:t>
            </a:r>
            <a:endParaRPr lang="zh-CN" altLang="en-US" sz="1100"/>
          </a:p>
        </p:txBody>
      </p:sp>
      <p:sp>
        <p:nvSpPr>
          <p:cNvPr id="9" name="椭圆 8"/>
          <p:cNvSpPr/>
          <p:nvPr/>
        </p:nvSpPr>
        <p:spPr>
          <a:xfrm>
            <a:off x="954013" y="3818906"/>
            <a:ext cx="786440" cy="692970"/>
          </a:xfrm>
          <a:prstGeom prst="ellipse">
            <a:avLst/>
          </a:prstGeom>
        </p:spPr>
        <p:style>
          <a:lnRef idx="1">
            <a:schemeClr val="accent4"/>
          </a:lnRef>
          <a:fillRef idx="2">
            <a:schemeClr val="accent4"/>
          </a:fillRef>
          <a:effectRef idx="1">
            <a:schemeClr val="accent4"/>
          </a:effectRef>
          <a:fontRef idx="minor">
            <a:schemeClr val="dk1"/>
          </a:fontRef>
        </p:style>
        <p:txBody>
          <a:bodyPr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l"/>
            <a:r>
              <a:rPr lang="en-US" altLang="zh-CN" sz="1100"/>
              <a:t>2:</a:t>
            </a:r>
            <a:r>
              <a:rPr lang="en-US" altLang="zh-CN" sz="1100" baseline="0"/>
              <a:t> </a:t>
            </a:r>
          </a:p>
          <a:p>
            <a:pPr algn="l"/>
            <a:r>
              <a:rPr lang="zh-CN" altLang="en-US" sz="1100" baseline="0"/>
              <a:t>吴用</a:t>
            </a:r>
            <a:endParaRPr lang="zh-CN" altLang="en-US" sz="1100"/>
          </a:p>
        </p:txBody>
      </p:sp>
      <p:sp>
        <p:nvSpPr>
          <p:cNvPr id="10" name="椭圆 9"/>
          <p:cNvSpPr/>
          <p:nvPr/>
        </p:nvSpPr>
        <p:spPr>
          <a:xfrm>
            <a:off x="2674515" y="3701672"/>
            <a:ext cx="786440" cy="692970"/>
          </a:xfrm>
          <a:prstGeom prst="ellipse">
            <a:avLst/>
          </a:prstGeom>
        </p:spPr>
        <p:style>
          <a:lnRef idx="1">
            <a:schemeClr val="accent4"/>
          </a:lnRef>
          <a:fillRef idx="2">
            <a:schemeClr val="accent4"/>
          </a:fillRef>
          <a:effectRef idx="1">
            <a:schemeClr val="accent4"/>
          </a:effectRef>
          <a:fontRef idx="minor">
            <a:schemeClr val="dk1"/>
          </a:fontRef>
        </p:style>
        <p:txBody>
          <a:bodyPr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l"/>
            <a:r>
              <a:rPr lang="en-US" altLang="zh-CN" sz="1100"/>
              <a:t>3:</a:t>
            </a:r>
            <a:r>
              <a:rPr lang="en-US" altLang="zh-CN" sz="1100" baseline="0"/>
              <a:t> </a:t>
            </a:r>
          </a:p>
          <a:p>
            <a:pPr algn="l"/>
            <a:r>
              <a:rPr lang="zh-CN" altLang="en-US" sz="1100" baseline="0"/>
              <a:t>卢俊义</a:t>
            </a:r>
            <a:endParaRPr lang="zh-CN" altLang="en-US" sz="1100"/>
          </a:p>
        </p:txBody>
      </p:sp>
      <p:sp>
        <p:nvSpPr>
          <p:cNvPr id="11" name="椭圆 10"/>
          <p:cNvSpPr/>
          <p:nvPr/>
        </p:nvSpPr>
        <p:spPr>
          <a:xfrm>
            <a:off x="3335382" y="4732365"/>
            <a:ext cx="786440" cy="692970"/>
          </a:xfrm>
          <a:prstGeom prst="ellipse">
            <a:avLst/>
          </a:prstGeom>
        </p:spPr>
        <p:style>
          <a:lnRef idx="1">
            <a:schemeClr val="accent4"/>
          </a:lnRef>
          <a:fillRef idx="2">
            <a:schemeClr val="accent4"/>
          </a:fillRef>
          <a:effectRef idx="1">
            <a:schemeClr val="accent4"/>
          </a:effectRef>
          <a:fontRef idx="minor">
            <a:schemeClr val="dk1"/>
          </a:fontRef>
        </p:style>
        <p:txBody>
          <a:bodyPr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l"/>
            <a:r>
              <a:rPr lang="en-US" altLang="zh-CN" sz="1100"/>
              <a:t>4:</a:t>
            </a:r>
            <a:r>
              <a:rPr lang="en-US" altLang="zh-CN" sz="1100" baseline="0"/>
              <a:t> </a:t>
            </a:r>
          </a:p>
          <a:p>
            <a:pPr algn="l"/>
            <a:r>
              <a:rPr lang="zh-CN" altLang="en-US"/>
              <a:t>林冲</a:t>
            </a:r>
            <a:endParaRPr lang="zh-CN" altLang="en-US" sz="1100"/>
          </a:p>
        </p:txBody>
      </p:sp>
      <p:sp>
        <p:nvSpPr>
          <p:cNvPr id="12" name="椭圆 11"/>
          <p:cNvSpPr/>
          <p:nvPr/>
        </p:nvSpPr>
        <p:spPr>
          <a:xfrm>
            <a:off x="2188797" y="4779613"/>
            <a:ext cx="786440" cy="692970"/>
          </a:xfrm>
          <a:prstGeom prst="ellipse">
            <a:avLst/>
          </a:prstGeom>
          <a:solidFill>
            <a:schemeClr val="accent6">
              <a:lumMod val="40000"/>
              <a:lumOff val="60000"/>
            </a:schemeClr>
          </a:solidFill>
        </p:spPr>
        <p:style>
          <a:lnRef idx="1">
            <a:schemeClr val="accent4"/>
          </a:lnRef>
          <a:fillRef idx="2">
            <a:schemeClr val="accent4"/>
          </a:fillRef>
          <a:effectRef idx="1">
            <a:schemeClr val="accent4"/>
          </a:effectRef>
          <a:fontRef idx="minor">
            <a:schemeClr val="dk1"/>
          </a:fontRef>
        </p:style>
        <p:txBody>
          <a:bodyPr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l"/>
            <a:r>
              <a:rPr lang="en-US" altLang="zh-CN" sz="1100"/>
              <a:t>5:</a:t>
            </a:r>
            <a:r>
              <a:rPr lang="en-US" altLang="zh-CN" sz="1100" baseline="0"/>
              <a:t> </a:t>
            </a:r>
          </a:p>
          <a:p>
            <a:pPr algn="l"/>
            <a:r>
              <a:rPr lang="zh-CN" altLang="en-US" sz="1100" baseline="0"/>
              <a:t>关胜</a:t>
            </a:r>
            <a:endParaRPr lang="zh-CN" altLang="en-US" sz="1100"/>
          </a:p>
        </p:txBody>
      </p:sp>
      <p:cxnSp>
        <p:nvCxnSpPr>
          <p:cNvPr id="13" name="曲线连接符 12"/>
          <p:cNvCxnSpPr>
            <a:stCxn id="8" idx="3"/>
            <a:endCxn id="9" idx="0"/>
          </p:cNvCxnSpPr>
          <p:nvPr/>
        </p:nvCxnSpPr>
        <p:spPr>
          <a:xfrm rot="5400000">
            <a:off x="1459342" y="3400573"/>
            <a:ext cx="306224" cy="530441"/>
          </a:xfrm>
          <a:prstGeom prst="curvedConnector3">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 name="曲线连接符 13"/>
          <p:cNvCxnSpPr>
            <a:stCxn id="8" idx="6"/>
            <a:endCxn id="10" idx="0"/>
          </p:cNvCxnSpPr>
          <p:nvPr/>
        </p:nvCxnSpPr>
        <p:spPr>
          <a:xfrm>
            <a:off x="2548943" y="3267680"/>
            <a:ext cx="518792" cy="433992"/>
          </a:xfrm>
          <a:prstGeom prst="curvedConnector2">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 name="曲线连接符 14"/>
          <p:cNvCxnSpPr>
            <a:stCxn id="10" idx="3"/>
            <a:endCxn id="12" idx="0"/>
          </p:cNvCxnSpPr>
          <p:nvPr/>
        </p:nvCxnSpPr>
        <p:spPr>
          <a:xfrm rot="5400000">
            <a:off x="2442625" y="4432552"/>
            <a:ext cx="486454" cy="207669"/>
          </a:xfrm>
          <a:prstGeom prst="curvedConnector3">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6" name="曲线连接符 15"/>
          <p:cNvCxnSpPr>
            <a:stCxn id="10" idx="6"/>
            <a:endCxn id="11" idx="0"/>
          </p:cNvCxnSpPr>
          <p:nvPr/>
        </p:nvCxnSpPr>
        <p:spPr>
          <a:xfrm>
            <a:off x="3460955" y="4048157"/>
            <a:ext cx="267647" cy="684208"/>
          </a:xfrm>
          <a:prstGeom prst="curvedConnector2">
            <a:avLst/>
          </a:prstGeom>
          <a:ln>
            <a:tailEnd type="arrow"/>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5994573" y="2333262"/>
            <a:ext cx="3437960" cy="3139321"/>
          </a:xfrm>
          <a:prstGeom prst="rect">
            <a:avLst/>
          </a:prstGeom>
          <a:solidFill>
            <a:schemeClr val="accent5">
              <a:lumMod val="20000"/>
              <a:lumOff val="80000"/>
            </a:schemeClr>
          </a:solidFill>
        </p:spPr>
        <p:txBody>
          <a:bodyPr wrap="square" rtlCol="0">
            <a:spAutoFit/>
          </a:bodyPr>
          <a:lstStyle/>
          <a:p>
            <a:r>
              <a:rPr lang="en-US" altLang="zh-CN" sz="1100" b="1"/>
              <a:t>public void delNode(int no) {</a:t>
            </a:r>
            <a:endParaRPr lang="zh-CN" altLang="en-US" sz="1100"/>
          </a:p>
          <a:p>
            <a:r>
              <a:rPr lang="en-US" altLang="zh-CN" sz="1100"/>
              <a:t>    </a:t>
            </a:r>
            <a:r>
              <a:rPr lang="en-US" altLang="zh-CN" sz="1100" b="1"/>
              <a:t>if (this.left!=null &amp;&amp; this.left.no == no) {</a:t>
            </a:r>
          </a:p>
          <a:p>
            <a:r>
              <a:rPr lang="en-US" altLang="zh-CN" sz="1100"/>
              <a:t>      </a:t>
            </a:r>
            <a:r>
              <a:rPr lang="en-US" altLang="zh-CN" sz="1100" b="1"/>
              <a:t>this.left = null;</a:t>
            </a:r>
          </a:p>
          <a:p>
            <a:r>
              <a:rPr lang="en-US" altLang="zh-CN" sz="1100"/>
              <a:t>      </a:t>
            </a:r>
            <a:r>
              <a:rPr lang="en-US" altLang="zh-CN" sz="1100" b="1"/>
              <a:t>return;</a:t>
            </a:r>
          </a:p>
          <a:p>
            <a:r>
              <a:rPr lang="zh-CN" altLang="en-US" sz="1100"/>
              <a:t>    </a:t>
            </a:r>
            <a:r>
              <a:rPr lang="en-US" altLang="zh-CN" sz="1100"/>
              <a:t>}</a:t>
            </a:r>
            <a:endParaRPr lang="zh-CN" altLang="en-US" sz="1100"/>
          </a:p>
          <a:p>
            <a:r>
              <a:rPr lang="zh-CN" altLang="en-US" sz="1100"/>
              <a:t>    </a:t>
            </a:r>
            <a:r>
              <a:rPr lang="en-US" altLang="zh-CN" sz="1100"/>
              <a:t>//</a:t>
            </a:r>
            <a:r>
              <a:rPr lang="zh-CN" altLang="en-US" sz="1100"/>
              <a:t>判断是否删除的右子节点</a:t>
            </a:r>
          </a:p>
          <a:p>
            <a:r>
              <a:rPr lang="en-US" altLang="zh-CN" sz="1100"/>
              <a:t>    </a:t>
            </a:r>
            <a:r>
              <a:rPr lang="en-US" altLang="zh-CN" sz="1100" b="1"/>
              <a:t>if (this.right!=null &amp;&amp; this.right.no == no) {</a:t>
            </a:r>
          </a:p>
          <a:p>
            <a:r>
              <a:rPr lang="en-US" altLang="zh-CN" sz="1100"/>
              <a:t>      </a:t>
            </a:r>
            <a:r>
              <a:rPr lang="en-US" altLang="zh-CN" sz="1100" b="1"/>
              <a:t>this.right = null;</a:t>
            </a:r>
          </a:p>
          <a:p>
            <a:r>
              <a:rPr lang="en-US" altLang="zh-CN" sz="1100"/>
              <a:t>      </a:t>
            </a:r>
            <a:r>
              <a:rPr lang="en-US" altLang="zh-CN" sz="1100" b="1"/>
              <a:t>return;</a:t>
            </a:r>
          </a:p>
          <a:p>
            <a:r>
              <a:rPr lang="zh-CN" altLang="en-US" sz="1100"/>
              <a:t>    </a:t>
            </a:r>
            <a:r>
              <a:rPr lang="en-US" altLang="zh-CN" sz="1100"/>
              <a:t>}</a:t>
            </a:r>
            <a:endParaRPr lang="zh-CN" altLang="en-US" sz="1100"/>
          </a:p>
          <a:p>
            <a:r>
              <a:rPr lang="zh-CN" altLang="en-US" sz="1100"/>
              <a:t>    </a:t>
            </a:r>
            <a:r>
              <a:rPr lang="en-US" altLang="zh-CN" sz="1100"/>
              <a:t>//</a:t>
            </a:r>
            <a:r>
              <a:rPr lang="zh-CN" altLang="en-US" sz="1100"/>
              <a:t>递归向左子树查找，并删除</a:t>
            </a:r>
          </a:p>
          <a:p>
            <a:r>
              <a:rPr lang="en-US" altLang="zh-CN" sz="1100"/>
              <a:t>    </a:t>
            </a:r>
            <a:r>
              <a:rPr lang="en-US" altLang="zh-CN" sz="1100" b="1"/>
              <a:t>if (this.left != null) {</a:t>
            </a:r>
          </a:p>
          <a:p>
            <a:r>
              <a:rPr lang="en-US" altLang="zh-CN" sz="1100"/>
              <a:t>      </a:t>
            </a:r>
            <a:r>
              <a:rPr lang="en-US" altLang="zh-CN" sz="1100" b="1"/>
              <a:t>this.left.delNode(no);</a:t>
            </a:r>
          </a:p>
          <a:p>
            <a:r>
              <a:rPr lang="zh-CN" altLang="en-US" sz="1100"/>
              <a:t>    </a:t>
            </a:r>
            <a:r>
              <a:rPr lang="en-US" altLang="zh-CN" sz="1100"/>
              <a:t>}</a:t>
            </a:r>
          </a:p>
          <a:p>
            <a:r>
              <a:rPr lang="zh-CN" altLang="en-US" sz="1100"/>
              <a:t>    </a:t>
            </a:r>
            <a:r>
              <a:rPr lang="en-US" altLang="zh-CN" sz="1100"/>
              <a:t>//</a:t>
            </a:r>
            <a:r>
              <a:rPr lang="zh-CN" altLang="en-US" sz="1100"/>
              <a:t>递归向右子树查找，并删除</a:t>
            </a:r>
          </a:p>
          <a:p>
            <a:r>
              <a:rPr lang="en-US" altLang="zh-CN" sz="1100"/>
              <a:t>    </a:t>
            </a:r>
            <a:r>
              <a:rPr lang="en-US" altLang="zh-CN" sz="1100" b="1"/>
              <a:t>if (this.right != null) {</a:t>
            </a:r>
          </a:p>
          <a:p>
            <a:r>
              <a:rPr lang="en-US" altLang="zh-CN" sz="1100"/>
              <a:t>      </a:t>
            </a:r>
            <a:r>
              <a:rPr lang="en-US" altLang="zh-CN" sz="1100" b="1"/>
              <a:t>this.right.delNode(no);</a:t>
            </a:r>
          </a:p>
          <a:p>
            <a:r>
              <a:rPr lang="zh-CN" altLang="en-US" sz="1100"/>
              <a:t>    </a:t>
            </a:r>
            <a:r>
              <a:rPr lang="en-US" altLang="zh-CN" sz="1100"/>
              <a:t>}}</a:t>
            </a:r>
            <a:endParaRPr lang="zh-CN" altLang="en-US" sz="1100">
              <a:latin typeface="Arial" pitchFamily="34" charset="0"/>
              <a:cs typeface="Arial" pitchFamily="34" charset="0"/>
            </a:endParaRPr>
          </a:p>
        </p:txBody>
      </p:sp>
      <p:sp>
        <p:nvSpPr>
          <p:cNvPr id="4" name="TextBox 3"/>
          <p:cNvSpPr txBox="1"/>
          <p:nvPr/>
        </p:nvSpPr>
        <p:spPr>
          <a:xfrm>
            <a:off x="5994816" y="713665"/>
            <a:ext cx="3312125" cy="1446550"/>
          </a:xfrm>
          <a:prstGeom prst="rect">
            <a:avLst/>
          </a:prstGeom>
          <a:solidFill>
            <a:schemeClr val="bg1">
              <a:lumMod val="95000"/>
            </a:schemeClr>
          </a:solidFill>
        </p:spPr>
        <p:txBody>
          <a:bodyPr wrap="none" rtlCol="0">
            <a:spAutoFit/>
          </a:bodyPr>
          <a:lstStyle/>
          <a:p>
            <a:r>
              <a:rPr lang="en-US" altLang="zh-CN" sz="1100" b="1">
                <a:latin typeface="Arial" pitchFamily="34" charset="0"/>
                <a:cs typeface="Arial" pitchFamily="34" charset="0"/>
              </a:rPr>
              <a:t>public void delNode(int no) {</a:t>
            </a:r>
          </a:p>
          <a:p>
            <a:r>
              <a:rPr lang="en-US" altLang="zh-CN" sz="1100">
                <a:latin typeface="Arial" pitchFamily="34" charset="0"/>
                <a:cs typeface="Arial" pitchFamily="34" charset="0"/>
              </a:rPr>
              <a:t>    </a:t>
            </a:r>
            <a:r>
              <a:rPr lang="en-US" altLang="zh-CN" sz="1100" b="1">
                <a:latin typeface="Arial" pitchFamily="34" charset="0"/>
                <a:cs typeface="Arial" pitchFamily="34" charset="0"/>
              </a:rPr>
              <a:t>if (root != null) {</a:t>
            </a:r>
          </a:p>
          <a:p>
            <a:r>
              <a:rPr lang="zh-CN" altLang="en-US" sz="1100">
                <a:latin typeface="Arial" pitchFamily="34" charset="0"/>
                <a:cs typeface="Arial" pitchFamily="34" charset="0"/>
              </a:rPr>
              <a:t>      </a:t>
            </a:r>
            <a:r>
              <a:rPr lang="en-US" altLang="zh-CN" sz="1100">
                <a:latin typeface="Arial" pitchFamily="34" charset="0"/>
                <a:cs typeface="Arial" pitchFamily="34" charset="0"/>
              </a:rPr>
              <a:t>//</a:t>
            </a:r>
            <a:r>
              <a:rPr lang="zh-CN" altLang="en-US" sz="1100">
                <a:latin typeface="Arial" pitchFamily="34" charset="0"/>
                <a:cs typeface="Arial" pitchFamily="34" charset="0"/>
              </a:rPr>
              <a:t>如果刚好删除就是</a:t>
            </a:r>
            <a:r>
              <a:rPr lang="en-US" altLang="zh-CN" sz="1100">
                <a:latin typeface="Arial" pitchFamily="34" charset="0"/>
                <a:cs typeface="Arial" pitchFamily="34" charset="0"/>
              </a:rPr>
              <a:t>root,</a:t>
            </a:r>
            <a:r>
              <a:rPr lang="zh-CN" altLang="en-US" sz="1100">
                <a:latin typeface="Arial" pitchFamily="34" charset="0"/>
                <a:cs typeface="Arial" pitchFamily="34" charset="0"/>
              </a:rPr>
              <a:t>就相当于清空该二叉树</a:t>
            </a:r>
          </a:p>
          <a:p>
            <a:r>
              <a:rPr lang="en-US" altLang="zh-CN" sz="1100">
                <a:latin typeface="Arial" pitchFamily="34" charset="0"/>
                <a:cs typeface="Arial" pitchFamily="34" charset="0"/>
              </a:rPr>
              <a:t>      </a:t>
            </a:r>
            <a:r>
              <a:rPr lang="en-US" altLang="zh-CN" sz="1100" b="1">
                <a:latin typeface="Arial" pitchFamily="34" charset="0"/>
                <a:cs typeface="Arial" pitchFamily="34" charset="0"/>
              </a:rPr>
              <a:t>if (root.getNo() == no) {</a:t>
            </a:r>
          </a:p>
          <a:p>
            <a:r>
              <a:rPr lang="en-US" altLang="zh-CN" sz="1100">
                <a:latin typeface="Arial" pitchFamily="34" charset="0"/>
                <a:cs typeface="Arial" pitchFamily="34" charset="0"/>
              </a:rPr>
              <a:t>        root = </a:t>
            </a:r>
            <a:r>
              <a:rPr lang="en-US" altLang="zh-CN" sz="1100" b="1">
                <a:latin typeface="Arial" pitchFamily="34" charset="0"/>
                <a:cs typeface="Arial" pitchFamily="34" charset="0"/>
              </a:rPr>
              <a:t>null;</a:t>
            </a:r>
          </a:p>
          <a:p>
            <a:r>
              <a:rPr lang="en-US" altLang="zh-CN" sz="1100">
                <a:latin typeface="Arial" pitchFamily="34" charset="0"/>
                <a:cs typeface="Arial" pitchFamily="34" charset="0"/>
              </a:rPr>
              <a:t>      } </a:t>
            </a:r>
            <a:r>
              <a:rPr lang="en-US" altLang="zh-CN" sz="1100" b="1">
                <a:latin typeface="Arial" pitchFamily="34" charset="0"/>
                <a:cs typeface="Arial" pitchFamily="34" charset="0"/>
              </a:rPr>
              <a:t>else {</a:t>
            </a:r>
          </a:p>
          <a:p>
            <a:r>
              <a:rPr lang="en-US" altLang="zh-CN" sz="1100">
                <a:latin typeface="Arial" pitchFamily="34" charset="0"/>
                <a:cs typeface="Arial" pitchFamily="34" charset="0"/>
              </a:rPr>
              <a:t>        root.delNode(no);</a:t>
            </a:r>
          </a:p>
          <a:p>
            <a:r>
              <a:rPr lang="zh-CN" altLang="en-US" sz="1100">
                <a:latin typeface="Arial" pitchFamily="34" charset="0"/>
                <a:cs typeface="Arial" pitchFamily="34" charset="0"/>
              </a:rPr>
              <a:t>      </a:t>
            </a:r>
            <a:r>
              <a:rPr lang="en-US" altLang="zh-CN" sz="1100">
                <a:latin typeface="Arial" pitchFamily="34" charset="0"/>
                <a:cs typeface="Arial" pitchFamily="34" charset="0"/>
              </a:rPr>
              <a:t>}}}</a:t>
            </a:r>
          </a:p>
        </p:txBody>
      </p:sp>
    </p:spTree>
    <p:extLst>
      <p:ext uri="{BB962C8B-B14F-4D97-AF65-F5344CB8AC3E}">
        <p14:creationId xmlns:p14="http://schemas.microsoft.com/office/powerpoint/2010/main" val="666778250"/>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二叉树</a:t>
            </a:r>
            <a:endParaRPr lang="en-US" altLang="zh-CN" sz="2200" b="1"/>
          </a:p>
        </p:txBody>
      </p:sp>
      <p:sp>
        <p:nvSpPr>
          <p:cNvPr id="2" name="TextBox 1"/>
          <p:cNvSpPr txBox="1"/>
          <p:nvPr/>
        </p:nvSpPr>
        <p:spPr>
          <a:xfrm>
            <a:off x="665981" y="1224111"/>
            <a:ext cx="4320480" cy="4555093"/>
          </a:xfrm>
          <a:prstGeom prst="rect">
            <a:avLst/>
          </a:prstGeom>
          <a:noFill/>
        </p:spPr>
        <p:txBody>
          <a:bodyPr wrap="square" rtlCol="0">
            <a:spAutoFit/>
          </a:bodyPr>
          <a:lstStyle/>
          <a:p>
            <a:r>
              <a:rPr lang="zh-CN" altLang="en-US" sz="2000" b="1">
                <a:solidFill>
                  <a:srgbClr val="0070C0"/>
                </a:solidFill>
              </a:rPr>
              <a:t>二叉树</a:t>
            </a:r>
            <a:r>
              <a:rPr lang="en-US" altLang="zh-CN" sz="2000" b="1">
                <a:solidFill>
                  <a:srgbClr val="0070C0"/>
                </a:solidFill>
              </a:rPr>
              <a:t>-</a:t>
            </a:r>
            <a:r>
              <a:rPr lang="zh-CN" altLang="en-US" sz="2000" b="1">
                <a:solidFill>
                  <a:srgbClr val="0070C0"/>
                </a:solidFill>
              </a:rPr>
              <a:t>删除节点</a:t>
            </a:r>
            <a:endParaRPr lang="en-US" altLang="zh-CN"/>
          </a:p>
          <a:p>
            <a:r>
              <a:rPr lang="zh-CN" altLang="en-US" b="1">
                <a:latin typeface="Arial" pitchFamily="34" charset="0"/>
                <a:cs typeface="Arial" pitchFamily="34" charset="0"/>
              </a:rPr>
              <a:t>思考</a:t>
            </a:r>
            <a:r>
              <a:rPr lang="zh-CN" altLang="en-US">
                <a:latin typeface="Arial" pitchFamily="34" charset="0"/>
                <a:cs typeface="Arial" pitchFamily="34" charset="0"/>
              </a:rPr>
              <a:t>题</a:t>
            </a:r>
            <a:r>
              <a:rPr lang="en-US" altLang="zh-CN">
                <a:latin typeface="Arial" pitchFamily="34" charset="0"/>
                <a:cs typeface="Arial" pitchFamily="34" charset="0"/>
              </a:rPr>
              <a:t>(</a:t>
            </a:r>
            <a:r>
              <a:rPr lang="zh-CN" altLang="en-US">
                <a:latin typeface="Arial" pitchFamily="34" charset="0"/>
                <a:cs typeface="Arial" pitchFamily="34" charset="0"/>
              </a:rPr>
              <a:t>课后练习</a:t>
            </a:r>
            <a:r>
              <a:rPr lang="en-US" altLang="zh-CN">
                <a:latin typeface="Arial" pitchFamily="34" charset="0"/>
                <a:cs typeface="Arial" pitchFamily="34" charset="0"/>
              </a:rPr>
              <a:t>)</a:t>
            </a:r>
          </a:p>
          <a:p>
            <a:pPr marL="342900" indent="-342900">
              <a:buAutoNum type="arabicParenR"/>
            </a:pPr>
            <a:r>
              <a:rPr lang="zh-CN" altLang="en-US">
                <a:latin typeface="Arial" pitchFamily="34" charset="0"/>
                <a:cs typeface="Arial" pitchFamily="34" charset="0"/>
              </a:rPr>
              <a:t>如果</a:t>
            </a:r>
            <a:r>
              <a:rPr lang="zh-CN" altLang="en-US">
                <a:ea typeface="宋体" charset="-122"/>
              </a:rPr>
              <a:t>要删除的节点是非叶子节点，现在我们不希望将该非叶子节点为根节点的子树删除，</a:t>
            </a:r>
            <a:r>
              <a:rPr lang="zh-CN" altLang="en-US" b="1">
                <a:ea typeface="宋体" charset="-122"/>
              </a:rPr>
              <a:t>需要指定规则</a:t>
            </a:r>
            <a:r>
              <a:rPr lang="en-US" altLang="zh-CN" b="1">
                <a:ea typeface="宋体" charset="-122"/>
              </a:rPr>
              <a:t>, </a:t>
            </a:r>
            <a:r>
              <a:rPr lang="zh-CN" altLang="en-US" b="1">
                <a:ea typeface="宋体" charset="-122"/>
              </a:rPr>
              <a:t>假如规定如下</a:t>
            </a:r>
            <a:r>
              <a:rPr lang="en-US" altLang="zh-CN">
                <a:ea typeface="宋体" charset="-122"/>
              </a:rPr>
              <a:t>:</a:t>
            </a:r>
          </a:p>
          <a:p>
            <a:pPr marL="342900" indent="-342900">
              <a:buAutoNum type="arabicParenR"/>
            </a:pPr>
            <a:r>
              <a:rPr lang="zh-CN" altLang="en-US">
                <a:ea typeface="宋体" charset="-122"/>
              </a:rPr>
              <a:t>如果该非叶子节点</a:t>
            </a:r>
            <a:r>
              <a:rPr lang="en-US" altLang="zh-CN">
                <a:ea typeface="宋体" charset="-122"/>
              </a:rPr>
              <a:t>A</a:t>
            </a:r>
            <a:r>
              <a:rPr lang="zh-CN" altLang="en-US">
                <a:ea typeface="宋体" charset="-122"/>
              </a:rPr>
              <a:t>只有一个子节点</a:t>
            </a:r>
            <a:r>
              <a:rPr lang="en-US" altLang="zh-CN">
                <a:ea typeface="宋体" charset="-122"/>
              </a:rPr>
              <a:t>B</a:t>
            </a:r>
            <a:r>
              <a:rPr lang="zh-CN" altLang="en-US">
                <a:ea typeface="宋体" charset="-122"/>
              </a:rPr>
              <a:t>，则子节点</a:t>
            </a:r>
            <a:r>
              <a:rPr lang="en-US" altLang="zh-CN">
                <a:ea typeface="宋体" charset="-122"/>
              </a:rPr>
              <a:t>B</a:t>
            </a:r>
            <a:r>
              <a:rPr lang="zh-CN" altLang="en-US">
                <a:ea typeface="宋体" charset="-122"/>
              </a:rPr>
              <a:t>替代节点</a:t>
            </a:r>
            <a:r>
              <a:rPr lang="en-US" altLang="zh-CN">
                <a:ea typeface="宋体" charset="-122"/>
              </a:rPr>
              <a:t>A</a:t>
            </a:r>
          </a:p>
          <a:p>
            <a:pPr marL="342900" indent="-342900">
              <a:buAutoNum type="arabicParenR"/>
            </a:pPr>
            <a:r>
              <a:rPr lang="zh-CN" altLang="en-US">
                <a:ea typeface="宋体" charset="-122"/>
              </a:rPr>
              <a:t>如果该非叶子节点</a:t>
            </a:r>
            <a:r>
              <a:rPr lang="en-US" altLang="zh-CN">
                <a:ea typeface="宋体" charset="-122"/>
              </a:rPr>
              <a:t>A</a:t>
            </a:r>
            <a:r>
              <a:rPr lang="zh-CN" altLang="en-US">
                <a:ea typeface="宋体" charset="-122"/>
              </a:rPr>
              <a:t>有左子节点</a:t>
            </a:r>
            <a:r>
              <a:rPr lang="en-US" altLang="zh-CN">
                <a:ea typeface="宋体" charset="-122"/>
              </a:rPr>
              <a:t>B</a:t>
            </a:r>
            <a:r>
              <a:rPr lang="zh-CN" altLang="en-US">
                <a:ea typeface="宋体" charset="-122"/>
              </a:rPr>
              <a:t>和右子节点</a:t>
            </a:r>
            <a:r>
              <a:rPr lang="en-US" altLang="zh-CN">
                <a:ea typeface="宋体" charset="-122"/>
              </a:rPr>
              <a:t>C</a:t>
            </a:r>
            <a:r>
              <a:rPr lang="zh-CN" altLang="en-US">
                <a:ea typeface="宋体" charset="-122"/>
              </a:rPr>
              <a:t>，则让左子节点</a:t>
            </a:r>
            <a:r>
              <a:rPr lang="en-US" altLang="zh-CN">
                <a:ea typeface="宋体" charset="-122"/>
              </a:rPr>
              <a:t>B</a:t>
            </a:r>
            <a:r>
              <a:rPr lang="zh-CN" altLang="en-US">
                <a:ea typeface="宋体" charset="-122"/>
              </a:rPr>
              <a:t>替代节点</a:t>
            </a:r>
            <a:r>
              <a:rPr lang="en-US" altLang="zh-CN">
                <a:ea typeface="宋体" charset="-122"/>
              </a:rPr>
              <a:t>A</a:t>
            </a:r>
            <a:r>
              <a:rPr lang="zh-CN" altLang="en-US">
                <a:ea typeface="宋体" charset="-122"/>
              </a:rPr>
              <a:t>。</a:t>
            </a:r>
            <a:endParaRPr lang="en-US" altLang="zh-CN">
              <a:ea typeface="宋体" charset="-122"/>
            </a:endParaRPr>
          </a:p>
          <a:p>
            <a:pPr marL="342900" indent="-342900">
              <a:buAutoNum type="arabicParenR"/>
            </a:pPr>
            <a:r>
              <a:rPr lang="zh-CN" altLang="en-US">
                <a:ea typeface="宋体" charset="-122"/>
              </a:rPr>
              <a:t>请大家思考，如何完成该删除功能</a:t>
            </a:r>
            <a:r>
              <a:rPr lang="en-US" altLang="zh-CN">
                <a:ea typeface="宋体" charset="-122"/>
              </a:rPr>
              <a:t>, </a:t>
            </a:r>
            <a:r>
              <a:rPr lang="zh-CN" altLang="en-US">
                <a:ea typeface="宋体" charset="-122"/>
              </a:rPr>
              <a:t>老师给出提示</a:t>
            </a:r>
            <a:r>
              <a:rPr lang="en-US" altLang="zh-CN">
                <a:ea typeface="宋体" charset="-122"/>
              </a:rPr>
              <a:t>.(</a:t>
            </a:r>
            <a:r>
              <a:rPr lang="zh-CN" altLang="en-US" b="1">
                <a:ea typeface="宋体" charset="-122"/>
              </a:rPr>
              <a:t>课后练习</a:t>
            </a:r>
            <a:r>
              <a:rPr lang="en-US" altLang="zh-CN">
                <a:ea typeface="宋体" charset="-122"/>
              </a:rPr>
              <a:t>)</a:t>
            </a:r>
          </a:p>
          <a:p>
            <a:pPr marL="342900" indent="-342900">
              <a:buAutoNum type="arabicParenR"/>
            </a:pPr>
            <a:r>
              <a:rPr lang="zh-CN" altLang="en-US">
                <a:ea typeface="宋体" charset="-122"/>
              </a:rPr>
              <a:t>后面在讲解 二叉排序树时，在给大家讲解具体的删除方法</a:t>
            </a:r>
            <a:endParaRPr lang="en-US" altLang="zh-CN"/>
          </a:p>
          <a:p>
            <a:endParaRPr lang="en-US" altLang="zh-CN"/>
          </a:p>
          <a:p>
            <a:endParaRPr lang="zh-CN" altLang="en-US"/>
          </a:p>
        </p:txBody>
      </p:sp>
      <p:sp>
        <p:nvSpPr>
          <p:cNvPr id="8" name="椭圆 7"/>
          <p:cNvSpPr/>
          <p:nvPr/>
        </p:nvSpPr>
        <p:spPr>
          <a:xfrm>
            <a:off x="6113873" y="1854630"/>
            <a:ext cx="786440" cy="692970"/>
          </a:xfrm>
          <a:prstGeom prst="ellipse">
            <a:avLst/>
          </a:prstGeom>
        </p:spPr>
        <p:style>
          <a:lnRef idx="1">
            <a:schemeClr val="accent4"/>
          </a:lnRef>
          <a:fillRef idx="2">
            <a:schemeClr val="accent4"/>
          </a:fillRef>
          <a:effectRef idx="1">
            <a:schemeClr val="accent4"/>
          </a:effectRef>
          <a:fontRef idx="minor">
            <a:schemeClr val="dk1"/>
          </a:fontRef>
        </p:style>
        <p:txBody>
          <a:bodyPr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l"/>
            <a:r>
              <a:rPr lang="en-US" altLang="zh-CN" sz="1100"/>
              <a:t>1:</a:t>
            </a:r>
            <a:r>
              <a:rPr lang="en-US" altLang="zh-CN" sz="1100" baseline="0"/>
              <a:t> </a:t>
            </a:r>
          </a:p>
          <a:p>
            <a:pPr algn="l"/>
            <a:r>
              <a:rPr lang="zh-CN" altLang="en-US" sz="1100" baseline="0"/>
              <a:t>宋江</a:t>
            </a:r>
            <a:endParaRPr lang="zh-CN" altLang="en-US" sz="1100"/>
          </a:p>
        </p:txBody>
      </p:sp>
      <p:sp>
        <p:nvSpPr>
          <p:cNvPr id="9" name="椭圆 8"/>
          <p:cNvSpPr/>
          <p:nvPr/>
        </p:nvSpPr>
        <p:spPr>
          <a:xfrm>
            <a:off x="5305383" y="2752341"/>
            <a:ext cx="786440" cy="692970"/>
          </a:xfrm>
          <a:prstGeom prst="ellipse">
            <a:avLst/>
          </a:prstGeom>
        </p:spPr>
        <p:style>
          <a:lnRef idx="1">
            <a:schemeClr val="accent4"/>
          </a:lnRef>
          <a:fillRef idx="2">
            <a:schemeClr val="accent4"/>
          </a:fillRef>
          <a:effectRef idx="1">
            <a:schemeClr val="accent4"/>
          </a:effectRef>
          <a:fontRef idx="minor">
            <a:schemeClr val="dk1"/>
          </a:fontRef>
        </p:style>
        <p:txBody>
          <a:bodyPr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l"/>
            <a:r>
              <a:rPr lang="en-US" altLang="zh-CN" sz="1100"/>
              <a:t>2:</a:t>
            </a:r>
            <a:r>
              <a:rPr lang="en-US" altLang="zh-CN" sz="1100" baseline="0"/>
              <a:t> </a:t>
            </a:r>
          </a:p>
          <a:p>
            <a:pPr algn="l"/>
            <a:r>
              <a:rPr lang="zh-CN" altLang="en-US" sz="1100" baseline="0"/>
              <a:t>吴用</a:t>
            </a:r>
            <a:endParaRPr lang="zh-CN" altLang="en-US" sz="1100"/>
          </a:p>
        </p:txBody>
      </p:sp>
      <p:sp>
        <p:nvSpPr>
          <p:cNvPr id="10" name="椭圆 9"/>
          <p:cNvSpPr/>
          <p:nvPr/>
        </p:nvSpPr>
        <p:spPr>
          <a:xfrm>
            <a:off x="7003211" y="2736591"/>
            <a:ext cx="786440" cy="692970"/>
          </a:xfrm>
          <a:prstGeom prst="ellipse">
            <a:avLst/>
          </a:prstGeom>
        </p:spPr>
        <p:style>
          <a:lnRef idx="1">
            <a:schemeClr val="accent4"/>
          </a:lnRef>
          <a:fillRef idx="2">
            <a:schemeClr val="accent4"/>
          </a:fillRef>
          <a:effectRef idx="1">
            <a:schemeClr val="accent4"/>
          </a:effectRef>
          <a:fontRef idx="minor">
            <a:schemeClr val="dk1"/>
          </a:fontRef>
        </p:style>
        <p:txBody>
          <a:bodyPr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l"/>
            <a:r>
              <a:rPr lang="en-US" altLang="zh-CN" sz="1100"/>
              <a:t>3:</a:t>
            </a:r>
            <a:r>
              <a:rPr lang="en-US" altLang="zh-CN" sz="1100" baseline="0"/>
              <a:t> </a:t>
            </a:r>
          </a:p>
          <a:p>
            <a:pPr algn="l"/>
            <a:r>
              <a:rPr lang="zh-CN" altLang="en-US" sz="1100" baseline="0"/>
              <a:t>卢俊义</a:t>
            </a:r>
            <a:endParaRPr lang="zh-CN" altLang="en-US" sz="1100"/>
          </a:p>
        </p:txBody>
      </p:sp>
      <p:sp>
        <p:nvSpPr>
          <p:cNvPr id="11" name="椭圆 10"/>
          <p:cNvSpPr/>
          <p:nvPr/>
        </p:nvSpPr>
        <p:spPr>
          <a:xfrm>
            <a:off x="7686752" y="3665800"/>
            <a:ext cx="786440" cy="692970"/>
          </a:xfrm>
          <a:prstGeom prst="ellipse">
            <a:avLst/>
          </a:prstGeom>
        </p:spPr>
        <p:style>
          <a:lnRef idx="1">
            <a:schemeClr val="accent4"/>
          </a:lnRef>
          <a:fillRef idx="2">
            <a:schemeClr val="accent4"/>
          </a:fillRef>
          <a:effectRef idx="1">
            <a:schemeClr val="accent4"/>
          </a:effectRef>
          <a:fontRef idx="minor">
            <a:schemeClr val="dk1"/>
          </a:fontRef>
        </p:style>
        <p:txBody>
          <a:bodyPr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l"/>
            <a:r>
              <a:rPr lang="en-US" altLang="zh-CN" sz="1100"/>
              <a:t>4:</a:t>
            </a:r>
            <a:r>
              <a:rPr lang="en-US" altLang="zh-CN" sz="1100" baseline="0"/>
              <a:t> </a:t>
            </a:r>
          </a:p>
          <a:p>
            <a:pPr algn="l"/>
            <a:r>
              <a:rPr lang="zh-CN" altLang="en-US"/>
              <a:t>林冲</a:t>
            </a:r>
            <a:endParaRPr lang="zh-CN" altLang="en-US" sz="1100"/>
          </a:p>
        </p:txBody>
      </p:sp>
      <p:sp>
        <p:nvSpPr>
          <p:cNvPr id="12" name="椭圆 11"/>
          <p:cNvSpPr/>
          <p:nvPr/>
        </p:nvSpPr>
        <p:spPr>
          <a:xfrm>
            <a:off x="6540167" y="3713048"/>
            <a:ext cx="786440" cy="692970"/>
          </a:xfrm>
          <a:prstGeom prst="ellipse">
            <a:avLst/>
          </a:prstGeom>
          <a:solidFill>
            <a:schemeClr val="accent6">
              <a:lumMod val="40000"/>
              <a:lumOff val="60000"/>
            </a:schemeClr>
          </a:solidFill>
        </p:spPr>
        <p:style>
          <a:lnRef idx="1">
            <a:schemeClr val="accent4"/>
          </a:lnRef>
          <a:fillRef idx="2">
            <a:schemeClr val="accent4"/>
          </a:fillRef>
          <a:effectRef idx="1">
            <a:schemeClr val="accent4"/>
          </a:effectRef>
          <a:fontRef idx="minor">
            <a:schemeClr val="dk1"/>
          </a:fontRef>
        </p:style>
        <p:txBody>
          <a:bodyPr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l"/>
            <a:r>
              <a:rPr lang="en-US" altLang="zh-CN" sz="1100"/>
              <a:t>5:</a:t>
            </a:r>
            <a:r>
              <a:rPr lang="en-US" altLang="zh-CN" sz="1100" baseline="0"/>
              <a:t> </a:t>
            </a:r>
          </a:p>
          <a:p>
            <a:pPr algn="l"/>
            <a:r>
              <a:rPr lang="zh-CN" altLang="en-US" sz="1100" baseline="0"/>
              <a:t>关胜</a:t>
            </a:r>
            <a:endParaRPr lang="zh-CN" altLang="en-US" sz="1100"/>
          </a:p>
        </p:txBody>
      </p:sp>
      <p:cxnSp>
        <p:nvCxnSpPr>
          <p:cNvPr id="13" name="曲线连接符 12"/>
          <p:cNvCxnSpPr>
            <a:stCxn id="8" idx="3"/>
            <a:endCxn id="9" idx="0"/>
          </p:cNvCxnSpPr>
          <p:nvPr/>
        </p:nvCxnSpPr>
        <p:spPr>
          <a:xfrm rot="5400000">
            <a:off x="5810712" y="2334008"/>
            <a:ext cx="306224" cy="530441"/>
          </a:xfrm>
          <a:prstGeom prst="curvedConnector3">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 name="曲线连接符 13"/>
          <p:cNvCxnSpPr>
            <a:stCxn id="8" idx="6"/>
            <a:endCxn id="10" idx="0"/>
          </p:cNvCxnSpPr>
          <p:nvPr/>
        </p:nvCxnSpPr>
        <p:spPr>
          <a:xfrm>
            <a:off x="6900312" y="2201115"/>
            <a:ext cx="496119" cy="535476"/>
          </a:xfrm>
          <a:prstGeom prst="curvedConnector2">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 name="曲线连接符 14"/>
          <p:cNvCxnSpPr>
            <a:stCxn id="10" idx="3"/>
            <a:endCxn id="12" idx="0"/>
          </p:cNvCxnSpPr>
          <p:nvPr/>
        </p:nvCxnSpPr>
        <p:spPr>
          <a:xfrm rot="5400000">
            <a:off x="6833400" y="3428065"/>
            <a:ext cx="384971" cy="184995"/>
          </a:xfrm>
          <a:prstGeom prst="curvedConnector3">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6" name="曲线连接符 15"/>
          <p:cNvCxnSpPr>
            <a:stCxn id="10" idx="6"/>
            <a:endCxn id="11" idx="0"/>
          </p:cNvCxnSpPr>
          <p:nvPr/>
        </p:nvCxnSpPr>
        <p:spPr>
          <a:xfrm>
            <a:off x="7789651" y="3083076"/>
            <a:ext cx="290322" cy="582724"/>
          </a:xfrm>
          <a:prstGeom prst="curvedConnector2">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84174609"/>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顺序存储二叉树</a:t>
            </a:r>
            <a:endParaRPr lang="en-US" altLang="zh-CN" sz="2200" b="1"/>
          </a:p>
        </p:txBody>
      </p:sp>
      <p:sp>
        <p:nvSpPr>
          <p:cNvPr id="2" name="TextBox 1"/>
          <p:cNvSpPr txBox="1"/>
          <p:nvPr/>
        </p:nvSpPr>
        <p:spPr>
          <a:xfrm>
            <a:off x="665981" y="1224111"/>
            <a:ext cx="8064896" cy="4555093"/>
          </a:xfrm>
          <a:prstGeom prst="rect">
            <a:avLst/>
          </a:prstGeom>
          <a:noFill/>
        </p:spPr>
        <p:txBody>
          <a:bodyPr wrap="square" rtlCol="0">
            <a:spAutoFit/>
          </a:bodyPr>
          <a:lstStyle/>
          <a:p>
            <a:r>
              <a:rPr lang="zh-CN" altLang="en-US" sz="2000" b="1">
                <a:solidFill>
                  <a:srgbClr val="0070C0"/>
                </a:solidFill>
              </a:rPr>
              <a:t>顺序存储二叉树的概念</a:t>
            </a:r>
            <a:endParaRPr lang="en-US" altLang="zh-CN"/>
          </a:p>
          <a:p>
            <a:endParaRPr lang="en-US" altLang="zh-CN"/>
          </a:p>
          <a:p>
            <a:pPr marL="285750" indent="-285750">
              <a:buFont typeface="Wingdings" pitchFamily="2" charset="2"/>
              <a:buChar char="Ø"/>
            </a:pPr>
            <a:r>
              <a:rPr lang="zh-CN" altLang="en-US"/>
              <a:t>基本说明</a:t>
            </a:r>
            <a:endParaRPr lang="en-US" altLang="zh-CN"/>
          </a:p>
          <a:p>
            <a:r>
              <a:rPr lang="zh-CN" altLang="en-US"/>
              <a:t>从数据存储来看，</a:t>
            </a:r>
            <a:r>
              <a:rPr lang="zh-CN" altLang="en-US" b="1"/>
              <a:t>数组存储方式</a:t>
            </a:r>
            <a:r>
              <a:rPr lang="zh-CN" altLang="en-US"/>
              <a:t>和</a:t>
            </a:r>
            <a:r>
              <a:rPr lang="zh-CN" altLang="en-US" b="1"/>
              <a:t>树</a:t>
            </a:r>
            <a:endParaRPr lang="en-US" altLang="zh-CN" b="1"/>
          </a:p>
          <a:p>
            <a:r>
              <a:rPr lang="zh-CN" altLang="en-US" b="1"/>
              <a:t>的存储方式</a:t>
            </a:r>
            <a:r>
              <a:rPr lang="zh-CN" altLang="en-US"/>
              <a:t>可以相互转换，即数组可</a:t>
            </a:r>
            <a:endParaRPr lang="en-US" altLang="zh-CN"/>
          </a:p>
          <a:p>
            <a:r>
              <a:rPr lang="zh-CN" altLang="en-US"/>
              <a:t>以转换成树，树也可以转换成数组，</a:t>
            </a:r>
            <a:endParaRPr lang="en-US" altLang="zh-CN"/>
          </a:p>
          <a:p>
            <a:r>
              <a:rPr lang="zh-CN" altLang="en-US"/>
              <a:t>看右面的示意图。</a:t>
            </a:r>
            <a:endParaRPr lang="en-US" altLang="zh-CN"/>
          </a:p>
          <a:p>
            <a:endParaRPr lang="en-US" altLang="zh-CN"/>
          </a:p>
          <a:p>
            <a:r>
              <a:rPr lang="zh-CN" altLang="en-US"/>
              <a:t>要求</a:t>
            </a:r>
            <a:r>
              <a:rPr lang="en-US" altLang="zh-CN"/>
              <a:t>:</a:t>
            </a:r>
          </a:p>
          <a:p>
            <a:pPr marL="342900" indent="-342900">
              <a:buAutoNum type="arabicParenR"/>
            </a:pPr>
            <a:r>
              <a:rPr lang="zh-CN" altLang="en-US"/>
              <a:t>右图的二叉树的结点，要求以数组</a:t>
            </a:r>
            <a:br>
              <a:rPr lang="en-US" altLang="zh-CN"/>
            </a:br>
            <a:r>
              <a:rPr lang="zh-CN" altLang="en-US"/>
              <a:t>的方式来存放 </a:t>
            </a:r>
            <a:r>
              <a:rPr lang="en-US" altLang="zh-CN"/>
              <a:t>arr : [1, 2, 3, 4, 5, 6, 6]</a:t>
            </a:r>
          </a:p>
          <a:p>
            <a:pPr marL="342900" indent="-342900">
              <a:buAutoNum type="arabicParenR" startAt="2"/>
            </a:pPr>
            <a:r>
              <a:rPr lang="zh-CN" altLang="en-US"/>
              <a:t>要求在遍历数组 </a:t>
            </a:r>
            <a:r>
              <a:rPr lang="en-US" altLang="zh-CN"/>
              <a:t>arr</a:t>
            </a:r>
            <a:r>
              <a:rPr lang="zh-CN" altLang="en-US"/>
              <a:t>时，仍然可以以</a:t>
            </a:r>
            <a:br>
              <a:rPr lang="en-US" altLang="zh-CN"/>
            </a:br>
            <a:r>
              <a:rPr lang="zh-CN" altLang="en-US" b="1"/>
              <a:t>前序遍历</a:t>
            </a:r>
            <a:r>
              <a:rPr lang="zh-CN" altLang="en-US"/>
              <a:t>，</a:t>
            </a:r>
            <a:r>
              <a:rPr lang="zh-CN" altLang="en-US" b="1"/>
              <a:t>中序遍历</a:t>
            </a:r>
            <a:r>
              <a:rPr lang="zh-CN" altLang="en-US"/>
              <a:t>和</a:t>
            </a:r>
            <a:r>
              <a:rPr lang="zh-CN" altLang="en-US" b="1"/>
              <a:t>后序遍历</a:t>
            </a:r>
            <a:r>
              <a:rPr lang="zh-CN" altLang="en-US"/>
              <a:t>的</a:t>
            </a:r>
            <a:br>
              <a:rPr lang="en-US" altLang="zh-CN"/>
            </a:br>
            <a:r>
              <a:rPr lang="zh-CN" altLang="en-US"/>
              <a:t>方式完成结点的遍历</a:t>
            </a:r>
            <a:endParaRPr lang="en-US" altLang="zh-CN"/>
          </a:p>
          <a:p>
            <a:endParaRPr lang="en-US" altLang="zh-CN"/>
          </a:p>
          <a:p>
            <a:endParaRPr lang="zh-CN" altLang="en-US"/>
          </a:p>
        </p:txBody>
      </p:sp>
      <p:pic>
        <p:nvPicPr>
          <p:cNvPr id="286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71314" y="1613612"/>
            <a:ext cx="3155526" cy="3563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3" name="对象 2"/>
          <p:cNvGraphicFramePr>
            <a:graphicFrameLocks noChangeAspect="1"/>
          </p:cNvGraphicFramePr>
          <p:nvPr>
            <p:extLst>
              <p:ext uri="{D42A27DB-BD31-4B8C-83A1-F6EECF244321}">
                <p14:modId xmlns:p14="http://schemas.microsoft.com/office/powerpoint/2010/main" val="4224513069"/>
              </p:ext>
            </p:extLst>
          </p:nvPr>
        </p:nvGraphicFramePr>
        <p:xfrm>
          <a:off x="8101997" y="4489851"/>
          <a:ext cx="628880" cy="541804"/>
        </p:xfrm>
        <a:graphic>
          <a:graphicData uri="http://schemas.openxmlformats.org/presentationml/2006/ole">
            <mc:AlternateContent xmlns:mc="http://schemas.openxmlformats.org/markup-compatibility/2006">
              <mc:Choice xmlns:v="urn:schemas-microsoft-com:vml" Requires="v">
                <p:oleObj spid="_x0000_s25811" name="包装程序外壳对象" showAsIcon="1" r:id="rId5" imgW="826200" imgH="711360" progId="Package">
                  <p:embed/>
                </p:oleObj>
              </mc:Choice>
              <mc:Fallback>
                <p:oleObj name="包装程序外壳对象" showAsIcon="1" r:id="rId5" imgW="826200" imgH="711360" progId="Package">
                  <p:embed/>
                  <p:pic>
                    <p:nvPicPr>
                      <p:cNvPr id="0" name=""/>
                      <p:cNvPicPr/>
                      <p:nvPr/>
                    </p:nvPicPr>
                    <p:blipFill>
                      <a:blip r:embed="rId6"/>
                      <a:stretch>
                        <a:fillRect/>
                      </a:stretch>
                    </p:blipFill>
                    <p:spPr>
                      <a:xfrm>
                        <a:off x="8101997" y="4489851"/>
                        <a:ext cx="628880" cy="541804"/>
                      </a:xfrm>
                      <a:prstGeom prst="rect">
                        <a:avLst/>
                      </a:prstGeom>
                    </p:spPr>
                  </p:pic>
                </p:oleObj>
              </mc:Fallback>
            </mc:AlternateContent>
          </a:graphicData>
        </a:graphic>
      </p:graphicFrame>
      <p:sp>
        <p:nvSpPr>
          <p:cNvPr id="5" name="左弧形箭头 4"/>
          <p:cNvSpPr/>
          <p:nvPr/>
        </p:nvSpPr>
        <p:spPr>
          <a:xfrm>
            <a:off x="4698429" y="2736279"/>
            <a:ext cx="504056" cy="1584176"/>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7153831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看几个实际编程中遇到的问题</a:t>
            </a:r>
            <a:endParaRPr lang="en-US" altLang="zh-CN" sz="2200" b="1"/>
          </a:p>
        </p:txBody>
      </p:sp>
      <p:sp>
        <p:nvSpPr>
          <p:cNvPr id="8" name="Text Box 5"/>
          <p:cNvSpPr txBox="1">
            <a:spLocks noChangeArrowheads="1"/>
          </p:cNvSpPr>
          <p:nvPr/>
        </p:nvSpPr>
        <p:spPr bwMode="auto">
          <a:xfrm>
            <a:off x="449957" y="1296119"/>
            <a:ext cx="8256587" cy="26161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81000" indent="-3810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algn="ctr" eaLnBrk="0" fontAlgn="base" hangingPunct="0">
              <a:lnSpc>
                <a:spcPct val="90000"/>
              </a:lnSpc>
              <a:spcBef>
                <a:spcPct val="20000"/>
              </a:spcBef>
              <a:spcAft>
                <a:spcPct val="0"/>
              </a:spcAft>
              <a:buClr>
                <a:schemeClr val="tx1"/>
              </a:buClr>
              <a:buSzPct val="70000"/>
              <a:buFont typeface="Wingdings" pitchFamily="2" charset="2"/>
              <a:buChar char="l"/>
              <a:defRPr sz="2000">
                <a:solidFill>
                  <a:schemeClr val="tx1"/>
                </a:solidFill>
                <a:latin typeface="Arial" charset="0"/>
                <a:ea typeface="宋体" charset="-122"/>
              </a:defRPr>
            </a:lvl6pPr>
            <a:lvl7pPr marL="2971800" indent="-228600" algn="ctr" eaLnBrk="0" fontAlgn="base" hangingPunct="0">
              <a:lnSpc>
                <a:spcPct val="90000"/>
              </a:lnSpc>
              <a:spcBef>
                <a:spcPct val="20000"/>
              </a:spcBef>
              <a:spcAft>
                <a:spcPct val="0"/>
              </a:spcAft>
              <a:buClr>
                <a:schemeClr val="tx1"/>
              </a:buClr>
              <a:buSzPct val="70000"/>
              <a:buFont typeface="Wingdings" pitchFamily="2" charset="2"/>
              <a:buChar char="l"/>
              <a:defRPr sz="2000">
                <a:solidFill>
                  <a:schemeClr val="tx1"/>
                </a:solidFill>
                <a:latin typeface="Arial" charset="0"/>
                <a:ea typeface="宋体" charset="-122"/>
              </a:defRPr>
            </a:lvl7pPr>
            <a:lvl8pPr marL="3429000" indent="-228600" algn="ctr" eaLnBrk="0" fontAlgn="base" hangingPunct="0">
              <a:lnSpc>
                <a:spcPct val="90000"/>
              </a:lnSpc>
              <a:spcBef>
                <a:spcPct val="20000"/>
              </a:spcBef>
              <a:spcAft>
                <a:spcPct val="0"/>
              </a:spcAft>
              <a:buClr>
                <a:schemeClr val="tx1"/>
              </a:buClr>
              <a:buSzPct val="70000"/>
              <a:buFont typeface="Wingdings" pitchFamily="2" charset="2"/>
              <a:buChar char="l"/>
              <a:defRPr sz="2000">
                <a:solidFill>
                  <a:schemeClr val="tx1"/>
                </a:solidFill>
                <a:latin typeface="Arial" charset="0"/>
                <a:ea typeface="宋体" charset="-122"/>
              </a:defRPr>
            </a:lvl8pPr>
            <a:lvl9pPr marL="3886200" indent="-228600" algn="ctr" eaLnBrk="0" fontAlgn="base" hangingPunct="0">
              <a:lnSpc>
                <a:spcPct val="90000"/>
              </a:lnSpc>
              <a:spcBef>
                <a:spcPct val="20000"/>
              </a:spcBef>
              <a:spcAft>
                <a:spcPct val="0"/>
              </a:spcAft>
              <a:buClr>
                <a:schemeClr val="tx1"/>
              </a:buClr>
              <a:buSzPct val="70000"/>
              <a:buFont typeface="Wingdings" pitchFamily="2" charset="2"/>
              <a:buChar char="l"/>
              <a:defRPr sz="2000">
                <a:solidFill>
                  <a:schemeClr val="tx1"/>
                </a:solidFill>
                <a:latin typeface="Arial" charset="0"/>
                <a:ea typeface="宋体" charset="-122"/>
              </a:defRPr>
            </a:lvl9pPr>
          </a:lstStyle>
          <a:p>
            <a:pPr eaLnBrk="1" hangingPunct="1"/>
            <a:r>
              <a:rPr lang="zh-CN" altLang="en-US" b="1">
                <a:solidFill>
                  <a:srgbClr val="0070C0"/>
                </a:solidFill>
                <a:ea typeface="华文新魏" pitchFamily="2" charset="-122"/>
              </a:rPr>
              <a:t>约瑟夫</a:t>
            </a:r>
            <a:r>
              <a:rPr lang="en-US" altLang="zh-CN" b="1">
                <a:solidFill>
                  <a:srgbClr val="0070C0"/>
                </a:solidFill>
                <a:ea typeface="华文新魏" pitchFamily="2" charset="-122"/>
              </a:rPr>
              <a:t>(</a:t>
            </a:r>
            <a:r>
              <a:rPr lang="en-US" altLang="zh-CN" b="1">
                <a:solidFill>
                  <a:srgbClr val="0070C0"/>
                </a:solidFill>
                <a:latin typeface="Times New Roman" pitchFamily="18" charset="0"/>
                <a:cs typeface="Times New Roman" pitchFamily="18" charset="0"/>
              </a:rPr>
              <a:t>Josephu)</a:t>
            </a:r>
            <a:r>
              <a:rPr lang="zh-CN" altLang="en-US" b="1">
                <a:solidFill>
                  <a:srgbClr val="0070C0"/>
                </a:solidFill>
                <a:ea typeface="华文新魏" pitchFamily="2" charset="-122"/>
              </a:rPr>
              <a:t>问题</a:t>
            </a:r>
            <a:r>
              <a:rPr lang="en-US" altLang="zh-CN" b="1">
                <a:solidFill>
                  <a:srgbClr val="0070C0"/>
                </a:solidFill>
                <a:ea typeface="华文新魏" pitchFamily="2" charset="-122"/>
              </a:rPr>
              <a:t>(</a:t>
            </a:r>
            <a:r>
              <a:rPr lang="zh-CN" altLang="en-US" b="1">
                <a:solidFill>
                  <a:srgbClr val="0070C0"/>
                </a:solidFill>
                <a:ea typeface="华文新魏" pitchFamily="2" charset="-122"/>
              </a:rPr>
              <a:t>丢手帕问题</a:t>
            </a:r>
            <a:r>
              <a:rPr lang="en-US" altLang="zh-CN" b="1">
                <a:solidFill>
                  <a:srgbClr val="0070C0"/>
                </a:solidFill>
                <a:ea typeface="华文新魏" pitchFamily="2" charset="-122"/>
              </a:rPr>
              <a:t>)</a:t>
            </a:r>
          </a:p>
          <a:p>
            <a:pPr eaLnBrk="1" hangingPunct="1"/>
            <a:endParaRPr lang="zh-CN" altLang="en-US" sz="1600">
              <a:solidFill>
                <a:srgbClr val="000000"/>
              </a:solidFill>
              <a:latin typeface="Times New Roman" pitchFamily="18" charset="0"/>
              <a:cs typeface="Times New Roman" pitchFamily="18" charset="0"/>
            </a:endParaRPr>
          </a:p>
          <a:p>
            <a:pPr algn="just" eaLnBrk="1" hangingPunct="1">
              <a:buFont typeface="Wingdings" pitchFamily="2" charset="2"/>
              <a:buAutoNum type="arabicParenR"/>
            </a:pPr>
            <a:r>
              <a:rPr lang="en-US" altLang="zh-CN" sz="1600">
                <a:solidFill>
                  <a:srgbClr val="000000"/>
                </a:solidFill>
                <a:latin typeface="Times New Roman" pitchFamily="18" charset="0"/>
                <a:cs typeface="Times New Roman" pitchFamily="18" charset="0"/>
              </a:rPr>
              <a:t>Josephu  </a:t>
            </a:r>
            <a:r>
              <a:rPr lang="zh-CN" altLang="en-US" sz="1600">
                <a:solidFill>
                  <a:srgbClr val="000000"/>
                </a:solidFill>
                <a:latin typeface="Times New Roman" pitchFamily="18" charset="0"/>
                <a:cs typeface="Times New Roman" pitchFamily="18" charset="0"/>
              </a:rPr>
              <a:t>问题为：设编号为</a:t>
            </a:r>
            <a:r>
              <a:rPr lang="en-US" altLang="zh-CN" sz="1600">
                <a:solidFill>
                  <a:srgbClr val="000000"/>
                </a:solidFill>
                <a:latin typeface="Times New Roman" pitchFamily="18" charset="0"/>
                <a:cs typeface="Times New Roman" pitchFamily="18" charset="0"/>
              </a:rPr>
              <a:t>1</a:t>
            </a:r>
            <a:r>
              <a:rPr lang="zh-CN" altLang="en-US" sz="1600">
                <a:solidFill>
                  <a:srgbClr val="000000"/>
                </a:solidFill>
                <a:latin typeface="Times New Roman" pitchFamily="18" charset="0"/>
                <a:cs typeface="Times New Roman" pitchFamily="18" charset="0"/>
              </a:rPr>
              <a:t>，</a:t>
            </a:r>
            <a:r>
              <a:rPr lang="en-US" altLang="zh-CN" sz="1600">
                <a:solidFill>
                  <a:srgbClr val="000000"/>
                </a:solidFill>
                <a:latin typeface="Times New Roman" pitchFamily="18" charset="0"/>
                <a:cs typeface="Times New Roman" pitchFamily="18" charset="0"/>
              </a:rPr>
              <a:t>2</a:t>
            </a:r>
            <a:r>
              <a:rPr lang="zh-CN" altLang="en-US" sz="1600">
                <a:solidFill>
                  <a:srgbClr val="000000"/>
                </a:solidFill>
                <a:latin typeface="Times New Roman" pitchFamily="18" charset="0"/>
                <a:cs typeface="Times New Roman" pitchFamily="18" charset="0"/>
              </a:rPr>
              <a:t>，</a:t>
            </a:r>
            <a:r>
              <a:rPr lang="en-US" altLang="zh-CN" sz="1600">
                <a:solidFill>
                  <a:srgbClr val="000000"/>
                </a:solidFill>
                <a:latin typeface="宋体" charset="-122"/>
                <a:cs typeface="Times New Roman" pitchFamily="18" charset="0"/>
              </a:rPr>
              <a:t>…</a:t>
            </a:r>
            <a:r>
              <a:rPr lang="en-US" altLang="zh-CN" sz="1600">
                <a:solidFill>
                  <a:srgbClr val="000000"/>
                </a:solidFill>
                <a:latin typeface="Times New Roman" pitchFamily="18" charset="0"/>
                <a:cs typeface="Times New Roman" pitchFamily="18" charset="0"/>
              </a:rPr>
              <a:t> n</a:t>
            </a:r>
            <a:r>
              <a:rPr lang="zh-CN" altLang="en-US" sz="1600">
                <a:solidFill>
                  <a:srgbClr val="000000"/>
                </a:solidFill>
                <a:latin typeface="Times New Roman" pitchFamily="18" charset="0"/>
                <a:cs typeface="Times New Roman" pitchFamily="18" charset="0"/>
              </a:rPr>
              <a:t>的</a:t>
            </a:r>
            <a:r>
              <a:rPr lang="en-US" altLang="zh-CN" sz="1600">
                <a:solidFill>
                  <a:srgbClr val="000000"/>
                </a:solidFill>
                <a:latin typeface="Times New Roman" pitchFamily="18" charset="0"/>
                <a:cs typeface="Times New Roman" pitchFamily="18" charset="0"/>
              </a:rPr>
              <a:t>n</a:t>
            </a:r>
            <a:r>
              <a:rPr lang="zh-CN" altLang="en-US" sz="1600">
                <a:solidFill>
                  <a:srgbClr val="000000"/>
                </a:solidFill>
                <a:latin typeface="Times New Roman" pitchFamily="18" charset="0"/>
                <a:cs typeface="Times New Roman" pitchFamily="18" charset="0"/>
              </a:rPr>
              <a:t>个人围坐一圈，约定编号为</a:t>
            </a:r>
            <a:r>
              <a:rPr lang="en-US" altLang="zh-CN" sz="1600">
                <a:solidFill>
                  <a:srgbClr val="000000"/>
                </a:solidFill>
                <a:latin typeface="Times New Roman" pitchFamily="18" charset="0"/>
                <a:cs typeface="Times New Roman" pitchFamily="18" charset="0"/>
              </a:rPr>
              <a:t>k</a:t>
            </a:r>
            <a:r>
              <a:rPr lang="zh-CN" altLang="en-US" sz="1600">
                <a:solidFill>
                  <a:srgbClr val="000000"/>
                </a:solidFill>
                <a:latin typeface="Times New Roman" pitchFamily="18" charset="0"/>
                <a:cs typeface="Times New Roman" pitchFamily="18" charset="0"/>
              </a:rPr>
              <a:t>（</a:t>
            </a:r>
            <a:r>
              <a:rPr lang="en-US" altLang="zh-CN" sz="1600">
                <a:solidFill>
                  <a:srgbClr val="000000"/>
                </a:solidFill>
                <a:latin typeface="Times New Roman" pitchFamily="18" charset="0"/>
                <a:cs typeface="Times New Roman" pitchFamily="18" charset="0"/>
              </a:rPr>
              <a:t>1&lt;=k&lt;=n</a:t>
            </a:r>
            <a:r>
              <a:rPr lang="zh-CN" altLang="en-US" sz="1600">
                <a:solidFill>
                  <a:srgbClr val="000000"/>
                </a:solidFill>
                <a:latin typeface="Times New Roman" pitchFamily="18" charset="0"/>
                <a:cs typeface="Times New Roman" pitchFamily="18" charset="0"/>
              </a:rPr>
              <a:t>）的人从</a:t>
            </a:r>
            <a:r>
              <a:rPr lang="en-US" altLang="zh-CN" sz="1600">
                <a:solidFill>
                  <a:srgbClr val="000000"/>
                </a:solidFill>
                <a:latin typeface="Times New Roman" pitchFamily="18" charset="0"/>
                <a:cs typeface="Times New Roman" pitchFamily="18" charset="0"/>
              </a:rPr>
              <a:t>1</a:t>
            </a:r>
            <a:r>
              <a:rPr lang="zh-CN" altLang="en-US" sz="1600">
                <a:solidFill>
                  <a:srgbClr val="000000"/>
                </a:solidFill>
                <a:latin typeface="Times New Roman" pitchFamily="18" charset="0"/>
                <a:cs typeface="Times New Roman" pitchFamily="18" charset="0"/>
              </a:rPr>
              <a:t>开始报数，数到</a:t>
            </a:r>
            <a:r>
              <a:rPr lang="en-US" altLang="zh-CN" sz="1600">
                <a:solidFill>
                  <a:srgbClr val="000000"/>
                </a:solidFill>
                <a:latin typeface="Times New Roman" pitchFamily="18" charset="0"/>
                <a:cs typeface="Times New Roman" pitchFamily="18" charset="0"/>
              </a:rPr>
              <a:t>m </a:t>
            </a:r>
            <a:r>
              <a:rPr lang="zh-CN" altLang="en-US" sz="1600">
                <a:solidFill>
                  <a:srgbClr val="000000"/>
                </a:solidFill>
                <a:latin typeface="Times New Roman" pitchFamily="18" charset="0"/>
                <a:cs typeface="Times New Roman" pitchFamily="18" charset="0"/>
              </a:rPr>
              <a:t>的那个人出列，它的下一位又从</a:t>
            </a:r>
            <a:r>
              <a:rPr lang="en-US" altLang="zh-CN" sz="1600">
                <a:solidFill>
                  <a:srgbClr val="000000"/>
                </a:solidFill>
                <a:latin typeface="Times New Roman" pitchFamily="18" charset="0"/>
                <a:cs typeface="Times New Roman" pitchFamily="18" charset="0"/>
              </a:rPr>
              <a:t>1</a:t>
            </a:r>
            <a:r>
              <a:rPr lang="zh-CN" altLang="en-US" sz="1600">
                <a:solidFill>
                  <a:srgbClr val="000000"/>
                </a:solidFill>
                <a:latin typeface="Times New Roman" pitchFamily="18" charset="0"/>
                <a:cs typeface="Times New Roman" pitchFamily="18" charset="0"/>
              </a:rPr>
              <a:t>开始报数，数到</a:t>
            </a:r>
            <a:r>
              <a:rPr lang="en-US" altLang="zh-CN" sz="1600">
                <a:solidFill>
                  <a:srgbClr val="000000"/>
                </a:solidFill>
                <a:latin typeface="Times New Roman" pitchFamily="18" charset="0"/>
                <a:cs typeface="Times New Roman" pitchFamily="18" charset="0"/>
              </a:rPr>
              <a:t>m</a:t>
            </a:r>
            <a:r>
              <a:rPr lang="zh-CN" altLang="en-US" sz="1600">
                <a:solidFill>
                  <a:srgbClr val="000000"/>
                </a:solidFill>
                <a:latin typeface="Times New Roman" pitchFamily="18" charset="0"/>
                <a:cs typeface="Times New Roman" pitchFamily="18" charset="0"/>
              </a:rPr>
              <a:t>的那个人又出列，依次类推，直到所有人出列为止，由此产生一个出队编号的序列。</a:t>
            </a:r>
            <a:endParaRPr lang="en-US" altLang="zh-CN" sz="1600">
              <a:solidFill>
                <a:srgbClr val="000000"/>
              </a:solidFill>
              <a:latin typeface="Times New Roman" pitchFamily="18" charset="0"/>
              <a:cs typeface="Times New Roman" pitchFamily="18" charset="0"/>
            </a:endParaRPr>
          </a:p>
          <a:p>
            <a:pPr algn="just" eaLnBrk="1" hangingPunct="1">
              <a:buFont typeface="Wingdings" pitchFamily="2" charset="2"/>
              <a:buAutoNum type="arabicParenR"/>
            </a:pPr>
            <a:endParaRPr lang="en-US" altLang="zh-CN" sz="1600" b="1">
              <a:solidFill>
                <a:srgbClr val="000000"/>
              </a:solidFill>
              <a:latin typeface="Times New Roman" pitchFamily="18" charset="0"/>
              <a:cs typeface="Times New Roman" pitchFamily="18" charset="0"/>
            </a:endParaRPr>
          </a:p>
          <a:p>
            <a:pPr algn="just" eaLnBrk="1" hangingPunct="1">
              <a:buFont typeface="Wingdings" pitchFamily="2" charset="2"/>
              <a:buAutoNum type="arabicParenR"/>
            </a:pPr>
            <a:r>
              <a:rPr lang="zh-CN" altLang="en-US" sz="1600" b="1">
                <a:solidFill>
                  <a:srgbClr val="000000"/>
                </a:solidFill>
                <a:latin typeface="Times New Roman" pitchFamily="18" charset="0"/>
                <a:cs typeface="Times New Roman" pitchFamily="18" charset="0"/>
              </a:rPr>
              <a:t>提示：</a:t>
            </a:r>
            <a:r>
              <a:rPr lang="zh-CN" altLang="en-US" sz="1600">
                <a:solidFill>
                  <a:srgbClr val="000000"/>
                </a:solidFill>
                <a:latin typeface="Times New Roman" pitchFamily="18" charset="0"/>
                <a:cs typeface="Times New Roman" pitchFamily="18" charset="0"/>
              </a:rPr>
              <a:t>用一个不带头结点的循环链表来处理</a:t>
            </a:r>
            <a:r>
              <a:rPr lang="en-US" altLang="zh-CN" sz="1600">
                <a:solidFill>
                  <a:srgbClr val="000000"/>
                </a:solidFill>
                <a:latin typeface="Times New Roman" pitchFamily="18" charset="0"/>
                <a:cs typeface="Times New Roman" pitchFamily="18" charset="0"/>
              </a:rPr>
              <a:t>Josephu </a:t>
            </a:r>
            <a:r>
              <a:rPr lang="zh-CN" altLang="en-US" sz="1600">
                <a:solidFill>
                  <a:srgbClr val="000000"/>
                </a:solidFill>
                <a:latin typeface="Times New Roman" pitchFamily="18" charset="0"/>
                <a:cs typeface="Times New Roman" pitchFamily="18" charset="0"/>
              </a:rPr>
              <a:t>问题：先构成一个有</a:t>
            </a:r>
            <a:r>
              <a:rPr lang="en-US" altLang="zh-CN" sz="1600">
                <a:solidFill>
                  <a:srgbClr val="000000"/>
                </a:solidFill>
                <a:latin typeface="Times New Roman" pitchFamily="18" charset="0"/>
                <a:cs typeface="Times New Roman" pitchFamily="18" charset="0"/>
              </a:rPr>
              <a:t>n</a:t>
            </a:r>
            <a:r>
              <a:rPr lang="zh-CN" altLang="en-US" sz="1600">
                <a:solidFill>
                  <a:srgbClr val="000000"/>
                </a:solidFill>
                <a:latin typeface="Times New Roman" pitchFamily="18" charset="0"/>
                <a:cs typeface="Times New Roman" pitchFamily="18" charset="0"/>
              </a:rPr>
              <a:t>个结点的单循环链表（</a:t>
            </a:r>
            <a:r>
              <a:rPr lang="zh-CN" altLang="en-US" sz="1600" b="1">
                <a:solidFill>
                  <a:srgbClr val="000000"/>
                </a:solidFill>
                <a:latin typeface="Times New Roman" pitchFamily="18" charset="0"/>
                <a:cs typeface="Times New Roman" pitchFamily="18" charset="0"/>
              </a:rPr>
              <a:t>单向环形链表</a:t>
            </a:r>
            <a:r>
              <a:rPr lang="zh-CN" altLang="en-US" sz="1600">
                <a:solidFill>
                  <a:srgbClr val="000000"/>
                </a:solidFill>
                <a:latin typeface="Times New Roman" pitchFamily="18" charset="0"/>
                <a:cs typeface="Times New Roman" pitchFamily="18" charset="0"/>
              </a:rPr>
              <a:t>），然后由</a:t>
            </a:r>
            <a:r>
              <a:rPr lang="en-US" altLang="zh-CN" sz="1600">
                <a:solidFill>
                  <a:srgbClr val="000000"/>
                </a:solidFill>
                <a:latin typeface="Times New Roman" pitchFamily="18" charset="0"/>
                <a:cs typeface="Times New Roman" pitchFamily="18" charset="0"/>
              </a:rPr>
              <a:t>k</a:t>
            </a:r>
            <a:r>
              <a:rPr lang="zh-CN" altLang="en-US" sz="1600">
                <a:solidFill>
                  <a:srgbClr val="000000"/>
                </a:solidFill>
                <a:latin typeface="Times New Roman" pitchFamily="18" charset="0"/>
                <a:cs typeface="Times New Roman" pitchFamily="18" charset="0"/>
              </a:rPr>
              <a:t>结点起从</a:t>
            </a:r>
            <a:r>
              <a:rPr lang="en-US" altLang="zh-CN" sz="1600">
                <a:solidFill>
                  <a:srgbClr val="000000"/>
                </a:solidFill>
                <a:latin typeface="Times New Roman" pitchFamily="18" charset="0"/>
                <a:cs typeface="Times New Roman" pitchFamily="18" charset="0"/>
              </a:rPr>
              <a:t>1</a:t>
            </a:r>
            <a:r>
              <a:rPr lang="zh-CN" altLang="en-US" sz="1600">
                <a:solidFill>
                  <a:srgbClr val="000000"/>
                </a:solidFill>
                <a:latin typeface="Times New Roman" pitchFamily="18" charset="0"/>
                <a:cs typeface="Times New Roman" pitchFamily="18" charset="0"/>
              </a:rPr>
              <a:t>开始计数，计到</a:t>
            </a:r>
            <a:r>
              <a:rPr lang="en-US" altLang="zh-CN" sz="1600">
                <a:solidFill>
                  <a:srgbClr val="000000"/>
                </a:solidFill>
                <a:latin typeface="Times New Roman" pitchFamily="18" charset="0"/>
                <a:cs typeface="Times New Roman" pitchFamily="18" charset="0"/>
              </a:rPr>
              <a:t>m</a:t>
            </a:r>
            <a:r>
              <a:rPr lang="zh-CN" altLang="en-US" sz="1600">
                <a:solidFill>
                  <a:srgbClr val="000000"/>
                </a:solidFill>
                <a:latin typeface="Times New Roman" pitchFamily="18" charset="0"/>
                <a:cs typeface="Times New Roman" pitchFamily="18" charset="0"/>
              </a:rPr>
              <a:t>时，对应结点从链表中删除，然后再从被删除结点的下一个结点又从</a:t>
            </a:r>
            <a:r>
              <a:rPr lang="en-US" altLang="zh-CN" sz="1600">
                <a:solidFill>
                  <a:srgbClr val="000000"/>
                </a:solidFill>
                <a:latin typeface="Times New Roman" pitchFamily="18" charset="0"/>
                <a:cs typeface="Times New Roman" pitchFamily="18" charset="0"/>
              </a:rPr>
              <a:t>1</a:t>
            </a:r>
            <a:r>
              <a:rPr lang="zh-CN" altLang="en-US" sz="1600">
                <a:solidFill>
                  <a:srgbClr val="000000"/>
                </a:solidFill>
                <a:latin typeface="Times New Roman" pitchFamily="18" charset="0"/>
                <a:cs typeface="Times New Roman" pitchFamily="18" charset="0"/>
              </a:rPr>
              <a:t>开始计数，直到最后一个结点从链表中删除算法结束。</a:t>
            </a:r>
          </a:p>
        </p:txBody>
      </p:sp>
      <p:pic>
        <p:nvPicPr>
          <p:cNvPr id="4"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4013" y="3900695"/>
            <a:ext cx="3999890" cy="16561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78328688"/>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顺序存储二叉树</a:t>
            </a:r>
            <a:endParaRPr lang="en-US" altLang="zh-CN" sz="2200" b="1"/>
          </a:p>
        </p:txBody>
      </p:sp>
      <p:sp>
        <p:nvSpPr>
          <p:cNvPr id="2" name="TextBox 1"/>
          <p:cNvSpPr txBox="1"/>
          <p:nvPr/>
        </p:nvSpPr>
        <p:spPr>
          <a:xfrm>
            <a:off x="665981" y="1224111"/>
            <a:ext cx="8064896" cy="3724096"/>
          </a:xfrm>
          <a:prstGeom prst="rect">
            <a:avLst/>
          </a:prstGeom>
          <a:noFill/>
        </p:spPr>
        <p:txBody>
          <a:bodyPr wrap="square" rtlCol="0">
            <a:spAutoFit/>
          </a:bodyPr>
          <a:lstStyle/>
          <a:p>
            <a:r>
              <a:rPr lang="zh-CN" altLang="en-US" sz="2000" b="1">
                <a:solidFill>
                  <a:srgbClr val="0070C0"/>
                </a:solidFill>
              </a:rPr>
              <a:t>顺序存储二叉树的概念</a:t>
            </a:r>
            <a:endParaRPr lang="en-US" altLang="zh-CN"/>
          </a:p>
          <a:p>
            <a:endParaRPr lang="en-US" altLang="zh-CN"/>
          </a:p>
          <a:p>
            <a:endParaRPr lang="en-US" altLang="zh-CN"/>
          </a:p>
          <a:p>
            <a:pPr marL="285750" indent="-285750">
              <a:buFont typeface="Wingdings" pitchFamily="2" charset="2"/>
              <a:buChar char="Ø"/>
            </a:pPr>
            <a:r>
              <a:rPr lang="zh-CN" altLang="en-US"/>
              <a:t>顺序存储二叉树的</a:t>
            </a:r>
            <a:r>
              <a:rPr lang="zh-CN" altLang="en-US" b="1"/>
              <a:t>特点</a:t>
            </a:r>
            <a:r>
              <a:rPr lang="en-US" altLang="zh-CN"/>
              <a:t>:</a:t>
            </a:r>
          </a:p>
          <a:p>
            <a:endParaRPr lang="en-US" altLang="zh-CN"/>
          </a:p>
          <a:p>
            <a:pPr marL="342900" indent="-342900">
              <a:buAutoNum type="arabicParenR"/>
            </a:pPr>
            <a:r>
              <a:rPr lang="zh-CN" altLang="en-US"/>
              <a:t>顺序二叉树通常只考虑完全二叉树</a:t>
            </a:r>
            <a:endParaRPr lang="en-US" altLang="zh-CN"/>
          </a:p>
          <a:p>
            <a:pPr marL="342900" indent="-342900">
              <a:buAutoNum type="arabicParenR"/>
            </a:pPr>
            <a:r>
              <a:rPr lang="zh-CN" altLang="en-US"/>
              <a:t>第</a:t>
            </a:r>
            <a:r>
              <a:rPr lang="en-US" altLang="zh-CN"/>
              <a:t>n</a:t>
            </a:r>
            <a:r>
              <a:rPr lang="zh-CN" altLang="en-US"/>
              <a:t>个元素的左子节点为  </a:t>
            </a:r>
            <a:r>
              <a:rPr lang="en-US" altLang="zh-CN"/>
              <a:t>2 * n + 1 </a:t>
            </a:r>
          </a:p>
          <a:p>
            <a:pPr marL="342900" indent="-342900">
              <a:buAutoNum type="arabicParenR"/>
            </a:pPr>
            <a:r>
              <a:rPr lang="zh-CN" altLang="en-US"/>
              <a:t>第</a:t>
            </a:r>
            <a:r>
              <a:rPr lang="en-US" altLang="zh-CN"/>
              <a:t>n</a:t>
            </a:r>
            <a:r>
              <a:rPr lang="zh-CN" altLang="en-US"/>
              <a:t>个元素的右子节点为  </a:t>
            </a:r>
            <a:r>
              <a:rPr lang="en-US" altLang="zh-CN"/>
              <a:t>2 * n + 2</a:t>
            </a:r>
          </a:p>
          <a:p>
            <a:pPr marL="342900" indent="-342900">
              <a:buAutoNum type="arabicParenR"/>
            </a:pPr>
            <a:r>
              <a:rPr lang="zh-CN" altLang="en-US"/>
              <a:t>第</a:t>
            </a:r>
            <a:r>
              <a:rPr lang="en-US" altLang="zh-CN"/>
              <a:t>n</a:t>
            </a:r>
            <a:r>
              <a:rPr lang="zh-CN" altLang="en-US"/>
              <a:t>个元素的父节点为  </a:t>
            </a:r>
            <a:r>
              <a:rPr lang="en-US" altLang="zh-CN"/>
              <a:t>(n-1) / 2</a:t>
            </a:r>
          </a:p>
          <a:p>
            <a:pPr marL="342900" indent="-342900">
              <a:buAutoNum type="arabicParenR"/>
            </a:pPr>
            <a:endParaRPr lang="en-US" altLang="zh-CN"/>
          </a:p>
          <a:p>
            <a:pPr marL="342900" indent="-342900">
              <a:buAutoNum type="arabicParenR"/>
            </a:pPr>
            <a:r>
              <a:rPr lang="en-US" altLang="zh-CN"/>
              <a:t>n : </a:t>
            </a:r>
            <a:r>
              <a:rPr lang="zh-CN" altLang="en-US"/>
              <a:t>表示二叉树中的第几个元素</a:t>
            </a:r>
            <a:r>
              <a:rPr lang="en-US" altLang="zh-CN"/>
              <a:t>(</a:t>
            </a:r>
            <a:r>
              <a:rPr lang="zh-CN" altLang="en-US"/>
              <a:t>按</a:t>
            </a:r>
            <a:r>
              <a:rPr lang="en-US" altLang="zh-CN"/>
              <a:t>0</a:t>
            </a:r>
            <a:r>
              <a:rPr lang="zh-CN" altLang="en-US"/>
              <a:t>开始编号</a:t>
            </a:r>
            <a:br>
              <a:rPr lang="en-US" altLang="zh-CN"/>
            </a:br>
            <a:r>
              <a:rPr lang="zh-CN" altLang="en-US"/>
              <a:t>如图所示</a:t>
            </a:r>
            <a:r>
              <a:rPr lang="en-US" altLang="zh-CN"/>
              <a:t>)</a:t>
            </a:r>
          </a:p>
          <a:p>
            <a:endParaRPr lang="zh-CN" altLang="en-US"/>
          </a:p>
        </p:txBody>
      </p:sp>
      <p:pic>
        <p:nvPicPr>
          <p:cNvPr id="286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78896" y="1563089"/>
            <a:ext cx="2751981" cy="3108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3" name="对象 2"/>
          <p:cNvGraphicFramePr>
            <a:graphicFrameLocks noChangeAspect="1"/>
          </p:cNvGraphicFramePr>
          <p:nvPr>
            <p:extLst>
              <p:ext uri="{D42A27DB-BD31-4B8C-83A1-F6EECF244321}">
                <p14:modId xmlns:p14="http://schemas.microsoft.com/office/powerpoint/2010/main" val="4120941715"/>
              </p:ext>
            </p:extLst>
          </p:nvPr>
        </p:nvGraphicFramePr>
        <p:xfrm>
          <a:off x="8674035" y="4172260"/>
          <a:ext cx="620611" cy="534680"/>
        </p:xfrm>
        <a:graphic>
          <a:graphicData uri="http://schemas.openxmlformats.org/presentationml/2006/ole">
            <mc:AlternateContent xmlns:mc="http://schemas.openxmlformats.org/markup-compatibility/2006">
              <mc:Choice xmlns:v="urn:schemas-microsoft-com:vml" Requires="v">
                <p:oleObj spid="_x0000_s26834" name="包装程序外壳对象" showAsIcon="1" r:id="rId5" imgW="826200" imgH="711360" progId="Package">
                  <p:embed/>
                </p:oleObj>
              </mc:Choice>
              <mc:Fallback>
                <p:oleObj name="包装程序外壳对象" showAsIcon="1" r:id="rId5" imgW="826200" imgH="711360" progId="Package">
                  <p:embed/>
                  <p:pic>
                    <p:nvPicPr>
                      <p:cNvPr id="0" name=""/>
                      <p:cNvPicPr/>
                      <p:nvPr/>
                    </p:nvPicPr>
                    <p:blipFill>
                      <a:blip r:embed="rId6"/>
                      <a:stretch>
                        <a:fillRect/>
                      </a:stretch>
                    </p:blipFill>
                    <p:spPr>
                      <a:xfrm>
                        <a:off x="8674035" y="4172260"/>
                        <a:ext cx="620611" cy="534680"/>
                      </a:xfrm>
                      <a:prstGeom prst="rect">
                        <a:avLst/>
                      </a:prstGeom>
                    </p:spPr>
                  </p:pic>
                </p:oleObj>
              </mc:Fallback>
            </mc:AlternateContent>
          </a:graphicData>
        </a:graphic>
      </p:graphicFrame>
    </p:spTree>
    <p:extLst>
      <p:ext uri="{BB962C8B-B14F-4D97-AF65-F5344CB8AC3E}">
        <p14:creationId xmlns:p14="http://schemas.microsoft.com/office/powerpoint/2010/main" val="2984643291"/>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顺序存储二叉树</a:t>
            </a:r>
            <a:endParaRPr lang="en-US" altLang="zh-CN" sz="2200" b="1"/>
          </a:p>
        </p:txBody>
      </p:sp>
      <p:sp>
        <p:nvSpPr>
          <p:cNvPr id="2" name="TextBox 1"/>
          <p:cNvSpPr txBox="1"/>
          <p:nvPr/>
        </p:nvSpPr>
        <p:spPr>
          <a:xfrm>
            <a:off x="665981" y="1224111"/>
            <a:ext cx="8064896" cy="3447098"/>
          </a:xfrm>
          <a:prstGeom prst="rect">
            <a:avLst/>
          </a:prstGeom>
          <a:noFill/>
        </p:spPr>
        <p:txBody>
          <a:bodyPr wrap="square" rtlCol="0">
            <a:spAutoFit/>
          </a:bodyPr>
          <a:lstStyle/>
          <a:p>
            <a:r>
              <a:rPr lang="zh-CN" altLang="en-US" sz="2000" b="1">
                <a:solidFill>
                  <a:srgbClr val="0070C0"/>
                </a:solidFill>
              </a:rPr>
              <a:t>顺序存储二叉树遍历</a:t>
            </a:r>
            <a:endParaRPr lang="en-US" altLang="zh-CN"/>
          </a:p>
          <a:p>
            <a:endParaRPr lang="en-US" altLang="zh-CN"/>
          </a:p>
          <a:p>
            <a:r>
              <a:rPr lang="zh-CN" altLang="en-US"/>
              <a:t>需求</a:t>
            </a:r>
            <a:r>
              <a:rPr lang="en-US" altLang="zh-CN"/>
              <a:t>: </a:t>
            </a:r>
            <a:r>
              <a:rPr lang="zh-CN" altLang="en-US"/>
              <a:t>给你一个数组 </a:t>
            </a:r>
            <a:r>
              <a:rPr lang="en-US" altLang="zh-CN" i="1"/>
              <a:t>{</a:t>
            </a:r>
            <a:r>
              <a:rPr lang="en-US" altLang="zh-CN"/>
              <a:t>1,2,3,4,5,6,7}</a:t>
            </a:r>
            <a:r>
              <a:rPr lang="zh-CN" altLang="en-US"/>
              <a:t>，要求以二叉树前序遍历的方式进行遍历。 前序遍历的结果应当为 </a:t>
            </a:r>
            <a:r>
              <a:rPr lang="en-US" altLang="zh-CN"/>
              <a:t>1,2,4,5,3,6,7</a:t>
            </a:r>
          </a:p>
          <a:p>
            <a:endParaRPr lang="en-US" altLang="zh-CN"/>
          </a:p>
          <a:p>
            <a:endParaRPr lang="en-US" altLang="zh-CN"/>
          </a:p>
          <a:p>
            <a:endParaRPr lang="en-US" altLang="zh-CN"/>
          </a:p>
          <a:p>
            <a:endParaRPr lang="en-US" altLang="zh-CN"/>
          </a:p>
          <a:p>
            <a:r>
              <a:rPr lang="zh-CN" altLang="en-US"/>
              <a:t>课后练习：请同学们完</a:t>
            </a:r>
            <a:br>
              <a:rPr lang="en-US" altLang="zh-CN"/>
            </a:br>
            <a:r>
              <a:rPr lang="zh-CN" altLang="en-US"/>
              <a:t>成对数组以二叉树中序，</a:t>
            </a:r>
            <a:br>
              <a:rPr lang="en-US" altLang="zh-CN"/>
            </a:br>
            <a:r>
              <a:rPr lang="zh-CN" altLang="en-US"/>
              <a:t>后序遍历方式的代码</a:t>
            </a:r>
            <a:r>
              <a:rPr lang="en-US" altLang="zh-CN"/>
              <a:t>.</a:t>
            </a:r>
          </a:p>
          <a:p>
            <a:endParaRPr lang="zh-CN" altLang="en-US"/>
          </a:p>
        </p:txBody>
      </p:sp>
      <p:sp>
        <p:nvSpPr>
          <p:cNvPr id="3" name="TextBox 2"/>
          <p:cNvSpPr txBox="1"/>
          <p:nvPr/>
        </p:nvSpPr>
        <p:spPr>
          <a:xfrm>
            <a:off x="5490517" y="2160215"/>
            <a:ext cx="3951723" cy="3477875"/>
          </a:xfrm>
          <a:prstGeom prst="rect">
            <a:avLst/>
          </a:prstGeom>
          <a:noFill/>
        </p:spPr>
        <p:txBody>
          <a:bodyPr wrap="none" rtlCol="0">
            <a:spAutoFit/>
          </a:bodyPr>
          <a:lstStyle/>
          <a:p>
            <a:r>
              <a:rPr lang="en-US" altLang="zh-CN" sz="1100" b="1">
                <a:latin typeface="Arial" pitchFamily="34" charset="0"/>
                <a:cs typeface="Arial" pitchFamily="34" charset="0"/>
              </a:rPr>
              <a:t>class ArrayBinaryTree {</a:t>
            </a:r>
          </a:p>
          <a:p>
            <a:endParaRPr lang="zh-CN" altLang="en-US" sz="1100" b="1">
              <a:latin typeface="Arial" pitchFamily="34" charset="0"/>
              <a:cs typeface="Arial" pitchFamily="34" charset="0"/>
            </a:endParaRPr>
          </a:p>
          <a:p>
            <a:r>
              <a:rPr lang="en-US" altLang="zh-CN" sz="1100" b="1">
                <a:latin typeface="Arial" pitchFamily="34" charset="0"/>
                <a:cs typeface="Arial" pitchFamily="34" charset="0"/>
              </a:rPr>
              <a:t>private int[] arr;</a:t>
            </a:r>
            <a:endParaRPr lang="zh-CN" altLang="en-US" sz="1100" b="1">
              <a:latin typeface="Arial" pitchFamily="34" charset="0"/>
              <a:cs typeface="Arial" pitchFamily="34" charset="0"/>
            </a:endParaRPr>
          </a:p>
          <a:p>
            <a:r>
              <a:rPr lang="en-US" altLang="zh-CN" sz="1100" b="1">
                <a:latin typeface="Arial" pitchFamily="34" charset="0"/>
                <a:cs typeface="Arial" pitchFamily="34" charset="0"/>
              </a:rPr>
              <a:t>public ArrayBinaryTree(int[] arr) {</a:t>
            </a:r>
          </a:p>
          <a:p>
            <a:r>
              <a:rPr lang="en-US" altLang="zh-CN" sz="1100" b="1">
                <a:latin typeface="Arial" pitchFamily="34" charset="0"/>
                <a:cs typeface="Arial" pitchFamily="34" charset="0"/>
              </a:rPr>
              <a:t>this.arr = arr;}</a:t>
            </a:r>
            <a:endParaRPr lang="zh-CN" altLang="en-US" sz="1100" b="1">
              <a:latin typeface="Arial" pitchFamily="34" charset="0"/>
              <a:cs typeface="Arial" pitchFamily="34" charset="0"/>
            </a:endParaRPr>
          </a:p>
          <a:p>
            <a:endParaRPr lang="zh-CN" altLang="en-US" sz="1100" b="1">
              <a:latin typeface="Arial" pitchFamily="34" charset="0"/>
              <a:cs typeface="Arial" pitchFamily="34" charset="0"/>
            </a:endParaRPr>
          </a:p>
          <a:p>
            <a:r>
              <a:rPr lang="en-US" altLang="zh-CN" sz="1100" b="1">
                <a:latin typeface="Arial" pitchFamily="34" charset="0"/>
                <a:cs typeface="Arial" pitchFamily="34" charset="0"/>
              </a:rPr>
              <a:t>public void preOrder() {</a:t>
            </a:r>
          </a:p>
          <a:p>
            <a:r>
              <a:rPr lang="en-US" altLang="zh-CN" sz="1100" b="1">
                <a:latin typeface="Arial" pitchFamily="34" charset="0"/>
                <a:cs typeface="Arial" pitchFamily="34" charset="0"/>
              </a:rPr>
              <a:t>this.preOrder(0);}</a:t>
            </a:r>
          </a:p>
          <a:p>
            <a:endParaRPr lang="zh-CN" altLang="en-US" sz="1100" b="1">
              <a:latin typeface="Arial" pitchFamily="34" charset="0"/>
              <a:cs typeface="Arial" pitchFamily="34" charset="0"/>
            </a:endParaRPr>
          </a:p>
          <a:p>
            <a:r>
              <a:rPr lang="en-US" altLang="zh-CN" sz="1100" b="1">
                <a:latin typeface="Arial" pitchFamily="34" charset="0"/>
                <a:cs typeface="Arial" pitchFamily="34" charset="0"/>
              </a:rPr>
              <a:t>public void preOrder(int index) {</a:t>
            </a:r>
          </a:p>
          <a:p>
            <a:r>
              <a:rPr lang="en-US" altLang="zh-CN" sz="1100" b="1">
                <a:latin typeface="Arial" pitchFamily="34" charset="0"/>
                <a:cs typeface="Arial" pitchFamily="34" charset="0"/>
              </a:rPr>
              <a:t>if (arr == null || arr.length == 0) {</a:t>
            </a:r>
          </a:p>
          <a:p>
            <a:r>
              <a:rPr lang="en-US" altLang="zh-CN" sz="1100" b="1">
                <a:latin typeface="Arial" pitchFamily="34" charset="0"/>
                <a:cs typeface="Arial" pitchFamily="34" charset="0"/>
              </a:rPr>
              <a:t>System.</a:t>
            </a:r>
            <a:r>
              <a:rPr lang="en-US" altLang="zh-CN" sz="1100" b="1" i="1">
                <a:latin typeface="Arial" pitchFamily="34" charset="0"/>
                <a:cs typeface="Arial" pitchFamily="34" charset="0"/>
              </a:rPr>
              <a:t>out.println("</a:t>
            </a:r>
            <a:r>
              <a:rPr lang="zh-CN" altLang="en-US" sz="1100" b="1" i="1">
                <a:latin typeface="Arial" pitchFamily="34" charset="0"/>
                <a:cs typeface="Arial" pitchFamily="34" charset="0"/>
              </a:rPr>
              <a:t>数组为空，不能按照二叉树前序遍历</a:t>
            </a:r>
            <a:r>
              <a:rPr lang="en-US" altLang="zh-CN" sz="1100" b="1" i="1">
                <a:latin typeface="Arial" pitchFamily="34" charset="0"/>
                <a:cs typeface="Arial" pitchFamily="34" charset="0"/>
              </a:rPr>
              <a:t>");</a:t>
            </a:r>
          </a:p>
          <a:p>
            <a:r>
              <a:rPr lang="en-US" altLang="zh-CN" sz="1100" b="1">
                <a:latin typeface="Arial" pitchFamily="34" charset="0"/>
                <a:cs typeface="Arial" pitchFamily="34" charset="0"/>
              </a:rPr>
              <a:t>}</a:t>
            </a:r>
          </a:p>
          <a:p>
            <a:r>
              <a:rPr lang="en-US" altLang="zh-CN" sz="1100" b="1">
                <a:latin typeface="Arial" pitchFamily="34" charset="0"/>
                <a:cs typeface="Arial" pitchFamily="34" charset="0"/>
              </a:rPr>
              <a:t>System.</a:t>
            </a:r>
            <a:r>
              <a:rPr lang="en-US" altLang="zh-CN" sz="1100" b="1" i="1">
                <a:latin typeface="Arial" pitchFamily="34" charset="0"/>
                <a:cs typeface="Arial" pitchFamily="34" charset="0"/>
              </a:rPr>
              <a:t>out.println(arr[index]);</a:t>
            </a:r>
            <a:endParaRPr lang="zh-CN" altLang="en-US" sz="1100" b="1">
              <a:latin typeface="Arial" pitchFamily="34" charset="0"/>
              <a:cs typeface="Arial" pitchFamily="34" charset="0"/>
            </a:endParaRPr>
          </a:p>
          <a:p>
            <a:r>
              <a:rPr lang="en-US" altLang="zh-CN" sz="1100" b="1">
                <a:latin typeface="Arial" pitchFamily="34" charset="0"/>
                <a:cs typeface="Arial" pitchFamily="34" charset="0"/>
              </a:rPr>
              <a:t>if ((index * 2 + 1) &lt; arr.length) {</a:t>
            </a:r>
          </a:p>
          <a:p>
            <a:r>
              <a:rPr lang="en-US" altLang="zh-CN" sz="1100" b="1">
                <a:latin typeface="Arial" pitchFamily="34" charset="0"/>
                <a:cs typeface="Arial" pitchFamily="34" charset="0"/>
              </a:rPr>
              <a:t>preOrder(index * 2 + 1);</a:t>
            </a:r>
          </a:p>
          <a:p>
            <a:r>
              <a:rPr lang="en-US" altLang="zh-CN" sz="1100" b="1">
                <a:latin typeface="Arial" pitchFamily="34" charset="0"/>
                <a:cs typeface="Arial" pitchFamily="34" charset="0"/>
              </a:rPr>
              <a:t>}</a:t>
            </a:r>
            <a:endParaRPr lang="zh-CN" altLang="en-US" sz="1100" b="1">
              <a:latin typeface="Arial" pitchFamily="34" charset="0"/>
              <a:cs typeface="Arial" pitchFamily="34" charset="0"/>
            </a:endParaRPr>
          </a:p>
          <a:p>
            <a:r>
              <a:rPr lang="en-US" altLang="zh-CN" sz="1100" b="1">
                <a:latin typeface="Arial" pitchFamily="34" charset="0"/>
                <a:cs typeface="Arial" pitchFamily="34" charset="0"/>
              </a:rPr>
              <a:t>if ((index * 2 + 2) &lt; arr.length) {</a:t>
            </a:r>
          </a:p>
          <a:p>
            <a:r>
              <a:rPr lang="en-US" altLang="zh-CN" sz="1100" b="1">
                <a:latin typeface="Arial" pitchFamily="34" charset="0"/>
                <a:cs typeface="Arial" pitchFamily="34" charset="0"/>
              </a:rPr>
              <a:t>preOrder(index * 2 + 2);</a:t>
            </a:r>
          </a:p>
          <a:p>
            <a:r>
              <a:rPr lang="en-US" altLang="zh-CN" sz="1100" b="1">
                <a:latin typeface="Arial" pitchFamily="34" charset="0"/>
                <a:cs typeface="Arial" pitchFamily="34" charset="0"/>
              </a:rPr>
              <a:t>}}}</a:t>
            </a:r>
            <a:endParaRPr lang="zh-CN" altLang="en-US" sz="1100" b="1">
              <a:latin typeface="Arial" pitchFamily="34" charset="0"/>
              <a:cs typeface="Arial" pitchFamily="34" charset="0"/>
            </a:endParaRPr>
          </a:p>
        </p:txBody>
      </p:sp>
    </p:spTree>
    <p:extLst>
      <p:ext uri="{BB962C8B-B14F-4D97-AF65-F5344CB8AC3E}">
        <p14:creationId xmlns:p14="http://schemas.microsoft.com/office/powerpoint/2010/main" val="323756959"/>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顺序存储二叉树</a:t>
            </a:r>
            <a:endParaRPr lang="en-US" altLang="zh-CN" sz="2200" b="1"/>
          </a:p>
        </p:txBody>
      </p:sp>
      <p:sp>
        <p:nvSpPr>
          <p:cNvPr id="2" name="TextBox 1"/>
          <p:cNvSpPr txBox="1"/>
          <p:nvPr/>
        </p:nvSpPr>
        <p:spPr>
          <a:xfrm>
            <a:off x="665981" y="1224111"/>
            <a:ext cx="8064896" cy="2339102"/>
          </a:xfrm>
          <a:prstGeom prst="rect">
            <a:avLst/>
          </a:prstGeom>
          <a:noFill/>
        </p:spPr>
        <p:txBody>
          <a:bodyPr wrap="square" rtlCol="0">
            <a:spAutoFit/>
          </a:bodyPr>
          <a:lstStyle/>
          <a:p>
            <a:r>
              <a:rPr lang="zh-CN" altLang="en-US" sz="2000" b="1">
                <a:solidFill>
                  <a:srgbClr val="0070C0"/>
                </a:solidFill>
              </a:rPr>
              <a:t>顺序存储二叉树应用实例</a:t>
            </a:r>
            <a:endParaRPr lang="en-US" altLang="zh-CN"/>
          </a:p>
          <a:p>
            <a:endParaRPr lang="en-US" altLang="zh-CN"/>
          </a:p>
          <a:p>
            <a:r>
              <a:rPr lang="zh-CN" altLang="en-US"/>
              <a:t>八大排序算法中的</a:t>
            </a:r>
            <a:r>
              <a:rPr lang="zh-CN" altLang="en-US" b="1"/>
              <a:t>堆排序</a:t>
            </a:r>
            <a:r>
              <a:rPr lang="zh-CN" altLang="en-US"/>
              <a:t>，就会使用到顺序存储二叉树， 关于堆排序，我们放在</a:t>
            </a:r>
            <a:r>
              <a:rPr lang="en-US" altLang="zh-CN"/>
              <a:t>&lt;&lt;</a:t>
            </a:r>
            <a:r>
              <a:rPr lang="zh-CN" altLang="en-US"/>
              <a:t>树结构实际应用</a:t>
            </a:r>
            <a:r>
              <a:rPr lang="en-US" altLang="zh-CN"/>
              <a:t>&gt;&gt; </a:t>
            </a:r>
            <a:r>
              <a:rPr lang="zh-CN" altLang="en-US"/>
              <a:t>章节讲解。</a:t>
            </a:r>
            <a:endParaRPr lang="en-US" altLang="zh-CN"/>
          </a:p>
          <a:p>
            <a:endParaRPr lang="en-US" altLang="zh-CN"/>
          </a:p>
          <a:p>
            <a:endParaRPr lang="en-US" altLang="zh-CN"/>
          </a:p>
          <a:p>
            <a:endParaRPr lang="en-US" altLang="zh-CN"/>
          </a:p>
          <a:p>
            <a:endParaRPr lang="zh-CN" altLang="en-US"/>
          </a:p>
        </p:txBody>
      </p:sp>
    </p:spTree>
    <p:extLst>
      <p:ext uri="{BB962C8B-B14F-4D97-AF65-F5344CB8AC3E}">
        <p14:creationId xmlns:p14="http://schemas.microsoft.com/office/powerpoint/2010/main" val="642421683"/>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线索化二叉树</a:t>
            </a:r>
            <a:endParaRPr lang="en-US" altLang="zh-CN" sz="2200" b="1"/>
          </a:p>
        </p:txBody>
      </p:sp>
      <p:sp>
        <p:nvSpPr>
          <p:cNvPr id="2" name="TextBox 1"/>
          <p:cNvSpPr txBox="1"/>
          <p:nvPr/>
        </p:nvSpPr>
        <p:spPr>
          <a:xfrm>
            <a:off x="665981" y="1224111"/>
            <a:ext cx="8064896" cy="3447098"/>
          </a:xfrm>
          <a:prstGeom prst="rect">
            <a:avLst/>
          </a:prstGeom>
          <a:noFill/>
        </p:spPr>
        <p:txBody>
          <a:bodyPr wrap="square" rtlCol="0">
            <a:spAutoFit/>
          </a:bodyPr>
          <a:lstStyle/>
          <a:p>
            <a:r>
              <a:rPr lang="zh-CN" altLang="en-US" sz="2000" b="1">
                <a:solidFill>
                  <a:srgbClr val="0070C0"/>
                </a:solidFill>
              </a:rPr>
              <a:t>先看一个问题</a:t>
            </a:r>
            <a:endParaRPr lang="en-US" altLang="zh-CN"/>
          </a:p>
          <a:p>
            <a:endParaRPr lang="en-US" altLang="zh-CN"/>
          </a:p>
          <a:p>
            <a:r>
              <a:rPr lang="zh-CN" altLang="en-US"/>
              <a:t>将数列 </a:t>
            </a:r>
            <a:r>
              <a:rPr lang="en-US" altLang="zh-CN"/>
              <a:t>{1, 3, 6, 8, 10, 14  } </a:t>
            </a:r>
            <a:r>
              <a:rPr lang="zh-CN" altLang="en-US"/>
              <a:t>构建成一颗二叉树</a:t>
            </a:r>
            <a:r>
              <a:rPr lang="en-US" altLang="zh-CN"/>
              <a:t>.  n+1=7</a:t>
            </a:r>
          </a:p>
          <a:p>
            <a:endParaRPr lang="en-US" altLang="zh-CN"/>
          </a:p>
          <a:p>
            <a:endParaRPr lang="en-US" altLang="zh-CN"/>
          </a:p>
          <a:p>
            <a:endParaRPr lang="en-US" altLang="zh-CN"/>
          </a:p>
          <a:p>
            <a:endParaRPr lang="en-US" altLang="zh-CN"/>
          </a:p>
          <a:p>
            <a:endParaRPr lang="en-US" altLang="zh-CN"/>
          </a:p>
          <a:p>
            <a:endParaRPr lang="en-US" altLang="zh-CN"/>
          </a:p>
          <a:p>
            <a:endParaRPr lang="en-US" altLang="zh-CN"/>
          </a:p>
          <a:p>
            <a:endParaRPr lang="en-US" altLang="zh-CN"/>
          </a:p>
          <a:p>
            <a:endParaRPr lang="zh-CN" altLang="en-US"/>
          </a:p>
        </p:txBody>
      </p:sp>
      <p:sp>
        <p:nvSpPr>
          <p:cNvPr id="5" name="圆角矩形 4"/>
          <p:cNvSpPr/>
          <p:nvPr/>
        </p:nvSpPr>
        <p:spPr>
          <a:xfrm>
            <a:off x="2380431" y="2528614"/>
            <a:ext cx="809625" cy="2667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zh-CN" sz="1100"/>
              <a:t>    |1 |</a:t>
            </a:r>
            <a:endParaRPr lang="zh-CN" altLang="en-US" sz="1100"/>
          </a:p>
        </p:txBody>
      </p:sp>
      <p:sp>
        <p:nvSpPr>
          <p:cNvPr id="6" name="圆角矩形 5"/>
          <p:cNvSpPr/>
          <p:nvPr/>
        </p:nvSpPr>
        <p:spPr>
          <a:xfrm>
            <a:off x="1637481" y="3204889"/>
            <a:ext cx="809625" cy="2667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zh-CN" sz="1100"/>
              <a:t>    |3 |</a:t>
            </a:r>
            <a:endParaRPr lang="zh-CN" altLang="en-US" sz="1100"/>
          </a:p>
        </p:txBody>
      </p:sp>
      <p:sp>
        <p:nvSpPr>
          <p:cNvPr id="8" name="圆角矩形 7"/>
          <p:cNvSpPr/>
          <p:nvPr/>
        </p:nvSpPr>
        <p:spPr>
          <a:xfrm>
            <a:off x="3456756" y="3233464"/>
            <a:ext cx="809625" cy="2667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zh-CN" sz="1100"/>
              <a:t>    |6 |</a:t>
            </a:r>
            <a:endParaRPr lang="zh-CN" altLang="en-US" sz="1100"/>
          </a:p>
        </p:txBody>
      </p:sp>
      <p:cxnSp>
        <p:nvCxnSpPr>
          <p:cNvPr id="9" name="曲线连接符 8"/>
          <p:cNvCxnSpPr>
            <a:stCxn id="5" idx="1"/>
          </p:cNvCxnSpPr>
          <p:nvPr/>
        </p:nvCxnSpPr>
        <p:spPr>
          <a:xfrm rot="10800000" flipV="1">
            <a:off x="1913707" y="2661964"/>
            <a:ext cx="466725" cy="495300"/>
          </a:xfrm>
          <a:prstGeom prst="curvedConnector2">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 name="曲线连接符 9"/>
          <p:cNvCxnSpPr>
            <a:stCxn id="5" idx="3"/>
            <a:endCxn id="8" idx="0"/>
          </p:cNvCxnSpPr>
          <p:nvPr/>
        </p:nvCxnSpPr>
        <p:spPr>
          <a:xfrm>
            <a:off x="3190056" y="2661964"/>
            <a:ext cx="671513" cy="571500"/>
          </a:xfrm>
          <a:prstGeom prst="curvedConnector2">
            <a:avLst/>
          </a:prstGeom>
          <a:ln>
            <a:tailEnd type="arrow"/>
          </a:ln>
        </p:spPr>
        <p:style>
          <a:lnRef idx="1">
            <a:schemeClr val="accent1"/>
          </a:lnRef>
          <a:fillRef idx="0">
            <a:schemeClr val="accent1"/>
          </a:fillRef>
          <a:effectRef idx="0">
            <a:schemeClr val="accent1"/>
          </a:effectRef>
          <a:fontRef idx="minor">
            <a:schemeClr val="tx1"/>
          </a:fontRef>
        </p:style>
      </p:cxnSp>
      <p:sp>
        <p:nvSpPr>
          <p:cNvPr id="11" name="圆角矩形 10"/>
          <p:cNvSpPr/>
          <p:nvPr/>
        </p:nvSpPr>
        <p:spPr>
          <a:xfrm>
            <a:off x="932631" y="3900214"/>
            <a:ext cx="809625" cy="2667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zh-CN" sz="1100"/>
              <a:t>    |8 |</a:t>
            </a:r>
            <a:endParaRPr lang="zh-CN" altLang="en-US" sz="1100"/>
          </a:p>
        </p:txBody>
      </p:sp>
      <p:cxnSp>
        <p:nvCxnSpPr>
          <p:cNvPr id="12" name="曲线连接符 11"/>
          <p:cNvCxnSpPr>
            <a:stCxn id="6" idx="1"/>
            <a:endCxn id="11" idx="0"/>
          </p:cNvCxnSpPr>
          <p:nvPr/>
        </p:nvCxnSpPr>
        <p:spPr>
          <a:xfrm rot="10800000" flipV="1">
            <a:off x="1337445" y="3338238"/>
            <a:ext cx="300037" cy="561975"/>
          </a:xfrm>
          <a:prstGeom prst="curvedConnector2">
            <a:avLst/>
          </a:prstGeom>
          <a:ln>
            <a:tailEnd type="arrow"/>
          </a:ln>
        </p:spPr>
        <p:style>
          <a:lnRef idx="1">
            <a:schemeClr val="accent1"/>
          </a:lnRef>
          <a:fillRef idx="0">
            <a:schemeClr val="accent1"/>
          </a:fillRef>
          <a:effectRef idx="0">
            <a:schemeClr val="accent1"/>
          </a:effectRef>
          <a:fontRef idx="minor">
            <a:schemeClr val="tx1"/>
          </a:fontRef>
        </p:style>
      </p:cxnSp>
      <p:sp>
        <p:nvSpPr>
          <p:cNvPr id="13" name="圆角矩形 12"/>
          <p:cNvSpPr/>
          <p:nvPr/>
        </p:nvSpPr>
        <p:spPr>
          <a:xfrm>
            <a:off x="2123256" y="3871639"/>
            <a:ext cx="809625" cy="2667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zh-CN" sz="1100"/>
              <a:t>    |10 |</a:t>
            </a:r>
            <a:endParaRPr lang="zh-CN" altLang="en-US" sz="1100"/>
          </a:p>
        </p:txBody>
      </p:sp>
      <p:cxnSp>
        <p:nvCxnSpPr>
          <p:cNvPr id="14" name="曲线连接符 13"/>
          <p:cNvCxnSpPr>
            <a:stCxn id="6" idx="3"/>
            <a:endCxn id="13" idx="0"/>
          </p:cNvCxnSpPr>
          <p:nvPr/>
        </p:nvCxnSpPr>
        <p:spPr>
          <a:xfrm>
            <a:off x="2447106" y="3338239"/>
            <a:ext cx="80963" cy="533400"/>
          </a:xfrm>
          <a:prstGeom prst="curvedConnector2">
            <a:avLst/>
          </a:prstGeom>
          <a:ln>
            <a:tailEnd type="arrow"/>
          </a:ln>
        </p:spPr>
        <p:style>
          <a:lnRef idx="1">
            <a:schemeClr val="accent1"/>
          </a:lnRef>
          <a:fillRef idx="0">
            <a:schemeClr val="accent1"/>
          </a:fillRef>
          <a:effectRef idx="0">
            <a:schemeClr val="accent1"/>
          </a:effectRef>
          <a:fontRef idx="minor">
            <a:schemeClr val="tx1"/>
          </a:fontRef>
        </p:style>
      </p:cxnSp>
      <p:sp>
        <p:nvSpPr>
          <p:cNvPr id="15" name="圆角矩形 14"/>
          <p:cNvSpPr/>
          <p:nvPr/>
        </p:nvSpPr>
        <p:spPr>
          <a:xfrm>
            <a:off x="3247206" y="3909739"/>
            <a:ext cx="809625" cy="2667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zh-CN" sz="1100"/>
              <a:t>    |14 |</a:t>
            </a:r>
            <a:endParaRPr lang="zh-CN" altLang="en-US" sz="1100"/>
          </a:p>
        </p:txBody>
      </p:sp>
      <p:cxnSp>
        <p:nvCxnSpPr>
          <p:cNvPr id="16" name="曲线连接符 15"/>
          <p:cNvCxnSpPr>
            <a:stCxn id="8" idx="1"/>
            <a:endCxn id="15" idx="0"/>
          </p:cNvCxnSpPr>
          <p:nvPr/>
        </p:nvCxnSpPr>
        <p:spPr>
          <a:xfrm rot="10800000" flipH="1" flipV="1">
            <a:off x="3456755" y="3366813"/>
            <a:ext cx="195263" cy="542925"/>
          </a:xfrm>
          <a:prstGeom prst="curvedConnector4">
            <a:avLst>
              <a:gd name="adj1" fmla="val -117073"/>
              <a:gd name="adj2" fmla="val 62281"/>
            </a:avLst>
          </a:prstGeom>
          <a:ln>
            <a:tailEnd type="arrow"/>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841597" y="4412862"/>
            <a:ext cx="7920758" cy="1169551"/>
          </a:xfrm>
          <a:prstGeom prst="rect">
            <a:avLst/>
          </a:prstGeom>
          <a:noFill/>
        </p:spPr>
        <p:txBody>
          <a:bodyPr wrap="none" rtlCol="0">
            <a:spAutoFit/>
          </a:bodyPr>
          <a:lstStyle/>
          <a:p>
            <a:r>
              <a:rPr lang="zh-CN" altLang="en-US" sz="1400"/>
              <a:t>问题分析</a:t>
            </a:r>
            <a:r>
              <a:rPr lang="en-US" altLang="zh-CN" sz="1400"/>
              <a:t>: </a:t>
            </a:r>
          </a:p>
          <a:p>
            <a:pPr marL="342900" indent="-342900">
              <a:buAutoNum type="arabicParenR"/>
            </a:pPr>
            <a:r>
              <a:rPr lang="zh-CN" altLang="en-US" sz="1400"/>
              <a:t>当我们对上面的二叉树进行中序遍历时，数列为 </a:t>
            </a:r>
            <a:r>
              <a:rPr lang="en-US" altLang="zh-CN" sz="1400"/>
              <a:t>{8, 3, 10, 1, 6, 14 }</a:t>
            </a:r>
          </a:p>
          <a:p>
            <a:pPr marL="342900" indent="-342900">
              <a:buAutoNum type="arabicParenR"/>
            </a:pPr>
            <a:r>
              <a:rPr lang="zh-CN" altLang="en-US" sz="1400"/>
              <a:t>但是 </a:t>
            </a:r>
            <a:r>
              <a:rPr lang="en-US" altLang="zh-CN" sz="1400"/>
              <a:t>6, 8, 10, 14 </a:t>
            </a:r>
            <a:r>
              <a:rPr lang="zh-CN" altLang="en-US" sz="1400"/>
              <a:t>这几个节点的 左右指针，并没有完全的利用上</a:t>
            </a:r>
            <a:r>
              <a:rPr lang="en-US" altLang="zh-CN" sz="1400"/>
              <a:t>.</a:t>
            </a:r>
          </a:p>
          <a:p>
            <a:pPr marL="342900" indent="-342900">
              <a:buAutoNum type="arabicParenR"/>
            </a:pPr>
            <a:r>
              <a:rPr lang="zh-CN" altLang="en-US" sz="1400"/>
              <a:t>如果我们希望充分的利用 各个节点的左右指针， 让各个节点可以指向自己的前后节点</a:t>
            </a:r>
            <a:r>
              <a:rPr lang="en-US" altLang="zh-CN" sz="1400"/>
              <a:t>,</a:t>
            </a:r>
            <a:r>
              <a:rPr lang="zh-CN" altLang="en-US" sz="1400"/>
              <a:t>怎么办</a:t>
            </a:r>
            <a:r>
              <a:rPr lang="en-US" altLang="zh-CN" sz="1400"/>
              <a:t>?</a:t>
            </a:r>
          </a:p>
          <a:p>
            <a:pPr marL="342900" indent="-342900">
              <a:buAutoNum type="arabicParenR"/>
            </a:pPr>
            <a:r>
              <a:rPr lang="zh-CN" altLang="en-US" sz="1400"/>
              <a:t>解决方案</a:t>
            </a:r>
            <a:r>
              <a:rPr lang="en-US" altLang="zh-CN" sz="1400"/>
              <a:t>-</a:t>
            </a:r>
            <a:r>
              <a:rPr lang="zh-CN" altLang="en-US" sz="1400"/>
              <a:t>线索二叉树</a:t>
            </a:r>
            <a:endParaRPr lang="en-US" altLang="zh-CN" sz="1400"/>
          </a:p>
        </p:txBody>
      </p:sp>
    </p:spTree>
    <p:extLst>
      <p:ext uri="{BB962C8B-B14F-4D97-AF65-F5344CB8AC3E}">
        <p14:creationId xmlns:p14="http://schemas.microsoft.com/office/powerpoint/2010/main" val="3265512364"/>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线索化二叉树</a:t>
            </a:r>
            <a:endParaRPr lang="en-US" altLang="zh-CN" sz="2200" b="1"/>
          </a:p>
        </p:txBody>
      </p:sp>
      <p:sp>
        <p:nvSpPr>
          <p:cNvPr id="2" name="TextBox 1"/>
          <p:cNvSpPr txBox="1"/>
          <p:nvPr/>
        </p:nvSpPr>
        <p:spPr>
          <a:xfrm>
            <a:off x="665981" y="1224111"/>
            <a:ext cx="8064896" cy="4278094"/>
          </a:xfrm>
          <a:prstGeom prst="rect">
            <a:avLst/>
          </a:prstGeom>
          <a:noFill/>
        </p:spPr>
        <p:txBody>
          <a:bodyPr wrap="square" rtlCol="0">
            <a:spAutoFit/>
          </a:bodyPr>
          <a:lstStyle/>
          <a:p>
            <a:r>
              <a:rPr lang="zh-CN" altLang="en-US" sz="2000" b="1">
                <a:solidFill>
                  <a:srgbClr val="0070C0"/>
                </a:solidFill>
              </a:rPr>
              <a:t>线索二叉树基本介绍</a:t>
            </a:r>
            <a:endParaRPr lang="en-US" altLang="zh-CN"/>
          </a:p>
          <a:p>
            <a:endParaRPr lang="en-US" altLang="zh-CN"/>
          </a:p>
          <a:p>
            <a:pPr marL="342900" indent="-342900">
              <a:buAutoNum type="arabicParenR"/>
            </a:pPr>
            <a:r>
              <a:rPr lang="en-US" altLang="zh-CN"/>
              <a:t>n</a:t>
            </a:r>
            <a:r>
              <a:rPr lang="zh-CN" altLang="en-US"/>
              <a:t>个结点的二叉链表中含有</a:t>
            </a:r>
            <a:r>
              <a:rPr lang="en-US" altLang="zh-CN"/>
              <a:t>n+1  【</a:t>
            </a:r>
            <a:r>
              <a:rPr lang="zh-CN" altLang="en-US"/>
              <a:t>公式 </a:t>
            </a:r>
            <a:r>
              <a:rPr lang="en-US" altLang="zh-CN"/>
              <a:t>2n-(n-1)=n+1】 </a:t>
            </a:r>
            <a:r>
              <a:rPr lang="zh-CN" altLang="en-US"/>
              <a:t>个空指针域。利用二叉链表中的空指针域，存放指向</a:t>
            </a:r>
            <a:r>
              <a:rPr lang="zh-CN" altLang="en-US" b="1">
                <a:solidFill>
                  <a:srgbClr val="0070C0"/>
                </a:solidFill>
              </a:rPr>
              <a:t>该</a:t>
            </a:r>
            <a:r>
              <a:rPr lang="zh-CN" altLang="en-US">
                <a:hlinkClick r:id="rId3"/>
              </a:rPr>
              <a:t>结点</a:t>
            </a:r>
            <a:r>
              <a:rPr lang="zh-CN" altLang="en-US"/>
              <a:t>在</a:t>
            </a:r>
            <a:r>
              <a:rPr lang="zh-CN" altLang="en-US" b="1">
                <a:solidFill>
                  <a:srgbClr val="DA0000"/>
                </a:solidFill>
              </a:rPr>
              <a:t>某种遍历次序</a:t>
            </a:r>
            <a:r>
              <a:rPr lang="zh-CN" altLang="en-US"/>
              <a:t>下的前驱和后继结点的指针（这种附加的指针称为</a:t>
            </a:r>
            <a:r>
              <a:rPr lang="en-US" altLang="zh-CN"/>
              <a:t>"</a:t>
            </a:r>
            <a:r>
              <a:rPr lang="zh-CN" altLang="en-US"/>
              <a:t>线索</a:t>
            </a:r>
            <a:r>
              <a:rPr lang="en-US" altLang="zh-CN"/>
              <a:t>"</a:t>
            </a:r>
            <a:r>
              <a:rPr lang="zh-CN" altLang="en-US"/>
              <a:t>）</a:t>
            </a:r>
            <a:endParaRPr lang="en-US" altLang="zh-CN"/>
          </a:p>
          <a:p>
            <a:pPr marL="342900" indent="-342900">
              <a:buAutoNum type="arabicParenR"/>
            </a:pPr>
            <a:endParaRPr lang="en-US" altLang="zh-CN"/>
          </a:p>
          <a:p>
            <a:pPr marL="342900" indent="-342900">
              <a:buAutoNum type="arabicParenR"/>
            </a:pPr>
            <a:r>
              <a:rPr lang="zh-CN" altLang="en-US"/>
              <a:t>这种加上了线索的二叉链表称为</a:t>
            </a:r>
            <a:r>
              <a:rPr lang="zh-CN" altLang="en-US" b="1"/>
              <a:t>线索链表</a:t>
            </a:r>
            <a:r>
              <a:rPr lang="zh-CN" altLang="en-US"/>
              <a:t>，相应的二叉树称为</a:t>
            </a:r>
            <a:r>
              <a:rPr lang="zh-CN" altLang="en-US" b="1"/>
              <a:t>线索二叉树</a:t>
            </a:r>
            <a:r>
              <a:rPr lang="en-US" altLang="zh-CN" b="1"/>
              <a:t>(Threaded BinaryTree)</a:t>
            </a:r>
            <a:r>
              <a:rPr lang="zh-CN" altLang="en-US"/>
              <a:t>。根据线索性质的不同，线索二叉树可分为</a:t>
            </a:r>
            <a:r>
              <a:rPr lang="zh-CN" altLang="en-US" b="1"/>
              <a:t>前序线索二叉树、中序线索二叉树</a:t>
            </a:r>
            <a:r>
              <a:rPr lang="zh-CN" altLang="en-US"/>
              <a:t>和</a:t>
            </a:r>
            <a:r>
              <a:rPr lang="zh-CN" altLang="en-US" b="1"/>
              <a:t>后序线索二叉树</a:t>
            </a:r>
            <a:r>
              <a:rPr lang="zh-CN" altLang="en-US"/>
              <a:t>三种</a:t>
            </a:r>
            <a:endParaRPr lang="en-US" altLang="zh-CN"/>
          </a:p>
          <a:p>
            <a:pPr marL="342900" indent="-342900">
              <a:buAutoNum type="arabicParenR"/>
            </a:pPr>
            <a:endParaRPr lang="en-US" altLang="zh-CN"/>
          </a:p>
          <a:p>
            <a:pPr marL="342900" indent="-342900">
              <a:buAutoNum type="arabicParenR"/>
            </a:pPr>
            <a:r>
              <a:rPr lang="zh-CN" altLang="en-US"/>
              <a:t>一个结点的前一个结点，称为</a:t>
            </a:r>
            <a:r>
              <a:rPr lang="zh-CN" altLang="en-US" b="1">
                <a:solidFill>
                  <a:srgbClr val="DA0000"/>
                </a:solidFill>
              </a:rPr>
              <a:t>前驱</a:t>
            </a:r>
            <a:r>
              <a:rPr lang="zh-CN" altLang="en-US"/>
              <a:t>结点</a:t>
            </a:r>
            <a:endParaRPr lang="en-US" altLang="zh-CN"/>
          </a:p>
          <a:p>
            <a:pPr marL="342900" indent="-342900">
              <a:buAutoNum type="arabicParenR"/>
            </a:pPr>
            <a:r>
              <a:rPr lang="zh-CN" altLang="en-US"/>
              <a:t>一个结点的后一个结点，称为</a:t>
            </a:r>
            <a:r>
              <a:rPr lang="zh-CN" altLang="en-US" b="1">
                <a:solidFill>
                  <a:srgbClr val="DA0000"/>
                </a:solidFill>
              </a:rPr>
              <a:t>后继</a:t>
            </a:r>
            <a:r>
              <a:rPr lang="zh-CN" altLang="en-US"/>
              <a:t>结点</a:t>
            </a:r>
            <a:endParaRPr lang="en-US" altLang="zh-CN"/>
          </a:p>
          <a:p>
            <a:endParaRPr lang="en-US" altLang="zh-CN"/>
          </a:p>
          <a:p>
            <a:endParaRPr lang="en-US" altLang="zh-CN"/>
          </a:p>
          <a:p>
            <a:endParaRPr lang="zh-CN" altLang="en-US"/>
          </a:p>
        </p:txBody>
      </p:sp>
    </p:spTree>
    <p:extLst>
      <p:ext uri="{BB962C8B-B14F-4D97-AF65-F5344CB8AC3E}">
        <p14:creationId xmlns:p14="http://schemas.microsoft.com/office/powerpoint/2010/main" val="4002353233"/>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线索化二叉树</a:t>
            </a:r>
            <a:endParaRPr lang="en-US" altLang="zh-CN" sz="2200" b="1"/>
          </a:p>
        </p:txBody>
      </p:sp>
      <p:sp>
        <p:nvSpPr>
          <p:cNvPr id="2" name="TextBox 1"/>
          <p:cNvSpPr txBox="1"/>
          <p:nvPr/>
        </p:nvSpPr>
        <p:spPr>
          <a:xfrm>
            <a:off x="665981" y="1224111"/>
            <a:ext cx="8064896" cy="3447098"/>
          </a:xfrm>
          <a:prstGeom prst="rect">
            <a:avLst/>
          </a:prstGeom>
          <a:noFill/>
        </p:spPr>
        <p:txBody>
          <a:bodyPr wrap="square" rtlCol="0">
            <a:spAutoFit/>
          </a:bodyPr>
          <a:lstStyle/>
          <a:p>
            <a:r>
              <a:rPr lang="zh-CN" altLang="en-US" sz="2000" b="1">
                <a:solidFill>
                  <a:srgbClr val="0070C0"/>
                </a:solidFill>
              </a:rPr>
              <a:t>线索二叉树应用案例</a:t>
            </a:r>
            <a:endParaRPr lang="en-US" altLang="zh-CN"/>
          </a:p>
          <a:p>
            <a:endParaRPr lang="en-US" altLang="zh-CN"/>
          </a:p>
          <a:p>
            <a:r>
              <a:rPr lang="zh-CN" altLang="en-US" b="1"/>
              <a:t>应用案例说明</a:t>
            </a:r>
            <a:r>
              <a:rPr lang="zh-CN" altLang="en-US"/>
              <a:t>：将下面的二叉树，进行</a:t>
            </a:r>
            <a:r>
              <a:rPr lang="zh-CN" altLang="en-US" b="1"/>
              <a:t>中序线索二叉树</a:t>
            </a:r>
            <a:r>
              <a:rPr lang="zh-CN" altLang="en-US"/>
              <a:t>。中序遍历的数列为 </a:t>
            </a:r>
            <a:r>
              <a:rPr lang="en-US" altLang="zh-CN"/>
              <a:t>{8, 3, 10, 1, 14, 6}</a:t>
            </a:r>
          </a:p>
          <a:p>
            <a:endParaRPr lang="en-US" altLang="zh-CN"/>
          </a:p>
          <a:p>
            <a:endParaRPr lang="en-US" altLang="zh-CN"/>
          </a:p>
          <a:p>
            <a:endParaRPr lang="en-US" altLang="zh-CN"/>
          </a:p>
          <a:p>
            <a:endParaRPr lang="en-US" altLang="zh-CN"/>
          </a:p>
          <a:p>
            <a:endParaRPr lang="en-US" altLang="zh-CN"/>
          </a:p>
          <a:p>
            <a:endParaRPr lang="en-US" altLang="zh-CN"/>
          </a:p>
          <a:p>
            <a:endParaRPr lang="en-US" altLang="zh-CN"/>
          </a:p>
          <a:p>
            <a:endParaRPr lang="en-US" altLang="zh-CN"/>
          </a:p>
        </p:txBody>
      </p:sp>
      <p:sp>
        <p:nvSpPr>
          <p:cNvPr id="5" name="圆角矩形 4"/>
          <p:cNvSpPr/>
          <p:nvPr/>
        </p:nvSpPr>
        <p:spPr>
          <a:xfrm>
            <a:off x="2308423" y="2816646"/>
            <a:ext cx="809625" cy="2667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zh-CN" sz="1100"/>
              <a:t>    |1 |</a:t>
            </a:r>
            <a:endParaRPr lang="zh-CN" altLang="en-US" sz="1100"/>
          </a:p>
        </p:txBody>
      </p:sp>
      <p:sp>
        <p:nvSpPr>
          <p:cNvPr id="6" name="圆角矩形 5"/>
          <p:cNvSpPr/>
          <p:nvPr/>
        </p:nvSpPr>
        <p:spPr>
          <a:xfrm>
            <a:off x="1565473" y="3492921"/>
            <a:ext cx="809625" cy="2667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zh-CN" sz="1100"/>
              <a:t>    |3 |</a:t>
            </a:r>
            <a:endParaRPr lang="zh-CN" altLang="en-US" sz="1100"/>
          </a:p>
        </p:txBody>
      </p:sp>
      <p:sp>
        <p:nvSpPr>
          <p:cNvPr id="8" name="圆角矩形 7"/>
          <p:cNvSpPr/>
          <p:nvPr/>
        </p:nvSpPr>
        <p:spPr>
          <a:xfrm>
            <a:off x="3384748" y="3521496"/>
            <a:ext cx="809625" cy="2667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zh-CN" sz="1100"/>
              <a:t>    |6 |</a:t>
            </a:r>
            <a:endParaRPr lang="zh-CN" altLang="en-US" sz="1100"/>
          </a:p>
        </p:txBody>
      </p:sp>
      <p:cxnSp>
        <p:nvCxnSpPr>
          <p:cNvPr id="9" name="曲线连接符 8"/>
          <p:cNvCxnSpPr>
            <a:stCxn id="5" idx="1"/>
          </p:cNvCxnSpPr>
          <p:nvPr/>
        </p:nvCxnSpPr>
        <p:spPr>
          <a:xfrm rot="10800000" flipV="1">
            <a:off x="1841699" y="2949996"/>
            <a:ext cx="466725" cy="495300"/>
          </a:xfrm>
          <a:prstGeom prst="curvedConnector2">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 name="曲线连接符 9"/>
          <p:cNvCxnSpPr>
            <a:stCxn id="5" idx="3"/>
            <a:endCxn id="8" idx="0"/>
          </p:cNvCxnSpPr>
          <p:nvPr/>
        </p:nvCxnSpPr>
        <p:spPr>
          <a:xfrm>
            <a:off x="3118048" y="2949996"/>
            <a:ext cx="671513" cy="571500"/>
          </a:xfrm>
          <a:prstGeom prst="curvedConnector2">
            <a:avLst/>
          </a:prstGeom>
          <a:ln>
            <a:tailEnd type="arrow"/>
          </a:ln>
        </p:spPr>
        <p:style>
          <a:lnRef idx="1">
            <a:schemeClr val="accent1"/>
          </a:lnRef>
          <a:fillRef idx="0">
            <a:schemeClr val="accent1"/>
          </a:fillRef>
          <a:effectRef idx="0">
            <a:schemeClr val="accent1"/>
          </a:effectRef>
          <a:fontRef idx="minor">
            <a:schemeClr val="tx1"/>
          </a:fontRef>
        </p:style>
      </p:cxnSp>
      <p:sp>
        <p:nvSpPr>
          <p:cNvPr id="11" name="圆角矩形 10"/>
          <p:cNvSpPr/>
          <p:nvPr/>
        </p:nvSpPr>
        <p:spPr>
          <a:xfrm>
            <a:off x="860623" y="4188246"/>
            <a:ext cx="809625" cy="2667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zh-CN" sz="1100"/>
              <a:t>    |8 |</a:t>
            </a:r>
            <a:endParaRPr lang="zh-CN" altLang="en-US" sz="1100"/>
          </a:p>
        </p:txBody>
      </p:sp>
      <p:cxnSp>
        <p:nvCxnSpPr>
          <p:cNvPr id="12" name="曲线连接符 11"/>
          <p:cNvCxnSpPr>
            <a:stCxn id="6" idx="1"/>
            <a:endCxn id="11" idx="0"/>
          </p:cNvCxnSpPr>
          <p:nvPr/>
        </p:nvCxnSpPr>
        <p:spPr>
          <a:xfrm rot="10800000" flipV="1">
            <a:off x="1265437" y="3626270"/>
            <a:ext cx="300037" cy="561975"/>
          </a:xfrm>
          <a:prstGeom prst="curvedConnector2">
            <a:avLst/>
          </a:prstGeom>
          <a:ln>
            <a:tailEnd type="arrow"/>
          </a:ln>
        </p:spPr>
        <p:style>
          <a:lnRef idx="1">
            <a:schemeClr val="accent1"/>
          </a:lnRef>
          <a:fillRef idx="0">
            <a:schemeClr val="accent1"/>
          </a:fillRef>
          <a:effectRef idx="0">
            <a:schemeClr val="accent1"/>
          </a:effectRef>
          <a:fontRef idx="minor">
            <a:schemeClr val="tx1"/>
          </a:fontRef>
        </p:style>
      </p:cxnSp>
      <p:sp>
        <p:nvSpPr>
          <p:cNvPr id="13" name="圆角矩形 12"/>
          <p:cNvSpPr/>
          <p:nvPr/>
        </p:nvSpPr>
        <p:spPr>
          <a:xfrm>
            <a:off x="2051248" y="4159671"/>
            <a:ext cx="809625" cy="2667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zh-CN" sz="1100"/>
              <a:t>    |10 |</a:t>
            </a:r>
            <a:endParaRPr lang="zh-CN" altLang="en-US" sz="1100"/>
          </a:p>
        </p:txBody>
      </p:sp>
      <p:cxnSp>
        <p:nvCxnSpPr>
          <p:cNvPr id="14" name="曲线连接符 13"/>
          <p:cNvCxnSpPr>
            <a:stCxn id="6" idx="3"/>
            <a:endCxn id="13" idx="0"/>
          </p:cNvCxnSpPr>
          <p:nvPr/>
        </p:nvCxnSpPr>
        <p:spPr>
          <a:xfrm>
            <a:off x="2375098" y="3626271"/>
            <a:ext cx="80963" cy="533400"/>
          </a:xfrm>
          <a:prstGeom prst="curvedConnector2">
            <a:avLst/>
          </a:prstGeom>
          <a:ln>
            <a:tailEnd type="arrow"/>
          </a:ln>
        </p:spPr>
        <p:style>
          <a:lnRef idx="1">
            <a:schemeClr val="accent1"/>
          </a:lnRef>
          <a:fillRef idx="0">
            <a:schemeClr val="accent1"/>
          </a:fillRef>
          <a:effectRef idx="0">
            <a:schemeClr val="accent1"/>
          </a:effectRef>
          <a:fontRef idx="minor">
            <a:schemeClr val="tx1"/>
          </a:fontRef>
        </p:style>
      </p:cxnSp>
      <p:sp>
        <p:nvSpPr>
          <p:cNvPr id="15" name="圆角矩形 14"/>
          <p:cNvSpPr/>
          <p:nvPr/>
        </p:nvSpPr>
        <p:spPr>
          <a:xfrm>
            <a:off x="3175198" y="4197771"/>
            <a:ext cx="809625" cy="2667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zh-CN" sz="1100"/>
              <a:t>    |14 |</a:t>
            </a:r>
            <a:endParaRPr lang="zh-CN" altLang="en-US" sz="1100"/>
          </a:p>
        </p:txBody>
      </p:sp>
      <p:cxnSp>
        <p:nvCxnSpPr>
          <p:cNvPr id="16" name="曲线连接符 15"/>
          <p:cNvCxnSpPr>
            <a:stCxn id="8" idx="1"/>
            <a:endCxn id="15" idx="0"/>
          </p:cNvCxnSpPr>
          <p:nvPr/>
        </p:nvCxnSpPr>
        <p:spPr>
          <a:xfrm rot="10800000" flipH="1" flipV="1">
            <a:off x="3384747" y="3654845"/>
            <a:ext cx="195263" cy="542925"/>
          </a:xfrm>
          <a:prstGeom prst="curvedConnector4">
            <a:avLst>
              <a:gd name="adj1" fmla="val -117073"/>
              <a:gd name="adj2" fmla="val 6228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09185762"/>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线索化二叉树</a:t>
            </a:r>
            <a:endParaRPr lang="en-US" altLang="zh-CN" sz="2200" b="1"/>
          </a:p>
        </p:txBody>
      </p:sp>
      <p:sp>
        <p:nvSpPr>
          <p:cNvPr id="2" name="TextBox 1"/>
          <p:cNvSpPr txBox="1"/>
          <p:nvPr/>
        </p:nvSpPr>
        <p:spPr>
          <a:xfrm>
            <a:off x="665981" y="1224111"/>
            <a:ext cx="8064896" cy="4247317"/>
          </a:xfrm>
          <a:prstGeom prst="rect">
            <a:avLst/>
          </a:prstGeom>
          <a:noFill/>
        </p:spPr>
        <p:txBody>
          <a:bodyPr wrap="square" rtlCol="0">
            <a:spAutoFit/>
          </a:bodyPr>
          <a:lstStyle/>
          <a:p>
            <a:r>
              <a:rPr lang="zh-CN" altLang="en-US" sz="2000" b="1">
                <a:solidFill>
                  <a:srgbClr val="0070C0"/>
                </a:solidFill>
              </a:rPr>
              <a:t>线索二叉树应用案例</a:t>
            </a:r>
            <a:endParaRPr lang="en-US" altLang="zh-CN"/>
          </a:p>
          <a:p>
            <a:endParaRPr lang="en-US" altLang="zh-CN"/>
          </a:p>
          <a:p>
            <a:r>
              <a:rPr lang="zh-CN" altLang="en-US" b="1"/>
              <a:t>思路分析</a:t>
            </a:r>
            <a:r>
              <a:rPr lang="en-US" altLang="zh-CN"/>
              <a:t>:  </a:t>
            </a:r>
            <a:r>
              <a:rPr lang="zh-CN" altLang="en-US"/>
              <a:t>中序遍历的结果：</a:t>
            </a:r>
            <a:r>
              <a:rPr lang="en-US" altLang="zh-CN"/>
              <a:t>{8, 3, 10, 1, 14, 6}</a:t>
            </a:r>
          </a:p>
          <a:p>
            <a:endParaRPr lang="en-US" altLang="zh-CN"/>
          </a:p>
          <a:p>
            <a:endParaRPr lang="en-US" altLang="zh-CN"/>
          </a:p>
          <a:p>
            <a:endParaRPr lang="en-US" altLang="zh-CN"/>
          </a:p>
          <a:p>
            <a:endParaRPr lang="en-US" altLang="zh-CN"/>
          </a:p>
          <a:p>
            <a:endParaRPr lang="en-US" altLang="zh-CN"/>
          </a:p>
          <a:p>
            <a:endParaRPr lang="en-US" altLang="zh-CN"/>
          </a:p>
          <a:p>
            <a:endParaRPr lang="en-US" altLang="zh-CN"/>
          </a:p>
          <a:p>
            <a:endParaRPr lang="en-US" altLang="zh-CN"/>
          </a:p>
          <a:p>
            <a:r>
              <a:rPr lang="zh-CN" altLang="en-US" sz="1400" b="1"/>
              <a:t>说明</a:t>
            </a:r>
            <a:r>
              <a:rPr lang="en-US" altLang="zh-CN" sz="1400" b="1"/>
              <a:t>: </a:t>
            </a:r>
            <a:r>
              <a:rPr lang="zh-CN" altLang="en-US" sz="1400" b="1"/>
              <a:t>当线索化二叉树后，</a:t>
            </a:r>
            <a:r>
              <a:rPr lang="en-US" altLang="zh-CN" sz="1400" b="1"/>
              <a:t>Node</a:t>
            </a:r>
            <a:r>
              <a:rPr lang="zh-CN" altLang="en-US" sz="1400" b="1"/>
              <a:t>节点的 属性 </a:t>
            </a:r>
            <a:r>
              <a:rPr lang="en-US" altLang="zh-CN" sz="1400" b="1"/>
              <a:t>left </a:t>
            </a:r>
            <a:r>
              <a:rPr lang="zh-CN" altLang="en-US" sz="1400" b="1"/>
              <a:t>和 </a:t>
            </a:r>
            <a:r>
              <a:rPr lang="en-US" altLang="zh-CN" sz="1400" b="1"/>
              <a:t>right </a:t>
            </a:r>
            <a:r>
              <a:rPr lang="zh-CN" altLang="en-US" sz="1400" b="1"/>
              <a:t>，有如下情况</a:t>
            </a:r>
            <a:r>
              <a:rPr lang="en-US" altLang="zh-CN" sz="1400" b="1"/>
              <a:t>:</a:t>
            </a:r>
          </a:p>
          <a:p>
            <a:pPr marL="342900" indent="-342900">
              <a:buAutoNum type="arabicParenR"/>
            </a:pPr>
            <a:r>
              <a:rPr lang="en-US" altLang="zh-CN" sz="1400"/>
              <a:t>left </a:t>
            </a:r>
            <a:r>
              <a:rPr lang="zh-CN" altLang="en-US" sz="1400"/>
              <a:t>指向的是左子树，也可能是指向的前驱节点</a:t>
            </a:r>
            <a:r>
              <a:rPr lang="en-US" altLang="zh-CN" sz="1400"/>
              <a:t>. </a:t>
            </a:r>
            <a:r>
              <a:rPr lang="zh-CN" altLang="en-US" sz="1400"/>
              <a:t>比如 ① 节点 </a:t>
            </a:r>
            <a:r>
              <a:rPr lang="en-US" altLang="zh-CN" sz="1400"/>
              <a:t>left </a:t>
            </a:r>
            <a:r>
              <a:rPr lang="zh-CN" altLang="en-US" sz="1400"/>
              <a:t>指向的左子树</a:t>
            </a:r>
            <a:r>
              <a:rPr lang="en-US" altLang="zh-CN" sz="1400"/>
              <a:t>, </a:t>
            </a:r>
            <a:r>
              <a:rPr lang="zh-CN" altLang="en-US" sz="1400"/>
              <a:t>而 ⑩ 节点的 </a:t>
            </a:r>
            <a:r>
              <a:rPr lang="en-US" altLang="zh-CN" sz="1400"/>
              <a:t>left </a:t>
            </a:r>
            <a:r>
              <a:rPr lang="zh-CN" altLang="en-US" sz="1400"/>
              <a:t>指向的就是前驱节点</a:t>
            </a:r>
            <a:r>
              <a:rPr lang="en-US" altLang="zh-CN" sz="1400"/>
              <a:t>.</a:t>
            </a:r>
          </a:p>
          <a:p>
            <a:pPr marL="342900" indent="-342900">
              <a:buAutoNum type="arabicParenR"/>
            </a:pPr>
            <a:r>
              <a:rPr lang="en-US" altLang="zh-CN" sz="1400"/>
              <a:t>right</a:t>
            </a:r>
            <a:r>
              <a:rPr lang="zh-CN" altLang="en-US" sz="1400"/>
              <a:t>指向的是右子树，也可能是指向后继节点，比如 ① 节点</a:t>
            </a:r>
            <a:r>
              <a:rPr lang="en-US" altLang="zh-CN" sz="1400"/>
              <a:t>right </a:t>
            </a:r>
            <a:r>
              <a:rPr lang="zh-CN" altLang="en-US" sz="1400"/>
              <a:t>指向的是右子树，而⑩ 节点的</a:t>
            </a:r>
            <a:r>
              <a:rPr lang="en-US" altLang="zh-CN" sz="1400"/>
              <a:t>right </a:t>
            </a:r>
            <a:r>
              <a:rPr lang="zh-CN" altLang="en-US" sz="1400"/>
              <a:t>指向的是后继节点</a:t>
            </a:r>
            <a:r>
              <a:rPr lang="en-US" altLang="zh-CN" sz="1400"/>
              <a:t>.</a:t>
            </a:r>
          </a:p>
        </p:txBody>
      </p:sp>
      <p:sp>
        <p:nvSpPr>
          <p:cNvPr id="5" name="圆角矩形 4"/>
          <p:cNvSpPr/>
          <p:nvPr/>
        </p:nvSpPr>
        <p:spPr>
          <a:xfrm>
            <a:off x="2257797" y="2448247"/>
            <a:ext cx="809625" cy="2667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zh-CN" sz="1100"/>
              <a:t>    |1 |</a:t>
            </a:r>
            <a:endParaRPr lang="zh-CN" altLang="en-US" sz="1100"/>
          </a:p>
        </p:txBody>
      </p:sp>
      <p:sp>
        <p:nvSpPr>
          <p:cNvPr id="6" name="圆角矩形 5"/>
          <p:cNvSpPr/>
          <p:nvPr/>
        </p:nvSpPr>
        <p:spPr>
          <a:xfrm>
            <a:off x="1514847" y="3124522"/>
            <a:ext cx="809625" cy="2667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zh-CN" sz="1100"/>
              <a:t>    |3 |</a:t>
            </a:r>
            <a:endParaRPr lang="zh-CN" altLang="en-US" sz="1100"/>
          </a:p>
        </p:txBody>
      </p:sp>
      <p:sp>
        <p:nvSpPr>
          <p:cNvPr id="8" name="圆角矩形 7"/>
          <p:cNvSpPr/>
          <p:nvPr/>
        </p:nvSpPr>
        <p:spPr>
          <a:xfrm>
            <a:off x="3334122" y="3153097"/>
            <a:ext cx="809625" cy="2667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zh-CN" sz="1100"/>
              <a:t>    |6 |</a:t>
            </a:r>
            <a:endParaRPr lang="zh-CN" altLang="en-US" sz="1100"/>
          </a:p>
        </p:txBody>
      </p:sp>
      <p:cxnSp>
        <p:nvCxnSpPr>
          <p:cNvPr id="9" name="曲线连接符 8"/>
          <p:cNvCxnSpPr>
            <a:stCxn id="5" idx="1"/>
          </p:cNvCxnSpPr>
          <p:nvPr/>
        </p:nvCxnSpPr>
        <p:spPr>
          <a:xfrm rot="10800000" flipV="1">
            <a:off x="1791073" y="2581597"/>
            <a:ext cx="466725" cy="495300"/>
          </a:xfrm>
          <a:prstGeom prst="curvedConnector2">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 name="曲线连接符 9"/>
          <p:cNvCxnSpPr>
            <a:stCxn id="5" idx="3"/>
            <a:endCxn id="8" idx="0"/>
          </p:cNvCxnSpPr>
          <p:nvPr/>
        </p:nvCxnSpPr>
        <p:spPr>
          <a:xfrm>
            <a:off x="3067422" y="2581597"/>
            <a:ext cx="671513" cy="571500"/>
          </a:xfrm>
          <a:prstGeom prst="curvedConnector2">
            <a:avLst/>
          </a:prstGeom>
          <a:ln>
            <a:tailEnd type="arrow"/>
          </a:ln>
        </p:spPr>
        <p:style>
          <a:lnRef idx="1">
            <a:schemeClr val="accent1"/>
          </a:lnRef>
          <a:fillRef idx="0">
            <a:schemeClr val="accent1"/>
          </a:fillRef>
          <a:effectRef idx="0">
            <a:schemeClr val="accent1"/>
          </a:effectRef>
          <a:fontRef idx="minor">
            <a:schemeClr val="tx1"/>
          </a:fontRef>
        </p:style>
      </p:cxnSp>
      <p:sp>
        <p:nvSpPr>
          <p:cNvPr id="11" name="圆角矩形 10"/>
          <p:cNvSpPr/>
          <p:nvPr/>
        </p:nvSpPr>
        <p:spPr>
          <a:xfrm>
            <a:off x="809997" y="3819847"/>
            <a:ext cx="809625" cy="2667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zh-CN" sz="1100"/>
              <a:t>    |8 |</a:t>
            </a:r>
            <a:endParaRPr lang="zh-CN" altLang="en-US" sz="1100"/>
          </a:p>
        </p:txBody>
      </p:sp>
      <p:cxnSp>
        <p:nvCxnSpPr>
          <p:cNvPr id="12" name="曲线连接符 11"/>
          <p:cNvCxnSpPr>
            <a:stCxn id="6" idx="1"/>
            <a:endCxn id="11" idx="0"/>
          </p:cNvCxnSpPr>
          <p:nvPr/>
        </p:nvCxnSpPr>
        <p:spPr>
          <a:xfrm rot="10800000" flipV="1">
            <a:off x="1214811" y="3257871"/>
            <a:ext cx="300037" cy="561975"/>
          </a:xfrm>
          <a:prstGeom prst="curvedConnector2">
            <a:avLst/>
          </a:prstGeom>
          <a:ln>
            <a:tailEnd type="arrow"/>
          </a:ln>
        </p:spPr>
        <p:style>
          <a:lnRef idx="1">
            <a:schemeClr val="accent1"/>
          </a:lnRef>
          <a:fillRef idx="0">
            <a:schemeClr val="accent1"/>
          </a:fillRef>
          <a:effectRef idx="0">
            <a:schemeClr val="accent1"/>
          </a:effectRef>
          <a:fontRef idx="minor">
            <a:schemeClr val="tx1"/>
          </a:fontRef>
        </p:style>
      </p:cxnSp>
      <p:sp>
        <p:nvSpPr>
          <p:cNvPr id="13" name="圆角矩形 12"/>
          <p:cNvSpPr/>
          <p:nvPr/>
        </p:nvSpPr>
        <p:spPr>
          <a:xfrm>
            <a:off x="2000622" y="3791272"/>
            <a:ext cx="809625" cy="2667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zh-CN" sz="1100"/>
              <a:t>    |10 |</a:t>
            </a:r>
            <a:endParaRPr lang="zh-CN" altLang="en-US" sz="1100"/>
          </a:p>
        </p:txBody>
      </p:sp>
      <p:cxnSp>
        <p:nvCxnSpPr>
          <p:cNvPr id="14" name="曲线连接符 13"/>
          <p:cNvCxnSpPr>
            <a:stCxn id="6" idx="3"/>
            <a:endCxn id="13" idx="0"/>
          </p:cNvCxnSpPr>
          <p:nvPr/>
        </p:nvCxnSpPr>
        <p:spPr>
          <a:xfrm>
            <a:off x="2324472" y="3257872"/>
            <a:ext cx="80963" cy="533400"/>
          </a:xfrm>
          <a:prstGeom prst="curvedConnector2">
            <a:avLst/>
          </a:prstGeom>
          <a:ln>
            <a:tailEnd type="arrow"/>
          </a:ln>
        </p:spPr>
        <p:style>
          <a:lnRef idx="1">
            <a:schemeClr val="accent1"/>
          </a:lnRef>
          <a:fillRef idx="0">
            <a:schemeClr val="accent1"/>
          </a:fillRef>
          <a:effectRef idx="0">
            <a:schemeClr val="accent1"/>
          </a:effectRef>
          <a:fontRef idx="minor">
            <a:schemeClr val="tx1"/>
          </a:fontRef>
        </p:style>
      </p:cxnSp>
      <p:sp>
        <p:nvSpPr>
          <p:cNvPr id="15" name="圆角矩形 14"/>
          <p:cNvSpPr/>
          <p:nvPr/>
        </p:nvSpPr>
        <p:spPr>
          <a:xfrm>
            <a:off x="3124572" y="3829372"/>
            <a:ext cx="809625" cy="2667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zh-CN" sz="1100"/>
              <a:t>    |14 |</a:t>
            </a:r>
            <a:endParaRPr lang="zh-CN" altLang="en-US" sz="1100"/>
          </a:p>
        </p:txBody>
      </p:sp>
      <p:cxnSp>
        <p:nvCxnSpPr>
          <p:cNvPr id="16" name="曲线连接符 15"/>
          <p:cNvCxnSpPr>
            <a:stCxn id="8" idx="1"/>
            <a:endCxn id="15" idx="0"/>
          </p:cNvCxnSpPr>
          <p:nvPr/>
        </p:nvCxnSpPr>
        <p:spPr>
          <a:xfrm rot="10800000" flipH="1" flipV="1">
            <a:off x="3334121" y="3286446"/>
            <a:ext cx="195263" cy="542925"/>
          </a:xfrm>
          <a:prstGeom prst="curvedConnector4">
            <a:avLst>
              <a:gd name="adj1" fmla="val -117073"/>
              <a:gd name="adj2" fmla="val 62281"/>
            </a:avLst>
          </a:prstGeom>
          <a:ln>
            <a:tailEnd type="arrow"/>
          </a:ln>
        </p:spPr>
        <p:style>
          <a:lnRef idx="1">
            <a:schemeClr val="accent1"/>
          </a:lnRef>
          <a:fillRef idx="0">
            <a:schemeClr val="accent1"/>
          </a:fillRef>
          <a:effectRef idx="0">
            <a:schemeClr val="accent1"/>
          </a:effectRef>
          <a:fontRef idx="minor">
            <a:schemeClr val="tx1"/>
          </a:fontRef>
        </p:style>
      </p:cxnSp>
      <p:sp>
        <p:nvSpPr>
          <p:cNvPr id="3" name="右箭头 2"/>
          <p:cNvSpPr/>
          <p:nvPr/>
        </p:nvSpPr>
        <p:spPr>
          <a:xfrm>
            <a:off x="4215755" y="2581597"/>
            <a:ext cx="1399356" cy="704850"/>
          </a:xfrm>
          <a:prstGeom prst="righ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zh-CN" altLang="en-US" sz="1100"/>
              <a:t>中序线索二叉树</a:t>
            </a:r>
          </a:p>
        </p:txBody>
      </p:sp>
      <p:graphicFrame>
        <p:nvGraphicFramePr>
          <p:cNvPr id="4" name="对象 3"/>
          <p:cNvGraphicFramePr>
            <a:graphicFrameLocks noChangeAspect="1"/>
          </p:cNvGraphicFramePr>
          <p:nvPr>
            <p:extLst>
              <p:ext uri="{D42A27DB-BD31-4B8C-83A1-F6EECF244321}">
                <p14:modId xmlns:p14="http://schemas.microsoft.com/office/powerpoint/2010/main" val="2775321910"/>
              </p:ext>
            </p:extLst>
          </p:nvPr>
        </p:nvGraphicFramePr>
        <p:xfrm>
          <a:off x="9018909" y="3839861"/>
          <a:ext cx="432048" cy="332478"/>
        </p:xfrm>
        <a:graphic>
          <a:graphicData uri="http://schemas.openxmlformats.org/presentationml/2006/ole">
            <mc:AlternateContent xmlns:mc="http://schemas.openxmlformats.org/markup-compatibility/2006">
              <mc:Choice xmlns:v="urn:schemas-microsoft-com:vml" Requires="v">
                <p:oleObj spid="_x0000_s64655" name="包装程序外壳对象" showAsIcon="1" r:id="rId4" imgW="635760" imgH="711360" progId="Package">
                  <p:embed/>
                </p:oleObj>
              </mc:Choice>
              <mc:Fallback>
                <p:oleObj name="包装程序外壳对象" showAsIcon="1" r:id="rId4" imgW="635760" imgH="711360" progId="Package">
                  <p:embed/>
                  <p:pic>
                    <p:nvPicPr>
                      <p:cNvPr id="0" name=""/>
                      <p:cNvPicPr/>
                      <p:nvPr/>
                    </p:nvPicPr>
                    <p:blipFill>
                      <a:blip r:embed="rId5"/>
                      <a:stretch>
                        <a:fillRect/>
                      </a:stretch>
                    </p:blipFill>
                    <p:spPr>
                      <a:xfrm>
                        <a:off x="9018909" y="3839861"/>
                        <a:ext cx="432048" cy="332478"/>
                      </a:xfrm>
                      <a:prstGeom prst="rect">
                        <a:avLst/>
                      </a:prstGeom>
                    </p:spPr>
                  </p:pic>
                </p:oleObj>
              </mc:Fallback>
            </mc:AlternateContent>
          </a:graphicData>
        </a:graphic>
      </p:graphicFrame>
      <p:sp>
        <p:nvSpPr>
          <p:cNvPr id="18" name="圆角矩形 17"/>
          <p:cNvSpPr/>
          <p:nvPr/>
        </p:nvSpPr>
        <p:spPr>
          <a:xfrm>
            <a:off x="6922640" y="2470476"/>
            <a:ext cx="809625" cy="2667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zh-CN" sz="1100"/>
              <a:t>    |1 |</a:t>
            </a:r>
            <a:endParaRPr lang="zh-CN" altLang="en-US" sz="1100"/>
          </a:p>
        </p:txBody>
      </p:sp>
      <p:sp>
        <p:nvSpPr>
          <p:cNvPr id="19" name="圆角矩形 18"/>
          <p:cNvSpPr/>
          <p:nvPr/>
        </p:nvSpPr>
        <p:spPr>
          <a:xfrm>
            <a:off x="6179690" y="3146751"/>
            <a:ext cx="809625" cy="2667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zh-CN" sz="1100"/>
              <a:t>    |3 |</a:t>
            </a:r>
            <a:endParaRPr lang="zh-CN" altLang="en-US" sz="1100"/>
          </a:p>
        </p:txBody>
      </p:sp>
      <p:sp>
        <p:nvSpPr>
          <p:cNvPr id="20" name="圆角矩形 19"/>
          <p:cNvSpPr/>
          <p:nvPr/>
        </p:nvSpPr>
        <p:spPr>
          <a:xfrm>
            <a:off x="7998965" y="3175326"/>
            <a:ext cx="809625" cy="2667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zh-CN" sz="1100"/>
              <a:t>    |6 |</a:t>
            </a:r>
            <a:endParaRPr lang="zh-CN" altLang="en-US" sz="1100"/>
          </a:p>
        </p:txBody>
      </p:sp>
      <p:cxnSp>
        <p:nvCxnSpPr>
          <p:cNvPr id="21" name="曲线连接符 20"/>
          <p:cNvCxnSpPr>
            <a:stCxn id="18" idx="1"/>
          </p:cNvCxnSpPr>
          <p:nvPr/>
        </p:nvCxnSpPr>
        <p:spPr>
          <a:xfrm rot="10800000" flipV="1">
            <a:off x="6455916" y="2603826"/>
            <a:ext cx="466725" cy="495300"/>
          </a:xfrm>
          <a:prstGeom prst="curvedConnector2">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2" name="曲线连接符 21"/>
          <p:cNvCxnSpPr>
            <a:stCxn id="18" idx="3"/>
            <a:endCxn id="20" idx="0"/>
          </p:cNvCxnSpPr>
          <p:nvPr/>
        </p:nvCxnSpPr>
        <p:spPr>
          <a:xfrm>
            <a:off x="7732265" y="2603826"/>
            <a:ext cx="671513" cy="571500"/>
          </a:xfrm>
          <a:prstGeom prst="curvedConnector2">
            <a:avLst/>
          </a:prstGeom>
          <a:ln>
            <a:tailEnd type="arrow"/>
          </a:ln>
        </p:spPr>
        <p:style>
          <a:lnRef idx="1">
            <a:schemeClr val="accent1"/>
          </a:lnRef>
          <a:fillRef idx="0">
            <a:schemeClr val="accent1"/>
          </a:fillRef>
          <a:effectRef idx="0">
            <a:schemeClr val="accent1"/>
          </a:effectRef>
          <a:fontRef idx="minor">
            <a:schemeClr val="tx1"/>
          </a:fontRef>
        </p:style>
      </p:cxnSp>
      <p:sp>
        <p:nvSpPr>
          <p:cNvPr id="23" name="圆角矩形 22"/>
          <p:cNvSpPr/>
          <p:nvPr/>
        </p:nvSpPr>
        <p:spPr>
          <a:xfrm>
            <a:off x="5474840" y="3842076"/>
            <a:ext cx="809625" cy="2667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zh-CN" sz="1100"/>
              <a:t>    |8 |</a:t>
            </a:r>
            <a:endParaRPr lang="zh-CN" altLang="en-US" sz="1100"/>
          </a:p>
        </p:txBody>
      </p:sp>
      <p:cxnSp>
        <p:nvCxnSpPr>
          <p:cNvPr id="24" name="曲线连接符 23"/>
          <p:cNvCxnSpPr>
            <a:stCxn id="19" idx="1"/>
            <a:endCxn id="23" idx="0"/>
          </p:cNvCxnSpPr>
          <p:nvPr/>
        </p:nvCxnSpPr>
        <p:spPr>
          <a:xfrm rot="10800000" flipV="1">
            <a:off x="5879654" y="3280100"/>
            <a:ext cx="300037" cy="561975"/>
          </a:xfrm>
          <a:prstGeom prst="curvedConnector2">
            <a:avLst/>
          </a:prstGeom>
          <a:ln>
            <a:tailEnd type="arrow"/>
          </a:ln>
        </p:spPr>
        <p:style>
          <a:lnRef idx="1">
            <a:schemeClr val="accent1"/>
          </a:lnRef>
          <a:fillRef idx="0">
            <a:schemeClr val="accent1"/>
          </a:fillRef>
          <a:effectRef idx="0">
            <a:schemeClr val="accent1"/>
          </a:effectRef>
          <a:fontRef idx="minor">
            <a:schemeClr val="tx1"/>
          </a:fontRef>
        </p:style>
      </p:cxnSp>
      <p:sp>
        <p:nvSpPr>
          <p:cNvPr id="25" name="圆角矩形 24"/>
          <p:cNvSpPr/>
          <p:nvPr/>
        </p:nvSpPr>
        <p:spPr>
          <a:xfrm>
            <a:off x="6665465" y="3813501"/>
            <a:ext cx="809625" cy="2667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zh-CN" sz="1100"/>
              <a:t>    |10 |</a:t>
            </a:r>
            <a:endParaRPr lang="zh-CN" altLang="en-US" sz="1100"/>
          </a:p>
        </p:txBody>
      </p:sp>
      <p:cxnSp>
        <p:nvCxnSpPr>
          <p:cNvPr id="26" name="曲线连接符 25"/>
          <p:cNvCxnSpPr>
            <a:stCxn id="19" idx="3"/>
            <a:endCxn id="25" idx="0"/>
          </p:cNvCxnSpPr>
          <p:nvPr/>
        </p:nvCxnSpPr>
        <p:spPr>
          <a:xfrm>
            <a:off x="6989315" y="3280101"/>
            <a:ext cx="80963" cy="533400"/>
          </a:xfrm>
          <a:prstGeom prst="curvedConnector2">
            <a:avLst/>
          </a:prstGeom>
          <a:ln>
            <a:tailEnd type="arrow"/>
          </a:ln>
        </p:spPr>
        <p:style>
          <a:lnRef idx="1">
            <a:schemeClr val="accent1"/>
          </a:lnRef>
          <a:fillRef idx="0">
            <a:schemeClr val="accent1"/>
          </a:fillRef>
          <a:effectRef idx="0">
            <a:schemeClr val="accent1"/>
          </a:effectRef>
          <a:fontRef idx="minor">
            <a:schemeClr val="tx1"/>
          </a:fontRef>
        </p:style>
      </p:cxnSp>
      <p:sp>
        <p:nvSpPr>
          <p:cNvPr id="27" name="圆角矩形 26"/>
          <p:cNvSpPr/>
          <p:nvPr/>
        </p:nvSpPr>
        <p:spPr>
          <a:xfrm>
            <a:off x="7789415" y="3851601"/>
            <a:ext cx="809625" cy="2667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zh-CN" sz="1100"/>
              <a:t>    |14 |</a:t>
            </a:r>
            <a:endParaRPr lang="zh-CN" altLang="en-US" sz="1100"/>
          </a:p>
        </p:txBody>
      </p:sp>
      <p:cxnSp>
        <p:nvCxnSpPr>
          <p:cNvPr id="28" name="曲线连接符 27"/>
          <p:cNvCxnSpPr>
            <a:stCxn id="20" idx="1"/>
            <a:endCxn id="27" idx="0"/>
          </p:cNvCxnSpPr>
          <p:nvPr/>
        </p:nvCxnSpPr>
        <p:spPr>
          <a:xfrm rot="10800000" flipH="1" flipV="1">
            <a:off x="7998964" y="3308675"/>
            <a:ext cx="195263" cy="542925"/>
          </a:xfrm>
          <a:prstGeom prst="curvedConnector4">
            <a:avLst>
              <a:gd name="adj1" fmla="val -117073"/>
              <a:gd name="adj2" fmla="val 6228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9" name="曲线连接符 28"/>
          <p:cNvCxnSpPr/>
          <p:nvPr/>
        </p:nvCxnSpPr>
        <p:spPr>
          <a:xfrm rot="5400000" flipH="1" flipV="1">
            <a:off x="6001496" y="3470202"/>
            <a:ext cx="482596" cy="426244"/>
          </a:xfrm>
          <a:prstGeom prst="curvedConnector3">
            <a:avLst/>
          </a:prstGeom>
          <a:ln>
            <a:tailEnd type="arrow"/>
          </a:ln>
        </p:spPr>
        <p:style>
          <a:lnRef idx="1">
            <a:schemeClr val="accent2"/>
          </a:lnRef>
          <a:fillRef idx="0">
            <a:schemeClr val="accent2"/>
          </a:fillRef>
          <a:effectRef idx="0">
            <a:schemeClr val="accent2"/>
          </a:effectRef>
          <a:fontRef idx="minor">
            <a:schemeClr val="tx1"/>
          </a:fontRef>
        </p:style>
      </p:cxnSp>
      <p:cxnSp>
        <p:nvCxnSpPr>
          <p:cNvPr id="31" name="曲线连接符 30"/>
          <p:cNvCxnSpPr/>
          <p:nvPr/>
        </p:nvCxnSpPr>
        <p:spPr>
          <a:xfrm rot="16200000" flipV="1">
            <a:off x="6540326" y="3544937"/>
            <a:ext cx="371475" cy="121196"/>
          </a:xfrm>
          <a:prstGeom prst="curvedConnector3">
            <a:avLst/>
          </a:prstGeom>
          <a:ln>
            <a:tailEnd type="arrow"/>
          </a:ln>
        </p:spPr>
        <p:style>
          <a:lnRef idx="1">
            <a:schemeClr val="accent2"/>
          </a:lnRef>
          <a:fillRef idx="0">
            <a:schemeClr val="accent2"/>
          </a:fillRef>
          <a:effectRef idx="0">
            <a:schemeClr val="accent2"/>
          </a:effectRef>
          <a:fontRef idx="minor">
            <a:schemeClr val="tx1"/>
          </a:fontRef>
        </p:style>
      </p:cxnSp>
      <p:cxnSp>
        <p:nvCxnSpPr>
          <p:cNvPr id="34" name="曲线连接符 33"/>
          <p:cNvCxnSpPr/>
          <p:nvPr/>
        </p:nvCxnSpPr>
        <p:spPr>
          <a:xfrm rot="5400000" flipH="1" flipV="1">
            <a:off x="6726982" y="3228903"/>
            <a:ext cx="1092196" cy="108743"/>
          </a:xfrm>
          <a:prstGeom prst="curvedConnector3">
            <a:avLst/>
          </a:prstGeom>
          <a:ln>
            <a:tailEnd type="arrow"/>
          </a:ln>
        </p:spPr>
        <p:style>
          <a:lnRef idx="1">
            <a:schemeClr val="accent2"/>
          </a:lnRef>
          <a:fillRef idx="0">
            <a:schemeClr val="accent2"/>
          </a:fillRef>
          <a:effectRef idx="0">
            <a:schemeClr val="accent2"/>
          </a:effectRef>
          <a:fontRef idx="minor">
            <a:schemeClr val="tx1"/>
          </a:fontRef>
        </p:style>
      </p:cxnSp>
      <p:cxnSp>
        <p:nvCxnSpPr>
          <p:cNvPr id="36" name="曲线连接符 35"/>
          <p:cNvCxnSpPr/>
          <p:nvPr/>
        </p:nvCxnSpPr>
        <p:spPr>
          <a:xfrm rot="16200000" flipV="1">
            <a:off x="7149728" y="3062539"/>
            <a:ext cx="1114425" cy="463699"/>
          </a:xfrm>
          <a:prstGeom prst="curvedConnector3">
            <a:avLst/>
          </a:prstGeom>
          <a:ln>
            <a:tailEnd type="arrow"/>
          </a:ln>
        </p:spPr>
        <p:style>
          <a:lnRef idx="1">
            <a:schemeClr val="accent2"/>
          </a:lnRef>
          <a:fillRef idx="0">
            <a:schemeClr val="accent2"/>
          </a:fillRef>
          <a:effectRef idx="0">
            <a:schemeClr val="accent2"/>
          </a:effectRef>
          <a:fontRef idx="minor">
            <a:schemeClr val="tx1"/>
          </a:fontRef>
        </p:style>
      </p:cxnSp>
      <p:cxnSp>
        <p:nvCxnSpPr>
          <p:cNvPr id="38" name="曲线连接符 37"/>
          <p:cNvCxnSpPr/>
          <p:nvPr/>
        </p:nvCxnSpPr>
        <p:spPr>
          <a:xfrm rot="5400000" flipH="1" flipV="1">
            <a:off x="8162479" y="3683324"/>
            <a:ext cx="482596" cy="1"/>
          </a:xfrm>
          <a:prstGeom prst="curvedConnector3">
            <a:avLst/>
          </a:prstGeom>
          <a:ln>
            <a:tailEnd type="arrow"/>
          </a:ln>
        </p:spPr>
        <p:style>
          <a:lnRef idx="1">
            <a:schemeClr val="accent2"/>
          </a:lnRef>
          <a:fillRef idx="0">
            <a:schemeClr val="accent2"/>
          </a:fillRef>
          <a:effectRef idx="0">
            <a:schemeClr val="accent2"/>
          </a:effectRef>
          <a:fontRef idx="minor">
            <a:schemeClr val="tx1"/>
          </a:fontRef>
        </p:style>
      </p:cxnSp>
      <p:cxnSp>
        <p:nvCxnSpPr>
          <p:cNvPr id="30" name="直接箭头连接符 29"/>
          <p:cNvCxnSpPr/>
          <p:nvPr/>
        </p:nvCxnSpPr>
        <p:spPr>
          <a:xfrm flipH="1">
            <a:off x="2024435" y="2483180"/>
            <a:ext cx="147638" cy="692146"/>
          </a:xfrm>
          <a:prstGeom prst="straightConnector1">
            <a:avLst/>
          </a:prstGeom>
          <a:ln>
            <a:tailEnd type="arrow"/>
          </a:ln>
        </p:spPr>
        <p:style>
          <a:lnRef idx="3">
            <a:schemeClr val="accent3"/>
          </a:lnRef>
          <a:fillRef idx="0">
            <a:schemeClr val="accent3"/>
          </a:fillRef>
          <a:effectRef idx="2">
            <a:schemeClr val="accent3"/>
          </a:effectRef>
          <a:fontRef idx="minor">
            <a:schemeClr val="tx1"/>
          </a:fontRef>
        </p:style>
      </p:cxnSp>
      <p:cxnSp>
        <p:nvCxnSpPr>
          <p:cNvPr id="33" name="直接箭头连接符 32"/>
          <p:cNvCxnSpPr/>
          <p:nvPr/>
        </p:nvCxnSpPr>
        <p:spPr>
          <a:xfrm>
            <a:off x="1098029" y="3107824"/>
            <a:ext cx="0" cy="606422"/>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35" name="TextBox 34"/>
          <p:cNvSpPr txBox="1"/>
          <p:nvPr/>
        </p:nvSpPr>
        <p:spPr>
          <a:xfrm>
            <a:off x="1839289" y="2601520"/>
            <a:ext cx="665567" cy="369332"/>
          </a:xfrm>
          <a:prstGeom prst="rect">
            <a:avLst/>
          </a:prstGeom>
          <a:noFill/>
        </p:spPr>
        <p:txBody>
          <a:bodyPr wrap="none" rtlCol="0">
            <a:spAutoFit/>
          </a:bodyPr>
          <a:lstStyle/>
          <a:p>
            <a:r>
              <a:rPr lang="en-US" altLang="zh-CN"/>
              <a:t>node</a:t>
            </a:r>
            <a:endParaRPr lang="zh-CN" altLang="en-US"/>
          </a:p>
        </p:txBody>
      </p:sp>
      <p:sp>
        <p:nvSpPr>
          <p:cNvPr id="37" name="TextBox 36"/>
          <p:cNvSpPr txBox="1"/>
          <p:nvPr/>
        </p:nvSpPr>
        <p:spPr>
          <a:xfrm>
            <a:off x="474874" y="3128976"/>
            <a:ext cx="499047" cy="369332"/>
          </a:xfrm>
          <a:prstGeom prst="rect">
            <a:avLst/>
          </a:prstGeom>
          <a:noFill/>
        </p:spPr>
        <p:txBody>
          <a:bodyPr wrap="none" rtlCol="0">
            <a:spAutoFit/>
          </a:bodyPr>
          <a:lstStyle/>
          <a:p>
            <a:r>
              <a:rPr lang="en-US" altLang="zh-CN"/>
              <a:t>pre</a:t>
            </a:r>
            <a:endParaRPr lang="zh-CN" altLang="en-US"/>
          </a:p>
        </p:txBody>
      </p:sp>
      <p:cxnSp>
        <p:nvCxnSpPr>
          <p:cNvPr id="40" name="曲线连接符 39"/>
          <p:cNvCxnSpPr/>
          <p:nvPr/>
        </p:nvCxnSpPr>
        <p:spPr>
          <a:xfrm rot="5400000" flipH="1" flipV="1">
            <a:off x="1358875" y="3419405"/>
            <a:ext cx="438150" cy="426243"/>
          </a:xfrm>
          <a:prstGeom prst="curvedConnector3">
            <a:avLst/>
          </a:prstGeom>
          <a:ln>
            <a:tailEnd type="arrow"/>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2062453215"/>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线索化二叉树</a:t>
            </a:r>
            <a:endParaRPr lang="en-US" altLang="zh-CN" sz="2200" b="1"/>
          </a:p>
        </p:txBody>
      </p:sp>
      <p:sp>
        <p:nvSpPr>
          <p:cNvPr id="2" name="TextBox 1"/>
          <p:cNvSpPr txBox="1"/>
          <p:nvPr/>
        </p:nvSpPr>
        <p:spPr>
          <a:xfrm>
            <a:off x="665981" y="1224111"/>
            <a:ext cx="8064896" cy="1785104"/>
          </a:xfrm>
          <a:prstGeom prst="rect">
            <a:avLst/>
          </a:prstGeom>
          <a:noFill/>
        </p:spPr>
        <p:txBody>
          <a:bodyPr wrap="square" rtlCol="0">
            <a:spAutoFit/>
          </a:bodyPr>
          <a:lstStyle/>
          <a:p>
            <a:r>
              <a:rPr lang="zh-CN" altLang="en-US" sz="2000" b="1">
                <a:solidFill>
                  <a:srgbClr val="0070C0"/>
                </a:solidFill>
              </a:rPr>
              <a:t>线索二叉树应用案例</a:t>
            </a:r>
            <a:endParaRPr lang="en-US" altLang="zh-CN"/>
          </a:p>
          <a:p>
            <a:endParaRPr lang="en-US" altLang="zh-CN"/>
          </a:p>
          <a:p>
            <a:r>
              <a:rPr lang="zh-CN" altLang="en-US" b="1"/>
              <a:t>代码实现</a:t>
            </a:r>
            <a:r>
              <a:rPr lang="en-US" altLang="zh-CN"/>
              <a:t>: </a:t>
            </a:r>
          </a:p>
          <a:p>
            <a:endParaRPr lang="en-US" altLang="zh-CN"/>
          </a:p>
          <a:p>
            <a:endParaRPr lang="en-US" altLang="zh-CN" b="1"/>
          </a:p>
          <a:p>
            <a:endParaRPr lang="en-US" altLang="zh-CN" b="1"/>
          </a:p>
        </p:txBody>
      </p:sp>
      <p:sp>
        <p:nvSpPr>
          <p:cNvPr id="17" name="TextBox 16"/>
          <p:cNvSpPr txBox="1"/>
          <p:nvPr/>
        </p:nvSpPr>
        <p:spPr>
          <a:xfrm>
            <a:off x="1818109" y="1728167"/>
            <a:ext cx="3334567" cy="3785652"/>
          </a:xfrm>
          <a:prstGeom prst="rect">
            <a:avLst/>
          </a:prstGeom>
          <a:noFill/>
        </p:spPr>
        <p:txBody>
          <a:bodyPr wrap="none" rtlCol="0">
            <a:spAutoFit/>
          </a:bodyPr>
          <a:lstStyle/>
          <a:p>
            <a:r>
              <a:rPr lang="en-US" altLang="zh-CN" sz="1200" b="1">
                <a:latin typeface="Arial" pitchFamily="34" charset="0"/>
                <a:cs typeface="Arial" pitchFamily="34" charset="0"/>
              </a:rPr>
              <a:t>class BinaryTree {</a:t>
            </a:r>
          </a:p>
          <a:p>
            <a:r>
              <a:rPr lang="en-US" altLang="zh-CN" sz="1200" b="1">
                <a:latin typeface="Arial" pitchFamily="34" charset="0"/>
                <a:cs typeface="Arial" pitchFamily="34" charset="0"/>
              </a:rPr>
              <a:t>private HeroNode root;</a:t>
            </a:r>
          </a:p>
          <a:p>
            <a:r>
              <a:rPr lang="en-US" altLang="zh-CN" sz="1200" b="1">
                <a:latin typeface="Arial" pitchFamily="34" charset="0"/>
                <a:cs typeface="Arial" pitchFamily="34" charset="0"/>
              </a:rPr>
              <a:t>privateHeroNode pre=null;</a:t>
            </a:r>
          </a:p>
          <a:p>
            <a:r>
              <a:rPr lang="en-US" altLang="zh-CN" sz="1200" b="1">
                <a:latin typeface="Arial" pitchFamily="34" charset="0"/>
                <a:cs typeface="Arial" pitchFamily="34" charset="0"/>
              </a:rPr>
              <a:t>public void threadNodes() {</a:t>
            </a:r>
          </a:p>
          <a:p>
            <a:r>
              <a:rPr lang="en-US" altLang="zh-CN" sz="1200">
                <a:latin typeface="Arial" pitchFamily="34" charset="0"/>
                <a:cs typeface="Arial" pitchFamily="34" charset="0"/>
              </a:rPr>
              <a:t>threadNodes(root);</a:t>
            </a:r>
          </a:p>
          <a:p>
            <a:r>
              <a:rPr lang="en-US" altLang="zh-CN" sz="1200">
                <a:latin typeface="Arial" pitchFamily="34" charset="0"/>
                <a:cs typeface="Arial" pitchFamily="34" charset="0"/>
              </a:rPr>
              <a:t>}</a:t>
            </a:r>
            <a:endParaRPr lang="zh-CN" altLang="en-US" sz="1200">
              <a:latin typeface="Arial" pitchFamily="34" charset="0"/>
              <a:cs typeface="Arial" pitchFamily="34" charset="0"/>
            </a:endParaRPr>
          </a:p>
          <a:p>
            <a:r>
              <a:rPr lang="en-US" altLang="zh-CN" sz="1200" b="1">
                <a:latin typeface="Arial" pitchFamily="34" charset="0"/>
                <a:cs typeface="Arial" pitchFamily="34" charset="0"/>
              </a:rPr>
              <a:t>public void threadNodes(HeroNode node) {</a:t>
            </a:r>
          </a:p>
          <a:p>
            <a:r>
              <a:rPr lang="en-US" altLang="zh-CN" sz="1200" b="1">
                <a:latin typeface="Arial" pitchFamily="34" charset="0"/>
                <a:cs typeface="Arial" pitchFamily="34" charset="0"/>
              </a:rPr>
              <a:t>if(node==null) {</a:t>
            </a:r>
          </a:p>
          <a:p>
            <a:r>
              <a:rPr lang="en-US" altLang="zh-CN" sz="1200" b="1">
                <a:latin typeface="Arial" pitchFamily="34" charset="0"/>
                <a:cs typeface="Arial" pitchFamily="34" charset="0"/>
              </a:rPr>
              <a:t>return;</a:t>
            </a:r>
          </a:p>
          <a:p>
            <a:r>
              <a:rPr lang="en-US" altLang="zh-CN" sz="1200">
                <a:latin typeface="Arial" pitchFamily="34" charset="0"/>
                <a:cs typeface="Arial" pitchFamily="34" charset="0"/>
              </a:rPr>
              <a:t>}</a:t>
            </a:r>
          </a:p>
          <a:p>
            <a:r>
              <a:rPr lang="en-US" altLang="zh-CN" sz="1200">
                <a:latin typeface="Arial" pitchFamily="34" charset="0"/>
                <a:cs typeface="Arial" pitchFamily="34" charset="0"/>
              </a:rPr>
              <a:t>threadNodes(node.getLeft());</a:t>
            </a:r>
          </a:p>
          <a:p>
            <a:r>
              <a:rPr lang="en-US" altLang="zh-CN" sz="1200" b="1">
                <a:latin typeface="Arial" pitchFamily="34" charset="0"/>
                <a:cs typeface="Arial" pitchFamily="34" charset="0"/>
              </a:rPr>
              <a:t>if(node.getLeft()==null){</a:t>
            </a:r>
          </a:p>
          <a:p>
            <a:r>
              <a:rPr lang="en-US" altLang="zh-CN" sz="1200">
                <a:latin typeface="Arial" pitchFamily="34" charset="0"/>
                <a:cs typeface="Arial" pitchFamily="34" charset="0"/>
              </a:rPr>
              <a:t>node.setLeft(pre);</a:t>
            </a:r>
          </a:p>
          <a:p>
            <a:r>
              <a:rPr lang="en-US" altLang="zh-CN" sz="1200">
                <a:latin typeface="Arial" pitchFamily="34" charset="0"/>
                <a:cs typeface="Arial" pitchFamily="34" charset="0"/>
              </a:rPr>
              <a:t>node.setLeftType(1);</a:t>
            </a:r>
          </a:p>
          <a:p>
            <a:r>
              <a:rPr lang="en-US" altLang="zh-CN" sz="1200">
                <a:latin typeface="Arial" pitchFamily="34" charset="0"/>
                <a:cs typeface="Arial" pitchFamily="34" charset="0"/>
              </a:rPr>
              <a:t>}</a:t>
            </a:r>
          </a:p>
          <a:p>
            <a:r>
              <a:rPr lang="en-US" altLang="zh-CN" sz="1200" b="1">
                <a:latin typeface="Arial" pitchFamily="34" charset="0"/>
                <a:cs typeface="Arial" pitchFamily="34" charset="0"/>
              </a:rPr>
              <a:t>if(pre!=null&amp;&amp;pre.getRight()==null) {</a:t>
            </a:r>
          </a:p>
          <a:p>
            <a:r>
              <a:rPr lang="en-US" altLang="zh-CN" sz="1200">
                <a:latin typeface="Arial" pitchFamily="34" charset="0"/>
                <a:cs typeface="Arial" pitchFamily="34" charset="0"/>
              </a:rPr>
              <a:t>pre.setRight(node);</a:t>
            </a:r>
          </a:p>
          <a:p>
            <a:r>
              <a:rPr lang="en-US" altLang="zh-CN" sz="1200">
                <a:latin typeface="Arial" pitchFamily="34" charset="0"/>
                <a:cs typeface="Arial" pitchFamily="34" charset="0"/>
              </a:rPr>
              <a:t>pre.setRightType(1); }</a:t>
            </a:r>
          </a:p>
          <a:p>
            <a:r>
              <a:rPr lang="en-US" altLang="zh-CN" sz="1200">
                <a:latin typeface="Arial" pitchFamily="34" charset="0"/>
                <a:cs typeface="Arial" pitchFamily="34" charset="0"/>
              </a:rPr>
              <a:t>pre=node;</a:t>
            </a:r>
          </a:p>
          <a:p>
            <a:r>
              <a:rPr lang="en-US" altLang="zh-CN" sz="1200">
                <a:latin typeface="Arial" pitchFamily="34" charset="0"/>
                <a:cs typeface="Arial" pitchFamily="34" charset="0"/>
              </a:rPr>
              <a:t>threadNodes(node.getRight());}}</a:t>
            </a:r>
            <a:endParaRPr lang="zh-CN" altLang="en-US" sz="1200">
              <a:latin typeface="Arial" pitchFamily="34" charset="0"/>
              <a:cs typeface="Arial" pitchFamily="34" charset="0"/>
            </a:endParaRPr>
          </a:p>
        </p:txBody>
      </p:sp>
      <p:sp>
        <p:nvSpPr>
          <p:cNvPr id="18" name="TextBox 17"/>
          <p:cNvSpPr txBox="1"/>
          <p:nvPr/>
        </p:nvSpPr>
        <p:spPr>
          <a:xfrm>
            <a:off x="5274493" y="578936"/>
            <a:ext cx="4597734" cy="4893647"/>
          </a:xfrm>
          <a:prstGeom prst="rect">
            <a:avLst/>
          </a:prstGeom>
          <a:solidFill>
            <a:schemeClr val="bg1">
              <a:lumMod val="95000"/>
            </a:schemeClr>
          </a:solidFill>
        </p:spPr>
        <p:txBody>
          <a:bodyPr wrap="none" rtlCol="0">
            <a:spAutoFit/>
          </a:bodyPr>
          <a:lstStyle/>
          <a:p>
            <a:r>
              <a:rPr lang="en-US" altLang="zh-CN" sz="1200" b="1">
                <a:latin typeface="Arial" pitchFamily="34" charset="0"/>
                <a:cs typeface="Arial" pitchFamily="34" charset="0"/>
              </a:rPr>
              <a:t>public class BinaryTreeDemo {</a:t>
            </a:r>
            <a:endParaRPr lang="zh-CN" altLang="en-US" sz="1200">
              <a:latin typeface="Arial" pitchFamily="34" charset="0"/>
              <a:cs typeface="Arial" pitchFamily="34" charset="0"/>
            </a:endParaRPr>
          </a:p>
          <a:p>
            <a:r>
              <a:rPr lang="en-US" altLang="zh-CN" sz="1200" b="1">
                <a:latin typeface="Arial" pitchFamily="34" charset="0"/>
                <a:cs typeface="Arial" pitchFamily="34" charset="0"/>
              </a:rPr>
              <a:t>public static void main(String[] args) {</a:t>
            </a:r>
          </a:p>
          <a:p>
            <a:r>
              <a:rPr lang="en-US" altLang="zh-CN" sz="1200">
                <a:latin typeface="Arial" pitchFamily="34" charset="0"/>
                <a:cs typeface="Arial" pitchFamily="34" charset="0"/>
              </a:rPr>
              <a:t>BinaryTree binaryTree = </a:t>
            </a:r>
            <a:r>
              <a:rPr lang="en-US" altLang="zh-CN" sz="1200" b="1">
                <a:latin typeface="Arial" pitchFamily="34" charset="0"/>
                <a:cs typeface="Arial" pitchFamily="34" charset="0"/>
              </a:rPr>
              <a:t>new BinaryTree();</a:t>
            </a:r>
            <a:endParaRPr lang="zh-CN" altLang="en-US" sz="1200">
              <a:latin typeface="Arial" pitchFamily="34" charset="0"/>
              <a:cs typeface="Arial" pitchFamily="34" charset="0"/>
            </a:endParaRPr>
          </a:p>
          <a:p>
            <a:r>
              <a:rPr lang="en-US" altLang="zh-CN" sz="1200">
                <a:latin typeface="Arial" pitchFamily="34" charset="0"/>
                <a:cs typeface="Arial" pitchFamily="34" charset="0"/>
              </a:rPr>
              <a:t>HeroNode root = </a:t>
            </a:r>
            <a:r>
              <a:rPr lang="en-US" altLang="zh-CN" sz="1200" b="1">
                <a:latin typeface="Arial" pitchFamily="34" charset="0"/>
                <a:cs typeface="Arial" pitchFamily="34" charset="0"/>
              </a:rPr>
              <a:t>new HeroNode(1, "jack");</a:t>
            </a:r>
          </a:p>
          <a:p>
            <a:r>
              <a:rPr lang="en-US" altLang="zh-CN" sz="1200">
                <a:latin typeface="Arial" pitchFamily="34" charset="0"/>
                <a:cs typeface="Arial" pitchFamily="34" charset="0"/>
              </a:rPr>
              <a:t>HeroNode node1 = </a:t>
            </a:r>
            <a:r>
              <a:rPr lang="en-US" altLang="zh-CN" sz="1200" b="1">
                <a:latin typeface="Arial" pitchFamily="34" charset="0"/>
                <a:cs typeface="Arial" pitchFamily="34" charset="0"/>
              </a:rPr>
              <a:t>new HeroNode(3, "tom");</a:t>
            </a:r>
          </a:p>
          <a:p>
            <a:r>
              <a:rPr lang="en-US" altLang="zh-CN" sz="1200">
                <a:latin typeface="Arial" pitchFamily="34" charset="0"/>
                <a:cs typeface="Arial" pitchFamily="34" charset="0"/>
              </a:rPr>
              <a:t>HeroNode node2 = </a:t>
            </a:r>
            <a:r>
              <a:rPr lang="en-US" altLang="zh-CN" sz="1200" b="1">
                <a:latin typeface="Arial" pitchFamily="34" charset="0"/>
                <a:cs typeface="Arial" pitchFamily="34" charset="0"/>
              </a:rPr>
              <a:t>new HeroNode(6, "mike");</a:t>
            </a:r>
          </a:p>
          <a:p>
            <a:endParaRPr lang="zh-CN" altLang="en-US" sz="1200">
              <a:latin typeface="Arial" pitchFamily="34" charset="0"/>
              <a:cs typeface="Arial" pitchFamily="34" charset="0"/>
            </a:endParaRPr>
          </a:p>
          <a:p>
            <a:r>
              <a:rPr lang="en-US" altLang="zh-CN" sz="1200">
                <a:latin typeface="Arial" pitchFamily="34" charset="0"/>
                <a:cs typeface="Arial" pitchFamily="34" charset="0"/>
              </a:rPr>
              <a:t>root.setLeftNode(node1);</a:t>
            </a:r>
          </a:p>
          <a:p>
            <a:r>
              <a:rPr lang="en-US" altLang="zh-CN" sz="1200">
                <a:latin typeface="Arial" pitchFamily="34" charset="0"/>
                <a:cs typeface="Arial" pitchFamily="34" charset="0"/>
              </a:rPr>
              <a:t>root.setRightNode(node2);</a:t>
            </a:r>
            <a:endParaRPr lang="zh-CN" altLang="en-US" sz="1200">
              <a:latin typeface="Arial" pitchFamily="34" charset="0"/>
              <a:cs typeface="Arial" pitchFamily="34" charset="0"/>
            </a:endParaRPr>
          </a:p>
          <a:p>
            <a:r>
              <a:rPr lang="en-US" altLang="zh-CN" sz="1200">
                <a:latin typeface="Arial" pitchFamily="34" charset="0"/>
                <a:cs typeface="Arial" pitchFamily="34" charset="0"/>
              </a:rPr>
              <a:t>binaryTree.setRoot(root);</a:t>
            </a:r>
          </a:p>
          <a:p>
            <a:endParaRPr lang="zh-CN" altLang="en-US" sz="1200">
              <a:latin typeface="Arial" pitchFamily="34" charset="0"/>
              <a:cs typeface="Arial" pitchFamily="34" charset="0"/>
            </a:endParaRPr>
          </a:p>
          <a:p>
            <a:r>
              <a:rPr lang="en-US" altLang="zh-CN" sz="1200">
                <a:latin typeface="Arial" pitchFamily="34" charset="0"/>
                <a:cs typeface="Arial" pitchFamily="34" charset="0"/>
              </a:rPr>
              <a:t>HeroNode node3 = </a:t>
            </a:r>
            <a:r>
              <a:rPr lang="en-US" altLang="zh-CN" sz="1200" b="1">
                <a:latin typeface="Arial" pitchFamily="34" charset="0"/>
                <a:cs typeface="Arial" pitchFamily="34" charset="0"/>
              </a:rPr>
              <a:t>new HeroNode(8, "</a:t>
            </a:r>
            <a:r>
              <a:rPr lang="zh-CN" altLang="en-US" sz="1200" b="1">
                <a:latin typeface="Arial" pitchFamily="34" charset="0"/>
                <a:cs typeface="Arial" pitchFamily="34" charset="0"/>
              </a:rPr>
              <a:t>林冲</a:t>
            </a:r>
            <a:r>
              <a:rPr lang="en-US" altLang="zh-CN" sz="1200" b="1">
                <a:latin typeface="Arial" pitchFamily="34" charset="0"/>
                <a:cs typeface="Arial" pitchFamily="34" charset="0"/>
              </a:rPr>
              <a:t>");</a:t>
            </a:r>
          </a:p>
          <a:p>
            <a:r>
              <a:rPr lang="en-US" altLang="zh-CN" sz="1200">
                <a:latin typeface="Arial" pitchFamily="34" charset="0"/>
                <a:cs typeface="Arial" pitchFamily="34" charset="0"/>
              </a:rPr>
              <a:t>HeroNode node4 = </a:t>
            </a:r>
            <a:r>
              <a:rPr lang="en-US" altLang="zh-CN" sz="1200" b="1">
                <a:latin typeface="Arial" pitchFamily="34" charset="0"/>
                <a:cs typeface="Arial" pitchFamily="34" charset="0"/>
              </a:rPr>
              <a:t>new HeroNode(10, "</a:t>
            </a:r>
            <a:r>
              <a:rPr lang="zh-CN" altLang="en-US" sz="1200" b="1">
                <a:latin typeface="Arial" pitchFamily="34" charset="0"/>
                <a:cs typeface="Arial" pitchFamily="34" charset="0"/>
              </a:rPr>
              <a:t>关胜</a:t>
            </a:r>
            <a:r>
              <a:rPr lang="en-US" altLang="zh-CN" sz="1200" b="1">
                <a:latin typeface="Arial" pitchFamily="34" charset="0"/>
                <a:cs typeface="Arial" pitchFamily="34" charset="0"/>
              </a:rPr>
              <a:t>");</a:t>
            </a:r>
            <a:endParaRPr lang="zh-CN" altLang="en-US" sz="1200">
              <a:latin typeface="Arial" pitchFamily="34" charset="0"/>
              <a:cs typeface="Arial" pitchFamily="34" charset="0"/>
            </a:endParaRPr>
          </a:p>
          <a:p>
            <a:r>
              <a:rPr lang="en-US" altLang="zh-CN" sz="1200">
                <a:latin typeface="Arial" pitchFamily="34" charset="0"/>
                <a:cs typeface="Arial" pitchFamily="34" charset="0"/>
              </a:rPr>
              <a:t>node1.setLeftNode(node3);</a:t>
            </a:r>
          </a:p>
          <a:p>
            <a:r>
              <a:rPr lang="en-US" altLang="zh-CN" sz="1200">
                <a:latin typeface="Arial" pitchFamily="34" charset="0"/>
                <a:cs typeface="Arial" pitchFamily="34" charset="0"/>
              </a:rPr>
              <a:t>node1.setRightNode(node4);</a:t>
            </a:r>
            <a:endParaRPr lang="zh-CN" altLang="en-US" sz="1200">
              <a:latin typeface="Arial" pitchFamily="34" charset="0"/>
              <a:cs typeface="Arial" pitchFamily="34" charset="0"/>
            </a:endParaRPr>
          </a:p>
          <a:p>
            <a:r>
              <a:rPr lang="en-US" altLang="zh-CN" sz="1200">
                <a:latin typeface="Arial" pitchFamily="34" charset="0"/>
                <a:cs typeface="Arial" pitchFamily="34" charset="0"/>
              </a:rPr>
              <a:t>HeroNode node5 = </a:t>
            </a:r>
            <a:r>
              <a:rPr lang="en-US" altLang="zh-CN" sz="1200" b="1">
                <a:latin typeface="Arial" pitchFamily="34" charset="0"/>
                <a:cs typeface="Arial" pitchFamily="34" charset="0"/>
              </a:rPr>
              <a:t>new HeroNode(14, "jerry");</a:t>
            </a:r>
            <a:endParaRPr lang="zh-CN" altLang="en-US" sz="1200">
              <a:latin typeface="Arial" pitchFamily="34" charset="0"/>
              <a:cs typeface="Arial" pitchFamily="34" charset="0"/>
            </a:endParaRPr>
          </a:p>
          <a:p>
            <a:r>
              <a:rPr lang="en-US" altLang="zh-CN" sz="1200">
                <a:latin typeface="Arial" pitchFamily="34" charset="0"/>
                <a:cs typeface="Arial" pitchFamily="34" charset="0"/>
              </a:rPr>
              <a:t>node2.setLeftNode(node5);</a:t>
            </a:r>
          </a:p>
          <a:p>
            <a:endParaRPr lang="en-US" altLang="zh-CN" sz="1200">
              <a:latin typeface="Arial" pitchFamily="34" charset="0"/>
              <a:cs typeface="Arial" pitchFamily="34" charset="0"/>
            </a:endParaRPr>
          </a:p>
          <a:p>
            <a:r>
              <a:rPr lang="en-US" altLang="zh-CN" sz="1200">
                <a:latin typeface="Arial" pitchFamily="34" charset="0"/>
                <a:cs typeface="Arial" pitchFamily="34" charset="0"/>
              </a:rPr>
              <a:t>System.</a:t>
            </a:r>
            <a:r>
              <a:rPr lang="en-US" altLang="zh-CN" sz="1200" b="1" i="1">
                <a:latin typeface="Arial" pitchFamily="34" charset="0"/>
                <a:cs typeface="Arial" pitchFamily="34" charset="0"/>
              </a:rPr>
              <a:t>out.println("---</a:t>
            </a:r>
            <a:r>
              <a:rPr lang="zh-CN" altLang="en-US" sz="1200" b="1" i="1">
                <a:latin typeface="Arial" pitchFamily="34" charset="0"/>
                <a:cs typeface="Arial" pitchFamily="34" charset="0"/>
              </a:rPr>
              <a:t>中序</a:t>
            </a:r>
            <a:r>
              <a:rPr lang="en-US" altLang="zh-CN" sz="1200" b="1" i="1">
                <a:latin typeface="Arial" pitchFamily="34" charset="0"/>
                <a:cs typeface="Arial" pitchFamily="34" charset="0"/>
              </a:rPr>
              <a:t>---");</a:t>
            </a:r>
          </a:p>
          <a:p>
            <a:r>
              <a:rPr lang="en-US" altLang="zh-CN" sz="1200">
                <a:latin typeface="Arial" pitchFamily="34" charset="0"/>
                <a:cs typeface="Arial" pitchFamily="34" charset="0"/>
              </a:rPr>
              <a:t>binaryTree.infixOrder();</a:t>
            </a:r>
            <a:endParaRPr lang="zh-CN" altLang="en-US" sz="1200">
              <a:latin typeface="Arial" pitchFamily="34" charset="0"/>
              <a:cs typeface="Arial" pitchFamily="34" charset="0"/>
            </a:endParaRPr>
          </a:p>
          <a:p>
            <a:r>
              <a:rPr lang="en-US" altLang="zh-CN" sz="1200">
                <a:latin typeface="Arial" pitchFamily="34" charset="0"/>
                <a:cs typeface="Arial" pitchFamily="34" charset="0"/>
              </a:rPr>
              <a:t>//</a:t>
            </a:r>
            <a:r>
              <a:rPr lang="zh-CN" altLang="en-US" sz="1200">
                <a:latin typeface="Arial" pitchFamily="34" charset="0"/>
                <a:cs typeface="Arial" pitchFamily="34" charset="0"/>
              </a:rPr>
              <a:t>中序线索化二叉树</a:t>
            </a:r>
          </a:p>
          <a:p>
            <a:r>
              <a:rPr lang="en-US" altLang="zh-CN" sz="1200">
                <a:latin typeface="Arial" pitchFamily="34" charset="0"/>
                <a:cs typeface="Arial" pitchFamily="34" charset="0"/>
              </a:rPr>
              <a:t>binaryTree.threadNodes();</a:t>
            </a:r>
            <a:endParaRPr lang="zh-CN" altLang="en-US" sz="1200">
              <a:latin typeface="Arial" pitchFamily="34" charset="0"/>
              <a:cs typeface="Arial" pitchFamily="34" charset="0"/>
            </a:endParaRPr>
          </a:p>
          <a:p>
            <a:endParaRPr lang="en-US" altLang="zh-CN" sz="1200">
              <a:latin typeface="Arial" pitchFamily="34" charset="0"/>
              <a:cs typeface="Arial" pitchFamily="34" charset="0"/>
            </a:endParaRPr>
          </a:p>
          <a:p>
            <a:r>
              <a:rPr lang="en-US" altLang="zh-CN" sz="1200">
                <a:latin typeface="Arial" pitchFamily="34" charset="0"/>
                <a:cs typeface="Arial" pitchFamily="34" charset="0"/>
              </a:rPr>
              <a:t>HeroNode afterHeroNode10 = node4.getRight();</a:t>
            </a:r>
          </a:p>
          <a:p>
            <a:r>
              <a:rPr lang="en-US" altLang="zh-CN" sz="1200">
                <a:latin typeface="Arial" pitchFamily="34" charset="0"/>
                <a:cs typeface="Arial" pitchFamily="34" charset="0"/>
              </a:rPr>
              <a:t>System.</a:t>
            </a:r>
            <a:r>
              <a:rPr lang="en-US" altLang="zh-CN" sz="1200" b="1" i="1">
                <a:latin typeface="Arial" pitchFamily="34" charset="0"/>
                <a:cs typeface="Arial" pitchFamily="34" charset="0"/>
              </a:rPr>
              <a:t>out.println(afterHeroNode10);// no=1 name=jack </a:t>
            </a:r>
            <a:r>
              <a:rPr lang="en-US" altLang="zh-CN" sz="1200" b="1" i="1" u="sng">
                <a:latin typeface="Arial" pitchFamily="34" charset="0"/>
                <a:cs typeface="Arial" pitchFamily="34" charset="0"/>
              </a:rPr>
              <a:t>ok</a:t>
            </a:r>
            <a:r>
              <a:rPr lang="zh-CN" altLang="en-US" sz="1200" b="1" i="1" u="sng">
                <a:latin typeface="Arial" pitchFamily="34" charset="0"/>
                <a:cs typeface="Arial" pitchFamily="34" charset="0"/>
              </a:rPr>
              <a:t>了</a:t>
            </a:r>
          </a:p>
          <a:p>
            <a:r>
              <a:rPr lang="en-US" altLang="zh-CN" sz="1200">
                <a:latin typeface="Arial" pitchFamily="34" charset="0"/>
                <a:cs typeface="Arial" pitchFamily="34" charset="0"/>
              </a:rPr>
              <a:t>}}</a:t>
            </a:r>
          </a:p>
        </p:txBody>
      </p:sp>
    </p:spTree>
    <p:extLst>
      <p:ext uri="{BB962C8B-B14F-4D97-AF65-F5344CB8AC3E}">
        <p14:creationId xmlns:p14="http://schemas.microsoft.com/office/powerpoint/2010/main" val="665179330"/>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线索化二叉树</a:t>
            </a:r>
            <a:endParaRPr lang="en-US" altLang="zh-CN" sz="2200" b="1"/>
          </a:p>
        </p:txBody>
      </p:sp>
      <p:sp>
        <p:nvSpPr>
          <p:cNvPr id="2" name="TextBox 1"/>
          <p:cNvSpPr txBox="1"/>
          <p:nvPr/>
        </p:nvSpPr>
        <p:spPr>
          <a:xfrm>
            <a:off x="665981" y="1224111"/>
            <a:ext cx="8064896" cy="2616101"/>
          </a:xfrm>
          <a:prstGeom prst="rect">
            <a:avLst/>
          </a:prstGeom>
          <a:noFill/>
        </p:spPr>
        <p:txBody>
          <a:bodyPr wrap="square" rtlCol="0">
            <a:spAutoFit/>
          </a:bodyPr>
          <a:lstStyle/>
          <a:p>
            <a:r>
              <a:rPr lang="zh-CN" altLang="en-US" sz="2000" b="1">
                <a:solidFill>
                  <a:srgbClr val="0070C0"/>
                </a:solidFill>
              </a:rPr>
              <a:t>遍历线索化二叉树</a:t>
            </a:r>
            <a:endParaRPr lang="en-US" altLang="zh-CN"/>
          </a:p>
          <a:p>
            <a:endParaRPr lang="en-US" altLang="zh-CN" b="1"/>
          </a:p>
          <a:p>
            <a:r>
              <a:rPr lang="zh-CN" altLang="en-US" b="1"/>
              <a:t>说明：</a:t>
            </a:r>
            <a:r>
              <a:rPr lang="zh-CN" altLang="en-US"/>
              <a:t>对前面的中序线索化的二叉树， 进行遍历</a:t>
            </a:r>
            <a:endParaRPr lang="en-US" altLang="zh-CN"/>
          </a:p>
          <a:p>
            <a:r>
              <a:rPr lang="zh-CN" altLang="en-US" b="1"/>
              <a:t>分析</a:t>
            </a:r>
            <a:r>
              <a:rPr lang="zh-CN" altLang="en-US"/>
              <a:t>：因为线索化后，各个结点指向有变化，因此</a:t>
            </a:r>
            <a:r>
              <a:rPr lang="zh-CN" altLang="en-US" b="1">
                <a:solidFill>
                  <a:srgbClr val="C00000"/>
                </a:solidFill>
              </a:rPr>
              <a:t>原来的遍历方式不能使用</a:t>
            </a:r>
            <a:r>
              <a:rPr lang="zh-CN" altLang="en-US"/>
              <a:t>，这时需要使用新的方式</a:t>
            </a:r>
            <a:r>
              <a:rPr lang="zh-CN" altLang="en-US" b="1"/>
              <a:t>遍历线索化二叉树</a:t>
            </a:r>
            <a:r>
              <a:rPr lang="zh-CN" altLang="en-US"/>
              <a:t>，各个节点可以通过线型方式遍历，因此无需使用递归方式，这样也提高了遍历的效率。 </a:t>
            </a:r>
            <a:r>
              <a:rPr lang="zh-CN" altLang="en-US" b="1"/>
              <a:t>遍历的次序应当和中序遍历保持一致</a:t>
            </a:r>
            <a:r>
              <a:rPr lang="zh-CN" altLang="en-US"/>
              <a:t>。</a:t>
            </a:r>
            <a:endParaRPr lang="en-US" altLang="zh-CN"/>
          </a:p>
          <a:p>
            <a:endParaRPr lang="en-US" altLang="zh-CN" b="1"/>
          </a:p>
          <a:p>
            <a:r>
              <a:rPr lang="zh-CN" altLang="en-US" b="1"/>
              <a:t>代码：</a:t>
            </a:r>
            <a:endParaRPr lang="en-US" altLang="zh-CN" b="1"/>
          </a:p>
        </p:txBody>
      </p:sp>
      <p:sp>
        <p:nvSpPr>
          <p:cNvPr id="3" name="TextBox 2"/>
          <p:cNvSpPr txBox="1"/>
          <p:nvPr/>
        </p:nvSpPr>
        <p:spPr>
          <a:xfrm>
            <a:off x="1458069" y="3816399"/>
            <a:ext cx="3096344" cy="1600438"/>
          </a:xfrm>
          <a:prstGeom prst="rect">
            <a:avLst/>
          </a:prstGeom>
          <a:noFill/>
        </p:spPr>
        <p:txBody>
          <a:bodyPr wrap="square" rtlCol="0">
            <a:spAutoFit/>
          </a:bodyPr>
          <a:lstStyle/>
          <a:p>
            <a:r>
              <a:rPr lang="en-US" altLang="zh-CN" sz="700" b="1">
                <a:latin typeface="Arial" pitchFamily="34" charset="0"/>
                <a:cs typeface="Arial" pitchFamily="34" charset="0"/>
              </a:rPr>
              <a:t>// class BinaryTree </a:t>
            </a:r>
          </a:p>
          <a:p>
            <a:r>
              <a:rPr lang="en-US" altLang="zh-CN" sz="700" b="1">
                <a:latin typeface="Arial" pitchFamily="34" charset="0"/>
                <a:cs typeface="Arial" pitchFamily="34" charset="0"/>
              </a:rPr>
              <a:t>public void threadList() {</a:t>
            </a:r>
          </a:p>
          <a:p>
            <a:r>
              <a:rPr lang="en-US" altLang="zh-CN" sz="700">
                <a:latin typeface="Arial" pitchFamily="34" charset="0"/>
                <a:cs typeface="Arial" pitchFamily="34" charset="0"/>
              </a:rPr>
              <a:t>HeroNode node = root;</a:t>
            </a:r>
          </a:p>
          <a:p>
            <a:r>
              <a:rPr lang="en-US" altLang="zh-CN" sz="700" b="1">
                <a:latin typeface="Arial" pitchFamily="34" charset="0"/>
                <a:cs typeface="Arial" pitchFamily="34" charset="0"/>
              </a:rPr>
              <a:t>while (node != null) {</a:t>
            </a:r>
          </a:p>
          <a:p>
            <a:r>
              <a:rPr lang="en-US" altLang="zh-CN" sz="700" b="1">
                <a:latin typeface="Arial" pitchFamily="34" charset="0"/>
                <a:cs typeface="Arial" pitchFamily="34" charset="0"/>
              </a:rPr>
              <a:t>while (node.getLeftType() == 0) {</a:t>
            </a:r>
          </a:p>
          <a:p>
            <a:r>
              <a:rPr lang="en-US" altLang="zh-CN" sz="700">
                <a:latin typeface="Arial" pitchFamily="34" charset="0"/>
                <a:cs typeface="Arial" pitchFamily="34" charset="0"/>
              </a:rPr>
              <a:t>node = node.getLeft();</a:t>
            </a:r>
          </a:p>
          <a:p>
            <a:r>
              <a:rPr lang="en-US" altLang="zh-CN" sz="700">
                <a:latin typeface="Arial" pitchFamily="34" charset="0"/>
                <a:cs typeface="Arial" pitchFamily="34" charset="0"/>
              </a:rPr>
              <a:t>}</a:t>
            </a:r>
          </a:p>
          <a:p>
            <a:r>
              <a:rPr lang="en-US" altLang="zh-CN" sz="700">
                <a:latin typeface="Arial" pitchFamily="34" charset="0"/>
                <a:cs typeface="Arial" pitchFamily="34" charset="0"/>
              </a:rPr>
              <a:t>System.</a:t>
            </a:r>
            <a:r>
              <a:rPr lang="en-US" altLang="zh-CN" sz="700" b="1" i="1">
                <a:latin typeface="Arial" pitchFamily="34" charset="0"/>
                <a:cs typeface="Arial" pitchFamily="34" charset="0"/>
              </a:rPr>
              <a:t>out.println(node);</a:t>
            </a:r>
          </a:p>
          <a:p>
            <a:r>
              <a:rPr lang="en-US" altLang="zh-CN" sz="700" b="1">
                <a:latin typeface="Arial" pitchFamily="34" charset="0"/>
                <a:cs typeface="Arial" pitchFamily="34" charset="0"/>
              </a:rPr>
              <a:t>while (node.getRightType() == 1) {</a:t>
            </a:r>
          </a:p>
          <a:p>
            <a:r>
              <a:rPr lang="en-US" altLang="zh-CN" sz="700">
                <a:latin typeface="Arial" pitchFamily="34" charset="0"/>
                <a:cs typeface="Arial" pitchFamily="34" charset="0"/>
              </a:rPr>
              <a:t>node = node.getRight();</a:t>
            </a:r>
          </a:p>
          <a:p>
            <a:r>
              <a:rPr lang="en-US" altLang="zh-CN" sz="700">
                <a:latin typeface="Arial" pitchFamily="34" charset="0"/>
                <a:cs typeface="Arial" pitchFamily="34" charset="0"/>
              </a:rPr>
              <a:t>System.</a:t>
            </a:r>
            <a:r>
              <a:rPr lang="en-US" altLang="zh-CN" sz="700" b="1" i="1">
                <a:latin typeface="Arial" pitchFamily="34" charset="0"/>
                <a:cs typeface="Arial" pitchFamily="34" charset="0"/>
              </a:rPr>
              <a:t>out.println(node);</a:t>
            </a:r>
          </a:p>
          <a:p>
            <a:r>
              <a:rPr lang="en-US" altLang="zh-CN" sz="700">
                <a:latin typeface="Arial" pitchFamily="34" charset="0"/>
                <a:cs typeface="Arial" pitchFamily="34" charset="0"/>
              </a:rPr>
              <a:t>}</a:t>
            </a:r>
          </a:p>
          <a:p>
            <a:r>
              <a:rPr lang="en-US" altLang="zh-CN" sz="700">
                <a:latin typeface="Arial" pitchFamily="34" charset="0"/>
                <a:cs typeface="Arial" pitchFamily="34" charset="0"/>
              </a:rPr>
              <a:t>node = node.getRight();</a:t>
            </a:r>
          </a:p>
          <a:p>
            <a:r>
              <a:rPr lang="en-US" altLang="zh-CN" sz="700">
                <a:latin typeface="Arial" pitchFamily="34" charset="0"/>
                <a:cs typeface="Arial" pitchFamily="34" charset="0"/>
              </a:rPr>
              <a:t>}} //</a:t>
            </a:r>
            <a:r>
              <a:rPr lang="zh-CN" altLang="en-US" sz="700">
                <a:solidFill>
                  <a:srgbClr val="EA0000"/>
                </a:solidFill>
                <a:latin typeface="Arial" pitchFamily="34" charset="0"/>
                <a:cs typeface="Arial" pitchFamily="34" charset="0"/>
              </a:rPr>
              <a:t>以</a:t>
            </a:r>
            <a:r>
              <a:rPr lang="en-US" altLang="zh-CN" sz="700">
                <a:solidFill>
                  <a:srgbClr val="EA0000"/>
                </a:solidFill>
                <a:latin typeface="Arial" pitchFamily="34" charset="0"/>
                <a:cs typeface="Arial" pitchFamily="34" charset="0"/>
              </a:rPr>
              <a:t>debug </a:t>
            </a:r>
            <a:r>
              <a:rPr lang="zh-CN" altLang="en-US" sz="700">
                <a:solidFill>
                  <a:srgbClr val="EA0000"/>
                </a:solidFill>
                <a:latin typeface="Arial" pitchFamily="34" charset="0"/>
                <a:cs typeface="Arial" pitchFamily="34" charset="0"/>
              </a:rPr>
              <a:t>的方式来帮助学员理解</a:t>
            </a:r>
          </a:p>
        </p:txBody>
      </p:sp>
      <p:sp>
        <p:nvSpPr>
          <p:cNvPr id="4" name="TextBox 3"/>
          <p:cNvSpPr txBox="1"/>
          <p:nvPr/>
        </p:nvSpPr>
        <p:spPr>
          <a:xfrm>
            <a:off x="4900778" y="4826252"/>
            <a:ext cx="3038011" cy="646331"/>
          </a:xfrm>
          <a:prstGeom prst="rect">
            <a:avLst/>
          </a:prstGeom>
          <a:noFill/>
        </p:spPr>
        <p:txBody>
          <a:bodyPr wrap="none" rtlCol="0">
            <a:spAutoFit/>
          </a:bodyPr>
          <a:lstStyle/>
          <a:p>
            <a:r>
              <a:rPr lang="en-US" altLang="zh-CN" sz="1200">
                <a:latin typeface="Arial" pitchFamily="34" charset="0"/>
                <a:cs typeface="Arial" pitchFamily="34" charset="0"/>
              </a:rPr>
              <a:t>//class BinaryTreeDemo</a:t>
            </a:r>
          </a:p>
          <a:p>
            <a:r>
              <a:rPr lang="en-US" altLang="zh-CN" sz="1200">
                <a:latin typeface="Arial" pitchFamily="34" charset="0"/>
                <a:cs typeface="Arial" pitchFamily="34" charset="0"/>
              </a:rPr>
              <a:t>System.</a:t>
            </a:r>
            <a:r>
              <a:rPr lang="en-US" altLang="zh-CN" sz="1200" b="1" i="1">
                <a:latin typeface="Arial" pitchFamily="34" charset="0"/>
                <a:cs typeface="Arial" pitchFamily="34" charset="0"/>
              </a:rPr>
              <a:t>out.println("</a:t>
            </a:r>
            <a:r>
              <a:rPr lang="zh-CN" altLang="en-US" sz="1200" b="1" i="1">
                <a:latin typeface="Arial" pitchFamily="34" charset="0"/>
                <a:cs typeface="Arial" pitchFamily="34" charset="0"/>
              </a:rPr>
              <a:t>线索化遍历二叉树</a:t>
            </a:r>
            <a:r>
              <a:rPr lang="en-US" altLang="zh-CN" sz="1200" b="1" i="1">
                <a:latin typeface="Arial" pitchFamily="34" charset="0"/>
                <a:cs typeface="Arial" pitchFamily="34" charset="0"/>
              </a:rPr>
              <a:t>");</a:t>
            </a:r>
          </a:p>
          <a:p>
            <a:r>
              <a:rPr lang="en-US" altLang="zh-CN" sz="1200">
                <a:latin typeface="Arial" pitchFamily="34" charset="0"/>
                <a:cs typeface="Arial" pitchFamily="34" charset="0"/>
              </a:rPr>
              <a:t>binaryTree.threadList();</a:t>
            </a:r>
            <a:endParaRPr lang="zh-CN" altLang="en-US" sz="1200">
              <a:latin typeface="Arial" pitchFamily="34" charset="0"/>
              <a:cs typeface="Arial" pitchFamily="34" charset="0"/>
            </a:endParaRPr>
          </a:p>
        </p:txBody>
      </p:sp>
      <p:sp>
        <p:nvSpPr>
          <p:cNvPr id="5" name="矩形 4"/>
          <p:cNvSpPr/>
          <p:nvPr/>
        </p:nvSpPr>
        <p:spPr>
          <a:xfrm>
            <a:off x="1472449" y="3860534"/>
            <a:ext cx="6826379" cy="1512168"/>
          </a:xfrm>
          <a:prstGeom prst="rect">
            <a:avLst/>
          </a:prstGeom>
          <a:solidFill>
            <a:srgbClr val="FCFCFA"/>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Tree>
    <p:extLst>
      <p:ext uri="{BB962C8B-B14F-4D97-AF65-F5344CB8AC3E}">
        <p14:creationId xmlns:p14="http://schemas.microsoft.com/office/powerpoint/2010/main" val="1072905534"/>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线索化二叉树</a:t>
            </a:r>
            <a:endParaRPr lang="en-US" altLang="zh-CN" sz="2200" b="1"/>
          </a:p>
        </p:txBody>
      </p:sp>
      <p:sp>
        <p:nvSpPr>
          <p:cNvPr id="2" name="TextBox 1"/>
          <p:cNvSpPr txBox="1"/>
          <p:nvPr/>
        </p:nvSpPr>
        <p:spPr>
          <a:xfrm>
            <a:off x="665981" y="1224111"/>
            <a:ext cx="8064896" cy="1785104"/>
          </a:xfrm>
          <a:prstGeom prst="rect">
            <a:avLst/>
          </a:prstGeom>
          <a:noFill/>
        </p:spPr>
        <p:txBody>
          <a:bodyPr wrap="square" rtlCol="0">
            <a:spAutoFit/>
          </a:bodyPr>
          <a:lstStyle/>
          <a:p>
            <a:r>
              <a:rPr lang="zh-CN" altLang="en-US" sz="2000" b="1">
                <a:solidFill>
                  <a:srgbClr val="0070C0"/>
                </a:solidFill>
              </a:rPr>
              <a:t>线索二叉树应用案例</a:t>
            </a:r>
            <a:endParaRPr lang="en-US" altLang="zh-CN"/>
          </a:p>
          <a:p>
            <a:endParaRPr lang="en-US" altLang="zh-CN" b="1"/>
          </a:p>
          <a:p>
            <a:r>
              <a:rPr lang="zh-CN" altLang="en-US" b="1"/>
              <a:t>课后作业</a:t>
            </a:r>
            <a:r>
              <a:rPr lang="en-US" altLang="zh-CN" b="1"/>
              <a:t>:</a:t>
            </a:r>
            <a:endParaRPr lang="en-US" altLang="zh-CN"/>
          </a:p>
          <a:p>
            <a:r>
              <a:rPr lang="zh-CN" altLang="en-US"/>
              <a:t>我这里讲解了中序线索化二叉树，前序线索化二叉树和后序线索化二叉树的分析思路类似，同学们作为课后作业完成</a:t>
            </a:r>
            <a:r>
              <a:rPr lang="en-US" altLang="zh-CN"/>
              <a:t>.</a:t>
            </a:r>
          </a:p>
          <a:p>
            <a:endParaRPr lang="en-US" altLang="zh-CN"/>
          </a:p>
        </p:txBody>
      </p:sp>
    </p:spTree>
    <p:extLst>
      <p:ext uri="{BB962C8B-B14F-4D97-AF65-F5344CB8AC3E}">
        <p14:creationId xmlns:p14="http://schemas.microsoft.com/office/powerpoint/2010/main" val="203457508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看几个实际编程中遇到的问题</a:t>
            </a:r>
            <a:endParaRPr lang="en-US" altLang="zh-CN" sz="2200" b="1"/>
          </a:p>
        </p:txBody>
      </p:sp>
      <p:sp>
        <p:nvSpPr>
          <p:cNvPr id="4" name="Text Box 5"/>
          <p:cNvSpPr txBox="1">
            <a:spLocks noChangeArrowheads="1"/>
          </p:cNvSpPr>
          <p:nvPr/>
        </p:nvSpPr>
        <p:spPr bwMode="auto">
          <a:xfrm>
            <a:off x="377949" y="1169193"/>
            <a:ext cx="825658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81000" indent="-3810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algn="ctr" eaLnBrk="0" fontAlgn="base" hangingPunct="0">
              <a:lnSpc>
                <a:spcPct val="90000"/>
              </a:lnSpc>
              <a:spcBef>
                <a:spcPct val="20000"/>
              </a:spcBef>
              <a:spcAft>
                <a:spcPct val="0"/>
              </a:spcAft>
              <a:buClr>
                <a:schemeClr val="tx1"/>
              </a:buClr>
              <a:buSzPct val="70000"/>
              <a:buFont typeface="Wingdings" pitchFamily="2" charset="2"/>
              <a:buChar char="l"/>
              <a:defRPr sz="2000">
                <a:solidFill>
                  <a:schemeClr val="tx1"/>
                </a:solidFill>
                <a:latin typeface="Arial" charset="0"/>
                <a:ea typeface="宋体" charset="-122"/>
              </a:defRPr>
            </a:lvl6pPr>
            <a:lvl7pPr marL="2971800" indent="-228600" algn="ctr" eaLnBrk="0" fontAlgn="base" hangingPunct="0">
              <a:lnSpc>
                <a:spcPct val="90000"/>
              </a:lnSpc>
              <a:spcBef>
                <a:spcPct val="20000"/>
              </a:spcBef>
              <a:spcAft>
                <a:spcPct val="0"/>
              </a:spcAft>
              <a:buClr>
                <a:schemeClr val="tx1"/>
              </a:buClr>
              <a:buSzPct val="70000"/>
              <a:buFont typeface="Wingdings" pitchFamily="2" charset="2"/>
              <a:buChar char="l"/>
              <a:defRPr sz="2000">
                <a:solidFill>
                  <a:schemeClr val="tx1"/>
                </a:solidFill>
                <a:latin typeface="Arial" charset="0"/>
                <a:ea typeface="宋体" charset="-122"/>
              </a:defRPr>
            </a:lvl7pPr>
            <a:lvl8pPr marL="3429000" indent="-228600" algn="ctr" eaLnBrk="0" fontAlgn="base" hangingPunct="0">
              <a:lnSpc>
                <a:spcPct val="90000"/>
              </a:lnSpc>
              <a:spcBef>
                <a:spcPct val="20000"/>
              </a:spcBef>
              <a:spcAft>
                <a:spcPct val="0"/>
              </a:spcAft>
              <a:buClr>
                <a:schemeClr val="tx1"/>
              </a:buClr>
              <a:buSzPct val="70000"/>
              <a:buFont typeface="Wingdings" pitchFamily="2" charset="2"/>
              <a:buChar char="l"/>
              <a:defRPr sz="2000">
                <a:solidFill>
                  <a:schemeClr val="tx1"/>
                </a:solidFill>
                <a:latin typeface="Arial" charset="0"/>
                <a:ea typeface="宋体" charset="-122"/>
              </a:defRPr>
            </a:lvl8pPr>
            <a:lvl9pPr marL="3886200" indent="-228600" algn="ctr" eaLnBrk="0" fontAlgn="base" hangingPunct="0">
              <a:lnSpc>
                <a:spcPct val="90000"/>
              </a:lnSpc>
              <a:spcBef>
                <a:spcPct val="20000"/>
              </a:spcBef>
              <a:spcAft>
                <a:spcPct val="0"/>
              </a:spcAft>
              <a:buClr>
                <a:schemeClr val="tx1"/>
              </a:buClr>
              <a:buSzPct val="70000"/>
              <a:buFont typeface="Wingdings" pitchFamily="2" charset="2"/>
              <a:buChar char="l"/>
              <a:defRPr sz="2000">
                <a:solidFill>
                  <a:schemeClr val="tx1"/>
                </a:solidFill>
                <a:latin typeface="Arial" charset="0"/>
                <a:ea typeface="宋体" charset="-122"/>
              </a:defRPr>
            </a:lvl9pPr>
          </a:lstStyle>
          <a:p>
            <a:pPr algn="l" eaLnBrk="1" hangingPunct="1">
              <a:buFont typeface="Wingdings" pitchFamily="2" charset="2"/>
              <a:buNone/>
            </a:pPr>
            <a:r>
              <a:rPr lang="zh-CN" altLang="en-US" b="1">
                <a:solidFill>
                  <a:srgbClr val="0070C0"/>
                </a:solidFill>
                <a:ea typeface="华文新魏" pitchFamily="2" charset="-122"/>
              </a:rPr>
              <a:t>其它常见算法问题</a:t>
            </a:r>
            <a:r>
              <a:rPr lang="en-US" altLang="zh-CN" b="1">
                <a:solidFill>
                  <a:srgbClr val="0070C0"/>
                </a:solidFill>
                <a:ea typeface="华文新魏" pitchFamily="2" charset="-122"/>
              </a:rPr>
              <a:t>:</a:t>
            </a:r>
            <a:endParaRPr lang="en-US" altLang="zh-CN" b="1">
              <a:solidFill>
                <a:srgbClr val="0070C0"/>
              </a:solidFill>
              <a:latin typeface="Times New Roman" pitchFamily="18" charset="0"/>
              <a:cs typeface="Times New Roman" pitchFamily="18" charset="0"/>
            </a:endParaRPr>
          </a:p>
        </p:txBody>
      </p:sp>
      <p:pic>
        <p:nvPicPr>
          <p:cNvPr id="5"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7837" y="1656159"/>
            <a:ext cx="7632700" cy="1655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 Box 7"/>
          <p:cNvSpPr txBox="1">
            <a:spLocks noChangeArrowheads="1"/>
          </p:cNvSpPr>
          <p:nvPr/>
        </p:nvSpPr>
        <p:spPr bwMode="auto">
          <a:xfrm>
            <a:off x="714499" y="3740943"/>
            <a:ext cx="6864250"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algn="ctr" eaLnBrk="0" fontAlgn="base" hangingPunct="0">
              <a:lnSpc>
                <a:spcPct val="90000"/>
              </a:lnSpc>
              <a:spcBef>
                <a:spcPct val="20000"/>
              </a:spcBef>
              <a:spcAft>
                <a:spcPct val="0"/>
              </a:spcAft>
              <a:buClr>
                <a:schemeClr val="tx1"/>
              </a:buClr>
              <a:buSzPct val="70000"/>
              <a:buFont typeface="Wingdings" pitchFamily="2" charset="2"/>
              <a:buChar char="l"/>
              <a:defRPr sz="2000">
                <a:solidFill>
                  <a:schemeClr val="tx1"/>
                </a:solidFill>
                <a:latin typeface="Arial" charset="0"/>
                <a:ea typeface="宋体" charset="-122"/>
              </a:defRPr>
            </a:lvl6pPr>
            <a:lvl7pPr marL="2971800" indent="-228600" algn="ctr" eaLnBrk="0" fontAlgn="base" hangingPunct="0">
              <a:lnSpc>
                <a:spcPct val="90000"/>
              </a:lnSpc>
              <a:spcBef>
                <a:spcPct val="20000"/>
              </a:spcBef>
              <a:spcAft>
                <a:spcPct val="0"/>
              </a:spcAft>
              <a:buClr>
                <a:schemeClr val="tx1"/>
              </a:buClr>
              <a:buSzPct val="70000"/>
              <a:buFont typeface="Wingdings" pitchFamily="2" charset="2"/>
              <a:buChar char="l"/>
              <a:defRPr sz="2000">
                <a:solidFill>
                  <a:schemeClr val="tx1"/>
                </a:solidFill>
                <a:latin typeface="Arial" charset="0"/>
                <a:ea typeface="宋体" charset="-122"/>
              </a:defRPr>
            </a:lvl7pPr>
            <a:lvl8pPr marL="3429000" indent="-228600" algn="ctr" eaLnBrk="0" fontAlgn="base" hangingPunct="0">
              <a:lnSpc>
                <a:spcPct val="90000"/>
              </a:lnSpc>
              <a:spcBef>
                <a:spcPct val="20000"/>
              </a:spcBef>
              <a:spcAft>
                <a:spcPct val="0"/>
              </a:spcAft>
              <a:buClr>
                <a:schemeClr val="tx1"/>
              </a:buClr>
              <a:buSzPct val="70000"/>
              <a:buFont typeface="Wingdings" pitchFamily="2" charset="2"/>
              <a:buChar char="l"/>
              <a:defRPr sz="2000">
                <a:solidFill>
                  <a:schemeClr val="tx1"/>
                </a:solidFill>
                <a:latin typeface="Arial" charset="0"/>
                <a:ea typeface="宋体" charset="-122"/>
              </a:defRPr>
            </a:lvl8pPr>
            <a:lvl9pPr marL="3886200" indent="-228600" algn="ctr" eaLnBrk="0" fontAlgn="base" hangingPunct="0">
              <a:lnSpc>
                <a:spcPct val="90000"/>
              </a:lnSpc>
              <a:spcBef>
                <a:spcPct val="20000"/>
              </a:spcBef>
              <a:spcAft>
                <a:spcPct val="0"/>
              </a:spcAft>
              <a:buClr>
                <a:schemeClr val="tx1"/>
              </a:buClr>
              <a:buSzPct val="70000"/>
              <a:buFont typeface="Wingdings" pitchFamily="2" charset="2"/>
              <a:buChar char="l"/>
              <a:defRPr sz="2000">
                <a:solidFill>
                  <a:schemeClr val="tx1"/>
                </a:solidFill>
                <a:latin typeface="Arial" charset="0"/>
                <a:ea typeface="宋体" charset="-122"/>
              </a:defRPr>
            </a:lvl9pPr>
          </a:lstStyle>
          <a:p>
            <a:pPr algn="l" eaLnBrk="1" hangingPunct="1">
              <a:buFont typeface="Wingdings" pitchFamily="2" charset="2"/>
              <a:buChar char="Ø"/>
            </a:pPr>
            <a:r>
              <a:rPr lang="zh-CN" altLang="en-US" sz="1800"/>
              <a:t>修路问题  </a:t>
            </a:r>
            <a:r>
              <a:rPr lang="en-US" altLang="zh-CN" sz="1800"/>
              <a:t>=&gt; </a:t>
            </a:r>
            <a:r>
              <a:rPr lang="zh-CN" altLang="en-US" sz="1800"/>
              <a:t>最小生成</a:t>
            </a:r>
            <a:r>
              <a:rPr lang="zh-CN" altLang="en-US" sz="1800" b="1"/>
              <a:t>树</a:t>
            </a:r>
            <a:r>
              <a:rPr lang="en-US" altLang="zh-CN" sz="1800" b="1"/>
              <a:t>(</a:t>
            </a:r>
            <a:r>
              <a:rPr lang="zh-CN" altLang="en-US" sz="1800" b="1"/>
              <a:t>加权值</a:t>
            </a:r>
            <a:r>
              <a:rPr lang="en-US" altLang="zh-CN" sz="1800" b="1"/>
              <a:t>)【</a:t>
            </a:r>
            <a:r>
              <a:rPr lang="zh-CN" altLang="en-US" sz="1800" b="1"/>
              <a:t>数据结构</a:t>
            </a:r>
            <a:r>
              <a:rPr lang="en-US" altLang="zh-CN" sz="1800" b="1"/>
              <a:t>】</a:t>
            </a:r>
            <a:r>
              <a:rPr lang="en-US" altLang="zh-CN" sz="1800"/>
              <a:t>+ </a:t>
            </a:r>
            <a:r>
              <a:rPr lang="zh-CN" altLang="en-US" sz="1800"/>
              <a:t>普利姆算法</a:t>
            </a:r>
          </a:p>
          <a:p>
            <a:pPr algn="l" eaLnBrk="1" hangingPunct="1">
              <a:buFont typeface="Wingdings" pitchFamily="2" charset="2"/>
              <a:buChar char="Ø"/>
            </a:pPr>
            <a:r>
              <a:rPr lang="zh-CN" altLang="en-US" sz="1800"/>
              <a:t>最短路径问题  </a:t>
            </a:r>
            <a:r>
              <a:rPr lang="en-US" altLang="zh-CN" sz="1800"/>
              <a:t>=&gt; </a:t>
            </a:r>
            <a:r>
              <a:rPr lang="zh-CN" altLang="en-US" sz="1800"/>
              <a:t>图</a:t>
            </a:r>
            <a:r>
              <a:rPr lang="en-US" altLang="zh-CN" sz="1800"/>
              <a:t>+</a:t>
            </a:r>
            <a:r>
              <a:rPr lang="zh-CN" altLang="en-US" sz="1800"/>
              <a:t>弗洛伊德算法</a:t>
            </a:r>
          </a:p>
          <a:p>
            <a:pPr algn="l" eaLnBrk="1" hangingPunct="1">
              <a:buFont typeface="Wingdings" pitchFamily="2" charset="2"/>
              <a:buChar char="Ø"/>
            </a:pPr>
            <a:r>
              <a:rPr lang="zh-CN" altLang="en-US" sz="1800" b="1"/>
              <a:t>汉诺塔 </a:t>
            </a:r>
            <a:r>
              <a:rPr lang="en-US" altLang="zh-CN" sz="1800" b="1"/>
              <a:t>=&gt; </a:t>
            </a:r>
            <a:r>
              <a:rPr lang="zh-CN" altLang="en-US" sz="1800" b="1"/>
              <a:t>分支算法 </a:t>
            </a:r>
            <a:endParaRPr lang="zh-CN" altLang="en-US" sz="1800"/>
          </a:p>
          <a:p>
            <a:pPr algn="l" eaLnBrk="1" hangingPunct="1">
              <a:buFont typeface="Wingdings" pitchFamily="2" charset="2"/>
              <a:buChar char="Ø"/>
            </a:pPr>
            <a:r>
              <a:rPr lang="zh-CN" altLang="en-US" sz="1800"/>
              <a:t>八皇后问题 </a:t>
            </a:r>
            <a:r>
              <a:rPr lang="en-US" altLang="zh-CN" sz="1800"/>
              <a:t>=&gt; </a:t>
            </a:r>
            <a:r>
              <a:rPr lang="zh-CN" altLang="en-US" sz="1800"/>
              <a:t>回溯法</a:t>
            </a:r>
          </a:p>
        </p:txBody>
      </p:sp>
      <p:graphicFrame>
        <p:nvGraphicFramePr>
          <p:cNvPr id="2" name="对象 1"/>
          <p:cNvGraphicFramePr>
            <a:graphicFrameLocks noChangeAspect="1"/>
          </p:cNvGraphicFramePr>
          <p:nvPr>
            <p:extLst>
              <p:ext uri="{D42A27DB-BD31-4B8C-83A1-F6EECF244321}">
                <p14:modId xmlns:p14="http://schemas.microsoft.com/office/powerpoint/2010/main" val="3150723135"/>
              </p:ext>
            </p:extLst>
          </p:nvPr>
        </p:nvGraphicFramePr>
        <p:xfrm>
          <a:off x="7938789" y="2591137"/>
          <a:ext cx="576064" cy="496301"/>
        </p:xfrm>
        <a:graphic>
          <a:graphicData uri="http://schemas.openxmlformats.org/presentationml/2006/ole">
            <mc:AlternateContent xmlns:mc="http://schemas.openxmlformats.org/markup-compatibility/2006">
              <mc:Choice xmlns:v="urn:schemas-microsoft-com:vml" Requires="v">
                <p:oleObj spid="_x0000_s35013" name="包装程序外壳对象" showAsIcon="1" r:id="rId5" imgW="826200" imgH="711360" progId="Package">
                  <p:embed/>
                </p:oleObj>
              </mc:Choice>
              <mc:Fallback>
                <p:oleObj name="包装程序外壳对象" showAsIcon="1" r:id="rId5" imgW="826200" imgH="711360" progId="Package">
                  <p:embed/>
                  <p:pic>
                    <p:nvPicPr>
                      <p:cNvPr id="0" name=""/>
                      <p:cNvPicPr/>
                      <p:nvPr/>
                    </p:nvPicPr>
                    <p:blipFill>
                      <a:blip r:embed="rId6"/>
                      <a:stretch>
                        <a:fillRect/>
                      </a:stretch>
                    </p:blipFill>
                    <p:spPr>
                      <a:xfrm>
                        <a:off x="7938789" y="2591137"/>
                        <a:ext cx="576064" cy="496301"/>
                      </a:xfrm>
                      <a:prstGeom prst="rect">
                        <a:avLst/>
                      </a:prstGeom>
                    </p:spPr>
                  </p:pic>
                </p:oleObj>
              </mc:Fallback>
            </mc:AlternateContent>
          </a:graphicData>
        </a:graphic>
      </p:graphicFrame>
    </p:spTree>
    <p:extLst>
      <p:ext uri="{BB962C8B-B14F-4D97-AF65-F5344CB8AC3E}">
        <p14:creationId xmlns:p14="http://schemas.microsoft.com/office/powerpoint/2010/main" val="2121980419"/>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21965" y="1152103"/>
            <a:ext cx="8496944" cy="3939540"/>
          </a:xfrm>
          <a:prstGeom prst="rect">
            <a:avLst/>
          </a:prstGeom>
          <a:solidFill>
            <a:schemeClr val="bg1">
              <a:lumMod val="95000"/>
            </a:schemeClr>
          </a:solidFill>
        </p:spPr>
        <p:txBody>
          <a:bodyPr wrap="square" rtlCol="0">
            <a:spAutoFit/>
          </a:bodyPr>
          <a:lstStyle/>
          <a:p>
            <a:endParaRPr lang="en-US" altLang="zh-CN"/>
          </a:p>
          <a:p>
            <a:endParaRPr lang="en-US" altLang="zh-CN"/>
          </a:p>
          <a:p>
            <a:endParaRPr lang="en-US" altLang="zh-CN"/>
          </a:p>
          <a:p>
            <a:endParaRPr lang="en-US" altLang="zh-CN"/>
          </a:p>
          <a:p>
            <a:endParaRPr lang="en-US" altLang="zh-CN"/>
          </a:p>
          <a:p>
            <a:endParaRPr lang="en-US" altLang="zh-CN"/>
          </a:p>
          <a:p>
            <a:endParaRPr lang="en-US" altLang="zh-CN"/>
          </a:p>
          <a:p>
            <a:endParaRPr lang="en-US" altLang="zh-CN"/>
          </a:p>
          <a:p>
            <a:endParaRPr lang="en-US" altLang="zh-CN"/>
          </a:p>
          <a:p>
            <a:endParaRPr lang="en-US" altLang="zh-CN"/>
          </a:p>
          <a:p>
            <a:r>
              <a:rPr lang="zh-CN" altLang="en-US" sz="2800" b="1"/>
              <a:t>数据结构和算法</a:t>
            </a:r>
            <a:endParaRPr lang="en-US" altLang="zh-CN" sz="2800" b="1"/>
          </a:p>
          <a:p>
            <a:r>
              <a:rPr lang="en-US" altLang="zh-CN" sz="2400" b="1">
                <a:solidFill>
                  <a:schemeClr val="bg1">
                    <a:lumMod val="65000"/>
                  </a:schemeClr>
                </a:solidFill>
              </a:rPr>
              <a:t>--</a:t>
            </a:r>
            <a:r>
              <a:rPr lang="zh-CN" altLang="en-US" sz="2400" b="1">
                <a:solidFill>
                  <a:schemeClr val="bg1">
                    <a:lumMod val="65000"/>
                  </a:schemeClr>
                </a:solidFill>
              </a:rPr>
              <a:t>树结构实际应用</a:t>
            </a:r>
            <a:endParaRPr lang="en-US" altLang="zh-CN" sz="2400" b="1">
              <a:solidFill>
                <a:schemeClr val="bg1">
                  <a:lumMod val="65000"/>
                </a:schemeClr>
              </a:solidFill>
            </a:endParaRPr>
          </a:p>
          <a:p>
            <a:endParaRPr lang="zh-CN" altLang="en-US"/>
          </a:p>
        </p:txBody>
      </p:sp>
    </p:spTree>
    <p:extLst>
      <p:ext uri="{BB962C8B-B14F-4D97-AF65-F5344CB8AC3E}">
        <p14:creationId xmlns:p14="http://schemas.microsoft.com/office/powerpoint/2010/main" val="1710255720"/>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堆排序</a:t>
            </a:r>
            <a:endParaRPr lang="en-US" altLang="zh-CN" sz="2200" b="1"/>
          </a:p>
        </p:txBody>
      </p:sp>
      <p:sp>
        <p:nvSpPr>
          <p:cNvPr id="2" name="TextBox 1"/>
          <p:cNvSpPr txBox="1"/>
          <p:nvPr/>
        </p:nvSpPr>
        <p:spPr>
          <a:xfrm>
            <a:off x="665981" y="1224111"/>
            <a:ext cx="8064896" cy="3262432"/>
          </a:xfrm>
          <a:prstGeom prst="rect">
            <a:avLst/>
          </a:prstGeom>
          <a:noFill/>
        </p:spPr>
        <p:txBody>
          <a:bodyPr wrap="square" rtlCol="0">
            <a:spAutoFit/>
          </a:bodyPr>
          <a:lstStyle/>
          <a:p>
            <a:r>
              <a:rPr lang="zh-CN" altLang="en-US" sz="2000" b="1">
                <a:solidFill>
                  <a:srgbClr val="0070C0"/>
                </a:solidFill>
              </a:rPr>
              <a:t>堆排序基本介绍</a:t>
            </a:r>
            <a:endParaRPr lang="en-US" altLang="zh-CN"/>
          </a:p>
          <a:p>
            <a:pPr marL="342900" indent="-342900">
              <a:buAutoNum type="arabicParenR"/>
            </a:pPr>
            <a:r>
              <a:rPr lang="zh-CN" altLang="en-US" sz="1600"/>
              <a:t>堆排序是利用</a:t>
            </a:r>
            <a:r>
              <a:rPr lang="zh-CN" altLang="en-US" sz="1600" b="1"/>
              <a:t>堆</a:t>
            </a:r>
            <a:r>
              <a:rPr lang="zh-CN" altLang="en-US" sz="1600"/>
              <a:t>这种数据结构而设计的一种排序算法，堆排序是一种</a:t>
            </a:r>
            <a:r>
              <a:rPr lang="zh-CN" altLang="en-US" sz="1600" b="1"/>
              <a:t>选择排序，</a:t>
            </a:r>
            <a:r>
              <a:rPr lang="zh-CN" altLang="en-US" sz="1600"/>
              <a:t>它的最坏，最好，平均时间复杂度均为</a:t>
            </a:r>
            <a:r>
              <a:rPr lang="en-US" altLang="zh-CN" sz="1600"/>
              <a:t>O(nlogn)</a:t>
            </a:r>
            <a:r>
              <a:rPr lang="zh-CN" altLang="en-US" sz="1600"/>
              <a:t>，它也是不稳定排序。</a:t>
            </a:r>
            <a:endParaRPr lang="en-US" altLang="zh-CN" sz="1600"/>
          </a:p>
          <a:p>
            <a:pPr marL="342900" indent="-342900">
              <a:buAutoNum type="arabicParenR"/>
            </a:pPr>
            <a:r>
              <a:rPr lang="zh-CN" altLang="en-US" sz="1600"/>
              <a:t>堆是具有以下性质的完全二叉树：每个结点的值都大于或等于其左右孩子结点的值，称为大顶堆</a:t>
            </a:r>
            <a:r>
              <a:rPr lang="en-US" altLang="zh-CN" sz="1600"/>
              <a:t>, </a:t>
            </a:r>
            <a:r>
              <a:rPr lang="zh-CN" altLang="en-US" sz="1600" b="1"/>
              <a:t>注意</a:t>
            </a:r>
            <a:r>
              <a:rPr lang="zh-CN" altLang="en-US" sz="1600"/>
              <a:t> </a:t>
            </a:r>
            <a:r>
              <a:rPr lang="en-US" altLang="zh-CN" sz="1600"/>
              <a:t>: </a:t>
            </a:r>
            <a:r>
              <a:rPr lang="zh-CN" altLang="en-US" sz="1600"/>
              <a:t>没有要求结点的左孩子的值和右孩子的值的大小关系。</a:t>
            </a:r>
            <a:endParaRPr lang="en-US" altLang="zh-CN" sz="1600"/>
          </a:p>
          <a:p>
            <a:pPr marL="342900" indent="-342900">
              <a:buAutoNum type="arabicParenR"/>
            </a:pPr>
            <a:r>
              <a:rPr lang="zh-CN" altLang="en-US" sz="1600"/>
              <a:t>每个结点的值都小于或等于其左右孩子结点的值，称为小顶堆</a:t>
            </a:r>
            <a:endParaRPr lang="en-US" altLang="zh-CN" sz="1600"/>
          </a:p>
          <a:p>
            <a:pPr marL="342900" indent="-342900">
              <a:buAutoNum type="arabicParenR"/>
            </a:pPr>
            <a:r>
              <a:rPr lang="zh-CN" altLang="en-US" sz="1600"/>
              <a:t>大顶堆举例说明</a:t>
            </a:r>
            <a:endParaRPr lang="en-US" altLang="zh-CN" sz="1600"/>
          </a:p>
          <a:p>
            <a:endParaRPr lang="en-US" altLang="zh-CN"/>
          </a:p>
          <a:p>
            <a:endParaRPr lang="en-US" altLang="zh-CN"/>
          </a:p>
          <a:p>
            <a:endParaRPr lang="en-US" altLang="zh-CN"/>
          </a:p>
          <a:p>
            <a:endParaRPr lang="en-US" altLang="zh-CN"/>
          </a:p>
          <a:p>
            <a:endParaRPr lang="zh-CN" altLang="en-US"/>
          </a:p>
        </p:txBody>
      </p:sp>
      <p:pic>
        <p:nvPicPr>
          <p:cNvPr id="778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97306" y="3168327"/>
            <a:ext cx="2711375" cy="2233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4281826" y="3168327"/>
            <a:ext cx="4737083" cy="2277547"/>
          </a:xfrm>
          <a:prstGeom prst="rect">
            <a:avLst/>
          </a:prstGeom>
          <a:noFill/>
        </p:spPr>
        <p:txBody>
          <a:bodyPr wrap="square" rtlCol="0">
            <a:spAutoFit/>
          </a:bodyPr>
          <a:lstStyle/>
          <a:p>
            <a:r>
              <a:rPr lang="zh-CN" altLang="en-US"/>
              <a:t>我们对堆中的结点按层进行编号，映射到数组中就是下面这个样子</a:t>
            </a:r>
            <a:r>
              <a:rPr lang="en-US" altLang="zh-CN"/>
              <a:t>: </a:t>
            </a:r>
          </a:p>
          <a:p>
            <a:endParaRPr lang="en-US" altLang="zh-CN"/>
          </a:p>
          <a:p>
            <a:endParaRPr lang="en-US" altLang="zh-CN"/>
          </a:p>
          <a:p>
            <a:endParaRPr lang="en-US" altLang="zh-CN"/>
          </a:p>
          <a:p>
            <a:endParaRPr lang="en-US" altLang="zh-CN"/>
          </a:p>
          <a:p>
            <a:r>
              <a:rPr lang="zh-CN" altLang="en-US" sz="1600" b="1"/>
              <a:t>大顶堆特点</a:t>
            </a:r>
            <a:r>
              <a:rPr lang="zh-CN" altLang="en-US" b="1"/>
              <a:t>：</a:t>
            </a:r>
            <a:r>
              <a:rPr lang="en-US" altLang="zh-CN" sz="1600" b="1"/>
              <a:t>arr[i] &gt;= arr[2*i+1] &amp;&amp; arr[i] &gt;= arr[2*i+2]  //</a:t>
            </a:r>
            <a:r>
              <a:rPr lang="zh-CN" altLang="en-US" sz="1600" b="1"/>
              <a:t> </a:t>
            </a:r>
            <a:r>
              <a:rPr lang="en-US" altLang="zh-CN" sz="1600" b="1"/>
              <a:t>i </a:t>
            </a:r>
            <a:r>
              <a:rPr lang="zh-CN" altLang="en-US" sz="1600" b="1"/>
              <a:t>对应第几个节点，</a:t>
            </a:r>
            <a:r>
              <a:rPr lang="en-US" altLang="zh-CN" sz="1600" b="1"/>
              <a:t>i</a:t>
            </a:r>
            <a:r>
              <a:rPr lang="zh-CN" altLang="en-US" sz="1600" b="1"/>
              <a:t>从</a:t>
            </a:r>
            <a:r>
              <a:rPr lang="en-US" altLang="zh-CN" sz="1600" b="1"/>
              <a:t>0</a:t>
            </a:r>
            <a:r>
              <a:rPr lang="zh-CN" altLang="en-US" sz="1600" b="1"/>
              <a:t>开始编号</a:t>
            </a:r>
            <a:endParaRPr lang="zh-CN" altLang="en-US" sz="1600"/>
          </a:p>
        </p:txBody>
      </p:sp>
      <p:pic>
        <p:nvPicPr>
          <p:cNvPr id="7782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28708" y="3953616"/>
            <a:ext cx="3798113" cy="6905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5" name="对象 4"/>
          <p:cNvGraphicFramePr>
            <a:graphicFrameLocks noChangeAspect="1"/>
          </p:cNvGraphicFramePr>
          <p:nvPr>
            <p:extLst>
              <p:ext uri="{D42A27DB-BD31-4B8C-83A1-F6EECF244321}">
                <p14:modId xmlns:p14="http://schemas.microsoft.com/office/powerpoint/2010/main" val="1455721792"/>
              </p:ext>
            </p:extLst>
          </p:nvPr>
        </p:nvGraphicFramePr>
        <p:xfrm>
          <a:off x="3395932" y="5026920"/>
          <a:ext cx="412749" cy="355599"/>
        </p:xfrm>
        <a:graphic>
          <a:graphicData uri="http://schemas.openxmlformats.org/presentationml/2006/ole">
            <mc:AlternateContent xmlns:mc="http://schemas.openxmlformats.org/markup-compatibility/2006">
              <mc:Choice xmlns:v="urn:schemas-microsoft-com:vml" Requires="v">
                <p:oleObj spid="_x0000_s143516" name="包装程序外壳对象" showAsIcon="1" r:id="rId6" imgW="826200" imgH="711360" progId="Package">
                  <p:embed/>
                </p:oleObj>
              </mc:Choice>
              <mc:Fallback>
                <p:oleObj name="包装程序外壳对象" showAsIcon="1" r:id="rId6" imgW="826200" imgH="711360" progId="Package">
                  <p:embed/>
                  <p:pic>
                    <p:nvPicPr>
                      <p:cNvPr id="0" name=""/>
                      <p:cNvPicPr/>
                      <p:nvPr/>
                    </p:nvPicPr>
                    <p:blipFill>
                      <a:blip r:embed="rId7"/>
                      <a:stretch>
                        <a:fillRect/>
                      </a:stretch>
                    </p:blipFill>
                    <p:spPr>
                      <a:xfrm>
                        <a:off x="3395932" y="5026920"/>
                        <a:ext cx="412749" cy="355599"/>
                      </a:xfrm>
                      <a:prstGeom prst="rect">
                        <a:avLst/>
                      </a:prstGeom>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3019895867"/>
              </p:ext>
            </p:extLst>
          </p:nvPr>
        </p:nvGraphicFramePr>
        <p:xfrm>
          <a:off x="8245766" y="4028777"/>
          <a:ext cx="595199" cy="512787"/>
        </p:xfrm>
        <a:graphic>
          <a:graphicData uri="http://schemas.openxmlformats.org/presentationml/2006/ole">
            <mc:AlternateContent xmlns:mc="http://schemas.openxmlformats.org/markup-compatibility/2006">
              <mc:Choice xmlns:v="urn:schemas-microsoft-com:vml" Requires="v">
                <p:oleObj spid="_x0000_s143517" name="包装程序外壳对象" showAsIcon="1" r:id="rId8" imgW="826200" imgH="711360" progId="Package">
                  <p:embed/>
                </p:oleObj>
              </mc:Choice>
              <mc:Fallback>
                <p:oleObj name="包装程序外壳对象" showAsIcon="1" r:id="rId8" imgW="826200" imgH="711360" progId="Package">
                  <p:embed/>
                  <p:pic>
                    <p:nvPicPr>
                      <p:cNvPr id="0" name=""/>
                      <p:cNvPicPr/>
                      <p:nvPr/>
                    </p:nvPicPr>
                    <p:blipFill>
                      <a:blip r:embed="rId9"/>
                      <a:stretch>
                        <a:fillRect/>
                      </a:stretch>
                    </p:blipFill>
                    <p:spPr>
                      <a:xfrm>
                        <a:off x="8245766" y="4028777"/>
                        <a:ext cx="595199" cy="512787"/>
                      </a:xfrm>
                      <a:prstGeom prst="rect">
                        <a:avLst/>
                      </a:prstGeom>
                    </p:spPr>
                  </p:pic>
                </p:oleObj>
              </mc:Fallback>
            </mc:AlternateContent>
          </a:graphicData>
        </a:graphic>
      </p:graphicFrame>
    </p:spTree>
    <p:extLst>
      <p:ext uri="{BB962C8B-B14F-4D97-AF65-F5344CB8AC3E}">
        <p14:creationId xmlns:p14="http://schemas.microsoft.com/office/powerpoint/2010/main" val="2527095570"/>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堆排序</a:t>
            </a:r>
            <a:endParaRPr lang="en-US" altLang="zh-CN" sz="2200" b="1"/>
          </a:p>
        </p:txBody>
      </p:sp>
      <p:sp>
        <p:nvSpPr>
          <p:cNvPr id="2" name="TextBox 1"/>
          <p:cNvSpPr txBox="1"/>
          <p:nvPr/>
        </p:nvSpPr>
        <p:spPr>
          <a:xfrm>
            <a:off x="665981" y="1224111"/>
            <a:ext cx="8064896" cy="3908762"/>
          </a:xfrm>
          <a:prstGeom prst="rect">
            <a:avLst/>
          </a:prstGeom>
          <a:noFill/>
        </p:spPr>
        <p:txBody>
          <a:bodyPr wrap="square" rtlCol="0">
            <a:spAutoFit/>
          </a:bodyPr>
          <a:lstStyle/>
          <a:p>
            <a:r>
              <a:rPr lang="zh-CN" altLang="en-US" sz="2000" b="1">
                <a:solidFill>
                  <a:srgbClr val="0070C0"/>
                </a:solidFill>
              </a:rPr>
              <a:t>堆排序基本介绍</a:t>
            </a:r>
            <a:endParaRPr lang="en-US" altLang="zh-CN" sz="2000" b="1">
              <a:solidFill>
                <a:srgbClr val="0070C0"/>
              </a:solidFill>
            </a:endParaRPr>
          </a:p>
          <a:p>
            <a:endParaRPr lang="en-US" altLang="zh-CN"/>
          </a:p>
          <a:p>
            <a:pPr marL="342900" indent="-342900">
              <a:buAutoNum type="arabicParenR" startAt="5"/>
            </a:pPr>
            <a:r>
              <a:rPr lang="zh-CN" altLang="en-US"/>
              <a:t>小顶堆举例说明</a:t>
            </a:r>
            <a:endParaRPr lang="en-US" altLang="zh-CN"/>
          </a:p>
          <a:p>
            <a:endParaRPr lang="en-US" altLang="zh-CN"/>
          </a:p>
          <a:p>
            <a:endParaRPr lang="en-US" altLang="zh-CN"/>
          </a:p>
          <a:p>
            <a:endParaRPr lang="en-US" altLang="zh-CN"/>
          </a:p>
          <a:p>
            <a:endParaRPr lang="en-US" altLang="zh-CN"/>
          </a:p>
          <a:p>
            <a:endParaRPr lang="en-US" altLang="zh-CN"/>
          </a:p>
          <a:p>
            <a:endParaRPr lang="en-US" altLang="zh-CN" sz="1600"/>
          </a:p>
          <a:p>
            <a:endParaRPr lang="en-US" altLang="zh-CN" sz="1600"/>
          </a:p>
          <a:p>
            <a:endParaRPr lang="en-US" altLang="zh-CN"/>
          </a:p>
          <a:p>
            <a:endParaRPr lang="en-US" altLang="zh-CN"/>
          </a:p>
          <a:p>
            <a:r>
              <a:rPr lang="zh-CN" altLang="en-US" sz="1600" b="1"/>
              <a:t>小顶堆：</a:t>
            </a:r>
            <a:r>
              <a:rPr lang="en-US" altLang="zh-CN" sz="1600" b="1"/>
              <a:t>arr[i] &lt;= arr[2*i+1] &amp;&amp; arr[i] &lt;= arr[2*i+2] // i </a:t>
            </a:r>
            <a:r>
              <a:rPr lang="zh-CN" altLang="en-US" sz="1600" b="1"/>
              <a:t>对应第几个节点，</a:t>
            </a:r>
            <a:r>
              <a:rPr lang="en-US" altLang="zh-CN" sz="1600" b="1"/>
              <a:t>i</a:t>
            </a:r>
            <a:r>
              <a:rPr lang="zh-CN" altLang="en-US" sz="1600" b="1"/>
              <a:t>从</a:t>
            </a:r>
            <a:r>
              <a:rPr lang="en-US" altLang="zh-CN" sz="1600" b="1"/>
              <a:t>0</a:t>
            </a:r>
            <a:r>
              <a:rPr lang="zh-CN" altLang="en-US" sz="1600" b="1"/>
              <a:t>开始编号</a:t>
            </a:r>
            <a:endParaRPr lang="en-US" altLang="zh-CN" sz="1600" b="1"/>
          </a:p>
          <a:p>
            <a:pPr marL="342900" indent="-342900">
              <a:buAutoNum type="arabicParenR" startAt="6"/>
            </a:pPr>
            <a:r>
              <a:rPr lang="zh-CN" altLang="en-US" sz="1600"/>
              <a:t>一般</a:t>
            </a:r>
            <a:r>
              <a:rPr lang="zh-CN" altLang="en-US" sz="1600" b="1"/>
              <a:t>升序采用大顶堆</a:t>
            </a:r>
            <a:r>
              <a:rPr lang="zh-CN" altLang="en-US" sz="1600"/>
              <a:t>，</a:t>
            </a:r>
            <a:r>
              <a:rPr lang="zh-CN" altLang="en-US" sz="1600" b="1"/>
              <a:t>降序采用小顶堆</a:t>
            </a:r>
            <a:r>
              <a:rPr lang="en-US" altLang="zh-CN"/>
              <a:t> </a:t>
            </a:r>
            <a:endParaRPr lang="zh-CN" altLang="en-US"/>
          </a:p>
        </p:txBody>
      </p:sp>
      <p:pic>
        <p:nvPicPr>
          <p:cNvPr id="788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74293" y="1872183"/>
            <a:ext cx="3090465" cy="25741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5673310"/>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堆排序</a:t>
            </a:r>
            <a:endParaRPr lang="en-US" altLang="zh-CN" sz="2200" b="1"/>
          </a:p>
        </p:txBody>
      </p:sp>
      <p:sp>
        <p:nvSpPr>
          <p:cNvPr id="2" name="TextBox 1"/>
          <p:cNvSpPr txBox="1"/>
          <p:nvPr/>
        </p:nvSpPr>
        <p:spPr>
          <a:xfrm>
            <a:off x="665981" y="1224111"/>
            <a:ext cx="8064896" cy="3939540"/>
          </a:xfrm>
          <a:prstGeom prst="rect">
            <a:avLst/>
          </a:prstGeom>
          <a:noFill/>
        </p:spPr>
        <p:txBody>
          <a:bodyPr wrap="square" rtlCol="0">
            <a:spAutoFit/>
          </a:bodyPr>
          <a:lstStyle/>
          <a:p>
            <a:r>
              <a:rPr lang="zh-CN" altLang="en-US" sz="2000" b="1">
                <a:solidFill>
                  <a:srgbClr val="0070C0"/>
                </a:solidFill>
              </a:rPr>
              <a:t>堆排序基本思想</a:t>
            </a:r>
            <a:endParaRPr lang="en-US" altLang="zh-CN" sz="2000" b="1">
              <a:solidFill>
                <a:srgbClr val="0070C0"/>
              </a:solidFill>
            </a:endParaRPr>
          </a:p>
          <a:p>
            <a:endParaRPr lang="en-US" altLang="zh-CN"/>
          </a:p>
          <a:p>
            <a:r>
              <a:rPr lang="zh-CN" altLang="en-US"/>
              <a:t>堆排序的基本思想是：</a:t>
            </a:r>
            <a:endParaRPr lang="en-US" altLang="zh-CN"/>
          </a:p>
          <a:p>
            <a:pPr marL="342900" indent="-342900">
              <a:buAutoNum type="arabicParenR"/>
            </a:pPr>
            <a:r>
              <a:rPr lang="zh-CN" altLang="en-US"/>
              <a:t>将待排序序列构造成一个大顶堆</a:t>
            </a:r>
            <a:endParaRPr lang="en-US" altLang="zh-CN"/>
          </a:p>
          <a:p>
            <a:pPr marL="342900" indent="-342900">
              <a:buAutoNum type="arabicParenR"/>
            </a:pPr>
            <a:r>
              <a:rPr lang="zh-CN" altLang="en-US"/>
              <a:t>此时，整个序列的最大值就是堆顶的根节点。</a:t>
            </a:r>
            <a:endParaRPr lang="en-US" altLang="zh-CN"/>
          </a:p>
          <a:p>
            <a:pPr marL="342900" indent="-342900">
              <a:buAutoNum type="arabicParenR"/>
            </a:pPr>
            <a:r>
              <a:rPr lang="zh-CN" altLang="en-US"/>
              <a:t>将其与末尾元素进行交换，此时末尾就为最大值。</a:t>
            </a:r>
            <a:endParaRPr lang="en-US" altLang="zh-CN"/>
          </a:p>
          <a:p>
            <a:pPr marL="342900" indent="-342900">
              <a:buAutoNum type="arabicParenR"/>
            </a:pPr>
            <a:r>
              <a:rPr lang="zh-CN" altLang="en-US"/>
              <a:t>然后将剩余</a:t>
            </a:r>
            <a:r>
              <a:rPr lang="en-US" altLang="zh-CN"/>
              <a:t>n-1</a:t>
            </a:r>
            <a:r>
              <a:rPr lang="zh-CN" altLang="en-US"/>
              <a:t>个元素重新构造成一个堆，这样会得到</a:t>
            </a:r>
            <a:r>
              <a:rPr lang="en-US" altLang="zh-CN"/>
              <a:t>n</a:t>
            </a:r>
            <a:r>
              <a:rPr lang="zh-CN" altLang="en-US"/>
              <a:t>个元素的次小值。如此反复执行，便能得到一个有序序列了。</a:t>
            </a:r>
            <a:endParaRPr lang="en-US" altLang="zh-CN"/>
          </a:p>
          <a:p>
            <a:endParaRPr lang="en-US" altLang="zh-CN"/>
          </a:p>
          <a:p>
            <a:r>
              <a:rPr lang="zh-CN" altLang="en-US"/>
              <a:t>可以看到在构建大顶堆的过程中，元素的个数逐渐减少，最后就得到一个有序序列了</a:t>
            </a:r>
            <a:r>
              <a:rPr lang="en-US" altLang="zh-CN"/>
              <a:t>.</a:t>
            </a:r>
          </a:p>
          <a:p>
            <a:endParaRPr lang="en-US" altLang="zh-CN" sz="1600"/>
          </a:p>
          <a:p>
            <a:endParaRPr lang="en-US" altLang="zh-CN" sz="1600"/>
          </a:p>
          <a:p>
            <a:endParaRPr lang="en-US" altLang="zh-CN"/>
          </a:p>
        </p:txBody>
      </p:sp>
    </p:spTree>
    <p:extLst>
      <p:ext uri="{BB962C8B-B14F-4D97-AF65-F5344CB8AC3E}">
        <p14:creationId xmlns:p14="http://schemas.microsoft.com/office/powerpoint/2010/main" val="2266416087"/>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堆排序</a:t>
            </a:r>
            <a:endParaRPr lang="en-US" altLang="zh-CN" sz="2200" b="1"/>
          </a:p>
        </p:txBody>
      </p:sp>
      <p:sp>
        <p:nvSpPr>
          <p:cNvPr id="2" name="TextBox 1"/>
          <p:cNvSpPr txBox="1"/>
          <p:nvPr/>
        </p:nvSpPr>
        <p:spPr>
          <a:xfrm>
            <a:off x="665981" y="1224111"/>
            <a:ext cx="8064896" cy="1723549"/>
          </a:xfrm>
          <a:prstGeom prst="rect">
            <a:avLst/>
          </a:prstGeom>
          <a:noFill/>
        </p:spPr>
        <p:txBody>
          <a:bodyPr wrap="square" rtlCol="0">
            <a:spAutoFit/>
          </a:bodyPr>
          <a:lstStyle/>
          <a:p>
            <a:r>
              <a:rPr lang="zh-CN" altLang="en-US" sz="2000" b="1">
                <a:solidFill>
                  <a:srgbClr val="0070C0"/>
                </a:solidFill>
              </a:rPr>
              <a:t>堆排序步骤图解说明</a:t>
            </a:r>
            <a:endParaRPr lang="en-US" altLang="zh-CN" sz="2000" b="1">
              <a:solidFill>
                <a:srgbClr val="0070C0"/>
              </a:solidFill>
            </a:endParaRPr>
          </a:p>
          <a:p>
            <a:endParaRPr lang="en-US" altLang="zh-CN"/>
          </a:p>
          <a:p>
            <a:r>
              <a:rPr lang="zh-CN" altLang="en-US"/>
              <a:t>要求：给你一个数组 </a:t>
            </a:r>
            <a:r>
              <a:rPr lang="en-US" altLang="zh-CN"/>
              <a:t>{4,6,8,5,9} , </a:t>
            </a:r>
            <a:r>
              <a:rPr lang="zh-CN" altLang="en-US"/>
              <a:t>要求使用堆排序法，将数组升序排序。 </a:t>
            </a:r>
            <a:endParaRPr lang="en-US" altLang="zh-CN"/>
          </a:p>
          <a:p>
            <a:endParaRPr lang="en-US" altLang="zh-CN" sz="1600"/>
          </a:p>
          <a:p>
            <a:endParaRPr lang="en-US" altLang="zh-CN" sz="1600"/>
          </a:p>
          <a:p>
            <a:endParaRPr lang="en-US" altLang="zh-CN"/>
          </a:p>
        </p:txBody>
      </p:sp>
      <p:graphicFrame>
        <p:nvGraphicFramePr>
          <p:cNvPr id="3" name="对象 2"/>
          <p:cNvGraphicFramePr>
            <a:graphicFrameLocks noChangeAspect="1"/>
          </p:cNvGraphicFramePr>
          <p:nvPr>
            <p:extLst>
              <p:ext uri="{D42A27DB-BD31-4B8C-83A1-F6EECF244321}">
                <p14:modId xmlns:p14="http://schemas.microsoft.com/office/powerpoint/2010/main" val="4077154631"/>
              </p:ext>
            </p:extLst>
          </p:nvPr>
        </p:nvGraphicFramePr>
        <p:xfrm>
          <a:off x="712400" y="2736279"/>
          <a:ext cx="2236788" cy="711200"/>
        </p:xfrm>
        <a:graphic>
          <a:graphicData uri="http://schemas.openxmlformats.org/presentationml/2006/ole">
            <mc:AlternateContent xmlns:mc="http://schemas.openxmlformats.org/markup-compatibility/2006">
              <mc:Choice xmlns:v="urn:schemas-microsoft-com:vml" Requires="v">
                <p:oleObj spid="_x0000_s144464" name="包装程序外壳对象" showAsIcon="1" r:id="rId4" imgW="2237400" imgH="711360" progId="Package">
                  <p:embed/>
                </p:oleObj>
              </mc:Choice>
              <mc:Fallback>
                <p:oleObj name="包装程序外壳对象" showAsIcon="1" r:id="rId4" imgW="2237400" imgH="711360" progId="Package">
                  <p:embed/>
                  <p:pic>
                    <p:nvPicPr>
                      <p:cNvPr id="0" name=""/>
                      <p:cNvPicPr/>
                      <p:nvPr/>
                    </p:nvPicPr>
                    <p:blipFill>
                      <a:blip r:embed="rId5"/>
                      <a:stretch>
                        <a:fillRect/>
                      </a:stretch>
                    </p:blipFill>
                    <p:spPr>
                      <a:xfrm>
                        <a:off x="712400" y="2736279"/>
                        <a:ext cx="2236788" cy="711200"/>
                      </a:xfrm>
                      <a:prstGeom prst="rect">
                        <a:avLst/>
                      </a:prstGeom>
                    </p:spPr>
                  </p:pic>
                </p:oleObj>
              </mc:Fallback>
            </mc:AlternateContent>
          </a:graphicData>
        </a:graphic>
      </p:graphicFrame>
    </p:spTree>
    <p:extLst>
      <p:ext uri="{BB962C8B-B14F-4D97-AF65-F5344CB8AC3E}">
        <p14:creationId xmlns:p14="http://schemas.microsoft.com/office/powerpoint/2010/main" val="1897477283"/>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堆排序</a:t>
            </a:r>
            <a:endParaRPr lang="en-US" altLang="zh-CN" sz="2200" b="1"/>
          </a:p>
        </p:txBody>
      </p:sp>
      <p:sp>
        <p:nvSpPr>
          <p:cNvPr id="2" name="TextBox 1"/>
          <p:cNvSpPr txBox="1"/>
          <p:nvPr/>
        </p:nvSpPr>
        <p:spPr>
          <a:xfrm>
            <a:off x="665981" y="1224111"/>
            <a:ext cx="8064896" cy="3108543"/>
          </a:xfrm>
          <a:prstGeom prst="rect">
            <a:avLst/>
          </a:prstGeom>
          <a:noFill/>
        </p:spPr>
        <p:txBody>
          <a:bodyPr wrap="square" rtlCol="0">
            <a:spAutoFit/>
          </a:bodyPr>
          <a:lstStyle/>
          <a:p>
            <a:r>
              <a:rPr lang="zh-CN" altLang="en-US" sz="2000" b="1">
                <a:solidFill>
                  <a:srgbClr val="0070C0"/>
                </a:solidFill>
              </a:rPr>
              <a:t>堆排序代码实现</a:t>
            </a:r>
            <a:endParaRPr lang="en-US" altLang="zh-CN" sz="2000" b="1">
              <a:solidFill>
                <a:srgbClr val="0070C0"/>
              </a:solidFill>
            </a:endParaRPr>
          </a:p>
          <a:p>
            <a:endParaRPr lang="en-US" altLang="zh-CN"/>
          </a:p>
          <a:p>
            <a:r>
              <a:rPr lang="zh-CN" altLang="en-US"/>
              <a:t>要求：给你一个数组 </a:t>
            </a:r>
            <a:r>
              <a:rPr lang="en-US" altLang="zh-CN"/>
              <a:t>{4,6,8,5,9} , </a:t>
            </a:r>
            <a:r>
              <a:rPr lang="zh-CN" altLang="en-US"/>
              <a:t>要求使用堆排序法，将数组升序排序。</a:t>
            </a:r>
            <a:endParaRPr lang="en-US" altLang="zh-CN"/>
          </a:p>
          <a:p>
            <a:r>
              <a:rPr lang="zh-CN" altLang="en-US"/>
              <a:t>代码实现：看老师演示</a:t>
            </a:r>
            <a:r>
              <a:rPr lang="en-US" altLang="zh-CN"/>
              <a:t>:</a:t>
            </a:r>
            <a:r>
              <a:rPr lang="zh-CN" altLang="en-US"/>
              <a:t> </a:t>
            </a:r>
            <a:endParaRPr lang="en-US" altLang="zh-CN"/>
          </a:p>
          <a:p>
            <a:r>
              <a:rPr lang="zh-CN" altLang="en-US"/>
              <a:t>说明：</a:t>
            </a:r>
            <a:endParaRPr lang="en-US" altLang="zh-CN"/>
          </a:p>
          <a:p>
            <a:pPr marL="342900" indent="-342900">
              <a:buAutoNum type="arabicParenR"/>
            </a:pPr>
            <a:r>
              <a:rPr lang="zh-CN" altLang="en-US"/>
              <a:t>堆排序不是很好理解，老师通过</a:t>
            </a:r>
            <a:r>
              <a:rPr lang="en-US" altLang="zh-CN" b="1">
                <a:solidFill>
                  <a:srgbClr val="0070C0"/>
                </a:solidFill>
              </a:rPr>
              <a:t>Debug</a:t>
            </a:r>
            <a:r>
              <a:rPr lang="en-US" altLang="zh-CN"/>
              <a:t> </a:t>
            </a:r>
            <a:r>
              <a:rPr lang="zh-CN" altLang="en-US"/>
              <a:t>帮助大家理解堆排序</a:t>
            </a:r>
            <a:endParaRPr lang="en-US" altLang="zh-CN"/>
          </a:p>
          <a:p>
            <a:pPr marL="342900" indent="-342900">
              <a:buAutoNum type="arabicParenR"/>
            </a:pPr>
            <a:r>
              <a:rPr lang="zh-CN" altLang="en-US"/>
              <a:t>堆排序的</a:t>
            </a:r>
            <a:r>
              <a:rPr lang="zh-CN" altLang="en-US" b="1">
                <a:solidFill>
                  <a:srgbClr val="0070C0"/>
                </a:solidFill>
              </a:rPr>
              <a:t>速度非常快</a:t>
            </a:r>
            <a:r>
              <a:rPr lang="zh-CN" altLang="en-US"/>
              <a:t>，在我的机器上 </a:t>
            </a:r>
            <a:r>
              <a:rPr lang="en-US" altLang="zh-CN"/>
              <a:t>8</a:t>
            </a:r>
            <a:r>
              <a:rPr lang="zh-CN" altLang="en-US"/>
              <a:t>百万数据 </a:t>
            </a:r>
            <a:r>
              <a:rPr lang="en-US" altLang="zh-CN"/>
              <a:t>3 </a:t>
            </a:r>
            <a:r>
              <a:rPr lang="zh-CN" altLang="en-US"/>
              <a:t>秒左右。</a:t>
            </a:r>
            <a:r>
              <a:rPr lang="en-US" altLang="zh-CN"/>
              <a:t>O(nlogn) </a:t>
            </a:r>
          </a:p>
          <a:p>
            <a:pPr marL="342900" indent="-342900">
              <a:buAutoNum type="arabicParenR"/>
            </a:pPr>
            <a:endParaRPr lang="en-US" altLang="zh-CN"/>
          </a:p>
          <a:p>
            <a:endParaRPr lang="en-US" altLang="zh-CN" sz="1600"/>
          </a:p>
          <a:p>
            <a:endParaRPr lang="en-US" altLang="zh-CN" sz="1600"/>
          </a:p>
          <a:p>
            <a:endParaRPr lang="en-US" altLang="zh-CN"/>
          </a:p>
        </p:txBody>
      </p:sp>
      <p:graphicFrame>
        <p:nvGraphicFramePr>
          <p:cNvPr id="4" name="对象 3"/>
          <p:cNvGraphicFramePr>
            <a:graphicFrameLocks noChangeAspect="1"/>
          </p:cNvGraphicFramePr>
          <p:nvPr>
            <p:extLst>
              <p:ext uri="{D42A27DB-BD31-4B8C-83A1-F6EECF244321}">
                <p14:modId xmlns:p14="http://schemas.microsoft.com/office/powerpoint/2010/main" val="1715614235"/>
              </p:ext>
            </p:extLst>
          </p:nvPr>
        </p:nvGraphicFramePr>
        <p:xfrm>
          <a:off x="7679771" y="4824511"/>
          <a:ext cx="792088" cy="466301"/>
        </p:xfrm>
        <a:graphic>
          <a:graphicData uri="http://schemas.openxmlformats.org/presentationml/2006/ole">
            <mc:AlternateContent xmlns:mc="http://schemas.openxmlformats.org/markup-compatibility/2006">
              <mc:Choice xmlns:v="urn:schemas-microsoft-com:vml" Requires="v">
                <p:oleObj spid="_x0000_s145487" name="包装程序外壳对象" showAsIcon="1" r:id="rId4" imgW="1207800" imgH="711360" progId="Package">
                  <p:embed/>
                </p:oleObj>
              </mc:Choice>
              <mc:Fallback>
                <p:oleObj name="包装程序外壳对象" showAsIcon="1" r:id="rId4" imgW="1207800" imgH="711360" progId="Package">
                  <p:embed/>
                  <p:pic>
                    <p:nvPicPr>
                      <p:cNvPr id="0" name=""/>
                      <p:cNvPicPr/>
                      <p:nvPr/>
                    </p:nvPicPr>
                    <p:blipFill>
                      <a:blip r:embed="rId5"/>
                      <a:stretch>
                        <a:fillRect/>
                      </a:stretch>
                    </p:blipFill>
                    <p:spPr>
                      <a:xfrm>
                        <a:off x="7679771" y="4824511"/>
                        <a:ext cx="792088" cy="466301"/>
                      </a:xfrm>
                      <a:prstGeom prst="rect">
                        <a:avLst/>
                      </a:prstGeom>
                    </p:spPr>
                  </p:pic>
                </p:oleObj>
              </mc:Fallback>
            </mc:AlternateContent>
          </a:graphicData>
        </a:graphic>
      </p:graphicFrame>
    </p:spTree>
    <p:extLst>
      <p:ext uri="{BB962C8B-B14F-4D97-AF65-F5344CB8AC3E}">
        <p14:creationId xmlns:p14="http://schemas.microsoft.com/office/powerpoint/2010/main" val="3524590208"/>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赫夫曼树</a:t>
            </a:r>
            <a:endParaRPr lang="en-US" altLang="zh-CN" sz="2200" b="1"/>
          </a:p>
        </p:txBody>
      </p:sp>
      <p:sp>
        <p:nvSpPr>
          <p:cNvPr id="2" name="TextBox 1"/>
          <p:cNvSpPr txBox="1"/>
          <p:nvPr/>
        </p:nvSpPr>
        <p:spPr>
          <a:xfrm>
            <a:off x="665981" y="1224111"/>
            <a:ext cx="8064896" cy="2616101"/>
          </a:xfrm>
          <a:prstGeom prst="rect">
            <a:avLst/>
          </a:prstGeom>
          <a:noFill/>
        </p:spPr>
        <p:txBody>
          <a:bodyPr wrap="square" rtlCol="0">
            <a:spAutoFit/>
          </a:bodyPr>
          <a:lstStyle/>
          <a:p>
            <a:r>
              <a:rPr lang="zh-CN" altLang="en-US" sz="2000" b="1">
                <a:solidFill>
                  <a:srgbClr val="0070C0"/>
                </a:solidFill>
              </a:rPr>
              <a:t>基本介绍</a:t>
            </a:r>
            <a:endParaRPr lang="en-US" altLang="zh-CN"/>
          </a:p>
          <a:p>
            <a:endParaRPr lang="en-US" altLang="zh-CN" b="1"/>
          </a:p>
          <a:p>
            <a:pPr marL="342900" indent="-342900">
              <a:buAutoNum type="arabicParenR"/>
            </a:pPr>
            <a:r>
              <a:rPr lang="zh-CN" altLang="en-US"/>
              <a:t>给定</a:t>
            </a:r>
            <a:r>
              <a:rPr lang="en-US" altLang="zh-CN"/>
              <a:t>n</a:t>
            </a:r>
            <a:r>
              <a:rPr lang="zh-CN" altLang="en-US"/>
              <a:t>个权值作为</a:t>
            </a:r>
            <a:r>
              <a:rPr lang="en-US" altLang="zh-CN"/>
              <a:t>n</a:t>
            </a:r>
            <a:r>
              <a:rPr lang="zh-CN" altLang="en-US"/>
              <a:t>个</a:t>
            </a:r>
            <a:r>
              <a:rPr lang="zh-CN" altLang="en-US">
                <a:hlinkClick r:id="rId3"/>
              </a:rPr>
              <a:t>叶子结点</a:t>
            </a:r>
            <a:r>
              <a:rPr lang="zh-CN" altLang="en-US"/>
              <a:t>，构造一棵二叉树，若该树的</a:t>
            </a:r>
            <a:r>
              <a:rPr lang="zh-CN" altLang="en-US">
                <a:solidFill>
                  <a:srgbClr val="0070C0"/>
                </a:solidFill>
              </a:rPr>
              <a:t>带权路径长度</a:t>
            </a:r>
            <a:r>
              <a:rPr lang="en-US" altLang="zh-CN">
                <a:solidFill>
                  <a:srgbClr val="0070C0"/>
                </a:solidFill>
              </a:rPr>
              <a:t>(wpl)</a:t>
            </a:r>
            <a:r>
              <a:rPr lang="zh-CN" altLang="en-US"/>
              <a:t>达到最小，称这样的二叉树为</a:t>
            </a:r>
            <a:r>
              <a:rPr lang="zh-CN" altLang="en-US" b="1">
                <a:solidFill>
                  <a:srgbClr val="0070C0"/>
                </a:solidFill>
              </a:rPr>
              <a:t>最优二叉树</a:t>
            </a:r>
            <a:r>
              <a:rPr lang="zh-CN" altLang="en-US"/>
              <a:t>，也称为</a:t>
            </a:r>
            <a:r>
              <a:rPr lang="zh-CN" altLang="en-US" b="1">
                <a:solidFill>
                  <a:srgbClr val="0070C0"/>
                </a:solidFill>
              </a:rPr>
              <a:t>哈夫曼树</a:t>
            </a:r>
            <a:r>
              <a:rPr lang="en-US" altLang="zh-CN" b="1">
                <a:solidFill>
                  <a:srgbClr val="0070C0"/>
                </a:solidFill>
              </a:rPr>
              <a:t>(Huffman Tree)</a:t>
            </a:r>
            <a:r>
              <a:rPr lang="en-US" altLang="zh-CN"/>
              <a:t>, </a:t>
            </a:r>
            <a:r>
              <a:rPr lang="zh-CN" altLang="en-US"/>
              <a:t>还有的书翻译为</a:t>
            </a:r>
            <a:r>
              <a:rPr lang="zh-CN" altLang="en-US" b="1">
                <a:solidFill>
                  <a:srgbClr val="0070C0"/>
                </a:solidFill>
              </a:rPr>
              <a:t>霍夫曼树</a:t>
            </a:r>
            <a:r>
              <a:rPr lang="zh-CN" altLang="en-US"/>
              <a:t>。</a:t>
            </a:r>
            <a:endParaRPr lang="en-US" altLang="zh-CN"/>
          </a:p>
          <a:p>
            <a:pPr marL="342900" indent="-342900">
              <a:buAutoNum type="arabicParenR"/>
            </a:pPr>
            <a:endParaRPr lang="en-US" altLang="zh-CN"/>
          </a:p>
          <a:p>
            <a:pPr marL="342900" indent="-342900">
              <a:buAutoNum type="arabicParenR"/>
            </a:pPr>
            <a:r>
              <a:rPr lang="zh-CN" altLang="en-US"/>
              <a:t>赫夫曼树是带权路径长度最短的树，权值较大的结点离根较近。</a:t>
            </a:r>
            <a:endParaRPr lang="en-US" altLang="zh-CN"/>
          </a:p>
          <a:p>
            <a:endParaRPr lang="en-US" altLang="zh-CN" b="1"/>
          </a:p>
          <a:p>
            <a:endParaRPr lang="en-US" altLang="zh-CN" b="1"/>
          </a:p>
        </p:txBody>
      </p:sp>
    </p:spTree>
    <p:extLst>
      <p:ext uri="{BB962C8B-B14F-4D97-AF65-F5344CB8AC3E}">
        <p14:creationId xmlns:p14="http://schemas.microsoft.com/office/powerpoint/2010/main" val="3753947488"/>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赫夫曼树</a:t>
            </a:r>
            <a:endParaRPr lang="en-US" altLang="zh-CN" sz="2200" b="1"/>
          </a:p>
        </p:txBody>
      </p:sp>
      <p:sp>
        <p:nvSpPr>
          <p:cNvPr id="2" name="TextBox 1"/>
          <p:cNvSpPr txBox="1"/>
          <p:nvPr/>
        </p:nvSpPr>
        <p:spPr>
          <a:xfrm>
            <a:off x="665981" y="1224111"/>
            <a:ext cx="8064896" cy="2893100"/>
          </a:xfrm>
          <a:prstGeom prst="rect">
            <a:avLst/>
          </a:prstGeom>
          <a:noFill/>
        </p:spPr>
        <p:txBody>
          <a:bodyPr wrap="square" rtlCol="0">
            <a:spAutoFit/>
          </a:bodyPr>
          <a:lstStyle/>
          <a:p>
            <a:r>
              <a:rPr lang="zh-CN" altLang="en-US" sz="2000" b="1">
                <a:solidFill>
                  <a:srgbClr val="0070C0"/>
                </a:solidFill>
              </a:rPr>
              <a:t>赫夫曼树几个重要概念和举例说明</a:t>
            </a:r>
            <a:endParaRPr lang="en-US" altLang="zh-CN"/>
          </a:p>
          <a:p>
            <a:endParaRPr lang="en-US" altLang="zh-CN" b="1"/>
          </a:p>
          <a:p>
            <a:pPr marL="342900" indent="-342900">
              <a:buAutoNum type="arabicParenR"/>
            </a:pPr>
            <a:r>
              <a:rPr lang="zh-CN" altLang="en-US"/>
              <a:t>路径和路径长度：在一棵树中，从一个结点往下可以达到的孩子或孙子结点之间的通路，称为路径。通路中分支的数目称为路径长度。若规定根结点的层数为</a:t>
            </a:r>
            <a:r>
              <a:rPr lang="en-US" altLang="zh-CN"/>
              <a:t>1</a:t>
            </a:r>
            <a:r>
              <a:rPr lang="zh-CN" altLang="en-US"/>
              <a:t>，则从根结点到第</a:t>
            </a:r>
            <a:r>
              <a:rPr lang="en-US" altLang="zh-CN"/>
              <a:t>L</a:t>
            </a:r>
            <a:r>
              <a:rPr lang="zh-CN" altLang="en-US"/>
              <a:t>层结点的路径长度为</a:t>
            </a:r>
            <a:r>
              <a:rPr lang="en-US" altLang="zh-CN"/>
              <a:t>L-1</a:t>
            </a:r>
            <a:endParaRPr lang="en-US" altLang="zh-CN" b="1"/>
          </a:p>
          <a:p>
            <a:pPr marL="342900" indent="-342900">
              <a:buAutoNum type="arabicParenR"/>
            </a:pPr>
            <a:r>
              <a:rPr lang="zh-CN" altLang="en-US" b="1"/>
              <a:t>结点的权及带权路径长度：</a:t>
            </a:r>
            <a:r>
              <a:rPr lang="zh-CN" altLang="en-US"/>
              <a:t>若将树中结点赋给一个有着某种含义的数值，则这个数值称为该结点的权。</a:t>
            </a:r>
            <a:r>
              <a:rPr lang="zh-CN" altLang="en-US" b="1"/>
              <a:t>结点的带权路径长度</a:t>
            </a:r>
            <a:r>
              <a:rPr lang="zh-CN" altLang="en-US"/>
              <a:t>为：从根结点到该结点之间的路径长度与该结点的权的乘积</a:t>
            </a:r>
            <a:endParaRPr lang="en-US" altLang="zh-CN" b="1"/>
          </a:p>
          <a:p>
            <a:endParaRPr lang="en-US" altLang="zh-CN" b="1"/>
          </a:p>
          <a:p>
            <a:endParaRPr lang="en-US" altLang="zh-CN" b="1"/>
          </a:p>
        </p:txBody>
      </p:sp>
      <p:sp>
        <p:nvSpPr>
          <p:cNvPr id="4" name="椭圆 3"/>
          <p:cNvSpPr/>
          <p:nvPr/>
        </p:nvSpPr>
        <p:spPr>
          <a:xfrm>
            <a:off x="2489398" y="3600375"/>
            <a:ext cx="485775" cy="44767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zh-CN" altLang="en-US" sz="1100"/>
          </a:p>
        </p:txBody>
      </p:sp>
      <p:sp>
        <p:nvSpPr>
          <p:cNvPr id="5" name="椭圆 4"/>
          <p:cNvSpPr/>
          <p:nvPr/>
        </p:nvSpPr>
        <p:spPr>
          <a:xfrm>
            <a:off x="1670248" y="4181400"/>
            <a:ext cx="485775" cy="44767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zh-CN" altLang="en-US" sz="1100"/>
          </a:p>
        </p:txBody>
      </p:sp>
      <p:sp>
        <p:nvSpPr>
          <p:cNvPr id="6" name="椭圆 5"/>
          <p:cNvSpPr/>
          <p:nvPr/>
        </p:nvSpPr>
        <p:spPr>
          <a:xfrm>
            <a:off x="3222823" y="4171875"/>
            <a:ext cx="485775" cy="44767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zh-CN" altLang="en-US" sz="1100"/>
          </a:p>
        </p:txBody>
      </p:sp>
      <p:cxnSp>
        <p:nvCxnSpPr>
          <p:cNvPr id="8" name="直接连接符 7"/>
          <p:cNvCxnSpPr>
            <a:stCxn id="4" idx="3"/>
            <a:endCxn id="5" idx="0"/>
          </p:cNvCxnSpPr>
          <p:nvPr/>
        </p:nvCxnSpPr>
        <p:spPr>
          <a:xfrm flipH="1">
            <a:off x="1913136" y="3982490"/>
            <a:ext cx="647402" cy="198910"/>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直接连接符 8"/>
          <p:cNvCxnSpPr>
            <a:stCxn id="4" idx="5"/>
            <a:endCxn id="6" idx="0"/>
          </p:cNvCxnSpPr>
          <p:nvPr/>
        </p:nvCxnSpPr>
        <p:spPr>
          <a:xfrm>
            <a:off x="2904033" y="3982490"/>
            <a:ext cx="561678" cy="189385"/>
          </a:xfrm>
          <a:prstGeom prst="line">
            <a:avLst/>
          </a:prstGeom>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1165423" y="4867200"/>
            <a:ext cx="485775" cy="44767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zh-CN" sz="1100"/>
              <a:t>13</a:t>
            </a:r>
            <a:endParaRPr lang="zh-CN" altLang="en-US" sz="1100"/>
          </a:p>
        </p:txBody>
      </p:sp>
      <p:sp>
        <p:nvSpPr>
          <p:cNvPr id="11" name="椭圆 10"/>
          <p:cNvSpPr/>
          <p:nvPr/>
        </p:nvSpPr>
        <p:spPr>
          <a:xfrm>
            <a:off x="2079823" y="4914825"/>
            <a:ext cx="485775" cy="44767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zh-CN" sz="1100"/>
              <a:t>7</a:t>
            </a:r>
            <a:endParaRPr lang="zh-CN" altLang="en-US" sz="1100"/>
          </a:p>
        </p:txBody>
      </p:sp>
      <p:sp>
        <p:nvSpPr>
          <p:cNvPr id="12" name="椭圆 11"/>
          <p:cNvSpPr/>
          <p:nvPr/>
        </p:nvSpPr>
        <p:spPr>
          <a:xfrm>
            <a:off x="2794198" y="4895775"/>
            <a:ext cx="485775" cy="44767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zh-CN" sz="1100"/>
              <a:t>8</a:t>
            </a:r>
            <a:endParaRPr lang="zh-CN" altLang="en-US" sz="1100"/>
          </a:p>
        </p:txBody>
      </p:sp>
      <p:sp>
        <p:nvSpPr>
          <p:cNvPr id="13" name="椭圆 12"/>
          <p:cNvSpPr/>
          <p:nvPr/>
        </p:nvSpPr>
        <p:spPr>
          <a:xfrm>
            <a:off x="3708598" y="4914825"/>
            <a:ext cx="485775" cy="44767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zh-CN" sz="1100"/>
              <a:t>3</a:t>
            </a:r>
            <a:endParaRPr lang="zh-CN" altLang="en-US" sz="1100"/>
          </a:p>
        </p:txBody>
      </p:sp>
      <p:cxnSp>
        <p:nvCxnSpPr>
          <p:cNvPr id="14" name="直接连接符 13"/>
          <p:cNvCxnSpPr>
            <a:stCxn id="5" idx="3"/>
            <a:endCxn id="10" idx="0"/>
          </p:cNvCxnSpPr>
          <p:nvPr/>
        </p:nvCxnSpPr>
        <p:spPr>
          <a:xfrm flipH="1">
            <a:off x="1408311" y="4563515"/>
            <a:ext cx="333077" cy="303685"/>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5" idx="5"/>
            <a:endCxn id="11" idx="0"/>
          </p:cNvCxnSpPr>
          <p:nvPr/>
        </p:nvCxnSpPr>
        <p:spPr>
          <a:xfrm>
            <a:off x="2084883" y="4563515"/>
            <a:ext cx="237828" cy="351310"/>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6" idx="3"/>
            <a:endCxn id="12" idx="0"/>
          </p:cNvCxnSpPr>
          <p:nvPr/>
        </p:nvCxnSpPr>
        <p:spPr>
          <a:xfrm flipH="1">
            <a:off x="3037086" y="4553990"/>
            <a:ext cx="256877" cy="341785"/>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6" idx="5"/>
            <a:endCxn id="13" idx="0"/>
          </p:cNvCxnSpPr>
          <p:nvPr/>
        </p:nvCxnSpPr>
        <p:spPr>
          <a:xfrm>
            <a:off x="3637458" y="4553990"/>
            <a:ext cx="314028" cy="360835"/>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18701542"/>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赫夫曼树</a:t>
            </a:r>
            <a:endParaRPr lang="en-US" altLang="zh-CN" sz="2200" b="1"/>
          </a:p>
        </p:txBody>
      </p:sp>
      <p:sp>
        <p:nvSpPr>
          <p:cNvPr id="2" name="TextBox 1"/>
          <p:cNvSpPr txBox="1"/>
          <p:nvPr/>
        </p:nvSpPr>
        <p:spPr>
          <a:xfrm>
            <a:off x="665981" y="1224111"/>
            <a:ext cx="8064896" cy="1692771"/>
          </a:xfrm>
          <a:prstGeom prst="rect">
            <a:avLst/>
          </a:prstGeom>
          <a:noFill/>
        </p:spPr>
        <p:txBody>
          <a:bodyPr wrap="square" rtlCol="0">
            <a:spAutoFit/>
          </a:bodyPr>
          <a:lstStyle/>
          <a:p>
            <a:r>
              <a:rPr lang="zh-CN" altLang="en-US" sz="2000" b="1">
                <a:solidFill>
                  <a:srgbClr val="0070C0"/>
                </a:solidFill>
              </a:rPr>
              <a:t>赫夫曼树几个重要概念和举例说明</a:t>
            </a:r>
            <a:endParaRPr lang="en-US" altLang="zh-CN"/>
          </a:p>
          <a:p>
            <a:endParaRPr lang="en-US" altLang="zh-CN" b="1"/>
          </a:p>
          <a:p>
            <a:pPr marL="342900" indent="-342900">
              <a:buAutoNum type="arabicParenR" startAt="3"/>
            </a:pPr>
            <a:r>
              <a:rPr lang="zh-CN" altLang="en-US" sz="1600" b="1"/>
              <a:t>树的带权路径长度：</a:t>
            </a:r>
            <a:r>
              <a:rPr lang="zh-CN" altLang="en-US" sz="1600"/>
              <a:t>树的带权路径长度规定为所有</a:t>
            </a:r>
            <a:r>
              <a:rPr lang="zh-CN" altLang="en-US" sz="1600" b="1">
                <a:solidFill>
                  <a:srgbClr val="0070C0"/>
                </a:solidFill>
              </a:rPr>
              <a:t>叶子结点</a:t>
            </a:r>
            <a:r>
              <a:rPr lang="zh-CN" altLang="en-US" sz="1600"/>
              <a:t>的带权路径长度之和，记为</a:t>
            </a:r>
            <a:r>
              <a:rPr lang="en-US" altLang="zh-CN" sz="1600"/>
              <a:t>WPL(weighted path length) ,</a:t>
            </a:r>
            <a:r>
              <a:rPr lang="zh-CN" altLang="en-US" sz="1600"/>
              <a:t>权值越大的结点离根结点越近的二叉树才是最优二叉树。</a:t>
            </a:r>
            <a:endParaRPr lang="en-US" altLang="zh-CN" sz="1600"/>
          </a:p>
          <a:p>
            <a:pPr marL="342900" indent="-342900">
              <a:buAutoNum type="arabicParenR" startAt="3"/>
            </a:pPr>
            <a:r>
              <a:rPr lang="en-US" altLang="zh-CN" sz="1600" b="1"/>
              <a:t>WPL</a:t>
            </a:r>
            <a:r>
              <a:rPr lang="zh-CN" altLang="en-US" sz="1600" b="1"/>
              <a:t>最小的就是赫夫曼树</a:t>
            </a:r>
            <a:endParaRPr lang="en-US" altLang="zh-CN" sz="1600" b="1"/>
          </a:p>
          <a:p>
            <a:endParaRPr lang="en-US" altLang="zh-CN" b="1"/>
          </a:p>
        </p:txBody>
      </p:sp>
      <p:sp>
        <p:nvSpPr>
          <p:cNvPr id="4" name="椭圆 3"/>
          <p:cNvSpPr/>
          <p:nvPr/>
        </p:nvSpPr>
        <p:spPr>
          <a:xfrm>
            <a:off x="1557908" y="2880295"/>
            <a:ext cx="485775" cy="44767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zh-CN" altLang="en-US" sz="1100"/>
          </a:p>
        </p:txBody>
      </p:sp>
      <p:sp>
        <p:nvSpPr>
          <p:cNvPr id="5" name="椭圆 4"/>
          <p:cNvSpPr/>
          <p:nvPr/>
        </p:nvSpPr>
        <p:spPr>
          <a:xfrm>
            <a:off x="738758" y="3461320"/>
            <a:ext cx="485775" cy="44767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zh-CN" altLang="en-US" sz="1100"/>
          </a:p>
        </p:txBody>
      </p:sp>
      <p:sp>
        <p:nvSpPr>
          <p:cNvPr id="6" name="椭圆 5"/>
          <p:cNvSpPr/>
          <p:nvPr/>
        </p:nvSpPr>
        <p:spPr>
          <a:xfrm>
            <a:off x="2291333" y="3451795"/>
            <a:ext cx="485775" cy="44767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zh-CN" altLang="en-US" sz="1100"/>
          </a:p>
        </p:txBody>
      </p:sp>
      <p:cxnSp>
        <p:nvCxnSpPr>
          <p:cNvPr id="8" name="直接连接符 7"/>
          <p:cNvCxnSpPr>
            <a:stCxn id="4" idx="3"/>
            <a:endCxn id="5" idx="0"/>
          </p:cNvCxnSpPr>
          <p:nvPr/>
        </p:nvCxnSpPr>
        <p:spPr>
          <a:xfrm flipH="1">
            <a:off x="981646" y="3262410"/>
            <a:ext cx="647402" cy="198910"/>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直接连接符 8"/>
          <p:cNvCxnSpPr>
            <a:stCxn id="4" idx="5"/>
            <a:endCxn id="6" idx="0"/>
          </p:cNvCxnSpPr>
          <p:nvPr/>
        </p:nvCxnSpPr>
        <p:spPr>
          <a:xfrm>
            <a:off x="1972543" y="3262410"/>
            <a:ext cx="561678" cy="189385"/>
          </a:xfrm>
          <a:prstGeom prst="line">
            <a:avLst/>
          </a:prstGeom>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233933" y="4147120"/>
            <a:ext cx="485775" cy="44767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zh-CN" sz="1100"/>
              <a:t>13</a:t>
            </a:r>
            <a:endParaRPr lang="zh-CN" altLang="en-US" sz="1100"/>
          </a:p>
        </p:txBody>
      </p:sp>
      <p:sp>
        <p:nvSpPr>
          <p:cNvPr id="11" name="椭圆 10"/>
          <p:cNvSpPr/>
          <p:nvPr/>
        </p:nvSpPr>
        <p:spPr>
          <a:xfrm>
            <a:off x="1148333" y="4194745"/>
            <a:ext cx="485775" cy="44767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zh-CN" sz="1100"/>
              <a:t>7</a:t>
            </a:r>
            <a:endParaRPr lang="zh-CN" altLang="en-US" sz="1100"/>
          </a:p>
        </p:txBody>
      </p:sp>
      <p:sp>
        <p:nvSpPr>
          <p:cNvPr id="12" name="椭圆 11"/>
          <p:cNvSpPr/>
          <p:nvPr/>
        </p:nvSpPr>
        <p:spPr>
          <a:xfrm>
            <a:off x="1862708" y="4175695"/>
            <a:ext cx="485775" cy="44767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zh-CN" sz="1100"/>
              <a:t>8</a:t>
            </a:r>
            <a:endParaRPr lang="zh-CN" altLang="en-US" sz="1100"/>
          </a:p>
        </p:txBody>
      </p:sp>
      <p:sp>
        <p:nvSpPr>
          <p:cNvPr id="13" name="椭圆 12"/>
          <p:cNvSpPr/>
          <p:nvPr/>
        </p:nvSpPr>
        <p:spPr>
          <a:xfrm>
            <a:off x="2777108" y="4194745"/>
            <a:ext cx="485775" cy="44767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zh-CN" sz="1100"/>
              <a:t>3</a:t>
            </a:r>
            <a:endParaRPr lang="zh-CN" altLang="en-US" sz="1100"/>
          </a:p>
        </p:txBody>
      </p:sp>
      <p:cxnSp>
        <p:nvCxnSpPr>
          <p:cNvPr id="14" name="直接连接符 13"/>
          <p:cNvCxnSpPr>
            <a:stCxn id="5" idx="3"/>
            <a:endCxn id="10" idx="0"/>
          </p:cNvCxnSpPr>
          <p:nvPr/>
        </p:nvCxnSpPr>
        <p:spPr>
          <a:xfrm flipH="1">
            <a:off x="476821" y="3843435"/>
            <a:ext cx="333077" cy="303685"/>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5" idx="5"/>
            <a:endCxn id="11" idx="0"/>
          </p:cNvCxnSpPr>
          <p:nvPr/>
        </p:nvCxnSpPr>
        <p:spPr>
          <a:xfrm>
            <a:off x="1153393" y="3843435"/>
            <a:ext cx="237828" cy="351310"/>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6" idx="3"/>
            <a:endCxn id="12" idx="0"/>
          </p:cNvCxnSpPr>
          <p:nvPr/>
        </p:nvCxnSpPr>
        <p:spPr>
          <a:xfrm flipH="1">
            <a:off x="2105596" y="3833910"/>
            <a:ext cx="256877" cy="341785"/>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6" idx="5"/>
            <a:endCxn id="13" idx="0"/>
          </p:cNvCxnSpPr>
          <p:nvPr/>
        </p:nvCxnSpPr>
        <p:spPr>
          <a:xfrm>
            <a:off x="2705968" y="3833910"/>
            <a:ext cx="314028" cy="360835"/>
          </a:xfrm>
          <a:prstGeom prst="line">
            <a:avLst/>
          </a:prstGeom>
        </p:spPr>
        <p:style>
          <a:lnRef idx="1">
            <a:schemeClr val="accent1"/>
          </a:lnRef>
          <a:fillRef idx="0">
            <a:schemeClr val="accent1"/>
          </a:fillRef>
          <a:effectRef idx="0">
            <a:schemeClr val="accent1"/>
          </a:effectRef>
          <a:fontRef idx="minor">
            <a:schemeClr val="tx1"/>
          </a:fontRef>
        </p:style>
      </p:cxnSp>
      <p:sp>
        <p:nvSpPr>
          <p:cNvPr id="18" name="椭圆 17"/>
          <p:cNvSpPr/>
          <p:nvPr/>
        </p:nvSpPr>
        <p:spPr>
          <a:xfrm>
            <a:off x="4064367" y="2655093"/>
            <a:ext cx="485775" cy="44767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zh-CN" altLang="en-US" sz="1100"/>
          </a:p>
        </p:txBody>
      </p:sp>
      <p:sp>
        <p:nvSpPr>
          <p:cNvPr id="19" name="椭圆 18"/>
          <p:cNvSpPr/>
          <p:nvPr/>
        </p:nvSpPr>
        <p:spPr>
          <a:xfrm>
            <a:off x="4665295" y="3398043"/>
            <a:ext cx="485775" cy="44767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zh-CN" altLang="en-US" sz="1100"/>
          </a:p>
        </p:txBody>
      </p:sp>
      <p:cxnSp>
        <p:nvCxnSpPr>
          <p:cNvPr id="20" name="直接连接符 19"/>
          <p:cNvCxnSpPr>
            <a:stCxn id="18" idx="5"/>
            <a:endCxn id="19" idx="0"/>
          </p:cNvCxnSpPr>
          <p:nvPr/>
        </p:nvCxnSpPr>
        <p:spPr>
          <a:xfrm>
            <a:off x="4479002" y="3037208"/>
            <a:ext cx="429181" cy="360835"/>
          </a:xfrm>
          <a:prstGeom prst="line">
            <a:avLst/>
          </a:prstGeom>
        </p:spPr>
        <p:style>
          <a:lnRef idx="1">
            <a:schemeClr val="accent1"/>
          </a:lnRef>
          <a:fillRef idx="0">
            <a:schemeClr val="accent1"/>
          </a:fillRef>
          <a:effectRef idx="0">
            <a:schemeClr val="accent1"/>
          </a:effectRef>
          <a:fontRef idx="minor">
            <a:schemeClr val="tx1"/>
          </a:fontRef>
        </p:style>
      </p:cxnSp>
      <p:sp>
        <p:nvSpPr>
          <p:cNvPr id="21" name="椭圆 20"/>
          <p:cNvSpPr/>
          <p:nvPr/>
        </p:nvSpPr>
        <p:spPr>
          <a:xfrm>
            <a:off x="3635742" y="3178968"/>
            <a:ext cx="485775" cy="44767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zh-CN" sz="1100"/>
              <a:t>13</a:t>
            </a:r>
            <a:endParaRPr lang="zh-CN" altLang="en-US" sz="1100"/>
          </a:p>
        </p:txBody>
      </p:sp>
      <p:sp>
        <p:nvSpPr>
          <p:cNvPr id="22" name="椭圆 21"/>
          <p:cNvSpPr/>
          <p:nvPr/>
        </p:nvSpPr>
        <p:spPr>
          <a:xfrm>
            <a:off x="5035917" y="4664868"/>
            <a:ext cx="485775" cy="44767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zh-CN" sz="1100"/>
              <a:t>7</a:t>
            </a:r>
            <a:endParaRPr lang="zh-CN" altLang="en-US" sz="1100"/>
          </a:p>
        </p:txBody>
      </p:sp>
      <p:sp>
        <p:nvSpPr>
          <p:cNvPr id="23" name="椭圆 22"/>
          <p:cNvSpPr/>
          <p:nvPr/>
        </p:nvSpPr>
        <p:spPr>
          <a:xfrm>
            <a:off x="4283442" y="3979068"/>
            <a:ext cx="485775" cy="44767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zh-CN" sz="1100"/>
              <a:t>8</a:t>
            </a:r>
            <a:endParaRPr lang="zh-CN" altLang="en-US" sz="1100"/>
          </a:p>
        </p:txBody>
      </p:sp>
      <p:sp>
        <p:nvSpPr>
          <p:cNvPr id="24" name="椭圆 23"/>
          <p:cNvSpPr/>
          <p:nvPr/>
        </p:nvSpPr>
        <p:spPr>
          <a:xfrm>
            <a:off x="5226417" y="4026693"/>
            <a:ext cx="485775" cy="44767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zh-CN" altLang="en-US" sz="1100"/>
          </a:p>
        </p:txBody>
      </p:sp>
      <p:cxnSp>
        <p:nvCxnSpPr>
          <p:cNvPr id="25" name="直接连接符 24"/>
          <p:cNvCxnSpPr>
            <a:stCxn id="18" idx="3"/>
            <a:endCxn id="21" idx="0"/>
          </p:cNvCxnSpPr>
          <p:nvPr/>
        </p:nvCxnSpPr>
        <p:spPr>
          <a:xfrm flipH="1">
            <a:off x="3878630" y="3037208"/>
            <a:ext cx="256877" cy="14176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24" idx="4"/>
            <a:endCxn id="22" idx="0"/>
          </p:cNvCxnSpPr>
          <p:nvPr/>
        </p:nvCxnSpPr>
        <p:spPr>
          <a:xfrm flipH="1">
            <a:off x="5278805" y="4474368"/>
            <a:ext cx="190500" cy="1905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19" idx="3"/>
            <a:endCxn id="23" idx="0"/>
          </p:cNvCxnSpPr>
          <p:nvPr/>
        </p:nvCxnSpPr>
        <p:spPr>
          <a:xfrm flipH="1">
            <a:off x="4526330" y="3780158"/>
            <a:ext cx="210105" cy="198910"/>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19" idx="5"/>
            <a:endCxn id="24" idx="0"/>
          </p:cNvCxnSpPr>
          <p:nvPr/>
        </p:nvCxnSpPr>
        <p:spPr>
          <a:xfrm>
            <a:off x="5079930" y="3780158"/>
            <a:ext cx="389375" cy="246535"/>
          </a:xfrm>
          <a:prstGeom prst="line">
            <a:avLst/>
          </a:prstGeom>
        </p:spPr>
        <p:style>
          <a:lnRef idx="1">
            <a:schemeClr val="accent1"/>
          </a:lnRef>
          <a:fillRef idx="0">
            <a:schemeClr val="accent1"/>
          </a:fillRef>
          <a:effectRef idx="0">
            <a:schemeClr val="accent1"/>
          </a:effectRef>
          <a:fontRef idx="minor">
            <a:schemeClr val="tx1"/>
          </a:fontRef>
        </p:style>
      </p:cxnSp>
      <p:sp>
        <p:nvSpPr>
          <p:cNvPr id="29" name="椭圆 28"/>
          <p:cNvSpPr/>
          <p:nvPr/>
        </p:nvSpPr>
        <p:spPr>
          <a:xfrm>
            <a:off x="5874117" y="4645818"/>
            <a:ext cx="485775" cy="44767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zh-CN" sz="1100"/>
              <a:t>3</a:t>
            </a:r>
            <a:endParaRPr lang="zh-CN" altLang="en-US" sz="1100"/>
          </a:p>
        </p:txBody>
      </p:sp>
      <p:cxnSp>
        <p:nvCxnSpPr>
          <p:cNvPr id="30" name="直接连接符 29"/>
          <p:cNvCxnSpPr>
            <a:stCxn id="24" idx="5"/>
            <a:endCxn id="29" idx="1"/>
          </p:cNvCxnSpPr>
          <p:nvPr/>
        </p:nvCxnSpPr>
        <p:spPr>
          <a:xfrm>
            <a:off x="5641052" y="4408808"/>
            <a:ext cx="304205" cy="302570"/>
          </a:xfrm>
          <a:prstGeom prst="line">
            <a:avLst/>
          </a:prstGeom>
        </p:spPr>
        <p:style>
          <a:lnRef idx="1">
            <a:schemeClr val="accent1"/>
          </a:lnRef>
          <a:fillRef idx="0">
            <a:schemeClr val="accent1"/>
          </a:fillRef>
          <a:effectRef idx="0">
            <a:schemeClr val="accent1"/>
          </a:effectRef>
          <a:fontRef idx="minor">
            <a:schemeClr val="tx1"/>
          </a:fontRef>
        </p:style>
      </p:cxnSp>
      <p:sp>
        <p:nvSpPr>
          <p:cNvPr id="31" name="椭圆 30"/>
          <p:cNvSpPr/>
          <p:nvPr/>
        </p:nvSpPr>
        <p:spPr>
          <a:xfrm>
            <a:off x="7086128" y="2736279"/>
            <a:ext cx="485775" cy="44767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zh-CN" altLang="en-US" sz="1100"/>
          </a:p>
        </p:txBody>
      </p:sp>
      <p:sp>
        <p:nvSpPr>
          <p:cNvPr id="32" name="椭圆 31"/>
          <p:cNvSpPr/>
          <p:nvPr/>
        </p:nvSpPr>
        <p:spPr>
          <a:xfrm>
            <a:off x="7581428" y="3298254"/>
            <a:ext cx="485775" cy="44767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zh-CN" altLang="en-US" sz="1100"/>
          </a:p>
        </p:txBody>
      </p:sp>
      <p:cxnSp>
        <p:nvCxnSpPr>
          <p:cNvPr id="33" name="直接连接符 32"/>
          <p:cNvCxnSpPr>
            <a:stCxn id="31" idx="5"/>
            <a:endCxn id="32" idx="0"/>
          </p:cNvCxnSpPr>
          <p:nvPr/>
        </p:nvCxnSpPr>
        <p:spPr>
          <a:xfrm>
            <a:off x="7500763" y="3118394"/>
            <a:ext cx="323553" cy="179860"/>
          </a:xfrm>
          <a:prstGeom prst="line">
            <a:avLst/>
          </a:prstGeom>
        </p:spPr>
        <p:style>
          <a:lnRef idx="1">
            <a:schemeClr val="accent1"/>
          </a:lnRef>
          <a:fillRef idx="0">
            <a:schemeClr val="accent1"/>
          </a:fillRef>
          <a:effectRef idx="0">
            <a:schemeClr val="accent1"/>
          </a:effectRef>
          <a:fontRef idx="minor">
            <a:schemeClr val="tx1"/>
          </a:fontRef>
        </p:style>
      </p:cxnSp>
      <p:sp>
        <p:nvSpPr>
          <p:cNvPr id="34" name="椭圆 33"/>
          <p:cNvSpPr/>
          <p:nvPr/>
        </p:nvSpPr>
        <p:spPr>
          <a:xfrm>
            <a:off x="6714653" y="3298254"/>
            <a:ext cx="485775" cy="44767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zh-CN" sz="1100"/>
              <a:t>7</a:t>
            </a:r>
            <a:endParaRPr lang="zh-CN" altLang="en-US" sz="1100"/>
          </a:p>
        </p:txBody>
      </p:sp>
      <p:sp>
        <p:nvSpPr>
          <p:cNvPr id="35" name="椭圆 34"/>
          <p:cNvSpPr/>
          <p:nvPr/>
        </p:nvSpPr>
        <p:spPr>
          <a:xfrm>
            <a:off x="7810028" y="4431729"/>
            <a:ext cx="485775" cy="44767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zh-CN" sz="1100"/>
              <a:t>8</a:t>
            </a:r>
            <a:endParaRPr lang="zh-CN" altLang="en-US" sz="1100"/>
          </a:p>
        </p:txBody>
      </p:sp>
      <p:sp>
        <p:nvSpPr>
          <p:cNvPr id="36" name="椭圆 35"/>
          <p:cNvSpPr/>
          <p:nvPr/>
        </p:nvSpPr>
        <p:spPr>
          <a:xfrm>
            <a:off x="7209953" y="3822129"/>
            <a:ext cx="485775" cy="44767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zh-CN" sz="1100"/>
              <a:t>3</a:t>
            </a:r>
            <a:endParaRPr lang="zh-CN" altLang="en-US" sz="1100"/>
          </a:p>
        </p:txBody>
      </p:sp>
      <p:sp>
        <p:nvSpPr>
          <p:cNvPr id="37" name="椭圆 36"/>
          <p:cNvSpPr/>
          <p:nvPr/>
        </p:nvSpPr>
        <p:spPr>
          <a:xfrm>
            <a:off x="7981478" y="3841179"/>
            <a:ext cx="485775" cy="44767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zh-CN" altLang="en-US" sz="1100"/>
          </a:p>
        </p:txBody>
      </p:sp>
      <p:cxnSp>
        <p:nvCxnSpPr>
          <p:cNvPr id="38" name="直接连接符 37"/>
          <p:cNvCxnSpPr>
            <a:stCxn id="31" idx="3"/>
            <a:endCxn id="34" idx="0"/>
          </p:cNvCxnSpPr>
          <p:nvPr/>
        </p:nvCxnSpPr>
        <p:spPr>
          <a:xfrm flipH="1">
            <a:off x="6957541" y="3118394"/>
            <a:ext cx="199727" cy="179860"/>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37" idx="4"/>
            <a:endCxn id="35" idx="0"/>
          </p:cNvCxnSpPr>
          <p:nvPr/>
        </p:nvCxnSpPr>
        <p:spPr>
          <a:xfrm flipH="1">
            <a:off x="8052916" y="4288854"/>
            <a:ext cx="171450" cy="142875"/>
          </a:xfrm>
          <a:prstGeom prst="line">
            <a:avLst/>
          </a:prstGeom>
        </p:spPr>
        <p:style>
          <a:lnRef idx="1">
            <a:schemeClr val="accent1"/>
          </a:lnRef>
          <a:fillRef idx="0">
            <a:schemeClr val="accent1"/>
          </a:fillRef>
          <a:effectRef idx="0">
            <a:schemeClr val="accent1"/>
          </a:effectRef>
          <a:fontRef idx="minor">
            <a:schemeClr val="tx1"/>
          </a:fontRef>
        </p:style>
      </p:cxnSp>
      <p:cxnSp>
        <p:nvCxnSpPr>
          <p:cNvPr id="40" name="直接连接符 39"/>
          <p:cNvCxnSpPr>
            <a:stCxn id="32" idx="3"/>
            <a:endCxn id="36" idx="0"/>
          </p:cNvCxnSpPr>
          <p:nvPr/>
        </p:nvCxnSpPr>
        <p:spPr>
          <a:xfrm flipH="1">
            <a:off x="7452841" y="3680369"/>
            <a:ext cx="199727" cy="141760"/>
          </a:xfrm>
          <a:prstGeom prst="line">
            <a:avLst/>
          </a:prstGeom>
        </p:spPr>
        <p:style>
          <a:lnRef idx="1">
            <a:schemeClr val="accent1"/>
          </a:lnRef>
          <a:fillRef idx="0">
            <a:schemeClr val="accent1"/>
          </a:fillRef>
          <a:effectRef idx="0">
            <a:schemeClr val="accent1"/>
          </a:effectRef>
          <a:fontRef idx="minor">
            <a:schemeClr val="tx1"/>
          </a:fontRef>
        </p:style>
      </p:cxnSp>
      <p:cxnSp>
        <p:nvCxnSpPr>
          <p:cNvPr id="41" name="直接连接符 40"/>
          <p:cNvCxnSpPr>
            <a:stCxn id="32" idx="5"/>
            <a:endCxn id="37" idx="0"/>
          </p:cNvCxnSpPr>
          <p:nvPr/>
        </p:nvCxnSpPr>
        <p:spPr>
          <a:xfrm>
            <a:off x="7996063" y="3680369"/>
            <a:ext cx="228303" cy="160810"/>
          </a:xfrm>
          <a:prstGeom prst="line">
            <a:avLst/>
          </a:prstGeom>
        </p:spPr>
        <p:style>
          <a:lnRef idx="1">
            <a:schemeClr val="accent1"/>
          </a:lnRef>
          <a:fillRef idx="0">
            <a:schemeClr val="accent1"/>
          </a:fillRef>
          <a:effectRef idx="0">
            <a:schemeClr val="accent1"/>
          </a:effectRef>
          <a:fontRef idx="minor">
            <a:schemeClr val="tx1"/>
          </a:fontRef>
        </p:style>
      </p:cxnSp>
      <p:sp>
        <p:nvSpPr>
          <p:cNvPr id="42" name="椭圆 41"/>
          <p:cNvSpPr/>
          <p:nvPr/>
        </p:nvSpPr>
        <p:spPr>
          <a:xfrm>
            <a:off x="8562503" y="4384104"/>
            <a:ext cx="485775" cy="44767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zh-CN" sz="1100"/>
              <a:t>13</a:t>
            </a:r>
            <a:endParaRPr lang="zh-CN" altLang="en-US" sz="1100"/>
          </a:p>
        </p:txBody>
      </p:sp>
      <p:cxnSp>
        <p:nvCxnSpPr>
          <p:cNvPr id="43" name="直接连接符 42"/>
          <p:cNvCxnSpPr>
            <a:stCxn id="37" idx="5"/>
            <a:endCxn id="42" idx="1"/>
          </p:cNvCxnSpPr>
          <p:nvPr/>
        </p:nvCxnSpPr>
        <p:spPr>
          <a:xfrm>
            <a:off x="8396113" y="4223294"/>
            <a:ext cx="237530" cy="226370"/>
          </a:xfrm>
          <a:prstGeom prst="line">
            <a:avLst/>
          </a:prstGeom>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382563" y="4896519"/>
            <a:ext cx="2813591" cy="276999"/>
          </a:xfrm>
          <a:prstGeom prst="rect">
            <a:avLst/>
          </a:prstGeom>
          <a:noFill/>
        </p:spPr>
        <p:txBody>
          <a:bodyPr wrap="none" rtlCol="0">
            <a:spAutoFit/>
          </a:bodyPr>
          <a:lstStyle/>
          <a:p>
            <a:r>
              <a:rPr lang="en-US" altLang="zh-CN" sz="1200">
                <a:latin typeface="Arial" pitchFamily="34" charset="0"/>
                <a:cs typeface="Arial" pitchFamily="34" charset="0"/>
              </a:rPr>
              <a:t>wpl = 13 * 2 + 7 * 2 + 8 * 2 + 3 * 2 = 62</a:t>
            </a:r>
            <a:endParaRPr lang="zh-CN" altLang="en-US" sz="1200">
              <a:latin typeface="Arial" pitchFamily="34" charset="0"/>
              <a:cs typeface="Arial" pitchFamily="34" charset="0"/>
            </a:endParaRPr>
          </a:p>
        </p:txBody>
      </p:sp>
      <p:sp>
        <p:nvSpPr>
          <p:cNvPr id="44" name="TextBox 43"/>
          <p:cNvSpPr txBox="1"/>
          <p:nvPr/>
        </p:nvSpPr>
        <p:spPr>
          <a:xfrm>
            <a:off x="3546301" y="5187418"/>
            <a:ext cx="2813591" cy="276999"/>
          </a:xfrm>
          <a:prstGeom prst="rect">
            <a:avLst/>
          </a:prstGeom>
          <a:noFill/>
        </p:spPr>
        <p:txBody>
          <a:bodyPr wrap="none" rtlCol="0">
            <a:spAutoFit/>
          </a:bodyPr>
          <a:lstStyle/>
          <a:p>
            <a:r>
              <a:rPr lang="en-US" altLang="zh-CN" sz="1200">
                <a:latin typeface="Arial" pitchFamily="34" charset="0"/>
                <a:cs typeface="Arial" pitchFamily="34" charset="0"/>
              </a:rPr>
              <a:t>wpl = 13 * 1 + 8 * 2 + 7 * 3 + 3 * 3 = 59</a:t>
            </a:r>
          </a:p>
        </p:txBody>
      </p:sp>
      <p:cxnSp>
        <p:nvCxnSpPr>
          <p:cNvPr id="46" name="直接连接符 45"/>
          <p:cNvCxnSpPr/>
          <p:nvPr/>
        </p:nvCxnSpPr>
        <p:spPr>
          <a:xfrm>
            <a:off x="3402285" y="2655093"/>
            <a:ext cx="0" cy="2809324"/>
          </a:xfrm>
          <a:prstGeom prst="line">
            <a:avLst/>
          </a:prstGeom>
        </p:spPr>
        <p:style>
          <a:lnRef idx="1">
            <a:schemeClr val="accent2"/>
          </a:lnRef>
          <a:fillRef idx="0">
            <a:schemeClr val="accent2"/>
          </a:fillRef>
          <a:effectRef idx="0">
            <a:schemeClr val="accent2"/>
          </a:effectRef>
          <a:fontRef idx="minor">
            <a:schemeClr val="tx1"/>
          </a:fontRef>
        </p:style>
      </p:cxnSp>
      <p:sp>
        <p:nvSpPr>
          <p:cNvPr id="47" name="TextBox 46"/>
          <p:cNvSpPr txBox="1"/>
          <p:nvPr/>
        </p:nvSpPr>
        <p:spPr>
          <a:xfrm>
            <a:off x="6642645" y="5112543"/>
            <a:ext cx="2813591" cy="276999"/>
          </a:xfrm>
          <a:prstGeom prst="rect">
            <a:avLst/>
          </a:prstGeom>
          <a:noFill/>
        </p:spPr>
        <p:txBody>
          <a:bodyPr wrap="none" rtlCol="0">
            <a:spAutoFit/>
          </a:bodyPr>
          <a:lstStyle/>
          <a:p>
            <a:r>
              <a:rPr lang="en-US" altLang="zh-CN" sz="1200">
                <a:latin typeface="Arial" pitchFamily="34" charset="0"/>
                <a:cs typeface="Arial" pitchFamily="34" charset="0"/>
              </a:rPr>
              <a:t>wpl = 7 * 1 + 3 * 2 + 8 * 3 + 13 * 3 = 76</a:t>
            </a:r>
            <a:endParaRPr lang="zh-CN" altLang="en-US" sz="1200">
              <a:latin typeface="Arial" pitchFamily="34" charset="0"/>
              <a:cs typeface="Arial" pitchFamily="34" charset="0"/>
            </a:endParaRPr>
          </a:p>
        </p:txBody>
      </p:sp>
      <p:cxnSp>
        <p:nvCxnSpPr>
          <p:cNvPr id="48" name="直接连接符 47"/>
          <p:cNvCxnSpPr/>
          <p:nvPr/>
        </p:nvCxnSpPr>
        <p:spPr>
          <a:xfrm>
            <a:off x="6426621" y="2664271"/>
            <a:ext cx="0" cy="2809324"/>
          </a:xfrm>
          <a:prstGeom prst="line">
            <a:avLst/>
          </a:prstGeom>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1650960005"/>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赫夫曼树</a:t>
            </a:r>
            <a:endParaRPr lang="en-US" altLang="zh-CN" sz="2200" b="1"/>
          </a:p>
        </p:txBody>
      </p:sp>
      <p:sp>
        <p:nvSpPr>
          <p:cNvPr id="2" name="TextBox 1"/>
          <p:cNvSpPr txBox="1"/>
          <p:nvPr/>
        </p:nvSpPr>
        <p:spPr>
          <a:xfrm>
            <a:off x="665981" y="1224111"/>
            <a:ext cx="8064896" cy="2062103"/>
          </a:xfrm>
          <a:prstGeom prst="rect">
            <a:avLst/>
          </a:prstGeom>
          <a:noFill/>
        </p:spPr>
        <p:txBody>
          <a:bodyPr wrap="square" rtlCol="0">
            <a:spAutoFit/>
          </a:bodyPr>
          <a:lstStyle/>
          <a:p>
            <a:r>
              <a:rPr lang="zh-CN" altLang="en-US" sz="2000" b="1">
                <a:solidFill>
                  <a:srgbClr val="0070C0"/>
                </a:solidFill>
              </a:rPr>
              <a:t>赫夫曼树创建思路图解</a:t>
            </a:r>
            <a:endParaRPr lang="en-US" altLang="zh-CN"/>
          </a:p>
          <a:p>
            <a:endParaRPr lang="en-US" altLang="zh-CN" b="1"/>
          </a:p>
          <a:p>
            <a:r>
              <a:rPr lang="zh-CN" altLang="en-US"/>
              <a:t>给你一个数列 </a:t>
            </a:r>
            <a:r>
              <a:rPr lang="en-US" altLang="zh-CN"/>
              <a:t>{13, 7, 8, 3, 29, 6, 1}</a:t>
            </a:r>
            <a:r>
              <a:rPr lang="zh-CN" altLang="en-US"/>
              <a:t>，要求转成一颗赫夫曼树</a:t>
            </a:r>
            <a:r>
              <a:rPr lang="en-US" altLang="zh-CN"/>
              <a:t>.</a:t>
            </a:r>
          </a:p>
          <a:p>
            <a:endParaRPr lang="en-US" altLang="zh-CN"/>
          </a:p>
          <a:p>
            <a:r>
              <a:rPr lang="zh-CN" altLang="en-US" b="1"/>
              <a:t>思路分析</a:t>
            </a:r>
            <a:r>
              <a:rPr lang="en-US" altLang="zh-CN" b="1"/>
              <a:t>(</a:t>
            </a:r>
            <a:r>
              <a:rPr lang="zh-CN" altLang="en-US" b="1"/>
              <a:t>示意图</a:t>
            </a:r>
            <a:r>
              <a:rPr lang="en-US" altLang="zh-CN" b="1"/>
              <a:t>)</a:t>
            </a:r>
            <a:r>
              <a:rPr lang="zh-CN" altLang="en-US"/>
              <a:t>：</a:t>
            </a:r>
            <a:endParaRPr lang="en-US" altLang="zh-CN"/>
          </a:p>
          <a:p>
            <a:endParaRPr lang="en-US" altLang="zh-CN"/>
          </a:p>
          <a:p>
            <a:endParaRPr lang="en-US" altLang="zh-CN"/>
          </a:p>
        </p:txBody>
      </p:sp>
      <p:sp>
        <p:nvSpPr>
          <p:cNvPr id="49" name="TextBox 131"/>
          <p:cNvSpPr txBox="1"/>
          <p:nvPr/>
        </p:nvSpPr>
        <p:spPr>
          <a:xfrm>
            <a:off x="665981" y="2880295"/>
            <a:ext cx="6912768" cy="2416046"/>
          </a:xfrm>
          <a:prstGeom prst="rect">
            <a:avLst/>
          </a:prstGeom>
          <a:noFill/>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en-US" altLang="zh-CN" sz="1400">
                <a:solidFill>
                  <a:schemeClr val="tx1"/>
                </a:solidFill>
                <a:effectLst/>
                <a:latin typeface="+mn-lt"/>
                <a:ea typeface="+mn-ea"/>
                <a:cs typeface="+mn-cs"/>
              </a:rPr>
              <a:t>{13, 7, 8, 3, 29, 6, 1}  </a:t>
            </a:r>
          </a:p>
          <a:p>
            <a:endParaRPr lang="en-US" altLang="zh-CN" sz="1400">
              <a:solidFill>
                <a:schemeClr val="tx1"/>
              </a:solidFill>
              <a:effectLst/>
              <a:latin typeface="+mn-lt"/>
              <a:ea typeface="+mn-ea"/>
              <a:cs typeface="+mn-cs"/>
            </a:endParaRPr>
          </a:p>
          <a:p>
            <a:r>
              <a:rPr lang="zh-CN" altLang="en-US" sz="1400">
                <a:solidFill>
                  <a:schemeClr val="tx1"/>
                </a:solidFill>
                <a:effectLst/>
                <a:latin typeface="+mn-lt"/>
                <a:ea typeface="+mn-ea"/>
                <a:cs typeface="+mn-cs"/>
              </a:rPr>
              <a:t>构成赫夫曼树的步骤：</a:t>
            </a:r>
            <a:endParaRPr lang="en-US" altLang="zh-CN" sz="1400">
              <a:solidFill>
                <a:schemeClr val="tx1"/>
              </a:solidFill>
              <a:effectLst/>
              <a:latin typeface="+mn-lt"/>
              <a:ea typeface="+mn-ea"/>
              <a:cs typeface="+mn-cs"/>
            </a:endParaRPr>
          </a:p>
          <a:p>
            <a:pPr marL="342900" indent="-342900">
              <a:buAutoNum type="arabicParenR"/>
            </a:pPr>
            <a:r>
              <a:rPr lang="zh-CN" altLang="en-US" sz="1400">
                <a:solidFill>
                  <a:schemeClr val="tx1"/>
                </a:solidFill>
                <a:effectLst/>
                <a:latin typeface="+mn-lt"/>
                <a:ea typeface="+mn-ea"/>
                <a:cs typeface="+mn-cs"/>
              </a:rPr>
              <a:t>从小到大进行排序</a:t>
            </a:r>
            <a:r>
              <a:rPr lang="en-US" altLang="zh-CN" sz="1400">
                <a:solidFill>
                  <a:schemeClr val="tx1"/>
                </a:solidFill>
                <a:effectLst/>
                <a:latin typeface="+mn-lt"/>
                <a:ea typeface="+mn-ea"/>
                <a:cs typeface="+mn-cs"/>
              </a:rPr>
              <a:t>, </a:t>
            </a:r>
            <a:r>
              <a:rPr lang="zh-CN" altLang="en-US" sz="1400">
                <a:solidFill>
                  <a:schemeClr val="tx1"/>
                </a:solidFill>
                <a:effectLst/>
                <a:latin typeface="+mn-lt"/>
                <a:ea typeface="+mn-ea"/>
                <a:cs typeface="+mn-cs"/>
              </a:rPr>
              <a:t>将每一个数据，每个数据都是一个节点 ，</a:t>
            </a:r>
            <a:r>
              <a:rPr lang="zh-CN" altLang="en-US" sz="1400" baseline="0">
                <a:solidFill>
                  <a:schemeClr val="tx1"/>
                </a:solidFill>
                <a:effectLst/>
                <a:latin typeface="+mn-lt"/>
                <a:ea typeface="+mn-ea"/>
                <a:cs typeface="+mn-cs"/>
              </a:rPr>
              <a:t> 每个节点可以看成是一颗最简单的二叉树</a:t>
            </a:r>
            <a:endParaRPr lang="en-US" altLang="zh-CN" sz="1400"/>
          </a:p>
          <a:p>
            <a:pPr marL="342900" indent="-342900">
              <a:buAutoNum type="arabicParenR"/>
            </a:pPr>
            <a:r>
              <a:rPr lang="zh-CN" altLang="en-US" sz="1400" baseline="0">
                <a:solidFill>
                  <a:schemeClr val="tx1"/>
                </a:solidFill>
                <a:effectLst/>
                <a:latin typeface="+mn-lt"/>
                <a:ea typeface="+mn-ea"/>
                <a:cs typeface="+mn-cs"/>
              </a:rPr>
              <a:t>取出根节点权值最小的两颗二叉树 </a:t>
            </a:r>
            <a:endParaRPr lang="en-US" altLang="zh-CN" sz="1400"/>
          </a:p>
          <a:p>
            <a:pPr marL="342900" indent="-342900">
              <a:buAutoNum type="arabicParenR"/>
            </a:pPr>
            <a:r>
              <a:rPr lang="zh-CN" altLang="en-US" sz="1400" baseline="0">
                <a:solidFill>
                  <a:schemeClr val="tx1"/>
                </a:solidFill>
                <a:effectLst/>
                <a:latin typeface="+mn-lt"/>
                <a:ea typeface="+mn-ea"/>
                <a:cs typeface="+mn-cs"/>
              </a:rPr>
              <a:t>组成一颗新的二叉树</a:t>
            </a:r>
            <a:r>
              <a:rPr lang="en-US" altLang="zh-CN" sz="1400" baseline="0">
                <a:solidFill>
                  <a:schemeClr val="tx1"/>
                </a:solidFill>
                <a:effectLst/>
                <a:latin typeface="+mn-lt"/>
                <a:ea typeface="+mn-ea"/>
                <a:cs typeface="+mn-cs"/>
              </a:rPr>
              <a:t>, </a:t>
            </a:r>
            <a:r>
              <a:rPr lang="zh-CN" altLang="en-US" sz="1400" baseline="0">
                <a:solidFill>
                  <a:schemeClr val="tx1"/>
                </a:solidFill>
                <a:effectLst/>
                <a:latin typeface="+mn-lt"/>
                <a:ea typeface="+mn-ea"/>
                <a:cs typeface="+mn-cs"/>
              </a:rPr>
              <a:t>该新的二叉树的根节点的权值是前面两颗二叉树根节点权值的和  </a:t>
            </a:r>
            <a:endParaRPr lang="en-US" altLang="zh-CN" sz="1400"/>
          </a:p>
          <a:p>
            <a:pPr marL="342900" indent="-342900">
              <a:buAutoNum type="arabicParenR"/>
            </a:pPr>
            <a:r>
              <a:rPr lang="zh-CN" altLang="en-US" sz="1400" baseline="0">
                <a:solidFill>
                  <a:schemeClr val="tx1"/>
                </a:solidFill>
                <a:effectLst/>
                <a:latin typeface="+mn-lt"/>
                <a:ea typeface="+mn-ea"/>
                <a:cs typeface="+mn-cs"/>
              </a:rPr>
              <a:t>再将这颗新的二叉树，以根节点的权值大小 再次排序， 不断重复  </a:t>
            </a:r>
            <a:r>
              <a:rPr lang="en-US" altLang="zh-CN" sz="1400" baseline="0">
                <a:solidFill>
                  <a:schemeClr val="tx1"/>
                </a:solidFill>
                <a:effectLst/>
                <a:latin typeface="+mn-lt"/>
                <a:ea typeface="+mn-ea"/>
                <a:cs typeface="+mn-cs"/>
              </a:rPr>
              <a:t>1-2-3-4 </a:t>
            </a:r>
            <a:r>
              <a:rPr lang="zh-CN" altLang="en-US" sz="1400" baseline="0">
                <a:solidFill>
                  <a:schemeClr val="tx1"/>
                </a:solidFill>
                <a:effectLst/>
                <a:latin typeface="+mn-lt"/>
                <a:ea typeface="+mn-ea"/>
                <a:cs typeface="+mn-cs"/>
              </a:rPr>
              <a:t>的步骤，直到数列中，所有的数据都被处理，就得到一颗赫夫曼树</a:t>
            </a:r>
            <a:endParaRPr lang="en-US" altLang="zh-CN" sz="1400">
              <a:solidFill>
                <a:schemeClr val="tx1"/>
              </a:solidFill>
              <a:effectLst/>
              <a:latin typeface="+mn-lt"/>
              <a:ea typeface="+mn-ea"/>
              <a:cs typeface="+mn-cs"/>
            </a:endParaRPr>
          </a:p>
          <a:p>
            <a:endParaRPr lang="zh-CN" altLang="en-US" sz="1100"/>
          </a:p>
        </p:txBody>
      </p:sp>
      <p:graphicFrame>
        <p:nvGraphicFramePr>
          <p:cNvPr id="51" name="对象 50"/>
          <p:cNvGraphicFramePr>
            <a:graphicFrameLocks noChangeAspect="1"/>
          </p:cNvGraphicFramePr>
          <p:nvPr>
            <p:extLst>
              <p:ext uri="{D42A27DB-BD31-4B8C-83A1-F6EECF244321}">
                <p14:modId xmlns:p14="http://schemas.microsoft.com/office/powerpoint/2010/main" val="817390705"/>
              </p:ext>
            </p:extLst>
          </p:nvPr>
        </p:nvGraphicFramePr>
        <p:xfrm>
          <a:off x="3258269" y="2520255"/>
          <a:ext cx="2364283" cy="560423"/>
        </p:xfrm>
        <a:graphic>
          <a:graphicData uri="http://schemas.openxmlformats.org/presentationml/2006/ole">
            <mc:AlternateContent xmlns:mc="http://schemas.openxmlformats.org/markup-compatibility/2006">
              <mc:Choice xmlns:v="urn:schemas-microsoft-com:vml" Requires="v">
                <p:oleObj spid="_x0000_s65681" name="包装程序外壳对象" showAsIcon="1" r:id="rId4" imgW="3000240" imgH="711360" progId="Package">
                  <p:embed/>
                </p:oleObj>
              </mc:Choice>
              <mc:Fallback>
                <p:oleObj name="包装程序外壳对象" showAsIcon="1" r:id="rId4" imgW="3000240" imgH="711360" progId="Package">
                  <p:embed/>
                  <p:pic>
                    <p:nvPicPr>
                      <p:cNvPr id="0" name=""/>
                      <p:cNvPicPr/>
                      <p:nvPr/>
                    </p:nvPicPr>
                    <p:blipFill>
                      <a:blip r:embed="rId5"/>
                      <a:stretch>
                        <a:fillRect/>
                      </a:stretch>
                    </p:blipFill>
                    <p:spPr>
                      <a:xfrm>
                        <a:off x="3258269" y="2520255"/>
                        <a:ext cx="2364283" cy="560423"/>
                      </a:xfrm>
                      <a:prstGeom prst="rect">
                        <a:avLst/>
                      </a:prstGeom>
                    </p:spPr>
                  </p:pic>
                </p:oleObj>
              </mc:Fallback>
            </mc:AlternateContent>
          </a:graphicData>
        </a:graphic>
      </p:graphicFrame>
    </p:spTree>
    <p:extLst>
      <p:ext uri="{BB962C8B-B14F-4D97-AF65-F5344CB8AC3E}">
        <p14:creationId xmlns:p14="http://schemas.microsoft.com/office/powerpoint/2010/main" val="19225537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线性结构和非线性结构</a:t>
            </a:r>
            <a:endParaRPr lang="en-US" altLang="zh-CN" sz="2200" b="1"/>
          </a:p>
        </p:txBody>
      </p:sp>
      <p:sp>
        <p:nvSpPr>
          <p:cNvPr id="2" name="TextBox 1"/>
          <p:cNvSpPr txBox="1"/>
          <p:nvPr/>
        </p:nvSpPr>
        <p:spPr>
          <a:xfrm>
            <a:off x="665981" y="1368127"/>
            <a:ext cx="8640960" cy="4031873"/>
          </a:xfrm>
          <a:prstGeom prst="rect">
            <a:avLst/>
          </a:prstGeom>
          <a:noFill/>
        </p:spPr>
        <p:txBody>
          <a:bodyPr wrap="square" rtlCol="0">
            <a:spAutoFit/>
          </a:bodyPr>
          <a:lstStyle/>
          <a:p>
            <a:r>
              <a:rPr lang="zh-CN" altLang="en-US"/>
              <a:t>数据结构包括：</a:t>
            </a:r>
            <a:r>
              <a:rPr lang="zh-CN" altLang="en-US" b="1"/>
              <a:t>线性结构</a:t>
            </a:r>
            <a:r>
              <a:rPr lang="zh-CN" altLang="en-US"/>
              <a:t>和</a:t>
            </a:r>
            <a:r>
              <a:rPr lang="zh-CN" altLang="en-US" b="1"/>
              <a:t>非线性结构</a:t>
            </a:r>
            <a:r>
              <a:rPr lang="zh-CN" altLang="en-US"/>
              <a:t>。</a:t>
            </a:r>
            <a:endParaRPr lang="en-US" altLang="zh-CN"/>
          </a:p>
          <a:p>
            <a:endParaRPr lang="en-US" altLang="zh-CN" sz="2000" b="1">
              <a:solidFill>
                <a:srgbClr val="0070C0"/>
              </a:solidFill>
            </a:endParaRPr>
          </a:p>
          <a:p>
            <a:r>
              <a:rPr lang="zh-CN" altLang="en-US" sz="2000" b="1">
                <a:solidFill>
                  <a:srgbClr val="0070C0"/>
                </a:solidFill>
              </a:rPr>
              <a:t>线性结构</a:t>
            </a:r>
            <a:endParaRPr lang="en-US" altLang="zh-CN" sz="2000"/>
          </a:p>
          <a:p>
            <a:endParaRPr lang="en-US" altLang="zh-CN"/>
          </a:p>
          <a:p>
            <a:pPr marL="342900" indent="-342900">
              <a:buAutoNum type="arabicParenR"/>
            </a:pPr>
            <a:r>
              <a:rPr lang="zh-CN" altLang="en-US"/>
              <a:t>线性结构作为最常用的数据结构，其特点是数据元素之间存在一对一的线性关系</a:t>
            </a:r>
            <a:endParaRPr lang="en-US" altLang="zh-CN"/>
          </a:p>
          <a:p>
            <a:pPr marL="342900" indent="-342900">
              <a:buAutoNum type="arabicParenR"/>
            </a:pPr>
            <a:r>
              <a:rPr lang="zh-CN" altLang="en-US"/>
              <a:t>线性结构有两种不同的存储结构，即顺序存储结构和链式存储结构。顺序存储的线性表称为顺序表，顺序表中的存储元素是连续的</a:t>
            </a:r>
            <a:endParaRPr lang="en-US" altLang="zh-CN"/>
          </a:p>
          <a:p>
            <a:pPr marL="342900" indent="-342900">
              <a:buAutoNum type="arabicParenR"/>
            </a:pPr>
            <a:r>
              <a:rPr lang="zh-CN" altLang="en-US"/>
              <a:t>链式存储的线性表称为链表，链表中的存储元素不一定是连续的，元素节点中存放数据元素以及相邻元素的地址信息</a:t>
            </a:r>
            <a:endParaRPr lang="en-US" altLang="zh-CN"/>
          </a:p>
          <a:p>
            <a:pPr marL="342900" indent="-342900">
              <a:buAutoNum type="arabicParenR"/>
            </a:pPr>
            <a:r>
              <a:rPr lang="zh-CN" altLang="en-US"/>
              <a:t>线性结构常见的有：数组、队列、链表和栈，后面我们会详细讲解</a:t>
            </a:r>
            <a:r>
              <a:rPr lang="en-US" altLang="zh-CN"/>
              <a:t>.</a:t>
            </a:r>
          </a:p>
          <a:p>
            <a:pPr marL="342900" indent="-342900">
              <a:buAutoNum type="arabicParenR"/>
            </a:pPr>
            <a:endParaRPr lang="en-US" altLang="zh-CN"/>
          </a:p>
          <a:p>
            <a:r>
              <a:rPr lang="zh-CN" altLang="en-US" b="1">
                <a:solidFill>
                  <a:srgbClr val="0070C0"/>
                </a:solidFill>
              </a:rPr>
              <a:t>非线性结构</a:t>
            </a:r>
            <a:endParaRPr lang="en-US" altLang="zh-CN"/>
          </a:p>
          <a:p>
            <a:endParaRPr lang="en-US" altLang="zh-CN"/>
          </a:p>
          <a:p>
            <a:r>
              <a:rPr lang="zh-CN" altLang="en-US"/>
              <a:t>非线性结构包括：二维数组，多维数组，广义表，树结构，图结构</a:t>
            </a:r>
            <a:endParaRPr lang="en-US" altLang="zh-CN"/>
          </a:p>
        </p:txBody>
      </p:sp>
    </p:spTree>
    <p:extLst>
      <p:ext uri="{BB962C8B-B14F-4D97-AF65-F5344CB8AC3E}">
        <p14:creationId xmlns:p14="http://schemas.microsoft.com/office/powerpoint/2010/main" val="4231244077"/>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赫夫曼树</a:t>
            </a:r>
            <a:endParaRPr lang="en-US" altLang="zh-CN" sz="2200" b="1"/>
          </a:p>
        </p:txBody>
      </p:sp>
      <p:sp>
        <p:nvSpPr>
          <p:cNvPr id="2" name="TextBox 1"/>
          <p:cNvSpPr txBox="1"/>
          <p:nvPr/>
        </p:nvSpPr>
        <p:spPr>
          <a:xfrm>
            <a:off x="665981" y="1224111"/>
            <a:ext cx="8064896" cy="1508105"/>
          </a:xfrm>
          <a:prstGeom prst="rect">
            <a:avLst/>
          </a:prstGeom>
          <a:noFill/>
        </p:spPr>
        <p:txBody>
          <a:bodyPr wrap="square" rtlCol="0">
            <a:spAutoFit/>
          </a:bodyPr>
          <a:lstStyle/>
          <a:p>
            <a:r>
              <a:rPr lang="zh-CN" altLang="en-US" sz="2000" b="1">
                <a:solidFill>
                  <a:srgbClr val="0070C0"/>
                </a:solidFill>
              </a:rPr>
              <a:t>赫夫曼树的代码实现</a:t>
            </a:r>
            <a:endParaRPr lang="en-US" altLang="zh-CN"/>
          </a:p>
          <a:p>
            <a:endParaRPr lang="en-US" altLang="zh-CN" b="1"/>
          </a:p>
          <a:p>
            <a:r>
              <a:rPr lang="zh-CN" altLang="en-US" b="1"/>
              <a:t>代码实现</a:t>
            </a:r>
            <a:r>
              <a:rPr lang="zh-CN" altLang="en-US"/>
              <a:t>：</a:t>
            </a:r>
            <a:endParaRPr lang="en-US" altLang="zh-CN"/>
          </a:p>
          <a:p>
            <a:endParaRPr lang="en-US" altLang="zh-CN"/>
          </a:p>
          <a:p>
            <a:endParaRPr lang="en-US" altLang="zh-CN"/>
          </a:p>
        </p:txBody>
      </p:sp>
      <p:sp>
        <p:nvSpPr>
          <p:cNvPr id="3" name="TextBox 2"/>
          <p:cNvSpPr txBox="1"/>
          <p:nvPr/>
        </p:nvSpPr>
        <p:spPr>
          <a:xfrm>
            <a:off x="737989" y="2304231"/>
            <a:ext cx="3307316" cy="1938992"/>
          </a:xfrm>
          <a:prstGeom prst="rect">
            <a:avLst/>
          </a:prstGeom>
          <a:noFill/>
        </p:spPr>
        <p:txBody>
          <a:bodyPr wrap="none" rtlCol="0">
            <a:spAutoFit/>
          </a:bodyPr>
          <a:lstStyle/>
          <a:p>
            <a:r>
              <a:rPr lang="en-US" altLang="zh-CN" sz="1200" b="1">
                <a:latin typeface="Arial" pitchFamily="34" charset="0"/>
                <a:cs typeface="Arial" pitchFamily="34" charset="0"/>
              </a:rPr>
              <a:t>//class HuffmanTree </a:t>
            </a:r>
          </a:p>
          <a:p>
            <a:r>
              <a:rPr lang="en-US" altLang="zh-CN" sz="1200" b="1">
                <a:latin typeface="Arial" pitchFamily="34" charset="0"/>
                <a:cs typeface="Arial" pitchFamily="34" charset="0"/>
              </a:rPr>
              <a:t>public static void main(String[] args) {</a:t>
            </a:r>
          </a:p>
          <a:p>
            <a:r>
              <a:rPr lang="en-US" altLang="zh-CN" sz="1200">
                <a:latin typeface="Arial" pitchFamily="34" charset="0"/>
                <a:cs typeface="Arial" pitchFamily="34" charset="0"/>
              </a:rPr>
              <a:t>// </a:t>
            </a:r>
            <a:r>
              <a:rPr lang="en-US" altLang="zh-CN" sz="1200" b="1">
                <a:latin typeface="Arial" pitchFamily="34" charset="0"/>
                <a:cs typeface="Arial" pitchFamily="34" charset="0"/>
              </a:rPr>
              <a:t>TODO Auto-generated method stub</a:t>
            </a:r>
          </a:p>
          <a:p>
            <a:r>
              <a:rPr lang="en-US" altLang="zh-CN" sz="1200" b="1">
                <a:latin typeface="Arial" pitchFamily="34" charset="0"/>
                <a:cs typeface="Arial" pitchFamily="34" charset="0"/>
              </a:rPr>
              <a:t>int[] arr = {1, 3, 6, 7, 8, 13, 29};</a:t>
            </a:r>
          </a:p>
          <a:p>
            <a:r>
              <a:rPr lang="en-US" altLang="zh-CN" sz="1200">
                <a:latin typeface="Arial" pitchFamily="34" charset="0"/>
                <a:cs typeface="Arial" pitchFamily="34" charset="0"/>
              </a:rPr>
              <a:t>Node node = </a:t>
            </a:r>
            <a:r>
              <a:rPr lang="en-US" altLang="zh-CN" sz="1200" i="1">
                <a:latin typeface="Arial" pitchFamily="34" charset="0"/>
                <a:cs typeface="Arial" pitchFamily="34" charset="0"/>
              </a:rPr>
              <a:t>createHuffmanTree(arr);</a:t>
            </a:r>
          </a:p>
          <a:p>
            <a:r>
              <a:rPr lang="en-US" altLang="zh-CN" sz="1200">
                <a:latin typeface="Arial" pitchFamily="34" charset="0"/>
                <a:cs typeface="Arial" pitchFamily="34" charset="0"/>
              </a:rPr>
              <a:t>System.</a:t>
            </a:r>
            <a:r>
              <a:rPr lang="en-US" altLang="zh-CN" sz="1200" b="1" i="1">
                <a:latin typeface="Arial" pitchFamily="34" charset="0"/>
                <a:cs typeface="Arial" pitchFamily="34" charset="0"/>
              </a:rPr>
              <a:t>out.println(node);</a:t>
            </a:r>
          </a:p>
          <a:p>
            <a:endParaRPr lang="en-US" altLang="zh-CN" sz="1200">
              <a:latin typeface="Arial" pitchFamily="34" charset="0"/>
              <a:cs typeface="Arial" pitchFamily="34" charset="0"/>
            </a:endParaRPr>
          </a:p>
          <a:p>
            <a:r>
              <a:rPr lang="en-US" altLang="zh-CN" sz="1200">
                <a:latin typeface="Arial" pitchFamily="34" charset="0"/>
                <a:cs typeface="Arial" pitchFamily="34" charset="0"/>
              </a:rPr>
              <a:t>System.</a:t>
            </a:r>
            <a:r>
              <a:rPr lang="en-US" altLang="zh-CN" sz="1200" b="1" i="1">
                <a:latin typeface="Arial" pitchFamily="34" charset="0"/>
                <a:cs typeface="Arial" pitchFamily="34" charset="0"/>
              </a:rPr>
              <a:t>out.println("</a:t>
            </a:r>
            <a:r>
              <a:rPr lang="zh-CN" altLang="en-US" sz="1200" b="1" i="1">
                <a:latin typeface="Arial" pitchFamily="34" charset="0"/>
                <a:cs typeface="Arial" pitchFamily="34" charset="0"/>
              </a:rPr>
              <a:t>前序遍历赫夫曼树</a:t>
            </a:r>
            <a:r>
              <a:rPr lang="en-US" altLang="zh-CN" sz="1200" b="1" i="1">
                <a:latin typeface="Arial" pitchFamily="34" charset="0"/>
                <a:cs typeface="Arial" pitchFamily="34" charset="0"/>
              </a:rPr>
              <a:t>~~~");</a:t>
            </a:r>
          </a:p>
          <a:p>
            <a:r>
              <a:rPr lang="en-US" altLang="zh-CN" sz="1200" i="1">
                <a:latin typeface="Arial" pitchFamily="34" charset="0"/>
                <a:cs typeface="Arial" pitchFamily="34" charset="0"/>
              </a:rPr>
              <a:t>preOrder(node);</a:t>
            </a:r>
          </a:p>
          <a:p>
            <a:r>
              <a:rPr lang="en-US" altLang="zh-CN" sz="1200">
                <a:latin typeface="Arial" pitchFamily="34" charset="0"/>
                <a:cs typeface="Arial" pitchFamily="34" charset="0"/>
              </a:rPr>
              <a:t>}</a:t>
            </a:r>
            <a:endParaRPr lang="zh-CN" altLang="en-US" sz="1200">
              <a:latin typeface="Arial" pitchFamily="34" charset="0"/>
              <a:cs typeface="Arial" pitchFamily="34" charset="0"/>
            </a:endParaRPr>
          </a:p>
        </p:txBody>
      </p:sp>
      <p:sp>
        <p:nvSpPr>
          <p:cNvPr id="4" name="TextBox 3"/>
          <p:cNvSpPr txBox="1"/>
          <p:nvPr/>
        </p:nvSpPr>
        <p:spPr>
          <a:xfrm>
            <a:off x="737989" y="4536479"/>
            <a:ext cx="2934971" cy="1015663"/>
          </a:xfrm>
          <a:prstGeom prst="rect">
            <a:avLst/>
          </a:prstGeom>
          <a:noFill/>
        </p:spPr>
        <p:txBody>
          <a:bodyPr wrap="none" rtlCol="0">
            <a:spAutoFit/>
          </a:bodyPr>
          <a:lstStyle/>
          <a:p>
            <a:r>
              <a:rPr lang="en-US" altLang="zh-CN" sz="1200"/>
              <a:t>//</a:t>
            </a:r>
            <a:r>
              <a:rPr lang="zh-CN" altLang="en-US" sz="1200"/>
              <a:t>前序遍历赫夫曼树 </a:t>
            </a:r>
            <a:r>
              <a:rPr lang="en-US" altLang="zh-CN" sz="1200" b="1">
                <a:latin typeface="Arial" pitchFamily="34" charset="0"/>
                <a:cs typeface="Arial" pitchFamily="34" charset="0"/>
              </a:rPr>
              <a:t>class HuffmanTree</a:t>
            </a:r>
            <a:endParaRPr lang="zh-CN" altLang="en-US" sz="1200"/>
          </a:p>
          <a:p>
            <a:r>
              <a:rPr lang="en-US" altLang="zh-CN" sz="1200" b="1"/>
              <a:t>public static void preOrder(Node root) {</a:t>
            </a:r>
          </a:p>
          <a:p>
            <a:r>
              <a:rPr lang="en-US" altLang="zh-CN" sz="1200" b="1"/>
              <a:t>if (root != null) {</a:t>
            </a:r>
          </a:p>
          <a:p>
            <a:r>
              <a:rPr lang="en-US" altLang="zh-CN" sz="1200"/>
              <a:t>root.preOrder();</a:t>
            </a:r>
          </a:p>
          <a:p>
            <a:r>
              <a:rPr lang="en-US" altLang="zh-CN" sz="1200"/>
              <a:t>}}</a:t>
            </a:r>
            <a:endParaRPr lang="zh-CN" altLang="en-US" sz="1200"/>
          </a:p>
        </p:txBody>
      </p:sp>
      <p:sp>
        <p:nvSpPr>
          <p:cNvPr id="5" name="TextBox 4"/>
          <p:cNvSpPr txBox="1"/>
          <p:nvPr/>
        </p:nvSpPr>
        <p:spPr>
          <a:xfrm>
            <a:off x="4462522" y="2088207"/>
            <a:ext cx="3836307" cy="3416320"/>
          </a:xfrm>
          <a:prstGeom prst="rect">
            <a:avLst/>
          </a:prstGeom>
          <a:noFill/>
        </p:spPr>
        <p:txBody>
          <a:bodyPr wrap="none" rtlCol="0">
            <a:spAutoFit/>
          </a:bodyPr>
          <a:lstStyle/>
          <a:p>
            <a:r>
              <a:rPr lang="en-US" altLang="zh-CN" sz="1200">
                <a:latin typeface="Arial" pitchFamily="34" charset="0"/>
                <a:cs typeface="Arial" pitchFamily="34" charset="0"/>
              </a:rPr>
              <a:t>//</a:t>
            </a:r>
            <a:r>
              <a:rPr lang="zh-CN" altLang="en-US" sz="1200">
                <a:latin typeface="Arial" pitchFamily="34" charset="0"/>
                <a:cs typeface="Arial" pitchFamily="34" charset="0"/>
              </a:rPr>
              <a:t>创建赫夫曼树 </a:t>
            </a:r>
            <a:r>
              <a:rPr lang="en-US" altLang="zh-CN" sz="1200" b="1">
                <a:latin typeface="Arial" pitchFamily="34" charset="0"/>
                <a:cs typeface="Arial" pitchFamily="34" charset="0"/>
              </a:rPr>
              <a:t>class HuffmanTree</a:t>
            </a:r>
            <a:endParaRPr lang="zh-CN" altLang="en-US" sz="1200">
              <a:latin typeface="Arial" pitchFamily="34" charset="0"/>
              <a:cs typeface="Arial" pitchFamily="34" charset="0"/>
            </a:endParaRPr>
          </a:p>
          <a:p>
            <a:r>
              <a:rPr lang="en-US" altLang="zh-CN" sz="1200" b="1">
                <a:latin typeface="Arial" pitchFamily="34" charset="0"/>
                <a:cs typeface="Arial" pitchFamily="34" charset="0"/>
              </a:rPr>
              <a:t>public static Node createHuffmanTree(int[] arr) {</a:t>
            </a:r>
            <a:endParaRPr lang="zh-CN" altLang="en-US" sz="1200">
              <a:latin typeface="Arial" pitchFamily="34" charset="0"/>
              <a:cs typeface="Arial" pitchFamily="34" charset="0"/>
            </a:endParaRPr>
          </a:p>
          <a:p>
            <a:r>
              <a:rPr lang="en-US" altLang="zh-CN" sz="1200">
                <a:latin typeface="Arial" pitchFamily="34" charset="0"/>
                <a:cs typeface="Arial" pitchFamily="34" charset="0"/>
              </a:rPr>
              <a:t>List&lt;Node&gt; nodes = </a:t>
            </a:r>
            <a:r>
              <a:rPr lang="en-US" altLang="zh-CN" sz="1200" b="1">
                <a:latin typeface="Arial" pitchFamily="34" charset="0"/>
                <a:cs typeface="Arial" pitchFamily="34" charset="0"/>
              </a:rPr>
              <a:t>new ArrayList&lt;&gt;();</a:t>
            </a:r>
          </a:p>
          <a:p>
            <a:r>
              <a:rPr lang="en-US" altLang="zh-CN" sz="1200" b="1">
                <a:latin typeface="Arial" pitchFamily="34" charset="0"/>
                <a:cs typeface="Arial" pitchFamily="34" charset="0"/>
              </a:rPr>
              <a:t>for (int value : arr) {</a:t>
            </a:r>
          </a:p>
          <a:p>
            <a:r>
              <a:rPr lang="en-US" altLang="zh-CN" sz="1200">
                <a:latin typeface="Arial" pitchFamily="34" charset="0"/>
                <a:cs typeface="Arial" pitchFamily="34" charset="0"/>
              </a:rPr>
              <a:t>nodes.add(</a:t>
            </a:r>
            <a:r>
              <a:rPr lang="en-US" altLang="zh-CN" sz="1200" b="1">
                <a:latin typeface="Arial" pitchFamily="34" charset="0"/>
                <a:cs typeface="Arial" pitchFamily="34" charset="0"/>
              </a:rPr>
              <a:t>new Node(value));</a:t>
            </a:r>
          </a:p>
          <a:p>
            <a:r>
              <a:rPr lang="en-US" altLang="zh-CN" sz="1200">
                <a:latin typeface="Arial" pitchFamily="34" charset="0"/>
                <a:cs typeface="Arial" pitchFamily="34" charset="0"/>
              </a:rPr>
              <a:t>}// </a:t>
            </a:r>
            <a:r>
              <a:rPr lang="zh-CN" altLang="en-US" sz="1200">
                <a:latin typeface="Arial" pitchFamily="34" charset="0"/>
                <a:cs typeface="Arial" pitchFamily="34" charset="0"/>
              </a:rPr>
              <a:t>循环处理，</a:t>
            </a:r>
          </a:p>
          <a:p>
            <a:r>
              <a:rPr lang="en-US" altLang="zh-CN" sz="1200" b="1">
                <a:latin typeface="Arial" pitchFamily="34" charset="0"/>
                <a:cs typeface="Arial" pitchFamily="34" charset="0"/>
              </a:rPr>
              <a:t>while (nodes.size() &gt; 1) { // </a:t>
            </a:r>
            <a:r>
              <a:rPr lang="zh-CN" altLang="en-US" sz="1200" b="1">
                <a:latin typeface="Arial" pitchFamily="34" charset="0"/>
                <a:cs typeface="Arial" pitchFamily="34" charset="0"/>
              </a:rPr>
              <a:t>保证可以</a:t>
            </a:r>
            <a:r>
              <a:rPr lang="en-US" altLang="zh-CN" sz="1200" b="1">
                <a:latin typeface="Arial" pitchFamily="34" charset="0"/>
                <a:cs typeface="Arial" pitchFamily="34" charset="0"/>
              </a:rPr>
              <a:t>get(0) </a:t>
            </a:r>
            <a:r>
              <a:rPr lang="zh-CN" altLang="en-US" sz="1200" b="1">
                <a:latin typeface="Arial" pitchFamily="34" charset="0"/>
                <a:cs typeface="Arial" pitchFamily="34" charset="0"/>
              </a:rPr>
              <a:t>和 </a:t>
            </a:r>
            <a:r>
              <a:rPr lang="en-US" altLang="zh-CN" sz="1200" b="1">
                <a:latin typeface="Arial" pitchFamily="34" charset="0"/>
                <a:cs typeface="Arial" pitchFamily="34" charset="0"/>
              </a:rPr>
              <a:t>get(1)</a:t>
            </a:r>
            <a:endParaRPr lang="zh-CN" altLang="en-US" sz="1200">
              <a:latin typeface="Arial" pitchFamily="34" charset="0"/>
              <a:cs typeface="Arial" pitchFamily="34" charset="0"/>
            </a:endParaRPr>
          </a:p>
          <a:p>
            <a:r>
              <a:rPr lang="en-US" altLang="zh-CN" sz="1200">
                <a:latin typeface="Arial" pitchFamily="34" charset="0"/>
                <a:cs typeface="Arial" pitchFamily="34" charset="0"/>
              </a:rPr>
              <a:t>Collections.</a:t>
            </a:r>
            <a:r>
              <a:rPr lang="en-US" altLang="zh-CN" sz="1200" i="1">
                <a:latin typeface="Arial" pitchFamily="34" charset="0"/>
                <a:cs typeface="Arial" pitchFamily="34" charset="0"/>
              </a:rPr>
              <a:t>sort(nodes);</a:t>
            </a:r>
          </a:p>
          <a:p>
            <a:r>
              <a:rPr lang="en-US" altLang="zh-CN" sz="1200">
                <a:latin typeface="Arial" pitchFamily="34" charset="0"/>
                <a:cs typeface="Arial" pitchFamily="34" charset="0"/>
              </a:rPr>
              <a:t>Node left = nodes.get(0);</a:t>
            </a:r>
          </a:p>
          <a:p>
            <a:r>
              <a:rPr lang="en-US" altLang="zh-CN" sz="1200">
                <a:latin typeface="Arial" pitchFamily="34" charset="0"/>
                <a:cs typeface="Arial" pitchFamily="34" charset="0"/>
              </a:rPr>
              <a:t>Node right = nodes.get(1);</a:t>
            </a:r>
          </a:p>
          <a:p>
            <a:r>
              <a:rPr lang="en-US" altLang="zh-CN" sz="1200">
                <a:latin typeface="Arial" pitchFamily="34" charset="0"/>
                <a:cs typeface="Arial" pitchFamily="34" charset="0"/>
              </a:rPr>
              <a:t>Node parent = </a:t>
            </a:r>
            <a:r>
              <a:rPr lang="en-US" altLang="zh-CN" sz="1200" b="1">
                <a:latin typeface="Arial" pitchFamily="34" charset="0"/>
                <a:cs typeface="Arial" pitchFamily="34" charset="0"/>
              </a:rPr>
              <a:t>new Node(left.value + right.value);</a:t>
            </a:r>
          </a:p>
          <a:p>
            <a:r>
              <a:rPr lang="en-US" altLang="zh-CN" sz="1200">
                <a:latin typeface="Arial" pitchFamily="34" charset="0"/>
                <a:cs typeface="Arial" pitchFamily="34" charset="0"/>
              </a:rPr>
              <a:t>parent.left=left;</a:t>
            </a:r>
          </a:p>
          <a:p>
            <a:r>
              <a:rPr lang="en-US" altLang="zh-CN" sz="1200">
                <a:latin typeface="Arial" pitchFamily="34" charset="0"/>
                <a:cs typeface="Arial" pitchFamily="34" charset="0"/>
              </a:rPr>
              <a:t>parent.right=right;</a:t>
            </a:r>
          </a:p>
          <a:p>
            <a:r>
              <a:rPr lang="en-US" altLang="zh-CN" sz="1200">
                <a:latin typeface="Arial" pitchFamily="34" charset="0"/>
                <a:cs typeface="Arial" pitchFamily="34" charset="0"/>
              </a:rPr>
              <a:t>nodes.remove(left);</a:t>
            </a:r>
          </a:p>
          <a:p>
            <a:r>
              <a:rPr lang="en-US" altLang="zh-CN" sz="1200">
                <a:latin typeface="Arial" pitchFamily="34" charset="0"/>
                <a:cs typeface="Arial" pitchFamily="34" charset="0"/>
              </a:rPr>
              <a:t>nodes.remove(right);</a:t>
            </a:r>
          </a:p>
          <a:p>
            <a:r>
              <a:rPr lang="en-US" altLang="zh-CN" sz="1200">
                <a:latin typeface="Arial" pitchFamily="34" charset="0"/>
                <a:cs typeface="Arial" pitchFamily="34" charset="0"/>
              </a:rPr>
              <a:t>nodes.add(parent);}</a:t>
            </a:r>
          </a:p>
          <a:p>
            <a:r>
              <a:rPr lang="en-US" altLang="zh-CN" sz="1200">
                <a:latin typeface="Arial" pitchFamily="34" charset="0"/>
                <a:cs typeface="Arial" pitchFamily="34" charset="0"/>
              </a:rPr>
              <a:t>//</a:t>
            </a:r>
            <a:r>
              <a:rPr lang="zh-CN" altLang="en-US" sz="1200">
                <a:latin typeface="Arial" pitchFamily="34" charset="0"/>
                <a:cs typeface="Arial" pitchFamily="34" charset="0"/>
              </a:rPr>
              <a:t>返回的节点就是赫夫曼树的根节点</a:t>
            </a:r>
            <a:r>
              <a:rPr lang="en-US" altLang="zh-CN" sz="1200">
                <a:latin typeface="Arial" pitchFamily="34" charset="0"/>
                <a:cs typeface="Arial" pitchFamily="34" charset="0"/>
              </a:rPr>
              <a:t>.</a:t>
            </a:r>
          </a:p>
          <a:p>
            <a:r>
              <a:rPr lang="en-US" altLang="zh-CN" sz="1200" b="1">
                <a:latin typeface="Arial" pitchFamily="34" charset="0"/>
                <a:cs typeface="Arial" pitchFamily="34" charset="0"/>
              </a:rPr>
              <a:t>return nodes.get(0);</a:t>
            </a:r>
            <a:r>
              <a:rPr lang="en-US" altLang="zh-CN" sz="1200">
                <a:latin typeface="Arial" pitchFamily="34" charset="0"/>
                <a:cs typeface="Arial" pitchFamily="34" charset="0"/>
              </a:rPr>
              <a:t>}</a:t>
            </a:r>
          </a:p>
        </p:txBody>
      </p:sp>
      <p:sp>
        <p:nvSpPr>
          <p:cNvPr id="6" name="矩形 5"/>
          <p:cNvSpPr/>
          <p:nvPr/>
        </p:nvSpPr>
        <p:spPr>
          <a:xfrm>
            <a:off x="737989" y="2152664"/>
            <a:ext cx="8424936" cy="3391927"/>
          </a:xfrm>
          <a:prstGeom prst="rect">
            <a:avLst/>
          </a:prstGeom>
          <a:solidFill>
            <a:srgbClr val="FEFEF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76689807"/>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赫夫曼编码</a:t>
            </a:r>
            <a:endParaRPr lang="en-US" altLang="zh-CN" sz="2200" b="1"/>
          </a:p>
        </p:txBody>
      </p:sp>
      <p:sp>
        <p:nvSpPr>
          <p:cNvPr id="2" name="TextBox 1"/>
          <p:cNvSpPr txBox="1"/>
          <p:nvPr/>
        </p:nvSpPr>
        <p:spPr>
          <a:xfrm>
            <a:off x="665981" y="1224111"/>
            <a:ext cx="8280920" cy="3170099"/>
          </a:xfrm>
          <a:prstGeom prst="rect">
            <a:avLst/>
          </a:prstGeom>
          <a:noFill/>
        </p:spPr>
        <p:txBody>
          <a:bodyPr wrap="square" rtlCol="0">
            <a:spAutoFit/>
          </a:bodyPr>
          <a:lstStyle/>
          <a:p>
            <a:r>
              <a:rPr lang="zh-CN" altLang="en-US" sz="2000" b="1">
                <a:solidFill>
                  <a:srgbClr val="0070C0"/>
                </a:solidFill>
              </a:rPr>
              <a:t>基本介绍</a:t>
            </a:r>
            <a:endParaRPr lang="en-US" altLang="zh-CN"/>
          </a:p>
          <a:p>
            <a:endParaRPr lang="en-US" altLang="zh-CN" b="1"/>
          </a:p>
          <a:p>
            <a:pPr marL="342900" indent="-342900">
              <a:buAutoNum type="arabicParenR"/>
            </a:pPr>
            <a:r>
              <a:rPr lang="zh-CN" altLang="en-US"/>
              <a:t>赫夫曼编码也翻译为</a:t>
            </a:r>
            <a:r>
              <a:rPr lang="zh-CN" altLang="en-US" b="1"/>
              <a:t> </a:t>
            </a:r>
            <a:r>
              <a:rPr lang="en-US" altLang="zh-CN" b="1"/>
              <a:t> </a:t>
            </a:r>
            <a:r>
              <a:rPr lang="zh-CN" altLang="en-US" b="1">
                <a:hlinkClick r:id="rId3"/>
              </a:rPr>
              <a:t>  哈夫曼</a:t>
            </a:r>
            <a:r>
              <a:rPr lang="zh-CN" altLang="en-US"/>
              <a:t>编码</a:t>
            </a:r>
            <a:r>
              <a:rPr lang="en-US" altLang="zh-CN"/>
              <a:t>(Huffman Coding)</a:t>
            </a:r>
            <a:r>
              <a:rPr lang="zh-CN" altLang="en-US"/>
              <a:t>，又称霍夫曼编码，是一种编码方式</a:t>
            </a:r>
            <a:r>
              <a:rPr lang="en-US" altLang="zh-CN"/>
              <a:t>, </a:t>
            </a:r>
            <a:r>
              <a:rPr lang="zh-CN" altLang="en-US"/>
              <a:t>属于一种程序算法</a:t>
            </a:r>
            <a:endParaRPr lang="en-US" altLang="zh-CN"/>
          </a:p>
          <a:p>
            <a:pPr marL="342900" indent="-342900">
              <a:buAutoNum type="arabicParenR"/>
            </a:pPr>
            <a:r>
              <a:rPr lang="zh-CN" altLang="en-US"/>
              <a:t>赫夫曼编码是赫哈夫曼树在电讯通信中的经典的应用之一。</a:t>
            </a:r>
            <a:endParaRPr lang="en-US" altLang="zh-CN"/>
          </a:p>
          <a:p>
            <a:pPr marL="342900" indent="-342900">
              <a:buAutoNum type="arabicParenR"/>
            </a:pPr>
            <a:endParaRPr lang="en-US" altLang="zh-CN"/>
          </a:p>
          <a:p>
            <a:pPr marL="342900" indent="-342900">
              <a:buAutoNum type="arabicParenR"/>
            </a:pPr>
            <a:r>
              <a:rPr lang="zh-CN" altLang="en-US"/>
              <a:t>赫夫曼编码广泛地用于数据文件压缩。其</a:t>
            </a:r>
            <a:r>
              <a:rPr lang="zh-CN" altLang="en-US" b="1">
                <a:solidFill>
                  <a:srgbClr val="0070C0"/>
                </a:solidFill>
              </a:rPr>
              <a:t>压缩率通常在</a:t>
            </a:r>
            <a:r>
              <a:rPr lang="en-US" altLang="zh-CN" b="1">
                <a:solidFill>
                  <a:srgbClr val="0070C0"/>
                </a:solidFill>
              </a:rPr>
              <a:t>20%</a:t>
            </a:r>
            <a:r>
              <a:rPr lang="zh-CN" altLang="en-US" b="1">
                <a:solidFill>
                  <a:srgbClr val="0070C0"/>
                </a:solidFill>
              </a:rPr>
              <a:t>～</a:t>
            </a:r>
            <a:r>
              <a:rPr lang="en-US" altLang="zh-CN" b="1">
                <a:solidFill>
                  <a:srgbClr val="0070C0"/>
                </a:solidFill>
              </a:rPr>
              <a:t>90%</a:t>
            </a:r>
            <a:r>
              <a:rPr lang="zh-CN" altLang="en-US"/>
              <a:t>之间</a:t>
            </a:r>
            <a:endParaRPr lang="en-US" altLang="zh-CN"/>
          </a:p>
          <a:p>
            <a:pPr marL="342900" indent="-342900">
              <a:buAutoNum type="arabicParenR"/>
            </a:pPr>
            <a:r>
              <a:rPr lang="zh-CN" altLang="en-US"/>
              <a:t>赫夫曼码是可变</a:t>
            </a:r>
            <a:r>
              <a:rPr lang="zh-CN" altLang="en-US">
                <a:hlinkClick r:id="rId4"/>
              </a:rPr>
              <a:t>字长</a:t>
            </a:r>
            <a:r>
              <a:rPr lang="zh-CN" altLang="en-US"/>
              <a:t>编码</a:t>
            </a:r>
            <a:r>
              <a:rPr lang="en-US" altLang="zh-CN"/>
              <a:t>(VLC)</a:t>
            </a:r>
            <a:r>
              <a:rPr lang="zh-CN" altLang="en-US"/>
              <a:t>的一种。</a:t>
            </a:r>
            <a:r>
              <a:rPr lang="en-US" altLang="zh-CN"/>
              <a:t>Huffman</a:t>
            </a:r>
            <a:r>
              <a:rPr lang="zh-CN" altLang="en-US"/>
              <a:t>于</a:t>
            </a:r>
            <a:r>
              <a:rPr lang="en-US" altLang="zh-CN"/>
              <a:t>1952</a:t>
            </a:r>
            <a:r>
              <a:rPr lang="zh-CN" altLang="en-US"/>
              <a:t>年提出一种编码方法，称之为最佳编码</a:t>
            </a:r>
            <a:endParaRPr lang="en-US" altLang="zh-CN"/>
          </a:p>
          <a:p>
            <a:endParaRPr lang="en-US" altLang="zh-CN"/>
          </a:p>
          <a:p>
            <a:endParaRPr lang="en-US" altLang="zh-CN"/>
          </a:p>
        </p:txBody>
      </p:sp>
    </p:spTree>
    <p:extLst>
      <p:ext uri="{BB962C8B-B14F-4D97-AF65-F5344CB8AC3E}">
        <p14:creationId xmlns:p14="http://schemas.microsoft.com/office/powerpoint/2010/main" val="1280110614"/>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赫夫曼编码</a:t>
            </a:r>
            <a:endParaRPr lang="en-US" altLang="zh-CN" sz="2200" b="1"/>
          </a:p>
        </p:txBody>
      </p:sp>
      <p:sp>
        <p:nvSpPr>
          <p:cNvPr id="2" name="TextBox 1"/>
          <p:cNvSpPr txBox="1"/>
          <p:nvPr/>
        </p:nvSpPr>
        <p:spPr>
          <a:xfrm>
            <a:off x="665981" y="1224111"/>
            <a:ext cx="8280920" cy="4185761"/>
          </a:xfrm>
          <a:prstGeom prst="rect">
            <a:avLst/>
          </a:prstGeom>
          <a:noFill/>
        </p:spPr>
        <p:txBody>
          <a:bodyPr wrap="square" rtlCol="0">
            <a:spAutoFit/>
          </a:bodyPr>
          <a:lstStyle/>
          <a:p>
            <a:r>
              <a:rPr lang="zh-CN" altLang="en-US" sz="2000" b="1">
                <a:solidFill>
                  <a:srgbClr val="0070C0"/>
                </a:solidFill>
              </a:rPr>
              <a:t>原理剖析</a:t>
            </a:r>
            <a:endParaRPr lang="en-US" altLang="zh-CN"/>
          </a:p>
          <a:p>
            <a:endParaRPr lang="en-US" altLang="zh-CN" b="1"/>
          </a:p>
          <a:p>
            <a:pPr marL="285750" indent="-285750">
              <a:buFont typeface="Wingdings" pitchFamily="2" charset="2"/>
              <a:buChar char="Ø"/>
            </a:pPr>
            <a:r>
              <a:rPr kumimoji="1" lang="zh-CN" altLang="en-US"/>
              <a:t>通信领域中信息的处理方式</a:t>
            </a:r>
            <a:r>
              <a:rPr kumimoji="1" lang="en-US" altLang="zh-CN"/>
              <a:t>1-</a:t>
            </a:r>
            <a:r>
              <a:rPr kumimoji="1" lang="zh-CN" altLang="en-US"/>
              <a:t>定长编码</a:t>
            </a:r>
            <a:endParaRPr kumimoji="1" lang="en-US" altLang="zh-CN"/>
          </a:p>
          <a:p>
            <a:endParaRPr kumimoji="1" lang="en-US" altLang="zh-CN"/>
          </a:p>
          <a:p>
            <a:pPr marL="285750" indent="-285750">
              <a:buFont typeface="Arial" pitchFamily="34" charset="0"/>
              <a:buChar char="•"/>
            </a:pPr>
            <a:r>
              <a:rPr kumimoji="1" lang="en-US" altLang="zh-CN" sz="1600">
                <a:latin typeface="Arial" pitchFamily="34" charset="0"/>
                <a:cs typeface="Arial" pitchFamily="34" charset="0"/>
              </a:rPr>
              <a:t>i like like like java do you like a java       // </a:t>
            </a:r>
            <a:r>
              <a:rPr kumimoji="1" lang="zh-CN" altLang="en-US" sz="1600">
                <a:latin typeface="Arial" pitchFamily="34" charset="0"/>
                <a:cs typeface="Arial" pitchFamily="34" charset="0"/>
              </a:rPr>
              <a:t>共</a:t>
            </a:r>
            <a:r>
              <a:rPr kumimoji="1" lang="en-US" altLang="zh-CN" sz="1600">
                <a:latin typeface="Arial" pitchFamily="34" charset="0"/>
                <a:cs typeface="Arial" pitchFamily="34" charset="0"/>
              </a:rPr>
              <a:t>40</a:t>
            </a:r>
            <a:r>
              <a:rPr kumimoji="1" lang="zh-CN" altLang="en-US" sz="1600">
                <a:latin typeface="Arial" pitchFamily="34" charset="0"/>
                <a:cs typeface="Arial" pitchFamily="34" charset="0"/>
              </a:rPr>
              <a:t>个字符</a:t>
            </a:r>
            <a:r>
              <a:rPr kumimoji="1" lang="en-US" altLang="zh-CN" sz="1600">
                <a:latin typeface="Arial" pitchFamily="34" charset="0"/>
                <a:cs typeface="Arial" pitchFamily="34" charset="0"/>
              </a:rPr>
              <a:t>(</a:t>
            </a:r>
            <a:r>
              <a:rPr kumimoji="1" lang="zh-CN" altLang="en-US" sz="1600">
                <a:latin typeface="Arial" pitchFamily="34" charset="0"/>
                <a:cs typeface="Arial" pitchFamily="34" charset="0"/>
              </a:rPr>
              <a:t>包括空格</a:t>
            </a:r>
            <a:r>
              <a:rPr kumimoji="1" lang="en-US" altLang="zh-CN" sz="1600">
                <a:latin typeface="Arial" pitchFamily="34" charset="0"/>
                <a:cs typeface="Arial" pitchFamily="34" charset="0"/>
              </a:rPr>
              <a:t>)  </a:t>
            </a:r>
          </a:p>
          <a:p>
            <a:pPr marL="285750" indent="-285750">
              <a:buFont typeface="Arial" pitchFamily="34" charset="0"/>
              <a:buChar char="•"/>
            </a:pPr>
            <a:r>
              <a:rPr kumimoji="1" lang="en-US" altLang="zh-CN" sz="1600">
                <a:latin typeface="Arial" pitchFamily="34" charset="0"/>
                <a:cs typeface="Arial" pitchFamily="34" charset="0"/>
              </a:rPr>
              <a:t>105 32 108 105 107 101 32 108 105 107 101 32 108 105 107 101 32 106 97 118 97 32 100 111 32 121 111 117 32 108 105 107 101 32 97 32 106 97 118 97  //</a:t>
            </a:r>
            <a:r>
              <a:rPr kumimoji="1" lang="zh-CN" altLang="en-US" sz="1600">
                <a:latin typeface="Arial" pitchFamily="34" charset="0"/>
                <a:cs typeface="Arial" pitchFamily="34" charset="0"/>
              </a:rPr>
              <a:t>对应</a:t>
            </a:r>
            <a:r>
              <a:rPr kumimoji="1" lang="en-US" altLang="zh-CN" sz="1600">
                <a:latin typeface="Arial" pitchFamily="34" charset="0"/>
                <a:cs typeface="Arial" pitchFamily="34" charset="0"/>
              </a:rPr>
              <a:t>Ascii</a:t>
            </a:r>
            <a:r>
              <a:rPr kumimoji="1" lang="zh-CN" altLang="en-US" sz="1600">
                <a:latin typeface="Arial" pitchFamily="34" charset="0"/>
                <a:cs typeface="Arial" pitchFamily="34" charset="0"/>
              </a:rPr>
              <a:t>码</a:t>
            </a:r>
            <a:endParaRPr kumimoji="1" lang="en-US" altLang="zh-CN" sz="1600">
              <a:latin typeface="Arial" pitchFamily="34" charset="0"/>
              <a:cs typeface="Arial" pitchFamily="34" charset="0"/>
            </a:endParaRPr>
          </a:p>
          <a:p>
            <a:pPr marL="285750" indent="-285750">
              <a:buFont typeface="Arial" pitchFamily="34" charset="0"/>
              <a:buChar char="•"/>
            </a:pPr>
            <a:endParaRPr kumimoji="1" lang="en-US" altLang="zh-CN" sz="1600">
              <a:latin typeface="Arial" pitchFamily="34" charset="0"/>
              <a:cs typeface="Arial" pitchFamily="34" charset="0"/>
            </a:endParaRPr>
          </a:p>
          <a:p>
            <a:pPr marL="285750" indent="-285750">
              <a:buFont typeface="Arial" pitchFamily="34" charset="0"/>
              <a:buChar char="•"/>
            </a:pPr>
            <a:r>
              <a:rPr kumimoji="1" lang="en-US" altLang="zh-CN" sz="1600">
                <a:latin typeface="Arial" pitchFamily="34" charset="0"/>
                <a:cs typeface="Arial" pitchFamily="34" charset="0"/>
              </a:rPr>
              <a:t>01101001 00100000 01101100 01101001 01101011 01100101 00100000 01101100 01101001 01101011 01100101 00100000 01101100 01101001 01101011 01100101 00100000 01101010 01100001 01110110 01100001 00100000 01100100 01101111 00100000 01111001 01101111 01110101 00100000 01101100 01101001 01101011 01100101 00100000 01100001 00100000 01101010 01100001 01110110 01100001 //</a:t>
            </a:r>
            <a:r>
              <a:rPr kumimoji="1" lang="zh-CN" altLang="en-US" sz="1600">
                <a:latin typeface="Arial" pitchFamily="34" charset="0"/>
                <a:cs typeface="Arial" pitchFamily="34" charset="0"/>
              </a:rPr>
              <a:t>对应的二进制</a:t>
            </a:r>
            <a:endParaRPr kumimoji="1" lang="en-US" altLang="zh-CN" sz="1600">
              <a:latin typeface="Arial" pitchFamily="34" charset="0"/>
              <a:cs typeface="Arial" pitchFamily="34" charset="0"/>
            </a:endParaRPr>
          </a:p>
          <a:p>
            <a:pPr marL="285750" indent="-285750">
              <a:buFont typeface="Arial" pitchFamily="34" charset="0"/>
              <a:buChar char="•"/>
            </a:pPr>
            <a:r>
              <a:rPr kumimoji="1" lang="zh-CN" altLang="en-US" sz="1600">
                <a:latin typeface="Arial" pitchFamily="34" charset="0"/>
                <a:cs typeface="Arial" pitchFamily="34" charset="0"/>
              </a:rPr>
              <a:t>按照二进制来传递信息，总的长度是  </a:t>
            </a:r>
            <a:r>
              <a:rPr kumimoji="1" lang="en-US" altLang="zh-CN" sz="1600">
                <a:latin typeface="Arial" pitchFamily="34" charset="0"/>
                <a:cs typeface="Arial" pitchFamily="34" charset="0"/>
              </a:rPr>
              <a:t>359   (</a:t>
            </a:r>
            <a:r>
              <a:rPr kumimoji="1" lang="zh-CN" altLang="en-US" sz="1600">
                <a:latin typeface="Arial" pitchFamily="34" charset="0"/>
                <a:cs typeface="Arial" pitchFamily="34" charset="0"/>
              </a:rPr>
              <a:t>包括空格</a:t>
            </a:r>
            <a:r>
              <a:rPr kumimoji="1" lang="en-US" altLang="zh-CN" sz="1600">
                <a:latin typeface="Arial" pitchFamily="34" charset="0"/>
                <a:cs typeface="Arial" pitchFamily="34" charset="0"/>
              </a:rPr>
              <a:t>)</a:t>
            </a:r>
          </a:p>
          <a:p>
            <a:pPr marL="285750" indent="-285750">
              <a:buFont typeface="Arial" pitchFamily="34" charset="0"/>
              <a:buChar char="•"/>
            </a:pPr>
            <a:r>
              <a:rPr kumimoji="1" lang="zh-CN" altLang="en-US" sz="1600">
                <a:latin typeface="Arial" pitchFamily="34" charset="0"/>
                <a:cs typeface="Arial" pitchFamily="34" charset="0"/>
              </a:rPr>
              <a:t>在线转码 工具 ：</a:t>
            </a:r>
            <a:r>
              <a:rPr kumimoji="1" lang="en-US" altLang="zh-CN" sz="1600">
                <a:latin typeface="Arial" pitchFamily="34" charset="0"/>
                <a:cs typeface="Arial" pitchFamily="34" charset="0"/>
                <a:hlinkClick r:id="rId3"/>
              </a:rPr>
              <a:t>https://www.mokuge.com/tool/asciito16/</a:t>
            </a:r>
            <a:r>
              <a:rPr kumimoji="1" lang="en-US" altLang="zh-CN" sz="1600">
                <a:latin typeface="Arial" pitchFamily="34" charset="0"/>
                <a:cs typeface="Arial" pitchFamily="34" charset="0"/>
              </a:rPr>
              <a:t> </a:t>
            </a:r>
          </a:p>
        </p:txBody>
      </p:sp>
      <p:sp>
        <p:nvSpPr>
          <p:cNvPr id="3" name="下箭头 2"/>
          <p:cNvSpPr/>
          <p:nvPr/>
        </p:nvSpPr>
        <p:spPr>
          <a:xfrm>
            <a:off x="4626421" y="2952303"/>
            <a:ext cx="432048" cy="50405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45998343"/>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赫夫曼编码</a:t>
            </a:r>
            <a:endParaRPr lang="en-US" altLang="zh-CN" sz="2200" b="1"/>
          </a:p>
        </p:txBody>
      </p:sp>
      <p:sp>
        <p:nvSpPr>
          <p:cNvPr id="2" name="TextBox 1"/>
          <p:cNvSpPr txBox="1"/>
          <p:nvPr/>
        </p:nvSpPr>
        <p:spPr>
          <a:xfrm>
            <a:off x="665981" y="1224111"/>
            <a:ext cx="8280920" cy="4185761"/>
          </a:xfrm>
          <a:prstGeom prst="rect">
            <a:avLst/>
          </a:prstGeom>
          <a:noFill/>
        </p:spPr>
        <p:txBody>
          <a:bodyPr wrap="square" rtlCol="0">
            <a:spAutoFit/>
          </a:bodyPr>
          <a:lstStyle/>
          <a:p>
            <a:r>
              <a:rPr lang="zh-CN" altLang="en-US" sz="2000" b="1">
                <a:solidFill>
                  <a:srgbClr val="0070C0"/>
                </a:solidFill>
              </a:rPr>
              <a:t>原理剖析</a:t>
            </a:r>
            <a:endParaRPr lang="en-US" altLang="zh-CN"/>
          </a:p>
          <a:p>
            <a:endParaRPr lang="en-US" altLang="zh-CN" b="1"/>
          </a:p>
          <a:p>
            <a:pPr marL="285750" indent="-285750">
              <a:buFont typeface="Wingdings" pitchFamily="2" charset="2"/>
              <a:buChar char="Ø"/>
            </a:pPr>
            <a:r>
              <a:rPr kumimoji="1" lang="zh-CN" altLang="en-US"/>
              <a:t>通信领域中信息的处理方式</a:t>
            </a:r>
            <a:r>
              <a:rPr kumimoji="1" lang="en-US" altLang="zh-CN"/>
              <a:t>2-</a:t>
            </a:r>
            <a:r>
              <a:rPr kumimoji="1" lang="zh-CN" altLang="en-US"/>
              <a:t>变长编码</a:t>
            </a:r>
            <a:endParaRPr kumimoji="1" lang="en-US" altLang="zh-CN"/>
          </a:p>
          <a:p>
            <a:endParaRPr kumimoji="1" lang="en-US" altLang="zh-CN"/>
          </a:p>
          <a:p>
            <a:pPr marL="285750" indent="-285750">
              <a:buFont typeface="Arial" pitchFamily="34" charset="0"/>
              <a:buChar char="•"/>
            </a:pPr>
            <a:r>
              <a:rPr kumimoji="1" lang="en-US" altLang="zh-CN" sz="1600">
                <a:latin typeface="Arial" pitchFamily="34" charset="0"/>
                <a:cs typeface="Arial" pitchFamily="34" charset="0"/>
              </a:rPr>
              <a:t>i like like like java do you like a java       // </a:t>
            </a:r>
            <a:r>
              <a:rPr kumimoji="1" lang="zh-CN" altLang="en-US" sz="1600">
                <a:latin typeface="Arial" pitchFamily="34" charset="0"/>
                <a:cs typeface="Arial" pitchFamily="34" charset="0"/>
              </a:rPr>
              <a:t>共</a:t>
            </a:r>
            <a:r>
              <a:rPr kumimoji="1" lang="en-US" altLang="zh-CN" sz="1600">
                <a:latin typeface="Arial" pitchFamily="34" charset="0"/>
                <a:cs typeface="Arial" pitchFamily="34" charset="0"/>
              </a:rPr>
              <a:t>40</a:t>
            </a:r>
            <a:r>
              <a:rPr kumimoji="1" lang="zh-CN" altLang="en-US" sz="1600">
                <a:latin typeface="Arial" pitchFamily="34" charset="0"/>
                <a:cs typeface="Arial" pitchFamily="34" charset="0"/>
              </a:rPr>
              <a:t>个字符</a:t>
            </a:r>
            <a:r>
              <a:rPr kumimoji="1" lang="en-US" altLang="zh-CN" sz="1600">
                <a:latin typeface="Arial" pitchFamily="34" charset="0"/>
                <a:cs typeface="Arial" pitchFamily="34" charset="0"/>
              </a:rPr>
              <a:t>(</a:t>
            </a:r>
            <a:r>
              <a:rPr kumimoji="1" lang="zh-CN" altLang="en-US" sz="1600">
                <a:latin typeface="Arial" pitchFamily="34" charset="0"/>
                <a:cs typeface="Arial" pitchFamily="34" charset="0"/>
              </a:rPr>
              <a:t>包括空格</a:t>
            </a:r>
            <a:r>
              <a:rPr kumimoji="1" lang="en-US" altLang="zh-CN" sz="1600">
                <a:latin typeface="Arial" pitchFamily="34" charset="0"/>
                <a:cs typeface="Arial" pitchFamily="34" charset="0"/>
              </a:rPr>
              <a:t>)</a:t>
            </a:r>
          </a:p>
          <a:p>
            <a:pPr marL="285750" indent="-285750">
              <a:buFont typeface="Arial" pitchFamily="34" charset="0"/>
              <a:buChar char="•"/>
            </a:pPr>
            <a:endParaRPr kumimoji="1" lang="en-US" altLang="zh-CN" sz="1600">
              <a:latin typeface="Arial" pitchFamily="34" charset="0"/>
              <a:cs typeface="Arial" pitchFamily="34" charset="0"/>
            </a:endParaRPr>
          </a:p>
          <a:p>
            <a:pPr marL="285750" indent="-285750">
              <a:buFont typeface="Arial" pitchFamily="34" charset="0"/>
              <a:buChar char="•"/>
            </a:pPr>
            <a:r>
              <a:rPr kumimoji="1" lang="en-US" altLang="zh-CN" sz="1600">
                <a:latin typeface="Arial" pitchFamily="34" charset="0"/>
                <a:cs typeface="Arial" pitchFamily="34" charset="0"/>
              </a:rPr>
              <a:t>d:1 y:1 u:1 j:2  v:2  o:2  l:4  k:4  e:4 i:5  a:5   :9  // </a:t>
            </a:r>
            <a:r>
              <a:rPr kumimoji="1" lang="zh-CN" altLang="en-US" sz="1600">
                <a:latin typeface="Arial" pitchFamily="34" charset="0"/>
                <a:cs typeface="Arial" pitchFamily="34" charset="0"/>
              </a:rPr>
              <a:t>各个字符对应的个数</a:t>
            </a:r>
            <a:endParaRPr kumimoji="1" lang="en-US" altLang="zh-CN" sz="1600">
              <a:latin typeface="Arial" pitchFamily="34" charset="0"/>
              <a:cs typeface="Arial" pitchFamily="34" charset="0"/>
            </a:endParaRPr>
          </a:p>
          <a:p>
            <a:pPr marL="285750" indent="-285750">
              <a:buFont typeface="Arial" pitchFamily="34" charset="0"/>
              <a:buChar char="•"/>
            </a:pPr>
            <a:r>
              <a:rPr kumimoji="1" lang="en-US" altLang="zh-CN" sz="1600">
                <a:latin typeface="Arial" pitchFamily="34" charset="0"/>
                <a:cs typeface="Arial" pitchFamily="34" charset="0"/>
              </a:rPr>
              <a:t>0=  ,  1=a, 10=i, 11=e, 100=k, 101=l, 110=o, 111=v, 1000=j, 1001=u, 1010=y, 1011=d</a:t>
            </a:r>
            <a:br>
              <a:rPr kumimoji="1" lang="en-US" altLang="zh-CN" sz="1600">
                <a:latin typeface="Arial" pitchFamily="34" charset="0"/>
                <a:cs typeface="Arial" pitchFamily="34" charset="0"/>
              </a:rPr>
            </a:br>
            <a:r>
              <a:rPr kumimoji="1" lang="en-US" altLang="zh-CN" sz="1600">
                <a:latin typeface="Arial" pitchFamily="34" charset="0"/>
                <a:cs typeface="Arial" pitchFamily="34" charset="0"/>
              </a:rPr>
              <a:t> </a:t>
            </a:r>
            <a:r>
              <a:rPr kumimoji="1" lang="zh-CN" altLang="en-US" sz="1600">
                <a:latin typeface="Arial" pitchFamily="34" charset="0"/>
                <a:cs typeface="Arial" pitchFamily="34" charset="0"/>
              </a:rPr>
              <a:t>说明：按照各个字符出现的次数进行编码，原则是出现次数越多的，则编码越小，比如 空格出现了</a:t>
            </a:r>
            <a:r>
              <a:rPr kumimoji="1" lang="en-US" altLang="zh-CN" sz="1600">
                <a:latin typeface="Arial" pitchFamily="34" charset="0"/>
                <a:cs typeface="Arial" pitchFamily="34" charset="0"/>
              </a:rPr>
              <a:t>9 </a:t>
            </a:r>
            <a:r>
              <a:rPr kumimoji="1" lang="zh-CN" altLang="en-US" sz="1600">
                <a:latin typeface="Arial" pitchFamily="34" charset="0"/>
                <a:cs typeface="Arial" pitchFamily="34" charset="0"/>
              </a:rPr>
              <a:t>次， 编码为</a:t>
            </a:r>
            <a:r>
              <a:rPr kumimoji="1" lang="en-US" altLang="zh-CN" sz="1600">
                <a:latin typeface="Arial" pitchFamily="34" charset="0"/>
                <a:cs typeface="Arial" pitchFamily="34" charset="0"/>
              </a:rPr>
              <a:t>0 ,</a:t>
            </a:r>
            <a:r>
              <a:rPr kumimoji="1" lang="zh-CN" altLang="en-US" sz="1600">
                <a:latin typeface="Arial" pitchFamily="34" charset="0"/>
                <a:cs typeface="Arial" pitchFamily="34" charset="0"/>
              </a:rPr>
              <a:t>其它依次类推</a:t>
            </a:r>
            <a:r>
              <a:rPr kumimoji="1" lang="en-US" altLang="zh-CN" sz="1600">
                <a:latin typeface="Arial" pitchFamily="34" charset="0"/>
                <a:cs typeface="Arial" pitchFamily="34" charset="0"/>
              </a:rPr>
              <a:t>.</a:t>
            </a:r>
          </a:p>
          <a:p>
            <a:pPr marL="285750" indent="-285750">
              <a:buFont typeface="Arial" pitchFamily="34" charset="0"/>
              <a:buChar char="•"/>
            </a:pPr>
            <a:endParaRPr kumimoji="1" lang="en-US" altLang="zh-CN" sz="1600">
              <a:latin typeface="Arial" pitchFamily="34" charset="0"/>
              <a:cs typeface="Arial" pitchFamily="34" charset="0"/>
            </a:endParaRPr>
          </a:p>
          <a:p>
            <a:pPr marL="285750" indent="-285750">
              <a:buFont typeface="Arial" pitchFamily="34" charset="0"/>
              <a:buChar char="•"/>
            </a:pPr>
            <a:r>
              <a:rPr kumimoji="1" lang="zh-CN" altLang="en-US" sz="1600">
                <a:latin typeface="Arial" pitchFamily="34" charset="0"/>
                <a:cs typeface="Arial" pitchFamily="34" charset="0"/>
              </a:rPr>
              <a:t>按照上面给各个字符规定的编码，则我们在传输  </a:t>
            </a:r>
            <a:r>
              <a:rPr kumimoji="1" lang="en-US" altLang="zh-CN" sz="1600">
                <a:latin typeface="Arial" pitchFamily="34" charset="0"/>
                <a:cs typeface="Arial" pitchFamily="34" charset="0"/>
              </a:rPr>
              <a:t>"i like like like java do you like a java" </a:t>
            </a:r>
            <a:r>
              <a:rPr kumimoji="1" lang="zh-CN" altLang="en-US" sz="1600">
                <a:latin typeface="Arial" pitchFamily="34" charset="0"/>
                <a:cs typeface="Arial" pitchFamily="34" charset="0"/>
              </a:rPr>
              <a:t>数据时，编码就是 </a:t>
            </a:r>
            <a:br>
              <a:rPr kumimoji="1" lang="en-US" altLang="zh-CN" sz="1600">
                <a:latin typeface="Arial" pitchFamily="34" charset="0"/>
                <a:cs typeface="Arial" pitchFamily="34" charset="0"/>
              </a:rPr>
            </a:br>
            <a:r>
              <a:rPr kumimoji="1" lang="en-US" altLang="zh-CN" sz="1600">
                <a:solidFill>
                  <a:srgbClr val="0070C0"/>
                </a:solidFill>
                <a:latin typeface="Arial" pitchFamily="34" charset="0"/>
                <a:cs typeface="Arial" pitchFamily="34" charset="0"/>
              </a:rPr>
              <a:t>10</a:t>
            </a:r>
            <a:r>
              <a:rPr kumimoji="1" lang="en-US" altLang="zh-CN" sz="1600">
                <a:solidFill>
                  <a:srgbClr val="EA0000"/>
                </a:solidFill>
                <a:latin typeface="Arial" pitchFamily="34" charset="0"/>
                <a:cs typeface="Arial" pitchFamily="34" charset="0"/>
              </a:rPr>
              <a:t>0</a:t>
            </a:r>
            <a:r>
              <a:rPr kumimoji="1" lang="en-US" altLang="zh-CN" sz="1600">
                <a:solidFill>
                  <a:srgbClr val="00B050"/>
                </a:solidFill>
                <a:latin typeface="Arial" pitchFamily="34" charset="0"/>
                <a:cs typeface="Arial" pitchFamily="34" charset="0"/>
              </a:rPr>
              <a:t>101</a:t>
            </a:r>
            <a:r>
              <a:rPr kumimoji="1" lang="en-US" altLang="zh-CN" sz="1600">
                <a:solidFill>
                  <a:srgbClr val="0070C0"/>
                </a:solidFill>
                <a:latin typeface="Arial" pitchFamily="34" charset="0"/>
                <a:cs typeface="Arial" pitchFamily="34" charset="0"/>
              </a:rPr>
              <a:t>10</a:t>
            </a:r>
            <a:r>
              <a:rPr kumimoji="1" lang="en-US" altLang="zh-CN" sz="1600">
                <a:solidFill>
                  <a:srgbClr val="7030A0"/>
                </a:solidFill>
                <a:latin typeface="Arial" pitchFamily="34" charset="0"/>
                <a:cs typeface="Arial" pitchFamily="34" charset="0"/>
              </a:rPr>
              <a:t>100</a:t>
            </a:r>
            <a:r>
              <a:rPr kumimoji="1" lang="en-US" altLang="zh-CN" sz="1600">
                <a:latin typeface="Arial" pitchFamily="34" charset="0"/>
                <a:cs typeface="Arial" pitchFamily="34" charset="0"/>
              </a:rPr>
              <a:t>...  </a:t>
            </a:r>
          </a:p>
          <a:p>
            <a:pPr marL="285750" indent="-285750">
              <a:buFont typeface="Arial" pitchFamily="34" charset="0"/>
              <a:buChar char="•"/>
            </a:pPr>
            <a:r>
              <a:rPr kumimoji="1" lang="zh-CN" altLang="en-US" sz="1600"/>
              <a:t>字符的编码都不能是其他字符编码的前缀，符合此要求的编码叫做前缀编码， 即不能匹配到重复的编码</a:t>
            </a:r>
            <a:r>
              <a:rPr kumimoji="1" lang="en-US" altLang="zh-CN" sz="1600"/>
              <a:t>(</a:t>
            </a:r>
            <a:r>
              <a:rPr kumimoji="1" lang="zh-CN" altLang="en-US" sz="1600"/>
              <a:t>这个在</a:t>
            </a:r>
            <a:r>
              <a:rPr kumimoji="1" lang="zh-CN" altLang="en-US" sz="1600" b="1"/>
              <a:t>赫夫曼编码</a:t>
            </a:r>
            <a:r>
              <a:rPr kumimoji="1" lang="zh-CN" altLang="en-US" sz="1600"/>
              <a:t>中，我们还要进行举例说明</a:t>
            </a:r>
            <a:r>
              <a:rPr kumimoji="1" lang="en-US" altLang="zh-CN" sz="1600"/>
              <a:t>, </a:t>
            </a:r>
            <a:r>
              <a:rPr kumimoji="1" lang="zh-CN" altLang="en-US" sz="1600"/>
              <a:t>不捉急</a:t>
            </a:r>
            <a:r>
              <a:rPr kumimoji="1" lang="en-US" altLang="zh-CN" sz="1600"/>
              <a:t>)</a:t>
            </a:r>
            <a:endParaRPr kumimoji="1" lang="en-US" altLang="zh-CN" sz="1600">
              <a:latin typeface="Arial" pitchFamily="34" charset="0"/>
              <a:cs typeface="Arial" pitchFamily="34" charset="0"/>
            </a:endParaRPr>
          </a:p>
        </p:txBody>
      </p:sp>
    </p:spTree>
    <p:extLst>
      <p:ext uri="{BB962C8B-B14F-4D97-AF65-F5344CB8AC3E}">
        <p14:creationId xmlns:p14="http://schemas.microsoft.com/office/powerpoint/2010/main" val="4065765049"/>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赫夫曼编码</a:t>
            </a:r>
            <a:endParaRPr lang="en-US" altLang="zh-CN" sz="2200" b="1"/>
          </a:p>
        </p:txBody>
      </p:sp>
      <p:sp>
        <p:nvSpPr>
          <p:cNvPr id="2" name="TextBox 1"/>
          <p:cNvSpPr txBox="1"/>
          <p:nvPr/>
        </p:nvSpPr>
        <p:spPr>
          <a:xfrm>
            <a:off x="665981" y="1224111"/>
            <a:ext cx="8280920" cy="2462213"/>
          </a:xfrm>
          <a:prstGeom prst="rect">
            <a:avLst/>
          </a:prstGeom>
          <a:noFill/>
        </p:spPr>
        <p:txBody>
          <a:bodyPr wrap="square" rtlCol="0">
            <a:spAutoFit/>
          </a:bodyPr>
          <a:lstStyle/>
          <a:p>
            <a:r>
              <a:rPr lang="zh-CN" altLang="en-US" sz="2000" b="1">
                <a:solidFill>
                  <a:srgbClr val="0070C0"/>
                </a:solidFill>
              </a:rPr>
              <a:t>原理剖析</a:t>
            </a:r>
            <a:endParaRPr lang="en-US" altLang="zh-CN"/>
          </a:p>
          <a:p>
            <a:endParaRPr lang="en-US" altLang="zh-CN" b="1"/>
          </a:p>
          <a:p>
            <a:pPr marL="285750" indent="-285750">
              <a:buFont typeface="Wingdings" pitchFamily="2" charset="2"/>
              <a:buChar char="Ø"/>
            </a:pPr>
            <a:r>
              <a:rPr kumimoji="1" lang="zh-CN" altLang="en-US"/>
              <a:t>通信领域中信息的处理方式</a:t>
            </a:r>
            <a:r>
              <a:rPr kumimoji="1" lang="en-US" altLang="zh-CN"/>
              <a:t>3-</a:t>
            </a:r>
            <a:r>
              <a:rPr kumimoji="1" lang="zh-CN" altLang="en-US"/>
              <a:t>赫夫曼编码</a:t>
            </a:r>
            <a:endParaRPr kumimoji="1" lang="en-US" altLang="zh-CN"/>
          </a:p>
          <a:p>
            <a:endParaRPr kumimoji="1" lang="en-US" altLang="zh-CN"/>
          </a:p>
          <a:p>
            <a:pPr marL="285750" indent="-285750">
              <a:buFont typeface="Arial" pitchFamily="34" charset="0"/>
              <a:buChar char="•"/>
            </a:pPr>
            <a:r>
              <a:rPr kumimoji="1" lang="en-US" altLang="zh-CN" sz="1600">
                <a:latin typeface="Arial" pitchFamily="34" charset="0"/>
                <a:cs typeface="Arial" pitchFamily="34" charset="0"/>
              </a:rPr>
              <a:t>i like like like java do you like a java       // </a:t>
            </a:r>
            <a:r>
              <a:rPr kumimoji="1" lang="zh-CN" altLang="en-US" sz="1600">
                <a:latin typeface="Arial" pitchFamily="34" charset="0"/>
                <a:cs typeface="Arial" pitchFamily="34" charset="0"/>
              </a:rPr>
              <a:t>共</a:t>
            </a:r>
            <a:r>
              <a:rPr kumimoji="1" lang="en-US" altLang="zh-CN" sz="1600">
                <a:latin typeface="Arial" pitchFamily="34" charset="0"/>
                <a:cs typeface="Arial" pitchFamily="34" charset="0"/>
              </a:rPr>
              <a:t>40</a:t>
            </a:r>
            <a:r>
              <a:rPr kumimoji="1" lang="zh-CN" altLang="en-US" sz="1600">
                <a:latin typeface="Arial" pitchFamily="34" charset="0"/>
                <a:cs typeface="Arial" pitchFamily="34" charset="0"/>
              </a:rPr>
              <a:t>个字符</a:t>
            </a:r>
            <a:r>
              <a:rPr kumimoji="1" lang="en-US" altLang="zh-CN" sz="1600">
                <a:latin typeface="Arial" pitchFamily="34" charset="0"/>
                <a:cs typeface="Arial" pitchFamily="34" charset="0"/>
              </a:rPr>
              <a:t>(</a:t>
            </a:r>
            <a:r>
              <a:rPr kumimoji="1" lang="zh-CN" altLang="en-US" sz="1600">
                <a:latin typeface="Arial" pitchFamily="34" charset="0"/>
                <a:cs typeface="Arial" pitchFamily="34" charset="0"/>
              </a:rPr>
              <a:t>包括空格</a:t>
            </a:r>
            <a:r>
              <a:rPr kumimoji="1" lang="en-US" altLang="zh-CN" sz="1600">
                <a:latin typeface="Arial" pitchFamily="34" charset="0"/>
                <a:cs typeface="Arial" pitchFamily="34" charset="0"/>
              </a:rPr>
              <a:t>)</a:t>
            </a:r>
          </a:p>
          <a:p>
            <a:pPr marL="285750" indent="-285750">
              <a:buFont typeface="Arial" pitchFamily="34" charset="0"/>
              <a:buChar char="•"/>
            </a:pPr>
            <a:endParaRPr kumimoji="1" lang="en-US" altLang="zh-CN" sz="1600">
              <a:latin typeface="Arial" pitchFamily="34" charset="0"/>
              <a:cs typeface="Arial" pitchFamily="34" charset="0"/>
            </a:endParaRPr>
          </a:p>
          <a:p>
            <a:pPr marL="285750" indent="-285750">
              <a:buFont typeface="Arial" pitchFamily="34" charset="0"/>
              <a:buChar char="•"/>
            </a:pPr>
            <a:r>
              <a:rPr kumimoji="1" lang="en-US" altLang="zh-CN" sz="1600">
                <a:latin typeface="Arial" pitchFamily="34" charset="0"/>
                <a:cs typeface="Arial" pitchFamily="34" charset="0"/>
              </a:rPr>
              <a:t>d:1 y:1 u:1 j:2  v:2  o:2  l:4  k:4  e:4 i:5  a:5   :9  // </a:t>
            </a:r>
            <a:r>
              <a:rPr kumimoji="1" lang="zh-CN" altLang="en-US" sz="1600">
                <a:latin typeface="Arial" pitchFamily="34" charset="0"/>
                <a:cs typeface="Arial" pitchFamily="34" charset="0"/>
              </a:rPr>
              <a:t>各个字符对应的个数</a:t>
            </a:r>
            <a:endParaRPr kumimoji="1" lang="en-US" altLang="zh-CN" sz="1600">
              <a:latin typeface="Arial" pitchFamily="34" charset="0"/>
              <a:cs typeface="Arial" pitchFamily="34" charset="0"/>
            </a:endParaRPr>
          </a:p>
          <a:p>
            <a:pPr marL="285750" indent="-285750">
              <a:buFont typeface="Arial" pitchFamily="34" charset="0"/>
              <a:buChar char="•"/>
            </a:pPr>
            <a:r>
              <a:rPr kumimoji="1" lang="zh-CN" altLang="en-US" sz="1600">
                <a:latin typeface="Arial" pitchFamily="34" charset="0"/>
                <a:cs typeface="Arial" pitchFamily="34" charset="0"/>
              </a:rPr>
              <a:t>按照上面字符出现的次数构建一颗赫夫曼树</a:t>
            </a:r>
            <a:r>
              <a:rPr kumimoji="1" lang="en-US" altLang="zh-CN" sz="1600">
                <a:latin typeface="Arial" pitchFamily="34" charset="0"/>
                <a:cs typeface="Arial" pitchFamily="34" charset="0"/>
              </a:rPr>
              <a:t>, </a:t>
            </a:r>
            <a:r>
              <a:rPr kumimoji="1" lang="zh-CN" altLang="en-US" sz="1600">
                <a:latin typeface="Arial" pitchFamily="34" charset="0"/>
                <a:cs typeface="Arial" pitchFamily="34" charset="0"/>
              </a:rPr>
              <a:t>次数作为权值</a:t>
            </a:r>
            <a:r>
              <a:rPr kumimoji="1" lang="en-US" altLang="zh-CN" sz="1600">
                <a:latin typeface="Arial" pitchFamily="34" charset="0"/>
                <a:cs typeface="Arial" pitchFamily="34" charset="0"/>
              </a:rPr>
              <a:t>.(</a:t>
            </a:r>
            <a:r>
              <a:rPr kumimoji="1" lang="zh-CN" altLang="en-US" sz="1600">
                <a:latin typeface="Arial" pitchFamily="34" charset="0"/>
                <a:cs typeface="Arial" pitchFamily="34" charset="0"/>
              </a:rPr>
              <a:t>图后</a:t>
            </a:r>
            <a:r>
              <a:rPr kumimoji="1" lang="en-US" altLang="zh-CN" sz="1600">
                <a:latin typeface="Arial" pitchFamily="34" charset="0"/>
                <a:cs typeface="Arial" pitchFamily="34" charset="0"/>
              </a:rPr>
              <a:t>)</a:t>
            </a:r>
          </a:p>
          <a:p>
            <a:pPr marL="285750" indent="-285750">
              <a:buFont typeface="Arial" pitchFamily="34" charset="0"/>
              <a:buChar char="•"/>
            </a:pPr>
            <a:endParaRPr kumimoji="1" lang="en-US" altLang="zh-CN" sz="1600">
              <a:latin typeface="Arial" pitchFamily="34" charset="0"/>
              <a:cs typeface="Arial" pitchFamily="34" charset="0"/>
            </a:endParaRPr>
          </a:p>
        </p:txBody>
      </p:sp>
    </p:spTree>
    <p:extLst>
      <p:ext uri="{BB962C8B-B14F-4D97-AF65-F5344CB8AC3E}">
        <p14:creationId xmlns:p14="http://schemas.microsoft.com/office/powerpoint/2010/main" val="1987124789"/>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赫夫曼编码</a:t>
            </a:r>
            <a:endParaRPr lang="en-US" altLang="zh-CN" sz="2200" b="1"/>
          </a:p>
        </p:txBody>
      </p:sp>
      <p:sp>
        <p:nvSpPr>
          <p:cNvPr id="2" name="TextBox 1"/>
          <p:cNvSpPr txBox="1"/>
          <p:nvPr/>
        </p:nvSpPr>
        <p:spPr>
          <a:xfrm>
            <a:off x="665981" y="1224111"/>
            <a:ext cx="8280920" cy="1200329"/>
          </a:xfrm>
          <a:prstGeom prst="rect">
            <a:avLst/>
          </a:prstGeom>
          <a:noFill/>
        </p:spPr>
        <p:txBody>
          <a:bodyPr wrap="square" rtlCol="0">
            <a:spAutoFit/>
          </a:bodyPr>
          <a:lstStyle/>
          <a:p>
            <a:r>
              <a:rPr lang="zh-CN" altLang="en-US" sz="2000" b="1">
                <a:solidFill>
                  <a:srgbClr val="0070C0"/>
                </a:solidFill>
              </a:rPr>
              <a:t>原理剖析</a:t>
            </a:r>
            <a:endParaRPr lang="en-US" altLang="zh-CN"/>
          </a:p>
          <a:p>
            <a:endParaRPr lang="en-US" altLang="zh-CN" b="1"/>
          </a:p>
          <a:p>
            <a:pPr marL="285750" indent="-285750">
              <a:buFont typeface="Wingdings" pitchFamily="2" charset="2"/>
              <a:buChar char="Ø"/>
            </a:pPr>
            <a:r>
              <a:rPr kumimoji="1" lang="zh-CN" altLang="en-US"/>
              <a:t>通信领域中信息的处理方式</a:t>
            </a:r>
            <a:r>
              <a:rPr kumimoji="1" lang="en-US" altLang="zh-CN"/>
              <a:t>3-</a:t>
            </a:r>
            <a:r>
              <a:rPr kumimoji="1" lang="zh-CN" altLang="en-US"/>
              <a:t>赫夫曼编码</a:t>
            </a:r>
            <a:endParaRPr kumimoji="1" lang="en-US" altLang="zh-CN"/>
          </a:p>
          <a:p>
            <a:endParaRPr kumimoji="1" lang="en-US" altLang="zh-CN" sz="1600">
              <a:latin typeface="Arial" pitchFamily="34" charset="0"/>
              <a:cs typeface="Arial" pitchFamily="34" charset="0"/>
            </a:endParaRPr>
          </a:p>
        </p:txBody>
      </p:sp>
      <p:sp>
        <p:nvSpPr>
          <p:cNvPr id="5" name="TextBox 309"/>
          <p:cNvSpPr txBox="1"/>
          <p:nvPr/>
        </p:nvSpPr>
        <p:spPr>
          <a:xfrm>
            <a:off x="5706542" y="720055"/>
            <a:ext cx="3672408" cy="4524315"/>
          </a:xfrm>
          <a:prstGeom prst="rect">
            <a:avLst/>
          </a:prstGeom>
          <a:solidFill>
            <a:schemeClr val="bg1">
              <a:lumMod val="95000"/>
            </a:schemeClr>
          </a:solidFill>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en-US" altLang="zh-CN" sz="1200"/>
              <a:t>//</a:t>
            </a:r>
            <a:r>
              <a:rPr lang="zh-CN" altLang="en-US" sz="1200"/>
              <a:t>根据赫夫曼树，给各个字符</a:t>
            </a:r>
            <a:endParaRPr lang="en-US" altLang="zh-CN" sz="1200"/>
          </a:p>
          <a:p>
            <a:r>
              <a:rPr lang="en-US" altLang="zh-CN" sz="1200"/>
              <a:t>//</a:t>
            </a:r>
            <a:r>
              <a:rPr lang="zh-CN" altLang="en-US" sz="1200"/>
              <a:t>规定编码</a:t>
            </a:r>
            <a:r>
              <a:rPr lang="zh-CN" altLang="en-US" sz="1200" baseline="0"/>
              <a:t> ， 向左的路径为</a:t>
            </a:r>
            <a:r>
              <a:rPr lang="en-US" altLang="zh-CN" sz="1200" baseline="0"/>
              <a:t>0</a:t>
            </a:r>
          </a:p>
          <a:p>
            <a:r>
              <a:rPr lang="en-US" altLang="zh-CN" sz="1200" baseline="0"/>
              <a:t>//</a:t>
            </a:r>
            <a:r>
              <a:rPr lang="zh-CN" altLang="en-US" sz="1200" baseline="0"/>
              <a:t>向右的路径为</a:t>
            </a:r>
            <a:r>
              <a:rPr lang="en-US" altLang="zh-CN" sz="1200" baseline="0"/>
              <a:t>1 </a:t>
            </a:r>
            <a:r>
              <a:rPr lang="zh-CN" altLang="en-US" sz="1200" baseline="0"/>
              <a:t>， 编码如下</a:t>
            </a:r>
            <a:r>
              <a:rPr lang="en-US" altLang="zh-CN" sz="1200" baseline="0"/>
              <a:t>:</a:t>
            </a:r>
            <a:endParaRPr lang="en-US" altLang="zh-CN" sz="1200"/>
          </a:p>
          <a:p>
            <a:endParaRPr lang="en-US" altLang="zh-CN" sz="1200"/>
          </a:p>
          <a:p>
            <a:r>
              <a:rPr lang="en-US" altLang="zh-CN" sz="1200"/>
              <a:t>o:</a:t>
            </a:r>
            <a:r>
              <a:rPr lang="en-US" altLang="zh-CN" sz="1200" baseline="0"/>
              <a:t> </a:t>
            </a:r>
            <a:r>
              <a:rPr lang="en-US" altLang="zh-CN" sz="1200"/>
              <a:t>1</a:t>
            </a:r>
            <a:r>
              <a:rPr lang="en-US" altLang="zh-CN" sz="1200" baseline="0"/>
              <a:t>000</a:t>
            </a:r>
            <a:r>
              <a:rPr lang="en-US" altLang="zh-CN" sz="1200"/>
              <a:t>   </a:t>
            </a:r>
            <a:r>
              <a:rPr lang="en-US" altLang="zh-CN" sz="1200" baseline="0"/>
              <a:t>u: </a:t>
            </a:r>
            <a:r>
              <a:rPr lang="en-US" altLang="zh-CN" sz="1200"/>
              <a:t>1</a:t>
            </a:r>
            <a:r>
              <a:rPr lang="en-US" altLang="zh-CN" sz="1200" baseline="0"/>
              <a:t>0010</a:t>
            </a:r>
            <a:r>
              <a:rPr lang="en-US" altLang="zh-CN" sz="1200"/>
              <a:t>  d: 100110  y: 100111  i: 101</a:t>
            </a:r>
          </a:p>
          <a:p>
            <a:r>
              <a:rPr lang="en-US" altLang="zh-CN" sz="1200"/>
              <a:t>a : 110     k: 1110    e: 1111       j: 0000       v: 0001</a:t>
            </a:r>
          </a:p>
          <a:p>
            <a:r>
              <a:rPr lang="en-US" altLang="zh-CN" sz="1200"/>
              <a:t>l: 001          : 01</a:t>
            </a:r>
          </a:p>
          <a:p>
            <a:endParaRPr lang="en-US" altLang="zh-CN" sz="1200"/>
          </a:p>
          <a:p>
            <a:endParaRPr lang="en-US" altLang="zh-CN" sz="1200"/>
          </a:p>
          <a:p>
            <a:r>
              <a:rPr lang="zh-CN" altLang="en-US" sz="1200"/>
              <a:t>按照上面的赫夫曼编码，我们的</a:t>
            </a:r>
            <a:r>
              <a:rPr lang="en-US" altLang="zh-CN" sz="1200"/>
              <a:t>"</a:t>
            </a:r>
            <a:r>
              <a:rPr kumimoji="1" lang="en-US" altLang="zh-CN" sz="1200">
                <a:latin typeface="Arial" pitchFamily="34" charset="0"/>
                <a:cs typeface="Arial" pitchFamily="34" charset="0"/>
              </a:rPr>
              <a:t>i like like like java do you like a java</a:t>
            </a:r>
            <a:r>
              <a:rPr lang="en-US" altLang="zh-CN" sz="1200"/>
              <a:t>"   </a:t>
            </a:r>
            <a:r>
              <a:rPr lang="zh-CN" altLang="en-US" sz="1200"/>
              <a:t>字符串对应的编码为 </a:t>
            </a:r>
            <a:r>
              <a:rPr lang="en-US" altLang="zh-CN" sz="1200"/>
              <a:t>(</a:t>
            </a:r>
            <a:r>
              <a:rPr lang="zh-CN" altLang="en-US" sz="1200"/>
              <a:t>注意这里我们使用的无损压缩</a:t>
            </a:r>
            <a:r>
              <a:rPr lang="en-US" altLang="zh-CN" sz="1200"/>
              <a:t>)</a:t>
            </a:r>
          </a:p>
          <a:p>
            <a:endParaRPr lang="en-US" altLang="zh-CN" sz="1200"/>
          </a:p>
          <a:p>
            <a:r>
              <a:rPr lang="en-US" altLang="zh-CN" sz="1200"/>
              <a:t>1010100110111101111010011011110111101001101111011110100001100001110011001111000011001111000100100100110111101111011100100001100001110</a:t>
            </a:r>
          </a:p>
          <a:p>
            <a:endParaRPr lang="en-US" altLang="zh-CN" sz="1200"/>
          </a:p>
          <a:p>
            <a:endParaRPr lang="en-US" altLang="zh-CN" sz="1200"/>
          </a:p>
          <a:p>
            <a:r>
              <a:rPr lang="zh-CN" altLang="en-US" sz="1200"/>
              <a:t>长度为 ： </a:t>
            </a:r>
            <a:r>
              <a:rPr lang="en-US" altLang="zh-CN" sz="1200"/>
              <a:t>133 </a:t>
            </a:r>
          </a:p>
          <a:p>
            <a:r>
              <a:rPr lang="zh-CN" altLang="en-US" sz="1200"/>
              <a:t>说明</a:t>
            </a:r>
            <a:r>
              <a:rPr lang="en-US" altLang="zh-CN" sz="1200"/>
              <a:t>:</a:t>
            </a:r>
          </a:p>
          <a:p>
            <a:pPr marL="228600" indent="-228600">
              <a:buAutoNum type="arabicParenR"/>
            </a:pPr>
            <a:r>
              <a:rPr lang="zh-CN" altLang="en-US" sz="1200"/>
              <a:t>原来长度是  </a:t>
            </a:r>
            <a:r>
              <a:rPr lang="en-US" altLang="zh-CN" sz="1200"/>
              <a:t>359 , </a:t>
            </a:r>
            <a:r>
              <a:rPr lang="zh-CN" altLang="en-US" sz="1200"/>
              <a:t>压缩了  </a:t>
            </a:r>
            <a:r>
              <a:rPr lang="en-US" altLang="zh-CN" sz="1200"/>
              <a:t>(359-133) / 359 = 62.9%</a:t>
            </a:r>
          </a:p>
          <a:p>
            <a:pPr marL="228600" indent="-228600">
              <a:buAutoNum type="arabicParenR"/>
            </a:pPr>
            <a:r>
              <a:rPr lang="zh-CN" altLang="en-US" sz="1200"/>
              <a:t>此编码满足前缀编码</a:t>
            </a:r>
            <a:r>
              <a:rPr lang="en-US" altLang="zh-CN" sz="1200"/>
              <a:t>, </a:t>
            </a:r>
            <a:r>
              <a:rPr lang="zh-CN" altLang="en-US" sz="1200"/>
              <a:t>即字符的编码都不能是其他字符编码的前缀。不会造成匹配的多义性</a:t>
            </a:r>
          </a:p>
        </p:txBody>
      </p:sp>
      <p:pic>
        <p:nvPicPr>
          <p:cNvPr id="67593"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2258426"/>
            <a:ext cx="5551242" cy="3241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6" name="对象 5"/>
          <p:cNvGraphicFramePr>
            <a:graphicFrameLocks noChangeAspect="1"/>
          </p:cNvGraphicFramePr>
          <p:nvPr>
            <p:extLst>
              <p:ext uri="{D42A27DB-BD31-4B8C-83A1-F6EECF244321}">
                <p14:modId xmlns:p14="http://schemas.microsoft.com/office/powerpoint/2010/main" val="526495649"/>
              </p:ext>
            </p:extLst>
          </p:nvPr>
        </p:nvGraphicFramePr>
        <p:xfrm>
          <a:off x="4186460" y="5068908"/>
          <a:ext cx="1239961" cy="430956"/>
        </p:xfrm>
        <a:graphic>
          <a:graphicData uri="http://schemas.openxmlformats.org/presentationml/2006/ole">
            <mc:AlternateContent xmlns:mc="http://schemas.openxmlformats.org/markup-compatibility/2006">
              <mc:Choice xmlns:v="urn:schemas-microsoft-com:vml" Requires="v">
                <p:oleObj spid="_x0000_s67866" name="包装程序外壳对象" showAsIcon="1" r:id="rId5" imgW="2046600" imgH="711360" progId="Package">
                  <p:embed/>
                </p:oleObj>
              </mc:Choice>
              <mc:Fallback>
                <p:oleObj name="包装程序外壳对象" showAsIcon="1" r:id="rId5" imgW="2046600" imgH="711360" progId="Package">
                  <p:embed/>
                  <p:pic>
                    <p:nvPicPr>
                      <p:cNvPr id="0" name=""/>
                      <p:cNvPicPr/>
                      <p:nvPr/>
                    </p:nvPicPr>
                    <p:blipFill>
                      <a:blip r:embed="rId6"/>
                      <a:stretch>
                        <a:fillRect/>
                      </a:stretch>
                    </p:blipFill>
                    <p:spPr>
                      <a:xfrm>
                        <a:off x="4186460" y="5068908"/>
                        <a:ext cx="1239961" cy="430956"/>
                      </a:xfrm>
                      <a:prstGeom prst="rect">
                        <a:avLst/>
                      </a:prstGeom>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1747863207"/>
              </p:ext>
            </p:extLst>
          </p:nvPr>
        </p:nvGraphicFramePr>
        <p:xfrm>
          <a:off x="5102489" y="5113246"/>
          <a:ext cx="448753" cy="386618"/>
        </p:xfrm>
        <a:graphic>
          <a:graphicData uri="http://schemas.openxmlformats.org/presentationml/2006/ole">
            <mc:AlternateContent xmlns:mc="http://schemas.openxmlformats.org/markup-compatibility/2006">
              <mc:Choice xmlns:v="urn:schemas-microsoft-com:vml" Requires="v">
                <p:oleObj spid="_x0000_s67867" name="包装程序外壳对象" showAsIcon="1" r:id="rId7" imgW="826200" imgH="711360" progId="Package">
                  <p:embed/>
                </p:oleObj>
              </mc:Choice>
              <mc:Fallback>
                <p:oleObj name="包装程序外壳对象" showAsIcon="1" r:id="rId7" imgW="826200" imgH="711360" progId="Package">
                  <p:embed/>
                  <p:pic>
                    <p:nvPicPr>
                      <p:cNvPr id="0" name=""/>
                      <p:cNvPicPr/>
                      <p:nvPr/>
                    </p:nvPicPr>
                    <p:blipFill>
                      <a:blip r:embed="rId8"/>
                      <a:stretch>
                        <a:fillRect/>
                      </a:stretch>
                    </p:blipFill>
                    <p:spPr>
                      <a:xfrm>
                        <a:off x="5102489" y="5113246"/>
                        <a:ext cx="448753" cy="386618"/>
                      </a:xfrm>
                      <a:prstGeom prst="rect">
                        <a:avLst/>
                      </a:prstGeom>
                    </p:spPr>
                  </p:pic>
                </p:oleObj>
              </mc:Fallback>
            </mc:AlternateContent>
          </a:graphicData>
        </a:graphic>
      </p:graphicFrame>
    </p:spTree>
    <p:extLst>
      <p:ext uri="{BB962C8B-B14F-4D97-AF65-F5344CB8AC3E}">
        <p14:creationId xmlns:p14="http://schemas.microsoft.com/office/powerpoint/2010/main" val="3885235426"/>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赫夫曼编码</a:t>
            </a:r>
            <a:endParaRPr lang="en-US" altLang="zh-CN" sz="2200" b="1"/>
          </a:p>
        </p:txBody>
      </p:sp>
      <p:sp>
        <p:nvSpPr>
          <p:cNvPr id="2" name="TextBox 1"/>
          <p:cNvSpPr txBox="1"/>
          <p:nvPr/>
        </p:nvSpPr>
        <p:spPr>
          <a:xfrm>
            <a:off x="665981" y="1224111"/>
            <a:ext cx="8280920" cy="2308324"/>
          </a:xfrm>
          <a:prstGeom prst="rect">
            <a:avLst/>
          </a:prstGeom>
          <a:noFill/>
        </p:spPr>
        <p:txBody>
          <a:bodyPr wrap="square" rtlCol="0">
            <a:spAutoFit/>
          </a:bodyPr>
          <a:lstStyle/>
          <a:p>
            <a:r>
              <a:rPr lang="zh-CN" altLang="en-US" sz="2000" b="1">
                <a:solidFill>
                  <a:srgbClr val="0070C0"/>
                </a:solidFill>
              </a:rPr>
              <a:t>原理剖析</a:t>
            </a:r>
            <a:endParaRPr lang="en-US" altLang="zh-CN"/>
          </a:p>
          <a:p>
            <a:endParaRPr lang="en-US" altLang="zh-CN"/>
          </a:p>
          <a:p>
            <a:r>
              <a:rPr lang="zh-CN" altLang="en-US"/>
              <a:t>注意</a:t>
            </a:r>
            <a:r>
              <a:rPr lang="en-US" altLang="zh-CN"/>
              <a:t>, </a:t>
            </a:r>
            <a:r>
              <a:rPr lang="zh-CN" altLang="en-US"/>
              <a:t>这个赫夫曼树根据排序方法不同，也可能不太一样，</a:t>
            </a:r>
            <a:r>
              <a:rPr lang="zh-CN" altLang="en-US" b="1">
                <a:solidFill>
                  <a:srgbClr val="0070C0"/>
                </a:solidFill>
              </a:rPr>
              <a:t>这样对应的赫夫曼编码也不完全一样</a:t>
            </a:r>
            <a:r>
              <a:rPr lang="zh-CN" altLang="en-US"/>
              <a:t>，但是</a:t>
            </a:r>
            <a:r>
              <a:rPr lang="en-US" altLang="zh-CN"/>
              <a:t>wpl </a:t>
            </a:r>
            <a:r>
              <a:rPr lang="zh-CN" altLang="en-US"/>
              <a:t>是一样的，都是最小的</a:t>
            </a:r>
            <a:r>
              <a:rPr lang="en-US" altLang="zh-CN"/>
              <a:t>, </a:t>
            </a:r>
            <a:r>
              <a:rPr lang="zh-CN" altLang="en-US"/>
              <a:t>比如</a:t>
            </a:r>
            <a:r>
              <a:rPr lang="en-US" altLang="zh-CN"/>
              <a:t>: </a:t>
            </a:r>
            <a:r>
              <a:rPr lang="zh-CN" altLang="en-US"/>
              <a:t>如果我们让每次生成的新的二叉树总是排在权值相同的二叉树的最后一个，则生成的二叉树为</a:t>
            </a:r>
            <a:r>
              <a:rPr lang="en-US" altLang="zh-CN"/>
              <a:t>:</a:t>
            </a:r>
          </a:p>
          <a:p>
            <a:endParaRPr lang="en-US" altLang="zh-CN"/>
          </a:p>
          <a:p>
            <a:endParaRPr kumimoji="1" lang="en-US" altLang="zh-CN"/>
          </a:p>
          <a:p>
            <a:endParaRPr kumimoji="1" lang="en-US" altLang="zh-CN" sz="1600">
              <a:latin typeface="Arial" pitchFamily="34" charset="0"/>
              <a:cs typeface="Arial" pitchFamily="34" charset="0"/>
            </a:endParaRPr>
          </a:p>
        </p:txBody>
      </p:sp>
      <p:pic>
        <p:nvPicPr>
          <p:cNvPr id="7065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5941" y="2736279"/>
            <a:ext cx="6048672" cy="26529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3" name="对象 2"/>
          <p:cNvGraphicFramePr>
            <a:graphicFrameLocks noChangeAspect="1"/>
          </p:cNvGraphicFramePr>
          <p:nvPr>
            <p:extLst>
              <p:ext uri="{D42A27DB-BD31-4B8C-83A1-F6EECF244321}">
                <p14:modId xmlns:p14="http://schemas.microsoft.com/office/powerpoint/2010/main" val="3902600769"/>
              </p:ext>
            </p:extLst>
          </p:nvPr>
        </p:nvGraphicFramePr>
        <p:xfrm>
          <a:off x="4230377" y="4824511"/>
          <a:ext cx="576064" cy="496301"/>
        </p:xfrm>
        <a:graphic>
          <a:graphicData uri="http://schemas.openxmlformats.org/presentationml/2006/ole">
            <mc:AlternateContent xmlns:mc="http://schemas.openxmlformats.org/markup-compatibility/2006">
              <mc:Choice xmlns:v="urn:schemas-microsoft-com:vml" Requires="v">
                <p:oleObj spid="_x0000_s70915" name="包装程序外壳对象" showAsIcon="1" r:id="rId5" imgW="826200" imgH="711360" progId="Package">
                  <p:embed/>
                </p:oleObj>
              </mc:Choice>
              <mc:Fallback>
                <p:oleObj name="包装程序外壳对象" showAsIcon="1" r:id="rId5" imgW="826200" imgH="711360" progId="Package">
                  <p:embed/>
                  <p:pic>
                    <p:nvPicPr>
                      <p:cNvPr id="0" name=""/>
                      <p:cNvPicPr/>
                      <p:nvPr/>
                    </p:nvPicPr>
                    <p:blipFill>
                      <a:blip r:embed="rId6"/>
                      <a:stretch>
                        <a:fillRect/>
                      </a:stretch>
                    </p:blipFill>
                    <p:spPr>
                      <a:xfrm>
                        <a:off x="4230377" y="4824511"/>
                        <a:ext cx="576064" cy="496301"/>
                      </a:xfrm>
                      <a:prstGeom prst="rect">
                        <a:avLst/>
                      </a:prstGeom>
                    </p:spPr>
                  </p:pic>
                </p:oleObj>
              </mc:Fallback>
            </mc:AlternateContent>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val="2858180047"/>
              </p:ext>
            </p:extLst>
          </p:nvPr>
        </p:nvGraphicFramePr>
        <p:xfrm>
          <a:off x="6354613" y="5034884"/>
          <a:ext cx="792088" cy="338280"/>
        </p:xfrm>
        <a:graphic>
          <a:graphicData uri="http://schemas.openxmlformats.org/presentationml/2006/ole">
            <mc:AlternateContent xmlns:mc="http://schemas.openxmlformats.org/markup-compatibility/2006">
              <mc:Choice xmlns:v="urn:schemas-microsoft-com:vml" Requires="v">
                <p:oleObj spid="_x0000_s70916" name="包装程序外壳对象" showAsIcon="1" r:id="rId7" imgW="1665360" imgH="711360" progId="Package">
                  <p:embed/>
                </p:oleObj>
              </mc:Choice>
              <mc:Fallback>
                <p:oleObj name="包装程序外壳对象" showAsIcon="1" r:id="rId7" imgW="1665360" imgH="711360" progId="Package">
                  <p:embed/>
                  <p:pic>
                    <p:nvPicPr>
                      <p:cNvPr id="0" name=""/>
                      <p:cNvPicPr/>
                      <p:nvPr/>
                    </p:nvPicPr>
                    <p:blipFill>
                      <a:blip r:embed="rId8"/>
                      <a:stretch>
                        <a:fillRect/>
                      </a:stretch>
                    </p:blipFill>
                    <p:spPr>
                      <a:xfrm>
                        <a:off x="6354613" y="5034884"/>
                        <a:ext cx="792088" cy="338280"/>
                      </a:xfrm>
                      <a:prstGeom prst="rect">
                        <a:avLst/>
                      </a:prstGeom>
                    </p:spPr>
                  </p:pic>
                </p:oleObj>
              </mc:Fallback>
            </mc:AlternateContent>
          </a:graphicData>
        </a:graphic>
      </p:graphicFrame>
    </p:spTree>
    <p:extLst>
      <p:ext uri="{BB962C8B-B14F-4D97-AF65-F5344CB8AC3E}">
        <p14:creationId xmlns:p14="http://schemas.microsoft.com/office/powerpoint/2010/main" val="720470252"/>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赫夫曼编码</a:t>
            </a:r>
            <a:endParaRPr lang="en-US" altLang="zh-CN" sz="2200" b="1"/>
          </a:p>
        </p:txBody>
      </p:sp>
      <p:sp>
        <p:nvSpPr>
          <p:cNvPr id="2" name="TextBox 1"/>
          <p:cNvSpPr txBox="1"/>
          <p:nvPr/>
        </p:nvSpPr>
        <p:spPr>
          <a:xfrm>
            <a:off x="665981" y="1224111"/>
            <a:ext cx="8280920" cy="3970318"/>
          </a:xfrm>
          <a:prstGeom prst="rect">
            <a:avLst/>
          </a:prstGeom>
          <a:noFill/>
        </p:spPr>
        <p:txBody>
          <a:bodyPr wrap="square" rtlCol="0">
            <a:spAutoFit/>
          </a:bodyPr>
          <a:lstStyle/>
          <a:p>
            <a:r>
              <a:rPr lang="zh-CN" altLang="en-US" sz="2000" b="1">
                <a:solidFill>
                  <a:srgbClr val="0070C0"/>
                </a:solidFill>
              </a:rPr>
              <a:t>最佳实践</a:t>
            </a:r>
            <a:r>
              <a:rPr lang="en-US" altLang="zh-CN" sz="2000" b="1">
                <a:solidFill>
                  <a:srgbClr val="0070C0"/>
                </a:solidFill>
              </a:rPr>
              <a:t>-</a:t>
            </a:r>
            <a:r>
              <a:rPr lang="zh-CN" altLang="en-US" sz="2000" b="1">
                <a:solidFill>
                  <a:srgbClr val="0070C0"/>
                </a:solidFill>
              </a:rPr>
              <a:t>数据压缩</a:t>
            </a:r>
            <a:r>
              <a:rPr lang="en-US" altLang="zh-CN" sz="2000" b="1">
                <a:solidFill>
                  <a:srgbClr val="0070C0"/>
                </a:solidFill>
              </a:rPr>
              <a:t>(</a:t>
            </a:r>
            <a:r>
              <a:rPr lang="zh-CN" altLang="en-US" sz="2000" b="1">
                <a:solidFill>
                  <a:srgbClr val="0070C0"/>
                </a:solidFill>
              </a:rPr>
              <a:t>创建赫夫曼树</a:t>
            </a:r>
            <a:r>
              <a:rPr lang="en-US" altLang="zh-CN" sz="2000" b="1">
                <a:solidFill>
                  <a:srgbClr val="0070C0"/>
                </a:solidFill>
              </a:rPr>
              <a:t>)</a:t>
            </a:r>
            <a:endParaRPr lang="en-US" altLang="zh-CN"/>
          </a:p>
          <a:p>
            <a:endParaRPr lang="en-US" altLang="zh-CN" b="1"/>
          </a:p>
          <a:p>
            <a:r>
              <a:rPr kumimoji="1" lang="zh-CN" altLang="en-US"/>
              <a:t>将给出的一段文本，比如 </a:t>
            </a:r>
            <a:r>
              <a:rPr kumimoji="1" lang="en-US" altLang="zh-CN"/>
              <a:t>"</a:t>
            </a:r>
            <a:r>
              <a:rPr kumimoji="1" lang="en-US" altLang="zh-CN">
                <a:latin typeface="Arial" pitchFamily="34" charset="0"/>
                <a:cs typeface="Arial" pitchFamily="34" charset="0"/>
              </a:rPr>
              <a:t>i like like like java do you like a java" </a:t>
            </a:r>
            <a:r>
              <a:rPr kumimoji="1" lang="zh-CN" altLang="en-US">
                <a:latin typeface="Arial" pitchFamily="34" charset="0"/>
                <a:cs typeface="Arial" pitchFamily="34" charset="0"/>
              </a:rPr>
              <a:t>， 根据前面的讲的赫夫曼编码原理，对其进行数据压缩处理 ，</a:t>
            </a:r>
            <a:r>
              <a:rPr kumimoji="1" lang="zh-CN" altLang="en-US" b="1">
                <a:latin typeface="Arial" pitchFamily="34" charset="0"/>
                <a:cs typeface="Arial" pitchFamily="34" charset="0"/>
              </a:rPr>
              <a:t>形式</a:t>
            </a:r>
            <a:r>
              <a:rPr kumimoji="1" lang="zh-CN" altLang="en-US">
                <a:latin typeface="Arial" pitchFamily="34" charset="0"/>
                <a:cs typeface="Arial" pitchFamily="34" charset="0"/>
              </a:rPr>
              <a:t>如 </a:t>
            </a:r>
            <a:r>
              <a:rPr kumimoji="1" lang="en-US" altLang="zh-CN">
                <a:latin typeface="Arial" pitchFamily="34" charset="0"/>
                <a:cs typeface="Arial" pitchFamily="34" charset="0"/>
              </a:rPr>
              <a:t>"</a:t>
            </a:r>
            <a:r>
              <a:rPr lang="en-US" altLang="zh-CN"/>
              <a:t>1010100110111101111010011011110111101001101111011110100001100001110011001111000011001111000100100100110111101111011100100001100001110</a:t>
            </a:r>
          </a:p>
          <a:p>
            <a:r>
              <a:rPr kumimoji="1" lang="en-US" altLang="zh-CN">
                <a:latin typeface="Arial" pitchFamily="34" charset="0"/>
                <a:cs typeface="Arial" pitchFamily="34" charset="0"/>
              </a:rPr>
              <a:t>"</a:t>
            </a:r>
            <a:r>
              <a:rPr kumimoji="1" lang="zh-CN" altLang="en-US">
                <a:latin typeface="Arial" pitchFamily="34" charset="0"/>
                <a:cs typeface="Arial" pitchFamily="34" charset="0"/>
              </a:rPr>
              <a:t> </a:t>
            </a:r>
            <a:endParaRPr kumimoji="1" lang="en-US" altLang="zh-CN">
              <a:latin typeface="Arial" pitchFamily="34" charset="0"/>
              <a:cs typeface="Arial" pitchFamily="34" charset="0"/>
            </a:endParaRPr>
          </a:p>
          <a:p>
            <a:endParaRPr kumimoji="1" lang="en-US" altLang="zh-CN">
              <a:latin typeface="Arial" pitchFamily="34" charset="0"/>
              <a:cs typeface="Arial" pitchFamily="34" charset="0"/>
            </a:endParaRPr>
          </a:p>
          <a:p>
            <a:r>
              <a:rPr kumimoji="1" lang="zh-CN" altLang="en-US">
                <a:latin typeface="Arial" pitchFamily="34" charset="0"/>
                <a:cs typeface="Arial" pitchFamily="34" charset="0"/>
              </a:rPr>
              <a:t>步骤</a:t>
            </a:r>
            <a:r>
              <a:rPr kumimoji="1" lang="en-US" altLang="zh-CN">
                <a:latin typeface="Arial" pitchFamily="34" charset="0"/>
                <a:cs typeface="Arial" pitchFamily="34" charset="0"/>
              </a:rPr>
              <a:t>1</a:t>
            </a:r>
            <a:r>
              <a:rPr kumimoji="1" lang="zh-CN" altLang="en-US">
                <a:latin typeface="Arial" pitchFamily="34" charset="0"/>
                <a:cs typeface="Arial" pitchFamily="34" charset="0"/>
              </a:rPr>
              <a:t>：根据赫夫曼编码压缩数据的原理，需要创建 </a:t>
            </a:r>
            <a:r>
              <a:rPr kumimoji="1" lang="en-US" altLang="zh-CN">
                <a:latin typeface="Arial" pitchFamily="34" charset="0"/>
                <a:cs typeface="Arial" pitchFamily="34" charset="0"/>
              </a:rPr>
              <a:t>"i like like like java do you like a java" </a:t>
            </a:r>
            <a:r>
              <a:rPr kumimoji="1" lang="zh-CN" altLang="en-US">
                <a:latin typeface="Arial" pitchFamily="34" charset="0"/>
                <a:cs typeface="Arial" pitchFamily="34" charset="0"/>
              </a:rPr>
              <a:t>对应的赫夫曼树</a:t>
            </a:r>
            <a:r>
              <a:rPr kumimoji="1" lang="en-US" altLang="zh-CN">
                <a:latin typeface="Arial" pitchFamily="34" charset="0"/>
                <a:cs typeface="Arial" pitchFamily="34" charset="0"/>
              </a:rPr>
              <a:t>.</a:t>
            </a:r>
          </a:p>
          <a:p>
            <a:endParaRPr kumimoji="1" lang="en-US" altLang="zh-CN">
              <a:latin typeface="Arial" pitchFamily="34" charset="0"/>
              <a:cs typeface="Arial" pitchFamily="34" charset="0"/>
            </a:endParaRPr>
          </a:p>
          <a:p>
            <a:r>
              <a:rPr kumimoji="1" lang="zh-CN" altLang="en-US" b="1">
                <a:latin typeface="Arial" pitchFamily="34" charset="0"/>
                <a:cs typeface="Arial" pitchFamily="34" charset="0"/>
              </a:rPr>
              <a:t>思路</a:t>
            </a:r>
            <a:r>
              <a:rPr kumimoji="1" lang="zh-CN" altLang="en-US">
                <a:latin typeface="Arial" pitchFamily="34" charset="0"/>
                <a:cs typeface="Arial" pitchFamily="34" charset="0"/>
              </a:rPr>
              <a:t>：前面已经分析过了，而且我们已然讲过了构建赫夫曼树的具体实现。</a:t>
            </a:r>
            <a:endParaRPr kumimoji="1" lang="en-US" altLang="zh-CN">
              <a:latin typeface="Arial" pitchFamily="34" charset="0"/>
              <a:cs typeface="Arial" pitchFamily="34" charset="0"/>
            </a:endParaRPr>
          </a:p>
          <a:p>
            <a:r>
              <a:rPr kumimoji="1" lang="zh-CN" altLang="en-US">
                <a:latin typeface="Arial" pitchFamily="34" charset="0"/>
                <a:cs typeface="Arial" pitchFamily="34" charset="0"/>
              </a:rPr>
              <a:t>代码实现：看老师演示</a:t>
            </a:r>
            <a:r>
              <a:rPr kumimoji="1" lang="en-US" altLang="zh-CN">
                <a:latin typeface="Arial" pitchFamily="34" charset="0"/>
                <a:cs typeface="Arial" pitchFamily="34" charset="0"/>
              </a:rPr>
              <a:t>:</a:t>
            </a:r>
            <a:endParaRPr kumimoji="1" lang="en-US" altLang="zh-CN"/>
          </a:p>
          <a:p>
            <a:endParaRPr kumimoji="1" lang="en-US" altLang="zh-CN" sz="1600">
              <a:latin typeface="Arial" pitchFamily="34" charset="0"/>
              <a:cs typeface="Arial" pitchFamily="34"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3274364016"/>
              </p:ext>
            </p:extLst>
          </p:nvPr>
        </p:nvGraphicFramePr>
        <p:xfrm>
          <a:off x="7362725" y="4608487"/>
          <a:ext cx="1001122" cy="444502"/>
        </p:xfrm>
        <a:graphic>
          <a:graphicData uri="http://schemas.openxmlformats.org/presentationml/2006/ole">
            <mc:AlternateContent xmlns:mc="http://schemas.openxmlformats.org/markup-compatibility/2006">
              <mc:Choice xmlns:v="urn:schemas-microsoft-com:vml" Requires="v">
                <p:oleObj spid="_x0000_s68743" name="包装程序外壳对象" showAsIcon="1" r:id="rId4" imgW="1601640" imgH="711360" progId="Package">
                  <p:embed/>
                </p:oleObj>
              </mc:Choice>
              <mc:Fallback>
                <p:oleObj name="包装程序外壳对象" showAsIcon="1" r:id="rId4" imgW="1601640" imgH="711360" progId="Package">
                  <p:embed/>
                  <p:pic>
                    <p:nvPicPr>
                      <p:cNvPr id="0" name=""/>
                      <p:cNvPicPr/>
                      <p:nvPr/>
                    </p:nvPicPr>
                    <p:blipFill>
                      <a:blip r:embed="rId5"/>
                      <a:stretch>
                        <a:fillRect/>
                      </a:stretch>
                    </p:blipFill>
                    <p:spPr>
                      <a:xfrm>
                        <a:off x="7362725" y="4608487"/>
                        <a:ext cx="1001122" cy="444502"/>
                      </a:xfrm>
                      <a:prstGeom prst="rect">
                        <a:avLst/>
                      </a:prstGeom>
                    </p:spPr>
                  </p:pic>
                </p:oleObj>
              </mc:Fallback>
            </mc:AlternateContent>
          </a:graphicData>
        </a:graphic>
      </p:graphicFrame>
    </p:spTree>
    <p:extLst>
      <p:ext uri="{BB962C8B-B14F-4D97-AF65-F5344CB8AC3E}">
        <p14:creationId xmlns:p14="http://schemas.microsoft.com/office/powerpoint/2010/main" val="119822871"/>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赫夫曼编码</a:t>
            </a:r>
            <a:endParaRPr lang="en-US" altLang="zh-CN" sz="2200" b="1"/>
          </a:p>
        </p:txBody>
      </p:sp>
      <p:sp>
        <p:nvSpPr>
          <p:cNvPr id="2" name="TextBox 1"/>
          <p:cNvSpPr txBox="1"/>
          <p:nvPr/>
        </p:nvSpPr>
        <p:spPr>
          <a:xfrm>
            <a:off x="665981" y="1224111"/>
            <a:ext cx="8280920" cy="4001095"/>
          </a:xfrm>
          <a:prstGeom prst="rect">
            <a:avLst/>
          </a:prstGeom>
          <a:noFill/>
        </p:spPr>
        <p:txBody>
          <a:bodyPr wrap="square" rtlCol="0">
            <a:spAutoFit/>
          </a:bodyPr>
          <a:lstStyle/>
          <a:p>
            <a:r>
              <a:rPr lang="zh-CN" altLang="en-US" sz="2000" b="1">
                <a:solidFill>
                  <a:srgbClr val="0070C0"/>
                </a:solidFill>
              </a:rPr>
              <a:t>最佳实践</a:t>
            </a:r>
            <a:r>
              <a:rPr lang="en-US" altLang="zh-CN" sz="2000" b="1">
                <a:solidFill>
                  <a:srgbClr val="0070C0"/>
                </a:solidFill>
              </a:rPr>
              <a:t>-</a:t>
            </a:r>
            <a:r>
              <a:rPr lang="zh-CN" altLang="en-US" sz="2000" b="1">
                <a:solidFill>
                  <a:srgbClr val="0070C0"/>
                </a:solidFill>
              </a:rPr>
              <a:t>数据压缩</a:t>
            </a:r>
            <a:r>
              <a:rPr lang="en-US" altLang="zh-CN" sz="2000" b="1">
                <a:solidFill>
                  <a:srgbClr val="0070C0"/>
                </a:solidFill>
              </a:rPr>
              <a:t>(</a:t>
            </a:r>
            <a:r>
              <a:rPr lang="zh-CN" altLang="en-US" sz="2000" b="1">
                <a:solidFill>
                  <a:srgbClr val="0070C0"/>
                </a:solidFill>
              </a:rPr>
              <a:t>生成赫夫曼编码和赫夫曼编码后的数据</a:t>
            </a:r>
            <a:r>
              <a:rPr lang="en-US" altLang="zh-CN" sz="2000" b="1">
                <a:solidFill>
                  <a:srgbClr val="0070C0"/>
                </a:solidFill>
              </a:rPr>
              <a:t>)</a:t>
            </a:r>
            <a:endParaRPr lang="en-US" altLang="zh-CN"/>
          </a:p>
          <a:p>
            <a:endParaRPr lang="en-US" altLang="zh-CN" b="1"/>
          </a:p>
          <a:p>
            <a:r>
              <a:rPr kumimoji="1" lang="zh-CN" altLang="en-US"/>
              <a:t>我们已经生成了 赫夫曼树</a:t>
            </a:r>
            <a:r>
              <a:rPr kumimoji="1" lang="en-US" altLang="zh-CN"/>
              <a:t>, </a:t>
            </a:r>
            <a:r>
              <a:rPr kumimoji="1" lang="zh-CN" altLang="en-US"/>
              <a:t>下面我们继续完成任务</a:t>
            </a:r>
            <a:endParaRPr kumimoji="1" lang="en-US" altLang="zh-CN"/>
          </a:p>
          <a:p>
            <a:pPr marL="342900" indent="-342900">
              <a:buAutoNum type="arabicParenR"/>
            </a:pPr>
            <a:r>
              <a:rPr kumimoji="1" lang="zh-CN" altLang="en-US"/>
              <a:t>生成赫夫曼树对应的赫夫曼编码  </a:t>
            </a:r>
            <a:r>
              <a:rPr kumimoji="1" lang="en-US" altLang="zh-CN"/>
              <a:t>, </a:t>
            </a:r>
            <a:r>
              <a:rPr kumimoji="1" lang="zh-CN" altLang="en-US"/>
              <a:t>如下表</a:t>
            </a:r>
            <a:r>
              <a:rPr kumimoji="1" lang="en-US" altLang="zh-CN"/>
              <a:t>:</a:t>
            </a:r>
            <a:br>
              <a:rPr kumimoji="1" lang="en-US" altLang="zh-CN"/>
            </a:br>
            <a:r>
              <a:rPr lang="en-US" altLang="zh-CN"/>
              <a:t>=01 a=100 d=11000 u=11001 e=1110 v=11011 i=101 y=11010 j=0010 k=1111 l=000 o=0011</a:t>
            </a:r>
            <a:br>
              <a:rPr kumimoji="1" lang="en-US" altLang="zh-CN"/>
            </a:br>
            <a:endParaRPr kumimoji="1" lang="en-US" altLang="zh-CN"/>
          </a:p>
          <a:p>
            <a:pPr marL="342900" indent="-342900">
              <a:buFontTx/>
              <a:buAutoNum type="arabicParenR"/>
            </a:pPr>
            <a:r>
              <a:rPr kumimoji="1" lang="zh-CN" altLang="en-US"/>
              <a:t>使用赫夫曼编码来生成赫夫曼编码数据 </a:t>
            </a:r>
            <a:r>
              <a:rPr kumimoji="1" lang="en-US" altLang="zh-CN"/>
              <a:t>,</a:t>
            </a:r>
            <a:r>
              <a:rPr kumimoji="1" lang="zh-CN" altLang="en-US"/>
              <a:t>即</a:t>
            </a:r>
            <a:r>
              <a:rPr lang="zh-CN" altLang="en-US"/>
              <a:t>按照上面的赫夫曼编码，将</a:t>
            </a:r>
            <a:r>
              <a:rPr lang="en-US" altLang="zh-CN"/>
              <a:t>"</a:t>
            </a:r>
            <a:r>
              <a:rPr kumimoji="1" lang="en-US" altLang="zh-CN">
                <a:latin typeface="Arial" pitchFamily="34" charset="0"/>
                <a:cs typeface="Arial" pitchFamily="34" charset="0"/>
              </a:rPr>
              <a:t>i like like like java do you like a java</a:t>
            </a:r>
            <a:r>
              <a:rPr lang="en-US" altLang="zh-CN"/>
              <a:t>"   </a:t>
            </a:r>
            <a:r>
              <a:rPr lang="zh-CN" altLang="en-US"/>
              <a:t>字符串生成对应的编码数据</a:t>
            </a:r>
            <a:r>
              <a:rPr lang="en-US" altLang="zh-CN"/>
              <a:t>, </a:t>
            </a:r>
            <a:r>
              <a:rPr lang="zh-CN" altLang="en-US"/>
              <a:t>形式如下</a:t>
            </a:r>
            <a:r>
              <a:rPr lang="en-US" altLang="zh-CN"/>
              <a:t>.</a:t>
            </a:r>
            <a:br>
              <a:rPr lang="en-US" altLang="zh-CN"/>
            </a:br>
            <a:r>
              <a:rPr lang="en-US" altLang="zh-CN"/>
              <a:t>1010100010111111110010001011111111001000101111111100100101001101110001110000011011101000111100101000101111111100110001001010011011100</a:t>
            </a:r>
            <a:endParaRPr kumimoji="1" lang="en-US" altLang="zh-CN">
              <a:latin typeface="Arial" pitchFamily="34" charset="0"/>
              <a:cs typeface="Arial" pitchFamily="34" charset="0"/>
            </a:endParaRPr>
          </a:p>
          <a:p>
            <a:r>
              <a:rPr kumimoji="1" lang="zh-CN" altLang="en-US" b="1">
                <a:latin typeface="Arial" pitchFamily="34" charset="0"/>
                <a:cs typeface="Arial" pitchFamily="34" charset="0"/>
              </a:rPr>
              <a:t>思路</a:t>
            </a:r>
            <a:r>
              <a:rPr kumimoji="1" lang="zh-CN" altLang="en-US">
                <a:latin typeface="Arial" pitchFamily="34" charset="0"/>
                <a:cs typeface="Arial" pitchFamily="34" charset="0"/>
              </a:rPr>
              <a:t>：前面已经分析过了，而且我们讲过了生成赫夫曼编码的具体实现。</a:t>
            </a:r>
            <a:endParaRPr kumimoji="1" lang="en-US" altLang="zh-CN">
              <a:latin typeface="Arial" pitchFamily="34" charset="0"/>
              <a:cs typeface="Arial" pitchFamily="34" charset="0"/>
            </a:endParaRPr>
          </a:p>
          <a:p>
            <a:r>
              <a:rPr kumimoji="1" lang="zh-CN" altLang="en-US" b="1">
                <a:latin typeface="Arial" pitchFamily="34" charset="0"/>
                <a:cs typeface="Arial" pitchFamily="34" charset="0"/>
              </a:rPr>
              <a:t>代码实现</a:t>
            </a:r>
            <a:r>
              <a:rPr kumimoji="1" lang="zh-CN" altLang="en-US">
                <a:latin typeface="Arial" pitchFamily="34" charset="0"/>
                <a:cs typeface="Arial" pitchFamily="34" charset="0"/>
              </a:rPr>
              <a:t>：看老师演示</a:t>
            </a:r>
            <a:r>
              <a:rPr kumimoji="1" lang="en-US" altLang="zh-CN">
                <a:latin typeface="Arial" pitchFamily="34" charset="0"/>
                <a:cs typeface="Arial" pitchFamily="34" charset="0"/>
              </a:rPr>
              <a:t>:</a:t>
            </a:r>
            <a:endParaRPr kumimoji="1" lang="en-US" altLang="zh-CN"/>
          </a:p>
        </p:txBody>
      </p:sp>
      <p:graphicFrame>
        <p:nvGraphicFramePr>
          <p:cNvPr id="5" name="对象 4"/>
          <p:cNvGraphicFramePr>
            <a:graphicFrameLocks noChangeAspect="1"/>
          </p:cNvGraphicFramePr>
          <p:nvPr>
            <p:extLst>
              <p:ext uri="{D42A27DB-BD31-4B8C-83A1-F6EECF244321}">
                <p14:modId xmlns:p14="http://schemas.microsoft.com/office/powerpoint/2010/main" val="2466264394"/>
              </p:ext>
            </p:extLst>
          </p:nvPr>
        </p:nvGraphicFramePr>
        <p:xfrm>
          <a:off x="7578749" y="4872081"/>
          <a:ext cx="1008112" cy="447606"/>
        </p:xfrm>
        <a:graphic>
          <a:graphicData uri="http://schemas.openxmlformats.org/presentationml/2006/ole">
            <mc:AlternateContent xmlns:mc="http://schemas.openxmlformats.org/markup-compatibility/2006">
              <mc:Choice xmlns:v="urn:schemas-microsoft-com:vml" Requires="v">
                <p:oleObj spid="_x0000_s69770" name="包装程序外壳对象" showAsIcon="1" r:id="rId4" imgW="1601640" imgH="711360" progId="Package">
                  <p:embed/>
                </p:oleObj>
              </mc:Choice>
              <mc:Fallback>
                <p:oleObj name="包装程序外壳对象" showAsIcon="1" r:id="rId4" imgW="1601640" imgH="711360" progId="Package">
                  <p:embed/>
                  <p:pic>
                    <p:nvPicPr>
                      <p:cNvPr id="0" name=""/>
                      <p:cNvPicPr/>
                      <p:nvPr/>
                    </p:nvPicPr>
                    <p:blipFill>
                      <a:blip r:embed="rId5"/>
                      <a:stretch>
                        <a:fillRect/>
                      </a:stretch>
                    </p:blipFill>
                    <p:spPr>
                      <a:xfrm>
                        <a:off x="7578749" y="4872081"/>
                        <a:ext cx="1008112" cy="447606"/>
                      </a:xfrm>
                      <a:prstGeom prst="rect">
                        <a:avLst/>
                      </a:prstGeom>
                    </p:spPr>
                  </p:pic>
                </p:oleObj>
              </mc:Fallback>
            </mc:AlternateContent>
          </a:graphicData>
        </a:graphic>
      </p:graphicFrame>
    </p:spTree>
    <p:extLst>
      <p:ext uri="{BB962C8B-B14F-4D97-AF65-F5344CB8AC3E}">
        <p14:creationId xmlns:p14="http://schemas.microsoft.com/office/powerpoint/2010/main" val="999589789"/>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赫夫曼编码</a:t>
            </a:r>
            <a:endParaRPr lang="en-US" altLang="zh-CN" sz="2200" b="1"/>
          </a:p>
        </p:txBody>
      </p:sp>
      <p:sp>
        <p:nvSpPr>
          <p:cNvPr id="2" name="TextBox 1"/>
          <p:cNvSpPr txBox="1"/>
          <p:nvPr/>
        </p:nvSpPr>
        <p:spPr>
          <a:xfrm>
            <a:off x="665981" y="1224111"/>
            <a:ext cx="8280920" cy="3724096"/>
          </a:xfrm>
          <a:prstGeom prst="rect">
            <a:avLst/>
          </a:prstGeom>
          <a:noFill/>
        </p:spPr>
        <p:txBody>
          <a:bodyPr wrap="square" rtlCol="0">
            <a:spAutoFit/>
          </a:bodyPr>
          <a:lstStyle/>
          <a:p>
            <a:r>
              <a:rPr lang="zh-CN" altLang="en-US" sz="2000" b="1">
                <a:solidFill>
                  <a:srgbClr val="0070C0"/>
                </a:solidFill>
              </a:rPr>
              <a:t>最佳实践</a:t>
            </a:r>
            <a:r>
              <a:rPr lang="en-US" altLang="zh-CN" sz="2000" b="1">
                <a:solidFill>
                  <a:srgbClr val="0070C0"/>
                </a:solidFill>
              </a:rPr>
              <a:t>-</a:t>
            </a:r>
            <a:r>
              <a:rPr lang="zh-CN" altLang="en-US" sz="2000" b="1">
                <a:solidFill>
                  <a:srgbClr val="0070C0"/>
                </a:solidFill>
              </a:rPr>
              <a:t>数据解压</a:t>
            </a:r>
            <a:r>
              <a:rPr lang="en-US" altLang="zh-CN" sz="2000" b="1">
                <a:solidFill>
                  <a:srgbClr val="0070C0"/>
                </a:solidFill>
              </a:rPr>
              <a:t>(</a:t>
            </a:r>
            <a:r>
              <a:rPr lang="zh-CN" altLang="en-US" sz="2000" b="1">
                <a:solidFill>
                  <a:srgbClr val="0070C0"/>
                </a:solidFill>
              </a:rPr>
              <a:t>使用赫夫曼编码解码</a:t>
            </a:r>
            <a:r>
              <a:rPr lang="en-US" altLang="zh-CN" sz="2000" b="1">
                <a:solidFill>
                  <a:srgbClr val="0070C0"/>
                </a:solidFill>
              </a:rPr>
              <a:t>)</a:t>
            </a:r>
            <a:endParaRPr lang="en-US" altLang="zh-CN"/>
          </a:p>
          <a:p>
            <a:br>
              <a:rPr kumimoji="1" lang="en-US" altLang="zh-CN"/>
            </a:br>
            <a:r>
              <a:rPr kumimoji="1" lang="zh-CN" altLang="en-US"/>
              <a:t>使用赫夫曼编码来解码数据，具体要求是</a:t>
            </a:r>
            <a:endParaRPr kumimoji="1" lang="en-US" altLang="zh-CN"/>
          </a:p>
          <a:p>
            <a:pPr marL="342900" indent="-342900">
              <a:buAutoNum type="arabicParenR"/>
            </a:pPr>
            <a:r>
              <a:rPr kumimoji="1" lang="zh-CN" altLang="en-US"/>
              <a:t>前面我们得到了赫夫曼编码和对应的编码</a:t>
            </a:r>
            <a:br>
              <a:rPr kumimoji="1" lang="en-US" altLang="zh-CN"/>
            </a:br>
            <a:r>
              <a:rPr kumimoji="1" lang="en-US" altLang="zh-CN"/>
              <a:t>byte[] , </a:t>
            </a:r>
            <a:r>
              <a:rPr kumimoji="1" lang="zh-CN" altLang="en-US"/>
              <a:t>即</a:t>
            </a:r>
            <a:r>
              <a:rPr kumimoji="1" lang="en-US" altLang="zh-CN"/>
              <a:t>:</a:t>
            </a:r>
            <a:r>
              <a:rPr lang="en-US" altLang="zh-CN"/>
              <a:t>[-88, -65, -56, -65, -56, -65, -55, 77</a:t>
            </a:r>
            <a:br>
              <a:rPr lang="en-US" altLang="zh-CN"/>
            </a:br>
            <a:r>
              <a:rPr lang="en-US" altLang="zh-CN"/>
              <a:t>, -57, 6, -24, -14, -117, -4, -60, -90, 28]</a:t>
            </a:r>
            <a:br>
              <a:rPr lang="en-US" altLang="zh-CN"/>
            </a:br>
            <a:endParaRPr lang="en-US" altLang="zh-CN"/>
          </a:p>
          <a:p>
            <a:pPr marL="342900" indent="-342900">
              <a:buAutoNum type="arabicParenR"/>
            </a:pPr>
            <a:r>
              <a:rPr kumimoji="1" lang="zh-CN" altLang="en-US"/>
              <a:t>现在要求使用赫夫曼编码， 进行解码，又</a:t>
            </a:r>
            <a:br>
              <a:rPr kumimoji="1" lang="en-US" altLang="zh-CN"/>
            </a:br>
            <a:r>
              <a:rPr kumimoji="1" lang="zh-CN" altLang="en-US"/>
              <a:t>重新得到原来的字符串</a:t>
            </a:r>
            <a:r>
              <a:rPr lang="en-US" altLang="zh-CN"/>
              <a:t>"</a:t>
            </a:r>
            <a:r>
              <a:rPr kumimoji="1" lang="en-US" altLang="zh-CN">
                <a:latin typeface="Arial" pitchFamily="34" charset="0"/>
                <a:cs typeface="Arial" pitchFamily="34" charset="0"/>
              </a:rPr>
              <a:t>i like like like </a:t>
            </a:r>
            <a:br>
              <a:rPr kumimoji="1" lang="en-US" altLang="zh-CN">
                <a:latin typeface="Arial" pitchFamily="34" charset="0"/>
                <a:cs typeface="Arial" pitchFamily="34" charset="0"/>
              </a:rPr>
            </a:br>
            <a:r>
              <a:rPr kumimoji="1" lang="en-US" altLang="zh-CN">
                <a:latin typeface="Arial" pitchFamily="34" charset="0"/>
                <a:cs typeface="Arial" pitchFamily="34" charset="0"/>
              </a:rPr>
              <a:t>java do you like a java</a:t>
            </a:r>
            <a:r>
              <a:rPr lang="en-US" altLang="zh-CN"/>
              <a:t>"</a:t>
            </a:r>
          </a:p>
          <a:p>
            <a:pPr marL="342900" indent="-342900">
              <a:buAutoNum type="arabicParenR"/>
            </a:pPr>
            <a:endParaRPr kumimoji="1" lang="en-US" altLang="zh-CN">
              <a:latin typeface="Arial" pitchFamily="34" charset="0"/>
              <a:cs typeface="Arial" pitchFamily="34" charset="0"/>
            </a:endParaRPr>
          </a:p>
          <a:p>
            <a:r>
              <a:rPr kumimoji="1" lang="zh-CN" altLang="en-US" b="1">
                <a:latin typeface="Arial" pitchFamily="34" charset="0"/>
                <a:cs typeface="Arial" pitchFamily="34" charset="0"/>
              </a:rPr>
              <a:t>思路</a:t>
            </a:r>
            <a:r>
              <a:rPr kumimoji="1" lang="zh-CN" altLang="en-US">
                <a:latin typeface="Arial" pitchFamily="34" charset="0"/>
                <a:cs typeface="Arial" pitchFamily="34" charset="0"/>
              </a:rPr>
              <a:t>：解码过程，就是编码的一个逆向操作。</a:t>
            </a:r>
            <a:endParaRPr kumimoji="1" lang="en-US" altLang="zh-CN">
              <a:latin typeface="Arial" pitchFamily="34" charset="0"/>
              <a:cs typeface="Arial" pitchFamily="34" charset="0"/>
            </a:endParaRPr>
          </a:p>
          <a:p>
            <a:r>
              <a:rPr kumimoji="1" lang="zh-CN" altLang="en-US" b="1">
                <a:latin typeface="Arial" pitchFamily="34" charset="0"/>
                <a:cs typeface="Arial" pitchFamily="34" charset="0"/>
              </a:rPr>
              <a:t>代码实现</a:t>
            </a:r>
            <a:r>
              <a:rPr kumimoji="1" lang="zh-CN" altLang="en-US">
                <a:latin typeface="Arial" pitchFamily="34" charset="0"/>
                <a:cs typeface="Arial" pitchFamily="34" charset="0"/>
              </a:rPr>
              <a:t>：看老师演示</a:t>
            </a:r>
            <a:r>
              <a:rPr kumimoji="1" lang="en-US" altLang="zh-CN">
                <a:latin typeface="Arial" pitchFamily="34" charset="0"/>
                <a:cs typeface="Arial" pitchFamily="34" charset="0"/>
              </a:rPr>
              <a:t>:</a:t>
            </a:r>
            <a:endParaRPr kumimoji="1" lang="en-US" altLang="zh-CN"/>
          </a:p>
        </p:txBody>
      </p:sp>
      <p:sp>
        <p:nvSpPr>
          <p:cNvPr id="3" name="TextBox 2"/>
          <p:cNvSpPr txBox="1"/>
          <p:nvPr/>
        </p:nvSpPr>
        <p:spPr>
          <a:xfrm>
            <a:off x="5418509" y="-66809"/>
            <a:ext cx="4032448" cy="1938992"/>
          </a:xfrm>
          <a:prstGeom prst="rect">
            <a:avLst/>
          </a:prstGeom>
          <a:solidFill>
            <a:schemeClr val="bg1">
              <a:lumMod val="95000"/>
            </a:schemeClr>
          </a:solidFill>
        </p:spPr>
        <p:txBody>
          <a:bodyPr wrap="square" rtlCol="0">
            <a:spAutoFit/>
          </a:bodyPr>
          <a:lstStyle/>
          <a:p>
            <a:r>
              <a:rPr lang="en-US" altLang="zh-CN" sz="1200" b="1"/>
              <a:t>private static String byteToBitStr(boolean flag, byte b) {</a:t>
            </a:r>
          </a:p>
          <a:p>
            <a:r>
              <a:rPr lang="en-US" altLang="zh-CN" sz="1200" b="1"/>
              <a:t>int temp = b;</a:t>
            </a:r>
          </a:p>
          <a:p>
            <a:r>
              <a:rPr lang="en-US" altLang="zh-CN" sz="1200" b="1"/>
              <a:t>if (flag) {</a:t>
            </a:r>
          </a:p>
          <a:p>
            <a:r>
              <a:rPr lang="en-US" altLang="zh-CN" sz="1200"/>
              <a:t>temp |= 256; </a:t>
            </a:r>
            <a:endParaRPr lang="en-US" altLang="zh-CN" sz="1200" u="sng"/>
          </a:p>
          <a:p>
            <a:r>
              <a:rPr lang="en-US" altLang="zh-CN" sz="1200"/>
              <a:t>}</a:t>
            </a:r>
            <a:endParaRPr lang="zh-CN" altLang="en-US" sz="1200"/>
          </a:p>
          <a:p>
            <a:r>
              <a:rPr lang="en-US" altLang="zh-CN" sz="1200"/>
              <a:t>String str = Integer.</a:t>
            </a:r>
            <a:r>
              <a:rPr lang="en-US" altLang="zh-CN" sz="1200" i="1"/>
              <a:t>toBinaryString(temp);</a:t>
            </a:r>
          </a:p>
          <a:p>
            <a:r>
              <a:rPr lang="en-US" altLang="zh-CN" sz="1200" b="1"/>
              <a:t>if (flag) { </a:t>
            </a:r>
            <a:endParaRPr lang="en-US" altLang="zh-CN" sz="1200"/>
          </a:p>
          <a:p>
            <a:r>
              <a:rPr lang="en-US" altLang="zh-CN" sz="1200" b="1"/>
              <a:t>return str.substring(str.length() - 8);</a:t>
            </a:r>
          </a:p>
          <a:p>
            <a:r>
              <a:rPr lang="en-US" altLang="zh-CN" sz="1200"/>
              <a:t>} </a:t>
            </a:r>
            <a:r>
              <a:rPr lang="en-US" altLang="zh-CN" sz="1200" b="1"/>
              <a:t>else {</a:t>
            </a:r>
          </a:p>
          <a:p>
            <a:r>
              <a:rPr lang="en-US" altLang="zh-CN" sz="1200" b="1"/>
              <a:t>return str;</a:t>
            </a:r>
            <a:r>
              <a:rPr lang="en-US" altLang="zh-CN" sz="1200"/>
              <a:t>}}</a:t>
            </a:r>
            <a:endParaRPr lang="zh-CN" altLang="en-US" sz="1200"/>
          </a:p>
        </p:txBody>
      </p:sp>
      <p:sp>
        <p:nvSpPr>
          <p:cNvPr id="4" name="TextBox 3"/>
          <p:cNvSpPr txBox="1"/>
          <p:nvPr/>
        </p:nvSpPr>
        <p:spPr>
          <a:xfrm>
            <a:off x="5368706" y="1944191"/>
            <a:ext cx="5594419" cy="4862870"/>
          </a:xfrm>
          <a:prstGeom prst="rect">
            <a:avLst/>
          </a:prstGeom>
          <a:solidFill>
            <a:schemeClr val="accent3">
              <a:lumMod val="20000"/>
              <a:lumOff val="80000"/>
            </a:schemeClr>
          </a:solidFill>
        </p:spPr>
        <p:txBody>
          <a:bodyPr wrap="square" rtlCol="0">
            <a:spAutoFit/>
          </a:bodyPr>
          <a:lstStyle/>
          <a:p>
            <a:r>
              <a:rPr lang="en-US" altLang="zh-CN" sz="1000" b="1">
                <a:latin typeface="Arial" pitchFamily="34" charset="0"/>
                <a:cs typeface="Arial" pitchFamily="34" charset="0"/>
              </a:rPr>
              <a:t>private static byte[] decode(Map&lt;Byte, String&gt; huffmanCodes, byte[] huffmanBytes) {</a:t>
            </a:r>
            <a:endParaRPr lang="en-US" altLang="zh-CN" sz="1000">
              <a:latin typeface="Arial" pitchFamily="34" charset="0"/>
              <a:cs typeface="Arial" pitchFamily="34" charset="0"/>
            </a:endParaRPr>
          </a:p>
          <a:p>
            <a:r>
              <a:rPr lang="en-US" altLang="zh-CN" sz="1000">
                <a:latin typeface="Arial" pitchFamily="34" charset="0"/>
                <a:cs typeface="Arial" pitchFamily="34" charset="0"/>
              </a:rPr>
              <a:t>StringBuilder stringBuilder = </a:t>
            </a:r>
            <a:r>
              <a:rPr lang="en-US" altLang="zh-CN" sz="1000" b="1">
                <a:latin typeface="Arial" pitchFamily="34" charset="0"/>
                <a:cs typeface="Arial" pitchFamily="34" charset="0"/>
              </a:rPr>
              <a:t>new StringBuilder();</a:t>
            </a:r>
            <a:endParaRPr lang="en-US" altLang="zh-CN" sz="1000">
              <a:latin typeface="Arial" pitchFamily="34" charset="0"/>
              <a:cs typeface="Arial" pitchFamily="34" charset="0"/>
            </a:endParaRPr>
          </a:p>
          <a:p>
            <a:r>
              <a:rPr lang="en-US" altLang="zh-CN" sz="1000" b="1">
                <a:latin typeface="Arial" pitchFamily="34" charset="0"/>
                <a:cs typeface="Arial" pitchFamily="34" charset="0"/>
              </a:rPr>
              <a:t>for (int i = 0; i &lt; huffmanBytes.length; i++) {</a:t>
            </a:r>
          </a:p>
          <a:p>
            <a:r>
              <a:rPr lang="en-US" altLang="zh-CN" sz="1000" b="1">
                <a:latin typeface="Arial" pitchFamily="34" charset="0"/>
                <a:cs typeface="Arial" pitchFamily="34" charset="0"/>
              </a:rPr>
              <a:t>byte b = huffmanBytes[i];</a:t>
            </a:r>
            <a:endParaRPr lang="zh-CN" altLang="en-US" sz="1000">
              <a:latin typeface="Arial" pitchFamily="34" charset="0"/>
              <a:cs typeface="Arial" pitchFamily="34" charset="0"/>
            </a:endParaRPr>
          </a:p>
          <a:p>
            <a:r>
              <a:rPr lang="en-US" altLang="zh-CN" sz="1000" b="1">
                <a:latin typeface="Arial" pitchFamily="34" charset="0"/>
                <a:cs typeface="Arial" pitchFamily="34" charset="0"/>
              </a:rPr>
              <a:t>boolean flag = (i == huffmanBytes.length - 1);</a:t>
            </a:r>
          </a:p>
          <a:p>
            <a:r>
              <a:rPr lang="en-US" altLang="zh-CN" sz="1000">
                <a:latin typeface="Arial" pitchFamily="34" charset="0"/>
                <a:cs typeface="Arial" pitchFamily="34" charset="0"/>
              </a:rPr>
              <a:t>stringBuilder.append(</a:t>
            </a:r>
            <a:r>
              <a:rPr lang="en-US" altLang="zh-CN" sz="1000" i="1">
                <a:latin typeface="Arial" pitchFamily="34" charset="0"/>
                <a:cs typeface="Arial" pitchFamily="34" charset="0"/>
              </a:rPr>
              <a:t>byteToBitStr(!flag, b)); //</a:t>
            </a:r>
            <a:r>
              <a:rPr lang="zh-CN" altLang="en-US" sz="1000" i="1">
                <a:latin typeface="Arial" pitchFamily="34" charset="0"/>
                <a:cs typeface="Arial" pitchFamily="34" charset="0"/>
              </a:rPr>
              <a:t>拼接到</a:t>
            </a:r>
            <a:r>
              <a:rPr lang="en-US" altLang="zh-CN" sz="1000" i="1">
                <a:latin typeface="Arial" pitchFamily="34" charset="0"/>
                <a:cs typeface="Arial" pitchFamily="34" charset="0"/>
              </a:rPr>
              <a:t>stringBuilder</a:t>
            </a:r>
            <a:r>
              <a:rPr lang="zh-CN" altLang="en-US" sz="1000" i="1">
                <a:latin typeface="Arial" pitchFamily="34" charset="0"/>
                <a:cs typeface="Arial" pitchFamily="34" charset="0"/>
              </a:rPr>
              <a:t>中 </a:t>
            </a:r>
          </a:p>
          <a:p>
            <a:r>
              <a:rPr lang="en-US" altLang="zh-CN" sz="1000">
                <a:latin typeface="Arial" pitchFamily="34" charset="0"/>
                <a:cs typeface="Arial" pitchFamily="34" charset="0"/>
              </a:rPr>
              <a:t>} </a:t>
            </a:r>
          </a:p>
          <a:p>
            <a:r>
              <a:rPr lang="en-US" altLang="zh-CN" sz="1000">
                <a:latin typeface="Arial" pitchFamily="34" charset="0"/>
                <a:cs typeface="Arial" pitchFamily="34" charset="0"/>
              </a:rPr>
              <a:t>Map&lt;String, Byte&gt; map = </a:t>
            </a:r>
            <a:r>
              <a:rPr lang="en-US" altLang="zh-CN" sz="1000" b="1">
                <a:latin typeface="Arial" pitchFamily="34" charset="0"/>
                <a:cs typeface="Arial" pitchFamily="34" charset="0"/>
              </a:rPr>
              <a:t>new HashMap&lt;&gt;();</a:t>
            </a:r>
          </a:p>
          <a:p>
            <a:r>
              <a:rPr lang="en-US" altLang="zh-CN" sz="1000" b="1">
                <a:latin typeface="Arial" pitchFamily="34" charset="0"/>
                <a:cs typeface="Arial" pitchFamily="34" charset="0"/>
              </a:rPr>
              <a:t>for (Map.Entry&lt;Byte, String&gt; entry : huffmanCodes.entrySet()) {</a:t>
            </a:r>
          </a:p>
          <a:p>
            <a:r>
              <a:rPr lang="en-US" altLang="zh-CN" sz="1000">
                <a:latin typeface="Arial" pitchFamily="34" charset="0"/>
                <a:cs typeface="Arial" pitchFamily="34" charset="0"/>
              </a:rPr>
              <a:t>map.put(entry.getValue(), entry.getKey());</a:t>
            </a:r>
          </a:p>
          <a:p>
            <a:r>
              <a:rPr lang="en-US" altLang="zh-CN" sz="1000">
                <a:latin typeface="Arial" pitchFamily="34" charset="0"/>
                <a:cs typeface="Arial" pitchFamily="34" charset="0"/>
              </a:rPr>
              <a:t>}</a:t>
            </a:r>
          </a:p>
          <a:p>
            <a:r>
              <a:rPr lang="en-US" altLang="zh-CN" sz="1000">
                <a:latin typeface="Arial" pitchFamily="34" charset="0"/>
                <a:cs typeface="Arial" pitchFamily="34" charset="0"/>
              </a:rPr>
              <a:t>List&lt;Byte&gt; list = </a:t>
            </a:r>
            <a:r>
              <a:rPr lang="en-US" altLang="zh-CN" sz="1000" b="1">
                <a:latin typeface="Arial" pitchFamily="34" charset="0"/>
                <a:cs typeface="Arial" pitchFamily="34" charset="0"/>
              </a:rPr>
              <a:t>new ArrayList&lt;&gt;();</a:t>
            </a:r>
          </a:p>
          <a:p>
            <a:r>
              <a:rPr lang="en-US" altLang="zh-CN" sz="1000" b="1">
                <a:latin typeface="Arial" pitchFamily="34" charset="0"/>
                <a:cs typeface="Arial" pitchFamily="34" charset="0"/>
              </a:rPr>
              <a:t>for (int i = 0; i &lt; stringBuilder.length();) {</a:t>
            </a:r>
          </a:p>
          <a:p>
            <a:r>
              <a:rPr lang="en-US" altLang="zh-CN" sz="1000" b="1">
                <a:latin typeface="Arial" pitchFamily="34" charset="0"/>
                <a:cs typeface="Arial" pitchFamily="34" charset="0"/>
              </a:rPr>
              <a:t>int count = 1;</a:t>
            </a:r>
          </a:p>
          <a:p>
            <a:r>
              <a:rPr lang="en-US" altLang="zh-CN" sz="1000" b="1">
                <a:latin typeface="Arial" pitchFamily="34" charset="0"/>
                <a:cs typeface="Arial" pitchFamily="34" charset="0"/>
              </a:rPr>
              <a:t>boolean flag = true;</a:t>
            </a:r>
          </a:p>
          <a:p>
            <a:r>
              <a:rPr lang="en-US" altLang="zh-CN" sz="1000">
                <a:latin typeface="Arial" pitchFamily="34" charset="0"/>
                <a:cs typeface="Arial" pitchFamily="34" charset="0"/>
              </a:rPr>
              <a:t>Byte b = </a:t>
            </a:r>
            <a:r>
              <a:rPr lang="en-US" altLang="zh-CN" sz="1000" b="1">
                <a:latin typeface="Arial" pitchFamily="34" charset="0"/>
                <a:cs typeface="Arial" pitchFamily="34" charset="0"/>
              </a:rPr>
              <a:t>null;</a:t>
            </a:r>
            <a:endParaRPr lang="zh-CN" altLang="en-US" sz="1000" u="sng">
              <a:latin typeface="Arial" pitchFamily="34" charset="0"/>
              <a:cs typeface="Arial" pitchFamily="34" charset="0"/>
            </a:endParaRPr>
          </a:p>
          <a:p>
            <a:r>
              <a:rPr lang="en-US" altLang="zh-CN" sz="1000" b="1">
                <a:latin typeface="Arial" pitchFamily="34" charset="0"/>
                <a:cs typeface="Arial" pitchFamily="34" charset="0"/>
              </a:rPr>
              <a:t>while (flag) {</a:t>
            </a:r>
          </a:p>
          <a:p>
            <a:r>
              <a:rPr lang="en-US" altLang="zh-CN" sz="1000">
                <a:latin typeface="Arial" pitchFamily="34" charset="0"/>
                <a:cs typeface="Arial" pitchFamily="34" charset="0"/>
              </a:rPr>
              <a:t>String key = stringBuilder.substring(i, i + count);</a:t>
            </a:r>
          </a:p>
          <a:p>
            <a:r>
              <a:rPr lang="en-US" altLang="zh-CN" sz="1000">
                <a:latin typeface="Arial" pitchFamily="34" charset="0"/>
                <a:cs typeface="Arial" pitchFamily="34" charset="0"/>
              </a:rPr>
              <a:t>b = map.get(key);</a:t>
            </a:r>
          </a:p>
          <a:p>
            <a:r>
              <a:rPr lang="en-US" altLang="zh-CN" sz="1000" b="1">
                <a:latin typeface="Arial" pitchFamily="34" charset="0"/>
                <a:cs typeface="Arial" pitchFamily="34" charset="0"/>
              </a:rPr>
              <a:t>if (b == null) {</a:t>
            </a:r>
          </a:p>
          <a:p>
            <a:r>
              <a:rPr lang="en-US" altLang="zh-CN" sz="1000">
                <a:latin typeface="Arial" pitchFamily="34" charset="0"/>
                <a:cs typeface="Arial" pitchFamily="34" charset="0"/>
              </a:rPr>
              <a:t>count++;</a:t>
            </a:r>
          </a:p>
          <a:p>
            <a:r>
              <a:rPr lang="en-US" altLang="zh-CN" sz="1000">
                <a:latin typeface="Arial" pitchFamily="34" charset="0"/>
                <a:cs typeface="Arial" pitchFamily="34" charset="0"/>
              </a:rPr>
              <a:t>} </a:t>
            </a:r>
            <a:r>
              <a:rPr lang="en-US" altLang="zh-CN" sz="1000" b="1">
                <a:latin typeface="Arial" pitchFamily="34" charset="0"/>
                <a:cs typeface="Arial" pitchFamily="34" charset="0"/>
              </a:rPr>
              <a:t>else {</a:t>
            </a:r>
          </a:p>
          <a:p>
            <a:r>
              <a:rPr lang="en-US" altLang="zh-CN" sz="1000">
                <a:latin typeface="Arial" pitchFamily="34" charset="0"/>
                <a:cs typeface="Arial" pitchFamily="34" charset="0"/>
              </a:rPr>
              <a:t>flag = </a:t>
            </a:r>
            <a:r>
              <a:rPr lang="en-US" altLang="zh-CN" sz="1000" b="1">
                <a:latin typeface="Arial" pitchFamily="34" charset="0"/>
                <a:cs typeface="Arial" pitchFamily="34" charset="0"/>
              </a:rPr>
              <a:t>false;</a:t>
            </a:r>
          </a:p>
          <a:p>
            <a:r>
              <a:rPr lang="en-US" altLang="zh-CN" sz="1000">
                <a:latin typeface="Arial" pitchFamily="34" charset="0"/>
                <a:cs typeface="Arial" pitchFamily="34" charset="0"/>
              </a:rPr>
              <a:t>}}</a:t>
            </a:r>
          </a:p>
          <a:p>
            <a:r>
              <a:rPr lang="en-US" altLang="zh-CN" sz="1000">
                <a:latin typeface="Arial" pitchFamily="34" charset="0"/>
                <a:cs typeface="Arial" pitchFamily="34" charset="0"/>
              </a:rPr>
              <a:t>list.add(b);//</a:t>
            </a:r>
            <a:r>
              <a:rPr lang="zh-CN" altLang="en-US" sz="1000">
                <a:latin typeface="Arial" pitchFamily="34" charset="0"/>
                <a:cs typeface="Arial" pitchFamily="34" charset="0"/>
              </a:rPr>
              <a:t>匹配到一个就加入</a:t>
            </a:r>
            <a:r>
              <a:rPr lang="en-US" altLang="zh-CN" sz="1000">
                <a:latin typeface="Arial" pitchFamily="34" charset="0"/>
                <a:cs typeface="Arial" pitchFamily="34" charset="0"/>
              </a:rPr>
              <a:t>list</a:t>
            </a:r>
          </a:p>
          <a:p>
            <a:r>
              <a:rPr lang="en-US" altLang="zh-CN" sz="1000">
                <a:latin typeface="Arial" pitchFamily="34" charset="0"/>
                <a:cs typeface="Arial" pitchFamily="34" charset="0"/>
              </a:rPr>
              <a:t>i += count;}</a:t>
            </a:r>
          </a:p>
          <a:p>
            <a:r>
              <a:rPr lang="en-US" altLang="zh-CN" sz="1000" b="1">
                <a:latin typeface="Arial" pitchFamily="34" charset="0"/>
                <a:cs typeface="Arial" pitchFamily="34" charset="0"/>
              </a:rPr>
              <a:t>byte[] b = new byte[list.size()];</a:t>
            </a:r>
          </a:p>
          <a:p>
            <a:r>
              <a:rPr lang="en-US" altLang="zh-CN" sz="1000" b="1">
                <a:latin typeface="Arial" pitchFamily="34" charset="0"/>
                <a:cs typeface="Arial" pitchFamily="34" charset="0"/>
              </a:rPr>
              <a:t>for (int i = 0; i &lt; b.length; i++) {</a:t>
            </a:r>
          </a:p>
          <a:p>
            <a:r>
              <a:rPr lang="en-US" altLang="zh-CN" sz="1000">
                <a:latin typeface="Arial" pitchFamily="34" charset="0"/>
                <a:cs typeface="Arial" pitchFamily="34" charset="0"/>
              </a:rPr>
              <a:t>b[i] = list.get(i);</a:t>
            </a:r>
          </a:p>
          <a:p>
            <a:r>
              <a:rPr lang="en-US" altLang="zh-CN" sz="1000">
                <a:latin typeface="Arial" pitchFamily="34" charset="0"/>
                <a:cs typeface="Arial" pitchFamily="34" charset="0"/>
              </a:rPr>
              <a:t>}</a:t>
            </a:r>
          </a:p>
          <a:p>
            <a:r>
              <a:rPr lang="en-US" altLang="zh-CN" sz="1000" b="1">
                <a:latin typeface="Arial" pitchFamily="34" charset="0"/>
                <a:cs typeface="Arial" pitchFamily="34" charset="0"/>
              </a:rPr>
              <a:t>return b;</a:t>
            </a:r>
            <a:r>
              <a:rPr lang="en-US" altLang="zh-CN" sz="1000">
                <a:latin typeface="Arial" pitchFamily="34" charset="0"/>
                <a:cs typeface="Arial" pitchFamily="34" charset="0"/>
              </a:rPr>
              <a:t>}</a:t>
            </a:r>
          </a:p>
        </p:txBody>
      </p:sp>
    </p:spTree>
    <p:extLst>
      <p:ext uri="{BB962C8B-B14F-4D97-AF65-F5344CB8AC3E}">
        <p14:creationId xmlns:p14="http://schemas.microsoft.com/office/powerpoint/2010/main" val="13746938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21965" y="1152103"/>
            <a:ext cx="8496944" cy="3939540"/>
          </a:xfrm>
          <a:prstGeom prst="rect">
            <a:avLst/>
          </a:prstGeom>
          <a:solidFill>
            <a:schemeClr val="bg1">
              <a:lumMod val="95000"/>
            </a:schemeClr>
          </a:solidFill>
        </p:spPr>
        <p:txBody>
          <a:bodyPr wrap="square" rtlCol="0">
            <a:spAutoFit/>
          </a:bodyPr>
          <a:lstStyle/>
          <a:p>
            <a:endParaRPr lang="en-US" altLang="zh-CN"/>
          </a:p>
          <a:p>
            <a:endParaRPr lang="en-US" altLang="zh-CN"/>
          </a:p>
          <a:p>
            <a:endParaRPr lang="en-US" altLang="zh-CN"/>
          </a:p>
          <a:p>
            <a:endParaRPr lang="en-US" altLang="zh-CN"/>
          </a:p>
          <a:p>
            <a:endParaRPr lang="en-US" altLang="zh-CN"/>
          </a:p>
          <a:p>
            <a:endParaRPr lang="en-US" altLang="zh-CN"/>
          </a:p>
          <a:p>
            <a:endParaRPr lang="en-US" altLang="zh-CN"/>
          </a:p>
          <a:p>
            <a:endParaRPr lang="en-US" altLang="zh-CN"/>
          </a:p>
          <a:p>
            <a:endParaRPr lang="en-US" altLang="zh-CN"/>
          </a:p>
          <a:p>
            <a:endParaRPr lang="en-US" altLang="zh-CN"/>
          </a:p>
          <a:p>
            <a:r>
              <a:rPr lang="zh-CN" altLang="en-US" sz="2800" b="1"/>
              <a:t>数据结构和算法</a:t>
            </a:r>
            <a:endParaRPr lang="en-US" altLang="zh-CN" sz="2800" b="1"/>
          </a:p>
          <a:p>
            <a:r>
              <a:rPr lang="en-US" altLang="zh-CN" sz="2400" b="1">
                <a:solidFill>
                  <a:schemeClr val="bg1">
                    <a:lumMod val="65000"/>
                  </a:schemeClr>
                </a:solidFill>
              </a:rPr>
              <a:t>--</a:t>
            </a:r>
            <a:r>
              <a:rPr lang="zh-CN" altLang="en-US" sz="2400" b="1">
                <a:solidFill>
                  <a:schemeClr val="bg1">
                    <a:lumMod val="65000"/>
                  </a:schemeClr>
                </a:solidFill>
              </a:rPr>
              <a:t>稀疏数组和队列</a:t>
            </a:r>
            <a:endParaRPr lang="en-US" altLang="zh-CN" sz="2400" b="1">
              <a:solidFill>
                <a:schemeClr val="bg1">
                  <a:lumMod val="65000"/>
                </a:schemeClr>
              </a:solidFill>
            </a:endParaRPr>
          </a:p>
          <a:p>
            <a:endParaRPr lang="zh-CN" altLang="en-US"/>
          </a:p>
        </p:txBody>
      </p:sp>
    </p:spTree>
    <p:extLst>
      <p:ext uri="{BB962C8B-B14F-4D97-AF65-F5344CB8AC3E}">
        <p14:creationId xmlns:p14="http://schemas.microsoft.com/office/powerpoint/2010/main" val="2077473579"/>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赫夫曼编码</a:t>
            </a:r>
            <a:endParaRPr lang="en-US" altLang="zh-CN" sz="2200" b="1"/>
          </a:p>
        </p:txBody>
      </p:sp>
      <p:sp>
        <p:nvSpPr>
          <p:cNvPr id="2" name="TextBox 1"/>
          <p:cNvSpPr txBox="1"/>
          <p:nvPr/>
        </p:nvSpPr>
        <p:spPr>
          <a:xfrm>
            <a:off x="665981" y="1224111"/>
            <a:ext cx="8568952" cy="2339102"/>
          </a:xfrm>
          <a:prstGeom prst="rect">
            <a:avLst/>
          </a:prstGeom>
          <a:noFill/>
        </p:spPr>
        <p:txBody>
          <a:bodyPr wrap="square" rtlCol="0">
            <a:spAutoFit/>
          </a:bodyPr>
          <a:lstStyle/>
          <a:p>
            <a:r>
              <a:rPr lang="zh-CN" altLang="en-US" sz="2000" b="1">
                <a:solidFill>
                  <a:srgbClr val="0070C0"/>
                </a:solidFill>
              </a:rPr>
              <a:t>最佳实践</a:t>
            </a:r>
            <a:r>
              <a:rPr lang="en-US" altLang="zh-CN" sz="2000" b="1">
                <a:solidFill>
                  <a:srgbClr val="0070C0"/>
                </a:solidFill>
              </a:rPr>
              <a:t>-</a:t>
            </a:r>
            <a:r>
              <a:rPr lang="zh-CN" altLang="en-US" sz="2000" b="1">
                <a:solidFill>
                  <a:srgbClr val="0070C0"/>
                </a:solidFill>
              </a:rPr>
              <a:t>文件压缩</a:t>
            </a:r>
            <a:endParaRPr lang="en-US" altLang="zh-CN"/>
          </a:p>
          <a:p>
            <a:br>
              <a:rPr kumimoji="1" lang="en-US" altLang="zh-CN"/>
            </a:br>
            <a:r>
              <a:rPr kumimoji="1" lang="zh-CN" altLang="en-US"/>
              <a:t>我们学习了通过赫夫曼编码对一个字符串进行编码和解码</a:t>
            </a:r>
            <a:r>
              <a:rPr kumimoji="1" lang="en-US" altLang="zh-CN"/>
              <a:t>, </a:t>
            </a:r>
            <a:r>
              <a:rPr kumimoji="1" lang="zh-CN" altLang="en-US"/>
              <a:t>下面我们来完成对文件的压缩和解压， 具体要求：给你一个图片文件，要求对其进行无损压缩</a:t>
            </a:r>
            <a:r>
              <a:rPr kumimoji="1" lang="en-US" altLang="zh-CN"/>
              <a:t>, </a:t>
            </a:r>
            <a:r>
              <a:rPr kumimoji="1" lang="zh-CN" altLang="en-US"/>
              <a:t>看看压缩效果如何。</a:t>
            </a:r>
            <a:endParaRPr kumimoji="1" lang="en-US" altLang="zh-CN">
              <a:latin typeface="Arial" pitchFamily="34" charset="0"/>
              <a:cs typeface="Arial" pitchFamily="34" charset="0"/>
            </a:endParaRPr>
          </a:p>
          <a:p>
            <a:r>
              <a:rPr kumimoji="1" lang="zh-CN" altLang="en-US" b="1">
                <a:latin typeface="Arial" pitchFamily="34" charset="0"/>
                <a:cs typeface="Arial" pitchFamily="34" charset="0"/>
              </a:rPr>
              <a:t>思路</a:t>
            </a:r>
            <a:r>
              <a:rPr kumimoji="1" lang="zh-CN" altLang="en-US">
                <a:latin typeface="Arial" pitchFamily="34" charset="0"/>
                <a:cs typeface="Arial" pitchFamily="34" charset="0"/>
              </a:rPr>
              <a:t>：读取文件</a:t>
            </a:r>
            <a:r>
              <a:rPr kumimoji="1" lang="en-US" altLang="zh-CN">
                <a:latin typeface="Arial" pitchFamily="34" charset="0"/>
                <a:cs typeface="Arial" pitchFamily="34" charset="0"/>
              </a:rPr>
              <a:t>-&gt; </a:t>
            </a:r>
            <a:r>
              <a:rPr kumimoji="1" lang="zh-CN" altLang="en-US">
                <a:latin typeface="Arial" pitchFamily="34" charset="0"/>
                <a:cs typeface="Arial" pitchFamily="34" charset="0"/>
              </a:rPr>
              <a:t>得到赫夫曼编码表 </a:t>
            </a:r>
            <a:r>
              <a:rPr kumimoji="1" lang="en-US" altLang="zh-CN">
                <a:latin typeface="Arial" pitchFamily="34" charset="0"/>
                <a:cs typeface="Arial" pitchFamily="34" charset="0"/>
              </a:rPr>
              <a:t>-&gt; </a:t>
            </a:r>
            <a:r>
              <a:rPr kumimoji="1" lang="zh-CN" altLang="en-US">
                <a:latin typeface="Arial" pitchFamily="34" charset="0"/>
                <a:cs typeface="Arial" pitchFamily="34" charset="0"/>
              </a:rPr>
              <a:t>完成压缩</a:t>
            </a:r>
            <a:endParaRPr kumimoji="1" lang="en-US" altLang="zh-CN">
              <a:latin typeface="Arial" pitchFamily="34" charset="0"/>
              <a:cs typeface="Arial" pitchFamily="34" charset="0"/>
            </a:endParaRPr>
          </a:p>
          <a:p>
            <a:endParaRPr kumimoji="1" lang="en-US" altLang="zh-CN" b="1">
              <a:latin typeface="Arial" pitchFamily="34" charset="0"/>
              <a:cs typeface="Arial" pitchFamily="34" charset="0"/>
            </a:endParaRPr>
          </a:p>
          <a:p>
            <a:r>
              <a:rPr kumimoji="1" lang="zh-CN" altLang="en-US" b="1">
                <a:latin typeface="Arial" pitchFamily="34" charset="0"/>
                <a:cs typeface="Arial" pitchFamily="34" charset="0"/>
              </a:rPr>
              <a:t>代码实现</a:t>
            </a:r>
            <a:r>
              <a:rPr kumimoji="1" lang="zh-CN" altLang="en-US">
                <a:latin typeface="Arial" pitchFamily="34" charset="0"/>
                <a:cs typeface="Arial" pitchFamily="34" charset="0"/>
              </a:rPr>
              <a:t>：</a:t>
            </a:r>
            <a:endParaRPr kumimoji="1" lang="en-US" altLang="zh-CN"/>
          </a:p>
        </p:txBody>
      </p:sp>
      <p:sp>
        <p:nvSpPr>
          <p:cNvPr id="5" name="TextBox 4"/>
          <p:cNvSpPr txBox="1"/>
          <p:nvPr/>
        </p:nvSpPr>
        <p:spPr>
          <a:xfrm>
            <a:off x="809997" y="4680495"/>
            <a:ext cx="649537" cy="584775"/>
          </a:xfrm>
          <a:prstGeom prst="rect">
            <a:avLst/>
          </a:prstGeom>
          <a:noFill/>
        </p:spPr>
        <p:txBody>
          <a:bodyPr wrap="none" rtlCol="0">
            <a:spAutoFit/>
          </a:bodyPr>
          <a:lstStyle/>
          <a:p>
            <a:r>
              <a:rPr lang="en-US" altLang="zh-CN" sz="100" b="1"/>
              <a:t>public static void zipFile(String srcFile,String dstFile)  {</a:t>
            </a:r>
          </a:p>
          <a:p>
            <a:r>
              <a:rPr lang="en-US" altLang="zh-CN" sz="100"/>
              <a:t>//</a:t>
            </a:r>
            <a:r>
              <a:rPr lang="zh-CN" altLang="en-US" sz="100"/>
              <a:t>输出流</a:t>
            </a:r>
          </a:p>
          <a:p>
            <a:r>
              <a:rPr lang="en-US" altLang="zh-CN" sz="100"/>
              <a:t>OutputStream os = </a:t>
            </a:r>
            <a:r>
              <a:rPr lang="en-US" altLang="zh-CN" sz="100" b="1"/>
              <a:t>null;</a:t>
            </a:r>
          </a:p>
          <a:p>
            <a:r>
              <a:rPr lang="en-US" altLang="zh-CN" sz="100"/>
              <a:t>ObjectOutputStream oos = </a:t>
            </a:r>
            <a:r>
              <a:rPr lang="en-US" altLang="zh-CN" sz="100" b="1"/>
              <a:t>null;</a:t>
            </a:r>
          </a:p>
          <a:p>
            <a:r>
              <a:rPr lang="en-US" altLang="zh-CN" sz="100" b="1"/>
              <a:t>try {</a:t>
            </a:r>
          </a:p>
          <a:p>
            <a:r>
              <a:rPr lang="en-US" altLang="zh-CN" sz="100"/>
              <a:t>//</a:t>
            </a:r>
            <a:r>
              <a:rPr lang="zh-CN" altLang="en-US" sz="100"/>
              <a:t>创建一个文件输入流</a:t>
            </a:r>
          </a:p>
          <a:p>
            <a:r>
              <a:rPr lang="en-US" altLang="zh-CN" sz="100"/>
              <a:t>InputStream is = </a:t>
            </a:r>
            <a:r>
              <a:rPr lang="en-US" altLang="zh-CN" sz="100" b="1"/>
              <a:t>new FileInputStream(srcFile);</a:t>
            </a:r>
          </a:p>
          <a:p>
            <a:r>
              <a:rPr lang="en-US" altLang="zh-CN" sz="100"/>
              <a:t>//</a:t>
            </a:r>
            <a:r>
              <a:rPr lang="zh-CN" altLang="en-US" sz="100"/>
              <a:t>创建一个和源文件文件大小一样的</a:t>
            </a:r>
            <a:r>
              <a:rPr lang="en-US" altLang="zh-CN" sz="100"/>
              <a:t>byte</a:t>
            </a:r>
            <a:r>
              <a:rPr lang="zh-CN" altLang="en-US" sz="100"/>
              <a:t>数组</a:t>
            </a:r>
          </a:p>
          <a:p>
            <a:r>
              <a:rPr lang="en-US" altLang="zh-CN" sz="100" b="1"/>
              <a:t>byte[] b = new byte[is.available()];</a:t>
            </a:r>
          </a:p>
          <a:p>
            <a:r>
              <a:rPr lang="en-US" altLang="zh-CN" sz="100"/>
              <a:t>//</a:t>
            </a:r>
            <a:r>
              <a:rPr lang="zh-CN" altLang="en-US" sz="100"/>
              <a:t>读取文件内容</a:t>
            </a:r>
          </a:p>
          <a:p>
            <a:r>
              <a:rPr lang="en-US" altLang="zh-CN" sz="100"/>
              <a:t>is.read(b);</a:t>
            </a:r>
          </a:p>
          <a:p>
            <a:r>
              <a:rPr lang="en-US" altLang="zh-CN" sz="100"/>
              <a:t>is.close();</a:t>
            </a:r>
          </a:p>
          <a:p>
            <a:r>
              <a:rPr lang="en-US" altLang="zh-CN" sz="100"/>
              <a:t>//</a:t>
            </a:r>
            <a:r>
              <a:rPr lang="zh-CN" altLang="en-US" sz="100"/>
              <a:t>使用赫夫曼编码进行编码</a:t>
            </a:r>
          </a:p>
          <a:p>
            <a:r>
              <a:rPr lang="en-US" altLang="zh-CN" sz="100" b="1"/>
              <a:t>byte[] huffmanBytes = </a:t>
            </a:r>
            <a:r>
              <a:rPr lang="en-US" altLang="zh-CN" sz="100" b="1" i="1"/>
              <a:t>huffmanZip(b);</a:t>
            </a:r>
          </a:p>
          <a:p>
            <a:r>
              <a:rPr lang="en-US" altLang="zh-CN" sz="100"/>
              <a:t>//</a:t>
            </a:r>
            <a:r>
              <a:rPr lang="zh-CN" altLang="en-US" sz="100"/>
              <a:t>创建一个文件输出流</a:t>
            </a:r>
            <a:r>
              <a:rPr lang="en-US" altLang="zh-CN" sz="100"/>
              <a:t>, </a:t>
            </a:r>
            <a:r>
              <a:rPr lang="zh-CN" altLang="en-US" sz="100"/>
              <a:t>存放压缩文件</a:t>
            </a:r>
          </a:p>
          <a:p>
            <a:r>
              <a:rPr lang="en-US" altLang="zh-CN" sz="100"/>
              <a:t>os = </a:t>
            </a:r>
            <a:r>
              <a:rPr lang="en-US" altLang="zh-CN" sz="100" b="1"/>
              <a:t>new FileOutputStream(dstFile);</a:t>
            </a:r>
          </a:p>
          <a:p>
            <a:r>
              <a:rPr lang="en-US" altLang="zh-CN" sz="100"/>
              <a:t>//</a:t>
            </a:r>
            <a:r>
              <a:rPr lang="zh-CN" altLang="en-US" sz="100"/>
              <a:t>创建一个和文件输出流关联的</a:t>
            </a:r>
            <a:r>
              <a:rPr lang="en-US" altLang="zh-CN" sz="100"/>
              <a:t>ObjectOutputStream</a:t>
            </a:r>
          </a:p>
          <a:p>
            <a:r>
              <a:rPr lang="en-US" altLang="zh-CN" sz="100"/>
              <a:t>oos = </a:t>
            </a:r>
            <a:r>
              <a:rPr lang="en-US" altLang="zh-CN" sz="100" b="1"/>
              <a:t>new ObjectOutputStream(os);</a:t>
            </a:r>
          </a:p>
          <a:p>
            <a:r>
              <a:rPr lang="en-US" altLang="zh-CN" sz="100"/>
              <a:t>//</a:t>
            </a:r>
            <a:r>
              <a:rPr lang="zh-CN" altLang="en-US" sz="100"/>
              <a:t>把压缩后的</a:t>
            </a:r>
            <a:r>
              <a:rPr lang="en-US" altLang="zh-CN" sz="100"/>
              <a:t>byte</a:t>
            </a:r>
            <a:r>
              <a:rPr lang="zh-CN" altLang="en-US" sz="100"/>
              <a:t>数组写入文件</a:t>
            </a:r>
            <a:r>
              <a:rPr lang="en-US" altLang="zh-CN" sz="100"/>
              <a:t>, </a:t>
            </a:r>
            <a:r>
              <a:rPr lang="zh-CN" altLang="en-US" sz="100"/>
              <a:t>效率不是很好，但是这里是演示压缩而已</a:t>
            </a:r>
          </a:p>
          <a:p>
            <a:r>
              <a:rPr lang="en-US" altLang="zh-CN" sz="100"/>
              <a:t>oos.writeObject(huffmanBytes);</a:t>
            </a:r>
          </a:p>
          <a:p>
            <a:r>
              <a:rPr lang="en-US" altLang="zh-CN" sz="100"/>
              <a:t>//</a:t>
            </a:r>
            <a:r>
              <a:rPr lang="zh-CN" altLang="en-US" sz="100"/>
              <a:t>把赫夫曼编码表写入文件</a:t>
            </a:r>
            <a:r>
              <a:rPr lang="en-US" altLang="zh-CN" sz="100"/>
              <a:t>, </a:t>
            </a:r>
            <a:r>
              <a:rPr lang="zh-CN" altLang="en-US" sz="100"/>
              <a:t>这个部分不是文件本身的部分，是为了将来解压准备的</a:t>
            </a:r>
          </a:p>
          <a:p>
            <a:r>
              <a:rPr lang="en-US" altLang="zh-CN" sz="100"/>
              <a:t>//</a:t>
            </a:r>
            <a:r>
              <a:rPr lang="zh-CN" altLang="en-US" sz="100"/>
              <a:t>如果不保存 该文件对应的赫夫曼编码表，将来无法解压文件</a:t>
            </a:r>
            <a:r>
              <a:rPr lang="en-US" altLang="zh-CN" sz="100"/>
              <a:t>(</a:t>
            </a:r>
            <a:r>
              <a:rPr lang="zh-CN" altLang="en-US" sz="100"/>
              <a:t>恢复文件</a:t>
            </a:r>
            <a:r>
              <a:rPr lang="en-US" altLang="zh-CN" sz="100"/>
              <a:t>)</a:t>
            </a:r>
          </a:p>
          <a:p>
            <a:r>
              <a:rPr lang="en-US" altLang="zh-CN" sz="100"/>
              <a:t>oos.writeObject(</a:t>
            </a:r>
            <a:r>
              <a:rPr lang="en-US" altLang="zh-CN" sz="100" i="1"/>
              <a:t>huffmanCodes);</a:t>
            </a:r>
          </a:p>
          <a:p>
            <a:r>
              <a:rPr lang="en-US" altLang="zh-CN" sz="100"/>
              <a:t>} </a:t>
            </a:r>
            <a:r>
              <a:rPr lang="en-US" altLang="zh-CN" sz="100" b="1"/>
              <a:t>catch (Exception e) {</a:t>
            </a:r>
          </a:p>
          <a:p>
            <a:r>
              <a:rPr lang="en-US" altLang="zh-CN" sz="100"/>
              <a:t>e.printStackTrace();</a:t>
            </a:r>
          </a:p>
          <a:p>
            <a:r>
              <a:rPr lang="en-US" altLang="zh-CN" sz="100"/>
              <a:t>} </a:t>
            </a:r>
            <a:r>
              <a:rPr lang="en-US" altLang="zh-CN" sz="100" b="1"/>
              <a:t>finally {</a:t>
            </a:r>
          </a:p>
          <a:p>
            <a:r>
              <a:rPr lang="en-US" altLang="zh-CN" sz="100" b="1"/>
              <a:t>try {</a:t>
            </a:r>
          </a:p>
          <a:p>
            <a:r>
              <a:rPr lang="en-US" altLang="zh-CN" sz="100"/>
              <a:t>oos.close();</a:t>
            </a:r>
          </a:p>
          <a:p>
            <a:r>
              <a:rPr lang="en-US" altLang="zh-CN" sz="100"/>
              <a:t>os.close();</a:t>
            </a:r>
          </a:p>
          <a:p>
            <a:r>
              <a:rPr lang="en-US" altLang="zh-CN" sz="100"/>
              <a:t>} </a:t>
            </a:r>
            <a:r>
              <a:rPr lang="en-US" altLang="zh-CN" sz="100" b="1"/>
              <a:t>catch (IOException e) {</a:t>
            </a:r>
          </a:p>
          <a:p>
            <a:r>
              <a:rPr lang="en-US" altLang="zh-CN" sz="100"/>
              <a:t>e.printStackTrace();</a:t>
            </a:r>
          </a:p>
          <a:p>
            <a:r>
              <a:rPr lang="en-US" altLang="zh-CN" sz="100"/>
              <a:t>}}}</a:t>
            </a:r>
          </a:p>
        </p:txBody>
      </p:sp>
      <p:sp>
        <p:nvSpPr>
          <p:cNvPr id="6" name="TextBox 5"/>
          <p:cNvSpPr txBox="1"/>
          <p:nvPr/>
        </p:nvSpPr>
        <p:spPr>
          <a:xfrm>
            <a:off x="1890117" y="3987997"/>
            <a:ext cx="2943626" cy="1384995"/>
          </a:xfrm>
          <a:prstGeom prst="rect">
            <a:avLst/>
          </a:prstGeom>
          <a:noFill/>
        </p:spPr>
        <p:txBody>
          <a:bodyPr wrap="none" rtlCol="0">
            <a:spAutoFit/>
          </a:bodyPr>
          <a:lstStyle/>
          <a:p>
            <a:r>
              <a:rPr lang="en-US" altLang="zh-CN" sz="1400"/>
              <a:t>//main</a:t>
            </a:r>
            <a:r>
              <a:rPr lang="zh-CN" altLang="en-US" sz="1400"/>
              <a:t>方法测试</a:t>
            </a:r>
            <a:endParaRPr lang="en-US" altLang="zh-CN" sz="1400"/>
          </a:p>
          <a:p>
            <a:r>
              <a:rPr lang="en-US" altLang="zh-CN" sz="1400"/>
              <a:t>String src="d:/src.bmp";</a:t>
            </a:r>
          </a:p>
          <a:p>
            <a:r>
              <a:rPr lang="en-US" altLang="zh-CN" sz="1400"/>
              <a:t>String dst="d:/dst.zip";</a:t>
            </a:r>
          </a:p>
          <a:p>
            <a:endParaRPr lang="zh-CN" altLang="en-US" sz="1400"/>
          </a:p>
          <a:p>
            <a:r>
              <a:rPr lang="en-US" altLang="zh-CN" sz="1400" i="1"/>
              <a:t>zipFile(src, dst);</a:t>
            </a:r>
          </a:p>
          <a:p>
            <a:r>
              <a:rPr lang="en-US" altLang="zh-CN" sz="1400"/>
              <a:t>System.</a:t>
            </a:r>
            <a:r>
              <a:rPr lang="en-US" altLang="zh-CN" sz="1400" b="1" i="1"/>
              <a:t>out.println("</a:t>
            </a:r>
            <a:r>
              <a:rPr lang="zh-CN" altLang="en-US" sz="1400" b="1" i="1"/>
              <a:t>压缩文件</a:t>
            </a:r>
            <a:r>
              <a:rPr lang="en-US" altLang="zh-CN" sz="1400" b="1" i="1"/>
              <a:t>ok~~");</a:t>
            </a:r>
            <a:endParaRPr lang="zh-CN" altLang="en-US" sz="1400"/>
          </a:p>
        </p:txBody>
      </p:sp>
      <p:graphicFrame>
        <p:nvGraphicFramePr>
          <p:cNvPr id="8" name="对象 7"/>
          <p:cNvGraphicFramePr>
            <a:graphicFrameLocks noChangeAspect="1"/>
          </p:cNvGraphicFramePr>
          <p:nvPr>
            <p:extLst>
              <p:ext uri="{D42A27DB-BD31-4B8C-83A1-F6EECF244321}">
                <p14:modId xmlns:p14="http://schemas.microsoft.com/office/powerpoint/2010/main" val="4270878484"/>
              </p:ext>
            </p:extLst>
          </p:nvPr>
        </p:nvGraphicFramePr>
        <p:xfrm>
          <a:off x="7535755" y="4893415"/>
          <a:ext cx="1080120" cy="479577"/>
        </p:xfrm>
        <a:graphic>
          <a:graphicData uri="http://schemas.openxmlformats.org/presentationml/2006/ole">
            <mc:AlternateContent xmlns:mc="http://schemas.openxmlformats.org/markup-compatibility/2006">
              <mc:Choice xmlns:v="urn:schemas-microsoft-com:vml" Requires="v">
                <p:oleObj spid="_x0000_s71802" name="包装程序外壳对象" showAsIcon="1" r:id="rId4" imgW="1601640" imgH="711360" progId="Package">
                  <p:embed/>
                </p:oleObj>
              </mc:Choice>
              <mc:Fallback>
                <p:oleObj name="包装程序外壳对象" showAsIcon="1" r:id="rId4" imgW="1601640" imgH="711360" progId="Package">
                  <p:embed/>
                  <p:pic>
                    <p:nvPicPr>
                      <p:cNvPr id="0" name=""/>
                      <p:cNvPicPr/>
                      <p:nvPr/>
                    </p:nvPicPr>
                    <p:blipFill>
                      <a:blip r:embed="rId5"/>
                      <a:stretch>
                        <a:fillRect/>
                      </a:stretch>
                    </p:blipFill>
                    <p:spPr>
                      <a:xfrm>
                        <a:off x="7535755" y="4893415"/>
                        <a:ext cx="1080120" cy="479577"/>
                      </a:xfrm>
                      <a:prstGeom prst="rect">
                        <a:avLst/>
                      </a:prstGeom>
                    </p:spPr>
                  </p:pic>
                </p:oleObj>
              </mc:Fallback>
            </mc:AlternateContent>
          </a:graphicData>
        </a:graphic>
      </p:graphicFrame>
    </p:spTree>
    <p:extLst>
      <p:ext uri="{BB962C8B-B14F-4D97-AF65-F5344CB8AC3E}">
        <p14:creationId xmlns:p14="http://schemas.microsoft.com/office/powerpoint/2010/main" val="482947037"/>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赫夫曼编码</a:t>
            </a:r>
            <a:endParaRPr lang="en-US" altLang="zh-CN" sz="2200" b="1"/>
          </a:p>
        </p:txBody>
      </p:sp>
      <p:sp>
        <p:nvSpPr>
          <p:cNvPr id="2" name="TextBox 1"/>
          <p:cNvSpPr txBox="1"/>
          <p:nvPr/>
        </p:nvSpPr>
        <p:spPr>
          <a:xfrm>
            <a:off x="665981" y="1224111"/>
            <a:ext cx="8568952" cy="1785104"/>
          </a:xfrm>
          <a:prstGeom prst="rect">
            <a:avLst/>
          </a:prstGeom>
          <a:noFill/>
        </p:spPr>
        <p:txBody>
          <a:bodyPr wrap="square" rtlCol="0">
            <a:spAutoFit/>
          </a:bodyPr>
          <a:lstStyle/>
          <a:p>
            <a:r>
              <a:rPr lang="zh-CN" altLang="en-US" sz="2000" b="1">
                <a:solidFill>
                  <a:srgbClr val="0070C0"/>
                </a:solidFill>
              </a:rPr>
              <a:t>最佳实践</a:t>
            </a:r>
            <a:r>
              <a:rPr lang="en-US" altLang="zh-CN" sz="2000" b="1">
                <a:solidFill>
                  <a:srgbClr val="0070C0"/>
                </a:solidFill>
              </a:rPr>
              <a:t>-</a:t>
            </a:r>
            <a:r>
              <a:rPr lang="zh-CN" altLang="en-US" sz="2000" b="1">
                <a:solidFill>
                  <a:srgbClr val="0070C0"/>
                </a:solidFill>
              </a:rPr>
              <a:t>文件解压</a:t>
            </a:r>
            <a:r>
              <a:rPr lang="en-US" altLang="zh-CN" sz="2000" b="1">
                <a:solidFill>
                  <a:srgbClr val="0070C0"/>
                </a:solidFill>
              </a:rPr>
              <a:t>(</a:t>
            </a:r>
            <a:r>
              <a:rPr lang="zh-CN" altLang="en-US" sz="2000" b="1">
                <a:solidFill>
                  <a:srgbClr val="0070C0"/>
                </a:solidFill>
              </a:rPr>
              <a:t>文件恢复</a:t>
            </a:r>
            <a:r>
              <a:rPr lang="en-US" altLang="zh-CN" sz="2000" b="1">
                <a:solidFill>
                  <a:srgbClr val="0070C0"/>
                </a:solidFill>
              </a:rPr>
              <a:t>)</a:t>
            </a:r>
            <a:endParaRPr lang="en-US" altLang="zh-CN"/>
          </a:p>
          <a:p>
            <a:br>
              <a:rPr kumimoji="1" lang="en-US" altLang="zh-CN"/>
            </a:br>
            <a:r>
              <a:rPr kumimoji="1" lang="zh-CN" altLang="en-US"/>
              <a:t>具体要求：将前面压缩的文件，重新恢复成原来的文件。</a:t>
            </a:r>
            <a:endParaRPr kumimoji="1" lang="en-US" altLang="zh-CN">
              <a:latin typeface="Arial" pitchFamily="34" charset="0"/>
              <a:cs typeface="Arial" pitchFamily="34" charset="0"/>
            </a:endParaRPr>
          </a:p>
          <a:p>
            <a:r>
              <a:rPr kumimoji="1" lang="zh-CN" altLang="en-US" b="1">
                <a:latin typeface="Arial" pitchFamily="34" charset="0"/>
                <a:cs typeface="Arial" pitchFamily="34" charset="0"/>
              </a:rPr>
              <a:t>思路</a:t>
            </a:r>
            <a:r>
              <a:rPr kumimoji="1" lang="zh-CN" altLang="en-US">
                <a:latin typeface="Arial" pitchFamily="34" charset="0"/>
                <a:cs typeface="Arial" pitchFamily="34" charset="0"/>
              </a:rPr>
              <a:t>：读取压缩文件</a:t>
            </a:r>
            <a:r>
              <a:rPr kumimoji="1" lang="en-US" altLang="zh-CN">
                <a:latin typeface="Arial" pitchFamily="34" charset="0"/>
                <a:cs typeface="Arial" pitchFamily="34" charset="0"/>
              </a:rPr>
              <a:t>(</a:t>
            </a:r>
            <a:r>
              <a:rPr kumimoji="1" lang="zh-CN" altLang="en-US">
                <a:latin typeface="Arial" pitchFamily="34" charset="0"/>
                <a:cs typeface="Arial" pitchFamily="34" charset="0"/>
              </a:rPr>
              <a:t>数据和赫夫曼编码表</a:t>
            </a:r>
            <a:r>
              <a:rPr kumimoji="1" lang="en-US" altLang="zh-CN">
                <a:latin typeface="Arial" pitchFamily="34" charset="0"/>
                <a:cs typeface="Arial" pitchFamily="34" charset="0"/>
              </a:rPr>
              <a:t>)-&gt; </a:t>
            </a:r>
            <a:r>
              <a:rPr kumimoji="1" lang="zh-CN" altLang="en-US">
                <a:latin typeface="Arial" pitchFamily="34" charset="0"/>
                <a:cs typeface="Arial" pitchFamily="34" charset="0"/>
              </a:rPr>
              <a:t>完成解压</a:t>
            </a:r>
            <a:r>
              <a:rPr kumimoji="1" lang="en-US" altLang="zh-CN">
                <a:latin typeface="Arial" pitchFamily="34" charset="0"/>
                <a:cs typeface="Arial" pitchFamily="34" charset="0"/>
              </a:rPr>
              <a:t>(</a:t>
            </a:r>
            <a:r>
              <a:rPr kumimoji="1" lang="zh-CN" altLang="en-US">
                <a:latin typeface="Arial" pitchFamily="34" charset="0"/>
                <a:cs typeface="Arial" pitchFamily="34" charset="0"/>
              </a:rPr>
              <a:t>文件恢复</a:t>
            </a:r>
            <a:r>
              <a:rPr kumimoji="1" lang="en-US" altLang="zh-CN">
                <a:latin typeface="Arial" pitchFamily="34" charset="0"/>
                <a:cs typeface="Arial" pitchFamily="34" charset="0"/>
              </a:rPr>
              <a:t>)</a:t>
            </a:r>
          </a:p>
          <a:p>
            <a:endParaRPr kumimoji="1" lang="en-US" altLang="zh-CN" b="1">
              <a:latin typeface="Arial" pitchFamily="34" charset="0"/>
              <a:cs typeface="Arial" pitchFamily="34" charset="0"/>
            </a:endParaRPr>
          </a:p>
          <a:p>
            <a:r>
              <a:rPr kumimoji="1" lang="zh-CN" altLang="en-US" b="1">
                <a:latin typeface="Arial" pitchFamily="34" charset="0"/>
                <a:cs typeface="Arial" pitchFamily="34" charset="0"/>
              </a:rPr>
              <a:t>代码实现</a:t>
            </a:r>
            <a:r>
              <a:rPr kumimoji="1" lang="zh-CN" altLang="en-US">
                <a:latin typeface="Arial" pitchFamily="34" charset="0"/>
                <a:cs typeface="Arial" pitchFamily="34" charset="0"/>
              </a:rPr>
              <a:t>：</a:t>
            </a:r>
            <a:endParaRPr kumimoji="1" lang="en-US" altLang="zh-CN"/>
          </a:p>
        </p:txBody>
      </p:sp>
      <p:sp>
        <p:nvSpPr>
          <p:cNvPr id="3" name="TextBox 2"/>
          <p:cNvSpPr txBox="1"/>
          <p:nvPr/>
        </p:nvSpPr>
        <p:spPr>
          <a:xfrm>
            <a:off x="882005" y="4276323"/>
            <a:ext cx="896399" cy="1107996"/>
          </a:xfrm>
          <a:prstGeom prst="rect">
            <a:avLst/>
          </a:prstGeom>
          <a:noFill/>
        </p:spPr>
        <p:txBody>
          <a:bodyPr wrap="none" rtlCol="0">
            <a:spAutoFit/>
          </a:bodyPr>
          <a:lstStyle/>
          <a:p>
            <a:r>
              <a:rPr lang="en-US" altLang="zh-CN" sz="200" b="1"/>
              <a:t>public static void unZipFile(String zipFile,String dstFile) {</a:t>
            </a:r>
          </a:p>
          <a:p>
            <a:r>
              <a:rPr lang="en-US" altLang="zh-CN" sz="200"/>
              <a:t>System.</a:t>
            </a:r>
            <a:r>
              <a:rPr lang="en-US" altLang="zh-CN" sz="200" b="1" i="1"/>
              <a:t>out.println("</a:t>
            </a:r>
            <a:r>
              <a:rPr lang="zh-CN" altLang="en-US" sz="200" b="1" i="1"/>
              <a:t>解压文件</a:t>
            </a:r>
            <a:r>
              <a:rPr lang="en-US" altLang="zh-CN" sz="200" b="1" i="1"/>
              <a:t>~~");</a:t>
            </a:r>
          </a:p>
          <a:p>
            <a:r>
              <a:rPr lang="en-US" altLang="zh-CN" sz="200"/>
              <a:t>//</a:t>
            </a:r>
            <a:r>
              <a:rPr lang="zh-CN" altLang="en-US" sz="200"/>
              <a:t>创建一个输入流</a:t>
            </a:r>
          </a:p>
          <a:p>
            <a:r>
              <a:rPr lang="en-US" altLang="zh-CN" sz="200"/>
              <a:t>InputStream is = </a:t>
            </a:r>
            <a:r>
              <a:rPr lang="en-US" altLang="zh-CN" sz="200" b="1"/>
              <a:t>null;</a:t>
            </a:r>
          </a:p>
          <a:p>
            <a:r>
              <a:rPr lang="en-US" altLang="zh-CN" sz="200"/>
              <a:t>//</a:t>
            </a:r>
            <a:r>
              <a:rPr lang="zh-CN" altLang="en-US" sz="200"/>
              <a:t>因为写入是按对象输入流方式，恢复时，我们使用对象输出流</a:t>
            </a:r>
          </a:p>
          <a:p>
            <a:r>
              <a:rPr lang="en-US" altLang="zh-CN" sz="200"/>
              <a:t>ObjectInputStream ois = </a:t>
            </a:r>
            <a:r>
              <a:rPr lang="en-US" altLang="zh-CN" sz="200" b="1"/>
              <a:t>null;</a:t>
            </a:r>
          </a:p>
          <a:p>
            <a:r>
              <a:rPr lang="en-US" altLang="zh-CN" sz="200"/>
              <a:t>//</a:t>
            </a:r>
            <a:r>
              <a:rPr lang="zh-CN" altLang="en-US" sz="200"/>
              <a:t>创建一个输出流 </a:t>
            </a:r>
          </a:p>
          <a:p>
            <a:r>
              <a:rPr lang="en-US" altLang="zh-CN" sz="200"/>
              <a:t>OutputStream os = </a:t>
            </a:r>
            <a:r>
              <a:rPr lang="en-US" altLang="zh-CN" sz="200" b="1"/>
              <a:t>null;</a:t>
            </a:r>
          </a:p>
          <a:p>
            <a:r>
              <a:rPr lang="en-US" altLang="zh-CN" sz="200" b="1"/>
              <a:t>try {</a:t>
            </a:r>
          </a:p>
          <a:p>
            <a:r>
              <a:rPr lang="en-US" altLang="zh-CN" sz="200"/>
              <a:t>is = </a:t>
            </a:r>
            <a:r>
              <a:rPr lang="en-US" altLang="zh-CN" sz="200" b="1"/>
              <a:t>new FileInputStream(zipFile);</a:t>
            </a:r>
          </a:p>
          <a:p>
            <a:r>
              <a:rPr lang="en-US" altLang="zh-CN" sz="200"/>
              <a:t>ois = </a:t>
            </a:r>
            <a:r>
              <a:rPr lang="en-US" altLang="zh-CN" sz="200" b="1"/>
              <a:t>new ObjectInputStream(is);</a:t>
            </a:r>
          </a:p>
          <a:p>
            <a:r>
              <a:rPr lang="en-US" altLang="zh-CN" sz="200"/>
              <a:t>//</a:t>
            </a:r>
            <a:r>
              <a:rPr lang="zh-CN" altLang="en-US" sz="200"/>
              <a:t>读取</a:t>
            </a:r>
            <a:r>
              <a:rPr lang="en-US" altLang="zh-CN" sz="200"/>
              <a:t>byte</a:t>
            </a:r>
            <a:r>
              <a:rPr lang="zh-CN" altLang="en-US" sz="200"/>
              <a:t>数组</a:t>
            </a:r>
          </a:p>
          <a:p>
            <a:r>
              <a:rPr lang="en-US" altLang="zh-CN" sz="200" b="1"/>
              <a:t>byte[] b = (byte[]) ois.readObject();</a:t>
            </a:r>
          </a:p>
          <a:p>
            <a:r>
              <a:rPr lang="en-US" altLang="zh-CN" sz="200"/>
              <a:t>//</a:t>
            </a:r>
            <a:r>
              <a:rPr lang="zh-CN" altLang="en-US" sz="200"/>
              <a:t>读取赫夫曼编码表</a:t>
            </a:r>
          </a:p>
          <a:p>
            <a:r>
              <a:rPr lang="en-US" altLang="zh-CN" sz="200"/>
              <a:t>Map&lt;Byte, String&gt; codes = (Map&lt;Byte, String&gt;) ois.readObject();</a:t>
            </a:r>
          </a:p>
          <a:p>
            <a:r>
              <a:rPr lang="en-US" altLang="zh-CN" sz="200"/>
              <a:t>//</a:t>
            </a:r>
            <a:r>
              <a:rPr lang="zh-CN" altLang="en-US" sz="200"/>
              <a:t>解码</a:t>
            </a:r>
          </a:p>
          <a:p>
            <a:r>
              <a:rPr lang="en-US" altLang="zh-CN" sz="200" b="1"/>
              <a:t>byte[] bytes = </a:t>
            </a:r>
            <a:r>
              <a:rPr lang="en-US" altLang="zh-CN" sz="200" b="1" i="1"/>
              <a:t>decode(codes, b);</a:t>
            </a:r>
          </a:p>
          <a:p>
            <a:r>
              <a:rPr lang="en-US" altLang="zh-CN" sz="200"/>
              <a:t>os = </a:t>
            </a:r>
            <a:r>
              <a:rPr lang="en-US" altLang="zh-CN" sz="200" b="1"/>
              <a:t>new FileOutputStream(dstFile);</a:t>
            </a:r>
          </a:p>
          <a:p>
            <a:r>
              <a:rPr lang="en-US" altLang="zh-CN" sz="200"/>
              <a:t>//</a:t>
            </a:r>
            <a:r>
              <a:rPr lang="zh-CN" altLang="en-US" sz="200"/>
              <a:t>写出数据</a:t>
            </a:r>
          </a:p>
          <a:p>
            <a:r>
              <a:rPr lang="en-US" altLang="zh-CN" sz="200"/>
              <a:t>os.write(bytes);</a:t>
            </a:r>
          </a:p>
          <a:p>
            <a:r>
              <a:rPr lang="en-US" altLang="zh-CN" sz="200"/>
              <a:t>} </a:t>
            </a:r>
            <a:r>
              <a:rPr lang="en-US" altLang="zh-CN" sz="200" b="1"/>
              <a:t>catch (Exception e) {</a:t>
            </a:r>
          </a:p>
          <a:p>
            <a:r>
              <a:rPr lang="en-US" altLang="zh-CN" sz="200"/>
              <a:t>e.printStackTrace();</a:t>
            </a:r>
          </a:p>
          <a:p>
            <a:r>
              <a:rPr lang="en-US" altLang="zh-CN" sz="200"/>
              <a:t>} </a:t>
            </a:r>
            <a:r>
              <a:rPr lang="en-US" altLang="zh-CN" sz="200" b="1"/>
              <a:t>finally {</a:t>
            </a:r>
          </a:p>
          <a:p>
            <a:r>
              <a:rPr lang="en-US" altLang="zh-CN" sz="200" b="1"/>
              <a:t>try {</a:t>
            </a:r>
          </a:p>
          <a:p>
            <a:r>
              <a:rPr lang="en-US" altLang="zh-CN" sz="200"/>
              <a:t>ois.close();</a:t>
            </a:r>
          </a:p>
          <a:p>
            <a:r>
              <a:rPr lang="en-US" altLang="zh-CN" sz="200"/>
              <a:t>is.close();</a:t>
            </a:r>
          </a:p>
          <a:p>
            <a:r>
              <a:rPr lang="en-US" altLang="zh-CN" sz="200"/>
              <a:t>os.close();</a:t>
            </a:r>
          </a:p>
          <a:p>
            <a:r>
              <a:rPr lang="en-US" altLang="zh-CN" sz="200"/>
              <a:t>} </a:t>
            </a:r>
            <a:r>
              <a:rPr lang="en-US" altLang="zh-CN" sz="200" b="1"/>
              <a:t>catch (IOException e) {</a:t>
            </a:r>
          </a:p>
          <a:p>
            <a:r>
              <a:rPr lang="en-US" altLang="zh-CN" sz="200"/>
              <a:t>// </a:t>
            </a:r>
            <a:r>
              <a:rPr lang="en-US" altLang="zh-CN" sz="200" b="1"/>
              <a:t>TODO Auto-generated catch block</a:t>
            </a:r>
          </a:p>
          <a:p>
            <a:r>
              <a:rPr lang="en-US" altLang="zh-CN" sz="200"/>
              <a:t>e.printStackTrace();</a:t>
            </a:r>
          </a:p>
          <a:p>
            <a:r>
              <a:rPr lang="en-US" altLang="zh-CN" sz="200"/>
              <a:t>}</a:t>
            </a:r>
          </a:p>
          <a:p>
            <a:r>
              <a:rPr lang="en-US" altLang="zh-CN" sz="200"/>
              <a:t>}</a:t>
            </a:r>
          </a:p>
          <a:p>
            <a:r>
              <a:rPr lang="en-US" altLang="zh-CN" sz="200"/>
              <a:t>}</a:t>
            </a:r>
            <a:endParaRPr lang="zh-CN" altLang="en-US" sz="200"/>
          </a:p>
        </p:txBody>
      </p:sp>
      <p:sp>
        <p:nvSpPr>
          <p:cNvPr id="4" name="TextBox 3"/>
          <p:cNvSpPr txBox="1"/>
          <p:nvPr/>
        </p:nvSpPr>
        <p:spPr>
          <a:xfrm>
            <a:off x="2178149" y="3744391"/>
            <a:ext cx="3342966" cy="1569660"/>
          </a:xfrm>
          <a:prstGeom prst="rect">
            <a:avLst/>
          </a:prstGeom>
          <a:noFill/>
        </p:spPr>
        <p:txBody>
          <a:bodyPr wrap="none" rtlCol="0">
            <a:spAutoFit/>
          </a:bodyPr>
          <a:lstStyle/>
          <a:p>
            <a:r>
              <a:rPr lang="en-US" altLang="zh-CN" sz="1600"/>
              <a:t>//main</a:t>
            </a:r>
            <a:r>
              <a:rPr lang="zh-CN" altLang="en-US" sz="1600"/>
              <a:t>方法中</a:t>
            </a:r>
            <a:endParaRPr lang="en-US" altLang="zh-CN" sz="1600"/>
          </a:p>
          <a:p>
            <a:r>
              <a:rPr lang="en-US" altLang="zh-CN" sz="1600"/>
              <a:t>String zipFile="d:/dst.zip";</a:t>
            </a:r>
          </a:p>
          <a:p>
            <a:r>
              <a:rPr lang="en-US" altLang="zh-CN" sz="1600"/>
              <a:t>String dst="d:/src2.bmp";</a:t>
            </a:r>
          </a:p>
          <a:p>
            <a:endParaRPr lang="zh-CN" altLang="en-US" sz="1600"/>
          </a:p>
          <a:p>
            <a:r>
              <a:rPr lang="en-US" altLang="zh-CN" sz="1600" i="1"/>
              <a:t>unZipFile(zipFile, dst);</a:t>
            </a:r>
          </a:p>
          <a:p>
            <a:r>
              <a:rPr lang="en-US" altLang="zh-CN" sz="1600"/>
              <a:t>System.</a:t>
            </a:r>
            <a:r>
              <a:rPr lang="en-US" altLang="zh-CN" sz="1600" b="1" i="1"/>
              <a:t>out.println("</a:t>
            </a:r>
            <a:r>
              <a:rPr lang="zh-CN" altLang="en-US" sz="1600" b="1" i="1"/>
              <a:t>解压文件</a:t>
            </a:r>
            <a:r>
              <a:rPr lang="en-US" altLang="zh-CN" sz="1600" b="1" i="1"/>
              <a:t>ok~~");</a:t>
            </a:r>
            <a:endParaRPr lang="zh-CN" altLang="en-US" sz="1600"/>
          </a:p>
        </p:txBody>
      </p:sp>
      <p:graphicFrame>
        <p:nvGraphicFramePr>
          <p:cNvPr id="8" name="对象 7"/>
          <p:cNvGraphicFramePr>
            <a:graphicFrameLocks noChangeAspect="1"/>
          </p:cNvGraphicFramePr>
          <p:nvPr>
            <p:extLst>
              <p:ext uri="{D42A27DB-BD31-4B8C-83A1-F6EECF244321}">
                <p14:modId xmlns:p14="http://schemas.microsoft.com/office/powerpoint/2010/main" val="2547044059"/>
              </p:ext>
            </p:extLst>
          </p:nvPr>
        </p:nvGraphicFramePr>
        <p:xfrm>
          <a:off x="7563861" y="4859432"/>
          <a:ext cx="1023908" cy="454619"/>
        </p:xfrm>
        <a:graphic>
          <a:graphicData uri="http://schemas.openxmlformats.org/presentationml/2006/ole">
            <mc:AlternateContent xmlns:mc="http://schemas.openxmlformats.org/markup-compatibility/2006">
              <mc:Choice xmlns:v="urn:schemas-microsoft-com:vml" Requires="v">
                <p:oleObj spid="_x0000_s72826" name="包装程序外壳对象" showAsIcon="1" r:id="rId4" imgW="1601640" imgH="711360" progId="Package">
                  <p:embed/>
                </p:oleObj>
              </mc:Choice>
              <mc:Fallback>
                <p:oleObj name="包装程序外壳对象" showAsIcon="1" r:id="rId4" imgW="1601640" imgH="711360" progId="Package">
                  <p:embed/>
                  <p:pic>
                    <p:nvPicPr>
                      <p:cNvPr id="0" name=""/>
                      <p:cNvPicPr/>
                      <p:nvPr/>
                    </p:nvPicPr>
                    <p:blipFill>
                      <a:blip r:embed="rId5"/>
                      <a:stretch>
                        <a:fillRect/>
                      </a:stretch>
                    </p:blipFill>
                    <p:spPr>
                      <a:xfrm>
                        <a:off x="7563861" y="4859432"/>
                        <a:ext cx="1023908" cy="454619"/>
                      </a:xfrm>
                      <a:prstGeom prst="rect">
                        <a:avLst/>
                      </a:prstGeom>
                    </p:spPr>
                  </p:pic>
                </p:oleObj>
              </mc:Fallback>
            </mc:AlternateContent>
          </a:graphicData>
        </a:graphic>
      </p:graphicFrame>
    </p:spTree>
    <p:extLst>
      <p:ext uri="{BB962C8B-B14F-4D97-AF65-F5344CB8AC3E}">
        <p14:creationId xmlns:p14="http://schemas.microsoft.com/office/powerpoint/2010/main" val="429260216"/>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赫夫曼编码</a:t>
            </a:r>
            <a:endParaRPr lang="en-US" altLang="zh-CN" sz="2200" b="1"/>
          </a:p>
        </p:txBody>
      </p:sp>
      <p:sp>
        <p:nvSpPr>
          <p:cNvPr id="2" name="TextBox 1"/>
          <p:cNvSpPr txBox="1"/>
          <p:nvPr/>
        </p:nvSpPr>
        <p:spPr>
          <a:xfrm>
            <a:off x="665981" y="1224111"/>
            <a:ext cx="8568952" cy="2062103"/>
          </a:xfrm>
          <a:prstGeom prst="rect">
            <a:avLst/>
          </a:prstGeom>
          <a:noFill/>
        </p:spPr>
        <p:txBody>
          <a:bodyPr wrap="square" rtlCol="0">
            <a:spAutoFit/>
          </a:bodyPr>
          <a:lstStyle/>
          <a:p>
            <a:r>
              <a:rPr lang="zh-CN" altLang="en-US" sz="2000" b="1">
                <a:solidFill>
                  <a:srgbClr val="0070C0"/>
                </a:solidFill>
              </a:rPr>
              <a:t>赫夫曼编码压缩文件注意事项</a:t>
            </a:r>
            <a:endParaRPr lang="en-US" altLang="zh-CN"/>
          </a:p>
          <a:p>
            <a:endParaRPr kumimoji="1" lang="en-US" altLang="zh-CN"/>
          </a:p>
          <a:p>
            <a:pPr marL="342900" indent="-342900">
              <a:buAutoNum type="arabicParenR"/>
            </a:pPr>
            <a:r>
              <a:rPr kumimoji="1" lang="zh-CN" altLang="en-US"/>
              <a:t>如果文件本身就是经过压缩处理的，那么使用赫夫曼编码再压缩效率不会有明显变化</a:t>
            </a:r>
            <a:r>
              <a:rPr kumimoji="1" lang="en-US" altLang="zh-CN"/>
              <a:t>, </a:t>
            </a:r>
            <a:r>
              <a:rPr kumimoji="1" lang="zh-CN" altLang="en-US"/>
              <a:t>比如视频</a:t>
            </a:r>
            <a:r>
              <a:rPr kumimoji="1" lang="en-US" altLang="zh-CN"/>
              <a:t>,ppt </a:t>
            </a:r>
            <a:r>
              <a:rPr kumimoji="1" lang="zh-CN" altLang="en-US"/>
              <a:t>等等文件 </a:t>
            </a:r>
            <a:r>
              <a:rPr kumimoji="1" lang="en-US" altLang="zh-CN"/>
              <a:t> [</a:t>
            </a:r>
            <a:r>
              <a:rPr kumimoji="1" lang="zh-CN" altLang="en-US" sz="1200"/>
              <a:t>举例压一个 </a:t>
            </a:r>
            <a:r>
              <a:rPr kumimoji="1" lang="en-US" altLang="zh-CN" sz="1200"/>
              <a:t>.ppt</a:t>
            </a:r>
            <a:r>
              <a:rPr kumimoji="1" lang="en-US" altLang="zh-CN"/>
              <a:t>]</a:t>
            </a:r>
          </a:p>
          <a:p>
            <a:pPr marL="342900" indent="-342900">
              <a:buAutoNum type="arabicParenR"/>
            </a:pPr>
            <a:r>
              <a:rPr kumimoji="1" lang="zh-CN" altLang="en-US"/>
              <a:t>赫夫曼编码是按字节来处理的，因此可以处理所有的文件</a:t>
            </a:r>
            <a:r>
              <a:rPr kumimoji="1" lang="en-US" altLang="zh-CN"/>
              <a:t>(</a:t>
            </a:r>
            <a:r>
              <a:rPr kumimoji="1" lang="zh-CN" altLang="en-US"/>
              <a:t>二进制文件、文本文件</a:t>
            </a:r>
            <a:r>
              <a:rPr kumimoji="1" lang="en-US" altLang="zh-CN"/>
              <a:t>) [</a:t>
            </a:r>
            <a:r>
              <a:rPr kumimoji="1" lang="zh-CN" altLang="en-US" sz="1200"/>
              <a:t>举例压一个</a:t>
            </a:r>
            <a:r>
              <a:rPr kumimoji="1" lang="en-US" altLang="zh-CN" sz="1200"/>
              <a:t>.xml</a:t>
            </a:r>
            <a:r>
              <a:rPr kumimoji="1" lang="zh-CN" altLang="en-US" sz="1200"/>
              <a:t>文件</a:t>
            </a:r>
            <a:r>
              <a:rPr kumimoji="1" lang="en-US" altLang="zh-CN"/>
              <a:t>]</a:t>
            </a:r>
          </a:p>
          <a:p>
            <a:pPr marL="342900" indent="-342900">
              <a:buAutoNum type="arabicParenR"/>
            </a:pPr>
            <a:r>
              <a:rPr kumimoji="1" lang="zh-CN" altLang="en-US"/>
              <a:t>如果一个文件中的内容，重复的数据不多，压缩效果也不会很明显</a:t>
            </a:r>
            <a:r>
              <a:rPr kumimoji="1" lang="en-US" altLang="zh-CN"/>
              <a:t>. </a:t>
            </a:r>
            <a:endParaRPr kumimoji="1" lang="en-US" altLang="zh-CN" b="1">
              <a:latin typeface="Arial" pitchFamily="34" charset="0"/>
              <a:cs typeface="Arial" pitchFamily="34" charset="0"/>
            </a:endParaRPr>
          </a:p>
        </p:txBody>
      </p:sp>
    </p:spTree>
    <p:extLst>
      <p:ext uri="{BB962C8B-B14F-4D97-AF65-F5344CB8AC3E}">
        <p14:creationId xmlns:p14="http://schemas.microsoft.com/office/powerpoint/2010/main" val="4213583925"/>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二叉排序树</a:t>
            </a:r>
            <a:endParaRPr lang="en-US" altLang="zh-CN" sz="2200" b="1"/>
          </a:p>
        </p:txBody>
      </p:sp>
      <p:sp>
        <p:nvSpPr>
          <p:cNvPr id="2" name="TextBox 1"/>
          <p:cNvSpPr txBox="1"/>
          <p:nvPr/>
        </p:nvSpPr>
        <p:spPr>
          <a:xfrm>
            <a:off x="665981" y="1224111"/>
            <a:ext cx="8064896" cy="1508105"/>
          </a:xfrm>
          <a:prstGeom prst="rect">
            <a:avLst/>
          </a:prstGeom>
          <a:noFill/>
        </p:spPr>
        <p:txBody>
          <a:bodyPr wrap="square" rtlCol="0">
            <a:spAutoFit/>
          </a:bodyPr>
          <a:lstStyle/>
          <a:p>
            <a:r>
              <a:rPr lang="zh-CN" altLang="en-US" sz="2000" b="1">
                <a:solidFill>
                  <a:srgbClr val="0070C0"/>
                </a:solidFill>
              </a:rPr>
              <a:t>先看一个需求</a:t>
            </a:r>
            <a:endParaRPr lang="en-US" altLang="zh-CN"/>
          </a:p>
          <a:p>
            <a:endParaRPr lang="en-US" altLang="zh-CN"/>
          </a:p>
          <a:p>
            <a:r>
              <a:rPr lang="zh-CN" altLang="en-US"/>
              <a:t>给你一个数列 </a:t>
            </a:r>
            <a:r>
              <a:rPr lang="en-US" altLang="zh-CN"/>
              <a:t>(7, 3, 10, 12, 5, 1, 9)</a:t>
            </a:r>
            <a:r>
              <a:rPr lang="zh-CN" altLang="en-US"/>
              <a:t>，要求能够高效的完成对数据的查询和添加。</a:t>
            </a:r>
            <a:endParaRPr lang="en-US" altLang="zh-CN"/>
          </a:p>
          <a:p>
            <a:endParaRPr lang="en-US" altLang="zh-CN"/>
          </a:p>
          <a:p>
            <a:endParaRPr lang="en-US" altLang="zh-CN"/>
          </a:p>
        </p:txBody>
      </p:sp>
    </p:spTree>
    <p:extLst>
      <p:ext uri="{BB962C8B-B14F-4D97-AF65-F5344CB8AC3E}">
        <p14:creationId xmlns:p14="http://schemas.microsoft.com/office/powerpoint/2010/main" val="691365232"/>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二叉排序树</a:t>
            </a:r>
            <a:endParaRPr lang="en-US" altLang="zh-CN" sz="2200" b="1"/>
          </a:p>
        </p:txBody>
      </p:sp>
      <p:sp>
        <p:nvSpPr>
          <p:cNvPr id="2" name="TextBox 1"/>
          <p:cNvSpPr txBox="1"/>
          <p:nvPr/>
        </p:nvSpPr>
        <p:spPr>
          <a:xfrm>
            <a:off x="665981" y="1224111"/>
            <a:ext cx="8424936" cy="3724096"/>
          </a:xfrm>
          <a:prstGeom prst="rect">
            <a:avLst/>
          </a:prstGeom>
          <a:noFill/>
        </p:spPr>
        <p:txBody>
          <a:bodyPr wrap="square" rtlCol="0">
            <a:spAutoFit/>
          </a:bodyPr>
          <a:lstStyle/>
          <a:p>
            <a:r>
              <a:rPr lang="zh-CN" altLang="en-US" sz="2000" b="1">
                <a:solidFill>
                  <a:srgbClr val="0070C0"/>
                </a:solidFill>
              </a:rPr>
              <a:t>解决方案分析</a:t>
            </a:r>
            <a:endParaRPr lang="en-US" altLang="zh-CN" sz="2000" b="1">
              <a:solidFill>
                <a:srgbClr val="0070C0"/>
              </a:solidFill>
            </a:endParaRPr>
          </a:p>
          <a:p>
            <a:endParaRPr lang="en-US" altLang="zh-CN"/>
          </a:p>
          <a:p>
            <a:pPr marL="285750" indent="-285750">
              <a:buFont typeface="Wingdings" pitchFamily="2" charset="2"/>
              <a:buChar char="Ø"/>
            </a:pPr>
            <a:r>
              <a:rPr lang="zh-CN" altLang="en-US"/>
              <a:t>使用数组</a:t>
            </a:r>
            <a:endParaRPr lang="en-US" altLang="zh-CN"/>
          </a:p>
          <a:p>
            <a:pPr marL="342900" indent="-342900">
              <a:buAutoNum type="arabicParenR"/>
            </a:pPr>
            <a:r>
              <a:rPr lang="zh-CN" altLang="en-US"/>
              <a:t>数组未排序， 优点：直接在数组尾添加，速度快。 缺点：查找速度慢</a:t>
            </a:r>
            <a:r>
              <a:rPr lang="en-US" altLang="zh-CN"/>
              <a:t>. [</a:t>
            </a:r>
            <a:r>
              <a:rPr lang="zh-CN" altLang="en-US" sz="1100"/>
              <a:t>示意图</a:t>
            </a:r>
            <a:r>
              <a:rPr lang="en-US" altLang="zh-CN"/>
              <a:t>]</a:t>
            </a:r>
          </a:p>
          <a:p>
            <a:pPr marL="342900" indent="-342900">
              <a:buAutoNum type="arabicParenR"/>
            </a:pPr>
            <a:r>
              <a:rPr lang="zh-CN" altLang="en-US"/>
              <a:t>数组排序，优点：可以使用二分查找，查找速度快，缺点：为了保证数组有序，在添加新数据时，找到插入位置后，后面的数据需整体移动，速度慢。</a:t>
            </a:r>
            <a:r>
              <a:rPr lang="en-US" altLang="zh-CN"/>
              <a:t>[</a:t>
            </a:r>
            <a:r>
              <a:rPr lang="zh-CN" altLang="en-US" sz="1100"/>
              <a:t>示意图</a:t>
            </a:r>
            <a:r>
              <a:rPr lang="en-US" altLang="zh-CN"/>
              <a:t>]</a:t>
            </a:r>
          </a:p>
          <a:p>
            <a:endParaRPr lang="en-US" altLang="zh-CN"/>
          </a:p>
          <a:p>
            <a:pPr marL="285750" indent="-285750">
              <a:buFont typeface="Wingdings" pitchFamily="2" charset="2"/>
              <a:buChar char="Ø"/>
            </a:pPr>
            <a:r>
              <a:rPr lang="zh-CN" altLang="en-US"/>
              <a:t>使用链式存储</a:t>
            </a:r>
            <a:r>
              <a:rPr lang="en-US" altLang="zh-CN"/>
              <a:t>-</a:t>
            </a:r>
            <a:r>
              <a:rPr lang="zh-CN" altLang="en-US"/>
              <a:t>链表</a:t>
            </a:r>
            <a:br>
              <a:rPr lang="en-US" altLang="zh-CN"/>
            </a:br>
            <a:r>
              <a:rPr lang="zh-CN" altLang="en-US"/>
              <a:t>不管链表是否有序，查找速度都慢，添加数据速度比数组快，不需要数据整体移动。</a:t>
            </a:r>
            <a:r>
              <a:rPr lang="en-US" altLang="zh-CN"/>
              <a:t>[</a:t>
            </a:r>
            <a:r>
              <a:rPr lang="zh-CN" altLang="en-US" sz="1100"/>
              <a:t>示意图</a:t>
            </a:r>
            <a:r>
              <a:rPr lang="en-US" altLang="zh-CN"/>
              <a:t>]</a:t>
            </a:r>
          </a:p>
          <a:p>
            <a:pPr marL="285750" indent="-285750">
              <a:buFont typeface="Wingdings" pitchFamily="2" charset="2"/>
              <a:buChar char="Ø"/>
            </a:pPr>
            <a:endParaRPr lang="en-US" altLang="zh-CN"/>
          </a:p>
          <a:p>
            <a:pPr marL="285750" indent="-285750">
              <a:buFont typeface="Wingdings" pitchFamily="2" charset="2"/>
              <a:buChar char="Ø"/>
            </a:pPr>
            <a:r>
              <a:rPr lang="zh-CN" altLang="en-US"/>
              <a:t>使用二叉排序树</a:t>
            </a:r>
            <a:endParaRPr lang="en-US" altLang="zh-CN"/>
          </a:p>
          <a:p>
            <a:endParaRPr lang="zh-CN" altLang="en-US"/>
          </a:p>
        </p:txBody>
      </p:sp>
      <p:graphicFrame>
        <p:nvGraphicFramePr>
          <p:cNvPr id="3" name="对象 2"/>
          <p:cNvGraphicFramePr>
            <a:graphicFrameLocks noChangeAspect="1"/>
          </p:cNvGraphicFramePr>
          <p:nvPr>
            <p:extLst>
              <p:ext uri="{D42A27DB-BD31-4B8C-83A1-F6EECF244321}">
                <p14:modId xmlns:p14="http://schemas.microsoft.com/office/powerpoint/2010/main" val="3697550671"/>
              </p:ext>
            </p:extLst>
          </p:nvPr>
        </p:nvGraphicFramePr>
        <p:xfrm>
          <a:off x="8062673" y="4032423"/>
          <a:ext cx="720080" cy="620377"/>
        </p:xfrm>
        <a:graphic>
          <a:graphicData uri="http://schemas.openxmlformats.org/presentationml/2006/ole">
            <mc:AlternateContent xmlns:mc="http://schemas.openxmlformats.org/markup-compatibility/2006">
              <mc:Choice xmlns:v="urn:schemas-microsoft-com:vml" Requires="v">
                <p:oleObj spid="_x0000_s27858" name="包装程序外壳对象" showAsIcon="1" r:id="rId4" imgW="826200" imgH="711360" progId="Package">
                  <p:embed/>
                </p:oleObj>
              </mc:Choice>
              <mc:Fallback>
                <p:oleObj name="包装程序外壳对象" showAsIcon="1" r:id="rId4" imgW="826200" imgH="711360" progId="Package">
                  <p:embed/>
                  <p:pic>
                    <p:nvPicPr>
                      <p:cNvPr id="0" name=""/>
                      <p:cNvPicPr/>
                      <p:nvPr/>
                    </p:nvPicPr>
                    <p:blipFill>
                      <a:blip r:embed="rId5"/>
                      <a:stretch>
                        <a:fillRect/>
                      </a:stretch>
                    </p:blipFill>
                    <p:spPr>
                      <a:xfrm>
                        <a:off x="8062673" y="4032423"/>
                        <a:ext cx="720080" cy="620377"/>
                      </a:xfrm>
                      <a:prstGeom prst="rect">
                        <a:avLst/>
                      </a:prstGeom>
                    </p:spPr>
                  </p:pic>
                </p:oleObj>
              </mc:Fallback>
            </mc:AlternateContent>
          </a:graphicData>
        </a:graphic>
      </p:graphicFrame>
    </p:spTree>
    <p:extLst>
      <p:ext uri="{BB962C8B-B14F-4D97-AF65-F5344CB8AC3E}">
        <p14:creationId xmlns:p14="http://schemas.microsoft.com/office/powerpoint/2010/main" val="3738728002"/>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二叉排序树</a:t>
            </a:r>
            <a:endParaRPr lang="en-US" altLang="zh-CN" sz="2200" b="1"/>
          </a:p>
        </p:txBody>
      </p:sp>
      <p:sp>
        <p:nvSpPr>
          <p:cNvPr id="2" name="TextBox 1"/>
          <p:cNvSpPr txBox="1"/>
          <p:nvPr/>
        </p:nvSpPr>
        <p:spPr>
          <a:xfrm>
            <a:off x="665981" y="1224111"/>
            <a:ext cx="8424936" cy="4001095"/>
          </a:xfrm>
          <a:prstGeom prst="rect">
            <a:avLst/>
          </a:prstGeom>
          <a:noFill/>
        </p:spPr>
        <p:txBody>
          <a:bodyPr wrap="square" rtlCol="0">
            <a:spAutoFit/>
          </a:bodyPr>
          <a:lstStyle/>
          <a:p>
            <a:r>
              <a:rPr lang="zh-CN" altLang="en-US" sz="2000" b="1">
                <a:solidFill>
                  <a:srgbClr val="0070C0"/>
                </a:solidFill>
              </a:rPr>
              <a:t>二叉排序树介绍</a:t>
            </a:r>
            <a:endParaRPr lang="en-US" altLang="zh-CN" sz="2000" b="1">
              <a:solidFill>
                <a:srgbClr val="0070C0"/>
              </a:solidFill>
            </a:endParaRPr>
          </a:p>
          <a:p>
            <a:endParaRPr lang="en-US" altLang="zh-CN"/>
          </a:p>
          <a:p>
            <a:r>
              <a:rPr lang="zh-CN" altLang="en-US">
                <a:ea typeface="宋体" charset="-122"/>
              </a:rPr>
              <a:t>二叉排序树：</a:t>
            </a:r>
            <a:r>
              <a:rPr lang="en-US" altLang="zh-CN">
                <a:ea typeface="宋体" charset="-122"/>
              </a:rPr>
              <a:t>BST: (Binary Sort(Search) Tree), </a:t>
            </a:r>
            <a:r>
              <a:rPr lang="zh-CN" altLang="en-US">
                <a:ea typeface="宋体" charset="-122"/>
              </a:rPr>
              <a:t>对于二叉排序树的任何一个非叶子节点，要求左子节点的值比当前节点的值小，右子节点的值比当前节点的值大。</a:t>
            </a:r>
            <a:endParaRPr lang="en-US" altLang="zh-CN">
              <a:ea typeface="宋体" charset="-122"/>
            </a:endParaRPr>
          </a:p>
          <a:p>
            <a:r>
              <a:rPr lang="zh-CN" altLang="en-US" b="1">
                <a:ea typeface="宋体" charset="-122"/>
              </a:rPr>
              <a:t>特别说明</a:t>
            </a:r>
            <a:r>
              <a:rPr lang="zh-CN" altLang="en-US">
                <a:ea typeface="宋体" charset="-122"/>
              </a:rPr>
              <a:t>：如果有相同的值，可以将该节点放在左子节点或右子节点</a:t>
            </a:r>
            <a:endParaRPr lang="en-US" altLang="zh-CN">
              <a:ea typeface="宋体" charset="-122"/>
            </a:endParaRPr>
          </a:p>
          <a:p>
            <a:endParaRPr lang="en-US" altLang="zh-CN">
              <a:ea typeface="宋体" charset="-122"/>
            </a:endParaRPr>
          </a:p>
          <a:p>
            <a:r>
              <a:rPr lang="zh-CN" altLang="en-US">
                <a:ea typeface="宋体" charset="-122"/>
              </a:rPr>
              <a:t>比如针对前面的数据</a:t>
            </a:r>
            <a:r>
              <a:rPr lang="zh-CN" altLang="en-US"/>
              <a:t> </a:t>
            </a:r>
            <a:r>
              <a:rPr lang="en-US" altLang="zh-CN"/>
              <a:t>(7, 3, 10, 12, 5, 1, 9) </a:t>
            </a:r>
            <a:r>
              <a:rPr lang="zh-CN" altLang="en-US">
                <a:ea typeface="宋体" charset="-122"/>
              </a:rPr>
              <a:t>，对应的二叉排序树为：</a:t>
            </a:r>
            <a:endParaRPr lang="en-US" altLang="zh-CN">
              <a:ea typeface="宋体" charset="-122"/>
            </a:endParaRPr>
          </a:p>
          <a:p>
            <a:endParaRPr lang="en-US" altLang="zh-CN">
              <a:ea typeface="宋体" charset="-122"/>
            </a:endParaRPr>
          </a:p>
          <a:p>
            <a:endParaRPr lang="en-US" altLang="zh-CN">
              <a:ea typeface="宋体" charset="-122"/>
            </a:endParaRPr>
          </a:p>
          <a:p>
            <a:endParaRPr lang="en-US" altLang="zh-CN">
              <a:ea typeface="宋体" charset="-122"/>
            </a:endParaRPr>
          </a:p>
          <a:p>
            <a:endParaRPr lang="en-US" altLang="zh-CN">
              <a:ea typeface="宋体" charset="-122"/>
            </a:endParaRPr>
          </a:p>
          <a:p>
            <a:endParaRPr lang="en-US" altLang="zh-CN">
              <a:ea typeface="宋体" charset="-122"/>
            </a:endParaRPr>
          </a:p>
          <a:p>
            <a:endParaRPr lang="en-US" altLang="zh-CN">
              <a:ea typeface="宋体" charset="-122"/>
            </a:endParaRPr>
          </a:p>
          <a:p>
            <a:endParaRPr lang="en-US" altLang="zh-CN">
              <a:ea typeface="宋体" charset="-122"/>
            </a:endParaRPr>
          </a:p>
        </p:txBody>
      </p:sp>
      <p:pic>
        <p:nvPicPr>
          <p:cNvPr id="3174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5981" y="3517925"/>
            <a:ext cx="3439767" cy="12961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右箭头 4"/>
          <p:cNvSpPr/>
          <p:nvPr/>
        </p:nvSpPr>
        <p:spPr>
          <a:xfrm>
            <a:off x="3186261" y="3870213"/>
            <a:ext cx="1239581" cy="3600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t>插入</a:t>
            </a:r>
            <a:r>
              <a:rPr lang="en-US" altLang="zh-CN"/>
              <a:t>2 </a:t>
            </a:r>
            <a:endParaRPr lang="zh-CN" altLang="en-US"/>
          </a:p>
        </p:txBody>
      </p:sp>
      <p:pic>
        <p:nvPicPr>
          <p:cNvPr id="3174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70437" y="3435474"/>
            <a:ext cx="2452850" cy="14610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6" name="对象 5"/>
          <p:cNvGraphicFramePr>
            <a:graphicFrameLocks noChangeAspect="1"/>
          </p:cNvGraphicFramePr>
          <p:nvPr>
            <p:extLst>
              <p:ext uri="{D42A27DB-BD31-4B8C-83A1-F6EECF244321}">
                <p14:modId xmlns:p14="http://schemas.microsoft.com/office/powerpoint/2010/main" val="724225957"/>
              </p:ext>
            </p:extLst>
          </p:nvPr>
        </p:nvGraphicFramePr>
        <p:xfrm>
          <a:off x="7362725" y="4621720"/>
          <a:ext cx="508000" cy="711200"/>
        </p:xfrm>
        <a:graphic>
          <a:graphicData uri="http://schemas.openxmlformats.org/presentationml/2006/ole">
            <mc:AlternateContent xmlns:mc="http://schemas.openxmlformats.org/markup-compatibility/2006">
              <mc:Choice xmlns:v="urn:schemas-microsoft-com:vml" Requires="v">
                <p:oleObj spid="_x0000_s28884" name="包装程序外壳对象" showAsIcon="1" r:id="rId6" imgW="508680" imgH="711360" progId="Package">
                  <p:embed/>
                </p:oleObj>
              </mc:Choice>
              <mc:Fallback>
                <p:oleObj name="包装程序外壳对象" showAsIcon="1" r:id="rId6" imgW="508680" imgH="711360" progId="Package">
                  <p:embed/>
                  <p:pic>
                    <p:nvPicPr>
                      <p:cNvPr id="0" name=""/>
                      <p:cNvPicPr/>
                      <p:nvPr/>
                    </p:nvPicPr>
                    <p:blipFill>
                      <a:blip r:embed="rId7"/>
                      <a:stretch>
                        <a:fillRect/>
                      </a:stretch>
                    </p:blipFill>
                    <p:spPr>
                      <a:xfrm>
                        <a:off x="7362725" y="4621720"/>
                        <a:ext cx="508000" cy="711200"/>
                      </a:xfrm>
                      <a:prstGeom prst="rect">
                        <a:avLst/>
                      </a:prstGeom>
                    </p:spPr>
                  </p:pic>
                </p:oleObj>
              </mc:Fallback>
            </mc:AlternateContent>
          </a:graphicData>
        </a:graphic>
      </p:graphicFrame>
    </p:spTree>
    <p:extLst>
      <p:ext uri="{BB962C8B-B14F-4D97-AF65-F5344CB8AC3E}">
        <p14:creationId xmlns:p14="http://schemas.microsoft.com/office/powerpoint/2010/main" val="4068668227"/>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二叉排序树</a:t>
            </a:r>
            <a:endParaRPr lang="en-US" altLang="zh-CN" sz="2200" b="1"/>
          </a:p>
        </p:txBody>
      </p:sp>
      <p:sp>
        <p:nvSpPr>
          <p:cNvPr id="2" name="TextBox 1"/>
          <p:cNvSpPr txBox="1"/>
          <p:nvPr/>
        </p:nvSpPr>
        <p:spPr>
          <a:xfrm>
            <a:off x="665981" y="1224111"/>
            <a:ext cx="8424936" cy="4001095"/>
          </a:xfrm>
          <a:prstGeom prst="rect">
            <a:avLst/>
          </a:prstGeom>
          <a:noFill/>
        </p:spPr>
        <p:txBody>
          <a:bodyPr wrap="square" rtlCol="0">
            <a:spAutoFit/>
          </a:bodyPr>
          <a:lstStyle/>
          <a:p>
            <a:r>
              <a:rPr lang="zh-CN" altLang="en-US" sz="2000" b="1">
                <a:solidFill>
                  <a:srgbClr val="0070C0"/>
                </a:solidFill>
              </a:rPr>
              <a:t>二叉排序树创建和遍历</a:t>
            </a:r>
            <a:endParaRPr lang="en-US" altLang="zh-CN" sz="2000" b="1">
              <a:solidFill>
                <a:srgbClr val="0070C0"/>
              </a:solidFill>
            </a:endParaRPr>
          </a:p>
          <a:p>
            <a:endParaRPr lang="en-US" altLang="zh-CN"/>
          </a:p>
          <a:p>
            <a:r>
              <a:rPr lang="zh-CN" altLang="en-US">
                <a:ea typeface="宋体" charset="-122"/>
              </a:rPr>
              <a:t>一个数组</a:t>
            </a:r>
            <a:r>
              <a:rPr lang="zh-CN" altLang="en-US" b="1">
                <a:ea typeface="宋体" charset="-122"/>
              </a:rPr>
              <a:t>创建</a:t>
            </a:r>
            <a:r>
              <a:rPr lang="zh-CN" altLang="en-US">
                <a:ea typeface="宋体" charset="-122"/>
              </a:rPr>
              <a:t>成对应的二叉排序树，并使用</a:t>
            </a:r>
            <a:r>
              <a:rPr lang="zh-CN" altLang="en-US" b="1">
                <a:ea typeface="宋体" charset="-122"/>
              </a:rPr>
              <a:t>中序遍历二叉排序树</a:t>
            </a:r>
            <a:r>
              <a:rPr lang="zh-CN" altLang="en-US">
                <a:ea typeface="宋体" charset="-122"/>
              </a:rPr>
              <a:t>，比如</a:t>
            </a:r>
            <a:r>
              <a:rPr lang="en-US" altLang="zh-CN">
                <a:ea typeface="宋体" charset="-122"/>
              </a:rPr>
              <a:t>: </a:t>
            </a:r>
            <a:r>
              <a:rPr lang="zh-CN" altLang="en-US">
                <a:ea typeface="宋体" charset="-122"/>
              </a:rPr>
              <a:t>数组为 </a:t>
            </a:r>
            <a:r>
              <a:rPr lang="en-US" altLang="zh-CN" i="1"/>
              <a:t>Array</a:t>
            </a:r>
            <a:r>
              <a:rPr lang="en-US" altLang="zh-CN"/>
              <a:t>(7, 3, 10, 12, 5, 1, 9) </a:t>
            </a:r>
            <a:r>
              <a:rPr lang="zh-CN" altLang="en-US"/>
              <a:t>， 创建成对应的二叉排序树为 </a:t>
            </a:r>
            <a:r>
              <a:rPr lang="en-US" altLang="zh-CN"/>
              <a:t>:</a:t>
            </a:r>
          </a:p>
          <a:p>
            <a:endParaRPr lang="en-US" altLang="zh-CN">
              <a:ea typeface="宋体" charset="-122"/>
            </a:endParaRPr>
          </a:p>
          <a:p>
            <a:endParaRPr lang="en-US" altLang="zh-CN">
              <a:ea typeface="宋体" charset="-122"/>
            </a:endParaRPr>
          </a:p>
          <a:p>
            <a:endParaRPr lang="en-US" altLang="zh-CN">
              <a:ea typeface="宋体" charset="-122"/>
            </a:endParaRPr>
          </a:p>
          <a:p>
            <a:endParaRPr lang="en-US" altLang="zh-CN">
              <a:ea typeface="宋体" charset="-122"/>
            </a:endParaRPr>
          </a:p>
          <a:p>
            <a:endParaRPr lang="en-US" altLang="zh-CN">
              <a:ea typeface="宋体" charset="-122"/>
            </a:endParaRPr>
          </a:p>
          <a:p>
            <a:endParaRPr lang="en-US" altLang="zh-CN">
              <a:ea typeface="宋体" charset="-122"/>
            </a:endParaRPr>
          </a:p>
          <a:p>
            <a:endParaRPr lang="en-US" altLang="zh-CN">
              <a:ea typeface="宋体" charset="-122"/>
            </a:endParaRPr>
          </a:p>
          <a:p>
            <a:r>
              <a:rPr lang="zh-CN" altLang="en-US">
                <a:ea typeface="宋体" charset="-122"/>
              </a:rPr>
              <a:t>代码实现</a:t>
            </a:r>
            <a:r>
              <a:rPr lang="en-US" altLang="zh-CN">
                <a:ea typeface="宋体" charset="-122"/>
              </a:rPr>
              <a:t>(</a:t>
            </a:r>
            <a:r>
              <a:rPr lang="zh-CN" altLang="en-US">
                <a:ea typeface="宋体" charset="-122"/>
              </a:rPr>
              <a:t>看老师演示</a:t>
            </a:r>
            <a:r>
              <a:rPr lang="en-US" altLang="zh-CN">
                <a:ea typeface="宋体" charset="-122"/>
              </a:rPr>
              <a:t>)</a:t>
            </a:r>
          </a:p>
          <a:p>
            <a:endParaRPr lang="en-US" altLang="zh-CN">
              <a:ea typeface="宋体" charset="-122"/>
            </a:endParaRPr>
          </a:p>
          <a:p>
            <a:endParaRPr lang="en-US" altLang="zh-CN">
              <a:ea typeface="宋体" charset="-122"/>
            </a:endParaRPr>
          </a:p>
        </p:txBody>
      </p:sp>
      <p:pic>
        <p:nvPicPr>
          <p:cNvPr id="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0743" y="2638582"/>
            <a:ext cx="3439767" cy="12961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3408022" y="2520255"/>
            <a:ext cx="2135521" cy="2970044"/>
          </a:xfrm>
          <a:prstGeom prst="rect">
            <a:avLst/>
          </a:prstGeom>
          <a:noFill/>
        </p:spPr>
        <p:txBody>
          <a:bodyPr wrap="none" rtlCol="0">
            <a:spAutoFit/>
          </a:bodyPr>
          <a:lstStyle/>
          <a:p>
            <a:r>
              <a:rPr lang="en-US" altLang="zh-CN" sz="1100" b="1">
                <a:latin typeface="Arial" pitchFamily="34" charset="0"/>
                <a:cs typeface="Arial" pitchFamily="34" charset="0"/>
              </a:rPr>
              <a:t>public void add(Node node) {</a:t>
            </a:r>
          </a:p>
          <a:p>
            <a:r>
              <a:rPr lang="en-US" altLang="zh-CN" sz="1100" b="1">
                <a:latin typeface="Arial" pitchFamily="34" charset="0"/>
                <a:cs typeface="Arial" pitchFamily="34" charset="0"/>
              </a:rPr>
              <a:t>if (node == null) {</a:t>
            </a:r>
          </a:p>
          <a:p>
            <a:r>
              <a:rPr lang="en-US" altLang="zh-CN" sz="1100" b="1">
                <a:latin typeface="Arial" pitchFamily="34" charset="0"/>
                <a:cs typeface="Arial" pitchFamily="34" charset="0"/>
              </a:rPr>
              <a:t>return;</a:t>
            </a:r>
          </a:p>
          <a:p>
            <a:r>
              <a:rPr lang="en-US" altLang="zh-CN" sz="1100">
                <a:latin typeface="Arial" pitchFamily="34" charset="0"/>
                <a:cs typeface="Arial" pitchFamily="34" charset="0"/>
              </a:rPr>
              <a:t>}</a:t>
            </a:r>
          </a:p>
          <a:p>
            <a:r>
              <a:rPr lang="en-US" altLang="zh-CN" sz="1100" b="1">
                <a:latin typeface="Arial" pitchFamily="34" charset="0"/>
                <a:cs typeface="Arial" pitchFamily="34" charset="0"/>
              </a:rPr>
              <a:t>if (node.value &lt; this.value) {</a:t>
            </a:r>
          </a:p>
          <a:p>
            <a:r>
              <a:rPr lang="en-US" altLang="zh-CN" sz="1100">
                <a:latin typeface="Arial" pitchFamily="34" charset="0"/>
                <a:cs typeface="Arial" pitchFamily="34" charset="0"/>
              </a:rPr>
              <a:t>// </a:t>
            </a:r>
            <a:r>
              <a:rPr lang="zh-CN" altLang="en-US" sz="1100">
                <a:latin typeface="Arial" pitchFamily="34" charset="0"/>
                <a:cs typeface="Arial" pitchFamily="34" charset="0"/>
              </a:rPr>
              <a:t>如果左节点为空</a:t>
            </a:r>
          </a:p>
          <a:p>
            <a:r>
              <a:rPr lang="en-US" altLang="zh-CN" sz="1100" b="1">
                <a:latin typeface="Arial" pitchFamily="34" charset="0"/>
                <a:cs typeface="Arial" pitchFamily="34" charset="0"/>
              </a:rPr>
              <a:t>if (this.left == null) {</a:t>
            </a:r>
          </a:p>
          <a:p>
            <a:r>
              <a:rPr lang="en-US" altLang="zh-CN" sz="1100" b="1">
                <a:latin typeface="Arial" pitchFamily="34" charset="0"/>
                <a:cs typeface="Arial" pitchFamily="34" charset="0"/>
              </a:rPr>
              <a:t>this.left = node;</a:t>
            </a:r>
          </a:p>
          <a:p>
            <a:r>
              <a:rPr lang="en-US" altLang="zh-CN" sz="1100">
                <a:latin typeface="Arial" pitchFamily="34" charset="0"/>
                <a:cs typeface="Arial" pitchFamily="34" charset="0"/>
              </a:rPr>
              <a:t>} </a:t>
            </a:r>
            <a:r>
              <a:rPr lang="en-US" altLang="zh-CN" sz="1100" b="1">
                <a:latin typeface="Arial" pitchFamily="34" charset="0"/>
                <a:cs typeface="Arial" pitchFamily="34" charset="0"/>
              </a:rPr>
              <a:t>else {// </a:t>
            </a:r>
            <a:r>
              <a:rPr lang="zh-CN" altLang="en-US" sz="1100" b="1">
                <a:latin typeface="Arial" pitchFamily="34" charset="0"/>
                <a:cs typeface="Arial" pitchFamily="34" charset="0"/>
              </a:rPr>
              <a:t>如果不为空</a:t>
            </a:r>
            <a:r>
              <a:rPr lang="en-US" altLang="zh-CN" sz="1100" b="1">
                <a:latin typeface="Arial" pitchFamily="34" charset="0"/>
                <a:cs typeface="Arial" pitchFamily="34" charset="0"/>
              </a:rPr>
              <a:t>,</a:t>
            </a:r>
            <a:r>
              <a:rPr lang="zh-CN" altLang="en-US" sz="1100" b="1">
                <a:latin typeface="Arial" pitchFamily="34" charset="0"/>
                <a:cs typeface="Arial" pitchFamily="34" charset="0"/>
              </a:rPr>
              <a:t>递归添加</a:t>
            </a:r>
          </a:p>
          <a:p>
            <a:r>
              <a:rPr lang="en-US" altLang="zh-CN" sz="1100" b="1">
                <a:latin typeface="Arial" pitchFamily="34" charset="0"/>
                <a:cs typeface="Arial" pitchFamily="34" charset="0"/>
              </a:rPr>
              <a:t>this.left.add(node);</a:t>
            </a:r>
          </a:p>
          <a:p>
            <a:r>
              <a:rPr lang="en-US" altLang="zh-CN" sz="1100">
                <a:latin typeface="Arial" pitchFamily="34" charset="0"/>
                <a:cs typeface="Arial" pitchFamily="34" charset="0"/>
              </a:rPr>
              <a:t>}</a:t>
            </a:r>
          </a:p>
          <a:p>
            <a:r>
              <a:rPr lang="en-US" altLang="zh-CN" sz="1100">
                <a:latin typeface="Arial" pitchFamily="34" charset="0"/>
                <a:cs typeface="Arial" pitchFamily="34" charset="0"/>
              </a:rPr>
              <a:t>} </a:t>
            </a:r>
            <a:r>
              <a:rPr lang="en-US" altLang="zh-CN" sz="1100" b="1">
                <a:latin typeface="Arial" pitchFamily="34" charset="0"/>
                <a:cs typeface="Arial" pitchFamily="34" charset="0"/>
              </a:rPr>
              <a:t>else {</a:t>
            </a:r>
          </a:p>
          <a:p>
            <a:r>
              <a:rPr lang="en-US" altLang="zh-CN" sz="1100" b="1">
                <a:latin typeface="Arial" pitchFamily="34" charset="0"/>
                <a:cs typeface="Arial" pitchFamily="34" charset="0"/>
              </a:rPr>
              <a:t>if (this.right == null) {</a:t>
            </a:r>
          </a:p>
          <a:p>
            <a:r>
              <a:rPr lang="en-US" altLang="zh-CN" sz="1100" b="1">
                <a:latin typeface="Arial" pitchFamily="34" charset="0"/>
                <a:cs typeface="Arial" pitchFamily="34" charset="0"/>
              </a:rPr>
              <a:t>this.right = node;</a:t>
            </a:r>
          </a:p>
          <a:p>
            <a:r>
              <a:rPr lang="en-US" altLang="zh-CN" sz="1100">
                <a:latin typeface="Arial" pitchFamily="34" charset="0"/>
                <a:cs typeface="Arial" pitchFamily="34" charset="0"/>
              </a:rPr>
              <a:t>} </a:t>
            </a:r>
            <a:r>
              <a:rPr lang="en-US" altLang="zh-CN" sz="1100" b="1">
                <a:latin typeface="Arial" pitchFamily="34" charset="0"/>
                <a:cs typeface="Arial" pitchFamily="34" charset="0"/>
              </a:rPr>
              <a:t>else {// </a:t>
            </a:r>
            <a:r>
              <a:rPr lang="zh-CN" altLang="en-US" sz="1100" b="1">
                <a:latin typeface="Arial" pitchFamily="34" charset="0"/>
                <a:cs typeface="Arial" pitchFamily="34" charset="0"/>
              </a:rPr>
              <a:t>如果不为空</a:t>
            </a:r>
            <a:r>
              <a:rPr lang="en-US" altLang="zh-CN" sz="1100" b="1">
                <a:latin typeface="Arial" pitchFamily="34" charset="0"/>
                <a:cs typeface="Arial" pitchFamily="34" charset="0"/>
              </a:rPr>
              <a:t>,</a:t>
            </a:r>
            <a:r>
              <a:rPr lang="zh-CN" altLang="en-US" sz="1100" b="1">
                <a:latin typeface="Arial" pitchFamily="34" charset="0"/>
                <a:cs typeface="Arial" pitchFamily="34" charset="0"/>
              </a:rPr>
              <a:t>递归添加</a:t>
            </a:r>
          </a:p>
          <a:p>
            <a:r>
              <a:rPr lang="en-US" altLang="zh-CN" sz="1100" b="1">
                <a:latin typeface="Arial" pitchFamily="34" charset="0"/>
                <a:cs typeface="Arial" pitchFamily="34" charset="0"/>
              </a:rPr>
              <a:t>this.right.add(node);</a:t>
            </a:r>
          </a:p>
          <a:p>
            <a:r>
              <a:rPr lang="en-US" altLang="zh-CN" sz="1100">
                <a:latin typeface="Arial" pitchFamily="34" charset="0"/>
                <a:cs typeface="Arial" pitchFamily="34" charset="0"/>
              </a:rPr>
              <a:t>}}}</a:t>
            </a:r>
            <a:endParaRPr lang="zh-CN" altLang="en-US" sz="1100">
              <a:latin typeface="Arial" pitchFamily="34" charset="0"/>
              <a:cs typeface="Arial" pitchFamily="34" charset="0"/>
            </a:endParaRPr>
          </a:p>
        </p:txBody>
      </p:sp>
      <p:sp>
        <p:nvSpPr>
          <p:cNvPr id="5" name="TextBox 4"/>
          <p:cNvSpPr txBox="1"/>
          <p:nvPr/>
        </p:nvSpPr>
        <p:spPr>
          <a:xfrm>
            <a:off x="5706541" y="2539126"/>
            <a:ext cx="2696572" cy="1446550"/>
          </a:xfrm>
          <a:prstGeom prst="rect">
            <a:avLst/>
          </a:prstGeom>
          <a:noFill/>
        </p:spPr>
        <p:txBody>
          <a:bodyPr wrap="none" rtlCol="0">
            <a:spAutoFit/>
          </a:bodyPr>
          <a:lstStyle/>
          <a:p>
            <a:r>
              <a:rPr lang="en-US" altLang="zh-CN" sz="1100">
                <a:latin typeface="Arial" pitchFamily="34" charset="0"/>
                <a:cs typeface="Arial" pitchFamily="34" charset="0"/>
              </a:rPr>
              <a:t>// </a:t>
            </a:r>
            <a:r>
              <a:rPr lang="zh-CN" altLang="en-US" sz="1100">
                <a:latin typeface="Arial" pitchFamily="34" charset="0"/>
                <a:cs typeface="Arial" pitchFamily="34" charset="0"/>
              </a:rPr>
              <a:t>向二叉排序树添加节点</a:t>
            </a:r>
          </a:p>
          <a:p>
            <a:r>
              <a:rPr lang="en-US" altLang="zh-CN" sz="1100" b="1">
                <a:latin typeface="Arial" pitchFamily="34" charset="0"/>
                <a:cs typeface="Arial" pitchFamily="34" charset="0"/>
              </a:rPr>
              <a:t>public void add(Node node) {</a:t>
            </a:r>
          </a:p>
          <a:p>
            <a:r>
              <a:rPr lang="en-US" altLang="zh-CN" sz="1100">
                <a:latin typeface="Arial" pitchFamily="34" charset="0"/>
                <a:cs typeface="Arial" pitchFamily="34" charset="0"/>
              </a:rPr>
              <a:t>// </a:t>
            </a:r>
            <a:r>
              <a:rPr lang="zh-CN" altLang="en-US" sz="1100">
                <a:latin typeface="Arial" pitchFamily="34" charset="0"/>
                <a:cs typeface="Arial" pitchFamily="34" charset="0"/>
              </a:rPr>
              <a:t>如果是一颗空树，则直接赋给</a:t>
            </a:r>
            <a:r>
              <a:rPr lang="en-US" altLang="zh-CN" sz="1100">
                <a:latin typeface="Arial" pitchFamily="34" charset="0"/>
                <a:cs typeface="Arial" pitchFamily="34" charset="0"/>
              </a:rPr>
              <a:t>root</a:t>
            </a:r>
            <a:r>
              <a:rPr lang="zh-CN" altLang="en-US" sz="1100">
                <a:latin typeface="Arial" pitchFamily="34" charset="0"/>
                <a:cs typeface="Arial" pitchFamily="34" charset="0"/>
              </a:rPr>
              <a:t>即可</a:t>
            </a:r>
            <a:r>
              <a:rPr lang="en-US" altLang="zh-CN" sz="1100">
                <a:latin typeface="Arial" pitchFamily="34" charset="0"/>
                <a:cs typeface="Arial" pitchFamily="34" charset="0"/>
              </a:rPr>
              <a:t>.</a:t>
            </a:r>
          </a:p>
          <a:p>
            <a:r>
              <a:rPr lang="en-US" altLang="zh-CN" sz="1100" b="1">
                <a:latin typeface="Arial" pitchFamily="34" charset="0"/>
                <a:cs typeface="Arial" pitchFamily="34" charset="0"/>
              </a:rPr>
              <a:t>if (root == null) {</a:t>
            </a:r>
          </a:p>
          <a:p>
            <a:r>
              <a:rPr lang="en-US" altLang="zh-CN" sz="1100">
                <a:latin typeface="Arial" pitchFamily="34" charset="0"/>
                <a:cs typeface="Arial" pitchFamily="34" charset="0"/>
              </a:rPr>
              <a:t>root = node;</a:t>
            </a:r>
          </a:p>
          <a:p>
            <a:r>
              <a:rPr lang="en-US" altLang="zh-CN" sz="1100">
                <a:latin typeface="Arial" pitchFamily="34" charset="0"/>
                <a:cs typeface="Arial" pitchFamily="34" charset="0"/>
              </a:rPr>
              <a:t>} </a:t>
            </a:r>
            <a:r>
              <a:rPr lang="en-US" altLang="zh-CN" sz="1100" b="1">
                <a:latin typeface="Arial" pitchFamily="34" charset="0"/>
                <a:cs typeface="Arial" pitchFamily="34" charset="0"/>
              </a:rPr>
              <a:t>else {</a:t>
            </a:r>
          </a:p>
          <a:p>
            <a:r>
              <a:rPr lang="en-US" altLang="zh-CN" sz="1100">
                <a:latin typeface="Arial" pitchFamily="34" charset="0"/>
                <a:cs typeface="Arial" pitchFamily="34" charset="0"/>
              </a:rPr>
              <a:t>root.add(node);</a:t>
            </a:r>
          </a:p>
          <a:p>
            <a:r>
              <a:rPr lang="en-US" altLang="zh-CN" sz="1100">
                <a:latin typeface="Arial" pitchFamily="34" charset="0"/>
                <a:cs typeface="Arial" pitchFamily="34" charset="0"/>
              </a:rPr>
              <a:t>}}</a:t>
            </a:r>
            <a:endParaRPr lang="zh-CN" altLang="en-US" sz="1100">
              <a:latin typeface="Arial" pitchFamily="34" charset="0"/>
              <a:cs typeface="Arial" pitchFamily="34"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1120691009"/>
              </p:ext>
            </p:extLst>
          </p:nvPr>
        </p:nvGraphicFramePr>
        <p:xfrm>
          <a:off x="2942885" y="3456359"/>
          <a:ext cx="465137" cy="356207"/>
        </p:xfrm>
        <a:graphic>
          <a:graphicData uri="http://schemas.openxmlformats.org/presentationml/2006/ole">
            <mc:AlternateContent xmlns:mc="http://schemas.openxmlformats.org/markup-compatibility/2006">
              <mc:Choice xmlns:v="urn:schemas-microsoft-com:vml" Requires="v">
                <p:oleObj spid="_x0000_s29908" name="包装程序外壳对象" showAsIcon="1" r:id="rId5" imgW="928080" imgH="711360" progId="Package">
                  <p:embed/>
                </p:oleObj>
              </mc:Choice>
              <mc:Fallback>
                <p:oleObj name="包装程序外壳对象" showAsIcon="1" r:id="rId5" imgW="928080" imgH="711360" progId="Package">
                  <p:embed/>
                  <p:pic>
                    <p:nvPicPr>
                      <p:cNvPr id="0" name=""/>
                      <p:cNvPicPr/>
                      <p:nvPr/>
                    </p:nvPicPr>
                    <p:blipFill>
                      <a:blip r:embed="rId6"/>
                      <a:stretch>
                        <a:fillRect/>
                      </a:stretch>
                    </p:blipFill>
                    <p:spPr>
                      <a:xfrm>
                        <a:off x="2942885" y="3456359"/>
                        <a:ext cx="465137" cy="356207"/>
                      </a:xfrm>
                      <a:prstGeom prst="rect">
                        <a:avLst/>
                      </a:prstGeom>
                    </p:spPr>
                  </p:pic>
                </p:oleObj>
              </mc:Fallback>
            </mc:AlternateContent>
          </a:graphicData>
        </a:graphic>
      </p:graphicFrame>
    </p:spTree>
    <p:extLst>
      <p:ext uri="{BB962C8B-B14F-4D97-AF65-F5344CB8AC3E}">
        <p14:creationId xmlns:p14="http://schemas.microsoft.com/office/powerpoint/2010/main" val="993627726"/>
      </p:ext>
    </p:ext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二叉排序树</a:t>
            </a:r>
            <a:endParaRPr lang="en-US" altLang="zh-CN" sz="2200" b="1"/>
          </a:p>
        </p:txBody>
      </p:sp>
      <p:sp>
        <p:nvSpPr>
          <p:cNvPr id="2" name="TextBox 1"/>
          <p:cNvSpPr txBox="1"/>
          <p:nvPr/>
        </p:nvSpPr>
        <p:spPr>
          <a:xfrm>
            <a:off x="665981" y="1224111"/>
            <a:ext cx="8424936" cy="3447098"/>
          </a:xfrm>
          <a:prstGeom prst="rect">
            <a:avLst/>
          </a:prstGeom>
          <a:noFill/>
        </p:spPr>
        <p:txBody>
          <a:bodyPr wrap="square" rtlCol="0">
            <a:spAutoFit/>
          </a:bodyPr>
          <a:lstStyle/>
          <a:p>
            <a:r>
              <a:rPr lang="zh-CN" altLang="en-US" sz="2000" b="1">
                <a:solidFill>
                  <a:srgbClr val="0070C0"/>
                </a:solidFill>
              </a:rPr>
              <a:t>二叉排序树的删除</a:t>
            </a:r>
            <a:endParaRPr lang="en-US" altLang="zh-CN" sz="2000" b="1">
              <a:solidFill>
                <a:srgbClr val="0070C0"/>
              </a:solidFill>
            </a:endParaRPr>
          </a:p>
          <a:p>
            <a:endParaRPr lang="en-US" altLang="zh-CN"/>
          </a:p>
          <a:p>
            <a:r>
              <a:rPr lang="zh-CN" altLang="en-US">
                <a:ea typeface="宋体" charset="-122"/>
              </a:rPr>
              <a:t>二叉排序树的删除情况比较复杂，有下面三种情况需要考虑</a:t>
            </a:r>
            <a:endParaRPr lang="en-US" altLang="zh-CN">
              <a:ea typeface="宋体" charset="-122"/>
            </a:endParaRPr>
          </a:p>
          <a:p>
            <a:endParaRPr lang="en-US" altLang="zh-CN">
              <a:ea typeface="宋体" charset="-122"/>
            </a:endParaRPr>
          </a:p>
          <a:p>
            <a:pPr marL="342900" indent="-342900">
              <a:buAutoNum type="arabicParenR"/>
            </a:pPr>
            <a:r>
              <a:rPr lang="zh-CN" altLang="en-US">
                <a:ea typeface="宋体" charset="-122"/>
              </a:rPr>
              <a:t>删除叶子节点 </a:t>
            </a:r>
            <a:r>
              <a:rPr lang="en-US" altLang="zh-CN">
                <a:ea typeface="宋体" charset="-122"/>
              </a:rPr>
              <a:t>(</a:t>
            </a:r>
            <a:r>
              <a:rPr lang="zh-CN" altLang="en-US">
                <a:ea typeface="宋体" charset="-122"/>
              </a:rPr>
              <a:t>比如：</a:t>
            </a:r>
            <a:r>
              <a:rPr lang="en-US" altLang="zh-CN">
                <a:ea typeface="宋体" charset="-122"/>
              </a:rPr>
              <a:t>2, 5, 9, 12)</a:t>
            </a:r>
          </a:p>
          <a:p>
            <a:pPr marL="342900" indent="-342900">
              <a:buAutoNum type="arabicParenR"/>
            </a:pPr>
            <a:r>
              <a:rPr lang="zh-CN" altLang="en-US">
                <a:ea typeface="宋体" charset="-122"/>
              </a:rPr>
              <a:t>删除只有一颗子树的节点 </a:t>
            </a:r>
            <a:r>
              <a:rPr lang="en-US" altLang="zh-CN">
                <a:ea typeface="宋体" charset="-122"/>
              </a:rPr>
              <a:t>(</a:t>
            </a:r>
            <a:r>
              <a:rPr lang="zh-CN" altLang="en-US">
                <a:ea typeface="宋体" charset="-122"/>
              </a:rPr>
              <a:t>比如：</a:t>
            </a:r>
            <a:r>
              <a:rPr lang="en-US" altLang="zh-CN">
                <a:ea typeface="宋体" charset="-122"/>
              </a:rPr>
              <a:t>1)</a:t>
            </a:r>
          </a:p>
          <a:p>
            <a:pPr marL="342900" indent="-342900">
              <a:buAutoNum type="arabicParenR"/>
            </a:pPr>
            <a:r>
              <a:rPr lang="zh-CN" altLang="en-US">
                <a:ea typeface="宋体" charset="-122"/>
              </a:rPr>
              <a:t>删除有两颗子树的节点</a:t>
            </a:r>
            <a:r>
              <a:rPr lang="en-US" altLang="zh-CN">
                <a:ea typeface="宋体" charset="-122"/>
              </a:rPr>
              <a:t>. (</a:t>
            </a:r>
            <a:r>
              <a:rPr lang="zh-CN" altLang="en-US">
                <a:ea typeface="宋体" charset="-122"/>
              </a:rPr>
              <a:t>比如：</a:t>
            </a:r>
            <a:r>
              <a:rPr lang="en-US" altLang="zh-CN">
                <a:ea typeface="宋体" charset="-122"/>
              </a:rPr>
              <a:t>7, 3</a:t>
            </a:r>
            <a:r>
              <a:rPr lang="zh-CN" altLang="en-US">
                <a:ea typeface="宋体" charset="-122"/>
              </a:rPr>
              <a:t>，</a:t>
            </a:r>
            <a:r>
              <a:rPr lang="en-US" altLang="zh-CN">
                <a:ea typeface="宋体" charset="-122"/>
              </a:rPr>
              <a:t>10 )</a:t>
            </a:r>
          </a:p>
          <a:p>
            <a:pPr marL="342900" indent="-342900">
              <a:buAutoNum type="arabicParenR"/>
            </a:pPr>
            <a:endParaRPr lang="en-US" altLang="zh-CN">
              <a:ea typeface="宋体" charset="-122"/>
            </a:endParaRPr>
          </a:p>
          <a:p>
            <a:r>
              <a:rPr lang="en-US" altLang="zh-CN">
                <a:ea typeface="宋体" charset="-122"/>
              </a:rPr>
              <a:t>[</a:t>
            </a:r>
            <a:r>
              <a:rPr lang="zh-CN" altLang="en-US" sz="1100">
                <a:ea typeface="宋体" charset="-122"/>
              </a:rPr>
              <a:t>示意图</a:t>
            </a:r>
            <a:r>
              <a:rPr lang="en-US" altLang="zh-CN">
                <a:ea typeface="宋体" charset="-122"/>
              </a:rPr>
              <a:t>]</a:t>
            </a:r>
          </a:p>
          <a:p>
            <a:endParaRPr lang="en-US" altLang="zh-CN">
              <a:ea typeface="宋体" charset="-122"/>
            </a:endParaRPr>
          </a:p>
          <a:p>
            <a:endParaRPr lang="en-US" altLang="zh-CN">
              <a:ea typeface="宋体" charset="-122"/>
            </a:endParaRPr>
          </a:p>
          <a:p>
            <a:endParaRPr lang="en-US" altLang="zh-CN">
              <a:ea typeface="宋体" charset="-122"/>
            </a:endParaRPr>
          </a:p>
        </p:txBody>
      </p:sp>
      <p:pic>
        <p:nvPicPr>
          <p:cNvPr id="9"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46101" y="3528367"/>
            <a:ext cx="2452850" cy="14610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4" name="对象 3"/>
          <p:cNvGraphicFramePr>
            <a:graphicFrameLocks noChangeAspect="1"/>
          </p:cNvGraphicFramePr>
          <p:nvPr>
            <p:extLst>
              <p:ext uri="{D42A27DB-BD31-4B8C-83A1-F6EECF244321}">
                <p14:modId xmlns:p14="http://schemas.microsoft.com/office/powerpoint/2010/main" val="1770621713"/>
              </p:ext>
            </p:extLst>
          </p:nvPr>
        </p:nvGraphicFramePr>
        <p:xfrm>
          <a:off x="4414105" y="4421483"/>
          <a:ext cx="716372" cy="548606"/>
        </p:xfrm>
        <a:graphic>
          <a:graphicData uri="http://schemas.openxmlformats.org/presentationml/2006/ole">
            <mc:AlternateContent xmlns:mc="http://schemas.openxmlformats.org/markup-compatibility/2006">
              <mc:Choice xmlns:v="urn:schemas-microsoft-com:vml" Requires="v">
                <p:oleObj spid="_x0000_s30930" name="包装程序外壳对象" showAsIcon="1" r:id="rId5" imgW="928080" imgH="711360" progId="Package">
                  <p:embed/>
                </p:oleObj>
              </mc:Choice>
              <mc:Fallback>
                <p:oleObj name="包装程序外壳对象" showAsIcon="1" r:id="rId5" imgW="928080" imgH="711360" progId="Package">
                  <p:embed/>
                  <p:pic>
                    <p:nvPicPr>
                      <p:cNvPr id="0" name=""/>
                      <p:cNvPicPr/>
                      <p:nvPr/>
                    </p:nvPicPr>
                    <p:blipFill>
                      <a:blip r:embed="rId6"/>
                      <a:stretch>
                        <a:fillRect/>
                      </a:stretch>
                    </p:blipFill>
                    <p:spPr>
                      <a:xfrm>
                        <a:off x="4414105" y="4421483"/>
                        <a:ext cx="716372" cy="548606"/>
                      </a:xfrm>
                      <a:prstGeom prst="rect">
                        <a:avLst/>
                      </a:prstGeom>
                    </p:spPr>
                  </p:pic>
                </p:oleObj>
              </mc:Fallback>
            </mc:AlternateContent>
          </a:graphicData>
        </a:graphic>
      </p:graphicFrame>
    </p:spTree>
    <p:extLst>
      <p:ext uri="{BB962C8B-B14F-4D97-AF65-F5344CB8AC3E}">
        <p14:creationId xmlns:p14="http://schemas.microsoft.com/office/powerpoint/2010/main" val="3676396593"/>
      </p:ext>
    </p:ext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二叉排序树</a:t>
            </a:r>
            <a:endParaRPr lang="en-US" altLang="zh-CN" sz="2200" b="1"/>
          </a:p>
        </p:txBody>
      </p:sp>
      <p:sp>
        <p:nvSpPr>
          <p:cNvPr id="2" name="TextBox 1"/>
          <p:cNvSpPr txBox="1"/>
          <p:nvPr/>
        </p:nvSpPr>
        <p:spPr>
          <a:xfrm>
            <a:off x="665981" y="1224111"/>
            <a:ext cx="8424936" cy="2893100"/>
          </a:xfrm>
          <a:prstGeom prst="rect">
            <a:avLst/>
          </a:prstGeom>
          <a:noFill/>
        </p:spPr>
        <p:txBody>
          <a:bodyPr wrap="square" rtlCol="0">
            <a:spAutoFit/>
          </a:bodyPr>
          <a:lstStyle/>
          <a:p>
            <a:r>
              <a:rPr lang="zh-CN" altLang="en-US" sz="2000" b="1">
                <a:solidFill>
                  <a:srgbClr val="0070C0"/>
                </a:solidFill>
              </a:rPr>
              <a:t>二叉排序树的删除</a:t>
            </a:r>
            <a:endParaRPr lang="en-US" altLang="zh-CN" sz="2000" b="1">
              <a:solidFill>
                <a:srgbClr val="0070C0"/>
              </a:solidFill>
            </a:endParaRPr>
          </a:p>
          <a:p>
            <a:endParaRPr lang="en-US" altLang="zh-CN"/>
          </a:p>
          <a:p>
            <a:pPr marL="285750" indent="-285750">
              <a:buFont typeface="Wingdings" pitchFamily="2" charset="2"/>
              <a:buChar char="Ø"/>
            </a:pPr>
            <a:r>
              <a:rPr lang="zh-CN" altLang="en-US">
                <a:ea typeface="宋体" charset="-122"/>
              </a:rPr>
              <a:t>删除叶子节点</a:t>
            </a:r>
            <a:br>
              <a:rPr lang="en-US" altLang="zh-CN">
                <a:ea typeface="宋体" charset="-122"/>
              </a:rPr>
            </a:br>
            <a:r>
              <a:rPr lang="zh-CN" altLang="en-US">
                <a:ea typeface="宋体" charset="-122"/>
              </a:rPr>
              <a:t>删除的节点是叶子节点，即该节点下没有左右子节点。</a:t>
            </a:r>
            <a:br>
              <a:rPr lang="en-US" altLang="zh-CN">
                <a:ea typeface="宋体" charset="-122"/>
              </a:rPr>
            </a:br>
            <a:r>
              <a:rPr lang="zh-CN" altLang="en-US">
                <a:ea typeface="宋体" charset="-122"/>
              </a:rPr>
              <a:t>比如这里的 </a:t>
            </a:r>
            <a:r>
              <a:rPr lang="en-US" altLang="zh-CN">
                <a:ea typeface="宋体" charset="-122"/>
              </a:rPr>
              <a:t>(</a:t>
            </a:r>
            <a:r>
              <a:rPr lang="zh-CN" altLang="en-US">
                <a:ea typeface="宋体" charset="-122"/>
              </a:rPr>
              <a:t>比如：</a:t>
            </a:r>
            <a:r>
              <a:rPr lang="en-US" altLang="zh-CN">
                <a:ea typeface="宋体" charset="-122"/>
              </a:rPr>
              <a:t>2, 5, 9, 12)</a:t>
            </a:r>
          </a:p>
          <a:p>
            <a:pPr marL="342900" indent="-342900">
              <a:buAutoNum type="arabicParenR"/>
            </a:pPr>
            <a:r>
              <a:rPr lang="zh-CN" altLang="en-US">
                <a:ea typeface="宋体" charset="-122"/>
              </a:rPr>
              <a:t>思路分析</a:t>
            </a:r>
            <a:endParaRPr lang="en-US" altLang="zh-CN">
              <a:ea typeface="宋体" charset="-122"/>
            </a:endParaRPr>
          </a:p>
          <a:p>
            <a:pPr marL="342900" indent="-342900">
              <a:buAutoNum type="arabicParenR"/>
            </a:pPr>
            <a:r>
              <a:rPr lang="zh-CN" altLang="en-US">
                <a:ea typeface="宋体" charset="-122"/>
              </a:rPr>
              <a:t>代码实现</a:t>
            </a:r>
            <a:endParaRPr lang="en-US" altLang="zh-CN">
              <a:ea typeface="宋体" charset="-122"/>
            </a:endParaRPr>
          </a:p>
          <a:p>
            <a:endParaRPr lang="en-US" altLang="zh-CN">
              <a:ea typeface="宋体" charset="-122"/>
            </a:endParaRPr>
          </a:p>
          <a:p>
            <a:endParaRPr lang="en-US" altLang="zh-CN">
              <a:ea typeface="宋体" charset="-122"/>
            </a:endParaRPr>
          </a:p>
          <a:p>
            <a:endParaRPr lang="en-US" altLang="zh-CN">
              <a:ea typeface="宋体" charset="-122"/>
            </a:endParaRPr>
          </a:p>
        </p:txBody>
      </p:sp>
      <p:sp>
        <p:nvSpPr>
          <p:cNvPr id="3" name="TextBox 2"/>
          <p:cNvSpPr txBox="1"/>
          <p:nvPr/>
        </p:nvSpPr>
        <p:spPr>
          <a:xfrm>
            <a:off x="161925" y="3240335"/>
            <a:ext cx="2627642" cy="2462213"/>
          </a:xfrm>
          <a:prstGeom prst="rect">
            <a:avLst/>
          </a:prstGeom>
          <a:solidFill>
            <a:schemeClr val="bg1">
              <a:lumMod val="95000"/>
            </a:schemeClr>
          </a:solidFill>
        </p:spPr>
        <p:txBody>
          <a:bodyPr wrap="none" rtlCol="0">
            <a:spAutoFit/>
          </a:bodyPr>
          <a:lstStyle/>
          <a:p>
            <a:r>
              <a:rPr lang="en-US" altLang="zh-CN" sz="1100">
                <a:latin typeface="Arial" pitchFamily="34" charset="0"/>
                <a:cs typeface="Arial" pitchFamily="34" charset="0"/>
              </a:rPr>
              <a:t>// </a:t>
            </a:r>
            <a:r>
              <a:rPr lang="zh-CN" altLang="en-US" sz="1100">
                <a:latin typeface="Arial" pitchFamily="34" charset="0"/>
                <a:cs typeface="Arial" pitchFamily="34" charset="0"/>
              </a:rPr>
              <a:t>查找要删除的节点</a:t>
            </a:r>
          </a:p>
          <a:p>
            <a:r>
              <a:rPr lang="en-US" altLang="zh-CN" sz="1100">
                <a:latin typeface="Arial" pitchFamily="34" charset="0"/>
                <a:cs typeface="Arial" pitchFamily="34" charset="0"/>
              </a:rPr>
              <a:t>public Node search(int value) {</a:t>
            </a:r>
          </a:p>
          <a:p>
            <a:r>
              <a:rPr lang="en-US" altLang="zh-CN" sz="1100">
                <a:latin typeface="Arial" pitchFamily="34" charset="0"/>
                <a:cs typeface="Arial" pitchFamily="34" charset="0"/>
              </a:rPr>
              <a:t>if (value == this.value) { //</a:t>
            </a:r>
            <a:r>
              <a:rPr lang="zh-CN" altLang="en-US" sz="1100">
                <a:latin typeface="Arial" pitchFamily="34" charset="0"/>
                <a:cs typeface="Arial" pitchFamily="34" charset="0"/>
              </a:rPr>
              <a:t>找到</a:t>
            </a:r>
          </a:p>
          <a:p>
            <a:r>
              <a:rPr lang="en-US" altLang="zh-CN" sz="1100">
                <a:latin typeface="Arial" pitchFamily="34" charset="0"/>
                <a:cs typeface="Arial" pitchFamily="34" charset="0"/>
              </a:rPr>
              <a:t>return this;</a:t>
            </a:r>
          </a:p>
          <a:p>
            <a:r>
              <a:rPr lang="en-US" altLang="zh-CN" sz="1100">
                <a:latin typeface="Arial" pitchFamily="34" charset="0"/>
                <a:cs typeface="Arial" pitchFamily="34" charset="0"/>
              </a:rPr>
              <a:t>} else if (value &gt; this.value) {// </a:t>
            </a:r>
            <a:r>
              <a:rPr lang="zh-CN" altLang="en-US" sz="1100">
                <a:latin typeface="Arial" pitchFamily="34" charset="0"/>
                <a:cs typeface="Arial" pitchFamily="34" charset="0"/>
              </a:rPr>
              <a:t>右子树查</a:t>
            </a:r>
          </a:p>
          <a:p>
            <a:r>
              <a:rPr lang="en-US" altLang="zh-CN" sz="1100">
                <a:latin typeface="Arial" pitchFamily="34" charset="0"/>
                <a:cs typeface="Arial" pitchFamily="34" charset="0"/>
              </a:rPr>
              <a:t>if (this.right == null) { // </a:t>
            </a:r>
            <a:r>
              <a:rPr lang="zh-CN" altLang="en-US" sz="1100">
                <a:latin typeface="Arial" pitchFamily="34" charset="0"/>
                <a:cs typeface="Arial" pitchFamily="34" charset="0"/>
              </a:rPr>
              <a:t>右子树为空了</a:t>
            </a:r>
            <a:endParaRPr lang="en-US" altLang="zh-CN" sz="1100">
              <a:latin typeface="Arial" pitchFamily="34" charset="0"/>
              <a:cs typeface="Arial" pitchFamily="34" charset="0"/>
            </a:endParaRPr>
          </a:p>
          <a:p>
            <a:r>
              <a:rPr lang="en-US" altLang="zh-CN" sz="1100">
                <a:latin typeface="Arial" pitchFamily="34" charset="0"/>
                <a:cs typeface="Arial" pitchFamily="34" charset="0"/>
              </a:rPr>
              <a:t>return null;}</a:t>
            </a:r>
          </a:p>
          <a:p>
            <a:endParaRPr lang="en-US" altLang="zh-CN" sz="1100">
              <a:latin typeface="Arial" pitchFamily="34" charset="0"/>
              <a:cs typeface="Arial" pitchFamily="34" charset="0"/>
            </a:endParaRPr>
          </a:p>
          <a:p>
            <a:r>
              <a:rPr lang="en-US" altLang="zh-CN" sz="1100">
                <a:latin typeface="Arial" pitchFamily="34" charset="0"/>
                <a:cs typeface="Arial" pitchFamily="34" charset="0"/>
              </a:rPr>
              <a:t>return this.right.search(value);</a:t>
            </a:r>
          </a:p>
          <a:p>
            <a:r>
              <a:rPr lang="en-US" altLang="zh-CN" sz="1100">
                <a:latin typeface="Arial" pitchFamily="34" charset="0"/>
                <a:cs typeface="Arial" pitchFamily="34" charset="0"/>
              </a:rPr>
              <a:t>} else { //</a:t>
            </a:r>
            <a:r>
              <a:rPr lang="zh-CN" altLang="en-US" sz="1100">
                <a:latin typeface="Arial" pitchFamily="34" charset="0"/>
                <a:cs typeface="Arial" pitchFamily="34" charset="0"/>
              </a:rPr>
              <a:t>左子树查找</a:t>
            </a:r>
          </a:p>
          <a:p>
            <a:r>
              <a:rPr lang="en-US" altLang="zh-CN" sz="1100">
                <a:latin typeface="Arial" pitchFamily="34" charset="0"/>
                <a:cs typeface="Arial" pitchFamily="34" charset="0"/>
              </a:rPr>
              <a:t>if (this.left == null) { // </a:t>
            </a:r>
            <a:r>
              <a:rPr lang="zh-CN" altLang="en-US" sz="1100">
                <a:latin typeface="Arial" pitchFamily="34" charset="0"/>
                <a:cs typeface="Arial" pitchFamily="34" charset="0"/>
              </a:rPr>
              <a:t>左子树为空了</a:t>
            </a:r>
            <a:endParaRPr lang="en-US" altLang="zh-CN" sz="1100">
              <a:latin typeface="Arial" pitchFamily="34" charset="0"/>
              <a:cs typeface="Arial" pitchFamily="34" charset="0"/>
            </a:endParaRPr>
          </a:p>
          <a:p>
            <a:r>
              <a:rPr lang="en-US" altLang="zh-CN" sz="1100">
                <a:latin typeface="Arial" pitchFamily="34" charset="0"/>
                <a:cs typeface="Arial" pitchFamily="34" charset="0"/>
              </a:rPr>
              <a:t>return null;}</a:t>
            </a:r>
          </a:p>
          <a:p>
            <a:r>
              <a:rPr lang="en-US" altLang="zh-CN" sz="1100">
                <a:latin typeface="Arial" pitchFamily="34" charset="0"/>
                <a:cs typeface="Arial" pitchFamily="34" charset="0"/>
              </a:rPr>
              <a:t>return this.left.search(value);</a:t>
            </a:r>
          </a:p>
          <a:p>
            <a:r>
              <a:rPr lang="en-US" altLang="zh-CN" sz="1100">
                <a:latin typeface="Arial" pitchFamily="34" charset="0"/>
                <a:cs typeface="Arial" pitchFamily="34" charset="0"/>
              </a:rPr>
              <a:t>}}</a:t>
            </a:r>
            <a:endParaRPr lang="zh-CN" altLang="en-US" sz="1100">
              <a:latin typeface="Arial" pitchFamily="34" charset="0"/>
              <a:cs typeface="Arial" pitchFamily="34" charset="0"/>
            </a:endParaRPr>
          </a:p>
        </p:txBody>
      </p:sp>
      <p:sp>
        <p:nvSpPr>
          <p:cNvPr id="4" name="TextBox 3"/>
          <p:cNvSpPr txBox="1"/>
          <p:nvPr/>
        </p:nvSpPr>
        <p:spPr>
          <a:xfrm>
            <a:off x="2841018" y="3251656"/>
            <a:ext cx="3225563" cy="2292935"/>
          </a:xfrm>
          <a:prstGeom prst="rect">
            <a:avLst/>
          </a:prstGeom>
          <a:noFill/>
        </p:spPr>
        <p:txBody>
          <a:bodyPr wrap="none" rtlCol="0">
            <a:spAutoFit/>
          </a:bodyPr>
          <a:lstStyle/>
          <a:p>
            <a:r>
              <a:rPr lang="en-US" altLang="zh-CN" sz="1100">
                <a:latin typeface="Arial" pitchFamily="34" charset="0"/>
                <a:cs typeface="Arial" pitchFamily="34" charset="0"/>
              </a:rPr>
              <a:t>// </a:t>
            </a:r>
            <a:r>
              <a:rPr lang="zh-CN" altLang="en-US" sz="1100">
                <a:latin typeface="Arial" pitchFamily="34" charset="0"/>
                <a:cs typeface="Arial" pitchFamily="34" charset="0"/>
              </a:rPr>
              <a:t>查找父节点</a:t>
            </a:r>
            <a:endParaRPr lang="en-US" altLang="zh-CN" sz="1100">
              <a:latin typeface="Arial" pitchFamily="34" charset="0"/>
              <a:cs typeface="Arial" pitchFamily="34" charset="0"/>
            </a:endParaRPr>
          </a:p>
          <a:p>
            <a:r>
              <a:rPr lang="en-US" altLang="zh-CN" sz="1100">
                <a:latin typeface="Arial" pitchFamily="34" charset="0"/>
                <a:cs typeface="Arial" pitchFamily="34" charset="0"/>
              </a:rPr>
              <a:t>public Node searchParent(int value) {</a:t>
            </a:r>
          </a:p>
          <a:p>
            <a:r>
              <a:rPr lang="en-US" altLang="zh-CN" sz="1100">
                <a:latin typeface="Arial" pitchFamily="34" charset="0"/>
                <a:cs typeface="Arial" pitchFamily="34" charset="0"/>
              </a:rPr>
              <a:t>if ((this.left != null &amp;&amp; this.left.value == value) </a:t>
            </a:r>
          </a:p>
          <a:p>
            <a:r>
              <a:rPr lang="en-US" altLang="zh-CN" sz="1100">
                <a:latin typeface="Arial" pitchFamily="34" charset="0"/>
                <a:cs typeface="Arial" pitchFamily="34" charset="0"/>
              </a:rPr>
              <a:t>|| (this.right != null &amp;&amp; this.right.value == value)) {</a:t>
            </a:r>
          </a:p>
          <a:p>
            <a:r>
              <a:rPr lang="en-US" altLang="zh-CN" sz="1100">
                <a:latin typeface="Arial" pitchFamily="34" charset="0"/>
                <a:cs typeface="Arial" pitchFamily="34" charset="0"/>
              </a:rPr>
              <a:t>return this;</a:t>
            </a:r>
          </a:p>
          <a:p>
            <a:r>
              <a:rPr lang="en-US" altLang="zh-CN" sz="1100">
                <a:latin typeface="Arial" pitchFamily="34" charset="0"/>
                <a:cs typeface="Arial" pitchFamily="34" charset="0"/>
              </a:rPr>
              <a:t>} else {</a:t>
            </a:r>
            <a:endParaRPr lang="zh-CN" altLang="en-US" sz="1100">
              <a:latin typeface="Arial" pitchFamily="34" charset="0"/>
              <a:cs typeface="Arial" pitchFamily="34" charset="0"/>
            </a:endParaRPr>
          </a:p>
          <a:p>
            <a:r>
              <a:rPr lang="en-US" altLang="zh-CN" sz="1100">
                <a:latin typeface="Arial" pitchFamily="34" charset="0"/>
                <a:cs typeface="Arial" pitchFamily="34" charset="0"/>
              </a:rPr>
              <a:t>if (value &gt; this.value &amp;&amp; this.right != null) {</a:t>
            </a:r>
          </a:p>
          <a:p>
            <a:r>
              <a:rPr lang="en-US" altLang="zh-CN" sz="1100">
                <a:latin typeface="Arial" pitchFamily="34" charset="0"/>
                <a:cs typeface="Arial" pitchFamily="34" charset="0"/>
              </a:rPr>
              <a:t>return this.right.searchParent(value);</a:t>
            </a:r>
          </a:p>
          <a:p>
            <a:r>
              <a:rPr lang="en-US" altLang="zh-CN" sz="1100">
                <a:latin typeface="Arial" pitchFamily="34" charset="0"/>
                <a:cs typeface="Arial" pitchFamily="34" charset="0"/>
              </a:rPr>
              <a:t>} else if (value &lt; this.value &amp;&amp; this.left != null) {</a:t>
            </a:r>
          </a:p>
          <a:p>
            <a:r>
              <a:rPr lang="en-US" altLang="zh-CN" sz="1100">
                <a:latin typeface="Arial" pitchFamily="34" charset="0"/>
                <a:cs typeface="Arial" pitchFamily="34" charset="0"/>
              </a:rPr>
              <a:t>return this.left.searchParent(value);</a:t>
            </a:r>
          </a:p>
          <a:p>
            <a:r>
              <a:rPr lang="en-US" altLang="zh-CN" sz="1100">
                <a:latin typeface="Arial" pitchFamily="34" charset="0"/>
                <a:cs typeface="Arial" pitchFamily="34" charset="0"/>
              </a:rPr>
              <a:t>} else {</a:t>
            </a:r>
          </a:p>
          <a:p>
            <a:r>
              <a:rPr lang="en-US" altLang="zh-CN" sz="1100">
                <a:latin typeface="Arial" pitchFamily="34" charset="0"/>
                <a:cs typeface="Arial" pitchFamily="34" charset="0"/>
              </a:rPr>
              <a:t>return null;</a:t>
            </a:r>
          </a:p>
          <a:p>
            <a:r>
              <a:rPr lang="en-US" altLang="zh-CN" sz="1100">
                <a:latin typeface="Arial" pitchFamily="34" charset="0"/>
                <a:cs typeface="Arial" pitchFamily="34" charset="0"/>
              </a:rPr>
              <a:t>}}}</a:t>
            </a:r>
            <a:endParaRPr lang="zh-CN" altLang="en-US" sz="1100">
              <a:latin typeface="Arial" pitchFamily="34" charset="0"/>
              <a:cs typeface="Arial" pitchFamily="34" charset="0"/>
            </a:endParaRPr>
          </a:p>
        </p:txBody>
      </p:sp>
      <p:sp>
        <p:nvSpPr>
          <p:cNvPr id="5" name="TextBox 4"/>
          <p:cNvSpPr txBox="1"/>
          <p:nvPr/>
        </p:nvSpPr>
        <p:spPr>
          <a:xfrm>
            <a:off x="6066581" y="2502539"/>
            <a:ext cx="3918060" cy="2970044"/>
          </a:xfrm>
          <a:prstGeom prst="rect">
            <a:avLst/>
          </a:prstGeom>
          <a:solidFill>
            <a:schemeClr val="accent3">
              <a:lumMod val="20000"/>
              <a:lumOff val="80000"/>
            </a:schemeClr>
          </a:solidFill>
        </p:spPr>
        <p:txBody>
          <a:bodyPr wrap="none" rtlCol="0">
            <a:spAutoFit/>
          </a:bodyPr>
          <a:lstStyle/>
          <a:p>
            <a:r>
              <a:rPr lang="en-US" altLang="zh-CN" sz="1100">
                <a:latin typeface="Arial" pitchFamily="34" charset="0"/>
                <a:cs typeface="Arial" pitchFamily="34" charset="0"/>
              </a:rPr>
              <a:t>//class BinarySortTree </a:t>
            </a:r>
          </a:p>
          <a:p>
            <a:r>
              <a:rPr lang="en-US" altLang="zh-CN" sz="1100">
                <a:latin typeface="Arial" pitchFamily="34" charset="0"/>
                <a:cs typeface="Arial" pitchFamily="34" charset="0"/>
              </a:rPr>
              <a:t>public void delNode(int value) {</a:t>
            </a:r>
          </a:p>
          <a:p>
            <a:r>
              <a:rPr lang="en-US" altLang="zh-CN" sz="1100">
                <a:latin typeface="Arial" pitchFamily="34" charset="0"/>
                <a:cs typeface="Arial" pitchFamily="34" charset="0"/>
              </a:rPr>
              <a:t>if (root == null) {</a:t>
            </a:r>
          </a:p>
          <a:p>
            <a:r>
              <a:rPr lang="en-US" altLang="zh-CN" sz="1100">
                <a:latin typeface="Arial" pitchFamily="34" charset="0"/>
                <a:cs typeface="Arial" pitchFamily="34" charset="0"/>
              </a:rPr>
              <a:t>return;</a:t>
            </a:r>
          </a:p>
          <a:p>
            <a:r>
              <a:rPr lang="en-US" altLang="zh-CN" sz="1100">
                <a:latin typeface="Arial" pitchFamily="34" charset="0"/>
                <a:cs typeface="Arial" pitchFamily="34" charset="0"/>
              </a:rPr>
              <a:t>} else {</a:t>
            </a:r>
          </a:p>
          <a:p>
            <a:r>
              <a:rPr lang="en-US" altLang="zh-CN" sz="1100">
                <a:latin typeface="Arial" pitchFamily="34" charset="0"/>
                <a:cs typeface="Arial" pitchFamily="34" charset="0"/>
              </a:rPr>
              <a:t>Node targetNode = search(value);</a:t>
            </a:r>
            <a:endParaRPr lang="zh-CN" altLang="en-US" sz="1100">
              <a:latin typeface="Arial" pitchFamily="34" charset="0"/>
              <a:cs typeface="Arial" pitchFamily="34" charset="0"/>
            </a:endParaRPr>
          </a:p>
          <a:p>
            <a:r>
              <a:rPr lang="en-US" altLang="zh-CN" sz="1100">
                <a:latin typeface="Arial" pitchFamily="34" charset="0"/>
                <a:cs typeface="Arial" pitchFamily="34" charset="0"/>
              </a:rPr>
              <a:t>if (targetNode == null) {</a:t>
            </a:r>
          </a:p>
          <a:p>
            <a:r>
              <a:rPr lang="en-US" altLang="zh-CN" sz="1100">
                <a:latin typeface="Arial" pitchFamily="34" charset="0"/>
                <a:cs typeface="Arial" pitchFamily="34" charset="0"/>
              </a:rPr>
              <a:t>return;</a:t>
            </a:r>
          </a:p>
          <a:p>
            <a:r>
              <a:rPr lang="en-US" altLang="zh-CN" sz="1100">
                <a:latin typeface="Arial" pitchFamily="34" charset="0"/>
                <a:cs typeface="Arial" pitchFamily="34" charset="0"/>
              </a:rPr>
              <a:t>}</a:t>
            </a:r>
            <a:endParaRPr lang="zh-CN" altLang="en-US" sz="1100">
              <a:latin typeface="Arial" pitchFamily="34" charset="0"/>
              <a:cs typeface="Arial" pitchFamily="34" charset="0"/>
            </a:endParaRPr>
          </a:p>
          <a:p>
            <a:r>
              <a:rPr lang="en-US" altLang="zh-CN" sz="1100">
                <a:latin typeface="Arial" pitchFamily="34" charset="0"/>
                <a:cs typeface="Arial" pitchFamily="34" charset="0"/>
              </a:rPr>
              <a:t>Node parent = searchParent(value);</a:t>
            </a:r>
          </a:p>
          <a:p>
            <a:r>
              <a:rPr lang="en-US" altLang="zh-CN" sz="1100">
                <a:latin typeface="Arial" pitchFamily="34" charset="0"/>
                <a:cs typeface="Arial" pitchFamily="34" charset="0"/>
              </a:rPr>
              <a:t>// </a:t>
            </a:r>
            <a:r>
              <a:rPr lang="zh-CN" altLang="en-US" sz="1100">
                <a:latin typeface="Arial" pitchFamily="34" charset="0"/>
                <a:cs typeface="Arial" pitchFamily="34" charset="0"/>
              </a:rPr>
              <a:t>如果要删除的节点是叶子节点</a:t>
            </a:r>
          </a:p>
          <a:p>
            <a:r>
              <a:rPr lang="en-US" altLang="zh-CN" sz="1100">
                <a:latin typeface="Arial" pitchFamily="34" charset="0"/>
                <a:cs typeface="Arial" pitchFamily="34" charset="0"/>
              </a:rPr>
              <a:t>if (targetNode.left == null &amp;&amp; targetNode.right == null) {</a:t>
            </a:r>
            <a:endParaRPr lang="zh-CN" altLang="en-US" sz="1100">
              <a:latin typeface="Arial" pitchFamily="34" charset="0"/>
              <a:cs typeface="Arial" pitchFamily="34" charset="0"/>
            </a:endParaRPr>
          </a:p>
          <a:p>
            <a:r>
              <a:rPr lang="en-US" altLang="zh-CN" sz="1100">
                <a:latin typeface="Arial" pitchFamily="34" charset="0"/>
                <a:cs typeface="Arial" pitchFamily="34" charset="0"/>
              </a:rPr>
              <a:t>if (parent.left != null &amp;&amp; parent.left.value == value) {</a:t>
            </a:r>
          </a:p>
          <a:p>
            <a:r>
              <a:rPr lang="en-US" altLang="zh-CN" sz="1100">
                <a:latin typeface="Arial" pitchFamily="34" charset="0"/>
                <a:cs typeface="Arial" pitchFamily="34" charset="0"/>
              </a:rPr>
              <a:t>parent.left = null;</a:t>
            </a:r>
          </a:p>
          <a:p>
            <a:r>
              <a:rPr lang="en-US" altLang="zh-CN" sz="1100">
                <a:latin typeface="Arial" pitchFamily="34" charset="0"/>
                <a:cs typeface="Arial" pitchFamily="34" charset="0"/>
              </a:rPr>
              <a:t>} else if (parent.right != null &amp;&amp; parent.right.value == value) {</a:t>
            </a:r>
          </a:p>
          <a:p>
            <a:r>
              <a:rPr lang="en-US" altLang="zh-CN" sz="1100">
                <a:latin typeface="Arial" pitchFamily="34" charset="0"/>
                <a:cs typeface="Arial" pitchFamily="34" charset="0"/>
              </a:rPr>
              <a:t>parent.right = null;</a:t>
            </a:r>
          </a:p>
          <a:p>
            <a:r>
              <a:rPr lang="en-US" altLang="zh-CN" sz="1100">
                <a:latin typeface="Arial" pitchFamily="34" charset="0"/>
                <a:cs typeface="Arial" pitchFamily="34" charset="0"/>
              </a:rPr>
              <a:t>}}}}</a:t>
            </a:r>
            <a:endParaRPr lang="zh-CN" altLang="en-US" sz="1100">
              <a:latin typeface="Arial" pitchFamily="34" charset="0"/>
              <a:cs typeface="Arial" pitchFamily="34" charset="0"/>
            </a:endParaRPr>
          </a:p>
        </p:txBody>
      </p:sp>
    </p:spTree>
    <p:extLst>
      <p:ext uri="{BB962C8B-B14F-4D97-AF65-F5344CB8AC3E}">
        <p14:creationId xmlns:p14="http://schemas.microsoft.com/office/powerpoint/2010/main" val="1540870911"/>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二叉排序树</a:t>
            </a:r>
            <a:endParaRPr lang="en-US" altLang="zh-CN" sz="2200" b="1"/>
          </a:p>
        </p:txBody>
      </p:sp>
      <p:sp>
        <p:nvSpPr>
          <p:cNvPr id="2" name="TextBox 1"/>
          <p:cNvSpPr txBox="1"/>
          <p:nvPr/>
        </p:nvSpPr>
        <p:spPr>
          <a:xfrm>
            <a:off x="665981" y="1224111"/>
            <a:ext cx="8424936" cy="4001095"/>
          </a:xfrm>
          <a:prstGeom prst="rect">
            <a:avLst/>
          </a:prstGeom>
          <a:noFill/>
        </p:spPr>
        <p:txBody>
          <a:bodyPr wrap="square" rtlCol="0">
            <a:spAutoFit/>
          </a:bodyPr>
          <a:lstStyle/>
          <a:p>
            <a:r>
              <a:rPr lang="zh-CN" altLang="en-US" sz="2000" b="1">
                <a:solidFill>
                  <a:srgbClr val="0070C0"/>
                </a:solidFill>
              </a:rPr>
              <a:t>二叉排序树的删除</a:t>
            </a:r>
            <a:endParaRPr lang="en-US" altLang="zh-CN"/>
          </a:p>
          <a:p>
            <a:pPr marL="285750" indent="-285750">
              <a:buFont typeface="Wingdings" pitchFamily="2" charset="2"/>
              <a:buChar char="Ø"/>
            </a:pPr>
            <a:r>
              <a:rPr lang="zh-CN" altLang="en-US">
                <a:ea typeface="宋体" charset="-122"/>
              </a:rPr>
              <a:t>删除节点有一个子节点</a:t>
            </a:r>
            <a:br>
              <a:rPr lang="en-US" altLang="zh-CN">
                <a:ea typeface="宋体" charset="-122"/>
              </a:rPr>
            </a:br>
            <a:r>
              <a:rPr lang="zh-CN" altLang="en-US">
                <a:ea typeface="宋体" charset="-122"/>
              </a:rPr>
              <a:t>删除的节点有一个子节点，即该节点有左子节点或者右子节点。比如这里的 </a:t>
            </a:r>
            <a:r>
              <a:rPr lang="en-US" altLang="zh-CN">
                <a:ea typeface="宋体" charset="-122"/>
              </a:rPr>
              <a:t>(</a:t>
            </a:r>
            <a:r>
              <a:rPr lang="zh-CN" altLang="en-US">
                <a:ea typeface="宋体" charset="-122"/>
              </a:rPr>
              <a:t>比如：</a:t>
            </a:r>
            <a:r>
              <a:rPr lang="en-US" altLang="zh-CN">
                <a:ea typeface="宋体" charset="-122"/>
              </a:rPr>
              <a:t>1 )</a:t>
            </a:r>
          </a:p>
          <a:p>
            <a:pPr marL="342900" indent="-342900">
              <a:buAutoNum type="arabicParenR"/>
            </a:pPr>
            <a:r>
              <a:rPr lang="zh-CN" altLang="en-US">
                <a:ea typeface="宋体" charset="-122"/>
              </a:rPr>
              <a:t>思路分析</a:t>
            </a:r>
            <a:endParaRPr lang="en-US" altLang="zh-CN">
              <a:ea typeface="宋体" charset="-122"/>
            </a:endParaRPr>
          </a:p>
          <a:p>
            <a:pPr marL="342900" indent="-342900">
              <a:buAutoNum type="arabicParenR"/>
            </a:pPr>
            <a:r>
              <a:rPr lang="zh-CN" altLang="en-US">
                <a:ea typeface="宋体" charset="-122"/>
              </a:rPr>
              <a:t>代码实现</a:t>
            </a:r>
            <a:endParaRPr lang="en-US" altLang="zh-CN">
              <a:ea typeface="宋体" charset="-122"/>
            </a:endParaRPr>
          </a:p>
          <a:p>
            <a:pPr marL="285750" indent="-285750">
              <a:buFont typeface="Wingdings" pitchFamily="2" charset="2"/>
              <a:buChar char="Ø"/>
            </a:pPr>
            <a:endParaRPr lang="en-US" altLang="zh-CN">
              <a:ea typeface="宋体" charset="-122"/>
            </a:endParaRPr>
          </a:p>
          <a:p>
            <a:pPr marL="285750" indent="-285750">
              <a:buFont typeface="Wingdings" pitchFamily="2" charset="2"/>
              <a:buChar char="Ø"/>
            </a:pPr>
            <a:endParaRPr lang="en-US" altLang="zh-CN">
              <a:ea typeface="宋体" charset="-122"/>
            </a:endParaRPr>
          </a:p>
          <a:p>
            <a:pPr marL="285750" indent="-285750">
              <a:buFont typeface="Wingdings" pitchFamily="2" charset="2"/>
              <a:buChar char="Ø"/>
            </a:pPr>
            <a:endParaRPr lang="en-US" altLang="zh-CN">
              <a:ea typeface="宋体" charset="-122"/>
            </a:endParaRPr>
          </a:p>
          <a:p>
            <a:endParaRPr lang="en-US" altLang="zh-CN">
              <a:ea typeface="宋体" charset="-122"/>
            </a:endParaRPr>
          </a:p>
          <a:p>
            <a:endParaRPr lang="en-US" altLang="zh-CN">
              <a:ea typeface="宋体" charset="-122"/>
            </a:endParaRPr>
          </a:p>
          <a:p>
            <a:endParaRPr lang="en-US" altLang="zh-CN">
              <a:ea typeface="宋体" charset="-122"/>
            </a:endParaRPr>
          </a:p>
          <a:p>
            <a:endParaRPr lang="en-US" altLang="zh-CN">
              <a:ea typeface="宋体" charset="-122"/>
            </a:endParaRPr>
          </a:p>
          <a:p>
            <a:endParaRPr lang="en-US" altLang="zh-CN">
              <a:ea typeface="宋体"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932218531"/>
              </p:ext>
            </p:extLst>
          </p:nvPr>
        </p:nvGraphicFramePr>
        <p:xfrm>
          <a:off x="7528921" y="4315023"/>
          <a:ext cx="769908" cy="500608"/>
        </p:xfrm>
        <a:graphic>
          <a:graphicData uri="http://schemas.openxmlformats.org/presentationml/2006/ole">
            <mc:AlternateContent xmlns:mc="http://schemas.openxmlformats.org/markup-compatibility/2006">
              <mc:Choice xmlns:v="urn:schemas-microsoft-com:vml" Requires="v">
                <p:oleObj spid="_x0000_s31957" name="包装程序外壳对象" showAsIcon="1" r:id="rId4" imgW="1093320" imgH="711360" progId="Package">
                  <p:embed/>
                </p:oleObj>
              </mc:Choice>
              <mc:Fallback>
                <p:oleObj name="包装程序外壳对象" showAsIcon="1" r:id="rId4" imgW="1093320" imgH="711360" progId="Package">
                  <p:embed/>
                  <p:pic>
                    <p:nvPicPr>
                      <p:cNvPr id="0" name=""/>
                      <p:cNvPicPr/>
                      <p:nvPr/>
                    </p:nvPicPr>
                    <p:blipFill>
                      <a:blip r:embed="rId5"/>
                      <a:stretch>
                        <a:fillRect/>
                      </a:stretch>
                    </p:blipFill>
                    <p:spPr>
                      <a:xfrm>
                        <a:off x="7528921" y="4315023"/>
                        <a:ext cx="769908" cy="500608"/>
                      </a:xfrm>
                      <a:prstGeom prst="rect">
                        <a:avLst/>
                      </a:prstGeom>
                    </p:spPr>
                  </p:pic>
                </p:oleObj>
              </mc:Fallback>
            </mc:AlternateContent>
          </a:graphicData>
        </a:graphic>
      </p:graphicFrame>
      <p:sp>
        <p:nvSpPr>
          <p:cNvPr id="4" name="TextBox 3"/>
          <p:cNvSpPr txBox="1"/>
          <p:nvPr/>
        </p:nvSpPr>
        <p:spPr>
          <a:xfrm>
            <a:off x="2652196" y="2088207"/>
            <a:ext cx="4638521" cy="3477875"/>
          </a:xfrm>
          <a:prstGeom prst="rect">
            <a:avLst/>
          </a:prstGeom>
          <a:noFill/>
        </p:spPr>
        <p:txBody>
          <a:bodyPr wrap="square" rtlCol="0">
            <a:spAutoFit/>
          </a:bodyPr>
          <a:lstStyle/>
          <a:p>
            <a:r>
              <a:rPr lang="en-US" altLang="zh-CN" sz="1100">
                <a:latin typeface="Arial" pitchFamily="34" charset="0"/>
                <a:cs typeface="Arial" pitchFamily="34" charset="0"/>
              </a:rPr>
              <a:t>// </a:t>
            </a:r>
            <a:r>
              <a:rPr lang="zh-CN" altLang="en-US" sz="1100">
                <a:latin typeface="Arial" pitchFamily="34" charset="0"/>
                <a:cs typeface="Arial" pitchFamily="34" charset="0"/>
              </a:rPr>
              <a:t>要删除的节点有两个子节点</a:t>
            </a:r>
          </a:p>
          <a:p>
            <a:r>
              <a:rPr lang="en-US" altLang="zh-CN" sz="1100">
                <a:latin typeface="Arial" pitchFamily="34" charset="0"/>
                <a:cs typeface="Arial" pitchFamily="34" charset="0"/>
              </a:rPr>
              <a:t>else if (targetNode.left != null &amp;&amp; targetNode.right != null) {</a:t>
            </a:r>
          </a:p>
          <a:p>
            <a:endParaRPr lang="zh-CN" altLang="en-US" sz="1100">
              <a:latin typeface="Arial" pitchFamily="34" charset="0"/>
              <a:cs typeface="Arial" pitchFamily="34" charset="0"/>
            </a:endParaRPr>
          </a:p>
          <a:p>
            <a:r>
              <a:rPr lang="en-US" altLang="zh-CN" sz="1100">
                <a:latin typeface="Arial" pitchFamily="34" charset="0"/>
                <a:cs typeface="Arial" pitchFamily="34" charset="0"/>
              </a:rPr>
              <a:t>} else { // </a:t>
            </a:r>
            <a:r>
              <a:rPr lang="zh-CN" altLang="en-US" sz="1100">
                <a:latin typeface="Arial" pitchFamily="34" charset="0"/>
                <a:cs typeface="Arial" pitchFamily="34" charset="0"/>
              </a:rPr>
              <a:t>要删除的节点有一个子节点</a:t>
            </a:r>
          </a:p>
          <a:p>
            <a:r>
              <a:rPr lang="en-US" altLang="zh-CN" sz="1100">
                <a:latin typeface="Arial" pitchFamily="34" charset="0"/>
                <a:cs typeface="Arial" pitchFamily="34" charset="0"/>
              </a:rPr>
              <a:t>// </a:t>
            </a:r>
            <a:r>
              <a:rPr lang="zh-CN" altLang="en-US" sz="1100">
                <a:latin typeface="Arial" pitchFamily="34" charset="0"/>
                <a:cs typeface="Arial" pitchFamily="34" charset="0"/>
              </a:rPr>
              <a:t>如果要删除的节点有左子节点</a:t>
            </a:r>
          </a:p>
          <a:p>
            <a:r>
              <a:rPr lang="en-US" altLang="zh-CN" sz="1100">
                <a:latin typeface="Arial" pitchFamily="34" charset="0"/>
                <a:cs typeface="Arial" pitchFamily="34" charset="0"/>
              </a:rPr>
              <a:t>if (targetNode.left != null) {</a:t>
            </a:r>
          </a:p>
          <a:p>
            <a:endParaRPr lang="zh-CN" altLang="en-US" sz="1100">
              <a:latin typeface="Arial" pitchFamily="34" charset="0"/>
              <a:cs typeface="Arial" pitchFamily="34" charset="0"/>
            </a:endParaRPr>
          </a:p>
          <a:p>
            <a:r>
              <a:rPr lang="en-US" altLang="zh-CN" sz="1100">
                <a:latin typeface="Arial" pitchFamily="34" charset="0"/>
                <a:cs typeface="Arial" pitchFamily="34" charset="0"/>
              </a:rPr>
              <a:t>// </a:t>
            </a:r>
            <a:r>
              <a:rPr lang="zh-CN" altLang="en-US" sz="1100">
                <a:latin typeface="Arial" pitchFamily="34" charset="0"/>
                <a:cs typeface="Arial" pitchFamily="34" charset="0"/>
              </a:rPr>
              <a:t>如果要删除的节点是父节点的左子节点</a:t>
            </a:r>
          </a:p>
          <a:p>
            <a:r>
              <a:rPr lang="en-US" altLang="zh-CN" sz="1100">
                <a:latin typeface="Arial" pitchFamily="34" charset="0"/>
                <a:cs typeface="Arial" pitchFamily="34" charset="0"/>
              </a:rPr>
              <a:t>if (parent.left.value == value) {</a:t>
            </a:r>
          </a:p>
          <a:p>
            <a:r>
              <a:rPr lang="en-US" altLang="zh-CN" sz="1100">
                <a:latin typeface="Arial" pitchFamily="34" charset="0"/>
                <a:cs typeface="Arial" pitchFamily="34" charset="0"/>
              </a:rPr>
              <a:t>parent.left = targetNode.left;</a:t>
            </a:r>
          </a:p>
          <a:p>
            <a:r>
              <a:rPr lang="en-US" altLang="zh-CN" sz="1100">
                <a:latin typeface="Arial" pitchFamily="34" charset="0"/>
                <a:cs typeface="Arial" pitchFamily="34" charset="0"/>
              </a:rPr>
              <a:t>} else { // </a:t>
            </a:r>
            <a:r>
              <a:rPr lang="zh-CN" altLang="en-US" sz="1100">
                <a:latin typeface="Arial" pitchFamily="34" charset="0"/>
                <a:cs typeface="Arial" pitchFamily="34" charset="0"/>
              </a:rPr>
              <a:t>要删除的节点是父节点的右子节点</a:t>
            </a:r>
          </a:p>
          <a:p>
            <a:r>
              <a:rPr lang="en-US" altLang="zh-CN" sz="1100">
                <a:latin typeface="Arial" pitchFamily="34" charset="0"/>
                <a:cs typeface="Arial" pitchFamily="34" charset="0"/>
              </a:rPr>
              <a:t>parent.right = targetNode.left;</a:t>
            </a:r>
          </a:p>
          <a:p>
            <a:r>
              <a:rPr lang="en-US" altLang="zh-CN" sz="1100">
                <a:latin typeface="Arial" pitchFamily="34" charset="0"/>
                <a:cs typeface="Arial" pitchFamily="34" charset="0"/>
              </a:rPr>
              <a:t>}</a:t>
            </a:r>
          </a:p>
          <a:p>
            <a:r>
              <a:rPr lang="en-US" altLang="zh-CN" sz="1100">
                <a:latin typeface="Arial" pitchFamily="34" charset="0"/>
                <a:cs typeface="Arial" pitchFamily="34" charset="0"/>
              </a:rPr>
              <a:t>} else { // </a:t>
            </a:r>
            <a:r>
              <a:rPr lang="zh-CN" altLang="en-US" sz="1100">
                <a:latin typeface="Arial" pitchFamily="34" charset="0"/>
                <a:cs typeface="Arial" pitchFamily="34" charset="0"/>
              </a:rPr>
              <a:t>如果要删除的节点有右子节点</a:t>
            </a:r>
          </a:p>
          <a:p>
            <a:r>
              <a:rPr lang="en-US" altLang="zh-CN" sz="1100">
                <a:latin typeface="Arial" pitchFamily="34" charset="0"/>
                <a:cs typeface="Arial" pitchFamily="34" charset="0"/>
              </a:rPr>
              <a:t>// </a:t>
            </a:r>
            <a:r>
              <a:rPr lang="zh-CN" altLang="en-US" sz="1100">
                <a:latin typeface="Arial" pitchFamily="34" charset="0"/>
                <a:cs typeface="Arial" pitchFamily="34" charset="0"/>
              </a:rPr>
              <a:t>如果要删除的节点是父节点的左子节点</a:t>
            </a:r>
          </a:p>
          <a:p>
            <a:r>
              <a:rPr lang="en-US" altLang="zh-CN" sz="1100">
                <a:latin typeface="Arial" pitchFamily="34" charset="0"/>
                <a:cs typeface="Arial" pitchFamily="34" charset="0"/>
              </a:rPr>
              <a:t>if (parent.left.value == value) {</a:t>
            </a:r>
          </a:p>
          <a:p>
            <a:r>
              <a:rPr lang="en-US" altLang="zh-CN" sz="1100">
                <a:latin typeface="Arial" pitchFamily="34" charset="0"/>
                <a:cs typeface="Arial" pitchFamily="34" charset="0"/>
              </a:rPr>
              <a:t>parent.left = targetNode.right;</a:t>
            </a:r>
          </a:p>
          <a:p>
            <a:r>
              <a:rPr lang="en-US" altLang="zh-CN" sz="1100">
                <a:latin typeface="Arial" pitchFamily="34" charset="0"/>
                <a:cs typeface="Arial" pitchFamily="34" charset="0"/>
              </a:rPr>
              <a:t>} else {// </a:t>
            </a:r>
            <a:r>
              <a:rPr lang="zh-CN" altLang="en-US" sz="1100">
                <a:latin typeface="Arial" pitchFamily="34" charset="0"/>
                <a:cs typeface="Arial" pitchFamily="34" charset="0"/>
              </a:rPr>
              <a:t>要删除的节点是父节点的右子节点</a:t>
            </a:r>
          </a:p>
          <a:p>
            <a:r>
              <a:rPr lang="en-US" altLang="zh-CN" sz="1100">
                <a:latin typeface="Arial" pitchFamily="34" charset="0"/>
                <a:cs typeface="Arial" pitchFamily="34" charset="0"/>
              </a:rPr>
              <a:t>parent.right = targetNode.right;</a:t>
            </a:r>
          </a:p>
          <a:p>
            <a:r>
              <a:rPr lang="en-US" altLang="zh-CN" sz="1100">
                <a:latin typeface="Arial" pitchFamily="34" charset="0"/>
                <a:cs typeface="Arial" pitchFamily="34" charset="0"/>
              </a:rPr>
              <a:t>}}}</a:t>
            </a:r>
            <a:endParaRPr lang="zh-CN" altLang="en-US" sz="1100">
              <a:latin typeface="Arial" pitchFamily="34" charset="0"/>
              <a:cs typeface="Arial" pitchFamily="34" charset="0"/>
            </a:endParaRPr>
          </a:p>
        </p:txBody>
      </p:sp>
    </p:spTree>
    <p:extLst>
      <p:ext uri="{BB962C8B-B14F-4D97-AF65-F5344CB8AC3E}">
        <p14:creationId xmlns:p14="http://schemas.microsoft.com/office/powerpoint/2010/main" val="10568344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稀疏</a:t>
            </a:r>
            <a:r>
              <a:rPr lang="en-US" altLang="zh-CN" sz="2200" b="1"/>
              <a:t>sparsearray</a:t>
            </a:r>
            <a:r>
              <a:rPr lang="zh-CN" altLang="en-US" sz="2200" b="1"/>
              <a:t>数组</a:t>
            </a:r>
            <a:endParaRPr lang="en-US" altLang="zh-CN" sz="2200" b="1"/>
          </a:p>
        </p:txBody>
      </p:sp>
      <p:sp>
        <p:nvSpPr>
          <p:cNvPr id="2" name="TextBox 1"/>
          <p:cNvSpPr txBox="1"/>
          <p:nvPr/>
        </p:nvSpPr>
        <p:spPr>
          <a:xfrm>
            <a:off x="665981" y="1368127"/>
            <a:ext cx="8640960" cy="4001095"/>
          </a:xfrm>
          <a:prstGeom prst="rect">
            <a:avLst/>
          </a:prstGeom>
          <a:noFill/>
        </p:spPr>
        <p:txBody>
          <a:bodyPr wrap="square" rtlCol="0">
            <a:spAutoFit/>
          </a:bodyPr>
          <a:lstStyle/>
          <a:p>
            <a:r>
              <a:rPr lang="zh-CN" altLang="en-US" sz="2000" b="1">
                <a:solidFill>
                  <a:srgbClr val="0070C0"/>
                </a:solidFill>
              </a:rPr>
              <a:t>先看一个实际的需求</a:t>
            </a:r>
            <a:endParaRPr lang="en-US" altLang="zh-CN" sz="2000"/>
          </a:p>
          <a:p>
            <a:endParaRPr lang="en-US" altLang="zh-CN"/>
          </a:p>
          <a:p>
            <a:pPr marL="285750" indent="-285750">
              <a:buFont typeface="Wingdings" pitchFamily="2" charset="2"/>
              <a:buChar char="Ø"/>
            </a:pPr>
            <a:r>
              <a:rPr lang="zh-CN" altLang="en-US"/>
              <a:t>编写的五子棋程序中，有</a:t>
            </a:r>
            <a:r>
              <a:rPr lang="zh-CN" altLang="en-US" b="1"/>
              <a:t>存盘退出</a:t>
            </a:r>
            <a:r>
              <a:rPr lang="zh-CN" altLang="en-US"/>
              <a:t>和</a:t>
            </a:r>
            <a:r>
              <a:rPr lang="zh-CN" altLang="en-US">
                <a:solidFill>
                  <a:srgbClr val="FF0000"/>
                </a:solidFill>
              </a:rPr>
              <a:t>续上盘</a:t>
            </a:r>
            <a:r>
              <a:rPr lang="zh-CN" altLang="en-US"/>
              <a:t>的功能。</a:t>
            </a:r>
            <a:endParaRPr lang="en-US" altLang="zh-CN"/>
          </a:p>
          <a:p>
            <a:endParaRPr lang="en-US" altLang="zh-CN"/>
          </a:p>
          <a:p>
            <a:endParaRPr lang="en-US" altLang="zh-CN"/>
          </a:p>
          <a:p>
            <a:endParaRPr lang="en-US" altLang="zh-CN"/>
          </a:p>
          <a:p>
            <a:endParaRPr lang="en-US" altLang="zh-CN"/>
          </a:p>
          <a:p>
            <a:endParaRPr lang="en-US" altLang="zh-CN"/>
          </a:p>
          <a:p>
            <a:endParaRPr lang="en-US" altLang="zh-CN"/>
          </a:p>
          <a:p>
            <a:endParaRPr lang="en-US" altLang="zh-CN"/>
          </a:p>
          <a:p>
            <a:endParaRPr lang="en-US" altLang="zh-CN"/>
          </a:p>
          <a:p>
            <a:endParaRPr lang="en-US" altLang="zh-CN"/>
          </a:p>
          <a:p>
            <a:pPr marL="285750" indent="-285750">
              <a:buFont typeface="Wingdings" pitchFamily="2" charset="2"/>
              <a:buChar char="Ø"/>
            </a:pPr>
            <a:r>
              <a:rPr lang="zh-CN" altLang="en-US" b="1"/>
              <a:t>分析问题</a:t>
            </a:r>
            <a:r>
              <a:rPr lang="en-US" altLang="zh-CN"/>
              <a:t>: </a:t>
            </a:r>
          </a:p>
          <a:p>
            <a:r>
              <a:rPr lang="zh-CN" altLang="en-US"/>
              <a:t>因为该二维数组的很多值是默认值</a:t>
            </a:r>
            <a:r>
              <a:rPr lang="en-US" altLang="zh-CN"/>
              <a:t>0, </a:t>
            </a:r>
            <a:r>
              <a:rPr lang="zh-CN" altLang="en-US"/>
              <a:t>因此记录了很多没有意义的数据</a:t>
            </a:r>
            <a:r>
              <a:rPr lang="en-US" altLang="zh-CN"/>
              <a:t>.-&gt;</a:t>
            </a:r>
            <a:r>
              <a:rPr lang="zh-CN" altLang="en-US"/>
              <a:t>稀疏数组。</a:t>
            </a:r>
          </a:p>
        </p:txBody>
      </p:sp>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5175" y="2376240"/>
            <a:ext cx="2390622" cy="2376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右箭头 2"/>
          <p:cNvSpPr/>
          <p:nvPr/>
        </p:nvSpPr>
        <p:spPr>
          <a:xfrm>
            <a:off x="3258269" y="3744391"/>
            <a:ext cx="2160240" cy="43204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3186261" y="3240335"/>
            <a:ext cx="2492990" cy="369332"/>
          </a:xfrm>
          <a:prstGeom prst="rect">
            <a:avLst/>
          </a:prstGeom>
          <a:noFill/>
        </p:spPr>
        <p:txBody>
          <a:bodyPr wrap="none" rtlCol="0">
            <a:spAutoFit/>
          </a:bodyPr>
          <a:lstStyle/>
          <a:p>
            <a:r>
              <a:rPr lang="zh-CN" altLang="en-US"/>
              <a:t>使用二维数组记录棋盘</a:t>
            </a:r>
          </a:p>
        </p:txBody>
      </p:sp>
      <p:pic>
        <p:nvPicPr>
          <p:cNvPr id="307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74284" y="2448247"/>
            <a:ext cx="2408521" cy="2376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5" name="对象 4"/>
          <p:cNvGraphicFramePr>
            <a:graphicFrameLocks noChangeAspect="1"/>
          </p:cNvGraphicFramePr>
          <p:nvPr>
            <p:extLst>
              <p:ext uri="{D42A27DB-BD31-4B8C-83A1-F6EECF244321}">
                <p14:modId xmlns:p14="http://schemas.microsoft.com/office/powerpoint/2010/main" val="1779634084"/>
              </p:ext>
            </p:extLst>
          </p:nvPr>
        </p:nvGraphicFramePr>
        <p:xfrm>
          <a:off x="3255797" y="4320455"/>
          <a:ext cx="340741" cy="293561"/>
        </p:xfrm>
        <a:graphic>
          <a:graphicData uri="http://schemas.openxmlformats.org/presentationml/2006/ole">
            <mc:AlternateContent xmlns:mc="http://schemas.openxmlformats.org/markup-compatibility/2006">
              <mc:Choice xmlns:v="urn:schemas-microsoft-com:vml" Requires="v">
                <p:oleObj spid="_x0000_s37250" name="包装程序外壳对象" showAsIcon="1" r:id="rId6" imgW="826200" imgH="711360" progId="Package">
                  <p:embed/>
                </p:oleObj>
              </mc:Choice>
              <mc:Fallback>
                <p:oleObj name="包装程序外壳对象" showAsIcon="1" r:id="rId6" imgW="826200" imgH="711360" progId="Package">
                  <p:embed/>
                  <p:pic>
                    <p:nvPicPr>
                      <p:cNvPr id="0" name=""/>
                      <p:cNvPicPr/>
                      <p:nvPr/>
                    </p:nvPicPr>
                    <p:blipFill>
                      <a:blip r:embed="rId7"/>
                      <a:stretch>
                        <a:fillRect/>
                      </a:stretch>
                    </p:blipFill>
                    <p:spPr>
                      <a:xfrm>
                        <a:off x="3255797" y="4320455"/>
                        <a:ext cx="340741" cy="293561"/>
                      </a:xfrm>
                      <a:prstGeom prst="rect">
                        <a:avLst/>
                      </a:prstGeom>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2921381488"/>
              </p:ext>
            </p:extLst>
          </p:nvPr>
        </p:nvGraphicFramePr>
        <p:xfrm>
          <a:off x="8226821" y="4300690"/>
          <a:ext cx="496140" cy="427444"/>
        </p:xfrm>
        <a:graphic>
          <a:graphicData uri="http://schemas.openxmlformats.org/presentationml/2006/ole">
            <mc:AlternateContent xmlns:mc="http://schemas.openxmlformats.org/markup-compatibility/2006">
              <mc:Choice xmlns:v="urn:schemas-microsoft-com:vml" Requires="v">
                <p:oleObj spid="_x0000_s37251" name="包装程序外壳对象" showAsIcon="1" r:id="rId8" imgW="826200" imgH="711360" progId="Package">
                  <p:embed/>
                </p:oleObj>
              </mc:Choice>
              <mc:Fallback>
                <p:oleObj name="包装程序外壳对象" showAsIcon="1" r:id="rId8" imgW="826200" imgH="711360" progId="Package">
                  <p:embed/>
                  <p:pic>
                    <p:nvPicPr>
                      <p:cNvPr id="0" name=""/>
                      <p:cNvPicPr/>
                      <p:nvPr/>
                    </p:nvPicPr>
                    <p:blipFill>
                      <a:blip r:embed="rId9"/>
                      <a:stretch>
                        <a:fillRect/>
                      </a:stretch>
                    </p:blipFill>
                    <p:spPr>
                      <a:xfrm>
                        <a:off x="8226821" y="4300690"/>
                        <a:ext cx="496140" cy="427444"/>
                      </a:xfrm>
                      <a:prstGeom prst="rect">
                        <a:avLst/>
                      </a:prstGeom>
                    </p:spPr>
                  </p:pic>
                </p:oleObj>
              </mc:Fallback>
            </mc:AlternateContent>
          </a:graphicData>
        </a:graphic>
      </p:graphicFrame>
    </p:spTree>
    <p:extLst>
      <p:ext uri="{BB962C8B-B14F-4D97-AF65-F5344CB8AC3E}">
        <p14:creationId xmlns:p14="http://schemas.microsoft.com/office/powerpoint/2010/main" val="3690272693"/>
      </p:ext>
    </p:extLst>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二叉排序树</a:t>
            </a:r>
            <a:endParaRPr lang="en-US" altLang="zh-CN" sz="2200" b="1"/>
          </a:p>
        </p:txBody>
      </p:sp>
      <p:sp>
        <p:nvSpPr>
          <p:cNvPr id="2" name="TextBox 1"/>
          <p:cNvSpPr txBox="1"/>
          <p:nvPr/>
        </p:nvSpPr>
        <p:spPr>
          <a:xfrm>
            <a:off x="665981" y="1224111"/>
            <a:ext cx="8424936" cy="4278094"/>
          </a:xfrm>
          <a:prstGeom prst="rect">
            <a:avLst/>
          </a:prstGeom>
          <a:noFill/>
        </p:spPr>
        <p:txBody>
          <a:bodyPr wrap="square" rtlCol="0">
            <a:spAutoFit/>
          </a:bodyPr>
          <a:lstStyle/>
          <a:p>
            <a:r>
              <a:rPr lang="zh-CN" altLang="en-US" sz="2000" b="1">
                <a:solidFill>
                  <a:srgbClr val="0070C0"/>
                </a:solidFill>
              </a:rPr>
              <a:t>二叉排序树的删除</a:t>
            </a:r>
            <a:endParaRPr lang="en-US" altLang="zh-CN" sz="2000" b="1">
              <a:solidFill>
                <a:srgbClr val="0070C0"/>
              </a:solidFill>
            </a:endParaRPr>
          </a:p>
          <a:p>
            <a:endParaRPr lang="en-US" altLang="zh-CN"/>
          </a:p>
          <a:p>
            <a:pPr marL="285750" indent="-285750">
              <a:buFont typeface="Wingdings" pitchFamily="2" charset="2"/>
              <a:buChar char="Ø"/>
            </a:pPr>
            <a:r>
              <a:rPr lang="zh-CN" altLang="en-US">
                <a:ea typeface="宋体" charset="-122"/>
              </a:rPr>
              <a:t>删除节点有两个子节点</a:t>
            </a:r>
            <a:br>
              <a:rPr lang="en-US" altLang="zh-CN">
                <a:ea typeface="宋体" charset="-122"/>
              </a:rPr>
            </a:br>
            <a:r>
              <a:rPr lang="zh-CN" altLang="en-US">
                <a:ea typeface="宋体" charset="-122"/>
              </a:rPr>
              <a:t>删除的节点有两个子节点，即该节点有左子节点和右子节点。比如这里的 </a:t>
            </a:r>
            <a:r>
              <a:rPr lang="en-US" altLang="zh-CN">
                <a:ea typeface="宋体" charset="-122"/>
              </a:rPr>
              <a:t>(</a:t>
            </a:r>
            <a:r>
              <a:rPr lang="zh-CN" altLang="en-US">
                <a:ea typeface="宋体" charset="-122"/>
              </a:rPr>
              <a:t>比如：</a:t>
            </a:r>
            <a:r>
              <a:rPr lang="en-US" altLang="zh-CN">
                <a:ea typeface="宋体" charset="-122"/>
              </a:rPr>
              <a:t>7,3,10)</a:t>
            </a:r>
          </a:p>
          <a:p>
            <a:pPr marL="342900" indent="-342900">
              <a:buAutoNum type="arabicParenR"/>
            </a:pPr>
            <a:r>
              <a:rPr lang="zh-CN" altLang="en-US">
                <a:ea typeface="宋体" charset="-122"/>
              </a:rPr>
              <a:t>思路分析</a:t>
            </a:r>
            <a:endParaRPr lang="en-US" altLang="zh-CN">
              <a:ea typeface="宋体" charset="-122"/>
            </a:endParaRPr>
          </a:p>
          <a:p>
            <a:pPr marL="342900" indent="-342900">
              <a:buAutoNum type="arabicParenR"/>
            </a:pPr>
            <a:r>
              <a:rPr lang="zh-CN" altLang="en-US">
                <a:ea typeface="宋体" charset="-122"/>
              </a:rPr>
              <a:t>代码实现</a:t>
            </a:r>
            <a:endParaRPr lang="en-US" altLang="zh-CN">
              <a:ea typeface="宋体" charset="-122"/>
            </a:endParaRPr>
          </a:p>
          <a:p>
            <a:pPr marL="342900" indent="-342900">
              <a:buFontTx/>
              <a:buAutoNum type="arabicParenR"/>
            </a:pPr>
            <a:r>
              <a:rPr lang="zh-CN" altLang="en-US">
                <a:ea typeface="宋体" charset="-122"/>
              </a:rPr>
              <a:t>课后练习：完成老师代码，并使用第二种方式来解决</a:t>
            </a:r>
            <a:r>
              <a:rPr lang="en-US" altLang="zh-CN">
                <a:ea typeface="宋体" charset="-122"/>
              </a:rPr>
              <a:t>.</a:t>
            </a:r>
          </a:p>
          <a:p>
            <a:pPr marL="342900" indent="-342900">
              <a:buAutoNum type="arabicParenR"/>
            </a:pPr>
            <a:endParaRPr lang="en-US" altLang="zh-CN">
              <a:ea typeface="宋体" charset="-122"/>
            </a:endParaRPr>
          </a:p>
          <a:p>
            <a:pPr marL="285750" indent="-285750">
              <a:buFont typeface="Wingdings" pitchFamily="2" charset="2"/>
              <a:buChar char="Ø"/>
            </a:pPr>
            <a:endParaRPr lang="en-US" altLang="zh-CN">
              <a:ea typeface="宋体" charset="-122"/>
            </a:endParaRPr>
          </a:p>
          <a:p>
            <a:pPr marL="285750" indent="-285750">
              <a:buFont typeface="Wingdings" pitchFamily="2" charset="2"/>
              <a:buChar char="Ø"/>
            </a:pPr>
            <a:endParaRPr lang="en-US" altLang="zh-CN">
              <a:ea typeface="宋体" charset="-122"/>
            </a:endParaRPr>
          </a:p>
          <a:p>
            <a:pPr marL="285750" indent="-285750">
              <a:buFont typeface="Wingdings" pitchFamily="2" charset="2"/>
              <a:buChar char="Ø"/>
            </a:pPr>
            <a:endParaRPr lang="en-US" altLang="zh-CN">
              <a:ea typeface="宋体" charset="-122"/>
            </a:endParaRPr>
          </a:p>
          <a:p>
            <a:endParaRPr lang="en-US" altLang="zh-CN">
              <a:ea typeface="宋体" charset="-122"/>
            </a:endParaRPr>
          </a:p>
          <a:p>
            <a:endParaRPr lang="en-US" altLang="zh-CN">
              <a:ea typeface="宋体" charset="-122"/>
            </a:endParaRPr>
          </a:p>
          <a:p>
            <a:endParaRPr lang="en-US" altLang="zh-CN">
              <a:ea typeface="宋体" charset="-122"/>
            </a:endParaRPr>
          </a:p>
        </p:txBody>
      </p:sp>
      <p:pic>
        <p:nvPicPr>
          <p:cNvPr id="5"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86261" y="3816399"/>
            <a:ext cx="2452850" cy="14610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4" name="对象 3"/>
          <p:cNvGraphicFramePr>
            <a:graphicFrameLocks noChangeAspect="1"/>
          </p:cNvGraphicFramePr>
          <p:nvPr>
            <p:extLst>
              <p:ext uri="{D42A27DB-BD31-4B8C-83A1-F6EECF244321}">
                <p14:modId xmlns:p14="http://schemas.microsoft.com/office/powerpoint/2010/main" val="3030001709"/>
              </p:ext>
            </p:extLst>
          </p:nvPr>
        </p:nvGraphicFramePr>
        <p:xfrm>
          <a:off x="5778549" y="4878483"/>
          <a:ext cx="520965" cy="398961"/>
        </p:xfrm>
        <a:graphic>
          <a:graphicData uri="http://schemas.openxmlformats.org/presentationml/2006/ole">
            <mc:AlternateContent xmlns:mc="http://schemas.openxmlformats.org/markup-compatibility/2006">
              <mc:Choice xmlns:v="urn:schemas-microsoft-com:vml" Requires="v">
                <p:oleObj spid="_x0000_s33031" name="包装程序外壳对象" showAsIcon="1" r:id="rId5" imgW="928080" imgH="711360" progId="Package">
                  <p:embed/>
                </p:oleObj>
              </mc:Choice>
              <mc:Fallback>
                <p:oleObj name="包装程序外壳对象" showAsIcon="1" r:id="rId5" imgW="928080" imgH="711360" progId="Package">
                  <p:embed/>
                  <p:pic>
                    <p:nvPicPr>
                      <p:cNvPr id="0" name=""/>
                      <p:cNvPicPr/>
                      <p:nvPr/>
                    </p:nvPicPr>
                    <p:blipFill>
                      <a:blip r:embed="rId6"/>
                      <a:stretch>
                        <a:fillRect/>
                      </a:stretch>
                    </p:blipFill>
                    <p:spPr>
                      <a:xfrm>
                        <a:off x="5778549" y="4878483"/>
                        <a:ext cx="520965" cy="398961"/>
                      </a:xfrm>
                      <a:prstGeom prst="rect">
                        <a:avLst/>
                      </a:prstGeom>
                    </p:spPr>
                  </p:pic>
                </p:oleObj>
              </mc:Fallback>
            </mc:AlternateContent>
          </a:graphicData>
        </a:graphic>
      </p:graphicFrame>
      <p:sp>
        <p:nvSpPr>
          <p:cNvPr id="8" name="TextBox 7"/>
          <p:cNvSpPr txBox="1"/>
          <p:nvPr/>
        </p:nvSpPr>
        <p:spPr>
          <a:xfrm>
            <a:off x="6515538" y="2555244"/>
            <a:ext cx="2935419" cy="1785104"/>
          </a:xfrm>
          <a:prstGeom prst="rect">
            <a:avLst/>
          </a:prstGeom>
          <a:noFill/>
        </p:spPr>
        <p:txBody>
          <a:bodyPr wrap="none" rtlCol="0">
            <a:spAutoFit/>
          </a:bodyPr>
          <a:lstStyle/>
          <a:p>
            <a:r>
              <a:rPr lang="en-US" altLang="zh-CN" sz="1100" b="1">
                <a:latin typeface="Arial" pitchFamily="34" charset="0"/>
                <a:cs typeface="Arial" pitchFamily="34" charset="0"/>
              </a:rPr>
              <a:t>public int delRightTreeMin(Node node) {</a:t>
            </a:r>
          </a:p>
          <a:p>
            <a:r>
              <a:rPr lang="en-US" altLang="zh-CN" sz="1100">
                <a:latin typeface="Arial" pitchFamily="34" charset="0"/>
                <a:cs typeface="Arial" pitchFamily="34" charset="0"/>
              </a:rPr>
              <a:t>Node target = node;</a:t>
            </a:r>
          </a:p>
          <a:p>
            <a:r>
              <a:rPr lang="en-US" altLang="zh-CN" sz="1100">
                <a:latin typeface="Arial" pitchFamily="34" charset="0"/>
                <a:cs typeface="Arial" pitchFamily="34" charset="0"/>
              </a:rPr>
              <a:t>// </a:t>
            </a:r>
            <a:r>
              <a:rPr lang="zh-CN" altLang="en-US" sz="1100">
                <a:latin typeface="Arial" pitchFamily="34" charset="0"/>
                <a:cs typeface="Arial" pitchFamily="34" charset="0"/>
              </a:rPr>
              <a:t>循环查找左节点，就会找到最小值</a:t>
            </a:r>
          </a:p>
          <a:p>
            <a:r>
              <a:rPr lang="en-US" altLang="zh-CN" sz="1100" b="1">
                <a:latin typeface="Arial" pitchFamily="34" charset="0"/>
                <a:cs typeface="Arial" pitchFamily="34" charset="0"/>
              </a:rPr>
              <a:t>while (target.left != null) {</a:t>
            </a:r>
          </a:p>
          <a:p>
            <a:r>
              <a:rPr lang="en-US" altLang="zh-CN" sz="1100">
                <a:latin typeface="Arial" pitchFamily="34" charset="0"/>
                <a:cs typeface="Arial" pitchFamily="34" charset="0"/>
              </a:rPr>
              <a:t>target = target.left;</a:t>
            </a:r>
          </a:p>
          <a:p>
            <a:r>
              <a:rPr lang="en-US" altLang="zh-CN" sz="1100">
                <a:latin typeface="Arial" pitchFamily="34" charset="0"/>
                <a:cs typeface="Arial" pitchFamily="34" charset="0"/>
              </a:rPr>
              <a:t>}</a:t>
            </a:r>
          </a:p>
          <a:p>
            <a:r>
              <a:rPr lang="en-US" altLang="zh-CN" sz="1100">
                <a:latin typeface="Arial" pitchFamily="34" charset="0"/>
                <a:cs typeface="Arial" pitchFamily="34" charset="0"/>
              </a:rPr>
              <a:t>// </a:t>
            </a:r>
            <a:r>
              <a:rPr lang="zh-CN" altLang="en-US" sz="1100">
                <a:latin typeface="Arial" pitchFamily="34" charset="0"/>
                <a:cs typeface="Arial" pitchFamily="34" charset="0"/>
              </a:rPr>
              <a:t>删除该节点</a:t>
            </a:r>
          </a:p>
          <a:p>
            <a:r>
              <a:rPr lang="en-US" altLang="zh-CN" sz="1100">
                <a:latin typeface="Arial" pitchFamily="34" charset="0"/>
                <a:cs typeface="Arial" pitchFamily="34" charset="0"/>
              </a:rPr>
              <a:t>delNode(target.value);</a:t>
            </a:r>
          </a:p>
          <a:p>
            <a:r>
              <a:rPr lang="en-US" altLang="zh-CN" sz="1100" b="1">
                <a:latin typeface="Arial" pitchFamily="34" charset="0"/>
                <a:cs typeface="Arial" pitchFamily="34" charset="0"/>
              </a:rPr>
              <a:t>return target.value;</a:t>
            </a:r>
          </a:p>
          <a:p>
            <a:r>
              <a:rPr lang="en-US" altLang="zh-CN" sz="1100">
                <a:latin typeface="Arial" pitchFamily="34" charset="0"/>
                <a:cs typeface="Arial" pitchFamily="34" charset="0"/>
              </a:rPr>
              <a:t>}</a:t>
            </a:r>
            <a:endParaRPr lang="zh-CN" altLang="en-US" sz="1100">
              <a:latin typeface="Arial" pitchFamily="34" charset="0"/>
              <a:cs typeface="Arial" pitchFamily="34" charset="0"/>
            </a:endParaRPr>
          </a:p>
        </p:txBody>
      </p:sp>
    </p:spTree>
    <p:extLst>
      <p:ext uri="{BB962C8B-B14F-4D97-AF65-F5344CB8AC3E}">
        <p14:creationId xmlns:p14="http://schemas.microsoft.com/office/powerpoint/2010/main" val="1035641154"/>
      </p:ext>
    </p:ext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平衡二叉树</a:t>
            </a:r>
            <a:r>
              <a:rPr lang="en-US" altLang="zh-CN" sz="2200" b="1"/>
              <a:t>(AVL</a:t>
            </a:r>
            <a:r>
              <a:rPr lang="zh-CN" altLang="en-US" sz="2200" b="1"/>
              <a:t>树</a:t>
            </a:r>
            <a:r>
              <a:rPr lang="en-US" altLang="zh-CN" sz="2200" b="1"/>
              <a:t>)</a:t>
            </a:r>
          </a:p>
        </p:txBody>
      </p:sp>
      <p:sp>
        <p:nvSpPr>
          <p:cNvPr id="2" name="TextBox 1"/>
          <p:cNvSpPr txBox="1"/>
          <p:nvPr/>
        </p:nvSpPr>
        <p:spPr>
          <a:xfrm>
            <a:off x="665981" y="1224111"/>
            <a:ext cx="8424936" cy="2616101"/>
          </a:xfrm>
          <a:prstGeom prst="rect">
            <a:avLst/>
          </a:prstGeom>
          <a:noFill/>
        </p:spPr>
        <p:txBody>
          <a:bodyPr wrap="square" rtlCol="0">
            <a:spAutoFit/>
          </a:bodyPr>
          <a:lstStyle/>
          <a:p>
            <a:r>
              <a:rPr lang="zh-CN" altLang="en-US" sz="2000" b="1">
                <a:solidFill>
                  <a:srgbClr val="0070C0"/>
                </a:solidFill>
              </a:rPr>
              <a:t>看一个案例</a:t>
            </a:r>
            <a:r>
              <a:rPr lang="en-US" altLang="zh-CN" sz="2000" b="1">
                <a:solidFill>
                  <a:srgbClr val="0070C0"/>
                </a:solidFill>
              </a:rPr>
              <a:t>(</a:t>
            </a:r>
            <a:r>
              <a:rPr lang="zh-CN" altLang="en-US" sz="2000" b="1">
                <a:solidFill>
                  <a:srgbClr val="0070C0"/>
                </a:solidFill>
              </a:rPr>
              <a:t>说明二叉排序树可能的问题</a:t>
            </a:r>
            <a:r>
              <a:rPr lang="en-US" altLang="zh-CN" sz="2000" b="1">
                <a:solidFill>
                  <a:srgbClr val="0070C0"/>
                </a:solidFill>
              </a:rPr>
              <a:t>)</a:t>
            </a:r>
          </a:p>
          <a:p>
            <a:endParaRPr lang="en-US" altLang="zh-CN"/>
          </a:p>
          <a:p>
            <a:r>
              <a:rPr lang="zh-CN" altLang="en-US">
                <a:ea typeface="宋体" charset="-122"/>
              </a:rPr>
              <a:t>给你一个数列</a:t>
            </a:r>
            <a:r>
              <a:rPr lang="en-US" altLang="zh-CN">
                <a:ea typeface="宋体" charset="-122"/>
              </a:rPr>
              <a:t>{1,2,3,4,5,6}</a:t>
            </a:r>
            <a:r>
              <a:rPr lang="zh-CN" altLang="en-US">
                <a:ea typeface="宋体" charset="-122"/>
              </a:rPr>
              <a:t>，要求创建一颗二叉排序树</a:t>
            </a:r>
            <a:r>
              <a:rPr lang="en-US" altLang="zh-CN">
                <a:ea typeface="宋体" charset="-122"/>
              </a:rPr>
              <a:t>(BST), </a:t>
            </a:r>
            <a:r>
              <a:rPr lang="zh-CN" altLang="en-US">
                <a:ea typeface="宋体" charset="-122"/>
              </a:rPr>
              <a:t>并分析问题所在</a:t>
            </a:r>
            <a:r>
              <a:rPr lang="en-US" altLang="zh-CN">
                <a:ea typeface="宋体" charset="-122"/>
              </a:rPr>
              <a:t>.</a:t>
            </a:r>
          </a:p>
          <a:p>
            <a:pPr marL="285750" indent="-285750">
              <a:buFont typeface="Wingdings" pitchFamily="2" charset="2"/>
              <a:buChar char="Ø"/>
            </a:pPr>
            <a:endParaRPr lang="en-US" altLang="zh-CN">
              <a:ea typeface="宋体" charset="-122"/>
            </a:endParaRPr>
          </a:p>
          <a:p>
            <a:pPr marL="285750" indent="-285750">
              <a:buFont typeface="Wingdings" pitchFamily="2" charset="2"/>
              <a:buChar char="Ø"/>
            </a:pPr>
            <a:endParaRPr lang="en-US" altLang="zh-CN">
              <a:ea typeface="宋体" charset="-122"/>
            </a:endParaRPr>
          </a:p>
          <a:p>
            <a:pPr marL="285750" indent="-285750">
              <a:buFont typeface="Wingdings" pitchFamily="2" charset="2"/>
              <a:buChar char="Ø"/>
            </a:pPr>
            <a:endParaRPr lang="en-US" altLang="zh-CN">
              <a:ea typeface="宋体" charset="-122"/>
            </a:endParaRPr>
          </a:p>
          <a:p>
            <a:endParaRPr lang="en-US" altLang="zh-CN">
              <a:ea typeface="宋体" charset="-122"/>
            </a:endParaRPr>
          </a:p>
          <a:p>
            <a:endParaRPr lang="en-US" altLang="zh-CN">
              <a:ea typeface="宋体" charset="-122"/>
            </a:endParaRPr>
          </a:p>
          <a:p>
            <a:endParaRPr lang="en-US" altLang="zh-CN">
              <a:ea typeface="宋体" charset="-122"/>
            </a:endParaRPr>
          </a:p>
        </p:txBody>
      </p:sp>
      <p:grpSp>
        <p:nvGrpSpPr>
          <p:cNvPr id="3" name="组合 2"/>
          <p:cNvGrpSpPr/>
          <p:nvPr/>
        </p:nvGrpSpPr>
        <p:grpSpPr>
          <a:xfrm>
            <a:off x="938733" y="2432967"/>
            <a:ext cx="2513485" cy="2505355"/>
            <a:chOff x="938733" y="2432967"/>
            <a:chExt cx="2895600" cy="2895600"/>
          </a:xfrm>
        </p:grpSpPr>
        <p:sp>
          <p:nvSpPr>
            <p:cNvPr id="8" name="椭圆 7"/>
            <p:cNvSpPr/>
            <p:nvPr/>
          </p:nvSpPr>
          <p:spPr>
            <a:xfrm>
              <a:off x="938733" y="2432967"/>
              <a:ext cx="447675"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zh-CN" sz="1100"/>
                <a:t>1</a:t>
              </a:r>
              <a:endParaRPr lang="zh-CN" altLang="en-US" sz="1100"/>
            </a:p>
          </p:txBody>
        </p:sp>
        <p:sp>
          <p:nvSpPr>
            <p:cNvPr id="11" name="椭圆 10"/>
            <p:cNvSpPr/>
            <p:nvPr/>
          </p:nvSpPr>
          <p:spPr>
            <a:xfrm>
              <a:off x="2891358" y="4423692"/>
              <a:ext cx="447675"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zh-CN" sz="1100"/>
                <a:t>5</a:t>
              </a:r>
              <a:endParaRPr lang="zh-CN" altLang="en-US" sz="1100"/>
            </a:p>
          </p:txBody>
        </p:sp>
        <p:sp>
          <p:nvSpPr>
            <p:cNvPr id="12" name="椭圆 11"/>
            <p:cNvSpPr/>
            <p:nvPr/>
          </p:nvSpPr>
          <p:spPr>
            <a:xfrm>
              <a:off x="1367358" y="2890167"/>
              <a:ext cx="447675"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zh-CN" sz="1100"/>
                <a:t>2</a:t>
              </a:r>
              <a:endParaRPr lang="zh-CN" altLang="en-US" sz="1100"/>
            </a:p>
          </p:txBody>
        </p:sp>
        <p:sp>
          <p:nvSpPr>
            <p:cNvPr id="13" name="椭圆 12"/>
            <p:cNvSpPr/>
            <p:nvPr/>
          </p:nvSpPr>
          <p:spPr>
            <a:xfrm>
              <a:off x="1862658" y="3423567"/>
              <a:ext cx="447675"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zh-CN" sz="1100"/>
                <a:t>3</a:t>
              </a:r>
              <a:endParaRPr lang="zh-CN" altLang="en-US" sz="1100"/>
            </a:p>
          </p:txBody>
        </p:sp>
        <p:sp>
          <p:nvSpPr>
            <p:cNvPr id="14" name="椭圆 13"/>
            <p:cNvSpPr/>
            <p:nvPr/>
          </p:nvSpPr>
          <p:spPr>
            <a:xfrm>
              <a:off x="2367483" y="3909342"/>
              <a:ext cx="447675"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zh-CN" sz="1100"/>
                <a:t>4</a:t>
              </a:r>
              <a:endParaRPr lang="zh-CN" altLang="en-US" sz="1100"/>
            </a:p>
          </p:txBody>
        </p:sp>
        <p:cxnSp>
          <p:nvCxnSpPr>
            <p:cNvPr id="15" name="直接连接符 14"/>
            <p:cNvCxnSpPr>
              <a:stCxn id="8" idx="5"/>
              <a:endCxn id="12" idx="1"/>
            </p:cNvCxnSpPr>
            <p:nvPr/>
          </p:nvCxnSpPr>
          <p:spPr>
            <a:xfrm>
              <a:off x="1320848" y="2823212"/>
              <a:ext cx="112070" cy="133910"/>
            </a:xfrm>
            <a:prstGeom prst="line">
              <a:avLst/>
            </a:prstGeom>
          </p:spPr>
          <p:style>
            <a:lnRef idx="3">
              <a:schemeClr val="accent3"/>
            </a:lnRef>
            <a:fillRef idx="0">
              <a:schemeClr val="accent3"/>
            </a:fillRef>
            <a:effectRef idx="2">
              <a:schemeClr val="accent3"/>
            </a:effectRef>
            <a:fontRef idx="minor">
              <a:schemeClr val="tx1"/>
            </a:fontRef>
          </p:style>
        </p:cxnSp>
        <p:cxnSp>
          <p:nvCxnSpPr>
            <p:cNvPr id="16" name="直接连接符 15"/>
            <p:cNvCxnSpPr>
              <a:stCxn id="12" idx="5"/>
              <a:endCxn id="13" idx="1"/>
            </p:cNvCxnSpPr>
            <p:nvPr/>
          </p:nvCxnSpPr>
          <p:spPr>
            <a:xfrm>
              <a:off x="1749473" y="3280412"/>
              <a:ext cx="178745" cy="210110"/>
            </a:xfrm>
            <a:prstGeom prst="line">
              <a:avLst/>
            </a:prstGeom>
          </p:spPr>
          <p:style>
            <a:lnRef idx="3">
              <a:schemeClr val="accent3"/>
            </a:lnRef>
            <a:fillRef idx="0">
              <a:schemeClr val="accent3"/>
            </a:fillRef>
            <a:effectRef idx="2">
              <a:schemeClr val="accent3"/>
            </a:effectRef>
            <a:fontRef idx="minor">
              <a:schemeClr val="tx1"/>
            </a:fontRef>
          </p:style>
        </p:cxnSp>
        <p:cxnSp>
          <p:nvCxnSpPr>
            <p:cNvPr id="17" name="直接连接符 16"/>
            <p:cNvCxnSpPr>
              <a:stCxn id="13" idx="5"/>
              <a:endCxn id="14" idx="1"/>
            </p:cNvCxnSpPr>
            <p:nvPr/>
          </p:nvCxnSpPr>
          <p:spPr>
            <a:xfrm>
              <a:off x="2244773" y="3813812"/>
              <a:ext cx="188270" cy="162485"/>
            </a:xfrm>
            <a:prstGeom prst="line">
              <a:avLst/>
            </a:prstGeom>
          </p:spPr>
          <p:style>
            <a:lnRef idx="3">
              <a:schemeClr val="accent3"/>
            </a:lnRef>
            <a:fillRef idx="0">
              <a:schemeClr val="accent3"/>
            </a:fillRef>
            <a:effectRef idx="2">
              <a:schemeClr val="accent3"/>
            </a:effectRef>
            <a:fontRef idx="minor">
              <a:schemeClr val="tx1"/>
            </a:fontRef>
          </p:style>
        </p:cxnSp>
        <p:cxnSp>
          <p:nvCxnSpPr>
            <p:cNvPr id="18" name="直接连接符 17"/>
            <p:cNvCxnSpPr>
              <a:stCxn id="14" idx="5"/>
              <a:endCxn id="11" idx="1"/>
            </p:cNvCxnSpPr>
            <p:nvPr/>
          </p:nvCxnSpPr>
          <p:spPr>
            <a:xfrm>
              <a:off x="2749598" y="4299587"/>
              <a:ext cx="207320" cy="191060"/>
            </a:xfrm>
            <a:prstGeom prst="line">
              <a:avLst/>
            </a:prstGeom>
          </p:spPr>
          <p:style>
            <a:lnRef idx="3">
              <a:schemeClr val="accent3"/>
            </a:lnRef>
            <a:fillRef idx="0">
              <a:schemeClr val="accent3"/>
            </a:fillRef>
            <a:effectRef idx="2">
              <a:schemeClr val="accent3"/>
            </a:effectRef>
            <a:fontRef idx="minor">
              <a:schemeClr val="tx1"/>
            </a:fontRef>
          </p:style>
        </p:cxnSp>
        <p:sp>
          <p:nvSpPr>
            <p:cNvPr id="19" name="椭圆 18"/>
            <p:cNvSpPr/>
            <p:nvPr/>
          </p:nvSpPr>
          <p:spPr>
            <a:xfrm>
              <a:off x="3386658" y="4871367"/>
              <a:ext cx="447675"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zh-CN" sz="1100"/>
                <a:t>6</a:t>
              </a:r>
              <a:endParaRPr lang="zh-CN" altLang="en-US" sz="1100"/>
            </a:p>
          </p:txBody>
        </p:sp>
        <p:cxnSp>
          <p:nvCxnSpPr>
            <p:cNvPr id="20" name="直接连接符 19"/>
            <p:cNvCxnSpPr>
              <a:stCxn id="11" idx="5"/>
              <a:endCxn id="19" idx="1"/>
            </p:cNvCxnSpPr>
            <p:nvPr/>
          </p:nvCxnSpPr>
          <p:spPr>
            <a:xfrm>
              <a:off x="3273473" y="4813937"/>
              <a:ext cx="178745" cy="124385"/>
            </a:xfrm>
            <a:prstGeom prst="line">
              <a:avLst/>
            </a:prstGeom>
          </p:spPr>
          <p:style>
            <a:lnRef idx="3">
              <a:schemeClr val="accent3"/>
            </a:lnRef>
            <a:fillRef idx="0">
              <a:schemeClr val="accent3"/>
            </a:fillRef>
            <a:effectRef idx="2">
              <a:schemeClr val="accent3"/>
            </a:effectRef>
            <a:fontRef idx="minor">
              <a:schemeClr val="tx1"/>
            </a:fontRef>
          </p:style>
        </p:cxnSp>
      </p:grpSp>
      <p:sp>
        <p:nvSpPr>
          <p:cNvPr id="6" name="TextBox 5"/>
          <p:cNvSpPr txBox="1"/>
          <p:nvPr/>
        </p:nvSpPr>
        <p:spPr>
          <a:xfrm>
            <a:off x="3840762" y="2361138"/>
            <a:ext cx="5250155" cy="2123658"/>
          </a:xfrm>
          <a:prstGeom prst="rect">
            <a:avLst/>
          </a:prstGeom>
          <a:noFill/>
        </p:spPr>
        <p:txBody>
          <a:bodyPr wrap="none" rtlCol="0">
            <a:spAutoFit/>
          </a:bodyPr>
          <a:lstStyle/>
          <a:p>
            <a:r>
              <a:rPr lang="zh-CN" altLang="en-US" b="1"/>
              <a:t>左边</a:t>
            </a:r>
            <a:r>
              <a:rPr lang="en-US" altLang="zh-CN" b="1"/>
              <a:t>BST </a:t>
            </a:r>
            <a:r>
              <a:rPr lang="zh-CN" altLang="en-US" b="1"/>
              <a:t>存在的问题分析</a:t>
            </a:r>
            <a:r>
              <a:rPr lang="en-US" altLang="zh-CN"/>
              <a:t>:</a:t>
            </a:r>
          </a:p>
          <a:p>
            <a:endParaRPr lang="en-US" altLang="zh-CN"/>
          </a:p>
          <a:p>
            <a:pPr marL="342900" indent="-342900">
              <a:buAutoNum type="arabicParenR"/>
            </a:pPr>
            <a:r>
              <a:rPr lang="zh-CN" altLang="en-US" sz="1600"/>
              <a:t>左子树全部为空，从形式上看，更像一个单链表</a:t>
            </a:r>
            <a:r>
              <a:rPr lang="en-US" altLang="zh-CN" sz="1600"/>
              <a:t>.</a:t>
            </a:r>
          </a:p>
          <a:p>
            <a:pPr marL="342900" indent="-342900">
              <a:buAutoNum type="arabicParenR"/>
            </a:pPr>
            <a:r>
              <a:rPr lang="zh-CN" altLang="en-US" sz="1600"/>
              <a:t>插入速度没有影响</a:t>
            </a:r>
            <a:endParaRPr lang="en-US" altLang="zh-CN" sz="1600"/>
          </a:p>
          <a:p>
            <a:pPr marL="342900" indent="-342900">
              <a:buAutoNum type="arabicParenR"/>
            </a:pPr>
            <a:r>
              <a:rPr lang="zh-CN" altLang="en-US" sz="1600"/>
              <a:t>查询速度明显降低</a:t>
            </a:r>
            <a:r>
              <a:rPr lang="en-US" altLang="zh-CN" sz="1600"/>
              <a:t>(</a:t>
            </a:r>
            <a:r>
              <a:rPr lang="zh-CN" altLang="en-US" sz="1600"/>
              <a:t>因为需要依次比较</a:t>
            </a:r>
            <a:r>
              <a:rPr lang="en-US" altLang="zh-CN" sz="1600"/>
              <a:t>), </a:t>
            </a:r>
            <a:r>
              <a:rPr lang="zh-CN" altLang="en-US" sz="1600"/>
              <a:t>不能发挥</a:t>
            </a:r>
            <a:r>
              <a:rPr lang="en-US" altLang="zh-CN" sz="1600"/>
              <a:t>BST</a:t>
            </a:r>
            <a:br>
              <a:rPr lang="en-US" altLang="zh-CN" sz="1600"/>
            </a:br>
            <a:r>
              <a:rPr lang="zh-CN" altLang="en-US" sz="1600"/>
              <a:t>的优势，因为每次还需要比较左子树，其查询速度比</a:t>
            </a:r>
            <a:br>
              <a:rPr lang="en-US" altLang="zh-CN" sz="1600"/>
            </a:br>
            <a:r>
              <a:rPr lang="zh-CN" altLang="en-US" sz="1600"/>
              <a:t>单链表还慢</a:t>
            </a:r>
            <a:endParaRPr lang="en-US" altLang="zh-CN" sz="1600"/>
          </a:p>
          <a:p>
            <a:pPr marL="342900" indent="-342900">
              <a:buAutoNum type="arabicParenR"/>
            </a:pPr>
            <a:r>
              <a:rPr lang="zh-CN" altLang="en-US" sz="1600"/>
              <a:t>解决方案</a:t>
            </a:r>
            <a:r>
              <a:rPr lang="en-US" altLang="zh-CN" sz="1600"/>
              <a:t>-</a:t>
            </a:r>
            <a:r>
              <a:rPr lang="zh-CN" altLang="en-US" sz="1600"/>
              <a:t>平衡二叉树</a:t>
            </a:r>
            <a:r>
              <a:rPr lang="en-US" altLang="zh-CN" sz="1600"/>
              <a:t>(AVL) </a:t>
            </a:r>
          </a:p>
        </p:txBody>
      </p:sp>
    </p:spTree>
    <p:extLst>
      <p:ext uri="{BB962C8B-B14F-4D97-AF65-F5344CB8AC3E}">
        <p14:creationId xmlns:p14="http://schemas.microsoft.com/office/powerpoint/2010/main" val="1974936781"/>
      </p:ext>
    </p:ext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平衡二叉树</a:t>
            </a:r>
            <a:endParaRPr lang="en-US" altLang="zh-CN" sz="2200" b="1"/>
          </a:p>
        </p:txBody>
      </p:sp>
      <p:sp>
        <p:nvSpPr>
          <p:cNvPr id="2" name="TextBox 1"/>
          <p:cNvSpPr txBox="1"/>
          <p:nvPr/>
        </p:nvSpPr>
        <p:spPr>
          <a:xfrm>
            <a:off x="665981" y="1224111"/>
            <a:ext cx="8424936" cy="3724096"/>
          </a:xfrm>
          <a:prstGeom prst="rect">
            <a:avLst/>
          </a:prstGeom>
          <a:noFill/>
        </p:spPr>
        <p:txBody>
          <a:bodyPr wrap="square" rtlCol="0">
            <a:spAutoFit/>
          </a:bodyPr>
          <a:lstStyle/>
          <a:p>
            <a:r>
              <a:rPr lang="zh-CN" altLang="en-US" sz="2000" b="1">
                <a:solidFill>
                  <a:srgbClr val="0070C0"/>
                </a:solidFill>
              </a:rPr>
              <a:t>基本介绍</a:t>
            </a:r>
            <a:endParaRPr lang="en-US" altLang="zh-CN" sz="2000" b="1">
              <a:solidFill>
                <a:srgbClr val="0070C0"/>
              </a:solidFill>
            </a:endParaRPr>
          </a:p>
          <a:p>
            <a:endParaRPr lang="en-US" altLang="zh-CN"/>
          </a:p>
          <a:p>
            <a:pPr marL="342900" indent="-342900">
              <a:buAutoNum type="arabicParenR"/>
            </a:pPr>
            <a:r>
              <a:rPr lang="zh-CN" altLang="en-US"/>
              <a:t>平衡二叉树也叫平衡二叉搜索树（</a:t>
            </a:r>
            <a:r>
              <a:rPr lang="en-US" altLang="zh-CN"/>
              <a:t>Self-balancing binary search tree</a:t>
            </a:r>
            <a:r>
              <a:rPr lang="zh-CN" altLang="en-US"/>
              <a:t>）又被称为</a:t>
            </a:r>
            <a:r>
              <a:rPr lang="en-US" altLang="zh-CN"/>
              <a:t>AVL</a:t>
            </a:r>
            <a:r>
              <a:rPr lang="zh-CN" altLang="en-US"/>
              <a:t>树， 可以</a:t>
            </a:r>
            <a:r>
              <a:rPr lang="zh-CN" altLang="en-US" b="1">
                <a:solidFill>
                  <a:srgbClr val="0070C0"/>
                </a:solidFill>
              </a:rPr>
              <a:t>保证查询效率较高</a:t>
            </a:r>
            <a:r>
              <a:rPr lang="zh-CN" altLang="en-US"/>
              <a:t>。</a:t>
            </a:r>
            <a:endParaRPr lang="en-US" altLang="zh-CN"/>
          </a:p>
          <a:p>
            <a:pPr marL="342900" indent="-342900">
              <a:buAutoNum type="arabicParenR"/>
            </a:pPr>
            <a:r>
              <a:rPr lang="zh-CN" altLang="en-US"/>
              <a:t>具有以下</a:t>
            </a:r>
            <a:r>
              <a:rPr lang="zh-CN" altLang="en-US" b="1"/>
              <a:t>特点</a:t>
            </a:r>
            <a:r>
              <a:rPr lang="zh-CN" altLang="en-US"/>
              <a:t>：它是一 棵空树或它的左右两个子树的高度差的绝对值不超过</a:t>
            </a:r>
            <a:r>
              <a:rPr lang="en-US" altLang="zh-CN"/>
              <a:t>1</a:t>
            </a:r>
            <a:r>
              <a:rPr lang="zh-CN" altLang="en-US"/>
              <a:t>，并且左右两个子树都是一棵平衡二叉树。平衡二叉树的常用实现方法有</a:t>
            </a:r>
            <a:r>
              <a:rPr lang="zh-CN" altLang="en-US">
                <a:hlinkClick r:id="rId4"/>
              </a:rPr>
              <a:t>红黑树</a:t>
            </a:r>
            <a:r>
              <a:rPr lang="zh-CN" altLang="en-US"/>
              <a:t>、</a:t>
            </a:r>
            <a:r>
              <a:rPr lang="en-US" altLang="zh-CN">
                <a:hlinkClick r:id="rId5"/>
              </a:rPr>
              <a:t>AVL</a:t>
            </a:r>
            <a:r>
              <a:rPr lang="zh-CN" altLang="en-US"/>
              <a:t>、</a:t>
            </a:r>
            <a:r>
              <a:rPr lang="zh-CN" altLang="en-US">
                <a:hlinkClick r:id="rId6"/>
              </a:rPr>
              <a:t>替罪羊树</a:t>
            </a:r>
            <a:r>
              <a:rPr lang="zh-CN" altLang="en-US"/>
              <a:t>、</a:t>
            </a:r>
            <a:r>
              <a:rPr lang="en-US" altLang="zh-CN">
                <a:hlinkClick r:id="rId7"/>
              </a:rPr>
              <a:t>Treap</a:t>
            </a:r>
            <a:r>
              <a:rPr lang="zh-CN" altLang="en-US"/>
              <a:t>、</a:t>
            </a:r>
            <a:r>
              <a:rPr lang="zh-CN" altLang="en-US">
                <a:hlinkClick r:id="rId8"/>
              </a:rPr>
              <a:t>伸展树</a:t>
            </a:r>
            <a:r>
              <a:rPr lang="zh-CN" altLang="en-US"/>
              <a:t>等。</a:t>
            </a:r>
            <a:endParaRPr lang="en-US" altLang="zh-CN"/>
          </a:p>
          <a:p>
            <a:pPr marL="342900" indent="-342900">
              <a:buAutoNum type="arabicParenR"/>
            </a:pPr>
            <a:r>
              <a:rPr lang="zh-CN" altLang="en-US">
                <a:ea typeface="宋体" charset="-122"/>
              </a:rPr>
              <a:t>举例说明</a:t>
            </a:r>
            <a:r>
              <a:rPr lang="en-US" altLang="zh-CN">
                <a:ea typeface="宋体" charset="-122"/>
              </a:rPr>
              <a:t>, </a:t>
            </a:r>
            <a:r>
              <a:rPr lang="zh-CN" altLang="en-US">
                <a:ea typeface="宋体" charset="-122"/>
              </a:rPr>
              <a:t>看看下面哪些</a:t>
            </a:r>
            <a:r>
              <a:rPr lang="en-US" altLang="zh-CN">
                <a:ea typeface="宋体" charset="-122"/>
              </a:rPr>
              <a:t>AVL</a:t>
            </a:r>
            <a:r>
              <a:rPr lang="zh-CN" altLang="en-US">
                <a:ea typeface="宋体" charset="-122"/>
              </a:rPr>
              <a:t>树</a:t>
            </a:r>
            <a:r>
              <a:rPr lang="en-US" altLang="zh-CN">
                <a:ea typeface="宋体" charset="-122"/>
              </a:rPr>
              <a:t>, </a:t>
            </a:r>
            <a:r>
              <a:rPr lang="zh-CN" altLang="en-US">
                <a:ea typeface="宋体" charset="-122"/>
              </a:rPr>
              <a:t>为什么</a:t>
            </a:r>
            <a:r>
              <a:rPr lang="en-US" altLang="zh-CN">
                <a:ea typeface="宋体" charset="-122"/>
              </a:rPr>
              <a:t>?</a:t>
            </a:r>
          </a:p>
          <a:p>
            <a:pPr marL="285750" indent="-285750">
              <a:buFont typeface="Wingdings" pitchFamily="2" charset="2"/>
              <a:buChar char="Ø"/>
            </a:pPr>
            <a:endParaRPr lang="en-US" altLang="zh-CN">
              <a:ea typeface="宋体" charset="-122"/>
            </a:endParaRPr>
          </a:p>
          <a:p>
            <a:pPr marL="285750" indent="-285750">
              <a:buFont typeface="Wingdings" pitchFamily="2" charset="2"/>
              <a:buChar char="Ø"/>
            </a:pPr>
            <a:endParaRPr lang="en-US" altLang="zh-CN">
              <a:ea typeface="宋体" charset="-122"/>
            </a:endParaRPr>
          </a:p>
          <a:p>
            <a:endParaRPr lang="en-US" altLang="zh-CN">
              <a:ea typeface="宋体" charset="-122"/>
            </a:endParaRPr>
          </a:p>
          <a:p>
            <a:endParaRPr lang="en-US" altLang="zh-CN">
              <a:ea typeface="宋体" charset="-122"/>
            </a:endParaRPr>
          </a:p>
          <a:p>
            <a:endParaRPr lang="en-US" altLang="zh-CN">
              <a:ea typeface="宋体" charset="-122"/>
            </a:endParaRPr>
          </a:p>
        </p:txBody>
      </p:sp>
      <p:pic>
        <p:nvPicPr>
          <p:cNvPr id="53250"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242045" y="3898548"/>
            <a:ext cx="1352550" cy="962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3251" name="Picture 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722940" y="3744391"/>
            <a:ext cx="1419225"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3252" name="Picture 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786401" y="3898548"/>
            <a:ext cx="1495425" cy="952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4" name="对象 3"/>
          <p:cNvGraphicFramePr>
            <a:graphicFrameLocks noChangeAspect="1"/>
          </p:cNvGraphicFramePr>
          <p:nvPr>
            <p:extLst>
              <p:ext uri="{D42A27DB-BD31-4B8C-83A1-F6EECF244321}">
                <p14:modId xmlns:p14="http://schemas.microsoft.com/office/powerpoint/2010/main" val="4241942067"/>
              </p:ext>
            </p:extLst>
          </p:nvPr>
        </p:nvGraphicFramePr>
        <p:xfrm>
          <a:off x="6426621" y="4561463"/>
          <a:ext cx="643649" cy="554528"/>
        </p:xfrm>
        <a:graphic>
          <a:graphicData uri="http://schemas.openxmlformats.org/presentationml/2006/ole">
            <mc:AlternateContent xmlns:mc="http://schemas.openxmlformats.org/markup-compatibility/2006">
              <mc:Choice xmlns:v="urn:schemas-microsoft-com:vml" Requires="v">
                <p:oleObj spid="_x0000_s53409" name="包装程序外壳对象" showAsIcon="1" r:id="rId12" imgW="826200" imgH="711360" progId="Package">
                  <p:embed/>
                </p:oleObj>
              </mc:Choice>
              <mc:Fallback>
                <p:oleObj name="包装程序外壳对象" showAsIcon="1" r:id="rId12" imgW="826200" imgH="711360" progId="Package">
                  <p:embed/>
                  <p:pic>
                    <p:nvPicPr>
                      <p:cNvPr id="0" name=""/>
                      <p:cNvPicPr/>
                      <p:nvPr/>
                    </p:nvPicPr>
                    <p:blipFill>
                      <a:blip r:embed="rId13"/>
                      <a:stretch>
                        <a:fillRect/>
                      </a:stretch>
                    </p:blipFill>
                    <p:spPr>
                      <a:xfrm>
                        <a:off x="6426621" y="4561463"/>
                        <a:ext cx="643649" cy="554528"/>
                      </a:xfrm>
                      <a:prstGeom prst="rect">
                        <a:avLst/>
                      </a:prstGeom>
                    </p:spPr>
                  </p:pic>
                </p:oleObj>
              </mc:Fallback>
            </mc:AlternateContent>
          </a:graphicData>
        </a:graphic>
      </p:graphicFrame>
    </p:spTree>
    <p:extLst>
      <p:ext uri="{BB962C8B-B14F-4D97-AF65-F5344CB8AC3E}">
        <p14:creationId xmlns:p14="http://schemas.microsoft.com/office/powerpoint/2010/main" val="902137157"/>
      </p:ext>
    </p:extLst>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平衡二叉树</a:t>
            </a:r>
            <a:endParaRPr lang="en-US" altLang="zh-CN" sz="2200" b="1"/>
          </a:p>
        </p:txBody>
      </p:sp>
      <p:sp>
        <p:nvSpPr>
          <p:cNvPr id="2" name="TextBox 1"/>
          <p:cNvSpPr txBox="1"/>
          <p:nvPr/>
        </p:nvSpPr>
        <p:spPr>
          <a:xfrm>
            <a:off x="665981" y="1224111"/>
            <a:ext cx="8424936" cy="3170099"/>
          </a:xfrm>
          <a:prstGeom prst="rect">
            <a:avLst/>
          </a:prstGeom>
          <a:noFill/>
        </p:spPr>
        <p:txBody>
          <a:bodyPr wrap="square" rtlCol="0">
            <a:spAutoFit/>
          </a:bodyPr>
          <a:lstStyle/>
          <a:p>
            <a:r>
              <a:rPr lang="zh-CN" altLang="en-US" sz="2000" b="1">
                <a:solidFill>
                  <a:srgbClr val="0070C0"/>
                </a:solidFill>
              </a:rPr>
              <a:t>应用案例</a:t>
            </a:r>
            <a:r>
              <a:rPr lang="en-US" altLang="zh-CN" sz="2000" b="1">
                <a:solidFill>
                  <a:srgbClr val="0070C0"/>
                </a:solidFill>
              </a:rPr>
              <a:t>-</a:t>
            </a:r>
            <a:r>
              <a:rPr lang="zh-CN" altLang="en-US" sz="2000" b="1">
                <a:solidFill>
                  <a:srgbClr val="0070C0"/>
                </a:solidFill>
              </a:rPr>
              <a:t>单旋转</a:t>
            </a:r>
            <a:r>
              <a:rPr lang="en-US" altLang="zh-CN" sz="2000" b="1">
                <a:solidFill>
                  <a:srgbClr val="0070C0"/>
                </a:solidFill>
              </a:rPr>
              <a:t>(</a:t>
            </a:r>
            <a:r>
              <a:rPr lang="zh-CN" altLang="en-US" sz="2000" b="1">
                <a:solidFill>
                  <a:srgbClr val="0070C0"/>
                </a:solidFill>
              </a:rPr>
              <a:t>左旋转</a:t>
            </a:r>
            <a:r>
              <a:rPr lang="en-US" altLang="zh-CN" sz="2000" b="1">
                <a:solidFill>
                  <a:srgbClr val="0070C0"/>
                </a:solidFill>
              </a:rPr>
              <a:t>)</a:t>
            </a:r>
          </a:p>
          <a:p>
            <a:endParaRPr lang="en-US" altLang="zh-CN"/>
          </a:p>
          <a:p>
            <a:pPr marL="342900" indent="-342900">
              <a:buAutoNum type="arabicParenR"/>
            </a:pPr>
            <a:r>
              <a:rPr lang="zh-CN" altLang="en-US"/>
              <a:t>要求</a:t>
            </a:r>
            <a:r>
              <a:rPr lang="en-US" altLang="zh-CN"/>
              <a:t>: </a:t>
            </a:r>
            <a:r>
              <a:rPr lang="zh-CN" altLang="en-US"/>
              <a:t>给你一个数列，创建出对应的平衡二叉树</a:t>
            </a:r>
            <a:r>
              <a:rPr lang="en-US" altLang="zh-CN"/>
              <a:t>.</a:t>
            </a:r>
            <a:r>
              <a:rPr lang="zh-CN" altLang="en-US">
                <a:ea typeface="宋体" charset="-122"/>
              </a:rPr>
              <a:t>数列</a:t>
            </a:r>
            <a:r>
              <a:rPr lang="en-US" altLang="zh-CN">
                <a:ea typeface="宋体" charset="-122"/>
              </a:rPr>
              <a:t> {</a:t>
            </a:r>
            <a:r>
              <a:rPr lang="en-US" altLang="zh-CN"/>
              <a:t>4,3,6,5,7,8</a:t>
            </a:r>
            <a:r>
              <a:rPr lang="en-US" altLang="zh-CN">
                <a:ea typeface="宋体" charset="-122"/>
              </a:rPr>
              <a:t>}</a:t>
            </a:r>
          </a:p>
          <a:p>
            <a:pPr marL="342900" indent="-342900">
              <a:buAutoNum type="arabicParenR"/>
            </a:pPr>
            <a:endParaRPr lang="en-US" altLang="zh-CN">
              <a:ea typeface="宋体" charset="-122"/>
            </a:endParaRPr>
          </a:p>
          <a:p>
            <a:pPr marL="342900" indent="-342900">
              <a:buAutoNum type="arabicParenR"/>
            </a:pPr>
            <a:r>
              <a:rPr lang="zh-CN" altLang="en-US">
                <a:ea typeface="宋体" charset="-122"/>
              </a:rPr>
              <a:t>思路分析</a:t>
            </a:r>
            <a:r>
              <a:rPr lang="en-US" altLang="zh-CN">
                <a:ea typeface="宋体" charset="-122"/>
              </a:rPr>
              <a:t>(</a:t>
            </a:r>
            <a:r>
              <a:rPr lang="zh-CN" altLang="en-US">
                <a:ea typeface="宋体" charset="-122"/>
              </a:rPr>
              <a:t>示意图</a:t>
            </a:r>
            <a:r>
              <a:rPr lang="en-US" altLang="zh-CN">
                <a:ea typeface="宋体" charset="-122"/>
              </a:rPr>
              <a:t>)</a:t>
            </a:r>
          </a:p>
          <a:p>
            <a:pPr marL="342900" indent="-342900">
              <a:buAutoNum type="arabicParenR"/>
            </a:pPr>
            <a:r>
              <a:rPr lang="zh-CN" altLang="en-US">
                <a:ea typeface="宋体" charset="-122"/>
              </a:rPr>
              <a:t>代码实现</a:t>
            </a:r>
            <a:r>
              <a:rPr lang="en-US" altLang="zh-CN">
                <a:ea typeface="宋体" charset="-122"/>
              </a:rPr>
              <a:t> </a:t>
            </a:r>
          </a:p>
          <a:p>
            <a:pPr marL="285750" indent="-285750">
              <a:buFont typeface="Wingdings" pitchFamily="2" charset="2"/>
              <a:buChar char="Ø"/>
            </a:pPr>
            <a:endParaRPr lang="en-US" altLang="zh-CN">
              <a:ea typeface="宋体" charset="-122"/>
            </a:endParaRPr>
          </a:p>
          <a:p>
            <a:pPr marL="285750" indent="-285750">
              <a:buFont typeface="Wingdings" pitchFamily="2" charset="2"/>
              <a:buChar char="Ø"/>
            </a:pPr>
            <a:endParaRPr lang="en-US" altLang="zh-CN">
              <a:ea typeface="宋体" charset="-122"/>
            </a:endParaRPr>
          </a:p>
          <a:p>
            <a:endParaRPr lang="en-US" altLang="zh-CN">
              <a:ea typeface="宋体" charset="-122"/>
            </a:endParaRPr>
          </a:p>
          <a:p>
            <a:endParaRPr lang="en-US" altLang="zh-CN">
              <a:ea typeface="宋体" charset="-122"/>
            </a:endParaRPr>
          </a:p>
          <a:p>
            <a:endParaRPr lang="en-US" altLang="zh-CN">
              <a:ea typeface="宋体" charset="-122"/>
            </a:endParaRPr>
          </a:p>
        </p:txBody>
      </p:sp>
      <p:sp>
        <p:nvSpPr>
          <p:cNvPr id="3" name="TextBox 2"/>
          <p:cNvSpPr txBox="1"/>
          <p:nvPr/>
        </p:nvSpPr>
        <p:spPr>
          <a:xfrm>
            <a:off x="809997" y="3243237"/>
            <a:ext cx="3109313" cy="1077218"/>
          </a:xfrm>
          <a:prstGeom prst="rect">
            <a:avLst/>
          </a:prstGeom>
          <a:noFill/>
        </p:spPr>
        <p:txBody>
          <a:bodyPr wrap="none" rtlCol="0">
            <a:spAutoFit/>
          </a:bodyPr>
          <a:lstStyle/>
          <a:p>
            <a:r>
              <a:rPr lang="en-US" altLang="zh-CN" sz="1600"/>
              <a:t>//add(Node node) </a:t>
            </a:r>
            <a:r>
              <a:rPr lang="zh-CN" altLang="en-US" sz="1600"/>
              <a:t>左旋转</a:t>
            </a:r>
            <a:r>
              <a:rPr lang="en-US" altLang="zh-CN" sz="1600"/>
              <a:t>[</a:t>
            </a:r>
            <a:r>
              <a:rPr lang="zh-CN" altLang="en-US" sz="1600"/>
              <a:t>单旋转</a:t>
            </a:r>
            <a:r>
              <a:rPr lang="en-US" altLang="zh-CN" sz="1600"/>
              <a:t>]</a:t>
            </a:r>
          </a:p>
          <a:p>
            <a:r>
              <a:rPr lang="en-US" altLang="zh-CN" sz="1600" b="1"/>
              <a:t>if (rightHeight() - leftHeight() &gt; 1) {</a:t>
            </a:r>
          </a:p>
          <a:p>
            <a:r>
              <a:rPr lang="en-US" altLang="zh-CN" sz="1600"/>
              <a:t>leftRotate();</a:t>
            </a:r>
          </a:p>
          <a:p>
            <a:r>
              <a:rPr lang="en-US" altLang="zh-CN" sz="1600"/>
              <a:t>}</a:t>
            </a:r>
            <a:endParaRPr lang="zh-CN" altLang="en-US" sz="1600"/>
          </a:p>
        </p:txBody>
      </p:sp>
      <p:sp>
        <p:nvSpPr>
          <p:cNvPr id="4" name="TextBox 3"/>
          <p:cNvSpPr txBox="1"/>
          <p:nvPr/>
        </p:nvSpPr>
        <p:spPr>
          <a:xfrm>
            <a:off x="5277102" y="3156812"/>
            <a:ext cx="3525783" cy="2169825"/>
          </a:xfrm>
          <a:prstGeom prst="rect">
            <a:avLst/>
          </a:prstGeom>
          <a:noFill/>
        </p:spPr>
        <p:txBody>
          <a:bodyPr wrap="square" rtlCol="0">
            <a:spAutoFit/>
          </a:bodyPr>
          <a:lstStyle/>
          <a:p>
            <a:r>
              <a:rPr lang="en-US" altLang="zh-CN" sz="1500" b="1"/>
              <a:t>//class Node </a:t>
            </a:r>
            <a:r>
              <a:rPr lang="zh-CN" altLang="en-US" sz="1500" b="1"/>
              <a:t>左旋转</a:t>
            </a:r>
            <a:endParaRPr lang="en-US" altLang="zh-CN" sz="1500" b="1"/>
          </a:p>
          <a:p>
            <a:r>
              <a:rPr lang="en-US" altLang="zh-CN" sz="1500" b="1"/>
              <a:t>private void leftRotate() {</a:t>
            </a:r>
            <a:endParaRPr lang="zh-CN" altLang="en-US" sz="1500"/>
          </a:p>
          <a:p>
            <a:r>
              <a:rPr lang="en-US" altLang="zh-CN" sz="1500"/>
              <a:t>Node newLeft = </a:t>
            </a:r>
            <a:r>
              <a:rPr lang="en-US" altLang="zh-CN" sz="1500" b="1"/>
              <a:t>new Node(value);</a:t>
            </a:r>
            <a:endParaRPr lang="zh-CN" altLang="en-US" sz="1500"/>
          </a:p>
          <a:p>
            <a:r>
              <a:rPr lang="en-US" altLang="zh-CN" sz="1500"/>
              <a:t>newLeft.left=left;</a:t>
            </a:r>
            <a:endParaRPr lang="zh-CN" altLang="en-US" sz="1500"/>
          </a:p>
          <a:p>
            <a:r>
              <a:rPr lang="en-US" altLang="zh-CN" sz="1500"/>
              <a:t>newLeft.right=right.left;</a:t>
            </a:r>
            <a:endParaRPr lang="zh-CN" altLang="en-US" sz="1500"/>
          </a:p>
          <a:p>
            <a:r>
              <a:rPr lang="en-US" altLang="zh-CN" sz="1500"/>
              <a:t>value=right.value;</a:t>
            </a:r>
            <a:endParaRPr lang="zh-CN" altLang="en-US" sz="1500"/>
          </a:p>
          <a:p>
            <a:r>
              <a:rPr lang="en-US" altLang="zh-CN" sz="1500"/>
              <a:t>right=right.right;</a:t>
            </a:r>
            <a:endParaRPr lang="zh-CN" altLang="en-US" sz="1500"/>
          </a:p>
          <a:p>
            <a:r>
              <a:rPr lang="en-US" altLang="zh-CN" sz="1500"/>
              <a:t>left=newLeft;</a:t>
            </a:r>
          </a:p>
          <a:p>
            <a:r>
              <a:rPr lang="en-US" altLang="zh-CN" sz="1500"/>
              <a:t>}</a:t>
            </a:r>
            <a:endParaRPr lang="zh-CN" altLang="en-US" sz="1500"/>
          </a:p>
        </p:txBody>
      </p:sp>
      <p:graphicFrame>
        <p:nvGraphicFramePr>
          <p:cNvPr id="5" name="对象 4"/>
          <p:cNvGraphicFramePr>
            <a:graphicFrameLocks noChangeAspect="1"/>
          </p:cNvGraphicFramePr>
          <p:nvPr>
            <p:extLst>
              <p:ext uri="{D42A27DB-BD31-4B8C-83A1-F6EECF244321}">
                <p14:modId xmlns:p14="http://schemas.microsoft.com/office/powerpoint/2010/main" val="2273961174"/>
              </p:ext>
            </p:extLst>
          </p:nvPr>
        </p:nvGraphicFramePr>
        <p:xfrm>
          <a:off x="3186261" y="2407881"/>
          <a:ext cx="846199" cy="408070"/>
        </p:xfrm>
        <a:graphic>
          <a:graphicData uri="http://schemas.openxmlformats.org/presentationml/2006/ole">
            <mc:AlternateContent xmlns:mc="http://schemas.openxmlformats.org/markup-compatibility/2006">
              <mc:Choice xmlns:v="urn:schemas-microsoft-com:vml" Requires="v">
                <p:oleObj spid="_x0000_s55704" name="包装程序外壳对象" showAsIcon="1" r:id="rId4" imgW="1474560" imgH="711360" progId="Package">
                  <p:embed/>
                </p:oleObj>
              </mc:Choice>
              <mc:Fallback>
                <p:oleObj name="包装程序外壳对象" showAsIcon="1" r:id="rId4" imgW="1474560" imgH="711360" progId="Package">
                  <p:embed/>
                  <p:pic>
                    <p:nvPicPr>
                      <p:cNvPr id="0" name=""/>
                      <p:cNvPicPr/>
                      <p:nvPr/>
                    </p:nvPicPr>
                    <p:blipFill>
                      <a:blip r:embed="rId5"/>
                      <a:stretch>
                        <a:fillRect/>
                      </a:stretch>
                    </p:blipFill>
                    <p:spPr>
                      <a:xfrm>
                        <a:off x="3186261" y="2407881"/>
                        <a:ext cx="846199" cy="408070"/>
                      </a:xfrm>
                      <a:prstGeom prst="rect">
                        <a:avLst/>
                      </a:prstGeom>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2223152285"/>
              </p:ext>
            </p:extLst>
          </p:nvPr>
        </p:nvGraphicFramePr>
        <p:xfrm>
          <a:off x="4182237" y="2417319"/>
          <a:ext cx="1176399" cy="391841"/>
        </p:xfrm>
        <a:graphic>
          <a:graphicData uri="http://schemas.openxmlformats.org/presentationml/2006/ole">
            <mc:AlternateContent xmlns:mc="http://schemas.openxmlformats.org/markup-compatibility/2006">
              <mc:Choice xmlns:v="urn:schemas-microsoft-com:vml" Requires="v">
                <p:oleObj spid="_x0000_s55705" name="包装程序外壳对象" showAsIcon="1" r:id="rId6" imgW="2135880" imgH="711360" progId="Package">
                  <p:embed/>
                </p:oleObj>
              </mc:Choice>
              <mc:Fallback>
                <p:oleObj name="包装程序外壳对象" showAsIcon="1" r:id="rId6" imgW="2135880" imgH="711360" progId="Package">
                  <p:embed/>
                  <p:pic>
                    <p:nvPicPr>
                      <p:cNvPr id="0" name=""/>
                      <p:cNvPicPr/>
                      <p:nvPr/>
                    </p:nvPicPr>
                    <p:blipFill>
                      <a:blip r:embed="rId7"/>
                      <a:stretch>
                        <a:fillRect/>
                      </a:stretch>
                    </p:blipFill>
                    <p:spPr>
                      <a:xfrm>
                        <a:off x="4182237" y="2417319"/>
                        <a:ext cx="1176399" cy="391841"/>
                      </a:xfrm>
                      <a:prstGeom prst="rect">
                        <a:avLst/>
                      </a:prstGeom>
                    </p:spPr>
                  </p:pic>
                </p:oleObj>
              </mc:Fallback>
            </mc:AlternateContent>
          </a:graphicData>
        </a:graphic>
      </p:graphicFrame>
      <p:sp>
        <p:nvSpPr>
          <p:cNvPr id="9" name="TextBox 8"/>
          <p:cNvSpPr txBox="1"/>
          <p:nvPr/>
        </p:nvSpPr>
        <p:spPr>
          <a:xfrm>
            <a:off x="593973" y="4589903"/>
            <a:ext cx="4450257" cy="738664"/>
          </a:xfrm>
          <a:prstGeom prst="rect">
            <a:avLst/>
          </a:prstGeom>
          <a:solidFill>
            <a:schemeClr val="bg1">
              <a:lumMod val="95000"/>
            </a:schemeClr>
          </a:solidFill>
        </p:spPr>
        <p:txBody>
          <a:bodyPr wrap="none" rtlCol="0">
            <a:spAutoFit/>
          </a:bodyPr>
          <a:lstStyle/>
          <a:p>
            <a:r>
              <a:rPr lang="zh-CN" altLang="zh-CN" sz="1400" b="1">
                <a:solidFill>
                  <a:srgbClr val="DA0000"/>
                </a:solidFill>
              </a:rPr>
              <a:t>对节点</a:t>
            </a:r>
            <a:r>
              <a:rPr lang="en-US" altLang="zh-CN" sz="1400" b="1">
                <a:solidFill>
                  <a:srgbClr val="DA0000"/>
                </a:solidFill>
              </a:rPr>
              <a:t>A</a:t>
            </a:r>
            <a:r>
              <a:rPr lang="zh-CN" altLang="zh-CN" sz="1400" b="1">
                <a:solidFill>
                  <a:srgbClr val="DA0000"/>
                </a:solidFill>
              </a:rPr>
              <a:t>进行</a:t>
            </a:r>
            <a:r>
              <a:rPr lang="zh-CN" altLang="en-US" sz="1400" b="1">
                <a:solidFill>
                  <a:srgbClr val="DA0000"/>
                </a:solidFill>
              </a:rPr>
              <a:t>左</a:t>
            </a:r>
            <a:r>
              <a:rPr lang="zh-CN" altLang="zh-CN" sz="1400" b="1">
                <a:solidFill>
                  <a:srgbClr val="DA0000"/>
                </a:solidFill>
              </a:rPr>
              <a:t>旋转的步骤 </a:t>
            </a:r>
          </a:p>
          <a:p>
            <a:pPr marL="342900" indent="-342900">
              <a:buAutoNum type="arabicParenR"/>
            </a:pPr>
            <a:r>
              <a:rPr lang="zh-CN" altLang="zh-CN" sz="1400"/>
              <a:t>将</a:t>
            </a:r>
            <a:r>
              <a:rPr lang="en-US" altLang="zh-CN" sz="1400"/>
              <a:t>A </a:t>
            </a:r>
            <a:r>
              <a:rPr lang="zh-CN" altLang="zh-CN" sz="1400"/>
              <a:t>节点的 </a:t>
            </a:r>
            <a:r>
              <a:rPr lang="zh-CN" altLang="en-US" sz="1400"/>
              <a:t>右</a:t>
            </a:r>
            <a:r>
              <a:rPr lang="zh-CN" altLang="zh-CN" sz="1400"/>
              <a:t>节点 的 </a:t>
            </a:r>
            <a:r>
              <a:rPr lang="zh-CN" altLang="en-US" sz="1400"/>
              <a:t>左</a:t>
            </a:r>
            <a:r>
              <a:rPr lang="zh-CN" altLang="zh-CN" sz="1400"/>
              <a:t>节点 ，指向 </a:t>
            </a:r>
            <a:r>
              <a:rPr lang="en-US" altLang="zh-CN" sz="1400"/>
              <a:t>A</a:t>
            </a:r>
            <a:r>
              <a:rPr lang="zh-CN" altLang="zh-CN" sz="1400"/>
              <a:t>节点</a:t>
            </a:r>
            <a:endParaRPr lang="en-US" altLang="zh-CN" sz="1400"/>
          </a:p>
          <a:p>
            <a:pPr marL="342900" indent="-342900">
              <a:buAutoNum type="arabicParenR"/>
            </a:pPr>
            <a:r>
              <a:rPr lang="zh-CN" altLang="zh-CN" sz="1400"/>
              <a:t>将 </a:t>
            </a:r>
            <a:r>
              <a:rPr lang="en-US" altLang="zh-CN" sz="1400"/>
              <a:t>A</a:t>
            </a:r>
            <a:r>
              <a:rPr lang="zh-CN" altLang="zh-CN" sz="1400"/>
              <a:t>节点的</a:t>
            </a:r>
            <a:r>
              <a:rPr lang="zh-CN" altLang="en-US" sz="1400"/>
              <a:t>右</a:t>
            </a:r>
            <a:r>
              <a:rPr lang="zh-CN" altLang="zh-CN" sz="1400"/>
              <a:t>节点，指向</a:t>
            </a:r>
            <a:r>
              <a:rPr lang="en-US" altLang="zh-CN" sz="1400"/>
              <a:t>A </a:t>
            </a:r>
            <a:r>
              <a:rPr lang="zh-CN" altLang="en-US" sz="1400"/>
              <a:t>节点的右</a:t>
            </a:r>
            <a:r>
              <a:rPr lang="zh-CN" altLang="zh-CN" sz="1400"/>
              <a:t>节点的</a:t>
            </a:r>
            <a:r>
              <a:rPr lang="zh-CN" altLang="en-US" sz="1400"/>
              <a:t>左</a:t>
            </a:r>
            <a:r>
              <a:rPr lang="zh-CN" altLang="zh-CN" sz="1400"/>
              <a:t>节点 </a:t>
            </a:r>
          </a:p>
        </p:txBody>
      </p:sp>
      <p:graphicFrame>
        <p:nvGraphicFramePr>
          <p:cNvPr id="8" name="对象 7"/>
          <p:cNvGraphicFramePr>
            <a:graphicFrameLocks noChangeAspect="1"/>
          </p:cNvGraphicFramePr>
          <p:nvPr>
            <p:extLst>
              <p:ext uri="{D42A27DB-BD31-4B8C-83A1-F6EECF244321}">
                <p14:modId xmlns:p14="http://schemas.microsoft.com/office/powerpoint/2010/main" val="3628323040"/>
              </p:ext>
            </p:extLst>
          </p:nvPr>
        </p:nvGraphicFramePr>
        <p:xfrm>
          <a:off x="5562525" y="2382266"/>
          <a:ext cx="1584176" cy="570037"/>
        </p:xfrm>
        <a:graphic>
          <a:graphicData uri="http://schemas.openxmlformats.org/presentationml/2006/ole">
            <mc:AlternateContent xmlns:mc="http://schemas.openxmlformats.org/markup-compatibility/2006">
              <mc:Choice xmlns:v="urn:schemas-microsoft-com:vml" Requires="v">
                <p:oleObj spid="_x0000_s55706" name="包装程序外壳对象" showAsIcon="1" r:id="rId8" imgW="1284120" imgH="711360" progId="Package">
                  <p:embed/>
                </p:oleObj>
              </mc:Choice>
              <mc:Fallback>
                <p:oleObj name="包装程序外壳对象" showAsIcon="1" r:id="rId8" imgW="1284120" imgH="711360" progId="Package">
                  <p:embed/>
                  <p:pic>
                    <p:nvPicPr>
                      <p:cNvPr id="0" name=""/>
                      <p:cNvPicPr/>
                      <p:nvPr/>
                    </p:nvPicPr>
                    <p:blipFill>
                      <a:blip r:embed="rId9"/>
                      <a:stretch>
                        <a:fillRect/>
                      </a:stretch>
                    </p:blipFill>
                    <p:spPr>
                      <a:xfrm>
                        <a:off x="5562525" y="2382266"/>
                        <a:ext cx="1584176" cy="570037"/>
                      </a:xfrm>
                      <a:prstGeom prst="rect">
                        <a:avLst/>
                      </a:prstGeom>
                    </p:spPr>
                  </p:pic>
                </p:oleObj>
              </mc:Fallback>
            </mc:AlternateContent>
          </a:graphicData>
        </a:graphic>
      </p:graphicFrame>
    </p:spTree>
    <p:extLst>
      <p:ext uri="{BB962C8B-B14F-4D97-AF65-F5344CB8AC3E}">
        <p14:creationId xmlns:p14="http://schemas.microsoft.com/office/powerpoint/2010/main" val="2571267729"/>
      </p:ext>
    </p:ext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平衡二叉树</a:t>
            </a:r>
            <a:endParaRPr lang="en-US" altLang="zh-CN" sz="2200" b="1"/>
          </a:p>
        </p:txBody>
      </p:sp>
      <p:sp>
        <p:nvSpPr>
          <p:cNvPr id="2" name="TextBox 1"/>
          <p:cNvSpPr txBox="1"/>
          <p:nvPr/>
        </p:nvSpPr>
        <p:spPr>
          <a:xfrm>
            <a:off x="665981" y="1224111"/>
            <a:ext cx="8424936" cy="3170099"/>
          </a:xfrm>
          <a:prstGeom prst="rect">
            <a:avLst/>
          </a:prstGeom>
          <a:noFill/>
        </p:spPr>
        <p:txBody>
          <a:bodyPr wrap="square" rtlCol="0">
            <a:spAutoFit/>
          </a:bodyPr>
          <a:lstStyle/>
          <a:p>
            <a:r>
              <a:rPr lang="zh-CN" altLang="en-US" sz="2000" b="1">
                <a:solidFill>
                  <a:srgbClr val="0070C0"/>
                </a:solidFill>
              </a:rPr>
              <a:t>应用案例</a:t>
            </a:r>
            <a:r>
              <a:rPr lang="en-US" altLang="zh-CN" sz="2000" b="1">
                <a:solidFill>
                  <a:srgbClr val="0070C0"/>
                </a:solidFill>
              </a:rPr>
              <a:t>-</a:t>
            </a:r>
            <a:r>
              <a:rPr lang="zh-CN" altLang="en-US" sz="2000" b="1">
                <a:solidFill>
                  <a:srgbClr val="0070C0"/>
                </a:solidFill>
              </a:rPr>
              <a:t>单旋转</a:t>
            </a:r>
            <a:r>
              <a:rPr lang="en-US" altLang="zh-CN" sz="2000" b="1">
                <a:solidFill>
                  <a:srgbClr val="0070C0"/>
                </a:solidFill>
              </a:rPr>
              <a:t>(</a:t>
            </a:r>
            <a:r>
              <a:rPr lang="zh-CN" altLang="en-US" sz="2000" b="1">
                <a:solidFill>
                  <a:srgbClr val="0070C0"/>
                </a:solidFill>
              </a:rPr>
              <a:t>右旋转</a:t>
            </a:r>
            <a:r>
              <a:rPr lang="en-US" altLang="zh-CN" sz="2000" b="1">
                <a:solidFill>
                  <a:srgbClr val="0070C0"/>
                </a:solidFill>
              </a:rPr>
              <a:t>)</a:t>
            </a:r>
          </a:p>
          <a:p>
            <a:endParaRPr lang="en-US" altLang="zh-CN"/>
          </a:p>
          <a:p>
            <a:pPr marL="342900" indent="-342900">
              <a:buAutoNum type="arabicParenR"/>
            </a:pPr>
            <a:r>
              <a:rPr lang="zh-CN" altLang="en-US"/>
              <a:t>要求</a:t>
            </a:r>
            <a:r>
              <a:rPr lang="en-US" altLang="zh-CN"/>
              <a:t>: </a:t>
            </a:r>
            <a:r>
              <a:rPr lang="zh-CN" altLang="en-US"/>
              <a:t>给你一个数列，创建出对应的平衡二叉树</a:t>
            </a:r>
            <a:r>
              <a:rPr lang="en-US" altLang="zh-CN"/>
              <a:t>.</a:t>
            </a:r>
            <a:r>
              <a:rPr lang="zh-CN" altLang="en-US">
                <a:ea typeface="宋体" charset="-122"/>
              </a:rPr>
              <a:t>数列</a:t>
            </a:r>
            <a:r>
              <a:rPr lang="en-US" altLang="zh-CN">
                <a:ea typeface="宋体" charset="-122"/>
              </a:rPr>
              <a:t> {</a:t>
            </a:r>
            <a:r>
              <a:rPr lang="en-US" altLang="zh-CN"/>
              <a:t>10,12, 8, 9, 7, 6</a:t>
            </a:r>
            <a:r>
              <a:rPr lang="en-US" altLang="zh-CN">
                <a:ea typeface="宋体" charset="-122"/>
              </a:rPr>
              <a:t>}</a:t>
            </a:r>
          </a:p>
          <a:p>
            <a:pPr marL="342900" indent="-342900">
              <a:buAutoNum type="arabicParenR"/>
            </a:pPr>
            <a:endParaRPr lang="en-US" altLang="zh-CN">
              <a:ea typeface="宋体" charset="-122"/>
            </a:endParaRPr>
          </a:p>
          <a:p>
            <a:pPr marL="342900" indent="-342900">
              <a:buAutoNum type="arabicParenR"/>
            </a:pPr>
            <a:r>
              <a:rPr lang="zh-CN" altLang="en-US">
                <a:ea typeface="宋体" charset="-122"/>
              </a:rPr>
              <a:t>思路分析</a:t>
            </a:r>
            <a:r>
              <a:rPr lang="en-US" altLang="zh-CN">
                <a:ea typeface="宋体" charset="-122"/>
              </a:rPr>
              <a:t>(</a:t>
            </a:r>
            <a:r>
              <a:rPr lang="zh-CN" altLang="en-US">
                <a:ea typeface="宋体" charset="-122"/>
              </a:rPr>
              <a:t>示意图</a:t>
            </a:r>
            <a:r>
              <a:rPr lang="en-US" altLang="zh-CN">
                <a:ea typeface="宋体" charset="-122"/>
              </a:rPr>
              <a:t>)</a:t>
            </a:r>
          </a:p>
          <a:p>
            <a:pPr marL="342900" indent="-342900">
              <a:buAutoNum type="arabicParenR"/>
            </a:pPr>
            <a:r>
              <a:rPr lang="zh-CN" altLang="en-US">
                <a:ea typeface="宋体" charset="-122"/>
              </a:rPr>
              <a:t>代码实现</a:t>
            </a:r>
            <a:r>
              <a:rPr lang="en-US" altLang="zh-CN">
                <a:ea typeface="宋体" charset="-122"/>
              </a:rPr>
              <a:t> </a:t>
            </a:r>
          </a:p>
          <a:p>
            <a:pPr marL="285750" indent="-285750">
              <a:buFont typeface="Wingdings" pitchFamily="2" charset="2"/>
              <a:buChar char="Ø"/>
            </a:pPr>
            <a:endParaRPr lang="en-US" altLang="zh-CN">
              <a:ea typeface="宋体" charset="-122"/>
            </a:endParaRPr>
          </a:p>
          <a:p>
            <a:pPr marL="285750" indent="-285750">
              <a:buFont typeface="Wingdings" pitchFamily="2" charset="2"/>
              <a:buChar char="Ø"/>
            </a:pPr>
            <a:endParaRPr lang="en-US" altLang="zh-CN">
              <a:ea typeface="宋体" charset="-122"/>
            </a:endParaRPr>
          </a:p>
          <a:p>
            <a:endParaRPr lang="en-US" altLang="zh-CN">
              <a:ea typeface="宋体" charset="-122"/>
            </a:endParaRPr>
          </a:p>
          <a:p>
            <a:endParaRPr lang="en-US" altLang="zh-CN">
              <a:ea typeface="宋体" charset="-122"/>
            </a:endParaRPr>
          </a:p>
          <a:p>
            <a:endParaRPr lang="en-US" altLang="zh-CN">
              <a:ea typeface="宋体" charset="-122"/>
            </a:endParaRPr>
          </a:p>
        </p:txBody>
      </p:sp>
      <p:sp>
        <p:nvSpPr>
          <p:cNvPr id="3" name="TextBox 2"/>
          <p:cNvSpPr txBox="1"/>
          <p:nvPr/>
        </p:nvSpPr>
        <p:spPr>
          <a:xfrm>
            <a:off x="809997" y="3243237"/>
            <a:ext cx="3109313" cy="1077218"/>
          </a:xfrm>
          <a:prstGeom prst="rect">
            <a:avLst/>
          </a:prstGeom>
          <a:noFill/>
        </p:spPr>
        <p:txBody>
          <a:bodyPr wrap="none" rtlCol="0">
            <a:spAutoFit/>
          </a:bodyPr>
          <a:lstStyle/>
          <a:p>
            <a:r>
              <a:rPr lang="en-US" altLang="zh-CN" sz="1600"/>
              <a:t>//add(Node node) </a:t>
            </a:r>
            <a:r>
              <a:rPr lang="zh-CN" altLang="en-US" sz="1600"/>
              <a:t>右旋转</a:t>
            </a:r>
            <a:r>
              <a:rPr lang="en-US" altLang="zh-CN" sz="1600"/>
              <a:t>[</a:t>
            </a:r>
            <a:r>
              <a:rPr lang="zh-CN" altLang="en-US" sz="1600"/>
              <a:t>单旋转</a:t>
            </a:r>
            <a:r>
              <a:rPr lang="en-US" altLang="zh-CN" sz="1600"/>
              <a:t>]</a:t>
            </a:r>
            <a:endParaRPr lang="zh-CN" altLang="en-US" sz="1600"/>
          </a:p>
          <a:p>
            <a:r>
              <a:rPr lang="en-US" altLang="zh-CN" sz="1600" b="1"/>
              <a:t>if (leftHeight() - rightHeight() &gt; 1) {</a:t>
            </a:r>
          </a:p>
          <a:p>
            <a:r>
              <a:rPr lang="en-US" altLang="zh-CN" sz="1600"/>
              <a:t>rightRotate();</a:t>
            </a:r>
          </a:p>
          <a:p>
            <a:r>
              <a:rPr lang="en-US" altLang="zh-CN" sz="1600"/>
              <a:t>}</a:t>
            </a:r>
          </a:p>
        </p:txBody>
      </p:sp>
      <p:sp>
        <p:nvSpPr>
          <p:cNvPr id="4" name="TextBox 3"/>
          <p:cNvSpPr txBox="1"/>
          <p:nvPr/>
        </p:nvSpPr>
        <p:spPr>
          <a:xfrm>
            <a:off x="5490517" y="3168327"/>
            <a:ext cx="3525783" cy="2046714"/>
          </a:xfrm>
          <a:prstGeom prst="rect">
            <a:avLst/>
          </a:prstGeom>
          <a:noFill/>
        </p:spPr>
        <p:txBody>
          <a:bodyPr wrap="square" rtlCol="0">
            <a:spAutoFit/>
          </a:bodyPr>
          <a:lstStyle/>
          <a:p>
            <a:r>
              <a:rPr lang="en-US" altLang="zh-CN" sz="1500" b="1"/>
              <a:t>//class Node </a:t>
            </a:r>
            <a:r>
              <a:rPr lang="zh-CN" altLang="en-US" sz="1500" b="1"/>
              <a:t>右旋转</a:t>
            </a:r>
            <a:endParaRPr lang="en-US" altLang="zh-CN" sz="1500" b="1"/>
          </a:p>
          <a:p>
            <a:r>
              <a:rPr lang="en-US" altLang="zh-CN" sz="1400" b="1"/>
              <a:t>private void rightRotate() {</a:t>
            </a:r>
            <a:endParaRPr lang="en-US" altLang="zh-CN" sz="1400" b="1" i="1"/>
          </a:p>
          <a:p>
            <a:r>
              <a:rPr lang="en-US" altLang="zh-CN" sz="1400"/>
              <a:t>Node newLeft = </a:t>
            </a:r>
            <a:r>
              <a:rPr lang="en-US" altLang="zh-CN" sz="1400" b="1"/>
              <a:t>new Node(value);</a:t>
            </a:r>
          </a:p>
          <a:p>
            <a:r>
              <a:rPr lang="en-US" altLang="zh-CN" sz="1400"/>
              <a:t>newLeft.right=right;</a:t>
            </a:r>
          </a:p>
          <a:p>
            <a:r>
              <a:rPr lang="en-US" altLang="zh-CN" sz="1400"/>
              <a:t>newLeft.left=left.right;</a:t>
            </a:r>
          </a:p>
          <a:p>
            <a:r>
              <a:rPr lang="en-US" altLang="zh-CN" sz="1400"/>
              <a:t>value=left.value;</a:t>
            </a:r>
          </a:p>
          <a:p>
            <a:r>
              <a:rPr lang="en-US" altLang="zh-CN" sz="1400"/>
              <a:t>left=left.left;</a:t>
            </a:r>
          </a:p>
          <a:p>
            <a:r>
              <a:rPr lang="en-US" altLang="zh-CN" sz="1400"/>
              <a:t>right=newLeft;</a:t>
            </a:r>
          </a:p>
          <a:p>
            <a:r>
              <a:rPr lang="en-US" altLang="zh-CN" sz="1400"/>
              <a:t>}</a:t>
            </a:r>
            <a:endParaRPr lang="en-US" altLang="zh-CN" sz="1400" b="1"/>
          </a:p>
        </p:txBody>
      </p:sp>
      <p:graphicFrame>
        <p:nvGraphicFramePr>
          <p:cNvPr id="6" name="对象 5"/>
          <p:cNvGraphicFramePr>
            <a:graphicFrameLocks noChangeAspect="1"/>
          </p:cNvGraphicFramePr>
          <p:nvPr>
            <p:extLst>
              <p:ext uri="{D42A27DB-BD31-4B8C-83A1-F6EECF244321}">
                <p14:modId xmlns:p14="http://schemas.microsoft.com/office/powerpoint/2010/main" val="2945730881"/>
              </p:ext>
            </p:extLst>
          </p:nvPr>
        </p:nvGraphicFramePr>
        <p:xfrm>
          <a:off x="4182237" y="2417319"/>
          <a:ext cx="1176399" cy="391841"/>
        </p:xfrm>
        <a:graphic>
          <a:graphicData uri="http://schemas.openxmlformats.org/presentationml/2006/ole">
            <mc:AlternateContent xmlns:mc="http://schemas.openxmlformats.org/markup-compatibility/2006">
              <mc:Choice xmlns:v="urn:schemas-microsoft-com:vml" Requires="v">
                <p:oleObj spid="_x0000_s54677" name="包装程序外壳对象" showAsIcon="1" r:id="rId4" imgW="2135880" imgH="711360" progId="Package">
                  <p:embed/>
                </p:oleObj>
              </mc:Choice>
              <mc:Fallback>
                <p:oleObj name="包装程序外壳对象" showAsIcon="1" r:id="rId4" imgW="2135880" imgH="711360" progId="Package">
                  <p:embed/>
                  <p:pic>
                    <p:nvPicPr>
                      <p:cNvPr id="0" name=""/>
                      <p:cNvPicPr/>
                      <p:nvPr/>
                    </p:nvPicPr>
                    <p:blipFill>
                      <a:blip r:embed="rId5"/>
                      <a:stretch>
                        <a:fillRect/>
                      </a:stretch>
                    </p:blipFill>
                    <p:spPr>
                      <a:xfrm>
                        <a:off x="4182237" y="2417319"/>
                        <a:ext cx="1176399" cy="391841"/>
                      </a:xfrm>
                      <a:prstGeom prst="rect">
                        <a:avLst/>
                      </a:prstGeom>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2283157728"/>
              </p:ext>
            </p:extLst>
          </p:nvPr>
        </p:nvGraphicFramePr>
        <p:xfrm>
          <a:off x="3186261" y="2401090"/>
          <a:ext cx="846199" cy="408070"/>
        </p:xfrm>
        <a:graphic>
          <a:graphicData uri="http://schemas.openxmlformats.org/presentationml/2006/ole">
            <mc:AlternateContent xmlns:mc="http://schemas.openxmlformats.org/markup-compatibility/2006">
              <mc:Choice xmlns:v="urn:schemas-microsoft-com:vml" Requires="v">
                <p:oleObj spid="_x0000_s54678" name="包装程序外壳对象" showAsIcon="1" r:id="rId6" imgW="1474560" imgH="711360" progId="Package">
                  <p:embed/>
                </p:oleObj>
              </mc:Choice>
              <mc:Fallback>
                <p:oleObj name="包装程序外壳对象" showAsIcon="1" r:id="rId6" imgW="1474560" imgH="711360" progId="Package">
                  <p:embed/>
                  <p:pic>
                    <p:nvPicPr>
                      <p:cNvPr id="0" name=""/>
                      <p:cNvPicPr/>
                      <p:nvPr/>
                    </p:nvPicPr>
                    <p:blipFill>
                      <a:blip r:embed="rId7"/>
                      <a:stretch>
                        <a:fillRect/>
                      </a:stretch>
                    </p:blipFill>
                    <p:spPr>
                      <a:xfrm>
                        <a:off x="3186261" y="2401090"/>
                        <a:ext cx="846199" cy="408070"/>
                      </a:xfrm>
                      <a:prstGeom prst="rect">
                        <a:avLst/>
                      </a:prstGeom>
                    </p:spPr>
                  </p:pic>
                </p:oleObj>
              </mc:Fallback>
            </mc:AlternateContent>
          </a:graphicData>
        </a:graphic>
      </p:graphicFrame>
      <p:sp>
        <p:nvSpPr>
          <p:cNvPr id="13" name="TextBox 12"/>
          <p:cNvSpPr txBox="1"/>
          <p:nvPr/>
        </p:nvSpPr>
        <p:spPr>
          <a:xfrm>
            <a:off x="786781" y="4536479"/>
            <a:ext cx="4450257" cy="738664"/>
          </a:xfrm>
          <a:prstGeom prst="rect">
            <a:avLst/>
          </a:prstGeom>
          <a:solidFill>
            <a:schemeClr val="bg1">
              <a:lumMod val="95000"/>
            </a:schemeClr>
          </a:solidFill>
        </p:spPr>
        <p:txBody>
          <a:bodyPr wrap="none" rtlCol="0">
            <a:spAutoFit/>
          </a:bodyPr>
          <a:lstStyle/>
          <a:p>
            <a:r>
              <a:rPr lang="zh-CN" altLang="en-US" sz="1400" b="1">
                <a:solidFill>
                  <a:srgbClr val="DA0000"/>
                </a:solidFill>
              </a:rPr>
              <a:t>说明</a:t>
            </a:r>
            <a:r>
              <a:rPr lang="en-US" altLang="zh-CN" sz="1400" b="1">
                <a:solidFill>
                  <a:srgbClr val="DA0000"/>
                </a:solidFill>
              </a:rPr>
              <a:t>: </a:t>
            </a:r>
            <a:r>
              <a:rPr lang="zh-CN" altLang="en-US" sz="1400" b="1">
                <a:solidFill>
                  <a:srgbClr val="DA0000"/>
                </a:solidFill>
              </a:rPr>
              <a:t>对节点</a:t>
            </a:r>
            <a:r>
              <a:rPr lang="en-US" altLang="zh-CN" sz="1400" b="1">
                <a:solidFill>
                  <a:srgbClr val="DA0000"/>
                </a:solidFill>
              </a:rPr>
              <a:t>A</a:t>
            </a:r>
            <a:r>
              <a:rPr lang="zh-CN" altLang="en-US" sz="1400" b="1">
                <a:solidFill>
                  <a:srgbClr val="DA0000"/>
                </a:solidFill>
              </a:rPr>
              <a:t>进行右旋转的步骤 </a:t>
            </a:r>
            <a:endParaRPr lang="en-US" altLang="zh-CN" sz="1400" b="1">
              <a:solidFill>
                <a:srgbClr val="DA0000"/>
              </a:solidFill>
            </a:endParaRPr>
          </a:p>
          <a:p>
            <a:pPr marL="342900" indent="-342900">
              <a:buAutoNum type="arabicParenR"/>
            </a:pPr>
            <a:r>
              <a:rPr lang="zh-CN" altLang="en-US" sz="1400"/>
              <a:t>将</a:t>
            </a:r>
            <a:r>
              <a:rPr lang="en-US" altLang="zh-CN" sz="1400"/>
              <a:t>A </a:t>
            </a:r>
            <a:r>
              <a:rPr lang="zh-CN" altLang="en-US" sz="1400"/>
              <a:t>节点的 左节点 的 右节点 ，指向 </a:t>
            </a:r>
            <a:r>
              <a:rPr lang="en-US" altLang="zh-CN" sz="1400"/>
              <a:t>A</a:t>
            </a:r>
            <a:r>
              <a:rPr lang="zh-CN" altLang="en-US" sz="1400"/>
              <a:t>节点</a:t>
            </a:r>
            <a:endParaRPr lang="en-US" altLang="zh-CN" sz="1400"/>
          </a:p>
          <a:p>
            <a:pPr marL="342900" indent="-342900">
              <a:buAutoNum type="arabicParenR"/>
            </a:pPr>
            <a:r>
              <a:rPr lang="zh-CN" altLang="en-US" sz="1400"/>
              <a:t>将 </a:t>
            </a:r>
            <a:r>
              <a:rPr lang="en-US" altLang="zh-CN" sz="1400"/>
              <a:t>A</a:t>
            </a:r>
            <a:r>
              <a:rPr lang="zh-CN" altLang="en-US" sz="1400"/>
              <a:t>节点的左节点，指向</a:t>
            </a:r>
            <a:r>
              <a:rPr lang="en-US" altLang="zh-CN" sz="1400"/>
              <a:t>A </a:t>
            </a:r>
            <a:r>
              <a:rPr lang="zh-CN" altLang="en-US" sz="1400"/>
              <a:t>节点的左节点的右节点 </a:t>
            </a:r>
            <a:endParaRPr lang="en-US" altLang="zh-CN" sz="1400"/>
          </a:p>
        </p:txBody>
      </p:sp>
      <p:graphicFrame>
        <p:nvGraphicFramePr>
          <p:cNvPr id="5" name="对象 4"/>
          <p:cNvGraphicFramePr>
            <a:graphicFrameLocks noChangeAspect="1"/>
          </p:cNvGraphicFramePr>
          <p:nvPr>
            <p:extLst>
              <p:ext uri="{D42A27DB-BD31-4B8C-83A1-F6EECF244321}">
                <p14:modId xmlns:p14="http://schemas.microsoft.com/office/powerpoint/2010/main" val="328474107"/>
              </p:ext>
            </p:extLst>
          </p:nvPr>
        </p:nvGraphicFramePr>
        <p:xfrm>
          <a:off x="5634533" y="2304231"/>
          <a:ext cx="1800200" cy="711200"/>
        </p:xfrm>
        <a:graphic>
          <a:graphicData uri="http://schemas.openxmlformats.org/presentationml/2006/ole">
            <mc:AlternateContent xmlns:mc="http://schemas.openxmlformats.org/markup-compatibility/2006">
              <mc:Choice xmlns:v="urn:schemas-microsoft-com:vml" Requires="v">
                <p:oleObj spid="_x0000_s54679" name="包装程序外壳对象" showAsIcon="1" r:id="rId8" imgW="1284120" imgH="711360" progId="Package">
                  <p:embed/>
                </p:oleObj>
              </mc:Choice>
              <mc:Fallback>
                <p:oleObj name="包装程序外壳对象" showAsIcon="1" r:id="rId8" imgW="1284120" imgH="711360" progId="Package">
                  <p:embed/>
                  <p:pic>
                    <p:nvPicPr>
                      <p:cNvPr id="0" name=""/>
                      <p:cNvPicPr/>
                      <p:nvPr/>
                    </p:nvPicPr>
                    <p:blipFill>
                      <a:blip r:embed="rId9"/>
                      <a:stretch>
                        <a:fillRect/>
                      </a:stretch>
                    </p:blipFill>
                    <p:spPr>
                      <a:xfrm>
                        <a:off x="5634533" y="2304231"/>
                        <a:ext cx="1800200" cy="711200"/>
                      </a:xfrm>
                      <a:prstGeom prst="rect">
                        <a:avLst/>
                      </a:prstGeom>
                    </p:spPr>
                  </p:pic>
                </p:oleObj>
              </mc:Fallback>
            </mc:AlternateContent>
          </a:graphicData>
        </a:graphic>
      </p:graphicFrame>
    </p:spTree>
    <p:extLst>
      <p:ext uri="{BB962C8B-B14F-4D97-AF65-F5344CB8AC3E}">
        <p14:creationId xmlns:p14="http://schemas.microsoft.com/office/powerpoint/2010/main" val="3955830315"/>
      </p:ext>
    </p:extLst>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平衡二叉树</a:t>
            </a:r>
            <a:endParaRPr lang="en-US" altLang="zh-CN" sz="2200" b="1"/>
          </a:p>
        </p:txBody>
      </p:sp>
      <p:sp>
        <p:nvSpPr>
          <p:cNvPr id="2" name="TextBox 1"/>
          <p:cNvSpPr txBox="1"/>
          <p:nvPr/>
        </p:nvSpPr>
        <p:spPr>
          <a:xfrm>
            <a:off x="665981" y="1224111"/>
            <a:ext cx="8424936" cy="4001095"/>
          </a:xfrm>
          <a:prstGeom prst="rect">
            <a:avLst/>
          </a:prstGeom>
          <a:noFill/>
        </p:spPr>
        <p:txBody>
          <a:bodyPr wrap="square" rtlCol="0">
            <a:spAutoFit/>
          </a:bodyPr>
          <a:lstStyle/>
          <a:p>
            <a:r>
              <a:rPr lang="zh-CN" altLang="en-US" sz="2000" b="1">
                <a:solidFill>
                  <a:srgbClr val="0070C0"/>
                </a:solidFill>
              </a:rPr>
              <a:t>应用案例</a:t>
            </a:r>
            <a:r>
              <a:rPr lang="en-US" altLang="zh-CN" sz="2000" b="1">
                <a:solidFill>
                  <a:srgbClr val="0070C0"/>
                </a:solidFill>
              </a:rPr>
              <a:t>-</a:t>
            </a:r>
            <a:r>
              <a:rPr lang="zh-CN" altLang="en-US" sz="2000" b="1">
                <a:solidFill>
                  <a:srgbClr val="0070C0"/>
                </a:solidFill>
              </a:rPr>
              <a:t>双旋转</a:t>
            </a:r>
            <a:endParaRPr lang="en-US" altLang="zh-CN" sz="2000" b="1">
              <a:solidFill>
                <a:srgbClr val="0070C0"/>
              </a:solidFill>
            </a:endParaRPr>
          </a:p>
          <a:p>
            <a:endParaRPr lang="en-US" altLang="zh-CN"/>
          </a:p>
          <a:p>
            <a:r>
              <a:rPr lang="zh-CN" altLang="en-US"/>
              <a:t>前面的两个数列，进行单旋转</a:t>
            </a:r>
            <a:r>
              <a:rPr lang="en-US" altLang="zh-CN"/>
              <a:t>(</a:t>
            </a:r>
            <a:r>
              <a:rPr lang="zh-CN" altLang="en-US"/>
              <a:t>即一次旋转</a:t>
            </a:r>
            <a:r>
              <a:rPr lang="en-US" altLang="zh-CN"/>
              <a:t>)</a:t>
            </a:r>
            <a:r>
              <a:rPr lang="zh-CN" altLang="en-US"/>
              <a:t>就可以将非平衡二叉树转成平衡二叉树</a:t>
            </a:r>
            <a:r>
              <a:rPr lang="en-US" altLang="zh-CN"/>
              <a:t>,</a:t>
            </a:r>
            <a:r>
              <a:rPr lang="zh-CN" altLang="en-US"/>
              <a:t>但是在某些情况下，单旋转不能完成平衡二叉树的转换。比如数列</a:t>
            </a:r>
            <a:endParaRPr lang="en-US" altLang="zh-CN"/>
          </a:p>
          <a:p>
            <a:r>
              <a:rPr lang="en-US" altLang="zh-CN" b="1"/>
              <a:t>int[] arr = { 10, 11, 7, 6, 8, 9 };  </a:t>
            </a:r>
            <a:r>
              <a:rPr lang="zh-CN" altLang="en-US" b="1"/>
              <a:t>运行原来的代码可以看到，并没有转成 </a:t>
            </a:r>
            <a:r>
              <a:rPr lang="en-US" altLang="zh-CN" b="1"/>
              <a:t>AVL</a:t>
            </a:r>
            <a:r>
              <a:rPr lang="zh-CN" altLang="en-US" b="1"/>
              <a:t>树</a:t>
            </a:r>
            <a:r>
              <a:rPr lang="en-US" altLang="zh-CN" b="1"/>
              <a:t>.</a:t>
            </a:r>
          </a:p>
          <a:p>
            <a:r>
              <a:rPr lang="en-US" altLang="zh-CN" b="1"/>
              <a:t>int[] arr = {2,1,6,5,7,3}; // </a:t>
            </a:r>
            <a:r>
              <a:rPr lang="zh-CN" altLang="en-US" b="1"/>
              <a:t>运行原来的代码可以看到，并没有转成 </a:t>
            </a:r>
            <a:r>
              <a:rPr lang="en-US" altLang="zh-CN" b="1"/>
              <a:t>AVL</a:t>
            </a:r>
            <a:r>
              <a:rPr lang="zh-CN" altLang="en-US" b="1"/>
              <a:t>树</a:t>
            </a:r>
            <a:endParaRPr lang="en-US" altLang="zh-CN" b="1"/>
          </a:p>
          <a:p>
            <a:endParaRPr lang="en-US" altLang="zh-CN" b="1">
              <a:ea typeface="宋体" charset="-122"/>
            </a:endParaRPr>
          </a:p>
          <a:p>
            <a:endParaRPr lang="en-US" altLang="zh-CN">
              <a:ea typeface="宋体" charset="-122"/>
            </a:endParaRPr>
          </a:p>
          <a:p>
            <a:pPr marL="342900" indent="-342900">
              <a:buAutoNum type="arabicParenR"/>
            </a:pPr>
            <a:r>
              <a:rPr lang="zh-CN" altLang="en-US">
                <a:ea typeface="宋体" charset="-122"/>
              </a:rPr>
              <a:t>问题分析</a:t>
            </a:r>
            <a:endParaRPr lang="en-US" altLang="zh-CN">
              <a:ea typeface="宋体" charset="-122"/>
            </a:endParaRPr>
          </a:p>
          <a:p>
            <a:pPr marL="342900" indent="-342900">
              <a:buAutoNum type="arabicParenR"/>
            </a:pPr>
            <a:r>
              <a:rPr lang="zh-CN" altLang="en-US">
                <a:ea typeface="宋体" charset="-122"/>
              </a:rPr>
              <a:t>解决思路分析</a:t>
            </a:r>
            <a:endParaRPr lang="en-US" altLang="zh-CN">
              <a:ea typeface="宋体" charset="-122"/>
            </a:endParaRPr>
          </a:p>
          <a:p>
            <a:pPr marL="342900" indent="-342900">
              <a:buAutoNum type="arabicParenR"/>
            </a:pPr>
            <a:r>
              <a:rPr lang="zh-CN" altLang="en-US">
                <a:ea typeface="宋体" charset="-122"/>
              </a:rPr>
              <a:t>代码实现</a:t>
            </a:r>
            <a:endParaRPr lang="en-US" altLang="zh-CN">
              <a:ea typeface="宋体" charset="-122"/>
            </a:endParaRPr>
          </a:p>
          <a:p>
            <a:endParaRPr lang="en-US" altLang="zh-CN">
              <a:ea typeface="宋体" charset="-122"/>
            </a:endParaRPr>
          </a:p>
          <a:p>
            <a:endParaRPr lang="en-US" altLang="zh-CN">
              <a:ea typeface="宋体" charset="-122"/>
            </a:endParaRPr>
          </a:p>
          <a:p>
            <a:endParaRPr lang="en-US" altLang="zh-CN">
              <a:ea typeface="宋体" charset="-122"/>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3401689926"/>
              </p:ext>
            </p:extLst>
          </p:nvPr>
        </p:nvGraphicFramePr>
        <p:xfrm>
          <a:off x="2660064" y="3096319"/>
          <a:ext cx="655699" cy="426347"/>
        </p:xfrm>
        <a:graphic>
          <a:graphicData uri="http://schemas.openxmlformats.org/presentationml/2006/ole">
            <mc:AlternateContent xmlns:mc="http://schemas.openxmlformats.org/markup-compatibility/2006">
              <mc:Choice xmlns:v="urn:schemas-microsoft-com:vml" Requires="v">
                <p:oleObj spid="_x0000_s56634" name="包装程序外壳对象" showAsIcon="1" r:id="rId4" imgW="1093320" imgH="711360" progId="Package">
                  <p:embed/>
                </p:oleObj>
              </mc:Choice>
              <mc:Fallback>
                <p:oleObj name="包装程序外壳对象" showAsIcon="1" r:id="rId4" imgW="1093320" imgH="711360" progId="Package">
                  <p:embed/>
                  <p:pic>
                    <p:nvPicPr>
                      <p:cNvPr id="0" name=""/>
                      <p:cNvPicPr/>
                      <p:nvPr/>
                    </p:nvPicPr>
                    <p:blipFill>
                      <a:blip r:embed="rId5"/>
                      <a:stretch>
                        <a:fillRect/>
                      </a:stretch>
                    </p:blipFill>
                    <p:spPr>
                      <a:xfrm>
                        <a:off x="2660064" y="3096319"/>
                        <a:ext cx="655699" cy="426347"/>
                      </a:xfrm>
                      <a:prstGeom prst="rect">
                        <a:avLst/>
                      </a:prstGeom>
                    </p:spPr>
                  </p:pic>
                </p:oleObj>
              </mc:Fallback>
            </mc:AlternateContent>
          </a:graphicData>
        </a:graphic>
      </p:graphicFrame>
      <p:sp>
        <p:nvSpPr>
          <p:cNvPr id="9" name="TextBox 8"/>
          <p:cNvSpPr txBox="1"/>
          <p:nvPr/>
        </p:nvSpPr>
        <p:spPr>
          <a:xfrm>
            <a:off x="2765664" y="3528367"/>
            <a:ext cx="2436821" cy="2123658"/>
          </a:xfrm>
          <a:prstGeom prst="rect">
            <a:avLst/>
          </a:prstGeom>
          <a:noFill/>
        </p:spPr>
        <p:txBody>
          <a:bodyPr wrap="none" rtlCol="0">
            <a:spAutoFit/>
          </a:bodyPr>
          <a:lstStyle/>
          <a:p>
            <a:r>
              <a:rPr lang="en-US" altLang="zh-CN" sz="1200"/>
              <a:t>//class Node</a:t>
            </a:r>
          </a:p>
          <a:p>
            <a:r>
              <a:rPr lang="en-US" altLang="zh-CN" sz="1200"/>
              <a:t>// </a:t>
            </a:r>
            <a:r>
              <a:rPr lang="zh-CN" altLang="en-US" sz="1200"/>
              <a:t>右旋转 </a:t>
            </a:r>
            <a:r>
              <a:rPr lang="en-US" altLang="zh-CN" sz="1200"/>
              <a:t>[</a:t>
            </a:r>
            <a:r>
              <a:rPr lang="zh-CN" altLang="en-US" sz="1200"/>
              <a:t>考虑到双旋转问题</a:t>
            </a:r>
            <a:r>
              <a:rPr lang="en-US" altLang="zh-CN" sz="1200"/>
              <a:t>]</a:t>
            </a:r>
          </a:p>
          <a:p>
            <a:r>
              <a:rPr lang="en-US" altLang="zh-CN" sz="1200" b="1"/>
              <a:t>if (leftHeight() - rightHeight() &gt; 1) {</a:t>
            </a:r>
          </a:p>
          <a:p>
            <a:r>
              <a:rPr lang="en-US" altLang="zh-CN" sz="1200" b="1"/>
              <a:t>if (left != null &amp;&amp; left.leftHeight() &lt; </a:t>
            </a:r>
          </a:p>
          <a:p>
            <a:r>
              <a:rPr lang="en-US" altLang="zh-CN" sz="1200" b="1"/>
              <a:t>     left.rightHeight()) {</a:t>
            </a:r>
            <a:endParaRPr lang="zh-CN" altLang="en-US" sz="1200"/>
          </a:p>
          <a:p>
            <a:r>
              <a:rPr lang="en-US" altLang="zh-CN" sz="1200"/>
              <a:t>left.leftRotate();</a:t>
            </a:r>
            <a:endParaRPr lang="zh-CN" altLang="en-US" sz="1200"/>
          </a:p>
          <a:p>
            <a:r>
              <a:rPr lang="en-US" altLang="zh-CN" sz="1200"/>
              <a:t>rightRotate();</a:t>
            </a:r>
          </a:p>
          <a:p>
            <a:r>
              <a:rPr lang="en-US" altLang="zh-CN" sz="1200"/>
              <a:t>} </a:t>
            </a:r>
            <a:r>
              <a:rPr lang="en-US" altLang="zh-CN" sz="1200" b="1"/>
              <a:t>else {</a:t>
            </a:r>
          </a:p>
          <a:p>
            <a:r>
              <a:rPr lang="en-US" altLang="zh-CN" sz="1200"/>
              <a:t>rightRotate();</a:t>
            </a:r>
          </a:p>
          <a:p>
            <a:r>
              <a:rPr lang="en-US" altLang="zh-CN" sz="1200"/>
              <a:t>}</a:t>
            </a:r>
          </a:p>
          <a:p>
            <a:r>
              <a:rPr lang="en-US" altLang="zh-CN" sz="1200"/>
              <a:t>return ;}</a:t>
            </a:r>
            <a:endParaRPr lang="zh-CN" altLang="en-US" sz="1200"/>
          </a:p>
        </p:txBody>
      </p:sp>
      <p:sp>
        <p:nvSpPr>
          <p:cNvPr id="10" name="TextBox 9"/>
          <p:cNvSpPr txBox="1"/>
          <p:nvPr/>
        </p:nvSpPr>
        <p:spPr>
          <a:xfrm>
            <a:off x="5346501" y="3528367"/>
            <a:ext cx="3661580" cy="1938992"/>
          </a:xfrm>
          <a:prstGeom prst="rect">
            <a:avLst/>
          </a:prstGeom>
          <a:noFill/>
        </p:spPr>
        <p:txBody>
          <a:bodyPr wrap="none" rtlCol="0">
            <a:spAutoFit/>
          </a:bodyPr>
          <a:lstStyle/>
          <a:p>
            <a:r>
              <a:rPr lang="en-US" altLang="zh-CN" sz="1200"/>
              <a:t>// </a:t>
            </a:r>
            <a:r>
              <a:rPr lang="zh-CN" altLang="en-US" sz="1200"/>
              <a:t>左旋转</a:t>
            </a:r>
            <a:r>
              <a:rPr lang="en-US" altLang="zh-CN" sz="1200"/>
              <a:t>[</a:t>
            </a:r>
            <a:r>
              <a:rPr lang="zh-CN" altLang="en-US" sz="1200"/>
              <a:t>考虑到双旋转</a:t>
            </a:r>
            <a:r>
              <a:rPr lang="en-US" altLang="zh-CN" sz="1200"/>
              <a:t>] class Node</a:t>
            </a:r>
          </a:p>
          <a:p>
            <a:r>
              <a:rPr lang="en-US" altLang="zh-CN" sz="1200" b="1"/>
              <a:t>if (rightHeight() - leftHeight() &gt; 1) {</a:t>
            </a:r>
          </a:p>
          <a:p>
            <a:r>
              <a:rPr lang="en-US" altLang="zh-CN" sz="1200" b="1"/>
              <a:t>if(right!=null&amp;&amp;right.rightHeight()&lt;right.leftHeight()) {</a:t>
            </a:r>
            <a:endParaRPr lang="zh-CN" altLang="en-US" sz="1200"/>
          </a:p>
          <a:p>
            <a:r>
              <a:rPr lang="en-US" altLang="zh-CN" sz="1200"/>
              <a:t>right.rightRotate();</a:t>
            </a:r>
            <a:endParaRPr lang="zh-CN" altLang="en-US" sz="1200"/>
          </a:p>
          <a:p>
            <a:r>
              <a:rPr lang="en-US" altLang="zh-CN" sz="1200"/>
              <a:t>leftRotate();</a:t>
            </a:r>
            <a:endParaRPr lang="zh-CN" altLang="en-US" sz="1200"/>
          </a:p>
          <a:p>
            <a:r>
              <a:rPr lang="en-US" altLang="zh-CN" sz="1200"/>
              <a:t>}  </a:t>
            </a:r>
            <a:r>
              <a:rPr lang="en-US" altLang="zh-CN" sz="1200" b="1"/>
              <a:t>else {</a:t>
            </a:r>
          </a:p>
          <a:p>
            <a:r>
              <a:rPr lang="en-US" altLang="zh-CN" sz="1200"/>
              <a:t>leftRotate();</a:t>
            </a:r>
          </a:p>
          <a:p>
            <a:r>
              <a:rPr lang="en-US" altLang="zh-CN" sz="1200"/>
              <a:t>}</a:t>
            </a:r>
          </a:p>
          <a:p>
            <a:r>
              <a:rPr lang="en-US" altLang="zh-CN" sz="1200" b="1"/>
              <a:t>return; //</a:t>
            </a:r>
            <a:r>
              <a:rPr lang="en-US" altLang="zh-CN" sz="1200" b="1" u="sng"/>
              <a:t>retrun </a:t>
            </a:r>
            <a:r>
              <a:rPr lang="zh-CN" altLang="en-US" sz="1200" b="1" u="sng"/>
              <a:t>不要忘了写</a:t>
            </a:r>
            <a:r>
              <a:rPr lang="en-US" altLang="zh-CN" sz="1200" b="1" u="sng"/>
              <a:t>... </a:t>
            </a:r>
          </a:p>
          <a:p>
            <a:r>
              <a:rPr lang="en-US" altLang="zh-CN" sz="1200"/>
              <a:t>}</a:t>
            </a:r>
            <a:endParaRPr lang="zh-CN" altLang="en-US" sz="1200"/>
          </a:p>
        </p:txBody>
      </p:sp>
      <p:graphicFrame>
        <p:nvGraphicFramePr>
          <p:cNvPr id="11" name="对象 10"/>
          <p:cNvGraphicFramePr>
            <a:graphicFrameLocks noChangeAspect="1"/>
          </p:cNvGraphicFramePr>
          <p:nvPr>
            <p:extLst>
              <p:ext uri="{D42A27DB-BD31-4B8C-83A1-F6EECF244321}">
                <p14:modId xmlns:p14="http://schemas.microsoft.com/office/powerpoint/2010/main" val="2847907070"/>
              </p:ext>
            </p:extLst>
          </p:nvPr>
        </p:nvGraphicFramePr>
        <p:xfrm>
          <a:off x="487837" y="4896519"/>
          <a:ext cx="1080120" cy="520876"/>
        </p:xfrm>
        <a:graphic>
          <a:graphicData uri="http://schemas.openxmlformats.org/presentationml/2006/ole">
            <mc:AlternateContent xmlns:mc="http://schemas.openxmlformats.org/markup-compatibility/2006">
              <mc:Choice xmlns:v="urn:schemas-microsoft-com:vml" Requires="v">
                <p:oleObj spid="_x0000_s56635" name="包装程序外壳对象" showAsIcon="1" r:id="rId6" imgW="1474560" imgH="711360" progId="Package">
                  <p:embed/>
                </p:oleObj>
              </mc:Choice>
              <mc:Fallback>
                <p:oleObj name="包装程序外壳对象" showAsIcon="1" r:id="rId6" imgW="1474560" imgH="711360" progId="Package">
                  <p:embed/>
                  <p:pic>
                    <p:nvPicPr>
                      <p:cNvPr id="0" name=""/>
                      <p:cNvPicPr/>
                      <p:nvPr/>
                    </p:nvPicPr>
                    <p:blipFill>
                      <a:blip r:embed="rId7"/>
                      <a:stretch>
                        <a:fillRect/>
                      </a:stretch>
                    </p:blipFill>
                    <p:spPr>
                      <a:xfrm>
                        <a:off x="487837" y="4896519"/>
                        <a:ext cx="1080120" cy="520876"/>
                      </a:xfrm>
                      <a:prstGeom prst="rect">
                        <a:avLst/>
                      </a:prstGeom>
                    </p:spPr>
                  </p:pic>
                </p:oleObj>
              </mc:Fallback>
            </mc:AlternateContent>
          </a:graphicData>
        </a:graphic>
      </p:graphicFrame>
    </p:spTree>
    <p:extLst>
      <p:ext uri="{BB962C8B-B14F-4D97-AF65-F5344CB8AC3E}">
        <p14:creationId xmlns:p14="http://schemas.microsoft.com/office/powerpoint/2010/main" val="2837660399"/>
      </p:ext>
    </p:extLst>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21965" y="1152103"/>
            <a:ext cx="8496944" cy="3939540"/>
          </a:xfrm>
          <a:prstGeom prst="rect">
            <a:avLst/>
          </a:prstGeom>
          <a:solidFill>
            <a:schemeClr val="bg1">
              <a:lumMod val="95000"/>
            </a:schemeClr>
          </a:solidFill>
        </p:spPr>
        <p:txBody>
          <a:bodyPr wrap="square" rtlCol="0">
            <a:spAutoFit/>
          </a:bodyPr>
          <a:lstStyle/>
          <a:p>
            <a:endParaRPr lang="en-US" altLang="zh-CN"/>
          </a:p>
          <a:p>
            <a:endParaRPr lang="en-US" altLang="zh-CN"/>
          </a:p>
          <a:p>
            <a:endParaRPr lang="en-US" altLang="zh-CN"/>
          </a:p>
          <a:p>
            <a:endParaRPr lang="en-US" altLang="zh-CN"/>
          </a:p>
          <a:p>
            <a:endParaRPr lang="en-US" altLang="zh-CN"/>
          </a:p>
          <a:p>
            <a:endParaRPr lang="en-US" altLang="zh-CN"/>
          </a:p>
          <a:p>
            <a:endParaRPr lang="en-US" altLang="zh-CN"/>
          </a:p>
          <a:p>
            <a:endParaRPr lang="en-US" altLang="zh-CN"/>
          </a:p>
          <a:p>
            <a:endParaRPr lang="en-US" altLang="zh-CN"/>
          </a:p>
          <a:p>
            <a:endParaRPr lang="en-US" altLang="zh-CN"/>
          </a:p>
          <a:p>
            <a:r>
              <a:rPr lang="zh-CN" altLang="en-US" sz="2800" b="1"/>
              <a:t>数据结构和算法</a:t>
            </a:r>
            <a:endParaRPr lang="en-US" altLang="zh-CN" sz="2800" b="1"/>
          </a:p>
          <a:p>
            <a:r>
              <a:rPr lang="en-US" altLang="zh-CN" sz="2400" b="1">
                <a:solidFill>
                  <a:schemeClr val="bg1">
                    <a:lumMod val="65000"/>
                  </a:schemeClr>
                </a:solidFill>
              </a:rPr>
              <a:t>--</a:t>
            </a:r>
            <a:r>
              <a:rPr lang="zh-CN" altLang="en-US" sz="2400" b="1">
                <a:solidFill>
                  <a:schemeClr val="bg1">
                    <a:lumMod val="65000"/>
                  </a:schemeClr>
                </a:solidFill>
              </a:rPr>
              <a:t>多路查找树</a:t>
            </a:r>
            <a:endParaRPr lang="en-US" altLang="zh-CN" sz="2400" b="1">
              <a:solidFill>
                <a:schemeClr val="bg1">
                  <a:lumMod val="65000"/>
                </a:schemeClr>
              </a:solidFill>
            </a:endParaRPr>
          </a:p>
          <a:p>
            <a:endParaRPr lang="zh-CN" altLang="en-US"/>
          </a:p>
        </p:txBody>
      </p:sp>
    </p:spTree>
    <p:extLst>
      <p:ext uri="{BB962C8B-B14F-4D97-AF65-F5344CB8AC3E}">
        <p14:creationId xmlns:p14="http://schemas.microsoft.com/office/powerpoint/2010/main" val="3707744360"/>
      </p:ext>
    </p:extLst>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二叉树与</a:t>
            </a:r>
            <a:r>
              <a:rPr lang="en-US" altLang="zh-CN" sz="2200" b="1"/>
              <a:t>B</a:t>
            </a:r>
            <a:r>
              <a:rPr lang="zh-CN" altLang="en-US" sz="2200" b="1"/>
              <a:t>树</a:t>
            </a:r>
            <a:endParaRPr lang="en-US" altLang="zh-CN" sz="2200" b="1"/>
          </a:p>
        </p:txBody>
      </p:sp>
      <p:sp>
        <p:nvSpPr>
          <p:cNvPr id="2" name="TextBox 1"/>
          <p:cNvSpPr txBox="1"/>
          <p:nvPr/>
        </p:nvSpPr>
        <p:spPr>
          <a:xfrm>
            <a:off x="665981" y="1224111"/>
            <a:ext cx="8424936" cy="5355312"/>
          </a:xfrm>
          <a:prstGeom prst="rect">
            <a:avLst/>
          </a:prstGeom>
          <a:noFill/>
        </p:spPr>
        <p:txBody>
          <a:bodyPr wrap="square" rtlCol="0">
            <a:spAutoFit/>
          </a:bodyPr>
          <a:lstStyle/>
          <a:p>
            <a:r>
              <a:rPr lang="zh-CN" altLang="en-US" sz="2000" b="1">
                <a:solidFill>
                  <a:srgbClr val="0070C0"/>
                </a:solidFill>
              </a:rPr>
              <a:t>二叉树的问题分析</a:t>
            </a:r>
            <a:endParaRPr lang="en-US" altLang="zh-CN" sz="2000" b="1">
              <a:solidFill>
                <a:srgbClr val="0070C0"/>
              </a:solidFill>
            </a:endParaRPr>
          </a:p>
          <a:p>
            <a:endParaRPr lang="en-US" altLang="zh-CN"/>
          </a:p>
          <a:p>
            <a:r>
              <a:rPr lang="zh-CN" altLang="en-US"/>
              <a:t>二叉树的操作效率较高，但是也存在问题</a:t>
            </a:r>
            <a:r>
              <a:rPr lang="en-US" altLang="zh-CN"/>
              <a:t>, </a:t>
            </a:r>
            <a:r>
              <a:rPr lang="zh-CN" altLang="en-US"/>
              <a:t>请看下面的二叉树</a:t>
            </a:r>
            <a:endParaRPr lang="en-US" altLang="zh-CN" b="1"/>
          </a:p>
          <a:p>
            <a:endParaRPr lang="en-US" altLang="zh-CN" b="1">
              <a:ea typeface="宋体" charset="-122"/>
            </a:endParaRPr>
          </a:p>
          <a:p>
            <a:endParaRPr lang="en-US" altLang="zh-CN" b="1">
              <a:ea typeface="宋体" charset="-122"/>
            </a:endParaRPr>
          </a:p>
          <a:p>
            <a:endParaRPr lang="en-US" altLang="zh-CN" b="1">
              <a:ea typeface="宋体" charset="-122"/>
            </a:endParaRPr>
          </a:p>
          <a:p>
            <a:endParaRPr lang="en-US" altLang="zh-CN" b="1">
              <a:ea typeface="宋体" charset="-122"/>
            </a:endParaRPr>
          </a:p>
          <a:p>
            <a:endParaRPr lang="en-US" altLang="zh-CN" b="1">
              <a:ea typeface="宋体" charset="-122"/>
            </a:endParaRPr>
          </a:p>
          <a:p>
            <a:endParaRPr lang="en-US" altLang="zh-CN" b="1">
              <a:ea typeface="宋体" charset="-122"/>
            </a:endParaRPr>
          </a:p>
          <a:p>
            <a:endParaRPr lang="en-US" altLang="zh-CN" b="1">
              <a:ea typeface="宋体" charset="-122"/>
            </a:endParaRPr>
          </a:p>
          <a:p>
            <a:endParaRPr lang="en-US" altLang="zh-CN" b="1">
              <a:ea typeface="宋体" charset="-122"/>
            </a:endParaRPr>
          </a:p>
          <a:p>
            <a:pPr marL="342900" indent="-342900">
              <a:buAutoNum type="arabicParenR"/>
            </a:pPr>
            <a:r>
              <a:rPr lang="zh-CN" altLang="en-US" sz="1400" b="1">
                <a:ea typeface="宋体" charset="-122"/>
              </a:rPr>
              <a:t>二叉树需要加载到内存的，如果二叉树的节点少，没有什么问题，但是如果二叉树的节点很多</a:t>
            </a:r>
            <a:r>
              <a:rPr lang="en-US" altLang="zh-CN" sz="1400" b="1">
                <a:ea typeface="宋体" charset="-122"/>
              </a:rPr>
              <a:t>(</a:t>
            </a:r>
            <a:r>
              <a:rPr lang="zh-CN" altLang="en-US" sz="1400" b="1">
                <a:ea typeface="宋体" charset="-122"/>
              </a:rPr>
              <a:t>比如</a:t>
            </a:r>
            <a:r>
              <a:rPr lang="en-US" altLang="zh-CN" sz="1400" b="1">
                <a:ea typeface="宋体" charset="-122"/>
              </a:rPr>
              <a:t>1</a:t>
            </a:r>
            <a:r>
              <a:rPr lang="zh-CN" altLang="en-US" sz="1400" b="1">
                <a:ea typeface="宋体" charset="-122"/>
              </a:rPr>
              <a:t>亿</a:t>
            </a:r>
            <a:r>
              <a:rPr lang="en-US" altLang="zh-CN" sz="1400" b="1">
                <a:ea typeface="宋体" charset="-122"/>
              </a:rPr>
              <a:t>)</a:t>
            </a:r>
            <a:r>
              <a:rPr lang="zh-CN" altLang="en-US" sz="1400" b="1">
                <a:ea typeface="宋体" charset="-122"/>
              </a:rPr>
              <a:t>， 就存在如下问题</a:t>
            </a:r>
            <a:r>
              <a:rPr lang="en-US" altLang="zh-CN" sz="1400" b="1">
                <a:ea typeface="宋体" charset="-122"/>
              </a:rPr>
              <a:t>:</a:t>
            </a:r>
          </a:p>
          <a:p>
            <a:pPr marL="342900" indent="-342900">
              <a:buAutoNum type="arabicParenR"/>
            </a:pPr>
            <a:r>
              <a:rPr lang="zh-CN" altLang="en-US" sz="1400" b="1">
                <a:ea typeface="宋体" charset="-122"/>
              </a:rPr>
              <a:t>问题</a:t>
            </a:r>
            <a:r>
              <a:rPr lang="en-US" altLang="zh-CN" sz="1400" b="1">
                <a:ea typeface="宋体" charset="-122"/>
              </a:rPr>
              <a:t>1</a:t>
            </a:r>
            <a:r>
              <a:rPr lang="zh-CN" altLang="en-US" sz="1400" b="1">
                <a:ea typeface="宋体" charset="-122"/>
              </a:rPr>
              <a:t>：在构建二叉树时，需要多次进行</a:t>
            </a:r>
            <a:r>
              <a:rPr lang="en-US" altLang="zh-CN" sz="1400" b="1">
                <a:ea typeface="宋体" charset="-122"/>
              </a:rPr>
              <a:t>i/o</a:t>
            </a:r>
            <a:r>
              <a:rPr lang="zh-CN" altLang="en-US" sz="1400" b="1">
                <a:ea typeface="宋体" charset="-122"/>
              </a:rPr>
              <a:t>操作</a:t>
            </a:r>
            <a:r>
              <a:rPr lang="en-US" altLang="zh-CN" sz="1400" b="1">
                <a:ea typeface="宋体" charset="-122"/>
              </a:rPr>
              <a:t>(</a:t>
            </a:r>
            <a:r>
              <a:rPr lang="zh-CN" altLang="en-US" sz="1400" b="1">
                <a:ea typeface="宋体" charset="-122"/>
              </a:rPr>
              <a:t>海量数据存在数据库或文件中</a:t>
            </a:r>
            <a:r>
              <a:rPr lang="en-US" altLang="zh-CN" sz="1400" b="1">
                <a:ea typeface="宋体" charset="-122"/>
              </a:rPr>
              <a:t>)</a:t>
            </a:r>
            <a:r>
              <a:rPr lang="zh-CN" altLang="en-US" sz="1400" b="1">
                <a:ea typeface="宋体" charset="-122"/>
              </a:rPr>
              <a:t>，节点海量，构建二叉树时，速度有影响</a:t>
            </a:r>
            <a:endParaRPr lang="en-US" altLang="zh-CN" sz="1400" b="1">
              <a:ea typeface="宋体" charset="-122"/>
            </a:endParaRPr>
          </a:p>
          <a:p>
            <a:pPr marL="342900" indent="-342900">
              <a:buAutoNum type="arabicParenR"/>
            </a:pPr>
            <a:r>
              <a:rPr lang="zh-CN" altLang="en-US" sz="1400" b="1">
                <a:ea typeface="宋体" charset="-122"/>
              </a:rPr>
              <a:t>问题</a:t>
            </a:r>
            <a:r>
              <a:rPr lang="en-US" altLang="zh-CN" sz="1400" b="1">
                <a:ea typeface="宋体" charset="-122"/>
              </a:rPr>
              <a:t>2</a:t>
            </a:r>
            <a:r>
              <a:rPr lang="zh-CN" altLang="en-US" sz="1400" b="1">
                <a:ea typeface="宋体" charset="-122"/>
              </a:rPr>
              <a:t>：节点海量，也会造成二叉树的高度很大，会降低操作速度</a:t>
            </a:r>
            <a:r>
              <a:rPr lang="en-US" altLang="zh-CN" sz="1400" b="1">
                <a:ea typeface="宋体" charset="-122"/>
              </a:rPr>
              <a:t>.</a:t>
            </a:r>
          </a:p>
          <a:p>
            <a:endParaRPr lang="en-US" altLang="zh-CN">
              <a:ea typeface="宋体" charset="-122"/>
            </a:endParaRPr>
          </a:p>
          <a:p>
            <a:endParaRPr lang="en-US" altLang="zh-CN">
              <a:ea typeface="宋体" charset="-122"/>
            </a:endParaRPr>
          </a:p>
          <a:p>
            <a:endParaRPr lang="en-US" altLang="zh-CN">
              <a:ea typeface="宋体" charset="-122"/>
            </a:endParaRPr>
          </a:p>
          <a:p>
            <a:endParaRPr lang="en-US" altLang="zh-CN">
              <a:ea typeface="宋体" charset="-122"/>
            </a:endParaRPr>
          </a:p>
        </p:txBody>
      </p:sp>
      <p:pic>
        <p:nvPicPr>
          <p:cNvPr id="573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7014" y="2237676"/>
            <a:ext cx="5991225" cy="2028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流程图: 文档 11"/>
          <p:cNvSpPr/>
          <p:nvPr/>
        </p:nvSpPr>
        <p:spPr>
          <a:xfrm>
            <a:off x="7488059" y="2425007"/>
            <a:ext cx="561924" cy="455287"/>
          </a:xfrm>
          <a:prstGeom prst="flowChartDocumen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文档</a:t>
            </a:r>
          </a:p>
        </p:txBody>
      </p:sp>
      <p:sp>
        <p:nvSpPr>
          <p:cNvPr id="13" name="圆柱形 12"/>
          <p:cNvSpPr/>
          <p:nvPr/>
        </p:nvSpPr>
        <p:spPr>
          <a:xfrm>
            <a:off x="8435281" y="2387993"/>
            <a:ext cx="576064" cy="864096"/>
          </a:xfrm>
          <a:prstGeom prst="ca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a:t>db</a:t>
            </a:r>
            <a:endParaRPr lang="zh-CN" altLang="en-US" sz="1200"/>
          </a:p>
        </p:txBody>
      </p:sp>
    </p:spTree>
    <p:extLst>
      <p:ext uri="{BB962C8B-B14F-4D97-AF65-F5344CB8AC3E}">
        <p14:creationId xmlns:p14="http://schemas.microsoft.com/office/powerpoint/2010/main" val="4177538080"/>
      </p:ext>
    </p:extLst>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二叉树与</a:t>
            </a:r>
            <a:r>
              <a:rPr lang="en-US" altLang="zh-CN" sz="2200" b="1"/>
              <a:t>B</a:t>
            </a:r>
            <a:r>
              <a:rPr lang="zh-CN" altLang="en-US" sz="2200" b="1"/>
              <a:t>树</a:t>
            </a:r>
            <a:endParaRPr lang="en-US" altLang="zh-CN" sz="2200" b="1"/>
          </a:p>
        </p:txBody>
      </p:sp>
      <p:sp>
        <p:nvSpPr>
          <p:cNvPr id="2" name="TextBox 1"/>
          <p:cNvSpPr txBox="1"/>
          <p:nvPr/>
        </p:nvSpPr>
        <p:spPr>
          <a:xfrm>
            <a:off x="665981" y="1224111"/>
            <a:ext cx="8424936" cy="4278094"/>
          </a:xfrm>
          <a:prstGeom prst="rect">
            <a:avLst/>
          </a:prstGeom>
          <a:noFill/>
        </p:spPr>
        <p:txBody>
          <a:bodyPr wrap="square" rtlCol="0">
            <a:spAutoFit/>
          </a:bodyPr>
          <a:lstStyle/>
          <a:p>
            <a:r>
              <a:rPr lang="zh-CN" altLang="en-US" sz="2000" b="1">
                <a:solidFill>
                  <a:srgbClr val="0070C0"/>
                </a:solidFill>
              </a:rPr>
              <a:t>多叉树</a:t>
            </a:r>
            <a:endParaRPr lang="en-US" altLang="zh-CN" sz="2000" b="1">
              <a:solidFill>
                <a:srgbClr val="0070C0"/>
              </a:solidFill>
            </a:endParaRPr>
          </a:p>
          <a:p>
            <a:endParaRPr lang="en-US" altLang="zh-CN"/>
          </a:p>
          <a:p>
            <a:pPr marL="342900" indent="-342900">
              <a:buAutoNum type="arabicParenR"/>
            </a:pPr>
            <a:r>
              <a:rPr lang="zh-CN" altLang="en-US"/>
              <a:t>在二叉树中，每个节点有数据项，最多有两个子节点。如果</a:t>
            </a:r>
            <a:r>
              <a:rPr lang="zh-CN" altLang="en-US" b="1"/>
              <a:t>允许每个节点可以有更多的数据项和更多的子节点</a:t>
            </a:r>
            <a:r>
              <a:rPr lang="zh-CN" altLang="en-US"/>
              <a:t>，就是</a:t>
            </a:r>
            <a:r>
              <a:rPr lang="zh-CN" altLang="en-US" b="1"/>
              <a:t>多叉树（</a:t>
            </a:r>
            <a:r>
              <a:rPr lang="en-US" altLang="zh-CN" b="1"/>
              <a:t>multiway tree</a:t>
            </a:r>
            <a:r>
              <a:rPr lang="zh-CN" altLang="en-US" b="1"/>
              <a:t>）</a:t>
            </a:r>
            <a:endParaRPr lang="en-US" altLang="zh-CN" b="1"/>
          </a:p>
          <a:p>
            <a:pPr marL="342900" indent="-342900">
              <a:buAutoNum type="arabicParenR"/>
            </a:pPr>
            <a:r>
              <a:rPr lang="zh-CN" altLang="en-US" b="1"/>
              <a:t>后面我们讲解的</a:t>
            </a:r>
            <a:r>
              <a:rPr lang="en-US" altLang="zh-CN" b="1"/>
              <a:t>2-3</a:t>
            </a:r>
            <a:r>
              <a:rPr lang="zh-CN" altLang="en-US" b="1"/>
              <a:t>树，</a:t>
            </a:r>
            <a:r>
              <a:rPr lang="en-US" altLang="zh-CN" b="1"/>
              <a:t>2-3-4</a:t>
            </a:r>
            <a:r>
              <a:rPr lang="zh-CN" altLang="en-US" b="1"/>
              <a:t>树就是多叉树，多叉树通过重新组织节点，减少树的高度，能对二叉树进行优化。</a:t>
            </a:r>
            <a:endParaRPr lang="en-US" altLang="zh-CN" b="1">
              <a:ea typeface="宋体" charset="-122"/>
            </a:endParaRPr>
          </a:p>
          <a:p>
            <a:pPr marL="342900" indent="-342900">
              <a:buAutoNum type="arabicParenR"/>
            </a:pPr>
            <a:r>
              <a:rPr lang="zh-CN" altLang="en-US" b="1">
                <a:ea typeface="宋体" charset="-122"/>
              </a:rPr>
              <a:t>举例说明</a:t>
            </a:r>
            <a:r>
              <a:rPr lang="en-US" altLang="zh-CN" b="1">
                <a:ea typeface="宋体" charset="-122"/>
              </a:rPr>
              <a:t>(</a:t>
            </a:r>
            <a:r>
              <a:rPr lang="zh-CN" altLang="en-US" b="1">
                <a:ea typeface="宋体" charset="-122"/>
              </a:rPr>
              <a:t>下面</a:t>
            </a:r>
            <a:r>
              <a:rPr lang="en-US" altLang="zh-CN" b="1">
                <a:ea typeface="宋体" charset="-122"/>
              </a:rPr>
              <a:t>2-3</a:t>
            </a:r>
            <a:r>
              <a:rPr lang="zh-CN" altLang="en-US" b="1">
                <a:ea typeface="宋体" charset="-122"/>
              </a:rPr>
              <a:t>树就是一颗多叉树</a:t>
            </a:r>
            <a:r>
              <a:rPr lang="en-US" altLang="zh-CN" b="1">
                <a:ea typeface="宋体" charset="-122"/>
              </a:rPr>
              <a:t>)</a:t>
            </a:r>
          </a:p>
          <a:p>
            <a:endParaRPr lang="en-US" altLang="zh-CN" b="1">
              <a:ea typeface="宋体" charset="-122"/>
            </a:endParaRPr>
          </a:p>
          <a:p>
            <a:endParaRPr lang="en-US" altLang="zh-CN" b="1">
              <a:ea typeface="宋体" charset="-122"/>
            </a:endParaRPr>
          </a:p>
          <a:p>
            <a:endParaRPr lang="en-US" altLang="zh-CN" b="1">
              <a:ea typeface="宋体" charset="-122"/>
            </a:endParaRPr>
          </a:p>
          <a:p>
            <a:endParaRPr lang="en-US" altLang="zh-CN" b="1">
              <a:ea typeface="宋体" charset="-122"/>
            </a:endParaRPr>
          </a:p>
          <a:p>
            <a:endParaRPr lang="en-US" altLang="zh-CN">
              <a:ea typeface="宋体" charset="-122"/>
            </a:endParaRPr>
          </a:p>
          <a:p>
            <a:endParaRPr lang="en-US" altLang="zh-CN">
              <a:ea typeface="宋体" charset="-122"/>
            </a:endParaRPr>
          </a:p>
          <a:p>
            <a:endParaRPr lang="en-US" altLang="zh-CN">
              <a:ea typeface="宋体" charset="-122"/>
            </a:endParaRPr>
          </a:p>
          <a:p>
            <a:endParaRPr lang="en-US" altLang="zh-CN">
              <a:ea typeface="宋体" charset="-122"/>
            </a:endParaRPr>
          </a:p>
        </p:txBody>
      </p:sp>
      <p:pic>
        <p:nvPicPr>
          <p:cNvPr id="5939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4013" y="3455793"/>
            <a:ext cx="7394972" cy="18599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3" name="对象 2"/>
          <p:cNvGraphicFramePr>
            <a:graphicFrameLocks noChangeAspect="1"/>
          </p:cNvGraphicFramePr>
          <p:nvPr>
            <p:extLst>
              <p:ext uri="{D42A27DB-BD31-4B8C-83A1-F6EECF244321}">
                <p14:modId xmlns:p14="http://schemas.microsoft.com/office/powerpoint/2010/main" val="4031765933"/>
              </p:ext>
            </p:extLst>
          </p:nvPr>
        </p:nvGraphicFramePr>
        <p:xfrm>
          <a:off x="7794773" y="4975353"/>
          <a:ext cx="398929" cy="343693"/>
        </p:xfrm>
        <a:graphic>
          <a:graphicData uri="http://schemas.openxmlformats.org/presentationml/2006/ole">
            <mc:AlternateContent xmlns:mc="http://schemas.openxmlformats.org/markup-compatibility/2006">
              <mc:Choice xmlns:v="urn:schemas-microsoft-com:vml" Requires="v">
                <p:oleObj spid="_x0000_s59541" name="包装程序外壳对象" showAsIcon="1" r:id="rId5" imgW="826200" imgH="711360" progId="Package">
                  <p:embed/>
                </p:oleObj>
              </mc:Choice>
              <mc:Fallback>
                <p:oleObj name="包装程序外壳对象" showAsIcon="1" r:id="rId5" imgW="826200" imgH="711360" progId="Package">
                  <p:embed/>
                  <p:pic>
                    <p:nvPicPr>
                      <p:cNvPr id="0" name=""/>
                      <p:cNvPicPr/>
                      <p:nvPr/>
                    </p:nvPicPr>
                    <p:blipFill>
                      <a:blip r:embed="rId6"/>
                      <a:stretch>
                        <a:fillRect/>
                      </a:stretch>
                    </p:blipFill>
                    <p:spPr>
                      <a:xfrm>
                        <a:off x="7794773" y="4975353"/>
                        <a:ext cx="398929" cy="343693"/>
                      </a:xfrm>
                      <a:prstGeom prst="rect">
                        <a:avLst/>
                      </a:prstGeom>
                    </p:spPr>
                  </p:pic>
                </p:oleObj>
              </mc:Fallback>
            </mc:AlternateContent>
          </a:graphicData>
        </a:graphic>
      </p:graphicFrame>
    </p:spTree>
    <p:extLst>
      <p:ext uri="{BB962C8B-B14F-4D97-AF65-F5344CB8AC3E}">
        <p14:creationId xmlns:p14="http://schemas.microsoft.com/office/powerpoint/2010/main" val="1094391611"/>
      </p:ext>
    </p:extLst>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二叉树与</a:t>
            </a:r>
            <a:r>
              <a:rPr lang="en-US" altLang="zh-CN" sz="2200" b="1"/>
              <a:t>B</a:t>
            </a:r>
            <a:r>
              <a:rPr lang="zh-CN" altLang="en-US" sz="2200" b="1"/>
              <a:t>树</a:t>
            </a:r>
            <a:endParaRPr lang="en-US" altLang="zh-CN" sz="2200" b="1"/>
          </a:p>
        </p:txBody>
      </p:sp>
      <p:sp>
        <p:nvSpPr>
          <p:cNvPr id="2" name="TextBox 1"/>
          <p:cNvSpPr txBox="1"/>
          <p:nvPr/>
        </p:nvSpPr>
        <p:spPr>
          <a:xfrm>
            <a:off x="665981" y="1224111"/>
            <a:ext cx="8874894" cy="4431983"/>
          </a:xfrm>
          <a:prstGeom prst="rect">
            <a:avLst/>
          </a:prstGeom>
          <a:noFill/>
        </p:spPr>
        <p:txBody>
          <a:bodyPr wrap="square" rtlCol="0">
            <a:spAutoFit/>
          </a:bodyPr>
          <a:lstStyle/>
          <a:p>
            <a:r>
              <a:rPr lang="en-US" altLang="zh-CN" sz="2000" b="1">
                <a:solidFill>
                  <a:srgbClr val="0070C0"/>
                </a:solidFill>
              </a:rPr>
              <a:t>B</a:t>
            </a:r>
            <a:r>
              <a:rPr lang="zh-CN" altLang="en-US" sz="2000" b="1">
                <a:solidFill>
                  <a:srgbClr val="0070C0"/>
                </a:solidFill>
              </a:rPr>
              <a:t>树的基本介绍</a:t>
            </a:r>
            <a:endParaRPr lang="en-US" altLang="zh-CN" sz="2000" b="1">
              <a:solidFill>
                <a:srgbClr val="0070C0"/>
              </a:solidFill>
            </a:endParaRPr>
          </a:p>
          <a:p>
            <a:endParaRPr lang="en-US" altLang="zh-CN"/>
          </a:p>
          <a:p>
            <a:r>
              <a:rPr lang="en-US" altLang="zh-CN"/>
              <a:t>B</a:t>
            </a:r>
            <a:r>
              <a:rPr lang="zh-CN" altLang="en-US"/>
              <a:t>树通过重新组织节点，降低树的高度，并且减少</a:t>
            </a:r>
            <a:r>
              <a:rPr lang="en-US" altLang="zh-CN"/>
              <a:t>i/o</a:t>
            </a:r>
            <a:r>
              <a:rPr lang="zh-CN" altLang="en-US"/>
              <a:t>读写次数来提升效率。</a:t>
            </a:r>
            <a:br>
              <a:rPr lang="en-US" altLang="zh-CN"/>
            </a:br>
            <a:endParaRPr lang="en-US" altLang="zh-CN" b="1">
              <a:ea typeface="宋体" charset="-122"/>
            </a:endParaRPr>
          </a:p>
          <a:p>
            <a:endParaRPr lang="en-US" altLang="zh-CN" b="1">
              <a:ea typeface="宋体" charset="-122"/>
            </a:endParaRPr>
          </a:p>
          <a:p>
            <a:endParaRPr lang="en-US" altLang="zh-CN" b="1">
              <a:ea typeface="宋体" charset="-122"/>
            </a:endParaRPr>
          </a:p>
          <a:p>
            <a:endParaRPr lang="en-US" altLang="zh-CN" b="1">
              <a:ea typeface="宋体" charset="-122"/>
            </a:endParaRPr>
          </a:p>
          <a:p>
            <a:endParaRPr lang="en-US" altLang="zh-CN" b="1">
              <a:ea typeface="宋体" charset="-122"/>
            </a:endParaRPr>
          </a:p>
          <a:p>
            <a:endParaRPr lang="en-US" altLang="zh-CN" b="1">
              <a:ea typeface="宋体" charset="-122"/>
            </a:endParaRPr>
          </a:p>
          <a:p>
            <a:endParaRPr lang="en-US" altLang="zh-CN" b="1">
              <a:ea typeface="宋体" charset="-122"/>
            </a:endParaRPr>
          </a:p>
          <a:p>
            <a:pPr marL="342900" indent="-342900">
              <a:buAutoNum type="arabicParenR"/>
            </a:pPr>
            <a:endParaRPr lang="en-US" altLang="zh-CN" sz="1600" b="1">
              <a:ea typeface="宋体" charset="-122"/>
            </a:endParaRPr>
          </a:p>
          <a:p>
            <a:pPr marL="342900" indent="-342900">
              <a:buAutoNum type="arabicParenR"/>
            </a:pPr>
            <a:r>
              <a:rPr lang="zh-CN" altLang="en-US" sz="1600" b="1">
                <a:ea typeface="宋体" charset="-122"/>
              </a:rPr>
              <a:t>如图</a:t>
            </a:r>
            <a:r>
              <a:rPr lang="en-US" altLang="zh-CN" sz="1600" b="1">
                <a:ea typeface="宋体" charset="-122"/>
              </a:rPr>
              <a:t>B</a:t>
            </a:r>
            <a:r>
              <a:rPr lang="zh-CN" altLang="en-US" sz="1600" b="1">
                <a:ea typeface="宋体" charset="-122"/>
              </a:rPr>
              <a:t>树通过重新组织节点， 降低了树的高度</a:t>
            </a:r>
            <a:r>
              <a:rPr lang="en-US" altLang="zh-CN" sz="1600" b="1">
                <a:ea typeface="宋体" charset="-122"/>
              </a:rPr>
              <a:t>.</a:t>
            </a:r>
          </a:p>
          <a:p>
            <a:pPr marL="342900" indent="-342900">
              <a:buFontTx/>
              <a:buAutoNum type="arabicParenR"/>
            </a:pPr>
            <a:r>
              <a:rPr lang="zh-CN" altLang="en-US" sz="1600" b="1">
                <a:ea typeface="宋体" charset="-122"/>
              </a:rPr>
              <a:t>文件系统及数据库系统的设计者利用了磁盘预读原理，将一个节点的大小设为等于一个页</a:t>
            </a:r>
            <a:r>
              <a:rPr lang="en-US" altLang="zh-CN" sz="1600" b="1">
                <a:ea typeface="宋体" charset="-122"/>
              </a:rPr>
              <a:t>(</a:t>
            </a:r>
            <a:r>
              <a:rPr lang="zh-CN" altLang="en-US" sz="1600"/>
              <a:t>页得大小通常为</a:t>
            </a:r>
            <a:r>
              <a:rPr lang="en-US" altLang="zh-CN" sz="1600"/>
              <a:t>4k</a:t>
            </a:r>
            <a:r>
              <a:rPr lang="en-US" altLang="zh-CN" sz="1600" b="1">
                <a:ea typeface="宋体" charset="-122"/>
              </a:rPr>
              <a:t>)</a:t>
            </a:r>
            <a:r>
              <a:rPr lang="zh-CN" altLang="en-US" sz="1600" b="1">
                <a:ea typeface="宋体" charset="-122"/>
              </a:rPr>
              <a:t>，这样每个节点只需要一次</a:t>
            </a:r>
            <a:r>
              <a:rPr lang="en-US" altLang="zh-CN" sz="1600" b="1">
                <a:ea typeface="宋体" charset="-122"/>
              </a:rPr>
              <a:t>I/O</a:t>
            </a:r>
            <a:r>
              <a:rPr lang="zh-CN" altLang="en-US" sz="1600" b="1">
                <a:ea typeface="宋体" charset="-122"/>
              </a:rPr>
              <a:t>就可以完全载入</a:t>
            </a:r>
            <a:endParaRPr lang="en-US" altLang="zh-CN" sz="1600" b="1">
              <a:ea typeface="宋体" charset="-122"/>
            </a:endParaRPr>
          </a:p>
          <a:p>
            <a:pPr marL="342900" indent="-342900">
              <a:buFontTx/>
              <a:buAutoNum type="arabicParenR"/>
            </a:pPr>
            <a:r>
              <a:rPr lang="zh-CN" altLang="en-US" sz="1600"/>
              <a:t>将树的度</a:t>
            </a:r>
            <a:r>
              <a:rPr lang="en-US" altLang="zh-CN" sz="1600"/>
              <a:t>M</a:t>
            </a:r>
            <a:r>
              <a:rPr lang="zh-CN" altLang="en-US" sz="1600"/>
              <a:t>设置为</a:t>
            </a:r>
            <a:r>
              <a:rPr lang="en-US" altLang="zh-CN" sz="1600"/>
              <a:t>1024</a:t>
            </a:r>
            <a:r>
              <a:rPr lang="zh-CN" altLang="en-US" sz="1600"/>
              <a:t>，在</a:t>
            </a:r>
            <a:r>
              <a:rPr lang="en-US" altLang="zh-CN" sz="1600"/>
              <a:t>600</a:t>
            </a:r>
            <a:r>
              <a:rPr lang="zh-CN" altLang="en-US" sz="1600"/>
              <a:t>亿个元素中最多只需要</a:t>
            </a:r>
            <a:r>
              <a:rPr lang="en-US" altLang="zh-CN" sz="1600"/>
              <a:t>4</a:t>
            </a:r>
            <a:r>
              <a:rPr lang="zh-CN" altLang="en-US" sz="1600"/>
              <a:t>次</a:t>
            </a:r>
            <a:r>
              <a:rPr lang="en-US" altLang="zh-CN" sz="1600"/>
              <a:t>I/O</a:t>
            </a:r>
            <a:r>
              <a:rPr lang="zh-CN" altLang="en-US" sz="1600"/>
              <a:t>操作就可以读取到想要的元素</a:t>
            </a:r>
            <a:r>
              <a:rPr lang="en-US" altLang="zh-CN" sz="1600"/>
              <a:t>, B</a:t>
            </a:r>
            <a:r>
              <a:rPr lang="zh-CN" altLang="en-US" sz="1600"/>
              <a:t>树</a:t>
            </a:r>
            <a:r>
              <a:rPr lang="en-US" altLang="zh-CN" sz="1600"/>
              <a:t>(B+)</a:t>
            </a:r>
            <a:r>
              <a:rPr lang="zh-CN" altLang="en-US" sz="1600"/>
              <a:t>广泛应用于文件存储系统以及数据库系统中</a:t>
            </a:r>
            <a:endParaRPr lang="en-US" altLang="zh-CN" sz="1600">
              <a:ea typeface="宋体" charset="-122"/>
            </a:endParaRPr>
          </a:p>
        </p:txBody>
      </p:sp>
      <p:pic>
        <p:nvPicPr>
          <p:cNvPr id="583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3119" y="2349549"/>
            <a:ext cx="7905750" cy="1466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流程图: 文档 2"/>
          <p:cNvSpPr/>
          <p:nvPr/>
        </p:nvSpPr>
        <p:spPr>
          <a:xfrm>
            <a:off x="7579906" y="2629277"/>
            <a:ext cx="561924" cy="455287"/>
          </a:xfrm>
          <a:prstGeom prst="flowChartDocumen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文档</a:t>
            </a:r>
          </a:p>
        </p:txBody>
      </p:sp>
      <p:sp>
        <p:nvSpPr>
          <p:cNvPr id="4" name="圆柱形 3"/>
          <p:cNvSpPr/>
          <p:nvPr/>
        </p:nvSpPr>
        <p:spPr>
          <a:xfrm>
            <a:off x="8435281" y="2592263"/>
            <a:ext cx="576064" cy="864096"/>
          </a:xfrm>
          <a:prstGeom prst="ca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a:t>db</a:t>
            </a:r>
            <a:endParaRPr lang="zh-CN" altLang="en-US" sz="1200"/>
          </a:p>
        </p:txBody>
      </p:sp>
    </p:spTree>
    <p:extLst>
      <p:ext uri="{BB962C8B-B14F-4D97-AF65-F5344CB8AC3E}">
        <p14:creationId xmlns:p14="http://schemas.microsoft.com/office/powerpoint/2010/main" val="390763751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稀疏数组</a:t>
            </a:r>
            <a:endParaRPr lang="en-US" altLang="zh-CN" sz="2200" b="1"/>
          </a:p>
        </p:txBody>
      </p:sp>
      <p:sp>
        <p:nvSpPr>
          <p:cNvPr id="2" name="TextBox 1"/>
          <p:cNvSpPr txBox="1"/>
          <p:nvPr/>
        </p:nvSpPr>
        <p:spPr>
          <a:xfrm>
            <a:off x="665981" y="1368127"/>
            <a:ext cx="8640960" cy="3724096"/>
          </a:xfrm>
          <a:prstGeom prst="rect">
            <a:avLst/>
          </a:prstGeom>
          <a:noFill/>
        </p:spPr>
        <p:txBody>
          <a:bodyPr wrap="square" rtlCol="0">
            <a:spAutoFit/>
          </a:bodyPr>
          <a:lstStyle/>
          <a:p>
            <a:r>
              <a:rPr lang="zh-CN" altLang="en-US" sz="2000" b="1">
                <a:solidFill>
                  <a:srgbClr val="0070C0"/>
                </a:solidFill>
              </a:rPr>
              <a:t>基本介绍</a:t>
            </a:r>
            <a:endParaRPr lang="en-US" altLang="zh-CN" sz="2000"/>
          </a:p>
          <a:p>
            <a:endParaRPr lang="en-US" altLang="zh-CN"/>
          </a:p>
          <a:p>
            <a:r>
              <a:rPr lang="zh-CN" altLang="en-US"/>
              <a:t>当一个数组中大部分元素为０，或者为同一个值的数组时，可以使用稀疏数组来保存该数组。</a:t>
            </a:r>
            <a:endParaRPr lang="en-US" altLang="zh-CN"/>
          </a:p>
          <a:p>
            <a:endParaRPr lang="en-US" altLang="zh-CN"/>
          </a:p>
          <a:p>
            <a:r>
              <a:rPr lang="zh-CN" altLang="en-US"/>
              <a:t>稀疏数组的处理方法是</a:t>
            </a:r>
            <a:r>
              <a:rPr lang="en-US" altLang="zh-CN"/>
              <a:t>:</a:t>
            </a:r>
          </a:p>
          <a:p>
            <a:pPr marL="342900" indent="-342900">
              <a:buAutoNum type="arabicParenR"/>
            </a:pPr>
            <a:r>
              <a:rPr lang="zh-CN" altLang="en-US"/>
              <a:t>记录数组一共有几行几列，有多少个不同的值</a:t>
            </a:r>
            <a:endParaRPr lang="en-US" altLang="zh-CN"/>
          </a:p>
          <a:p>
            <a:pPr marL="342900" indent="-342900">
              <a:buAutoNum type="arabicParenR"/>
            </a:pPr>
            <a:r>
              <a:rPr lang="zh-CN" altLang="en-US"/>
              <a:t>把具有不同值的元素的行列及值记录在一个小规模的数组中，从而缩小程序的规模</a:t>
            </a:r>
            <a:endParaRPr lang="en-US" altLang="zh-CN"/>
          </a:p>
          <a:p>
            <a:endParaRPr lang="en-US" altLang="zh-CN"/>
          </a:p>
          <a:p>
            <a:endParaRPr lang="en-US" altLang="zh-CN"/>
          </a:p>
          <a:p>
            <a:endParaRPr lang="en-US" altLang="zh-CN"/>
          </a:p>
          <a:p>
            <a:endParaRPr lang="en-US" altLang="zh-CN"/>
          </a:p>
        </p:txBody>
      </p:sp>
    </p:spTree>
    <p:extLst>
      <p:ext uri="{BB962C8B-B14F-4D97-AF65-F5344CB8AC3E}">
        <p14:creationId xmlns:p14="http://schemas.microsoft.com/office/powerpoint/2010/main" val="859679476"/>
      </p:ext>
    </p:extLst>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en-US" altLang="zh-CN" sz="2200" b="1"/>
              <a:t>2-3</a:t>
            </a:r>
            <a:r>
              <a:rPr lang="zh-CN" altLang="en-US" sz="2200" b="1"/>
              <a:t>树</a:t>
            </a:r>
            <a:endParaRPr lang="en-US" altLang="zh-CN" sz="2200" b="1"/>
          </a:p>
        </p:txBody>
      </p:sp>
      <p:sp>
        <p:nvSpPr>
          <p:cNvPr id="2" name="TextBox 1"/>
          <p:cNvSpPr txBox="1"/>
          <p:nvPr/>
        </p:nvSpPr>
        <p:spPr>
          <a:xfrm>
            <a:off x="665981" y="1224111"/>
            <a:ext cx="8874894" cy="4001095"/>
          </a:xfrm>
          <a:prstGeom prst="rect">
            <a:avLst/>
          </a:prstGeom>
          <a:noFill/>
        </p:spPr>
        <p:txBody>
          <a:bodyPr wrap="square" rtlCol="0">
            <a:spAutoFit/>
          </a:bodyPr>
          <a:lstStyle/>
          <a:p>
            <a:r>
              <a:rPr lang="en-US" altLang="zh-CN" sz="2000" b="1">
                <a:solidFill>
                  <a:srgbClr val="0070C0"/>
                </a:solidFill>
              </a:rPr>
              <a:t>2-3</a:t>
            </a:r>
            <a:r>
              <a:rPr lang="zh-CN" altLang="en-US" sz="2000" b="1">
                <a:solidFill>
                  <a:srgbClr val="0070C0"/>
                </a:solidFill>
              </a:rPr>
              <a:t>树基本介绍</a:t>
            </a:r>
            <a:endParaRPr lang="en-US" altLang="zh-CN" sz="2000" b="1">
              <a:solidFill>
                <a:srgbClr val="0070C0"/>
              </a:solidFill>
            </a:endParaRPr>
          </a:p>
          <a:p>
            <a:endParaRPr lang="en-US" altLang="zh-CN"/>
          </a:p>
          <a:p>
            <a:r>
              <a:rPr lang="en-US" altLang="zh-CN"/>
              <a:t>2-3</a:t>
            </a:r>
            <a:r>
              <a:rPr lang="zh-CN" altLang="en-US"/>
              <a:t>树是最简单的</a:t>
            </a:r>
            <a:r>
              <a:rPr lang="en-US" altLang="zh-CN"/>
              <a:t>B</a:t>
            </a:r>
            <a:r>
              <a:rPr lang="zh-CN" altLang="en-US"/>
              <a:t>树结构</a:t>
            </a:r>
            <a:r>
              <a:rPr lang="en-US" altLang="zh-CN"/>
              <a:t>, </a:t>
            </a:r>
            <a:r>
              <a:rPr lang="zh-CN" altLang="en-US"/>
              <a:t>具有如下特点</a:t>
            </a:r>
            <a:r>
              <a:rPr lang="en-US" altLang="zh-CN"/>
              <a:t>:</a:t>
            </a:r>
          </a:p>
          <a:p>
            <a:endParaRPr lang="en-US" altLang="zh-CN"/>
          </a:p>
          <a:p>
            <a:pPr marL="342900" indent="-342900">
              <a:buAutoNum type="arabicParenR"/>
            </a:pPr>
            <a:r>
              <a:rPr lang="en-US" altLang="zh-CN" b="1">
                <a:ea typeface="宋体" charset="-122"/>
              </a:rPr>
              <a:t>2-3</a:t>
            </a:r>
            <a:r>
              <a:rPr lang="zh-CN" altLang="en-US" b="1">
                <a:ea typeface="宋体" charset="-122"/>
              </a:rPr>
              <a:t>树的所有叶子节点都在同一层</a:t>
            </a:r>
            <a:r>
              <a:rPr lang="en-US" altLang="zh-CN" b="1">
                <a:ea typeface="宋体" charset="-122"/>
              </a:rPr>
              <a:t>.(</a:t>
            </a:r>
            <a:r>
              <a:rPr lang="zh-CN" altLang="en-US" b="1">
                <a:ea typeface="宋体" charset="-122"/>
              </a:rPr>
              <a:t>只要是</a:t>
            </a:r>
            <a:r>
              <a:rPr lang="en-US" altLang="zh-CN" b="1">
                <a:ea typeface="宋体" charset="-122"/>
              </a:rPr>
              <a:t>B</a:t>
            </a:r>
            <a:r>
              <a:rPr lang="zh-CN" altLang="en-US" b="1">
                <a:ea typeface="宋体" charset="-122"/>
              </a:rPr>
              <a:t>树都满足这个条件</a:t>
            </a:r>
            <a:r>
              <a:rPr lang="en-US" altLang="zh-CN" b="1">
                <a:ea typeface="宋体" charset="-122"/>
              </a:rPr>
              <a:t>)</a:t>
            </a:r>
          </a:p>
          <a:p>
            <a:pPr marL="342900" indent="-342900">
              <a:buAutoNum type="arabicParenR"/>
            </a:pPr>
            <a:r>
              <a:rPr lang="zh-CN" altLang="en-US" b="1">
                <a:ea typeface="宋体" charset="-122"/>
              </a:rPr>
              <a:t>有两个子节点的节点叫二节点，二节点要么没有子节点，要么有两个子节点</a:t>
            </a:r>
            <a:r>
              <a:rPr lang="en-US" altLang="zh-CN" b="1">
                <a:ea typeface="宋体" charset="-122"/>
              </a:rPr>
              <a:t>.</a:t>
            </a:r>
          </a:p>
          <a:p>
            <a:pPr marL="342900" indent="-342900">
              <a:buAutoNum type="arabicParenR"/>
            </a:pPr>
            <a:endParaRPr lang="en-US" altLang="zh-CN" b="1">
              <a:ea typeface="宋体" charset="-122"/>
            </a:endParaRPr>
          </a:p>
          <a:p>
            <a:pPr marL="342900" indent="-342900">
              <a:buFontTx/>
              <a:buAutoNum type="arabicParenR"/>
            </a:pPr>
            <a:r>
              <a:rPr lang="zh-CN" altLang="en-US" b="1">
                <a:ea typeface="宋体" charset="-122"/>
              </a:rPr>
              <a:t>有三个子节点的节点叫三节点，三节点要么没有子节点，要么有三个子节点</a:t>
            </a:r>
            <a:r>
              <a:rPr lang="en-US" altLang="zh-CN" b="1">
                <a:ea typeface="宋体" charset="-122"/>
              </a:rPr>
              <a:t>.</a:t>
            </a:r>
          </a:p>
          <a:p>
            <a:pPr marL="342900" indent="-342900">
              <a:buFontTx/>
              <a:buAutoNum type="arabicParenR"/>
            </a:pPr>
            <a:r>
              <a:rPr lang="en-US" altLang="zh-CN" b="1">
                <a:ea typeface="宋体" charset="-122"/>
              </a:rPr>
              <a:t>2-3</a:t>
            </a:r>
            <a:r>
              <a:rPr lang="zh-CN" altLang="en-US" b="1">
                <a:ea typeface="宋体" charset="-122"/>
              </a:rPr>
              <a:t>树是由二节点和三节点构成的树。</a:t>
            </a:r>
            <a:endParaRPr lang="en-US" altLang="zh-CN" b="1">
              <a:ea typeface="宋体" charset="-122"/>
            </a:endParaRPr>
          </a:p>
          <a:p>
            <a:endParaRPr lang="en-US" altLang="zh-CN" b="1">
              <a:ea typeface="宋体" charset="-122"/>
            </a:endParaRPr>
          </a:p>
          <a:p>
            <a:endParaRPr lang="en-US" altLang="zh-CN" b="1">
              <a:ea typeface="宋体" charset="-122"/>
            </a:endParaRPr>
          </a:p>
          <a:p>
            <a:endParaRPr lang="en-US" altLang="zh-CN" b="1">
              <a:ea typeface="宋体" charset="-122"/>
            </a:endParaRPr>
          </a:p>
          <a:p>
            <a:endParaRPr lang="en-US" altLang="zh-CN" b="1">
              <a:ea typeface="宋体" charset="-122"/>
            </a:endParaRPr>
          </a:p>
          <a:p>
            <a:endParaRPr lang="en-US" altLang="zh-CN">
              <a:ea typeface="宋体" charset="-122"/>
            </a:endParaRPr>
          </a:p>
        </p:txBody>
      </p:sp>
    </p:spTree>
    <p:extLst>
      <p:ext uri="{BB962C8B-B14F-4D97-AF65-F5344CB8AC3E}">
        <p14:creationId xmlns:p14="http://schemas.microsoft.com/office/powerpoint/2010/main" val="3817756909"/>
      </p:ext>
    </p:extLst>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en-US" altLang="zh-CN" sz="2200" b="1"/>
              <a:t>2-3</a:t>
            </a:r>
            <a:r>
              <a:rPr lang="zh-CN" altLang="en-US" sz="2200" b="1"/>
              <a:t>树</a:t>
            </a:r>
            <a:endParaRPr lang="en-US" altLang="zh-CN" sz="2200" b="1"/>
          </a:p>
        </p:txBody>
      </p:sp>
      <p:sp>
        <p:nvSpPr>
          <p:cNvPr id="2" name="TextBox 1"/>
          <p:cNvSpPr txBox="1"/>
          <p:nvPr/>
        </p:nvSpPr>
        <p:spPr>
          <a:xfrm>
            <a:off x="665981" y="1224111"/>
            <a:ext cx="8874894" cy="2893100"/>
          </a:xfrm>
          <a:prstGeom prst="rect">
            <a:avLst/>
          </a:prstGeom>
          <a:noFill/>
        </p:spPr>
        <p:txBody>
          <a:bodyPr wrap="square" rtlCol="0">
            <a:spAutoFit/>
          </a:bodyPr>
          <a:lstStyle/>
          <a:p>
            <a:r>
              <a:rPr lang="en-US" altLang="zh-CN" sz="2000" b="1">
                <a:solidFill>
                  <a:srgbClr val="0070C0"/>
                </a:solidFill>
              </a:rPr>
              <a:t>2-3</a:t>
            </a:r>
            <a:r>
              <a:rPr lang="zh-CN" altLang="en-US" sz="2000" b="1">
                <a:solidFill>
                  <a:srgbClr val="0070C0"/>
                </a:solidFill>
              </a:rPr>
              <a:t>树应用案例</a:t>
            </a:r>
            <a:endParaRPr lang="en-US" altLang="zh-CN" sz="2000" b="1">
              <a:solidFill>
                <a:srgbClr val="0070C0"/>
              </a:solidFill>
            </a:endParaRPr>
          </a:p>
          <a:p>
            <a:endParaRPr lang="en-US" altLang="zh-CN"/>
          </a:p>
          <a:p>
            <a:r>
              <a:rPr lang="zh-CN" altLang="en-US"/>
              <a:t>将数列</a:t>
            </a:r>
            <a:r>
              <a:rPr lang="en-US" altLang="zh-CN"/>
              <a:t>{16, 24, 12, 32, 14, 26, 34, 10, 8, 28, 38, 20} </a:t>
            </a:r>
            <a:r>
              <a:rPr lang="zh-CN" altLang="en-US"/>
              <a:t>构建成</a:t>
            </a:r>
            <a:r>
              <a:rPr lang="en-US" altLang="zh-CN"/>
              <a:t>2-3</a:t>
            </a:r>
            <a:r>
              <a:rPr lang="zh-CN" altLang="en-US"/>
              <a:t>树，并保证数据插入的</a:t>
            </a:r>
            <a:br>
              <a:rPr lang="en-US" altLang="zh-CN"/>
            </a:br>
            <a:r>
              <a:rPr lang="zh-CN" altLang="en-US"/>
              <a:t>大小顺序。</a:t>
            </a:r>
            <a:r>
              <a:rPr lang="en-US" altLang="zh-CN"/>
              <a:t>(</a:t>
            </a:r>
            <a:r>
              <a:rPr lang="zh-CN" altLang="en-US"/>
              <a:t>演示一下构建</a:t>
            </a:r>
            <a:r>
              <a:rPr lang="en-US" altLang="zh-CN"/>
              <a:t>2-3</a:t>
            </a:r>
            <a:r>
              <a:rPr lang="zh-CN" altLang="en-US"/>
              <a:t>树的过程</a:t>
            </a:r>
            <a:r>
              <a:rPr lang="en-US" altLang="zh-CN"/>
              <a:t>.)</a:t>
            </a:r>
          </a:p>
          <a:p>
            <a:endParaRPr lang="en-US" altLang="zh-CN"/>
          </a:p>
          <a:p>
            <a:endParaRPr lang="en-US" altLang="zh-CN" b="1">
              <a:ea typeface="宋体" charset="-122"/>
            </a:endParaRPr>
          </a:p>
          <a:p>
            <a:endParaRPr lang="en-US" altLang="zh-CN" b="1">
              <a:ea typeface="宋体" charset="-122"/>
            </a:endParaRPr>
          </a:p>
          <a:p>
            <a:endParaRPr lang="en-US" altLang="zh-CN" b="1">
              <a:ea typeface="宋体" charset="-122"/>
            </a:endParaRPr>
          </a:p>
          <a:p>
            <a:endParaRPr lang="en-US" altLang="zh-CN" b="1">
              <a:ea typeface="宋体" charset="-122"/>
            </a:endParaRPr>
          </a:p>
          <a:p>
            <a:endParaRPr lang="en-US" altLang="zh-CN">
              <a:ea typeface="宋体" charset="-122"/>
            </a:endParaRPr>
          </a:p>
        </p:txBody>
      </p:sp>
      <p:pic>
        <p:nvPicPr>
          <p:cNvPr id="5734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7258" y="2520255"/>
            <a:ext cx="5276850" cy="2181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6138589" y="2520255"/>
            <a:ext cx="3240359" cy="2954655"/>
          </a:xfrm>
          <a:prstGeom prst="rect">
            <a:avLst/>
          </a:prstGeom>
          <a:noFill/>
        </p:spPr>
        <p:txBody>
          <a:bodyPr wrap="square" rtlCol="0">
            <a:spAutoFit/>
          </a:bodyPr>
          <a:lstStyle/>
          <a:p>
            <a:r>
              <a:rPr lang="zh-CN" altLang="en-US" sz="1200" b="1">
                <a:latin typeface="Arial" pitchFamily="34" charset="0"/>
                <a:cs typeface="Arial" pitchFamily="34" charset="0"/>
              </a:rPr>
              <a:t>插入规则</a:t>
            </a:r>
            <a:r>
              <a:rPr lang="en-US" altLang="zh-CN" sz="1200" b="1">
                <a:latin typeface="Arial" pitchFamily="34" charset="0"/>
                <a:cs typeface="Arial" pitchFamily="34" charset="0"/>
              </a:rPr>
              <a:t>:</a:t>
            </a:r>
          </a:p>
          <a:p>
            <a:pPr marL="342900" indent="-342900">
              <a:buAutoNum type="arabicParenR"/>
            </a:pPr>
            <a:r>
              <a:rPr lang="en-US" altLang="zh-CN" sz="1200">
                <a:latin typeface="Arial" pitchFamily="34" charset="0"/>
                <a:cs typeface="Arial" pitchFamily="34" charset="0"/>
              </a:rPr>
              <a:t>2-3</a:t>
            </a:r>
            <a:r>
              <a:rPr lang="zh-CN" altLang="en-US" sz="1200">
                <a:latin typeface="Arial" pitchFamily="34" charset="0"/>
                <a:cs typeface="Arial" pitchFamily="34" charset="0"/>
              </a:rPr>
              <a:t>树的所有叶子节点都在同一层</a:t>
            </a:r>
            <a:r>
              <a:rPr lang="en-US" altLang="zh-CN" sz="1200">
                <a:latin typeface="Arial" pitchFamily="34" charset="0"/>
                <a:cs typeface="Arial" pitchFamily="34" charset="0"/>
              </a:rPr>
              <a:t>.(</a:t>
            </a:r>
            <a:r>
              <a:rPr lang="zh-CN" altLang="en-US" sz="1200">
                <a:latin typeface="Arial" pitchFamily="34" charset="0"/>
                <a:cs typeface="Arial" pitchFamily="34" charset="0"/>
              </a:rPr>
              <a:t>只要是</a:t>
            </a:r>
            <a:r>
              <a:rPr lang="en-US" altLang="zh-CN" sz="1200">
                <a:latin typeface="Arial" pitchFamily="34" charset="0"/>
                <a:cs typeface="Arial" pitchFamily="34" charset="0"/>
              </a:rPr>
              <a:t>B</a:t>
            </a:r>
            <a:r>
              <a:rPr lang="zh-CN" altLang="en-US" sz="1200">
                <a:latin typeface="Arial" pitchFamily="34" charset="0"/>
                <a:cs typeface="Arial" pitchFamily="34" charset="0"/>
              </a:rPr>
              <a:t>树都满足这个条件</a:t>
            </a:r>
            <a:r>
              <a:rPr lang="en-US" altLang="zh-CN" sz="1200">
                <a:latin typeface="Arial" pitchFamily="34" charset="0"/>
                <a:cs typeface="Arial" pitchFamily="34" charset="0"/>
              </a:rPr>
              <a:t>)</a:t>
            </a:r>
          </a:p>
          <a:p>
            <a:pPr marL="342900" indent="-342900">
              <a:buAutoNum type="arabicParenR"/>
            </a:pPr>
            <a:r>
              <a:rPr lang="zh-CN" altLang="en-US" sz="1200">
                <a:latin typeface="Arial" pitchFamily="34" charset="0"/>
                <a:cs typeface="Arial" pitchFamily="34" charset="0"/>
              </a:rPr>
              <a:t>有两个子节点的节点叫二节点，二节点要么没有子节点，要么有两个子节点</a:t>
            </a:r>
            <a:r>
              <a:rPr lang="en-US" altLang="zh-CN" sz="1200">
                <a:latin typeface="Arial" pitchFamily="34" charset="0"/>
                <a:cs typeface="Arial" pitchFamily="34" charset="0"/>
              </a:rPr>
              <a:t>.</a:t>
            </a:r>
          </a:p>
          <a:p>
            <a:pPr marL="342900" indent="-342900">
              <a:buAutoNum type="arabicParenR"/>
            </a:pPr>
            <a:endParaRPr lang="en-US" altLang="zh-CN" sz="1200">
              <a:latin typeface="Arial" pitchFamily="34" charset="0"/>
              <a:cs typeface="Arial" pitchFamily="34" charset="0"/>
            </a:endParaRPr>
          </a:p>
          <a:p>
            <a:pPr marL="342900" indent="-342900">
              <a:buFontTx/>
              <a:buAutoNum type="arabicParenR"/>
            </a:pPr>
            <a:r>
              <a:rPr lang="zh-CN" altLang="en-US" sz="1200">
                <a:latin typeface="Arial" pitchFamily="34" charset="0"/>
                <a:cs typeface="Arial" pitchFamily="34" charset="0"/>
              </a:rPr>
              <a:t>有三个子节点的节点叫三节点，三节点要么没有子节点，要么有三个子节点</a:t>
            </a:r>
            <a:endParaRPr lang="en-US" altLang="zh-CN" sz="1200">
              <a:latin typeface="Arial" pitchFamily="34" charset="0"/>
              <a:cs typeface="Arial" pitchFamily="34" charset="0"/>
            </a:endParaRPr>
          </a:p>
          <a:p>
            <a:pPr marL="342900" indent="-342900">
              <a:buFontTx/>
              <a:buAutoNum type="arabicParenR"/>
            </a:pPr>
            <a:r>
              <a:rPr lang="zh-CN" altLang="en-US" sz="1200">
                <a:latin typeface="Arial" pitchFamily="34" charset="0"/>
                <a:cs typeface="Arial" pitchFamily="34" charset="0"/>
              </a:rPr>
              <a:t>当按照规则插入一个数到某个节点时，不能满足上面三个要求，就需要拆，先向上拆，如果上层满，则拆本层，拆后仍然需要满足上面</a:t>
            </a:r>
            <a:r>
              <a:rPr lang="en-US" altLang="zh-CN" sz="1200">
                <a:latin typeface="Arial" pitchFamily="34" charset="0"/>
                <a:cs typeface="Arial" pitchFamily="34" charset="0"/>
              </a:rPr>
              <a:t>3</a:t>
            </a:r>
            <a:r>
              <a:rPr lang="zh-CN" altLang="en-US" sz="1200">
                <a:latin typeface="Arial" pitchFamily="34" charset="0"/>
                <a:cs typeface="Arial" pitchFamily="34" charset="0"/>
              </a:rPr>
              <a:t>个条件。 </a:t>
            </a:r>
            <a:endParaRPr lang="en-US" altLang="zh-CN" sz="1200">
              <a:latin typeface="Arial" pitchFamily="34" charset="0"/>
              <a:cs typeface="Arial" pitchFamily="34" charset="0"/>
            </a:endParaRPr>
          </a:p>
          <a:p>
            <a:pPr marL="342900" indent="-342900">
              <a:buFontTx/>
              <a:buAutoNum type="arabicParenR"/>
            </a:pPr>
            <a:r>
              <a:rPr lang="zh-CN" altLang="en-US" sz="1200">
                <a:latin typeface="Arial" pitchFamily="34" charset="0"/>
                <a:cs typeface="Arial" pitchFamily="34" charset="0"/>
              </a:rPr>
              <a:t>对于三节点的子树的值大小仍然遵守</a:t>
            </a:r>
            <a:r>
              <a:rPr lang="en-US" altLang="zh-CN" sz="1200">
                <a:latin typeface="Arial" pitchFamily="34" charset="0"/>
                <a:cs typeface="Arial" pitchFamily="34" charset="0"/>
              </a:rPr>
              <a:t>(BST </a:t>
            </a:r>
            <a:r>
              <a:rPr lang="zh-CN" altLang="en-US" sz="1200">
                <a:latin typeface="Arial" pitchFamily="34" charset="0"/>
                <a:cs typeface="Arial" pitchFamily="34" charset="0"/>
              </a:rPr>
              <a:t>二叉排序树</a:t>
            </a:r>
            <a:r>
              <a:rPr lang="en-US" altLang="zh-CN" sz="1200">
                <a:latin typeface="Arial" pitchFamily="34" charset="0"/>
                <a:cs typeface="Arial" pitchFamily="34" charset="0"/>
              </a:rPr>
              <a:t>)</a:t>
            </a:r>
            <a:r>
              <a:rPr lang="zh-CN" altLang="en-US" sz="1200">
                <a:latin typeface="Arial" pitchFamily="34" charset="0"/>
                <a:cs typeface="Arial" pitchFamily="34" charset="0"/>
              </a:rPr>
              <a:t>的规则</a:t>
            </a:r>
            <a:endParaRPr lang="en-US" altLang="zh-CN" sz="1200">
              <a:latin typeface="Arial" pitchFamily="34" charset="0"/>
              <a:cs typeface="Arial" pitchFamily="34" charset="0"/>
            </a:endParaRPr>
          </a:p>
          <a:p>
            <a:endParaRPr lang="zh-CN" altLang="en-US"/>
          </a:p>
        </p:txBody>
      </p:sp>
      <p:graphicFrame>
        <p:nvGraphicFramePr>
          <p:cNvPr id="4" name="对象 3"/>
          <p:cNvGraphicFramePr>
            <a:graphicFrameLocks noChangeAspect="1"/>
          </p:cNvGraphicFramePr>
          <p:nvPr>
            <p:extLst>
              <p:ext uri="{D42A27DB-BD31-4B8C-83A1-F6EECF244321}">
                <p14:modId xmlns:p14="http://schemas.microsoft.com/office/powerpoint/2010/main" val="3158373873"/>
              </p:ext>
            </p:extLst>
          </p:nvPr>
        </p:nvGraphicFramePr>
        <p:xfrm>
          <a:off x="481680" y="4800256"/>
          <a:ext cx="1696469" cy="612424"/>
        </p:xfrm>
        <a:graphic>
          <a:graphicData uri="http://schemas.openxmlformats.org/presentationml/2006/ole">
            <mc:AlternateContent xmlns:mc="http://schemas.openxmlformats.org/markup-compatibility/2006">
              <mc:Choice xmlns:v="urn:schemas-microsoft-com:vml" Requires="v">
                <p:oleObj spid="_x0000_s57644" name="包装程序外壳对象" showAsIcon="1" r:id="rId5" imgW="1970280" imgH="711360" progId="Package">
                  <p:embed/>
                </p:oleObj>
              </mc:Choice>
              <mc:Fallback>
                <p:oleObj name="包装程序外壳对象" showAsIcon="1" r:id="rId5" imgW="1970280" imgH="711360" progId="Package">
                  <p:embed/>
                  <p:pic>
                    <p:nvPicPr>
                      <p:cNvPr id="0" name=""/>
                      <p:cNvPicPr/>
                      <p:nvPr/>
                    </p:nvPicPr>
                    <p:blipFill>
                      <a:blip r:embed="rId6"/>
                      <a:stretch>
                        <a:fillRect/>
                      </a:stretch>
                    </p:blipFill>
                    <p:spPr>
                      <a:xfrm>
                        <a:off x="481680" y="4800256"/>
                        <a:ext cx="1696469" cy="612424"/>
                      </a:xfrm>
                      <a:prstGeom prst="rect">
                        <a:avLst/>
                      </a:prstGeom>
                    </p:spPr>
                  </p:pic>
                </p:oleObj>
              </mc:Fallback>
            </mc:AlternateContent>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val="3838301801"/>
              </p:ext>
            </p:extLst>
          </p:nvPr>
        </p:nvGraphicFramePr>
        <p:xfrm>
          <a:off x="5346501" y="4824511"/>
          <a:ext cx="515535" cy="444153"/>
        </p:xfrm>
        <a:graphic>
          <a:graphicData uri="http://schemas.openxmlformats.org/presentationml/2006/ole">
            <mc:AlternateContent xmlns:mc="http://schemas.openxmlformats.org/markup-compatibility/2006">
              <mc:Choice xmlns:v="urn:schemas-microsoft-com:vml" Requires="v">
                <p:oleObj spid="_x0000_s57645" name="包装程序外壳对象" showAsIcon="1" r:id="rId7" imgW="826200" imgH="711360" progId="Package">
                  <p:embed/>
                </p:oleObj>
              </mc:Choice>
              <mc:Fallback>
                <p:oleObj name="包装程序外壳对象" showAsIcon="1" r:id="rId7" imgW="826200" imgH="711360" progId="Package">
                  <p:embed/>
                  <p:pic>
                    <p:nvPicPr>
                      <p:cNvPr id="0" name=""/>
                      <p:cNvPicPr/>
                      <p:nvPr/>
                    </p:nvPicPr>
                    <p:blipFill>
                      <a:blip r:embed="rId8"/>
                      <a:stretch>
                        <a:fillRect/>
                      </a:stretch>
                    </p:blipFill>
                    <p:spPr>
                      <a:xfrm>
                        <a:off x="5346501" y="4824511"/>
                        <a:ext cx="515535" cy="444153"/>
                      </a:xfrm>
                      <a:prstGeom prst="rect">
                        <a:avLst/>
                      </a:prstGeom>
                    </p:spPr>
                  </p:pic>
                </p:oleObj>
              </mc:Fallback>
            </mc:AlternateContent>
          </a:graphicData>
        </a:graphic>
      </p:graphicFrame>
    </p:spTree>
    <p:extLst>
      <p:ext uri="{BB962C8B-B14F-4D97-AF65-F5344CB8AC3E}">
        <p14:creationId xmlns:p14="http://schemas.microsoft.com/office/powerpoint/2010/main" val="2382947062"/>
      </p:ext>
    </p:extLst>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en-US" altLang="zh-CN" sz="2200" b="1"/>
              <a:t>2-3</a:t>
            </a:r>
            <a:r>
              <a:rPr lang="zh-CN" altLang="en-US" sz="2200" b="1"/>
              <a:t>树</a:t>
            </a:r>
            <a:endParaRPr lang="en-US" altLang="zh-CN" sz="2200" b="1"/>
          </a:p>
        </p:txBody>
      </p:sp>
      <p:sp>
        <p:nvSpPr>
          <p:cNvPr id="2" name="TextBox 1"/>
          <p:cNvSpPr txBox="1"/>
          <p:nvPr/>
        </p:nvSpPr>
        <p:spPr>
          <a:xfrm>
            <a:off x="665981" y="1224111"/>
            <a:ext cx="8874894" cy="2339102"/>
          </a:xfrm>
          <a:prstGeom prst="rect">
            <a:avLst/>
          </a:prstGeom>
          <a:noFill/>
        </p:spPr>
        <p:txBody>
          <a:bodyPr wrap="square" rtlCol="0">
            <a:spAutoFit/>
          </a:bodyPr>
          <a:lstStyle/>
          <a:p>
            <a:r>
              <a:rPr lang="zh-CN" altLang="en-US" sz="2000" b="1">
                <a:solidFill>
                  <a:srgbClr val="0070C0"/>
                </a:solidFill>
              </a:rPr>
              <a:t>其它说明</a:t>
            </a:r>
            <a:endParaRPr lang="en-US" altLang="zh-CN" sz="2000" b="1">
              <a:solidFill>
                <a:srgbClr val="0070C0"/>
              </a:solidFill>
            </a:endParaRPr>
          </a:p>
          <a:p>
            <a:endParaRPr lang="en-US" altLang="zh-CN"/>
          </a:p>
          <a:p>
            <a:r>
              <a:rPr lang="zh-CN" altLang="en-US"/>
              <a:t>除了</a:t>
            </a:r>
            <a:r>
              <a:rPr lang="en-US" altLang="zh-CN"/>
              <a:t>23</a:t>
            </a:r>
            <a:r>
              <a:rPr lang="zh-CN" altLang="en-US"/>
              <a:t>树，还有</a:t>
            </a:r>
            <a:r>
              <a:rPr lang="en-US" altLang="zh-CN"/>
              <a:t>234</a:t>
            </a:r>
            <a:r>
              <a:rPr lang="zh-CN" altLang="en-US"/>
              <a:t>树等，概念和</a:t>
            </a:r>
            <a:r>
              <a:rPr lang="en-US" altLang="zh-CN"/>
              <a:t>23</a:t>
            </a:r>
            <a:r>
              <a:rPr lang="zh-CN" altLang="en-US"/>
              <a:t>树类似，也是一种</a:t>
            </a:r>
            <a:r>
              <a:rPr lang="en-US" altLang="zh-CN"/>
              <a:t>B</a:t>
            </a:r>
            <a:r>
              <a:rPr lang="zh-CN" altLang="en-US"/>
              <a:t>树。 如图</a:t>
            </a:r>
            <a:r>
              <a:rPr lang="en-US" altLang="zh-CN"/>
              <a:t>:</a:t>
            </a:r>
          </a:p>
          <a:p>
            <a:endParaRPr lang="en-US" altLang="zh-CN" b="1">
              <a:ea typeface="宋体" charset="-122"/>
            </a:endParaRPr>
          </a:p>
          <a:p>
            <a:endParaRPr lang="en-US" altLang="zh-CN" b="1">
              <a:ea typeface="宋体" charset="-122"/>
            </a:endParaRPr>
          </a:p>
          <a:p>
            <a:endParaRPr lang="en-US" altLang="zh-CN" b="1">
              <a:ea typeface="宋体" charset="-122"/>
            </a:endParaRPr>
          </a:p>
          <a:p>
            <a:endParaRPr lang="en-US" altLang="zh-CN" b="1">
              <a:ea typeface="宋体" charset="-122"/>
            </a:endParaRPr>
          </a:p>
          <a:p>
            <a:endParaRPr lang="en-US" altLang="zh-CN">
              <a:ea typeface="宋体" charset="-122"/>
            </a:endParaRPr>
          </a:p>
        </p:txBody>
      </p:sp>
      <p:pic>
        <p:nvPicPr>
          <p:cNvPr id="5837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5838" y="2482809"/>
            <a:ext cx="6172200" cy="2181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6" name="对象 5"/>
          <p:cNvGraphicFramePr>
            <a:graphicFrameLocks noChangeAspect="1"/>
          </p:cNvGraphicFramePr>
          <p:nvPr>
            <p:extLst>
              <p:ext uri="{D42A27DB-BD31-4B8C-83A1-F6EECF244321}">
                <p14:modId xmlns:p14="http://schemas.microsoft.com/office/powerpoint/2010/main" val="1253263782"/>
              </p:ext>
            </p:extLst>
          </p:nvPr>
        </p:nvGraphicFramePr>
        <p:xfrm>
          <a:off x="6642645" y="4443405"/>
          <a:ext cx="432048" cy="372226"/>
        </p:xfrm>
        <a:graphic>
          <a:graphicData uri="http://schemas.openxmlformats.org/presentationml/2006/ole">
            <mc:AlternateContent xmlns:mc="http://schemas.openxmlformats.org/markup-compatibility/2006">
              <mc:Choice xmlns:v="urn:schemas-microsoft-com:vml" Requires="v">
                <p:oleObj spid="_x0000_s58515" name="包装程序外壳对象" showAsIcon="1" r:id="rId5" imgW="826200" imgH="711360" progId="Package">
                  <p:embed/>
                </p:oleObj>
              </mc:Choice>
              <mc:Fallback>
                <p:oleObj name="包装程序外壳对象" showAsIcon="1" r:id="rId5" imgW="826200" imgH="711360" progId="Package">
                  <p:embed/>
                  <p:pic>
                    <p:nvPicPr>
                      <p:cNvPr id="0" name=""/>
                      <p:cNvPicPr/>
                      <p:nvPr/>
                    </p:nvPicPr>
                    <p:blipFill>
                      <a:blip r:embed="rId6"/>
                      <a:stretch>
                        <a:fillRect/>
                      </a:stretch>
                    </p:blipFill>
                    <p:spPr>
                      <a:xfrm>
                        <a:off x="6642645" y="4443405"/>
                        <a:ext cx="432048" cy="372226"/>
                      </a:xfrm>
                      <a:prstGeom prst="rect">
                        <a:avLst/>
                      </a:prstGeom>
                    </p:spPr>
                  </p:pic>
                </p:oleObj>
              </mc:Fallback>
            </mc:AlternateContent>
          </a:graphicData>
        </a:graphic>
      </p:graphicFrame>
    </p:spTree>
    <p:extLst>
      <p:ext uri="{BB962C8B-B14F-4D97-AF65-F5344CB8AC3E}">
        <p14:creationId xmlns:p14="http://schemas.microsoft.com/office/powerpoint/2010/main" val="4241690824"/>
      </p:ext>
    </p:extLst>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en-US" altLang="zh-CN" sz="2200" b="1"/>
              <a:t>B</a:t>
            </a:r>
            <a:r>
              <a:rPr lang="zh-CN" altLang="en-US" sz="2200" b="1"/>
              <a:t>树、</a:t>
            </a:r>
            <a:r>
              <a:rPr lang="en-US" altLang="zh-CN" sz="2200" b="1"/>
              <a:t>B+</a:t>
            </a:r>
            <a:r>
              <a:rPr lang="zh-CN" altLang="en-US" sz="2200" b="1"/>
              <a:t>树和</a:t>
            </a:r>
            <a:r>
              <a:rPr lang="en-US" altLang="zh-CN" sz="2200" b="1"/>
              <a:t>B*</a:t>
            </a:r>
            <a:r>
              <a:rPr lang="zh-CN" altLang="en-US" sz="2200" b="1"/>
              <a:t>树</a:t>
            </a:r>
            <a:endParaRPr lang="en-US" altLang="zh-CN" sz="2200" b="1"/>
          </a:p>
        </p:txBody>
      </p:sp>
      <p:sp>
        <p:nvSpPr>
          <p:cNvPr id="2" name="TextBox 1"/>
          <p:cNvSpPr txBox="1"/>
          <p:nvPr/>
        </p:nvSpPr>
        <p:spPr>
          <a:xfrm>
            <a:off x="665981" y="1224111"/>
            <a:ext cx="8874894" cy="2323713"/>
          </a:xfrm>
          <a:prstGeom prst="rect">
            <a:avLst/>
          </a:prstGeom>
          <a:noFill/>
        </p:spPr>
        <p:txBody>
          <a:bodyPr wrap="square" rtlCol="0">
            <a:spAutoFit/>
          </a:bodyPr>
          <a:lstStyle/>
          <a:p>
            <a:r>
              <a:rPr lang="en-US" altLang="zh-CN" sz="2000" b="1">
                <a:solidFill>
                  <a:srgbClr val="0070C0"/>
                </a:solidFill>
              </a:rPr>
              <a:t>B</a:t>
            </a:r>
            <a:r>
              <a:rPr lang="zh-CN" altLang="en-US" sz="2000" b="1">
                <a:solidFill>
                  <a:srgbClr val="0070C0"/>
                </a:solidFill>
              </a:rPr>
              <a:t>树的介绍</a:t>
            </a:r>
            <a:endParaRPr lang="en-US" altLang="zh-CN"/>
          </a:p>
          <a:p>
            <a:endParaRPr lang="en-US" altLang="zh-CN" sz="1700"/>
          </a:p>
          <a:p>
            <a:r>
              <a:rPr lang="en-US" altLang="zh-CN"/>
              <a:t> </a:t>
            </a:r>
            <a:r>
              <a:rPr lang="en-US" altLang="zh-CN" b="1">
                <a:hlinkClick r:id="rId3"/>
              </a:rPr>
              <a:t>B-tree</a:t>
            </a:r>
            <a:r>
              <a:rPr lang="zh-CN" altLang="en-US" b="1"/>
              <a:t>树即</a:t>
            </a:r>
            <a:r>
              <a:rPr lang="en-US" altLang="zh-CN" b="1">
                <a:hlinkClick r:id="rId4"/>
              </a:rPr>
              <a:t>B</a:t>
            </a:r>
            <a:r>
              <a:rPr lang="zh-CN" altLang="en-US" b="1">
                <a:hlinkClick r:id="rId4"/>
              </a:rPr>
              <a:t>树</a:t>
            </a:r>
            <a:r>
              <a:rPr lang="zh-CN" altLang="en-US"/>
              <a:t>，</a:t>
            </a:r>
            <a:r>
              <a:rPr lang="en-US" altLang="zh-CN"/>
              <a:t>B</a:t>
            </a:r>
            <a:r>
              <a:rPr lang="zh-CN" altLang="en-US"/>
              <a:t>即</a:t>
            </a:r>
            <a:r>
              <a:rPr lang="en-US" altLang="zh-CN"/>
              <a:t>Balanced</a:t>
            </a:r>
            <a:r>
              <a:rPr lang="zh-CN" altLang="en-US"/>
              <a:t>，平衡的意思。有人把</a:t>
            </a:r>
            <a:r>
              <a:rPr lang="en-US" altLang="zh-CN"/>
              <a:t>B-tree</a:t>
            </a:r>
            <a:r>
              <a:rPr lang="zh-CN" altLang="en-US"/>
              <a:t>翻译成</a:t>
            </a:r>
            <a:r>
              <a:rPr lang="en-US" altLang="zh-CN"/>
              <a:t>B-</a:t>
            </a:r>
            <a:r>
              <a:rPr lang="zh-CN" altLang="en-US"/>
              <a:t>树，容易让人</a:t>
            </a:r>
            <a:br>
              <a:rPr lang="en-US" altLang="zh-CN"/>
            </a:br>
            <a:r>
              <a:rPr lang="zh-CN" altLang="en-US"/>
              <a:t>产生</a:t>
            </a:r>
            <a:r>
              <a:rPr lang="zh-CN" altLang="en-US">
                <a:hlinkClick r:id="rId5"/>
              </a:rPr>
              <a:t>误解</a:t>
            </a:r>
            <a:r>
              <a:rPr lang="zh-CN" altLang="en-US"/>
              <a:t>。会以为</a:t>
            </a:r>
            <a:r>
              <a:rPr lang="en-US" altLang="zh-CN"/>
              <a:t>B-</a:t>
            </a:r>
            <a:r>
              <a:rPr lang="zh-CN" altLang="en-US"/>
              <a:t>树是一种树，而</a:t>
            </a:r>
            <a:r>
              <a:rPr lang="en-US" altLang="zh-CN"/>
              <a:t>B</a:t>
            </a:r>
            <a:r>
              <a:rPr lang="zh-CN" altLang="en-US"/>
              <a:t>树又是另一种树。实际上，</a:t>
            </a:r>
            <a:r>
              <a:rPr lang="en-US" altLang="zh-CN" b="1"/>
              <a:t>B-tree</a:t>
            </a:r>
            <a:r>
              <a:rPr lang="zh-CN" altLang="en-US" b="1"/>
              <a:t>就是指的</a:t>
            </a:r>
            <a:r>
              <a:rPr lang="en-US" altLang="zh-CN" b="1"/>
              <a:t>B</a:t>
            </a:r>
            <a:r>
              <a:rPr lang="zh-CN" altLang="en-US" b="1"/>
              <a:t>树。</a:t>
            </a:r>
            <a:endParaRPr lang="en-US" altLang="zh-CN" b="1">
              <a:ea typeface="宋体" charset="-122"/>
            </a:endParaRPr>
          </a:p>
          <a:p>
            <a:endParaRPr lang="en-US" altLang="zh-CN" b="1">
              <a:ea typeface="宋体" charset="-122"/>
            </a:endParaRPr>
          </a:p>
          <a:p>
            <a:endParaRPr lang="en-US" altLang="zh-CN" b="1">
              <a:ea typeface="宋体" charset="-122"/>
            </a:endParaRPr>
          </a:p>
          <a:p>
            <a:endParaRPr lang="en-US" altLang="zh-CN" b="1">
              <a:ea typeface="宋体" charset="-122"/>
            </a:endParaRPr>
          </a:p>
          <a:p>
            <a:endParaRPr lang="en-US" altLang="zh-CN">
              <a:ea typeface="宋体" charset="-122"/>
            </a:endParaRPr>
          </a:p>
        </p:txBody>
      </p:sp>
    </p:spTree>
    <p:extLst>
      <p:ext uri="{BB962C8B-B14F-4D97-AF65-F5344CB8AC3E}">
        <p14:creationId xmlns:p14="http://schemas.microsoft.com/office/powerpoint/2010/main" val="3877884234"/>
      </p:ext>
    </p:extLst>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en-US" altLang="zh-CN" sz="2200" b="1"/>
              <a:t>B</a:t>
            </a:r>
            <a:r>
              <a:rPr lang="zh-CN" altLang="en-US" sz="2200" b="1"/>
              <a:t>树、</a:t>
            </a:r>
            <a:r>
              <a:rPr lang="en-US" altLang="zh-CN" sz="2200" b="1"/>
              <a:t>B+</a:t>
            </a:r>
            <a:r>
              <a:rPr lang="zh-CN" altLang="en-US" sz="2200" b="1"/>
              <a:t>树和</a:t>
            </a:r>
            <a:r>
              <a:rPr lang="en-US" altLang="zh-CN" sz="2200" b="1"/>
              <a:t>B*</a:t>
            </a:r>
            <a:r>
              <a:rPr lang="zh-CN" altLang="en-US" sz="2200" b="1"/>
              <a:t>树</a:t>
            </a:r>
            <a:endParaRPr lang="en-US" altLang="zh-CN" sz="2200" b="1"/>
          </a:p>
        </p:txBody>
      </p:sp>
      <p:sp>
        <p:nvSpPr>
          <p:cNvPr id="2" name="TextBox 1"/>
          <p:cNvSpPr txBox="1"/>
          <p:nvPr/>
        </p:nvSpPr>
        <p:spPr>
          <a:xfrm>
            <a:off x="665981" y="1224111"/>
            <a:ext cx="8874894" cy="2308324"/>
          </a:xfrm>
          <a:prstGeom prst="rect">
            <a:avLst/>
          </a:prstGeom>
          <a:noFill/>
        </p:spPr>
        <p:txBody>
          <a:bodyPr wrap="square" rtlCol="0">
            <a:spAutoFit/>
          </a:bodyPr>
          <a:lstStyle/>
          <a:p>
            <a:r>
              <a:rPr lang="en-US" altLang="zh-CN" sz="2000" b="1">
                <a:solidFill>
                  <a:srgbClr val="0070C0"/>
                </a:solidFill>
              </a:rPr>
              <a:t>B</a:t>
            </a:r>
            <a:r>
              <a:rPr lang="zh-CN" altLang="en-US" sz="2000" b="1">
                <a:solidFill>
                  <a:srgbClr val="0070C0"/>
                </a:solidFill>
              </a:rPr>
              <a:t>树的介绍</a:t>
            </a:r>
            <a:endParaRPr lang="en-US" altLang="zh-CN"/>
          </a:p>
          <a:p>
            <a:r>
              <a:rPr lang="zh-CN" altLang="en-US" sz="1700"/>
              <a:t>前面已经介绍了</a:t>
            </a:r>
            <a:r>
              <a:rPr lang="en-US" altLang="zh-CN" sz="1700"/>
              <a:t>2-3</a:t>
            </a:r>
            <a:r>
              <a:rPr lang="zh-CN" altLang="en-US" sz="1700"/>
              <a:t>树和</a:t>
            </a:r>
            <a:r>
              <a:rPr lang="en-US" altLang="zh-CN" sz="1700"/>
              <a:t>2-3-4</a:t>
            </a:r>
            <a:r>
              <a:rPr lang="zh-CN" altLang="en-US" sz="1700"/>
              <a:t>树，他们就是</a:t>
            </a:r>
            <a:r>
              <a:rPr lang="en-US" altLang="zh-CN" sz="1700"/>
              <a:t>B</a:t>
            </a:r>
            <a:r>
              <a:rPr lang="zh-CN" altLang="en-US" sz="1700"/>
              <a:t>树</a:t>
            </a:r>
            <a:r>
              <a:rPr lang="en-US" altLang="zh-CN" sz="1700"/>
              <a:t>(</a:t>
            </a:r>
            <a:r>
              <a:rPr lang="zh-CN" altLang="en-US" sz="1700"/>
              <a:t>英语：</a:t>
            </a:r>
            <a:r>
              <a:rPr lang="en-US" altLang="zh-CN" sz="1700"/>
              <a:t>B-tree</a:t>
            </a:r>
            <a:r>
              <a:rPr lang="zh-CN" altLang="en-US" sz="1700"/>
              <a:t> 也写成</a:t>
            </a:r>
            <a:r>
              <a:rPr lang="en-US" altLang="zh-CN" sz="1700"/>
              <a:t>B-</a:t>
            </a:r>
            <a:r>
              <a:rPr lang="zh-CN" altLang="en-US" sz="1700"/>
              <a:t>树</a:t>
            </a:r>
            <a:r>
              <a:rPr lang="en-US" altLang="zh-CN" sz="1700"/>
              <a:t>)</a:t>
            </a:r>
            <a:r>
              <a:rPr lang="zh-CN" altLang="en-US" sz="1700"/>
              <a:t>，这里我们再做一个说明，我们在学习</a:t>
            </a:r>
            <a:r>
              <a:rPr lang="en-US" altLang="zh-CN" sz="1700"/>
              <a:t>Mysql</a:t>
            </a:r>
            <a:r>
              <a:rPr lang="zh-CN" altLang="en-US" sz="1700"/>
              <a:t>时，经常听到说某种类型的索引是基于</a:t>
            </a:r>
            <a:r>
              <a:rPr lang="en-US" altLang="zh-CN" sz="1700"/>
              <a:t>B</a:t>
            </a:r>
            <a:r>
              <a:rPr lang="zh-CN" altLang="en-US" sz="1700"/>
              <a:t>树或者</a:t>
            </a:r>
            <a:r>
              <a:rPr lang="en-US" altLang="zh-CN" sz="1700"/>
              <a:t>B+</a:t>
            </a:r>
            <a:r>
              <a:rPr lang="zh-CN" altLang="en-US" sz="1700"/>
              <a:t>树的，如图</a:t>
            </a:r>
            <a:r>
              <a:rPr lang="en-US" altLang="zh-CN" sz="1700"/>
              <a:t>:</a:t>
            </a:r>
          </a:p>
          <a:p>
            <a:endParaRPr lang="en-US" altLang="zh-CN" b="1">
              <a:ea typeface="宋体" charset="-122"/>
            </a:endParaRPr>
          </a:p>
          <a:p>
            <a:endParaRPr lang="en-US" altLang="zh-CN" b="1">
              <a:ea typeface="宋体" charset="-122"/>
            </a:endParaRPr>
          </a:p>
          <a:p>
            <a:endParaRPr lang="en-US" altLang="zh-CN" b="1">
              <a:ea typeface="宋体" charset="-122"/>
            </a:endParaRPr>
          </a:p>
          <a:p>
            <a:endParaRPr lang="en-US" altLang="zh-CN" b="1">
              <a:ea typeface="宋体" charset="-122"/>
            </a:endParaRPr>
          </a:p>
          <a:p>
            <a:endParaRPr lang="en-US" altLang="zh-CN">
              <a:ea typeface="宋体" charset="-122"/>
            </a:endParaRPr>
          </a:p>
        </p:txBody>
      </p:sp>
      <p:pic>
        <p:nvPicPr>
          <p:cNvPr id="6041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09" y="2412776"/>
            <a:ext cx="6019800" cy="2771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5875509" y="2332682"/>
            <a:ext cx="3575448" cy="2923877"/>
          </a:xfrm>
          <a:prstGeom prst="rect">
            <a:avLst/>
          </a:prstGeom>
          <a:solidFill>
            <a:schemeClr val="bg1">
              <a:lumMod val="95000"/>
            </a:schemeClr>
          </a:solidFill>
        </p:spPr>
        <p:txBody>
          <a:bodyPr wrap="square" rtlCol="0">
            <a:spAutoFit/>
          </a:bodyPr>
          <a:lstStyle/>
          <a:p>
            <a:r>
              <a:rPr lang="en-US" altLang="zh-CN" sz="1500" b="1">
                <a:solidFill>
                  <a:srgbClr val="0070C0"/>
                </a:solidFill>
              </a:rPr>
              <a:t>B</a:t>
            </a:r>
            <a:r>
              <a:rPr lang="zh-CN" altLang="en-US" sz="1500" b="1">
                <a:solidFill>
                  <a:srgbClr val="0070C0"/>
                </a:solidFill>
              </a:rPr>
              <a:t>树的说明</a:t>
            </a:r>
            <a:r>
              <a:rPr lang="en-US" altLang="zh-CN" sz="1500" b="1">
                <a:solidFill>
                  <a:srgbClr val="0070C0"/>
                </a:solidFill>
              </a:rPr>
              <a:t>:</a:t>
            </a:r>
          </a:p>
          <a:p>
            <a:pPr marL="342900" indent="-342900">
              <a:buAutoNum type="arabicParenR"/>
            </a:pPr>
            <a:r>
              <a:rPr lang="en-US" altLang="zh-CN" sz="1300"/>
              <a:t>B</a:t>
            </a:r>
            <a:r>
              <a:rPr lang="zh-CN" altLang="en-US" sz="1300"/>
              <a:t>树的阶：节点的最多子节点个数。比如</a:t>
            </a:r>
            <a:r>
              <a:rPr lang="en-US" altLang="zh-CN" sz="1300"/>
              <a:t>2-3</a:t>
            </a:r>
            <a:r>
              <a:rPr lang="zh-CN" altLang="en-US" sz="1300"/>
              <a:t>树的阶是</a:t>
            </a:r>
            <a:r>
              <a:rPr lang="en-US" altLang="zh-CN" sz="1300"/>
              <a:t>3</a:t>
            </a:r>
            <a:r>
              <a:rPr lang="zh-CN" altLang="en-US" sz="1300"/>
              <a:t>，</a:t>
            </a:r>
            <a:r>
              <a:rPr lang="en-US" altLang="zh-CN" sz="1300"/>
              <a:t>2-3-4</a:t>
            </a:r>
            <a:r>
              <a:rPr lang="zh-CN" altLang="en-US" sz="1300"/>
              <a:t>树的阶是</a:t>
            </a:r>
            <a:r>
              <a:rPr lang="en-US" altLang="zh-CN" sz="1300"/>
              <a:t>4</a:t>
            </a:r>
          </a:p>
          <a:p>
            <a:pPr marL="342900" indent="-342900">
              <a:buAutoNum type="arabicParenR"/>
            </a:pPr>
            <a:r>
              <a:rPr lang="en-US" altLang="zh-CN" sz="1300"/>
              <a:t>B-</a:t>
            </a:r>
            <a:r>
              <a:rPr lang="zh-CN" altLang="en-US" sz="1300"/>
              <a:t>树的搜索，从根结点开始，对结点内的关键字（有序）序列进行二分查找，如果命中则结束，否则进入查询关键字所属范围的儿子结点；重复，直到所对应的儿子指针为空，或已经是叶子结点</a:t>
            </a:r>
            <a:endParaRPr lang="en-US" altLang="zh-CN" sz="1300"/>
          </a:p>
          <a:p>
            <a:pPr marL="342900" indent="-342900">
              <a:buAutoNum type="arabicParenR"/>
            </a:pPr>
            <a:endParaRPr lang="en-US" altLang="zh-CN" sz="1300"/>
          </a:p>
          <a:p>
            <a:pPr marL="342900" indent="-342900">
              <a:buAutoNum type="arabicParenR"/>
            </a:pPr>
            <a:r>
              <a:rPr lang="zh-CN" altLang="en-US" sz="1300"/>
              <a:t>关键字集合分布在整颗树中</a:t>
            </a:r>
            <a:r>
              <a:rPr lang="en-US" altLang="zh-CN" sz="1300"/>
              <a:t>, </a:t>
            </a:r>
            <a:r>
              <a:rPr lang="zh-CN" altLang="en-US" sz="1300"/>
              <a:t>即叶子节点和非叶子节点都存放数据</a:t>
            </a:r>
            <a:r>
              <a:rPr lang="en-US" altLang="zh-CN" sz="1300"/>
              <a:t>.</a:t>
            </a:r>
          </a:p>
          <a:p>
            <a:pPr marL="342900" indent="-342900">
              <a:buAutoNum type="arabicParenR"/>
            </a:pPr>
            <a:r>
              <a:rPr lang="zh-CN" altLang="en-US" sz="1300"/>
              <a:t>搜索有可能在非叶子结点结束</a:t>
            </a:r>
            <a:endParaRPr lang="en-US" altLang="zh-CN" sz="1300"/>
          </a:p>
          <a:p>
            <a:pPr marL="342900" indent="-342900">
              <a:buAutoNum type="arabicParenR"/>
            </a:pPr>
            <a:r>
              <a:rPr lang="zh-CN" altLang="en-US" sz="1300"/>
              <a:t>其搜索性能等价于在关键字全集内做一次二分查找</a:t>
            </a:r>
          </a:p>
        </p:txBody>
      </p:sp>
      <p:graphicFrame>
        <p:nvGraphicFramePr>
          <p:cNvPr id="4" name="对象 3"/>
          <p:cNvGraphicFramePr>
            <a:graphicFrameLocks noChangeAspect="1"/>
          </p:cNvGraphicFramePr>
          <p:nvPr>
            <p:extLst>
              <p:ext uri="{D42A27DB-BD31-4B8C-83A1-F6EECF244321}">
                <p14:modId xmlns:p14="http://schemas.microsoft.com/office/powerpoint/2010/main" val="929006594"/>
              </p:ext>
            </p:extLst>
          </p:nvPr>
        </p:nvGraphicFramePr>
        <p:xfrm>
          <a:off x="5274493" y="3960415"/>
          <a:ext cx="484757" cy="417637"/>
        </p:xfrm>
        <a:graphic>
          <a:graphicData uri="http://schemas.openxmlformats.org/presentationml/2006/ole">
            <mc:AlternateContent xmlns:mc="http://schemas.openxmlformats.org/markup-compatibility/2006">
              <mc:Choice xmlns:v="urn:schemas-microsoft-com:vml" Requires="v">
                <p:oleObj spid="_x0000_s63635" name="包装程序外壳对象" showAsIcon="1" r:id="rId5" imgW="826200" imgH="711360" progId="Package">
                  <p:embed/>
                </p:oleObj>
              </mc:Choice>
              <mc:Fallback>
                <p:oleObj name="包装程序外壳对象" showAsIcon="1" r:id="rId5" imgW="826200" imgH="711360" progId="Package">
                  <p:embed/>
                  <p:pic>
                    <p:nvPicPr>
                      <p:cNvPr id="0" name=""/>
                      <p:cNvPicPr/>
                      <p:nvPr/>
                    </p:nvPicPr>
                    <p:blipFill>
                      <a:blip r:embed="rId6"/>
                      <a:stretch>
                        <a:fillRect/>
                      </a:stretch>
                    </p:blipFill>
                    <p:spPr>
                      <a:xfrm>
                        <a:off x="5274493" y="3960415"/>
                        <a:ext cx="484757" cy="417637"/>
                      </a:xfrm>
                      <a:prstGeom prst="rect">
                        <a:avLst/>
                      </a:prstGeom>
                    </p:spPr>
                  </p:pic>
                </p:oleObj>
              </mc:Fallback>
            </mc:AlternateContent>
          </a:graphicData>
        </a:graphic>
      </p:graphicFrame>
    </p:spTree>
    <p:extLst>
      <p:ext uri="{BB962C8B-B14F-4D97-AF65-F5344CB8AC3E}">
        <p14:creationId xmlns:p14="http://schemas.microsoft.com/office/powerpoint/2010/main" val="2314589288"/>
      </p:ext>
    </p:extLst>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en-US" altLang="zh-CN" sz="2200" b="1"/>
              <a:t>B</a:t>
            </a:r>
            <a:r>
              <a:rPr lang="zh-CN" altLang="en-US" sz="2200" b="1"/>
              <a:t>树、</a:t>
            </a:r>
            <a:r>
              <a:rPr lang="en-US" altLang="zh-CN" sz="2200" b="1"/>
              <a:t>B+</a:t>
            </a:r>
            <a:r>
              <a:rPr lang="zh-CN" altLang="en-US" sz="2200" b="1"/>
              <a:t>树和</a:t>
            </a:r>
            <a:r>
              <a:rPr lang="en-US" altLang="zh-CN" sz="2200" b="1"/>
              <a:t>B*</a:t>
            </a:r>
            <a:r>
              <a:rPr lang="zh-CN" altLang="en-US" sz="2200" b="1"/>
              <a:t>树</a:t>
            </a:r>
            <a:endParaRPr lang="en-US" altLang="zh-CN" sz="2200" b="1"/>
          </a:p>
        </p:txBody>
      </p:sp>
      <p:sp>
        <p:nvSpPr>
          <p:cNvPr id="2" name="TextBox 1"/>
          <p:cNvSpPr txBox="1"/>
          <p:nvPr/>
        </p:nvSpPr>
        <p:spPr>
          <a:xfrm>
            <a:off x="665981" y="1224111"/>
            <a:ext cx="8874894" cy="2062103"/>
          </a:xfrm>
          <a:prstGeom prst="rect">
            <a:avLst/>
          </a:prstGeom>
          <a:noFill/>
        </p:spPr>
        <p:txBody>
          <a:bodyPr wrap="square" rtlCol="0">
            <a:spAutoFit/>
          </a:bodyPr>
          <a:lstStyle/>
          <a:p>
            <a:r>
              <a:rPr lang="en-US" altLang="zh-CN" sz="2000" b="1">
                <a:solidFill>
                  <a:srgbClr val="0070C0"/>
                </a:solidFill>
              </a:rPr>
              <a:t>B+</a:t>
            </a:r>
            <a:r>
              <a:rPr lang="zh-CN" altLang="en-US" sz="2000" b="1">
                <a:solidFill>
                  <a:srgbClr val="0070C0"/>
                </a:solidFill>
              </a:rPr>
              <a:t>树的介绍</a:t>
            </a:r>
            <a:endParaRPr lang="en-US" altLang="zh-CN"/>
          </a:p>
          <a:p>
            <a:r>
              <a:rPr lang="en-US" altLang="zh-CN"/>
              <a:t>B+</a:t>
            </a:r>
            <a:r>
              <a:rPr lang="zh-CN" altLang="en-US"/>
              <a:t>树是</a:t>
            </a:r>
            <a:r>
              <a:rPr lang="en-US" altLang="zh-CN"/>
              <a:t>B</a:t>
            </a:r>
            <a:r>
              <a:rPr lang="zh-CN" altLang="en-US"/>
              <a:t>树的变体，也是一种多路搜索树。</a:t>
            </a:r>
            <a:endParaRPr lang="en-US" altLang="zh-CN"/>
          </a:p>
          <a:p>
            <a:endParaRPr lang="en-US" altLang="zh-CN" b="1">
              <a:ea typeface="宋体" charset="-122"/>
            </a:endParaRPr>
          </a:p>
          <a:p>
            <a:endParaRPr lang="en-US" altLang="zh-CN" b="1">
              <a:ea typeface="宋体" charset="-122"/>
            </a:endParaRPr>
          </a:p>
          <a:p>
            <a:endParaRPr lang="en-US" altLang="zh-CN" b="1">
              <a:ea typeface="宋体" charset="-122"/>
            </a:endParaRPr>
          </a:p>
          <a:p>
            <a:endParaRPr lang="en-US" altLang="zh-CN" b="1">
              <a:ea typeface="宋体" charset="-122"/>
            </a:endParaRPr>
          </a:p>
          <a:p>
            <a:endParaRPr lang="en-US" altLang="zh-CN">
              <a:ea typeface="宋体" charset="-122"/>
            </a:endParaRPr>
          </a:p>
        </p:txBody>
      </p:sp>
      <p:sp>
        <p:nvSpPr>
          <p:cNvPr id="3" name="TextBox 2"/>
          <p:cNvSpPr txBox="1"/>
          <p:nvPr/>
        </p:nvSpPr>
        <p:spPr>
          <a:xfrm>
            <a:off x="4914453" y="2332682"/>
            <a:ext cx="4536504" cy="3062377"/>
          </a:xfrm>
          <a:prstGeom prst="rect">
            <a:avLst/>
          </a:prstGeom>
          <a:solidFill>
            <a:schemeClr val="bg1">
              <a:lumMod val="95000"/>
            </a:schemeClr>
          </a:solidFill>
        </p:spPr>
        <p:txBody>
          <a:bodyPr wrap="square" rtlCol="0">
            <a:spAutoFit/>
          </a:bodyPr>
          <a:lstStyle/>
          <a:p>
            <a:r>
              <a:rPr lang="en-US" altLang="zh-CN" sz="1500" b="1">
                <a:solidFill>
                  <a:srgbClr val="0070C0"/>
                </a:solidFill>
              </a:rPr>
              <a:t>B+</a:t>
            </a:r>
            <a:r>
              <a:rPr lang="zh-CN" altLang="en-US" sz="1500" b="1">
                <a:solidFill>
                  <a:srgbClr val="0070C0"/>
                </a:solidFill>
              </a:rPr>
              <a:t>树的说明</a:t>
            </a:r>
            <a:r>
              <a:rPr lang="en-US" altLang="zh-CN" sz="1500" b="1">
                <a:solidFill>
                  <a:srgbClr val="0070C0"/>
                </a:solidFill>
              </a:rPr>
              <a:t>:</a:t>
            </a:r>
          </a:p>
          <a:p>
            <a:pPr marL="342900" indent="-342900">
              <a:buAutoNum type="arabicParenR"/>
            </a:pPr>
            <a:r>
              <a:rPr lang="en-US" altLang="zh-CN" sz="1300"/>
              <a:t>B+</a:t>
            </a:r>
            <a:r>
              <a:rPr lang="zh-CN" altLang="en-US" sz="1300"/>
              <a:t>树的搜索与</a:t>
            </a:r>
            <a:r>
              <a:rPr lang="en-US" altLang="zh-CN" sz="1300"/>
              <a:t>B</a:t>
            </a:r>
            <a:r>
              <a:rPr lang="zh-CN" altLang="en-US" sz="1300"/>
              <a:t>树也基本相同，区别是</a:t>
            </a:r>
            <a:r>
              <a:rPr lang="en-US" altLang="zh-CN" sz="1300"/>
              <a:t>B+</a:t>
            </a:r>
            <a:r>
              <a:rPr lang="zh-CN" altLang="en-US" sz="1300"/>
              <a:t>树只有达到叶子结点才命中（</a:t>
            </a:r>
            <a:r>
              <a:rPr lang="en-US" altLang="zh-CN" sz="1300"/>
              <a:t>B</a:t>
            </a:r>
            <a:r>
              <a:rPr lang="zh-CN" altLang="en-US" sz="1300"/>
              <a:t>树可以在非叶子结点命中），其性能也等价于在关键字全集做一次二分查找</a:t>
            </a:r>
            <a:endParaRPr lang="en-US" altLang="zh-CN" sz="1300"/>
          </a:p>
          <a:p>
            <a:pPr marL="342900" indent="-342900">
              <a:buAutoNum type="arabicParenR"/>
            </a:pPr>
            <a:r>
              <a:rPr lang="zh-CN" altLang="en-US" sz="1400"/>
              <a:t>所有</a:t>
            </a:r>
            <a:r>
              <a:rPr lang="zh-CN" altLang="en-US" sz="1400" b="1"/>
              <a:t>关键字都出现在叶子结点的链表中</a:t>
            </a:r>
            <a:r>
              <a:rPr lang="zh-CN" altLang="en-US" sz="1400"/>
              <a:t>（即数据只能在叶子节点</a:t>
            </a:r>
            <a:r>
              <a:rPr lang="en-US" altLang="zh-CN" sz="1400"/>
              <a:t>【</a:t>
            </a:r>
            <a:r>
              <a:rPr lang="zh-CN" altLang="en-US" sz="1400"/>
              <a:t>也叫稠密索引</a:t>
            </a:r>
            <a:r>
              <a:rPr lang="en-US" altLang="zh-CN" sz="1400"/>
              <a:t>】</a:t>
            </a:r>
            <a:r>
              <a:rPr lang="zh-CN" altLang="en-US" sz="1400"/>
              <a:t>），且链表中的关键字</a:t>
            </a:r>
            <a:r>
              <a:rPr lang="en-US" altLang="zh-CN" sz="1400"/>
              <a:t>(</a:t>
            </a:r>
            <a:r>
              <a:rPr lang="zh-CN" altLang="en-US" sz="1400"/>
              <a:t>数据</a:t>
            </a:r>
            <a:r>
              <a:rPr lang="en-US" altLang="zh-CN" sz="1400"/>
              <a:t>)</a:t>
            </a:r>
            <a:r>
              <a:rPr lang="zh-CN" altLang="en-US" sz="1400"/>
              <a:t>恰好是有序的。</a:t>
            </a:r>
            <a:endParaRPr lang="en-US" altLang="zh-CN" sz="1400"/>
          </a:p>
          <a:p>
            <a:pPr marL="342900" indent="-342900">
              <a:buAutoNum type="arabicParenR"/>
            </a:pPr>
            <a:r>
              <a:rPr lang="zh-CN" altLang="en-US" sz="1400"/>
              <a:t>不可能在非叶子结点命中</a:t>
            </a:r>
            <a:endParaRPr lang="en-US" altLang="zh-CN" sz="1400"/>
          </a:p>
          <a:p>
            <a:pPr marL="342900" indent="-342900">
              <a:buAutoNum type="arabicParenR"/>
            </a:pPr>
            <a:r>
              <a:rPr lang="zh-CN" altLang="en-US" sz="1400"/>
              <a:t>非叶子结点相当于是叶子结点的索引（稀疏索引），叶子结点相当于是存储（关键字）数据的数据层</a:t>
            </a:r>
            <a:endParaRPr lang="en-US" altLang="zh-CN" sz="1400"/>
          </a:p>
          <a:p>
            <a:pPr marL="342900" indent="-342900">
              <a:buAutoNum type="arabicParenR"/>
            </a:pPr>
            <a:r>
              <a:rPr lang="zh-CN" altLang="en-US" sz="1400"/>
              <a:t>更适合文件索引系统</a:t>
            </a:r>
            <a:endParaRPr lang="en-US" altLang="zh-CN" sz="1400"/>
          </a:p>
          <a:p>
            <a:pPr marL="342900" indent="-342900">
              <a:buAutoNum type="arabicParenR"/>
            </a:pPr>
            <a:r>
              <a:rPr lang="en-US" altLang="zh-CN" sz="1400"/>
              <a:t>B</a:t>
            </a:r>
            <a:r>
              <a:rPr lang="zh-CN" altLang="en-US" sz="1400"/>
              <a:t>树和</a:t>
            </a:r>
            <a:r>
              <a:rPr lang="en-US" altLang="zh-CN" sz="1400"/>
              <a:t>B+</a:t>
            </a:r>
            <a:r>
              <a:rPr lang="zh-CN" altLang="en-US" sz="1400"/>
              <a:t>树各有自己的应用场景，不能说</a:t>
            </a:r>
            <a:r>
              <a:rPr lang="en-US" altLang="zh-CN" sz="1400"/>
              <a:t>B+</a:t>
            </a:r>
            <a:r>
              <a:rPr lang="zh-CN" altLang="en-US" sz="1400"/>
              <a:t>树</a:t>
            </a:r>
            <a:r>
              <a:rPr lang="zh-CN" altLang="en-US" sz="1400" b="1">
                <a:solidFill>
                  <a:srgbClr val="EA0000"/>
                </a:solidFill>
              </a:rPr>
              <a:t>完全比</a:t>
            </a:r>
            <a:r>
              <a:rPr lang="en-US" altLang="zh-CN" sz="1400"/>
              <a:t>B</a:t>
            </a:r>
            <a:r>
              <a:rPr lang="zh-CN" altLang="en-US" sz="1400"/>
              <a:t>树好，反之亦然</a:t>
            </a:r>
            <a:r>
              <a:rPr lang="en-US" altLang="zh-CN" sz="1400"/>
              <a:t>.</a:t>
            </a:r>
            <a:endParaRPr lang="zh-CN" altLang="en-US" sz="1400"/>
          </a:p>
          <a:p>
            <a:pPr marL="342900" indent="-342900">
              <a:buAutoNum type="arabicParenR"/>
            </a:pPr>
            <a:endParaRPr lang="zh-CN" altLang="en-US" sz="1300"/>
          </a:p>
        </p:txBody>
      </p:sp>
      <p:pic>
        <p:nvPicPr>
          <p:cNvPr id="6144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2644" y="2389691"/>
            <a:ext cx="4514254" cy="278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4" name="对象 3"/>
          <p:cNvGraphicFramePr>
            <a:graphicFrameLocks noChangeAspect="1"/>
          </p:cNvGraphicFramePr>
          <p:nvPr>
            <p:extLst>
              <p:ext uri="{D42A27DB-BD31-4B8C-83A1-F6EECF244321}">
                <p14:modId xmlns:p14="http://schemas.microsoft.com/office/powerpoint/2010/main" val="4265384143"/>
              </p:ext>
            </p:extLst>
          </p:nvPr>
        </p:nvGraphicFramePr>
        <p:xfrm>
          <a:off x="32707" y="5136901"/>
          <a:ext cx="556765" cy="479674"/>
        </p:xfrm>
        <a:graphic>
          <a:graphicData uri="http://schemas.openxmlformats.org/presentationml/2006/ole">
            <mc:AlternateContent xmlns:mc="http://schemas.openxmlformats.org/markup-compatibility/2006">
              <mc:Choice xmlns:v="urn:schemas-microsoft-com:vml" Requires="v">
                <p:oleObj spid="_x0000_s61587" name="包装程序外壳对象" showAsIcon="1" r:id="rId5" imgW="826200" imgH="711360" progId="Package">
                  <p:embed/>
                </p:oleObj>
              </mc:Choice>
              <mc:Fallback>
                <p:oleObj name="包装程序外壳对象" showAsIcon="1" r:id="rId5" imgW="826200" imgH="711360" progId="Package">
                  <p:embed/>
                  <p:pic>
                    <p:nvPicPr>
                      <p:cNvPr id="0" name=""/>
                      <p:cNvPicPr/>
                      <p:nvPr/>
                    </p:nvPicPr>
                    <p:blipFill>
                      <a:blip r:embed="rId6"/>
                      <a:stretch>
                        <a:fillRect/>
                      </a:stretch>
                    </p:blipFill>
                    <p:spPr>
                      <a:xfrm>
                        <a:off x="32707" y="5136901"/>
                        <a:ext cx="556765" cy="479674"/>
                      </a:xfrm>
                      <a:prstGeom prst="rect">
                        <a:avLst/>
                      </a:prstGeom>
                    </p:spPr>
                  </p:pic>
                </p:oleObj>
              </mc:Fallback>
            </mc:AlternateContent>
          </a:graphicData>
        </a:graphic>
      </p:graphicFrame>
    </p:spTree>
    <p:extLst>
      <p:ext uri="{BB962C8B-B14F-4D97-AF65-F5344CB8AC3E}">
        <p14:creationId xmlns:p14="http://schemas.microsoft.com/office/powerpoint/2010/main" val="399987839"/>
      </p:ext>
    </p:extLst>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en-US" altLang="zh-CN" sz="2200" b="1"/>
              <a:t>B</a:t>
            </a:r>
            <a:r>
              <a:rPr lang="zh-CN" altLang="en-US" sz="2200" b="1"/>
              <a:t>树、</a:t>
            </a:r>
            <a:r>
              <a:rPr lang="en-US" altLang="zh-CN" sz="2200" b="1"/>
              <a:t>B+</a:t>
            </a:r>
            <a:r>
              <a:rPr lang="zh-CN" altLang="en-US" sz="2200" b="1"/>
              <a:t>树和</a:t>
            </a:r>
            <a:r>
              <a:rPr lang="en-US" altLang="zh-CN" sz="2200" b="1"/>
              <a:t>B*</a:t>
            </a:r>
            <a:r>
              <a:rPr lang="zh-CN" altLang="en-US" sz="2200" b="1"/>
              <a:t>树</a:t>
            </a:r>
            <a:endParaRPr lang="en-US" altLang="zh-CN" sz="2200" b="1"/>
          </a:p>
        </p:txBody>
      </p:sp>
      <p:sp>
        <p:nvSpPr>
          <p:cNvPr id="2" name="TextBox 1"/>
          <p:cNvSpPr txBox="1"/>
          <p:nvPr/>
        </p:nvSpPr>
        <p:spPr>
          <a:xfrm>
            <a:off x="665981" y="1224111"/>
            <a:ext cx="8874894" cy="2062103"/>
          </a:xfrm>
          <a:prstGeom prst="rect">
            <a:avLst/>
          </a:prstGeom>
          <a:noFill/>
        </p:spPr>
        <p:txBody>
          <a:bodyPr wrap="square" rtlCol="0">
            <a:spAutoFit/>
          </a:bodyPr>
          <a:lstStyle/>
          <a:p>
            <a:r>
              <a:rPr lang="en-US" altLang="zh-CN" sz="2000" b="1">
                <a:solidFill>
                  <a:srgbClr val="0070C0"/>
                </a:solidFill>
              </a:rPr>
              <a:t>B</a:t>
            </a:r>
            <a:r>
              <a:rPr lang="zh-CN" altLang="en-US" sz="2000" b="1">
                <a:solidFill>
                  <a:srgbClr val="0070C0"/>
                </a:solidFill>
              </a:rPr>
              <a:t>*树的介绍</a:t>
            </a:r>
            <a:endParaRPr lang="en-US" altLang="zh-CN"/>
          </a:p>
          <a:p>
            <a:r>
              <a:rPr lang="en-US" altLang="zh-CN"/>
              <a:t>B*</a:t>
            </a:r>
            <a:r>
              <a:rPr lang="zh-CN" altLang="en-US"/>
              <a:t>树是</a:t>
            </a:r>
            <a:r>
              <a:rPr lang="en-US" altLang="zh-CN"/>
              <a:t>B+</a:t>
            </a:r>
            <a:r>
              <a:rPr lang="zh-CN" altLang="en-US"/>
              <a:t>树的变体，在</a:t>
            </a:r>
            <a:r>
              <a:rPr lang="en-US" altLang="zh-CN"/>
              <a:t>B+</a:t>
            </a:r>
            <a:r>
              <a:rPr lang="zh-CN" altLang="en-US"/>
              <a:t>树的非根和非叶子结点再增加指向兄弟的指针。</a:t>
            </a:r>
            <a:endParaRPr lang="en-US" altLang="zh-CN"/>
          </a:p>
          <a:p>
            <a:endParaRPr lang="en-US" altLang="zh-CN" b="1">
              <a:ea typeface="宋体" charset="-122"/>
            </a:endParaRPr>
          </a:p>
          <a:p>
            <a:endParaRPr lang="en-US" altLang="zh-CN" b="1">
              <a:ea typeface="宋体" charset="-122"/>
            </a:endParaRPr>
          </a:p>
          <a:p>
            <a:endParaRPr lang="en-US" altLang="zh-CN" b="1">
              <a:ea typeface="宋体" charset="-122"/>
            </a:endParaRPr>
          </a:p>
          <a:p>
            <a:endParaRPr lang="en-US" altLang="zh-CN" b="1">
              <a:ea typeface="宋体" charset="-122"/>
            </a:endParaRPr>
          </a:p>
          <a:p>
            <a:endParaRPr lang="en-US" altLang="zh-CN">
              <a:ea typeface="宋体" charset="-122"/>
            </a:endParaRPr>
          </a:p>
        </p:txBody>
      </p:sp>
      <p:sp>
        <p:nvSpPr>
          <p:cNvPr id="3" name="TextBox 2"/>
          <p:cNvSpPr txBox="1"/>
          <p:nvPr/>
        </p:nvSpPr>
        <p:spPr>
          <a:xfrm>
            <a:off x="4914453" y="2376239"/>
            <a:ext cx="4536504" cy="2000548"/>
          </a:xfrm>
          <a:prstGeom prst="rect">
            <a:avLst/>
          </a:prstGeom>
          <a:solidFill>
            <a:schemeClr val="bg1">
              <a:lumMod val="95000"/>
            </a:schemeClr>
          </a:solidFill>
        </p:spPr>
        <p:txBody>
          <a:bodyPr wrap="square" rtlCol="0">
            <a:spAutoFit/>
          </a:bodyPr>
          <a:lstStyle/>
          <a:p>
            <a:r>
              <a:rPr lang="en-US" altLang="zh-CN" sz="1500" b="1">
                <a:solidFill>
                  <a:srgbClr val="0070C0"/>
                </a:solidFill>
              </a:rPr>
              <a:t>B*</a:t>
            </a:r>
            <a:r>
              <a:rPr lang="zh-CN" altLang="en-US" sz="1500" b="1">
                <a:solidFill>
                  <a:srgbClr val="0070C0"/>
                </a:solidFill>
              </a:rPr>
              <a:t>树的说明</a:t>
            </a:r>
            <a:r>
              <a:rPr lang="en-US" altLang="zh-CN" sz="1500" b="1">
                <a:solidFill>
                  <a:srgbClr val="0070C0"/>
                </a:solidFill>
              </a:rPr>
              <a:t>:</a:t>
            </a:r>
          </a:p>
          <a:p>
            <a:pPr marL="342900" indent="-342900">
              <a:buAutoNum type="arabicParenR"/>
            </a:pPr>
            <a:r>
              <a:rPr lang="en-US" altLang="zh-CN" sz="1600"/>
              <a:t>B*</a:t>
            </a:r>
            <a:r>
              <a:rPr lang="zh-CN" altLang="en-US" sz="1600"/>
              <a:t>树定义了非叶子结点关键字个数至少为</a:t>
            </a:r>
            <a:r>
              <a:rPr lang="en-US" altLang="zh-CN" sz="1600"/>
              <a:t>(2/3)*M</a:t>
            </a:r>
            <a:r>
              <a:rPr lang="zh-CN" altLang="en-US" sz="1600"/>
              <a:t>，即块的最低使用率为</a:t>
            </a:r>
            <a:r>
              <a:rPr lang="en-US" altLang="zh-CN" sz="1600"/>
              <a:t>2/3</a:t>
            </a:r>
            <a:r>
              <a:rPr lang="zh-CN" altLang="en-US" sz="1600"/>
              <a:t>，而</a:t>
            </a:r>
            <a:r>
              <a:rPr lang="en-US" altLang="zh-CN" sz="1600"/>
              <a:t>B+</a:t>
            </a:r>
            <a:r>
              <a:rPr lang="zh-CN" altLang="en-US" sz="1600"/>
              <a:t>树的块的最低使用率为</a:t>
            </a:r>
            <a:r>
              <a:rPr lang="en-US" altLang="zh-CN" sz="1600"/>
              <a:t>B+</a:t>
            </a:r>
            <a:r>
              <a:rPr lang="zh-CN" altLang="en-US" sz="1600"/>
              <a:t>树的</a:t>
            </a:r>
            <a:r>
              <a:rPr lang="en-US" altLang="zh-CN" sz="1600"/>
              <a:t>1/2</a:t>
            </a:r>
            <a:r>
              <a:rPr lang="zh-CN" altLang="en-US" sz="1600"/>
              <a:t>。</a:t>
            </a:r>
            <a:endParaRPr lang="en-US" altLang="zh-CN" sz="1600"/>
          </a:p>
          <a:p>
            <a:pPr marL="342900" indent="-342900">
              <a:buAutoNum type="arabicParenR"/>
            </a:pPr>
            <a:endParaRPr lang="en-US" altLang="zh-CN" sz="1600"/>
          </a:p>
          <a:p>
            <a:pPr marL="342900" indent="-342900">
              <a:buAutoNum type="arabicParenR"/>
            </a:pPr>
            <a:r>
              <a:rPr lang="zh-CN" altLang="en-US" sz="1600"/>
              <a:t>从第</a:t>
            </a:r>
            <a:r>
              <a:rPr lang="en-US" altLang="zh-CN" sz="1600"/>
              <a:t>1</a:t>
            </a:r>
            <a:r>
              <a:rPr lang="zh-CN" altLang="en-US" sz="1600"/>
              <a:t>个特点我们可以看出，</a:t>
            </a:r>
            <a:r>
              <a:rPr lang="en-US" altLang="zh-CN" sz="1600"/>
              <a:t>B*</a:t>
            </a:r>
            <a:r>
              <a:rPr lang="zh-CN" altLang="en-US" sz="1600"/>
              <a:t>树分配新结点的概率比</a:t>
            </a:r>
            <a:r>
              <a:rPr lang="en-US" altLang="zh-CN" sz="1600"/>
              <a:t>B+</a:t>
            </a:r>
            <a:r>
              <a:rPr lang="zh-CN" altLang="en-US" sz="1600"/>
              <a:t>树要低，空间使用率更高</a:t>
            </a:r>
            <a:endParaRPr lang="en-US" altLang="zh-CN" sz="1600"/>
          </a:p>
          <a:p>
            <a:pPr marL="342900" indent="-342900">
              <a:buAutoNum type="arabicParenR"/>
            </a:pPr>
            <a:endParaRPr lang="zh-CN" altLang="en-US" sz="1300"/>
          </a:p>
        </p:txBody>
      </p:sp>
      <p:pic>
        <p:nvPicPr>
          <p:cNvPr id="6246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3933" y="2376239"/>
            <a:ext cx="4658270" cy="2810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62834836"/>
      </p:ext>
    </p:extLst>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21965" y="1152103"/>
            <a:ext cx="8496944" cy="3939540"/>
          </a:xfrm>
          <a:prstGeom prst="rect">
            <a:avLst/>
          </a:prstGeom>
          <a:solidFill>
            <a:schemeClr val="bg1">
              <a:lumMod val="95000"/>
            </a:schemeClr>
          </a:solidFill>
        </p:spPr>
        <p:txBody>
          <a:bodyPr wrap="square" rtlCol="0">
            <a:spAutoFit/>
          </a:bodyPr>
          <a:lstStyle/>
          <a:p>
            <a:endParaRPr lang="en-US" altLang="zh-CN"/>
          </a:p>
          <a:p>
            <a:endParaRPr lang="en-US" altLang="zh-CN"/>
          </a:p>
          <a:p>
            <a:endParaRPr lang="en-US" altLang="zh-CN"/>
          </a:p>
          <a:p>
            <a:endParaRPr lang="en-US" altLang="zh-CN"/>
          </a:p>
          <a:p>
            <a:endParaRPr lang="en-US" altLang="zh-CN"/>
          </a:p>
          <a:p>
            <a:endParaRPr lang="en-US" altLang="zh-CN"/>
          </a:p>
          <a:p>
            <a:endParaRPr lang="en-US" altLang="zh-CN"/>
          </a:p>
          <a:p>
            <a:endParaRPr lang="en-US" altLang="zh-CN"/>
          </a:p>
          <a:p>
            <a:endParaRPr lang="en-US" altLang="zh-CN"/>
          </a:p>
          <a:p>
            <a:endParaRPr lang="en-US" altLang="zh-CN"/>
          </a:p>
          <a:p>
            <a:r>
              <a:rPr lang="zh-CN" altLang="en-US" sz="2800" b="1"/>
              <a:t>数据结构和算法</a:t>
            </a:r>
            <a:endParaRPr lang="en-US" altLang="zh-CN" sz="2800" b="1"/>
          </a:p>
          <a:p>
            <a:r>
              <a:rPr lang="en-US" altLang="zh-CN" sz="2400" b="1">
                <a:solidFill>
                  <a:schemeClr val="bg1">
                    <a:lumMod val="65000"/>
                  </a:schemeClr>
                </a:solidFill>
              </a:rPr>
              <a:t>--</a:t>
            </a:r>
            <a:r>
              <a:rPr lang="zh-CN" altLang="en-US" sz="2400" b="1">
                <a:solidFill>
                  <a:schemeClr val="bg1">
                    <a:lumMod val="65000"/>
                  </a:schemeClr>
                </a:solidFill>
              </a:rPr>
              <a:t>图</a:t>
            </a:r>
            <a:endParaRPr lang="en-US" altLang="zh-CN" sz="2400" b="1">
              <a:solidFill>
                <a:schemeClr val="bg1">
                  <a:lumMod val="65000"/>
                </a:schemeClr>
              </a:solidFill>
            </a:endParaRPr>
          </a:p>
          <a:p>
            <a:endParaRPr lang="zh-CN" altLang="en-US"/>
          </a:p>
        </p:txBody>
      </p:sp>
    </p:spTree>
    <p:extLst>
      <p:ext uri="{BB962C8B-B14F-4D97-AF65-F5344CB8AC3E}">
        <p14:creationId xmlns:p14="http://schemas.microsoft.com/office/powerpoint/2010/main" val="1475010662"/>
      </p:ext>
    </p:extLst>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图基本介绍</a:t>
            </a:r>
            <a:endParaRPr lang="en-US" altLang="zh-CN" sz="2200" b="1"/>
          </a:p>
        </p:txBody>
      </p:sp>
      <p:sp>
        <p:nvSpPr>
          <p:cNvPr id="2" name="TextBox 1"/>
          <p:cNvSpPr txBox="1"/>
          <p:nvPr/>
        </p:nvSpPr>
        <p:spPr>
          <a:xfrm>
            <a:off x="665981" y="1224111"/>
            <a:ext cx="8424936" cy="3816429"/>
          </a:xfrm>
          <a:prstGeom prst="rect">
            <a:avLst/>
          </a:prstGeom>
          <a:noFill/>
        </p:spPr>
        <p:txBody>
          <a:bodyPr wrap="square" rtlCol="0">
            <a:spAutoFit/>
          </a:bodyPr>
          <a:lstStyle/>
          <a:p>
            <a:endParaRPr lang="en-US" altLang="zh-CN" sz="2000" b="1">
              <a:solidFill>
                <a:srgbClr val="0070C0"/>
              </a:solidFill>
              <a:ea typeface="宋体" charset="-122"/>
            </a:endParaRPr>
          </a:p>
          <a:p>
            <a:r>
              <a:rPr lang="zh-CN" altLang="en-US" sz="2000" b="1">
                <a:solidFill>
                  <a:srgbClr val="0070C0"/>
                </a:solidFill>
                <a:ea typeface="宋体" charset="-122"/>
              </a:rPr>
              <a:t>为什么要有图</a:t>
            </a:r>
            <a:endParaRPr lang="en-US" altLang="zh-CN" sz="2000" b="1">
              <a:solidFill>
                <a:srgbClr val="0070C0"/>
              </a:solidFill>
              <a:ea typeface="宋体" charset="-122"/>
            </a:endParaRPr>
          </a:p>
          <a:p>
            <a:endParaRPr lang="en-US" altLang="zh-CN" sz="2000" b="1">
              <a:solidFill>
                <a:srgbClr val="0070C0"/>
              </a:solidFill>
              <a:ea typeface="宋体" charset="-122"/>
            </a:endParaRPr>
          </a:p>
          <a:p>
            <a:pPr marL="342900" indent="-342900">
              <a:buAutoNum type="arabicParenR"/>
            </a:pPr>
            <a:r>
              <a:rPr lang="zh-CN" altLang="en-US">
                <a:latin typeface="Arial" pitchFamily="34" charset="0"/>
                <a:cs typeface="Arial" pitchFamily="34" charset="0"/>
              </a:rPr>
              <a:t>前面我们学了</a:t>
            </a:r>
            <a:r>
              <a:rPr lang="zh-CN" altLang="en-US"/>
              <a:t>线性表和树</a:t>
            </a:r>
            <a:endParaRPr lang="en-US" altLang="zh-CN"/>
          </a:p>
          <a:p>
            <a:pPr marL="342900" indent="-342900">
              <a:buAutoNum type="arabicParenR"/>
            </a:pPr>
            <a:r>
              <a:rPr lang="zh-CN" altLang="en-US"/>
              <a:t>线性表局限于一个直接前驱和一个直接后继的关系</a:t>
            </a:r>
            <a:endParaRPr lang="en-US" altLang="zh-CN"/>
          </a:p>
          <a:p>
            <a:pPr marL="342900" indent="-342900">
              <a:buAutoNum type="arabicParenR"/>
            </a:pPr>
            <a:r>
              <a:rPr lang="zh-CN" altLang="en-US"/>
              <a:t>树也只能有一个直接前驱也就是父节点</a:t>
            </a:r>
            <a:endParaRPr lang="en-US" altLang="zh-CN"/>
          </a:p>
          <a:p>
            <a:pPr marL="342900" indent="-342900">
              <a:buAutoNum type="arabicParenR"/>
            </a:pPr>
            <a:r>
              <a:rPr lang="zh-CN" altLang="en-US"/>
              <a:t>当我们需要表示多对多的关系时， 这里我们就用到了图</a:t>
            </a:r>
            <a:endParaRPr lang="en-US" altLang="zh-CN"/>
          </a:p>
          <a:p>
            <a:pPr marL="342900" indent="-342900">
              <a:buAutoNum type="arabicParenR"/>
            </a:pPr>
            <a:endParaRPr lang="en-US" altLang="zh-CN">
              <a:ea typeface="宋体" charset="-122"/>
            </a:endParaRPr>
          </a:p>
          <a:p>
            <a:br>
              <a:rPr lang="en-US" altLang="zh-CN">
                <a:ea typeface="宋体" charset="-122"/>
              </a:rPr>
            </a:br>
            <a:br>
              <a:rPr lang="en-US" altLang="zh-CN">
                <a:ea typeface="宋体" charset="-122"/>
              </a:rPr>
            </a:br>
            <a:br>
              <a:rPr lang="en-US" altLang="zh-CN">
                <a:ea typeface="宋体" charset="-122"/>
              </a:rPr>
            </a:br>
            <a:endParaRPr lang="en-US" altLang="zh-CN">
              <a:ea typeface="宋体" charset="-122"/>
            </a:endParaRPr>
          </a:p>
          <a:p>
            <a:endParaRPr lang="en-US" altLang="zh-CN" sz="2000" b="1">
              <a:solidFill>
                <a:srgbClr val="0070C0"/>
              </a:solidFill>
              <a:ea typeface="宋体" charset="-122"/>
            </a:endParaRPr>
          </a:p>
        </p:txBody>
      </p:sp>
    </p:spTree>
    <p:extLst>
      <p:ext uri="{BB962C8B-B14F-4D97-AF65-F5344CB8AC3E}">
        <p14:creationId xmlns:p14="http://schemas.microsoft.com/office/powerpoint/2010/main" val="3277356116"/>
      </p:ext>
    </p:extLst>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图基本介绍</a:t>
            </a:r>
            <a:endParaRPr lang="en-US" altLang="zh-CN" sz="2200" b="1"/>
          </a:p>
        </p:txBody>
      </p:sp>
      <p:sp>
        <p:nvSpPr>
          <p:cNvPr id="2" name="TextBox 1"/>
          <p:cNvSpPr txBox="1"/>
          <p:nvPr/>
        </p:nvSpPr>
        <p:spPr>
          <a:xfrm>
            <a:off x="665981" y="1224111"/>
            <a:ext cx="8424936" cy="3200876"/>
          </a:xfrm>
          <a:prstGeom prst="rect">
            <a:avLst/>
          </a:prstGeom>
          <a:noFill/>
        </p:spPr>
        <p:txBody>
          <a:bodyPr wrap="square" rtlCol="0">
            <a:spAutoFit/>
          </a:bodyPr>
          <a:lstStyle/>
          <a:p>
            <a:r>
              <a:rPr lang="zh-CN" altLang="en-US" sz="2000" b="1">
                <a:solidFill>
                  <a:srgbClr val="0070C0"/>
                </a:solidFill>
                <a:ea typeface="宋体" charset="-122"/>
              </a:rPr>
              <a:t>图的举例说明</a:t>
            </a:r>
            <a:endParaRPr lang="en-US" altLang="zh-CN" sz="2000" b="1">
              <a:solidFill>
                <a:srgbClr val="0070C0"/>
              </a:solidFill>
              <a:ea typeface="宋体" charset="-122"/>
            </a:endParaRPr>
          </a:p>
          <a:p>
            <a:endParaRPr lang="en-US" altLang="zh-CN"/>
          </a:p>
          <a:p>
            <a:r>
              <a:rPr lang="zh-CN" altLang="en-US"/>
              <a:t>图是一种数据结构，其中结点可以具有零个或多个相邻元素。两个结点之间的连接称为边。 结点也可以称为顶点。如图：</a:t>
            </a:r>
            <a:endParaRPr lang="en-US" altLang="zh-CN" b="1">
              <a:solidFill>
                <a:srgbClr val="0070C0"/>
              </a:solidFill>
              <a:ea typeface="宋体" charset="-122"/>
            </a:endParaRPr>
          </a:p>
          <a:p>
            <a:br>
              <a:rPr lang="en-US" altLang="zh-CN">
                <a:ea typeface="宋体" charset="-122"/>
              </a:rPr>
            </a:br>
            <a:br>
              <a:rPr lang="en-US" altLang="zh-CN">
                <a:ea typeface="宋体" charset="-122"/>
              </a:rPr>
            </a:br>
            <a:br>
              <a:rPr lang="en-US" altLang="zh-CN">
                <a:ea typeface="宋体" charset="-122"/>
              </a:rPr>
            </a:br>
            <a:br>
              <a:rPr lang="en-US" altLang="zh-CN">
                <a:ea typeface="宋体" charset="-122"/>
              </a:rPr>
            </a:br>
            <a:br>
              <a:rPr lang="en-US" altLang="zh-CN">
                <a:ea typeface="宋体" charset="-122"/>
              </a:rPr>
            </a:br>
            <a:endParaRPr lang="en-US" altLang="zh-CN">
              <a:ea typeface="宋体" charset="-122"/>
            </a:endParaRPr>
          </a:p>
          <a:p>
            <a:endParaRPr lang="en-US" altLang="zh-CN" sz="2000" b="1">
              <a:solidFill>
                <a:srgbClr val="0070C0"/>
              </a:solidFill>
              <a:ea typeface="宋体" charset="-122"/>
            </a:endParaRPr>
          </a:p>
        </p:txBody>
      </p:sp>
      <p:sp>
        <p:nvSpPr>
          <p:cNvPr id="4" name="椭圆 3"/>
          <p:cNvSpPr/>
          <p:nvPr/>
        </p:nvSpPr>
        <p:spPr>
          <a:xfrm>
            <a:off x="1790650" y="2736279"/>
            <a:ext cx="5715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zh-CN" sz="1100"/>
              <a:t>B</a:t>
            </a:r>
            <a:endParaRPr lang="zh-CN" altLang="en-US" sz="1100"/>
          </a:p>
        </p:txBody>
      </p:sp>
      <p:sp>
        <p:nvSpPr>
          <p:cNvPr id="5" name="椭圆 4"/>
          <p:cNvSpPr/>
          <p:nvPr/>
        </p:nvSpPr>
        <p:spPr>
          <a:xfrm>
            <a:off x="866725" y="3545904"/>
            <a:ext cx="5715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zh-CN" sz="1100"/>
              <a:t>A</a:t>
            </a:r>
            <a:endParaRPr lang="zh-CN" altLang="en-US" sz="1100"/>
          </a:p>
        </p:txBody>
      </p:sp>
      <p:sp>
        <p:nvSpPr>
          <p:cNvPr id="6" name="椭圆 5"/>
          <p:cNvSpPr/>
          <p:nvPr/>
        </p:nvSpPr>
        <p:spPr>
          <a:xfrm>
            <a:off x="1647775" y="4450779"/>
            <a:ext cx="5715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zh-CN" sz="1100"/>
              <a:t>D</a:t>
            </a:r>
            <a:endParaRPr lang="zh-CN" altLang="en-US" sz="1100"/>
          </a:p>
        </p:txBody>
      </p:sp>
      <p:sp>
        <p:nvSpPr>
          <p:cNvPr id="8" name="椭圆 7"/>
          <p:cNvSpPr/>
          <p:nvPr/>
        </p:nvSpPr>
        <p:spPr>
          <a:xfrm>
            <a:off x="2971750" y="4003104"/>
            <a:ext cx="5715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zh-CN" sz="1100"/>
              <a:t>E</a:t>
            </a:r>
            <a:endParaRPr lang="zh-CN" altLang="en-US" sz="1100"/>
          </a:p>
        </p:txBody>
      </p:sp>
      <p:sp>
        <p:nvSpPr>
          <p:cNvPr id="9" name="椭圆 8"/>
          <p:cNvSpPr/>
          <p:nvPr/>
        </p:nvSpPr>
        <p:spPr>
          <a:xfrm>
            <a:off x="3190825" y="2964879"/>
            <a:ext cx="5715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zh-CN" sz="1100"/>
              <a:t>C</a:t>
            </a:r>
            <a:endParaRPr lang="zh-CN" altLang="en-US" sz="1100"/>
          </a:p>
        </p:txBody>
      </p:sp>
      <p:cxnSp>
        <p:nvCxnSpPr>
          <p:cNvPr id="10" name="直接连接符 9"/>
          <p:cNvCxnSpPr>
            <a:stCxn id="5" idx="5"/>
            <a:endCxn id="6" idx="1"/>
          </p:cNvCxnSpPr>
          <p:nvPr/>
        </p:nvCxnSpPr>
        <p:spPr>
          <a:xfrm>
            <a:off x="1354531" y="4001189"/>
            <a:ext cx="376938" cy="527705"/>
          </a:xfrm>
          <a:prstGeom prst="line">
            <a:avLst/>
          </a:prstGeom>
        </p:spPr>
        <p:style>
          <a:lnRef idx="3">
            <a:schemeClr val="accent3"/>
          </a:lnRef>
          <a:fillRef idx="0">
            <a:schemeClr val="accent3"/>
          </a:fillRef>
          <a:effectRef idx="2">
            <a:schemeClr val="accent3"/>
          </a:effectRef>
          <a:fontRef idx="minor">
            <a:schemeClr val="tx1"/>
          </a:fontRef>
        </p:style>
      </p:cxnSp>
      <p:cxnSp>
        <p:nvCxnSpPr>
          <p:cNvPr id="11" name="直接连接符 10"/>
          <p:cNvCxnSpPr>
            <a:stCxn id="5" idx="7"/>
            <a:endCxn id="4" idx="3"/>
          </p:cNvCxnSpPr>
          <p:nvPr/>
        </p:nvCxnSpPr>
        <p:spPr>
          <a:xfrm flipV="1">
            <a:off x="1354531" y="3191564"/>
            <a:ext cx="519813" cy="432455"/>
          </a:xfrm>
          <a:prstGeom prst="line">
            <a:avLst/>
          </a:prstGeom>
        </p:spPr>
        <p:style>
          <a:lnRef idx="3">
            <a:schemeClr val="accent3"/>
          </a:lnRef>
          <a:fillRef idx="0">
            <a:schemeClr val="accent3"/>
          </a:fillRef>
          <a:effectRef idx="2">
            <a:schemeClr val="accent3"/>
          </a:effectRef>
          <a:fontRef idx="minor">
            <a:schemeClr val="tx1"/>
          </a:fontRef>
        </p:style>
      </p:cxnSp>
      <p:cxnSp>
        <p:nvCxnSpPr>
          <p:cNvPr id="12" name="直接连接符 11"/>
          <p:cNvCxnSpPr>
            <a:stCxn id="4" idx="6"/>
            <a:endCxn id="9" idx="2"/>
          </p:cNvCxnSpPr>
          <p:nvPr/>
        </p:nvCxnSpPr>
        <p:spPr>
          <a:xfrm>
            <a:off x="2362150" y="3002979"/>
            <a:ext cx="828675" cy="228600"/>
          </a:xfrm>
          <a:prstGeom prst="line">
            <a:avLst/>
          </a:prstGeom>
        </p:spPr>
        <p:style>
          <a:lnRef idx="3">
            <a:schemeClr val="accent3"/>
          </a:lnRef>
          <a:fillRef idx="0">
            <a:schemeClr val="accent3"/>
          </a:fillRef>
          <a:effectRef idx="2">
            <a:schemeClr val="accent3"/>
          </a:effectRef>
          <a:fontRef idx="minor">
            <a:schemeClr val="tx1"/>
          </a:fontRef>
        </p:style>
      </p:cxnSp>
      <p:cxnSp>
        <p:nvCxnSpPr>
          <p:cNvPr id="13" name="直接连接符 12"/>
          <p:cNvCxnSpPr>
            <a:stCxn id="4" idx="4"/>
            <a:endCxn id="6" idx="0"/>
          </p:cNvCxnSpPr>
          <p:nvPr/>
        </p:nvCxnSpPr>
        <p:spPr>
          <a:xfrm flipH="1">
            <a:off x="1933525" y="3269679"/>
            <a:ext cx="142875" cy="1181100"/>
          </a:xfrm>
          <a:prstGeom prst="line">
            <a:avLst/>
          </a:prstGeom>
        </p:spPr>
        <p:style>
          <a:lnRef idx="3">
            <a:schemeClr val="accent3"/>
          </a:lnRef>
          <a:fillRef idx="0">
            <a:schemeClr val="accent3"/>
          </a:fillRef>
          <a:effectRef idx="2">
            <a:schemeClr val="accent3"/>
          </a:effectRef>
          <a:fontRef idx="minor">
            <a:schemeClr val="tx1"/>
          </a:fontRef>
        </p:style>
      </p:cxnSp>
      <p:cxnSp>
        <p:nvCxnSpPr>
          <p:cNvPr id="14" name="直接连接符 13"/>
          <p:cNvCxnSpPr>
            <a:stCxn id="6" idx="7"/>
            <a:endCxn id="8" idx="2"/>
          </p:cNvCxnSpPr>
          <p:nvPr/>
        </p:nvCxnSpPr>
        <p:spPr>
          <a:xfrm flipV="1">
            <a:off x="2135581" y="4269804"/>
            <a:ext cx="836169" cy="259090"/>
          </a:xfrm>
          <a:prstGeom prst="line">
            <a:avLst/>
          </a:prstGeom>
        </p:spPr>
        <p:style>
          <a:lnRef idx="3">
            <a:schemeClr val="accent3"/>
          </a:lnRef>
          <a:fillRef idx="0">
            <a:schemeClr val="accent3"/>
          </a:fillRef>
          <a:effectRef idx="2">
            <a:schemeClr val="accent3"/>
          </a:effectRef>
          <a:fontRef idx="minor">
            <a:schemeClr val="tx1"/>
          </a:fontRef>
        </p:style>
      </p:cxnSp>
      <p:pic>
        <p:nvPicPr>
          <p:cNvPr id="5120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89351" y="2546668"/>
            <a:ext cx="3793989" cy="26271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3" name="对象 2"/>
          <p:cNvGraphicFramePr>
            <a:graphicFrameLocks noChangeAspect="1"/>
          </p:cNvGraphicFramePr>
          <p:nvPr>
            <p:extLst>
              <p:ext uri="{D42A27DB-BD31-4B8C-83A1-F6EECF244321}">
                <p14:modId xmlns:p14="http://schemas.microsoft.com/office/powerpoint/2010/main" val="2779482808"/>
              </p:ext>
            </p:extLst>
          </p:nvPr>
        </p:nvGraphicFramePr>
        <p:xfrm>
          <a:off x="8298829" y="4688931"/>
          <a:ext cx="537468" cy="463049"/>
        </p:xfrm>
        <a:graphic>
          <a:graphicData uri="http://schemas.openxmlformats.org/presentationml/2006/ole">
            <mc:AlternateContent xmlns:mc="http://schemas.openxmlformats.org/markup-compatibility/2006">
              <mc:Choice xmlns:v="urn:schemas-microsoft-com:vml" Requires="v">
                <p:oleObj spid="_x0000_s151592" name="包装程序外壳对象" showAsIcon="1" r:id="rId5" imgW="826200" imgH="711360" progId="Package">
                  <p:embed/>
                </p:oleObj>
              </mc:Choice>
              <mc:Fallback>
                <p:oleObj name="包装程序外壳对象" showAsIcon="1" r:id="rId5" imgW="826200" imgH="711360" progId="Package">
                  <p:embed/>
                  <p:pic>
                    <p:nvPicPr>
                      <p:cNvPr id="0" name=""/>
                      <p:cNvPicPr/>
                      <p:nvPr/>
                    </p:nvPicPr>
                    <p:blipFill>
                      <a:blip r:embed="rId6"/>
                      <a:stretch>
                        <a:fillRect/>
                      </a:stretch>
                    </p:blipFill>
                    <p:spPr>
                      <a:xfrm>
                        <a:off x="8298829" y="4688931"/>
                        <a:ext cx="537468" cy="463049"/>
                      </a:xfrm>
                      <a:prstGeom prst="rect">
                        <a:avLst/>
                      </a:prstGeom>
                    </p:spPr>
                  </p:pic>
                </p:oleObj>
              </mc:Fallback>
            </mc:AlternateContent>
          </a:graphicData>
        </a:graphic>
      </p:graphicFrame>
    </p:spTree>
    <p:extLst>
      <p:ext uri="{BB962C8B-B14F-4D97-AF65-F5344CB8AC3E}">
        <p14:creationId xmlns:p14="http://schemas.microsoft.com/office/powerpoint/2010/main" val="19960469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21965" y="1152103"/>
            <a:ext cx="8496944" cy="3939540"/>
          </a:xfrm>
          <a:prstGeom prst="rect">
            <a:avLst/>
          </a:prstGeom>
          <a:solidFill>
            <a:schemeClr val="bg1">
              <a:lumMod val="95000"/>
            </a:schemeClr>
          </a:solidFill>
        </p:spPr>
        <p:txBody>
          <a:bodyPr wrap="square" rtlCol="0">
            <a:spAutoFit/>
          </a:bodyPr>
          <a:lstStyle/>
          <a:p>
            <a:endParaRPr lang="en-US" altLang="zh-CN"/>
          </a:p>
          <a:p>
            <a:endParaRPr lang="en-US" altLang="zh-CN"/>
          </a:p>
          <a:p>
            <a:endParaRPr lang="en-US" altLang="zh-CN"/>
          </a:p>
          <a:p>
            <a:endParaRPr lang="en-US" altLang="zh-CN"/>
          </a:p>
          <a:p>
            <a:endParaRPr lang="en-US" altLang="zh-CN"/>
          </a:p>
          <a:p>
            <a:endParaRPr lang="en-US" altLang="zh-CN"/>
          </a:p>
          <a:p>
            <a:endParaRPr lang="en-US" altLang="zh-CN"/>
          </a:p>
          <a:p>
            <a:endParaRPr lang="en-US" altLang="zh-CN"/>
          </a:p>
          <a:p>
            <a:endParaRPr lang="en-US" altLang="zh-CN"/>
          </a:p>
          <a:p>
            <a:endParaRPr lang="en-US" altLang="zh-CN"/>
          </a:p>
          <a:p>
            <a:r>
              <a:rPr lang="zh-CN" altLang="en-US" sz="2800" b="1"/>
              <a:t>数据结构和算法</a:t>
            </a:r>
            <a:endParaRPr lang="en-US" altLang="zh-CN" sz="2800" b="1"/>
          </a:p>
          <a:p>
            <a:r>
              <a:rPr lang="en-US" altLang="zh-CN" sz="2400" b="1">
                <a:solidFill>
                  <a:schemeClr val="bg1">
                    <a:lumMod val="65000"/>
                  </a:schemeClr>
                </a:solidFill>
              </a:rPr>
              <a:t>--</a:t>
            </a:r>
            <a:r>
              <a:rPr lang="zh-CN" altLang="en-US" sz="2400" b="1">
                <a:solidFill>
                  <a:schemeClr val="bg1">
                    <a:lumMod val="65000"/>
                  </a:schemeClr>
                </a:solidFill>
              </a:rPr>
              <a:t>内容介绍和授课方式</a:t>
            </a:r>
            <a:endParaRPr lang="en-US" altLang="zh-CN" sz="2400" b="1">
              <a:solidFill>
                <a:schemeClr val="bg1">
                  <a:lumMod val="65000"/>
                </a:schemeClr>
              </a:solidFill>
            </a:endParaRPr>
          </a:p>
          <a:p>
            <a:endParaRPr lang="zh-CN" altLang="en-US"/>
          </a:p>
        </p:txBody>
      </p:sp>
    </p:spTree>
    <p:extLst>
      <p:ext uri="{BB962C8B-B14F-4D97-AF65-F5344CB8AC3E}">
        <p14:creationId xmlns:p14="http://schemas.microsoft.com/office/powerpoint/2010/main" val="243484093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稀疏数组</a:t>
            </a:r>
            <a:endParaRPr lang="en-US" altLang="zh-CN" sz="2200" b="1"/>
          </a:p>
        </p:txBody>
      </p:sp>
      <p:sp>
        <p:nvSpPr>
          <p:cNvPr id="2" name="TextBox 1"/>
          <p:cNvSpPr txBox="1"/>
          <p:nvPr/>
        </p:nvSpPr>
        <p:spPr>
          <a:xfrm>
            <a:off x="665981" y="1368127"/>
            <a:ext cx="8640960" cy="4001095"/>
          </a:xfrm>
          <a:prstGeom prst="rect">
            <a:avLst/>
          </a:prstGeom>
          <a:noFill/>
        </p:spPr>
        <p:txBody>
          <a:bodyPr wrap="square" rtlCol="0">
            <a:spAutoFit/>
          </a:bodyPr>
          <a:lstStyle/>
          <a:p>
            <a:r>
              <a:rPr lang="zh-CN" altLang="en-US" sz="2000" b="1">
                <a:solidFill>
                  <a:srgbClr val="0070C0"/>
                </a:solidFill>
              </a:rPr>
              <a:t>基本介绍</a:t>
            </a:r>
            <a:endParaRPr lang="en-US" altLang="zh-CN" sz="2000"/>
          </a:p>
          <a:p>
            <a:pPr marL="285750" indent="-285750">
              <a:buFont typeface="Wingdings" pitchFamily="2" charset="2"/>
              <a:buChar char="Ø"/>
            </a:pPr>
            <a:r>
              <a:rPr lang="zh-CN" altLang="en-US"/>
              <a:t>稀疏数组举例说明</a:t>
            </a:r>
            <a:endParaRPr lang="en-US" altLang="zh-CN"/>
          </a:p>
          <a:p>
            <a:endParaRPr lang="en-US" altLang="zh-CN"/>
          </a:p>
          <a:p>
            <a:endParaRPr lang="en-US" altLang="zh-CN"/>
          </a:p>
          <a:p>
            <a:endParaRPr lang="en-US" altLang="zh-CN"/>
          </a:p>
          <a:p>
            <a:endParaRPr lang="en-US" altLang="zh-CN"/>
          </a:p>
          <a:p>
            <a:endParaRPr lang="en-US" altLang="zh-CN"/>
          </a:p>
          <a:p>
            <a:endParaRPr lang="en-US" altLang="zh-CN"/>
          </a:p>
          <a:p>
            <a:endParaRPr lang="en-US" altLang="zh-CN"/>
          </a:p>
          <a:p>
            <a:endParaRPr lang="en-US" altLang="zh-CN"/>
          </a:p>
          <a:p>
            <a:endParaRPr lang="en-US" altLang="zh-CN"/>
          </a:p>
          <a:p>
            <a:endParaRPr lang="en-US" altLang="zh-CN"/>
          </a:p>
          <a:p>
            <a:endParaRPr lang="en-US" altLang="zh-CN"/>
          </a:p>
          <a:p>
            <a:endParaRPr lang="en-US" altLang="zh-CN"/>
          </a:p>
        </p:txBody>
      </p:sp>
      <p:graphicFrame>
        <p:nvGraphicFramePr>
          <p:cNvPr id="4" name="对象 3"/>
          <p:cNvGraphicFramePr>
            <a:graphicFrameLocks noChangeAspect="1"/>
          </p:cNvGraphicFramePr>
          <p:nvPr>
            <p:extLst>
              <p:ext uri="{D42A27DB-BD31-4B8C-83A1-F6EECF244321}">
                <p14:modId xmlns:p14="http://schemas.microsoft.com/office/powerpoint/2010/main" val="562776817"/>
              </p:ext>
            </p:extLst>
          </p:nvPr>
        </p:nvGraphicFramePr>
        <p:xfrm>
          <a:off x="755326" y="2304232"/>
          <a:ext cx="3871095" cy="2978720"/>
        </p:xfrm>
        <a:graphic>
          <a:graphicData uri="http://schemas.openxmlformats.org/presentationml/2006/ole">
            <mc:AlternateContent xmlns:mc="http://schemas.openxmlformats.org/markup-compatibility/2006">
              <mc:Choice xmlns:v="urn:schemas-microsoft-com:vml" Requires="v">
                <p:oleObj spid="_x0000_s154720" name="公式" r:id="rId4" imgW="2451100" imgH="1371600" progId="Equation.3">
                  <p:embed/>
                </p:oleObj>
              </mc:Choice>
              <mc:Fallback>
                <p:oleObj name="公式" r:id="rId4" imgW="2451100" imgH="1371600" progId="Equation.3">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5326" y="2304232"/>
                        <a:ext cx="3871095" cy="2978720"/>
                      </a:xfrm>
                      <a:prstGeom prst="rect">
                        <a:avLst/>
                      </a:prstGeom>
                      <a:noFill/>
                      <a:ln>
                        <a:noFill/>
                      </a:ln>
                      <a:effectLst/>
                    </p:spPr>
                  </p:pic>
                </p:oleObj>
              </mc:Fallback>
            </mc:AlternateContent>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val="3037175334"/>
              </p:ext>
            </p:extLst>
          </p:nvPr>
        </p:nvGraphicFramePr>
        <p:xfrm>
          <a:off x="7482028" y="5040535"/>
          <a:ext cx="559597" cy="482114"/>
        </p:xfrm>
        <a:graphic>
          <a:graphicData uri="http://schemas.openxmlformats.org/presentationml/2006/ole">
            <mc:AlternateContent xmlns:mc="http://schemas.openxmlformats.org/markup-compatibility/2006">
              <mc:Choice xmlns:v="urn:schemas-microsoft-com:vml" Requires="v">
                <p:oleObj spid="_x0000_s154721" name="包装程序外壳对象" showAsIcon="1" r:id="rId6" imgW="826200" imgH="711360" progId="Package">
                  <p:embed/>
                </p:oleObj>
              </mc:Choice>
              <mc:Fallback>
                <p:oleObj name="包装程序外壳对象" showAsIcon="1" r:id="rId6" imgW="826200" imgH="711360" progId="Package">
                  <p:embed/>
                  <p:pic>
                    <p:nvPicPr>
                      <p:cNvPr id="0" name=""/>
                      <p:cNvPicPr/>
                      <p:nvPr/>
                    </p:nvPicPr>
                    <p:blipFill>
                      <a:blip r:embed="rId7"/>
                      <a:stretch>
                        <a:fillRect/>
                      </a:stretch>
                    </p:blipFill>
                    <p:spPr>
                      <a:xfrm>
                        <a:off x="7482028" y="5040535"/>
                        <a:ext cx="559597" cy="482114"/>
                      </a:xfrm>
                      <a:prstGeom prst="rect">
                        <a:avLst/>
                      </a:prstGeom>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3938776690"/>
              </p:ext>
            </p:extLst>
          </p:nvPr>
        </p:nvGraphicFramePr>
        <p:xfrm>
          <a:off x="8105540" y="5040535"/>
          <a:ext cx="524482" cy="451861"/>
        </p:xfrm>
        <a:graphic>
          <a:graphicData uri="http://schemas.openxmlformats.org/presentationml/2006/ole">
            <mc:AlternateContent xmlns:mc="http://schemas.openxmlformats.org/markup-compatibility/2006">
              <mc:Choice xmlns:v="urn:schemas-microsoft-com:vml" Requires="v">
                <p:oleObj spid="_x0000_s154722" name="包装程序外壳对象" showAsIcon="1" r:id="rId8" imgW="826200" imgH="711360" progId="Package">
                  <p:embed/>
                </p:oleObj>
              </mc:Choice>
              <mc:Fallback>
                <p:oleObj name="包装程序外壳对象" showAsIcon="1" r:id="rId8" imgW="826200" imgH="711360" progId="Package">
                  <p:embed/>
                  <p:pic>
                    <p:nvPicPr>
                      <p:cNvPr id="0" name=""/>
                      <p:cNvPicPr/>
                      <p:nvPr/>
                    </p:nvPicPr>
                    <p:blipFill>
                      <a:blip r:embed="rId9"/>
                      <a:stretch>
                        <a:fillRect/>
                      </a:stretch>
                    </p:blipFill>
                    <p:spPr>
                      <a:xfrm>
                        <a:off x="8105540" y="5040535"/>
                        <a:ext cx="524482" cy="451861"/>
                      </a:xfrm>
                      <a:prstGeom prst="rect">
                        <a:avLst/>
                      </a:prstGeom>
                    </p:spPr>
                  </p:pic>
                </p:oleObj>
              </mc:Fallback>
            </mc:AlternateContent>
          </a:graphicData>
        </a:graphic>
      </p:graphicFrame>
      <p:pic>
        <p:nvPicPr>
          <p:cNvPr id="5979" name="Picture 85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267100" y="836959"/>
            <a:ext cx="3095625" cy="441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8" name="对象 7"/>
          <p:cNvGraphicFramePr>
            <a:graphicFrameLocks noChangeAspect="1"/>
          </p:cNvGraphicFramePr>
          <p:nvPr>
            <p:extLst>
              <p:ext uri="{D42A27DB-BD31-4B8C-83A1-F6EECF244321}">
                <p14:modId xmlns:p14="http://schemas.microsoft.com/office/powerpoint/2010/main" val="4001168944"/>
              </p:ext>
            </p:extLst>
          </p:nvPr>
        </p:nvGraphicFramePr>
        <p:xfrm>
          <a:off x="8798117" y="5044975"/>
          <a:ext cx="491177" cy="423168"/>
        </p:xfrm>
        <a:graphic>
          <a:graphicData uri="http://schemas.openxmlformats.org/presentationml/2006/ole">
            <mc:AlternateContent xmlns:mc="http://schemas.openxmlformats.org/markup-compatibility/2006">
              <mc:Choice xmlns:v="urn:schemas-microsoft-com:vml" Requires="v">
                <p:oleObj spid="_x0000_s154723" name="包装程序外壳对象" showAsIcon="1" r:id="rId11" imgW="826200" imgH="711360" progId="Package">
                  <p:embed/>
                </p:oleObj>
              </mc:Choice>
              <mc:Fallback>
                <p:oleObj name="包装程序外壳对象" showAsIcon="1" r:id="rId11" imgW="826200" imgH="711360" progId="Package">
                  <p:embed/>
                  <p:pic>
                    <p:nvPicPr>
                      <p:cNvPr id="0" name=""/>
                      <p:cNvPicPr/>
                      <p:nvPr/>
                    </p:nvPicPr>
                    <p:blipFill>
                      <a:blip r:embed="rId12"/>
                      <a:stretch>
                        <a:fillRect/>
                      </a:stretch>
                    </p:blipFill>
                    <p:spPr>
                      <a:xfrm>
                        <a:off x="8798117" y="5044975"/>
                        <a:ext cx="491177" cy="423168"/>
                      </a:xfrm>
                      <a:prstGeom prst="rect">
                        <a:avLst/>
                      </a:prstGeom>
                    </p:spPr>
                  </p:pic>
                </p:oleObj>
              </mc:Fallback>
            </mc:AlternateContent>
          </a:graphicData>
        </a:graphic>
      </p:graphicFrame>
    </p:spTree>
    <p:extLst>
      <p:ext uri="{BB962C8B-B14F-4D97-AF65-F5344CB8AC3E}">
        <p14:creationId xmlns:p14="http://schemas.microsoft.com/office/powerpoint/2010/main" val="3982566891"/>
      </p:ext>
    </p:extLst>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图的常用概念</a:t>
            </a:r>
            <a:endParaRPr lang="en-US" altLang="zh-CN" sz="2200" b="1"/>
          </a:p>
        </p:txBody>
      </p:sp>
      <p:sp>
        <p:nvSpPr>
          <p:cNvPr id="2" name="TextBox 1"/>
          <p:cNvSpPr txBox="1"/>
          <p:nvPr/>
        </p:nvSpPr>
        <p:spPr>
          <a:xfrm>
            <a:off x="665981" y="1224111"/>
            <a:ext cx="8424936" cy="2923877"/>
          </a:xfrm>
          <a:prstGeom prst="rect">
            <a:avLst/>
          </a:prstGeom>
          <a:noFill/>
        </p:spPr>
        <p:txBody>
          <a:bodyPr wrap="square" rtlCol="0">
            <a:spAutoFit/>
          </a:bodyPr>
          <a:lstStyle/>
          <a:p>
            <a:endParaRPr lang="en-US" altLang="zh-CN" sz="2000" b="1">
              <a:solidFill>
                <a:srgbClr val="0070C0"/>
              </a:solidFill>
              <a:ea typeface="宋体" charset="-122"/>
            </a:endParaRPr>
          </a:p>
          <a:p>
            <a:pPr marL="342900" indent="-342900">
              <a:buAutoNum type="arabicParenR"/>
            </a:pPr>
            <a:r>
              <a:rPr lang="zh-CN" altLang="en-US">
                <a:latin typeface="Arial" pitchFamily="34" charset="0"/>
                <a:cs typeface="Arial" pitchFamily="34" charset="0"/>
              </a:rPr>
              <a:t>顶点</a:t>
            </a:r>
            <a:r>
              <a:rPr lang="en-US" altLang="zh-CN">
                <a:latin typeface="Arial" pitchFamily="34" charset="0"/>
                <a:cs typeface="Arial" pitchFamily="34" charset="0"/>
              </a:rPr>
              <a:t>(vertex)</a:t>
            </a:r>
          </a:p>
          <a:p>
            <a:pPr marL="342900" indent="-342900">
              <a:buAutoNum type="arabicParenR"/>
            </a:pPr>
            <a:r>
              <a:rPr lang="zh-CN" altLang="en-US">
                <a:latin typeface="Arial" pitchFamily="34" charset="0"/>
                <a:ea typeface="宋体" charset="-122"/>
                <a:cs typeface="Arial" pitchFamily="34" charset="0"/>
              </a:rPr>
              <a:t>边</a:t>
            </a:r>
            <a:r>
              <a:rPr lang="en-US" altLang="zh-CN">
                <a:latin typeface="Arial" pitchFamily="34" charset="0"/>
                <a:ea typeface="宋体" charset="-122"/>
                <a:cs typeface="Arial" pitchFamily="34" charset="0"/>
              </a:rPr>
              <a:t>(edge)</a:t>
            </a:r>
            <a:endParaRPr lang="en-US" altLang="zh-CN">
              <a:ea typeface="宋体" charset="-122"/>
            </a:endParaRPr>
          </a:p>
          <a:p>
            <a:pPr marL="342900" indent="-342900">
              <a:buAutoNum type="arabicParenR"/>
            </a:pPr>
            <a:r>
              <a:rPr lang="zh-CN" altLang="en-US">
                <a:ea typeface="宋体" charset="-122"/>
              </a:rPr>
              <a:t>路径</a:t>
            </a:r>
            <a:endParaRPr lang="en-US" altLang="zh-CN">
              <a:ea typeface="宋体" charset="-122"/>
            </a:endParaRPr>
          </a:p>
          <a:p>
            <a:pPr marL="342900" indent="-342900">
              <a:buAutoNum type="arabicParenR"/>
            </a:pPr>
            <a:r>
              <a:rPr lang="zh-CN" altLang="en-US">
                <a:ea typeface="宋体" charset="-122"/>
              </a:rPr>
              <a:t>无向图</a:t>
            </a:r>
            <a:r>
              <a:rPr lang="en-US" altLang="zh-CN">
                <a:ea typeface="宋体" charset="-122"/>
              </a:rPr>
              <a:t>(</a:t>
            </a:r>
            <a:r>
              <a:rPr lang="zh-CN" altLang="en-US">
                <a:ea typeface="宋体" charset="-122"/>
              </a:rPr>
              <a:t>右图</a:t>
            </a:r>
            <a:r>
              <a:rPr lang="en-US" altLang="zh-CN">
                <a:ea typeface="宋体" charset="-122"/>
              </a:rPr>
              <a:t>)</a:t>
            </a:r>
          </a:p>
          <a:p>
            <a:br>
              <a:rPr lang="en-US" altLang="zh-CN">
                <a:ea typeface="宋体" charset="-122"/>
              </a:rPr>
            </a:br>
            <a:br>
              <a:rPr lang="en-US" altLang="zh-CN">
                <a:ea typeface="宋体" charset="-122"/>
              </a:rPr>
            </a:br>
            <a:br>
              <a:rPr lang="en-US" altLang="zh-CN">
                <a:ea typeface="宋体" charset="-122"/>
              </a:rPr>
            </a:br>
            <a:endParaRPr lang="en-US" altLang="zh-CN">
              <a:ea typeface="宋体" charset="-122"/>
            </a:endParaRPr>
          </a:p>
          <a:p>
            <a:endParaRPr lang="en-US" altLang="zh-CN" sz="2000" b="1">
              <a:solidFill>
                <a:srgbClr val="0070C0"/>
              </a:solidFill>
              <a:ea typeface="宋体" charset="-122"/>
            </a:endParaRPr>
          </a:p>
        </p:txBody>
      </p:sp>
      <p:sp>
        <p:nvSpPr>
          <p:cNvPr id="16" name="椭圆 15"/>
          <p:cNvSpPr/>
          <p:nvPr/>
        </p:nvSpPr>
        <p:spPr>
          <a:xfrm>
            <a:off x="3723009" y="2288579"/>
            <a:ext cx="5715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zh-CN" sz="1100"/>
              <a:t>B</a:t>
            </a:r>
            <a:endParaRPr lang="zh-CN" altLang="en-US" sz="1100"/>
          </a:p>
        </p:txBody>
      </p:sp>
      <p:sp>
        <p:nvSpPr>
          <p:cNvPr id="17" name="椭圆 16"/>
          <p:cNvSpPr/>
          <p:nvPr/>
        </p:nvSpPr>
        <p:spPr>
          <a:xfrm>
            <a:off x="2799084" y="3098204"/>
            <a:ext cx="5715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zh-CN" sz="1100"/>
              <a:t>A</a:t>
            </a:r>
            <a:endParaRPr lang="zh-CN" altLang="en-US" sz="1100"/>
          </a:p>
        </p:txBody>
      </p:sp>
      <p:sp>
        <p:nvSpPr>
          <p:cNvPr id="18" name="椭圆 17"/>
          <p:cNvSpPr/>
          <p:nvPr/>
        </p:nvSpPr>
        <p:spPr>
          <a:xfrm>
            <a:off x="3580134" y="4003079"/>
            <a:ext cx="5715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zh-CN" sz="1100"/>
              <a:t>D</a:t>
            </a:r>
            <a:endParaRPr lang="zh-CN" altLang="en-US" sz="1100"/>
          </a:p>
        </p:txBody>
      </p:sp>
      <p:sp>
        <p:nvSpPr>
          <p:cNvPr id="19" name="椭圆 18"/>
          <p:cNvSpPr/>
          <p:nvPr/>
        </p:nvSpPr>
        <p:spPr>
          <a:xfrm>
            <a:off x="4904109" y="3555404"/>
            <a:ext cx="5715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zh-CN" sz="1100"/>
              <a:t>E</a:t>
            </a:r>
            <a:endParaRPr lang="zh-CN" altLang="en-US" sz="1100"/>
          </a:p>
        </p:txBody>
      </p:sp>
      <p:sp>
        <p:nvSpPr>
          <p:cNvPr id="20" name="椭圆 19"/>
          <p:cNvSpPr/>
          <p:nvPr/>
        </p:nvSpPr>
        <p:spPr>
          <a:xfrm>
            <a:off x="5123184" y="2517179"/>
            <a:ext cx="5715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zh-CN" sz="1100"/>
              <a:t>C</a:t>
            </a:r>
            <a:endParaRPr lang="zh-CN" altLang="en-US" sz="1100"/>
          </a:p>
        </p:txBody>
      </p:sp>
      <p:cxnSp>
        <p:nvCxnSpPr>
          <p:cNvPr id="21" name="直接连接符 20"/>
          <p:cNvCxnSpPr>
            <a:stCxn id="17" idx="5"/>
            <a:endCxn id="18" idx="1"/>
          </p:cNvCxnSpPr>
          <p:nvPr/>
        </p:nvCxnSpPr>
        <p:spPr>
          <a:xfrm>
            <a:off x="3286890" y="3553489"/>
            <a:ext cx="376938" cy="527705"/>
          </a:xfrm>
          <a:prstGeom prst="line">
            <a:avLst/>
          </a:prstGeom>
        </p:spPr>
        <p:style>
          <a:lnRef idx="3">
            <a:schemeClr val="accent3"/>
          </a:lnRef>
          <a:fillRef idx="0">
            <a:schemeClr val="accent3"/>
          </a:fillRef>
          <a:effectRef idx="2">
            <a:schemeClr val="accent3"/>
          </a:effectRef>
          <a:fontRef idx="minor">
            <a:schemeClr val="tx1"/>
          </a:fontRef>
        </p:style>
      </p:cxnSp>
      <p:cxnSp>
        <p:nvCxnSpPr>
          <p:cNvPr id="22" name="直接连接符 21"/>
          <p:cNvCxnSpPr>
            <a:stCxn id="17" idx="7"/>
            <a:endCxn id="16" idx="3"/>
          </p:cNvCxnSpPr>
          <p:nvPr/>
        </p:nvCxnSpPr>
        <p:spPr>
          <a:xfrm flipV="1">
            <a:off x="3286890" y="2743864"/>
            <a:ext cx="519813" cy="432455"/>
          </a:xfrm>
          <a:prstGeom prst="line">
            <a:avLst/>
          </a:prstGeom>
        </p:spPr>
        <p:style>
          <a:lnRef idx="3">
            <a:schemeClr val="accent3"/>
          </a:lnRef>
          <a:fillRef idx="0">
            <a:schemeClr val="accent3"/>
          </a:fillRef>
          <a:effectRef idx="2">
            <a:schemeClr val="accent3"/>
          </a:effectRef>
          <a:fontRef idx="minor">
            <a:schemeClr val="tx1"/>
          </a:fontRef>
        </p:style>
      </p:cxnSp>
      <p:cxnSp>
        <p:nvCxnSpPr>
          <p:cNvPr id="23" name="直接连接符 22"/>
          <p:cNvCxnSpPr>
            <a:stCxn id="16" idx="6"/>
            <a:endCxn id="20" idx="2"/>
          </p:cNvCxnSpPr>
          <p:nvPr/>
        </p:nvCxnSpPr>
        <p:spPr>
          <a:xfrm>
            <a:off x="4294509" y="2555279"/>
            <a:ext cx="828675" cy="228600"/>
          </a:xfrm>
          <a:prstGeom prst="line">
            <a:avLst/>
          </a:prstGeom>
        </p:spPr>
        <p:style>
          <a:lnRef idx="3">
            <a:schemeClr val="accent3"/>
          </a:lnRef>
          <a:fillRef idx="0">
            <a:schemeClr val="accent3"/>
          </a:fillRef>
          <a:effectRef idx="2">
            <a:schemeClr val="accent3"/>
          </a:effectRef>
          <a:fontRef idx="minor">
            <a:schemeClr val="tx1"/>
          </a:fontRef>
        </p:style>
      </p:cxnSp>
      <p:cxnSp>
        <p:nvCxnSpPr>
          <p:cNvPr id="24" name="直接连接符 23"/>
          <p:cNvCxnSpPr>
            <a:stCxn id="16" idx="4"/>
            <a:endCxn id="18" idx="0"/>
          </p:cNvCxnSpPr>
          <p:nvPr/>
        </p:nvCxnSpPr>
        <p:spPr>
          <a:xfrm flipH="1">
            <a:off x="3865884" y="2821979"/>
            <a:ext cx="142875" cy="1181100"/>
          </a:xfrm>
          <a:prstGeom prst="line">
            <a:avLst/>
          </a:prstGeom>
        </p:spPr>
        <p:style>
          <a:lnRef idx="3">
            <a:schemeClr val="accent3"/>
          </a:lnRef>
          <a:fillRef idx="0">
            <a:schemeClr val="accent3"/>
          </a:fillRef>
          <a:effectRef idx="2">
            <a:schemeClr val="accent3"/>
          </a:effectRef>
          <a:fontRef idx="minor">
            <a:schemeClr val="tx1"/>
          </a:fontRef>
        </p:style>
      </p:cxnSp>
      <p:cxnSp>
        <p:nvCxnSpPr>
          <p:cNvPr id="25" name="直接连接符 24"/>
          <p:cNvCxnSpPr>
            <a:stCxn id="18" idx="7"/>
            <a:endCxn id="19" idx="2"/>
          </p:cNvCxnSpPr>
          <p:nvPr/>
        </p:nvCxnSpPr>
        <p:spPr>
          <a:xfrm flipV="1">
            <a:off x="4067940" y="3822104"/>
            <a:ext cx="836169" cy="259090"/>
          </a:xfrm>
          <a:prstGeom prst="line">
            <a:avLst/>
          </a:prstGeom>
        </p:spPr>
        <p:style>
          <a:lnRef idx="3">
            <a:schemeClr val="accent3"/>
          </a:lnRef>
          <a:fillRef idx="0">
            <a:schemeClr val="accent3"/>
          </a:fillRef>
          <a:effectRef idx="2">
            <a:schemeClr val="accent3"/>
          </a:effectRef>
          <a:fontRef idx="minor">
            <a:schemeClr val="tx1"/>
          </a:fontRef>
        </p:style>
      </p:cxnSp>
      <p:sp>
        <p:nvSpPr>
          <p:cNvPr id="26" name="TextBox 20"/>
          <p:cNvSpPr txBox="1"/>
          <p:nvPr/>
        </p:nvSpPr>
        <p:spPr>
          <a:xfrm>
            <a:off x="5981575" y="1944191"/>
            <a:ext cx="3181350" cy="1331390"/>
          </a:xfrm>
          <a:prstGeom prst="rect">
            <a:avLst/>
          </a:prstGeom>
          <a:noFill/>
          <a:ln>
            <a:solidFill>
              <a:schemeClr val="accent1"/>
            </a:solidFill>
          </a:ln>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zh-CN" altLang="en-US" sz="1100" b="1"/>
              <a:t>无向图</a:t>
            </a:r>
            <a:r>
              <a:rPr lang="zh-CN" altLang="en-US" sz="1100"/>
              <a:t>： 顶点之间的连接没有方向，比如</a:t>
            </a:r>
            <a:r>
              <a:rPr lang="en-US" altLang="zh-CN" sz="1100"/>
              <a:t>A-B,</a:t>
            </a:r>
          </a:p>
          <a:p>
            <a:r>
              <a:rPr lang="zh-CN" altLang="en-US" sz="1100"/>
              <a:t>即可以是</a:t>
            </a:r>
            <a:r>
              <a:rPr lang="zh-CN" altLang="en-US" sz="1100" baseline="0"/>
              <a:t> </a:t>
            </a:r>
            <a:r>
              <a:rPr lang="en-US" altLang="zh-CN" sz="1100" baseline="0"/>
              <a:t>A-&gt; B </a:t>
            </a:r>
            <a:r>
              <a:rPr lang="zh-CN" altLang="en-US" sz="1100" baseline="0"/>
              <a:t>也可以 </a:t>
            </a:r>
            <a:r>
              <a:rPr lang="en-US" altLang="zh-CN" sz="1100" baseline="0"/>
              <a:t>B-&gt;A .</a:t>
            </a:r>
          </a:p>
          <a:p>
            <a:endParaRPr lang="en-US" altLang="zh-CN" sz="1100" baseline="0"/>
          </a:p>
          <a:p>
            <a:endParaRPr lang="en-US" altLang="zh-CN" sz="1100" baseline="0"/>
          </a:p>
          <a:p>
            <a:r>
              <a:rPr lang="zh-CN" altLang="en-US" sz="1100" b="1" baseline="0"/>
              <a:t>路径</a:t>
            </a:r>
            <a:r>
              <a:rPr lang="en-US" altLang="zh-CN" sz="1100" b="1" baseline="0"/>
              <a:t>:  </a:t>
            </a:r>
            <a:r>
              <a:rPr lang="zh-CN" altLang="en-US" sz="1100" b="1" baseline="0"/>
              <a:t>比如从 </a:t>
            </a:r>
            <a:r>
              <a:rPr lang="en-US" altLang="zh-CN" sz="1100" b="1" baseline="0"/>
              <a:t>D -&gt; C </a:t>
            </a:r>
            <a:r>
              <a:rPr lang="zh-CN" altLang="en-US" sz="1100" b="1" baseline="0"/>
              <a:t>的路径有</a:t>
            </a:r>
            <a:endParaRPr lang="en-US" altLang="zh-CN" sz="1100" b="1" baseline="0"/>
          </a:p>
          <a:p>
            <a:r>
              <a:rPr lang="en-US" altLang="zh-CN" sz="1100" b="1" baseline="0"/>
              <a:t>1) D-&gt;B-&gt;C</a:t>
            </a:r>
          </a:p>
          <a:p>
            <a:r>
              <a:rPr lang="en-US" altLang="zh-CN" sz="1100" b="1" baseline="0"/>
              <a:t>2) D-&gt;A-&gt;B-&gt;C</a:t>
            </a:r>
            <a:endParaRPr lang="zh-CN" altLang="en-US" sz="1100" b="1"/>
          </a:p>
        </p:txBody>
      </p:sp>
      <p:sp>
        <p:nvSpPr>
          <p:cNvPr id="27" name="TextBox 21"/>
          <p:cNvSpPr txBox="1"/>
          <p:nvPr/>
        </p:nvSpPr>
        <p:spPr>
          <a:xfrm>
            <a:off x="2856234" y="2021879"/>
            <a:ext cx="466794" cy="275717"/>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zh-CN" altLang="en-US" sz="1100"/>
              <a:t>顶点</a:t>
            </a:r>
          </a:p>
        </p:txBody>
      </p:sp>
      <p:cxnSp>
        <p:nvCxnSpPr>
          <p:cNvPr id="28" name="直接箭头连接符 27"/>
          <p:cNvCxnSpPr>
            <a:stCxn id="27" idx="3"/>
            <a:endCxn id="16" idx="1"/>
          </p:cNvCxnSpPr>
          <p:nvPr/>
        </p:nvCxnSpPr>
        <p:spPr>
          <a:xfrm>
            <a:off x="3323028" y="2159738"/>
            <a:ext cx="483675" cy="206956"/>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29" name="TextBox 24"/>
          <p:cNvSpPr txBox="1"/>
          <p:nvPr/>
        </p:nvSpPr>
        <p:spPr>
          <a:xfrm>
            <a:off x="2608584" y="2450504"/>
            <a:ext cx="325730" cy="275717"/>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zh-CN" altLang="en-US" sz="1100"/>
              <a:t>边</a:t>
            </a:r>
          </a:p>
        </p:txBody>
      </p:sp>
      <p:cxnSp>
        <p:nvCxnSpPr>
          <p:cNvPr id="30" name="直接箭头连接符 29"/>
          <p:cNvCxnSpPr/>
          <p:nvPr/>
        </p:nvCxnSpPr>
        <p:spPr>
          <a:xfrm>
            <a:off x="2903928" y="2655038"/>
            <a:ext cx="657156" cy="300291"/>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1937527313"/>
      </p:ext>
    </p:extLst>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图的常用概念</a:t>
            </a:r>
          </a:p>
        </p:txBody>
      </p:sp>
      <p:sp>
        <p:nvSpPr>
          <p:cNvPr id="2" name="TextBox 1"/>
          <p:cNvSpPr txBox="1"/>
          <p:nvPr/>
        </p:nvSpPr>
        <p:spPr>
          <a:xfrm>
            <a:off x="665981" y="1224111"/>
            <a:ext cx="8424936" cy="2400657"/>
          </a:xfrm>
          <a:prstGeom prst="rect">
            <a:avLst/>
          </a:prstGeom>
          <a:noFill/>
        </p:spPr>
        <p:txBody>
          <a:bodyPr wrap="square" rtlCol="0">
            <a:spAutoFit/>
          </a:bodyPr>
          <a:lstStyle/>
          <a:p>
            <a:endParaRPr lang="en-US" altLang="zh-CN" sz="2000" b="1">
              <a:solidFill>
                <a:srgbClr val="0070C0"/>
              </a:solidFill>
              <a:ea typeface="宋体" charset="-122"/>
            </a:endParaRPr>
          </a:p>
          <a:p>
            <a:endParaRPr lang="en-US" altLang="zh-CN" sz="2000" b="1">
              <a:solidFill>
                <a:srgbClr val="0070C0"/>
              </a:solidFill>
              <a:ea typeface="宋体" charset="-122"/>
            </a:endParaRPr>
          </a:p>
          <a:p>
            <a:pPr marL="342900" indent="-342900">
              <a:buAutoNum type="arabicParenR" startAt="5"/>
            </a:pPr>
            <a:r>
              <a:rPr lang="zh-CN" altLang="en-US">
                <a:ea typeface="宋体" charset="-122"/>
              </a:rPr>
              <a:t>有向图</a:t>
            </a:r>
            <a:endParaRPr lang="en-US" altLang="zh-CN">
              <a:ea typeface="宋体" charset="-122"/>
            </a:endParaRPr>
          </a:p>
          <a:p>
            <a:pPr marL="342900" indent="-342900">
              <a:buAutoNum type="arabicParenR" startAt="5"/>
            </a:pPr>
            <a:r>
              <a:rPr lang="zh-CN" altLang="en-US">
                <a:ea typeface="宋体" charset="-122"/>
              </a:rPr>
              <a:t>带权图</a:t>
            </a:r>
            <a:br>
              <a:rPr lang="en-US" altLang="zh-CN">
                <a:ea typeface="宋体" charset="-122"/>
              </a:rPr>
            </a:br>
            <a:br>
              <a:rPr lang="en-US" altLang="zh-CN">
                <a:ea typeface="宋体" charset="-122"/>
              </a:rPr>
            </a:br>
            <a:br>
              <a:rPr lang="en-US" altLang="zh-CN">
                <a:ea typeface="宋体" charset="-122"/>
              </a:rPr>
            </a:br>
            <a:endParaRPr lang="en-US" altLang="zh-CN">
              <a:ea typeface="宋体" charset="-122"/>
            </a:endParaRPr>
          </a:p>
          <a:p>
            <a:endParaRPr lang="en-US" altLang="zh-CN" sz="2000" b="1">
              <a:solidFill>
                <a:srgbClr val="0070C0"/>
              </a:solidFill>
              <a:ea typeface="宋体" charset="-122"/>
            </a:endParaRPr>
          </a:p>
        </p:txBody>
      </p:sp>
      <p:sp>
        <p:nvSpPr>
          <p:cNvPr id="31" name="椭圆 30"/>
          <p:cNvSpPr/>
          <p:nvPr/>
        </p:nvSpPr>
        <p:spPr>
          <a:xfrm>
            <a:off x="3341025" y="2138883"/>
            <a:ext cx="5715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zh-CN" sz="1100"/>
              <a:t>B</a:t>
            </a:r>
            <a:endParaRPr lang="zh-CN" altLang="en-US" sz="1100"/>
          </a:p>
        </p:txBody>
      </p:sp>
      <p:sp>
        <p:nvSpPr>
          <p:cNvPr id="32" name="椭圆 31"/>
          <p:cNvSpPr/>
          <p:nvPr/>
        </p:nvSpPr>
        <p:spPr>
          <a:xfrm>
            <a:off x="2417100" y="2948508"/>
            <a:ext cx="5715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zh-CN" sz="1100"/>
              <a:t>A</a:t>
            </a:r>
            <a:endParaRPr lang="zh-CN" altLang="en-US" sz="1100"/>
          </a:p>
        </p:txBody>
      </p:sp>
      <p:sp>
        <p:nvSpPr>
          <p:cNvPr id="33" name="椭圆 32"/>
          <p:cNvSpPr/>
          <p:nvPr/>
        </p:nvSpPr>
        <p:spPr>
          <a:xfrm>
            <a:off x="3198150" y="3853383"/>
            <a:ext cx="5715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zh-CN" sz="1100"/>
              <a:t>D</a:t>
            </a:r>
            <a:endParaRPr lang="zh-CN" altLang="en-US" sz="1100"/>
          </a:p>
        </p:txBody>
      </p:sp>
      <p:sp>
        <p:nvSpPr>
          <p:cNvPr id="34" name="椭圆 33"/>
          <p:cNvSpPr/>
          <p:nvPr/>
        </p:nvSpPr>
        <p:spPr>
          <a:xfrm>
            <a:off x="4522125" y="3405708"/>
            <a:ext cx="5715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zh-CN" sz="1100"/>
              <a:t>E</a:t>
            </a:r>
            <a:endParaRPr lang="zh-CN" altLang="en-US" sz="1100"/>
          </a:p>
        </p:txBody>
      </p:sp>
      <p:sp>
        <p:nvSpPr>
          <p:cNvPr id="35" name="椭圆 34"/>
          <p:cNvSpPr/>
          <p:nvPr/>
        </p:nvSpPr>
        <p:spPr>
          <a:xfrm>
            <a:off x="4741200" y="2367483"/>
            <a:ext cx="5715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zh-CN" sz="1100"/>
              <a:t>C</a:t>
            </a:r>
            <a:endParaRPr lang="zh-CN" altLang="en-US" sz="1100"/>
          </a:p>
        </p:txBody>
      </p:sp>
      <p:sp>
        <p:nvSpPr>
          <p:cNvPr id="36" name="TextBox 37"/>
          <p:cNvSpPr txBox="1"/>
          <p:nvPr/>
        </p:nvSpPr>
        <p:spPr>
          <a:xfrm>
            <a:off x="2381175" y="4680495"/>
            <a:ext cx="3181350" cy="631327"/>
          </a:xfrm>
          <a:prstGeom prst="rect">
            <a:avLst/>
          </a:prstGeom>
          <a:noFill/>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zh-CN" altLang="en-US" sz="1100" b="1"/>
              <a:t>有向图</a:t>
            </a:r>
            <a:r>
              <a:rPr lang="zh-CN" altLang="en-US" sz="1100"/>
              <a:t>： 顶点之间的连接有方向，比如</a:t>
            </a:r>
            <a:r>
              <a:rPr lang="en-US" altLang="zh-CN" sz="1100"/>
              <a:t>A-B,</a:t>
            </a:r>
          </a:p>
          <a:p>
            <a:r>
              <a:rPr lang="zh-CN" altLang="en-US" sz="1100"/>
              <a:t>只能是</a:t>
            </a:r>
            <a:r>
              <a:rPr lang="zh-CN" altLang="en-US" sz="1100" baseline="0"/>
              <a:t> </a:t>
            </a:r>
            <a:r>
              <a:rPr lang="en-US" altLang="zh-CN" sz="1100" baseline="0"/>
              <a:t>A-&gt; B </a:t>
            </a:r>
            <a:r>
              <a:rPr lang="zh-CN" altLang="en-US" sz="1100" baseline="0"/>
              <a:t>不能是 </a:t>
            </a:r>
            <a:r>
              <a:rPr lang="en-US" altLang="zh-CN" sz="1100" baseline="0"/>
              <a:t>B-&gt;A .</a:t>
            </a:r>
          </a:p>
          <a:p>
            <a:endParaRPr lang="en-US" altLang="zh-CN" sz="1100" baseline="0"/>
          </a:p>
        </p:txBody>
      </p:sp>
      <p:sp>
        <p:nvSpPr>
          <p:cNvPr id="37" name="TextBox 38"/>
          <p:cNvSpPr txBox="1"/>
          <p:nvPr/>
        </p:nvSpPr>
        <p:spPr>
          <a:xfrm>
            <a:off x="2474250" y="1872183"/>
            <a:ext cx="466794" cy="275717"/>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zh-CN" altLang="en-US" sz="1100"/>
              <a:t>顶点</a:t>
            </a:r>
          </a:p>
        </p:txBody>
      </p:sp>
      <p:cxnSp>
        <p:nvCxnSpPr>
          <p:cNvPr id="38" name="直接箭头连接符 37"/>
          <p:cNvCxnSpPr>
            <a:stCxn id="37" idx="3"/>
            <a:endCxn id="31" idx="1"/>
          </p:cNvCxnSpPr>
          <p:nvPr/>
        </p:nvCxnSpPr>
        <p:spPr>
          <a:xfrm>
            <a:off x="2941044" y="2010042"/>
            <a:ext cx="483675" cy="206956"/>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39" name="TextBox 40"/>
          <p:cNvSpPr txBox="1"/>
          <p:nvPr/>
        </p:nvSpPr>
        <p:spPr>
          <a:xfrm>
            <a:off x="2226600" y="2300808"/>
            <a:ext cx="325730" cy="275717"/>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zh-CN" altLang="en-US" sz="1100"/>
              <a:t>边</a:t>
            </a:r>
          </a:p>
        </p:txBody>
      </p:sp>
      <p:cxnSp>
        <p:nvCxnSpPr>
          <p:cNvPr id="40" name="直接箭头连接符 39"/>
          <p:cNvCxnSpPr/>
          <p:nvPr/>
        </p:nvCxnSpPr>
        <p:spPr>
          <a:xfrm>
            <a:off x="2521944" y="2505342"/>
            <a:ext cx="657156" cy="300291"/>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41" name="直接箭头连接符 40"/>
          <p:cNvCxnSpPr>
            <a:stCxn id="32" idx="7"/>
            <a:endCxn id="31" idx="3"/>
          </p:cNvCxnSpPr>
          <p:nvPr/>
        </p:nvCxnSpPr>
        <p:spPr>
          <a:xfrm flipV="1">
            <a:off x="2904906" y="2594168"/>
            <a:ext cx="519813" cy="432455"/>
          </a:xfrm>
          <a:prstGeom prst="straightConnector1">
            <a:avLst/>
          </a:prstGeom>
          <a:ln>
            <a:tailEnd type="arrow"/>
          </a:ln>
        </p:spPr>
        <p:style>
          <a:lnRef idx="3">
            <a:schemeClr val="accent3"/>
          </a:lnRef>
          <a:fillRef idx="0">
            <a:schemeClr val="accent3"/>
          </a:fillRef>
          <a:effectRef idx="2">
            <a:schemeClr val="accent3"/>
          </a:effectRef>
          <a:fontRef idx="minor">
            <a:schemeClr val="tx1"/>
          </a:fontRef>
        </p:style>
      </p:cxnSp>
      <p:cxnSp>
        <p:nvCxnSpPr>
          <p:cNvPr id="42" name="直接箭头连接符 41"/>
          <p:cNvCxnSpPr>
            <a:stCxn id="33" idx="1"/>
            <a:endCxn id="32" idx="5"/>
          </p:cNvCxnSpPr>
          <p:nvPr/>
        </p:nvCxnSpPr>
        <p:spPr>
          <a:xfrm flipH="1" flipV="1">
            <a:off x="2904906" y="3403793"/>
            <a:ext cx="376938" cy="527705"/>
          </a:xfrm>
          <a:prstGeom prst="straightConnector1">
            <a:avLst/>
          </a:prstGeom>
          <a:ln>
            <a:tailEnd type="arrow"/>
          </a:ln>
        </p:spPr>
        <p:style>
          <a:lnRef idx="3">
            <a:schemeClr val="accent3"/>
          </a:lnRef>
          <a:fillRef idx="0">
            <a:schemeClr val="accent3"/>
          </a:fillRef>
          <a:effectRef idx="2">
            <a:schemeClr val="accent3"/>
          </a:effectRef>
          <a:fontRef idx="minor">
            <a:schemeClr val="tx1"/>
          </a:fontRef>
        </p:style>
      </p:cxnSp>
      <p:cxnSp>
        <p:nvCxnSpPr>
          <p:cNvPr id="43" name="直接箭头连接符 42"/>
          <p:cNvCxnSpPr>
            <a:stCxn id="33" idx="0"/>
            <a:endCxn id="31" idx="4"/>
          </p:cNvCxnSpPr>
          <p:nvPr/>
        </p:nvCxnSpPr>
        <p:spPr>
          <a:xfrm flipV="1">
            <a:off x="3483900" y="2672283"/>
            <a:ext cx="142875" cy="1181100"/>
          </a:xfrm>
          <a:prstGeom prst="straightConnector1">
            <a:avLst/>
          </a:prstGeom>
          <a:ln>
            <a:tailEnd type="arrow"/>
          </a:ln>
        </p:spPr>
        <p:style>
          <a:lnRef idx="3">
            <a:schemeClr val="accent3"/>
          </a:lnRef>
          <a:fillRef idx="0">
            <a:schemeClr val="accent3"/>
          </a:fillRef>
          <a:effectRef idx="2">
            <a:schemeClr val="accent3"/>
          </a:effectRef>
          <a:fontRef idx="minor">
            <a:schemeClr val="tx1"/>
          </a:fontRef>
        </p:style>
      </p:cxnSp>
      <p:cxnSp>
        <p:nvCxnSpPr>
          <p:cNvPr id="44" name="直接箭头连接符 43"/>
          <p:cNvCxnSpPr>
            <a:stCxn id="31" idx="6"/>
            <a:endCxn id="35" idx="2"/>
          </p:cNvCxnSpPr>
          <p:nvPr/>
        </p:nvCxnSpPr>
        <p:spPr>
          <a:xfrm>
            <a:off x="3912525" y="2405583"/>
            <a:ext cx="828675" cy="228600"/>
          </a:xfrm>
          <a:prstGeom prst="straightConnector1">
            <a:avLst/>
          </a:prstGeom>
          <a:ln>
            <a:tailEnd type="arrow"/>
          </a:ln>
        </p:spPr>
        <p:style>
          <a:lnRef idx="3">
            <a:schemeClr val="accent3"/>
          </a:lnRef>
          <a:fillRef idx="0">
            <a:schemeClr val="accent3"/>
          </a:fillRef>
          <a:effectRef idx="2">
            <a:schemeClr val="accent3"/>
          </a:effectRef>
          <a:fontRef idx="minor">
            <a:schemeClr val="tx1"/>
          </a:fontRef>
        </p:style>
      </p:cxnSp>
      <p:cxnSp>
        <p:nvCxnSpPr>
          <p:cNvPr id="45" name="直接箭头连接符 44"/>
          <p:cNvCxnSpPr>
            <a:stCxn id="35" idx="4"/>
            <a:endCxn id="34" idx="0"/>
          </p:cNvCxnSpPr>
          <p:nvPr/>
        </p:nvCxnSpPr>
        <p:spPr>
          <a:xfrm flipH="1">
            <a:off x="4807875" y="2900883"/>
            <a:ext cx="219075" cy="504825"/>
          </a:xfrm>
          <a:prstGeom prst="straightConnector1">
            <a:avLst/>
          </a:prstGeom>
          <a:ln>
            <a:tailEnd type="arrow"/>
          </a:ln>
        </p:spPr>
        <p:style>
          <a:lnRef idx="3">
            <a:schemeClr val="accent3"/>
          </a:lnRef>
          <a:fillRef idx="0">
            <a:schemeClr val="accent3"/>
          </a:fillRef>
          <a:effectRef idx="2">
            <a:schemeClr val="accent3"/>
          </a:effectRef>
          <a:fontRef idx="minor">
            <a:schemeClr val="tx1"/>
          </a:fontRef>
        </p:style>
      </p:cxnSp>
      <p:pic>
        <p:nvPicPr>
          <p:cNvPr id="522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57534" y="2010041"/>
            <a:ext cx="2295525" cy="2009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7" name="TextBox 37"/>
          <p:cNvSpPr txBox="1"/>
          <p:nvPr/>
        </p:nvSpPr>
        <p:spPr>
          <a:xfrm>
            <a:off x="5987327" y="4680495"/>
            <a:ext cx="3181350" cy="430887"/>
          </a:xfrm>
          <a:prstGeom prst="rect">
            <a:avLst/>
          </a:prstGeom>
          <a:noFill/>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zh-CN" altLang="en-US" b="1"/>
              <a:t>带权</a:t>
            </a:r>
            <a:r>
              <a:rPr lang="zh-CN" altLang="en-US" sz="1100" b="1"/>
              <a:t>图</a:t>
            </a:r>
            <a:r>
              <a:rPr lang="zh-CN" altLang="en-US"/>
              <a:t>：这种边带权值的图也叫网</a:t>
            </a:r>
            <a:r>
              <a:rPr lang="en-US" altLang="zh-CN" sz="1100" baseline="0"/>
              <a:t>.</a:t>
            </a:r>
          </a:p>
          <a:p>
            <a:endParaRPr lang="en-US" altLang="zh-CN" sz="1100" baseline="0"/>
          </a:p>
        </p:txBody>
      </p:sp>
      <p:graphicFrame>
        <p:nvGraphicFramePr>
          <p:cNvPr id="15" name="对象 14"/>
          <p:cNvGraphicFramePr>
            <a:graphicFrameLocks noChangeAspect="1"/>
          </p:cNvGraphicFramePr>
          <p:nvPr>
            <p:extLst>
              <p:ext uri="{D42A27DB-BD31-4B8C-83A1-F6EECF244321}">
                <p14:modId xmlns:p14="http://schemas.microsoft.com/office/powerpoint/2010/main" val="509065533"/>
              </p:ext>
            </p:extLst>
          </p:nvPr>
        </p:nvGraphicFramePr>
        <p:xfrm>
          <a:off x="8597689" y="3716291"/>
          <a:ext cx="499587" cy="430413"/>
        </p:xfrm>
        <a:graphic>
          <a:graphicData uri="http://schemas.openxmlformats.org/presentationml/2006/ole">
            <mc:AlternateContent xmlns:mc="http://schemas.openxmlformats.org/markup-compatibility/2006">
              <mc:Choice xmlns:v="urn:schemas-microsoft-com:vml" Requires="v">
                <p:oleObj spid="_x0000_s52385" name="包装程序外壳对象" showAsIcon="1" r:id="rId5" imgW="826200" imgH="711360" progId="Package">
                  <p:embed/>
                </p:oleObj>
              </mc:Choice>
              <mc:Fallback>
                <p:oleObj name="包装程序外壳对象" showAsIcon="1" r:id="rId5" imgW="826200" imgH="711360" progId="Package">
                  <p:embed/>
                  <p:pic>
                    <p:nvPicPr>
                      <p:cNvPr id="0" name=""/>
                      <p:cNvPicPr/>
                      <p:nvPr/>
                    </p:nvPicPr>
                    <p:blipFill>
                      <a:blip r:embed="rId6"/>
                      <a:stretch>
                        <a:fillRect/>
                      </a:stretch>
                    </p:blipFill>
                    <p:spPr>
                      <a:xfrm>
                        <a:off x="8597689" y="3716291"/>
                        <a:ext cx="499587" cy="430413"/>
                      </a:xfrm>
                      <a:prstGeom prst="rect">
                        <a:avLst/>
                      </a:prstGeom>
                    </p:spPr>
                  </p:pic>
                </p:oleObj>
              </mc:Fallback>
            </mc:AlternateContent>
          </a:graphicData>
        </a:graphic>
      </p:graphicFrame>
    </p:spTree>
    <p:extLst>
      <p:ext uri="{BB962C8B-B14F-4D97-AF65-F5344CB8AC3E}">
        <p14:creationId xmlns:p14="http://schemas.microsoft.com/office/powerpoint/2010/main" val="3296746032"/>
      </p:ext>
    </p:extLst>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图的表示方式</a:t>
            </a:r>
          </a:p>
        </p:txBody>
      </p:sp>
      <p:sp>
        <p:nvSpPr>
          <p:cNvPr id="2" name="TextBox 1"/>
          <p:cNvSpPr txBox="1"/>
          <p:nvPr/>
        </p:nvSpPr>
        <p:spPr>
          <a:xfrm>
            <a:off x="665981" y="1224111"/>
            <a:ext cx="8424936" cy="2677656"/>
          </a:xfrm>
          <a:prstGeom prst="rect">
            <a:avLst/>
          </a:prstGeom>
          <a:noFill/>
        </p:spPr>
        <p:txBody>
          <a:bodyPr wrap="square" rtlCol="0">
            <a:spAutoFit/>
          </a:bodyPr>
          <a:lstStyle/>
          <a:p>
            <a:endParaRPr lang="en-US" altLang="zh-CN" sz="2000" b="1">
              <a:solidFill>
                <a:srgbClr val="0070C0"/>
              </a:solidFill>
              <a:ea typeface="宋体" charset="-122"/>
            </a:endParaRPr>
          </a:p>
          <a:p>
            <a:r>
              <a:rPr lang="zh-CN" altLang="en-US"/>
              <a:t>图的表示方式有两种：二维数组表示（邻接矩阵）；链表表示（邻接表）。</a:t>
            </a:r>
            <a:endParaRPr lang="en-US" altLang="zh-CN" b="1">
              <a:solidFill>
                <a:srgbClr val="0070C0"/>
              </a:solidFill>
              <a:ea typeface="宋体" charset="-122"/>
            </a:endParaRPr>
          </a:p>
          <a:p>
            <a:br>
              <a:rPr lang="en-US" altLang="zh-CN">
                <a:ea typeface="宋体" charset="-122"/>
              </a:rPr>
            </a:br>
            <a:r>
              <a:rPr lang="zh-CN" altLang="en-US" sz="2000" b="1">
                <a:solidFill>
                  <a:srgbClr val="0070C0"/>
                </a:solidFill>
                <a:ea typeface="宋体" charset="-122"/>
              </a:rPr>
              <a:t>邻接矩阵</a:t>
            </a:r>
            <a:endParaRPr lang="en-US" altLang="zh-CN">
              <a:ea typeface="宋体" charset="-122"/>
            </a:endParaRPr>
          </a:p>
          <a:p>
            <a:r>
              <a:rPr lang="zh-CN" altLang="en-US"/>
              <a:t>邻接矩阵是表示图形中顶点之间相邻关系的矩阵，对于</a:t>
            </a:r>
            <a:r>
              <a:rPr lang="en-US" altLang="zh-CN"/>
              <a:t>n</a:t>
            </a:r>
            <a:r>
              <a:rPr lang="zh-CN" altLang="en-US"/>
              <a:t>个顶点的图而言，矩阵是的</a:t>
            </a:r>
            <a:r>
              <a:rPr lang="en-US" altLang="zh-CN"/>
              <a:t>row</a:t>
            </a:r>
            <a:r>
              <a:rPr lang="zh-CN" altLang="en-US"/>
              <a:t>和</a:t>
            </a:r>
            <a:r>
              <a:rPr lang="en-US" altLang="zh-CN"/>
              <a:t>col</a:t>
            </a:r>
            <a:r>
              <a:rPr lang="zh-CN" altLang="en-US"/>
              <a:t>表示的是</a:t>
            </a:r>
            <a:r>
              <a:rPr lang="en-US" altLang="zh-CN"/>
              <a:t>1....n</a:t>
            </a:r>
            <a:r>
              <a:rPr lang="zh-CN" altLang="en-US"/>
              <a:t>个点。</a:t>
            </a:r>
            <a:br>
              <a:rPr lang="en-US" altLang="zh-CN">
                <a:ea typeface="宋体" charset="-122"/>
              </a:rPr>
            </a:br>
            <a:br>
              <a:rPr lang="en-US" altLang="zh-CN">
                <a:ea typeface="宋体" charset="-122"/>
              </a:rPr>
            </a:br>
            <a:endParaRPr lang="en-US" altLang="zh-CN">
              <a:ea typeface="宋体" charset="-122"/>
            </a:endParaRPr>
          </a:p>
          <a:p>
            <a:endParaRPr lang="en-US" altLang="zh-CN" sz="2000" b="1">
              <a:solidFill>
                <a:srgbClr val="0070C0"/>
              </a:solidFill>
              <a:ea typeface="宋体" charset="-122"/>
            </a:endParaRPr>
          </a:p>
        </p:txBody>
      </p:sp>
      <p:pic>
        <p:nvPicPr>
          <p:cNvPr id="15257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7989" y="3143660"/>
            <a:ext cx="2160240" cy="217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257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62325" y="3250534"/>
            <a:ext cx="2024435" cy="19613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右箭头 2"/>
          <p:cNvSpPr/>
          <p:nvPr/>
        </p:nvSpPr>
        <p:spPr>
          <a:xfrm>
            <a:off x="2898229" y="4104431"/>
            <a:ext cx="864096" cy="43204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01678570"/>
      </p:ext>
    </p:extLst>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图的表示方式</a:t>
            </a:r>
          </a:p>
        </p:txBody>
      </p:sp>
      <p:sp>
        <p:nvSpPr>
          <p:cNvPr id="2" name="TextBox 1"/>
          <p:cNvSpPr txBox="1"/>
          <p:nvPr/>
        </p:nvSpPr>
        <p:spPr>
          <a:xfrm>
            <a:off x="665981" y="1224111"/>
            <a:ext cx="8424936" cy="2369880"/>
          </a:xfrm>
          <a:prstGeom prst="rect">
            <a:avLst/>
          </a:prstGeom>
          <a:noFill/>
        </p:spPr>
        <p:txBody>
          <a:bodyPr wrap="square" rtlCol="0">
            <a:spAutoFit/>
          </a:bodyPr>
          <a:lstStyle/>
          <a:p>
            <a:r>
              <a:rPr lang="zh-CN" altLang="en-US" sz="2000" b="1">
                <a:solidFill>
                  <a:srgbClr val="0070C0"/>
                </a:solidFill>
                <a:ea typeface="宋体" charset="-122"/>
              </a:rPr>
              <a:t>邻接表</a:t>
            </a:r>
            <a:endParaRPr lang="en-US" altLang="zh-CN">
              <a:ea typeface="宋体" charset="-122"/>
            </a:endParaRPr>
          </a:p>
          <a:p>
            <a:pPr marL="342900" indent="-342900">
              <a:buAutoNum type="arabicParenR"/>
            </a:pPr>
            <a:r>
              <a:rPr lang="zh-CN" altLang="en-US"/>
              <a:t>邻接矩阵需要为每个顶点都分配</a:t>
            </a:r>
            <a:r>
              <a:rPr lang="en-US" altLang="zh-CN"/>
              <a:t>n</a:t>
            </a:r>
            <a:r>
              <a:rPr lang="zh-CN" altLang="en-US"/>
              <a:t>个边的空间，其实有很多边都是不存在</a:t>
            </a:r>
            <a:r>
              <a:rPr lang="en-US" altLang="zh-CN"/>
              <a:t>,</a:t>
            </a:r>
            <a:r>
              <a:rPr lang="zh-CN" altLang="en-US"/>
              <a:t>会造成空间的一定损失</a:t>
            </a:r>
            <a:r>
              <a:rPr lang="en-US" altLang="zh-CN"/>
              <a:t>.</a:t>
            </a:r>
          </a:p>
          <a:p>
            <a:pPr marL="342900" indent="-342900">
              <a:buAutoNum type="arabicParenR"/>
            </a:pPr>
            <a:r>
              <a:rPr lang="zh-CN" altLang="en-US"/>
              <a:t>邻接表的实现只关心存在的边，不关心不存在的边。因此没有空间浪费，邻接表由数组</a:t>
            </a:r>
            <a:r>
              <a:rPr lang="en-US" altLang="zh-CN"/>
              <a:t>+</a:t>
            </a:r>
            <a:r>
              <a:rPr lang="zh-CN" altLang="en-US"/>
              <a:t>链表组成</a:t>
            </a:r>
            <a:br>
              <a:rPr lang="en-US" altLang="zh-CN">
                <a:ea typeface="宋体" charset="-122"/>
              </a:rPr>
            </a:br>
            <a:br>
              <a:rPr lang="en-US" altLang="zh-CN">
                <a:ea typeface="宋体" charset="-122"/>
              </a:rPr>
            </a:br>
            <a:endParaRPr lang="en-US" altLang="zh-CN">
              <a:ea typeface="宋体" charset="-122"/>
            </a:endParaRPr>
          </a:p>
          <a:p>
            <a:endParaRPr lang="en-US" altLang="zh-CN" sz="2000" b="1">
              <a:solidFill>
                <a:srgbClr val="0070C0"/>
              </a:solidFill>
              <a:ea typeface="宋体" charset="-122"/>
            </a:endParaRPr>
          </a:p>
        </p:txBody>
      </p:sp>
      <p:pic>
        <p:nvPicPr>
          <p:cNvPr id="15257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3933" y="2973645"/>
            <a:ext cx="2160240" cy="217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0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2245" y="2736279"/>
            <a:ext cx="2869108" cy="24125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右箭头 2"/>
          <p:cNvSpPr/>
          <p:nvPr/>
        </p:nvSpPr>
        <p:spPr>
          <a:xfrm>
            <a:off x="2394173" y="3942531"/>
            <a:ext cx="576064" cy="3519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5850557" y="3137679"/>
            <a:ext cx="3528392" cy="1846659"/>
          </a:xfrm>
          <a:prstGeom prst="rect">
            <a:avLst/>
          </a:prstGeom>
          <a:solidFill>
            <a:schemeClr val="bg1">
              <a:lumMod val="95000"/>
            </a:schemeClr>
          </a:solidFill>
        </p:spPr>
        <p:txBody>
          <a:bodyPr wrap="square" rtlCol="0">
            <a:spAutoFit/>
          </a:bodyPr>
          <a:lstStyle/>
          <a:p>
            <a:pPr marL="285750" indent="-285750">
              <a:buFont typeface="Wingdings" pitchFamily="2" charset="2"/>
              <a:buChar char="Ø"/>
            </a:pPr>
            <a:r>
              <a:rPr lang="zh-CN" altLang="en-US"/>
              <a:t>说明</a:t>
            </a:r>
            <a:r>
              <a:rPr lang="en-US" altLang="zh-CN"/>
              <a:t>:</a:t>
            </a:r>
          </a:p>
          <a:p>
            <a:pPr marL="342900" indent="-342900">
              <a:buAutoNum type="arabicParenR"/>
            </a:pPr>
            <a:r>
              <a:rPr lang="zh-CN" altLang="en-US" sz="1600"/>
              <a:t>标号为</a:t>
            </a:r>
            <a:r>
              <a:rPr lang="en-US" altLang="zh-CN" sz="1600"/>
              <a:t>0</a:t>
            </a:r>
            <a:r>
              <a:rPr lang="zh-CN" altLang="en-US" sz="1600"/>
              <a:t>的结点的相关联的结点为 </a:t>
            </a:r>
            <a:r>
              <a:rPr lang="en-US" altLang="zh-CN" sz="1600"/>
              <a:t>1 2 3 4</a:t>
            </a:r>
          </a:p>
          <a:p>
            <a:pPr marL="342900" indent="-342900">
              <a:buAutoNum type="arabicParenR"/>
            </a:pPr>
            <a:r>
              <a:rPr lang="zh-CN" altLang="en-US" sz="1600"/>
              <a:t>标号为</a:t>
            </a:r>
            <a:r>
              <a:rPr lang="en-US" altLang="zh-CN" sz="1600"/>
              <a:t>1</a:t>
            </a:r>
            <a:r>
              <a:rPr lang="zh-CN" altLang="en-US" sz="1600"/>
              <a:t>的结点的相关联结点为</a:t>
            </a:r>
            <a:r>
              <a:rPr lang="en-US" altLang="zh-CN" sz="1600"/>
              <a:t>0 4</a:t>
            </a:r>
            <a:r>
              <a:rPr lang="zh-CN" altLang="en-US" sz="1600"/>
              <a:t>，</a:t>
            </a:r>
            <a:endParaRPr lang="en-US" altLang="zh-CN" sz="1600"/>
          </a:p>
          <a:p>
            <a:pPr marL="342900" indent="-342900">
              <a:buAutoNum type="arabicParenR"/>
            </a:pPr>
            <a:r>
              <a:rPr lang="zh-CN" altLang="en-US" sz="1600"/>
              <a:t>标号为</a:t>
            </a:r>
            <a:r>
              <a:rPr lang="en-US" altLang="zh-CN" sz="1600"/>
              <a:t>2</a:t>
            </a:r>
            <a:r>
              <a:rPr lang="zh-CN" altLang="en-US" sz="1600"/>
              <a:t>的结点相关联的结点为 </a:t>
            </a:r>
            <a:r>
              <a:rPr lang="en-US" altLang="zh-CN" sz="1600"/>
              <a:t>0 4 5</a:t>
            </a:r>
          </a:p>
          <a:p>
            <a:pPr marL="342900" indent="-342900">
              <a:buAutoNum type="arabicParenR"/>
            </a:pPr>
            <a:r>
              <a:rPr lang="en-US" altLang="zh-CN" sz="1600"/>
              <a:t>....</a:t>
            </a:r>
            <a:endParaRPr lang="zh-CN" altLang="en-US" sz="1600"/>
          </a:p>
        </p:txBody>
      </p:sp>
    </p:spTree>
    <p:extLst>
      <p:ext uri="{BB962C8B-B14F-4D97-AF65-F5344CB8AC3E}">
        <p14:creationId xmlns:p14="http://schemas.microsoft.com/office/powerpoint/2010/main" val="648660772"/>
      </p:ext>
    </p:extLst>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图的快速入门案例</a:t>
            </a:r>
            <a:endParaRPr lang="en-US" altLang="zh-CN" sz="2200" b="1"/>
          </a:p>
        </p:txBody>
      </p:sp>
      <p:sp>
        <p:nvSpPr>
          <p:cNvPr id="2" name="TextBox 1"/>
          <p:cNvSpPr txBox="1"/>
          <p:nvPr/>
        </p:nvSpPr>
        <p:spPr>
          <a:xfrm>
            <a:off x="665981" y="1224111"/>
            <a:ext cx="8424936" cy="4031873"/>
          </a:xfrm>
          <a:prstGeom prst="rect">
            <a:avLst/>
          </a:prstGeom>
          <a:noFill/>
        </p:spPr>
        <p:txBody>
          <a:bodyPr wrap="square" rtlCol="0">
            <a:spAutoFit/>
          </a:bodyPr>
          <a:lstStyle/>
          <a:p>
            <a:endParaRPr lang="en-US" altLang="zh-CN" sz="2000" b="1">
              <a:solidFill>
                <a:srgbClr val="0070C0"/>
              </a:solidFill>
              <a:ea typeface="宋体" charset="-122"/>
            </a:endParaRPr>
          </a:p>
          <a:p>
            <a:endParaRPr lang="en-US" altLang="zh-CN" sz="2000" b="1">
              <a:solidFill>
                <a:srgbClr val="0070C0"/>
              </a:solidFill>
              <a:ea typeface="宋体" charset="-122"/>
            </a:endParaRPr>
          </a:p>
          <a:p>
            <a:pPr marL="342900" indent="-342900">
              <a:buAutoNum type="arabicParenR"/>
            </a:pPr>
            <a:r>
              <a:rPr lang="zh-CN" altLang="en-US">
                <a:ea typeface="宋体" charset="-122"/>
              </a:rPr>
              <a:t>要求</a:t>
            </a:r>
            <a:r>
              <a:rPr lang="en-US" altLang="zh-CN">
                <a:ea typeface="宋体" charset="-122"/>
              </a:rPr>
              <a:t>: </a:t>
            </a:r>
            <a:r>
              <a:rPr lang="zh-CN" altLang="en-US">
                <a:ea typeface="宋体" charset="-122"/>
              </a:rPr>
              <a:t>代码实现如下图结构</a:t>
            </a:r>
            <a:r>
              <a:rPr lang="en-US" altLang="zh-CN">
                <a:ea typeface="宋体" charset="-122"/>
              </a:rPr>
              <a:t>.</a:t>
            </a:r>
          </a:p>
          <a:p>
            <a:pPr marL="342900" indent="-342900">
              <a:buAutoNum type="arabicParenR"/>
            </a:pPr>
            <a:endParaRPr lang="en-US" altLang="zh-CN">
              <a:ea typeface="宋体" charset="-122"/>
            </a:endParaRPr>
          </a:p>
          <a:p>
            <a:pPr marL="342900" indent="-342900">
              <a:buAutoNum type="arabicParenR"/>
            </a:pPr>
            <a:endParaRPr lang="en-US" altLang="zh-CN">
              <a:ea typeface="宋体" charset="-122"/>
            </a:endParaRPr>
          </a:p>
          <a:p>
            <a:pPr marL="342900" indent="-342900">
              <a:buAutoNum type="arabicParenR"/>
            </a:pPr>
            <a:endParaRPr lang="en-US" altLang="zh-CN">
              <a:ea typeface="宋体" charset="-122"/>
            </a:endParaRPr>
          </a:p>
          <a:p>
            <a:pPr marL="342900" indent="-342900">
              <a:buAutoNum type="arabicParenR"/>
            </a:pPr>
            <a:endParaRPr lang="en-US" altLang="zh-CN">
              <a:ea typeface="宋体" charset="-122"/>
            </a:endParaRPr>
          </a:p>
          <a:p>
            <a:pPr marL="342900" indent="-342900">
              <a:buAutoNum type="arabicParenR"/>
            </a:pPr>
            <a:endParaRPr lang="en-US" altLang="zh-CN">
              <a:ea typeface="宋体" charset="-122"/>
            </a:endParaRPr>
          </a:p>
          <a:p>
            <a:pPr marL="342900" indent="-342900">
              <a:buAutoNum type="arabicParenR"/>
            </a:pPr>
            <a:endParaRPr lang="en-US" altLang="zh-CN">
              <a:ea typeface="宋体" charset="-122"/>
            </a:endParaRPr>
          </a:p>
          <a:p>
            <a:pPr marL="342900" indent="-342900">
              <a:buAutoNum type="arabicParenR"/>
            </a:pPr>
            <a:endParaRPr lang="en-US" altLang="zh-CN">
              <a:ea typeface="宋体" charset="-122"/>
            </a:endParaRPr>
          </a:p>
          <a:p>
            <a:pPr marL="342900" indent="-342900">
              <a:buAutoNum type="arabicParenR"/>
            </a:pPr>
            <a:endParaRPr lang="en-US" altLang="zh-CN">
              <a:ea typeface="宋体" charset="-122"/>
            </a:endParaRPr>
          </a:p>
          <a:p>
            <a:pPr marL="342900" indent="-342900">
              <a:buAutoNum type="arabicParenR"/>
            </a:pPr>
            <a:endParaRPr lang="en-US" altLang="zh-CN">
              <a:ea typeface="宋体" charset="-122"/>
            </a:endParaRPr>
          </a:p>
          <a:p>
            <a:pPr marL="342900" indent="-342900">
              <a:buAutoNum type="arabicParenR"/>
            </a:pPr>
            <a:r>
              <a:rPr lang="zh-CN" altLang="en-US">
                <a:ea typeface="宋体" charset="-122"/>
              </a:rPr>
              <a:t>思路分析  </a:t>
            </a:r>
            <a:r>
              <a:rPr lang="en-US" altLang="zh-CN">
                <a:ea typeface="宋体" charset="-122"/>
              </a:rPr>
              <a:t>(1) </a:t>
            </a:r>
            <a:r>
              <a:rPr lang="zh-CN" altLang="en-US">
                <a:ea typeface="宋体" charset="-122"/>
              </a:rPr>
              <a:t>存储顶点</a:t>
            </a:r>
            <a:r>
              <a:rPr lang="en-US" altLang="zh-CN">
                <a:ea typeface="宋体" charset="-122"/>
              </a:rPr>
              <a:t>String  </a:t>
            </a:r>
            <a:r>
              <a:rPr lang="zh-CN" altLang="en-US">
                <a:ea typeface="宋体" charset="-122"/>
              </a:rPr>
              <a:t>使用</a:t>
            </a:r>
            <a:r>
              <a:rPr lang="en-US" altLang="zh-CN">
                <a:ea typeface="宋体" charset="-122"/>
              </a:rPr>
              <a:t> ArrayList (2) </a:t>
            </a:r>
            <a:r>
              <a:rPr lang="zh-CN" altLang="en-US">
                <a:ea typeface="宋体" charset="-122"/>
              </a:rPr>
              <a:t>保存矩阵 </a:t>
            </a:r>
            <a:r>
              <a:rPr lang="en-US" altLang="zh-CN">
                <a:ea typeface="宋体" charset="-122"/>
              </a:rPr>
              <a:t>int[][] edges </a:t>
            </a:r>
          </a:p>
          <a:p>
            <a:pPr marL="342900" indent="-342900">
              <a:buAutoNum type="arabicParenR"/>
            </a:pPr>
            <a:r>
              <a:rPr lang="zh-CN" altLang="en-US">
                <a:ea typeface="宋体" charset="-122"/>
              </a:rPr>
              <a:t>代码实现</a:t>
            </a:r>
            <a:endParaRPr lang="en-US" altLang="zh-CN">
              <a:ea typeface="宋体" charset="-122"/>
            </a:endParaRPr>
          </a:p>
        </p:txBody>
      </p:sp>
      <p:grpSp>
        <p:nvGrpSpPr>
          <p:cNvPr id="4" name="组合 3"/>
          <p:cNvGrpSpPr/>
          <p:nvPr/>
        </p:nvGrpSpPr>
        <p:grpSpPr>
          <a:xfrm>
            <a:off x="902015" y="2205181"/>
            <a:ext cx="2664147" cy="2247900"/>
            <a:chOff x="3227387" y="2237903"/>
            <a:chExt cx="3086100" cy="2514600"/>
          </a:xfrm>
        </p:grpSpPr>
        <p:sp>
          <p:nvSpPr>
            <p:cNvPr id="16" name="椭圆 15"/>
            <p:cNvSpPr/>
            <p:nvPr/>
          </p:nvSpPr>
          <p:spPr>
            <a:xfrm>
              <a:off x="4341812" y="2504603"/>
              <a:ext cx="5715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zh-CN" sz="1100"/>
                <a:t>B</a:t>
              </a:r>
              <a:endParaRPr lang="zh-CN" altLang="en-US" sz="1100"/>
            </a:p>
          </p:txBody>
        </p:sp>
        <p:sp>
          <p:nvSpPr>
            <p:cNvPr id="17" name="椭圆 16"/>
            <p:cNvSpPr/>
            <p:nvPr/>
          </p:nvSpPr>
          <p:spPr>
            <a:xfrm>
              <a:off x="3417887" y="3314228"/>
              <a:ext cx="5715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zh-CN" sz="1100"/>
                <a:t>C</a:t>
              </a:r>
              <a:endParaRPr lang="zh-CN" altLang="en-US" sz="1100"/>
            </a:p>
          </p:txBody>
        </p:sp>
        <p:sp>
          <p:nvSpPr>
            <p:cNvPr id="18" name="椭圆 17"/>
            <p:cNvSpPr/>
            <p:nvPr/>
          </p:nvSpPr>
          <p:spPr>
            <a:xfrm>
              <a:off x="4198937" y="4219103"/>
              <a:ext cx="5715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zh-CN" sz="1100"/>
                <a:t>A</a:t>
              </a:r>
              <a:endParaRPr lang="zh-CN" altLang="en-US" sz="1100"/>
            </a:p>
          </p:txBody>
        </p:sp>
        <p:sp>
          <p:nvSpPr>
            <p:cNvPr id="19" name="椭圆 18"/>
            <p:cNvSpPr/>
            <p:nvPr/>
          </p:nvSpPr>
          <p:spPr>
            <a:xfrm>
              <a:off x="5522912" y="3771428"/>
              <a:ext cx="5715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zh-CN" sz="1100"/>
                <a:t>D</a:t>
              </a:r>
              <a:endParaRPr lang="zh-CN" altLang="en-US" sz="1100"/>
            </a:p>
          </p:txBody>
        </p:sp>
        <p:sp>
          <p:nvSpPr>
            <p:cNvPr id="20" name="椭圆 19"/>
            <p:cNvSpPr/>
            <p:nvPr/>
          </p:nvSpPr>
          <p:spPr>
            <a:xfrm>
              <a:off x="5741987" y="2733203"/>
              <a:ext cx="5715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zh-CN" sz="1100"/>
                <a:t>E</a:t>
              </a:r>
              <a:endParaRPr lang="zh-CN" altLang="en-US" sz="1100"/>
            </a:p>
          </p:txBody>
        </p:sp>
        <p:cxnSp>
          <p:nvCxnSpPr>
            <p:cNvPr id="21" name="直接连接符 20"/>
            <p:cNvCxnSpPr>
              <a:stCxn id="17" idx="5"/>
              <a:endCxn id="18" idx="1"/>
            </p:cNvCxnSpPr>
            <p:nvPr/>
          </p:nvCxnSpPr>
          <p:spPr>
            <a:xfrm>
              <a:off x="3905693" y="3769513"/>
              <a:ext cx="376938" cy="527705"/>
            </a:xfrm>
            <a:prstGeom prst="line">
              <a:avLst/>
            </a:prstGeom>
          </p:spPr>
          <p:style>
            <a:lnRef idx="3">
              <a:schemeClr val="accent3"/>
            </a:lnRef>
            <a:fillRef idx="0">
              <a:schemeClr val="accent3"/>
            </a:fillRef>
            <a:effectRef idx="2">
              <a:schemeClr val="accent3"/>
            </a:effectRef>
            <a:fontRef idx="minor">
              <a:schemeClr val="tx1"/>
            </a:fontRef>
          </p:style>
        </p:cxnSp>
        <p:cxnSp>
          <p:nvCxnSpPr>
            <p:cNvPr id="31" name="直接连接符 30"/>
            <p:cNvCxnSpPr>
              <a:stCxn id="17" idx="7"/>
              <a:endCxn id="16" idx="3"/>
            </p:cNvCxnSpPr>
            <p:nvPr/>
          </p:nvCxnSpPr>
          <p:spPr>
            <a:xfrm flipV="1">
              <a:off x="3905693" y="2959888"/>
              <a:ext cx="519813" cy="432455"/>
            </a:xfrm>
            <a:prstGeom prst="line">
              <a:avLst/>
            </a:prstGeom>
          </p:spPr>
          <p:style>
            <a:lnRef idx="3">
              <a:schemeClr val="accent3"/>
            </a:lnRef>
            <a:fillRef idx="0">
              <a:schemeClr val="accent3"/>
            </a:fillRef>
            <a:effectRef idx="2">
              <a:schemeClr val="accent3"/>
            </a:effectRef>
            <a:fontRef idx="minor">
              <a:schemeClr val="tx1"/>
            </a:fontRef>
          </p:style>
        </p:cxnSp>
        <p:cxnSp>
          <p:nvCxnSpPr>
            <p:cNvPr id="32" name="直接连接符 31"/>
            <p:cNvCxnSpPr>
              <a:stCxn id="16" idx="6"/>
              <a:endCxn id="20" idx="2"/>
            </p:cNvCxnSpPr>
            <p:nvPr/>
          </p:nvCxnSpPr>
          <p:spPr>
            <a:xfrm>
              <a:off x="4913312" y="2771303"/>
              <a:ext cx="828675" cy="228600"/>
            </a:xfrm>
            <a:prstGeom prst="line">
              <a:avLst/>
            </a:prstGeom>
          </p:spPr>
          <p:style>
            <a:lnRef idx="3">
              <a:schemeClr val="accent3"/>
            </a:lnRef>
            <a:fillRef idx="0">
              <a:schemeClr val="accent3"/>
            </a:fillRef>
            <a:effectRef idx="2">
              <a:schemeClr val="accent3"/>
            </a:effectRef>
            <a:fontRef idx="minor">
              <a:schemeClr val="tx1"/>
            </a:fontRef>
          </p:style>
        </p:cxnSp>
        <p:cxnSp>
          <p:nvCxnSpPr>
            <p:cNvPr id="33" name="直接连接符 32"/>
            <p:cNvCxnSpPr>
              <a:stCxn id="16" idx="4"/>
              <a:endCxn id="18" idx="0"/>
            </p:cNvCxnSpPr>
            <p:nvPr/>
          </p:nvCxnSpPr>
          <p:spPr>
            <a:xfrm flipH="1">
              <a:off x="4484687" y="3038003"/>
              <a:ext cx="142875" cy="1181100"/>
            </a:xfrm>
            <a:prstGeom prst="line">
              <a:avLst/>
            </a:prstGeom>
          </p:spPr>
          <p:style>
            <a:lnRef idx="3">
              <a:schemeClr val="accent3"/>
            </a:lnRef>
            <a:fillRef idx="0">
              <a:schemeClr val="accent3"/>
            </a:fillRef>
            <a:effectRef idx="2">
              <a:schemeClr val="accent3"/>
            </a:effectRef>
            <a:fontRef idx="minor">
              <a:schemeClr val="tx1"/>
            </a:fontRef>
          </p:style>
        </p:cxnSp>
        <p:cxnSp>
          <p:nvCxnSpPr>
            <p:cNvPr id="34" name="直接连接符 33"/>
            <p:cNvCxnSpPr>
              <a:stCxn id="16" idx="5"/>
              <a:endCxn id="19" idx="2"/>
            </p:cNvCxnSpPr>
            <p:nvPr/>
          </p:nvCxnSpPr>
          <p:spPr>
            <a:xfrm>
              <a:off x="4829618" y="2959888"/>
              <a:ext cx="693294" cy="1078240"/>
            </a:xfrm>
            <a:prstGeom prst="line">
              <a:avLst/>
            </a:prstGeom>
          </p:spPr>
          <p:style>
            <a:lnRef idx="3">
              <a:schemeClr val="accent3"/>
            </a:lnRef>
            <a:fillRef idx="0">
              <a:schemeClr val="accent3"/>
            </a:fillRef>
            <a:effectRef idx="2">
              <a:schemeClr val="accent3"/>
            </a:effectRef>
            <a:fontRef idx="minor">
              <a:schemeClr val="tx1"/>
            </a:fontRef>
          </p:style>
        </p:cxnSp>
        <p:sp>
          <p:nvSpPr>
            <p:cNvPr id="35" name="TextBox 21"/>
            <p:cNvSpPr txBox="1"/>
            <p:nvPr/>
          </p:nvSpPr>
          <p:spPr>
            <a:xfrm>
              <a:off x="3475037" y="2237903"/>
              <a:ext cx="466794" cy="275717"/>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zh-CN" altLang="en-US" sz="1100"/>
                <a:t>顶点</a:t>
              </a:r>
            </a:p>
          </p:txBody>
        </p:sp>
        <p:cxnSp>
          <p:nvCxnSpPr>
            <p:cNvPr id="36" name="直接箭头连接符 35"/>
            <p:cNvCxnSpPr>
              <a:stCxn id="35" idx="3"/>
              <a:endCxn id="16" idx="1"/>
            </p:cNvCxnSpPr>
            <p:nvPr/>
          </p:nvCxnSpPr>
          <p:spPr>
            <a:xfrm>
              <a:off x="3941831" y="2375762"/>
              <a:ext cx="483675" cy="206956"/>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37" name="TextBox 24"/>
            <p:cNvSpPr txBox="1"/>
            <p:nvPr/>
          </p:nvSpPr>
          <p:spPr>
            <a:xfrm>
              <a:off x="3227387" y="2666528"/>
              <a:ext cx="325730" cy="275717"/>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zh-CN" altLang="en-US" sz="1100"/>
                <a:t>边</a:t>
              </a:r>
            </a:p>
          </p:txBody>
        </p:sp>
        <p:cxnSp>
          <p:nvCxnSpPr>
            <p:cNvPr id="38" name="直接箭头连接符 37"/>
            <p:cNvCxnSpPr/>
            <p:nvPr/>
          </p:nvCxnSpPr>
          <p:spPr>
            <a:xfrm>
              <a:off x="3522731" y="2871062"/>
              <a:ext cx="657156" cy="300291"/>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grpSp>
      <p:sp>
        <p:nvSpPr>
          <p:cNvPr id="39" name="TextBox 55"/>
          <p:cNvSpPr txBox="1"/>
          <p:nvPr/>
        </p:nvSpPr>
        <p:spPr>
          <a:xfrm>
            <a:off x="4256434" y="2377355"/>
            <a:ext cx="2962275" cy="1943100"/>
          </a:xfrm>
          <a:prstGeom prst="rect">
            <a:avLst/>
          </a:prstGeom>
          <a:solidFill>
            <a:schemeClr val="lt1"/>
          </a:solidFill>
          <a:ln w="9525" cmpd="sng">
            <a:solidFill>
              <a:schemeClr val="lt1">
                <a:shade val="50000"/>
              </a:schemeClr>
            </a:solid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en-US" altLang="zh-CN" sz="1100" baseline="0"/>
              <a:t>     A   B   C   D   E</a:t>
            </a:r>
          </a:p>
          <a:p>
            <a:r>
              <a:rPr lang="en-US" altLang="zh-CN" sz="1100" baseline="0"/>
              <a:t>A   0   1   1   0    0</a:t>
            </a:r>
          </a:p>
          <a:p>
            <a:r>
              <a:rPr lang="en-US" altLang="zh-CN" sz="1100" baseline="0"/>
              <a:t>B   1   0   1    1   1</a:t>
            </a:r>
          </a:p>
          <a:p>
            <a:r>
              <a:rPr lang="en-US" altLang="zh-CN" sz="1100" baseline="0"/>
              <a:t>C   1   1   0    0   0</a:t>
            </a:r>
          </a:p>
          <a:p>
            <a:r>
              <a:rPr lang="en-US" altLang="zh-CN" sz="1100" baseline="0"/>
              <a:t>D   0   1   0   0   0 </a:t>
            </a:r>
          </a:p>
          <a:p>
            <a:r>
              <a:rPr lang="en-US" altLang="zh-CN" sz="1100" baseline="0"/>
              <a:t>E    0   1   0   0   0</a:t>
            </a:r>
          </a:p>
          <a:p>
            <a:endParaRPr lang="en-US" altLang="zh-CN" sz="1100" baseline="0"/>
          </a:p>
          <a:p>
            <a:r>
              <a:rPr lang="en-US" altLang="zh-CN" sz="1100" baseline="0"/>
              <a:t>//</a:t>
            </a:r>
            <a:r>
              <a:rPr lang="zh-CN" altLang="en-US" sz="1100" baseline="0"/>
              <a:t>说明</a:t>
            </a:r>
            <a:endParaRPr lang="en-US" altLang="zh-CN" sz="1100" baseline="0"/>
          </a:p>
          <a:p>
            <a:r>
              <a:rPr lang="en-US" altLang="zh-CN" sz="1100" baseline="0"/>
              <a:t>//(1) 1 </a:t>
            </a:r>
            <a:r>
              <a:rPr lang="zh-CN" altLang="en-US" sz="1100" baseline="0"/>
              <a:t>表示能够直接连接</a:t>
            </a:r>
            <a:endParaRPr lang="en-US" altLang="zh-CN" sz="1100" baseline="0"/>
          </a:p>
          <a:p>
            <a:r>
              <a:rPr lang="en-US" altLang="zh-CN" sz="1100" baseline="0"/>
              <a:t>//(2) 0 </a:t>
            </a:r>
            <a:r>
              <a:rPr lang="zh-CN" altLang="en-US" sz="1100" baseline="0"/>
              <a:t>表示不能直接连接</a:t>
            </a:r>
            <a:endParaRPr lang="en-US" altLang="zh-CN" sz="1100" baseline="0"/>
          </a:p>
          <a:p>
            <a:endParaRPr lang="zh-CN" altLang="en-US" sz="1100"/>
          </a:p>
        </p:txBody>
      </p:sp>
    </p:spTree>
    <p:extLst>
      <p:ext uri="{BB962C8B-B14F-4D97-AF65-F5344CB8AC3E}">
        <p14:creationId xmlns:p14="http://schemas.microsoft.com/office/powerpoint/2010/main" val="3061628051"/>
      </p:ext>
    </p:extLst>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图的深度优先遍历介绍</a:t>
            </a:r>
            <a:endParaRPr lang="en-US" altLang="zh-CN" sz="2200" b="1"/>
          </a:p>
        </p:txBody>
      </p:sp>
      <p:sp>
        <p:nvSpPr>
          <p:cNvPr id="2" name="TextBox 1"/>
          <p:cNvSpPr txBox="1"/>
          <p:nvPr/>
        </p:nvSpPr>
        <p:spPr>
          <a:xfrm>
            <a:off x="665981" y="1224111"/>
            <a:ext cx="8424936" cy="4031873"/>
          </a:xfrm>
          <a:prstGeom prst="rect">
            <a:avLst/>
          </a:prstGeom>
          <a:noFill/>
        </p:spPr>
        <p:txBody>
          <a:bodyPr wrap="square" rtlCol="0">
            <a:spAutoFit/>
          </a:bodyPr>
          <a:lstStyle/>
          <a:p>
            <a:endParaRPr lang="en-US" altLang="zh-CN"/>
          </a:p>
          <a:p>
            <a:r>
              <a:rPr lang="zh-CN" altLang="en-US" sz="2000" b="1">
                <a:solidFill>
                  <a:srgbClr val="0070C0"/>
                </a:solidFill>
              </a:rPr>
              <a:t>图遍历介绍</a:t>
            </a:r>
            <a:endParaRPr lang="en-US" altLang="zh-CN" sz="2000" b="1">
              <a:solidFill>
                <a:srgbClr val="0070C0"/>
              </a:solidFill>
            </a:endParaRPr>
          </a:p>
          <a:p>
            <a:r>
              <a:rPr lang="zh-CN" altLang="en-US"/>
              <a:t>所谓图的遍历，即是对结点的访问。一个图有那么多个结点，如何遍历这些结点，需要特定策略，一般有两种访问策略</a:t>
            </a:r>
            <a:r>
              <a:rPr lang="en-US" altLang="zh-CN">
                <a:sym typeface="Wingdings" pitchFamily="2" charset="2"/>
              </a:rPr>
              <a:t>: (1)</a:t>
            </a:r>
            <a:r>
              <a:rPr lang="zh-CN" altLang="en-US"/>
              <a:t>深度优先遍历</a:t>
            </a:r>
            <a:r>
              <a:rPr lang="en-US" altLang="zh-CN"/>
              <a:t> (2)</a:t>
            </a:r>
            <a:r>
              <a:rPr lang="zh-CN" altLang="en-US"/>
              <a:t>广度优先遍历</a:t>
            </a:r>
            <a:endParaRPr lang="en-US" altLang="zh-CN" sz="2000" b="1">
              <a:solidFill>
                <a:srgbClr val="0070C0"/>
              </a:solidFill>
              <a:ea typeface="宋体" charset="-122"/>
            </a:endParaRPr>
          </a:p>
          <a:p>
            <a:r>
              <a:rPr lang="zh-CN" altLang="en-US" sz="2000" b="1">
                <a:solidFill>
                  <a:srgbClr val="0070C0"/>
                </a:solidFill>
                <a:ea typeface="宋体" charset="-122"/>
              </a:rPr>
              <a:t>深度优先遍历基本思想</a:t>
            </a:r>
            <a:endParaRPr lang="en-US" altLang="zh-CN" sz="2000" b="1">
              <a:solidFill>
                <a:srgbClr val="0070C0"/>
              </a:solidFill>
              <a:ea typeface="宋体" charset="-122"/>
            </a:endParaRPr>
          </a:p>
          <a:p>
            <a:endParaRPr lang="en-US" altLang="zh-CN">
              <a:ea typeface="宋体" charset="-122"/>
            </a:endParaRPr>
          </a:p>
          <a:p>
            <a:r>
              <a:rPr lang="zh-CN" altLang="en-US">
                <a:ea typeface="宋体" charset="-122"/>
              </a:rPr>
              <a:t>图的深度优先搜索</a:t>
            </a:r>
            <a:r>
              <a:rPr lang="en-US" altLang="zh-CN">
                <a:ea typeface="宋体" charset="-122"/>
              </a:rPr>
              <a:t>(Depth First Search)</a:t>
            </a:r>
            <a:r>
              <a:rPr lang="zh-CN" altLang="en-US">
                <a:ea typeface="宋体" charset="-122"/>
              </a:rPr>
              <a:t> 。</a:t>
            </a:r>
          </a:p>
          <a:p>
            <a:pPr marL="342900" indent="-342900">
              <a:buAutoNum type="arabicParenR"/>
            </a:pPr>
            <a:r>
              <a:rPr lang="zh-CN" altLang="en-US"/>
              <a:t>深度优先遍历，从初始访问结点出发，初始访问结点可能有多个邻接结点，深度优先遍历的策略就是首先访问第一个邻接结点，然后再以这个被访问的邻接结点作为初始结点，访问它的第一个邻接结点， 可以这样理解：每次都在访问完</a:t>
            </a:r>
            <a:r>
              <a:rPr lang="zh-CN" altLang="en-US" b="1"/>
              <a:t>当前结点</a:t>
            </a:r>
            <a:r>
              <a:rPr lang="zh-CN" altLang="en-US"/>
              <a:t>后首先访问</a:t>
            </a:r>
            <a:r>
              <a:rPr lang="zh-CN" altLang="en-US" b="1"/>
              <a:t>当前结点的第一个邻接结点</a:t>
            </a:r>
            <a:r>
              <a:rPr lang="zh-CN" altLang="en-US"/>
              <a:t>。</a:t>
            </a:r>
            <a:endParaRPr lang="en-US" altLang="zh-CN"/>
          </a:p>
          <a:p>
            <a:pPr marL="342900" indent="-342900">
              <a:buAutoNum type="arabicParenR"/>
            </a:pPr>
            <a:r>
              <a:rPr lang="zh-CN" altLang="en-US"/>
              <a:t>我们可以看到，这样的访问策略是优先往纵向挖掘深入，而不是对一个结点的所有邻接结点进行横向访问。</a:t>
            </a:r>
            <a:endParaRPr lang="en-US" altLang="zh-CN">
              <a:ea typeface="宋体" charset="-122"/>
            </a:endParaRPr>
          </a:p>
          <a:p>
            <a:pPr marL="342900" indent="-342900">
              <a:buAutoNum type="arabicParenR"/>
            </a:pPr>
            <a:r>
              <a:rPr lang="zh-CN" altLang="en-US">
                <a:ea typeface="宋体" charset="-122"/>
              </a:rPr>
              <a:t>显然，深度优先搜索是一个递归的过程</a:t>
            </a:r>
            <a:endParaRPr lang="en-US" altLang="zh-CN">
              <a:ea typeface="宋体" charset="-122"/>
            </a:endParaRPr>
          </a:p>
        </p:txBody>
      </p:sp>
    </p:spTree>
    <p:extLst>
      <p:ext uri="{BB962C8B-B14F-4D97-AF65-F5344CB8AC3E}">
        <p14:creationId xmlns:p14="http://schemas.microsoft.com/office/powerpoint/2010/main" val="91446983"/>
      </p:ext>
    </p:extLst>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图的深度优先遍历介绍</a:t>
            </a:r>
            <a:endParaRPr lang="en-US" altLang="zh-CN" sz="2200" b="1"/>
          </a:p>
        </p:txBody>
      </p:sp>
      <p:sp>
        <p:nvSpPr>
          <p:cNvPr id="2" name="TextBox 1"/>
          <p:cNvSpPr txBox="1"/>
          <p:nvPr/>
        </p:nvSpPr>
        <p:spPr>
          <a:xfrm>
            <a:off x="665981" y="1224111"/>
            <a:ext cx="8424936" cy="2462213"/>
          </a:xfrm>
          <a:prstGeom prst="rect">
            <a:avLst/>
          </a:prstGeom>
          <a:noFill/>
        </p:spPr>
        <p:txBody>
          <a:bodyPr wrap="square" rtlCol="0">
            <a:spAutoFit/>
          </a:bodyPr>
          <a:lstStyle/>
          <a:p>
            <a:r>
              <a:rPr lang="zh-CN" altLang="en-US" sz="2000" b="1">
                <a:solidFill>
                  <a:srgbClr val="0070C0"/>
                </a:solidFill>
              </a:rPr>
              <a:t>深度优先遍历算法步骤</a:t>
            </a:r>
            <a:endParaRPr lang="en-US" altLang="zh-CN"/>
          </a:p>
          <a:p>
            <a:pPr marL="342900" indent="-342900">
              <a:buAutoNum type="arabicParenR"/>
            </a:pPr>
            <a:r>
              <a:rPr lang="zh-CN" altLang="en-US" sz="1600"/>
              <a:t>访问初始结点</a:t>
            </a:r>
            <a:r>
              <a:rPr lang="en-US" altLang="zh-CN" sz="1600"/>
              <a:t>v</a:t>
            </a:r>
            <a:r>
              <a:rPr lang="zh-CN" altLang="en-US" sz="1600"/>
              <a:t>，并标记结点</a:t>
            </a:r>
            <a:r>
              <a:rPr lang="en-US" altLang="zh-CN" sz="1600"/>
              <a:t>v</a:t>
            </a:r>
            <a:r>
              <a:rPr lang="zh-CN" altLang="en-US" sz="1600"/>
              <a:t>为已访问。</a:t>
            </a:r>
            <a:endParaRPr lang="en-US" altLang="zh-CN" sz="1600"/>
          </a:p>
          <a:p>
            <a:pPr marL="342900" indent="-342900">
              <a:buAutoNum type="arabicParenR"/>
            </a:pPr>
            <a:r>
              <a:rPr lang="zh-CN" altLang="en-US" sz="1600"/>
              <a:t>查找结点</a:t>
            </a:r>
            <a:r>
              <a:rPr lang="en-US" altLang="zh-CN" sz="1600"/>
              <a:t>v</a:t>
            </a:r>
            <a:r>
              <a:rPr lang="zh-CN" altLang="en-US" sz="1600"/>
              <a:t>的第一个邻接结点</a:t>
            </a:r>
            <a:r>
              <a:rPr lang="en-US" altLang="zh-CN" sz="1600"/>
              <a:t>w</a:t>
            </a:r>
            <a:r>
              <a:rPr lang="zh-CN" altLang="en-US" sz="1600"/>
              <a:t>。</a:t>
            </a:r>
            <a:endParaRPr lang="en-US" altLang="zh-CN" sz="1600"/>
          </a:p>
          <a:p>
            <a:pPr marL="342900" indent="-342900">
              <a:buAutoNum type="arabicParenR"/>
            </a:pPr>
            <a:r>
              <a:rPr lang="zh-CN" altLang="en-US" sz="1600"/>
              <a:t>若</a:t>
            </a:r>
            <a:r>
              <a:rPr lang="en-US" altLang="zh-CN" sz="1600"/>
              <a:t>w</a:t>
            </a:r>
            <a:r>
              <a:rPr lang="zh-CN" altLang="en-US" sz="1600"/>
              <a:t>存在，则继续执行</a:t>
            </a:r>
            <a:r>
              <a:rPr lang="en-US" altLang="zh-CN" sz="1600"/>
              <a:t>4</a:t>
            </a:r>
            <a:r>
              <a:rPr lang="zh-CN" altLang="en-US" sz="1600"/>
              <a:t>，如果</a:t>
            </a:r>
            <a:r>
              <a:rPr lang="en-US" altLang="zh-CN" sz="1600"/>
              <a:t>w</a:t>
            </a:r>
            <a:r>
              <a:rPr lang="zh-CN" altLang="en-US" sz="1600"/>
              <a:t>不存在，则回到第</a:t>
            </a:r>
            <a:r>
              <a:rPr lang="en-US" altLang="zh-CN" sz="1600"/>
              <a:t>1</a:t>
            </a:r>
            <a:r>
              <a:rPr lang="zh-CN" altLang="en-US" sz="1600"/>
              <a:t>步，将从</a:t>
            </a:r>
            <a:r>
              <a:rPr lang="en-US" altLang="zh-CN" sz="1600"/>
              <a:t>v</a:t>
            </a:r>
            <a:r>
              <a:rPr lang="zh-CN" altLang="en-US" sz="1600"/>
              <a:t>的下一个结点继续。</a:t>
            </a:r>
            <a:endParaRPr lang="en-US" altLang="zh-CN" sz="1600"/>
          </a:p>
          <a:p>
            <a:pPr marL="342900" indent="-342900">
              <a:buAutoNum type="arabicParenR"/>
            </a:pPr>
            <a:r>
              <a:rPr lang="zh-CN" altLang="en-US" sz="1600"/>
              <a:t>若</a:t>
            </a:r>
            <a:r>
              <a:rPr lang="en-US" altLang="zh-CN" sz="1600"/>
              <a:t>w</a:t>
            </a:r>
            <a:r>
              <a:rPr lang="zh-CN" altLang="en-US" sz="1600"/>
              <a:t>未被访问，对</a:t>
            </a:r>
            <a:r>
              <a:rPr lang="en-US" altLang="zh-CN" sz="1600"/>
              <a:t>w</a:t>
            </a:r>
            <a:r>
              <a:rPr lang="zh-CN" altLang="en-US" sz="1600"/>
              <a:t>进行深度优先遍历递归（即把</a:t>
            </a:r>
            <a:r>
              <a:rPr lang="en-US" altLang="zh-CN" sz="1600"/>
              <a:t>w</a:t>
            </a:r>
            <a:r>
              <a:rPr lang="zh-CN" altLang="en-US" sz="1600"/>
              <a:t>当做另一个</a:t>
            </a:r>
            <a:r>
              <a:rPr lang="en-US" altLang="zh-CN" sz="1600"/>
              <a:t>v</a:t>
            </a:r>
            <a:r>
              <a:rPr lang="zh-CN" altLang="en-US" sz="1600"/>
              <a:t>，然后进行步骤</a:t>
            </a:r>
            <a:r>
              <a:rPr lang="en-US" altLang="zh-CN" sz="1600"/>
              <a:t>123</a:t>
            </a:r>
            <a:r>
              <a:rPr lang="zh-CN" altLang="en-US" sz="1600"/>
              <a:t>）。</a:t>
            </a:r>
            <a:endParaRPr lang="en-US" altLang="zh-CN" sz="1600"/>
          </a:p>
          <a:p>
            <a:pPr marL="342900" indent="-342900">
              <a:buAutoNum type="arabicParenR"/>
            </a:pPr>
            <a:r>
              <a:rPr lang="zh-CN" altLang="en-US" sz="1600"/>
              <a:t>查找结点</a:t>
            </a:r>
            <a:r>
              <a:rPr lang="en-US" altLang="zh-CN" sz="1600"/>
              <a:t>v</a:t>
            </a:r>
            <a:r>
              <a:rPr lang="zh-CN" altLang="en-US" sz="1600"/>
              <a:t>的</a:t>
            </a:r>
            <a:r>
              <a:rPr lang="en-US" altLang="zh-CN" sz="1600"/>
              <a:t>w</a:t>
            </a:r>
            <a:r>
              <a:rPr lang="zh-CN" altLang="en-US" sz="1600"/>
              <a:t>邻接结点的下一个邻接结点，转到步骤</a:t>
            </a:r>
            <a:r>
              <a:rPr lang="en-US" altLang="zh-CN" sz="1600"/>
              <a:t>3</a:t>
            </a:r>
            <a:r>
              <a:rPr lang="zh-CN" altLang="en-US" sz="1600"/>
              <a:t>。</a:t>
            </a:r>
            <a:endParaRPr lang="en-US" altLang="zh-CN" sz="1600"/>
          </a:p>
          <a:p>
            <a:pPr marL="342900" indent="-342900">
              <a:buAutoNum type="arabicParenR"/>
            </a:pPr>
            <a:endParaRPr lang="en-US" altLang="zh-CN"/>
          </a:p>
          <a:p>
            <a:r>
              <a:rPr lang="zh-CN" altLang="en-US" b="1"/>
              <a:t>看一个具体案例分析</a:t>
            </a:r>
            <a:r>
              <a:rPr lang="en-US" altLang="zh-CN"/>
              <a:t>:</a:t>
            </a:r>
            <a:endParaRPr lang="zh-CN" altLang="en-US"/>
          </a:p>
          <a:p>
            <a:endParaRPr lang="en-US" altLang="zh-CN">
              <a:ea typeface="宋体" charset="-122"/>
            </a:endParaRPr>
          </a:p>
        </p:txBody>
      </p:sp>
      <p:grpSp>
        <p:nvGrpSpPr>
          <p:cNvPr id="17" name="组合 16"/>
          <p:cNvGrpSpPr/>
          <p:nvPr/>
        </p:nvGrpSpPr>
        <p:grpSpPr>
          <a:xfrm>
            <a:off x="3011221" y="3219003"/>
            <a:ext cx="2761828" cy="2109564"/>
            <a:chOff x="3160737" y="2066875"/>
            <a:chExt cx="2895600" cy="2247900"/>
          </a:xfrm>
        </p:grpSpPr>
        <p:sp>
          <p:nvSpPr>
            <p:cNvPr id="18" name="椭圆 17"/>
            <p:cNvSpPr/>
            <p:nvPr/>
          </p:nvSpPr>
          <p:spPr>
            <a:xfrm>
              <a:off x="4084662" y="2066875"/>
              <a:ext cx="5715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zh-CN" sz="1100"/>
                <a:t>B</a:t>
              </a:r>
              <a:endParaRPr lang="zh-CN" altLang="en-US" sz="1100"/>
            </a:p>
          </p:txBody>
        </p:sp>
        <p:sp>
          <p:nvSpPr>
            <p:cNvPr id="19" name="椭圆 18"/>
            <p:cNvSpPr/>
            <p:nvPr/>
          </p:nvSpPr>
          <p:spPr>
            <a:xfrm>
              <a:off x="3160737" y="2876500"/>
              <a:ext cx="5715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zh-CN" sz="1100"/>
                <a:t>C</a:t>
              </a:r>
              <a:endParaRPr lang="zh-CN" altLang="en-US" sz="1100"/>
            </a:p>
          </p:txBody>
        </p:sp>
        <p:sp>
          <p:nvSpPr>
            <p:cNvPr id="20" name="椭圆 19"/>
            <p:cNvSpPr/>
            <p:nvPr/>
          </p:nvSpPr>
          <p:spPr>
            <a:xfrm>
              <a:off x="3941787" y="3781375"/>
              <a:ext cx="5715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zh-CN" sz="1100"/>
                <a:t>A</a:t>
              </a:r>
              <a:endParaRPr lang="zh-CN" altLang="en-US" sz="1100"/>
            </a:p>
          </p:txBody>
        </p:sp>
        <p:sp>
          <p:nvSpPr>
            <p:cNvPr id="21" name="椭圆 20"/>
            <p:cNvSpPr/>
            <p:nvPr/>
          </p:nvSpPr>
          <p:spPr>
            <a:xfrm>
              <a:off x="5265762" y="3333700"/>
              <a:ext cx="5715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zh-CN" sz="1100"/>
                <a:t>D</a:t>
              </a:r>
              <a:endParaRPr lang="zh-CN" altLang="en-US" sz="1100"/>
            </a:p>
          </p:txBody>
        </p:sp>
        <p:sp>
          <p:nvSpPr>
            <p:cNvPr id="22" name="椭圆 21"/>
            <p:cNvSpPr/>
            <p:nvPr/>
          </p:nvSpPr>
          <p:spPr>
            <a:xfrm>
              <a:off x="5484837" y="2295475"/>
              <a:ext cx="5715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zh-CN" sz="1100"/>
                <a:t>E</a:t>
              </a:r>
              <a:endParaRPr lang="zh-CN" altLang="en-US" sz="1100"/>
            </a:p>
          </p:txBody>
        </p:sp>
        <p:cxnSp>
          <p:nvCxnSpPr>
            <p:cNvPr id="23" name="直接连接符 22"/>
            <p:cNvCxnSpPr>
              <a:stCxn id="19" idx="5"/>
              <a:endCxn id="20" idx="1"/>
            </p:cNvCxnSpPr>
            <p:nvPr/>
          </p:nvCxnSpPr>
          <p:spPr>
            <a:xfrm>
              <a:off x="3648543" y="3331785"/>
              <a:ext cx="376938" cy="527705"/>
            </a:xfrm>
            <a:prstGeom prst="line">
              <a:avLst/>
            </a:prstGeom>
          </p:spPr>
          <p:style>
            <a:lnRef idx="3">
              <a:schemeClr val="accent3"/>
            </a:lnRef>
            <a:fillRef idx="0">
              <a:schemeClr val="accent3"/>
            </a:fillRef>
            <a:effectRef idx="2">
              <a:schemeClr val="accent3"/>
            </a:effectRef>
            <a:fontRef idx="minor">
              <a:schemeClr val="tx1"/>
            </a:fontRef>
          </p:style>
        </p:cxnSp>
        <p:cxnSp>
          <p:nvCxnSpPr>
            <p:cNvPr id="24" name="直接连接符 23"/>
            <p:cNvCxnSpPr>
              <a:stCxn id="19" idx="7"/>
              <a:endCxn id="18" idx="3"/>
            </p:cNvCxnSpPr>
            <p:nvPr/>
          </p:nvCxnSpPr>
          <p:spPr>
            <a:xfrm flipV="1">
              <a:off x="3648543" y="2522160"/>
              <a:ext cx="519813" cy="432455"/>
            </a:xfrm>
            <a:prstGeom prst="line">
              <a:avLst/>
            </a:prstGeom>
          </p:spPr>
          <p:style>
            <a:lnRef idx="3">
              <a:schemeClr val="accent3"/>
            </a:lnRef>
            <a:fillRef idx="0">
              <a:schemeClr val="accent3"/>
            </a:fillRef>
            <a:effectRef idx="2">
              <a:schemeClr val="accent3"/>
            </a:effectRef>
            <a:fontRef idx="minor">
              <a:schemeClr val="tx1"/>
            </a:fontRef>
          </p:style>
        </p:cxnSp>
        <p:cxnSp>
          <p:nvCxnSpPr>
            <p:cNvPr id="25" name="直接连接符 24"/>
            <p:cNvCxnSpPr>
              <a:stCxn id="18" idx="6"/>
              <a:endCxn id="22" idx="2"/>
            </p:cNvCxnSpPr>
            <p:nvPr/>
          </p:nvCxnSpPr>
          <p:spPr>
            <a:xfrm>
              <a:off x="4656162" y="2333575"/>
              <a:ext cx="828675" cy="228600"/>
            </a:xfrm>
            <a:prstGeom prst="line">
              <a:avLst/>
            </a:prstGeom>
          </p:spPr>
          <p:style>
            <a:lnRef idx="3">
              <a:schemeClr val="accent3"/>
            </a:lnRef>
            <a:fillRef idx="0">
              <a:schemeClr val="accent3"/>
            </a:fillRef>
            <a:effectRef idx="2">
              <a:schemeClr val="accent3"/>
            </a:effectRef>
            <a:fontRef idx="minor">
              <a:schemeClr val="tx1"/>
            </a:fontRef>
          </p:style>
        </p:cxnSp>
        <p:cxnSp>
          <p:nvCxnSpPr>
            <p:cNvPr id="26" name="直接连接符 25"/>
            <p:cNvCxnSpPr>
              <a:stCxn id="18" idx="4"/>
              <a:endCxn id="20" idx="0"/>
            </p:cNvCxnSpPr>
            <p:nvPr/>
          </p:nvCxnSpPr>
          <p:spPr>
            <a:xfrm flipH="1">
              <a:off x="4227537" y="2600275"/>
              <a:ext cx="142875" cy="1181100"/>
            </a:xfrm>
            <a:prstGeom prst="line">
              <a:avLst/>
            </a:prstGeom>
          </p:spPr>
          <p:style>
            <a:lnRef idx="3">
              <a:schemeClr val="accent3"/>
            </a:lnRef>
            <a:fillRef idx="0">
              <a:schemeClr val="accent3"/>
            </a:fillRef>
            <a:effectRef idx="2">
              <a:schemeClr val="accent3"/>
            </a:effectRef>
            <a:fontRef idx="minor">
              <a:schemeClr val="tx1"/>
            </a:fontRef>
          </p:style>
        </p:cxnSp>
        <p:cxnSp>
          <p:nvCxnSpPr>
            <p:cNvPr id="27" name="直接连接符 26"/>
            <p:cNvCxnSpPr>
              <a:stCxn id="18" idx="5"/>
              <a:endCxn id="21" idx="2"/>
            </p:cNvCxnSpPr>
            <p:nvPr/>
          </p:nvCxnSpPr>
          <p:spPr>
            <a:xfrm>
              <a:off x="4572468" y="2522160"/>
              <a:ext cx="693294" cy="1078240"/>
            </a:xfrm>
            <a:prstGeom prst="line">
              <a:avLst/>
            </a:prstGeom>
          </p:spPr>
          <p:style>
            <a:lnRef idx="3">
              <a:schemeClr val="accent3"/>
            </a:lnRef>
            <a:fillRef idx="0">
              <a:schemeClr val="accent3"/>
            </a:fillRef>
            <a:effectRef idx="2">
              <a:schemeClr val="accent3"/>
            </a:effectRef>
            <a:fontRef idx="minor">
              <a:schemeClr val="tx1"/>
            </a:fontRef>
          </p:style>
        </p:cxnSp>
      </p:grpSp>
      <p:sp>
        <p:nvSpPr>
          <p:cNvPr id="28" name="TextBox 55"/>
          <p:cNvSpPr txBox="1"/>
          <p:nvPr/>
        </p:nvSpPr>
        <p:spPr>
          <a:xfrm>
            <a:off x="6056634" y="3302235"/>
            <a:ext cx="2962275" cy="1943100"/>
          </a:xfrm>
          <a:prstGeom prst="rect">
            <a:avLst/>
          </a:prstGeom>
          <a:solidFill>
            <a:schemeClr val="lt1"/>
          </a:solidFill>
          <a:ln w="9525" cmpd="sng">
            <a:solidFill>
              <a:schemeClr val="lt1">
                <a:shade val="50000"/>
              </a:schemeClr>
            </a:solid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en-US" altLang="zh-CN" sz="1100" baseline="0"/>
              <a:t>     A   B   C   D   E</a:t>
            </a:r>
          </a:p>
          <a:p>
            <a:r>
              <a:rPr lang="en-US" altLang="zh-CN" sz="1100" baseline="0"/>
              <a:t>A   0   1   1   0    0</a:t>
            </a:r>
          </a:p>
          <a:p>
            <a:r>
              <a:rPr lang="en-US" altLang="zh-CN" sz="1100" baseline="0"/>
              <a:t>B   1   0   1    1   1</a:t>
            </a:r>
          </a:p>
          <a:p>
            <a:r>
              <a:rPr lang="en-US" altLang="zh-CN" sz="1100" baseline="0"/>
              <a:t>C   1   1   0    0   0</a:t>
            </a:r>
          </a:p>
          <a:p>
            <a:r>
              <a:rPr lang="en-US" altLang="zh-CN" sz="1100" baseline="0"/>
              <a:t>D   0   1   0   0   0 </a:t>
            </a:r>
          </a:p>
          <a:p>
            <a:r>
              <a:rPr lang="en-US" altLang="zh-CN" sz="1100" baseline="0"/>
              <a:t>E    0   1   0   0   0</a:t>
            </a:r>
          </a:p>
          <a:p>
            <a:endParaRPr lang="en-US" altLang="zh-CN" sz="1100" baseline="0"/>
          </a:p>
          <a:p>
            <a:r>
              <a:rPr lang="en-US" altLang="zh-CN" sz="1100" baseline="0"/>
              <a:t>//</a:t>
            </a:r>
            <a:r>
              <a:rPr lang="zh-CN" altLang="en-US" sz="1100" baseline="0"/>
              <a:t>说明</a:t>
            </a:r>
            <a:endParaRPr lang="en-US" altLang="zh-CN" sz="1100" baseline="0"/>
          </a:p>
          <a:p>
            <a:r>
              <a:rPr lang="en-US" altLang="zh-CN" sz="1100" baseline="0"/>
              <a:t>//(1) 1 </a:t>
            </a:r>
            <a:r>
              <a:rPr lang="zh-CN" altLang="en-US" sz="1100" baseline="0"/>
              <a:t>表示能够直接连接</a:t>
            </a:r>
            <a:endParaRPr lang="en-US" altLang="zh-CN" sz="1100" baseline="0"/>
          </a:p>
          <a:p>
            <a:r>
              <a:rPr lang="en-US" altLang="zh-CN" sz="1100" baseline="0"/>
              <a:t>//(2) 0 </a:t>
            </a:r>
            <a:r>
              <a:rPr lang="zh-CN" altLang="en-US" sz="1100" baseline="0"/>
              <a:t>表示不能直接连接</a:t>
            </a:r>
            <a:endParaRPr lang="en-US" altLang="zh-CN" sz="1100" baseline="0"/>
          </a:p>
          <a:p>
            <a:endParaRPr lang="zh-CN" altLang="en-US" sz="1100"/>
          </a:p>
        </p:txBody>
      </p:sp>
    </p:spTree>
    <p:extLst>
      <p:ext uri="{BB962C8B-B14F-4D97-AF65-F5344CB8AC3E}">
        <p14:creationId xmlns:p14="http://schemas.microsoft.com/office/powerpoint/2010/main" val="2320982989"/>
      </p:ext>
    </p:extLst>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图的遍历</a:t>
            </a:r>
            <a:r>
              <a:rPr lang="en-US" altLang="zh-CN" sz="2200" b="1"/>
              <a:t>-</a:t>
            </a:r>
            <a:r>
              <a:rPr lang="zh-CN" altLang="en-US" sz="2200" b="1"/>
              <a:t>深度优先遍历</a:t>
            </a:r>
            <a:endParaRPr lang="en-US" altLang="zh-CN" sz="2200" b="1"/>
          </a:p>
        </p:txBody>
      </p:sp>
      <p:sp>
        <p:nvSpPr>
          <p:cNvPr id="2" name="TextBox 1"/>
          <p:cNvSpPr txBox="1"/>
          <p:nvPr/>
        </p:nvSpPr>
        <p:spPr>
          <a:xfrm>
            <a:off x="665981" y="1224111"/>
            <a:ext cx="8424936" cy="3754874"/>
          </a:xfrm>
          <a:prstGeom prst="rect">
            <a:avLst/>
          </a:prstGeom>
          <a:noFill/>
        </p:spPr>
        <p:txBody>
          <a:bodyPr wrap="square" rtlCol="0">
            <a:spAutoFit/>
          </a:bodyPr>
          <a:lstStyle/>
          <a:p>
            <a:endParaRPr lang="en-US" altLang="zh-CN" sz="2000" b="1">
              <a:solidFill>
                <a:srgbClr val="0070C0"/>
              </a:solidFill>
              <a:ea typeface="宋体" charset="-122"/>
            </a:endParaRPr>
          </a:p>
          <a:p>
            <a:endParaRPr lang="en-US" altLang="zh-CN" sz="2000" b="1">
              <a:solidFill>
                <a:srgbClr val="0070C0"/>
              </a:solidFill>
              <a:ea typeface="宋体" charset="-122"/>
            </a:endParaRPr>
          </a:p>
          <a:p>
            <a:r>
              <a:rPr lang="en-US" altLang="zh-CN">
                <a:ea typeface="宋体" charset="-122"/>
              </a:rPr>
              <a:t>1) </a:t>
            </a:r>
            <a:r>
              <a:rPr lang="zh-CN" altLang="en-US">
                <a:ea typeface="宋体" charset="-122"/>
              </a:rPr>
              <a:t>要求：对下图进行深度优先搜索</a:t>
            </a:r>
            <a:r>
              <a:rPr lang="en-US" altLang="zh-CN">
                <a:ea typeface="宋体" charset="-122"/>
              </a:rPr>
              <a:t>, </a:t>
            </a:r>
            <a:r>
              <a:rPr lang="zh-CN" altLang="en-US">
                <a:ea typeface="宋体" charset="-122"/>
              </a:rPr>
              <a:t>从</a:t>
            </a:r>
            <a:r>
              <a:rPr lang="en-US" altLang="zh-CN">
                <a:ea typeface="宋体" charset="-122"/>
              </a:rPr>
              <a:t>A </a:t>
            </a:r>
            <a:r>
              <a:rPr lang="zh-CN" altLang="en-US">
                <a:ea typeface="宋体" charset="-122"/>
              </a:rPr>
              <a:t>开始遍历</a:t>
            </a:r>
            <a:r>
              <a:rPr lang="en-US" altLang="zh-CN">
                <a:ea typeface="宋体" charset="-122"/>
              </a:rPr>
              <a:t>.</a:t>
            </a:r>
          </a:p>
          <a:p>
            <a:pPr marL="342900" indent="-342900">
              <a:buAutoNum type="arabicParenR"/>
            </a:pPr>
            <a:endParaRPr lang="en-US" altLang="zh-CN">
              <a:ea typeface="宋体" charset="-122"/>
            </a:endParaRPr>
          </a:p>
          <a:p>
            <a:pPr marL="342900" indent="-342900">
              <a:buAutoNum type="arabicParenR"/>
            </a:pPr>
            <a:endParaRPr lang="en-US" altLang="zh-CN">
              <a:ea typeface="宋体" charset="-122"/>
            </a:endParaRPr>
          </a:p>
          <a:p>
            <a:pPr marL="342900" indent="-342900">
              <a:buAutoNum type="arabicParenR"/>
            </a:pPr>
            <a:endParaRPr lang="en-US" altLang="zh-CN">
              <a:ea typeface="宋体" charset="-122"/>
            </a:endParaRPr>
          </a:p>
          <a:p>
            <a:pPr marL="342900" indent="-342900">
              <a:buAutoNum type="arabicParenR"/>
            </a:pPr>
            <a:endParaRPr lang="en-US" altLang="zh-CN">
              <a:ea typeface="宋体" charset="-122"/>
            </a:endParaRPr>
          </a:p>
          <a:p>
            <a:pPr marL="342900" indent="-342900">
              <a:buAutoNum type="arabicParenR"/>
            </a:pPr>
            <a:endParaRPr lang="en-US" altLang="zh-CN">
              <a:ea typeface="宋体" charset="-122"/>
            </a:endParaRPr>
          </a:p>
          <a:p>
            <a:pPr marL="342900" indent="-342900">
              <a:buAutoNum type="arabicParenR"/>
            </a:pPr>
            <a:endParaRPr lang="en-US" altLang="zh-CN">
              <a:ea typeface="宋体" charset="-122"/>
            </a:endParaRPr>
          </a:p>
          <a:p>
            <a:pPr marL="342900" indent="-342900">
              <a:buAutoNum type="arabicParenR"/>
            </a:pPr>
            <a:endParaRPr lang="en-US" altLang="zh-CN">
              <a:ea typeface="宋体" charset="-122"/>
            </a:endParaRPr>
          </a:p>
          <a:p>
            <a:pPr marL="342900" indent="-342900">
              <a:buAutoNum type="arabicParenR"/>
            </a:pPr>
            <a:endParaRPr lang="en-US" altLang="zh-CN">
              <a:ea typeface="宋体" charset="-122"/>
            </a:endParaRPr>
          </a:p>
          <a:p>
            <a:endParaRPr lang="en-US" altLang="zh-CN">
              <a:ea typeface="宋体" charset="-122"/>
            </a:endParaRPr>
          </a:p>
          <a:p>
            <a:endParaRPr lang="en-US" altLang="zh-CN">
              <a:ea typeface="宋体" charset="-122"/>
            </a:endParaRPr>
          </a:p>
        </p:txBody>
      </p:sp>
      <p:sp>
        <p:nvSpPr>
          <p:cNvPr id="15" name="椭圆 14"/>
          <p:cNvSpPr/>
          <p:nvPr/>
        </p:nvSpPr>
        <p:spPr>
          <a:xfrm>
            <a:off x="1998979" y="2360587"/>
            <a:ext cx="5715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zh-CN" sz="1100"/>
              <a:t>B</a:t>
            </a:r>
            <a:endParaRPr lang="zh-CN" altLang="en-US" sz="1100"/>
          </a:p>
        </p:txBody>
      </p:sp>
      <p:sp>
        <p:nvSpPr>
          <p:cNvPr id="16" name="椭圆 15"/>
          <p:cNvSpPr/>
          <p:nvPr/>
        </p:nvSpPr>
        <p:spPr>
          <a:xfrm>
            <a:off x="1075054" y="3170212"/>
            <a:ext cx="5715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zh-CN" sz="1100"/>
              <a:t>C</a:t>
            </a:r>
            <a:endParaRPr lang="zh-CN" altLang="en-US" sz="1100"/>
          </a:p>
        </p:txBody>
      </p:sp>
      <p:sp>
        <p:nvSpPr>
          <p:cNvPr id="17" name="椭圆 16"/>
          <p:cNvSpPr/>
          <p:nvPr/>
        </p:nvSpPr>
        <p:spPr>
          <a:xfrm>
            <a:off x="1856104" y="4075087"/>
            <a:ext cx="5715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zh-CN" sz="1100"/>
              <a:t>A</a:t>
            </a:r>
            <a:endParaRPr lang="zh-CN" altLang="en-US" sz="1100"/>
          </a:p>
        </p:txBody>
      </p:sp>
      <p:sp>
        <p:nvSpPr>
          <p:cNvPr id="18" name="椭圆 17"/>
          <p:cNvSpPr/>
          <p:nvPr/>
        </p:nvSpPr>
        <p:spPr>
          <a:xfrm>
            <a:off x="3180079" y="3627412"/>
            <a:ext cx="5715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zh-CN" sz="1100"/>
              <a:t>D</a:t>
            </a:r>
            <a:endParaRPr lang="zh-CN" altLang="en-US" sz="1100"/>
          </a:p>
        </p:txBody>
      </p:sp>
      <p:sp>
        <p:nvSpPr>
          <p:cNvPr id="19" name="椭圆 18"/>
          <p:cNvSpPr/>
          <p:nvPr/>
        </p:nvSpPr>
        <p:spPr>
          <a:xfrm>
            <a:off x="3399154" y="2589187"/>
            <a:ext cx="5715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zh-CN" sz="1100"/>
              <a:t>E</a:t>
            </a:r>
            <a:endParaRPr lang="zh-CN" altLang="en-US" sz="1100"/>
          </a:p>
        </p:txBody>
      </p:sp>
      <p:cxnSp>
        <p:nvCxnSpPr>
          <p:cNvPr id="20" name="直接连接符 19"/>
          <p:cNvCxnSpPr>
            <a:stCxn id="16" idx="5"/>
            <a:endCxn id="17" idx="1"/>
          </p:cNvCxnSpPr>
          <p:nvPr/>
        </p:nvCxnSpPr>
        <p:spPr>
          <a:xfrm>
            <a:off x="1562860" y="3625497"/>
            <a:ext cx="376938" cy="527705"/>
          </a:xfrm>
          <a:prstGeom prst="line">
            <a:avLst/>
          </a:prstGeom>
        </p:spPr>
        <p:style>
          <a:lnRef idx="3">
            <a:schemeClr val="accent3"/>
          </a:lnRef>
          <a:fillRef idx="0">
            <a:schemeClr val="accent3"/>
          </a:fillRef>
          <a:effectRef idx="2">
            <a:schemeClr val="accent3"/>
          </a:effectRef>
          <a:fontRef idx="minor">
            <a:schemeClr val="tx1"/>
          </a:fontRef>
        </p:style>
      </p:cxnSp>
      <p:cxnSp>
        <p:nvCxnSpPr>
          <p:cNvPr id="21" name="直接连接符 20"/>
          <p:cNvCxnSpPr>
            <a:stCxn id="16" idx="7"/>
            <a:endCxn id="15" idx="3"/>
          </p:cNvCxnSpPr>
          <p:nvPr/>
        </p:nvCxnSpPr>
        <p:spPr>
          <a:xfrm flipV="1">
            <a:off x="1562860" y="2815872"/>
            <a:ext cx="519813" cy="432455"/>
          </a:xfrm>
          <a:prstGeom prst="line">
            <a:avLst/>
          </a:prstGeom>
        </p:spPr>
        <p:style>
          <a:lnRef idx="3">
            <a:schemeClr val="accent3"/>
          </a:lnRef>
          <a:fillRef idx="0">
            <a:schemeClr val="accent3"/>
          </a:fillRef>
          <a:effectRef idx="2">
            <a:schemeClr val="accent3"/>
          </a:effectRef>
          <a:fontRef idx="minor">
            <a:schemeClr val="tx1"/>
          </a:fontRef>
        </p:style>
      </p:cxnSp>
      <p:cxnSp>
        <p:nvCxnSpPr>
          <p:cNvPr id="31" name="直接连接符 30"/>
          <p:cNvCxnSpPr>
            <a:stCxn id="15" idx="6"/>
            <a:endCxn id="19" idx="2"/>
          </p:cNvCxnSpPr>
          <p:nvPr/>
        </p:nvCxnSpPr>
        <p:spPr>
          <a:xfrm>
            <a:off x="2570479" y="2627287"/>
            <a:ext cx="828675" cy="228600"/>
          </a:xfrm>
          <a:prstGeom prst="line">
            <a:avLst/>
          </a:prstGeom>
        </p:spPr>
        <p:style>
          <a:lnRef idx="3">
            <a:schemeClr val="accent3"/>
          </a:lnRef>
          <a:fillRef idx="0">
            <a:schemeClr val="accent3"/>
          </a:fillRef>
          <a:effectRef idx="2">
            <a:schemeClr val="accent3"/>
          </a:effectRef>
          <a:fontRef idx="minor">
            <a:schemeClr val="tx1"/>
          </a:fontRef>
        </p:style>
      </p:cxnSp>
      <p:cxnSp>
        <p:nvCxnSpPr>
          <p:cNvPr id="32" name="直接连接符 31"/>
          <p:cNvCxnSpPr>
            <a:stCxn id="15" idx="4"/>
            <a:endCxn id="17" idx="0"/>
          </p:cNvCxnSpPr>
          <p:nvPr/>
        </p:nvCxnSpPr>
        <p:spPr>
          <a:xfrm flipH="1">
            <a:off x="2141854" y="2893987"/>
            <a:ext cx="142875" cy="1181100"/>
          </a:xfrm>
          <a:prstGeom prst="line">
            <a:avLst/>
          </a:prstGeom>
        </p:spPr>
        <p:style>
          <a:lnRef idx="3">
            <a:schemeClr val="accent3"/>
          </a:lnRef>
          <a:fillRef idx="0">
            <a:schemeClr val="accent3"/>
          </a:fillRef>
          <a:effectRef idx="2">
            <a:schemeClr val="accent3"/>
          </a:effectRef>
          <a:fontRef idx="minor">
            <a:schemeClr val="tx1"/>
          </a:fontRef>
        </p:style>
      </p:cxnSp>
      <p:cxnSp>
        <p:nvCxnSpPr>
          <p:cNvPr id="33" name="直接连接符 32"/>
          <p:cNvCxnSpPr>
            <a:stCxn id="15" idx="5"/>
            <a:endCxn id="18" idx="2"/>
          </p:cNvCxnSpPr>
          <p:nvPr/>
        </p:nvCxnSpPr>
        <p:spPr>
          <a:xfrm>
            <a:off x="2486785" y="2815872"/>
            <a:ext cx="693294" cy="1078240"/>
          </a:xfrm>
          <a:prstGeom prst="line">
            <a:avLst/>
          </a:prstGeom>
        </p:spPr>
        <p:style>
          <a:lnRef idx="3">
            <a:schemeClr val="accent3"/>
          </a:lnRef>
          <a:fillRef idx="0">
            <a:schemeClr val="accent3"/>
          </a:fillRef>
          <a:effectRef idx="2">
            <a:schemeClr val="accent3"/>
          </a:effectRef>
          <a:fontRef idx="minor">
            <a:schemeClr val="tx1"/>
          </a:fontRef>
        </p:style>
      </p:cxnSp>
    </p:spTree>
    <p:extLst>
      <p:ext uri="{BB962C8B-B14F-4D97-AF65-F5344CB8AC3E}">
        <p14:creationId xmlns:p14="http://schemas.microsoft.com/office/powerpoint/2010/main" val="1970865200"/>
      </p:ext>
    </p:extLst>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图的遍历</a:t>
            </a:r>
            <a:r>
              <a:rPr lang="en-US" altLang="zh-CN" sz="2200" b="1"/>
              <a:t>-</a:t>
            </a:r>
            <a:r>
              <a:rPr lang="zh-CN" altLang="en-US" sz="2200" b="1"/>
              <a:t>深度优先遍历</a:t>
            </a:r>
            <a:endParaRPr lang="en-US" altLang="zh-CN" sz="2200" b="1"/>
          </a:p>
        </p:txBody>
      </p:sp>
      <p:sp>
        <p:nvSpPr>
          <p:cNvPr id="2" name="TextBox 1"/>
          <p:cNvSpPr txBox="1"/>
          <p:nvPr/>
        </p:nvSpPr>
        <p:spPr>
          <a:xfrm>
            <a:off x="665981" y="1224111"/>
            <a:ext cx="8424936" cy="3970318"/>
          </a:xfrm>
          <a:prstGeom prst="rect">
            <a:avLst/>
          </a:prstGeom>
          <a:noFill/>
        </p:spPr>
        <p:txBody>
          <a:bodyPr wrap="square" rtlCol="0">
            <a:spAutoFit/>
          </a:bodyPr>
          <a:lstStyle/>
          <a:p>
            <a:endParaRPr lang="en-US" altLang="zh-CN">
              <a:ea typeface="宋体" charset="-122"/>
            </a:endParaRPr>
          </a:p>
          <a:p>
            <a:pPr marL="342900" indent="-342900">
              <a:buAutoNum type="arabicParenR" startAt="2"/>
            </a:pPr>
            <a:r>
              <a:rPr lang="zh-CN" altLang="en-US">
                <a:ea typeface="宋体" charset="-122"/>
              </a:rPr>
              <a:t>思路分析</a:t>
            </a:r>
            <a:br>
              <a:rPr lang="en-US" altLang="zh-CN">
                <a:ea typeface="宋体" charset="-122"/>
              </a:rPr>
            </a:br>
            <a:br>
              <a:rPr lang="en-US" altLang="zh-CN">
                <a:ea typeface="宋体" charset="-122"/>
              </a:rPr>
            </a:br>
            <a:br>
              <a:rPr lang="en-US" altLang="zh-CN">
                <a:ea typeface="宋体" charset="-122"/>
              </a:rPr>
            </a:br>
            <a:br>
              <a:rPr lang="en-US" altLang="zh-CN">
                <a:ea typeface="宋体" charset="-122"/>
              </a:rPr>
            </a:br>
            <a:br>
              <a:rPr lang="en-US" altLang="zh-CN">
                <a:ea typeface="宋体" charset="-122"/>
              </a:rPr>
            </a:br>
            <a:br>
              <a:rPr lang="en-US" altLang="zh-CN">
                <a:ea typeface="宋体" charset="-122"/>
              </a:rPr>
            </a:br>
            <a:br>
              <a:rPr lang="en-US" altLang="zh-CN">
                <a:ea typeface="宋体" charset="-122"/>
              </a:rPr>
            </a:br>
            <a:br>
              <a:rPr lang="en-US" altLang="zh-CN">
                <a:ea typeface="宋体" charset="-122"/>
              </a:rPr>
            </a:br>
            <a:endParaRPr lang="en-US" altLang="zh-CN">
              <a:ea typeface="宋体" charset="-122"/>
            </a:endParaRPr>
          </a:p>
          <a:p>
            <a:pPr marL="342900" indent="-342900">
              <a:buAutoNum type="arabicParenR" startAt="3"/>
            </a:pPr>
            <a:endParaRPr lang="en-US" altLang="zh-CN">
              <a:ea typeface="宋体" charset="-122"/>
            </a:endParaRPr>
          </a:p>
          <a:p>
            <a:pPr marL="342900" indent="-342900">
              <a:buAutoNum type="arabicParenR" startAt="3"/>
            </a:pPr>
            <a:endParaRPr lang="en-US" altLang="zh-CN">
              <a:ea typeface="宋体" charset="-122"/>
            </a:endParaRPr>
          </a:p>
          <a:p>
            <a:pPr marL="342900" indent="-342900">
              <a:buAutoNum type="arabicParenR" startAt="3"/>
            </a:pPr>
            <a:endParaRPr lang="en-US" altLang="zh-CN">
              <a:ea typeface="宋体" charset="-122"/>
            </a:endParaRPr>
          </a:p>
          <a:p>
            <a:pPr marL="342900" indent="-342900">
              <a:buAutoNum type="arabicParenR" startAt="3"/>
            </a:pPr>
            <a:r>
              <a:rPr lang="zh-CN" altLang="en-US">
                <a:ea typeface="宋体" charset="-122"/>
              </a:rPr>
              <a:t>代码实现</a:t>
            </a:r>
            <a:endParaRPr lang="en-US" altLang="zh-CN">
              <a:ea typeface="宋体" charset="-122"/>
            </a:endParaRPr>
          </a:p>
        </p:txBody>
      </p:sp>
      <p:grpSp>
        <p:nvGrpSpPr>
          <p:cNvPr id="3" name="组合 2"/>
          <p:cNvGrpSpPr/>
          <p:nvPr/>
        </p:nvGrpSpPr>
        <p:grpSpPr>
          <a:xfrm>
            <a:off x="909604" y="2350901"/>
            <a:ext cx="2761828" cy="2109564"/>
            <a:chOff x="3160737" y="2066875"/>
            <a:chExt cx="2895600" cy="2247900"/>
          </a:xfrm>
        </p:grpSpPr>
        <p:sp>
          <p:nvSpPr>
            <p:cNvPr id="26" name="椭圆 25"/>
            <p:cNvSpPr/>
            <p:nvPr/>
          </p:nvSpPr>
          <p:spPr>
            <a:xfrm>
              <a:off x="4084662" y="2066875"/>
              <a:ext cx="5715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zh-CN" sz="1100"/>
                <a:t>B</a:t>
              </a:r>
              <a:endParaRPr lang="zh-CN" altLang="en-US" sz="1100"/>
            </a:p>
          </p:txBody>
        </p:sp>
        <p:sp>
          <p:nvSpPr>
            <p:cNvPr id="27" name="椭圆 26"/>
            <p:cNvSpPr/>
            <p:nvPr/>
          </p:nvSpPr>
          <p:spPr>
            <a:xfrm>
              <a:off x="3160737" y="2876500"/>
              <a:ext cx="5715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zh-CN" sz="1100"/>
                <a:t>C</a:t>
              </a:r>
              <a:endParaRPr lang="zh-CN" altLang="en-US" sz="1100"/>
            </a:p>
          </p:txBody>
        </p:sp>
        <p:sp>
          <p:nvSpPr>
            <p:cNvPr id="28" name="椭圆 27"/>
            <p:cNvSpPr/>
            <p:nvPr/>
          </p:nvSpPr>
          <p:spPr>
            <a:xfrm>
              <a:off x="3941787" y="3781375"/>
              <a:ext cx="5715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zh-CN" sz="1100"/>
                <a:t>A</a:t>
              </a:r>
              <a:endParaRPr lang="zh-CN" altLang="en-US" sz="1100"/>
            </a:p>
          </p:txBody>
        </p:sp>
        <p:sp>
          <p:nvSpPr>
            <p:cNvPr id="29" name="椭圆 28"/>
            <p:cNvSpPr/>
            <p:nvPr/>
          </p:nvSpPr>
          <p:spPr>
            <a:xfrm>
              <a:off x="5265762" y="3333700"/>
              <a:ext cx="5715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zh-CN" sz="1100"/>
                <a:t>D</a:t>
              </a:r>
              <a:endParaRPr lang="zh-CN" altLang="en-US" sz="1100"/>
            </a:p>
          </p:txBody>
        </p:sp>
        <p:sp>
          <p:nvSpPr>
            <p:cNvPr id="30" name="椭圆 29"/>
            <p:cNvSpPr/>
            <p:nvPr/>
          </p:nvSpPr>
          <p:spPr>
            <a:xfrm>
              <a:off x="5484837" y="2295475"/>
              <a:ext cx="5715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zh-CN" sz="1100"/>
                <a:t>E</a:t>
              </a:r>
              <a:endParaRPr lang="zh-CN" altLang="en-US" sz="1100"/>
            </a:p>
          </p:txBody>
        </p:sp>
        <p:cxnSp>
          <p:nvCxnSpPr>
            <p:cNvPr id="38" name="直接连接符 37"/>
            <p:cNvCxnSpPr>
              <a:stCxn id="27" idx="5"/>
              <a:endCxn id="28" idx="1"/>
            </p:cNvCxnSpPr>
            <p:nvPr/>
          </p:nvCxnSpPr>
          <p:spPr>
            <a:xfrm>
              <a:off x="3648543" y="3331785"/>
              <a:ext cx="376938" cy="527705"/>
            </a:xfrm>
            <a:prstGeom prst="line">
              <a:avLst/>
            </a:prstGeom>
          </p:spPr>
          <p:style>
            <a:lnRef idx="3">
              <a:schemeClr val="accent3"/>
            </a:lnRef>
            <a:fillRef idx="0">
              <a:schemeClr val="accent3"/>
            </a:fillRef>
            <a:effectRef idx="2">
              <a:schemeClr val="accent3"/>
            </a:effectRef>
            <a:fontRef idx="minor">
              <a:schemeClr val="tx1"/>
            </a:fontRef>
          </p:style>
        </p:cxnSp>
        <p:cxnSp>
          <p:nvCxnSpPr>
            <p:cNvPr id="39" name="直接连接符 38"/>
            <p:cNvCxnSpPr>
              <a:stCxn id="27" idx="7"/>
              <a:endCxn id="26" idx="3"/>
            </p:cNvCxnSpPr>
            <p:nvPr/>
          </p:nvCxnSpPr>
          <p:spPr>
            <a:xfrm flipV="1">
              <a:off x="3648543" y="2522160"/>
              <a:ext cx="519813" cy="432455"/>
            </a:xfrm>
            <a:prstGeom prst="line">
              <a:avLst/>
            </a:prstGeom>
          </p:spPr>
          <p:style>
            <a:lnRef idx="3">
              <a:schemeClr val="accent3"/>
            </a:lnRef>
            <a:fillRef idx="0">
              <a:schemeClr val="accent3"/>
            </a:fillRef>
            <a:effectRef idx="2">
              <a:schemeClr val="accent3"/>
            </a:effectRef>
            <a:fontRef idx="minor">
              <a:schemeClr val="tx1"/>
            </a:fontRef>
          </p:style>
        </p:cxnSp>
        <p:cxnSp>
          <p:nvCxnSpPr>
            <p:cNvPr id="40" name="直接连接符 39"/>
            <p:cNvCxnSpPr>
              <a:stCxn id="26" idx="6"/>
              <a:endCxn id="30" idx="2"/>
            </p:cNvCxnSpPr>
            <p:nvPr/>
          </p:nvCxnSpPr>
          <p:spPr>
            <a:xfrm>
              <a:off x="4656162" y="2333575"/>
              <a:ext cx="828675" cy="228600"/>
            </a:xfrm>
            <a:prstGeom prst="line">
              <a:avLst/>
            </a:prstGeom>
          </p:spPr>
          <p:style>
            <a:lnRef idx="3">
              <a:schemeClr val="accent3"/>
            </a:lnRef>
            <a:fillRef idx="0">
              <a:schemeClr val="accent3"/>
            </a:fillRef>
            <a:effectRef idx="2">
              <a:schemeClr val="accent3"/>
            </a:effectRef>
            <a:fontRef idx="minor">
              <a:schemeClr val="tx1"/>
            </a:fontRef>
          </p:style>
        </p:cxnSp>
        <p:cxnSp>
          <p:nvCxnSpPr>
            <p:cNvPr id="41" name="直接连接符 40"/>
            <p:cNvCxnSpPr>
              <a:stCxn id="26" idx="4"/>
              <a:endCxn id="28" idx="0"/>
            </p:cNvCxnSpPr>
            <p:nvPr/>
          </p:nvCxnSpPr>
          <p:spPr>
            <a:xfrm flipH="1">
              <a:off x="4227537" y="2600275"/>
              <a:ext cx="142875" cy="1181100"/>
            </a:xfrm>
            <a:prstGeom prst="line">
              <a:avLst/>
            </a:prstGeom>
          </p:spPr>
          <p:style>
            <a:lnRef idx="3">
              <a:schemeClr val="accent3"/>
            </a:lnRef>
            <a:fillRef idx="0">
              <a:schemeClr val="accent3"/>
            </a:fillRef>
            <a:effectRef idx="2">
              <a:schemeClr val="accent3"/>
            </a:effectRef>
            <a:fontRef idx="minor">
              <a:schemeClr val="tx1"/>
            </a:fontRef>
          </p:style>
        </p:cxnSp>
        <p:cxnSp>
          <p:nvCxnSpPr>
            <p:cNvPr id="42" name="直接连接符 41"/>
            <p:cNvCxnSpPr>
              <a:stCxn id="26" idx="5"/>
              <a:endCxn id="29" idx="2"/>
            </p:cNvCxnSpPr>
            <p:nvPr/>
          </p:nvCxnSpPr>
          <p:spPr>
            <a:xfrm>
              <a:off x="4572468" y="2522160"/>
              <a:ext cx="693294" cy="1078240"/>
            </a:xfrm>
            <a:prstGeom prst="line">
              <a:avLst/>
            </a:prstGeom>
          </p:spPr>
          <p:style>
            <a:lnRef idx="3">
              <a:schemeClr val="accent3"/>
            </a:lnRef>
            <a:fillRef idx="0">
              <a:schemeClr val="accent3"/>
            </a:fillRef>
            <a:effectRef idx="2">
              <a:schemeClr val="accent3"/>
            </a:effectRef>
            <a:fontRef idx="minor">
              <a:schemeClr val="tx1"/>
            </a:fontRef>
          </p:style>
        </p:cxnSp>
      </p:grpSp>
      <p:sp>
        <p:nvSpPr>
          <p:cNvPr id="47" name="TextBox 55"/>
          <p:cNvSpPr txBox="1"/>
          <p:nvPr/>
        </p:nvSpPr>
        <p:spPr>
          <a:xfrm>
            <a:off x="3955017" y="2434133"/>
            <a:ext cx="2962275" cy="1943100"/>
          </a:xfrm>
          <a:prstGeom prst="rect">
            <a:avLst/>
          </a:prstGeom>
          <a:solidFill>
            <a:schemeClr val="lt1"/>
          </a:solidFill>
          <a:ln w="9525" cmpd="sng">
            <a:solidFill>
              <a:schemeClr val="lt1">
                <a:shade val="50000"/>
              </a:schemeClr>
            </a:solid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en-US" altLang="zh-CN" sz="1100" baseline="0"/>
              <a:t>     A   B   C   D   E</a:t>
            </a:r>
          </a:p>
          <a:p>
            <a:r>
              <a:rPr lang="en-US" altLang="zh-CN" sz="1100" baseline="0"/>
              <a:t>A   0   1   1   0    0</a:t>
            </a:r>
          </a:p>
          <a:p>
            <a:r>
              <a:rPr lang="en-US" altLang="zh-CN" sz="1100" baseline="0"/>
              <a:t>B   1   0   1    1   1</a:t>
            </a:r>
          </a:p>
          <a:p>
            <a:r>
              <a:rPr lang="en-US" altLang="zh-CN" sz="1100" baseline="0"/>
              <a:t>C   1   1   0    0   0</a:t>
            </a:r>
          </a:p>
          <a:p>
            <a:r>
              <a:rPr lang="en-US" altLang="zh-CN" sz="1100" baseline="0"/>
              <a:t>D   0   1   0   0   0 </a:t>
            </a:r>
          </a:p>
          <a:p>
            <a:r>
              <a:rPr lang="en-US" altLang="zh-CN" sz="1100" baseline="0"/>
              <a:t>E    0   1   0   0   0</a:t>
            </a:r>
          </a:p>
          <a:p>
            <a:endParaRPr lang="en-US" altLang="zh-CN" sz="1100" baseline="0"/>
          </a:p>
          <a:p>
            <a:r>
              <a:rPr lang="en-US" altLang="zh-CN" sz="1100" baseline="0"/>
              <a:t>//</a:t>
            </a:r>
            <a:r>
              <a:rPr lang="zh-CN" altLang="en-US" sz="1100" baseline="0"/>
              <a:t>说明</a:t>
            </a:r>
            <a:endParaRPr lang="en-US" altLang="zh-CN" sz="1100" baseline="0"/>
          </a:p>
          <a:p>
            <a:r>
              <a:rPr lang="en-US" altLang="zh-CN" sz="1100" baseline="0"/>
              <a:t>//(1) 1 </a:t>
            </a:r>
            <a:r>
              <a:rPr lang="zh-CN" altLang="en-US" sz="1100" baseline="0"/>
              <a:t>表示能够直接连接</a:t>
            </a:r>
            <a:endParaRPr lang="en-US" altLang="zh-CN" sz="1100" baseline="0"/>
          </a:p>
          <a:p>
            <a:r>
              <a:rPr lang="en-US" altLang="zh-CN" sz="1100" baseline="0"/>
              <a:t>//(2) 0 </a:t>
            </a:r>
            <a:r>
              <a:rPr lang="zh-CN" altLang="en-US" sz="1100" baseline="0"/>
              <a:t>表示不能直接连接</a:t>
            </a:r>
            <a:endParaRPr lang="en-US" altLang="zh-CN" sz="1100" baseline="0"/>
          </a:p>
          <a:p>
            <a:endParaRPr lang="zh-CN" altLang="en-US" sz="1100"/>
          </a:p>
        </p:txBody>
      </p:sp>
    </p:spTree>
    <p:extLst>
      <p:ext uri="{BB962C8B-B14F-4D97-AF65-F5344CB8AC3E}">
        <p14:creationId xmlns:p14="http://schemas.microsoft.com/office/powerpoint/2010/main" val="1666798842"/>
      </p:ext>
    </p:extLst>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图的广度优先遍历</a:t>
            </a:r>
            <a:endParaRPr lang="en-US" altLang="zh-CN" sz="2200" b="1"/>
          </a:p>
        </p:txBody>
      </p:sp>
      <p:sp>
        <p:nvSpPr>
          <p:cNvPr id="2" name="TextBox 1"/>
          <p:cNvSpPr txBox="1"/>
          <p:nvPr/>
        </p:nvSpPr>
        <p:spPr>
          <a:xfrm>
            <a:off x="665981" y="1224111"/>
            <a:ext cx="8424936" cy="4185761"/>
          </a:xfrm>
          <a:prstGeom prst="rect">
            <a:avLst/>
          </a:prstGeom>
          <a:noFill/>
        </p:spPr>
        <p:txBody>
          <a:bodyPr wrap="square" rtlCol="0">
            <a:spAutoFit/>
          </a:bodyPr>
          <a:lstStyle/>
          <a:p>
            <a:r>
              <a:rPr lang="zh-CN" altLang="en-US" sz="2000" b="1">
                <a:solidFill>
                  <a:srgbClr val="0070C0"/>
                </a:solidFill>
                <a:ea typeface="宋体" charset="-122"/>
              </a:rPr>
              <a:t>广度优先遍历基本思想</a:t>
            </a:r>
            <a:endParaRPr lang="en-US" altLang="zh-CN" sz="2000" b="1">
              <a:solidFill>
                <a:srgbClr val="0070C0"/>
              </a:solidFill>
              <a:ea typeface="宋体" charset="-122"/>
            </a:endParaRPr>
          </a:p>
          <a:p>
            <a:endParaRPr lang="en-US" altLang="zh-CN">
              <a:ea typeface="宋体" charset="-122"/>
            </a:endParaRPr>
          </a:p>
          <a:p>
            <a:r>
              <a:rPr lang="zh-CN" altLang="en-US" sz="1600">
                <a:ea typeface="宋体" charset="-122"/>
              </a:rPr>
              <a:t>图的广度优先搜索</a:t>
            </a:r>
            <a:r>
              <a:rPr lang="en-US" altLang="zh-CN" sz="1600">
                <a:ea typeface="宋体" charset="-122"/>
              </a:rPr>
              <a:t>(Broad First Search)</a:t>
            </a:r>
            <a:r>
              <a:rPr lang="zh-CN" altLang="en-US" sz="1600">
                <a:ea typeface="宋体" charset="-122"/>
              </a:rPr>
              <a:t> 。</a:t>
            </a:r>
            <a:endParaRPr lang="en-US" altLang="zh-CN" sz="1600"/>
          </a:p>
          <a:p>
            <a:r>
              <a:rPr lang="zh-CN" altLang="en-US" sz="1600"/>
              <a:t>类似于一个分层搜索的过程，广度优先遍历需要使用一个队列以保持访问过的结点的顺序，以便按这个顺序来访问这些结点的邻接结点</a:t>
            </a:r>
            <a:endParaRPr lang="en-US" altLang="zh-CN" sz="1600"/>
          </a:p>
          <a:p>
            <a:endParaRPr lang="en-US" altLang="zh-CN"/>
          </a:p>
          <a:p>
            <a:r>
              <a:rPr lang="zh-CN" altLang="en-US" b="1">
                <a:solidFill>
                  <a:srgbClr val="0070C0"/>
                </a:solidFill>
                <a:ea typeface="宋体" charset="-122"/>
              </a:rPr>
              <a:t>广度优先遍历算法步骤</a:t>
            </a:r>
            <a:endParaRPr lang="en-US" altLang="zh-CN">
              <a:ea typeface="宋体" charset="-122"/>
            </a:endParaRPr>
          </a:p>
          <a:p>
            <a:pPr marL="342900" indent="-342900">
              <a:buAutoNum type="arabicParenR"/>
            </a:pPr>
            <a:r>
              <a:rPr lang="zh-CN" altLang="en-US" sz="1600"/>
              <a:t>访问初始结点</a:t>
            </a:r>
            <a:r>
              <a:rPr lang="en-US" altLang="zh-CN" sz="1600"/>
              <a:t>v</a:t>
            </a:r>
            <a:r>
              <a:rPr lang="zh-CN" altLang="en-US" sz="1600"/>
              <a:t>并标记结点</a:t>
            </a:r>
            <a:r>
              <a:rPr lang="en-US" altLang="zh-CN" sz="1600"/>
              <a:t>v</a:t>
            </a:r>
            <a:r>
              <a:rPr lang="zh-CN" altLang="en-US" sz="1600"/>
              <a:t>为已访问。</a:t>
            </a:r>
            <a:endParaRPr lang="en-US" altLang="zh-CN" sz="1600"/>
          </a:p>
          <a:p>
            <a:pPr marL="342900" indent="-342900">
              <a:buAutoNum type="arabicParenR"/>
            </a:pPr>
            <a:r>
              <a:rPr lang="zh-CN" altLang="en-US" sz="1600"/>
              <a:t>结点</a:t>
            </a:r>
            <a:r>
              <a:rPr lang="en-US" altLang="zh-CN" sz="1600"/>
              <a:t>v</a:t>
            </a:r>
            <a:r>
              <a:rPr lang="zh-CN" altLang="en-US" sz="1600"/>
              <a:t>入队列</a:t>
            </a:r>
            <a:endParaRPr lang="en-US" altLang="zh-CN" sz="1600"/>
          </a:p>
          <a:p>
            <a:pPr marL="342900" indent="-342900">
              <a:buAutoNum type="arabicParenR"/>
            </a:pPr>
            <a:r>
              <a:rPr lang="zh-CN" altLang="en-US" sz="1600"/>
              <a:t>当队列非空时，继续执行，否则算法结束。</a:t>
            </a:r>
            <a:endParaRPr lang="en-US" altLang="zh-CN" sz="1600"/>
          </a:p>
          <a:p>
            <a:pPr marL="342900" indent="-342900">
              <a:buAutoNum type="arabicParenR"/>
            </a:pPr>
            <a:r>
              <a:rPr lang="zh-CN" altLang="en-US" sz="1600"/>
              <a:t>出队列，取得队头结点</a:t>
            </a:r>
            <a:r>
              <a:rPr lang="en-US" altLang="zh-CN" sz="1600"/>
              <a:t>u</a:t>
            </a:r>
            <a:r>
              <a:rPr lang="zh-CN" altLang="en-US" sz="1600"/>
              <a:t>。</a:t>
            </a:r>
            <a:endParaRPr lang="en-US" altLang="zh-CN" sz="1600"/>
          </a:p>
          <a:p>
            <a:pPr marL="342900" indent="-342900">
              <a:buAutoNum type="arabicParenR"/>
            </a:pPr>
            <a:r>
              <a:rPr lang="zh-CN" altLang="en-US" sz="1600"/>
              <a:t>查找结点</a:t>
            </a:r>
            <a:r>
              <a:rPr lang="en-US" altLang="zh-CN" sz="1600"/>
              <a:t>u</a:t>
            </a:r>
            <a:r>
              <a:rPr lang="zh-CN" altLang="en-US" sz="1600"/>
              <a:t>的第一个邻接结点</a:t>
            </a:r>
            <a:r>
              <a:rPr lang="en-US" altLang="zh-CN" sz="1600"/>
              <a:t>w</a:t>
            </a:r>
            <a:r>
              <a:rPr lang="zh-CN" altLang="en-US" sz="1600"/>
              <a:t>。</a:t>
            </a:r>
            <a:endParaRPr lang="en-US" altLang="zh-CN" sz="1600"/>
          </a:p>
          <a:p>
            <a:pPr marL="342900" indent="-342900">
              <a:buAutoNum type="arabicParenR"/>
            </a:pPr>
            <a:r>
              <a:rPr lang="zh-CN" altLang="en-US" sz="1600"/>
              <a:t>若结点</a:t>
            </a:r>
            <a:r>
              <a:rPr lang="en-US" altLang="zh-CN" sz="1600"/>
              <a:t>u</a:t>
            </a:r>
            <a:r>
              <a:rPr lang="zh-CN" altLang="en-US" sz="1600"/>
              <a:t>的邻接结点</a:t>
            </a:r>
            <a:r>
              <a:rPr lang="en-US" altLang="zh-CN" sz="1600"/>
              <a:t>w</a:t>
            </a:r>
            <a:r>
              <a:rPr lang="zh-CN" altLang="en-US" sz="1600"/>
              <a:t>不存在，则转到步骤</a:t>
            </a:r>
            <a:r>
              <a:rPr lang="en-US" altLang="zh-CN" sz="1600"/>
              <a:t>3</a:t>
            </a:r>
            <a:r>
              <a:rPr lang="zh-CN" altLang="en-US" sz="1600"/>
              <a:t>；否则循环执行以下三个步骤：</a:t>
            </a:r>
          </a:p>
          <a:p>
            <a:r>
              <a:rPr lang="en-US" altLang="zh-CN" sz="1600"/>
              <a:t>6.1 </a:t>
            </a:r>
            <a:r>
              <a:rPr lang="zh-CN" altLang="en-US" sz="1600"/>
              <a:t>若结点</a:t>
            </a:r>
            <a:r>
              <a:rPr lang="en-US" altLang="zh-CN" sz="1600"/>
              <a:t>w</a:t>
            </a:r>
            <a:r>
              <a:rPr lang="zh-CN" altLang="en-US" sz="1600"/>
              <a:t>尚未被访问，则访问结点</a:t>
            </a:r>
            <a:r>
              <a:rPr lang="en-US" altLang="zh-CN" sz="1600"/>
              <a:t>w</a:t>
            </a:r>
            <a:r>
              <a:rPr lang="zh-CN" altLang="en-US" sz="1600"/>
              <a:t>并标记为已访问。 </a:t>
            </a:r>
            <a:endParaRPr lang="en-US" altLang="zh-CN" sz="1600"/>
          </a:p>
          <a:p>
            <a:r>
              <a:rPr lang="en-US" altLang="zh-CN" sz="1600"/>
              <a:t>6.2 </a:t>
            </a:r>
            <a:r>
              <a:rPr lang="zh-CN" altLang="en-US" sz="1600"/>
              <a:t>结点</a:t>
            </a:r>
            <a:r>
              <a:rPr lang="en-US" altLang="zh-CN" sz="1600"/>
              <a:t>w</a:t>
            </a:r>
            <a:r>
              <a:rPr lang="zh-CN" altLang="en-US" sz="1600"/>
              <a:t>入队列 </a:t>
            </a:r>
            <a:endParaRPr lang="en-US" altLang="zh-CN" sz="1600"/>
          </a:p>
          <a:p>
            <a:r>
              <a:rPr lang="en-US" altLang="zh-CN" sz="1600"/>
              <a:t>6.3 </a:t>
            </a:r>
            <a:r>
              <a:rPr lang="zh-CN" altLang="en-US" sz="1600"/>
              <a:t>查找结点</a:t>
            </a:r>
            <a:r>
              <a:rPr lang="en-US" altLang="zh-CN" sz="1600"/>
              <a:t>u</a:t>
            </a:r>
            <a:r>
              <a:rPr lang="zh-CN" altLang="en-US" sz="1600"/>
              <a:t>的继</a:t>
            </a:r>
            <a:r>
              <a:rPr lang="en-US" altLang="zh-CN" sz="1600"/>
              <a:t>w</a:t>
            </a:r>
            <a:r>
              <a:rPr lang="zh-CN" altLang="en-US" sz="1600"/>
              <a:t>邻接结点后的下一个邻接结点</a:t>
            </a:r>
            <a:r>
              <a:rPr lang="en-US" altLang="zh-CN" sz="1600"/>
              <a:t>w</a:t>
            </a:r>
            <a:r>
              <a:rPr lang="zh-CN" altLang="en-US" sz="1600"/>
              <a:t>，转到步骤</a:t>
            </a:r>
            <a:r>
              <a:rPr lang="en-US" altLang="zh-CN" sz="1600"/>
              <a:t>6</a:t>
            </a:r>
            <a:r>
              <a:rPr lang="zh-CN" altLang="en-US" sz="1600"/>
              <a:t>。</a:t>
            </a:r>
          </a:p>
        </p:txBody>
      </p:sp>
    </p:spTree>
    <p:extLst>
      <p:ext uri="{BB962C8B-B14F-4D97-AF65-F5344CB8AC3E}">
        <p14:creationId xmlns:p14="http://schemas.microsoft.com/office/powerpoint/2010/main" val="979917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稀疏数组</a:t>
            </a:r>
            <a:endParaRPr lang="en-US" altLang="zh-CN" sz="2200" b="1"/>
          </a:p>
        </p:txBody>
      </p:sp>
      <p:sp>
        <p:nvSpPr>
          <p:cNvPr id="2" name="TextBox 1"/>
          <p:cNvSpPr txBox="1"/>
          <p:nvPr/>
        </p:nvSpPr>
        <p:spPr>
          <a:xfrm>
            <a:off x="665981" y="1368127"/>
            <a:ext cx="8640960" cy="4001095"/>
          </a:xfrm>
          <a:prstGeom prst="rect">
            <a:avLst/>
          </a:prstGeom>
          <a:noFill/>
        </p:spPr>
        <p:txBody>
          <a:bodyPr wrap="square" rtlCol="0">
            <a:spAutoFit/>
          </a:bodyPr>
          <a:lstStyle/>
          <a:p>
            <a:r>
              <a:rPr lang="zh-CN" altLang="en-US" sz="2000" b="1">
                <a:solidFill>
                  <a:srgbClr val="0070C0"/>
                </a:solidFill>
              </a:rPr>
              <a:t>应用实例</a:t>
            </a:r>
            <a:endParaRPr lang="en-US" altLang="zh-CN"/>
          </a:p>
          <a:p>
            <a:pPr marL="342900" indent="-342900">
              <a:buAutoNum type="arabicParenR"/>
            </a:pPr>
            <a:r>
              <a:rPr lang="zh-CN" altLang="en-US"/>
              <a:t>使用稀疏数组，来保留类似前面的二维数组</a:t>
            </a:r>
            <a:r>
              <a:rPr lang="en-US" altLang="zh-CN"/>
              <a:t>(</a:t>
            </a:r>
            <a:r>
              <a:rPr lang="zh-CN" altLang="en-US"/>
              <a:t>棋盘、地图等等</a:t>
            </a:r>
            <a:r>
              <a:rPr lang="en-US" altLang="zh-CN"/>
              <a:t>)</a:t>
            </a:r>
          </a:p>
          <a:p>
            <a:pPr marL="342900" indent="-342900">
              <a:buAutoNum type="arabicParenR"/>
            </a:pPr>
            <a:r>
              <a:rPr lang="zh-CN" altLang="en-US"/>
              <a:t>把稀疏数组存盘，并且可以从新恢复原来的二维数组数</a:t>
            </a:r>
            <a:endParaRPr lang="en-US" altLang="zh-CN"/>
          </a:p>
          <a:p>
            <a:pPr marL="342900" indent="-342900">
              <a:buAutoNum type="arabicParenR"/>
            </a:pPr>
            <a:r>
              <a:rPr lang="zh-CN" altLang="en-US"/>
              <a:t>整体思路分析</a:t>
            </a:r>
            <a:endParaRPr lang="en-US" altLang="zh-CN"/>
          </a:p>
          <a:p>
            <a:pPr marL="342900" indent="-342900">
              <a:buAutoNum type="arabicParenR"/>
            </a:pPr>
            <a:endParaRPr lang="en-US" altLang="zh-CN"/>
          </a:p>
          <a:p>
            <a:pPr marL="342900" indent="-342900">
              <a:buAutoNum type="arabicParenR"/>
            </a:pPr>
            <a:endParaRPr lang="en-US" altLang="zh-CN"/>
          </a:p>
          <a:p>
            <a:pPr marL="342900" indent="-342900">
              <a:buAutoNum type="arabicParenR"/>
            </a:pPr>
            <a:endParaRPr lang="en-US" altLang="zh-CN"/>
          </a:p>
          <a:p>
            <a:pPr marL="342900" indent="-342900">
              <a:buAutoNum type="arabicParenR"/>
            </a:pPr>
            <a:endParaRPr lang="en-US" altLang="zh-CN"/>
          </a:p>
          <a:p>
            <a:pPr marL="342900" indent="-342900">
              <a:buAutoNum type="arabicParenR"/>
            </a:pPr>
            <a:endParaRPr lang="en-US" altLang="zh-CN"/>
          </a:p>
          <a:p>
            <a:pPr marL="342900" indent="-342900">
              <a:buAutoNum type="arabicParenR"/>
            </a:pPr>
            <a:endParaRPr lang="en-US" altLang="zh-CN"/>
          </a:p>
          <a:p>
            <a:pPr marL="342900" indent="-342900">
              <a:buAutoNum type="arabicParenR"/>
            </a:pPr>
            <a:endParaRPr lang="en-US" altLang="zh-CN"/>
          </a:p>
          <a:p>
            <a:pPr marL="342900" indent="-342900">
              <a:buAutoNum type="arabicParenR"/>
            </a:pPr>
            <a:endParaRPr lang="en-US" altLang="zh-CN"/>
          </a:p>
          <a:p>
            <a:pPr marL="342900" indent="-342900">
              <a:buAutoNum type="arabicParenR"/>
            </a:pPr>
            <a:endParaRPr lang="en-US" altLang="zh-CN"/>
          </a:p>
          <a:p>
            <a:pPr marL="342900" indent="-342900">
              <a:buAutoNum type="arabicParenR"/>
            </a:pPr>
            <a:r>
              <a:rPr lang="zh-CN" altLang="en-US"/>
              <a:t>代码实现</a:t>
            </a:r>
            <a:endParaRPr lang="en-US" altLang="zh-CN"/>
          </a:p>
        </p:txBody>
      </p:sp>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98029" y="2592263"/>
            <a:ext cx="5829571" cy="23042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3" name="对象 2"/>
          <p:cNvGraphicFramePr>
            <a:graphicFrameLocks noChangeAspect="1"/>
          </p:cNvGraphicFramePr>
          <p:nvPr>
            <p:extLst>
              <p:ext uri="{D42A27DB-BD31-4B8C-83A1-F6EECF244321}">
                <p14:modId xmlns:p14="http://schemas.microsoft.com/office/powerpoint/2010/main" val="699169592"/>
              </p:ext>
            </p:extLst>
          </p:nvPr>
        </p:nvGraphicFramePr>
        <p:xfrm>
          <a:off x="7074693" y="4381367"/>
          <a:ext cx="504056" cy="434264"/>
        </p:xfrm>
        <a:graphic>
          <a:graphicData uri="http://schemas.openxmlformats.org/presentationml/2006/ole">
            <mc:AlternateContent xmlns:mc="http://schemas.openxmlformats.org/markup-compatibility/2006">
              <mc:Choice xmlns:v="urn:schemas-microsoft-com:vml" Requires="v">
                <p:oleObj spid="_x0000_s38084" name="包装程序外壳对象" showAsIcon="1" r:id="rId5" imgW="826200" imgH="711360" progId="Package">
                  <p:embed/>
                </p:oleObj>
              </mc:Choice>
              <mc:Fallback>
                <p:oleObj name="包装程序外壳对象" showAsIcon="1" r:id="rId5" imgW="826200" imgH="711360" progId="Package">
                  <p:embed/>
                  <p:pic>
                    <p:nvPicPr>
                      <p:cNvPr id="0" name=""/>
                      <p:cNvPicPr/>
                      <p:nvPr/>
                    </p:nvPicPr>
                    <p:blipFill>
                      <a:blip r:embed="rId6"/>
                      <a:stretch>
                        <a:fillRect/>
                      </a:stretch>
                    </p:blipFill>
                    <p:spPr>
                      <a:xfrm>
                        <a:off x="7074693" y="4381367"/>
                        <a:ext cx="504056" cy="434264"/>
                      </a:xfrm>
                      <a:prstGeom prst="rect">
                        <a:avLst/>
                      </a:prstGeom>
                    </p:spPr>
                  </p:pic>
                </p:oleObj>
              </mc:Fallback>
            </mc:AlternateContent>
          </a:graphicData>
        </a:graphic>
      </p:graphicFrame>
      <p:pic>
        <p:nvPicPr>
          <p:cNvPr id="38019" name="Picture 13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506741" y="1834008"/>
            <a:ext cx="1657350" cy="723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74925006"/>
      </p:ext>
    </p:extLst>
  </p:cSld>
  <p:clrMapOvr>
    <a:masterClrMapping/>
  </p:clrMapOvr>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图的广度优先遍历</a:t>
            </a:r>
            <a:endParaRPr lang="en-US" altLang="zh-CN" sz="2200" b="1"/>
          </a:p>
        </p:txBody>
      </p:sp>
      <p:sp>
        <p:nvSpPr>
          <p:cNvPr id="2" name="TextBox 1"/>
          <p:cNvSpPr txBox="1"/>
          <p:nvPr/>
        </p:nvSpPr>
        <p:spPr>
          <a:xfrm>
            <a:off x="665981" y="1224111"/>
            <a:ext cx="8424936" cy="923330"/>
          </a:xfrm>
          <a:prstGeom prst="rect">
            <a:avLst/>
          </a:prstGeom>
          <a:noFill/>
        </p:spPr>
        <p:txBody>
          <a:bodyPr wrap="square" rtlCol="0">
            <a:spAutoFit/>
          </a:bodyPr>
          <a:lstStyle/>
          <a:p>
            <a:r>
              <a:rPr lang="zh-CN" altLang="en-US" sz="2000" b="1">
                <a:solidFill>
                  <a:srgbClr val="0070C0"/>
                </a:solidFill>
                <a:ea typeface="宋体" charset="-122"/>
              </a:rPr>
              <a:t>广度优先举例说明</a:t>
            </a:r>
            <a:endParaRPr lang="en-US" altLang="zh-CN" sz="2000" b="1">
              <a:solidFill>
                <a:srgbClr val="0070C0"/>
              </a:solidFill>
              <a:ea typeface="宋体" charset="-122"/>
            </a:endParaRPr>
          </a:p>
          <a:p>
            <a:endParaRPr lang="en-US" altLang="zh-CN">
              <a:ea typeface="宋体" charset="-122"/>
            </a:endParaRPr>
          </a:p>
          <a:p>
            <a:endParaRPr lang="zh-CN" altLang="en-US" sz="1600"/>
          </a:p>
        </p:txBody>
      </p:sp>
      <p:grpSp>
        <p:nvGrpSpPr>
          <p:cNvPr id="4" name="组合 3"/>
          <p:cNvGrpSpPr/>
          <p:nvPr/>
        </p:nvGrpSpPr>
        <p:grpSpPr>
          <a:xfrm>
            <a:off x="909604" y="2350901"/>
            <a:ext cx="2761828" cy="2109564"/>
            <a:chOff x="3160737" y="2066875"/>
            <a:chExt cx="2895600" cy="2247900"/>
          </a:xfrm>
        </p:grpSpPr>
        <p:sp>
          <p:nvSpPr>
            <p:cNvPr id="5" name="椭圆 4"/>
            <p:cNvSpPr/>
            <p:nvPr/>
          </p:nvSpPr>
          <p:spPr>
            <a:xfrm>
              <a:off x="4084662" y="2066875"/>
              <a:ext cx="5715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zh-CN" sz="1100"/>
                <a:t>B</a:t>
              </a:r>
              <a:endParaRPr lang="zh-CN" altLang="en-US" sz="1100"/>
            </a:p>
          </p:txBody>
        </p:sp>
        <p:sp>
          <p:nvSpPr>
            <p:cNvPr id="6" name="椭圆 5"/>
            <p:cNvSpPr/>
            <p:nvPr/>
          </p:nvSpPr>
          <p:spPr>
            <a:xfrm>
              <a:off x="3160737" y="2876500"/>
              <a:ext cx="5715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zh-CN" sz="1100"/>
                <a:t>C</a:t>
              </a:r>
              <a:endParaRPr lang="zh-CN" altLang="en-US" sz="1100"/>
            </a:p>
          </p:txBody>
        </p:sp>
        <p:sp>
          <p:nvSpPr>
            <p:cNvPr id="8" name="椭圆 7"/>
            <p:cNvSpPr/>
            <p:nvPr/>
          </p:nvSpPr>
          <p:spPr>
            <a:xfrm>
              <a:off x="3941787" y="3781375"/>
              <a:ext cx="5715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zh-CN" sz="1100"/>
                <a:t>A</a:t>
              </a:r>
              <a:endParaRPr lang="zh-CN" altLang="en-US" sz="1100"/>
            </a:p>
          </p:txBody>
        </p:sp>
        <p:sp>
          <p:nvSpPr>
            <p:cNvPr id="9" name="椭圆 8"/>
            <p:cNvSpPr/>
            <p:nvPr/>
          </p:nvSpPr>
          <p:spPr>
            <a:xfrm>
              <a:off x="5265762" y="3333700"/>
              <a:ext cx="5715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zh-CN" sz="1100"/>
                <a:t>D</a:t>
              </a:r>
              <a:endParaRPr lang="zh-CN" altLang="en-US" sz="1100"/>
            </a:p>
          </p:txBody>
        </p:sp>
        <p:sp>
          <p:nvSpPr>
            <p:cNvPr id="10" name="椭圆 9"/>
            <p:cNvSpPr/>
            <p:nvPr/>
          </p:nvSpPr>
          <p:spPr>
            <a:xfrm>
              <a:off x="5484837" y="2295475"/>
              <a:ext cx="5715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zh-CN" sz="1100"/>
                <a:t>E</a:t>
              </a:r>
              <a:endParaRPr lang="zh-CN" altLang="en-US" sz="1100"/>
            </a:p>
          </p:txBody>
        </p:sp>
        <p:cxnSp>
          <p:nvCxnSpPr>
            <p:cNvPr id="11" name="直接连接符 10"/>
            <p:cNvCxnSpPr>
              <a:stCxn id="6" idx="5"/>
              <a:endCxn id="8" idx="1"/>
            </p:cNvCxnSpPr>
            <p:nvPr/>
          </p:nvCxnSpPr>
          <p:spPr>
            <a:xfrm>
              <a:off x="3648543" y="3331785"/>
              <a:ext cx="376938" cy="527705"/>
            </a:xfrm>
            <a:prstGeom prst="line">
              <a:avLst/>
            </a:prstGeom>
          </p:spPr>
          <p:style>
            <a:lnRef idx="3">
              <a:schemeClr val="accent3"/>
            </a:lnRef>
            <a:fillRef idx="0">
              <a:schemeClr val="accent3"/>
            </a:fillRef>
            <a:effectRef idx="2">
              <a:schemeClr val="accent3"/>
            </a:effectRef>
            <a:fontRef idx="minor">
              <a:schemeClr val="tx1"/>
            </a:fontRef>
          </p:style>
        </p:cxnSp>
        <p:cxnSp>
          <p:nvCxnSpPr>
            <p:cNvPr id="12" name="直接连接符 11"/>
            <p:cNvCxnSpPr>
              <a:stCxn id="6" idx="7"/>
              <a:endCxn id="5" idx="3"/>
            </p:cNvCxnSpPr>
            <p:nvPr/>
          </p:nvCxnSpPr>
          <p:spPr>
            <a:xfrm flipV="1">
              <a:off x="3648543" y="2522160"/>
              <a:ext cx="519813" cy="432455"/>
            </a:xfrm>
            <a:prstGeom prst="line">
              <a:avLst/>
            </a:prstGeom>
          </p:spPr>
          <p:style>
            <a:lnRef idx="3">
              <a:schemeClr val="accent3"/>
            </a:lnRef>
            <a:fillRef idx="0">
              <a:schemeClr val="accent3"/>
            </a:fillRef>
            <a:effectRef idx="2">
              <a:schemeClr val="accent3"/>
            </a:effectRef>
            <a:fontRef idx="minor">
              <a:schemeClr val="tx1"/>
            </a:fontRef>
          </p:style>
        </p:cxnSp>
        <p:cxnSp>
          <p:nvCxnSpPr>
            <p:cNvPr id="13" name="直接连接符 12"/>
            <p:cNvCxnSpPr>
              <a:stCxn id="5" idx="6"/>
              <a:endCxn id="10" idx="2"/>
            </p:cNvCxnSpPr>
            <p:nvPr/>
          </p:nvCxnSpPr>
          <p:spPr>
            <a:xfrm>
              <a:off x="4656162" y="2333575"/>
              <a:ext cx="828675" cy="228600"/>
            </a:xfrm>
            <a:prstGeom prst="line">
              <a:avLst/>
            </a:prstGeom>
          </p:spPr>
          <p:style>
            <a:lnRef idx="3">
              <a:schemeClr val="accent3"/>
            </a:lnRef>
            <a:fillRef idx="0">
              <a:schemeClr val="accent3"/>
            </a:fillRef>
            <a:effectRef idx="2">
              <a:schemeClr val="accent3"/>
            </a:effectRef>
            <a:fontRef idx="minor">
              <a:schemeClr val="tx1"/>
            </a:fontRef>
          </p:style>
        </p:cxnSp>
        <p:cxnSp>
          <p:nvCxnSpPr>
            <p:cNvPr id="14" name="直接连接符 13"/>
            <p:cNvCxnSpPr>
              <a:stCxn id="5" idx="4"/>
              <a:endCxn id="8" idx="0"/>
            </p:cNvCxnSpPr>
            <p:nvPr/>
          </p:nvCxnSpPr>
          <p:spPr>
            <a:xfrm flipH="1">
              <a:off x="4227537" y="2600275"/>
              <a:ext cx="142875" cy="1181100"/>
            </a:xfrm>
            <a:prstGeom prst="line">
              <a:avLst/>
            </a:prstGeom>
          </p:spPr>
          <p:style>
            <a:lnRef idx="3">
              <a:schemeClr val="accent3"/>
            </a:lnRef>
            <a:fillRef idx="0">
              <a:schemeClr val="accent3"/>
            </a:fillRef>
            <a:effectRef idx="2">
              <a:schemeClr val="accent3"/>
            </a:effectRef>
            <a:fontRef idx="minor">
              <a:schemeClr val="tx1"/>
            </a:fontRef>
          </p:style>
        </p:cxnSp>
        <p:cxnSp>
          <p:nvCxnSpPr>
            <p:cNvPr id="15" name="直接连接符 14"/>
            <p:cNvCxnSpPr>
              <a:stCxn id="5" idx="5"/>
              <a:endCxn id="9" idx="2"/>
            </p:cNvCxnSpPr>
            <p:nvPr/>
          </p:nvCxnSpPr>
          <p:spPr>
            <a:xfrm>
              <a:off x="4572468" y="2522160"/>
              <a:ext cx="693294" cy="1078240"/>
            </a:xfrm>
            <a:prstGeom prst="line">
              <a:avLst/>
            </a:prstGeom>
          </p:spPr>
          <p:style>
            <a:lnRef idx="3">
              <a:schemeClr val="accent3"/>
            </a:lnRef>
            <a:fillRef idx="0">
              <a:schemeClr val="accent3"/>
            </a:fillRef>
            <a:effectRef idx="2">
              <a:schemeClr val="accent3"/>
            </a:effectRef>
            <a:fontRef idx="minor">
              <a:schemeClr val="tx1"/>
            </a:fontRef>
          </p:style>
        </p:cxnSp>
      </p:grpSp>
      <p:sp>
        <p:nvSpPr>
          <p:cNvPr id="16" name="TextBox 55"/>
          <p:cNvSpPr txBox="1"/>
          <p:nvPr/>
        </p:nvSpPr>
        <p:spPr>
          <a:xfrm>
            <a:off x="3955017" y="2434133"/>
            <a:ext cx="2962275" cy="1943100"/>
          </a:xfrm>
          <a:prstGeom prst="rect">
            <a:avLst/>
          </a:prstGeom>
          <a:solidFill>
            <a:schemeClr val="lt1"/>
          </a:solidFill>
          <a:ln w="9525" cmpd="sng">
            <a:solidFill>
              <a:schemeClr val="lt1">
                <a:shade val="50000"/>
              </a:schemeClr>
            </a:solid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en-US" altLang="zh-CN" sz="1100" baseline="0"/>
              <a:t>     A   B   C   D   E</a:t>
            </a:r>
          </a:p>
          <a:p>
            <a:r>
              <a:rPr lang="en-US" altLang="zh-CN" sz="1100" baseline="0"/>
              <a:t>A   0   1   1   0    0</a:t>
            </a:r>
          </a:p>
          <a:p>
            <a:r>
              <a:rPr lang="en-US" altLang="zh-CN" sz="1100" baseline="0"/>
              <a:t>B   1   0   1    1   1</a:t>
            </a:r>
          </a:p>
          <a:p>
            <a:r>
              <a:rPr lang="en-US" altLang="zh-CN" sz="1100" baseline="0"/>
              <a:t>C   1   1   0    0   0</a:t>
            </a:r>
          </a:p>
          <a:p>
            <a:r>
              <a:rPr lang="en-US" altLang="zh-CN" sz="1100" baseline="0"/>
              <a:t>D   0   1   0   0   0 </a:t>
            </a:r>
          </a:p>
          <a:p>
            <a:r>
              <a:rPr lang="en-US" altLang="zh-CN" sz="1100" baseline="0"/>
              <a:t>E    0   1   0   0   0</a:t>
            </a:r>
          </a:p>
          <a:p>
            <a:endParaRPr lang="en-US" altLang="zh-CN" sz="1100" baseline="0"/>
          </a:p>
          <a:p>
            <a:r>
              <a:rPr lang="en-US" altLang="zh-CN" sz="1100" baseline="0"/>
              <a:t>//</a:t>
            </a:r>
            <a:r>
              <a:rPr lang="zh-CN" altLang="en-US" sz="1100" baseline="0"/>
              <a:t>说明</a:t>
            </a:r>
            <a:endParaRPr lang="en-US" altLang="zh-CN" sz="1100" baseline="0"/>
          </a:p>
          <a:p>
            <a:r>
              <a:rPr lang="en-US" altLang="zh-CN" sz="1100" baseline="0"/>
              <a:t>//(1) 1 </a:t>
            </a:r>
            <a:r>
              <a:rPr lang="zh-CN" altLang="en-US" sz="1100" baseline="0"/>
              <a:t>表示能够直接连接</a:t>
            </a:r>
            <a:endParaRPr lang="en-US" altLang="zh-CN" sz="1100" baseline="0"/>
          </a:p>
          <a:p>
            <a:r>
              <a:rPr lang="en-US" altLang="zh-CN" sz="1100" baseline="0"/>
              <a:t>//(2) 0 </a:t>
            </a:r>
            <a:r>
              <a:rPr lang="zh-CN" altLang="en-US" sz="1100" baseline="0"/>
              <a:t>表示不能直接连接</a:t>
            </a:r>
            <a:endParaRPr lang="en-US" altLang="zh-CN" sz="1100" baseline="0"/>
          </a:p>
          <a:p>
            <a:endParaRPr lang="zh-CN" altLang="en-US" sz="1100"/>
          </a:p>
        </p:txBody>
      </p:sp>
    </p:spTree>
    <p:extLst>
      <p:ext uri="{BB962C8B-B14F-4D97-AF65-F5344CB8AC3E}">
        <p14:creationId xmlns:p14="http://schemas.microsoft.com/office/powerpoint/2010/main" val="1979008559"/>
      </p:ext>
    </p:extLst>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图的广度优先遍历</a:t>
            </a:r>
            <a:endParaRPr lang="en-US" altLang="zh-CN" sz="2200" b="1"/>
          </a:p>
        </p:txBody>
      </p:sp>
      <p:sp>
        <p:nvSpPr>
          <p:cNvPr id="2" name="TextBox 1"/>
          <p:cNvSpPr txBox="1"/>
          <p:nvPr/>
        </p:nvSpPr>
        <p:spPr>
          <a:xfrm>
            <a:off x="665981" y="1224111"/>
            <a:ext cx="8424936" cy="923330"/>
          </a:xfrm>
          <a:prstGeom prst="rect">
            <a:avLst/>
          </a:prstGeom>
          <a:noFill/>
        </p:spPr>
        <p:txBody>
          <a:bodyPr wrap="square" rtlCol="0">
            <a:spAutoFit/>
          </a:bodyPr>
          <a:lstStyle/>
          <a:p>
            <a:r>
              <a:rPr lang="zh-CN" altLang="en-US" sz="2000" b="1">
                <a:solidFill>
                  <a:srgbClr val="0070C0"/>
                </a:solidFill>
                <a:ea typeface="宋体" charset="-122"/>
              </a:rPr>
              <a:t>广度优先代码实现</a:t>
            </a:r>
            <a:endParaRPr lang="en-US" altLang="zh-CN" sz="2000" b="1">
              <a:solidFill>
                <a:srgbClr val="0070C0"/>
              </a:solidFill>
              <a:ea typeface="宋体" charset="-122"/>
            </a:endParaRPr>
          </a:p>
          <a:p>
            <a:endParaRPr lang="en-US" altLang="zh-CN">
              <a:ea typeface="宋体" charset="-122"/>
            </a:endParaRPr>
          </a:p>
          <a:p>
            <a:endParaRPr lang="zh-CN" altLang="en-US" sz="1600"/>
          </a:p>
        </p:txBody>
      </p:sp>
      <p:grpSp>
        <p:nvGrpSpPr>
          <p:cNvPr id="4" name="组合 3"/>
          <p:cNvGrpSpPr/>
          <p:nvPr/>
        </p:nvGrpSpPr>
        <p:grpSpPr>
          <a:xfrm>
            <a:off x="909604" y="2350901"/>
            <a:ext cx="2761828" cy="2109564"/>
            <a:chOff x="3160737" y="2066875"/>
            <a:chExt cx="2895600" cy="2247900"/>
          </a:xfrm>
        </p:grpSpPr>
        <p:sp>
          <p:nvSpPr>
            <p:cNvPr id="5" name="椭圆 4"/>
            <p:cNvSpPr/>
            <p:nvPr/>
          </p:nvSpPr>
          <p:spPr>
            <a:xfrm>
              <a:off x="4084662" y="2066875"/>
              <a:ext cx="5715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zh-CN" sz="1100"/>
                <a:t>B</a:t>
              </a:r>
              <a:endParaRPr lang="zh-CN" altLang="en-US" sz="1100"/>
            </a:p>
          </p:txBody>
        </p:sp>
        <p:sp>
          <p:nvSpPr>
            <p:cNvPr id="6" name="椭圆 5"/>
            <p:cNvSpPr/>
            <p:nvPr/>
          </p:nvSpPr>
          <p:spPr>
            <a:xfrm>
              <a:off x="3160737" y="2876500"/>
              <a:ext cx="5715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zh-CN" sz="1100"/>
                <a:t>C</a:t>
              </a:r>
              <a:endParaRPr lang="zh-CN" altLang="en-US" sz="1100"/>
            </a:p>
          </p:txBody>
        </p:sp>
        <p:sp>
          <p:nvSpPr>
            <p:cNvPr id="8" name="椭圆 7"/>
            <p:cNvSpPr/>
            <p:nvPr/>
          </p:nvSpPr>
          <p:spPr>
            <a:xfrm>
              <a:off x="3941787" y="3781375"/>
              <a:ext cx="5715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zh-CN" sz="1100"/>
                <a:t>A</a:t>
              </a:r>
              <a:endParaRPr lang="zh-CN" altLang="en-US" sz="1100"/>
            </a:p>
          </p:txBody>
        </p:sp>
        <p:sp>
          <p:nvSpPr>
            <p:cNvPr id="9" name="椭圆 8"/>
            <p:cNvSpPr/>
            <p:nvPr/>
          </p:nvSpPr>
          <p:spPr>
            <a:xfrm>
              <a:off x="5265762" y="3333700"/>
              <a:ext cx="5715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zh-CN" sz="1100"/>
                <a:t>D</a:t>
              </a:r>
              <a:endParaRPr lang="zh-CN" altLang="en-US" sz="1100"/>
            </a:p>
          </p:txBody>
        </p:sp>
        <p:sp>
          <p:nvSpPr>
            <p:cNvPr id="10" name="椭圆 9"/>
            <p:cNvSpPr/>
            <p:nvPr/>
          </p:nvSpPr>
          <p:spPr>
            <a:xfrm>
              <a:off x="5484837" y="2295475"/>
              <a:ext cx="5715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zh-CN" sz="1100"/>
                <a:t>E</a:t>
              </a:r>
              <a:endParaRPr lang="zh-CN" altLang="en-US" sz="1100"/>
            </a:p>
          </p:txBody>
        </p:sp>
        <p:cxnSp>
          <p:nvCxnSpPr>
            <p:cNvPr id="11" name="直接连接符 10"/>
            <p:cNvCxnSpPr>
              <a:stCxn id="6" idx="5"/>
              <a:endCxn id="8" idx="1"/>
            </p:cNvCxnSpPr>
            <p:nvPr/>
          </p:nvCxnSpPr>
          <p:spPr>
            <a:xfrm>
              <a:off x="3648543" y="3331785"/>
              <a:ext cx="376938" cy="527705"/>
            </a:xfrm>
            <a:prstGeom prst="line">
              <a:avLst/>
            </a:prstGeom>
          </p:spPr>
          <p:style>
            <a:lnRef idx="3">
              <a:schemeClr val="accent3"/>
            </a:lnRef>
            <a:fillRef idx="0">
              <a:schemeClr val="accent3"/>
            </a:fillRef>
            <a:effectRef idx="2">
              <a:schemeClr val="accent3"/>
            </a:effectRef>
            <a:fontRef idx="minor">
              <a:schemeClr val="tx1"/>
            </a:fontRef>
          </p:style>
        </p:cxnSp>
        <p:cxnSp>
          <p:nvCxnSpPr>
            <p:cNvPr id="12" name="直接连接符 11"/>
            <p:cNvCxnSpPr>
              <a:stCxn id="6" idx="7"/>
              <a:endCxn id="5" idx="3"/>
            </p:cNvCxnSpPr>
            <p:nvPr/>
          </p:nvCxnSpPr>
          <p:spPr>
            <a:xfrm flipV="1">
              <a:off x="3648543" y="2522160"/>
              <a:ext cx="519813" cy="432455"/>
            </a:xfrm>
            <a:prstGeom prst="line">
              <a:avLst/>
            </a:prstGeom>
          </p:spPr>
          <p:style>
            <a:lnRef idx="3">
              <a:schemeClr val="accent3"/>
            </a:lnRef>
            <a:fillRef idx="0">
              <a:schemeClr val="accent3"/>
            </a:fillRef>
            <a:effectRef idx="2">
              <a:schemeClr val="accent3"/>
            </a:effectRef>
            <a:fontRef idx="minor">
              <a:schemeClr val="tx1"/>
            </a:fontRef>
          </p:style>
        </p:cxnSp>
        <p:cxnSp>
          <p:nvCxnSpPr>
            <p:cNvPr id="13" name="直接连接符 12"/>
            <p:cNvCxnSpPr>
              <a:stCxn id="5" idx="6"/>
              <a:endCxn id="10" idx="2"/>
            </p:cNvCxnSpPr>
            <p:nvPr/>
          </p:nvCxnSpPr>
          <p:spPr>
            <a:xfrm>
              <a:off x="4656162" y="2333575"/>
              <a:ext cx="828675" cy="228600"/>
            </a:xfrm>
            <a:prstGeom prst="line">
              <a:avLst/>
            </a:prstGeom>
          </p:spPr>
          <p:style>
            <a:lnRef idx="3">
              <a:schemeClr val="accent3"/>
            </a:lnRef>
            <a:fillRef idx="0">
              <a:schemeClr val="accent3"/>
            </a:fillRef>
            <a:effectRef idx="2">
              <a:schemeClr val="accent3"/>
            </a:effectRef>
            <a:fontRef idx="minor">
              <a:schemeClr val="tx1"/>
            </a:fontRef>
          </p:style>
        </p:cxnSp>
        <p:cxnSp>
          <p:nvCxnSpPr>
            <p:cNvPr id="14" name="直接连接符 13"/>
            <p:cNvCxnSpPr>
              <a:stCxn id="5" idx="4"/>
              <a:endCxn id="8" idx="0"/>
            </p:cNvCxnSpPr>
            <p:nvPr/>
          </p:nvCxnSpPr>
          <p:spPr>
            <a:xfrm flipH="1">
              <a:off x="4227537" y="2600275"/>
              <a:ext cx="142875" cy="1181100"/>
            </a:xfrm>
            <a:prstGeom prst="line">
              <a:avLst/>
            </a:prstGeom>
          </p:spPr>
          <p:style>
            <a:lnRef idx="3">
              <a:schemeClr val="accent3"/>
            </a:lnRef>
            <a:fillRef idx="0">
              <a:schemeClr val="accent3"/>
            </a:fillRef>
            <a:effectRef idx="2">
              <a:schemeClr val="accent3"/>
            </a:effectRef>
            <a:fontRef idx="minor">
              <a:schemeClr val="tx1"/>
            </a:fontRef>
          </p:style>
        </p:cxnSp>
        <p:cxnSp>
          <p:nvCxnSpPr>
            <p:cNvPr id="15" name="直接连接符 14"/>
            <p:cNvCxnSpPr>
              <a:stCxn id="5" idx="5"/>
              <a:endCxn id="9" idx="2"/>
            </p:cNvCxnSpPr>
            <p:nvPr/>
          </p:nvCxnSpPr>
          <p:spPr>
            <a:xfrm>
              <a:off x="4572468" y="2522160"/>
              <a:ext cx="693294" cy="1078240"/>
            </a:xfrm>
            <a:prstGeom prst="line">
              <a:avLst/>
            </a:prstGeom>
          </p:spPr>
          <p:style>
            <a:lnRef idx="3">
              <a:schemeClr val="accent3"/>
            </a:lnRef>
            <a:fillRef idx="0">
              <a:schemeClr val="accent3"/>
            </a:fillRef>
            <a:effectRef idx="2">
              <a:schemeClr val="accent3"/>
            </a:effectRef>
            <a:fontRef idx="minor">
              <a:schemeClr val="tx1"/>
            </a:fontRef>
          </p:style>
        </p:cxnSp>
      </p:grpSp>
      <p:sp>
        <p:nvSpPr>
          <p:cNvPr id="16" name="TextBox 55"/>
          <p:cNvSpPr txBox="1"/>
          <p:nvPr/>
        </p:nvSpPr>
        <p:spPr>
          <a:xfrm>
            <a:off x="3955017" y="2434133"/>
            <a:ext cx="2962275" cy="1943100"/>
          </a:xfrm>
          <a:prstGeom prst="rect">
            <a:avLst/>
          </a:prstGeom>
          <a:solidFill>
            <a:schemeClr val="lt1"/>
          </a:solidFill>
          <a:ln w="9525" cmpd="sng">
            <a:solidFill>
              <a:schemeClr val="lt1">
                <a:shade val="50000"/>
              </a:schemeClr>
            </a:solid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en-US" altLang="zh-CN" sz="1100" baseline="0"/>
              <a:t>     A   B   C   D   E</a:t>
            </a:r>
          </a:p>
          <a:p>
            <a:r>
              <a:rPr lang="en-US" altLang="zh-CN" sz="1100" baseline="0"/>
              <a:t>A   0   1   1   0    0</a:t>
            </a:r>
          </a:p>
          <a:p>
            <a:r>
              <a:rPr lang="en-US" altLang="zh-CN" sz="1100" baseline="0"/>
              <a:t>B   1   0   1    1   1</a:t>
            </a:r>
          </a:p>
          <a:p>
            <a:r>
              <a:rPr lang="en-US" altLang="zh-CN" sz="1100" baseline="0"/>
              <a:t>C   1   1   0    0   0</a:t>
            </a:r>
          </a:p>
          <a:p>
            <a:r>
              <a:rPr lang="en-US" altLang="zh-CN" sz="1100" baseline="0"/>
              <a:t>D   0   1   0   0   0 </a:t>
            </a:r>
          </a:p>
          <a:p>
            <a:r>
              <a:rPr lang="en-US" altLang="zh-CN" sz="1100" baseline="0"/>
              <a:t>E    0   1   0   0   0</a:t>
            </a:r>
          </a:p>
          <a:p>
            <a:endParaRPr lang="en-US" altLang="zh-CN" sz="1100" baseline="0"/>
          </a:p>
          <a:p>
            <a:r>
              <a:rPr lang="en-US" altLang="zh-CN" sz="1100" baseline="0"/>
              <a:t>//</a:t>
            </a:r>
            <a:r>
              <a:rPr lang="zh-CN" altLang="en-US" sz="1100" baseline="0"/>
              <a:t>说明</a:t>
            </a:r>
            <a:endParaRPr lang="en-US" altLang="zh-CN" sz="1100" baseline="0"/>
          </a:p>
          <a:p>
            <a:r>
              <a:rPr lang="en-US" altLang="zh-CN" sz="1100" baseline="0"/>
              <a:t>//(1) 1 </a:t>
            </a:r>
            <a:r>
              <a:rPr lang="zh-CN" altLang="en-US" sz="1100" baseline="0"/>
              <a:t>表示能够直接连接</a:t>
            </a:r>
            <a:endParaRPr lang="en-US" altLang="zh-CN" sz="1100" baseline="0"/>
          </a:p>
          <a:p>
            <a:r>
              <a:rPr lang="en-US" altLang="zh-CN" sz="1100" baseline="0"/>
              <a:t>//(2) 0 </a:t>
            </a:r>
            <a:r>
              <a:rPr lang="zh-CN" altLang="en-US" sz="1100" baseline="0"/>
              <a:t>表示不能直接连接</a:t>
            </a:r>
            <a:endParaRPr lang="en-US" altLang="zh-CN" sz="1100" baseline="0"/>
          </a:p>
          <a:p>
            <a:endParaRPr lang="zh-CN" altLang="en-US" sz="1100"/>
          </a:p>
        </p:txBody>
      </p:sp>
      <p:cxnSp>
        <p:nvCxnSpPr>
          <p:cNvPr id="17" name="直接箭头连接符 16"/>
          <p:cNvCxnSpPr/>
          <p:nvPr/>
        </p:nvCxnSpPr>
        <p:spPr>
          <a:xfrm>
            <a:off x="4462160" y="2413291"/>
            <a:ext cx="436988" cy="40242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38054567"/>
      </p:ext>
    </p:extLst>
  </p:cSld>
  <p:clrMapOvr>
    <a:masterClrMapping/>
  </p:clrMapOvr>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图的深度优先</a:t>
            </a:r>
            <a:r>
              <a:rPr lang="en-US" altLang="zh-CN" sz="2200" b="1"/>
              <a:t>VS </a:t>
            </a:r>
            <a:r>
              <a:rPr lang="zh-CN" altLang="en-US" sz="2200" b="1"/>
              <a:t>广度优先</a:t>
            </a:r>
            <a:endParaRPr lang="en-US" altLang="zh-CN" sz="2200" b="1"/>
          </a:p>
        </p:txBody>
      </p:sp>
      <p:sp>
        <p:nvSpPr>
          <p:cNvPr id="2" name="TextBox 1"/>
          <p:cNvSpPr txBox="1"/>
          <p:nvPr/>
        </p:nvSpPr>
        <p:spPr>
          <a:xfrm>
            <a:off x="665981" y="1224111"/>
            <a:ext cx="8424936" cy="4124206"/>
          </a:xfrm>
          <a:prstGeom prst="rect">
            <a:avLst/>
          </a:prstGeom>
          <a:noFill/>
        </p:spPr>
        <p:txBody>
          <a:bodyPr wrap="square" rtlCol="0">
            <a:spAutoFit/>
          </a:bodyPr>
          <a:lstStyle/>
          <a:p>
            <a:r>
              <a:rPr lang="zh-CN" altLang="en-US" sz="2000" b="1">
                <a:solidFill>
                  <a:srgbClr val="0070C0"/>
                </a:solidFill>
                <a:ea typeface="宋体" charset="-122"/>
              </a:rPr>
              <a:t>应用实例</a:t>
            </a:r>
            <a:endParaRPr lang="en-US" altLang="zh-CN" sz="2000" b="1">
              <a:solidFill>
                <a:srgbClr val="0070C0"/>
              </a:solidFill>
              <a:ea typeface="宋体" charset="-122"/>
            </a:endParaRPr>
          </a:p>
          <a:p>
            <a:endParaRPr lang="en-US" altLang="zh-CN">
              <a:ea typeface="宋体" charset="-122"/>
            </a:endParaRPr>
          </a:p>
          <a:p>
            <a:endParaRPr lang="en-US" altLang="zh-CN" sz="1600"/>
          </a:p>
          <a:p>
            <a:endParaRPr lang="en-US" altLang="zh-CN" sz="1600"/>
          </a:p>
          <a:p>
            <a:endParaRPr lang="en-US" altLang="zh-CN" sz="1600"/>
          </a:p>
          <a:p>
            <a:endParaRPr lang="en-US" altLang="zh-CN" sz="1600"/>
          </a:p>
          <a:p>
            <a:endParaRPr lang="en-US" altLang="zh-CN" sz="1600"/>
          </a:p>
          <a:p>
            <a:endParaRPr lang="en-US" altLang="zh-CN" sz="1600"/>
          </a:p>
          <a:p>
            <a:endParaRPr lang="en-US" altLang="zh-CN" sz="1600"/>
          </a:p>
          <a:p>
            <a:endParaRPr lang="en-US" altLang="zh-CN" sz="1600"/>
          </a:p>
          <a:p>
            <a:endParaRPr lang="en-US" altLang="zh-CN" sz="1600"/>
          </a:p>
          <a:p>
            <a:endParaRPr lang="en-US" altLang="zh-CN" sz="1600"/>
          </a:p>
          <a:p>
            <a:endParaRPr lang="en-US" altLang="zh-CN" sz="1600"/>
          </a:p>
          <a:p>
            <a:pPr marL="342900" indent="-342900">
              <a:buAutoNum type="arabicParenR"/>
            </a:pPr>
            <a:r>
              <a:rPr lang="zh-CN" altLang="en-US" sz="1600"/>
              <a:t>深度优先遍历顺序为 </a:t>
            </a:r>
            <a:r>
              <a:rPr lang="en-US" altLang="zh-CN" sz="1600"/>
              <a:t>1-&gt;2-&gt;4-&gt;8-&gt;5-&gt;3-&gt;6-&gt;7</a:t>
            </a:r>
          </a:p>
          <a:p>
            <a:pPr marL="342900" indent="-342900">
              <a:buAutoNum type="arabicParenR"/>
            </a:pPr>
            <a:r>
              <a:rPr lang="zh-CN" altLang="en-US" sz="1600"/>
              <a:t>广度优先算法的遍历顺序为：</a:t>
            </a:r>
            <a:r>
              <a:rPr lang="en-US" altLang="zh-CN" sz="1600"/>
              <a:t>1-&gt;2-&gt;3-&gt;4-&gt;5-&gt;6-&gt;7-&gt;8</a:t>
            </a:r>
            <a:r>
              <a:rPr lang="zh-CN" altLang="en-US" sz="1600"/>
              <a:t> </a:t>
            </a:r>
            <a:endParaRPr lang="en-US" altLang="zh-CN" sz="1600"/>
          </a:p>
          <a:p>
            <a:endParaRPr lang="zh-CN" altLang="en-US" sz="1600"/>
          </a:p>
        </p:txBody>
      </p:sp>
      <p:pic>
        <p:nvPicPr>
          <p:cNvPr id="15257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4972" y="1800175"/>
            <a:ext cx="2609850" cy="2190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4863094" y="1368127"/>
            <a:ext cx="3483148" cy="2031325"/>
          </a:xfrm>
          <a:prstGeom prst="rect">
            <a:avLst/>
          </a:prstGeom>
          <a:noFill/>
        </p:spPr>
        <p:txBody>
          <a:bodyPr wrap="square" rtlCol="0">
            <a:spAutoFit/>
          </a:bodyPr>
          <a:lstStyle/>
          <a:p>
            <a:r>
              <a:rPr lang="en-US" altLang="zh-CN" sz="1400"/>
              <a:t>graph.insertEdge(0, 1, 1);</a:t>
            </a:r>
          </a:p>
          <a:p>
            <a:r>
              <a:rPr lang="en-US" altLang="zh-CN" sz="1400"/>
              <a:t>graph.insertEdge(0, 2, 1);</a:t>
            </a:r>
          </a:p>
          <a:p>
            <a:r>
              <a:rPr lang="en-US" altLang="zh-CN" sz="1400"/>
              <a:t>graph.insertEdge(1, 3, 1);</a:t>
            </a:r>
          </a:p>
          <a:p>
            <a:r>
              <a:rPr lang="en-US" altLang="zh-CN" sz="1400"/>
              <a:t>graph.insertEdge(1, 4, 1);</a:t>
            </a:r>
          </a:p>
          <a:p>
            <a:r>
              <a:rPr lang="en-US" altLang="zh-CN" sz="1400"/>
              <a:t>graph.insertEdge(3, 7, 1);</a:t>
            </a:r>
          </a:p>
          <a:p>
            <a:r>
              <a:rPr lang="en-US" altLang="zh-CN" sz="1400"/>
              <a:t>graph.insertEdge(4, 7, 1);</a:t>
            </a:r>
          </a:p>
          <a:p>
            <a:r>
              <a:rPr lang="en-US" altLang="zh-CN" sz="1400"/>
              <a:t>graph.insertEdge(2, 5, 1);</a:t>
            </a:r>
          </a:p>
          <a:p>
            <a:r>
              <a:rPr lang="en-US" altLang="zh-CN" sz="1400"/>
              <a:t>graph.insertEdge(2, 6, 1);</a:t>
            </a:r>
          </a:p>
          <a:p>
            <a:r>
              <a:rPr lang="en-US" altLang="zh-CN" sz="1400"/>
              <a:t>graph.insertEdge(5, 6, 1);</a:t>
            </a:r>
          </a:p>
        </p:txBody>
      </p:sp>
    </p:spTree>
    <p:extLst>
      <p:ext uri="{BB962C8B-B14F-4D97-AF65-F5344CB8AC3E}">
        <p14:creationId xmlns:p14="http://schemas.microsoft.com/office/powerpoint/2010/main" val="1368872592"/>
      </p:ext>
    </p:extLst>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21965" y="1152103"/>
            <a:ext cx="8496944" cy="3939540"/>
          </a:xfrm>
          <a:prstGeom prst="rect">
            <a:avLst/>
          </a:prstGeom>
          <a:solidFill>
            <a:schemeClr val="bg1">
              <a:lumMod val="95000"/>
            </a:schemeClr>
          </a:solidFill>
        </p:spPr>
        <p:txBody>
          <a:bodyPr wrap="square" rtlCol="0">
            <a:spAutoFit/>
          </a:bodyPr>
          <a:lstStyle/>
          <a:p>
            <a:endParaRPr lang="en-US" altLang="zh-CN"/>
          </a:p>
          <a:p>
            <a:endParaRPr lang="en-US" altLang="zh-CN"/>
          </a:p>
          <a:p>
            <a:endParaRPr lang="en-US" altLang="zh-CN"/>
          </a:p>
          <a:p>
            <a:endParaRPr lang="en-US" altLang="zh-CN"/>
          </a:p>
          <a:p>
            <a:endParaRPr lang="en-US" altLang="zh-CN"/>
          </a:p>
          <a:p>
            <a:endParaRPr lang="en-US" altLang="zh-CN"/>
          </a:p>
          <a:p>
            <a:endParaRPr lang="en-US" altLang="zh-CN"/>
          </a:p>
          <a:p>
            <a:endParaRPr lang="en-US" altLang="zh-CN"/>
          </a:p>
          <a:p>
            <a:endParaRPr lang="en-US" altLang="zh-CN"/>
          </a:p>
          <a:p>
            <a:endParaRPr lang="en-US" altLang="zh-CN"/>
          </a:p>
          <a:p>
            <a:r>
              <a:rPr lang="zh-CN" altLang="en-US" sz="2800" b="1"/>
              <a:t>数据结构和算法</a:t>
            </a:r>
            <a:endParaRPr lang="en-US" altLang="zh-CN" sz="2800" b="1"/>
          </a:p>
          <a:p>
            <a:r>
              <a:rPr lang="en-US" altLang="zh-CN" sz="2400" b="1">
                <a:solidFill>
                  <a:schemeClr val="bg1">
                    <a:lumMod val="65000"/>
                  </a:schemeClr>
                </a:solidFill>
              </a:rPr>
              <a:t>--</a:t>
            </a:r>
            <a:r>
              <a:rPr lang="zh-CN" altLang="en-US" sz="2400" b="1">
                <a:solidFill>
                  <a:schemeClr val="bg1">
                    <a:lumMod val="65000"/>
                  </a:schemeClr>
                </a:solidFill>
              </a:rPr>
              <a:t>程序员常用</a:t>
            </a:r>
            <a:r>
              <a:rPr lang="en-US" altLang="zh-CN" sz="2400" b="1">
                <a:solidFill>
                  <a:schemeClr val="bg1">
                    <a:lumMod val="65000"/>
                  </a:schemeClr>
                </a:solidFill>
              </a:rPr>
              <a:t>10</a:t>
            </a:r>
            <a:r>
              <a:rPr lang="zh-CN" altLang="en-US" sz="2400" b="1">
                <a:solidFill>
                  <a:schemeClr val="bg1">
                    <a:lumMod val="65000"/>
                  </a:schemeClr>
                </a:solidFill>
              </a:rPr>
              <a:t>种算法</a:t>
            </a:r>
            <a:endParaRPr lang="en-US" altLang="zh-CN" sz="2400" b="1">
              <a:solidFill>
                <a:schemeClr val="bg1">
                  <a:lumMod val="65000"/>
                </a:schemeClr>
              </a:solidFill>
            </a:endParaRPr>
          </a:p>
          <a:p>
            <a:endParaRPr lang="zh-CN" altLang="en-US"/>
          </a:p>
        </p:txBody>
      </p:sp>
    </p:spTree>
    <p:extLst>
      <p:ext uri="{BB962C8B-B14F-4D97-AF65-F5344CB8AC3E}">
        <p14:creationId xmlns:p14="http://schemas.microsoft.com/office/powerpoint/2010/main" val="3728394967"/>
      </p:ext>
    </p:extLst>
  </p:cSld>
  <p:clrMapOvr>
    <a:masterClrMapping/>
  </p:clrMapOvr>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二分查找算法</a:t>
            </a:r>
            <a:r>
              <a:rPr lang="en-US" altLang="zh-CN" sz="2200" b="1"/>
              <a:t>(</a:t>
            </a:r>
            <a:r>
              <a:rPr lang="zh-CN" altLang="en-US" sz="2200" b="1"/>
              <a:t>非递归</a:t>
            </a:r>
            <a:r>
              <a:rPr lang="en-US" altLang="zh-CN" sz="2200" b="1"/>
              <a:t>)</a:t>
            </a:r>
          </a:p>
        </p:txBody>
      </p:sp>
      <p:sp>
        <p:nvSpPr>
          <p:cNvPr id="2" name="TextBox 1"/>
          <p:cNvSpPr txBox="1"/>
          <p:nvPr/>
        </p:nvSpPr>
        <p:spPr>
          <a:xfrm>
            <a:off x="665981" y="1224111"/>
            <a:ext cx="8424936" cy="3170099"/>
          </a:xfrm>
          <a:prstGeom prst="rect">
            <a:avLst/>
          </a:prstGeom>
          <a:noFill/>
        </p:spPr>
        <p:txBody>
          <a:bodyPr wrap="square" rtlCol="0">
            <a:spAutoFit/>
          </a:bodyPr>
          <a:lstStyle/>
          <a:p>
            <a:r>
              <a:rPr lang="zh-CN" altLang="en-US" sz="2000" b="1">
                <a:solidFill>
                  <a:srgbClr val="0070C0"/>
                </a:solidFill>
                <a:ea typeface="宋体" charset="-122"/>
              </a:rPr>
              <a:t>二分查找算法</a:t>
            </a:r>
            <a:r>
              <a:rPr lang="en-US" altLang="zh-CN" sz="2000" b="1">
                <a:solidFill>
                  <a:srgbClr val="0070C0"/>
                </a:solidFill>
                <a:ea typeface="宋体" charset="-122"/>
              </a:rPr>
              <a:t>(</a:t>
            </a:r>
            <a:r>
              <a:rPr lang="zh-CN" altLang="en-US" sz="2000" b="1">
                <a:solidFill>
                  <a:srgbClr val="0070C0"/>
                </a:solidFill>
                <a:ea typeface="宋体" charset="-122"/>
              </a:rPr>
              <a:t>非递归</a:t>
            </a:r>
            <a:r>
              <a:rPr lang="en-US" altLang="zh-CN" sz="2000" b="1">
                <a:solidFill>
                  <a:srgbClr val="0070C0"/>
                </a:solidFill>
                <a:ea typeface="宋体" charset="-122"/>
              </a:rPr>
              <a:t>)</a:t>
            </a:r>
            <a:r>
              <a:rPr lang="zh-CN" altLang="en-US" sz="2000" b="1">
                <a:solidFill>
                  <a:srgbClr val="0070C0"/>
                </a:solidFill>
                <a:ea typeface="宋体" charset="-122"/>
              </a:rPr>
              <a:t>介绍</a:t>
            </a:r>
            <a:endParaRPr lang="en-US" altLang="zh-CN" sz="2000" b="1">
              <a:solidFill>
                <a:srgbClr val="0070C0"/>
              </a:solidFill>
              <a:ea typeface="宋体" charset="-122"/>
            </a:endParaRPr>
          </a:p>
          <a:p>
            <a:endParaRPr lang="en-US" altLang="zh-CN">
              <a:ea typeface="宋体" charset="-122"/>
            </a:endParaRPr>
          </a:p>
          <a:p>
            <a:pPr marL="342900" indent="-342900">
              <a:buAutoNum type="arabicParenR"/>
            </a:pPr>
            <a:r>
              <a:rPr lang="zh-CN" altLang="en-US">
                <a:ea typeface="宋体" charset="-122"/>
              </a:rPr>
              <a:t>前面我们讲过了二分查找算法，是使用递归的方式，下面我们讲解二分查找算法的非递归方式</a:t>
            </a:r>
            <a:endParaRPr lang="en-US" altLang="zh-CN">
              <a:ea typeface="宋体" charset="-122"/>
            </a:endParaRPr>
          </a:p>
          <a:p>
            <a:pPr marL="342900" indent="-342900">
              <a:buAutoNum type="arabicParenR"/>
            </a:pPr>
            <a:r>
              <a:rPr lang="zh-CN" altLang="en-US"/>
              <a:t>二分查找法只适用于从有序的数列中进行查找</a:t>
            </a:r>
            <a:r>
              <a:rPr lang="en-US" altLang="zh-CN"/>
              <a:t>(</a:t>
            </a:r>
            <a:r>
              <a:rPr lang="zh-CN" altLang="en-US"/>
              <a:t>比如数字和字母等</a:t>
            </a:r>
            <a:r>
              <a:rPr lang="en-US" altLang="zh-CN"/>
              <a:t>)</a:t>
            </a:r>
            <a:r>
              <a:rPr lang="zh-CN" altLang="en-US"/>
              <a:t>，将数列排序后再进行查找</a:t>
            </a:r>
            <a:endParaRPr lang="en-US" altLang="zh-CN"/>
          </a:p>
          <a:p>
            <a:pPr marL="342900" indent="-342900">
              <a:buAutoNum type="arabicParenR"/>
            </a:pPr>
            <a:r>
              <a:rPr lang="zh-CN" altLang="en-US"/>
              <a:t>二分查找法的运行时间为对数时间</a:t>
            </a:r>
            <a:r>
              <a:rPr lang="en-US" altLang="zh-CN"/>
              <a:t>O(㏒₂n) </a:t>
            </a:r>
            <a:r>
              <a:rPr lang="zh-CN" altLang="en-US"/>
              <a:t>，即查找到需要的目标位置</a:t>
            </a:r>
            <a:r>
              <a:rPr lang="zh-CN" altLang="en-US" b="1"/>
              <a:t>最多</a:t>
            </a:r>
            <a:r>
              <a:rPr lang="zh-CN" altLang="en-US"/>
              <a:t>只需要㏒₂</a:t>
            </a:r>
            <a:r>
              <a:rPr lang="en-US" altLang="zh-CN"/>
              <a:t>n</a:t>
            </a:r>
            <a:r>
              <a:rPr lang="zh-CN" altLang="en-US"/>
              <a:t>步，假设从</a:t>
            </a:r>
            <a:r>
              <a:rPr lang="en-US" altLang="zh-CN"/>
              <a:t>[0,99]</a:t>
            </a:r>
            <a:r>
              <a:rPr lang="zh-CN" altLang="en-US"/>
              <a:t>的队列</a:t>
            </a:r>
            <a:r>
              <a:rPr lang="en-US" altLang="zh-CN"/>
              <a:t>(100</a:t>
            </a:r>
            <a:r>
              <a:rPr lang="zh-CN" altLang="en-US"/>
              <a:t>个数，即</a:t>
            </a:r>
            <a:r>
              <a:rPr lang="en-US" altLang="zh-CN"/>
              <a:t>n=100)</a:t>
            </a:r>
            <a:r>
              <a:rPr lang="zh-CN" altLang="en-US"/>
              <a:t>中寻到目标数</a:t>
            </a:r>
            <a:r>
              <a:rPr lang="en-US" altLang="zh-CN"/>
              <a:t>30</a:t>
            </a:r>
            <a:r>
              <a:rPr lang="zh-CN" altLang="en-US"/>
              <a:t>，则需要查找步数为㏒₂</a:t>
            </a:r>
            <a:r>
              <a:rPr lang="en-US" altLang="zh-CN"/>
              <a:t>100 , </a:t>
            </a:r>
            <a:r>
              <a:rPr lang="zh-CN" altLang="en-US"/>
              <a:t>即</a:t>
            </a:r>
            <a:r>
              <a:rPr lang="zh-CN" altLang="en-US" b="1"/>
              <a:t>最多</a:t>
            </a:r>
            <a:r>
              <a:rPr lang="zh-CN" altLang="en-US"/>
              <a:t>需要查找</a:t>
            </a:r>
            <a:r>
              <a:rPr lang="en-US" altLang="zh-CN"/>
              <a:t>7</a:t>
            </a:r>
            <a:r>
              <a:rPr lang="zh-CN" altLang="en-US"/>
              <a:t>次</a:t>
            </a:r>
            <a:r>
              <a:rPr lang="en-US" altLang="zh-CN"/>
              <a:t>( 2^6 &lt; 100 &lt; 2^7)</a:t>
            </a:r>
            <a:endParaRPr lang="en-US" altLang="zh-CN">
              <a:ea typeface="宋体" charset="-122"/>
            </a:endParaRPr>
          </a:p>
          <a:p>
            <a:endParaRPr lang="en-US" altLang="zh-CN">
              <a:ea typeface="宋体" charset="-122"/>
            </a:endParaRPr>
          </a:p>
          <a:p>
            <a:endParaRPr lang="en-US" altLang="zh-CN">
              <a:ea typeface="宋体" charset="-122"/>
            </a:endParaRPr>
          </a:p>
        </p:txBody>
      </p:sp>
    </p:spTree>
    <p:extLst>
      <p:ext uri="{BB962C8B-B14F-4D97-AF65-F5344CB8AC3E}">
        <p14:creationId xmlns:p14="http://schemas.microsoft.com/office/powerpoint/2010/main" val="3875655031"/>
      </p:ext>
    </p:extLst>
  </p:cSld>
  <p:clrMapOvr>
    <a:masterClrMapping/>
  </p:clrMapOvr>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二分查找算法</a:t>
            </a:r>
            <a:r>
              <a:rPr lang="en-US" altLang="zh-CN" sz="2200" b="1"/>
              <a:t>(</a:t>
            </a:r>
            <a:r>
              <a:rPr lang="zh-CN" altLang="en-US" sz="2200" b="1"/>
              <a:t>非递归</a:t>
            </a:r>
            <a:r>
              <a:rPr lang="en-US" altLang="zh-CN" sz="2200" b="1"/>
              <a:t>)</a:t>
            </a:r>
          </a:p>
        </p:txBody>
      </p:sp>
      <p:sp>
        <p:nvSpPr>
          <p:cNvPr id="2" name="TextBox 1"/>
          <p:cNvSpPr txBox="1"/>
          <p:nvPr/>
        </p:nvSpPr>
        <p:spPr>
          <a:xfrm>
            <a:off x="665981" y="1224111"/>
            <a:ext cx="8424936" cy="2062103"/>
          </a:xfrm>
          <a:prstGeom prst="rect">
            <a:avLst/>
          </a:prstGeom>
          <a:noFill/>
        </p:spPr>
        <p:txBody>
          <a:bodyPr wrap="square" rtlCol="0">
            <a:spAutoFit/>
          </a:bodyPr>
          <a:lstStyle/>
          <a:p>
            <a:r>
              <a:rPr lang="zh-CN" altLang="en-US" sz="2000" b="1">
                <a:solidFill>
                  <a:srgbClr val="0070C0"/>
                </a:solidFill>
                <a:ea typeface="宋体" charset="-122"/>
              </a:rPr>
              <a:t>二分查找算法</a:t>
            </a:r>
            <a:r>
              <a:rPr lang="en-US" altLang="zh-CN" sz="2000" b="1">
                <a:solidFill>
                  <a:srgbClr val="0070C0"/>
                </a:solidFill>
                <a:ea typeface="宋体" charset="-122"/>
              </a:rPr>
              <a:t>(</a:t>
            </a:r>
            <a:r>
              <a:rPr lang="zh-CN" altLang="en-US" sz="2000" b="1">
                <a:solidFill>
                  <a:srgbClr val="0070C0"/>
                </a:solidFill>
                <a:ea typeface="宋体" charset="-122"/>
              </a:rPr>
              <a:t>非递归</a:t>
            </a:r>
            <a:r>
              <a:rPr lang="en-US" altLang="zh-CN" sz="2000" b="1">
                <a:solidFill>
                  <a:srgbClr val="0070C0"/>
                </a:solidFill>
                <a:ea typeface="宋体" charset="-122"/>
              </a:rPr>
              <a:t>)</a:t>
            </a:r>
            <a:r>
              <a:rPr lang="zh-CN" altLang="en-US" sz="2000" b="1">
                <a:solidFill>
                  <a:srgbClr val="0070C0"/>
                </a:solidFill>
                <a:ea typeface="宋体" charset="-122"/>
              </a:rPr>
              <a:t>代码实现</a:t>
            </a:r>
            <a:endParaRPr lang="en-US" altLang="zh-CN" sz="2000" b="1">
              <a:solidFill>
                <a:srgbClr val="0070C0"/>
              </a:solidFill>
              <a:ea typeface="宋体" charset="-122"/>
            </a:endParaRPr>
          </a:p>
          <a:p>
            <a:endParaRPr lang="en-US" altLang="zh-CN">
              <a:ea typeface="宋体" charset="-122"/>
            </a:endParaRPr>
          </a:p>
          <a:p>
            <a:r>
              <a:rPr lang="zh-CN" altLang="en-US">
                <a:ea typeface="宋体" charset="-122"/>
              </a:rPr>
              <a:t>数组 </a:t>
            </a:r>
            <a:r>
              <a:rPr lang="en-US" altLang="zh-CN">
                <a:ea typeface="宋体" charset="-122"/>
              </a:rPr>
              <a:t>{1,3, 8, 10, 11, 67, 100}, </a:t>
            </a:r>
            <a:r>
              <a:rPr lang="zh-CN" altLang="en-US">
                <a:ea typeface="宋体" charset="-122"/>
              </a:rPr>
              <a:t>编程实现二分查找， 要求使用非递归的方式完成</a:t>
            </a:r>
            <a:r>
              <a:rPr lang="en-US" altLang="zh-CN">
                <a:ea typeface="宋体" charset="-122"/>
              </a:rPr>
              <a:t>.</a:t>
            </a:r>
          </a:p>
          <a:p>
            <a:endParaRPr lang="en-US" altLang="zh-CN">
              <a:ea typeface="宋体" charset="-122"/>
            </a:endParaRPr>
          </a:p>
          <a:p>
            <a:r>
              <a:rPr lang="zh-CN" altLang="en-US" b="1">
                <a:ea typeface="宋体" charset="-122"/>
              </a:rPr>
              <a:t>思路分析</a:t>
            </a:r>
            <a:r>
              <a:rPr lang="zh-CN" altLang="en-US">
                <a:ea typeface="宋体" charset="-122"/>
              </a:rPr>
              <a:t>：</a:t>
            </a:r>
            <a:endParaRPr lang="en-US" altLang="zh-CN">
              <a:ea typeface="宋体" charset="-122"/>
            </a:endParaRPr>
          </a:p>
          <a:p>
            <a:r>
              <a:rPr lang="zh-CN" altLang="en-US" b="1">
                <a:ea typeface="宋体" charset="-122"/>
              </a:rPr>
              <a:t>代码实现</a:t>
            </a:r>
            <a:r>
              <a:rPr lang="zh-CN" altLang="en-US">
                <a:ea typeface="宋体" charset="-122"/>
              </a:rPr>
              <a:t>：</a:t>
            </a:r>
            <a:endParaRPr lang="en-US" altLang="zh-CN">
              <a:ea typeface="宋体" charset="-122"/>
            </a:endParaRPr>
          </a:p>
          <a:p>
            <a:endParaRPr lang="en-US" altLang="zh-CN">
              <a:ea typeface="宋体" charset="-122"/>
            </a:endParaRPr>
          </a:p>
        </p:txBody>
      </p:sp>
      <p:sp>
        <p:nvSpPr>
          <p:cNvPr id="3" name="TextBox 2"/>
          <p:cNvSpPr txBox="1"/>
          <p:nvPr/>
        </p:nvSpPr>
        <p:spPr>
          <a:xfrm>
            <a:off x="809997" y="4608487"/>
            <a:ext cx="700833" cy="661720"/>
          </a:xfrm>
          <a:prstGeom prst="rect">
            <a:avLst/>
          </a:prstGeom>
          <a:noFill/>
        </p:spPr>
        <p:txBody>
          <a:bodyPr wrap="none" rtlCol="0">
            <a:spAutoFit/>
          </a:bodyPr>
          <a:lstStyle/>
          <a:p>
            <a:r>
              <a:rPr lang="en-US" altLang="zh-CN" sz="100" b="1"/>
              <a:t>package com.atguigu.algorithm;</a:t>
            </a:r>
          </a:p>
          <a:p>
            <a:endParaRPr lang="zh-CN" altLang="en-US" sz="100"/>
          </a:p>
          <a:p>
            <a:r>
              <a:rPr lang="en-US" altLang="zh-CN" sz="100" b="1"/>
              <a:t>public class BinarySearch {</a:t>
            </a:r>
          </a:p>
          <a:p>
            <a:endParaRPr lang="zh-CN" altLang="en-US" sz="100"/>
          </a:p>
          <a:p>
            <a:r>
              <a:rPr lang="en-US" altLang="zh-CN" sz="100" b="1"/>
              <a:t>public static void main(String[] args) {</a:t>
            </a:r>
          </a:p>
          <a:p>
            <a:r>
              <a:rPr lang="en-US" altLang="zh-CN" sz="100" b="1"/>
              <a:t>int[] array = {1,3, 8, 10, 11, 67, 100};</a:t>
            </a:r>
          </a:p>
          <a:p>
            <a:r>
              <a:rPr lang="en-US" altLang="zh-CN" sz="100" b="1"/>
              <a:t>int index = </a:t>
            </a:r>
            <a:r>
              <a:rPr lang="en-US" altLang="zh-CN" sz="100" b="1" i="1"/>
              <a:t>binarySearch(array, 1200);</a:t>
            </a:r>
          </a:p>
          <a:p>
            <a:r>
              <a:rPr lang="en-US" altLang="zh-CN" sz="100"/>
              <a:t>System.</a:t>
            </a:r>
            <a:r>
              <a:rPr lang="en-US" altLang="zh-CN" sz="100" b="1" i="1"/>
              <a:t>out.println("index=" + index);</a:t>
            </a:r>
          </a:p>
          <a:p>
            <a:r>
              <a:rPr lang="en-US" altLang="zh-CN" sz="100"/>
              <a:t>}</a:t>
            </a:r>
          </a:p>
          <a:p>
            <a:endParaRPr lang="zh-CN" altLang="en-US" sz="100"/>
          </a:p>
          <a:p>
            <a:r>
              <a:rPr lang="en-US" altLang="zh-CN" sz="100"/>
              <a:t>/**</a:t>
            </a:r>
          </a:p>
          <a:p>
            <a:r>
              <a:rPr lang="zh-CN" altLang="en-US" sz="100"/>
              <a:t> * 如果找到返回对应下标，否则返回</a:t>
            </a:r>
            <a:r>
              <a:rPr lang="en-US" altLang="zh-CN" sz="100"/>
              <a:t>-1</a:t>
            </a:r>
          </a:p>
          <a:p>
            <a:r>
              <a:rPr lang="zh-CN" altLang="en-US" sz="100"/>
              <a:t> * 这个案例是针对升序排序的数组</a:t>
            </a:r>
          </a:p>
          <a:p>
            <a:r>
              <a:rPr lang="en-US" altLang="zh-CN" sz="100"/>
              <a:t> * </a:t>
            </a:r>
            <a:r>
              <a:rPr lang="en-US" altLang="zh-CN" sz="100" b="1"/>
              <a:t>@param array</a:t>
            </a:r>
          </a:p>
          <a:p>
            <a:r>
              <a:rPr lang="en-US" altLang="zh-CN" sz="100"/>
              <a:t> * </a:t>
            </a:r>
            <a:r>
              <a:rPr lang="en-US" altLang="zh-CN" sz="100" b="1"/>
              <a:t>@param target</a:t>
            </a:r>
          </a:p>
          <a:p>
            <a:r>
              <a:rPr lang="en-US" altLang="zh-CN" sz="100"/>
              <a:t> * </a:t>
            </a:r>
            <a:r>
              <a:rPr lang="en-US" altLang="zh-CN" sz="100" b="1"/>
              <a:t>@return</a:t>
            </a:r>
          </a:p>
          <a:p>
            <a:r>
              <a:rPr lang="zh-CN" altLang="en-US" sz="100"/>
              <a:t> *</a:t>
            </a:r>
            <a:r>
              <a:rPr lang="en-US" altLang="zh-CN" sz="100"/>
              <a:t>/</a:t>
            </a:r>
          </a:p>
          <a:p>
            <a:r>
              <a:rPr lang="en-US" altLang="zh-CN" sz="100" b="1"/>
              <a:t>public static int binarySearch(int[] array, int target){</a:t>
            </a:r>
          </a:p>
          <a:p>
            <a:r>
              <a:rPr lang="en-US" altLang="zh-CN" sz="100"/>
              <a:t>    </a:t>
            </a:r>
            <a:r>
              <a:rPr lang="en-US" altLang="zh-CN" sz="100" b="1"/>
              <a:t>int low =0;</a:t>
            </a:r>
          </a:p>
          <a:p>
            <a:r>
              <a:rPr lang="en-US" altLang="zh-CN" sz="100"/>
              <a:t>    </a:t>
            </a:r>
            <a:r>
              <a:rPr lang="en-US" altLang="zh-CN" sz="100" b="1"/>
              <a:t>int hight=array.length-1;</a:t>
            </a:r>
          </a:p>
          <a:p>
            <a:r>
              <a:rPr lang="en-US" altLang="zh-CN" sz="100"/>
              <a:t>    </a:t>
            </a:r>
            <a:r>
              <a:rPr lang="en-US" altLang="zh-CN" sz="100" b="1"/>
              <a:t>while(low&lt;=hight){                 //</a:t>
            </a:r>
            <a:r>
              <a:rPr lang="zh-CN" altLang="en-US" sz="100" b="1"/>
              <a:t>遍历还没结束</a:t>
            </a:r>
          </a:p>
          <a:p>
            <a:r>
              <a:rPr lang="en-US" altLang="zh-CN" sz="100"/>
              <a:t>        </a:t>
            </a:r>
            <a:r>
              <a:rPr lang="en-US" altLang="zh-CN" sz="100" b="1"/>
              <a:t>int mid = (low+hight)/2;       //</a:t>
            </a:r>
            <a:r>
              <a:rPr lang="zh-CN" altLang="en-US" sz="100" b="1"/>
              <a:t>取中间值</a:t>
            </a:r>
            <a:r>
              <a:rPr lang="en-US" altLang="zh-CN" sz="100" b="1"/>
              <a:t>mid</a:t>
            </a:r>
            <a:r>
              <a:rPr lang="zh-CN" altLang="en-US" sz="100" b="1"/>
              <a:t>点位置</a:t>
            </a:r>
          </a:p>
          <a:p>
            <a:r>
              <a:rPr lang="en-US" altLang="zh-CN" sz="100"/>
              <a:t>        </a:t>
            </a:r>
            <a:r>
              <a:rPr lang="en-US" altLang="zh-CN" sz="100" b="1"/>
              <a:t>if(array[mid]==target){        //</a:t>
            </a:r>
            <a:r>
              <a:rPr lang="zh-CN" altLang="en-US" sz="100" b="1"/>
              <a:t>寻找到目标数</a:t>
            </a:r>
          </a:p>
          <a:p>
            <a:r>
              <a:rPr lang="en-US" altLang="zh-CN" sz="100"/>
              <a:t>            </a:t>
            </a:r>
            <a:r>
              <a:rPr lang="en-US" altLang="zh-CN" sz="100" b="1"/>
              <a:t>return mid;</a:t>
            </a:r>
          </a:p>
          <a:p>
            <a:r>
              <a:rPr lang="zh-CN" altLang="en-US" sz="100"/>
              <a:t>        </a:t>
            </a:r>
            <a:r>
              <a:rPr lang="en-US" altLang="zh-CN" sz="100"/>
              <a:t>}</a:t>
            </a:r>
          </a:p>
          <a:p>
            <a:r>
              <a:rPr lang="en-US" altLang="zh-CN" sz="100"/>
              <a:t>        </a:t>
            </a:r>
            <a:r>
              <a:rPr lang="en-US" altLang="zh-CN" sz="100" b="1"/>
              <a:t>if(array[mid] &gt; target){        //</a:t>
            </a:r>
            <a:r>
              <a:rPr lang="zh-CN" altLang="en-US" sz="100" b="1"/>
              <a:t>如果中间值大于目标数，则将</a:t>
            </a:r>
            <a:r>
              <a:rPr lang="en-US" altLang="zh-CN" sz="100" b="1" u="sng"/>
              <a:t>highr</a:t>
            </a:r>
            <a:r>
              <a:rPr lang="zh-CN" altLang="en-US" sz="100" b="1" u="sng"/>
              <a:t>点位置移动</a:t>
            </a:r>
            <a:r>
              <a:rPr lang="en-US" altLang="zh-CN" sz="100" b="1" u="sng"/>
              <a:t>mid</a:t>
            </a:r>
            <a:r>
              <a:rPr lang="zh-CN" altLang="en-US" sz="100" b="1" u="sng"/>
              <a:t>位置左边</a:t>
            </a:r>
          </a:p>
          <a:p>
            <a:r>
              <a:rPr lang="en-US" altLang="zh-CN" sz="100"/>
              <a:t>           hight = mid-1;</a:t>
            </a:r>
          </a:p>
          <a:p>
            <a:r>
              <a:rPr lang="zh-CN" altLang="en-US" sz="100"/>
              <a:t>        </a:t>
            </a:r>
            <a:r>
              <a:rPr lang="en-US" altLang="zh-CN" sz="100"/>
              <a:t>}</a:t>
            </a:r>
          </a:p>
          <a:p>
            <a:r>
              <a:rPr lang="en-US" altLang="zh-CN" sz="100"/>
              <a:t>        </a:t>
            </a:r>
            <a:r>
              <a:rPr lang="en-US" altLang="zh-CN" sz="100" b="1"/>
              <a:t>if(array[mid] &lt; target){       //</a:t>
            </a:r>
            <a:r>
              <a:rPr lang="zh-CN" altLang="en-US" sz="100" b="1"/>
              <a:t>如果中间值小于目标数，则将</a:t>
            </a:r>
            <a:r>
              <a:rPr lang="en-US" altLang="zh-CN" sz="100" b="1"/>
              <a:t>low</a:t>
            </a:r>
            <a:r>
              <a:rPr lang="zh-CN" altLang="en-US" sz="100" b="1"/>
              <a:t>点位置移动</a:t>
            </a:r>
            <a:r>
              <a:rPr lang="en-US" altLang="zh-CN" sz="100" b="1"/>
              <a:t>mid</a:t>
            </a:r>
            <a:r>
              <a:rPr lang="zh-CN" altLang="en-US" sz="100" b="1"/>
              <a:t>位置右边</a:t>
            </a:r>
          </a:p>
          <a:p>
            <a:r>
              <a:rPr lang="en-US" altLang="zh-CN" sz="100"/>
              <a:t>            low = mid+1;</a:t>
            </a:r>
          </a:p>
          <a:p>
            <a:r>
              <a:rPr lang="zh-CN" altLang="en-US" sz="100"/>
              <a:t>        </a:t>
            </a:r>
            <a:r>
              <a:rPr lang="en-US" altLang="zh-CN" sz="100"/>
              <a:t>}</a:t>
            </a:r>
          </a:p>
          <a:p>
            <a:r>
              <a:rPr lang="zh-CN" altLang="en-US" sz="100"/>
              <a:t>    </a:t>
            </a:r>
            <a:r>
              <a:rPr lang="en-US" altLang="zh-CN" sz="100"/>
              <a:t>}</a:t>
            </a:r>
          </a:p>
          <a:p>
            <a:r>
              <a:rPr lang="en-US" altLang="zh-CN" sz="100"/>
              <a:t>    </a:t>
            </a:r>
            <a:r>
              <a:rPr lang="en-US" altLang="zh-CN" sz="100" b="1"/>
              <a:t>return -1;</a:t>
            </a:r>
          </a:p>
          <a:p>
            <a:r>
              <a:rPr lang="en-US" altLang="zh-CN" sz="100"/>
              <a:t>}</a:t>
            </a:r>
          </a:p>
          <a:p>
            <a:endParaRPr lang="zh-CN" altLang="en-US" sz="100"/>
          </a:p>
          <a:p>
            <a:r>
              <a:rPr lang="en-US" altLang="zh-CN" sz="100"/>
              <a:t>}</a:t>
            </a:r>
          </a:p>
          <a:p>
            <a:endParaRPr lang="zh-CN" altLang="en-US" sz="100"/>
          </a:p>
        </p:txBody>
      </p:sp>
      <p:graphicFrame>
        <p:nvGraphicFramePr>
          <p:cNvPr id="4" name="对象 3"/>
          <p:cNvGraphicFramePr>
            <a:graphicFrameLocks noChangeAspect="1"/>
          </p:cNvGraphicFramePr>
          <p:nvPr>
            <p:extLst>
              <p:ext uri="{D42A27DB-BD31-4B8C-83A1-F6EECF244321}">
                <p14:modId xmlns:p14="http://schemas.microsoft.com/office/powerpoint/2010/main" val="2761434338"/>
              </p:ext>
            </p:extLst>
          </p:nvPr>
        </p:nvGraphicFramePr>
        <p:xfrm>
          <a:off x="2178149" y="4844186"/>
          <a:ext cx="913853" cy="426021"/>
        </p:xfrm>
        <a:graphic>
          <a:graphicData uri="http://schemas.openxmlformats.org/presentationml/2006/ole">
            <mc:AlternateContent xmlns:mc="http://schemas.openxmlformats.org/markup-compatibility/2006">
              <mc:Choice xmlns:v="urn:schemas-microsoft-com:vml" Requires="v">
                <p:oleObj spid="_x0000_s123996" name="包装程序外壳对象" showAsIcon="1" r:id="rId4" imgW="1525680" imgH="711360" progId="Package">
                  <p:embed/>
                </p:oleObj>
              </mc:Choice>
              <mc:Fallback>
                <p:oleObj name="包装程序外壳对象" showAsIcon="1" r:id="rId4" imgW="1525680" imgH="711360" progId="Package">
                  <p:embed/>
                  <p:pic>
                    <p:nvPicPr>
                      <p:cNvPr id="0" name=""/>
                      <p:cNvPicPr/>
                      <p:nvPr/>
                    </p:nvPicPr>
                    <p:blipFill>
                      <a:blip r:embed="rId5"/>
                      <a:stretch>
                        <a:fillRect/>
                      </a:stretch>
                    </p:blipFill>
                    <p:spPr>
                      <a:xfrm>
                        <a:off x="2178149" y="4844186"/>
                        <a:ext cx="913853" cy="426021"/>
                      </a:xfrm>
                      <a:prstGeom prst="rect">
                        <a:avLst/>
                      </a:prstGeom>
                    </p:spPr>
                  </p:pic>
                </p:oleObj>
              </mc:Fallback>
            </mc:AlternateContent>
          </a:graphicData>
        </a:graphic>
      </p:graphicFrame>
    </p:spTree>
    <p:extLst>
      <p:ext uri="{BB962C8B-B14F-4D97-AF65-F5344CB8AC3E}">
        <p14:creationId xmlns:p14="http://schemas.microsoft.com/office/powerpoint/2010/main" val="2430608263"/>
      </p:ext>
    </p:extLst>
  </p:cSld>
  <p:clrMapOvr>
    <a:masterClrMapping/>
  </p:clrMapOvr>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分治算法</a:t>
            </a:r>
            <a:endParaRPr lang="en-US" altLang="zh-CN" sz="2200" b="1"/>
          </a:p>
        </p:txBody>
      </p:sp>
      <p:sp>
        <p:nvSpPr>
          <p:cNvPr id="2" name="TextBox 1"/>
          <p:cNvSpPr txBox="1"/>
          <p:nvPr/>
        </p:nvSpPr>
        <p:spPr>
          <a:xfrm>
            <a:off x="665981" y="1224111"/>
            <a:ext cx="8424936" cy="4401205"/>
          </a:xfrm>
          <a:prstGeom prst="rect">
            <a:avLst/>
          </a:prstGeom>
          <a:noFill/>
        </p:spPr>
        <p:txBody>
          <a:bodyPr wrap="square" rtlCol="0">
            <a:spAutoFit/>
          </a:bodyPr>
          <a:lstStyle/>
          <a:p>
            <a:r>
              <a:rPr lang="zh-CN" altLang="en-US" sz="2000" b="1">
                <a:solidFill>
                  <a:srgbClr val="0070C0"/>
                </a:solidFill>
                <a:ea typeface="宋体" charset="-122"/>
              </a:rPr>
              <a:t>分治算法介绍</a:t>
            </a:r>
            <a:endParaRPr lang="en-US" altLang="zh-CN">
              <a:ea typeface="宋体" charset="-122"/>
            </a:endParaRPr>
          </a:p>
          <a:p>
            <a:pPr marL="342900" indent="-342900">
              <a:buAutoNum type="arabicParenR"/>
            </a:pPr>
            <a:r>
              <a:rPr lang="zh-CN" altLang="en-US" sz="1600"/>
              <a:t>分治法是一种很重要的算法。字面上的解释是“分而治之”，就是把一个复杂的问题分成两个或更多的相同或相似的子问题，再把子问题分成更小的子问题</a:t>
            </a:r>
            <a:r>
              <a:rPr lang="en-US" altLang="zh-CN" sz="1600"/>
              <a:t>……</a:t>
            </a:r>
            <a:r>
              <a:rPr lang="zh-CN" altLang="en-US" sz="1600"/>
              <a:t>直到最后子问题可以简单的直接求解，原问题的解即子问题的解的合并。这个技巧是很多高效算法的基础，如排序算法</a:t>
            </a:r>
            <a:r>
              <a:rPr lang="en-US" altLang="zh-CN" sz="1600"/>
              <a:t>(</a:t>
            </a:r>
            <a:r>
              <a:rPr lang="zh-CN" altLang="en-US" sz="1600" u="sng">
                <a:hlinkClick r:id="rId3"/>
              </a:rPr>
              <a:t>快速排序</a:t>
            </a:r>
            <a:r>
              <a:rPr lang="zh-CN" altLang="en-US" sz="1600"/>
              <a:t>，</a:t>
            </a:r>
            <a:r>
              <a:rPr lang="zh-CN" altLang="en-US" sz="1600" u="sng">
                <a:hlinkClick r:id="rId4"/>
              </a:rPr>
              <a:t>归并排序</a:t>
            </a:r>
            <a:r>
              <a:rPr lang="en-US" altLang="zh-CN" sz="1600"/>
              <a:t>)</a:t>
            </a:r>
            <a:r>
              <a:rPr lang="zh-CN" altLang="en-US" sz="1600"/>
              <a:t>，傅立叶变换</a:t>
            </a:r>
            <a:r>
              <a:rPr lang="en-US" altLang="zh-CN" sz="1600"/>
              <a:t>(</a:t>
            </a:r>
            <a:r>
              <a:rPr lang="zh-CN" altLang="en-US" sz="1600"/>
              <a:t>快速傅立叶变换</a:t>
            </a:r>
            <a:r>
              <a:rPr lang="en-US" altLang="zh-CN" sz="1600"/>
              <a:t>)……</a:t>
            </a:r>
          </a:p>
          <a:p>
            <a:pPr marL="342900" indent="-342900">
              <a:buFontTx/>
              <a:buAutoNum type="arabicParenR"/>
            </a:pPr>
            <a:r>
              <a:rPr lang="zh-CN" altLang="en-US" sz="1600"/>
              <a:t>分治算法可以</a:t>
            </a:r>
            <a:r>
              <a:rPr lang="zh-CN" altLang="en-US" sz="1600" b="1"/>
              <a:t>求解的一些经典问题</a:t>
            </a:r>
            <a:endParaRPr lang="en-US" altLang="zh-CN" sz="1600"/>
          </a:p>
          <a:p>
            <a:pPr marL="285750" indent="-285750">
              <a:buFont typeface="Arial" pitchFamily="34" charset="0"/>
              <a:buChar char="•"/>
            </a:pPr>
            <a:r>
              <a:rPr lang="zh-CN" altLang="en-US" sz="1600"/>
              <a:t>二分搜索</a:t>
            </a:r>
          </a:p>
          <a:p>
            <a:pPr marL="285750" indent="-285750">
              <a:buFont typeface="Arial" pitchFamily="34" charset="0"/>
              <a:buChar char="•"/>
            </a:pPr>
            <a:r>
              <a:rPr lang="zh-CN" altLang="en-US" sz="1600"/>
              <a:t>大整数乘法</a:t>
            </a:r>
          </a:p>
          <a:p>
            <a:pPr marL="285750" indent="-285750">
              <a:buFont typeface="Arial" pitchFamily="34" charset="0"/>
              <a:buChar char="•"/>
            </a:pPr>
            <a:r>
              <a:rPr lang="zh-CN" altLang="en-US" sz="1600"/>
              <a:t>棋盘覆盖</a:t>
            </a:r>
          </a:p>
          <a:p>
            <a:pPr marL="285750" indent="-285750">
              <a:buFont typeface="Arial" pitchFamily="34" charset="0"/>
              <a:buChar char="•"/>
            </a:pPr>
            <a:r>
              <a:rPr lang="zh-CN" altLang="en-US" sz="1600" u="sng">
                <a:hlinkClick r:id="rId4"/>
              </a:rPr>
              <a:t>合并排序</a:t>
            </a:r>
            <a:endParaRPr lang="zh-CN" altLang="en-US" sz="1600"/>
          </a:p>
          <a:p>
            <a:pPr marL="285750" indent="-285750">
              <a:buFont typeface="Arial" pitchFamily="34" charset="0"/>
              <a:buChar char="•"/>
            </a:pPr>
            <a:r>
              <a:rPr lang="zh-CN" altLang="en-US" sz="1600" u="sng">
                <a:hlinkClick r:id="rId3"/>
              </a:rPr>
              <a:t>快速排序</a:t>
            </a:r>
            <a:endParaRPr lang="zh-CN" altLang="en-US" sz="1600"/>
          </a:p>
          <a:p>
            <a:pPr marL="285750" indent="-285750">
              <a:buFont typeface="Arial" pitchFamily="34" charset="0"/>
              <a:buChar char="•"/>
            </a:pPr>
            <a:r>
              <a:rPr lang="zh-CN" altLang="en-US" sz="1600"/>
              <a:t>线性时间选择</a:t>
            </a:r>
          </a:p>
          <a:p>
            <a:pPr marL="285750" indent="-285750">
              <a:buFont typeface="Arial" pitchFamily="34" charset="0"/>
              <a:buChar char="•"/>
            </a:pPr>
            <a:r>
              <a:rPr lang="zh-CN" altLang="en-US" sz="1600"/>
              <a:t>最接近点对问题</a:t>
            </a:r>
          </a:p>
          <a:p>
            <a:pPr marL="285750" indent="-285750">
              <a:buFont typeface="Arial" pitchFamily="34" charset="0"/>
              <a:buChar char="•"/>
            </a:pPr>
            <a:r>
              <a:rPr lang="zh-CN" altLang="en-US" sz="1600"/>
              <a:t>循环赛日程表</a:t>
            </a:r>
          </a:p>
          <a:p>
            <a:pPr marL="285750" indent="-285750">
              <a:buFont typeface="Arial" pitchFamily="34" charset="0"/>
              <a:buChar char="•"/>
            </a:pPr>
            <a:r>
              <a:rPr lang="zh-CN" altLang="en-US" sz="1600" b="1"/>
              <a:t>汉诺塔</a:t>
            </a:r>
            <a:endParaRPr lang="zh-CN" altLang="en-US" sz="1600"/>
          </a:p>
          <a:p>
            <a:endParaRPr lang="en-US" altLang="zh-CN">
              <a:ea typeface="宋体" charset="-122"/>
            </a:endParaRPr>
          </a:p>
          <a:p>
            <a:endParaRPr lang="en-US" altLang="zh-CN">
              <a:ea typeface="宋体" charset="-122"/>
            </a:endParaRPr>
          </a:p>
        </p:txBody>
      </p:sp>
    </p:spTree>
    <p:extLst>
      <p:ext uri="{BB962C8B-B14F-4D97-AF65-F5344CB8AC3E}">
        <p14:creationId xmlns:p14="http://schemas.microsoft.com/office/powerpoint/2010/main" val="3743295436"/>
      </p:ext>
    </p:extLst>
  </p:cSld>
  <p:clrMapOvr>
    <a:masterClrMapping/>
  </p:clrMapOvr>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分治算法</a:t>
            </a:r>
            <a:endParaRPr lang="en-US" altLang="zh-CN" sz="2200" b="1"/>
          </a:p>
        </p:txBody>
      </p:sp>
      <p:sp>
        <p:nvSpPr>
          <p:cNvPr id="2" name="TextBox 1"/>
          <p:cNvSpPr txBox="1"/>
          <p:nvPr/>
        </p:nvSpPr>
        <p:spPr>
          <a:xfrm>
            <a:off x="665981" y="1224111"/>
            <a:ext cx="8568952" cy="2339102"/>
          </a:xfrm>
          <a:prstGeom prst="rect">
            <a:avLst/>
          </a:prstGeom>
          <a:noFill/>
        </p:spPr>
        <p:txBody>
          <a:bodyPr wrap="square" rtlCol="0">
            <a:spAutoFit/>
          </a:bodyPr>
          <a:lstStyle/>
          <a:p>
            <a:r>
              <a:rPr lang="zh-CN" altLang="en-US" sz="2000" b="1">
                <a:solidFill>
                  <a:srgbClr val="0070C0"/>
                </a:solidFill>
                <a:ea typeface="宋体" charset="-122"/>
              </a:rPr>
              <a:t>分治算法的基本步骤</a:t>
            </a:r>
            <a:endParaRPr lang="en-US" altLang="zh-CN" sz="2000" b="1">
              <a:solidFill>
                <a:srgbClr val="0070C0"/>
              </a:solidFill>
              <a:ea typeface="宋体" charset="-122"/>
            </a:endParaRPr>
          </a:p>
          <a:p>
            <a:endParaRPr lang="en-US" altLang="zh-CN">
              <a:ea typeface="宋体" charset="-122"/>
            </a:endParaRPr>
          </a:p>
          <a:p>
            <a:r>
              <a:rPr lang="zh-CN" altLang="en-US"/>
              <a:t>分治法在每一层递归上都有三个步骤：</a:t>
            </a:r>
          </a:p>
          <a:p>
            <a:pPr marL="342900" indent="-342900">
              <a:buAutoNum type="arabicParenR"/>
            </a:pPr>
            <a:r>
              <a:rPr lang="zh-CN" altLang="en-US"/>
              <a:t>分解：将原问题分解为若干个规模较小，相互独立，与原问题形式相同的子问题</a:t>
            </a:r>
            <a:endParaRPr lang="en-US" altLang="zh-CN"/>
          </a:p>
          <a:p>
            <a:pPr marL="342900" indent="-342900">
              <a:buAutoNum type="arabicParenR"/>
            </a:pPr>
            <a:r>
              <a:rPr lang="zh-CN" altLang="en-US"/>
              <a:t>解决：若子问题规模较小而容易被解决则直接解，否则递归地解各个子问题</a:t>
            </a:r>
            <a:endParaRPr lang="en-US" altLang="zh-CN"/>
          </a:p>
          <a:p>
            <a:pPr marL="342900" indent="-342900">
              <a:buAutoNum type="arabicParenR"/>
            </a:pPr>
            <a:r>
              <a:rPr lang="zh-CN" altLang="en-US"/>
              <a:t>合并：将各个子问题的解合并为原问题的解。</a:t>
            </a:r>
          </a:p>
          <a:p>
            <a:endParaRPr lang="en-US" altLang="zh-CN">
              <a:ea typeface="宋体" charset="-122"/>
            </a:endParaRPr>
          </a:p>
          <a:p>
            <a:endParaRPr lang="en-US" altLang="zh-CN">
              <a:ea typeface="宋体" charset="-122"/>
            </a:endParaRPr>
          </a:p>
        </p:txBody>
      </p:sp>
    </p:spTree>
    <p:extLst>
      <p:ext uri="{BB962C8B-B14F-4D97-AF65-F5344CB8AC3E}">
        <p14:creationId xmlns:p14="http://schemas.microsoft.com/office/powerpoint/2010/main" val="129788451"/>
      </p:ext>
    </p:extLst>
  </p:cSld>
  <p:clrMapOvr>
    <a:masterClrMapping/>
  </p:clrMapOvr>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分治算法</a:t>
            </a:r>
            <a:endParaRPr lang="en-US" altLang="zh-CN" sz="2200" b="1"/>
          </a:p>
        </p:txBody>
      </p:sp>
      <p:sp>
        <p:nvSpPr>
          <p:cNvPr id="2" name="TextBox 1"/>
          <p:cNvSpPr txBox="1"/>
          <p:nvPr/>
        </p:nvSpPr>
        <p:spPr>
          <a:xfrm>
            <a:off x="665981" y="1224111"/>
            <a:ext cx="8568952" cy="4278094"/>
          </a:xfrm>
          <a:prstGeom prst="rect">
            <a:avLst/>
          </a:prstGeom>
          <a:noFill/>
        </p:spPr>
        <p:txBody>
          <a:bodyPr wrap="square" rtlCol="0">
            <a:spAutoFit/>
          </a:bodyPr>
          <a:lstStyle/>
          <a:p>
            <a:r>
              <a:rPr lang="zh-CN" altLang="en-US" sz="2000" b="1">
                <a:solidFill>
                  <a:srgbClr val="0070C0"/>
                </a:solidFill>
              </a:rPr>
              <a:t>分治</a:t>
            </a:r>
            <a:r>
              <a:rPr lang="en-US" altLang="zh-CN" sz="2000" b="1">
                <a:solidFill>
                  <a:srgbClr val="0070C0"/>
                </a:solidFill>
              </a:rPr>
              <a:t>(Divide-and-Conquer(P))</a:t>
            </a:r>
            <a:r>
              <a:rPr lang="zh-CN" altLang="en-US" sz="2000" b="1">
                <a:solidFill>
                  <a:srgbClr val="0070C0"/>
                </a:solidFill>
              </a:rPr>
              <a:t>算法设计模式如下</a:t>
            </a:r>
            <a:r>
              <a:rPr lang="zh-CN" altLang="en-US" sz="2000"/>
              <a:t>：</a:t>
            </a:r>
            <a:endParaRPr lang="en-US" altLang="zh-CN" sz="2000"/>
          </a:p>
          <a:p>
            <a:endParaRPr lang="en-US" altLang="zh-CN"/>
          </a:p>
          <a:p>
            <a:endParaRPr lang="en-US" altLang="zh-CN"/>
          </a:p>
          <a:p>
            <a:endParaRPr lang="en-US" altLang="zh-CN"/>
          </a:p>
          <a:p>
            <a:endParaRPr lang="en-US" altLang="zh-CN"/>
          </a:p>
          <a:p>
            <a:endParaRPr lang="en-US" altLang="zh-CN"/>
          </a:p>
          <a:p>
            <a:endParaRPr lang="en-US" altLang="zh-CN"/>
          </a:p>
          <a:p>
            <a:endParaRPr lang="en-US" altLang="zh-CN"/>
          </a:p>
          <a:p>
            <a:endParaRPr lang="en-US" altLang="zh-CN"/>
          </a:p>
          <a:p>
            <a:r>
              <a:rPr lang="zh-CN" altLang="en-US"/>
              <a:t>其中</a:t>
            </a:r>
            <a:r>
              <a:rPr lang="en-US" altLang="zh-CN"/>
              <a:t>|P|</a:t>
            </a:r>
            <a:r>
              <a:rPr lang="zh-CN" altLang="en-US"/>
              <a:t>表示问题</a:t>
            </a:r>
            <a:r>
              <a:rPr lang="en-US" altLang="zh-CN"/>
              <a:t>P</a:t>
            </a:r>
            <a:r>
              <a:rPr lang="zh-CN" altLang="en-US"/>
              <a:t>的规模；</a:t>
            </a:r>
            <a:r>
              <a:rPr lang="en-US" altLang="zh-CN"/>
              <a:t>n0</a:t>
            </a:r>
            <a:r>
              <a:rPr lang="zh-CN" altLang="en-US"/>
              <a:t>为一阈值，表示当问题</a:t>
            </a:r>
            <a:r>
              <a:rPr lang="en-US" altLang="zh-CN"/>
              <a:t>P</a:t>
            </a:r>
            <a:r>
              <a:rPr lang="zh-CN" altLang="en-US"/>
              <a:t>的规模不超过</a:t>
            </a:r>
            <a:r>
              <a:rPr lang="en-US" altLang="zh-CN"/>
              <a:t>n0</a:t>
            </a:r>
            <a:r>
              <a:rPr lang="zh-CN" altLang="en-US"/>
              <a:t>时，问题已容易直接解出，不必再继续分解。</a:t>
            </a:r>
            <a:r>
              <a:rPr lang="en-US" altLang="zh-CN"/>
              <a:t>ADHOC(P)</a:t>
            </a:r>
            <a:r>
              <a:rPr lang="zh-CN" altLang="en-US"/>
              <a:t>是该分治法中的基本子算法，用于直接解小规模的问题</a:t>
            </a:r>
            <a:r>
              <a:rPr lang="en-US" altLang="zh-CN"/>
              <a:t>P</a:t>
            </a:r>
            <a:r>
              <a:rPr lang="zh-CN" altLang="en-US"/>
              <a:t>。因此，当</a:t>
            </a:r>
            <a:r>
              <a:rPr lang="en-US" altLang="zh-CN"/>
              <a:t>P</a:t>
            </a:r>
            <a:r>
              <a:rPr lang="zh-CN" altLang="en-US"/>
              <a:t>的规模不超过</a:t>
            </a:r>
            <a:r>
              <a:rPr lang="en-US" altLang="zh-CN"/>
              <a:t>n0</a:t>
            </a:r>
            <a:r>
              <a:rPr lang="zh-CN" altLang="en-US"/>
              <a:t>时直接用算法</a:t>
            </a:r>
            <a:r>
              <a:rPr lang="en-US" altLang="zh-CN"/>
              <a:t>ADHOC(P)</a:t>
            </a:r>
            <a:r>
              <a:rPr lang="zh-CN" altLang="en-US"/>
              <a:t>求解。算法</a:t>
            </a:r>
            <a:r>
              <a:rPr lang="en-US" altLang="zh-CN"/>
              <a:t>MERGE(y1,y2,…,yk)</a:t>
            </a:r>
            <a:r>
              <a:rPr lang="zh-CN" altLang="en-US"/>
              <a:t>是该分治法中的合并子算法，用于将</a:t>
            </a:r>
            <a:r>
              <a:rPr lang="en-US" altLang="zh-CN"/>
              <a:t>P</a:t>
            </a:r>
            <a:r>
              <a:rPr lang="zh-CN" altLang="en-US"/>
              <a:t>的子问题</a:t>
            </a:r>
            <a:r>
              <a:rPr lang="en-US" altLang="zh-CN"/>
              <a:t>P1 ,P2 ,…,Pk</a:t>
            </a:r>
            <a:r>
              <a:rPr lang="zh-CN" altLang="en-US"/>
              <a:t>的相应的解</a:t>
            </a:r>
            <a:r>
              <a:rPr lang="en-US" altLang="zh-CN"/>
              <a:t>y1,y2,…,yk</a:t>
            </a:r>
            <a:r>
              <a:rPr lang="zh-CN" altLang="en-US"/>
              <a:t>合并为</a:t>
            </a:r>
            <a:r>
              <a:rPr lang="en-US" altLang="zh-CN"/>
              <a:t>P</a:t>
            </a:r>
            <a:r>
              <a:rPr lang="zh-CN" altLang="en-US"/>
              <a:t>的解。</a:t>
            </a:r>
          </a:p>
          <a:p>
            <a:endParaRPr lang="en-US" altLang="zh-CN">
              <a:ea typeface="宋体" charset="-122"/>
            </a:endParaRPr>
          </a:p>
        </p:txBody>
      </p:sp>
      <p:sp>
        <p:nvSpPr>
          <p:cNvPr id="3" name="TextBox 2"/>
          <p:cNvSpPr txBox="1"/>
          <p:nvPr/>
        </p:nvSpPr>
        <p:spPr>
          <a:xfrm>
            <a:off x="737989" y="1800175"/>
            <a:ext cx="3930884" cy="1815882"/>
          </a:xfrm>
          <a:prstGeom prst="rect">
            <a:avLst/>
          </a:prstGeom>
          <a:solidFill>
            <a:schemeClr val="bg1">
              <a:lumMod val="95000"/>
            </a:schemeClr>
          </a:solidFill>
        </p:spPr>
        <p:txBody>
          <a:bodyPr wrap="none" rtlCol="0">
            <a:spAutoFit/>
          </a:bodyPr>
          <a:lstStyle/>
          <a:p>
            <a:r>
              <a:rPr lang="en-US" altLang="zh-CN" sz="1600"/>
              <a:t>if |P|≤n0</a:t>
            </a:r>
          </a:p>
          <a:p>
            <a:r>
              <a:rPr lang="en-US" altLang="zh-CN" sz="1600"/>
              <a:t>   then return(ADHOC(P))</a:t>
            </a:r>
          </a:p>
          <a:p>
            <a:r>
              <a:rPr lang="en-US" altLang="zh-CN" sz="1600"/>
              <a:t>//</a:t>
            </a:r>
            <a:r>
              <a:rPr lang="zh-CN" altLang="en-US" sz="1600"/>
              <a:t>将</a:t>
            </a:r>
            <a:r>
              <a:rPr lang="en-US" altLang="zh-CN" sz="1600"/>
              <a:t>P</a:t>
            </a:r>
            <a:r>
              <a:rPr lang="zh-CN" altLang="en-US" sz="1600"/>
              <a:t>分解为较小的子问题 </a:t>
            </a:r>
            <a:r>
              <a:rPr lang="en-US" altLang="zh-CN" sz="1600"/>
              <a:t>P1 ,P2 ,…,Pk</a:t>
            </a:r>
          </a:p>
          <a:p>
            <a:r>
              <a:rPr lang="en-US" altLang="zh-CN" sz="1600"/>
              <a:t>for i←1 to k</a:t>
            </a:r>
          </a:p>
          <a:p>
            <a:r>
              <a:rPr lang="en-US" altLang="zh-CN" sz="1600"/>
              <a:t>do yi ← Divide-and-Conquer(Pi)   </a:t>
            </a:r>
            <a:r>
              <a:rPr lang="zh-CN" altLang="en-US" sz="1600"/>
              <a:t>递归解决</a:t>
            </a:r>
            <a:r>
              <a:rPr lang="en-US" altLang="zh-CN" sz="1600"/>
              <a:t>Pi</a:t>
            </a:r>
          </a:p>
          <a:p>
            <a:r>
              <a:rPr lang="en-US" altLang="zh-CN" sz="1600"/>
              <a:t>T ← MERGE(y1,y2,…,yk)   </a:t>
            </a:r>
            <a:r>
              <a:rPr lang="zh-CN" altLang="en-US" sz="1600"/>
              <a:t>合并子问题</a:t>
            </a:r>
            <a:endParaRPr lang="en-US" altLang="zh-CN" sz="1600"/>
          </a:p>
          <a:p>
            <a:r>
              <a:rPr lang="en-US" altLang="zh-CN" sz="1600"/>
              <a:t>return(T)</a:t>
            </a:r>
          </a:p>
        </p:txBody>
      </p:sp>
    </p:spTree>
    <p:extLst>
      <p:ext uri="{BB962C8B-B14F-4D97-AF65-F5344CB8AC3E}">
        <p14:creationId xmlns:p14="http://schemas.microsoft.com/office/powerpoint/2010/main" val="3017387012"/>
      </p:ext>
    </p:extLst>
  </p:cSld>
  <p:clrMapOvr>
    <a:masterClrMapping/>
  </p:clrMapOvr>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分治算法</a:t>
            </a:r>
            <a:endParaRPr lang="en-US" altLang="zh-CN" sz="2200" b="1"/>
          </a:p>
        </p:txBody>
      </p:sp>
      <p:sp>
        <p:nvSpPr>
          <p:cNvPr id="2" name="TextBox 1"/>
          <p:cNvSpPr txBox="1"/>
          <p:nvPr/>
        </p:nvSpPr>
        <p:spPr>
          <a:xfrm>
            <a:off x="665981" y="1224111"/>
            <a:ext cx="5256584" cy="4370427"/>
          </a:xfrm>
          <a:prstGeom prst="rect">
            <a:avLst/>
          </a:prstGeom>
          <a:noFill/>
        </p:spPr>
        <p:txBody>
          <a:bodyPr wrap="square" rtlCol="0">
            <a:spAutoFit/>
          </a:bodyPr>
          <a:lstStyle/>
          <a:p>
            <a:r>
              <a:rPr lang="zh-CN" altLang="en-US" sz="2000" b="1">
                <a:solidFill>
                  <a:srgbClr val="0070C0"/>
                </a:solidFill>
              </a:rPr>
              <a:t>分治算法最佳实践</a:t>
            </a:r>
            <a:r>
              <a:rPr lang="en-US" altLang="zh-CN" sz="2000" b="1">
                <a:solidFill>
                  <a:srgbClr val="0070C0"/>
                </a:solidFill>
              </a:rPr>
              <a:t>-</a:t>
            </a:r>
            <a:r>
              <a:rPr lang="zh-CN" altLang="en-US" sz="2000" b="1">
                <a:solidFill>
                  <a:srgbClr val="0070C0"/>
                </a:solidFill>
              </a:rPr>
              <a:t>汉诺塔</a:t>
            </a:r>
            <a:endParaRPr lang="en-US" altLang="zh-CN" sz="2000"/>
          </a:p>
          <a:p>
            <a:endParaRPr lang="en-US" altLang="zh-CN"/>
          </a:p>
          <a:p>
            <a:pPr marL="285750" lvl="0" indent="-285750">
              <a:buFont typeface="Wingdings" pitchFamily="2" charset="2"/>
              <a:buChar char="Ø"/>
            </a:pPr>
            <a:r>
              <a:rPr lang="zh-CN" altLang="en-US">
                <a:solidFill>
                  <a:prstClr val="black"/>
                </a:solidFill>
                <a:ea typeface="宋体" pitchFamily="2" charset="-122"/>
              </a:rPr>
              <a:t>汉诺塔的传说</a:t>
            </a:r>
            <a:endParaRPr lang="en-US" altLang="zh-CN">
              <a:solidFill>
                <a:prstClr val="black"/>
              </a:solidFill>
              <a:ea typeface="宋体" pitchFamily="2" charset="-122"/>
            </a:endParaRPr>
          </a:p>
          <a:p>
            <a:pPr lvl="0"/>
            <a:r>
              <a:rPr lang="zh-CN" altLang="en-US" sz="1700">
                <a:solidFill>
                  <a:prstClr val="black"/>
                </a:solidFill>
              </a:rPr>
              <a:t>汉诺塔：汉诺塔（又称河内塔）问题是源于印度一个古老传说的益智玩具。大梵天创造世界的时候做了三根</a:t>
            </a:r>
            <a:r>
              <a:rPr lang="zh-CN" altLang="en-US" sz="1700">
                <a:solidFill>
                  <a:prstClr val="black"/>
                </a:solidFill>
                <a:hlinkClick r:id="rId3"/>
              </a:rPr>
              <a:t>金刚石</a:t>
            </a:r>
            <a:r>
              <a:rPr lang="zh-CN" altLang="en-US" sz="1700">
                <a:solidFill>
                  <a:prstClr val="black"/>
                </a:solidFill>
              </a:rPr>
              <a:t>柱子，在一根柱子上从下往上按照大小顺序摞着</a:t>
            </a:r>
            <a:r>
              <a:rPr lang="en-US" altLang="zh-CN" sz="1700">
                <a:solidFill>
                  <a:prstClr val="black"/>
                </a:solidFill>
              </a:rPr>
              <a:t>64</a:t>
            </a:r>
            <a:r>
              <a:rPr lang="zh-CN" altLang="en-US" sz="1700">
                <a:solidFill>
                  <a:prstClr val="black"/>
                </a:solidFill>
              </a:rPr>
              <a:t>片黄金圆盘。大梵天命令婆罗门把圆盘从下面开始按大小顺序重新摆放在另一根柱子上。并且规定，在小圆盘上不能放大圆盘，在三根柱子之间一次只能移动一个圆盘。</a:t>
            </a:r>
            <a:endParaRPr lang="en-US" altLang="zh-CN" sz="1700">
              <a:solidFill>
                <a:prstClr val="black"/>
              </a:solidFill>
              <a:ea typeface="宋体" pitchFamily="2" charset="-122"/>
            </a:endParaRPr>
          </a:p>
          <a:p>
            <a:pPr lvl="0">
              <a:defRPr/>
            </a:pPr>
            <a:endParaRPr lang="en-US" altLang="zh-CN" sz="1700">
              <a:solidFill>
                <a:prstClr val="black"/>
              </a:solidFill>
              <a:ea typeface="宋体" pitchFamily="2" charset="-122"/>
            </a:endParaRPr>
          </a:p>
          <a:p>
            <a:pPr lvl="0">
              <a:defRPr/>
            </a:pPr>
            <a:r>
              <a:rPr lang="zh-CN" altLang="en-US" sz="1700">
                <a:solidFill>
                  <a:prstClr val="black"/>
                </a:solidFill>
              </a:rPr>
              <a:t>假如每秒钟一次，共需多长时间呢？移完这些金片需要</a:t>
            </a:r>
            <a:r>
              <a:rPr lang="en-US" altLang="zh-CN" sz="1700">
                <a:solidFill>
                  <a:prstClr val="black"/>
                </a:solidFill>
              </a:rPr>
              <a:t>5845.54</a:t>
            </a:r>
            <a:r>
              <a:rPr lang="zh-CN" altLang="en-US" sz="1700">
                <a:solidFill>
                  <a:prstClr val="black"/>
                </a:solidFill>
              </a:rPr>
              <a:t>亿年以上，太阳系的预期寿命据说也就是数百亿年。真的过了</a:t>
            </a:r>
            <a:r>
              <a:rPr lang="en-US" altLang="zh-CN" sz="1700">
                <a:solidFill>
                  <a:prstClr val="black"/>
                </a:solidFill>
              </a:rPr>
              <a:t>5845.54</a:t>
            </a:r>
            <a:r>
              <a:rPr lang="zh-CN" altLang="en-US" sz="1700">
                <a:solidFill>
                  <a:prstClr val="black"/>
                </a:solidFill>
              </a:rPr>
              <a:t>亿年，地球上的一切生命，连同梵塔、庙宇等，都早已经灰飞烟灭。</a:t>
            </a:r>
            <a:endParaRPr lang="en-US" altLang="zh-CN" sz="1700">
              <a:solidFill>
                <a:prstClr val="black"/>
              </a:solidFill>
            </a:endParaRPr>
          </a:p>
          <a:p>
            <a:endParaRPr lang="en-US" altLang="zh-CN">
              <a:ea typeface="宋体" charset="-122"/>
            </a:endParaRPr>
          </a:p>
        </p:txBody>
      </p:sp>
      <p:pic>
        <p:nvPicPr>
          <p:cNvPr id="4" name="Picture 4" descr="C:\Users\ADMINI~1\AppData\Local\Temp\ksohtml\wps2D0B.tmp.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49619" y="2304231"/>
            <a:ext cx="1289154" cy="26844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500160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稀疏数组</a:t>
            </a:r>
            <a:endParaRPr lang="en-US" altLang="zh-CN" sz="2200" b="1"/>
          </a:p>
        </p:txBody>
      </p:sp>
      <p:sp>
        <p:nvSpPr>
          <p:cNvPr id="2" name="TextBox 1"/>
          <p:cNvSpPr txBox="1"/>
          <p:nvPr/>
        </p:nvSpPr>
        <p:spPr>
          <a:xfrm>
            <a:off x="665981" y="1368127"/>
            <a:ext cx="8640960" cy="1538883"/>
          </a:xfrm>
          <a:prstGeom prst="rect">
            <a:avLst/>
          </a:prstGeom>
          <a:noFill/>
        </p:spPr>
        <p:txBody>
          <a:bodyPr wrap="square" rtlCol="0">
            <a:spAutoFit/>
          </a:bodyPr>
          <a:lstStyle/>
          <a:p>
            <a:r>
              <a:rPr lang="zh-CN" altLang="en-US" sz="2000" b="1">
                <a:solidFill>
                  <a:srgbClr val="0070C0"/>
                </a:solidFill>
              </a:rPr>
              <a:t>课后练习</a:t>
            </a:r>
            <a:endParaRPr lang="en-US" altLang="zh-CN" sz="2000" b="1">
              <a:solidFill>
                <a:srgbClr val="0070C0"/>
              </a:solidFill>
            </a:endParaRPr>
          </a:p>
          <a:p>
            <a:endParaRPr lang="en-US" altLang="zh-CN" sz="2000" b="1">
              <a:solidFill>
                <a:srgbClr val="0070C0"/>
              </a:solidFill>
            </a:endParaRPr>
          </a:p>
          <a:p>
            <a:r>
              <a:rPr lang="zh-CN" altLang="en-US" b="1"/>
              <a:t>要求：</a:t>
            </a:r>
            <a:endParaRPr lang="en-US" altLang="zh-CN" b="1"/>
          </a:p>
          <a:p>
            <a:pPr marL="342900" indent="-342900">
              <a:buAutoNum type="arabicParenR"/>
            </a:pPr>
            <a:r>
              <a:rPr lang="zh-CN" altLang="en-US" b="1"/>
              <a:t>在前面的基础上，将稀疏数组保存到磁盘上，比如 </a:t>
            </a:r>
            <a:r>
              <a:rPr lang="en-US" altLang="zh-CN" b="1"/>
              <a:t>map.data</a:t>
            </a:r>
          </a:p>
          <a:p>
            <a:pPr marL="342900" indent="-342900">
              <a:buAutoNum type="arabicParenR"/>
            </a:pPr>
            <a:r>
              <a:rPr lang="zh-CN" altLang="en-US" b="1"/>
              <a:t>恢复原来的数组时，读取</a:t>
            </a:r>
            <a:r>
              <a:rPr lang="en-US" altLang="zh-CN" b="1"/>
              <a:t>map.data </a:t>
            </a:r>
            <a:r>
              <a:rPr lang="zh-CN" altLang="en-US" b="1"/>
              <a:t>进行恢复</a:t>
            </a:r>
            <a:endParaRPr lang="en-US" altLang="zh-CN"/>
          </a:p>
        </p:txBody>
      </p:sp>
    </p:spTree>
    <p:extLst>
      <p:ext uri="{BB962C8B-B14F-4D97-AF65-F5344CB8AC3E}">
        <p14:creationId xmlns:p14="http://schemas.microsoft.com/office/powerpoint/2010/main" val="2718606752"/>
      </p:ext>
    </p:extLst>
  </p:cSld>
  <p:clrMapOvr>
    <a:masterClrMapping/>
  </p:clrMapOvr>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分治算法</a:t>
            </a:r>
            <a:endParaRPr lang="en-US" altLang="zh-CN" sz="2200" b="1"/>
          </a:p>
        </p:txBody>
      </p:sp>
      <p:sp>
        <p:nvSpPr>
          <p:cNvPr id="2" name="TextBox 1"/>
          <p:cNvSpPr txBox="1"/>
          <p:nvPr/>
        </p:nvSpPr>
        <p:spPr>
          <a:xfrm>
            <a:off x="665981" y="1224111"/>
            <a:ext cx="8064896" cy="3170099"/>
          </a:xfrm>
          <a:prstGeom prst="rect">
            <a:avLst/>
          </a:prstGeom>
          <a:noFill/>
        </p:spPr>
        <p:txBody>
          <a:bodyPr wrap="square" rtlCol="0">
            <a:spAutoFit/>
          </a:bodyPr>
          <a:lstStyle/>
          <a:p>
            <a:r>
              <a:rPr lang="zh-CN" altLang="en-US" sz="2000" b="1">
                <a:solidFill>
                  <a:srgbClr val="0070C0"/>
                </a:solidFill>
              </a:rPr>
              <a:t>分治算法最佳实践</a:t>
            </a:r>
            <a:r>
              <a:rPr lang="en-US" altLang="zh-CN" sz="2000" b="1">
                <a:solidFill>
                  <a:srgbClr val="0070C0"/>
                </a:solidFill>
              </a:rPr>
              <a:t>-</a:t>
            </a:r>
            <a:r>
              <a:rPr lang="zh-CN" altLang="en-US" sz="2000" b="1">
                <a:solidFill>
                  <a:srgbClr val="0070C0"/>
                </a:solidFill>
              </a:rPr>
              <a:t>汉诺塔</a:t>
            </a:r>
            <a:endParaRPr lang="en-US" altLang="zh-CN" sz="2000"/>
          </a:p>
          <a:p>
            <a:endParaRPr lang="en-US" altLang="zh-CN"/>
          </a:p>
          <a:p>
            <a:pPr marL="285750" lvl="0" indent="-285750">
              <a:buFont typeface="Wingdings" pitchFamily="2" charset="2"/>
              <a:buChar char="Ø"/>
            </a:pPr>
            <a:r>
              <a:rPr lang="zh-CN" altLang="en-US">
                <a:solidFill>
                  <a:prstClr val="black"/>
                </a:solidFill>
              </a:rPr>
              <a:t>汉诺塔游戏的</a:t>
            </a:r>
            <a:r>
              <a:rPr lang="zh-CN" altLang="en-US" b="1">
                <a:solidFill>
                  <a:prstClr val="black"/>
                </a:solidFill>
              </a:rPr>
              <a:t>演示</a:t>
            </a:r>
            <a:r>
              <a:rPr lang="zh-CN" altLang="en-US">
                <a:solidFill>
                  <a:prstClr val="black"/>
                </a:solidFill>
              </a:rPr>
              <a:t>和</a:t>
            </a:r>
            <a:r>
              <a:rPr lang="zh-CN" altLang="en-US" b="1">
                <a:solidFill>
                  <a:prstClr val="black"/>
                </a:solidFill>
              </a:rPr>
              <a:t>思路分析</a:t>
            </a:r>
            <a:r>
              <a:rPr lang="en-US" altLang="zh-CN">
                <a:solidFill>
                  <a:prstClr val="black"/>
                </a:solidFill>
              </a:rPr>
              <a:t>:    </a:t>
            </a:r>
          </a:p>
          <a:p>
            <a:pPr lvl="0"/>
            <a:endParaRPr lang="en-US" altLang="zh-CN">
              <a:solidFill>
                <a:prstClr val="black"/>
              </a:solidFill>
            </a:endParaRPr>
          </a:p>
          <a:p>
            <a:pPr marL="342900" lvl="0" indent="-342900">
              <a:buAutoNum type="arabicParenR"/>
            </a:pPr>
            <a:r>
              <a:rPr lang="zh-CN" altLang="en-US">
                <a:solidFill>
                  <a:prstClr val="black"/>
                </a:solidFill>
                <a:ea typeface="宋体" pitchFamily="2" charset="-122"/>
              </a:rPr>
              <a:t>如果是有一个盘， </a:t>
            </a:r>
            <a:r>
              <a:rPr lang="en-US" altLang="zh-CN">
                <a:solidFill>
                  <a:prstClr val="black"/>
                </a:solidFill>
                <a:ea typeface="宋体" pitchFamily="2" charset="-122"/>
              </a:rPr>
              <a:t>A-&gt;C</a:t>
            </a:r>
          </a:p>
          <a:p>
            <a:pPr lvl="0"/>
            <a:endParaRPr lang="en-US" altLang="zh-CN">
              <a:solidFill>
                <a:prstClr val="black"/>
              </a:solidFill>
              <a:ea typeface="宋体" pitchFamily="2" charset="-122"/>
            </a:endParaRPr>
          </a:p>
          <a:p>
            <a:pPr lvl="0"/>
            <a:r>
              <a:rPr lang="zh-CN" altLang="en-US">
                <a:solidFill>
                  <a:prstClr val="black"/>
                </a:solidFill>
                <a:ea typeface="宋体" pitchFamily="2" charset="-122"/>
              </a:rPr>
              <a:t>如果我们有 </a:t>
            </a:r>
            <a:r>
              <a:rPr lang="en-US" altLang="zh-CN">
                <a:solidFill>
                  <a:prstClr val="black"/>
                </a:solidFill>
                <a:ea typeface="宋体" pitchFamily="2" charset="-122"/>
              </a:rPr>
              <a:t>n &gt;= 2 </a:t>
            </a:r>
            <a:r>
              <a:rPr lang="zh-CN" altLang="en-US">
                <a:solidFill>
                  <a:prstClr val="black"/>
                </a:solidFill>
                <a:ea typeface="宋体" pitchFamily="2" charset="-122"/>
              </a:rPr>
              <a:t>情况，我们总是可以看做是两个盘 </a:t>
            </a:r>
            <a:r>
              <a:rPr lang="en-US" altLang="zh-CN">
                <a:solidFill>
                  <a:prstClr val="black"/>
                </a:solidFill>
                <a:ea typeface="宋体" pitchFamily="2" charset="-122"/>
              </a:rPr>
              <a:t>1.</a:t>
            </a:r>
            <a:r>
              <a:rPr lang="zh-CN" altLang="en-US">
                <a:solidFill>
                  <a:prstClr val="black"/>
                </a:solidFill>
                <a:ea typeface="宋体" pitchFamily="2" charset="-122"/>
              </a:rPr>
              <a:t>最下边的盘 </a:t>
            </a:r>
            <a:r>
              <a:rPr lang="en-US" altLang="zh-CN">
                <a:solidFill>
                  <a:prstClr val="black"/>
                </a:solidFill>
                <a:ea typeface="宋体" pitchFamily="2" charset="-122"/>
              </a:rPr>
              <a:t>2. </a:t>
            </a:r>
            <a:r>
              <a:rPr lang="zh-CN" altLang="en-US">
                <a:solidFill>
                  <a:prstClr val="black"/>
                </a:solidFill>
                <a:ea typeface="宋体" pitchFamily="2" charset="-122"/>
              </a:rPr>
              <a:t>上面的盘</a:t>
            </a:r>
            <a:endParaRPr lang="en-US" altLang="zh-CN">
              <a:solidFill>
                <a:prstClr val="black"/>
              </a:solidFill>
              <a:ea typeface="宋体" pitchFamily="2" charset="-122"/>
            </a:endParaRPr>
          </a:p>
          <a:p>
            <a:pPr lvl="0"/>
            <a:endParaRPr lang="en-US" altLang="zh-CN">
              <a:solidFill>
                <a:prstClr val="black"/>
              </a:solidFill>
              <a:ea typeface="宋体" pitchFamily="2" charset="-122"/>
            </a:endParaRPr>
          </a:p>
          <a:p>
            <a:pPr marL="342900" lvl="0" indent="-342900">
              <a:buAutoNum type="arabicParenR"/>
            </a:pPr>
            <a:r>
              <a:rPr lang="zh-CN" altLang="en-US">
                <a:solidFill>
                  <a:prstClr val="black"/>
                </a:solidFill>
                <a:ea typeface="宋体" pitchFamily="2" charset="-122"/>
              </a:rPr>
              <a:t>先把 最上面的盘 </a:t>
            </a:r>
            <a:r>
              <a:rPr lang="en-US" altLang="zh-CN">
                <a:solidFill>
                  <a:prstClr val="black"/>
                </a:solidFill>
                <a:ea typeface="宋体" pitchFamily="2" charset="-122"/>
              </a:rPr>
              <a:t>A-&gt;B</a:t>
            </a:r>
          </a:p>
          <a:p>
            <a:pPr marL="342900" lvl="0" indent="-342900">
              <a:buAutoNum type="arabicParenR"/>
            </a:pPr>
            <a:r>
              <a:rPr lang="zh-CN" altLang="en-US">
                <a:solidFill>
                  <a:prstClr val="black"/>
                </a:solidFill>
                <a:ea typeface="宋体" pitchFamily="2" charset="-122"/>
              </a:rPr>
              <a:t>把最下边的盘 </a:t>
            </a:r>
            <a:r>
              <a:rPr lang="en-US" altLang="zh-CN">
                <a:solidFill>
                  <a:prstClr val="black"/>
                </a:solidFill>
                <a:ea typeface="宋体" pitchFamily="2" charset="-122"/>
              </a:rPr>
              <a:t>A-&gt;C</a:t>
            </a:r>
          </a:p>
          <a:p>
            <a:pPr marL="342900" lvl="0" indent="-342900">
              <a:buAutoNum type="arabicParenR"/>
            </a:pPr>
            <a:r>
              <a:rPr lang="zh-CN" altLang="en-US">
                <a:solidFill>
                  <a:prstClr val="black"/>
                </a:solidFill>
                <a:ea typeface="宋体" pitchFamily="2" charset="-122"/>
              </a:rPr>
              <a:t>把</a:t>
            </a:r>
            <a:r>
              <a:rPr lang="en-US" altLang="zh-CN">
                <a:solidFill>
                  <a:prstClr val="black"/>
                </a:solidFill>
                <a:ea typeface="宋体" pitchFamily="2" charset="-122"/>
              </a:rPr>
              <a:t>B</a:t>
            </a:r>
            <a:r>
              <a:rPr lang="zh-CN" altLang="en-US">
                <a:solidFill>
                  <a:prstClr val="black"/>
                </a:solidFill>
                <a:ea typeface="宋体" pitchFamily="2" charset="-122"/>
              </a:rPr>
              <a:t>塔的所有盘 从 </a:t>
            </a:r>
            <a:r>
              <a:rPr lang="en-US" altLang="zh-CN">
                <a:solidFill>
                  <a:prstClr val="black"/>
                </a:solidFill>
                <a:ea typeface="宋体" pitchFamily="2" charset="-122"/>
              </a:rPr>
              <a:t>B-&gt;C </a:t>
            </a:r>
            <a:r>
              <a:rPr lang="zh-CN" altLang="en-US">
                <a:solidFill>
                  <a:prstClr val="black"/>
                </a:solidFill>
                <a:ea typeface="宋体" pitchFamily="2" charset="-122"/>
              </a:rPr>
              <a:t>  </a:t>
            </a:r>
            <a:endParaRPr lang="en-US" altLang="zh-CN">
              <a:solidFill>
                <a:prstClr val="black"/>
              </a:solidFill>
              <a:ea typeface="宋体" pitchFamily="2" charset="-122"/>
            </a:endParaRPr>
          </a:p>
        </p:txBody>
      </p:sp>
    </p:spTree>
    <p:extLst>
      <p:ext uri="{BB962C8B-B14F-4D97-AF65-F5344CB8AC3E}">
        <p14:creationId xmlns:p14="http://schemas.microsoft.com/office/powerpoint/2010/main" val="1959063631"/>
      </p:ext>
    </p:extLst>
  </p:cSld>
  <p:clrMapOvr>
    <a:masterClrMapping/>
  </p:clrMapOvr>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分治算法</a:t>
            </a:r>
            <a:endParaRPr lang="en-US" altLang="zh-CN" sz="2200" b="1"/>
          </a:p>
        </p:txBody>
      </p:sp>
      <p:sp>
        <p:nvSpPr>
          <p:cNvPr id="2" name="TextBox 1"/>
          <p:cNvSpPr txBox="1"/>
          <p:nvPr/>
        </p:nvSpPr>
        <p:spPr>
          <a:xfrm>
            <a:off x="665981" y="1224111"/>
            <a:ext cx="5256584" cy="1785104"/>
          </a:xfrm>
          <a:prstGeom prst="rect">
            <a:avLst/>
          </a:prstGeom>
          <a:noFill/>
        </p:spPr>
        <p:txBody>
          <a:bodyPr wrap="square" rtlCol="0">
            <a:spAutoFit/>
          </a:bodyPr>
          <a:lstStyle/>
          <a:p>
            <a:r>
              <a:rPr lang="zh-CN" altLang="en-US" sz="2000" b="1">
                <a:solidFill>
                  <a:srgbClr val="0070C0"/>
                </a:solidFill>
              </a:rPr>
              <a:t>分治算法最佳实践</a:t>
            </a:r>
            <a:r>
              <a:rPr lang="en-US" altLang="zh-CN" sz="2000" b="1">
                <a:solidFill>
                  <a:srgbClr val="0070C0"/>
                </a:solidFill>
              </a:rPr>
              <a:t>-</a:t>
            </a:r>
            <a:r>
              <a:rPr lang="zh-CN" altLang="en-US" sz="2000" b="1">
                <a:solidFill>
                  <a:srgbClr val="0070C0"/>
                </a:solidFill>
              </a:rPr>
              <a:t>汉诺塔</a:t>
            </a:r>
            <a:endParaRPr lang="en-US" altLang="zh-CN" sz="2000"/>
          </a:p>
          <a:p>
            <a:endParaRPr lang="en-US" altLang="zh-CN"/>
          </a:p>
          <a:p>
            <a:pPr marL="285750" lvl="0" indent="-285750">
              <a:buFont typeface="Wingdings" pitchFamily="2" charset="2"/>
              <a:buChar char="Ø"/>
            </a:pPr>
            <a:r>
              <a:rPr lang="zh-CN" altLang="en-US">
                <a:solidFill>
                  <a:prstClr val="black"/>
                </a:solidFill>
              </a:rPr>
              <a:t>汉诺塔游戏的代码实现</a:t>
            </a:r>
            <a:r>
              <a:rPr lang="en-US" altLang="zh-CN">
                <a:solidFill>
                  <a:prstClr val="black"/>
                </a:solidFill>
              </a:rPr>
              <a:t>:    </a:t>
            </a:r>
          </a:p>
          <a:p>
            <a:pPr lvl="0"/>
            <a:endParaRPr lang="en-US" altLang="zh-CN">
              <a:solidFill>
                <a:prstClr val="black"/>
              </a:solidFill>
            </a:endParaRPr>
          </a:p>
          <a:p>
            <a:pPr lvl="0"/>
            <a:r>
              <a:rPr lang="zh-CN" altLang="en-US">
                <a:solidFill>
                  <a:prstClr val="black"/>
                </a:solidFill>
              </a:rPr>
              <a:t>看老师代码演示</a:t>
            </a:r>
            <a:r>
              <a:rPr lang="en-US" altLang="zh-CN">
                <a:solidFill>
                  <a:prstClr val="black"/>
                </a:solidFill>
              </a:rPr>
              <a:t>:</a:t>
            </a:r>
          </a:p>
          <a:p>
            <a:pPr lvl="0"/>
            <a:endParaRPr lang="en-US" altLang="zh-CN">
              <a:solidFill>
                <a:prstClr val="black"/>
              </a:solidFill>
              <a:ea typeface="宋体" pitchFamily="2" charset="-122"/>
            </a:endParaRPr>
          </a:p>
        </p:txBody>
      </p:sp>
      <p:sp>
        <p:nvSpPr>
          <p:cNvPr id="4" name="TextBox 3"/>
          <p:cNvSpPr txBox="1"/>
          <p:nvPr/>
        </p:nvSpPr>
        <p:spPr>
          <a:xfrm>
            <a:off x="931093" y="4666774"/>
            <a:ext cx="582211" cy="323165"/>
          </a:xfrm>
          <a:prstGeom prst="rect">
            <a:avLst/>
          </a:prstGeom>
          <a:noFill/>
        </p:spPr>
        <p:txBody>
          <a:bodyPr wrap="none" rtlCol="0">
            <a:spAutoFit/>
          </a:bodyPr>
          <a:lstStyle/>
          <a:p>
            <a:r>
              <a:rPr lang="en-US" altLang="zh-CN" sz="100" b="1"/>
              <a:t>public static void hanoiTower(int num, char a, char b, char c) {</a:t>
            </a:r>
          </a:p>
          <a:p>
            <a:r>
              <a:rPr lang="en-US" altLang="zh-CN" sz="100"/>
              <a:t>// </a:t>
            </a:r>
            <a:r>
              <a:rPr lang="zh-CN" altLang="en-US" sz="100"/>
              <a:t>如果只有一个盘子。</a:t>
            </a:r>
          </a:p>
          <a:p>
            <a:r>
              <a:rPr lang="en-US" altLang="zh-CN" sz="100" b="1"/>
              <a:t>if (num == 1) {</a:t>
            </a:r>
          </a:p>
          <a:p>
            <a:r>
              <a:rPr lang="en-US" altLang="zh-CN" sz="100"/>
              <a:t>System.</a:t>
            </a:r>
            <a:r>
              <a:rPr lang="en-US" altLang="zh-CN" sz="100" b="1" i="1"/>
              <a:t>out.println("</a:t>
            </a:r>
            <a:r>
              <a:rPr lang="zh-CN" altLang="en-US" sz="100" b="1" i="1"/>
              <a:t>第</a:t>
            </a:r>
            <a:r>
              <a:rPr lang="en-US" altLang="zh-CN" sz="100" b="1" i="1"/>
              <a:t>1</a:t>
            </a:r>
            <a:r>
              <a:rPr lang="zh-CN" altLang="en-US" sz="100" b="1" i="1"/>
              <a:t>个盘子从</a:t>
            </a:r>
            <a:r>
              <a:rPr lang="en-US" altLang="zh-CN" sz="100" b="1" i="1"/>
              <a:t>"</a:t>
            </a:r>
            <a:r>
              <a:rPr lang="zh-CN" altLang="en-US" sz="100" b="1" i="1"/>
              <a:t> </a:t>
            </a:r>
            <a:r>
              <a:rPr lang="en-US" altLang="zh-CN" sz="100" b="1" i="1"/>
              <a:t>+ a + "-&gt;" + c);</a:t>
            </a:r>
          </a:p>
          <a:p>
            <a:endParaRPr lang="zh-CN" altLang="en-US" sz="100"/>
          </a:p>
          <a:p>
            <a:r>
              <a:rPr lang="en-US" altLang="zh-CN" sz="100"/>
              <a:t>} </a:t>
            </a:r>
            <a:r>
              <a:rPr lang="en-US" altLang="zh-CN" sz="100" b="1"/>
              <a:t>else {</a:t>
            </a:r>
          </a:p>
          <a:p>
            <a:r>
              <a:rPr lang="en-US" altLang="zh-CN" sz="100"/>
              <a:t>// </a:t>
            </a:r>
            <a:r>
              <a:rPr lang="zh-CN" altLang="en-US" sz="100"/>
              <a:t>有多少个盘子，都认为只有两个。上面的所有盘子和最下面一个盘子</a:t>
            </a:r>
          </a:p>
          <a:p>
            <a:r>
              <a:rPr lang="en-US" altLang="zh-CN" sz="100"/>
              <a:t>// </a:t>
            </a:r>
            <a:r>
              <a:rPr lang="zh-CN" altLang="en-US" sz="100"/>
              <a:t>移动上面所有的盘子到</a:t>
            </a:r>
            <a:r>
              <a:rPr lang="en-US" altLang="zh-CN" sz="100"/>
              <a:t>b</a:t>
            </a:r>
            <a:r>
              <a:rPr lang="zh-CN" altLang="en-US" sz="100"/>
              <a:t>位置</a:t>
            </a:r>
            <a:r>
              <a:rPr lang="en-US" altLang="zh-CN" sz="100"/>
              <a:t>, </a:t>
            </a:r>
            <a:r>
              <a:rPr lang="zh-CN" altLang="en-US" sz="100"/>
              <a:t>会借助到</a:t>
            </a:r>
            <a:r>
              <a:rPr lang="en-US" altLang="zh-CN" sz="100"/>
              <a:t>c</a:t>
            </a:r>
            <a:r>
              <a:rPr lang="zh-CN" altLang="en-US" sz="100"/>
              <a:t>塔</a:t>
            </a:r>
          </a:p>
          <a:p>
            <a:r>
              <a:rPr lang="en-US" altLang="zh-CN" sz="100" i="1"/>
              <a:t>hanoiTower(num - 1, a, c, b);</a:t>
            </a:r>
          </a:p>
          <a:p>
            <a:r>
              <a:rPr lang="en-US" altLang="zh-CN" sz="100"/>
              <a:t>// </a:t>
            </a:r>
            <a:r>
              <a:rPr lang="zh-CN" altLang="en-US" sz="100"/>
              <a:t>移动最下面的盘子 </a:t>
            </a:r>
          </a:p>
          <a:p>
            <a:r>
              <a:rPr lang="en-US" altLang="zh-CN" sz="100"/>
              <a:t>System.</a:t>
            </a:r>
            <a:r>
              <a:rPr lang="en-US" altLang="zh-CN" sz="100" b="1" i="1"/>
              <a:t>out.println("</a:t>
            </a:r>
            <a:r>
              <a:rPr lang="zh-CN" altLang="en-US" sz="100" b="1" i="1"/>
              <a:t>第</a:t>
            </a:r>
            <a:r>
              <a:rPr lang="en-US" altLang="zh-CN" sz="100" b="1" i="1"/>
              <a:t>"</a:t>
            </a:r>
            <a:r>
              <a:rPr lang="zh-CN" altLang="en-US" sz="100" b="1" i="1"/>
              <a:t> </a:t>
            </a:r>
            <a:r>
              <a:rPr lang="en-US" altLang="zh-CN" sz="100" b="1" i="1"/>
              <a:t>+ num + "</a:t>
            </a:r>
            <a:r>
              <a:rPr lang="zh-CN" altLang="en-US" sz="100" b="1" i="1"/>
              <a:t>个盘子从</a:t>
            </a:r>
            <a:r>
              <a:rPr lang="en-US" altLang="zh-CN" sz="100" b="1" i="1"/>
              <a:t>"</a:t>
            </a:r>
            <a:r>
              <a:rPr lang="zh-CN" altLang="en-US" sz="100" b="1" i="1"/>
              <a:t> </a:t>
            </a:r>
            <a:r>
              <a:rPr lang="en-US" altLang="zh-CN" sz="100" b="1" i="1"/>
              <a:t>+ a + "-&gt;" + c);</a:t>
            </a:r>
          </a:p>
          <a:p>
            <a:r>
              <a:rPr lang="en-US" altLang="zh-CN" sz="100"/>
              <a:t>// </a:t>
            </a:r>
            <a:r>
              <a:rPr lang="zh-CN" altLang="en-US" sz="100"/>
              <a:t>把上面的所有盘子从</a:t>
            </a:r>
            <a:r>
              <a:rPr lang="en-US" altLang="zh-CN" sz="100"/>
              <a:t>B</a:t>
            </a:r>
            <a:r>
              <a:rPr lang="zh-CN" altLang="en-US" sz="100"/>
              <a:t>塔位置移到</a:t>
            </a:r>
            <a:r>
              <a:rPr lang="en-US" altLang="zh-CN" sz="100"/>
              <a:t>C</a:t>
            </a:r>
            <a:r>
              <a:rPr lang="zh-CN" altLang="en-US" sz="100"/>
              <a:t>塔位置</a:t>
            </a:r>
            <a:r>
              <a:rPr lang="en-US" altLang="zh-CN" sz="100"/>
              <a:t>, </a:t>
            </a:r>
            <a:r>
              <a:rPr lang="zh-CN" altLang="en-US" sz="100"/>
              <a:t>会借助到</a:t>
            </a:r>
            <a:r>
              <a:rPr lang="en-US" altLang="zh-CN" sz="100"/>
              <a:t>a</a:t>
            </a:r>
            <a:r>
              <a:rPr lang="zh-CN" altLang="en-US" sz="100"/>
              <a:t>塔</a:t>
            </a:r>
          </a:p>
          <a:p>
            <a:r>
              <a:rPr lang="en-US" altLang="zh-CN" sz="100" i="1"/>
              <a:t>hanoiTower(num - 1, b, a, c);</a:t>
            </a:r>
          </a:p>
          <a:p>
            <a:r>
              <a:rPr lang="en-US" altLang="zh-CN" sz="100"/>
              <a:t>}</a:t>
            </a:r>
          </a:p>
          <a:p>
            <a:r>
              <a:rPr lang="en-US" altLang="zh-CN" sz="100"/>
              <a:t>}</a:t>
            </a:r>
            <a:endParaRPr lang="zh-CN" altLang="en-US" sz="100"/>
          </a:p>
        </p:txBody>
      </p:sp>
      <p:pic>
        <p:nvPicPr>
          <p:cNvPr id="5" name="Picture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06341" y="2329288"/>
            <a:ext cx="4343400" cy="2524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3" name="对象 2"/>
          <p:cNvGraphicFramePr>
            <a:graphicFrameLocks noChangeAspect="1"/>
          </p:cNvGraphicFramePr>
          <p:nvPr>
            <p:extLst>
              <p:ext uri="{D42A27DB-BD31-4B8C-83A1-F6EECF244321}">
                <p14:modId xmlns:p14="http://schemas.microsoft.com/office/powerpoint/2010/main" val="305443205"/>
              </p:ext>
            </p:extLst>
          </p:nvPr>
        </p:nvGraphicFramePr>
        <p:xfrm>
          <a:off x="8514853" y="4357440"/>
          <a:ext cx="523935" cy="451390"/>
        </p:xfrm>
        <a:graphic>
          <a:graphicData uri="http://schemas.openxmlformats.org/presentationml/2006/ole">
            <mc:AlternateContent xmlns:mc="http://schemas.openxmlformats.org/markup-compatibility/2006">
              <mc:Choice xmlns:v="urn:schemas-microsoft-com:vml" Requires="v">
                <p:oleObj spid="_x0000_s135256" name="包装程序外壳对象" showAsIcon="1" r:id="rId5" imgW="826200" imgH="711360" progId="Package">
                  <p:embed/>
                </p:oleObj>
              </mc:Choice>
              <mc:Fallback>
                <p:oleObj name="包装程序外壳对象" showAsIcon="1" r:id="rId5" imgW="826200" imgH="711360" progId="Package">
                  <p:embed/>
                  <p:pic>
                    <p:nvPicPr>
                      <p:cNvPr id="0" name=""/>
                      <p:cNvPicPr/>
                      <p:nvPr/>
                    </p:nvPicPr>
                    <p:blipFill>
                      <a:blip r:embed="rId6"/>
                      <a:stretch>
                        <a:fillRect/>
                      </a:stretch>
                    </p:blipFill>
                    <p:spPr>
                      <a:xfrm>
                        <a:off x="8514853" y="4357440"/>
                        <a:ext cx="523935" cy="451390"/>
                      </a:xfrm>
                      <a:prstGeom prst="rect">
                        <a:avLst/>
                      </a:prstGeom>
                    </p:spPr>
                  </p:pic>
                </p:oleObj>
              </mc:Fallback>
            </mc:AlternateContent>
          </a:graphicData>
        </a:graphic>
      </p:graphicFrame>
    </p:spTree>
    <p:extLst>
      <p:ext uri="{BB962C8B-B14F-4D97-AF65-F5344CB8AC3E}">
        <p14:creationId xmlns:p14="http://schemas.microsoft.com/office/powerpoint/2010/main" val="1061129552"/>
      </p:ext>
    </p:extLst>
  </p:cSld>
  <p:clrMapOvr>
    <a:masterClrMapping/>
  </p:clrMapOvr>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动态规划算法</a:t>
            </a:r>
            <a:endParaRPr lang="en-US" altLang="zh-CN" sz="2200" b="1"/>
          </a:p>
        </p:txBody>
      </p:sp>
      <p:sp>
        <p:nvSpPr>
          <p:cNvPr id="2" name="TextBox 1"/>
          <p:cNvSpPr txBox="1"/>
          <p:nvPr/>
        </p:nvSpPr>
        <p:spPr>
          <a:xfrm>
            <a:off x="665981" y="1224111"/>
            <a:ext cx="8424936" cy="4001095"/>
          </a:xfrm>
          <a:prstGeom prst="rect">
            <a:avLst/>
          </a:prstGeom>
          <a:noFill/>
        </p:spPr>
        <p:txBody>
          <a:bodyPr wrap="square" rtlCol="0">
            <a:spAutoFit/>
          </a:bodyPr>
          <a:lstStyle/>
          <a:p>
            <a:r>
              <a:rPr lang="zh-CN" altLang="en-US" sz="2000" b="1">
                <a:solidFill>
                  <a:srgbClr val="0070C0"/>
                </a:solidFill>
                <a:ea typeface="宋体" charset="-122"/>
              </a:rPr>
              <a:t>应用场景</a:t>
            </a:r>
            <a:r>
              <a:rPr lang="en-US" altLang="zh-CN" sz="2000" b="1">
                <a:solidFill>
                  <a:srgbClr val="0070C0"/>
                </a:solidFill>
                <a:ea typeface="宋体" charset="-122"/>
              </a:rPr>
              <a:t>-</a:t>
            </a:r>
            <a:r>
              <a:rPr lang="zh-CN" altLang="en-US" sz="2000" b="1">
                <a:solidFill>
                  <a:srgbClr val="0070C0"/>
                </a:solidFill>
                <a:ea typeface="宋体" charset="-122"/>
              </a:rPr>
              <a:t>背包问题</a:t>
            </a:r>
            <a:endParaRPr lang="en-US" altLang="zh-CN" sz="2000" b="1">
              <a:solidFill>
                <a:srgbClr val="0070C0"/>
              </a:solidFill>
              <a:ea typeface="宋体" charset="-122"/>
            </a:endParaRPr>
          </a:p>
          <a:p>
            <a:endParaRPr lang="en-US" altLang="zh-CN">
              <a:ea typeface="宋体" charset="-122"/>
            </a:endParaRPr>
          </a:p>
          <a:p>
            <a:r>
              <a:rPr lang="zh-CN" altLang="en-US"/>
              <a:t>背包问题：有一个背包，容量为</a:t>
            </a:r>
            <a:r>
              <a:rPr lang="en-US" altLang="zh-CN"/>
              <a:t>4</a:t>
            </a:r>
            <a:r>
              <a:rPr lang="zh-CN" altLang="en-US"/>
              <a:t>磅 ， 现有如下物品</a:t>
            </a:r>
            <a:endParaRPr lang="en-US" altLang="zh-CN"/>
          </a:p>
          <a:p>
            <a:endParaRPr lang="en-US" altLang="zh-CN">
              <a:ea typeface="宋体" charset="-122"/>
            </a:endParaRPr>
          </a:p>
          <a:p>
            <a:endParaRPr lang="en-US" altLang="zh-CN">
              <a:ea typeface="宋体" charset="-122"/>
            </a:endParaRPr>
          </a:p>
          <a:p>
            <a:endParaRPr lang="en-US" altLang="zh-CN">
              <a:ea typeface="宋体" charset="-122"/>
            </a:endParaRPr>
          </a:p>
          <a:p>
            <a:endParaRPr lang="en-US" altLang="zh-CN">
              <a:ea typeface="宋体" charset="-122"/>
            </a:endParaRPr>
          </a:p>
          <a:p>
            <a:endParaRPr lang="en-US" altLang="zh-CN">
              <a:ea typeface="宋体" charset="-122"/>
            </a:endParaRPr>
          </a:p>
          <a:p>
            <a:endParaRPr lang="en-US" altLang="zh-CN">
              <a:ea typeface="宋体" charset="-122"/>
            </a:endParaRPr>
          </a:p>
          <a:p>
            <a:endParaRPr lang="en-US" altLang="zh-CN">
              <a:ea typeface="宋体" charset="-122"/>
            </a:endParaRPr>
          </a:p>
          <a:p>
            <a:pPr marL="342900" indent="-342900">
              <a:buAutoNum type="arabicParenR"/>
            </a:pPr>
            <a:r>
              <a:rPr lang="zh-CN" altLang="en-US"/>
              <a:t>要求达到的目标为装入的背包的总价值最大，并且重量不超出</a:t>
            </a:r>
            <a:endParaRPr lang="en-US" altLang="zh-CN"/>
          </a:p>
          <a:p>
            <a:pPr marL="342900" indent="-342900">
              <a:buAutoNum type="arabicParenR"/>
            </a:pPr>
            <a:r>
              <a:rPr lang="zh-CN" altLang="en-US"/>
              <a:t>要求装入的物品不能重复</a:t>
            </a:r>
            <a:endParaRPr lang="en-US" altLang="zh-CN"/>
          </a:p>
          <a:p>
            <a:pPr marL="342900" indent="-342900">
              <a:buAutoNum type="arabicParenR"/>
            </a:pPr>
            <a:endParaRPr lang="en-US" altLang="zh-CN"/>
          </a:p>
          <a:p>
            <a:endParaRPr lang="en-US" altLang="zh-CN">
              <a:ea typeface="宋体" charset="-122"/>
            </a:endParaRPr>
          </a:p>
        </p:txBody>
      </p:sp>
      <p:graphicFrame>
        <p:nvGraphicFramePr>
          <p:cNvPr id="3" name="表格 2"/>
          <p:cNvGraphicFramePr>
            <a:graphicFrameLocks noGrp="1"/>
          </p:cNvGraphicFramePr>
          <p:nvPr>
            <p:extLst>
              <p:ext uri="{D42A27DB-BD31-4B8C-83A1-F6EECF244321}">
                <p14:modId xmlns:p14="http://schemas.microsoft.com/office/powerpoint/2010/main" val="744970988"/>
              </p:ext>
            </p:extLst>
          </p:nvPr>
        </p:nvGraphicFramePr>
        <p:xfrm>
          <a:off x="809997" y="2331263"/>
          <a:ext cx="5190306" cy="1341120"/>
        </p:xfrm>
        <a:graphic>
          <a:graphicData uri="http://schemas.openxmlformats.org/drawingml/2006/table">
            <a:tbl>
              <a:tblPr/>
              <a:tblGrid>
                <a:gridCol w="1730102">
                  <a:extLst>
                    <a:ext uri="{9D8B030D-6E8A-4147-A177-3AD203B41FA5}">
                      <a16:colId xmlns:a16="http://schemas.microsoft.com/office/drawing/2014/main" val="20000"/>
                    </a:ext>
                  </a:extLst>
                </a:gridCol>
                <a:gridCol w="1730102">
                  <a:extLst>
                    <a:ext uri="{9D8B030D-6E8A-4147-A177-3AD203B41FA5}">
                      <a16:colId xmlns:a16="http://schemas.microsoft.com/office/drawing/2014/main" val="20001"/>
                    </a:ext>
                  </a:extLst>
                </a:gridCol>
                <a:gridCol w="1730102">
                  <a:extLst>
                    <a:ext uri="{9D8B030D-6E8A-4147-A177-3AD203B41FA5}">
                      <a16:colId xmlns:a16="http://schemas.microsoft.com/office/drawing/2014/main" val="20002"/>
                    </a:ext>
                  </a:extLst>
                </a:gridCol>
              </a:tblGrid>
              <a:tr h="0">
                <a:tc>
                  <a:txBody>
                    <a:bodyPr/>
                    <a:lstStyle/>
                    <a:p>
                      <a:pPr algn="l"/>
                      <a:r>
                        <a:rPr lang="zh-CN" altLang="en-US" sz="1200" b="1">
                          <a:solidFill>
                            <a:srgbClr val="4F4F4F"/>
                          </a:solidFill>
                          <a:effectLst/>
                        </a:rPr>
                        <a:t>物品</a:t>
                      </a: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EFF3F5"/>
                    </a:solidFill>
                  </a:tcPr>
                </a:tc>
                <a:tc>
                  <a:txBody>
                    <a:bodyPr/>
                    <a:lstStyle/>
                    <a:p>
                      <a:pPr algn="l"/>
                      <a:r>
                        <a:rPr lang="zh-CN" altLang="en-US" sz="1200" b="1">
                          <a:solidFill>
                            <a:srgbClr val="4F4F4F"/>
                          </a:solidFill>
                          <a:effectLst/>
                        </a:rPr>
                        <a:t>重量</a:t>
                      </a: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EFF3F5"/>
                    </a:solidFill>
                  </a:tcPr>
                </a:tc>
                <a:tc>
                  <a:txBody>
                    <a:bodyPr/>
                    <a:lstStyle/>
                    <a:p>
                      <a:pPr algn="l"/>
                      <a:r>
                        <a:rPr lang="zh-CN" altLang="en-US" sz="1200" b="1">
                          <a:solidFill>
                            <a:srgbClr val="4F4F4F"/>
                          </a:solidFill>
                          <a:effectLst/>
                        </a:rPr>
                        <a:t>价格</a:t>
                      </a: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EFF3F5"/>
                    </a:solidFill>
                  </a:tcPr>
                </a:tc>
                <a:extLst>
                  <a:ext uri="{0D108BD9-81ED-4DB2-BD59-A6C34878D82A}">
                    <a16:rowId xmlns:a16="http://schemas.microsoft.com/office/drawing/2014/main" val="10000"/>
                  </a:ext>
                </a:extLst>
              </a:tr>
              <a:tr h="0">
                <a:tc>
                  <a:txBody>
                    <a:bodyPr/>
                    <a:lstStyle/>
                    <a:p>
                      <a:pPr algn="l"/>
                      <a:r>
                        <a:rPr lang="zh-CN" altLang="en-US" sz="1200" b="0">
                          <a:solidFill>
                            <a:srgbClr val="4F4F4F"/>
                          </a:solidFill>
                          <a:effectLst/>
                        </a:rPr>
                        <a:t>吉他</a:t>
                      </a:r>
                      <a:r>
                        <a:rPr lang="en-US" altLang="zh-CN" sz="1200" b="0">
                          <a:solidFill>
                            <a:srgbClr val="4F4F4F"/>
                          </a:solidFill>
                          <a:effectLst/>
                        </a:rPr>
                        <a:t>(</a:t>
                      </a:r>
                      <a:r>
                        <a:rPr lang="en-US" sz="1200" b="0">
                          <a:solidFill>
                            <a:srgbClr val="4F4F4F"/>
                          </a:solidFill>
                          <a:effectLst/>
                        </a:rPr>
                        <a:t>G)</a:t>
                      </a: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c>
                  <a:txBody>
                    <a:bodyPr/>
                    <a:lstStyle/>
                    <a:p>
                      <a:pPr algn="l"/>
                      <a:r>
                        <a:rPr lang="en-US" altLang="zh-CN" sz="1200" b="0">
                          <a:solidFill>
                            <a:srgbClr val="4F4F4F"/>
                          </a:solidFill>
                          <a:effectLst/>
                        </a:rPr>
                        <a:t>1</a:t>
                      </a: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c>
                  <a:txBody>
                    <a:bodyPr/>
                    <a:lstStyle/>
                    <a:p>
                      <a:pPr algn="l"/>
                      <a:r>
                        <a:rPr lang="en-US" altLang="zh-CN" sz="1200" b="0">
                          <a:solidFill>
                            <a:srgbClr val="4F4F4F"/>
                          </a:solidFill>
                          <a:effectLst/>
                        </a:rPr>
                        <a:t>1500</a:t>
                      </a: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0">
                <a:tc>
                  <a:txBody>
                    <a:bodyPr/>
                    <a:lstStyle/>
                    <a:p>
                      <a:pPr algn="l"/>
                      <a:r>
                        <a:rPr lang="zh-CN" altLang="en-US" sz="1200" b="0">
                          <a:solidFill>
                            <a:srgbClr val="4F4F4F"/>
                          </a:solidFill>
                          <a:effectLst/>
                        </a:rPr>
                        <a:t>音响</a:t>
                      </a:r>
                      <a:r>
                        <a:rPr lang="en-US" altLang="zh-CN" sz="1200" b="0">
                          <a:solidFill>
                            <a:srgbClr val="4F4F4F"/>
                          </a:solidFill>
                          <a:effectLst/>
                        </a:rPr>
                        <a:t>(</a:t>
                      </a:r>
                      <a:r>
                        <a:rPr lang="en-US" sz="1200" b="0">
                          <a:solidFill>
                            <a:srgbClr val="4F4F4F"/>
                          </a:solidFill>
                          <a:effectLst/>
                        </a:rPr>
                        <a:t>S)</a:t>
                      </a: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7F7F7"/>
                    </a:solidFill>
                  </a:tcPr>
                </a:tc>
                <a:tc>
                  <a:txBody>
                    <a:bodyPr/>
                    <a:lstStyle/>
                    <a:p>
                      <a:pPr algn="l"/>
                      <a:r>
                        <a:rPr lang="en-US" altLang="zh-CN" sz="1200" b="0">
                          <a:solidFill>
                            <a:srgbClr val="4F4F4F"/>
                          </a:solidFill>
                          <a:effectLst/>
                        </a:rPr>
                        <a:t>4</a:t>
                      </a: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7F7F7"/>
                    </a:solidFill>
                  </a:tcPr>
                </a:tc>
                <a:tc>
                  <a:txBody>
                    <a:bodyPr/>
                    <a:lstStyle/>
                    <a:p>
                      <a:pPr algn="l"/>
                      <a:r>
                        <a:rPr lang="en-US" altLang="zh-CN" sz="1200" b="0">
                          <a:solidFill>
                            <a:srgbClr val="4F4F4F"/>
                          </a:solidFill>
                          <a:effectLst/>
                        </a:rPr>
                        <a:t>3000</a:t>
                      </a: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7F7F7"/>
                    </a:solidFill>
                  </a:tcPr>
                </a:tc>
                <a:extLst>
                  <a:ext uri="{0D108BD9-81ED-4DB2-BD59-A6C34878D82A}">
                    <a16:rowId xmlns:a16="http://schemas.microsoft.com/office/drawing/2014/main" val="10002"/>
                  </a:ext>
                </a:extLst>
              </a:tr>
              <a:tr h="0">
                <a:tc>
                  <a:txBody>
                    <a:bodyPr/>
                    <a:lstStyle/>
                    <a:p>
                      <a:pPr algn="l"/>
                      <a:r>
                        <a:rPr lang="zh-CN" altLang="en-US" sz="1200" b="0">
                          <a:solidFill>
                            <a:srgbClr val="4F4F4F"/>
                          </a:solidFill>
                          <a:effectLst/>
                        </a:rPr>
                        <a:t>电脑</a:t>
                      </a:r>
                      <a:r>
                        <a:rPr lang="en-US" altLang="zh-CN" sz="1200" b="0">
                          <a:solidFill>
                            <a:srgbClr val="4F4F4F"/>
                          </a:solidFill>
                          <a:effectLst/>
                        </a:rPr>
                        <a:t>(</a:t>
                      </a:r>
                      <a:r>
                        <a:rPr lang="en-US" sz="1200" b="0">
                          <a:solidFill>
                            <a:srgbClr val="4F4F4F"/>
                          </a:solidFill>
                          <a:effectLst/>
                        </a:rPr>
                        <a:t>L)</a:t>
                      </a: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c>
                  <a:txBody>
                    <a:bodyPr/>
                    <a:lstStyle/>
                    <a:p>
                      <a:pPr algn="l"/>
                      <a:r>
                        <a:rPr lang="en-US" altLang="zh-CN" sz="1200" b="0">
                          <a:solidFill>
                            <a:srgbClr val="4F4F4F"/>
                          </a:solidFill>
                          <a:effectLst/>
                        </a:rPr>
                        <a:t>3</a:t>
                      </a: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c>
                  <a:txBody>
                    <a:bodyPr/>
                    <a:lstStyle/>
                    <a:p>
                      <a:pPr algn="l"/>
                      <a:r>
                        <a:rPr lang="en-US" altLang="zh-CN" sz="1200" b="0">
                          <a:solidFill>
                            <a:srgbClr val="4F4F4F"/>
                          </a:solidFill>
                          <a:effectLst/>
                        </a:rPr>
                        <a:t>2000</a:t>
                      </a: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68450308"/>
      </p:ext>
    </p:extLst>
  </p:cSld>
  <p:clrMapOvr>
    <a:masterClrMapping/>
  </p:clrMapOvr>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动态规划算法</a:t>
            </a:r>
            <a:endParaRPr lang="en-US" altLang="zh-CN" sz="2200" b="1"/>
          </a:p>
        </p:txBody>
      </p:sp>
      <p:sp>
        <p:nvSpPr>
          <p:cNvPr id="2" name="TextBox 1"/>
          <p:cNvSpPr txBox="1"/>
          <p:nvPr/>
        </p:nvSpPr>
        <p:spPr>
          <a:xfrm>
            <a:off x="665981" y="1224111"/>
            <a:ext cx="8424936" cy="3724096"/>
          </a:xfrm>
          <a:prstGeom prst="rect">
            <a:avLst/>
          </a:prstGeom>
          <a:noFill/>
        </p:spPr>
        <p:txBody>
          <a:bodyPr wrap="square" rtlCol="0">
            <a:spAutoFit/>
          </a:bodyPr>
          <a:lstStyle/>
          <a:p>
            <a:r>
              <a:rPr lang="zh-CN" altLang="en-US" sz="2000" b="1">
                <a:solidFill>
                  <a:srgbClr val="0070C0"/>
                </a:solidFill>
                <a:ea typeface="宋体" charset="-122"/>
              </a:rPr>
              <a:t>动态规划算法介绍</a:t>
            </a:r>
            <a:endParaRPr lang="en-US" altLang="zh-CN" sz="2000" b="1">
              <a:solidFill>
                <a:srgbClr val="0070C0"/>
              </a:solidFill>
              <a:ea typeface="宋体" charset="-122"/>
            </a:endParaRPr>
          </a:p>
          <a:p>
            <a:endParaRPr lang="en-US" altLang="zh-CN">
              <a:ea typeface="宋体" charset="-122"/>
            </a:endParaRPr>
          </a:p>
          <a:p>
            <a:pPr marL="342900" indent="-342900">
              <a:buFontTx/>
              <a:buAutoNum type="arabicParenR"/>
            </a:pPr>
            <a:r>
              <a:rPr lang="zh-CN" altLang="en-US"/>
              <a:t>动态规划</a:t>
            </a:r>
            <a:r>
              <a:rPr lang="en-US" altLang="zh-CN"/>
              <a:t>(</a:t>
            </a:r>
            <a:r>
              <a:rPr lang="en-US" altLang="zh-CN" b="1"/>
              <a:t>Dynamic Programming</a:t>
            </a:r>
            <a:r>
              <a:rPr lang="en-US" altLang="zh-CN"/>
              <a:t>)</a:t>
            </a:r>
            <a:r>
              <a:rPr lang="zh-CN" altLang="en-US"/>
              <a:t>算法的核心思想是：将大问题划分为小问题进行解决，从而一步步获取最优解的处理算法</a:t>
            </a:r>
            <a:endParaRPr lang="en-US" altLang="zh-CN"/>
          </a:p>
          <a:p>
            <a:pPr marL="342900" indent="-342900">
              <a:buAutoNum type="arabicParenR"/>
            </a:pPr>
            <a:endParaRPr lang="en-US" altLang="zh-CN"/>
          </a:p>
          <a:p>
            <a:pPr marL="342900" indent="-342900">
              <a:buAutoNum type="arabicParenR"/>
            </a:pPr>
            <a:r>
              <a:rPr lang="zh-CN" altLang="en-US"/>
              <a:t>动态规划算法与分治算法类似，其基本思想也是将待求解问题分解成若干个子问题，先求解子问题，然后从这些子问题的解得到原问题的解。</a:t>
            </a:r>
            <a:endParaRPr lang="en-US" altLang="zh-CN"/>
          </a:p>
          <a:p>
            <a:pPr marL="342900" indent="-342900">
              <a:buAutoNum type="arabicParenR"/>
            </a:pPr>
            <a:endParaRPr lang="en-US" altLang="zh-CN"/>
          </a:p>
          <a:p>
            <a:pPr marL="342900" indent="-342900">
              <a:buAutoNum type="arabicParenR"/>
            </a:pPr>
            <a:r>
              <a:rPr lang="zh-CN" altLang="en-US"/>
              <a:t>与分治法不同的是，</a:t>
            </a:r>
            <a:r>
              <a:rPr lang="zh-CN" altLang="en-US" b="1"/>
              <a:t>适合于用动态规划求解的问题，经分解得到子问题往往不是互相独立的。</a:t>
            </a:r>
            <a:r>
              <a:rPr lang="zh-CN" altLang="en-US"/>
              <a:t> </a:t>
            </a:r>
            <a:r>
              <a:rPr lang="en-US" altLang="zh-CN"/>
              <a:t>( </a:t>
            </a:r>
            <a:r>
              <a:rPr lang="zh-CN" altLang="en-US"/>
              <a:t>即下一个子阶段的求解是建立在上一个子阶段的解的基础上，进行进一步的求解 </a:t>
            </a:r>
            <a:r>
              <a:rPr lang="en-US" altLang="zh-CN"/>
              <a:t>)</a:t>
            </a:r>
          </a:p>
          <a:p>
            <a:pPr marL="342900" indent="-342900">
              <a:buAutoNum type="arabicParenR"/>
            </a:pPr>
            <a:endParaRPr lang="en-US" altLang="zh-CN">
              <a:ea typeface="宋体" charset="-122"/>
            </a:endParaRPr>
          </a:p>
          <a:p>
            <a:pPr marL="342900" indent="-342900">
              <a:buAutoNum type="arabicParenR"/>
            </a:pPr>
            <a:r>
              <a:rPr lang="zh-CN" altLang="en-US"/>
              <a:t>动态规划可以通过</a:t>
            </a:r>
            <a:r>
              <a:rPr lang="zh-CN" altLang="en-US" b="1"/>
              <a:t>填表的方式</a:t>
            </a:r>
            <a:r>
              <a:rPr lang="zh-CN" altLang="en-US"/>
              <a:t>来逐步推进，得到最优解</a:t>
            </a:r>
            <a:r>
              <a:rPr lang="en-US" altLang="zh-CN"/>
              <a:t>.</a:t>
            </a:r>
            <a:endParaRPr lang="en-US" altLang="zh-CN">
              <a:ea typeface="宋体" charset="-122"/>
            </a:endParaRPr>
          </a:p>
        </p:txBody>
      </p:sp>
    </p:spTree>
    <p:extLst>
      <p:ext uri="{BB962C8B-B14F-4D97-AF65-F5344CB8AC3E}">
        <p14:creationId xmlns:p14="http://schemas.microsoft.com/office/powerpoint/2010/main" val="4205902350"/>
      </p:ext>
    </p:extLst>
  </p:cSld>
  <p:clrMapOvr>
    <a:masterClrMapping/>
  </p:clrMapOvr>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动态规划算法</a:t>
            </a:r>
            <a:endParaRPr lang="en-US" altLang="zh-CN" sz="2200" b="1"/>
          </a:p>
        </p:txBody>
      </p:sp>
      <p:sp>
        <p:nvSpPr>
          <p:cNvPr id="2" name="TextBox 1"/>
          <p:cNvSpPr txBox="1"/>
          <p:nvPr/>
        </p:nvSpPr>
        <p:spPr>
          <a:xfrm>
            <a:off x="665981" y="1224111"/>
            <a:ext cx="8424936" cy="3724096"/>
          </a:xfrm>
          <a:prstGeom prst="rect">
            <a:avLst/>
          </a:prstGeom>
          <a:noFill/>
        </p:spPr>
        <p:txBody>
          <a:bodyPr wrap="square" rtlCol="0">
            <a:spAutoFit/>
          </a:bodyPr>
          <a:lstStyle/>
          <a:p>
            <a:r>
              <a:rPr lang="zh-CN" altLang="en-US" sz="2000" b="1">
                <a:solidFill>
                  <a:srgbClr val="0070C0"/>
                </a:solidFill>
                <a:ea typeface="宋体" charset="-122"/>
              </a:rPr>
              <a:t>动态规划算法最佳实践</a:t>
            </a:r>
            <a:r>
              <a:rPr lang="en-US" altLang="zh-CN" sz="2000" b="1">
                <a:solidFill>
                  <a:srgbClr val="0070C0"/>
                </a:solidFill>
                <a:ea typeface="宋体" charset="-122"/>
              </a:rPr>
              <a:t>-</a:t>
            </a:r>
            <a:r>
              <a:rPr lang="zh-CN" altLang="en-US" sz="2000" b="1">
                <a:solidFill>
                  <a:srgbClr val="0070C0"/>
                </a:solidFill>
                <a:ea typeface="宋体" charset="-122"/>
              </a:rPr>
              <a:t>背包问题</a:t>
            </a:r>
            <a:endParaRPr lang="en-US" altLang="zh-CN" sz="2000" b="1">
              <a:solidFill>
                <a:srgbClr val="0070C0"/>
              </a:solidFill>
              <a:ea typeface="宋体" charset="-122"/>
            </a:endParaRPr>
          </a:p>
          <a:p>
            <a:endParaRPr lang="en-US" altLang="zh-CN">
              <a:ea typeface="宋体" charset="-122"/>
            </a:endParaRPr>
          </a:p>
          <a:p>
            <a:r>
              <a:rPr lang="zh-CN" altLang="en-US"/>
              <a:t>背包问题：有一个背包，容量为</a:t>
            </a:r>
            <a:r>
              <a:rPr lang="en-US" altLang="zh-CN"/>
              <a:t>4</a:t>
            </a:r>
            <a:r>
              <a:rPr lang="zh-CN" altLang="en-US"/>
              <a:t>磅 ， 现有如下物品</a:t>
            </a:r>
            <a:endParaRPr lang="en-US" altLang="zh-CN"/>
          </a:p>
          <a:p>
            <a:endParaRPr lang="en-US" altLang="zh-CN">
              <a:ea typeface="宋体" charset="-122"/>
            </a:endParaRPr>
          </a:p>
          <a:p>
            <a:endParaRPr lang="en-US" altLang="zh-CN">
              <a:ea typeface="宋体" charset="-122"/>
            </a:endParaRPr>
          </a:p>
          <a:p>
            <a:endParaRPr lang="en-US" altLang="zh-CN">
              <a:ea typeface="宋体" charset="-122"/>
            </a:endParaRPr>
          </a:p>
          <a:p>
            <a:endParaRPr lang="en-US" altLang="zh-CN">
              <a:ea typeface="宋体" charset="-122"/>
            </a:endParaRPr>
          </a:p>
          <a:p>
            <a:endParaRPr lang="en-US" altLang="zh-CN">
              <a:ea typeface="宋体" charset="-122"/>
            </a:endParaRPr>
          </a:p>
          <a:p>
            <a:endParaRPr lang="en-US" altLang="zh-CN">
              <a:ea typeface="宋体" charset="-122"/>
            </a:endParaRPr>
          </a:p>
          <a:p>
            <a:endParaRPr lang="en-US" altLang="zh-CN">
              <a:ea typeface="宋体" charset="-122"/>
            </a:endParaRPr>
          </a:p>
          <a:p>
            <a:pPr marL="342900" indent="-342900">
              <a:buAutoNum type="arabicParenR"/>
            </a:pPr>
            <a:r>
              <a:rPr lang="zh-CN" altLang="en-US"/>
              <a:t>要求达到的目标为装入的背包的总价值最大，并且重量不超出</a:t>
            </a:r>
            <a:endParaRPr lang="en-US" altLang="zh-CN"/>
          </a:p>
          <a:p>
            <a:pPr marL="342900" indent="-342900">
              <a:buAutoNum type="arabicParenR"/>
            </a:pPr>
            <a:r>
              <a:rPr lang="zh-CN" altLang="en-US"/>
              <a:t>要求装入的物品不能重复</a:t>
            </a:r>
            <a:endParaRPr lang="en-US" altLang="zh-CN"/>
          </a:p>
          <a:p>
            <a:endParaRPr lang="en-US" altLang="zh-CN">
              <a:ea typeface="宋体" charset="-122"/>
            </a:endParaRPr>
          </a:p>
        </p:txBody>
      </p:sp>
      <p:graphicFrame>
        <p:nvGraphicFramePr>
          <p:cNvPr id="4" name="表格 3"/>
          <p:cNvGraphicFramePr>
            <a:graphicFrameLocks noGrp="1"/>
          </p:cNvGraphicFramePr>
          <p:nvPr>
            <p:extLst>
              <p:ext uri="{D42A27DB-BD31-4B8C-83A1-F6EECF244321}">
                <p14:modId xmlns:p14="http://schemas.microsoft.com/office/powerpoint/2010/main" val="848642530"/>
              </p:ext>
            </p:extLst>
          </p:nvPr>
        </p:nvGraphicFramePr>
        <p:xfrm>
          <a:off x="809997" y="2331263"/>
          <a:ext cx="5190306" cy="1341120"/>
        </p:xfrm>
        <a:graphic>
          <a:graphicData uri="http://schemas.openxmlformats.org/drawingml/2006/table">
            <a:tbl>
              <a:tblPr/>
              <a:tblGrid>
                <a:gridCol w="1730102">
                  <a:extLst>
                    <a:ext uri="{9D8B030D-6E8A-4147-A177-3AD203B41FA5}">
                      <a16:colId xmlns:a16="http://schemas.microsoft.com/office/drawing/2014/main" val="20000"/>
                    </a:ext>
                  </a:extLst>
                </a:gridCol>
                <a:gridCol w="1730102">
                  <a:extLst>
                    <a:ext uri="{9D8B030D-6E8A-4147-A177-3AD203B41FA5}">
                      <a16:colId xmlns:a16="http://schemas.microsoft.com/office/drawing/2014/main" val="20001"/>
                    </a:ext>
                  </a:extLst>
                </a:gridCol>
                <a:gridCol w="1730102">
                  <a:extLst>
                    <a:ext uri="{9D8B030D-6E8A-4147-A177-3AD203B41FA5}">
                      <a16:colId xmlns:a16="http://schemas.microsoft.com/office/drawing/2014/main" val="20002"/>
                    </a:ext>
                  </a:extLst>
                </a:gridCol>
              </a:tblGrid>
              <a:tr h="0">
                <a:tc>
                  <a:txBody>
                    <a:bodyPr/>
                    <a:lstStyle/>
                    <a:p>
                      <a:pPr algn="l"/>
                      <a:r>
                        <a:rPr lang="zh-CN" altLang="en-US" sz="1200" b="1">
                          <a:solidFill>
                            <a:srgbClr val="4F4F4F"/>
                          </a:solidFill>
                          <a:effectLst/>
                        </a:rPr>
                        <a:t>物品</a:t>
                      </a: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EFF3F5"/>
                    </a:solidFill>
                  </a:tcPr>
                </a:tc>
                <a:tc>
                  <a:txBody>
                    <a:bodyPr/>
                    <a:lstStyle/>
                    <a:p>
                      <a:pPr algn="l"/>
                      <a:r>
                        <a:rPr lang="zh-CN" altLang="en-US" sz="1200" b="1">
                          <a:solidFill>
                            <a:srgbClr val="4F4F4F"/>
                          </a:solidFill>
                          <a:effectLst/>
                        </a:rPr>
                        <a:t>重量</a:t>
                      </a: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EFF3F5"/>
                    </a:solidFill>
                  </a:tcPr>
                </a:tc>
                <a:tc>
                  <a:txBody>
                    <a:bodyPr/>
                    <a:lstStyle/>
                    <a:p>
                      <a:pPr algn="l"/>
                      <a:r>
                        <a:rPr lang="zh-CN" altLang="en-US" sz="1200" b="1">
                          <a:solidFill>
                            <a:srgbClr val="4F4F4F"/>
                          </a:solidFill>
                          <a:effectLst/>
                        </a:rPr>
                        <a:t>价格</a:t>
                      </a: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EFF3F5"/>
                    </a:solidFill>
                  </a:tcPr>
                </a:tc>
                <a:extLst>
                  <a:ext uri="{0D108BD9-81ED-4DB2-BD59-A6C34878D82A}">
                    <a16:rowId xmlns:a16="http://schemas.microsoft.com/office/drawing/2014/main" val="10000"/>
                  </a:ext>
                </a:extLst>
              </a:tr>
              <a:tr h="0">
                <a:tc>
                  <a:txBody>
                    <a:bodyPr/>
                    <a:lstStyle/>
                    <a:p>
                      <a:pPr algn="l"/>
                      <a:r>
                        <a:rPr lang="zh-CN" altLang="en-US" sz="1200" b="0">
                          <a:solidFill>
                            <a:srgbClr val="4F4F4F"/>
                          </a:solidFill>
                          <a:effectLst/>
                        </a:rPr>
                        <a:t>吉他</a:t>
                      </a:r>
                      <a:r>
                        <a:rPr lang="en-US" altLang="zh-CN" sz="1200" b="0">
                          <a:solidFill>
                            <a:srgbClr val="4F4F4F"/>
                          </a:solidFill>
                          <a:effectLst/>
                        </a:rPr>
                        <a:t>(</a:t>
                      </a:r>
                      <a:r>
                        <a:rPr lang="en-US" sz="1200" b="0">
                          <a:solidFill>
                            <a:srgbClr val="4F4F4F"/>
                          </a:solidFill>
                          <a:effectLst/>
                        </a:rPr>
                        <a:t>G)</a:t>
                      </a: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c>
                  <a:txBody>
                    <a:bodyPr/>
                    <a:lstStyle/>
                    <a:p>
                      <a:pPr algn="l"/>
                      <a:r>
                        <a:rPr lang="en-US" altLang="zh-CN" sz="1200" b="0">
                          <a:solidFill>
                            <a:srgbClr val="4F4F4F"/>
                          </a:solidFill>
                          <a:effectLst/>
                        </a:rPr>
                        <a:t>1</a:t>
                      </a: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c>
                  <a:txBody>
                    <a:bodyPr/>
                    <a:lstStyle/>
                    <a:p>
                      <a:pPr algn="l"/>
                      <a:r>
                        <a:rPr lang="en-US" altLang="zh-CN" sz="1200" b="0">
                          <a:solidFill>
                            <a:srgbClr val="4F4F4F"/>
                          </a:solidFill>
                          <a:effectLst/>
                        </a:rPr>
                        <a:t>1500</a:t>
                      </a: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0">
                <a:tc>
                  <a:txBody>
                    <a:bodyPr/>
                    <a:lstStyle/>
                    <a:p>
                      <a:pPr algn="l"/>
                      <a:r>
                        <a:rPr lang="zh-CN" altLang="en-US" sz="1200" b="0">
                          <a:solidFill>
                            <a:srgbClr val="4F4F4F"/>
                          </a:solidFill>
                          <a:effectLst/>
                        </a:rPr>
                        <a:t>音响</a:t>
                      </a:r>
                      <a:r>
                        <a:rPr lang="en-US" altLang="zh-CN" sz="1200" b="0">
                          <a:solidFill>
                            <a:srgbClr val="4F4F4F"/>
                          </a:solidFill>
                          <a:effectLst/>
                        </a:rPr>
                        <a:t>(</a:t>
                      </a:r>
                      <a:r>
                        <a:rPr lang="en-US" sz="1200" b="0">
                          <a:solidFill>
                            <a:srgbClr val="4F4F4F"/>
                          </a:solidFill>
                          <a:effectLst/>
                        </a:rPr>
                        <a:t>S)</a:t>
                      </a: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7F7F7"/>
                    </a:solidFill>
                  </a:tcPr>
                </a:tc>
                <a:tc>
                  <a:txBody>
                    <a:bodyPr/>
                    <a:lstStyle/>
                    <a:p>
                      <a:pPr algn="l"/>
                      <a:r>
                        <a:rPr lang="en-US" altLang="zh-CN" sz="1200" b="0">
                          <a:solidFill>
                            <a:srgbClr val="4F4F4F"/>
                          </a:solidFill>
                          <a:effectLst/>
                        </a:rPr>
                        <a:t>4</a:t>
                      </a: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7F7F7"/>
                    </a:solidFill>
                  </a:tcPr>
                </a:tc>
                <a:tc>
                  <a:txBody>
                    <a:bodyPr/>
                    <a:lstStyle/>
                    <a:p>
                      <a:pPr algn="l"/>
                      <a:r>
                        <a:rPr lang="en-US" altLang="zh-CN" sz="1200" b="0">
                          <a:solidFill>
                            <a:srgbClr val="4F4F4F"/>
                          </a:solidFill>
                          <a:effectLst/>
                        </a:rPr>
                        <a:t>3000</a:t>
                      </a: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7F7F7"/>
                    </a:solidFill>
                  </a:tcPr>
                </a:tc>
                <a:extLst>
                  <a:ext uri="{0D108BD9-81ED-4DB2-BD59-A6C34878D82A}">
                    <a16:rowId xmlns:a16="http://schemas.microsoft.com/office/drawing/2014/main" val="10002"/>
                  </a:ext>
                </a:extLst>
              </a:tr>
              <a:tr h="0">
                <a:tc>
                  <a:txBody>
                    <a:bodyPr/>
                    <a:lstStyle/>
                    <a:p>
                      <a:pPr algn="l"/>
                      <a:r>
                        <a:rPr lang="zh-CN" altLang="en-US" sz="1200" b="0">
                          <a:solidFill>
                            <a:srgbClr val="4F4F4F"/>
                          </a:solidFill>
                          <a:effectLst/>
                        </a:rPr>
                        <a:t>电脑</a:t>
                      </a:r>
                      <a:r>
                        <a:rPr lang="en-US" altLang="zh-CN" sz="1200" b="0">
                          <a:solidFill>
                            <a:srgbClr val="4F4F4F"/>
                          </a:solidFill>
                          <a:effectLst/>
                        </a:rPr>
                        <a:t>(</a:t>
                      </a:r>
                      <a:r>
                        <a:rPr lang="en-US" sz="1200" b="0">
                          <a:solidFill>
                            <a:srgbClr val="4F4F4F"/>
                          </a:solidFill>
                          <a:effectLst/>
                        </a:rPr>
                        <a:t>L)</a:t>
                      </a: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c>
                  <a:txBody>
                    <a:bodyPr/>
                    <a:lstStyle/>
                    <a:p>
                      <a:pPr algn="l"/>
                      <a:r>
                        <a:rPr lang="en-US" altLang="zh-CN" sz="1200" b="0">
                          <a:solidFill>
                            <a:srgbClr val="4F4F4F"/>
                          </a:solidFill>
                          <a:effectLst/>
                        </a:rPr>
                        <a:t>3</a:t>
                      </a: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c>
                  <a:txBody>
                    <a:bodyPr/>
                    <a:lstStyle/>
                    <a:p>
                      <a:pPr algn="l"/>
                      <a:r>
                        <a:rPr lang="en-US" altLang="zh-CN" sz="1200" b="0">
                          <a:solidFill>
                            <a:srgbClr val="4F4F4F"/>
                          </a:solidFill>
                          <a:effectLst/>
                        </a:rPr>
                        <a:t>2000</a:t>
                      </a: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326590865"/>
      </p:ext>
    </p:extLst>
  </p:cSld>
  <p:clrMapOvr>
    <a:masterClrMapping/>
  </p:clrMapOvr>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动态规划算法</a:t>
            </a:r>
            <a:endParaRPr lang="en-US" altLang="zh-CN" sz="2200" b="1"/>
          </a:p>
        </p:txBody>
      </p:sp>
      <p:sp>
        <p:nvSpPr>
          <p:cNvPr id="2" name="TextBox 1"/>
          <p:cNvSpPr txBox="1"/>
          <p:nvPr/>
        </p:nvSpPr>
        <p:spPr>
          <a:xfrm>
            <a:off x="665981" y="1224111"/>
            <a:ext cx="8424936" cy="2277547"/>
          </a:xfrm>
          <a:prstGeom prst="rect">
            <a:avLst/>
          </a:prstGeom>
          <a:noFill/>
        </p:spPr>
        <p:txBody>
          <a:bodyPr wrap="square" rtlCol="0">
            <a:spAutoFit/>
          </a:bodyPr>
          <a:lstStyle/>
          <a:p>
            <a:r>
              <a:rPr lang="zh-CN" altLang="en-US" sz="2000" b="1">
                <a:solidFill>
                  <a:srgbClr val="0070C0"/>
                </a:solidFill>
                <a:ea typeface="宋体" charset="-122"/>
              </a:rPr>
              <a:t>动态规划算法最佳实践</a:t>
            </a:r>
            <a:r>
              <a:rPr lang="en-US" altLang="zh-CN" sz="2000" b="1">
                <a:solidFill>
                  <a:srgbClr val="0070C0"/>
                </a:solidFill>
                <a:ea typeface="宋体" charset="-122"/>
              </a:rPr>
              <a:t>-</a:t>
            </a:r>
            <a:r>
              <a:rPr lang="zh-CN" altLang="en-US" sz="2000" b="1">
                <a:solidFill>
                  <a:srgbClr val="0070C0"/>
                </a:solidFill>
                <a:ea typeface="宋体" charset="-122"/>
              </a:rPr>
              <a:t>背包问题</a:t>
            </a:r>
            <a:endParaRPr lang="en-US" altLang="zh-CN" sz="2000" b="1">
              <a:solidFill>
                <a:srgbClr val="0070C0"/>
              </a:solidFill>
              <a:ea typeface="宋体" charset="-122"/>
            </a:endParaRPr>
          </a:p>
          <a:p>
            <a:endParaRPr lang="en-US" altLang="zh-CN">
              <a:ea typeface="宋体" charset="-122"/>
            </a:endParaRPr>
          </a:p>
          <a:p>
            <a:pPr marL="342900" indent="-342900">
              <a:buAutoNum type="arabicParenR" startAt="3"/>
            </a:pPr>
            <a:r>
              <a:rPr lang="zh-CN" altLang="en-US"/>
              <a:t>思路分析和图解</a:t>
            </a:r>
            <a:endParaRPr lang="en-US" altLang="zh-CN"/>
          </a:p>
          <a:p>
            <a:pPr marL="285750" indent="-285750">
              <a:buFont typeface="Arial" pitchFamily="34" charset="0"/>
              <a:buChar char="•"/>
            </a:pPr>
            <a:r>
              <a:rPr lang="zh-CN" altLang="en-US" sz="1700"/>
              <a:t>背包问题主要是指一个给定容量的背包、若干具有一定价值和重量的物品，如何选择物品放入背包使物品的价值最大。其中又分</a:t>
            </a:r>
            <a:r>
              <a:rPr lang="en-US" altLang="zh-CN" sz="1700"/>
              <a:t>01</a:t>
            </a:r>
            <a:r>
              <a:rPr lang="zh-CN" altLang="en-US" sz="1700"/>
              <a:t>背包和完全背包</a:t>
            </a:r>
            <a:r>
              <a:rPr lang="en-US" altLang="zh-CN" sz="1700"/>
              <a:t>(</a:t>
            </a:r>
            <a:r>
              <a:rPr lang="zh-CN" altLang="en-US" sz="1700"/>
              <a:t>完全背包指的是：</a:t>
            </a:r>
            <a:r>
              <a:rPr lang="zh-CN" altLang="en-US" sz="1600"/>
              <a:t>每种物品都有无限件可用</a:t>
            </a:r>
            <a:r>
              <a:rPr lang="en-US" altLang="zh-CN" sz="1700"/>
              <a:t>)</a:t>
            </a:r>
          </a:p>
          <a:p>
            <a:pPr marL="285750" indent="-285750">
              <a:buFont typeface="Arial" pitchFamily="34" charset="0"/>
              <a:buChar char="•"/>
            </a:pPr>
            <a:r>
              <a:rPr lang="zh-CN" altLang="en-US" sz="1700"/>
              <a:t>这里的问题属于</a:t>
            </a:r>
            <a:r>
              <a:rPr lang="en-US" altLang="zh-CN" sz="1700"/>
              <a:t>01</a:t>
            </a:r>
            <a:r>
              <a:rPr lang="zh-CN" altLang="en-US" sz="1700"/>
              <a:t>背包，即每个物品最多放一个。而无限背包可以转化为</a:t>
            </a:r>
            <a:r>
              <a:rPr lang="en-US" altLang="zh-CN" sz="1700"/>
              <a:t>01</a:t>
            </a:r>
            <a:r>
              <a:rPr lang="zh-CN" altLang="en-US" sz="1700"/>
              <a:t>背包。</a:t>
            </a:r>
            <a:endParaRPr lang="en-US" altLang="zh-CN" sz="1700"/>
          </a:p>
          <a:p>
            <a:endParaRPr lang="en-US" altLang="zh-CN">
              <a:ea typeface="宋体" charset="-122"/>
            </a:endParaRPr>
          </a:p>
        </p:txBody>
      </p:sp>
    </p:spTree>
    <p:extLst>
      <p:ext uri="{BB962C8B-B14F-4D97-AF65-F5344CB8AC3E}">
        <p14:creationId xmlns:p14="http://schemas.microsoft.com/office/powerpoint/2010/main" val="1370459336"/>
      </p:ext>
    </p:extLst>
  </p:cSld>
  <p:clrMapOvr>
    <a:masterClrMapping/>
  </p:clrMapOvr>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动态规划算法</a:t>
            </a:r>
            <a:endParaRPr lang="en-US" altLang="zh-CN" sz="2200" b="1"/>
          </a:p>
        </p:txBody>
      </p:sp>
      <p:sp>
        <p:nvSpPr>
          <p:cNvPr id="2" name="TextBox 1"/>
          <p:cNvSpPr txBox="1"/>
          <p:nvPr/>
        </p:nvSpPr>
        <p:spPr>
          <a:xfrm>
            <a:off x="665981" y="1224111"/>
            <a:ext cx="8424936" cy="4601260"/>
          </a:xfrm>
          <a:prstGeom prst="rect">
            <a:avLst/>
          </a:prstGeom>
          <a:solidFill>
            <a:schemeClr val="bg1">
              <a:lumMod val="95000"/>
            </a:schemeClr>
          </a:solidFill>
        </p:spPr>
        <p:txBody>
          <a:bodyPr wrap="square" rtlCol="0">
            <a:spAutoFit/>
          </a:bodyPr>
          <a:lstStyle/>
          <a:p>
            <a:r>
              <a:rPr lang="zh-CN" altLang="en-US" sz="2000" b="1">
                <a:solidFill>
                  <a:srgbClr val="0070C0"/>
                </a:solidFill>
                <a:ea typeface="宋体" charset="-122"/>
              </a:rPr>
              <a:t>动态规划算法最佳实践</a:t>
            </a:r>
            <a:r>
              <a:rPr lang="en-US" altLang="zh-CN" sz="2000" b="1">
                <a:solidFill>
                  <a:srgbClr val="0070C0"/>
                </a:solidFill>
                <a:ea typeface="宋体" charset="-122"/>
              </a:rPr>
              <a:t>-</a:t>
            </a:r>
            <a:r>
              <a:rPr lang="zh-CN" altLang="en-US" sz="2000" b="1">
                <a:solidFill>
                  <a:srgbClr val="0070C0"/>
                </a:solidFill>
                <a:ea typeface="宋体" charset="-122"/>
              </a:rPr>
              <a:t>背包问题</a:t>
            </a:r>
            <a:endParaRPr lang="en-US" altLang="zh-CN" sz="2000" b="1">
              <a:solidFill>
                <a:srgbClr val="0070C0"/>
              </a:solidFill>
              <a:ea typeface="宋体" charset="-122"/>
            </a:endParaRPr>
          </a:p>
          <a:p>
            <a:endParaRPr lang="en-US" altLang="zh-CN">
              <a:ea typeface="宋体" charset="-122"/>
            </a:endParaRPr>
          </a:p>
          <a:p>
            <a:pPr marL="342900" indent="-342900">
              <a:buAutoNum type="arabicParenR" startAt="3"/>
            </a:pPr>
            <a:r>
              <a:rPr lang="zh-CN" altLang="en-US"/>
              <a:t>思路分析和图解</a:t>
            </a:r>
            <a:endParaRPr lang="en-US" altLang="zh-CN"/>
          </a:p>
          <a:p>
            <a:pPr marL="285750" indent="-285750">
              <a:buFont typeface="Arial" pitchFamily="34" charset="0"/>
              <a:buChar char="•"/>
            </a:pPr>
            <a:r>
              <a:rPr lang="zh-CN" altLang="en-US" sz="1700"/>
              <a:t>算法的主要思想，利用动态规划来解决。每次遍历到的第</a:t>
            </a:r>
            <a:r>
              <a:rPr lang="en-US" altLang="zh-CN" sz="1700"/>
              <a:t>i</a:t>
            </a:r>
            <a:r>
              <a:rPr lang="zh-CN" altLang="en-US" sz="1700"/>
              <a:t>个物品，根据</a:t>
            </a:r>
            <a:r>
              <a:rPr lang="en-US" altLang="zh-CN" sz="1700"/>
              <a:t>w[i]</a:t>
            </a:r>
            <a:r>
              <a:rPr lang="zh-CN" altLang="en-US" sz="1700"/>
              <a:t>和</a:t>
            </a:r>
            <a:r>
              <a:rPr lang="en-US" altLang="zh-CN" sz="1700"/>
              <a:t>v[i]</a:t>
            </a:r>
            <a:r>
              <a:rPr lang="zh-CN" altLang="en-US" sz="1700"/>
              <a:t>来确定是否需要将该物品放入背包中。即对于给定的</a:t>
            </a:r>
            <a:r>
              <a:rPr lang="en-US" altLang="zh-CN" sz="1700"/>
              <a:t>n</a:t>
            </a:r>
            <a:r>
              <a:rPr lang="zh-CN" altLang="en-US" sz="1700"/>
              <a:t>个物品，设</a:t>
            </a:r>
            <a:r>
              <a:rPr lang="en-US" altLang="zh-CN" sz="1700"/>
              <a:t>v[i]</a:t>
            </a:r>
            <a:r>
              <a:rPr lang="zh-CN" altLang="en-US" sz="1700"/>
              <a:t>、</a:t>
            </a:r>
            <a:r>
              <a:rPr lang="en-US" altLang="zh-CN" sz="1700"/>
              <a:t>w[i]</a:t>
            </a:r>
            <a:r>
              <a:rPr lang="zh-CN" altLang="en-US" sz="1700"/>
              <a:t>分别为第</a:t>
            </a:r>
            <a:r>
              <a:rPr lang="en-US" altLang="zh-CN" sz="1700"/>
              <a:t>i</a:t>
            </a:r>
            <a:r>
              <a:rPr lang="zh-CN" altLang="en-US" sz="1700"/>
              <a:t>个物品的价值和重量，</a:t>
            </a:r>
            <a:r>
              <a:rPr lang="en-US" altLang="zh-CN" sz="1700"/>
              <a:t>C</a:t>
            </a:r>
            <a:r>
              <a:rPr lang="zh-CN" altLang="en-US" sz="1700"/>
              <a:t>为背包的容量。再令</a:t>
            </a:r>
            <a:r>
              <a:rPr lang="en-US" altLang="zh-CN" sz="1700"/>
              <a:t>v[i][j]</a:t>
            </a:r>
            <a:r>
              <a:rPr lang="zh-CN" altLang="en-US" sz="1700"/>
              <a:t>表示在前</a:t>
            </a:r>
            <a:r>
              <a:rPr lang="en-US" altLang="zh-CN" sz="1700"/>
              <a:t>i</a:t>
            </a:r>
            <a:r>
              <a:rPr lang="zh-CN" altLang="en-US" sz="1700"/>
              <a:t>个物品中能够装入容量为</a:t>
            </a:r>
            <a:r>
              <a:rPr lang="en-US" altLang="zh-CN" sz="1700"/>
              <a:t>j</a:t>
            </a:r>
            <a:r>
              <a:rPr lang="zh-CN" altLang="en-US" sz="1700"/>
              <a:t>的背包中的最大价值。则我们有下面的结果：</a:t>
            </a:r>
            <a:br>
              <a:rPr lang="en-US" altLang="zh-CN" sz="1700"/>
            </a:br>
            <a:br>
              <a:rPr lang="en-US" altLang="zh-CN" sz="1700"/>
            </a:br>
            <a:r>
              <a:rPr lang="en-US" altLang="zh-CN" sz="1700"/>
              <a:t>(1)  v[i][0]=v[0][j]=0; //</a:t>
            </a:r>
            <a:r>
              <a:rPr lang="zh-CN" altLang="en-US" sz="1700"/>
              <a:t>表示 填入表 第一行和第一列是</a:t>
            </a:r>
            <a:r>
              <a:rPr lang="en-US" altLang="zh-CN" sz="1700"/>
              <a:t>0</a:t>
            </a:r>
          </a:p>
          <a:p>
            <a:r>
              <a:rPr lang="en-US" altLang="zh-CN" sz="1700"/>
              <a:t>      (2) </a:t>
            </a:r>
            <a:r>
              <a:rPr lang="zh-CN" altLang="en-US" sz="1700"/>
              <a:t>当</a:t>
            </a:r>
            <a:r>
              <a:rPr lang="en-US" altLang="zh-CN" sz="1700"/>
              <a:t>w[i]&gt; j </a:t>
            </a:r>
            <a:r>
              <a:rPr lang="zh-CN" altLang="en-US" sz="1700"/>
              <a:t>时：</a:t>
            </a:r>
            <a:r>
              <a:rPr lang="en-US" altLang="zh-CN" sz="1700"/>
              <a:t>v[i][j]=v[i-1][j]   // </a:t>
            </a:r>
            <a:r>
              <a:rPr lang="zh-CN" altLang="en-US" sz="1700"/>
              <a:t>当准备加入新增的商品的容量大于 当前背包的容量时，就直接使用上一个单元格的装入策略</a:t>
            </a:r>
            <a:endParaRPr lang="en-US" altLang="zh-CN" sz="1700"/>
          </a:p>
          <a:p>
            <a:r>
              <a:rPr lang="en-US" altLang="zh-CN" sz="1700"/>
              <a:t>      (3) </a:t>
            </a:r>
            <a:r>
              <a:rPr lang="zh-CN" altLang="en-US" sz="1700"/>
              <a:t>当</a:t>
            </a:r>
            <a:r>
              <a:rPr lang="en-US" altLang="zh-CN" sz="1700"/>
              <a:t>j&gt;=w[i]</a:t>
            </a:r>
            <a:r>
              <a:rPr lang="zh-CN" altLang="en-US" sz="1700"/>
              <a:t>时：</a:t>
            </a:r>
            <a:r>
              <a:rPr lang="en-US" altLang="zh-CN" sz="1700"/>
              <a:t> v[i][j]=max{v[i-1][j], v[i]+v[i-1][j-w[i]]}  </a:t>
            </a:r>
          </a:p>
          <a:p>
            <a:r>
              <a:rPr lang="en-US" altLang="zh-CN" sz="1400"/>
              <a:t>// </a:t>
            </a:r>
            <a:r>
              <a:rPr lang="zh-CN" altLang="en-US" sz="1400"/>
              <a:t>当 准备加入的新增的商品的容量小于等于当前背包的容量</a:t>
            </a:r>
            <a:r>
              <a:rPr lang="en-US" altLang="zh-CN" sz="1400"/>
              <a:t>,</a:t>
            </a:r>
          </a:p>
          <a:p>
            <a:r>
              <a:rPr lang="en-US" altLang="zh-CN" sz="1400"/>
              <a:t>// </a:t>
            </a:r>
            <a:r>
              <a:rPr lang="zh-CN" altLang="en-US" sz="1400"/>
              <a:t>装入的方式</a:t>
            </a:r>
            <a:r>
              <a:rPr lang="en-US" altLang="zh-CN" sz="1400"/>
              <a:t>:</a:t>
            </a:r>
          </a:p>
          <a:p>
            <a:r>
              <a:rPr lang="en-US" altLang="zh-CN" sz="1400"/>
              <a:t>v[i-1][j]</a:t>
            </a:r>
            <a:r>
              <a:rPr lang="zh-CN" altLang="en-US" sz="1400"/>
              <a:t>： 就是上一个单元格的装入的最大值</a:t>
            </a:r>
            <a:endParaRPr lang="en-US" altLang="zh-CN" sz="1400"/>
          </a:p>
          <a:p>
            <a:r>
              <a:rPr lang="en-US" altLang="zh-CN" sz="1400"/>
              <a:t>v[i] : </a:t>
            </a:r>
            <a:r>
              <a:rPr lang="zh-CN" altLang="en-US" sz="1400"/>
              <a:t>表示当前商品的价值 </a:t>
            </a:r>
            <a:endParaRPr lang="en-US" altLang="zh-CN" sz="1400"/>
          </a:p>
          <a:p>
            <a:r>
              <a:rPr lang="en-US" altLang="zh-CN" sz="1400"/>
              <a:t>v[i-1][j-w[i]] </a:t>
            </a:r>
            <a:r>
              <a:rPr lang="zh-CN" altLang="en-US" sz="1400"/>
              <a:t>： 装入</a:t>
            </a:r>
            <a:r>
              <a:rPr lang="en-US" altLang="zh-CN" sz="1400"/>
              <a:t>i-1</a:t>
            </a:r>
            <a:r>
              <a:rPr lang="zh-CN" altLang="en-US" sz="1400"/>
              <a:t>商品，到剩余空间</a:t>
            </a:r>
            <a:r>
              <a:rPr lang="en-US" altLang="zh-CN" sz="1400"/>
              <a:t>j-w[i]</a:t>
            </a:r>
            <a:r>
              <a:rPr lang="zh-CN" altLang="en-US" sz="1400"/>
              <a:t>的最大值</a:t>
            </a:r>
            <a:endParaRPr lang="en-US" altLang="zh-CN" sz="1400"/>
          </a:p>
          <a:p>
            <a:r>
              <a:rPr lang="zh-CN" altLang="en-US" sz="1400"/>
              <a:t>当</a:t>
            </a:r>
            <a:r>
              <a:rPr lang="en-US" altLang="zh-CN" sz="1400"/>
              <a:t>j&gt;=w[i]</a:t>
            </a:r>
            <a:r>
              <a:rPr lang="zh-CN" altLang="en-US" sz="1400"/>
              <a:t>时：</a:t>
            </a:r>
            <a:r>
              <a:rPr lang="en-US" altLang="zh-CN" sz="1400"/>
              <a:t> v[i][j]=max{v[i-1][j], v[i]+v[i-1][j-w[i]]} : </a:t>
            </a:r>
            <a:endParaRPr lang="en-US" altLang="zh-CN" sz="1400">
              <a:ea typeface="宋体"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940824624"/>
              </p:ext>
            </p:extLst>
          </p:nvPr>
        </p:nvGraphicFramePr>
        <p:xfrm>
          <a:off x="6354613" y="4392463"/>
          <a:ext cx="2088232" cy="566987"/>
        </p:xfrm>
        <a:graphic>
          <a:graphicData uri="http://schemas.openxmlformats.org/presentationml/2006/ole">
            <mc:AlternateContent xmlns:mc="http://schemas.openxmlformats.org/markup-compatibility/2006">
              <mc:Choice xmlns:v="urn:schemas-microsoft-com:vml" Requires="v">
                <p:oleObj spid="_x0000_s152617" name="包装程序外壳对象" showAsIcon="1" r:id="rId4" imgW="2618640" imgH="711360" progId="Package">
                  <p:embed/>
                </p:oleObj>
              </mc:Choice>
              <mc:Fallback>
                <p:oleObj name="包装程序外壳对象" showAsIcon="1" r:id="rId4" imgW="2618640" imgH="711360" progId="Package">
                  <p:embed/>
                  <p:pic>
                    <p:nvPicPr>
                      <p:cNvPr id="0" name=""/>
                      <p:cNvPicPr/>
                      <p:nvPr/>
                    </p:nvPicPr>
                    <p:blipFill>
                      <a:blip r:embed="rId5"/>
                      <a:stretch>
                        <a:fillRect/>
                      </a:stretch>
                    </p:blipFill>
                    <p:spPr>
                      <a:xfrm>
                        <a:off x="6354613" y="4392463"/>
                        <a:ext cx="2088232" cy="566987"/>
                      </a:xfrm>
                      <a:prstGeom prst="rect">
                        <a:avLst/>
                      </a:prstGeom>
                    </p:spPr>
                  </p:pic>
                </p:oleObj>
              </mc:Fallback>
            </mc:AlternateContent>
          </a:graphicData>
        </a:graphic>
      </p:graphicFrame>
    </p:spTree>
    <p:extLst>
      <p:ext uri="{BB962C8B-B14F-4D97-AF65-F5344CB8AC3E}">
        <p14:creationId xmlns:p14="http://schemas.microsoft.com/office/powerpoint/2010/main" val="2204563220"/>
      </p:ext>
    </p:extLst>
  </p:cSld>
  <p:clrMapOvr>
    <a:masterClrMapping/>
  </p:clrMapOvr>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动态规划算法</a:t>
            </a:r>
            <a:endParaRPr lang="en-US" altLang="zh-CN" sz="2200" b="1"/>
          </a:p>
        </p:txBody>
      </p:sp>
      <p:sp>
        <p:nvSpPr>
          <p:cNvPr id="2" name="TextBox 1"/>
          <p:cNvSpPr txBox="1"/>
          <p:nvPr/>
        </p:nvSpPr>
        <p:spPr>
          <a:xfrm>
            <a:off x="665981" y="1224111"/>
            <a:ext cx="8424936" cy="954107"/>
          </a:xfrm>
          <a:prstGeom prst="rect">
            <a:avLst/>
          </a:prstGeom>
          <a:noFill/>
        </p:spPr>
        <p:txBody>
          <a:bodyPr wrap="square" rtlCol="0">
            <a:spAutoFit/>
          </a:bodyPr>
          <a:lstStyle/>
          <a:p>
            <a:r>
              <a:rPr lang="zh-CN" altLang="en-US" sz="2000" b="1">
                <a:solidFill>
                  <a:srgbClr val="0070C0"/>
                </a:solidFill>
                <a:ea typeface="宋体" charset="-122"/>
              </a:rPr>
              <a:t>动态规划算法最佳实践</a:t>
            </a:r>
            <a:r>
              <a:rPr lang="en-US" altLang="zh-CN" sz="2000" b="1">
                <a:solidFill>
                  <a:srgbClr val="0070C0"/>
                </a:solidFill>
                <a:ea typeface="宋体" charset="-122"/>
              </a:rPr>
              <a:t>-</a:t>
            </a:r>
            <a:r>
              <a:rPr lang="zh-CN" altLang="en-US" sz="2000" b="1">
                <a:solidFill>
                  <a:srgbClr val="0070C0"/>
                </a:solidFill>
                <a:ea typeface="宋体" charset="-122"/>
              </a:rPr>
              <a:t>背包问题</a:t>
            </a:r>
            <a:endParaRPr lang="en-US" altLang="zh-CN" sz="2000" b="1">
              <a:solidFill>
                <a:srgbClr val="0070C0"/>
              </a:solidFill>
              <a:ea typeface="宋体" charset="-122"/>
            </a:endParaRPr>
          </a:p>
          <a:p>
            <a:endParaRPr lang="en-US" altLang="zh-CN">
              <a:ea typeface="宋体" charset="-122"/>
            </a:endParaRPr>
          </a:p>
          <a:p>
            <a:pPr marL="342900" indent="-342900">
              <a:buAutoNum type="arabicParenR" startAt="4"/>
            </a:pPr>
            <a:r>
              <a:rPr lang="zh-CN" altLang="en-US"/>
              <a:t>代码实现</a:t>
            </a:r>
            <a:r>
              <a:rPr lang="en-US" altLang="zh-CN">
                <a:ea typeface="宋体" charset="-122"/>
              </a:rPr>
              <a:t>: </a:t>
            </a:r>
            <a:r>
              <a:rPr lang="zh-CN" altLang="en-US">
                <a:ea typeface="宋体" charset="-122"/>
              </a:rPr>
              <a:t>看老师演示</a:t>
            </a:r>
            <a:endParaRPr lang="en-US" altLang="zh-CN"/>
          </a:p>
        </p:txBody>
      </p:sp>
      <p:sp>
        <p:nvSpPr>
          <p:cNvPr id="4" name="TextBox 3"/>
          <p:cNvSpPr txBox="1"/>
          <p:nvPr/>
        </p:nvSpPr>
        <p:spPr>
          <a:xfrm>
            <a:off x="1010129" y="3870404"/>
            <a:ext cx="663964" cy="954107"/>
          </a:xfrm>
          <a:prstGeom prst="rect">
            <a:avLst/>
          </a:prstGeom>
          <a:noFill/>
        </p:spPr>
        <p:txBody>
          <a:bodyPr wrap="none" rtlCol="0">
            <a:spAutoFit/>
          </a:bodyPr>
          <a:lstStyle/>
          <a:p>
            <a:r>
              <a:rPr lang="en-US" altLang="zh-CN" sz="100" b="1"/>
              <a:t>package com.atguigu.bag;</a:t>
            </a:r>
          </a:p>
          <a:p>
            <a:r>
              <a:rPr lang="en-US" altLang="zh-CN" sz="100" b="1"/>
              <a:t>public class KnapsackProblem {</a:t>
            </a:r>
          </a:p>
          <a:p>
            <a:r>
              <a:rPr lang="zh-CN" altLang="en-US" sz="100"/>
              <a:t> </a:t>
            </a:r>
          </a:p>
          <a:p>
            <a:r>
              <a:rPr lang="en-US" altLang="zh-CN" sz="100" b="1"/>
              <a:t>public static void main(String[] args) {</a:t>
            </a:r>
          </a:p>
          <a:p>
            <a:endParaRPr lang="zh-CN" altLang="en-US" sz="100"/>
          </a:p>
          <a:p>
            <a:endParaRPr lang="zh-CN" altLang="en-US" sz="100"/>
          </a:p>
          <a:p>
            <a:r>
              <a:rPr lang="en-US" altLang="zh-CN" sz="100" b="1"/>
              <a:t>int[] weight = {1,4,3}; //</a:t>
            </a:r>
            <a:r>
              <a:rPr lang="zh-CN" altLang="en-US" sz="100" b="1"/>
              <a:t>物品重量 </a:t>
            </a:r>
            <a:r>
              <a:rPr lang="en-US" altLang="zh-CN" sz="100" b="1"/>
              <a:t>// [6, 5] [2,3][3,4]</a:t>
            </a:r>
          </a:p>
          <a:p>
            <a:r>
              <a:rPr lang="en-US" altLang="zh-CN" sz="100" b="1"/>
              <a:t>int[] val = {1500,3000,2000}; //</a:t>
            </a:r>
            <a:r>
              <a:rPr lang="zh-CN" altLang="en-US" sz="100" b="1"/>
              <a:t>物品价值</a:t>
            </a:r>
          </a:p>
          <a:p>
            <a:r>
              <a:rPr lang="en-US" altLang="zh-CN" sz="100" b="1"/>
              <a:t>int m = 4; //</a:t>
            </a:r>
            <a:r>
              <a:rPr lang="zh-CN" altLang="en-US" sz="100" b="1"/>
              <a:t>背包容量</a:t>
            </a:r>
          </a:p>
          <a:p>
            <a:r>
              <a:rPr lang="en-US" altLang="zh-CN" sz="100" b="1"/>
              <a:t>int n = val.length; //</a:t>
            </a:r>
            <a:r>
              <a:rPr lang="zh-CN" altLang="en-US" sz="100" b="1"/>
              <a:t>物品个数</a:t>
            </a:r>
          </a:p>
          <a:p>
            <a:endParaRPr lang="zh-CN" altLang="en-US" sz="100"/>
          </a:p>
          <a:p>
            <a:r>
              <a:rPr lang="en-US" altLang="zh-CN" sz="100" b="1"/>
              <a:t>int[][] f = new int[n+1][m+1]; //f[i][j]</a:t>
            </a:r>
            <a:r>
              <a:rPr lang="zh-CN" altLang="en-US" sz="100" b="1"/>
              <a:t>表示前</a:t>
            </a:r>
            <a:r>
              <a:rPr lang="en-US" altLang="zh-CN" sz="100" b="1"/>
              <a:t>i</a:t>
            </a:r>
            <a:r>
              <a:rPr lang="zh-CN" altLang="en-US" sz="100" b="1"/>
              <a:t>个物品能装入容量为</a:t>
            </a:r>
            <a:r>
              <a:rPr lang="en-US" altLang="zh-CN" sz="100" b="1"/>
              <a:t>j</a:t>
            </a:r>
            <a:r>
              <a:rPr lang="zh-CN" altLang="en-US" sz="100" b="1"/>
              <a:t>的背包中的最大价值</a:t>
            </a:r>
          </a:p>
          <a:p>
            <a:r>
              <a:rPr lang="en-US" altLang="zh-CN" sz="100" b="1"/>
              <a:t>int[][] path = new int[n+1][m+1];</a:t>
            </a:r>
          </a:p>
          <a:p>
            <a:r>
              <a:rPr lang="en-US" altLang="zh-CN" sz="100"/>
              <a:t>//</a:t>
            </a:r>
            <a:r>
              <a:rPr lang="zh-CN" altLang="en-US" sz="100"/>
              <a:t>初始化第一列和第一行</a:t>
            </a:r>
          </a:p>
          <a:p>
            <a:r>
              <a:rPr lang="en-US" altLang="zh-CN" sz="100" b="1"/>
              <a:t>for(int i=0;i&lt;f.length;i++){</a:t>
            </a:r>
          </a:p>
          <a:p>
            <a:r>
              <a:rPr lang="en-US" altLang="zh-CN" sz="100"/>
              <a:t>f[i][0] = 0;</a:t>
            </a:r>
          </a:p>
          <a:p>
            <a:r>
              <a:rPr lang="en-US" altLang="zh-CN" sz="100"/>
              <a:t>}</a:t>
            </a:r>
          </a:p>
          <a:p>
            <a:r>
              <a:rPr lang="en-US" altLang="zh-CN" sz="100" b="1"/>
              <a:t>for(int i=0;i&lt;f[0].length;i++){</a:t>
            </a:r>
          </a:p>
          <a:p>
            <a:r>
              <a:rPr lang="en-US" altLang="zh-CN" sz="100"/>
              <a:t>f[0][i] = 0;</a:t>
            </a:r>
          </a:p>
          <a:p>
            <a:r>
              <a:rPr lang="en-US" altLang="zh-CN" sz="100"/>
              <a:t>}</a:t>
            </a:r>
          </a:p>
          <a:p>
            <a:r>
              <a:rPr lang="en-US" altLang="zh-CN" sz="100"/>
              <a:t>//</a:t>
            </a:r>
            <a:r>
              <a:rPr lang="zh-CN" altLang="en-US" sz="100"/>
              <a:t>通过公式迭代计算</a:t>
            </a:r>
          </a:p>
          <a:p>
            <a:r>
              <a:rPr lang="en-US" altLang="zh-CN" sz="100" b="1"/>
              <a:t>for(int i=1;i&lt;f.length;i++){</a:t>
            </a:r>
          </a:p>
          <a:p>
            <a:r>
              <a:rPr lang="en-US" altLang="zh-CN" sz="100" b="1"/>
              <a:t>for(int j=1;j&lt;f[0].length;j++){</a:t>
            </a:r>
          </a:p>
          <a:p>
            <a:r>
              <a:rPr lang="en-US" altLang="zh-CN" sz="100" b="1"/>
              <a:t>if(weight[i-1]&gt;j)</a:t>
            </a:r>
          </a:p>
          <a:p>
            <a:r>
              <a:rPr lang="en-US" altLang="zh-CN" sz="100"/>
              <a:t>f[i][j] = f[i-1][j];</a:t>
            </a:r>
          </a:p>
          <a:p>
            <a:r>
              <a:rPr lang="en-US" altLang="zh-CN" sz="100" b="1"/>
              <a:t>else{</a:t>
            </a:r>
          </a:p>
          <a:p>
            <a:r>
              <a:rPr lang="en-US" altLang="zh-CN" sz="100" b="1"/>
              <a:t>if(f[i-1][j]&lt;f[i-1][j-weight[i-1]]+val[i-1]){</a:t>
            </a:r>
          </a:p>
          <a:p>
            <a:r>
              <a:rPr lang="en-US" altLang="zh-CN" sz="100"/>
              <a:t>f[i][j] = f[i-1][j-weight[i-1]]+val[i-1];</a:t>
            </a:r>
          </a:p>
          <a:p>
            <a:r>
              <a:rPr lang="en-US" altLang="zh-CN" sz="100"/>
              <a:t>path[i][j] = 1;</a:t>
            </a:r>
          </a:p>
          <a:p>
            <a:r>
              <a:rPr lang="en-US" altLang="zh-CN" sz="100"/>
              <a:t>}</a:t>
            </a:r>
            <a:r>
              <a:rPr lang="en-US" altLang="zh-CN" sz="100" b="1"/>
              <a:t>else{</a:t>
            </a:r>
          </a:p>
          <a:p>
            <a:r>
              <a:rPr lang="en-US" altLang="zh-CN" sz="100"/>
              <a:t>f[i][j] = f[i-1][j];</a:t>
            </a:r>
          </a:p>
          <a:p>
            <a:r>
              <a:rPr lang="en-US" altLang="zh-CN" sz="100"/>
              <a:t>}</a:t>
            </a:r>
          </a:p>
          <a:p>
            <a:r>
              <a:rPr lang="en-US" altLang="zh-CN" sz="100"/>
              <a:t>//f[i][j] = Math.max(f[i-1][j], f[i-1][j-weight[i-1]]+</a:t>
            </a:r>
            <a:r>
              <a:rPr lang="en-US" altLang="zh-CN" sz="100" u="sng"/>
              <a:t>val[i-1]);</a:t>
            </a:r>
          </a:p>
          <a:p>
            <a:r>
              <a:rPr lang="en-US" altLang="zh-CN" sz="100"/>
              <a:t>}</a:t>
            </a:r>
          </a:p>
          <a:p>
            <a:r>
              <a:rPr lang="en-US" altLang="zh-CN" sz="100"/>
              <a:t>}</a:t>
            </a:r>
          </a:p>
          <a:p>
            <a:r>
              <a:rPr lang="en-US" altLang="zh-CN" sz="100"/>
              <a:t>}</a:t>
            </a:r>
          </a:p>
          <a:p>
            <a:r>
              <a:rPr lang="en-US" altLang="zh-CN" sz="100" b="1"/>
              <a:t>for(int i=0;i&lt;f.length;i++){</a:t>
            </a:r>
          </a:p>
          <a:p>
            <a:r>
              <a:rPr lang="en-US" altLang="zh-CN" sz="100" b="1"/>
              <a:t>for(int j=0;j&lt;f[0].length;j++){</a:t>
            </a:r>
          </a:p>
          <a:p>
            <a:r>
              <a:rPr lang="en-US" altLang="zh-CN" sz="100"/>
              <a:t>System.</a:t>
            </a:r>
            <a:r>
              <a:rPr lang="en-US" altLang="zh-CN" sz="100" b="1" i="1"/>
              <a:t>out.print(f[i][j]+" ");</a:t>
            </a:r>
          </a:p>
          <a:p>
            <a:r>
              <a:rPr lang="en-US" altLang="zh-CN" sz="100"/>
              <a:t>}</a:t>
            </a:r>
          </a:p>
          <a:p>
            <a:r>
              <a:rPr lang="en-US" altLang="zh-CN" sz="100"/>
              <a:t>System.</a:t>
            </a:r>
            <a:r>
              <a:rPr lang="en-US" altLang="zh-CN" sz="100" b="1" i="1"/>
              <a:t>out.println();</a:t>
            </a:r>
          </a:p>
          <a:p>
            <a:r>
              <a:rPr lang="en-US" altLang="zh-CN" sz="100"/>
              <a:t>}</a:t>
            </a:r>
          </a:p>
          <a:p>
            <a:endParaRPr lang="zh-CN" altLang="en-US" sz="100"/>
          </a:p>
          <a:p>
            <a:r>
              <a:rPr lang="en-US" altLang="zh-CN" sz="100" b="1"/>
              <a:t>int i=f.length-1;</a:t>
            </a:r>
          </a:p>
          <a:p>
            <a:r>
              <a:rPr lang="en-US" altLang="zh-CN" sz="100" b="1"/>
              <a:t>int j=f[0].length-1;</a:t>
            </a:r>
          </a:p>
          <a:p>
            <a:r>
              <a:rPr lang="en-US" altLang="zh-CN" sz="100" b="1"/>
              <a:t>while(i&gt;0&amp;&amp;j&gt;0){</a:t>
            </a:r>
          </a:p>
          <a:p>
            <a:r>
              <a:rPr lang="en-US" altLang="zh-CN" sz="100" b="1"/>
              <a:t>if(path[i][j] == 1){</a:t>
            </a:r>
          </a:p>
          <a:p>
            <a:r>
              <a:rPr lang="en-US" altLang="zh-CN" sz="100"/>
              <a:t>System.</a:t>
            </a:r>
            <a:r>
              <a:rPr lang="en-US" altLang="zh-CN" sz="100" b="1" i="1"/>
              <a:t>out.print("</a:t>
            </a:r>
            <a:r>
              <a:rPr lang="zh-CN" altLang="en-US" sz="100" b="1" i="1"/>
              <a:t>第</a:t>
            </a:r>
            <a:r>
              <a:rPr lang="en-US" altLang="zh-CN" sz="100" b="1" i="1"/>
              <a:t>"+i+"</a:t>
            </a:r>
            <a:r>
              <a:rPr lang="zh-CN" altLang="en-US" sz="100" b="1" i="1"/>
              <a:t>个物品装入 </a:t>
            </a:r>
            <a:r>
              <a:rPr lang="en-US" altLang="zh-CN" sz="100" b="1" i="1"/>
              <a:t>");</a:t>
            </a:r>
          </a:p>
          <a:p>
            <a:r>
              <a:rPr lang="en-US" altLang="zh-CN" sz="100"/>
              <a:t>j -= weight[i-1];</a:t>
            </a:r>
          </a:p>
          <a:p>
            <a:r>
              <a:rPr lang="en-US" altLang="zh-CN" sz="100"/>
              <a:t>}</a:t>
            </a:r>
          </a:p>
          <a:p>
            <a:r>
              <a:rPr lang="en-US" altLang="zh-CN" sz="100"/>
              <a:t>i--;</a:t>
            </a:r>
          </a:p>
          <a:p>
            <a:r>
              <a:rPr lang="en-US" altLang="zh-CN" sz="100"/>
              <a:t>}</a:t>
            </a:r>
          </a:p>
          <a:p>
            <a:endParaRPr lang="zh-CN" altLang="en-US" sz="100"/>
          </a:p>
          <a:p>
            <a:r>
              <a:rPr lang="en-US" altLang="zh-CN" sz="100"/>
              <a:t>}</a:t>
            </a:r>
          </a:p>
          <a:p>
            <a:r>
              <a:rPr lang="zh-CN" altLang="en-US" sz="100"/>
              <a:t> </a:t>
            </a:r>
          </a:p>
          <a:p>
            <a:r>
              <a:rPr lang="en-US" altLang="zh-CN" sz="100"/>
              <a:t>}</a:t>
            </a:r>
            <a:endParaRPr lang="zh-CN" altLang="en-US" sz="100"/>
          </a:p>
        </p:txBody>
      </p:sp>
      <p:graphicFrame>
        <p:nvGraphicFramePr>
          <p:cNvPr id="5" name="对象 4"/>
          <p:cNvGraphicFramePr>
            <a:graphicFrameLocks noChangeAspect="1"/>
          </p:cNvGraphicFramePr>
          <p:nvPr>
            <p:extLst>
              <p:ext uri="{D42A27DB-BD31-4B8C-83A1-F6EECF244321}">
                <p14:modId xmlns:p14="http://schemas.microsoft.com/office/powerpoint/2010/main" val="213265475"/>
              </p:ext>
            </p:extLst>
          </p:nvPr>
        </p:nvGraphicFramePr>
        <p:xfrm>
          <a:off x="1890117" y="4320455"/>
          <a:ext cx="1008112" cy="359295"/>
        </p:xfrm>
        <a:graphic>
          <a:graphicData uri="http://schemas.openxmlformats.org/presentationml/2006/ole">
            <mc:AlternateContent xmlns:mc="http://schemas.openxmlformats.org/markup-compatibility/2006">
              <mc:Choice xmlns:v="urn:schemas-microsoft-com:vml" Requires="v">
                <p:oleObj spid="_x0000_s138326" name="包装程序外壳对象" showAsIcon="1" r:id="rId4" imgW="1995840" imgH="711360" progId="Package">
                  <p:embed/>
                </p:oleObj>
              </mc:Choice>
              <mc:Fallback>
                <p:oleObj name="包装程序外壳对象" showAsIcon="1" r:id="rId4" imgW="1995840" imgH="711360" progId="Package">
                  <p:embed/>
                  <p:pic>
                    <p:nvPicPr>
                      <p:cNvPr id="0" name=""/>
                      <p:cNvPicPr/>
                      <p:nvPr/>
                    </p:nvPicPr>
                    <p:blipFill>
                      <a:blip r:embed="rId5"/>
                      <a:stretch>
                        <a:fillRect/>
                      </a:stretch>
                    </p:blipFill>
                    <p:spPr>
                      <a:xfrm>
                        <a:off x="1890117" y="4320455"/>
                        <a:ext cx="1008112" cy="359295"/>
                      </a:xfrm>
                      <a:prstGeom prst="rect">
                        <a:avLst/>
                      </a:prstGeom>
                    </p:spPr>
                  </p:pic>
                </p:oleObj>
              </mc:Fallback>
            </mc:AlternateContent>
          </a:graphicData>
        </a:graphic>
      </p:graphicFrame>
    </p:spTree>
    <p:extLst>
      <p:ext uri="{BB962C8B-B14F-4D97-AF65-F5344CB8AC3E}">
        <p14:creationId xmlns:p14="http://schemas.microsoft.com/office/powerpoint/2010/main" val="598784566"/>
      </p:ext>
    </p:extLst>
  </p:cSld>
  <p:clrMapOvr>
    <a:masterClrMapping/>
  </p:clrMapOvr>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en-US" altLang="zh-CN" sz="2200" b="1"/>
              <a:t>KMP</a:t>
            </a:r>
            <a:r>
              <a:rPr lang="zh-CN" altLang="en-US" sz="2200" b="1"/>
              <a:t>算法</a:t>
            </a:r>
            <a:endParaRPr lang="en-US" altLang="zh-CN" sz="2200" b="1"/>
          </a:p>
        </p:txBody>
      </p:sp>
      <p:sp>
        <p:nvSpPr>
          <p:cNvPr id="2" name="TextBox 1"/>
          <p:cNvSpPr txBox="1"/>
          <p:nvPr/>
        </p:nvSpPr>
        <p:spPr>
          <a:xfrm>
            <a:off x="665981" y="1224111"/>
            <a:ext cx="8424936" cy="3170099"/>
          </a:xfrm>
          <a:prstGeom prst="rect">
            <a:avLst/>
          </a:prstGeom>
          <a:noFill/>
        </p:spPr>
        <p:txBody>
          <a:bodyPr wrap="square" rtlCol="0">
            <a:spAutoFit/>
          </a:bodyPr>
          <a:lstStyle/>
          <a:p>
            <a:r>
              <a:rPr lang="zh-CN" altLang="en-US" sz="2000" b="1">
                <a:solidFill>
                  <a:srgbClr val="0070C0"/>
                </a:solidFill>
                <a:ea typeface="宋体" charset="-122"/>
              </a:rPr>
              <a:t>应用场景</a:t>
            </a:r>
            <a:r>
              <a:rPr lang="en-US" altLang="zh-CN" sz="2000" b="1">
                <a:solidFill>
                  <a:srgbClr val="0070C0"/>
                </a:solidFill>
                <a:ea typeface="宋体" charset="-122"/>
              </a:rPr>
              <a:t>-</a:t>
            </a:r>
            <a:r>
              <a:rPr lang="zh-CN" altLang="en-US" sz="2000" b="1">
                <a:solidFill>
                  <a:srgbClr val="0070C0"/>
                </a:solidFill>
                <a:ea typeface="宋体" charset="-122"/>
              </a:rPr>
              <a:t>字符串匹配问题</a:t>
            </a:r>
            <a:endParaRPr lang="en-US" altLang="zh-CN" sz="2000" b="1">
              <a:solidFill>
                <a:srgbClr val="0070C0"/>
              </a:solidFill>
              <a:ea typeface="宋体" charset="-122"/>
            </a:endParaRPr>
          </a:p>
          <a:p>
            <a:endParaRPr lang="en-US" altLang="zh-CN">
              <a:ea typeface="宋体" charset="-122"/>
            </a:endParaRPr>
          </a:p>
          <a:p>
            <a:r>
              <a:rPr lang="zh-CN" altLang="en-US"/>
              <a:t>字符串匹配问题：：</a:t>
            </a:r>
            <a:endParaRPr lang="en-US" altLang="zh-CN"/>
          </a:p>
          <a:p>
            <a:pPr marL="342900" indent="-342900">
              <a:buAutoNum type="arabicParenR"/>
            </a:pPr>
            <a:r>
              <a:rPr lang="zh-CN" altLang="en-US"/>
              <a:t>有一个字符串 </a:t>
            </a:r>
            <a:r>
              <a:rPr lang="en-US" altLang="zh-CN"/>
              <a:t>str1= ""</a:t>
            </a:r>
            <a:r>
              <a:rPr lang="zh-CN" altLang="en-US"/>
              <a:t>硅硅谷 尚硅谷你尚硅 尚硅谷你尚硅谷你尚硅你好</a:t>
            </a:r>
            <a:r>
              <a:rPr lang="en-US" altLang="zh-CN"/>
              <a:t>""</a:t>
            </a:r>
            <a:r>
              <a:rPr lang="zh-CN" altLang="en-US"/>
              <a:t>，和一个子串 </a:t>
            </a:r>
            <a:r>
              <a:rPr lang="en-US" altLang="zh-CN"/>
              <a:t>str2="</a:t>
            </a:r>
            <a:r>
              <a:rPr lang="zh-CN" altLang="en-US"/>
              <a:t>尚硅谷你尚硅你</a:t>
            </a:r>
            <a:r>
              <a:rPr lang="en-US" altLang="zh-CN"/>
              <a:t>"</a:t>
            </a:r>
          </a:p>
          <a:p>
            <a:pPr marL="342900" indent="-342900">
              <a:buAutoNum type="arabicParenR"/>
            </a:pPr>
            <a:r>
              <a:rPr lang="zh-CN" altLang="en-US" b="1"/>
              <a:t>现在要判断 </a:t>
            </a:r>
            <a:r>
              <a:rPr lang="en-US" altLang="zh-CN" b="1"/>
              <a:t>str1 </a:t>
            </a:r>
            <a:r>
              <a:rPr lang="zh-CN" altLang="en-US" b="1"/>
              <a:t>是否含有 </a:t>
            </a:r>
            <a:r>
              <a:rPr lang="en-US" altLang="zh-CN" b="1"/>
              <a:t>str2</a:t>
            </a:r>
            <a:r>
              <a:rPr lang="en-US" altLang="zh-CN"/>
              <a:t>, </a:t>
            </a:r>
            <a:r>
              <a:rPr lang="zh-CN" altLang="en-US"/>
              <a:t>如果存在，就返回第一次出现的位置</a:t>
            </a:r>
            <a:r>
              <a:rPr lang="en-US" altLang="zh-CN"/>
              <a:t>, </a:t>
            </a:r>
            <a:r>
              <a:rPr lang="zh-CN" altLang="en-US"/>
              <a:t>如果没有，则返回</a:t>
            </a:r>
            <a:r>
              <a:rPr lang="en-US" altLang="zh-CN"/>
              <a:t>-1</a:t>
            </a:r>
          </a:p>
          <a:p>
            <a:endParaRPr lang="en-US" altLang="zh-CN">
              <a:ea typeface="宋体" charset="-122"/>
            </a:endParaRPr>
          </a:p>
          <a:p>
            <a:endParaRPr lang="en-US" altLang="zh-CN">
              <a:ea typeface="宋体" charset="-122"/>
            </a:endParaRPr>
          </a:p>
          <a:p>
            <a:endParaRPr lang="en-US" altLang="zh-CN"/>
          </a:p>
          <a:p>
            <a:endParaRPr lang="en-US" altLang="zh-CN">
              <a:ea typeface="宋体" charset="-122"/>
            </a:endParaRPr>
          </a:p>
        </p:txBody>
      </p:sp>
    </p:spTree>
    <p:extLst>
      <p:ext uri="{BB962C8B-B14F-4D97-AF65-F5344CB8AC3E}">
        <p14:creationId xmlns:p14="http://schemas.microsoft.com/office/powerpoint/2010/main" val="322242273"/>
      </p:ext>
    </p:extLst>
  </p:cSld>
  <p:clrMapOvr>
    <a:masterClrMapping/>
  </p:clrMapOvr>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en-US" altLang="zh-CN" sz="2200" b="1"/>
              <a:t>KMP</a:t>
            </a:r>
            <a:r>
              <a:rPr lang="zh-CN" altLang="en-US" sz="2200" b="1"/>
              <a:t>算法</a:t>
            </a:r>
            <a:endParaRPr lang="en-US" altLang="zh-CN" sz="2200" b="1"/>
          </a:p>
        </p:txBody>
      </p:sp>
      <p:sp>
        <p:nvSpPr>
          <p:cNvPr id="2" name="TextBox 1"/>
          <p:cNvSpPr txBox="1"/>
          <p:nvPr/>
        </p:nvSpPr>
        <p:spPr>
          <a:xfrm>
            <a:off x="665981" y="1224111"/>
            <a:ext cx="8424936" cy="4001095"/>
          </a:xfrm>
          <a:prstGeom prst="rect">
            <a:avLst/>
          </a:prstGeom>
          <a:noFill/>
        </p:spPr>
        <p:txBody>
          <a:bodyPr wrap="square" rtlCol="0">
            <a:spAutoFit/>
          </a:bodyPr>
          <a:lstStyle/>
          <a:p>
            <a:r>
              <a:rPr lang="zh-CN" altLang="en-US" sz="2000" b="1">
                <a:solidFill>
                  <a:srgbClr val="0070C0"/>
                </a:solidFill>
                <a:ea typeface="宋体" charset="-122"/>
              </a:rPr>
              <a:t>暴力匹配算法</a:t>
            </a:r>
            <a:endParaRPr lang="en-US" altLang="zh-CN" sz="2000" b="1">
              <a:solidFill>
                <a:srgbClr val="0070C0"/>
              </a:solidFill>
              <a:ea typeface="宋体" charset="-122"/>
            </a:endParaRPr>
          </a:p>
          <a:p>
            <a:endParaRPr lang="en-US" altLang="zh-CN">
              <a:ea typeface="宋体" charset="-122"/>
            </a:endParaRPr>
          </a:p>
          <a:p>
            <a:r>
              <a:rPr lang="zh-CN" altLang="en-US"/>
              <a:t>如果用暴力匹配的思路，并假设现在</a:t>
            </a:r>
            <a:r>
              <a:rPr lang="en-US" altLang="zh-CN"/>
              <a:t>str1</a:t>
            </a:r>
            <a:r>
              <a:rPr lang="zh-CN" altLang="en-US"/>
              <a:t>匹配到 </a:t>
            </a:r>
            <a:r>
              <a:rPr lang="en-US" altLang="zh-CN"/>
              <a:t>i </a:t>
            </a:r>
            <a:r>
              <a:rPr lang="zh-CN" altLang="en-US"/>
              <a:t>位置，子串</a:t>
            </a:r>
            <a:r>
              <a:rPr lang="en-US" altLang="zh-CN"/>
              <a:t>str2</a:t>
            </a:r>
            <a:r>
              <a:rPr lang="zh-CN" altLang="en-US"/>
              <a:t>匹配到 </a:t>
            </a:r>
            <a:r>
              <a:rPr lang="en-US" altLang="zh-CN"/>
              <a:t>j </a:t>
            </a:r>
            <a:r>
              <a:rPr lang="zh-CN" altLang="en-US"/>
              <a:t>位置，则有</a:t>
            </a:r>
            <a:r>
              <a:rPr lang="en-US" altLang="zh-CN"/>
              <a:t>:</a:t>
            </a:r>
            <a:endParaRPr lang="en-US" altLang="zh-CN">
              <a:ea typeface="宋体" charset="-122"/>
            </a:endParaRPr>
          </a:p>
          <a:p>
            <a:endParaRPr lang="en-US" altLang="zh-CN">
              <a:ea typeface="宋体" charset="-122"/>
            </a:endParaRPr>
          </a:p>
          <a:p>
            <a:pPr marL="342900" indent="-342900">
              <a:buAutoNum type="arabicParenR"/>
            </a:pPr>
            <a:r>
              <a:rPr lang="zh-CN" altLang="en-US"/>
              <a:t>如果当前字符匹配成功（即</a:t>
            </a:r>
            <a:r>
              <a:rPr lang="en-US" altLang="zh-CN"/>
              <a:t>str1[i] == str2[j]</a:t>
            </a:r>
            <a:r>
              <a:rPr lang="zh-CN" altLang="en-US"/>
              <a:t>），则</a:t>
            </a:r>
            <a:r>
              <a:rPr lang="en-US" altLang="zh-CN"/>
              <a:t>i++</a:t>
            </a:r>
            <a:r>
              <a:rPr lang="zh-CN" altLang="en-US"/>
              <a:t>，</a:t>
            </a:r>
            <a:r>
              <a:rPr lang="en-US" altLang="zh-CN"/>
              <a:t>j++</a:t>
            </a:r>
            <a:r>
              <a:rPr lang="zh-CN" altLang="en-US"/>
              <a:t>，继续匹配下一个字符</a:t>
            </a:r>
            <a:endParaRPr lang="en-US" altLang="zh-CN"/>
          </a:p>
          <a:p>
            <a:pPr marL="342900" indent="-342900">
              <a:buAutoNum type="arabicParenR"/>
            </a:pPr>
            <a:r>
              <a:rPr lang="zh-CN" altLang="en-US"/>
              <a:t>如果失配（即</a:t>
            </a:r>
            <a:r>
              <a:rPr lang="en-US" altLang="zh-CN"/>
              <a:t>str1[i]! = str2[j]</a:t>
            </a:r>
            <a:r>
              <a:rPr lang="zh-CN" altLang="en-US"/>
              <a:t>），令</a:t>
            </a:r>
            <a:r>
              <a:rPr lang="en-US" altLang="zh-CN"/>
              <a:t>i = i - (j - 1)</a:t>
            </a:r>
            <a:r>
              <a:rPr lang="zh-CN" altLang="en-US"/>
              <a:t>，</a:t>
            </a:r>
            <a:r>
              <a:rPr lang="en-US" altLang="zh-CN"/>
              <a:t>j = 0</a:t>
            </a:r>
            <a:r>
              <a:rPr lang="zh-CN" altLang="en-US"/>
              <a:t>。相当于每次匹配失败时，</a:t>
            </a:r>
            <a:r>
              <a:rPr lang="en-US" altLang="zh-CN"/>
              <a:t>i </a:t>
            </a:r>
            <a:r>
              <a:rPr lang="zh-CN" altLang="en-US"/>
              <a:t>回溯，</a:t>
            </a:r>
            <a:r>
              <a:rPr lang="en-US" altLang="zh-CN"/>
              <a:t>j </a:t>
            </a:r>
            <a:r>
              <a:rPr lang="zh-CN" altLang="en-US"/>
              <a:t>被置为</a:t>
            </a:r>
            <a:r>
              <a:rPr lang="en-US" altLang="zh-CN"/>
              <a:t>0</a:t>
            </a:r>
            <a:r>
              <a:rPr lang="zh-CN" altLang="en-US"/>
              <a:t>。</a:t>
            </a:r>
            <a:endParaRPr lang="en-US" altLang="zh-CN"/>
          </a:p>
          <a:p>
            <a:pPr marL="342900" indent="-342900">
              <a:buAutoNum type="arabicParenR"/>
            </a:pPr>
            <a:r>
              <a:rPr lang="zh-CN" altLang="en-US"/>
              <a:t>用暴力方法解决的话就会有大量的回溯，每次只移动一位，若是不匹配，移动到下一位接着判断，浪费了大量的时间。</a:t>
            </a:r>
            <a:r>
              <a:rPr lang="en-US" altLang="zh-CN"/>
              <a:t>(</a:t>
            </a:r>
            <a:r>
              <a:rPr lang="zh-CN" altLang="en-US"/>
              <a:t>不可行</a:t>
            </a:r>
            <a:r>
              <a:rPr lang="en-US" altLang="zh-CN"/>
              <a:t>!)</a:t>
            </a:r>
          </a:p>
          <a:p>
            <a:pPr marL="342900" indent="-342900">
              <a:buAutoNum type="arabicParenR"/>
            </a:pPr>
            <a:r>
              <a:rPr lang="zh-CN" altLang="en-US"/>
              <a:t>暴力匹配算法实现</a:t>
            </a:r>
            <a:r>
              <a:rPr lang="en-US" altLang="zh-CN"/>
              <a:t>.</a:t>
            </a:r>
            <a:endParaRPr lang="zh-CN" altLang="en-US"/>
          </a:p>
          <a:p>
            <a:endParaRPr lang="en-US" altLang="zh-CN"/>
          </a:p>
          <a:p>
            <a:endParaRPr lang="en-US" altLang="zh-CN">
              <a:ea typeface="宋体" charset="-122"/>
            </a:endParaRPr>
          </a:p>
        </p:txBody>
      </p:sp>
    </p:spTree>
    <p:extLst>
      <p:ext uri="{BB962C8B-B14F-4D97-AF65-F5344CB8AC3E}">
        <p14:creationId xmlns:p14="http://schemas.microsoft.com/office/powerpoint/2010/main" val="387662839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队列</a:t>
            </a:r>
            <a:endParaRPr lang="en-US" altLang="zh-CN" sz="2200" b="1"/>
          </a:p>
        </p:txBody>
      </p:sp>
      <p:sp>
        <p:nvSpPr>
          <p:cNvPr id="2" name="TextBox 1"/>
          <p:cNvSpPr txBox="1"/>
          <p:nvPr/>
        </p:nvSpPr>
        <p:spPr>
          <a:xfrm>
            <a:off x="665981" y="1368127"/>
            <a:ext cx="8136904" cy="3200876"/>
          </a:xfrm>
          <a:prstGeom prst="rect">
            <a:avLst/>
          </a:prstGeom>
          <a:noFill/>
        </p:spPr>
        <p:txBody>
          <a:bodyPr wrap="square" rtlCol="0">
            <a:spAutoFit/>
          </a:bodyPr>
          <a:lstStyle/>
          <a:p>
            <a:r>
              <a:rPr lang="zh-CN" altLang="en-US" sz="2000" b="1">
                <a:solidFill>
                  <a:srgbClr val="0070C0"/>
                </a:solidFill>
              </a:rPr>
              <a:t>队列的一个使用场景</a:t>
            </a:r>
            <a:endParaRPr lang="en-US" altLang="zh-CN" sz="2000" b="1">
              <a:solidFill>
                <a:srgbClr val="0070C0"/>
              </a:solidFill>
            </a:endParaRPr>
          </a:p>
          <a:p>
            <a:endParaRPr lang="en-US" altLang="zh-CN" sz="2000"/>
          </a:p>
          <a:p>
            <a:r>
              <a:rPr lang="zh-CN" altLang="en-US"/>
              <a:t>银行排队的案例</a:t>
            </a:r>
            <a:r>
              <a:rPr lang="en-US" altLang="zh-CN"/>
              <a:t>:</a:t>
            </a:r>
          </a:p>
          <a:p>
            <a:endParaRPr lang="en-US" altLang="zh-CN"/>
          </a:p>
          <a:p>
            <a:endParaRPr lang="en-US" altLang="zh-CN"/>
          </a:p>
          <a:p>
            <a:endParaRPr lang="en-US" altLang="zh-CN"/>
          </a:p>
          <a:p>
            <a:endParaRPr lang="en-US" altLang="zh-CN"/>
          </a:p>
          <a:p>
            <a:endParaRPr lang="en-US" altLang="zh-CN"/>
          </a:p>
          <a:p>
            <a:endParaRPr lang="en-US" altLang="zh-CN"/>
          </a:p>
          <a:p>
            <a:endParaRPr lang="en-US" altLang="zh-CN"/>
          </a:p>
          <a:p>
            <a:endParaRPr lang="zh-CN" altLang="en-US"/>
          </a:p>
        </p:txBody>
      </p:sp>
      <p:pic>
        <p:nvPicPr>
          <p:cNvPr id="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7419" y="2448247"/>
            <a:ext cx="3514407" cy="22735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3" name="对象 2"/>
          <p:cNvGraphicFramePr>
            <a:graphicFrameLocks noChangeAspect="1"/>
          </p:cNvGraphicFramePr>
          <p:nvPr>
            <p:extLst>
              <p:ext uri="{D42A27DB-BD31-4B8C-83A1-F6EECF244321}">
                <p14:modId xmlns:p14="http://schemas.microsoft.com/office/powerpoint/2010/main" val="1791893639"/>
              </p:ext>
            </p:extLst>
          </p:nvPr>
        </p:nvGraphicFramePr>
        <p:xfrm>
          <a:off x="4338389" y="4320455"/>
          <a:ext cx="465788" cy="401294"/>
        </p:xfrm>
        <a:graphic>
          <a:graphicData uri="http://schemas.openxmlformats.org/presentationml/2006/ole">
            <mc:AlternateContent xmlns:mc="http://schemas.openxmlformats.org/markup-compatibility/2006">
              <mc:Choice xmlns:v="urn:schemas-microsoft-com:vml" Requires="v">
                <p:oleObj spid="_x0000_s39102" name="包装程序外壳对象" showAsIcon="1" r:id="rId5" imgW="826200" imgH="711360" progId="Package">
                  <p:embed/>
                </p:oleObj>
              </mc:Choice>
              <mc:Fallback>
                <p:oleObj name="包装程序外壳对象" showAsIcon="1" r:id="rId5" imgW="826200" imgH="711360" progId="Package">
                  <p:embed/>
                  <p:pic>
                    <p:nvPicPr>
                      <p:cNvPr id="0" name=""/>
                      <p:cNvPicPr/>
                      <p:nvPr/>
                    </p:nvPicPr>
                    <p:blipFill>
                      <a:blip r:embed="rId6"/>
                      <a:stretch>
                        <a:fillRect/>
                      </a:stretch>
                    </p:blipFill>
                    <p:spPr>
                      <a:xfrm>
                        <a:off x="4338389" y="4320455"/>
                        <a:ext cx="465788" cy="401294"/>
                      </a:xfrm>
                      <a:prstGeom prst="rect">
                        <a:avLst/>
                      </a:prstGeom>
                    </p:spPr>
                  </p:pic>
                </p:oleObj>
              </mc:Fallback>
            </mc:AlternateContent>
          </a:graphicData>
        </a:graphic>
      </p:graphicFrame>
    </p:spTree>
    <p:extLst>
      <p:ext uri="{BB962C8B-B14F-4D97-AF65-F5344CB8AC3E}">
        <p14:creationId xmlns:p14="http://schemas.microsoft.com/office/powerpoint/2010/main" val="3589789578"/>
      </p:ext>
    </p:extLst>
  </p:cSld>
  <p:clrMapOvr>
    <a:masterClrMapping/>
  </p:clrMapOvr>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en-US" altLang="zh-CN" sz="2200" b="1"/>
              <a:t>KMP</a:t>
            </a:r>
            <a:r>
              <a:rPr lang="zh-CN" altLang="en-US" sz="2200" b="1"/>
              <a:t>算法</a:t>
            </a:r>
            <a:endParaRPr lang="en-US" altLang="zh-CN" sz="2200" b="1"/>
          </a:p>
        </p:txBody>
      </p:sp>
      <p:sp>
        <p:nvSpPr>
          <p:cNvPr id="2" name="TextBox 1"/>
          <p:cNvSpPr txBox="1"/>
          <p:nvPr/>
        </p:nvSpPr>
        <p:spPr>
          <a:xfrm>
            <a:off x="665981" y="1224111"/>
            <a:ext cx="8424936" cy="3724096"/>
          </a:xfrm>
          <a:prstGeom prst="rect">
            <a:avLst/>
          </a:prstGeom>
          <a:noFill/>
        </p:spPr>
        <p:txBody>
          <a:bodyPr wrap="square" rtlCol="0">
            <a:spAutoFit/>
          </a:bodyPr>
          <a:lstStyle/>
          <a:p>
            <a:r>
              <a:rPr lang="en-US" altLang="zh-CN" sz="2000" b="1">
                <a:solidFill>
                  <a:srgbClr val="0070C0"/>
                </a:solidFill>
                <a:ea typeface="宋体" charset="-122"/>
              </a:rPr>
              <a:t>KMP</a:t>
            </a:r>
            <a:r>
              <a:rPr lang="zh-CN" altLang="en-US" sz="2000" b="1">
                <a:solidFill>
                  <a:srgbClr val="0070C0"/>
                </a:solidFill>
                <a:ea typeface="宋体" charset="-122"/>
              </a:rPr>
              <a:t>算法介绍</a:t>
            </a:r>
            <a:endParaRPr lang="en-US" altLang="zh-CN" sz="2000" b="1">
              <a:solidFill>
                <a:srgbClr val="0070C0"/>
              </a:solidFill>
              <a:ea typeface="宋体" charset="-122"/>
            </a:endParaRPr>
          </a:p>
          <a:p>
            <a:endParaRPr lang="en-US" altLang="zh-CN">
              <a:ea typeface="宋体" charset="-122"/>
            </a:endParaRPr>
          </a:p>
          <a:p>
            <a:pPr marL="342900" indent="-342900">
              <a:buAutoNum type="arabicParenR"/>
            </a:pPr>
            <a:r>
              <a:rPr lang="en-US" altLang="zh-CN"/>
              <a:t>KMP</a:t>
            </a:r>
            <a:r>
              <a:rPr lang="zh-CN" altLang="en-US"/>
              <a:t>是一个解决模式串在文本串是否出现过，如果出现过，最早出现的位置的经典算法</a:t>
            </a:r>
            <a:endParaRPr lang="en-US" altLang="zh-CN"/>
          </a:p>
          <a:p>
            <a:pPr marL="342900" indent="-342900">
              <a:buAutoNum type="arabicParenR"/>
            </a:pPr>
            <a:r>
              <a:rPr lang="en-US" altLang="zh-CN"/>
              <a:t>Knuth-Morris-Pratt </a:t>
            </a:r>
            <a:r>
              <a:rPr lang="zh-CN" altLang="en-US" b="1"/>
              <a:t>字符串查找算法</a:t>
            </a:r>
            <a:r>
              <a:rPr lang="zh-CN" altLang="en-US"/>
              <a:t>，简称为 “</a:t>
            </a:r>
            <a:r>
              <a:rPr lang="en-US" altLang="zh-CN"/>
              <a:t>KMP</a:t>
            </a:r>
            <a:r>
              <a:rPr lang="zh-CN" altLang="en-US"/>
              <a:t>算法”，常用于在一个文本串</a:t>
            </a:r>
            <a:r>
              <a:rPr lang="en-US" altLang="zh-CN"/>
              <a:t>S</a:t>
            </a:r>
            <a:r>
              <a:rPr lang="zh-CN" altLang="en-US"/>
              <a:t>内查找一个模式串</a:t>
            </a:r>
            <a:r>
              <a:rPr lang="en-US" altLang="zh-CN"/>
              <a:t>P </a:t>
            </a:r>
            <a:r>
              <a:rPr lang="zh-CN" altLang="en-US"/>
              <a:t>的出现位置，这个算法由</a:t>
            </a:r>
            <a:r>
              <a:rPr lang="en-US" altLang="zh-CN"/>
              <a:t>Donald Knuth</a:t>
            </a:r>
            <a:r>
              <a:rPr lang="zh-CN" altLang="en-US"/>
              <a:t>、</a:t>
            </a:r>
            <a:r>
              <a:rPr lang="en-US" altLang="zh-CN"/>
              <a:t>Vaughan Pratt</a:t>
            </a:r>
            <a:r>
              <a:rPr lang="zh-CN" altLang="en-US"/>
              <a:t>、</a:t>
            </a:r>
            <a:r>
              <a:rPr lang="en-US" altLang="zh-CN"/>
              <a:t>James H. Morris</a:t>
            </a:r>
            <a:r>
              <a:rPr lang="zh-CN" altLang="en-US"/>
              <a:t>三人于</a:t>
            </a:r>
            <a:r>
              <a:rPr lang="en-US" altLang="zh-CN"/>
              <a:t>1977</a:t>
            </a:r>
            <a:r>
              <a:rPr lang="zh-CN" altLang="en-US"/>
              <a:t>年联合发表，故取这</a:t>
            </a:r>
            <a:r>
              <a:rPr lang="en-US" altLang="zh-CN"/>
              <a:t>3</a:t>
            </a:r>
            <a:r>
              <a:rPr lang="zh-CN" altLang="en-US"/>
              <a:t>人的姓氏命名此算法</a:t>
            </a:r>
            <a:r>
              <a:rPr lang="en-US" altLang="zh-CN"/>
              <a:t>.</a:t>
            </a:r>
          </a:p>
          <a:p>
            <a:pPr marL="342900" indent="-342900">
              <a:buAutoNum type="arabicParenR"/>
            </a:pPr>
            <a:r>
              <a:rPr lang="en-US" altLang="zh-CN"/>
              <a:t>KMP</a:t>
            </a:r>
            <a:r>
              <a:rPr lang="zh-CN" altLang="en-US"/>
              <a:t>方法算法就利用之前判断过信息，通过一个</a:t>
            </a:r>
            <a:r>
              <a:rPr lang="en-US" altLang="zh-CN"/>
              <a:t>next</a:t>
            </a:r>
            <a:r>
              <a:rPr lang="zh-CN" altLang="en-US"/>
              <a:t>数组，保存模式串中前后最长公共子序列的长度，每次回溯时，通过</a:t>
            </a:r>
            <a:r>
              <a:rPr lang="en-US" altLang="zh-CN"/>
              <a:t>next</a:t>
            </a:r>
            <a:r>
              <a:rPr lang="zh-CN" altLang="en-US"/>
              <a:t>数组找到，前面匹配过的位置，省去了大量的计算时间</a:t>
            </a:r>
            <a:endParaRPr lang="en-US" altLang="zh-CN"/>
          </a:p>
          <a:p>
            <a:pPr marL="342900" indent="-342900">
              <a:buAutoNum type="arabicParenR"/>
            </a:pPr>
            <a:r>
              <a:rPr lang="zh-CN" altLang="en-US"/>
              <a:t>参考资料：</a:t>
            </a:r>
            <a:r>
              <a:rPr lang="en-US" altLang="zh-CN">
                <a:hlinkClick r:id="rId3"/>
              </a:rPr>
              <a:t>https://www.cnblogs.com/ZuoAndFutureGirl/p/9028287.html</a:t>
            </a:r>
            <a:r>
              <a:rPr lang="en-US" altLang="zh-CN"/>
              <a:t> </a:t>
            </a:r>
            <a:endParaRPr lang="zh-CN" altLang="en-US"/>
          </a:p>
          <a:p>
            <a:endParaRPr lang="en-US" altLang="zh-CN"/>
          </a:p>
          <a:p>
            <a:endParaRPr lang="en-US" altLang="zh-CN">
              <a:ea typeface="宋体" charset="-122"/>
            </a:endParaRPr>
          </a:p>
        </p:txBody>
      </p:sp>
    </p:spTree>
    <p:extLst>
      <p:ext uri="{BB962C8B-B14F-4D97-AF65-F5344CB8AC3E}">
        <p14:creationId xmlns:p14="http://schemas.microsoft.com/office/powerpoint/2010/main" val="3021186741"/>
      </p:ext>
    </p:extLst>
  </p:cSld>
  <p:clrMapOvr>
    <a:masterClrMapping/>
  </p:clrMapOvr>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en-US" altLang="zh-CN" sz="2200" b="1"/>
              <a:t>KMP</a:t>
            </a:r>
            <a:r>
              <a:rPr lang="zh-CN" altLang="en-US" sz="2200" b="1"/>
              <a:t>算法</a:t>
            </a:r>
            <a:endParaRPr lang="en-US" altLang="zh-CN" sz="2200" b="1"/>
          </a:p>
        </p:txBody>
      </p:sp>
      <p:sp>
        <p:nvSpPr>
          <p:cNvPr id="2" name="TextBox 1"/>
          <p:cNvSpPr txBox="1"/>
          <p:nvPr/>
        </p:nvSpPr>
        <p:spPr>
          <a:xfrm>
            <a:off x="665981" y="1224111"/>
            <a:ext cx="8424936" cy="3724096"/>
          </a:xfrm>
          <a:prstGeom prst="rect">
            <a:avLst/>
          </a:prstGeom>
          <a:noFill/>
        </p:spPr>
        <p:txBody>
          <a:bodyPr wrap="square" rtlCol="0">
            <a:spAutoFit/>
          </a:bodyPr>
          <a:lstStyle/>
          <a:p>
            <a:r>
              <a:rPr lang="en-US" altLang="zh-CN" sz="2000" b="1">
                <a:solidFill>
                  <a:srgbClr val="0070C0"/>
                </a:solidFill>
                <a:ea typeface="宋体" charset="-122"/>
              </a:rPr>
              <a:t>KMP</a:t>
            </a:r>
            <a:r>
              <a:rPr lang="zh-CN" altLang="en-US" sz="2000" b="1">
                <a:solidFill>
                  <a:srgbClr val="0070C0"/>
                </a:solidFill>
                <a:ea typeface="宋体" charset="-122"/>
              </a:rPr>
              <a:t>算法最佳应用</a:t>
            </a:r>
            <a:r>
              <a:rPr lang="en-US" altLang="zh-CN" sz="2000" b="1">
                <a:solidFill>
                  <a:srgbClr val="0070C0"/>
                </a:solidFill>
                <a:ea typeface="宋体" charset="-122"/>
              </a:rPr>
              <a:t>-</a:t>
            </a:r>
            <a:r>
              <a:rPr lang="zh-CN" altLang="en-US" sz="2000" b="1">
                <a:solidFill>
                  <a:srgbClr val="0070C0"/>
                </a:solidFill>
                <a:ea typeface="宋体" charset="-122"/>
              </a:rPr>
              <a:t>字符串匹配问题</a:t>
            </a:r>
            <a:endParaRPr lang="en-US" altLang="zh-CN" sz="2000" b="1">
              <a:solidFill>
                <a:srgbClr val="0070C0"/>
              </a:solidFill>
              <a:ea typeface="宋体" charset="-122"/>
            </a:endParaRPr>
          </a:p>
          <a:p>
            <a:endParaRPr lang="en-US" altLang="zh-CN">
              <a:ea typeface="宋体" charset="-122"/>
            </a:endParaRPr>
          </a:p>
          <a:p>
            <a:pPr marL="285750" indent="-285750">
              <a:buFont typeface="Wingdings" pitchFamily="2" charset="2"/>
              <a:buChar char="Ø"/>
            </a:pPr>
            <a:r>
              <a:rPr lang="zh-CN" altLang="en-US"/>
              <a:t>字符串匹配问题：：</a:t>
            </a:r>
            <a:endParaRPr lang="en-US" altLang="zh-CN"/>
          </a:p>
          <a:p>
            <a:pPr marL="342900" indent="-342900">
              <a:buAutoNum type="arabicParenR"/>
            </a:pPr>
            <a:r>
              <a:rPr lang="zh-CN" altLang="en-US"/>
              <a:t>有一个字符串 </a:t>
            </a:r>
            <a:r>
              <a:rPr lang="en-US" altLang="zh-CN"/>
              <a:t>str1= "BBC ABCDAB ABCDABCDABDE"</a:t>
            </a:r>
            <a:r>
              <a:rPr lang="zh-CN" altLang="en-US"/>
              <a:t>，和一个子串 </a:t>
            </a:r>
            <a:r>
              <a:rPr lang="en-US" altLang="zh-CN"/>
              <a:t>str2="ABCDABD"</a:t>
            </a:r>
          </a:p>
          <a:p>
            <a:pPr marL="342900" indent="-342900">
              <a:buAutoNum type="arabicParenR"/>
            </a:pPr>
            <a:r>
              <a:rPr lang="zh-CN" altLang="en-US" b="1"/>
              <a:t>现在要判断 </a:t>
            </a:r>
            <a:r>
              <a:rPr lang="en-US" altLang="zh-CN" b="1"/>
              <a:t>str1 </a:t>
            </a:r>
            <a:r>
              <a:rPr lang="zh-CN" altLang="en-US" b="1"/>
              <a:t>是否含有 </a:t>
            </a:r>
            <a:r>
              <a:rPr lang="en-US" altLang="zh-CN" b="1"/>
              <a:t>str2</a:t>
            </a:r>
            <a:r>
              <a:rPr lang="en-US" altLang="zh-CN"/>
              <a:t>, </a:t>
            </a:r>
            <a:r>
              <a:rPr lang="zh-CN" altLang="en-US"/>
              <a:t>如果存在，就返回第一次出现的位置</a:t>
            </a:r>
            <a:r>
              <a:rPr lang="en-US" altLang="zh-CN"/>
              <a:t>, </a:t>
            </a:r>
            <a:r>
              <a:rPr lang="zh-CN" altLang="en-US"/>
              <a:t>如果没有，则返回</a:t>
            </a:r>
            <a:r>
              <a:rPr lang="en-US" altLang="zh-CN"/>
              <a:t>-1</a:t>
            </a:r>
          </a:p>
          <a:p>
            <a:pPr marL="342900" indent="-342900">
              <a:buAutoNum type="arabicParenR"/>
            </a:pPr>
            <a:r>
              <a:rPr lang="zh-CN" altLang="en-US">
                <a:ea typeface="宋体" charset="-122"/>
              </a:rPr>
              <a:t>要求：使用</a:t>
            </a:r>
            <a:r>
              <a:rPr lang="en-US" altLang="zh-CN">
                <a:ea typeface="宋体" charset="-122"/>
              </a:rPr>
              <a:t>KMP</a:t>
            </a:r>
            <a:r>
              <a:rPr lang="zh-CN" altLang="en-US">
                <a:ea typeface="宋体" charset="-122"/>
              </a:rPr>
              <a:t>算法完成判断，不能使用简单的暴力匹配算法</a:t>
            </a:r>
            <a:r>
              <a:rPr lang="en-US" altLang="zh-CN">
                <a:ea typeface="宋体" charset="-122"/>
              </a:rPr>
              <a:t>.</a:t>
            </a:r>
          </a:p>
          <a:p>
            <a:pPr marL="342900" indent="-342900">
              <a:buAutoNum type="arabicParenR"/>
            </a:pPr>
            <a:endParaRPr lang="en-US" altLang="zh-CN">
              <a:ea typeface="宋体" charset="-122"/>
            </a:endParaRPr>
          </a:p>
          <a:p>
            <a:pPr marL="285750" indent="-285750">
              <a:buFont typeface="Wingdings" pitchFamily="2" charset="2"/>
              <a:buChar char="Ø"/>
            </a:pPr>
            <a:r>
              <a:rPr lang="zh-CN" altLang="en-US">
                <a:ea typeface="宋体" charset="-122"/>
              </a:rPr>
              <a:t>思路分析图解</a:t>
            </a:r>
            <a:endParaRPr lang="en-US" altLang="zh-CN">
              <a:ea typeface="宋体" charset="-122"/>
            </a:endParaRPr>
          </a:p>
          <a:p>
            <a:pPr marL="285750" indent="-285750">
              <a:buFont typeface="Wingdings" pitchFamily="2" charset="2"/>
              <a:buChar char="Ø"/>
            </a:pPr>
            <a:r>
              <a:rPr lang="zh-CN" altLang="en-US">
                <a:ea typeface="宋体" charset="-122"/>
              </a:rPr>
              <a:t>看老师代码实现</a:t>
            </a:r>
            <a:endParaRPr lang="en-US" altLang="zh-CN">
              <a:ea typeface="宋体" charset="-122"/>
            </a:endParaRPr>
          </a:p>
          <a:p>
            <a:endParaRPr lang="en-US" altLang="zh-CN"/>
          </a:p>
          <a:p>
            <a:endParaRPr lang="en-US" altLang="zh-CN">
              <a:ea typeface="宋体"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259481407"/>
              </p:ext>
            </p:extLst>
          </p:nvPr>
        </p:nvGraphicFramePr>
        <p:xfrm>
          <a:off x="7218709" y="4703678"/>
          <a:ext cx="1145138" cy="489058"/>
        </p:xfrm>
        <a:graphic>
          <a:graphicData uri="http://schemas.openxmlformats.org/presentationml/2006/ole">
            <mc:AlternateContent xmlns:mc="http://schemas.openxmlformats.org/markup-compatibility/2006">
              <mc:Choice xmlns:v="urn:schemas-microsoft-com:vml" Requires="v">
                <p:oleObj spid="_x0000_s139440" name="包装程序外壳对象" showAsIcon="1" r:id="rId4" imgW="1665360" imgH="711360" progId="Package">
                  <p:embed/>
                </p:oleObj>
              </mc:Choice>
              <mc:Fallback>
                <p:oleObj name="包装程序外壳对象" showAsIcon="1" r:id="rId4" imgW="1665360" imgH="711360" progId="Package">
                  <p:embed/>
                  <p:pic>
                    <p:nvPicPr>
                      <p:cNvPr id="0" name=""/>
                      <p:cNvPicPr/>
                      <p:nvPr/>
                    </p:nvPicPr>
                    <p:blipFill>
                      <a:blip r:embed="rId5"/>
                      <a:stretch>
                        <a:fillRect/>
                      </a:stretch>
                    </p:blipFill>
                    <p:spPr>
                      <a:xfrm>
                        <a:off x="7218709" y="4703678"/>
                        <a:ext cx="1145138" cy="489058"/>
                      </a:xfrm>
                      <a:prstGeom prst="rect">
                        <a:avLst/>
                      </a:prstGeom>
                    </p:spPr>
                  </p:pic>
                </p:oleObj>
              </mc:Fallback>
            </mc:AlternateContent>
          </a:graphicData>
        </a:graphic>
      </p:graphicFrame>
      <p:sp>
        <p:nvSpPr>
          <p:cNvPr id="4" name="TextBox 3"/>
          <p:cNvSpPr txBox="1"/>
          <p:nvPr/>
        </p:nvSpPr>
        <p:spPr>
          <a:xfrm>
            <a:off x="8539163" y="4417292"/>
            <a:ext cx="551754" cy="1061829"/>
          </a:xfrm>
          <a:prstGeom prst="rect">
            <a:avLst/>
          </a:prstGeom>
          <a:noFill/>
        </p:spPr>
        <p:txBody>
          <a:bodyPr wrap="none" rtlCol="0">
            <a:spAutoFit/>
          </a:bodyPr>
          <a:lstStyle/>
          <a:p>
            <a:r>
              <a:rPr lang="en-US" altLang="zh-CN" sz="100" b="1"/>
              <a:t>package com.atguigu.kmp;</a:t>
            </a:r>
          </a:p>
          <a:p>
            <a:endParaRPr lang="zh-CN" altLang="en-US" sz="100"/>
          </a:p>
          <a:p>
            <a:r>
              <a:rPr lang="en-US" altLang="zh-CN" sz="100" b="1"/>
              <a:t>public class KMPAlgorithm {</a:t>
            </a:r>
          </a:p>
          <a:p>
            <a:endParaRPr lang="zh-CN" altLang="en-US" sz="100"/>
          </a:p>
          <a:p>
            <a:r>
              <a:rPr lang="en-US" altLang="zh-CN" sz="100" b="1"/>
              <a:t>public static void main(String[] args) {</a:t>
            </a:r>
          </a:p>
          <a:p>
            <a:r>
              <a:rPr lang="en-US" altLang="zh-CN" sz="100"/>
              <a:t>// A</a:t>
            </a:r>
            <a:r>
              <a:rPr lang="zh-CN" altLang="en-US" sz="100"/>
              <a:t>： 尚</a:t>
            </a:r>
          </a:p>
          <a:p>
            <a:r>
              <a:rPr lang="en-US" altLang="zh-CN" sz="100"/>
              <a:t>// B: </a:t>
            </a:r>
            <a:r>
              <a:rPr lang="zh-CN" altLang="en-US" sz="100"/>
              <a:t>硅</a:t>
            </a:r>
          </a:p>
          <a:p>
            <a:r>
              <a:rPr lang="en-US" altLang="zh-CN" sz="100"/>
              <a:t>// C: </a:t>
            </a:r>
            <a:r>
              <a:rPr lang="zh-CN" altLang="en-US" sz="100"/>
              <a:t>谷</a:t>
            </a:r>
          </a:p>
          <a:p>
            <a:r>
              <a:rPr lang="en-US" altLang="zh-CN" sz="100"/>
              <a:t>// D: </a:t>
            </a:r>
            <a:r>
              <a:rPr lang="zh-CN" altLang="en-US" sz="100"/>
              <a:t>你</a:t>
            </a:r>
          </a:p>
          <a:p>
            <a:r>
              <a:rPr lang="en-US" altLang="zh-CN" sz="100"/>
              <a:t>// E: </a:t>
            </a:r>
            <a:r>
              <a:rPr lang="zh-CN" altLang="en-US" sz="100"/>
              <a:t>好</a:t>
            </a:r>
          </a:p>
          <a:p>
            <a:r>
              <a:rPr lang="en-US" altLang="zh-CN" sz="100"/>
              <a:t>String str1 = "BBC ABCDAB ABCDABCDABDE";</a:t>
            </a:r>
          </a:p>
          <a:p>
            <a:r>
              <a:rPr lang="en-US" altLang="zh-CN" sz="100"/>
              <a:t>String str2 = "ABCDABD";</a:t>
            </a:r>
          </a:p>
          <a:p>
            <a:r>
              <a:rPr lang="en-US" altLang="zh-CN" sz="100"/>
              <a:t>//String str1 = "</a:t>
            </a:r>
            <a:r>
              <a:rPr lang="zh-CN" altLang="en-US" sz="100"/>
              <a:t>硅硅谷 尚硅谷你尚硅 尚硅谷你尚硅谷你尚硅你好</a:t>
            </a:r>
            <a:r>
              <a:rPr lang="en-US" altLang="zh-CN" sz="100"/>
              <a:t>";</a:t>
            </a:r>
          </a:p>
          <a:p>
            <a:r>
              <a:rPr lang="en-US" altLang="zh-CN" sz="100"/>
              <a:t>//String str2 = "</a:t>
            </a:r>
            <a:r>
              <a:rPr lang="zh-CN" altLang="en-US" sz="100"/>
              <a:t>尚硅谷你尚硅你</a:t>
            </a:r>
            <a:r>
              <a:rPr lang="en-US" altLang="zh-CN" sz="100"/>
              <a:t>~";</a:t>
            </a:r>
          </a:p>
          <a:p>
            <a:r>
              <a:rPr lang="en-US" altLang="zh-CN" sz="100"/>
              <a:t>//String str2 = "</a:t>
            </a:r>
            <a:r>
              <a:rPr lang="zh-CN" altLang="en-US" sz="100"/>
              <a:t>硅硅谷</a:t>
            </a:r>
            <a:r>
              <a:rPr lang="en-US" altLang="zh-CN" sz="100"/>
              <a:t>~";</a:t>
            </a:r>
          </a:p>
          <a:p>
            <a:endParaRPr lang="zh-CN" altLang="en-US" sz="100"/>
          </a:p>
          <a:p>
            <a:endParaRPr lang="zh-CN" altLang="en-US" sz="100"/>
          </a:p>
          <a:p>
            <a:r>
              <a:rPr lang="en-US" altLang="zh-CN" sz="100"/>
              <a:t>        </a:t>
            </a:r>
            <a:r>
              <a:rPr lang="en-US" altLang="zh-CN" sz="100" b="1"/>
              <a:t>int[] next = KMP.</a:t>
            </a:r>
            <a:r>
              <a:rPr lang="en-US" altLang="zh-CN" sz="100" b="1" i="1"/>
              <a:t>kmpNext(str2);</a:t>
            </a:r>
          </a:p>
          <a:p>
            <a:r>
              <a:rPr lang="en-US" altLang="zh-CN" sz="100"/>
              <a:t>        </a:t>
            </a:r>
            <a:r>
              <a:rPr lang="en-US" altLang="zh-CN" sz="100" b="1"/>
              <a:t>int res = KMP.</a:t>
            </a:r>
            <a:r>
              <a:rPr lang="en-US" altLang="zh-CN" sz="100" b="1" i="1"/>
              <a:t>kmpSearch(str1, str2, next);</a:t>
            </a:r>
          </a:p>
          <a:p>
            <a:r>
              <a:rPr lang="en-US" altLang="zh-CN" sz="100"/>
              <a:t>        System.</a:t>
            </a:r>
            <a:r>
              <a:rPr lang="en-US" altLang="zh-CN" sz="100" b="1" i="1"/>
              <a:t>out.println("</a:t>
            </a:r>
            <a:r>
              <a:rPr lang="zh-CN" altLang="en-US" sz="100" b="1" i="1"/>
              <a:t>子串在源字符串的</a:t>
            </a:r>
            <a:r>
              <a:rPr lang="en-US" altLang="zh-CN" sz="100" b="1" i="1"/>
              <a:t>index=" + res);</a:t>
            </a:r>
          </a:p>
          <a:p>
            <a:r>
              <a:rPr lang="en-US" altLang="zh-CN" sz="100"/>
              <a:t>        </a:t>
            </a:r>
            <a:r>
              <a:rPr lang="en-US" altLang="zh-CN" sz="100" b="1"/>
              <a:t>for(int i = 0; i &lt; next.length; i++){</a:t>
            </a:r>
          </a:p>
          <a:p>
            <a:r>
              <a:rPr lang="en-US" altLang="zh-CN" sz="100"/>
              <a:t>            System.</a:t>
            </a:r>
            <a:r>
              <a:rPr lang="en-US" altLang="zh-CN" sz="100" b="1" i="1"/>
              <a:t>out.println(next[i]);            </a:t>
            </a:r>
          </a:p>
          <a:p>
            <a:r>
              <a:rPr lang="zh-CN" altLang="en-US" sz="100"/>
              <a:t>        </a:t>
            </a:r>
            <a:r>
              <a:rPr lang="en-US" altLang="zh-CN" sz="100"/>
              <a:t>}</a:t>
            </a:r>
          </a:p>
          <a:p>
            <a:r>
              <a:rPr lang="en-US" altLang="zh-CN" sz="100"/>
              <a:t>//        System.out.println(next.length);</a:t>
            </a:r>
          </a:p>
          <a:p>
            <a:r>
              <a:rPr lang="zh-CN" altLang="en-US" sz="100"/>
              <a:t>        </a:t>
            </a:r>
          </a:p>
          <a:p>
            <a:r>
              <a:rPr lang="en-US" altLang="zh-CN" sz="100"/>
              <a:t>}</a:t>
            </a:r>
          </a:p>
          <a:p>
            <a:endParaRPr lang="zh-CN" altLang="en-US" sz="100"/>
          </a:p>
          <a:p>
            <a:r>
              <a:rPr lang="en-US" altLang="zh-CN" sz="100"/>
              <a:t>}</a:t>
            </a:r>
          </a:p>
          <a:p>
            <a:endParaRPr lang="zh-CN" altLang="en-US" sz="100"/>
          </a:p>
          <a:p>
            <a:r>
              <a:rPr lang="en-US" altLang="zh-CN" sz="100" b="1"/>
              <a:t>class KMP {</a:t>
            </a:r>
          </a:p>
          <a:p>
            <a:endParaRPr lang="zh-CN" altLang="en-US" sz="100"/>
          </a:p>
          <a:p>
            <a:r>
              <a:rPr lang="en-US" altLang="zh-CN" sz="100"/>
              <a:t>//</a:t>
            </a:r>
            <a:r>
              <a:rPr lang="en-US" altLang="zh-CN" sz="100" u="sng"/>
              <a:t>str</a:t>
            </a:r>
            <a:r>
              <a:rPr lang="zh-CN" altLang="en-US" sz="100" u="sng"/>
              <a:t>文本串  </a:t>
            </a:r>
            <a:r>
              <a:rPr lang="en-US" altLang="zh-CN" sz="100" u="sng"/>
              <a:t>dest </a:t>
            </a:r>
            <a:r>
              <a:rPr lang="zh-CN" altLang="en-US" sz="100" u="sng"/>
              <a:t>模式串</a:t>
            </a:r>
          </a:p>
          <a:p>
            <a:r>
              <a:rPr lang="en-US" altLang="zh-CN" sz="100" b="1"/>
              <a:t>public static int kmpSearch(String str, String dest,int[] next){</a:t>
            </a:r>
          </a:p>
          <a:p>
            <a:r>
              <a:rPr lang="en-US" altLang="zh-CN" sz="100"/>
              <a:t>        </a:t>
            </a:r>
            <a:r>
              <a:rPr lang="en-US" altLang="zh-CN" sz="100" b="1"/>
              <a:t>for(int i = 0, j = 0; i &lt; str.length(); i++){</a:t>
            </a:r>
          </a:p>
          <a:p>
            <a:r>
              <a:rPr lang="en-US" altLang="zh-CN" sz="100"/>
              <a:t>            </a:t>
            </a:r>
            <a:r>
              <a:rPr lang="en-US" altLang="zh-CN" sz="100" b="1"/>
              <a:t>while(j &gt; 0 &amp;&amp; str.charAt(i) != dest.charAt(j)){</a:t>
            </a:r>
          </a:p>
          <a:p>
            <a:r>
              <a:rPr lang="en-US" altLang="zh-CN" sz="100"/>
              <a:t>                j = next[j - 1];</a:t>
            </a:r>
          </a:p>
          <a:p>
            <a:r>
              <a:rPr lang="zh-CN" altLang="en-US" sz="100"/>
              <a:t>            </a:t>
            </a:r>
            <a:r>
              <a:rPr lang="en-US" altLang="zh-CN" sz="100"/>
              <a:t>}</a:t>
            </a:r>
          </a:p>
          <a:p>
            <a:r>
              <a:rPr lang="en-US" altLang="zh-CN" sz="100"/>
              <a:t>            </a:t>
            </a:r>
            <a:r>
              <a:rPr lang="en-US" altLang="zh-CN" sz="100" b="1"/>
              <a:t>if(str.charAt(i) == dest.charAt(j)){</a:t>
            </a:r>
          </a:p>
          <a:p>
            <a:r>
              <a:rPr lang="en-US" altLang="zh-CN" sz="100"/>
              <a:t>                j++;</a:t>
            </a:r>
          </a:p>
          <a:p>
            <a:r>
              <a:rPr lang="zh-CN" altLang="en-US" sz="100"/>
              <a:t>            </a:t>
            </a:r>
            <a:r>
              <a:rPr lang="en-US" altLang="zh-CN" sz="100"/>
              <a:t>}</a:t>
            </a:r>
          </a:p>
          <a:p>
            <a:r>
              <a:rPr lang="en-US" altLang="zh-CN" sz="100"/>
              <a:t>            </a:t>
            </a:r>
            <a:r>
              <a:rPr lang="en-US" altLang="zh-CN" sz="100" b="1"/>
              <a:t>if(j == dest.length()){</a:t>
            </a:r>
          </a:p>
          <a:p>
            <a:r>
              <a:rPr lang="en-US" altLang="zh-CN" sz="100"/>
              <a:t>                </a:t>
            </a:r>
            <a:r>
              <a:rPr lang="en-US" altLang="zh-CN" sz="100" b="1"/>
              <a:t>return i-j+1;</a:t>
            </a:r>
          </a:p>
          <a:p>
            <a:r>
              <a:rPr lang="zh-CN" altLang="en-US" sz="100"/>
              <a:t>            </a:t>
            </a:r>
            <a:r>
              <a:rPr lang="en-US" altLang="zh-CN" sz="100"/>
              <a:t>}</a:t>
            </a:r>
          </a:p>
          <a:p>
            <a:r>
              <a:rPr lang="zh-CN" altLang="en-US" sz="100"/>
              <a:t>        </a:t>
            </a:r>
            <a:r>
              <a:rPr lang="en-US" altLang="zh-CN" sz="100"/>
              <a:t>}</a:t>
            </a:r>
          </a:p>
          <a:p>
            <a:r>
              <a:rPr lang="en-US" altLang="zh-CN" sz="100"/>
              <a:t>        </a:t>
            </a:r>
            <a:r>
              <a:rPr lang="en-US" altLang="zh-CN" sz="100" b="1"/>
              <a:t>return -1;</a:t>
            </a:r>
          </a:p>
          <a:p>
            <a:r>
              <a:rPr lang="zh-CN" altLang="en-US" sz="100"/>
              <a:t>    </a:t>
            </a:r>
            <a:r>
              <a:rPr lang="en-US" altLang="zh-CN" sz="100"/>
              <a:t>}</a:t>
            </a:r>
          </a:p>
          <a:p>
            <a:endParaRPr lang="zh-CN" altLang="en-US" sz="100"/>
          </a:p>
          <a:p>
            <a:r>
              <a:rPr lang="en-US" altLang="zh-CN" sz="100" b="1"/>
              <a:t>public static int[] kmpNext(String dest){</a:t>
            </a:r>
          </a:p>
          <a:p>
            <a:r>
              <a:rPr lang="en-US" altLang="zh-CN" sz="100"/>
              <a:t>        </a:t>
            </a:r>
            <a:r>
              <a:rPr lang="en-US" altLang="zh-CN" sz="100" b="1"/>
              <a:t>int[] next = new int[dest.length()];</a:t>
            </a:r>
          </a:p>
          <a:p>
            <a:r>
              <a:rPr lang="en-US" altLang="zh-CN" sz="100"/>
              <a:t>        next[0] = 0;</a:t>
            </a:r>
          </a:p>
          <a:p>
            <a:r>
              <a:rPr lang="en-US" altLang="zh-CN" sz="100"/>
              <a:t>        </a:t>
            </a:r>
            <a:r>
              <a:rPr lang="en-US" altLang="zh-CN" sz="100" b="1"/>
              <a:t>for(int i = 1,j = 0; i &lt; dest.length(); i++){</a:t>
            </a:r>
          </a:p>
          <a:p>
            <a:r>
              <a:rPr lang="en-US" altLang="zh-CN" sz="100"/>
              <a:t>            </a:t>
            </a:r>
            <a:r>
              <a:rPr lang="en-US" altLang="zh-CN" sz="100" b="1"/>
              <a:t>while(j &gt; 0 &amp;&amp; dest.charAt(j) != dest.charAt(i)){</a:t>
            </a:r>
          </a:p>
          <a:p>
            <a:r>
              <a:rPr lang="en-US" altLang="zh-CN" sz="100"/>
              <a:t>                j = next[j - 1];</a:t>
            </a:r>
          </a:p>
          <a:p>
            <a:r>
              <a:rPr lang="zh-CN" altLang="en-US" sz="100"/>
              <a:t>            </a:t>
            </a:r>
            <a:r>
              <a:rPr lang="en-US" altLang="zh-CN" sz="100"/>
              <a:t>}</a:t>
            </a:r>
          </a:p>
          <a:p>
            <a:r>
              <a:rPr lang="en-US" altLang="zh-CN" sz="100"/>
              <a:t>            </a:t>
            </a:r>
            <a:r>
              <a:rPr lang="en-US" altLang="zh-CN" sz="100" b="1"/>
              <a:t>if(dest.charAt(i) == dest.charAt(j)){</a:t>
            </a:r>
          </a:p>
          <a:p>
            <a:r>
              <a:rPr lang="en-US" altLang="zh-CN" sz="100"/>
              <a:t>                j++;</a:t>
            </a:r>
          </a:p>
          <a:p>
            <a:r>
              <a:rPr lang="zh-CN" altLang="en-US" sz="100"/>
              <a:t>            </a:t>
            </a:r>
            <a:r>
              <a:rPr lang="en-US" altLang="zh-CN" sz="100"/>
              <a:t>}</a:t>
            </a:r>
          </a:p>
          <a:p>
            <a:r>
              <a:rPr lang="en-US" altLang="zh-CN" sz="100"/>
              <a:t>            next[i] = j;</a:t>
            </a:r>
          </a:p>
          <a:p>
            <a:r>
              <a:rPr lang="zh-CN" altLang="en-US" sz="100"/>
              <a:t>        </a:t>
            </a:r>
            <a:r>
              <a:rPr lang="en-US" altLang="zh-CN" sz="100"/>
              <a:t>}</a:t>
            </a:r>
          </a:p>
          <a:p>
            <a:r>
              <a:rPr lang="en-US" altLang="zh-CN" sz="100"/>
              <a:t>        </a:t>
            </a:r>
            <a:r>
              <a:rPr lang="en-US" altLang="zh-CN" sz="100" b="1"/>
              <a:t>return next;</a:t>
            </a:r>
          </a:p>
          <a:p>
            <a:r>
              <a:rPr lang="zh-CN" altLang="en-US" sz="100"/>
              <a:t>    </a:t>
            </a:r>
            <a:r>
              <a:rPr lang="en-US" altLang="zh-CN" sz="100"/>
              <a:t>}</a:t>
            </a:r>
          </a:p>
          <a:p>
            <a:endParaRPr lang="zh-CN" altLang="en-US" sz="100"/>
          </a:p>
          <a:p>
            <a:r>
              <a:rPr lang="en-US" altLang="zh-CN" sz="100"/>
              <a:t>}</a:t>
            </a:r>
            <a:endParaRPr lang="zh-CN" altLang="en-US" sz="100"/>
          </a:p>
        </p:txBody>
      </p:sp>
      <p:graphicFrame>
        <p:nvGraphicFramePr>
          <p:cNvPr id="5" name="对象 4"/>
          <p:cNvGraphicFramePr>
            <a:graphicFrameLocks noChangeAspect="1"/>
          </p:cNvGraphicFramePr>
          <p:nvPr>
            <p:extLst>
              <p:ext uri="{D42A27DB-BD31-4B8C-83A1-F6EECF244321}">
                <p14:modId xmlns:p14="http://schemas.microsoft.com/office/powerpoint/2010/main" val="1840761732"/>
              </p:ext>
            </p:extLst>
          </p:nvPr>
        </p:nvGraphicFramePr>
        <p:xfrm>
          <a:off x="3213618" y="3672383"/>
          <a:ext cx="1740417" cy="541087"/>
        </p:xfrm>
        <a:graphic>
          <a:graphicData uri="http://schemas.openxmlformats.org/presentationml/2006/ole">
            <mc:AlternateContent xmlns:mc="http://schemas.openxmlformats.org/markup-compatibility/2006">
              <mc:Choice xmlns:v="urn:schemas-microsoft-com:vml" Requires="v">
                <p:oleObj spid="_x0000_s139441" name="包装程序外壳对象" showAsIcon="1" r:id="rId6" imgW="2288160" imgH="711360" progId="Package">
                  <p:embed/>
                </p:oleObj>
              </mc:Choice>
              <mc:Fallback>
                <p:oleObj name="包装程序外壳对象" showAsIcon="1" r:id="rId6" imgW="2288160" imgH="711360" progId="Package">
                  <p:embed/>
                  <p:pic>
                    <p:nvPicPr>
                      <p:cNvPr id="0" name=""/>
                      <p:cNvPicPr/>
                      <p:nvPr/>
                    </p:nvPicPr>
                    <p:blipFill>
                      <a:blip r:embed="rId7"/>
                      <a:stretch>
                        <a:fillRect/>
                      </a:stretch>
                    </p:blipFill>
                    <p:spPr>
                      <a:xfrm>
                        <a:off x="3213618" y="3672383"/>
                        <a:ext cx="1740417" cy="541087"/>
                      </a:xfrm>
                      <a:prstGeom prst="rect">
                        <a:avLst/>
                      </a:prstGeom>
                    </p:spPr>
                  </p:pic>
                </p:oleObj>
              </mc:Fallback>
            </mc:AlternateContent>
          </a:graphicData>
        </a:graphic>
      </p:graphicFrame>
    </p:spTree>
    <p:extLst>
      <p:ext uri="{BB962C8B-B14F-4D97-AF65-F5344CB8AC3E}">
        <p14:creationId xmlns:p14="http://schemas.microsoft.com/office/powerpoint/2010/main" val="1535013411"/>
      </p:ext>
    </p:extLst>
  </p:cSld>
  <p:clrMapOvr>
    <a:masterClrMapping/>
  </p:clrMapOvr>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贪心算法</a:t>
            </a:r>
            <a:endParaRPr lang="en-US" altLang="zh-CN" sz="2200" b="1"/>
          </a:p>
        </p:txBody>
      </p:sp>
      <p:sp>
        <p:nvSpPr>
          <p:cNvPr id="2" name="TextBox 1"/>
          <p:cNvSpPr txBox="1"/>
          <p:nvPr/>
        </p:nvSpPr>
        <p:spPr>
          <a:xfrm>
            <a:off x="665981" y="1224111"/>
            <a:ext cx="8424936" cy="1231106"/>
          </a:xfrm>
          <a:prstGeom prst="rect">
            <a:avLst/>
          </a:prstGeom>
          <a:noFill/>
        </p:spPr>
        <p:txBody>
          <a:bodyPr wrap="square" rtlCol="0">
            <a:spAutoFit/>
          </a:bodyPr>
          <a:lstStyle/>
          <a:p>
            <a:r>
              <a:rPr lang="zh-CN" altLang="en-US" sz="2000" b="1">
                <a:solidFill>
                  <a:srgbClr val="0070C0"/>
                </a:solidFill>
                <a:ea typeface="宋体" charset="-122"/>
              </a:rPr>
              <a:t>应用场景</a:t>
            </a:r>
            <a:r>
              <a:rPr lang="en-US" altLang="zh-CN" sz="2000" b="1">
                <a:solidFill>
                  <a:srgbClr val="0070C0"/>
                </a:solidFill>
                <a:ea typeface="宋体" charset="-122"/>
              </a:rPr>
              <a:t>-</a:t>
            </a:r>
            <a:r>
              <a:rPr lang="zh-CN" altLang="en-US" sz="2000" b="1">
                <a:solidFill>
                  <a:srgbClr val="0070C0"/>
                </a:solidFill>
                <a:ea typeface="宋体" charset="-122"/>
              </a:rPr>
              <a:t>集合覆盖问题</a:t>
            </a:r>
            <a:endParaRPr lang="en-US" altLang="zh-CN" sz="2000" b="1">
              <a:solidFill>
                <a:srgbClr val="0070C0"/>
              </a:solidFill>
              <a:ea typeface="宋体" charset="-122"/>
            </a:endParaRPr>
          </a:p>
          <a:p>
            <a:endParaRPr lang="en-US" altLang="zh-CN">
              <a:ea typeface="宋体" charset="-122"/>
            </a:endParaRPr>
          </a:p>
          <a:p>
            <a:r>
              <a:rPr lang="zh-CN" altLang="en-US"/>
              <a:t>假设存在下面需要付费的广播台，以及广播台信号可以覆盖的地区。 </a:t>
            </a:r>
            <a:r>
              <a:rPr lang="zh-CN" altLang="en-US" b="1"/>
              <a:t>如何选择最少的广播台</a:t>
            </a:r>
            <a:r>
              <a:rPr lang="zh-CN" altLang="en-US"/>
              <a:t>，让所有的地区都可以接收到信号</a:t>
            </a:r>
            <a:endParaRPr lang="en-US" altLang="zh-CN">
              <a:ea typeface="宋体" charset="-122"/>
            </a:endParaRPr>
          </a:p>
        </p:txBody>
      </p:sp>
      <p:graphicFrame>
        <p:nvGraphicFramePr>
          <p:cNvPr id="4" name="表格 3"/>
          <p:cNvGraphicFramePr>
            <a:graphicFrameLocks noGrp="1"/>
          </p:cNvGraphicFramePr>
          <p:nvPr>
            <p:extLst>
              <p:ext uri="{D42A27DB-BD31-4B8C-83A1-F6EECF244321}">
                <p14:modId xmlns:p14="http://schemas.microsoft.com/office/powerpoint/2010/main" val="3419213629"/>
              </p:ext>
            </p:extLst>
          </p:nvPr>
        </p:nvGraphicFramePr>
        <p:xfrm>
          <a:off x="809997" y="2664271"/>
          <a:ext cx="6624660" cy="2194560"/>
        </p:xfrm>
        <a:graphic>
          <a:graphicData uri="http://schemas.openxmlformats.org/drawingml/2006/table">
            <a:tbl>
              <a:tblPr/>
              <a:tblGrid>
                <a:gridCol w="2232248">
                  <a:extLst>
                    <a:ext uri="{9D8B030D-6E8A-4147-A177-3AD203B41FA5}">
                      <a16:colId xmlns:a16="http://schemas.microsoft.com/office/drawing/2014/main" val="20000"/>
                    </a:ext>
                  </a:extLst>
                </a:gridCol>
                <a:gridCol w="4392412">
                  <a:extLst>
                    <a:ext uri="{9D8B030D-6E8A-4147-A177-3AD203B41FA5}">
                      <a16:colId xmlns:a16="http://schemas.microsoft.com/office/drawing/2014/main" val="20001"/>
                    </a:ext>
                  </a:extLst>
                </a:gridCol>
              </a:tblGrid>
              <a:tr h="365760">
                <a:tc>
                  <a:txBody>
                    <a:bodyPr/>
                    <a:lstStyle/>
                    <a:p>
                      <a:r>
                        <a:rPr lang="zh-CN" altLang="en-US" sz="1400"/>
                        <a:t>广播台</a:t>
                      </a:r>
                    </a:p>
                  </a:txBody>
                  <a:tcPr anchor="ctr">
                    <a:lnL>
                      <a:noFill/>
                    </a:lnL>
                    <a:lnR>
                      <a:noFill/>
                    </a:lnR>
                    <a:lnT>
                      <a:noFill/>
                    </a:lnT>
                    <a:lnB>
                      <a:noFill/>
                    </a:lnB>
                    <a:solidFill>
                      <a:schemeClr val="bg1">
                        <a:lumMod val="95000"/>
                      </a:schemeClr>
                    </a:solidFill>
                  </a:tcPr>
                </a:tc>
                <a:tc>
                  <a:txBody>
                    <a:bodyPr/>
                    <a:lstStyle/>
                    <a:p>
                      <a:r>
                        <a:rPr lang="zh-CN" altLang="en-US" sz="1400"/>
                        <a:t>覆盖地区</a:t>
                      </a:r>
                    </a:p>
                  </a:txBody>
                  <a:tcPr anchor="ctr">
                    <a:lnL>
                      <a:noFill/>
                    </a:lnL>
                    <a:lnR>
                      <a:noFill/>
                    </a:lnR>
                    <a:lnT>
                      <a:noFill/>
                    </a:lnT>
                    <a:lnB>
                      <a:noFill/>
                    </a:lnB>
                    <a:solidFill>
                      <a:schemeClr val="bg1">
                        <a:lumMod val="95000"/>
                      </a:schemeClr>
                    </a:solidFill>
                  </a:tcPr>
                </a:tc>
                <a:extLst>
                  <a:ext uri="{0D108BD9-81ED-4DB2-BD59-A6C34878D82A}">
                    <a16:rowId xmlns:a16="http://schemas.microsoft.com/office/drawing/2014/main" val="10000"/>
                  </a:ext>
                </a:extLst>
              </a:tr>
              <a:tr h="365760">
                <a:tc>
                  <a:txBody>
                    <a:bodyPr/>
                    <a:lstStyle/>
                    <a:p>
                      <a:r>
                        <a:rPr lang="en-US" sz="1400"/>
                        <a:t>K1</a:t>
                      </a:r>
                    </a:p>
                  </a:txBody>
                  <a:tcPr anchor="ctr">
                    <a:lnL>
                      <a:noFill/>
                    </a:lnL>
                    <a:lnR>
                      <a:noFill/>
                    </a:lnR>
                    <a:lnT>
                      <a:noFill/>
                    </a:lnT>
                    <a:lnB>
                      <a:noFill/>
                    </a:lnB>
                    <a:solidFill>
                      <a:schemeClr val="bg1">
                        <a:lumMod val="95000"/>
                      </a:schemeClr>
                    </a:solidFill>
                  </a:tcPr>
                </a:tc>
                <a:tc>
                  <a:txBody>
                    <a:bodyPr/>
                    <a:lstStyle/>
                    <a:p>
                      <a:r>
                        <a:rPr lang="en-US" altLang="zh-CN" sz="1400"/>
                        <a:t>"</a:t>
                      </a:r>
                      <a:r>
                        <a:rPr lang="zh-CN" altLang="en-US" sz="1400"/>
                        <a:t>北京</a:t>
                      </a:r>
                      <a:r>
                        <a:rPr lang="en-US" altLang="zh-CN" sz="1400"/>
                        <a:t>", "</a:t>
                      </a:r>
                      <a:r>
                        <a:rPr lang="zh-CN" altLang="en-US" sz="1400"/>
                        <a:t>上海</a:t>
                      </a:r>
                      <a:r>
                        <a:rPr lang="en-US" altLang="zh-CN" sz="1400"/>
                        <a:t>", "</a:t>
                      </a:r>
                      <a:r>
                        <a:rPr lang="zh-CN" altLang="en-US" sz="1400"/>
                        <a:t>天津</a:t>
                      </a:r>
                      <a:r>
                        <a:rPr lang="en-US" altLang="zh-CN" sz="1400"/>
                        <a:t>"</a:t>
                      </a:r>
                      <a:endParaRPr lang="en-US" sz="1400"/>
                    </a:p>
                  </a:txBody>
                  <a:tcPr anchor="ctr">
                    <a:lnL>
                      <a:noFill/>
                    </a:lnL>
                    <a:lnR>
                      <a:noFill/>
                    </a:lnR>
                    <a:lnT>
                      <a:noFill/>
                    </a:lnT>
                    <a:lnB>
                      <a:noFill/>
                    </a:lnB>
                    <a:solidFill>
                      <a:schemeClr val="bg1">
                        <a:lumMod val="95000"/>
                      </a:schemeClr>
                    </a:solidFill>
                  </a:tcPr>
                </a:tc>
                <a:extLst>
                  <a:ext uri="{0D108BD9-81ED-4DB2-BD59-A6C34878D82A}">
                    <a16:rowId xmlns:a16="http://schemas.microsoft.com/office/drawing/2014/main" val="10001"/>
                  </a:ext>
                </a:extLst>
              </a:tr>
              <a:tr h="365760">
                <a:tc>
                  <a:txBody>
                    <a:bodyPr/>
                    <a:lstStyle/>
                    <a:p>
                      <a:r>
                        <a:rPr lang="en-US" sz="1400"/>
                        <a:t>K2</a:t>
                      </a:r>
                    </a:p>
                  </a:txBody>
                  <a:tcPr anchor="ctr">
                    <a:lnL>
                      <a:noFill/>
                    </a:lnL>
                    <a:lnR>
                      <a:noFill/>
                    </a:lnR>
                    <a:lnT>
                      <a:noFill/>
                    </a:lnT>
                    <a:lnB>
                      <a:noFill/>
                    </a:lnB>
                    <a:solidFill>
                      <a:schemeClr val="bg1">
                        <a:lumMod val="95000"/>
                      </a:schemeClr>
                    </a:solidFill>
                  </a:tcPr>
                </a:tc>
                <a:tc>
                  <a:txBody>
                    <a:bodyPr/>
                    <a:lstStyle/>
                    <a:p>
                      <a:r>
                        <a:rPr lang="en-US" altLang="zh-CN" sz="1400"/>
                        <a:t>"</a:t>
                      </a:r>
                      <a:r>
                        <a:rPr lang="zh-CN" altLang="en-US" sz="1400"/>
                        <a:t>广州</a:t>
                      </a:r>
                      <a:r>
                        <a:rPr lang="en-US" altLang="zh-CN" sz="1400"/>
                        <a:t>", "</a:t>
                      </a:r>
                      <a:r>
                        <a:rPr lang="zh-CN" altLang="en-US" sz="1400"/>
                        <a:t>北京</a:t>
                      </a:r>
                      <a:r>
                        <a:rPr lang="en-US" altLang="zh-CN" sz="1400"/>
                        <a:t>", "</a:t>
                      </a:r>
                      <a:r>
                        <a:rPr lang="zh-CN" altLang="en-US" sz="1400"/>
                        <a:t>深圳</a:t>
                      </a:r>
                      <a:r>
                        <a:rPr lang="en-US" altLang="zh-CN" sz="1400"/>
                        <a:t>"</a:t>
                      </a:r>
                      <a:endParaRPr lang="en-US" sz="1400"/>
                    </a:p>
                  </a:txBody>
                  <a:tcPr anchor="ctr">
                    <a:lnL>
                      <a:noFill/>
                    </a:lnL>
                    <a:lnR>
                      <a:noFill/>
                    </a:lnR>
                    <a:lnT>
                      <a:noFill/>
                    </a:lnT>
                    <a:lnB>
                      <a:noFill/>
                    </a:lnB>
                    <a:solidFill>
                      <a:schemeClr val="bg1">
                        <a:lumMod val="95000"/>
                      </a:schemeClr>
                    </a:solidFill>
                  </a:tcPr>
                </a:tc>
                <a:extLst>
                  <a:ext uri="{0D108BD9-81ED-4DB2-BD59-A6C34878D82A}">
                    <a16:rowId xmlns:a16="http://schemas.microsoft.com/office/drawing/2014/main" val="10002"/>
                  </a:ext>
                </a:extLst>
              </a:tr>
              <a:tr h="365760">
                <a:tc>
                  <a:txBody>
                    <a:bodyPr/>
                    <a:lstStyle/>
                    <a:p>
                      <a:r>
                        <a:rPr lang="en-US" sz="1400"/>
                        <a:t>K3</a:t>
                      </a:r>
                    </a:p>
                  </a:txBody>
                  <a:tcPr anchor="ctr">
                    <a:lnL>
                      <a:noFill/>
                    </a:lnL>
                    <a:lnR>
                      <a:noFill/>
                    </a:lnR>
                    <a:lnT>
                      <a:noFill/>
                    </a:lnT>
                    <a:lnB>
                      <a:noFill/>
                    </a:lnB>
                    <a:solidFill>
                      <a:schemeClr val="bg1">
                        <a:lumMod val="95000"/>
                      </a:schemeClr>
                    </a:solidFill>
                  </a:tcPr>
                </a:tc>
                <a:tc>
                  <a:txBody>
                    <a:bodyPr/>
                    <a:lstStyle/>
                    <a:p>
                      <a:r>
                        <a:rPr lang="en-US" altLang="zh-CN" sz="1400"/>
                        <a:t>"</a:t>
                      </a:r>
                      <a:r>
                        <a:rPr lang="zh-CN" altLang="en-US" sz="1400"/>
                        <a:t>成都</a:t>
                      </a:r>
                      <a:r>
                        <a:rPr lang="en-US" altLang="zh-CN" sz="1400"/>
                        <a:t>", "</a:t>
                      </a:r>
                      <a:r>
                        <a:rPr lang="zh-CN" altLang="en-US" sz="1400"/>
                        <a:t>上海</a:t>
                      </a:r>
                      <a:r>
                        <a:rPr lang="en-US" altLang="zh-CN" sz="1400"/>
                        <a:t>", "</a:t>
                      </a:r>
                      <a:r>
                        <a:rPr lang="zh-CN" altLang="en-US" sz="1400"/>
                        <a:t>杭州</a:t>
                      </a:r>
                      <a:r>
                        <a:rPr lang="en-US" altLang="zh-CN" sz="1400"/>
                        <a:t>"</a:t>
                      </a:r>
                      <a:endParaRPr lang="en-US" sz="1400"/>
                    </a:p>
                  </a:txBody>
                  <a:tcPr anchor="ctr">
                    <a:lnL>
                      <a:noFill/>
                    </a:lnL>
                    <a:lnR>
                      <a:noFill/>
                    </a:lnR>
                    <a:lnT>
                      <a:noFill/>
                    </a:lnT>
                    <a:lnB>
                      <a:noFill/>
                    </a:lnB>
                    <a:solidFill>
                      <a:schemeClr val="bg1">
                        <a:lumMod val="95000"/>
                      </a:schemeClr>
                    </a:solidFill>
                  </a:tcPr>
                </a:tc>
                <a:extLst>
                  <a:ext uri="{0D108BD9-81ED-4DB2-BD59-A6C34878D82A}">
                    <a16:rowId xmlns:a16="http://schemas.microsoft.com/office/drawing/2014/main" val="10003"/>
                  </a:ext>
                </a:extLst>
              </a:tr>
              <a:tr h="365760">
                <a:tc>
                  <a:txBody>
                    <a:bodyPr/>
                    <a:lstStyle/>
                    <a:p>
                      <a:r>
                        <a:rPr lang="en-US" sz="1400"/>
                        <a:t>K4</a:t>
                      </a:r>
                    </a:p>
                  </a:txBody>
                  <a:tcPr anchor="ctr">
                    <a:lnL>
                      <a:noFill/>
                    </a:lnL>
                    <a:lnR>
                      <a:noFill/>
                    </a:lnR>
                    <a:lnT>
                      <a:noFill/>
                    </a:lnT>
                    <a:lnB>
                      <a:noFill/>
                    </a:lnB>
                    <a:solidFill>
                      <a:schemeClr val="bg1">
                        <a:lumMod val="95000"/>
                      </a:schemeClr>
                    </a:solidFill>
                  </a:tcPr>
                </a:tc>
                <a:tc>
                  <a:txBody>
                    <a:bodyPr/>
                    <a:lstStyle/>
                    <a:p>
                      <a:r>
                        <a:rPr lang="en-US" altLang="zh-CN" sz="1400"/>
                        <a:t>"</a:t>
                      </a:r>
                      <a:r>
                        <a:rPr lang="zh-CN" altLang="en-US" sz="1400"/>
                        <a:t>上海</a:t>
                      </a:r>
                      <a:r>
                        <a:rPr lang="en-US" altLang="zh-CN" sz="1400"/>
                        <a:t>", "</a:t>
                      </a:r>
                      <a:r>
                        <a:rPr lang="zh-CN" altLang="en-US" sz="1400"/>
                        <a:t>天津</a:t>
                      </a:r>
                      <a:r>
                        <a:rPr lang="en-US" altLang="zh-CN" sz="1400"/>
                        <a:t>"</a:t>
                      </a:r>
                      <a:endParaRPr lang="en-US" sz="1400"/>
                    </a:p>
                  </a:txBody>
                  <a:tcPr anchor="ctr">
                    <a:lnL>
                      <a:noFill/>
                    </a:lnL>
                    <a:lnR>
                      <a:noFill/>
                    </a:lnR>
                    <a:lnT>
                      <a:noFill/>
                    </a:lnT>
                    <a:lnB>
                      <a:noFill/>
                    </a:lnB>
                    <a:solidFill>
                      <a:schemeClr val="bg1">
                        <a:lumMod val="95000"/>
                      </a:schemeClr>
                    </a:solidFill>
                  </a:tcPr>
                </a:tc>
                <a:extLst>
                  <a:ext uri="{0D108BD9-81ED-4DB2-BD59-A6C34878D82A}">
                    <a16:rowId xmlns:a16="http://schemas.microsoft.com/office/drawing/2014/main" val="10004"/>
                  </a:ext>
                </a:extLst>
              </a:tr>
              <a:tr h="365760">
                <a:tc>
                  <a:txBody>
                    <a:bodyPr/>
                    <a:lstStyle/>
                    <a:p>
                      <a:r>
                        <a:rPr lang="en-US" sz="1400"/>
                        <a:t>K5</a:t>
                      </a:r>
                    </a:p>
                  </a:txBody>
                  <a:tcPr anchor="ctr">
                    <a:lnL>
                      <a:noFill/>
                    </a:lnL>
                    <a:lnR>
                      <a:noFill/>
                    </a:lnR>
                    <a:lnT>
                      <a:noFill/>
                    </a:lnT>
                    <a:lnB>
                      <a:noFill/>
                    </a:lnB>
                    <a:solidFill>
                      <a:schemeClr val="bg1">
                        <a:lumMod val="95000"/>
                      </a:schemeClr>
                    </a:solidFill>
                  </a:tcPr>
                </a:tc>
                <a:tc>
                  <a:txBody>
                    <a:bodyPr/>
                    <a:lstStyle/>
                    <a:p>
                      <a:r>
                        <a:rPr lang="en-US" altLang="zh-CN" sz="1400"/>
                        <a:t>"</a:t>
                      </a:r>
                      <a:r>
                        <a:rPr lang="zh-CN" altLang="en-US" sz="1400"/>
                        <a:t>杭州</a:t>
                      </a:r>
                      <a:r>
                        <a:rPr lang="en-US" altLang="zh-CN" sz="1400"/>
                        <a:t>", "</a:t>
                      </a:r>
                      <a:r>
                        <a:rPr lang="zh-CN" altLang="en-US" sz="1400"/>
                        <a:t>大连</a:t>
                      </a:r>
                      <a:r>
                        <a:rPr lang="en-US" altLang="zh-CN" sz="1400"/>
                        <a:t>"</a:t>
                      </a:r>
                      <a:endParaRPr lang="en-US" sz="1400"/>
                    </a:p>
                  </a:txBody>
                  <a:tcPr anchor="ctr">
                    <a:lnL>
                      <a:noFill/>
                    </a:lnL>
                    <a:lnR>
                      <a:noFill/>
                    </a:lnR>
                    <a:lnT>
                      <a:noFill/>
                    </a:lnT>
                    <a:lnB>
                      <a:noFill/>
                    </a:lnB>
                    <a:solidFill>
                      <a:schemeClr val="bg1">
                        <a:lumMod val="95000"/>
                      </a:schemeClr>
                    </a:solid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3581205309"/>
      </p:ext>
    </p:extLst>
  </p:cSld>
  <p:clrMapOvr>
    <a:masterClrMapping/>
  </p:clrMapOvr>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贪心算法</a:t>
            </a:r>
            <a:endParaRPr lang="en-US" altLang="zh-CN" sz="2200" b="1"/>
          </a:p>
        </p:txBody>
      </p:sp>
      <p:sp>
        <p:nvSpPr>
          <p:cNvPr id="2" name="TextBox 1"/>
          <p:cNvSpPr txBox="1"/>
          <p:nvPr/>
        </p:nvSpPr>
        <p:spPr>
          <a:xfrm>
            <a:off x="665981" y="1224111"/>
            <a:ext cx="8424936" cy="2062103"/>
          </a:xfrm>
          <a:prstGeom prst="rect">
            <a:avLst/>
          </a:prstGeom>
          <a:noFill/>
        </p:spPr>
        <p:txBody>
          <a:bodyPr wrap="square" rtlCol="0">
            <a:spAutoFit/>
          </a:bodyPr>
          <a:lstStyle/>
          <a:p>
            <a:r>
              <a:rPr lang="zh-CN" altLang="en-US" sz="2000" b="1">
                <a:solidFill>
                  <a:srgbClr val="0070C0"/>
                </a:solidFill>
                <a:ea typeface="宋体" charset="-122"/>
              </a:rPr>
              <a:t>贪心算法介绍</a:t>
            </a:r>
            <a:endParaRPr lang="en-US" altLang="zh-CN" sz="2000" b="1">
              <a:solidFill>
                <a:srgbClr val="0070C0"/>
              </a:solidFill>
              <a:ea typeface="宋体" charset="-122"/>
            </a:endParaRPr>
          </a:p>
          <a:p>
            <a:endParaRPr lang="en-US" altLang="zh-CN">
              <a:ea typeface="宋体" charset="-122"/>
            </a:endParaRPr>
          </a:p>
          <a:p>
            <a:pPr marL="342900" indent="-342900">
              <a:buAutoNum type="arabicParenR"/>
            </a:pPr>
            <a:r>
              <a:rPr lang="zh-CN" altLang="en-US"/>
              <a:t>贪婪算法</a:t>
            </a:r>
            <a:r>
              <a:rPr lang="en-US" altLang="zh-CN"/>
              <a:t>(</a:t>
            </a:r>
            <a:r>
              <a:rPr lang="zh-CN" altLang="en-US"/>
              <a:t>贪心算法</a:t>
            </a:r>
            <a:r>
              <a:rPr lang="en-US" altLang="zh-CN"/>
              <a:t>)</a:t>
            </a:r>
            <a:r>
              <a:rPr lang="zh-CN" altLang="en-US"/>
              <a:t>是指在对问题进行求解时，在每一步选择中都采取最好或者最优</a:t>
            </a:r>
            <a:r>
              <a:rPr lang="en-US" altLang="zh-CN"/>
              <a:t>(</a:t>
            </a:r>
            <a:r>
              <a:rPr lang="zh-CN" altLang="en-US"/>
              <a:t>即最有利</a:t>
            </a:r>
            <a:r>
              <a:rPr lang="en-US" altLang="zh-CN"/>
              <a:t>)</a:t>
            </a:r>
            <a:r>
              <a:rPr lang="zh-CN" altLang="en-US"/>
              <a:t>的选择，从而希望能够导致结果是最好或者最优的算法</a:t>
            </a:r>
            <a:endParaRPr lang="en-US" altLang="zh-CN"/>
          </a:p>
          <a:p>
            <a:pPr marL="342900" indent="-342900">
              <a:buAutoNum type="arabicParenR"/>
            </a:pPr>
            <a:endParaRPr lang="en-US" altLang="zh-CN"/>
          </a:p>
          <a:p>
            <a:pPr marL="342900" indent="-342900">
              <a:buAutoNum type="arabicParenR"/>
            </a:pPr>
            <a:r>
              <a:rPr lang="zh-CN" altLang="en-US">
                <a:ea typeface="宋体" charset="-122"/>
              </a:rPr>
              <a:t>贪婪算法所得到的结果</a:t>
            </a:r>
            <a:r>
              <a:rPr lang="zh-CN" altLang="en-US" b="1">
                <a:ea typeface="宋体" charset="-122"/>
              </a:rPr>
              <a:t>不一定是最优的结果</a:t>
            </a:r>
            <a:r>
              <a:rPr lang="en-US" altLang="zh-CN" b="1">
                <a:ea typeface="宋体" charset="-122"/>
              </a:rPr>
              <a:t>(</a:t>
            </a:r>
            <a:r>
              <a:rPr lang="zh-CN" altLang="en-US" b="1">
                <a:ea typeface="宋体" charset="-122"/>
              </a:rPr>
              <a:t>有时候会是最优解</a:t>
            </a:r>
            <a:r>
              <a:rPr lang="en-US" altLang="zh-CN" b="1">
                <a:ea typeface="宋体" charset="-122"/>
              </a:rPr>
              <a:t>)</a:t>
            </a:r>
            <a:r>
              <a:rPr lang="zh-CN" altLang="en-US">
                <a:ea typeface="宋体" charset="-122"/>
              </a:rPr>
              <a:t>，但是都是相对近似</a:t>
            </a:r>
            <a:r>
              <a:rPr lang="en-US" altLang="zh-CN">
                <a:ea typeface="宋体" charset="-122"/>
              </a:rPr>
              <a:t>(</a:t>
            </a:r>
            <a:r>
              <a:rPr lang="zh-CN" altLang="en-US">
                <a:ea typeface="宋体" charset="-122"/>
              </a:rPr>
              <a:t>接近</a:t>
            </a:r>
            <a:r>
              <a:rPr lang="en-US" altLang="zh-CN">
                <a:ea typeface="宋体" charset="-122"/>
              </a:rPr>
              <a:t>)</a:t>
            </a:r>
            <a:r>
              <a:rPr lang="zh-CN" altLang="en-US">
                <a:ea typeface="宋体" charset="-122"/>
              </a:rPr>
              <a:t>最优解的结果</a:t>
            </a:r>
            <a:endParaRPr lang="en-US" altLang="zh-CN">
              <a:ea typeface="宋体" charset="-122"/>
            </a:endParaRPr>
          </a:p>
        </p:txBody>
      </p:sp>
    </p:spTree>
    <p:extLst>
      <p:ext uri="{BB962C8B-B14F-4D97-AF65-F5344CB8AC3E}">
        <p14:creationId xmlns:p14="http://schemas.microsoft.com/office/powerpoint/2010/main" val="2839157635"/>
      </p:ext>
    </p:extLst>
  </p:cSld>
  <p:clrMapOvr>
    <a:masterClrMapping/>
  </p:clrMapOvr>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贪心算法</a:t>
            </a:r>
            <a:endParaRPr lang="en-US" altLang="zh-CN" sz="2200" b="1"/>
          </a:p>
        </p:txBody>
      </p:sp>
      <p:sp>
        <p:nvSpPr>
          <p:cNvPr id="2" name="TextBox 1"/>
          <p:cNvSpPr txBox="1"/>
          <p:nvPr/>
        </p:nvSpPr>
        <p:spPr>
          <a:xfrm>
            <a:off x="665981" y="1224111"/>
            <a:ext cx="8424936" cy="1508105"/>
          </a:xfrm>
          <a:prstGeom prst="rect">
            <a:avLst/>
          </a:prstGeom>
          <a:noFill/>
        </p:spPr>
        <p:txBody>
          <a:bodyPr wrap="square" rtlCol="0">
            <a:spAutoFit/>
          </a:bodyPr>
          <a:lstStyle/>
          <a:p>
            <a:r>
              <a:rPr lang="zh-CN" altLang="en-US" sz="2000" b="1">
                <a:solidFill>
                  <a:srgbClr val="0070C0"/>
                </a:solidFill>
                <a:ea typeface="宋体" charset="-122"/>
              </a:rPr>
              <a:t>贪心算法最佳应用</a:t>
            </a:r>
            <a:r>
              <a:rPr lang="en-US" altLang="zh-CN" sz="2000" b="1">
                <a:solidFill>
                  <a:srgbClr val="0070C0"/>
                </a:solidFill>
                <a:ea typeface="宋体" charset="-122"/>
              </a:rPr>
              <a:t>-</a:t>
            </a:r>
            <a:r>
              <a:rPr lang="zh-CN" altLang="en-US" sz="2000" b="1">
                <a:solidFill>
                  <a:srgbClr val="0070C0"/>
                </a:solidFill>
                <a:ea typeface="宋体" charset="-122"/>
              </a:rPr>
              <a:t>集合覆盖</a:t>
            </a:r>
            <a:endParaRPr lang="en-US" altLang="zh-CN" sz="2000" b="1">
              <a:solidFill>
                <a:srgbClr val="0070C0"/>
              </a:solidFill>
              <a:ea typeface="宋体" charset="-122"/>
            </a:endParaRPr>
          </a:p>
          <a:p>
            <a:endParaRPr lang="en-US" altLang="zh-CN">
              <a:ea typeface="宋体" charset="-122"/>
            </a:endParaRPr>
          </a:p>
          <a:p>
            <a:pPr marL="342900" indent="-342900">
              <a:buAutoNum type="arabicParenR"/>
            </a:pPr>
            <a:r>
              <a:rPr lang="zh-CN" altLang="en-US"/>
              <a:t>假设存在如下表的需要付费的广播台，以及广播台信号可以覆盖的地区。 </a:t>
            </a:r>
            <a:r>
              <a:rPr lang="zh-CN" altLang="en-US" b="1"/>
              <a:t>如何选择最少的广播台</a:t>
            </a:r>
            <a:r>
              <a:rPr lang="zh-CN" altLang="en-US"/>
              <a:t>，让所有的地区都可以接收到信号</a:t>
            </a:r>
            <a:endParaRPr lang="en-US" altLang="zh-CN">
              <a:ea typeface="宋体" charset="-122"/>
            </a:endParaRPr>
          </a:p>
          <a:p>
            <a:endParaRPr lang="en-US" altLang="zh-CN">
              <a:ea typeface="宋体" charset="-122"/>
            </a:endParaRPr>
          </a:p>
        </p:txBody>
      </p:sp>
      <p:graphicFrame>
        <p:nvGraphicFramePr>
          <p:cNvPr id="4" name="表格 3"/>
          <p:cNvGraphicFramePr>
            <a:graphicFrameLocks noGrp="1"/>
          </p:cNvGraphicFramePr>
          <p:nvPr>
            <p:extLst>
              <p:ext uri="{D42A27DB-BD31-4B8C-83A1-F6EECF244321}">
                <p14:modId xmlns:p14="http://schemas.microsoft.com/office/powerpoint/2010/main" val="1522275774"/>
              </p:ext>
            </p:extLst>
          </p:nvPr>
        </p:nvGraphicFramePr>
        <p:xfrm>
          <a:off x="809997" y="2664271"/>
          <a:ext cx="6624660" cy="2194560"/>
        </p:xfrm>
        <a:graphic>
          <a:graphicData uri="http://schemas.openxmlformats.org/drawingml/2006/table">
            <a:tbl>
              <a:tblPr/>
              <a:tblGrid>
                <a:gridCol w="2232248">
                  <a:extLst>
                    <a:ext uri="{9D8B030D-6E8A-4147-A177-3AD203B41FA5}">
                      <a16:colId xmlns:a16="http://schemas.microsoft.com/office/drawing/2014/main" val="20000"/>
                    </a:ext>
                  </a:extLst>
                </a:gridCol>
                <a:gridCol w="4392412">
                  <a:extLst>
                    <a:ext uri="{9D8B030D-6E8A-4147-A177-3AD203B41FA5}">
                      <a16:colId xmlns:a16="http://schemas.microsoft.com/office/drawing/2014/main" val="20001"/>
                    </a:ext>
                  </a:extLst>
                </a:gridCol>
              </a:tblGrid>
              <a:tr h="365760">
                <a:tc>
                  <a:txBody>
                    <a:bodyPr/>
                    <a:lstStyle/>
                    <a:p>
                      <a:r>
                        <a:rPr lang="zh-CN" altLang="en-US" sz="1400"/>
                        <a:t>广播台</a:t>
                      </a:r>
                    </a:p>
                  </a:txBody>
                  <a:tcPr anchor="ctr">
                    <a:lnL>
                      <a:noFill/>
                    </a:lnL>
                    <a:lnR>
                      <a:noFill/>
                    </a:lnR>
                    <a:lnT>
                      <a:noFill/>
                    </a:lnT>
                    <a:lnB>
                      <a:noFill/>
                    </a:lnB>
                    <a:solidFill>
                      <a:schemeClr val="bg1">
                        <a:lumMod val="95000"/>
                      </a:schemeClr>
                    </a:solidFill>
                  </a:tcPr>
                </a:tc>
                <a:tc>
                  <a:txBody>
                    <a:bodyPr/>
                    <a:lstStyle/>
                    <a:p>
                      <a:r>
                        <a:rPr lang="zh-CN" altLang="en-US" sz="1400"/>
                        <a:t>覆盖地区</a:t>
                      </a:r>
                    </a:p>
                  </a:txBody>
                  <a:tcPr anchor="ctr">
                    <a:lnL>
                      <a:noFill/>
                    </a:lnL>
                    <a:lnR>
                      <a:noFill/>
                    </a:lnR>
                    <a:lnT>
                      <a:noFill/>
                    </a:lnT>
                    <a:lnB>
                      <a:noFill/>
                    </a:lnB>
                    <a:solidFill>
                      <a:schemeClr val="bg1">
                        <a:lumMod val="95000"/>
                      </a:schemeClr>
                    </a:solidFill>
                  </a:tcPr>
                </a:tc>
                <a:extLst>
                  <a:ext uri="{0D108BD9-81ED-4DB2-BD59-A6C34878D82A}">
                    <a16:rowId xmlns:a16="http://schemas.microsoft.com/office/drawing/2014/main" val="10000"/>
                  </a:ext>
                </a:extLst>
              </a:tr>
              <a:tr h="365760">
                <a:tc>
                  <a:txBody>
                    <a:bodyPr/>
                    <a:lstStyle/>
                    <a:p>
                      <a:r>
                        <a:rPr lang="en-US" sz="1400"/>
                        <a:t>K1</a:t>
                      </a:r>
                    </a:p>
                  </a:txBody>
                  <a:tcPr anchor="ctr">
                    <a:lnL>
                      <a:noFill/>
                    </a:lnL>
                    <a:lnR>
                      <a:noFill/>
                    </a:lnR>
                    <a:lnT>
                      <a:noFill/>
                    </a:lnT>
                    <a:lnB>
                      <a:noFill/>
                    </a:lnB>
                    <a:solidFill>
                      <a:schemeClr val="bg1">
                        <a:lumMod val="95000"/>
                      </a:schemeClr>
                    </a:solidFill>
                  </a:tcPr>
                </a:tc>
                <a:tc>
                  <a:txBody>
                    <a:bodyPr/>
                    <a:lstStyle/>
                    <a:p>
                      <a:r>
                        <a:rPr lang="en-US" altLang="zh-CN" sz="1400"/>
                        <a:t>"</a:t>
                      </a:r>
                      <a:r>
                        <a:rPr lang="zh-CN" altLang="en-US" sz="1400"/>
                        <a:t>北京</a:t>
                      </a:r>
                      <a:r>
                        <a:rPr lang="en-US" altLang="zh-CN" sz="1400"/>
                        <a:t>", "</a:t>
                      </a:r>
                      <a:r>
                        <a:rPr lang="zh-CN" altLang="en-US" sz="1400"/>
                        <a:t>上海</a:t>
                      </a:r>
                      <a:r>
                        <a:rPr lang="en-US" altLang="zh-CN" sz="1400"/>
                        <a:t>", "</a:t>
                      </a:r>
                      <a:r>
                        <a:rPr lang="zh-CN" altLang="en-US" sz="1400"/>
                        <a:t>天津</a:t>
                      </a:r>
                      <a:r>
                        <a:rPr lang="en-US" altLang="zh-CN" sz="1400"/>
                        <a:t>"</a:t>
                      </a:r>
                      <a:endParaRPr lang="en-US" sz="1400"/>
                    </a:p>
                  </a:txBody>
                  <a:tcPr anchor="ctr">
                    <a:lnL>
                      <a:noFill/>
                    </a:lnL>
                    <a:lnR>
                      <a:noFill/>
                    </a:lnR>
                    <a:lnT>
                      <a:noFill/>
                    </a:lnT>
                    <a:lnB>
                      <a:noFill/>
                    </a:lnB>
                    <a:solidFill>
                      <a:schemeClr val="bg1">
                        <a:lumMod val="95000"/>
                      </a:schemeClr>
                    </a:solidFill>
                  </a:tcPr>
                </a:tc>
                <a:extLst>
                  <a:ext uri="{0D108BD9-81ED-4DB2-BD59-A6C34878D82A}">
                    <a16:rowId xmlns:a16="http://schemas.microsoft.com/office/drawing/2014/main" val="10001"/>
                  </a:ext>
                </a:extLst>
              </a:tr>
              <a:tr h="365760">
                <a:tc>
                  <a:txBody>
                    <a:bodyPr/>
                    <a:lstStyle/>
                    <a:p>
                      <a:r>
                        <a:rPr lang="en-US" sz="1400"/>
                        <a:t>K2</a:t>
                      </a:r>
                    </a:p>
                  </a:txBody>
                  <a:tcPr anchor="ctr">
                    <a:lnL>
                      <a:noFill/>
                    </a:lnL>
                    <a:lnR>
                      <a:noFill/>
                    </a:lnR>
                    <a:lnT>
                      <a:noFill/>
                    </a:lnT>
                    <a:lnB>
                      <a:noFill/>
                    </a:lnB>
                    <a:solidFill>
                      <a:schemeClr val="bg1">
                        <a:lumMod val="95000"/>
                      </a:schemeClr>
                    </a:solidFill>
                  </a:tcPr>
                </a:tc>
                <a:tc>
                  <a:txBody>
                    <a:bodyPr/>
                    <a:lstStyle/>
                    <a:p>
                      <a:r>
                        <a:rPr lang="en-US" altLang="zh-CN" sz="1400"/>
                        <a:t>"</a:t>
                      </a:r>
                      <a:r>
                        <a:rPr lang="zh-CN" altLang="en-US" sz="1400"/>
                        <a:t>广州</a:t>
                      </a:r>
                      <a:r>
                        <a:rPr lang="en-US" altLang="zh-CN" sz="1400"/>
                        <a:t>", "</a:t>
                      </a:r>
                      <a:r>
                        <a:rPr lang="zh-CN" altLang="en-US" sz="1400"/>
                        <a:t>北京</a:t>
                      </a:r>
                      <a:r>
                        <a:rPr lang="en-US" altLang="zh-CN" sz="1400"/>
                        <a:t>", "</a:t>
                      </a:r>
                      <a:r>
                        <a:rPr lang="zh-CN" altLang="en-US" sz="1400"/>
                        <a:t>深圳</a:t>
                      </a:r>
                      <a:r>
                        <a:rPr lang="en-US" altLang="zh-CN" sz="1400"/>
                        <a:t>"</a:t>
                      </a:r>
                      <a:endParaRPr lang="en-US" sz="1400"/>
                    </a:p>
                  </a:txBody>
                  <a:tcPr anchor="ctr">
                    <a:lnL>
                      <a:noFill/>
                    </a:lnL>
                    <a:lnR>
                      <a:noFill/>
                    </a:lnR>
                    <a:lnT>
                      <a:noFill/>
                    </a:lnT>
                    <a:lnB>
                      <a:noFill/>
                    </a:lnB>
                    <a:solidFill>
                      <a:schemeClr val="bg1">
                        <a:lumMod val="95000"/>
                      </a:schemeClr>
                    </a:solidFill>
                  </a:tcPr>
                </a:tc>
                <a:extLst>
                  <a:ext uri="{0D108BD9-81ED-4DB2-BD59-A6C34878D82A}">
                    <a16:rowId xmlns:a16="http://schemas.microsoft.com/office/drawing/2014/main" val="10002"/>
                  </a:ext>
                </a:extLst>
              </a:tr>
              <a:tr h="365760">
                <a:tc>
                  <a:txBody>
                    <a:bodyPr/>
                    <a:lstStyle/>
                    <a:p>
                      <a:r>
                        <a:rPr lang="en-US" sz="1400"/>
                        <a:t>K3</a:t>
                      </a:r>
                    </a:p>
                  </a:txBody>
                  <a:tcPr anchor="ctr">
                    <a:lnL>
                      <a:noFill/>
                    </a:lnL>
                    <a:lnR>
                      <a:noFill/>
                    </a:lnR>
                    <a:lnT>
                      <a:noFill/>
                    </a:lnT>
                    <a:lnB>
                      <a:noFill/>
                    </a:lnB>
                    <a:solidFill>
                      <a:schemeClr val="bg1">
                        <a:lumMod val="95000"/>
                      </a:schemeClr>
                    </a:solidFill>
                  </a:tcPr>
                </a:tc>
                <a:tc>
                  <a:txBody>
                    <a:bodyPr/>
                    <a:lstStyle/>
                    <a:p>
                      <a:r>
                        <a:rPr lang="en-US" altLang="zh-CN" sz="1400"/>
                        <a:t>"</a:t>
                      </a:r>
                      <a:r>
                        <a:rPr lang="zh-CN" altLang="en-US" sz="1400"/>
                        <a:t>成都</a:t>
                      </a:r>
                      <a:r>
                        <a:rPr lang="en-US" altLang="zh-CN" sz="1400"/>
                        <a:t>", "</a:t>
                      </a:r>
                      <a:r>
                        <a:rPr lang="zh-CN" altLang="en-US" sz="1400"/>
                        <a:t>上海</a:t>
                      </a:r>
                      <a:r>
                        <a:rPr lang="en-US" altLang="zh-CN" sz="1400"/>
                        <a:t>", "</a:t>
                      </a:r>
                      <a:r>
                        <a:rPr lang="zh-CN" altLang="en-US" sz="1400"/>
                        <a:t>杭州</a:t>
                      </a:r>
                      <a:r>
                        <a:rPr lang="en-US" altLang="zh-CN" sz="1400"/>
                        <a:t>"</a:t>
                      </a:r>
                      <a:endParaRPr lang="en-US" sz="1400"/>
                    </a:p>
                  </a:txBody>
                  <a:tcPr anchor="ctr">
                    <a:lnL>
                      <a:noFill/>
                    </a:lnL>
                    <a:lnR>
                      <a:noFill/>
                    </a:lnR>
                    <a:lnT>
                      <a:noFill/>
                    </a:lnT>
                    <a:lnB>
                      <a:noFill/>
                    </a:lnB>
                    <a:solidFill>
                      <a:schemeClr val="bg1">
                        <a:lumMod val="95000"/>
                      </a:schemeClr>
                    </a:solidFill>
                  </a:tcPr>
                </a:tc>
                <a:extLst>
                  <a:ext uri="{0D108BD9-81ED-4DB2-BD59-A6C34878D82A}">
                    <a16:rowId xmlns:a16="http://schemas.microsoft.com/office/drawing/2014/main" val="10003"/>
                  </a:ext>
                </a:extLst>
              </a:tr>
              <a:tr h="365760">
                <a:tc>
                  <a:txBody>
                    <a:bodyPr/>
                    <a:lstStyle/>
                    <a:p>
                      <a:r>
                        <a:rPr lang="en-US" sz="1400"/>
                        <a:t>K4</a:t>
                      </a:r>
                    </a:p>
                  </a:txBody>
                  <a:tcPr anchor="ctr">
                    <a:lnL>
                      <a:noFill/>
                    </a:lnL>
                    <a:lnR>
                      <a:noFill/>
                    </a:lnR>
                    <a:lnT>
                      <a:noFill/>
                    </a:lnT>
                    <a:lnB>
                      <a:noFill/>
                    </a:lnB>
                    <a:solidFill>
                      <a:schemeClr val="bg1">
                        <a:lumMod val="95000"/>
                      </a:schemeClr>
                    </a:solidFill>
                  </a:tcPr>
                </a:tc>
                <a:tc>
                  <a:txBody>
                    <a:bodyPr/>
                    <a:lstStyle/>
                    <a:p>
                      <a:r>
                        <a:rPr lang="en-US" altLang="zh-CN" sz="1400"/>
                        <a:t>"</a:t>
                      </a:r>
                      <a:r>
                        <a:rPr lang="zh-CN" altLang="en-US" sz="1400"/>
                        <a:t>上海</a:t>
                      </a:r>
                      <a:r>
                        <a:rPr lang="en-US" altLang="zh-CN" sz="1400"/>
                        <a:t>", "</a:t>
                      </a:r>
                      <a:r>
                        <a:rPr lang="zh-CN" altLang="en-US" sz="1400"/>
                        <a:t>天津</a:t>
                      </a:r>
                      <a:r>
                        <a:rPr lang="en-US" altLang="zh-CN" sz="1400"/>
                        <a:t>"</a:t>
                      </a:r>
                      <a:endParaRPr lang="en-US" sz="1400"/>
                    </a:p>
                  </a:txBody>
                  <a:tcPr anchor="ctr">
                    <a:lnL>
                      <a:noFill/>
                    </a:lnL>
                    <a:lnR>
                      <a:noFill/>
                    </a:lnR>
                    <a:lnT>
                      <a:noFill/>
                    </a:lnT>
                    <a:lnB>
                      <a:noFill/>
                    </a:lnB>
                    <a:solidFill>
                      <a:schemeClr val="bg1">
                        <a:lumMod val="95000"/>
                      </a:schemeClr>
                    </a:solidFill>
                  </a:tcPr>
                </a:tc>
                <a:extLst>
                  <a:ext uri="{0D108BD9-81ED-4DB2-BD59-A6C34878D82A}">
                    <a16:rowId xmlns:a16="http://schemas.microsoft.com/office/drawing/2014/main" val="10004"/>
                  </a:ext>
                </a:extLst>
              </a:tr>
              <a:tr h="365760">
                <a:tc>
                  <a:txBody>
                    <a:bodyPr/>
                    <a:lstStyle/>
                    <a:p>
                      <a:r>
                        <a:rPr lang="en-US" sz="1400"/>
                        <a:t>K5</a:t>
                      </a:r>
                    </a:p>
                  </a:txBody>
                  <a:tcPr anchor="ctr">
                    <a:lnL>
                      <a:noFill/>
                    </a:lnL>
                    <a:lnR>
                      <a:noFill/>
                    </a:lnR>
                    <a:lnT>
                      <a:noFill/>
                    </a:lnT>
                    <a:lnB>
                      <a:noFill/>
                    </a:lnB>
                    <a:solidFill>
                      <a:schemeClr val="bg1">
                        <a:lumMod val="95000"/>
                      </a:schemeClr>
                    </a:solidFill>
                  </a:tcPr>
                </a:tc>
                <a:tc>
                  <a:txBody>
                    <a:bodyPr/>
                    <a:lstStyle/>
                    <a:p>
                      <a:r>
                        <a:rPr lang="en-US" altLang="zh-CN" sz="1400"/>
                        <a:t>"</a:t>
                      </a:r>
                      <a:r>
                        <a:rPr lang="zh-CN" altLang="en-US" sz="1400"/>
                        <a:t>杭州</a:t>
                      </a:r>
                      <a:r>
                        <a:rPr lang="en-US" altLang="zh-CN" sz="1400"/>
                        <a:t>", "</a:t>
                      </a:r>
                      <a:r>
                        <a:rPr lang="zh-CN" altLang="en-US" sz="1400"/>
                        <a:t>大连</a:t>
                      </a:r>
                      <a:r>
                        <a:rPr lang="en-US" altLang="zh-CN" sz="1400"/>
                        <a:t>"</a:t>
                      </a:r>
                      <a:endParaRPr lang="en-US" sz="1400"/>
                    </a:p>
                  </a:txBody>
                  <a:tcPr anchor="ctr">
                    <a:lnL>
                      <a:noFill/>
                    </a:lnL>
                    <a:lnR>
                      <a:noFill/>
                    </a:lnR>
                    <a:lnT>
                      <a:noFill/>
                    </a:lnT>
                    <a:lnB>
                      <a:noFill/>
                    </a:lnB>
                    <a:solidFill>
                      <a:schemeClr val="bg1">
                        <a:lumMod val="95000"/>
                      </a:schemeClr>
                    </a:solid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537465784"/>
      </p:ext>
    </p:extLst>
  </p:cSld>
  <p:clrMapOvr>
    <a:masterClrMapping/>
  </p:clrMapOvr>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贪心算法</a:t>
            </a:r>
            <a:endParaRPr lang="en-US" altLang="zh-CN" sz="2200" b="1"/>
          </a:p>
        </p:txBody>
      </p:sp>
      <p:sp>
        <p:nvSpPr>
          <p:cNvPr id="2" name="TextBox 1"/>
          <p:cNvSpPr txBox="1"/>
          <p:nvPr/>
        </p:nvSpPr>
        <p:spPr>
          <a:xfrm>
            <a:off x="665981" y="1224111"/>
            <a:ext cx="8424936" cy="3447098"/>
          </a:xfrm>
          <a:prstGeom prst="rect">
            <a:avLst/>
          </a:prstGeom>
          <a:noFill/>
        </p:spPr>
        <p:txBody>
          <a:bodyPr wrap="square" rtlCol="0">
            <a:spAutoFit/>
          </a:bodyPr>
          <a:lstStyle/>
          <a:p>
            <a:r>
              <a:rPr lang="zh-CN" altLang="en-US" sz="2000" b="1">
                <a:solidFill>
                  <a:srgbClr val="0070C0"/>
                </a:solidFill>
                <a:ea typeface="宋体" charset="-122"/>
              </a:rPr>
              <a:t>贪心算法最佳应用</a:t>
            </a:r>
            <a:r>
              <a:rPr lang="en-US" altLang="zh-CN" sz="2000" b="1">
                <a:solidFill>
                  <a:srgbClr val="0070C0"/>
                </a:solidFill>
                <a:ea typeface="宋体" charset="-122"/>
              </a:rPr>
              <a:t>-</a:t>
            </a:r>
            <a:r>
              <a:rPr lang="zh-CN" altLang="en-US" sz="2000" b="1">
                <a:solidFill>
                  <a:srgbClr val="0070C0"/>
                </a:solidFill>
                <a:ea typeface="宋体" charset="-122"/>
              </a:rPr>
              <a:t>集合覆盖</a:t>
            </a:r>
            <a:endParaRPr lang="en-US" altLang="zh-CN" sz="2000" b="1">
              <a:solidFill>
                <a:srgbClr val="0070C0"/>
              </a:solidFill>
              <a:ea typeface="宋体" charset="-122"/>
            </a:endParaRPr>
          </a:p>
          <a:p>
            <a:pPr marL="342900" indent="-342900">
              <a:buAutoNum type="arabicParenR" startAt="2"/>
            </a:pPr>
            <a:r>
              <a:rPr lang="zh-CN" altLang="en-US"/>
              <a:t>思路分析</a:t>
            </a:r>
            <a:r>
              <a:rPr lang="en-US" altLang="zh-CN"/>
              <a:t>: </a:t>
            </a:r>
          </a:p>
          <a:p>
            <a:pPr marL="285750" indent="-285750">
              <a:buFont typeface="Wingdings" pitchFamily="2" charset="2"/>
              <a:buChar char="Ø"/>
            </a:pPr>
            <a:r>
              <a:rPr lang="zh-CN" altLang="en-US"/>
              <a:t>如何找出覆盖所有地区的广播台的集合呢，使用穷举法实现</a:t>
            </a:r>
            <a:r>
              <a:rPr lang="en-US" altLang="zh-CN"/>
              <a:t>,</a:t>
            </a:r>
            <a:r>
              <a:rPr lang="zh-CN" altLang="en-US"/>
              <a:t>列出每个可能的广播台的集合，这被称为幂集。假设总的有</a:t>
            </a:r>
            <a:r>
              <a:rPr lang="en-US" altLang="zh-CN"/>
              <a:t>n</a:t>
            </a:r>
            <a:r>
              <a:rPr lang="zh-CN" altLang="en-US"/>
              <a:t>个广播台，则广播台的组合总共有</a:t>
            </a:r>
            <a:br>
              <a:rPr lang="en-US" altLang="zh-CN"/>
            </a:br>
            <a:r>
              <a:rPr lang="en-US" altLang="zh-CN"/>
              <a:t>2ⁿ -1 </a:t>
            </a:r>
            <a:r>
              <a:rPr lang="zh-CN" altLang="en-US"/>
              <a:t>个</a:t>
            </a:r>
            <a:r>
              <a:rPr lang="en-US" altLang="zh-CN"/>
              <a:t>,</a:t>
            </a:r>
            <a:r>
              <a:rPr lang="zh-CN" altLang="en-US"/>
              <a:t>假设每秒可以计算</a:t>
            </a:r>
            <a:r>
              <a:rPr lang="en-US" altLang="zh-CN"/>
              <a:t>10</a:t>
            </a:r>
            <a:r>
              <a:rPr lang="zh-CN" altLang="en-US"/>
              <a:t>个子集， 如图</a:t>
            </a:r>
            <a:r>
              <a:rPr lang="en-US" altLang="zh-CN"/>
              <a:t>:</a:t>
            </a:r>
          </a:p>
          <a:p>
            <a:pPr marL="342900" indent="-342900">
              <a:buAutoNum type="arabicParenBoth"/>
            </a:pPr>
            <a:endParaRPr lang="en-US" altLang="zh-CN"/>
          </a:p>
          <a:p>
            <a:pPr marL="342900" indent="-342900">
              <a:buAutoNum type="arabicParenBoth"/>
            </a:pPr>
            <a:endParaRPr lang="en-US" altLang="zh-CN"/>
          </a:p>
          <a:p>
            <a:pPr marL="342900" indent="-342900">
              <a:buAutoNum type="arabicParenBoth"/>
            </a:pPr>
            <a:endParaRPr lang="en-US" altLang="zh-CN"/>
          </a:p>
          <a:p>
            <a:pPr marL="342900" indent="-342900">
              <a:buAutoNum type="arabicParenBoth"/>
            </a:pPr>
            <a:endParaRPr lang="en-US" altLang="zh-CN"/>
          </a:p>
          <a:p>
            <a:pPr marL="342900" indent="-342900">
              <a:buAutoNum type="arabicParenBoth"/>
            </a:pPr>
            <a:endParaRPr lang="en-US" altLang="zh-CN"/>
          </a:p>
          <a:p>
            <a:pPr marL="342900" indent="-342900">
              <a:buAutoNum type="arabicParenBoth"/>
            </a:pPr>
            <a:endParaRPr lang="en-US" altLang="zh-CN"/>
          </a:p>
          <a:p>
            <a:endParaRPr lang="en-US" altLang="zh-CN">
              <a:ea typeface="宋体" charset="-122"/>
            </a:endParaRPr>
          </a:p>
        </p:txBody>
      </p:sp>
      <p:graphicFrame>
        <p:nvGraphicFramePr>
          <p:cNvPr id="3" name="表格 2"/>
          <p:cNvGraphicFramePr>
            <a:graphicFrameLocks noGrp="1"/>
          </p:cNvGraphicFramePr>
          <p:nvPr>
            <p:extLst>
              <p:ext uri="{D42A27DB-BD31-4B8C-83A1-F6EECF244321}">
                <p14:modId xmlns:p14="http://schemas.microsoft.com/office/powerpoint/2010/main" val="1131015827"/>
              </p:ext>
            </p:extLst>
          </p:nvPr>
        </p:nvGraphicFramePr>
        <p:xfrm>
          <a:off x="1098029" y="3020863"/>
          <a:ext cx="5616624" cy="1371600"/>
        </p:xfrm>
        <a:graphic>
          <a:graphicData uri="http://schemas.openxmlformats.org/drawingml/2006/table">
            <a:tbl>
              <a:tblPr/>
              <a:tblGrid>
                <a:gridCol w="1752195">
                  <a:extLst>
                    <a:ext uri="{9D8B030D-6E8A-4147-A177-3AD203B41FA5}">
                      <a16:colId xmlns:a16="http://schemas.microsoft.com/office/drawing/2014/main" val="20000"/>
                    </a:ext>
                  </a:extLst>
                </a:gridCol>
                <a:gridCol w="1752195">
                  <a:extLst>
                    <a:ext uri="{9D8B030D-6E8A-4147-A177-3AD203B41FA5}">
                      <a16:colId xmlns:a16="http://schemas.microsoft.com/office/drawing/2014/main" val="20001"/>
                    </a:ext>
                  </a:extLst>
                </a:gridCol>
                <a:gridCol w="2112234">
                  <a:extLst>
                    <a:ext uri="{9D8B030D-6E8A-4147-A177-3AD203B41FA5}">
                      <a16:colId xmlns:a16="http://schemas.microsoft.com/office/drawing/2014/main" val="20002"/>
                    </a:ext>
                  </a:extLst>
                </a:gridCol>
              </a:tblGrid>
              <a:tr h="0">
                <a:tc>
                  <a:txBody>
                    <a:bodyPr/>
                    <a:lstStyle/>
                    <a:p>
                      <a:r>
                        <a:rPr lang="zh-CN" altLang="en-US" sz="1200"/>
                        <a:t>广播台数量</a:t>
                      </a:r>
                      <a:r>
                        <a:rPr lang="en-US" sz="1200"/>
                        <a:t>n</a:t>
                      </a:r>
                    </a:p>
                  </a:txBody>
                  <a:tcPr anchor="ctr">
                    <a:lnL>
                      <a:noFill/>
                    </a:lnL>
                    <a:lnR>
                      <a:noFill/>
                    </a:lnR>
                    <a:lnT>
                      <a:noFill/>
                    </a:lnT>
                    <a:lnB>
                      <a:noFill/>
                    </a:lnB>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cPr>
                </a:tc>
                <a:tc>
                  <a:txBody>
                    <a:bodyPr/>
                    <a:lstStyle/>
                    <a:p>
                      <a:r>
                        <a:rPr lang="zh-CN" altLang="en-US" sz="1200"/>
                        <a:t>子集总数</a:t>
                      </a:r>
                      <a:r>
                        <a:rPr lang="en-US" altLang="zh-CN" sz="1200"/>
                        <a:t>2</a:t>
                      </a:r>
                      <a:r>
                        <a:rPr lang="en-US" sz="1200"/>
                        <a:t>ⁿ</a:t>
                      </a:r>
                    </a:p>
                  </a:txBody>
                  <a:tcPr anchor="ctr">
                    <a:lnL>
                      <a:noFill/>
                    </a:lnL>
                    <a:lnR>
                      <a:noFill/>
                    </a:lnR>
                    <a:lnT>
                      <a:noFill/>
                    </a:lnT>
                    <a:lnB>
                      <a:noFill/>
                    </a:lnB>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cPr>
                </a:tc>
                <a:tc>
                  <a:txBody>
                    <a:bodyPr/>
                    <a:lstStyle/>
                    <a:p>
                      <a:r>
                        <a:rPr lang="zh-CN" altLang="en-US" sz="1200"/>
                        <a:t>需要的时间</a:t>
                      </a:r>
                    </a:p>
                  </a:txBody>
                  <a:tcPr anchor="ctr">
                    <a:lnL>
                      <a:noFill/>
                    </a:lnL>
                    <a:lnR>
                      <a:noFill/>
                    </a:lnR>
                    <a:lnT>
                      <a:noFill/>
                    </a:lnT>
                    <a:lnB>
                      <a:noFill/>
                    </a:lnB>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cPr>
                </a:tc>
                <a:extLst>
                  <a:ext uri="{0D108BD9-81ED-4DB2-BD59-A6C34878D82A}">
                    <a16:rowId xmlns:a16="http://schemas.microsoft.com/office/drawing/2014/main" val="10000"/>
                  </a:ext>
                </a:extLst>
              </a:tr>
              <a:tr h="0">
                <a:tc>
                  <a:txBody>
                    <a:bodyPr/>
                    <a:lstStyle/>
                    <a:p>
                      <a:r>
                        <a:rPr lang="en-US" altLang="zh-CN" sz="1200"/>
                        <a:t>5</a:t>
                      </a:r>
                    </a:p>
                  </a:txBody>
                  <a:tcPr anchor="ctr">
                    <a:lnL>
                      <a:noFill/>
                    </a:lnL>
                    <a:lnR>
                      <a:noFill/>
                    </a:lnR>
                    <a:lnT>
                      <a:noFill/>
                    </a:lnT>
                    <a:lnB>
                      <a:noFill/>
                    </a:lnB>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cPr>
                </a:tc>
                <a:tc>
                  <a:txBody>
                    <a:bodyPr/>
                    <a:lstStyle/>
                    <a:p>
                      <a:r>
                        <a:rPr lang="en-US" altLang="zh-CN" sz="1200"/>
                        <a:t>32</a:t>
                      </a:r>
                    </a:p>
                  </a:txBody>
                  <a:tcPr anchor="ctr">
                    <a:lnL>
                      <a:noFill/>
                    </a:lnL>
                    <a:lnR>
                      <a:noFill/>
                    </a:lnR>
                    <a:lnT>
                      <a:noFill/>
                    </a:lnT>
                    <a:lnB>
                      <a:noFill/>
                    </a:lnB>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cPr>
                </a:tc>
                <a:tc>
                  <a:txBody>
                    <a:bodyPr/>
                    <a:lstStyle/>
                    <a:p>
                      <a:r>
                        <a:rPr lang="en-US" altLang="zh-CN" sz="1200"/>
                        <a:t>3.2</a:t>
                      </a:r>
                      <a:r>
                        <a:rPr lang="zh-CN" altLang="en-US" sz="1200"/>
                        <a:t>秒</a:t>
                      </a:r>
                    </a:p>
                  </a:txBody>
                  <a:tcPr anchor="ctr">
                    <a:lnL>
                      <a:noFill/>
                    </a:lnL>
                    <a:lnR>
                      <a:noFill/>
                    </a:lnR>
                    <a:lnT>
                      <a:noFill/>
                    </a:lnT>
                    <a:lnB>
                      <a:noFill/>
                    </a:lnB>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cPr>
                </a:tc>
                <a:extLst>
                  <a:ext uri="{0D108BD9-81ED-4DB2-BD59-A6C34878D82A}">
                    <a16:rowId xmlns:a16="http://schemas.microsoft.com/office/drawing/2014/main" val="10001"/>
                  </a:ext>
                </a:extLst>
              </a:tr>
              <a:tr h="0">
                <a:tc>
                  <a:txBody>
                    <a:bodyPr/>
                    <a:lstStyle/>
                    <a:p>
                      <a:r>
                        <a:rPr lang="en-US" altLang="zh-CN" sz="1200"/>
                        <a:t>10</a:t>
                      </a:r>
                    </a:p>
                  </a:txBody>
                  <a:tcPr anchor="ctr">
                    <a:lnL>
                      <a:noFill/>
                    </a:lnL>
                    <a:lnR>
                      <a:noFill/>
                    </a:lnR>
                    <a:lnT>
                      <a:noFill/>
                    </a:lnT>
                    <a:lnB>
                      <a:noFill/>
                    </a:lnB>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cPr>
                </a:tc>
                <a:tc>
                  <a:txBody>
                    <a:bodyPr/>
                    <a:lstStyle/>
                    <a:p>
                      <a:r>
                        <a:rPr lang="en-US" altLang="zh-CN" sz="1200"/>
                        <a:t>1024</a:t>
                      </a:r>
                    </a:p>
                  </a:txBody>
                  <a:tcPr anchor="ctr">
                    <a:lnL>
                      <a:noFill/>
                    </a:lnL>
                    <a:lnR>
                      <a:noFill/>
                    </a:lnR>
                    <a:lnT>
                      <a:noFill/>
                    </a:lnT>
                    <a:lnB>
                      <a:noFill/>
                    </a:lnB>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cPr>
                </a:tc>
                <a:tc>
                  <a:txBody>
                    <a:bodyPr/>
                    <a:lstStyle/>
                    <a:p>
                      <a:r>
                        <a:rPr lang="en-US" altLang="zh-CN" sz="1200"/>
                        <a:t>102.4</a:t>
                      </a:r>
                      <a:r>
                        <a:rPr lang="zh-CN" altLang="en-US" sz="1200"/>
                        <a:t>秒</a:t>
                      </a:r>
                    </a:p>
                  </a:txBody>
                  <a:tcPr anchor="ctr">
                    <a:lnL>
                      <a:noFill/>
                    </a:lnL>
                    <a:lnR>
                      <a:noFill/>
                    </a:lnR>
                    <a:lnT>
                      <a:noFill/>
                    </a:lnT>
                    <a:lnB>
                      <a:noFill/>
                    </a:lnB>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cPr>
                </a:tc>
                <a:extLst>
                  <a:ext uri="{0D108BD9-81ED-4DB2-BD59-A6C34878D82A}">
                    <a16:rowId xmlns:a16="http://schemas.microsoft.com/office/drawing/2014/main" val="10002"/>
                  </a:ext>
                </a:extLst>
              </a:tr>
              <a:tr h="0">
                <a:tc>
                  <a:txBody>
                    <a:bodyPr/>
                    <a:lstStyle/>
                    <a:p>
                      <a:r>
                        <a:rPr lang="en-US" altLang="zh-CN" sz="1200"/>
                        <a:t>32</a:t>
                      </a:r>
                    </a:p>
                  </a:txBody>
                  <a:tcPr anchor="ctr">
                    <a:lnL>
                      <a:noFill/>
                    </a:lnL>
                    <a:lnR>
                      <a:noFill/>
                    </a:lnR>
                    <a:lnT>
                      <a:noFill/>
                    </a:lnT>
                    <a:lnB>
                      <a:noFill/>
                    </a:lnB>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cPr>
                </a:tc>
                <a:tc>
                  <a:txBody>
                    <a:bodyPr/>
                    <a:lstStyle/>
                    <a:p>
                      <a:r>
                        <a:rPr lang="en-US" altLang="zh-CN" sz="1200"/>
                        <a:t>4294967296</a:t>
                      </a:r>
                    </a:p>
                  </a:txBody>
                  <a:tcPr anchor="ctr">
                    <a:lnL>
                      <a:noFill/>
                    </a:lnL>
                    <a:lnR>
                      <a:noFill/>
                    </a:lnR>
                    <a:lnT>
                      <a:noFill/>
                    </a:lnT>
                    <a:lnB>
                      <a:noFill/>
                    </a:lnB>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cPr>
                </a:tc>
                <a:tc>
                  <a:txBody>
                    <a:bodyPr/>
                    <a:lstStyle/>
                    <a:p>
                      <a:r>
                        <a:rPr lang="en-US" altLang="zh-CN" sz="1200"/>
                        <a:t>13.6</a:t>
                      </a:r>
                      <a:r>
                        <a:rPr lang="zh-CN" altLang="en-US" sz="1200"/>
                        <a:t>年</a:t>
                      </a:r>
                    </a:p>
                  </a:txBody>
                  <a:tcPr anchor="ctr">
                    <a:lnL>
                      <a:noFill/>
                    </a:lnL>
                    <a:lnR>
                      <a:noFill/>
                    </a:lnR>
                    <a:lnT>
                      <a:noFill/>
                    </a:lnT>
                    <a:lnB>
                      <a:noFill/>
                    </a:lnB>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cPr>
                </a:tc>
                <a:extLst>
                  <a:ext uri="{0D108BD9-81ED-4DB2-BD59-A6C34878D82A}">
                    <a16:rowId xmlns:a16="http://schemas.microsoft.com/office/drawing/2014/main" val="10003"/>
                  </a:ext>
                </a:extLst>
              </a:tr>
              <a:tr h="0">
                <a:tc>
                  <a:txBody>
                    <a:bodyPr/>
                    <a:lstStyle/>
                    <a:p>
                      <a:r>
                        <a:rPr lang="en-US" altLang="zh-CN" sz="1200"/>
                        <a:t>100</a:t>
                      </a:r>
                    </a:p>
                  </a:txBody>
                  <a:tcPr anchor="ctr">
                    <a:lnL>
                      <a:noFill/>
                    </a:lnL>
                    <a:lnR>
                      <a:noFill/>
                    </a:lnR>
                    <a:lnT>
                      <a:noFill/>
                    </a:lnT>
                    <a:lnB>
                      <a:noFill/>
                    </a:lnB>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cPr>
                </a:tc>
                <a:tc>
                  <a:txBody>
                    <a:bodyPr/>
                    <a:lstStyle/>
                    <a:p>
                      <a:r>
                        <a:rPr lang="en-US" sz="1200"/>
                        <a:t>1.26*100³º </a:t>
                      </a:r>
                    </a:p>
                  </a:txBody>
                  <a:tcPr anchor="ctr">
                    <a:lnL>
                      <a:noFill/>
                    </a:lnL>
                    <a:lnR>
                      <a:noFill/>
                    </a:lnR>
                    <a:lnT>
                      <a:noFill/>
                    </a:lnT>
                    <a:lnB>
                      <a:noFill/>
                    </a:lnB>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cPr>
                </a:tc>
                <a:tc>
                  <a:txBody>
                    <a:bodyPr/>
                    <a:lstStyle/>
                    <a:p>
                      <a:r>
                        <a:rPr lang="en-US" sz="1200"/>
                        <a:t>4x10²³</a:t>
                      </a:r>
                      <a:r>
                        <a:rPr lang="zh-CN" altLang="en-US" sz="1200"/>
                        <a:t>年</a:t>
                      </a:r>
                    </a:p>
                  </a:txBody>
                  <a:tcPr anchor="ctr">
                    <a:lnL>
                      <a:noFill/>
                    </a:lnL>
                    <a:lnR>
                      <a:noFill/>
                    </a:lnR>
                    <a:lnT>
                      <a:noFill/>
                    </a:lnT>
                    <a:lnB>
                      <a:noFill/>
                    </a:lnB>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2661204413"/>
      </p:ext>
    </p:extLst>
  </p:cSld>
  <p:clrMapOvr>
    <a:masterClrMapping/>
  </p:clrMapOvr>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贪心算法</a:t>
            </a:r>
            <a:endParaRPr lang="en-US" altLang="zh-CN" sz="2200" b="1"/>
          </a:p>
        </p:txBody>
      </p:sp>
      <p:sp>
        <p:nvSpPr>
          <p:cNvPr id="2" name="TextBox 1"/>
          <p:cNvSpPr txBox="1"/>
          <p:nvPr/>
        </p:nvSpPr>
        <p:spPr>
          <a:xfrm>
            <a:off x="665981" y="1224111"/>
            <a:ext cx="8424936" cy="3724096"/>
          </a:xfrm>
          <a:prstGeom prst="rect">
            <a:avLst/>
          </a:prstGeom>
          <a:noFill/>
        </p:spPr>
        <p:txBody>
          <a:bodyPr wrap="square" rtlCol="0">
            <a:spAutoFit/>
          </a:bodyPr>
          <a:lstStyle/>
          <a:p>
            <a:r>
              <a:rPr lang="zh-CN" altLang="en-US" sz="2000" b="1">
                <a:solidFill>
                  <a:srgbClr val="0070C0"/>
                </a:solidFill>
                <a:ea typeface="宋体" charset="-122"/>
              </a:rPr>
              <a:t>贪心算法最佳应用</a:t>
            </a:r>
            <a:r>
              <a:rPr lang="en-US" altLang="zh-CN" sz="2000" b="1">
                <a:solidFill>
                  <a:srgbClr val="0070C0"/>
                </a:solidFill>
                <a:ea typeface="宋体" charset="-122"/>
              </a:rPr>
              <a:t>-</a:t>
            </a:r>
            <a:r>
              <a:rPr lang="zh-CN" altLang="en-US" sz="2000" b="1">
                <a:solidFill>
                  <a:srgbClr val="0070C0"/>
                </a:solidFill>
                <a:ea typeface="宋体" charset="-122"/>
              </a:rPr>
              <a:t>集合覆盖</a:t>
            </a:r>
            <a:endParaRPr lang="en-US" altLang="zh-CN" sz="2000" b="1">
              <a:solidFill>
                <a:srgbClr val="0070C0"/>
              </a:solidFill>
              <a:ea typeface="宋体" charset="-122"/>
            </a:endParaRPr>
          </a:p>
          <a:p>
            <a:pPr marL="342900" indent="-342900">
              <a:buAutoNum type="arabicParenR" startAt="2"/>
            </a:pPr>
            <a:r>
              <a:rPr lang="zh-CN" altLang="en-US"/>
              <a:t>思路分析</a:t>
            </a:r>
            <a:r>
              <a:rPr lang="en-US" altLang="zh-CN"/>
              <a:t>: </a:t>
            </a:r>
          </a:p>
          <a:p>
            <a:pPr marL="285750" indent="-285750">
              <a:buFont typeface="Wingdings" pitchFamily="2" charset="2"/>
              <a:buChar char="Ø"/>
            </a:pPr>
            <a:r>
              <a:rPr lang="zh-CN" altLang="en-US"/>
              <a:t>使用贪婪算法，效率高</a:t>
            </a:r>
            <a:r>
              <a:rPr lang="en-US" altLang="zh-CN"/>
              <a:t>:</a:t>
            </a:r>
          </a:p>
          <a:p>
            <a:r>
              <a:rPr lang="zh-CN" altLang="en-US"/>
              <a:t>目前并没有算法可以快速计算得到准备的值， 使用贪婪算法，则可以得到非常接近的解，并且效率高。选择策略上，因为需要覆盖全部地区的最小集合</a:t>
            </a:r>
            <a:r>
              <a:rPr lang="en-US" altLang="zh-CN"/>
              <a:t>:</a:t>
            </a:r>
          </a:p>
          <a:p>
            <a:pPr marL="342900" indent="-342900">
              <a:buAutoNum type="arabicParenR"/>
            </a:pPr>
            <a:r>
              <a:rPr lang="zh-CN" altLang="en-US"/>
              <a:t>遍历所有的广播电台</a:t>
            </a:r>
            <a:r>
              <a:rPr lang="en-US" altLang="zh-CN"/>
              <a:t>, </a:t>
            </a:r>
            <a:r>
              <a:rPr lang="zh-CN" altLang="en-US"/>
              <a:t>找到一个覆盖了最多</a:t>
            </a:r>
            <a:r>
              <a:rPr lang="zh-CN" altLang="en-US" b="1">
                <a:solidFill>
                  <a:srgbClr val="DA0000"/>
                </a:solidFill>
              </a:rPr>
              <a:t>未覆盖的地区</a:t>
            </a:r>
            <a:r>
              <a:rPr lang="zh-CN" altLang="en-US"/>
              <a:t>的电台</a:t>
            </a:r>
            <a:r>
              <a:rPr lang="en-US" altLang="zh-CN"/>
              <a:t>(</a:t>
            </a:r>
            <a:r>
              <a:rPr lang="zh-CN" altLang="en-US"/>
              <a:t>此电台可能包含一些已覆盖的地区，但没有关系） </a:t>
            </a:r>
            <a:endParaRPr lang="en-US" altLang="zh-CN"/>
          </a:p>
          <a:p>
            <a:pPr marL="342900" indent="-342900">
              <a:buAutoNum type="arabicParenR"/>
            </a:pPr>
            <a:r>
              <a:rPr lang="zh-CN" altLang="en-US"/>
              <a:t>将这个电台加入到一个集合中</a:t>
            </a:r>
            <a:r>
              <a:rPr lang="en-US" altLang="zh-CN"/>
              <a:t>(</a:t>
            </a:r>
            <a:r>
              <a:rPr lang="zh-CN" altLang="en-US"/>
              <a:t>比如</a:t>
            </a:r>
            <a:r>
              <a:rPr lang="en-US" altLang="zh-CN"/>
              <a:t>ArrayList), </a:t>
            </a:r>
            <a:r>
              <a:rPr lang="zh-CN" altLang="en-US"/>
              <a:t>想办法把该电台覆盖的地区在下次比较时去掉。</a:t>
            </a:r>
            <a:endParaRPr lang="en-US" altLang="zh-CN"/>
          </a:p>
          <a:p>
            <a:pPr marL="342900" indent="-342900">
              <a:buAutoNum type="arabicParenR"/>
            </a:pPr>
            <a:r>
              <a:rPr lang="zh-CN" altLang="en-US"/>
              <a:t>重复第</a:t>
            </a:r>
            <a:r>
              <a:rPr lang="en-US" altLang="zh-CN"/>
              <a:t>1</a:t>
            </a:r>
            <a:r>
              <a:rPr lang="zh-CN" altLang="en-US"/>
              <a:t>步直到覆盖了全部的地区</a:t>
            </a:r>
          </a:p>
          <a:p>
            <a:endParaRPr lang="en-US" altLang="zh-CN">
              <a:ea typeface="宋体" charset="-122"/>
            </a:endParaRPr>
          </a:p>
          <a:p>
            <a:endParaRPr lang="en-US" altLang="zh-CN">
              <a:ea typeface="宋体" charset="-122"/>
            </a:endParaRPr>
          </a:p>
          <a:p>
            <a:r>
              <a:rPr lang="en-US" altLang="zh-CN">
                <a:ea typeface="宋体" charset="-122"/>
              </a:rPr>
              <a:t>3) </a:t>
            </a:r>
            <a:r>
              <a:rPr lang="zh-CN" altLang="en-US">
                <a:ea typeface="宋体" charset="-122"/>
              </a:rPr>
              <a:t>代码实现</a:t>
            </a:r>
            <a:r>
              <a:rPr lang="en-US" altLang="zh-CN">
                <a:ea typeface="宋体" charset="-122"/>
              </a:rPr>
              <a:t>, </a:t>
            </a:r>
            <a:r>
              <a:rPr lang="zh-CN" altLang="en-US">
                <a:ea typeface="宋体" charset="-122"/>
              </a:rPr>
              <a:t>看老师演示 </a:t>
            </a:r>
            <a:endParaRPr lang="en-US" altLang="zh-CN">
              <a:ea typeface="宋体" charset="-122"/>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2621553011"/>
              </p:ext>
            </p:extLst>
          </p:nvPr>
        </p:nvGraphicFramePr>
        <p:xfrm>
          <a:off x="7722765" y="4608487"/>
          <a:ext cx="1062099" cy="396187"/>
        </p:xfrm>
        <a:graphic>
          <a:graphicData uri="http://schemas.openxmlformats.org/presentationml/2006/ole">
            <mc:AlternateContent xmlns:mc="http://schemas.openxmlformats.org/markup-compatibility/2006">
              <mc:Choice xmlns:v="urn:schemas-microsoft-com:vml" Requires="v">
                <p:oleObj spid="_x0000_s153631" name="包装程序外壳对象" showAsIcon="1" r:id="rId4" imgW="1906920" imgH="711360" progId="Package">
                  <p:embed/>
                </p:oleObj>
              </mc:Choice>
              <mc:Fallback>
                <p:oleObj name="包装程序外壳对象" showAsIcon="1" r:id="rId4" imgW="1906920" imgH="711360" progId="Package">
                  <p:embed/>
                  <p:pic>
                    <p:nvPicPr>
                      <p:cNvPr id="0" name=""/>
                      <p:cNvPicPr/>
                      <p:nvPr/>
                    </p:nvPicPr>
                    <p:blipFill>
                      <a:blip r:embed="rId5"/>
                      <a:stretch>
                        <a:fillRect/>
                      </a:stretch>
                    </p:blipFill>
                    <p:spPr>
                      <a:xfrm>
                        <a:off x="7722765" y="4608487"/>
                        <a:ext cx="1062099" cy="396187"/>
                      </a:xfrm>
                      <a:prstGeom prst="rect">
                        <a:avLst/>
                      </a:prstGeom>
                    </p:spPr>
                  </p:pic>
                </p:oleObj>
              </mc:Fallback>
            </mc:AlternateContent>
          </a:graphicData>
        </a:graphic>
      </p:graphicFrame>
    </p:spTree>
    <p:extLst>
      <p:ext uri="{BB962C8B-B14F-4D97-AF65-F5344CB8AC3E}">
        <p14:creationId xmlns:p14="http://schemas.microsoft.com/office/powerpoint/2010/main" val="3378478107"/>
      </p:ext>
    </p:extLst>
  </p:cSld>
  <p:clrMapOvr>
    <a:masterClrMapping/>
  </p:clrMapOvr>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贪心算法</a:t>
            </a:r>
            <a:endParaRPr lang="en-US" altLang="zh-CN" sz="2200" b="1"/>
          </a:p>
        </p:txBody>
      </p:sp>
      <p:sp>
        <p:nvSpPr>
          <p:cNvPr id="2" name="TextBox 1"/>
          <p:cNvSpPr txBox="1"/>
          <p:nvPr/>
        </p:nvSpPr>
        <p:spPr>
          <a:xfrm>
            <a:off x="665981" y="1224111"/>
            <a:ext cx="8424936" cy="2616101"/>
          </a:xfrm>
          <a:prstGeom prst="rect">
            <a:avLst/>
          </a:prstGeom>
          <a:noFill/>
        </p:spPr>
        <p:txBody>
          <a:bodyPr wrap="square" rtlCol="0">
            <a:spAutoFit/>
          </a:bodyPr>
          <a:lstStyle/>
          <a:p>
            <a:r>
              <a:rPr lang="zh-CN" altLang="en-US" sz="2000" b="1">
                <a:solidFill>
                  <a:srgbClr val="0070C0"/>
                </a:solidFill>
                <a:ea typeface="宋体" charset="-122"/>
              </a:rPr>
              <a:t>贪心算法注意事项和细节</a:t>
            </a:r>
            <a:endParaRPr lang="en-US" altLang="zh-CN" sz="2000" b="1">
              <a:solidFill>
                <a:srgbClr val="0070C0"/>
              </a:solidFill>
              <a:ea typeface="宋体" charset="-122"/>
            </a:endParaRPr>
          </a:p>
          <a:p>
            <a:pPr marL="342900" indent="-342900">
              <a:buAutoNum type="arabicParenBoth"/>
            </a:pPr>
            <a:endParaRPr lang="en-US" altLang="zh-CN"/>
          </a:p>
          <a:p>
            <a:pPr marL="342900" indent="-342900">
              <a:buAutoNum type="arabicParenBoth"/>
            </a:pPr>
            <a:r>
              <a:rPr lang="zh-CN" altLang="en-US" b="1"/>
              <a:t>贪婪算法所得到的结果不一定是最优的结果</a:t>
            </a:r>
            <a:r>
              <a:rPr lang="en-US" altLang="zh-CN" b="1"/>
              <a:t>(</a:t>
            </a:r>
            <a:r>
              <a:rPr lang="zh-CN" altLang="en-US" b="1"/>
              <a:t>有时候会是最优解</a:t>
            </a:r>
            <a:r>
              <a:rPr lang="en-US" altLang="zh-CN" b="1"/>
              <a:t>)</a:t>
            </a:r>
            <a:r>
              <a:rPr lang="zh-CN" altLang="en-US" b="1"/>
              <a:t>，但是都是相对近似</a:t>
            </a:r>
            <a:r>
              <a:rPr lang="en-US" altLang="zh-CN" b="1"/>
              <a:t>(</a:t>
            </a:r>
            <a:r>
              <a:rPr lang="zh-CN" altLang="en-US" b="1"/>
              <a:t>接近</a:t>
            </a:r>
            <a:r>
              <a:rPr lang="en-US" altLang="zh-CN" b="1"/>
              <a:t>)</a:t>
            </a:r>
            <a:r>
              <a:rPr lang="zh-CN" altLang="en-US" b="1"/>
              <a:t>最优解的结果</a:t>
            </a:r>
            <a:endParaRPr lang="en-US" altLang="zh-CN" b="1"/>
          </a:p>
          <a:p>
            <a:pPr marL="342900" indent="-342900">
              <a:buAutoNum type="arabicParenBoth"/>
            </a:pPr>
            <a:r>
              <a:rPr lang="zh-CN" altLang="en-US" b="1"/>
              <a:t>比如上题的</a:t>
            </a:r>
            <a:r>
              <a:rPr lang="zh-CN" altLang="en-US"/>
              <a:t>算法选出的是</a:t>
            </a:r>
            <a:r>
              <a:rPr lang="en-US" altLang="zh-CN"/>
              <a:t>K1, K2, K3, K5</a:t>
            </a:r>
            <a:r>
              <a:rPr lang="zh-CN" altLang="en-US"/>
              <a:t>，符合覆盖了全部的地区</a:t>
            </a:r>
            <a:endParaRPr lang="en-US" altLang="zh-CN"/>
          </a:p>
          <a:p>
            <a:pPr marL="342900" indent="-342900">
              <a:buAutoNum type="arabicParenBoth"/>
            </a:pPr>
            <a:r>
              <a:rPr lang="zh-CN" altLang="en-US"/>
              <a:t>但是我们发现 </a:t>
            </a:r>
            <a:r>
              <a:rPr lang="en-US" altLang="zh-CN"/>
              <a:t>K2, K3,K4,K5 </a:t>
            </a:r>
            <a:r>
              <a:rPr lang="zh-CN" altLang="en-US"/>
              <a:t>也可以覆盖全部地区，如果</a:t>
            </a:r>
            <a:r>
              <a:rPr lang="en-US" altLang="zh-CN"/>
              <a:t>K2 </a:t>
            </a:r>
            <a:r>
              <a:rPr lang="zh-CN" altLang="en-US"/>
              <a:t>的使用成本低于</a:t>
            </a:r>
            <a:r>
              <a:rPr lang="en-US" altLang="zh-CN"/>
              <a:t>K1,</a:t>
            </a:r>
            <a:r>
              <a:rPr lang="zh-CN" altLang="en-US"/>
              <a:t>那么我们上题的 </a:t>
            </a:r>
            <a:r>
              <a:rPr lang="en-US" altLang="zh-CN"/>
              <a:t>K1, K2, K3, K5 </a:t>
            </a:r>
            <a:r>
              <a:rPr lang="zh-CN" altLang="en-US"/>
              <a:t>虽然是满足条件，但是并不是最优的</a:t>
            </a:r>
            <a:r>
              <a:rPr lang="en-US" altLang="zh-CN"/>
              <a:t>.</a:t>
            </a:r>
          </a:p>
          <a:p>
            <a:pPr marL="342900" indent="-342900">
              <a:buAutoNum type="arabicParenBoth"/>
            </a:pPr>
            <a:endParaRPr lang="en-US" altLang="zh-CN"/>
          </a:p>
          <a:p>
            <a:pPr marL="342900" indent="-342900">
              <a:buAutoNum type="arabicParenBoth"/>
            </a:pPr>
            <a:endParaRPr lang="en-US" altLang="zh-CN"/>
          </a:p>
        </p:txBody>
      </p:sp>
    </p:spTree>
    <p:extLst>
      <p:ext uri="{BB962C8B-B14F-4D97-AF65-F5344CB8AC3E}">
        <p14:creationId xmlns:p14="http://schemas.microsoft.com/office/powerpoint/2010/main" val="1682236019"/>
      </p:ext>
    </p:extLst>
  </p:cSld>
  <p:clrMapOvr>
    <a:masterClrMapping/>
  </p:clrMapOvr>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普里姆算法</a:t>
            </a:r>
            <a:endParaRPr lang="en-US" altLang="zh-CN" sz="2200" b="1"/>
          </a:p>
        </p:txBody>
      </p:sp>
      <p:sp>
        <p:nvSpPr>
          <p:cNvPr id="2" name="TextBox 1"/>
          <p:cNvSpPr txBox="1"/>
          <p:nvPr/>
        </p:nvSpPr>
        <p:spPr>
          <a:xfrm>
            <a:off x="665981" y="1224111"/>
            <a:ext cx="8424936" cy="4401205"/>
          </a:xfrm>
          <a:prstGeom prst="rect">
            <a:avLst/>
          </a:prstGeom>
          <a:noFill/>
        </p:spPr>
        <p:txBody>
          <a:bodyPr wrap="square" rtlCol="0">
            <a:spAutoFit/>
          </a:bodyPr>
          <a:lstStyle/>
          <a:p>
            <a:r>
              <a:rPr lang="zh-CN" altLang="en-US" sz="2000" b="1">
                <a:solidFill>
                  <a:srgbClr val="0070C0"/>
                </a:solidFill>
                <a:ea typeface="宋体" charset="-122"/>
              </a:rPr>
              <a:t>应用场景</a:t>
            </a:r>
            <a:r>
              <a:rPr lang="en-US" altLang="zh-CN" sz="2000" b="1">
                <a:solidFill>
                  <a:srgbClr val="0070C0"/>
                </a:solidFill>
                <a:ea typeface="宋体" charset="-122"/>
              </a:rPr>
              <a:t>-</a:t>
            </a:r>
            <a:r>
              <a:rPr lang="zh-CN" altLang="en-US" sz="2000" b="1">
                <a:solidFill>
                  <a:srgbClr val="0070C0"/>
                </a:solidFill>
                <a:ea typeface="宋体" charset="-122"/>
              </a:rPr>
              <a:t>修路问题</a:t>
            </a:r>
            <a:endParaRPr lang="en-US" altLang="zh-CN" sz="2000" b="1">
              <a:solidFill>
                <a:srgbClr val="0070C0"/>
              </a:solidFill>
              <a:ea typeface="宋体" charset="-122"/>
            </a:endParaRPr>
          </a:p>
          <a:p>
            <a:endParaRPr lang="en-US" altLang="zh-CN">
              <a:ea typeface="宋体" charset="-122"/>
            </a:endParaRPr>
          </a:p>
          <a:p>
            <a:r>
              <a:rPr lang="zh-CN" altLang="en-US">
                <a:ea typeface="宋体" charset="-122"/>
              </a:rPr>
              <a:t>看一个应用场景和问题：</a:t>
            </a:r>
            <a:br>
              <a:rPr lang="en-US" altLang="zh-CN">
                <a:ea typeface="宋体" charset="-122"/>
              </a:rPr>
            </a:br>
            <a:endParaRPr lang="en-US" altLang="zh-CN">
              <a:ea typeface="宋体" charset="-122"/>
            </a:endParaRPr>
          </a:p>
          <a:p>
            <a:endParaRPr lang="en-US" altLang="zh-CN">
              <a:ea typeface="宋体" charset="-122"/>
            </a:endParaRPr>
          </a:p>
          <a:p>
            <a:endParaRPr lang="en-US" altLang="zh-CN">
              <a:ea typeface="宋体" charset="-122"/>
            </a:endParaRPr>
          </a:p>
          <a:p>
            <a:endParaRPr lang="en-US" altLang="zh-CN">
              <a:ea typeface="宋体" charset="-122"/>
            </a:endParaRPr>
          </a:p>
          <a:p>
            <a:endParaRPr lang="en-US" altLang="zh-CN">
              <a:ea typeface="宋体" charset="-122"/>
            </a:endParaRPr>
          </a:p>
          <a:p>
            <a:endParaRPr lang="en-US" altLang="zh-CN">
              <a:ea typeface="宋体" charset="-122"/>
            </a:endParaRPr>
          </a:p>
          <a:p>
            <a:endParaRPr lang="en-US" altLang="zh-CN">
              <a:ea typeface="宋体" charset="-122"/>
            </a:endParaRPr>
          </a:p>
          <a:p>
            <a:endParaRPr lang="en-US" altLang="zh-CN">
              <a:ea typeface="宋体" charset="-122"/>
            </a:endParaRPr>
          </a:p>
          <a:p>
            <a:pPr marL="342900" indent="-342900">
              <a:buAutoNum type="arabicParenR"/>
            </a:pPr>
            <a:r>
              <a:rPr lang="zh-CN" altLang="en-US" sz="1600">
                <a:ea typeface="宋体" charset="-122"/>
              </a:rPr>
              <a:t>有胜利乡有</a:t>
            </a:r>
            <a:r>
              <a:rPr lang="en-US" altLang="zh-CN" sz="1600">
                <a:ea typeface="宋体" charset="-122"/>
              </a:rPr>
              <a:t>7</a:t>
            </a:r>
            <a:r>
              <a:rPr lang="zh-CN" altLang="en-US" sz="1600">
                <a:ea typeface="宋体" charset="-122"/>
              </a:rPr>
              <a:t>个村庄</a:t>
            </a:r>
            <a:r>
              <a:rPr lang="en-US" altLang="zh-CN" sz="1600">
                <a:ea typeface="宋体" charset="-122"/>
              </a:rPr>
              <a:t>(A, B, C, D, E, F, G) </a:t>
            </a:r>
            <a:r>
              <a:rPr lang="zh-CN" altLang="en-US" sz="1600">
                <a:ea typeface="宋体" charset="-122"/>
              </a:rPr>
              <a:t>，现在需要修路把</a:t>
            </a:r>
            <a:r>
              <a:rPr lang="en-US" altLang="zh-CN" sz="1600">
                <a:ea typeface="宋体" charset="-122"/>
              </a:rPr>
              <a:t>7</a:t>
            </a:r>
            <a:r>
              <a:rPr lang="zh-CN" altLang="en-US" sz="1600">
                <a:ea typeface="宋体" charset="-122"/>
              </a:rPr>
              <a:t>个村庄连通</a:t>
            </a:r>
            <a:endParaRPr lang="en-US" altLang="zh-CN" sz="1600">
              <a:ea typeface="宋体" charset="-122"/>
            </a:endParaRPr>
          </a:p>
          <a:p>
            <a:pPr marL="342900" indent="-342900">
              <a:buAutoNum type="arabicParenR"/>
            </a:pPr>
            <a:r>
              <a:rPr lang="zh-CN" altLang="en-US" sz="1600">
                <a:ea typeface="宋体" charset="-122"/>
              </a:rPr>
              <a:t>各个村庄的距离用边线表示</a:t>
            </a:r>
            <a:r>
              <a:rPr lang="en-US" altLang="zh-CN" sz="1600">
                <a:ea typeface="宋体" charset="-122"/>
              </a:rPr>
              <a:t>(</a:t>
            </a:r>
            <a:r>
              <a:rPr lang="zh-CN" altLang="en-US" sz="1600">
                <a:ea typeface="宋体" charset="-122"/>
              </a:rPr>
              <a:t>权</a:t>
            </a:r>
            <a:r>
              <a:rPr lang="en-US" altLang="zh-CN" sz="1600">
                <a:ea typeface="宋体" charset="-122"/>
              </a:rPr>
              <a:t>) </a:t>
            </a:r>
            <a:r>
              <a:rPr lang="zh-CN" altLang="en-US" sz="1600">
                <a:ea typeface="宋体" charset="-122"/>
              </a:rPr>
              <a:t>，比如 </a:t>
            </a:r>
            <a:r>
              <a:rPr lang="en-US" altLang="zh-CN" sz="1600">
                <a:ea typeface="宋体" charset="-122"/>
              </a:rPr>
              <a:t>A – B </a:t>
            </a:r>
            <a:r>
              <a:rPr lang="zh-CN" altLang="en-US" sz="1600">
                <a:ea typeface="宋体" charset="-122"/>
              </a:rPr>
              <a:t>距离 </a:t>
            </a:r>
            <a:r>
              <a:rPr lang="en-US" altLang="zh-CN" sz="1600">
                <a:ea typeface="宋体" charset="-122"/>
              </a:rPr>
              <a:t>5</a:t>
            </a:r>
            <a:r>
              <a:rPr lang="zh-CN" altLang="en-US" sz="1600">
                <a:ea typeface="宋体" charset="-122"/>
              </a:rPr>
              <a:t>公里</a:t>
            </a:r>
            <a:endParaRPr lang="en-US" altLang="zh-CN" sz="1600">
              <a:ea typeface="宋体" charset="-122"/>
            </a:endParaRPr>
          </a:p>
          <a:p>
            <a:pPr marL="342900" indent="-342900">
              <a:buAutoNum type="arabicParenR"/>
            </a:pPr>
            <a:r>
              <a:rPr lang="zh-CN" altLang="en-US" sz="1600">
                <a:ea typeface="宋体" charset="-122"/>
              </a:rPr>
              <a:t>问：如何修路保证各个村庄都能连通，并且总的修建公路总里程最短</a:t>
            </a:r>
            <a:r>
              <a:rPr lang="en-US" altLang="zh-CN" sz="1600">
                <a:ea typeface="宋体" charset="-122"/>
              </a:rPr>
              <a:t>?</a:t>
            </a:r>
          </a:p>
          <a:p>
            <a:r>
              <a:rPr lang="zh-CN" altLang="en-US" sz="1600">
                <a:ea typeface="宋体" charset="-122"/>
              </a:rPr>
              <a:t>思路</a:t>
            </a:r>
            <a:r>
              <a:rPr lang="en-US" altLang="zh-CN" sz="1600">
                <a:ea typeface="宋体" charset="-122"/>
              </a:rPr>
              <a:t>: </a:t>
            </a:r>
            <a:r>
              <a:rPr lang="zh-CN" altLang="en-US" sz="1600">
                <a:ea typeface="宋体" charset="-122"/>
              </a:rPr>
              <a:t>将</a:t>
            </a:r>
            <a:r>
              <a:rPr lang="en-US" altLang="zh-CN" sz="1600">
                <a:ea typeface="宋体" charset="-122"/>
              </a:rPr>
              <a:t>10</a:t>
            </a:r>
            <a:r>
              <a:rPr lang="zh-CN" altLang="en-US" sz="1600">
                <a:ea typeface="宋体" charset="-122"/>
              </a:rPr>
              <a:t>条边，连接即可，但是总的里程数不是最小</a:t>
            </a:r>
            <a:r>
              <a:rPr lang="en-US" altLang="zh-CN" sz="1600">
                <a:ea typeface="宋体" charset="-122"/>
              </a:rPr>
              <a:t>.</a:t>
            </a:r>
          </a:p>
          <a:p>
            <a:r>
              <a:rPr lang="zh-CN" altLang="en-US" sz="1600" b="1">
                <a:ea typeface="宋体" charset="-122"/>
              </a:rPr>
              <a:t>正确的思路</a:t>
            </a:r>
            <a:r>
              <a:rPr lang="zh-CN" altLang="en-US" sz="1600">
                <a:ea typeface="宋体" charset="-122"/>
              </a:rPr>
              <a:t>，就是尽可能的选择少的路线，并且每条路线最小，保证总里程数最少</a:t>
            </a:r>
            <a:r>
              <a:rPr lang="en-US" altLang="zh-CN" sz="1600">
                <a:ea typeface="宋体" charset="-122"/>
              </a:rPr>
              <a:t>.</a:t>
            </a:r>
            <a:r>
              <a:rPr lang="zh-CN" altLang="en-US" sz="1600">
                <a:ea typeface="宋体" charset="-122"/>
              </a:rPr>
              <a:t> </a:t>
            </a:r>
            <a:endParaRPr lang="en-US" altLang="zh-CN" sz="1600">
              <a:ea typeface="宋体"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130672041"/>
              </p:ext>
            </p:extLst>
          </p:nvPr>
        </p:nvGraphicFramePr>
        <p:xfrm>
          <a:off x="3660164" y="3408329"/>
          <a:ext cx="591509" cy="509608"/>
        </p:xfrm>
        <a:graphic>
          <a:graphicData uri="http://schemas.openxmlformats.org/presentationml/2006/ole">
            <mc:AlternateContent xmlns:mc="http://schemas.openxmlformats.org/markup-compatibility/2006">
              <mc:Choice xmlns:v="urn:schemas-microsoft-com:vml" Requires="v">
                <p:oleObj spid="_x0000_s121958" name="包装程序外壳对象" showAsIcon="1" r:id="rId4" imgW="826200" imgH="711360" progId="Package">
                  <p:embed/>
                </p:oleObj>
              </mc:Choice>
              <mc:Fallback>
                <p:oleObj name="包装程序外壳对象" showAsIcon="1" r:id="rId4" imgW="826200" imgH="711360" progId="Package">
                  <p:embed/>
                  <p:pic>
                    <p:nvPicPr>
                      <p:cNvPr id="0" name=""/>
                      <p:cNvPicPr/>
                      <p:nvPr/>
                    </p:nvPicPr>
                    <p:blipFill>
                      <a:blip r:embed="rId5"/>
                      <a:stretch>
                        <a:fillRect/>
                      </a:stretch>
                    </p:blipFill>
                    <p:spPr>
                      <a:xfrm>
                        <a:off x="3660164" y="3408329"/>
                        <a:ext cx="591509" cy="509608"/>
                      </a:xfrm>
                      <a:prstGeom prst="rect">
                        <a:avLst/>
                      </a:prstGeom>
                    </p:spPr>
                  </p:pic>
                </p:oleObj>
              </mc:Fallback>
            </mc:AlternateContent>
          </a:graphicData>
        </a:graphic>
      </p:graphicFrame>
      <p:pic>
        <p:nvPicPr>
          <p:cNvPr id="121931" name="Picture 7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8668" y="2330767"/>
            <a:ext cx="2667000" cy="1695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63296814"/>
      </p:ext>
    </p:extLst>
  </p:cSld>
  <p:clrMapOvr>
    <a:masterClrMapping/>
  </p:clrMapOvr>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普里姆算法</a:t>
            </a:r>
            <a:endParaRPr lang="en-US" altLang="zh-CN" sz="2200" b="1"/>
          </a:p>
        </p:txBody>
      </p:sp>
      <p:sp>
        <p:nvSpPr>
          <p:cNvPr id="2" name="TextBox 1"/>
          <p:cNvSpPr txBox="1"/>
          <p:nvPr/>
        </p:nvSpPr>
        <p:spPr>
          <a:xfrm>
            <a:off x="665981" y="1224111"/>
            <a:ext cx="8424936" cy="4278094"/>
          </a:xfrm>
          <a:prstGeom prst="rect">
            <a:avLst/>
          </a:prstGeom>
          <a:noFill/>
        </p:spPr>
        <p:txBody>
          <a:bodyPr wrap="square" rtlCol="0">
            <a:spAutoFit/>
          </a:bodyPr>
          <a:lstStyle/>
          <a:p>
            <a:r>
              <a:rPr lang="zh-CN" altLang="en-US" sz="2000" b="1">
                <a:solidFill>
                  <a:srgbClr val="0070C0"/>
                </a:solidFill>
                <a:ea typeface="宋体" charset="-122"/>
              </a:rPr>
              <a:t>最小生成树</a:t>
            </a:r>
            <a:endParaRPr lang="en-US" altLang="zh-CN" sz="2000" b="1">
              <a:solidFill>
                <a:srgbClr val="0070C0"/>
              </a:solidFill>
              <a:ea typeface="宋体" charset="-122"/>
            </a:endParaRPr>
          </a:p>
          <a:p>
            <a:endParaRPr lang="en-US" altLang="zh-CN">
              <a:ea typeface="宋体" charset="-122"/>
            </a:endParaRPr>
          </a:p>
          <a:p>
            <a:r>
              <a:rPr lang="zh-CN" altLang="en-US">
                <a:ea typeface="宋体" charset="-122"/>
              </a:rPr>
              <a:t>修路问题本质就是就是最小生成树问题， 先介绍一下最小生成树</a:t>
            </a:r>
            <a:r>
              <a:rPr lang="en-US" altLang="zh-CN" b="1"/>
              <a:t>(Minimum Cost Spanning Tree)</a:t>
            </a:r>
            <a:r>
              <a:rPr lang="zh-CN" altLang="en-US" b="1"/>
              <a:t>，简称</a:t>
            </a:r>
            <a:r>
              <a:rPr lang="en-US" altLang="zh-CN" b="1"/>
              <a:t>MST</a:t>
            </a:r>
            <a:r>
              <a:rPr lang="zh-CN" altLang="en-US" b="1"/>
              <a:t>。</a:t>
            </a:r>
            <a:endParaRPr lang="en-US" altLang="zh-CN">
              <a:ea typeface="宋体" charset="-122"/>
            </a:endParaRPr>
          </a:p>
          <a:p>
            <a:pPr marL="342900" indent="-342900">
              <a:buAutoNum type="arabicParenR"/>
            </a:pPr>
            <a:r>
              <a:rPr lang="zh-CN" altLang="en-US"/>
              <a:t>给定一个带权的无向连通图</a:t>
            </a:r>
            <a:r>
              <a:rPr lang="en-US" altLang="zh-CN"/>
              <a:t>,</a:t>
            </a:r>
            <a:r>
              <a:rPr lang="zh-CN" altLang="en-US"/>
              <a:t>如何选取一棵生成树</a:t>
            </a:r>
            <a:r>
              <a:rPr lang="en-US" altLang="zh-CN"/>
              <a:t>,</a:t>
            </a:r>
            <a:r>
              <a:rPr lang="zh-CN" altLang="en-US"/>
              <a:t>使树上所有</a:t>
            </a:r>
            <a:r>
              <a:rPr lang="zh-CN" altLang="en-US" b="1"/>
              <a:t>边上权的总和为最小</a:t>
            </a:r>
            <a:r>
              <a:rPr lang="en-US" altLang="zh-CN"/>
              <a:t>,</a:t>
            </a:r>
            <a:r>
              <a:rPr lang="zh-CN" altLang="en-US"/>
              <a:t>这叫最小生成树 </a:t>
            </a:r>
            <a:endParaRPr lang="en-US" altLang="zh-CN"/>
          </a:p>
          <a:p>
            <a:pPr marL="342900" indent="-342900">
              <a:buAutoNum type="arabicParenR"/>
            </a:pPr>
            <a:r>
              <a:rPr lang="en-US" altLang="zh-CN"/>
              <a:t>N</a:t>
            </a:r>
            <a:r>
              <a:rPr lang="zh-CN" altLang="en-US"/>
              <a:t>个顶点，一定有</a:t>
            </a:r>
            <a:r>
              <a:rPr lang="en-US" altLang="zh-CN"/>
              <a:t>N-1</a:t>
            </a:r>
            <a:r>
              <a:rPr lang="zh-CN" altLang="en-US"/>
              <a:t>条边</a:t>
            </a:r>
            <a:endParaRPr lang="en-US" altLang="zh-CN"/>
          </a:p>
          <a:p>
            <a:pPr marL="342900" indent="-342900">
              <a:buAutoNum type="arabicParenR"/>
            </a:pPr>
            <a:r>
              <a:rPr lang="zh-CN" altLang="en-US"/>
              <a:t>包含全部顶点</a:t>
            </a:r>
            <a:endParaRPr lang="en-US" altLang="zh-CN"/>
          </a:p>
          <a:p>
            <a:pPr marL="342900" indent="-342900">
              <a:buAutoNum type="arabicParenR"/>
            </a:pPr>
            <a:r>
              <a:rPr lang="en-US" altLang="zh-CN"/>
              <a:t>N-1</a:t>
            </a:r>
            <a:r>
              <a:rPr lang="zh-CN" altLang="en-US"/>
              <a:t>条边都在图中</a:t>
            </a:r>
            <a:endParaRPr lang="en-US" altLang="zh-CN"/>
          </a:p>
          <a:p>
            <a:pPr marL="342900" indent="-342900">
              <a:buAutoNum type="arabicParenR"/>
            </a:pPr>
            <a:r>
              <a:rPr lang="zh-CN" altLang="en-US">
                <a:ea typeface="宋体" charset="-122"/>
              </a:rPr>
              <a:t>举例说明</a:t>
            </a:r>
            <a:r>
              <a:rPr lang="en-US" altLang="zh-CN">
                <a:ea typeface="宋体" charset="-122"/>
              </a:rPr>
              <a:t>(</a:t>
            </a:r>
            <a:r>
              <a:rPr lang="zh-CN" altLang="en-US">
                <a:ea typeface="宋体" charset="-122"/>
              </a:rPr>
              <a:t>如图</a:t>
            </a:r>
            <a:r>
              <a:rPr lang="en-US" altLang="zh-CN">
                <a:ea typeface="宋体" charset="-122"/>
              </a:rPr>
              <a:t>:)</a:t>
            </a:r>
          </a:p>
          <a:p>
            <a:pPr marL="342900" indent="-342900">
              <a:buFontTx/>
              <a:buAutoNum type="arabicParenR"/>
            </a:pPr>
            <a:r>
              <a:rPr lang="zh-CN" altLang="en-US"/>
              <a:t>求最小生成树的算法主要是</a:t>
            </a:r>
            <a:r>
              <a:rPr lang="zh-CN" altLang="en-US" b="1"/>
              <a:t>普里姆</a:t>
            </a:r>
            <a:br>
              <a:rPr lang="en-US" altLang="zh-CN" b="1"/>
            </a:br>
            <a:r>
              <a:rPr lang="zh-CN" altLang="en-US" b="1"/>
              <a:t>算法和克鲁斯卡尔算法</a:t>
            </a:r>
            <a:br>
              <a:rPr lang="en-US" altLang="zh-CN">
                <a:ea typeface="宋体" charset="-122"/>
              </a:rPr>
            </a:br>
            <a:endParaRPr lang="en-US" altLang="zh-CN">
              <a:ea typeface="宋体" charset="-122"/>
            </a:endParaRPr>
          </a:p>
          <a:p>
            <a:endParaRPr lang="en-US" altLang="zh-CN">
              <a:ea typeface="宋体" charset="-122"/>
            </a:endParaRPr>
          </a:p>
          <a:p>
            <a:endParaRPr lang="en-US" altLang="zh-CN">
              <a:ea typeface="宋体" charset="-122"/>
            </a:endParaRPr>
          </a:p>
        </p:txBody>
      </p:sp>
      <p:pic>
        <p:nvPicPr>
          <p:cNvPr id="11981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81880" y="2806618"/>
            <a:ext cx="3258864" cy="25939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3" name="对象 2"/>
          <p:cNvGraphicFramePr>
            <a:graphicFrameLocks noChangeAspect="1"/>
          </p:cNvGraphicFramePr>
          <p:nvPr>
            <p:extLst>
              <p:ext uri="{D42A27DB-BD31-4B8C-83A1-F6EECF244321}">
                <p14:modId xmlns:p14="http://schemas.microsoft.com/office/powerpoint/2010/main" val="2451446505"/>
              </p:ext>
            </p:extLst>
          </p:nvPr>
        </p:nvGraphicFramePr>
        <p:xfrm>
          <a:off x="8452412" y="4911006"/>
          <a:ext cx="494489" cy="426021"/>
        </p:xfrm>
        <a:graphic>
          <a:graphicData uri="http://schemas.openxmlformats.org/presentationml/2006/ole">
            <mc:AlternateContent xmlns:mc="http://schemas.openxmlformats.org/markup-compatibility/2006">
              <mc:Choice xmlns:v="urn:schemas-microsoft-com:vml" Requires="v">
                <p:oleObj spid="_x0000_s119910" name="包装程序外壳对象" showAsIcon="1" r:id="rId5" imgW="826200" imgH="711360" progId="Package">
                  <p:embed/>
                </p:oleObj>
              </mc:Choice>
              <mc:Fallback>
                <p:oleObj name="包装程序外壳对象" showAsIcon="1" r:id="rId5" imgW="826200" imgH="711360" progId="Package">
                  <p:embed/>
                  <p:pic>
                    <p:nvPicPr>
                      <p:cNvPr id="0" name=""/>
                      <p:cNvPicPr/>
                      <p:nvPr/>
                    </p:nvPicPr>
                    <p:blipFill>
                      <a:blip r:embed="rId6"/>
                      <a:stretch>
                        <a:fillRect/>
                      </a:stretch>
                    </p:blipFill>
                    <p:spPr>
                      <a:xfrm>
                        <a:off x="8452412" y="4911006"/>
                        <a:ext cx="494489" cy="426021"/>
                      </a:xfrm>
                      <a:prstGeom prst="rect">
                        <a:avLst/>
                      </a:prstGeom>
                    </p:spPr>
                  </p:pic>
                </p:oleObj>
              </mc:Fallback>
            </mc:AlternateContent>
          </a:graphicData>
        </a:graphic>
      </p:graphicFrame>
    </p:spTree>
    <p:extLst>
      <p:ext uri="{BB962C8B-B14F-4D97-AF65-F5344CB8AC3E}">
        <p14:creationId xmlns:p14="http://schemas.microsoft.com/office/powerpoint/2010/main" val="297389213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队列</a:t>
            </a:r>
            <a:endParaRPr lang="en-US" altLang="zh-CN" sz="2200" b="1"/>
          </a:p>
        </p:txBody>
      </p:sp>
      <p:sp>
        <p:nvSpPr>
          <p:cNvPr id="2" name="TextBox 1"/>
          <p:cNvSpPr txBox="1"/>
          <p:nvPr/>
        </p:nvSpPr>
        <p:spPr>
          <a:xfrm>
            <a:off x="665981" y="1368127"/>
            <a:ext cx="8136904" cy="3477875"/>
          </a:xfrm>
          <a:prstGeom prst="rect">
            <a:avLst/>
          </a:prstGeom>
          <a:noFill/>
        </p:spPr>
        <p:txBody>
          <a:bodyPr wrap="square" rtlCol="0">
            <a:spAutoFit/>
          </a:bodyPr>
          <a:lstStyle/>
          <a:p>
            <a:r>
              <a:rPr lang="zh-CN" altLang="en-US" sz="2000" b="1">
                <a:solidFill>
                  <a:srgbClr val="0070C0"/>
                </a:solidFill>
              </a:rPr>
              <a:t>队列介绍</a:t>
            </a:r>
            <a:endParaRPr lang="en-US" altLang="zh-CN" sz="2000" b="1">
              <a:solidFill>
                <a:srgbClr val="0070C0"/>
              </a:solidFill>
            </a:endParaRPr>
          </a:p>
          <a:p>
            <a:endParaRPr lang="en-US" altLang="zh-CN" sz="2000"/>
          </a:p>
          <a:p>
            <a:pPr marL="342900" indent="-342900">
              <a:buFont typeface="Wingdings" pitchFamily="2" charset="2"/>
              <a:buChar char="Ø"/>
            </a:pPr>
            <a:r>
              <a:rPr lang="zh-CN" altLang="en-US"/>
              <a:t>队列是一个有序列表，可以用</a:t>
            </a:r>
            <a:r>
              <a:rPr lang="zh-CN" altLang="en-US" b="1">
                <a:solidFill>
                  <a:srgbClr val="FF0000"/>
                </a:solidFill>
              </a:rPr>
              <a:t>数组</a:t>
            </a:r>
            <a:r>
              <a:rPr lang="zh-CN" altLang="en-US"/>
              <a:t>或是</a:t>
            </a:r>
            <a:r>
              <a:rPr lang="zh-CN" altLang="en-US" b="1">
                <a:solidFill>
                  <a:srgbClr val="FF0000"/>
                </a:solidFill>
              </a:rPr>
              <a:t>链表</a:t>
            </a:r>
            <a:r>
              <a:rPr lang="zh-CN" altLang="en-US"/>
              <a:t>来实现。</a:t>
            </a:r>
            <a:endParaRPr lang="en-US" altLang="zh-CN"/>
          </a:p>
          <a:p>
            <a:pPr marL="342900" indent="-342900">
              <a:buFont typeface="Wingdings" pitchFamily="2" charset="2"/>
              <a:buChar char="Ø"/>
            </a:pPr>
            <a:r>
              <a:rPr lang="zh-CN" altLang="en-US"/>
              <a:t>遵循</a:t>
            </a:r>
            <a:r>
              <a:rPr lang="zh-CN" altLang="en-US" b="1">
                <a:solidFill>
                  <a:srgbClr val="FF0000"/>
                </a:solidFill>
              </a:rPr>
              <a:t>先入先出</a:t>
            </a:r>
            <a:r>
              <a:rPr lang="zh-CN" altLang="en-US"/>
              <a:t>的原则。即：先存入队列的数据，要先取出。后存入的要后取出</a:t>
            </a:r>
            <a:endParaRPr lang="en-US" altLang="zh-CN"/>
          </a:p>
          <a:p>
            <a:pPr marL="342900" indent="-342900">
              <a:buFont typeface="Wingdings" pitchFamily="2" charset="2"/>
              <a:buChar char="Ø"/>
            </a:pPr>
            <a:r>
              <a:rPr lang="zh-CN" altLang="en-US"/>
              <a:t>示意图：</a:t>
            </a:r>
            <a:r>
              <a:rPr lang="en-US" altLang="zh-CN"/>
              <a:t>(</a:t>
            </a:r>
            <a:r>
              <a:rPr lang="zh-CN" altLang="en-US"/>
              <a:t>使用数组模拟队列示意图</a:t>
            </a:r>
            <a:r>
              <a:rPr lang="en-US" altLang="zh-CN"/>
              <a:t>)</a:t>
            </a:r>
          </a:p>
          <a:p>
            <a:endParaRPr lang="en-US" altLang="zh-CN"/>
          </a:p>
          <a:p>
            <a:endParaRPr lang="en-US" altLang="zh-CN"/>
          </a:p>
          <a:p>
            <a:endParaRPr lang="en-US" altLang="zh-CN"/>
          </a:p>
          <a:p>
            <a:endParaRPr lang="en-US" altLang="zh-CN"/>
          </a:p>
          <a:p>
            <a:endParaRPr lang="en-US" altLang="zh-CN"/>
          </a:p>
          <a:p>
            <a:endParaRPr lang="zh-CN" altLang="en-US"/>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98029" y="3456359"/>
            <a:ext cx="4536504" cy="17198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57734833"/>
      </p:ext>
    </p:extLst>
  </p:cSld>
  <p:clrMapOvr>
    <a:masterClrMapping/>
  </p:clrMapOvr>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普里姆算法</a:t>
            </a:r>
            <a:endParaRPr lang="en-US" altLang="zh-CN" sz="2200" b="1"/>
          </a:p>
        </p:txBody>
      </p:sp>
      <p:sp>
        <p:nvSpPr>
          <p:cNvPr id="2" name="TextBox 1"/>
          <p:cNvSpPr txBox="1"/>
          <p:nvPr/>
        </p:nvSpPr>
        <p:spPr>
          <a:xfrm>
            <a:off x="665981" y="1224111"/>
            <a:ext cx="8424936" cy="4093428"/>
          </a:xfrm>
          <a:prstGeom prst="rect">
            <a:avLst/>
          </a:prstGeom>
          <a:noFill/>
        </p:spPr>
        <p:txBody>
          <a:bodyPr wrap="square" rtlCol="0">
            <a:spAutoFit/>
          </a:bodyPr>
          <a:lstStyle/>
          <a:p>
            <a:r>
              <a:rPr lang="zh-CN" altLang="en-US" sz="2000" b="1">
                <a:solidFill>
                  <a:srgbClr val="0070C0"/>
                </a:solidFill>
                <a:ea typeface="宋体" charset="-122"/>
              </a:rPr>
              <a:t>普里姆算法介绍</a:t>
            </a:r>
            <a:endParaRPr lang="en-US" altLang="zh-CN" sz="2000" b="1">
              <a:solidFill>
                <a:srgbClr val="0070C0"/>
              </a:solidFill>
              <a:ea typeface="宋体" charset="-122"/>
            </a:endParaRPr>
          </a:p>
          <a:p>
            <a:endParaRPr lang="en-US" altLang="zh-CN">
              <a:ea typeface="宋体" charset="-122"/>
            </a:endParaRPr>
          </a:p>
          <a:p>
            <a:pPr marL="342900" indent="-342900">
              <a:buAutoNum type="arabicParenR"/>
            </a:pPr>
            <a:r>
              <a:rPr lang="zh-CN" altLang="en-US"/>
              <a:t>普利姆</a:t>
            </a:r>
            <a:r>
              <a:rPr lang="en-US" altLang="zh-CN"/>
              <a:t>(Prim)</a:t>
            </a:r>
            <a:r>
              <a:rPr lang="zh-CN" altLang="en-US"/>
              <a:t>算法求最小生成树，也就是在包含</a:t>
            </a:r>
            <a:r>
              <a:rPr lang="en-US" altLang="zh-CN"/>
              <a:t>n</a:t>
            </a:r>
            <a:r>
              <a:rPr lang="zh-CN" altLang="en-US"/>
              <a:t>个顶点的连通图中，找出只有</a:t>
            </a:r>
            <a:r>
              <a:rPr lang="en-US" altLang="zh-CN"/>
              <a:t>(n-1)</a:t>
            </a:r>
            <a:r>
              <a:rPr lang="zh-CN" altLang="en-US"/>
              <a:t>条边包含所有</a:t>
            </a:r>
            <a:r>
              <a:rPr lang="en-US" altLang="zh-CN"/>
              <a:t>n</a:t>
            </a:r>
            <a:r>
              <a:rPr lang="zh-CN" altLang="en-US"/>
              <a:t>个顶点的连通子图，也就是所谓的</a:t>
            </a:r>
            <a:r>
              <a:rPr lang="zh-CN" altLang="en-US" b="1">
                <a:solidFill>
                  <a:srgbClr val="002060"/>
                </a:solidFill>
              </a:rPr>
              <a:t>极小连通子图</a:t>
            </a:r>
            <a:endParaRPr lang="en-US" altLang="zh-CN" b="1">
              <a:solidFill>
                <a:srgbClr val="002060"/>
              </a:solidFill>
              <a:ea typeface="宋体" charset="-122"/>
            </a:endParaRPr>
          </a:p>
          <a:p>
            <a:pPr marL="342900" indent="-342900">
              <a:buAutoNum type="arabicParenR"/>
            </a:pPr>
            <a:r>
              <a:rPr lang="zh-CN" altLang="en-US"/>
              <a:t>普利姆的算法如下</a:t>
            </a:r>
            <a:r>
              <a:rPr lang="en-US" altLang="zh-CN"/>
              <a:t>:</a:t>
            </a:r>
          </a:p>
          <a:p>
            <a:endParaRPr lang="en-US" altLang="zh-CN">
              <a:ea typeface="宋体" charset="-122"/>
            </a:endParaRPr>
          </a:p>
          <a:p>
            <a:pPr marL="342900" indent="-342900">
              <a:buAutoNum type="arabicParenBoth"/>
            </a:pPr>
            <a:r>
              <a:rPr lang="zh-CN" altLang="en-US" sz="1600"/>
              <a:t>设</a:t>
            </a:r>
            <a:r>
              <a:rPr lang="en-US" altLang="zh-CN" sz="1600"/>
              <a:t>G=(V,E)</a:t>
            </a:r>
            <a:r>
              <a:rPr lang="zh-CN" altLang="en-US" sz="1600"/>
              <a:t>是连通网，</a:t>
            </a:r>
            <a:r>
              <a:rPr lang="en-US" altLang="zh-CN" sz="1600"/>
              <a:t>T=(U,D)</a:t>
            </a:r>
            <a:r>
              <a:rPr lang="zh-CN" altLang="en-US" sz="1600"/>
              <a:t>是最小生成树，</a:t>
            </a:r>
            <a:r>
              <a:rPr lang="en-US" altLang="zh-CN" sz="1600"/>
              <a:t>V,U</a:t>
            </a:r>
            <a:r>
              <a:rPr lang="zh-CN" altLang="en-US" sz="1600"/>
              <a:t>是顶点集合，</a:t>
            </a:r>
            <a:r>
              <a:rPr lang="en-US" altLang="zh-CN" sz="1600"/>
              <a:t>E,D</a:t>
            </a:r>
            <a:r>
              <a:rPr lang="zh-CN" altLang="en-US" sz="1600"/>
              <a:t>是边的集合 </a:t>
            </a:r>
            <a:endParaRPr lang="en-US" altLang="zh-CN" sz="1600">
              <a:ea typeface="宋体" charset="-122"/>
            </a:endParaRPr>
          </a:p>
          <a:p>
            <a:pPr marL="342900" indent="-342900">
              <a:buAutoNum type="arabicParenBoth"/>
            </a:pPr>
            <a:r>
              <a:rPr lang="zh-CN" altLang="en-US" sz="1600"/>
              <a:t>若从顶点</a:t>
            </a:r>
            <a:r>
              <a:rPr lang="en-US" altLang="zh-CN" sz="1600"/>
              <a:t>u</a:t>
            </a:r>
            <a:r>
              <a:rPr lang="zh-CN" altLang="en-US" sz="1600"/>
              <a:t>开始构造最小生成树，则从集合</a:t>
            </a:r>
            <a:r>
              <a:rPr lang="en-US" altLang="zh-CN" sz="1600"/>
              <a:t>V</a:t>
            </a:r>
            <a:r>
              <a:rPr lang="zh-CN" altLang="en-US" sz="1600"/>
              <a:t>中取出顶点</a:t>
            </a:r>
            <a:r>
              <a:rPr lang="en-US" altLang="zh-CN" sz="1600"/>
              <a:t>u</a:t>
            </a:r>
            <a:r>
              <a:rPr lang="zh-CN" altLang="en-US" sz="1600"/>
              <a:t>放入集合</a:t>
            </a:r>
            <a:r>
              <a:rPr lang="en-US" altLang="zh-CN" sz="1600"/>
              <a:t>U</a:t>
            </a:r>
            <a:r>
              <a:rPr lang="zh-CN" altLang="en-US" sz="1600"/>
              <a:t>中，标记顶点</a:t>
            </a:r>
            <a:r>
              <a:rPr lang="en-US" altLang="zh-CN" sz="1600"/>
              <a:t>v</a:t>
            </a:r>
            <a:r>
              <a:rPr lang="zh-CN" altLang="en-US" sz="1600"/>
              <a:t>的</a:t>
            </a:r>
            <a:r>
              <a:rPr lang="en-US" altLang="zh-CN" sz="1600"/>
              <a:t>visited[u]=1</a:t>
            </a:r>
          </a:p>
          <a:p>
            <a:pPr marL="342900" indent="-342900">
              <a:buAutoNum type="arabicParenBoth"/>
            </a:pPr>
            <a:r>
              <a:rPr lang="zh-CN" altLang="en-US" sz="1600"/>
              <a:t>若集合</a:t>
            </a:r>
            <a:r>
              <a:rPr lang="en-US" altLang="zh-CN" sz="1600"/>
              <a:t>U</a:t>
            </a:r>
            <a:r>
              <a:rPr lang="zh-CN" altLang="en-US" sz="1600"/>
              <a:t>中顶点</a:t>
            </a:r>
            <a:r>
              <a:rPr lang="en-US" altLang="zh-CN" sz="1600"/>
              <a:t>ui</a:t>
            </a:r>
            <a:r>
              <a:rPr lang="zh-CN" altLang="en-US" sz="1600"/>
              <a:t>与集合</a:t>
            </a:r>
            <a:r>
              <a:rPr lang="en-US" altLang="zh-CN" sz="1600"/>
              <a:t>V-U</a:t>
            </a:r>
            <a:r>
              <a:rPr lang="zh-CN" altLang="en-US" sz="1600"/>
              <a:t>中的顶点</a:t>
            </a:r>
            <a:r>
              <a:rPr lang="en-US" altLang="zh-CN" sz="1600"/>
              <a:t>vj</a:t>
            </a:r>
            <a:r>
              <a:rPr lang="zh-CN" altLang="en-US" sz="1600"/>
              <a:t>之间存在边，则寻找这些边中权值最小的边，但不能构成回路，将顶点</a:t>
            </a:r>
            <a:r>
              <a:rPr lang="en-US" altLang="zh-CN" sz="1600"/>
              <a:t>vj</a:t>
            </a:r>
            <a:r>
              <a:rPr lang="zh-CN" altLang="en-US" sz="1600"/>
              <a:t>加入集合</a:t>
            </a:r>
            <a:r>
              <a:rPr lang="en-US" altLang="zh-CN" sz="1600"/>
              <a:t>U</a:t>
            </a:r>
            <a:r>
              <a:rPr lang="zh-CN" altLang="en-US" sz="1600"/>
              <a:t>中，将边（</a:t>
            </a:r>
            <a:r>
              <a:rPr lang="en-US" altLang="zh-CN" sz="1600"/>
              <a:t>ui,vj</a:t>
            </a:r>
            <a:r>
              <a:rPr lang="zh-CN" altLang="en-US" sz="1600"/>
              <a:t>）加入集合</a:t>
            </a:r>
            <a:r>
              <a:rPr lang="en-US" altLang="zh-CN" sz="1600"/>
              <a:t>D</a:t>
            </a:r>
            <a:r>
              <a:rPr lang="zh-CN" altLang="en-US" sz="1600"/>
              <a:t>中，标记</a:t>
            </a:r>
            <a:r>
              <a:rPr lang="en-US" altLang="zh-CN" sz="1600"/>
              <a:t>visited[vj]=1</a:t>
            </a:r>
          </a:p>
          <a:p>
            <a:pPr marL="342900" indent="-342900">
              <a:buAutoNum type="arabicParenBoth"/>
            </a:pPr>
            <a:r>
              <a:rPr lang="zh-CN" altLang="en-US" sz="1600"/>
              <a:t>重复步骤②，直到</a:t>
            </a:r>
            <a:r>
              <a:rPr lang="en-US" altLang="zh-CN" sz="1600"/>
              <a:t>U</a:t>
            </a:r>
            <a:r>
              <a:rPr lang="zh-CN" altLang="en-US" sz="1600"/>
              <a:t>与</a:t>
            </a:r>
            <a:r>
              <a:rPr lang="en-US" altLang="zh-CN" sz="1600"/>
              <a:t>V</a:t>
            </a:r>
            <a:r>
              <a:rPr lang="zh-CN" altLang="en-US" sz="1600"/>
              <a:t>相等，即所有顶点都被标记为访问过，此时</a:t>
            </a:r>
            <a:r>
              <a:rPr lang="en-US" altLang="zh-CN" sz="1600"/>
              <a:t>D</a:t>
            </a:r>
            <a:r>
              <a:rPr lang="zh-CN" altLang="en-US" sz="1600"/>
              <a:t>中有</a:t>
            </a:r>
            <a:r>
              <a:rPr lang="en-US" altLang="zh-CN" sz="1600"/>
              <a:t>n-1</a:t>
            </a:r>
            <a:r>
              <a:rPr lang="zh-CN" altLang="en-US" sz="1600"/>
              <a:t>条边</a:t>
            </a:r>
            <a:endParaRPr lang="en-US" altLang="zh-CN" sz="1600"/>
          </a:p>
          <a:p>
            <a:pPr marL="342900" indent="-342900">
              <a:buAutoNum type="arabicParenBoth"/>
            </a:pPr>
            <a:r>
              <a:rPr lang="zh-CN" altLang="en-US" sz="1600" b="1">
                <a:ea typeface="宋体" charset="-122"/>
              </a:rPr>
              <a:t>提示</a:t>
            </a:r>
            <a:r>
              <a:rPr lang="en-US" altLang="zh-CN" sz="1600" b="1">
                <a:ea typeface="宋体" charset="-122"/>
              </a:rPr>
              <a:t>: </a:t>
            </a:r>
            <a:r>
              <a:rPr lang="zh-CN" altLang="en-US" sz="1600">
                <a:ea typeface="宋体" charset="-122"/>
              </a:rPr>
              <a:t>单独看步骤很难理解，我们通过代码来讲解，比较好理解</a:t>
            </a:r>
            <a:r>
              <a:rPr lang="en-US" altLang="zh-CN" sz="1600">
                <a:ea typeface="宋体" charset="-122"/>
              </a:rPr>
              <a:t>.</a:t>
            </a:r>
            <a:br>
              <a:rPr lang="en-US" altLang="zh-CN">
                <a:ea typeface="宋体" charset="-122"/>
              </a:rPr>
            </a:br>
            <a:endParaRPr lang="en-US" altLang="zh-CN">
              <a:ea typeface="宋体" charset="-122"/>
            </a:endParaRPr>
          </a:p>
          <a:p>
            <a:endParaRPr lang="en-US" altLang="zh-CN">
              <a:ea typeface="宋体" charset="-122"/>
            </a:endParaRPr>
          </a:p>
        </p:txBody>
      </p:sp>
    </p:spTree>
    <p:extLst>
      <p:ext uri="{BB962C8B-B14F-4D97-AF65-F5344CB8AC3E}">
        <p14:creationId xmlns:p14="http://schemas.microsoft.com/office/powerpoint/2010/main" val="1553441111"/>
      </p:ext>
    </p:extLst>
  </p:cSld>
  <p:clrMapOvr>
    <a:masterClrMapping/>
  </p:clrMapOvr>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普里姆算法</a:t>
            </a:r>
            <a:endParaRPr lang="en-US" altLang="zh-CN" sz="2200" b="1"/>
          </a:p>
        </p:txBody>
      </p:sp>
      <p:sp>
        <p:nvSpPr>
          <p:cNvPr id="2" name="TextBox 1"/>
          <p:cNvSpPr txBox="1"/>
          <p:nvPr/>
        </p:nvSpPr>
        <p:spPr>
          <a:xfrm>
            <a:off x="665981" y="1224111"/>
            <a:ext cx="8424936" cy="4555093"/>
          </a:xfrm>
          <a:prstGeom prst="rect">
            <a:avLst/>
          </a:prstGeom>
          <a:noFill/>
        </p:spPr>
        <p:txBody>
          <a:bodyPr wrap="square" rtlCol="0">
            <a:spAutoFit/>
          </a:bodyPr>
          <a:lstStyle/>
          <a:p>
            <a:r>
              <a:rPr lang="zh-CN" altLang="en-US" sz="2000" b="1">
                <a:solidFill>
                  <a:srgbClr val="0070C0"/>
                </a:solidFill>
                <a:ea typeface="宋体" charset="-122"/>
              </a:rPr>
              <a:t>普里姆算法最佳实践</a:t>
            </a:r>
            <a:r>
              <a:rPr lang="en-US" altLang="zh-CN" sz="2000" b="1">
                <a:solidFill>
                  <a:srgbClr val="0070C0"/>
                </a:solidFill>
                <a:ea typeface="宋体" charset="-122"/>
              </a:rPr>
              <a:t>(</a:t>
            </a:r>
            <a:r>
              <a:rPr lang="zh-CN" altLang="en-US" sz="2000" b="1">
                <a:solidFill>
                  <a:srgbClr val="0070C0"/>
                </a:solidFill>
                <a:ea typeface="宋体" charset="-122"/>
              </a:rPr>
              <a:t>修路问题</a:t>
            </a:r>
            <a:r>
              <a:rPr lang="en-US" altLang="zh-CN" sz="2000" b="1">
                <a:solidFill>
                  <a:srgbClr val="0070C0"/>
                </a:solidFill>
                <a:ea typeface="宋体" charset="-122"/>
              </a:rPr>
              <a:t>)</a:t>
            </a:r>
          </a:p>
          <a:p>
            <a:br>
              <a:rPr lang="en-US" altLang="zh-CN">
                <a:ea typeface="宋体" charset="-122"/>
              </a:rPr>
            </a:br>
            <a:endParaRPr lang="en-US" altLang="zh-CN">
              <a:ea typeface="宋体" charset="-122"/>
            </a:endParaRPr>
          </a:p>
          <a:p>
            <a:endParaRPr lang="en-US" altLang="zh-CN">
              <a:ea typeface="宋体" charset="-122"/>
            </a:endParaRPr>
          </a:p>
          <a:p>
            <a:endParaRPr lang="en-US" altLang="zh-CN">
              <a:ea typeface="宋体" charset="-122"/>
            </a:endParaRPr>
          </a:p>
          <a:p>
            <a:endParaRPr lang="en-US" altLang="zh-CN">
              <a:ea typeface="宋体" charset="-122"/>
            </a:endParaRPr>
          </a:p>
          <a:p>
            <a:endParaRPr lang="en-US" altLang="zh-CN">
              <a:ea typeface="宋体" charset="-122"/>
            </a:endParaRPr>
          </a:p>
          <a:p>
            <a:endParaRPr lang="en-US" altLang="zh-CN">
              <a:ea typeface="宋体" charset="-122"/>
            </a:endParaRPr>
          </a:p>
          <a:p>
            <a:endParaRPr lang="en-US" altLang="zh-CN">
              <a:ea typeface="宋体" charset="-122"/>
            </a:endParaRPr>
          </a:p>
          <a:p>
            <a:endParaRPr lang="en-US" altLang="zh-CN">
              <a:ea typeface="宋体" charset="-122"/>
            </a:endParaRPr>
          </a:p>
          <a:p>
            <a:endParaRPr lang="en-US" altLang="zh-CN">
              <a:ea typeface="宋体" charset="-122"/>
            </a:endParaRPr>
          </a:p>
          <a:p>
            <a:pPr marL="342900" indent="-342900">
              <a:buAutoNum type="arabicParenR"/>
            </a:pPr>
            <a:r>
              <a:rPr lang="zh-CN" altLang="en-US" sz="1700">
                <a:ea typeface="宋体" charset="-122"/>
              </a:rPr>
              <a:t>有胜利乡有</a:t>
            </a:r>
            <a:r>
              <a:rPr lang="en-US" altLang="zh-CN" sz="1700">
                <a:ea typeface="宋体" charset="-122"/>
              </a:rPr>
              <a:t>7</a:t>
            </a:r>
            <a:r>
              <a:rPr lang="zh-CN" altLang="en-US" sz="1700">
                <a:ea typeface="宋体" charset="-122"/>
              </a:rPr>
              <a:t>个村庄</a:t>
            </a:r>
            <a:r>
              <a:rPr lang="en-US" altLang="zh-CN" sz="1700">
                <a:ea typeface="宋体" charset="-122"/>
              </a:rPr>
              <a:t>(A, B, C, D, E, F, G) </a:t>
            </a:r>
            <a:r>
              <a:rPr lang="zh-CN" altLang="en-US" sz="1700">
                <a:ea typeface="宋体" charset="-122"/>
              </a:rPr>
              <a:t>，现在需要修路把</a:t>
            </a:r>
            <a:r>
              <a:rPr lang="en-US" altLang="zh-CN" sz="1700">
                <a:ea typeface="宋体" charset="-122"/>
              </a:rPr>
              <a:t>7</a:t>
            </a:r>
            <a:r>
              <a:rPr lang="zh-CN" altLang="en-US" sz="1700">
                <a:ea typeface="宋体" charset="-122"/>
              </a:rPr>
              <a:t>个村庄连通</a:t>
            </a:r>
            <a:endParaRPr lang="en-US" altLang="zh-CN" sz="1700">
              <a:ea typeface="宋体" charset="-122"/>
            </a:endParaRPr>
          </a:p>
          <a:p>
            <a:pPr marL="342900" indent="-342900">
              <a:buAutoNum type="arabicParenR"/>
            </a:pPr>
            <a:r>
              <a:rPr lang="zh-CN" altLang="en-US" sz="1700">
                <a:ea typeface="宋体" charset="-122"/>
              </a:rPr>
              <a:t>各个村庄的距离用边线表示</a:t>
            </a:r>
            <a:r>
              <a:rPr lang="en-US" altLang="zh-CN" sz="1700">
                <a:ea typeface="宋体" charset="-122"/>
              </a:rPr>
              <a:t>(</a:t>
            </a:r>
            <a:r>
              <a:rPr lang="zh-CN" altLang="en-US" sz="1700">
                <a:ea typeface="宋体" charset="-122"/>
              </a:rPr>
              <a:t>权</a:t>
            </a:r>
            <a:r>
              <a:rPr lang="en-US" altLang="zh-CN" sz="1700">
                <a:ea typeface="宋体" charset="-122"/>
              </a:rPr>
              <a:t>) </a:t>
            </a:r>
            <a:r>
              <a:rPr lang="zh-CN" altLang="en-US" sz="1700">
                <a:ea typeface="宋体" charset="-122"/>
              </a:rPr>
              <a:t>，比如 </a:t>
            </a:r>
            <a:r>
              <a:rPr lang="en-US" altLang="zh-CN" sz="1700">
                <a:ea typeface="宋体" charset="-122"/>
              </a:rPr>
              <a:t>A – B </a:t>
            </a:r>
            <a:r>
              <a:rPr lang="zh-CN" altLang="en-US" sz="1700">
                <a:ea typeface="宋体" charset="-122"/>
              </a:rPr>
              <a:t>距离 </a:t>
            </a:r>
            <a:r>
              <a:rPr lang="en-US" altLang="zh-CN" sz="1700">
                <a:ea typeface="宋体" charset="-122"/>
              </a:rPr>
              <a:t>5</a:t>
            </a:r>
            <a:r>
              <a:rPr lang="zh-CN" altLang="en-US" sz="1700">
                <a:ea typeface="宋体" charset="-122"/>
              </a:rPr>
              <a:t>公里</a:t>
            </a:r>
            <a:endParaRPr lang="en-US" altLang="zh-CN" sz="1700">
              <a:ea typeface="宋体" charset="-122"/>
            </a:endParaRPr>
          </a:p>
          <a:p>
            <a:pPr marL="342900" indent="-342900">
              <a:buAutoNum type="arabicParenR"/>
            </a:pPr>
            <a:r>
              <a:rPr lang="zh-CN" altLang="en-US" sz="1700">
                <a:ea typeface="宋体" charset="-122"/>
              </a:rPr>
              <a:t>问：如何修路保证各个村庄都能连通，并且总的修建公路总里程最短</a:t>
            </a:r>
            <a:r>
              <a:rPr lang="en-US" altLang="zh-CN" sz="1700">
                <a:ea typeface="宋体" charset="-122"/>
              </a:rPr>
              <a:t>?</a:t>
            </a:r>
          </a:p>
          <a:p>
            <a:pPr marL="342900" indent="-342900">
              <a:buAutoNum type="arabicParenR"/>
            </a:pPr>
            <a:r>
              <a:rPr lang="zh-CN" altLang="en-US" sz="1700">
                <a:ea typeface="宋体" charset="-122"/>
              </a:rPr>
              <a:t>看老师</a:t>
            </a:r>
            <a:r>
              <a:rPr lang="zh-CN" altLang="en-US" sz="1700" b="1">
                <a:ea typeface="宋体" charset="-122"/>
              </a:rPr>
              <a:t>思路分析</a:t>
            </a:r>
            <a:r>
              <a:rPr lang="en-US" altLang="zh-CN" sz="1700">
                <a:ea typeface="宋体" charset="-122"/>
              </a:rPr>
              <a:t>+</a:t>
            </a:r>
            <a:r>
              <a:rPr lang="zh-CN" altLang="en-US" sz="1700">
                <a:ea typeface="宋体" charset="-122"/>
              </a:rPr>
              <a:t>代码演示</a:t>
            </a:r>
            <a:r>
              <a:rPr lang="en-US" altLang="zh-CN" sz="1700">
                <a:ea typeface="宋体" charset="-122"/>
              </a:rPr>
              <a:t>:</a:t>
            </a:r>
            <a:r>
              <a:rPr lang="zh-CN" altLang="en-US" sz="1700">
                <a:ea typeface="宋体" charset="-122"/>
              </a:rPr>
              <a:t> </a:t>
            </a:r>
            <a:endParaRPr lang="en-US" altLang="zh-CN" sz="1700">
              <a:ea typeface="宋体" charset="-122"/>
            </a:endParaRPr>
          </a:p>
          <a:p>
            <a:endParaRPr lang="en-US" altLang="zh-CN">
              <a:ea typeface="宋体" charset="-122"/>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3673458394"/>
              </p:ext>
            </p:extLst>
          </p:nvPr>
        </p:nvGraphicFramePr>
        <p:xfrm>
          <a:off x="3734543" y="3264313"/>
          <a:ext cx="591509" cy="509608"/>
        </p:xfrm>
        <a:graphic>
          <a:graphicData uri="http://schemas.openxmlformats.org/presentationml/2006/ole">
            <mc:AlternateContent xmlns:mc="http://schemas.openxmlformats.org/markup-compatibility/2006">
              <mc:Choice xmlns:v="urn:schemas-microsoft-com:vml" Requires="v">
                <p:oleObj spid="_x0000_s120936" name="包装程序外壳对象" showAsIcon="1" r:id="rId4" imgW="826200" imgH="711360" progId="Package">
                  <p:embed/>
                </p:oleObj>
              </mc:Choice>
              <mc:Fallback>
                <p:oleObj name="包装程序外壳对象" showAsIcon="1" r:id="rId4" imgW="826200" imgH="711360" progId="Package">
                  <p:embed/>
                  <p:pic>
                    <p:nvPicPr>
                      <p:cNvPr id="0" name=""/>
                      <p:cNvPicPr/>
                      <p:nvPr/>
                    </p:nvPicPr>
                    <p:blipFill>
                      <a:blip r:embed="rId5"/>
                      <a:stretch>
                        <a:fillRect/>
                      </a:stretch>
                    </p:blipFill>
                    <p:spPr>
                      <a:xfrm>
                        <a:off x="3734543" y="3264313"/>
                        <a:ext cx="591509" cy="509608"/>
                      </a:xfrm>
                      <a:prstGeom prst="rect">
                        <a:avLst/>
                      </a:prstGeom>
                    </p:spPr>
                  </p:pic>
                </p:oleObj>
              </mc:Fallback>
            </mc:AlternateContent>
          </a:graphicData>
        </a:graphic>
      </p:graphicFrame>
      <p:pic>
        <p:nvPicPr>
          <p:cNvPr id="120911" name="Picture 7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26021" y="2088207"/>
            <a:ext cx="2667000" cy="1695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15305037"/>
      </p:ext>
    </p:extLst>
  </p:cSld>
  <p:clrMapOvr>
    <a:masterClrMapping/>
  </p:clrMapOvr>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克鲁斯卡尔算法</a:t>
            </a:r>
            <a:endParaRPr lang="en-US" altLang="zh-CN" sz="2200" b="1"/>
          </a:p>
        </p:txBody>
      </p:sp>
      <p:sp>
        <p:nvSpPr>
          <p:cNvPr id="2" name="TextBox 1"/>
          <p:cNvSpPr txBox="1"/>
          <p:nvPr/>
        </p:nvSpPr>
        <p:spPr>
          <a:xfrm>
            <a:off x="665981" y="1224111"/>
            <a:ext cx="8424936" cy="3908762"/>
          </a:xfrm>
          <a:prstGeom prst="rect">
            <a:avLst/>
          </a:prstGeom>
          <a:noFill/>
        </p:spPr>
        <p:txBody>
          <a:bodyPr wrap="square" rtlCol="0">
            <a:spAutoFit/>
          </a:bodyPr>
          <a:lstStyle/>
          <a:p>
            <a:r>
              <a:rPr lang="zh-CN" altLang="en-US" sz="2000" b="1">
                <a:solidFill>
                  <a:srgbClr val="0070C0"/>
                </a:solidFill>
                <a:ea typeface="宋体" charset="-122"/>
              </a:rPr>
              <a:t>应用场景</a:t>
            </a:r>
            <a:r>
              <a:rPr lang="en-US" altLang="zh-CN" sz="2000" b="1">
                <a:solidFill>
                  <a:srgbClr val="0070C0"/>
                </a:solidFill>
                <a:ea typeface="宋体" charset="-122"/>
              </a:rPr>
              <a:t>-</a:t>
            </a:r>
            <a:r>
              <a:rPr lang="zh-CN" altLang="en-US" sz="2000" b="1">
                <a:solidFill>
                  <a:srgbClr val="0070C0"/>
                </a:solidFill>
                <a:ea typeface="宋体" charset="-122"/>
              </a:rPr>
              <a:t>公交站问题</a:t>
            </a:r>
            <a:endParaRPr lang="en-US" altLang="zh-CN" sz="2000" b="1">
              <a:solidFill>
                <a:srgbClr val="0070C0"/>
              </a:solidFill>
              <a:ea typeface="宋体" charset="-122"/>
            </a:endParaRPr>
          </a:p>
          <a:p>
            <a:endParaRPr lang="en-US" altLang="zh-CN">
              <a:ea typeface="宋体" charset="-122"/>
            </a:endParaRPr>
          </a:p>
          <a:p>
            <a:r>
              <a:rPr lang="zh-CN" altLang="en-US">
                <a:ea typeface="宋体" charset="-122"/>
              </a:rPr>
              <a:t>看一个应用场景和问题：</a:t>
            </a:r>
            <a:br>
              <a:rPr lang="en-US" altLang="zh-CN">
                <a:ea typeface="宋体" charset="-122"/>
              </a:rPr>
            </a:br>
            <a:endParaRPr lang="en-US" altLang="zh-CN">
              <a:ea typeface="宋体" charset="-122"/>
            </a:endParaRPr>
          </a:p>
          <a:p>
            <a:endParaRPr lang="en-US" altLang="zh-CN">
              <a:ea typeface="宋体" charset="-122"/>
            </a:endParaRPr>
          </a:p>
          <a:p>
            <a:endParaRPr lang="en-US" altLang="zh-CN">
              <a:ea typeface="宋体" charset="-122"/>
            </a:endParaRPr>
          </a:p>
          <a:p>
            <a:endParaRPr lang="en-US" altLang="zh-CN">
              <a:ea typeface="宋体" charset="-122"/>
            </a:endParaRPr>
          </a:p>
          <a:p>
            <a:endParaRPr lang="en-US" altLang="zh-CN">
              <a:ea typeface="宋体" charset="-122"/>
            </a:endParaRPr>
          </a:p>
          <a:p>
            <a:endParaRPr lang="en-US" altLang="zh-CN">
              <a:ea typeface="宋体" charset="-122"/>
            </a:endParaRPr>
          </a:p>
          <a:p>
            <a:endParaRPr lang="en-US" altLang="zh-CN">
              <a:ea typeface="宋体" charset="-122"/>
            </a:endParaRPr>
          </a:p>
          <a:p>
            <a:endParaRPr lang="en-US" altLang="zh-CN">
              <a:ea typeface="宋体" charset="-122"/>
            </a:endParaRPr>
          </a:p>
          <a:p>
            <a:pPr marL="342900" indent="-342900">
              <a:buAutoNum type="arabicParenR"/>
            </a:pPr>
            <a:r>
              <a:rPr lang="zh-CN" altLang="en-US" sz="1600">
                <a:ea typeface="宋体" charset="-122"/>
              </a:rPr>
              <a:t>某城市新增</a:t>
            </a:r>
            <a:r>
              <a:rPr lang="en-US" altLang="zh-CN" sz="1600">
                <a:ea typeface="宋体" charset="-122"/>
              </a:rPr>
              <a:t>7</a:t>
            </a:r>
            <a:r>
              <a:rPr lang="zh-CN" altLang="en-US" sz="1600">
                <a:ea typeface="宋体" charset="-122"/>
              </a:rPr>
              <a:t>个站点</a:t>
            </a:r>
            <a:r>
              <a:rPr lang="en-US" altLang="zh-CN" sz="1600">
                <a:ea typeface="宋体" charset="-122"/>
              </a:rPr>
              <a:t>(A, B, C, D, E, F, G) </a:t>
            </a:r>
            <a:r>
              <a:rPr lang="zh-CN" altLang="en-US" sz="1600">
                <a:ea typeface="宋体" charset="-122"/>
              </a:rPr>
              <a:t>，现在需要修路把</a:t>
            </a:r>
            <a:r>
              <a:rPr lang="en-US" altLang="zh-CN" sz="1600">
                <a:ea typeface="宋体" charset="-122"/>
              </a:rPr>
              <a:t>7</a:t>
            </a:r>
            <a:r>
              <a:rPr lang="zh-CN" altLang="en-US" sz="1600">
                <a:ea typeface="宋体" charset="-122"/>
              </a:rPr>
              <a:t>个站点连通</a:t>
            </a:r>
            <a:endParaRPr lang="en-US" altLang="zh-CN" sz="1600">
              <a:ea typeface="宋体" charset="-122"/>
            </a:endParaRPr>
          </a:p>
          <a:p>
            <a:pPr marL="342900" indent="-342900">
              <a:buAutoNum type="arabicParenR"/>
            </a:pPr>
            <a:r>
              <a:rPr lang="zh-CN" altLang="en-US" sz="1600">
                <a:ea typeface="宋体" charset="-122"/>
              </a:rPr>
              <a:t>各个站点的距离用边线表示</a:t>
            </a:r>
            <a:r>
              <a:rPr lang="en-US" altLang="zh-CN" sz="1600">
                <a:ea typeface="宋体" charset="-122"/>
              </a:rPr>
              <a:t>(</a:t>
            </a:r>
            <a:r>
              <a:rPr lang="zh-CN" altLang="en-US" sz="1600">
                <a:ea typeface="宋体" charset="-122"/>
              </a:rPr>
              <a:t>权</a:t>
            </a:r>
            <a:r>
              <a:rPr lang="en-US" altLang="zh-CN" sz="1600">
                <a:ea typeface="宋体" charset="-122"/>
              </a:rPr>
              <a:t>) </a:t>
            </a:r>
            <a:r>
              <a:rPr lang="zh-CN" altLang="en-US" sz="1600">
                <a:ea typeface="宋体" charset="-122"/>
              </a:rPr>
              <a:t>，比如 </a:t>
            </a:r>
            <a:r>
              <a:rPr lang="en-US" altLang="zh-CN" sz="1600">
                <a:ea typeface="宋体" charset="-122"/>
              </a:rPr>
              <a:t>A – B </a:t>
            </a:r>
            <a:r>
              <a:rPr lang="zh-CN" altLang="en-US" sz="1600">
                <a:ea typeface="宋体" charset="-122"/>
              </a:rPr>
              <a:t>距离 </a:t>
            </a:r>
            <a:r>
              <a:rPr lang="en-US" altLang="zh-CN" sz="1600">
                <a:ea typeface="宋体" charset="-122"/>
              </a:rPr>
              <a:t>12</a:t>
            </a:r>
            <a:r>
              <a:rPr lang="zh-CN" altLang="en-US" sz="1600">
                <a:ea typeface="宋体" charset="-122"/>
              </a:rPr>
              <a:t>公里</a:t>
            </a:r>
            <a:endParaRPr lang="en-US" altLang="zh-CN" sz="1600">
              <a:ea typeface="宋体" charset="-122"/>
            </a:endParaRPr>
          </a:p>
          <a:p>
            <a:pPr marL="342900" indent="-342900">
              <a:buAutoNum type="arabicParenR"/>
            </a:pPr>
            <a:r>
              <a:rPr lang="zh-CN" altLang="en-US" sz="1600">
                <a:ea typeface="宋体" charset="-122"/>
              </a:rPr>
              <a:t>问：如何修路保证各个站点都能连通，并且总的修建公路总里程最短</a:t>
            </a:r>
            <a:r>
              <a:rPr lang="en-US" altLang="zh-CN" sz="1600">
                <a:ea typeface="宋体" charset="-122"/>
              </a:rPr>
              <a:t>?</a:t>
            </a:r>
            <a:r>
              <a:rPr lang="zh-CN" altLang="en-US" sz="1600">
                <a:ea typeface="宋体" charset="-122"/>
              </a:rPr>
              <a:t> </a:t>
            </a:r>
            <a:endParaRPr lang="en-US" altLang="zh-CN" sz="1600">
              <a:ea typeface="宋体"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270297764"/>
              </p:ext>
            </p:extLst>
          </p:nvPr>
        </p:nvGraphicFramePr>
        <p:xfrm>
          <a:off x="8499408" y="3550906"/>
          <a:ext cx="591509" cy="509608"/>
        </p:xfrm>
        <a:graphic>
          <a:graphicData uri="http://schemas.openxmlformats.org/presentationml/2006/ole">
            <mc:AlternateContent xmlns:mc="http://schemas.openxmlformats.org/markup-compatibility/2006">
              <mc:Choice xmlns:v="urn:schemas-microsoft-com:vml" Requires="v">
                <p:oleObj spid="_x0000_s127166" name="包装程序外壳对象" showAsIcon="1" r:id="rId4" imgW="826200" imgH="711360" progId="Package">
                  <p:embed/>
                </p:oleObj>
              </mc:Choice>
              <mc:Fallback>
                <p:oleObj name="包装程序外壳对象" showAsIcon="1" r:id="rId4" imgW="826200" imgH="711360" progId="Package">
                  <p:embed/>
                  <p:pic>
                    <p:nvPicPr>
                      <p:cNvPr id="0" name=""/>
                      <p:cNvPicPr/>
                      <p:nvPr/>
                    </p:nvPicPr>
                    <p:blipFill>
                      <a:blip r:embed="rId5"/>
                      <a:stretch>
                        <a:fillRect/>
                      </a:stretch>
                    </p:blipFill>
                    <p:spPr>
                      <a:xfrm>
                        <a:off x="8499408" y="3550906"/>
                        <a:ext cx="591509" cy="509608"/>
                      </a:xfrm>
                      <a:prstGeom prst="rect">
                        <a:avLst/>
                      </a:prstGeom>
                    </p:spPr>
                  </p:pic>
                </p:oleObj>
              </mc:Fallback>
            </mc:AlternateContent>
          </a:graphicData>
        </a:graphic>
      </p:graphicFrame>
      <p:pic>
        <p:nvPicPr>
          <p:cNvPr id="126978"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37989" y="2302763"/>
            <a:ext cx="2448272" cy="17736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左右箭头 4"/>
          <p:cNvSpPr/>
          <p:nvPr/>
        </p:nvSpPr>
        <p:spPr>
          <a:xfrm>
            <a:off x="4050357" y="2808287"/>
            <a:ext cx="1224136" cy="381279"/>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t>类似的</a:t>
            </a:r>
          </a:p>
        </p:txBody>
      </p:sp>
      <p:pic>
        <p:nvPicPr>
          <p:cNvPr id="9" name="图片 8"/>
          <p:cNvPicPr>
            <a:picLocks noChangeAspect="1"/>
          </p:cNvPicPr>
          <p:nvPr/>
        </p:nvPicPr>
        <p:blipFill>
          <a:blip r:embed="rId7"/>
          <a:stretch>
            <a:fillRect/>
          </a:stretch>
        </p:blipFill>
        <p:spPr>
          <a:xfrm>
            <a:off x="5706540" y="2138911"/>
            <a:ext cx="2666667" cy="1685714"/>
          </a:xfrm>
          <a:prstGeom prst="rect">
            <a:avLst/>
          </a:prstGeom>
        </p:spPr>
      </p:pic>
      <p:graphicFrame>
        <p:nvGraphicFramePr>
          <p:cNvPr id="6" name="对象 5"/>
          <p:cNvGraphicFramePr>
            <a:graphicFrameLocks noChangeAspect="1"/>
          </p:cNvGraphicFramePr>
          <p:nvPr>
            <p:extLst>
              <p:ext uri="{D42A27DB-BD31-4B8C-83A1-F6EECF244321}">
                <p14:modId xmlns:p14="http://schemas.microsoft.com/office/powerpoint/2010/main" val="2355572473"/>
              </p:ext>
            </p:extLst>
          </p:nvPr>
        </p:nvGraphicFramePr>
        <p:xfrm>
          <a:off x="3208106" y="3775412"/>
          <a:ext cx="520761" cy="448656"/>
        </p:xfrm>
        <a:graphic>
          <a:graphicData uri="http://schemas.openxmlformats.org/presentationml/2006/ole">
            <mc:AlternateContent xmlns:mc="http://schemas.openxmlformats.org/markup-compatibility/2006">
              <mc:Choice xmlns:v="urn:schemas-microsoft-com:vml" Requires="v">
                <p:oleObj spid="_x0000_s127167" name="包装程序外壳对象" showAsIcon="1" r:id="rId8" imgW="826200" imgH="711360" progId="Package">
                  <p:embed/>
                </p:oleObj>
              </mc:Choice>
              <mc:Fallback>
                <p:oleObj name="包装程序外壳对象" showAsIcon="1" r:id="rId8" imgW="826200" imgH="711360" progId="Package">
                  <p:embed/>
                  <p:pic>
                    <p:nvPicPr>
                      <p:cNvPr id="0" name=""/>
                      <p:cNvPicPr/>
                      <p:nvPr/>
                    </p:nvPicPr>
                    <p:blipFill>
                      <a:blip r:embed="rId9"/>
                      <a:stretch>
                        <a:fillRect/>
                      </a:stretch>
                    </p:blipFill>
                    <p:spPr>
                      <a:xfrm>
                        <a:off x="3208106" y="3775412"/>
                        <a:ext cx="520761" cy="448656"/>
                      </a:xfrm>
                      <a:prstGeom prst="rect">
                        <a:avLst/>
                      </a:prstGeom>
                    </p:spPr>
                  </p:pic>
                </p:oleObj>
              </mc:Fallback>
            </mc:AlternateContent>
          </a:graphicData>
        </a:graphic>
      </p:graphicFrame>
    </p:spTree>
    <p:extLst>
      <p:ext uri="{BB962C8B-B14F-4D97-AF65-F5344CB8AC3E}">
        <p14:creationId xmlns:p14="http://schemas.microsoft.com/office/powerpoint/2010/main" val="2750360835"/>
      </p:ext>
    </p:extLst>
  </p:cSld>
  <p:clrMapOvr>
    <a:masterClrMapping/>
  </p:clrMapOvr>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克鲁斯卡尔算法</a:t>
            </a:r>
            <a:endParaRPr lang="en-US" altLang="zh-CN" sz="2200" b="1"/>
          </a:p>
        </p:txBody>
      </p:sp>
      <p:sp>
        <p:nvSpPr>
          <p:cNvPr id="2" name="TextBox 1"/>
          <p:cNvSpPr txBox="1"/>
          <p:nvPr/>
        </p:nvSpPr>
        <p:spPr>
          <a:xfrm>
            <a:off x="665981" y="1224111"/>
            <a:ext cx="8424936" cy="2062103"/>
          </a:xfrm>
          <a:prstGeom prst="rect">
            <a:avLst/>
          </a:prstGeom>
          <a:noFill/>
        </p:spPr>
        <p:txBody>
          <a:bodyPr wrap="square" rtlCol="0">
            <a:spAutoFit/>
          </a:bodyPr>
          <a:lstStyle/>
          <a:p>
            <a:r>
              <a:rPr lang="zh-CN" altLang="en-US" sz="2000" b="1">
                <a:solidFill>
                  <a:srgbClr val="0070C0"/>
                </a:solidFill>
                <a:ea typeface="宋体" charset="-122"/>
              </a:rPr>
              <a:t>克鲁斯卡尔算法介绍</a:t>
            </a:r>
            <a:endParaRPr lang="en-US" altLang="zh-CN" sz="2000" b="1">
              <a:solidFill>
                <a:srgbClr val="0070C0"/>
              </a:solidFill>
              <a:ea typeface="宋体" charset="-122"/>
            </a:endParaRPr>
          </a:p>
          <a:p>
            <a:endParaRPr lang="en-US" altLang="zh-CN">
              <a:ea typeface="宋体" charset="-122"/>
            </a:endParaRPr>
          </a:p>
          <a:p>
            <a:pPr marL="342900" indent="-342900">
              <a:buAutoNum type="arabicParenR"/>
            </a:pPr>
            <a:r>
              <a:rPr lang="zh-CN" altLang="en-US"/>
              <a:t>克鲁斯卡尔</a:t>
            </a:r>
            <a:r>
              <a:rPr lang="en-US" altLang="zh-CN"/>
              <a:t>(Kruskal)</a:t>
            </a:r>
            <a:r>
              <a:rPr lang="zh-CN" altLang="en-US"/>
              <a:t>算法，是用来求加权连通图的最小生成树的算法</a:t>
            </a:r>
            <a:r>
              <a:rPr lang="zh-CN" altLang="en-US">
                <a:ea typeface="宋体" charset="-122"/>
              </a:rPr>
              <a:t>。</a:t>
            </a:r>
            <a:endParaRPr lang="en-US" altLang="zh-CN">
              <a:ea typeface="宋体" charset="-122"/>
            </a:endParaRPr>
          </a:p>
          <a:p>
            <a:pPr marL="342900" indent="-342900">
              <a:buAutoNum type="arabicParenR"/>
            </a:pPr>
            <a:r>
              <a:rPr lang="zh-CN" altLang="en-US" b="1"/>
              <a:t>基本思想</a:t>
            </a:r>
            <a:r>
              <a:rPr lang="zh-CN" altLang="en-US"/>
              <a:t>：按照权值从小到大的顺序选择</a:t>
            </a:r>
            <a:r>
              <a:rPr lang="en-US" altLang="zh-CN"/>
              <a:t>n-1</a:t>
            </a:r>
            <a:r>
              <a:rPr lang="zh-CN" altLang="en-US"/>
              <a:t>条边，并保证这</a:t>
            </a:r>
            <a:r>
              <a:rPr lang="en-US" altLang="zh-CN"/>
              <a:t>n-1</a:t>
            </a:r>
            <a:r>
              <a:rPr lang="zh-CN" altLang="en-US"/>
              <a:t>条边不构成回路</a:t>
            </a:r>
            <a:endParaRPr lang="en-US" altLang="zh-CN"/>
          </a:p>
          <a:p>
            <a:pPr marL="342900" indent="-342900">
              <a:buAutoNum type="arabicParenR"/>
            </a:pPr>
            <a:r>
              <a:rPr lang="zh-CN" altLang="en-US" b="1"/>
              <a:t>具体做法</a:t>
            </a:r>
            <a:r>
              <a:rPr lang="zh-CN" altLang="en-US"/>
              <a:t>：首先构造一个只含</a:t>
            </a:r>
            <a:r>
              <a:rPr lang="en-US" altLang="zh-CN"/>
              <a:t>n</a:t>
            </a:r>
            <a:r>
              <a:rPr lang="zh-CN" altLang="en-US"/>
              <a:t>个顶点的森林，然后依权值从小到大从连通网中选择边加入到森林中，并使森林中不产生回路，直至森林变成一棵树为止</a:t>
            </a:r>
            <a:endParaRPr lang="en-US" altLang="zh-CN">
              <a:ea typeface="宋体" charset="-122"/>
            </a:endParaRPr>
          </a:p>
        </p:txBody>
      </p:sp>
    </p:spTree>
    <p:extLst>
      <p:ext uri="{BB962C8B-B14F-4D97-AF65-F5344CB8AC3E}">
        <p14:creationId xmlns:p14="http://schemas.microsoft.com/office/powerpoint/2010/main" val="985730112"/>
      </p:ext>
    </p:extLst>
  </p:cSld>
  <p:clrMapOvr>
    <a:masterClrMapping/>
  </p:clrMapOvr>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克鲁斯卡尔算法</a:t>
            </a:r>
            <a:endParaRPr lang="en-US" altLang="zh-CN" sz="2200" b="1"/>
          </a:p>
        </p:txBody>
      </p:sp>
      <p:sp>
        <p:nvSpPr>
          <p:cNvPr id="2" name="TextBox 1"/>
          <p:cNvSpPr txBox="1"/>
          <p:nvPr/>
        </p:nvSpPr>
        <p:spPr>
          <a:xfrm>
            <a:off x="665981" y="1224111"/>
            <a:ext cx="8424936" cy="1231106"/>
          </a:xfrm>
          <a:prstGeom prst="rect">
            <a:avLst/>
          </a:prstGeom>
          <a:noFill/>
        </p:spPr>
        <p:txBody>
          <a:bodyPr wrap="square" rtlCol="0">
            <a:spAutoFit/>
          </a:bodyPr>
          <a:lstStyle/>
          <a:p>
            <a:r>
              <a:rPr lang="zh-CN" altLang="en-US" sz="2000" b="1">
                <a:solidFill>
                  <a:srgbClr val="0070C0"/>
                </a:solidFill>
                <a:ea typeface="宋体" charset="-122"/>
              </a:rPr>
              <a:t>克鲁斯卡尔算法图解说明</a:t>
            </a:r>
            <a:endParaRPr lang="en-US" altLang="zh-CN" sz="2000" b="1">
              <a:solidFill>
                <a:srgbClr val="0070C0"/>
              </a:solidFill>
              <a:ea typeface="宋体" charset="-122"/>
            </a:endParaRPr>
          </a:p>
          <a:p>
            <a:endParaRPr lang="en-US" altLang="zh-CN">
              <a:ea typeface="宋体" charset="-122"/>
            </a:endParaRPr>
          </a:p>
          <a:p>
            <a:r>
              <a:rPr lang="zh-CN" altLang="en-US"/>
              <a:t>以城市公交站问题来图解说明 克鲁斯卡尔算法的原理和步骤：</a:t>
            </a:r>
            <a:endParaRPr lang="en-US" altLang="zh-CN"/>
          </a:p>
          <a:p>
            <a:endParaRPr lang="en-US" altLang="zh-CN">
              <a:ea typeface="宋体"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967879851"/>
              </p:ext>
            </p:extLst>
          </p:nvPr>
        </p:nvGraphicFramePr>
        <p:xfrm>
          <a:off x="809997" y="2465436"/>
          <a:ext cx="2520280" cy="582603"/>
        </p:xfrm>
        <a:graphic>
          <a:graphicData uri="http://schemas.openxmlformats.org/presentationml/2006/ole">
            <mc:AlternateContent xmlns:mc="http://schemas.openxmlformats.org/markup-compatibility/2006">
              <mc:Choice xmlns:v="urn:schemas-microsoft-com:vml" Requires="v">
                <p:oleObj spid="_x0000_s128095" name="包装程序外壳对象" showAsIcon="1" r:id="rId4" imgW="3076560" imgH="711360" progId="Package">
                  <p:embed/>
                </p:oleObj>
              </mc:Choice>
              <mc:Fallback>
                <p:oleObj name="包装程序外壳对象" showAsIcon="1" r:id="rId4" imgW="3076560" imgH="711360" progId="Package">
                  <p:embed/>
                  <p:pic>
                    <p:nvPicPr>
                      <p:cNvPr id="0" name=""/>
                      <p:cNvPicPr/>
                      <p:nvPr/>
                    </p:nvPicPr>
                    <p:blipFill>
                      <a:blip r:embed="rId5"/>
                      <a:stretch>
                        <a:fillRect/>
                      </a:stretch>
                    </p:blipFill>
                    <p:spPr>
                      <a:xfrm>
                        <a:off x="809997" y="2465436"/>
                        <a:ext cx="2520280" cy="582603"/>
                      </a:xfrm>
                      <a:prstGeom prst="rect">
                        <a:avLst/>
                      </a:prstGeom>
                    </p:spPr>
                  </p:pic>
                </p:oleObj>
              </mc:Fallback>
            </mc:AlternateContent>
          </a:graphicData>
        </a:graphic>
      </p:graphicFrame>
    </p:spTree>
    <p:extLst>
      <p:ext uri="{BB962C8B-B14F-4D97-AF65-F5344CB8AC3E}">
        <p14:creationId xmlns:p14="http://schemas.microsoft.com/office/powerpoint/2010/main" val="4267360469"/>
      </p:ext>
    </p:extLst>
  </p:cSld>
  <p:clrMapOvr>
    <a:masterClrMapping/>
  </p:clrMapOvr>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克鲁斯卡尔算法</a:t>
            </a:r>
            <a:endParaRPr lang="en-US" altLang="zh-CN" sz="2200" b="1"/>
          </a:p>
        </p:txBody>
      </p:sp>
      <p:sp>
        <p:nvSpPr>
          <p:cNvPr id="2" name="TextBox 1"/>
          <p:cNvSpPr txBox="1"/>
          <p:nvPr/>
        </p:nvSpPr>
        <p:spPr>
          <a:xfrm>
            <a:off x="665981" y="1224111"/>
            <a:ext cx="8424936" cy="4231928"/>
          </a:xfrm>
          <a:prstGeom prst="rect">
            <a:avLst/>
          </a:prstGeom>
          <a:noFill/>
        </p:spPr>
        <p:txBody>
          <a:bodyPr wrap="square" rtlCol="0">
            <a:spAutoFit/>
          </a:bodyPr>
          <a:lstStyle/>
          <a:p>
            <a:r>
              <a:rPr lang="zh-CN" altLang="en-US" sz="2000" b="1">
                <a:solidFill>
                  <a:srgbClr val="0070C0"/>
                </a:solidFill>
                <a:ea typeface="宋体" charset="-122"/>
              </a:rPr>
              <a:t>克鲁斯卡尔最佳实践</a:t>
            </a:r>
            <a:r>
              <a:rPr lang="en-US" altLang="zh-CN" sz="2000" b="1">
                <a:solidFill>
                  <a:srgbClr val="0070C0"/>
                </a:solidFill>
                <a:ea typeface="宋体" charset="-122"/>
              </a:rPr>
              <a:t>-</a:t>
            </a:r>
            <a:r>
              <a:rPr lang="zh-CN" altLang="en-US" sz="2000" b="1">
                <a:solidFill>
                  <a:srgbClr val="0070C0"/>
                </a:solidFill>
                <a:ea typeface="宋体" charset="-122"/>
              </a:rPr>
              <a:t>公交站问题</a:t>
            </a:r>
            <a:endParaRPr lang="en-US" altLang="zh-CN" sz="2000" b="1">
              <a:solidFill>
                <a:srgbClr val="0070C0"/>
              </a:solidFill>
              <a:ea typeface="宋体" charset="-122"/>
            </a:endParaRPr>
          </a:p>
          <a:p>
            <a:endParaRPr lang="en-US" altLang="zh-CN">
              <a:ea typeface="宋体" charset="-122"/>
            </a:endParaRPr>
          </a:p>
          <a:p>
            <a:pPr lvl="0"/>
            <a:r>
              <a:rPr lang="zh-CN" altLang="en-US">
                <a:solidFill>
                  <a:prstClr val="black"/>
                </a:solidFill>
                <a:ea typeface="宋体" charset="-122"/>
              </a:rPr>
              <a:t>看一个公交站问题：</a:t>
            </a:r>
            <a:br>
              <a:rPr lang="en-US" altLang="zh-CN">
                <a:solidFill>
                  <a:prstClr val="black"/>
                </a:solidFill>
                <a:ea typeface="宋体" charset="-122"/>
              </a:rPr>
            </a:br>
            <a:endParaRPr lang="en-US" altLang="zh-CN">
              <a:solidFill>
                <a:prstClr val="black"/>
              </a:solidFill>
              <a:ea typeface="宋体" charset="-122"/>
            </a:endParaRPr>
          </a:p>
          <a:p>
            <a:pPr lvl="0"/>
            <a:endParaRPr lang="en-US" altLang="zh-CN">
              <a:solidFill>
                <a:prstClr val="black"/>
              </a:solidFill>
              <a:ea typeface="宋体" charset="-122"/>
            </a:endParaRPr>
          </a:p>
          <a:p>
            <a:pPr lvl="0"/>
            <a:endParaRPr lang="en-US" altLang="zh-CN">
              <a:solidFill>
                <a:prstClr val="black"/>
              </a:solidFill>
              <a:ea typeface="宋体" charset="-122"/>
            </a:endParaRPr>
          </a:p>
          <a:p>
            <a:pPr lvl="0"/>
            <a:endParaRPr lang="en-US" altLang="zh-CN">
              <a:solidFill>
                <a:prstClr val="black"/>
              </a:solidFill>
              <a:ea typeface="宋体" charset="-122"/>
            </a:endParaRPr>
          </a:p>
          <a:p>
            <a:pPr lvl="0"/>
            <a:endParaRPr lang="en-US" altLang="zh-CN">
              <a:solidFill>
                <a:prstClr val="black"/>
              </a:solidFill>
              <a:ea typeface="宋体" charset="-122"/>
            </a:endParaRPr>
          </a:p>
          <a:p>
            <a:pPr lvl="0"/>
            <a:endParaRPr lang="en-US" altLang="zh-CN">
              <a:solidFill>
                <a:prstClr val="black"/>
              </a:solidFill>
              <a:ea typeface="宋体" charset="-122"/>
            </a:endParaRPr>
          </a:p>
          <a:p>
            <a:pPr lvl="0"/>
            <a:endParaRPr lang="en-US" altLang="zh-CN">
              <a:solidFill>
                <a:prstClr val="black"/>
              </a:solidFill>
              <a:ea typeface="宋体" charset="-122"/>
            </a:endParaRPr>
          </a:p>
          <a:p>
            <a:pPr lvl="0"/>
            <a:endParaRPr lang="en-US" altLang="zh-CN">
              <a:solidFill>
                <a:prstClr val="black"/>
              </a:solidFill>
              <a:ea typeface="宋体" charset="-122"/>
            </a:endParaRPr>
          </a:p>
          <a:p>
            <a:pPr marL="342900" lvl="0" indent="-342900">
              <a:buFontTx/>
              <a:buAutoNum type="arabicParenR"/>
            </a:pPr>
            <a:r>
              <a:rPr lang="zh-CN" altLang="en-US" sz="1700">
                <a:solidFill>
                  <a:prstClr val="black"/>
                </a:solidFill>
                <a:ea typeface="宋体" charset="-122"/>
              </a:rPr>
              <a:t>有北京有新增</a:t>
            </a:r>
            <a:r>
              <a:rPr lang="en-US" altLang="zh-CN" sz="1700">
                <a:solidFill>
                  <a:prstClr val="black"/>
                </a:solidFill>
                <a:ea typeface="宋体" charset="-122"/>
              </a:rPr>
              <a:t>7</a:t>
            </a:r>
            <a:r>
              <a:rPr lang="zh-CN" altLang="en-US" sz="1700">
                <a:solidFill>
                  <a:prstClr val="black"/>
                </a:solidFill>
                <a:ea typeface="宋体" charset="-122"/>
              </a:rPr>
              <a:t>个站点</a:t>
            </a:r>
            <a:r>
              <a:rPr lang="en-US" altLang="zh-CN" sz="1700">
                <a:solidFill>
                  <a:prstClr val="black"/>
                </a:solidFill>
                <a:ea typeface="宋体" charset="-122"/>
              </a:rPr>
              <a:t>(A, B, C, D, E, F, G) </a:t>
            </a:r>
            <a:r>
              <a:rPr lang="zh-CN" altLang="en-US" sz="1700">
                <a:solidFill>
                  <a:prstClr val="black"/>
                </a:solidFill>
                <a:ea typeface="宋体" charset="-122"/>
              </a:rPr>
              <a:t>，现在需要修路把</a:t>
            </a:r>
            <a:r>
              <a:rPr lang="en-US" altLang="zh-CN" sz="1700">
                <a:solidFill>
                  <a:prstClr val="black"/>
                </a:solidFill>
                <a:ea typeface="宋体" charset="-122"/>
              </a:rPr>
              <a:t>7</a:t>
            </a:r>
            <a:r>
              <a:rPr lang="zh-CN" altLang="en-US" sz="1700">
                <a:solidFill>
                  <a:prstClr val="black"/>
                </a:solidFill>
                <a:ea typeface="宋体" charset="-122"/>
              </a:rPr>
              <a:t>个站点连通</a:t>
            </a:r>
            <a:endParaRPr lang="en-US" altLang="zh-CN" sz="1700">
              <a:solidFill>
                <a:prstClr val="black"/>
              </a:solidFill>
              <a:ea typeface="宋体" charset="-122"/>
            </a:endParaRPr>
          </a:p>
          <a:p>
            <a:pPr marL="342900" lvl="0" indent="-342900">
              <a:buFontTx/>
              <a:buAutoNum type="arabicParenR"/>
            </a:pPr>
            <a:r>
              <a:rPr lang="zh-CN" altLang="en-US" sz="1700">
                <a:solidFill>
                  <a:prstClr val="black"/>
                </a:solidFill>
                <a:ea typeface="宋体" charset="-122"/>
              </a:rPr>
              <a:t>各个站点的距离用边线表示</a:t>
            </a:r>
            <a:r>
              <a:rPr lang="en-US" altLang="zh-CN" sz="1700">
                <a:solidFill>
                  <a:prstClr val="black"/>
                </a:solidFill>
                <a:ea typeface="宋体" charset="-122"/>
              </a:rPr>
              <a:t>(</a:t>
            </a:r>
            <a:r>
              <a:rPr lang="zh-CN" altLang="en-US" sz="1700">
                <a:solidFill>
                  <a:prstClr val="black"/>
                </a:solidFill>
                <a:ea typeface="宋体" charset="-122"/>
              </a:rPr>
              <a:t>权</a:t>
            </a:r>
            <a:r>
              <a:rPr lang="en-US" altLang="zh-CN" sz="1700">
                <a:solidFill>
                  <a:prstClr val="black"/>
                </a:solidFill>
                <a:ea typeface="宋体" charset="-122"/>
              </a:rPr>
              <a:t>) </a:t>
            </a:r>
            <a:r>
              <a:rPr lang="zh-CN" altLang="en-US" sz="1700">
                <a:solidFill>
                  <a:prstClr val="black"/>
                </a:solidFill>
                <a:ea typeface="宋体" charset="-122"/>
              </a:rPr>
              <a:t>，比如 </a:t>
            </a:r>
            <a:r>
              <a:rPr lang="en-US" altLang="zh-CN" sz="1700">
                <a:solidFill>
                  <a:prstClr val="black"/>
                </a:solidFill>
                <a:ea typeface="宋体" charset="-122"/>
              </a:rPr>
              <a:t>A – B </a:t>
            </a:r>
            <a:r>
              <a:rPr lang="zh-CN" altLang="en-US" sz="1700">
                <a:solidFill>
                  <a:prstClr val="black"/>
                </a:solidFill>
                <a:ea typeface="宋体" charset="-122"/>
              </a:rPr>
              <a:t>距离 </a:t>
            </a:r>
            <a:r>
              <a:rPr lang="en-US" altLang="zh-CN" sz="1700">
                <a:solidFill>
                  <a:prstClr val="black"/>
                </a:solidFill>
                <a:ea typeface="宋体" charset="-122"/>
              </a:rPr>
              <a:t>12</a:t>
            </a:r>
            <a:r>
              <a:rPr lang="zh-CN" altLang="en-US" sz="1700">
                <a:solidFill>
                  <a:prstClr val="black"/>
                </a:solidFill>
                <a:ea typeface="宋体" charset="-122"/>
              </a:rPr>
              <a:t>公里</a:t>
            </a:r>
            <a:endParaRPr lang="en-US" altLang="zh-CN" sz="1700">
              <a:solidFill>
                <a:prstClr val="black"/>
              </a:solidFill>
              <a:ea typeface="宋体" charset="-122"/>
            </a:endParaRPr>
          </a:p>
          <a:p>
            <a:pPr marL="342900" lvl="0" indent="-342900">
              <a:buFontTx/>
              <a:buAutoNum type="arabicParenR"/>
            </a:pPr>
            <a:r>
              <a:rPr lang="zh-CN" altLang="en-US" sz="1700">
                <a:solidFill>
                  <a:prstClr val="black"/>
                </a:solidFill>
                <a:ea typeface="宋体" charset="-122"/>
              </a:rPr>
              <a:t>问：如何修路保证各个站点都能连通，并且总的修建公路总里程最短</a:t>
            </a:r>
            <a:r>
              <a:rPr lang="en-US" altLang="zh-CN" sz="1700">
                <a:solidFill>
                  <a:prstClr val="black"/>
                </a:solidFill>
                <a:ea typeface="宋体" charset="-122"/>
              </a:rPr>
              <a:t>?</a:t>
            </a:r>
            <a:r>
              <a:rPr lang="zh-CN" altLang="en-US" sz="1700">
                <a:solidFill>
                  <a:prstClr val="black"/>
                </a:solidFill>
                <a:ea typeface="宋体" charset="-122"/>
              </a:rPr>
              <a:t> </a:t>
            </a:r>
            <a:endParaRPr lang="en-US" altLang="zh-CN" sz="1700">
              <a:solidFill>
                <a:prstClr val="black"/>
              </a:solidFill>
              <a:ea typeface="宋体" charset="-122"/>
            </a:endParaRPr>
          </a:p>
          <a:p>
            <a:endParaRPr lang="en-US" altLang="zh-CN">
              <a:ea typeface="宋体" charset="-122"/>
            </a:endParaRPr>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7989" y="2302763"/>
            <a:ext cx="2448272" cy="17736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19679933"/>
      </p:ext>
    </p:extLst>
  </p:cSld>
  <p:clrMapOvr>
    <a:masterClrMapping/>
  </p:clrMapOvr>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迪杰斯特拉算法</a:t>
            </a:r>
            <a:endParaRPr lang="en-US" altLang="zh-CN" sz="2200" b="1"/>
          </a:p>
        </p:txBody>
      </p:sp>
      <p:sp>
        <p:nvSpPr>
          <p:cNvPr id="2" name="TextBox 1"/>
          <p:cNvSpPr txBox="1"/>
          <p:nvPr/>
        </p:nvSpPr>
        <p:spPr>
          <a:xfrm>
            <a:off x="665981" y="1224111"/>
            <a:ext cx="8424936" cy="4401205"/>
          </a:xfrm>
          <a:prstGeom prst="rect">
            <a:avLst/>
          </a:prstGeom>
          <a:noFill/>
        </p:spPr>
        <p:txBody>
          <a:bodyPr wrap="square" rtlCol="0">
            <a:spAutoFit/>
          </a:bodyPr>
          <a:lstStyle/>
          <a:p>
            <a:r>
              <a:rPr lang="zh-CN" altLang="en-US" sz="2000" b="1">
                <a:solidFill>
                  <a:srgbClr val="0070C0"/>
                </a:solidFill>
                <a:ea typeface="宋体" charset="-122"/>
              </a:rPr>
              <a:t>应用场景</a:t>
            </a:r>
            <a:r>
              <a:rPr lang="en-US" altLang="zh-CN" sz="2000" b="1">
                <a:solidFill>
                  <a:srgbClr val="0070C0"/>
                </a:solidFill>
                <a:ea typeface="宋体" charset="-122"/>
              </a:rPr>
              <a:t>-</a:t>
            </a:r>
            <a:r>
              <a:rPr lang="zh-CN" altLang="en-US" sz="2000" b="1">
                <a:solidFill>
                  <a:srgbClr val="0070C0"/>
                </a:solidFill>
                <a:ea typeface="宋体" charset="-122"/>
              </a:rPr>
              <a:t>最短路径问题</a:t>
            </a:r>
            <a:endParaRPr lang="en-US" altLang="zh-CN" sz="2000" b="1">
              <a:solidFill>
                <a:srgbClr val="0070C0"/>
              </a:solidFill>
              <a:ea typeface="宋体" charset="-122"/>
            </a:endParaRPr>
          </a:p>
          <a:p>
            <a:endParaRPr lang="en-US" altLang="zh-CN">
              <a:ea typeface="宋体" charset="-122"/>
            </a:endParaRPr>
          </a:p>
          <a:p>
            <a:r>
              <a:rPr lang="zh-CN" altLang="en-US">
                <a:ea typeface="宋体" charset="-122"/>
              </a:rPr>
              <a:t>看一个应用场景和问题：</a:t>
            </a:r>
            <a:br>
              <a:rPr lang="en-US" altLang="zh-CN">
                <a:ea typeface="宋体" charset="-122"/>
              </a:rPr>
            </a:br>
            <a:endParaRPr lang="en-US" altLang="zh-CN">
              <a:ea typeface="宋体" charset="-122"/>
            </a:endParaRPr>
          </a:p>
          <a:p>
            <a:endParaRPr lang="en-US" altLang="zh-CN">
              <a:ea typeface="宋体" charset="-122"/>
            </a:endParaRPr>
          </a:p>
          <a:p>
            <a:endParaRPr lang="en-US" altLang="zh-CN">
              <a:ea typeface="宋体" charset="-122"/>
            </a:endParaRPr>
          </a:p>
          <a:p>
            <a:endParaRPr lang="en-US" altLang="zh-CN">
              <a:ea typeface="宋体" charset="-122"/>
            </a:endParaRPr>
          </a:p>
          <a:p>
            <a:endParaRPr lang="en-US" altLang="zh-CN">
              <a:ea typeface="宋体" charset="-122"/>
            </a:endParaRPr>
          </a:p>
          <a:p>
            <a:endParaRPr lang="en-US" altLang="zh-CN">
              <a:ea typeface="宋体" charset="-122"/>
            </a:endParaRPr>
          </a:p>
          <a:p>
            <a:endParaRPr lang="en-US" altLang="zh-CN">
              <a:ea typeface="宋体" charset="-122"/>
            </a:endParaRPr>
          </a:p>
          <a:p>
            <a:endParaRPr lang="en-US" altLang="zh-CN">
              <a:ea typeface="宋体" charset="-122"/>
            </a:endParaRPr>
          </a:p>
          <a:p>
            <a:pPr marL="342900" indent="-342900">
              <a:buAutoNum type="arabicParenR"/>
            </a:pPr>
            <a:r>
              <a:rPr lang="zh-CN" altLang="en-US" sz="1600">
                <a:ea typeface="宋体" charset="-122"/>
              </a:rPr>
              <a:t>战争时期，胜利乡有</a:t>
            </a:r>
            <a:r>
              <a:rPr lang="en-US" altLang="zh-CN" sz="1600">
                <a:ea typeface="宋体" charset="-122"/>
              </a:rPr>
              <a:t>7</a:t>
            </a:r>
            <a:r>
              <a:rPr lang="zh-CN" altLang="en-US" sz="1600">
                <a:ea typeface="宋体" charset="-122"/>
              </a:rPr>
              <a:t>个村庄</a:t>
            </a:r>
            <a:r>
              <a:rPr lang="en-US" altLang="zh-CN" sz="1600">
                <a:ea typeface="宋体" charset="-122"/>
              </a:rPr>
              <a:t>(A, B, C, D, E, F, G) </a:t>
            </a:r>
            <a:r>
              <a:rPr lang="zh-CN" altLang="en-US" sz="1600">
                <a:ea typeface="宋体" charset="-122"/>
              </a:rPr>
              <a:t>，现在有六个邮差，从</a:t>
            </a:r>
            <a:r>
              <a:rPr lang="en-US" altLang="zh-CN" sz="1600">
                <a:ea typeface="宋体" charset="-122"/>
              </a:rPr>
              <a:t>G</a:t>
            </a:r>
            <a:r>
              <a:rPr lang="zh-CN" altLang="en-US" sz="1600">
                <a:ea typeface="宋体" charset="-122"/>
              </a:rPr>
              <a:t>点出发，需要分别把邮件分别送到 </a:t>
            </a:r>
            <a:r>
              <a:rPr lang="en-US" altLang="zh-CN" sz="1600">
                <a:ea typeface="宋体" charset="-122"/>
              </a:rPr>
              <a:t>A, B, C , D, E, F </a:t>
            </a:r>
            <a:r>
              <a:rPr lang="zh-CN" altLang="en-US" sz="1600">
                <a:ea typeface="宋体" charset="-122"/>
              </a:rPr>
              <a:t>六个村庄</a:t>
            </a:r>
            <a:endParaRPr lang="en-US" altLang="zh-CN" sz="1600">
              <a:ea typeface="宋体" charset="-122"/>
            </a:endParaRPr>
          </a:p>
          <a:p>
            <a:pPr marL="342900" indent="-342900">
              <a:buAutoNum type="arabicParenR"/>
            </a:pPr>
            <a:r>
              <a:rPr lang="zh-CN" altLang="en-US" sz="1600">
                <a:ea typeface="宋体" charset="-122"/>
              </a:rPr>
              <a:t>各个村庄的距离用边线表示</a:t>
            </a:r>
            <a:r>
              <a:rPr lang="en-US" altLang="zh-CN" sz="1600">
                <a:ea typeface="宋体" charset="-122"/>
              </a:rPr>
              <a:t>(</a:t>
            </a:r>
            <a:r>
              <a:rPr lang="zh-CN" altLang="en-US" sz="1600">
                <a:ea typeface="宋体" charset="-122"/>
              </a:rPr>
              <a:t>权</a:t>
            </a:r>
            <a:r>
              <a:rPr lang="en-US" altLang="zh-CN" sz="1600">
                <a:ea typeface="宋体" charset="-122"/>
              </a:rPr>
              <a:t>) </a:t>
            </a:r>
            <a:r>
              <a:rPr lang="zh-CN" altLang="en-US" sz="1600">
                <a:ea typeface="宋体" charset="-122"/>
              </a:rPr>
              <a:t>，比如 </a:t>
            </a:r>
            <a:r>
              <a:rPr lang="en-US" altLang="zh-CN" sz="1600">
                <a:ea typeface="宋体" charset="-122"/>
              </a:rPr>
              <a:t>A – B </a:t>
            </a:r>
            <a:r>
              <a:rPr lang="zh-CN" altLang="en-US" sz="1600">
                <a:ea typeface="宋体" charset="-122"/>
              </a:rPr>
              <a:t>距离 </a:t>
            </a:r>
            <a:r>
              <a:rPr lang="en-US" altLang="zh-CN" sz="1600">
                <a:ea typeface="宋体" charset="-122"/>
              </a:rPr>
              <a:t>5</a:t>
            </a:r>
            <a:r>
              <a:rPr lang="zh-CN" altLang="en-US" sz="1600">
                <a:ea typeface="宋体" charset="-122"/>
              </a:rPr>
              <a:t>公里</a:t>
            </a:r>
            <a:endParaRPr lang="en-US" altLang="zh-CN" sz="1600">
              <a:ea typeface="宋体" charset="-122"/>
            </a:endParaRPr>
          </a:p>
          <a:p>
            <a:pPr marL="342900" indent="-342900">
              <a:buAutoNum type="arabicParenR"/>
            </a:pPr>
            <a:r>
              <a:rPr lang="zh-CN" altLang="en-US" sz="1600">
                <a:ea typeface="宋体" charset="-122"/>
              </a:rPr>
              <a:t>问：如何计算出</a:t>
            </a:r>
            <a:r>
              <a:rPr lang="en-US" altLang="zh-CN" sz="1600">
                <a:ea typeface="宋体" charset="-122"/>
              </a:rPr>
              <a:t>G</a:t>
            </a:r>
            <a:r>
              <a:rPr lang="zh-CN" altLang="en-US" sz="1600">
                <a:ea typeface="宋体" charset="-122"/>
              </a:rPr>
              <a:t>村庄到 其它各个村庄的最短距离</a:t>
            </a:r>
            <a:r>
              <a:rPr lang="en-US" altLang="zh-CN" sz="1600">
                <a:ea typeface="宋体" charset="-122"/>
              </a:rPr>
              <a:t>?</a:t>
            </a:r>
            <a:r>
              <a:rPr lang="zh-CN" altLang="en-US" sz="1600">
                <a:ea typeface="宋体" charset="-122"/>
              </a:rPr>
              <a:t> </a:t>
            </a:r>
            <a:endParaRPr lang="en-US" altLang="zh-CN" sz="1600">
              <a:ea typeface="宋体" charset="-122"/>
            </a:endParaRPr>
          </a:p>
          <a:p>
            <a:pPr marL="342900" indent="-342900">
              <a:buAutoNum type="arabicParenR"/>
            </a:pPr>
            <a:r>
              <a:rPr lang="zh-CN" altLang="en-US" sz="1600">
                <a:ea typeface="宋体" charset="-122"/>
              </a:rPr>
              <a:t>如果从其它点出发到各个点的最短距离又是多少</a:t>
            </a:r>
            <a:r>
              <a:rPr lang="en-US" altLang="zh-CN" sz="1600">
                <a:ea typeface="宋体" charset="-122"/>
              </a:rPr>
              <a:t>?</a:t>
            </a:r>
          </a:p>
        </p:txBody>
      </p:sp>
      <p:pic>
        <p:nvPicPr>
          <p:cNvPr id="20" name="图片 19"/>
          <p:cNvPicPr>
            <a:picLocks noChangeAspect="1"/>
          </p:cNvPicPr>
          <p:nvPr/>
        </p:nvPicPr>
        <p:blipFill>
          <a:blip r:embed="rId4"/>
          <a:stretch>
            <a:fillRect/>
          </a:stretch>
        </p:blipFill>
        <p:spPr>
          <a:xfrm>
            <a:off x="735618" y="2232223"/>
            <a:ext cx="2666667" cy="1685714"/>
          </a:xfrm>
          <a:prstGeom prst="rect">
            <a:avLst/>
          </a:prstGeom>
        </p:spPr>
      </p:pic>
      <p:graphicFrame>
        <p:nvGraphicFramePr>
          <p:cNvPr id="4" name="对象 3"/>
          <p:cNvGraphicFramePr>
            <a:graphicFrameLocks noChangeAspect="1"/>
          </p:cNvGraphicFramePr>
          <p:nvPr>
            <p:extLst>
              <p:ext uri="{D42A27DB-BD31-4B8C-83A1-F6EECF244321}">
                <p14:modId xmlns:p14="http://schemas.microsoft.com/office/powerpoint/2010/main" val="3849868519"/>
              </p:ext>
            </p:extLst>
          </p:nvPr>
        </p:nvGraphicFramePr>
        <p:xfrm>
          <a:off x="3660164" y="3408329"/>
          <a:ext cx="591509" cy="509608"/>
        </p:xfrm>
        <a:graphic>
          <a:graphicData uri="http://schemas.openxmlformats.org/presentationml/2006/ole">
            <mc:AlternateContent xmlns:mc="http://schemas.openxmlformats.org/markup-compatibility/2006">
              <mc:Choice xmlns:v="urn:schemas-microsoft-com:vml" Requires="v">
                <p:oleObj spid="_x0000_s130144" name="包装程序外壳对象" showAsIcon="1" r:id="rId5" imgW="826200" imgH="711360" progId="Package">
                  <p:embed/>
                </p:oleObj>
              </mc:Choice>
              <mc:Fallback>
                <p:oleObj name="包装程序外壳对象" showAsIcon="1" r:id="rId5" imgW="826200" imgH="711360" progId="Package">
                  <p:embed/>
                  <p:pic>
                    <p:nvPicPr>
                      <p:cNvPr id="0" name=""/>
                      <p:cNvPicPr/>
                      <p:nvPr/>
                    </p:nvPicPr>
                    <p:blipFill>
                      <a:blip r:embed="rId6"/>
                      <a:stretch>
                        <a:fillRect/>
                      </a:stretch>
                    </p:blipFill>
                    <p:spPr>
                      <a:xfrm>
                        <a:off x="3660164" y="3408329"/>
                        <a:ext cx="591509" cy="509608"/>
                      </a:xfrm>
                      <a:prstGeom prst="rect">
                        <a:avLst/>
                      </a:prstGeom>
                    </p:spPr>
                  </p:pic>
                </p:oleObj>
              </mc:Fallback>
            </mc:AlternateContent>
          </a:graphicData>
        </a:graphic>
      </p:graphicFrame>
    </p:spTree>
    <p:extLst>
      <p:ext uri="{BB962C8B-B14F-4D97-AF65-F5344CB8AC3E}">
        <p14:creationId xmlns:p14="http://schemas.microsoft.com/office/powerpoint/2010/main" val="817821523"/>
      </p:ext>
    </p:extLst>
  </p:cSld>
  <p:clrMapOvr>
    <a:masterClrMapping/>
  </p:clrMapOvr>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迪杰斯特拉算法</a:t>
            </a:r>
            <a:endParaRPr lang="en-US" altLang="zh-CN" sz="2200" b="1"/>
          </a:p>
        </p:txBody>
      </p:sp>
      <p:sp>
        <p:nvSpPr>
          <p:cNvPr id="2" name="TextBox 1"/>
          <p:cNvSpPr txBox="1"/>
          <p:nvPr/>
        </p:nvSpPr>
        <p:spPr>
          <a:xfrm>
            <a:off x="665981" y="1224111"/>
            <a:ext cx="8424936" cy="2893100"/>
          </a:xfrm>
          <a:prstGeom prst="rect">
            <a:avLst/>
          </a:prstGeom>
          <a:noFill/>
        </p:spPr>
        <p:txBody>
          <a:bodyPr wrap="square" rtlCol="0">
            <a:spAutoFit/>
          </a:bodyPr>
          <a:lstStyle/>
          <a:p>
            <a:r>
              <a:rPr lang="zh-CN" altLang="en-US" sz="2000" b="1">
                <a:solidFill>
                  <a:srgbClr val="0070C0"/>
                </a:solidFill>
                <a:ea typeface="宋体" charset="-122"/>
              </a:rPr>
              <a:t>迪杰斯特拉</a:t>
            </a:r>
            <a:r>
              <a:rPr lang="en-US" altLang="zh-CN" sz="2000" b="1">
                <a:solidFill>
                  <a:srgbClr val="0070C0"/>
                </a:solidFill>
                <a:ea typeface="宋体" charset="-122"/>
              </a:rPr>
              <a:t>(Dijkstra)</a:t>
            </a:r>
            <a:r>
              <a:rPr lang="zh-CN" altLang="en-US" sz="2000" b="1">
                <a:solidFill>
                  <a:srgbClr val="0070C0"/>
                </a:solidFill>
                <a:ea typeface="宋体" charset="-122"/>
              </a:rPr>
              <a:t>算法介绍</a:t>
            </a:r>
            <a:endParaRPr lang="en-US" altLang="zh-CN" sz="2000" b="1">
              <a:solidFill>
                <a:srgbClr val="0070C0"/>
              </a:solidFill>
              <a:ea typeface="宋体" charset="-122"/>
            </a:endParaRPr>
          </a:p>
          <a:p>
            <a:endParaRPr lang="en-US" altLang="zh-CN">
              <a:ea typeface="宋体" charset="-122"/>
            </a:endParaRPr>
          </a:p>
          <a:p>
            <a:r>
              <a:rPr lang="zh-CN" altLang="en-US"/>
              <a:t>迪杰斯特拉</a:t>
            </a:r>
            <a:r>
              <a:rPr lang="en-US" altLang="zh-CN"/>
              <a:t>(Dijkstra)</a:t>
            </a:r>
            <a:r>
              <a:rPr lang="zh-CN" altLang="en-US"/>
              <a:t>算法是</a:t>
            </a:r>
            <a:r>
              <a:rPr lang="zh-CN" altLang="en-US" b="1"/>
              <a:t>典型最短路径算法</a:t>
            </a:r>
            <a:r>
              <a:rPr lang="zh-CN" altLang="en-US"/>
              <a:t>，用于计算一个结点到其他结点的最短路径。 它的主要特点是以起始点为中心向外层层扩展</a:t>
            </a:r>
            <a:r>
              <a:rPr lang="en-US" altLang="zh-CN"/>
              <a:t>(</a:t>
            </a:r>
            <a:r>
              <a:rPr lang="zh-CN" altLang="en-US" b="1"/>
              <a:t>广度优先</a:t>
            </a:r>
            <a:r>
              <a:rPr lang="zh-CN" altLang="en-US"/>
              <a:t>搜索思想</a:t>
            </a:r>
            <a:r>
              <a:rPr lang="en-US" altLang="zh-CN"/>
              <a:t>)</a:t>
            </a:r>
            <a:r>
              <a:rPr lang="zh-CN" altLang="en-US"/>
              <a:t>，直到扩展到终点为止</a:t>
            </a:r>
            <a:r>
              <a:rPr lang="zh-CN" altLang="en-US" b="1"/>
              <a:t>。</a:t>
            </a:r>
            <a:endParaRPr lang="en-US" altLang="zh-CN" b="1"/>
          </a:p>
          <a:p>
            <a:endParaRPr lang="en-US" altLang="zh-CN">
              <a:ea typeface="宋体" charset="-122"/>
            </a:endParaRPr>
          </a:p>
          <a:p>
            <a:br>
              <a:rPr lang="en-US" altLang="zh-CN">
                <a:ea typeface="宋体" charset="-122"/>
              </a:rPr>
            </a:br>
            <a:endParaRPr lang="en-US" altLang="zh-CN">
              <a:ea typeface="宋体" charset="-122"/>
            </a:endParaRPr>
          </a:p>
          <a:p>
            <a:endParaRPr lang="en-US" altLang="zh-CN">
              <a:ea typeface="宋体" charset="-122"/>
            </a:endParaRPr>
          </a:p>
          <a:p>
            <a:endParaRPr lang="en-US" altLang="zh-CN">
              <a:ea typeface="宋体" charset="-122"/>
            </a:endParaRPr>
          </a:p>
        </p:txBody>
      </p:sp>
    </p:spTree>
    <p:extLst>
      <p:ext uri="{BB962C8B-B14F-4D97-AF65-F5344CB8AC3E}">
        <p14:creationId xmlns:p14="http://schemas.microsoft.com/office/powerpoint/2010/main" val="632546515"/>
      </p:ext>
    </p:extLst>
  </p:cSld>
  <p:clrMapOvr>
    <a:masterClrMapping/>
  </p:clrMapOvr>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迪杰斯特拉算法</a:t>
            </a:r>
            <a:endParaRPr lang="en-US" altLang="zh-CN" sz="2200" b="1"/>
          </a:p>
        </p:txBody>
      </p:sp>
      <p:sp>
        <p:nvSpPr>
          <p:cNvPr id="2" name="TextBox 1"/>
          <p:cNvSpPr txBox="1"/>
          <p:nvPr/>
        </p:nvSpPr>
        <p:spPr>
          <a:xfrm>
            <a:off x="665981" y="1224111"/>
            <a:ext cx="8424936" cy="4001095"/>
          </a:xfrm>
          <a:prstGeom prst="rect">
            <a:avLst/>
          </a:prstGeom>
          <a:noFill/>
        </p:spPr>
        <p:txBody>
          <a:bodyPr wrap="square" rtlCol="0">
            <a:spAutoFit/>
          </a:bodyPr>
          <a:lstStyle/>
          <a:p>
            <a:r>
              <a:rPr lang="zh-CN" altLang="en-US" sz="2000" b="1">
                <a:solidFill>
                  <a:srgbClr val="0070C0"/>
                </a:solidFill>
                <a:ea typeface="宋体" charset="-122"/>
              </a:rPr>
              <a:t>迪杰斯特拉</a:t>
            </a:r>
            <a:r>
              <a:rPr lang="en-US" altLang="zh-CN" sz="2000" b="1">
                <a:solidFill>
                  <a:srgbClr val="0070C0"/>
                </a:solidFill>
                <a:ea typeface="宋体" charset="-122"/>
              </a:rPr>
              <a:t>(Dijkstra)</a:t>
            </a:r>
            <a:r>
              <a:rPr lang="zh-CN" altLang="en-US" sz="2000" b="1">
                <a:solidFill>
                  <a:srgbClr val="0070C0"/>
                </a:solidFill>
                <a:ea typeface="宋体" charset="-122"/>
              </a:rPr>
              <a:t>算法过程</a:t>
            </a:r>
            <a:endParaRPr lang="en-US" altLang="zh-CN" sz="2000" b="1"/>
          </a:p>
          <a:p>
            <a:pPr marL="342900" indent="-342900">
              <a:buAutoNum type="arabicParenR"/>
            </a:pPr>
            <a:endParaRPr lang="en-US" altLang="zh-CN" b="1"/>
          </a:p>
          <a:p>
            <a:r>
              <a:rPr lang="zh-CN" altLang="en-US"/>
              <a:t>设置出发顶点为</a:t>
            </a:r>
            <a:r>
              <a:rPr lang="en-US" altLang="zh-CN"/>
              <a:t>v</a:t>
            </a:r>
            <a:r>
              <a:rPr lang="zh-CN" altLang="en-US"/>
              <a:t>，顶点集合</a:t>
            </a:r>
            <a:r>
              <a:rPr lang="en-US" altLang="zh-CN"/>
              <a:t>V{v1,v2,vi...}</a:t>
            </a:r>
            <a:r>
              <a:rPr lang="zh-CN" altLang="en-US"/>
              <a:t>，</a:t>
            </a:r>
            <a:r>
              <a:rPr lang="en-US" altLang="zh-CN"/>
              <a:t>v</a:t>
            </a:r>
            <a:r>
              <a:rPr lang="zh-CN" altLang="en-US"/>
              <a:t>到</a:t>
            </a:r>
            <a:r>
              <a:rPr lang="en-US" altLang="zh-CN"/>
              <a:t>V</a:t>
            </a:r>
            <a:r>
              <a:rPr lang="zh-CN" altLang="en-US"/>
              <a:t>中各顶点的距离构成距离集合</a:t>
            </a:r>
            <a:r>
              <a:rPr lang="en-US" altLang="zh-CN"/>
              <a:t>Dis</a:t>
            </a:r>
            <a:r>
              <a:rPr lang="zh-CN" altLang="en-US"/>
              <a:t>，</a:t>
            </a:r>
            <a:r>
              <a:rPr lang="en-US" altLang="zh-CN"/>
              <a:t>Dis{d1,d2,di...}</a:t>
            </a:r>
            <a:r>
              <a:rPr lang="zh-CN" altLang="en-US"/>
              <a:t>，</a:t>
            </a:r>
            <a:r>
              <a:rPr lang="en-US" altLang="zh-CN"/>
              <a:t>Dis</a:t>
            </a:r>
            <a:r>
              <a:rPr lang="zh-CN" altLang="en-US"/>
              <a:t>集合记录着</a:t>
            </a:r>
            <a:r>
              <a:rPr lang="en-US" altLang="zh-CN"/>
              <a:t>v</a:t>
            </a:r>
            <a:r>
              <a:rPr lang="zh-CN" altLang="en-US"/>
              <a:t>到图中各顶点的距离</a:t>
            </a:r>
            <a:r>
              <a:rPr lang="en-US" altLang="zh-CN"/>
              <a:t>(</a:t>
            </a:r>
            <a:r>
              <a:rPr lang="zh-CN" altLang="en-US"/>
              <a:t>到自身可以看作</a:t>
            </a:r>
            <a:r>
              <a:rPr lang="en-US" altLang="zh-CN"/>
              <a:t>0</a:t>
            </a:r>
            <a:r>
              <a:rPr lang="zh-CN" altLang="en-US"/>
              <a:t>，</a:t>
            </a:r>
            <a:r>
              <a:rPr lang="en-US" altLang="zh-CN"/>
              <a:t>v</a:t>
            </a:r>
            <a:r>
              <a:rPr lang="zh-CN" altLang="en-US"/>
              <a:t>到</a:t>
            </a:r>
            <a:r>
              <a:rPr lang="en-US" altLang="zh-CN"/>
              <a:t>vi</a:t>
            </a:r>
            <a:r>
              <a:rPr lang="zh-CN" altLang="en-US"/>
              <a:t>距离对应为</a:t>
            </a:r>
            <a:r>
              <a:rPr lang="en-US" altLang="zh-CN"/>
              <a:t>di)</a:t>
            </a:r>
          </a:p>
          <a:p>
            <a:pPr marL="342900" indent="-342900">
              <a:buAutoNum type="arabicParenR"/>
            </a:pPr>
            <a:r>
              <a:rPr lang="zh-CN" altLang="en-US"/>
              <a:t>从</a:t>
            </a:r>
            <a:r>
              <a:rPr lang="en-US" altLang="zh-CN"/>
              <a:t>Dis</a:t>
            </a:r>
            <a:r>
              <a:rPr lang="zh-CN" altLang="en-US"/>
              <a:t>中选择值最小的</a:t>
            </a:r>
            <a:r>
              <a:rPr lang="en-US" altLang="zh-CN"/>
              <a:t>di</a:t>
            </a:r>
            <a:r>
              <a:rPr lang="zh-CN" altLang="en-US"/>
              <a:t>并移出</a:t>
            </a:r>
            <a:r>
              <a:rPr lang="en-US" altLang="zh-CN"/>
              <a:t>Dis</a:t>
            </a:r>
            <a:r>
              <a:rPr lang="zh-CN" altLang="en-US"/>
              <a:t>集合，同时移出</a:t>
            </a:r>
            <a:r>
              <a:rPr lang="en-US" altLang="zh-CN"/>
              <a:t>V</a:t>
            </a:r>
            <a:r>
              <a:rPr lang="zh-CN" altLang="en-US"/>
              <a:t>集合中对应的顶点</a:t>
            </a:r>
            <a:r>
              <a:rPr lang="en-US" altLang="zh-CN"/>
              <a:t>vi</a:t>
            </a:r>
            <a:r>
              <a:rPr lang="zh-CN" altLang="en-US"/>
              <a:t>，此时的</a:t>
            </a:r>
            <a:r>
              <a:rPr lang="en-US" altLang="zh-CN"/>
              <a:t>v</a:t>
            </a:r>
            <a:r>
              <a:rPr lang="zh-CN" altLang="en-US"/>
              <a:t>到</a:t>
            </a:r>
            <a:r>
              <a:rPr lang="en-US" altLang="zh-CN"/>
              <a:t>vi</a:t>
            </a:r>
            <a:r>
              <a:rPr lang="zh-CN" altLang="en-US"/>
              <a:t>即为最短路径</a:t>
            </a:r>
            <a:endParaRPr lang="en-US" altLang="zh-CN"/>
          </a:p>
          <a:p>
            <a:pPr marL="342900" indent="-342900">
              <a:buAutoNum type="arabicParenR"/>
            </a:pPr>
            <a:endParaRPr lang="en-US" altLang="zh-CN">
              <a:ea typeface="宋体" charset="-122"/>
            </a:endParaRPr>
          </a:p>
          <a:p>
            <a:pPr marL="342900" indent="-342900">
              <a:buAutoNum type="arabicParenR"/>
            </a:pPr>
            <a:r>
              <a:rPr lang="zh-CN" altLang="en-US"/>
              <a:t>更新</a:t>
            </a:r>
            <a:r>
              <a:rPr lang="en-US" altLang="zh-CN"/>
              <a:t>Dis</a:t>
            </a:r>
            <a:r>
              <a:rPr lang="zh-CN" altLang="en-US"/>
              <a:t>集合，更新规则为：比较</a:t>
            </a:r>
            <a:r>
              <a:rPr lang="en-US" altLang="zh-CN"/>
              <a:t>v</a:t>
            </a:r>
            <a:r>
              <a:rPr lang="zh-CN" altLang="en-US"/>
              <a:t>到</a:t>
            </a:r>
            <a:r>
              <a:rPr lang="en-US" altLang="zh-CN"/>
              <a:t>V</a:t>
            </a:r>
            <a:r>
              <a:rPr lang="zh-CN" altLang="en-US"/>
              <a:t>集合中顶点的距离值，与</a:t>
            </a:r>
            <a:r>
              <a:rPr lang="en-US" altLang="zh-CN"/>
              <a:t>v</a:t>
            </a:r>
            <a:r>
              <a:rPr lang="zh-CN" altLang="en-US"/>
              <a:t>通过</a:t>
            </a:r>
            <a:r>
              <a:rPr lang="en-US" altLang="zh-CN"/>
              <a:t>vi</a:t>
            </a:r>
            <a:r>
              <a:rPr lang="zh-CN" altLang="en-US"/>
              <a:t>到</a:t>
            </a:r>
            <a:r>
              <a:rPr lang="en-US" altLang="zh-CN"/>
              <a:t>V</a:t>
            </a:r>
            <a:r>
              <a:rPr lang="zh-CN" altLang="en-US"/>
              <a:t>集合中顶点的距离值，保留值较小的一个</a:t>
            </a:r>
            <a:r>
              <a:rPr lang="en-US" altLang="zh-CN"/>
              <a:t>(</a:t>
            </a:r>
            <a:r>
              <a:rPr lang="zh-CN" altLang="en-US"/>
              <a:t>同时也应该更新顶点的前驱节点为</a:t>
            </a:r>
            <a:r>
              <a:rPr lang="en-US" altLang="zh-CN"/>
              <a:t>vi</a:t>
            </a:r>
            <a:r>
              <a:rPr lang="zh-CN" altLang="en-US"/>
              <a:t>，表明是通过</a:t>
            </a:r>
            <a:r>
              <a:rPr lang="en-US" altLang="zh-CN"/>
              <a:t>vi</a:t>
            </a:r>
            <a:r>
              <a:rPr lang="zh-CN" altLang="en-US"/>
              <a:t>到达的</a:t>
            </a:r>
            <a:r>
              <a:rPr lang="en-US" altLang="zh-CN"/>
              <a:t>)</a:t>
            </a:r>
            <a:endParaRPr lang="en-US" altLang="zh-CN">
              <a:ea typeface="宋体" charset="-122"/>
            </a:endParaRPr>
          </a:p>
          <a:p>
            <a:pPr marL="342900" indent="-342900">
              <a:buAutoNum type="arabicParenR"/>
            </a:pPr>
            <a:r>
              <a:rPr lang="zh-CN" altLang="en-US"/>
              <a:t>重复执行两步骤，直到最短路径顶点为目标顶点即可结束</a:t>
            </a:r>
            <a:endParaRPr lang="en-US" altLang="zh-CN">
              <a:ea typeface="宋体" charset="-122"/>
            </a:endParaRPr>
          </a:p>
          <a:p>
            <a:endParaRPr lang="en-US" altLang="zh-CN">
              <a:ea typeface="宋体" charset="-122"/>
            </a:endParaRPr>
          </a:p>
          <a:p>
            <a:endParaRPr lang="en-US" altLang="zh-CN">
              <a:ea typeface="宋体" charset="-122"/>
            </a:endParaRPr>
          </a:p>
        </p:txBody>
      </p:sp>
    </p:spTree>
    <p:extLst>
      <p:ext uri="{BB962C8B-B14F-4D97-AF65-F5344CB8AC3E}">
        <p14:creationId xmlns:p14="http://schemas.microsoft.com/office/powerpoint/2010/main" val="3360921121"/>
      </p:ext>
    </p:extLst>
  </p:cSld>
  <p:clrMapOvr>
    <a:masterClrMapping/>
  </p:clrMapOvr>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迪杰斯特拉算法</a:t>
            </a:r>
            <a:endParaRPr lang="en-US" altLang="zh-CN" sz="2200" b="1"/>
          </a:p>
        </p:txBody>
      </p:sp>
      <p:sp>
        <p:nvSpPr>
          <p:cNvPr id="2" name="TextBox 1"/>
          <p:cNvSpPr txBox="1"/>
          <p:nvPr/>
        </p:nvSpPr>
        <p:spPr>
          <a:xfrm>
            <a:off x="665981" y="1224111"/>
            <a:ext cx="8424936" cy="4124206"/>
          </a:xfrm>
          <a:prstGeom prst="rect">
            <a:avLst/>
          </a:prstGeom>
          <a:noFill/>
        </p:spPr>
        <p:txBody>
          <a:bodyPr wrap="square" rtlCol="0">
            <a:spAutoFit/>
          </a:bodyPr>
          <a:lstStyle/>
          <a:p>
            <a:r>
              <a:rPr lang="zh-CN" altLang="en-US" sz="2000" b="1">
                <a:solidFill>
                  <a:srgbClr val="0070C0"/>
                </a:solidFill>
                <a:ea typeface="宋体" charset="-122"/>
              </a:rPr>
              <a:t>迪杰斯特拉</a:t>
            </a:r>
            <a:r>
              <a:rPr lang="en-US" altLang="zh-CN" sz="2000" b="1">
                <a:solidFill>
                  <a:srgbClr val="0070C0"/>
                </a:solidFill>
                <a:ea typeface="宋体" charset="-122"/>
              </a:rPr>
              <a:t>(Dijkstra)</a:t>
            </a:r>
            <a:r>
              <a:rPr lang="zh-CN" altLang="en-US" sz="2000" b="1">
                <a:solidFill>
                  <a:srgbClr val="0070C0"/>
                </a:solidFill>
                <a:ea typeface="宋体" charset="-122"/>
              </a:rPr>
              <a:t>算法最佳应用</a:t>
            </a:r>
            <a:r>
              <a:rPr lang="en-US" altLang="zh-CN" sz="2000" b="1">
                <a:solidFill>
                  <a:srgbClr val="0070C0"/>
                </a:solidFill>
                <a:ea typeface="宋体" charset="-122"/>
              </a:rPr>
              <a:t>-</a:t>
            </a:r>
            <a:r>
              <a:rPr lang="zh-CN" altLang="en-US" sz="2000" b="1">
                <a:solidFill>
                  <a:srgbClr val="0070C0"/>
                </a:solidFill>
                <a:ea typeface="宋体" charset="-122"/>
              </a:rPr>
              <a:t>最短路径</a:t>
            </a:r>
            <a:endParaRPr lang="en-US" altLang="zh-CN" sz="2000" b="1"/>
          </a:p>
          <a:p>
            <a:endParaRPr lang="en-US" altLang="zh-CN">
              <a:ea typeface="宋体" charset="-122"/>
            </a:endParaRPr>
          </a:p>
          <a:p>
            <a:endParaRPr lang="en-US" altLang="zh-CN">
              <a:ea typeface="宋体" charset="-122"/>
            </a:endParaRPr>
          </a:p>
          <a:p>
            <a:endParaRPr lang="en-US" altLang="zh-CN">
              <a:ea typeface="宋体" charset="-122"/>
            </a:endParaRPr>
          </a:p>
          <a:p>
            <a:endParaRPr lang="en-US" altLang="zh-CN">
              <a:ea typeface="宋体" charset="-122"/>
            </a:endParaRPr>
          </a:p>
          <a:p>
            <a:endParaRPr lang="en-US" altLang="zh-CN">
              <a:ea typeface="宋体" charset="-122"/>
            </a:endParaRPr>
          </a:p>
          <a:p>
            <a:endParaRPr lang="en-US" altLang="zh-CN">
              <a:ea typeface="宋体" charset="-122"/>
            </a:endParaRPr>
          </a:p>
          <a:p>
            <a:endParaRPr lang="en-US" altLang="zh-CN">
              <a:ea typeface="宋体" charset="-122"/>
            </a:endParaRPr>
          </a:p>
          <a:p>
            <a:endParaRPr lang="en-US" altLang="zh-CN">
              <a:ea typeface="宋体" charset="-122"/>
            </a:endParaRPr>
          </a:p>
          <a:p>
            <a:endParaRPr lang="en-US" altLang="zh-CN">
              <a:ea typeface="宋体" charset="-122"/>
            </a:endParaRPr>
          </a:p>
          <a:p>
            <a:pPr marL="342900" indent="-342900">
              <a:buAutoNum type="arabicParenR"/>
            </a:pPr>
            <a:r>
              <a:rPr lang="zh-CN" altLang="en-US" sz="1600">
                <a:ea typeface="宋体" charset="-122"/>
              </a:rPr>
              <a:t>战争时期，胜利乡有</a:t>
            </a:r>
            <a:r>
              <a:rPr lang="en-US" altLang="zh-CN" sz="1600">
                <a:ea typeface="宋体" charset="-122"/>
              </a:rPr>
              <a:t>7</a:t>
            </a:r>
            <a:r>
              <a:rPr lang="zh-CN" altLang="en-US" sz="1600">
                <a:ea typeface="宋体" charset="-122"/>
              </a:rPr>
              <a:t>个村庄</a:t>
            </a:r>
            <a:r>
              <a:rPr lang="en-US" altLang="zh-CN" sz="1600">
                <a:ea typeface="宋体" charset="-122"/>
              </a:rPr>
              <a:t>(A, B, C, D, E, F, G) </a:t>
            </a:r>
            <a:r>
              <a:rPr lang="zh-CN" altLang="en-US" sz="1600">
                <a:ea typeface="宋体" charset="-122"/>
              </a:rPr>
              <a:t>，现在有六个邮差，从</a:t>
            </a:r>
            <a:r>
              <a:rPr lang="en-US" altLang="zh-CN" sz="1600">
                <a:ea typeface="宋体" charset="-122"/>
              </a:rPr>
              <a:t>G</a:t>
            </a:r>
            <a:r>
              <a:rPr lang="zh-CN" altLang="en-US" sz="1600">
                <a:ea typeface="宋体" charset="-122"/>
              </a:rPr>
              <a:t>点出发，需要分别把邮件分别送到 </a:t>
            </a:r>
            <a:r>
              <a:rPr lang="en-US" altLang="zh-CN" sz="1600">
                <a:ea typeface="宋体" charset="-122"/>
              </a:rPr>
              <a:t>A, B, C , D, E, F </a:t>
            </a:r>
            <a:r>
              <a:rPr lang="zh-CN" altLang="en-US" sz="1600">
                <a:ea typeface="宋体" charset="-122"/>
              </a:rPr>
              <a:t>六个村庄</a:t>
            </a:r>
            <a:endParaRPr lang="en-US" altLang="zh-CN" sz="1600">
              <a:ea typeface="宋体" charset="-122"/>
            </a:endParaRPr>
          </a:p>
          <a:p>
            <a:pPr marL="342900" indent="-342900">
              <a:buAutoNum type="arabicParenR"/>
            </a:pPr>
            <a:r>
              <a:rPr lang="zh-CN" altLang="en-US" sz="1600">
                <a:ea typeface="宋体" charset="-122"/>
              </a:rPr>
              <a:t>各个村庄的距离用边线表示</a:t>
            </a:r>
            <a:r>
              <a:rPr lang="en-US" altLang="zh-CN" sz="1600">
                <a:ea typeface="宋体" charset="-122"/>
              </a:rPr>
              <a:t>(</a:t>
            </a:r>
            <a:r>
              <a:rPr lang="zh-CN" altLang="en-US" sz="1600">
                <a:ea typeface="宋体" charset="-122"/>
              </a:rPr>
              <a:t>权</a:t>
            </a:r>
            <a:r>
              <a:rPr lang="en-US" altLang="zh-CN" sz="1600">
                <a:ea typeface="宋体" charset="-122"/>
              </a:rPr>
              <a:t>) </a:t>
            </a:r>
            <a:r>
              <a:rPr lang="zh-CN" altLang="en-US" sz="1600">
                <a:ea typeface="宋体" charset="-122"/>
              </a:rPr>
              <a:t>，比如 </a:t>
            </a:r>
            <a:r>
              <a:rPr lang="en-US" altLang="zh-CN" sz="1600">
                <a:ea typeface="宋体" charset="-122"/>
              </a:rPr>
              <a:t>A – B </a:t>
            </a:r>
            <a:r>
              <a:rPr lang="zh-CN" altLang="en-US" sz="1600">
                <a:ea typeface="宋体" charset="-122"/>
              </a:rPr>
              <a:t>距离 </a:t>
            </a:r>
            <a:r>
              <a:rPr lang="en-US" altLang="zh-CN" sz="1600">
                <a:ea typeface="宋体" charset="-122"/>
              </a:rPr>
              <a:t>5</a:t>
            </a:r>
            <a:r>
              <a:rPr lang="zh-CN" altLang="en-US" sz="1600">
                <a:ea typeface="宋体" charset="-122"/>
              </a:rPr>
              <a:t>公里</a:t>
            </a:r>
            <a:endParaRPr lang="en-US" altLang="zh-CN" sz="1600">
              <a:ea typeface="宋体" charset="-122"/>
            </a:endParaRPr>
          </a:p>
          <a:p>
            <a:pPr marL="342900" indent="-342900">
              <a:buAutoNum type="arabicParenR"/>
            </a:pPr>
            <a:r>
              <a:rPr lang="zh-CN" altLang="en-US" sz="1600">
                <a:ea typeface="宋体" charset="-122"/>
              </a:rPr>
              <a:t>问：如何计算出</a:t>
            </a:r>
            <a:r>
              <a:rPr lang="en-US" altLang="zh-CN" sz="1600">
                <a:ea typeface="宋体" charset="-122"/>
              </a:rPr>
              <a:t>G</a:t>
            </a:r>
            <a:r>
              <a:rPr lang="zh-CN" altLang="en-US" sz="1600">
                <a:ea typeface="宋体" charset="-122"/>
              </a:rPr>
              <a:t>村庄到 其它各个村庄的最短距离</a:t>
            </a:r>
            <a:r>
              <a:rPr lang="en-US" altLang="zh-CN" sz="1600">
                <a:ea typeface="宋体" charset="-122"/>
              </a:rPr>
              <a:t>?</a:t>
            </a:r>
            <a:r>
              <a:rPr lang="zh-CN" altLang="en-US" sz="1600">
                <a:ea typeface="宋体" charset="-122"/>
              </a:rPr>
              <a:t> </a:t>
            </a:r>
            <a:endParaRPr lang="en-US" altLang="zh-CN" sz="1600">
              <a:ea typeface="宋体" charset="-122"/>
            </a:endParaRPr>
          </a:p>
          <a:p>
            <a:pPr marL="342900" indent="-342900">
              <a:buAutoNum type="arabicParenR"/>
            </a:pPr>
            <a:r>
              <a:rPr lang="zh-CN" altLang="en-US" sz="1600">
                <a:ea typeface="宋体" charset="-122"/>
              </a:rPr>
              <a:t>如果从其它点出发到各个点的最短距离又是多少</a:t>
            </a:r>
            <a:r>
              <a:rPr lang="en-US" altLang="zh-CN" sz="1600">
                <a:ea typeface="宋体" charset="-122"/>
              </a:rPr>
              <a:t>?</a:t>
            </a:r>
          </a:p>
        </p:txBody>
      </p:sp>
      <p:pic>
        <p:nvPicPr>
          <p:cNvPr id="4" name="图片 3"/>
          <p:cNvPicPr>
            <a:picLocks noChangeAspect="1"/>
          </p:cNvPicPr>
          <p:nvPr/>
        </p:nvPicPr>
        <p:blipFill>
          <a:blip r:embed="rId4"/>
          <a:stretch>
            <a:fillRect/>
          </a:stretch>
        </p:blipFill>
        <p:spPr>
          <a:xfrm>
            <a:off x="735618" y="2016199"/>
            <a:ext cx="2666667" cy="1685714"/>
          </a:xfrm>
          <a:prstGeom prst="rect">
            <a:avLst/>
          </a:prstGeom>
        </p:spPr>
      </p:pic>
      <p:graphicFrame>
        <p:nvGraphicFramePr>
          <p:cNvPr id="5" name="对象 4"/>
          <p:cNvGraphicFramePr>
            <a:graphicFrameLocks noChangeAspect="1"/>
          </p:cNvGraphicFramePr>
          <p:nvPr>
            <p:extLst>
              <p:ext uri="{D42A27DB-BD31-4B8C-83A1-F6EECF244321}">
                <p14:modId xmlns:p14="http://schemas.microsoft.com/office/powerpoint/2010/main" val="1824349455"/>
              </p:ext>
            </p:extLst>
          </p:nvPr>
        </p:nvGraphicFramePr>
        <p:xfrm>
          <a:off x="3660164" y="3192305"/>
          <a:ext cx="591509" cy="509608"/>
        </p:xfrm>
        <a:graphic>
          <a:graphicData uri="http://schemas.openxmlformats.org/presentationml/2006/ole">
            <mc:AlternateContent xmlns:mc="http://schemas.openxmlformats.org/markup-compatibility/2006">
              <mc:Choice xmlns:v="urn:schemas-microsoft-com:vml" Requires="v">
                <p:oleObj spid="_x0000_s131294" name="包装程序外壳对象" showAsIcon="1" r:id="rId5" imgW="826200" imgH="711360" progId="Package">
                  <p:embed/>
                </p:oleObj>
              </mc:Choice>
              <mc:Fallback>
                <p:oleObj name="包装程序外壳对象" showAsIcon="1" r:id="rId5" imgW="826200" imgH="711360" progId="Package">
                  <p:embed/>
                  <p:pic>
                    <p:nvPicPr>
                      <p:cNvPr id="0" name=""/>
                      <p:cNvPicPr/>
                      <p:nvPr/>
                    </p:nvPicPr>
                    <p:blipFill>
                      <a:blip r:embed="rId6"/>
                      <a:stretch>
                        <a:fillRect/>
                      </a:stretch>
                    </p:blipFill>
                    <p:spPr>
                      <a:xfrm>
                        <a:off x="3660164" y="3192305"/>
                        <a:ext cx="591509" cy="509608"/>
                      </a:xfrm>
                      <a:prstGeom prst="rect">
                        <a:avLst/>
                      </a:prstGeom>
                    </p:spPr>
                  </p:pic>
                </p:oleObj>
              </mc:Fallback>
            </mc:AlternateContent>
          </a:graphicData>
        </a:graphic>
      </p:graphicFrame>
      <p:graphicFrame>
        <p:nvGraphicFramePr>
          <p:cNvPr id="3" name="对象 2"/>
          <p:cNvGraphicFramePr>
            <a:graphicFrameLocks noChangeAspect="1"/>
          </p:cNvGraphicFramePr>
          <p:nvPr>
            <p:extLst>
              <p:ext uri="{D42A27DB-BD31-4B8C-83A1-F6EECF244321}">
                <p14:modId xmlns:p14="http://schemas.microsoft.com/office/powerpoint/2010/main" val="2692514370"/>
              </p:ext>
            </p:extLst>
          </p:nvPr>
        </p:nvGraphicFramePr>
        <p:xfrm>
          <a:off x="6138589" y="4885640"/>
          <a:ext cx="1074799" cy="395653"/>
        </p:xfrm>
        <a:graphic>
          <a:graphicData uri="http://schemas.openxmlformats.org/presentationml/2006/ole">
            <mc:AlternateContent xmlns:mc="http://schemas.openxmlformats.org/markup-compatibility/2006">
              <mc:Choice xmlns:v="urn:schemas-microsoft-com:vml" Requires="v">
                <p:oleObj spid="_x0000_s131295" name="包装程序外壳对象" showAsIcon="1" r:id="rId7" imgW="1932480" imgH="711360" progId="Package">
                  <p:embed/>
                </p:oleObj>
              </mc:Choice>
              <mc:Fallback>
                <p:oleObj name="包装程序外壳对象" showAsIcon="1" r:id="rId7" imgW="1932480" imgH="711360" progId="Package">
                  <p:embed/>
                  <p:pic>
                    <p:nvPicPr>
                      <p:cNvPr id="0" name=""/>
                      <p:cNvPicPr/>
                      <p:nvPr/>
                    </p:nvPicPr>
                    <p:blipFill>
                      <a:blip r:embed="rId8"/>
                      <a:stretch>
                        <a:fillRect/>
                      </a:stretch>
                    </p:blipFill>
                    <p:spPr>
                      <a:xfrm>
                        <a:off x="6138589" y="4885640"/>
                        <a:ext cx="1074799" cy="395653"/>
                      </a:xfrm>
                      <a:prstGeom prst="rect">
                        <a:avLst/>
                      </a:prstGeom>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114253650"/>
              </p:ext>
            </p:extLst>
          </p:nvPr>
        </p:nvGraphicFramePr>
        <p:xfrm>
          <a:off x="7434733" y="4680495"/>
          <a:ext cx="1512168" cy="442779"/>
        </p:xfrm>
        <a:graphic>
          <a:graphicData uri="http://schemas.openxmlformats.org/presentationml/2006/ole">
            <mc:AlternateContent xmlns:mc="http://schemas.openxmlformats.org/markup-compatibility/2006">
              <mc:Choice xmlns:v="urn:schemas-microsoft-com:vml" Requires="v">
                <p:oleObj spid="_x0000_s131296" name="包装程序外壳对象" showAsIcon="1" r:id="rId9" imgW="2428200" imgH="711360" progId="Package">
                  <p:embed/>
                </p:oleObj>
              </mc:Choice>
              <mc:Fallback>
                <p:oleObj name="包装程序外壳对象" showAsIcon="1" r:id="rId9" imgW="2428200" imgH="711360" progId="Package">
                  <p:embed/>
                  <p:pic>
                    <p:nvPicPr>
                      <p:cNvPr id="0" name=""/>
                      <p:cNvPicPr/>
                      <p:nvPr/>
                    </p:nvPicPr>
                    <p:blipFill>
                      <a:blip r:embed="rId10"/>
                      <a:stretch>
                        <a:fillRect/>
                      </a:stretch>
                    </p:blipFill>
                    <p:spPr>
                      <a:xfrm>
                        <a:off x="7434733" y="4680495"/>
                        <a:ext cx="1512168" cy="442779"/>
                      </a:xfrm>
                      <a:prstGeom prst="rect">
                        <a:avLst/>
                      </a:prstGeom>
                    </p:spPr>
                  </p:pic>
                </p:oleObj>
              </mc:Fallback>
            </mc:AlternateContent>
          </a:graphicData>
        </a:graphic>
      </p:graphicFrame>
      <p:sp>
        <p:nvSpPr>
          <p:cNvPr id="8" name="TextBox 7"/>
          <p:cNvSpPr txBox="1"/>
          <p:nvPr/>
        </p:nvSpPr>
        <p:spPr>
          <a:xfrm>
            <a:off x="4886054" y="2304231"/>
            <a:ext cx="3547766" cy="646331"/>
          </a:xfrm>
          <a:prstGeom prst="rect">
            <a:avLst/>
          </a:prstGeom>
          <a:noFill/>
        </p:spPr>
        <p:txBody>
          <a:bodyPr wrap="none" rtlCol="0">
            <a:spAutoFit/>
          </a:bodyPr>
          <a:lstStyle/>
          <a:p>
            <a:r>
              <a:rPr lang="en-US" altLang="zh-CN"/>
              <a:t>A(2)B(3)C(9)D(10)E(4)F(6)G(0)</a:t>
            </a:r>
          </a:p>
          <a:p>
            <a:r>
              <a:rPr lang="en-US" altLang="zh-CN"/>
              <a:t>A(7) B(12) C(0) D(17) E(8) F(13) G(9)</a:t>
            </a:r>
            <a:endParaRPr lang="zh-CN" altLang="en-US"/>
          </a:p>
        </p:txBody>
      </p:sp>
    </p:spTree>
    <p:extLst>
      <p:ext uri="{BB962C8B-B14F-4D97-AF65-F5344CB8AC3E}">
        <p14:creationId xmlns:p14="http://schemas.microsoft.com/office/powerpoint/2010/main" val="296537192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队列</a:t>
            </a:r>
            <a:endParaRPr lang="en-US" altLang="zh-CN" sz="2200" b="1"/>
          </a:p>
        </p:txBody>
      </p:sp>
      <p:sp>
        <p:nvSpPr>
          <p:cNvPr id="2" name="TextBox 1"/>
          <p:cNvSpPr txBox="1"/>
          <p:nvPr/>
        </p:nvSpPr>
        <p:spPr>
          <a:xfrm>
            <a:off x="665981" y="1368127"/>
            <a:ext cx="8136904" cy="3939540"/>
          </a:xfrm>
          <a:prstGeom prst="rect">
            <a:avLst/>
          </a:prstGeom>
          <a:noFill/>
        </p:spPr>
        <p:txBody>
          <a:bodyPr wrap="square" rtlCol="0">
            <a:spAutoFit/>
          </a:bodyPr>
          <a:lstStyle/>
          <a:p>
            <a:r>
              <a:rPr lang="zh-CN" altLang="en-US" sz="2000" b="1">
                <a:solidFill>
                  <a:srgbClr val="0070C0"/>
                </a:solidFill>
              </a:rPr>
              <a:t>数组模拟队列</a:t>
            </a:r>
            <a:endParaRPr lang="en-US" altLang="zh-CN" sz="2000" b="1">
              <a:solidFill>
                <a:srgbClr val="0070C0"/>
              </a:solidFill>
            </a:endParaRPr>
          </a:p>
          <a:p>
            <a:endParaRPr lang="en-US" altLang="zh-CN" sz="2000"/>
          </a:p>
          <a:p>
            <a:pPr marL="342900" indent="-342900">
              <a:buFont typeface="Wingdings" pitchFamily="2" charset="2"/>
              <a:buChar char="Ø"/>
            </a:pPr>
            <a:r>
              <a:rPr lang="zh-CN" altLang="en-US"/>
              <a:t>队列本身是有序列表，若使用数组的结构来存储队列的数据，则队列数组的声明如下图</a:t>
            </a:r>
            <a:r>
              <a:rPr lang="en-US" altLang="zh-CN"/>
              <a:t>,</a:t>
            </a:r>
            <a:r>
              <a:rPr lang="zh-CN" altLang="en-US"/>
              <a:t> 其中 </a:t>
            </a:r>
            <a:r>
              <a:rPr lang="en-US" altLang="zh-CN"/>
              <a:t>maxSize </a:t>
            </a:r>
            <a:r>
              <a:rPr lang="zh-CN" altLang="en-US"/>
              <a:t>是该队列的最大容量。</a:t>
            </a:r>
          </a:p>
          <a:p>
            <a:pPr marL="342900" indent="-342900">
              <a:buFont typeface="Wingdings" pitchFamily="2" charset="2"/>
              <a:buChar char="Ø"/>
            </a:pPr>
            <a:endParaRPr lang="zh-CN" altLang="en-US"/>
          </a:p>
          <a:p>
            <a:pPr marL="342900" indent="-342900">
              <a:buFont typeface="Wingdings" pitchFamily="2" charset="2"/>
              <a:buChar char="Ø"/>
            </a:pPr>
            <a:r>
              <a:rPr lang="zh-CN" altLang="en-US" sz="1600"/>
              <a:t>因为队列的输出、输入是分别从前后端来处理，因此需要两个变</a:t>
            </a:r>
            <a:r>
              <a:rPr lang="zh-CN" altLang="en-US" sz="1600" b="1"/>
              <a:t>量 </a:t>
            </a:r>
            <a:r>
              <a:rPr lang="en-US" altLang="zh-CN" sz="1600" b="1"/>
              <a:t>front</a:t>
            </a:r>
            <a:r>
              <a:rPr lang="zh-CN" altLang="en-US" sz="1600" b="1"/>
              <a:t>及 </a:t>
            </a:r>
            <a:r>
              <a:rPr lang="en-US" altLang="zh-CN" sz="1600" b="1"/>
              <a:t>rear</a:t>
            </a:r>
            <a:r>
              <a:rPr lang="zh-CN" altLang="en-US" sz="1600" b="1"/>
              <a:t>分别记录队列前后端</a:t>
            </a:r>
            <a:r>
              <a:rPr lang="zh-CN" altLang="en-US" sz="1600"/>
              <a:t>的下标，</a:t>
            </a:r>
            <a:r>
              <a:rPr lang="en-US" altLang="zh-CN" sz="1600"/>
              <a:t>front </a:t>
            </a:r>
            <a:r>
              <a:rPr lang="zh-CN" altLang="en-US" sz="1600"/>
              <a:t>会随着数据输出而改变，而 </a:t>
            </a:r>
            <a:r>
              <a:rPr lang="en-US" altLang="zh-CN" sz="1600"/>
              <a:t>rear</a:t>
            </a:r>
            <a:r>
              <a:rPr lang="zh-CN" altLang="en-US" sz="1600"/>
              <a:t>则是随着数据输入而改变，如图所示</a:t>
            </a:r>
            <a:r>
              <a:rPr lang="en-US" altLang="zh-CN" sz="1600"/>
              <a:t>:</a:t>
            </a:r>
            <a:endParaRPr lang="zh-CN" altLang="en-US" sz="1600"/>
          </a:p>
          <a:p>
            <a:pPr marL="342900" indent="-342900">
              <a:buAutoNum type="arabicParenR"/>
            </a:pPr>
            <a:endParaRPr lang="en-US" altLang="zh-CN"/>
          </a:p>
          <a:p>
            <a:endParaRPr lang="en-US" altLang="zh-CN"/>
          </a:p>
          <a:p>
            <a:endParaRPr lang="en-US" altLang="zh-CN"/>
          </a:p>
          <a:p>
            <a:endParaRPr lang="en-US" altLang="zh-CN"/>
          </a:p>
          <a:p>
            <a:endParaRPr lang="en-US" altLang="zh-CN"/>
          </a:p>
          <a:p>
            <a:endParaRPr lang="zh-CN" altLang="en-US"/>
          </a:p>
        </p:txBody>
      </p:sp>
      <p:pic>
        <p:nvPicPr>
          <p:cNvPr id="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26021" y="3600069"/>
            <a:ext cx="4536504" cy="17198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3" name="对象 2"/>
          <p:cNvGraphicFramePr>
            <a:graphicFrameLocks noChangeAspect="1"/>
          </p:cNvGraphicFramePr>
          <p:nvPr>
            <p:extLst>
              <p:ext uri="{D42A27DB-BD31-4B8C-83A1-F6EECF244321}">
                <p14:modId xmlns:p14="http://schemas.microsoft.com/office/powerpoint/2010/main" val="1260906311"/>
              </p:ext>
            </p:extLst>
          </p:nvPr>
        </p:nvGraphicFramePr>
        <p:xfrm>
          <a:off x="5562525" y="4968527"/>
          <a:ext cx="393645" cy="339140"/>
        </p:xfrm>
        <a:graphic>
          <a:graphicData uri="http://schemas.openxmlformats.org/presentationml/2006/ole">
            <mc:AlternateContent xmlns:mc="http://schemas.openxmlformats.org/markup-compatibility/2006">
              <mc:Choice xmlns:v="urn:schemas-microsoft-com:vml" Requires="v">
                <p:oleObj spid="_x0000_s40129" name="包装程序外壳对象" showAsIcon="1" r:id="rId5" imgW="826200" imgH="711360" progId="Package">
                  <p:embed/>
                </p:oleObj>
              </mc:Choice>
              <mc:Fallback>
                <p:oleObj name="包装程序外壳对象" showAsIcon="1" r:id="rId5" imgW="826200" imgH="711360" progId="Package">
                  <p:embed/>
                  <p:pic>
                    <p:nvPicPr>
                      <p:cNvPr id="0" name=""/>
                      <p:cNvPicPr/>
                      <p:nvPr/>
                    </p:nvPicPr>
                    <p:blipFill>
                      <a:blip r:embed="rId6"/>
                      <a:stretch>
                        <a:fillRect/>
                      </a:stretch>
                    </p:blipFill>
                    <p:spPr>
                      <a:xfrm>
                        <a:off x="5562525" y="4968527"/>
                        <a:ext cx="393645" cy="339140"/>
                      </a:xfrm>
                      <a:prstGeom prst="rect">
                        <a:avLst/>
                      </a:prstGeom>
                    </p:spPr>
                  </p:pic>
                </p:oleObj>
              </mc:Fallback>
            </mc:AlternateContent>
          </a:graphicData>
        </a:graphic>
      </p:graphicFrame>
    </p:spTree>
    <p:extLst>
      <p:ext uri="{BB962C8B-B14F-4D97-AF65-F5344CB8AC3E}">
        <p14:creationId xmlns:p14="http://schemas.microsoft.com/office/powerpoint/2010/main" val="1452013231"/>
      </p:ext>
    </p:extLst>
  </p:cSld>
  <p:clrMapOvr>
    <a:masterClrMapping/>
  </p:clrMapOvr>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弗洛伊德算法</a:t>
            </a:r>
            <a:endParaRPr lang="en-US" altLang="zh-CN" sz="2200" b="1"/>
          </a:p>
        </p:txBody>
      </p:sp>
      <p:sp>
        <p:nvSpPr>
          <p:cNvPr id="2" name="TextBox 1"/>
          <p:cNvSpPr txBox="1"/>
          <p:nvPr/>
        </p:nvSpPr>
        <p:spPr>
          <a:xfrm>
            <a:off x="665981" y="1224111"/>
            <a:ext cx="5904656" cy="4862870"/>
          </a:xfrm>
          <a:prstGeom prst="rect">
            <a:avLst/>
          </a:prstGeom>
          <a:noFill/>
        </p:spPr>
        <p:txBody>
          <a:bodyPr wrap="square" rtlCol="0">
            <a:spAutoFit/>
          </a:bodyPr>
          <a:lstStyle/>
          <a:p>
            <a:r>
              <a:rPr lang="zh-CN" altLang="en-US" sz="2000" b="1">
                <a:solidFill>
                  <a:srgbClr val="0070C0"/>
                </a:solidFill>
                <a:ea typeface="宋体" charset="-122"/>
              </a:rPr>
              <a:t>弗洛伊德</a:t>
            </a:r>
            <a:r>
              <a:rPr lang="en-US" altLang="zh-CN" sz="2000" b="1">
                <a:solidFill>
                  <a:srgbClr val="0070C0"/>
                </a:solidFill>
                <a:ea typeface="宋体" charset="-122"/>
              </a:rPr>
              <a:t>(Floyd)</a:t>
            </a:r>
            <a:r>
              <a:rPr lang="zh-CN" altLang="en-US" sz="2000" b="1">
                <a:solidFill>
                  <a:srgbClr val="0070C0"/>
                </a:solidFill>
                <a:ea typeface="宋体" charset="-122"/>
              </a:rPr>
              <a:t>算法介绍</a:t>
            </a:r>
            <a:endParaRPr lang="en-US" altLang="zh-CN" sz="2000" b="1">
              <a:solidFill>
                <a:srgbClr val="0070C0"/>
              </a:solidFill>
              <a:ea typeface="宋体" charset="-122"/>
            </a:endParaRPr>
          </a:p>
          <a:p>
            <a:endParaRPr lang="en-US" altLang="zh-CN">
              <a:ea typeface="宋体" charset="-122"/>
            </a:endParaRPr>
          </a:p>
          <a:p>
            <a:pPr marL="342900" indent="-342900">
              <a:buAutoNum type="arabicParenR"/>
            </a:pPr>
            <a:r>
              <a:rPr lang="zh-CN" altLang="en-US"/>
              <a:t>和</a:t>
            </a:r>
            <a:r>
              <a:rPr lang="en-US" altLang="zh-CN"/>
              <a:t>Dijkstra</a:t>
            </a:r>
            <a:r>
              <a:rPr lang="zh-CN" altLang="en-US"/>
              <a:t>算法一样，弗洛伊德</a:t>
            </a:r>
            <a:r>
              <a:rPr lang="en-US" altLang="zh-CN"/>
              <a:t>(Floyd)</a:t>
            </a:r>
            <a:r>
              <a:rPr lang="zh-CN" altLang="en-US"/>
              <a:t>算法也是一种用于寻找给定的加权图中顶点间最短路径的算法。该算法名称以创始人之一、</a:t>
            </a:r>
            <a:r>
              <a:rPr lang="en-US" altLang="zh-CN"/>
              <a:t>1978</a:t>
            </a:r>
            <a:r>
              <a:rPr lang="zh-CN" altLang="en-US"/>
              <a:t>年图灵奖获得者、斯坦福大学计算机科学系教授</a:t>
            </a:r>
            <a:r>
              <a:rPr lang="zh-CN" altLang="en-US" b="1"/>
              <a:t>罗伯特</a:t>
            </a:r>
            <a:r>
              <a:rPr lang="en-US" altLang="zh-CN" b="1"/>
              <a:t>·</a:t>
            </a:r>
            <a:r>
              <a:rPr lang="zh-CN" altLang="en-US" b="1"/>
              <a:t>弗洛伊德</a:t>
            </a:r>
            <a:r>
              <a:rPr lang="zh-CN" altLang="en-US"/>
              <a:t>命名</a:t>
            </a:r>
            <a:endParaRPr lang="en-US" altLang="zh-CN"/>
          </a:p>
          <a:p>
            <a:pPr marL="342900" indent="-342900">
              <a:buAutoNum type="arabicParenR"/>
            </a:pPr>
            <a:r>
              <a:rPr lang="zh-CN" altLang="en-US"/>
              <a:t>弗洛伊德算法</a:t>
            </a:r>
            <a:r>
              <a:rPr lang="en-US" altLang="zh-CN"/>
              <a:t>(Floyd)</a:t>
            </a:r>
            <a:r>
              <a:rPr lang="zh-CN" altLang="en-US"/>
              <a:t>计算图中各个顶点之间的最短路径</a:t>
            </a:r>
            <a:endParaRPr lang="en-US" altLang="zh-CN"/>
          </a:p>
          <a:p>
            <a:pPr marL="342900" indent="-342900">
              <a:buAutoNum type="arabicParenR"/>
            </a:pPr>
            <a:r>
              <a:rPr lang="zh-CN" altLang="en-US"/>
              <a:t>迪杰斯特拉算法用于计算图中某一个顶点到其他顶点的最短路径。</a:t>
            </a:r>
            <a:endParaRPr lang="en-US" altLang="zh-CN"/>
          </a:p>
          <a:p>
            <a:pPr marL="342900" indent="-342900">
              <a:buAutoNum type="arabicParenR"/>
            </a:pPr>
            <a:r>
              <a:rPr lang="zh-CN" altLang="en-US" sz="2000" b="1"/>
              <a:t>弗洛伊德算法 </a:t>
            </a:r>
            <a:r>
              <a:rPr lang="en-US" altLang="zh-CN" sz="2000" b="1"/>
              <a:t>VS </a:t>
            </a:r>
            <a:r>
              <a:rPr lang="zh-CN" altLang="en-US" sz="2000" b="1"/>
              <a:t>迪杰斯特拉算法</a:t>
            </a:r>
            <a:r>
              <a:rPr lang="zh-CN" altLang="en-US"/>
              <a:t>：迪杰斯特拉算法通过</a:t>
            </a:r>
            <a:r>
              <a:rPr lang="zh-CN" altLang="en-US" b="1"/>
              <a:t>选定的被访问顶点</a:t>
            </a:r>
            <a:r>
              <a:rPr lang="zh-CN" altLang="en-US"/>
              <a:t>，求出从出</a:t>
            </a:r>
            <a:r>
              <a:rPr lang="zh-CN" altLang="en-US" b="1"/>
              <a:t>发访问顶点到其他顶点的最短路径</a:t>
            </a:r>
            <a:r>
              <a:rPr lang="zh-CN" altLang="en-US"/>
              <a:t>；弗洛伊德算法中</a:t>
            </a:r>
            <a:r>
              <a:rPr lang="zh-CN" altLang="en-US" b="1">
                <a:solidFill>
                  <a:srgbClr val="EA0000"/>
                </a:solidFill>
              </a:rPr>
              <a:t>每一个顶点都是出发访问点</a:t>
            </a:r>
            <a:r>
              <a:rPr lang="zh-CN" altLang="en-US"/>
              <a:t>，所以需要将每一个顶点看做被访问顶点，求出从</a:t>
            </a:r>
            <a:r>
              <a:rPr lang="zh-CN" altLang="en-US" b="1">
                <a:solidFill>
                  <a:srgbClr val="EA0000"/>
                </a:solidFill>
              </a:rPr>
              <a:t>每一个顶点到其他顶点的最短路径</a:t>
            </a:r>
            <a:r>
              <a:rPr lang="zh-CN" altLang="en-US"/>
              <a:t>。</a:t>
            </a:r>
          </a:p>
          <a:p>
            <a:endParaRPr lang="en-US" altLang="zh-CN">
              <a:ea typeface="宋体" charset="-122"/>
            </a:endParaRPr>
          </a:p>
          <a:p>
            <a:endParaRPr lang="en-US" altLang="zh-CN">
              <a:ea typeface="宋体" charset="-122"/>
            </a:endParaRPr>
          </a:p>
        </p:txBody>
      </p:sp>
      <p:pic>
        <p:nvPicPr>
          <p:cNvPr id="4" name="图片 3"/>
          <p:cNvPicPr>
            <a:picLocks noChangeAspect="1"/>
          </p:cNvPicPr>
          <p:nvPr/>
        </p:nvPicPr>
        <p:blipFill>
          <a:blip r:embed="rId3"/>
          <a:stretch>
            <a:fillRect/>
          </a:stretch>
        </p:blipFill>
        <p:spPr>
          <a:xfrm>
            <a:off x="6893498" y="3835988"/>
            <a:ext cx="2364633" cy="1494786"/>
          </a:xfrm>
          <a:prstGeom prst="rect">
            <a:avLst/>
          </a:prstGeom>
        </p:spPr>
      </p:pic>
    </p:spTree>
    <p:extLst>
      <p:ext uri="{BB962C8B-B14F-4D97-AF65-F5344CB8AC3E}">
        <p14:creationId xmlns:p14="http://schemas.microsoft.com/office/powerpoint/2010/main" val="225112470"/>
      </p:ext>
    </p:extLst>
  </p:cSld>
  <p:clrMapOvr>
    <a:masterClrMapping/>
  </p:clrMapOvr>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弗洛伊德算法</a:t>
            </a:r>
            <a:endParaRPr lang="en-US" altLang="zh-CN" sz="2200" b="1"/>
          </a:p>
        </p:txBody>
      </p:sp>
      <p:sp>
        <p:nvSpPr>
          <p:cNvPr id="2" name="TextBox 1"/>
          <p:cNvSpPr txBox="1"/>
          <p:nvPr/>
        </p:nvSpPr>
        <p:spPr>
          <a:xfrm>
            <a:off x="665981" y="1224111"/>
            <a:ext cx="8424936" cy="3170099"/>
          </a:xfrm>
          <a:prstGeom prst="rect">
            <a:avLst/>
          </a:prstGeom>
          <a:noFill/>
        </p:spPr>
        <p:txBody>
          <a:bodyPr wrap="square" rtlCol="0">
            <a:spAutoFit/>
          </a:bodyPr>
          <a:lstStyle/>
          <a:p>
            <a:r>
              <a:rPr lang="zh-CN" altLang="en-US" sz="2000" b="1">
                <a:solidFill>
                  <a:srgbClr val="0070C0"/>
                </a:solidFill>
                <a:ea typeface="宋体" charset="-122"/>
              </a:rPr>
              <a:t>弗洛伊德</a:t>
            </a:r>
            <a:r>
              <a:rPr lang="en-US" altLang="zh-CN" sz="2000" b="1">
                <a:solidFill>
                  <a:srgbClr val="0070C0"/>
                </a:solidFill>
                <a:ea typeface="宋体" charset="-122"/>
              </a:rPr>
              <a:t>(Floyd)</a:t>
            </a:r>
            <a:r>
              <a:rPr lang="zh-CN" altLang="en-US" sz="2000" b="1">
                <a:solidFill>
                  <a:srgbClr val="0070C0"/>
                </a:solidFill>
                <a:ea typeface="宋体" charset="-122"/>
              </a:rPr>
              <a:t>算法图解分析</a:t>
            </a:r>
            <a:endParaRPr lang="en-US" altLang="zh-CN" sz="2000" b="1"/>
          </a:p>
          <a:p>
            <a:pPr marL="342900" indent="-342900">
              <a:buAutoNum type="arabicParenR"/>
            </a:pPr>
            <a:endParaRPr lang="en-US" altLang="zh-CN" b="1"/>
          </a:p>
          <a:p>
            <a:pPr marL="342900" indent="-342900">
              <a:buAutoNum type="arabicParenR"/>
            </a:pPr>
            <a:r>
              <a:rPr lang="zh-CN" altLang="en-US"/>
              <a:t>设置顶点</a:t>
            </a:r>
            <a:r>
              <a:rPr lang="en-US" altLang="zh-CN"/>
              <a:t>vi</a:t>
            </a:r>
            <a:r>
              <a:rPr lang="zh-CN" altLang="en-US"/>
              <a:t>到顶点</a:t>
            </a:r>
            <a:r>
              <a:rPr lang="en-US" altLang="zh-CN"/>
              <a:t>vk</a:t>
            </a:r>
            <a:r>
              <a:rPr lang="zh-CN" altLang="en-US"/>
              <a:t>的最短路径已知为</a:t>
            </a:r>
            <a:r>
              <a:rPr lang="en-US" altLang="zh-CN"/>
              <a:t>Lik</a:t>
            </a:r>
            <a:r>
              <a:rPr lang="zh-CN" altLang="en-US"/>
              <a:t>，顶点</a:t>
            </a:r>
            <a:r>
              <a:rPr lang="en-US" altLang="zh-CN"/>
              <a:t>vk</a:t>
            </a:r>
            <a:r>
              <a:rPr lang="zh-CN" altLang="en-US"/>
              <a:t>到</a:t>
            </a:r>
            <a:r>
              <a:rPr lang="en-US" altLang="zh-CN"/>
              <a:t>vj</a:t>
            </a:r>
            <a:r>
              <a:rPr lang="zh-CN" altLang="en-US"/>
              <a:t>的最短路径已知为</a:t>
            </a:r>
            <a:r>
              <a:rPr lang="en-US" altLang="zh-CN"/>
              <a:t>Lkj</a:t>
            </a:r>
            <a:r>
              <a:rPr lang="zh-CN" altLang="en-US"/>
              <a:t>，顶点</a:t>
            </a:r>
            <a:r>
              <a:rPr lang="en-US" altLang="zh-CN"/>
              <a:t>vi</a:t>
            </a:r>
            <a:r>
              <a:rPr lang="zh-CN" altLang="en-US"/>
              <a:t>到</a:t>
            </a:r>
            <a:r>
              <a:rPr lang="en-US" altLang="zh-CN"/>
              <a:t>vj</a:t>
            </a:r>
            <a:r>
              <a:rPr lang="zh-CN" altLang="en-US"/>
              <a:t>的路径为</a:t>
            </a:r>
            <a:r>
              <a:rPr lang="en-US" altLang="zh-CN"/>
              <a:t>Lij</a:t>
            </a:r>
            <a:r>
              <a:rPr lang="zh-CN" altLang="en-US"/>
              <a:t>，则</a:t>
            </a:r>
            <a:r>
              <a:rPr lang="en-US" altLang="zh-CN"/>
              <a:t>vi</a:t>
            </a:r>
            <a:r>
              <a:rPr lang="zh-CN" altLang="en-US"/>
              <a:t>到</a:t>
            </a:r>
            <a:r>
              <a:rPr lang="en-US" altLang="zh-CN"/>
              <a:t>vj</a:t>
            </a:r>
            <a:r>
              <a:rPr lang="zh-CN" altLang="en-US"/>
              <a:t>的最短路径为：</a:t>
            </a:r>
            <a:r>
              <a:rPr lang="en-US" altLang="zh-CN"/>
              <a:t>min((Lik+Lkj),Lij)</a:t>
            </a:r>
            <a:r>
              <a:rPr lang="zh-CN" altLang="en-US"/>
              <a:t>，</a:t>
            </a:r>
            <a:r>
              <a:rPr lang="en-US" altLang="zh-CN"/>
              <a:t>vk</a:t>
            </a:r>
            <a:r>
              <a:rPr lang="zh-CN" altLang="en-US"/>
              <a:t>的取值为图中所有顶点，则可获得</a:t>
            </a:r>
            <a:r>
              <a:rPr lang="en-US" altLang="zh-CN"/>
              <a:t>vi</a:t>
            </a:r>
            <a:r>
              <a:rPr lang="zh-CN" altLang="en-US"/>
              <a:t>到</a:t>
            </a:r>
            <a:r>
              <a:rPr lang="en-US" altLang="zh-CN"/>
              <a:t>vj</a:t>
            </a:r>
            <a:r>
              <a:rPr lang="zh-CN" altLang="en-US"/>
              <a:t>的最短路径</a:t>
            </a:r>
            <a:endParaRPr lang="en-US" altLang="zh-CN"/>
          </a:p>
          <a:p>
            <a:pPr marL="342900" indent="-342900">
              <a:buAutoNum type="arabicParenR"/>
            </a:pPr>
            <a:r>
              <a:rPr lang="zh-CN" altLang="en-US"/>
              <a:t>至于</a:t>
            </a:r>
            <a:r>
              <a:rPr lang="en-US" altLang="zh-CN"/>
              <a:t>vi</a:t>
            </a:r>
            <a:r>
              <a:rPr lang="zh-CN" altLang="en-US"/>
              <a:t>到</a:t>
            </a:r>
            <a:r>
              <a:rPr lang="en-US" altLang="zh-CN"/>
              <a:t>vk</a:t>
            </a:r>
            <a:r>
              <a:rPr lang="zh-CN" altLang="en-US"/>
              <a:t>的最短路径</a:t>
            </a:r>
            <a:r>
              <a:rPr lang="en-US" altLang="zh-CN"/>
              <a:t>Lik</a:t>
            </a:r>
            <a:r>
              <a:rPr lang="zh-CN" altLang="en-US"/>
              <a:t>或者</a:t>
            </a:r>
            <a:r>
              <a:rPr lang="en-US" altLang="zh-CN"/>
              <a:t>vk</a:t>
            </a:r>
            <a:r>
              <a:rPr lang="zh-CN" altLang="en-US"/>
              <a:t>到</a:t>
            </a:r>
            <a:r>
              <a:rPr lang="en-US" altLang="zh-CN"/>
              <a:t>vj</a:t>
            </a:r>
            <a:r>
              <a:rPr lang="zh-CN" altLang="en-US"/>
              <a:t>的最短路径</a:t>
            </a:r>
            <a:r>
              <a:rPr lang="en-US" altLang="zh-CN"/>
              <a:t>Lkj</a:t>
            </a:r>
            <a:r>
              <a:rPr lang="zh-CN" altLang="en-US"/>
              <a:t>，是以同样的方式获得</a:t>
            </a:r>
            <a:endParaRPr lang="en-US" altLang="zh-CN"/>
          </a:p>
          <a:p>
            <a:pPr marL="342900" indent="-342900">
              <a:buAutoNum type="arabicParenR"/>
            </a:pPr>
            <a:endParaRPr lang="en-US" altLang="zh-CN"/>
          </a:p>
          <a:p>
            <a:pPr marL="342900" indent="-342900">
              <a:buAutoNum type="arabicParenR"/>
            </a:pPr>
            <a:r>
              <a:rPr lang="zh-CN" altLang="en-US"/>
              <a:t>弗洛伊德</a:t>
            </a:r>
            <a:r>
              <a:rPr lang="en-US" altLang="zh-CN"/>
              <a:t>(Floyd)</a:t>
            </a:r>
            <a:r>
              <a:rPr lang="zh-CN" altLang="en-US"/>
              <a:t>算法图解分析</a:t>
            </a:r>
            <a:r>
              <a:rPr lang="en-US" altLang="zh-CN"/>
              <a:t>-</a:t>
            </a:r>
            <a:r>
              <a:rPr lang="zh-CN" altLang="en-US"/>
              <a:t>举例说明</a:t>
            </a:r>
          </a:p>
          <a:p>
            <a:pPr marL="342900" indent="-342900">
              <a:buAutoNum type="arabicParenR"/>
            </a:pPr>
            <a:endParaRPr lang="en-US" altLang="zh-CN"/>
          </a:p>
          <a:p>
            <a:endParaRPr lang="en-US" altLang="zh-CN">
              <a:ea typeface="宋体" charset="-122"/>
            </a:endParaRPr>
          </a:p>
          <a:p>
            <a:endParaRPr lang="en-US" altLang="zh-CN">
              <a:ea typeface="宋体"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862441109"/>
              </p:ext>
            </p:extLst>
          </p:nvPr>
        </p:nvGraphicFramePr>
        <p:xfrm>
          <a:off x="809997" y="3888407"/>
          <a:ext cx="3327813" cy="639854"/>
        </p:xfrm>
        <a:graphic>
          <a:graphicData uri="http://schemas.openxmlformats.org/presentationml/2006/ole">
            <mc:AlternateContent xmlns:mc="http://schemas.openxmlformats.org/markup-compatibility/2006">
              <mc:Choice xmlns:v="urn:schemas-microsoft-com:vml" Requires="v">
                <p:oleObj spid="_x0000_s132189" name="包装程序外壳对象" showAsIcon="1" r:id="rId4" imgW="3699360" imgH="711360" progId="Package">
                  <p:embed/>
                </p:oleObj>
              </mc:Choice>
              <mc:Fallback>
                <p:oleObj name="包装程序外壳对象" showAsIcon="1" r:id="rId4" imgW="3699360" imgH="711360" progId="Package">
                  <p:embed/>
                  <p:pic>
                    <p:nvPicPr>
                      <p:cNvPr id="0" name=""/>
                      <p:cNvPicPr/>
                      <p:nvPr/>
                    </p:nvPicPr>
                    <p:blipFill>
                      <a:blip r:embed="rId5"/>
                      <a:stretch>
                        <a:fillRect/>
                      </a:stretch>
                    </p:blipFill>
                    <p:spPr>
                      <a:xfrm>
                        <a:off x="809997" y="3888407"/>
                        <a:ext cx="3327813" cy="639854"/>
                      </a:xfrm>
                      <a:prstGeom prst="rect">
                        <a:avLst/>
                      </a:prstGeom>
                    </p:spPr>
                  </p:pic>
                </p:oleObj>
              </mc:Fallback>
            </mc:AlternateContent>
          </a:graphicData>
        </a:graphic>
      </p:graphicFrame>
    </p:spTree>
    <p:extLst>
      <p:ext uri="{BB962C8B-B14F-4D97-AF65-F5344CB8AC3E}">
        <p14:creationId xmlns:p14="http://schemas.microsoft.com/office/powerpoint/2010/main" val="3613263042"/>
      </p:ext>
    </p:extLst>
  </p:cSld>
  <p:clrMapOvr>
    <a:masterClrMapping/>
  </p:clrMapOvr>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弗洛伊德算法</a:t>
            </a:r>
            <a:endParaRPr lang="en-US" altLang="zh-CN" sz="2200" b="1"/>
          </a:p>
        </p:txBody>
      </p:sp>
      <p:sp>
        <p:nvSpPr>
          <p:cNvPr id="2" name="TextBox 1"/>
          <p:cNvSpPr txBox="1"/>
          <p:nvPr/>
        </p:nvSpPr>
        <p:spPr>
          <a:xfrm>
            <a:off x="665981" y="1224111"/>
            <a:ext cx="8424936" cy="3631763"/>
          </a:xfrm>
          <a:prstGeom prst="rect">
            <a:avLst/>
          </a:prstGeom>
          <a:noFill/>
        </p:spPr>
        <p:txBody>
          <a:bodyPr wrap="square" rtlCol="0">
            <a:spAutoFit/>
          </a:bodyPr>
          <a:lstStyle/>
          <a:p>
            <a:r>
              <a:rPr lang="zh-CN" altLang="en-US" sz="2000" b="1">
                <a:solidFill>
                  <a:srgbClr val="0070C0"/>
                </a:solidFill>
                <a:ea typeface="宋体" charset="-122"/>
              </a:rPr>
              <a:t>弗洛伊德</a:t>
            </a:r>
            <a:r>
              <a:rPr lang="en-US" altLang="zh-CN" sz="2000" b="1">
                <a:solidFill>
                  <a:srgbClr val="0070C0"/>
                </a:solidFill>
                <a:ea typeface="宋体" charset="-122"/>
              </a:rPr>
              <a:t>(Floyd)</a:t>
            </a:r>
            <a:r>
              <a:rPr lang="zh-CN" altLang="en-US" sz="2000" b="1">
                <a:solidFill>
                  <a:srgbClr val="0070C0"/>
                </a:solidFill>
                <a:ea typeface="宋体" charset="-122"/>
              </a:rPr>
              <a:t>算法最佳应用</a:t>
            </a:r>
            <a:r>
              <a:rPr lang="en-US" altLang="zh-CN" sz="2000" b="1">
                <a:solidFill>
                  <a:srgbClr val="0070C0"/>
                </a:solidFill>
                <a:ea typeface="宋体" charset="-122"/>
              </a:rPr>
              <a:t>-</a:t>
            </a:r>
            <a:r>
              <a:rPr lang="zh-CN" altLang="en-US" sz="2000" b="1">
                <a:solidFill>
                  <a:srgbClr val="0070C0"/>
                </a:solidFill>
                <a:ea typeface="宋体" charset="-122"/>
              </a:rPr>
              <a:t>最短路径</a:t>
            </a:r>
            <a:endParaRPr lang="en-US" altLang="zh-CN" sz="2000" b="1"/>
          </a:p>
          <a:p>
            <a:endParaRPr lang="en-US" altLang="zh-CN">
              <a:ea typeface="宋体" charset="-122"/>
            </a:endParaRPr>
          </a:p>
          <a:p>
            <a:endParaRPr lang="en-US" altLang="zh-CN">
              <a:ea typeface="宋体" charset="-122"/>
            </a:endParaRPr>
          </a:p>
          <a:p>
            <a:endParaRPr lang="en-US" altLang="zh-CN">
              <a:ea typeface="宋体" charset="-122"/>
            </a:endParaRPr>
          </a:p>
          <a:p>
            <a:endParaRPr lang="en-US" altLang="zh-CN">
              <a:ea typeface="宋体" charset="-122"/>
            </a:endParaRPr>
          </a:p>
          <a:p>
            <a:endParaRPr lang="en-US" altLang="zh-CN">
              <a:ea typeface="宋体" charset="-122"/>
            </a:endParaRPr>
          </a:p>
          <a:p>
            <a:endParaRPr lang="en-US" altLang="zh-CN">
              <a:ea typeface="宋体" charset="-122"/>
            </a:endParaRPr>
          </a:p>
          <a:p>
            <a:endParaRPr lang="en-US" altLang="zh-CN">
              <a:ea typeface="宋体" charset="-122"/>
            </a:endParaRPr>
          </a:p>
          <a:p>
            <a:endParaRPr lang="en-US" altLang="zh-CN">
              <a:ea typeface="宋体" charset="-122"/>
            </a:endParaRPr>
          </a:p>
          <a:p>
            <a:endParaRPr lang="en-US" altLang="zh-CN">
              <a:ea typeface="宋体" charset="-122"/>
            </a:endParaRPr>
          </a:p>
          <a:p>
            <a:pPr marL="342900" indent="-342900">
              <a:buAutoNum type="arabicParenR"/>
            </a:pPr>
            <a:r>
              <a:rPr lang="zh-CN" altLang="en-US" sz="1600">
                <a:ea typeface="宋体" charset="-122"/>
              </a:rPr>
              <a:t>胜利乡有</a:t>
            </a:r>
            <a:r>
              <a:rPr lang="en-US" altLang="zh-CN" sz="1600">
                <a:ea typeface="宋体" charset="-122"/>
              </a:rPr>
              <a:t>7</a:t>
            </a:r>
            <a:r>
              <a:rPr lang="zh-CN" altLang="en-US" sz="1600">
                <a:ea typeface="宋体" charset="-122"/>
              </a:rPr>
              <a:t>个村庄</a:t>
            </a:r>
            <a:r>
              <a:rPr lang="en-US" altLang="zh-CN" sz="1600">
                <a:ea typeface="宋体" charset="-122"/>
              </a:rPr>
              <a:t>(A, B, C, D, E, F, G)</a:t>
            </a:r>
          </a:p>
          <a:p>
            <a:pPr marL="342900" indent="-342900">
              <a:buAutoNum type="arabicParenR"/>
            </a:pPr>
            <a:r>
              <a:rPr lang="zh-CN" altLang="en-US" sz="1600">
                <a:ea typeface="宋体" charset="-122"/>
              </a:rPr>
              <a:t>各个村庄的距离用边线表示</a:t>
            </a:r>
            <a:r>
              <a:rPr lang="en-US" altLang="zh-CN" sz="1600">
                <a:ea typeface="宋体" charset="-122"/>
              </a:rPr>
              <a:t>(</a:t>
            </a:r>
            <a:r>
              <a:rPr lang="zh-CN" altLang="en-US" sz="1600">
                <a:ea typeface="宋体" charset="-122"/>
              </a:rPr>
              <a:t>权</a:t>
            </a:r>
            <a:r>
              <a:rPr lang="en-US" altLang="zh-CN" sz="1600">
                <a:ea typeface="宋体" charset="-122"/>
              </a:rPr>
              <a:t>) </a:t>
            </a:r>
            <a:r>
              <a:rPr lang="zh-CN" altLang="en-US" sz="1600">
                <a:ea typeface="宋体" charset="-122"/>
              </a:rPr>
              <a:t>，比如 </a:t>
            </a:r>
            <a:r>
              <a:rPr lang="en-US" altLang="zh-CN" sz="1600">
                <a:ea typeface="宋体" charset="-122"/>
              </a:rPr>
              <a:t>A – B </a:t>
            </a:r>
            <a:r>
              <a:rPr lang="zh-CN" altLang="en-US" sz="1600">
                <a:ea typeface="宋体" charset="-122"/>
              </a:rPr>
              <a:t>距离 </a:t>
            </a:r>
            <a:r>
              <a:rPr lang="en-US" altLang="zh-CN" sz="1600">
                <a:ea typeface="宋体" charset="-122"/>
              </a:rPr>
              <a:t>5</a:t>
            </a:r>
            <a:r>
              <a:rPr lang="zh-CN" altLang="en-US" sz="1600">
                <a:ea typeface="宋体" charset="-122"/>
              </a:rPr>
              <a:t>公里</a:t>
            </a:r>
            <a:endParaRPr lang="en-US" altLang="zh-CN" sz="1600">
              <a:ea typeface="宋体" charset="-122"/>
            </a:endParaRPr>
          </a:p>
          <a:p>
            <a:pPr marL="342900" indent="-342900">
              <a:buAutoNum type="arabicParenR"/>
            </a:pPr>
            <a:r>
              <a:rPr lang="zh-CN" altLang="en-US" sz="1600">
                <a:ea typeface="宋体" charset="-122"/>
              </a:rPr>
              <a:t>问：如何计算出</a:t>
            </a:r>
            <a:r>
              <a:rPr lang="zh-CN" altLang="en-US" sz="1600" b="1">
                <a:ea typeface="宋体" charset="-122"/>
              </a:rPr>
              <a:t>各村庄</a:t>
            </a:r>
            <a:r>
              <a:rPr lang="zh-CN" altLang="en-US" sz="1600">
                <a:ea typeface="宋体" charset="-122"/>
              </a:rPr>
              <a:t>到 </a:t>
            </a:r>
            <a:r>
              <a:rPr lang="zh-CN" altLang="en-US" sz="1600" b="1">
                <a:ea typeface="宋体" charset="-122"/>
              </a:rPr>
              <a:t>其它各村庄</a:t>
            </a:r>
            <a:r>
              <a:rPr lang="zh-CN" altLang="en-US" sz="1600">
                <a:ea typeface="宋体" charset="-122"/>
              </a:rPr>
              <a:t>的最短距离</a:t>
            </a:r>
            <a:r>
              <a:rPr lang="en-US" altLang="zh-CN" sz="1600">
                <a:ea typeface="宋体" charset="-122"/>
              </a:rPr>
              <a:t>?</a:t>
            </a:r>
            <a:r>
              <a:rPr lang="zh-CN" altLang="en-US" sz="1600">
                <a:ea typeface="宋体" charset="-122"/>
              </a:rPr>
              <a:t> </a:t>
            </a:r>
            <a:endParaRPr lang="en-US" altLang="zh-CN" sz="1600">
              <a:ea typeface="宋体" charset="-122"/>
            </a:endParaRPr>
          </a:p>
        </p:txBody>
      </p:sp>
      <p:pic>
        <p:nvPicPr>
          <p:cNvPr id="4" name="图片 3"/>
          <p:cNvPicPr>
            <a:picLocks noChangeAspect="1"/>
          </p:cNvPicPr>
          <p:nvPr/>
        </p:nvPicPr>
        <p:blipFill>
          <a:blip r:embed="rId4"/>
          <a:stretch>
            <a:fillRect/>
          </a:stretch>
        </p:blipFill>
        <p:spPr>
          <a:xfrm>
            <a:off x="735618" y="2016199"/>
            <a:ext cx="2666667" cy="1685714"/>
          </a:xfrm>
          <a:prstGeom prst="rect">
            <a:avLst/>
          </a:prstGeom>
        </p:spPr>
      </p:pic>
      <p:graphicFrame>
        <p:nvGraphicFramePr>
          <p:cNvPr id="5" name="对象 4"/>
          <p:cNvGraphicFramePr>
            <a:graphicFrameLocks noChangeAspect="1"/>
          </p:cNvGraphicFramePr>
          <p:nvPr>
            <p:extLst>
              <p:ext uri="{D42A27DB-BD31-4B8C-83A1-F6EECF244321}">
                <p14:modId xmlns:p14="http://schemas.microsoft.com/office/powerpoint/2010/main" val="2911410137"/>
              </p:ext>
            </p:extLst>
          </p:nvPr>
        </p:nvGraphicFramePr>
        <p:xfrm>
          <a:off x="3660164" y="3192305"/>
          <a:ext cx="591509" cy="509608"/>
        </p:xfrm>
        <a:graphic>
          <a:graphicData uri="http://schemas.openxmlformats.org/presentationml/2006/ole">
            <mc:AlternateContent xmlns:mc="http://schemas.openxmlformats.org/markup-compatibility/2006">
              <mc:Choice xmlns:v="urn:schemas-microsoft-com:vml" Requires="v">
                <p:oleObj spid="_x0000_s133303" name="包装程序外壳对象" showAsIcon="1" r:id="rId5" imgW="826200" imgH="711360" progId="Package">
                  <p:embed/>
                </p:oleObj>
              </mc:Choice>
              <mc:Fallback>
                <p:oleObj name="包装程序外壳对象" showAsIcon="1" r:id="rId5" imgW="826200" imgH="711360" progId="Package">
                  <p:embed/>
                  <p:pic>
                    <p:nvPicPr>
                      <p:cNvPr id="0" name=""/>
                      <p:cNvPicPr/>
                      <p:nvPr/>
                    </p:nvPicPr>
                    <p:blipFill>
                      <a:blip r:embed="rId6"/>
                      <a:stretch>
                        <a:fillRect/>
                      </a:stretch>
                    </p:blipFill>
                    <p:spPr>
                      <a:xfrm>
                        <a:off x="3660164" y="3192305"/>
                        <a:ext cx="591509" cy="509608"/>
                      </a:xfrm>
                      <a:prstGeom prst="rect">
                        <a:avLst/>
                      </a:prstGeom>
                    </p:spPr>
                  </p:pic>
                </p:oleObj>
              </mc:Fallback>
            </mc:AlternateContent>
          </a:graphicData>
        </a:graphic>
      </p:graphicFrame>
      <p:sp>
        <p:nvSpPr>
          <p:cNvPr id="6" name="TextBox 5"/>
          <p:cNvSpPr txBox="1"/>
          <p:nvPr/>
        </p:nvSpPr>
        <p:spPr>
          <a:xfrm>
            <a:off x="8658869" y="4271098"/>
            <a:ext cx="620683" cy="1169551"/>
          </a:xfrm>
          <a:prstGeom prst="rect">
            <a:avLst/>
          </a:prstGeom>
          <a:noFill/>
        </p:spPr>
        <p:txBody>
          <a:bodyPr wrap="none" rtlCol="0">
            <a:spAutoFit/>
          </a:bodyPr>
          <a:lstStyle/>
          <a:p>
            <a:r>
              <a:rPr lang="en-US" altLang="zh-CN" sz="100" b="1"/>
              <a:t>package com.atguigu.floyd;</a:t>
            </a:r>
          </a:p>
          <a:p>
            <a:endParaRPr lang="zh-CN" altLang="en-US" sz="100"/>
          </a:p>
          <a:p>
            <a:r>
              <a:rPr lang="en-US" altLang="zh-CN" sz="100" b="1"/>
              <a:t>import java.util.Arrays;</a:t>
            </a:r>
          </a:p>
          <a:p>
            <a:endParaRPr lang="zh-CN" altLang="en-US" sz="100"/>
          </a:p>
          <a:p>
            <a:r>
              <a:rPr lang="en-US" altLang="zh-CN" sz="100" b="1"/>
              <a:t>public class FloydAlgorithm {</a:t>
            </a:r>
          </a:p>
          <a:p>
            <a:endParaRPr lang="zh-CN" altLang="en-US" sz="100"/>
          </a:p>
          <a:p>
            <a:r>
              <a:rPr lang="en-US" altLang="zh-CN" sz="100" b="1"/>
              <a:t>public static void main(String[] args) {</a:t>
            </a:r>
          </a:p>
          <a:p>
            <a:r>
              <a:rPr lang="en-US" altLang="zh-CN" sz="100" b="1"/>
              <a:t>char[] vertex=new char[]{'A','B','C','D','E','F','G'}; //</a:t>
            </a:r>
            <a:r>
              <a:rPr lang="zh-CN" altLang="en-US" sz="100" b="1"/>
              <a:t>顶点数组  </a:t>
            </a:r>
          </a:p>
          <a:p>
            <a:r>
              <a:rPr lang="en-US" altLang="zh-CN" sz="100"/>
              <a:t>        </a:t>
            </a:r>
            <a:r>
              <a:rPr lang="en-US" altLang="zh-CN" sz="100" b="1"/>
              <a:t>int[][] matrix=new int[7][];     //</a:t>
            </a:r>
            <a:r>
              <a:rPr lang="zh-CN" altLang="en-US" sz="100" b="1"/>
              <a:t>邻接矩阵  </a:t>
            </a:r>
          </a:p>
          <a:p>
            <a:r>
              <a:rPr lang="en-US" altLang="zh-CN" sz="100"/>
              <a:t>        </a:t>
            </a:r>
            <a:r>
              <a:rPr lang="en-US" altLang="zh-CN" sz="100" b="1"/>
              <a:t>final int N=65535;  </a:t>
            </a:r>
          </a:p>
          <a:p>
            <a:r>
              <a:rPr lang="en-US" altLang="zh-CN" sz="100"/>
              <a:t>        matrix[0]=</a:t>
            </a:r>
            <a:r>
              <a:rPr lang="en-US" altLang="zh-CN" sz="100" b="1"/>
              <a:t>new int[]{0,5,7,N,N,N,2};  </a:t>
            </a:r>
          </a:p>
          <a:p>
            <a:r>
              <a:rPr lang="en-US" altLang="zh-CN" sz="100"/>
              <a:t>        matrix[1]=</a:t>
            </a:r>
            <a:r>
              <a:rPr lang="en-US" altLang="zh-CN" sz="100" b="1"/>
              <a:t>new int[]{5,0,N,9,N,N,3};  </a:t>
            </a:r>
          </a:p>
          <a:p>
            <a:r>
              <a:rPr lang="en-US" altLang="zh-CN" sz="100"/>
              <a:t>        matrix[2]=</a:t>
            </a:r>
            <a:r>
              <a:rPr lang="en-US" altLang="zh-CN" sz="100" b="1"/>
              <a:t>new int[]{7,N,0,N,8,N,N};  </a:t>
            </a:r>
          </a:p>
          <a:p>
            <a:r>
              <a:rPr lang="en-US" altLang="zh-CN" sz="100"/>
              <a:t>        matrix[3]=</a:t>
            </a:r>
            <a:r>
              <a:rPr lang="en-US" altLang="zh-CN" sz="100" b="1"/>
              <a:t>new int[]{N,9,N,0,N,4,N};  </a:t>
            </a:r>
          </a:p>
          <a:p>
            <a:r>
              <a:rPr lang="en-US" altLang="zh-CN" sz="100"/>
              <a:t>        matrix[4]=</a:t>
            </a:r>
            <a:r>
              <a:rPr lang="en-US" altLang="zh-CN" sz="100" b="1"/>
              <a:t>new int[]{N,N,8,N,0,5,4};  </a:t>
            </a:r>
          </a:p>
          <a:p>
            <a:r>
              <a:rPr lang="en-US" altLang="zh-CN" sz="100"/>
              <a:t>        matrix[5]=</a:t>
            </a:r>
            <a:r>
              <a:rPr lang="en-US" altLang="zh-CN" sz="100" b="1"/>
              <a:t>new int[]{N,N,N,4,5,0,6};  </a:t>
            </a:r>
          </a:p>
          <a:p>
            <a:r>
              <a:rPr lang="en-US" altLang="zh-CN" sz="100"/>
              <a:t>        matrix[6]=</a:t>
            </a:r>
            <a:r>
              <a:rPr lang="en-US" altLang="zh-CN" sz="100" b="1"/>
              <a:t>new int[]{2,3,N,N,4,6,0};  </a:t>
            </a:r>
          </a:p>
          <a:p>
            <a:r>
              <a:rPr lang="en-US" altLang="zh-CN" sz="100"/>
              <a:t>        Graph G=</a:t>
            </a:r>
            <a:r>
              <a:rPr lang="en-US" altLang="zh-CN" sz="100" b="1"/>
              <a:t>new Graph(vertex.length,matrix,vertex);  //</a:t>
            </a:r>
            <a:r>
              <a:rPr lang="zh-CN" altLang="en-US" sz="100" b="1"/>
              <a:t>构建图对象  </a:t>
            </a:r>
          </a:p>
          <a:p>
            <a:r>
              <a:rPr lang="zh-CN" altLang="en-US" sz="100"/>
              <a:t>        </a:t>
            </a:r>
            <a:r>
              <a:rPr lang="en-US" altLang="zh-CN" sz="100"/>
              <a:t>//</a:t>
            </a:r>
            <a:r>
              <a:rPr lang="zh-CN" altLang="en-US" sz="100"/>
              <a:t>上述为测试用例  </a:t>
            </a:r>
          </a:p>
          <a:p>
            <a:r>
              <a:rPr lang="en-US" altLang="zh-CN" sz="100"/>
              <a:t>        G.floyd();</a:t>
            </a:r>
          </a:p>
          <a:p>
            <a:r>
              <a:rPr lang="en-US" altLang="zh-CN" sz="100"/>
              <a:t>G.show();</a:t>
            </a:r>
          </a:p>
          <a:p>
            <a:r>
              <a:rPr lang="en-US" altLang="zh-CN" sz="100"/>
              <a:t>}</a:t>
            </a:r>
          </a:p>
          <a:p>
            <a:endParaRPr lang="zh-CN" altLang="en-US" sz="100"/>
          </a:p>
          <a:p>
            <a:r>
              <a:rPr lang="en-US" altLang="zh-CN" sz="100"/>
              <a:t>}</a:t>
            </a:r>
          </a:p>
          <a:p>
            <a:endParaRPr lang="zh-CN" altLang="en-US" sz="100"/>
          </a:p>
          <a:p>
            <a:r>
              <a:rPr lang="en-US" altLang="zh-CN" sz="100" b="1"/>
              <a:t>class Graph{</a:t>
            </a:r>
          </a:p>
          <a:p>
            <a:r>
              <a:rPr lang="en-US" altLang="zh-CN" sz="100" b="1"/>
              <a:t>char[] vertex;</a:t>
            </a:r>
          </a:p>
          <a:p>
            <a:r>
              <a:rPr lang="en-US" altLang="zh-CN" sz="100" b="1"/>
              <a:t>private int[][] dis;//</a:t>
            </a:r>
            <a:r>
              <a:rPr lang="zh-CN" altLang="en-US" sz="100" b="1"/>
              <a:t>从各个顶点出发到其他顶点的距离</a:t>
            </a:r>
          </a:p>
          <a:p>
            <a:r>
              <a:rPr lang="en-US" altLang="zh-CN" sz="100" b="1"/>
              <a:t>private int[][] pre;//</a:t>
            </a:r>
            <a:r>
              <a:rPr lang="zh-CN" altLang="en-US" sz="100" b="1"/>
              <a:t>到达目标顶点的前驱顶点</a:t>
            </a:r>
          </a:p>
          <a:p>
            <a:r>
              <a:rPr lang="en-US" altLang="zh-CN" sz="100" b="1"/>
              <a:t>public Graph(int length,int[][] matrix,char[] vertex){</a:t>
            </a:r>
          </a:p>
          <a:p>
            <a:r>
              <a:rPr lang="en-US" altLang="zh-CN" sz="100" b="1"/>
              <a:t>this.vertex=vertex;</a:t>
            </a:r>
          </a:p>
          <a:p>
            <a:r>
              <a:rPr lang="en-US" altLang="zh-CN" sz="100" b="1"/>
              <a:t>this.dis=matrix;</a:t>
            </a:r>
          </a:p>
          <a:p>
            <a:r>
              <a:rPr lang="en-US" altLang="zh-CN" sz="100" b="1"/>
              <a:t>this.pre=new int[length][length];</a:t>
            </a:r>
          </a:p>
          <a:p>
            <a:r>
              <a:rPr lang="en-US" altLang="zh-CN" sz="100" b="1"/>
              <a:t>for(int i=0;i&lt;length;i++){</a:t>
            </a:r>
          </a:p>
          <a:p>
            <a:r>
              <a:rPr lang="en-US" altLang="zh-CN" sz="100"/>
              <a:t>Arrays.</a:t>
            </a:r>
            <a:r>
              <a:rPr lang="en-US" altLang="zh-CN" sz="100" i="1"/>
              <a:t>fill(pre[i],i);</a:t>
            </a:r>
          </a:p>
          <a:p>
            <a:r>
              <a:rPr lang="en-US" altLang="zh-CN" sz="100"/>
              <a:t>}</a:t>
            </a:r>
          </a:p>
          <a:p>
            <a:r>
              <a:rPr lang="en-US" altLang="zh-CN" sz="100"/>
              <a:t>}</a:t>
            </a:r>
          </a:p>
          <a:p>
            <a:r>
              <a:rPr lang="en-US" altLang="zh-CN" sz="100" b="1"/>
              <a:t>public void floyd(){</a:t>
            </a:r>
          </a:p>
          <a:p>
            <a:r>
              <a:rPr lang="en-US" altLang="zh-CN" sz="100" b="1"/>
              <a:t>int len=0;</a:t>
            </a:r>
          </a:p>
          <a:p>
            <a:r>
              <a:rPr lang="en-US" altLang="zh-CN" sz="100" b="1"/>
              <a:t>for(int k=0;k&lt;dis.length;k++){//</a:t>
            </a:r>
            <a:r>
              <a:rPr lang="zh-CN" altLang="en-US" sz="100" b="1"/>
              <a:t>作为中间顶点</a:t>
            </a:r>
          </a:p>
          <a:p>
            <a:r>
              <a:rPr lang="en-US" altLang="zh-CN" sz="100" b="1"/>
              <a:t>for(int i=0;i&lt;dis.length;i++){//</a:t>
            </a:r>
            <a:r>
              <a:rPr lang="zh-CN" altLang="en-US" sz="100" b="1"/>
              <a:t>从</a:t>
            </a:r>
            <a:r>
              <a:rPr lang="en-US" altLang="zh-CN" sz="100" b="1"/>
              <a:t>i</a:t>
            </a:r>
            <a:r>
              <a:rPr lang="zh-CN" altLang="en-US" sz="100" b="1"/>
              <a:t>顶点出发</a:t>
            </a:r>
          </a:p>
          <a:p>
            <a:r>
              <a:rPr lang="en-US" altLang="zh-CN" sz="100" b="1"/>
              <a:t>for(int j=0;j&lt;dis.length;j++){//</a:t>
            </a:r>
            <a:r>
              <a:rPr lang="zh-CN" altLang="en-US" sz="100" b="1"/>
              <a:t>到达</a:t>
            </a:r>
            <a:r>
              <a:rPr lang="en-US" altLang="zh-CN" sz="100" b="1"/>
              <a:t>j</a:t>
            </a:r>
            <a:r>
              <a:rPr lang="zh-CN" altLang="en-US" sz="100" b="1"/>
              <a:t>顶点，经过</a:t>
            </a:r>
            <a:r>
              <a:rPr lang="en-US" altLang="zh-CN" sz="100" b="1"/>
              <a:t>k</a:t>
            </a:r>
            <a:r>
              <a:rPr lang="zh-CN" altLang="en-US" sz="100" b="1"/>
              <a:t>顶点</a:t>
            </a:r>
          </a:p>
          <a:p>
            <a:r>
              <a:rPr lang="en-US" altLang="zh-CN" sz="100"/>
              <a:t>len=dis[i][k]+dis[k][j];</a:t>
            </a:r>
          </a:p>
          <a:p>
            <a:r>
              <a:rPr lang="en-US" altLang="zh-CN" sz="100" b="1"/>
              <a:t>if(len&lt;dis[i][j]){</a:t>
            </a:r>
          </a:p>
          <a:p>
            <a:r>
              <a:rPr lang="en-US" altLang="zh-CN" sz="100"/>
              <a:t>dis[i][j]=len;//</a:t>
            </a:r>
            <a:r>
              <a:rPr lang="zh-CN" altLang="en-US" sz="100"/>
              <a:t>更新距离</a:t>
            </a:r>
          </a:p>
          <a:p>
            <a:r>
              <a:rPr lang="en-US" altLang="zh-CN" sz="100"/>
              <a:t>pre[i][j]=pre[k][j];//</a:t>
            </a:r>
            <a:r>
              <a:rPr lang="zh-CN" altLang="en-US" sz="100"/>
              <a:t>更新前驱顶点</a:t>
            </a:r>
          </a:p>
          <a:p>
            <a:r>
              <a:rPr lang="en-US" altLang="zh-CN" sz="100"/>
              <a:t>}</a:t>
            </a:r>
          </a:p>
          <a:p>
            <a:r>
              <a:rPr lang="en-US" altLang="zh-CN" sz="100"/>
              <a:t>}</a:t>
            </a:r>
          </a:p>
          <a:p>
            <a:r>
              <a:rPr lang="en-US" altLang="zh-CN" sz="100"/>
              <a:t>}</a:t>
            </a:r>
          </a:p>
          <a:p>
            <a:r>
              <a:rPr lang="en-US" altLang="zh-CN" sz="100"/>
              <a:t>}</a:t>
            </a:r>
          </a:p>
          <a:p>
            <a:r>
              <a:rPr lang="en-US" altLang="zh-CN" sz="100"/>
              <a:t>}</a:t>
            </a:r>
          </a:p>
          <a:p>
            <a:r>
              <a:rPr lang="en-US" altLang="zh-CN" sz="100" b="1"/>
              <a:t>public void show(){</a:t>
            </a:r>
          </a:p>
          <a:p>
            <a:r>
              <a:rPr lang="en-US" altLang="zh-CN" sz="100" b="1"/>
              <a:t>char[] vertex=new char[]{'A','B','C','D','E','F','G'}; //</a:t>
            </a:r>
            <a:r>
              <a:rPr lang="zh-CN" altLang="en-US" sz="100" b="1"/>
              <a:t>顶点数组  </a:t>
            </a:r>
          </a:p>
          <a:p>
            <a:r>
              <a:rPr lang="en-US" altLang="zh-CN" sz="100" b="1"/>
              <a:t>for(int k=0;k&lt;dis.length;k++){//</a:t>
            </a:r>
            <a:r>
              <a:rPr lang="zh-CN" altLang="en-US" sz="100" b="1"/>
              <a:t>作为中间顶点</a:t>
            </a:r>
          </a:p>
          <a:p>
            <a:r>
              <a:rPr lang="en-US" altLang="zh-CN" sz="100" b="1"/>
              <a:t>for(int i=0;i&lt;dis.length;i++){//</a:t>
            </a:r>
            <a:r>
              <a:rPr lang="zh-CN" altLang="en-US" sz="100" b="1"/>
              <a:t>从</a:t>
            </a:r>
            <a:r>
              <a:rPr lang="en-US" altLang="zh-CN" sz="100" b="1"/>
              <a:t>i</a:t>
            </a:r>
            <a:r>
              <a:rPr lang="zh-CN" altLang="en-US" sz="100" b="1"/>
              <a:t>顶点出发</a:t>
            </a:r>
          </a:p>
          <a:p>
            <a:r>
              <a:rPr lang="en-US" altLang="zh-CN" sz="100"/>
              <a:t>System.</a:t>
            </a:r>
            <a:r>
              <a:rPr lang="en-US" altLang="zh-CN" sz="100" b="1" i="1"/>
              <a:t>out.print(vertex[pre[k][i]]+" ");</a:t>
            </a:r>
          </a:p>
          <a:p>
            <a:r>
              <a:rPr lang="en-US" altLang="zh-CN" sz="100"/>
              <a:t>}</a:t>
            </a:r>
          </a:p>
          <a:p>
            <a:r>
              <a:rPr lang="en-US" altLang="zh-CN" sz="100"/>
              <a:t>System.</a:t>
            </a:r>
            <a:r>
              <a:rPr lang="en-US" altLang="zh-CN" sz="100" b="1" i="1"/>
              <a:t>out.println();</a:t>
            </a:r>
          </a:p>
          <a:p>
            <a:endParaRPr lang="zh-CN" altLang="en-US" sz="100"/>
          </a:p>
          <a:p>
            <a:endParaRPr lang="zh-CN" altLang="en-US" sz="100"/>
          </a:p>
          <a:p>
            <a:r>
              <a:rPr lang="en-US" altLang="zh-CN" sz="100" b="1"/>
              <a:t>for(int i=0;i&lt;dis.length;i++){//</a:t>
            </a:r>
            <a:r>
              <a:rPr lang="zh-CN" altLang="en-US" sz="100" b="1"/>
              <a:t>从</a:t>
            </a:r>
            <a:r>
              <a:rPr lang="en-US" altLang="zh-CN" sz="100" b="1"/>
              <a:t>i</a:t>
            </a:r>
            <a:r>
              <a:rPr lang="zh-CN" altLang="en-US" sz="100" b="1"/>
              <a:t>顶点出发</a:t>
            </a:r>
          </a:p>
          <a:p>
            <a:r>
              <a:rPr lang="en-US" altLang="zh-CN" sz="100"/>
              <a:t>System.</a:t>
            </a:r>
            <a:r>
              <a:rPr lang="en-US" altLang="zh-CN" sz="100" b="1" i="1"/>
              <a:t>out.print("(" + vertex[k] + "</a:t>
            </a:r>
            <a:r>
              <a:rPr lang="zh-CN" altLang="en-US" sz="100" b="1" i="1"/>
              <a:t>到</a:t>
            </a:r>
            <a:r>
              <a:rPr lang="en-US" altLang="zh-CN" sz="100" b="1" i="1"/>
              <a:t>"</a:t>
            </a:r>
            <a:r>
              <a:rPr lang="zh-CN" altLang="en-US" sz="100" b="1" i="1"/>
              <a:t> </a:t>
            </a:r>
            <a:r>
              <a:rPr lang="en-US" altLang="zh-CN" sz="100" b="1" i="1"/>
              <a:t>+ vertex[i] + "</a:t>
            </a:r>
            <a:r>
              <a:rPr lang="zh-CN" altLang="en-US" sz="100" b="1" i="1"/>
              <a:t>最短距离</a:t>
            </a:r>
            <a:r>
              <a:rPr lang="en-US" altLang="zh-CN" sz="100" b="1" i="1"/>
              <a:t>"</a:t>
            </a:r>
            <a:r>
              <a:rPr lang="zh-CN" altLang="en-US" sz="100" b="1" i="1"/>
              <a:t> </a:t>
            </a:r>
            <a:r>
              <a:rPr lang="en-US" altLang="zh-CN" sz="100" b="1" i="1"/>
              <a:t>+ dis[k][i]+") ");</a:t>
            </a:r>
          </a:p>
          <a:p>
            <a:r>
              <a:rPr lang="en-US" altLang="zh-CN" sz="100"/>
              <a:t>}</a:t>
            </a:r>
          </a:p>
          <a:p>
            <a:r>
              <a:rPr lang="en-US" altLang="zh-CN" sz="100"/>
              <a:t>System.</a:t>
            </a:r>
            <a:r>
              <a:rPr lang="en-US" altLang="zh-CN" sz="100" b="1" i="1"/>
              <a:t>out.println();</a:t>
            </a:r>
          </a:p>
          <a:p>
            <a:r>
              <a:rPr lang="en-US" altLang="zh-CN" sz="100"/>
              <a:t>System.</a:t>
            </a:r>
            <a:r>
              <a:rPr lang="en-US" altLang="zh-CN" sz="100" b="1" i="1"/>
              <a:t>out.println();</a:t>
            </a:r>
          </a:p>
          <a:p>
            <a:r>
              <a:rPr lang="en-US" altLang="zh-CN" sz="100"/>
              <a:t>}</a:t>
            </a:r>
          </a:p>
          <a:p>
            <a:r>
              <a:rPr lang="en-US" altLang="zh-CN" sz="100"/>
              <a:t>}</a:t>
            </a:r>
          </a:p>
          <a:p>
            <a:r>
              <a:rPr lang="en-US" altLang="zh-CN" sz="100"/>
              <a:t>}</a:t>
            </a:r>
          </a:p>
          <a:p>
            <a:endParaRPr lang="zh-CN" altLang="en-US" sz="100"/>
          </a:p>
          <a:p>
            <a:endParaRPr lang="zh-CN" altLang="en-US" sz="100"/>
          </a:p>
        </p:txBody>
      </p:sp>
      <p:graphicFrame>
        <p:nvGraphicFramePr>
          <p:cNvPr id="8" name="对象 7"/>
          <p:cNvGraphicFramePr>
            <a:graphicFrameLocks noChangeAspect="1"/>
          </p:cNvGraphicFramePr>
          <p:nvPr>
            <p:extLst>
              <p:ext uri="{D42A27DB-BD31-4B8C-83A1-F6EECF244321}">
                <p14:modId xmlns:p14="http://schemas.microsoft.com/office/powerpoint/2010/main" val="3407056427"/>
              </p:ext>
            </p:extLst>
          </p:nvPr>
        </p:nvGraphicFramePr>
        <p:xfrm>
          <a:off x="7074693" y="4855873"/>
          <a:ext cx="1152128" cy="473970"/>
        </p:xfrm>
        <a:graphic>
          <a:graphicData uri="http://schemas.openxmlformats.org/presentationml/2006/ole">
            <mc:AlternateContent xmlns:mc="http://schemas.openxmlformats.org/markup-compatibility/2006">
              <mc:Choice xmlns:v="urn:schemas-microsoft-com:vml" Requires="v">
                <p:oleObj spid="_x0000_s133304" name="包装程序外壳对象" showAsIcon="1" r:id="rId7" imgW="1729080" imgH="711360" progId="Package">
                  <p:embed/>
                </p:oleObj>
              </mc:Choice>
              <mc:Fallback>
                <p:oleObj name="包装程序外壳对象" showAsIcon="1" r:id="rId7" imgW="1729080" imgH="711360" progId="Package">
                  <p:embed/>
                  <p:pic>
                    <p:nvPicPr>
                      <p:cNvPr id="0" name=""/>
                      <p:cNvPicPr/>
                      <p:nvPr/>
                    </p:nvPicPr>
                    <p:blipFill>
                      <a:blip r:embed="rId8"/>
                      <a:stretch>
                        <a:fillRect/>
                      </a:stretch>
                    </p:blipFill>
                    <p:spPr>
                      <a:xfrm>
                        <a:off x="7074693" y="4855873"/>
                        <a:ext cx="1152128" cy="473970"/>
                      </a:xfrm>
                      <a:prstGeom prst="rect">
                        <a:avLst/>
                      </a:prstGeom>
                    </p:spPr>
                  </p:pic>
                </p:oleObj>
              </mc:Fallback>
            </mc:AlternateContent>
          </a:graphicData>
        </a:graphic>
      </p:graphicFrame>
    </p:spTree>
    <p:extLst>
      <p:ext uri="{BB962C8B-B14F-4D97-AF65-F5344CB8AC3E}">
        <p14:creationId xmlns:p14="http://schemas.microsoft.com/office/powerpoint/2010/main" val="3109428121"/>
      </p:ext>
    </p:extLst>
  </p:cSld>
  <p:clrMapOvr>
    <a:masterClrMapping/>
  </p:clrMapOvr>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马踏棋盘算法</a:t>
            </a:r>
            <a:endParaRPr lang="en-US" altLang="zh-CN" sz="2200" b="1"/>
          </a:p>
        </p:txBody>
      </p:sp>
      <p:sp>
        <p:nvSpPr>
          <p:cNvPr id="2" name="TextBox 1"/>
          <p:cNvSpPr txBox="1"/>
          <p:nvPr/>
        </p:nvSpPr>
        <p:spPr>
          <a:xfrm>
            <a:off x="665981" y="1224111"/>
            <a:ext cx="4624637" cy="2539157"/>
          </a:xfrm>
          <a:prstGeom prst="rect">
            <a:avLst/>
          </a:prstGeom>
          <a:noFill/>
        </p:spPr>
        <p:txBody>
          <a:bodyPr wrap="square" rtlCol="0">
            <a:spAutoFit/>
          </a:bodyPr>
          <a:lstStyle/>
          <a:p>
            <a:r>
              <a:rPr lang="zh-CN" altLang="en-US" sz="2000" b="1">
                <a:solidFill>
                  <a:srgbClr val="0070C0"/>
                </a:solidFill>
                <a:ea typeface="宋体" charset="-122"/>
              </a:rPr>
              <a:t>马踏棋盘算法介绍和游戏演示</a:t>
            </a:r>
            <a:endParaRPr lang="en-US" altLang="zh-CN" sz="2000" b="1"/>
          </a:p>
          <a:p>
            <a:endParaRPr lang="en-US" altLang="zh-CN">
              <a:ea typeface="宋体" charset="-122"/>
            </a:endParaRPr>
          </a:p>
          <a:p>
            <a:pPr marL="342900" indent="-342900">
              <a:buAutoNum type="arabicParenR"/>
            </a:pPr>
            <a:r>
              <a:rPr lang="zh-CN" altLang="en-US" sz="1700"/>
              <a:t>马踏棋盘算法也被称为骑士周游问题</a:t>
            </a:r>
            <a:endParaRPr lang="en-US" altLang="zh-CN" sz="1700"/>
          </a:p>
          <a:p>
            <a:pPr marL="342900" indent="-342900">
              <a:buAutoNum type="arabicParenR"/>
            </a:pPr>
            <a:r>
              <a:rPr lang="zh-CN" altLang="en-US" sz="1700"/>
              <a:t>将马随机放在国际象棋的</a:t>
            </a:r>
            <a:r>
              <a:rPr lang="en-US" altLang="zh-CN" sz="1700"/>
              <a:t>8×8</a:t>
            </a:r>
            <a:r>
              <a:rPr lang="zh-CN" altLang="en-US" sz="1700"/>
              <a:t>棋盘</a:t>
            </a:r>
            <a:r>
              <a:rPr lang="en-US" altLang="zh-CN" sz="1700"/>
              <a:t>Board[0</a:t>
            </a:r>
            <a:r>
              <a:rPr lang="zh-CN" altLang="en-US" sz="1700"/>
              <a:t>～</a:t>
            </a:r>
            <a:r>
              <a:rPr lang="en-US" altLang="zh-CN" sz="1700"/>
              <a:t>7][0</a:t>
            </a:r>
            <a:r>
              <a:rPr lang="zh-CN" altLang="en-US" sz="1700"/>
              <a:t>～</a:t>
            </a:r>
            <a:r>
              <a:rPr lang="en-US" altLang="zh-CN" sz="1700"/>
              <a:t>7]</a:t>
            </a:r>
            <a:r>
              <a:rPr lang="zh-CN" altLang="en-US" sz="1700"/>
              <a:t>的某个方格中，马按走棋规则</a:t>
            </a:r>
            <a:r>
              <a:rPr lang="en-US" altLang="zh-CN" sz="1700"/>
              <a:t>(</a:t>
            </a:r>
            <a:r>
              <a:rPr lang="zh-CN" altLang="en-US" sz="1700" b="1"/>
              <a:t>马走日字</a:t>
            </a:r>
            <a:r>
              <a:rPr lang="en-US" altLang="zh-CN" sz="1700"/>
              <a:t>)</a:t>
            </a:r>
            <a:r>
              <a:rPr lang="zh-CN" altLang="en-US" sz="1700"/>
              <a:t>进行移动。要求每个方格只进入一次，走遍棋盘上全部</a:t>
            </a:r>
            <a:r>
              <a:rPr lang="en-US" altLang="zh-CN" sz="1700"/>
              <a:t>64</a:t>
            </a:r>
            <a:r>
              <a:rPr lang="zh-CN" altLang="en-US" sz="1700"/>
              <a:t>个方格</a:t>
            </a:r>
            <a:endParaRPr lang="en-US" altLang="zh-CN" sz="1700"/>
          </a:p>
          <a:p>
            <a:pPr marL="342900" indent="-342900">
              <a:buAutoNum type="arabicParenR"/>
            </a:pPr>
            <a:r>
              <a:rPr lang="zh-CN" altLang="en-US"/>
              <a:t>游戏演示</a:t>
            </a:r>
            <a:r>
              <a:rPr lang="en-US" altLang="zh-CN"/>
              <a:t>: </a:t>
            </a:r>
            <a:r>
              <a:rPr lang="en-US" altLang="zh-CN" sz="1200">
                <a:hlinkClick r:id="rId3"/>
              </a:rPr>
              <a:t>http://www.4399.com/flash/146267_2.htm</a:t>
            </a:r>
            <a:r>
              <a:rPr lang="en-US" altLang="zh-CN" sz="1200"/>
              <a:t> </a:t>
            </a:r>
            <a:endParaRPr lang="zh-CN" altLang="en-US" sz="1200"/>
          </a:p>
          <a:p>
            <a:endParaRPr lang="en-US" altLang="zh-CN">
              <a:ea typeface="宋体" charset="-122"/>
            </a:endParaRPr>
          </a:p>
        </p:txBody>
      </p:sp>
      <p:pic>
        <p:nvPicPr>
          <p:cNvPr id="13414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65433" y="1800173"/>
            <a:ext cx="3240360" cy="32526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414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98029" y="3619554"/>
            <a:ext cx="1880270" cy="18844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96872129"/>
      </p:ext>
    </p:extLst>
  </p:cSld>
  <p:clrMapOvr>
    <a:masterClrMapping/>
  </p:clrMapOvr>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马踏棋盘算法</a:t>
            </a:r>
            <a:endParaRPr lang="en-US" altLang="zh-CN" sz="2200" b="1"/>
          </a:p>
        </p:txBody>
      </p:sp>
      <p:sp>
        <p:nvSpPr>
          <p:cNvPr id="2" name="TextBox 1"/>
          <p:cNvSpPr txBox="1"/>
          <p:nvPr/>
        </p:nvSpPr>
        <p:spPr>
          <a:xfrm>
            <a:off x="665981" y="1224111"/>
            <a:ext cx="5184576" cy="3801041"/>
          </a:xfrm>
          <a:prstGeom prst="rect">
            <a:avLst/>
          </a:prstGeom>
          <a:noFill/>
        </p:spPr>
        <p:txBody>
          <a:bodyPr wrap="square" rtlCol="0">
            <a:spAutoFit/>
          </a:bodyPr>
          <a:lstStyle/>
          <a:p>
            <a:r>
              <a:rPr lang="zh-CN" altLang="en-US" sz="2000" b="1">
                <a:solidFill>
                  <a:srgbClr val="0070C0"/>
                </a:solidFill>
                <a:ea typeface="宋体" charset="-122"/>
              </a:rPr>
              <a:t>马踏棋盘游戏代码实现</a:t>
            </a:r>
            <a:endParaRPr lang="en-US" altLang="zh-CN">
              <a:ea typeface="宋体" charset="-122"/>
            </a:endParaRPr>
          </a:p>
          <a:p>
            <a:pPr marL="342900" indent="-342900">
              <a:buAutoNum type="arabicParenR"/>
            </a:pPr>
            <a:r>
              <a:rPr lang="zh-CN" altLang="en-US" sz="1700"/>
              <a:t>马踏棋盘问题</a:t>
            </a:r>
            <a:r>
              <a:rPr lang="en-US" altLang="zh-CN" sz="1700"/>
              <a:t>(</a:t>
            </a:r>
            <a:r>
              <a:rPr lang="zh-CN" altLang="en-US" sz="1700"/>
              <a:t>骑士周游问题</a:t>
            </a:r>
            <a:r>
              <a:rPr lang="en-US" altLang="zh-CN" sz="1700"/>
              <a:t>)</a:t>
            </a:r>
            <a:r>
              <a:rPr lang="zh-CN" altLang="en-US" sz="1700"/>
              <a:t>实际上是图的深度优先搜索</a:t>
            </a:r>
            <a:r>
              <a:rPr lang="en-US" altLang="zh-CN" sz="1700"/>
              <a:t>(DFS)</a:t>
            </a:r>
            <a:r>
              <a:rPr lang="zh-CN" altLang="en-US" sz="1700"/>
              <a:t>的应用。</a:t>
            </a:r>
            <a:endParaRPr lang="en-US" altLang="zh-CN" sz="1700"/>
          </a:p>
          <a:p>
            <a:pPr marL="342900" indent="-342900">
              <a:buAutoNum type="arabicParenR"/>
            </a:pPr>
            <a:endParaRPr lang="en-US" altLang="zh-CN" sz="1700"/>
          </a:p>
          <a:p>
            <a:pPr marL="342900" indent="-342900">
              <a:buAutoNum type="arabicParenR"/>
            </a:pPr>
            <a:r>
              <a:rPr lang="zh-CN" altLang="en-US" sz="1700"/>
              <a:t>如果使用回溯（就是深度优先搜索）来解决，假如马儿踏了</a:t>
            </a:r>
            <a:r>
              <a:rPr lang="en-US" altLang="zh-CN" sz="1700"/>
              <a:t>53</a:t>
            </a:r>
            <a:r>
              <a:rPr lang="zh-CN" altLang="en-US" sz="1700"/>
              <a:t>个点，如图：走到了第</a:t>
            </a:r>
            <a:r>
              <a:rPr lang="en-US" altLang="zh-CN" sz="1700"/>
              <a:t>53</a:t>
            </a:r>
            <a:r>
              <a:rPr lang="zh-CN" altLang="en-US" sz="1700"/>
              <a:t>个，坐标（</a:t>
            </a:r>
            <a:r>
              <a:rPr lang="en-US" altLang="zh-CN" sz="1700"/>
              <a:t>1,0</a:t>
            </a:r>
            <a:r>
              <a:rPr lang="zh-CN" altLang="en-US" sz="1700"/>
              <a:t>），发现已经走到尽头，没办法，那就只能回退了，查看其他的路径，就在棋盘上不停的回溯</a:t>
            </a:r>
            <a:r>
              <a:rPr lang="en-US" altLang="zh-CN" sz="1700"/>
              <a:t>……</a:t>
            </a:r>
            <a:r>
              <a:rPr lang="zh-CN" altLang="en-US" sz="1700"/>
              <a:t> ，思路分析</a:t>
            </a:r>
            <a:r>
              <a:rPr lang="en-US" altLang="zh-CN" sz="1700"/>
              <a:t>+</a:t>
            </a:r>
            <a:r>
              <a:rPr lang="zh-CN" altLang="en-US" sz="1700"/>
              <a:t>代码实现</a:t>
            </a:r>
            <a:endParaRPr lang="en-US" altLang="zh-CN" sz="1700"/>
          </a:p>
          <a:p>
            <a:pPr marL="342900" indent="-342900">
              <a:buAutoNum type="arabicParenR"/>
            </a:pPr>
            <a:endParaRPr lang="en-US" altLang="zh-CN" sz="1700"/>
          </a:p>
          <a:p>
            <a:pPr marL="342900" indent="-342900">
              <a:buAutoNum type="arabicParenR"/>
            </a:pPr>
            <a:r>
              <a:rPr lang="zh-CN" altLang="en-US" sz="1700"/>
              <a:t>分析第一种方式的问题，并使用贪心算法（</a:t>
            </a:r>
            <a:r>
              <a:rPr lang="en-US" altLang="zh-CN" sz="1700"/>
              <a:t>greedyalgorithm</a:t>
            </a:r>
            <a:r>
              <a:rPr lang="zh-CN" altLang="en-US" sz="1700"/>
              <a:t>）进行优化。解决马踏棋盘问题</a:t>
            </a:r>
            <a:r>
              <a:rPr lang="en-US" altLang="zh-CN" sz="1700"/>
              <a:t>.</a:t>
            </a:r>
            <a:endParaRPr lang="en-US" altLang="zh-CN" sz="1700">
              <a:ea typeface="宋体" charset="-122"/>
            </a:endParaRPr>
          </a:p>
          <a:p>
            <a:pPr marL="342900" indent="-342900">
              <a:buAutoNum type="arabicParenR"/>
            </a:pPr>
            <a:r>
              <a:rPr lang="zh-CN" altLang="en-US" sz="1700">
                <a:ea typeface="宋体" charset="-122"/>
              </a:rPr>
              <a:t>使用前面的游戏来验证算法是否正确。</a:t>
            </a:r>
            <a:endParaRPr lang="en-US" altLang="zh-CN" sz="1700"/>
          </a:p>
        </p:txBody>
      </p:sp>
      <p:pic>
        <p:nvPicPr>
          <p:cNvPr id="13414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98946" y="936079"/>
            <a:ext cx="2603939" cy="2403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4613" y="3456701"/>
            <a:ext cx="2031276" cy="2035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99748317"/>
      </p:ext>
    </p:extLst>
  </p:cSld>
  <p:clrMapOvr>
    <a:masterClrMapping/>
  </p:clrMapOvr>
</p:sld>
</file>

<file path=ppt/slides/slide25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2140770" y="3495898"/>
            <a:ext cx="5109068" cy="830997"/>
          </a:xfrm>
          <a:prstGeom prst="rect">
            <a:avLst/>
          </a:prstGeom>
        </p:spPr>
        <p:txBody>
          <a:bodyPr wrap="square">
            <a:spAutoFit/>
          </a:bodyPr>
          <a:lstStyle/>
          <a:p>
            <a:r>
              <a:rPr lang="zh-CN" altLang="en-US" sz="4800" b="1" dirty="0">
                <a:solidFill>
                  <a:srgbClr val="FFFF00"/>
                </a:solidFill>
              </a:rPr>
              <a:t>谢谢！ 欢迎收看！</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队列</a:t>
            </a:r>
            <a:endParaRPr lang="en-US" altLang="zh-CN" sz="2200" b="1"/>
          </a:p>
        </p:txBody>
      </p:sp>
      <p:sp>
        <p:nvSpPr>
          <p:cNvPr id="2" name="TextBox 1"/>
          <p:cNvSpPr txBox="1"/>
          <p:nvPr/>
        </p:nvSpPr>
        <p:spPr>
          <a:xfrm>
            <a:off x="665981" y="1368127"/>
            <a:ext cx="8136904" cy="3754874"/>
          </a:xfrm>
          <a:prstGeom prst="rect">
            <a:avLst/>
          </a:prstGeom>
          <a:noFill/>
        </p:spPr>
        <p:txBody>
          <a:bodyPr wrap="square" rtlCol="0">
            <a:spAutoFit/>
          </a:bodyPr>
          <a:lstStyle/>
          <a:p>
            <a:r>
              <a:rPr lang="zh-CN" altLang="en-US" sz="2000" b="1">
                <a:solidFill>
                  <a:srgbClr val="0070C0"/>
                </a:solidFill>
              </a:rPr>
              <a:t>数组模拟队列</a:t>
            </a:r>
            <a:endParaRPr lang="en-US" altLang="zh-CN" sz="2000" b="1">
              <a:solidFill>
                <a:srgbClr val="0070C0"/>
              </a:solidFill>
            </a:endParaRPr>
          </a:p>
          <a:p>
            <a:endParaRPr lang="en-US" altLang="zh-CN" sz="2000"/>
          </a:p>
          <a:p>
            <a:pPr marL="342900" indent="-342900">
              <a:buFont typeface="Wingdings" pitchFamily="2" charset="2"/>
              <a:buChar char="Ø"/>
              <a:defRPr/>
            </a:pPr>
            <a:r>
              <a:rPr lang="zh-CN" altLang="en-US">
                <a:ea typeface="宋体" pitchFamily="2" charset="-122"/>
              </a:rPr>
              <a:t>当我们将数据存入队列时称为”</a:t>
            </a:r>
            <a:r>
              <a:rPr lang="en-US" altLang="zh-CN">
                <a:ea typeface="宋体" pitchFamily="2" charset="-122"/>
              </a:rPr>
              <a:t>addQueue”</a:t>
            </a:r>
            <a:r>
              <a:rPr lang="zh-CN" altLang="en-US">
                <a:ea typeface="宋体" pitchFamily="2" charset="-122"/>
              </a:rPr>
              <a:t>，</a:t>
            </a:r>
            <a:r>
              <a:rPr lang="en-US" altLang="zh-CN">
                <a:ea typeface="宋体" pitchFamily="2" charset="-122"/>
              </a:rPr>
              <a:t>addQueue </a:t>
            </a:r>
            <a:r>
              <a:rPr lang="zh-CN" altLang="en-US">
                <a:ea typeface="宋体" pitchFamily="2" charset="-122"/>
              </a:rPr>
              <a:t>的处理需要有两个步骤：</a:t>
            </a:r>
            <a:r>
              <a:rPr lang="zh-CN" altLang="en-US" b="1">
                <a:ea typeface="宋体" pitchFamily="2" charset="-122"/>
              </a:rPr>
              <a:t>思路分析</a:t>
            </a:r>
            <a:r>
              <a:rPr lang="zh-CN" altLang="en-US">
                <a:ea typeface="宋体" pitchFamily="2" charset="-122"/>
              </a:rPr>
              <a:t> </a:t>
            </a:r>
          </a:p>
          <a:p>
            <a:pPr marL="342900" indent="-342900">
              <a:buAutoNum type="arabicParenR"/>
              <a:defRPr/>
            </a:pPr>
            <a:r>
              <a:rPr lang="zh-CN" altLang="en-US">
                <a:ea typeface="宋体" pitchFamily="2" charset="-122"/>
              </a:rPr>
              <a:t>将尾指针往后移：</a:t>
            </a:r>
            <a:r>
              <a:rPr lang="en-US" altLang="zh-CN">
                <a:ea typeface="宋体" pitchFamily="2" charset="-122"/>
              </a:rPr>
              <a:t>rear+1 , </a:t>
            </a:r>
            <a:r>
              <a:rPr lang="zh-CN" altLang="en-US">
                <a:ea typeface="宋体" pitchFamily="2" charset="-122"/>
              </a:rPr>
              <a:t>当</a:t>
            </a:r>
            <a:r>
              <a:rPr lang="en-US" altLang="zh-CN">
                <a:ea typeface="宋体" pitchFamily="2" charset="-122"/>
              </a:rPr>
              <a:t>front == rear 【</a:t>
            </a:r>
            <a:r>
              <a:rPr lang="zh-CN" altLang="en-US">
                <a:ea typeface="宋体" pitchFamily="2" charset="-122"/>
              </a:rPr>
              <a:t>空</a:t>
            </a:r>
            <a:r>
              <a:rPr lang="en-US" altLang="zh-CN">
                <a:ea typeface="宋体" pitchFamily="2" charset="-122"/>
              </a:rPr>
              <a:t>】</a:t>
            </a:r>
          </a:p>
          <a:p>
            <a:pPr marL="342900" indent="-342900">
              <a:buAutoNum type="arabicParenR"/>
              <a:defRPr/>
            </a:pPr>
            <a:r>
              <a:rPr lang="zh-CN" altLang="en-US">
                <a:ea typeface="宋体" pitchFamily="2" charset="-122"/>
              </a:rPr>
              <a:t>若尾指针 </a:t>
            </a:r>
            <a:r>
              <a:rPr lang="en-US" altLang="zh-CN">
                <a:ea typeface="宋体" pitchFamily="2" charset="-122"/>
              </a:rPr>
              <a:t>rear </a:t>
            </a:r>
            <a:r>
              <a:rPr lang="zh-CN" altLang="en-US">
                <a:ea typeface="宋体" pitchFamily="2" charset="-122"/>
              </a:rPr>
              <a:t>小于队列的最大下标 </a:t>
            </a:r>
            <a:r>
              <a:rPr lang="en-US" altLang="zh-CN">
                <a:ea typeface="宋体" pitchFamily="2" charset="-122"/>
              </a:rPr>
              <a:t>maxSize-1</a:t>
            </a:r>
            <a:r>
              <a:rPr lang="zh-CN" altLang="en-US">
                <a:ea typeface="宋体" pitchFamily="2" charset="-122"/>
              </a:rPr>
              <a:t>，则将数据存入 </a:t>
            </a:r>
            <a:r>
              <a:rPr lang="en-US" altLang="zh-CN">
                <a:ea typeface="宋体" pitchFamily="2" charset="-122"/>
              </a:rPr>
              <a:t>rear</a:t>
            </a:r>
            <a:r>
              <a:rPr lang="zh-CN" altLang="en-US">
                <a:ea typeface="宋体" pitchFamily="2" charset="-122"/>
              </a:rPr>
              <a:t>所指的数组元素中，否则无法存入数据。 </a:t>
            </a:r>
            <a:r>
              <a:rPr lang="en-US" altLang="zh-CN">
                <a:ea typeface="宋体" pitchFamily="2" charset="-122"/>
              </a:rPr>
              <a:t>rear  == maxSize - 1[</a:t>
            </a:r>
            <a:r>
              <a:rPr lang="zh-CN" altLang="en-US">
                <a:ea typeface="宋体" pitchFamily="2" charset="-122"/>
              </a:rPr>
              <a:t>队列满</a:t>
            </a:r>
            <a:r>
              <a:rPr lang="en-US" altLang="zh-CN">
                <a:ea typeface="宋体" pitchFamily="2" charset="-122"/>
              </a:rPr>
              <a:t>]</a:t>
            </a:r>
          </a:p>
          <a:p>
            <a:pPr marL="285750" indent="-285750">
              <a:buFont typeface="Wingdings" pitchFamily="2" charset="2"/>
              <a:buChar char="Ø"/>
              <a:defRPr/>
            </a:pPr>
            <a:endParaRPr lang="en-US" altLang="zh-CN">
              <a:ea typeface="宋体" pitchFamily="2" charset="-122"/>
            </a:endParaRPr>
          </a:p>
          <a:p>
            <a:pPr marL="342900" indent="-342900">
              <a:buFont typeface="Wingdings" pitchFamily="2" charset="2"/>
              <a:buChar char="Ø"/>
              <a:defRPr/>
            </a:pPr>
            <a:r>
              <a:rPr lang="zh-CN" altLang="en-US">
                <a:ea typeface="宋体" pitchFamily="2" charset="-122"/>
              </a:rPr>
              <a:t>代码实现</a:t>
            </a:r>
            <a:endParaRPr lang="en-US" altLang="zh-CN">
              <a:ea typeface="宋体" pitchFamily="2" charset="-122"/>
            </a:endParaRPr>
          </a:p>
          <a:p>
            <a:pPr marL="342900" indent="-342900">
              <a:buFont typeface="Wingdings" pitchFamily="2" charset="2"/>
              <a:buChar char="Ø"/>
              <a:defRPr/>
            </a:pPr>
            <a:r>
              <a:rPr lang="zh-CN" altLang="en-US" b="1">
                <a:solidFill>
                  <a:srgbClr val="FF0000"/>
                </a:solidFill>
                <a:ea typeface="宋体" pitchFamily="2" charset="-122"/>
              </a:rPr>
              <a:t>问题分析</a:t>
            </a:r>
            <a:r>
              <a:rPr lang="zh-CN" altLang="en-US">
                <a:ea typeface="宋体" pitchFamily="2" charset="-122"/>
              </a:rPr>
              <a:t>并优化</a:t>
            </a:r>
            <a:endParaRPr lang="en-US" altLang="zh-CN">
              <a:ea typeface="宋体" pitchFamily="2" charset="-122"/>
            </a:endParaRPr>
          </a:p>
          <a:p>
            <a:endParaRPr lang="en-US" altLang="zh-CN"/>
          </a:p>
          <a:p>
            <a:endParaRPr lang="en-US" altLang="zh-CN"/>
          </a:p>
          <a:p>
            <a:endParaRPr lang="zh-CN" altLang="en-US"/>
          </a:p>
        </p:txBody>
      </p:sp>
      <p:sp>
        <p:nvSpPr>
          <p:cNvPr id="3" name="TextBox 2"/>
          <p:cNvSpPr txBox="1"/>
          <p:nvPr/>
        </p:nvSpPr>
        <p:spPr>
          <a:xfrm>
            <a:off x="3100524" y="4937637"/>
            <a:ext cx="3267818" cy="646331"/>
          </a:xfrm>
          <a:prstGeom prst="rect">
            <a:avLst/>
          </a:prstGeom>
          <a:noFill/>
        </p:spPr>
        <p:txBody>
          <a:bodyPr wrap="none" rtlCol="0">
            <a:spAutoFit/>
          </a:bodyPr>
          <a:lstStyle/>
          <a:p>
            <a:pPr marL="342900" indent="-342900">
              <a:buAutoNum type="arabicPeriod"/>
            </a:pPr>
            <a:r>
              <a:rPr lang="en-US" altLang="zh-CN"/>
              <a:t>rear </a:t>
            </a:r>
            <a:r>
              <a:rPr lang="zh-CN" altLang="en-US"/>
              <a:t>是队列最后</a:t>
            </a:r>
            <a:r>
              <a:rPr lang="en-US" altLang="zh-CN"/>
              <a:t>[</a:t>
            </a:r>
            <a:r>
              <a:rPr lang="zh-CN" altLang="en-US"/>
              <a:t>含</a:t>
            </a:r>
            <a:r>
              <a:rPr lang="en-US" altLang="zh-CN"/>
              <a:t>]</a:t>
            </a:r>
          </a:p>
          <a:p>
            <a:pPr marL="342900" indent="-342900">
              <a:buAutoNum type="arabicPeriod"/>
            </a:pPr>
            <a:r>
              <a:rPr lang="en-US" altLang="zh-CN"/>
              <a:t>front </a:t>
            </a:r>
            <a:r>
              <a:rPr lang="zh-CN" altLang="en-US"/>
              <a:t>是队列最前元素</a:t>
            </a:r>
            <a:r>
              <a:rPr lang="en-US" altLang="zh-CN"/>
              <a:t>[</a:t>
            </a:r>
            <a:r>
              <a:rPr lang="zh-CN" altLang="en-US"/>
              <a:t>不含</a:t>
            </a:r>
            <a:r>
              <a:rPr lang="en-US" altLang="zh-CN"/>
              <a:t>]</a:t>
            </a:r>
            <a:endParaRPr lang="zh-CN" altLang="en-US"/>
          </a:p>
        </p:txBody>
      </p:sp>
      <p:sp>
        <p:nvSpPr>
          <p:cNvPr id="5" name="TextBox 4"/>
          <p:cNvSpPr txBox="1"/>
          <p:nvPr/>
        </p:nvSpPr>
        <p:spPr>
          <a:xfrm>
            <a:off x="3100524" y="3528367"/>
            <a:ext cx="3038065" cy="1200329"/>
          </a:xfrm>
          <a:prstGeom prst="rect">
            <a:avLst/>
          </a:prstGeom>
          <a:noFill/>
        </p:spPr>
        <p:txBody>
          <a:bodyPr wrap="square" rtlCol="0">
            <a:spAutoFit/>
          </a:bodyPr>
          <a:lstStyle/>
          <a:p>
            <a:r>
              <a:rPr lang="en-US" altLang="zh-CN" sz="1200">
                <a:latin typeface="Arial" pitchFamily="34" charset="0"/>
                <a:cs typeface="Arial" pitchFamily="34" charset="0"/>
              </a:rPr>
              <a:t>class ArrayQueue(arrMaxSize: Int) { val maxSize: Int = arrMaxSize</a:t>
            </a:r>
            <a:endParaRPr lang="zh-CN" altLang="en-US" sz="1200">
              <a:latin typeface="Arial" pitchFamily="34" charset="0"/>
              <a:cs typeface="Arial" pitchFamily="34" charset="0"/>
            </a:endParaRPr>
          </a:p>
          <a:p>
            <a:r>
              <a:rPr lang="zh-CN" altLang="en-US" sz="1200">
                <a:latin typeface="Arial" pitchFamily="34" charset="0"/>
                <a:cs typeface="Arial" pitchFamily="34" charset="0"/>
              </a:rPr>
              <a:t>  </a:t>
            </a:r>
            <a:r>
              <a:rPr lang="en-US" altLang="zh-CN" sz="1200">
                <a:latin typeface="Arial" pitchFamily="34" charset="0"/>
                <a:cs typeface="Arial" pitchFamily="34" charset="0"/>
              </a:rPr>
              <a:t>val array = new Array[Int](arrMaxSize)</a:t>
            </a:r>
          </a:p>
          <a:p>
            <a:r>
              <a:rPr lang="en-US" altLang="zh-CN" sz="1200">
                <a:latin typeface="Arial" pitchFamily="34" charset="0"/>
                <a:cs typeface="Arial" pitchFamily="34" charset="0"/>
              </a:rPr>
              <a:t>  var front: Int = -1</a:t>
            </a:r>
          </a:p>
          <a:p>
            <a:r>
              <a:rPr lang="en-US" altLang="zh-CN" sz="1200">
                <a:latin typeface="Arial" pitchFamily="34" charset="0"/>
                <a:cs typeface="Arial" pitchFamily="34" charset="0"/>
              </a:rPr>
              <a:t>  var rear: Int = -1</a:t>
            </a:r>
          </a:p>
          <a:p>
            <a:r>
              <a:rPr lang="en-US" altLang="zh-CN" sz="1200">
                <a:latin typeface="Arial" pitchFamily="34" charset="0"/>
                <a:cs typeface="Arial" pitchFamily="34" charset="0"/>
              </a:rPr>
              <a:t>}</a:t>
            </a:r>
            <a:endParaRPr lang="zh-CN" altLang="en-US" sz="1200">
              <a:latin typeface="Arial" pitchFamily="34" charset="0"/>
              <a:cs typeface="Arial" pitchFamily="34" charset="0"/>
            </a:endParaRPr>
          </a:p>
        </p:txBody>
      </p:sp>
      <p:sp>
        <p:nvSpPr>
          <p:cNvPr id="6" name="TextBox 5"/>
          <p:cNvSpPr txBox="1"/>
          <p:nvPr/>
        </p:nvSpPr>
        <p:spPr>
          <a:xfrm>
            <a:off x="6138589" y="4104431"/>
            <a:ext cx="2765244" cy="584775"/>
          </a:xfrm>
          <a:prstGeom prst="rect">
            <a:avLst/>
          </a:prstGeom>
          <a:noFill/>
        </p:spPr>
        <p:txBody>
          <a:bodyPr wrap="none" rtlCol="0">
            <a:spAutoFit/>
          </a:bodyPr>
          <a:lstStyle/>
          <a:p>
            <a:r>
              <a:rPr lang="zh-CN" altLang="en-US"/>
              <a:t> </a:t>
            </a:r>
            <a:r>
              <a:rPr lang="en-US" altLang="zh-CN" sz="1400">
                <a:latin typeface="Arial" pitchFamily="34" charset="0"/>
                <a:cs typeface="Arial" pitchFamily="34" charset="0"/>
              </a:rPr>
              <a:t>//</a:t>
            </a:r>
            <a:r>
              <a:rPr lang="zh-CN" altLang="en-US" sz="1400">
                <a:latin typeface="Arial" pitchFamily="34" charset="0"/>
                <a:cs typeface="Arial" pitchFamily="34" charset="0"/>
              </a:rPr>
              <a:t>初始化</a:t>
            </a:r>
          </a:p>
          <a:p>
            <a:r>
              <a:rPr lang="zh-CN" altLang="en-US" sz="1400">
                <a:latin typeface="Arial" pitchFamily="34" charset="0"/>
                <a:cs typeface="Arial" pitchFamily="34" charset="0"/>
              </a:rPr>
              <a:t> </a:t>
            </a:r>
            <a:r>
              <a:rPr lang="en-US" altLang="zh-CN" sz="1400">
                <a:latin typeface="Arial" pitchFamily="34" charset="0"/>
                <a:cs typeface="Arial" pitchFamily="34" charset="0"/>
              </a:rPr>
              <a:t>val queue = new ArrayQueue(3)</a:t>
            </a:r>
            <a:endParaRPr lang="zh-CN" altLang="en-US" sz="1400">
              <a:latin typeface="Arial" pitchFamily="34" charset="0"/>
              <a:cs typeface="Arial" pitchFamily="34" charset="0"/>
            </a:endParaRPr>
          </a:p>
        </p:txBody>
      </p:sp>
    </p:spTree>
    <p:extLst>
      <p:ext uri="{BB962C8B-B14F-4D97-AF65-F5344CB8AC3E}">
        <p14:creationId xmlns:p14="http://schemas.microsoft.com/office/powerpoint/2010/main" val="196233893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队列</a:t>
            </a:r>
            <a:endParaRPr lang="en-US" altLang="zh-CN" sz="2200" b="1"/>
          </a:p>
        </p:txBody>
      </p:sp>
      <p:sp>
        <p:nvSpPr>
          <p:cNvPr id="2" name="TextBox 1"/>
          <p:cNvSpPr txBox="1"/>
          <p:nvPr/>
        </p:nvSpPr>
        <p:spPr>
          <a:xfrm>
            <a:off x="665981" y="1368127"/>
            <a:ext cx="8136904" cy="2923877"/>
          </a:xfrm>
          <a:prstGeom prst="rect">
            <a:avLst/>
          </a:prstGeom>
          <a:noFill/>
        </p:spPr>
        <p:txBody>
          <a:bodyPr wrap="square" rtlCol="0">
            <a:spAutoFit/>
          </a:bodyPr>
          <a:lstStyle/>
          <a:p>
            <a:r>
              <a:rPr lang="zh-CN" altLang="en-US" sz="2000" b="1">
                <a:solidFill>
                  <a:srgbClr val="0070C0"/>
                </a:solidFill>
              </a:rPr>
              <a:t>数组模拟队列</a:t>
            </a:r>
            <a:endParaRPr lang="en-US" altLang="zh-CN" sz="2000" b="1">
              <a:solidFill>
                <a:srgbClr val="0070C0"/>
              </a:solidFill>
            </a:endParaRPr>
          </a:p>
          <a:p>
            <a:endParaRPr lang="en-US" altLang="zh-CN" sz="2000"/>
          </a:p>
          <a:p>
            <a:pPr marL="342900" indent="-342900">
              <a:buFont typeface="Wingdings" pitchFamily="2" charset="2"/>
              <a:buChar char="Ø"/>
              <a:defRPr/>
            </a:pPr>
            <a:r>
              <a:rPr lang="zh-CN" altLang="en-US">
                <a:ea typeface="宋体" pitchFamily="2" charset="-122"/>
              </a:rPr>
              <a:t>出队列操作</a:t>
            </a:r>
            <a:r>
              <a:rPr lang="en-US" altLang="zh-CN">
                <a:ea typeface="宋体" pitchFamily="2" charset="-122"/>
              </a:rPr>
              <a:t>getQueue</a:t>
            </a:r>
          </a:p>
          <a:p>
            <a:pPr marL="342900" indent="-342900">
              <a:buFont typeface="Wingdings" pitchFamily="2" charset="2"/>
              <a:buChar char="Ø"/>
              <a:defRPr/>
            </a:pPr>
            <a:r>
              <a:rPr lang="zh-CN" altLang="en-US">
                <a:ea typeface="宋体" pitchFamily="2" charset="-122"/>
              </a:rPr>
              <a:t>显示队列的情况</a:t>
            </a:r>
            <a:r>
              <a:rPr lang="en-US" altLang="zh-CN">
                <a:ea typeface="宋体" pitchFamily="2" charset="-122"/>
              </a:rPr>
              <a:t>showQueue</a:t>
            </a:r>
          </a:p>
          <a:p>
            <a:pPr marL="342900" indent="-342900">
              <a:buFont typeface="Wingdings" pitchFamily="2" charset="2"/>
              <a:buChar char="Ø"/>
              <a:defRPr/>
            </a:pPr>
            <a:r>
              <a:rPr lang="zh-CN" altLang="en-US">
                <a:ea typeface="宋体" pitchFamily="2" charset="-122"/>
              </a:rPr>
              <a:t>查看队列头元素</a:t>
            </a:r>
            <a:r>
              <a:rPr lang="en-US" altLang="zh-CN" b="1">
                <a:ea typeface="宋体" pitchFamily="2" charset="-122"/>
              </a:rPr>
              <a:t>head</a:t>
            </a:r>
            <a:r>
              <a:rPr lang="en-US" altLang="zh-CN">
                <a:ea typeface="宋体" pitchFamily="2" charset="-122"/>
              </a:rPr>
              <a:t>Queue</a:t>
            </a:r>
          </a:p>
          <a:p>
            <a:pPr marL="342900" indent="-342900">
              <a:buFont typeface="Wingdings" pitchFamily="2" charset="2"/>
              <a:buChar char="Ø"/>
              <a:defRPr/>
            </a:pPr>
            <a:r>
              <a:rPr lang="zh-CN" altLang="en-US">
                <a:ea typeface="宋体" pitchFamily="2" charset="-122"/>
              </a:rPr>
              <a:t>退出系统</a:t>
            </a:r>
            <a:r>
              <a:rPr lang="en-US" altLang="zh-CN">
                <a:ea typeface="宋体" pitchFamily="2" charset="-122"/>
              </a:rPr>
              <a:t>exit</a:t>
            </a:r>
          </a:p>
          <a:p>
            <a:pPr marL="342900" indent="-342900">
              <a:buFont typeface="Wingdings" pitchFamily="2" charset="2"/>
              <a:buChar char="Ø"/>
              <a:defRPr/>
            </a:pPr>
            <a:endParaRPr lang="en-US" altLang="zh-CN">
              <a:ea typeface="宋体" pitchFamily="2" charset="-122"/>
            </a:endParaRPr>
          </a:p>
          <a:p>
            <a:pPr>
              <a:defRPr/>
            </a:pPr>
            <a:r>
              <a:rPr lang="zh-CN" altLang="en-US">
                <a:ea typeface="宋体" pitchFamily="2" charset="-122"/>
              </a:rPr>
              <a:t>将原来的队列的查看队列头元素的代码写完</a:t>
            </a:r>
            <a:r>
              <a:rPr lang="en-US" altLang="zh-CN">
                <a:ea typeface="宋体" pitchFamily="2" charset="-122"/>
              </a:rPr>
              <a:t>.</a:t>
            </a:r>
            <a:endParaRPr lang="en-US" altLang="zh-CN"/>
          </a:p>
          <a:p>
            <a:endParaRPr lang="en-US" altLang="zh-CN"/>
          </a:p>
          <a:p>
            <a:endParaRPr lang="zh-CN" altLang="en-US"/>
          </a:p>
        </p:txBody>
      </p:sp>
    </p:spTree>
    <p:extLst>
      <p:ext uri="{BB962C8B-B14F-4D97-AF65-F5344CB8AC3E}">
        <p14:creationId xmlns:p14="http://schemas.microsoft.com/office/powerpoint/2010/main" val="75492920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队列</a:t>
            </a:r>
            <a:endParaRPr lang="en-US" altLang="zh-CN" sz="2200" b="1"/>
          </a:p>
        </p:txBody>
      </p:sp>
      <p:sp>
        <p:nvSpPr>
          <p:cNvPr id="2" name="TextBox 1"/>
          <p:cNvSpPr txBox="1"/>
          <p:nvPr/>
        </p:nvSpPr>
        <p:spPr>
          <a:xfrm>
            <a:off x="665981" y="1368127"/>
            <a:ext cx="8136904" cy="4154984"/>
          </a:xfrm>
          <a:prstGeom prst="rect">
            <a:avLst/>
          </a:prstGeom>
          <a:noFill/>
        </p:spPr>
        <p:txBody>
          <a:bodyPr wrap="square" rtlCol="0">
            <a:spAutoFit/>
          </a:bodyPr>
          <a:lstStyle/>
          <a:p>
            <a:r>
              <a:rPr lang="zh-CN" altLang="en-US" sz="2000" b="1">
                <a:solidFill>
                  <a:srgbClr val="0070C0"/>
                </a:solidFill>
              </a:rPr>
              <a:t>数组模拟环形队列</a:t>
            </a:r>
            <a:endParaRPr lang="en-US" altLang="zh-CN" sz="2000" b="1">
              <a:solidFill>
                <a:srgbClr val="0070C0"/>
              </a:solidFill>
            </a:endParaRPr>
          </a:p>
          <a:p>
            <a:endParaRPr lang="en-US" altLang="zh-CN" sz="2000"/>
          </a:p>
          <a:p>
            <a:pPr>
              <a:defRPr/>
            </a:pPr>
            <a:r>
              <a:rPr lang="zh-CN" altLang="en-US"/>
              <a:t>对前面的数组模拟队列的优化，充分利用数组</a:t>
            </a:r>
            <a:r>
              <a:rPr lang="en-US" altLang="zh-CN"/>
              <a:t>. </a:t>
            </a:r>
            <a:br>
              <a:rPr lang="en-US" altLang="zh-CN"/>
            </a:br>
            <a:r>
              <a:rPr lang="zh-CN" altLang="en-US"/>
              <a:t>因此将数组看做是一个环形的。</a:t>
            </a:r>
            <a:r>
              <a:rPr lang="en-US" altLang="zh-CN"/>
              <a:t>(</a:t>
            </a:r>
            <a:r>
              <a:rPr lang="zh-CN" altLang="en-US"/>
              <a:t>通过取模的方</a:t>
            </a:r>
            <a:br>
              <a:rPr lang="en-US" altLang="zh-CN"/>
            </a:br>
            <a:r>
              <a:rPr lang="zh-CN" altLang="en-US"/>
              <a:t>式来实现即可</a:t>
            </a:r>
            <a:r>
              <a:rPr lang="en-US" altLang="zh-CN"/>
              <a:t>)</a:t>
            </a:r>
          </a:p>
          <a:p>
            <a:pPr>
              <a:defRPr/>
            </a:pPr>
            <a:endParaRPr lang="en-US" altLang="zh-CN"/>
          </a:p>
          <a:p>
            <a:pPr>
              <a:defRPr/>
            </a:pPr>
            <a:r>
              <a:rPr lang="zh-CN" altLang="en-US"/>
              <a:t>分析说明：</a:t>
            </a:r>
            <a:endParaRPr lang="en-US" altLang="zh-CN"/>
          </a:p>
          <a:p>
            <a:pPr marL="342900" indent="-342900">
              <a:buAutoNum type="arabicParenR"/>
              <a:defRPr/>
            </a:pPr>
            <a:r>
              <a:rPr lang="zh-CN" altLang="en-US" sz="1600"/>
              <a:t>尾索引的下一个为头索引时表示队列满，即将</a:t>
            </a:r>
            <a:r>
              <a:rPr lang="zh-CN" altLang="en-US" sz="1600" b="1"/>
              <a:t>队</a:t>
            </a:r>
            <a:br>
              <a:rPr lang="en-US" altLang="zh-CN" sz="1600" b="1"/>
            </a:br>
            <a:r>
              <a:rPr lang="zh-CN" altLang="en-US" sz="1600" b="1"/>
              <a:t>列容量空出一个作为约定</a:t>
            </a:r>
            <a:r>
              <a:rPr lang="en-US" altLang="zh-CN" sz="1600"/>
              <a:t>,</a:t>
            </a:r>
            <a:r>
              <a:rPr lang="zh-CN" altLang="en-US" sz="1600"/>
              <a:t>这个在做判断队列满的</a:t>
            </a:r>
            <a:br>
              <a:rPr lang="en-US" altLang="zh-CN" sz="1600"/>
            </a:br>
            <a:r>
              <a:rPr lang="zh-CN" altLang="en-US" sz="1600"/>
              <a:t>时候需要注意 </a:t>
            </a:r>
            <a:r>
              <a:rPr lang="en-US" altLang="zh-CN" sz="1600"/>
              <a:t>(rear + 1) % maxSize == front </a:t>
            </a:r>
            <a:r>
              <a:rPr lang="zh-CN" altLang="en-US" sz="1600"/>
              <a:t>满</a:t>
            </a:r>
            <a:r>
              <a:rPr lang="en-US" altLang="zh-CN" sz="1600"/>
              <a:t>] </a:t>
            </a:r>
          </a:p>
          <a:p>
            <a:pPr marL="342900" indent="-342900">
              <a:buAutoNum type="arabicParenR"/>
              <a:defRPr/>
            </a:pPr>
            <a:r>
              <a:rPr lang="en-US" altLang="zh-CN" sz="1600"/>
              <a:t>rear == front [</a:t>
            </a:r>
            <a:r>
              <a:rPr lang="zh-CN" altLang="en-US" sz="1600"/>
              <a:t>空</a:t>
            </a:r>
            <a:r>
              <a:rPr lang="en-US" altLang="zh-CN" sz="1600"/>
              <a:t>]</a:t>
            </a:r>
          </a:p>
          <a:p>
            <a:pPr marL="342900" indent="-342900">
              <a:buAutoNum type="arabicParenR"/>
              <a:defRPr/>
            </a:pPr>
            <a:r>
              <a:rPr lang="zh-CN" altLang="en-US" sz="1600"/>
              <a:t>测试示意图</a:t>
            </a:r>
            <a:r>
              <a:rPr lang="en-US" altLang="zh-CN" sz="1600"/>
              <a:t>:</a:t>
            </a:r>
            <a:endParaRPr lang="en-US" altLang="zh-CN"/>
          </a:p>
          <a:p>
            <a:pPr>
              <a:defRPr/>
            </a:pPr>
            <a:r>
              <a:rPr lang="zh-CN" altLang="en-US" b="1">
                <a:solidFill>
                  <a:srgbClr val="EA0000"/>
                </a:solidFill>
              </a:rPr>
              <a:t>课堂练习</a:t>
            </a:r>
            <a:r>
              <a:rPr lang="zh-CN" altLang="en-US"/>
              <a:t>：</a:t>
            </a:r>
            <a:endParaRPr lang="en-US" altLang="zh-CN"/>
          </a:p>
          <a:p>
            <a:pPr>
              <a:defRPr/>
            </a:pPr>
            <a:r>
              <a:rPr lang="zh-CN" altLang="en-US"/>
              <a:t>同学们完成环形数组模拟的队列的输出</a:t>
            </a:r>
            <a:endParaRPr lang="en-US" altLang="zh-CN"/>
          </a:p>
          <a:p>
            <a:pPr>
              <a:defRPr/>
            </a:pPr>
            <a:r>
              <a:rPr lang="en-US" altLang="zh-CN" b="1"/>
              <a:t>(cq.rear + cq.maxSize – cq.front) % cq.maxSize</a:t>
            </a:r>
          </a:p>
        </p:txBody>
      </p:sp>
      <p:sp>
        <p:nvSpPr>
          <p:cNvPr id="3" name="TextBox 2"/>
          <p:cNvSpPr txBox="1"/>
          <p:nvPr/>
        </p:nvSpPr>
        <p:spPr>
          <a:xfrm>
            <a:off x="5537148" y="132660"/>
            <a:ext cx="5137945" cy="5339923"/>
          </a:xfrm>
          <a:prstGeom prst="rect">
            <a:avLst/>
          </a:prstGeom>
          <a:solidFill>
            <a:schemeClr val="bg1">
              <a:lumMod val="95000"/>
            </a:schemeClr>
          </a:solidFill>
        </p:spPr>
        <p:txBody>
          <a:bodyPr wrap="none" rtlCol="0">
            <a:spAutoFit/>
          </a:bodyPr>
          <a:lstStyle/>
          <a:p>
            <a:r>
              <a:rPr lang="en-US" altLang="zh-CN" sz="1100">
                <a:latin typeface="Arial" pitchFamily="34" charset="0"/>
                <a:cs typeface="Arial" pitchFamily="34" charset="0"/>
              </a:rPr>
              <a:t>class CircleQueue {</a:t>
            </a:r>
          </a:p>
          <a:p>
            <a:r>
              <a:rPr lang="en-US" altLang="zh-CN" sz="1100">
                <a:latin typeface="Arial" pitchFamily="34" charset="0"/>
                <a:cs typeface="Arial" pitchFamily="34" charset="0"/>
              </a:rPr>
              <a:t>  private int maxSize;</a:t>
            </a:r>
          </a:p>
          <a:p>
            <a:r>
              <a:rPr lang="en-US" altLang="zh-CN" sz="1100">
                <a:latin typeface="Arial" pitchFamily="34" charset="0"/>
                <a:cs typeface="Arial" pitchFamily="34" charset="0"/>
              </a:rPr>
              <a:t>  private int[] arr; // </a:t>
            </a:r>
            <a:r>
              <a:rPr lang="zh-CN" altLang="en-US" sz="1100">
                <a:latin typeface="Arial" pitchFamily="34" charset="0"/>
                <a:cs typeface="Arial" pitchFamily="34" charset="0"/>
              </a:rPr>
              <a:t>该数组存放数据，模拟队列</a:t>
            </a:r>
          </a:p>
          <a:p>
            <a:r>
              <a:rPr lang="zh-CN" altLang="en-US" sz="1100">
                <a:latin typeface="Arial" pitchFamily="34" charset="0"/>
                <a:cs typeface="Arial" pitchFamily="34" charset="0"/>
              </a:rPr>
              <a:t>  </a:t>
            </a:r>
            <a:r>
              <a:rPr lang="en-US" altLang="zh-CN" sz="1100">
                <a:latin typeface="Arial" pitchFamily="34" charset="0"/>
                <a:cs typeface="Arial" pitchFamily="34" charset="0"/>
              </a:rPr>
              <a:t>private int front; // </a:t>
            </a:r>
            <a:r>
              <a:rPr lang="zh-CN" altLang="en-US" sz="1100">
                <a:latin typeface="Arial" pitchFamily="34" charset="0"/>
                <a:cs typeface="Arial" pitchFamily="34" charset="0"/>
              </a:rPr>
              <a:t>指向队列头部</a:t>
            </a:r>
          </a:p>
          <a:p>
            <a:r>
              <a:rPr lang="zh-CN" altLang="en-US" sz="1100">
                <a:latin typeface="Arial" pitchFamily="34" charset="0"/>
                <a:cs typeface="Arial" pitchFamily="34" charset="0"/>
              </a:rPr>
              <a:t>  </a:t>
            </a:r>
            <a:r>
              <a:rPr lang="en-US" altLang="zh-CN" sz="1100">
                <a:latin typeface="Arial" pitchFamily="34" charset="0"/>
                <a:cs typeface="Arial" pitchFamily="34" charset="0"/>
              </a:rPr>
              <a:t>private int rear; // </a:t>
            </a:r>
            <a:r>
              <a:rPr lang="zh-CN" altLang="en-US" sz="1100">
                <a:latin typeface="Arial" pitchFamily="34" charset="0"/>
                <a:cs typeface="Arial" pitchFamily="34" charset="0"/>
              </a:rPr>
              <a:t>指向队列的尾部</a:t>
            </a:r>
          </a:p>
          <a:p>
            <a:r>
              <a:rPr lang="en-US" altLang="zh-CN" sz="1100">
                <a:latin typeface="Arial" pitchFamily="34" charset="0"/>
                <a:cs typeface="Arial" pitchFamily="34" charset="0"/>
              </a:rPr>
              <a:t>  public CircleArrayQueue(int arrMaxSize) {</a:t>
            </a:r>
          </a:p>
          <a:p>
            <a:r>
              <a:rPr lang="en-US" altLang="zh-CN" sz="1100">
                <a:latin typeface="Arial" pitchFamily="34" charset="0"/>
                <a:cs typeface="Arial" pitchFamily="34" charset="0"/>
              </a:rPr>
              <a:t>  	maxSize = arrMaxSize;</a:t>
            </a:r>
          </a:p>
          <a:p>
            <a:r>
              <a:rPr lang="en-US" altLang="zh-CN" sz="1100">
                <a:latin typeface="Arial" pitchFamily="34" charset="0"/>
                <a:cs typeface="Arial" pitchFamily="34" charset="0"/>
              </a:rPr>
              <a:t>	arr = new int[maxSize];</a:t>
            </a:r>
          </a:p>
          <a:p>
            <a:r>
              <a:rPr lang="en-US" altLang="zh-CN" sz="1100">
                <a:latin typeface="Arial" pitchFamily="34" charset="0"/>
                <a:cs typeface="Arial" pitchFamily="34" charset="0"/>
              </a:rPr>
              <a:t>   } </a:t>
            </a:r>
          </a:p>
          <a:p>
            <a:r>
              <a:rPr lang="en-US" altLang="zh-CN" sz="1100">
                <a:latin typeface="Arial" pitchFamily="34" charset="0"/>
                <a:cs typeface="Arial" pitchFamily="34" charset="0"/>
              </a:rPr>
              <a:t>  public boolean isFull()  {</a:t>
            </a:r>
          </a:p>
          <a:p>
            <a:r>
              <a:rPr lang="en-US" altLang="zh-CN" sz="1100">
                <a:latin typeface="Arial" pitchFamily="34" charset="0"/>
                <a:cs typeface="Arial" pitchFamily="34" charset="0"/>
              </a:rPr>
              <a:t>    //</a:t>
            </a:r>
            <a:r>
              <a:rPr lang="zh-CN" altLang="en-US" sz="1100">
                <a:latin typeface="Arial" pitchFamily="34" charset="0"/>
                <a:cs typeface="Arial" pitchFamily="34" charset="0"/>
              </a:rPr>
              <a:t>尾索引的下一个为头索引时表示队列满，即将队列容量空出一个作为约定</a:t>
            </a:r>
            <a:r>
              <a:rPr lang="en-US" altLang="zh-CN" sz="1100">
                <a:latin typeface="Arial" pitchFamily="34" charset="0"/>
                <a:cs typeface="Arial" pitchFamily="34" charset="0"/>
              </a:rPr>
              <a:t>(!!!)</a:t>
            </a:r>
          </a:p>
          <a:p>
            <a:r>
              <a:rPr lang="en-US" altLang="zh-CN" sz="1100">
                <a:latin typeface="Arial" pitchFamily="34" charset="0"/>
                <a:cs typeface="Arial" pitchFamily="34" charset="0"/>
              </a:rPr>
              <a:t>    return (rear + 1) % maxSize == front; }</a:t>
            </a:r>
          </a:p>
          <a:p>
            <a:r>
              <a:rPr lang="en-US" altLang="zh-CN" sz="1100">
                <a:latin typeface="Arial" pitchFamily="34" charset="0"/>
                <a:cs typeface="Arial" pitchFamily="34" charset="0"/>
              </a:rPr>
              <a:t>  public boolean isEmpty()  {</a:t>
            </a:r>
          </a:p>
          <a:p>
            <a:r>
              <a:rPr lang="en-US" altLang="zh-CN" sz="1100">
                <a:latin typeface="Arial" pitchFamily="34" charset="0"/>
                <a:cs typeface="Arial" pitchFamily="34" charset="0"/>
              </a:rPr>
              <a:t>    this.tail == this.head }</a:t>
            </a:r>
          </a:p>
          <a:p>
            <a:endParaRPr lang="en-US" altLang="zh-CN" sz="1100">
              <a:latin typeface="Arial" pitchFamily="34" charset="0"/>
              <a:cs typeface="Arial" pitchFamily="34" charset="0"/>
            </a:endParaRPr>
          </a:p>
          <a:p>
            <a:r>
              <a:rPr lang="en-US" altLang="zh-CN" sz="1100">
                <a:latin typeface="Arial" pitchFamily="34" charset="0"/>
                <a:cs typeface="Arial" pitchFamily="34" charset="0"/>
              </a:rPr>
              <a:t>   public void addQueue(int n) {</a:t>
            </a:r>
          </a:p>
          <a:p>
            <a:r>
              <a:rPr lang="en-US" altLang="zh-CN" sz="1100">
                <a:latin typeface="Arial" pitchFamily="34" charset="0"/>
                <a:cs typeface="Arial" pitchFamily="34" charset="0"/>
              </a:rPr>
              <a:t>   if (isFull()) {</a:t>
            </a:r>
          </a:p>
          <a:p>
            <a:r>
              <a:rPr lang="en-US" altLang="zh-CN" sz="1100">
                <a:latin typeface="Arial" pitchFamily="34" charset="0"/>
                <a:cs typeface="Arial" pitchFamily="34" charset="0"/>
              </a:rPr>
              <a:t>	System.out.println("</a:t>
            </a:r>
            <a:r>
              <a:rPr lang="zh-CN" altLang="en-US" sz="1100">
                <a:latin typeface="Arial" pitchFamily="34" charset="0"/>
                <a:cs typeface="Arial" pitchFamily="34" charset="0"/>
              </a:rPr>
              <a:t>队列满，无法加入</a:t>
            </a:r>
            <a:r>
              <a:rPr lang="en-US" altLang="zh-CN" sz="1100">
                <a:latin typeface="Arial" pitchFamily="34" charset="0"/>
                <a:cs typeface="Arial" pitchFamily="34" charset="0"/>
              </a:rPr>
              <a:t>..");</a:t>
            </a:r>
          </a:p>
          <a:p>
            <a:r>
              <a:rPr lang="en-US" altLang="zh-CN" sz="1100">
                <a:latin typeface="Arial" pitchFamily="34" charset="0"/>
                <a:cs typeface="Arial" pitchFamily="34" charset="0"/>
              </a:rPr>
              <a:t>	return;}</a:t>
            </a:r>
            <a:endParaRPr lang="zh-CN" altLang="en-US" sz="1100">
              <a:latin typeface="Arial" pitchFamily="34" charset="0"/>
              <a:cs typeface="Arial" pitchFamily="34" charset="0"/>
            </a:endParaRPr>
          </a:p>
          <a:p>
            <a:r>
              <a:rPr lang="zh-CN" altLang="en-US" sz="1100">
                <a:latin typeface="Arial" pitchFamily="34" charset="0"/>
                <a:cs typeface="Arial" pitchFamily="34" charset="0"/>
              </a:rPr>
              <a:t>	</a:t>
            </a:r>
            <a:r>
              <a:rPr lang="en-US" altLang="zh-CN" sz="1100">
                <a:latin typeface="Arial" pitchFamily="34" charset="0"/>
                <a:cs typeface="Arial" pitchFamily="34" charset="0"/>
              </a:rPr>
              <a:t>arr[rear] = n;</a:t>
            </a:r>
          </a:p>
          <a:p>
            <a:r>
              <a:rPr lang="zh-CN" altLang="en-US" sz="1100">
                <a:latin typeface="Arial" pitchFamily="34" charset="0"/>
                <a:cs typeface="Arial" pitchFamily="34" charset="0"/>
              </a:rPr>
              <a:t>	</a:t>
            </a:r>
            <a:r>
              <a:rPr lang="en-US" altLang="zh-CN" sz="1100">
                <a:latin typeface="Arial" pitchFamily="34" charset="0"/>
                <a:cs typeface="Arial" pitchFamily="34" charset="0"/>
              </a:rPr>
              <a:t>rear = (rear + 1) % maxSize;}  </a:t>
            </a:r>
          </a:p>
          <a:p>
            <a:r>
              <a:rPr lang="en-US" altLang="zh-CN" sz="1100">
                <a:latin typeface="Arial" pitchFamily="34" charset="0"/>
                <a:cs typeface="Arial" pitchFamily="34" charset="0"/>
              </a:rPr>
              <a:t>    public int getQueue() {</a:t>
            </a:r>
          </a:p>
          <a:p>
            <a:r>
              <a:rPr lang="en-US" altLang="zh-CN" sz="1100">
                <a:latin typeface="Arial" pitchFamily="34" charset="0"/>
                <a:cs typeface="Arial" pitchFamily="34" charset="0"/>
              </a:rPr>
              <a:t>  	if (isEmpty()) {</a:t>
            </a:r>
          </a:p>
          <a:p>
            <a:r>
              <a:rPr lang="en-US" altLang="zh-CN" sz="1100">
                <a:latin typeface="Arial" pitchFamily="34" charset="0"/>
                <a:cs typeface="Arial" pitchFamily="34" charset="0"/>
              </a:rPr>
              <a:t>		throw new RuntimeException("</a:t>
            </a:r>
            <a:r>
              <a:rPr lang="zh-CN" altLang="en-US" sz="1100">
                <a:latin typeface="Arial" pitchFamily="34" charset="0"/>
                <a:cs typeface="Arial" pitchFamily="34" charset="0"/>
              </a:rPr>
              <a:t>队列空</a:t>
            </a:r>
            <a:r>
              <a:rPr lang="en-US" altLang="zh-CN" sz="1100">
                <a:latin typeface="Arial" pitchFamily="34" charset="0"/>
                <a:cs typeface="Arial" pitchFamily="34" charset="0"/>
              </a:rPr>
              <a:t>~");}</a:t>
            </a:r>
          </a:p>
          <a:p>
            <a:r>
              <a:rPr lang="en-US" altLang="zh-CN" sz="1100">
                <a:latin typeface="Arial" pitchFamily="34" charset="0"/>
                <a:cs typeface="Arial" pitchFamily="34" charset="0"/>
              </a:rPr>
              <a:t>		int value = arr[front];</a:t>
            </a:r>
          </a:p>
          <a:p>
            <a:r>
              <a:rPr lang="en-US" altLang="zh-CN" sz="1100">
                <a:latin typeface="Arial" pitchFamily="34" charset="0"/>
                <a:cs typeface="Arial" pitchFamily="34" charset="0"/>
              </a:rPr>
              <a:t>		front = (front + 1) % maxSize;</a:t>
            </a:r>
          </a:p>
          <a:p>
            <a:r>
              <a:rPr lang="en-US" altLang="zh-CN" sz="1100">
                <a:latin typeface="Arial" pitchFamily="34" charset="0"/>
                <a:cs typeface="Arial" pitchFamily="34" charset="0"/>
              </a:rPr>
              <a:t>		return value;}</a:t>
            </a:r>
          </a:p>
          <a:p>
            <a:r>
              <a:rPr lang="en-US" altLang="zh-CN" sz="1100">
                <a:latin typeface="Arial" pitchFamily="34" charset="0"/>
                <a:cs typeface="Arial" pitchFamily="34" charset="0"/>
              </a:rPr>
              <a:t>  //</a:t>
            </a:r>
            <a:r>
              <a:rPr lang="zh-CN" altLang="en-US" sz="1100">
                <a:latin typeface="Arial" pitchFamily="34" charset="0"/>
                <a:cs typeface="Arial" pitchFamily="34" charset="0"/>
              </a:rPr>
              <a:t>计算队列有多个元素</a:t>
            </a:r>
          </a:p>
          <a:p>
            <a:r>
              <a:rPr lang="zh-CN" altLang="en-US" sz="1100">
                <a:latin typeface="Arial" pitchFamily="34" charset="0"/>
                <a:cs typeface="Arial" pitchFamily="34" charset="0"/>
              </a:rPr>
              <a:t>  </a:t>
            </a:r>
            <a:r>
              <a:rPr lang="en-US" altLang="zh-CN" sz="1100">
                <a:latin typeface="Arial" pitchFamily="34" charset="0"/>
                <a:cs typeface="Arial" pitchFamily="34" charset="0"/>
              </a:rPr>
              <a:t>public int size()  {</a:t>
            </a:r>
          </a:p>
          <a:p>
            <a:r>
              <a:rPr lang="en-US" altLang="zh-CN" sz="1100">
                <a:latin typeface="Arial" pitchFamily="34" charset="0"/>
                <a:cs typeface="Arial" pitchFamily="34" charset="0"/>
              </a:rPr>
              <a:t>    return (rear + maxSize - front) % maxSize;}}</a:t>
            </a:r>
            <a:endParaRPr lang="zh-CN" altLang="en-US" sz="1100">
              <a:latin typeface="Arial" pitchFamily="34" charset="0"/>
              <a:cs typeface="Arial" pitchFamily="34" charset="0"/>
            </a:endParaRPr>
          </a:p>
        </p:txBody>
      </p:sp>
      <p:sp>
        <p:nvSpPr>
          <p:cNvPr id="4" name="矩形 3"/>
          <p:cNvSpPr/>
          <p:nvPr/>
        </p:nvSpPr>
        <p:spPr>
          <a:xfrm>
            <a:off x="5706541" y="4896519"/>
            <a:ext cx="3384376"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1302808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21965" y="1152103"/>
            <a:ext cx="8496944" cy="3939540"/>
          </a:xfrm>
          <a:prstGeom prst="rect">
            <a:avLst/>
          </a:prstGeom>
          <a:solidFill>
            <a:schemeClr val="bg1">
              <a:lumMod val="95000"/>
            </a:schemeClr>
          </a:solidFill>
        </p:spPr>
        <p:txBody>
          <a:bodyPr wrap="square" rtlCol="0">
            <a:spAutoFit/>
          </a:bodyPr>
          <a:lstStyle/>
          <a:p>
            <a:endParaRPr lang="en-US" altLang="zh-CN"/>
          </a:p>
          <a:p>
            <a:endParaRPr lang="en-US" altLang="zh-CN"/>
          </a:p>
          <a:p>
            <a:endParaRPr lang="en-US" altLang="zh-CN"/>
          </a:p>
          <a:p>
            <a:endParaRPr lang="en-US" altLang="zh-CN"/>
          </a:p>
          <a:p>
            <a:endParaRPr lang="en-US" altLang="zh-CN"/>
          </a:p>
          <a:p>
            <a:endParaRPr lang="en-US" altLang="zh-CN"/>
          </a:p>
          <a:p>
            <a:endParaRPr lang="en-US" altLang="zh-CN"/>
          </a:p>
          <a:p>
            <a:endParaRPr lang="en-US" altLang="zh-CN"/>
          </a:p>
          <a:p>
            <a:endParaRPr lang="en-US" altLang="zh-CN"/>
          </a:p>
          <a:p>
            <a:endParaRPr lang="en-US" altLang="zh-CN"/>
          </a:p>
          <a:p>
            <a:r>
              <a:rPr lang="zh-CN" altLang="en-US" sz="2800" b="1"/>
              <a:t>数据结构和算法</a:t>
            </a:r>
            <a:endParaRPr lang="en-US" altLang="zh-CN" sz="2800" b="1"/>
          </a:p>
          <a:p>
            <a:r>
              <a:rPr lang="en-US" altLang="zh-CN" sz="2400" b="1">
                <a:solidFill>
                  <a:schemeClr val="bg1">
                    <a:lumMod val="65000"/>
                  </a:schemeClr>
                </a:solidFill>
              </a:rPr>
              <a:t>--</a:t>
            </a:r>
            <a:r>
              <a:rPr lang="zh-CN" altLang="en-US" sz="2400" b="1">
                <a:solidFill>
                  <a:schemeClr val="bg1">
                    <a:lumMod val="65000"/>
                  </a:schemeClr>
                </a:solidFill>
              </a:rPr>
              <a:t>链表</a:t>
            </a:r>
            <a:endParaRPr lang="en-US" altLang="zh-CN" sz="2400" b="1">
              <a:solidFill>
                <a:schemeClr val="bg1">
                  <a:lumMod val="65000"/>
                </a:schemeClr>
              </a:solidFill>
            </a:endParaRPr>
          </a:p>
          <a:p>
            <a:endParaRPr lang="zh-CN" altLang="en-US"/>
          </a:p>
        </p:txBody>
      </p:sp>
    </p:spTree>
    <p:extLst>
      <p:ext uri="{BB962C8B-B14F-4D97-AF65-F5344CB8AC3E}">
        <p14:creationId xmlns:p14="http://schemas.microsoft.com/office/powerpoint/2010/main" val="2923103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数据结构和算法内容介绍</a:t>
            </a:r>
            <a:endParaRPr lang="en-US" altLang="zh-CN" sz="2200" b="1"/>
          </a:p>
        </p:txBody>
      </p:sp>
      <p:sp>
        <p:nvSpPr>
          <p:cNvPr id="4" name="矩形 3"/>
          <p:cNvSpPr/>
          <p:nvPr/>
        </p:nvSpPr>
        <p:spPr>
          <a:xfrm>
            <a:off x="562971" y="1244431"/>
            <a:ext cx="8790601" cy="1631216"/>
          </a:xfrm>
          <a:prstGeom prst="rect">
            <a:avLst/>
          </a:prstGeom>
        </p:spPr>
        <p:txBody>
          <a:bodyPr wrap="square">
            <a:spAutoFit/>
          </a:bodyPr>
          <a:lstStyle/>
          <a:p>
            <a:pPr>
              <a:defRPr/>
            </a:pPr>
            <a:endParaRPr lang="en-US" altLang="zh-CN" sz="2000" b="1">
              <a:solidFill>
                <a:srgbClr val="0070C0"/>
              </a:solidFill>
              <a:ea typeface="宋体" panose="02010600030101010101" pitchFamily="2" charset="-122"/>
            </a:endParaRPr>
          </a:p>
          <a:p>
            <a:pPr>
              <a:defRPr/>
            </a:pPr>
            <a:endParaRPr lang="en-US" altLang="zh-CN" sz="2000" b="1">
              <a:solidFill>
                <a:srgbClr val="0070C0"/>
              </a:solidFill>
              <a:ea typeface="宋体" panose="02010600030101010101" pitchFamily="2" charset="-122"/>
            </a:endParaRPr>
          </a:p>
          <a:p>
            <a:pPr>
              <a:defRPr/>
            </a:pPr>
            <a:endParaRPr lang="en-US" altLang="zh-CN" sz="2000" b="1">
              <a:solidFill>
                <a:srgbClr val="0070C0"/>
              </a:solidFill>
              <a:ea typeface="宋体" panose="02010600030101010101" pitchFamily="2" charset="-122"/>
            </a:endParaRPr>
          </a:p>
          <a:p>
            <a:pPr>
              <a:defRPr/>
            </a:pPr>
            <a:endParaRPr lang="en-US" altLang="zh-CN" sz="2000" b="1">
              <a:solidFill>
                <a:srgbClr val="0070C0"/>
              </a:solidFill>
              <a:ea typeface="宋体" panose="02010600030101010101" pitchFamily="2" charset="-122"/>
            </a:endParaRPr>
          </a:p>
          <a:p>
            <a:pPr>
              <a:defRPr/>
            </a:pPr>
            <a:endParaRPr lang="en-US" altLang="zh-CN" sz="2000" b="1">
              <a:solidFill>
                <a:srgbClr val="0070C0"/>
              </a:solidFill>
              <a:ea typeface="宋体" panose="02010600030101010101" pitchFamily="2" charset="-122"/>
            </a:endParaRPr>
          </a:p>
        </p:txBody>
      </p:sp>
      <p:sp>
        <p:nvSpPr>
          <p:cNvPr id="2" name="TextBox 1"/>
          <p:cNvSpPr txBox="1"/>
          <p:nvPr/>
        </p:nvSpPr>
        <p:spPr>
          <a:xfrm>
            <a:off x="487837" y="1368127"/>
            <a:ext cx="8747096" cy="3447098"/>
          </a:xfrm>
          <a:prstGeom prst="rect">
            <a:avLst/>
          </a:prstGeom>
          <a:noFill/>
        </p:spPr>
        <p:txBody>
          <a:bodyPr wrap="square" rtlCol="0">
            <a:spAutoFit/>
          </a:bodyPr>
          <a:lstStyle/>
          <a:p>
            <a:r>
              <a:rPr lang="zh-CN" altLang="en-US" sz="2000" b="1">
                <a:solidFill>
                  <a:srgbClr val="0070C0"/>
                </a:solidFill>
              </a:rPr>
              <a:t>先看几个经典的算法面试题</a:t>
            </a:r>
            <a:endParaRPr lang="en-US" altLang="zh-CN" sz="2000" b="1">
              <a:solidFill>
                <a:srgbClr val="0070C0"/>
              </a:solidFill>
            </a:endParaRPr>
          </a:p>
          <a:p>
            <a:endParaRPr lang="en-US" altLang="zh-CN"/>
          </a:p>
          <a:p>
            <a:r>
              <a:rPr lang="zh-CN" altLang="en-US"/>
              <a:t>字符串匹配问题：：</a:t>
            </a:r>
            <a:endParaRPr lang="en-US" altLang="zh-CN"/>
          </a:p>
          <a:p>
            <a:pPr marL="342900" indent="-342900">
              <a:buAutoNum type="arabicParenR"/>
            </a:pPr>
            <a:r>
              <a:rPr lang="zh-CN" altLang="en-US"/>
              <a:t>有一个字符串 </a:t>
            </a:r>
            <a:r>
              <a:rPr lang="en-US" altLang="zh-CN"/>
              <a:t>str1= ""</a:t>
            </a:r>
            <a:r>
              <a:rPr lang="zh-CN" altLang="en-US"/>
              <a:t>硅硅谷 尚硅谷你尚硅 尚硅谷你尚硅谷你尚硅你好</a:t>
            </a:r>
            <a:r>
              <a:rPr lang="en-US" altLang="zh-CN"/>
              <a:t>""</a:t>
            </a:r>
            <a:r>
              <a:rPr lang="zh-CN" altLang="en-US"/>
              <a:t>，和一个子串 </a:t>
            </a:r>
            <a:r>
              <a:rPr lang="en-US" altLang="zh-CN"/>
              <a:t>str2="</a:t>
            </a:r>
            <a:r>
              <a:rPr lang="zh-CN" altLang="en-US"/>
              <a:t>尚硅谷你尚硅你</a:t>
            </a:r>
            <a:r>
              <a:rPr lang="en-US" altLang="zh-CN"/>
              <a:t>"</a:t>
            </a:r>
          </a:p>
          <a:p>
            <a:pPr marL="342900" indent="-342900">
              <a:buAutoNum type="arabicParenR"/>
            </a:pPr>
            <a:r>
              <a:rPr lang="zh-CN" altLang="en-US" b="1"/>
              <a:t>现在要判断 </a:t>
            </a:r>
            <a:r>
              <a:rPr lang="en-US" altLang="zh-CN" b="1"/>
              <a:t>str1 </a:t>
            </a:r>
            <a:r>
              <a:rPr lang="zh-CN" altLang="en-US" b="1"/>
              <a:t>是否含有 </a:t>
            </a:r>
            <a:r>
              <a:rPr lang="en-US" altLang="zh-CN" b="1"/>
              <a:t>str2</a:t>
            </a:r>
            <a:r>
              <a:rPr lang="en-US" altLang="zh-CN"/>
              <a:t>, </a:t>
            </a:r>
            <a:r>
              <a:rPr lang="zh-CN" altLang="en-US"/>
              <a:t>如果存在，就返回第一次出现的位置</a:t>
            </a:r>
            <a:r>
              <a:rPr lang="en-US" altLang="zh-CN"/>
              <a:t>, </a:t>
            </a:r>
            <a:r>
              <a:rPr lang="zh-CN" altLang="en-US"/>
              <a:t>如果没有，则返回</a:t>
            </a:r>
            <a:r>
              <a:rPr lang="en-US" altLang="zh-CN"/>
              <a:t>-1</a:t>
            </a:r>
          </a:p>
          <a:p>
            <a:pPr marL="342900" indent="-342900">
              <a:buAutoNum type="arabicParenR"/>
            </a:pPr>
            <a:r>
              <a:rPr lang="zh-CN" altLang="en-US"/>
              <a:t>要求用最快的速度来完成匹配</a:t>
            </a:r>
            <a:endParaRPr lang="en-US" altLang="zh-CN"/>
          </a:p>
          <a:p>
            <a:pPr marL="342900" indent="-342900">
              <a:buAutoNum type="arabicParenR"/>
            </a:pPr>
            <a:r>
              <a:rPr lang="zh-CN" altLang="en-US"/>
              <a:t>你的思路是什么？ </a:t>
            </a:r>
            <a:endParaRPr lang="en-US" altLang="zh-CN"/>
          </a:p>
          <a:p>
            <a:endParaRPr lang="en-US" altLang="zh-CN"/>
          </a:p>
          <a:p>
            <a:pPr marL="285750" indent="-285750">
              <a:buFont typeface="Arial" pitchFamily="34" charset="0"/>
              <a:buChar char="•"/>
            </a:pPr>
            <a:r>
              <a:rPr lang="zh-CN" altLang="en-US"/>
              <a:t>暴力匹配</a:t>
            </a:r>
            <a:endParaRPr lang="en-US" altLang="zh-CN"/>
          </a:p>
          <a:p>
            <a:pPr marL="285750" indent="-285750">
              <a:buFont typeface="Arial" pitchFamily="34" charset="0"/>
              <a:buChar char="•"/>
            </a:pPr>
            <a:r>
              <a:rPr lang="en-US" altLang="zh-CN"/>
              <a:t>KMP</a:t>
            </a:r>
            <a:r>
              <a:rPr lang="zh-CN" altLang="en-US"/>
              <a:t>算法</a:t>
            </a:r>
            <a:r>
              <a:rPr lang="en-US" altLang="zh-CN"/>
              <a:t>《</a:t>
            </a:r>
            <a:r>
              <a:rPr lang="zh-CN" altLang="en-US"/>
              <a:t>部分匹配表</a:t>
            </a:r>
            <a:r>
              <a:rPr lang="en-US" altLang="zh-CN"/>
              <a:t>》</a:t>
            </a:r>
          </a:p>
        </p:txBody>
      </p:sp>
    </p:spTree>
    <p:extLst>
      <p:ext uri="{BB962C8B-B14F-4D97-AF65-F5344CB8AC3E}">
        <p14:creationId xmlns:p14="http://schemas.microsoft.com/office/powerpoint/2010/main" val="149803427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链表</a:t>
            </a:r>
            <a:r>
              <a:rPr lang="en-US" altLang="zh-CN" sz="2200" b="1"/>
              <a:t>(Linked List)</a:t>
            </a:r>
            <a:r>
              <a:rPr lang="zh-CN" altLang="en-US" sz="2200" b="1"/>
              <a:t>介绍</a:t>
            </a:r>
            <a:endParaRPr lang="en-US" altLang="zh-CN" sz="2200" b="1"/>
          </a:p>
        </p:txBody>
      </p:sp>
      <p:sp>
        <p:nvSpPr>
          <p:cNvPr id="11" name="Text Box 8"/>
          <p:cNvSpPr txBox="1">
            <a:spLocks noChangeArrowheads="1"/>
          </p:cNvSpPr>
          <p:nvPr/>
        </p:nvSpPr>
        <p:spPr bwMode="auto">
          <a:xfrm>
            <a:off x="737989" y="5164806"/>
            <a:ext cx="4518396" cy="307777"/>
          </a:xfrm>
          <a:prstGeom prst="rect">
            <a:avLst/>
          </a:prstGeom>
          <a:noFill/>
          <a:ln w="9525" algn="ctr">
            <a:solidFill>
              <a:srgbClr val="99CC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algn="ctr" eaLnBrk="0" fontAlgn="base" hangingPunct="0">
              <a:lnSpc>
                <a:spcPct val="90000"/>
              </a:lnSpc>
              <a:spcBef>
                <a:spcPct val="20000"/>
              </a:spcBef>
              <a:spcAft>
                <a:spcPct val="0"/>
              </a:spcAft>
              <a:buClr>
                <a:schemeClr val="tx1"/>
              </a:buClr>
              <a:buSzPct val="70000"/>
              <a:buFont typeface="Wingdings" pitchFamily="2" charset="2"/>
              <a:buChar char="l"/>
              <a:defRPr sz="2000">
                <a:solidFill>
                  <a:schemeClr val="tx1"/>
                </a:solidFill>
                <a:latin typeface="Arial" charset="0"/>
                <a:ea typeface="宋体" charset="-122"/>
              </a:defRPr>
            </a:lvl6pPr>
            <a:lvl7pPr marL="2971800" indent="-228600" algn="ctr" eaLnBrk="0" fontAlgn="base" hangingPunct="0">
              <a:lnSpc>
                <a:spcPct val="90000"/>
              </a:lnSpc>
              <a:spcBef>
                <a:spcPct val="20000"/>
              </a:spcBef>
              <a:spcAft>
                <a:spcPct val="0"/>
              </a:spcAft>
              <a:buClr>
                <a:schemeClr val="tx1"/>
              </a:buClr>
              <a:buSzPct val="70000"/>
              <a:buFont typeface="Wingdings" pitchFamily="2" charset="2"/>
              <a:buChar char="l"/>
              <a:defRPr sz="2000">
                <a:solidFill>
                  <a:schemeClr val="tx1"/>
                </a:solidFill>
                <a:latin typeface="Arial" charset="0"/>
                <a:ea typeface="宋体" charset="-122"/>
              </a:defRPr>
            </a:lvl7pPr>
            <a:lvl8pPr marL="3429000" indent="-228600" algn="ctr" eaLnBrk="0" fontAlgn="base" hangingPunct="0">
              <a:lnSpc>
                <a:spcPct val="90000"/>
              </a:lnSpc>
              <a:spcBef>
                <a:spcPct val="20000"/>
              </a:spcBef>
              <a:spcAft>
                <a:spcPct val="0"/>
              </a:spcAft>
              <a:buClr>
                <a:schemeClr val="tx1"/>
              </a:buClr>
              <a:buSzPct val="70000"/>
              <a:buFont typeface="Wingdings" pitchFamily="2" charset="2"/>
              <a:buChar char="l"/>
              <a:defRPr sz="2000">
                <a:solidFill>
                  <a:schemeClr val="tx1"/>
                </a:solidFill>
                <a:latin typeface="Arial" charset="0"/>
                <a:ea typeface="宋体" charset="-122"/>
              </a:defRPr>
            </a:lvl8pPr>
            <a:lvl9pPr marL="3886200" indent="-228600" algn="ctr" eaLnBrk="0" fontAlgn="base" hangingPunct="0">
              <a:lnSpc>
                <a:spcPct val="90000"/>
              </a:lnSpc>
              <a:spcBef>
                <a:spcPct val="20000"/>
              </a:spcBef>
              <a:spcAft>
                <a:spcPct val="0"/>
              </a:spcAft>
              <a:buClr>
                <a:schemeClr val="tx1"/>
              </a:buClr>
              <a:buSzPct val="70000"/>
              <a:buFont typeface="Wingdings" pitchFamily="2" charset="2"/>
              <a:buChar char="l"/>
              <a:defRPr sz="2000">
                <a:solidFill>
                  <a:schemeClr val="tx1"/>
                </a:solidFill>
                <a:latin typeface="Arial" charset="0"/>
                <a:ea typeface="宋体" charset="-122"/>
              </a:defRPr>
            </a:lvl9pPr>
          </a:lstStyle>
          <a:p>
            <a:pPr eaLnBrk="1" hangingPunct="1">
              <a:buFont typeface="Wingdings" pitchFamily="2" charset="2"/>
              <a:buNone/>
            </a:pPr>
            <a:r>
              <a:rPr lang="zh-CN" altLang="en-US" sz="1400"/>
              <a:t>结合一个实际的工作案例</a:t>
            </a:r>
            <a:r>
              <a:rPr lang="en-US" altLang="zh-CN" sz="1400"/>
              <a:t>, </a:t>
            </a:r>
            <a:r>
              <a:rPr lang="zh-CN" altLang="en-US" sz="1400"/>
              <a:t>说明链表的实用价值</a:t>
            </a:r>
          </a:p>
        </p:txBody>
      </p:sp>
      <p:sp>
        <p:nvSpPr>
          <p:cNvPr id="2" name="TextBox 1"/>
          <p:cNvSpPr txBox="1"/>
          <p:nvPr/>
        </p:nvSpPr>
        <p:spPr>
          <a:xfrm>
            <a:off x="665981" y="1368127"/>
            <a:ext cx="8136904" cy="2031325"/>
          </a:xfrm>
          <a:prstGeom prst="rect">
            <a:avLst/>
          </a:prstGeom>
          <a:noFill/>
        </p:spPr>
        <p:txBody>
          <a:bodyPr wrap="square" rtlCol="0">
            <a:spAutoFit/>
          </a:bodyPr>
          <a:lstStyle/>
          <a:p>
            <a:r>
              <a:rPr lang="zh-CN" altLang="en-US"/>
              <a:t>链表是有序的列表，但是它在内存中是存储如下</a:t>
            </a:r>
            <a:endParaRPr lang="en-US" altLang="zh-CN"/>
          </a:p>
          <a:p>
            <a:endParaRPr lang="en-US" altLang="zh-CN"/>
          </a:p>
          <a:p>
            <a:endParaRPr lang="en-US" altLang="zh-CN"/>
          </a:p>
          <a:p>
            <a:endParaRPr lang="en-US" altLang="zh-CN"/>
          </a:p>
          <a:p>
            <a:endParaRPr lang="en-US" altLang="zh-CN"/>
          </a:p>
          <a:p>
            <a:endParaRPr lang="en-US" altLang="zh-CN"/>
          </a:p>
          <a:p>
            <a:endParaRPr lang="zh-CN" altLang="en-US"/>
          </a:p>
        </p:txBody>
      </p:sp>
      <p:pic>
        <p:nvPicPr>
          <p:cNvPr id="12"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8605" y="2093118"/>
            <a:ext cx="3733800" cy="3019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3" name="对象 2"/>
          <p:cNvGraphicFramePr>
            <a:graphicFrameLocks noChangeAspect="1"/>
          </p:cNvGraphicFramePr>
          <p:nvPr>
            <p:extLst>
              <p:ext uri="{D42A27DB-BD31-4B8C-83A1-F6EECF244321}">
                <p14:modId xmlns:p14="http://schemas.microsoft.com/office/powerpoint/2010/main" val="1613717865"/>
              </p:ext>
            </p:extLst>
          </p:nvPr>
        </p:nvGraphicFramePr>
        <p:xfrm>
          <a:off x="4626421" y="4740317"/>
          <a:ext cx="432048" cy="372226"/>
        </p:xfrm>
        <a:graphic>
          <a:graphicData uri="http://schemas.openxmlformats.org/presentationml/2006/ole">
            <mc:AlternateContent xmlns:mc="http://schemas.openxmlformats.org/markup-compatibility/2006">
              <mc:Choice xmlns:v="urn:schemas-microsoft-com:vml" Requires="v">
                <p:oleObj spid="_x0000_s146515" name="包装程序外壳对象" showAsIcon="1" r:id="rId5" imgW="826200" imgH="711360" progId="Package">
                  <p:embed/>
                </p:oleObj>
              </mc:Choice>
              <mc:Fallback>
                <p:oleObj name="包装程序外壳对象" showAsIcon="1" r:id="rId5" imgW="826200" imgH="711360" progId="Package">
                  <p:embed/>
                  <p:pic>
                    <p:nvPicPr>
                      <p:cNvPr id="0" name=""/>
                      <p:cNvPicPr/>
                      <p:nvPr/>
                    </p:nvPicPr>
                    <p:blipFill>
                      <a:blip r:embed="rId6"/>
                      <a:stretch>
                        <a:fillRect/>
                      </a:stretch>
                    </p:blipFill>
                    <p:spPr>
                      <a:xfrm>
                        <a:off x="4626421" y="4740317"/>
                        <a:ext cx="432048" cy="372226"/>
                      </a:xfrm>
                      <a:prstGeom prst="rect">
                        <a:avLst/>
                      </a:prstGeom>
                    </p:spPr>
                  </p:pic>
                </p:oleObj>
              </mc:Fallback>
            </mc:AlternateContent>
          </a:graphicData>
        </a:graphic>
      </p:graphicFrame>
      <p:sp>
        <p:nvSpPr>
          <p:cNvPr id="4" name="TextBox 3"/>
          <p:cNvSpPr txBox="1"/>
          <p:nvPr/>
        </p:nvSpPr>
        <p:spPr>
          <a:xfrm>
            <a:off x="4734433" y="2232223"/>
            <a:ext cx="4428492" cy="2585323"/>
          </a:xfrm>
          <a:prstGeom prst="rect">
            <a:avLst/>
          </a:prstGeom>
          <a:noFill/>
        </p:spPr>
        <p:txBody>
          <a:bodyPr wrap="square" rtlCol="0">
            <a:spAutoFit/>
          </a:bodyPr>
          <a:lstStyle/>
          <a:p>
            <a:r>
              <a:rPr lang="zh-CN" altLang="en-US"/>
              <a:t>小结</a:t>
            </a:r>
            <a:r>
              <a:rPr lang="en-US" altLang="zh-CN"/>
              <a:t>:</a:t>
            </a:r>
          </a:p>
          <a:p>
            <a:pPr marL="342900" indent="-342900">
              <a:buAutoNum type="arabicParenR"/>
            </a:pPr>
            <a:r>
              <a:rPr lang="zh-CN" altLang="en-US"/>
              <a:t>链表是以节点的方式来存储</a:t>
            </a:r>
            <a:r>
              <a:rPr lang="en-US" altLang="zh-CN"/>
              <a:t>,</a:t>
            </a:r>
            <a:r>
              <a:rPr lang="zh-CN" altLang="en-US"/>
              <a:t>是链式存储</a:t>
            </a:r>
            <a:endParaRPr lang="en-US" altLang="zh-CN"/>
          </a:p>
          <a:p>
            <a:pPr marL="342900" indent="-342900">
              <a:buAutoNum type="arabicParenR"/>
            </a:pPr>
            <a:r>
              <a:rPr lang="zh-CN" altLang="en-US"/>
              <a:t>每个节点包含 </a:t>
            </a:r>
            <a:r>
              <a:rPr lang="en-US" altLang="zh-CN"/>
              <a:t>data </a:t>
            </a:r>
            <a:r>
              <a:rPr lang="zh-CN" altLang="en-US"/>
              <a:t>域， </a:t>
            </a:r>
            <a:r>
              <a:rPr lang="en-US" altLang="zh-CN"/>
              <a:t>next </a:t>
            </a:r>
            <a:r>
              <a:rPr lang="zh-CN" altLang="en-US"/>
              <a:t>域：指向下一个节点</a:t>
            </a:r>
            <a:r>
              <a:rPr lang="en-US" altLang="zh-CN"/>
              <a:t>.</a:t>
            </a:r>
          </a:p>
          <a:p>
            <a:pPr marL="342900" indent="-342900">
              <a:buAutoNum type="arabicParenR"/>
            </a:pPr>
            <a:r>
              <a:rPr lang="zh-CN" altLang="en-US"/>
              <a:t>如图：发现链表的</a:t>
            </a:r>
            <a:r>
              <a:rPr lang="zh-CN" altLang="en-US" b="1"/>
              <a:t>各个节点不一定是连续存储</a:t>
            </a:r>
            <a:r>
              <a:rPr lang="en-US" altLang="zh-CN"/>
              <a:t>.</a:t>
            </a:r>
          </a:p>
          <a:p>
            <a:pPr marL="342900" indent="-342900">
              <a:buAutoNum type="arabicParenR"/>
            </a:pPr>
            <a:r>
              <a:rPr lang="zh-CN" altLang="en-US"/>
              <a:t>链表分带头节点的链表和没有头节点的链表，根据实际的需求来确定</a:t>
            </a:r>
          </a:p>
        </p:txBody>
      </p:sp>
    </p:spTree>
    <p:extLst>
      <p:ext uri="{BB962C8B-B14F-4D97-AF65-F5344CB8AC3E}">
        <p14:creationId xmlns:p14="http://schemas.microsoft.com/office/powerpoint/2010/main" val="33219279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单链表介绍</a:t>
            </a:r>
            <a:endParaRPr lang="en-US" altLang="zh-CN" sz="2200" b="1"/>
          </a:p>
        </p:txBody>
      </p:sp>
      <p:sp>
        <p:nvSpPr>
          <p:cNvPr id="2" name="TextBox 1"/>
          <p:cNvSpPr txBox="1"/>
          <p:nvPr/>
        </p:nvSpPr>
        <p:spPr>
          <a:xfrm>
            <a:off x="665981" y="1368127"/>
            <a:ext cx="8136904" cy="3170099"/>
          </a:xfrm>
          <a:prstGeom prst="rect">
            <a:avLst/>
          </a:prstGeom>
          <a:noFill/>
        </p:spPr>
        <p:txBody>
          <a:bodyPr wrap="square" rtlCol="0">
            <a:spAutoFit/>
          </a:bodyPr>
          <a:lstStyle/>
          <a:p>
            <a:endParaRPr lang="en-US" altLang="zh-CN" sz="2000"/>
          </a:p>
          <a:p>
            <a:r>
              <a:rPr lang="zh-CN" altLang="en-US"/>
              <a:t>单链表</a:t>
            </a:r>
            <a:r>
              <a:rPr lang="en-US" altLang="zh-CN"/>
              <a:t>(</a:t>
            </a:r>
            <a:r>
              <a:rPr lang="zh-CN" altLang="en-US"/>
              <a:t>带头结点</a:t>
            </a:r>
            <a:r>
              <a:rPr lang="en-US" altLang="zh-CN"/>
              <a:t>) </a:t>
            </a:r>
            <a:r>
              <a:rPr lang="zh-CN" altLang="en-US" b="1"/>
              <a:t>逻辑结构</a:t>
            </a:r>
            <a:r>
              <a:rPr lang="zh-CN" altLang="en-US"/>
              <a:t>示意图如下</a:t>
            </a:r>
            <a:endParaRPr lang="en-US" altLang="zh-CN"/>
          </a:p>
          <a:p>
            <a:endParaRPr lang="en-US" altLang="zh-CN"/>
          </a:p>
          <a:p>
            <a:endParaRPr lang="en-US" altLang="zh-CN"/>
          </a:p>
          <a:p>
            <a:endParaRPr lang="en-US" altLang="zh-CN"/>
          </a:p>
          <a:p>
            <a:endParaRPr lang="en-US" altLang="zh-CN"/>
          </a:p>
          <a:p>
            <a:endParaRPr lang="en-US" altLang="zh-CN"/>
          </a:p>
          <a:p>
            <a:endParaRPr lang="en-US" altLang="zh-CN"/>
          </a:p>
          <a:p>
            <a:endParaRPr lang="en-US" altLang="zh-CN"/>
          </a:p>
          <a:p>
            <a:endParaRPr lang="en-US" altLang="zh-CN"/>
          </a:p>
          <a:p>
            <a:endParaRPr lang="zh-CN" altLang="en-US"/>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0578" y="2232223"/>
            <a:ext cx="5934075" cy="1943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3601343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单链表的应用实例</a:t>
            </a:r>
            <a:endParaRPr lang="en-US" altLang="zh-CN" sz="2200" b="1"/>
          </a:p>
        </p:txBody>
      </p:sp>
      <p:sp>
        <p:nvSpPr>
          <p:cNvPr id="2" name="TextBox 1"/>
          <p:cNvSpPr txBox="1"/>
          <p:nvPr/>
        </p:nvSpPr>
        <p:spPr>
          <a:xfrm>
            <a:off x="665981" y="1224111"/>
            <a:ext cx="8136904" cy="4154984"/>
          </a:xfrm>
          <a:prstGeom prst="rect">
            <a:avLst/>
          </a:prstGeom>
          <a:noFill/>
        </p:spPr>
        <p:txBody>
          <a:bodyPr wrap="square" rtlCol="0">
            <a:spAutoFit/>
          </a:bodyPr>
          <a:lstStyle/>
          <a:p>
            <a:endParaRPr lang="en-US" altLang="zh-CN"/>
          </a:p>
          <a:p>
            <a:r>
              <a:rPr lang="zh-CN" altLang="en-US"/>
              <a:t>使用带</a:t>
            </a:r>
            <a:r>
              <a:rPr lang="en-US" altLang="zh-CN"/>
              <a:t>head</a:t>
            </a:r>
            <a:r>
              <a:rPr lang="zh-CN" altLang="en-US"/>
              <a:t>头的</a:t>
            </a:r>
            <a:r>
              <a:rPr lang="zh-CN" altLang="en-US" sz="2000" b="1">
                <a:solidFill>
                  <a:srgbClr val="FF0000"/>
                </a:solidFill>
              </a:rPr>
              <a:t>单向链表</a:t>
            </a:r>
            <a:r>
              <a:rPr lang="zh-CN" altLang="en-US"/>
              <a:t>实现 </a:t>
            </a:r>
            <a:r>
              <a:rPr lang="en-US" altLang="zh-CN"/>
              <a:t>–</a:t>
            </a:r>
            <a:r>
              <a:rPr lang="zh-CN" altLang="en-US"/>
              <a:t>水浒英雄排行榜管理</a:t>
            </a:r>
            <a:endParaRPr lang="en-US" altLang="zh-CN"/>
          </a:p>
          <a:p>
            <a:pPr marL="342900" indent="-342900">
              <a:buAutoNum type="arabicParenR"/>
            </a:pPr>
            <a:r>
              <a:rPr lang="zh-CN" altLang="en-US" sz="1600"/>
              <a:t>完成对英雄人物的</a:t>
            </a:r>
            <a:r>
              <a:rPr lang="zh-CN" altLang="en-US" sz="1600" b="1"/>
              <a:t>增删改查</a:t>
            </a:r>
            <a:r>
              <a:rPr lang="zh-CN" altLang="en-US" sz="1600"/>
              <a:t>操作， 注</a:t>
            </a:r>
            <a:r>
              <a:rPr lang="en-US" altLang="zh-CN" sz="1600"/>
              <a:t>: </a:t>
            </a:r>
            <a:r>
              <a:rPr lang="zh-CN" altLang="en-US" sz="1600" b="1">
                <a:solidFill>
                  <a:srgbClr val="FF0000"/>
                </a:solidFill>
              </a:rPr>
              <a:t>删除和修改</a:t>
            </a:r>
            <a:r>
              <a:rPr lang="en-US" altLang="zh-CN" sz="1600" b="1">
                <a:solidFill>
                  <a:srgbClr val="FF0000"/>
                </a:solidFill>
              </a:rPr>
              <a:t>,</a:t>
            </a:r>
            <a:r>
              <a:rPr lang="zh-CN" altLang="en-US" sz="1600" b="1">
                <a:solidFill>
                  <a:srgbClr val="FF0000"/>
                </a:solidFill>
              </a:rPr>
              <a:t>查找</a:t>
            </a:r>
            <a:br>
              <a:rPr lang="en-US" altLang="zh-CN" sz="1600" b="1">
                <a:solidFill>
                  <a:srgbClr val="FF0000"/>
                </a:solidFill>
              </a:rPr>
            </a:br>
            <a:r>
              <a:rPr lang="zh-CN" altLang="en-US" sz="1600" b="1"/>
              <a:t>可以考虑学员独立完成，也可带学员完成</a:t>
            </a:r>
            <a:endParaRPr lang="en-US" altLang="zh-CN" sz="1600" b="1"/>
          </a:p>
          <a:p>
            <a:pPr marL="342900" indent="-342900">
              <a:buAutoNum type="arabicParenR"/>
            </a:pPr>
            <a:r>
              <a:rPr lang="zh-CN" altLang="en-US" sz="1600"/>
              <a:t>第一种方法在添加英雄时，直接添加到链表的尾部</a:t>
            </a:r>
            <a:endParaRPr lang="en-US" altLang="zh-CN" sz="1600"/>
          </a:p>
          <a:p>
            <a:pPr marL="342900" indent="-342900">
              <a:buAutoNum type="arabicParenR"/>
            </a:pPr>
            <a:r>
              <a:rPr lang="zh-CN" altLang="en-US" sz="1600" b="1"/>
              <a:t>第二种方式在添加英雄时</a:t>
            </a:r>
            <a:r>
              <a:rPr lang="zh-CN" altLang="en-US" sz="1600"/>
              <a:t>，根据排名将英雄插入到指定位置</a:t>
            </a:r>
            <a:br>
              <a:rPr lang="en-US" altLang="zh-CN" sz="1600"/>
            </a:br>
            <a:r>
              <a:rPr lang="en-US" altLang="zh-CN" sz="1600"/>
              <a:t>(</a:t>
            </a:r>
            <a:r>
              <a:rPr lang="zh-CN" altLang="en-US" sz="1600"/>
              <a:t>如果有这个排名，则添加失败，并给出提示</a:t>
            </a:r>
            <a:r>
              <a:rPr lang="en-US" altLang="zh-CN" sz="1600"/>
              <a:t>)</a:t>
            </a:r>
          </a:p>
          <a:p>
            <a:endParaRPr lang="en-US" altLang="zh-CN"/>
          </a:p>
          <a:p>
            <a:endParaRPr lang="en-US" altLang="zh-CN"/>
          </a:p>
          <a:p>
            <a:endParaRPr lang="en-US" altLang="zh-CN"/>
          </a:p>
          <a:p>
            <a:endParaRPr lang="en-US" altLang="zh-CN"/>
          </a:p>
          <a:p>
            <a:endParaRPr lang="en-US" altLang="zh-CN"/>
          </a:p>
          <a:p>
            <a:endParaRPr lang="en-US" altLang="zh-CN"/>
          </a:p>
          <a:p>
            <a:endParaRPr lang="en-US" altLang="zh-CN"/>
          </a:p>
          <a:p>
            <a:endParaRPr lang="zh-CN" altLang="en-US"/>
          </a:p>
        </p:txBody>
      </p:sp>
      <p:pic>
        <p:nvPicPr>
          <p:cNvPr id="4"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5941" y="3348447"/>
            <a:ext cx="2698175" cy="14924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322174" y="4966073"/>
            <a:ext cx="2698175" cy="307777"/>
          </a:xfrm>
          <a:prstGeom prst="rect">
            <a:avLst/>
          </a:prstGeom>
          <a:noFill/>
        </p:spPr>
        <p:txBody>
          <a:bodyPr wrap="none" rtlCol="0">
            <a:spAutoFit/>
          </a:bodyPr>
          <a:lstStyle/>
          <a:p>
            <a:r>
              <a:rPr lang="zh-CN" altLang="en-US" sz="1400"/>
              <a:t>为方便学员理解，可画出示意图</a:t>
            </a:r>
          </a:p>
        </p:txBody>
      </p:sp>
      <p:sp>
        <p:nvSpPr>
          <p:cNvPr id="5" name="TextBox 4"/>
          <p:cNvSpPr txBox="1"/>
          <p:nvPr/>
        </p:nvSpPr>
        <p:spPr>
          <a:xfrm>
            <a:off x="3344223" y="3070374"/>
            <a:ext cx="3096344" cy="1938992"/>
          </a:xfrm>
          <a:prstGeom prst="rect">
            <a:avLst/>
          </a:prstGeom>
          <a:solidFill>
            <a:schemeClr val="bg1">
              <a:lumMod val="95000"/>
            </a:schemeClr>
          </a:solidFill>
        </p:spPr>
        <p:txBody>
          <a:bodyPr wrap="square" rtlCol="0">
            <a:spAutoFit/>
          </a:bodyPr>
          <a:lstStyle/>
          <a:p>
            <a:r>
              <a:rPr lang="en-US" altLang="zh-CN" sz="1000">
                <a:latin typeface="Arial" pitchFamily="34" charset="0"/>
                <a:cs typeface="Arial" pitchFamily="34" charset="0"/>
              </a:rPr>
              <a:t>class HeroNode {</a:t>
            </a:r>
          </a:p>
          <a:p>
            <a:r>
              <a:rPr lang="en-US" altLang="zh-CN" sz="1000">
                <a:latin typeface="Arial" pitchFamily="34" charset="0"/>
                <a:cs typeface="Arial" pitchFamily="34" charset="0"/>
              </a:rPr>
              <a:t>public int no;</a:t>
            </a:r>
          </a:p>
          <a:p>
            <a:r>
              <a:rPr lang="en-US" altLang="zh-CN" sz="1000">
                <a:latin typeface="Arial" pitchFamily="34" charset="0"/>
                <a:cs typeface="Arial" pitchFamily="34" charset="0"/>
              </a:rPr>
              <a:t>public String name;</a:t>
            </a:r>
          </a:p>
          <a:p>
            <a:r>
              <a:rPr lang="en-US" altLang="zh-CN" sz="1000">
                <a:latin typeface="Arial" pitchFamily="34" charset="0"/>
                <a:cs typeface="Arial" pitchFamily="34" charset="0"/>
              </a:rPr>
              <a:t>public String nickname;</a:t>
            </a:r>
          </a:p>
          <a:p>
            <a:r>
              <a:rPr lang="en-US" altLang="zh-CN" sz="1000">
                <a:latin typeface="Arial" pitchFamily="34" charset="0"/>
                <a:cs typeface="Arial" pitchFamily="34" charset="0"/>
              </a:rPr>
              <a:t>public HeroNode next; // next </a:t>
            </a:r>
            <a:r>
              <a:rPr lang="zh-CN" altLang="en-US" sz="1000">
                <a:latin typeface="Arial" pitchFamily="34" charset="0"/>
                <a:cs typeface="Arial" pitchFamily="34" charset="0"/>
              </a:rPr>
              <a:t>默认为</a:t>
            </a:r>
            <a:r>
              <a:rPr lang="en-US" altLang="zh-CN" sz="1000">
                <a:latin typeface="Arial" pitchFamily="34" charset="0"/>
                <a:cs typeface="Arial" pitchFamily="34" charset="0"/>
              </a:rPr>
              <a:t>null</a:t>
            </a:r>
            <a:endParaRPr lang="zh-CN" altLang="en-US" sz="1000">
              <a:latin typeface="Arial" pitchFamily="34" charset="0"/>
              <a:cs typeface="Arial" pitchFamily="34" charset="0"/>
            </a:endParaRPr>
          </a:p>
          <a:p>
            <a:r>
              <a:rPr lang="en-US" altLang="zh-CN" sz="1000">
                <a:latin typeface="Arial" pitchFamily="34" charset="0"/>
                <a:cs typeface="Arial" pitchFamily="34" charset="0"/>
              </a:rPr>
              <a:t>public HeroNode(int hNo, String hName, String hNickname) {</a:t>
            </a:r>
          </a:p>
          <a:p>
            <a:r>
              <a:rPr lang="en-US" altLang="zh-CN" sz="1000">
                <a:latin typeface="Arial" pitchFamily="34" charset="0"/>
                <a:cs typeface="Arial" pitchFamily="34" charset="0"/>
              </a:rPr>
              <a:t>no = hNo;</a:t>
            </a:r>
          </a:p>
          <a:p>
            <a:r>
              <a:rPr lang="en-US" altLang="zh-CN" sz="1000">
                <a:latin typeface="Arial" pitchFamily="34" charset="0"/>
                <a:cs typeface="Arial" pitchFamily="34" charset="0"/>
              </a:rPr>
              <a:t>name = hName;</a:t>
            </a:r>
          </a:p>
          <a:p>
            <a:r>
              <a:rPr lang="en-US" altLang="zh-CN" sz="1000">
                <a:latin typeface="Arial" pitchFamily="34" charset="0"/>
                <a:cs typeface="Arial" pitchFamily="34" charset="0"/>
              </a:rPr>
              <a:t>nickname = hNickname;</a:t>
            </a:r>
          </a:p>
          <a:p>
            <a:r>
              <a:rPr lang="en-US" altLang="zh-CN" sz="1000">
                <a:latin typeface="Arial" pitchFamily="34" charset="0"/>
                <a:cs typeface="Arial" pitchFamily="34" charset="0"/>
              </a:rPr>
              <a:t>}</a:t>
            </a:r>
          </a:p>
          <a:p>
            <a:r>
              <a:rPr lang="en-US" altLang="zh-CN" sz="1000">
                <a:latin typeface="Arial" pitchFamily="34" charset="0"/>
                <a:cs typeface="Arial" pitchFamily="34" charset="0"/>
              </a:rPr>
              <a:t>}</a:t>
            </a:r>
            <a:endParaRPr lang="zh-CN" altLang="en-US" sz="1000">
              <a:latin typeface="Arial" pitchFamily="34" charset="0"/>
              <a:cs typeface="Arial" pitchFamily="34" charset="0"/>
            </a:endParaRPr>
          </a:p>
        </p:txBody>
      </p:sp>
      <p:sp>
        <p:nvSpPr>
          <p:cNvPr id="8" name="TextBox 7"/>
          <p:cNvSpPr txBox="1"/>
          <p:nvPr/>
        </p:nvSpPr>
        <p:spPr>
          <a:xfrm>
            <a:off x="3373673" y="4303612"/>
            <a:ext cx="2782826" cy="1785104"/>
          </a:xfrm>
          <a:prstGeom prst="rect">
            <a:avLst/>
          </a:prstGeom>
          <a:solidFill>
            <a:schemeClr val="accent5">
              <a:lumMod val="20000"/>
              <a:lumOff val="80000"/>
            </a:schemeClr>
          </a:solidFill>
        </p:spPr>
        <p:txBody>
          <a:bodyPr wrap="square" rtlCol="0">
            <a:spAutoFit/>
          </a:bodyPr>
          <a:lstStyle/>
          <a:p>
            <a:r>
              <a:rPr lang="en-US" altLang="zh-CN" sz="1000">
                <a:latin typeface="Arial" pitchFamily="34" charset="0"/>
                <a:cs typeface="Arial" pitchFamily="34" charset="0"/>
              </a:rPr>
              <a:t>class SingleLinkedList {</a:t>
            </a:r>
          </a:p>
          <a:p>
            <a:r>
              <a:rPr lang="en-US" altLang="zh-CN" sz="1000">
                <a:latin typeface="Arial" pitchFamily="34" charset="0"/>
                <a:cs typeface="Arial" pitchFamily="34" charset="0"/>
              </a:rPr>
              <a:t>  //</a:t>
            </a:r>
            <a:r>
              <a:rPr lang="zh-CN" altLang="en-US" sz="1000">
                <a:latin typeface="Arial" pitchFamily="34" charset="0"/>
                <a:cs typeface="Arial" pitchFamily="34" charset="0"/>
              </a:rPr>
              <a:t>初始化一个头节点</a:t>
            </a:r>
          </a:p>
          <a:p>
            <a:r>
              <a:rPr lang="zh-CN" altLang="en-US" sz="1000">
                <a:latin typeface="Arial" pitchFamily="34" charset="0"/>
                <a:cs typeface="Arial" pitchFamily="34" charset="0"/>
              </a:rPr>
              <a:t>  </a:t>
            </a:r>
            <a:r>
              <a:rPr lang="en-US" altLang="zh-CN" sz="1000">
                <a:latin typeface="Arial" pitchFamily="34" charset="0"/>
                <a:cs typeface="Arial" pitchFamily="34" charset="0"/>
              </a:rPr>
              <a:t>private HeroNode head = new HeroNode(0, "", "");}</a:t>
            </a:r>
          </a:p>
          <a:p>
            <a:r>
              <a:rPr lang="en-US" altLang="zh-CN" sz="1000">
                <a:latin typeface="Arial" pitchFamily="34" charset="0"/>
                <a:cs typeface="Arial" pitchFamily="34" charset="0"/>
              </a:rPr>
              <a:t> public void list() {</a:t>
            </a:r>
          </a:p>
          <a:p>
            <a:r>
              <a:rPr lang="en-US" altLang="zh-CN" sz="1000">
                <a:latin typeface="Arial" pitchFamily="34" charset="0"/>
                <a:cs typeface="Arial" pitchFamily="34" charset="0"/>
              </a:rPr>
              <a:t>    HeroNode temp = head.next;}</a:t>
            </a:r>
          </a:p>
          <a:p>
            <a:r>
              <a:rPr lang="en-US" altLang="zh-CN" sz="1000">
                <a:latin typeface="Arial" pitchFamily="34" charset="0"/>
                <a:cs typeface="Arial" pitchFamily="34" charset="0"/>
              </a:rPr>
              <a:t> public void del(int no) {</a:t>
            </a:r>
          </a:p>
          <a:p>
            <a:r>
              <a:rPr lang="en-US" altLang="zh-CN" sz="1000">
                <a:latin typeface="Arial" pitchFamily="34" charset="0"/>
                <a:cs typeface="Arial" pitchFamily="34" charset="0"/>
              </a:rPr>
              <a:t>HeroNode temp = head;</a:t>
            </a:r>
          </a:p>
          <a:p>
            <a:r>
              <a:rPr lang="en-US" altLang="zh-CN" sz="1000">
                <a:latin typeface="Arial" pitchFamily="34" charset="0"/>
                <a:cs typeface="Arial" pitchFamily="34" charset="0"/>
              </a:rPr>
              <a:t>boolean flag = false; // </a:t>
            </a:r>
            <a:r>
              <a:rPr lang="zh-CN" altLang="en-US" sz="1000">
                <a:latin typeface="Arial" pitchFamily="34" charset="0"/>
                <a:cs typeface="Arial" pitchFamily="34" charset="0"/>
              </a:rPr>
              <a:t>标志变量用于确定是否有要删除的节点</a:t>
            </a:r>
            <a:endParaRPr lang="en-US" altLang="zh-CN" sz="1000">
              <a:latin typeface="Arial" pitchFamily="34" charset="0"/>
              <a:cs typeface="Arial" pitchFamily="34" charset="0"/>
            </a:endParaRPr>
          </a:p>
          <a:p>
            <a:r>
              <a:rPr lang="en-US" altLang="zh-CN" sz="1000">
                <a:latin typeface="Arial" pitchFamily="34" charset="0"/>
                <a:cs typeface="Arial" pitchFamily="34" charset="0"/>
              </a:rPr>
              <a:t>}</a:t>
            </a:r>
          </a:p>
        </p:txBody>
      </p:sp>
      <p:pic>
        <p:nvPicPr>
          <p:cNvPr id="10379" name="Picture 13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82605" y="864071"/>
            <a:ext cx="3341935" cy="16846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80" name="Picture 14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13350" y="2903090"/>
            <a:ext cx="4056508" cy="26215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9" name="对象 8"/>
          <p:cNvGraphicFramePr>
            <a:graphicFrameLocks noChangeAspect="1"/>
          </p:cNvGraphicFramePr>
          <p:nvPr>
            <p:extLst>
              <p:ext uri="{D42A27DB-BD31-4B8C-83A1-F6EECF244321}">
                <p14:modId xmlns:p14="http://schemas.microsoft.com/office/powerpoint/2010/main" val="1434290617"/>
              </p:ext>
            </p:extLst>
          </p:nvPr>
        </p:nvGraphicFramePr>
        <p:xfrm>
          <a:off x="9004833" y="2088042"/>
          <a:ext cx="534707" cy="460671"/>
        </p:xfrm>
        <a:graphic>
          <a:graphicData uri="http://schemas.openxmlformats.org/presentationml/2006/ole">
            <mc:AlternateContent xmlns:mc="http://schemas.openxmlformats.org/markup-compatibility/2006">
              <mc:Choice xmlns:v="urn:schemas-microsoft-com:vml" Requires="v">
                <p:oleObj spid="_x0000_s10763" name="包装程序外壳对象" showAsIcon="1" r:id="rId7" imgW="826200" imgH="711360" progId="Package">
                  <p:embed/>
                </p:oleObj>
              </mc:Choice>
              <mc:Fallback>
                <p:oleObj name="包装程序外壳对象" showAsIcon="1" r:id="rId7" imgW="826200" imgH="711360" progId="Package">
                  <p:embed/>
                  <p:pic>
                    <p:nvPicPr>
                      <p:cNvPr id="0" name=""/>
                      <p:cNvPicPr/>
                      <p:nvPr/>
                    </p:nvPicPr>
                    <p:blipFill>
                      <a:blip r:embed="rId8"/>
                      <a:stretch>
                        <a:fillRect/>
                      </a:stretch>
                    </p:blipFill>
                    <p:spPr>
                      <a:xfrm>
                        <a:off x="9004833" y="2088042"/>
                        <a:ext cx="534707" cy="460671"/>
                      </a:xfrm>
                      <a:prstGeom prst="rect">
                        <a:avLst/>
                      </a:prstGeom>
                    </p:spPr>
                  </p:pic>
                </p:oleObj>
              </mc:Fallback>
            </mc:AlternateContent>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val="3074013060"/>
              </p:ext>
            </p:extLst>
          </p:nvPr>
        </p:nvGraphicFramePr>
        <p:xfrm>
          <a:off x="9644766" y="3070374"/>
          <a:ext cx="486242" cy="418916"/>
        </p:xfrm>
        <a:graphic>
          <a:graphicData uri="http://schemas.openxmlformats.org/presentationml/2006/ole">
            <mc:AlternateContent xmlns:mc="http://schemas.openxmlformats.org/markup-compatibility/2006">
              <mc:Choice xmlns:v="urn:schemas-microsoft-com:vml" Requires="v">
                <p:oleObj spid="_x0000_s10764" name="包装程序外壳对象" showAsIcon="1" r:id="rId9" imgW="826200" imgH="711360" progId="Package">
                  <p:embed/>
                </p:oleObj>
              </mc:Choice>
              <mc:Fallback>
                <p:oleObj name="包装程序外壳对象" showAsIcon="1" r:id="rId9" imgW="826200" imgH="711360" progId="Package">
                  <p:embed/>
                  <p:pic>
                    <p:nvPicPr>
                      <p:cNvPr id="0" name=""/>
                      <p:cNvPicPr/>
                      <p:nvPr/>
                    </p:nvPicPr>
                    <p:blipFill>
                      <a:blip r:embed="rId10"/>
                      <a:stretch>
                        <a:fillRect/>
                      </a:stretch>
                    </p:blipFill>
                    <p:spPr>
                      <a:xfrm>
                        <a:off x="9644766" y="3070374"/>
                        <a:ext cx="486242" cy="418916"/>
                      </a:xfrm>
                      <a:prstGeom prst="rect">
                        <a:avLst/>
                      </a:prstGeom>
                    </p:spPr>
                  </p:pic>
                </p:oleObj>
              </mc:Fallback>
            </mc:AlternateContent>
          </a:graphicData>
        </a:graphic>
      </p:graphicFrame>
    </p:spTree>
    <p:extLst>
      <p:ext uri="{BB962C8B-B14F-4D97-AF65-F5344CB8AC3E}">
        <p14:creationId xmlns:p14="http://schemas.microsoft.com/office/powerpoint/2010/main" val="167818229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单链表面试题</a:t>
            </a:r>
            <a:r>
              <a:rPr lang="en-US" altLang="zh-CN" sz="2200" b="1"/>
              <a:t>(</a:t>
            </a:r>
            <a:r>
              <a:rPr lang="zh-CN" altLang="en-US" sz="2200" b="1"/>
              <a:t>新浪、百度、腾讯</a:t>
            </a:r>
            <a:r>
              <a:rPr lang="en-US" altLang="zh-CN" sz="2200" b="1"/>
              <a:t>)</a:t>
            </a:r>
          </a:p>
        </p:txBody>
      </p:sp>
      <p:sp>
        <p:nvSpPr>
          <p:cNvPr id="2" name="TextBox 1"/>
          <p:cNvSpPr txBox="1"/>
          <p:nvPr/>
        </p:nvSpPr>
        <p:spPr>
          <a:xfrm>
            <a:off x="665981" y="1224111"/>
            <a:ext cx="8136904" cy="3170099"/>
          </a:xfrm>
          <a:prstGeom prst="rect">
            <a:avLst/>
          </a:prstGeom>
          <a:noFill/>
        </p:spPr>
        <p:txBody>
          <a:bodyPr wrap="square" rtlCol="0">
            <a:spAutoFit/>
          </a:bodyPr>
          <a:lstStyle/>
          <a:p>
            <a:endParaRPr lang="en-US" altLang="zh-CN"/>
          </a:p>
          <a:p>
            <a:endParaRPr lang="en-US" altLang="zh-CN"/>
          </a:p>
          <a:p>
            <a:r>
              <a:rPr lang="zh-CN" altLang="en-US"/>
              <a:t>单链表的常见面试题有如下</a:t>
            </a:r>
            <a:r>
              <a:rPr lang="en-US" altLang="zh-CN"/>
              <a:t>:</a:t>
            </a:r>
          </a:p>
          <a:p>
            <a:pPr marL="342900" indent="-342900">
              <a:buAutoNum type="arabicParenR"/>
            </a:pPr>
            <a:r>
              <a:rPr lang="zh-CN" altLang="en-US"/>
              <a:t>求单链表中有效节点的个数</a:t>
            </a:r>
            <a:endParaRPr lang="en-US" altLang="zh-CN"/>
          </a:p>
          <a:p>
            <a:pPr marL="342900" indent="-342900">
              <a:buAutoNum type="arabicParenR"/>
            </a:pPr>
            <a:r>
              <a:rPr lang="zh-CN" altLang="en-US"/>
              <a:t>查找单链表中的倒数第</a:t>
            </a:r>
            <a:r>
              <a:rPr lang="en-US" altLang="zh-CN"/>
              <a:t>k</a:t>
            </a:r>
            <a:r>
              <a:rPr lang="zh-CN" altLang="en-US"/>
              <a:t>个结点 </a:t>
            </a:r>
            <a:r>
              <a:rPr lang="en-US" altLang="zh-CN"/>
              <a:t>【</a:t>
            </a:r>
            <a:r>
              <a:rPr lang="zh-CN" altLang="en-US"/>
              <a:t>新浪面试题</a:t>
            </a:r>
            <a:r>
              <a:rPr lang="en-US" altLang="zh-CN"/>
              <a:t>】</a:t>
            </a:r>
          </a:p>
          <a:p>
            <a:pPr marL="342900" indent="-342900">
              <a:buAutoNum type="arabicParenR"/>
            </a:pPr>
            <a:r>
              <a:rPr lang="zh-CN" altLang="en-US"/>
              <a:t>单链表的反转</a:t>
            </a:r>
            <a:r>
              <a:rPr lang="en-US" altLang="zh-CN"/>
              <a:t>【</a:t>
            </a:r>
            <a:r>
              <a:rPr lang="zh-CN" altLang="en-US"/>
              <a:t>腾讯面试题，有点难度</a:t>
            </a:r>
            <a:r>
              <a:rPr lang="en-US" altLang="zh-CN"/>
              <a:t>】</a:t>
            </a:r>
          </a:p>
          <a:p>
            <a:pPr marL="342900" indent="-342900">
              <a:buAutoNum type="arabicParenR"/>
            </a:pPr>
            <a:r>
              <a:rPr lang="zh-CN" altLang="en-US"/>
              <a:t>从尾到头打印单链表 </a:t>
            </a:r>
            <a:r>
              <a:rPr lang="en-US" altLang="zh-CN"/>
              <a:t>【</a:t>
            </a:r>
            <a:r>
              <a:rPr lang="zh-CN" altLang="en-US"/>
              <a:t>百度，要求方式</a:t>
            </a:r>
            <a:r>
              <a:rPr lang="en-US" altLang="zh-CN"/>
              <a:t>1</a:t>
            </a:r>
            <a:r>
              <a:rPr lang="zh-CN" altLang="en-US"/>
              <a:t>：反向遍历 。</a:t>
            </a:r>
            <a:r>
              <a:rPr lang="en-US" altLang="zh-CN"/>
              <a:t> </a:t>
            </a:r>
            <a:r>
              <a:rPr lang="zh-CN" altLang="en-US"/>
              <a:t>方式</a:t>
            </a:r>
            <a:r>
              <a:rPr lang="en-US" altLang="zh-CN"/>
              <a:t>2</a:t>
            </a:r>
            <a:r>
              <a:rPr lang="zh-CN" altLang="en-US"/>
              <a:t>：</a:t>
            </a:r>
            <a:r>
              <a:rPr lang="en-US" altLang="zh-CN"/>
              <a:t>Stack</a:t>
            </a:r>
            <a:r>
              <a:rPr lang="zh-CN" altLang="en-US"/>
              <a:t>栈</a:t>
            </a:r>
            <a:r>
              <a:rPr lang="en-US" altLang="zh-CN"/>
              <a:t>】</a:t>
            </a:r>
          </a:p>
          <a:p>
            <a:pPr marL="342900" indent="-342900">
              <a:buFontTx/>
              <a:buAutoNum type="arabicParenR"/>
            </a:pPr>
            <a:r>
              <a:rPr lang="zh-CN" altLang="en-US"/>
              <a:t>合并两个有序的单链表，合并之后的链表依然有序</a:t>
            </a:r>
            <a:r>
              <a:rPr lang="en-US" altLang="zh-CN"/>
              <a:t>【</a:t>
            </a:r>
            <a:r>
              <a:rPr lang="zh-CN" altLang="en-US"/>
              <a:t>课后练习</a:t>
            </a:r>
            <a:r>
              <a:rPr lang="en-US" altLang="zh-CN"/>
              <a:t>.】</a:t>
            </a:r>
            <a:endParaRPr lang="zh-CN" altLang="en-US"/>
          </a:p>
          <a:p>
            <a:endParaRPr lang="en-US" altLang="zh-CN"/>
          </a:p>
          <a:p>
            <a:r>
              <a:rPr lang="zh-CN" altLang="en-US"/>
              <a:t>直接看老师代码演示。</a:t>
            </a:r>
            <a:endParaRPr lang="en-US" altLang="zh-CN"/>
          </a:p>
          <a:p>
            <a:endParaRPr lang="zh-CN" altLang="en-US"/>
          </a:p>
        </p:txBody>
      </p:sp>
    </p:spTree>
    <p:extLst>
      <p:ext uri="{BB962C8B-B14F-4D97-AF65-F5344CB8AC3E}">
        <p14:creationId xmlns:p14="http://schemas.microsoft.com/office/powerpoint/2010/main" val="197029795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双向链表应用实例</a:t>
            </a:r>
            <a:endParaRPr lang="en-US" altLang="zh-CN" sz="2200" b="1"/>
          </a:p>
        </p:txBody>
      </p:sp>
      <p:sp>
        <p:nvSpPr>
          <p:cNvPr id="2" name="TextBox 1"/>
          <p:cNvSpPr txBox="1"/>
          <p:nvPr/>
        </p:nvSpPr>
        <p:spPr>
          <a:xfrm>
            <a:off x="233933" y="1152103"/>
            <a:ext cx="8136904" cy="4708981"/>
          </a:xfrm>
          <a:prstGeom prst="rect">
            <a:avLst/>
          </a:prstGeom>
          <a:noFill/>
        </p:spPr>
        <p:txBody>
          <a:bodyPr wrap="square" rtlCol="0">
            <a:spAutoFit/>
          </a:bodyPr>
          <a:lstStyle/>
          <a:p>
            <a:endParaRPr lang="en-US" altLang="zh-CN" sz="2000"/>
          </a:p>
          <a:p>
            <a:r>
              <a:rPr lang="zh-CN" altLang="en-US"/>
              <a:t>使用带</a:t>
            </a:r>
            <a:r>
              <a:rPr lang="en-US" altLang="zh-CN"/>
              <a:t>head</a:t>
            </a:r>
            <a:r>
              <a:rPr lang="zh-CN" altLang="en-US"/>
              <a:t>头的</a:t>
            </a:r>
            <a:r>
              <a:rPr lang="zh-CN" altLang="en-US" sz="2000" b="1">
                <a:solidFill>
                  <a:srgbClr val="FF0000"/>
                </a:solidFill>
              </a:rPr>
              <a:t>双向链表</a:t>
            </a:r>
            <a:r>
              <a:rPr lang="zh-CN" altLang="en-US"/>
              <a:t>实现 </a:t>
            </a:r>
            <a:r>
              <a:rPr lang="en-US" altLang="zh-CN"/>
              <a:t>–</a:t>
            </a:r>
            <a:r>
              <a:rPr lang="zh-CN" altLang="en-US"/>
              <a:t>水浒英雄排行榜</a:t>
            </a:r>
            <a:endParaRPr lang="en-US" altLang="zh-CN"/>
          </a:p>
          <a:p>
            <a:r>
              <a:rPr lang="zh-CN" altLang="en-US"/>
              <a:t>管理单向链表的缺点分析</a:t>
            </a:r>
            <a:r>
              <a:rPr lang="en-US" altLang="zh-CN"/>
              <a:t>:</a:t>
            </a:r>
            <a:r>
              <a:rPr lang="zh-CN" altLang="en-US"/>
              <a:t> </a:t>
            </a:r>
            <a:endParaRPr lang="en-US" altLang="zh-CN"/>
          </a:p>
          <a:p>
            <a:pPr marL="342900" indent="-342900">
              <a:buAutoNum type="arabicParenR"/>
            </a:pPr>
            <a:r>
              <a:rPr lang="zh-CN" altLang="en-US" sz="1600"/>
              <a:t>单向链表，</a:t>
            </a:r>
            <a:r>
              <a:rPr lang="zh-CN" altLang="en-US" sz="1600" b="1"/>
              <a:t>查找的方向只能是一个方向</a:t>
            </a:r>
            <a:r>
              <a:rPr lang="zh-CN" altLang="en-US" sz="1600"/>
              <a:t>，而双向链</a:t>
            </a:r>
            <a:br>
              <a:rPr lang="en-US" altLang="zh-CN" sz="1600"/>
            </a:br>
            <a:r>
              <a:rPr lang="zh-CN" altLang="en-US" sz="1600"/>
              <a:t>表可以向前或者向后查找。</a:t>
            </a:r>
            <a:endParaRPr lang="en-US" altLang="zh-CN" sz="1600"/>
          </a:p>
          <a:p>
            <a:pPr marL="342900" indent="-342900">
              <a:buAutoNum type="arabicParenR"/>
            </a:pPr>
            <a:r>
              <a:rPr lang="zh-CN" altLang="en-US" sz="1600"/>
              <a:t>单向链表不能自我删除，需要靠辅助节点 ，而双向</a:t>
            </a:r>
            <a:br>
              <a:rPr lang="en-US" altLang="zh-CN" sz="1600"/>
            </a:br>
            <a:r>
              <a:rPr lang="zh-CN" altLang="en-US" sz="1600"/>
              <a:t>链表，则可以</a:t>
            </a:r>
            <a:r>
              <a:rPr lang="zh-CN" altLang="en-US" sz="1600" b="1">
                <a:solidFill>
                  <a:srgbClr val="EA0000"/>
                </a:solidFill>
              </a:rPr>
              <a:t>自我删除</a:t>
            </a:r>
            <a:r>
              <a:rPr lang="zh-CN" altLang="en-US" sz="1600"/>
              <a:t>，所以前面我们单链表删除</a:t>
            </a:r>
            <a:br>
              <a:rPr lang="en-US" altLang="zh-CN" sz="1600"/>
            </a:br>
            <a:r>
              <a:rPr lang="zh-CN" altLang="en-US" sz="1600"/>
              <a:t>时节点，总是找到</a:t>
            </a:r>
            <a:r>
              <a:rPr lang="en-US" altLang="zh-CN" sz="1600"/>
              <a:t>temp,temp</a:t>
            </a:r>
            <a:r>
              <a:rPr lang="zh-CN" altLang="en-US" sz="1600"/>
              <a:t>是待删除节点的前一</a:t>
            </a:r>
            <a:br>
              <a:rPr lang="en-US" altLang="zh-CN" sz="1600"/>
            </a:br>
            <a:r>
              <a:rPr lang="zh-CN" altLang="en-US" sz="1600"/>
              <a:t>个节点</a:t>
            </a:r>
            <a:r>
              <a:rPr lang="en-US" altLang="zh-CN" sz="1600"/>
              <a:t>(</a:t>
            </a:r>
            <a:r>
              <a:rPr lang="zh-CN" altLang="en-US" sz="1600">
                <a:solidFill>
                  <a:srgbClr val="FF0000"/>
                </a:solidFill>
              </a:rPr>
              <a:t>认真体会</a:t>
            </a:r>
            <a:r>
              <a:rPr lang="en-US" altLang="zh-CN" sz="1600"/>
              <a:t>)</a:t>
            </a:r>
            <a:r>
              <a:rPr lang="en-US" altLang="zh-CN"/>
              <a:t>.</a:t>
            </a:r>
          </a:p>
          <a:p>
            <a:pPr marL="342900" indent="-342900">
              <a:buAutoNum type="arabicParenR"/>
            </a:pPr>
            <a:r>
              <a:rPr lang="zh-CN" altLang="en-US"/>
              <a:t>示意图帮助理解删除 </a:t>
            </a:r>
            <a:endParaRPr lang="en-US" altLang="zh-CN"/>
          </a:p>
          <a:p>
            <a:endParaRPr lang="en-US" altLang="zh-CN"/>
          </a:p>
          <a:p>
            <a:r>
              <a:rPr lang="zh-CN" altLang="en-US" b="1"/>
              <a:t>课堂作业和思路提示</a:t>
            </a:r>
            <a:r>
              <a:rPr lang="en-US" altLang="zh-CN"/>
              <a:t>:</a:t>
            </a:r>
            <a:br>
              <a:rPr lang="en-US" altLang="zh-CN"/>
            </a:br>
            <a:r>
              <a:rPr lang="zh-CN" altLang="en-US"/>
              <a:t>双向链表的第二种添加方式</a:t>
            </a:r>
            <a:r>
              <a:rPr lang="en-US" altLang="zh-CN"/>
              <a:t>,</a:t>
            </a:r>
            <a:r>
              <a:rPr lang="zh-CN" altLang="en-US"/>
              <a:t>按照编号顺序 </a:t>
            </a:r>
            <a:r>
              <a:rPr lang="en-US" altLang="zh-CN"/>
              <a:t>[</a:t>
            </a:r>
            <a:r>
              <a:rPr lang="zh-CN" altLang="en-US" sz="1100"/>
              <a:t>示意图</a:t>
            </a:r>
            <a:r>
              <a:rPr lang="en-US" altLang="zh-CN"/>
              <a:t>]</a:t>
            </a:r>
          </a:p>
          <a:p>
            <a:r>
              <a:rPr lang="zh-CN" altLang="en-US"/>
              <a:t>按照单链表的顺序添加，稍作修改即可</a:t>
            </a:r>
            <a:r>
              <a:rPr lang="en-US" altLang="zh-CN"/>
              <a:t>.</a:t>
            </a:r>
          </a:p>
          <a:p>
            <a:endParaRPr lang="en-US" altLang="zh-CN"/>
          </a:p>
          <a:p>
            <a:endParaRPr lang="en-US" altLang="zh-CN"/>
          </a:p>
          <a:p>
            <a:endParaRPr lang="en-US" altLang="zh-CN"/>
          </a:p>
        </p:txBody>
      </p:sp>
      <p:sp>
        <p:nvSpPr>
          <p:cNvPr id="3" name="TextBox 2"/>
          <p:cNvSpPr txBox="1"/>
          <p:nvPr/>
        </p:nvSpPr>
        <p:spPr>
          <a:xfrm>
            <a:off x="5274493" y="864071"/>
            <a:ext cx="4213013" cy="4493538"/>
          </a:xfrm>
          <a:prstGeom prst="rect">
            <a:avLst/>
          </a:prstGeom>
          <a:solidFill>
            <a:schemeClr val="bg1">
              <a:lumMod val="95000"/>
            </a:schemeClr>
          </a:solidFill>
        </p:spPr>
        <p:txBody>
          <a:bodyPr wrap="none" rtlCol="0">
            <a:spAutoFit/>
          </a:bodyPr>
          <a:lstStyle/>
          <a:p>
            <a:r>
              <a:rPr lang="en-US" altLang="zh-CN" sz="1100">
                <a:latin typeface="Arial" pitchFamily="34" charset="0"/>
                <a:cs typeface="Arial" pitchFamily="34" charset="0"/>
              </a:rPr>
              <a:t>public void del(int no) {</a:t>
            </a:r>
            <a:endParaRPr lang="zh-CN" altLang="en-US" sz="1100">
              <a:latin typeface="Arial" pitchFamily="34" charset="0"/>
              <a:cs typeface="Arial" pitchFamily="34" charset="0"/>
            </a:endParaRPr>
          </a:p>
          <a:p>
            <a:r>
              <a:rPr lang="en-US" altLang="zh-CN" sz="1100">
                <a:latin typeface="Arial" pitchFamily="34" charset="0"/>
                <a:cs typeface="Arial" pitchFamily="34" charset="0"/>
              </a:rPr>
              <a:t>if (head.next == null) {</a:t>
            </a:r>
          </a:p>
          <a:p>
            <a:r>
              <a:rPr lang="en-US" altLang="zh-CN" sz="1100">
                <a:latin typeface="Arial" pitchFamily="34" charset="0"/>
                <a:cs typeface="Arial" pitchFamily="34" charset="0"/>
              </a:rPr>
              <a:t>	System.out.println("</a:t>
            </a:r>
            <a:r>
              <a:rPr lang="zh-CN" altLang="en-US" sz="1100">
                <a:latin typeface="Arial" pitchFamily="34" charset="0"/>
                <a:cs typeface="Arial" pitchFamily="34" charset="0"/>
              </a:rPr>
              <a:t>链表空</a:t>
            </a:r>
            <a:r>
              <a:rPr lang="en-US" altLang="zh-CN" sz="1100">
                <a:latin typeface="Arial" pitchFamily="34" charset="0"/>
                <a:cs typeface="Arial" pitchFamily="34" charset="0"/>
              </a:rPr>
              <a:t>");</a:t>
            </a:r>
          </a:p>
          <a:p>
            <a:r>
              <a:rPr lang="en-US" altLang="zh-CN" sz="1100">
                <a:latin typeface="Arial" pitchFamily="34" charset="0"/>
                <a:cs typeface="Arial" pitchFamily="34" charset="0"/>
              </a:rPr>
              <a:t>	return;</a:t>
            </a:r>
          </a:p>
          <a:p>
            <a:r>
              <a:rPr lang="en-US" altLang="zh-CN" sz="1100">
                <a:latin typeface="Arial" pitchFamily="34" charset="0"/>
                <a:cs typeface="Arial" pitchFamily="34" charset="0"/>
              </a:rPr>
              <a:t>}</a:t>
            </a:r>
          </a:p>
          <a:p>
            <a:r>
              <a:rPr lang="en-US" altLang="zh-CN" sz="1100">
                <a:latin typeface="Arial" pitchFamily="34" charset="0"/>
                <a:cs typeface="Arial" pitchFamily="34" charset="0"/>
              </a:rPr>
              <a:t>HeroNode2 temp = head.next;</a:t>
            </a:r>
          </a:p>
          <a:p>
            <a:r>
              <a:rPr lang="en-US" altLang="zh-CN" sz="1100">
                <a:latin typeface="Arial" pitchFamily="34" charset="0"/>
                <a:cs typeface="Arial" pitchFamily="34" charset="0"/>
              </a:rPr>
              <a:t>boolean flag = false; // </a:t>
            </a:r>
            <a:r>
              <a:rPr lang="zh-CN" altLang="en-US" sz="1100">
                <a:latin typeface="Arial" pitchFamily="34" charset="0"/>
                <a:cs typeface="Arial" pitchFamily="34" charset="0"/>
              </a:rPr>
              <a:t>标志变量用于确定是否有要删除的节点</a:t>
            </a:r>
          </a:p>
          <a:p>
            <a:r>
              <a:rPr lang="en-US" altLang="zh-CN" sz="1100">
                <a:latin typeface="Arial" pitchFamily="34" charset="0"/>
                <a:cs typeface="Arial" pitchFamily="34" charset="0"/>
              </a:rPr>
              <a:t>while (true) {</a:t>
            </a:r>
          </a:p>
          <a:p>
            <a:r>
              <a:rPr lang="en-US" altLang="zh-CN" sz="1100">
                <a:latin typeface="Arial" pitchFamily="34" charset="0"/>
                <a:cs typeface="Arial" pitchFamily="34" charset="0"/>
              </a:rPr>
              <a:t>	if (temp == null) {</a:t>
            </a:r>
          </a:p>
          <a:p>
            <a:r>
              <a:rPr lang="en-US" altLang="zh-CN" sz="1100">
                <a:latin typeface="Arial" pitchFamily="34" charset="0"/>
                <a:cs typeface="Arial" pitchFamily="34" charset="0"/>
              </a:rPr>
              <a:t>		break;</a:t>
            </a:r>
          </a:p>
          <a:p>
            <a:r>
              <a:rPr lang="en-US" altLang="zh-CN" sz="1100">
                <a:latin typeface="Arial" pitchFamily="34" charset="0"/>
                <a:cs typeface="Arial" pitchFamily="34" charset="0"/>
              </a:rPr>
              <a:t>	}</a:t>
            </a:r>
          </a:p>
          <a:p>
            <a:r>
              <a:rPr lang="en-US" altLang="zh-CN" sz="1100">
                <a:latin typeface="Arial" pitchFamily="34" charset="0"/>
                <a:cs typeface="Arial" pitchFamily="34" charset="0"/>
              </a:rPr>
              <a:t>	if (temp.no == no) {//</a:t>
            </a:r>
            <a:r>
              <a:rPr lang="zh-CN" altLang="en-US" sz="1100">
                <a:latin typeface="Arial" pitchFamily="34" charset="0"/>
                <a:cs typeface="Arial" pitchFamily="34" charset="0"/>
              </a:rPr>
              <a:t>找到了</a:t>
            </a:r>
          </a:p>
          <a:p>
            <a:r>
              <a:rPr lang="zh-CN" altLang="en-US" sz="1100">
                <a:latin typeface="Arial" pitchFamily="34" charset="0"/>
                <a:cs typeface="Arial" pitchFamily="34" charset="0"/>
              </a:rPr>
              <a:t>		</a:t>
            </a:r>
            <a:r>
              <a:rPr lang="en-US" altLang="zh-CN" sz="1100">
                <a:latin typeface="Arial" pitchFamily="34" charset="0"/>
                <a:cs typeface="Arial" pitchFamily="34" charset="0"/>
              </a:rPr>
              <a:t>flag = true;</a:t>
            </a:r>
          </a:p>
          <a:p>
            <a:r>
              <a:rPr lang="en-US" altLang="zh-CN" sz="1100">
                <a:latin typeface="Arial" pitchFamily="34" charset="0"/>
                <a:cs typeface="Arial" pitchFamily="34" charset="0"/>
              </a:rPr>
              <a:t>		break;</a:t>
            </a:r>
          </a:p>
          <a:p>
            <a:r>
              <a:rPr lang="en-US" altLang="zh-CN" sz="1100">
                <a:latin typeface="Arial" pitchFamily="34" charset="0"/>
                <a:cs typeface="Arial" pitchFamily="34" charset="0"/>
              </a:rPr>
              <a:t>	}</a:t>
            </a:r>
          </a:p>
          <a:p>
            <a:r>
              <a:rPr lang="en-US" altLang="zh-CN" sz="1100">
                <a:latin typeface="Arial" pitchFamily="34" charset="0"/>
                <a:cs typeface="Arial" pitchFamily="34" charset="0"/>
              </a:rPr>
              <a:t>	temp = temp.next; // temp</a:t>
            </a:r>
            <a:r>
              <a:rPr lang="zh-CN" altLang="en-US" sz="1100">
                <a:latin typeface="Arial" pitchFamily="34" charset="0"/>
                <a:cs typeface="Arial" pitchFamily="34" charset="0"/>
              </a:rPr>
              <a:t>后移</a:t>
            </a:r>
          </a:p>
          <a:p>
            <a:r>
              <a:rPr lang="en-US" altLang="zh-CN" sz="1100">
                <a:latin typeface="Arial" pitchFamily="34" charset="0"/>
                <a:cs typeface="Arial" pitchFamily="34" charset="0"/>
              </a:rPr>
              <a:t>}</a:t>
            </a:r>
          </a:p>
          <a:p>
            <a:r>
              <a:rPr lang="en-US" altLang="zh-CN" sz="1100">
                <a:latin typeface="Arial" pitchFamily="34" charset="0"/>
                <a:cs typeface="Arial" pitchFamily="34" charset="0"/>
              </a:rPr>
              <a:t>if (flag) { // </a:t>
            </a:r>
            <a:r>
              <a:rPr lang="zh-CN" altLang="en-US" sz="1100">
                <a:latin typeface="Arial" pitchFamily="34" charset="0"/>
                <a:cs typeface="Arial" pitchFamily="34" charset="0"/>
              </a:rPr>
              <a:t>可以删除</a:t>
            </a:r>
          </a:p>
          <a:p>
            <a:r>
              <a:rPr lang="zh-CN" altLang="en-US" sz="1100">
                <a:latin typeface="Arial" pitchFamily="34" charset="0"/>
                <a:cs typeface="Arial" pitchFamily="34" charset="0"/>
              </a:rPr>
              <a:t>	</a:t>
            </a:r>
            <a:r>
              <a:rPr lang="en-US" altLang="zh-CN" sz="1100">
                <a:latin typeface="Arial" pitchFamily="34" charset="0"/>
                <a:cs typeface="Arial" pitchFamily="34" charset="0"/>
              </a:rPr>
              <a:t>// temp.next = temp.next.next</a:t>
            </a:r>
          </a:p>
          <a:p>
            <a:r>
              <a:rPr lang="en-US" altLang="zh-CN" sz="1100">
                <a:latin typeface="Arial" pitchFamily="34" charset="0"/>
                <a:cs typeface="Arial" pitchFamily="34" charset="0"/>
              </a:rPr>
              <a:t>	temp.pre.next = temp.next;</a:t>
            </a:r>
            <a:endParaRPr lang="zh-CN" altLang="en-US" sz="1100">
              <a:latin typeface="Arial" pitchFamily="34" charset="0"/>
              <a:cs typeface="Arial" pitchFamily="34" charset="0"/>
            </a:endParaRPr>
          </a:p>
          <a:p>
            <a:r>
              <a:rPr lang="zh-CN" altLang="en-US" sz="1100">
                <a:latin typeface="Arial" pitchFamily="34" charset="0"/>
                <a:cs typeface="Arial" pitchFamily="34" charset="0"/>
              </a:rPr>
              <a:t>	</a:t>
            </a:r>
            <a:r>
              <a:rPr lang="en-US" altLang="zh-CN" sz="1100">
                <a:latin typeface="Arial" pitchFamily="34" charset="0"/>
                <a:cs typeface="Arial" pitchFamily="34" charset="0"/>
              </a:rPr>
              <a:t>if (temp.next != null) {</a:t>
            </a:r>
          </a:p>
          <a:p>
            <a:r>
              <a:rPr lang="en-US" altLang="zh-CN" sz="1100">
                <a:latin typeface="Arial" pitchFamily="34" charset="0"/>
                <a:cs typeface="Arial" pitchFamily="34" charset="0"/>
              </a:rPr>
              <a:t>		temp.next.pre = temp.pre;</a:t>
            </a:r>
          </a:p>
          <a:p>
            <a:r>
              <a:rPr lang="en-US" altLang="zh-CN" sz="1100">
                <a:latin typeface="Arial" pitchFamily="34" charset="0"/>
                <a:cs typeface="Arial" pitchFamily="34" charset="0"/>
              </a:rPr>
              <a:t>	}</a:t>
            </a:r>
          </a:p>
          <a:p>
            <a:r>
              <a:rPr lang="en-US" altLang="zh-CN" sz="1100">
                <a:latin typeface="Arial" pitchFamily="34" charset="0"/>
                <a:cs typeface="Arial" pitchFamily="34" charset="0"/>
              </a:rPr>
              <a:t>} else {</a:t>
            </a:r>
          </a:p>
          <a:p>
            <a:r>
              <a:rPr lang="en-US" altLang="zh-CN" sz="1100">
                <a:latin typeface="Arial" pitchFamily="34" charset="0"/>
                <a:cs typeface="Arial" pitchFamily="34" charset="0"/>
              </a:rPr>
              <a:t>	System.out.printf("</a:t>
            </a:r>
            <a:r>
              <a:rPr lang="zh-CN" altLang="en-US" sz="1100">
                <a:latin typeface="Arial" pitchFamily="34" charset="0"/>
                <a:cs typeface="Arial" pitchFamily="34" charset="0"/>
              </a:rPr>
              <a:t>要删除的</a:t>
            </a:r>
            <a:r>
              <a:rPr lang="en-US" altLang="zh-CN" sz="1100">
                <a:latin typeface="Arial" pitchFamily="34" charset="0"/>
                <a:cs typeface="Arial" pitchFamily="34" charset="0"/>
              </a:rPr>
              <a:t>no=%d </a:t>
            </a:r>
            <a:r>
              <a:rPr lang="zh-CN" altLang="en-US" sz="1100">
                <a:latin typeface="Arial" pitchFamily="34" charset="0"/>
                <a:cs typeface="Arial" pitchFamily="34" charset="0"/>
              </a:rPr>
              <a:t>不存在</a:t>
            </a:r>
            <a:r>
              <a:rPr lang="en-US" altLang="zh-CN" sz="1100">
                <a:latin typeface="Arial" pitchFamily="34" charset="0"/>
                <a:cs typeface="Arial" pitchFamily="34" charset="0"/>
              </a:rPr>
              <a:t>\n", no);</a:t>
            </a:r>
          </a:p>
          <a:p>
            <a:r>
              <a:rPr lang="en-US" altLang="zh-CN" sz="1100">
                <a:latin typeface="Arial" pitchFamily="34" charset="0"/>
                <a:cs typeface="Arial" pitchFamily="34" charset="0"/>
              </a:rPr>
              <a:t>}}</a:t>
            </a:r>
            <a:endParaRPr lang="zh-CN" altLang="en-US" sz="1100">
              <a:latin typeface="Arial" pitchFamily="34" charset="0"/>
              <a:cs typeface="Arial" pitchFamily="34" charset="0"/>
            </a:endParaRPr>
          </a:p>
        </p:txBody>
      </p:sp>
    </p:spTree>
    <p:extLst>
      <p:ext uri="{BB962C8B-B14F-4D97-AF65-F5344CB8AC3E}">
        <p14:creationId xmlns:p14="http://schemas.microsoft.com/office/powerpoint/2010/main" val="171071469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单向环形链表应用场景</a:t>
            </a:r>
            <a:endParaRPr lang="en-US" altLang="zh-CN" sz="2200" b="1"/>
          </a:p>
        </p:txBody>
      </p:sp>
      <p:sp>
        <p:nvSpPr>
          <p:cNvPr id="2" name="TextBox 1"/>
          <p:cNvSpPr txBox="1"/>
          <p:nvPr/>
        </p:nvSpPr>
        <p:spPr>
          <a:xfrm>
            <a:off x="665981" y="1224111"/>
            <a:ext cx="8136904" cy="3416320"/>
          </a:xfrm>
          <a:prstGeom prst="rect">
            <a:avLst/>
          </a:prstGeom>
          <a:noFill/>
        </p:spPr>
        <p:txBody>
          <a:bodyPr wrap="square" rtlCol="0">
            <a:spAutoFit/>
          </a:bodyPr>
          <a:lstStyle/>
          <a:p>
            <a:endParaRPr lang="en-US" altLang="zh-CN"/>
          </a:p>
          <a:p>
            <a:endParaRPr lang="en-US" altLang="zh-CN"/>
          </a:p>
          <a:p>
            <a:endParaRPr lang="en-US" altLang="zh-CN"/>
          </a:p>
          <a:p>
            <a:endParaRPr lang="en-US" altLang="zh-CN"/>
          </a:p>
          <a:p>
            <a:endParaRPr lang="en-US" altLang="zh-CN"/>
          </a:p>
          <a:p>
            <a:endParaRPr lang="en-US" altLang="zh-CN"/>
          </a:p>
          <a:p>
            <a:endParaRPr lang="en-US" altLang="zh-CN"/>
          </a:p>
          <a:p>
            <a:endParaRPr lang="en-US" altLang="zh-CN"/>
          </a:p>
          <a:p>
            <a:endParaRPr lang="en-US" altLang="zh-CN"/>
          </a:p>
          <a:p>
            <a:endParaRPr lang="en-US" altLang="zh-CN"/>
          </a:p>
          <a:p>
            <a:endParaRPr lang="en-US" altLang="zh-CN"/>
          </a:p>
          <a:p>
            <a:endParaRPr lang="zh-CN" altLang="en-US"/>
          </a:p>
        </p:txBody>
      </p:sp>
      <p:pic>
        <p:nvPicPr>
          <p:cNvPr id="8"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7949" y="2088208"/>
            <a:ext cx="3999890" cy="16561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348578" y="4010515"/>
            <a:ext cx="1082348" cy="307777"/>
          </a:xfrm>
          <a:prstGeom prst="rect">
            <a:avLst/>
          </a:prstGeom>
          <a:noFill/>
        </p:spPr>
        <p:txBody>
          <a:bodyPr wrap="none" rtlCol="0">
            <a:spAutoFit/>
          </a:bodyPr>
          <a:lstStyle/>
          <a:p>
            <a:r>
              <a:rPr lang="zh-CN" altLang="en-US" sz="1400"/>
              <a:t>丢手帕问题</a:t>
            </a:r>
          </a:p>
        </p:txBody>
      </p:sp>
      <p:sp>
        <p:nvSpPr>
          <p:cNvPr id="6" name="TextBox 5"/>
          <p:cNvSpPr txBox="1"/>
          <p:nvPr/>
        </p:nvSpPr>
        <p:spPr>
          <a:xfrm>
            <a:off x="4554413" y="1858242"/>
            <a:ext cx="4752527" cy="2739211"/>
          </a:xfrm>
          <a:prstGeom prst="rect">
            <a:avLst/>
          </a:prstGeom>
          <a:solidFill>
            <a:schemeClr val="bg1">
              <a:lumMod val="95000"/>
            </a:schemeClr>
          </a:solidFill>
        </p:spPr>
        <p:txBody>
          <a:bodyPr wrap="square" rtlCol="0">
            <a:spAutoFit/>
          </a:bodyPr>
          <a:lstStyle/>
          <a:p>
            <a:r>
              <a:rPr lang="en-US" altLang="zh-CN" b="1">
                <a:ea typeface="宋体" charset="-122"/>
              </a:rPr>
              <a:t>Josephu(</a:t>
            </a:r>
            <a:r>
              <a:rPr lang="zh-CN" altLang="en-US" b="1">
                <a:ea typeface="宋体" charset="-122"/>
              </a:rPr>
              <a:t>约瑟夫、约瑟夫环</a:t>
            </a:r>
            <a:r>
              <a:rPr lang="en-US" altLang="zh-CN" b="1">
                <a:ea typeface="宋体" charset="-122"/>
              </a:rPr>
              <a:t>)  </a:t>
            </a:r>
            <a:r>
              <a:rPr lang="zh-CN" altLang="en-US" b="1">
                <a:ea typeface="宋体" charset="-122"/>
              </a:rPr>
              <a:t>问题</a:t>
            </a:r>
          </a:p>
          <a:p>
            <a:r>
              <a:rPr lang="en-US" altLang="zh-CN" sz="1400">
                <a:ea typeface="宋体" charset="-122"/>
              </a:rPr>
              <a:t>Josephu  </a:t>
            </a:r>
            <a:r>
              <a:rPr lang="zh-CN" altLang="en-US" sz="1400">
                <a:ea typeface="宋体" charset="-122"/>
              </a:rPr>
              <a:t>问题为：设编号为</a:t>
            </a:r>
            <a:r>
              <a:rPr lang="en-US" altLang="zh-CN" sz="1400">
                <a:ea typeface="宋体" charset="-122"/>
              </a:rPr>
              <a:t>1</a:t>
            </a:r>
            <a:r>
              <a:rPr lang="zh-CN" altLang="en-US" sz="1400">
                <a:ea typeface="宋体" charset="-122"/>
              </a:rPr>
              <a:t>，</a:t>
            </a:r>
            <a:r>
              <a:rPr lang="en-US" altLang="zh-CN" sz="1400">
                <a:ea typeface="宋体" charset="-122"/>
              </a:rPr>
              <a:t>2</a:t>
            </a:r>
            <a:r>
              <a:rPr lang="zh-CN" altLang="en-US" sz="1400">
                <a:ea typeface="宋体" charset="-122"/>
              </a:rPr>
              <a:t>，</a:t>
            </a:r>
            <a:r>
              <a:rPr lang="en-US" altLang="zh-CN" sz="1400">
                <a:ea typeface="宋体" charset="-122"/>
              </a:rPr>
              <a:t>… n</a:t>
            </a:r>
            <a:r>
              <a:rPr lang="zh-CN" altLang="en-US" sz="1400">
                <a:ea typeface="宋体" charset="-122"/>
              </a:rPr>
              <a:t>的</a:t>
            </a:r>
            <a:r>
              <a:rPr lang="en-US" altLang="zh-CN" sz="1400">
                <a:ea typeface="宋体" charset="-122"/>
              </a:rPr>
              <a:t>n</a:t>
            </a:r>
            <a:r>
              <a:rPr lang="zh-CN" altLang="en-US" sz="1400">
                <a:ea typeface="宋体" charset="-122"/>
              </a:rPr>
              <a:t>个人围坐一圈，约定编号为</a:t>
            </a:r>
            <a:r>
              <a:rPr lang="en-US" altLang="zh-CN" sz="1400">
                <a:ea typeface="宋体" charset="-122"/>
              </a:rPr>
              <a:t>k</a:t>
            </a:r>
            <a:r>
              <a:rPr lang="zh-CN" altLang="en-US" sz="1400">
                <a:ea typeface="宋体" charset="-122"/>
              </a:rPr>
              <a:t>（</a:t>
            </a:r>
            <a:r>
              <a:rPr lang="en-US" altLang="zh-CN" sz="1400">
                <a:ea typeface="宋体" charset="-122"/>
              </a:rPr>
              <a:t>1&lt;=k&lt;=n</a:t>
            </a:r>
            <a:r>
              <a:rPr lang="zh-CN" altLang="en-US" sz="1400">
                <a:ea typeface="宋体" charset="-122"/>
              </a:rPr>
              <a:t>）的人从</a:t>
            </a:r>
            <a:r>
              <a:rPr lang="en-US" altLang="zh-CN" sz="1400">
                <a:ea typeface="宋体" charset="-122"/>
              </a:rPr>
              <a:t>1</a:t>
            </a:r>
            <a:r>
              <a:rPr lang="zh-CN" altLang="en-US" sz="1400">
                <a:ea typeface="宋体" charset="-122"/>
              </a:rPr>
              <a:t>开始报数，数到</a:t>
            </a:r>
            <a:r>
              <a:rPr lang="en-US" altLang="zh-CN" sz="1400">
                <a:ea typeface="宋体" charset="-122"/>
              </a:rPr>
              <a:t>m </a:t>
            </a:r>
            <a:r>
              <a:rPr lang="zh-CN" altLang="en-US" sz="1400">
                <a:ea typeface="宋体" charset="-122"/>
              </a:rPr>
              <a:t>的那个人出列，它的下一位又从</a:t>
            </a:r>
            <a:r>
              <a:rPr lang="en-US" altLang="zh-CN" sz="1400">
                <a:ea typeface="宋体" charset="-122"/>
              </a:rPr>
              <a:t>1</a:t>
            </a:r>
            <a:r>
              <a:rPr lang="zh-CN" altLang="en-US" sz="1400">
                <a:ea typeface="宋体" charset="-122"/>
              </a:rPr>
              <a:t>开始报数，数到</a:t>
            </a:r>
            <a:r>
              <a:rPr lang="en-US" altLang="zh-CN" sz="1400">
                <a:ea typeface="宋体" charset="-122"/>
              </a:rPr>
              <a:t>m</a:t>
            </a:r>
            <a:r>
              <a:rPr lang="zh-CN" altLang="en-US" sz="1400">
                <a:ea typeface="宋体" charset="-122"/>
              </a:rPr>
              <a:t>的那个人又出列，依次类推，直到所有人出列为止，由此产生一个出队编号的序列。</a:t>
            </a:r>
            <a:endParaRPr lang="en-US" altLang="zh-CN" sz="1400">
              <a:ea typeface="宋体" charset="-122"/>
            </a:endParaRPr>
          </a:p>
          <a:p>
            <a:endParaRPr lang="zh-CN" altLang="en-US" sz="1400">
              <a:ea typeface="宋体" charset="-122"/>
            </a:endParaRPr>
          </a:p>
          <a:p>
            <a:r>
              <a:rPr lang="zh-CN" altLang="en-US" sz="1400" b="1">
                <a:ea typeface="宋体" charset="-122"/>
              </a:rPr>
              <a:t>提示</a:t>
            </a:r>
            <a:r>
              <a:rPr lang="zh-CN" altLang="en-US" sz="1400">
                <a:ea typeface="宋体" charset="-122"/>
              </a:rPr>
              <a:t>：用一个不带头结点的循环链表来处理</a:t>
            </a:r>
            <a:r>
              <a:rPr lang="en-US" altLang="zh-CN" sz="1400">
                <a:ea typeface="宋体" charset="-122"/>
              </a:rPr>
              <a:t>Josephu </a:t>
            </a:r>
            <a:r>
              <a:rPr lang="zh-CN" altLang="en-US" sz="1400">
                <a:ea typeface="宋体" charset="-122"/>
              </a:rPr>
              <a:t>问题：先构成一个有</a:t>
            </a:r>
            <a:r>
              <a:rPr lang="en-US" altLang="zh-CN" sz="1400">
                <a:ea typeface="宋体" charset="-122"/>
              </a:rPr>
              <a:t>n</a:t>
            </a:r>
            <a:r>
              <a:rPr lang="zh-CN" altLang="en-US" sz="1400">
                <a:ea typeface="宋体" charset="-122"/>
              </a:rPr>
              <a:t>个结点的单循环链表，然后由</a:t>
            </a:r>
            <a:r>
              <a:rPr lang="en-US" altLang="zh-CN" sz="1400">
                <a:ea typeface="宋体" charset="-122"/>
              </a:rPr>
              <a:t>k</a:t>
            </a:r>
            <a:r>
              <a:rPr lang="zh-CN" altLang="en-US" sz="1400">
                <a:ea typeface="宋体" charset="-122"/>
              </a:rPr>
              <a:t>结点起从</a:t>
            </a:r>
            <a:r>
              <a:rPr lang="en-US" altLang="zh-CN" sz="1400">
                <a:ea typeface="宋体" charset="-122"/>
              </a:rPr>
              <a:t>1</a:t>
            </a:r>
            <a:r>
              <a:rPr lang="zh-CN" altLang="en-US" sz="1400">
                <a:ea typeface="宋体" charset="-122"/>
              </a:rPr>
              <a:t>开始计数，计到</a:t>
            </a:r>
            <a:r>
              <a:rPr lang="en-US" altLang="zh-CN" sz="1400">
                <a:ea typeface="宋体" charset="-122"/>
              </a:rPr>
              <a:t>m</a:t>
            </a:r>
            <a:r>
              <a:rPr lang="zh-CN" altLang="en-US" sz="1400">
                <a:ea typeface="宋体" charset="-122"/>
              </a:rPr>
              <a:t>时，对应结点从链表中删除，然后再从被删除结点的下一个结点又从</a:t>
            </a:r>
            <a:r>
              <a:rPr lang="en-US" altLang="zh-CN" sz="1400">
                <a:ea typeface="宋体" charset="-122"/>
              </a:rPr>
              <a:t>1</a:t>
            </a:r>
            <a:r>
              <a:rPr lang="zh-CN" altLang="en-US" sz="1400">
                <a:ea typeface="宋体" charset="-122"/>
              </a:rPr>
              <a:t>开始计数，直到最后一个结点从链表中删除算法结束。</a:t>
            </a:r>
            <a:endParaRPr lang="zh-CN" altLang="en-US" sz="1400"/>
          </a:p>
        </p:txBody>
      </p:sp>
    </p:spTree>
    <p:extLst>
      <p:ext uri="{BB962C8B-B14F-4D97-AF65-F5344CB8AC3E}">
        <p14:creationId xmlns:p14="http://schemas.microsoft.com/office/powerpoint/2010/main" val="391714682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单向环形链表介绍</a:t>
            </a:r>
            <a:endParaRPr lang="en-US" altLang="zh-CN" sz="2200" b="1"/>
          </a:p>
        </p:txBody>
      </p:sp>
      <p:sp>
        <p:nvSpPr>
          <p:cNvPr id="2" name="TextBox 1"/>
          <p:cNvSpPr txBox="1"/>
          <p:nvPr/>
        </p:nvSpPr>
        <p:spPr>
          <a:xfrm>
            <a:off x="665981" y="1224111"/>
            <a:ext cx="8136904" cy="3416320"/>
          </a:xfrm>
          <a:prstGeom prst="rect">
            <a:avLst/>
          </a:prstGeom>
          <a:noFill/>
        </p:spPr>
        <p:txBody>
          <a:bodyPr wrap="square" rtlCol="0">
            <a:spAutoFit/>
          </a:bodyPr>
          <a:lstStyle/>
          <a:p>
            <a:endParaRPr lang="en-US" altLang="zh-CN"/>
          </a:p>
          <a:p>
            <a:endParaRPr lang="en-US" altLang="zh-CN"/>
          </a:p>
          <a:p>
            <a:endParaRPr lang="en-US" altLang="zh-CN"/>
          </a:p>
          <a:p>
            <a:endParaRPr lang="en-US" altLang="zh-CN"/>
          </a:p>
          <a:p>
            <a:endParaRPr lang="en-US" altLang="zh-CN"/>
          </a:p>
          <a:p>
            <a:endParaRPr lang="en-US" altLang="zh-CN"/>
          </a:p>
          <a:p>
            <a:endParaRPr lang="en-US" altLang="zh-CN"/>
          </a:p>
          <a:p>
            <a:endParaRPr lang="en-US" altLang="zh-CN"/>
          </a:p>
          <a:p>
            <a:endParaRPr lang="en-US" altLang="zh-CN"/>
          </a:p>
          <a:p>
            <a:endParaRPr lang="en-US" altLang="zh-CN"/>
          </a:p>
          <a:p>
            <a:endParaRPr lang="en-US" altLang="zh-CN"/>
          </a:p>
          <a:p>
            <a:endParaRPr lang="zh-CN" altLang="en-US"/>
          </a:p>
        </p:txBody>
      </p:sp>
      <p:sp>
        <p:nvSpPr>
          <p:cNvPr id="3" name="TextBox 2"/>
          <p:cNvSpPr txBox="1"/>
          <p:nvPr/>
        </p:nvSpPr>
        <p:spPr>
          <a:xfrm>
            <a:off x="5418509" y="5112543"/>
            <a:ext cx="2698175" cy="307777"/>
          </a:xfrm>
          <a:prstGeom prst="rect">
            <a:avLst/>
          </a:prstGeom>
          <a:noFill/>
        </p:spPr>
        <p:txBody>
          <a:bodyPr wrap="none" rtlCol="0">
            <a:spAutoFit/>
          </a:bodyPr>
          <a:lstStyle/>
          <a:p>
            <a:r>
              <a:rPr lang="zh-CN" altLang="en-US" sz="1400"/>
              <a:t>为方便学员理解，可画出示意图</a:t>
            </a:r>
          </a:p>
        </p:txBody>
      </p:sp>
      <p:pic>
        <p:nvPicPr>
          <p:cNvPr id="717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8806" y="1944191"/>
            <a:ext cx="3457575" cy="2400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4" name="对象 3"/>
          <p:cNvGraphicFramePr>
            <a:graphicFrameLocks noChangeAspect="1"/>
          </p:cNvGraphicFramePr>
          <p:nvPr>
            <p:extLst>
              <p:ext uri="{D42A27DB-BD31-4B8C-83A1-F6EECF244321}">
                <p14:modId xmlns:p14="http://schemas.microsoft.com/office/powerpoint/2010/main" val="3782247802"/>
              </p:ext>
            </p:extLst>
          </p:nvPr>
        </p:nvGraphicFramePr>
        <p:xfrm>
          <a:off x="770968" y="4832167"/>
          <a:ext cx="504056" cy="434264"/>
        </p:xfrm>
        <a:graphic>
          <a:graphicData uri="http://schemas.openxmlformats.org/presentationml/2006/ole">
            <mc:AlternateContent xmlns:mc="http://schemas.openxmlformats.org/markup-compatibility/2006">
              <mc:Choice xmlns:v="urn:schemas-microsoft-com:vml" Requires="v">
                <p:oleObj spid="_x0000_s41147" name="包装程序外壳对象" showAsIcon="1" r:id="rId5" imgW="826200" imgH="711360" progId="Package">
                  <p:embed/>
                </p:oleObj>
              </mc:Choice>
              <mc:Fallback>
                <p:oleObj name="包装程序外壳对象" showAsIcon="1" r:id="rId5" imgW="826200" imgH="711360" progId="Package">
                  <p:embed/>
                  <p:pic>
                    <p:nvPicPr>
                      <p:cNvPr id="0" name=""/>
                      <p:cNvPicPr/>
                      <p:nvPr/>
                    </p:nvPicPr>
                    <p:blipFill>
                      <a:blip r:embed="rId6"/>
                      <a:stretch>
                        <a:fillRect/>
                      </a:stretch>
                    </p:blipFill>
                    <p:spPr>
                      <a:xfrm>
                        <a:off x="770968" y="4832167"/>
                        <a:ext cx="504056" cy="434264"/>
                      </a:xfrm>
                      <a:prstGeom prst="rect">
                        <a:avLst/>
                      </a:prstGeom>
                    </p:spPr>
                  </p:pic>
                </p:oleObj>
              </mc:Fallback>
            </mc:AlternateContent>
          </a:graphicData>
        </a:graphic>
      </p:graphicFrame>
    </p:spTree>
    <p:extLst>
      <p:ext uri="{BB962C8B-B14F-4D97-AF65-F5344CB8AC3E}">
        <p14:creationId xmlns:p14="http://schemas.microsoft.com/office/powerpoint/2010/main" val="220516768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en-US" altLang="zh-CN" sz="2200" b="1"/>
              <a:t>Josephu</a:t>
            </a:r>
            <a:r>
              <a:rPr lang="zh-CN" altLang="en-US" sz="2200" b="1"/>
              <a:t>问题</a:t>
            </a:r>
            <a:endParaRPr lang="en-US" altLang="zh-CN" sz="2200" b="1"/>
          </a:p>
        </p:txBody>
      </p:sp>
      <p:sp>
        <p:nvSpPr>
          <p:cNvPr id="2" name="TextBox 1"/>
          <p:cNvSpPr txBox="1"/>
          <p:nvPr/>
        </p:nvSpPr>
        <p:spPr>
          <a:xfrm>
            <a:off x="665981" y="1224111"/>
            <a:ext cx="8136904" cy="2585323"/>
          </a:xfrm>
          <a:prstGeom prst="rect">
            <a:avLst/>
          </a:prstGeom>
          <a:noFill/>
        </p:spPr>
        <p:txBody>
          <a:bodyPr wrap="square" rtlCol="0">
            <a:spAutoFit/>
          </a:bodyPr>
          <a:lstStyle/>
          <a:p>
            <a:endParaRPr lang="en-US" altLang="zh-CN"/>
          </a:p>
          <a:p>
            <a:endParaRPr lang="en-US" altLang="zh-CN"/>
          </a:p>
          <a:p>
            <a:endParaRPr lang="en-US" altLang="zh-CN"/>
          </a:p>
          <a:p>
            <a:endParaRPr lang="en-US" altLang="zh-CN"/>
          </a:p>
          <a:p>
            <a:endParaRPr lang="en-US" altLang="zh-CN"/>
          </a:p>
          <a:p>
            <a:endParaRPr lang="en-US" altLang="zh-CN"/>
          </a:p>
          <a:p>
            <a:endParaRPr lang="en-US" altLang="zh-CN"/>
          </a:p>
          <a:p>
            <a:endParaRPr lang="en-US" altLang="zh-CN"/>
          </a:p>
          <a:p>
            <a:endParaRPr lang="zh-CN" altLang="en-US"/>
          </a:p>
        </p:txBody>
      </p:sp>
      <p:sp>
        <p:nvSpPr>
          <p:cNvPr id="13" name="TextBox 12"/>
          <p:cNvSpPr txBox="1"/>
          <p:nvPr/>
        </p:nvSpPr>
        <p:spPr>
          <a:xfrm>
            <a:off x="665981" y="1656159"/>
            <a:ext cx="7992888" cy="2800767"/>
          </a:xfrm>
          <a:prstGeom prst="rect">
            <a:avLst/>
          </a:prstGeom>
          <a:solidFill>
            <a:schemeClr val="bg1">
              <a:lumMod val="95000"/>
            </a:schemeClr>
          </a:solidFill>
        </p:spPr>
        <p:txBody>
          <a:bodyPr wrap="square" rtlCol="0">
            <a:spAutoFit/>
          </a:bodyPr>
          <a:lstStyle/>
          <a:p>
            <a:pPr marL="285750" indent="-285750">
              <a:buFont typeface="Wingdings" pitchFamily="2" charset="2"/>
              <a:buChar char="Ø"/>
            </a:pPr>
            <a:r>
              <a:rPr lang="en-US" altLang="zh-CN" sz="1600" b="1">
                <a:ea typeface="宋体" charset="-122"/>
              </a:rPr>
              <a:t>Josephu  </a:t>
            </a:r>
            <a:r>
              <a:rPr lang="zh-CN" altLang="en-US" sz="1600" b="1">
                <a:ea typeface="宋体" charset="-122"/>
              </a:rPr>
              <a:t>问题</a:t>
            </a:r>
          </a:p>
          <a:p>
            <a:r>
              <a:rPr lang="en-US" altLang="zh-CN" sz="1600">
                <a:ea typeface="宋体" charset="-122"/>
              </a:rPr>
              <a:t>Josephu  </a:t>
            </a:r>
            <a:r>
              <a:rPr lang="zh-CN" altLang="en-US" sz="1600">
                <a:ea typeface="宋体" charset="-122"/>
              </a:rPr>
              <a:t>问题为：设编号为</a:t>
            </a:r>
            <a:r>
              <a:rPr lang="en-US" altLang="zh-CN" sz="1600">
                <a:ea typeface="宋体" charset="-122"/>
              </a:rPr>
              <a:t>1</a:t>
            </a:r>
            <a:r>
              <a:rPr lang="zh-CN" altLang="en-US" sz="1600">
                <a:ea typeface="宋体" charset="-122"/>
              </a:rPr>
              <a:t>，</a:t>
            </a:r>
            <a:r>
              <a:rPr lang="en-US" altLang="zh-CN" sz="1600">
                <a:ea typeface="宋体" charset="-122"/>
              </a:rPr>
              <a:t>2</a:t>
            </a:r>
            <a:r>
              <a:rPr lang="zh-CN" altLang="en-US" sz="1600">
                <a:ea typeface="宋体" charset="-122"/>
              </a:rPr>
              <a:t>，</a:t>
            </a:r>
            <a:r>
              <a:rPr lang="en-US" altLang="zh-CN" sz="1600">
                <a:ea typeface="宋体" charset="-122"/>
              </a:rPr>
              <a:t>… n</a:t>
            </a:r>
            <a:r>
              <a:rPr lang="zh-CN" altLang="en-US" sz="1600">
                <a:ea typeface="宋体" charset="-122"/>
              </a:rPr>
              <a:t>的</a:t>
            </a:r>
            <a:r>
              <a:rPr lang="en-US" altLang="zh-CN" sz="1600">
                <a:ea typeface="宋体" charset="-122"/>
              </a:rPr>
              <a:t>n</a:t>
            </a:r>
            <a:r>
              <a:rPr lang="zh-CN" altLang="en-US" sz="1600">
                <a:ea typeface="宋体" charset="-122"/>
              </a:rPr>
              <a:t>个人围坐一圈，约定编号为</a:t>
            </a:r>
            <a:r>
              <a:rPr lang="en-US" altLang="zh-CN" sz="1600">
                <a:ea typeface="宋体" charset="-122"/>
              </a:rPr>
              <a:t>k</a:t>
            </a:r>
            <a:r>
              <a:rPr lang="zh-CN" altLang="en-US" sz="1600">
                <a:ea typeface="宋体" charset="-122"/>
              </a:rPr>
              <a:t>（</a:t>
            </a:r>
            <a:r>
              <a:rPr lang="en-US" altLang="zh-CN" sz="1600">
                <a:ea typeface="宋体" charset="-122"/>
              </a:rPr>
              <a:t>1&lt;=k&lt;=n</a:t>
            </a:r>
            <a:r>
              <a:rPr lang="zh-CN" altLang="en-US" sz="1600">
                <a:ea typeface="宋体" charset="-122"/>
              </a:rPr>
              <a:t>）的人从</a:t>
            </a:r>
            <a:r>
              <a:rPr lang="en-US" altLang="zh-CN" sz="1600">
                <a:ea typeface="宋体" charset="-122"/>
              </a:rPr>
              <a:t>1</a:t>
            </a:r>
            <a:r>
              <a:rPr lang="zh-CN" altLang="en-US" sz="1600">
                <a:ea typeface="宋体" charset="-122"/>
              </a:rPr>
              <a:t>开始报数，数到</a:t>
            </a:r>
            <a:r>
              <a:rPr lang="en-US" altLang="zh-CN" sz="1600">
                <a:ea typeface="宋体" charset="-122"/>
              </a:rPr>
              <a:t>m </a:t>
            </a:r>
            <a:r>
              <a:rPr lang="zh-CN" altLang="en-US" sz="1600">
                <a:ea typeface="宋体" charset="-122"/>
              </a:rPr>
              <a:t>的那个人出列，它的下一位又从</a:t>
            </a:r>
            <a:r>
              <a:rPr lang="en-US" altLang="zh-CN" sz="1600">
                <a:ea typeface="宋体" charset="-122"/>
              </a:rPr>
              <a:t>1</a:t>
            </a:r>
            <a:r>
              <a:rPr lang="zh-CN" altLang="en-US" sz="1600">
                <a:ea typeface="宋体" charset="-122"/>
              </a:rPr>
              <a:t>开始报数，数到</a:t>
            </a:r>
            <a:r>
              <a:rPr lang="en-US" altLang="zh-CN" sz="1600">
                <a:ea typeface="宋体" charset="-122"/>
              </a:rPr>
              <a:t>m</a:t>
            </a:r>
            <a:r>
              <a:rPr lang="zh-CN" altLang="en-US" sz="1600">
                <a:ea typeface="宋体" charset="-122"/>
              </a:rPr>
              <a:t>的那个人又出列，依次类推，直到所有人出列为止，由此产生一个出队编号的序列。</a:t>
            </a:r>
            <a:endParaRPr lang="en-US" altLang="zh-CN" sz="1600">
              <a:ea typeface="宋体" charset="-122"/>
            </a:endParaRPr>
          </a:p>
          <a:p>
            <a:endParaRPr lang="zh-CN" altLang="en-US" sz="1600">
              <a:ea typeface="宋体" charset="-122"/>
            </a:endParaRPr>
          </a:p>
          <a:p>
            <a:pPr marL="285750" indent="-285750">
              <a:buFont typeface="Wingdings" pitchFamily="2" charset="2"/>
              <a:buChar char="Ø"/>
            </a:pPr>
            <a:r>
              <a:rPr lang="zh-CN" altLang="en-US" sz="1600" b="1">
                <a:ea typeface="宋体" charset="-122"/>
              </a:rPr>
              <a:t>提示</a:t>
            </a:r>
            <a:endParaRPr lang="en-US" altLang="zh-CN" sz="1600">
              <a:ea typeface="宋体" charset="-122"/>
            </a:endParaRPr>
          </a:p>
          <a:p>
            <a:r>
              <a:rPr lang="zh-CN" altLang="en-US" sz="1600">
                <a:ea typeface="宋体" charset="-122"/>
              </a:rPr>
              <a:t>用一个不带头结点的循环链表来处理</a:t>
            </a:r>
            <a:r>
              <a:rPr lang="en-US" altLang="zh-CN" sz="1600">
                <a:ea typeface="宋体" charset="-122"/>
              </a:rPr>
              <a:t>Josephu </a:t>
            </a:r>
            <a:r>
              <a:rPr lang="zh-CN" altLang="en-US" sz="1600">
                <a:ea typeface="宋体" charset="-122"/>
              </a:rPr>
              <a:t>问题：先构成一个有</a:t>
            </a:r>
            <a:r>
              <a:rPr lang="en-US" altLang="zh-CN" sz="1600">
                <a:ea typeface="宋体" charset="-122"/>
              </a:rPr>
              <a:t>n</a:t>
            </a:r>
            <a:r>
              <a:rPr lang="zh-CN" altLang="en-US" sz="1600">
                <a:ea typeface="宋体" charset="-122"/>
              </a:rPr>
              <a:t>个结点的单循环链表，然后由</a:t>
            </a:r>
            <a:r>
              <a:rPr lang="en-US" altLang="zh-CN" sz="1600">
                <a:ea typeface="宋体" charset="-122"/>
              </a:rPr>
              <a:t>k</a:t>
            </a:r>
            <a:r>
              <a:rPr lang="zh-CN" altLang="en-US" sz="1600">
                <a:ea typeface="宋体" charset="-122"/>
              </a:rPr>
              <a:t>结点起从</a:t>
            </a:r>
            <a:r>
              <a:rPr lang="en-US" altLang="zh-CN" sz="1600">
                <a:ea typeface="宋体" charset="-122"/>
              </a:rPr>
              <a:t>1</a:t>
            </a:r>
            <a:r>
              <a:rPr lang="zh-CN" altLang="en-US" sz="1600">
                <a:ea typeface="宋体" charset="-122"/>
              </a:rPr>
              <a:t>开始计数，计到</a:t>
            </a:r>
            <a:r>
              <a:rPr lang="en-US" altLang="zh-CN" sz="1600">
                <a:ea typeface="宋体" charset="-122"/>
              </a:rPr>
              <a:t>m</a:t>
            </a:r>
            <a:r>
              <a:rPr lang="zh-CN" altLang="en-US" sz="1600">
                <a:ea typeface="宋体" charset="-122"/>
              </a:rPr>
              <a:t>时，对应结点从链表中删除，然后再从被删除结点的下一个结点又从</a:t>
            </a:r>
            <a:r>
              <a:rPr lang="en-US" altLang="zh-CN" sz="1600">
                <a:ea typeface="宋体" charset="-122"/>
              </a:rPr>
              <a:t>1</a:t>
            </a:r>
            <a:r>
              <a:rPr lang="zh-CN" altLang="en-US" sz="1600">
                <a:ea typeface="宋体" charset="-122"/>
              </a:rPr>
              <a:t>开始计数，直到最后一个结点从链表中删除算法结束。</a:t>
            </a:r>
            <a:endParaRPr lang="en-US" altLang="zh-CN" sz="1600">
              <a:ea typeface="宋体" charset="-122"/>
            </a:endParaRPr>
          </a:p>
          <a:p>
            <a:endParaRPr lang="en-US" altLang="zh-CN" sz="1600">
              <a:ea typeface="宋体" charset="-122"/>
            </a:endParaRPr>
          </a:p>
          <a:p>
            <a:pPr marL="285750" indent="-285750">
              <a:buFont typeface="Wingdings" pitchFamily="2" charset="2"/>
              <a:buChar char="Ø"/>
            </a:pPr>
            <a:r>
              <a:rPr lang="zh-CN" altLang="en-US" sz="1600" b="1"/>
              <a:t>示意图说明</a:t>
            </a:r>
          </a:p>
        </p:txBody>
      </p:sp>
    </p:spTree>
    <p:extLst>
      <p:ext uri="{BB962C8B-B14F-4D97-AF65-F5344CB8AC3E}">
        <p14:creationId xmlns:p14="http://schemas.microsoft.com/office/powerpoint/2010/main" val="388044595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en-US" altLang="zh-CN" sz="2200" b="1"/>
              <a:t>Josephu</a:t>
            </a:r>
            <a:r>
              <a:rPr lang="zh-CN" altLang="en-US" sz="2200" b="1"/>
              <a:t>问题</a:t>
            </a:r>
            <a:endParaRPr lang="en-US" altLang="zh-CN" sz="2200" b="1"/>
          </a:p>
        </p:txBody>
      </p:sp>
      <p:sp>
        <p:nvSpPr>
          <p:cNvPr id="2" name="TextBox 1"/>
          <p:cNvSpPr txBox="1"/>
          <p:nvPr/>
        </p:nvSpPr>
        <p:spPr>
          <a:xfrm>
            <a:off x="665981" y="1224111"/>
            <a:ext cx="8136904" cy="2862322"/>
          </a:xfrm>
          <a:prstGeom prst="rect">
            <a:avLst/>
          </a:prstGeom>
          <a:noFill/>
        </p:spPr>
        <p:txBody>
          <a:bodyPr wrap="square" rtlCol="0">
            <a:spAutoFit/>
          </a:bodyPr>
          <a:lstStyle/>
          <a:p>
            <a:r>
              <a:rPr lang="zh-CN" altLang="en-US"/>
              <a:t>使用环形单向链表来解决</a:t>
            </a:r>
            <a:r>
              <a:rPr lang="en-US" altLang="zh-CN"/>
              <a:t>, </a:t>
            </a:r>
            <a:r>
              <a:rPr lang="en-US" altLang="zh-CN" b="1">
                <a:ea typeface="宋体" charset="-122"/>
              </a:rPr>
              <a:t>Josephu</a:t>
            </a:r>
            <a:r>
              <a:rPr lang="zh-CN" altLang="en-US" b="1">
                <a:ea typeface="宋体" charset="-122"/>
              </a:rPr>
              <a:t>问题</a:t>
            </a:r>
            <a:endParaRPr lang="en-US" altLang="zh-CN"/>
          </a:p>
          <a:p>
            <a:endParaRPr lang="en-US" altLang="zh-CN"/>
          </a:p>
          <a:p>
            <a:endParaRPr lang="en-US" altLang="zh-CN"/>
          </a:p>
          <a:p>
            <a:endParaRPr lang="en-US" altLang="zh-CN"/>
          </a:p>
          <a:p>
            <a:endParaRPr lang="en-US" altLang="zh-CN"/>
          </a:p>
          <a:p>
            <a:endParaRPr lang="en-US" altLang="zh-CN"/>
          </a:p>
          <a:p>
            <a:endParaRPr lang="en-US" altLang="zh-CN"/>
          </a:p>
          <a:p>
            <a:endParaRPr lang="en-US" altLang="zh-CN"/>
          </a:p>
          <a:p>
            <a:endParaRPr lang="en-US" altLang="zh-CN"/>
          </a:p>
          <a:p>
            <a:endParaRPr lang="zh-CN" altLang="en-US"/>
          </a:p>
        </p:txBody>
      </p:sp>
      <p:pic>
        <p:nvPicPr>
          <p:cNvPr id="12945" name="Picture 65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5941" y="1885226"/>
            <a:ext cx="1978344" cy="9891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946" name="Picture 65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00583" y="2016199"/>
            <a:ext cx="2774083" cy="34701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947" name="Picture 65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114" y="3354475"/>
            <a:ext cx="3670469" cy="21256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948" name="Picture 66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567735" y="1124887"/>
            <a:ext cx="4035350" cy="21154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949" name="Picture 66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498629" y="3384351"/>
            <a:ext cx="4241849" cy="21053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9" name="对象 8"/>
          <p:cNvGraphicFramePr>
            <a:graphicFrameLocks noChangeAspect="1"/>
          </p:cNvGraphicFramePr>
          <p:nvPr>
            <p:extLst>
              <p:ext uri="{D42A27DB-BD31-4B8C-83A1-F6EECF244321}">
                <p14:modId xmlns:p14="http://schemas.microsoft.com/office/powerpoint/2010/main" val="4073655239"/>
              </p:ext>
            </p:extLst>
          </p:nvPr>
        </p:nvGraphicFramePr>
        <p:xfrm>
          <a:off x="2466181" y="2697828"/>
          <a:ext cx="409895" cy="353140"/>
        </p:xfrm>
        <a:graphic>
          <a:graphicData uri="http://schemas.openxmlformats.org/presentationml/2006/ole">
            <mc:AlternateContent xmlns:mc="http://schemas.openxmlformats.org/markup-compatibility/2006">
              <mc:Choice xmlns:v="urn:schemas-microsoft-com:vml" Requires="v">
                <p:oleObj spid="_x0000_s99886" name="包装程序外壳对象" showAsIcon="1" r:id="rId9" imgW="826200" imgH="711360" progId="Package">
                  <p:embed/>
                </p:oleObj>
              </mc:Choice>
              <mc:Fallback>
                <p:oleObj name="包装程序外壳对象" showAsIcon="1" r:id="rId9" imgW="826200" imgH="711360" progId="Package">
                  <p:embed/>
                  <p:pic>
                    <p:nvPicPr>
                      <p:cNvPr id="0" name=""/>
                      <p:cNvPicPr/>
                      <p:nvPr/>
                    </p:nvPicPr>
                    <p:blipFill>
                      <a:blip r:embed="rId10"/>
                      <a:stretch>
                        <a:fillRect/>
                      </a:stretch>
                    </p:blipFill>
                    <p:spPr>
                      <a:xfrm>
                        <a:off x="2466181" y="2697828"/>
                        <a:ext cx="409895" cy="353140"/>
                      </a:xfrm>
                      <a:prstGeom prst="rect">
                        <a:avLst/>
                      </a:prstGeom>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1082835276"/>
              </p:ext>
            </p:extLst>
          </p:nvPr>
        </p:nvGraphicFramePr>
        <p:xfrm>
          <a:off x="3203340" y="5072020"/>
          <a:ext cx="484757" cy="417637"/>
        </p:xfrm>
        <a:graphic>
          <a:graphicData uri="http://schemas.openxmlformats.org/presentationml/2006/ole">
            <mc:AlternateContent xmlns:mc="http://schemas.openxmlformats.org/markup-compatibility/2006">
              <mc:Choice xmlns:v="urn:schemas-microsoft-com:vml" Requires="v">
                <p:oleObj spid="_x0000_s99887" name="包装程序外壳对象" showAsIcon="1" r:id="rId11" imgW="826200" imgH="711360" progId="Package">
                  <p:embed/>
                </p:oleObj>
              </mc:Choice>
              <mc:Fallback>
                <p:oleObj name="包装程序外壳对象" showAsIcon="1" r:id="rId11" imgW="826200" imgH="711360" progId="Package">
                  <p:embed/>
                  <p:pic>
                    <p:nvPicPr>
                      <p:cNvPr id="0" name=""/>
                      <p:cNvPicPr/>
                      <p:nvPr/>
                    </p:nvPicPr>
                    <p:blipFill>
                      <a:blip r:embed="rId12"/>
                      <a:stretch>
                        <a:fillRect/>
                      </a:stretch>
                    </p:blipFill>
                    <p:spPr>
                      <a:xfrm>
                        <a:off x="3203340" y="5072020"/>
                        <a:ext cx="484757" cy="417637"/>
                      </a:xfrm>
                      <a:prstGeom prst="rect">
                        <a:avLst/>
                      </a:prstGeom>
                    </p:spPr>
                  </p:pic>
                </p:oleObj>
              </mc:Fallback>
            </mc:AlternateContent>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val="3723573258"/>
              </p:ext>
            </p:extLst>
          </p:nvPr>
        </p:nvGraphicFramePr>
        <p:xfrm>
          <a:off x="5562525" y="5045892"/>
          <a:ext cx="504056" cy="434264"/>
        </p:xfrm>
        <a:graphic>
          <a:graphicData uri="http://schemas.openxmlformats.org/presentationml/2006/ole">
            <mc:AlternateContent xmlns:mc="http://schemas.openxmlformats.org/markup-compatibility/2006">
              <mc:Choice xmlns:v="urn:schemas-microsoft-com:vml" Requires="v">
                <p:oleObj spid="_x0000_s99888" name="包装程序外壳对象" showAsIcon="1" r:id="rId13" imgW="826200" imgH="711360" progId="Package">
                  <p:embed/>
                </p:oleObj>
              </mc:Choice>
              <mc:Fallback>
                <p:oleObj name="包装程序外壳对象" showAsIcon="1" r:id="rId13" imgW="826200" imgH="711360" progId="Package">
                  <p:embed/>
                  <p:pic>
                    <p:nvPicPr>
                      <p:cNvPr id="0" name=""/>
                      <p:cNvPicPr/>
                      <p:nvPr/>
                    </p:nvPicPr>
                    <p:blipFill>
                      <a:blip r:embed="rId14"/>
                      <a:stretch>
                        <a:fillRect/>
                      </a:stretch>
                    </p:blipFill>
                    <p:spPr>
                      <a:xfrm>
                        <a:off x="5562525" y="5045892"/>
                        <a:ext cx="504056" cy="434264"/>
                      </a:xfrm>
                      <a:prstGeom prst="rect">
                        <a:avLst/>
                      </a:prstGeom>
                    </p:spPr>
                  </p:pic>
                </p:oleObj>
              </mc:Fallback>
            </mc:AlternateContent>
          </a:graphicData>
        </a:graphic>
      </p:graphicFrame>
      <p:graphicFrame>
        <p:nvGraphicFramePr>
          <p:cNvPr id="12" name="对象 11"/>
          <p:cNvGraphicFramePr>
            <a:graphicFrameLocks noChangeAspect="1"/>
          </p:cNvGraphicFramePr>
          <p:nvPr>
            <p:extLst>
              <p:ext uri="{D42A27DB-BD31-4B8C-83A1-F6EECF244321}">
                <p14:modId xmlns:p14="http://schemas.microsoft.com/office/powerpoint/2010/main" val="3347706301"/>
              </p:ext>
            </p:extLst>
          </p:nvPr>
        </p:nvGraphicFramePr>
        <p:xfrm>
          <a:off x="10027021" y="2784087"/>
          <a:ext cx="401787" cy="346155"/>
        </p:xfrm>
        <a:graphic>
          <a:graphicData uri="http://schemas.openxmlformats.org/presentationml/2006/ole">
            <mc:AlternateContent xmlns:mc="http://schemas.openxmlformats.org/markup-compatibility/2006">
              <mc:Choice xmlns:v="urn:schemas-microsoft-com:vml" Requires="v">
                <p:oleObj spid="_x0000_s99889" name="包装程序外壳对象" showAsIcon="1" r:id="rId15" imgW="826200" imgH="711360" progId="Package">
                  <p:embed/>
                </p:oleObj>
              </mc:Choice>
              <mc:Fallback>
                <p:oleObj name="包装程序外壳对象" showAsIcon="1" r:id="rId15" imgW="826200" imgH="711360" progId="Package">
                  <p:embed/>
                  <p:pic>
                    <p:nvPicPr>
                      <p:cNvPr id="0" name=""/>
                      <p:cNvPicPr/>
                      <p:nvPr/>
                    </p:nvPicPr>
                    <p:blipFill>
                      <a:blip r:embed="rId16"/>
                      <a:stretch>
                        <a:fillRect/>
                      </a:stretch>
                    </p:blipFill>
                    <p:spPr>
                      <a:xfrm>
                        <a:off x="10027021" y="2784087"/>
                        <a:ext cx="401787" cy="346155"/>
                      </a:xfrm>
                      <a:prstGeom prst="rect">
                        <a:avLst/>
                      </a:prstGeom>
                    </p:spPr>
                  </p:pic>
                </p:oleObj>
              </mc:Fallback>
            </mc:AlternateContent>
          </a:graphicData>
        </a:graphic>
      </p:graphicFrame>
      <p:graphicFrame>
        <p:nvGraphicFramePr>
          <p:cNvPr id="13" name="对象 12"/>
          <p:cNvGraphicFramePr>
            <a:graphicFrameLocks noChangeAspect="1"/>
          </p:cNvGraphicFramePr>
          <p:nvPr>
            <p:extLst>
              <p:ext uri="{D42A27DB-BD31-4B8C-83A1-F6EECF244321}">
                <p14:modId xmlns:p14="http://schemas.microsoft.com/office/powerpoint/2010/main" val="162843642"/>
              </p:ext>
            </p:extLst>
          </p:nvPr>
        </p:nvGraphicFramePr>
        <p:xfrm>
          <a:off x="10183713" y="4608487"/>
          <a:ext cx="556765" cy="479674"/>
        </p:xfrm>
        <a:graphic>
          <a:graphicData uri="http://schemas.openxmlformats.org/presentationml/2006/ole">
            <mc:AlternateContent xmlns:mc="http://schemas.openxmlformats.org/markup-compatibility/2006">
              <mc:Choice xmlns:v="urn:schemas-microsoft-com:vml" Requires="v">
                <p:oleObj spid="_x0000_s99890" name="包装程序外壳对象" showAsIcon="1" r:id="rId17" imgW="826200" imgH="711360" progId="Package">
                  <p:embed/>
                </p:oleObj>
              </mc:Choice>
              <mc:Fallback>
                <p:oleObj name="包装程序外壳对象" showAsIcon="1" r:id="rId17" imgW="826200" imgH="711360" progId="Package">
                  <p:embed/>
                  <p:pic>
                    <p:nvPicPr>
                      <p:cNvPr id="0" name=""/>
                      <p:cNvPicPr/>
                      <p:nvPr/>
                    </p:nvPicPr>
                    <p:blipFill>
                      <a:blip r:embed="rId18"/>
                      <a:stretch>
                        <a:fillRect/>
                      </a:stretch>
                    </p:blipFill>
                    <p:spPr>
                      <a:xfrm>
                        <a:off x="10183713" y="4608487"/>
                        <a:ext cx="556765" cy="479674"/>
                      </a:xfrm>
                      <a:prstGeom prst="rect">
                        <a:avLst/>
                      </a:prstGeom>
                    </p:spPr>
                  </p:pic>
                </p:oleObj>
              </mc:Fallback>
            </mc:AlternateContent>
          </a:graphicData>
        </a:graphic>
      </p:graphicFrame>
    </p:spTree>
    <p:extLst>
      <p:ext uri="{BB962C8B-B14F-4D97-AF65-F5344CB8AC3E}">
        <p14:creationId xmlns:p14="http://schemas.microsoft.com/office/powerpoint/2010/main" val="3738931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21965" y="1152103"/>
            <a:ext cx="8496944" cy="3939540"/>
          </a:xfrm>
          <a:prstGeom prst="rect">
            <a:avLst/>
          </a:prstGeom>
          <a:solidFill>
            <a:schemeClr val="bg1">
              <a:lumMod val="95000"/>
            </a:schemeClr>
          </a:solidFill>
        </p:spPr>
        <p:txBody>
          <a:bodyPr wrap="square" rtlCol="0">
            <a:spAutoFit/>
          </a:bodyPr>
          <a:lstStyle/>
          <a:p>
            <a:endParaRPr lang="en-US" altLang="zh-CN"/>
          </a:p>
          <a:p>
            <a:endParaRPr lang="en-US" altLang="zh-CN"/>
          </a:p>
          <a:p>
            <a:endParaRPr lang="en-US" altLang="zh-CN"/>
          </a:p>
          <a:p>
            <a:endParaRPr lang="en-US" altLang="zh-CN"/>
          </a:p>
          <a:p>
            <a:endParaRPr lang="en-US" altLang="zh-CN"/>
          </a:p>
          <a:p>
            <a:endParaRPr lang="en-US" altLang="zh-CN"/>
          </a:p>
          <a:p>
            <a:endParaRPr lang="en-US" altLang="zh-CN"/>
          </a:p>
          <a:p>
            <a:endParaRPr lang="en-US" altLang="zh-CN"/>
          </a:p>
          <a:p>
            <a:endParaRPr lang="en-US" altLang="zh-CN"/>
          </a:p>
          <a:p>
            <a:endParaRPr lang="en-US" altLang="zh-CN"/>
          </a:p>
          <a:p>
            <a:r>
              <a:rPr lang="zh-CN" altLang="en-US" sz="2800" b="1"/>
              <a:t>数据结构和算法</a:t>
            </a:r>
            <a:endParaRPr lang="en-US" altLang="zh-CN" sz="2800" b="1"/>
          </a:p>
          <a:p>
            <a:r>
              <a:rPr lang="en-US" altLang="zh-CN" sz="2400" b="1">
                <a:solidFill>
                  <a:schemeClr val="bg1">
                    <a:lumMod val="65000"/>
                  </a:schemeClr>
                </a:solidFill>
              </a:rPr>
              <a:t>--</a:t>
            </a:r>
            <a:r>
              <a:rPr lang="zh-CN" altLang="en-US" sz="2400" b="1">
                <a:solidFill>
                  <a:schemeClr val="bg1">
                    <a:lumMod val="65000"/>
                  </a:schemeClr>
                </a:solidFill>
              </a:rPr>
              <a:t>栈</a:t>
            </a:r>
            <a:endParaRPr lang="en-US" altLang="zh-CN" sz="2400" b="1">
              <a:solidFill>
                <a:schemeClr val="bg1">
                  <a:lumMod val="65000"/>
                </a:schemeClr>
              </a:solidFill>
            </a:endParaRPr>
          </a:p>
          <a:p>
            <a:endParaRPr lang="zh-CN" altLang="en-US"/>
          </a:p>
        </p:txBody>
      </p:sp>
    </p:spTree>
    <p:extLst>
      <p:ext uri="{BB962C8B-B14F-4D97-AF65-F5344CB8AC3E}">
        <p14:creationId xmlns:p14="http://schemas.microsoft.com/office/powerpoint/2010/main" val="20919075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数据结构和算法内容介绍</a:t>
            </a:r>
            <a:endParaRPr lang="en-US" altLang="zh-CN" sz="2200" b="1"/>
          </a:p>
        </p:txBody>
      </p:sp>
      <p:sp>
        <p:nvSpPr>
          <p:cNvPr id="4" name="矩形 3"/>
          <p:cNvSpPr/>
          <p:nvPr/>
        </p:nvSpPr>
        <p:spPr>
          <a:xfrm>
            <a:off x="562971" y="1244431"/>
            <a:ext cx="8790601" cy="1631216"/>
          </a:xfrm>
          <a:prstGeom prst="rect">
            <a:avLst/>
          </a:prstGeom>
        </p:spPr>
        <p:txBody>
          <a:bodyPr wrap="square">
            <a:spAutoFit/>
          </a:bodyPr>
          <a:lstStyle/>
          <a:p>
            <a:pPr>
              <a:defRPr/>
            </a:pPr>
            <a:endParaRPr lang="en-US" altLang="zh-CN" sz="2000" b="1">
              <a:solidFill>
                <a:srgbClr val="0070C0"/>
              </a:solidFill>
              <a:ea typeface="宋体" panose="02010600030101010101" pitchFamily="2" charset="-122"/>
            </a:endParaRPr>
          </a:p>
          <a:p>
            <a:pPr>
              <a:defRPr/>
            </a:pPr>
            <a:endParaRPr lang="en-US" altLang="zh-CN" sz="2000" b="1">
              <a:solidFill>
                <a:srgbClr val="0070C0"/>
              </a:solidFill>
              <a:ea typeface="宋体" panose="02010600030101010101" pitchFamily="2" charset="-122"/>
            </a:endParaRPr>
          </a:p>
          <a:p>
            <a:pPr>
              <a:defRPr/>
            </a:pPr>
            <a:endParaRPr lang="en-US" altLang="zh-CN" sz="2000" b="1">
              <a:solidFill>
                <a:srgbClr val="0070C0"/>
              </a:solidFill>
              <a:ea typeface="宋体" panose="02010600030101010101" pitchFamily="2" charset="-122"/>
            </a:endParaRPr>
          </a:p>
          <a:p>
            <a:pPr>
              <a:defRPr/>
            </a:pPr>
            <a:endParaRPr lang="en-US" altLang="zh-CN" sz="2000" b="1">
              <a:solidFill>
                <a:srgbClr val="0070C0"/>
              </a:solidFill>
              <a:ea typeface="宋体" panose="02010600030101010101" pitchFamily="2" charset="-122"/>
            </a:endParaRPr>
          </a:p>
          <a:p>
            <a:pPr>
              <a:defRPr/>
            </a:pPr>
            <a:endParaRPr lang="en-US" altLang="zh-CN" sz="2000" b="1">
              <a:solidFill>
                <a:srgbClr val="0070C0"/>
              </a:solidFill>
              <a:ea typeface="宋体" panose="02010600030101010101" pitchFamily="2" charset="-122"/>
            </a:endParaRPr>
          </a:p>
        </p:txBody>
      </p:sp>
      <p:sp>
        <p:nvSpPr>
          <p:cNvPr id="2" name="TextBox 1"/>
          <p:cNvSpPr txBox="1"/>
          <p:nvPr/>
        </p:nvSpPr>
        <p:spPr>
          <a:xfrm>
            <a:off x="487837" y="1368127"/>
            <a:ext cx="8747096" cy="4001095"/>
          </a:xfrm>
          <a:prstGeom prst="rect">
            <a:avLst/>
          </a:prstGeom>
          <a:noFill/>
        </p:spPr>
        <p:txBody>
          <a:bodyPr wrap="square" rtlCol="0">
            <a:spAutoFit/>
          </a:bodyPr>
          <a:lstStyle/>
          <a:p>
            <a:r>
              <a:rPr lang="zh-CN" altLang="en-US" sz="2000" b="1">
                <a:solidFill>
                  <a:srgbClr val="0070C0"/>
                </a:solidFill>
              </a:rPr>
              <a:t>先看几个经典的算法面试题</a:t>
            </a:r>
            <a:endParaRPr lang="en-US" altLang="zh-CN"/>
          </a:p>
          <a:p>
            <a:r>
              <a:rPr lang="zh-CN" altLang="en-US"/>
              <a:t>汉诺塔游戏</a:t>
            </a:r>
            <a:r>
              <a:rPr lang="en-US" altLang="zh-CN"/>
              <a:t>, </a:t>
            </a:r>
            <a:r>
              <a:rPr lang="zh-CN" altLang="en-US" b="1"/>
              <a:t>请完成汉诺塔游戏的代码</a:t>
            </a:r>
            <a:r>
              <a:rPr lang="en-US" altLang="zh-CN"/>
              <a:t>: </a:t>
            </a:r>
            <a:r>
              <a:rPr lang="zh-CN" altLang="en-US"/>
              <a:t>要求：</a:t>
            </a:r>
            <a:r>
              <a:rPr lang="en-US" altLang="zh-CN"/>
              <a:t>1) </a:t>
            </a:r>
            <a:r>
              <a:rPr lang="zh-CN" altLang="en-US">
                <a:solidFill>
                  <a:prstClr val="black"/>
                </a:solidFill>
              </a:rPr>
              <a:t>将</a:t>
            </a:r>
            <a:r>
              <a:rPr lang="en-US" altLang="zh-CN">
                <a:solidFill>
                  <a:prstClr val="black"/>
                </a:solidFill>
              </a:rPr>
              <a:t>A</a:t>
            </a:r>
            <a:r>
              <a:rPr lang="zh-CN" altLang="en-US">
                <a:solidFill>
                  <a:prstClr val="black"/>
                </a:solidFill>
              </a:rPr>
              <a:t>塔的所有圆盘移动到</a:t>
            </a:r>
            <a:r>
              <a:rPr lang="en-US" altLang="zh-CN">
                <a:solidFill>
                  <a:prstClr val="black"/>
                </a:solidFill>
              </a:rPr>
              <a:t>C</a:t>
            </a:r>
            <a:r>
              <a:rPr lang="zh-CN" altLang="en-US">
                <a:solidFill>
                  <a:prstClr val="black"/>
                </a:solidFill>
              </a:rPr>
              <a:t>塔。并且规定，在</a:t>
            </a:r>
            <a:r>
              <a:rPr lang="en-US" altLang="zh-CN">
                <a:solidFill>
                  <a:prstClr val="black"/>
                </a:solidFill>
              </a:rPr>
              <a:t>2) </a:t>
            </a:r>
            <a:r>
              <a:rPr lang="zh-CN" altLang="en-US">
                <a:solidFill>
                  <a:prstClr val="black"/>
                </a:solidFill>
              </a:rPr>
              <a:t>小圆盘上不能放大圆盘，</a:t>
            </a:r>
            <a:r>
              <a:rPr lang="en-US" altLang="zh-CN">
                <a:solidFill>
                  <a:prstClr val="black"/>
                </a:solidFill>
              </a:rPr>
              <a:t>3)</a:t>
            </a:r>
            <a:r>
              <a:rPr lang="zh-CN" altLang="en-US">
                <a:solidFill>
                  <a:prstClr val="black"/>
                </a:solidFill>
              </a:rPr>
              <a:t>在三根柱子之间一次只能移动一个圆盘</a:t>
            </a:r>
            <a:endParaRPr lang="en-US" altLang="zh-CN">
              <a:solidFill>
                <a:prstClr val="black"/>
              </a:solidFill>
            </a:endParaRPr>
          </a:p>
          <a:p>
            <a:endParaRPr lang="en-US" altLang="zh-CN">
              <a:solidFill>
                <a:prstClr val="black"/>
              </a:solidFill>
            </a:endParaRPr>
          </a:p>
          <a:p>
            <a:endParaRPr lang="en-US" altLang="zh-CN">
              <a:solidFill>
                <a:prstClr val="black"/>
              </a:solidFill>
            </a:endParaRPr>
          </a:p>
          <a:p>
            <a:endParaRPr lang="en-US" altLang="zh-CN">
              <a:solidFill>
                <a:prstClr val="black"/>
              </a:solidFill>
            </a:endParaRPr>
          </a:p>
          <a:p>
            <a:endParaRPr lang="en-US" altLang="zh-CN">
              <a:solidFill>
                <a:prstClr val="black"/>
              </a:solidFill>
            </a:endParaRPr>
          </a:p>
          <a:p>
            <a:endParaRPr lang="en-US" altLang="zh-CN">
              <a:solidFill>
                <a:prstClr val="black"/>
              </a:solidFill>
            </a:endParaRPr>
          </a:p>
          <a:p>
            <a:endParaRPr lang="en-US" altLang="zh-CN">
              <a:solidFill>
                <a:prstClr val="black"/>
              </a:solidFill>
            </a:endParaRPr>
          </a:p>
          <a:p>
            <a:endParaRPr lang="en-US" altLang="zh-CN">
              <a:solidFill>
                <a:prstClr val="black"/>
              </a:solidFill>
            </a:endParaRPr>
          </a:p>
          <a:p>
            <a:endParaRPr lang="en-US" altLang="zh-CN">
              <a:solidFill>
                <a:prstClr val="black"/>
              </a:solidFill>
            </a:endParaRPr>
          </a:p>
          <a:p>
            <a:endParaRPr lang="en-US" altLang="zh-CN">
              <a:solidFill>
                <a:prstClr val="black"/>
              </a:solidFill>
            </a:endParaRPr>
          </a:p>
          <a:p>
            <a:endParaRPr lang="en-US" altLang="zh-CN">
              <a:solidFill>
                <a:prstClr val="black"/>
              </a:solidFill>
            </a:endParaRPr>
          </a:p>
          <a:p>
            <a:r>
              <a:rPr lang="zh-CN" altLang="en-US">
                <a:solidFill>
                  <a:prstClr val="black"/>
                </a:solidFill>
              </a:rPr>
              <a:t>使用到分治算法</a:t>
            </a:r>
            <a:r>
              <a:rPr lang="en-US" altLang="zh-CN">
                <a:solidFill>
                  <a:prstClr val="black"/>
                </a:solidFill>
              </a:rPr>
              <a:t>.</a:t>
            </a:r>
            <a:endParaRPr lang="en-US" altLang="zh-CN"/>
          </a:p>
        </p:txBody>
      </p:sp>
      <p:pic>
        <p:nvPicPr>
          <p:cNvPr id="6" name="Picture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8852" y="2299289"/>
            <a:ext cx="4343400" cy="2524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8" name="对象 7"/>
          <p:cNvGraphicFramePr>
            <a:graphicFrameLocks noChangeAspect="1"/>
          </p:cNvGraphicFramePr>
          <p:nvPr>
            <p:extLst>
              <p:ext uri="{D42A27DB-BD31-4B8C-83A1-F6EECF244321}">
                <p14:modId xmlns:p14="http://schemas.microsoft.com/office/powerpoint/2010/main" val="560716571"/>
              </p:ext>
            </p:extLst>
          </p:nvPr>
        </p:nvGraphicFramePr>
        <p:xfrm>
          <a:off x="5058469" y="4372024"/>
          <a:ext cx="523935" cy="451390"/>
        </p:xfrm>
        <a:graphic>
          <a:graphicData uri="http://schemas.openxmlformats.org/presentationml/2006/ole">
            <mc:AlternateContent xmlns:mc="http://schemas.openxmlformats.org/markup-compatibility/2006">
              <mc:Choice xmlns:v="urn:schemas-microsoft-com:vml" Requires="v">
                <p:oleObj spid="_x0000_s147536" name="包装程序外壳对象" showAsIcon="1" r:id="rId5" imgW="826200" imgH="711360" progId="Package">
                  <p:embed/>
                </p:oleObj>
              </mc:Choice>
              <mc:Fallback>
                <p:oleObj name="包装程序外壳对象" showAsIcon="1" r:id="rId5" imgW="826200" imgH="711360" progId="Package">
                  <p:embed/>
                  <p:pic>
                    <p:nvPicPr>
                      <p:cNvPr id="0" name=""/>
                      <p:cNvPicPr/>
                      <p:nvPr/>
                    </p:nvPicPr>
                    <p:blipFill>
                      <a:blip r:embed="rId6"/>
                      <a:stretch>
                        <a:fillRect/>
                      </a:stretch>
                    </p:blipFill>
                    <p:spPr>
                      <a:xfrm>
                        <a:off x="5058469" y="4372024"/>
                        <a:ext cx="523935" cy="451390"/>
                      </a:xfrm>
                      <a:prstGeom prst="rect">
                        <a:avLst/>
                      </a:prstGeom>
                    </p:spPr>
                  </p:pic>
                </p:oleObj>
              </mc:Fallback>
            </mc:AlternateContent>
          </a:graphicData>
        </a:graphic>
      </p:graphicFrame>
    </p:spTree>
    <p:extLst>
      <p:ext uri="{BB962C8B-B14F-4D97-AF65-F5344CB8AC3E}">
        <p14:creationId xmlns:p14="http://schemas.microsoft.com/office/powerpoint/2010/main" val="273117760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栈的一个实际需求</a:t>
            </a:r>
            <a:endParaRPr lang="en-US" altLang="zh-CN" sz="2200" b="1"/>
          </a:p>
        </p:txBody>
      </p:sp>
      <p:sp>
        <p:nvSpPr>
          <p:cNvPr id="2" name="TextBox 1"/>
          <p:cNvSpPr txBox="1"/>
          <p:nvPr/>
        </p:nvSpPr>
        <p:spPr>
          <a:xfrm>
            <a:off x="665981" y="1224111"/>
            <a:ext cx="8136904" cy="4093428"/>
          </a:xfrm>
          <a:prstGeom prst="rect">
            <a:avLst/>
          </a:prstGeom>
          <a:noFill/>
        </p:spPr>
        <p:txBody>
          <a:bodyPr wrap="square" rtlCol="0">
            <a:spAutoFit/>
          </a:bodyPr>
          <a:lstStyle/>
          <a:p>
            <a:endParaRPr lang="en-US" altLang="zh-CN" sz="2000"/>
          </a:p>
          <a:p>
            <a:endParaRPr lang="en-US" altLang="zh-CN"/>
          </a:p>
          <a:p>
            <a:r>
              <a:rPr lang="zh-CN" altLang="en-US"/>
              <a:t>请输入一个表达式</a:t>
            </a:r>
            <a:endParaRPr lang="en-US" altLang="zh-CN"/>
          </a:p>
          <a:p>
            <a:r>
              <a:rPr lang="zh-CN" altLang="en-US"/>
              <a:t>计算式</a:t>
            </a:r>
            <a:r>
              <a:rPr lang="en-US" altLang="zh-CN"/>
              <a:t>:[</a:t>
            </a:r>
            <a:r>
              <a:rPr lang="en-US" altLang="zh-CN" b="1"/>
              <a:t>7*2*2-5+1-5+3-3</a:t>
            </a:r>
            <a:r>
              <a:rPr lang="en-US" altLang="zh-CN"/>
              <a:t>] </a:t>
            </a:r>
            <a:r>
              <a:rPr lang="zh-CN" altLang="en-US" b="1">
                <a:solidFill>
                  <a:srgbClr val="0070C0"/>
                </a:solidFill>
              </a:rPr>
              <a:t>点击计算</a:t>
            </a:r>
            <a:r>
              <a:rPr lang="en-US" altLang="zh-CN" b="1">
                <a:solidFill>
                  <a:srgbClr val="0070C0"/>
                </a:solidFill>
              </a:rPr>
              <a:t>【</a:t>
            </a:r>
            <a:r>
              <a:rPr lang="zh-CN" altLang="en-US" b="1">
                <a:solidFill>
                  <a:srgbClr val="0070C0"/>
                </a:solidFill>
              </a:rPr>
              <a:t>如下图</a:t>
            </a:r>
            <a:r>
              <a:rPr lang="en-US" altLang="zh-CN" b="1">
                <a:solidFill>
                  <a:srgbClr val="0070C0"/>
                </a:solidFill>
              </a:rPr>
              <a:t>】</a:t>
            </a:r>
          </a:p>
          <a:p>
            <a:endParaRPr lang="en-US" altLang="zh-CN"/>
          </a:p>
          <a:p>
            <a:endParaRPr lang="en-US" altLang="zh-CN"/>
          </a:p>
          <a:p>
            <a:endParaRPr lang="en-US" altLang="zh-CN"/>
          </a:p>
          <a:p>
            <a:endParaRPr lang="en-US" altLang="zh-CN"/>
          </a:p>
          <a:p>
            <a:endParaRPr lang="en-US" altLang="zh-CN"/>
          </a:p>
          <a:p>
            <a:endParaRPr lang="en-US" altLang="zh-CN"/>
          </a:p>
          <a:p>
            <a:r>
              <a:rPr lang="zh-CN" altLang="en-US"/>
              <a:t>请问</a:t>
            </a:r>
            <a:r>
              <a:rPr lang="en-US" altLang="zh-CN"/>
              <a:t>: </a:t>
            </a:r>
            <a:r>
              <a:rPr lang="zh-CN" altLang="en-US"/>
              <a:t>计算机底层是如何运算得到结果的？ 注意不是简单的把算式列出运算</a:t>
            </a:r>
            <a:r>
              <a:rPr lang="en-US" altLang="zh-CN"/>
              <a:t>,</a:t>
            </a:r>
            <a:r>
              <a:rPr lang="zh-CN" altLang="en-US"/>
              <a:t>因为我们看这个算式 </a:t>
            </a:r>
            <a:r>
              <a:rPr lang="en-US" altLang="zh-CN"/>
              <a:t>7 * 2 * 2 - 5, </a:t>
            </a:r>
            <a:r>
              <a:rPr lang="zh-CN" altLang="en-US" b="1"/>
              <a:t>但是计算机怎么理解这个算式的</a:t>
            </a:r>
            <a:r>
              <a:rPr lang="en-US" altLang="zh-CN" b="1"/>
              <a:t>(</a:t>
            </a:r>
            <a:r>
              <a:rPr lang="zh-CN" altLang="en-US" b="1">
                <a:solidFill>
                  <a:srgbClr val="FF0000"/>
                </a:solidFill>
              </a:rPr>
              <a:t>对计算机而言，它接收到的就是一个</a:t>
            </a:r>
            <a:r>
              <a:rPr lang="zh-CN" altLang="en-US" sz="2400" b="1">
                <a:solidFill>
                  <a:srgbClr val="0070C0"/>
                </a:solidFill>
              </a:rPr>
              <a:t>字符串</a:t>
            </a:r>
            <a:r>
              <a:rPr lang="en-US" altLang="zh-CN" b="1"/>
              <a:t>)</a:t>
            </a:r>
            <a:r>
              <a:rPr lang="zh-CN" altLang="en-US" b="1"/>
              <a:t>，我们讨论的是这个问题</a:t>
            </a:r>
            <a:r>
              <a:rPr lang="zh-CN" altLang="en-US"/>
              <a:t>。</a:t>
            </a:r>
            <a:r>
              <a:rPr lang="en-US" altLang="zh-CN"/>
              <a:t>-&gt; </a:t>
            </a:r>
            <a:r>
              <a:rPr lang="zh-CN" altLang="en-US" b="1"/>
              <a:t>栈</a:t>
            </a:r>
            <a:endParaRPr lang="en-US" altLang="zh-CN" b="1"/>
          </a:p>
          <a:p>
            <a:endParaRPr lang="en-US" altLang="zh-CN"/>
          </a:p>
        </p:txBody>
      </p:sp>
      <p:pic>
        <p:nvPicPr>
          <p:cNvPr id="4" name="Picture 8"/>
          <p:cNvPicPr>
            <a:picLocks noChangeAspect="1"/>
          </p:cNvPicPr>
          <p:nvPr/>
        </p:nvPicPr>
        <p:blipFill>
          <a:blip r:embed="rId4"/>
          <a:stretch>
            <a:fillRect/>
          </a:stretch>
        </p:blipFill>
        <p:spPr>
          <a:xfrm>
            <a:off x="809997" y="2448247"/>
            <a:ext cx="3960812" cy="1522413"/>
          </a:xfrm>
          <a:prstGeom prst="rect">
            <a:avLst/>
          </a:prstGeom>
          <a:noFill/>
          <a:ln w="9525">
            <a:solidFill>
              <a:schemeClr val="accent1"/>
            </a:solidFill>
          </a:ln>
        </p:spPr>
      </p:pic>
      <p:graphicFrame>
        <p:nvGraphicFramePr>
          <p:cNvPr id="3" name="对象 2"/>
          <p:cNvGraphicFramePr>
            <a:graphicFrameLocks noChangeAspect="1"/>
          </p:cNvGraphicFramePr>
          <p:nvPr>
            <p:extLst>
              <p:ext uri="{D42A27DB-BD31-4B8C-83A1-F6EECF244321}">
                <p14:modId xmlns:p14="http://schemas.microsoft.com/office/powerpoint/2010/main" val="2974595627"/>
              </p:ext>
            </p:extLst>
          </p:nvPr>
        </p:nvGraphicFramePr>
        <p:xfrm>
          <a:off x="4986461" y="3270825"/>
          <a:ext cx="648072" cy="558339"/>
        </p:xfrm>
        <a:graphic>
          <a:graphicData uri="http://schemas.openxmlformats.org/presentationml/2006/ole">
            <mc:AlternateContent xmlns:mc="http://schemas.openxmlformats.org/markup-compatibility/2006">
              <mc:Choice xmlns:v="urn:schemas-microsoft-com:vml" Requires="v">
                <p:oleObj spid="_x0000_s15668" name="包装程序外壳对象" showAsIcon="1" r:id="rId5" imgW="826200" imgH="711360" progId="Package">
                  <p:embed/>
                </p:oleObj>
              </mc:Choice>
              <mc:Fallback>
                <p:oleObj name="包装程序外壳对象" showAsIcon="1" r:id="rId5" imgW="826200" imgH="711360" progId="Package">
                  <p:embed/>
                  <p:pic>
                    <p:nvPicPr>
                      <p:cNvPr id="0" name=""/>
                      <p:cNvPicPr/>
                      <p:nvPr/>
                    </p:nvPicPr>
                    <p:blipFill>
                      <a:blip r:embed="rId6"/>
                      <a:stretch>
                        <a:fillRect/>
                      </a:stretch>
                    </p:blipFill>
                    <p:spPr>
                      <a:xfrm>
                        <a:off x="4986461" y="3270825"/>
                        <a:ext cx="648072" cy="558339"/>
                      </a:xfrm>
                      <a:prstGeom prst="rect">
                        <a:avLst/>
                      </a:prstGeom>
                    </p:spPr>
                  </p:pic>
                </p:oleObj>
              </mc:Fallback>
            </mc:AlternateContent>
          </a:graphicData>
        </a:graphic>
      </p:graphicFrame>
    </p:spTree>
    <p:extLst>
      <p:ext uri="{BB962C8B-B14F-4D97-AF65-F5344CB8AC3E}">
        <p14:creationId xmlns:p14="http://schemas.microsoft.com/office/powerpoint/2010/main" val="313614558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栈的介绍</a:t>
            </a:r>
            <a:endParaRPr lang="en-US" altLang="zh-CN" sz="2200" b="1"/>
          </a:p>
        </p:txBody>
      </p:sp>
      <p:sp>
        <p:nvSpPr>
          <p:cNvPr id="2" name="TextBox 1"/>
          <p:cNvSpPr txBox="1"/>
          <p:nvPr/>
        </p:nvSpPr>
        <p:spPr>
          <a:xfrm>
            <a:off x="665981" y="1224111"/>
            <a:ext cx="8136904" cy="3170099"/>
          </a:xfrm>
          <a:prstGeom prst="rect">
            <a:avLst/>
          </a:prstGeom>
          <a:noFill/>
        </p:spPr>
        <p:txBody>
          <a:bodyPr wrap="square" rtlCol="0">
            <a:spAutoFit/>
          </a:bodyPr>
          <a:lstStyle/>
          <a:p>
            <a:endParaRPr lang="en-US" altLang="zh-CN" sz="2000"/>
          </a:p>
          <a:p>
            <a:endParaRPr lang="en-US" altLang="zh-CN"/>
          </a:p>
          <a:p>
            <a:pPr marL="342900" indent="-342900">
              <a:buAutoNum type="arabicParenR"/>
            </a:pPr>
            <a:r>
              <a:rPr lang="zh-CN" altLang="en-US"/>
              <a:t>栈的英文为</a:t>
            </a:r>
            <a:r>
              <a:rPr lang="en-US" altLang="zh-CN"/>
              <a:t>(stack)</a:t>
            </a:r>
          </a:p>
          <a:p>
            <a:pPr marL="342900" indent="-342900">
              <a:buAutoNum type="arabicParenR"/>
            </a:pPr>
            <a:r>
              <a:rPr lang="zh-CN" altLang="en-US"/>
              <a:t>栈是一个</a:t>
            </a:r>
            <a:r>
              <a:rPr lang="zh-CN" altLang="en-US" b="1"/>
              <a:t>先入后出</a:t>
            </a:r>
            <a:r>
              <a:rPr lang="en-US" altLang="zh-CN"/>
              <a:t>(FILO-First In Last Out)</a:t>
            </a:r>
            <a:r>
              <a:rPr lang="zh-CN" altLang="en-US"/>
              <a:t>的有序列表。</a:t>
            </a:r>
            <a:endParaRPr lang="en-US" altLang="zh-CN"/>
          </a:p>
          <a:p>
            <a:pPr marL="342900" indent="-342900">
              <a:buAutoNum type="arabicParenR"/>
            </a:pPr>
            <a:r>
              <a:rPr lang="zh-CN" altLang="en-US"/>
              <a:t>栈</a:t>
            </a:r>
            <a:r>
              <a:rPr lang="en-US" altLang="zh-CN"/>
              <a:t>(stack)</a:t>
            </a:r>
            <a:r>
              <a:rPr lang="zh-CN" altLang="en-US"/>
              <a:t>是限制线性表中元素的插入和删除</a:t>
            </a:r>
            <a:r>
              <a:rPr lang="zh-CN" altLang="en-US" b="1"/>
              <a:t>只能在线性表的同一端</a:t>
            </a:r>
            <a:r>
              <a:rPr lang="zh-CN" altLang="en-US"/>
              <a:t>进行的一种特殊线性表。允许插入和删除的一端，为变化的一端，称为</a:t>
            </a:r>
            <a:r>
              <a:rPr lang="zh-CN" altLang="en-US" b="1">
                <a:solidFill>
                  <a:srgbClr val="FF0000"/>
                </a:solidFill>
              </a:rPr>
              <a:t>栈顶</a:t>
            </a:r>
            <a:r>
              <a:rPr lang="en-US" altLang="zh-CN"/>
              <a:t>(Top)</a:t>
            </a:r>
            <a:r>
              <a:rPr lang="zh-CN" altLang="en-US"/>
              <a:t>，另一端为固定的一端，称为</a:t>
            </a:r>
            <a:r>
              <a:rPr lang="zh-CN" altLang="en-US" b="1"/>
              <a:t>栈底</a:t>
            </a:r>
            <a:r>
              <a:rPr lang="en-US" altLang="zh-CN"/>
              <a:t>(Bottom)</a:t>
            </a:r>
            <a:r>
              <a:rPr lang="zh-CN" altLang="en-US"/>
              <a:t>。</a:t>
            </a:r>
            <a:endParaRPr lang="en-US" altLang="zh-CN"/>
          </a:p>
          <a:p>
            <a:pPr marL="342900" indent="-342900">
              <a:buAutoNum type="arabicParenR"/>
            </a:pPr>
            <a:r>
              <a:rPr lang="zh-CN" altLang="en-US"/>
              <a:t>根据栈的定义可知，最先放入栈中元素在栈底，最后放入的元素在栈顶，而删除元素刚好相反，最后放入的元素最先删除，最先放入的元素最后删除</a:t>
            </a:r>
            <a:endParaRPr lang="en-US" altLang="zh-CN"/>
          </a:p>
          <a:p>
            <a:endParaRPr lang="en-US" altLang="zh-CN"/>
          </a:p>
          <a:p>
            <a:endParaRPr lang="zh-CN" altLang="en-US"/>
          </a:p>
        </p:txBody>
      </p:sp>
    </p:spTree>
    <p:extLst>
      <p:ext uri="{BB962C8B-B14F-4D97-AF65-F5344CB8AC3E}">
        <p14:creationId xmlns:p14="http://schemas.microsoft.com/office/powerpoint/2010/main" val="254904907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栈的介绍</a:t>
            </a:r>
            <a:endParaRPr lang="en-US" altLang="zh-CN" sz="2200" b="1"/>
          </a:p>
        </p:txBody>
      </p:sp>
      <p:sp>
        <p:nvSpPr>
          <p:cNvPr id="2" name="TextBox 1"/>
          <p:cNvSpPr txBox="1"/>
          <p:nvPr/>
        </p:nvSpPr>
        <p:spPr>
          <a:xfrm>
            <a:off x="665981" y="1224111"/>
            <a:ext cx="8136904" cy="3447098"/>
          </a:xfrm>
          <a:prstGeom prst="rect">
            <a:avLst/>
          </a:prstGeom>
          <a:noFill/>
        </p:spPr>
        <p:txBody>
          <a:bodyPr wrap="square" rtlCol="0">
            <a:spAutoFit/>
          </a:bodyPr>
          <a:lstStyle/>
          <a:p>
            <a:endParaRPr lang="en-US" altLang="zh-CN" sz="2000"/>
          </a:p>
          <a:p>
            <a:pPr marL="342900" indent="-342900">
              <a:buAutoNum type="arabicParenR" startAt="5"/>
            </a:pPr>
            <a:r>
              <a:rPr lang="zh-CN" altLang="en-US"/>
              <a:t>出栈</a:t>
            </a:r>
            <a:r>
              <a:rPr lang="en-US" altLang="zh-CN"/>
              <a:t>(pop)</a:t>
            </a:r>
            <a:r>
              <a:rPr lang="zh-CN" altLang="en-US"/>
              <a:t>和入栈</a:t>
            </a:r>
            <a:r>
              <a:rPr lang="en-US" altLang="zh-CN"/>
              <a:t>(push)</a:t>
            </a:r>
            <a:r>
              <a:rPr lang="zh-CN" altLang="en-US"/>
              <a:t>的概念</a:t>
            </a:r>
            <a:r>
              <a:rPr lang="en-US" altLang="zh-CN"/>
              <a:t>(</a:t>
            </a:r>
            <a:r>
              <a:rPr lang="zh-CN" altLang="en-US"/>
              <a:t>如图所示</a:t>
            </a:r>
            <a:r>
              <a:rPr lang="en-US" altLang="zh-CN"/>
              <a:t>)</a:t>
            </a:r>
          </a:p>
          <a:p>
            <a:endParaRPr lang="en-US" altLang="zh-CN"/>
          </a:p>
          <a:p>
            <a:endParaRPr lang="en-US" altLang="zh-CN"/>
          </a:p>
          <a:p>
            <a:endParaRPr lang="en-US" altLang="zh-CN"/>
          </a:p>
          <a:p>
            <a:endParaRPr lang="en-US" altLang="zh-CN"/>
          </a:p>
          <a:p>
            <a:endParaRPr lang="en-US" altLang="zh-CN"/>
          </a:p>
          <a:p>
            <a:endParaRPr lang="en-US" altLang="zh-CN"/>
          </a:p>
          <a:p>
            <a:endParaRPr lang="en-US" altLang="zh-CN"/>
          </a:p>
          <a:p>
            <a:endParaRPr lang="en-US" altLang="zh-CN"/>
          </a:p>
          <a:p>
            <a:endParaRPr lang="en-US" altLang="zh-CN"/>
          </a:p>
          <a:p>
            <a:endParaRPr lang="zh-CN" altLang="en-US"/>
          </a:p>
        </p:txBody>
      </p:sp>
      <p:pic>
        <p:nvPicPr>
          <p:cNvPr id="614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440" y="2232223"/>
            <a:ext cx="3919909" cy="203698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94373" y="2250579"/>
            <a:ext cx="5802411" cy="1853852"/>
          </a:xfrm>
          <a:prstGeom prst="rect">
            <a:avLst/>
          </a:prstGeom>
          <a:solidFill>
            <a:srgbClr val="FF0000"/>
          </a:solidFill>
          <a:ln>
            <a:solidFill>
              <a:srgbClr val="EA0000"/>
            </a:solidFill>
          </a:ln>
          <a:effectLst/>
        </p:spPr>
      </p:pic>
      <p:graphicFrame>
        <p:nvGraphicFramePr>
          <p:cNvPr id="3" name="对象 2"/>
          <p:cNvGraphicFramePr>
            <a:graphicFrameLocks noChangeAspect="1"/>
          </p:cNvGraphicFramePr>
          <p:nvPr>
            <p:extLst>
              <p:ext uri="{D42A27DB-BD31-4B8C-83A1-F6EECF244321}">
                <p14:modId xmlns:p14="http://schemas.microsoft.com/office/powerpoint/2010/main" val="4020987645"/>
              </p:ext>
            </p:extLst>
          </p:nvPr>
        </p:nvGraphicFramePr>
        <p:xfrm>
          <a:off x="3336251" y="4320455"/>
          <a:ext cx="626813" cy="480021"/>
        </p:xfrm>
        <a:graphic>
          <a:graphicData uri="http://schemas.openxmlformats.org/presentationml/2006/ole">
            <mc:AlternateContent xmlns:mc="http://schemas.openxmlformats.org/markup-compatibility/2006">
              <mc:Choice xmlns:v="urn:schemas-microsoft-com:vml" Requires="v">
                <p:oleObj spid="_x0000_s42350" name="包装程序外壳对象" showAsIcon="1" r:id="rId6" imgW="928080" imgH="711360" progId="Package">
                  <p:embed/>
                </p:oleObj>
              </mc:Choice>
              <mc:Fallback>
                <p:oleObj name="包装程序外壳对象" showAsIcon="1" r:id="rId6" imgW="928080" imgH="711360" progId="Package">
                  <p:embed/>
                  <p:pic>
                    <p:nvPicPr>
                      <p:cNvPr id="0" name=""/>
                      <p:cNvPicPr/>
                      <p:nvPr/>
                    </p:nvPicPr>
                    <p:blipFill>
                      <a:blip r:embed="rId7"/>
                      <a:stretch>
                        <a:fillRect/>
                      </a:stretch>
                    </p:blipFill>
                    <p:spPr>
                      <a:xfrm>
                        <a:off x="3336251" y="4320455"/>
                        <a:ext cx="626813" cy="480021"/>
                      </a:xfrm>
                      <a:prstGeom prst="rect">
                        <a:avLst/>
                      </a:prstGeom>
                    </p:spPr>
                  </p:pic>
                </p:oleObj>
              </mc:Fallback>
            </mc:AlternateContent>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val="2277179308"/>
              </p:ext>
            </p:extLst>
          </p:nvPr>
        </p:nvGraphicFramePr>
        <p:xfrm>
          <a:off x="8792094" y="4269206"/>
          <a:ext cx="631663" cy="483735"/>
        </p:xfrm>
        <a:graphic>
          <a:graphicData uri="http://schemas.openxmlformats.org/presentationml/2006/ole">
            <mc:AlternateContent xmlns:mc="http://schemas.openxmlformats.org/markup-compatibility/2006">
              <mc:Choice xmlns:v="urn:schemas-microsoft-com:vml" Requires="v">
                <p:oleObj spid="_x0000_s42351" name="包装程序外壳对象" showAsIcon="1" r:id="rId8" imgW="928080" imgH="711360" progId="Package">
                  <p:embed/>
                </p:oleObj>
              </mc:Choice>
              <mc:Fallback>
                <p:oleObj name="包装程序外壳对象" showAsIcon="1" r:id="rId8" imgW="928080" imgH="711360" progId="Package">
                  <p:embed/>
                  <p:pic>
                    <p:nvPicPr>
                      <p:cNvPr id="0" name=""/>
                      <p:cNvPicPr/>
                      <p:nvPr/>
                    </p:nvPicPr>
                    <p:blipFill>
                      <a:blip r:embed="rId9"/>
                      <a:stretch>
                        <a:fillRect/>
                      </a:stretch>
                    </p:blipFill>
                    <p:spPr>
                      <a:xfrm>
                        <a:off x="8792094" y="4269206"/>
                        <a:ext cx="631663" cy="483735"/>
                      </a:xfrm>
                      <a:prstGeom prst="rect">
                        <a:avLst/>
                      </a:prstGeom>
                    </p:spPr>
                  </p:pic>
                </p:oleObj>
              </mc:Fallback>
            </mc:AlternateContent>
          </a:graphicData>
        </a:graphic>
      </p:graphicFrame>
    </p:spTree>
    <p:extLst>
      <p:ext uri="{BB962C8B-B14F-4D97-AF65-F5344CB8AC3E}">
        <p14:creationId xmlns:p14="http://schemas.microsoft.com/office/powerpoint/2010/main" val="49345945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栈的应用场景</a:t>
            </a:r>
            <a:endParaRPr lang="en-US" altLang="zh-CN" sz="2200" b="1"/>
          </a:p>
        </p:txBody>
      </p:sp>
      <p:sp>
        <p:nvSpPr>
          <p:cNvPr id="2" name="TextBox 1"/>
          <p:cNvSpPr txBox="1"/>
          <p:nvPr/>
        </p:nvSpPr>
        <p:spPr>
          <a:xfrm>
            <a:off x="665981" y="1224111"/>
            <a:ext cx="8136904" cy="3416320"/>
          </a:xfrm>
          <a:prstGeom prst="rect">
            <a:avLst/>
          </a:prstGeom>
          <a:noFill/>
        </p:spPr>
        <p:txBody>
          <a:bodyPr wrap="square" rtlCol="0">
            <a:spAutoFit/>
          </a:bodyPr>
          <a:lstStyle/>
          <a:p>
            <a:endParaRPr lang="en-US" altLang="zh-CN"/>
          </a:p>
          <a:p>
            <a:pPr marL="342900" indent="-342900">
              <a:buAutoNum type="arabicParenR"/>
            </a:pPr>
            <a:r>
              <a:rPr lang="zh-CN" altLang="en-US"/>
              <a:t>子程序的调用：在跳往子程序前，会先将下个指令的地址存到堆栈中，直到子程序执行完后再将地址取出，以回到原来的程序中。 	</a:t>
            </a:r>
            <a:endParaRPr lang="en-US" altLang="zh-CN"/>
          </a:p>
          <a:p>
            <a:pPr marL="342900" indent="-342900">
              <a:buAutoNum type="arabicParenR"/>
            </a:pPr>
            <a:r>
              <a:rPr lang="zh-CN" altLang="en-US"/>
              <a:t>处理递归调用：和子程序的调用类似，只是除了储存下一个指令的地址外，也将参数、区域变量等数据存入堆栈中。</a:t>
            </a:r>
            <a:endParaRPr lang="en-US" altLang="zh-CN"/>
          </a:p>
          <a:p>
            <a:pPr marL="342900" indent="-342900">
              <a:buAutoNum type="arabicParenR"/>
            </a:pPr>
            <a:r>
              <a:rPr lang="zh-CN" altLang="en-US"/>
              <a:t>表达式的转换</a:t>
            </a:r>
            <a:r>
              <a:rPr lang="en-US" altLang="zh-CN"/>
              <a:t>[</a:t>
            </a:r>
            <a:r>
              <a:rPr lang="zh-CN" altLang="en-US"/>
              <a:t>中缀表达式转后缀表达式</a:t>
            </a:r>
            <a:r>
              <a:rPr lang="en-US" altLang="zh-CN"/>
              <a:t>]</a:t>
            </a:r>
            <a:r>
              <a:rPr lang="zh-CN" altLang="en-US"/>
              <a:t>与求值</a:t>
            </a:r>
            <a:r>
              <a:rPr lang="en-US" altLang="zh-CN"/>
              <a:t>(</a:t>
            </a:r>
            <a:r>
              <a:rPr lang="zh-CN" altLang="en-US"/>
              <a:t>实际解决</a:t>
            </a:r>
            <a:r>
              <a:rPr lang="en-US" altLang="zh-CN"/>
              <a:t>)</a:t>
            </a:r>
            <a:r>
              <a:rPr lang="zh-CN" altLang="en-US"/>
              <a:t>。</a:t>
            </a:r>
            <a:endParaRPr lang="en-US" altLang="zh-CN"/>
          </a:p>
          <a:p>
            <a:pPr marL="342900" indent="-342900">
              <a:buAutoNum type="arabicParenR"/>
            </a:pPr>
            <a:r>
              <a:rPr lang="zh-CN" altLang="en-US"/>
              <a:t>二叉树的遍历。</a:t>
            </a:r>
            <a:endParaRPr lang="en-US" altLang="zh-CN"/>
          </a:p>
          <a:p>
            <a:pPr marL="342900" indent="-342900">
              <a:buAutoNum type="arabicParenR"/>
            </a:pPr>
            <a:r>
              <a:rPr lang="zh-CN" altLang="en-US"/>
              <a:t>图形的深度优先</a:t>
            </a:r>
            <a:r>
              <a:rPr lang="en-US" altLang="zh-CN"/>
              <a:t>(depth</a:t>
            </a:r>
            <a:r>
              <a:rPr lang="zh-CN" altLang="en-US"/>
              <a:t>一</a:t>
            </a:r>
            <a:r>
              <a:rPr lang="en-US" altLang="zh-CN"/>
              <a:t>first)</a:t>
            </a:r>
            <a:r>
              <a:rPr lang="zh-CN" altLang="en-US"/>
              <a:t>搜索法。</a:t>
            </a:r>
          </a:p>
          <a:p>
            <a:endParaRPr lang="en-US" altLang="zh-CN"/>
          </a:p>
          <a:p>
            <a:endParaRPr lang="en-US" altLang="zh-CN"/>
          </a:p>
          <a:p>
            <a:endParaRPr lang="en-US" altLang="zh-CN"/>
          </a:p>
          <a:p>
            <a:endParaRPr lang="zh-CN" altLang="en-US"/>
          </a:p>
        </p:txBody>
      </p:sp>
    </p:spTree>
    <p:extLst>
      <p:ext uri="{BB962C8B-B14F-4D97-AF65-F5344CB8AC3E}">
        <p14:creationId xmlns:p14="http://schemas.microsoft.com/office/powerpoint/2010/main" val="296899860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栈的快速入门</a:t>
            </a:r>
            <a:endParaRPr lang="en-US" altLang="zh-CN" sz="2200" b="1"/>
          </a:p>
        </p:txBody>
      </p:sp>
      <p:sp>
        <p:nvSpPr>
          <p:cNvPr id="2" name="TextBox 1"/>
          <p:cNvSpPr txBox="1"/>
          <p:nvPr/>
        </p:nvSpPr>
        <p:spPr>
          <a:xfrm>
            <a:off x="665981" y="1224111"/>
            <a:ext cx="8136904" cy="4278094"/>
          </a:xfrm>
          <a:prstGeom prst="rect">
            <a:avLst/>
          </a:prstGeom>
          <a:noFill/>
        </p:spPr>
        <p:txBody>
          <a:bodyPr wrap="square" rtlCol="0">
            <a:spAutoFit/>
          </a:bodyPr>
          <a:lstStyle/>
          <a:p>
            <a:endParaRPr lang="en-US" altLang="zh-CN"/>
          </a:p>
          <a:p>
            <a:pPr marL="342900" indent="-342900">
              <a:buAutoNum type="arabicParenR"/>
            </a:pPr>
            <a:r>
              <a:rPr lang="zh-CN" altLang="en-US"/>
              <a:t>用</a:t>
            </a:r>
            <a:r>
              <a:rPr lang="zh-CN" altLang="en-US" b="1"/>
              <a:t>数组模拟栈</a:t>
            </a:r>
            <a:r>
              <a:rPr lang="zh-CN" altLang="en-US"/>
              <a:t>的使用，由于栈是一种有序列表，</a:t>
            </a:r>
            <a:br>
              <a:rPr lang="en-US" altLang="zh-CN"/>
            </a:br>
            <a:r>
              <a:rPr lang="zh-CN" altLang="en-US"/>
              <a:t>当然可以使用数组的结构来储存栈的数据内容，</a:t>
            </a:r>
            <a:br>
              <a:rPr lang="en-US" altLang="zh-CN"/>
            </a:br>
            <a:r>
              <a:rPr lang="zh-CN" altLang="en-US"/>
              <a:t>下面我们就用数组模拟栈的</a:t>
            </a:r>
            <a:r>
              <a:rPr lang="zh-CN" altLang="en-US" b="1"/>
              <a:t>出栈</a:t>
            </a:r>
            <a:r>
              <a:rPr lang="zh-CN" altLang="en-US"/>
              <a:t>，</a:t>
            </a:r>
            <a:r>
              <a:rPr lang="zh-CN" altLang="en-US" b="1"/>
              <a:t>入栈</a:t>
            </a:r>
            <a:r>
              <a:rPr lang="zh-CN" altLang="en-US"/>
              <a:t>等操作。</a:t>
            </a:r>
            <a:endParaRPr lang="en-US" altLang="zh-CN"/>
          </a:p>
          <a:p>
            <a:pPr marL="342900" indent="-342900">
              <a:buAutoNum type="arabicParenR"/>
            </a:pPr>
            <a:endParaRPr lang="en-US" altLang="zh-CN"/>
          </a:p>
          <a:p>
            <a:pPr marL="342900" indent="-342900">
              <a:buAutoNum type="arabicParenR"/>
            </a:pPr>
            <a:r>
              <a:rPr lang="zh-CN" altLang="en-US"/>
              <a:t>实现思路分析</a:t>
            </a:r>
            <a:r>
              <a:rPr lang="en-US" altLang="zh-CN"/>
              <a:t>,</a:t>
            </a:r>
            <a:r>
              <a:rPr lang="zh-CN" altLang="en-US"/>
              <a:t>并画出示意图</a:t>
            </a:r>
            <a:endParaRPr lang="en-US" altLang="zh-CN"/>
          </a:p>
          <a:p>
            <a:pPr marL="342900" indent="-342900">
              <a:buAutoNum type="arabicParenR"/>
            </a:pPr>
            <a:endParaRPr lang="en-US" altLang="zh-CN"/>
          </a:p>
          <a:p>
            <a:pPr marL="342900" indent="-342900">
              <a:buAutoNum type="arabicParenR"/>
            </a:pPr>
            <a:endParaRPr lang="en-US" altLang="zh-CN"/>
          </a:p>
          <a:p>
            <a:pPr marL="342900" indent="-342900">
              <a:buAutoNum type="arabicParenR"/>
            </a:pPr>
            <a:endParaRPr lang="en-US" altLang="zh-CN"/>
          </a:p>
          <a:p>
            <a:pPr marL="342900" indent="-342900">
              <a:buAutoNum type="arabicParenR"/>
            </a:pPr>
            <a:endParaRPr lang="en-US" altLang="zh-CN"/>
          </a:p>
          <a:p>
            <a:pPr marL="342900" indent="-342900">
              <a:buAutoNum type="arabicParenR"/>
            </a:pPr>
            <a:endParaRPr lang="en-US" altLang="zh-CN"/>
          </a:p>
          <a:p>
            <a:pPr marL="342900" indent="-342900">
              <a:buAutoNum type="arabicParenR"/>
            </a:pPr>
            <a:endParaRPr lang="en-US" altLang="zh-CN"/>
          </a:p>
          <a:p>
            <a:pPr marL="342900" indent="-342900">
              <a:buAutoNum type="arabicParenR"/>
            </a:pPr>
            <a:endParaRPr lang="en-US" altLang="zh-CN"/>
          </a:p>
          <a:p>
            <a:pPr marL="342900" indent="-342900">
              <a:buAutoNum type="arabicParenR"/>
            </a:pPr>
            <a:r>
              <a:rPr lang="zh-CN" altLang="en-US"/>
              <a:t>对同学们加深栈的理解非常有帮助</a:t>
            </a:r>
            <a:endParaRPr lang="en-US" altLang="zh-CN"/>
          </a:p>
          <a:p>
            <a:pPr marL="342900" indent="-342900">
              <a:buAutoNum type="arabicParenR"/>
            </a:pPr>
            <a:r>
              <a:rPr lang="zh-CN" altLang="en-US" b="1"/>
              <a:t>课堂练习</a:t>
            </a:r>
            <a:r>
              <a:rPr lang="zh-CN" altLang="en-US"/>
              <a:t>，将老师写的程序改成使用</a:t>
            </a:r>
            <a:r>
              <a:rPr lang="zh-CN" altLang="en-US" b="1"/>
              <a:t>链表来模拟栈</a:t>
            </a:r>
            <a:r>
              <a:rPr lang="en-US" altLang="zh-CN"/>
              <a:t>.</a:t>
            </a:r>
            <a:endParaRPr lang="zh-CN" altLang="en-US"/>
          </a:p>
        </p:txBody>
      </p:sp>
      <p:pic>
        <p:nvPicPr>
          <p:cNvPr id="4" name="Picture 8" descr="Snap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3973" y="2963634"/>
            <a:ext cx="3800028" cy="1266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640" name="Picture 25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10397" y="2515468"/>
            <a:ext cx="2525067" cy="25250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642" name="Picture 25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69704" y="1702611"/>
            <a:ext cx="3005378" cy="335545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6" name="对象 5"/>
          <p:cNvGraphicFramePr>
            <a:graphicFrameLocks noChangeAspect="1"/>
          </p:cNvGraphicFramePr>
          <p:nvPr>
            <p:extLst>
              <p:ext uri="{D42A27DB-BD31-4B8C-83A1-F6EECF244321}">
                <p14:modId xmlns:p14="http://schemas.microsoft.com/office/powerpoint/2010/main" val="1005851108"/>
              </p:ext>
            </p:extLst>
          </p:nvPr>
        </p:nvGraphicFramePr>
        <p:xfrm>
          <a:off x="3757087" y="3778001"/>
          <a:ext cx="556300" cy="426021"/>
        </p:xfrm>
        <a:graphic>
          <a:graphicData uri="http://schemas.openxmlformats.org/presentationml/2006/ole">
            <mc:AlternateContent xmlns:mc="http://schemas.openxmlformats.org/markup-compatibility/2006">
              <mc:Choice xmlns:v="urn:schemas-microsoft-com:vml" Requires="v">
                <p:oleObj spid="_x0000_s17198" name="包装程序外壳对象" showAsIcon="1" r:id="rId7" imgW="928080" imgH="711360" progId="Package">
                  <p:embed/>
                </p:oleObj>
              </mc:Choice>
              <mc:Fallback>
                <p:oleObj name="包装程序外壳对象" showAsIcon="1" r:id="rId7" imgW="928080" imgH="711360" progId="Package">
                  <p:embed/>
                  <p:pic>
                    <p:nvPicPr>
                      <p:cNvPr id="0" name=""/>
                      <p:cNvPicPr/>
                      <p:nvPr/>
                    </p:nvPicPr>
                    <p:blipFill>
                      <a:blip r:embed="rId8"/>
                      <a:stretch>
                        <a:fillRect/>
                      </a:stretch>
                    </p:blipFill>
                    <p:spPr>
                      <a:xfrm>
                        <a:off x="3757087" y="3778001"/>
                        <a:ext cx="556300" cy="426021"/>
                      </a:xfrm>
                      <a:prstGeom prst="rect">
                        <a:avLst/>
                      </a:prstGeom>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3383346598"/>
              </p:ext>
            </p:extLst>
          </p:nvPr>
        </p:nvGraphicFramePr>
        <p:xfrm>
          <a:off x="6210597" y="4863528"/>
          <a:ext cx="462272" cy="354013"/>
        </p:xfrm>
        <a:graphic>
          <a:graphicData uri="http://schemas.openxmlformats.org/presentationml/2006/ole">
            <mc:AlternateContent xmlns:mc="http://schemas.openxmlformats.org/markup-compatibility/2006">
              <mc:Choice xmlns:v="urn:schemas-microsoft-com:vml" Requires="v">
                <p:oleObj spid="_x0000_s17199" name="包装程序外壳对象" showAsIcon="1" r:id="rId9" imgW="928080" imgH="711360" progId="Package">
                  <p:embed/>
                </p:oleObj>
              </mc:Choice>
              <mc:Fallback>
                <p:oleObj name="包装程序外壳对象" showAsIcon="1" r:id="rId9" imgW="928080" imgH="711360" progId="Package">
                  <p:embed/>
                  <p:pic>
                    <p:nvPicPr>
                      <p:cNvPr id="0" name=""/>
                      <p:cNvPicPr/>
                      <p:nvPr/>
                    </p:nvPicPr>
                    <p:blipFill>
                      <a:blip r:embed="rId10"/>
                      <a:stretch>
                        <a:fillRect/>
                      </a:stretch>
                    </p:blipFill>
                    <p:spPr>
                      <a:xfrm>
                        <a:off x="6210597" y="4863528"/>
                        <a:ext cx="462272" cy="354013"/>
                      </a:xfrm>
                      <a:prstGeom prst="rect">
                        <a:avLst/>
                      </a:prstGeom>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1714700583"/>
              </p:ext>
            </p:extLst>
          </p:nvPr>
        </p:nvGraphicFramePr>
        <p:xfrm>
          <a:off x="9288847" y="4699393"/>
          <a:ext cx="504056" cy="386012"/>
        </p:xfrm>
        <a:graphic>
          <a:graphicData uri="http://schemas.openxmlformats.org/presentationml/2006/ole">
            <mc:AlternateContent xmlns:mc="http://schemas.openxmlformats.org/markup-compatibility/2006">
              <mc:Choice xmlns:v="urn:schemas-microsoft-com:vml" Requires="v">
                <p:oleObj spid="_x0000_s17200" name="包装程序外壳对象" showAsIcon="1" r:id="rId11" imgW="928080" imgH="711360" progId="Package">
                  <p:embed/>
                </p:oleObj>
              </mc:Choice>
              <mc:Fallback>
                <p:oleObj name="包装程序外壳对象" showAsIcon="1" r:id="rId11" imgW="928080" imgH="711360" progId="Package">
                  <p:embed/>
                  <p:pic>
                    <p:nvPicPr>
                      <p:cNvPr id="0" name=""/>
                      <p:cNvPicPr/>
                      <p:nvPr/>
                    </p:nvPicPr>
                    <p:blipFill>
                      <a:blip r:embed="rId12"/>
                      <a:stretch>
                        <a:fillRect/>
                      </a:stretch>
                    </p:blipFill>
                    <p:spPr>
                      <a:xfrm>
                        <a:off x="9288847" y="4699393"/>
                        <a:ext cx="504056" cy="386012"/>
                      </a:xfrm>
                      <a:prstGeom prst="rect">
                        <a:avLst/>
                      </a:prstGeom>
                    </p:spPr>
                  </p:pic>
                </p:oleObj>
              </mc:Fallback>
            </mc:AlternateContent>
          </a:graphicData>
        </a:graphic>
      </p:graphicFrame>
    </p:spTree>
    <p:extLst>
      <p:ext uri="{BB962C8B-B14F-4D97-AF65-F5344CB8AC3E}">
        <p14:creationId xmlns:p14="http://schemas.microsoft.com/office/powerpoint/2010/main" val="209271911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栈实现综合计算器</a:t>
            </a:r>
            <a:endParaRPr lang="en-US" altLang="zh-CN" sz="2200" b="1"/>
          </a:p>
        </p:txBody>
      </p:sp>
      <p:sp>
        <p:nvSpPr>
          <p:cNvPr id="2" name="TextBox 1"/>
          <p:cNvSpPr txBox="1"/>
          <p:nvPr/>
        </p:nvSpPr>
        <p:spPr>
          <a:xfrm>
            <a:off x="305941" y="1224111"/>
            <a:ext cx="8136904" cy="3724096"/>
          </a:xfrm>
          <a:prstGeom prst="rect">
            <a:avLst/>
          </a:prstGeom>
          <a:noFill/>
        </p:spPr>
        <p:txBody>
          <a:bodyPr wrap="square" rtlCol="0">
            <a:spAutoFit/>
          </a:bodyPr>
          <a:lstStyle/>
          <a:p>
            <a:endParaRPr lang="en-US" altLang="zh-CN"/>
          </a:p>
          <a:p>
            <a:r>
              <a:rPr lang="zh-CN" altLang="en-US"/>
              <a:t>使用栈来实现综合计算器</a:t>
            </a:r>
            <a:r>
              <a:rPr lang="en-US" altLang="zh-CN"/>
              <a:t>-</a:t>
            </a:r>
            <a:r>
              <a:rPr lang="zh-CN" altLang="en-US"/>
              <a:t>自定义优先级</a:t>
            </a:r>
            <a:r>
              <a:rPr lang="en-US" altLang="zh-CN"/>
              <a:t>[priority]</a:t>
            </a:r>
            <a:endParaRPr lang="zh-CN" altLang="en-US"/>
          </a:p>
          <a:p>
            <a:pPr marL="342900" indent="-342900">
              <a:buAutoNum type="arabicParenR"/>
            </a:pPr>
            <a:endParaRPr lang="en-US" altLang="zh-CN"/>
          </a:p>
          <a:p>
            <a:pPr marL="342900" indent="-342900">
              <a:buAutoNum type="arabicParenR"/>
            </a:pPr>
            <a:endParaRPr lang="en-US" altLang="zh-CN"/>
          </a:p>
          <a:p>
            <a:pPr marL="342900" indent="-342900">
              <a:buAutoNum type="arabicParenR"/>
            </a:pPr>
            <a:endParaRPr lang="en-US" altLang="zh-CN"/>
          </a:p>
          <a:p>
            <a:endParaRPr lang="en-US" altLang="zh-CN"/>
          </a:p>
          <a:p>
            <a:pPr marL="285750" indent="-285750">
              <a:buFont typeface="Wingdings" pitchFamily="2" charset="2"/>
              <a:buChar char="Ø"/>
            </a:pPr>
            <a:r>
              <a:rPr lang="zh-CN" altLang="en-US" b="1"/>
              <a:t>简化思路</a:t>
            </a:r>
            <a:r>
              <a:rPr lang="en-US" altLang="zh-CN"/>
              <a:t>:</a:t>
            </a:r>
          </a:p>
          <a:p>
            <a:pPr marL="342900" indent="-342900">
              <a:buAutoNum type="arabicParenR"/>
            </a:pPr>
            <a:r>
              <a:rPr lang="en-US" altLang="zh-CN"/>
              <a:t>3+2*6-2  </a:t>
            </a:r>
          </a:p>
          <a:p>
            <a:pPr marL="342900" indent="-342900">
              <a:buAutoNum type="arabicParenR"/>
            </a:pPr>
            <a:r>
              <a:rPr lang="en-US" altLang="zh-CN"/>
              <a:t>30+2*6-2 </a:t>
            </a:r>
          </a:p>
          <a:p>
            <a:pPr marL="342900" indent="-342900">
              <a:buAutoNum type="arabicParenR"/>
            </a:pPr>
            <a:r>
              <a:rPr lang="en-US" altLang="zh-CN" b="1"/>
              <a:t>7*2*2-5+1-5+3-4</a:t>
            </a:r>
          </a:p>
          <a:p>
            <a:pPr marL="342900" indent="-342900">
              <a:buAutoNum type="arabicParenR"/>
            </a:pPr>
            <a:endParaRPr lang="en-US" altLang="zh-CN" b="1"/>
          </a:p>
          <a:p>
            <a:pPr marL="285750" indent="-285750">
              <a:buFont typeface="Wingdings" pitchFamily="2" charset="2"/>
              <a:buChar char="Ø"/>
            </a:pPr>
            <a:r>
              <a:rPr lang="zh-CN" altLang="en-US" b="1"/>
              <a:t>课后练习题</a:t>
            </a:r>
            <a:endParaRPr lang="en-US" altLang="zh-CN" b="1"/>
          </a:p>
          <a:p>
            <a:r>
              <a:rPr lang="en-US" altLang="zh-CN" b="1"/>
              <a:t>      </a:t>
            </a:r>
            <a:r>
              <a:rPr lang="zh-CN" altLang="en-US" b="1"/>
              <a:t>加入小括号</a:t>
            </a:r>
            <a:r>
              <a:rPr lang="en-US" altLang="zh-CN" b="1"/>
              <a:t>.	</a:t>
            </a:r>
            <a:endParaRPr lang="en-US" altLang="zh-CN"/>
          </a:p>
        </p:txBody>
      </p:sp>
      <p:pic>
        <p:nvPicPr>
          <p:cNvPr id="717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7950" y="2016199"/>
            <a:ext cx="3384376" cy="8938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779" name="Picture 37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04308" y="1872183"/>
            <a:ext cx="3998377" cy="2511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780" name="Picture 37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17736" y="4420385"/>
            <a:ext cx="3447012" cy="14960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781" name="Picture 37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570637" y="305061"/>
            <a:ext cx="4092128" cy="199917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782" name="Picture 37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020544" y="2376601"/>
            <a:ext cx="3953048" cy="263536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6" name="对象 5"/>
          <p:cNvGraphicFramePr>
            <a:graphicFrameLocks noChangeAspect="1"/>
          </p:cNvGraphicFramePr>
          <p:nvPr>
            <p:extLst>
              <p:ext uri="{D42A27DB-BD31-4B8C-83A1-F6EECF244321}">
                <p14:modId xmlns:p14="http://schemas.microsoft.com/office/powerpoint/2010/main" val="57936104"/>
              </p:ext>
            </p:extLst>
          </p:nvPr>
        </p:nvGraphicFramePr>
        <p:xfrm>
          <a:off x="5922565" y="2569344"/>
          <a:ext cx="444857" cy="340677"/>
        </p:xfrm>
        <a:graphic>
          <a:graphicData uri="http://schemas.openxmlformats.org/presentationml/2006/ole">
            <mc:AlternateContent xmlns:mc="http://schemas.openxmlformats.org/markup-compatibility/2006">
              <mc:Choice xmlns:v="urn:schemas-microsoft-com:vml" Requires="v">
                <p:oleObj spid="_x0000_s155731" name="包装程序外壳对象" showAsIcon="1" r:id="rId9" imgW="928080" imgH="711360" progId="Package">
                  <p:embed/>
                </p:oleObj>
              </mc:Choice>
              <mc:Fallback>
                <p:oleObj name="包装程序外壳对象" showAsIcon="1" r:id="rId9" imgW="928080" imgH="711360" progId="Package">
                  <p:embed/>
                  <p:pic>
                    <p:nvPicPr>
                      <p:cNvPr id="0" name=""/>
                      <p:cNvPicPr/>
                      <p:nvPr/>
                    </p:nvPicPr>
                    <p:blipFill>
                      <a:blip r:embed="rId10"/>
                      <a:stretch>
                        <a:fillRect/>
                      </a:stretch>
                    </p:blipFill>
                    <p:spPr>
                      <a:xfrm>
                        <a:off x="5922565" y="2569344"/>
                        <a:ext cx="444857" cy="340677"/>
                      </a:xfrm>
                      <a:prstGeom prst="rect">
                        <a:avLst/>
                      </a:prstGeom>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1346599887"/>
              </p:ext>
            </p:extLst>
          </p:nvPr>
        </p:nvGraphicFramePr>
        <p:xfrm>
          <a:off x="6210598" y="5535232"/>
          <a:ext cx="432048" cy="330867"/>
        </p:xfrm>
        <a:graphic>
          <a:graphicData uri="http://schemas.openxmlformats.org/presentationml/2006/ole">
            <mc:AlternateContent xmlns:mc="http://schemas.openxmlformats.org/markup-compatibility/2006">
              <mc:Choice xmlns:v="urn:schemas-microsoft-com:vml" Requires="v">
                <p:oleObj spid="_x0000_s155732" name="包装程序外壳对象" showAsIcon="1" r:id="rId11" imgW="928080" imgH="711360" progId="Package">
                  <p:embed/>
                </p:oleObj>
              </mc:Choice>
              <mc:Fallback>
                <p:oleObj name="包装程序外壳对象" showAsIcon="1" r:id="rId11" imgW="928080" imgH="711360" progId="Package">
                  <p:embed/>
                  <p:pic>
                    <p:nvPicPr>
                      <p:cNvPr id="0" name=""/>
                      <p:cNvPicPr/>
                      <p:nvPr/>
                    </p:nvPicPr>
                    <p:blipFill>
                      <a:blip r:embed="rId12"/>
                      <a:stretch>
                        <a:fillRect/>
                      </a:stretch>
                    </p:blipFill>
                    <p:spPr>
                      <a:xfrm>
                        <a:off x="6210598" y="5535232"/>
                        <a:ext cx="432048" cy="330867"/>
                      </a:xfrm>
                      <a:prstGeom prst="rect">
                        <a:avLst/>
                      </a:prstGeom>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1495211675"/>
              </p:ext>
            </p:extLst>
          </p:nvPr>
        </p:nvGraphicFramePr>
        <p:xfrm>
          <a:off x="10024595" y="1872182"/>
          <a:ext cx="483499" cy="370269"/>
        </p:xfrm>
        <a:graphic>
          <a:graphicData uri="http://schemas.openxmlformats.org/presentationml/2006/ole">
            <mc:AlternateContent xmlns:mc="http://schemas.openxmlformats.org/markup-compatibility/2006">
              <mc:Choice xmlns:v="urn:schemas-microsoft-com:vml" Requires="v">
                <p:oleObj spid="_x0000_s155733" name="包装程序外壳对象" showAsIcon="1" r:id="rId13" imgW="928080" imgH="711360" progId="Package">
                  <p:embed/>
                </p:oleObj>
              </mc:Choice>
              <mc:Fallback>
                <p:oleObj name="包装程序外壳对象" showAsIcon="1" r:id="rId13" imgW="928080" imgH="711360" progId="Package">
                  <p:embed/>
                  <p:pic>
                    <p:nvPicPr>
                      <p:cNvPr id="0" name=""/>
                      <p:cNvPicPr/>
                      <p:nvPr/>
                    </p:nvPicPr>
                    <p:blipFill>
                      <a:blip r:embed="rId14"/>
                      <a:stretch>
                        <a:fillRect/>
                      </a:stretch>
                    </p:blipFill>
                    <p:spPr>
                      <a:xfrm>
                        <a:off x="10024595" y="1872182"/>
                        <a:ext cx="483499" cy="370269"/>
                      </a:xfrm>
                      <a:prstGeom prst="rect">
                        <a:avLst/>
                      </a:prstGeom>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2463195035"/>
              </p:ext>
            </p:extLst>
          </p:nvPr>
        </p:nvGraphicFramePr>
        <p:xfrm>
          <a:off x="8960290" y="5256559"/>
          <a:ext cx="441204" cy="337879"/>
        </p:xfrm>
        <a:graphic>
          <a:graphicData uri="http://schemas.openxmlformats.org/presentationml/2006/ole">
            <mc:AlternateContent xmlns:mc="http://schemas.openxmlformats.org/markup-compatibility/2006">
              <mc:Choice xmlns:v="urn:schemas-microsoft-com:vml" Requires="v">
                <p:oleObj spid="_x0000_s155734" name="包装程序外壳对象" showAsIcon="1" r:id="rId15" imgW="928080" imgH="711360" progId="Package">
                  <p:embed/>
                </p:oleObj>
              </mc:Choice>
              <mc:Fallback>
                <p:oleObj name="包装程序外壳对象" showAsIcon="1" r:id="rId15" imgW="928080" imgH="711360" progId="Package">
                  <p:embed/>
                  <p:pic>
                    <p:nvPicPr>
                      <p:cNvPr id="0" name=""/>
                      <p:cNvPicPr/>
                      <p:nvPr/>
                    </p:nvPicPr>
                    <p:blipFill>
                      <a:blip r:embed="rId16"/>
                      <a:stretch>
                        <a:fillRect/>
                      </a:stretch>
                    </p:blipFill>
                    <p:spPr>
                      <a:xfrm>
                        <a:off x="8960290" y="5256559"/>
                        <a:ext cx="441204" cy="337879"/>
                      </a:xfrm>
                      <a:prstGeom prst="rect">
                        <a:avLst/>
                      </a:prstGeom>
                    </p:spPr>
                  </p:pic>
                </p:oleObj>
              </mc:Fallback>
            </mc:AlternateContent>
          </a:graphicData>
        </a:graphic>
      </p:graphicFrame>
    </p:spTree>
    <p:extLst>
      <p:ext uri="{BB962C8B-B14F-4D97-AF65-F5344CB8AC3E}">
        <p14:creationId xmlns:p14="http://schemas.microsoft.com/office/powerpoint/2010/main" val="345649601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前缀、中缀、后缀表达式</a:t>
            </a:r>
            <a:r>
              <a:rPr lang="en-US" altLang="zh-CN" sz="2200" b="1"/>
              <a:t>(</a:t>
            </a:r>
            <a:r>
              <a:rPr lang="zh-CN" altLang="en-US" sz="2200" b="1"/>
              <a:t>逆波兰表达式</a:t>
            </a:r>
            <a:r>
              <a:rPr lang="en-US" altLang="zh-CN" sz="2200" b="1"/>
              <a:t>)</a:t>
            </a:r>
          </a:p>
        </p:txBody>
      </p:sp>
      <p:sp>
        <p:nvSpPr>
          <p:cNvPr id="2" name="TextBox 1"/>
          <p:cNvSpPr txBox="1"/>
          <p:nvPr/>
        </p:nvSpPr>
        <p:spPr>
          <a:xfrm>
            <a:off x="305941" y="1224111"/>
            <a:ext cx="8136904" cy="2339102"/>
          </a:xfrm>
          <a:prstGeom prst="rect">
            <a:avLst/>
          </a:prstGeom>
          <a:noFill/>
        </p:spPr>
        <p:txBody>
          <a:bodyPr wrap="square" rtlCol="0">
            <a:spAutoFit/>
          </a:bodyPr>
          <a:lstStyle/>
          <a:p>
            <a:r>
              <a:rPr lang="zh-CN" altLang="en-US" sz="2000" b="1">
                <a:solidFill>
                  <a:srgbClr val="0070C0"/>
                </a:solidFill>
              </a:rPr>
              <a:t>前缀表达式</a:t>
            </a:r>
            <a:r>
              <a:rPr lang="en-US" altLang="zh-CN" sz="2000" b="1">
                <a:solidFill>
                  <a:srgbClr val="0070C0"/>
                </a:solidFill>
              </a:rPr>
              <a:t>(</a:t>
            </a:r>
            <a:r>
              <a:rPr lang="zh-CN" altLang="en-US" sz="2000" b="1">
                <a:solidFill>
                  <a:srgbClr val="0070C0"/>
                </a:solidFill>
              </a:rPr>
              <a:t>波兰表达式</a:t>
            </a:r>
            <a:r>
              <a:rPr lang="en-US" altLang="zh-CN" sz="2000" b="1">
                <a:solidFill>
                  <a:srgbClr val="0070C0"/>
                </a:solidFill>
              </a:rPr>
              <a:t>)</a:t>
            </a:r>
            <a:endParaRPr lang="en-US" altLang="zh-CN"/>
          </a:p>
          <a:p>
            <a:endParaRPr lang="en-US" altLang="zh-CN"/>
          </a:p>
          <a:p>
            <a:pPr marL="342900" indent="-342900">
              <a:buAutoNum type="arabicParenR"/>
            </a:pPr>
            <a:r>
              <a:rPr lang="zh-CN" altLang="en-US"/>
              <a:t>前缀表达式又称波兰式，</a:t>
            </a:r>
            <a:r>
              <a:rPr lang="zh-CN" altLang="en-US" b="1"/>
              <a:t>前缀表达式的运算符位于操作数之前</a:t>
            </a:r>
            <a:endParaRPr lang="en-US" altLang="zh-CN" b="1"/>
          </a:p>
          <a:p>
            <a:pPr marL="342900" indent="-342900">
              <a:buAutoNum type="arabicParenR"/>
            </a:pPr>
            <a:r>
              <a:rPr lang="zh-CN" altLang="en-US" b="1"/>
              <a:t>举例说明： </a:t>
            </a:r>
            <a:r>
              <a:rPr lang="en-US" altLang="zh-CN"/>
              <a:t>(3+4)×5-6 </a:t>
            </a:r>
            <a:r>
              <a:rPr lang="zh-CN" altLang="en-US"/>
              <a:t>对应的前缀表达式就是 </a:t>
            </a:r>
            <a:r>
              <a:rPr lang="en-US" altLang="zh-CN" b="1"/>
              <a:t>- × + 3 4 5 6</a:t>
            </a:r>
          </a:p>
          <a:p>
            <a:endParaRPr lang="en-US" altLang="zh-CN" b="1"/>
          </a:p>
          <a:p>
            <a:endParaRPr lang="en-US" altLang="zh-CN" b="1"/>
          </a:p>
          <a:p>
            <a:endParaRPr lang="zh-CN" altLang="en-US"/>
          </a:p>
          <a:p>
            <a:r>
              <a:rPr lang="en-US" altLang="zh-CN" b="1"/>
              <a:t>	</a:t>
            </a:r>
            <a:endParaRPr lang="en-US" altLang="zh-CN"/>
          </a:p>
        </p:txBody>
      </p:sp>
    </p:spTree>
    <p:extLst>
      <p:ext uri="{BB962C8B-B14F-4D97-AF65-F5344CB8AC3E}">
        <p14:creationId xmlns:p14="http://schemas.microsoft.com/office/powerpoint/2010/main" val="272951751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前缀、中缀、后缀表达式</a:t>
            </a:r>
            <a:r>
              <a:rPr lang="en-US" altLang="zh-CN" sz="2200" b="1"/>
              <a:t>(</a:t>
            </a:r>
            <a:r>
              <a:rPr lang="zh-CN" altLang="en-US" sz="2200" b="1"/>
              <a:t>逆波兰表达式</a:t>
            </a:r>
            <a:r>
              <a:rPr lang="en-US" altLang="zh-CN" sz="2200" b="1"/>
              <a:t>)</a:t>
            </a:r>
          </a:p>
        </p:txBody>
      </p:sp>
      <p:sp>
        <p:nvSpPr>
          <p:cNvPr id="2" name="TextBox 1"/>
          <p:cNvSpPr txBox="1"/>
          <p:nvPr/>
        </p:nvSpPr>
        <p:spPr>
          <a:xfrm>
            <a:off x="305941" y="1224111"/>
            <a:ext cx="8928992" cy="4278094"/>
          </a:xfrm>
          <a:prstGeom prst="rect">
            <a:avLst/>
          </a:prstGeom>
          <a:noFill/>
        </p:spPr>
        <p:txBody>
          <a:bodyPr wrap="square" rtlCol="0">
            <a:spAutoFit/>
          </a:bodyPr>
          <a:lstStyle/>
          <a:p>
            <a:r>
              <a:rPr lang="zh-CN" altLang="en-US" sz="2000" b="1">
                <a:solidFill>
                  <a:srgbClr val="0070C0"/>
                </a:solidFill>
              </a:rPr>
              <a:t>前缀表达式的计算机求值</a:t>
            </a:r>
          </a:p>
          <a:p>
            <a:endParaRPr lang="en-US" altLang="zh-CN"/>
          </a:p>
          <a:p>
            <a:r>
              <a:rPr lang="zh-CN" altLang="en-US"/>
              <a:t>从右至左扫描表达式，遇到数字时，将数字压入堆栈，遇到运算符时，弹出栈顶的两个数，用运算符对它们做相应的计算（栈顶元素 和</a:t>
            </a:r>
            <a:r>
              <a:rPr lang="en-US" altLang="zh-CN"/>
              <a:t> </a:t>
            </a:r>
            <a:r>
              <a:rPr lang="zh-CN" altLang="en-US"/>
              <a:t>次顶元素），并将结果入栈；重复上述过程直到表达式最左端，最后运算得出的值即为表达式的结果</a:t>
            </a:r>
            <a:endParaRPr lang="en-US" altLang="zh-CN"/>
          </a:p>
          <a:p>
            <a:endParaRPr lang="en-US" altLang="zh-CN"/>
          </a:p>
          <a:p>
            <a:r>
              <a:rPr lang="zh-CN" altLang="en-US"/>
              <a:t>例如</a:t>
            </a:r>
            <a:r>
              <a:rPr lang="en-US" altLang="zh-CN"/>
              <a:t>:</a:t>
            </a:r>
            <a:r>
              <a:rPr lang="en-US" altLang="zh-CN" b="1"/>
              <a:t> </a:t>
            </a:r>
            <a:r>
              <a:rPr lang="en-US" altLang="zh-CN"/>
              <a:t>(3+4)×5-6 </a:t>
            </a:r>
            <a:r>
              <a:rPr lang="zh-CN" altLang="en-US"/>
              <a:t>对应的前缀表达式就是 </a:t>
            </a:r>
            <a:r>
              <a:rPr lang="en-US" altLang="zh-CN" b="1"/>
              <a:t>- × + 3 4 5 6 , </a:t>
            </a:r>
            <a:r>
              <a:rPr lang="zh-CN" altLang="en-US" b="1"/>
              <a:t>针对前缀表达式求值步骤如下</a:t>
            </a:r>
            <a:r>
              <a:rPr lang="en-US" altLang="zh-CN" b="1"/>
              <a:t>:</a:t>
            </a:r>
          </a:p>
          <a:p>
            <a:endParaRPr lang="en-US" altLang="zh-CN" b="1"/>
          </a:p>
          <a:p>
            <a:pPr marL="342900" indent="-342900">
              <a:buAutoNum type="arabicParenR"/>
            </a:pPr>
            <a:r>
              <a:rPr lang="zh-CN" altLang="en-US"/>
              <a:t>从</a:t>
            </a:r>
            <a:r>
              <a:rPr lang="zh-CN" altLang="en-US" b="1"/>
              <a:t>右至左扫描</a:t>
            </a:r>
            <a:r>
              <a:rPr lang="zh-CN" altLang="en-US"/>
              <a:t>，将</a:t>
            </a:r>
            <a:r>
              <a:rPr lang="en-US" altLang="zh-CN"/>
              <a:t>6</a:t>
            </a:r>
            <a:r>
              <a:rPr lang="zh-CN" altLang="en-US"/>
              <a:t>、</a:t>
            </a:r>
            <a:r>
              <a:rPr lang="en-US" altLang="zh-CN"/>
              <a:t>5</a:t>
            </a:r>
            <a:r>
              <a:rPr lang="zh-CN" altLang="en-US"/>
              <a:t>、</a:t>
            </a:r>
            <a:r>
              <a:rPr lang="en-US" altLang="zh-CN"/>
              <a:t>4</a:t>
            </a:r>
            <a:r>
              <a:rPr lang="zh-CN" altLang="en-US"/>
              <a:t>、</a:t>
            </a:r>
            <a:r>
              <a:rPr lang="en-US" altLang="zh-CN"/>
              <a:t>3</a:t>
            </a:r>
            <a:r>
              <a:rPr lang="zh-CN" altLang="en-US"/>
              <a:t>压入堆栈</a:t>
            </a:r>
            <a:endParaRPr lang="en-US" altLang="zh-CN"/>
          </a:p>
          <a:p>
            <a:pPr marL="342900" indent="-342900">
              <a:buAutoNum type="arabicParenR"/>
            </a:pPr>
            <a:r>
              <a:rPr lang="zh-CN" altLang="en-US"/>
              <a:t>遇到</a:t>
            </a:r>
            <a:r>
              <a:rPr lang="en-US" altLang="zh-CN"/>
              <a:t>+</a:t>
            </a:r>
            <a:r>
              <a:rPr lang="zh-CN" altLang="en-US"/>
              <a:t>运算符，因此弹出</a:t>
            </a:r>
            <a:r>
              <a:rPr lang="en-US" altLang="zh-CN"/>
              <a:t>3</a:t>
            </a:r>
            <a:r>
              <a:rPr lang="zh-CN" altLang="en-US"/>
              <a:t>和</a:t>
            </a:r>
            <a:r>
              <a:rPr lang="en-US" altLang="zh-CN"/>
              <a:t>4</a:t>
            </a:r>
            <a:r>
              <a:rPr lang="zh-CN" altLang="en-US"/>
              <a:t>（</a:t>
            </a:r>
            <a:r>
              <a:rPr lang="en-US" altLang="zh-CN"/>
              <a:t>3</a:t>
            </a:r>
            <a:r>
              <a:rPr lang="zh-CN" altLang="en-US"/>
              <a:t>为栈顶元素，</a:t>
            </a:r>
            <a:r>
              <a:rPr lang="en-US" altLang="zh-CN"/>
              <a:t>4</a:t>
            </a:r>
            <a:r>
              <a:rPr lang="zh-CN" altLang="en-US"/>
              <a:t>为次顶元素），计算出</a:t>
            </a:r>
            <a:r>
              <a:rPr lang="en-US" altLang="zh-CN"/>
              <a:t>3+4</a:t>
            </a:r>
            <a:r>
              <a:rPr lang="zh-CN" altLang="en-US"/>
              <a:t>的值，得</a:t>
            </a:r>
            <a:r>
              <a:rPr lang="en-US" altLang="zh-CN"/>
              <a:t>7</a:t>
            </a:r>
            <a:r>
              <a:rPr lang="zh-CN" altLang="en-US"/>
              <a:t>，再将</a:t>
            </a:r>
            <a:r>
              <a:rPr lang="en-US" altLang="zh-CN"/>
              <a:t>7</a:t>
            </a:r>
            <a:r>
              <a:rPr lang="zh-CN" altLang="en-US"/>
              <a:t>入栈</a:t>
            </a:r>
            <a:endParaRPr lang="en-US" altLang="zh-CN"/>
          </a:p>
          <a:p>
            <a:pPr marL="342900" indent="-342900">
              <a:buAutoNum type="arabicParenR"/>
            </a:pPr>
            <a:r>
              <a:rPr lang="zh-CN" altLang="en-US"/>
              <a:t>接下来是</a:t>
            </a:r>
            <a:r>
              <a:rPr lang="en-US" altLang="zh-CN"/>
              <a:t>×</a:t>
            </a:r>
            <a:r>
              <a:rPr lang="zh-CN" altLang="en-US"/>
              <a:t>运算符，因此弹出</a:t>
            </a:r>
            <a:r>
              <a:rPr lang="en-US" altLang="zh-CN"/>
              <a:t>7</a:t>
            </a:r>
            <a:r>
              <a:rPr lang="zh-CN" altLang="en-US"/>
              <a:t>和</a:t>
            </a:r>
            <a:r>
              <a:rPr lang="en-US" altLang="zh-CN"/>
              <a:t>5</a:t>
            </a:r>
            <a:r>
              <a:rPr lang="zh-CN" altLang="en-US"/>
              <a:t>，计算出</a:t>
            </a:r>
            <a:r>
              <a:rPr lang="en-US" altLang="zh-CN"/>
              <a:t>7×5=35</a:t>
            </a:r>
            <a:r>
              <a:rPr lang="zh-CN" altLang="en-US"/>
              <a:t>，将</a:t>
            </a:r>
            <a:r>
              <a:rPr lang="en-US" altLang="zh-CN"/>
              <a:t>35</a:t>
            </a:r>
            <a:r>
              <a:rPr lang="zh-CN" altLang="en-US"/>
              <a:t>入栈</a:t>
            </a:r>
            <a:endParaRPr lang="en-US" altLang="zh-CN"/>
          </a:p>
          <a:p>
            <a:pPr marL="342900" indent="-342900">
              <a:buAutoNum type="arabicParenR"/>
            </a:pPr>
            <a:r>
              <a:rPr lang="zh-CN" altLang="en-US"/>
              <a:t>最后是</a:t>
            </a:r>
            <a:r>
              <a:rPr lang="en-US" altLang="zh-CN"/>
              <a:t>-</a:t>
            </a:r>
            <a:r>
              <a:rPr lang="zh-CN" altLang="en-US"/>
              <a:t>运算符，计算出</a:t>
            </a:r>
            <a:r>
              <a:rPr lang="en-US" altLang="zh-CN"/>
              <a:t>35-6</a:t>
            </a:r>
            <a:r>
              <a:rPr lang="zh-CN" altLang="en-US"/>
              <a:t>的值，即</a:t>
            </a:r>
            <a:r>
              <a:rPr lang="en-US" altLang="zh-CN"/>
              <a:t>29</a:t>
            </a:r>
            <a:r>
              <a:rPr lang="zh-CN" altLang="en-US"/>
              <a:t>，由此得出最终结果</a:t>
            </a:r>
          </a:p>
          <a:p>
            <a:endParaRPr lang="zh-CN" altLang="en-US"/>
          </a:p>
          <a:p>
            <a:r>
              <a:rPr lang="en-US" altLang="zh-CN" b="1"/>
              <a:t>	</a:t>
            </a:r>
            <a:endParaRPr lang="en-US" altLang="zh-CN"/>
          </a:p>
        </p:txBody>
      </p:sp>
    </p:spTree>
    <p:extLst>
      <p:ext uri="{BB962C8B-B14F-4D97-AF65-F5344CB8AC3E}">
        <p14:creationId xmlns:p14="http://schemas.microsoft.com/office/powerpoint/2010/main" val="324042674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前缀、中缀、后缀表达式</a:t>
            </a:r>
            <a:r>
              <a:rPr lang="en-US" altLang="zh-CN" sz="2200" b="1"/>
              <a:t>(</a:t>
            </a:r>
            <a:r>
              <a:rPr lang="zh-CN" altLang="en-US" sz="2200" b="1"/>
              <a:t>逆波兰表达式</a:t>
            </a:r>
            <a:r>
              <a:rPr lang="en-US" altLang="zh-CN" sz="2200" b="1"/>
              <a:t>)</a:t>
            </a:r>
          </a:p>
        </p:txBody>
      </p:sp>
      <p:sp>
        <p:nvSpPr>
          <p:cNvPr id="2" name="TextBox 1"/>
          <p:cNvSpPr txBox="1"/>
          <p:nvPr/>
        </p:nvSpPr>
        <p:spPr>
          <a:xfrm>
            <a:off x="305941" y="1224111"/>
            <a:ext cx="8928992" cy="2616101"/>
          </a:xfrm>
          <a:prstGeom prst="rect">
            <a:avLst/>
          </a:prstGeom>
          <a:noFill/>
        </p:spPr>
        <p:txBody>
          <a:bodyPr wrap="square" rtlCol="0">
            <a:spAutoFit/>
          </a:bodyPr>
          <a:lstStyle/>
          <a:p>
            <a:r>
              <a:rPr lang="zh-CN" altLang="en-US" sz="2000" b="1">
                <a:solidFill>
                  <a:srgbClr val="0070C0"/>
                </a:solidFill>
              </a:rPr>
              <a:t>中缀表达式</a:t>
            </a:r>
          </a:p>
          <a:p>
            <a:endParaRPr lang="en-US" altLang="zh-CN"/>
          </a:p>
          <a:p>
            <a:pPr marL="342900" indent="-342900">
              <a:buAutoNum type="arabicParenR"/>
            </a:pPr>
            <a:r>
              <a:rPr lang="zh-CN" altLang="en-US"/>
              <a:t>中缀表达式就是</a:t>
            </a:r>
            <a:r>
              <a:rPr lang="zh-CN" altLang="en-US" b="1"/>
              <a:t>常见的运算表达式</a:t>
            </a:r>
            <a:r>
              <a:rPr lang="zh-CN" altLang="en-US"/>
              <a:t>，如</a:t>
            </a:r>
            <a:r>
              <a:rPr lang="en-US" altLang="zh-CN"/>
              <a:t>(3+4)×5-6</a:t>
            </a:r>
          </a:p>
          <a:p>
            <a:pPr marL="342900" indent="-342900">
              <a:buAutoNum type="arabicParenR"/>
            </a:pPr>
            <a:endParaRPr lang="en-US" altLang="zh-CN"/>
          </a:p>
          <a:p>
            <a:pPr marL="342900" indent="-342900">
              <a:buAutoNum type="arabicParenR"/>
            </a:pPr>
            <a:r>
              <a:rPr lang="zh-CN" altLang="en-US"/>
              <a:t>中缀表达式的求值是我们人最熟悉的，但是对计算机来说却不好操作</a:t>
            </a:r>
            <a:r>
              <a:rPr lang="en-US" altLang="zh-CN"/>
              <a:t>(</a:t>
            </a:r>
            <a:r>
              <a:rPr lang="zh-CN" altLang="en-US" sz="1400"/>
              <a:t>前面我们讲的案例就能看的这个问题</a:t>
            </a:r>
            <a:r>
              <a:rPr lang="en-US" altLang="zh-CN"/>
              <a:t>)</a:t>
            </a:r>
            <a:r>
              <a:rPr lang="zh-CN" altLang="en-US"/>
              <a:t>，因此，在计算结果时，往往会将中缀表达式转成其它表达式来操作</a:t>
            </a:r>
            <a:r>
              <a:rPr lang="en-US" altLang="zh-CN"/>
              <a:t>(</a:t>
            </a:r>
            <a:r>
              <a:rPr lang="zh-CN" altLang="en-US"/>
              <a:t>一般转成后缀表达式</a:t>
            </a:r>
            <a:r>
              <a:rPr lang="en-US" altLang="zh-CN"/>
              <a:t>.)</a:t>
            </a:r>
          </a:p>
          <a:p>
            <a:endParaRPr lang="zh-CN" altLang="en-US"/>
          </a:p>
          <a:p>
            <a:r>
              <a:rPr lang="en-US" altLang="zh-CN" b="1"/>
              <a:t>	</a:t>
            </a:r>
            <a:endParaRPr lang="en-US" altLang="zh-CN"/>
          </a:p>
        </p:txBody>
      </p:sp>
    </p:spTree>
    <p:extLst>
      <p:ext uri="{BB962C8B-B14F-4D97-AF65-F5344CB8AC3E}">
        <p14:creationId xmlns:p14="http://schemas.microsoft.com/office/powerpoint/2010/main" val="423805068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前缀、中缀、后缀表达式</a:t>
            </a:r>
            <a:r>
              <a:rPr lang="en-US" altLang="zh-CN" sz="2200" b="1"/>
              <a:t>(</a:t>
            </a:r>
            <a:r>
              <a:rPr lang="zh-CN" altLang="en-US" sz="2200" b="1"/>
              <a:t>逆波兰表达式</a:t>
            </a:r>
            <a:r>
              <a:rPr lang="en-US" altLang="zh-CN" sz="2200" b="1"/>
              <a:t>)</a:t>
            </a:r>
          </a:p>
        </p:txBody>
      </p:sp>
      <p:sp>
        <p:nvSpPr>
          <p:cNvPr id="2" name="TextBox 1"/>
          <p:cNvSpPr txBox="1"/>
          <p:nvPr/>
        </p:nvSpPr>
        <p:spPr>
          <a:xfrm>
            <a:off x="305941" y="1224111"/>
            <a:ext cx="8928992" cy="3170099"/>
          </a:xfrm>
          <a:prstGeom prst="rect">
            <a:avLst/>
          </a:prstGeom>
          <a:noFill/>
        </p:spPr>
        <p:txBody>
          <a:bodyPr wrap="square" rtlCol="0">
            <a:spAutoFit/>
          </a:bodyPr>
          <a:lstStyle/>
          <a:p>
            <a:r>
              <a:rPr lang="zh-CN" altLang="en-US" sz="2000" b="1">
                <a:solidFill>
                  <a:srgbClr val="0070C0"/>
                </a:solidFill>
              </a:rPr>
              <a:t>后缀表达式</a:t>
            </a:r>
          </a:p>
          <a:p>
            <a:endParaRPr lang="en-US" altLang="zh-CN"/>
          </a:p>
          <a:p>
            <a:pPr marL="342900" indent="-342900">
              <a:buAutoNum type="arabicParenR"/>
            </a:pPr>
            <a:r>
              <a:rPr lang="zh-CN" altLang="en-US"/>
              <a:t>后缀表达式又称</a:t>
            </a:r>
            <a:r>
              <a:rPr lang="zh-CN" altLang="en-US" b="1"/>
              <a:t>逆波兰表达式</a:t>
            </a:r>
            <a:r>
              <a:rPr lang="en-US" altLang="zh-CN"/>
              <a:t>,</a:t>
            </a:r>
            <a:r>
              <a:rPr lang="zh-CN" altLang="en-US"/>
              <a:t>与前缀表达式相似，只是运算符位于操作数之后</a:t>
            </a:r>
            <a:endParaRPr lang="en-US" altLang="zh-CN"/>
          </a:p>
          <a:p>
            <a:pPr marL="342900" indent="-342900">
              <a:buAutoNum type="arabicParenR"/>
            </a:pPr>
            <a:endParaRPr lang="en-US" altLang="zh-CN"/>
          </a:p>
          <a:p>
            <a:pPr marL="342900" indent="-342900">
              <a:buAutoNum type="arabicParenR"/>
            </a:pPr>
            <a:r>
              <a:rPr lang="zh-CN" altLang="en-US"/>
              <a:t>中举例说明：</a:t>
            </a:r>
            <a:r>
              <a:rPr lang="en-US" altLang="zh-CN"/>
              <a:t> (3+4)×5-6 </a:t>
            </a:r>
            <a:r>
              <a:rPr lang="zh-CN" altLang="en-US"/>
              <a:t>对应的后缀表达式就是 </a:t>
            </a:r>
            <a:r>
              <a:rPr lang="en-US" altLang="zh-CN" b="1"/>
              <a:t>3 4 + 5 × 6 –</a:t>
            </a:r>
          </a:p>
          <a:p>
            <a:pPr marL="342900" indent="-342900">
              <a:buAutoNum type="arabicParenR"/>
            </a:pPr>
            <a:endParaRPr lang="en-US" altLang="zh-CN" b="1"/>
          </a:p>
          <a:p>
            <a:pPr marL="342900" indent="-342900">
              <a:buAutoNum type="arabicParenR"/>
            </a:pPr>
            <a:r>
              <a:rPr lang="zh-CN" altLang="en-US" b="1"/>
              <a:t>再比如</a:t>
            </a:r>
            <a:r>
              <a:rPr lang="en-US" altLang="zh-CN" b="1"/>
              <a:t>:</a:t>
            </a:r>
          </a:p>
          <a:p>
            <a:endParaRPr lang="en-US" altLang="zh-CN" b="1"/>
          </a:p>
          <a:p>
            <a:endParaRPr lang="en-US" altLang="zh-CN"/>
          </a:p>
          <a:p>
            <a:endParaRPr lang="zh-CN" altLang="en-US"/>
          </a:p>
          <a:p>
            <a:r>
              <a:rPr lang="en-US" altLang="zh-CN" b="1"/>
              <a:t>	</a:t>
            </a:r>
            <a:endParaRPr lang="en-US" altLang="zh-CN"/>
          </a:p>
        </p:txBody>
      </p:sp>
      <p:graphicFrame>
        <p:nvGraphicFramePr>
          <p:cNvPr id="4" name="表格 3"/>
          <p:cNvGraphicFramePr>
            <a:graphicFrameLocks noGrp="1"/>
          </p:cNvGraphicFramePr>
          <p:nvPr>
            <p:extLst>
              <p:ext uri="{D42A27DB-BD31-4B8C-83A1-F6EECF244321}">
                <p14:modId xmlns:p14="http://schemas.microsoft.com/office/powerpoint/2010/main" val="2200204088"/>
              </p:ext>
            </p:extLst>
          </p:nvPr>
        </p:nvGraphicFramePr>
        <p:xfrm>
          <a:off x="737988" y="3594645"/>
          <a:ext cx="4320481" cy="1337310"/>
        </p:xfrm>
        <a:graphic>
          <a:graphicData uri="http://schemas.openxmlformats.org/drawingml/2006/table">
            <a:tbl>
              <a:tblPr>
                <a:tableStyleId>{5C22544A-7EE6-4342-B048-85BDC9FD1C3A}</a:tableStyleId>
              </a:tblPr>
              <a:tblGrid>
                <a:gridCol w="1901838">
                  <a:extLst>
                    <a:ext uri="{9D8B030D-6E8A-4147-A177-3AD203B41FA5}">
                      <a16:colId xmlns:a16="http://schemas.microsoft.com/office/drawing/2014/main" val="20000"/>
                    </a:ext>
                  </a:extLst>
                </a:gridCol>
                <a:gridCol w="2418643">
                  <a:extLst>
                    <a:ext uri="{9D8B030D-6E8A-4147-A177-3AD203B41FA5}">
                      <a16:colId xmlns:a16="http://schemas.microsoft.com/office/drawing/2014/main" val="20001"/>
                    </a:ext>
                  </a:extLst>
                </a:gridCol>
              </a:tblGrid>
              <a:tr h="216979">
                <a:tc>
                  <a:txBody>
                    <a:bodyPr/>
                    <a:lstStyle/>
                    <a:p>
                      <a:pPr algn="l" fontAlgn="ctr"/>
                      <a:r>
                        <a:rPr lang="zh-CN" altLang="en-US" sz="1400" u="none" strike="noStrike">
                          <a:effectLst/>
                        </a:rPr>
                        <a:t>正常的表达式</a:t>
                      </a:r>
                      <a:endParaRPr lang="zh-CN" altLang="en-US" sz="1400" b="0" i="0" u="none" strike="noStrike">
                        <a:solidFill>
                          <a:srgbClr val="333333"/>
                        </a:solidFill>
                        <a:effectLst/>
                        <a:latin typeface="Arial"/>
                      </a:endParaRPr>
                    </a:p>
                  </a:txBody>
                  <a:tcPr marL="9525" marR="9525" marT="9525" marB="0" anchor="ctr"/>
                </a:tc>
                <a:tc>
                  <a:txBody>
                    <a:bodyPr/>
                    <a:lstStyle/>
                    <a:p>
                      <a:pPr algn="l" fontAlgn="ctr"/>
                      <a:r>
                        <a:rPr lang="zh-CN" altLang="en-US" sz="1400" u="none" strike="noStrike">
                          <a:effectLst/>
                        </a:rPr>
                        <a:t>逆波兰表达式</a:t>
                      </a:r>
                      <a:endParaRPr lang="zh-CN" altLang="en-US" sz="1400" b="0" i="0" u="none" strike="noStrike">
                        <a:solidFill>
                          <a:srgbClr val="333333"/>
                        </a:solidFill>
                        <a:effectLst/>
                        <a:latin typeface="Arial"/>
                      </a:endParaRPr>
                    </a:p>
                  </a:txBody>
                  <a:tcPr marL="9525" marR="9525" marT="9525" marB="0" anchor="ctr"/>
                </a:tc>
                <a:extLst>
                  <a:ext uri="{0D108BD9-81ED-4DB2-BD59-A6C34878D82A}">
                    <a16:rowId xmlns:a16="http://schemas.microsoft.com/office/drawing/2014/main" val="10000"/>
                  </a:ext>
                </a:extLst>
              </a:tr>
              <a:tr h="216979">
                <a:tc>
                  <a:txBody>
                    <a:bodyPr/>
                    <a:lstStyle/>
                    <a:p>
                      <a:pPr algn="l" fontAlgn="ctr"/>
                      <a:r>
                        <a:rPr lang="en-US" sz="1400" u="none" strike="noStrike">
                          <a:effectLst/>
                        </a:rPr>
                        <a:t>a+b</a:t>
                      </a:r>
                      <a:endParaRPr lang="en-US" sz="1400" b="0" i="0" u="none" strike="noStrike">
                        <a:solidFill>
                          <a:srgbClr val="333333"/>
                        </a:solidFill>
                        <a:effectLst/>
                        <a:latin typeface="Arial"/>
                      </a:endParaRPr>
                    </a:p>
                  </a:txBody>
                  <a:tcPr marL="9525" marR="9525" marT="9525" marB="0" anchor="ctr"/>
                </a:tc>
                <a:tc>
                  <a:txBody>
                    <a:bodyPr/>
                    <a:lstStyle/>
                    <a:p>
                      <a:pPr algn="l" fontAlgn="ctr"/>
                      <a:r>
                        <a:rPr lang="en-US" sz="1400" u="none" strike="noStrike">
                          <a:effectLst/>
                        </a:rPr>
                        <a:t>a</a:t>
                      </a:r>
                      <a:r>
                        <a:rPr lang="en-US" sz="1400" u="none" strike="noStrike" baseline="0">
                          <a:effectLst/>
                        </a:rPr>
                        <a:t> </a:t>
                      </a:r>
                      <a:r>
                        <a:rPr lang="en-US" sz="1400" u="none" strike="noStrike">
                          <a:effectLst/>
                        </a:rPr>
                        <a:t>b</a:t>
                      </a:r>
                      <a:r>
                        <a:rPr lang="en-US" sz="1400" u="none" strike="noStrike" baseline="0">
                          <a:effectLst/>
                        </a:rPr>
                        <a:t> </a:t>
                      </a:r>
                      <a:r>
                        <a:rPr lang="en-US" sz="1400" u="none" strike="noStrike">
                          <a:effectLst/>
                        </a:rPr>
                        <a:t>+</a:t>
                      </a:r>
                      <a:endParaRPr lang="en-US" sz="1400" b="0" i="0" u="none" strike="noStrike">
                        <a:solidFill>
                          <a:srgbClr val="333333"/>
                        </a:solidFill>
                        <a:effectLst/>
                        <a:latin typeface="Arial"/>
                      </a:endParaRPr>
                    </a:p>
                  </a:txBody>
                  <a:tcPr marL="9525" marR="9525" marT="9525" marB="0" anchor="ctr"/>
                </a:tc>
                <a:extLst>
                  <a:ext uri="{0D108BD9-81ED-4DB2-BD59-A6C34878D82A}">
                    <a16:rowId xmlns:a16="http://schemas.microsoft.com/office/drawing/2014/main" val="10001"/>
                  </a:ext>
                </a:extLst>
              </a:tr>
              <a:tr h="216979">
                <a:tc>
                  <a:txBody>
                    <a:bodyPr/>
                    <a:lstStyle/>
                    <a:p>
                      <a:pPr algn="l" fontAlgn="ctr"/>
                      <a:r>
                        <a:rPr lang="en-US" sz="1400" u="none" strike="noStrike">
                          <a:effectLst/>
                        </a:rPr>
                        <a:t>a+(b-c)</a:t>
                      </a:r>
                      <a:endParaRPr lang="en-US" sz="1400" b="0" i="0" u="none" strike="noStrike">
                        <a:solidFill>
                          <a:srgbClr val="333333"/>
                        </a:solidFill>
                        <a:effectLst/>
                        <a:latin typeface="Arial"/>
                      </a:endParaRPr>
                    </a:p>
                  </a:txBody>
                  <a:tcPr marL="9525" marR="9525" marT="9525" marB="0" anchor="ctr"/>
                </a:tc>
                <a:tc>
                  <a:txBody>
                    <a:bodyPr/>
                    <a:lstStyle/>
                    <a:p>
                      <a:pPr algn="l" fontAlgn="ctr"/>
                      <a:r>
                        <a:rPr lang="en-US" sz="1400" u="none" strike="noStrike">
                          <a:effectLst/>
                        </a:rPr>
                        <a:t>a</a:t>
                      </a:r>
                      <a:r>
                        <a:rPr lang="en-US" sz="1400" u="none" strike="noStrike" baseline="0">
                          <a:effectLst/>
                        </a:rPr>
                        <a:t> </a:t>
                      </a:r>
                      <a:r>
                        <a:rPr lang="en-US" sz="1400" u="none" strike="noStrike">
                          <a:effectLst/>
                        </a:rPr>
                        <a:t>b</a:t>
                      </a:r>
                      <a:r>
                        <a:rPr lang="en-US" sz="1400" u="none" strike="noStrike" baseline="0">
                          <a:effectLst/>
                        </a:rPr>
                        <a:t> </a:t>
                      </a:r>
                      <a:r>
                        <a:rPr lang="en-US" sz="1400" u="none" strike="noStrike">
                          <a:effectLst/>
                        </a:rPr>
                        <a:t>c</a:t>
                      </a:r>
                      <a:r>
                        <a:rPr lang="en-US" sz="1400" u="none" strike="noStrike" baseline="0">
                          <a:effectLst/>
                        </a:rPr>
                        <a:t> </a:t>
                      </a:r>
                      <a:r>
                        <a:rPr lang="en-US" sz="1400" u="none" strike="noStrike">
                          <a:effectLst/>
                        </a:rPr>
                        <a:t>-</a:t>
                      </a:r>
                      <a:r>
                        <a:rPr lang="en-US" sz="1400" u="none" strike="noStrike" baseline="0">
                          <a:effectLst/>
                        </a:rPr>
                        <a:t> </a:t>
                      </a:r>
                      <a:r>
                        <a:rPr lang="en-US" sz="1400" u="none" strike="noStrike">
                          <a:effectLst/>
                        </a:rPr>
                        <a:t>+</a:t>
                      </a:r>
                      <a:endParaRPr lang="en-US" sz="1400" b="0" i="0" u="none" strike="noStrike">
                        <a:solidFill>
                          <a:srgbClr val="333333"/>
                        </a:solidFill>
                        <a:effectLst/>
                        <a:latin typeface="Arial"/>
                      </a:endParaRPr>
                    </a:p>
                  </a:txBody>
                  <a:tcPr marL="9525" marR="9525" marT="9525" marB="0" anchor="ctr"/>
                </a:tc>
                <a:extLst>
                  <a:ext uri="{0D108BD9-81ED-4DB2-BD59-A6C34878D82A}">
                    <a16:rowId xmlns:a16="http://schemas.microsoft.com/office/drawing/2014/main" val="10002"/>
                  </a:ext>
                </a:extLst>
              </a:tr>
              <a:tr h="216979">
                <a:tc>
                  <a:txBody>
                    <a:bodyPr/>
                    <a:lstStyle/>
                    <a:p>
                      <a:pPr algn="l" fontAlgn="ctr"/>
                      <a:r>
                        <a:rPr lang="en-US" sz="1400" u="none" strike="noStrike">
                          <a:effectLst/>
                        </a:rPr>
                        <a:t>a+(b-c)*d</a:t>
                      </a:r>
                      <a:endParaRPr lang="en-US" sz="1400" b="0" i="0" u="none" strike="noStrike">
                        <a:solidFill>
                          <a:srgbClr val="333333"/>
                        </a:solidFill>
                        <a:effectLst/>
                        <a:latin typeface="Arial"/>
                      </a:endParaRPr>
                    </a:p>
                  </a:txBody>
                  <a:tcPr marL="9525" marR="9525" marT="9525" marB="0" anchor="ctr"/>
                </a:tc>
                <a:tc>
                  <a:txBody>
                    <a:bodyPr/>
                    <a:lstStyle/>
                    <a:p>
                      <a:pPr algn="l" fontAlgn="ctr"/>
                      <a:r>
                        <a:rPr lang="en-US" sz="1400" u="none" strike="noStrike">
                          <a:effectLst/>
                        </a:rPr>
                        <a:t>a</a:t>
                      </a:r>
                      <a:r>
                        <a:rPr lang="en-US" sz="1400" u="none" strike="noStrike" baseline="0">
                          <a:effectLst/>
                        </a:rPr>
                        <a:t> </a:t>
                      </a:r>
                      <a:r>
                        <a:rPr lang="en-US" sz="1400" u="none" strike="noStrike">
                          <a:effectLst/>
                        </a:rPr>
                        <a:t>b</a:t>
                      </a:r>
                      <a:r>
                        <a:rPr lang="en-US" sz="1400" u="none" strike="noStrike" baseline="0">
                          <a:effectLst/>
                        </a:rPr>
                        <a:t> </a:t>
                      </a:r>
                      <a:r>
                        <a:rPr lang="en-US" sz="1400" u="none" strike="noStrike">
                          <a:effectLst/>
                        </a:rPr>
                        <a:t>c</a:t>
                      </a:r>
                      <a:r>
                        <a:rPr lang="en-US" sz="1400" u="none" strike="noStrike" baseline="0">
                          <a:effectLst/>
                        </a:rPr>
                        <a:t> </a:t>
                      </a:r>
                      <a:r>
                        <a:rPr lang="en-US" sz="1400" u="none" strike="noStrike">
                          <a:effectLst/>
                        </a:rPr>
                        <a:t>–</a:t>
                      </a:r>
                      <a:r>
                        <a:rPr lang="en-US" sz="1400" u="none" strike="noStrike" baseline="0">
                          <a:effectLst/>
                        </a:rPr>
                        <a:t> </a:t>
                      </a:r>
                      <a:r>
                        <a:rPr lang="en-US" sz="1400" u="none" strike="noStrike">
                          <a:effectLst/>
                        </a:rPr>
                        <a:t>d</a:t>
                      </a:r>
                      <a:r>
                        <a:rPr lang="en-US" sz="1400" u="none" strike="noStrike" baseline="0">
                          <a:effectLst/>
                        </a:rPr>
                        <a:t> </a:t>
                      </a:r>
                      <a:r>
                        <a:rPr lang="en-US" sz="1400" u="none" strike="noStrike">
                          <a:effectLst/>
                        </a:rPr>
                        <a:t>*</a:t>
                      </a:r>
                      <a:r>
                        <a:rPr lang="en-US" sz="1400" u="none" strike="noStrike" baseline="0">
                          <a:effectLst/>
                        </a:rPr>
                        <a:t> </a:t>
                      </a:r>
                      <a:r>
                        <a:rPr lang="en-US" sz="1400" u="none" strike="noStrike">
                          <a:effectLst/>
                        </a:rPr>
                        <a:t>+</a:t>
                      </a:r>
                      <a:endParaRPr lang="en-US" sz="1400" b="0" i="0" u="none" strike="noStrike">
                        <a:solidFill>
                          <a:srgbClr val="333333"/>
                        </a:solidFill>
                        <a:effectLst/>
                        <a:latin typeface="Arial"/>
                      </a:endParaRPr>
                    </a:p>
                  </a:txBody>
                  <a:tcPr marL="9525" marR="9525" marT="9525" marB="0" anchor="ctr"/>
                </a:tc>
                <a:extLst>
                  <a:ext uri="{0D108BD9-81ED-4DB2-BD59-A6C34878D82A}">
                    <a16:rowId xmlns:a16="http://schemas.microsoft.com/office/drawing/2014/main" val="10003"/>
                  </a:ext>
                </a:extLst>
              </a:tr>
              <a:tr h="216979">
                <a:tc>
                  <a:txBody>
                    <a:bodyPr/>
                    <a:lstStyle/>
                    <a:p>
                      <a:pPr algn="l" fontAlgn="ctr"/>
                      <a:r>
                        <a:rPr lang="en-US" sz="1400" u="none" strike="noStrike">
                          <a:effectLst/>
                        </a:rPr>
                        <a:t>a+d*(b-c)</a:t>
                      </a:r>
                      <a:endParaRPr lang="en-US" sz="1400" b="0" i="0" u="none" strike="noStrike">
                        <a:solidFill>
                          <a:srgbClr val="333333"/>
                        </a:solidFill>
                        <a:effectLst/>
                        <a:latin typeface="Arial"/>
                      </a:endParaRPr>
                    </a:p>
                  </a:txBody>
                  <a:tcPr marL="9525" marR="9525" marT="9525" marB="0" anchor="ctr"/>
                </a:tc>
                <a:tc>
                  <a:txBody>
                    <a:bodyPr/>
                    <a:lstStyle/>
                    <a:p>
                      <a:pPr algn="l" fontAlgn="ctr"/>
                      <a:r>
                        <a:rPr lang="en-US" sz="1400" u="none" strike="noStrike">
                          <a:effectLst/>
                        </a:rPr>
                        <a:t>a</a:t>
                      </a:r>
                      <a:r>
                        <a:rPr lang="en-US" sz="1400" u="none" strike="noStrike" baseline="0">
                          <a:effectLst/>
                        </a:rPr>
                        <a:t> </a:t>
                      </a:r>
                      <a:r>
                        <a:rPr lang="en-US" sz="1400" u="none" strike="noStrike">
                          <a:effectLst/>
                        </a:rPr>
                        <a:t>d</a:t>
                      </a:r>
                      <a:r>
                        <a:rPr lang="en-US" sz="1400" u="none" strike="noStrike" baseline="0">
                          <a:effectLst/>
                        </a:rPr>
                        <a:t> </a:t>
                      </a:r>
                      <a:r>
                        <a:rPr lang="en-US" sz="1400" u="none" strike="noStrike">
                          <a:effectLst/>
                        </a:rPr>
                        <a:t>b</a:t>
                      </a:r>
                      <a:r>
                        <a:rPr lang="en-US" sz="1400" u="none" strike="noStrike" baseline="0">
                          <a:effectLst/>
                        </a:rPr>
                        <a:t> </a:t>
                      </a:r>
                      <a:r>
                        <a:rPr lang="en-US" sz="1400" u="none" strike="noStrike">
                          <a:effectLst/>
                        </a:rPr>
                        <a:t>c</a:t>
                      </a:r>
                      <a:r>
                        <a:rPr lang="en-US" sz="1400" u="none" strike="noStrike" baseline="0">
                          <a:effectLst/>
                        </a:rPr>
                        <a:t> </a:t>
                      </a:r>
                      <a:r>
                        <a:rPr lang="en-US" sz="1400" u="none" strike="noStrike">
                          <a:effectLst/>
                        </a:rPr>
                        <a:t>-</a:t>
                      </a:r>
                      <a:r>
                        <a:rPr lang="en-US" sz="1400" u="none" strike="noStrike" baseline="0">
                          <a:effectLst/>
                        </a:rPr>
                        <a:t> </a:t>
                      </a:r>
                      <a:r>
                        <a:rPr lang="en-US" sz="1400" u="none" strike="noStrike">
                          <a:effectLst/>
                        </a:rPr>
                        <a:t>*</a:t>
                      </a:r>
                      <a:r>
                        <a:rPr lang="en-US" sz="1400" u="none" strike="noStrike" baseline="0">
                          <a:effectLst/>
                        </a:rPr>
                        <a:t> </a:t>
                      </a:r>
                      <a:r>
                        <a:rPr lang="en-US" sz="1400" u="none" strike="noStrike">
                          <a:effectLst/>
                        </a:rPr>
                        <a:t>+</a:t>
                      </a:r>
                      <a:endParaRPr lang="en-US" sz="1400" b="0" i="0" u="none" strike="noStrike">
                        <a:solidFill>
                          <a:srgbClr val="333333"/>
                        </a:solidFill>
                        <a:effectLst/>
                        <a:latin typeface="Arial"/>
                      </a:endParaRPr>
                    </a:p>
                  </a:txBody>
                  <a:tcPr marL="9525" marR="9525" marT="9525" marB="0" anchor="ctr"/>
                </a:tc>
                <a:extLst>
                  <a:ext uri="{0D108BD9-81ED-4DB2-BD59-A6C34878D82A}">
                    <a16:rowId xmlns:a16="http://schemas.microsoft.com/office/drawing/2014/main" val="10004"/>
                  </a:ext>
                </a:extLst>
              </a:tr>
              <a:tr h="216979">
                <a:tc>
                  <a:txBody>
                    <a:bodyPr/>
                    <a:lstStyle/>
                    <a:p>
                      <a:pPr algn="l" fontAlgn="ctr"/>
                      <a:r>
                        <a:rPr lang="en-US" sz="1400" u="none" strike="noStrike">
                          <a:effectLst/>
                        </a:rPr>
                        <a:t>a=1+3</a:t>
                      </a:r>
                      <a:endParaRPr lang="en-US" sz="1400" b="0" i="0" u="none" strike="noStrike">
                        <a:solidFill>
                          <a:srgbClr val="333333"/>
                        </a:solidFill>
                        <a:effectLst/>
                        <a:latin typeface="Arial"/>
                      </a:endParaRPr>
                    </a:p>
                  </a:txBody>
                  <a:tcPr marL="9525" marR="9525" marT="9525" marB="0" anchor="ctr"/>
                </a:tc>
                <a:tc>
                  <a:txBody>
                    <a:bodyPr/>
                    <a:lstStyle/>
                    <a:p>
                      <a:pPr algn="l" fontAlgn="ctr"/>
                      <a:r>
                        <a:rPr lang="en-US" sz="1400" u="none" strike="noStrike">
                          <a:effectLst/>
                        </a:rPr>
                        <a:t>a</a:t>
                      </a:r>
                      <a:r>
                        <a:rPr lang="en-US" sz="1400" u="none" strike="noStrike" baseline="0">
                          <a:effectLst/>
                        </a:rPr>
                        <a:t> </a:t>
                      </a:r>
                      <a:r>
                        <a:rPr lang="en-US" sz="1400" u="none" strike="noStrike">
                          <a:effectLst/>
                        </a:rPr>
                        <a:t>1</a:t>
                      </a:r>
                      <a:r>
                        <a:rPr lang="en-US" sz="1400" u="none" strike="noStrike" baseline="0">
                          <a:effectLst/>
                        </a:rPr>
                        <a:t> </a:t>
                      </a:r>
                      <a:r>
                        <a:rPr lang="en-US" sz="1400" u="none" strike="noStrike">
                          <a:effectLst/>
                        </a:rPr>
                        <a:t>3</a:t>
                      </a:r>
                      <a:r>
                        <a:rPr lang="en-US" sz="1400" u="none" strike="noStrike" baseline="0">
                          <a:effectLst/>
                        </a:rPr>
                        <a:t> </a:t>
                      </a:r>
                      <a:r>
                        <a:rPr lang="en-US" sz="1400" u="none" strike="noStrike">
                          <a:effectLst/>
                        </a:rPr>
                        <a:t>+</a:t>
                      </a:r>
                      <a:r>
                        <a:rPr lang="en-US" sz="1400" u="none" strike="noStrike" baseline="0">
                          <a:effectLst/>
                        </a:rPr>
                        <a:t> </a:t>
                      </a:r>
                      <a:r>
                        <a:rPr lang="en-US" sz="1400" u="none" strike="noStrike">
                          <a:effectLst/>
                        </a:rPr>
                        <a:t>=</a:t>
                      </a:r>
                      <a:endParaRPr lang="en-US" sz="1400" b="0" i="0" u="none" strike="noStrike">
                        <a:solidFill>
                          <a:srgbClr val="333333"/>
                        </a:solidFill>
                        <a:effectLst/>
                        <a:latin typeface="Arial"/>
                      </a:endParaRPr>
                    </a:p>
                  </a:txBody>
                  <a:tcPr marL="9525" marR="9525" marT="9525" marB="0" anchor="ct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34010203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数据结构和算法内容介绍</a:t>
            </a:r>
            <a:endParaRPr lang="en-US" altLang="zh-CN" sz="2200" b="1"/>
          </a:p>
        </p:txBody>
      </p:sp>
      <p:sp>
        <p:nvSpPr>
          <p:cNvPr id="4" name="矩形 3"/>
          <p:cNvSpPr/>
          <p:nvPr/>
        </p:nvSpPr>
        <p:spPr>
          <a:xfrm>
            <a:off x="562971" y="1244431"/>
            <a:ext cx="8790601" cy="1631216"/>
          </a:xfrm>
          <a:prstGeom prst="rect">
            <a:avLst/>
          </a:prstGeom>
        </p:spPr>
        <p:txBody>
          <a:bodyPr wrap="square">
            <a:spAutoFit/>
          </a:bodyPr>
          <a:lstStyle/>
          <a:p>
            <a:pPr>
              <a:defRPr/>
            </a:pPr>
            <a:endParaRPr lang="en-US" altLang="zh-CN" sz="2000" b="1">
              <a:solidFill>
                <a:srgbClr val="0070C0"/>
              </a:solidFill>
              <a:ea typeface="宋体" panose="02010600030101010101" pitchFamily="2" charset="-122"/>
            </a:endParaRPr>
          </a:p>
          <a:p>
            <a:pPr>
              <a:defRPr/>
            </a:pPr>
            <a:endParaRPr lang="en-US" altLang="zh-CN" sz="2000" b="1">
              <a:solidFill>
                <a:srgbClr val="0070C0"/>
              </a:solidFill>
              <a:ea typeface="宋体" panose="02010600030101010101" pitchFamily="2" charset="-122"/>
            </a:endParaRPr>
          </a:p>
          <a:p>
            <a:pPr>
              <a:defRPr/>
            </a:pPr>
            <a:endParaRPr lang="en-US" altLang="zh-CN" sz="2000" b="1">
              <a:solidFill>
                <a:srgbClr val="0070C0"/>
              </a:solidFill>
              <a:ea typeface="宋体" panose="02010600030101010101" pitchFamily="2" charset="-122"/>
            </a:endParaRPr>
          </a:p>
          <a:p>
            <a:pPr>
              <a:defRPr/>
            </a:pPr>
            <a:endParaRPr lang="en-US" altLang="zh-CN" sz="2000" b="1">
              <a:solidFill>
                <a:srgbClr val="0070C0"/>
              </a:solidFill>
              <a:ea typeface="宋体" panose="02010600030101010101" pitchFamily="2" charset="-122"/>
            </a:endParaRPr>
          </a:p>
          <a:p>
            <a:pPr>
              <a:defRPr/>
            </a:pPr>
            <a:endParaRPr lang="en-US" altLang="zh-CN" sz="2000" b="1">
              <a:solidFill>
                <a:srgbClr val="0070C0"/>
              </a:solidFill>
              <a:ea typeface="宋体" panose="02010600030101010101" pitchFamily="2" charset="-122"/>
            </a:endParaRPr>
          </a:p>
        </p:txBody>
      </p:sp>
      <p:sp>
        <p:nvSpPr>
          <p:cNvPr id="2" name="TextBox 1"/>
          <p:cNvSpPr txBox="1"/>
          <p:nvPr/>
        </p:nvSpPr>
        <p:spPr>
          <a:xfrm>
            <a:off x="487837" y="1368127"/>
            <a:ext cx="8747096" cy="677108"/>
          </a:xfrm>
          <a:prstGeom prst="rect">
            <a:avLst/>
          </a:prstGeom>
          <a:noFill/>
        </p:spPr>
        <p:txBody>
          <a:bodyPr wrap="square" rtlCol="0">
            <a:spAutoFit/>
          </a:bodyPr>
          <a:lstStyle/>
          <a:p>
            <a:r>
              <a:rPr lang="zh-CN" altLang="en-US" sz="2000" b="1">
                <a:solidFill>
                  <a:srgbClr val="0070C0"/>
                </a:solidFill>
              </a:rPr>
              <a:t>先看几个经典的算法面试题</a:t>
            </a:r>
            <a:endParaRPr lang="en-US" altLang="zh-CN"/>
          </a:p>
          <a:p>
            <a:endParaRPr lang="en-US" altLang="zh-CN"/>
          </a:p>
        </p:txBody>
      </p:sp>
      <p:sp>
        <p:nvSpPr>
          <p:cNvPr id="11" name="TextBox 10"/>
          <p:cNvSpPr txBox="1"/>
          <p:nvPr/>
        </p:nvSpPr>
        <p:spPr>
          <a:xfrm>
            <a:off x="449957" y="1646867"/>
            <a:ext cx="4104456" cy="4231928"/>
          </a:xfrm>
          <a:prstGeom prst="rect">
            <a:avLst/>
          </a:prstGeom>
          <a:noFill/>
        </p:spPr>
        <p:txBody>
          <a:bodyPr wrap="square" rtlCol="0">
            <a:spAutoFit/>
          </a:bodyPr>
          <a:lstStyle/>
          <a:p>
            <a:endParaRPr lang="en-US" altLang="zh-CN">
              <a:ea typeface="宋体" pitchFamily="2" charset="-122"/>
            </a:endParaRPr>
          </a:p>
          <a:p>
            <a:r>
              <a:rPr lang="zh-CN" altLang="en-US" sz="1600"/>
              <a:t>八皇后问题，是一个古老而著名的问题，是</a:t>
            </a:r>
            <a:r>
              <a:rPr lang="zh-CN" altLang="en-US" sz="1600" b="1"/>
              <a:t>回溯算法的典型案例</a:t>
            </a:r>
            <a:r>
              <a:rPr lang="zh-CN" altLang="en-US" sz="1600"/>
              <a:t>。该问题是国际西洋棋棋手马克斯</a:t>
            </a:r>
            <a:r>
              <a:rPr lang="en-US" altLang="zh-CN" sz="1600"/>
              <a:t>·</a:t>
            </a:r>
            <a:r>
              <a:rPr lang="zh-CN" altLang="en-US" sz="1600"/>
              <a:t>贝瑟尔于</a:t>
            </a:r>
            <a:r>
              <a:rPr lang="en-US" altLang="zh-CN" sz="1600"/>
              <a:t>1848</a:t>
            </a:r>
            <a:r>
              <a:rPr lang="zh-CN" altLang="en-US" sz="1600"/>
              <a:t>年提出：在</a:t>
            </a:r>
            <a:r>
              <a:rPr lang="en-US" altLang="zh-CN" sz="1600"/>
              <a:t>8×8</a:t>
            </a:r>
            <a:r>
              <a:rPr lang="zh-CN" altLang="en-US" sz="1600"/>
              <a:t>格的国际象棋上摆放八个皇后，使其不能互相攻击，即：</a:t>
            </a:r>
            <a:r>
              <a:rPr lang="zh-CN" altLang="en-US" b="1">
                <a:solidFill>
                  <a:srgbClr val="002060"/>
                </a:solidFill>
              </a:rPr>
              <a:t>任意两个皇后都不能处于同一行、同一列或同一斜线上，问有多少种摆法</a:t>
            </a:r>
            <a:r>
              <a:rPr lang="zh-CN" altLang="en-US" sz="1700"/>
              <a:t>。</a:t>
            </a:r>
            <a:r>
              <a:rPr lang="en-US" altLang="zh-CN" sz="1700"/>
              <a:t>【92】</a:t>
            </a:r>
          </a:p>
          <a:p>
            <a:endParaRPr lang="en-US" altLang="zh-CN" sz="1700"/>
          </a:p>
          <a:p>
            <a:r>
              <a:rPr lang="zh-CN" altLang="en-US" sz="1700" b="1">
                <a:solidFill>
                  <a:srgbClr val="DA0000"/>
                </a:solidFill>
              </a:rPr>
              <a:t>使用到回溯算法</a:t>
            </a:r>
            <a:endParaRPr lang="en-US" altLang="zh-CN" sz="1700" b="1">
              <a:solidFill>
                <a:srgbClr val="DA0000"/>
              </a:solidFill>
            </a:endParaRPr>
          </a:p>
          <a:p>
            <a:endParaRPr lang="en-US" altLang="zh-CN" sz="1700" b="1">
              <a:solidFill>
                <a:srgbClr val="DA0000"/>
              </a:solidFill>
            </a:endParaRPr>
          </a:p>
          <a:p>
            <a:r>
              <a:rPr lang="zh-CN" altLang="en-US" sz="1600">
                <a:hlinkClick r:id="rId3"/>
              </a:rPr>
              <a:t>高斯</a:t>
            </a:r>
            <a:r>
              <a:rPr lang="zh-CN" altLang="en-US" sz="1600"/>
              <a:t>认为有</a:t>
            </a:r>
            <a:r>
              <a:rPr lang="en-US" altLang="zh-CN" sz="1600"/>
              <a:t>76</a:t>
            </a:r>
            <a:r>
              <a:rPr lang="zh-CN" altLang="en-US" sz="1600"/>
              <a:t>种方案。</a:t>
            </a:r>
            <a:r>
              <a:rPr lang="en-US" altLang="zh-CN" sz="1600"/>
              <a:t>1854</a:t>
            </a:r>
            <a:r>
              <a:rPr lang="zh-CN" altLang="en-US" sz="1600"/>
              <a:t>年在柏林的象棋杂志上不同的作者发表了</a:t>
            </a:r>
            <a:r>
              <a:rPr lang="en-US" altLang="zh-CN" sz="1600"/>
              <a:t>40</a:t>
            </a:r>
            <a:r>
              <a:rPr lang="zh-CN" altLang="en-US" sz="1600"/>
              <a:t>种不同的解，后来有人用图论的方法解出</a:t>
            </a:r>
            <a:r>
              <a:rPr lang="en-US" altLang="zh-CN" sz="1600"/>
              <a:t>92</a:t>
            </a:r>
            <a:r>
              <a:rPr lang="zh-CN" altLang="en-US" sz="1600"/>
              <a:t>种结果。计算机发明后，有多种计算机语言可以解决此问题</a:t>
            </a:r>
            <a:endParaRPr lang="en-US" altLang="zh-CN" sz="1700" b="1">
              <a:solidFill>
                <a:srgbClr val="DA0000"/>
              </a:solidFill>
            </a:endParaRPr>
          </a:p>
          <a:p>
            <a:endParaRPr lang="en-US" altLang="zh-CN"/>
          </a:p>
        </p:txBody>
      </p:sp>
      <p:pic>
        <p:nvPicPr>
          <p:cNvPr id="12"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3368" y="1944191"/>
            <a:ext cx="4464496" cy="25670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4583596" y="4968527"/>
            <a:ext cx="3837910" cy="369332"/>
          </a:xfrm>
          <a:prstGeom prst="rect">
            <a:avLst/>
          </a:prstGeom>
          <a:noFill/>
        </p:spPr>
        <p:txBody>
          <a:bodyPr wrap="none" rtlCol="0">
            <a:spAutoFit/>
          </a:bodyPr>
          <a:lstStyle/>
          <a:p>
            <a:r>
              <a:rPr lang="en-US" altLang="zh-CN">
                <a:hlinkClick r:id="rId5"/>
              </a:rPr>
              <a:t>http://www.7k7k.com/swf/49842.htm</a:t>
            </a:r>
            <a:r>
              <a:rPr lang="en-US" altLang="zh-CN"/>
              <a:t> </a:t>
            </a:r>
            <a:endParaRPr lang="zh-CN" altLang="en-US"/>
          </a:p>
        </p:txBody>
      </p:sp>
    </p:spTree>
    <p:extLst>
      <p:ext uri="{BB962C8B-B14F-4D97-AF65-F5344CB8AC3E}">
        <p14:creationId xmlns:p14="http://schemas.microsoft.com/office/powerpoint/2010/main" val="360721948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前缀、中缀、后缀表达式</a:t>
            </a:r>
            <a:r>
              <a:rPr lang="en-US" altLang="zh-CN" sz="2200" b="1"/>
              <a:t>(</a:t>
            </a:r>
            <a:r>
              <a:rPr lang="zh-CN" altLang="en-US" sz="2200" b="1"/>
              <a:t>逆波兰表达式</a:t>
            </a:r>
            <a:r>
              <a:rPr lang="en-US" altLang="zh-CN" sz="2200" b="1"/>
              <a:t>)</a:t>
            </a:r>
          </a:p>
        </p:txBody>
      </p:sp>
      <p:sp>
        <p:nvSpPr>
          <p:cNvPr id="2" name="TextBox 1"/>
          <p:cNvSpPr txBox="1"/>
          <p:nvPr/>
        </p:nvSpPr>
        <p:spPr>
          <a:xfrm>
            <a:off x="305941" y="1224111"/>
            <a:ext cx="8928992" cy="4093428"/>
          </a:xfrm>
          <a:prstGeom prst="rect">
            <a:avLst/>
          </a:prstGeom>
          <a:noFill/>
        </p:spPr>
        <p:txBody>
          <a:bodyPr wrap="square" rtlCol="0">
            <a:spAutoFit/>
          </a:bodyPr>
          <a:lstStyle/>
          <a:p>
            <a:r>
              <a:rPr lang="zh-CN" altLang="en-US" sz="2000" b="1">
                <a:solidFill>
                  <a:srgbClr val="0070C0"/>
                </a:solidFill>
              </a:rPr>
              <a:t>后缀表达式的计算机求值</a:t>
            </a:r>
          </a:p>
          <a:p>
            <a:endParaRPr lang="en-US" altLang="zh-CN"/>
          </a:p>
          <a:p>
            <a:r>
              <a:rPr lang="zh-CN" altLang="en-US" b="1"/>
              <a:t>从左至右</a:t>
            </a:r>
            <a:r>
              <a:rPr lang="zh-CN" altLang="en-US"/>
              <a:t>扫描表达式，遇到数字时，将数字压入堆栈，遇到运算符时，弹出栈顶的两个数，用运算符对它们做相应的计算（次顶元素 和</a:t>
            </a:r>
            <a:r>
              <a:rPr lang="en-US" altLang="zh-CN"/>
              <a:t> </a:t>
            </a:r>
            <a:r>
              <a:rPr lang="zh-CN" altLang="en-US"/>
              <a:t>栈顶元素），并将结果入栈；重复上述过程直到表达式最右端，最后运算得出的值即为表达式的结果</a:t>
            </a:r>
            <a:endParaRPr lang="en-US" altLang="zh-CN"/>
          </a:p>
          <a:p>
            <a:endParaRPr lang="en-US" altLang="zh-CN"/>
          </a:p>
          <a:p>
            <a:r>
              <a:rPr lang="zh-CN" altLang="en-US"/>
              <a:t>例如</a:t>
            </a:r>
            <a:r>
              <a:rPr lang="en-US" altLang="zh-CN"/>
              <a:t>:</a:t>
            </a:r>
            <a:r>
              <a:rPr lang="en-US" altLang="zh-CN" b="1"/>
              <a:t> </a:t>
            </a:r>
            <a:r>
              <a:rPr lang="en-US" altLang="zh-CN"/>
              <a:t>(3+4)×5-6 </a:t>
            </a:r>
            <a:r>
              <a:rPr lang="zh-CN" altLang="en-US"/>
              <a:t>对应的后缀表达式就是 </a:t>
            </a:r>
            <a:r>
              <a:rPr lang="en-US" altLang="zh-CN" b="1"/>
              <a:t>3 4 + 5 × 6 - , </a:t>
            </a:r>
            <a:r>
              <a:rPr lang="zh-CN" altLang="en-US" b="1"/>
              <a:t>针对后缀表达式求值步骤如下</a:t>
            </a:r>
            <a:r>
              <a:rPr lang="en-US" altLang="zh-CN" b="1"/>
              <a:t>:</a:t>
            </a:r>
          </a:p>
          <a:p>
            <a:endParaRPr lang="en-US" altLang="zh-CN" b="1"/>
          </a:p>
          <a:p>
            <a:pPr marL="342900" indent="-342900">
              <a:buAutoNum type="arabicParenR"/>
            </a:pPr>
            <a:r>
              <a:rPr lang="zh-CN" altLang="en-US" sz="1600"/>
              <a:t>从左至右扫描，将</a:t>
            </a:r>
            <a:r>
              <a:rPr lang="en-US" altLang="zh-CN" sz="1600"/>
              <a:t>3</a:t>
            </a:r>
            <a:r>
              <a:rPr lang="zh-CN" altLang="en-US" sz="1600"/>
              <a:t>和</a:t>
            </a:r>
            <a:r>
              <a:rPr lang="en-US" altLang="zh-CN" sz="1600"/>
              <a:t>4</a:t>
            </a:r>
            <a:r>
              <a:rPr lang="zh-CN" altLang="en-US" sz="1600"/>
              <a:t>压入堆栈；</a:t>
            </a:r>
            <a:endParaRPr lang="en-US" altLang="zh-CN" sz="1600"/>
          </a:p>
          <a:p>
            <a:pPr marL="342900" indent="-342900">
              <a:buAutoNum type="arabicParenR"/>
            </a:pPr>
            <a:r>
              <a:rPr lang="zh-CN" altLang="en-US" sz="1600"/>
              <a:t>遇到</a:t>
            </a:r>
            <a:r>
              <a:rPr lang="en-US" altLang="zh-CN" sz="1600"/>
              <a:t>+</a:t>
            </a:r>
            <a:r>
              <a:rPr lang="zh-CN" altLang="en-US" sz="1600"/>
              <a:t>运算符，因此弹出</a:t>
            </a:r>
            <a:r>
              <a:rPr lang="en-US" altLang="zh-CN" sz="1600"/>
              <a:t>4</a:t>
            </a:r>
            <a:r>
              <a:rPr lang="zh-CN" altLang="en-US" sz="1600"/>
              <a:t>和</a:t>
            </a:r>
            <a:r>
              <a:rPr lang="en-US" altLang="zh-CN" sz="1600"/>
              <a:t>3</a:t>
            </a:r>
            <a:r>
              <a:rPr lang="zh-CN" altLang="en-US" sz="1600"/>
              <a:t>（</a:t>
            </a:r>
            <a:r>
              <a:rPr lang="en-US" altLang="zh-CN" sz="1600"/>
              <a:t>4</a:t>
            </a:r>
            <a:r>
              <a:rPr lang="zh-CN" altLang="en-US" sz="1600"/>
              <a:t>为栈顶元素，</a:t>
            </a:r>
            <a:r>
              <a:rPr lang="en-US" altLang="zh-CN" sz="1600"/>
              <a:t>3</a:t>
            </a:r>
            <a:r>
              <a:rPr lang="zh-CN" altLang="en-US" sz="1600"/>
              <a:t>为次顶元素），计算出</a:t>
            </a:r>
            <a:r>
              <a:rPr lang="en-US" altLang="zh-CN" sz="1600"/>
              <a:t>3+4</a:t>
            </a:r>
            <a:r>
              <a:rPr lang="zh-CN" altLang="en-US" sz="1600"/>
              <a:t>的值，得</a:t>
            </a:r>
            <a:r>
              <a:rPr lang="en-US" altLang="zh-CN" sz="1600"/>
              <a:t>7</a:t>
            </a:r>
            <a:r>
              <a:rPr lang="zh-CN" altLang="en-US" sz="1600"/>
              <a:t>，再将</a:t>
            </a:r>
            <a:r>
              <a:rPr lang="en-US" altLang="zh-CN" sz="1600"/>
              <a:t>7</a:t>
            </a:r>
            <a:r>
              <a:rPr lang="zh-CN" altLang="en-US" sz="1600"/>
              <a:t>入栈；</a:t>
            </a:r>
            <a:endParaRPr lang="en-US" altLang="zh-CN" sz="1600"/>
          </a:p>
          <a:p>
            <a:pPr marL="342900" indent="-342900">
              <a:buAutoNum type="arabicParenR"/>
            </a:pPr>
            <a:r>
              <a:rPr lang="zh-CN" altLang="en-US" sz="1600"/>
              <a:t>将</a:t>
            </a:r>
            <a:r>
              <a:rPr lang="en-US" altLang="zh-CN" sz="1600"/>
              <a:t>5</a:t>
            </a:r>
            <a:r>
              <a:rPr lang="zh-CN" altLang="en-US" sz="1600"/>
              <a:t>入栈；</a:t>
            </a:r>
            <a:endParaRPr lang="en-US" altLang="zh-CN" sz="1600"/>
          </a:p>
          <a:p>
            <a:pPr marL="342900" indent="-342900">
              <a:buAutoNum type="arabicParenR"/>
            </a:pPr>
            <a:r>
              <a:rPr lang="zh-CN" altLang="en-US" sz="1600"/>
              <a:t>接下来是</a:t>
            </a:r>
            <a:r>
              <a:rPr lang="en-US" altLang="zh-CN" sz="1600"/>
              <a:t>×</a:t>
            </a:r>
            <a:r>
              <a:rPr lang="zh-CN" altLang="en-US" sz="1600"/>
              <a:t>运算符，因此弹出</a:t>
            </a:r>
            <a:r>
              <a:rPr lang="en-US" altLang="zh-CN" sz="1600"/>
              <a:t>5</a:t>
            </a:r>
            <a:r>
              <a:rPr lang="zh-CN" altLang="en-US" sz="1600"/>
              <a:t>和</a:t>
            </a:r>
            <a:r>
              <a:rPr lang="en-US" altLang="zh-CN" sz="1600"/>
              <a:t>7</a:t>
            </a:r>
            <a:r>
              <a:rPr lang="zh-CN" altLang="en-US" sz="1600"/>
              <a:t>，计算出</a:t>
            </a:r>
            <a:r>
              <a:rPr lang="en-US" altLang="zh-CN" sz="1600"/>
              <a:t>7×5=35</a:t>
            </a:r>
            <a:r>
              <a:rPr lang="zh-CN" altLang="en-US" sz="1600"/>
              <a:t>，将</a:t>
            </a:r>
            <a:r>
              <a:rPr lang="en-US" altLang="zh-CN" sz="1600"/>
              <a:t>35</a:t>
            </a:r>
            <a:r>
              <a:rPr lang="zh-CN" altLang="en-US" sz="1600"/>
              <a:t>入栈；</a:t>
            </a:r>
            <a:endParaRPr lang="en-US" altLang="zh-CN" sz="1600"/>
          </a:p>
          <a:p>
            <a:pPr marL="342900" indent="-342900">
              <a:buAutoNum type="arabicParenR"/>
            </a:pPr>
            <a:r>
              <a:rPr lang="zh-CN" altLang="en-US" sz="1600"/>
              <a:t>将</a:t>
            </a:r>
            <a:r>
              <a:rPr lang="en-US" altLang="zh-CN" sz="1600"/>
              <a:t>6</a:t>
            </a:r>
            <a:r>
              <a:rPr lang="zh-CN" altLang="en-US" sz="1600"/>
              <a:t>入栈；</a:t>
            </a:r>
            <a:endParaRPr lang="en-US" altLang="zh-CN" sz="1600"/>
          </a:p>
          <a:p>
            <a:pPr marL="342900" indent="-342900">
              <a:buAutoNum type="arabicParenR"/>
            </a:pPr>
            <a:r>
              <a:rPr lang="zh-CN" altLang="en-US" sz="1600"/>
              <a:t>最后是</a:t>
            </a:r>
            <a:r>
              <a:rPr lang="en-US" altLang="zh-CN" sz="1600"/>
              <a:t>-</a:t>
            </a:r>
            <a:r>
              <a:rPr lang="zh-CN" altLang="en-US" sz="1600"/>
              <a:t>运算符，计算出</a:t>
            </a:r>
            <a:r>
              <a:rPr lang="en-US" altLang="zh-CN" sz="1600"/>
              <a:t>35-6</a:t>
            </a:r>
            <a:r>
              <a:rPr lang="zh-CN" altLang="en-US" sz="1600"/>
              <a:t>的值，即</a:t>
            </a:r>
            <a:r>
              <a:rPr lang="en-US" altLang="zh-CN" sz="1600"/>
              <a:t>29</a:t>
            </a:r>
            <a:r>
              <a:rPr lang="zh-CN" altLang="en-US" sz="1600"/>
              <a:t>，由此得出最终结果</a:t>
            </a:r>
            <a:r>
              <a:rPr lang="en-US" altLang="zh-CN" b="1"/>
              <a:t>	</a:t>
            </a:r>
            <a:endParaRPr lang="en-US" altLang="zh-CN"/>
          </a:p>
        </p:txBody>
      </p:sp>
    </p:spTree>
    <p:extLst>
      <p:ext uri="{BB962C8B-B14F-4D97-AF65-F5344CB8AC3E}">
        <p14:creationId xmlns:p14="http://schemas.microsoft.com/office/powerpoint/2010/main" val="275252450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逆波兰计算器</a:t>
            </a:r>
            <a:endParaRPr lang="en-US" altLang="zh-CN" sz="2200" b="1"/>
          </a:p>
        </p:txBody>
      </p:sp>
      <p:sp>
        <p:nvSpPr>
          <p:cNvPr id="2" name="TextBox 1"/>
          <p:cNvSpPr txBox="1"/>
          <p:nvPr/>
        </p:nvSpPr>
        <p:spPr>
          <a:xfrm>
            <a:off x="305941" y="1224111"/>
            <a:ext cx="8928992" cy="2893100"/>
          </a:xfrm>
          <a:prstGeom prst="rect">
            <a:avLst/>
          </a:prstGeom>
          <a:noFill/>
        </p:spPr>
        <p:txBody>
          <a:bodyPr wrap="square" rtlCol="0">
            <a:spAutoFit/>
          </a:bodyPr>
          <a:lstStyle/>
          <a:p>
            <a:endParaRPr lang="zh-CN" altLang="en-US" sz="2000" b="1">
              <a:solidFill>
                <a:srgbClr val="0070C0"/>
              </a:solidFill>
            </a:endParaRPr>
          </a:p>
          <a:p>
            <a:endParaRPr lang="en-US" altLang="zh-CN"/>
          </a:p>
          <a:p>
            <a:r>
              <a:rPr lang="zh-CN" altLang="en-US" b="1"/>
              <a:t>我们完成一个逆波兰计算器，要求完成如下任务</a:t>
            </a:r>
            <a:r>
              <a:rPr lang="en-US" altLang="zh-CN" b="1"/>
              <a:t>:</a:t>
            </a:r>
          </a:p>
          <a:p>
            <a:endParaRPr lang="en-US" altLang="zh-CN" b="1"/>
          </a:p>
          <a:p>
            <a:pPr marL="342900" indent="-342900">
              <a:buAutoNum type="arabicParenR"/>
            </a:pPr>
            <a:r>
              <a:rPr lang="zh-CN" altLang="en-US" b="1"/>
              <a:t>输入一个逆波兰表达式</a:t>
            </a:r>
            <a:r>
              <a:rPr lang="en-US" altLang="zh-CN" b="1"/>
              <a:t>(</a:t>
            </a:r>
            <a:r>
              <a:rPr lang="zh-CN" altLang="en-US" b="1"/>
              <a:t>后缀表达式</a:t>
            </a:r>
            <a:r>
              <a:rPr lang="en-US" altLang="zh-CN" b="1"/>
              <a:t>)</a:t>
            </a:r>
            <a:r>
              <a:rPr lang="zh-CN" altLang="en-US" b="1"/>
              <a:t>，使用栈</a:t>
            </a:r>
            <a:r>
              <a:rPr lang="en-US" altLang="zh-CN" b="1"/>
              <a:t>(Stack), </a:t>
            </a:r>
            <a:r>
              <a:rPr lang="zh-CN" altLang="en-US" b="1"/>
              <a:t>计算其结果</a:t>
            </a:r>
            <a:endParaRPr lang="en-US" altLang="zh-CN" b="1"/>
          </a:p>
          <a:p>
            <a:pPr marL="342900" indent="-342900">
              <a:buAutoNum type="arabicParenR"/>
            </a:pPr>
            <a:r>
              <a:rPr lang="zh-CN" altLang="en-US" b="1"/>
              <a:t>支持小括号和多位数整数，因为这里我们主要讲的是数据结构，因此计算器进行简化，只支持对整数的计算。</a:t>
            </a:r>
            <a:endParaRPr lang="en-US" altLang="zh-CN" b="1"/>
          </a:p>
          <a:p>
            <a:pPr marL="342900" indent="-342900">
              <a:buAutoNum type="arabicParenR"/>
            </a:pPr>
            <a:r>
              <a:rPr lang="zh-CN" altLang="en-US" b="1"/>
              <a:t>思路分析</a:t>
            </a:r>
            <a:endParaRPr lang="en-US" altLang="zh-CN" b="1"/>
          </a:p>
          <a:p>
            <a:pPr marL="342900" indent="-342900">
              <a:buAutoNum type="arabicParenR"/>
            </a:pPr>
            <a:r>
              <a:rPr lang="zh-CN" altLang="en-US" b="1"/>
              <a:t>代码完成</a:t>
            </a:r>
            <a:endParaRPr lang="en-US" altLang="zh-CN"/>
          </a:p>
          <a:p>
            <a:r>
              <a:rPr lang="en-US" altLang="zh-CN" b="1"/>
              <a:t>	</a:t>
            </a:r>
            <a:endParaRPr lang="en-US" altLang="zh-CN"/>
          </a:p>
        </p:txBody>
      </p:sp>
    </p:spTree>
    <p:extLst>
      <p:ext uri="{BB962C8B-B14F-4D97-AF65-F5344CB8AC3E}">
        <p14:creationId xmlns:p14="http://schemas.microsoft.com/office/powerpoint/2010/main" val="173918415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中缀表达式转换为后缀表达式</a:t>
            </a:r>
            <a:endParaRPr lang="en-US" altLang="zh-CN" sz="2200" b="1"/>
          </a:p>
        </p:txBody>
      </p:sp>
      <p:sp>
        <p:nvSpPr>
          <p:cNvPr id="2" name="TextBox 1"/>
          <p:cNvSpPr txBox="1"/>
          <p:nvPr/>
        </p:nvSpPr>
        <p:spPr>
          <a:xfrm>
            <a:off x="305941" y="1224111"/>
            <a:ext cx="8928992" cy="3693319"/>
          </a:xfrm>
          <a:prstGeom prst="rect">
            <a:avLst/>
          </a:prstGeom>
          <a:noFill/>
        </p:spPr>
        <p:txBody>
          <a:bodyPr wrap="square" rtlCol="0">
            <a:spAutoFit/>
          </a:bodyPr>
          <a:lstStyle/>
          <a:p>
            <a:endParaRPr lang="en-US" altLang="zh-CN"/>
          </a:p>
          <a:p>
            <a:r>
              <a:rPr lang="zh-CN" altLang="en-US"/>
              <a:t>大家看到，后缀表达式适合计算式进行运算，但是人却不太容易写出来，尤其是表达式很长的情况下，因此在开发中，我们需要将 </a:t>
            </a:r>
            <a:r>
              <a:rPr lang="zh-CN" altLang="en-US" b="1"/>
              <a:t>中缀表达式</a:t>
            </a:r>
            <a:r>
              <a:rPr lang="zh-CN" altLang="en-US"/>
              <a:t>转成</a:t>
            </a:r>
            <a:r>
              <a:rPr lang="zh-CN" altLang="en-US" b="1"/>
              <a:t>后缀表达式</a:t>
            </a:r>
            <a:r>
              <a:rPr lang="zh-CN" altLang="en-US"/>
              <a:t>。</a:t>
            </a:r>
            <a:endParaRPr lang="en-US" altLang="zh-CN"/>
          </a:p>
          <a:p>
            <a:endParaRPr lang="en-US" altLang="zh-CN" b="1"/>
          </a:p>
          <a:p>
            <a:r>
              <a:rPr lang="zh-CN" altLang="en-US" sz="2000" b="1">
                <a:solidFill>
                  <a:srgbClr val="0070C0"/>
                </a:solidFill>
              </a:rPr>
              <a:t>具体步骤如下</a:t>
            </a:r>
            <a:r>
              <a:rPr lang="en-US" altLang="zh-CN" sz="2000" b="1">
                <a:solidFill>
                  <a:srgbClr val="0070C0"/>
                </a:solidFill>
              </a:rPr>
              <a:t>:</a:t>
            </a:r>
          </a:p>
          <a:p>
            <a:pPr marL="342900" indent="-342900">
              <a:buAutoNum type="arabicParenR"/>
            </a:pPr>
            <a:r>
              <a:rPr lang="zh-CN" altLang="en-US"/>
              <a:t>初始化两个栈：运算符栈</a:t>
            </a:r>
            <a:r>
              <a:rPr lang="en-US" altLang="zh-CN"/>
              <a:t>s1</a:t>
            </a:r>
            <a:r>
              <a:rPr lang="zh-CN" altLang="en-US"/>
              <a:t>和储存中间结果的栈</a:t>
            </a:r>
            <a:r>
              <a:rPr lang="en-US" altLang="zh-CN"/>
              <a:t>s2</a:t>
            </a:r>
            <a:r>
              <a:rPr lang="zh-CN" altLang="en-US"/>
              <a:t>；</a:t>
            </a:r>
            <a:endParaRPr lang="en-US" altLang="zh-CN"/>
          </a:p>
          <a:p>
            <a:pPr marL="342900" indent="-342900">
              <a:buAutoNum type="arabicParenR"/>
            </a:pPr>
            <a:r>
              <a:rPr lang="zh-CN" altLang="en-US"/>
              <a:t>从左至右扫描中缀表达式；</a:t>
            </a:r>
            <a:endParaRPr lang="en-US" altLang="zh-CN"/>
          </a:p>
          <a:p>
            <a:pPr marL="342900" indent="-342900">
              <a:buAutoNum type="arabicParenR"/>
            </a:pPr>
            <a:r>
              <a:rPr lang="zh-CN" altLang="en-US"/>
              <a:t>遇到操作数时，将其压</a:t>
            </a:r>
            <a:r>
              <a:rPr lang="en-US" altLang="zh-CN"/>
              <a:t>s2</a:t>
            </a:r>
            <a:r>
              <a:rPr lang="zh-CN" altLang="en-US"/>
              <a:t>；</a:t>
            </a:r>
            <a:endParaRPr lang="en-US" altLang="zh-CN"/>
          </a:p>
          <a:p>
            <a:pPr marL="342900" indent="-342900">
              <a:buAutoNum type="arabicParenR"/>
            </a:pPr>
            <a:r>
              <a:rPr lang="zh-CN" altLang="en-US"/>
              <a:t>遇到运算符时，比较其与</a:t>
            </a:r>
            <a:r>
              <a:rPr lang="en-US" altLang="zh-CN"/>
              <a:t>s1</a:t>
            </a:r>
            <a:r>
              <a:rPr lang="zh-CN" altLang="en-US"/>
              <a:t>栈顶运算符的优先级：</a:t>
            </a:r>
          </a:p>
          <a:p>
            <a:pPr marL="800100" lvl="1" indent="-342900">
              <a:buAutoNum type="arabicParenBoth"/>
            </a:pPr>
            <a:r>
              <a:rPr lang="zh-CN" altLang="en-US"/>
              <a:t>如果</a:t>
            </a:r>
            <a:r>
              <a:rPr lang="en-US" altLang="zh-CN"/>
              <a:t>s1</a:t>
            </a:r>
            <a:r>
              <a:rPr lang="zh-CN" altLang="en-US"/>
              <a:t>为空，或栈顶运算符为左括号“</a:t>
            </a:r>
            <a:r>
              <a:rPr lang="en-US" altLang="zh-CN"/>
              <a:t>(”</a:t>
            </a:r>
            <a:r>
              <a:rPr lang="zh-CN" altLang="en-US"/>
              <a:t>，则直接将此运算符入栈；</a:t>
            </a:r>
            <a:endParaRPr lang="en-US" altLang="zh-CN"/>
          </a:p>
          <a:p>
            <a:pPr marL="800100" lvl="1" indent="-342900">
              <a:buAutoNum type="arabicParenBoth"/>
            </a:pPr>
            <a:r>
              <a:rPr lang="zh-CN" altLang="en-US"/>
              <a:t>否则，若优先级比栈顶运算符的高，也将运算符压入</a:t>
            </a:r>
            <a:r>
              <a:rPr lang="en-US" altLang="zh-CN"/>
              <a:t>s1</a:t>
            </a:r>
            <a:r>
              <a:rPr lang="zh-CN" altLang="en-US"/>
              <a:t>；</a:t>
            </a:r>
            <a:endParaRPr lang="en-US" altLang="zh-CN"/>
          </a:p>
          <a:p>
            <a:pPr marL="800100" lvl="1" indent="-342900">
              <a:buAutoNum type="arabicParenBoth"/>
            </a:pPr>
            <a:r>
              <a:rPr lang="zh-CN" altLang="en-US"/>
              <a:t>否则，将</a:t>
            </a:r>
            <a:r>
              <a:rPr lang="en-US" altLang="zh-CN"/>
              <a:t>s1</a:t>
            </a:r>
            <a:r>
              <a:rPr lang="zh-CN" altLang="en-US"/>
              <a:t>栈顶的运算符弹出并压入到</a:t>
            </a:r>
            <a:r>
              <a:rPr lang="en-US" altLang="zh-CN"/>
              <a:t>s2</a:t>
            </a:r>
            <a:r>
              <a:rPr lang="zh-CN" altLang="en-US"/>
              <a:t>中，再次转到</a:t>
            </a:r>
            <a:r>
              <a:rPr lang="en-US" altLang="zh-CN"/>
              <a:t>(4-1)</a:t>
            </a:r>
            <a:r>
              <a:rPr lang="zh-CN" altLang="en-US"/>
              <a:t>与</a:t>
            </a:r>
            <a:r>
              <a:rPr lang="en-US" altLang="zh-CN"/>
              <a:t>s1</a:t>
            </a:r>
            <a:r>
              <a:rPr lang="zh-CN" altLang="en-US"/>
              <a:t>中新的栈顶运算符相比较；</a:t>
            </a:r>
            <a:r>
              <a:rPr lang="en-US" altLang="zh-CN" b="1"/>
              <a:t>	</a:t>
            </a:r>
            <a:endParaRPr lang="en-US" altLang="zh-CN"/>
          </a:p>
        </p:txBody>
      </p:sp>
    </p:spTree>
    <p:extLst>
      <p:ext uri="{BB962C8B-B14F-4D97-AF65-F5344CB8AC3E}">
        <p14:creationId xmlns:p14="http://schemas.microsoft.com/office/powerpoint/2010/main" val="17102652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中缀表达式转换为后缀表达式</a:t>
            </a:r>
            <a:endParaRPr lang="en-US" altLang="zh-CN" sz="2200" b="1"/>
          </a:p>
        </p:txBody>
      </p:sp>
      <p:sp>
        <p:nvSpPr>
          <p:cNvPr id="2" name="TextBox 1"/>
          <p:cNvSpPr txBox="1"/>
          <p:nvPr/>
        </p:nvSpPr>
        <p:spPr>
          <a:xfrm>
            <a:off x="305941" y="1224111"/>
            <a:ext cx="8928992" cy="2862322"/>
          </a:xfrm>
          <a:prstGeom prst="rect">
            <a:avLst/>
          </a:prstGeom>
          <a:noFill/>
        </p:spPr>
        <p:txBody>
          <a:bodyPr wrap="square" rtlCol="0">
            <a:spAutoFit/>
          </a:bodyPr>
          <a:lstStyle/>
          <a:p>
            <a:endParaRPr lang="en-US" altLang="zh-CN" b="1"/>
          </a:p>
          <a:p>
            <a:pPr marL="342900" indent="-342900">
              <a:buAutoNum type="arabicParenR" startAt="5"/>
            </a:pPr>
            <a:r>
              <a:rPr lang="zh-CN" altLang="en-US"/>
              <a:t>遇到括号时：</a:t>
            </a:r>
            <a:br>
              <a:rPr lang="en-US" altLang="zh-CN"/>
            </a:br>
            <a:r>
              <a:rPr lang="en-US" altLang="zh-CN"/>
              <a:t>(1) </a:t>
            </a:r>
            <a:r>
              <a:rPr lang="zh-CN" altLang="en-US"/>
              <a:t>如果是左括号“</a:t>
            </a:r>
            <a:r>
              <a:rPr lang="en-US" altLang="zh-CN"/>
              <a:t>(”</a:t>
            </a:r>
            <a:r>
              <a:rPr lang="zh-CN" altLang="en-US"/>
              <a:t>，则直接压入</a:t>
            </a:r>
            <a:r>
              <a:rPr lang="en-US" altLang="zh-CN"/>
              <a:t>s1</a:t>
            </a:r>
            <a:br>
              <a:rPr lang="en-US" altLang="zh-CN"/>
            </a:br>
            <a:r>
              <a:rPr lang="en-US" altLang="zh-CN"/>
              <a:t>(2) </a:t>
            </a:r>
            <a:r>
              <a:rPr lang="zh-CN" altLang="en-US"/>
              <a:t>如果是右括号“</a:t>
            </a:r>
            <a:r>
              <a:rPr lang="en-US" altLang="zh-CN"/>
              <a:t>)”</a:t>
            </a:r>
            <a:r>
              <a:rPr lang="zh-CN" altLang="en-US"/>
              <a:t>，则依次弹出</a:t>
            </a:r>
            <a:r>
              <a:rPr lang="en-US" altLang="zh-CN"/>
              <a:t>s1</a:t>
            </a:r>
            <a:r>
              <a:rPr lang="zh-CN" altLang="en-US"/>
              <a:t>栈顶的运算符，并压入</a:t>
            </a:r>
            <a:r>
              <a:rPr lang="en-US" altLang="zh-CN"/>
              <a:t>s2</a:t>
            </a:r>
            <a:r>
              <a:rPr lang="zh-CN" altLang="en-US"/>
              <a:t>，直到遇到左括号为止，此时将这一对括号丢弃</a:t>
            </a:r>
            <a:endParaRPr lang="en-US" altLang="zh-CN"/>
          </a:p>
          <a:p>
            <a:pPr marL="342900" indent="-342900">
              <a:buAutoNum type="arabicParenR" startAt="5"/>
            </a:pPr>
            <a:r>
              <a:rPr lang="zh-CN" altLang="en-US"/>
              <a:t>重复步骤</a:t>
            </a:r>
            <a:r>
              <a:rPr lang="en-US" altLang="zh-CN"/>
              <a:t>2</a:t>
            </a:r>
            <a:r>
              <a:rPr lang="zh-CN" altLang="en-US"/>
              <a:t>至</a:t>
            </a:r>
            <a:r>
              <a:rPr lang="en-US" altLang="zh-CN"/>
              <a:t>5</a:t>
            </a:r>
            <a:r>
              <a:rPr lang="zh-CN" altLang="en-US"/>
              <a:t>，直到表达式的最右边</a:t>
            </a:r>
            <a:endParaRPr lang="en-US" altLang="zh-CN"/>
          </a:p>
          <a:p>
            <a:pPr marL="342900" indent="-342900">
              <a:buAutoNum type="arabicParenR" startAt="5"/>
            </a:pPr>
            <a:r>
              <a:rPr lang="zh-CN" altLang="en-US"/>
              <a:t>将</a:t>
            </a:r>
            <a:r>
              <a:rPr lang="en-US" altLang="zh-CN"/>
              <a:t>s1</a:t>
            </a:r>
            <a:r>
              <a:rPr lang="zh-CN" altLang="en-US"/>
              <a:t>中剩余的运算符依次弹出并压入</a:t>
            </a:r>
            <a:r>
              <a:rPr lang="en-US" altLang="zh-CN"/>
              <a:t>s2</a:t>
            </a:r>
          </a:p>
          <a:p>
            <a:pPr marL="342900" indent="-342900">
              <a:buFontTx/>
              <a:buAutoNum type="arabicParenR" startAt="5"/>
            </a:pPr>
            <a:r>
              <a:rPr lang="zh-CN" altLang="en-US"/>
              <a:t>依次弹出</a:t>
            </a:r>
            <a:r>
              <a:rPr lang="en-US" altLang="zh-CN"/>
              <a:t>s2</a:t>
            </a:r>
            <a:r>
              <a:rPr lang="zh-CN" altLang="en-US"/>
              <a:t>中的元素并输出，</a:t>
            </a:r>
            <a:r>
              <a:rPr lang="zh-CN" altLang="en-US" b="1"/>
              <a:t>结果的逆序即为中缀表达式对应的后缀表达式</a:t>
            </a:r>
            <a:endParaRPr lang="zh-CN" altLang="en-US"/>
          </a:p>
          <a:p>
            <a:pPr marL="342900" indent="-342900">
              <a:buAutoNum type="arabicParenR" startAt="5"/>
            </a:pPr>
            <a:endParaRPr lang="en-US" altLang="zh-CN"/>
          </a:p>
          <a:p>
            <a:endParaRPr lang="en-US" altLang="zh-CN"/>
          </a:p>
        </p:txBody>
      </p:sp>
    </p:spTree>
    <p:extLst>
      <p:ext uri="{BB962C8B-B14F-4D97-AF65-F5344CB8AC3E}">
        <p14:creationId xmlns:p14="http://schemas.microsoft.com/office/powerpoint/2010/main" val="291810850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中缀表达式转换为后缀表达式</a:t>
            </a:r>
            <a:endParaRPr lang="en-US" altLang="zh-CN" sz="2200" b="1"/>
          </a:p>
        </p:txBody>
      </p:sp>
      <p:sp>
        <p:nvSpPr>
          <p:cNvPr id="2" name="TextBox 1"/>
          <p:cNvSpPr txBox="1"/>
          <p:nvPr/>
        </p:nvSpPr>
        <p:spPr>
          <a:xfrm>
            <a:off x="305941" y="1224111"/>
            <a:ext cx="8928992" cy="3170099"/>
          </a:xfrm>
          <a:prstGeom prst="rect">
            <a:avLst/>
          </a:prstGeom>
          <a:noFill/>
        </p:spPr>
        <p:txBody>
          <a:bodyPr wrap="square" rtlCol="0">
            <a:spAutoFit/>
          </a:bodyPr>
          <a:lstStyle/>
          <a:p>
            <a:endParaRPr lang="zh-CN" altLang="en-US" sz="2000" b="1">
              <a:solidFill>
                <a:srgbClr val="0070C0"/>
              </a:solidFill>
            </a:endParaRPr>
          </a:p>
          <a:p>
            <a:r>
              <a:rPr lang="zh-CN" altLang="en-US" sz="2000" b="1">
                <a:solidFill>
                  <a:srgbClr val="0070C0"/>
                </a:solidFill>
              </a:rPr>
              <a:t>举例说明</a:t>
            </a:r>
            <a:r>
              <a:rPr lang="en-US" altLang="zh-CN" sz="2000" b="1">
                <a:solidFill>
                  <a:srgbClr val="0070C0"/>
                </a:solidFill>
              </a:rPr>
              <a:t>:</a:t>
            </a:r>
          </a:p>
          <a:p>
            <a:r>
              <a:rPr lang="zh-CN" altLang="en-US" b="1"/>
              <a:t>将中缀表达</a:t>
            </a:r>
            <a:br>
              <a:rPr lang="en-US" altLang="zh-CN" b="1"/>
            </a:br>
            <a:r>
              <a:rPr lang="zh-CN" altLang="en-US" b="1"/>
              <a:t>式“</a:t>
            </a:r>
            <a:r>
              <a:rPr lang="en-US" altLang="zh-CN" b="1"/>
              <a:t>1+((2+3)×4)-5”</a:t>
            </a:r>
            <a:r>
              <a:rPr lang="zh-CN" altLang="en-US" b="1"/>
              <a:t>转</a:t>
            </a:r>
            <a:br>
              <a:rPr lang="en-US" altLang="zh-CN" b="1"/>
            </a:br>
            <a:r>
              <a:rPr lang="zh-CN" altLang="en-US" b="1"/>
              <a:t>换为后缀表达式的过</a:t>
            </a:r>
            <a:br>
              <a:rPr lang="en-US" altLang="zh-CN" b="1"/>
            </a:br>
            <a:r>
              <a:rPr lang="zh-CN" altLang="en-US" b="1"/>
              <a:t>程如下</a:t>
            </a:r>
            <a:endParaRPr lang="en-US" altLang="zh-CN" b="1"/>
          </a:p>
          <a:p>
            <a:endParaRPr lang="en-US" altLang="zh-CN" b="1"/>
          </a:p>
          <a:p>
            <a:r>
              <a:rPr lang="zh-CN" altLang="en-US" b="1"/>
              <a:t>因此结果为 </a:t>
            </a:r>
            <a:endParaRPr lang="en-US" altLang="zh-CN" b="1"/>
          </a:p>
          <a:p>
            <a:r>
              <a:rPr lang="en-US" altLang="zh-CN" b="1"/>
              <a:t>"1 2 3 + 4 × + 5 –"</a:t>
            </a:r>
          </a:p>
          <a:p>
            <a:endParaRPr lang="en-US" altLang="zh-CN"/>
          </a:p>
          <a:p>
            <a:endParaRPr lang="en-US" altLang="zh-CN"/>
          </a:p>
        </p:txBody>
      </p:sp>
      <p:graphicFrame>
        <p:nvGraphicFramePr>
          <p:cNvPr id="3" name="表格 2"/>
          <p:cNvGraphicFramePr>
            <a:graphicFrameLocks noGrp="1"/>
          </p:cNvGraphicFramePr>
          <p:nvPr>
            <p:extLst>
              <p:ext uri="{D42A27DB-BD31-4B8C-83A1-F6EECF244321}">
                <p14:modId xmlns:p14="http://schemas.microsoft.com/office/powerpoint/2010/main" val="3811523626"/>
              </p:ext>
            </p:extLst>
          </p:nvPr>
        </p:nvGraphicFramePr>
        <p:xfrm>
          <a:off x="3258269" y="1311273"/>
          <a:ext cx="6048672" cy="4360220"/>
        </p:xfrm>
        <a:graphic>
          <a:graphicData uri="http://schemas.openxmlformats.org/drawingml/2006/table">
            <a:tbl>
              <a:tblPr/>
              <a:tblGrid>
                <a:gridCol w="1152128">
                  <a:extLst>
                    <a:ext uri="{9D8B030D-6E8A-4147-A177-3AD203B41FA5}">
                      <a16:colId xmlns:a16="http://schemas.microsoft.com/office/drawing/2014/main" val="20000"/>
                    </a:ext>
                  </a:extLst>
                </a:gridCol>
                <a:gridCol w="1224136">
                  <a:extLst>
                    <a:ext uri="{9D8B030D-6E8A-4147-A177-3AD203B41FA5}">
                      <a16:colId xmlns:a16="http://schemas.microsoft.com/office/drawing/2014/main" val="20001"/>
                    </a:ext>
                  </a:extLst>
                </a:gridCol>
                <a:gridCol w="1152128">
                  <a:extLst>
                    <a:ext uri="{9D8B030D-6E8A-4147-A177-3AD203B41FA5}">
                      <a16:colId xmlns:a16="http://schemas.microsoft.com/office/drawing/2014/main" val="20002"/>
                    </a:ext>
                  </a:extLst>
                </a:gridCol>
                <a:gridCol w="2520280">
                  <a:extLst>
                    <a:ext uri="{9D8B030D-6E8A-4147-A177-3AD203B41FA5}">
                      <a16:colId xmlns:a16="http://schemas.microsoft.com/office/drawing/2014/main" val="20003"/>
                    </a:ext>
                  </a:extLst>
                </a:gridCol>
              </a:tblGrid>
              <a:tr h="213401">
                <a:tc>
                  <a:txBody>
                    <a:bodyPr/>
                    <a:lstStyle/>
                    <a:p>
                      <a:r>
                        <a:rPr lang="zh-CN" altLang="en-US" sz="1100">
                          <a:effectLst/>
                        </a:rPr>
                        <a:t>扫描到的元素</a:t>
                      </a:r>
                    </a:p>
                  </a:txBody>
                  <a:tcPr marL="59379" marR="59379" marT="33931" marB="33931"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AFAFA"/>
                    </a:solidFill>
                  </a:tcPr>
                </a:tc>
                <a:tc>
                  <a:txBody>
                    <a:bodyPr/>
                    <a:lstStyle/>
                    <a:p>
                      <a:r>
                        <a:rPr lang="en-US" sz="1100">
                          <a:effectLst/>
                        </a:rPr>
                        <a:t>s2(</a:t>
                      </a:r>
                      <a:r>
                        <a:rPr lang="zh-CN" altLang="en-US" sz="1100">
                          <a:effectLst/>
                        </a:rPr>
                        <a:t>栈底</a:t>
                      </a:r>
                      <a:r>
                        <a:rPr lang="en-US" altLang="zh-CN" sz="1100">
                          <a:effectLst/>
                        </a:rPr>
                        <a:t>-&gt;</a:t>
                      </a:r>
                      <a:r>
                        <a:rPr lang="zh-CN" altLang="en-US" sz="1100">
                          <a:effectLst/>
                        </a:rPr>
                        <a:t>栈顶</a:t>
                      </a:r>
                      <a:r>
                        <a:rPr lang="en-US" altLang="zh-CN" sz="1100">
                          <a:effectLst/>
                        </a:rPr>
                        <a:t>)</a:t>
                      </a:r>
                    </a:p>
                  </a:txBody>
                  <a:tcPr marL="59379" marR="59379" marT="33931" marB="33931"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AFAFA"/>
                    </a:solidFill>
                  </a:tcPr>
                </a:tc>
                <a:tc>
                  <a:txBody>
                    <a:bodyPr/>
                    <a:lstStyle/>
                    <a:p>
                      <a:r>
                        <a:rPr lang="en-US" sz="1100">
                          <a:effectLst/>
                        </a:rPr>
                        <a:t>s1 (</a:t>
                      </a:r>
                      <a:r>
                        <a:rPr lang="zh-CN" altLang="en-US" sz="1100">
                          <a:effectLst/>
                        </a:rPr>
                        <a:t>栈底</a:t>
                      </a:r>
                      <a:r>
                        <a:rPr lang="en-US" altLang="zh-CN" sz="1100">
                          <a:effectLst/>
                        </a:rPr>
                        <a:t>-&gt;</a:t>
                      </a:r>
                      <a:r>
                        <a:rPr lang="zh-CN" altLang="en-US" sz="1100">
                          <a:effectLst/>
                        </a:rPr>
                        <a:t>栈顶</a:t>
                      </a:r>
                      <a:r>
                        <a:rPr lang="en-US" altLang="zh-CN" sz="1100">
                          <a:effectLst/>
                        </a:rPr>
                        <a:t>)</a:t>
                      </a:r>
                    </a:p>
                  </a:txBody>
                  <a:tcPr marL="59379" marR="59379" marT="33931" marB="33931"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AFAFA"/>
                    </a:solidFill>
                  </a:tcPr>
                </a:tc>
                <a:tc>
                  <a:txBody>
                    <a:bodyPr/>
                    <a:lstStyle/>
                    <a:p>
                      <a:r>
                        <a:rPr lang="zh-CN" altLang="en-US" sz="1100">
                          <a:effectLst/>
                        </a:rPr>
                        <a:t>说明</a:t>
                      </a:r>
                    </a:p>
                  </a:txBody>
                  <a:tcPr marL="59379" marR="59379" marT="33931" marB="33931"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AFAFA"/>
                    </a:solidFill>
                  </a:tcPr>
                </a:tc>
                <a:extLst>
                  <a:ext uri="{0D108BD9-81ED-4DB2-BD59-A6C34878D82A}">
                    <a16:rowId xmlns:a16="http://schemas.microsoft.com/office/drawing/2014/main" val="10000"/>
                  </a:ext>
                </a:extLst>
              </a:tr>
              <a:tr h="213401">
                <a:tc>
                  <a:txBody>
                    <a:bodyPr/>
                    <a:lstStyle/>
                    <a:p>
                      <a:r>
                        <a:rPr lang="en-US" altLang="zh-CN" sz="1100">
                          <a:effectLst/>
                        </a:rPr>
                        <a:t>1</a:t>
                      </a:r>
                    </a:p>
                  </a:txBody>
                  <a:tcPr marL="59379" marR="59379" marT="33931" marB="33931"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r>
                        <a:rPr lang="en-US" altLang="zh-CN" sz="1100">
                          <a:effectLst/>
                        </a:rPr>
                        <a:t>1</a:t>
                      </a:r>
                    </a:p>
                  </a:txBody>
                  <a:tcPr marL="59379" marR="59379" marT="33931" marB="33931"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r>
                        <a:rPr lang="zh-CN" altLang="en-US" sz="1100">
                          <a:effectLst/>
                        </a:rPr>
                        <a:t>空</a:t>
                      </a:r>
                    </a:p>
                  </a:txBody>
                  <a:tcPr marL="59379" marR="59379" marT="33931" marB="33931"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r>
                        <a:rPr lang="zh-CN" altLang="en-US" sz="1100">
                          <a:effectLst/>
                        </a:rPr>
                        <a:t>数字，直接入栈</a:t>
                      </a:r>
                    </a:p>
                  </a:txBody>
                  <a:tcPr marL="59379" marR="59379" marT="33931" marB="33931"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350586">
                <a:tc>
                  <a:txBody>
                    <a:bodyPr/>
                    <a:lstStyle/>
                    <a:p>
                      <a:r>
                        <a:rPr lang="en-US" altLang="zh-CN" sz="1100">
                          <a:effectLst/>
                        </a:rPr>
                        <a:t>+</a:t>
                      </a:r>
                    </a:p>
                  </a:txBody>
                  <a:tcPr marL="59379" marR="59379" marT="33931" marB="33931"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r>
                        <a:rPr lang="en-US" altLang="zh-CN" sz="1100">
                          <a:effectLst/>
                        </a:rPr>
                        <a:t>1</a:t>
                      </a:r>
                    </a:p>
                  </a:txBody>
                  <a:tcPr marL="59379" marR="59379" marT="33931" marB="33931"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r>
                        <a:rPr lang="en-US" altLang="zh-CN" sz="1100">
                          <a:effectLst/>
                        </a:rPr>
                        <a:t>+</a:t>
                      </a:r>
                    </a:p>
                  </a:txBody>
                  <a:tcPr marL="59379" marR="59379" marT="33931" marB="33931"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r>
                        <a:rPr lang="en-US" sz="1100">
                          <a:effectLst/>
                        </a:rPr>
                        <a:t>s1</a:t>
                      </a:r>
                      <a:r>
                        <a:rPr lang="zh-CN" altLang="en-US" sz="1100">
                          <a:effectLst/>
                        </a:rPr>
                        <a:t>为空，运算符直接入栈</a:t>
                      </a:r>
                    </a:p>
                  </a:txBody>
                  <a:tcPr marL="59379" marR="59379" marT="33931" marB="33931"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extLst>
                  <a:ext uri="{0D108BD9-81ED-4DB2-BD59-A6C34878D82A}">
                    <a16:rowId xmlns:a16="http://schemas.microsoft.com/office/drawing/2014/main" val="10002"/>
                  </a:ext>
                </a:extLst>
              </a:tr>
              <a:tr h="213401">
                <a:tc>
                  <a:txBody>
                    <a:bodyPr/>
                    <a:lstStyle/>
                    <a:p>
                      <a:r>
                        <a:rPr lang="en-US" altLang="zh-CN" sz="1100">
                          <a:effectLst/>
                        </a:rPr>
                        <a:t>(</a:t>
                      </a:r>
                    </a:p>
                  </a:txBody>
                  <a:tcPr marL="59379" marR="59379" marT="33931" marB="33931"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r>
                        <a:rPr lang="en-US" altLang="zh-CN" sz="1100">
                          <a:effectLst/>
                        </a:rPr>
                        <a:t>1</a:t>
                      </a:r>
                    </a:p>
                  </a:txBody>
                  <a:tcPr marL="59379" marR="59379" marT="33931" marB="33931"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r>
                        <a:rPr lang="en-US" altLang="zh-CN" sz="1100">
                          <a:effectLst/>
                        </a:rPr>
                        <a:t>+ (</a:t>
                      </a:r>
                    </a:p>
                  </a:txBody>
                  <a:tcPr marL="59379" marR="59379" marT="33931" marB="33931"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r>
                        <a:rPr lang="zh-CN" altLang="en-US" sz="1100">
                          <a:effectLst/>
                        </a:rPr>
                        <a:t>左括号，直接入栈</a:t>
                      </a:r>
                    </a:p>
                  </a:txBody>
                  <a:tcPr marL="59379" marR="59379" marT="33931" marB="33931"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r h="213401">
                <a:tc>
                  <a:txBody>
                    <a:bodyPr/>
                    <a:lstStyle/>
                    <a:p>
                      <a:r>
                        <a:rPr lang="en-US" altLang="zh-CN" sz="1100">
                          <a:effectLst/>
                        </a:rPr>
                        <a:t>(</a:t>
                      </a:r>
                    </a:p>
                  </a:txBody>
                  <a:tcPr marL="59379" marR="59379" marT="33931" marB="33931"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r>
                        <a:rPr lang="en-US" altLang="zh-CN" sz="1100">
                          <a:effectLst/>
                        </a:rPr>
                        <a:t>1</a:t>
                      </a:r>
                    </a:p>
                  </a:txBody>
                  <a:tcPr marL="59379" marR="59379" marT="33931" marB="33931"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r>
                        <a:rPr lang="en-US" altLang="zh-CN" sz="1100">
                          <a:effectLst/>
                        </a:rPr>
                        <a:t>+ ( (</a:t>
                      </a:r>
                    </a:p>
                  </a:txBody>
                  <a:tcPr marL="59379" marR="59379" marT="33931" marB="33931"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r>
                        <a:rPr lang="zh-CN" altLang="en-US" sz="1100">
                          <a:effectLst/>
                        </a:rPr>
                        <a:t>同上</a:t>
                      </a:r>
                    </a:p>
                  </a:txBody>
                  <a:tcPr marL="59379" marR="59379" marT="33931" marB="33931"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extLst>
                  <a:ext uri="{0D108BD9-81ED-4DB2-BD59-A6C34878D82A}">
                    <a16:rowId xmlns:a16="http://schemas.microsoft.com/office/drawing/2014/main" val="10004"/>
                  </a:ext>
                </a:extLst>
              </a:tr>
              <a:tr h="213401">
                <a:tc>
                  <a:txBody>
                    <a:bodyPr/>
                    <a:lstStyle/>
                    <a:p>
                      <a:r>
                        <a:rPr lang="en-US" altLang="zh-CN" sz="1100">
                          <a:effectLst/>
                        </a:rPr>
                        <a:t>2</a:t>
                      </a:r>
                    </a:p>
                  </a:txBody>
                  <a:tcPr marL="59379" marR="59379" marT="33931" marB="33931"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r>
                        <a:rPr lang="en-US" altLang="zh-CN" sz="1100">
                          <a:effectLst/>
                        </a:rPr>
                        <a:t>1 2</a:t>
                      </a:r>
                    </a:p>
                  </a:txBody>
                  <a:tcPr marL="59379" marR="59379" marT="33931" marB="33931"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r>
                        <a:rPr lang="en-US" altLang="zh-CN" sz="1100">
                          <a:effectLst/>
                        </a:rPr>
                        <a:t>+ ( (</a:t>
                      </a:r>
                    </a:p>
                  </a:txBody>
                  <a:tcPr marL="59379" marR="59379" marT="33931" marB="33931"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r>
                        <a:rPr lang="zh-CN" altLang="en-US" sz="1100">
                          <a:effectLst/>
                        </a:rPr>
                        <a:t>数字</a:t>
                      </a:r>
                    </a:p>
                  </a:txBody>
                  <a:tcPr marL="59379" marR="59379" marT="33931" marB="33931"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extLst>
                  <a:ext uri="{0D108BD9-81ED-4DB2-BD59-A6C34878D82A}">
                    <a16:rowId xmlns:a16="http://schemas.microsoft.com/office/drawing/2014/main" val="10005"/>
                  </a:ext>
                </a:extLst>
              </a:tr>
              <a:tr h="350586">
                <a:tc>
                  <a:txBody>
                    <a:bodyPr/>
                    <a:lstStyle/>
                    <a:p>
                      <a:r>
                        <a:rPr lang="en-US" altLang="zh-CN" sz="1100">
                          <a:effectLst/>
                        </a:rPr>
                        <a:t>+</a:t>
                      </a:r>
                    </a:p>
                  </a:txBody>
                  <a:tcPr marL="59379" marR="59379" marT="33931" marB="33931"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r>
                        <a:rPr lang="en-US" altLang="zh-CN" sz="1100">
                          <a:effectLst/>
                        </a:rPr>
                        <a:t>1 2</a:t>
                      </a:r>
                    </a:p>
                  </a:txBody>
                  <a:tcPr marL="59379" marR="59379" marT="33931" marB="33931"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r>
                        <a:rPr lang="en-US" altLang="zh-CN" sz="1100">
                          <a:effectLst/>
                        </a:rPr>
                        <a:t>+ ( ( +</a:t>
                      </a:r>
                    </a:p>
                  </a:txBody>
                  <a:tcPr marL="59379" marR="59379" marT="33931" marB="33931"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r>
                        <a:rPr lang="en-US" sz="1100">
                          <a:effectLst/>
                        </a:rPr>
                        <a:t>s1</a:t>
                      </a:r>
                      <a:r>
                        <a:rPr lang="zh-CN" altLang="en-US" sz="1100">
                          <a:effectLst/>
                        </a:rPr>
                        <a:t>栈顶为左括号，运算符直接入栈</a:t>
                      </a:r>
                    </a:p>
                  </a:txBody>
                  <a:tcPr marL="59379" marR="59379" marT="33931" marB="33931"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extLst>
                  <a:ext uri="{0D108BD9-81ED-4DB2-BD59-A6C34878D82A}">
                    <a16:rowId xmlns:a16="http://schemas.microsoft.com/office/drawing/2014/main" val="10006"/>
                  </a:ext>
                </a:extLst>
              </a:tr>
              <a:tr h="213401">
                <a:tc>
                  <a:txBody>
                    <a:bodyPr/>
                    <a:lstStyle/>
                    <a:p>
                      <a:r>
                        <a:rPr lang="en-US" altLang="zh-CN" sz="1100">
                          <a:effectLst/>
                        </a:rPr>
                        <a:t>3</a:t>
                      </a:r>
                    </a:p>
                  </a:txBody>
                  <a:tcPr marL="59379" marR="59379" marT="33931" marB="33931"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r>
                        <a:rPr lang="en-US" altLang="zh-CN" sz="1100">
                          <a:effectLst/>
                        </a:rPr>
                        <a:t>1 2 3</a:t>
                      </a:r>
                    </a:p>
                  </a:txBody>
                  <a:tcPr marL="59379" marR="59379" marT="33931" marB="33931"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r>
                        <a:rPr lang="en-US" altLang="zh-CN" sz="1100">
                          <a:effectLst/>
                        </a:rPr>
                        <a:t>+ ( ( +</a:t>
                      </a:r>
                    </a:p>
                  </a:txBody>
                  <a:tcPr marL="59379" marR="59379" marT="33931" marB="33931"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r>
                        <a:rPr lang="zh-CN" altLang="en-US" sz="1100">
                          <a:effectLst/>
                        </a:rPr>
                        <a:t>数字</a:t>
                      </a:r>
                    </a:p>
                  </a:txBody>
                  <a:tcPr marL="59379" marR="59379" marT="33931" marB="33931"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extLst>
                  <a:ext uri="{0D108BD9-81ED-4DB2-BD59-A6C34878D82A}">
                    <a16:rowId xmlns:a16="http://schemas.microsoft.com/office/drawing/2014/main" val="10007"/>
                  </a:ext>
                </a:extLst>
              </a:tr>
              <a:tr h="350586">
                <a:tc>
                  <a:txBody>
                    <a:bodyPr/>
                    <a:lstStyle/>
                    <a:p>
                      <a:r>
                        <a:rPr lang="en-US" altLang="zh-CN" sz="1100">
                          <a:effectLst/>
                        </a:rPr>
                        <a:t>)</a:t>
                      </a:r>
                    </a:p>
                  </a:txBody>
                  <a:tcPr marL="59379" marR="59379" marT="33931" marB="33931"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r>
                        <a:rPr lang="en-US" altLang="zh-CN" sz="1100">
                          <a:effectLst/>
                        </a:rPr>
                        <a:t>1 2 3 +</a:t>
                      </a:r>
                    </a:p>
                  </a:txBody>
                  <a:tcPr marL="59379" marR="59379" marT="33931" marB="33931"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r>
                        <a:rPr lang="en-US" altLang="zh-CN" sz="1100">
                          <a:effectLst/>
                        </a:rPr>
                        <a:t>+ (</a:t>
                      </a:r>
                    </a:p>
                  </a:txBody>
                  <a:tcPr marL="59379" marR="59379" marT="33931" marB="33931"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r>
                        <a:rPr lang="zh-CN" altLang="en-US" sz="1100">
                          <a:effectLst/>
                        </a:rPr>
                        <a:t>右括号，弹出运算符直至遇到左括号</a:t>
                      </a:r>
                    </a:p>
                  </a:txBody>
                  <a:tcPr marL="59379" marR="59379" marT="33931" marB="33931"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extLst>
                  <a:ext uri="{0D108BD9-81ED-4DB2-BD59-A6C34878D82A}">
                    <a16:rowId xmlns:a16="http://schemas.microsoft.com/office/drawing/2014/main" val="10008"/>
                  </a:ext>
                </a:extLst>
              </a:tr>
              <a:tr h="350586">
                <a:tc>
                  <a:txBody>
                    <a:bodyPr/>
                    <a:lstStyle/>
                    <a:p>
                      <a:r>
                        <a:rPr lang="en-US" altLang="zh-CN" sz="1100">
                          <a:effectLst/>
                        </a:rPr>
                        <a:t>×</a:t>
                      </a:r>
                    </a:p>
                  </a:txBody>
                  <a:tcPr marL="59379" marR="59379" marT="33931" marB="33931"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r>
                        <a:rPr lang="en-US" altLang="zh-CN" sz="1100">
                          <a:effectLst/>
                        </a:rPr>
                        <a:t>1 2 3 +</a:t>
                      </a:r>
                    </a:p>
                  </a:txBody>
                  <a:tcPr marL="59379" marR="59379" marT="33931" marB="33931"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r>
                        <a:rPr lang="en-US" altLang="zh-CN" sz="1100">
                          <a:effectLst/>
                        </a:rPr>
                        <a:t>+ ( ×</a:t>
                      </a:r>
                    </a:p>
                  </a:txBody>
                  <a:tcPr marL="59379" marR="59379" marT="33931" marB="33931"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r>
                        <a:rPr lang="en-US" sz="1100">
                          <a:effectLst/>
                        </a:rPr>
                        <a:t>s1</a:t>
                      </a:r>
                      <a:r>
                        <a:rPr lang="zh-CN" altLang="en-US" sz="1100">
                          <a:effectLst/>
                        </a:rPr>
                        <a:t>栈顶为左括号，运算符直接入栈</a:t>
                      </a:r>
                    </a:p>
                  </a:txBody>
                  <a:tcPr marL="59379" marR="59379" marT="33931" marB="33931"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extLst>
                  <a:ext uri="{0D108BD9-81ED-4DB2-BD59-A6C34878D82A}">
                    <a16:rowId xmlns:a16="http://schemas.microsoft.com/office/drawing/2014/main" val="10009"/>
                  </a:ext>
                </a:extLst>
              </a:tr>
              <a:tr h="213401">
                <a:tc>
                  <a:txBody>
                    <a:bodyPr/>
                    <a:lstStyle/>
                    <a:p>
                      <a:r>
                        <a:rPr lang="en-US" altLang="zh-CN" sz="1100">
                          <a:effectLst/>
                        </a:rPr>
                        <a:t>4</a:t>
                      </a:r>
                    </a:p>
                  </a:txBody>
                  <a:tcPr marL="59379" marR="59379" marT="33931" marB="33931"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r>
                        <a:rPr lang="en-US" altLang="zh-CN" sz="1100">
                          <a:effectLst/>
                        </a:rPr>
                        <a:t>1 2 3 + 4</a:t>
                      </a:r>
                    </a:p>
                  </a:txBody>
                  <a:tcPr marL="59379" marR="59379" marT="33931" marB="33931"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r>
                        <a:rPr lang="en-US" altLang="zh-CN" sz="1100">
                          <a:effectLst/>
                        </a:rPr>
                        <a:t>+ ( ×</a:t>
                      </a:r>
                    </a:p>
                  </a:txBody>
                  <a:tcPr marL="59379" marR="59379" marT="33931" marB="33931"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r>
                        <a:rPr lang="zh-CN" altLang="en-US" sz="1100">
                          <a:effectLst/>
                        </a:rPr>
                        <a:t>数字</a:t>
                      </a:r>
                    </a:p>
                  </a:txBody>
                  <a:tcPr marL="59379" marR="59379" marT="33931" marB="33931"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extLst>
                  <a:ext uri="{0D108BD9-81ED-4DB2-BD59-A6C34878D82A}">
                    <a16:rowId xmlns:a16="http://schemas.microsoft.com/office/drawing/2014/main" val="10010"/>
                  </a:ext>
                </a:extLst>
              </a:tr>
              <a:tr h="350586">
                <a:tc>
                  <a:txBody>
                    <a:bodyPr/>
                    <a:lstStyle/>
                    <a:p>
                      <a:r>
                        <a:rPr lang="en-US" altLang="zh-CN" sz="1100">
                          <a:effectLst/>
                        </a:rPr>
                        <a:t>)</a:t>
                      </a:r>
                    </a:p>
                  </a:txBody>
                  <a:tcPr marL="59379" marR="59379" marT="33931" marB="33931"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r>
                        <a:rPr lang="en-US" altLang="zh-CN" sz="1100">
                          <a:effectLst/>
                        </a:rPr>
                        <a:t>1 2 3 + 4 ×</a:t>
                      </a:r>
                    </a:p>
                  </a:txBody>
                  <a:tcPr marL="59379" marR="59379" marT="33931" marB="33931"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r>
                        <a:rPr lang="en-US" altLang="zh-CN" sz="1100">
                          <a:effectLst/>
                        </a:rPr>
                        <a:t>+</a:t>
                      </a:r>
                    </a:p>
                  </a:txBody>
                  <a:tcPr marL="59379" marR="59379" marT="33931" marB="33931"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r>
                        <a:rPr lang="zh-CN" altLang="en-US" sz="1100">
                          <a:effectLst/>
                        </a:rPr>
                        <a:t>右括号，弹出运算符直至遇到左括号</a:t>
                      </a:r>
                    </a:p>
                  </a:txBody>
                  <a:tcPr marL="59379" marR="59379" marT="33931" marB="33931"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extLst>
                  <a:ext uri="{0D108BD9-81ED-4DB2-BD59-A6C34878D82A}">
                    <a16:rowId xmlns:a16="http://schemas.microsoft.com/office/drawing/2014/main" val="10011"/>
                  </a:ext>
                </a:extLst>
              </a:tr>
              <a:tr h="487772">
                <a:tc>
                  <a:txBody>
                    <a:bodyPr/>
                    <a:lstStyle/>
                    <a:p>
                      <a:r>
                        <a:rPr lang="en-US" altLang="zh-CN" sz="1100">
                          <a:effectLst/>
                        </a:rPr>
                        <a:t>-</a:t>
                      </a:r>
                    </a:p>
                  </a:txBody>
                  <a:tcPr marL="59379" marR="59379" marT="33931" marB="33931"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r>
                        <a:rPr lang="en-US" altLang="zh-CN" sz="1100">
                          <a:effectLst/>
                        </a:rPr>
                        <a:t>1 2 3 + 4 × +</a:t>
                      </a:r>
                    </a:p>
                  </a:txBody>
                  <a:tcPr marL="59379" marR="59379" marT="33931" marB="33931"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r>
                        <a:rPr lang="en-US" altLang="zh-CN" sz="1100">
                          <a:effectLst/>
                        </a:rPr>
                        <a:t>-</a:t>
                      </a:r>
                    </a:p>
                  </a:txBody>
                  <a:tcPr marL="59379" marR="59379" marT="33931" marB="33931"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r>
                        <a:rPr lang="en-US" altLang="zh-CN" sz="1100">
                          <a:effectLst/>
                        </a:rPr>
                        <a:t>-</a:t>
                      </a:r>
                      <a:r>
                        <a:rPr lang="zh-CN" altLang="en-US" sz="1100">
                          <a:effectLst/>
                        </a:rPr>
                        <a:t>与</a:t>
                      </a:r>
                      <a:r>
                        <a:rPr lang="en-US" altLang="zh-CN" sz="1100">
                          <a:effectLst/>
                        </a:rPr>
                        <a:t>+</a:t>
                      </a:r>
                      <a:r>
                        <a:rPr lang="zh-CN" altLang="en-US" sz="1100">
                          <a:effectLst/>
                        </a:rPr>
                        <a:t>优先级相同，因此弹出</a:t>
                      </a:r>
                      <a:r>
                        <a:rPr lang="en-US" altLang="zh-CN" sz="1100">
                          <a:effectLst/>
                        </a:rPr>
                        <a:t>+</a:t>
                      </a:r>
                      <a:r>
                        <a:rPr lang="zh-CN" altLang="en-US" sz="1100">
                          <a:effectLst/>
                        </a:rPr>
                        <a:t>，再压入</a:t>
                      </a:r>
                      <a:r>
                        <a:rPr lang="en-US" altLang="zh-CN" sz="1100">
                          <a:effectLst/>
                        </a:rPr>
                        <a:t>-</a:t>
                      </a:r>
                    </a:p>
                  </a:txBody>
                  <a:tcPr marL="59379" marR="59379" marT="33931" marB="33931"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extLst>
                  <a:ext uri="{0D108BD9-81ED-4DB2-BD59-A6C34878D82A}">
                    <a16:rowId xmlns:a16="http://schemas.microsoft.com/office/drawing/2014/main" val="10012"/>
                  </a:ext>
                </a:extLst>
              </a:tr>
              <a:tr h="213401">
                <a:tc>
                  <a:txBody>
                    <a:bodyPr/>
                    <a:lstStyle/>
                    <a:p>
                      <a:r>
                        <a:rPr lang="en-US" altLang="zh-CN" sz="1100">
                          <a:effectLst/>
                        </a:rPr>
                        <a:t>5</a:t>
                      </a:r>
                    </a:p>
                  </a:txBody>
                  <a:tcPr marL="59379" marR="59379" marT="33931" marB="33931"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r>
                        <a:rPr lang="en-US" altLang="zh-CN" sz="1100">
                          <a:effectLst/>
                        </a:rPr>
                        <a:t>1 2 3 + 4 × + 5</a:t>
                      </a:r>
                    </a:p>
                  </a:txBody>
                  <a:tcPr marL="59379" marR="59379" marT="33931" marB="33931"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r>
                        <a:rPr lang="en-US" altLang="zh-CN" sz="1100">
                          <a:effectLst/>
                        </a:rPr>
                        <a:t>-</a:t>
                      </a:r>
                    </a:p>
                  </a:txBody>
                  <a:tcPr marL="59379" marR="59379" marT="33931" marB="33931"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r>
                        <a:rPr lang="zh-CN" altLang="en-US" sz="1100">
                          <a:effectLst/>
                        </a:rPr>
                        <a:t>数字</a:t>
                      </a:r>
                    </a:p>
                  </a:txBody>
                  <a:tcPr marL="59379" marR="59379" marT="33931" marB="33931"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extLst>
                  <a:ext uri="{0D108BD9-81ED-4DB2-BD59-A6C34878D82A}">
                    <a16:rowId xmlns:a16="http://schemas.microsoft.com/office/drawing/2014/main" val="10013"/>
                  </a:ext>
                </a:extLst>
              </a:tr>
              <a:tr h="213401">
                <a:tc>
                  <a:txBody>
                    <a:bodyPr/>
                    <a:lstStyle/>
                    <a:p>
                      <a:r>
                        <a:rPr lang="zh-CN" altLang="en-US" sz="1100">
                          <a:effectLst/>
                        </a:rPr>
                        <a:t>到达最右端</a:t>
                      </a:r>
                    </a:p>
                  </a:txBody>
                  <a:tcPr marL="59379" marR="59379" marT="33931" marB="33931"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r>
                        <a:rPr lang="en-US" altLang="zh-CN" sz="1100" b="1">
                          <a:solidFill>
                            <a:srgbClr val="DA0000"/>
                          </a:solidFill>
                          <a:effectLst/>
                        </a:rPr>
                        <a:t>1 2 3 + 4 × + 5 -</a:t>
                      </a:r>
                    </a:p>
                  </a:txBody>
                  <a:tcPr marL="59379" marR="59379" marT="33931" marB="33931"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r>
                        <a:rPr lang="zh-CN" altLang="en-US" sz="1100">
                          <a:effectLst/>
                        </a:rPr>
                        <a:t>空</a:t>
                      </a:r>
                    </a:p>
                  </a:txBody>
                  <a:tcPr marL="59379" marR="59379" marT="33931" marB="33931"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r>
                        <a:rPr lang="en-US" sz="1100">
                          <a:effectLst/>
                        </a:rPr>
                        <a:t>s1</a:t>
                      </a:r>
                      <a:r>
                        <a:rPr lang="zh-CN" altLang="en-US" sz="1100">
                          <a:effectLst/>
                        </a:rPr>
                        <a:t>中剩余的运算符</a:t>
                      </a:r>
                    </a:p>
                  </a:txBody>
                  <a:tcPr marL="59379" marR="59379" marT="33931" marB="33931"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extLst>
                  <a:ext uri="{0D108BD9-81ED-4DB2-BD59-A6C34878D82A}">
                    <a16:rowId xmlns:a16="http://schemas.microsoft.com/office/drawing/2014/main" val="10014"/>
                  </a:ext>
                </a:extLst>
              </a:tr>
            </a:tbl>
          </a:graphicData>
        </a:graphic>
      </p:graphicFrame>
    </p:spTree>
    <p:extLst>
      <p:ext uri="{BB962C8B-B14F-4D97-AF65-F5344CB8AC3E}">
        <p14:creationId xmlns:p14="http://schemas.microsoft.com/office/powerpoint/2010/main" val="346570355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中缀表达式转换为后缀表达式</a:t>
            </a:r>
            <a:endParaRPr lang="en-US" altLang="zh-CN" sz="2200" b="1"/>
          </a:p>
        </p:txBody>
      </p:sp>
      <p:sp>
        <p:nvSpPr>
          <p:cNvPr id="2" name="TextBox 1"/>
          <p:cNvSpPr txBox="1"/>
          <p:nvPr/>
        </p:nvSpPr>
        <p:spPr>
          <a:xfrm>
            <a:off x="305941" y="1224111"/>
            <a:ext cx="8928992" cy="984885"/>
          </a:xfrm>
          <a:prstGeom prst="rect">
            <a:avLst/>
          </a:prstGeom>
          <a:noFill/>
        </p:spPr>
        <p:txBody>
          <a:bodyPr wrap="square" rtlCol="0">
            <a:spAutoFit/>
          </a:bodyPr>
          <a:lstStyle/>
          <a:p>
            <a:endParaRPr lang="zh-CN" altLang="en-US" sz="2000" b="1">
              <a:solidFill>
                <a:srgbClr val="0070C0"/>
              </a:solidFill>
            </a:endParaRPr>
          </a:p>
          <a:p>
            <a:r>
              <a:rPr lang="zh-CN" altLang="en-US" sz="2000" b="1">
                <a:solidFill>
                  <a:srgbClr val="0070C0"/>
                </a:solidFill>
              </a:rPr>
              <a:t>代码实现中缀表达式转为后缀表达式</a:t>
            </a:r>
            <a:endParaRPr lang="en-US" altLang="zh-CN" sz="2000">
              <a:solidFill>
                <a:srgbClr val="0070C0"/>
              </a:solidFill>
            </a:endParaRPr>
          </a:p>
          <a:p>
            <a:endParaRPr lang="en-US" altLang="zh-CN"/>
          </a:p>
        </p:txBody>
      </p:sp>
      <p:sp>
        <p:nvSpPr>
          <p:cNvPr id="4" name="TextBox 3"/>
          <p:cNvSpPr txBox="1"/>
          <p:nvPr/>
        </p:nvSpPr>
        <p:spPr>
          <a:xfrm>
            <a:off x="487837" y="2455217"/>
            <a:ext cx="1042240" cy="2908489"/>
          </a:xfrm>
          <a:prstGeom prst="rect">
            <a:avLst/>
          </a:prstGeom>
          <a:noFill/>
        </p:spPr>
        <p:txBody>
          <a:bodyPr wrap="square" rtlCol="0">
            <a:spAutoFit/>
          </a:bodyPr>
          <a:lstStyle/>
          <a:p>
            <a:r>
              <a:rPr lang="en-US" altLang="zh-CN" sz="100" b="1"/>
              <a:t>package com.atguigu.reversepolishcal;</a:t>
            </a:r>
          </a:p>
          <a:p>
            <a:endParaRPr lang="zh-CN" altLang="en-US" sz="100"/>
          </a:p>
          <a:p>
            <a:r>
              <a:rPr lang="en-US" altLang="zh-CN" sz="100" b="1"/>
              <a:t>import java.util.ArrayList;</a:t>
            </a:r>
          </a:p>
          <a:p>
            <a:r>
              <a:rPr lang="en-US" altLang="zh-CN" sz="100" b="1"/>
              <a:t>import java.util.List;</a:t>
            </a:r>
          </a:p>
          <a:p>
            <a:r>
              <a:rPr lang="en-US" altLang="zh-CN" sz="100" b="1"/>
              <a:t>import java.util.Stack;</a:t>
            </a:r>
          </a:p>
          <a:p>
            <a:endParaRPr lang="zh-CN" altLang="en-US" sz="100"/>
          </a:p>
          <a:p>
            <a:endParaRPr lang="zh-CN" altLang="en-US" sz="100"/>
          </a:p>
          <a:p>
            <a:endParaRPr lang="zh-CN" altLang="en-US" sz="100"/>
          </a:p>
          <a:p>
            <a:r>
              <a:rPr lang="en-US" altLang="zh-CN" sz="100" b="1"/>
              <a:t>public class ReversePolishCalCase {</a:t>
            </a:r>
          </a:p>
          <a:p>
            <a:endParaRPr lang="zh-CN" altLang="en-US" sz="100"/>
          </a:p>
          <a:p>
            <a:r>
              <a:rPr lang="en-US" altLang="zh-CN" sz="100" b="1"/>
              <a:t>public static void main(String[] args) {</a:t>
            </a:r>
          </a:p>
          <a:p>
            <a:r>
              <a:rPr lang="en-US" altLang="zh-CN" sz="100"/>
              <a:t>//</a:t>
            </a:r>
            <a:r>
              <a:rPr lang="zh-CN" altLang="en-US" sz="100"/>
              <a:t>举例</a:t>
            </a:r>
            <a:r>
              <a:rPr lang="en-US" altLang="zh-CN" sz="100"/>
              <a:t>1: 2 + (3-4) =&gt; 2 3 4 - +</a:t>
            </a:r>
          </a:p>
          <a:p>
            <a:r>
              <a:rPr lang="zh-CN" altLang="en-US" sz="100"/>
              <a:t> </a:t>
            </a:r>
            <a:r>
              <a:rPr lang="en-US" altLang="zh-CN" sz="100"/>
              <a:t>//</a:t>
            </a:r>
            <a:r>
              <a:rPr lang="zh-CN" altLang="en-US" sz="100"/>
              <a:t>举例</a:t>
            </a:r>
            <a:r>
              <a:rPr lang="en-US" altLang="zh-CN" sz="100"/>
              <a:t>2: 4 * 5 - 8 + 60 + 8 / 2 = 4 5 * 8 - 60 + 8 2 / + </a:t>
            </a:r>
          </a:p>
          <a:p>
            <a:r>
              <a:rPr lang="zh-CN" altLang="en-US" sz="100"/>
              <a:t> </a:t>
            </a:r>
            <a:r>
              <a:rPr lang="en-US" altLang="zh-CN" sz="100"/>
              <a:t>//</a:t>
            </a:r>
            <a:r>
              <a:rPr lang="zh-CN" altLang="en-US" sz="100"/>
              <a:t>举例</a:t>
            </a:r>
            <a:r>
              <a:rPr lang="en-US" altLang="zh-CN" sz="100"/>
              <a:t>3: (3+4)×5-6 =&gt; 3 4 + 5 * 6 -</a:t>
            </a:r>
          </a:p>
          <a:p>
            <a:r>
              <a:rPr lang="en-US" altLang="zh-CN" sz="100"/>
              <a:t>//String suffixExperss = "4 5 * 8 - 60 + 8 2 / +";</a:t>
            </a:r>
          </a:p>
          <a:p>
            <a:r>
              <a:rPr lang="en-US" altLang="zh-CN" sz="100"/>
              <a:t>//String suffixExperss = "2 3 4 - +";</a:t>
            </a:r>
          </a:p>
          <a:p>
            <a:r>
              <a:rPr lang="en-US" altLang="zh-CN" sz="100"/>
              <a:t>//String suffixExperss = "3 4 + 5 * 6 -";</a:t>
            </a:r>
          </a:p>
          <a:p>
            <a:r>
              <a:rPr lang="en-US" altLang="zh-CN" sz="100"/>
              <a:t>//</a:t>
            </a:r>
          </a:p>
          <a:p>
            <a:r>
              <a:rPr lang="en-US" altLang="zh-CN" sz="100"/>
              <a:t>ReversePolishCal reversePolishCal = </a:t>
            </a:r>
            <a:r>
              <a:rPr lang="en-US" altLang="zh-CN" sz="100" b="1"/>
              <a:t>new ReversePolishCal();</a:t>
            </a:r>
          </a:p>
          <a:p>
            <a:r>
              <a:rPr lang="en-US" altLang="zh-CN" sz="100"/>
              <a:t>//</a:t>
            </a:r>
          </a:p>
          <a:p>
            <a:r>
              <a:rPr lang="en-US" altLang="zh-CN" sz="100"/>
              <a:t>//List &lt;String&gt; suffixExpressionList = reversePolishCal.getListBySuffixExpression(suffixExperss);</a:t>
            </a:r>
          </a:p>
          <a:p>
            <a:r>
              <a:rPr lang="en-US" altLang="zh-CN" sz="100"/>
              <a:t>//</a:t>
            </a:r>
          </a:p>
          <a:p>
            <a:r>
              <a:rPr lang="en-US" altLang="zh-CN" sz="100"/>
              <a:t>//        System.out.println("</a:t>
            </a:r>
            <a:r>
              <a:rPr lang="zh-CN" altLang="en-US" sz="100"/>
              <a:t>计算结果</a:t>
            </a:r>
            <a:r>
              <a:rPr lang="en-US" altLang="zh-CN" sz="100"/>
              <a:t>:"+ reversePolishCal.calculate(suffixExpressionList));</a:t>
            </a:r>
          </a:p>
          <a:p>
            <a:r>
              <a:rPr lang="zh-CN" altLang="en-US" sz="100"/>
              <a:t>        </a:t>
            </a:r>
          </a:p>
          <a:p>
            <a:r>
              <a:rPr lang="zh-CN" altLang="en-US" sz="100"/>
              <a:t>        </a:t>
            </a:r>
            <a:r>
              <a:rPr lang="en-US" altLang="zh-CN" sz="100"/>
              <a:t>//</a:t>
            </a:r>
            <a:r>
              <a:rPr lang="zh-CN" altLang="en-US" sz="100"/>
              <a:t>测试输入中缀表达式是否能计算成功</a:t>
            </a:r>
          </a:p>
          <a:p>
            <a:r>
              <a:rPr lang="en-US" altLang="zh-CN" sz="100"/>
              <a:t>        String infixExpression = "4*5-8+60+8/2";</a:t>
            </a:r>
          </a:p>
          <a:p>
            <a:r>
              <a:rPr lang="zh-CN" altLang="en-US" sz="100"/>
              <a:t>        </a:t>
            </a:r>
          </a:p>
          <a:p>
            <a:r>
              <a:rPr lang="zh-CN" altLang="en-US" sz="100"/>
              <a:t>       </a:t>
            </a:r>
          </a:p>
          <a:p>
            <a:r>
              <a:rPr lang="en-US" altLang="zh-CN" sz="100"/>
              <a:t>        List&lt;String&gt; infixExpressionList = reversePolishCal.toInfixExpression(infixExpression);</a:t>
            </a:r>
          </a:p>
          <a:p>
            <a:r>
              <a:rPr lang="en-US" altLang="zh-CN" sz="100"/>
              <a:t>        List&lt;String&gt; suffixExpressionList2 = reversePolishCal.parseSuffixExpression(infixExpressionList);</a:t>
            </a:r>
          </a:p>
          <a:p>
            <a:r>
              <a:rPr lang="zh-CN" altLang="en-US" sz="100"/>
              <a:t>        </a:t>
            </a:r>
            <a:r>
              <a:rPr lang="en-US" altLang="zh-CN" sz="100"/>
              <a:t>//</a:t>
            </a:r>
            <a:r>
              <a:rPr lang="zh-CN" altLang="en-US" sz="100"/>
              <a:t>输出后缀表达式</a:t>
            </a:r>
          </a:p>
          <a:p>
            <a:r>
              <a:rPr lang="en-US" altLang="zh-CN" sz="100"/>
              <a:t>        </a:t>
            </a:r>
            <a:r>
              <a:rPr lang="en-US" altLang="zh-CN" sz="100" b="1"/>
              <a:t>for(String ele : suffixExpressionList2) {</a:t>
            </a:r>
          </a:p>
          <a:p>
            <a:r>
              <a:rPr lang="en-US" altLang="zh-CN" sz="100"/>
              <a:t>        System.</a:t>
            </a:r>
            <a:r>
              <a:rPr lang="en-US" altLang="zh-CN" sz="100" b="1" i="1"/>
              <a:t>out.print(ele + " ");</a:t>
            </a:r>
          </a:p>
          <a:p>
            <a:r>
              <a:rPr lang="zh-CN" altLang="en-US" sz="100"/>
              <a:t>        </a:t>
            </a:r>
            <a:r>
              <a:rPr lang="en-US" altLang="zh-CN" sz="100"/>
              <a:t>}</a:t>
            </a:r>
          </a:p>
          <a:p>
            <a:r>
              <a:rPr lang="en-US" altLang="zh-CN" sz="100"/>
              <a:t>        System.</a:t>
            </a:r>
            <a:r>
              <a:rPr lang="en-US" altLang="zh-CN" sz="100" b="1" i="1"/>
              <a:t>out.println();</a:t>
            </a:r>
          </a:p>
          <a:p>
            <a:r>
              <a:rPr lang="zh-CN" altLang="en-US" sz="100"/>
              <a:t>        </a:t>
            </a:r>
            <a:r>
              <a:rPr lang="en-US" altLang="zh-CN" sz="100"/>
              <a:t>//</a:t>
            </a:r>
            <a:r>
              <a:rPr lang="zh-CN" altLang="en-US" sz="100"/>
              <a:t>输出结果</a:t>
            </a:r>
          </a:p>
          <a:p>
            <a:r>
              <a:rPr lang="en-US" altLang="zh-CN" sz="100"/>
              <a:t>        System.</a:t>
            </a:r>
            <a:r>
              <a:rPr lang="en-US" altLang="zh-CN" sz="100" b="1" i="1"/>
              <a:t>out.println("</a:t>
            </a:r>
            <a:r>
              <a:rPr lang="zh-CN" altLang="en-US" sz="100" b="1" i="1"/>
              <a:t>计算结果</a:t>
            </a:r>
            <a:r>
              <a:rPr lang="en-US" altLang="zh-CN" sz="100" b="1" i="1"/>
              <a:t>:"+ reversePolishCal.calculate(suffixExpressionList2));</a:t>
            </a:r>
          </a:p>
          <a:p>
            <a:r>
              <a:rPr lang="zh-CN" altLang="en-US" sz="100"/>
              <a:t>        </a:t>
            </a:r>
          </a:p>
          <a:p>
            <a:r>
              <a:rPr lang="zh-CN" altLang="en-US" sz="100"/>
              <a:t>        </a:t>
            </a:r>
          </a:p>
          <a:p>
            <a:r>
              <a:rPr lang="en-US" altLang="zh-CN" sz="100"/>
              <a:t>}</a:t>
            </a:r>
          </a:p>
          <a:p>
            <a:endParaRPr lang="zh-CN" altLang="en-US" sz="100"/>
          </a:p>
          <a:p>
            <a:r>
              <a:rPr lang="en-US" altLang="zh-CN" sz="100"/>
              <a:t>}</a:t>
            </a:r>
          </a:p>
          <a:p>
            <a:endParaRPr lang="zh-CN" altLang="en-US" sz="100"/>
          </a:p>
          <a:p>
            <a:r>
              <a:rPr lang="en-US" altLang="zh-CN" sz="100" b="1"/>
              <a:t>class ReversePolishCal {</a:t>
            </a:r>
          </a:p>
          <a:p>
            <a:endParaRPr lang="zh-CN" altLang="en-US" sz="100"/>
          </a:p>
          <a:p>
            <a:r>
              <a:rPr lang="en-US" altLang="zh-CN" sz="100"/>
              <a:t>/**</a:t>
            </a:r>
          </a:p>
          <a:p>
            <a:r>
              <a:rPr lang="zh-CN" altLang="en-US" sz="100"/>
              <a:t>     * 把字符串转换成中序表达式 </a:t>
            </a:r>
            <a:r>
              <a:rPr lang="en-US" altLang="zh-CN" sz="100"/>
              <a:t>: </a:t>
            </a:r>
            <a:r>
              <a:rPr lang="zh-CN" altLang="en-US" sz="100"/>
              <a:t>比如 </a:t>
            </a:r>
            <a:r>
              <a:rPr lang="en-US" altLang="zh-CN" sz="100"/>
              <a:t>2+(3-4), </a:t>
            </a:r>
            <a:r>
              <a:rPr lang="zh-CN" altLang="en-US" sz="100"/>
              <a:t>并放入到</a:t>
            </a:r>
            <a:r>
              <a:rPr lang="en-US" altLang="zh-CN" sz="100"/>
              <a:t>List</a:t>
            </a:r>
            <a:r>
              <a:rPr lang="zh-CN" altLang="en-US" sz="100"/>
              <a:t>中</a:t>
            </a:r>
          </a:p>
          <a:p>
            <a:r>
              <a:rPr lang="en-US" altLang="zh-CN" sz="100"/>
              <a:t>     * </a:t>
            </a:r>
            <a:r>
              <a:rPr lang="en-US" altLang="zh-CN" sz="100" b="1"/>
              <a:t>@param s</a:t>
            </a:r>
          </a:p>
          <a:p>
            <a:r>
              <a:rPr lang="en-US" altLang="zh-CN" sz="100"/>
              <a:t>     * </a:t>
            </a:r>
            <a:r>
              <a:rPr lang="en-US" altLang="zh-CN" sz="100" b="1"/>
              <a:t>@return</a:t>
            </a:r>
          </a:p>
          <a:p>
            <a:r>
              <a:rPr lang="zh-CN" altLang="en-US" sz="100"/>
              <a:t>     *</a:t>
            </a:r>
            <a:r>
              <a:rPr lang="en-US" altLang="zh-CN" sz="100"/>
              <a:t>/</a:t>
            </a:r>
          </a:p>
          <a:p>
            <a:r>
              <a:rPr lang="en-US" altLang="zh-CN" sz="100"/>
              <a:t>    </a:t>
            </a:r>
            <a:r>
              <a:rPr lang="en-US" altLang="zh-CN" sz="100" b="1"/>
              <a:t>public List&lt;String&gt; toInfixExpression(String infixExpression) {</a:t>
            </a:r>
          </a:p>
          <a:p>
            <a:r>
              <a:rPr lang="en-US" altLang="zh-CN" sz="100"/>
              <a:t>        List&lt;String&gt; ls = </a:t>
            </a:r>
            <a:r>
              <a:rPr lang="en-US" altLang="zh-CN" sz="100" b="1"/>
              <a:t>new ArrayList&lt;String&gt;();//</a:t>
            </a:r>
            <a:r>
              <a:rPr lang="zh-CN" altLang="en-US" sz="100" b="1"/>
              <a:t>存储中序表达式</a:t>
            </a:r>
          </a:p>
          <a:p>
            <a:r>
              <a:rPr lang="en-US" altLang="zh-CN" sz="100"/>
              <a:t>        </a:t>
            </a:r>
            <a:r>
              <a:rPr lang="en-US" altLang="zh-CN" sz="100" b="1"/>
              <a:t>int i = 0;</a:t>
            </a:r>
          </a:p>
          <a:p>
            <a:r>
              <a:rPr lang="en-US" altLang="zh-CN" sz="100"/>
              <a:t>        String str;</a:t>
            </a:r>
          </a:p>
          <a:p>
            <a:r>
              <a:rPr lang="en-US" altLang="zh-CN" sz="100"/>
              <a:t>        </a:t>
            </a:r>
            <a:r>
              <a:rPr lang="en-US" altLang="zh-CN" sz="100" b="1"/>
              <a:t>char c;</a:t>
            </a:r>
          </a:p>
          <a:p>
            <a:r>
              <a:rPr lang="en-US" altLang="zh-CN" sz="100"/>
              <a:t>        </a:t>
            </a:r>
            <a:r>
              <a:rPr lang="en-US" altLang="zh-CN" sz="100" b="1"/>
              <a:t>do {</a:t>
            </a:r>
          </a:p>
          <a:p>
            <a:r>
              <a:rPr lang="zh-CN" altLang="en-US" sz="100"/>
              <a:t>        </a:t>
            </a:r>
            <a:r>
              <a:rPr lang="en-US" altLang="zh-CN" sz="100"/>
              <a:t>//</a:t>
            </a:r>
            <a:r>
              <a:rPr lang="zh-CN" altLang="en-US" sz="100"/>
              <a:t>如果</a:t>
            </a:r>
            <a:r>
              <a:rPr lang="en-US" altLang="zh-CN" sz="100"/>
              <a:t>c </a:t>
            </a:r>
            <a:r>
              <a:rPr lang="zh-CN" altLang="en-US" sz="100"/>
              <a:t>在 </a:t>
            </a:r>
            <a:r>
              <a:rPr lang="en-US" altLang="zh-CN" sz="100"/>
              <a:t>&lt; 48 </a:t>
            </a:r>
            <a:r>
              <a:rPr lang="zh-CN" altLang="en-US" sz="100"/>
              <a:t>或者 </a:t>
            </a:r>
            <a:r>
              <a:rPr lang="en-US" altLang="zh-CN" sz="100"/>
              <a:t>&gt; 57 </a:t>
            </a:r>
            <a:r>
              <a:rPr lang="zh-CN" altLang="en-US" sz="100"/>
              <a:t>说明是符号</a:t>
            </a:r>
            <a:r>
              <a:rPr lang="en-US" altLang="zh-CN" sz="100"/>
              <a:t>, </a:t>
            </a:r>
            <a:r>
              <a:rPr lang="zh-CN" altLang="en-US" sz="100"/>
              <a:t>这里没有判断是 </a:t>
            </a:r>
            <a:r>
              <a:rPr lang="en-US" altLang="zh-CN" sz="100"/>
              <a:t>+ , - , * , / </a:t>
            </a:r>
            <a:r>
              <a:rPr lang="zh-CN" altLang="en-US" sz="100"/>
              <a:t>等等</a:t>
            </a:r>
          </a:p>
          <a:p>
            <a:r>
              <a:rPr lang="en-US" altLang="zh-CN" sz="100"/>
              <a:t>            </a:t>
            </a:r>
            <a:r>
              <a:rPr lang="en-US" altLang="zh-CN" sz="100" b="1"/>
              <a:t>if ((c = infixExpression.charAt(i)) &lt; 48 || (c = infixExpression.charAt(i)) &gt; 57) {</a:t>
            </a:r>
          </a:p>
          <a:p>
            <a:r>
              <a:rPr lang="en-US" altLang="zh-CN" sz="100"/>
              <a:t>                ls.add("" + c);</a:t>
            </a:r>
          </a:p>
          <a:p>
            <a:r>
              <a:rPr lang="en-US" altLang="zh-CN" sz="100"/>
              <a:t>                i++;</a:t>
            </a:r>
          </a:p>
          <a:p>
            <a:r>
              <a:rPr lang="en-US" altLang="zh-CN" sz="100"/>
              <a:t>            } </a:t>
            </a:r>
            <a:r>
              <a:rPr lang="en-US" altLang="zh-CN" sz="100" b="1"/>
              <a:t>else { // </a:t>
            </a:r>
            <a:r>
              <a:rPr lang="zh-CN" altLang="en-US" sz="100" b="1"/>
              <a:t>说明是数字，要进行拼接处理</a:t>
            </a:r>
          </a:p>
          <a:p>
            <a:r>
              <a:rPr lang="en-US" altLang="zh-CN" sz="100"/>
              <a:t>                str = "";</a:t>
            </a:r>
          </a:p>
          <a:p>
            <a:r>
              <a:rPr lang="en-US" altLang="zh-CN" sz="100"/>
              <a:t>                </a:t>
            </a:r>
            <a:r>
              <a:rPr lang="en-US" altLang="zh-CN" sz="100" b="1"/>
              <a:t>while (i &lt; infixExpression.length() &amp;&amp; (c = infixExpression.charAt(i)) &gt;= 48</a:t>
            </a:r>
          </a:p>
          <a:p>
            <a:r>
              <a:rPr lang="en-US" altLang="zh-CN" sz="100"/>
              <a:t>                        &amp;&amp; (c = infixExpression.charAt(i)) &lt;= 57) {</a:t>
            </a:r>
          </a:p>
          <a:p>
            <a:r>
              <a:rPr lang="en-US" altLang="zh-CN" sz="100"/>
              <a:t>                    str += c;</a:t>
            </a:r>
          </a:p>
          <a:p>
            <a:r>
              <a:rPr lang="en-US" altLang="zh-CN" sz="100"/>
              <a:t>                    i++;</a:t>
            </a:r>
          </a:p>
          <a:p>
            <a:r>
              <a:rPr lang="zh-CN" altLang="en-US" sz="100"/>
              <a:t>                </a:t>
            </a:r>
            <a:r>
              <a:rPr lang="en-US" altLang="zh-CN" sz="100"/>
              <a:t>}</a:t>
            </a:r>
          </a:p>
          <a:p>
            <a:r>
              <a:rPr lang="en-US" altLang="zh-CN" sz="100"/>
              <a:t>                ls.add(str);</a:t>
            </a:r>
          </a:p>
          <a:p>
            <a:r>
              <a:rPr lang="zh-CN" altLang="en-US" sz="100"/>
              <a:t>            </a:t>
            </a:r>
            <a:r>
              <a:rPr lang="en-US" altLang="zh-CN" sz="100"/>
              <a:t>}</a:t>
            </a:r>
          </a:p>
          <a:p>
            <a:endParaRPr lang="zh-CN" altLang="en-US" sz="100"/>
          </a:p>
          <a:p>
            <a:r>
              <a:rPr lang="en-US" altLang="zh-CN" sz="100"/>
              <a:t>        } </a:t>
            </a:r>
            <a:r>
              <a:rPr lang="en-US" altLang="zh-CN" sz="100" b="1"/>
              <a:t>while (i &lt; infixExpression.length());</a:t>
            </a:r>
          </a:p>
          <a:p>
            <a:r>
              <a:rPr lang="en-US" altLang="zh-CN" sz="100"/>
              <a:t>        </a:t>
            </a:r>
            <a:r>
              <a:rPr lang="en-US" altLang="zh-CN" sz="100" b="1"/>
              <a:t>return ls;</a:t>
            </a:r>
          </a:p>
          <a:p>
            <a:r>
              <a:rPr lang="zh-CN" altLang="en-US" sz="100"/>
              <a:t>    </a:t>
            </a:r>
            <a:r>
              <a:rPr lang="en-US" altLang="zh-CN" sz="100"/>
              <a:t>}</a:t>
            </a:r>
          </a:p>
          <a:p>
            <a:r>
              <a:rPr lang="zh-CN" altLang="en-US" sz="100"/>
              <a:t>    </a:t>
            </a:r>
          </a:p>
          <a:p>
            <a:r>
              <a:rPr lang="zh-CN" altLang="en-US" sz="100"/>
              <a:t>    </a:t>
            </a:r>
            <a:r>
              <a:rPr lang="en-US" altLang="zh-CN" sz="100"/>
              <a:t>/**</a:t>
            </a:r>
          </a:p>
          <a:p>
            <a:r>
              <a:rPr lang="zh-CN" altLang="en-US" sz="100"/>
              <a:t>     * 将一个中缀表达式对应的</a:t>
            </a:r>
            <a:r>
              <a:rPr lang="en-US" altLang="zh-CN" sz="100"/>
              <a:t>List </a:t>
            </a:r>
            <a:r>
              <a:rPr lang="zh-CN" altLang="en-US" sz="100"/>
              <a:t>转成 转换成逆波兰表达式</a:t>
            </a:r>
            <a:r>
              <a:rPr lang="en-US" altLang="zh-CN" sz="100"/>
              <a:t>, </a:t>
            </a:r>
            <a:r>
              <a:rPr lang="zh-CN" altLang="en-US" sz="100"/>
              <a:t>放入到</a:t>
            </a:r>
            <a:r>
              <a:rPr lang="en-US" altLang="zh-CN" sz="100"/>
              <a:t>List</a:t>
            </a:r>
            <a:r>
              <a:rPr lang="zh-CN" altLang="en-US" sz="100"/>
              <a:t>中</a:t>
            </a:r>
          </a:p>
          <a:p>
            <a:r>
              <a:rPr lang="en-US" altLang="zh-CN" sz="100"/>
              <a:t>     * </a:t>
            </a:r>
            <a:r>
              <a:rPr lang="en-US" altLang="zh-CN" sz="100" b="1"/>
              <a:t>@param ls</a:t>
            </a:r>
          </a:p>
          <a:p>
            <a:r>
              <a:rPr lang="en-US" altLang="zh-CN" sz="100"/>
              <a:t>     * </a:t>
            </a:r>
            <a:r>
              <a:rPr lang="en-US" altLang="zh-CN" sz="100" b="1"/>
              <a:t>@return</a:t>
            </a:r>
          </a:p>
          <a:p>
            <a:r>
              <a:rPr lang="zh-CN" altLang="en-US" sz="100"/>
              <a:t>     *</a:t>
            </a:r>
            <a:r>
              <a:rPr lang="en-US" altLang="zh-CN" sz="100"/>
              <a:t>/</a:t>
            </a:r>
          </a:p>
          <a:p>
            <a:r>
              <a:rPr lang="en-US" altLang="zh-CN" sz="100"/>
              <a:t>    </a:t>
            </a:r>
            <a:r>
              <a:rPr lang="en-US" altLang="zh-CN" sz="100" b="1"/>
              <a:t>public  List&lt;String&gt; parseSuffixExpression(List&lt;String&gt; ls) {</a:t>
            </a:r>
          </a:p>
          <a:p>
            <a:r>
              <a:rPr lang="en-US" altLang="zh-CN" sz="100"/>
              <a:t>        Stack&lt;String&gt; s1=</a:t>
            </a:r>
            <a:r>
              <a:rPr lang="en-US" altLang="zh-CN" sz="100" b="1"/>
              <a:t>new Stack&lt;String&gt;();</a:t>
            </a:r>
          </a:p>
          <a:p>
            <a:r>
              <a:rPr lang="en-US" altLang="zh-CN" sz="100"/>
              <a:t>        Stack&lt;String&gt; </a:t>
            </a:r>
            <a:r>
              <a:rPr lang="en-US" altLang="zh-CN" sz="100" u="sng"/>
              <a:t>s2=</a:t>
            </a:r>
            <a:r>
              <a:rPr lang="en-US" altLang="zh-CN" sz="100" b="1" u="sng"/>
              <a:t>new Stack&lt;String&gt;();</a:t>
            </a:r>
          </a:p>
          <a:p>
            <a:r>
              <a:rPr lang="en-US" altLang="zh-CN" sz="100"/>
              <a:t>        List&lt;String&gt; lss = </a:t>
            </a:r>
            <a:r>
              <a:rPr lang="en-US" altLang="zh-CN" sz="100" b="1"/>
              <a:t>new ArrayList&lt;String&gt;();</a:t>
            </a:r>
          </a:p>
          <a:p>
            <a:r>
              <a:rPr lang="en-US" altLang="zh-CN" sz="100"/>
              <a:t>        </a:t>
            </a:r>
            <a:r>
              <a:rPr lang="en-US" altLang="zh-CN" sz="100" b="1"/>
              <a:t>for (String ss : ls) {</a:t>
            </a:r>
          </a:p>
          <a:p>
            <a:r>
              <a:rPr lang="en-US" altLang="zh-CN" sz="100"/>
              <a:t>            </a:t>
            </a:r>
            <a:r>
              <a:rPr lang="en-US" altLang="zh-CN" sz="100" b="1"/>
              <a:t>if (ss.matches("\\d+")) {</a:t>
            </a:r>
          </a:p>
          <a:p>
            <a:r>
              <a:rPr lang="en-US" altLang="zh-CN" sz="100"/>
              <a:t>                lss.add(ss);</a:t>
            </a:r>
          </a:p>
          <a:p>
            <a:r>
              <a:rPr lang="en-US" altLang="zh-CN" sz="100"/>
              <a:t>            } </a:t>
            </a:r>
            <a:r>
              <a:rPr lang="en-US" altLang="zh-CN" sz="100" b="1"/>
              <a:t>else if (ss.equals("(")) {</a:t>
            </a:r>
          </a:p>
          <a:p>
            <a:r>
              <a:rPr lang="en-US" altLang="zh-CN" sz="100"/>
              <a:t>                s1.push(ss);</a:t>
            </a:r>
          </a:p>
          <a:p>
            <a:r>
              <a:rPr lang="en-US" altLang="zh-CN" sz="100"/>
              <a:t>            } </a:t>
            </a:r>
            <a:r>
              <a:rPr lang="en-US" altLang="zh-CN" sz="100" b="1"/>
              <a:t>else if (ss.equals(")")) {</a:t>
            </a:r>
          </a:p>
          <a:p>
            <a:endParaRPr lang="zh-CN" altLang="en-US" sz="100"/>
          </a:p>
          <a:p>
            <a:r>
              <a:rPr lang="en-US" altLang="zh-CN" sz="100"/>
              <a:t>                </a:t>
            </a:r>
            <a:r>
              <a:rPr lang="en-US" altLang="zh-CN" sz="100" b="1"/>
              <a:t>while (!s1.peek().equals("(")) {</a:t>
            </a:r>
          </a:p>
          <a:p>
            <a:r>
              <a:rPr lang="en-US" altLang="zh-CN" sz="100"/>
              <a:t>                    lss.add(s1.pop());</a:t>
            </a:r>
          </a:p>
          <a:p>
            <a:r>
              <a:rPr lang="zh-CN" altLang="en-US" sz="100"/>
              <a:t>                </a:t>
            </a:r>
            <a:r>
              <a:rPr lang="en-US" altLang="zh-CN" sz="100"/>
              <a:t>}</a:t>
            </a:r>
          </a:p>
          <a:p>
            <a:r>
              <a:rPr lang="en-US" altLang="zh-CN" sz="100"/>
              <a:t>                s1.pop();</a:t>
            </a:r>
          </a:p>
          <a:p>
            <a:r>
              <a:rPr lang="en-US" altLang="zh-CN" sz="100"/>
              <a:t>            } </a:t>
            </a:r>
            <a:r>
              <a:rPr lang="en-US" altLang="zh-CN" sz="100" b="1"/>
              <a:t>else {</a:t>
            </a:r>
          </a:p>
          <a:p>
            <a:r>
              <a:rPr lang="en-US" altLang="zh-CN" sz="100"/>
              <a:t>                </a:t>
            </a:r>
            <a:r>
              <a:rPr lang="en-US" altLang="zh-CN" sz="100" b="1"/>
              <a:t>while (s1.size() != 0 &amp;&amp; Operation.</a:t>
            </a:r>
            <a:r>
              <a:rPr lang="en-US" altLang="zh-CN" sz="100" b="1" i="1"/>
              <a:t>getValue(s1.peek()) &gt;= Operation.getValue(ss)) {</a:t>
            </a:r>
          </a:p>
          <a:p>
            <a:r>
              <a:rPr lang="en-US" altLang="zh-CN" sz="100"/>
              <a:t>                    lss.add(s1.pop());</a:t>
            </a:r>
          </a:p>
          <a:p>
            <a:r>
              <a:rPr lang="zh-CN" altLang="en-US" sz="100"/>
              <a:t>                </a:t>
            </a:r>
            <a:r>
              <a:rPr lang="en-US" altLang="zh-CN" sz="100"/>
              <a:t>}</a:t>
            </a:r>
          </a:p>
          <a:p>
            <a:r>
              <a:rPr lang="en-US" altLang="zh-CN" sz="100"/>
              <a:t>                s1.push(ss);</a:t>
            </a:r>
          </a:p>
          <a:p>
            <a:r>
              <a:rPr lang="zh-CN" altLang="en-US" sz="100"/>
              <a:t>            </a:t>
            </a:r>
            <a:r>
              <a:rPr lang="en-US" altLang="zh-CN" sz="100"/>
              <a:t>}</a:t>
            </a:r>
          </a:p>
          <a:p>
            <a:r>
              <a:rPr lang="zh-CN" altLang="en-US" sz="100"/>
              <a:t>        </a:t>
            </a:r>
            <a:r>
              <a:rPr lang="en-US" altLang="zh-CN" sz="100"/>
              <a:t>}</a:t>
            </a:r>
          </a:p>
          <a:p>
            <a:r>
              <a:rPr lang="en-US" altLang="zh-CN" sz="100"/>
              <a:t>        </a:t>
            </a:r>
            <a:r>
              <a:rPr lang="en-US" altLang="zh-CN" sz="100" b="1"/>
              <a:t>while (s1.size() != 0) {</a:t>
            </a:r>
          </a:p>
          <a:p>
            <a:r>
              <a:rPr lang="en-US" altLang="zh-CN" sz="100"/>
              <a:t>            lss.add(s1.pop());</a:t>
            </a:r>
          </a:p>
          <a:p>
            <a:r>
              <a:rPr lang="zh-CN" altLang="en-US" sz="100"/>
              <a:t>        </a:t>
            </a:r>
            <a:r>
              <a:rPr lang="en-US" altLang="zh-CN" sz="100"/>
              <a:t>}</a:t>
            </a:r>
          </a:p>
          <a:p>
            <a:r>
              <a:rPr lang="en-US" altLang="zh-CN" sz="100"/>
              <a:t>        </a:t>
            </a:r>
            <a:r>
              <a:rPr lang="en-US" altLang="zh-CN" sz="100" b="1"/>
              <a:t>return lss;</a:t>
            </a:r>
          </a:p>
          <a:p>
            <a:r>
              <a:rPr lang="zh-CN" altLang="en-US" sz="100"/>
              <a:t>    </a:t>
            </a:r>
            <a:r>
              <a:rPr lang="en-US" altLang="zh-CN" sz="100"/>
              <a:t>}</a:t>
            </a:r>
          </a:p>
          <a:p>
            <a:endParaRPr lang="zh-CN" altLang="en-US" sz="100"/>
          </a:p>
          <a:p>
            <a:endParaRPr lang="zh-CN" altLang="en-US" sz="100"/>
          </a:p>
          <a:p>
            <a:endParaRPr lang="zh-CN" altLang="en-US" sz="100"/>
          </a:p>
          <a:p>
            <a:r>
              <a:rPr lang="en-US" altLang="zh-CN" sz="100"/>
              <a:t>//</a:t>
            </a:r>
            <a:r>
              <a:rPr lang="zh-CN" altLang="en-US" sz="100"/>
              <a:t>将一个后缀表达式，依次放入到</a:t>
            </a:r>
            <a:r>
              <a:rPr lang="en-US" altLang="zh-CN" sz="100"/>
              <a:t>List&lt;String&gt;</a:t>
            </a:r>
            <a:r>
              <a:rPr lang="zh-CN" altLang="en-US" sz="100"/>
              <a:t>中</a:t>
            </a:r>
          </a:p>
          <a:p>
            <a:r>
              <a:rPr lang="en-US" altLang="zh-CN" sz="100" b="1"/>
              <a:t>public List&lt;String&gt; getListBySuffixExpression(String suffixExpression) {</a:t>
            </a:r>
          </a:p>
          <a:p>
            <a:r>
              <a:rPr lang="en-US" altLang="zh-CN" sz="100"/>
              <a:t>String[] split = suffixExpression.split(" ");</a:t>
            </a:r>
          </a:p>
          <a:p>
            <a:r>
              <a:rPr lang="en-US" altLang="zh-CN" sz="100"/>
              <a:t>List&lt;String&gt; list = </a:t>
            </a:r>
            <a:r>
              <a:rPr lang="en-US" altLang="zh-CN" sz="100" b="1"/>
              <a:t>new ArrayList&lt;String&gt;();</a:t>
            </a:r>
          </a:p>
          <a:p>
            <a:r>
              <a:rPr lang="en-US" altLang="zh-CN" sz="100" b="1"/>
              <a:t>for (String element : split) {</a:t>
            </a:r>
          </a:p>
          <a:p>
            <a:r>
              <a:rPr lang="en-US" altLang="zh-CN" sz="100"/>
              <a:t>list.add(element);</a:t>
            </a:r>
          </a:p>
          <a:p>
            <a:r>
              <a:rPr lang="en-US" altLang="zh-CN" sz="100"/>
              <a:t>}</a:t>
            </a:r>
          </a:p>
          <a:p>
            <a:r>
              <a:rPr lang="en-US" altLang="zh-CN" sz="100" b="1"/>
              <a:t>return list;</a:t>
            </a:r>
          </a:p>
          <a:p>
            <a:r>
              <a:rPr lang="en-US" altLang="zh-CN" sz="100"/>
              <a:t>}</a:t>
            </a:r>
          </a:p>
          <a:p>
            <a:endParaRPr lang="zh-CN" altLang="en-US" sz="100"/>
          </a:p>
          <a:p>
            <a:r>
              <a:rPr lang="en-US" altLang="zh-CN" sz="100"/>
              <a:t>/**</a:t>
            </a:r>
          </a:p>
          <a:p>
            <a:r>
              <a:rPr lang="zh-CN" altLang="en-US" sz="100"/>
              <a:t> * </a:t>
            </a:r>
          </a:p>
          <a:p>
            <a:r>
              <a:rPr lang="en-US" altLang="zh-CN" sz="100"/>
              <a:t> * </a:t>
            </a:r>
            <a:r>
              <a:rPr lang="en-US" altLang="zh-CN" sz="100" b="1"/>
              <a:t>@param ls </a:t>
            </a:r>
            <a:r>
              <a:rPr lang="zh-CN" altLang="en-US" sz="100" b="1"/>
              <a:t>是一个按照逆波兰表达式得到衣蛾</a:t>
            </a:r>
            <a:r>
              <a:rPr lang="en-US" altLang="zh-CN" sz="100" b="1"/>
              <a:t>List </a:t>
            </a:r>
          </a:p>
          <a:p>
            <a:r>
              <a:rPr lang="en-US" altLang="zh-CN" sz="100"/>
              <a:t> * </a:t>
            </a:r>
            <a:r>
              <a:rPr lang="en-US" altLang="zh-CN" sz="100" b="1"/>
              <a:t>@return</a:t>
            </a:r>
          </a:p>
          <a:p>
            <a:r>
              <a:rPr lang="zh-CN" altLang="en-US" sz="100"/>
              <a:t> *</a:t>
            </a:r>
            <a:r>
              <a:rPr lang="en-US" altLang="zh-CN" sz="100"/>
              <a:t>/</a:t>
            </a:r>
          </a:p>
          <a:p>
            <a:r>
              <a:rPr lang="en-US" altLang="zh-CN" sz="100"/>
              <a:t>    </a:t>
            </a:r>
            <a:r>
              <a:rPr lang="en-US" altLang="zh-CN" sz="100" b="1"/>
              <a:t>public int calculate(List&lt;String&gt; ls) {</a:t>
            </a:r>
          </a:p>
          <a:p>
            <a:r>
              <a:rPr lang="en-US" altLang="zh-CN" sz="100"/>
              <a:t>    Stack&lt;String&gt; s=</a:t>
            </a:r>
            <a:r>
              <a:rPr lang="en-US" altLang="zh-CN" sz="100" b="1"/>
              <a:t>new Stack&lt;String&gt;();</a:t>
            </a:r>
          </a:p>
          <a:p>
            <a:r>
              <a:rPr lang="en-US" altLang="zh-CN" sz="100"/>
              <a:t>        </a:t>
            </a:r>
            <a:r>
              <a:rPr lang="en-US" altLang="zh-CN" sz="100" b="1"/>
              <a:t>for (String str : ls) {</a:t>
            </a:r>
          </a:p>
          <a:p>
            <a:r>
              <a:rPr lang="en-US" altLang="zh-CN" sz="100"/>
              <a:t>            </a:t>
            </a:r>
            <a:r>
              <a:rPr lang="en-US" altLang="zh-CN" sz="100" b="1"/>
              <a:t>if (str.matches("\\d+")) {</a:t>
            </a:r>
          </a:p>
          <a:p>
            <a:r>
              <a:rPr lang="en-US" altLang="zh-CN" sz="100"/>
              <a:t>                s.push(str);</a:t>
            </a:r>
          </a:p>
          <a:p>
            <a:r>
              <a:rPr lang="en-US" altLang="zh-CN" sz="100"/>
              <a:t>            } </a:t>
            </a:r>
            <a:r>
              <a:rPr lang="en-US" altLang="zh-CN" sz="100" b="1"/>
              <a:t>else {</a:t>
            </a:r>
          </a:p>
          <a:p>
            <a:r>
              <a:rPr lang="en-US" altLang="zh-CN" sz="100"/>
              <a:t>                </a:t>
            </a:r>
            <a:r>
              <a:rPr lang="en-US" altLang="zh-CN" sz="100" b="1"/>
              <a:t>int b = Integer.</a:t>
            </a:r>
            <a:r>
              <a:rPr lang="en-US" altLang="zh-CN" sz="100" b="1" i="1"/>
              <a:t>parseInt(s.pop());</a:t>
            </a:r>
          </a:p>
          <a:p>
            <a:r>
              <a:rPr lang="en-US" altLang="zh-CN" sz="100"/>
              <a:t>                </a:t>
            </a:r>
            <a:r>
              <a:rPr lang="en-US" altLang="zh-CN" sz="100" b="1"/>
              <a:t>int a = Integer.</a:t>
            </a:r>
            <a:r>
              <a:rPr lang="en-US" altLang="zh-CN" sz="100" b="1" i="1"/>
              <a:t>parseInt(s.pop());</a:t>
            </a:r>
          </a:p>
          <a:p>
            <a:r>
              <a:rPr lang="en-US" altLang="zh-CN" sz="100"/>
              <a:t>                </a:t>
            </a:r>
            <a:r>
              <a:rPr lang="en-US" altLang="zh-CN" sz="100" b="1"/>
              <a:t>int result=0;</a:t>
            </a:r>
          </a:p>
          <a:p>
            <a:r>
              <a:rPr lang="en-US" altLang="zh-CN" sz="100"/>
              <a:t>                </a:t>
            </a:r>
            <a:r>
              <a:rPr lang="en-US" altLang="zh-CN" sz="100" b="1"/>
              <a:t>if (str.equals("+")) {</a:t>
            </a:r>
          </a:p>
          <a:p>
            <a:r>
              <a:rPr lang="en-US" altLang="zh-CN" sz="100"/>
              <a:t>                    result = a + b;</a:t>
            </a:r>
          </a:p>
          <a:p>
            <a:r>
              <a:rPr lang="en-US" altLang="zh-CN" sz="100"/>
              <a:t>                } </a:t>
            </a:r>
            <a:r>
              <a:rPr lang="en-US" altLang="zh-CN" sz="100" b="1"/>
              <a:t>else if (str.equals("-")) {</a:t>
            </a:r>
          </a:p>
          <a:p>
            <a:r>
              <a:rPr lang="en-US" altLang="zh-CN" sz="100"/>
              <a:t>                    result = a - b;</a:t>
            </a:r>
          </a:p>
          <a:p>
            <a:r>
              <a:rPr lang="en-US" altLang="zh-CN" sz="100"/>
              <a:t>                } </a:t>
            </a:r>
            <a:r>
              <a:rPr lang="en-US" altLang="zh-CN" sz="100" b="1"/>
              <a:t>else if (str.equals("*")) {</a:t>
            </a:r>
          </a:p>
          <a:p>
            <a:r>
              <a:rPr lang="en-US" altLang="zh-CN" sz="100"/>
              <a:t>                    result = a * b;</a:t>
            </a:r>
          </a:p>
          <a:p>
            <a:r>
              <a:rPr lang="en-US" altLang="zh-CN" sz="100"/>
              <a:t>                } </a:t>
            </a:r>
            <a:r>
              <a:rPr lang="en-US" altLang="zh-CN" sz="100" b="1"/>
              <a:t>else if (str.equals("/")) {</a:t>
            </a:r>
          </a:p>
          <a:p>
            <a:r>
              <a:rPr lang="en-US" altLang="zh-CN" sz="100"/>
              <a:t>                    result = a / b;</a:t>
            </a:r>
          </a:p>
          <a:p>
            <a:r>
              <a:rPr lang="en-US" altLang="zh-CN" sz="100"/>
              <a:t>                } </a:t>
            </a:r>
            <a:r>
              <a:rPr lang="en-US" altLang="zh-CN" sz="100" b="1"/>
              <a:t>else {</a:t>
            </a:r>
          </a:p>
          <a:p>
            <a:r>
              <a:rPr lang="en-US" altLang="zh-CN" sz="100"/>
              <a:t>                </a:t>
            </a:r>
            <a:r>
              <a:rPr lang="en-US" altLang="zh-CN" sz="100" b="1"/>
              <a:t>throw new RuntimeException("</a:t>
            </a:r>
            <a:r>
              <a:rPr lang="zh-CN" altLang="en-US" sz="100" b="1"/>
              <a:t>符号错误</a:t>
            </a:r>
            <a:r>
              <a:rPr lang="en-US" altLang="zh-CN" sz="100" b="1"/>
              <a:t>");</a:t>
            </a:r>
          </a:p>
          <a:p>
            <a:r>
              <a:rPr lang="zh-CN" altLang="en-US" sz="100"/>
              <a:t>                </a:t>
            </a:r>
            <a:r>
              <a:rPr lang="en-US" altLang="zh-CN" sz="100"/>
              <a:t>}</a:t>
            </a:r>
          </a:p>
          <a:p>
            <a:r>
              <a:rPr lang="en-US" altLang="zh-CN" sz="100"/>
              <a:t>                s.push("" + result);</a:t>
            </a:r>
          </a:p>
          <a:p>
            <a:r>
              <a:rPr lang="zh-CN" altLang="en-US" sz="100"/>
              <a:t>            </a:t>
            </a:r>
            <a:r>
              <a:rPr lang="en-US" altLang="zh-CN" sz="100"/>
              <a:t>}</a:t>
            </a:r>
          </a:p>
          <a:p>
            <a:r>
              <a:rPr lang="zh-CN" altLang="en-US" sz="100"/>
              <a:t>        </a:t>
            </a:r>
            <a:r>
              <a:rPr lang="en-US" altLang="zh-CN" sz="100"/>
              <a:t>}</a:t>
            </a:r>
          </a:p>
          <a:p>
            <a:r>
              <a:rPr lang="en-US" altLang="zh-CN" sz="100"/>
              <a:t>        //System.out.println(s.peek()); </a:t>
            </a:r>
          </a:p>
          <a:p>
            <a:r>
              <a:rPr lang="en-US" altLang="zh-CN" sz="100"/>
              <a:t>        </a:t>
            </a:r>
            <a:r>
              <a:rPr lang="en-US" altLang="zh-CN" sz="100" b="1"/>
              <a:t>return Integer.</a:t>
            </a:r>
            <a:r>
              <a:rPr lang="en-US" altLang="zh-CN" sz="100" b="1" i="1"/>
              <a:t>parseInt(s.pop());</a:t>
            </a:r>
          </a:p>
          <a:p>
            <a:r>
              <a:rPr lang="zh-CN" altLang="en-US" sz="100"/>
              <a:t>    </a:t>
            </a:r>
            <a:r>
              <a:rPr lang="en-US" altLang="zh-CN" sz="100"/>
              <a:t>}</a:t>
            </a:r>
          </a:p>
          <a:p>
            <a:endParaRPr lang="zh-CN" altLang="en-US" sz="100"/>
          </a:p>
          <a:p>
            <a:endParaRPr lang="zh-CN" altLang="en-US" sz="100"/>
          </a:p>
          <a:p>
            <a:r>
              <a:rPr lang="en-US" altLang="zh-CN" sz="100"/>
              <a:t>}</a:t>
            </a:r>
          </a:p>
          <a:p>
            <a:endParaRPr lang="zh-CN" altLang="en-US" sz="100"/>
          </a:p>
          <a:p>
            <a:endParaRPr lang="zh-CN" altLang="en-US" sz="100"/>
          </a:p>
          <a:p>
            <a:r>
              <a:rPr lang="en-US" altLang="zh-CN" sz="100" b="1"/>
              <a:t>class Operation {</a:t>
            </a:r>
          </a:p>
          <a:p>
            <a:r>
              <a:rPr lang="en-US" altLang="zh-CN" sz="100"/>
              <a:t>    </a:t>
            </a:r>
            <a:r>
              <a:rPr lang="en-US" altLang="zh-CN" sz="100" b="1"/>
              <a:t>private static int </a:t>
            </a:r>
            <a:r>
              <a:rPr lang="en-US" altLang="zh-CN" sz="100" b="1" i="1"/>
              <a:t>ADDITION=1;</a:t>
            </a:r>
          </a:p>
          <a:p>
            <a:r>
              <a:rPr lang="en-US" altLang="zh-CN" sz="100"/>
              <a:t>    </a:t>
            </a:r>
            <a:r>
              <a:rPr lang="en-US" altLang="zh-CN" sz="100" b="1"/>
              <a:t>private static int </a:t>
            </a:r>
            <a:r>
              <a:rPr lang="en-US" altLang="zh-CN" sz="100" b="1" i="1"/>
              <a:t>SUBTRACTION=1;</a:t>
            </a:r>
          </a:p>
          <a:p>
            <a:r>
              <a:rPr lang="en-US" altLang="zh-CN" sz="100"/>
              <a:t>    </a:t>
            </a:r>
            <a:r>
              <a:rPr lang="en-US" altLang="zh-CN" sz="100" b="1"/>
              <a:t>private static int </a:t>
            </a:r>
            <a:r>
              <a:rPr lang="en-US" altLang="zh-CN" sz="100" b="1" i="1"/>
              <a:t>MULTIPLICATION=2;</a:t>
            </a:r>
          </a:p>
          <a:p>
            <a:r>
              <a:rPr lang="en-US" altLang="zh-CN" sz="100"/>
              <a:t>    </a:t>
            </a:r>
            <a:r>
              <a:rPr lang="en-US" altLang="zh-CN" sz="100" b="1"/>
              <a:t>private static int </a:t>
            </a:r>
            <a:r>
              <a:rPr lang="en-US" altLang="zh-CN" sz="100" b="1" i="1"/>
              <a:t>DIVISION=2;</a:t>
            </a:r>
          </a:p>
          <a:p>
            <a:endParaRPr lang="zh-CN" altLang="en-US" sz="100"/>
          </a:p>
          <a:p>
            <a:r>
              <a:rPr lang="en-US" altLang="zh-CN" sz="100"/>
              <a:t>    </a:t>
            </a:r>
            <a:r>
              <a:rPr lang="en-US" altLang="zh-CN" sz="100" b="1"/>
              <a:t>public static int getValue(String operation){</a:t>
            </a:r>
          </a:p>
          <a:p>
            <a:r>
              <a:rPr lang="en-US" altLang="zh-CN" sz="100"/>
              <a:t>        </a:t>
            </a:r>
            <a:r>
              <a:rPr lang="en-US" altLang="zh-CN" sz="100" b="1"/>
              <a:t>int result;</a:t>
            </a:r>
          </a:p>
          <a:p>
            <a:r>
              <a:rPr lang="en-US" altLang="zh-CN" sz="100"/>
              <a:t>        </a:t>
            </a:r>
            <a:r>
              <a:rPr lang="en-US" altLang="zh-CN" sz="100" b="1"/>
              <a:t>switch (operation){</a:t>
            </a:r>
          </a:p>
          <a:p>
            <a:r>
              <a:rPr lang="en-US" altLang="zh-CN" sz="100"/>
              <a:t>            </a:t>
            </a:r>
            <a:r>
              <a:rPr lang="en-US" altLang="zh-CN" sz="100" b="1"/>
              <a:t>case "+":</a:t>
            </a:r>
          </a:p>
          <a:p>
            <a:r>
              <a:rPr lang="en-US" altLang="zh-CN" sz="100"/>
              <a:t>                result=</a:t>
            </a:r>
            <a:r>
              <a:rPr lang="en-US" altLang="zh-CN" sz="100" i="1"/>
              <a:t>ADDITION;</a:t>
            </a:r>
          </a:p>
          <a:p>
            <a:r>
              <a:rPr lang="en-US" altLang="zh-CN" sz="100"/>
              <a:t>                </a:t>
            </a:r>
            <a:r>
              <a:rPr lang="en-US" altLang="zh-CN" sz="100" b="1"/>
              <a:t>break;</a:t>
            </a:r>
          </a:p>
          <a:p>
            <a:r>
              <a:rPr lang="en-US" altLang="zh-CN" sz="100"/>
              <a:t>            </a:t>
            </a:r>
            <a:r>
              <a:rPr lang="en-US" altLang="zh-CN" sz="100" b="1"/>
              <a:t>case "-":</a:t>
            </a:r>
          </a:p>
          <a:p>
            <a:r>
              <a:rPr lang="en-US" altLang="zh-CN" sz="100"/>
              <a:t>                result=</a:t>
            </a:r>
            <a:r>
              <a:rPr lang="en-US" altLang="zh-CN" sz="100" i="1"/>
              <a:t>SUBTRACTION;</a:t>
            </a:r>
          </a:p>
          <a:p>
            <a:r>
              <a:rPr lang="en-US" altLang="zh-CN" sz="100"/>
              <a:t>                </a:t>
            </a:r>
            <a:r>
              <a:rPr lang="en-US" altLang="zh-CN" sz="100" b="1"/>
              <a:t>break;</a:t>
            </a:r>
          </a:p>
          <a:p>
            <a:r>
              <a:rPr lang="en-US" altLang="zh-CN" sz="100"/>
              <a:t>            </a:t>
            </a:r>
            <a:r>
              <a:rPr lang="en-US" altLang="zh-CN" sz="100" b="1"/>
              <a:t>case "*":</a:t>
            </a:r>
          </a:p>
          <a:p>
            <a:r>
              <a:rPr lang="en-US" altLang="zh-CN" sz="100"/>
              <a:t>                result=</a:t>
            </a:r>
            <a:r>
              <a:rPr lang="en-US" altLang="zh-CN" sz="100" i="1"/>
              <a:t>MULTIPLICATION;</a:t>
            </a:r>
          </a:p>
          <a:p>
            <a:r>
              <a:rPr lang="en-US" altLang="zh-CN" sz="100"/>
              <a:t>                </a:t>
            </a:r>
            <a:r>
              <a:rPr lang="en-US" altLang="zh-CN" sz="100" b="1"/>
              <a:t>break;</a:t>
            </a:r>
          </a:p>
          <a:p>
            <a:r>
              <a:rPr lang="en-US" altLang="zh-CN" sz="100"/>
              <a:t>            </a:t>
            </a:r>
            <a:r>
              <a:rPr lang="en-US" altLang="zh-CN" sz="100" b="1"/>
              <a:t>case "/":</a:t>
            </a:r>
          </a:p>
          <a:p>
            <a:r>
              <a:rPr lang="en-US" altLang="zh-CN" sz="100"/>
              <a:t>                result=</a:t>
            </a:r>
            <a:r>
              <a:rPr lang="en-US" altLang="zh-CN" sz="100" i="1"/>
              <a:t>DIVISION;</a:t>
            </a:r>
          </a:p>
          <a:p>
            <a:r>
              <a:rPr lang="en-US" altLang="zh-CN" sz="100"/>
              <a:t>                </a:t>
            </a:r>
            <a:r>
              <a:rPr lang="en-US" altLang="zh-CN" sz="100" b="1"/>
              <a:t>break;</a:t>
            </a:r>
          </a:p>
          <a:p>
            <a:r>
              <a:rPr lang="en-US" altLang="zh-CN" sz="100"/>
              <a:t>            </a:t>
            </a:r>
            <a:r>
              <a:rPr lang="en-US" altLang="zh-CN" sz="100" b="1"/>
              <a:t>default:</a:t>
            </a:r>
          </a:p>
          <a:p>
            <a:r>
              <a:rPr lang="en-US" altLang="zh-CN" sz="100"/>
              <a:t>//                System.out.println("</a:t>
            </a:r>
            <a:r>
              <a:rPr lang="zh-CN" altLang="en-US" sz="100"/>
              <a:t>不存在该运算符</a:t>
            </a:r>
            <a:r>
              <a:rPr lang="en-US" altLang="zh-CN" sz="100"/>
              <a:t>");</a:t>
            </a:r>
          </a:p>
          <a:p>
            <a:r>
              <a:rPr lang="en-US" altLang="zh-CN" sz="100"/>
              <a:t>                result=0;</a:t>
            </a:r>
          </a:p>
          <a:p>
            <a:r>
              <a:rPr lang="zh-CN" altLang="en-US" sz="100"/>
              <a:t>        </a:t>
            </a:r>
            <a:r>
              <a:rPr lang="en-US" altLang="zh-CN" sz="100"/>
              <a:t>}</a:t>
            </a:r>
          </a:p>
          <a:p>
            <a:r>
              <a:rPr lang="en-US" altLang="zh-CN" sz="100"/>
              <a:t>        </a:t>
            </a:r>
            <a:r>
              <a:rPr lang="en-US" altLang="zh-CN" sz="100" b="1"/>
              <a:t>return result;</a:t>
            </a:r>
          </a:p>
          <a:p>
            <a:r>
              <a:rPr lang="zh-CN" altLang="en-US" sz="100"/>
              <a:t>    </a:t>
            </a:r>
            <a:r>
              <a:rPr lang="en-US" altLang="zh-CN" sz="100"/>
              <a:t>}</a:t>
            </a:r>
          </a:p>
          <a:p>
            <a:r>
              <a:rPr lang="en-US" altLang="zh-CN" sz="100"/>
              <a:t>}</a:t>
            </a:r>
            <a:endParaRPr lang="zh-CN" altLang="en-US" sz="100"/>
          </a:p>
        </p:txBody>
      </p:sp>
      <p:graphicFrame>
        <p:nvGraphicFramePr>
          <p:cNvPr id="5" name="对象 4"/>
          <p:cNvGraphicFramePr>
            <a:graphicFrameLocks noChangeAspect="1"/>
          </p:cNvGraphicFramePr>
          <p:nvPr>
            <p:extLst>
              <p:ext uri="{D42A27DB-BD31-4B8C-83A1-F6EECF244321}">
                <p14:modId xmlns:p14="http://schemas.microsoft.com/office/powerpoint/2010/main" val="644387359"/>
              </p:ext>
            </p:extLst>
          </p:nvPr>
        </p:nvGraphicFramePr>
        <p:xfrm>
          <a:off x="1562784" y="4824511"/>
          <a:ext cx="1307653" cy="399883"/>
        </p:xfrm>
        <a:graphic>
          <a:graphicData uri="http://schemas.openxmlformats.org/presentationml/2006/ole">
            <mc:AlternateContent xmlns:mc="http://schemas.openxmlformats.org/markup-compatibility/2006">
              <mc:Choice xmlns:v="urn:schemas-microsoft-com:vml" Requires="v">
                <p:oleObj spid="_x0000_s116838" name="包装程序外壳对象" showAsIcon="1" r:id="rId4" imgW="2326320" imgH="711360" progId="Package">
                  <p:embed/>
                </p:oleObj>
              </mc:Choice>
              <mc:Fallback>
                <p:oleObj name="包装程序外壳对象" showAsIcon="1" r:id="rId4" imgW="2326320" imgH="711360" progId="Package">
                  <p:embed/>
                  <p:pic>
                    <p:nvPicPr>
                      <p:cNvPr id="0" name=""/>
                      <p:cNvPicPr/>
                      <p:nvPr/>
                    </p:nvPicPr>
                    <p:blipFill>
                      <a:blip r:embed="rId5"/>
                      <a:stretch>
                        <a:fillRect/>
                      </a:stretch>
                    </p:blipFill>
                    <p:spPr>
                      <a:xfrm>
                        <a:off x="1562784" y="4824511"/>
                        <a:ext cx="1307653" cy="399883"/>
                      </a:xfrm>
                      <a:prstGeom prst="rect">
                        <a:avLst/>
                      </a:prstGeom>
                    </p:spPr>
                  </p:pic>
                </p:oleObj>
              </mc:Fallback>
            </mc:AlternateContent>
          </a:graphicData>
        </a:graphic>
      </p:graphicFrame>
    </p:spTree>
    <p:extLst>
      <p:ext uri="{BB962C8B-B14F-4D97-AF65-F5344CB8AC3E}">
        <p14:creationId xmlns:p14="http://schemas.microsoft.com/office/powerpoint/2010/main" val="134890149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逆波兰计算器完整版</a:t>
            </a:r>
            <a:endParaRPr lang="en-US" altLang="zh-CN" sz="2200" b="1"/>
          </a:p>
        </p:txBody>
      </p:sp>
      <p:sp>
        <p:nvSpPr>
          <p:cNvPr id="2" name="TextBox 1"/>
          <p:cNvSpPr txBox="1"/>
          <p:nvPr/>
        </p:nvSpPr>
        <p:spPr>
          <a:xfrm>
            <a:off x="305941" y="1224111"/>
            <a:ext cx="8928992" cy="3139321"/>
          </a:xfrm>
          <a:prstGeom prst="rect">
            <a:avLst/>
          </a:prstGeom>
          <a:noFill/>
        </p:spPr>
        <p:txBody>
          <a:bodyPr wrap="square" rtlCol="0">
            <a:spAutoFit/>
          </a:bodyPr>
          <a:lstStyle/>
          <a:p>
            <a:endParaRPr lang="en-US" altLang="zh-CN" b="1"/>
          </a:p>
          <a:p>
            <a:r>
              <a:rPr lang="zh-CN" altLang="en-US"/>
              <a:t>完整版的逆波兰计算器，功能包括</a:t>
            </a:r>
            <a:endParaRPr lang="en-US" altLang="zh-CN"/>
          </a:p>
          <a:p>
            <a:pPr marL="342900" indent="-342900">
              <a:buAutoNum type="arabicParenR"/>
            </a:pPr>
            <a:r>
              <a:rPr lang="zh-CN" altLang="en-US"/>
              <a:t>支持 </a:t>
            </a:r>
            <a:r>
              <a:rPr lang="en-US" altLang="zh-CN"/>
              <a:t>+ - * / ( ) </a:t>
            </a:r>
          </a:p>
          <a:p>
            <a:pPr marL="342900" indent="-342900">
              <a:buAutoNum type="arabicParenR"/>
            </a:pPr>
            <a:r>
              <a:rPr lang="en-US" altLang="zh-CN"/>
              <a:t> </a:t>
            </a:r>
            <a:r>
              <a:rPr lang="zh-CN" altLang="en-US"/>
              <a:t>多位数，支持小数</a:t>
            </a:r>
            <a:r>
              <a:rPr lang="en-US" altLang="zh-CN"/>
              <a:t>,</a:t>
            </a:r>
          </a:p>
          <a:p>
            <a:pPr marL="342900" indent="-342900">
              <a:buAutoNum type="arabicParenR"/>
            </a:pPr>
            <a:r>
              <a:rPr lang="zh-CN" altLang="en-US"/>
              <a:t>兼容处理</a:t>
            </a:r>
            <a:r>
              <a:rPr lang="en-US" altLang="zh-CN"/>
              <a:t>, </a:t>
            </a:r>
            <a:r>
              <a:rPr lang="zh-CN" altLang="en-US"/>
              <a:t>过滤任何空白字符，包括空格、制表符、换页符</a:t>
            </a:r>
            <a:endParaRPr lang="en-US" altLang="zh-CN"/>
          </a:p>
          <a:p>
            <a:endParaRPr lang="en-US" altLang="zh-CN"/>
          </a:p>
          <a:p>
            <a:r>
              <a:rPr lang="zh-CN" altLang="en-US"/>
              <a:t>逆波兰计算器完整版考虑的因素较多，下面给出完整版代码供同学们学习，其基本思路和前面一样，也是使用到：</a:t>
            </a:r>
            <a:r>
              <a:rPr lang="zh-CN" altLang="en-US" b="1"/>
              <a:t>中缀表达式转后缀表达式</a:t>
            </a:r>
            <a:r>
              <a:rPr lang="zh-CN" altLang="en-US"/>
              <a:t>。</a:t>
            </a:r>
          </a:p>
          <a:p>
            <a:endParaRPr lang="en-US" altLang="zh-CN"/>
          </a:p>
          <a:p>
            <a:endParaRPr lang="en-US" altLang="zh-CN"/>
          </a:p>
          <a:p>
            <a:endParaRPr lang="en-US" altLang="zh-CN"/>
          </a:p>
        </p:txBody>
      </p:sp>
      <p:graphicFrame>
        <p:nvGraphicFramePr>
          <p:cNvPr id="6" name="对象 5"/>
          <p:cNvGraphicFramePr>
            <a:graphicFrameLocks noChangeAspect="1"/>
          </p:cNvGraphicFramePr>
          <p:nvPr>
            <p:extLst>
              <p:ext uri="{D42A27DB-BD31-4B8C-83A1-F6EECF244321}">
                <p14:modId xmlns:p14="http://schemas.microsoft.com/office/powerpoint/2010/main" val="1349883254"/>
              </p:ext>
            </p:extLst>
          </p:nvPr>
        </p:nvGraphicFramePr>
        <p:xfrm>
          <a:off x="487837" y="4320455"/>
          <a:ext cx="1474288" cy="429441"/>
        </p:xfrm>
        <a:graphic>
          <a:graphicData uri="http://schemas.openxmlformats.org/presentationml/2006/ole">
            <mc:AlternateContent xmlns:mc="http://schemas.openxmlformats.org/markup-compatibility/2006">
              <mc:Choice xmlns:v="urn:schemas-microsoft-com:vml" Requires="v">
                <p:oleObj spid="_x0000_s117861" name="包装程序外壳对象" showAsIcon="1" r:id="rId4" imgW="2440800" imgH="711360" progId="Package">
                  <p:embed/>
                </p:oleObj>
              </mc:Choice>
              <mc:Fallback>
                <p:oleObj name="包装程序外壳对象" showAsIcon="1" r:id="rId4" imgW="2440800" imgH="711360" progId="Package">
                  <p:embed/>
                  <p:pic>
                    <p:nvPicPr>
                      <p:cNvPr id="0" name=""/>
                      <p:cNvPicPr/>
                      <p:nvPr/>
                    </p:nvPicPr>
                    <p:blipFill>
                      <a:blip r:embed="rId5"/>
                      <a:stretch>
                        <a:fillRect/>
                      </a:stretch>
                    </p:blipFill>
                    <p:spPr>
                      <a:xfrm>
                        <a:off x="487837" y="4320455"/>
                        <a:ext cx="1474288" cy="429441"/>
                      </a:xfrm>
                      <a:prstGeom prst="rect">
                        <a:avLst/>
                      </a:prstGeom>
                    </p:spPr>
                  </p:pic>
                </p:oleObj>
              </mc:Fallback>
            </mc:AlternateContent>
          </a:graphicData>
        </a:graphic>
      </p:graphicFrame>
    </p:spTree>
    <p:extLst>
      <p:ext uri="{BB962C8B-B14F-4D97-AF65-F5344CB8AC3E}">
        <p14:creationId xmlns:p14="http://schemas.microsoft.com/office/powerpoint/2010/main" val="327182780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21965" y="1152103"/>
            <a:ext cx="8496944" cy="3939540"/>
          </a:xfrm>
          <a:prstGeom prst="rect">
            <a:avLst/>
          </a:prstGeom>
          <a:solidFill>
            <a:schemeClr val="bg1">
              <a:lumMod val="95000"/>
            </a:schemeClr>
          </a:solidFill>
        </p:spPr>
        <p:txBody>
          <a:bodyPr wrap="square" rtlCol="0">
            <a:spAutoFit/>
          </a:bodyPr>
          <a:lstStyle/>
          <a:p>
            <a:endParaRPr lang="en-US" altLang="zh-CN"/>
          </a:p>
          <a:p>
            <a:endParaRPr lang="en-US" altLang="zh-CN"/>
          </a:p>
          <a:p>
            <a:endParaRPr lang="en-US" altLang="zh-CN"/>
          </a:p>
          <a:p>
            <a:endParaRPr lang="en-US" altLang="zh-CN"/>
          </a:p>
          <a:p>
            <a:endParaRPr lang="en-US" altLang="zh-CN"/>
          </a:p>
          <a:p>
            <a:endParaRPr lang="en-US" altLang="zh-CN"/>
          </a:p>
          <a:p>
            <a:endParaRPr lang="en-US" altLang="zh-CN"/>
          </a:p>
          <a:p>
            <a:endParaRPr lang="en-US" altLang="zh-CN"/>
          </a:p>
          <a:p>
            <a:endParaRPr lang="en-US" altLang="zh-CN"/>
          </a:p>
          <a:p>
            <a:endParaRPr lang="en-US" altLang="zh-CN"/>
          </a:p>
          <a:p>
            <a:r>
              <a:rPr lang="zh-CN" altLang="en-US" sz="2800" b="1"/>
              <a:t>数据结构和算法</a:t>
            </a:r>
            <a:endParaRPr lang="en-US" altLang="zh-CN" sz="2800" b="1"/>
          </a:p>
          <a:p>
            <a:r>
              <a:rPr lang="en-US" altLang="zh-CN" sz="2400" b="1">
                <a:solidFill>
                  <a:schemeClr val="bg1">
                    <a:lumMod val="65000"/>
                  </a:schemeClr>
                </a:solidFill>
              </a:rPr>
              <a:t>--</a:t>
            </a:r>
            <a:r>
              <a:rPr lang="zh-CN" altLang="en-US" sz="2400" b="1">
                <a:solidFill>
                  <a:schemeClr val="bg1">
                    <a:lumMod val="65000"/>
                  </a:schemeClr>
                </a:solidFill>
              </a:rPr>
              <a:t>递归</a:t>
            </a:r>
            <a:endParaRPr lang="en-US" altLang="zh-CN" sz="2400" b="1">
              <a:solidFill>
                <a:schemeClr val="bg1">
                  <a:lumMod val="65000"/>
                </a:schemeClr>
              </a:solidFill>
            </a:endParaRPr>
          </a:p>
          <a:p>
            <a:endParaRPr lang="zh-CN" altLang="en-US"/>
          </a:p>
        </p:txBody>
      </p:sp>
    </p:spTree>
    <p:extLst>
      <p:ext uri="{BB962C8B-B14F-4D97-AF65-F5344CB8AC3E}">
        <p14:creationId xmlns:p14="http://schemas.microsoft.com/office/powerpoint/2010/main" val="338221014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递归应用场景</a:t>
            </a:r>
            <a:endParaRPr lang="en-US" altLang="zh-CN" sz="2200" b="1"/>
          </a:p>
        </p:txBody>
      </p:sp>
      <p:sp>
        <p:nvSpPr>
          <p:cNvPr id="2" name="TextBox 1"/>
          <p:cNvSpPr txBox="1"/>
          <p:nvPr/>
        </p:nvSpPr>
        <p:spPr>
          <a:xfrm>
            <a:off x="665981" y="1224111"/>
            <a:ext cx="8136904" cy="2585323"/>
          </a:xfrm>
          <a:prstGeom prst="rect">
            <a:avLst/>
          </a:prstGeom>
          <a:noFill/>
        </p:spPr>
        <p:txBody>
          <a:bodyPr wrap="square" rtlCol="0">
            <a:spAutoFit/>
          </a:bodyPr>
          <a:lstStyle/>
          <a:p>
            <a:r>
              <a:rPr lang="zh-CN" altLang="en-US"/>
              <a:t>看个实际应用场景，迷宫问题</a:t>
            </a:r>
            <a:r>
              <a:rPr lang="en-US" altLang="zh-CN"/>
              <a:t>(</a:t>
            </a:r>
            <a:r>
              <a:rPr lang="zh-CN" altLang="en-US"/>
              <a:t>回溯</a:t>
            </a:r>
            <a:r>
              <a:rPr lang="en-US" altLang="zh-CN"/>
              <a:t>)</a:t>
            </a:r>
            <a:r>
              <a:rPr lang="zh-CN" altLang="en-US"/>
              <a:t>， 递归</a:t>
            </a:r>
            <a:r>
              <a:rPr lang="en-US" altLang="zh-CN"/>
              <a:t>(Recursion)</a:t>
            </a:r>
          </a:p>
          <a:p>
            <a:pPr marL="342900" indent="-342900">
              <a:buAutoNum type="arabicParenR"/>
            </a:pPr>
            <a:endParaRPr lang="en-US" altLang="zh-CN"/>
          </a:p>
          <a:p>
            <a:pPr marL="342900" indent="-342900">
              <a:buAutoNum type="arabicParenR"/>
            </a:pPr>
            <a:endParaRPr lang="en-US" altLang="zh-CN"/>
          </a:p>
          <a:p>
            <a:pPr marL="342900" indent="-342900">
              <a:buAutoNum type="arabicParenR"/>
            </a:pPr>
            <a:endParaRPr lang="en-US" altLang="zh-CN"/>
          </a:p>
          <a:p>
            <a:pPr marL="342900" indent="-342900">
              <a:buAutoNum type="arabicParenR"/>
            </a:pPr>
            <a:endParaRPr lang="en-US" altLang="zh-CN"/>
          </a:p>
          <a:p>
            <a:pPr marL="342900" indent="-342900">
              <a:buAutoNum type="arabicParenR"/>
            </a:pPr>
            <a:endParaRPr lang="en-US" altLang="zh-CN"/>
          </a:p>
          <a:p>
            <a:pPr marL="342900" indent="-342900">
              <a:buAutoNum type="arabicParenR"/>
            </a:pPr>
            <a:endParaRPr lang="en-US" altLang="zh-CN"/>
          </a:p>
          <a:p>
            <a:pPr marL="342900" indent="-342900">
              <a:buAutoNum type="arabicParenR"/>
            </a:pPr>
            <a:endParaRPr lang="en-US" altLang="zh-CN"/>
          </a:p>
          <a:p>
            <a:pPr marL="342900" indent="-342900">
              <a:buAutoNum type="arabicParenR"/>
            </a:pPr>
            <a:endParaRPr lang="en-US" altLang="zh-CN"/>
          </a:p>
        </p:txBody>
      </p:sp>
      <p:pic>
        <p:nvPicPr>
          <p:cNvPr id="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7989" y="1873248"/>
            <a:ext cx="3126878" cy="30952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3" name="对象 2"/>
          <p:cNvGraphicFramePr>
            <a:graphicFrameLocks noChangeAspect="1"/>
          </p:cNvGraphicFramePr>
          <p:nvPr>
            <p:extLst>
              <p:ext uri="{D42A27DB-BD31-4B8C-83A1-F6EECF244321}">
                <p14:modId xmlns:p14="http://schemas.microsoft.com/office/powerpoint/2010/main" val="3244513414"/>
              </p:ext>
            </p:extLst>
          </p:nvPr>
        </p:nvGraphicFramePr>
        <p:xfrm>
          <a:off x="4212939" y="4384157"/>
          <a:ext cx="845530" cy="576556"/>
        </p:xfrm>
        <a:graphic>
          <a:graphicData uri="http://schemas.openxmlformats.org/presentationml/2006/ole">
            <mc:AlternateContent xmlns:mc="http://schemas.openxmlformats.org/markup-compatibility/2006">
              <mc:Choice xmlns:v="urn:schemas-microsoft-com:vml" Requires="v">
                <p:oleObj spid="_x0000_s8549" name="包装程序外壳对象" showAsIcon="1" r:id="rId5" imgW="1042560" imgH="711360" progId="Package">
                  <p:embed/>
                </p:oleObj>
              </mc:Choice>
              <mc:Fallback>
                <p:oleObj name="包装程序外壳对象" showAsIcon="1" r:id="rId5" imgW="1042560" imgH="711360" progId="Package">
                  <p:embed/>
                  <p:pic>
                    <p:nvPicPr>
                      <p:cNvPr id="0" name=""/>
                      <p:cNvPicPr/>
                      <p:nvPr/>
                    </p:nvPicPr>
                    <p:blipFill>
                      <a:blip r:embed="rId6"/>
                      <a:stretch>
                        <a:fillRect/>
                      </a:stretch>
                    </p:blipFill>
                    <p:spPr>
                      <a:xfrm>
                        <a:off x="4212939" y="4384157"/>
                        <a:ext cx="845530" cy="576556"/>
                      </a:xfrm>
                      <a:prstGeom prst="rect">
                        <a:avLst/>
                      </a:prstGeom>
                    </p:spPr>
                  </p:pic>
                </p:oleObj>
              </mc:Fallback>
            </mc:AlternateContent>
          </a:graphicData>
        </a:graphic>
      </p:graphicFrame>
    </p:spTree>
    <p:extLst>
      <p:ext uri="{BB962C8B-B14F-4D97-AF65-F5344CB8AC3E}">
        <p14:creationId xmlns:p14="http://schemas.microsoft.com/office/powerpoint/2010/main" val="266841990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递归的概念</a:t>
            </a:r>
            <a:endParaRPr lang="en-US" altLang="zh-CN" sz="2200" b="1"/>
          </a:p>
        </p:txBody>
      </p:sp>
      <p:sp>
        <p:nvSpPr>
          <p:cNvPr id="2" name="TextBox 1"/>
          <p:cNvSpPr txBox="1"/>
          <p:nvPr/>
        </p:nvSpPr>
        <p:spPr>
          <a:xfrm>
            <a:off x="665981" y="1224111"/>
            <a:ext cx="8136904" cy="4001095"/>
          </a:xfrm>
          <a:prstGeom prst="rect">
            <a:avLst/>
          </a:prstGeom>
          <a:noFill/>
        </p:spPr>
        <p:txBody>
          <a:bodyPr wrap="square" rtlCol="0">
            <a:spAutoFit/>
          </a:bodyPr>
          <a:lstStyle/>
          <a:p>
            <a:endParaRPr lang="en-US" altLang="zh-CN"/>
          </a:p>
          <a:p>
            <a:endParaRPr lang="en-US" altLang="zh-CN">
              <a:ea typeface="宋体" pitchFamily="2" charset="-122"/>
            </a:endParaRPr>
          </a:p>
          <a:p>
            <a:pPr>
              <a:defRPr/>
            </a:pPr>
            <a:r>
              <a:rPr lang="zh-CN" altLang="en-US">
                <a:ea typeface="宋体" pitchFamily="2" charset="-122"/>
              </a:rPr>
              <a:t>简单的说</a:t>
            </a:r>
            <a:r>
              <a:rPr lang="en-US" altLang="zh-CN">
                <a:ea typeface="宋体" pitchFamily="2" charset="-122"/>
              </a:rPr>
              <a:t>: </a:t>
            </a:r>
            <a:r>
              <a:rPr lang="zh-CN" altLang="en-US">
                <a:ea typeface="宋体" pitchFamily="2" charset="-122"/>
              </a:rPr>
              <a:t>递归就是方法自己调用自己</a:t>
            </a:r>
            <a:r>
              <a:rPr lang="en-US" altLang="zh-CN">
                <a:ea typeface="宋体" pitchFamily="2" charset="-122"/>
              </a:rPr>
              <a:t>,</a:t>
            </a:r>
            <a:r>
              <a:rPr lang="zh-CN" altLang="en-US">
                <a:ea typeface="宋体" pitchFamily="2" charset="-122"/>
              </a:rPr>
              <a:t>每次调用时传入不同的变量</a:t>
            </a:r>
            <a:r>
              <a:rPr lang="en-US" altLang="zh-CN" b="1">
                <a:ea typeface="宋体" pitchFamily="2" charset="-122"/>
              </a:rPr>
              <a:t>.</a:t>
            </a:r>
            <a:r>
              <a:rPr lang="zh-CN" altLang="en-US" b="1">
                <a:ea typeface="宋体" pitchFamily="2" charset="-122"/>
              </a:rPr>
              <a:t>递归有助于编程者解决复杂的问题</a:t>
            </a:r>
            <a:r>
              <a:rPr lang="en-US" altLang="zh-CN">
                <a:ea typeface="宋体" pitchFamily="2" charset="-122"/>
              </a:rPr>
              <a:t>,</a:t>
            </a:r>
            <a:r>
              <a:rPr lang="zh-CN" altLang="en-US">
                <a:ea typeface="宋体" pitchFamily="2" charset="-122"/>
              </a:rPr>
              <a:t>同时可以让代码变得简洁。</a:t>
            </a:r>
            <a:endParaRPr lang="en-US" altLang="zh-CN">
              <a:ea typeface="宋体" pitchFamily="2" charset="-122"/>
            </a:endParaRPr>
          </a:p>
          <a:p>
            <a:pPr>
              <a:defRPr/>
            </a:pPr>
            <a:endParaRPr lang="en-US" altLang="zh-CN">
              <a:ea typeface="宋体" pitchFamily="2" charset="-122"/>
            </a:endParaRPr>
          </a:p>
          <a:p>
            <a:pPr>
              <a:defRPr/>
            </a:pPr>
            <a:endParaRPr lang="en-US" altLang="zh-CN">
              <a:ea typeface="宋体" pitchFamily="2" charset="-122"/>
            </a:endParaRPr>
          </a:p>
          <a:p>
            <a:endParaRPr lang="en-US" altLang="zh-CN"/>
          </a:p>
          <a:p>
            <a:pPr marL="342900" indent="-342900">
              <a:buAutoNum type="arabicParenR"/>
            </a:pPr>
            <a:endParaRPr lang="en-US" altLang="zh-CN"/>
          </a:p>
          <a:p>
            <a:pPr marL="342900" indent="-342900">
              <a:buAutoNum type="arabicParenR"/>
            </a:pPr>
            <a:endParaRPr lang="en-US" altLang="zh-CN"/>
          </a:p>
          <a:p>
            <a:pPr marL="342900" indent="-342900">
              <a:buAutoNum type="arabicParenR"/>
            </a:pPr>
            <a:endParaRPr lang="en-US" altLang="zh-CN"/>
          </a:p>
          <a:p>
            <a:pPr marL="342900" indent="-342900">
              <a:buAutoNum type="arabicParenR"/>
            </a:pPr>
            <a:endParaRPr lang="en-US" altLang="zh-CN"/>
          </a:p>
          <a:p>
            <a:pPr marL="342900" indent="-342900">
              <a:buAutoNum type="arabicParenR"/>
            </a:pPr>
            <a:endParaRPr lang="en-US" altLang="zh-CN"/>
          </a:p>
          <a:p>
            <a:pPr marL="342900" indent="-342900">
              <a:buAutoNum type="arabicParenR"/>
            </a:pPr>
            <a:endParaRPr lang="en-US" altLang="zh-CN"/>
          </a:p>
          <a:p>
            <a:pPr marL="342900" indent="-342900">
              <a:buAutoNum type="arabicParenR"/>
            </a:pPr>
            <a:endParaRPr lang="en-US" altLang="zh-CN"/>
          </a:p>
        </p:txBody>
      </p:sp>
    </p:spTree>
    <p:extLst>
      <p:ext uri="{BB962C8B-B14F-4D97-AF65-F5344CB8AC3E}">
        <p14:creationId xmlns:p14="http://schemas.microsoft.com/office/powerpoint/2010/main" val="5968769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数据结构和算法内容介绍</a:t>
            </a:r>
            <a:endParaRPr lang="en-US" altLang="zh-CN" sz="2200" b="1"/>
          </a:p>
        </p:txBody>
      </p:sp>
      <p:sp>
        <p:nvSpPr>
          <p:cNvPr id="4" name="矩形 3"/>
          <p:cNvSpPr/>
          <p:nvPr/>
        </p:nvSpPr>
        <p:spPr>
          <a:xfrm>
            <a:off x="562971" y="1244431"/>
            <a:ext cx="8790601" cy="1631216"/>
          </a:xfrm>
          <a:prstGeom prst="rect">
            <a:avLst/>
          </a:prstGeom>
        </p:spPr>
        <p:txBody>
          <a:bodyPr wrap="square">
            <a:spAutoFit/>
          </a:bodyPr>
          <a:lstStyle/>
          <a:p>
            <a:pPr>
              <a:defRPr/>
            </a:pPr>
            <a:endParaRPr lang="en-US" altLang="zh-CN" sz="2000" b="1">
              <a:solidFill>
                <a:srgbClr val="0070C0"/>
              </a:solidFill>
              <a:ea typeface="宋体" panose="02010600030101010101" pitchFamily="2" charset="-122"/>
            </a:endParaRPr>
          </a:p>
          <a:p>
            <a:pPr>
              <a:defRPr/>
            </a:pPr>
            <a:endParaRPr lang="en-US" altLang="zh-CN" sz="2000" b="1">
              <a:solidFill>
                <a:srgbClr val="0070C0"/>
              </a:solidFill>
              <a:ea typeface="宋体" panose="02010600030101010101" pitchFamily="2" charset="-122"/>
            </a:endParaRPr>
          </a:p>
          <a:p>
            <a:pPr>
              <a:defRPr/>
            </a:pPr>
            <a:endParaRPr lang="en-US" altLang="zh-CN" sz="2000" b="1">
              <a:solidFill>
                <a:srgbClr val="0070C0"/>
              </a:solidFill>
              <a:ea typeface="宋体" panose="02010600030101010101" pitchFamily="2" charset="-122"/>
            </a:endParaRPr>
          </a:p>
          <a:p>
            <a:pPr>
              <a:defRPr/>
            </a:pPr>
            <a:endParaRPr lang="en-US" altLang="zh-CN" sz="2000" b="1">
              <a:solidFill>
                <a:srgbClr val="0070C0"/>
              </a:solidFill>
              <a:ea typeface="宋体" panose="02010600030101010101" pitchFamily="2" charset="-122"/>
            </a:endParaRPr>
          </a:p>
          <a:p>
            <a:pPr>
              <a:defRPr/>
            </a:pPr>
            <a:endParaRPr lang="en-US" altLang="zh-CN" sz="2000" b="1">
              <a:solidFill>
                <a:srgbClr val="0070C0"/>
              </a:solidFill>
              <a:ea typeface="宋体" panose="02010600030101010101" pitchFamily="2" charset="-122"/>
            </a:endParaRPr>
          </a:p>
        </p:txBody>
      </p:sp>
      <p:sp>
        <p:nvSpPr>
          <p:cNvPr id="2" name="TextBox 1"/>
          <p:cNvSpPr txBox="1"/>
          <p:nvPr/>
        </p:nvSpPr>
        <p:spPr>
          <a:xfrm>
            <a:off x="487837" y="1368127"/>
            <a:ext cx="8747096" cy="677108"/>
          </a:xfrm>
          <a:prstGeom prst="rect">
            <a:avLst/>
          </a:prstGeom>
          <a:noFill/>
        </p:spPr>
        <p:txBody>
          <a:bodyPr wrap="square" rtlCol="0">
            <a:spAutoFit/>
          </a:bodyPr>
          <a:lstStyle/>
          <a:p>
            <a:r>
              <a:rPr lang="zh-CN" altLang="en-US" sz="2000" b="1">
                <a:solidFill>
                  <a:srgbClr val="0070C0"/>
                </a:solidFill>
              </a:rPr>
              <a:t>先看几个经典的算法面试题</a:t>
            </a:r>
            <a:endParaRPr lang="en-US" altLang="zh-CN"/>
          </a:p>
          <a:p>
            <a:endParaRPr lang="en-US" altLang="zh-CN"/>
          </a:p>
        </p:txBody>
      </p:sp>
      <p:sp>
        <p:nvSpPr>
          <p:cNvPr id="8" name="TextBox 7"/>
          <p:cNvSpPr txBox="1"/>
          <p:nvPr/>
        </p:nvSpPr>
        <p:spPr>
          <a:xfrm>
            <a:off x="521965" y="1840791"/>
            <a:ext cx="4624637" cy="2970044"/>
          </a:xfrm>
          <a:prstGeom prst="rect">
            <a:avLst/>
          </a:prstGeom>
          <a:noFill/>
        </p:spPr>
        <p:txBody>
          <a:bodyPr wrap="square" rtlCol="0">
            <a:spAutoFit/>
          </a:bodyPr>
          <a:lstStyle/>
          <a:p>
            <a:r>
              <a:rPr lang="zh-CN" altLang="en-US">
                <a:ea typeface="宋体" charset="-122"/>
              </a:rPr>
              <a:t>马踏棋盘算法介绍和游戏演示</a:t>
            </a:r>
            <a:endParaRPr lang="en-US" altLang="zh-CN">
              <a:ea typeface="宋体" charset="-122"/>
            </a:endParaRPr>
          </a:p>
          <a:p>
            <a:pPr marL="342900" indent="-342900">
              <a:buAutoNum type="arabicParenR"/>
            </a:pPr>
            <a:r>
              <a:rPr lang="zh-CN" altLang="en-US" sz="1700"/>
              <a:t>马踏棋盘算法也被称为骑士周游问题</a:t>
            </a:r>
            <a:endParaRPr lang="en-US" altLang="zh-CN" sz="1700"/>
          </a:p>
          <a:p>
            <a:pPr marL="342900" indent="-342900">
              <a:buAutoNum type="arabicParenR"/>
            </a:pPr>
            <a:r>
              <a:rPr lang="zh-CN" altLang="en-US" sz="1700"/>
              <a:t>将马随机放在国际象棋的</a:t>
            </a:r>
            <a:r>
              <a:rPr lang="en-US" altLang="zh-CN" sz="1700"/>
              <a:t>8×8</a:t>
            </a:r>
            <a:r>
              <a:rPr lang="zh-CN" altLang="en-US" sz="1700"/>
              <a:t>棋盘</a:t>
            </a:r>
            <a:r>
              <a:rPr lang="en-US" altLang="zh-CN" sz="1700"/>
              <a:t>Board[0</a:t>
            </a:r>
            <a:r>
              <a:rPr lang="zh-CN" altLang="en-US" sz="1700"/>
              <a:t>～</a:t>
            </a:r>
            <a:r>
              <a:rPr lang="en-US" altLang="zh-CN" sz="1700"/>
              <a:t>7][0</a:t>
            </a:r>
            <a:r>
              <a:rPr lang="zh-CN" altLang="en-US" sz="1700"/>
              <a:t>～</a:t>
            </a:r>
            <a:r>
              <a:rPr lang="en-US" altLang="zh-CN" sz="1700"/>
              <a:t>7]</a:t>
            </a:r>
            <a:r>
              <a:rPr lang="zh-CN" altLang="en-US" sz="1700"/>
              <a:t>的某个方格中，马按走棋规则</a:t>
            </a:r>
            <a:r>
              <a:rPr lang="en-US" altLang="zh-CN" sz="1700"/>
              <a:t>(</a:t>
            </a:r>
            <a:r>
              <a:rPr lang="zh-CN" altLang="en-US" sz="1700" b="1"/>
              <a:t>马走日字</a:t>
            </a:r>
            <a:r>
              <a:rPr lang="en-US" altLang="zh-CN" sz="1700"/>
              <a:t>)</a:t>
            </a:r>
            <a:r>
              <a:rPr lang="zh-CN" altLang="en-US" sz="1700"/>
              <a:t>进行移动。要求每个方格只进入一次，走遍棋盘上全部</a:t>
            </a:r>
            <a:r>
              <a:rPr lang="en-US" altLang="zh-CN" sz="1700"/>
              <a:t>64</a:t>
            </a:r>
            <a:r>
              <a:rPr lang="zh-CN" altLang="en-US" sz="1700"/>
              <a:t>个方格</a:t>
            </a:r>
            <a:endParaRPr lang="en-US" altLang="zh-CN" sz="1700"/>
          </a:p>
          <a:p>
            <a:pPr marL="342900" indent="-342900">
              <a:buAutoNum type="arabicParenR"/>
            </a:pPr>
            <a:r>
              <a:rPr lang="zh-CN" altLang="en-US"/>
              <a:t>游戏演示</a:t>
            </a:r>
            <a:r>
              <a:rPr lang="en-US" altLang="zh-CN"/>
              <a:t>: </a:t>
            </a:r>
            <a:r>
              <a:rPr lang="en-US" altLang="zh-CN" sz="1200">
                <a:hlinkClick r:id="rId3"/>
              </a:rPr>
              <a:t>http://www.4399.com/flash/146267_2.htm</a:t>
            </a:r>
            <a:r>
              <a:rPr lang="en-US" altLang="zh-CN" sz="1200"/>
              <a:t> </a:t>
            </a:r>
          </a:p>
          <a:p>
            <a:pPr marL="342900" indent="-342900">
              <a:buAutoNum type="arabicParenR"/>
            </a:pPr>
            <a:endParaRPr lang="en-US" altLang="zh-CN" sz="1200"/>
          </a:p>
          <a:p>
            <a:pPr marL="342900" indent="-342900">
              <a:buAutoNum type="arabicParenR"/>
            </a:pPr>
            <a:r>
              <a:rPr lang="zh-CN" altLang="en-US"/>
              <a:t>会使用到图的深度优化遍历算法</a:t>
            </a:r>
            <a:r>
              <a:rPr lang="en-US" altLang="zh-CN"/>
              <a:t>(DFS) + </a:t>
            </a:r>
            <a:r>
              <a:rPr lang="zh-CN" altLang="en-US"/>
              <a:t>贪心算法优化</a:t>
            </a:r>
          </a:p>
          <a:p>
            <a:endParaRPr lang="en-US" altLang="zh-CN">
              <a:ea typeface="宋体" charset="-122"/>
            </a:endParaRPr>
          </a:p>
        </p:txBody>
      </p:sp>
      <p:pic>
        <p:nvPicPr>
          <p:cNvPr id="9"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08869" y="1937099"/>
            <a:ext cx="2766946" cy="2777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4289586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递归调用机制</a:t>
            </a:r>
            <a:endParaRPr lang="en-US" altLang="zh-CN" sz="2200" b="1"/>
          </a:p>
        </p:txBody>
      </p:sp>
      <p:sp>
        <p:nvSpPr>
          <p:cNvPr id="2" name="TextBox 1"/>
          <p:cNvSpPr txBox="1"/>
          <p:nvPr/>
        </p:nvSpPr>
        <p:spPr>
          <a:xfrm>
            <a:off x="665981" y="1224111"/>
            <a:ext cx="8136904" cy="3693319"/>
          </a:xfrm>
          <a:prstGeom prst="rect">
            <a:avLst/>
          </a:prstGeom>
          <a:noFill/>
        </p:spPr>
        <p:txBody>
          <a:bodyPr wrap="square" rtlCol="0">
            <a:spAutoFit/>
          </a:bodyPr>
          <a:lstStyle/>
          <a:p>
            <a:endParaRPr lang="en-US" altLang="zh-CN">
              <a:ea typeface="宋体" pitchFamily="2" charset="-122"/>
            </a:endParaRPr>
          </a:p>
          <a:p>
            <a:pPr>
              <a:defRPr/>
            </a:pPr>
            <a:r>
              <a:rPr lang="zh-CN" altLang="en-US">
                <a:ea typeface="宋体" pitchFamily="2" charset="-122"/>
              </a:rPr>
              <a:t>我列举两个小案例</a:t>
            </a:r>
            <a:r>
              <a:rPr lang="en-US" altLang="zh-CN">
                <a:ea typeface="宋体" pitchFamily="2" charset="-122"/>
              </a:rPr>
              <a:t>,</a:t>
            </a:r>
            <a:r>
              <a:rPr lang="zh-CN" altLang="en-US">
                <a:ea typeface="宋体" pitchFamily="2" charset="-122"/>
              </a:rPr>
              <a:t>来帮助大家理解递归，部分学员已经学习过递归了，这里在给大家回顾一下</a:t>
            </a:r>
            <a:r>
              <a:rPr lang="zh-CN" altLang="en-US" b="1">
                <a:ea typeface="宋体" pitchFamily="2" charset="-122"/>
              </a:rPr>
              <a:t>递归调用机制</a:t>
            </a:r>
            <a:endParaRPr lang="en-US" altLang="zh-CN" b="1">
              <a:ea typeface="宋体" pitchFamily="2" charset="-122"/>
            </a:endParaRPr>
          </a:p>
          <a:p>
            <a:pPr marL="342900" indent="-342900">
              <a:buAutoNum type="arabicParenR"/>
              <a:defRPr/>
            </a:pPr>
            <a:r>
              <a:rPr lang="zh-CN" altLang="en-US">
                <a:ea typeface="宋体" pitchFamily="2" charset="-122"/>
              </a:rPr>
              <a:t>打印问题</a:t>
            </a:r>
            <a:endParaRPr lang="en-US" altLang="zh-CN">
              <a:ea typeface="宋体" pitchFamily="2" charset="-122"/>
            </a:endParaRPr>
          </a:p>
          <a:p>
            <a:pPr marL="342900" indent="-342900">
              <a:buAutoNum type="arabicParenR"/>
              <a:defRPr/>
            </a:pPr>
            <a:r>
              <a:rPr lang="zh-CN" altLang="en-US">
                <a:ea typeface="宋体" pitchFamily="2" charset="-122"/>
              </a:rPr>
              <a:t>阶乘问题</a:t>
            </a:r>
          </a:p>
          <a:p>
            <a:pPr>
              <a:defRPr/>
            </a:pPr>
            <a:endParaRPr lang="en-US" altLang="zh-CN">
              <a:ea typeface="宋体" pitchFamily="2" charset="-122"/>
            </a:endParaRPr>
          </a:p>
          <a:p>
            <a:endParaRPr lang="en-US" altLang="zh-CN"/>
          </a:p>
          <a:p>
            <a:pPr marL="342900" indent="-342900">
              <a:buAutoNum type="arabicParenR"/>
            </a:pPr>
            <a:endParaRPr lang="en-US" altLang="zh-CN"/>
          </a:p>
          <a:p>
            <a:pPr marL="342900" indent="-342900">
              <a:buAutoNum type="arabicParenR"/>
            </a:pPr>
            <a:endParaRPr lang="en-US" altLang="zh-CN"/>
          </a:p>
          <a:p>
            <a:pPr marL="342900" indent="-342900">
              <a:buAutoNum type="arabicParenR"/>
            </a:pPr>
            <a:endParaRPr lang="en-US" altLang="zh-CN"/>
          </a:p>
          <a:p>
            <a:pPr marL="342900" indent="-342900">
              <a:buAutoNum type="arabicParenR"/>
            </a:pPr>
            <a:endParaRPr lang="en-US" altLang="zh-CN"/>
          </a:p>
          <a:p>
            <a:pPr marL="342900" indent="-342900">
              <a:buAutoNum type="arabicParenR"/>
            </a:pPr>
            <a:endParaRPr lang="en-US" altLang="zh-CN"/>
          </a:p>
          <a:p>
            <a:pPr marL="342900" indent="-342900">
              <a:buAutoNum type="arabicParenR"/>
            </a:pPr>
            <a:endParaRPr lang="en-US" altLang="zh-CN"/>
          </a:p>
        </p:txBody>
      </p:sp>
      <p:sp>
        <p:nvSpPr>
          <p:cNvPr id="3" name="TextBox 2"/>
          <p:cNvSpPr txBox="1"/>
          <p:nvPr/>
        </p:nvSpPr>
        <p:spPr>
          <a:xfrm>
            <a:off x="809997" y="3224658"/>
            <a:ext cx="2664296" cy="1661993"/>
          </a:xfrm>
          <a:prstGeom prst="rect">
            <a:avLst/>
          </a:prstGeom>
          <a:noFill/>
        </p:spPr>
        <p:txBody>
          <a:bodyPr wrap="square" rtlCol="0">
            <a:spAutoFit/>
          </a:bodyPr>
          <a:lstStyle/>
          <a:p>
            <a:r>
              <a:rPr lang="en-US" altLang="zh-CN">
                <a:latin typeface="Arial" pitchFamily="34" charset="0"/>
                <a:cs typeface="Arial" pitchFamily="34" charset="0"/>
              </a:rPr>
              <a:t>//</a:t>
            </a:r>
            <a:r>
              <a:rPr lang="zh-CN" altLang="en-US">
                <a:latin typeface="Arial" pitchFamily="34" charset="0"/>
                <a:cs typeface="Arial" pitchFamily="34" charset="0"/>
              </a:rPr>
              <a:t>输出什么</a:t>
            </a:r>
            <a:r>
              <a:rPr lang="en-US" altLang="zh-CN">
                <a:latin typeface="Arial" pitchFamily="34" charset="0"/>
                <a:cs typeface="Arial" pitchFamily="34" charset="0"/>
              </a:rPr>
              <a:t>?</a:t>
            </a:r>
          </a:p>
          <a:p>
            <a:r>
              <a:rPr lang="en-US" altLang="zh-CN" sz="1400" b="1">
                <a:latin typeface="Arial" pitchFamily="34" charset="0"/>
                <a:cs typeface="Arial" pitchFamily="34" charset="0"/>
              </a:rPr>
              <a:t>public static void test(int n) {</a:t>
            </a:r>
          </a:p>
          <a:p>
            <a:r>
              <a:rPr lang="en-US" altLang="zh-CN" sz="1400" b="1">
                <a:latin typeface="Arial" pitchFamily="34" charset="0"/>
                <a:cs typeface="Arial" pitchFamily="34" charset="0"/>
              </a:rPr>
              <a:t>if (n &gt; 2) {</a:t>
            </a:r>
          </a:p>
          <a:p>
            <a:r>
              <a:rPr lang="en-US" altLang="zh-CN" sz="1400" b="1">
                <a:latin typeface="Arial" pitchFamily="34" charset="0"/>
                <a:cs typeface="Arial" pitchFamily="34" charset="0"/>
              </a:rPr>
              <a:t>	test(n - 1);</a:t>
            </a:r>
          </a:p>
          <a:p>
            <a:r>
              <a:rPr lang="en-US" altLang="zh-CN" sz="1400" b="1">
                <a:latin typeface="Arial" pitchFamily="34" charset="0"/>
                <a:cs typeface="Arial" pitchFamily="34" charset="0"/>
              </a:rPr>
              <a:t>}</a:t>
            </a:r>
          </a:p>
          <a:p>
            <a:r>
              <a:rPr lang="en-US" altLang="zh-CN" sz="1400" b="1">
                <a:latin typeface="Arial" pitchFamily="34" charset="0"/>
                <a:cs typeface="Arial" pitchFamily="34" charset="0"/>
              </a:rPr>
              <a:t>System.out.println("n=" + n);</a:t>
            </a:r>
          </a:p>
          <a:p>
            <a:r>
              <a:rPr lang="en-US" altLang="zh-CN" sz="1400" b="1">
                <a:latin typeface="Arial" pitchFamily="34" charset="0"/>
                <a:cs typeface="Arial" pitchFamily="34" charset="0"/>
              </a:rPr>
              <a:t>}</a:t>
            </a:r>
          </a:p>
        </p:txBody>
      </p:sp>
      <p:sp>
        <p:nvSpPr>
          <p:cNvPr id="4" name="TextBox 3"/>
          <p:cNvSpPr txBox="1"/>
          <p:nvPr/>
        </p:nvSpPr>
        <p:spPr>
          <a:xfrm>
            <a:off x="4410397" y="3168327"/>
            <a:ext cx="3816424" cy="1661993"/>
          </a:xfrm>
          <a:prstGeom prst="rect">
            <a:avLst/>
          </a:prstGeom>
          <a:noFill/>
        </p:spPr>
        <p:txBody>
          <a:bodyPr wrap="square" rtlCol="0">
            <a:spAutoFit/>
          </a:bodyPr>
          <a:lstStyle/>
          <a:p>
            <a:r>
              <a:rPr lang="en-US" altLang="zh-CN">
                <a:latin typeface="Arial" pitchFamily="34" charset="0"/>
                <a:cs typeface="Arial" pitchFamily="34" charset="0"/>
              </a:rPr>
              <a:t>//</a:t>
            </a:r>
            <a:r>
              <a:rPr lang="zh-CN" altLang="en-US">
                <a:latin typeface="Arial" pitchFamily="34" charset="0"/>
                <a:cs typeface="Arial" pitchFamily="34" charset="0"/>
              </a:rPr>
              <a:t>阶乘</a:t>
            </a:r>
            <a:endParaRPr lang="en-US" altLang="zh-CN">
              <a:latin typeface="Arial" pitchFamily="34" charset="0"/>
              <a:cs typeface="Arial" pitchFamily="34" charset="0"/>
            </a:endParaRPr>
          </a:p>
          <a:p>
            <a:r>
              <a:rPr lang="en-US" altLang="zh-CN" sz="1400" b="1"/>
              <a:t>public static int factorial(int n) {</a:t>
            </a:r>
          </a:p>
          <a:p>
            <a:r>
              <a:rPr lang="en-US" altLang="zh-CN" sz="1400" b="1"/>
              <a:t>if (n == 1) {</a:t>
            </a:r>
          </a:p>
          <a:p>
            <a:r>
              <a:rPr lang="en-US" altLang="zh-CN" sz="1400" b="1"/>
              <a:t>return 1;</a:t>
            </a:r>
          </a:p>
          <a:p>
            <a:r>
              <a:rPr lang="en-US" altLang="zh-CN" sz="1400"/>
              <a:t>} </a:t>
            </a:r>
            <a:r>
              <a:rPr lang="en-US" altLang="zh-CN" sz="1400" b="1"/>
              <a:t>else {</a:t>
            </a:r>
          </a:p>
          <a:p>
            <a:r>
              <a:rPr lang="en-US" altLang="zh-CN" sz="1400" b="1"/>
              <a:t>return </a:t>
            </a:r>
            <a:r>
              <a:rPr lang="en-US" altLang="zh-CN" sz="1400" b="1" i="1"/>
              <a:t>factorial(n - 1) * n;</a:t>
            </a:r>
          </a:p>
          <a:p>
            <a:r>
              <a:rPr lang="en-US" altLang="zh-CN" sz="1400"/>
              <a:t>}}</a:t>
            </a:r>
            <a:endParaRPr lang="en-US" altLang="zh-CN" sz="1400">
              <a:latin typeface="Arial" pitchFamily="34" charset="0"/>
              <a:cs typeface="Arial" pitchFamily="34" charset="0"/>
            </a:endParaRPr>
          </a:p>
        </p:txBody>
      </p:sp>
    </p:spTree>
    <p:extLst>
      <p:ext uri="{BB962C8B-B14F-4D97-AF65-F5344CB8AC3E}">
        <p14:creationId xmlns:p14="http://schemas.microsoft.com/office/powerpoint/2010/main" val="164782452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递归能解决什么样的问题</a:t>
            </a:r>
            <a:endParaRPr lang="en-US" altLang="zh-CN" sz="2200" b="1"/>
          </a:p>
        </p:txBody>
      </p:sp>
      <p:sp>
        <p:nvSpPr>
          <p:cNvPr id="2" name="TextBox 1"/>
          <p:cNvSpPr txBox="1"/>
          <p:nvPr/>
        </p:nvSpPr>
        <p:spPr>
          <a:xfrm>
            <a:off x="665981" y="1224111"/>
            <a:ext cx="8136904" cy="3970318"/>
          </a:xfrm>
          <a:prstGeom prst="rect">
            <a:avLst/>
          </a:prstGeom>
          <a:noFill/>
        </p:spPr>
        <p:txBody>
          <a:bodyPr wrap="square" rtlCol="0">
            <a:spAutoFit/>
          </a:bodyPr>
          <a:lstStyle/>
          <a:p>
            <a:r>
              <a:rPr lang="zh-CN" altLang="en-US"/>
              <a:t>递归用于解决什么样的问题</a:t>
            </a:r>
            <a:endParaRPr lang="en-US" altLang="zh-CN"/>
          </a:p>
          <a:p>
            <a:endParaRPr lang="en-US" altLang="zh-CN">
              <a:ea typeface="宋体" pitchFamily="2" charset="-122"/>
            </a:endParaRPr>
          </a:p>
          <a:p>
            <a:pPr marL="342900" indent="-342900">
              <a:buAutoNum type="arabicParenR"/>
              <a:defRPr/>
            </a:pPr>
            <a:r>
              <a:rPr lang="zh-CN" altLang="en-US">
                <a:ea typeface="宋体" pitchFamily="2" charset="-122"/>
              </a:rPr>
              <a:t>各种数学问题如</a:t>
            </a:r>
            <a:r>
              <a:rPr lang="en-US" altLang="zh-CN">
                <a:ea typeface="宋体" pitchFamily="2" charset="-122"/>
              </a:rPr>
              <a:t>: 8</a:t>
            </a:r>
            <a:r>
              <a:rPr lang="zh-CN" altLang="en-US">
                <a:ea typeface="宋体" pitchFamily="2" charset="-122"/>
              </a:rPr>
              <a:t>皇后问题 </a:t>
            </a:r>
            <a:r>
              <a:rPr lang="en-US" altLang="zh-CN">
                <a:ea typeface="宋体" pitchFamily="2" charset="-122"/>
              </a:rPr>
              <a:t>, </a:t>
            </a:r>
            <a:r>
              <a:rPr lang="zh-CN" altLang="en-US">
                <a:ea typeface="宋体" pitchFamily="2" charset="-122"/>
              </a:rPr>
              <a:t>汉诺塔</a:t>
            </a:r>
            <a:r>
              <a:rPr lang="en-US" altLang="zh-CN">
                <a:ea typeface="宋体" pitchFamily="2" charset="-122"/>
              </a:rPr>
              <a:t>, </a:t>
            </a:r>
            <a:r>
              <a:rPr lang="zh-CN" altLang="en-US">
                <a:ea typeface="宋体" pitchFamily="2" charset="-122"/>
              </a:rPr>
              <a:t>阶乘问题</a:t>
            </a:r>
            <a:r>
              <a:rPr lang="en-US" altLang="zh-CN">
                <a:ea typeface="宋体" pitchFamily="2" charset="-122"/>
              </a:rPr>
              <a:t>, </a:t>
            </a:r>
            <a:r>
              <a:rPr lang="zh-CN" altLang="en-US">
                <a:ea typeface="宋体" pitchFamily="2" charset="-122"/>
              </a:rPr>
              <a:t>迷宫问题</a:t>
            </a:r>
            <a:r>
              <a:rPr lang="en-US" altLang="zh-CN">
                <a:ea typeface="宋体" pitchFamily="2" charset="-122"/>
              </a:rPr>
              <a:t>, </a:t>
            </a:r>
            <a:r>
              <a:rPr lang="zh-CN" altLang="en-US">
                <a:ea typeface="宋体" pitchFamily="2" charset="-122"/>
              </a:rPr>
              <a:t>球和篮子的问题</a:t>
            </a:r>
            <a:r>
              <a:rPr lang="en-US" altLang="zh-CN">
                <a:ea typeface="宋体" pitchFamily="2" charset="-122"/>
              </a:rPr>
              <a:t>(google</a:t>
            </a:r>
            <a:r>
              <a:rPr lang="zh-CN" altLang="en-US">
                <a:ea typeface="宋体" pitchFamily="2" charset="-122"/>
              </a:rPr>
              <a:t>编程大赛</a:t>
            </a:r>
            <a:r>
              <a:rPr lang="en-US" altLang="zh-CN">
                <a:ea typeface="宋体" pitchFamily="2" charset="-122"/>
              </a:rPr>
              <a:t>)</a:t>
            </a:r>
          </a:p>
          <a:p>
            <a:pPr marL="342900" indent="-342900">
              <a:buAutoNum type="arabicParenR"/>
              <a:defRPr/>
            </a:pPr>
            <a:r>
              <a:rPr lang="zh-CN" altLang="en-US">
                <a:ea typeface="宋体" pitchFamily="2" charset="-122"/>
              </a:rPr>
              <a:t>各种算法中也会使用到递归，比如快排，归并排序，二分查找，分治算法等</a:t>
            </a:r>
            <a:r>
              <a:rPr lang="en-US" altLang="zh-CN">
                <a:ea typeface="宋体" pitchFamily="2" charset="-122"/>
              </a:rPr>
              <a:t>.</a:t>
            </a:r>
          </a:p>
          <a:p>
            <a:pPr marL="342900" indent="-342900">
              <a:buAutoNum type="arabicParenR"/>
              <a:defRPr/>
            </a:pPr>
            <a:r>
              <a:rPr lang="zh-CN" altLang="en-US">
                <a:ea typeface="宋体" pitchFamily="2" charset="-122"/>
              </a:rPr>
              <a:t>将用栈解决的问题</a:t>
            </a:r>
            <a:r>
              <a:rPr lang="en-US" altLang="zh-CN">
                <a:ea typeface="宋体" pitchFamily="2" charset="-122"/>
              </a:rPr>
              <a:t>--&gt;</a:t>
            </a:r>
            <a:r>
              <a:rPr lang="zh-CN" altLang="en-US">
                <a:ea typeface="宋体" pitchFamily="2" charset="-122"/>
              </a:rPr>
              <a:t>第归代码比较简洁</a:t>
            </a:r>
            <a:endParaRPr lang="en-US" altLang="zh-CN">
              <a:ea typeface="宋体" pitchFamily="2" charset="-122"/>
            </a:endParaRPr>
          </a:p>
          <a:p>
            <a:pPr>
              <a:defRPr/>
            </a:pPr>
            <a:endParaRPr lang="en-US" altLang="zh-CN">
              <a:ea typeface="宋体" pitchFamily="2" charset="-122"/>
            </a:endParaRPr>
          </a:p>
          <a:p>
            <a:endParaRPr lang="en-US" altLang="zh-CN"/>
          </a:p>
          <a:p>
            <a:pPr marL="342900" indent="-342900">
              <a:buAutoNum type="arabicParenR"/>
            </a:pPr>
            <a:endParaRPr lang="en-US" altLang="zh-CN"/>
          </a:p>
          <a:p>
            <a:pPr marL="342900" indent="-342900">
              <a:buAutoNum type="arabicParenR"/>
            </a:pPr>
            <a:endParaRPr lang="en-US" altLang="zh-CN"/>
          </a:p>
          <a:p>
            <a:pPr marL="342900" indent="-342900">
              <a:buAutoNum type="arabicParenR"/>
            </a:pPr>
            <a:endParaRPr lang="en-US" altLang="zh-CN"/>
          </a:p>
          <a:p>
            <a:pPr marL="342900" indent="-342900">
              <a:buAutoNum type="arabicParenR"/>
            </a:pPr>
            <a:endParaRPr lang="en-US" altLang="zh-CN"/>
          </a:p>
          <a:p>
            <a:pPr marL="342900" indent="-342900">
              <a:buAutoNum type="arabicParenR"/>
            </a:pPr>
            <a:endParaRPr lang="en-US" altLang="zh-CN"/>
          </a:p>
          <a:p>
            <a:pPr marL="342900" indent="-342900">
              <a:buAutoNum type="arabicParenR"/>
            </a:pPr>
            <a:endParaRPr lang="en-US" altLang="zh-CN"/>
          </a:p>
        </p:txBody>
      </p:sp>
    </p:spTree>
    <p:extLst>
      <p:ext uri="{BB962C8B-B14F-4D97-AF65-F5344CB8AC3E}">
        <p14:creationId xmlns:p14="http://schemas.microsoft.com/office/powerpoint/2010/main" val="5305794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递归需要遵守的重要规则</a:t>
            </a:r>
            <a:endParaRPr lang="en-US" altLang="zh-CN" sz="2200" b="1"/>
          </a:p>
        </p:txBody>
      </p:sp>
      <p:sp>
        <p:nvSpPr>
          <p:cNvPr id="2" name="TextBox 1"/>
          <p:cNvSpPr txBox="1"/>
          <p:nvPr/>
        </p:nvSpPr>
        <p:spPr>
          <a:xfrm>
            <a:off x="665981" y="1224111"/>
            <a:ext cx="8136904" cy="4278094"/>
          </a:xfrm>
          <a:prstGeom prst="rect">
            <a:avLst/>
          </a:prstGeom>
          <a:noFill/>
        </p:spPr>
        <p:txBody>
          <a:bodyPr wrap="square" rtlCol="0">
            <a:spAutoFit/>
          </a:bodyPr>
          <a:lstStyle/>
          <a:p>
            <a:r>
              <a:rPr lang="zh-CN" altLang="en-US" sz="2000"/>
              <a:t>递归需要遵守的重要规则</a:t>
            </a:r>
            <a:endParaRPr lang="en-US" altLang="zh-CN"/>
          </a:p>
          <a:p>
            <a:endParaRPr lang="en-US" altLang="zh-CN">
              <a:ea typeface="宋体" pitchFamily="2" charset="-122"/>
            </a:endParaRPr>
          </a:p>
          <a:p>
            <a:pPr marL="342900" lvl="0" indent="-342900">
              <a:buAutoNum type="arabicParenR"/>
            </a:pPr>
            <a:r>
              <a:rPr lang="zh-CN" altLang="en-US"/>
              <a:t>执行一个方法时，就创建一个新的受保护的独立空间</a:t>
            </a:r>
            <a:r>
              <a:rPr lang="en-US" altLang="zh-CN"/>
              <a:t>(</a:t>
            </a:r>
            <a:r>
              <a:rPr lang="zh-CN" altLang="en-US"/>
              <a:t>栈空间</a:t>
            </a:r>
            <a:r>
              <a:rPr lang="en-US" altLang="zh-CN"/>
              <a:t>)</a:t>
            </a:r>
          </a:p>
          <a:p>
            <a:pPr marL="342900" lvl="0" indent="-342900">
              <a:buAutoNum type="arabicParenR"/>
            </a:pPr>
            <a:r>
              <a:rPr lang="zh-CN" altLang="en-US"/>
              <a:t>方法的局部变量是独立的，不会相互影响</a:t>
            </a:r>
            <a:r>
              <a:rPr lang="en-US" altLang="zh-CN"/>
              <a:t>, </a:t>
            </a:r>
            <a:r>
              <a:rPr lang="zh-CN" altLang="en-US"/>
              <a:t>比如</a:t>
            </a:r>
            <a:r>
              <a:rPr lang="en-US" altLang="zh-CN"/>
              <a:t>n</a:t>
            </a:r>
            <a:r>
              <a:rPr lang="zh-CN" altLang="en-US"/>
              <a:t>变量</a:t>
            </a:r>
            <a:endParaRPr lang="en-US" altLang="zh-CN"/>
          </a:p>
          <a:p>
            <a:pPr marL="342900" lvl="0" indent="-342900">
              <a:buAutoNum type="arabicParenR"/>
            </a:pPr>
            <a:r>
              <a:rPr lang="zh-CN" altLang="en-US"/>
              <a:t>如果方法中使用的是引用类型变量</a:t>
            </a:r>
            <a:r>
              <a:rPr lang="en-US" altLang="zh-CN"/>
              <a:t>(</a:t>
            </a:r>
            <a:r>
              <a:rPr lang="zh-CN" altLang="en-US"/>
              <a:t>比如数组</a:t>
            </a:r>
            <a:r>
              <a:rPr lang="en-US" altLang="zh-CN"/>
              <a:t>)</a:t>
            </a:r>
            <a:r>
              <a:rPr lang="zh-CN" altLang="en-US"/>
              <a:t>，就会共享该引用类型的数据</a:t>
            </a:r>
            <a:r>
              <a:rPr lang="en-US" altLang="zh-CN"/>
              <a:t>.</a:t>
            </a:r>
          </a:p>
          <a:p>
            <a:pPr marL="342900" lvl="0" indent="-342900">
              <a:buAutoNum type="arabicParenR"/>
            </a:pPr>
            <a:r>
              <a:rPr lang="zh-CN" altLang="en-US"/>
              <a:t>递归必须向退出递归的条件逼近，否则就是无限递归</a:t>
            </a:r>
            <a:r>
              <a:rPr lang="en-US" altLang="zh-CN"/>
              <a:t>,</a:t>
            </a:r>
            <a:r>
              <a:rPr lang="zh-CN" altLang="en-US"/>
              <a:t>出现</a:t>
            </a:r>
            <a:r>
              <a:rPr lang="en-US" altLang="zh-CN"/>
              <a:t>StackOverflowError</a:t>
            </a:r>
            <a:r>
              <a:rPr lang="zh-CN" altLang="en-US"/>
              <a:t>，死龟了</a:t>
            </a:r>
            <a:r>
              <a:rPr lang="en-US" altLang="zh-CN"/>
              <a:t>:)</a:t>
            </a:r>
          </a:p>
          <a:p>
            <a:pPr marL="342900" lvl="0" indent="-342900">
              <a:buAutoNum type="arabicParenR"/>
            </a:pPr>
            <a:r>
              <a:rPr lang="zh-CN" altLang="en-US"/>
              <a:t>当一个方法执行完毕，或者遇到</a:t>
            </a:r>
            <a:r>
              <a:rPr lang="en-US" altLang="zh-CN"/>
              <a:t>return</a:t>
            </a:r>
            <a:r>
              <a:rPr lang="zh-CN" altLang="en-US"/>
              <a:t>，就会返回，遵守谁调用，就将结果返回给谁，同时当方法执行完毕或者返回时，该方法也就执行完毕。</a:t>
            </a:r>
          </a:p>
          <a:p>
            <a:pPr>
              <a:defRPr/>
            </a:pPr>
            <a:endParaRPr lang="en-US" altLang="zh-CN">
              <a:ea typeface="宋体" pitchFamily="2" charset="-122"/>
            </a:endParaRPr>
          </a:p>
          <a:p>
            <a:endParaRPr lang="en-US" altLang="zh-CN"/>
          </a:p>
          <a:p>
            <a:pPr marL="342900" indent="-342900">
              <a:buAutoNum type="arabicParenR"/>
            </a:pPr>
            <a:endParaRPr lang="en-US" altLang="zh-CN"/>
          </a:p>
          <a:p>
            <a:endParaRPr lang="en-US" altLang="zh-CN"/>
          </a:p>
          <a:p>
            <a:pPr marL="342900" indent="-342900">
              <a:buAutoNum type="arabicParenR"/>
            </a:pPr>
            <a:endParaRPr lang="en-US" altLang="zh-CN"/>
          </a:p>
          <a:p>
            <a:pPr marL="342900" indent="-342900">
              <a:buAutoNum type="arabicParenR"/>
            </a:pPr>
            <a:endParaRPr lang="en-US" altLang="zh-CN"/>
          </a:p>
        </p:txBody>
      </p:sp>
    </p:spTree>
    <p:extLst>
      <p:ext uri="{BB962C8B-B14F-4D97-AF65-F5344CB8AC3E}">
        <p14:creationId xmlns:p14="http://schemas.microsoft.com/office/powerpoint/2010/main" val="68497448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递归</a:t>
            </a:r>
            <a:r>
              <a:rPr lang="en-US" altLang="zh-CN" sz="2200" b="1"/>
              <a:t>-</a:t>
            </a:r>
            <a:r>
              <a:rPr lang="zh-CN" altLang="en-US" sz="2200" b="1"/>
              <a:t>迷宫问题</a:t>
            </a:r>
            <a:endParaRPr lang="en-US" altLang="zh-CN" sz="2200" b="1"/>
          </a:p>
        </p:txBody>
      </p:sp>
      <p:sp>
        <p:nvSpPr>
          <p:cNvPr id="2" name="TextBox 1"/>
          <p:cNvSpPr txBox="1"/>
          <p:nvPr/>
        </p:nvSpPr>
        <p:spPr>
          <a:xfrm>
            <a:off x="665981" y="1224111"/>
            <a:ext cx="8136904" cy="3724096"/>
          </a:xfrm>
          <a:prstGeom prst="rect">
            <a:avLst/>
          </a:prstGeom>
          <a:noFill/>
        </p:spPr>
        <p:txBody>
          <a:bodyPr wrap="square" rtlCol="0">
            <a:spAutoFit/>
          </a:bodyPr>
          <a:lstStyle/>
          <a:p>
            <a:r>
              <a:rPr lang="zh-CN" altLang="en-US" sz="2000"/>
              <a:t>迷宫问题</a:t>
            </a:r>
            <a:endParaRPr lang="en-US" altLang="zh-CN"/>
          </a:p>
          <a:p>
            <a:endParaRPr lang="en-US" altLang="zh-CN">
              <a:ea typeface="宋体" pitchFamily="2" charset="-122"/>
            </a:endParaRPr>
          </a:p>
          <a:p>
            <a:pPr>
              <a:defRPr/>
            </a:pPr>
            <a:endParaRPr lang="en-US" altLang="zh-CN">
              <a:ea typeface="宋体" pitchFamily="2" charset="-122"/>
            </a:endParaRPr>
          </a:p>
          <a:p>
            <a:pPr>
              <a:defRPr/>
            </a:pPr>
            <a:endParaRPr lang="en-US" altLang="zh-CN">
              <a:ea typeface="宋体" pitchFamily="2" charset="-122"/>
            </a:endParaRPr>
          </a:p>
          <a:p>
            <a:pPr>
              <a:defRPr/>
            </a:pPr>
            <a:endParaRPr lang="en-US" altLang="zh-CN">
              <a:ea typeface="宋体" pitchFamily="2" charset="-122"/>
            </a:endParaRPr>
          </a:p>
          <a:p>
            <a:pPr>
              <a:defRPr/>
            </a:pPr>
            <a:endParaRPr lang="en-US" altLang="zh-CN">
              <a:ea typeface="宋体" pitchFamily="2" charset="-122"/>
            </a:endParaRPr>
          </a:p>
          <a:p>
            <a:pPr>
              <a:defRPr/>
            </a:pPr>
            <a:endParaRPr lang="en-US" altLang="zh-CN">
              <a:ea typeface="宋体" pitchFamily="2" charset="-122"/>
            </a:endParaRPr>
          </a:p>
          <a:p>
            <a:endParaRPr lang="en-US" altLang="zh-CN"/>
          </a:p>
          <a:p>
            <a:pPr marL="342900" indent="-342900">
              <a:buAutoNum type="arabicParenR"/>
            </a:pPr>
            <a:endParaRPr lang="en-US" altLang="zh-CN"/>
          </a:p>
          <a:p>
            <a:pPr marL="342900" indent="-342900">
              <a:buAutoNum type="arabicParenR"/>
            </a:pPr>
            <a:endParaRPr lang="en-US" altLang="zh-CN"/>
          </a:p>
          <a:p>
            <a:pPr marL="342900" indent="-342900">
              <a:buAutoNum type="arabicParenR"/>
            </a:pPr>
            <a:endParaRPr lang="en-US" altLang="zh-CN"/>
          </a:p>
          <a:p>
            <a:pPr marL="342900" indent="-342900">
              <a:buAutoNum type="arabicParenR"/>
            </a:pPr>
            <a:endParaRPr lang="en-US" altLang="zh-CN"/>
          </a:p>
          <a:p>
            <a:endParaRPr lang="en-US" altLang="zh-CN"/>
          </a:p>
        </p:txBody>
      </p:sp>
      <p:pic>
        <p:nvPicPr>
          <p:cNvPr id="4"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5941" y="1916608"/>
            <a:ext cx="2143780" cy="2122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2538189" y="1848951"/>
            <a:ext cx="4032448" cy="2585323"/>
          </a:xfrm>
          <a:prstGeom prst="rect">
            <a:avLst/>
          </a:prstGeom>
          <a:noFill/>
        </p:spPr>
        <p:txBody>
          <a:bodyPr wrap="square" rtlCol="0">
            <a:spAutoFit/>
          </a:bodyPr>
          <a:lstStyle/>
          <a:p>
            <a:r>
              <a:rPr lang="zh-CN" altLang="en-US" sz="1600"/>
              <a:t>说明</a:t>
            </a:r>
            <a:r>
              <a:rPr lang="en-US" altLang="zh-CN" sz="1600"/>
              <a:t>: </a:t>
            </a:r>
          </a:p>
          <a:p>
            <a:pPr marL="342900" indent="-342900">
              <a:buAutoNum type="arabicParenR"/>
            </a:pPr>
            <a:r>
              <a:rPr lang="zh-CN" altLang="en-US" sz="1600"/>
              <a:t>小球得到的路径，和程序员</a:t>
            </a:r>
            <a:br>
              <a:rPr lang="en-US" altLang="zh-CN" sz="1600"/>
            </a:br>
            <a:r>
              <a:rPr lang="zh-CN" altLang="en-US" sz="1600"/>
              <a:t>设置的找路策略有关即：找</a:t>
            </a:r>
            <a:br>
              <a:rPr lang="en-US" altLang="zh-CN" sz="1600"/>
            </a:br>
            <a:r>
              <a:rPr lang="zh-CN" altLang="en-US" sz="1600"/>
              <a:t>路的</a:t>
            </a:r>
            <a:r>
              <a:rPr lang="zh-CN" altLang="en-US" sz="1600" b="1"/>
              <a:t>上下左右</a:t>
            </a:r>
            <a:r>
              <a:rPr lang="zh-CN" altLang="en-US" sz="1600"/>
              <a:t>的顺序相关</a:t>
            </a:r>
            <a:endParaRPr lang="en-US" altLang="zh-CN" sz="1600"/>
          </a:p>
          <a:p>
            <a:pPr marL="342900" indent="-342900">
              <a:buAutoNum type="arabicParenR"/>
            </a:pPr>
            <a:r>
              <a:rPr lang="zh-CN" altLang="en-US" sz="1600"/>
              <a:t>再得到小球路径时，可以先</a:t>
            </a:r>
            <a:br>
              <a:rPr lang="en-US" altLang="zh-CN" sz="1600"/>
            </a:br>
            <a:r>
              <a:rPr lang="zh-CN" altLang="en-US" sz="1600"/>
              <a:t>使用</a:t>
            </a:r>
            <a:r>
              <a:rPr lang="en-US" altLang="zh-CN" sz="1600"/>
              <a:t>(</a:t>
            </a:r>
            <a:r>
              <a:rPr lang="zh-CN" altLang="en-US" sz="1600"/>
              <a:t>下右上左</a:t>
            </a:r>
            <a:r>
              <a:rPr lang="en-US" altLang="zh-CN" sz="1600"/>
              <a:t>)</a:t>
            </a:r>
            <a:r>
              <a:rPr lang="zh-CN" altLang="en-US" sz="1600"/>
              <a:t>，再改成</a:t>
            </a:r>
            <a:r>
              <a:rPr lang="en-US" altLang="zh-CN" sz="1600"/>
              <a:t>(</a:t>
            </a:r>
            <a:r>
              <a:rPr lang="zh-CN" altLang="en-US" sz="1600"/>
              <a:t>上</a:t>
            </a:r>
            <a:br>
              <a:rPr lang="en-US" altLang="zh-CN" sz="1600"/>
            </a:br>
            <a:r>
              <a:rPr lang="zh-CN" altLang="en-US" sz="1600"/>
              <a:t>右下左</a:t>
            </a:r>
            <a:r>
              <a:rPr lang="en-US" altLang="zh-CN" sz="1600"/>
              <a:t>)</a:t>
            </a:r>
            <a:r>
              <a:rPr lang="zh-CN" altLang="en-US" sz="1600"/>
              <a:t>，看看路径是不是有变化</a:t>
            </a:r>
            <a:endParaRPr lang="en-US" altLang="zh-CN" sz="1600"/>
          </a:p>
          <a:p>
            <a:pPr marL="342900" indent="-342900">
              <a:buAutoNum type="arabicParenR"/>
            </a:pPr>
            <a:r>
              <a:rPr lang="zh-CN" altLang="en-US" sz="1600"/>
              <a:t>测试回溯现象</a:t>
            </a:r>
            <a:endParaRPr lang="en-US" altLang="zh-CN" sz="1600"/>
          </a:p>
          <a:p>
            <a:pPr marL="342900" indent="-342900">
              <a:buAutoNum type="arabicParenR"/>
            </a:pPr>
            <a:r>
              <a:rPr lang="zh-CN" altLang="en-US" sz="1600" b="1"/>
              <a:t>思考</a:t>
            </a:r>
            <a:r>
              <a:rPr lang="en-US" altLang="zh-CN" sz="1600"/>
              <a:t>: </a:t>
            </a:r>
            <a:r>
              <a:rPr lang="zh-CN" altLang="en-US" sz="1600" b="1">
                <a:solidFill>
                  <a:srgbClr val="DA0000"/>
                </a:solidFill>
              </a:rPr>
              <a:t>如何求出最短路径</a:t>
            </a:r>
            <a:r>
              <a:rPr lang="en-US" altLang="zh-CN" sz="1600"/>
              <a:t>? </a:t>
            </a:r>
          </a:p>
          <a:p>
            <a:endParaRPr lang="zh-CN" altLang="en-US"/>
          </a:p>
        </p:txBody>
      </p:sp>
      <p:sp>
        <p:nvSpPr>
          <p:cNvPr id="5" name="TextBox 4"/>
          <p:cNvSpPr txBox="1"/>
          <p:nvPr/>
        </p:nvSpPr>
        <p:spPr>
          <a:xfrm>
            <a:off x="5778549" y="454610"/>
            <a:ext cx="3874779" cy="5262979"/>
          </a:xfrm>
          <a:prstGeom prst="rect">
            <a:avLst/>
          </a:prstGeom>
          <a:solidFill>
            <a:schemeClr val="bg1">
              <a:lumMod val="95000"/>
            </a:schemeClr>
          </a:solidFill>
        </p:spPr>
        <p:txBody>
          <a:bodyPr wrap="none" rtlCol="0">
            <a:spAutoFit/>
          </a:bodyPr>
          <a:lstStyle/>
          <a:p>
            <a:r>
              <a:rPr lang="zh-CN" altLang="en-US" sz="1200">
                <a:latin typeface="Arial" pitchFamily="34" charset="0"/>
                <a:cs typeface="Arial" pitchFamily="34" charset="0"/>
              </a:rPr>
              <a:t> </a:t>
            </a:r>
            <a:r>
              <a:rPr lang="en-US" altLang="zh-CN" sz="1200">
                <a:latin typeface="Arial" pitchFamily="34" charset="0"/>
                <a:cs typeface="Arial" pitchFamily="34" charset="0"/>
              </a:rPr>
              <a:t>//</a:t>
            </a:r>
            <a:r>
              <a:rPr lang="zh-CN" altLang="en-US" sz="1200">
                <a:latin typeface="Arial" pitchFamily="34" charset="0"/>
                <a:cs typeface="Arial" pitchFamily="34" charset="0"/>
              </a:rPr>
              <a:t>下面代码的找路策略是</a:t>
            </a:r>
            <a:r>
              <a:rPr lang="en-US" altLang="zh-CN" sz="1200">
                <a:latin typeface="Arial" pitchFamily="34" charset="0"/>
                <a:cs typeface="Arial" pitchFamily="34" charset="0"/>
              </a:rPr>
              <a:t>:</a:t>
            </a:r>
            <a:r>
              <a:rPr lang="zh-CN" altLang="en-US" sz="1200">
                <a:latin typeface="Arial" pitchFamily="34" charset="0"/>
                <a:cs typeface="Arial" pitchFamily="34" charset="0"/>
              </a:rPr>
              <a:t>下右上左</a:t>
            </a:r>
          </a:p>
          <a:p>
            <a:r>
              <a:rPr lang="en-US" altLang="zh-CN" sz="1200">
                <a:latin typeface="Arial" pitchFamily="34" charset="0"/>
                <a:cs typeface="Arial" pitchFamily="34" charset="0"/>
              </a:rPr>
              <a:t>public static boolean setWay(int[][] map, int i, int j) {</a:t>
            </a:r>
          </a:p>
          <a:p>
            <a:r>
              <a:rPr lang="en-US" altLang="zh-CN" sz="1200">
                <a:latin typeface="Arial" pitchFamily="34" charset="0"/>
                <a:cs typeface="Arial" pitchFamily="34" charset="0"/>
              </a:rPr>
              <a:t>  if (map[6][5] == 2) { // </a:t>
            </a:r>
            <a:r>
              <a:rPr lang="zh-CN" altLang="en-US" sz="1200">
                <a:latin typeface="Arial" pitchFamily="34" charset="0"/>
                <a:cs typeface="Arial" pitchFamily="34" charset="0"/>
              </a:rPr>
              <a:t>表示路已经找到了</a:t>
            </a:r>
          </a:p>
          <a:p>
            <a:r>
              <a:rPr lang="en-US" altLang="zh-CN" sz="1200">
                <a:latin typeface="Arial" pitchFamily="34" charset="0"/>
                <a:cs typeface="Arial" pitchFamily="34" charset="0"/>
              </a:rPr>
              <a:t>      return true;</a:t>
            </a:r>
          </a:p>
          <a:p>
            <a:r>
              <a:rPr lang="en-US" altLang="zh-CN" sz="1200">
                <a:latin typeface="Arial" pitchFamily="34" charset="0"/>
                <a:cs typeface="Arial" pitchFamily="34" charset="0"/>
              </a:rPr>
              <a:t>   } else {</a:t>
            </a:r>
          </a:p>
          <a:p>
            <a:r>
              <a:rPr lang="en-US" altLang="zh-CN" sz="1200">
                <a:latin typeface="Arial" pitchFamily="34" charset="0"/>
                <a:cs typeface="Arial" pitchFamily="34" charset="0"/>
              </a:rPr>
              <a:t>      if (map[i][j] == 0) { // 0: </a:t>
            </a:r>
            <a:r>
              <a:rPr lang="zh-CN" altLang="en-US" sz="1200">
                <a:latin typeface="Arial" pitchFamily="34" charset="0"/>
                <a:cs typeface="Arial" pitchFamily="34" charset="0"/>
              </a:rPr>
              <a:t>可以走还没有走</a:t>
            </a:r>
          </a:p>
          <a:p>
            <a:r>
              <a:rPr lang="en-US" altLang="zh-CN" sz="1200">
                <a:latin typeface="Arial" pitchFamily="34" charset="0"/>
                <a:cs typeface="Arial" pitchFamily="34" charset="0"/>
              </a:rPr>
              <a:t>           // </a:t>
            </a:r>
            <a:r>
              <a:rPr lang="zh-CN" altLang="en-US" sz="1200">
                <a:latin typeface="Arial" pitchFamily="34" charset="0"/>
                <a:cs typeface="Arial" pitchFamily="34" charset="0"/>
              </a:rPr>
              <a:t>这里开始递归回溯</a:t>
            </a:r>
          </a:p>
          <a:p>
            <a:r>
              <a:rPr lang="en-US" altLang="zh-CN" sz="1200">
                <a:latin typeface="Arial" pitchFamily="34" charset="0"/>
                <a:cs typeface="Arial" pitchFamily="34" charset="0"/>
              </a:rPr>
              <a:t>           map[i][j] = 2; // </a:t>
            </a:r>
            <a:r>
              <a:rPr lang="zh-CN" altLang="en-US" sz="1200">
                <a:latin typeface="Arial" pitchFamily="34" charset="0"/>
                <a:cs typeface="Arial" pitchFamily="34" charset="0"/>
              </a:rPr>
              <a:t>认为该点是可以走通</a:t>
            </a:r>
            <a:r>
              <a:rPr lang="en-US" altLang="zh-CN" sz="1200">
                <a:latin typeface="Arial" pitchFamily="34" charset="0"/>
                <a:cs typeface="Arial" pitchFamily="34" charset="0"/>
              </a:rPr>
              <a:t>,</a:t>
            </a:r>
            <a:r>
              <a:rPr lang="zh-CN" altLang="en-US" sz="1200">
                <a:latin typeface="Arial" pitchFamily="34" charset="0"/>
                <a:cs typeface="Arial" pitchFamily="34" charset="0"/>
              </a:rPr>
              <a:t>但是不一定</a:t>
            </a:r>
          </a:p>
          <a:p>
            <a:r>
              <a:rPr lang="en-US" altLang="zh-CN" sz="1200">
                <a:latin typeface="Arial" pitchFamily="34" charset="0"/>
                <a:cs typeface="Arial" pitchFamily="34" charset="0"/>
              </a:rPr>
              <a:t>           if (setWay(map, i + 1, j)) { // </a:t>
            </a:r>
            <a:r>
              <a:rPr lang="zh-CN" altLang="en-US" sz="1200">
                <a:latin typeface="Arial" pitchFamily="34" charset="0"/>
                <a:cs typeface="Arial" pitchFamily="34" charset="0"/>
              </a:rPr>
              <a:t>下找</a:t>
            </a:r>
          </a:p>
          <a:p>
            <a:r>
              <a:rPr lang="en-US" altLang="zh-CN" sz="1200">
                <a:latin typeface="Arial" pitchFamily="34" charset="0"/>
                <a:cs typeface="Arial" pitchFamily="34" charset="0"/>
              </a:rPr>
              <a:t>              return true;</a:t>
            </a:r>
          </a:p>
          <a:p>
            <a:r>
              <a:rPr lang="en-US" altLang="zh-CN" sz="1200">
                <a:latin typeface="Arial" pitchFamily="34" charset="0"/>
                <a:cs typeface="Arial" pitchFamily="34" charset="0"/>
              </a:rPr>
              <a:t>           } else if (setWay(map, i, j + 1)) { // </a:t>
            </a:r>
            <a:r>
              <a:rPr lang="zh-CN" altLang="en-US" sz="1200">
                <a:latin typeface="Arial" pitchFamily="34" charset="0"/>
                <a:cs typeface="Arial" pitchFamily="34" charset="0"/>
              </a:rPr>
              <a:t>右</a:t>
            </a:r>
          </a:p>
          <a:p>
            <a:r>
              <a:rPr lang="en-US" altLang="zh-CN" sz="1200">
                <a:latin typeface="Arial" pitchFamily="34" charset="0"/>
                <a:cs typeface="Arial" pitchFamily="34" charset="0"/>
              </a:rPr>
              <a:t>               return true;</a:t>
            </a:r>
          </a:p>
          <a:p>
            <a:r>
              <a:rPr lang="en-US" altLang="zh-CN" sz="1200">
                <a:latin typeface="Arial" pitchFamily="34" charset="0"/>
                <a:cs typeface="Arial" pitchFamily="34" charset="0"/>
              </a:rPr>
              <a:t>            } else if (setWay(map, i - 1, j)) { // </a:t>
            </a:r>
            <a:r>
              <a:rPr lang="zh-CN" altLang="en-US" sz="1200">
                <a:latin typeface="Arial" pitchFamily="34" charset="0"/>
                <a:cs typeface="Arial" pitchFamily="34" charset="0"/>
              </a:rPr>
              <a:t>上</a:t>
            </a:r>
          </a:p>
          <a:p>
            <a:r>
              <a:rPr lang="en-US" altLang="zh-CN" sz="1200">
                <a:latin typeface="Arial" pitchFamily="34" charset="0"/>
                <a:cs typeface="Arial" pitchFamily="34" charset="0"/>
              </a:rPr>
              <a:t>               return true;</a:t>
            </a:r>
          </a:p>
          <a:p>
            <a:r>
              <a:rPr lang="en-US" altLang="zh-CN" sz="1200">
                <a:latin typeface="Arial" pitchFamily="34" charset="0"/>
                <a:cs typeface="Arial" pitchFamily="34" charset="0"/>
              </a:rPr>
              <a:t>            } else if (setWay(map, i, j - 1)) { // </a:t>
            </a:r>
            <a:r>
              <a:rPr lang="zh-CN" altLang="en-US" sz="1200">
                <a:latin typeface="Arial" pitchFamily="34" charset="0"/>
                <a:cs typeface="Arial" pitchFamily="34" charset="0"/>
              </a:rPr>
              <a:t>左</a:t>
            </a:r>
          </a:p>
          <a:p>
            <a:r>
              <a:rPr lang="en-US" altLang="zh-CN" sz="1200">
                <a:latin typeface="Arial" pitchFamily="34" charset="0"/>
                <a:cs typeface="Arial" pitchFamily="34" charset="0"/>
              </a:rPr>
              <a:t>               return true;</a:t>
            </a:r>
          </a:p>
          <a:p>
            <a:r>
              <a:rPr lang="en-US" altLang="zh-CN" sz="1200">
                <a:latin typeface="Arial" pitchFamily="34" charset="0"/>
                <a:cs typeface="Arial" pitchFamily="34" charset="0"/>
              </a:rPr>
              <a:t>            } else {// </a:t>
            </a:r>
            <a:r>
              <a:rPr lang="zh-CN" altLang="en-US" sz="1200">
                <a:latin typeface="Arial" pitchFamily="34" charset="0"/>
                <a:cs typeface="Arial" pitchFamily="34" charset="0"/>
              </a:rPr>
              <a:t>走不通</a:t>
            </a:r>
          </a:p>
          <a:p>
            <a:r>
              <a:rPr lang="en-US" altLang="zh-CN" sz="1200">
                <a:latin typeface="Arial" pitchFamily="34" charset="0"/>
                <a:cs typeface="Arial" pitchFamily="34" charset="0"/>
              </a:rPr>
              <a:t>               map[i][j] = 3;</a:t>
            </a:r>
          </a:p>
          <a:p>
            <a:r>
              <a:rPr lang="en-US" altLang="zh-CN" sz="1200">
                <a:latin typeface="Arial" pitchFamily="34" charset="0"/>
                <a:cs typeface="Arial" pitchFamily="34" charset="0"/>
              </a:rPr>
              <a:t>               return false;</a:t>
            </a:r>
          </a:p>
          <a:p>
            <a:r>
              <a:rPr lang="en-US" altLang="zh-CN" sz="1200">
                <a:latin typeface="Arial" pitchFamily="34" charset="0"/>
                <a:cs typeface="Arial" pitchFamily="34" charset="0"/>
              </a:rPr>
              <a:t>            }</a:t>
            </a:r>
          </a:p>
          <a:p>
            <a:r>
              <a:rPr lang="en-US" altLang="zh-CN" sz="1200">
                <a:latin typeface="Arial" pitchFamily="34" charset="0"/>
                <a:cs typeface="Arial" pitchFamily="34" charset="0"/>
              </a:rPr>
              <a:t>        } else { </a:t>
            </a:r>
          </a:p>
          <a:p>
            <a:r>
              <a:rPr lang="en-US" altLang="zh-CN" sz="1200">
                <a:latin typeface="Arial" pitchFamily="34" charset="0"/>
                <a:cs typeface="Arial" pitchFamily="34" charset="0"/>
              </a:rPr>
              <a:t>              //</a:t>
            </a:r>
            <a:r>
              <a:rPr lang="zh-CN" altLang="en-US" sz="1200">
                <a:latin typeface="Arial" pitchFamily="34" charset="0"/>
                <a:cs typeface="Arial" pitchFamily="34" charset="0"/>
              </a:rPr>
              <a:t>如果</a:t>
            </a:r>
            <a:r>
              <a:rPr lang="en-US" altLang="zh-CN" sz="1200">
                <a:latin typeface="Arial" pitchFamily="34" charset="0"/>
                <a:cs typeface="Arial" pitchFamily="34" charset="0"/>
              </a:rPr>
              <a:t>map(i)(j)!=0 </a:t>
            </a:r>
          </a:p>
          <a:p>
            <a:r>
              <a:rPr lang="en-US" altLang="zh-CN" sz="1200">
                <a:latin typeface="Arial" pitchFamily="34" charset="0"/>
                <a:cs typeface="Arial" pitchFamily="34" charset="0"/>
              </a:rPr>
              <a:t>               //</a:t>
            </a:r>
            <a:r>
              <a:rPr lang="zh-CN" altLang="en-US" sz="1200">
                <a:latin typeface="Arial" pitchFamily="34" charset="0"/>
                <a:cs typeface="Arial" pitchFamily="34" charset="0"/>
              </a:rPr>
              <a:t>则值 </a:t>
            </a:r>
            <a:r>
              <a:rPr lang="en-US" altLang="zh-CN" sz="1200">
                <a:latin typeface="Arial" pitchFamily="34" charset="0"/>
                <a:cs typeface="Arial" pitchFamily="34" charset="0"/>
              </a:rPr>
              <a:t>1,2,3</a:t>
            </a:r>
          </a:p>
          <a:p>
            <a:r>
              <a:rPr lang="en-US" altLang="zh-CN" sz="1200">
                <a:latin typeface="Arial" pitchFamily="34" charset="0"/>
                <a:cs typeface="Arial" pitchFamily="34" charset="0"/>
              </a:rPr>
              <a:t>             return false;}</a:t>
            </a:r>
          </a:p>
          <a:p>
            <a:r>
              <a:rPr lang="en-US" altLang="zh-CN" sz="1200">
                <a:latin typeface="Arial" pitchFamily="34" charset="0"/>
                <a:cs typeface="Arial" pitchFamily="34" charset="0"/>
              </a:rPr>
              <a:t>}}</a:t>
            </a:r>
          </a:p>
          <a:p>
            <a:endParaRPr lang="en-US" altLang="zh-CN" sz="1200">
              <a:latin typeface="Arial" pitchFamily="34" charset="0"/>
              <a:cs typeface="Arial" pitchFamily="34" charset="0"/>
            </a:endParaRPr>
          </a:p>
          <a:p>
            <a:endParaRPr lang="en-US" altLang="zh-CN" sz="1200">
              <a:latin typeface="Arial" pitchFamily="34" charset="0"/>
              <a:cs typeface="Arial" pitchFamily="34" charset="0"/>
            </a:endParaRPr>
          </a:p>
          <a:p>
            <a:endParaRPr lang="en-US" altLang="zh-CN" sz="1200">
              <a:latin typeface="Arial" pitchFamily="34" charset="0"/>
              <a:cs typeface="Arial" pitchFamily="34" charset="0"/>
            </a:endParaRPr>
          </a:p>
        </p:txBody>
      </p:sp>
      <p:sp>
        <p:nvSpPr>
          <p:cNvPr id="8" name="TextBox 7"/>
          <p:cNvSpPr txBox="1"/>
          <p:nvPr/>
        </p:nvSpPr>
        <p:spPr>
          <a:xfrm>
            <a:off x="7848136" y="3492917"/>
            <a:ext cx="1909497" cy="2123658"/>
          </a:xfrm>
          <a:prstGeom prst="rect">
            <a:avLst/>
          </a:prstGeom>
          <a:solidFill>
            <a:schemeClr val="accent5">
              <a:lumMod val="20000"/>
              <a:lumOff val="80000"/>
            </a:schemeClr>
          </a:solidFill>
        </p:spPr>
        <p:txBody>
          <a:bodyPr wrap="none" rtlCol="0">
            <a:spAutoFit/>
          </a:bodyPr>
          <a:lstStyle/>
          <a:p>
            <a:r>
              <a:rPr lang="en-US" altLang="zh-CN" sz="1200">
                <a:latin typeface="Arial" pitchFamily="34" charset="0"/>
                <a:cs typeface="Arial" pitchFamily="34" charset="0"/>
              </a:rPr>
              <a:t>int[][] map = new int[8][7];</a:t>
            </a:r>
          </a:p>
          <a:p>
            <a:r>
              <a:rPr lang="en-US" altLang="zh-CN" sz="1200">
                <a:latin typeface="Arial" pitchFamily="34" charset="0"/>
                <a:cs typeface="Arial" pitchFamily="34" charset="0"/>
              </a:rPr>
              <a:t>//</a:t>
            </a:r>
            <a:r>
              <a:rPr lang="zh-CN" altLang="en-US" sz="1200">
                <a:latin typeface="Arial" pitchFamily="34" charset="0"/>
                <a:cs typeface="Arial" pitchFamily="34" charset="0"/>
              </a:rPr>
              <a:t>上下全部置</a:t>
            </a:r>
            <a:r>
              <a:rPr lang="en-US" altLang="zh-CN" sz="1200">
                <a:latin typeface="Arial" pitchFamily="34" charset="0"/>
                <a:cs typeface="Arial" pitchFamily="34" charset="0"/>
              </a:rPr>
              <a:t>1</a:t>
            </a:r>
          </a:p>
          <a:p>
            <a:r>
              <a:rPr lang="en-US" altLang="zh-CN" sz="1200">
                <a:latin typeface="Arial" pitchFamily="34" charset="0"/>
                <a:cs typeface="Arial" pitchFamily="34" charset="0"/>
              </a:rPr>
              <a:t>for(int i = 0 ; i&lt;7;i++){</a:t>
            </a:r>
          </a:p>
          <a:p>
            <a:r>
              <a:rPr lang="en-US" altLang="zh-CN" sz="1200">
                <a:latin typeface="Arial" pitchFamily="34" charset="0"/>
                <a:cs typeface="Arial" pitchFamily="34" charset="0"/>
              </a:rPr>
              <a:t>map[0][i] = 1;</a:t>
            </a:r>
          </a:p>
          <a:p>
            <a:r>
              <a:rPr lang="en-US" altLang="zh-CN" sz="1200">
                <a:latin typeface="Arial" pitchFamily="34" charset="0"/>
                <a:cs typeface="Arial" pitchFamily="34" charset="0"/>
              </a:rPr>
              <a:t>map[7][i] = 1;</a:t>
            </a:r>
          </a:p>
          <a:p>
            <a:r>
              <a:rPr lang="en-US" altLang="zh-CN" sz="1200">
                <a:latin typeface="Arial" pitchFamily="34" charset="0"/>
                <a:cs typeface="Arial" pitchFamily="34" charset="0"/>
              </a:rPr>
              <a:t>}</a:t>
            </a:r>
          </a:p>
          <a:p>
            <a:r>
              <a:rPr lang="en-US" altLang="zh-CN" sz="1200">
                <a:latin typeface="Arial" pitchFamily="34" charset="0"/>
                <a:cs typeface="Arial" pitchFamily="34" charset="0"/>
              </a:rPr>
              <a:t>//</a:t>
            </a:r>
            <a:r>
              <a:rPr lang="zh-CN" altLang="en-US" sz="1200">
                <a:latin typeface="Arial" pitchFamily="34" charset="0"/>
                <a:cs typeface="Arial" pitchFamily="34" charset="0"/>
              </a:rPr>
              <a:t>左右全部置</a:t>
            </a:r>
            <a:r>
              <a:rPr lang="en-US" altLang="zh-CN" sz="1200">
                <a:latin typeface="Arial" pitchFamily="34" charset="0"/>
                <a:cs typeface="Arial" pitchFamily="34" charset="0"/>
              </a:rPr>
              <a:t>1</a:t>
            </a:r>
          </a:p>
          <a:p>
            <a:r>
              <a:rPr lang="en-US" altLang="zh-CN" sz="1200">
                <a:latin typeface="Arial" pitchFamily="34" charset="0"/>
                <a:cs typeface="Arial" pitchFamily="34" charset="0"/>
              </a:rPr>
              <a:t>for (int i = 0; i&lt; 8; i++) {</a:t>
            </a:r>
          </a:p>
          <a:p>
            <a:r>
              <a:rPr lang="en-US" altLang="zh-CN" sz="1200">
                <a:latin typeface="Arial" pitchFamily="34" charset="0"/>
                <a:cs typeface="Arial" pitchFamily="34" charset="0"/>
              </a:rPr>
              <a:t>map[i][0] = 1;</a:t>
            </a:r>
          </a:p>
          <a:p>
            <a:r>
              <a:rPr lang="en-US" altLang="zh-CN" sz="1200">
                <a:latin typeface="Arial" pitchFamily="34" charset="0"/>
                <a:cs typeface="Arial" pitchFamily="34" charset="0"/>
              </a:rPr>
              <a:t>map[i][6] = 1;</a:t>
            </a:r>
          </a:p>
          <a:p>
            <a:r>
              <a:rPr lang="en-US" altLang="zh-CN" sz="1200">
                <a:latin typeface="Arial" pitchFamily="34" charset="0"/>
                <a:cs typeface="Arial" pitchFamily="34" charset="0"/>
              </a:rPr>
              <a:t>}</a:t>
            </a:r>
            <a:endParaRPr lang="zh-CN" altLang="en-US" sz="1200">
              <a:latin typeface="Arial" pitchFamily="34" charset="0"/>
              <a:cs typeface="Arial" pitchFamily="34" charset="0"/>
            </a:endParaRPr>
          </a:p>
        </p:txBody>
      </p:sp>
      <p:graphicFrame>
        <p:nvGraphicFramePr>
          <p:cNvPr id="9" name="对象 8"/>
          <p:cNvGraphicFramePr>
            <a:graphicFrameLocks noChangeAspect="1"/>
          </p:cNvGraphicFramePr>
          <p:nvPr>
            <p:extLst>
              <p:ext uri="{D42A27DB-BD31-4B8C-83A1-F6EECF244321}">
                <p14:modId xmlns:p14="http://schemas.microsoft.com/office/powerpoint/2010/main" val="2624168222"/>
              </p:ext>
            </p:extLst>
          </p:nvPr>
        </p:nvGraphicFramePr>
        <p:xfrm>
          <a:off x="1960934" y="4078674"/>
          <a:ext cx="464344" cy="355600"/>
        </p:xfrm>
        <a:graphic>
          <a:graphicData uri="http://schemas.openxmlformats.org/presentationml/2006/ole">
            <mc:AlternateContent xmlns:mc="http://schemas.openxmlformats.org/markup-compatibility/2006">
              <mc:Choice xmlns:v="urn:schemas-microsoft-com:vml" Requires="v">
                <p:oleObj spid="_x0000_s43188" name="包装程序外壳对象" showAsIcon="1" r:id="rId5" imgW="928080" imgH="711360" progId="Package">
                  <p:embed/>
                </p:oleObj>
              </mc:Choice>
              <mc:Fallback>
                <p:oleObj name="包装程序外壳对象" showAsIcon="1" r:id="rId5" imgW="928080" imgH="711360" progId="Package">
                  <p:embed/>
                  <p:pic>
                    <p:nvPicPr>
                      <p:cNvPr id="0" name=""/>
                      <p:cNvPicPr/>
                      <p:nvPr/>
                    </p:nvPicPr>
                    <p:blipFill>
                      <a:blip r:embed="rId6"/>
                      <a:stretch>
                        <a:fillRect/>
                      </a:stretch>
                    </p:blipFill>
                    <p:spPr>
                      <a:xfrm>
                        <a:off x="1960934" y="4078674"/>
                        <a:ext cx="464344" cy="355600"/>
                      </a:xfrm>
                      <a:prstGeom prst="rect">
                        <a:avLst/>
                      </a:prstGeom>
                    </p:spPr>
                  </p:pic>
                </p:oleObj>
              </mc:Fallback>
            </mc:AlternateContent>
          </a:graphicData>
        </a:graphic>
      </p:graphicFrame>
    </p:spTree>
    <p:extLst>
      <p:ext uri="{BB962C8B-B14F-4D97-AF65-F5344CB8AC3E}">
        <p14:creationId xmlns:p14="http://schemas.microsoft.com/office/powerpoint/2010/main" val="106396949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递归</a:t>
            </a:r>
            <a:r>
              <a:rPr lang="en-US" altLang="zh-CN" sz="2200" b="1"/>
              <a:t>-</a:t>
            </a:r>
            <a:r>
              <a:rPr lang="zh-CN" altLang="en-US" sz="2200" b="1"/>
              <a:t>八皇后问题</a:t>
            </a:r>
            <a:r>
              <a:rPr lang="en-US" altLang="zh-CN" sz="2200" b="1"/>
              <a:t>(</a:t>
            </a:r>
            <a:r>
              <a:rPr lang="zh-CN" altLang="en-US" sz="2200" b="1"/>
              <a:t>回溯算法</a:t>
            </a:r>
            <a:r>
              <a:rPr lang="en-US" altLang="zh-CN" sz="2200" b="1"/>
              <a:t>)</a:t>
            </a:r>
          </a:p>
        </p:txBody>
      </p:sp>
      <p:sp>
        <p:nvSpPr>
          <p:cNvPr id="2" name="TextBox 1"/>
          <p:cNvSpPr txBox="1"/>
          <p:nvPr/>
        </p:nvSpPr>
        <p:spPr>
          <a:xfrm>
            <a:off x="665981" y="1224111"/>
            <a:ext cx="4104456" cy="2769989"/>
          </a:xfrm>
          <a:prstGeom prst="rect">
            <a:avLst/>
          </a:prstGeom>
          <a:noFill/>
        </p:spPr>
        <p:txBody>
          <a:bodyPr wrap="square" rtlCol="0">
            <a:spAutoFit/>
          </a:bodyPr>
          <a:lstStyle/>
          <a:p>
            <a:endParaRPr lang="en-US" altLang="zh-CN">
              <a:ea typeface="宋体" pitchFamily="2" charset="-122"/>
            </a:endParaRPr>
          </a:p>
          <a:p>
            <a:r>
              <a:rPr lang="zh-CN" altLang="en-US" sz="2000" b="1">
                <a:solidFill>
                  <a:srgbClr val="0070C0"/>
                </a:solidFill>
                <a:ea typeface="宋体" pitchFamily="2" charset="-122"/>
              </a:rPr>
              <a:t>八皇后问题介绍</a:t>
            </a:r>
            <a:r>
              <a:rPr lang="zh-CN" altLang="en-US">
                <a:ea typeface="宋体" pitchFamily="2" charset="-122"/>
              </a:rPr>
              <a:t> </a:t>
            </a:r>
            <a:endParaRPr lang="en-US" altLang="zh-CN">
              <a:ea typeface="宋体" pitchFamily="2" charset="-122"/>
            </a:endParaRPr>
          </a:p>
          <a:p>
            <a:r>
              <a:rPr lang="zh-CN" altLang="en-US" sz="1600"/>
              <a:t>八皇后问题，是一个古老而著名的问题，是</a:t>
            </a:r>
            <a:r>
              <a:rPr lang="zh-CN" altLang="en-US" sz="1600" b="1"/>
              <a:t>回溯算法的典型案例</a:t>
            </a:r>
            <a:r>
              <a:rPr lang="zh-CN" altLang="en-US" sz="1600"/>
              <a:t>。该问题是国际西洋棋棋手马克斯</a:t>
            </a:r>
            <a:r>
              <a:rPr lang="en-US" altLang="zh-CN" sz="1600"/>
              <a:t>·</a:t>
            </a:r>
            <a:r>
              <a:rPr lang="zh-CN" altLang="en-US" sz="1600"/>
              <a:t>贝瑟尔于</a:t>
            </a:r>
            <a:r>
              <a:rPr lang="en-US" altLang="zh-CN" sz="1600"/>
              <a:t>1848</a:t>
            </a:r>
            <a:r>
              <a:rPr lang="zh-CN" altLang="en-US" sz="1600"/>
              <a:t>年提出：在</a:t>
            </a:r>
            <a:r>
              <a:rPr lang="en-US" altLang="zh-CN" sz="1600"/>
              <a:t>8×8</a:t>
            </a:r>
            <a:r>
              <a:rPr lang="zh-CN" altLang="en-US" sz="1600"/>
              <a:t>格的国际象棋上摆放八个皇后，使其不能互相攻击，即：</a:t>
            </a:r>
            <a:r>
              <a:rPr lang="zh-CN" altLang="en-US" b="1">
                <a:solidFill>
                  <a:srgbClr val="002060"/>
                </a:solidFill>
              </a:rPr>
              <a:t>任意两个皇后都不能处于同一行、同一列或同一斜线上，问有多少种摆法</a:t>
            </a:r>
            <a:r>
              <a:rPr lang="zh-CN" altLang="en-US" sz="1700"/>
              <a:t>。</a:t>
            </a:r>
            <a:endParaRPr lang="en-US" altLang="zh-CN" sz="1700"/>
          </a:p>
          <a:p>
            <a:endParaRPr lang="en-US" altLang="zh-CN"/>
          </a:p>
        </p:txBody>
      </p:sp>
      <p:pic>
        <p:nvPicPr>
          <p:cNvPr id="1075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03858" y="3798730"/>
            <a:ext cx="1777968" cy="1629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752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89392" y="2160215"/>
            <a:ext cx="4464496" cy="25670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4789392" y="5112543"/>
            <a:ext cx="3837910" cy="369332"/>
          </a:xfrm>
          <a:prstGeom prst="rect">
            <a:avLst/>
          </a:prstGeom>
          <a:noFill/>
        </p:spPr>
        <p:txBody>
          <a:bodyPr wrap="none" rtlCol="0">
            <a:spAutoFit/>
          </a:bodyPr>
          <a:lstStyle/>
          <a:p>
            <a:r>
              <a:rPr lang="en-US" altLang="zh-CN">
                <a:hlinkClick r:id="rId5"/>
              </a:rPr>
              <a:t>http://www.7k7k.com/swf/49842.htm</a:t>
            </a:r>
            <a:r>
              <a:rPr lang="en-US" altLang="zh-CN"/>
              <a:t> </a:t>
            </a:r>
            <a:endParaRPr lang="zh-CN" altLang="en-US"/>
          </a:p>
        </p:txBody>
      </p:sp>
    </p:spTree>
    <p:extLst>
      <p:ext uri="{BB962C8B-B14F-4D97-AF65-F5344CB8AC3E}">
        <p14:creationId xmlns:p14="http://schemas.microsoft.com/office/powerpoint/2010/main" val="303839238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递归</a:t>
            </a:r>
            <a:r>
              <a:rPr lang="en-US" altLang="zh-CN" sz="2200" b="1"/>
              <a:t>-</a:t>
            </a:r>
            <a:r>
              <a:rPr lang="zh-CN" altLang="en-US" sz="2200" b="1"/>
              <a:t>八皇后问题</a:t>
            </a:r>
            <a:r>
              <a:rPr lang="en-US" altLang="zh-CN" sz="2200" b="1"/>
              <a:t>(</a:t>
            </a:r>
            <a:r>
              <a:rPr lang="zh-CN" altLang="en-US" sz="2200" b="1"/>
              <a:t>回溯算法</a:t>
            </a:r>
            <a:r>
              <a:rPr lang="en-US" altLang="zh-CN" sz="2200" b="1"/>
              <a:t>)</a:t>
            </a:r>
          </a:p>
        </p:txBody>
      </p:sp>
      <p:sp>
        <p:nvSpPr>
          <p:cNvPr id="2" name="TextBox 1"/>
          <p:cNvSpPr txBox="1"/>
          <p:nvPr/>
        </p:nvSpPr>
        <p:spPr>
          <a:xfrm>
            <a:off x="665981" y="1224111"/>
            <a:ext cx="7776864" cy="4555093"/>
          </a:xfrm>
          <a:prstGeom prst="rect">
            <a:avLst/>
          </a:prstGeom>
          <a:noFill/>
        </p:spPr>
        <p:txBody>
          <a:bodyPr wrap="square" rtlCol="0">
            <a:spAutoFit/>
          </a:bodyPr>
          <a:lstStyle/>
          <a:p>
            <a:r>
              <a:rPr lang="zh-CN" altLang="en-US" sz="2000" b="1">
                <a:solidFill>
                  <a:srgbClr val="0070C0"/>
                </a:solidFill>
                <a:ea typeface="宋体" pitchFamily="2" charset="-122"/>
              </a:rPr>
              <a:t>八皇后问题算法思路分析</a:t>
            </a:r>
            <a:endParaRPr lang="en-US" altLang="zh-CN" sz="2000" b="1">
              <a:solidFill>
                <a:srgbClr val="0070C0"/>
              </a:solidFill>
              <a:ea typeface="宋体" pitchFamily="2" charset="-122"/>
            </a:endParaRPr>
          </a:p>
          <a:p>
            <a:endParaRPr lang="en-US" altLang="zh-CN">
              <a:ea typeface="宋体" pitchFamily="2" charset="-122"/>
            </a:endParaRPr>
          </a:p>
          <a:p>
            <a:pPr marL="342900" indent="-342900">
              <a:buAutoNum type="arabicParenR"/>
            </a:pPr>
            <a:r>
              <a:rPr lang="zh-CN" altLang="en-US"/>
              <a:t>第一个皇后先放第一行第一列</a:t>
            </a:r>
            <a:endParaRPr lang="en-US" altLang="zh-CN"/>
          </a:p>
          <a:p>
            <a:pPr marL="342900" indent="-342900">
              <a:buAutoNum type="arabicParenR"/>
            </a:pPr>
            <a:r>
              <a:rPr lang="zh-CN" altLang="en-US"/>
              <a:t>第二个皇后放在第二行第一列、然后判断是否</a:t>
            </a:r>
            <a:r>
              <a:rPr lang="en-US" altLang="zh-CN"/>
              <a:t>OK</a:t>
            </a:r>
            <a:r>
              <a:rPr lang="zh-CN" altLang="en-US"/>
              <a:t>， 如果不</a:t>
            </a:r>
            <a:r>
              <a:rPr lang="en-US" altLang="zh-CN"/>
              <a:t>OK</a:t>
            </a:r>
            <a:r>
              <a:rPr lang="zh-CN" altLang="en-US"/>
              <a:t>，继续放在第二列、第三列、依次把所有列都放完，找到一个合适</a:t>
            </a:r>
            <a:endParaRPr lang="en-US" altLang="zh-CN"/>
          </a:p>
          <a:p>
            <a:pPr marL="342900" indent="-342900">
              <a:buAutoNum type="arabicParenR"/>
            </a:pPr>
            <a:r>
              <a:rPr lang="zh-CN" altLang="en-US"/>
              <a:t>继续第三个皇后，还是第一列、第二列</a:t>
            </a:r>
            <a:r>
              <a:rPr lang="en-US" altLang="zh-CN"/>
              <a:t>……</a:t>
            </a:r>
            <a:r>
              <a:rPr lang="zh-CN" altLang="en-US"/>
              <a:t>直到第</a:t>
            </a:r>
            <a:r>
              <a:rPr lang="en-US" altLang="zh-CN"/>
              <a:t>8</a:t>
            </a:r>
            <a:r>
              <a:rPr lang="zh-CN" altLang="en-US"/>
              <a:t>个皇后也能放在一个不冲突的位置，算是找到了一个正确解</a:t>
            </a:r>
            <a:endParaRPr lang="en-US" altLang="zh-CN"/>
          </a:p>
          <a:p>
            <a:pPr marL="342900" indent="-342900">
              <a:buAutoNum type="arabicParenR"/>
            </a:pPr>
            <a:r>
              <a:rPr lang="zh-CN" altLang="en-US"/>
              <a:t>当得到一个正确解时，在栈回退到上一个栈时，就会开始回溯，即将第一个皇后，放到第一列的所有正确解，全部得到</a:t>
            </a:r>
            <a:r>
              <a:rPr lang="en-US" altLang="zh-CN"/>
              <a:t>.</a:t>
            </a:r>
          </a:p>
          <a:p>
            <a:pPr marL="342900" indent="-342900">
              <a:buAutoNum type="arabicParenR"/>
            </a:pPr>
            <a:r>
              <a:rPr lang="zh-CN" altLang="en-US"/>
              <a:t>然后回头继续第一个皇后放第二列，后面继续循环执行 </a:t>
            </a:r>
            <a:r>
              <a:rPr lang="en-US" altLang="zh-CN"/>
              <a:t>1,2,3,4</a:t>
            </a:r>
            <a:r>
              <a:rPr lang="zh-CN" altLang="en-US"/>
              <a:t>的步骤 </a:t>
            </a:r>
            <a:r>
              <a:rPr lang="en-US" altLang="zh-CN"/>
              <a:t>【</a:t>
            </a:r>
            <a:r>
              <a:rPr lang="zh-CN" altLang="en-US" sz="1200"/>
              <a:t>示意图</a:t>
            </a:r>
            <a:r>
              <a:rPr lang="en-US" altLang="zh-CN"/>
              <a:t>】</a:t>
            </a:r>
          </a:p>
          <a:p>
            <a:pPr marL="342900" indent="-342900">
              <a:buAutoNum type="arabicParenR"/>
            </a:pPr>
            <a:endParaRPr lang="en-US" altLang="zh-CN"/>
          </a:p>
          <a:p>
            <a:r>
              <a:rPr lang="zh-CN" altLang="en-US" b="1"/>
              <a:t>说明</a:t>
            </a:r>
            <a:r>
              <a:rPr lang="zh-CN" altLang="en-US"/>
              <a:t>：理论上应该创建一个二维数组来表示棋盘，但是实际上可以通过算法，用一个一维数组即可解决问题</a:t>
            </a:r>
            <a:r>
              <a:rPr lang="en-US" altLang="zh-CN"/>
              <a:t>. arr[8] = {0 , 4, 7, 5, 2, 6, 1, 3} //</a:t>
            </a:r>
            <a:r>
              <a:rPr lang="zh-CN" altLang="en-US"/>
              <a:t>对应</a:t>
            </a:r>
            <a:r>
              <a:rPr lang="en-US" altLang="zh-CN"/>
              <a:t>arr </a:t>
            </a:r>
            <a:r>
              <a:rPr lang="zh-CN" altLang="en-US"/>
              <a:t>下标 表示第几行，即第几个皇后，</a:t>
            </a:r>
            <a:r>
              <a:rPr lang="en-US" altLang="zh-CN"/>
              <a:t>arr[i] = val , val </a:t>
            </a:r>
            <a:r>
              <a:rPr lang="zh-CN" altLang="en-US"/>
              <a:t>表示第</a:t>
            </a:r>
            <a:r>
              <a:rPr lang="en-US" altLang="zh-CN"/>
              <a:t>i+1</a:t>
            </a:r>
            <a:r>
              <a:rPr lang="zh-CN" altLang="en-US"/>
              <a:t>个皇后，放在第</a:t>
            </a:r>
            <a:r>
              <a:rPr lang="en-US" altLang="zh-CN"/>
              <a:t>i+1</a:t>
            </a:r>
            <a:r>
              <a:rPr lang="zh-CN" altLang="en-US"/>
              <a:t>行的第</a:t>
            </a:r>
            <a:r>
              <a:rPr lang="en-US" altLang="zh-CN"/>
              <a:t>val+1</a:t>
            </a:r>
            <a:r>
              <a:rPr lang="zh-CN" altLang="en-US"/>
              <a:t>列</a:t>
            </a:r>
            <a:endParaRPr lang="en-US" altLang="zh-CN"/>
          </a:p>
        </p:txBody>
      </p:sp>
    </p:spTree>
    <p:extLst>
      <p:ext uri="{BB962C8B-B14F-4D97-AF65-F5344CB8AC3E}">
        <p14:creationId xmlns:p14="http://schemas.microsoft.com/office/powerpoint/2010/main" val="417564770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递归</a:t>
            </a:r>
            <a:r>
              <a:rPr lang="en-US" altLang="zh-CN" sz="2200" b="1"/>
              <a:t>-</a:t>
            </a:r>
            <a:r>
              <a:rPr lang="zh-CN" altLang="en-US" sz="2200" b="1"/>
              <a:t>八皇后问题</a:t>
            </a:r>
            <a:r>
              <a:rPr lang="en-US" altLang="zh-CN" sz="2200" b="1"/>
              <a:t>(</a:t>
            </a:r>
            <a:r>
              <a:rPr lang="zh-CN" altLang="en-US" sz="2200" b="1"/>
              <a:t>回溯算法</a:t>
            </a:r>
            <a:r>
              <a:rPr lang="en-US" altLang="zh-CN" sz="2200" b="1"/>
              <a:t>)</a:t>
            </a:r>
          </a:p>
        </p:txBody>
      </p:sp>
      <p:sp>
        <p:nvSpPr>
          <p:cNvPr id="2" name="TextBox 1"/>
          <p:cNvSpPr txBox="1"/>
          <p:nvPr/>
        </p:nvSpPr>
        <p:spPr>
          <a:xfrm>
            <a:off x="665981" y="1224111"/>
            <a:ext cx="7776864" cy="954107"/>
          </a:xfrm>
          <a:prstGeom prst="rect">
            <a:avLst/>
          </a:prstGeom>
          <a:noFill/>
        </p:spPr>
        <p:txBody>
          <a:bodyPr wrap="square" rtlCol="0">
            <a:spAutoFit/>
          </a:bodyPr>
          <a:lstStyle/>
          <a:p>
            <a:r>
              <a:rPr lang="zh-CN" altLang="en-US" sz="2000" b="1">
                <a:solidFill>
                  <a:srgbClr val="0070C0"/>
                </a:solidFill>
                <a:ea typeface="宋体" pitchFamily="2" charset="-122"/>
              </a:rPr>
              <a:t>八皇后问题算法代码实现</a:t>
            </a:r>
            <a:endParaRPr lang="en-US" altLang="zh-CN" sz="2000" b="1">
              <a:solidFill>
                <a:srgbClr val="0070C0"/>
              </a:solidFill>
              <a:ea typeface="宋体" pitchFamily="2" charset="-122"/>
            </a:endParaRPr>
          </a:p>
          <a:p>
            <a:endParaRPr lang="en-US" altLang="zh-CN">
              <a:ea typeface="宋体" pitchFamily="2" charset="-122"/>
            </a:endParaRPr>
          </a:p>
          <a:p>
            <a:r>
              <a:rPr lang="zh-CN" altLang="en-US"/>
              <a:t>说明：看老师的代码演示</a:t>
            </a:r>
            <a:endParaRPr lang="en-US" altLang="zh-CN"/>
          </a:p>
        </p:txBody>
      </p:sp>
      <p:sp>
        <p:nvSpPr>
          <p:cNvPr id="3" name="TextBox 2"/>
          <p:cNvSpPr txBox="1"/>
          <p:nvPr/>
        </p:nvSpPr>
        <p:spPr>
          <a:xfrm>
            <a:off x="665981" y="4176439"/>
            <a:ext cx="816249" cy="1184940"/>
          </a:xfrm>
          <a:prstGeom prst="rect">
            <a:avLst/>
          </a:prstGeom>
          <a:noFill/>
        </p:spPr>
        <p:txBody>
          <a:bodyPr wrap="none" rtlCol="0">
            <a:spAutoFit/>
          </a:bodyPr>
          <a:lstStyle/>
          <a:p>
            <a:r>
              <a:rPr lang="en-US" altLang="zh-CN" sz="100" b="1"/>
              <a:t>package com.atguigu.queen8;</a:t>
            </a:r>
          </a:p>
          <a:p>
            <a:endParaRPr lang="zh-CN" altLang="en-US" sz="100"/>
          </a:p>
          <a:p>
            <a:r>
              <a:rPr lang="en-US" altLang="zh-CN" sz="100" b="1"/>
              <a:t>public class Queen8 {</a:t>
            </a:r>
          </a:p>
          <a:p>
            <a:endParaRPr lang="zh-CN" altLang="en-US" sz="100"/>
          </a:p>
          <a:p>
            <a:r>
              <a:rPr lang="en-US" altLang="zh-CN" sz="100"/>
              <a:t>// </a:t>
            </a:r>
            <a:r>
              <a:rPr lang="zh-CN" altLang="en-US" sz="100"/>
              <a:t>一共有多少个皇后（此时设置为</a:t>
            </a:r>
            <a:r>
              <a:rPr lang="en-US" altLang="zh-CN" sz="100"/>
              <a:t>8</a:t>
            </a:r>
            <a:r>
              <a:rPr lang="zh-CN" altLang="en-US" sz="100"/>
              <a:t>皇后在</a:t>
            </a:r>
            <a:r>
              <a:rPr lang="en-US" altLang="zh-CN" sz="100"/>
              <a:t>8X8</a:t>
            </a:r>
            <a:r>
              <a:rPr lang="zh-CN" altLang="en-US" sz="100"/>
              <a:t>棋盘）</a:t>
            </a:r>
          </a:p>
          <a:p>
            <a:r>
              <a:rPr lang="en-US" altLang="zh-CN" sz="100" b="1"/>
              <a:t>int max = 8;</a:t>
            </a:r>
          </a:p>
          <a:p>
            <a:r>
              <a:rPr lang="en-US" altLang="zh-CN" sz="100"/>
              <a:t>// </a:t>
            </a:r>
            <a:r>
              <a:rPr lang="zh-CN" altLang="en-US" sz="100"/>
              <a:t>该数组保存结果，第一个皇后摆在</a:t>
            </a:r>
            <a:r>
              <a:rPr lang="en-US" altLang="zh-CN" sz="100"/>
              <a:t>array[0]</a:t>
            </a:r>
            <a:r>
              <a:rPr lang="zh-CN" altLang="en-US" sz="100"/>
              <a:t>列，第二个摆在</a:t>
            </a:r>
            <a:r>
              <a:rPr lang="en-US" altLang="zh-CN" sz="100"/>
              <a:t>array[1]</a:t>
            </a:r>
            <a:r>
              <a:rPr lang="zh-CN" altLang="en-US" sz="100"/>
              <a:t>列</a:t>
            </a:r>
          </a:p>
          <a:p>
            <a:r>
              <a:rPr lang="en-US" altLang="zh-CN" sz="100" b="1"/>
              <a:t>int[]  array = new int[max];</a:t>
            </a:r>
          </a:p>
          <a:p>
            <a:r>
              <a:rPr lang="en-US" altLang="zh-CN" sz="100" b="1"/>
              <a:t>static int  </a:t>
            </a:r>
            <a:r>
              <a:rPr lang="en-US" altLang="zh-CN" sz="100" b="1" i="1"/>
              <a:t>count = 0;</a:t>
            </a:r>
          </a:p>
          <a:p>
            <a:r>
              <a:rPr lang="en-US" altLang="zh-CN" sz="100" b="1"/>
              <a:t>public static void main(String[] args) {</a:t>
            </a:r>
          </a:p>
          <a:p>
            <a:endParaRPr lang="zh-CN" altLang="en-US" sz="100"/>
          </a:p>
          <a:p>
            <a:r>
              <a:rPr lang="en-US" altLang="zh-CN" sz="100"/>
              <a:t>Queen8 queen8 = </a:t>
            </a:r>
            <a:r>
              <a:rPr lang="en-US" altLang="zh-CN" sz="100" b="1"/>
              <a:t>new Queen8();</a:t>
            </a:r>
          </a:p>
          <a:p>
            <a:r>
              <a:rPr lang="en-US" altLang="zh-CN" sz="100"/>
              <a:t>queen8.check(0);</a:t>
            </a:r>
          </a:p>
          <a:p>
            <a:r>
              <a:rPr lang="en-US" altLang="zh-CN" sz="100"/>
              <a:t>System.</a:t>
            </a:r>
            <a:r>
              <a:rPr lang="en-US" altLang="zh-CN" sz="100" b="1" i="1"/>
              <a:t>out.println("</a:t>
            </a:r>
            <a:r>
              <a:rPr lang="zh-CN" altLang="en-US" sz="100" b="1" i="1"/>
              <a:t>一共有</a:t>
            </a:r>
            <a:r>
              <a:rPr lang="en-US" altLang="zh-CN" sz="100" b="1" i="1"/>
              <a:t>"</a:t>
            </a:r>
            <a:r>
              <a:rPr lang="zh-CN" altLang="en-US" sz="100" b="1" i="1"/>
              <a:t> </a:t>
            </a:r>
            <a:r>
              <a:rPr lang="en-US" altLang="zh-CN" sz="100" b="1" i="1"/>
              <a:t>+ count + "</a:t>
            </a:r>
            <a:r>
              <a:rPr lang="zh-CN" altLang="en-US" sz="100" b="1" i="1"/>
              <a:t>种解法</a:t>
            </a:r>
            <a:r>
              <a:rPr lang="en-US" altLang="zh-CN" sz="100" b="1" i="1"/>
              <a:t>");</a:t>
            </a:r>
          </a:p>
          <a:p>
            <a:r>
              <a:rPr lang="en-US" altLang="zh-CN" sz="100"/>
              <a:t>}</a:t>
            </a:r>
          </a:p>
          <a:p>
            <a:endParaRPr lang="zh-CN" altLang="en-US" sz="100"/>
          </a:p>
          <a:p>
            <a:r>
              <a:rPr lang="en-US" altLang="zh-CN" sz="100"/>
              <a:t>/**</a:t>
            </a:r>
          </a:p>
          <a:p>
            <a:r>
              <a:rPr lang="en-US" altLang="zh-CN" sz="100"/>
              <a:t>     * n</a:t>
            </a:r>
            <a:r>
              <a:rPr lang="zh-CN" altLang="en-US" sz="100"/>
              <a:t>代表当前是第几个皇后 </a:t>
            </a:r>
            <a:r>
              <a:rPr lang="en-US" altLang="zh-CN" sz="100"/>
              <a:t>[n </a:t>
            </a:r>
            <a:r>
              <a:rPr lang="zh-CN" altLang="en-US" sz="100"/>
              <a:t>是从 </a:t>
            </a:r>
            <a:r>
              <a:rPr lang="en-US" altLang="zh-CN" sz="100"/>
              <a:t>0 </a:t>
            </a:r>
            <a:r>
              <a:rPr lang="zh-CN" altLang="en-US" sz="100"/>
              <a:t>开始算的，即</a:t>
            </a:r>
            <a:r>
              <a:rPr lang="en-US" altLang="zh-CN" sz="100"/>
              <a:t>0 </a:t>
            </a:r>
            <a:r>
              <a:rPr lang="zh-CN" altLang="en-US" sz="100"/>
              <a:t>表示第一个皇后</a:t>
            </a:r>
            <a:r>
              <a:rPr lang="en-US" altLang="zh-CN" sz="100"/>
              <a:t>, </a:t>
            </a:r>
            <a:r>
              <a:rPr lang="zh-CN" altLang="en-US" sz="100"/>
              <a:t>同时</a:t>
            </a:r>
            <a:r>
              <a:rPr lang="en-US" altLang="zh-CN" sz="100"/>
              <a:t>n</a:t>
            </a:r>
            <a:r>
              <a:rPr lang="zh-CN" altLang="en-US" sz="100"/>
              <a:t>也表示第几行</a:t>
            </a:r>
            <a:r>
              <a:rPr lang="en-US" altLang="zh-CN" sz="100"/>
              <a:t>]</a:t>
            </a:r>
          </a:p>
          <a:p>
            <a:r>
              <a:rPr lang="zh-CN" altLang="en-US" sz="100"/>
              <a:t>     * 即 第</a:t>
            </a:r>
            <a:r>
              <a:rPr lang="en-US" altLang="zh-CN" sz="100"/>
              <a:t>1</a:t>
            </a:r>
            <a:r>
              <a:rPr lang="zh-CN" altLang="en-US" sz="100"/>
              <a:t>行是第一个皇后</a:t>
            </a:r>
            <a:r>
              <a:rPr lang="en-US" altLang="zh-CN" sz="100"/>
              <a:t>(n=0)</a:t>
            </a:r>
            <a:r>
              <a:rPr lang="zh-CN" altLang="en-US" sz="100"/>
              <a:t>，第</a:t>
            </a:r>
            <a:r>
              <a:rPr lang="en-US" altLang="zh-CN" sz="100"/>
              <a:t>2</a:t>
            </a:r>
            <a:r>
              <a:rPr lang="zh-CN" altLang="en-US" sz="100"/>
              <a:t>行是第二个皇后</a:t>
            </a:r>
            <a:r>
              <a:rPr lang="en-US" altLang="zh-CN" sz="100"/>
              <a:t>(n=1), </a:t>
            </a:r>
            <a:r>
              <a:rPr lang="zh-CN" altLang="en-US" sz="100"/>
              <a:t>第</a:t>
            </a:r>
            <a:r>
              <a:rPr lang="en-US" altLang="zh-CN" sz="100"/>
              <a:t>8</a:t>
            </a:r>
            <a:r>
              <a:rPr lang="zh-CN" altLang="en-US" sz="100"/>
              <a:t>行是第</a:t>
            </a:r>
            <a:r>
              <a:rPr lang="en-US" altLang="zh-CN" sz="100"/>
              <a:t>8</a:t>
            </a:r>
            <a:r>
              <a:rPr lang="zh-CN" altLang="en-US" sz="100"/>
              <a:t>个皇后</a:t>
            </a:r>
            <a:r>
              <a:rPr lang="en-US" altLang="zh-CN" sz="100"/>
              <a:t>(n=7)</a:t>
            </a:r>
            <a:r>
              <a:rPr lang="zh-CN" altLang="en-US" sz="100"/>
              <a:t>，如果遍历到第</a:t>
            </a:r>
            <a:r>
              <a:rPr lang="en-US" altLang="zh-CN" sz="100"/>
              <a:t>9</a:t>
            </a:r>
            <a:r>
              <a:rPr lang="zh-CN" altLang="en-US" sz="100"/>
              <a:t>行</a:t>
            </a:r>
            <a:r>
              <a:rPr lang="en-US" altLang="zh-CN" sz="100"/>
              <a:t>(n=8)</a:t>
            </a:r>
            <a:r>
              <a:rPr lang="zh-CN" altLang="en-US" sz="100"/>
              <a:t>，说明</a:t>
            </a:r>
          </a:p>
          <a:p>
            <a:r>
              <a:rPr lang="zh-CN" altLang="en-US" sz="100"/>
              <a:t>     * 皇后全部放置好了</a:t>
            </a:r>
            <a:r>
              <a:rPr lang="en-US" altLang="zh-CN" sz="100"/>
              <a:t>, </a:t>
            </a:r>
            <a:r>
              <a:rPr lang="zh-CN" altLang="en-US" sz="100"/>
              <a:t>就相应的得到了一种解法</a:t>
            </a:r>
            <a:r>
              <a:rPr lang="en-US" altLang="zh-CN" sz="100"/>
              <a:t>... </a:t>
            </a:r>
          </a:p>
          <a:p>
            <a:r>
              <a:rPr lang="zh-CN" altLang="en-US" sz="100"/>
              <a:t>     * 然后回溯 ，又将第一个皇后，放置第</a:t>
            </a:r>
            <a:r>
              <a:rPr lang="en-US" altLang="zh-CN" sz="100"/>
              <a:t>1</a:t>
            </a:r>
            <a:r>
              <a:rPr lang="zh-CN" altLang="en-US" sz="100"/>
              <a:t>行的第</a:t>
            </a:r>
            <a:r>
              <a:rPr lang="en-US" altLang="zh-CN" sz="100"/>
              <a:t>2</a:t>
            </a:r>
            <a:r>
              <a:rPr lang="zh-CN" altLang="en-US" sz="100"/>
              <a:t>列</a:t>
            </a:r>
            <a:r>
              <a:rPr lang="en-US" altLang="zh-CN" sz="100"/>
              <a:t>...</a:t>
            </a:r>
          </a:p>
          <a:p>
            <a:r>
              <a:rPr lang="en-US" altLang="zh-CN" sz="100"/>
              <a:t>     * </a:t>
            </a:r>
            <a:r>
              <a:rPr lang="en-US" altLang="zh-CN" sz="100" b="1"/>
              <a:t>@param n</a:t>
            </a:r>
          </a:p>
          <a:p>
            <a:r>
              <a:rPr lang="zh-CN" altLang="en-US" sz="100"/>
              <a:t>     * 皇后</a:t>
            </a:r>
            <a:r>
              <a:rPr lang="en-US" altLang="zh-CN" sz="100"/>
              <a:t>n</a:t>
            </a:r>
            <a:r>
              <a:rPr lang="zh-CN" altLang="en-US" sz="100"/>
              <a:t>在</a:t>
            </a:r>
            <a:r>
              <a:rPr lang="en-US" altLang="zh-CN" sz="100"/>
              <a:t>array[n]</a:t>
            </a:r>
            <a:r>
              <a:rPr lang="zh-CN" altLang="en-US" sz="100"/>
              <a:t>列</a:t>
            </a:r>
          </a:p>
          <a:p>
            <a:r>
              <a:rPr lang="zh-CN" altLang="en-US" sz="100"/>
              <a:t>     *</a:t>
            </a:r>
            <a:r>
              <a:rPr lang="en-US" altLang="zh-CN" sz="100"/>
              <a:t>/</a:t>
            </a:r>
          </a:p>
          <a:p>
            <a:r>
              <a:rPr lang="en-US" altLang="zh-CN" sz="100"/>
              <a:t>    </a:t>
            </a:r>
            <a:r>
              <a:rPr lang="en-US" altLang="zh-CN" sz="100" b="1"/>
              <a:t>private void check(int n) {</a:t>
            </a:r>
          </a:p>
          <a:p>
            <a:r>
              <a:rPr lang="zh-CN" altLang="en-US" sz="100"/>
              <a:t>        </a:t>
            </a:r>
            <a:r>
              <a:rPr lang="en-US" altLang="zh-CN" sz="100"/>
              <a:t>//</a:t>
            </a:r>
            <a:r>
              <a:rPr lang="zh-CN" altLang="en-US" sz="100"/>
              <a:t>终止条件是最后一行已经摆完，</a:t>
            </a:r>
          </a:p>
          <a:p>
            <a:r>
              <a:rPr lang="zh-CN" altLang="en-US" sz="100"/>
              <a:t>    </a:t>
            </a:r>
            <a:r>
              <a:rPr lang="en-US" altLang="zh-CN" sz="100"/>
              <a:t>//</a:t>
            </a:r>
            <a:r>
              <a:rPr lang="zh-CN" altLang="en-US" sz="100"/>
              <a:t>由于每摆一步都会校验是否有冲突，</a:t>
            </a:r>
          </a:p>
          <a:p>
            <a:r>
              <a:rPr lang="zh-CN" altLang="en-US" sz="100"/>
              <a:t>    </a:t>
            </a:r>
            <a:r>
              <a:rPr lang="en-US" altLang="zh-CN" sz="100"/>
              <a:t>//</a:t>
            </a:r>
            <a:r>
              <a:rPr lang="zh-CN" altLang="en-US" sz="100"/>
              <a:t>所以只要最后一行摆完，说明已经得到了一个正确解</a:t>
            </a:r>
          </a:p>
          <a:p>
            <a:r>
              <a:rPr lang="en-US" altLang="zh-CN" sz="100"/>
              <a:t>        </a:t>
            </a:r>
            <a:r>
              <a:rPr lang="en-US" altLang="zh-CN" sz="100" b="1"/>
              <a:t>if (n == max) {</a:t>
            </a:r>
          </a:p>
          <a:p>
            <a:r>
              <a:rPr lang="en-US" altLang="zh-CN" sz="100"/>
              <a:t>            print();</a:t>
            </a:r>
          </a:p>
          <a:p>
            <a:r>
              <a:rPr lang="en-US" altLang="zh-CN" sz="100"/>
              <a:t>            </a:t>
            </a:r>
            <a:r>
              <a:rPr lang="en-US" altLang="zh-CN" sz="100" b="1"/>
              <a:t>return;</a:t>
            </a:r>
          </a:p>
          <a:p>
            <a:r>
              <a:rPr lang="zh-CN" altLang="en-US" sz="100"/>
              <a:t>        </a:t>
            </a:r>
            <a:r>
              <a:rPr lang="en-US" altLang="zh-CN" sz="100"/>
              <a:t>}</a:t>
            </a:r>
          </a:p>
          <a:p>
            <a:r>
              <a:rPr lang="zh-CN" altLang="en-US" sz="100"/>
              <a:t>        </a:t>
            </a:r>
            <a:r>
              <a:rPr lang="en-US" altLang="zh-CN" sz="100"/>
              <a:t>//</a:t>
            </a:r>
            <a:r>
              <a:rPr lang="zh-CN" altLang="en-US" sz="100"/>
              <a:t>将第</a:t>
            </a:r>
            <a:r>
              <a:rPr lang="en-US" altLang="zh-CN" sz="100"/>
              <a:t>n</a:t>
            </a:r>
            <a:r>
              <a:rPr lang="zh-CN" altLang="en-US" sz="100"/>
              <a:t>个皇后从</a:t>
            </a:r>
            <a:r>
              <a:rPr lang="en-US" altLang="zh-CN" sz="100"/>
              <a:t>.</a:t>
            </a:r>
            <a:r>
              <a:rPr lang="zh-CN" altLang="en-US" sz="100"/>
              <a:t>第一列开始放值，然后判断是否和本行本列本斜线有冲突，如果</a:t>
            </a:r>
            <a:r>
              <a:rPr lang="en-US" altLang="zh-CN" sz="100"/>
              <a:t>OK</a:t>
            </a:r>
            <a:r>
              <a:rPr lang="zh-CN" altLang="en-US" sz="100"/>
              <a:t>，就进入下一行的逻辑</a:t>
            </a:r>
          </a:p>
          <a:p>
            <a:r>
              <a:rPr lang="en-US" altLang="zh-CN" sz="100"/>
              <a:t>        </a:t>
            </a:r>
            <a:r>
              <a:rPr lang="en-US" altLang="zh-CN" sz="100" b="1"/>
              <a:t>for (int i = 0; i &lt; max; i++) {</a:t>
            </a:r>
          </a:p>
          <a:p>
            <a:r>
              <a:rPr lang="en-US" altLang="zh-CN" sz="100"/>
              <a:t>            array[n] = i; //</a:t>
            </a:r>
            <a:r>
              <a:rPr lang="zh-CN" altLang="en-US" sz="100"/>
              <a:t>先将第一个皇后放置第一行的第一列 </a:t>
            </a:r>
            <a:r>
              <a:rPr lang="en-US" altLang="zh-CN" sz="100"/>
              <a:t>array[0] = 0</a:t>
            </a:r>
          </a:p>
          <a:p>
            <a:r>
              <a:rPr lang="en-US" altLang="zh-CN" sz="100"/>
              <a:t>            </a:t>
            </a:r>
            <a:r>
              <a:rPr lang="en-US" altLang="zh-CN" sz="100" b="1"/>
              <a:t>if (judge(n)) {  // </a:t>
            </a:r>
            <a:r>
              <a:rPr lang="zh-CN" altLang="en-US" sz="100" b="1"/>
              <a:t>如果 该皇后没有和其它皇后冲突</a:t>
            </a:r>
          </a:p>
          <a:p>
            <a:r>
              <a:rPr lang="en-US" altLang="zh-CN" sz="100"/>
              <a:t>                check(n + 1); // </a:t>
            </a:r>
            <a:r>
              <a:rPr lang="zh-CN" altLang="en-US" sz="100"/>
              <a:t>放第二个皇后，因为是递归，因此大家可以思考，第二个皇后是从 第二行的第</a:t>
            </a:r>
            <a:r>
              <a:rPr lang="en-US" altLang="zh-CN" sz="100"/>
              <a:t>1</a:t>
            </a:r>
            <a:r>
              <a:rPr lang="zh-CN" altLang="en-US" sz="100"/>
              <a:t>列开始放</a:t>
            </a:r>
          </a:p>
          <a:p>
            <a:r>
              <a:rPr lang="zh-CN" altLang="en-US" sz="100"/>
              <a:t>            </a:t>
            </a:r>
            <a:r>
              <a:rPr lang="en-US" altLang="zh-CN" sz="100"/>
              <a:t>}</a:t>
            </a:r>
          </a:p>
          <a:p>
            <a:r>
              <a:rPr lang="zh-CN" altLang="en-US" sz="100"/>
              <a:t>        </a:t>
            </a:r>
            <a:r>
              <a:rPr lang="en-US" altLang="zh-CN" sz="100"/>
              <a:t>}</a:t>
            </a:r>
          </a:p>
          <a:p>
            <a:r>
              <a:rPr lang="zh-CN" altLang="en-US" sz="100"/>
              <a:t>    </a:t>
            </a:r>
            <a:r>
              <a:rPr lang="en-US" altLang="zh-CN" sz="100"/>
              <a:t>}</a:t>
            </a:r>
          </a:p>
          <a:p>
            <a:r>
              <a:rPr lang="zh-CN" altLang="en-US" sz="100"/>
              <a:t>    </a:t>
            </a:r>
          </a:p>
          <a:p>
            <a:r>
              <a:rPr lang="zh-CN" altLang="en-US" sz="100"/>
              <a:t>    </a:t>
            </a:r>
            <a:r>
              <a:rPr lang="en-US" altLang="zh-CN" sz="100"/>
              <a:t>/**</a:t>
            </a:r>
          </a:p>
          <a:p>
            <a:r>
              <a:rPr lang="zh-CN" altLang="en-US" sz="100"/>
              <a:t>     * 查看</a:t>
            </a:r>
            <a:r>
              <a:rPr lang="en-US" altLang="zh-CN" sz="100"/>
              <a:t>n</a:t>
            </a:r>
            <a:r>
              <a:rPr lang="zh-CN" altLang="en-US" sz="100"/>
              <a:t>皇后是否满足约束条件</a:t>
            </a:r>
            <a:r>
              <a:rPr lang="en-US" altLang="zh-CN" sz="100"/>
              <a:t>(</a:t>
            </a:r>
            <a:r>
              <a:rPr lang="zh-CN" altLang="en-US" sz="100"/>
              <a:t>即：检查皇后</a:t>
            </a:r>
            <a:r>
              <a:rPr lang="en-US" altLang="zh-CN" sz="100"/>
              <a:t>n</a:t>
            </a:r>
            <a:r>
              <a:rPr lang="zh-CN" altLang="en-US" sz="100"/>
              <a:t>是否会发生冲突</a:t>
            </a:r>
            <a:r>
              <a:rPr lang="en-US" altLang="zh-CN" sz="100"/>
              <a:t>) </a:t>
            </a:r>
          </a:p>
          <a:p>
            <a:r>
              <a:rPr lang="zh-CN" altLang="en-US" sz="100"/>
              <a:t>     * 如果冲突，返回 </a:t>
            </a:r>
            <a:r>
              <a:rPr lang="en-US" altLang="zh-CN" sz="100"/>
              <a:t>false , </a:t>
            </a:r>
            <a:r>
              <a:rPr lang="zh-CN" altLang="en-US" sz="100"/>
              <a:t>如果不冲突返回</a:t>
            </a:r>
            <a:r>
              <a:rPr lang="en-US" altLang="zh-CN" sz="100"/>
              <a:t>true</a:t>
            </a:r>
          </a:p>
          <a:p>
            <a:r>
              <a:rPr lang="zh-CN" altLang="en-US" sz="100"/>
              <a:t>     * </a:t>
            </a:r>
            <a:r>
              <a:rPr lang="en-US" altLang="zh-CN" sz="100"/>
              <a:t>0 4 7 5 2 6 1 3 </a:t>
            </a:r>
          </a:p>
          <a:p>
            <a:r>
              <a:rPr lang="en-US" altLang="zh-CN" sz="100"/>
              <a:t>     * </a:t>
            </a:r>
            <a:r>
              <a:rPr lang="en-US" altLang="zh-CN" sz="100" b="1"/>
              <a:t>@param n</a:t>
            </a:r>
          </a:p>
          <a:p>
            <a:r>
              <a:rPr lang="en-US" altLang="zh-CN" sz="100"/>
              <a:t>     * </a:t>
            </a:r>
            <a:r>
              <a:rPr lang="en-US" altLang="zh-CN" sz="100" b="1"/>
              <a:t>@return</a:t>
            </a:r>
          </a:p>
          <a:p>
            <a:r>
              <a:rPr lang="zh-CN" altLang="en-US" sz="100"/>
              <a:t>     *</a:t>
            </a:r>
            <a:r>
              <a:rPr lang="en-US" altLang="zh-CN" sz="100"/>
              <a:t>/</a:t>
            </a:r>
          </a:p>
          <a:p>
            <a:r>
              <a:rPr lang="en-US" altLang="zh-CN" sz="100"/>
              <a:t>    </a:t>
            </a:r>
            <a:r>
              <a:rPr lang="en-US" altLang="zh-CN" sz="100" b="1"/>
              <a:t>private boolean judge(int n) {</a:t>
            </a:r>
          </a:p>
          <a:p>
            <a:r>
              <a:rPr lang="en-US" altLang="zh-CN" sz="100"/>
              <a:t>        </a:t>
            </a:r>
            <a:r>
              <a:rPr lang="en-US" altLang="zh-CN" sz="100" b="1"/>
              <a:t>for (int i = 0; i &lt; n; i++) {</a:t>
            </a:r>
          </a:p>
          <a:p>
            <a:r>
              <a:rPr lang="zh-CN" altLang="en-US" sz="100"/>
              <a:t>        </a:t>
            </a:r>
            <a:r>
              <a:rPr lang="en-US" altLang="zh-CN" sz="100"/>
              <a:t>//</a:t>
            </a:r>
            <a:r>
              <a:rPr lang="zh-CN" altLang="en-US" sz="100"/>
              <a:t>说明</a:t>
            </a:r>
            <a:r>
              <a:rPr lang="en-US" altLang="zh-CN" sz="100"/>
              <a:t>: </a:t>
            </a:r>
          </a:p>
          <a:p>
            <a:r>
              <a:rPr lang="en-US" altLang="zh-CN" sz="100"/>
              <a:t>        //1. array[i] == array[n] </a:t>
            </a:r>
            <a:r>
              <a:rPr lang="zh-CN" altLang="en-US" sz="100"/>
              <a:t>判断 是不是在同一列</a:t>
            </a:r>
          </a:p>
          <a:p>
            <a:r>
              <a:rPr lang="en-US" altLang="zh-CN" sz="100"/>
              <a:t>        //2. Math.abs(n - i) == Math.abs(array[n] - array[i]) </a:t>
            </a:r>
            <a:r>
              <a:rPr lang="zh-CN" altLang="en-US" sz="100"/>
              <a:t>判断是不是在同一条斜线</a:t>
            </a:r>
          </a:p>
          <a:p>
            <a:r>
              <a:rPr lang="zh-CN" altLang="en-US" sz="100"/>
              <a:t>        </a:t>
            </a:r>
            <a:r>
              <a:rPr lang="en-US" altLang="zh-CN" sz="100"/>
              <a:t>//3. </a:t>
            </a:r>
            <a:r>
              <a:rPr lang="zh-CN" altLang="en-US" sz="100"/>
              <a:t>不用判断是不是在同一行，因为我们每放一个皇后，行是递增的</a:t>
            </a:r>
            <a:r>
              <a:rPr lang="en-US" altLang="zh-CN" sz="100"/>
              <a:t>.</a:t>
            </a:r>
          </a:p>
          <a:p>
            <a:r>
              <a:rPr lang="en-US" altLang="zh-CN" sz="100"/>
              <a:t>            </a:t>
            </a:r>
            <a:r>
              <a:rPr lang="en-US" altLang="zh-CN" sz="100" b="1"/>
              <a:t>if (array[i] == array[n] || Math.</a:t>
            </a:r>
            <a:r>
              <a:rPr lang="en-US" altLang="zh-CN" sz="100" b="1" i="1"/>
              <a:t>abs(n - i) == Math.abs(array[n] - array[i])) {</a:t>
            </a:r>
          </a:p>
          <a:p>
            <a:r>
              <a:rPr lang="en-US" altLang="zh-CN" sz="100"/>
              <a:t>                </a:t>
            </a:r>
            <a:r>
              <a:rPr lang="en-US" altLang="zh-CN" sz="100" b="1"/>
              <a:t>return false;</a:t>
            </a:r>
          </a:p>
          <a:p>
            <a:r>
              <a:rPr lang="zh-CN" altLang="en-US" sz="100"/>
              <a:t>            </a:t>
            </a:r>
            <a:r>
              <a:rPr lang="en-US" altLang="zh-CN" sz="100"/>
              <a:t>}</a:t>
            </a:r>
          </a:p>
          <a:p>
            <a:r>
              <a:rPr lang="zh-CN" altLang="en-US" sz="100"/>
              <a:t>        </a:t>
            </a:r>
            <a:r>
              <a:rPr lang="en-US" altLang="zh-CN" sz="100"/>
              <a:t>}</a:t>
            </a:r>
          </a:p>
          <a:p>
            <a:r>
              <a:rPr lang="en-US" altLang="zh-CN" sz="100"/>
              <a:t>        </a:t>
            </a:r>
            <a:r>
              <a:rPr lang="en-US" altLang="zh-CN" sz="100" b="1"/>
              <a:t>return true;</a:t>
            </a:r>
          </a:p>
          <a:p>
            <a:r>
              <a:rPr lang="zh-CN" altLang="en-US" sz="100"/>
              <a:t>    </a:t>
            </a:r>
            <a:r>
              <a:rPr lang="en-US" altLang="zh-CN" sz="100"/>
              <a:t>}</a:t>
            </a:r>
            <a:endParaRPr lang="zh-CN" altLang="en-US" sz="100"/>
          </a:p>
          <a:p>
            <a:r>
              <a:rPr lang="zh-CN" altLang="en-US" sz="100"/>
              <a:t>    </a:t>
            </a:r>
            <a:r>
              <a:rPr lang="en-US" altLang="zh-CN" sz="100"/>
              <a:t>/**</a:t>
            </a:r>
          </a:p>
          <a:p>
            <a:r>
              <a:rPr lang="zh-CN" altLang="en-US" sz="100"/>
              <a:t>     * 打印这个满足条件的八皇后的放置位置</a:t>
            </a:r>
          </a:p>
          <a:p>
            <a:r>
              <a:rPr lang="zh-CN" altLang="en-US" sz="100"/>
              <a:t>     *</a:t>
            </a:r>
            <a:r>
              <a:rPr lang="en-US" altLang="zh-CN" sz="100"/>
              <a:t>/</a:t>
            </a:r>
          </a:p>
          <a:p>
            <a:r>
              <a:rPr lang="en-US" altLang="zh-CN" sz="100"/>
              <a:t>    </a:t>
            </a:r>
            <a:r>
              <a:rPr lang="en-US" altLang="zh-CN" sz="100" b="1"/>
              <a:t>private void print()  {</a:t>
            </a:r>
          </a:p>
          <a:p>
            <a:r>
              <a:rPr lang="en-US" altLang="zh-CN" sz="100"/>
              <a:t>    </a:t>
            </a:r>
            <a:r>
              <a:rPr lang="en-US" altLang="zh-CN" sz="100" i="1"/>
              <a:t>count++;</a:t>
            </a:r>
          </a:p>
          <a:p>
            <a:r>
              <a:rPr lang="en-US" altLang="zh-CN" sz="100"/>
              <a:t>        </a:t>
            </a:r>
            <a:r>
              <a:rPr lang="en-US" altLang="zh-CN" sz="100" b="1"/>
              <a:t>for (int i = 0; i &lt; array.length; i++) {</a:t>
            </a:r>
          </a:p>
          <a:p>
            <a:r>
              <a:rPr lang="en-US" altLang="zh-CN" sz="100"/>
              <a:t>            System.</a:t>
            </a:r>
            <a:r>
              <a:rPr lang="en-US" altLang="zh-CN" sz="100" b="1" i="1"/>
              <a:t>out.print(array[i] + " ");</a:t>
            </a:r>
          </a:p>
          <a:p>
            <a:r>
              <a:rPr lang="zh-CN" altLang="en-US" sz="100"/>
              <a:t>        </a:t>
            </a:r>
            <a:r>
              <a:rPr lang="en-US" altLang="zh-CN" sz="100"/>
              <a:t>}</a:t>
            </a:r>
          </a:p>
          <a:p>
            <a:r>
              <a:rPr lang="en-US" altLang="zh-CN" sz="100"/>
              <a:t>        System.</a:t>
            </a:r>
            <a:r>
              <a:rPr lang="en-US" altLang="zh-CN" sz="100" b="1" i="1"/>
              <a:t>out.println();</a:t>
            </a:r>
          </a:p>
          <a:p>
            <a:r>
              <a:rPr lang="zh-CN" altLang="en-US" sz="100"/>
              <a:t>    </a:t>
            </a:r>
            <a:r>
              <a:rPr lang="en-US" altLang="zh-CN" sz="100"/>
              <a:t>}</a:t>
            </a:r>
            <a:endParaRPr lang="zh-CN" altLang="en-US" sz="100"/>
          </a:p>
          <a:p>
            <a:r>
              <a:rPr lang="en-US" altLang="zh-CN" sz="100"/>
              <a:t>}</a:t>
            </a:r>
          </a:p>
        </p:txBody>
      </p:sp>
    </p:spTree>
    <p:extLst>
      <p:ext uri="{BB962C8B-B14F-4D97-AF65-F5344CB8AC3E}">
        <p14:creationId xmlns:p14="http://schemas.microsoft.com/office/powerpoint/2010/main" val="145364912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21965" y="1152103"/>
            <a:ext cx="8496944" cy="3939540"/>
          </a:xfrm>
          <a:prstGeom prst="rect">
            <a:avLst/>
          </a:prstGeom>
          <a:solidFill>
            <a:schemeClr val="bg1">
              <a:lumMod val="95000"/>
            </a:schemeClr>
          </a:solidFill>
        </p:spPr>
        <p:txBody>
          <a:bodyPr wrap="square" rtlCol="0">
            <a:spAutoFit/>
          </a:bodyPr>
          <a:lstStyle/>
          <a:p>
            <a:endParaRPr lang="en-US" altLang="zh-CN"/>
          </a:p>
          <a:p>
            <a:endParaRPr lang="en-US" altLang="zh-CN"/>
          </a:p>
          <a:p>
            <a:endParaRPr lang="en-US" altLang="zh-CN"/>
          </a:p>
          <a:p>
            <a:endParaRPr lang="en-US" altLang="zh-CN"/>
          </a:p>
          <a:p>
            <a:endParaRPr lang="en-US" altLang="zh-CN"/>
          </a:p>
          <a:p>
            <a:endParaRPr lang="en-US" altLang="zh-CN"/>
          </a:p>
          <a:p>
            <a:endParaRPr lang="en-US" altLang="zh-CN"/>
          </a:p>
          <a:p>
            <a:endParaRPr lang="en-US" altLang="zh-CN"/>
          </a:p>
          <a:p>
            <a:endParaRPr lang="en-US" altLang="zh-CN"/>
          </a:p>
          <a:p>
            <a:endParaRPr lang="en-US" altLang="zh-CN"/>
          </a:p>
          <a:p>
            <a:r>
              <a:rPr lang="zh-CN" altLang="en-US" sz="2800" b="1"/>
              <a:t>数据结构和算法</a:t>
            </a:r>
            <a:endParaRPr lang="en-US" altLang="zh-CN" sz="2800" b="1"/>
          </a:p>
          <a:p>
            <a:r>
              <a:rPr lang="en-US" altLang="zh-CN" sz="2400" b="1">
                <a:solidFill>
                  <a:schemeClr val="bg1">
                    <a:lumMod val="65000"/>
                  </a:schemeClr>
                </a:solidFill>
              </a:rPr>
              <a:t>--</a:t>
            </a:r>
            <a:r>
              <a:rPr lang="zh-CN" altLang="en-US" sz="2400" b="1">
                <a:solidFill>
                  <a:schemeClr val="bg1">
                    <a:lumMod val="65000"/>
                  </a:schemeClr>
                </a:solidFill>
              </a:rPr>
              <a:t>排序算法</a:t>
            </a:r>
            <a:endParaRPr lang="en-US" altLang="zh-CN" sz="2400" b="1">
              <a:solidFill>
                <a:schemeClr val="bg1">
                  <a:lumMod val="65000"/>
                </a:schemeClr>
              </a:solidFill>
            </a:endParaRPr>
          </a:p>
          <a:p>
            <a:endParaRPr lang="zh-CN" altLang="en-US"/>
          </a:p>
        </p:txBody>
      </p:sp>
    </p:spTree>
    <p:extLst>
      <p:ext uri="{BB962C8B-B14F-4D97-AF65-F5344CB8AC3E}">
        <p14:creationId xmlns:p14="http://schemas.microsoft.com/office/powerpoint/2010/main" val="34053639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排序算法的介绍</a:t>
            </a:r>
            <a:endParaRPr lang="en-US" altLang="zh-CN" sz="2200" b="1"/>
          </a:p>
        </p:txBody>
      </p:sp>
      <p:sp>
        <p:nvSpPr>
          <p:cNvPr id="2" name="TextBox 1"/>
          <p:cNvSpPr txBox="1"/>
          <p:nvPr/>
        </p:nvSpPr>
        <p:spPr>
          <a:xfrm>
            <a:off x="665981" y="1224111"/>
            <a:ext cx="8136904" cy="4001095"/>
          </a:xfrm>
          <a:prstGeom prst="rect">
            <a:avLst/>
          </a:prstGeom>
          <a:noFill/>
        </p:spPr>
        <p:txBody>
          <a:bodyPr wrap="square" rtlCol="0">
            <a:spAutoFit/>
          </a:bodyPr>
          <a:lstStyle/>
          <a:p>
            <a:pPr>
              <a:spcBef>
                <a:spcPct val="0"/>
              </a:spcBef>
            </a:pPr>
            <a:endParaRPr kumimoji="1" lang="zh-CN" altLang="en-US" sz="2000">
              <a:solidFill>
                <a:srgbClr val="0070C0"/>
              </a:solidFill>
              <a:latin typeface="+mn-ea"/>
            </a:endParaRPr>
          </a:p>
          <a:p>
            <a:r>
              <a:rPr kumimoji="1" lang="zh-CN" altLang="en-US">
                <a:latin typeface="+mn-ea"/>
              </a:rPr>
              <a:t>排序也称排序算法</a:t>
            </a:r>
            <a:br>
              <a:rPr kumimoji="1" lang="en-US" altLang="zh-CN">
                <a:latin typeface="+mn-ea"/>
              </a:rPr>
            </a:br>
            <a:r>
              <a:rPr kumimoji="1" lang="en-US" altLang="zh-CN">
                <a:latin typeface="+mn-ea"/>
              </a:rPr>
              <a:t>(Sort </a:t>
            </a:r>
            <a:r>
              <a:rPr lang="en-US" altLang="zh-CN"/>
              <a:t>Algorithm</a:t>
            </a:r>
            <a:r>
              <a:rPr kumimoji="1" lang="en-US" altLang="zh-CN">
                <a:latin typeface="+mn-ea"/>
              </a:rPr>
              <a:t>)</a:t>
            </a:r>
            <a:r>
              <a:rPr kumimoji="1" lang="zh-CN" altLang="en-US">
                <a:latin typeface="+mn-ea"/>
              </a:rPr>
              <a:t>，</a:t>
            </a:r>
            <a:r>
              <a:rPr kumimoji="1" lang="zh-CN" altLang="en-US">
                <a:latin typeface="楷体_GB2312" pitchFamily="49" charset="-122"/>
                <a:ea typeface="楷体_GB2312" pitchFamily="49" charset="-122"/>
              </a:rPr>
              <a:t>排序是将一</a:t>
            </a:r>
            <a:br>
              <a:rPr kumimoji="1" lang="en-US" altLang="zh-CN">
                <a:latin typeface="楷体_GB2312" pitchFamily="49" charset="-122"/>
                <a:ea typeface="楷体_GB2312" pitchFamily="49" charset="-122"/>
              </a:rPr>
            </a:br>
            <a:r>
              <a:rPr kumimoji="1" lang="zh-CN" altLang="en-US">
                <a:latin typeface="楷体_GB2312" pitchFamily="49" charset="-122"/>
                <a:ea typeface="楷体_GB2312" pitchFamily="49" charset="-122"/>
              </a:rPr>
              <a:t>组数据，依指定的顺序进行排列</a:t>
            </a:r>
            <a:br>
              <a:rPr kumimoji="1" lang="en-US" altLang="zh-CN">
                <a:latin typeface="楷体_GB2312" pitchFamily="49" charset="-122"/>
                <a:ea typeface="楷体_GB2312" pitchFamily="49" charset="-122"/>
              </a:rPr>
            </a:br>
            <a:r>
              <a:rPr kumimoji="1" lang="zh-CN" altLang="en-US">
                <a:latin typeface="楷体_GB2312" pitchFamily="49" charset="-122"/>
                <a:ea typeface="楷体_GB2312" pitchFamily="49" charset="-122"/>
              </a:rPr>
              <a:t>的过程。</a:t>
            </a:r>
          </a:p>
          <a:p>
            <a:r>
              <a:rPr kumimoji="1" lang="zh-CN" altLang="en-US" b="1">
                <a:latin typeface="楷体_GB2312" pitchFamily="49" charset="-122"/>
                <a:ea typeface="楷体_GB2312" pitchFamily="49" charset="-122"/>
              </a:rPr>
              <a:t>排序的分类：</a:t>
            </a:r>
          </a:p>
          <a:p>
            <a:r>
              <a:rPr kumimoji="1" lang="en-US" altLang="zh-CN">
                <a:latin typeface="楷体_GB2312" pitchFamily="49" charset="-122"/>
                <a:ea typeface="楷体_GB2312" pitchFamily="49" charset="-122"/>
              </a:rPr>
              <a:t>1) </a:t>
            </a:r>
            <a:r>
              <a:rPr kumimoji="1" lang="zh-CN" altLang="en-US">
                <a:latin typeface="楷体_GB2312" pitchFamily="49" charset="-122"/>
                <a:ea typeface="楷体_GB2312" pitchFamily="49" charset="-122"/>
              </a:rPr>
              <a:t>内部排序</a:t>
            </a:r>
            <a:r>
              <a:rPr kumimoji="1" lang="en-US" altLang="zh-CN">
                <a:latin typeface="楷体_GB2312" pitchFamily="49" charset="-122"/>
                <a:ea typeface="楷体_GB2312" pitchFamily="49" charset="-122"/>
              </a:rPr>
              <a:t>:</a:t>
            </a:r>
          </a:p>
          <a:p>
            <a:r>
              <a:rPr kumimoji="1" lang="zh-CN" altLang="en-US">
                <a:latin typeface="楷体_GB2312" pitchFamily="49" charset="-122"/>
                <a:ea typeface="楷体_GB2312" pitchFamily="49" charset="-122"/>
              </a:rPr>
              <a:t>指将需要处理的所有数据都加载</a:t>
            </a:r>
            <a:br>
              <a:rPr kumimoji="1" lang="en-US" altLang="zh-CN">
                <a:latin typeface="楷体_GB2312" pitchFamily="49" charset="-122"/>
                <a:ea typeface="楷体_GB2312" pitchFamily="49" charset="-122"/>
              </a:rPr>
            </a:br>
            <a:r>
              <a:rPr kumimoji="1" lang="zh-CN" altLang="en-US">
                <a:latin typeface="楷体_GB2312" pitchFamily="49" charset="-122"/>
                <a:ea typeface="楷体_GB2312" pitchFamily="49" charset="-122"/>
              </a:rPr>
              <a:t>到内部存储器中进行排序。</a:t>
            </a:r>
          </a:p>
          <a:p>
            <a:r>
              <a:rPr kumimoji="1" lang="en-US" altLang="zh-CN">
                <a:latin typeface="楷体_GB2312" pitchFamily="49" charset="-122"/>
                <a:ea typeface="楷体_GB2312" pitchFamily="49" charset="-122"/>
              </a:rPr>
              <a:t>2) </a:t>
            </a:r>
            <a:r>
              <a:rPr kumimoji="1" lang="zh-CN" altLang="en-US">
                <a:latin typeface="楷体_GB2312" pitchFamily="49" charset="-122"/>
                <a:ea typeface="楷体_GB2312" pitchFamily="49" charset="-122"/>
              </a:rPr>
              <a:t>外部排序法：</a:t>
            </a:r>
          </a:p>
          <a:p>
            <a:r>
              <a:rPr kumimoji="1" lang="zh-CN" altLang="en-US">
                <a:latin typeface="楷体_GB2312" pitchFamily="49" charset="-122"/>
                <a:ea typeface="楷体_GB2312" pitchFamily="49" charset="-122"/>
              </a:rPr>
              <a:t>数据量过大，无法全部加载到内</a:t>
            </a:r>
            <a:br>
              <a:rPr kumimoji="1" lang="en-US" altLang="zh-CN">
                <a:latin typeface="楷体_GB2312" pitchFamily="49" charset="-122"/>
                <a:ea typeface="楷体_GB2312" pitchFamily="49" charset="-122"/>
              </a:rPr>
            </a:br>
            <a:r>
              <a:rPr kumimoji="1" lang="zh-CN" altLang="en-US">
                <a:latin typeface="楷体_GB2312" pitchFamily="49" charset="-122"/>
                <a:ea typeface="楷体_GB2312" pitchFamily="49" charset="-122"/>
              </a:rPr>
              <a:t>存中，需要借助外部存储进行</a:t>
            </a:r>
          </a:p>
          <a:p>
            <a:r>
              <a:rPr kumimoji="1" lang="zh-CN" altLang="en-US">
                <a:latin typeface="楷体_GB2312" pitchFamily="49" charset="-122"/>
                <a:ea typeface="楷体_GB2312" pitchFamily="49" charset="-122"/>
              </a:rPr>
              <a:t>排序。</a:t>
            </a:r>
            <a:endParaRPr kumimoji="1" lang="en-US" altLang="zh-CN">
              <a:latin typeface="楷体_GB2312" pitchFamily="49" charset="-122"/>
              <a:ea typeface="楷体_GB2312" pitchFamily="49" charset="-122"/>
            </a:endParaRPr>
          </a:p>
          <a:p>
            <a:r>
              <a:rPr kumimoji="1" lang="en-US" altLang="zh-CN" b="1">
                <a:latin typeface="+mn-ea"/>
                <a:ea typeface="楷体_GB2312" pitchFamily="49" charset="-122"/>
              </a:rPr>
              <a:t>3) </a:t>
            </a:r>
            <a:r>
              <a:rPr kumimoji="1" lang="zh-CN" altLang="en-US" b="1">
                <a:latin typeface="+mn-ea"/>
              </a:rPr>
              <a:t>常见的排序算法分类</a:t>
            </a:r>
            <a:r>
              <a:rPr kumimoji="1" lang="en-US" altLang="zh-CN" b="1">
                <a:latin typeface="+mn-ea"/>
              </a:rPr>
              <a:t>(</a:t>
            </a:r>
            <a:r>
              <a:rPr kumimoji="1" lang="zh-CN" altLang="en-US" b="1">
                <a:latin typeface="+mn-ea"/>
              </a:rPr>
              <a:t>见右图</a:t>
            </a:r>
            <a:r>
              <a:rPr kumimoji="1" lang="en-US" altLang="zh-CN" b="1">
                <a:latin typeface="+mn-ea"/>
              </a:rPr>
              <a:t>):</a:t>
            </a:r>
          </a:p>
        </p:txBody>
      </p:sp>
      <p:pic>
        <p:nvPicPr>
          <p:cNvPr id="90148" name="Picture 3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76017" y="1726976"/>
            <a:ext cx="4914900" cy="3457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5" name="对象 4"/>
          <p:cNvGraphicFramePr>
            <a:graphicFrameLocks noChangeAspect="1"/>
          </p:cNvGraphicFramePr>
          <p:nvPr>
            <p:extLst>
              <p:ext uri="{D42A27DB-BD31-4B8C-83A1-F6EECF244321}">
                <p14:modId xmlns:p14="http://schemas.microsoft.com/office/powerpoint/2010/main" val="1155358290"/>
              </p:ext>
            </p:extLst>
          </p:nvPr>
        </p:nvGraphicFramePr>
        <p:xfrm>
          <a:off x="8226821" y="4669898"/>
          <a:ext cx="576064" cy="496301"/>
        </p:xfrm>
        <a:graphic>
          <a:graphicData uri="http://schemas.openxmlformats.org/presentationml/2006/ole">
            <mc:AlternateContent xmlns:mc="http://schemas.openxmlformats.org/markup-compatibility/2006">
              <mc:Choice xmlns:v="urn:schemas-microsoft-com:vml" Requires="v">
                <p:oleObj spid="_x0000_s140372" name="包装程序外壳对象" showAsIcon="1" r:id="rId5" imgW="826200" imgH="711360" progId="Package">
                  <p:embed/>
                </p:oleObj>
              </mc:Choice>
              <mc:Fallback>
                <p:oleObj name="包装程序外壳对象" showAsIcon="1" r:id="rId5" imgW="826200" imgH="711360" progId="Package">
                  <p:embed/>
                  <p:pic>
                    <p:nvPicPr>
                      <p:cNvPr id="0" name=""/>
                      <p:cNvPicPr/>
                      <p:nvPr/>
                    </p:nvPicPr>
                    <p:blipFill>
                      <a:blip r:embed="rId6"/>
                      <a:stretch>
                        <a:fillRect/>
                      </a:stretch>
                    </p:blipFill>
                    <p:spPr>
                      <a:xfrm>
                        <a:off x="8226821" y="4669898"/>
                        <a:ext cx="576064" cy="496301"/>
                      </a:xfrm>
                      <a:prstGeom prst="rect">
                        <a:avLst/>
                      </a:prstGeom>
                    </p:spPr>
                  </p:pic>
                </p:oleObj>
              </mc:Fallback>
            </mc:AlternateContent>
          </a:graphicData>
        </a:graphic>
      </p:graphicFrame>
    </p:spTree>
    <p:extLst>
      <p:ext uri="{BB962C8B-B14F-4D97-AF65-F5344CB8AC3E}">
        <p14:creationId xmlns:p14="http://schemas.microsoft.com/office/powerpoint/2010/main" val="419029816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算法的时间复杂度</a:t>
            </a:r>
            <a:endParaRPr lang="en-US" altLang="zh-CN" sz="2200" b="1"/>
          </a:p>
        </p:txBody>
      </p:sp>
      <p:sp>
        <p:nvSpPr>
          <p:cNvPr id="2" name="TextBox 1"/>
          <p:cNvSpPr txBox="1"/>
          <p:nvPr/>
        </p:nvSpPr>
        <p:spPr>
          <a:xfrm>
            <a:off x="665981" y="1224111"/>
            <a:ext cx="8136904" cy="3323987"/>
          </a:xfrm>
          <a:prstGeom prst="rect">
            <a:avLst/>
          </a:prstGeom>
          <a:noFill/>
        </p:spPr>
        <p:txBody>
          <a:bodyPr wrap="square" rtlCol="0">
            <a:spAutoFit/>
          </a:bodyPr>
          <a:lstStyle/>
          <a:p>
            <a:pPr>
              <a:spcBef>
                <a:spcPct val="0"/>
              </a:spcBef>
            </a:pPr>
            <a:r>
              <a:rPr kumimoji="1" lang="zh-CN" altLang="en-US" sz="2000" b="1">
                <a:solidFill>
                  <a:srgbClr val="0070C0"/>
                </a:solidFill>
                <a:latin typeface="+mn-ea"/>
              </a:rPr>
              <a:t>度量一个程序</a:t>
            </a:r>
            <a:r>
              <a:rPr kumimoji="1" lang="en-US" altLang="zh-CN" sz="2000" b="1">
                <a:solidFill>
                  <a:srgbClr val="0070C0"/>
                </a:solidFill>
                <a:latin typeface="+mn-ea"/>
              </a:rPr>
              <a:t>(</a:t>
            </a:r>
            <a:r>
              <a:rPr kumimoji="1" lang="zh-CN" altLang="en-US" sz="2000" b="1">
                <a:solidFill>
                  <a:srgbClr val="0070C0"/>
                </a:solidFill>
                <a:latin typeface="+mn-ea"/>
              </a:rPr>
              <a:t>算法</a:t>
            </a:r>
            <a:r>
              <a:rPr kumimoji="1" lang="en-US" altLang="zh-CN" sz="2000" b="1">
                <a:solidFill>
                  <a:srgbClr val="0070C0"/>
                </a:solidFill>
                <a:latin typeface="+mn-ea"/>
              </a:rPr>
              <a:t>)</a:t>
            </a:r>
            <a:r>
              <a:rPr kumimoji="1" lang="zh-CN" altLang="en-US" sz="2000" b="1">
                <a:solidFill>
                  <a:srgbClr val="0070C0"/>
                </a:solidFill>
                <a:latin typeface="+mn-ea"/>
              </a:rPr>
              <a:t>执行时间的两种方法</a:t>
            </a:r>
            <a:endParaRPr kumimoji="1" lang="en-US" altLang="zh-CN" sz="2000" b="1">
              <a:solidFill>
                <a:srgbClr val="0070C0"/>
              </a:solidFill>
              <a:latin typeface="+mn-ea"/>
            </a:endParaRPr>
          </a:p>
          <a:p>
            <a:pPr>
              <a:spcBef>
                <a:spcPct val="0"/>
              </a:spcBef>
            </a:pPr>
            <a:endParaRPr kumimoji="1" lang="zh-CN" altLang="en-US" sz="2000">
              <a:solidFill>
                <a:srgbClr val="0070C0"/>
              </a:solidFill>
              <a:latin typeface="+mn-ea"/>
            </a:endParaRPr>
          </a:p>
          <a:p>
            <a:pPr marL="342900" indent="-342900">
              <a:spcBef>
                <a:spcPct val="0"/>
              </a:spcBef>
              <a:buAutoNum type="arabicParenR"/>
            </a:pPr>
            <a:r>
              <a:rPr lang="zh-CN" altLang="en-US"/>
              <a:t>事后统计的方法</a:t>
            </a:r>
            <a:br>
              <a:rPr lang="en-US" altLang="zh-CN"/>
            </a:br>
            <a:r>
              <a:rPr lang="zh-CN" altLang="en-US" sz="1600"/>
              <a:t>这种方法可行</a:t>
            </a:r>
            <a:r>
              <a:rPr lang="en-US" altLang="zh-CN" sz="1600"/>
              <a:t>, </a:t>
            </a:r>
            <a:r>
              <a:rPr lang="zh-CN" altLang="en-US" sz="1600"/>
              <a:t>但是有两个问题：一是要想对设计的算法的运行性能进行评测，需要实际运行该程序；二是所得时间的统计量依赖于计算机的硬件、软件等环境因素</a:t>
            </a:r>
            <a:r>
              <a:rPr lang="en-US" altLang="zh-CN" sz="1600"/>
              <a:t>, </a:t>
            </a:r>
            <a:r>
              <a:rPr lang="zh-CN" altLang="en-US" sz="1600" b="1">
                <a:solidFill>
                  <a:srgbClr val="0070C0"/>
                </a:solidFill>
              </a:rPr>
              <a:t>这种方式，要在同一台计算机的相同状态下运行，才能比较那个算法速度更快</a:t>
            </a:r>
            <a:r>
              <a:rPr lang="zh-CN" altLang="en-US" sz="1600"/>
              <a:t>。</a:t>
            </a:r>
            <a:endParaRPr lang="en-US" altLang="zh-CN" sz="1600"/>
          </a:p>
          <a:p>
            <a:pPr marL="342900" indent="-342900">
              <a:spcBef>
                <a:spcPct val="0"/>
              </a:spcBef>
              <a:buAutoNum type="arabicParenR"/>
            </a:pPr>
            <a:endParaRPr lang="en-US" altLang="zh-CN" sz="1400"/>
          </a:p>
          <a:p>
            <a:pPr marL="342900" indent="-342900">
              <a:spcBef>
                <a:spcPct val="0"/>
              </a:spcBef>
              <a:buAutoNum type="arabicParenR"/>
            </a:pPr>
            <a:r>
              <a:rPr kumimoji="1" lang="zh-CN" altLang="en-US"/>
              <a:t>事前估算的方法</a:t>
            </a:r>
            <a:br>
              <a:rPr kumimoji="1" lang="en-US" altLang="zh-CN"/>
            </a:br>
            <a:r>
              <a:rPr kumimoji="1" lang="zh-CN" altLang="en-US"/>
              <a:t>通过分析某个算法的</a:t>
            </a:r>
            <a:r>
              <a:rPr kumimoji="1" lang="zh-CN" altLang="en-US" b="1"/>
              <a:t>时间复杂度</a:t>
            </a:r>
            <a:r>
              <a:rPr kumimoji="1" lang="zh-CN" altLang="en-US"/>
              <a:t>来判断哪个算法更优</a:t>
            </a:r>
            <a:r>
              <a:rPr kumimoji="1" lang="en-US" altLang="zh-CN"/>
              <a:t>.</a:t>
            </a:r>
            <a:endParaRPr kumimoji="1" lang="en-US" altLang="zh-Hans"/>
          </a:p>
          <a:p>
            <a:pPr>
              <a:spcBef>
                <a:spcPct val="0"/>
              </a:spcBef>
            </a:pPr>
            <a:endParaRPr kumimoji="1" lang="en-US" altLang="zh-CN"/>
          </a:p>
          <a:p>
            <a:pPr>
              <a:spcBef>
                <a:spcPct val="0"/>
              </a:spcBef>
            </a:pPr>
            <a:endParaRPr lang="en-US" altLang="zh-CN"/>
          </a:p>
          <a:p>
            <a:endParaRPr lang="zh-CN" altLang="en-US"/>
          </a:p>
        </p:txBody>
      </p:sp>
    </p:spTree>
    <p:extLst>
      <p:ext uri="{BB962C8B-B14F-4D97-AF65-F5344CB8AC3E}">
        <p14:creationId xmlns:p14="http://schemas.microsoft.com/office/powerpoint/2010/main" val="10766578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数据结构和算法内容介绍</a:t>
            </a:r>
            <a:endParaRPr lang="en-US" altLang="zh-CN" sz="2200" b="1"/>
          </a:p>
        </p:txBody>
      </p:sp>
      <p:sp>
        <p:nvSpPr>
          <p:cNvPr id="4" name="矩形 3"/>
          <p:cNvSpPr/>
          <p:nvPr/>
        </p:nvSpPr>
        <p:spPr>
          <a:xfrm>
            <a:off x="562971" y="1244431"/>
            <a:ext cx="8790601" cy="1631216"/>
          </a:xfrm>
          <a:prstGeom prst="rect">
            <a:avLst/>
          </a:prstGeom>
        </p:spPr>
        <p:txBody>
          <a:bodyPr wrap="square">
            <a:spAutoFit/>
          </a:bodyPr>
          <a:lstStyle/>
          <a:p>
            <a:pPr>
              <a:defRPr/>
            </a:pPr>
            <a:endParaRPr lang="en-US" altLang="zh-CN" sz="2000" b="1">
              <a:solidFill>
                <a:srgbClr val="0070C0"/>
              </a:solidFill>
              <a:ea typeface="宋体" panose="02010600030101010101" pitchFamily="2" charset="-122"/>
            </a:endParaRPr>
          </a:p>
          <a:p>
            <a:pPr>
              <a:defRPr/>
            </a:pPr>
            <a:endParaRPr lang="en-US" altLang="zh-CN" sz="2000" b="1">
              <a:solidFill>
                <a:srgbClr val="0070C0"/>
              </a:solidFill>
              <a:ea typeface="宋体" panose="02010600030101010101" pitchFamily="2" charset="-122"/>
            </a:endParaRPr>
          </a:p>
          <a:p>
            <a:pPr>
              <a:defRPr/>
            </a:pPr>
            <a:endParaRPr lang="en-US" altLang="zh-CN" sz="2000" b="1">
              <a:solidFill>
                <a:srgbClr val="0070C0"/>
              </a:solidFill>
              <a:ea typeface="宋体" panose="02010600030101010101" pitchFamily="2" charset="-122"/>
            </a:endParaRPr>
          </a:p>
          <a:p>
            <a:pPr>
              <a:defRPr/>
            </a:pPr>
            <a:endParaRPr lang="en-US" altLang="zh-CN" sz="2000" b="1">
              <a:solidFill>
                <a:srgbClr val="0070C0"/>
              </a:solidFill>
              <a:ea typeface="宋体" panose="02010600030101010101" pitchFamily="2" charset="-122"/>
            </a:endParaRPr>
          </a:p>
          <a:p>
            <a:pPr>
              <a:defRPr/>
            </a:pPr>
            <a:endParaRPr lang="en-US" altLang="zh-CN" sz="2000" b="1">
              <a:solidFill>
                <a:srgbClr val="0070C0"/>
              </a:solidFill>
              <a:ea typeface="宋体" panose="02010600030101010101" pitchFamily="2" charset="-122"/>
            </a:endParaRPr>
          </a:p>
        </p:txBody>
      </p:sp>
      <p:sp>
        <p:nvSpPr>
          <p:cNvPr id="2" name="TextBox 1"/>
          <p:cNvSpPr txBox="1"/>
          <p:nvPr/>
        </p:nvSpPr>
        <p:spPr>
          <a:xfrm>
            <a:off x="487837" y="1368127"/>
            <a:ext cx="8747096" cy="3724096"/>
          </a:xfrm>
          <a:prstGeom prst="rect">
            <a:avLst/>
          </a:prstGeom>
          <a:noFill/>
        </p:spPr>
        <p:txBody>
          <a:bodyPr wrap="square" rtlCol="0">
            <a:spAutoFit/>
          </a:bodyPr>
          <a:lstStyle/>
          <a:p>
            <a:r>
              <a:rPr lang="zh-CN" altLang="en-US" sz="2000" b="1">
                <a:solidFill>
                  <a:srgbClr val="0070C0"/>
                </a:solidFill>
              </a:rPr>
              <a:t>数据结构和算法的重要性</a:t>
            </a:r>
            <a:endParaRPr lang="en-US" altLang="zh-CN" sz="2000" b="1">
              <a:solidFill>
                <a:srgbClr val="0070C0"/>
              </a:solidFill>
            </a:endParaRPr>
          </a:p>
          <a:p>
            <a:endParaRPr lang="en-US" altLang="zh-CN"/>
          </a:p>
          <a:p>
            <a:pPr marL="342900" indent="-342900">
              <a:buAutoNum type="arabicParenR"/>
            </a:pPr>
            <a:r>
              <a:rPr lang="zh-CN" altLang="en-US"/>
              <a:t>算法是程序的灵魂，优秀的程序可以在海量数据计算时，依然保持高速计算</a:t>
            </a:r>
            <a:endParaRPr lang="en-US" altLang="zh-CN"/>
          </a:p>
          <a:p>
            <a:pPr marL="342900" indent="-342900">
              <a:buAutoNum type="arabicParenR"/>
            </a:pPr>
            <a:r>
              <a:rPr lang="zh-CN" altLang="en-US"/>
              <a:t>一般来讲</a:t>
            </a:r>
            <a:r>
              <a:rPr lang="en-US" altLang="zh-CN"/>
              <a:t> </a:t>
            </a:r>
            <a:r>
              <a:rPr lang="zh-CN" altLang="en-US"/>
              <a:t>程序会使用了内存计算框架</a:t>
            </a:r>
            <a:r>
              <a:rPr lang="en-US" altLang="zh-CN"/>
              <a:t>(</a:t>
            </a:r>
            <a:r>
              <a:rPr lang="zh-CN" altLang="en-US"/>
              <a:t>比如</a:t>
            </a:r>
            <a:r>
              <a:rPr lang="en-US" altLang="zh-CN"/>
              <a:t>Spark)</a:t>
            </a:r>
            <a:r>
              <a:rPr lang="zh-CN" altLang="en-US"/>
              <a:t>和缓存技术</a:t>
            </a:r>
            <a:r>
              <a:rPr lang="en-US" altLang="zh-CN"/>
              <a:t>(</a:t>
            </a:r>
            <a:r>
              <a:rPr lang="zh-CN" altLang="en-US"/>
              <a:t>比如</a:t>
            </a:r>
            <a:r>
              <a:rPr lang="en-US" altLang="zh-CN"/>
              <a:t>Redis</a:t>
            </a:r>
            <a:r>
              <a:rPr lang="zh-CN" altLang="en-US"/>
              <a:t>等</a:t>
            </a:r>
            <a:r>
              <a:rPr lang="en-US" altLang="zh-CN"/>
              <a:t>)</a:t>
            </a:r>
            <a:r>
              <a:rPr lang="zh-CN" altLang="en-US"/>
              <a:t>来优化程序</a:t>
            </a:r>
            <a:r>
              <a:rPr lang="en-US" altLang="zh-CN"/>
              <a:t>,</a:t>
            </a:r>
            <a:r>
              <a:rPr lang="zh-CN" altLang="en-US"/>
              <a:t>再深入的思考一下，这些计算框架和缓存技术，</a:t>
            </a:r>
            <a:r>
              <a:rPr lang="en-US" altLang="zh-CN"/>
              <a:t> </a:t>
            </a:r>
            <a:r>
              <a:rPr lang="zh-CN" altLang="en-US"/>
              <a:t>它的核心功能是哪个部分呢？</a:t>
            </a:r>
            <a:endParaRPr lang="en-US" altLang="zh-CN"/>
          </a:p>
          <a:p>
            <a:pPr marL="342900" indent="-342900">
              <a:buAutoNum type="arabicParenR"/>
            </a:pPr>
            <a:endParaRPr lang="en-US" altLang="zh-CN"/>
          </a:p>
          <a:p>
            <a:pPr marL="342900" indent="-342900">
              <a:buAutoNum type="arabicParenR"/>
            </a:pPr>
            <a:r>
              <a:rPr lang="en-US" altLang="zh-CN"/>
              <a:t> </a:t>
            </a:r>
            <a:r>
              <a:rPr lang="zh-CN" altLang="en-US"/>
              <a:t>拿实际工作经历来说</a:t>
            </a:r>
            <a:r>
              <a:rPr lang="en-US" altLang="zh-CN"/>
              <a:t>, </a:t>
            </a:r>
            <a:r>
              <a:rPr lang="zh-CN" altLang="en-US"/>
              <a:t>在</a:t>
            </a:r>
            <a:r>
              <a:rPr lang="en-US" altLang="zh-CN"/>
              <a:t>Unix</a:t>
            </a:r>
            <a:r>
              <a:rPr lang="zh-CN" altLang="en-US"/>
              <a:t>下开发服务器程序，功能是要支持上千万人同时在线， 在上线前，做内测，一切</a:t>
            </a:r>
            <a:r>
              <a:rPr lang="en-US" altLang="zh-CN"/>
              <a:t>OK,</a:t>
            </a:r>
            <a:r>
              <a:rPr lang="zh-CN" altLang="en-US"/>
              <a:t>可上线后，服务器就支撑不住了</a:t>
            </a:r>
            <a:r>
              <a:rPr lang="en-US" altLang="zh-CN"/>
              <a:t>, </a:t>
            </a:r>
            <a:r>
              <a:rPr lang="zh-CN" altLang="en-US"/>
              <a:t>公司的</a:t>
            </a:r>
            <a:r>
              <a:rPr lang="en-US" altLang="zh-CN"/>
              <a:t>CTO</a:t>
            </a:r>
            <a:r>
              <a:rPr lang="zh-CN" altLang="en-US"/>
              <a:t>对代码进行优化，再次上线，坚如磐石。你就能感受到程序是有灵魂的，就是算法。</a:t>
            </a:r>
            <a:endParaRPr lang="en-US" altLang="zh-CN"/>
          </a:p>
          <a:p>
            <a:pPr marL="342900" indent="-342900">
              <a:buAutoNum type="arabicParenR"/>
            </a:pPr>
            <a:r>
              <a:rPr lang="zh-CN" altLang="en-US"/>
              <a:t>目前程序员面试的门槛越来越高，很多一线</a:t>
            </a:r>
            <a:r>
              <a:rPr lang="en-US" altLang="zh-CN"/>
              <a:t>IT</a:t>
            </a:r>
            <a:r>
              <a:rPr lang="zh-CN" altLang="en-US"/>
              <a:t>公司</a:t>
            </a:r>
            <a:r>
              <a:rPr lang="en-US" altLang="zh-CN"/>
              <a:t>(</a:t>
            </a:r>
            <a:r>
              <a:rPr lang="zh-CN" altLang="en-US"/>
              <a:t>大厂</a:t>
            </a:r>
            <a:r>
              <a:rPr lang="en-US" altLang="zh-CN"/>
              <a:t>)</a:t>
            </a:r>
            <a:r>
              <a:rPr lang="zh-CN" altLang="en-US"/>
              <a:t>，都会有数据结构和算法面试题</a:t>
            </a:r>
            <a:r>
              <a:rPr lang="en-US" altLang="zh-CN"/>
              <a:t>(</a:t>
            </a:r>
            <a:r>
              <a:rPr lang="zh-CN" altLang="en-US"/>
              <a:t>负责的告诉你，肯定有的</a:t>
            </a:r>
            <a:r>
              <a:rPr lang="en-US" altLang="zh-CN"/>
              <a:t>)</a:t>
            </a:r>
          </a:p>
          <a:p>
            <a:pPr marL="342900" indent="-342900">
              <a:buAutoNum type="arabicParenR"/>
            </a:pPr>
            <a:endParaRPr lang="en-US" altLang="zh-CN"/>
          </a:p>
          <a:p>
            <a:pPr marL="342900" indent="-342900">
              <a:buAutoNum type="arabicParenR"/>
            </a:pPr>
            <a:r>
              <a:rPr lang="zh-CN" altLang="en-US"/>
              <a:t>如果你不想永远都是代码工人</a:t>
            </a:r>
            <a:r>
              <a:rPr lang="en-US" altLang="zh-CN"/>
              <a:t>,</a:t>
            </a:r>
            <a:r>
              <a:rPr lang="zh-CN" altLang="en-US"/>
              <a:t>那就花时间来研究下数据结构和算法</a:t>
            </a:r>
            <a:endParaRPr lang="en-US" altLang="zh-CN"/>
          </a:p>
        </p:txBody>
      </p:sp>
    </p:spTree>
    <p:extLst>
      <p:ext uri="{BB962C8B-B14F-4D97-AF65-F5344CB8AC3E}">
        <p14:creationId xmlns:p14="http://schemas.microsoft.com/office/powerpoint/2010/main" val="115303979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算法的时间复杂度</a:t>
            </a:r>
            <a:endParaRPr lang="en-US" altLang="zh-CN" sz="2200" b="1"/>
          </a:p>
        </p:txBody>
      </p:sp>
      <p:sp>
        <p:nvSpPr>
          <p:cNvPr id="2" name="TextBox 1"/>
          <p:cNvSpPr txBox="1"/>
          <p:nvPr/>
        </p:nvSpPr>
        <p:spPr>
          <a:xfrm>
            <a:off x="665981" y="1224111"/>
            <a:ext cx="8136904" cy="2369880"/>
          </a:xfrm>
          <a:prstGeom prst="rect">
            <a:avLst/>
          </a:prstGeom>
          <a:noFill/>
        </p:spPr>
        <p:txBody>
          <a:bodyPr wrap="square" rtlCol="0">
            <a:spAutoFit/>
          </a:bodyPr>
          <a:lstStyle/>
          <a:p>
            <a:pPr>
              <a:spcBef>
                <a:spcPct val="0"/>
              </a:spcBef>
            </a:pPr>
            <a:r>
              <a:rPr kumimoji="1" lang="zh-CN" altLang="en-US" sz="2000" b="1">
                <a:solidFill>
                  <a:srgbClr val="0070C0"/>
                </a:solidFill>
                <a:latin typeface="+mn-ea"/>
              </a:rPr>
              <a:t>时间频度</a:t>
            </a:r>
            <a:endParaRPr kumimoji="1" lang="en-US" altLang="zh-CN" sz="2000" b="1">
              <a:solidFill>
                <a:srgbClr val="0070C0"/>
              </a:solidFill>
              <a:latin typeface="+mn-ea"/>
            </a:endParaRPr>
          </a:p>
          <a:p>
            <a:pPr>
              <a:spcBef>
                <a:spcPct val="0"/>
              </a:spcBef>
            </a:pPr>
            <a:endParaRPr kumimoji="1" lang="en-US" altLang="zh-CN" sz="2000" b="1">
              <a:solidFill>
                <a:srgbClr val="0070C0"/>
              </a:solidFill>
              <a:latin typeface="+mn-ea"/>
            </a:endParaRPr>
          </a:p>
          <a:p>
            <a:pPr marL="342900" indent="-342900">
              <a:spcBef>
                <a:spcPct val="0"/>
              </a:spcBef>
              <a:buFont typeface="Wingdings" pitchFamily="2" charset="2"/>
              <a:buChar char="Ø"/>
            </a:pPr>
            <a:r>
              <a:rPr kumimoji="1" lang="zh-CN" altLang="en-US">
                <a:solidFill>
                  <a:srgbClr val="0070C0"/>
                </a:solidFill>
                <a:latin typeface="+mn-ea"/>
              </a:rPr>
              <a:t>基本介绍</a:t>
            </a:r>
          </a:p>
          <a:p>
            <a:pPr>
              <a:spcBef>
                <a:spcPct val="0"/>
              </a:spcBef>
            </a:pPr>
            <a:r>
              <a:rPr lang="zh-CN" altLang="en-US" b="1"/>
              <a:t>时间频度</a:t>
            </a:r>
            <a:r>
              <a:rPr lang="zh-CN" altLang="en-US"/>
              <a:t>：一个算法花费的时间与算法中语句的执行次数成正比例，哪个算法中语句执行次数多，它花费时间就多。</a:t>
            </a:r>
            <a:r>
              <a:rPr lang="zh-CN" altLang="en-US" b="1">
                <a:solidFill>
                  <a:srgbClr val="002060"/>
                </a:solidFill>
              </a:rPr>
              <a:t>一个算法中的语句执行次数称为语句频度或时间频度</a:t>
            </a:r>
            <a:r>
              <a:rPr lang="zh-CN" altLang="en-US"/>
              <a:t>。记为</a:t>
            </a:r>
            <a:r>
              <a:rPr lang="en-US" altLang="zh-CN"/>
              <a:t>T(n)</a:t>
            </a:r>
            <a:r>
              <a:rPr lang="zh-CN" altLang="en-US"/>
              <a:t>。</a:t>
            </a:r>
            <a:r>
              <a:rPr lang="en-US" altLang="zh-CN"/>
              <a:t>[</a:t>
            </a:r>
            <a:r>
              <a:rPr lang="zh-CN" altLang="en-US" sz="1400">
                <a:solidFill>
                  <a:srgbClr val="DA0000"/>
                </a:solidFill>
              </a:rPr>
              <a:t>举例说明</a:t>
            </a:r>
            <a:r>
              <a:rPr lang="en-US" altLang="zh-CN"/>
              <a:t>]</a:t>
            </a:r>
          </a:p>
          <a:p>
            <a:pPr>
              <a:spcBef>
                <a:spcPct val="0"/>
              </a:spcBef>
            </a:pPr>
            <a:endParaRPr lang="en-US" altLang="zh-CN"/>
          </a:p>
          <a:p>
            <a:endParaRPr lang="zh-CN" altLang="en-US"/>
          </a:p>
        </p:txBody>
      </p:sp>
    </p:spTree>
    <p:extLst>
      <p:ext uri="{BB962C8B-B14F-4D97-AF65-F5344CB8AC3E}">
        <p14:creationId xmlns:p14="http://schemas.microsoft.com/office/powerpoint/2010/main" val="51669630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算法的时间复杂度</a:t>
            </a:r>
            <a:endParaRPr lang="en-US" altLang="zh-CN" sz="2200" b="1"/>
          </a:p>
        </p:txBody>
      </p:sp>
      <p:sp>
        <p:nvSpPr>
          <p:cNvPr id="2" name="TextBox 1"/>
          <p:cNvSpPr txBox="1"/>
          <p:nvPr/>
        </p:nvSpPr>
        <p:spPr>
          <a:xfrm>
            <a:off x="665981" y="1224111"/>
            <a:ext cx="8136904" cy="2092881"/>
          </a:xfrm>
          <a:prstGeom prst="rect">
            <a:avLst/>
          </a:prstGeom>
          <a:noFill/>
        </p:spPr>
        <p:txBody>
          <a:bodyPr wrap="square" rtlCol="0">
            <a:spAutoFit/>
          </a:bodyPr>
          <a:lstStyle/>
          <a:p>
            <a:pPr>
              <a:spcBef>
                <a:spcPct val="0"/>
              </a:spcBef>
            </a:pPr>
            <a:endParaRPr kumimoji="1" lang="en-US" altLang="zh-CN" sz="2000" b="1">
              <a:solidFill>
                <a:srgbClr val="0070C0"/>
              </a:solidFill>
              <a:latin typeface="+mn-ea"/>
            </a:endParaRPr>
          </a:p>
          <a:p>
            <a:pPr marL="285750" indent="-285750">
              <a:spcBef>
                <a:spcPct val="0"/>
              </a:spcBef>
              <a:buFont typeface="Wingdings" pitchFamily="2" charset="2"/>
              <a:buChar char="Ø"/>
            </a:pPr>
            <a:r>
              <a:rPr kumimoji="1" lang="zh-CN" altLang="en-US" b="1">
                <a:latin typeface="+mn-ea"/>
              </a:rPr>
              <a:t>举例说明</a:t>
            </a:r>
            <a:r>
              <a:rPr kumimoji="1" lang="en-US" altLang="zh-CN" b="1">
                <a:latin typeface="+mn-ea"/>
              </a:rPr>
              <a:t>-</a:t>
            </a:r>
            <a:r>
              <a:rPr kumimoji="1" lang="zh-CN" altLang="en-US" b="1">
                <a:latin typeface="+mn-ea"/>
              </a:rPr>
              <a:t>基本案例</a:t>
            </a:r>
            <a:endParaRPr kumimoji="1" lang="en-US" altLang="zh-CN" b="1">
              <a:latin typeface="+mn-ea"/>
            </a:endParaRPr>
          </a:p>
          <a:p>
            <a:pPr>
              <a:spcBef>
                <a:spcPct val="0"/>
              </a:spcBef>
            </a:pPr>
            <a:r>
              <a:rPr kumimoji="1" lang="zh-CN" altLang="en-US">
                <a:solidFill>
                  <a:srgbClr val="0070C0"/>
                </a:solidFill>
                <a:latin typeface="+mn-ea"/>
              </a:rPr>
              <a:t>比如</a:t>
            </a:r>
            <a:r>
              <a:rPr kumimoji="1" lang="zh-Hans" altLang="en-US"/>
              <a:t>计算</a:t>
            </a:r>
            <a:r>
              <a:rPr kumimoji="1" lang="en-US" altLang="zh-Hans"/>
              <a:t>1-100</a:t>
            </a:r>
            <a:r>
              <a:rPr kumimoji="1" lang="zh-Hans" altLang="en-US"/>
              <a:t>所有数字之和</a:t>
            </a:r>
            <a:r>
              <a:rPr kumimoji="1" lang="en-US" altLang="zh-Hans"/>
              <a:t>, </a:t>
            </a:r>
            <a:r>
              <a:rPr kumimoji="1" lang="zh-CN" altLang="en-US"/>
              <a:t>我们设计两种算法：</a:t>
            </a:r>
            <a:endParaRPr kumimoji="1" lang="en-US" altLang="zh-CN"/>
          </a:p>
          <a:p>
            <a:pPr>
              <a:spcBef>
                <a:spcPct val="0"/>
              </a:spcBef>
            </a:pPr>
            <a:endParaRPr kumimoji="1" lang="en-US" altLang="zh-CN">
              <a:solidFill>
                <a:srgbClr val="0070C0"/>
              </a:solidFill>
              <a:latin typeface="+mn-ea"/>
            </a:endParaRPr>
          </a:p>
          <a:p>
            <a:pPr>
              <a:spcBef>
                <a:spcPct val="0"/>
              </a:spcBef>
            </a:pPr>
            <a:endParaRPr kumimoji="1" lang="zh-CN" altLang="en-US">
              <a:solidFill>
                <a:srgbClr val="0070C0"/>
              </a:solidFill>
              <a:latin typeface="+mn-ea"/>
            </a:endParaRPr>
          </a:p>
          <a:p>
            <a:pPr>
              <a:spcBef>
                <a:spcPct val="0"/>
              </a:spcBef>
            </a:pPr>
            <a:endParaRPr lang="en-US" altLang="zh-CN"/>
          </a:p>
          <a:p>
            <a:endParaRPr lang="zh-CN" altLang="en-US"/>
          </a:p>
        </p:txBody>
      </p:sp>
      <p:pic>
        <p:nvPicPr>
          <p:cNvPr id="4" name="图片 3">
            <a:extLst>
              <a:ext uri="{FF2B5EF4-FFF2-40B4-BE49-F238E27FC236}">
                <a16:creationId xmlns:a16="http://schemas.microsoft.com/office/drawing/2014/main" id="{7CB0F582-CCDA-8D45-9972-E6EAEE080CA8}"/>
              </a:ext>
            </a:extLst>
          </p:cNvPr>
          <p:cNvPicPr>
            <a:picLocks noChangeAspect="1"/>
          </p:cNvPicPr>
          <p:nvPr/>
        </p:nvPicPr>
        <p:blipFill>
          <a:blip r:embed="rId4"/>
          <a:stretch>
            <a:fillRect/>
          </a:stretch>
        </p:blipFill>
        <p:spPr>
          <a:xfrm>
            <a:off x="809997" y="2376239"/>
            <a:ext cx="2880320" cy="1395311"/>
          </a:xfrm>
          <a:prstGeom prst="rect">
            <a:avLst/>
          </a:prstGeom>
        </p:spPr>
      </p:pic>
      <p:pic>
        <p:nvPicPr>
          <p:cNvPr id="5" name="图片 4">
            <a:extLst>
              <a:ext uri="{FF2B5EF4-FFF2-40B4-BE49-F238E27FC236}">
                <a16:creationId xmlns:a16="http://schemas.microsoft.com/office/drawing/2014/main" id="{41821BE2-8F94-E843-9F12-D0828824819D}"/>
              </a:ext>
            </a:extLst>
          </p:cNvPr>
          <p:cNvPicPr>
            <a:picLocks noChangeAspect="1"/>
          </p:cNvPicPr>
          <p:nvPr/>
        </p:nvPicPr>
        <p:blipFill>
          <a:blip r:embed="rId5"/>
          <a:stretch>
            <a:fillRect/>
          </a:stretch>
        </p:blipFill>
        <p:spPr>
          <a:xfrm>
            <a:off x="765001" y="4320455"/>
            <a:ext cx="2781300" cy="596900"/>
          </a:xfrm>
          <a:prstGeom prst="rect">
            <a:avLst/>
          </a:prstGeom>
        </p:spPr>
      </p:pic>
      <p:sp>
        <p:nvSpPr>
          <p:cNvPr id="6" name="文本框 4">
            <a:extLst>
              <a:ext uri="{FF2B5EF4-FFF2-40B4-BE49-F238E27FC236}">
                <a16:creationId xmlns:a16="http://schemas.microsoft.com/office/drawing/2014/main" id="{1885E9F6-D744-484C-ABA9-632F7B25A1B6}"/>
              </a:ext>
            </a:extLst>
          </p:cNvPr>
          <p:cNvSpPr txBox="1"/>
          <p:nvPr/>
        </p:nvSpPr>
        <p:spPr>
          <a:xfrm>
            <a:off x="784289" y="3960415"/>
            <a:ext cx="3914140" cy="369332"/>
          </a:xfrm>
          <a:prstGeom prst="rect">
            <a:avLst/>
          </a:prstGeom>
          <a:noFill/>
        </p:spPr>
        <p:txBody>
          <a:bodyPr wrap="square" rtlCol="0">
            <a:spAutoFit/>
          </a:bodyPr>
          <a:lstStyle/>
          <a:p>
            <a:r>
              <a:rPr kumimoji="1" lang="en-US" altLang="zh-Hans" dirty="0"/>
              <a:t>T(n)=n+1;</a:t>
            </a:r>
            <a:endParaRPr kumimoji="1" lang="zh-CN" altLang="en-US" dirty="0"/>
          </a:p>
        </p:txBody>
      </p:sp>
      <p:sp>
        <p:nvSpPr>
          <p:cNvPr id="8" name="文本框 5">
            <a:extLst>
              <a:ext uri="{FF2B5EF4-FFF2-40B4-BE49-F238E27FC236}">
                <a16:creationId xmlns:a16="http://schemas.microsoft.com/office/drawing/2014/main" id="{A0DC1F45-B677-E74B-A4C2-672A65435988}"/>
              </a:ext>
            </a:extLst>
          </p:cNvPr>
          <p:cNvSpPr txBox="1"/>
          <p:nvPr/>
        </p:nvSpPr>
        <p:spPr>
          <a:xfrm>
            <a:off x="809997" y="5040535"/>
            <a:ext cx="841897" cy="369332"/>
          </a:xfrm>
          <a:prstGeom prst="rect">
            <a:avLst/>
          </a:prstGeom>
          <a:noFill/>
        </p:spPr>
        <p:txBody>
          <a:bodyPr wrap="none" rtlCol="0">
            <a:spAutoFit/>
          </a:bodyPr>
          <a:lstStyle/>
          <a:p>
            <a:r>
              <a:rPr kumimoji="1" lang="en-US" altLang="zh-Hans" dirty="0"/>
              <a:t>T(n)=1</a:t>
            </a:r>
            <a:endParaRPr kumimoji="1"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327042912"/>
              </p:ext>
            </p:extLst>
          </p:nvPr>
        </p:nvGraphicFramePr>
        <p:xfrm>
          <a:off x="3919348" y="3528367"/>
          <a:ext cx="501484" cy="432048"/>
        </p:xfrm>
        <a:graphic>
          <a:graphicData uri="http://schemas.openxmlformats.org/presentationml/2006/ole">
            <mc:AlternateContent xmlns:mc="http://schemas.openxmlformats.org/markup-compatibility/2006">
              <mc:Choice xmlns:v="urn:schemas-microsoft-com:vml" Requires="v">
                <p:oleObj spid="_x0000_s91370" name="包装程序外壳对象" showAsIcon="1" r:id="rId6" imgW="826200" imgH="711360" progId="Package">
                  <p:embed/>
                </p:oleObj>
              </mc:Choice>
              <mc:Fallback>
                <p:oleObj name="包装程序外壳对象" showAsIcon="1" r:id="rId6" imgW="826200" imgH="711360" progId="Package">
                  <p:embed/>
                  <p:pic>
                    <p:nvPicPr>
                      <p:cNvPr id="0" name=""/>
                      <p:cNvPicPr/>
                      <p:nvPr/>
                    </p:nvPicPr>
                    <p:blipFill>
                      <a:blip r:embed="rId7"/>
                      <a:stretch>
                        <a:fillRect/>
                      </a:stretch>
                    </p:blipFill>
                    <p:spPr>
                      <a:xfrm>
                        <a:off x="3919348" y="3528367"/>
                        <a:ext cx="501484" cy="432048"/>
                      </a:xfrm>
                      <a:prstGeom prst="rect">
                        <a:avLst/>
                      </a:prstGeom>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2927770245"/>
              </p:ext>
            </p:extLst>
          </p:nvPr>
        </p:nvGraphicFramePr>
        <p:xfrm>
          <a:off x="3906341" y="4917355"/>
          <a:ext cx="556765" cy="479674"/>
        </p:xfrm>
        <a:graphic>
          <a:graphicData uri="http://schemas.openxmlformats.org/presentationml/2006/ole">
            <mc:AlternateContent xmlns:mc="http://schemas.openxmlformats.org/markup-compatibility/2006">
              <mc:Choice xmlns:v="urn:schemas-microsoft-com:vml" Requires="v">
                <p:oleObj spid="_x0000_s91371" name="包装程序外壳对象" showAsIcon="1" r:id="rId8" imgW="826200" imgH="711360" progId="Package">
                  <p:embed/>
                </p:oleObj>
              </mc:Choice>
              <mc:Fallback>
                <p:oleObj name="包装程序外壳对象" showAsIcon="1" r:id="rId8" imgW="826200" imgH="711360" progId="Package">
                  <p:embed/>
                  <p:pic>
                    <p:nvPicPr>
                      <p:cNvPr id="0" name=""/>
                      <p:cNvPicPr/>
                      <p:nvPr/>
                    </p:nvPicPr>
                    <p:blipFill>
                      <a:blip r:embed="rId9"/>
                      <a:stretch>
                        <a:fillRect/>
                      </a:stretch>
                    </p:blipFill>
                    <p:spPr>
                      <a:xfrm>
                        <a:off x="3906341" y="4917355"/>
                        <a:ext cx="556765" cy="479674"/>
                      </a:xfrm>
                      <a:prstGeom prst="rect">
                        <a:avLst/>
                      </a:prstGeom>
                    </p:spPr>
                  </p:pic>
                </p:oleObj>
              </mc:Fallback>
            </mc:AlternateContent>
          </a:graphicData>
        </a:graphic>
      </p:graphicFrame>
    </p:spTree>
    <p:extLst>
      <p:ext uri="{BB962C8B-B14F-4D97-AF65-F5344CB8AC3E}">
        <p14:creationId xmlns:p14="http://schemas.microsoft.com/office/powerpoint/2010/main" val="281845213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算法的时间复杂度</a:t>
            </a:r>
            <a:endParaRPr lang="en-US" altLang="zh-CN" sz="2200" b="1"/>
          </a:p>
        </p:txBody>
      </p:sp>
      <p:sp>
        <p:nvSpPr>
          <p:cNvPr id="2" name="TextBox 1"/>
          <p:cNvSpPr txBox="1"/>
          <p:nvPr/>
        </p:nvSpPr>
        <p:spPr>
          <a:xfrm>
            <a:off x="665981" y="1224111"/>
            <a:ext cx="8136904" cy="1200329"/>
          </a:xfrm>
          <a:prstGeom prst="rect">
            <a:avLst/>
          </a:prstGeom>
          <a:noFill/>
        </p:spPr>
        <p:txBody>
          <a:bodyPr wrap="square" rtlCol="0">
            <a:spAutoFit/>
          </a:bodyPr>
          <a:lstStyle/>
          <a:p>
            <a:pPr marL="285750" indent="-285750">
              <a:spcBef>
                <a:spcPct val="0"/>
              </a:spcBef>
              <a:buFont typeface="Wingdings" pitchFamily="2" charset="2"/>
              <a:buChar char="Ø"/>
            </a:pPr>
            <a:r>
              <a:rPr kumimoji="1" lang="zh-CN" altLang="en-US" b="1">
                <a:latin typeface="+mn-ea"/>
              </a:rPr>
              <a:t>举例说明</a:t>
            </a:r>
            <a:r>
              <a:rPr kumimoji="1" lang="en-US" altLang="zh-CN" b="1">
                <a:latin typeface="+mn-ea"/>
              </a:rPr>
              <a:t>-</a:t>
            </a:r>
            <a:r>
              <a:rPr kumimoji="1" lang="zh-CN" altLang="en-US" b="1">
                <a:latin typeface="+mn-ea"/>
              </a:rPr>
              <a:t>忽略常数项</a:t>
            </a:r>
            <a:endParaRPr kumimoji="1" lang="en-US" altLang="zh-CN" b="1">
              <a:latin typeface="+mn-ea"/>
            </a:endParaRPr>
          </a:p>
          <a:p>
            <a:pPr>
              <a:spcBef>
                <a:spcPct val="0"/>
              </a:spcBef>
            </a:pPr>
            <a:endParaRPr kumimoji="1" lang="zh-CN" altLang="en-US">
              <a:solidFill>
                <a:srgbClr val="0070C0"/>
              </a:solidFill>
              <a:latin typeface="+mn-ea"/>
            </a:endParaRPr>
          </a:p>
          <a:p>
            <a:pPr>
              <a:spcBef>
                <a:spcPct val="0"/>
              </a:spcBef>
            </a:pPr>
            <a:endParaRPr lang="en-US" altLang="zh-CN"/>
          </a:p>
          <a:p>
            <a:endParaRPr lang="zh-CN" altLang="en-US"/>
          </a:p>
        </p:txBody>
      </p:sp>
      <p:graphicFrame>
        <p:nvGraphicFramePr>
          <p:cNvPr id="11" name="表格 10"/>
          <p:cNvGraphicFramePr>
            <a:graphicFrameLocks noGrp="1"/>
          </p:cNvGraphicFramePr>
          <p:nvPr>
            <p:extLst>
              <p:ext uri="{D42A27DB-BD31-4B8C-83A1-F6EECF244321}">
                <p14:modId xmlns:p14="http://schemas.microsoft.com/office/powerpoint/2010/main" val="758924895"/>
              </p:ext>
            </p:extLst>
          </p:nvPr>
        </p:nvGraphicFramePr>
        <p:xfrm>
          <a:off x="309165" y="1728167"/>
          <a:ext cx="4425267" cy="1731645"/>
        </p:xfrm>
        <a:graphic>
          <a:graphicData uri="http://schemas.openxmlformats.org/drawingml/2006/table">
            <a:tbl>
              <a:tblPr>
                <a:tableStyleId>{5C22544A-7EE6-4342-B048-85BDC9FD1C3A}</a:tableStyleId>
              </a:tblPr>
              <a:tblGrid>
                <a:gridCol w="670041">
                  <a:extLst>
                    <a:ext uri="{9D8B030D-6E8A-4147-A177-3AD203B41FA5}">
                      <a16:colId xmlns:a16="http://schemas.microsoft.com/office/drawing/2014/main" val="20000"/>
                    </a:ext>
                  </a:extLst>
                </a:gridCol>
                <a:gridCol w="850051">
                  <a:extLst>
                    <a:ext uri="{9D8B030D-6E8A-4147-A177-3AD203B41FA5}">
                      <a16:colId xmlns:a16="http://schemas.microsoft.com/office/drawing/2014/main" val="20001"/>
                    </a:ext>
                  </a:extLst>
                </a:gridCol>
                <a:gridCol w="850051">
                  <a:extLst>
                    <a:ext uri="{9D8B030D-6E8A-4147-A177-3AD203B41FA5}">
                      <a16:colId xmlns:a16="http://schemas.microsoft.com/office/drawing/2014/main" val="20002"/>
                    </a:ext>
                  </a:extLst>
                </a:gridCol>
                <a:gridCol w="1042563">
                  <a:extLst>
                    <a:ext uri="{9D8B030D-6E8A-4147-A177-3AD203B41FA5}">
                      <a16:colId xmlns:a16="http://schemas.microsoft.com/office/drawing/2014/main" val="20003"/>
                    </a:ext>
                  </a:extLst>
                </a:gridCol>
                <a:gridCol w="1012561">
                  <a:extLst>
                    <a:ext uri="{9D8B030D-6E8A-4147-A177-3AD203B41FA5}">
                      <a16:colId xmlns:a16="http://schemas.microsoft.com/office/drawing/2014/main" val="20004"/>
                    </a:ext>
                  </a:extLst>
                </a:gridCol>
              </a:tblGrid>
              <a:tr h="180975">
                <a:tc>
                  <a:txBody>
                    <a:bodyPr/>
                    <a:lstStyle/>
                    <a:p>
                      <a:pPr algn="ctr" fontAlgn="ctr"/>
                      <a:endParaRPr lang="zh-CN" altLang="en-US" sz="1200" b="0" i="0" u="none" strike="noStrike">
                        <a:solidFill>
                          <a:srgbClr val="000000"/>
                        </a:solidFill>
                        <a:effectLst/>
                        <a:latin typeface="等线"/>
                      </a:endParaRPr>
                    </a:p>
                  </a:txBody>
                  <a:tcPr marL="9525" marR="9525" marT="9525" marB="0" anchor="ctr"/>
                </a:tc>
                <a:tc>
                  <a:txBody>
                    <a:bodyPr/>
                    <a:lstStyle/>
                    <a:p>
                      <a:pPr algn="ctr" fontAlgn="ctr"/>
                      <a:r>
                        <a:rPr lang="en-US" sz="1200" u="none" strike="noStrike">
                          <a:effectLst/>
                        </a:rPr>
                        <a:t>T(n)=2n+20</a:t>
                      </a:r>
                      <a:endParaRPr lang="en-US" sz="1200" b="0" i="0" u="none" strike="noStrike">
                        <a:solidFill>
                          <a:srgbClr val="000000"/>
                        </a:solidFill>
                        <a:effectLst/>
                        <a:latin typeface="等线"/>
                      </a:endParaRPr>
                    </a:p>
                  </a:txBody>
                  <a:tcPr marL="9525" marR="9525" marT="9525" marB="0" anchor="ctr"/>
                </a:tc>
                <a:tc>
                  <a:txBody>
                    <a:bodyPr/>
                    <a:lstStyle/>
                    <a:p>
                      <a:pPr algn="ctr" fontAlgn="ctr"/>
                      <a:r>
                        <a:rPr lang="en-US" sz="1200" u="none" strike="noStrike">
                          <a:effectLst/>
                        </a:rPr>
                        <a:t>T(n)=2*n</a:t>
                      </a:r>
                      <a:endParaRPr lang="en-US" sz="1200" b="0" i="0" u="none" strike="noStrike">
                        <a:solidFill>
                          <a:srgbClr val="000000"/>
                        </a:solidFill>
                        <a:effectLst/>
                        <a:latin typeface="等线"/>
                      </a:endParaRPr>
                    </a:p>
                  </a:txBody>
                  <a:tcPr marL="9525" marR="9525" marT="9525" marB="0" anchor="ctr"/>
                </a:tc>
                <a:tc>
                  <a:txBody>
                    <a:bodyPr/>
                    <a:lstStyle/>
                    <a:p>
                      <a:pPr algn="ctr" fontAlgn="ctr"/>
                      <a:r>
                        <a:rPr lang="en-US" sz="1200" u="none" strike="noStrike">
                          <a:effectLst/>
                        </a:rPr>
                        <a:t>T(3n+10)</a:t>
                      </a:r>
                      <a:endParaRPr lang="en-US" sz="1200" b="0" i="0" u="none" strike="noStrike">
                        <a:solidFill>
                          <a:srgbClr val="000000"/>
                        </a:solidFill>
                        <a:effectLst/>
                        <a:latin typeface="等线"/>
                      </a:endParaRPr>
                    </a:p>
                  </a:txBody>
                  <a:tcPr marL="9525" marR="9525" marT="9525" marB="0" anchor="ctr"/>
                </a:tc>
                <a:tc>
                  <a:txBody>
                    <a:bodyPr/>
                    <a:lstStyle/>
                    <a:p>
                      <a:pPr algn="ctr" fontAlgn="ctr"/>
                      <a:r>
                        <a:rPr lang="en-US" sz="1200" u="none" strike="noStrike">
                          <a:effectLst/>
                        </a:rPr>
                        <a:t>T(3n)</a:t>
                      </a:r>
                      <a:endParaRPr lang="en-US" sz="1200" b="0" i="0" u="none" strike="noStrike">
                        <a:solidFill>
                          <a:srgbClr val="000000"/>
                        </a:solidFill>
                        <a:effectLst/>
                        <a:latin typeface="等线"/>
                      </a:endParaRPr>
                    </a:p>
                  </a:txBody>
                  <a:tcPr marL="9525" marR="9525" marT="9525" marB="0" anchor="ctr"/>
                </a:tc>
                <a:extLst>
                  <a:ext uri="{0D108BD9-81ED-4DB2-BD59-A6C34878D82A}">
                    <a16:rowId xmlns:a16="http://schemas.microsoft.com/office/drawing/2014/main" val="10000"/>
                  </a:ext>
                </a:extLst>
              </a:tr>
              <a:tr h="180975">
                <a:tc>
                  <a:txBody>
                    <a:bodyPr/>
                    <a:lstStyle/>
                    <a:p>
                      <a:pPr algn="ctr" fontAlgn="ctr"/>
                      <a:r>
                        <a:rPr lang="en-US" altLang="zh-CN" sz="1200" u="none" strike="noStrike">
                          <a:effectLst/>
                        </a:rPr>
                        <a:t>1</a:t>
                      </a:r>
                      <a:endParaRPr lang="en-US" altLang="zh-CN" sz="1200" b="0" i="0" u="none" strike="noStrike">
                        <a:solidFill>
                          <a:srgbClr val="000000"/>
                        </a:solidFill>
                        <a:effectLst/>
                        <a:latin typeface="等线"/>
                      </a:endParaRPr>
                    </a:p>
                  </a:txBody>
                  <a:tcPr marL="9525" marR="9525" marT="9525" marB="0" anchor="ctr"/>
                </a:tc>
                <a:tc>
                  <a:txBody>
                    <a:bodyPr/>
                    <a:lstStyle/>
                    <a:p>
                      <a:pPr algn="ctr" fontAlgn="ctr"/>
                      <a:r>
                        <a:rPr lang="en-US" altLang="zh-CN" sz="1200" u="none" strike="noStrike">
                          <a:effectLst/>
                        </a:rPr>
                        <a:t>22</a:t>
                      </a:r>
                      <a:endParaRPr lang="en-US" altLang="zh-CN" sz="1200" b="0" i="0" u="none" strike="noStrike">
                        <a:solidFill>
                          <a:srgbClr val="000000"/>
                        </a:solidFill>
                        <a:effectLst/>
                        <a:latin typeface="等线"/>
                      </a:endParaRPr>
                    </a:p>
                  </a:txBody>
                  <a:tcPr marL="9525" marR="9525" marT="9525" marB="0" anchor="ctr"/>
                </a:tc>
                <a:tc>
                  <a:txBody>
                    <a:bodyPr/>
                    <a:lstStyle/>
                    <a:p>
                      <a:pPr algn="ctr" fontAlgn="ctr"/>
                      <a:r>
                        <a:rPr lang="en-US" altLang="zh-CN" sz="1200" u="none" strike="noStrike">
                          <a:effectLst/>
                        </a:rPr>
                        <a:t>2</a:t>
                      </a:r>
                      <a:endParaRPr lang="en-US" altLang="zh-CN" sz="1200" b="0" i="0" u="none" strike="noStrike">
                        <a:solidFill>
                          <a:srgbClr val="000000"/>
                        </a:solidFill>
                        <a:effectLst/>
                        <a:latin typeface="等线"/>
                      </a:endParaRPr>
                    </a:p>
                  </a:txBody>
                  <a:tcPr marL="9525" marR="9525" marT="9525" marB="0" anchor="ctr"/>
                </a:tc>
                <a:tc>
                  <a:txBody>
                    <a:bodyPr/>
                    <a:lstStyle/>
                    <a:p>
                      <a:pPr algn="ctr" fontAlgn="ctr"/>
                      <a:r>
                        <a:rPr lang="en-US" altLang="zh-CN" sz="1200" u="none" strike="noStrike">
                          <a:effectLst/>
                        </a:rPr>
                        <a:t>13</a:t>
                      </a:r>
                      <a:endParaRPr lang="en-US" altLang="zh-CN" sz="1200" b="0" i="0" u="none" strike="noStrike">
                        <a:solidFill>
                          <a:srgbClr val="000000"/>
                        </a:solidFill>
                        <a:effectLst/>
                        <a:latin typeface="等线"/>
                      </a:endParaRPr>
                    </a:p>
                  </a:txBody>
                  <a:tcPr marL="9525" marR="9525" marT="9525" marB="0" anchor="ctr"/>
                </a:tc>
                <a:tc>
                  <a:txBody>
                    <a:bodyPr/>
                    <a:lstStyle/>
                    <a:p>
                      <a:pPr algn="ctr" fontAlgn="ctr"/>
                      <a:r>
                        <a:rPr lang="en-US" altLang="zh-CN" sz="1200" u="none" strike="noStrike">
                          <a:effectLst/>
                        </a:rPr>
                        <a:t>3</a:t>
                      </a:r>
                      <a:endParaRPr lang="en-US" altLang="zh-CN" sz="1200" b="0" i="0" u="none" strike="noStrike">
                        <a:solidFill>
                          <a:srgbClr val="000000"/>
                        </a:solidFill>
                        <a:effectLst/>
                        <a:latin typeface="等线"/>
                      </a:endParaRPr>
                    </a:p>
                  </a:txBody>
                  <a:tcPr marL="9525" marR="9525" marT="9525" marB="0" anchor="ctr"/>
                </a:tc>
                <a:extLst>
                  <a:ext uri="{0D108BD9-81ED-4DB2-BD59-A6C34878D82A}">
                    <a16:rowId xmlns:a16="http://schemas.microsoft.com/office/drawing/2014/main" val="10001"/>
                  </a:ext>
                </a:extLst>
              </a:tr>
              <a:tr h="180975">
                <a:tc>
                  <a:txBody>
                    <a:bodyPr/>
                    <a:lstStyle/>
                    <a:p>
                      <a:pPr algn="ctr" fontAlgn="ctr"/>
                      <a:r>
                        <a:rPr lang="en-US" altLang="zh-CN" sz="1200" u="none" strike="noStrike">
                          <a:effectLst/>
                        </a:rPr>
                        <a:t>2</a:t>
                      </a:r>
                      <a:endParaRPr lang="en-US" altLang="zh-CN" sz="1200" b="0" i="0" u="none" strike="noStrike">
                        <a:solidFill>
                          <a:srgbClr val="000000"/>
                        </a:solidFill>
                        <a:effectLst/>
                        <a:latin typeface="等线"/>
                      </a:endParaRPr>
                    </a:p>
                  </a:txBody>
                  <a:tcPr marL="9525" marR="9525" marT="9525" marB="0" anchor="ctr"/>
                </a:tc>
                <a:tc>
                  <a:txBody>
                    <a:bodyPr/>
                    <a:lstStyle/>
                    <a:p>
                      <a:pPr algn="ctr" fontAlgn="ctr"/>
                      <a:r>
                        <a:rPr lang="en-US" altLang="zh-CN" sz="1200" u="none" strike="noStrike">
                          <a:effectLst/>
                        </a:rPr>
                        <a:t>24</a:t>
                      </a:r>
                      <a:endParaRPr lang="en-US" altLang="zh-CN" sz="1200" b="0" i="0" u="none" strike="noStrike">
                        <a:solidFill>
                          <a:srgbClr val="000000"/>
                        </a:solidFill>
                        <a:effectLst/>
                        <a:latin typeface="等线"/>
                      </a:endParaRPr>
                    </a:p>
                  </a:txBody>
                  <a:tcPr marL="9525" marR="9525" marT="9525" marB="0" anchor="ctr"/>
                </a:tc>
                <a:tc>
                  <a:txBody>
                    <a:bodyPr/>
                    <a:lstStyle/>
                    <a:p>
                      <a:pPr algn="ctr" fontAlgn="ctr"/>
                      <a:r>
                        <a:rPr lang="en-US" altLang="zh-CN" sz="1200" u="none" strike="noStrike">
                          <a:effectLst/>
                        </a:rPr>
                        <a:t>4</a:t>
                      </a:r>
                      <a:endParaRPr lang="en-US" altLang="zh-CN" sz="1200" b="0" i="0" u="none" strike="noStrike">
                        <a:solidFill>
                          <a:srgbClr val="000000"/>
                        </a:solidFill>
                        <a:effectLst/>
                        <a:latin typeface="等线"/>
                      </a:endParaRPr>
                    </a:p>
                  </a:txBody>
                  <a:tcPr marL="9525" marR="9525" marT="9525" marB="0" anchor="ctr"/>
                </a:tc>
                <a:tc>
                  <a:txBody>
                    <a:bodyPr/>
                    <a:lstStyle/>
                    <a:p>
                      <a:pPr algn="ctr" fontAlgn="ctr"/>
                      <a:r>
                        <a:rPr lang="en-US" altLang="zh-CN" sz="1200" u="none" strike="noStrike">
                          <a:effectLst/>
                        </a:rPr>
                        <a:t>16</a:t>
                      </a:r>
                      <a:endParaRPr lang="en-US" altLang="zh-CN" sz="1200" b="0" i="0" u="none" strike="noStrike">
                        <a:solidFill>
                          <a:srgbClr val="000000"/>
                        </a:solidFill>
                        <a:effectLst/>
                        <a:latin typeface="等线"/>
                      </a:endParaRPr>
                    </a:p>
                  </a:txBody>
                  <a:tcPr marL="9525" marR="9525" marT="9525" marB="0" anchor="ctr"/>
                </a:tc>
                <a:tc>
                  <a:txBody>
                    <a:bodyPr/>
                    <a:lstStyle/>
                    <a:p>
                      <a:pPr algn="ctr" fontAlgn="ctr"/>
                      <a:r>
                        <a:rPr lang="en-US" altLang="zh-CN" sz="1200" u="none" strike="noStrike">
                          <a:effectLst/>
                        </a:rPr>
                        <a:t>6</a:t>
                      </a:r>
                      <a:endParaRPr lang="en-US" altLang="zh-CN" sz="1200" b="0" i="0" u="none" strike="noStrike">
                        <a:solidFill>
                          <a:srgbClr val="000000"/>
                        </a:solidFill>
                        <a:effectLst/>
                        <a:latin typeface="等线"/>
                      </a:endParaRPr>
                    </a:p>
                  </a:txBody>
                  <a:tcPr marL="9525" marR="9525" marT="9525" marB="0" anchor="ctr"/>
                </a:tc>
                <a:extLst>
                  <a:ext uri="{0D108BD9-81ED-4DB2-BD59-A6C34878D82A}">
                    <a16:rowId xmlns:a16="http://schemas.microsoft.com/office/drawing/2014/main" val="10002"/>
                  </a:ext>
                </a:extLst>
              </a:tr>
              <a:tr h="180975">
                <a:tc>
                  <a:txBody>
                    <a:bodyPr/>
                    <a:lstStyle/>
                    <a:p>
                      <a:pPr algn="ctr" fontAlgn="ctr"/>
                      <a:r>
                        <a:rPr lang="en-US" altLang="zh-CN" sz="1200" u="none" strike="noStrike">
                          <a:effectLst/>
                        </a:rPr>
                        <a:t>5</a:t>
                      </a:r>
                      <a:endParaRPr lang="en-US" altLang="zh-CN" sz="1200" b="0" i="0" u="none" strike="noStrike">
                        <a:solidFill>
                          <a:srgbClr val="000000"/>
                        </a:solidFill>
                        <a:effectLst/>
                        <a:latin typeface="等线"/>
                      </a:endParaRPr>
                    </a:p>
                  </a:txBody>
                  <a:tcPr marL="9525" marR="9525" marT="9525" marB="0" anchor="ctr"/>
                </a:tc>
                <a:tc>
                  <a:txBody>
                    <a:bodyPr/>
                    <a:lstStyle/>
                    <a:p>
                      <a:pPr algn="ctr" fontAlgn="ctr"/>
                      <a:r>
                        <a:rPr lang="en-US" altLang="zh-CN" sz="1200" u="none" strike="noStrike">
                          <a:effectLst/>
                        </a:rPr>
                        <a:t>30</a:t>
                      </a:r>
                      <a:endParaRPr lang="en-US" altLang="zh-CN" sz="1200" b="0" i="0" u="none" strike="noStrike">
                        <a:solidFill>
                          <a:srgbClr val="000000"/>
                        </a:solidFill>
                        <a:effectLst/>
                        <a:latin typeface="等线"/>
                      </a:endParaRPr>
                    </a:p>
                  </a:txBody>
                  <a:tcPr marL="9525" marR="9525" marT="9525" marB="0" anchor="ctr"/>
                </a:tc>
                <a:tc>
                  <a:txBody>
                    <a:bodyPr/>
                    <a:lstStyle/>
                    <a:p>
                      <a:pPr algn="ctr" fontAlgn="ctr"/>
                      <a:r>
                        <a:rPr lang="en-US" altLang="zh-CN" sz="1200" u="none" strike="noStrike">
                          <a:effectLst/>
                        </a:rPr>
                        <a:t>10</a:t>
                      </a:r>
                      <a:endParaRPr lang="en-US" altLang="zh-CN" sz="1200" b="0" i="0" u="none" strike="noStrike">
                        <a:solidFill>
                          <a:srgbClr val="000000"/>
                        </a:solidFill>
                        <a:effectLst/>
                        <a:latin typeface="等线"/>
                      </a:endParaRPr>
                    </a:p>
                  </a:txBody>
                  <a:tcPr marL="9525" marR="9525" marT="9525" marB="0" anchor="ctr"/>
                </a:tc>
                <a:tc>
                  <a:txBody>
                    <a:bodyPr/>
                    <a:lstStyle/>
                    <a:p>
                      <a:pPr algn="ctr" fontAlgn="ctr"/>
                      <a:r>
                        <a:rPr lang="en-US" altLang="zh-CN" sz="1200" u="none" strike="noStrike">
                          <a:effectLst/>
                        </a:rPr>
                        <a:t>25</a:t>
                      </a:r>
                      <a:endParaRPr lang="en-US" altLang="zh-CN" sz="1200" b="0" i="0" u="none" strike="noStrike">
                        <a:solidFill>
                          <a:srgbClr val="000000"/>
                        </a:solidFill>
                        <a:effectLst/>
                        <a:latin typeface="等线"/>
                      </a:endParaRPr>
                    </a:p>
                  </a:txBody>
                  <a:tcPr marL="9525" marR="9525" marT="9525" marB="0" anchor="ctr"/>
                </a:tc>
                <a:tc>
                  <a:txBody>
                    <a:bodyPr/>
                    <a:lstStyle/>
                    <a:p>
                      <a:pPr algn="ctr" fontAlgn="ctr"/>
                      <a:r>
                        <a:rPr lang="en-US" altLang="zh-CN" sz="1200" u="none" strike="noStrike">
                          <a:effectLst/>
                        </a:rPr>
                        <a:t>15</a:t>
                      </a:r>
                      <a:endParaRPr lang="en-US" altLang="zh-CN" sz="1200" b="0" i="0" u="none" strike="noStrike">
                        <a:solidFill>
                          <a:srgbClr val="000000"/>
                        </a:solidFill>
                        <a:effectLst/>
                        <a:latin typeface="等线"/>
                      </a:endParaRPr>
                    </a:p>
                  </a:txBody>
                  <a:tcPr marL="9525" marR="9525" marT="9525" marB="0" anchor="ctr"/>
                </a:tc>
                <a:extLst>
                  <a:ext uri="{0D108BD9-81ED-4DB2-BD59-A6C34878D82A}">
                    <a16:rowId xmlns:a16="http://schemas.microsoft.com/office/drawing/2014/main" val="10003"/>
                  </a:ext>
                </a:extLst>
              </a:tr>
              <a:tr h="180975">
                <a:tc>
                  <a:txBody>
                    <a:bodyPr/>
                    <a:lstStyle/>
                    <a:p>
                      <a:pPr algn="ctr" fontAlgn="ctr"/>
                      <a:r>
                        <a:rPr lang="en-US" altLang="zh-CN" sz="1200" u="none" strike="noStrike">
                          <a:effectLst/>
                        </a:rPr>
                        <a:t>8</a:t>
                      </a:r>
                      <a:endParaRPr lang="en-US" altLang="zh-CN" sz="1200" b="0" i="0" u="none" strike="noStrike">
                        <a:solidFill>
                          <a:srgbClr val="000000"/>
                        </a:solidFill>
                        <a:effectLst/>
                        <a:latin typeface="等线"/>
                      </a:endParaRPr>
                    </a:p>
                  </a:txBody>
                  <a:tcPr marL="9525" marR="9525" marT="9525" marB="0" anchor="ctr"/>
                </a:tc>
                <a:tc>
                  <a:txBody>
                    <a:bodyPr/>
                    <a:lstStyle/>
                    <a:p>
                      <a:pPr algn="ctr" fontAlgn="ctr"/>
                      <a:r>
                        <a:rPr lang="en-US" altLang="zh-CN" sz="1200" u="none" strike="noStrike">
                          <a:effectLst/>
                        </a:rPr>
                        <a:t>36</a:t>
                      </a:r>
                      <a:endParaRPr lang="en-US" altLang="zh-CN" sz="1200" b="0" i="0" u="none" strike="noStrike">
                        <a:solidFill>
                          <a:srgbClr val="000000"/>
                        </a:solidFill>
                        <a:effectLst/>
                        <a:latin typeface="等线"/>
                      </a:endParaRPr>
                    </a:p>
                  </a:txBody>
                  <a:tcPr marL="9525" marR="9525" marT="9525" marB="0" anchor="ctr"/>
                </a:tc>
                <a:tc>
                  <a:txBody>
                    <a:bodyPr/>
                    <a:lstStyle/>
                    <a:p>
                      <a:pPr algn="ctr" fontAlgn="ctr"/>
                      <a:r>
                        <a:rPr lang="en-US" altLang="zh-CN" sz="1200" u="none" strike="noStrike">
                          <a:effectLst/>
                        </a:rPr>
                        <a:t>16</a:t>
                      </a:r>
                      <a:endParaRPr lang="en-US" altLang="zh-CN" sz="1200" b="0" i="0" u="none" strike="noStrike">
                        <a:solidFill>
                          <a:srgbClr val="000000"/>
                        </a:solidFill>
                        <a:effectLst/>
                        <a:latin typeface="等线"/>
                      </a:endParaRPr>
                    </a:p>
                  </a:txBody>
                  <a:tcPr marL="9525" marR="9525" marT="9525" marB="0" anchor="ctr"/>
                </a:tc>
                <a:tc>
                  <a:txBody>
                    <a:bodyPr/>
                    <a:lstStyle/>
                    <a:p>
                      <a:pPr algn="ctr" fontAlgn="ctr"/>
                      <a:r>
                        <a:rPr lang="en-US" altLang="zh-CN" sz="1200" u="none" strike="noStrike">
                          <a:effectLst/>
                        </a:rPr>
                        <a:t>34</a:t>
                      </a:r>
                      <a:endParaRPr lang="en-US" altLang="zh-CN" sz="1200" b="0" i="0" u="none" strike="noStrike">
                        <a:solidFill>
                          <a:srgbClr val="000000"/>
                        </a:solidFill>
                        <a:effectLst/>
                        <a:latin typeface="等线"/>
                      </a:endParaRPr>
                    </a:p>
                  </a:txBody>
                  <a:tcPr marL="9525" marR="9525" marT="9525" marB="0" anchor="ctr"/>
                </a:tc>
                <a:tc>
                  <a:txBody>
                    <a:bodyPr/>
                    <a:lstStyle/>
                    <a:p>
                      <a:pPr algn="ctr" fontAlgn="ctr"/>
                      <a:r>
                        <a:rPr lang="en-US" altLang="zh-CN" sz="1200" u="none" strike="noStrike">
                          <a:effectLst/>
                        </a:rPr>
                        <a:t>24</a:t>
                      </a:r>
                      <a:endParaRPr lang="en-US" altLang="zh-CN" sz="1200" b="0" i="0" u="none" strike="noStrike">
                        <a:solidFill>
                          <a:srgbClr val="000000"/>
                        </a:solidFill>
                        <a:effectLst/>
                        <a:latin typeface="等线"/>
                      </a:endParaRPr>
                    </a:p>
                  </a:txBody>
                  <a:tcPr marL="9525" marR="9525" marT="9525" marB="0" anchor="ctr"/>
                </a:tc>
                <a:extLst>
                  <a:ext uri="{0D108BD9-81ED-4DB2-BD59-A6C34878D82A}">
                    <a16:rowId xmlns:a16="http://schemas.microsoft.com/office/drawing/2014/main" val="10004"/>
                  </a:ext>
                </a:extLst>
              </a:tr>
              <a:tr h="180975">
                <a:tc>
                  <a:txBody>
                    <a:bodyPr/>
                    <a:lstStyle/>
                    <a:p>
                      <a:pPr algn="ctr" fontAlgn="ctr"/>
                      <a:r>
                        <a:rPr lang="en-US" altLang="zh-CN" sz="1200" u="none" strike="noStrike">
                          <a:effectLst/>
                        </a:rPr>
                        <a:t>15</a:t>
                      </a:r>
                      <a:endParaRPr lang="en-US" altLang="zh-CN" sz="1200" b="0" i="0" u="none" strike="noStrike">
                        <a:solidFill>
                          <a:srgbClr val="000000"/>
                        </a:solidFill>
                        <a:effectLst/>
                        <a:latin typeface="等线"/>
                      </a:endParaRPr>
                    </a:p>
                  </a:txBody>
                  <a:tcPr marL="9525" marR="9525" marT="9525" marB="0" anchor="ctr"/>
                </a:tc>
                <a:tc>
                  <a:txBody>
                    <a:bodyPr/>
                    <a:lstStyle/>
                    <a:p>
                      <a:pPr algn="ctr" fontAlgn="ctr"/>
                      <a:r>
                        <a:rPr lang="en-US" altLang="zh-CN" sz="1200" u="none" strike="noStrike">
                          <a:effectLst/>
                        </a:rPr>
                        <a:t>50</a:t>
                      </a:r>
                      <a:endParaRPr lang="en-US" altLang="zh-CN" sz="1200" b="0" i="0" u="none" strike="noStrike">
                        <a:solidFill>
                          <a:srgbClr val="000000"/>
                        </a:solidFill>
                        <a:effectLst/>
                        <a:latin typeface="等线"/>
                      </a:endParaRPr>
                    </a:p>
                  </a:txBody>
                  <a:tcPr marL="9525" marR="9525" marT="9525" marB="0" anchor="ctr"/>
                </a:tc>
                <a:tc>
                  <a:txBody>
                    <a:bodyPr/>
                    <a:lstStyle/>
                    <a:p>
                      <a:pPr algn="ctr" fontAlgn="ctr"/>
                      <a:r>
                        <a:rPr lang="en-US" altLang="zh-CN" sz="1200" u="none" strike="noStrike">
                          <a:effectLst/>
                        </a:rPr>
                        <a:t>30</a:t>
                      </a:r>
                      <a:endParaRPr lang="en-US" altLang="zh-CN" sz="1200" b="0" i="0" u="none" strike="noStrike">
                        <a:solidFill>
                          <a:srgbClr val="000000"/>
                        </a:solidFill>
                        <a:effectLst/>
                        <a:latin typeface="等线"/>
                      </a:endParaRPr>
                    </a:p>
                  </a:txBody>
                  <a:tcPr marL="9525" marR="9525" marT="9525" marB="0" anchor="ctr"/>
                </a:tc>
                <a:tc>
                  <a:txBody>
                    <a:bodyPr/>
                    <a:lstStyle/>
                    <a:p>
                      <a:pPr algn="ctr" fontAlgn="ctr"/>
                      <a:r>
                        <a:rPr lang="en-US" altLang="zh-CN" sz="1200" u="none" strike="noStrike">
                          <a:effectLst/>
                        </a:rPr>
                        <a:t>55</a:t>
                      </a:r>
                      <a:endParaRPr lang="en-US" altLang="zh-CN" sz="1200" b="0" i="0" u="none" strike="noStrike">
                        <a:solidFill>
                          <a:srgbClr val="000000"/>
                        </a:solidFill>
                        <a:effectLst/>
                        <a:latin typeface="等线"/>
                      </a:endParaRPr>
                    </a:p>
                  </a:txBody>
                  <a:tcPr marL="9525" marR="9525" marT="9525" marB="0" anchor="ctr"/>
                </a:tc>
                <a:tc>
                  <a:txBody>
                    <a:bodyPr/>
                    <a:lstStyle/>
                    <a:p>
                      <a:pPr algn="ctr" fontAlgn="ctr"/>
                      <a:r>
                        <a:rPr lang="en-US" altLang="zh-CN" sz="1200" u="none" strike="noStrike">
                          <a:effectLst/>
                        </a:rPr>
                        <a:t>45</a:t>
                      </a:r>
                      <a:endParaRPr lang="en-US" altLang="zh-CN" sz="1200" b="0" i="0" u="none" strike="noStrike">
                        <a:solidFill>
                          <a:srgbClr val="000000"/>
                        </a:solidFill>
                        <a:effectLst/>
                        <a:latin typeface="等线"/>
                      </a:endParaRPr>
                    </a:p>
                  </a:txBody>
                  <a:tcPr marL="9525" marR="9525" marT="9525" marB="0" anchor="ctr"/>
                </a:tc>
                <a:extLst>
                  <a:ext uri="{0D108BD9-81ED-4DB2-BD59-A6C34878D82A}">
                    <a16:rowId xmlns:a16="http://schemas.microsoft.com/office/drawing/2014/main" val="10005"/>
                  </a:ext>
                </a:extLst>
              </a:tr>
              <a:tr h="180975">
                <a:tc>
                  <a:txBody>
                    <a:bodyPr/>
                    <a:lstStyle/>
                    <a:p>
                      <a:pPr algn="ctr" fontAlgn="ctr"/>
                      <a:r>
                        <a:rPr lang="en-US" altLang="zh-CN" sz="1200" u="none" strike="noStrike">
                          <a:effectLst/>
                        </a:rPr>
                        <a:t>30</a:t>
                      </a:r>
                      <a:endParaRPr lang="en-US" altLang="zh-CN" sz="1200" b="0" i="0" u="none" strike="noStrike">
                        <a:solidFill>
                          <a:srgbClr val="000000"/>
                        </a:solidFill>
                        <a:effectLst/>
                        <a:latin typeface="等线"/>
                      </a:endParaRPr>
                    </a:p>
                  </a:txBody>
                  <a:tcPr marL="9525" marR="9525" marT="9525" marB="0" anchor="ctr"/>
                </a:tc>
                <a:tc>
                  <a:txBody>
                    <a:bodyPr/>
                    <a:lstStyle/>
                    <a:p>
                      <a:pPr algn="ctr" fontAlgn="ctr"/>
                      <a:r>
                        <a:rPr lang="en-US" altLang="zh-CN" sz="1200" u="none" strike="noStrike">
                          <a:effectLst/>
                        </a:rPr>
                        <a:t>80</a:t>
                      </a:r>
                      <a:endParaRPr lang="en-US" altLang="zh-CN" sz="1200" b="0" i="0" u="none" strike="noStrike">
                        <a:solidFill>
                          <a:srgbClr val="000000"/>
                        </a:solidFill>
                        <a:effectLst/>
                        <a:latin typeface="等线"/>
                      </a:endParaRPr>
                    </a:p>
                  </a:txBody>
                  <a:tcPr marL="9525" marR="9525" marT="9525" marB="0" anchor="ctr"/>
                </a:tc>
                <a:tc>
                  <a:txBody>
                    <a:bodyPr/>
                    <a:lstStyle/>
                    <a:p>
                      <a:pPr algn="ctr" fontAlgn="ctr"/>
                      <a:r>
                        <a:rPr lang="en-US" altLang="zh-CN" sz="1200" u="none" strike="noStrike">
                          <a:effectLst/>
                        </a:rPr>
                        <a:t>60</a:t>
                      </a:r>
                      <a:endParaRPr lang="en-US" altLang="zh-CN" sz="1200" b="0" i="0" u="none" strike="noStrike">
                        <a:solidFill>
                          <a:srgbClr val="000000"/>
                        </a:solidFill>
                        <a:effectLst/>
                        <a:latin typeface="等线"/>
                      </a:endParaRPr>
                    </a:p>
                  </a:txBody>
                  <a:tcPr marL="9525" marR="9525" marT="9525" marB="0" anchor="ctr"/>
                </a:tc>
                <a:tc>
                  <a:txBody>
                    <a:bodyPr/>
                    <a:lstStyle/>
                    <a:p>
                      <a:pPr algn="ctr" fontAlgn="ctr"/>
                      <a:r>
                        <a:rPr lang="en-US" altLang="zh-CN" sz="1200" u="none" strike="noStrike">
                          <a:effectLst/>
                        </a:rPr>
                        <a:t>100</a:t>
                      </a:r>
                      <a:endParaRPr lang="en-US" altLang="zh-CN" sz="1200" b="0" i="0" u="none" strike="noStrike">
                        <a:solidFill>
                          <a:srgbClr val="000000"/>
                        </a:solidFill>
                        <a:effectLst/>
                        <a:latin typeface="等线"/>
                      </a:endParaRPr>
                    </a:p>
                  </a:txBody>
                  <a:tcPr marL="9525" marR="9525" marT="9525" marB="0" anchor="ctr"/>
                </a:tc>
                <a:tc>
                  <a:txBody>
                    <a:bodyPr/>
                    <a:lstStyle/>
                    <a:p>
                      <a:pPr algn="ctr" fontAlgn="ctr"/>
                      <a:r>
                        <a:rPr lang="en-US" altLang="zh-CN" sz="1200" u="none" strike="noStrike">
                          <a:effectLst/>
                        </a:rPr>
                        <a:t>90</a:t>
                      </a:r>
                      <a:endParaRPr lang="en-US" altLang="zh-CN" sz="1200" b="0" i="0" u="none" strike="noStrike">
                        <a:solidFill>
                          <a:srgbClr val="000000"/>
                        </a:solidFill>
                        <a:effectLst/>
                        <a:latin typeface="等线"/>
                      </a:endParaRPr>
                    </a:p>
                  </a:txBody>
                  <a:tcPr marL="9525" marR="9525" marT="9525" marB="0" anchor="ctr"/>
                </a:tc>
                <a:extLst>
                  <a:ext uri="{0D108BD9-81ED-4DB2-BD59-A6C34878D82A}">
                    <a16:rowId xmlns:a16="http://schemas.microsoft.com/office/drawing/2014/main" val="10006"/>
                  </a:ext>
                </a:extLst>
              </a:tr>
              <a:tr h="180975">
                <a:tc>
                  <a:txBody>
                    <a:bodyPr/>
                    <a:lstStyle/>
                    <a:p>
                      <a:pPr algn="ctr" fontAlgn="ctr"/>
                      <a:r>
                        <a:rPr lang="en-US" altLang="zh-CN" sz="1200" u="none" strike="noStrike">
                          <a:effectLst/>
                        </a:rPr>
                        <a:t>100</a:t>
                      </a:r>
                      <a:endParaRPr lang="en-US" altLang="zh-CN" sz="1200" b="0" i="0" u="none" strike="noStrike">
                        <a:solidFill>
                          <a:srgbClr val="000000"/>
                        </a:solidFill>
                        <a:effectLst/>
                        <a:latin typeface="等线"/>
                      </a:endParaRPr>
                    </a:p>
                  </a:txBody>
                  <a:tcPr marL="9525" marR="9525" marT="9525" marB="0" anchor="ctr"/>
                </a:tc>
                <a:tc>
                  <a:txBody>
                    <a:bodyPr/>
                    <a:lstStyle/>
                    <a:p>
                      <a:pPr algn="ctr" fontAlgn="ctr"/>
                      <a:r>
                        <a:rPr lang="en-US" altLang="zh-CN" sz="1200" u="none" strike="noStrike">
                          <a:effectLst/>
                        </a:rPr>
                        <a:t>220</a:t>
                      </a:r>
                      <a:endParaRPr lang="en-US" altLang="zh-CN" sz="1200" b="0" i="0" u="none" strike="noStrike">
                        <a:solidFill>
                          <a:srgbClr val="000000"/>
                        </a:solidFill>
                        <a:effectLst/>
                        <a:latin typeface="等线"/>
                      </a:endParaRPr>
                    </a:p>
                  </a:txBody>
                  <a:tcPr marL="9525" marR="9525" marT="9525" marB="0" anchor="ctr"/>
                </a:tc>
                <a:tc>
                  <a:txBody>
                    <a:bodyPr/>
                    <a:lstStyle/>
                    <a:p>
                      <a:pPr algn="ctr" fontAlgn="ctr"/>
                      <a:r>
                        <a:rPr lang="en-US" altLang="zh-CN" sz="1200" u="none" strike="noStrike">
                          <a:effectLst/>
                        </a:rPr>
                        <a:t>200</a:t>
                      </a:r>
                      <a:endParaRPr lang="en-US" altLang="zh-CN" sz="1200" b="0" i="0" u="none" strike="noStrike">
                        <a:solidFill>
                          <a:srgbClr val="000000"/>
                        </a:solidFill>
                        <a:effectLst/>
                        <a:latin typeface="等线"/>
                      </a:endParaRPr>
                    </a:p>
                  </a:txBody>
                  <a:tcPr marL="9525" marR="9525" marT="9525" marB="0" anchor="ctr"/>
                </a:tc>
                <a:tc>
                  <a:txBody>
                    <a:bodyPr/>
                    <a:lstStyle/>
                    <a:p>
                      <a:pPr algn="ctr" fontAlgn="ctr"/>
                      <a:r>
                        <a:rPr lang="en-US" altLang="zh-CN" sz="1200" u="none" strike="noStrike">
                          <a:effectLst/>
                        </a:rPr>
                        <a:t>310</a:t>
                      </a:r>
                      <a:endParaRPr lang="en-US" altLang="zh-CN" sz="1200" b="0" i="0" u="none" strike="noStrike">
                        <a:solidFill>
                          <a:srgbClr val="000000"/>
                        </a:solidFill>
                        <a:effectLst/>
                        <a:latin typeface="等线"/>
                      </a:endParaRPr>
                    </a:p>
                  </a:txBody>
                  <a:tcPr marL="9525" marR="9525" marT="9525" marB="0" anchor="ctr"/>
                </a:tc>
                <a:tc>
                  <a:txBody>
                    <a:bodyPr/>
                    <a:lstStyle/>
                    <a:p>
                      <a:pPr algn="ctr" fontAlgn="ctr"/>
                      <a:r>
                        <a:rPr lang="en-US" altLang="zh-CN" sz="1200" u="none" strike="noStrike">
                          <a:effectLst/>
                        </a:rPr>
                        <a:t>300</a:t>
                      </a:r>
                      <a:endParaRPr lang="en-US" altLang="zh-CN" sz="1200" b="0" i="0" u="none" strike="noStrike">
                        <a:solidFill>
                          <a:srgbClr val="000000"/>
                        </a:solidFill>
                        <a:effectLst/>
                        <a:latin typeface="等线"/>
                      </a:endParaRPr>
                    </a:p>
                  </a:txBody>
                  <a:tcPr marL="9525" marR="9525" marT="9525" marB="0" anchor="ctr"/>
                </a:tc>
                <a:extLst>
                  <a:ext uri="{0D108BD9-81ED-4DB2-BD59-A6C34878D82A}">
                    <a16:rowId xmlns:a16="http://schemas.microsoft.com/office/drawing/2014/main" val="10007"/>
                  </a:ext>
                </a:extLst>
              </a:tr>
              <a:tr h="180975">
                <a:tc>
                  <a:txBody>
                    <a:bodyPr/>
                    <a:lstStyle/>
                    <a:p>
                      <a:pPr algn="ctr" fontAlgn="ctr"/>
                      <a:r>
                        <a:rPr lang="en-US" altLang="zh-CN" sz="1200" u="none" strike="noStrike">
                          <a:effectLst/>
                        </a:rPr>
                        <a:t>300</a:t>
                      </a:r>
                      <a:endParaRPr lang="en-US" altLang="zh-CN" sz="1200" b="0" i="0" u="none" strike="noStrike">
                        <a:solidFill>
                          <a:srgbClr val="000000"/>
                        </a:solidFill>
                        <a:effectLst/>
                        <a:latin typeface="等线"/>
                      </a:endParaRPr>
                    </a:p>
                  </a:txBody>
                  <a:tcPr marL="9525" marR="9525" marT="9525" marB="0" anchor="ctr"/>
                </a:tc>
                <a:tc>
                  <a:txBody>
                    <a:bodyPr/>
                    <a:lstStyle/>
                    <a:p>
                      <a:pPr algn="ctr" fontAlgn="ctr"/>
                      <a:r>
                        <a:rPr lang="en-US" altLang="zh-CN" sz="1200" u="none" strike="noStrike">
                          <a:effectLst/>
                        </a:rPr>
                        <a:t>620</a:t>
                      </a:r>
                      <a:endParaRPr lang="en-US" altLang="zh-CN" sz="1200" b="0" i="0" u="none" strike="noStrike">
                        <a:solidFill>
                          <a:srgbClr val="000000"/>
                        </a:solidFill>
                        <a:effectLst/>
                        <a:latin typeface="等线"/>
                      </a:endParaRPr>
                    </a:p>
                  </a:txBody>
                  <a:tcPr marL="9525" marR="9525" marT="9525" marB="0" anchor="ctr"/>
                </a:tc>
                <a:tc>
                  <a:txBody>
                    <a:bodyPr/>
                    <a:lstStyle/>
                    <a:p>
                      <a:pPr algn="ctr" fontAlgn="ctr"/>
                      <a:r>
                        <a:rPr lang="en-US" altLang="zh-CN" sz="1200" u="none" strike="noStrike">
                          <a:effectLst/>
                        </a:rPr>
                        <a:t>600</a:t>
                      </a:r>
                      <a:endParaRPr lang="en-US" altLang="zh-CN" sz="1200" b="0" i="0" u="none" strike="noStrike">
                        <a:solidFill>
                          <a:srgbClr val="000000"/>
                        </a:solidFill>
                        <a:effectLst/>
                        <a:latin typeface="等线"/>
                      </a:endParaRPr>
                    </a:p>
                  </a:txBody>
                  <a:tcPr marL="9525" marR="9525" marT="9525" marB="0" anchor="ctr"/>
                </a:tc>
                <a:tc>
                  <a:txBody>
                    <a:bodyPr/>
                    <a:lstStyle/>
                    <a:p>
                      <a:pPr algn="ctr" fontAlgn="ctr"/>
                      <a:r>
                        <a:rPr lang="en-US" altLang="zh-CN" sz="1200" u="none" strike="noStrike">
                          <a:effectLst/>
                        </a:rPr>
                        <a:t>910</a:t>
                      </a:r>
                      <a:endParaRPr lang="en-US" altLang="zh-CN" sz="1200" b="0" i="0" u="none" strike="noStrike">
                        <a:solidFill>
                          <a:srgbClr val="000000"/>
                        </a:solidFill>
                        <a:effectLst/>
                        <a:latin typeface="等线"/>
                      </a:endParaRPr>
                    </a:p>
                  </a:txBody>
                  <a:tcPr marL="9525" marR="9525" marT="9525" marB="0" anchor="ctr"/>
                </a:tc>
                <a:tc>
                  <a:txBody>
                    <a:bodyPr/>
                    <a:lstStyle/>
                    <a:p>
                      <a:pPr algn="ctr" fontAlgn="ctr"/>
                      <a:r>
                        <a:rPr lang="en-US" altLang="zh-CN" sz="1200" u="none" strike="noStrike">
                          <a:effectLst/>
                        </a:rPr>
                        <a:t>900</a:t>
                      </a:r>
                      <a:endParaRPr lang="en-US" altLang="zh-CN" sz="1200" b="0" i="0" u="none" strike="noStrike">
                        <a:solidFill>
                          <a:srgbClr val="000000"/>
                        </a:solidFill>
                        <a:effectLst/>
                        <a:latin typeface="等线"/>
                      </a:endParaRPr>
                    </a:p>
                  </a:txBody>
                  <a:tcPr marL="9525" marR="9525" marT="9525" marB="0" anchor="ctr"/>
                </a:tc>
                <a:extLst>
                  <a:ext uri="{0D108BD9-81ED-4DB2-BD59-A6C34878D82A}">
                    <a16:rowId xmlns:a16="http://schemas.microsoft.com/office/drawing/2014/main" val="10008"/>
                  </a:ext>
                </a:extLst>
              </a:tr>
            </a:tbl>
          </a:graphicData>
        </a:graphic>
      </p:graphicFrame>
      <p:graphicFrame>
        <p:nvGraphicFramePr>
          <p:cNvPr id="12" name="图表 11">
            <a:extLst>
              <a:ext uri="{FF2B5EF4-FFF2-40B4-BE49-F238E27FC236}">
                <a16:creationId xmlns:a16="http://schemas.microsoft.com/office/drawing/2014/main" id="{20A1936F-C32E-8645-B01F-5FBF994A7C08}"/>
              </a:ext>
            </a:extLst>
          </p:cNvPr>
          <p:cNvGraphicFramePr>
            <a:graphicFrameLocks/>
          </p:cNvGraphicFramePr>
          <p:nvPr>
            <p:extLst>
              <p:ext uri="{D42A27DB-BD31-4B8C-83A1-F6EECF244321}">
                <p14:modId xmlns:p14="http://schemas.microsoft.com/office/powerpoint/2010/main" val="469640337"/>
              </p:ext>
            </p:extLst>
          </p:nvPr>
        </p:nvGraphicFramePr>
        <p:xfrm>
          <a:off x="4975225" y="1512143"/>
          <a:ext cx="4565650" cy="2432050"/>
        </p:xfrm>
        <a:graphic>
          <a:graphicData uri="http://schemas.openxmlformats.org/drawingml/2006/chart">
            <c:chart xmlns:c="http://schemas.openxmlformats.org/drawingml/2006/chart" xmlns:r="http://schemas.openxmlformats.org/officeDocument/2006/relationships" r:id="rId4"/>
          </a:graphicData>
        </a:graphic>
      </p:graphicFrame>
      <p:sp>
        <p:nvSpPr>
          <p:cNvPr id="13" name="TextBox 12"/>
          <p:cNvSpPr txBox="1"/>
          <p:nvPr/>
        </p:nvSpPr>
        <p:spPr>
          <a:xfrm>
            <a:off x="665981" y="4333229"/>
            <a:ext cx="8136904" cy="923330"/>
          </a:xfrm>
          <a:prstGeom prst="rect">
            <a:avLst/>
          </a:prstGeom>
          <a:noFill/>
        </p:spPr>
        <p:txBody>
          <a:bodyPr wrap="square" rtlCol="0">
            <a:spAutoFit/>
          </a:bodyPr>
          <a:lstStyle/>
          <a:p>
            <a:r>
              <a:rPr lang="zh-CN" altLang="en-US"/>
              <a:t>结论</a:t>
            </a:r>
            <a:r>
              <a:rPr lang="en-US" altLang="zh-CN"/>
              <a:t>: </a:t>
            </a:r>
          </a:p>
          <a:p>
            <a:pPr marL="342900" indent="-342900">
              <a:buAutoNum type="arabicParenR"/>
            </a:pPr>
            <a:r>
              <a:rPr lang="en-US" altLang="zh-CN"/>
              <a:t>2n+20 </a:t>
            </a:r>
            <a:r>
              <a:rPr lang="zh-CN" altLang="en-US"/>
              <a:t>和 </a:t>
            </a:r>
            <a:r>
              <a:rPr lang="en-US" altLang="zh-CN"/>
              <a:t>2n </a:t>
            </a:r>
            <a:r>
              <a:rPr lang="zh-CN" altLang="en-US"/>
              <a:t>随着</a:t>
            </a:r>
            <a:r>
              <a:rPr lang="en-US" altLang="zh-CN"/>
              <a:t>n </a:t>
            </a:r>
            <a:r>
              <a:rPr lang="zh-CN" altLang="en-US"/>
              <a:t>变大，执行曲线无限接近</a:t>
            </a:r>
            <a:r>
              <a:rPr lang="en-US" altLang="zh-CN"/>
              <a:t>, 20</a:t>
            </a:r>
            <a:r>
              <a:rPr lang="zh-CN" altLang="en-US"/>
              <a:t>可以忽略</a:t>
            </a:r>
            <a:endParaRPr lang="en-US" altLang="zh-CN"/>
          </a:p>
          <a:p>
            <a:pPr marL="342900" indent="-342900">
              <a:buAutoNum type="arabicParenR"/>
            </a:pPr>
            <a:r>
              <a:rPr lang="en-US" altLang="zh-CN"/>
              <a:t>3n+10 </a:t>
            </a:r>
            <a:r>
              <a:rPr lang="zh-CN" altLang="en-US"/>
              <a:t>和 </a:t>
            </a:r>
            <a:r>
              <a:rPr lang="en-US" altLang="zh-CN"/>
              <a:t>3n </a:t>
            </a:r>
            <a:r>
              <a:rPr lang="zh-CN" altLang="en-US"/>
              <a:t>随着</a:t>
            </a:r>
            <a:r>
              <a:rPr lang="en-US" altLang="zh-CN"/>
              <a:t>n </a:t>
            </a:r>
            <a:r>
              <a:rPr lang="zh-CN" altLang="en-US"/>
              <a:t>变大，执行曲线无限接近</a:t>
            </a:r>
            <a:r>
              <a:rPr lang="en-US" altLang="zh-CN"/>
              <a:t>, 10</a:t>
            </a:r>
            <a:r>
              <a:rPr lang="zh-CN" altLang="en-US"/>
              <a:t>可以忽略</a:t>
            </a:r>
          </a:p>
        </p:txBody>
      </p:sp>
      <p:graphicFrame>
        <p:nvGraphicFramePr>
          <p:cNvPr id="14" name="对象 13"/>
          <p:cNvGraphicFramePr>
            <a:graphicFrameLocks noChangeAspect="1"/>
          </p:cNvGraphicFramePr>
          <p:nvPr>
            <p:extLst>
              <p:ext uri="{D42A27DB-BD31-4B8C-83A1-F6EECF244321}">
                <p14:modId xmlns:p14="http://schemas.microsoft.com/office/powerpoint/2010/main" val="3942272218"/>
              </p:ext>
            </p:extLst>
          </p:nvPr>
        </p:nvGraphicFramePr>
        <p:xfrm>
          <a:off x="9090917" y="4111146"/>
          <a:ext cx="341055" cy="444165"/>
        </p:xfrm>
        <a:graphic>
          <a:graphicData uri="http://schemas.openxmlformats.org/presentationml/2006/ole">
            <mc:AlternateContent xmlns:mc="http://schemas.openxmlformats.org/markup-compatibility/2006">
              <mc:Choice xmlns:v="urn:schemas-microsoft-com:vml" Requires="v">
                <p:oleObj spid="_x0000_s92280" name="包装程序外壳对象" showAsIcon="1" r:id="rId5" imgW="546480" imgH="711360" progId="Package">
                  <p:embed/>
                </p:oleObj>
              </mc:Choice>
              <mc:Fallback>
                <p:oleObj name="包装程序外壳对象" showAsIcon="1" r:id="rId5" imgW="546480" imgH="711360" progId="Package">
                  <p:embed/>
                  <p:pic>
                    <p:nvPicPr>
                      <p:cNvPr id="0" name=""/>
                      <p:cNvPicPr/>
                      <p:nvPr/>
                    </p:nvPicPr>
                    <p:blipFill>
                      <a:blip r:embed="rId6"/>
                      <a:stretch>
                        <a:fillRect/>
                      </a:stretch>
                    </p:blipFill>
                    <p:spPr>
                      <a:xfrm>
                        <a:off x="9090917" y="4111146"/>
                        <a:ext cx="341055" cy="444165"/>
                      </a:xfrm>
                      <a:prstGeom prst="rect">
                        <a:avLst/>
                      </a:prstGeom>
                    </p:spPr>
                  </p:pic>
                </p:oleObj>
              </mc:Fallback>
            </mc:AlternateContent>
          </a:graphicData>
        </a:graphic>
      </p:graphicFrame>
    </p:spTree>
    <p:extLst>
      <p:ext uri="{BB962C8B-B14F-4D97-AF65-F5344CB8AC3E}">
        <p14:creationId xmlns:p14="http://schemas.microsoft.com/office/powerpoint/2010/main" val="13458129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算法的时间复杂度</a:t>
            </a:r>
            <a:endParaRPr lang="en-US" altLang="zh-CN" sz="2200" b="1"/>
          </a:p>
        </p:txBody>
      </p:sp>
      <p:sp>
        <p:nvSpPr>
          <p:cNvPr id="2" name="TextBox 1"/>
          <p:cNvSpPr txBox="1"/>
          <p:nvPr/>
        </p:nvSpPr>
        <p:spPr>
          <a:xfrm>
            <a:off x="665981" y="1224111"/>
            <a:ext cx="8136904" cy="1200329"/>
          </a:xfrm>
          <a:prstGeom prst="rect">
            <a:avLst/>
          </a:prstGeom>
          <a:noFill/>
        </p:spPr>
        <p:txBody>
          <a:bodyPr wrap="square" rtlCol="0">
            <a:spAutoFit/>
          </a:bodyPr>
          <a:lstStyle/>
          <a:p>
            <a:pPr marL="285750" indent="-285750">
              <a:spcBef>
                <a:spcPct val="0"/>
              </a:spcBef>
              <a:buFont typeface="Wingdings" pitchFamily="2" charset="2"/>
              <a:buChar char="Ø"/>
            </a:pPr>
            <a:r>
              <a:rPr kumimoji="1" lang="zh-CN" altLang="en-US" b="1">
                <a:latin typeface="+mn-ea"/>
              </a:rPr>
              <a:t>举例说明</a:t>
            </a:r>
            <a:r>
              <a:rPr kumimoji="1" lang="en-US" altLang="zh-CN" b="1">
                <a:latin typeface="+mn-ea"/>
              </a:rPr>
              <a:t>-</a:t>
            </a:r>
            <a:r>
              <a:rPr kumimoji="1" lang="zh-CN" altLang="en-US" b="1">
                <a:latin typeface="+mn-ea"/>
              </a:rPr>
              <a:t>忽略低次项</a:t>
            </a:r>
            <a:endParaRPr kumimoji="1" lang="en-US" altLang="zh-CN" b="1">
              <a:latin typeface="+mn-ea"/>
            </a:endParaRPr>
          </a:p>
          <a:p>
            <a:pPr>
              <a:spcBef>
                <a:spcPct val="0"/>
              </a:spcBef>
            </a:pPr>
            <a:endParaRPr kumimoji="1" lang="zh-CN" altLang="en-US">
              <a:solidFill>
                <a:srgbClr val="0070C0"/>
              </a:solidFill>
              <a:latin typeface="+mn-ea"/>
            </a:endParaRPr>
          </a:p>
          <a:p>
            <a:pPr>
              <a:spcBef>
                <a:spcPct val="0"/>
              </a:spcBef>
            </a:pPr>
            <a:endParaRPr lang="en-US" altLang="zh-CN"/>
          </a:p>
          <a:p>
            <a:endParaRPr lang="zh-CN" altLang="en-US"/>
          </a:p>
        </p:txBody>
      </p:sp>
      <p:sp>
        <p:nvSpPr>
          <p:cNvPr id="13" name="TextBox 12"/>
          <p:cNvSpPr txBox="1"/>
          <p:nvPr/>
        </p:nvSpPr>
        <p:spPr>
          <a:xfrm>
            <a:off x="665981" y="4333229"/>
            <a:ext cx="8136904" cy="923330"/>
          </a:xfrm>
          <a:prstGeom prst="rect">
            <a:avLst/>
          </a:prstGeom>
          <a:noFill/>
        </p:spPr>
        <p:txBody>
          <a:bodyPr wrap="square" rtlCol="0">
            <a:spAutoFit/>
          </a:bodyPr>
          <a:lstStyle/>
          <a:p>
            <a:r>
              <a:rPr lang="zh-CN" altLang="en-US"/>
              <a:t>结论</a:t>
            </a:r>
            <a:r>
              <a:rPr lang="en-US" altLang="zh-CN"/>
              <a:t>: </a:t>
            </a:r>
          </a:p>
          <a:p>
            <a:pPr marL="342900" indent="-342900">
              <a:buAutoNum type="arabicParenR"/>
            </a:pPr>
            <a:r>
              <a:rPr lang="en-US" altLang="zh-CN"/>
              <a:t>2n^2+3n+10 </a:t>
            </a:r>
            <a:r>
              <a:rPr lang="zh-CN" altLang="en-US"/>
              <a:t>和 </a:t>
            </a:r>
            <a:r>
              <a:rPr lang="en-US" altLang="zh-CN"/>
              <a:t>2n^2 </a:t>
            </a:r>
            <a:r>
              <a:rPr lang="zh-CN" altLang="en-US"/>
              <a:t>随着</a:t>
            </a:r>
            <a:r>
              <a:rPr lang="en-US" altLang="zh-CN"/>
              <a:t>n </a:t>
            </a:r>
            <a:r>
              <a:rPr lang="zh-CN" altLang="en-US"/>
              <a:t>变大</a:t>
            </a:r>
            <a:r>
              <a:rPr lang="en-US" altLang="zh-CN"/>
              <a:t>, </a:t>
            </a:r>
            <a:r>
              <a:rPr lang="zh-CN" altLang="en-US"/>
              <a:t>执行曲线无限接近</a:t>
            </a:r>
            <a:r>
              <a:rPr lang="en-US" altLang="zh-CN"/>
              <a:t>, </a:t>
            </a:r>
            <a:r>
              <a:rPr lang="zh-CN" altLang="en-US"/>
              <a:t>可以忽略 </a:t>
            </a:r>
            <a:r>
              <a:rPr lang="en-US" altLang="zh-CN"/>
              <a:t>3n+10</a:t>
            </a:r>
          </a:p>
          <a:p>
            <a:pPr marL="342900" indent="-342900">
              <a:buAutoNum type="arabicParenR"/>
            </a:pPr>
            <a:r>
              <a:rPr lang="en-US" altLang="zh-CN"/>
              <a:t>n^2+5n+20 </a:t>
            </a:r>
            <a:r>
              <a:rPr lang="zh-CN" altLang="en-US"/>
              <a:t>和 </a:t>
            </a:r>
            <a:r>
              <a:rPr lang="en-US" altLang="zh-CN"/>
              <a:t>n^2 </a:t>
            </a:r>
            <a:r>
              <a:rPr lang="zh-CN" altLang="en-US"/>
              <a:t>随着</a:t>
            </a:r>
            <a:r>
              <a:rPr lang="en-US" altLang="zh-CN"/>
              <a:t>n </a:t>
            </a:r>
            <a:r>
              <a:rPr lang="zh-CN" altLang="en-US"/>
              <a:t>变大</a:t>
            </a:r>
            <a:r>
              <a:rPr lang="en-US" altLang="zh-CN"/>
              <a:t>,</a:t>
            </a:r>
            <a:r>
              <a:rPr lang="zh-CN" altLang="en-US"/>
              <a:t>执行曲线无限接近</a:t>
            </a:r>
            <a:r>
              <a:rPr lang="en-US" altLang="zh-CN"/>
              <a:t>, </a:t>
            </a:r>
            <a:r>
              <a:rPr lang="zh-CN" altLang="en-US"/>
              <a:t>可以忽略 </a:t>
            </a:r>
            <a:r>
              <a:rPr lang="en-US" altLang="zh-CN"/>
              <a:t>5n+20</a:t>
            </a:r>
            <a:endParaRPr lang="zh-CN" altLang="en-US"/>
          </a:p>
        </p:txBody>
      </p:sp>
      <p:graphicFrame>
        <p:nvGraphicFramePr>
          <p:cNvPr id="4" name="表格 3"/>
          <p:cNvGraphicFramePr>
            <a:graphicFrameLocks noGrp="1"/>
          </p:cNvGraphicFramePr>
          <p:nvPr>
            <p:extLst>
              <p:ext uri="{D42A27DB-BD31-4B8C-83A1-F6EECF244321}">
                <p14:modId xmlns:p14="http://schemas.microsoft.com/office/powerpoint/2010/main" val="2939416665"/>
              </p:ext>
            </p:extLst>
          </p:nvPr>
        </p:nvGraphicFramePr>
        <p:xfrm>
          <a:off x="161925" y="1824275"/>
          <a:ext cx="4680520" cy="1539240"/>
        </p:xfrm>
        <a:graphic>
          <a:graphicData uri="http://schemas.openxmlformats.org/drawingml/2006/table">
            <a:tbl>
              <a:tblPr>
                <a:tableStyleId>{5C22544A-7EE6-4342-B048-85BDC9FD1C3A}</a:tableStyleId>
              </a:tblPr>
              <a:tblGrid>
                <a:gridCol w="736357">
                  <a:extLst>
                    <a:ext uri="{9D8B030D-6E8A-4147-A177-3AD203B41FA5}">
                      <a16:colId xmlns:a16="http://schemas.microsoft.com/office/drawing/2014/main" val="20000"/>
                    </a:ext>
                  </a:extLst>
                </a:gridCol>
                <a:gridCol w="1150950">
                  <a:extLst>
                    <a:ext uri="{9D8B030D-6E8A-4147-A177-3AD203B41FA5}">
                      <a16:colId xmlns:a16="http://schemas.microsoft.com/office/drawing/2014/main" val="20001"/>
                    </a:ext>
                  </a:extLst>
                </a:gridCol>
                <a:gridCol w="776989">
                  <a:extLst>
                    <a:ext uri="{9D8B030D-6E8A-4147-A177-3AD203B41FA5}">
                      <a16:colId xmlns:a16="http://schemas.microsoft.com/office/drawing/2014/main" val="20002"/>
                    </a:ext>
                  </a:extLst>
                </a:gridCol>
                <a:gridCol w="1152128">
                  <a:extLst>
                    <a:ext uri="{9D8B030D-6E8A-4147-A177-3AD203B41FA5}">
                      <a16:colId xmlns:a16="http://schemas.microsoft.com/office/drawing/2014/main" val="20003"/>
                    </a:ext>
                  </a:extLst>
                </a:gridCol>
                <a:gridCol w="864096">
                  <a:extLst>
                    <a:ext uri="{9D8B030D-6E8A-4147-A177-3AD203B41FA5}">
                      <a16:colId xmlns:a16="http://schemas.microsoft.com/office/drawing/2014/main" val="20004"/>
                    </a:ext>
                  </a:extLst>
                </a:gridCol>
              </a:tblGrid>
              <a:tr h="180975">
                <a:tc>
                  <a:txBody>
                    <a:bodyPr/>
                    <a:lstStyle/>
                    <a:p>
                      <a:pPr algn="ctr" fontAlgn="ctr"/>
                      <a:endParaRPr lang="zh-CN" altLang="en-US" sz="1200" b="0" i="0" u="none" strike="noStrike">
                        <a:solidFill>
                          <a:srgbClr val="000000"/>
                        </a:solidFill>
                        <a:effectLst/>
                        <a:latin typeface="等线"/>
                      </a:endParaRPr>
                    </a:p>
                  </a:txBody>
                  <a:tcPr marL="9525" marR="9525" marT="9525" marB="0" anchor="ctr"/>
                </a:tc>
                <a:tc>
                  <a:txBody>
                    <a:bodyPr/>
                    <a:lstStyle/>
                    <a:p>
                      <a:pPr algn="ctr" fontAlgn="ctr"/>
                      <a:r>
                        <a:rPr lang="en-US" sz="1200" u="none" strike="noStrike">
                          <a:effectLst/>
                        </a:rPr>
                        <a:t>T(n)=2n^2+3n+10</a:t>
                      </a:r>
                      <a:endParaRPr lang="en-US" sz="1200" b="0" i="0" u="none" strike="noStrike">
                        <a:solidFill>
                          <a:srgbClr val="000000"/>
                        </a:solidFill>
                        <a:effectLst/>
                        <a:latin typeface="等线"/>
                      </a:endParaRPr>
                    </a:p>
                  </a:txBody>
                  <a:tcPr marL="9525" marR="9525" marT="9525" marB="0" anchor="ctr"/>
                </a:tc>
                <a:tc>
                  <a:txBody>
                    <a:bodyPr/>
                    <a:lstStyle/>
                    <a:p>
                      <a:pPr algn="ctr" fontAlgn="ctr"/>
                      <a:r>
                        <a:rPr lang="en-US" sz="1200" u="none" strike="noStrike">
                          <a:effectLst/>
                        </a:rPr>
                        <a:t>T(2n^2)</a:t>
                      </a:r>
                      <a:endParaRPr lang="en-US" sz="1200" b="0" i="0" u="none" strike="noStrike">
                        <a:solidFill>
                          <a:srgbClr val="000000"/>
                        </a:solidFill>
                        <a:effectLst/>
                        <a:latin typeface="等线"/>
                      </a:endParaRPr>
                    </a:p>
                  </a:txBody>
                  <a:tcPr marL="9525" marR="9525" marT="9525" marB="0" anchor="ctr"/>
                </a:tc>
                <a:tc>
                  <a:txBody>
                    <a:bodyPr/>
                    <a:lstStyle/>
                    <a:p>
                      <a:pPr algn="ctr" fontAlgn="ctr"/>
                      <a:r>
                        <a:rPr lang="en-US" sz="1200" u="none" strike="noStrike">
                          <a:effectLst/>
                        </a:rPr>
                        <a:t>T(n^2+5n+20)</a:t>
                      </a:r>
                      <a:endParaRPr lang="en-US" sz="1200" b="0" i="0" u="none" strike="noStrike">
                        <a:solidFill>
                          <a:srgbClr val="000000"/>
                        </a:solidFill>
                        <a:effectLst/>
                        <a:latin typeface="等线"/>
                      </a:endParaRPr>
                    </a:p>
                  </a:txBody>
                  <a:tcPr marL="9525" marR="9525" marT="9525" marB="0" anchor="ctr"/>
                </a:tc>
                <a:tc>
                  <a:txBody>
                    <a:bodyPr/>
                    <a:lstStyle/>
                    <a:p>
                      <a:pPr algn="ctr" fontAlgn="ctr"/>
                      <a:r>
                        <a:rPr lang="en-US" sz="1200" u="none" strike="noStrike">
                          <a:effectLst/>
                        </a:rPr>
                        <a:t>T(n^2)</a:t>
                      </a:r>
                      <a:endParaRPr lang="en-US" sz="1200" b="0" i="0" u="none" strike="noStrike">
                        <a:solidFill>
                          <a:srgbClr val="000000"/>
                        </a:solidFill>
                        <a:effectLst/>
                        <a:latin typeface="等线"/>
                      </a:endParaRPr>
                    </a:p>
                  </a:txBody>
                  <a:tcPr marL="9525" marR="9525" marT="9525" marB="0" anchor="ctr"/>
                </a:tc>
                <a:extLst>
                  <a:ext uri="{0D108BD9-81ED-4DB2-BD59-A6C34878D82A}">
                    <a16:rowId xmlns:a16="http://schemas.microsoft.com/office/drawing/2014/main" val="10000"/>
                  </a:ext>
                </a:extLst>
              </a:tr>
              <a:tr h="180975">
                <a:tc>
                  <a:txBody>
                    <a:bodyPr/>
                    <a:lstStyle/>
                    <a:p>
                      <a:pPr algn="ctr" fontAlgn="ctr"/>
                      <a:r>
                        <a:rPr lang="en-US" altLang="zh-CN" sz="1200" u="none" strike="noStrike">
                          <a:effectLst/>
                        </a:rPr>
                        <a:t>1</a:t>
                      </a:r>
                      <a:endParaRPr lang="en-US" altLang="zh-CN" sz="1200" b="0" i="0" u="none" strike="noStrike">
                        <a:solidFill>
                          <a:srgbClr val="000000"/>
                        </a:solidFill>
                        <a:effectLst/>
                        <a:latin typeface="等线"/>
                      </a:endParaRPr>
                    </a:p>
                  </a:txBody>
                  <a:tcPr marL="9525" marR="9525" marT="9525" marB="0" anchor="ctr"/>
                </a:tc>
                <a:tc>
                  <a:txBody>
                    <a:bodyPr/>
                    <a:lstStyle/>
                    <a:p>
                      <a:pPr algn="ctr" fontAlgn="ctr"/>
                      <a:r>
                        <a:rPr lang="en-US" altLang="zh-CN" sz="1200" u="none" strike="noStrike">
                          <a:effectLst/>
                        </a:rPr>
                        <a:t>15</a:t>
                      </a:r>
                      <a:endParaRPr lang="en-US" altLang="zh-CN" sz="1200" b="0" i="0" u="none" strike="noStrike">
                        <a:solidFill>
                          <a:srgbClr val="000000"/>
                        </a:solidFill>
                        <a:effectLst/>
                        <a:latin typeface="等线"/>
                      </a:endParaRPr>
                    </a:p>
                  </a:txBody>
                  <a:tcPr marL="9525" marR="9525" marT="9525" marB="0" anchor="ctr"/>
                </a:tc>
                <a:tc>
                  <a:txBody>
                    <a:bodyPr/>
                    <a:lstStyle/>
                    <a:p>
                      <a:pPr algn="ctr" fontAlgn="ctr"/>
                      <a:r>
                        <a:rPr lang="en-US" altLang="zh-CN" sz="1200" u="none" strike="noStrike">
                          <a:effectLst/>
                        </a:rPr>
                        <a:t>2</a:t>
                      </a:r>
                      <a:endParaRPr lang="en-US" altLang="zh-CN" sz="1200" b="0" i="0" u="none" strike="noStrike">
                        <a:solidFill>
                          <a:srgbClr val="000000"/>
                        </a:solidFill>
                        <a:effectLst/>
                        <a:latin typeface="等线"/>
                      </a:endParaRPr>
                    </a:p>
                  </a:txBody>
                  <a:tcPr marL="9525" marR="9525" marT="9525" marB="0" anchor="ctr"/>
                </a:tc>
                <a:tc>
                  <a:txBody>
                    <a:bodyPr/>
                    <a:lstStyle/>
                    <a:p>
                      <a:pPr algn="ctr" fontAlgn="ctr"/>
                      <a:r>
                        <a:rPr lang="en-US" altLang="zh-CN" sz="1200" u="none" strike="noStrike">
                          <a:effectLst/>
                        </a:rPr>
                        <a:t>26</a:t>
                      </a:r>
                      <a:endParaRPr lang="en-US" altLang="zh-CN" sz="1200" b="0" i="0" u="none" strike="noStrike">
                        <a:solidFill>
                          <a:srgbClr val="000000"/>
                        </a:solidFill>
                        <a:effectLst/>
                        <a:latin typeface="等线"/>
                      </a:endParaRPr>
                    </a:p>
                  </a:txBody>
                  <a:tcPr marL="9525" marR="9525" marT="9525" marB="0" anchor="ctr"/>
                </a:tc>
                <a:tc>
                  <a:txBody>
                    <a:bodyPr/>
                    <a:lstStyle/>
                    <a:p>
                      <a:pPr algn="ctr" fontAlgn="ctr"/>
                      <a:r>
                        <a:rPr lang="en-US" altLang="zh-CN" sz="1200" u="none" strike="noStrike">
                          <a:effectLst/>
                        </a:rPr>
                        <a:t>1</a:t>
                      </a:r>
                      <a:endParaRPr lang="en-US" altLang="zh-CN" sz="1200" b="0" i="0" u="none" strike="noStrike">
                        <a:solidFill>
                          <a:srgbClr val="000000"/>
                        </a:solidFill>
                        <a:effectLst/>
                        <a:latin typeface="等线"/>
                      </a:endParaRPr>
                    </a:p>
                  </a:txBody>
                  <a:tcPr marL="9525" marR="9525" marT="9525" marB="0" anchor="ctr"/>
                </a:tc>
                <a:extLst>
                  <a:ext uri="{0D108BD9-81ED-4DB2-BD59-A6C34878D82A}">
                    <a16:rowId xmlns:a16="http://schemas.microsoft.com/office/drawing/2014/main" val="10001"/>
                  </a:ext>
                </a:extLst>
              </a:tr>
              <a:tr h="180975">
                <a:tc>
                  <a:txBody>
                    <a:bodyPr/>
                    <a:lstStyle/>
                    <a:p>
                      <a:pPr algn="ctr" fontAlgn="ctr"/>
                      <a:r>
                        <a:rPr lang="en-US" altLang="zh-CN" sz="1200" u="none" strike="noStrike">
                          <a:effectLst/>
                        </a:rPr>
                        <a:t>2</a:t>
                      </a:r>
                      <a:endParaRPr lang="en-US" altLang="zh-CN" sz="1200" b="0" i="0" u="none" strike="noStrike">
                        <a:solidFill>
                          <a:srgbClr val="000000"/>
                        </a:solidFill>
                        <a:effectLst/>
                        <a:latin typeface="等线"/>
                      </a:endParaRPr>
                    </a:p>
                  </a:txBody>
                  <a:tcPr marL="9525" marR="9525" marT="9525" marB="0" anchor="ctr"/>
                </a:tc>
                <a:tc>
                  <a:txBody>
                    <a:bodyPr/>
                    <a:lstStyle/>
                    <a:p>
                      <a:pPr algn="ctr" fontAlgn="ctr"/>
                      <a:r>
                        <a:rPr lang="en-US" altLang="zh-CN" sz="1200" u="none" strike="noStrike">
                          <a:effectLst/>
                        </a:rPr>
                        <a:t>24</a:t>
                      </a:r>
                      <a:endParaRPr lang="en-US" altLang="zh-CN" sz="1200" b="0" i="0" u="none" strike="noStrike">
                        <a:solidFill>
                          <a:srgbClr val="000000"/>
                        </a:solidFill>
                        <a:effectLst/>
                        <a:latin typeface="等线"/>
                      </a:endParaRPr>
                    </a:p>
                  </a:txBody>
                  <a:tcPr marL="9525" marR="9525" marT="9525" marB="0" anchor="ctr"/>
                </a:tc>
                <a:tc>
                  <a:txBody>
                    <a:bodyPr/>
                    <a:lstStyle/>
                    <a:p>
                      <a:pPr algn="ctr" fontAlgn="ctr"/>
                      <a:r>
                        <a:rPr lang="en-US" altLang="zh-CN" sz="1200" u="none" strike="noStrike">
                          <a:effectLst/>
                        </a:rPr>
                        <a:t>8</a:t>
                      </a:r>
                      <a:endParaRPr lang="en-US" altLang="zh-CN" sz="1200" b="0" i="0" u="none" strike="noStrike">
                        <a:solidFill>
                          <a:srgbClr val="000000"/>
                        </a:solidFill>
                        <a:effectLst/>
                        <a:latin typeface="等线"/>
                      </a:endParaRPr>
                    </a:p>
                  </a:txBody>
                  <a:tcPr marL="9525" marR="9525" marT="9525" marB="0" anchor="ctr"/>
                </a:tc>
                <a:tc>
                  <a:txBody>
                    <a:bodyPr/>
                    <a:lstStyle/>
                    <a:p>
                      <a:pPr algn="ctr" fontAlgn="ctr"/>
                      <a:r>
                        <a:rPr lang="en-US" altLang="zh-CN" sz="1200" u="none" strike="noStrike">
                          <a:effectLst/>
                        </a:rPr>
                        <a:t>34</a:t>
                      </a:r>
                      <a:endParaRPr lang="en-US" altLang="zh-CN" sz="1200" b="0" i="0" u="none" strike="noStrike">
                        <a:solidFill>
                          <a:srgbClr val="000000"/>
                        </a:solidFill>
                        <a:effectLst/>
                        <a:latin typeface="等线"/>
                      </a:endParaRPr>
                    </a:p>
                  </a:txBody>
                  <a:tcPr marL="9525" marR="9525" marT="9525" marB="0" anchor="ctr"/>
                </a:tc>
                <a:tc>
                  <a:txBody>
                    <a:bodyPr/>
                    <a:lstStyle/>
                    <a:p>
                      <a:pPr algn="ctr" fontAlgn="ctr"/>
                      <a:r>
                        <a:rPr lang="en-US" altLang="zh-CN" sz="1200" u="none" strike="noStrike">
                          <a:effectLst/>
                        </a:rPr>
                        <a:t>4</a:t>
                      </a:r>
                      <a:endParaRPr lang="en-US" altLang="zh-CN" sz="1200" b="0" i="0" u="none" strike="noStrike">
                        <a:solidFill>
                          <a:srgbClr val="000000"/>
                        </a:solidFill>
                        <a:effectLst/>
                        <a:latin typeface="等线"/>
                      </a:endParaRPr>
                    </a:p>
                  </a:txBody>
                  <a:tcPr marL="9525" marR="9525" marT="9525" marB="0" anchor="ctr"/>
                </a:tc>
                <a:extLst>
                  <a:ext uri="{0D108BD9-81ED-4DB2-BD59-A6C34878D82A}">
                    <a16:rowId xmlns:a16="http://schemas.microsoft.com/office/drawing/2014/main" val="10002"/>
                  </a:ext>
                </a:extLst>
              </a:tr>
              <a:tr h="180975">
                <a:tc>
                  <a:txBody>
                    <a:bodyPr/>
                    <a:lstStyle/>
                    <a:p>
                      <a:pPr algn="ctr" fontAlgn="ctr"/>
                      <a:r>
                        <a:rPr lang="en-US" altLang="zh-CN" sz="1200" u="none" strike="noStrike">
                          <a:effectLst/>
                        </a:rPr>
                        <a:t>5</a:t>
                      </a:r>
                      <a:endParaRPr lang="en-US" altLang="zh-CN" sz="1200" b="0" i="0" u="none" strike="noStrike">
                        <a:solidFill>
                          <a:srgbClr val="000000"/>
                        </a:solidFill>
                        <a:effectLst/>
                        <a:latin typeface="等线"/>
                      </a:endParaRPr>
                    </a:p>
                  </a:txBody>
                  <a:tcPr marL="9525" marR="9525" marT="9525" marB="0" anchor="ctr"/>
                </a:tc>
                <a:tc>
                  <a:txBody>
                    <a:bodyPr/>
                    <a:lstStyle/>
                    <a:p>
                      <a:pPr algn="ctr" fontAlgn="ctr"/>
                      <a:r>
                        <a:rPr lang="en-US" altLang="zh-CN" sz="1200" u="none" strike="noStrike">
                          <a:effectLst/>
                        </a:rPr>
                        <a:t>75</a:t>
                      </a:r>
                      <a:endParaRPr lang="en-US" altLang="zh-CN" sz="1200" b="0" i="0" u="none" strike="noStrike">
                        <a:solidFill>
                          <a:srgbClr val="000000"/>
                        </a:solidFill>
                        <a:effectLst/>
                        <a:latin typeface="等线"/>
                      </a:endParaRPr>
                    </a:p>
                  </a:txBody>
                  <a:tcPr marL="9525" marR="9525" marT="9525" marB="0" anchor="ctr"/>
                </a:tc>
                <a:tc>
                  <a:txBody>
                    <a:bodyPr/>
                    <a:lstStyle/>
                    <a:p>
                      <a:pPr algn="ctr" fontAlgn="ctr"/>
                      <a:r>
                        <a:rPr lang="en-US" altLang="zh-CN" sz="1200" u="none" strike="noStrike">
                          <a:effectLst/>
                        </a:rPr>
                        <a:t>50</a:t>
                      </a:r>
                      <a:endParaRPr lang="en-US" altLang="zh-CN" sz="1200" b="0" i="0" u="none" strike="noStrike">
                        <a:solidFill>
                          <a:srgbClr val="000000"/>
                        </a:solidFill>
                        <a:effectLst/>
                        <a:latin typeface="等线"/>
                      </a:endParaRPr>
                    </a:p>
                  </a:txBody>
                  <a:tcPr marL="9525" marR="9525" marT="9525" marB="0" anchor="ctr"/>
                </a:tc>
                <a:tc>
                  <a:txBody>
                    <a:bodyPr/>
                    <a:lstStyle/>
                    <a:p>
                      <a:pPr algn="ctr" fontAlgn="ctr"/>
                      <a:r>
                        <a:rPr lang="en-US" altLang="zh-CN" sz="1200" u="none" strike="noStrike">
                          <a:effectLst/>
                        </a:rPr>
                        <a:t>70</a:t>
                      </a:r>
                      <a:endParaRPr lang="en-US" altLang="zh-CN" sz="1200" b="0" i="0" u="none" strike="noStrike">
                        <a:solidFill>
                          <a:srgbClr val="000000"/>
                        </a:solidFill>
                        <a:effectLst/>
                        <a:latin typeface="等线"/>
                      </a:endParaRPr>
                    </a:p>
                  </a:txBody>
                  <a:tcPr marL="9525" marR="9525" marT="9525" marB="0" anchor="ctr"/>
                </a:tc>
                <a:tc>
                  <a:txBody>
                    <a:bodyPr/>
                    <a:lstStyle/>
                    <a:p>
                      <a:pPr algn="ctr" fontAlgn="ctr"/>
                      <a:r>
                        <a:rPr lang="en-US" altLang="zh-CN" sz="1200" u="none" strike="noStrike">
                          <a:effectLst/>
                        </a:rPr>
                        <a:t>25</a:t>
                      </a:r>
                      <a:endParaRPr lang="en-US" altLang="zh-CN" sz="1200" b="0" i="0" u="none" strike="noStrike">
                        <a:solidFill>
                          <a:srgbClr val="000000"/>
                        </a:solidFill>
                        <a:effectLst/>
                        <a:latin typeface="等线"/>
                      </a:endParaRPr>
                    </a:p>
                  </a:txBody>
                  <a:tcPr marL="9525" marR="9525" marT="9525" marB="0" anchor="ctr"/>
                </a:tc>
                <a:extLst>
                  <a:ext uri="{0D108BD9-81ED-4DB2-BD59-A6C34878D82A}">
                    <a16:rowId xmlns:a16="http://schemas.microsoft.com/office/drawing/2014/main" val="10003"/>
                  </a:ext>
                </a:extLst>
              </a:tr>
              <a:tr h="180975">
                <a:tc>
                  <a:txBody>
                    <a:bodyPr/>
                    <a:lstStyle/>
                    <a:p>
                      <a:pPr algn="ctr" fontAlgn="ctr"/>
                      <a:r>
                        <a:rPr lang="en-US" altLang="zh-CN" sz="1200" u="none" strike="noStrike">
                          <a:effectLst/>
                        </a:rPr>
                        <a:t>8</a:t>
                      </a:r>
                      <a:endParaRPr lang="en-US" altLang="zh-CN" sz="1200" b="0" i="0" u="none" strike="noStrike">
                        <a:solidFill>
                          <a:srgbClr val="000000"/>
                        </a:solidFill>
                        <a:effectLst/>
                        <a:latin typeface="等线"/>
                      </a:endParaRPr>
                    </a:p>
                  </a:txBody>
                  <a:tcPr marL="9525" marR="9525" marT="9525" marB="0" anchor="ctr"/>
                </a:tc>
                <a:tc>
                  <a:txBody>
                    <a:bodyPr/>
                    <a:lstStyle/>
                    <a:p>
                      <a:pPr algn="ctr" fontAlgn="ctr"/>
                      <a:r>
                        <a:rPr lang="en-US" altLang="zh-CN" sz="1200" u="none" strike="noStrike">
                          <a:effectLst/>
                        </a:rPr>
                        <a:t>162</a:t>
                      </a:r>
                      <a:endParaRPr lang="en-US" altLang="zh-CN" sz="1200" b="0" i="0" u="none" strike="noStrike">
                        <a:solidFill>
                          <a:srgbClr val="000000"/>
                        </a:solidFill>
                        <a:effectLst/>
                        <a:latin typeface="等线"/>
                      </a:endParaRPr>
                    </a:p>
                  </a:txBody>
                  <a:tcPr marL="9525" marR="9525" marT="9525" marB="0" anchor="ctr"/>
                </a:tc>
                <a:tc>
                  <a:txBody>
                    <a:bodyPr/>
                    <a:lstStyle/>
                    <a:p>
                      <a:pPr algn="ctr" fontAlgn="ctr"/>
                      <a:r>
                        <a:rPr lang="en-US" altLang="zh-CN" sz="1200" u="none" strike="noStrike">
                          <a:effectLst/>
                        </a:rPr>
                        <a:t>128</a:t>
                      </a:r>
                      <a:endParaRPr lang="en-US" altLang="zh-CN" sz="1200" b="0" i="0" u="none" strike="noStrike">
                        <a:solidFill>
                          <a:srgbClr val="000000"/>
                        </a:solidFill>
                        <a:effectLst/>
                        <a:latin typeface="等线"/>
                      </a:endParaRPr>
                    </a:p>
                  </a:txBody>
                  <a:tcPr marL="9525" marR="9525" marT="9525" marB="0" anchor="ctr"/>
                </a:tc>
                <a:tc>
                  <a:txBody>
                    <a:bodyPr/>
                    <a:lstStyle/>
                    <a:p>
                      <a:pPr algn="ctr" fontAlgn="ctr"/>
                      <a:r>
                        <a:rPr lang="en-US" altLang="zh-CN" sz="1200" u="none" strike="noStrike">
                          <a:effectLst/>
                        </a:rPr>
                        <a:t>124</a:t>
                      </a:r>
                      <a:endParaRPr lang="en-US" altLang="zh-CN" sz="1200" b="0" i="0" u="none" strike="noStrike">
                        <a:solidFill>
                          <a:srgbClr val="000000"/>
                        </a:solidFill>
                        <a:effectLst/>
                        <a:latin typeface="等线"/>
                      </a:endParaRPr>
                    </a:p>
                  </a:txBody>
                  <a:tcPr marL="9525" marR="9525" marT="9525" marB="0" anchor="ctr"/>
                </a:tc>
                <a:tc>
                  <a:txBody>
                    <a:bodyPr/>
                    <a:lstStyle/>
                    <a:p>
                      <a:pPr algn="ctr" fontAlgn="ctr"/>
                      <a:r>
                        <a:rPr lang="en-US" altLang="zh-CN" sz="1200" u="none" strike="noStrike">
                          <a:effectLst/>
                        </a:rPr>
                        <a:t>64</a:t>
                      </a:r>
                      <a:endParaRPr lang="en-US" altLang="zh-CN" sz="1200" b="0" i="0" u="none" strike="noStrike">
                        <a:solidFill>
                          <a:srgbClr val="000000"/>
                        </a:solidFill>
                        <a:effectLst/>
                        <a:latin typeface="等线"/>
                      </a:endParaRPr>
                    </a:p>
                  </a:txBody>
                  <a:tcPr marL="9525" marR="9525" marT="9525" marB="0" anchor="ctr"/>
                </a:tc>
                <a:extLst>
                  <a:ext uri="{0D108BD9-81ED-4DB2-BD59-A6C34878D82A}">
                    <a16:rowId xmlns:a16="http://schemas.microsoft.com/office/drawing/2014/main" val="10004"/>
                  </a:ext>
                </a:extLst>
              </a:tr>
              <a:tr h="180975">
                <a:tc>
                  <a:txBody>
                    <a:bodyPr/>
                    <a:lstStyle/>
                    <a:p>
                      <a:pPr algn="ctr" fontAlgn="ctr"/>
                      <a:r>
                        <a:rPr lang="en-US" altLang="zh-CN" sz="1200" u="none" strike="noStrike">
                          <a:effectLst/>
                        </a:rPr>
                        <a:t>15</a:t>
                      </a:r>
                      <a:endParaRPr lang="en-US" altLang="zh-CN" sz="1200" b="0" i="0" u="none" strike="noStrike">
                        <a:solidFill>
                          <a:srgbClr val="000000"/>
                        </a:solidFill>
                        <a:effectLst/>
                        <a:latin typeface="等线"/>
                      </a:endParaRPr>
                    </a:p>
                  </a:txBody>
                  <a:tcPr marL="9525" marR="9525" marT="9525" marB="0" anchor="ctr"/>
                </a:tc>
                <a:tc>
                  <a:txBody>
                    <a:bodyPr/>
                    <a:lstStyle/>
                    <a:p>
                      <a:pPr algn="ctr" fontAlgn="ctr"/>
                      <a:r>
                        <a:rPr lang="en-US" altLang="zh-CN" sz="1200" u="none" strike="noStrike">
                          <a:effectLst/>
                        </a:rPr>
                        <a:t>505</a:t>
                      </a:r>
                      <a:endParaRPr lang="en-US" altLang="zh-CN" sz="1200" b="0" i="0" u="none" strike="noStrike">
                        <a:solidFill>
                          <a:srgbClr val="000000"/>
                        </a:solidFill>
                        <a:effectLst/>
                        <a:latin typeface="等线"/>
                      </a:endParaRPr>
                    </a:p>
                  </a:txBody>
                  <a:tcPr marL="9525" marR="9525" marT="9525" marB="0" anchor="ctr"/>
                </a:tc>
                <a:tc>
                  <a:txBody>
                    <a:bodyPr/>
                    <a:lstStyle/>
                    <a:p>
                      <a:pPr algn="ctr" fontAlgn="ctr"/>
                      <a:r>
                        <a:rPr lang="en-US" altLang="zh-CN" sz="1200" u="none" strike="noStrike">
                          <a:effectLst/>
                        </a:rPr>
                        <a:t>450</a:t>
                      </a:r>
                      <a:endParaRPr lang="en-US" altLang="zh-CN" sz="1200" b="0" i="0" u="none" strike="noStrike">
                        <a:solidFill>
                          <a:srgbClr val="000000"/>
                        </a:solidFill>
                        <a:effectLst/>
                        <a:latin typeface="等线"/>
                      </a:endParaRPr>
                    </a:p>
                  </a:txBody>
                  <a:tcPr marL="9525" marR="9525" marT="9525" marB="0" anchor="ctr"/>
                </a:tc>
                <a:tc>
                  <a:txBody>
                    <a:bodyPr/>
                    <a:lstStyle/>
                    <a:p>
                      <a:pPr algn="ctr" fontAlgn="ctr"/>
                      <a:r>
                        <a:rPr lang="en-US" altLang="zh-CN" sz="1200" u="none" strike="noStrike">
                          <a:effectLst/>
                        </a:rPr>
                        <a:t>320</a:t>
                      </a:r>
                      <a:endParaRPr lang="en-US" altLang="zh-CN" sz="1200" b="0" i="0" u="none" strike="noStrike">
                        <a:solidFill>
                          <a:srgbClr val="000000"/>
                        </a:solidFill>
                        <a:effectLst/>
                        <a:latin typeface="等线"/>
                      </a:endParaRPr>
                    </a:p>
                  </a:txBody>
                  <a:tcPr marL="9525" marR="9525" marT="9525" marB="0" anchor="ctr"/>
                </a:tc>
                <a:tc>
                  <a:txBody>
                    <a:bodyPr/>
                    <a:lstStyle/>
                    <a:p>
                      <a:pPr algn="ctr" fontAlgn="ctr"/>
                      <a:r>
                        <a:rPr lang="en-US" altLang="zh-CN" sz="1200" u="none" strike="noStrike">
                          <a:effectLst/>
                        </a:rPr>
                        <a:t>225</a:t>
                      </a:r>
                      <a:endParaRPr lang="en-US" altLang="zh-CN" sz="1200" b="0" i="0" u="none" strike="noStrike">
                        <a:solidFill>
                          <a:srgbClr val="000000"/>
                        </a:solidFill>
                        <a:effectLst/>
                        <a:latin typeface="等线"/>
                      </a:endParaRPr>
                    </a:p>
                  </a:txBody>
                  <a:tcPr marL="9525" marR="9525" marT="9525" marB="0" anchor="ctr"/>
                </a:tc>
                <a:extLst>
                  <a:ext uri="{0D108BD9-81ED-4DB2-BD59-A6C34878D82A}">
                    <a16:rowId xmlns:a16="http://schemas.microsoft.com/office/drawing/2014/main" val="10005"/>
                  </a:ext>
                </a:extLst>
              </a:tr>
              <a:tr h="180975">
                <a:tc>
                  <a:txBody>
                    <a:bodyPr/>
                    <a:lstStyle/>
                    <a:p>
                      <a:pPr algn="ctr" fontAlgn="ctr"/>
                      <a:r>
                        <a:rPr lang="en-US" altLang="zh-CN" sz="1200" u="none" strike="noStrike">
                          <a:effectLst/>
                        </a:rPr>
                        <a:t>30</a:t>
                      </a:r>
                      <a:endParaRPr lang="en-US" altLang="zh-CN" sz="1200" b="0" i="0" u="none" strike="noStrike">
                        <a:solidFill>
                          <a:srgbClr val="000000"/>
                        </a:solidFill>
                        <a:effectLst/>
                        <a:latin typeface="等线"/>
                      </a:endParaRPr>
                    </a:p>
                  </a:txBody>
                  <a:tcPr marL="9525" marR="9525" marT="9525" marB="0" anchor="ctr"/>
                </a:tc>
                <a:tc>
                  <a:txBody>
                    <a:bodyPr/>
                    <a:lstStyle/>
                    <a:p>
                      <a:pPr algn="ctr" fontAlgn="ctr"/>
                      <a:r>
                        <a:rPr lang="en-US" altLang="zh-CN" sz="1200" u="none" strike="noStrike">
                          <a:effectLst/>
                        </a:rPr>
                        <a:t>1900</a:t>
                      </a:r>
                      <a:endParaRPr lang="en-US" altLang="zh-CN" sz="1200" b="0" i="0" u="none" strike="noStrike">
                        <a:solidFill>
                          <a:srgbClr val="000000"/>
                        </a:solidFill>
                        <a:effectLst/>
                        <a:latin typeface="等线"/>
                      </a:endParaRPr>
                    </a:p>
                  </a:txBody>
                  <a:tcPr marL="9525" marR="9525" marT="9525" marB="0" anchor="ctr"/>
                </a:tc>
                <a:tc>
                  <a:txBody>
                    <a:bodyPr/>
                    <a:lstStyle/>
                    <a:p>
                      <a:pPr algn="ctr" fontAlgn="ctr"/>
                      <a:r>
                        <a:rPr lang="en-US" altLang="zh-CN" sz="1200" u="none" strike="noStrike">
                          <a:effectLst/>
                        </a:rPr>
                        <a:t>1800</a:t>
                      </a:r>
                      <a:endParaRPr lang="en-US" altLang="zh-CN" sz="1200" b="0" i="0" u="none" strike="noStrike">
                        <a:solidFill>
                          <a:srgbClr val="000000"/>
                        </a:solidFill>
                        <a:effectLst/>
                        <a:latin typeface="等线"/>
                      </a:endParaRPr>
                    </a:p>
                  </a:txBody>
                  <a:tcPr marL="9525" marR="9525" marT="9525" marB="0" anchor="ctr"/>
                </a:tc>
                <a:tc>
                  <a:txBody>
                    <a:bodyPr/>
                    <a:lstStyle/>
                    <a:p>
                      <a:pPr algn="ctr" fontAlgn="ctr"/>
                      <a:r>
                        <a:rPr lang="en-US" altLang="zh-CN" sz="1200" u="none" strike="noStrike">
                          <a:effectLst/>
                        </a:rPr>
                        <a:t>1070</a:t>
                      </a:r>
                      <a:endParaRPr lang="en-US" altLang="zh-CN" sz="1200" b="0" i="0" u="none" strike="noStrike">
                        <a:solidFill>
                          <a:srgbClr val="000000"/>
                        </a:solidFill>
                        <a:effectLst/>
                        <a:latin typeface="等线"/>
                      </a:endParaRPr>
                    </a:p>
                  </a:txBody>
                  <a:tcPr marL="9525" marR="9525" marT="9525" marB="0" anchor="ctr"/>
                </a:tc>
                <a:tc>
                  <a:txBody>
                    <a:bodyPr/>
                    <a:lstStyle/>
                    <a:p>
                      <a:pPr algn="ctr" fontAlgn="ctr"/>
                      <a:r>
                        <a:rPr lang="en-US" altLang="zh-CN" sz="1200" u="none" strike="noStrike">
                          <a:effectLst/>
                        </a:rPr>
                        <a:t>900</a:t>
                      </a:r>
                      <a:endParaRPr lang="en-US" altLang="zh-CN" sz="1200" b="0" i="0" u="none" strike="noStrike">
                        <a:solidFill>
                          <a:srgbClr val="000000"/>
                        </a:solidFill>
                        <a:effectLst/>
                        <a:latin typeface="等线"/>
                      </a:endParaRPr>
                    </a:p>
                  </a:txBody>
                  <a:tcPr marL="9525" marR="9525" marT="9525" marB="0" anchor="ctr"/>
                </a:tc>
                <a:extLst>
                  <a:ext uri="{0D108BD9-81ED-4DB2-BD59-A6C34878D82A}">
                    <a16:rowId xmlns:a16="http://schemas.microsoft.com/office/drawing/2014/main" val="10006"/>
                  </a:ext>
                </a:extLst>
              </a:tr>
              <a:tr h="180975">
                <a:tc>
                  <a:txBody>
                    <a:bodyPr/>
                    <a:lstStyle/>
                    <a:p>
                      <a:pPr algn="ctr" fontAlgn="ctr"/>
                      <a:r>
                        <a:rPr lang="en-US" altLang="zh-CN" sz="1200" u="none" strike="noStrike">
                          <a:effectLst/>
                        </a:rPr>
                        <a:t>100</a:t>
                      </a:r>
                      <a:endParaRPr lang="en-US" altLang="zh-CN" sz="1200" b="0" i="0" u="none" strike="noStrike">
                        <a:solidFill>
                          <a:srgbClr val="000000"/>
                        </a:solidFill>
                        <a:effectLst/>
                        <a:latin typeface="等线"/>
                      </a:endParaRPr>
                    </a:p>
                  </a:txBody>
                  <a:tcPr marL="9525" marR="9525" marT="9525" marB="0" anchor="ctr"/>
                </a:tc>
                <a:tc>
                  <a:txBody>
                    <a:bodyPr/>
                    <a:lstStyle/>
                    <a:p>
                      <a:pPr algn="ctr" fontAlgn="ctr"/>
                      <a:r>
                        <a:rPr lang="en-US" altLang="zh-CN" sz="1200" u="none" strike="noStrike">
                          <a:effectLst/>
                        </a:rPr>
                        <a:t>20310</a:t>
                      </a:r>
                      <a:endParaRPr lang="en-US" altLang="zh-CN" sz="1200" b="0" i="0" u="none" strike="noStrike">
                        <a:solidFill>
                          <a:srgbClr val="000000"/>
                        </a:solidFill>
                        <a:effectLst/>
                        <a:latin typeface="等线"/>
                      </a:endParaRPr>
                    </a:p>
                  </a:txBody>
                  <a:tcPr marL="9525" marR="9525" marT="9525" marB="0" anchor="ctr"/>
                </a:tc>
                <a:tc>
                  <a:txBody>
                    <a:bodyPr/>
                    <a:lstStyle/>
                    <a:p>
                      <a:pPr algn="ctr" fontAlgn="ctr"/>
                      <a:r>
                        <a:rPr lang="en-US" altLang="zh-CN" sz="1200" u="none" strike="noStrike">
                          <a:effectLst/>
                        </a:rPr>
                        <a:t>20000</a:t>
                      </a:r>
                      <a:endParaRPr lang="en-US" altLang="zh-CN" sz="1200" b="0" i="0" u="none" strike="noStrike">
                        <a:solidFill>
                          <a:srgbClr val="000000"/>
                        </a:solidFill>
                        <a:effectLst/>
                        <a:latin typeface="等线"/>
                      </a:endParaRPr>
                    </a:p>
                  </a:txBody>
                  <a:tcPr marL="9525" marR="9525" marT="9525" marB="0" anchor="ctr"/>
                </a:tc>
                <a:tc>
                  <a:txBody>
                    <a:bodyPr/>
                    <a:lstStyle/>
                    <a:p>
                      <a:pPr algn="ctr" fontAlgn="ctr"/>
                      <a:r>
                        <a:rPr lang="en-US" altLang="zh-CN" sz="1200" u="none" strike="noStrike">
                          <a:effectLst/>
                        </a:rPr>
                        <a:t>10520</a:t>
                      </a:r>
                      <a:endParaRPr lang="en-US" altLang="zh-CN" sz="1200" b="0" i="0" u="none" strike="noStrike">
                        <a:solidFill>
                          <a:srgbClr val="000000"/>
                        </a:solidFill>
                        <a:effectLst/>
                        <a:latin typeface="等线"/>
                      </a:endParaRPr>
                    </a:p>
                  </a:txBody>
                  <a:tcPr marL="9525" marR="9525" marT="9525" marB="0" anchor="ctr"/>
                </a:tc>
                <a:tc>
                  <a:txBody>
                    <a:bodyPr/>
                    <a:lstStyle/>
                    <a:p>
                      <a:pPr algn="ctr" fontAlgn="ctr"/>
                      <a:r>
                        <a:rPr lang="en-US" altLang="zh-CN" sz="1200" u="none" strike="noStrike">
                          <a:effectLst/>
                        </a:rPr>
                        <a:t>10000</a:t>
                      </a:r>
                      <a:endParaRPr lang="en-US" altLang="zh-CN" sz="1200" b="0" i="0" u="none" strike="noStrike">
                        <a:solidFill>
                          <a:srgbClr val="000000"/>
                        </a:solidFill>
                        <a:effectLst/>
                        <a:latin typeface="等线"/>
                      </a:endParaRPr>
                    </a:p>
                  </a:txBody>
                  <a:tcPr marL="9525" marR="9525" marT="9525" marB="0" anchor="ctr"/>
                </a:tc>
                <a:extLst>
                  <a:ext uri="{0D108BD9-81ED-4DB2-BD59-A6C34878D82A}">
                    <a16:rowId xmlns:a16="http://schemas.microsoft.com/office/drawing/2014/main" val="10007"/>
                  </a:ext>
                </a:extLst>
              </a:tr>
            </a:tbl>
          </a:graphicData>
        </a:graphic>
      </p:graphicFrame>
      <p:graphicFrame>
        <p:nvGraphicFramePr>
          <p:cNvPr id="16" name="图表 15">
            <a:extLst>
              <a:ext uri="{FF2B5EF4-FFF2-40B4-BE49-F238E27FC236}">
                <a16:creationId xmlns:a16="http://schemas.microsoft.com/office/drawing/2014/main" id="{73D0191E-4C22-7744-B642-780123A0D70A}"/>
              </a:ext>
            </a:extLst>
          </p:cNvPr>
          <p:cNvGraphicFramePr>
            <a:graphicFrameLocks/>
          </p:cNvGraphicFramePr>
          <p:nvPr>
            <p:extLst>
              <p:ext uri="{D42A27DB-BD31-4B8C-83A1-F6EECF244321}">
                <p14:modId xmlns:p14="http://schemas.microsoft.com/office/powerpoint/2010/main" val="409449075"/>
              </p:ext>
            </p:extLst>
          </p:nvPr>
        </p:nvGraphicFramePr>
        <p:xfrm>
          <a:off x="4734433" y="892502"/>
          <a:ext cx="5540375" cy="306387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15396833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算法的时间复杂度</a:t>
            </a:r>
            <a:endParaRPr lang="en-US" altLang="zh-CN" sz="2200" b="1"/>
          </a:p>
        </p:txBody>
      </p:sp>
      <p:sp>
        <p:nvSpPr>
          <p:cNvPr id="2" name="TextBox 1"/>
          <p:cNvSpPr txBox="1"/>
          <p:nvPr/>
        </p:nvSpPr>
        <p:spPr>
          <a:xfrm>
            <a:off x="665981" y="1224111"/>
            <a:ext cx="8136904" cy="1200329"/>
          </a:xfrm>
          <a:prstGeom prst="rect">
            <a:avLst/>
          </a:prstGeom>
          <a:noFill/>
        </p:spPr>
        <p:txBody>
          <a:bodyPr wrap="square" rtlCol="0">
            <a:spAutoFit/>
          </a:bodyPr>
          <a:lstStyle/>
          <a:p>
            <a:pPr marL="285750" indent="-285750">
              <a:spcBef>
                <a:spcPct val="0"/>
              </a:spcBef>
              <a:buFont typeface="Wingdings" pitchFamily="2" charset="2"/>
              <a:buChar char="Ø"/>
            </a:pPr>
            <a:r>
              <a:rPr kumimoji="1" lang="zh-CN" altLang="en-US" b="1">
                <a:latin typeface="+mn-ea"/>
              </a:rPr>
              <a:t>举例说明</a:t>
            </a:r>
            <a:r>
              <a:rPr kumimoji="1" lang="en-US" altLang="zh-CN" b="1">
                <a:latin typeface="+mn-ea"/>
              </a:rPr>
              <a:t>-</a:t>
            </a:r>
            <a:r>
              <a:rPr kumimoji="1" lang="zh-CN" altLang="en-US" b="1">
                <a:latin typeface="+mn-ea"/>
              </a:rPr>
              <a:t>忽略系数</a:t>
            </a:r>
            <a:endParaRPr kumimoji="1" lang="en-US" altLang="zh-CN" b="1">
              <a:latin typeface="+mn-ea"/>
            </a:endParaRPr>
          </a:p>
          <a:p>
            <a:pPr>
              <a:spcBef>
                <a:spcPct val="0"/>
              </a:spcBef>
            </a:pPr>
            <a:endParaRPr kumimoji="1" lang="zh-CN" altLang="en-US">
              <a:solidFill>
                <a:srgbClr val="0070C0"/>
              </a:solidFill>
              <a:latin typeface="+mn-ea"/>
            </a:endParaRPr>
          </a:p>
          <a:p>
            <a:pPr>
              <a:spcBef>
                <a:spcPct val="0"/>
              </a:spcBef>
            </a:pPr>
            <a:endParaRPr lang="en-US" altLang="zh-CN"/>
          </a:p>
          <a:p>
            <a:endParaRPr lang="zh-CN" altLang="en-US"/>
          </a:p>
        </p:txBody>
      </p:sp>
      <p:sp>
        <p:nvSpPr>
          <p:cNvPr id="13" name="TextBox 12"/>
          <p:cNvSpPr txBox="1"/>
          <p:nvPr/>
        </p:nvSpPr>
        <p:spPr>
          <a:xfrm>
            <a:off x="665981" y="4333229"/>
            <a:ext cx="8136904" cy="830997"/>
          </a:xfrm>
          <a:prstGeom prst="rect">
            <a:avLst/>
          </a:prstGeom>
          <a:noFill/>
        </p:spPr>
        <p:txBody>
          <a:bodyPr wrap="square" rtlCol="0">
            <a:spAutoFit/>
          </a:bodyPr>
          <a:lstStyle/>
          <a:p>
            <a:r>
              <a:rPr lang="zh-CN" altLang="en-US" sz="1600"/>
              <a:t>结论</a:t>
            </a:r>
            <a:r>
              <a:rPr lang="en-US" altLang="zh-CN" sz="1600"/>
              <a:t>: </a:t>
            </a:r>
          </a:p>
          <a:p>
            <a:pPr marL="342900" indent="-342900">
              <a:buAutoNum type="arabicParenR"/>
            </a:pPr>
            <a:r>
              <a:rPr lang="zh-CN" altLang="en-US" sz="1600"/>
              <a:t>随着</a:t>
            </a:r>
            <a:r>
              <a:rPr lang="en-US" altLang="zh-CN" sz="1600"/>
              <a:t>n</a:t>
            </a:r>
            <a:r>
              <a:rPr lang="zh-CN" altLang="en-US" sz="1600"/>
              <a:t>值变大，</a:t>
            </a:r>
            <a:r>
              <a:rPr lang="en-US" altLang="zh-CN" sz="1600"/>
              <a:t>5n^2+7n </a:t>
            </a:r>
            <a:r>
              <a:rPr lang="zh-CN" altLang="en-US" sz="1600"/>
              <a:t>和 </a:t>
            </a:r>
            <a:r>
              <a:rPr lang="en-US" altLang="zh-CN" sz="1600"/>
              <a:t>3n^2 + 2n </a:t>
            </a:r>
            <a:r>
              <a:rPr lang="zh-CN" altLang="en-US" sz="1600"/>
              <a:t>，执行曲线重合</a:t>
            </a:r>
            <a:r>
              <a:rPr lang="en-US" altLang="zh-CN" sz="1600"/>
              <a:t>, </a:t>
            </a:r>
            <a:r>
              <a:rPr lang="zh-CN" altLang="en-US" sz="1600"/>
              <a:t>说明  这种情况下</a:t>
            </a:r>
            <a:r>
              <a:rPr lang="en-US" altLang="zh-CN" sz="1600"/>
              <a:t>, 5</a:t>
            </a:r>
            <a:r>
              <a:rPr lang="zh-CN" altLang="en-US" sz="1600"/>
              <a:t>和</a:t>
            </a:r>
            <a:r>
              <a:rPr lang="en-US" altLang="zh-CN" sz="1600"/>
              <a:t>3</a:t>
            </a:r>
            <a:r>
              <a:rPr lang="zh-CN" altLang="en-US" sz="1600"/>
              <a:t>可以忽略。</a:t>
            </a:r>
            <a:endParaRPr lang="en-US" altLang="zh-CN" sz="1600"/>
          </a:p>
          <a:p>
            <a:pPr marL="342900" indent="-342900">
              <a:buAutoNum type="arabicParenR"/>
            </a:pPr>
            <a:r>
              <a:rPr lang="zh-CN" altLang="en-US" sz="1600"/>
              <a:t>而</a:t>
            </a:r>
            <a:r>
              <a:rPr lang="en-US" altLang="zh-CN" sz="1600"/>
              <a:t>n^3+5n </a:t>
            </a:r>
            <a:r>
              <a:rPr lang="zh-CN" altLang="en-US" sz="1600"/>
              <a:t>和 </a:t>
            </a:r>
            <a:r>
              <a:rPr lang="en-US" altLang="zh-CN" sz="1600"/>
              <a:t>6n^3+4n  </a:t>
            </a:r>
            <a:r>
              <a:rPr lang="zh-CN" altLang="en-US" sz="1600"/>
              <a:t>，执行曲线分离，说明多少次方式关键</a:t>
            </a:r>
          </a:p>
        </p:txBody>
      </p:sp>
      <p:graphicFrame>
        <p:nvGraphicFramePr>
          <p:cNvPr id="3" name="表格 2"/>
          <p:cNvGraphicFramePr>
            <a:graphicFrameLocks noGrp="1"/>
          </p:cNvGraphicFramePr>
          <p:nvPr>
            <p:extLst>
              <p:ext uri="{D42A27DB-BD31-4B8C-83A1-F6EECF244321}">
                <p14:modId xmlns:p14="http://schemas.microsoft.com/office/powerpoint/2010/main" val="1007028719"/>
              </p:ext>
            </p:extLst>
          </p:nvPr>
        </p:nvGraphicFramePr>
        <p:xfrm>
          <a:off x="233931" y="1654820"/>
          <a:ext cx="3960442" cy="1539240"/>
        </p:xfrm>
        <a:graphic>
          <a:graphicData uri="http://schemas.openxmlformats.org/drawingml/2006/table">
            <a:tbl>
              <a:tblPr>
                <a:tableStyleId>{5C22544A-7EE6-4342-B048-85BDC9FD1C3A}</a:tableStyleId>
              </a:tblPr>
              <a:tblGrid>
                <a:gridCol w="764296">
                  <a:extLst>
                    <a:ext uri="{9D8B030D-6E8A-4147-A177-3AD203B41FA5}">
                      <a16:colId xmlns:a16="http://schemas.microsoft.com/office/drawing/2014/main" val="20000"/>
                    </a:ext>
                  </a:extLst>
                </a:gridCol>
                <a:gridCol w="903258">
                  <a:extLst>
                    <a:ext uri="{9D8B030D-6E8A-4147-A177-3AD203B41FA5}">
                      <a16:colId xmlns:a16="http://schemas.microsoft.com/office/drawing/2014/main" val="20001"/>
                    </a:ext>
                  </a:extLst>
                </a:gridCol>
                <a:gridCol w="764296">
                  <a:extLst>
                    <a:ext uri="{9D8B030D-6E8A-4147-A177-3AD203B41FA5}">
                      <a16:colId xmlns:a16="http://schemas.microsoft.com/office/drawing/2014/main" val="20002"/>
                    </a:ext>
                  </a:extLst>
                </a:gridCol>
                <a:gridCol w="764296">
                  <a:extLst>
                    <a:ext uri="{9D8B030D-6E8A-4147-A177-3AD203B41FA5}">
                      <a16:colId xmlns:a16="http://schemas.microsoft.com/office/drawing/2014/main" val="20003"/>
                    </a:ext>
                  </a:extLst>
                </a:gridCol>
                <a:gridCol w="764296">
                  <a:extLst>
                    <a:ext uri="{9D8B030D-6E8A-4147-A177-3AD203B41FA5}">
                      <a16:colId xmlns:a16="http://schemas.microsoft.com/office/drawing/2014/main" val="20004"/>
                    </a:ext>
                  </a:extLst>
                </a:gridCol>
              </a:tblGrid>
              <a:tr h="180975">
                <a:tc>
                  <a:txBody>
                    <a:bodyPr/>
                    <a:lstStyle/>
                    <a:p>
                      <a:pPr algn="l" fontAlgn="ctr"/>
                      <a:endParaRPr lang="zh-CN" altLang="en-US" sz="1200" b="0" i="0" u="none" strike="noStrike">
                        <a:solidFill>
                          <a:srgbClr val="000000"/>
                        </a:solidFill>
                        <a:effectLst/>
                        <a:latin typeface="等线"/>
                      </a:endParaRPr>
                    </a:p>
                  </a:txBody>
                  <a:tcPr marL="9525" marR="9525" marT="9525" marB="0" anchor="ctr"/>
                </a:tc>
                <a:tc>
                  <a:txBody>
                    <a:bodyPr/>
                    <a:lstStyle/>
                    <a:p>
                      <a:pPr algn="l" fontAlgn="ctr"/>
                      <a:r>
                        <a:rPr lang="en-US" sz="1200" u="none" strike="noStrike">
                          <a:effectLst/>
                        </a:rPr>
                        <a:t>T(3n^2+2n)</a:t>
                      </a:r>
                      <a:endParaRPr lang="en-US" sz="1200" b="0" i="0" u="none" strike="noStrike">
                        <a:solidFill>
                          <a:srgbClr val="000000"/>
                        </a:solidFill>
                        <a:effectLst/>
                        <a:latin typeface="等线"/>
                      </a:endParaRPr>
                    </a:p>
                  </a:txBody>
                  <a:tcPr marL="9525" marR="9525" marT="9525" marB="0" anchor="ctr"/>
                </a:tc>
                <a:tc>
                  <a:txBody>
                    <a:bodyPr/>
                    <a:lstStyle/>
                    <a:p>
                      <a:pPr algn="l" fontAlgn="ctr"/>
                      <a:r>
                        <a:rPr lang="en-US" sz="1200" u="none" strike="noStrike">
                          <a:effectLst/>
                        </a:rPr>
                        <a:t>T(5n^2+7n)</a:t>
                      </a:r>
                      <a:endParaRPr lang="en-US" sz="1200" b="0" i="0" u="none" strike="noStrike">
                        <a:solidFill>
                          <a:srgbClr val="000000"/>
                        </a:solidFill>
                        <a:effectLst/>
                        <a:latin typeface="等线"/>
                      </a:endParaRPr>
                    </a:p>
                  </a:txBody>
                  <a:tcPr marL="9525" marR="9525" marT="9525" marB="0" anchor="ctr"/>
                </a:tc>
                <a:tc>
                  <a:txBody>
                    <a:bodyPr/>
                    <a:lstStyle/>
                    <a:p>
                      <a:pPr algn="l" fontAlgn="ctr"/>
                      <a:r>
                        <a:rPr lang="en-US" sz="1200" u="none" strike="noStrike">
                          <a:effectLst/>
                        </a:rPr>
                        <a:t>T(n^3+5n)</a:t>
                      </a:r>
                      <a:endParaRPr lang="en-US" sz="1200" b="0" i="0" u="none" strike="noStrike">
                        <a:solidFill>
                          <a:srgbClr val="000000"/>
                        </a:solidFill>
                        <a:effectLst/>
                        <a:latin typeface="等线"/>
                      </a:endParaRPr>
                    </a:p>
                  </a:txBody>
                  <a:tcPr marL="9525" marR="9525" marT="9525" marB="0" anchor="ctr"/>
                </a:tc>
                <a:tc>
                  <a:txBody>
                    <a:bodyPr/>
                    <a:lstStyle/>
                    <a:p>
                      <a:pPr algn="l" fontAlgn="ctr"/>
                      <a:r>
                        <a:rPr lang="en-US" sz="1200" u="none" strike="noStrike">
                          <a:effectLst/>
                        </a:rPr>
                        <a:t>T(6n^3+4n)</a:t>
                      </a:r>
                      <a:endParaRPr lang="en-US" sz="1200" b="0" i="0" u="none" strike="noStrike">
                        <a:solidFill>
                          <a:srgbClr val="000000"/>
                        </a:solidFill>
                        <a:effectLst/>
                        <a:latin typeface="等线"/>
                      </a:endParaRPr>
                    </a:p>
                  </a:txBody>
                  <a:tcPr marL="9525" marR="9525" marT="9525" marB="0" anchor="ctr"/>
                </a:tc>
                <a:extLst>
                  <a:ext uri="{0D108BD9-81ED-4DB2-BD59-A6C34878D82A}">
                    <a16:rowId xmlns:a16="http://schemas.microsoft.com/office/drawing/2014/main" val="10000"/>
                  </a:ext>
                </a:extLst>
              </a:tr>
              <a:tr h="180975">
                <a:tc>
                  <a:txBody>
                    <a:bodyPr/>
                    <a:lstStyle/>
                    <a:p>
                      <a:pPr algn="ctr" fontAlgn="ctr"/>
                      <a:r>
                        <a:rPr lang="en-US" altLang="zh-CN" sz="1200" u="none" strike="noStrike">
                          <a:effectLst/>
                        </a:rPr>
                        <a:t>1</a:t>
                      </a:r>
                      <a:endParaRPr lang="en-US" altLang="zh-CN" sz="1200" b="0" i="0" u="none" strike="noStrike">
                        <a:solidFill>
                          <a:srgbClr val="000000"/>
                        </a:solidFill>
                        <a:effectLst/>
                        <a:latin typeface="等线"/>
                      </a:endParaRPr>
                    </a:p>
                  </a:txBody>
                  <a:tcPr marL="9525" marR="9525" marT="9525" marB="0" anchor="ctr"/>
                </a:tc>
                <a:tc>
                  <a:txBody>
                    <a:bodyPr/>
                    <a:lstStyle/>
                    <a:p>
                      <a:pPr algn="r" fontAlgn="ctr"/>
                      <a:r>
                        <a:rPr lang="en-US" altLang="zh-CN" sz="1200" u="none" strike="noStrike">
                          <a:effectLst/>
                        </a:rPr>
                        <a:t>5</a:t>
                      </a:r>
                      <a:endParaRPr lang="en-US" altLang="zh-CN" sz="1200" b="0" i="0" u="none" strike="noStrike">
                        <a:solidFill>
                          <a:srgbClr val="000000"/>
                        </a:solidFill>
                        <a:effectLst/>
                        <a:latin typeface="等线"/>
                      </a:endParaRPr>
                    </a:p>
                  </a:txBody>
                  <a:tcPr marL="9525" marR="9525" marT="9525" marB="0" anchor="ctr"/>
                </a:tc>
                <a:tc>
                  <a:txBody>
                    <a:bodyPr/>
                    <a:lstStyle/>
                    <a:p>
                      <a:pPr algn="r" fontAlgn="ctr"/>
                      <a:r>
                        <a:rPr lang="en-US" altLang="zh-CN" sz="1200" u="none" strike="noStrike">
                          <a:effectLst/>
                        </a:rPr>
                        <a:t>12</a:t>
                      </a:r>
                      <a:endParaRPr lang="en-US" altLang="zh-CN" sz="1200" b="0" i="0" u="none" strike="noStrike">
                        <a:solidFill>
                          <a:srgbClr val="000000"/>
                        </a:solidFill>
                        <a:effectLst/>
                        <a:latin typeface="等线"/>
                      </a:endParaRPr>
                    </a:p>
                  </a:txBody>
                  <a:tcPr marL="9525" marR="9525" marT="9525" marB="0" anchor="ctr"/>
                </a:tc>
                <a:tc>
                  <a:txBody>
                    <a:bodyPr/>
                    <a:lstStyle/>
                    <a:p>
                      <a:pPr algn="r" fontAlgn="ctr"/>
                      <a:r>
                        <a:rPr lang="en-US" altLang="zh-CN" sz="1200" u="none" strike="noStrike">
                          <a:effectLst/>
                        </a:rPr>
                        <a:t>6</a:t>
                      </a:r>
                      <a:endParaRPr lang="en-US" altLang="zh-CN" sz="1200" b="0" i="0" u="none" strike="noStrike">
                        <a:solidFill>
                          <a:srgbClr val="000000"/>
                        </a:solidFill>
                        <a:effectLst/>
                        <a:latin typeface="等线"/>
                      </a:endParaRPr>
                    </a:p>
                  </a:txBody>
                  <a:tcPr marL="9525" marR="9525" marT="9525" marB="0" anchor="ctr"/>
                </a:tc>
                <a:tc>
                  <a:txBody>
                    <a:bodyPr/>
                    <a:lstStyle/>
                    <a:p>
                      <a:pPr algn="r" fontAlgn="ctr"/>
                      <a:r>
                        <a:rPr lang="en-US" altLang="zh-CN" sz="1200" u="none" strike="noStrike">
                          <a:effectLst/>
                        </a:rPr>
                        <a:t>10</a:t>
                      </a:r>
                      <a:endParaRPr lang="en-US" altLang="zh-CN" sz="1200" b="0" i="0" u="none" strike="noStrike">
                        <a:solidFill>
                          <a:srgbClr val="000000"/>
                        </a:solidFill>
                        <a:effectLst/>
                        <a:latin typeface="等线"/>
                      </a:endParaRPr>
                    </a:p>
                  </a:txBody>
                  <a:tcPr marL="9525" marR="9525" marT="9525" marB="0" anchor="ctr"/>
                </a:tc>
                <a:extLst>
                  <a:ext uri="{0D108BD9-81ED-4DB2-BD59-A6C34878D82A}">
                    <a16:rowId xmlns:a16="http://schemas.microsoft.com/office/drawing/2014/main" val="10001"/>
                  </a:ext>
                </a:extLst>
              </a:tr>
              <a:tr h="180975">
                <a:tc>
                  <a:txBody>
                    <a:bodyPr/>
                    <a:lstStyle/>
                    <a:p>
                      <a:pPr algn="ctr" fontAlgn="ctr"/>
                      <a:r>
                        <a:rPr lang="en-US" altLang="zh-CN" sz="1200" u="none" strike="noStrike">
                          <a:effectLst/>
                        </a:rPr>
                        <a:t>2</a:t>
                      </a:r>
                      <a:endParaRPr lang="en-US" altLang="zh-CN" sz="1200" b="0" i="0" u="none" strike="noStrike">
                        <a:solidFill>
                          <a:srgbClr val="000000"/>
                        </a:solidFill>
                        <a:effectLst/>
                        <a:latin typeface="等线"/>
                      </a:endParaRPr>
                    </a:p>
                  </a:txBody>
                  <a:tcPr marL="9525" marR="9525" marT="9525" marB="0" anchor="ctr"/>
                </a:tc>
                <a:tc>
                  <a:txBody>
                    <a:bodyPr/>
                    <a:lstStyle/>
                    <a:p>
                      <a:pPr algn="r" fontAlgn="ctr"/>
                      <a:r>
                        <a:rPr lang="en-US" altLang="zh-CN" sz="1200" u="none" strike="noStrike">
                          <a:effectLst/>
                        </a:rPr>
                        <a:t>16</a:t>
                      </a:r>
                      <a:endParaRPr lang="en-US" altLang="zh-CN" sz="1200" b="0" i="0" u="none" strike="noStrike">
                        <a:solidFill>
                          <a:srgbClr val="000000"/>
                        </a:solidFill>
                        <a:effectLst/>
                        <a:latin typeface="等线"/>
                      </a:endParaRPr>
                    </a:p>
                  </a:txBody>
                  <a:tcPr marL="9525" marR="9525" marT="9525" marB="0" anchor="ctr"/>
                </a:tc>
                <a:tc>
                  <a:txBody>
                    <a:bodyPr/>
                    <a:lstStyle/>
                    <a:p>
                      <a:pPr algn="r" fontAlgn="ctr"/>
                      <a:r>
                        <a:rPr lang="en-US" altLang="zh-CN" sz="1200" u="none" strike="noStrike">
                          <a:effectLst/>
                        </a:rPr>
                        <a:t>34</a:t>
                      </a:r>
                      <a:endParaRPr lang="en-US" altLang="zh-CN" sz="1200" b="0" i="0" u="none" strike="noStrike">
                        <a:solidFill>
                          <a:srgbClr val="000000"/>
                        </a:solidFill>
                        <a:effectLst/>
                        <a:latin typeface="等线"/>
                      </a:endParaRPr>
                    </a:p>
                  </a:txBody>
                  <a:tcPr marL="9525" marR="9525" marT="9525" marB="0" anchor="ctr"/>
                </a:tc>
                <a:tc>
                  <a:txBody>
                    <a:bodyPr/>
                    <a:lstStyle/>
                    <a:p>
                      <a:pPr algn="r" fontAlgn="ctr"/>
                      <a:r>
                        <a:rPr lang="en-US" altLang="zh-CN" sz="1200" u="none" strike="noStrike">
                          <a:effectLst/>
                        </a:rPr>
                        <a:t>18</a:t>
                      </a:r>
                      <a:endParaRPr lang="en-US" altLang="zh-CN" sz="1200" b="0" i="0" u="none" strike="noStrike">
                        <a:solidFill>
                          <a:srgbClr val="000000"/>
                        </a:solidFill>
                        <a:effectLst/>
                        <a:latin typeface="等线"/>
                      </a:endParaRPr>
                    </a:p>
                  </a:txBody>
                  <a:tcPr marL="9525" marR="9525" marT="9525" marB="0" anchor="ctr"/>
                </a:tc>
                <a:tc>
                  <a:txBody>
                    <a:bodyPr/>
                    <a:lstStyle/>
                    <a:p>
                      <a:pPr algn="r" fontAlgn="ctr"/>
                      <a:r>
                        <a:rPr lang="en-US" altLang="zh-CN" sz="1200" u="none" strike="noStrike">
                          <a:effectLst/>
                        </a:rPr>
                        <a:t>56</a:t>
                      </a:r>
                      <a:endParaRPr lang="en-US" altLang="zh-CN" sz="1200" b="0" i="0" u="none" strike="noStrike">
                        <a:solidFill>
                          <a:srgbClr val="000000"/>
                        </a:solidFill>
                        <a:effectLst/>
                        <a:latin typeface="等线"/>
                      </a:endParaRPr>
                    </a:p>
                  </a:txBody>
                  <a:tcPr marL="9525" marR="9525" marT="9525" marB="0" anchor="ctr"/>
                </a:tc>
                <a:extLst>
                  <a:ext uri="{0D108BD9-81ED-4DB2-BD59-A6C34878D82A}">
                    <a16:rowId xmlns:a16="http://schemas.microsoft.com/office/drawing/2014/main" val="10002"/>
                  </a:ext>
                </a:extLst>
              </a:tr>
              <a:tr h="180975">
                <a:tc>
                  <a:txBody>
                    <a:bodyPr/>
                    <a:lstStyle/>
                    <a:p>
                      <a:pPr algn="ctr" fontAlgn="ctr"/>
                      <a:r>
                        <a:rPr lang="en-US" altLang="zh-CN" sz="1200" u="none" strike="noStrike">
                          <a:effectLst/>
                        </a:rPr>
                        <a:t>5</a:t>
                      </a:r>
                      <a:endParaRPr lang="en-US" altLang="zh-CN" sz="1200" b="0" i="0" u="none" strike="noStrike">
                        <a:solidFill>
                          <a:srgbClr val="000000"/>
                        </a:solidFill>
                        <a:effectLst/>
                        <a:latin typeface="等线"/>
                      </a:endParaRPr>
                    </a:p>
                  </a:txBody>
                  <a:tcPr marL="9525" marR="9525" marT="9525" marB="0" anchor="ctr"/>
                </a:tc>
                <a:tc>
                  <a:txBody>
                    <a:bodyPr/>
                    <a:lstStyle/>
                    <a:p>
                      <a:pPr algn="r" fontAlgn="ctr"/>
                      <a:r>
                        <a:rPr lang="en-US" altLang="zh-CN" sz="1200" u="none" strike="noStrike">
                          <a:effectLst/>
                        </a:rPr>
                        <a:t>85</a:t>
                      </a:r>
                      <a:endParaRPr lang="en-US" altLang="zh-CN" sz="1200" b="0" i="0" u="none" strike="noStrike">
                        <a:solidFill>
                          <a:srgbClr val="000000"/>
                        </a:solidFill>
                        <a:effectLst/>
                        <a:latin typeface="等线"/>
                      </a:endParaRPr>
                    </a:p>
                  </a:txBody>
                  <a:tcPr marL="9525" marR="9525" marT="9525" marB="0" anchor="ctr"/>
                </a:tc>
                <a:tc>
                  <a:txBody>
                    <a:bodyPr/>
                    <a:lstStyle/>
                    <a:p>
                      <a:pPr algn="r" fontAlgn="ctr"/>
                      <a:r>
                        <a:rPr lang="en-US" altLang="zh-CN" sz="1200" u="none" strike="noStrike">
                          <a:effectLst/>
                        </a:rPr>
                        <a:t>160</a:t>
                      </a:r>
                      <a:endParaRPr lang="en-US" altLang="zh-CN" sz="1200" b="0" i="0" u="none" strike="noStrike">
                        <a:solidFill>
                          <a:srgbClr val="000000"/>
                        </a:solidFill>
                        <a:effectLst/>
                        <a:latin typeface="等线"/>
                      </a:endParaRPr>
                    </a:p>
                  </a:txBody>
                  <a:tcPr marL="9525" marR="9525" marT="9525" marB="0" anchor="ctr"/>
                </a:tc>
                <a:tc>
                  <a:txBody>
                    <a:bodyPr/>
                    <a:lstStyle/>
                    <a:p>
                      <a:pPr algn="r" fontAlgn="ctr"/>
                      <a:r>
                        <a:rPr lang="en-US" altLang="zh-CN" sz="1200" u="none" strike="noStrike">
                          <a:effectLst/>
                        </a:rPr>
                        <a:t>150</a:t>
                      </a:r>
                      <a:endParaRPr lang="en-US" altLang="zh-CN" sz="1200" b="0" i="0" u="none" strike="noStrike">
                        <a:solidFill>
                          <a:srgbClr val="000000"/>
                        </a:solidFill>
                        <a:effectLst/>
                        <a:latin typeface="等线"/>
                      </a:endParaRPr>
                    </a:p>
                  </a:txBody>
                  <a:tcPr marL="9525" marR="9525" marT="9525" marB="0" anchor="ctr"/>
                </a:tc>
                <a:tc>
                  <a:txBody>
                    <a:bodyPr/>
                    <a:lstStyle/>
                    <a:p>
                      <a:pPr algn="r" fontAlgn="ctr"/>
                      <a:r>
                        <a:rPr lang="en-US" altLang="zh-CN" sz="1200" u="none" strike="noStrike">
                          <a:effectLst/>
                        </a:rPr>
                        <a:t>770</a:t>
                      </a:r>
                      <a:endParaRPr lang="en-US" altLang="zh-CN" sz="1200" b="0" i="0" u="none" strike="noStrike">
                        <a:solidFill>
                          <a:srgbClr val="000000"/>
                        </a:solidFill>
                        <a:effectLst/>
                        <a:latin typeface="等线"/>
                      </a:endParaRPr>
                    </a:p>
                  </a:txBody>
                  <a:tcPr marL="9525" marR="9525" marT="9525" marB="0" anchor="ctr"/>
                </a:tc>
                <a:extLst>
                  <a:ext uri="{0D108BD9-81ED-4DB2-BD59-A6C34878D82A}">
                    <a16:rowId xmlns:a16="http://schemas.microsoft.com/office/drawing/2014/main" val="10003"/>
                  </a:ext>
                </a:extLst>
              </a:tr>
              <a:tr h="180975">
                <a:tc>
                  <a:txBody>
                    <a:bodyPr/>
                    <a:lstStyle/>
                    <a:p>
                      <a:pPr algn="ctr" fontAlgn="ctr"/>
                      <a:r>
                        <a:rPr lang="en-US" altLang="zh-CN" sz="1200" u="none" strike="noStrike">
                          <a:effectLst/>
                        </a:rPr>
                        <a:t>8</a:t>
                      </a:r>
                      <a:endParaRPr lang="en-US" altLang="zh-CN" sz="1200" b="0" i="0" u="none" strike="noStrike">
                        <a:solidFill>
                          <a:srgbClr val="000000"/>
                        </a:solidFill>
                        <a:effectLst/>
                        <a:latin typeface="等线"/>
                      </a:endParaRPr>
                    </a:p>
                  </a:txBody>
                  <a:tcPr marL="9525" marR="9525" marT="9525" marB="0" anchor="ctr"/>
                </a:tc>
                <a:tc>
                  <a:txBody>
                    <a:bodyPr/>
                    <a:lstStyle/>
                    <a:p>
                      <a:pPr algn="r" fontAlgn="ctr"/>
                      <a:r>
                        <a:rPr lang="en-US" altLang="zh-CN" sz="1200" u="none" strike="noStrike">
                          <a:effectLst/>
                        </a:rPr>
                        <a:t>208</a:t>
                      </a:r>
                      <a:endParaRPr lang="en-US" altLang="zh-CN" sz="1200" b="0" i="0" u="none" strike="noStrike">
                        <a:solidFill>
                          <a:srgbClr val="000000"/>
                        </a:solidFill>
                        <a:effectLst/>
                        <a:latin typeface="等线"/>
                      </a:endParaRPr>
                    </a:p>
                  </a:txBody>
                  <a:tcPr marL="9525" marR="9525" marT="9525" marB="0" anchor="ctr"/>
                </a:tc>
                <a:tc>
                  <a:txBody>
                    <a:bodyPr/>
                    <a:lstStyle/>
                    <a:p>
                      <a:pPr algn="r" fontAlgn="ctr"/>
                      <a:r>
                        <a:rPr lang="en-US" altLang="zh-CN" sz="1200" u="none" strike="noStrike">
                          <a:effectLst/>
                        </a:rPr>
                        <a:t>376</a:t>
                      </a:r>
                      <a:endParaRPr lang="en-US" altLang="zh-CN" sz="1200" b="0" i="0" u="none" strike="noStrike">
                        <a:solidFill>
                          <a:srgbClr val="000000"/>
                        </a:solidFill>
                        <a:effectLst/>
                        <a:latin typeface="等线"/>
                      </a:endParaRPr>
                    </a:p>
                  </a:txBody>
                  <a:tcPr marL="9525" marR="9525" marT="9525" marB="0" anchor="ctr"/>
                </a:tc>
                <a:tc>
                  <a:txBody>
                    <a:bodyPr/>
                    <a:lstStyle/>
                    <a:p>
                      <a:pPr algn="r" fontAlgn="ctr"/>
                      <a:r>
                        <a:rPr lang="en-US" altLang="zh-CN" sz="1200" u="none" strike="noStrike">
                          <a:effectLst/>
                        </a:rPr>
                        <a:t>552</a:t>
                      </a:r>
                      <a:endParaRPr lang="en-US" altLang="zh-CN" sz="1200" b="0" i="0" u="none" strike="noStrike">
                        <a:solidFill>
                          <a:srgbClr val="000000"/>
                        </a:solidFill>
                        <a:effectLst/>
                        <a:latin typeface="等线"/>
                      </a:endParaRPr>
                    </a:p>
                  </a:txBody>
                  <a:tcPr marL="9525" marR="9525" marT="9525" marB="0" anchor="ctr"/>
                </a:tc>
                <a:tc>
                  <a:txBody>
                    <a:bodyPr/>
                    <a:lstStyle/>
                    <a:p>
                      <a:pPr algn="r" fontAlgn="ctr"/>
                      <a:r>
                        <a:rPr lang="en-US" altLang="zh-CN" sz="1200" u="none" strike="noStrike">
                          <a:effectLst/>
                        </a:rPr>
                        <a:t>3104</a:t>
                      </a:r>
                      <a:endParaRPr lang="en-US" altLang="zh-CN" sz="1200" b="0" i="0" u="none" strike="noStrike">
                        <a:solidFill>
                          <a:srgbClr val="000000"/>
                        </a:solidFill>
                        <a:effectLst/>
                        <a:latin typeface="等线"/>
                      </a:endParaRPr>
                    </a:p>
                  </a:txBody>
                  <a:tcPr marL="9525" marR="9525" marT="9525" marB="0" anchor="ctr"/>
                </a:tc>
                <a:extLst>
                  <a:ext uri="{0D108BD9-81ED-4DB2-BD59-A6C34878D82A}">
                    <a16:rowId xmlns:a16="http://schemas.microsoft.com/office/drawing/2014/main" val="10004"/>
                  </a:ext>
                </a:extLst>
              </a:tr>
              <a:tr h="180975">
                <a:tc>
                  <a:txBody>
                    <a:bodyPr/>
                    <a:lstStyle/>
                    <a:p>
                      <a:pPr algn="ctr" fontAlgn="ctr"/>
                      <a:r>
                        <a:rPr lang="en-US" altLang="zh-CN" sz="1200" u="none" strike="noStrike">
                          <a:effectLst/>
                        </a:rPr>
                        <a:t>15</a:t>
                      </a:r>
                      <a:endParaRPr lang="en-US" altLang="zh-CN" sz="1200" b="0" i="0" u="none" strike="noStrike">
                        <a:solidFill>
                          <a:srgbClr val="000000"/>
                        </a:solidFill>
                        <a:effectLst/>
                        <a:latin typeface="等线"/>
                      </a:endParaRPr>
                    </a:p>
                  </a:txBody>
                  <a:tcPr marL="9525" marR="9525" marT="9525" marB="0" anchor="ctr"/>
                </a:tc>
                <a:tc>
                  <a:txBody>
                    <a:bodyPr/>
                    <a:lstStyle/>
                    <a:p>
                      <a:pPr algn="r" fontAlgn="ctr"/>
                      <a:r>
                        <a:rPr lang="en-US" altLang="zh-CN" sz="1200" u="none" strike="noStrike">
                          <a:effectLst/>
                        </a:rPr>
                        <a:t>705</a:t>
                      </a:r>
                      <a:endParaRPr lang="en-US" altLang="zh-CN" sz="1200" b="0" i="0" u="none" strike="noStrike">
                        <a:solidFill>
                          <a:srgbClr val="000000"/>
                        </a:solidFill>
                        <a:effectLst/>
                        <a:latin typeface="等线"/>
                      </a:endParaRPr>
                    </a:p>
                  </a:txBody>
                  <a:tcPr marL="9525" marR="9525" marT="9525" marB="0" anchor="ctr"/>
                </a:tc>
                <a:tc>
                  <a:txBody>
                    <a:bodyPr/>
                    <a:lstStyle/>
                    <a:p>
                      <a:pPr algn="r" fontAlgn="ctr"/>
                      <a:r>
                        <a:rPr lang="en-US" altLang="zh-CN" sz="1200" u="none" strike="noStrike">
                          <a:effectLst/>
                        </a:rPr>
                        <a:t>1230</a:t>
                      </a:r>
                      <a:endParaRPr lang="en-US" altLang="zh-CN" sz="1200" b="0" i="0" u="none" strike="noStrike">
                        <a:solidFill>
                          <a:srgbClr val="000000"/>
                        </a:solidFill>
                        <a:effectLst/>
                        <a:latin typeface="等线"/>
                      </a:endParaRPr>
                    </a:p>
                  </a:txBody>
                  <a:tcPr marL="9525" marR="9525" marT="9525" marB="0" anchor="ctr"/>
                </a:tc>
                <a:tc>
                  <a:txBody>
                    <a:bodyPr/>
                    <a:lstStyle/>
                    <a:p>
                      <a:pPr algn="r" fontAlgn="ctr"/>
                      <a:r>
                        <a:rPr lang="en-US" altLang="zh-CN" sz="1200" u="none" strike="noStrike">
                          <a:effectLst/>
                        </a:rPr>
                        <a:t>3450</a:t>
                      </a:r>
                      <a:endParaRPr lang="en-US" altLang="zh-CN" sz="1200" b="0" i="0" u="none" strike="noStrike">
                        <a:solidFill>
                          <a:srgbClr val="000000"/>
                        </a:solidFill>
                        <a:effectLst/>
                        <a:latin typeface="等线"/>
                      </a:endParaRPr>
                    </a:p>
                  </a:txBody>
                  <a:tcPr marL="9525" marR="9525" marT="9525" marB="0" anchor="ctr"/>
                </a:tc>
                <a:tc>
                  <a:txBody>
                    <a:bodyPr/>
                    <a:lstStyle/>
                    <a:p>
                      <a:pPr algn="r" fontAlgn="ctr"/>
                      <a:r>
                        <a:rPr lang="en-US" altLang="zh-CN" sz="1200" u="none" strike="noStrike">
                          <a:effectLst/>
                        </a:rPr>
                        <a:t>20310</a:t>
                      </a:r>
                      <a:endParaRPr lang="en-US" altLang="zh-CN" sz="1200" b="0" i="0" u="none" strike="noStrike">
                        <a:solidFill>
                          <a:srgbClr val="000000"/>
                        </a:solidFill>
                        <a:effectLst/>
                        <a:latin typeface="等线"/>
                      </a:endParaRPr>
                    </a:p>
                  </a:txBody>
                  <a:tcPr marL="9525" marR="9525" marT="9525" marB="0" anchor="ctr"/>
                </a:tc>
                <a:extLst>
                  <a:ext uri="{0D108BD9-81ED-4DB2-BD59-A6C34878D82A}">
                    <a16:rowId xmlns:a16="http://schemas.microsoft.com/office/drawing/2014/main" val="10005"/>
                  </a:ext>
                </a:extLst>
              </a:tr>
              <a:tr h="180975">
                <a:tc>
                  <a:txBody>
                    <a:bodyPr/>
                    <a:lstStyle/>
                    <a:p>
                      <a:pPr algn="ctr" fontAlgn="ctr"/>
                      <a:r>
                        <a:rPr lang="en-US" altLang="zh-CN" sz="1200" u="none" strike="noStrike">
                          <a:effectLst/>
                        </a:rPr>
                        <a:t>30</a:t>
                      </a:r>
                      <a:endParaRPr lang="en-US" altLang="zh-CN" sz="1200" b="0" i="0" u="none" strike="noStrike">
                        <a:solidFill>
                          <a:srgbClr val="000000"/>
                        </a:solidFill>
                        <a:effectLst/>
                        <a:latin typeface="等线"/>
                      </a:endParaRPr>
                    </a:p>
                  </a:txBody>
                  <a:tcPr marL="9525" marR="9525" marT="9525" marB="0" anchor="ctr"/>
                </a:tc>
                <a:tc>
                  <a:txBody>
                    <a:bodyPr/>
                    <a:lstStyle/>
                    <a:p>
                      <a:pPr algn="r" fontAlgn="ctr"/>
                      <a:r>
                        <a:rPr lang="en-US" altLang="zh-CN" sz="1200" u="none" strike="noStrike">
                          <a:effectLst/>
                        </a:rPr>
                        <a:t>2760</a:t>
                      </a:r>
                      <a:endParaRPr lang="en-US" altLang="zh-CN" sz="1200" b="0" i="0" u="none" strike="noStrike">
                        <a:solidFill>
                          <a:srgbClr val="000000"/>
                        </a:solidFill>
                        <a:effectLst/>
                        <a:latin typeface="等线"/>
                      </a:endParaRPr>
                    </a:p>
                  </a:txBody>
                  <a:tcPr marL="9525" marR="9525" marT="9525" marB="0" anchor="ctr"/>
                </a:tc>
                <a:tc>
                  <a:txBody>
                    <a:bodyPr/>
                    <a:lstStyle/>
                    <a:p>
                      <a:pPr algn="r" fontAlgn="ctr"/>
                      <a:r>
                        <a:rPr lang="en-US" altLang="zh-CN" sz="1200" u="none" strike="noStrike">
                          <a:effectLst/>
                        </a:rPr>
                        <a:t>4710</a:t>
                      </a:r>
                      <a:endParaRPr lang="en-US" altLang="zh-CN" sz="1200" b="0" i="0" u="none" strike="noStrike">
                        <a:solidFill>
                          <a:srgbClr val="000000"/>
                        </a:solidFill>
                        <a:effectLst/>
                        <a:latin typeface="等线"/>
                      </a:endParaRPr>
                    </a:p>
                  </a:txBody>
                  <a:tcPr marL="9525" marR="9525" marT="9525" marB="0" anchor="ctr"/>
                </a:tc>
                <a:tc>
                  <a:txBody>
                    <a:bodyPr/>
                    <a:lstStyle/>
                    <a:p>
                      <a:pPr algn="r" fontAlgn="ctr"/>
                      <a:r>
                        <a:rPr lang="en-US" altLang="zh-CN" sz="1200" u="none" strike="noStrike">
                          <a:effectLst/>
                        </a:rPr>
                        <a:t>27150</a:t>
                      </a:r>
                      <a:endParaRPr lang="en-US" altLang="zh-CN" sz="1200" b="0" i="0" u="none" strike="noStrike">
                        <a:solidFill>
                          <a:srgbClr val="000000"/>
                        </a:solidFill>
                        <a:effectLst/>
                        <a:latin typeface="等线"/>
                      </a:endParaRPr>
                    </a:p>
                  </a:txBody>
                  <a:tcPr marL="9525" marR="9525" marT="9525" marB="0" anchor="ctr"/>
                </a:tc>
                <a:tc>
                  <a:txBody>
                    <a:bodyPr/>
                    <a:lstStyle/>
                    <a:p>
                      <a:pPr algn="r" fontAlgn="ctr"/>
                      <a:r>
                        <a:rPr lang="en-US" altLang="zh-CN" sz="1200" u="none" strike="noStrike">
                          <a:effectLst/>
                        </a:rPr>
                        <a:t>162120</a:t>
                      </a:r>
                      <a:endParaRPr lang="en-US" altLang="zh-CN" sz="1200" b="0" i="0" u="none" strike="noStrike">
                        <a:solidFill>
                          <a:srgbClr val="000000"/>
                        </a:solidFill>
                        <a:effectLst/>
                        <a:latin typeface="等线"/>
                      </a:endParaRPr>
                    </a:p>
                  </a:txBody>
                  <a:tcPr marL="9525" marR="9525" marT="9525" marB="0" anchor="ctr"/>
                </a:tc>
                <a:extLst>
                  <a:ext uri="{0D108BD9-81ED-4DB2-BD59-A6C34878D82A}">
                    <a16:rowId xmlns:a16="http://schemas.microsoft.com/office/drawing/2014/main" val="10006"/>
                  </a:ext>
                </a:extLst>
              </a:tr>
              <a:tr h="180975">
                <a:tc>
                  <a:txBody>
                    <a:bodyPr/>
                    <a:lstStyle/>
                    <a:p>
                      <a:pPr algn="ctr" fontAlgn="ctr"/>
                      <a:r>
                        <a:rPr lang="en-US" altLang="zh-CN" sz="1200" u="none" strike="noStrike">
                          <a:effectLst/>
                        </a:rPr>
                        <a:t>100</a:t>
                      </a:r>
                      <a:endParaRPr lang="en-US" altLang="zh-CN" sz="1200" b="0" i="0" u="none" strike="noStrike">
                        <a:solidFill>
                          <a:srgbClr val="000000"/>
                        </a:solidFill>
                        <a:effectLst/>
                        <a:latin typeface="等线"/>
                      </a:endParaRPr>
                    </a:p>
                  </a:txBody>
                  <a:tcPr marL="9525" marR="9525" marT="9525" marB="0" anchor="ctr"/>
                </a:tc>
                <a:tc>
                  <a:txBody>
                    <a:bodyPr/>
                    <a:lstStyle/>
                    <a:p>
                      <a:pPr algn="r" fontAlgn="ctr"/>
                      <a:r>
                        <a:rPr lang="en-US" altLang="zh-CN" sz="1200" u="none" strike="noStrike">
                          <a:effectLst/>
                        </a:rPr>
                        <a:t>30200</a:t>
                      </a:r>
                      <a:endParaRPr lang="en-US" altLang="zh-CN" sz="1200" b="0" i="0" u="none" strike="noStrike">
                        <a:solidFill>
                          <a:srgbClr val="000000"/>
                        </a:solidFill>
                        <a:effectLst/>
                        <a:latin typeface="等线"/>
                      </a:endParaRPr>
                    </a:p>
                  </a:txBody>
                  <a:tcPr marL="9525" marR="9525" marT="9525" marB="0" anchor="ctr"/>
                </a:tc>
                <a:tc>
                  <a:txBody>
                    <a:bodyPr/>
                    <a:lstStyle/>
                    <a:p>
                      <a:pPr algn="r" fontAlgn="ctr"/>
                      <a:r>
                        <a:rPr lang="en-US" altLang="zh-CN" sz="1200" u="none" strike="noStrike">
                          <a:effectLst/>
                        </a:rPr>
                        <a:t>50700</a:t>
                      </a:r>
                      <a:endParaRPr lang="en-US" altLang="zh-CN" sz="1200" b="0" i="0" u="none" strike="noStrike">
                        <a:solidFill>
                          <a:srgbClr val="000000"/>
                        </a:solidFill>
                        <a:effectLst/>
                        <a:latin typeface="等线"/>
                      </a:endParaRPr>
                    </a:p>
                  </a:txBody>
                  <a:tcPr marL="9525" marR="9525" marT="9525" marB="0" anchor="ctr"/>
                </a:tc>
                <a:tc>
                  <a:txBody>
                    <a:bodyPr/>
                    <a:lstStyle/>
                    <a:p>
                      <a:pPr algn="r" fontAlgn="ctr"/>
                      <a:r>
                        <a:rPr lang="en-US" altLang="zh-CN" sz="1200" u="none" strike="noStrike">
                          <a:effectLst/>
                        </a:rPr>
                        <a:t>1000500</a:t>
                      </a:r>
                      <a:endParaRPr lang="en-US" altLang="zh-CN" sz="1200" b="0" i="0" u="none" strike="noStrike">
                        <a:solidFill>
                          <a:srgbClr val="000000"/>
                        </a:solidFill>
                        <a:effectLst/>
                        <a:latin typeface="等线"/>
                      </a:endParaRPr>
                    </a:p>
                  </a:txBody>
                  <a:tcPr marL="9525" marR="9525" marT="9525" marB="0" anchor="ctr"/>
                </a:tc>
                <a:tc>
                  <a:txBody>
                    <a:bodyPr/>
                    <a:lstStyle/>
                    <a:p>
                      <a:pPr algn="r" fontAlgn="ctr"/>
                      <a:r>
                        <a:rPr lang="en-US" altLang="zh-CN" sz="1200" u="none" strike="noStrike">
                          <a:effectLst/>
                        </a:rPr>
                        <a:t>6000400</a:t>
                      </a:r>
                      <a:endParaRPr lang="en-US" altLang="zh-CN" sz="1200" b="0" i="0" u="none" strike="noStrike">
                        <a:solidFill>
                          <a:srgbClr val="000000"/>
                        </a:solidFill>
                        <a:effectLst/>
                        <a:latin typeface="等线"/>
                      </a:endParaRPr>
                    </a:p>
                  </a:txBody>
                  <a:tcPr marL="9525" marR="9525" marT="9525" marB="0" anchor="ctr"/>
                </a:tc>
                <a:extLst>
                  <a:ext uri="{0D108BD9-81ED-4DB2-BD59-A6C34878D82A}">
                    <a16:rowId xmlns:a16="http://schemas.microsoft.com/office/drawing/2014/main" val="10007"/>
                  </a:ext>
                </a:extLst>
              </a:tr>
            </a:tbl>
          </a:graphicData>
        </a:graphic>
      </p:graphicFrame>
      <p:graphicFrame>
        <p:nvGraphicFramePr>
          <p:cNvPr id="10" name="图表 9">
            <a:extLst>
              <a:ext uri="{FF2B5EF4-FFF2-40B4-BE49-F238E27FC236}">
                <a16:creationId xmlns:a16="http://schemas.microsoft.com/office/drawing/2014/main" id="{E7AFA362-DCD8-334F-99D8-FA8160BCE7D4}"/>
              </a:ext>
            </a:extLst>
          </p:cNvPr>
          <p:cNvGraphicFramePr>
            <a:graphicFrameLocks/>
          </p:cNvGraphicFramePr>
          <p:nvPr>
            <p:extLst>
              <p:ext uri="{D42A27DB-BD31-4B8C-83A1-F6EECF244321}">
                <p14:modId xmlns:p14="http://schemas.microsoft.com/office/powerpoint/2010/main" val="348629657"/>
              </p:ext>
            </p:extLst>
          </p:nvPr>
        </p:nvGraphicFramePr>
        <p:xfrm>
          <a:off x="4410397" y="953587"/>
          <a:ext cx="5492750" cy="29972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8547853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算法的时间复杂度</a:t>
            </a:r>
            <a:endParaRPr lang="en-US" altLang="zh-CN" sz="2200" b="1"/>
          </a:p>
        </p:txBody>
      </p:sp>
      <p:sp>
        <p:nvSpPr>
          <p:cNvPr id="2" name="TextBox 1"/>
          <p:cNvSpPr txBox="1"/>
          <p:nvPr/>
        </p:nvSpPr>
        <p:spPr>
          <a:xfrm>
            <a:off x="665981" y="1224111"/>
            <a:ext cx="8136904" cy="4308872"/>
          </a:xfrm>
          <a:prstGeom prst="rect">
            <a:avLst/>
          </a:prstGeom>
          <a:noFill/>
        </p:spPr>
        <p:txBody>
          <a:bodyPr wrap="square" rtlCol="0">
            <a:spAutoFit/>
          </a:bodyPr>
          <a:lstStyle/>
          <a:p>
            <a:pPr>
              <a:spcBef>
                <a:spcPct val="0"/>
              </a:spcBef>
            </a:pPr>
            <a:r>
              <a:rPr kumimoji="1" lang="zh-CN" altLang="en-US" sz="2000" b="1">
                <a:solidFill>
                  <a:srgbClr val="0070C0"/>
                </a:solidFill>
                <a:latin typeface="+mn-ea"/>
              </a:rPr>
              <a:t>时间复杂度</a:t>
            </a:r>
            <a:endParaRPr kumimoji="1" lang="en-US" altLang="zh-CN" sz="2000" b="1">
              <a:solidFill>
                <a:srgbClr val="0070C0"/>
              </a:solidFill>
              <a:latin typeface="+mn-ea"/>
            </a:endParaRPr>
          </a:p>
          <a:p>
            <a:pPr>
              <a:spcBef>
                <a:spcPct val="0"/>
              </a:spcBef>
            </a:pPr>
            <a:endParaRPr kumimoji="1" lang="en-US" altLang="zh-CN" sz="2000">
              <a:solidFill>
                <a:srgbClr val="0070C0"/>
              </a:solidFill>
              <a:latin typeface="+mn-ea"/>
            </a:endParaRPr>
          </a:p>
          <a:p>
            <a:pPr marL="342900" indent="-342900">
              <a:buAutoNum type="arabicParenR"/>
            </a:pPr>
            <a:r>
              <a:rPr kumimoji="1" lang="zh-CN" altLang="en-US"/>
              <a:t>一般情况下，算法中的基本操作语句的重复执行次数是问题规模</a:t>
            </a:r>
            <a:r>
              <a:rPr kumimoji="1" lang="en-US" altLang="zh-CN"/>
              <a:t>n</a:t>
            </a:r>
            <a:r>
              <a:rPr kumimoji="1" lang="zh-CN" altLang="en-US"/>
              <a:t>的某个函数，用</a:t>
            </a:r>
            <a:r>
              <a:rPr kumimoji="1" lang="en-US" altLang="zh-CN"/>
              <a:t>T(n)</a:t>
            </a:r>
            <a:r>
              <a:rPr kumimoji="1" lang="zh-CN" altLang="en-US"/>
              <a:t>表示，若有某个辅助函数</a:t>
            </a:r>
            <a:r>
              <a:rPr kumimoji="1" lang="en-US" altLang="zh-CN"/>
              <a:t>f(n)</a:t>
            </a:r>
            <a:r>
              <a:rPr kumimoji="1" lang="zh-CN" altLang="en-US"/>
              <a:t>，使得当</a:t>
            </a:r>
            <a:r>
              <a:rPr kumimoji="1" lang="en-US" altLang="zh-CN"/>
              <a:t>n</a:t>
            </a:r>
            <a:r>
              <a:rPr kumimoji="1" lang="zh-CN" altLang="en-US"/>
              <a:t>趋近于无穷大时，</a:t>
            </a:r>
            <a:r>
              <a:rPr kumimoji="1" lang="en-US" altLang="zh-CN"/>
              <a:t>T(n) / f(n) </a:t>
            </a:r>
            <a:r>
              <a:rPr kumimoji="1" lang="zh-CN" altLang="en-US"/>
              <a:t>的极限值为不等于零的常数，则称</a:t>
            </a:r>
            <a:r>
              <a:rPr kumimoji="1" lang="en-US" altLang="zh-CN"/>
              <a:t>f(n)</a:t>
            </a:r>
            <a:r>
              <a:rPr kumimoji="1" lang="zh-CN" altLang="en-US"/>
              <a:t>是</a:t>
            </a:r>
            <a:r>
              <a:rPr kumimoji="1" lang="en-US" altLang="zh-CN"/>
              <a:t>T(n)</a:t>
            </a:r>
            <a:r>
              <a:rPr kumimoji="1" lang="zh-CN" altLang="en-US"/>
              <a:t>的同数量级函数。记作 </a:t>
            </a:r>
            <a:r>
              <a:rPr kumimoji="1" lang="en-US" altLang="zh-CN"/>
              <a:t>T(n)=</a:t>
            </a:r>
            <a:r>
              <a:rPr kumimoji="1" lang="zh-CN" altLang="en-US"/>
              <a:t>Ｏ</a:t>
            </a:r>
            <a:r>
              <a:rPr kumimoji="1" lang="en-US" altLang="zh-CN"/>
              <a:t>( f(n) )</a:t>
            </a:r>
            <a:r>
              <a:rPr kumimoji="1" lang="zh-CN" altLang="en-US"/>
              <a:t>，称Ｏ</a:t>
            </a:r>
            <a:r>
              <a:rPr kumimoji="1" lang="en-US" altLang="zh-CN"/>
              <a:t>( f(n) )  </a:t>
            </a:r>
            <a:r>
              <a:rPr kumimoji="1" lang="zh-CN" altLang="en-US"/>
              <a:t>为算法的渐进时间复杂度，简称时间复杂度。</a:t>
            </a:r>
            <a:endParaRPr kumimoji="1" lang="en-US" altLang="zh-CN"/>
          </a:p>
          <a:p>
            <a:pPr marL="342900" indent="-342900">
              <a:buAutoNum type="arabicParenR"/>
            </a:pPr>
            <a:endParaRPr kumimoji="1" lang="en-US" altLang="zh-CN"/>
          </a:p>
          <a:p>
            <a:pPr marL="342900" indent="-342900">
              <a:buAutoNum type="arabicParenR"/>
            </a:pPr>
            <a:r>
              <a:rPr kumimoji="1" lang="en-US" altLang="zh-CN"/>
              <a:t>T(n) </a:t>
            </a:r>
            <a:r>
              <a:rPr kumimoji="1" lang="zh-CN" altLang="en-US"/>
              <a:t>不同，但时间复杂度可能相同。 如：</a:t>
            </a:r>
            <a:r>
              <a:rPr kumimoji="1" lang="en-US" altLang="zh-CN"/>
              <a:t>T(n)=n²+7n+6 </a:t>
            </a:r>
            <a:r>
              <a:rPr kumimoji="1" lang="zh-CN" altLang="en-US"/>
              <a:t>与 </a:t>
            </a:r>
            <a:r>
              <a:rPr kumimoji="1" lang="en-US" altLang="zh-CN"/>
              <a:t>T(n)=3n²+2n+2 </a:t>
            </a:r>
            <a:r>
              <a:rPr kumimoji="1" lang="zh-CN" altLang="en-US"/>
              <a:t>它们的</a:t>
            </a:r>
            <a:r>
              <a:rPr kumimoji="1" lang="en-US" altLang="zh-CN"/>
              <a:t>T(n) </a:t>
            </a:r>
            <a:r>
              <a:rPr kumimoji="1" lang="zh-CN" altLang="en-US"/>
              <a:t>不同，但时间复杂度相同，都为</a:t>
            </a:r>
            <a:r>
              <a:rPr kumimoji="1" lang="en-US" altLang="zh-CN"/>
              <a:t>O(n²)</a:t>
            </a:r>
            <a:r>
              <a:rPr kumimoji="1" lang="zh-CN" altLang="en-US"/>
              <a:t>。</a:t>
            </a:r>
            <a:endParaRPr kumimoji="1" lang="en-US" altLang="zh-CN"/>
          </a:p>
          <a:p>
            <a:pPr marL="342900" indent="-342900">
              <a:buAutoNum type="arabicParenR"/>
            </a:pPr>
            <a:r>
              <a:rPr kumimoji="1" lang="zh-CN" altLang="en-US"/>
              <a:t>计算时间复杂度的方法：</a:t>
            </a:r>
            <a:endParaRPr kumimoji="1" lang="en-US" altLang="zh-CN"/>
          </a:p>
          <a:p>
            <a:pPr marL="342900" indent="-342900">
              <a:buAutoNum type="arabicParenR"/>
            </a:pPr>
            <a:endParaRPr kumimoji="1" lang="zh-CN" altLang="en-US"/>
          </a:p>
          <a:p>
            <a:pPr marL="285750" indent="-285750">
              <a:buFont typeface="Arial" pitchFamily="34" charset="0"/>
              <a:buChar char="•"/>
            </a:pPr>
            <a:r>
              <a:rPr kumimoji="1" lang="zh-CN" altLang="en-US"/>
              <a:t>用常数</a:t>
            </a:r>
            <a:r>
              <a:rPr kumimoji="1" lang="en-US" altLang="zh-CN"/>
              <a:t>1</a:t>
            </a:r>
            <a:r>
              <a:rPr kumimoji="1" lang="zh-CN" altLang="en-US"/>
              <a:t>代替运行时间中的所有加法常数 </a:t>
            </a:r>
            <a:r>
              <a:rPr kumimoji="1" lang="en-US" altLang="zh-CN"/>
              <a:t> T(n)=n²+7n+6  =&gt; T(n)=n²+7n+1</a:t>
            </a:r>
            <a:endParaRPr kumimoji="1" lang="zh-CN" altLang="en-US"/>
          </a:p>
          <a:p>
            <a:pPr marL="285750" indent="-285750">
              <a:buFont typeface="Arial" pitchFamily="34" charset="0"/>
              <a:buChar char="•"/>
            </a:pPr>
            <a:r>
              <a:rPr kumimoji="1" lang="zh-CN" altLang="en-US"/>
              <a:t>修改后的运行次数函数中，只保留最高阶项  </a:t>
            </a:r>
            <a:r>
              <a:rPr kumimoji="1" lang="en-US" altLang="zh-CN"/>
              <a:t>T(n)=n²+7n+1 =&gt; T(n) = n²</a:t>
            </a:r>
            <a:endParaRPr kumimoji="1" lang="zh-CN" altLang="en-US"/>
          </a:p>
          <a:p>
            <a:pPr marL="285750" indent="-285750">
              <a:buFont typeface="Arial" pitchFamily="34" charset="0"/>
              <a:buChar char="•"/>
            </a:pPr>
            <a:r>
              <a:rPr kumimoji="1" lang="zh-CN" altLang="en-US"/>
              <a:t>去除最高阶项的系数 </a:t>
            </a:r>
            <a:r>
              <a:rPr kumimoji="1" lang="en-US" altLang="zh-CN"/>
              <a:t>T(n) = n²</a:t>
            </a:r>
            <a:r>
              <a:rPr kumimoji="1" lang="zh-CN" altLang="en-US"/>
              <a:t> </a:t>
            </a:r>
            <a:r>
              <a:rPr kumimoji="1" lang="en-US" altLang="zh-CN"/>
              <a:t>=&gt; T(n) = n² =&gt; O(n²)</a:t>
            </a:r>
            <a:endParaRPr kumimoji="1" lang="zh-CN" altLang="en-US">
              <a:solidFill>
                <a:srgbClr val="0070C0"/>
              </a:solidFill>
              <a:latin typeface="+mn-ea"/>
            </a:endParaRPr>
          </a:p>
          <a:p>
            <a:pPr>
              <a:spcBef>
                <a:spcPct val="0"/>
              </a:spcBef>
            </a:pPr>
            <a:endParaRPr lang="en-US" altLang="zh-CN"/>
          </a:p>
        </p:txBody>
      </p:sp>
    </p:spTree>
    <p:extLst>
      <p:ext uri="{BB962C8B-B14F-4D97-AF65-F5344CB8AC3E}">
        <p14:creationId xmlns:p14="http://schemas.microsoft.com/office/powerpoint/2010/main" val="221443819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算法的时间复杂度</a:t>
            </a:r>
            <a:endParaRPr lang="en-US" altLang="zh-CN" sz="2200" b="1"/>
          </a:p>
        </p:txBody>
      </p:sp>
      <p:sp>
        <p:nvSpPr>
          <p:cNvPr id="2" name="TextBox 1"/>
          <p:cNvSpPr txBox="1"/>
          <p:nvPr/>
        </p:nvSpPr>
        <p:spPr>
          <a:xfrm>
            <a:off x="665981" y="1224111"/>
            <a:ext cx="8136904" cy="5016758"/>
          </a:xfrm>
          <a:prstGeom prst="rect">
            <a:avLst/>
          </a:prstGeom>
          <a:noFill/>
        </p:spPr>
        <p:txBody>
          <a:bodyPr wrap="square" rtlCol="0">
            <a:spAutoFit/>
          </a:bodyPr>
          <a:lstStyle/>
          <a:p>
            <a:pPr>
              <a:spcBef>
                <a:spcPct val="0"/>
              </a:spcBef>
            </a:pPr>
            <a:r>
              <a:rPr kumimoji="1" lang="zh-CN" altLang="en-US" sz="2000" b="1">
                <a:solidFill>
                  <a:srgbClr val="0070C0"/>
                </a:solidFill>
                <a:latin typeface="+mn-ea"/>
              </a:rPr>
              <a:t>常见的时间复杂度</a:t>
            </a:r>
            <a:endParaRPr kumimoji="1" lang="en-US" altLang="zh-CN" sz="2000" b="1">
              <a:solidFill>
                <a:srgbClr val="0070C0"/>
              </a:solidFill>
              <a:latin typeface="+mn-ea"/>
            </a:endParaRPr>
          </a:p>
          <a:p>
            <a:pPr>
              <a:spcBef>
                <a:spcPct val="0"/>
              </a:spcBef>
            </a:pPr>
            <a:endParaRPr kumimoji="1" lang="en-US" altLang="zh-CN" sz="2000">
              <a:solidFill>
                <a:srgbClr val="0070C0"/>
              </a:solidFill>
              <a:latin typeface="+mn-ea"/>
            </a:endParaRPr>
          </a:p>
          <a:p>
            <a:pPr marL="342900" indent="-342900">
              <a:buAutoNum type="arabicParenR"/>
            </a:pPr>
            <a:r>
              <a:rPr kumimoji="1" lang="zh-CN" altLang="en-US"/>
              <a:t>常数阶</a:t>
            </a:r>
            <a:r>
              <a:rPr kumimoji="1" lang="en-US" altLang="zh-CN"/>
              <a:t>O(1)</a:t>
            </a:r>
          </a:p>
          <a:p>
            <a:pPr marL="342900" indent="-342900">
              <a:buAutoNum type="arabicParenR"/>
            </a:pPr>
            <a:r>
              <a:rPr kumimoji="1" lang="zh-CN" altLang="en-US"/>
              <a:t>对数阶</a:t>
            </a:r>
            <a:r>
              <a:rPr kumimoji="1" lang="en-US" altLang="zh-CN"/>
              <a:t>O(</a:t>
            </a:r>
            <a:r>
              <a:rPr lang="en-US" altLang="zh-CN" b="1"/>
              <a:t>log</a:t>
            </a:r>
            <a:r>
              <a:rPr lang="en-US" altLang="zh-CN" b="1" i="1" baseline="-25000"/>
              <a:t>2</a:t>
            </a:r>
            <a:r>
              <a:rPr lang="en-US" altLang="zh-CN" b="1" i="1"/>
              <a:t>n</a:t>
            </a:r>
            <a:r>
              <a:rPr kumimoji="1" lang="en-US" altLang="zh-CN"/>
              <a:t>)</a:t>
            </a:r>
          </a:p>
          <a:p>
            <a:pPr marL="342900" indent="-342900">
              <a:buAutoNum type="arabicParenR"/>
            </a:pPr>
            <a:r>
              <a:rPr kumimoji="1" lang="zh-CN" altLang="en-US"/>
              <a:t>线性阶</a:t>
            </a:r>
            <a:r>
              <a:rPr kumimoji="1" lang="en-US" altLang="zh-CN"/>
              <a:t>O(n)</a:t>
            </a:r>
          </a:p>
          <a:p>
            <a:pPr marL="342900" indent="-342900">
              <a:buAutoNum type="arabicParenR"/>
            </a:pPr>
            <a:r>
              <a:rPr kumimoji="1" lang="zh-CN" altLang="en-US"/>
              <a:t>线性对数阶</a:t>
            </a:r>
            <a:r>
              <a:rPr kumimoji="1" lang="en-US" altLang="zh-CN"/>
              <a:t>O(n</a:t>
            </a:r>
            <a:r>
              <a:rPr lang="en-US" altLang="zh-CN" b="1"/>
              <a:t>log</a:t>
            </a:r>
            <a:r>
              <a:rPr lang="en-US" altLang="zh-CN" b="1" i="1" baseline="-25000"/>
              <a:t>2</a:t>
            </a:r>
            <a:r>
              <a:rPr lang="en-US" altLang="zh-CN" b="1" i="1"/>
              <a:t>n</a:t>
            </a:r>
            <a:r>
              <a:rPr kumimoji="1" lang="en-US" altLang="zh-CN"/>
              <a:t>)</a:t>
            </a:r>
          </a:p>
          <a:p>
            <a:pPr marL="342900" indent="-342900">
              <a:buAutoNum type="arabicParenR"/>
            </a:pPr>
            <a:r>
              <a:rPr kumimoji="1" lang="zh-CN" altLang="en-US"/>
              <a:t>平方阶</a:t>
            </a:r>
            <a:r>
              <a:rPr kumimoji="1" lang="en-US" altLang="zh-CN"/>
              <a:t>O(n^2)</a:t>
            </a:r>
          </a:p>
          <a:p>
            <a:pPr marL="342900" indent="-342900">
              <a:buAutoNum type="arabicParenR"/>
            </a:pPr>
            <a:r>
              <a:rPr kumimoji="1" lang="zh-CN" altLang="en-US"/>
              <a:t>立方阶</a:t>
            </a:r>
            <a:r>
              <a:rPr kumimoji="1" lang="en-US" altLang="zh-CN"/>
              <a:t>O(n^3)</a:t>
            </a:r>
          </a:p>
          <a:p>
            <a:pPr marL="342900" indent="-342900">
              <a:buAutoNum type="arabicParenR"/>
            </a:pPr>
            <a:r>
              <a:rPr kumimoji="1" lang="en-US" altLang="zh-CN"/>
              <a:t>k</a:t>
            </a:r>
            <a:r>
              <a:rPr kumimoji="1" lang="zh-CN" altLang="en-US"/>
              <a:t>次方阶</a:t>
            </a:r>
            <a:r>
              <a:rPr kumimoji="1" lang="en-US" altLang="zh-CN"/>
              <a:t>O(n^k)</a:t>
            </a:r>
          </a:p>
          <a:p>
            <a:pPr marL="342900" indent="-342900">
              <a:buAutoNum type="arabicParenR"/>
            </a:pPr>
            <a:r>
              <a:rPr kumimoji="1" lang="zh-CN" altLang="en-US"/>
              <a:t>指数阶</a:t>
            </a:r>
            <a:r>
              <a:rPr kumimoji="1" lang="en-US" altLang="zh-CN"/>
              <a:t>O(2^n)</a:t>
            </a:r>
          </a:p>
          <a:p>
            <a:endParaRPr kumimoji="1" lang="en-US" altLang="zh-CN"/>
          </a:p>
          <a:p>
            <a:r>
              <a:rPr kumimoji="1" lang="zh-CN" altLang="en-US" b="1"/>
              <a:t>说明</a:t>
            </a:r>
            <a:r>
              <a:rPr kumimoji="1" lang="zh-CN" altLang="en-US"/>
              <a:t>：</a:t>
            </a:r>
            <a:endParaRPr kumimoji="1" lang="en-US" altLang="zh-CN"/>
          </a:p>
          <a:p>
            <a:pPr marL="285750" indent="-285750">
              <a:buFont typeface="Arial" pitchFamily="34" charset="0"/>
              <a:buChar char="•"/>
            </a:pPr>
            <a:r>
              <a:rPr lang="zh-CN" altLang="en-US" sz="1600"/>
              <a:t>常见的算法时间复杂度由小到大依次为：</a:t>
            </a:r>
            <a:r>
              <a:rPr lang="el-GR" altLang="zh-CN" sz="1600" b="1"/>
              <a:t>Ο(1)</a:t>
            </a:r>
            <a:r>
              <a:rPr lang="zh-CN" altLang="el-GR" sz="1600" b="1"/>
              <a:t>＜</a:t>
            </a:r>
            <a:r>
              <a:rPr lang="el-GR" altLang="zh-CN" sz="1600" b="1"/>
              <a:t>Ο(</a:t>
            </a:r>
            <a:r>
              <a:rPr lang="en-US" altLang="zh-CN" sz="1600" b="1"/>
              <a:t>log</a:t>
            </a:r>
            <a:r>
              <a:rPr lang="en-US" altLang="zh-CN" sz="1600" b="1" i="1" baseline="-25000"/>
              <a:t>2</a:t>
            </a:r>
            <a:r>
              <a:rPr lang="en-US" altLang="zh-CN" sz="1600" b="1" i="1"/>
              <a:t>n</a:t>
            </a:r>
            <a:r>
              <a:rPr lang="en-US" altLang="zh-CN" sz="1600" b="1"/>
              <a:t>)</a:t>
            </a:r>
            <a:r>
              <a:rPr lang="zh-CN" altLang="en-US" sz="1600" b="1"/>
              <a:t>＜</a:t>
            </a:r>
            <a:r>
              <a:rPr lang="el-GR" altLang="zh-CN" sz="1600" b="1"/>
              <a:t>Ο(</a:t>
            </a:r>
            <a:r>
              <a:rPr lang="en-US" altLang="zh-CN" sz="1600" b="1"/>
              <a:t>n)</a:t>
            </a:r>
            <a:r>
              <a:rPr lang="zh-CN" altLang="en-US" sz="1600" b="1"/>
              <a:t>＜</a:t>
            </a:r>
            <a:r>
              <a:rPr lang="el-GR" altLang="zh-CN" sz="1600" b="1"/>
              <a:t>Ο(</a:t>
            </a:r>
            <a:r>
              <a:rPr lang="en-US" altLang="zh-CN" sz="1600" b="1"/>
              <a:t>nlog</a:t>
            </a:r>
            <a:r>
              <a:rPr lang="en-US" altLang="zh-CN" sz="1600" b="1" i="1" baseline="-25000"/>
              <a:t>2</a:t>
            </a:r>
            <a:r>
              <a:rPr lang="en-US" altLang="zh-CN" sz="1600" b="1" i="1"/>
              <a:t>n</a:t>
            </a:r>
            <a:r>
              <a:rPr lang="en-US" altLang="zh-CN" sz="1600" b="1"/>
              <a:t>)</a:t>
            </a:r>
            <a:r>
              <a:rPr lang="zh-CN" altLang="en-US" sz="1600" b="1"/>
              <a:t>＜</a:t>
            </a:r>
            <a:r>
              <a:rPr lang="el-GR" altLang="zh-CN" sz="1600" b="1"/>
              <a:t>Ο(</a:t>
            </a:r>
            <a:r>
              <a:rPr lang="en-US" altLang="zh-CN" sz="1600" b="1" i="1"/>
              <a:t>n</a:t>
            </a:r>
            <a:r>
              <a:rPr lang="en-US" altLang="zh-CN" sz="1600" b="1" baseline="30000"/>
              <a:t>2</a:t>
            </a:r>
            <a:r>
              <a:rPr lang="en-US" altLang="zh-CN" sz="1600" b="1"/>
              <a:t>)</a:t>
            </a:r>
            <a:r>
              <a:rPr lang="zh-CN" altLang="en-US" sz="1600" b="1"/>
              <a:t>＜</a:t>
            </a:r>
            <a:r>
              <a:rPr lang="el-GR" altLang="zh-CN" sz="1600" b="1"/>
              <a:t>Ο(</a:t>
            </a:r>
            <a:r>
              <a:rPr lang="en-US" altLang="zh-CN" sz="1600" b="1" i="1"/>
              <a:t>n</a:t>
            </a:r>
            <a:r>
              <a:rPr lang="en-US" altLang="zh-CN" sz="1600" b="1" baseline="30000"/>
              <a:t>3</a:t>
            </a:r>
            <a:r>
              <a:rPr lang="en-US" altLang="zh-CN" sz="1600" b="1"/>
              <a:t>)</a:t>
            </a:r>
            <a:r>
              <a:rPr lang="zh-CN" altLang="en-US" sz="1600" b="1"/>
              <a:t>＜</a:t>
            </a:r>
            <a:r>
              <a:rPr lang="el-GR" altLang="zh-CN" sz="1600" b="1"/>
              <a:t> Ο(</a:t>
            </a:r>
            <a:r>
              <a:rPr lang="en-US" altLang="zh-CN" sz="1600" b="1" i="1"/>
              <a:t>n</a:t>
            </a:r>
            <a:r>
              <a:rPr lang="en-US" altLang="zh-CN" sz="1600" b="1" baseline="30000"/>
              <a:t>k</a:t>
            </a:r>
            <a:r>
              <a:rPr lang="en-US" altLang="zh-CN" sz="1600" b="1"/>
              <a:t>) </a:t>
            </a:r>
            <a:r>
              <a:rPr lang="zh-CN" altLang="en-US" sz="1600" b="1"/>
              <a:t>＜</a:t>
            </a:r>
            <a:r>
              <a:rPr lang="el-GR" altLang="zh-CN" sz="1600" b="1"/>
              <a:t>Ο(</a:t>
            </a:r>
            <a:r>
              <a:rPr lang="el-GR" altLang="zh-CN" sz="1600" b="1" i="1"/>
              <a:t>2</a:t>
            </a:r>
            <a:r>
              <a:rPr lang="en-US" altLang="zh-CN" sz="1600" b="1" baseline="30000"/>
              <a:t>n</a:t>
            </a:r>
            <a:r>
              <a:rPr lang="en-US" altLang="zh-CN" sz="1600" b="1"/>
              <a:t>) </a:t>
            </a:r>
            <a:r>
              <a:rPr kumimoji="1" lang="zh-CN" altLang="en-US" sz="1600"/>
              <a:t>，随着问题规模</a:t>
            </a:r>
            <a:r>
              <a:rPr kumimoji="1" lang="en-US" altLang="zh-CN" sz="1600"/>
              <a:t>n</a:t>
            </a:r>
            <a:r>
              <a:rPr kumimoji="1" lang="zh-CN" altLang="en-US" sz="1600"/>
              <a:t>的不断增大，上述时间复杂度不断增大，算法的执行效率越低</a:t>
            </a:r>
            <a:endParaRPr kumimoji="1" lang="en-US" altLang="zh-CN" sz="1600"/>
          </a:p>
          <a:p>
            <a:pPr marL="285750" indent="-285750">
              <a:buFont typeface="Arial" pitchFamily="34" charset="0"/>
              <a:buChar char="•"/>
            </a:pPr>
            <a:r>
              <a:rPr lang="zh-CN" altLang="en-US" sz="1600"/>
              <a:t>从图中可见，我们应该尽可能避免使用指数阶的算法</a:t>
            </a:r>
            <a:endParaRPr kumimoji="1" lang="en-US" altLang="zh-CN" sz="1600">
              <a:solidFill>
                <a:srgbClr val="0070C0"/>
              </a:solidFill>
              <a:latin typeface="+mn-ea"/>
            </a:endParaRPr>
          </a:p>
          <a:p>
            <a:pPr>
              <a:spcBef>
                <a:spcPct val="0"/>
              </a:spcBef>
            </a:pPr>
            <a:endParaRPr lang="en-US" altLang="zh-CN"/>
          </a:p>
          <a:p>
            <a:endParaRPr lang="zh-CN" altLang="en-US"/>
          </a:p>
        </p:txBody>
      </p:sp>
      <p:pic>
        <p:nvPicPr>
          <p:cNvPr id="9523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49835" y="1897185"/>
            <a:ext cx="5353050" cy="2152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3" name="对象 2"/>
          <p:cNvGraphicFramePr>
            <a:graphicFrameLocks noChangeAspect="1"/>
          </p:cNvGraphicFramePr>
          <p:nvPr>
            <p:extLst>
              <p:ext uri="{D42A27DB-BD31-4B8C-83A1-F6EECF244321}">
                <p14:modId xmlns:p14="http://schemas.microsoft.com/office/powerpoint/2010/main" val="98426573"/>
              </p:ext>
            </p:extLst>
          </p:nvPr>
        </p:nvGraphicFramePr>
        <p:xfrm>
          <a:off x="8614512" y="3887545"/>
          <a:ext cx="376745" cy="324580"/>
        </p:xfrm>
        <a:graphic>
          <a:graphicData uri="http://schemas.openxmlformats.org/presentationml/2006/ole">
            <mc:AlternateContent xmlns:mc="http://schemas.openxmlformats.org/markup-compatibility/2006">
              <mc:Choice xmlns:v="urn:schemas-microsoft-com:vml" Requires="v">
                <p:oleObj spid="_x0000_s95351" name="包装程序外壳对象" showAsIcon="1" r:id="rId5" imgW="826200" imgH="711360" progId="Package">
                  <p:embed/>
                </p:oleObj>
              </mc:Choice>
              <mc:Fallback>
                <p:oleObj name="包装程序外壳对象" showAsIcon="1" r:id="rId5" imgW="826200" imgH="711360" progId="Package">
                  <p:embed/>
                  <p:pic>
                    <p:nvPicPr>
                      <p:cNvPr id="0" name=""/>
                      <p:cNvPicPr/>
                      <p:nvPr/>
                    </p:nvPicPr>
                    <p:blipFill>
                      <a:blip r:embed="rId6"/>
                      <a:stretch>
                        <a:fillRect/>
                      </a:stretch>
                    </p:blipFill>
                    <p:spPr>
                      <a:xfrm>
                        <a:off x="8614512" y="3887545"/>
                        <a:ext cx="376745" cy="324580"/>
                      </a:xfrm>
                      <a:prstGeom prst="rect">
                        <a:avLst/>
                      </a:prstGeom>
                    </p:spPr>
                  </p:pic>
                </p:oleObj>
              </mc:Fallback>
            </mc:AlternateContent>
          </a:graphicData>
        </a:graphic>
      </p:graphicFrame>
    </p:spTree>
    <p:extLst>
      <p:ext uri="{BB962C8B-B14F-4D97-AF65-F5344CB8AC3E}">
        <p14:creationId xmlns:p14="http://schemas.microsoft.com/office/powerpoint/2010/main" val="334049205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算法的时间复杂度</a:t>
            </a:r>
            <a:endParaRPr lang="en-US" altLang="zh-CN" sz="2200" b="1"/>
          </a:p>
        </p:txBody>
      </p:sp>
      <p:sp>
        <p:nvSpPr>
          <p:cNvPr id="2" name="TextBox 1"/>
          <p:cNvSpPr txBox="1"/>
          <p:nvPr/>
        </p:nvSpPr>
        <p:spPr>
          <a:xfrm>
            <a:off x="665981" y="1224111"/>
            <a:ext cx="8136904" cy="3754874"/>
          </a:xfrm>
          <a:prstGeom prst="rect">
            <a:avLst/>
          </a:prstGeom>
          <a:noFill/>
        </p:spPr>
        <p:txBody>
          <a:bodyPr wrap="square" rtlCol="0">
            <a:spAutoFit/>
          </a:bodyPr>
          <a:lstStyle/>
          <a:p>
            <a:pPr>
              <a:spcBef>
                <a:spcPct val="0"/>
              </a:spcBef>
            </a:pPr>
            <a:r>
              <a:rPr kumimoji="1" lang="zh-CN" altLang="en-US" sz="2000" b="1">
                <a:solidFill>
                  <a:srgbClr val="0070C0"/>
                </a:solidFill>
                <a:latin typeface="+mn-ea"/>
              </a:rPr>
              <a:t>常见的时间复杂度</a:t>
            </a:r>
            <a:endParaRPr kumimoji="1" lang="en-US" altLang="zh-CN" sz="2000" b="1">
              <a:solidFill>
                <a:srgbClr val="0070C0"/>
              </a:solidFill>
              <a:latin typeface="+mn-ea"/>
            </a:endParaRPr>
          </a:p>
          <a:p>
            <a:pPr>
              <a:spcBef>
                <a:spcPct val="0"/>
              </a:spcBef>
            </a:pPr>
            <a:endParaRPr kumimoji="1" lang="en-US" altLang="zh-CN" sz="2000">
              <a:solidFill>
                <a:srgbClr val="0070C0"/>
              </a:solidFill>
              <a:latin typeface="+mn-ea"/>
            </a:endParaRPr>
          </a:p>
          <a:p>
            <a:pPr marL="342900" indent="-342900">
              <a:buAutoNum type="arabicParenR"/>
            </a:pPr>
            <a:r>
              <a:rPr kumimoji="1" lang="zh-CN" altLang="en-US"/>
              <a:t>常数阶</a:t>
            </a:r>
            <a:r>
              <a:rPr kumimoji="1" lang="en-US" altLang="zh-CN"/>
              <a:t>O(1)</a:t>
            </a:r>
          </a:p>
          <a:p>
            <a:endParaRPr kumimoji="1" lang="en-US" altLang="zh-CN" sz="1400"/>
          </a:p>
          <a:p>
            <a:r>
              <a:rPr lang="zh-CN" altLang="en-US" sz="1400"/>
              <a:t>无论代码执行了多少行，只要是没有循环等复杂结构，那这个代码的时间复杂度就都是</a:t>
            </a:r>
            <a:r>
              <a:rPr lang="en-US" altLang="zh-CN" sz="1400"/>
              <a:t>O(1)</a:t>
            </a:r>
            <a:br>
              <a:rPr lang="en-US" altLang="zh-CN" sz="1400"/>
            </a:br>
            <a:br>
              <a:rPr lang="en-US" altLang="zh-CN" sz="1400"/>
            </a:br>
            <a:br>
              <a:rPr lang="en-US" altLang="zh-CN" sz="1400"/>
            </a:br>
            <a:br>
              <a:rPr lang="en-US" altLang="zh-CN" sz="1400"/>
            </a:br>
            <a:br>
              <a:rPr lang="en-US" altLang="zh-CN" sz="1400"/>
            </a:br>
            <a:br>
              <a:rPr lang="en-US" altLang="zh-CN" sz="1400"/>
            </a:br>
            <a:endParaRPr kumimoji="1" lang="en-US" altLang="zh-CN" sz="1400"/>
          </a:p>
          <a:p>
            <a:endParaRPr kumimoji="1" lang="en-US" altLang="zh-CN"/>
          </a:p>
          <a:p>
            <a:pPr>
              <a:spcBef>
                <a:spcPct val="0"/>
              </a:spcBef>
            </a:pPr>
            <a:r>
              <a:rPr lang="zh-CN" altLang="en-US" sz="1600"/>
              <a:t>上述代码在执行的时候，它消耗的时候并不随着某个变量的增长而增长，那么无论这类代码有多长，即使有几万几十万行，都可以用</a:t>
            </a:r>
            <a:r>
              <a:rPr lang="en-US" altLang="zh-CN" sz="1600"/>
              <a:t>O(1)</a:t>
            </a:r>
            <a:r>
              <a:rPr lang="zh-CN" altLang="en-US" sz="1600"/>
              <a:t>来表示它的时间复杂度。</a:t>
            </a:r>
            <a:endParaRPr lang="en-US" altLang="zh-CN" sz="1600"/>
          </a:p>
          <a:p>
            <a:endParaRPr lang="zh-CN" altLang="en-US"/>
          </a:p>
        </p:txBody>
      </p:sp>
      <p:pic>
        <p:nvPicPr>
          <p:cNvPr id="9625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5981" y="2736279"/>
            <a:ext cx="3133725" cy="1285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3" name="对象 2"/>
          <p:cNvGraphicFramePr>
            <a:graphicFrameLocks noChangeAspect="1"/>
          </p:cNvGraphicFramePr>
          <p:nvPr>
            <p:extLst>
              <p:ext uri="{D42A27DB-BD31-4B8C-83A1-F6EECF244321}">
                <p14:modId xmlns:p14="http://schemas.microsoft.com/office/powerpoint/2010/main" val="2314810392"/>
              </p:ext>
            </p:extLst>
          </p:nvPr>
        </p:nvGraphicFramePr>
        <p:xfrm>
          <a:off x="3959086" y="3526993"/>
          <a:ext cx="451311" cy="388822"/>
        </p:xfrm>
        <a:graphic>
          <a:graphicData uri="http://schemas.openxmlformats.org/presentationml/2006/ole">
            <mc:AlternateContent xmlns:mc="http://schemas.openxmlformats.org/markup-compatibility/2006">
              <mc:Choice xmlns:v="urn:schemas-microsoft-com:vml" Requires="v">
                <p:oleObj spid="_x0000_s96371" name="包装程序外壳对象" showAsIcon="1" r:id="rId5" imgW="826200" imgH="711360" progId="Package">
                  <p:embed/>
                </p:oleObj>
              </mc:Choice>
              <mc:Fallback>
                <p:oleObj name="包装程序外壳对象" showAsIcon="1" r:id="rId5" imgW="826200" imgH="711360" progId="Package">
                  <p:embed/>
                  <p:pic>
                    <p:nvPicPr>
                      <p:cNvPr id="0" name=""/>
                      <p:cNvPicPr/>
                      <p:nvPr/>
                    </p:nvPicPr>
                    <p:blipFill>
                      <a:blip r:embed="rId6"/>
                      <a:stretch>
                        <a:fillRect/>
                      </a:stretch>
                    </p:blipFill>
                    <p:spPr>
                      <a:xfrm>
                        <a:off x="3959086" y="3526993"/>
                        <a:ext cx="451311" cy="388822"/>
                      </a:xfrm>
                      <a:prstGeom prst="rect">
                        <a:avLst/>
                      </a:prstGeom>
                    </p:spPr>
                  </p:pic>
                </p:oleObj>
              </mc:Fallback>
            </mc:AlternateContent>
          </a:graphicData>
        </a:graphic>
      </p:graphicFrame>
    </p:spTree>
    <p:extLst>
      <p:ext uri="{BB962C8B-B14F-4D97-AF65-F5344CB8AC3E}">
        <p14:creationId xmlns:p14="http://schemas.microsoft.com/office/powerpoint/2010/main" val="200857065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算法的时间复杂度</a:t>
            </a:r>
            <a:endParaRPr lang="en-US" altLang="zh-CN" sz="2200" b="1"/>
          </a:p>
        </p:txBody>
      </p:sp>
      <p:sp>
        <p:nvSpPr>
          <p:cNvPr id="2" name="TextBox 1"/>
          <p:cNvSpPr txBox="1"/>
          <p:nvPr/>
        </p:nvSpPr>
        <p:spPr>
          <a:xfrm>
            <a:off x="665981" y="1224111"/>
            <a:ext cx="8136904" cy="3785652"/>
          </a:xfrm>
          <a:prstGeom prst="rect">
            <a:avLst/>
          </a:prstGeom>
          <a:noFill/>
        </p:spPr>
        <p:txBody>
          <a:bodyPr wrap="square" rtlCol="0">
            <a:spAutoFit/>
          </a:bodyPr>
          <a:lstStyle/>
          <a:p>
            <a:pPr>
              <a:spcBef>
                <a:spcPct val="0"/>
              </a:spcBef>
            </a:pPr>
            <a:r>
              <a:rPr kumimoji="1" lang="zh-CN" altLang="en-US" sz="2000" b="1">
                <a:solidFill>
                  <a:srgbClr val="0070C0"/>
                </a:solidFill>
                <a:latin typeface="+mn-ea"/>
              </a:rPr>
              <a:t>常见的时间复杂度</a:t>
            </a:r>
            <a:br>
              <a:rPr lang="en-US" altLang="zh-CN" sz="1400"/>
            </a:br>
            <a:endParaRPr kumimoji="1" lang="en-US" altLang="zh-CN" sz="1400"/>
          </a:p>
          <a:p>
            <a:pPr marL="342900" indent="-342900">
              <a:buAutoNum type="arabicParenR" startAt="2"/>
            </a:pPr>
            <a:r>
              <a:rPr kumimoji="1" lang="zh-CN" altLang="en-US"/>
              <a:t>对数阶</a:t>
            </a:r>
            <a:r>
              <a:rPr kumimoji="1" lang="en-US" altLang="zh-CN"/>
              <a:t>O(</a:t>
            </a:r>
            <a:r>
              <a:rPr lang="en-US" altLang="zh-CN" b="1"/>
              <a:t>log</a:t>
            </a:r>
            <a:r>
              <a:rPr lang="en-US" altLang="zh-CN" b="1" i="1" baseline="-25000"/>
              <a:t>2</a:t>
            </a:r>
            <a:r>
              <a:rPr lang="en-US" altLang="zh-CN" b="1" i="1"/>
              <a:t>n</a:t>
            </a:r>
            <a:r>
              <a:rPr kumimoji="1" lang="en-US" altLang="zh-CN"/>
              <a:t>)</a:t>
            </a:r>
          </a:p>
          <a:p>
            <a:endParaRPr kumimoji="1" lang="en-US" altLang="zh-CN"/>
          </a:p>
          <a:p>
            <a:endParaRPr kumimoji="1" lang="en-US" altLang="zh-CN"/>
          </a:p>
          <a:p>
            <a:endParaRPr kumimoji="1" lang="en-US" altLang="zh-CN"/>
          </a:p>
          <a:p>
            <a:pPr>
              <a:spcBef>
                <a:spcPct val="0"/>
              </a:spcBef>
            </a:pPr>
            <a:endParaRPr lang="en-US" altLang="zh-CN"/>
          </a:p>
          <a:p>
            <a:endParaRPr lang="en-US" altLang="zh-CN"/>
          </a:p>
          <a:p>
            <a:endParaRPr lang="en-US" altLang="zh-CN"/>
          </a:p>
          <a:p>
            <a:r>
              <a:rPr lang="zh-CN" altLang="en-US" sz="1600" b="1"/>
              <a:t>说明</a:t>
            </a:r>
            <a:r>
              <a:rPr lang="zh-CN" altLang="en-US" sz="1600"/>
              <a:t>：在</a:t>
            </a:r>
            <a:r>
              <a:rPr lang="en-US" altLang="zh-CN" sz="1600"/>
              <a:t>while</a:t>
            </a:r>
            <a:r>
              <a:rPr lang="zh-CN" altLang="en-US" sz="1600"/>
              <a:t>循环里面，每次都将 </a:t>
            </a:r>
            <a:r>
              <a:rPr lang="en-US" altLang="zh-CN" sz="1600"/>
              <a:t>i </a:t>
            </a:r>
            <a:r>
              <a:rPr lang="zh-CN" altLang="en-US" sz="1600"/>
              <a:t>乘以 </a:t>
            </a:r>
            <a:r>
              <a:rPr lang="en-US" altLang="zh-CN" sz="1600"/>
              <a:t>2</a:t>
            </a:r>
            <a:r>
              <a:rPr lang="zh-CN" altLang="en-US" sz="1600"/>
              <a:t>，乘完之后，</a:t>
            </a:r>
            <a:r>
              <a:rPr lang="en-US" altLang="zh-CN" sz="1600"/>
              <a:t>i </a:t>
            </a:r>
            <a:r>
              <a:rPr lang="zh-CN" altLang="en-US" sz="1600"/>
              <a:t>距离 </a:t>
            </a:r>
            <a:r>
              <a:rPr lang="en-US" altLang="zh-CN" sz="1600"/>
              <a:t>n </a:t>
            </a:r>
            <a:r>
              <a:rPr lang="zh-CN" altLang="en-US" sz="1600"/>
              <a:t>就越来越近了。假设循环</a:t>
            </a:r>
            <a:r>
              <a:rPr lang="en-US" altLang="zh-CN" sz="1600"/>
              <a:t>x</a:t>
            </a:r>
            <a:r>
              <a:rPr lang="zh-CN" altLang="en-US" sz="1600"/>
              <a:t>次之后，</a:t>
            </a:r>
            <a:r>
              <a:rPr lang="en-US" altLang="zh-CN" sz="1600"/>
              <a:t>i </a:t>
            </a:r>
            <a:r>
              <a:rPr lang="zh-CN" altLang="en-US" sz="1600"/>
              <a:t>就大于 </a:t>
            </a:r>
            <a:r>
              <a:rPr lang="en-US" altLang="zh-CN" sz="1600"/>
              <a:t>2 </a:t>
            </a:r>
            <a:r>
              <a:rPr lang="zh-CN" altLang="en-US" sz="1600"/>
              <a:t>了，此时这个循环就退出了，也就是说 </a:t>
            </a:r>
            <a:r>
              <a:rPr lang="en-US" altLang="zh-CN" sz="1600"/>
              <a:t>2 </a:t>
            </a:r>
            <a:r>
              <a:rPr lang="zh-CN" altLang="en-US" sz="1600"/>
              <a:t>的 </a:t>
            </a:r>
            <a:r>
              <a:rPr lang="en-US" altLang="zh-CN" sz="1600"/>
              <a:t>x </a:t>
            </a:r>
            <a:r>
              <a:rPr lang="zh-CN" altLang="en-US" sz="1600"/>
              <a:t>次方等于 </a:t>
            </a:r>
            <a:r>
              <a:rPr lang="en-US" altLang="zh-CN" sz="1600"/>
              <a:t>n</a:t>
            </a:r>
            <a:r>
              <a:rPr lang="zh-CN" altLang="en-US" sz="1600"/>
              <a:t>，那么 </a:t>
            </a:r>
            <a:r>
              <a:rPr lang="en-US" altLang="zh-CN" sz="1600"/>
              <a:t>x = </a:t>
            </a:r>
            <a:r>
              <a:rPr lang="en-US" altLang="zh-CN" sz="1600" b="1"/>
              <a:t>log</a:t>
            </a:r>
            <a:r>
              <a:rPr lang="en-US" altLang="zh-CN" sz="1600" b="1" i="1" baseline="-25000"/>
              <a:t>2</a:t>
            </a:r>
            <a:r>
              <a:rPr lang="en-US" altLang="zh-CN" sz="1600" b="1" i="1"/>
              <a:t>n</a:t>
            </a:r>
            <a:r>
              <a:rPr lang="zh-CN" altLang="en-US" sz="1600"/>
              <a:t>也就是说当循环 </a:t>
            </a:r>
            <a:r>
              <a:rPr lang="en-US" altLang="zh-CN" sz="1600" b="1"/>
              <a:t>log</a:t>
            </a:r>
            <a:r>
              <a:rPr lang="en-US" altLang="zh-CN" sz="1600" b="1" i="1" baseline="-25000"/>
              <a:t>2</a:t>
            </a:r>
            <a:r>
              <a:rPr lang="en-US" altLang="zh-CN" sz="1600" b="1" i="1"/>
              <a:t>n</a:t>
            </a:r>
            <a:r>
              <a:rPr lang="en-US" altLang="zh-CN" sz="1600"/>
              <a:t> </a:t>
            </a:r>
            <a:r>
              <a:rPr lang="zh-CN" altLang="en-US" sz="1600"/>
              <a:t>次以后，这个代码就结束了。因此这个代码的时间复杂度为：</a:t>
            </a:r>
            <a:r>
              <a:rPr lang="en-US" altLang="zh-CN" sz="1600"/>
              <a:t>O(</a:t>
            </a:r>
            <a:r>
              <a:rPr lang="en-US" altLang="zh-CN" sz="1600" b="1"/>
              <a:t>log</a:t>
            </a:r>
            <a:r>
              <a:rPr lang="en-US" altLang="zh-CN" sz="1600" b="1" i="1" baseline="-25000"/>
              <a:t>2</a:t>
            </a:r>
            <a:r>
              <a:rPr lang="en-US" altLang="zh-CN" sz="1600" b="1" i="1"/>
              <a:t>n</a:t>
            </a:r>
            <a:r>
              <a:rPr lang="en-US" altLang="zh-CN" sz="1600"/>
              <a:t>)  </a:t>
            </a:r>
            <a:r>
              <a:rPr lang="zh-CN" altLang="en-US" sz="1600"/>
              <a:t>。</a:t>
            </a:r>
            <a:r>
              <a:rPr kumimoji="1" lang="en-US" altLang="zh-CN" sz="1600"/>
              <a:t> O(</a:t>
            </a:r>
            <a:r>
              <a:rPr lang="en-US" altLang="zh-CN" sz="1600" b="1"/>
              <a:t>log</a:t>
            </a:r>
            <a:r>
              <a:rPr lang="en-US" altLang="zh-CN" sz="1600" b="1" i="1" baseline="-25000"/>
              <a:t>2</a:t>
            </a:r>
            <a:r>
              <a:rPr lang="en-US" altLang="zh-CN" sz="1600" b="1" i="1"/>
              <a:t>n</a:t>
            </a:r>
            <a:r>
              <a:rPr kumimoji="1" lang="en-US" altLang="zh-CN" sz="1600"/>
              <a:t>) </a:t>
            </a:r>
            <a:r>
              <a:rPr kumimoji="1" lang="zh-CN" altLang="en-US" sz="1600"/>
              <a:t>的这个</a:t>
            </a:r>
            <a:r>
              <a:rPr kumimoji="1" lang="en-US" altLang="zh-CN" sz="1600"/>
              <a:t>2 </a:t>
            </a:r>
            <a:r>
              <a:rPr kumimoji="1" lang="zh-CN" altLang="en-US" sz="1600"/>
              <a:t>时间上是根据代码变化的，</a:t>
            </a:r>
            <a:r>
              <a:rPr kumimoji="1" lang="en-US" altLang="zh-CN" sz="1600"/>
              <a:t>i = i * 3 </a:t>
            </a:r>
            <a:r>
              <a:rPr kumimoji="1" lang="zh-CN" altLang="en-US" sz="1600"/>
              <a:t>，则是 </a:t>
            </a:r>
            <a:r>
              <a:rPr kumimoji="1" lang="en-US" altLang="zh-CN" sz="1600"/>
              <a:t>O(</a:t>
            </a:r>
            <a:r>
              <a:rPr lang="en-US" altLang="zh-CN" sz="1600" b="1"/>
              <a:t>log</a:t>
            </a:r>
            <a:r>
              <a:rPr lang="en-US" altLang="zh-CN" sz="1600" b="1" i="1" baseline="-25000"/>
              <a:t>3</a:t>
            </a:r>
            <a:r>
              <a:rPr lang="en-US" altLang="zh-CN" sz="1600" b="1" i="1"/>
              <a:t>n</a:t>
            </a:r>
            <a:r>
              <a:rPr kumimoji="1" lang="en-US" altLang="zh-CN" sz="1600"/>
              <a:t>) .</a:t>
            </a:r>
          </a:p>
          <a:p>
            <a:endParaRPr kumimoji="1" lang="en-US" altLang="zh-CN" sz="1600"/>
          </a:p>
        </p:txBody>
      </p:sp>
      <p:pic>
        <p:nvPicPr>
          <p:cNvPr id="9728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6921" y="2284784"/>
            <a:ext cx="2019300" cy="1171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7283"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5981" y="4752503"/>
            <a:ext cx="8280920" cy="6869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4" name="对象 3"/>
          <p:cNvGraphicFramePr>
            <a:graphicFrameLocks noChangeAspect="1"/>
          </p:cNvGraphicFramePr>
          <p:nvPr>
            <p:extLst>
              <p:ext uri="{D42A27DB-BD31-4B8C-83A1-F6EECF244321}">
                <p14:modId xmlns:p14="http://schemas.microsoft.com/office/powerpoint/2010/main" val="3221525491"/>
              </p:ext>
            </p:extLst>
          </p:nvPr>
        </p:nvGraphicFramePr>
        <p:xfrm>
          <a:off x="2970237" y="2963399"/>
          <a:ext cx="494489" cy="426021"/>
        </p:xfrm>
        <a:graphic>
          <a:graphicData uri="http://schemas.openxmlformats.org/presentationml/2006/ole">
            <mc:AlternateContent xmlns:mc="http://schemas.openxmlformats.org/markup-compatibility/2006">
              <mc:Choice xmlns:v="urn:schemas-microsoft-com:vml" Requires="v">
                <p:oleObj spid="_x0000_s97510" name="包装程序外壳对象" showAsIcon="1" r:id="rId6" imgW="826200" imgH="711360" progId="Package">
                  <p:embed/>
                </p:oleObj>
              </mc:Choice>
              <mc:Fallback>
                <p:oleObj name="包装程序外壳对象" showAsIcon="1" r:id="rId6" imgW="826200" imgH="711360" progId="Package">
                  <p:embed/>
                  <p:pic>
                    <p:nvPicPr>
                      <p:cNvPr id="0" name=""/>
                      <p:cNvPicPr/>
                      <p:nvPr/>
                    </p:nvPicPr>
                    <p:blipFill>
                      <a:blip r:embed="rId7"/>
                      <a:stretch>
                        <a:fillRect/>
                      </a:stretch>
                    </p:blipFill>
                    <p:spPr>
                      <a:xfrm>
                        <a:off x="2970237" y="2963399"/>
                        <a:ext cx="494489" cy="426021"/>
                      </a:xfrm>
                      <a:prstGeom prst="rect">
                        <a:avLst/>
                      </a:prstGeom>
                    </p:spPr>
                  </p:pic>
                </p:oleObj>
              </mc:Fallback>
            </mc:AlternateContent>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val="3650950208"/>
              </p:ext>
            </p:extLst>
          </p:nvPr>
        </p:nvGraphicFramePr>
        <p:xfrm>
          <a:off x="8614512" y="5087906"/>
          <a:ext cx="376745" cy="324580"/>
        </p:xfrm>
        <a:graphic>
          <a:graphicData uri="http://schemas.openxmlformats.org/presentationml/2006/ole">
            <mc:AlternateContent xmlns:mc="http://schemas.openxmlformats.org/markup-compatibility/2006">
              <mc:Choice xmlns:v="urn:schemas-microsoft-com:vml" Requires="v">
                <p:oleObj spid="_x0000_s97511" name="包装程序外壳对象" showAsIcon="1" r:id="rId8" imgW="826200" imgH="711360" progId="Package">
                  <p:embed/>
                </p:oleObj>
              </mc:Choice>
              <mc:Fallback>
                <p:oleObj name="包装程序外壳对象" showAsIcon="1" r:id="rId8" imgW="826200" imgH="711360" progId="Package">
                  <p:embed/>
                  <p:pic>
                    <p:nvPicPr>
                      <p:cNvPr id="0" name=""/>
                      <p:cNvPicPr/>
                      <p:nvPr/>
                    </p:nvPicPr>
                    <p:blipFill>
                      <a:blip r:embed="rId9"/>
                      <a:stretch>
                        <a:fillRect/>
                      </a:stretch>
                    </p:blipFill>
                    <p:spPr>
                      <a:xfrm>
                        <a:off x="8614512" y="5087906"/>
                        <a:ext cx="376745" cy="324580"/>
                      </a:xfrm>
                      <a:prstGeom prst="rect">
                        <a:avLst/>
                      </a:prstGeom>
                    </p:spPr>
                  </p:pic>
                </p:oleObj>
              </mc:Fallback>
            </mc:AlternateContent>
          </a:graphicData>
        </a:graphic>
      </p:graphicFrame>
    </p:spTree>
    <p:extLst>
      <p:ext uri="{BB962C8B-B14F-4D97-AF65-F5344CB8AC3E}">
        <p14:creationId xmlns:p14="http://schemas.microsoft.com/office/powerpoint/2010/main" val="4051817047"/>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算法的时间复杂度</a:t>
            </a:r>
            <a:endParaRPr lang="en-US" altLang="zh-CN" sz="2200" b="1"/>
          </a:p>
        </p:txBody>
      </p:sp>
      <p:sp>
        <p:nvSpPr>
          <p:cNvPr id="2" name="TextBox 1"/>
          <p:cNvSpPr txBox="1"/>
          <p:nvPr/>
        </p:nvSpPr>
        <p:spPr>
          <a:xfrm>
            <a:off x="665981" y="1224111"/>
            <a:ext cx="8136904" cy="3354765"/>
          </a:xfrm>
          <a:prstGeom prst="rect">
            <a:avLst/>
          </a:prstGeom>
          <a:noFill/>
        </p:spPr>
        <p:txBody>
          <a:bodyPr wrap="square" rtlCol="0">
            <a:spAutoFit/>
          </a:bodyPr>
          <a:lstStyle/>
          <a:p>
            <a:pPr>
              <a:spcBef>
                <a:spcPct val="0"/>
              </a:spcBef>
            </a:pPr>
            <a:r>
              <a:rPr kumimoji="1" lang="zh-CN" altLang="en-US" sz="2000" b="1">
                <a:solidFill>
                  <a:srgbClr val="0070C0"/>
                </a:solidFill>
                <a:latin typeface="+mn-ea"/>
              </a:rPr>
              <a:t>常见的时间复杂度</a:t>
            </a:r>
            <a:br>
              <a:rPr lang="en-US" altLang="zh-CN" sz="1400"/>
            </a:br>
            <a:endParaRPr kumimoji="1" lang="en-US" altLang="zh-CN" sz="1400"/>
          </a:p>
          <a:p>
            <a:pPr marL="342900" indent="-342900">
              <a:buAutoNum type="arabicParenR" startAt="3"/>
            </a:pPr>
            <a:r>
              <a:rPr lang="zh-CN" altLang="en-US" b="1"/>
              <a:t>线性阶</a:t>
            </a:r>
            <a:r>
              <a:rPr lang="en-US" altLang="zh-CN" b="1"/>
              <a:t>O(n)</a:t>
            </a:r>
            <a:endParaRPr kumimoji="1" lang="en-US" altLang="zh-CN"/>
          </a:p>
          <a:p>
            <a:endParaRPr kumimoji="1" lang="en-US" altLang="zh-CN"/>
          </a:p>
          <a:p>
            <a:endParaRPr kumimoji="1" lang="en-US" altLang="zh-CN"/>
          </a:p>
          <a:p>
            <a:endParaRPr kumimoji="1" lang="en-US" altLang="zh-CN"/>
          </a:p>
          <a:p>
            <a:pPr>
              <a:spcBef>
                <a:spcPct val="0"/>
              </a:spcBef>
            </a:pPr>
            <a:endParaRPr lang="en-US" altLang="zh-CN"/>
          </a:p>
          <a:p>
            <a:endParaRPr lang="en-US" altLang="zh-CN"/>
          </a:p>
          <a:p>
            <a:endParaRPr lang="en-US" altLang="zh-CN"/>
          </a:p>
          <a:p>
            <a:r>
              <a:rPr lang="zh-CN" altLang="en-US" sz="1600" b="1"/>
              <a:t>说明</a:t>
            </a:r>
            <a:r>
              <a:rPr lang="zh-CN" altLang="en-US" sz="1600"/>
              <a:t>：这段代码，</a:t>
            </a:r>
            <a:r>
              <a:rPr lang="en-US" altLang="zh-CN" sz="1600"/>
              <a:t>for</a:t>
            </a:r>
            <a:r>
              <a:rPr lang="zh-CN" altLang="en-US" sz="1600"/>
              <a:t>循环里面的代码会执行</a:t>
            </a:r>
            <a:r>
              <a:rPr lang="en-US" altLang="zh-CN" sz="1600"/>
              <a:t>n</a:t>
            </a:r>
            <a:r>
              <a:rPr lang="zh-CN" altLang="en-US" sz="1600"/>
              <a:t>遍，因此它消耗的时间是随着</a:t>
            </a:r>
            <a:r>
              <a:rPr lang="en-US" altLang="zh-CN" sz="1600"/>
              <a:t>n</a:t>
            </a:r>
            <a:r>
              <a:rPr lang="zh-CN" altLang="en-US" sz="1600"/>
              <a:t>的变化而变化的，因此这类代码都可以用</a:t>
            </a:r>
            <a:r>
              <a:rPr lang="en-US" altLang="zh-CN" sz="1600"/>
              <a:t>O(n)</a:t>
            </a:r>
            <a:r>
              <a:rPr lang="zh-CN" altLang="en-US" sz="1600"/>
              <a:t>来表示它的时间复杂度</a:t>
            </a:r>
            <a:endParaRPr kumimoji="1" lang="en-US" altLang="zh-CN" sz="1600"/>
          </a:p>
          <a:p>
            <a:endParaRPr kumimoji="1" lang="en-US" altLang="zh-CN" sz="1600"/>
          </a:p>
        </p:txBody>
      </p:sp>
      <p:pic>
        <p:nvPicPr>
          <p:cNvPr id="9830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26021" y="2236152"/>
            <a:ext cx="1872208" cy="1114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3" name="对象 2"/>
          <p:cNvGraphicFramePr>
            <a:graphicFrameLocks noChangeAspect="1"/>
          </p:cNvGraphicFramePr>
          <p:nvPr>
            <p:extLst>
              <p:ext uri="{D42A27DB-BD31-4B8C-83A1-F6EECF244321}">
                <p14:modId xmlns:p14="http://schemas.microsoft.com/office/powerpoint/2010/main" val="1853359574"/>
              </p:ext>
            </p:extLst>
          </p:nvPr>
        </p:nvGraphicFramePr>
        <p:xfrm>
          <a:off x="3042245" y="3025997"/>
          <a:ext cx="376745" cy="324580"/>
        </p:xfrm>
        <a:graphic>
          <a:graphicData uri="http://schemas.openxmlformats.org/presentationml/2006/ole">
            <mc:AlternateContent xmlns:mc="http://schemas.openxmlformats.org/markup-compatibility/2006">
              <mc:Choice xmlns:v="urn:schemas-microsoft-com:vml" Requires="v">
                <p:oleObj spid="_x0000_s98418" name="包装程序外壳对象" showAsIcon="1" r:id="rId5" imgW="826200" imgH="711360" progId="Package">
                  <p:embed/>
                </p:oleObj>
              </mc:Choice>
              <mc:Fallback>
                <p:oleObj name="包装程序外壳对象" showAsIcon="1" r:id="rId5" imgW="826200" imgH="711360" progId="Package">
                  <p:embed/>
                  <p:pic>
                    <p:nvPicPr>
                      <p:cNvPr id="0" name=""/>
                      <p:cNvPicPr/>
                      <p:nvPr/>
                    </p:nvPicPr>
                    <p:blipFill>
                      <a:blip r:embed="rId6"/>
                      <a:stretch>
                        <a:fillRect/>
                      </a:stretch>
                    </p:blipFill>
                    <p:spPr>
                      <a:xfrm>
                        <a:off x="3042245" y="3025997"/>
                        <a:ext cx="376745" cy="324580"/>
                      </a:xfrm>
                      <a:prstGeom prst="rect">
                        <a:avLst/>
                      </a:prstGeom>
                    </p:spPr>
                  </p:pic>
                </p:oleObj>
              </mc:Fallback>
            </mc:AlternateContent>
          </a:graphicData>
        </a:graphic>
      </p:graphicFrame>
    </p:spTree>
    <p:extLst>
      <p:ext uri="{BB962C8B-B14F-4D97-AF65-F5344CB8AC3E}">
        <p14:creationId xmlns:p14="http://schemas.microsoft.com/office/powerpoint/2010/main" val="40021260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数据结构和算法内容介绍</a:t>
            </a:r>
            <a:endParaRPr lang="en-US" altLang="zh-CN" sz="2200" b="1"/>
          </a:p>
        </p:txBody>
      </p:sp>
      <p:sp>
        <p:nvSpPr>
          <p:cNvPr id="4" name="矩形 3"/>
          <p:cNvSpPr/>
          <p:nvPr/>
        </p:nvSpPr>
        <p:spPr>
          <a:xfrm>
            <a:off x="562971" y="1244431"/>
            <a:ext cx="8790601" cy="1631216"/>
          </a:xfrm>
          <a:prstGeom prst="rect">
            <a:avLst/>
          </a:prstGeom>
        </p:spPr>
        <p:txBody>
          <a:bodyPr wrap="square">
            <a:spAutoFit/>
          </a:bodyPr>
          <a:lstStyle/>
          <a:p>
            <a:pPr>
              <a:defRPr/>
            </a:pPr>
            <a:endParaRPr lang="en-US" altLang="zh-CN" sz="2000" b="1">
              <a:solidFill>
                <a:srgbClr val="0070C0"/>
              </a:solidFill>
              <a:ea typeface="宋体" panose="02010600030101010101" pitchFamily="2" charset="-122"/>
            </a:endParaRPr>
          </a:p>
          <a:p>
            <a:pPr>
              <a:defRPr/>
            </a:pPr>
            <a:endParaRPr lang="en-US" altLang="zh-CN" sz="2000" b="1">
              <a:solidFill>
                <a:srgbClr val="0070C0"/>
              </a:solidFill>
              <a:ea typeface="宋体" panose="02010600030101010101" pitchFamily="2" charset="-122"/>
            </a:endParaRPr>
          </a:p>
          <a:p>
            <a:pPr>
              <a:defRPr/>
            </a:pPr>
            <a:endParaRPr lang="en-US" altLang="zh-CN" sz="2000" b="1">
              <a:solidFill>
                <a:srgbClr val="0070C0"/>
              </a:solidFill>
              <a:ea typeface="宋体" panose="02010600030101010101" pitchFamily="2" charset="-122"/>
            </a:endParaRPr>
          </a:p>
          <a:p>
            <a:pPr>
              <a:defRPr/>
            </a:pPr>
            <a:endParaRPr lang="en-US" altLang="zh-CN" sz="2000" b="1">
              <a:solidFill>
                <a:srgbClr val="0070C0"/>
              </a:solidFill>
              <a:ea typeface="宋体" panose="02010600030101010101" pitchFamily="2" charset="-122"/>
            </a:endParaRPr>
          </a:p>
          <a:p>
            <a:pPr>
              <a:defRPr/>
            </a:pPr>
            <a:endParaRPr lang="en-US" altLang="zh-CN" sz="2000" b="1">
              <a:solidFill>
                <a:srgbClr val="0070C0"/>
              </a:solidFill>
              <a:ea typeface="宋体" panose="02010600030101010101" pitchFamily="2" charset="-122"/>
            </a:endParaRPr>
          </a:p>
        </p:txBody>
      </p:sp>
      <p:sp>
        <p:nvSpPr>
          <p:cNvPr id="2" name="TextBox 1"/>
          <p:cNvSpPr txBox="1"/>
          <p:nvPr/>
        </p:nvSpPr>
        <p:spPr>
          <a:xfrm>
            <a:off x="487837" y="1368127"/>
            <a:ext cx="8747096" cy="954107"/>
          </a:xfrm>
          <a:prstGeom prst="rect">
            <a:avLst/>
          </a:prstGeom>
          <a:noFill/>
        </p:spPr>
        <p:txBody>
          <a:bodyPr wrap="square" rtlCol="0">
            <a:spAutoFit/>
          </a:bodyPr>
          <a:lstStyle/>
          <a:p>
            <a:r>
              <a:rPr lang="zh-CN" altLang="en-US" sz="2000" b="1">
                <a:solidFill>
                  <a:srgbClr val="0070C0"/>
                </a:solidFill>
              </a:rPr>
              <a:t>本套数据结构和算法内容介绍</a:t>
            </a:r>
            <a:endParaRPr lang="en-US" altLang="zh-CN" sz="2000" b="1">
              <a:solidFill>
                <a:srgbClr val="0070C0"/>
              </a:solidFill>
            </a:endParaRPr>
          </a:p>
          <a:p>
            <a:endParaRPr lang="en-US" altLang="zh-CN"/>
          </a:p>
          <a:p>
            <a:endParaRPr lang="en-US" altLang="zh-CN"/>
          </a:p>
        </p:txBody>
      </p:sp>
      <p:graphicFrame>
        <p:nvGraphicFramePr>
          <p:cNvPr id="3" name="对象 2"/>
          <p:cNvGraphicFramePr>
            <a:graphicFrameLocks noChangeAspect="1"/>
          </p:cNvGraphicFramePr>
          <p:nvPr>
            <p:extLst>
              <p:ext uri="{D42A27DB-BD31-4B8C-83A1-F6EECF244321}">
                <p14:modId xmlns:p14="http://schemas.microsoft.com/office/powerpoint/2010/main" val="475235485"/>
              </p:ext>
            </p:extLst>
          </p:nvPr>
        </p:nvGraphicFramePr>
        <p:xfrm>
          <a:off x="562971" y="2322234"/>
          <a:ext cx="4208462" cy="711200"/>
        </p:xfrm>
        <a:graphic>
          <a:graphicData uri="http://schemas.openxmlformats.org/presentationml/2006/ole">
            <mc:AlternateContent xmlns:mc="http://schemas.openxmlformats.org/markup-compatibility/2006">
              <mc:Choice xmlns:v="urn:schemas-microsoft-com:vml" Requires="v">
                <p:oleObj spid="_x0000_s148558" name="包装程序外壳对象" showAsIcon="1" r:id="rId4" imgW="4207680" imgH="711360" progId="Package">
                  <p:embed/>
                </p:oleObj>
              </mc:Choice>
              <mc:Fallback>
                <p:oleObj name="包装程序外壳对象" showAsIcon="1" r:id="rId4" imgW="4207680" imgH="711360" progId="Package">
                  <p:embed/>
                  <p:pic>
                    <p:nvPicPr>
                      <p:cNvPr id="0" name=""/>
                      <p:cNvPicPr/>
                      <p:nvPr/>
                    </p:nvPicPr>
                    <p:blipFill>
                      <a:blip r:embed="rId5"/>
                      <a:stretch>
                        <a:fillRect/>
                      </a:stretch>
                    </p:blipFill>
                    <p:spPr>
                      <a:xfrm>
                        <a:off x="562971" y="2322234"/>
                        <a:ext cx="4208462" cy="711200"/>
                      </a:xfrm>
                      <a:prstGeom prst="rect">
                        <a:avLst/>
                      </a:prstGeom>
                    </p:spPr>
                  </p:pic>
                </p:oleObj>
              </mc:Fallback>
            </mc:AlternateContent>
          </a:graphicData>
        </a:graphic>
      </p:graphicFrame>
    </p:spTree>
    <p:extLst>
      <p:ext uri="{BB962C8B-B14F-4D97-AF65-F5344CB8AC3E}">
        <p14:creationId xmlns:p14="http://schemas.microsoft.com/office/powerpoint/2010/main" val="3009937501"/>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算法的时间复杂度</a:t>
            </a:r>
            <a:endParaRPr lang="en-US" altLang="zh-CN" sz="2200" b="1"/>
          </a:p>
        </p:txBody>
      </p:sp>
      <p:sp>
        <p:nvSpPr>
          <p:cNvPr id="2" name="TextBox 1"/>
          <p:cNvSpPr txBox="1"/>
          <p:nvPr/>
        </p:nvSpPr>
        <p:spPr>
          <a:xfrm>
            <a:off x="665981" y="1224111"/>
            <a:ext cx="8136904" cy="3600986"/>
          </a:xfrm>
          <a:prstGeom prst="rect">
            <a:avLst/>
          </a:prstGeom>
          <a:noFill/>
        </p:spPr>
        <p:txBody>
          <a:bodyPr wrap="square" rtlCol="0">
            <a:spAutoFit/>
          </a:bodyPr>
          <a:lstStyle/>
          <a:p>
            <a:pPr>
              <a:spcBef>
                <a:spcPct val="0"/>
              </a:spcBef>
            </a:pPr>
            <a:r>
              <a:rPr kumimoji="1" lang="zh-CN" altLang="en-US" sz="2000" b="1">
                <a:solidFill>
                  <a:srgbClr val="0070C0"/>
                </a:solidFill>
                <a:latin typeface="+mn-ea"/>
              </a:rPr>
              <a:t>常见的时间复杂度</a:t>
            </a:r>
            <a:br>
              <a:rPr lang="en-US" altLang="zh-CN" sz="1400"/>
            </a:br>
            <a:endParaRPr kumimoji="1" lang="en-US" altLang="zh-CN" sz="1400"/>
          </a:p>
          <a:p>
            <a:pPr marL="342900" indent="-342900">
              <a:buAutoNum type="arabicParenR" startAt="4"/>
            </a:pPr>
            <a:r>
              <a:rPr lang="zh-CN" altLang="en-US" b="1"/>
              <a:t>线性对数阶</a:t>
            </a:r>
            <a:r>
              <a:rPr lang="en-US" altLang="zh-CN" b="1"/>
              <a:t>O(nlogN)</a:t>
            </a:r>
            <a:endParaRPr kumimoji="1" lang="en-US" altLang="zh-CN"/>
          </a:p>
          <a:p>
            <a:endParaRPr kumimoji="1" lang="en-US" altLang="zh-CN"/>
          </a:p>
          <a:p>
            <a:endParaRPr kumimoji="1" lang="en-US" altLang="zh-CN"/>
          </a:p>
          <a:p>
            <a:endParaRPr kumimoji="1" lang="en-US" altLang="zh-CN"/>
          </a:p>
          <a:p>
            <a:pPr>
              <a:spcBef>
                <a:spcPct val="0"/>
              </a:spcBef>
            </a:pPr>
            <a:endParaRPr lang="en-US" altLang="zh-CN"/>
          </a:p>
          <a:p>
            <a:endParaRPr lang="en-US" altLang="zh-CN"/>
          </a:p>
          <a:p>
            <a:endParaRPr lang="en-US" altLang="zh-CN"/>
          </a:p>
          <a:p>
            <a:endParaRPr lang="en-US" altLang="zh-CN" sz="1600" b="1"/>
          </a:p>
          <a:p>
            <a:endParaRPr lang="en-US" altLang="zh-CN" sz="1600" b="1"/>
          </a:p>
          <a:p>
            <a:r>
              <a:rPr lang="zh-CN" altLang="en-US" sz="1600" b="1"/>
              <a:t>说明</a:t>
            </a:r>
            <a:r>
              <a:rPr lang="zh-CN" altLang="en-US" sz="1600"/>
              <a:t>：线性对数阶</a:t>
            </a:r>
            <a:r>
              <a:rPr lang="en-US" altLang="zh-CN" sz="1600"/>
              <a:t>O(nlogN) </a:t>
            </a:r>
            <a:r>
              <a:rPr lang="zh-CN" altLang="en-US" sz="1600"/>
              <a:t>其实非常容易理解，将时间复杂度为</a:t>
            </a:r>
            <a:r>
              <a:rPr lang="en-US" altLang="zh-CN" sz="1600"/>
              <a:t>O(logn)</a:t>
            </a:r>
            <a:r>
              <a:rPr lang="zh-CN" altLang="en-US" sz="1600"/>
              <a:t>的代码循环</a:t>
            </a:r>
            <a:r>
              <a:rPr lang="en-US" altLang="zh-CN" sz="1600"/>
              <a:t>N</a:t>
            </a:r>
            <a:r>
              <a:rPr lang="zh-CN" altLang="en-US" sz="1600"/>
              <a:t>遍的话，那么它的时间复杂度就是 </a:t>
            </a:r>
            <a:r>
              <a:rPr lang="en-US" altLang="zh-CN" sz="1600"/>
              <a:t>n * O(logN)</a:t>
            </a:r>
            <a:r>
              <a:rPr lang="zh-CN" altLang="en-US" sz="1600"/>
              <a:t>，也就是了</a:t>
            </a:r>
            <a:r>
              <a:rPr lang="en-US" altLang="zh-CN" sz="1600"/>
              <a:t>O(nlogN)</a:t>
            </a:r>
            <a:endParaRPr kumimoji="1" lang="en-US" altLang="zh-CN" sz="1600"/>
          </a:p>
        </p:txBody>
      </p:sp>
      <p:pic>
        <p:nvPicPr>
          <p:cNvPr id="10035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98029" y="2160215"/>
            <a:ext cx="2305050" cy="1743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4" name="对象 3"/>
          <p:cNvGraphicFramePr>
            <a:graphicFrameLocks noChangeAspect="1"/>
          </p:cNvGraphicFramePr>
          <p:nvPr>
            <p:extLst>
              <p:ext uri="{D42A27DB-BD31-4B8C-83A1-F6EECF244321}">
                <p14:modId xmlns:p14="http://schemas.microsoft.com/office/powerpoint/2010/main" val="3768474562"/>
              </p:ext>
            </p:extLst>
          </p:nvPr>
        </p:nvGraphicFramePr>
        <p:xfrm>
          <a:off x="3618309" y="3535792"/>
          <a:ext cx="376745" cy="324580"/>
        </p:xfrm>
        <a:graphic>
          <a:graphicData uri="http://schemas.openxmlformats.org/presentationml/2006/ole">
            <mc:AlternateContent xmlns:mc="http://schemas.openxmlformats.org/markup-compatibility/2006">
              <mc:Choice xmlns:v="urn:schemas-microsoft-com:vml" Requires="v">
                <p:oleObj spid="_x0000_s100468" name="包装程序外壳对象" showAsIcon="1" r:id="rId5" imgW="826200" imgH="711360" progId="Package">
                  <p:embed/>
                </p:oleObj>
              </mc:Choice>
              <mc:Fallback>
                <p:oleObj name="包装程序外壳对象" showAsIcon="1" r:id="rId5" imgW="826200" imgH="711360" progId="Package">
                  <p:embed/>
                  <p:pic>
                    <p:nvPicPr>
                      <p:cNvPr id="0" name=""/>
                      <p:cNvPicPr/>
                      <p:nvPr/>
                    </p:nvPicPr>
                    <p:blipFill>
                      <a:blip r:embed="rId6"/>
                      <a:stretch>
                        <a:fillRect/>
                      </a:stretch>
                    </p:blipFill>
                    <p:spPr>
                      <a:xfrm>
                        <a:off x="3618309" y="3535792"/>
                        <a:ext cx="376745" cy="324580"/>
                      </a:xfrm>
                      <a:prstGeom prst="rect">
                        <a:avLst/>
                      </a:prstGeom>
                    </p:spPr>
                  </p:pic>
                </p:oleObj>
              </mc:Fallback>
            </mc:AlternateContent>
          </a:graphicData>
        </a:graphic>
      </p:graphicFrame>
    </p:spTree>
    <p:extLst>
      <p:ext uri="{BB962C8B-B14F-4D97-AF65-F5344CB8AC3E}">
        <p14:creationId xmlns:p14="http://schemas.microsoft.com/office/powerpoint/2010/main" val="270770357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算法的时间复杂度</a:t>
            </a:r>
            <a:endParaRPr lang="en-US" altLang="zh-CN" sz="2200" b="1"/>
          </a:p>
        </p:txBody>
      </p:sp>
      <p:sp>
        <p:nvSpPr>
          <p:cNvPr id="2" name="TextBox 1"/>
          <p:cNvSpPr txBox="1"/>
          <p:nvPr/>
        </p:nvSpPr>
        <p:spPr>
          <a:xfrm>
            <a:off x="665981" y="1224111"/>
            <a:ext cx="8136904" cy="3785652"/>
          </a:xfrm>
          <a:prstGeom prst="rect">
            <a:avLst/>
          </a:prstGeom>
          <a:noFill/>
        </p:spPr>
        <p:txBody>
          <a:bodyPr wrap="square" rtlCol="0">
            <a:spAutoFit/>
          </a:bodyPr>
          <a:lstStyle/>
          <a:p>
            <a:pPr>
              <a:spcBef>
                <a:spcPct val="0"/>
              </a:spcBef>
            </a:pPr>
            <a:r>
              <a:rPr kumimoji="1" lang="zh-CN" altLang="en-US" sz="2000" b="1">
                <a:solidFill>
                  <a:srgbClr val="0070C0"/>
                </a:solidFill>
                <a:latin typeface="+mn-ea"/>
              </a:rPr>
              <a:t>常见的时间复杂度</a:t>
            </a:r>
            <a:br>
              <a:rPr lang="en-US" altLang="zh-CN" sz="1400"/>
            </a:br>
            <a:endParaRPr kumimoji="1" lang="en-US" altLang="zh-CN" sz="1400"/>
          </a:p>
          <a:p>
            <a:pPr marL="342900" indent="-342900">
              <a:buAutoNum type="arabicParenR" startAt="5"/>
            </a:pPr>
            <a:r>
              <a:rPr lang="zh-CN" altLang="en-US" b="1"/>
              <a:t>平方阶</a:t>
            </a:r>
            <a:r>
              <a:rPr lang="en-US" altLang="zh-CN" b="1"/>
              <a:t>O(n²)</a:t>
            </a:r>
            <a:endParaRPr kumimoji="1" lang="en-US" altLang="zh-CN"/>
          </a:p>
          <a:p>
            <a:endParaRPr kumimoji="1" lang="en-US" altLang="zh-CN"/>
          </a:p>
          <a:p>
            <a:endParaRPr kumimoji="1" lang="en-US" altLang="zh-CN"/>
          </a:p>
          <a:p>
            <a:endParaRPr kumimoji="1" lang="en-US" altLang="zh-CN"/>
          </a:p>
          <a:p>
            <a:pPr>
              <a:spcBef>
                <a:spcPct val="0"/>
              </a:spcBef>
            </a:pPr>
            <a:endParaRPr lang="en-US" altLang="zh-CN"/>
          </a:p>
          <a:p>
            <a:endParaRPr lang="en-US" altLang="zh-CN"/>
          </a:p>
          <a:p>
            <a:endParaRPr lang="en-US" altLang="zh-CN"/>
          </a:p>
          <a:p>
            <a:endParaRPr lang="en-US" altLang="zh-CN" sz="1600" b="1"/>
          </a:p>
          <a:p>
            <a:endParaRPr lang="en-US" altLang="zh-CN" sz="1600" b="1"/>
          </a:p>
          <a:p>
            <a:r>
              <a:rPr lang="zh-CN" altLang="en-US" sz="1600" b="1"/>
              <a:t>说明</a:t>
            </a:r>
            <a:r>
              <a:rPr lang="zh-CN" altLang="en-US" sz="1600"/>
              <a:t>：平方阶</a:t>
            </a:r>
            <a:r>
              <a:rPr lang="en-US" altLang="zh-CN" sz="1600"/>
              <a:t>O(n²) </a:t>
            </a:r>
            <a:r>
              <a:rPr lang="zh-CN" altLang="en-US" sz="1600"/>
              <a:t>就更容易理解了，如果把 </a:t>
            </a:r>
            <a:r>
              <a:rPr lang="en-US" altLang="zh-CN" sz="1600"/>
              <a:t>O(n) </a:t>
            </a:r>
            <a:r>
              <a:rPr lang="zh-CN" altLang="en-US" sz="1600"/>
              <a:t>的代码再嵌套循环一遍，它的时间复杂度就是 </a:t>
            </a:r>
            <a:r>
              <a:rPr lang="en-US" altLang="zh-CN" sz="1600"/>
              <a:t>O(n²)</a:t>
            </a:r>
            <a:r>
              <a:rPr lang="zh-CN" altLang="en-US" sz="1600"/>
              <a:t>，这段代码其实就是嵌套了</a:t>
            </a:r>
            <a:r>
              <a:rPr lang="en-US" altLang="zh-CN" sz="1600"/>
              <a:t>2</a:t>
            </a:r>
            <a:r>
              <a:rPr lang="zh-CN" altLang="en-US" sz="1600"/>
              <a:t>层</a:t>
            </a:r>
            <a:r>
              <a:rPr lang="en-US" altLang="zh-CN" sz="1600"/>
              <a:t>n</a:t>
            </a:r>
            <a:r>
              <a:rPr lang="zh-CN" altLang="en-US" sz="1600"/>
              <a:t>循环，它的时间复杂度就是 </a:t>
            </a:r>
            <a:r>
              <a:rPr lang="en-US" altLang="zh-CN" sz="1600"/>
              <a:t>O(n*n)</a:t>
            </a:r>
            <a:r>
              <a:rPr lang="zh-CN" altLang="en-US" sz="1600"/>
              <a:t>，即  </a:t>
            </a:r>
            <a:r>
              <a:rPr lang="en-US" altLang="zh-CN" sz="1600"/>
              <a:t>O(n²) </a:t>
            </a:r>
            <a:r>
              <a:rPr lang="zh-CN" altLang="en-US" sz="1600"/>
              <a:t>如果将其中一层循环的</a:t>
            </a:r>
            <a:r>
              <a:rPr lang="en-US" altLang="zh-CN" sz="1600"/>
              <a:t>n</a:t>
            </a:r>
            <a:r>
              <a:rPr lang="zh-CN" altLang="en-US" sz="1600"/>
              <a:t>改成</a:t>
            </a:r>
            <a:r>
              <a:rPr lang="en-US" altLang="zh-CN" sz="1600"/>
              <a:t>m</a:t>
            </a:r>
            <a:r>
              <a:rPr lang="zh-CN" altLang="en-US" sz="1600"/>
              <a:t>，那它的时间复杂度就变成了 </a:t>
            </a:r>
            <a:r>
              <a:rPr lang="en-US" altLang="zh-CN" sz="1600"/>
              <a:t>O(m*n)</a:t>
            </a:r>
            <a:endParaRPr kumimoji="1" lang="en-US" altLang="zh-CN" sz="1600"/>
          </a:p>
        </p:txBody>
      </p:sp>
      <p:pic>
        <p:nvPicPr>
          <p:cNvPr id="10137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98029" y="2232223"/>
            <a:ext cx="3095625"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3" name="对象 2"/>
          <p:cNvGraphicFramePr>
            <a:graphicFrameLocks noChangeAspect="1"/>
          </p:cNvGraphicFramePr>
          <p:nvPr>
            <p:extLst>
              <p:ext uri="{D42A27DB-BD31-4B8C-83A1-F6EECF244321}">
                <p14:modId xmlns:p14="http://schemas.microsoft.com/office/powerpoint/2010/main" val="2986794535"/>
              </p:ext>
            </p:extLst>
          </p:nvPr>
        </p:nvGraphicFramePr>
        <p:xfrm>
          <a:off x="4323525" y="3649031"/>
          <a:ext cx="410908" cy="354013"/>
        </p:xfrm>
        <a:graphic>
          <a:graphicData uri="http://schemas.openxmlformats.org/presentationml/2006/ole">
            <mc:AlternateContent xmlns:mc="http://schemas.openxmlformats.org/markup-compatibility/2006">
              <mc:Choice xmlns:v="urn:schemas-microsoft-com:vml" Requires="v">
                <p:oleObj spid="_x0000_s101491" name="包装程序外壳对象" showAsIcon="1" r:id="rId5" imgW="826200" imgH="711360" progId="Package">
                  <p:embed/>
                </p:oleObj>
              </mc:Choice>
              <mc:Fallback>
                <p:oleObj name="包装程序外壳对象" showAsIcon="1" r:id="rId5" imgW="826200" imgH="711360" progId="Package">
                  <p:embed/>
                  <p:pic>
                    <p:nvPicPr>
                      <p:cNvPr id="0" name=""/>
                      <p:cNvPicPr/>
                      <p:nvPr/>
                    </p:nvPicPr>
                    <p:blipFill>
                      <a:blip r:embed="rId6"/>
                      <a:stretch>
                        <a:fillRect/>
                      </a:stretch>
                    </p:blipFill>
                    <p:spPr>
                      <a:xfrm>
                        <a:off x="4323525" y="3649031"/>
                        <a:ext cx="410908" cy="354013"/>
                      </a:xfrm>
                      <a:prstGeom prst="rect">
                        <a:avLst/>
                      </a:prstGeom>
                    </p:spPr>
                  </p:pic>
                </p:oleObj>
              </mc:Fallback>
            </mc:AlternateContent>
          </a:graphicData>
        </a:graphic>
      </p:graphicFrame>
    </p:spTree>
    <p:extLst>
      <p:ext uri="{BB962C8B-B14F-4D97-AF65-F5344CB8AC3E}">
        <p14:creationId xmlns:p14="http://schemas.microsoft.com/office/powerpoint/2010/main" val="241004870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算法的时间复杂度</a:t>
            </a:r>
            <a:endParaRPr lang="en-US" altLang="zh-CN" sz="2200" b="1"/>
          </a:p>
        </p:txBody>
      </p:sp>
      <p:sp>
        <p:nvSpPr>
          <p:cNvPr id="2" name="TextBox 1"/>
          <p:cNvSpPr txBox="1"/>
          <p:nvPr/>
        </p:nvSpPr>
        <p:spPr>
          <a:xfrm>
            <a:off x="665981" y="1224111"/>
            <a:ext cx="8136904" cy="1384995"/>
          </a:xfrm>
          <a:prstGeom prst="rect">
            <a:avLst/>
          </a:prstGeom>
          <a:noFill/>
        </p:spPr>
        <p:txBody>
          <a:bodyPr wrap="square" rtlCol="0">
            <a:spAutoFit/>
          </a:bodyPr>
          <a:lstStyle/>
          <a:p>
            <a:pPr>
              <a:spcBef>
                <a:spcPct val="0"/>
              </a:spcBef>
            </a:pPr>
            <a:r>
              <a:rPr kumimoji="1" lang="zh-CN" altLang="en-US" sz="2000" b="1">
                <a:solidFill>
                  <a:srgbClr val="0070C0"/>
                </a:solidFill>
                <a:latin typeface="+mn-ea"/>
              </a:rPr>
              <a:t>常见的时间复杂度</a:t>
            </a:r>
            <a:br>
              <a:rPr lang="en-US" altLang="zh-CN" sz="1400"/>
            </a:br>
            <a:endParaRPr kumimoji="1" lang="en-US" altLang="zh-CN" sz="1400"/>
          </a:p>
          <a:p>
            <a:pPr marL="342900" indent="-342900">
              <a:buAutoNum type="arabicParenR" startAt="6"/>
            </a:pPr>
            <a:r>
              <a:rPr lang="zh-CN" altLang="en-US" b="1"/>
              <a:t>立方阶</a:t>
            </a:r>
            <a:r>
              <a:rPr lang="en-US" altLang="zh-CN" b="1"/>
              <a:t>O(n³)</a:t>
            </a:r>
            <a:r>
              <a:rPr lang="zh-CN" altLang="en-US"/>
              <a:t>、</a:t>
            </a:r>
            <a:r>
              <a:rPr lang="en-US" altLang="zh-CN" b="1"/>
              <a:t>K</a:t>
            </a:r>
            <a:r>
              <a:rPr lang="zh-CN" altLang="en-US" b="1"/>
              <a:t>次方阶</a:t>
            </a:r>
            <a:r>
              <a:rPr lang="en-US" altLang="zh-CN" b="1"/>
              <a:t>O(n^k)</a:t>
            </a:r>
          </a:p>
          <a:p>
            <a:endParaRPr lang="en-US" altLang="zh-CN" sz="1600" b="1"/>
          </a:p>
          <a:p>
            <a:r>
              <a:rPr lang="zh-CN" altLang="en-US" sz="1600" b="1"/>
              <a:t>说明</a:t>
            </a:r>
            <a:r>
              <a:rPr lang="zh-CN" altLang="en-US" sz="1600"/>
              <a:t>：参考上面的</a:t>
            </a:r>
            <a:r>
              <a:rPr lang="en-US" altLang="zh-CN" sz="1600"/>
              <a:t>O(n²) </a:t>
            </a:r>
            <a:r>
              <a:rPr lang="zh-CN" altLang="en-US" sz="1600"/>
              <a:t>去理解就好了，</a:t>
            </a:r>
            <a:r>
              <a:rPr lang="en-US" altLang="zh-CN" sz="1600"/>
              <a:t>O(n³)</a:t>
            </a:r>
            <a:r>
              <a:rPr lang="zh-CN" altLang="en-US" sz="1600"/>
              <a:t>相当于三层</a:t>
            </a:r>
            <a:r>
              <a:rPr lang="en-US" altLang="zh-CN" sz="1600"/>
              <a:t>n</a:t>
            </a:r>
            <a:r>
              <a:rPr lang="zh-CN" altLang="en-US" sz="1600"/>
              <a:t>循环，其它的类似</a:t>
            </a:r>
            <a:endParaRPr kumimoji="1" lang="en-US" altLang="zh-CN" sz="1600"/>
          </a:p>
        </p:txBody>
      </p:sp>
    </p:spTree>
    <p:extLst>
      <p:ext uri="{BB962C8B-B14F-4D97-AF65-F5344CB8AC3E}">
        <p14:creationId xmlns:p14="http://schemas.microsoft.com/office/powerpoint/2010/main" val="209789701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算法的时间复杂度</a:t>
            </a:r>
            <a:endParaRPr lang="en-US" altLang="zh-CN" sz="2200" b="1"/>
          </a:p>
        </p:txBody>
      </p:sp>
      <p:sp>
        <p:nvSpPr>
          <p:cNvPr id="2" name="TextBox 1"/>
          <p:cNvSpPr txBox="1"/>
          <p:nvPr/>
        </p:nvSpPr>
        <p:spPr>
          <a:xfrm>
            <a:off x="665981" y="1224111"/>
            <a:ext cx="3615845" cy="4431983"/>
          </a:xfrm>
          <a:prstGeom prst="rect">
            <a:avLst/>
          </a:prstGeom>
          <a:noFill/>
        </p:spPr>
        <p:txBody>
          <a:bodyPr wrap="square" rtlCol="0">
            <a:spAutoFit/>
          </a:bodyPr>
          <a:lstStyle/>
          <a:p>
            <a:pPr>
              <a:spcBef>
                <a:spcPct val="0"/>
              </a:spcBef>
            </a:pPr>
            <a:r>
              <a:rPr kumimoji="1" lang="zh-CN" altLang="en-US" sz="2000" b="1">
                <a:solidFill>
                  <a:srgbClr val="0070C0"/>
                </a:solidFill>
                <a:latin typeface="+mn-ea"/>
              </a:rPr>
              <a:t>平均时间复杂度和最坏时间复杂度</a:t>
            </a:r>
            <a:br>
              <a:rPr lang="en-US" altLang="zh-CN" sz="1400"/>
            </a:br>
            <a:endParaRPr kumimoji="1" lang="en-US" altLang="zh-CN" sz="1400"/>
          </a:p>
          <a:p>
            <a:pPr marL="342900" indent="-342900">
              <a:buAutoNum type="arabicParenR"/>
            </a:pPr>
            <a:r>
              <a:rPr kumimoji="1" lang="zh-CN" altLang="en-US" sz="1600"/>
              <a:t>平均时间复杂度是指所有可能的输入实例均以等概率出现的情况下，该算法的运行时间。</a:t>
            </a:r>
            <a:endParaRPr kumimoji="1" lang="en-US" altLang="zh-CN" sz="1600"/>
          </a:p>
          <a:p>
            <a:pPr marL="342900" indent="-342900">
              <a:buAutoNum type="arabicParenR"/>
            </a:pPr>
            <a:r>
              <a:rPr kumimoji="1" lang="zh-CN" altLang="en-US" sz="1600"/>
              <a:t>最坏情况下的时间复杂度称最坏时间复杂度。一般讨论的时间复杂度均是最坏情况下的时间复杂度。 这样做的原因是：最坏情况下的时间复杂度是算法在任何输入实例上运行时间的界限，这就保证了算法的运行时间不会比最坏情况更长。</a:t>
            </a:r>
            <a:endParaRPr kumimoji="1" lang="en-US" altLang="zh-CN" sz="1600"/>
          </a:p>
          <a:p>
            <a:pPr marL="342900" indent="-342900">
              <a:buAutoNum type="arabicParenR"/>
            </a:pPr>
            <a:r>
              <a:rPr kumimoji="1" lang="zh-CN" altLang="en-US" sz="1600"/>
              <a:t>平均时间复杂度和最坏时间复杂度是否一致，和算法有关</a:t>
            </a:r>
            <a:r>
              <a:rPr kumimoji="1" lang="en-US" altLang="zh-CN" sz="1600"/>
              <a:t>(</a:t>
            </a:r>
            <a:r>
              <a:rPr kumimoji="1" lang="zh-CN" altLang="en-US" sz="1600"/>
              <a:t>如图</a:t>
            </a:r>
            <a:r>
              <a:rPr kumimoji="1" lang="en-US" altLang="zh-CN" sz="1600"/>
              <a:t>:)</a:t>
            </a:r>
            <a:r>
              <a:rPr kumimoji="1" lang="zh-CN" altLang="en-US"/>
              <a:t>。</a:t>
            </a:r>
          </a:p>
          <a:p>
            <a:endParaRPr kumimoji="1" lang="en-US" altLang="zh-CN"/>
          </a:p>
        </p:txBody>
      </p:sp>
      <p:pic>
        <p:nvPicPr>
          <p:cNvPr id="10240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65190" y="1944191"/>
            <a:ext cx="5057775" cy="3352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3" name="对象 2"/>
          <p:cNvGraphicFramePr>
            <a:graphicFrameLocks noChangeAspect="1"/>
          </p:cNvGraphicFramePr>
          <p:nvPr>
            <p:extLst>
              <p:ext uri="{D42A27DB-BD31-4B8C-83A1-F6EECF244321}">
                <p14:modId xmlns:p14="http://schemas.microsoft.com/office/powerpoint/2010/main" val="4207232570"/>
              </p:ext>
            </p:extLst>
          </p:nvPr>
        </p:nvGraphicFramePr>
        <p:xfrm>
          <a:off x="9055606" y="4910465"/>
          <a:ext cx="412749" cy="355599"/>
        </p:xfrm>
        <a:graphic>
          <a:graphicData uri="http://schemas.openxmlformats.org/presentationml/2006/ole">
            <mc:AlternateContent xmlns:mc="http://schemas.openxmlformats.org/markup-compatibility/2006">
              <mc:Choice xmlns:v="urn:schemas-microsoft-com:vml" Requires="v">
                <p:oleObj spid="_x0000_s102514" name="包装程序外壳对象" showAsIcon="1" r:id="rId5" imgW="826200" imgH="711360" progId="Package">
                  <p:embed/>
                </p:oleObj>
              </mc:Choice>
              <mc:Fallback>
                <p:oleObj name="包装程序外壳对象" showAsIcon="1" r:id="rId5" imgW="826200" imgH="711360" progId="Package">
                  <p:embed/>
                  <p:pic>
                    <p:nvPicPr>
                      <p:cNvPr id="0" name=""/>
                      <p:cNvPicPr/>
                      <p:nvPr/>
                    </p:nvPicPr>
                    <p:blipFill>
                      <a:blip r:embed="rId6"/>
                      <a:stretch>
                        <a:fillRect/>
                      </a:stretch>
                    </p:blipFill>
                    <p:spPr>
                      <a:xfrm>
                        <a:off x="9055606" y="4910465"/>
                        <a:ext cx="412749" cy="355599"/>
                      </a:xfrm>
                      <a:prstGeom prst="rect">
                        <a:avLst/>
                      </a:prstGeom>
                    </p:spPr>
                  </p:pic>
                </p:oleObj>
              </mc:Fallback>
            </mc:AlternateContent>
          </a:graphicData>
        </a:graphic>
      </p:graphicFrame>
    </p:spTree>
    <p:extLst>
      <p:ext uri="{BB962C8B-B14F-4D97-AF65-F5344CB8AC3E}">
        <p14:creationId xmlns:p14="http://schemas.microsoft.com/office/powerpoint/2010/main" val="172805829"/>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算法的空间复杂度简介</a:t>
            </a:r>
            <a:endParaRPr lang="en-US" altLang="zh-CN" sz="2200" b="1"/>
          </a:p>
        </p:txBody>
      </p:sp>
      <p:sp>
        <p:nvSpPr>
          <p:cNvPr id="2" name="TextBox 1"/>
          <p:cNvSpPr txBox="1"/>
          <p:nvPr/>
        </p:nvSpPr>
        <p:spPr>
          <a:xfrm>
            <a:off x="665981" y="1224111"/>
            <a:ext cx="8352928" cy="3385542"/>
          </a:xfrm>
          <a:prstGeom prst="rect">
            <a:avLst/>
          </a:prstGeom>
          <a:noFill/>
        </p:spPr>
        <p:txBody>
          <a:bodyPr wrap="square" rtlCol="0">
            <a:spAutoFit/>
          </a:bodyPr>
          <a:lstStyle/>
          <a:p>
            <a:pPr>
              <a:spcBef>
                <a:spcPct val="0"/>
              </a:spcBef>
            </a:pPr>
            <a:r>
              <a:rPr kumimoji="1" lang="zh-CN" altLang="en-US" sz="2000" b="1">
                <a:solidFill>
                  <a:srgbClr val="0070C0"/>
                </a:solidFill>
                <a:latin typeface="+mn-ea"/>
              </a:rPr>
              <a:t>基本介绍</a:t>
            </a:r>
            <a:br>
              <a:rPr lang="en-US" altLang="zh-CN" sz="1400"/>
            </a:br>
            <a:endParaRPr kumimoji="1" lang="en-US" altLang="zh-CN" sz="1400"/>
          </a:p>
          <a:p>
            <a:pPr marL="342900" indent="-342900">
              <a:buAutoNum type="arabicParenR"/>
            </a:pPr>
            <a:r>
              <a:rPr lang="zh-CN" altLang="en-US"/>
              <a:t>类似于时间复杂度的讨论，一个算法的空间复杂度</a:t>
            </a:r>
            <a:r>
              <a:rPr lang="en-US" altLang="zh-CN"/>
              <a:t>(Space Complexity)</a:t>
            </a:r>
            <a:r>
              <a:rPr lang="zh-CN" altLang="en-US"/>
              <a:t>定义为该算法所耗费的存储空间，它也是问题规模</a:t>
            </a:r>
            <a:r>
              <a:rPr lang="en-US" altLang="zh-CN"/>
              <a:t>n</a:t>
            </a:r>
            <a:r>
              <a:rPr lang="zh-CN" altLang="en-US"/>
              <a:t>的函数。</a:t>
            </a:r>
            <a:endParaRPr lang="en-US" altLang="zh-CN"/>
          </a:p>
          <a:p>
            <a:pPr marL="342900" indent="-342900">
              <a:buAutoNum type="arabicParenR"/>
            </a:pPr>
            <a:r>
              <a:rPr lang="zh-CN" altLang="en-US"/>
              <a:t>空间复杂度</a:t>
            </a:r>
            <a:r>
              <a:rPr lang="en-US" altLang="zh-CN"/>
              <a:t>(Space Complexity)</a:t>
            </a:r>
            <a:r>
              <a:rPr lang="zh-CN" altLang="en-US"/>
              <a:t>是对一个算法在运行过程中临时占用存储空间大小的量度。有的算法需要占用的临时工作单元数与解决问题的规模</a:t>
            </a:r>
            <a:r>
              <a:rPr lang="en-US" altLang="zh-CN"/>
              <a:t>n</a:t>
            </a:r>
            <a:r>
              <a:rPr lang="zh-CN" altLang="en-US"/>
              <a:t>有关，它随着</a:t>
            </a:r>
            <a:r>
              <a:rPr lang="en-US" altLang="zh-CN"/>
              <a:t>n</a:t>
            </a:r>
            <a:r>
              <a:rPr lang="zh-CN" altLang="en-US"/>
              <a:t>的增大而增大，当</a:t>
            </a:r>
            <a:r>
              <a:rPr lang="en-US" altLang="zh-CN"/>
              <a:t>n</a:t>
            </a:r>
            <a:r>
              <a:rPr lang="zh-CN" altLang="en-US"/>
              <a:t>较大时，将占用较多的存储单元，例如快速排序和归并排序算法就属于这种情况</a:t>
            </a:r>
            <a:endParaRPr lang="en-US" altLang="zh-CN"/>
          </a:p>
          <a:p>
            <a:pPr marL="342900" indent="-342900">
              <a:buAutoNum type="arabicParenR"/>
            </a:pPr>
            <a:r>
              <a:rPr lang="zh-CN" altLang="en-US"/>
              <a:t>在做算法分析时，</a:t>
            </a:r>
            <a:r>
              <a:rPr lang="zh-CN" altLang="en-US" b="1"/>
              <a:t>主要讨论的是时间复杂度</a:t>
            </a:r>
            <a:r>
              <a:rPr lang="zh-CN" altLang="en-US"/>
              <a:t>。从用户使用体验上看，更看重的程序执行的速度。一些缓存产品</a:t>
            </a:r>
            <a:r>
              <a:rPr lang="en-US" altLang="zh-CN"/>
              <a:t>(redis, memcache)</a:t>
            </a:r>
            <a:r>
              <a:rPr lang="zh-CN" altLang="en-US"/>
              <a:t>和算法</a:t>
            </a:r>
            <a:r>
              <a:rPr lang="en-US" altLang="zh-CN"/>
              <a:t>(</a:t>
            </a:r>
            <a:r>
              <a:rPr lang="zh-CN" altLang="en-US"/>
              <a:t>基数排序</a:t>
            </a:r>
            <a:r>
              <a:rPr lang="en-US" altLang="zh-CN"/>
              <a:t>)</a:t>
            </a:r>
            <a:r>
              <a:rPr lang="zh-CN" altLang="en-US"/>
              <a:t>本质就是用空间换时间</a:t>
            </a:r>
            <a:r>
              <a:rPr lang="en-US" altLang="zh-CN"/>
              <a:t>.</a:t>
            </a:r>
          </a:p>
          <a:p>
            <a:pPr marL="342900" indent="-342900">
              <a:buAutoNum type="arabicParenR"/>
            </a:pPr>
            <a:endParaRPr kumimoji="1" lang="en-US" altLang="zh-CN"/>
          </a:p>
        </p:txBody>
      </p:sp>
    </p:spTree>
    <p:extLst>
      <p:ext uri="{BB962C8B-B14F-4D97-AF65-F5344CB8AC3E}">
        <p14:creationId xmlns:p14="http://schemas.microsoft.com/office/powerpoint/2010/main" val="2537306765"/>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冒泡排序</a:t>
            </a:r>
            <a:endParaRPr lang="en-US" altLang="zh-CN" sz="2200" b="1"/>
          </a:p>
        </p:txBody>
      </p:sp>
      <p:sp>
        <p:nvSpPr>
          <p:cNvPr id="2" name="TextBox 1"/>
          <p:cNvSpPr txBox="1"/>
          <p:nvPr/>
        </p:nvSpPr>
        <p:spPr>
          <a:xfrm>
            <a:off x="665981" y="1224111"/>
            <a:ext cx="8136904" cy="3539430"/>
          </a:xfrm>
          <a:prstGeom prst="rect">
            <a:avLst/>
          </a:prstGeom>
          <a:noFill/>
        </p:spPr>
        <p:txBody>
          <a:bodyPr wrap="square" rtlCol="0">
            <a:spAutoFit/>
          </a:bodyPr>
          <a:lstStyle/>
          <a:p>
            <a:pPr>
              <a:spcBef>
                <a:spcPct val="0"/>
              </a:spcBef>
            </a:pPr>
            <a:r>
              <a:rPr kumimoji="1" lang="zh-CN" altLang="en-US" sz="2000" b="1">
                <a:solidFill>
                  <a:srgbClr val="0070C0"/>
                </a:solidFill>
                <a:latin typeface="+mn-ea"/>
              </a:rPr>
              <a:t>基本介绍</a:t>
            </a:r>
            <a:endParaRPr kumimoji="1" lang="en-US" altLang="zh-CN" sz="2000" b="1">
              <a:solidFill>
                <a:srgbClr val="0070C0"/>
              </a:solidFill>
              <a:latin typeface="+mn-ea"/>
            </a:endParaRPr>
          </a:p>
          <a:p>
            <a:pPr>
              <a:spcBef>
                <a:spcPct val="0"/>
              </a:spcBef>
            </a:pPr>
            <a:endParaRPr kumimoji="1" lang="zh-CN" altLang="en-US" sz="2000">
              <a:solidFill>
                <a:srgbClr val="0070C0"/>
              </a:solidFill>
              <a:latin typeface="+mn-ea"/>
            </a:endParaRPr>
          </a:p>
          <a:p>
            <a:pPr>
              <a:spcBef>
                <a:spcPct val="0"/>
              </a:spcBef>
            </a:pPr>
            <a:r>
              <a:rPr kumimoji="1" lang="zh-CN" altLang="en-US">
                <a:latin typeface="+mn-ea"/>
              </a:rPr>
              <a:t>冒泡排序（</a:t>
            </a:r>
            <a:r>
              <a:rPr kumimoji="1" lang="en-US" altLang="zh-CN">
                <a:latin typeface="+mn-ea"/>
              </a:rPr>
              <a:t>Bubble Sorting</a:t>
            </a:r>
            <a:r>
              <a:rPr kumimoji="1" lang="zh-CN" altLang="en-US">
                <a:latin typeface="+mn-ea"/>
              </a:rPr>
              <a:t>）的基本思想是：通过对待</a:t>
            </a:r>
          </a:p>
          <a:p>
            <a:pPr>
              <a:spcBef>
                <a:spcPct val="0"/>
              </a:spcBef>
            </a:pPr>
            <a:r>
              <a:rPr kumimoji="1" lang="zh-CN" altLang="en-US">
                <a:latin typeface="+mn-ea"/>
              </a:rPr>
              <a:t>排序序列从前向后（从下标较小的元素开始）</a:t>
            </a:r>
            <a:r>
              <a:rPr kumimoji="1" lang="en-US" altLang="zh-CN">
                <a:latin typeface="+mn-ea"/>
              </a:rPr>
              <a:t>,</a:t>
            </a:r>
            <a:r>
              <a:rPr kumimoji="1" lang="zh-CN" altLang="en-US">
                <a:latin typeface="+mn-ea"/>
              </a:rPr>
              <a:t>依次比较</a:t>
            </a:r>
          </a:p>
          <a:p>
            <a:pPr>
              <a:spcBef>
                <a:spcPct val="0"/>
              </a:spcBef>
            </a:pPr>
            <a:r>
              <a:rPr kumimoji="1" lang="zh-CN" altLang="en-US">
                <a:latin typeface="+mn-ea"/>
              </a:rPr>
              <a:t>相邻元素的值，若发现逆序则交换，使值较大</a:t>
            </a:r>
          </a:p>
          <a:p>
            <a:pPr>
              <a:spcBef>
                <a:spcPct val="0"/>
              </a:spcBef>
            </a:pPr>
            <a:r>
              <a:rPr kumimoji="1" lang="zh-CN" altLang="en-US">
                <a:latin typeface="+mn-ea"/>
              </a:rPr>
              <a:t>的元素逐渐从前移向后部，就象水底下的气泡一样逐渐</a:t>
            </a:r>
            <a:endParaRPr kumimoji="1" lang="en-US" altLang="zh-CN">
              <a:latin typeface="+mn-ea"/>
            </a:endParaRPr>
          </a:p>
          <a:p>
            <a:pPr>
              <a:spcBef>
                <a:spcPct val="0"/>
              </a:spcBef>
            </a:pPr>
            <a:r>
              <a:rPr kumimoji="1" lang="zh-CN" altLang="en-US">
                <a:latin typeface="+mn-ea"/>
              </a:rPr>
              <a:t>向上冒。</a:t>
            </a:r>
            <a:endParaRPr kumimoji="1" lang="en-US" altLang="zh-CN">
              <a:latin typeface="+mn-ea"/>
            </a:endParaRPr>
          </a:p>
          <a:p>
            <a:pPr>
              <a:spcBef>
                <a:spcPct val="0"/>
              </a:spcBef>
            </a:pPr>
            <a:endParaRPr kumimoji="1" lang="en-US" altLang="zh-CN">
              <a:latin typeface="+mn-ea"/>
            </a:endParaRPr>
          </a:p>
          <a:p>
            <a:pPr>
              <a:spcBef>
                <a:spcPct val="0"/>
              </a:spcBef>
            </a:pPr>
            <a:r>
              <a:rPr kumimoji="1" lang="zh-CN" altLang="en-US" b="1">
                <a:solidFill>
                  <a:srgbClr val="000000"/>
                </a:solidFill>
                <a:ea typeface="华文细黑" pitchFamily="2" charset="-122"/>
              </a:rPr>
              <a:t>因为排序的过程中，各元素不断接近自己的位置，</a:t>
            </a:r>
            <a:r>
              <a:rPr kumimoji="1" lang="zh-CN" altLang="en-US" sz="2000" b="1">
                <a:solidFill>
                  <a:srgbClr val="FF0000"/>
                </a:solidFill>
                <a:ea typeface="华文细黑" pitchFamily="2" charset="-122"/>
              </a:rPr>
              <a:t>如果一趟比较下</a:t>
            </a:r>
          </a:p>
          <a:p>
            <a:pPr>
              <a:spcBef>
                <a:spcPct val="0"/>
              </a:spcBef>
            </a:pPr>
            <a:r>
              <a:rPr kumimoji="1" lang="zh-CN" altLang="en-US" sz="2000" b="1">
                <a:solidFill>
                  <a:srgbClr val="FF0000"/>
                </a:solidFill>
                <a:ea typeface="华文细黑" pitchFamily="2" charset="-122"/>
              </a:rPr>
              <a:t>来没有进行过交换，就说明序列有序</a:t>
            </a:r>
            <a:r>
              <a:rPr kumimoji="1" lang="zh-CN" altLang="en-US" b="1">
                <a:solidFill>
                  <a:srgbClr val="000000"/>
                </a:solidFill>
                <a:ea typeface="华文细黑" pitchFamily="2" charset="-122"/>
              </a:rPr>
              <a:t>，因此要在排序过程中设置</a:t>
            </a:r>
          </a:p>
          <a:p>
            <a:pPr>
              <a:spcBef>
                <a:spcPct val="0"/>
              </a:spcBef>
            </a:pPr>
            <a:r>
              <a:rPr kumimoji="1" lang="zh-CN" altLang="en-US" b="1">
                <a:solidFill>
                  <a:srgbClr val="000000"/>
                </a:solidFill>
                <a:ea typeface="华文细黑" pitchFamily="2" charset="-122"/>
              </a:rPr>
              <a:t>一个标志</a:t>
            </a:r>
            <a:r>
              <a:rPr kumimoji="1" lang="en-US" altLang="zh-CN" b="1">
                <a:solidFill>
                  <a:srgbClr val="000000"/>
                </a:solidFill>
                <a:ea typeface="华文细黑" pitchFamily="2" charset="-122"/>
              </a:rPr>
              <a:t>flag</a:t>
            </a:r>
            <a:r>
              <a:rPr kumimoji="1" lang="zh-CN" altLang="en-US" b="1">
                <a:solidFill>
                  <a:srgbClr val="000000"/>
                </a:solidFill>
                <a:ea typeface="华文细黑" pitchFamily="2" charset="-122"/>
              </a:rPr>
              <a:t>判断元素是否进行过交换。从而减少不必要的比较。</a:t>
            </a:r>
            <a:r>
              <a:rPr kumimoji="1" lang="en-US" altLang="zh-CN" b="1">
                <a:solidFill>
                  <a:srgbClr val="000000"/>
                </a:solidFill>
                <a:ea typeface="华文细黑" pitchFamily="2" charset="-122"/>
              </a:rPr>
              <a:t>(</a:t>
            </a:r>
            <a:r>
              <a:rPr kumimoji="1" lang="zh-CN" altLang="en-US" b="1">
                <a:solidFill>
                  <a:srgbClr val="000000"/>
                </a:solidFill>
                <a:ea typeface="华文细黑" pitchFamily="2" charset="-122"/>
              </a:rPr>
              <a:t>这里说的优化，可以在冒泡排序写好后，在进行</a:t>
            </a:r>
            <a:r>
              <a:rPr kumimoji="1" lang="en-US" altLang="zh-CN" b="1">
                <a:solidFill>
                  <a:srgbClr val="000000"/>
                </a:solidFill>
                <a:ea typeface="华文细黑" pitchFamily="2" charset="-122"/>
              </a:rPr>
              <a:t>)</a:t>
            </a:r>
            <a:endParaRPr kumimoji="1" lang="zh-CN" altLang="en-US" b="1">
              <a:solidFill>
                <a:srgbClr val="000000"/>
              </a:solidFill>
              <a:ea typeface="华文细黑" pitchFamily="2" charset="-122"/>
            </a:endParaRPr>
          </a:p>
        </p:txBody>
      </p:sp>
      <p:pic>
        <p:nvPicPr>
          <p:cNvPr id="4" name="Picture 7" descr="2008530105714982_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669" y="1954172"/>
            <a:ext cx="1025525" cy="128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61081097"/>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冒泡排序</a:t>
            </a:r>
            <a:endParaRPr lang="en-US" altLang="zh-CN" sz="2200" b="1"/>
          </a:p>
        </p:txBody>
      </p:sp>
      <p:sp>
        <p:nvSpPr>
          <p:cNvPr id="2" name="TextBox 1"/>
          <p:cNvSpPr txBox="1"/>
          <p:nvPr/>
        </p:nvSpPr>
        <p:spPr>
          <a:xfrm>
            <a:off x="665981" y="1224111"/>
            <a:ext cx="8136904" cy="984885"/>
          </a:xfrm>
          <a:prstGeom prst="rect">
            <a:avLst/>
          </a:prstGeom>
          <a:noFill/>
        </p:spPr>
        <p:txBody>
          <a:bodyPr wrap="square" rtlCol="0">
            <a:spAutoFit/>
          </a:bodyPr>
          <a:lstStyle/>
          <a:p>
            <a:pPr>
              <a:spcBef>
                <a:spcPct val="0"/>
              </a:spcBef>
            </a:pPr>
            <a:r>
              <a:rPr kumimoji="1" lang="zh-CN" altLang="en-US" sz="2000" b="1">
                <a:solidFill>
                  <a:srgbClr val="0070C0"/>
                </a:solidFill>
                <a:latin typeface="+mn-ea"/>
              </a:rPr>
              <a:t>演示冒泡过程的例子</a:t>
            </a:r>
            <a:r>
              <a:rPr kumimoji="1" lang="en-US" altLang="zh-CN" sz="2000" b="1">
                <a:solidFill>
                  <a:srgbClr val="0070C0"/>
                </a:solidFill>
                <a:latin typeface="+mn-ea"/>
              </a:rPr>
              <a:t>(</a:t>
            </a:r>
            <a:r>
              <a:rPr kumimoji="1" lang="zh-CN" altLang="en-US" sz="2000" b="1">
                <a:solidFill>
                  <a:srgbClr val="0070C0"/>
                </a:solidFill>
                <a:latin typeface="+mn-ea"/>
              </a:rPr>
              <a:t>图解</a:t>
            </a:r>
            <a:r>
              <a:rPr kumimoji="1" lang="en-US" altLang="zh-CN" sz="2000" b="1">
                <a:solidFill>
                  <a:srgbClr val="0070C0"/>
                </a:solidFill>
                <a:latin typeface="+mn-ea"/>
              </a:rPr>
              <a:t>)</a:t>
            </a:r>
          </a:p>
          <a:p>
            <a:pPr>
              <a:spcBef>
                <a:spcPct val="0"/>
              </a:spcBef>
            </a:pPr>
            <a:endParaRPr kumimoji="1" lang="en-US" altLang="zh-CN" b="1">
              <a:solidFill>
                <a:srgbClr val="000000"/>
              </a:solidFill>
            </a:endParaRPr>
          </a:p>
          <a:p>
            <a:pPr>
              <a:spcBef>
                <a:spcPct val="0"/>
              </a:spcBef>
            </a:pPr>
            <a:endParaRPr kumimoji="1" lang="zh-CN" altLang="en-US" sz="2000">
              <a:solidFill>
                <a:srgbClr val="0070C0"/>
              </a:solidFill>
              <a:latin typeface="+mn-ea"/>
            </a:endParaRPr>
          </a:p>
        </p:txBody>
      </p:sp>
      <p:pic>
        <p:nvPicPr>
          <p:cNvPr id="5" name="Picture 8" descr="C9P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7552" y="1986043"/>
            <a:ext cx="5256622" cy="2781281"/>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3" name="对象 2"/>
          <p:cNvGraphicFramePr>
            <a:graphicFrameLocks noChangeAspect="1"/>
          </p:cNvGraphicFramePr>
          <p:nvPr>
            <p:extLst>
              <p:ext uri="{D42A27DB-BD31-4B8C-83A1-F6EECF244321}">
                <p14:modId xmlns:p14="http://schemas.microsoft.com/office/powerpoint/2010/main" val="2908152125"/>
              </p:ext>
            </p:extLst>
          </p:nvPr>
        </p:nvGraphicFramePr>
        <p:xfrm>
          <a:off x="6282605" y="4248446"/>
          <a:ext cx="602268" cy="518877"/>
        </p:xfrm>
        <a:graphic>
          <a:graphicData uri="http://schemas.openxmlformats.org/presentationml/2006/ole">
            <mc:AlternateContent xmlns:mc="http://schemas.openxmlformats.org/markup-compatibility/2006">
              <mc:Choice xmlns:v="urn:schemas-microsoft-com:vml" Requires="v">
                <p:oleObj spid="_x0000_s141394" name="包装程序外壳对象" showAsIcon="1" r:id="rId5" imgW="826200" imgH="711360" progId="Package">
                  <p:embed/>
                </p:oleObj>
              </mc:Choice>
              <mc:Fallback>
                <p:oleObj name="包装程序外壳对象" showAsIcon="1" r:id="rId5" imgW="826200" imgH="711360" progId="Package">
                  <p:embed/>
                  <p:pic>
                    <p:nvPicPr>
                      <p:cNvPr id="0" name=""/>
                      <p:cNvPicPr/>
                      <p:nvPr/>
                    </p:nvPicPr>
                    <p:blipFill>
                      <a:blip r:embed="rId6"/>
                      <a:stretch>
                        <a:fillRect/>
                      </a:stretch>
                    </p:blipFill>
                    <p:spPr>
                      <a:xfrm>
                        <a:off x="6282605" y="4248446"/>
                        <a:ext cx="602268" cy="518877"/>
                      </a:xfrm>
                      <a:prstGeom prst="rect">
                        <a:avLst/>
                      </a:prstGeom>
                    </p:spPr>
                  </p:pic>
                </p:oleObj>
              </mc:Fallback>
            </mc:AlternateContent>
          </a:graphicData>
        </a:graphic>
      </p:graphicFrame>
    </p:spTree>
    <p:extLst>
      <p:ext uri="{BB962C8B-B14F-4D97-AF65-F5344CB8AC3E}">
        <p14:creationId xmlns:p14="http://schemas.microsoft.com/office/powerpoint/2010/main" val="3750535409"/>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冒泡排序</a:t>
            </a:r>
            <a:endParaRPr lang="en-US" altLang="zh-CN" sz="2200" b="1"/>
          </a:p>
        </p:txBody>
      </p:sp>
      <p:sp>
        <p:nvSpPr>
          <p:cNvPr id="2" name="TextBox 1"/>
          <p:cNvSpPr txBox="1"/>
          <p:nvPr/>
        </p:nvSpPr>
        <p:spPr>
          <a:xfrm>
            <a:off x="665981" y="1224111"/>
            <a:ext cx="8136904" cy="1908215"/>
          </a:xfrm>
          <a:prstGeom prst="rect">
            <a:avLst/>
          </a:prstGeom>
          <a:noFill/>
        </p:spPr>
        <p:txBody>
          <a:bodyPr wrap="square" rtlCol="0">
            <a:spAutoFit/>
          </a:bodyPr>
          <a:lstStyle/>
          <a:p>
            <a:pPr>
              <a:spcBef>
                <a:spcPct val="0"/>
              </a:spcBef>
            </a:pPr>
            <a:r>
              <a:rPr kumimoji="1" lang="zh-CN" altLang="en-US" sz="2000" b="1">
                <a:solidFill>
                  <a:srgbClr val="0070C0"/>
                </a:solidFill>
                <a:latin typeface="楷体_GB2312" pitchFamily="49" charset="-122"/>
                <a:ea typeface="楷体_GB2312" pitchFamily="49" charset="-122"/>
              </a:rPr>
              <a:t>冒泡排序应用实例</a:t>
            </a:r>
            <a:endParaRPr kumimoji="1" lang="en-US" altLang="zh-CN" sz="2000" b="1">
              <a:solidFill>
                <a:srgbClr val="0070C0"/>
              </a:solidFill>
              <a:latin typeface="+mn-ea"/>
            </a:endParaRPr>
          </a:p>
          <a:p>
            <a:pPr>
              <a:spcBef>
                <a:spcPct val="0"/>
              </a:spcBef>
            </a:pPr>
            <a:endParaRPr kumimoji="1" lang="en-US" altLang="zh-CN" b="1">
              <a:solidFill>
                <a:srgbClr val="000000"/>
              </a:solidFill>
            </a:endParaRPr>
          </a:p>
          <a:p>
            <a:r>
              <a:rPr kumimoji="1" lang="zh-CN" altLang="en-US" b="1">
                <a:latin typeface="楷体_GB2312" pitchFamily="49" charset="-122"/>
                <a:ea typeface="楷体_GB2312" pitchFamily="49" charset="-122"/>
              </a:rPr>
              <a:t>我们举一个具体的案例来说明冒泡法。我们将五个无序的数：</a:t>
            </a:r>
            <a:r>
              <a:rPr lang="en-US" altLang="zh-CN">
                <a:latin typeface="Arial" pitchFamily="34" charset="0"/>
                <a:cs typeface="Arial" pitchFamily="34" charset="0"/>
              </a:rPr>
              <a:t>3, 9, -1, 10, -2</a:t>
            </a:r>
            <a:r>
              <a:rPr kumimoji="1" lang="en-US" altLang="zh-CN" b="1">
                <a:latin typeface="楷体_GB2312" pitchFamily="49" charset="-122"/>
                <a:ea typeface="楷体_GB2312" pitchFamily="49" charset="-122"/>
              </a:rPr>
              <a:t> </a:t>
            </a:r>
            <a:r>
              <a:rPr kumimoji="1" lang="zh-CN" altLang="en-US" b="1">
                <a:latin typeface="楷体_GB2312" pitchFamily="49" charset="-122"/>
                <a:ea typeface="楷体_GB2312" pitchFamily="49" charset="-122"/>
              </a:rPr>
              <a:t>使用冒泡排序法将其排成一个</a:t>
            </a:r>
            <a:r>
              <a:rPr kumimoji="1" lang="zh-CN" altLang="en-US" b="1">
                <a:solidFill>
                  <a:srgbClr val="FF0000"/>
                </a:solidFill>
                <a:latin typeface="楷体_GB2312" pitchFamily="49" charset="-122"/>
                <a:ea typeface="楷体_GB2312" pitchFamily="49" charset="-122"/>
              </a:rPr>
              <a:t>从小到大</a:t>
            </a:r>
            <a:r>
              <a:rPr kumimoji="1" lang="zh-CN" altLang="en-US" b="1">
                <a:latin typeface="楷体_GB2312" pitchFamily="49" charset="-122"/>
                <a:ea typeface="楷体_GB2312" pitchFamily="49" charset="-122"/>
              </a:rPr>
              <a:t>的有序数列。</a:t>
            </a:r>
            <a:endParaRPr kumimoji="1" lang="en-US" altLang="zh-CN" b="1">
              <a:latin typeface="楷体_GB2312" pitchFamily="49" charset="-122"/>
              <a:ea typeface="楷体_GB2312" pitchFamily="49" charset="-122"/>
            </a:endParaRPr>
          </a:p>
          <a:p>
            <a:r>
              <a:rPr kumimoji="1" lang="en-US" altLang="zh-CN" sz="2000" b="1">
                <a:solidFill>
                  <a:srgbClr val="0070C0"/>
                </a:solidFill>
                <a:latin typeface="楷体_GB2312" pitchFamily="49" charset="-122"/>
                <a:ea typeface="楷体_GB2312" pitchFamily="49" charset="-122"/>
              </a:rPr>
              <a:t>   </a:t>
            </a:r>
          </a:p>
          <a:p>
            <a:pPr>
              <a:spcBef>
                <a:spcPct val="0"/>
              </a:spcBef>
            </a:pPr>
            <a:endParaRPr kumimoji="1" lang="zh-CN" altLang="en-US" sz="2000">
              <a:solidFill>
                <a:srgbClr val="0070C0"/>
              </a:solidFill>
              <a:latin typeface="+mn-ea"/>
            </a:endParaRPr>
          </a:p>
        </p:txBody>
      </p:sp>
      <p:sp>
        <p:nvSpPr>
          <p:cNvPr id="6" name="TextBox 5"/>
          <p:cNvSpPr txBox="1"/>
          <p:nvPr/>
        </p:nvSpPr>
        <p:spPr>
          <a:xfrm>
            <a:off x="665981" y="4248447"/>
            <a:ext cx="4392488" cy="1200329"/>
          </a:xfrm>
          <a:prstGeom prst="rect">
            <a:avLst/>
          </a:prstGeom>
          <a:solidFill>
            <a:schemeClr val="bg1">
              <a:lumMod val="95000"/>
            </a:schemeClr>
          </a:solidFill>
        </p:spPr>
        <p:txBody>
          <a:bodyPr wrap="square" rtlCol="0">
            <a:spAutoFit/>
          </a:bodyPr>
          <a:lstStyle/>
          <a:p>
            <a:r>
              <a:rPr lang="en-US" altLang="zh-CN" sz="200">
                <a:latin typeface="Arial" pitchFamily="34" charset="0"/>
                <a:cs typeface="Arial" pitchFamily="34" charset="0"/>
              </a:rPr>
              <a:t>public class BubbleSort {</a:t>
            </a:r>
          </a:p>
          <a:p>
            <a:r>
              <a:rPr lang="en-US" altLang="zh-CN" sz="200">
                <a:latin typeface="Arial" pitchFamily="34" charset="0"/>
                <a:cs typeface="Arial" pitchFamily="34" charset="0"/>
              </a:rPr>
              <a:t>public static void main(String[] args) {</a:t>
            </a:r>
          </a:p>
          <a:p>
            <a:r>
              <a:rPr lang="en-US" altLang="zh-CN" sz="200">
                <a:latin typeface="Arial" pitchFamily="34" charset="0"/>
                <a:cs typeface="Arial" pitchFamily="34" charset="0"/>
              </a:rPr>
              <a:t>	// TODO Auto-generated method stub</a:t>
            </a:r>
          </a:p>
          <a:p>
            <a:r>
              <a:rPr lang="en-US" altLang="zh-CN" sz="200">
                <a:latin typeface="Arial" pitchFamily="34" charset="0"/>
                <a:cs typeface="Arial" pitchFamily="34" charset="0"/>
              </a:rPr>
              <a:t>	// </a:t>
            </a:r>
            <a:r>
              <a:rPr lang="zh-CN" altLang="en-US" sz="200">
                <a:latin typeface="Arial" pitchFamily="34" charset="0"/>
                <a:cs typeface="Arial" pitchFamily="34" charset="0"/>
              </a:rPr>
              <a:t>数组</a:t>
            </a:r>
          </a:p>
          <a:p>
            <a:r>
              <a:rPr lang="zh-CN" altLang="en-US" sz="200">
                <a:latin typeface="Arial" pitchFamily="34" charset="0"/>
                <a:cs typeface="Arial" pitchFamily="34" charset="0"/>
              </a:rPr>
              <a:t>	</a:t>
            </a:r>
            <a:r>
              <a:rPr lang="en-US" altLang="zh-CN" sz="200">
                <a:latin typeface="Arial" pitchFamily="34" charset="0"/>
                <a:cs typeface="Arial" pitchFamily="34" charset="0"/>
              </a:rPr>
              <a:t>//int[] arr = { 3, 9, -1, 10, 20 };</a:t>
            </a:r>
          </a:p>
          <a:p>
            <a:r>
              <a:rPr lang="en-US" altLang="zh-CN" sz="200">
                <a:latin typeface="Arial" pitchFamily="34" charset="0"/>
                <a:cs typeface="Arial" pitchFamily="34" charset="0"/>
              </a:rPr>
              <a:t>	// </a:t>
            </a:r>
            <a:r>
              <a:rPr lang="zh-CN" altLang="en-US" sz="200">
                <a:latin typeface="Arial" pitchFamily="34" charset="0"/>
                <a:cs typeface="Arial" pitchFamily="34" charset="0"/>
              </a:rPr>
              <a:t>创建一个</a:t>
            </a:r>
            <a:r>
              <a:rPr lang="en-US" altLang="zh-CN" sz="200">
                <a:latin typeface="Arial" pitchFamily="34" charset="0"/>
                <a:cs typeface="Arial" pitchFamily="34" charset="0"/>
              </a:rPr>
              <a:t>80000</a:t>
            </a:r>
            <a:r>
              <a:rPr lang="zh-CN" altLang="en-US" sz="200">
                <a:latin typeface="Arial" pitchFamily="34" charset="0"/>
                <a:cs typeface="Arial" pitchFamily="34" charset="0"/>
              </a:rPr>
              <a:t>个随机数据的数组</a:t>
            </a:r>
          </a:p>
          <a:p>
            <a:r>
              <a:rPr lang="zh-CN" altLang="en-US" sz="200">
                <a:latin typeface="Arial" pitchFamily="34" charset="0"/>
                <a:cs typeface="Arial" pitchFamily="34" charset="0"/>
              </a:rPr>
              <a:t>	</a:t>
            </a:r>
            <a:r>
              <a:rPr lang="en-US" altLang="zh-CN" sz="200">
                <a:latin typeface="Arial" pitchFamily="34" charset="0"/>
                <a:cs typeface="Arial" pitchFamily="34" charset="0"/>
              </a:rPr>
              <a:t>// </a:t>
            </a:r>
            <a:r>
              <a:rPr lang="zh-CN" altLang="en-US" sz="200">
                <a:latin typeface="Arial" pitchFamily="34" charset="0"/>
                <a:cs typeface="Arial" pitchFamily="34" charset="0"/>
              </a:rPr>
              <a:t>使用冒泡排序，时间大约</a:t>
            </a:r>
            <a:r>
              <a:rPr lang="en-US" altLang="zh-CN" sz="200">
                <a:latin typeface="Arial" pitchFamily="34" charset="0"/>
                <a:cs typeface="Arial" pitchFamily="34" charset="0"/>
              </a:rPr>
              <a:t>13</a:t>
            </a:r>
            <a:r>
              <a:rPr lang="zh-CN" altLang="en-US" sz="200">
                <a:latin typeface="Arial" pitchFamily="34" charset="0"/>
                <a:cs typeface="Arial" pitchFamily="34" charset="0"/>
              </a:rPr>
              <a:t>秒</a:t>
            </a:r>
          </a:p>
          <a:p>
            <a:r>
              <a:rPr lang="zh-CN" altLang="en-US" sz="200">
                <a:latin typeface="Arial" pitchFamily="34" charset="0"/>
                <a:cs typeface="Arial" pitchFamily="34" charset="0"/>
              </a:rPr>
              <a:t>	</a:t>
            </a:r>
            <a:r>
              <a:rPr lang="en-US" altLang="zh-CN" sz="200">
                <a:latin typeface="Arial" pitchFamily="34" charset="0"/>
                <a:cs typeface="Arial" pitchFamily="34" charset="0"/>
              </a:rPr>
              <a:t>int[] arr = new int[8];</a:t>
            </a:r>
          </a:p>
          <a:p>
            <a:r>
              <a:rPr lang="en-US" altLang="zh-CN" sz="200">
                <a:latin typeface="Arial" pitchFamily="34" charset="0"/>
                <a:cs typeface="Arial" pitchFamily="34" charset="0"/>
              </a:rPr>
              <a:t>	for (int i = 0; i &lt; 8; i++) {</a:t>
            </a:r>
          </a:p>
          <a:p>
            <a:r>
              <a:rPr lang="en-US" altLang="zh-CN" sz="200">
                <a:latin typeface="Arial" pitchFamily="34" charset="0"/>
                <a:cs typeface="Arial" pitchFamily="34" charset="0"/>
              </a:rPr>
              <a:t>	arr[i] = (int) (Math.random() * 8000000); // </a:t>
            </a:r>
            <a:r>
              <a:rPr lang="zh-CN" altLang="en-US" sz="200">
                <a:latin typeface="Arial" pitchFamily="34" charset="0"/>
                <a:cs typeface="Arial" pitchFamily="34" charset="0"/>
              </a:rPr>
              <a:t>生成一个</a:t>
            </a:r>
            <a:r>
              <a:rPr lang="en-US" altLang="zh-CN" sz="200">
                <a:latin typeface="Arial" pitchFamily="34" charset="0"/>
                <a:cs typeface="Arial" pitchFamily="34" charset="0"/>
              </a:rPr>
              <a:t>[0,800000) </a:t>
            </a:r>
            <a:r>
              <a:rPr lang="zh-CN" altLang="en-US" sz="200">
                <a:latin typeface="Arial" pitchFamily="34" charset="0"/>
                <a:cs typeface="Arial" pitchFamily="34" charset="0"/>
              </a:rPr>
              <a:t>的一个数</a:t>
            </a:r>
          </a:p>
          <a:p>
            <a:r>
              <a:rPr lang="zh-CN" altLang="en-US" sz="200">
                <a:latin typeface="Arial" pitchFamily="34" charset="0"/>
                <a:cs typeface="Arial" pitchFamily="34" charset="0"/>
              </a:rPr>
              <a:t>	</a:t>
            </a:r>
            <a:r>
              <a:rPr lang="en-US" altLang="zh-CN" sz="200">
                <a:latin typeface="Arial" pitchFamily="34" charset="0"/>
                <a:cs typeface="Arial" pitchFamily="34" charset="0"/>
              </a:rPr>
              <a:t>}</a:t>
            </a:r>
          </a:p>
          <a:p>
            <a:r>
              <a:rPr lang="en-US" altLang="zh-CN" sz="200">
                <a:latin typeface="Arial" pitchFamily="34" charset="0"/>
                <a:cs typeface="Arial" pitchFamily="34" charset="0"/>
              </a:rPr>
              <a:t>	System.out.println("</a:t>
            </a:r>
            <a:r>
              <a:rPr lang="zh-CN" altLang="en-US" sz="200">
                <a:latin typeface="Arial" pitchFamily="34" charset="0"/>
                <a:cs typeface="Arial" pitchFamily="34" charset="0"/>
              </a:rPr>
              <a:t>排序前</a:t>
            </a:r>
            <a:r>
              <a:rPr lang="en-US" altLang="zh-CN" sz="200">
                <a:latin typeface="Arial" pitchFamily="34" charset="0"/>
                <a:cs typeface="Arial" pitchFamily="34" charset="0"/>
              </a:rPr>
              <a:t>~");</a:t>
            </a:r>
          </a:p>
          <a:p>
            <a:r>
              <a:rPr lang="en-US" altLang="zh-CN" sz="200">
                <a:latin typeface="Arial" pitchFamily="34" charset="0"/>
                <a:cs typeface="Arial" pitchFamily="34" charset="0"/>
              </a:rPr>
              <a:t>	Date now = new Date();</a:t>
            </a:r>
          </a:p>
          <a:p>
            <a:r>
              <a:rPr lang="en-US" altLang="zh-CN" sz="200">
                <a:latin typeface="Arial" pitchFamily="34" charset="0"/>
                <a:cs typeface="Arial" pitchFamily="34" charset="0"/>
              </a:rPr>
              <a:t>	SimpleDateFormat dateFormat = new SimpleDateFormat("yyyy-MM-dd HH:mm:ss");</a:t>
            </a:r>
          </a:p>
          <a:p>
            <a:r>
              <a:rPr lang="en-US" altLang="zh-CN" sz="200">
                <a:latin typeface="Arial" pitchFamily="34" charset="0"/>
                <a:cs typeface="Arial" pitchFamily="34" charset="0"/>
              </a:rPr>
              <a:t>	String date1 = dateFormat.format(now);</a:t>
            </a:r>
          </a:p>
          <a:p>
            <a:r>
              <a:rPr lang="en-US" altLang="zh-CN" sz="200">
                <a:latin typeface="Arial" pitchFamily="34" charset="0"/>
                <a:cs typeface="Arial" pitchFamily="34" charset="0"/>
              </a:rPr>
              <a:t>	System.out.println("</a:t>
            </a:r>
            <a:r>
              <a:rPr lang="zh-CN" altLang="en-US" sz="200">
                <a:latin typeface="Arial" pitchFamily="34" charset="0"/>
                <a:cs typeface="Arial" pitchFamily="34" charset="0"/>
              </a:rPr>
              <a:t>排序前时间</a:t>
            </a:r>
            <a:r>
              <a:rPr lang="en-US" altLang="zh-CN" sz="200">
                <a:latin typeface="Arial" pitchFamily="34" charset="0"/>
                <a:cs typeface="Arial" pitchFamily="34" charset="0"/>
              </a:rPr>
              <a:t>=" + date1); // </a:t>
            </a:r>
            <a:r>
              <a:rPr lang="zh-CN" altLang="en-US" sz="200">
                <a:latin typeface="Arial" pitchFamily="34" charset="0"/>
                <a:cs typeface="Arial" pitchFamily="34" charset="0"/>
              </a:rPr>
              <a:t>输出时间</a:t>
            </a:r>
          </a:p>
          <a:p>
            <a:endParaRPr lang="zh-CN" altLang="en-US" sz="200">
              <a:latin typeface="Arial" pitchFamily="34" charset="0"/>
              <a:cs typeface="Arial" pitchFamily="34" charset="0"/>
            </a:endParaRPr>
          </a:p>
          <a:p>
            <a:r>
              <a:rPr lang="zh-CN" altLang="en-US" sz="200">
                <a:latin typeface="Arial" pitchFamily="34" charset="0"/>
                <a:cs typeface="Arial" pitchFamily="34" charset="0"/>
              </a:rPr>
              <a:t>	</a:t>
            </a:r>
            <a:r>
              <a:rPr lang="en-US" altLang="zh-CN" sz="200">
                <a:latin typeface="Arial" pitchFamily="34" charset="0"/>
                <a:cs typeface="Arial" pitchFamily="34" charset="0"/>
              </a:rPr>
              <a:t>bubbleSort(arr); // </a:t>
            </a:r>
            <a:r>
              <a:rPr lang="zh-CN" altLang="en-US" sz="200">
                <a:latin typeface="Arial" pitchFamily="34" charset="0"/>
                <a:cs typeface="Arial" pitchFamily="34" charset="0"/>
              </a:rPr>
              <a:t>冒泡排序</a:t>
            </a:r>
          </a:p>
          <a:p>
            <a:endParaRPr lang="zh-CN" altLang="en-US" sz="200">
              <a:latin typeface="Arial" pitchFamily="34" charset="0"/>
              <a:cs typeface="Arial" pitchFamily="34" charset="0"/>
            </a:endParaRPr>
          </a:p>
          <a:p>
            <a:r>
              <a:rPr lang="zh-CN" altLang="en-US" sz="200">
                <a:latin typeface="Arial" pitchFamily="34" charset="0"/>
                <a:cs typeface="Arial" pitchFamily="34" charset="0"/>
              </a:rPr>
              <a:t>	</a:t>
            </a:r>
            <a:r>
              <a:rPr lang="en-US" altLang="zh-CN" sz="200">
                <a:latin typeface="Arial" pitchFamily="34" charset="0"/>
                <a:cs typeface="Arial" pitchFamily="34" charset="0"/>
              </a:rPr>
              <a:t>System.out.println("</a:t>
            </a:r>
            <a:r>
              <a:rPr lang="zh-CN" altLang="en-US" sz="200">
                <a:latin typeface="Arial" pitchFamily="34" charset="0"/>
                <a:cs typeface="Arial" pitchFamily="34" charset="0"/>
              </a:rPr>
              <a:t>排序后</a:t>
            </a:r>
            <a:r>
              <a:rPr lang="en-US" altLang="zh-CN" sz="200">
                <a:latin typeface="Arial" pitchFamily="34" charset="0"/>
                <a:cs typeface="Arial" pitchFamily="34" charset="0"/>
              </a:rPr>
              <a:t>~");</a:t>
            </a:r>
          </a:p>
          <a:p>
            <a:r>
              <a:rPr lang="en-US" altLang="zh-CN" sz="200">
                <a:latin typeface="Arial" pitchFamily="34" charset="0"/>
                <a:cs typeface="Arial" pitchFamily="34" charset="0"/>
              </a:rPr>
              <a:t>	Date now2 = new Date();</a:t>
            </a:r>
          </a:p>
          <a:p>
            <a:r>
              <a:rPr lang="en-US" altLang="zh-CN" sz="200">
                <a:latin typeface="Arial" pitchFamily="34" charset="0"/>
                <a:cs typeface="Arial" pitchFamily="34" charset="0"/>
              </a:rPr>
              <a:t>	String date2 = dateFormat.format(now2);</a:t>
            </a:r>
          </a:p>
          <a:p>
            <a:r>
              <a:rPr lang="en-US" altLang="zh-CN" sz="200">
                <a:latin typeface="Arial" pitchFamily="34" charset="0"/>
                <a:cs typeface="Arial" pitchFamily="34" charset="0"/>
              </a:rPr>
              <a:t>	System.out.println("</a:t>
            </a:r>
            <a:r>
              <a:rPr lang="zh-CN" altLang="en-US" sz="200">
                <a:latin typeface="Arial" pitchFamily="34" charset="0"/>
                <a:cs typeface="Arial" pitchFamily="34" charset="0"/>
              </a:rPr>
              <a:t>排序后时间</a:t>
            </a:r>
            <a:r>
              <a:rPr lang="en-US" altLang="zh-CN" sz="200">
                <a:latin typeface="Arial" pitchFamily="34" charset="0"/>
                <a:cs typeface="Arial" pitchFamily="34" charset="0"/>
              </a:rPr>
              <a:t>=" + date2); // </a:t>
            </a:r>
            <a:r>
              <a:rPr lang="zh-CN" altLang="en-US" sz="200">
                <a:latin typeface="Arial" pitchFamily="34" charset="0"/>
                <a:cs typeface="Arial" pitchFamily="34" charset="0"/>
              </a:rPr>
              <a:t>输出时间</a:t>
            </a:r>
          </a:p>
          <a:p>
            <a:r>
              <a:rPr lang="zh-CN" altLang="en-US" sz="200">
                <a:latin typeface="Arial" pitchFamily="34" charset="0"/>
                <a:cs typeface="Arial" pitchFamily="34" charset="0"/>
              </a:rPr>
              <a:t>	</a:t>
            </a:r>
            <a:r>
              <a:rPr lang="en-US" altLang="zh-CN" sz="200">
                <a:latin typeface="Arial" pitchFamily="34" charset="0"/>
                <a:cs typeface="Arial" pitchFamily="34" charset="0"/>
              </a:rPr>
              <a:t>//System.out.println(Arrays.toString(arr));</a:t>
            </a:r>
          </a:p>
          <a:p>
            <a:r>
              <a:rPr lang="en-US" altLang="zh-CN" sz="200">
                <a:latin typeface="Arial" pitchFamily="34" charset="0"/>
                <a:cs typeface="Arial" pitchFamily="34" charset="0"/>
              </a:rPr>
              <a:t>}</a:t>
            </a:r>
          </a:p>
          <a:p>
            <a:endParaRPr lang="en-US" altLang="zh-CN" sz="200">
              <a:latin typeface="Arial" pitchFamily="34" charset="0"/>
              <a:cs typeface="Arial" pitchFamily="34" charset="0"/>
            </a:endParaRPr>
          </a:p>
          <a:p>
            <a:r>
              <a:rPr lang="en-US" altLang="zh-CN" sz="200">
                <a:latin typeface="Arial" pitchFamily="34" charset="0"/>
                <a:cs typeface="Arial" pitchFamily="34" charset="0"/>
              </a:rPr>
              <a:t>public static void bubbleSort(int[] arr) {</a:t>
            </a:r>
          </a:p>
          <a:p>
            <a:endParaRPr lang="en-US" altLang="zh-CN" sz="200">
              <a:latin typeface="Arial" pitchFamily="34" charset="0"/>
              <a:cs typeface="Arial" pitchFamily="34" charset="0"/>
            </a:endParaRPr>
          </a:p>
          <a:p>
            <a:r>
              <a:rPr lang="en-US" altLang="zh-CN" sz="200">
                <a:latin typeface="Arial" pitchFamily="34" charset="0"/>
                <a:cs typeface="Arial" pitchFamily="34" charset="0"/>
              </a:rPr>
              <a:t>	for (int i = 0; i &lt; arr.length - 1; i++) {</a:t>
            </a:r>
          </a:p>
          <a:p>
            <a:r>
              <a:rPr lang="en-US" altLang="zh-CN" sz="200">
                <a:latin typeface="Arial" pitchFamily="34" charset="0"/>
                <a:cs typeface="Arial" pitchFamily="34" charset="0"/>
              </a:rPr>
              <a:t>		for (int j = 0; j &lt; arr.length - 1 - i; j++) {</a:t>
            </a:r>
          </a:p>
          <a:p>
            <a:r>
              <a:rPr lang="en-US" altLang="zh-CN" sz="200">
                <a:latin typeface="Arial" pitchFamily="34" charset="0"/>
                <a:cs typeface="Arial" pitchFamily="34" charset="0"/>
              </a:rPr>
              <a:t>			if (arr[j] &gt; arr[j + 1]) {</a:t>
            </a:r>
          </a:p>
          <a:p>
            <a:r>
              <a:rPr lang="en-US" altLang="zh-CN" sz="200">
                <a:latin typeface="Arial" pitchFamily="34" charset="0"/>
                <a:cs typeface="Arial" pitchFamily="34" charset="0"/>
              </a:rPr>
              <a:t>				int temp = arr[j];</a:t>
            </a:r>
          </a:p>
          <a:p>
            <a:r>
              <a:rPr lang="en-US" altLang="zh-CN" sz="200">
                <a:latin typeface="Arial" pitchFamily="34" charset="0"/>
                <a:cs typeface="Arial" pitchFamily="34" charset="0"/>
              </a:rPr>
              <a:t>				arr[j] = arr[j + 1];</a:t>
            </a:r>
          </a:p>
          <a:p>
            <a:r>
              <a:rPr lang="en-US" altLang="zh-CN" sz="200">
                <a:latin typeface="Arial" pitchFamily="34" charset="0"/>
                <a:cs typeface="Arial" pitchFamily="34" charset="0"/>
              </a:rPr>
              <a:t>				arr[j + 1] = temp;</a:t>
            </a:r>
          </a:p>
          <a:p>
            <a:r>
              <a:rPr lang="en-US" altLang="zh-CN" sz="200">
                <a:latin typeface="Arial" pitchFamily="34" charset="0"/>
                <a:cs typeface="Arial" pitchFamily="34" charset="0"/>
              </a:rPr>
              <a:t>			}</a:t>
            </a:r>
          </a:p>
          <a:p>
            <a:r>
              <a:rPr lang="en-US" altLang="zh-CN" sz="200">
                <a:latin typeface="Arial" pitchFamily="34" charset="0"/>
                <a:cs typeface="Arial" pitchFamily="34" charset="0"/>
              </a:rPr>
              <a:t>	}}}}</a:t>
            </a:r>
            <a:endParaRPr lang="zh-CN" altLang="en-US" sz="200">
              <a:latin typeface="Arial" pitchFamily="34" charset="0"/>
              <a:cs typeface="Arial" pitchFamily="34" charset="0"/>
            </a:endParaRPr>
          </a:p>
        </p:txBody>
      </p:sp>
    </p:spTree>
    <p:extLst>
      <p:ext uri="{BB962C8B-B14F-4D97-AF65-F5344CB8AC3E}">
        <p14:creationId xmlns:p14="http://schemas.microsoft.com/office/powerpoint/2010/main" val="2020603096"/>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选择排序</a:t>
            </a:r>
            <a:endParaRPr lang="en-US" altLang="zh-CN" sz="2200" b="1"/>
          </a:p>
        </p:txBody>
      </p:sp>
      <p:sp>
        <p:nvSpPr>
          <p:cNvPr id="2" name="TextBox 1"/>
          <p:cNvSpPr txBox="1"/>
          <p:nvPr/>
        </p:nvSpPr>
        <p:spPr>
          <a:xfrm>
            <a:off x="665981" y="1224111"/>
            <a:ext cx="8136904" cy="2123658"/>
          </a:xfrm>
          <a:prstGeom prst="rect">
            <a:avLst/>
          </a:prstGeom>
          <a:noFill/>
        </p:spPr>
        <p:txBody>
          <a:bodyPr wrap="square" rtlCol="0">
            <a:spAutoFit/>
          </a:bodyPr>
          <a:lstStyle/>
          <a:p>
            <a:pPr>
              <a:spcBef>
                <a:spcPct val="0"/>
              </a:spcBef>
            </a:pPr>
            <a:r>
              <a:rPr kumimoji="1" lang="zh-CN" altLang="en-US" sz="2000" b="1">
                <a:solidFill>
                  <a:srgbClr val="0070C0"/>
                </a:solidFill>
                <a:latin typeface="+mn-ea"/>
              </a:rPr>
              <a:t>基本介绍</a:t>
            </a:r>
            <a:endParaRPr kumimoji="1" lang="en-US" altLang="zh-CN" sz="2000" b="1">
              <a:solidFill>
                <a:srgbClr val="0070C0"/>
              </a:solidFill>
              <a:latin typeface="+mn-ea"/>
            </a:endParaRPr>
          </a:p>
          <a:p>
            <a:pPr>
              <a:spcBef>
                <a:spcPct val="0"/>
              </a:spcBef>
            </a:pPr>
            <a:endParaRPr kumimoji="1" lang="zh-CN" altLang="en-US" sz="2000">
              <a:solidFill>
                <a:srgbClr val="0070C0"/>
              </a:solidFill>
              <a:latin typeface="+mn-ea"/>
            </a:endParaRPr>
          </a:p>
          <a:p>
            <a:pPr>
              <a:spcBef>
                <a:spcPct val="0"/>
              </a:spcBef>
            </a:pPr>
            <a:r>
              <a:rPr kumimoji="1" lang="zh-CN" altLang="en-US">
                <a:latin typeface="+mn-ea"/>
              </a:rPr>
              <a:t>选择式排序也属于内部排序法，是从欲排序的数据中，按指定的规则选出某一元素，再依规定交换位置后达到排序的目的。</a:t>
            </a:r>
            <a:endParaRPr kumimoji="1" lang="en-US" altLang="zh-CN">
              <a:latin typeface="+mn-ea"/>
            </a:endParaRPr>
          </a:p>
          <a:p>
            <a:pPr>
              <a:spcBef>
                <a:spcPct val="0"/>
              </a:spcBef>
            </a:pPr>
            <a:endParaRPr kumimoji="1" lang="en-US" altLang="zh-CN">
              <a:latin typeface="+mn-ea"/>
            </a:endParaRPr>
          </a:p>
          <a:p>
            <a:pPr>
              <a:spcBef>
                <a:spcPct val="0"/>
              </a:spcBef>
            </a:pPr>
            <a:endParaRPr kumimoji="1" lang="en-US" altLang="zh-CN">
              <a:latin typeface="+mn-ea"/>
            </a:endParaRPr>
          </a:p>
          <a:p>
            <a:pPr>
              <a:spcBef>
                <a:spcPct val="0"/>
              </a:spcBef>
            </a:pPr>
            <a:endParaRPr kumimoji="1" lang="en-US" altLang="zh-CN" sz="2000" b="1">
              <a:solidFill>
                <a:srgbClr val="0070C0"/>
              </a:solidFill>
              <a:latin typeface="+mn-ea"/>
            </a:endParaRPr>
          </a:p>
        </p:txBody>
      </p:sp>
    </p:spTree>
    <p:extLst>
      <p:ext uri="{BB962C8B-B14F-4D97-AF65-F5344CB8AC3E}">
        <p14:creationId xmlns:p14="http://schemas.microsoft.com/office/powerpoint/2010/main" val="2615805686"/>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选择排序</a:t>
            </a:r>
            <a:endParaRPr lang="en-US" altLang="zh-CN" sz="2200" b="1"/>
          </a:p>
        </p:txBody>
      </p:sp>
      <p:sp>
        <p:nvSpPr>
          <p:cNvPr id="2" name="TextBox 1"/>
          <p:cNvSpPr txBox="1"/>
          <p:nvPr/>
        </p:nvSpPr>
        <p:spPr>
          <a:xfrm>
            <a:off x="665981" y="1224111"/>
            <a:ext cx="8136904" cy="3570208"/>
          </a:xfrm>
          <a:prstGeom prst="rect">
            <a:avLst/>
          </a:prstGeom>
          <a:noFill/>
        </p:spPr>
        <p:txBody>
          <a:bodyPr wrap="square" rtlCol="0">
            <a:spAutoFit/>
          </a:bodyPr>
          <a:lstStyle/>
          <a:p>
            <a:pPr>
              <a:spcBef>
                <a:spcPct val="0"/>
              </a:spcBef>
            </a:pPr>
            <a:r>
              <a:rPr kumimoji="1" lang="zh-CN" altLang="en-US" sz="2000" b="1">
                <a:solidFill>
                  <a:srgbClr val="0070C0"/>
                </a:solidFill>
                <a:latin typeface="+mn-ea"/>
              </a:rPr>
              <a:t>选择排序思想</a:t>
            </a:r>
            <a:r>
              <a:rPr kumimoji="1" lang="en-US" altLang="zh-CN" sz="2000" b="1">
                <a:solidFill>
                  <a:srgbClr val="0070C0"/>
                </a:solidFill>
                <a:latin typeface="+mn-ea"/>
              </a:rPr>
              <a:t>:</a:t>
            </a:r>
          </a:p>
          <a:p>
            <a:pPr>
              <a:spcBef>
                <a:spcPct val="0"/>
              </a:spcBef>
            </a:pPr>
            <a:endParaRPr kumimoji="1" lang="en-US" altLang="zh-CN" sz="2000" b="1">
              <a:solidFill>
                <a:srgbClr val="0070C0"/>
              </a:solidFill>
              <a:latin typeface="+mn-ea"/>
            </a:endParaRPr>
          </a:p>
          <a:p>
            <a:pPr>
              <a:spcBef>
                <a:spcPct val="0"/>
              </a:spcBef>
            </a:pPr>
            <a:r>
              <a:rPr kumimoji="1" lang="zh-CN" altLang="en-US">
                <a:latin typeface="+mn-ea"/>
              </a:rPr>
              <a:t>选择排序（</a:t>
            </a:r>
            <a:r>
              <a:rPr kumimoji="1" lang="en-US" altLang="zh-CN">
                <a:latin typeface="+mn-ea"/>
              </a:rPr>
              <a:t>select sorting</a:t>
            </a:r>
            <a:r>
              <a:rPr kumimoji="1" lang="zh-CN" altLang="en-US">
                <a:latin typeface="+mn-ea"/>
              </a:rPr>
              <a:t>）也是一种简单的排序方法。它的</a:t>
            </a:r>
            <a:r>
              <a:rPr kumimoji="1" lang="zh-CN" altLang="en-US" b="1">
                <a:solidFill>
                  <a:srgbClr val="DA0000"/>
                </a:solidFill>
                <a:latin typeface="+mn-ea"/>
              </a:rPr>
              <a:t>基本思想</a:t>
            </a:r>
            <a:r>
              <a:rPr kumimoji="1" lang="zh-CN" altLang="en-US">
                <a:latin typeface="+mn-ea"/>
              </a:rPr>
              <a:t>是：第一次从</a:t>
            </a:r>
            <a:r>
              <a:rPr kumimoji="1" lang="en-US" altLang="zh-CN">
                <a:latin typeface="+mn-ea"/>
              </a:rPr>
              <a:t>arr[0]~arr[n-1]</a:t>
            </a:r>
            <a:r>
              <a:rPr kumimoji="1" lang="zh-CN" altLang="en-US">
                <a:latin typeface="+mn-ea"/>
              </a:rPr>
              <a:t>中选取最小值，与</a:t>
            </a:r>
            <a:r>
              <a:rPr kumimoji="1" lang="en-US" altLang="zh-CN">
                <a:latin typeface="+mn-ea"/>
              </a:rPr>
              <a:t>arr[0]</a:t>
            </a:r>
            <a:r>
              <a:rPr kumimoji="1" lang="zh-CN" altLang="en-US">
                <a:latin typeface="+mn-ea"/>
              </a:rPr>
              <a:t>交换，第二次从</a:t>
            </a:r>
            <a:r>
              <a:rPr kumimoji="1" lang="en-US" altLang="zh-CN">
                <a:latin typeface="+mn-ea"/>
              </a:rPr>
              <a:t>arr[1]~arr[n-1]</a:t>
            </a:r>
            <a:r>
              <a:rPr kumimoji="1" lang="zh-CN" altLang="en-US">
                <a:latin typeface="+mn-ea"/>
              </a:rPr>
              <a:t>中选取最小值，与</a:t>
            </a:r>
            <a:r>
              <a:rPr kumimoji="1" lang="en-US" altLang="zh-CN">
                <a:latin typeface="+mn-ea"/>
              </a:rPr>
              <a:t>arr[1]</a:t>
            </a:r>
            <a:r>
              <a:rPr kumimoji="1" lang="zh-CN" altLang="en-US">
                <a:latin typeface="+mn-ea"/>
              </a:rPr>
              <a:t>交换，第三次从</a:t>
            </a:r>
            <a:r>
              <a:rPr kumimoji="1" lang="en-US" altLang="zh-CN">
                <a:latin typeface="+mn-ea"/>
              </a:rPr>
              <a:t>arr[2]~arr[n-1]</a:t>
            </a:r>
            <a:r>
              <a:rPr kumimoji="1" lang="zh-CN" altLang="en-US">
                <a:latin typeface="+mn-ea"/>
              </a:rPr>
              <a:t>中选取最小值，与</a:t>
            </a:r>
            <a:r>
              <a:rPr kumimoji="1" lang="en-US" altLang="zh-CN">
                <a:latin typeface="+mn-ea"/>
              </a:rPr>
              <a:t>arr[2]</a:t>
            </a:r>
            <a:r>
              <a:rPr kumimoji="1" lang="zh-CN" altLang="en-US">
                <a:latin typeface="+mn-ea"/>
              </a:rPr>
              <a:t>交换，</a:t>
            </a:r>
            <a:r>
              <a:rPr kumimoji="1" lang="en-US" altLang="zh-CN">
                <a:latin typeface="+mn-ea"/>
              </a:rPr>
              <a:t>…</a:t>
            </a:r>
            <a:r>
              <a:rPr kumimoji="1" lang="zh-CN" altLang="en-US">
                <a:latin typeface="+mn-ea"/>
              </a:rPr>
              <a:t>，第</a:t>
            </a:r>
            <a:r>
              <a:rPr kumimoji="1" lang="en-US" altLang="zh-CN">
                <a:latin typeface="+mn-ea"/>
              </a:rPr>
              <a:t>i</a:t>
            </a:r>
            <a:r>
              <a:rPr kumimoji="1" lang="zh-CN" altLang="en-US">
                <a:latin typeface="+mn-ea"/>
              </a:rPr>
              <a:t>次从</a:t>
            </a:r>
            <a:r>
              <a:rPr kumimoji="1" lang="en-US" altLang="zh-CN">
                <a:latin typeface="+mn-ea"/>
              </a:rPr>
              <a:t>arr[i-1]~arr[n-1]</a:t>
            </a:r>
            <a:r>
              <a:rPr kumimoji="1" lang="zh-CN" altLang="en-US">
                <a:latin typeface="+mn-ea"/>
              </a:rPr>
              <a:t>中选取最小值，与</a:t>
            </a:r>
            <a:r>
              <a:rPr kumimoji="1" lang="en-US" altLang="zh-CN">
                <a:latin typeface="+mn-ea"/>
              </a:rPr>
              <a:t>arr[i-1]</a:t>
            </a:r>
            <a:r>
              <a:rPr kumimoji="1" lang="zh-CN" altLang="en-US">
                <a:latin typeface="+mn-ea"/>
              </a:rPr>
              <a:t>交换，</a:t>
            </a:r>
            <a:r>
              <a:rPr kumimoji="1" lang="en-US" altLang="zh-CN">
                <a:latin typeface="+mn-ea"/>
              </a:rPr>
              <a:t>…, </a:t>
            </a:r>
            <a:r>
              <a:rPr kumimoji="1" lang="zh-CN" altLang="en-US">
                <a:latin typeface="+mn-ea"/>
              </a:rPr>
              <a:t>第</a:t>
            </a:r>
            <a:r>
              <a:rPr kumimoji="1" lang="en-US" altLang="zh-CN">
                <a:latin typeface="+mn-ea"/>
              </a:rPr>
              <a:t>n-1</a:t>
            </a:r>
            <a:r>
              <a:rPr kumimoji="1" lang="zh-CN" altLang="en-US">
                <a:latin typeface="+mn-ea"/>
              </a:rPr>
              <a:t>次从</a:t>
            </a:r>
            <a:r>
              <a:rPr kumimoji="1" lang="en-US" altLang="zh-CN">
                <a:latin typeface="+mn-ea"/>
              </a:rPr>
              <a:t>arr[n-2]~arr[n-1]</a:t>
            </a:r>
            <a:r>
              <a:rPr kumimoji="1" lang="zh-CN" altLang="en-US">
                <a:latin typeface="+mn-ea"/>
              </a:rPr>
              <a:t>中选取最小值，与</a:t>
            </a:r>
            <a:r>
              <a:rPr kumimoji="1" lang="en-US" altLang="zh-CN">
                <a:latin typeface="+mn-ea"/>
              </a:rPr>
              <a:t>arr[n-2]</a:t>
            </a:r>
            <a:r>
              <a:rPr kumimoji="1" lang="zh-CN" altLang="en-US">
                <a:latin typeface="+mn-ea"/>
              </a:rPr>
              <a:t>交换，总共通过</a:t>
            </a:r>
            <a:r>
              <a:rPr kumimoji="1" lang="en-US" altLang="zh-CN">
                <a:latin typeface="+mn-ea"/>
              </a:rPr>
              <a:t>n-1</a:t>
            </a:r>
            <a:r>
              <a:rPr kumimoji="1" lang="zh-CN" altLang="en-US">
                <a:latin typeface="+mn-ea"/>
              </a:rPr>
              <a:t>次，得到一个按排序码从小到大排列的有序序列。</a:t>
            </a:r>
            <a:endParaRPr kumimoji="1" lang="en-US" altLang="zh-CN">
              <a:latin typeface="+mn-ea"/>
            </a:endParaRPr>
          </a:p>
          <a:p>
            <a:pPr>
              <a:spcBef>
                <a:spcPct val="0"/>
              </a:spcBef>
            </a:pPr>
            <a:endParaRPr kumimoji="1" lang="en-US" altLang="zh-CN">
              <a:latin typeface="+mn-ea"/>
            </a:endParaRPr>
          </a:p>
          <a:p>
            <a:pPr>
              <a:spcBef>
                <a:spcPct val="0"/>
              </a:spcBef>
            </a:pPr>
            <a:endParaRPr kumimoji="1" lang="en-US" altLang="zh-CN" sz="2000" b="1">
              <a:solidFill>
                <a:srgbClr val="0070C0"/>
              </a:solidFill>
              <a:latin typeface="+mn-ea"/>
            </a:endParaRPr>
          </a:p>
          <a:p>
            <a:pPr>
              <a:spcBef>
                <a:spcPct val="0"/>
              </a:spcBef>
            </a:pPr>
            <a:endParaRPr kumimoji="1" lang="en-US" altLang="zh-CN" sz="2000" b="1">
              <a:solidFill>
                <a:srgbClr val="0070C0"/>
              </a:solidFill>
              <a:latin typeface="+mn-ea"/>
            </a:endParaRPr>
          </a:p>
          <a:p>
            <a:pPr>
              <a:spcBef>
                <a:spcPct val="0"/>
              </a:spcBef>
            </a:pPr>
            <a:endParaRPr kumimoji="1" lang="en-US" altLang="zh-CN" sz="2000" b="1">
              <a:solidFill>
                <a:srgbClr val="0070C0"/>
              </a:solidFill>
              <a:latin typeface="+mn-ea"/>
            </a:endParaRPr>
          </a:p>
        </p:txBody>
      </p:sp>
    </p:spTree>
    <p:extLst>
      <p:ext uri="{BB962C8B-B14F-4D97-AF65-F5344CB8AC3E}">
        <p14:creationId xmlns:p14="http://schemas.microsoft.com/office/powerpoint/2010/main" val="14454012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数据结构和算法内容介绍</a:t>
            </a:r>
            <a:endParaRPr lang="en-US" altLang="zh-CN" sz="2200" b="1"/>
          </a:p>
        </p:txBody>
      </p:sp>
      <p:sp>
        <p:nvSpPr>
          <p:cNvPr id="4" name="矩形 3"/>
          <p:cNvSpPr/>
          <p:nvPr/>
        </p:nvSpPr>
        <p:spPr>
          <a:xfrm>
            <a:off x="562971" y="1244431"/>
            <a:ext cx="8790601" cy="1631216"/>
          </a:xfrm>
          <a:prstGeom prst="rect">
            <a:avLst/>
          </a:prstGeom>
        </p:spPr>
        <p:txBody>
          <a:bodyPr wrap="square">
            <a:spAutoFit/>
          </a:bodyPr>
          <a:lstStyle/>
          <a:p>
            <a:pPr>
              <a:defRPr/>
            </a:pPr>
            <a:endParaRPr lang="en-US" altLang="zh-CN" sz="2000" b="1">
              <a:solidFill>
                <a:srgbClr val="0070C0"/>
              </a:solidFill>
              <a:ea typeface="宋体" panose="02010600030101010101" pitchFamily="2" charset="-122"/>
            </a:endParaRPr>
          </a:p>
          <a:p>
            <a:pPr>
              <a:defRPr/>
            </a:pPr>
            <a:endParaRPr lang="en-US" altLang="zh-CN" sz="2000" b="1">
              <a:solidFill>
                <a:srgbClr val="0070C0"/>
              </a:solidFill>
              <a:ea typeface="宋体" panose="02010600030101010101" pitchFamily="2" charset="-122"/>
            </a:endParaRPr>
          </a:p>
          <a:p>
            <a:pPr>
              <a:defRPr/>
            </a:pPr>
            <a:endParaRPr lang="en-US" altLang="zh-CN" sz="2000" b="1">
              <a:solidFill>
                <a:srgbClr val="0070C0"/>
              </a:solidFill>
              <a:ea typeface="宋体" panose="02010600030101010101" pitchFamily="2" charset="-122"/>
            </a:endParaRPr>
          </a:p>
          <a:p>
            <a:pPr>
              <a:defRPr/>
            </a:pPr>
            <a:endParaRPr lang="en-US" altLang="zh-CN" sz="2000" b="1">
              <a:solidFill>
                <a:srgbClr val="0070C0"/>
              </a:solidFill>
              <a:ea typeface="宋体" panose="02010600030101010101" pitchFamily="2" charset="-122"/>
            </a:endParaRPr>
          </a:p>
          <a:p>
            <a:pPr>
              <a:defRPr/>
            </a:pPr>
            <a:endParaRPr lang="en-US" altLang="zh-CN" sz="2000" b="1">
              <a:solidFill>
                <a:srgbClr val="0070C0"/>
              </a:solidFill>
              <a:ea typeface="宋体" panose="02010600030101010101" pitchFamily="2" charset="-122"/>
            </a:endParaRPr>
          </a:p>
        </p:txBody>
      </p:sp>
      <p:sp>
        <p:nvSpPr>
          <p:cNvPr id="2" name="TextBox 1"/>
          <p:cNvSpPr txBox="1"/>
          <p:nvPr/>
        </p:nvSpPr>
        <p:spPr>
          <a:xfrm>
            <a:off x="487837" y="1368127"/>
            <a:ext cx="8747096" cy="4047262"/>
          </a:xfrm>
          <a:prstGeom prst="rect">
            <a:avLst/>
          </a:prstGeom>
          <a:noFill/>
        </p:spPr>
        <p:txBody>
          <a:bodyPr wrap="square" rtlCol="0">
            <a:spAutoFit/>
          </a:bodyPr>
          <a:lstStyle/>
          <a:p>
            <a:r>
              <a:rPr lang="zh-CN" altLang="en-US" sz="2700" b="1">
                <a:solidFill>
                  <a:srgbClr val="0070C0"/>
                </a:solidFill>
              </a:rPr>
              <a:t>课程亮点和授课方式</a:t>
            </a:r>
            <a:endParaRPr lang="en-US" altLang="zh-CN" sz="2700" b="1">
              <a:solidFill>
                <a:srgbClr val="0070C0"/>
              </a:solidFill>
            </a:endParaRPr>
          </a:p>
          <a:p>
            <a:endParaRPr lang="en-US" altLang="zh-CN"/>
          </a:p>
          <a:p>
            <a:pPr marL="342900" indent="-342900">
              <a:buAutoNum type="arabicParenR"/>
            </a:pPr>
            <a:r>
              <a:rPr lang="zh-CN" altLang="en-US" sz="2200" b="1">
                <a:solidFill>
                  <a:schemeClr val="bg1">
                    <a:lumMod val="50000"/>
                  </a:schemeClr>
                </a:solidFill>
                <a:latin typeface="微软雅黑" pitchFamily="34" charset="-122"/>
                <a:ea typeface="微软雅黑" pitchFamily="34" charset="-122"/>
              </a:rPr>
              <a:t>课程深入</a:t>
            </a:r>
            <a:r>
              <a:rPr lang="en-US" altLang="zh-CN" sz="2200" b="1">
                <a:solidFill>
                  <a:schemeClr val="bg1">
                    <a:lumMod val="50000"/>
                  </a:schemeClr>
                </a:solidFill>
                <a:latin typeface="微软雅黑" pitchFamily="34" charset="-122"/>
                <a:ea typeface="微软雅黑" pitchFamily="34" charset="-122"/>
              </a:rPr>
              <a:t>,</a:t>
            </a:r>
            <a:r>
              <a:rPr lang="zh-CN" altLang="en-US" sz="2200" b="1">
                <a:solidFill>
                  <a:schemeClr val="bg1">
                    <a:lumMod val="50000"/>
                  </a:schemeClr>
                </a:solidFill>
                <a:latin typeface="微软雅黑" pitchFamily="34" charset="-122"/>
                <a:ea typeface="微软雅黑" pitchFamily="34" charset="-122"/>
              </a:rPr>
              <a:t>非蜻蜓点水</a:t>
            </a:r>
            <a:endParaRPr lang="en-US" altLang="zh-CN" sz="2200" b="1">
              <a:solidFill>
                <a:schemeClr val="bg1">
                  <a:lumMod val="50000"/>
                </a:schemeClr>
              </a:solidFill>
              <a:latin typeface="微软雅黑" pitchFamily="34" charset="-122"/>
              <a:ea typeface="微软雅黑" pitchFamily="34" charset="-122"/>
            </a:endParaRPr>
          </a:p>
          <a:p>
            <a:pPr marL="342900" indent="-342900">
              <a:buFontTx/>
              <a:buAutoNum type="arabicParenR"/>
            </a:pPr>
            <a:r>
              <a:rPr lang="zh-CN" altLang="en-US" sz="2200" b="1">
                <a:solidFill>
                  <a:schemeClr val="bg1">
                    <a:lumMod val="50000"/>
                  </a:schemeClr>
                </a:solidFill>
                <a:latin typeface="微软雅黑" panose="020B0503020204020204" pitchFamily="34" charset="-122"/>
                <a:ea typeface="微软雅黑" panose="020B0503020204020204" pitchFamily="34" charset="-122"/>
              </a:rPr>
              <a:t>课程成体系，非星星点灯</a:t>
            </a:r>
            <a:endParaRPr lang="en-US" altLang="zh-CN" sz="2200" b="1">
              <a:solidFill>
                <a:schemeClr val="bg1">
                  <a:lumMod val="50000"/>
                </a:schemeClr>
              </a:solidFill>
              <a:latin typeface="微软雅黑" panose="020B0503020204020204" pitchFamily="34" charset="-122"/>
              <a:ea typeface="微软雅黑" panose="020B0503020204020204" pitchFamily="34" charset="-122"/>
            </a:endParaRPr>
          </a:p>
          <a:p>
            <a:pPr marL="342900" indent="-342900">
              <a:buFontTx/>
              <a:buAutoNum type="arabicParenR"/>
            </a:pPr>
            <a:r>
              <a:rPr lang="zh-CN" altLang="en-US" sz="2200" b="1">
                <a:solidFill>
                  <a:schemeClr val="bg1">
                    <a:lumMod val="50000"/>
                  </a:schemeClr>
                </a:solidFill>
                <a:latin typeface="微软雅黑" panose="020B0503020204020204" pitchFamily="34" charset="-122"/>
                <a:ea typeface="微软雅黑" panose="020B0503020204020204" pitchFamily="34" charset="-122"/>
              </a:rPr>
              <a:t>高效而愉快的学习 </a:t>
            </a:r>
            <a:r>
              <a:rPr lang="en-US" altLang="zh-CN" sz="2200" b="1">
                <a:solidFill>
                  <a:schemeClr val="bg1">
                    <a:lumMod val="50000"/>
                  </a:schemeClr>
                </a:solidFill>
                <a:latin typeface="微软雅黑" panose="020B0503020204020204" pitchFamily="34" charset="-122"/>
                <a:ea typeface="微软雅黑" panose="020B0503020204020204" pitchFamily="34" charset="-122"/>
              </a:rPr>
              <a:t>, </a:t>
            </a:r>
            <a:r>
              <a:rPr lang="zh-CN" altLang="en-US" sz="2200" b="1">
                <a:solidFill>
                  <a:schemeClr val="bg1">
                    <a:lumMod val="50000"/>
                  </a:schemeClr>
                </a:solidFill>
                <a:latin typeface="微软雅黑" panose="020B0503020204020204" pitchFamily="34" charset="-122"/>
                <a:ea typeface="微软雅黑" panose="020B0503020204020204" pitchFamily="34" charset="-122"/>
              </a:rPr>
              <a:t>数据结构和算法很有用，很好玩</a:t>
            </a:r>
            <a:endParaRPr lang="en-US" altLang="zh-CN" sz="2200" b="1">
              <a:solidFill>
                <a:schemeClr val="bg1">
                  <a:lumMod val="50000"/>
                </a:schemeClr>
              </a:solidFill>
              <a:latin typeface="微软雅黑" panose="020B0503020204020204" pitchFamily="34" charset="-122"/>
              <a:ea typeface="微软雅黑" panose="020B0503020204020204" pitchFamily="34" charset="-122"/>
            </a:endParaRPr>
          </a:p>
          <a:p>
            <a:pPr marL="342900" indent="-342900">
              <a:buFontTx/>
              <a:buAutoNum type="arabicParenR"/>
            </a:pPr>
            <a:r>
              <a:rPr lang="zh-CN" altLang="en-US" sz="2200" b="1">
                <a:solidFill>
                  <a:schemeClr val="bg1">
                    <a:lumMod val="50000"/>
                  </a:schemeClr>
                </a:solidFill>
                <a:latin typeface="微软雅黑" panose="020B0503020204020204" pitchFamily="34" charset="-122"/>
                <a:ea typeface="微软雅黑" panose="020B0503020204020204" pitchFamily="34" charset="-122"/>
              </a:rPr>
              <a:t>数据结构和算法很重要，但是相对困难，我们努力做到通俗易懂</a:t>
            </a:r>
            <a:endParaRPr lang="en-US" altLang="zh-CN" sz="2200" b="1">
              <a:solidFill>
                <a:schemeClr val="bg1">
                  <a:lumMod val="50000"/>
                </a:schemeClr>
              </a:solidFill>
              <a:latin typeface="微软雅黑" panose="020B0503020204020204" pitchFamily="34" charset="-122"/>
              <a:ea typeface="微软雅黑" panose="020B0503020204020204" pitchFamily="34" charset="-122"/>
            </a:endParaRPr>
          </a:p>
          <a:p>
            <a:pPr marL="342900" indent="-342900">
              <a:buFontTx/>
              <a:buAutoNum type="arabicParenR"/>
            </a:pPr>
            <a:r>
              <a:rPr lang="zh-CN" altLang="en-US" sz="2200" b="1">
                <a:solidFill>
                  <a:schemeClr val="bg1">
                    <a:lumMod val="50000"/>
                  </a:schemeClr>
                </a:solidFill>
                <a:latin typeface="微软雅黑" panose="020B0503020204020204" pitchFamily="34" charset="-122"/>
                <a:ea typeface="微软雅黑" panose="020B0503020204020204" pitchFamily="34" charset="-122"/>
              </a:rPr>
              <a:t>采用 应用场景</a:t>
            </a:r>
            <a:r>
              <a:rPr lang="en-US" altLang="zh-CN" sz="2200" b="1">
                <a:solidFill>
                  <a:schemeClr val="bg1">
                    <a:lumMod val="50000"/>
                  </a:schemeClr>
                </a:solidFill>
                <a:latin typeface="微软雅黑" panose="020B0503020204020204" pitchFamily="34" charset="-122"/>
                <a:ea typeface="微软雅黑" panose="020B0503020204020204" pitchFamily="34" charset="-122"/>
              </a:rPr>
              <a:t>-&gt;</a:t>
            </a:r>
            <a:r>
              <a:rPr lang="zh-CN" altLang="en-US" sz="2200" b="1">
                <a:solidFill>
                  <a:schemeClr val="bg1">
                    <a:lumMod val="50000"/>
                  </a:schemeClr>
                </a:solidFill>
                <a:latin typeface="微软雅黑" panose="020B0503020204020204" pitchFamily="34" charset="-122"/>
                <a:ea typeface="微软雅黑" panose="020B0503020204020204" pitchFamily="34" charset="-122"/>
              </a:rPr>
              <a:t>数据结构或算法</a:t>
            </a:r>
            <a:r>
              <a:rPr lang="en-US" altLang="zh-CN" sz="2200" b="1">
                <a:solidFill>
                  <a:schemeClr val="bg1">
                    <a:lumMod val="50000"/>
                  </a:schemeClr>
                </a:solidFill>
                <a:latin typeface="微软雅黑" panose="020B0503020204020204" pitchFamily="34" charset="-122"/>
                <a:ea typeface="微软雅黑" panose="020B0503020204020204" pitchFamily="34" charset="-122"/>
              </a:rPr>
              <a:t>-&gt;</a:t>
            </a:r>
            <a:r>
              <a:rPr lang="zh-CN" altLang="en-US" sz="2200" b="1">
                <a:solidFill>
                  <a:schemeClr val="bg1">
                    <a:lumMod val="50000"/>
                  </a:schemeClr>
                </a:solidFill>
                <a:latin typeface="微软雅黑" panose="020B0503020204020204" pitchFamily="34" charset="-122"/>
                <a:ea typeface="微软雅黑" panose="020B0503020204020204" pitchFamily="34" charset="-122"/>
              </a:rPr>
              <a:t>剖析原理</a:t>
            </a:r>
            <a:r>
              <a:rPr lang="en-US" altLang="zh-CN" sz="2200" b="1">
                <a:solidFill>
                  <a:schemeClr val="bg1">
                    <a:lumMod val="50000"/>
                  </a:schemeClr>
                </a:solidFill>
                <a:latin typeface="微软雅黑" panose="020B0503020204020204" pitchFamily="34" charset="-122"/>
                <a:ea typeface="微软雅黑" panose="020B0503020204020204" pitchFamily="34" charset="-122"/>
              </a:rPr>
              <a:t>-&gt;</a:t>
            </a:r>
            <a:r>
              <a:rPr lang="zh-CN" altLang="en-US" sz="2200" b="1">
                <a:solidFill>
                  <a:schemeClr val="bg1">
                    <a:lumMod val="50000"/>
                  </a:schemeClr>
                </a:solidFill>
                <a:latin typeface="微软雅黑" panose="020B0503020204020204" pitchFamily="34" charset="-122"/>
                <a:ea typeface="微软雅黑" panose="020B0503020204020204" pitchFamily="34" charset="-122"/>
              </a:rPr>
              <a:t>分析实现步骤</a:t>
            </a:r>
            <a:r>
              <a:rPr lang="en-US" altLang="zh-CN" sz="2200" b="1">
                <a:solidFill>
                  <a:schemeClr val="bg1">
                    <a:lumMod val="50000"/>
                  </a:schemeClr>
                </a:solidFill>
                <a:latin typeface="微软雅黑" panose="020B0503020204020204" pitchFamily="34" charset="-122"/>
                <a:ea typeface="微软雅黑" panose="020B0503020204020204" pitchFamily="34" charset="-122"/>
              </a:rPr>
              <a:t>(</a:t>
            </a:r>
            <a:r>
              <a:rPr lang="zh-CN" altLang="en-US" sz="2200" b="1">
                <a:solidFill>
                  <a:schemeClr val="bg1">
                    <a:lumMod val="50000"/>
                  </a:schemeClr>
                </a:solidFill>
                <a:latin typeface="微软雅黑" panose="020B0503020204020204" pitchFamily="34" charset="-122"/>
                <a:ea typeface="微软雅黑" panose="020B0503020204020204" pitchFamily="34" charset="-122"/>
              </a:rPr>
              <a:t>图解</a:t>
            </a:r>
            <a:r>
              <a:rPr lang="en-US" altLang="zh-CN" sz="2200" b="1">
                <a:solidFill>
                  <a:schemeClr val="bg1">
                    <a:lumMod val="50000"/>
                  </a:schemeClr>
                </a:solidFill>
                <a:latin typeface="微软雅黑" panose="020B0503020204020204" pitchFamily="34" charset="-122"/>
                <a:ea typeface="微软雅黑" panose="020B0503020204020204" pitchFamily="34" charset="-122"/>
              </a:rPr>
              <a:t>)-&gt;</a:t>
            </a:r>
            <a:r>
              <a:rPr lang="zh-CN" altLang="en-US" sz="2200" b="1">
                <a:solidFill>
                  <a:schemeClr val="bg1">
                    <a:lumMod val="50000"/>
                  </a:schemeClr>
                </a:solidFill>
                <a:latin typeface="微软雅黑" panose="020B0503020204020204" pitchFamily="34" charset="-122"/>
                <a:ea typeface="微软雅黑" panose="020B0503020204020204" pitchFamily="34" charset="-122"/>
              </a:rPr>
              <a:t>代码实现 的步骤讲解 </a:t>
            </a:r>
            <a:r>
              <a:rPr lang="en-US" altLang="zh-CN" sz="2200" b="1">
                <a:solidFill>
                  <a:schemeClr val="bg1">
                    <a:lumMod val="50000"/>
                  </a:schemeClr>
                </a:solidFill>
                <a:latin typeface="微软雅黑" panose="020B0503020204020204" pitchFamily="34" charset="-122"/>
                <a:ea typeface="微软雅黑" panose="020B0503020204020204" pitchFamily="34" charset="-122"/>
              </a:rPr>
              <a:t>[</a:t>
            </a:r>
            <a:r>
              <a:rPr lang="zh-CN" altLang="en-US" sz="1600">
                <a:solidFill>
                  <a:schemeClr val="bg1">
                    <a:lumMod val="50000"/>
                  </a:schemeClr>
                </a:solidFill>
                <a:latin typeface="微软雅黑" panose="020B0503020204020204" pitchFamily="34" charset="-122"/>
                <a:ea typeface="微软雅黑" panose="020B0503020204020204" pitchFamily="34" charset="-122"/>
              </a:rPr>
              <a:t>比如</a:t>
            </a:r>
            <a:r>
              <a:rPr lang="en-US" altLang="zh-CN" sz="1600">
                <a:solidFill>
                  <a:schemeClr val="bg1">
                    <a:lumMod val="50000"/>
                  </a:schemeClr>
                </a:solidFill>
                <a:latin typeface="微软雅黑" panose="020B0503020204020204" pitchFamily="34" charset="-122"/>
                <a:ea typeface="微软雅黑" panose="020B0503020204020204" pitchFamily="34" charset="-122"/>
              </a:rPr>
              <a:t>: </a:t>
            </a:r>
            <a:r>
              <a:rPr lang="zh-CN" altLang="en-US" sz="1600">
                <a:solidFill>
                  <a:schemeClr val="bg1">
                    <a:lumMod val="50000"/>
                  </a:schemeClr>
                </a:solidFill>
                <a:latin typeface="微软雅黑" panose="020B0503020204020204" pitchFamily="34" charset="-122"/>
                <a:ea typeface="微软雅黑" panose="020B0503020204020204" pitchFamily="34" charset="-122"/>
              </a:rPr>
              <a:t>八皇后问题和动态规划算法</a:t>
            </a:r>
            <a:r>
              <a:rPr lang="en-US" altLang="zh-CN" sz="2200" b="1">
                <a:solidFill>
                  <a:schemeClr val="bg1">
                    <a:lumMod val="50000"/>
                  </a:schemeClr>
                </a:solidFill>
                <a:latin typeface="微软雅黑" panose="020B0503020204020204" pitchFamily="34" charset="-122"/>
                <a:ea typeface="微软雅黑" panose="020B0503020204020204" pitchFamily="34" charset="-122"/>
              </a:rPr>
              <a:t>]</a:t>
            </a:r>
          </a:p>
          <a:p>
            <a:pPr marL="342900" indent="-342900">
              <a:buFontTx/>
              <a:buAutoNum type="arabicParenR"/>
            </a:pPr>
            <a:r>
              <a:rPr lang="zh-CN" altLang="en-US" sz="2200" b="1">
                <a:solidFill>
                  <a:schemeClr val="bg1">
                    <a:lumMod val="50000"/>
                  </a:schemeClr>
                </a:solidFill>
                <a:latin typeface="微软雅黑" panose="020B0503020204020204" pitchFamily="34" charset="-122"/>
                <a:ea typeface="微软雅黑" panose="020B0503020204020204" pitchFamily="34" charset="-122"/>
              </a:rPr>
              <a:t>课程目标：让大家掌握本质</a:t>
            </a:r>
            <a:r>
              <a:rPr lang="en-US" altLang="zh-CN" sz="2200" b="1">
                <a:solidFill>
                  <a:schemeClr val="bg1">
                    <a:lumMod val="50000"/>
                  </a:schemeClr>
                </a:solidFill>
                <a:latin typeface="微软雅黑" panose="020B0503020204020204" pitchFamily="34" charset="-122"/>
                <a:ea typeface="微软雅黑" panose="020B0503020204020204" pitchFamily="34" charset="-122"/>
              </a:rPr>
              <a:t> , </a:t>
            </a:r>
            <a:r>
              <a:rPr lang="zh-CN" altLang="en-US" sz="2200" b="1">
                <a:solidFill>
                  <a:schemeClr val="bg1">
                    <a:lumMod val="50000"/>
                  </a:schemeClr>
                </a:solidFill>
                <a:latin typeface="微软雅黑" panose="020B0503020204020204" pitchFamily="34" charset="-122"/>
                <a:ea typeface="微软雅黑" panose="020B0503020204020204" pitchFamily="34" charset="-122"/>
              </a:rPr>
              <a:t>到达能在工作中灵活运用解决实际问题和优化程序的目的</a:t>
            </a:r>
            <a:r>
              <a:rPr lang="en-US" altLang="zh-CN" sz="2200" b="1">
                <a:solidFill>
                  <a:schemeClr val="bg1">
                    <a:lumMod val="50000"/>
                  </a:schemeClr>
                </a:solidFill>
                <a:latin typeface="微软雅黑" panose="020B0503020204020204" pitchFamily="34" charset="-122"/>
                <a:ea typeface="微软雅黑" panose="020B0503020204020204" pitchFamily="34" charset="-122"/>
              </a:rPr>
              <a:t>.</a:t>
            </a:r>
          </a:p>
          <a:p>
            <a:endParaRPr lang="en-US" altLang="zh-CN"/>
          </a:p>
          <a:p>
            <a:endParaRPr lang="en-US" altLang="zh-CN"/>
          </a:p>
        </p:txBody>
      </p:sp>
      <p:graphicFrame>
        <p:nvGraphicFramePr>
          <p:cNvPr id="5" name="对象 4"/>
          <p:cNvGraphicFramePr>
            <a:graphicFrameLocks noChangeAspect="1"/>
          </p:cNvGraphicFramePr>
          <p:nvPr>
            <p:extLst>
              <p:ext uri="{D42A27DB-BD31-4B8C-83A1-F6EECF244321}">
                <p14:modId xmlns:p14="http://schemas.microsoft.com/office/powerpoint/2010/main" val="3546704829"/>
              </p:ext>
            </p:extLst>
          </p:nvPr>
        </p:nvGraphicFramePr>
        <p:xfrm>
          <a:off x="7218709" y="4774988"/>
          <a:ext cx="1542232" cy="536012"/>
        </p:xfrm>
        <a:graphic>
          <a:graphicData uri="http://schemas.openxmlformats.org/presentationml/2006/ole">
            <mc:AlternateContent xmlns:mc="http://schemas.openxmlformats.org/markup-compatibility/2006">
              <mc:Choice xmlns:v="urn:schemas-microsoft-com:vml" Requires="v">
                <p:oleObj spid="_x0000_s149580" name="包装程序外壳对象" showAsIcon="1" r:id="rId4" imgW="2046600" imgH="711360" progId="Package">
                  <p:embed/>
                </p:oleObj>
              </mc:Choice>
              <mc:Fallback>
                <p:oleObj name="包装程序外壳对象" showAsIcon="1" r:id="rId4" imgW="2046600" imgH="711360" progId="Package">
                  <p:embed/>
                  <p:pic>
                    <p:nvPicPr>
                      <p:cNvPr id="0" name=""/>
                      <p:cNvPicPr/>
                      <p:nvPr/>
                    </p:nvPicPr>
                    <p:blipFill>
                      <a:blip r:embed="rId5"/>
                      <a:stretch>
                        <a:fillRect/>
                      </a:stretch>
                    </p:blipFill>
                    <p:spPr>
                      <a:xfrm>
                        <a:off x="7218709" y="4774988"/>
                        <a:ext cx="1542232" cy="536012"/>
                      </a:xfrm>
                      <a:prstGeom prst="rect">
                        <a:avLst/>
                      </a:prstGeom>
                    </p:spPr>
                  </p:pic>
                </p:oleObj>
              </mc:Fallback>
            </mc:AlternateContent>
          </a:graphicData>
        </a:graphic>
      </p:graphicFrame>
    </p:spTree>
    <p:extLst>
      <p:ext uri="{BB962C8B-B14F-4D97-AF65-F5344CB8AC3E}">
        <p14:creationId xmlns:p14="http://schemas.microsoft.com/office/powerpoint/2010/main" val="377778145"/>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选择排序</a:t>
            </a:r>
            <a:endParaRPr lang="en-US" altLang="zh-CN" sz="2200" b="1"/>
          </a:p>
        </p:txBody>
      </p:sp>
      <p:sp>
        <p:nvSpPr>
          <p:cNvPr id="2" name="TextBox 1"/>
          <p:cNvSpPr txBox="1"/>
          <p:nvPr/>
        </p:nvSpPr>
        <p:spPr>
          <a:xfrm>
            <a:off x="665981" y="1224111"/>
            <a:ext cx="8136904" cy="4401205"/>
          </a:xfrm>
          <a:prstGeom prst="rect">
            <a:avLst/>
          </a:prstGeom>
          <a:noFill/>
        </p:spPr>
        <p:txBody>
          <a:bodyPr wrap="square" rtlCol="0">
            <a:spAutoFit/>
          </a:bodyPr>
          <a:lstStyle/>
          <a:p>
            <a:pPr>
              <a:spcBef>
                <a:spcPct val="0"/>
              </a:spcBef>
            </a:pPr>
            <a:r>
              <a:rPr kumimoji="1" lang="zh-CN" altLang="en-US" sz="2000" b="1">
                <a:solidFill>
                  <a:srgbClr val="0070C0"/>
                </a:solidFill>
                <a:latin typeface="+mn-ea"/>
              </a:rPr>
              <a:t>选择排序思路分析图</a:t>
            </a:r>
            <a:r>
              <a:rPr kumimoji="1" lang="en-US" altLang="zh-CN" sz="2000" b="1">
                <a:solidFill>
                  <a:srgbClr val="0070C0"/>
                </a:solidFill>
                <a:latin typeface="+mn-ea"/>
              </a:rPr>
              <a:t>:</a:t>
            </a:r>
          </a:p>
          <a:p>
            <a:pPr>
              <a:spcBef>
                <a:spcPct val="0"/>
              </a:spcBef>
            </a:pPr>
            <a:endParaRPr kumimoji="1" lang="en-US" altLang="zh-CN" sz="2000" b="1">
              <a:solidFill>
                <a:srgbClr val="0070C0"/>
              </a:solidFill>
              <a:latin typeface="+mn-ea"/>
            </a:endParaRPr>
          </a:p>
          <a:p>
            <a:pPr>
              <a:spcBef>
                <a:spcPct val="0"/>
              </a:spcBef>
            </a:pPr>
            <a:endParaRPr kumimoji="1" lang="en-US" altLang="zh-CN" sz="2000" b="1">
              <a:solidFill>
                <a:srgbClr val="0070C0"/>
              </a:solidFill>
              <a:latin typeface="+mn-ea"/>
            </a:endParaRPr>
          </a:p>
          <a:p>
            <a:pPr>
              <a:spcBef>
                <a:spcPct val="0"/>
              </a:spcBef>
            </a:pPr>
            <a:endParaRPr kumimoji="1" lang="en-US" altLang="zh-CN" sz="2000" b="1">
              <a:solidFill>
                <a:srgbClr val="0070C0"/>
              </a:solidFill>
              <a:latin typeface="+mn-ea"/>
            </a:endParaRPr>
          </a:p>
          <a:p>
            <a:pPr>
              <a:spcBef>
                <a:spcPct val="0"/>
              </a:spcBef>
            </a:pPr>
            <a:endParaRPr kumimoji="1" lang="en-US" altLang="zh-CN" sz="2000" b="1">
              <a:solidFill>
                <a:srgbClr val="0070C0"/>
              </a:solidFill>
              <a:latin typeface="+mn-ea"/>
            </a:endParaRPr>
          </a:p>
          <a:p>
            <a:pPr>
              <a:spcBef>
                <a:spcPct val="0"/>
              </a:spcBef>
            </a:pPr>
            <a:endParaRPr kumimoji="1" lang="en-US" altLang="zh-CN" sz="2000" b="1">
              <a:solidFill>
                <a:srgbClr val="0070C0"/>
              </a:solidFill>
              <a:latin typeface="+mn-ea"/>
            </a:endParaRPr>
          </a:p>
          <a:p>
            <a:pPr>
              <a:spcBef>
                <a:spcPct val="0"/>
              </a:spcBef>
            </a:pPr>
            <a:endParaRPr kumimoji="1" lang="en-US" altLang="zh-CN" sz="2000" b="1">
              <a:solidFill>
                <a:srgbClr val="0070C0"/>
              </a:solidFill>
              <a:latin typeface="+mn-ea"/>
            </a:endParaRPr>
          </a:p>
          <a:p>
            <a:pPr>
              <a:spcBef>
                <a:spcPct val="0"/>
              </a:spcBef>
            </a:pPr>
            <a:endParaRPr kumimoji="1" lang="en-US" altLang="zh-CN" sz="2000" b="1">
              <a:solidFill>
                <a:srgbClr val="0070C0"/>
              </a:solidFill>
              <a:latin typeface="+mn-ea"/>
            </a:endParaRPr>
          </a:p>
          <a:p>
            <a:pPr>
              <a:spcBef>
                <a:spcPct val="0"/>
              </a:spcBef>
            </a:pPr>
            <a:endParaRPr kumimoji="1" lang="en-US" altLang="zh-CN" sz="2000" b="1">
              <a:solidFill>
                <a:srgbClr val="0070C0"/>
              </a:solidFill>
              <a:latin typeface="+mn-ea"/>
            </a:endParaRPr>
          </a:p>
          <a:p>
            <a:pPr>
              <a:spcBef>
                <a:spcPct val="0"/>
              </a:spcBef>
            </a:pPr>
            <a:endParaRPr kumimoji="1" lang="en-US" altLang="zh-CN" sz="2000" b="1">
              <a:solidFill>
                <a:srgbClr val="0070C0"/>
              </a:solidFill>
              <a:latin typeface="+mn-ea"/>
            </a:endParaRPr>
          </a:p>
          <a:p>
            <a:pPr>
              <a:spcBef>
                <a:spcPct val="0"/>
              </a:spcBef>
            </a:pPr>
            <a:endParaRPr kumimoji="1" lang="en-US" altLang="zh-CN" sz="2000" b="1">
              <a:solidFill>
                <a:srgbClr val="0070C0"/>
              </a:solidFill>
              <a:latin typeface="+mn-ea"/>
            </a:endParaRPr>
          </a:p>
          <a:p>
            <a:pPr>
              <a:spcBef>
                <a:spcPct val="0"/>
              </a:spcBef>
            </a:pPr>
            <a:endParaRPr kumimoji="1" lang="en-US" altLang="zh-CN" sz="2000" b="1">
              <a:solidFill>
                <a:srgbClr val="0070C0"/>
              </a:solidFill>
              <a:latin typeface="+mn-ea"/>
            </a:endParaRPr>
          </a:p>
          <a:p>
            <a:pPr>
              <a:spcBef>
                <a:spcPct val="0"/>
              </a:spcBef>
            </a:pPr>
            <a:endParaRPr kumimoji="1" lang="en-US" altLang="zh-CN" sz="2000" b="1">
              <a:solidFill>
                <a:srgbClr val="0070C0"/>
              </a:solidFill>
              <a:latin typeface="+mn-ea"/>
            </a:endParaRPr>
          </a:p>
          <a:p>
            <a:pPr>
              <a:spcBef>
                <a:spcPct val="0"/>
              </a:spcBef>
            </a:pPr>
            <a:r>
              <a:rPr lang="en-US" altLang="zh-CN" sz="2000"/>
              <a:t>101, 34, 119, 1</a:t>
            </a:r>
            <a:endParaRPr kumimoji="1" lang="en-US" altLang="zh-CN" sz="2000" b="1">
              <a:solidFill>
                <a:srgbClr val="0070C0"/>
              </a:solidFill>
              <a:latin typeface="+mn-ea"/>
            </a:endParaRPr>
          </a:p>
        </p:txBody>
      </p:sp>
      <p:pic>
        <p:nvPicPr>
          <p:cNvPr id="4" name="Picture 6" descr="Snap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2626" y="1810259"/>
            <a:ext cx="6032028" cy="3302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3" name="对象 2"/>
          <p:cNvGraphicFramePr>
            <a:graphicFrameLocks noChangeAspect="1"/>
          </p:cNvGraphicFramePr>
          <p:nvPr>
            <p:extLst>
              <p:ext uri="{D42A27DB-BD31-4B8C-83A1-F6EECF244321}">
                <p14:modId xmlns:p14="http://schemas.microsoft.com/office/powerpoint/2010/main" val="3527273689"/>
              </p:ext>
            </p:extLst>
          </p:nvPr>
        </p:nvGraphicFramePr>
        <p:xfrm>
          <a:off x="6714654" y="4401309"/>
          <a:ext cx="648071" cy="558338"/>
        </p:xfrm>
        <a:graphic>
          <a:graphicData uri="http://schemas.openxmlformats.org/presentationml/2006/ole">
            <mc:AlternateContent xmlns:mc="http://schemas.openxmlformats.org/markup-compatibility/2006">
              <mc:Choice xmlns:v="urn:schemas-microsoft-com:vml" Requires="v">
                <p:oleObj spid="_x0000_s44209" name="包装程序外壳对象" showAsIcon="1" r:id="rId5" imgW="826200" imgH="711360" progId="Package">
                  <p:embed/>
                </p:oleObj>
              </mc:Choice>
              <mc:Fallback>
                <p:oleObj name="包装程序外壳对象" showAsIcon="1" r:id="rId5" imgW="826200" imgH="711360" progId="Package">
                  <p:embed/>
                  <p:pic>
                    <p:nvPicPr>
                      <p:cNvPr id="0" name=""/>
                      <p:cNvPicPr/>
                      <p:nvPr/>
                    </p:nvPicPr>
                    <p:blipFill>
                      <a:blip r:embed="rId6"/>
                      <a:stretch>
                        <a:fillRect/>
                      </a:stretch>
                    </p:blipFill>
                    <p:spPr>
                      <a:xfrm>
                        <a:off x="6714654" y="4401309"/>
                        <a:ext cx="648071" cy="558338"/>
                      </a:xfrm>
                      <a:prstGeom prst="rect">
                        <a:avLst/>
                      </a:prstGeom>
                    </p:spPr>
                  </p:pic>
                </p:oleObj>
              </mc:Fallback>
            </mc:AlternateContent>
          </a:graphicData>
        </a:graphic>
      </p:graphicFrame>
    </p:spTree>
    <p:extLst>
      <p:ext uri="{BB962C8B-B14F-4D97-AF65-F5344CB8AC3E}">
        <p14:creationId xmlns:p14="http://schemas.microsoft.com/office/powerpoint/2010/main" val="1646025565"/>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选择排序</a:t>
            </a:r>
            <a:endParaRPr lang="en-US" altLang="zh-CN" sz="2200" b="1"/>
          </a:p>
        </p:txBody>
      </p:sp>
      <p:sp>
        <p:nvSpPr>
          <p:cNvPr id="2" name="TextBox 1"/>
          <p:cNvSpPr txBox="1"/>
          <p:nvPr/>
        </p:nvSpPr>
        <p:spPr>
          <a:xfrm>
            <a:off x="665981" y="1224111"/>
            <a:ext cx="8136904" cy="3939540"/>
          </a:xfrm>
          <a:prstGeom prst="rect">
            <a:avLst/>
          </a:prstGeom>
          <a:noFill/>
        </p:spPr>
        <p:txBody>
          <a:bodyPr wrap="square" rtlCol="0">
            <a:spAutoFit/>
          </a:bodyPr>
          <a:lstStyle/>
          <a:p>
            <a:pPr>
              <a:spcBef>
                <a:spcPct val="0"/>
              </a:spcBef>
            </a:pPr>
            <a:r>
              <a:rPr kumimoji="1" lang="zh-CN" altLang="en-US" sz="2000" b="1">
                <a:solidFill>
                  <a:srgbClr val="0070C0"/>
                </a:solidFill>
                <a:latin typeface="+mn-ea"/>
              </a:rPr>
              <a:t>选择排序应用实例</a:t>
            </a:r>
            <a:r>
              <a:rPr kumimoji="1" lang="en-US" altLang="zh-CN" sz="2000" b="1">
                <a:solidFill>
                  <a:srgbClr val="0070C0"/>
                </a:solidFill>
                <a:latin typeface="+mn-ea"/>
              </a:rPr>
              <a:t>:</a:t>
            </a:r>
          </a:p>
          <a:p>
            <a:pPr>
              <a:spcBef>
                <a:spcPct val="0"/>
              </a:spcBef>
            </a:pPr>
            <a:endParaRPr kumimoji="1" lang="en-US" altLang="zh-CN" sz="2000" b="1">
              <a:solidFill>
                <a:srgbClr val="0070C0"/>
              </a:solidFill>
              <a:latin typeface="+mn-ea"/>
            </a:endParaRPr>
          </a:p>
          <a:p>
            <a:pPr>
              <a:spcBef>
                <a:spcPct val="0"/>
              </a:spcBef>
            </a:pPr>
            <a:r>
              <a:rPr kumimoji="1" lang="zh-CN" altLang="en-US" b="1">
                <a:solidFill>
                  <a:srgbClr val="000000"/>
                </a:solidFill>
                <a:latin typeface="楷体_GB2312" pitchFamily="49" charset="-122"/>
                <a:ea typeface="楷体_GB2312" pitchFamily="49" charset="-122"/>
              </a:rPr>
              <a:t>有一群牛 </a:t>
            </a:r>
            <a:r>
              <a:rPr kumimoji="1" lang="en-US" altLang="zh-CN" b="1">
                <a:solidFill>
                  <a:srgbClr val="000000"/>
                </a:solidFill>
                <a:latin typeface="楷体_GB2312" pitchFamily="49" charset="-122"/>
                <a:ea typeface="楷体_GB2312" pitchFamily="49" charset="-122"/>
              </a:rPr>
              <a:t>, </a:t>
            </a:r>
            <a:r>
              <a:rPr kumimoji="1" lang="zh-CN" altLang="en-US" b="1">
                <a:solidFill>
                  <a:srgbClr val="000000"/>
                </a:solidFill>
                <a:latin typeface="楷体_GB2312" pitchFamily="49" charset="-122"/>
                <a:ea typeface="楷体_GB2312" pitchFamily="49" charset="-122"/>
              </a:rPr>
              <a:t>颜值分别是 </a:t>
            </a:r>
            <a:r>
              <a:rPr lang="en-US" altLang="zh-CN"/>
              <a:t>101, 34, 119, 1 </a:t>
            </a:r>
            <a:r>
              <a:rPr kumimoji="1" lang="zh-CN" altLang="en-US" b="1">
                <a:solidFill>
                  <a:srgbClr val="000000"/>
                </a:solidFill>
                <a:latin typeface="楷体_GB2312" pitchFamily="49" charset="-122"/>
                <a:ea typeface="楷体_GB2312" pitchFamily="49" charset="-122"/>
              </a:rPr>
              <a:t>请使用选择排序</a:t>
            </a:r>
            <a:r>
              <a:rPr kumimoji="1" lang="zh-CN" altLang="en-US" b="1">
                <a:solidFill>
                  <a:srgbClr val="FF0000"/>
                </a:solidFill>
                <a:latin typeface="楷体_GB2312" pitchFamily="49" charset="-122"/>
                <a:ea typeface="楷体_GB2312" pitchFamily="49" charset="-122"/>
              </a:rPr>
              <a:t>从低到高</a:t>
            </a:r>
            <a:r>
              <a:rPr kumimoji="1" lang="zh-CN" altLang="en-US" b="1">
                <a:solidFill>
                  <a:srgbClr val="000000"/>
                </a:solidFill>
                <a:latin typeface="楷体_GB2312" pitchFamily="49" charset="-122"/>
                <a:ea typeface="楷体_GB2312" pitchFamily="49" charset="-122"/>
              </a:rPr>
              <a:t>进行排序</a:t>
            </a:r>
            <a:r>
              <a:rPr kumimoji="1" lang="en-US" altLang="zh-CN" b="1">
                <a:solidFill>
                  <a:srgbClr val="000000"/>
                </a:solidFill>
                <a:latin typeface="楷体_GB2312" pitchFamily="49" charset="-122"/>
                <a:ea typeface="楷体_GB2312" pitchFamily="49" charset="-122"/>
              </a:rPr>
              <a:t> [</a:t>
            </a:r>
            <a:r>
              <a:rPr lang="en-US" altLang="zh-CN"/>
              <a:t>101, 34, 119, 1</a:t>
            </a:r>
            <a:r>
              <a:rPr kumimoji="1" lang="en-US" altLang="zh-CN" b="1">
                <a:solidFill>
                  <a:srgbClr val="000000"/>
                </a:solidFill>
                <a:latin typeface="楷体_GB2312" pitchFamily="49" charset="-122"/>
                <a:ea typeface="楷体_GB2312" pitchFamily="49" charset="-122"/>
              </a:rPr>
              <a:t>]</a:t>
            </a:r>
            <a:endParaRPr kumimoji="1" lang="en-US" altLang="zh-CN">
              <a:latin typeface="+mn-ea"/>
            </a:endParaRPr>
          </a:p>
          <a:p>
            <a:pPr>
              <a:spcBef>
                <a:spcPct val="0"/>
              </a:spcBef>
            </a:pPr>
            <a:endParaRPr kumimoji="1" lang="en-US" altLang="zh-CN" sz="2000" b="1">
              <a:solidFill>
                <a:srgbClr val="0070C0"/>
              </a:solidFill>
              <a:latin typeface="+mn-ea"/>
            </a:endParaRPr>
          </a:p>
          <a:p>
            <a:pPr>
              <a:spcBef>
                <a:spcPct val="0"/>
              </a:spcBef>
            </a:pPr>
            <a:endParaRPr kumimoji="1" lang="en-US" altLang="zh-CN" sz="2000" b="1">
              <a:solidFill>
                <a:srgbClr val="0070C0"/>
              </a:solidFill>
              <a:latin typeface="+mn-ea"/>
            </a:endParaRPr>
          </a:p>
          <a:p>
            <a:pPr>
              <a:spcBef>
                <a:spcPct val="0"/>
              </a:spcBef>
            </a:pPr>
            <a:endParaRPr kumimoji="1" lang="en-US" altLang="zh-CN" sz="2000" b="1">
              <a:solidFill>
                <a:srgbClr val="0070C0"/>
              </a:solidFill>
              <a:latin typeface="+mn-ea"/>
            </a:endParaRPr>
          </a:p>
          <a:p>
            <a:pPr>
              <a:spcBef>
                <a:spcPct val="0"/>
              </a:spcBef>
            </a:pPr>
            <a:endParaRPr kumimoji="1" lang="en-US" altLang="zh-CN" sz="2000" b="1">
              <a:solidFill>
                <a:srgbClr val="0070C0"/>
              </a:solidFill>
              <a:latin typeface="+mn-ea"/>
            </a:endParaRPr>
          </a:p>
          <a:p>
            <a:pPr>
              <a:spcBef>
                <a:spcPct val="0"/>
              </a:spcBef>
            </a:pPr>
            <a:endParaRPr kumimoji="1" lang="en-US" altLang="zh-CN" sz="2000" b="1">
              <a:solidFill>
                <a:srgbClr val="0070C0"/>
              </a:solidFill>
              <a:latin typeface="+mn-ea"/>
            </a:endParaRPr>
          </a:p>
          <a:p>
            <a:pPr>
              <a:spcBef>
                <a:spcPct val="0"/>
              </a:spcBef>
            </a:pPr>
            <a:endParaRPr kumimoji="1" lang="en-US" altLang="zh-CN" sz="2000" b="1">
              <a:solidFill>
                <a:srgbClr val="0070C0"/>
              </a:solidFill>
              <a:latin typeface="+mn-ea"/>
            </a:endParaRPr>
          </a:p>
          <a:p>
            <a:pPr>
              <a:spcBef>
                <a:spcPct val="0"/>
              </a:spcBef>
            </a:pPr>
            <a:endParaRPr kumimoji="1" lang="en-US" altLang="zh-CN" sz="2000" b="1">
              <a:solidFill>
                <a:srgbClr val="0070C0"/>
              </a:solidFill>
              <a:latin typeface="+mn-ea"/>
            </a:endParaRPr>
          </a:p>
          <a:p>
            <a:pPr>
              <a:spcBef>
                <a:spcPct val="0"/>
              </a:spcBef>
            </a:pPr>
            <a:r>
              <a:rPr kumimoji="1" lang="zh-CN" altLang="en-US" sz="1400">
                <a:latin typeface="+mn-ea"/>
              </a:rPr>
              <a:t>说明</a:t>
            </a:r>
            <a:r>
              <a:rPr kumimoji="1" lang="en-US" altLang="zh-CN" sz="1400">
                <a:latin typeface="+mn-ea"/>
              </a:rPr>
              <a:t>: </a:t>
            </a:r>
            <a:r>
              <a:rPr kumimoji="1" lang="zh-CN" altLang="en-US" sz="1400">
                <a:latin typeface="+mn-ea"/>
              </a:rPr>
              <a:t>测试效率的数据 </a:t>
            </a:r>
            <a:r>
              <a:rPr kumimoji="1" lang="en-US" altLang="zh-CN" sz="1400">
                <a:latin typeface="+mn-ea"/>
              </a:rPr>
              <a:t>80000</a:t>
            </a:r>
            <a:r>
              <a:rPr kumimoji="1" lang="zh-CN" altLang="en-US" sz="1400">
                <a:latin typeface="+mn-ea"/>
              </a:rPr>
              <a:t>，看耗时</a:t>
            </a:r>
            <a:endParaRPr kumimoji="1" lang="en-US" altLang="zh-CN" sz="1400">
              <a:latin typeface="+mn-ea"/>
            </a:endParaRPr>
          </a:p>
          <a:p>
            <a:pPr>
              <a:spcBef>
                <a:spcPct val="0"/>
              </a:spcBef>
            </a:pPr>
            <a:endParaRPr kumimoji="1" lang="en-US" altLang="zh-CN" sz="2000" b="1">
              <a:solidFill>
                <a:srgbClr val="0070C0"/>
              </a:solidFill>
              <a:latin typeface="+mn-ea"/>
            </a:endParaRPr>
          </a:p>
        </p:txBody>
      </p:sp>
      <p:pic>
        <p:nvPicPr>
          <p:cNvPr id="4" name="Picture 2"/>
          <p:cNvPicPr>
            <a:picLocks noChangeAspect="1" noChangeArrowheads="1"/>
          </p:cNvPicPr>
          <p:nvPr/>
        </p:nvPicPr>
        <p:blipFill>
          <a:blip r:embed="rId3"/>
          <a:srcRect/>
          <a:stretch>
            <a:fillRect/>
          </a:stretch>
        </p:blipFill>
        <p:spPr bwMode="auto">
          <a:xfrm>
            <a:off x="737990" y="3275147"/>
            <a:ext cx="1008112" cy="901292"/>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miter lim="800000"/>
                <a:headEnd type="none" w="med" len="med"/>
                <a:tailEnd type="none" w="med" len="med"/>
              </a14:hiddenLine>
            </a:ext>
          </a:extLst>
        </p:spPr>
      </p:pic>
      <p:pic>
        <p:nvPicPr>
          <p:cNvPr id="9" name="Picture 2"/>
          <p:cNvPicPr>
            <a:picLocks noChangeAspect="1" noChangeArrowheads="1"/>
          </p:cNvPicPr>
          <p:nvPr/>
        </p:nvPicPr>
        <p:blipFill>
          <a:blip r:embed="rId3"/>
          <a:srcRect/>
          <a:stretch>
            <a:fillRect/>
          </a:stretch>
        </p:blipFill>
        <p:spPr bwMode="auto">
          <a:xfrm>
            <a:off x="1890117" y="3275147"/>
            <a:ext cx="1008112" cy="901292"/>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miter lim="800000"/>
                <a:headEnd type="none" w="med" len="med"/>
                <a:tailEnd type="none" w="med" len="med"/>
              </a14:hiddenLine>
            </a:ext>
          </a:extLst>
        </p:spPr>
      </p:pic>
      <p:pic>
        <p:nvPicPr>
          <p:cNvPr id="10" name="Picture 2"/>
          <p:cNvPicPr>
            <a:picLocks noChangeAspect="1" noChangeArrowheads="1"/>
          </p:cNvPicPr>
          <p:nvPr/>
        </p:nvPicPr>
        <p:blipFill>
          <a:blip r:embed="rId3"/>
          <a:srcRect/>
          <a:stretch>
            <a:fillRect/>
          </a:stretch>
        </p:blipFill>
        <p:spPr bwMode="auto">
          <a:xfrm>
            <a:off x="3042245" y="3281701"/>
            <a:ext cx="1008112" cy="901292"/>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miter lim="800000"/>
                <a:headEnd type="none" w="med" len="med"/>
                <a:tailEnd type="none" w="med" len="med"/>
              </a14:hiddenLine>
            </a:ext>
          </a:extLst>
        </p:spPr>
      </p:pic>
      <p:pic>
        <p:nvPicPr>
          <p:cNvPr id="11" name="Picture 2"/>
          <p:cNvPicPr>
            <a:picLocks noChangeAspect="1" noChangeArrowheads="1"/>
          </p:cNvPicPr>
          <p:nvPr/>
        </p:nvPicPr>
        <p:blipFill>
          <a:blip r:embed="rId3"/>
          <a:srcRect/>
          <a:stretch>
            <a:fillRect/>
          </a:stretch>
        </p:blipFill>
        <p:spPr bwMode="auto">
          <a:xfrm>
            <a:off x="4194373" y="3281701"/>
            <a:ext cx="1008112" cy="901292"/>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miter lim="800000"/>
                <a:headEnd type="none" w="med" len="med"/>
                <a:tailEnd type="none" w="med" len="med"/>
              </a14:hiddenLine>
            </a:ext>
          </a:extLst>
        </p:spPr>
      </p:pic>
      <p:sp>
        <p:nvSpPr>
          <p:cNvPr id="6" name="TextBox 5"/>
          <p:cNvSpPr txBox="1"/>
          <p:nvPr/>
        </p:nvSpPr>
        <p:spPr>
          <a:xfrm>
            <a:off x="5418509" y="2376239"/>
            <a:ext cx="3528392" cy="3046988"/>
          </a:xfrm>
          <a:prstGeom prst="rect">
            <a:avLst/>
          </a:prstGeom>
          <a:noFill/>
        </p:spPr>
        <p:txBody>
          <a:bodyPr wrap="square" rtlCol="0">
            <a:spAutoFit/>
          </a:bodyPr>
          <a:lstStyle/>
          <a:p>
            <a:r>
              <a:rPr lang="en-US" altLang="zh-CN" sz="1200" b="1"/>
              <a:t>public static void selectSort(int[] arr) {</a:t>
            </a:r>
          </a:p>
          <a:p>
            <a:endParaRPr lang="zh-CN" altLang="en-US" sz="1200"/>
          </a:p>
          <a:p>
            <a:r>
              <a:rPr lang="en-US" altLang="zh-CN" sz="1200" b="1"/>
              <a:t>for (int i = 0; i &lt; arr.length - 1; i++) {</a:t>
            </a:r>
          </a:p>
          <a:p>
            <a:r>
              <a:rPr lang="en-US" altLang="zh-CN" sz="1200" b="1"/>
              <a:t>int min = arr[i];</a:t>
            </a:r>
          </a:p>
          <a:p>
            <a:r>
              <a:rPr lang="en-US" altLang="zh-CN" sz="1200" b="1"/>
              <a:t>int minIndex = i;</a:t>
            </a:r>
          </a:p>
          <a:p>
            <a:r>
              <a:rPr lang="en-US" altLang="zh-CN" sz="1200"/>
              <a:t>// </a:t>
            </a:r>
            <a:r>
              <a:rPr lang="zh-CN" altLang="en-US" sz="1200"/>
              <a:t>遍历</a:t>
            </a:r>
          </a:p>
          <a:p>
            <a:r>
              <a:rPr lang="en-US" altLang="zh-CN" sz="1200" b="1"/>
              <a:t>for (int j = i + 1; j &lt; arr.length; j++) {</a:t>
            </a:r>
          </a:p>
          <a:p>
            <a:r>
              <a:rPr lang="en-US" altLang="zh-CN" sz="1200" b="1"/>
              <a:t>if (min &gt; arr[j]) { // </a:t>
            </a:r>
            <a:r>
              <a:rPr lang="zh-CN" altLang="en-US" sz="1200" b="1"/>
              <a:t>说明</a:t>
            </a:r>
            <a:r>
              <a:rPr lang="en-US" altLang="zh-CN" sz="1200" b="1" u="sng"/>
              <a:t>min</a:t>
            </a:r>
            <a:r>
              <a:rPr lang="zh-CN" altLang="en-US" sz="1200" b="1" u="sng"/>
              <a:t>不是真的最小值</a:t>
            </a:r>
          </a:p>
          <a:p>
            <a:r>
              <a:rPr lang="en-US" altLang="zh-CN" sz="1200"/>
              <a:t>min = arr[j]; // </a:t>
            </a:r>
            <a:r>
              <a:rPr lang="zh-CN" altLang="en-US" sz="1200"/>
              <a:t>重置</a:t>
            </a:r>
            <a:r>
              <a:rPr lang="en-US" altLang="zh-CN" sz="1200" u="sng"/>
              <a:t>min</a:t>
            </a:r>
          </a:p>
          <a:p>
            <a:r>
              <a:rPr lang="en-US" altLang="zh-CN" sz="1200"/>
              <a:t>minIndex = j; // </a:t>
            </a:r>
            <a:r>
              <a:rPr lang="zh-CN" altLang="en-US" sz="1200"/>
              <a:t>重置</a:t>
            </a:r>
            <a:r>
              <a:rPr lang="en-US" altLang="zh-CN" sz="1200"/>
              <a:t>minIndex</a:t>
            </a:r>
          </a:p>
          <a:p>
            <a:r>
              <a:rPr lang="en-US" altLang="zh-CN" sz="1200"/>
              <a:t>}}</a:t>
            </a:r>
          </a:p>
          <a:p>
            <a:r>
              <a:rPr lang="en-US" altLang="zh-CN" sz="1200"/>
              <a:t>// </a:t>
            </a:r>
            <a:r>
              <a:rPr lang="zh-CN" altLang="en-US" sz="1200"/>
              <a:t>判断是否需要交换</a:t>
            </a:r>
          </a:p>
          <a:p>
            <a:r>
              <a:rPr lang="en-US" altLang="zh-CN" sz="1200" b="1"/>
              <a:t>if (minIndex != i) {</a:t>
            </a:r>
          </a:p>
          <a:p>
            <a:r>
              <a:rPr lang="en-US" altLang="zh-CN" sz="1200"/>
              <a:t>arr[minIndex] = arr[i];</a:t>
            </a:r>
          </a:p>
          <a:p>
            <a:r>
              <a:rPr lang="en-US" altLang="zh-CN" sz="1200"/>
              <a:t>arr[i] = min;</a:t>
            </a:r>
          </a:p>
          <a:p>
            <a:r>
              <a:rPr lang="en-US" altLang="zh-CN" sz="1200"/>
              <a:t>}}}</a:t>
            </a:r>
            <a:endParaRPr lang="zh-CN" altLang="en-US" sz="1200"/>
          </a:p>
        </p:txBody>
      </p:sp>
    </p:spTree>
    <p:extLst>
      <p:ext uri="{BB962C8B-B14F-4D97-AF65-F5344CB8AC3E}">
        <p14:creationId xmlns:p14="http://schemas.microsoft.com/office/powerpoint/2010/main" val="1551127448"/>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插入排序</a:t>
            </a:r>
            <a:endParaRPr lang="en-US" altLang="zh-CN" sz="2200" b="1"/>
          </a:p>
        </p:txBody>
      </p:sp>
      <p:sp>
        <p:nvSpPr>
          <p:cNvPr id="2" name="TextBox 1"/>
          <p:cNvSpPr txBox="1"/>
          <p:nvPr/>
        </p:nvSpPr>
        <p:spPr>
          <a:xfrm>
            <a:off x="665981" y="1224111"/>
            <a:ext cx="8136904" cy="3724096"/>
          </a:xfrm>
          <a:prstGeom prst="rect">
            <a:avLst/>
          </a:prstGeom>
          <a:noFill/>
        </p:spPr>
        <p:txBody>
          <a:bodyPr wrap="square" rtlCol="0">
            <a:spAutoFit/>
          </a:bodyPr>
          <a:lstStyle/>
          <a:p>
            <a:pPr>
              <a:spcBef>
                <a:spcPct val="0"/>
              </a:spcBef>
            </a:pPr>
            <a:r>
              <a:rPr kumimoji="1" lang="zh-CN" altLang="en-US" sz="2000" b="1">
                <a:solidFill>
                  <a:srgbClr val="0070C0"/>
                </a:solidFill>
                <a:latin typeface="+mn-ea"/>
              </a:rPr>
              <a:t>插入排序法介绍</a:t>
            </a:r>
            <a:r>
              <a:rPr kumimoji="1" lang="en-US" altLang="zh-CN" sz="2000" b="1">
                <a:solidFill>
                  <a:srgbClr val="0070C0"/>
                </a:solidFill>
                <a:latin typeface="+mn-ea"/>
              </a:rPr>
              <a:t>:</a:t>
            </a:r>
          </a:p>
          <a:p>
            <a:pPr>
              <a:spcBef>
                <a:spcPct val="0"/>
              </a:spcBef>
            </a:pPr>
            <a:endParaRPr kumimoji="1" lang="en-US" altLang="zh-CN" sz="2000" b="1">
              <a:solidFill>
                <a:srgbClr val="0070C0"/>
              </a:solidFill>
              <a:latin typeface="+mn-ea"/>
            </a:endParaRPr>
          </a:p>
          <a:p>
            <a:pPr>
              <a:spcBef>
                <a:spcPct val="0"/>
              </a:spcBef>
            </a:pPr>
            <a:r>
              <a:rPr kumimoji="1" lang="zh-CN" altLang="en-US" b="1">
                <a:solidFill>
                  <a:srgbClr val="000000"/>
                </a:solidFill>
                <a:latin typeface="楷体_GB2312" pitchFamily="49" charset="-122"/>
                <a:ea typeface="楷体_GB2312" pitchFamily="49" charset="-122"/>
              </a:rPr>
              <a:t>插入式排序属于内部排序法，是对于欲排序的元素以插入的方式找寻该元素的适当位置，以达到排序的目的。</a:t>
            </a:r>
            <a:endParaRPr kumimoji="1" lang="en-US" altLang="zh-CN">
              <a:latin typeface="+mn-ea"/>
            </a:endParaRPr>
          </a:p>
          <a:p>
            <a:pPr>
              <a:spcBef>
                <a:spcPct val="0"/>
              </a:spcBef>
            </a:pPr>
            <a:endParaRPr kumimoji="1" lang="en-US" altLang="zh-CN" sz="2000" b="1">
              <a:solidFill>
                <a:srgbClr val="0070C0"/>
              </a:solidFill>
              <a:latin typeface="+mn-ea"/>
            </a:endParaRPr>
          </a:p>
          <a:p>
            <a:pPr>
              <a:spcBef>
                <a:spcPct val="0"/>
              </a:spcBef>
            </a:pPr>
            <a:endParaRPr kumimoji="1" lang="en-US" altLang="zh-CN" sz="2000" b="1">
              <a:solidFill>
                <a:srgbClr val="0070C0"/>
              </a:solidFill>
              <a:latin typeface="+mn-ea"/>
            </a:endParaRPr>
          </a:p>
          <a:p>
            <a:pPr>
              <a:spcBef>
                <a:spcPct val="0"/>
              </a:spcBef>
            </a:pPr>
            <a:endParaRPr kumimoji="1" lang="en-US" altLang="zh-CN" sz="2000" b="1">
              <a:solidFill>
                <a:srgbClr val="0070C0"/>
              </a:solidFill>
              <a:latin typeface="+mn-ea"/>
            </a:endParaRPr>
          </a:p>
          <a:p>
            <a:pPr>
              <a:spcBef>
                <a:spcPct val="0"/>
              </a:spcBef>
            </a:pPr>
            <a:endParaRPr kumimoji="1" lang="en-US" altLang="zh-CN" sz="2000" b="1">
              <a:solidFill>
                <a:srgbClr val="0070C0"/>
              </a:solidFill>
              <a:latin typeface="+mn-ea"/>
            </a:endParaRPr>
          </a:p>
          <a:p>
            <a:pPr>
              <a:spcBef>
                <a:spcPct val="0"/>
              </a:spcBef>
            </a:pPr>
            <a:endParaRPr kumimoji="1" lang="en-US" altLang="zh-CN" sz="2000" b="1">
              <a:solidFill>
                <a:srgbClr val="0070C0"/>
              </a:solidFill>
              <a:latin typeface="+mn-ea"/>
            </a:endParaRPr>
          </a:p>
          <a:p>
            <a:pPr>
              <a:spcBef>
                <a:spcPct val="0"/>
              </a:spcBef>
            </a:pPr>
            <a:endParaRPr kumimoji="1" lang="en-US" altLang="zh-CN" sz="2000" b="1">
              <a:solidFill>
                <a:srgbClr val="0070C0"/>
              </a:solidFill>
              <a:latin typeface="+mn-ea"/>
            </a:endParaRPr>
          </a:p>
          <a:p>
            <a:pPr>
              <a:spcBef>
                <a:spcPct val="0"/>
              </a:spcBef>
            </a:pPr>
            <a:endParaRPr kumimoji="1" lang="en-US" altLang="zh-CN" sz="2000" b="1">
              <a:solidFill>
                <a:srgbClr val="0070C0"/>
              </a:solidFill>
              <a:latin typeface="+mn-ea"/>
            </a:endParaRPr>
          </a:p>
          <a:p>
            <a:pPr>
              <a:spcBef>
                <a:spcPct val="0"/>
              </a:spcBef>
            </a:pPr>
            <a:endParaRPr kumimoji="1" lang="en-US" altLang="zh-CN" sz="2000" b="1">
              <a:solidFill>
                <a:srgbClr val="0070C0"/>
              </a:solidFill>
              <a:latin typeface="+mn-ea"/>
            </a:endParaRPr>
          </a:p>
        </p:txBody>
      </p:sp>
    </p:spTree>
    <p:extLst>
      <p:ext uri="{BB962C8B-B14F-4D97-AF65-F5344CB8AC3E}">
        <p14:creationId xmlns:p14="http://schemas.microsoft.com/office/powerpoint/2010/main" val="4256435078"/>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插入排序</a:t>
            </a:r>
            <a:endParaRPr lang="en-US" altLang="zh-CN" sz="2200" b="1"/>
          </a:p>
        </p:txBody>
      </p:sp>
      <p:sp>
        <p:nvSpPr>
          <p:cNvPr id="2" name="TextBox 1"/>
          <p:cNvSpPr txBox="1"/>
          <p:nvPr/>
        </p:nvSpPr>
        <p:spPr>
          <a:xfrm>
            <a:off x="665981" y="1224111"/>
            <a:ext cx="8136904" cy="4093428"/>
          </a:xfrm>
          <a:prstGeom prst="rect">
            <a:avLst/>
          </a:prstGeom>
          <a:noFill/>
        </p:spPr>
        <p:txBody>
          <a:bodyPr wrap="square" rtlCol="0">
            <a:spAutoFit/>
          </a:bodyPr>
          <a:lstStyle/>
          <a:p>
            <a:pPr>
              <a:spcBef>
                <a:spcPct val="0"/>
              </a:spcBef>
            </a:pPr>
            <a:r>
              <a:rPr kumimoji="1" lang="zh-CN" altLang="en-US" sz="2000" b="1">
                <a:solidFill>
                  <a:srgbClr val="0070C0"/>
                </a:solidFill>
                <a:latin typeface="+mn-ea"/>
              </a:rPr>
              <a:t>插入排序法思想</a:t>
            </a:r>
            <a:r>
              <a:rPr kumimoji="1" lang="en-US" altLang="zh-CN" sz="2000" b="1">
                <a:solidFill>
                  <a:srgbClr val="0070C0"/>
                </a:solidFill>
                <a:latin typeface="+mn-ea"/>
              </a:rPr>
              <a:t>:</a:t>
            </a:r>
          </a:p>
          <a:p>
            <a:pPr>
              <a:spcBef>
                <a:spcPct val="0"/>
              </a:spcBef>
            </a:pPr>
            <a:endParaRPr kumimoji="1" lang="en-US" altLang="zh-CN" sz="2000" b="1">
              <a:solidFill>
                <a:srgbClr val="0070C0"/>
              </a:solidFill>
              <a:latin typeface="+mn-ea"/>
            </a:endParaRPr>
          </a:p>
          <a:p>
            <a:pPr>
              <a:spcBef>
                <a:spcPct val="0"/>
              </a:spcBef>
            </a:pPr>
            <a:r>
              <a:rPr lang="zh-CN" altLang="en-US" sz="2000">
                <a:ea typeface="华文新魏" pitchFamily="2" charset="-122"/>
              </a:rPr>
              <a:t>插入排序（</a:t>
            </a:r>
            <a:r>
              <a:rPr lang="en-US" altLang="zh-CN" sz="2000">
                <a:ea typeface="华文新魏" pitchFamily="2" charset="-122"/>
              </a:rPr>
              <a:t>Insertion Sorting</a:t>
            </a:r>
            <a:r>
              <a:rPr lang="zh-CN" altLang="en-US" sz="2000">
                <a:ea typeface="华文新魏" pitchFamily="2" charset="-122"/>
              </a:rPr>
              <a:t>）的</a:t>
            </a:r>
            <a:r>
              <a:rPr lang="zh-CN" altLang="en-US" sz="2000" b="1">
                <a:ea typeface="华文新魏" pitchFamily="2" charset="-122"/>
              </a:rPr>
              <a:t>基本思想</a:t>
            </a:r>
            <a:r>
              <a:rPr lang="zh-CN" altLang="en-US" sz="2000">
                <a:ea typeface="华文新魏" pitchFamily="2" charset="-122"/>
              </a:rPr>
              <a:t>是：把</a:t>
            </a:r>
            <a:r>
              <a:rPr lang="en-US" altLang="zh-CN" sz="2000">
                <a:ea typeface="华文新魏" pitchFamily="2" charset="-122"/>
              </a:rPr>
              <a:t>n</a:t>
            </a:r>
            <a:r>
              <a:rPr lang="zh-CN" altLang="en-US" sz="2000">
                <a:ea typeface="华文新魏" pitchFamily="2" charset="-122"/>
              </a:rPr>
              <a:t>个待排序的元素看成为一个有序表和一个无序表，</a:t>
            </a:r>
            <a:r>
              <a:rPr lang="zh-CN" altLang="en-US" sz="2000">
                <a:solidFill>
                  <a:srgbClr val="FF0000"/>
                </a:solidFill>
                <a:ea typeface="华文新魏" pitchFamily="2" charset="-122"/>
              </a:rPr>
              <a:t>开始时有序表中只包含一个元素，无序表中包含有</a:t>
            </a:r>
            <a:r>
              <a:rPr lang="en-US" altLang="zh-CN" sz="2000">
                <a:solidFill>
                  <a:srgbClr val="FF0000"/>
                </a:solidFill>
                <a:ea typeface="华文新魏" pitchFamily="2" charset="-122"/>
              </a:rPr>
              <a:t>n-1</a:t>
            </a:r>
            <a:r>
              <a:rPr lang="zh-CN" altLang="en-US" sz="2000">
                <a:solidFill>
                  <a:srgbClr val="FF0000"/>
                </a:solidFill>
                <a:ea typeface="华文新魏" pitchFamily="2" charset="-122"/>
              </a:rPr>
              <a:t>个元素</a:t>
            </a:r>
            <a:r>
              <a:rPr lang="zh-CN" altLang="en-US" sz="2000">
                <a:ea typeface="华文新魏" pitchFamily="2" charset="-122"/>
              </a:rPr>
              <a:t>，排序过程中每次从无序表中取出第一个元素，把它的排序码依次与有序表元素的排序码进行比较，将它插入到有序表中的适当位置，使之成为新的有序表。</a:t>
            </a:r>
            <a:endParaRPr kumimoji="1" lang="en-US" altLang="zh-CN" sz="2000" b="1">
              <a:solidFill>
                <a:srgbClr val="0070C0"/>
              </a:solidFill>
              <a:latin typeface="+mn-ea"/>
            </a:endParaRPr>
          </a:p>
          <a:p>
            <a:pPr>
              <a:spcBef>
                <a:spcPct val="0"/>
              </a:spcBef>
            </a:pPr>
            <a:endParaRPr kumimoji="1" lang="en-US" altLang="zh-CN" sz="2000" b="1">
              <a:solidFill>
                <a:srgbClr val="0070C0"/>
              </a:solidFill>
              <a:latin typeface="+mn-ea"/>
            </a:endParaRPr>
          </a:p>
          <a:p>
            <a:pPr>
              <a:spcBef>
                <a:spcPct val="0"/>
              </a:spcBef>
            </a:pPr>
            <a:endParaRPr kumimoji="1" lang="en-US" altLang="zh-CN" sz="2000" b="1">
              <a:solidFill>
                <a:srgbClr val="0070C0"/>
              </a:solidFill>
              <a:latin typeface="+mn-ea"/>
            </a:endParaRPr>
          </a:p>
          <a:p>
            <a:pPr>
              <a:spcBef>
                <a:spcPct val="0"/>
              </a:spcBef>
            </a:pPr>
            <a:endParaRPr kumimoji="1" lang="en-US" altLang="zh-CN" sz="2000" b="1">
              <a:solidFill>
                <a:srgbClr val="0070C0"/>
              </a:solidFill>
              <a:latin typeface="+mn-ea"/>
            </a:endParaRPr>
          </a:p>
          <a:p>
            <a:pPr>
              <a:spcBef>
                <a:spcPct val="0"/>
              </a:spcBef>
            </a:pPr>
            <a:endParaRPr kumimoji="1" lang="en-US" altLang="zh-CN" sz="2000" b="1">
              <a:solidFill>
                <a:srgbClr val="0070C0"/>
              </a:solidFill>
              <a:latin typeface="+mn-ea"/>
            </a:endParaRPr>
          </a:p>
          <a:p>
            <a:pPr>
              <a:spcBef>
                <a:spcPct val="0"/>
              </a:spcBef>
            </a:pPr>
            <a:endParaRPr kumimoji="1" lang="en-US" altLang="zh-CN" sz="2000" b="1">
              <a:solidFill>
                <a:srgbClr val="0070C0"/>
              </a:solidFill>
              <a:latin typeface="+mn-ea"/>
            </a:endParaRPr>
          </a:p>
          <a:p>
            <a:pPr>
              <a:spcBef>
                <a:spcPct val="0"/>
              </a:spcBef>
            </a:pPr>
            <a:endParaRPr kumimoji="1" lang="en-US" altLang="zh-CN" sz="2000" b="1">
              <a:solidFill>
                <a:srgbClr val="0070C0"/>
              </a:solidFill>
              <a:latin typeface="+mn-ea"/>
            </a:endParaRPr>
          </a:p>
        </p:txBody>
      </p:sp>
    </p:spTree>
    <p:extLst>
      <p:ext uri="{BB962C8B-B14F-4D97-AF65-F5344CB8AC3E}">
        <p14:creationId xmlns:p14="http://schemas.microsoft.com/office/powerpoint/2010/main" val="2861671859"/>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插入排序</a:t>
            </a:r>
            <a:endParaRPr lang="en-US" altLang="zh-CN" sz="2200" b="1"/>
          </a:p>
        </p:txBody>
      </p:sp>
      <p:sp>
        <p:nvSpPr>
          <p:cNvPr id="2" name="TextBox 1"/>
          <p:cNvSpPr txBox="1"/>
          <p:nvPr/>
        </p:nvSpPr>
        <p:spPr>
          <a:xfrm>
            <a:off x="665981" y="1224111"/>
            <a:ext cx="8136904" cy="3785652"/>
          </a:xfrm>
          <a:prstGeom prst="rect">
            <a:avLst/>
          </a:prstGeom>
          <a:noFill/>
        </p:spPr>
        <p:txBody>
          <a:bodyPr wrap="square" rtlCol="0">
            <a:spAutoFit/>
          </a:bodyPr>
          <a:lstStyle/>
          <a:p>
            <a:pPr>
              <a:spcBef>
                <a:spcPct val="0"/>
              </a:spcBef>
            </a:pPr>
            <a:r>
              <a:rPr kumimoji="1" lang="zh-CN" altLang="en-US" sz="2000" b="1">
                <a:solidFill>
                  <a:srgbClr val="0070C0"/>
                </a:solidFill>
                <a:latin typeface="+mn-ea"/>
              </a:rPr>
              <a:t>插入排序思路图</a:t>
            </a:r>
            <a:r>
              <a:rPr kumimoji="1" lang="en-US" altLang="zh-CN" sz="2000" b="1">
                <a:solidFill>
                  <a:srgbClr val="0070C0"/>
                </a:solidFill>
                <a:latin typeface="+mn-ea"/>
              </a:rPr>
              <a:t>:</a:t>
            </a:r>
          </a:p>
          <a:p>
            <a:pPr>
              <a:spcBef>
                <a:spcPct val="0"/>
              </a:spcBef>
            </a:pPr>
            <a:endParaRPr kumimoji="1" lang="en-US" altLang="zh-CN" sz="2000" b="1">
              <a:solidFill>
                <a:srgbClr val="0070C0"/>
              </a:solidFill>
              <a:latin typeface="+mn-ea"/>
            </a:endParaRPr>
          </a:p>
          <a:p>
            <a:pPr>
              <a:spcBef>
                <a:spcPct val="0"/>
              </a:spcBef>
            </a:pPr>
            <a:endParaRPr lang="en-US" altLang="zh-CN" sz="2000">
              <a:ea typeface="华文新魏" pitchFamily="2" charset="-122"/>
            </a:endParaRPr>
          </a:p>
          <a:p>
            <a:pPr>
              <a:spcBef>
                <a:spcPct val="0"/>
              </a:spcBef>
            </a:pPr>
            <a:endParaRPr kumimoji="1" lang="en-US" altLang="zh-CN" sz="2000" b="1">
              <a:solidFill>
                <a:srgbClr val="0070C0"/>
              </a:solidFill>
              <a:latin typeface="华文新魏" pitchFamily="2" charset="-122"/>
              <a:ea typeface="华文新魏" pitchFamily="2" charset="-122"/>
            </a:endParaRPr>
          </a:p>
          <a:p>
            <a:pPr>
              <a:spcBef>
                <a:spcPct val="0"/>
              </a:spcBef>
            </a:pPr>
            <a:endParaRPr kumimoji="1" lang="en-US" altLang="zh-CN" sz="2000" b="1">
              <a:solidFill>
                <a:srgbClr val="0070C0"/>
              </a:solidFill>
              <a:latin typeface="华文新魏" pitchFamily="2" charset="-122"/>
              <a:ea typeface="华文新魏" pitchFamily="2" charset="-122"/>
            </a:endParaRPr>
          </a:p>
          <a:p>
            <a:pPr>
              <a:spcBef>
                <a:spcPct val="0"/>
              </a:spcBef>
            </a:pPr>
            <a:endParaRPr kumimoji="1" lang="en-US" altLang="zh-CN" sz="2000" b="1">
              <a:solidFill>
                <a:srgbClr val="0070C0"/>
              </a:solidFill>
              <a:latin typeface="+mn-ea"/>
            </a:endParaRPr>
          </a:p>
          <a:p>
            <a:pPr>
              <a:spcBef>
                <a:spcPct val="0"/>
              </a:spcBef>
            </a:pPr>
            <a:endParaRPr kumimoji="1" lang="en-US" altLang="zh-CN" sz="2000" b="1">
              <a:solidFill>
                <a:srgbClr val="0070C0"/>
              </a:solidFill>
              <a:latin typeface="+mn-ea"/>
            </a:endParaRPr>
          </a:p>
          <a:p>
            <a:pPr>
              <a:spcBef>
                <a:spcPct val="0"/>
              </a:spcBef>
            </a:pPr>
            <a:endParaRPr kumimoji="1" lang="en-US" altLang="zh-CN" sz="2000" b="1">
              <a:solidFill>
                <a:srgbClr val="0070C0"/>
              </a:solidFill>
              <a:latin typeface="+mn-ea"/>
            </a:endParaRPr>
          </a:p>
          <a:p>
            <a:pPr>
              <a:spcBef>
                <a:spcPct val="0"/>
              </a:spcBef>
            </a:pPr>
            <a:endParaRPr kumimoji="1" lang="en-US" altLang="zh-CN" sz="2000" b="1">
              <a:solidFill>
                <a:srgbClr val="0070C0"/>
              </a:solidFill>
              <a:latin typeface="+mn-ea"/>
            </a:endParaRPr>
          </a:p>
          <a:p>
            <a:pPr>
              <a:spcBef>
                <a:spcPct val="0"/>
              </a:spcBef>
            </a:pPr>
            <a:endParaRPr kumimoji="1" lang="en-US" altLang="zh-CN" sz="2000" b="1">
              <a:solidFill>
                <a:srgbClr val="0070C0"/>
              </a:solidFill>
              <a:latin typeface="+mn-ea"/>
            </a:endParaRPr>
          </a:p>
          <a:p>
            <a:pPr>
              <a:spcBef>
                <a:spcPct val="0"/>
              </a:spcBef>
            </a:pPr>
            <a:endParaRPr kumimoji="1" lang="en-US" altLang="zh-CN" sz="2000" b="1">
              <a:solidFill>
                <a:srgbClr val="0070C0"/>
              </a:solidFill>
              <a:latin typeface="+mn-ea"/>
            </a:endParaRPr>
          </a:p>
          <a:p>
            <a:pPr>
              <a:spcBef>
                <a:spcPct val="0"/>
              </a:spcBef>
            </a:pPr>
            <a:endParaRPr kumimoji="1" lang="en-US" altLang="zh-CN" sz="2000" b="1">
              <a:solidFill>
                <a:srgbClr val="0070C0"/>
              </a:solidFill>
              <a:latin typeface="+mn-ea"/>
            </a:endParaRPr>
          </a:p>
        </p:txBody>
      </p:sp>
      <p:pic>
        <p:nvPicPr>
          <p:cNvPr id="4" name="Picture 6" descr="Snap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5981" y="1872183"/>
            <a:ext cx="6408737" cy="341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3" name="对象 2"/>
          <p:cNvGraphicFramePr>
            <a:graphicFrameLocks noChangeAspect="1"/>
          </p:cNvGraphicFramePr>
          <p:nvPr>
            <p:extLst>
              <p:ext uri="{D42A27DB-BD31-4B8C-83A1-F6EECF244321}">
                <p14:modId xmlns:p14="http://schemas.microsoft.com/office/powerpoint/2010/main" val="750429951"/>
              </p:ext>
            </p:extLst>
          </p:nvPr>
        </p:nvGraphicFramePr>
        <p:xfrm>
          <a:off x="7054809" y="4735523"/>
          <a:ext cx="437612" cy="377020"/>
        </p:xfrm>
        <a:graphic>
          <a:graphicData uri="http://schemas.openxmlformats.org/presentationml/2006/ole">
            <mc:AlternateContent xmlns:mc="http://schemas.openxmlformats.org/markup-compatibility/2006">
              <mc:Choice xmlns:v="urn:schemas-microsoft-com:vml" Requires="v">
                <p:oleObj spid="_x0000_s45231" name="包装程序外壳对象" showAsIcon="1" r:id="rId5" imgW="826200" imgH="711360" progId="Package">
                  <p:embed/>
                </p:oleObj>
              </mc:Choice>
              <mc:Fallback>
                <p:oleObj name="包装程序外壳对象" showAsIcon="1" r:id="rId5" imgW="826200" imgH="711360" progId="Package">
                  <p:embed/>
                  <p:pic>
                    <p:nvPicPr>
                      <p:cNvPr id="0" name=""/>
                      <p:cNvPicPr/>
                      <p:nvPr/>
                    </p:nvPicPr>
                    <p:blipFill>
                      <a:blip r:embed="rId6"/>
                      <a:stretch>
                        <a:fillRect/>
                      </a:stretch>
                    </p:blipFill>
                    <p:spPr>
                      <a:xfrm>
                        <a:off x="7054809" y="4735523"/>
                        <a:ext cx="437612" cy="377020"/>
                      </a:xfrm>
                      <a:prstGeom prst="rect">
                        <a:avLst/>
                      </a:prstGeom>
                    </p:spPr>
                  </p:pic>
                </p:oleObj>
              </mc:Fallback>
            </mc:AlternateContent>
          </a:graphicData>
        </a:graphic>
      </p:graphicFrame>
    </p:spTree>
    <p:extLst>
      <p:ext uri="{BB962C8B-B14F-4D97-AF65-F5344CB8AC3E}">
        <p14:creationId xmlns:p14="http://schemas.microsoft.com/office/powerpoint/2010/main" val="2735946027"/>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插入排序</a:t>
            </a:r>
            <a:endParaRPr lang="en-US" altLang="zh-CN" sz="2200" b="1"/>
          </a:p>
        </p:txBody>
      </p:sp>
      <p:sp>
        <p:nvSpPr>
          <p:cNvPr id="2" name="TextBox 1"/>
          <p:cNvSpPr txBox="1"/>
          <p:nvPr/>
        </p:nvSpPr>
        <p:spPr>
          <a:xfrm>
            <a:off x="665981" y="1224111"/>
            <a:ext cx="8136904" cy="3477875"/>
          </a:xfrm>
          <a:prstGeom prst="rect">
            <a:avLst/>
          </a:prstGeom>
          <a:noFill/>
        </p:spPr>
        <p:txBody>
          <a:bodyPr wrap="square" rtlCol="0">
            <a:spAutoFit/>
          </a:bodyPr>
          <a:lstStyle/>
          <a:p>
            <a:pPr>
              <a:spcBef>
                <a:spcPct val="0"/>
              </a:spcBef>
            </a:pPr>
            <a:r>
              <a:rPr kumimoji="1" lang="zh-CN" altLang="en-US" sz="2000" b="1">
                <a:solidFill>
                  <a:srgbClr val="0070C0"/>
                </a:solidFill>
                <a:latin typeface="+mn-ea"/>
              </a:rPr>
              <a:t>插入排序法应用实例</a:t>
            </a:r>
            <a:r>
              <a:rPr kumimoji="1" lang="en-US" altLang="zh-CN" sz="2000" b="1">
                <a:solidFill>
                  <a:srgbClr val="0070C0"/>
                </a:solidFill>
                <a:latin typeface="+mn-ea"/>
              </a:rPr>
              <a:t>:</a:t>
            </a:r>
          </a:p>
          <a:p>
            <a:pPr>
              <a:spcBef>
                <a:spcPct val="0"/>
              </a:spcBef>
            </a:pPr>
            <a:endParaRPr lang="en-US" altLang="zh-CN" sz="2000">
              <a:ea typeface="华文新魏" pitchFamily="2" charset="-122"/>
            </a:endParaRPr>
          </a:p>
          <a:p>
            <a:pPr>
              <a:spcBef>
                <a:spcPct val="0"/>
              </a:spcBef>
            </a:pPr>
            <a:r>
              <a:rPr lang="zh-CN" altLang="en-US" sz="2000">
                <a:latin typeface="+mn-ea"/>
              </a:rPr>
              <a:t>有一群小牛</a:t>
            </a:r>
            <a:r>
              <a:rPr lang="en-US" altLang="zh-CN" sz="2000">
                <a:latin typeface="+mn-ea"/>
              </a:rPr>
              <a:t>, </a:t>
            </a:r>
            <a:r>
              <a:rPr lang="zh-CN" altLang="en-US" sz="2000">
                <a:latin typeface="+mn-ea"/>
              </a:rPr>
              <a:t>考试成绩分别是 </a:t>
            </a:r>
            <a:r>
              <a:rPr lang="en-US" altLang="zh-CN" sz="2000"/>
              <a:t>101, 34, 119, 1</a:t>
            </a:r>
            <a:r>
              <a:rPr lang="zh-CN" altLang="en-US" sz="2000">
                <a:latin typeface="+mn-ea"/>
              </a:rPr>
              <a:t> </a:t>
            </a:r>
            <a:r>
              <a:rPr lang="en-US" altLang="zh-CN" sz="2000">
                <a:latin typeface="+mn-ea"/>
              </a:rPr>
              <a:t> </a:t>
            </a:r>
            <a:r>
              <a:rPr lang="zh-CN" altLang="en-US" sz="2000">
                <a:latin typeface="+mn-ea"/>
              </a:rPr>
              <a:t>请从小到大排序</a:t>
            </a:r>
            <a:endParaRPr kumimoji="1" lang="en-US" altLang="zh-CN" sz="1400">
              <a:latin typeface="+mn-ea"/>
            </a:endParaRPr>
          </a:p>
          <a:p>
            <a:pPr>
              <a:spcBef>
                <a:spcPct val="0"/>
              </a:spcBef>
            </a:pPr>
            <a:endParaRPr kumimoji="1" lang="en-US" altLang="zh-CN" sz="2000" b="1">
              <a:solidFill>
                <a:srgbClr val="0070C0"/>
              </a:solidFill>
              <a:latin typeface="华文新魏" pitchFamily="2" charset="-122"/>
              <a:ea typeface="华文新魏" pitchFamily="2" charset="-122"/>
            </a:endParaRPr>
          </a:p>
          <a:p>
            <a:pPr>
              <a:spcBef>
                <a:spcPct val="0"/>
              </a:spcBef>
            </a:pPr>
            <a:endParaRPr kumimoji="1" lang="en-US" altLang="zh-CN" sz="2000" b="1">
              <a:solidFill>
                <a:srgbClr val="0070C0"/>
              </a:solidFill>
              <a:latin typeface="+mn-ea"/>
            </a:endParaRPr>
          </a:p>
          <a:p>
            <a:pPr>
              <a:spcBef>
                <a:spcPct val="0"/>
              </a:spcBef>
            </a:pPr>
            <a:endParaRPr kumimoji="1" lang="en-US" altLang="zh-CN" sz="2000" b="1">
              <a:solidFill>
                <a:srgbClr val="0070C0"/>
              </a:solidFill>
              <a:latin typeface="+mn-ea"/>
            </a:endParaRPr>
          </a:p>
          <a:p>
            <a:pPr>
              <a:spcBef>
                <a:spcPct val="0"/>
              </a:spcBef>
            </a:pPr>
            <a:endParaRPr kumimoji="1" lang="en-US" altLang="zh-CN" sz="2000" b="1">
              <a:solidFill>
                <a:srgbClr val="0070C0"/>
              </a:solidFill>
              <a:latin typeface="+mn-ea"/>
            </a:endParaRPr>
          </a:p>
          <a:p>
            <a:pPr>
              <a:spcBef>
                <a:spcPct val="0"/>
              </a:spcBef>
            </a:pPr>
            <a:endParaRPr kumimoji="1" lang="en-US" altLang="zh-CN" sz="2000" b="1">
              <a:solidFill>
                <a:srgbClr val="0070C0"/>
              </a:solidFill>
              <a:latin typeface="+mn-ea"/>
            </a:endParaRPr>
          </a:p>
          <a:p>
            <a:pPr>
              <a:spcBef>
                <a:spcPct val="0"/>
              </a:spcBef>
            </a:pPr>
            <a:endParaRPr kumimoji="1" lang="en-US" altLang="zh-CN" sz="2000" b="1">
              <a:solidFill>
                <a:srgbClr val="0070C0"/>
              </a:solidFill>
              <a:latin typeface="+mn-ea"/>
            </a:endParaRPr>
          </a:p>
          <a:p>
            <a:pPr>
              <a:spcBef>
                <a:spcPct val="0"/>
              </a:spcBef>
            </a:pPr>
            <a:endParaRPr kumimoji="1" lang="en-US" altLang="zh-CN" sz="2000" b="1">
              <a:solidFill>
                <a:srgbClr val="0070C0"/>
              </a:solidFill>
              <a:latin typeface="+mn-ea"/>
            </a:endParaRPr>
          </a:p>
          <a:p>
            <a:pPr>
              <a:spcBef>
                <a:spcPct val="0"/>
              </a:spcBef>
            </a:pPr>
            <a:endParaRPr kumimoji="1" lang="en-US" altLang="zh-CN" sz="2000" b="1">
              <a:solidFill>
                <a:srgbClr val="0070C0"/>
              </a:solidFill>
              <a:latin typeface="+mn-ea"/>
            </a:endParaRPr>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7990" y="2850003"/>
            <a:ext cx="936103" cy="11168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10776" y="2831575"/>
            <a:ext cx="951549" cy="11352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2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46101" y="2850003"/>
            <a:ext cx="936103" cy="11168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503" name="Picture 4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86512" y="2448247"/>
            <a:ext cx="4693517" cy="23889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11269417"/>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希尔排序</a:t>
            </a:r>
            <a:endParaRPr lang="en-US" altLang="zh-CN" sz="2200" b="1"/>
          </a:p>
        </p:txBody>
      </p:sp>
      <p:sp>
        <p:nvSpPr>
          <p:cNvPr id="2" name="TextBox 1"/>
          <p:cNvSpPr txBox="1"/>
          <p:nvPr/>
        </p:nvSpPr>
        <p:spPr>
          <a:xfrm>
            <a:off x="665981" y="1224111"/>
            <a:ext cx="8136904" cy="3447098"/>
          </a:xfrm>
          <a:prstGeom prst="rect">
            <a:avLst/>
          </a:prstGeom>
          <a:noFill/>
        </p:spPr>
        <p:txBody>
          <a:bodyPr wrap="square" rtlCol="0">
            <a:spAutoFit/>
          </a:bodyPr>
          <a:lstStyle/>
          <a:p>
            <a:pPr>
              <a:spcBef>
                <a:spcPct val="0"/>
              </a:spcBef>
            </a:pPr>
            <a:endParaRPr kumimoji="1" lang="en-US" altLang="zh-CN">
              <a:latin typeface="+mn-ea"/>
            </a:endParaRPr>
          </a:p>
          <a:p>
            <a:pPr>
              <a:spcBef>
                <a:spcPct val="0"/>
              </a:spcBef>
            </a:pPr>
            <a:r>
              <a:rPr kumimoji="1" lang="zh-CN" altLang="en-US" sz="2000" b="1">
                <a:solidFill>
                  <a:srgbClr val="0070C0"/>
                </a:solidFill>
                <a:latin typeface="+mn-ea"/>
              </a:rPr>
              <a:t>简单插入排序存在的问题</a:t>
            </a:r>
            <a:endParaRPr kumimoji="1" lang="en-US" altLang="zh-CN" sz="2000" b="1">
              <a:solidFill>
                <a:srgbClr val="0070C0"/>
              </a:solidFill>
              <a:latin typeface="+mn-ea"/>
            </a:endParaRPr>
          </a:p>
          <a:p>
            <a:pPr>
              <a:spcBef>
                <a:spcPct val="0"/>
              </a:spcBef>
            </a:pPr>
            <a:endParaRPr kumimoji="1" lang="en-US" altLang="zh-CN">
              <a:latin typeface="+mn-ea"/>
            </a:endParaRPr>
          </a:p>
          <a:p>
            <a:pPr>
              <a:spcBef>
                <a:spcPct val="0"/>
              </a:spcBef>
            </a:pPr>
            <a:r>
              <a:rPr kumimoji="1" lang="zh-CN" altLang="en-US">
                <a:latin typeface="+mn-ea"/>
              </a:rPr>
              <a:t>我们看简单的插入排序可能存在的问题</a:t>
            </a:r>
            <a:r>
              <a:rPr kumimoji="1" lang="en-US" altLang="zh-CN">
                <a:latin typeface="+mn-ea"/>
              </a:rPr>
              <a:t>. </a:t>
            </a:r>
          </a:p>
          <a:p>
            <a:pPr>
              <a:spcBef>
                <a:spcPct val="0"/>
              </a:spcBef>
            </a:pPr>
            <a:r>
              <a:rPr kumimoji="1" lang="zh-CN" altLang="en-US">
                <a:latin typeface="+mn-ea"/>
              </a:rPr>
              <a:t>数组 </a:t>
            </a:r>
            <a:r>
              <a:rPr kumimoji="1" lang="en-US" altLang="zh-CN">
                <a:latin typeface="+mn-ea"/>
              </a:rPr>
              <a:t>arr = {2,3,4,5,6,1} </a:t>
            </a:r>
            <a:r>
              <a:rPr kumimoji="1" lang="zh-CN" altLang="en-US">
                <a:latin typeface="+mn-ea"/>
              </a:rPr>
              <a:t>这时需要插入的数 </a:t>
            </a:r>
            <a:r>
              <a:rPr kumimoji="1" lang="en-US" altLang="zh-CN">
                <a:latin typeface="+mn-ea"/>
              </a:rPr>
              <a:t>1(</a:t>
            </a:r>
            <a:r>
              <a:rPr kumimoji="1" lang="zh-CN" altLang="en-US">
                <a:latin typeface="+mn-ea"/>
              </a:rPr>
              <a:t>最小</a:t>
            </a:r>
            <a:r>
              <a:rPr kumimoji="1" lang="en-US" altLang="zh-CN">
                <a:latin typeface="+mn-ea"/>
              </a:rPr>
              <a:t>),</a:t>
            </a:r>
            <a:r>
              <a:rPr kumimoji="1" lang="zh-CN" altLang="en-US">
                <a:latin typeface="+mn-ea"/>
              </a:rPr>
              <a:t> 这样的过程是：</a:t>
            </a:r>
            <a:endParaRPr kumimoji="1" lang="en-US" altLang="zh-CN">
              <a:latin typeface="+mn-ea"/>
            </a:endParaRPr>
          </a:p>
          <a:p>
            <a:pPr>
              <a:spcBef>
                <a:spcPct val="0"/>
              </a:spcBef>
            </a:pPr>
            <a:r>
              <a:rPr kumimoji="1" lang="en-US" altLang="zh-CN">
                <a:latin typeface="+mn-ea"/>
              </a:rPr>
              <a:t>{2,3,4,5,6,6}</a:t>
            </a:r>
          </a:p>
          <a:p>
            <a:pPr>
              <a:spcBef>
                <a:spcPct val="0"/>
              </a:spcBef>
            </a:pPr>
            <a:r>
              <a:rPr kumimoji="1" lang="en-US" altLang="zh-CN">
                <a:latin typeface="+mn-ea"/>
              </a:rPr>
              <a:t>{2,3,4,5,5,6}</a:t>
            </a:r>
          </a:p>
          <a:p>
            <a:pPr>
              <a:spcBef>
                <a:spcPct val="0"/>
              </a:spcBef>
            </a:pPr>
            <a:r>
              <a:rPr kumimoji="1" lang="en-US" altLang="zh-CN">
                <a:latin typeface="+mn-ea"/>
              </a:rPr>
              <a:t>{2,3,4,4,5,6}</a:t>
            </a:r>
          </a:p>
          <a:p>
            <a:pPr>
              <a:spcBef>
                <a:spcPct val="0"/>
              </a:spcBef>
            </a:pPr>
            <a:r>
              <a:rPr kumimoji="1" lang="en-US" altLang="zh-CN">
                <a:latin typeface="+mn-ea"/>
              </a:rPr>
              <a:t>{2,3,3,4,5,6}</a:t>
            </a:r>
          </a:p>
          <a:p>
            <a:pPr>
              <a:spcBef>
                <a:spcPct val="0"/>
              </a:spcBef>
            </a:pPr>
            <a:r>
              <a:rPr kumimoji="1" lang="en-US" altLang="zh-CN">
                <a:latin typeface="+mn-ea"/>
              </a:rPr>
              <a:t>{2,2,3,4,5,6}</a:t>
            </a:r>
          </a:p>
          <a:p>
            <a:pPr>
              <a:spcBef>
                <a:spcPct val="0"/>
              </a:spcBef>
            </a:pPr>
            <a:r>
              <a:rPr kumimoji="1" lang="en-US" altLang="zh-CN">
                <a:latin typeface="+mn-ea"/>
              </a:rPr>
              <a:t>{1,2,3,4,5,6}</a:t>
            </a:r>
            <a:endParaRPr kumimoji="1" lang="en-US" altLang="zh-CN" sz="2000" b="1">
              <a:solidFill>
                <a:srgbClr val="0070C0"/>
              </a:solidFill>
              <a:latin typeface="+mn-ea"/>
            </a:endParaRPr>
          </a:p>
          <a:p>
            <a:pPr>
              <a:spcBef>
                <a:spcPct val="0"/>
              </a:spcBef>
            </a:pPr>
            <a:r>
              <a:rPr kumimoji="1" lang="zh-CN" altLang="en-US" b="1">
                <a:latin typeface="+mn-ea"/>
              </a:rPr>
              <a:t>结论</a:t>
            </a:r>
            <a:r>
              <a:rPr kumimoji="1" lang="en-US" altLang="zh-CN" b="1">
                <a:latin typeface="+mn-ea"/>
              </a:rPr>
              <a:t>: </a:t>
            </a:r>
            <a:r>
              <a:rPr kumimoji="1" lang="zh-CN" altLang="en-US">
                <a:latin typeface="+mn-ea"/>
              </a:rPr>
              <a:t>当需要插入的数是较小的数时，后移的次数明显增多，对效率有影响</a:t>
            </a:r>
            <a:r>
              <a:rPr kumimoji="1" lang="en-US" altLang="zh-CN">
                <a:latin typeface="+mn-ea"/>
              </a:rPr>
              <a:t>.</a:t>
            </a:r>
          </a:p>
        </p:txBody>
      </p:sp>
    </p:spTree>
    <p:extLst>
      <p:ext uri="{BB962C8B-B14F-4D97-AF65-F5344CB8AC3E}">
        <p14:creationId xmlns:p14="http://schemas.microsoft.com/office/powerpoint/2010/main" val="2650587938"/>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希尔排序</a:t>
            </a:r>
            <a:endParaRPr lang="en-US" altLang="zh-CN" sz="2200" b="1"/>
          </a:p>
        </p:txBody>
      </p:sp>
      <p:sp>
        <p:nvSpPr>
          <p:cNvPr id="2" name="TextBox 1"/>
          <p:cNvSpPr txBox="1"/>
          <p:nvPr/>
        </p:nvSpPr>
        <p:spPr>
          <a:xfrm>
            <a:off x="665981" y="1224111"/>
            <a:ext cx="8136904" cy="3231654"/>
          </a:xfrm>
          <a:prstGeom prst="rect">
            <a:avLst/>
          </a:prstGeom>
          <a:noFill/>
        </p:spPr>
        <p:txBody>
          <a:bodyPr wrap="square" rtlCol="0">
            <a:spAutoFit/>
          </a:bodyPr>
          <a:lstStyle/>
          <a:p>
            <a:pPr>
              <a:spcBef>
                <a:spcPct val="0"/>
              </a:spcBef>
            </a:pPr>
            <a:r>
              <a:rPr kumimoji="1" lang="zh-CN" altLang="en-US" sz="2000" b="1">
                <a:solidFill>
                  <a:srgbClr val="0070C0"/>
                </a:solidFill>
                <a:latin typeface="+mn-ea"/>
              </a:rPr>
              <a:t>希尔排序法介绍</a:t>
            </a:r>
            <a:endParaRPr kumimoji="1" lang="en-US" altLang="zh-CN" sz="2000" b="1">
              <a:solidFill>
                <a:srgbClr val="0070C0"/>
              </a:solidFill>
              <a:latin typeface="+mn-ea"/>
            </a:endParaRPr>
          </a:p>
          <a:p>
            <a:pPr>
              <a:spcBef>
                <a:spcPct val="0"/>
              </a:spcBef>
            </a:pPr>
            <a:endParaRPr kumimoji="1" lang="en-US" altLang="zh-CN" sz="2000" b="1">
              <a:solidFill>
                <a:srgbClr val="0070C0"/>
              </a:solidFill>
              <a:latin typeface="+mn-ea"/>
            </a:endParaRPr>
          </a:p>
          <a:p>
            <a:pPr>
              <a:spcBef>
                <a:spcPct val="0"/>
              </a:spcBef>
            </a:pPr>
            <a:r>
              <a:rPr lang="zh-CN" altLang="en-US"/>
              <a:t>希尔排序是希尔（</a:t>
            </a:r>
            <a:r>
              <a:rPr lang="en-US" altLang="zh-CN"/>
              <a:t>Donald Shell</a:t>
            </a:r>
            <a:r>
              <a:rPr lang="zh-CN" altLang="en-US"/>
              <a:t>）于</a:t>
            </a:r>
            <a:r>
              <a:rPr lang="en-US" altLang="zh-CN"/>
              <a:t>1959</a:t>
            </a:r>
            <a:r>
              <a:rPr lang="zh-CN" altLang="en-US"/>
              <a:t>年提出的一种排序算法。希尔排序也是一种</a:t>
            </a:r>
            <a:r>
              <a:rPr lang="zh-CN" altLang="en-US" b="1"/>
              <a:t>插入排序</a:t>
            </a:r>
            <a:r>
              <a:rPr lang="zh-CN" altLang="en-US"/>
              <a:t>，它是简单插入排序经过改进之后的一个</a:t>
            </a:r>
            <a:r>
              <a:rPr lang="zh-CN" altLang="en-US" b="1"/>
              <a:t>更高效的版本</a:t>
            </a:r>
            <a:r>
              <a:rPr lang="zh-CN" altLang="en-US"/>
              <a:t>，也称为</a:t>
            </a:r>
            <a:r>
              <a:rPr lang="zh-CN" altLang="en-US">
                <a:solidFill>
                  <a:srgbClr val="0070C0"/>
                </a:solidFill>
              </a:rPr>
              <a:t>缩小增量排序</a:t>
            </a:r>
            <a:r>
              <a:rPr lang="zh-CN" altLang="en-US"/>
              <a:t>。</a:t>
            </a:r>
            <a:endParaRPr lang="en-US" altLang="zh-CN"/>
          </a:p>
          <a:p>
            <a:pPr>
              <a:spcBef>
                <a:spcPct val="0"/>
              </a:spcBef>
            </a:pPr>
            <a:endParaRPr lang="en-US" altLang="zh-CN"/>
          </a:p>
          <a:p>
            <a:pPr>
              <a:spcBef>
                <a:spcPct val="0"/>
              </a:spcBef>
            </a:pPr>
            <a:r>
              <a:rPr lang="zh-CN" altLang="en-US" sz="2000" b="1">
                <a:solidFill>
                  <a:srgbClr val="0070C0"/>
                </a:solidFill>
              </a:rPr>
              <a:t>希尔排序法基本思想</a:t>
            </a:r>
            <a:endParaRPr lang="en-US" altLang="zh-CN" sz="2000" b="1">
              <a:solidFill>
                <a:srgbClr val="0070C0"/>
              </a:solidFill>
            </a:endParaRPr>
          </a:p>
          <a:p>
            <a:pPr>
              <a:spcBef>
                <a:spcPct val="0"/>
              </a:spcBef>
            </a:pPr>
            <a:endParaRPr kumimoji="1" lang="en-US" altLang="zh-CN">
              <a:latin typeface="+mn-ea"/>
            </a:endParaRPr>
          </a:p>
          <a:p>
            <a:pPr>
              <a:spcBef>
                <a:spcPct val="0"/>
              </a:spcBef>
            </a:pPr>
            <a:r>
              <a:rPr kumimoji="1" lang="zh-CN" altLang="en-US">
                <a:latin typeface="+mn-ea"/>
              </a:rPr>
              <a:t>希尔排序是把记录按下标的一定增量分组，对每组使用直接插入排序算法排序；随着增量逐渐减少，每组包含的关键词越来越多，当增量减至</a:t>
            </a:r>
            <a:r>
              <a:rPr kumimoji="1" lang="en-US" altLang="zh-CN">
                <a:latin typeface="+mn-ea"/>
              </a:rPr>
              <a:t>1</a:t>
            </a:r>
            <a:r>
              <a:rPr kumimoji="1" lang="zh-CN" altLang="en-US">
                <a:latin typeface="+mn-ea"/>
              </a:rPr>
              <a:t>时，整个文件恰被分成一组，算法便终止</a:t>
            </a:r>
            <a:endParaRPr kumimoji="1" lang="en-US" altLang="zh-CN">
              <a:latin typeface="+mn-ea"/>
            </a:endParaRPr>
          </a:p>
        </p:txBody>
      </p:sp>
    </p:spTree>
    <p:extLst>
      <p:ext uri="{BB962C8B-B14F-4D97-AF65-F5344CB8AC3E}">
        <p14:creationId xmlns:p14="http://schemas.microsoft.com/office/powerpoint/2010/main" val="4145259810"/>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希尔排序</a:t>
            </a:r>
            <a:endParaRPr lang="en-US" altLang="zh-CN" sz="2200" b="1"/>
          </a:p>
        </p:txBody>
      </p:sp>
      <p:sp>
        <p:nvSpPr>
          <p:cNvPr id="2" name="TextBox 1"/>
          <p:cNvSpPr txBox="1"/>
          <p:nvPr/>
        </p:nvSpPr>
        <p:spPr>
          <a:xfrm>
            <a:off x="665981" y="1224111"/>
            <a:ext cx="8136904" cy="984885"/>
          </a:xfrm>
          <a:prstGeom prst="rect">
            <a:avLst/>
          </a:prstGeom>
          <a:noFill/>
        </p:spPr>
        <p:txBody>
          <a:bodyPr wrap="square" rtlCol="0">
            <a:spAutoFit/>
          </a:bodyPr>
          <a:lstStyle/>
          <a:p>
            <a:pPr>
              <a:spcBef>
                <a:spcPct val="0"/>
              </a:spcBef>
            </a:pPr>
            <a:r>
              <a:rPr lang="zh-CN" altLang="en-US" sz="2000" b="1">
                <a:solidFill>
                  <a:srgbClr val="0070C0"/>
                </a:solidFill>
              </a:rPr>
              <a:t>希尔排序法</a:t>
            </a:r>
            <a:br>
              <a:rPr lang="en-US" altLang="zh-CN" sz="2000" b="1">
                <a:solidFill>
                  <a:srgbClr val="0070C0"/>
                </a:solidFill>
              </a:rPr>
            </a:br>
            <a:r>
              <a:rPr lang="zh-CN" altLang="en-US" sz="2000" b="1">
                <a:solidFill>
                  <a:srgbClr val="0070C0"/>
                </a:solidFill>
              </a:rPr>
              <a:t>的示意图</a:t>
            </a:r>
            <a:endParaRPr lang="en-US" altLang="zh-CN" sz="2000" b="1">
              <a:solidFill>
                <a:srgbClr val="0070C0"/>
              </a:solidFill>
            </a:endParaRPr>
          </a:p>
          <a:p>
            <a:pPr>
              <a:spcBef>
                <a:spcPct val="0"/>
              </a:spcBef>
            </a:pPr>
            <a:endParaRPr kumimoji="1" lang="en-US" altLang="zh-CN">
              <a:latin typeface="+mn-ea"/>
            </a:endParaRPr>
          </a:p>
        </p:txBody>
      </p:sp>
      <p:pic>
        <p:nvPicPr>
          <p:cNvPr id="7475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54072" y="-32667"/>
            <a:ext cx="6924877" cy="56492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3" name="对象 2"/>
          <p:cNvGraphicFramePr>
            <a:graphicFrameLocks noChangeAspect="1"/>
          </p:cNvGraphicFramePr>
          <p:nvPr>
            <p:extLst>
              <p:ext uri="{D42A27DB-BD31-4B8C-83A1-F6EECF244321}">
                <p14:modId xmlns:p14="http://schemas.microsoft.com/office/powerpoint/2010/main" val="3020260354"/>
              </p:ext>
            </p:extLst>
          </p:nvPr>
        </p:nvGraphicFramePr>
        <p:xfrm>
          <a:off x="8658869" y="5112543"/>
          <a:ext cx="429866" cy="370346"/>
        </p:xfrm>
        <a:graphic>
          <a:graphicData uri="http://schemas.openxmlformats.org/presentationml/2006/ole">
            <mc:AlternateContent xmlns:mc="http://schemas.openxmlformats.org/markup-compatibility/2006">
              <mc:Choice xmlns:v="urn:schemas-microsoft-com:vml" Requires="v">
                <p:oleObj spid="_x0000_s74877" name="包装程序外壳对象" showAsIcon="1" r:id="rId5" imgW="826200" imgH="711360" progId="Package">
                  <p:embed/>
                </p:oleObj>
              </mc:Choice>
              <mc:Fallback>
                <p:oleObj name="包装程序外壳对象" showAsIcon="1" r:id="rId5" imgW="826200" imgH="711360" progId="Package">
                  <p:embed/>
                  <p:pic>
                    <p:nvPicPr>
                      <p:cNvPr id="0" name=""/>
                      <p:cNvPicPr/>
                      <p:nvPr/>
                    </p:nvPicPr>
                    <p:blipFill>
                      <a:blip r:embed="rId6"/>
                      <a:stretch>
                        <a:fillRect/>
                      </a:stretch>
                    </p:blipFill>
                    <p:spPr>
                      <a:xfrm>
                        <a:off x="8658869" y="5112543"/>
                        <a:ext cx="429866" cy="370346"/>
                      </a:xfrm>
                      <a:prstGeom prst="rect">
                        <a:avLst/>
                      </a:prstGeom>
                    </p:spPr>
                  </p:pic>
                </p:oleObj>
              </mc:Fallback>
            </mc:AlternateContent>
          </a:graphicData>
        </a:graphic>
      </p:graphicFrame>
    </p:spTree>
    <p:extLst>
      <p:ext uri="{BB962C8B-B14F-4D97-AF65-F5344CB8AC3E}">
        <p14:creationId xmlns:p14="http://schemas.microsoft.com/office/powerpoint/2010/main" val="1976962135"/>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87837" y="755071"/>
            <a:ext cx="7587978" cy="397032"/>
          </a:xfrm>
          <a:prstGeom prst="rect">
            <a:avLst/>
          </a:prstGeom>
          <a:noFill/>
          <a:ln>
            <a:noFill/>
          </a:ln>
          <a:effectLst/>
          <a:extLst>
            <a:ext uri="{909E8E84-426E-40DD-AFC4-6F175D3DCCD1}">
              <a14:hiddenFill xmlns:a14="http://schemas.microsoft.com/office/drawing/2010/main">
                <a:solidFill>
                  <a:srgbClr val="B2B2B2">
                    <a:alpha val="50195"/>
                  </a:srgb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Arial" charset="0"/>
                <a:ea typeface="宋体" charset="-122"/>
              </a:defRPr>
            </a:lvl1pPr>
            <a:lvl2pPr marL="742950" indent="-285750" eaLnBrk="0" hangingPunct="0">
              <a:defRPr sz="2000">
                <a:solidFill>
                  <a:schemeClr val="tx1"/>
                </a:solidFill>
                <a:latin typeface="Arial" charset="0"/>
                <a:ea typeface="宋体" charset="-122"/>
              </a:defRPr>
            </a:lvl2pPr>
            <a:lvl3pPr marL="1143000" indent="-228600" eaLnBrk="0" hangingPunct="0">
              <a:defRPr sz="2000">
                <a:solidFill>
                  <a:schemeClr val="tx1"/>
                </a:solidFill>
                <a:latin typeface="Arial" charset="0"/>
                <a:ea typeface="宋体" charset="-122"/>
              </a:defRPr>
            </a:lvl3pPr>
            <a:lvl4pPr marL="1600200" indent="-228600" eaLnBrk="0" hangingPunct="0">
              <a:defRPr sz="2000">
                <a:solidFill>
                  <a:schemeClr val="tx1"/>
                </a:solidFill>
                <a:latin typeface="Arial" charset="0"/>
                <a:ea typeface="宋体" charset="-122"/>
              </a:defRPr>
            </a:lvl4pPr>
            <a:lvl5pPr marL="2057400" indent="-228600" eaLnBrk="0" hangingPunct="0">
              <a:defRPr sz="2000">
                <a:solidFill>
                  <a:schemeClr val="tx1"/>
                </a:solidFill>
                <a:latin typeface="Arial" charset="0"/>
                <a:ea typeface="宋体" charset="-122"/>
              </a:defRPr>
            </a:lvl5pPr>
            <a:lvl6pPr marL="2514600" indent="-228600" eaLnBrk="0" fontAlgn="base" hangingPunct="0">
              <a:spcBef>
                <a:spcPct val="0"/>
              </a:spcBef>
              <a:spcAft>
                <a:spcPct val="0"/>
              </a:spcAft>
              <a:defRPr sz="2000">
                <a:solidFill>
                  <a:schemeClr val="tx1"/>
                </a:solidFill>
                <a:latin typeface="Arial" charset="0"/>
                <a:ea typeface="宋体" charset="-122"/>
              </a:defRPr>
            </a:lvl6pPr>
            <a:lvl7pPr marL="2971800" indent="-228600" eaLnBrk="0" fontAlgn="base" hangingPunct="0">
              <a:spcBef>
                <a:spcPct val="0"/>
              </a:spcBef>
              <a:spcAft>
                <a:spcPct val="0"/>
              </a:spcAft>
              <a:defRPr sz="2000">
                <a:solidFill>
                  <a:schemeClr val="tx1"/>
                </a:solidFill>
                <a:latin typeface="Arial" charset="0"/>
                <a:ea typeface="宋体" charset="-122"/>
              </a:defRPr>
            </a:lvl7pPr>
            <a:lvl8pPr marL="3429000" indent="-228600" eaLnBrk="0" fontAlgn="base" hangingPunct="0">
              <a:spcBef>
                <a:spcPct val="0"/>
              </a:spcBef>
              <a:spcAft>
                <a:spcPct val="0"/>
              </a:spcAft>
              <a:defRPr sz="2000">
                <a:solidFill>
                  <a:schemeClr val="tx1"/>
                </a:solidFill>
                <a:latin typeface="Arial" charset="0"/>
                <a:ea typeface="宋体" charset="-122"/>
              </a:defRPr>
            </a:lvl8pPr>
            <a:lvl9pPr marL="3886200" indent="-228600" eaLnBrk="0" fontAlgn="base" hangingPunct="0">
              <a:spcBef>
                <a:spcPct val="0"/>
              </a:spcBef>
              <a:spcAft>
                <a:spcPct val="0"/>
              </a:spcAft>
              <a:defRPr sz="2000">
                <a:solidFill>
                  <a:schemeClr val="tx1"/>
                </a:solidFill>
                <a:latin typeface="Arial" charset="0"/>
                <a:ea typeface="宋体" charset="-122"/>
              </a:defRPr>
            </a:lvl9pPr>
          </a:lstStyle>
          <a:p>
            <a:pPr eaLnBrk="1" hangingPunct="1">
              <a:lnSpc>
                <a:spcPct val="90000"/>
              </a:lnSpc>
              <a:spcBef>
                <a:spcPct val="20000"/>
              </a:spcBef>
              <a:buClr>
                <a:schemeClr val="tx1"/>
              </a:buClr>
              <a:buSzPct val="70000"/>
              <a:buFont typeface="Wingdings" pitchFamily="2" charset="2"/>
              <a:buChar char="l"/>
            </a:pPr>
            <a:r>
              <a:rPr lang="zh-CN" altLang="en-US" sz="2200" b="1"/>
              <a:t>希尔排序</a:t>
            </a:r>
            <a:endParaRPr lang="en-US" altLang="zh-CN" sz="2200" b="1"/>
          </a:p>
        </p:txBody>
      </p:sp>
      <p:sp>
        <p:nvSpPr>
          <p:cNvPr id="2" name="TextBox 1"/>
          <p:cNvSpPr txBox="1"/>
          <p:nvPr/>
        </p:nvSpPr>
        <p:spPr>
          <a:xfrm>
            <a:off x="665981" y="1224111"/>
            <a:ext cx="8136904" cy="677108"/>
          </a:xfrm>
          <a:prstGeom prst="rect">
            <a:avLst/>
          </a:prstGeom>
          <a:noFill/>
        </p:spPr>
        <p:txBody>
          <a:bodyPr wrap="square" rtlCol="0">
            <a:spAutoFit/>
          </a:bodyPr>
          <a:lstStyle/>
          <a:p>
            <a:pPr>
              <a:spcBef>
                <a:spcPct val="0"/>
              </a:spcBef>
            </a:pPr>
            <a:r>
              <a:rPr lang="zh-CN" altLang="en-US" sz="2000" b="1">
                <a:solidFill>
                  <a:srgbClr val="0070C0"/>
                </a:solidFill>
              </a:rPr>
              <a:t>希尔排序法的示意图</a:t>
            </a:r>
            <a:endParaRPr lang="en-US" altLang="zh-CN" sz="2000" b="1">
              <a:solidFill>
                <a:srgbClr val="0070C0"/>
              </a:solidFill>
            </a:endParaRPr>
          </a:p>
          <a:p>
            <a:pPr>
              <a:spcBef>
                <a:spcPct val="0"/>
              </a:spcBef>
            </a:pPr>
            <a:endParaRPr kumimoji="1" lang="en-US" altLang="zh-CN">
              <a:latin typeface="+mn-ea"/>
            </a:endParaRPr>
          </a:p>
        </p:txBody>
      </p:sp>
      <p:pic>
        <p:nvPicPr>
          <p:cNvPr id="7577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5981" y="2065282"/>
            <a:ext cx="6362700" cy="1381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3" name="对象 2"/>
          <p:cNvGraphicFramePr>
            <a:graphicFrameLocks noChangeAspect="1"/>
          </p:cNvGraphicFramePr>
          <p:nvPr>
            <p:extLst>
              <p:ext uri="{D42A27DB-BD31-4B8C-83A1-F6EECF244321}">
                <p14:modId xmlns:p14="http://schemas.microsoft.com/office/powerpoint/2010/main" val="3757964712"/>
              </p:ext>
            </p:extLst>
          </p:nvPr>
        </p:nvGraphicFramePr>
        <p:xfrm>
          <a:off x="6786661" y="2869199"/>
          <a:ext cx="504056" cy="434264"/>
        </p:xfrm>
        <a:graphic>
          <a:graphicData uri="http://schemas.openxmlformats.org/presentationml/2006/ole">
            <mc:AlternateContent xmlns:mc="http://schemas.openxmlformats.org/markup-compatibility/2006">
              <mc:Choice xmlns:v="urn:schemas-microsoft-com:vml" Requires="v">
                <p:oleObj spid="_x0000_s75902" name="包装程序外壳对象" showAsIcon="1" r:id="rId5" imgW="826200" imgH="711360" progId="Package">
                  <p:embed/>
                </p:oleObj>
              </mc:Choice>
              <mc:Fallback>
                <p:oleObj name="包装程序外壳对象" showAsIcon="1" r:id="rId5" imgW="826200" imgH="711360" progId="Package">
                  <p:embed/>
                  <p:pic>
                    <p:nvPicPr>
                      <p:cNvPr id="0" name=""/>
                      <p:cNvPicPr/>
                      <p:nvPr/>
                    </p:nvPicPr>
                    <p:blipFill>
                      <a:blip r:embed="rId6"/>
                      <a:stretch>
                        <a:fillRect/>
                      </a:stretch>
                    </p:blipFill>
                    <p:spPr>
                      <a:xfrm>
                        <a:off x="6786661" y="2869199"/>
                        <a:ext cx="504056" cy="434264"/>
                      </a:xfrm>
                      <a:prstGeom prst="rect">
                        <a:avLst/>
                      </a:prstGeom>
                    </p:spPr>
                  </p:pic>
                </p:oleObj>
              </mc:Fallback>
            </mc:AlternateContent>
          </a:graphicData>
        </a:graphic>
      </p:graphicFrame>
    </p:spTree>
    <p:extLst>
      <p:ext uri="{BB962C8B-B14F-4D97-AF65-F5344CB8AC3E}">
        <p14:creationId xmlns:p14="http://schemas.microsoft.com/office/powerpoint/2010/main" val="1662847936"/>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42478</TotalTime>
  <Words>127305</Words>
  <Application>Microsoft Office PowerPoint</Application>
  <PresentationFormat>自定义</PresentationFormat>
  <Paragraphs>16198</Paragraphs>
  <Slides>255</Slides>
  <Notes>253</Notes>
  <HiddenSlides>0</HiddenSlides>
  <MMClips>0</MMClips>
  <ScaleCrop>false</ScaleCrop>
  <HeadingPairs>
    <vt:vector size="8" baseType="variant">
      <vt:variant>
        <vt:lpstr>已用的字体</vt:lpstr>
      </vt:variant>
      <vt:variant>
        <vt:i4>9</vt:i4>
      </vt:variant>
      <vt:variant>
        <vt:lpstr>主题</vt:lpstr>
      </vt:variant>
      <vt:variant>
        <vt:i4>1</vt:i4>
      </vt:variant>
      <vt:variant>
        <vt:lpstr>嵌入 OLE 服务器</vt:lpstr>
      </vt:variant>
      <vt:variant>
        <vt:i4>2</vt:i4>
      </vt:variant>
      <vt:variant>
        <vt:lpstr>幻灯片标题</vt:lpstr>
      </vt:variant>
      <vt:variant>
        <vt:i4>255</vt:i4>
      </vt:variant>
    </vt:vector>
  </HeadingPairs>
  <TitlesOfParts>
    <vt:vector size="267" baseType="lpstr">
      <vt:lpstr>等线</vt:lpstr>
      <vt:lpstr>华文新魏</vt:lpstr>
      <vt:lpstr>楷体_GB2312</vt:lpstr>
      <vt:lpstr>宋体</vt:lpstr>
      <vt:lpstr>微软雅黑</vt:lpstr>
      <vt:lpstr>Arial</vt:lpstr>
      <vt:lpstr>Calibri</vt:lpstr>
      <vt:lpstr>Times New Roman</vt:lpstr>
      <vt:lpstr>Wingdings</vt:lpstr>
      <vt:lpstr>Office 主题</vt:lpstr>
      <vt:lpstr>包装程序外壳对象</vt:lpstr>
      <vt:lpstr>公式</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Think Pad</dc:creator>
  <cp:lastModifiedBy>晴 天</cp:lastModifiedBy>
  <cp:revision>2516</cp:revision>
  <dcterms:created xsi:type="dcterms:W3CDTF">2013-03-04T07:19:04Z</dcterms:created>
  <dcterms:modified xsi:type="dcterms:W3CDTF">2020-08-22T06:59:31Z</dcterms:modified>
</cp:coreProperties>
</file>