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387" r:id="rId3"/>
    <p:sldId id="388" r:id="rId4"/>
    <p:sldId id="366" r:id="rId5"/>
    <p:sldId id="390" r:id="rId6"/>
    <p:sldId id="391" r:id="rId7"/>
    <p:sldId id="393" r:id="rId8"/>
    <p:sldId id="392" r:id="rId9"/>
    <p:sldId id="260" r:id="rId10"/>
  </p:sldIdLst>
  <p:sldSz cx="9540875" cy="56165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69">
          <p15:clr>
            <a:srgbClr val="A4A3A4"/>
          </p15:clr>
        </p15:guide>
        <p15:guide id="2" pos="300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0000"/>
    <a:srgbClr val="D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95" autoAdjust="0"/>
    <p:restoredTop sz="96022" autoAdjust="0"/>
  </p:normalViewPr>
  <p:slideViewPr>
    <p:cSldViewPr>
      <p:cViewPr varScale="1">
        <p:scale>
          <a:sx n="88" d="100"/>
          <a:sy n="88" d="100"/>
        </p:scale>
        <p:origin x="630" y="90"/>
      </p:cViewPr>
      <p:guideLst>
        <p:guide orient="horz" pos="1769"/>
        <p:guide pos="300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8" d="100"/>
          <a:sy n="58" d="100"/>
        </p:scale>
        <p:origin x="-2532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C71FD-8420-4899-BF84-E316838BC28C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3A80C2-015F-4620-ABCB-A0B36952A5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1590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485306-80E6-4960-AFD0-CFA0BBF19A9D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40B4E-3909-4A33-A460-3E537D3434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77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17525" y="685800"/>
            <a:ext cx="58229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40B4E-3909-4A33-A460-3E537D34340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640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17525" y="685800"/>
            <a:ext cx="58229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案例</a:t>
            </a:r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package main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import (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"fmt"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 addUpper(n int) int {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res := 0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for i := 1; i &lt;= n; i++ {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res += i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}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return res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}</a:t>
            </a: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 main() {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fmt.Println(addUpper(10))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}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40B4E-3909-4A33-A460-3E537D34340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640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17525" y="685800"/>
            <a:ext cx="58229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AutoNum type="arabicParenR"/>
              <a:defRPr/>
            </a:pP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确保每个函数是可运行，并且运行结果是正确的</a:t>
            </a: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buAutoNum type="arabicParenR"/>
              <a:defRPr/>
            </a:pP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确保写出来的代码性能是好的，</a:t>
            </a: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buAutoNum type="arabicParenR"/>
              <a:defRPr/>
            </a:pP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单元测试能及时的发现程序设计或实现的逻辑错误，使问题及早暴露，便于问题的定位解决，而性能测试的重点在于发现程序设计上的一些问题，让线上的程序能够在高并发的情况下还能保持稳定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测试时，会直接显示运算耗费的时间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40B4E-3909-4A33-A460-3E537D34340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640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17525" y="685800"/>
            <a:ext cx="58229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test</a:t>
            </a:r>
            <a:r>
              <a:rPr lang="zh-CN" alt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文件夹下</a:t>
            </a:r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cal.go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package main</a:t>
            </a: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 addUpper(n int) int {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res := 0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for i := 1; i &lt;= n; i++ {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res += i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}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return res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}</a:t>
            </a: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 sub(n1 int, n2 int) int {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return n1 - n2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}</a:t>
            </a: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cal_test.go</a:t>
            </a: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package main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import (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_ "fmt"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"testing"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/*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 T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 T struct {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// contains filtered or unexported fields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}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 </a:t>
            </a:r>
            <a:r>
              <a:rPr lang="zh-CN" alt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是传递给测试函数的一种类型，它用于管理测试状态并支持格式化测试日志。</a:t>
            </a:r>
          </a:p>
          <a:p>
            <a:r>
              <a:rPr lang="zh-CN" alt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测试日志会在执行测试的过程中不断累积， 并在测试完成时转储至标准输出</a:t>
            </a:r>
          </a:p>
          <a:p>
            <a:r>
              <a:rPr lang="zh-CN" alt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</a:t>
            </a:r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 TestAddUpper(t *testing.T) {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res := addUpper(10)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if res != 55 {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t.Fatalf("addUpper(10) error, </a:t>
            </a:r>
            <a:r>
              <a:rPr lang="zh-CN" alt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期望值</a:t>
            </a:r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:%v, </a:t>
            </a:r>
            <a:r>
              <a:rPr lang="zh-CN" alt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实际</a:t>
            </a:r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:%v", 55, res)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}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t.Logf("test addUpper succ")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}</a:t>
            </a: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 TestSub(t *testing.T) {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res := sub(10, 8)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if res != 2 {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t.Fatalf("sub(10, 8) error, </a:t>
            </a:r>
            <a:r>
              <a:rPr lang="zh-CN" alt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期望值</a:t>
            </a:r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:%v, </a:t>
            </a:r>
            <a:r>
              <a:rPr lang="zh-CN" alt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实际</a:t>
            </a:r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:%v", 2, res)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}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t.Logf("test sub succ")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}</a:t>
            </a: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40B4E-3909-4A33-A460-3E537D34340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6401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17525" y="685800"/>
            <a:ext cx="58229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40B4E-3909-4A33-A460-3E537D34340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640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17525" y="685800"/>
            <a:ext cx="58229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40B4E-3909-4A33-A460-3E537D34340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6401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17525" y="685800"/>
            <a:ext cx="58229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就在原来的</a:t>
            </a:r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test</a:t>
            </a:r>
            <a:r>
              <a:rPr lang="zh-CN" alt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文件夹下</a:t>
            </a:r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zh-CN" alt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为了在运行本测试用例不受其他测试用例的影响有两种方式</a:t>
            </a:r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</a:t>
            </a:r>
            <a:r>
              <a:rPr lang="zh-CN" alt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将测试用例文件，放在不同的文件夹</a:t>
            </a:r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zh-CN" alt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将前面的</a:t>
            </a:r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cal_test.go</a:t>
            </a:r>
            <a:r>
              <a:rPr lang="en-US" altLang="zh-CN" sz="1200" b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zh-CN" altLang="en-US" sz="1200" b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修改下名字，比如 </a:t>
            </a:r>
            <a:r>
              <a:rPr lang="en-US" altLang="zh-CN" sz="1200" b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cal_test(1).go,</a:t>
            </a:r>
            <a:r>
              <a:rPr lang="zh-CN" altLang="en-US" sz="1200" b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这样在执行 </a:t>
            </a:r>
            <a:r>
              <a:rPr lang="en-US" altLang="zh-CN" sz="1200" b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 test </a:t>
            </a:r>
            <a:r>
              <a:rPr lang="zh-CN" altLang="en-US" sz="1200" b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时，它就不会执行了</a:t>
            </a:r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monster.go</a:t>
            </a:r>
            <a:r>
              <a:rPr lang="zh-CN" alt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文件</a:t>
            </a:r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package main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import (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"encoding/json"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"io/ioutil"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 Monster struct {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Name string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Skill  string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Age  int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}</a:t>
            </a: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 (m *Monster) Store() (err error) {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data, err := json.Marshal(m)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if err != nil {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return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}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err = ioutil.WriteFile("d:/monster.dat", data, 0755)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return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}</a:t>
            </a: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 (m *Monster) ReStore() (err error) {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data, err := ioutil.ReadFile("d:/monster.dat")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err != nil {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return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}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err = json.Unmarshal(data, m)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return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}</a:t>
            </a: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monster_test.go</a:t>
            </a:r>
            <a:r>
              <a:rPr lang="zh-CN" alt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文件</a:t>
            </a:r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package main</a:t>
            </a: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import "testing"</a:t>
            </a: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 TestStore(t *testing.T) {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monster := &amp;Monster{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Name: "</a:t>
            </a:r>
            <a:r>
              <a:rPr lang="zh-CN" alt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牛魔王</a:t>
            </a:r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",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Skill:  "</a:t>
            </a:r>
            <a:r>
              <a:rPr lang="zh-CN" alt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芭蕉扇</a:t>
            </a:r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",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Age:  500,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}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err := monster.Store()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if err != nil {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t.Fatalf("save monster failed, err:%v", err)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}</a:t>
            </a: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t.Logf("test Store succ")</a:t>
            </a: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}</a:t>
            </a: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 TestRestore(t *testing.T) {</a:t>
            </a:r>
          </a:p>
          <a:p>
            <a:endParaRPr lang="en-US" altLang="zh-CN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monster := &amp;Monster{}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err := monster.ReStore()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if err != nil {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t.Fatalf("load student failed, err:%v", err)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}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if monster.Name != "</a:t>
            </a:r>
            <a:r>
              <a:rPr lang="zh-CN" alt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牛魔王</a:t>
            </a:r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 {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t.Fatalf("load monster failed, </a:t>
            </a:r>
            <a:r>
              <a:rPr lang="zh-CN" alt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名字不正确</a:t>
            </a:r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...")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}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t.Logf("test Restore succ")</a:t>
            </a:r>
          </a:p>
          <a:p>
            <a:r>
              <a:rPr lang="en-US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}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40B4E-3909-4A33-A460-3E537D34340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640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5566" y="1744779"/>
            <a:ext cx="8109744" cy="120392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31131" y="3182727"/>
            <a:ext cx="6678613" cy="143534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17134" y="224925"/>
            <a:ext cx="2146697" cy="479229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7044" y="224925"/>
            <a:ext cx="6281076" cy="479229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3663" y="3609171"/>
            <a:ext cx="8109744" cy="111551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53663" y="2380545"/>
            <a:ext cx="8109744" cy="122862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7044" y="1310535"/>
            <a:ext cx="4213886" cy="37066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49945" y="1310535"/>
            <a:ext cx="4213886" cy="37066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7044" y="1257229"/>
            <a:ext cx="4215543" cy="52395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7044" y="1781182"/>
            <a:ext cx="4215543" cy="323603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846635" y="1257229"/>
            <a:ext cx="4217199" cy="52395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846635" y="1781182"/>
            <a:ext cx="4217199" cy="323603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7046" y="223622"/>
            <a:ext cx="3138882" cy="9516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30217" y="223625"/>
            <a:ext cx="5333614" cy="479359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7046" y="1175322"/>
            <a:ext cx="3138882" cy="384189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0078" y="3931603"/>
            <a:ext cx="5724525" cy="46414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870078" y="501852"/>
            <a:ext cx="5724525" cy="336994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870078" y="4395750"/>
            <a:ext cx="5724525" cy="65916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77044" y="224923"/>
            <a:ext cx="8586788" cy="936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7044" y="1310535"/>
            <a:ext cx="8586788" cy="3706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7044" y="5205734"/>
            <a:ext cx="2226204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259799" y="5205734"/>
            <a:ext cx="3021277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837627" y="5205734"/>
            <a:ext cx="2226204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14303" y="2079051"/>
            <a:ext cx="661173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Go</a:t>
            </a:r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语言核心编程</a:t>
            </a:r>
            <a:endParaRPr lang="en-US" altLang="zh-CN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en-US" altLang="zh-CN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-</a:t>
            </a:r>
            <a:r>
              <a:rPr lang="zh-CN" altLang="en-US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单元测试</a:t>
            </a:r>
            <a:endParaRPr lang="en-US" altLang="zh-CN" sz="3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endParaRPr lang="en-US" altLang="zh-CN" sz="3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70" y="4709938"/>
            <a:ext cx="7287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尚硅谷研究院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487837" y="755071"/>
            <a:ext cx="7587978" cy="39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2B2B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Char char="l"/>
            </a:pPr>
            <a:r>
              <a:rPr lang="zh-CN" altLang="en-US" sz="2200" b="1"/>
              <a:t>先看一个需求</a:t>
            </a:r>
            <a:endParaRPr lang="en-US" altLang="zh-CN" sz="2200" b="1"/>
          </a:p>
        </p:txBody>
      </p:sp>
      <p:sp>
        <p:nvSpPr>
          <p:cNvPr id="4" name="矩形 3"/>
          <p:cNvSpPr/>
          <p:nvPr/>
        </p:nvSpPr>
        <p:spPr>
          <a:xfrm>
            <a:off x="562971" y="1244431"/>
            <a:ext cx="879060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3" y="1244431"/>
            <a:ext cx="840734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这里有一个函数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怎样确认它运行的结果是正确的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defRPr/>
            </a:pPr>
            <a:endParaRPr lang="en-US" altLang="zh-CN" sz="1600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 sz="1600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 sz="1600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 sz="160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 sz="160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 sz="160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 sz="160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81" y="2077626"/>
            <a:ext cx="441960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5584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487837" y="755071"/>
            <a:ext cx="7587978" cy="39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2B2B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Char char="l"/>
            </a:pPr>
            <a:r>
              <a:rPr lang="zh-CN" altLang="en-US" sz="2200" b="1"/>
              <a:t>传统的方法</a:t>
            </a:r>
            <a:endParaRPr lang="en-US" altLang="zh-CN" sz="2200" b="1"/>
          </a:p>
        </p:txBody>
      </p:sp>
      <p:sp>
        <p:nvSpPr>
          <p:cNvPr id="4" name="矩形 3"/>
          <p:cNvSpPr/>
          <p:nvPr/>
        </p:nvSpPr>
        <p:spPr>
          <a:xfrm>
            <a:off x="562971" y="1244431"/>
            <a:ext cx="879060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3" y="1244431"/>
            <a:ext cx="8407348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000" b="1">
                <a:solidFill>
                  <a:srgbClr val="0070C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传统方法来解决</a:t>
            </a: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main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函数中，调用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addUpper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函数，看看实际输出的结果是否和预期的结果一致，如果一致，则说明函数正确，否则函数有错误，然后修改错误。</a:t>
            </a: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000" b="1">
                <a:solidFill>
                  <a:srgbClr val="0070C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传统方法的缺点分析</a:t>
            </a: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 sz="1600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buAutoNum type="arabicParenR"/>
              <a:defRPr/>
            </a:pPr>
            <a:r>
              <a:rPr lang="zh-CN" altLang="en-US">
                <a:solidFill>
                  <a:prstClr val="black"/>
                </a:solidFill>
                <a:cs typeface="Times New Roman" panose="02020603050405020304" pitchFamily="18" charset="0"/>
              </a:rPr>
              <a:t>不方便</a:t>
            </a:r>
            <a:r>
              <a:rPr lang="en-US" altLang="zh-CN">
                <a:solidFill>
                  <a:prstClr val="black"/>
                </a:solidFill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prstClr val="black"/>
                </a:solidFill>
                <a:cs typeface="Times New Roman" panose="02020603050405020304" pitchFamily="18" charset="0"/>
              </a:rPr>
              <a:t>将测试代码直接放在</a:t>
            </a:r>
            <a:r>
              <a:rPr lang="en-US" altLang="zh-CN">
                <a:solidFill>
                  <a:prstClr val="black"/>
                </a:solidFill>
                <a:cs typeface="Times New Roman" panose="02020603050405020304" pitchFamily="18" charset="0"/>
              </a:rPr>
              <a:t>main</a:t>
            </a:r>
            <a:r>
              <a:rPr lang="zh-CN" altLang="en-US">
                <a:solidFill>
                  <a:prstClr val="black"/>
                </a:solidFill>
                <a:cs typeface="Times New Roman" panose="02020603050405020304" pitchFamily="18" charset="0"/>
              </a:rPr>
              <a:t>函数中测试，必然会影响项目正常运行</a:t>
            </a:r>
            <a:r>
              <a:rPr lang="en-US" altLang="zh-CN">
                <a:solidFill>
                  <a:prstClr val="black"/>
                </a:solidFill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buAutoNum type="arabicParenR"/>
              <a:defRPr/>
            </a:pPr>
            <a:r>
              <a:rPr lang="zh-CN" altLang="en-US">
                <a:solidFill>
                  <a:prstClr val="black"/>
                </a:solidFill>
                <a:cs typeface="Times New Roman" panose="02020603050405020304" pitchFamily="18" charset="0"/>
              </a:rPr>
              <a:t>不利于管理</a:t>
            </a:r>
            <a:r>
              <a:rPr lang="en-US" altLang="zh-CN">
                <a:solidFill>
                  <a:prstClr val="black"/>
                </a:solidFill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prstClr val="black"/>
                </a:solidFill>
                <a:cs typeface="Times New Roman" panose="02020603050405020304" pitchFamily="18" charset="0"/>
              </a:rPr>
              <a:t>测试多个函数时，也都放在</a:t>
            </a:r>
            <a:r>
              <a:rPr lang="en-US" altLang="zh-CN">
                <a:solidFill>
                  <a:prstClr val="black"/>
                </a:solidFill>
                <a:cs typeface="Times New Roman" panose="02020603050405020304" pitchFamily="18" charset="0"/>
              </a:rPr>
              <a:t>main</a:t>
            </a:r>
            <a:r>
              <a:rPr lang="zh-CN" altLang="en-US">
                <a:solidFill>
                  <a:prstClr val="black"/>
                </a:solidFill>
                <a:cs typeface="Times New Roman" panose="02020603050405020304" pitchFamily="18" charset="0"/>
              </a:rPr>
              <a:t>函数中，测试代码会很乱，不好管理，要测试某个函数时，还要通过注销和启用来调整，显然不专业</a:t>
            </a:r>
            <a:r>
              <a:rPr lang="en-US" altLang="zh-CN">
                <a:solidFill>
                  <a:prstClr val="black"/>
                </a:solidFill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buAutoNum type="arabicParenR"/>
              <a:defRPr/>
            </a:pPr>
            <a:r>
              <a:rPr lang="zh-CN" altLang="en-US">
                <a:solidFill>
                  <a:prstClr val="black"/>
                </a:solidFill>
                <a:cs typeface="Times New Roman" panose="02020603050405020304" pitchFamily="18" charset="0"/>
              </a:rPr>
              <a:t>引出 </a:t>
            </a:r>
            <a:r>
              <a:rPr lang="en-US" altLang="zh-CN">
                <a:solidFill>
                  <a:prstClr val="black"/>
                </a:solidFill>
                <a:cs typeface="Times New Roman" panose="02020603050405020304" pitchFamily="18" charset="0"/>
              </a:rPr>
              <a:t>-&gt; </a:t>
            </a:r>
            <a:r>
              <a:rPr lang="zh-CN" altLang="en-US">
                <a:solidFill>
                  <a:prstClr val="black"/>
                </a:solidFill>
                <a:cs typeface="Times New Roman" panose="02020603050405020304" pitchFamily="18" charset="0"/>
              </a:rPr>
              <a:t>单元测试</a:t>
            </a:r>
            <a:endParaRPr lang="en-US" altLang="zh-CN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 sz="1600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 sz="160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 sz="160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 sz="160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 sz="160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93973" y="3722032"/>
            <a:ext cx="8407348" cy="146251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620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487837" y="755071"/>
            <a:ext cx="7587978" cy="39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2B2B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Char char="l"/>
            </a:pPr>
            <a:r>
              <a:rPr lang="zh-CN" altLang="en-US" sz="2200" b="1"/>
              <a:t>单元测试</a:t>
            </a:r>
            <a:r>
              <a:rPr lang="en-US" altLang="zh-CN" sz="2200" b="1"/>
              <a:t>-</a:t>
            </a:r>
            <a:r>
              <a:rPr lang="zh-CN" altLang="en-US" sz="2200" b="1"/>
              <a:t>基本介绍</a:t>
            </a:r>
            <a:endParaRPr lang="en-US" altLang="zh-CN" sz="2200" b="1"/>
          </a:p>
        </p:txBody>
      </p:sp>
      <p:sp>
        <p:nvSpPr>
          <p:cNvPr id="4" name="矩形 3"/>
          <p:cNvSpPr/>
          <p:nvPr/>
        </p:nvSpPr>
        <p:spPr>
          <a:xfrm>
            <a:off x="562971" y="1244431"/>
            <a:ext cx="879060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3" y="1244431"/>
            <a:ext cx="84073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altLang="zh-CN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>
                <a:solidFill>
                  <a:prstClr val="black"/>
                </a:solidFill>
                <a:cs typeface="Times New Roman" panose="02020603050405020304" pitchFamily="18" charset="0"/>
              </a:rPr>
              <a:t>Go</a:t>
            </a:r>
            <a:r>
              <a:rPr lang="zh-CN" altLang="en-US">
                <a:solidFill>
                  <a:prstClr val="black"/>
                </a:solidFill>
                <a:cs typeface="Times New Roman" panose="02020603050405020304" pitchFamily="18" charset="0"/>
              </a:rPr>
              <a:t>语言中自带有一个轻量级的测试框架</a:t>
            </a:r>
            <a:r>
              <a:rPr lang="en-US" altLang="zh-CN">
                <a:solidFill>
                  <a:prstClr val="black"/>
                </a:solidFill>
                <a:cs typeface="Times New Roman" panose="02020603050405020304" pitchFamily="18" charset="0"/>
              </a:rPr>
              <a:t>testing</a:t>
            </a:r>
            <a:r>
              <a:rPr lang="zh-CN" altLang="en-US">
                <a:solidFill>
                  <a:prstClr val="black"/>
                </a:solidFill>
                <a:cs typeface="Times New Roman" panose="02020603050405020304" pitchFamily="18" charset="0"/>
              </a:rPr>
              <a:t>和自带的</a:t>
            </a:r>
            <a:r>
              <a:rPr lang="en-US" altLang="zh-CN">
                <a:solidFill>
                  <a:prstClr val="black"/>
                </a:solidFill>
                <a:cs typeface="Times New Roman" panose="02020603050405020304" pitchFamily="18" charset="0"/>
              </a:rPr>
              <a:t>go test</a:t>
            </a:r>
            <a:r>
              <a:rPr lang="zh-CN" altLang="en-US">
                <a:solidFill>
                  <a:prstClr val="black"/>
                </a:solidFill>
                <a:cs typeface="Times New Roman" panose="02020603050405020304" pitchFamily="18" charset="0"/>
              </a:rPr>
              <a:t>命令来实现单元测试和性能测试，</a:t>
            </a:r>
            <a:r>
              <a:rPr lang="en-US" altLang="zh-CN">
                <a:solidFill>
                  <a:prstClr val="black"/>
                </a:solidFill>
                <a:cs typeface="Times New Roman" panose="02020603050405020304" pitchFamily="18" charset="0"/>
              </a:rPr>
              <a:t>testing</a:t>
            </a:r>
            <a:r>
              <a:rPr lang="zh-CN" altLang="en-US">
                <a:solidFill>
                  <a:prstClr val="black"/>
                </a:solidFill>
                <a:cs typeface="Times New Roman" panose="02020603050405020304" pitchFamily="18" charset="0"/>
              </a:rPr>
              <a:t>框架和其他语言中的测试框架类似，可以基于这个框架写针对相应函数的</a:t>
            </a:r>
            <a:r>
              <a:rPr lang="zh-CN" altLang="en-US" b="1">
                <a:solidFill>
                  <a:prstClr val="black"/>
                </a:solidFill>
                <a:cs typeface="Times New Roman" panose="02020603050405020304" pitchFamily="18" charset="0"/>
              </a:rPr>
              <a:t>测试用例</a:t>
            </a:r>
            <a:r>
              <a:rPr lang="zh-CN" altLang="en-US">
                <a:solidFill>
                  <a:prstClr val="black"/>
                </a:solidFill>
                <a:cs typeface="Times New Roman" panose="02020603050405020304" pitchFamily="18" charset="0"/>
              </a:rPr>
              <a:t>，也可以基于该框架写相应的压力测试用例。通过单元测试，可以解决如下问题</a:t>
            </a:r>
            <a:r>
              <a:rPr lang="en-US" altLang="zh-CN">
                <a:solidFill>
                  <a:prstClr val="black"/>
                </a:solidFill>
                <a:cs typeface="Times New Roman" panose="02020603050405020304" pitchFamily="18" charset="0"/>
              </a:rPr>
              <a:t>:</a:t>
            </a:r>
          </a:p>
          <a:p>
            <a:pPr>
              <a:defRPr/>
            </a:pPr>
            <a:endParaRPr lang="en-US" altLang="zh-CN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342900" indent="-342900">
              <a:buAutoNum type="arabicParenR"/>
              <a:defRPr/>
            </a:pPr>
            <a:r>
              <a:rPr lang="zh-CN" altLang="en-US">
                <a:solidFill>
                  <a:prstClr val="black"/>
                </a:solidFill>
                <a:cs typeface="Times New Roman" panose="02020603050405020304" pitchFamily="18" charset="0"/>
              </a:rPr>
              <a:t>确保每个函数是可运行，并且运行结果是正确的</a:t>
            </a:r>
            <a:endParaRPr lang="en-US" altLang="zh-CN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342900" indent="-342900">
              <a:buAutoNum type="arabicParenR"/>
              <a:defRPr/>
            </a:pPr>
            <a:r>
              <a:rPr lang="zh-CN" altLang="en-US">
                <a:solidFill>
                  <a:prstClr val="black"/>
                </a:solidFill>
                <a:cs typeface="Times New Roman" panose="02020603050405020304" pitchFamily="18" charset="0"/>
              </a:rPr>
              <a:t>确保写出来的代码性能是好的，</a:t>
            </a:r>
            <a:endParaRPr lang="en-US" altLang="zh-CN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342900" indent="-342900">
              <a:buAutoNum type="arabicParenR"/>
              <a:defRPr/>
            </a:pPr>
            <a:r>
              <a:rPr lang="zh-CN" altLang="en-US">
                <a:solidFill>
                  <a:prstClr val="black"/>
                </a:solidFill>
                <a:cs typeface="Times New Roman" panose="02020603050405020304" pitchFamily="18" charset="0"/>
              </a:rPr>
              <a:t>单元测试能及时的发现程序设计或实现的逻辑错误，使问题及早暴露，便于问题的定位解决，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而性能测试的重点在于发现程序设计上的一些问题，让程序能够在高并发的情况下还能保持稳定</a:t>
            </a:r>
            <a:endParaRPr lang="zh-CN" altLang="en-US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18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487837" y="755071"/>
            <a:ext cx="7587978" cy="39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2B2B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Char char="l"/>
            </a:pPr>
            <a:r>
              <a:rPr lang="zh-CN" altLang="en-US" sz="2200" b="1"/>
              <a:t>单元测试</a:t>
            </a:r>
            <a:r>
              <a:rPr lang="en-US" altLang="zh-CN" sz="2200" b="1"/>
              <a:t>-</a:t>
            </a:r>
            <a:r>
              <a:rPr lang="zh-CN" altLang="en-US" sz="2200" b="1"/>
              <a:t>快速入门</a:t>
            </a:r>
            <a:endParaRPr lang="en-US" altLang="zh-CN" sz="2200" b="1"/>
          </a:p>
        </p:txBody>
      </p:sp>
      <p:sp>
        <p:nvSpPr>
          <p:cNvPr id="4" name="矩形 3"/>
          <p:cNvSpPr/>
          <p:nvPr/>
        </p:nvSpPr>
        <p:spPr>
          <a:xfrm>
            <a:off x="562971" y="1244431"/>
            <a:ext cx="879060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3" y="1244431"/>
            <a:ext cx="84073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使用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的单元测试，对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addUpper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sub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函数进行测试。</a:t>
            </a: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特别说明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测试时，</a:t>
            </a:r>
            <a:r>
              <a:rPr lang="zh-CN" altLang="en-US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可能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需要暂时退出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360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360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可能会认为生成的测试用例程序是木马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zh-CN" altLang="en-US" b="1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步骤看老师演示</a:t>
            </a: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357" y="2520255"/>
            <a:ext cx="4263917" cy="1444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357" y="4104431"/>
            <a:ext cx="4248472" cy="1385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81" y="2769057"/>
            <a:ext cx="3024336" cy="2720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0476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487837" y="755071"/>
            <a:ext cx="7587978" cy="39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2B2B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Char char="l"/>
            </a:pPr>
            <a:r>
              <a:rPr lang="zh-CN" altLang="en-US" sz="2200" b="1"/>
              <a:t>单元测试</a:t>
            </a:r>
            <a:r>
              <a:rPr lang="en-US" altLang="zh-CN" sz="2200" b="1"/>
              <a:t>-</a:t>
            </a:r>
            <a:r>
              <a:rPr lang="zh-CN" altLang="en-US" sz="2200" b="1"/>
              <a:t>快速入门</a:t>
            </a:r>
            <a:endParaRPr lang="en-US" altLang="zh-CN" sz="2200" b="1"/>
          </a:p>
        </p:txBody>
      </p:sp>
      <p:sp>
        <p:nvSpPr>
          <p:cNvPr id="4" name="矩形 3"/>
          <p:cNvSpPr/>
          <p:nvPr/>
        </p:nvSpPr>
        <p:spPr>
          <a:xfrm>
            <a:off x="562971" y="1244431"/>
            <a:ext cx="879060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3" y="1244431"/>
            <a:ext cx="8407348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  <a:defRPr/>
            </a:pPr>
            <a:r>
              <a:rPr lang="zh-CN" altLang="en-US" b="1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单元测试快速入门总结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defRPr/>
            </a:pP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buFontTx/>
              <a:buAutoNum type="arabicParenR"/>
            </a:pPr>
            <a:r>
              <a:rPr lang="zh-CN" altLang="en-US" sz="1600"/>
              <a:t>测试用例文件名必须以 </a:t>
            </a:r>
            <a:r>
              <a:rPr lang="en-US" altLang="zh-CN" sz="1600">
                <a:solidFill>
                  <a:srgbClr val="EA0000"/>
                </a:solidFill>
              </a:rPr>
              <a:t>_test.go</a:t>
            </a:r>
            <a:r>
              <a:rPr lang="en-US" altLang="zh-CN" sz="1600"/>
              <a:t> </a:t>
            </a:r>
            <a:r>
              <a:rPr lang="zh-CN" altLang="en-US" sz="1600"/>
              <a:t>结尾。 比如 </a:t>
            </a:r>
            <a:r>
              <a:rPr lang="en-US" altLang="zh-CN" sz="1600"/>
              <a:t>cal</a:t>
            </a:r>
            <a:r>
              <a:rPr lang="en-US" altLang="zh-CN" sz="1600">
                <a:solidFill>
                  <a:srgbClr val="EA0000"/>
                </a:solidFill>
              </a:rPr>
              <a:t>_test.go</a:t>
            </a:r>
            <a:r>
              <a:rPr lang="en-US" altLang="zh-CN" sz="1600"/>
              <a:t> , cal </a:t>
            </a:r>
            <a:r>
              <a:rPr lang="zh-CN" altLang="en-US" sz="1600"/>
              <a:t>不是固定的。</a:t>
            </a:r>
            <a:endParaRPr lang="en-US" altLang="zh-CN" sz="1600"/>
          </a:p>
          <a:p>
            <a:pPr marL="342900" lvl="0" indent="-342900">
              <a:buAutoNum type="arabicParenR"/>
            </a:pPr>
            <a:r>
              <a:rPr lang="zh-CN" altLang="en-US" sz="1600"/>
              <a:t>测试用例函数必须以</a:t>
            </a:r>
            <a:r>
              <a:rPr lang="en-US" altLang="zh-CN" sz="1600"/>
              <a:t>Test</a:t>
            </a:r>
            <a:r>
              <a:rPr lang="zh-CN" altLang="en-US" sz="1600"/>
              <a:t>开头，一般来说就是</a:t>
            </a:r>
            <a:r>
              <a:rPr lang="en-US" altLang="zh-CN" sz="1600"/>
              <a:t>Test+</a:t>
            </a:r>
            <a:r>
              <a:rPr lang="zh-CN" altLang="en-US" sz="1600"/>
              <a:t>被测试的函数名，比如</a:t>
            </a:r>
            <a:r>
              <a:rPr lang="en-US" altLang="zh-CN" sz="1600"/>
              <a:t>TestAddUpper</a:t>
            </a:r>
            <a:r>
              <a:rPr lang="zh-CN" altLang="en-US" sz="1600"/>
              <a:t>。</a:t>
            </a:r>
            <a:endParaRPr lang="en-US" altLang="zh-CN" sz="1600"/>
          </a:p>
          <a:p>
            <a:pPr marL="342900" lvl="0" indent="-342900">
              <a:buAutoNum type="arabicParenR"/>
            </a:pPr>
            <a:r>
              <a:rPr lang="en-US" altLang="zh-CN" sz="1600"/>
              <a:t>TestAddUpper(t *tesing.T)  </a:t>
            </a:r>
            <a:r>
              <a:rPr lang="zh-CN" altLang="en-US" sz="1600"/>
              <a:t>的形参类型必须是 *</a:t>
            </a:r>
            <a:r>
              <a:rPr lang="en-US" altLang="zh-CN" sz="1600"/>
              <a:t>testing.T 【</a:t>
            </a:r>
            <a:r>
              <a:rPr lang="zh-CN" altLang="en-US" sz="1600">
                <a:solidFill>
                  <a:srgbClr val="EA0000"/>
                </a:solidFill>
              </a:rPr>
              <a:t>看一下手册</a:t>
            </a:r>
            <a:r>
              <a:rPr lang="en-US" altLang="zh-CN" sz="1600"/>
              <a:t>】</a:t>
            </a:r>
          </a:p>
          <a:p>
            <a:pPr marL="342900" lvl="0" indent="-342900">
              <a:buAutoNum type="arabicParenR"/>
            </a:pPr>
            <a:r>
              <a:rPr lang="zh-CN" altLang="en-US" sz="1600"/>
              <a:t>一个测试用例文件中，可以有多个测试用例函数，比如 </a:t>
            </a:r>
            <a:r>
              <a:rPr lang="en-US" altLang="zh-CN" sz="1600"/>
              <a:t>TestAddUpper</a:t>
            </a:r>
            <a:r>
              <a:rPr lang="zh-CN" altLang="en-US" sz="1600"/>
              <a:t>、</a:t>
            </a:r>
            <a:r>
              <a:rPr lang="en-US" altLang="zh-CN" sz="1600"/>
              <a:t>TestSub </a:t>
            </a:r>
          </a:p>
          <a:p>
            <a:pPr marL="342900" lvl="0" indent="-342900">
              <a:buAutoNum type="arabicParenR"/>
            </a:pPr>
            <a:r>
              <a:rPr lang="zh-CN" altLang="en-US" sz="1600"/>
              <a:t>运行测试用例指令</a:t>
            </a:r>
            <a:br>
              <a:rPr lang="en-US" altLang="zh-CN" sz="1600"/>
            </a:br>
            <a:r>
              <a:rPr lang="en-US" altLang="zh-CN" sz="1600"/>
              <a:t>(1) cmd&gt;go test   [</a:t>
            </a:r>
            <a:r>
              <a:rPr lang="zh-CN" altLang="en-US" sz="1600"/>
              <a:t>如果运行正确，无日志，错误时，会输出日志</a:t>
            </a:r>
            <a:r>
              <a:rPr lang="en-US" altLang="zh-CN" sz="1600"/>
              <a:t>]</a:t>
            </a:r>
            <a:br>
              <a:rPr lang="en-US" altLang="zh-CN" sz="1600"/>
            </a:br>
            <a:r>
              <a:rPr lang="en-US" altLang="zh-CN" sz="1600"/>
              <a:t>(2) cmd&gt;go test -v   [</a:t>
            </a:r>
            <a:r>
              <a:rPr lang="zh-CN" altLang="en-US" sz="1600"/>
              <a:t>运行正确或是错误，都输出日志</a:t>
            </a:r>
            <a:r>
              <a:rPr lang="en-US" altLang="zh-CN" sz="1600"/>
              <a:t>]</a:t>
            </a:r>
          </a:p>
          <a:p>
            <a:pPr marL="342900" lvl="0" indent="-342900">
              <a:buAutoNum type="arabicParenR"/>
            </a:pPr>
            <a:endParaRPr lang="en-US" altLang="zh-CN" sz="1600"/>
          </a:p>
          <a:p>
            <a:pPr marL="342900" lvl="0" indent="-342900">
              <a:buAutoNum type="arabicParenR"/>
            </a:pPr>
            <a:r>
              <a:rPr lang="zh-CN" altLang="en-US" sz="1600"/>
              <a:t>当出现错误时，可以使用</a:t>
            </a:r>
            <a:r>
              <a:rPr lang="en-US" altLang="zh-CN" sz="1600"/>
              <a:t>t.Fatalf </a:t>
            </a:r>
            <a:r>
              <a:rPr lang="zh-CN" altLang="en-US" sz="1600"/>
              <a:t>来格式化输出错误信息，并退出程序</a:t>
            </a:r>
            <a:endParaRPr lang="en-US" altLang="zh-CN" sz="1600"/>
          </a:p>
          <a:p>
            <a:pPr marL="342900" lvl="0" indent="-342900">
              <a:buAutoNum type="arabicParenR"/>
            </a:pPr>
            <a:r>
              <a:rPr lang="en-US" altLang="zh-CN" sz="1600"/>
              <a:t>t.Logf </a:t>
            </a:r>
            <a:r>
              <a:rPr lang="zh-CN" altLang="en-US" sz="1600"/>
              <a:t>方法可以输出相应的日志 </a:t>
            </a:r>
            <a:endParaRPr lang="en-US" altLang="zh-CN" sz="1600"/>
          </a:p>
          <a:p>
            <a:pPr marL="342900" lvl="0" indent="-342900">
              <a:buAutoNum type="arabicParenR"/>
            </a:pPr>
            <a:r>
              <a:rPr lang="zh-CN" altLang="en-US" sz="1600"/>
              <a:t>测试用例函数，并没有放在</a:t>
            </a:r>
            <a:r>
              <a:rPr lang="en-US" altLang="zh-CN" sz="1600"/>
              <a:t>main</a:t>
            </a:r>
            <a:r>
              <a:rPr lang="zh-CN" altLang="en-US" sz="1600"/>
              <a:t>函数中，也执行了，这就是</a:t>
            </a:r>
            <a:r>
              <a:rPr lang="zh-CN" altLang="en-US" sz="1600">
                <a:solidFill>
                  <a:srgbClr val="FF0000"/>
                </a:solidFill>
              </a:rPr>
              <a:t>测试用例的方便之处</a:t>
            </a:r>
            <a:r>
              <a:rPr lang="en-US" altLang="zh-CN" sz="1600"/>
              <a:t>.</a:t>
            </a:r>
          </a:p>
          <a:p>
            <a:pPr marL="342900" indent="-342900">
              <a:buFontTx/>
              <a:buAutoNum type="arabicParenR"/>
            </a:pPr>
            <a:r>
              <a:rPr lang="en-US" altLang="zh-CN" sz="1600"/>
              <a:t>PASS</a:t>
            </a:r>
            <a:r>
              <a:rPr lang="zh-CN" altLang="en-US" sz="1600"/>
              <a:t>表示测试用例运行成功，</a:t>
            </a:r>
            <a:r>
              <a:rPr lang="en-US" altLang="zh-CN" sz="1600"/>
              <a:t>FAIL </a:t>
            </a:r>
            <a:r>
              <a:rPr lang="zh-CN" altLang="en-US" sz="1600"/>
              <a:t>表示测试用例运行失败</a:t>
            </a:r>
            <a:endParaRPr lang="en-US" altLang="zh-CN" sz="1600"/>
          </a:p>
          <a:p>
            <a:pPr>
              <a:defRPr/>
            </a:pP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042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487837" y="755071"/>
            <a:ext cx="7587978" cy="39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2B2B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Char char="l"/>
            </a:pPr>
            <a:r>
              <a:rPr lang="zh-CN" altLang="en-US" sz="2200" b="1"/>
              <a:t>单元测试</a:t>
            </a:r>
            <a:r>
              <a:rPr lang="en-US" altLang="zh-CN" sz="2200" b="1"/>
              <a:t>-</a:t>
            </a:r>
            <a:r>
              <a:rPr lang="zh-CN" altLang="en-US" sz="2200" b="1"/>
              <a:t>快速入门</a:t>
            </a:r>
            <a:endParaRPr lang="en-US" altLang="zh-CN" sz="2200" b="1"/>
          </a:p>
        </p:txBody>
      </p:sp>
      <p:sp>
        <p:nvSpPr>
          <p:cNvPr id="4" name="矩形 3"/>
          <p:cNvSpPr/>
          <p:nvPr/>
        </p:nvSpPr>
        <p:spPr>
          <a:xfrm>
            <a:off x="562971" y="1244431"/>
            <a:ext cx="879060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3" y="1244431"/>
            <a:ext cx="840734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  <a:defRPr/>
            </a:pPr>
            <a:r>
              <a:rPr lang="zh-CN" altLang="en-US" b="1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单元测试快速入门总结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defRPr/>
            </a:pP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buAutoNum type="arabicParenR" startAt="10"/>
            </a:pPr>
            <a:r>
              <a:rPr lang="zh-CN" altLang="en-US"/>
              <a:t>测试单个文件，一定要带上被测试的原文件</a:t>
            </a:r>
            <a:br>
              <a:rPr lang="en-US" altLang="zh-CN"/>
            </a:br>
            <a:r>
              <a:rPr lang="en-US" altLang="zh-CN"/>
              <a:t>go test -v  cal_test.go cal.go</a:t>
            </a:r>
            <a:br>
              <a:rPr lang="en-US" altLang="zh-CN"/>
            </a:br>
            <a:endParaRPr lang="en-US" altLang="zh-CN"/>
          </a:p>
          <a:p>
            <a:pPr marL="342900" indent="-342900">
              <a:buAutoNum type="arabicParenR" startAt="10"/>
            </a:pPr>
            <a:r>
              <a:rPr lang="zh-CN" altLang="en-US"/>
              <a:t>测试单个方法</a:t>
            </a:r>
            <a:br>
              <a:rPr lang="en-US" altLang="zh-CN"/>
            </a:br>
            <a:r>
              <a:rPr lang="en-US" altLang="zh-CN"/>
              <a:t>go test -v -test.run TestAddUpper</a:t>
            </a:r>
            <a:br>
              <a:rPr lang="en-US" altLang="zh-CN" sz="1600"/>
            </a:br>
            <a:endParaRPr lang="en-US" altLang="zh-CN" sz="1600"/>
          </a:p>
          <a:p>
            <a:pPr marL="342900" indent="-342900">
              <a:buAutoNum type="arabicParenR" startAt="10"/>
            </a:pPr>
            <a:endParaRPr lang="en-US" altLang="zh-CN" sz="1600"/>
          </a:p>
          <a:p>
            <a:pPr marL="342900" indent="-342900">
              <a:buAutoNum type="arabicParenR" startAt="10"/>
            </a:pPr>
            <a:endParaRPr lang="en-US" altLang="zh-CN" sz="1600"/>
          </a:p>
          <a:p>
            <a:pPr marL="342900" indent="-342900">
              <a:buAutoNum type="arabicParenR" startAt="10"/>
            </a:pPr>
            <a:endParaRPr lang="en-US" altLang="zh-CN" sz="1600"/>
          </a:p>
          <a:p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6277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487837" y="755071"/>
            <a:ext cx="7587978" cy="39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2B2B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Char char="l"/>
            </a:pPr>
            <a:r>
              <a:rPr lang="zh-CN" altLang="en-US" sz="2200" b="1"/>
              <a:t>单元测试</a:t>
            </a:r>
            <a:r>
              <a:rPr lang="en-US" altLang="zh-CN" sz="2200" b="1"/>
              <a:t>-</a:t>
            </a:r>
            <a:r>
              <a:rPr lang="zh-CN" altLang="en-US" sz="2200" b="1"/>
              <a:t>综合案例</a:t>
            </a:r>
            <a:endParaRPr lang="en-US" altLang="zh-CN" sz="2200" b="1"/>
          </a:p>
        </p:txBody>
      </p:sp>
      <p:sp>
        <p:nvSpPr>
          <p:cNvPr id="4" name="矩形 3"/>
          <p:cNvSpPr/>
          <p:nvPr/>
        </p:nvSpPr>
        <p:spPr>
          <a:xfrm>
            <a:off x="562971" y="1244431"/>
            <a:ext cx="879060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sz="2000" b="1">
              <a:solidFill>
                <a:srgbClr val="0070C0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3" y="1244431"/>
            <a:ext cx="66791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b="1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单元测试综合案例要求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defRPr/>
            </a:pP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buAutoNum type="arabicParenR"/>
            </a:pPr>
            <a:r>
              <a:rPr lang="zh-CN" altLang="en-US"/>
              <a:t>编写一个</a:t>
            </a:r>
            <a:r>
              <a:rPr lang="en-US" altLang="zh-CN"/>
              <a:t>Monster</a:t>
            </a:r>
            <a:r>
              <a:rPr lang="zh-CN" altLang="en-US"/>
              <a:t>结构体</a:t>
            </a:r>
            <a:r>
              <a:rPr lang="en-US" altLang="zh-CN"/>
              <a:t>, </a:t>
            </a:r>
            <a:r>
              <a:rPr lang="zh-CN" altLang="en-US"/>
              <a:t>字段 </a:t>
            </a:r>
            <a:r>
              <a:rPr lang="en-US" altLang="zh-CN"/>
              <a:t>Name, Age, Skill</a:t>
            </a:r>
          </a:p>
          <a:p>
            <a:pPr marL="342900" lvl="0" indent="-342900">
              <a:buAutoNum type="arabicParenR"/>
            </a:pP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给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Monster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绑定方法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Store, 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可以将一个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Monster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变量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对象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序列化后保存到文件中</a:t>
            </a: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buAutoNum type="arabicParenR"/>
            </a:pP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给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Monster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绑定方法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ReStore, 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可以将一个序列化的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Monster,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从文件中读取，并反序列化为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Monster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对象</a:t>
            </a: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buAutoNum type="arabicParenR"/>
            </a:pP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编程测试用例文件 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store_test.go , 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编写测试用例函数 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TestStore 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 </a:t>
            </a:r>
            <a:r>
              <a:rPr lang="en-US" altLang="zh-CN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TestRestore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进行测试。</a:t>
            </a:r>
            <a:endParaRPr lang="en-US" altLang="zh-CN">
              <a:solidFill>
                <a:prstClr val="black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757" y="1907693"/>
            <a:ext cx="1092779" cy="1535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37" y="4106753"/>
            <a:ext cx="3675459" cy="1148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42" y="4106753"/>
            <a:ext cx="2718167" cy="1078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0583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0770" y="3495898"/>
            <a:ext cx="51090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FF00"/>
                </a:solidFill>
              </a:rPr>
              <a:t>谢谢！ 欢迎收看！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8347</TotalTime>
  <Words>1464</Words>
  <Application>Microsoft Office PowerPoint</Application>
  <PresentationFormat>自定义</PresentationFormat>
  <Paragraphs>242</Paragraphs>
  <Slides>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华文新魏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Think Pad</dc:creator>
  <cp:lastModifiedBy>晴 天</cp:lastModifiedBy>
  <cp:revision>1085</cp:revision>
  <dcterms:created xsi:type="dcterms:W3CDTF">2013-03-04T07:19:04Z</dcterms:created>
  <dcterms:modified xsi:type="dcterms:W3CDTF">2020-08-22T07:23:08Z</dcterms:modified>
</cp:coreProperties>
</file>