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7"/>
  </p:notesMasterIdLst>
  <p:sldIdLst>
    <p:sldId id="256" r:id="rId3"/>
    <p:sldId id="283" r:id="rId4"/>
    <p:sldId id="320" r:id="rId5"/>
    <p:sldId id="316" r:id="rId6"/>
    <p:sldId id="318" r:id="rId7"/>
    <p:sldId id="313" r:id="rId8"/>
    <p:sldId id="321" r:id="rId9"/>
    <p:sldId id="290" r:id="rId10"/>
    <p:sldId id="322" r:id="rId11"/>
    <p:sldId id="306" r:id="rId12"/>
    <p:sldId id="305" r:id="rId13"/>
    <p:sldId id="307" r:id="rId14"/>
    <p:sldId id="292" r:id="rId15"/>
    <p:sldId id="325" r:id="rId16"/>
    <p:sldId id="309" r:id="rId17"/>
    <p:sldId id="312" r:id="rId18"/>
    <p:sldId id="323" r:id="rId19"/>
    <p:sldId id="324" r:id="rId20"/>
    <p:sldId id="308" r:id="rId21"/>
    <p:sldId id="310" r:id="rId22"/>
    <p:sldId id="311" r:id="rId23"/>
    <p:sldId id="315" r:id="rId24"/>
    <p:sldId id="319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52" autoAdjust="0"/>
    <p:restoredTop sz="94280" autoAdjust="0"/>
  </p:normalViewPr>
  <p:slideViewPr>
    <p:cSldViewPr snapToGrid="0">
      <p:cViewPr varScale="1">
        <p:scale>
          <a:sx n="85" d="100"/>
          <a:sy n="85" d="100"/>
        </p:scale>
        <p:origin x="8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rPr lang="zh-CN" altLang="en-US"/>
              <a:pPr/>
              <a:t>2018/2/3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CN" smtClean="0"/>
              <a:pPr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D634-8DB6-4EFA-844A-AD9B5ECD47BF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B055-C29D-4C6C-842E-361A26B0E242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EFB9-0664-4D10-AF6B-47598A8E1CB1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5A4-1781-45FF-9760-674D2C9B5B1A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B09-981C-4EF8-B22B-7DFC9AA6FBE2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CE3-B253-4163-8D02-D780E6A49D07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0558-E998-45A5-8AC0-A16325639AA4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0D12-691C-4D68-A40D-B9AE1A46F6A7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1508-5DBC-465B-BFE9-CF03780D3BA9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AA52-8432-4D2F-B1C3-495C03F8878B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9563-137C-4581-9A77-4035DFFEF1E1}" type="datetime1">
              <a:rPr lang="zh-CN" altLang="en-US" smtClean="0"/>
              <a:t>2018/2/3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641F25-FC9B-4330-872A-1B79DF878F9A}" type="datetime1">
              <a:rPr lang="zh-CN" altLang="en-US" smtClean="0"/>
              <a:t>2018/2/3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/>
              <a:t>量化交易基础</a:t>
            </a:r>
            <a:endParaRPr 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69576" y="5101644"/>
            <a:ext cx="6705599" cy="11377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</a:t>
            </a:r>
            <a:endParaRPr 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如何相信一个策略（人）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A</a:t>
            </a:r>
            <a:r>
              <a:rPr lang="zh-CN" altLang="en-US" sz="2800" dirty="0"/>
              <a:t>一年交易十次，盈利</a:t>
            </a:r>
            <a:r>
              <a:rPr lang="en-US" altLang="zh-CN" sz="2800" dirty="0"/>
              <a:t>30%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B</a:t>
            </a:r>
            <a:r>
              <a:rPr lang="zh-CN" altLang="en-US" sz="2800" dirty="0"/>
              <a:t>一年交易一百次，盈利</a:t>
            </a:r>
            <a:r>
              <a:rPr lang="en-US" altLang="zh-CN" sz="2800" dirty="0"/>
              <a:t>25%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A or B?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95%</a:t>
            </a:r>
            <a:r>
              <a:rPr lang="zh-CN" altLang="en-US" sz="2800" dirty="0"/>
              <a:t>置信区间（零假设）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F868C13-07ED-466C-B952-5100A6C5B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13" y="4575841"/>
            <a:ext cx="43361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9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量化投资的特点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概率性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历史数据</a:t>
            </a:r>
            <a:r>
              <a:rPr lang="en-US" altLang="zh-CN" sz="2400" dirty="0"/>
              <a:t> -&gt; </a:t>
            </a:r>
            <a:r>
              <a:rPr lang="zh-CN" altLang="en-US" sz="2400" dirty="0"/>
              <a:t>胜率，盈亏比，期望等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系统性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日线，分时，季报，年报，热度等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套利性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价差套利，统计套利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纪律性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dirty="0"/>
              <a:t>贪婪，恐惧，侥幸，认知偏差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0480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如何评价一个策略（人）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标的物</a:t>
            </a:r>
            <a:r>
              <a:rPr lang="zh-CN" altLang="en-US" sz="2800" dirty="0"/>
              <a:t>（股票，期货，期权，分级）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交易次数</a:t>
            </a:r>
            <a:r>
              <a:rPr lang="zh-CN" altLang="en-US" sz="2800" dirty="0"/>
              <a:t>（</a:t>
            </a:r>
            <a:r>
              <a:rPr lang="en-US" altLang="zh-CN" sz="2800" dirty="0"/>
              <a:t>50</a:t>
            </a:r>
            <a:r>
              <a:rPr lang="zh-CN" altLang="en-US" sz="2800" dirty="0"/>
              <a:t>次以上）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胜率</a:t>
            </a:r>
            <a:r>
              <a:rPr lang="zh-CN" altLang="en-US" sz="2800" dirty="0"/>
              <a:t>（高频，海龟）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盈亏比</a:t>
            </a:r>
            <a:r>
              <a:rPr lang="zh-CN" altLang="en-US" sz="2800" dirty="0"/>
              <a:t>（盈利平均值 </a:t>
            </a:r>
            <a:r>
              <a:rPr lang="en-US" altLang="zh-CN" sz="2800" dirty="0"/>
              <a:t>/ </a:t>
            </a:r>
            <a:r>
              <a:rPr lang="zh-CN" altLang="en-US" sz="2800" dirty="0"/>
              <a:t>亏损平均值）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年化收益率</a:t>
            </a:r>
            <a:r>
              <a:rPr lang="zh-CN" altLang="en-US" sz="2800" dirty="0"/>
              <a:t>（杠杆怎么算）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最大回撤</a:t>
            </a:r>
            <a:r>
              <a:rPr lang="zh-CN" altLang="en-US" sz="2800" dirty="0"/>
              <a:t>（最多亏多少）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年化收益率 </a:t>
            </a:r>
            <a:r>
              <a:rPr lang="en-US" altLang="zh-CN" sz="2800" dirty="0">
                <a:solidFill>
                  <a:srgbClr val="FF0000"/>
                </a:solidFill>
              </a:rPr>
              <a:t>/ </a:t>
            </a:r>
            <a:r>
              <a:rPr lang="zh-CN" altLang="en-US" sz="2800" dirty="0">
                <a:solidFill>
                  <a:srgbClr val="FF0000"/>
                </a:solidFill>
              </a:rPr>
              <a:t>最大回撤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资金容量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rgbClr val="FF0000"/>
                </a:solidFill>
              </a:rPr>
              <a:t>夏普率</a:t>
            </a:r>
            <a:r>
              <a:rPr lang="zh-CN" altLang="en-US" sz="2800" dirty="0"/>
              <a:t>（</a:t>
            </a:r>
            <a:r>
              <a:rPr lang="en-US" altLang="zh-CN" sz="2800" dirty="0"/>
              <a:t>[E(</a:t>
            </a:r>
            <a:r>
              <a:rPr lang="en-US" altLang="zh-CN" sz="2800" dirty="0" err="1"/>
              <a:t>Rp</a:t>
            </a:r>
            <a:r>
              <a:rPr lang="en-US" altLang="zh-CN" sz="2800" dirty="0"/>
              <a:t>)</a:t>
            </a:r>
            <a:r>
              <a:rPr lang="zh-CN" altLang="en-US" sz="2800" dirty="0"/>
              <a:t>－</a:t>
            </a:r>
            <a:r>
              <a:rPr lang="en-US" altLang="zh-CN" sz="2800" dirty="0" err="1"/>
              <a:t>Rf</a:t>
            </a:r>
            <a:r>
              <a:rPr lang="en-US" altLang="zh-CN" sz="2800" dirty="0"/>
              <a:t>]/</a:t>
            </a:r>
            <a:r>
              <a:rPr lang="el-GR" altLang="zh-CN" sz="2800" dirty="0"/>
              <a:t>σ</a:t>
            </a:r>
            <a:r>
              <a:rPr lang="en-US" altLang="zh-CN" sz="2800" dirty="0"/>
              <a:t>p</a:t>
            </a:r>
            <a:r>
              <a:rPr lang="zh-CN" altLang="en-US" sz="2800" dirty="0"/>
              <a:t>）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160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曾经的圣杯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圣杯</a:t>
            </a:r>
            <a:r>
              <a:rPr lang="en-US" altLang="zh-CN" sz="2800" dirty="0"/>
              <a:t>——</a:t>
            </a:r>
            <a:r>
              <a:rPr lang="zh-CN" altLang="en-US" sz="2800" dirty="0"/>
              <a:t>永生之水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小市值策略</a:t>
            </a:r>
            <a:r>
              <a:rPr lang="en-US" altLang="zh-CN" sz="2800" dirty="0"/>
              <a:t>——</a:t>
            </a:r>
            <a:r>
              <a:rPr lang="zh-CN" altLang="en-US" sz="2800" dirty="0"/>
              <a:t>十年一千倍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每月第一个交易日，将仓位调整为市场里市值最小的十个股票（停牌除外）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大市值策略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71457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Alpha Beta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Beta</a:t>
            </a:r>
            <a:r>
              <a:rPr lang="zh-CN" altLang="en-US" sz="2800" dirty="0"/>
              <a:t>收益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标的物总体涨幅（跌幅）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如何计算</a:t>
            </a:r>
            <a:r>
              <a:rPr lang="en-US" altLang="zh-CN" sz="2400" dirty="0"/>
              <a:t>Beta</a:t>
            </a:r>
            <a:r>
              <a:rPr lang="zh-CN" altLang="en-US" sz="2400"/>
              <a:t>（指数？）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Alpha</a:t>
            </a:r>
            <a:r>
              <a:rPr lang="zh-CN" altLang="en-US" sz="2800" dirty="0"/>
              <a:t>收益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超越</a:t>
            </a:r>
            <a:r>
              <a:rPr lang="en-US" altLang="zh-CN" sz="2400" dirty="0"/>
              <a:t>Beta</a:t>
            </a:r>
            <a:r>
              <a:rPr lang="zh-CN" altLang="en-US" sz="2400" dirty="0"/>
              <a:t>的部分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相对收益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收益 </a:t>
            </a:r>
            <a:r>
              <a:rPr lang="en-US" altLang="zh-CN" sz="2800" dirty="0"/>
              <a:t>= Alpha + Beta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7617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Alpha Beta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Beta</a:t>
            </a:r>
            <a:r>
              <a:rPr lang="zh-CN" altLang="en-US" sz="2800" dirty="0"/>
              <a:t>易得  </a:t>
            </a:r>
            <a:r>
              <a:rPr lang="en-US" altLang="zh-CN" sz="2800" dirty="0"/>
              <a:t>Alpha</a:t>
            </a:r>
            <a:r>
              <a:rPr lang="zh-CN" altLang="en-US" sz="2800" dirty="0"/>
              <a:t>难求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绝对收益 </a:t>
            </a:r>
            <a:r>
              <a:rPr lang="en-US" altLang="zh-CN" sz="2800" dirty="0"/>
              <a:t>= </a:t>
            </a:r>
            <a:r>
              <a:rPr lang="zh-CN" altLang="en-US" sz="2800" dirty="0"/>
              <a:t>收益 </a:t>
            </a:r>
            <a:r>
              <a:rPr lang="en-US" altLang="zh-CN" sz="2800" dirty="0"/>
              <a:t>– Beta </a:t>
            </a:r>
            <a:r>
              <a:rPr lang="zh-CN" altLang="en-US" sz="2800" dirty="0"/>
              <a:t>（对冲）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融券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股指期货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期权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6283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盈亏同源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No pain</a:t>
            </a:r>
            <a:r>
              <a:rPr lang="zh-CN" altLang="en-US" sz="2800" dirty="0"/>
              <a:t>，</a:t>
            </a:r>
            <a:r>
              <a:rPr lang="en-US" altLang="zh-CN" sz="2800" dirty="0"/>
              <a:t>No gain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收益源自风险，人生也如此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面对亏损，散户行为 </a:t>
            </a:r>
            <a:r>
              <a:rPr lang="en-US" altLang="zh-CN" sz="2800" dirty="0"/>
              <a:t>vs </a:t>
            </a:r>
            <a:r>
              <a:rPr lang="zh-CN" altLang="en-US" sz="2800" dirty="0"/>
              <a:t>游资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23973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复利奇迹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如果我们投资</a:t>
            </a:r>
            <a:r>
              <a:rPr lang="en-US" altLang="zh-CN" sz="2800" dirty="0"/>
              <a:t>10</a:t>
            </a:r>
            <a:r>
              <a:rPr lang="zh-CN" altLang="en-US" sz="2800" dirty="0"/>
              <a:t>万元，一天赚</a:t>
            </a:r>
            <a:r>
              <a:rPr lang="en-US" altLang="zh-CN" sz="2800" dirty="0"/>
              <a:t>0.5%</a:t>
            </a:r>
            <a:r>
              <a:rPr lang="zh-CN" altLang="en-US" sz="2800" dirty="0"/>
              <a:t>，如果一年内不取钱，年底会有多少钱？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复利公式：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一年有</a:t>
            </a:r>
            <a:r>
              <a:rPr lang="en-US" altLang="zh-CN" sz="2800" dirty="0"/>
              <a:t>240</a:t>
            </a:r>
            <a:r>
              <a:rPr lang="zh-CN" altLang="en-US" sz="2800" dirty="0"/>
              <a:t>多个交易日，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年底变成</a:t>
            </a:r>
            <a:r>
              <a:rPr lang="en-US" altLang="zh-CN" sz="2800" dirty="0"/>
              <a:t>33.1</a:t>
            </a:r>
            <a:r>
              <a:rPr lang="zh-CN" altLang="en-US" sz="2800" dirty="0"/>
              <a:t>万元，净赚了</a:t>
            </a:r>
            <a:r>
              <a:rPr lang="en-US" altLang="zh-CN" sz="2800" dirty="0"/>
              <a:t>23.1</a:t>
            </a:r>
            <a:r>
              <a:rPr lang="zh-CN" altLang="en-US" sz="2800" dirty="0"/>
              <a:t>万元，纯收益率达到</a:t>
            </a:r>
            <a:r>
              <a:rPr lang="en-US" altLang="zh-CN" sz="2800" dirty="0"/>
              <a:t>2.31</a:t>
            </a:r>
            <a:r>
              <a:rPr lang="zh-CN" altLang="en-US" sz="2800" dirty="0"/>
              <a:t>倍。天了噜！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1F446503-2F00-4555-AC76-BCD126F9E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327957"/>
              </p:ext>
            </p:extLst>
          </p:nvPr>
        </p:nvGraphicFramePr>
        <p:xfrm>
          <a:off x="3309938" y="2670031"/>
          <a:ext cx="50895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公式" r:id="rId3" imgW="2425700" imgH="254000" progId="Equation.3">
                  <p:embed/>
                </p:oleObj>
              </mc:Choice>
              <mc:Fallback>
                <p:oleObj name="公式" r:id="rId3" imgW="2425700" imgH="254000" progId="Equation.3">
                  <p:embed/>
                  <p:pic>
                    <p:nvPicPr>
                      <p:cNvPr id="18436" name="Object 4">
                        <a:extLst>
                          <a:ext uri="{FF2B5EF4-FFF2-40B4-BE49-F238E27FC236}">
                            <a16:creationId xmlns:a16="http://schemas.microsoft.com/office/drawing/2014/main" id="{8173F4B4-94E4-4228-A016-361BBBD01C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670031"/>
                        <a:ext cx="50895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E121627D-6D7D-4806-B711-22030711F1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258604"/>
              </p:ext>
            </p:extLst>
          </p:nvPr>
        </p:nvGraphicFramePr>
        <p:xfrm>
          <a:off x="1531072" y="4004258"/>
          <a:ext cx="82859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公式" r:id="rId5" imgW="3746500" imgH="241300" progId="Equation.3">
                  <p:embed/>
                </p:oleObj>
              </mc:Choice>
              <mc:Fallback>
                <p:oleObj name="公式" r:id="rId5" imgW="3746500" imgH="241300" progId="Equation.3">
                  <p:embed/>
                  <p:pic>
                    <p:nvPicPr>
                      <p:cNvPr id="18437" name="Object 8">
                        <a:extLst>
                          <a:ext uri="{FF2B5EF4-FFF2-40B4-BE49-F238E27FC236}">
                            <a16:creationId xmlns:a16="http://schemas.microsoft.com/office/drawing/2014/main" id="{BB971FE0-87F8-44D2-A3F3-1CFB195DAB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072" y="4004258"/>
                        <a:ext cx="828596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0278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复利奇迹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No pain</a:t>
            </a:r>
            <a:r>
              <a:rPr lang="zh-CN" altLang="en-US" sz="2800" dirty="0"/>
              <a:t>，</a:t>
            </a:r>
            <a:r>
              <a:rPr lang="en-US" altLang="zh-CN" sz="2800" dirty="0"/>
              <a:t>No gain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收益源自风险，人生也如此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面对亏损，散户行为 </a:t>
            </a:r>
            <a:r>
              <a:rPr lang="en-US" altLang="zh-CN" sz="2800" dirty="0"/>
              <a:t>vs </a:t>
            </a:r>
            <a:r>
              <a:rPr lang="zh-CN" altLang="en-US" sz="2800" dirty="0"/>
              <a:t>游资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97052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量化投资的发展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美国、欧洲及亚洲量化投资比例的变化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pic>
        <p:nvPicPr>
          <p:cNvPr id="6" name="Picture 4" descr="`B3DNGYWJ197$AETUY4QJBS">
            <a:extLst>
              <a:ext uri="{FF2B5EF4-FFF2-40B4-BE49-F238E27FC236}">
                <a16:creationId xmlns:a16="http://schemas.microsoft.com/office/drawing/2014/main" id="{DAA08543-5B49-40D6-819B-C9ED231CF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80" y="2232958"/>
            <a:ext cx="7060732" cy="397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80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课程目标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有能力辨别，“谁在胡说八道”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通过尝试思考，尝试，成败，来找到适合自己的道路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7820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国内量化投资的前景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散户多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韭菜，一茬又一茬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不理性多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牛市长期升水，熊市长期贴水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分级下折买入，溢价买入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400" dirty="0"/>
              <a:t>……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品种多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400" dirty="0"/>
              <a:t>期指，期权，可转债，分级</a:t>
            </a:r>
            <a:r>
              <a:rPr lang="en-US" altLang="zh-CN" sz="2400" dirty="0"/>
              <a:t>……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机构投资者水平不高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89541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我们能做什么？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学好数学，少交智商税（彩票）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熟悉金融市场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获取历史数据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统计分析，获取正收益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机器学习，入场割韭菜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深度学习</a:t>
            </a:r>
            <a:r>
              <a:rPr lang="zh-CN" altLang="en-US" sz="2800"/>
              <a:t>，攀人生</a:t>
            </a:r>
            <a:r>
              <a:rPr lang="zh-CN" altLang="en-US" sz="2800" dirty="0"/>
              <a:t>巅峰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47817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数据准备（免费版）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股票数据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600" dirty="0"/>
              <a:t>新浪，腾讯，网易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期货数据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600" dirty="0"/>
              <a:t>通达信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分级基金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600" dirty="0"/>
              <a:t>集思录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新股数据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600" dirty="0"/>
              <a:t>集思录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zh-CN" sz="2800" dirty="0"/>
              <a:t>……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2442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实战作业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写一个爬虫爬自己感兴趣的数据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zh-CN" altLang="en-US" sz="2800" dirty="0"/>
              <a:t>学习使用</a:t>
            </a:r>
            <a:r>
              <a:rPr lang="en-US" altLang="zh-CN" sz="2800" dirty="0" err="1"/>
              <a:t>Tushare</a:t>
            </a:r>
            <a:r>
              <a:rPr lang="zh-CN" altLang="en-US" sz="2800" dirty="0"/>
              <a:t>（</a:t>
            </a:r>
            <a:r>
              <a:rPr lang="en-US" altLang="zh-CN" sz="2800" dirty="0"/>
              <a:t>Python</a:t>
            </a:r>
            <a:r>
              <a:rPr lang="zh-CN" altLang="en-US" sz="2800" dirty="0"/>
              <a:t>）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46100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5240" y="2506662"/>
            <a:ext cx="4167753" cy="4351338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Q&amp;A</a:t>
            </a:r>
            <a:endParaRPr lang="zh-CN" altLang="en-US" sz="9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4253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信仰如何炼成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量化是种信仰！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98</a:t>
            </a:r>
            <a:r>
              <a:rPr lang="zh-CN" altLang="en-US" sz="2400" dirty="0"/>
              <a:t>年父母炒股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01</a:t>
            </a:r>
            <a:r>
              <a:rPr lang="zh-CN" altLang="en-US" sz="2400" dirty="0"/>
              <a:t>年父母购买钱龙看盘软件（红三兵，鸭嘴形态）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08</a:t>
            </a:r>
            <a:r>
              <a:rPr lang="zh-CN" altLang="en-US" sz="2400" dirty="0"/>
              <a:t>年父母亏了两套房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10</a:t>
            </a:r>
            <a:r>
              <a:rPr lang="zh-CN" altLang="en-US" sz="2400" dirty="0"/>
              <a:t>年谷歌实习期间开户，亏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13</a:t>
            </a:r>
            <a:r>
              <a:rPr lang="zh-CN" altLang="en-US" sz="2400" dirty="0"/>
              <a:t>年相信股神被骗几千块，股票腰斩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14</a:t>
            </a:r>
            <a:r>
              <a:rPr lang="zh-CN" altLang="en-US" sz="2400" dirty="0"/>
              <a:t>年初机器学习炒股，半年腰斩，年中牛市开启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15</a:t>
            </a:r>
            <a:r>
              <a:rPr lang="zh-CN" altLang="en-US" sz="2400" dirty="0"/>
              <a:t>年</a:t>
            </a:r>
            <a:r>
              <a:rPr lang="en-US" altLang="zh-CN" sz="2400" dirty="0"/>
              <a:t>6</a:t>
            </a:r>
            <a:r>
              <a:rPr lang="zh-CN" altLang="en-US" sz="2400" dirty="0"/>
              <a:t>月从阿里辞职，大牛市当天结束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2172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净值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什么是净值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为什么用净值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小明年初投</a:t>
            </a:r>
            <a:r>
              <a:rPr lang="en-US" altLang="zh-CN" sz="2400" dirty="0"/>
              <a:t>1w</a:t>
            </a:r>
            <a:r>
              <a:rPr lang="zh-CN" altLang="en-US" sz="2400" dirty="0"/>
              <a:t>买股票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/>
              <a:t>(A)</a:t>
            </a:r>
            <a:r>
              <a:rPr lang="zh-CN" altLang="en-US" sz="2400" dirty="0"/>
              <a:t>年中股价翻倍，取出</a:t>
            </a:r>
            <a:r>
              <a:rPr lang="en-US" altLang="zh-CN" sz="2400" dirty="0"/>
              <a:t>1w</a:t>
            </a:r>
            <a:r>
              <a:rPr lang="zh-CN" altLang="en-US" sz="2400" dirty="0"/>
              <a:t>消费，而后股价腰斩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/>
              <a:t>(B)</a:t>
            </a:r>
            <a:r>
              <a:rPr lang="zh-CN" altLang="en-US" sz="2400" dirty="0"/>
              <a:t>年中股价翻倍，充值一万继续买，而后股价腰斩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/>
              <a:t>AB</a:t>
            </a:r>
            <a:r>
              <a:rPr lang="zh-CN" altLang="en-US" sz="2400" dirty="0"/>
              <a:t>中小明盈亏几何？投资能力有区别么？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如何生成净值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份额法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726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策略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玄学策略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这个股票名字好听，形态好看（</a:t>
            </a:r>
            <a:r>
              <a:rPr lang="en-US" altLang="zh-CN" sz="2600" dirty="0"/>
              <a:t>MACD or </a:t>
            </a:r>
            <a:r>
              <a:rPr lang="zh-CN" altLang="en-US" sz="2600" dirty="0"/>
              <a:t>均线），买</a:t>
            </a:r>
            <a:r>
              <a:rPr lang="en-US" altLang="zh-CN" sz="2600" dirty="0"/>
              <a:t>1000</a:t>
            </a:r>
            <a:r>
              <a:rPr lang="zh-CN" altLang="en-US" sz="2600" dirty="0"/>
              <a:t>股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科学策略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每月第一个交易日，将仓位调整为市场里市值最小的十个股票（停牌除外）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31680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中医 </a:t>
            </a:r>
            <a:r>
              <a:rPr lang="en-US" altLang="zh-CN" dirty="0"/>
              <a:t>vs </a:t>
            </a:r>
            <a:r>
              <a:rPr lang="zh-CN" altLang="en-US" dirty="0"/>
              <a:t>西医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中医：望闻问切，基于经验，定性程度大 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西医：医学仪器检验，得出结论，定量分析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判断型投资：经验和感觉判断（模糊）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量化型投资：数据和数学模型（确定）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0509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D6989C-1CF2-4169-AD85-86515185A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下面几位老头是谁？</a:t>
            </a:r>
          </a:p>
        </p:txBody>
      </p:sp>
      <p:sp>
        <p:nvSpPr>
          <p:cNvPr id="4099" name="AutoShape 5" descr="u=3673578272,342428702&amp;fm=11&amp;gp=0">
            <a:extLst>
              <a:ext uri="{FF2B5EF4-FFF2-40B4-BE49-F238E27FC236}">
                <a16:creationId xmlns:a16="http://schemas.microsoft.com/office/drawing/2014/main" id="{7BD5DBAC-8BAE-4C3D-A450-682BC2F295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4100" name="Picture 10" descr="巴菲特">
            <a:extLst>
              <a:ext uri="{FF2B5EF4-FFF2-40B4-BE49-F238E27FC236}">
                <a16:creationId xmlns:a16="http://schemas.microsoft.com/office/drawing/2014/main" id="{04BF07F9-98CD-4F09-ADA4-AB375EA6B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73239"/>
            <a:ext cx="3048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1" descr="索罗斯">
            <a:extLst>
              <a:ext uri="{FF2B5EF4-FFF2-40B4-BE49-F238E27FC236}">
                <a16:creationId xmlns:a16="http://schemas.microsoft.com/office/drawing/2014/main" id="{A3E48F4F-8CC0-44A2-8C79-CAD8CD6B5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708276"/>
            <a:ext cx="33051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詹姆斯">
            <a:extLst>
              <a:ext uri="{FF2B5EF4-FFF2-40B4-BE49-F238E27FC236}">
                <a16:creationId xmlns:a16="http://schemas.microsoft.com/office/drawing/2014/main" id="{C9D65403-85AB-466D-879E-E781CEFFE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3933825"/>
            <a:ext cx="29813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96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投资者分类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量化型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判断型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技术型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基本面型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40546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EE909BE-C51D-42CA-BB3D-C04D79AC7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投资者分类</a:t>
            </a: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61B74122-1667-46B2-BB49-DCE9CB2A4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1" y="3933825"/>
            <a:ext cx="79930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CE7EE5F1-1B76-407F-8055-A75B0E42F3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4563" y="1844676"/>
            <a:ext cx="0" cy="41767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3663BE0B-4011-449F-9F20-DD5D9EB0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9" y="1838325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量化型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2AF7549A-E929-47E7-88BA-C0BB9C8A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4" y="5661025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判断型</a:t>
            </a:r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E4A2CB7F-F0D8-4526-98BA-4DB679A4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238" y="3422650"/>
            <a:ext cx="1114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基本面型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EC8FA437-171D-454B-8C57-6F1A72BA9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429000"/>
            <a:ext cx="881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accent2"/>
                </a:solidFill>
              </a:rPr>
              <a:t>技术型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A4A19EC4-F526-4CA4-BE84-81FF77ACD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838" y="2498726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技术量化型（西蒙斯）</a:t>
            </a:r>
          </a:p>
        </p:txBody>
      </p:sp>
      <p:sp>
        <p:nvSpPr>
          <p:cNvPr id="11274" name="Text Box 11">
            <a:extLst>
              <a:ext uri="{FF2B5EF4-FFF2-40B4-BE49-F238E27FC236}">
                <a16:creationId xmlns:a16="http://schemas.microsoft.com/office/drawing/2014/main" id="{8EC4F703-2661-4563-B25C-A001AE97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4802188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技术判断型（图表、技术分析等）</a:t>
            </a:r>
          </a:p>
        </p:txBody>
      </p:sp>
      <p:sp>
        <p:nvSpPr>
          <p:cNvPr id="11275" name="Text Box 12">
            <a:extLst>
              <a:ext uri="{FF2B5EF4-FFF2-40B4-BE49-F238E27FC236}">
                <a16:creationId xmlns:a16="http://schemas.microsoft.com/office/drawing/2014/main" id="{186639F6-5D86-4103-ABE7-B8D06C55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2492376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基本面量化型</a:t>
            </a:r>
          </a:p>
        </p:txBody>
      </p:sp>
      <p:sp>
        <p:nvSpPr>
          <p:cNvPr id="11276" name="Text Box 13">
            <a:extLst>
              <a:ext uri="{FF2B5EF4-FFF2-40B4-BE49-F238E27FC236}">
                <a16:creationId xmlns:a16="http://schemas.microsoft.com/office/drawing/2014/main" id="{D1DA73DF-36EF-46AF-BBD4-664CBAFC2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797426"/>
            <a:ext cx="361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基本面判断型（巴菲特、索罗斯）</a:t>
            </a:r>
          </a:p>
        </p:txBody>
      </p:sp>
    </p:spTree>
    <p:extLst>
      <p:ext uri="{BB962C8B-B14F-4D97-AF65-F5344CB8AC3E}">
        <p14:creationId xmlns:p14="http://schemas.microsoft.com/office/powerpoint/2010/main" val="3075202573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0</TotalTime>
  <Words>935</Words>
  <Application>Microsoft Office PowerPoint</Application>
  <PresentationFormat>宽屏</PresentationFormat>
  <Paragraphs>161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Microsoft YaHei UI</vt:lpstr>
      <vt:lpstr>宋体</vt:lpstr>
      <vt:lpstr>微软雅黑</vt:lpstr>
      <vt:lpstr>Arial</vt:lpstr>
      <vt:lpstr>Calibri</vt:lpstr>
      <vt:lpstr>Segoe UI</vt:lpstr>
      <vt:lpstr>Segoe UI Light</vt:lpstr>
      <vt:lpstr>Verdana</vt:lpstr>
      <vt:lpstr>WelcomeDoc</vt:lpstr>
      <vt:lpstr>公式</vt:lpstr>
      <vt:lpstr>量化交易基础</vt:lpstr>
      <vt:lpstr>课程目标</vt:lpstr>
      <vt:lpstr>信仰如何炼成</vt:lpstr>
      <vt:lpstr>净值</vt:lpstr>
      <vt:lpstr>策略</vt:lpstr>
      <vt:lpstr>中医 vs 西医</vt:lpstr>
      <vt:lpstr>下面几位老头是谁？</vt:lpstr>
      <vt:lpstr>投资者分类</vt:lpstr>
      <vt:lpstr>投资者分类</vt:lpstr>
      <vt:lpstr>如何相信一个策略（人）</vt:lpstr>
      <vt:lpstr>量化投资的特点</vt:lpstr>
      <vt:lpstr>如何评价一个策略（人）</vt:lpstr>
      <vt:lpstr>曾经的圣杯</vt:lpstr>
      <vt:lpstr>Alpha Beta</vt:lpstr>
      <vt:lpstr>Alpha Beta</vt:lpstr>
      <vt:lpstr>盈亏同源</vt:lpstr>
      <vt:lpstr>复利奇迹</vt:lpstr>
      <vt:lpstr>复利奇迹</vt:lpstr>
      <vt:lpstr>量化投资的发展</vt:lpstr>
      <vt:lpstr>国内量化投资的前景</vt:lpstr>
      <vt:lpstr>我们能做什么？</vt:lpstr>
      <vt:lpstr>数据准备（免费版）</vt:lpstr>
      <vt:lpstr>实战作业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2013-09-22T13:32:10Z</dcterms:created>
  <dcterms:modified xsi:type="dcterms:W3CDTF">2018-02-03T14:50:07Z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