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27"/>
  </p:notesMasterIdLst>
  <p:sldIdLst>
    <p:sldId id="256" r:id="rId3"/>
    <p:sldId id="283" r:id="rId4"/>
    <p:sldId id="320" r:id="rId5"/>
    <p:sldId id="316" r:id="rId6"/>
    <p:sldId id="318" r:id="rId7"/>
    <p:sldId id="313" r:id="rId8"/>
    <p:sldId id="321" r:id="rId9"/>
    <p:sldId id="290" r:id="rId10"/>
    <p:sldId id="322" r:id="rId11"/>
    <p:sldId id="306" r:id="rId12"/>
    <p:sldId id="305" r:id="rId13"/>
    <p:sldId id="307" r:id="rId14"/>
    <p:sldId id="292" r:id="rId15"/>
    <p:sldId id="325" r:id="rId16"/>
    <p:sldId id="309" r:id="rId17"/>
    <p:sldId id="312" r:id="rId18"/>
    <p:sldId id="323" r:id="rId19"/>
    <p:sldId id="324" r:id="rId20"/>
    <p:sldId id="308" r:id="rId21"/>
    <p:sldId id="310" r:id="rId22"/>
    <p:sldId id="311" r:id="rId23"/>
    <p:sldId id="315" r:id="rId24"/>
    <p:sldId id="319" r:id="rId25"/>
    <p:sldId id="314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B4A6"/>
    <a:srgbClr val="734F29"/>
    <a:srgbClr val="D24726"/>
    <a:srgbClr val="DD462F"/>
    <a:srgbClr val="AEB785"/>
    <a:srgbClr val="EFD5A2"/>
    <a:srgbClr val="3B3026"/>
    <a:srgbClr val="ECE1CA"/>
    <a:srgbClr val="7955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952" autoAdjust="0"/>
    <p:restoredTop sz="94280" autoAdjust="0"/>
  </p:normalViewPr>
  <p:slideViewPr>
    <p:cSldViewPr snapToGrid="0">
      <p:cViewPr varScale="1">
        <p:scale>
          <a:sx n="85" d="100"/>
          <a:sy n="85" d="100"/>
        </p:scale>
        <p:origin x="86" y="1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microsoft.com/office/2015/10/relationships/revisionInfo" Target="revisionInfo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CN" sz="1200"/>
            </a:lvl1pPr>
          </a:lstStyle>
          <a:p>
            <a:fld id="{EC13577B-6902-467D-A26C-08A0DD5E4E03}" type="datetimeFigureOut">
              <a:rPr lang="zh-CN" altLang="en-US"/>
              <a:pPr/>
              <a:t>2018/2/3</a:t>
            </a:fld>
            <a:endParaRPr lang="zh-CN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/>
              <a:t>单击此处编辑母版文本样式</a:t>
            </a:r>
          </a:p>
          <a:p>
            <a:pPr lvl="1"/>
            <a:r>
              <a:rPr lang="zh-CN"/>
              <a:t>第二级</a:t>
            </a:r>
          </a:p>
          <a:p>
            <a:pPr lvl="2"/>
            <a:r>
              <a:rPr lang="zh-CN"/>
              <a:t>第三级</a:t>
            </a:r>
          </a:p>
          <a:p>
            <a:pPr lvl="3"/>
            <a:r>
              <a:rPr lang="zh-CN"/>
              <a:t>第四级</a:t>
            </a:r>
          </a:p>
          <a:p>
            <a:pPr lvl="4"/>
            <a:r>
              <a:rPr lang="zh-CN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CN" sz="1200"/>
            </a:lvl1pPr>
          </a:lstStyle>
          <a:p>
            <a:fld id="{DF61EA0F-A667-4B49-8422-0062BC55E249}" type="slidenum">
              <a:rPr/>
              <a:pPr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zh-CN" smtClean="0"/>
              <a:pPr/>
              <a:t>1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 latinLnBrk="0">
              <a:defRPr lang="zh-CN" sz="540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>
            <a:normAutofit/>
          </a:bodyPr>
          <a:lstStyle>
            <a:lvl1pPr marL="0" indent="0" algn="l" latinLnBrk="0">
              <a:lnSpc>
                <a:spcPct val="150000"/>
              </a:lnSpc>
              <a:spcBef>
                <a:spcPts val="600"/>
              </a:spcBef>
              <a:buNone/>
              <a:defRPr lang="zh-CN" sz="2800">
                <a:solidFill>
                  <a:srgbClr val="D24726"/>
                </a:solidFill>
                <a:latin typeface="+mj-lt"/>
              </a:defRPr>
            </a:lvl1pPr>
            <a:lvl2pPr marL="457200" indent="0" algn="ctr" latinLnBrk="0">
              <a:buNone/>
              <a:defRPr lang="zh-CN" sz="2000"/>
            </a:lvl2pPr>
            <a:lvl3pPr marL="914400" indent="0" algn="ctr" latinLnBrk="0">
              <a:buNone/>
              <a:defRPr lang="zh-CN" sz="1800"/>
            </a:lvl3pPr>
            <a:lvl4pPr marL="1371600" indent="0" algn="ctr" latinLnBrk="0">
              <a:buNone/>
              <a:defRPr lang="zh-CN" sz="1600"/>
            </a:lvl4pPr>
            <a:lvl5pPr marL="1828800" indent="0" algn="ctr" latinLnBrk="0">
              <a:buNone/>
              <a:defRPr lang="zh-CN" sz="1600"/>
            </a:lvl5pPr>
            <a:lvl6pPr marL="2286000" indent="0" algn="ctr" latinLnBrk="0">
              <a:buNone/>
              <a:defRPr lang="zh-CN" sz="1600"/>
            </a:lvl6pPr>
            <a:lvl7pPr marL="2743200" indent="0" algn="ctr" latinLnBrk="0">
              <a:buNone/>
              <a:defRPr lang="zh-CN" sz="1600"/>
            </a:lvl7pPr>
            <a:lvl8pPr marL="3200400" indent="0" algn="ctr" latinLnBrk="0">
              <a:buNone/>
              <a:defRPr lang="zh-CN" sz="1600"/>
            </a:lvl8pPr>
            <a:lvl9pPr marL="3657600" indent="0" algn="ctr" latinLnBrk="0">
              <a:buNone/>
              <a:defRPr lang="zh-CN" sz="1600"/>
            </a:lvl9pPr>
          </a:lstStyle>
          <a:p>
            <a:r>
              <a:rPr lang="zh-CN" altLang="en-US"/>
              <a:t>单击此处编辑母版副标题样式</a:t>
            </a:r>
            <a:endParaRPr lang="zh-CN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6D634-8DB6-4EFA-844A-AD9B5ECD47BF}" type="datetime1">
              <a:rPr lang="zh-CN" altLang="en-US" smtClean="0"/>
              <a:t>2018/2/3</a:t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七月在线 </a:t>
            </a:r>
            <a:r>
              <a:rPr lang="en-US" altLang="zh-CN"/>
              <a:t>julyedu.com</a:t>
            </a:r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/>
              <a:pPr/>
              <a:t>‹#›</a:t>
            </a:fld>
            <a:endParaRPr lang="zh-CN"/>
          </a:p>
        </p:txBody>
      </p:sp>
      <p:sp>
        <p:nvSpPr>
          <p:cNvPr id="8" name="矩形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 latinLnBrk="0">
              <a:defRPr lang="zh-CN" sz="360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B055-C29D-4C6C-842E-361A26B0E242}" type="datetime1">
              <a:rPr lang="zh-CN" altLang="en-US" smtClean="0"/>
              <a:t>2018/2/3</a:t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七月在线 </a:t>
            </a:r>
            <a:r>
              <a:rPr lang="en-US" altLang="zh-CN"/>
              <a:t>julyedu.com</a:t>
            </a:r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/>
              <a:pPr/>
              <a:t>‹#›</a:t>
            </a:fld>
            <a:endParaRPr lang="zh-CN"/>
          </a:p>
        </p:txBody>
      </p:sp>
      <p:sp>
        <p:nvSpPr>
          <p:cNvPr id="8" name="矩形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 latinLnBrk="0">
              <a:defRPr lang="zh-CN" sz="360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7EFB9-0664-4D10-AF6B-47598A8E1CB1}" type="datetime1">
              <a:rPr lang="zh-CN" altLang="en-US" smtClean="0"/>
              <a:t>2018/2/3</a:t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七月在线 </a:t>
            </a:r>
            <a:r>
              <a:rPr lang="en-US" altLang="zh-CN"/>
              <a:t>julyedu.com</a:t>
            </a:r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/>
              <a:pPr/>
              <a:t>‹#›</a:t>
            </a:fld>
            <a:endParaRPr lang="zh-CN"/>
          </a:p>
        </p:txBody>
      </p:sp>
      <p:sp>
        <p:nvSpPr>
          <p:cNvPr id="8" name="矩形 7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 latinLnBrk="0">
              <a:defRPr lang="zh-CN" sz="360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>
            <a:normAutofit/>
          </a:bodyPr>
          <a:lstStyle>
            <a:lvl1pPr marL="0" indent="0" latinLnBrk="0">
              <a:lnSpc>
                <a:spcPct val="150000"/>
              </a:lnSpc>
              <a:spcAft>
                <a:spcPts val="1200"/>
              </a:spcAft>
              <a:buNone/>
              <a:defRPr lang="zh-CN" sz="16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lnSpc>
                <a:spcPct val="150000"/>
              </a:lnSpc>
              <a:spcAft>
                <a:spcPts val="1200"/>
              </a:spcAft>
              <a:defRPr lang="zh-CN" sz="140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lnSpc>
                <a:spcPct val="150000"/>
              </a:lnSpc>
              <a:spcAft>
                <a:spcPts val="1200"/>
              </a:spcAft>
              <a:defRPr lang="zh-CN" sz="12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lnSpc>
                <a:spcPct val="150000"/>
              </a:lnSpc>
              <a:spcAft>
                <a:spcPts val="1200"/>
              </a:spcAft>
              <a:defRPr lang="zh-CN" sz="1100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lnSpc>
                <a:spcPct val="150000"/>
              </a:lnSpc>
              <a:spcAft>
                <a:spcPts val="1200"/>
              </a:spcAft>
              <a:defRPr lang="zh-CN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A5A4-1781-45FF-9760-674D2C9B5B1A}" type="datetime1">
              <a:rPr lang="zh-CN" altLang="en-US" smtClean="0"/>
              <a:t>2018/2/3</a:t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七月在线 </a:t>
            </a:r>
            <a:r>
              <a:rPr lang="en-US" altLang="zh-CN"/>
              <a:t>julyedu.com</a:t>
            </a:r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/>
              <a:pPr/>
              <a:t>‹#›</a:t>
            </a:fld>
            <a:endParaRPr lang="zh-CN"/>
          </a:p>
        </p:txBody>
      </p:sp>
      <p:sp>
        <p:nvSpPr>
          <p:cNvPr id="8" name="矩形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 anchor="ctr">
            <a:noAutofit/>
          </a:bodyPr>
          <a:lstStyle>
            <a:lvl1pPr algn="l" latinLnBrk="0">
              <a:defRPr lang="zh-CN" sz="4800">
                <a:solidFill>
                  <a:srgbClr val="D24726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 latinLnBrk="0">
              <a:lnSpc>
                <a:spcPct val="150000"/>
              </a:lnSpc>
              <a:buNone/>
              <a:defRPr lang="zh-CN" sz="2800">
                <a:solidFill>
                  <a:schemeClr val="bg1"/>
                </a:solidFill>
                <a:latin typeface="+mj-lt"/>
              </a:defRPr>
            </a:lvl1pPr>
            <a:lvl2pPr marL="457200" indent="0" latinLnBrk="0">
              <a:buNone/>
              <a:defRPr lang="zh-CN" sz="2000"/>
            </a:lvl2pPr>
            <a:lvl3pPr marL="914400" indent="0" latinLnBrk="0">
              <a:buNone/>
              <a:defRPr lang="zh-CN" sz="1800"/>
            </a:lvl3pPr>
            <a:lvl4pPr marL="1371600" indent="0" latinLnBrk="0">
              <a:buNone/>
              <a:defRPr lang="zh-CN" sz="1600"/>
            </a:lvl4pPr>
            <a:lvl5pPr marL="1828800" indent="0" latinLnBrk="0">
              <a:buNone/>
              <a:defRPr lang="zh-CN" sz="1600"/>
            </a:lvl5pPr>
            <a:lvl6pPr marL="2286000" indent="0" latinLnBrk="0">
              <a:buNone/>
              <a:defRPr lang="zh-CN" sz="1600"/>
            </a:lvl6pPr>
            <a:lvl7pPr marL="2743200" indent="0" latinLnBrk="0">
              <a:buNone/>
              <a:defRPr lang="zh-CN" sz="1600"/>
            </a:lvl7pPr>
            <a:lvl8pPr marL="3200400" indent="0" latinLnBrk="0">
              <a:buNone/>
              <a:defRPr lang="zh-CN" sz="1600"/>
            </a:lvl8pPr>
            <a:lvl9pPr marL="3657600" indent="0" latinLnBrk="0">
              <a:buNone/>
              <a:defRPr lang="zh-CN"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CB09-981C-4EF8-B22B-7DFC9AA6FBE2}" type="datetime1">
              <a:rPr lang="zh-CN" altLang="en-US" smtClean="0"/>
              <a:t>2018/2/3</a:t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七月在线 </a:t>
            </a:r>
            <a:r>
              <a:rPr lang="en-US" altLang="zh-CN"/>
              <a:t>julyedu.com</a:t>
            </a:r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/>
              <a:pPr/>
              <a:t>‹#›</a:t>
            </a:fld>
            <a:endParaRPr lang="zh-CN"/>
          </a:p>
        </p:txBody>
      </p:sp>
      <p:sp>
        <p:nvSpPr>
          <p:cNvPr id="8" name="矩形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 latinLnBrk="0">
              <a:defRPr lang="zh-CN" sz="360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lang="zh-CN" sz="16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lang="zh-CN" sz="140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lang="zh-CN" sz="12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单击此处编辑母版文本样式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第二级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第三级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第四级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第五级</a:t>
            </a:r>
            <a:endParaRPr lang="zh-CN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lang="zh-CN" sz="16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lang="zh-CN" sz="140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lang="zh-CN" sz="12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单击此处编辑母版文本样式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第二级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第三级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第四级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第五级</a:t>
            </a:r>
            <a:endParaRPr lang="zh-CN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58CE3-B253-4163-8D02-D780E6A49D07}" type="datetime1">
              <a:rPr lang="zh-CN" altLang="en-US" smtClean="0"/>
              <a:t>2018/2/3</a:t>
            </a:fld>
            <a:endParaRPr 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七月在线 </a:t>
            </a:r>
            <a:r>
              <a:rPr lang="en-US" altLang="zh-CN"/>
              <a:t>julyedu.com</a:t>
            </a:r>
            <a:endParaRPr 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/>
              <a:pPr/>
              <a:t>‹#›</a:t>
            </a:fld>
            <a:endParaRPr lang="zh-CN"/>
          </a:p>
        </p:txBody>
      </p:sp>
      <p:sp>
        <p:nvSpPr>
          <p:cNvPr id="9" name="矩形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anchor="b">
            <a:normAutofit/>
          </a:bodyPr>
          <a:lstStyle>
            <a:lvl1pPr latinLnBrk="0">
              <a:defRPr lang="zh-CN" sz="360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 latinLnBrk="0">
              <a:buNone/>
              <a:defRPr lang="zh-CN" sz="2400" b="1"/>
            </a:lvl1pPr>
            <a:lvl2pPr marL="457200" indent="0" latinLnBrk="0">
              <a:buNone/>
              <a:defRPr lang="zh-CN" sz="2000" b="1"/>
            </a:lvl2pPr>
            <a:lvl3pPr marL="914400" indent="0" latinLnBrk="0">
              <a:buNone/>
              <a:defRPr lang="zh-CN" sz="1800" b="1"/>
            </a:lvl3pPr>
            <a:lvl4pPr marL="1371600" indent="0" latinLnBrk="0">
              <a:buNone/>
              <a:defRPr lang="zh-CN" sz="1600" b="1"/>
            </a:lvl4pPr>
            <a:lvl5pPr marL="1828800" indent="0" latinLnBrk="0">
              <a:buNone/>
              <a:defRPr lang="zh-CN" sz="1600" b="1"/>
            </a:lvl5pPr>
            <a:lvl6pPr marL="2286000" indent="0" latinLnBrk="0">
              <a:buNone/>
              <a:defRPr lang="zh-CN" sz="1600" b="1"/>
            </a:lvl6pPr>
            <a:lvl7pPr marL="2743200" indent="0" latinLnBrk="0">
              <a:buNone/>
              <a:defRPr lang="zh-CN" sz="1600" b="1"/>
            </a:lvl7pPr>
            <a:lvl8pPr marL="3200400" indent="0" latinLnBrk="0">
              <a:buNone/>
              <a:defRPr lang="zh-CN" sz="1600" b="1"/>
            </a:lvl8pPr>
            <a:lvl9pPr marL="3657600" indent="0" latinLnBrk="0">
              <a:buNone/>
              <a:defRPr lang="zh-CN"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lang="zh-CN" sz="16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lang="zh-CN" sz="140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lang="zh-CN" sz="12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单击此处编辑母版文本样式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第二级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第三级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第四级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第五级</a:t>
            </a:r>
            <a:endParaRPr lang="zh-CN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89664" y="1489075"/>
            <a:ext cx="5157787" cy="641350"/>
          </a:xfrm>
        </p:spPr>
        <p:txBody>
          <a:bodyPr anchor="b"/>
          <a:lstStyle>
            <a:lvl1pPr marL="0" indent="0" latinLnBrk="0">
              <a:buNone/>
              <a:defRPr lang="zh-CN" sz="2400" b="1"/>
            </a:lvl1pPr>
            <a:lvl2pPr marL="457200" indent="0" latinLnBrk="0">
              <a:buNone/>
              <a:defRPr lang="zh-CN" sz="2000" b="1"/>
            </a:lvl2pPr>
            <a:lvl3pPr marL="914400" indent="0" latinLnBrk="0">
              <a:buNone/>
              <a:defRPr lang="zh-CN" sz="1800" b="1"/>
            </a:lvl3pPr>
            <a:lvl4pPr marL="1371600" indent="0" latinLnBrk="0">
              <a:buNone/>
              <a:defRPr lang="zh-CN" sz="1600" b="1"/>
            </a:lvl4pPr>
            <a:lvl5pPr marL="1828800" indent="0" latinLnBrk="0">
              <a:buNone/>
              <a:defRPr lang="zh-CN" sz="1600" b="1"/>
            </a:lvl5pPr>
            <a:lvl6pPr marL="2286000" indent="0" latinLnBrk="0">
              <a:buNone/>
              <a:defRPr lang="zh-CN" sz="1600" b="1"/>
            </a:lvl6pPr>
            <a:lvl7pPr marL="2743200" indent="0" latinLnBrk="0">
              <a:buNone/>
              <a:defRPr lang="zh-CN" sz="1600" b="1"/>
            </a:lvl7pPr>
            <a:lvl8pPr marL="3200400" indent="0" latinLnBrk="0">
              <a:buNone/>
              <a:defRPr lang="zh-CN" sz="1600" b="1"/>
            </a:lvl8pPr>
            <a:lvl9pPr marL="3657600" indent="0" latinLnBrk="0">
              <a:buNone/>
              <a:defRPr lang="zh-CN"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lang="zh-CN" sz="16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lang="zh-CN" sz="140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lang="zh-CN" sz="12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单击此处编辑母版文本样式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第二级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第三级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第四级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第五级</a:t>
            </a:r>
            <a:endParaRPr lang="zh-CN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C0558-E998-45A5-8AC0-A16325639AA4}" type="datetime1">
              <a:rPr lang="zh-CN" altLang="en-US" smtClean="0"/>
              <a:t>2018/2/3</a:t>
            </a:fld>
            <a:endParaRPr 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七月在线 </a:t>
            </a:r>
            <a:r>
              <a:rPr lang="en-US" altLang="zh-CN"/>
              <a:t>julyedu.com</a:t>
            </a:r>
            <a:endParaRPr lang="zh-CN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/>
              <a:pPr/>
              <a:t>‹#›</a:t>
            </a:fld>
            <a:endParaRPr lang="zh-CN"/>
          </a:p>
        </p:txBody>
      </p:sp>
      <p:sp>
        <p:nvSpPr>
          <p:cNvPr id="11" name="矩形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 latinLnBrk="0">
              <a:defRPr lang="zh-CN" sz="360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B0D12-691C-4D68-A40D-B9AE1A46F6A7}" type="datetime1">
              <a:rPr lang="zh-CN" altLang="en-US" smtClean="0"/>
              <a:t>2018/2/3</a:t>
            </a:fld>
            <a:endParaRPr 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七月在线 </a:t>
            </a:r>
            <a:r>
              <a:rPr lang="en-US" altLang="zh-CN"/>
              <a:t>julyedu.com</a:t>
            </a:r>
            <a:endParaRPr lang="zh-CN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/>
              <a:pPr/>
              <a:t>‹#›</a:t>
            </a:fld>
            <a:endParaRPr lang="zh-CN"/>
          </a:p>
        </p:txBody>
      </p:sp>
      <p:sp>
        <p:nvSpPr>
          <p:cNvPr id="7" name="矩形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61508-5DBC-465B-BFE9-CF03780D3BA9}" type="datetime1">
              <a:rPr lang="zh-CN" altLang="en-US" smtClean="0"/>
              <a:t>2018/2/3</a:t>
            </a:fld>
            <a:endParaRPr 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七月在线 </a:t>
            </a:r>
            <a:r>
              <a:rPr lang="en-US" altLang="zh-CN"/>
              <a:t>julyedu.com</a:t>
            </a:r>
            <a:endParaRPr lang="zh-CN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/>
              <a:pPr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题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 latinLnBrk="0">
              <a:defRPr lang="zh-CN" sz="3200"/>
            </a:lvl1pPr>
          </a:lstStyle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lang="zh-CN" sz="16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lang="zh-CN" sz="140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lang="zh-CN" sz="12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单击此处编辑母版文本样式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第二级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第三级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第四级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/>
              <a:t>第五级</a:t>
            </a:r>
            <a:endParaRPr 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 latinLnBrk="0">
              <a:buNone/>
              <a:defRPr lang="zh-CN" sz="1600"/>
            </a:lvl1pPr>
            <a:lvl2pPr marL="457200" indent="0" latinLnBrk="0">
              <a:buNone/>
              <a:defRPr lang="zh-CN" sz="1400"/>
            </a:lvl2pPr>
            <a:lvl3pPr marL="914400" indent="0" latinLnBrk="0">
              <a:buNone/>
              <a:defRPr lang="zh-CN" sz="1200"/>
            </a:lvl3pPr>
            <a:lvl4pPr marL="1371600" indent="0" latinLnBrk="0">
              <a:buNone/>
              <a:defRPr lang="zh-CN" sz="1000"/>
            </a:lvl4pPr>
            <a:lvl5pPr marL="1828800" indent="0" latinLnBrk="0">
              <a:buNone/>
              <a:defRPr lang="zh-CN" sz="1000"/>
            </a:lvl5pPr>
            <a:lvl6pPr marL="2286000" indent="0" latinLnBrk="0">
              <a:buNone/>
              <a:defRPr lang="zh-CN" sz="1000"/>
            </a:lvl6pPr>
            <a:lvl7pPr marL="2743200" indent="0" latinLnBrk="0">
              <a:buNone/>
              <a:defRPr lang="zh-CN" sz="1000"/>
            </a:lvl7pPr>
            <a:lvl8pPr marL="3200400" indent="0" latinLnBrk="0">
              <a:buNone/>
              <a:defRPr lang="zh-CN" sz="1000"/>
            </a:lvl8pPr>
            <a:lvl9pPr marL="3657600" indent="0" latinLnBrk="0">
              <a:buNone/>
              <a:defRPr lang="zh-CN"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7AA52-8432-4D2F-B1C3-495C03F8878B}" type="datetime1">
              <a:rPr lang="zh-CN" altLang="en-US" smtClean="0"/>
              <a:t>2018/2/3</a:t>
            </a:fld>
            <a:endParaRPr 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七月在线 </a:t>
            </a:r>
            <a:r>
              <a:rPr lang="en-US" altLang="zh-CN"/>
              <a:t>julyedu.com</a:t>
            </a:r>
            <a:endParaRPr 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/>
              <a:pPr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题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 latinLnBrk="0">
              <a:defRPr lang="zh-CN" sz="3200"/>
            </a:lvl1pPr>
          </a:lstStyle>
          <a:p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 latinLnBrk="0">
              <a:buNone/>
              <a:defRPr lang="zh-CN" sz="3200"/>
            </a:lvl1pPr>
            <a:lvl2pPr marL="457200" indent="0" latinLnBrk="0">
              <a:buNone/>
              <a:defRPr lang="zh-CN" sz="2800"/>
            </a:lvl2pPr>
            <a:lvl3pPr marL="914400" indent="0" latinLnBrk="0">
              <a:buNone/>
              <a:defRPr lang="zh-CN" sz="2400"/>
            </a:lvl3pPr>
            <a:lvl4pPr marL="1371600" indent="0" latinLnBrk="0">
              <a:buNone/>
              <a:defRPr lang="zh-CN" sz="2000"/>
            </a:lvl4pPr>
            <a:lvl5pPr marL="1828800" indent="0" latinLnBrk="0">
              <a:buNone/>
              <a:defRPr lang="zh-CN" sz="2000"/>
            </a:lvl5pPr>
            <a:lvl6pPr marL="2286000" indent="0" latinLnBrk="0">
              <a:buNone/>
              <a:defRPr lang="zh-CN" sz="2000"/>
            </a:lvl6pPr>
            <a:lvl7pPr marL="2743200" indent="0" latinLnBrk="0">
              <a:buNone/>
              <a:defRPr lang="zh-CN" sz="2000"/>
            </a:lvl7pPr>
            <a:lvl8pPr marL="3200400" indent="0" latinLnBrk="0">
              <a:buNone/>
              <a:defRPr lang="zh-CN" sz="2000"/>
            </a:lvl8pPr>
            <a:lvl9pPr marL="3657600" indent="0" latinLnBrk="0">
              <a:buNone/>
              <a:defRPr lang="zh-CN" sz="2000"/>
            </a:lvl9pPr>
          </a:lstStyle>
          <a:p>
            <a:r>
              <a:rPr lang="zh-CN" altLang="en-US"/>
              <a:t>单击图标添加图片</a:t>
            </a:r>
            <a:endParaRPr 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 latinLnBrk="0">
              <a:buNone/>
              <a:defRPr lang="zh-CN" sz="1600"/>
            </a:lvl1pPr>
            <a:lvl2pPr marL="457200" indent="0" latinLnBrk="0">
              <a:buNone/>
              <a:defRPr lang="zh-CN" sz="1400"/>
            </a:lvl2pPr>
            <a:lvl3pPr marL="914400" indent="0" latinLnBrk="0">
              <a:buNone/>
              <a:defRPr lang="zh-CN" sz="1200"/>
            </a:lvl3pPr>
            <a:lvl4pPr marL="1371600" indent="0" latinLnBrk="0">
              <a:buNone/>
              <a:defRPr lang="zh-CN" sz="1000"/>
            </a:lvl4pPr>
            <a:lvl5pPr marL="1828800" indent="0" latinLnBrk="0">
              <a:buNone/>
              <a:defRPr lang="zh-CN" sz="1000"/>
            </a:lvl5pPr>
            <a:lvl6pPr marL="2286000" indent="0" latinLnBrk="0">
              <a:buNone/>
              <a:defRPr lang="zh-CN" sz="1000"/>
            </a:lvl6pPr>
            <a:lvl7pPr marL="2743200" indent="0" latinLnBrk="0">
              <a:buNone/>
              <a:defRPr lang="zh-CN" sz="1000"/>
            </a:lvl7pPr>
            <a:lvl8pPr marL="3200400" indent="0" latinLnBrk="0">
              <a:buNone/>
              <a:defRPr lang="zh-CN" sz="1000"/>
            </a:lvl8pPr>
            <a:lvl9pPr marL="3657600" indent="0" latinLnBrk="0">
              <a:buNone/>
              <a:defRPr lang="zh-CN"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09563-137C-4581-9A77-4035DFFEF1E1}" type="datetime1">
              <a:rPr lang="zh-CN" altLang="en-US" smtClean="0"/>
              <a:t>2018/2/3</a:t>
            </a:fld>
            <a:endParaRPr 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七月在线 </a:t>
            </a:r>
            <a:r>
              <a:rPr lang="en-US" altLang="zh-CN"/>
              <a:t>julyedu.com</a:t>
            </a:r>
            <a:endParaRPr 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/>
              <a:pPr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/>
              <a:t>单击此处编辑母版文本样式</a:t>
            </a:r>
          </a:p>
          <a:p>
            <a:pPr lvl="1"/>
            <a:r>
              <a:rPr lang="zh-CN"/>
              <a:t>第二级</a:t>
            </a:r>
          </a:p>
          <a:p>
            <a:pPr lvl="2"/>
            <a:r>
              <a:rPr lang="zh-CN"/>
              <a:t>第三级</a:t>
            </a:r>
          </a:p>
          <a:p>
            <a:pPr lvl="3"/>
            <a:r>
              <a:rPr lang="zh-CN"/>
              <a:t>第四级</a:t>
            </a:r>
          </a:p>
          <a:p>
            <a:pPr lvl="4"/>
            <a:r>
              <a:rPr lang="zh-CN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zh-CN" sz="120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AA641F25-FC9B-4330-872A-1B79DF878F9A}" type="datetime1">
              <a:rPr lang="zh-CN" altLang="en-US" smtClean="0"/>
              <a:t>2018/2/3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zh-CN" sz="120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/>
              <a:t>七月在线 </a:t>
            </a:r>
            <a:r>
              <a:rPr lang="en-US" altLang="zh-CN"/>
              <a:t>julyedu.com</a:t>
            </a:r>
            <a:endParaRPr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zh-CN" sz="120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9860EDB8-5305-433F-BE41-D7A86D811DB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lang="zh-CN" sz="4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28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2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20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6000" dirty="0"/>
              <a:t>量化交易基础</a:t>
            </a:r>
            <a:endParaRPr lang="zh-CN" sz="6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69576" y="5101644"/>
            <a:ext cx="6705599" cy="1137793"/>
          </a:xfrm>
        </p:spPr>
        <p:txBody>
          <a:bodyPr>
            <a:normAutofit/>
          </a:bodyPr>
          <a:lstStyle/>
          <a:p>
            <a:r>
              <a:rPr lang="en-US" altLang="zh-CN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Ben</a:t>
            </a:r>
            <a:endParaRPr lang="zh-CN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七月在线 </a:t>
            </a:r>
            <a:r>
              <a:rPr lang="en-US" altLang="zh-CN"/>
              <a:t>julyedu.com</a:t>
            </a:r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如何相信一个策略（人）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55168"/>
            <a:ext cx="8963510" cy="4768359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800" dirty="0"/>
              <a:t>A</a:t>
            </a:r>
            <a:r>
              <a:rPr lang="zh-CN" altLang="en-US" sz="2800" dirty="0"/>
              <a:t>一年交易十次，盈利</a:t>
            </a:r>
            <a:r>
              <a:rPr lang="en-US" altLang="zh-CN" sz="2800" dirty="0"/>
              <a:t>30%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800" dirty="0"/>
              <a:t>B</a:t>
            </a:r>
            <a:r>
              <a:rPr lang="zh-CN" altLang="en-US" sz="2800" dirty="0"/>
              <a:t>一年交易一百次，盈利</a:t>
            </a:r>
            <a:r>
              <a:rPr lang="en-US" altLang="zh-CN" sz="2800" dirty="0"/>
              <a:t>25%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800" dirty="0"/>
              <a:t>A or B?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800" dirty="0"/>
              <a:t>95%</a:t>
            </a:r>
            <a:r>
              <a:rPr lang="zh-CN" altLang="en-US" sz="2800" dirty="0"/>
              <a:t>置信区间（零假设）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FF868C13-07ED-466C-B952-5100A6C5B2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013" y="4575841"/>
            <a:ext cx="4336156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193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量化投资的特点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55168"/>
            <a:ext cx="8963510" cy="4768359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zh-CN" altLang="en-US" sz="2800" dirty="0"/>
              <a:t>概率性</a:t>
            </a:r>
            <a:endParaRPr lang="en-US" altLang="zh-CN" sz="2800" dirty="0"/>
          </a:p>
          <a:p>
            <a:pPr marL="971550" lvl="1" indent="-28575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r>
              <a:rPr lang="zh-CN" altLang="en-US" sz="2400" dirty="0"/>
              <a:t>历史数据</a:t>
            </a:r>
            <a:r>
              <a:rPr lang="en-US" altLang="zh-CN" sz="2400" dirty="0"/>
              <a:t> -&gt; </a:t>
            </a:r>
            <a:r>
              <a:rPr lang="zh-CN" altLang="en-US" sz="2400" dirty="0"/>
              <a:t>胜率，盈亏比，期望等</a:t>
            </a:r>
            <a:endParaRPr lang="en-US" altLang="zh-CN" sz="2400" dirty="0"/>
          </a:p>
          <a:p>
            <a:pPr marL="285750" indent="-28575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zh-CN" altLang="en-US" sz="2800" dirty="0"/>
              <a:t>系统性</a:t>
            </a:r>
            <a:endParaRPr lang="en-US" altLang="zh-CN" sz="2800" dirty="0"/>
          </a:p>
          <a:p>
            <a:pPr marL="971550" lvl="1" indent="-28575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r>
              <a:rPr lang="zh-CN" altLang="en-US" sz="2400" dirty="0"/>
              <a:t>日线，分时，季报，年报，热度等</a:t>
            </a:r>
            <a:endParaRPr lang="en-US" altLang="zh-CN" sz="2400" dirty="0"/>
          </a:p>
          <a:p>
            <a:pPr marL="285750" indent="-28575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zh-CN" altLang="en-US" sz="2800" dirty="0"/>
              <a:t>套利性</a:t>
            </a:r>
            <a:endParaRPr lang="en-US" altLang="zh-CN" sz="2800" dirty="0"/>
          </a:p>
          <a:p>
            <a:pPr marL="971550" lvl="1" indent="-28575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r>
              <a:rPr lang="zh-CN" altLang="en-US" sz="2400" dirty="0"/>
              <a:t>价差套利，统计套利</a:t>
            </a:r>
            <a:endParaRPr lang="en-US" altLang="zh-CN" sz="2400" dirty="0"/>
          </a:p>
          <a:p>
            <a:pPr marL="285750" indent="-28575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zh-CN" altLang="en-US" sz="2800" dirty="0"/>
              <a:t>纪律性</a:t>
            </a:r>
            <a:endParaRPr lang="en-US" altLang="zh-CN" sz="2800" dirty="0"/>
          </a:p>
          <a:p>
            <a:pPr marL="971550" lvl="1" indent="-28575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r>
              <a:rPr lang="zh-CN" altLang="en-US" sz="2800" dirty="0"/>
              <a:t>贪婪，恐惧，侥幸，认知偏差</a:t>
            </a:r>
            <a:endParaRPr lang="en-US" altLang="zh-CN" sz="26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004806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如何评价一个策略（人）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55168"/>
            <a:ext cx="8963510" cy="4768359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rgbClr val="FF0000"/>
                </a:solidFill>
              </a:rPr>
              <a:t>标的物</a:t>
            </a:r>
            <a:r>
              <a:rPr lang="zh-CN" altLang="en-US" sz="2800" dirty="0"/>
              <a:t>（股票，期货，期权，分级）</a:t>
            </a:r>
            <a:endParaRPr lang="en-US" altLang="zh-CN" sz="2800" dirty="0"/>
          </a:p>
          <a:p>
            <a:pPr marL="285750" indent="-28575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rgbClr val="FF0000"/>
                </a:solidFill>
              </a:rPr>
              <a:t>交易次数</a:t>
            </a:r>
            <a:r>
              <a:rPr lang="zh-CN" altLang="en-US" sz="2800" dirty="0"/>
              <a:t>（</a:t>
            </a:r>
            <a:r>
              <a:rPr lang="en-US" altLang="zh-CN" sz="2800" dirty="0"/>
              <a:t>50</a:t>
            </a:r>
            <a:r>
              <a:rPr lang="zh-CN" altLang="en-US" sz="2800" dirty="0"/>
              <a:t>次以上）</a:t>
            </a:r>
            <a:endParaRPr lang="en-US" altLang="zh-CN" sz="2800" dirty="0"/>
          </a:p>
          <a:p>
            <a:pPr marL="285750" indent="-28575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rgbClr val="FF0000"/>
                </a:solidFill>
              </a:rPr>
              <a:t>胜率</a:t>
            </a:r>
            <a:r>
              <a:rPr lang="zh-CN" altLang="en-US" sz="2800" dirty="0"/>
              <a:t>（高频，海龟）</a:t>
            </a:r>
            <a:endParaRPr lang="en-US" altLang="zh-CN" sz="2800" dirty="0"/>
          </a:p>
          <a:p>
            <a:pPr marL="285750" indent="-28575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rgbClr val="FF0000"/>
                </a:solidFill>
              </a:rPr>
              <a:t>盈亏比</a:t>
            </a:r>
            <a:r>
              <a:rPr lang="zh-CN" altLang="en-US" sz="2800" dirty="0"/>
              <a:t>（盈利平均值 </a:t>
            </a:r>
            <a:r>
              <a:rPr lang="en-US" altLang="zh-CN" sz="2800" dirty="0"/>
              <a:t>/ </a:t>
            </a:r>
            <a:r>
              <a:rPr lang="zh-CN" altLang="en-US" sz="2800" dirty="0"/>
              <a:t>亏损平均值）</a:t>
            </a:r>
            <a:endParaRPr lang="en-US" altLang="zh-CN" sz="2800" dirty="0"/>
          </a:p>
          <a:p>
            <a:pPr marL="285750" indent="-28575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rgbClr val="FF0000"/>
                </a:solidFill>
              </a:rPr>
              <a:t>年化收益率</a:t>
            </a:r>
            <a:r>
              <a:rPr lang="zh-CN" altLang="en-US" sz="2800" dirty="0"/>
              <a:t>（杠杆怎么算）</a:t>
            </a:r>
            <a:endParaRPr lang="en-US" altLang="zh-CN" sz="2800" dirty="0"/>
          </a:p>
          <a:p>
            <a:pPr marL="285750" indent="-28575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rgbClr val="FF0000"/>
                </a:solidFill>
              </a:rPr>
              <a:t>最大回撤</a:t>
            </a:r>
            <a:r>
              <a:rPr lang="zh-CN" altLang="en-US" sz="2800" dirty="0"/>
              <a:t>（最多亏多少）</a:t>
            </a:r>
            <a:endParaRPr lang="en-US" altLang="zh-CN" sz="2800" dirty="0"/>
          </a:p>
          <a:p>
            <a:pPr marL="285750" indent="-28575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rgbClr val="FF0000"/>
                </a:solidFill>
              </a:rPr>
              <a:t>年化收益率 </a:t>
            </a:r>
            <a:r>
              <a:rPr lang="en-US" altLang="zh-CN" sz="2800" dirty="0">
                <a:solidFill>
                  <a:srgbClr val="FF0000"/>
                </a:solidFill>
              </a:rPr>
              <a:t>/ </a:t>
            </a:r>
            <a:r>
              <a:rPr lang="zh-CN" altLang="en-US" sz="2800" dirty="0">
                <a:solidFill>
                  <a:srgbClr val="FF0000"/>
                </a:solidFill>
              </a:rPr>
              <a:t>最大回撤</a:t>
            </a:r>
            <a:endParaRPr lang="en-US" altLang="zh-CN" sz="2800" dirty="0">
              <a:solidFill>
                <a:srgbClr val="FF0000"/>
              </a:solidFill>
            </a:endParaRPr>
          </a:p>
          <a:p>
            <a:pPr marL="285750" indent="-28575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rgbClr val="FF0000"/>
                </a:solidFill>
              </a:rPr>
              <a:t>资金容量</a:t>
            </a:r>
            <a:endParaRPr lang="en-US" altLang="zh-CN" sz="2800" dirty="0">
              <a:solidFill>
                <a:srgbClr val="FF0000"/>
              </a:solidFill>
            </a:endParaRPr>
          </a:p>
          <a:p>
            <a:pPr marL="285750" indent="-28575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rgbClr val="FF0000"/>
                </a:solidFill>
              </a:rPr>
              <a:t>夏普率</a:t>
            </a:r>
            <a:r>
              <a:rPr lang="zh-CN" altLang="en-US" sz="2800" dirty="0"/>
              <a:t>（</a:t>
            </a:r>
            <a:r>
              <a:rPr lang="en-US" altLang="zh-CN" sz="2800" dirty="0"/>
              <a:t>[E(</a:t>
            </a:r>
            <a:r>
              <a:rPr lang="en-US" altLang="zh-CN" sz="2800" dirty="0" err="1"/>
              <a:t>Rp</a:t>
            </a:r>
            <a:r>
              <a:rPr lang="en-US" altLang="zh-CN" sz="2800" dirty="0"/>
              <a:t>)</a:t>
            </a:r>
            <a:r>
              <a:rPr lang="zh-CN" altLang="en-US" sz="2800" dirty="0"/>
              <a:t>－</a:t>
            </a:r>
            <a:r>
              <a:rPr lang="en-US" altLang="zh-CN" sz="2800" dirty="0" err="1"/>
              <a:t>Rf</a:t>
            </a:r>
            <a:r>
              <a:rPr lang="en-US" altLang="zh-CN" sz="2800" dirty="0"/>
              <a:t>]/</a:t>
            </a:r>
            <a:r>
              <a:rPr lang="el-GR" altLang="zh-CN" sz="2800" dirty="0"/>
              <a:t>σ</a:t>
            </a:r>
            <a:r>
              <a:rPr lang="en-US" altLang="zh-CN" sz="2800" dirty="0"/>
              <a:t>p</a:t>
            </a:r>
            <a:r>
              <a:rPr lang="zh-CN" altLang="en-US" sz="2800" dirty="0"/>
              <a:t>）</a:t>
            </a:r>
            <a:endParaRPr lang="en-US" altLang="zh-CN" sz="28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71600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/>
              <a:t>曾经的圣杯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55168"/>
            <a:ext cx="8963510" cy="4768359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圣杯</a:t>
            </a:r>
            <a:r>
              <a:rPr lang="en-US" altLang="zh-CN" sz="2800" dirty="0"/>
              <a:t>——</a:t>
            </a:r>
            <a:r>
              <a:rPr lang="zh-CN" altLang="en-US" sz="2800" dirty="0"/>
              <a:t>永生之水</a:t>
            </a:r>
            <a:endParaRPr lang="en-US" altLang="zh-CN" sz="28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小市值策略</a:t>
            </a:r>
            <a:r>
              <a:rPr lang="en-US" altLang="zh-CN" sz="2800" dirty="0"/>
              <a:t>——</a:t>
            </a:r>
            <a:r>
              <a:rPr lang="zh-CN" altLang="en-US" sz="2800" dirty="0"/>
              <a:t>十年一千倍</a:t>
            </a:r>
            <a:endParaRPr lang="en-US" altLang="zh-CN" sz="2800" dirty="0"/>
          </a:p>
          <a:p>
            <a:pPr marL="971550" lvl="1" indent="-285750">
              <a:lnSpc>
                <a:spcPct val="100000"/>
              </a:lnSpc>
            </a:pPr>
            <a:r>
              <a:rPr lang="zh-CN" altLang="en-US" sz="2600" dirty="0"/>
              <a:t>每月第一个交易日，将仓位调整为市场里市值最小的十个股票（停牌除外）</a:t>
            </a:r>
            <a:endParaRPr lang="en-US" altLang="zh-CN" sz="26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大市值策略</a:t>
            </a:r>
            <a:endParaRPr lang="en-US" altLang="zh-CN" sz="28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714570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altLang="zh-CN" dirty="0"/>
              <a:t>Alpha Beta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55168"/>
            <a:ext cx="8963510" cy="4768359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800" dirty="0"/>
              <a:t>Beta</a:t>
            </a:r>
            <a:r>
              <a:rPr lang="zh-CN" altLang="en-US" sz="2800" dirty="0"/>
              <a:t>收益</a:t>
            </a:r>
            <a:endParaRPr lang="en-US" altLang="zh-CN" sz="2800" dirty="0"/>
          </a:p>
          <a:p>
            <a:pPr marL="971550" lvl="1" indent="-285750">
              <a:lnSpc>
                <a:spcPct val="100000"/>
              </a:lnSpc>
            </a:pPr>
            <a:r>
              <a:rPr lang="zh-CN" altLang="en-US" sz="2400" dirty="0"/>
              <a:t>标的物总体涨幅（跌幅）</a:t>
            </a:r>
            <a:endParaRPr lang="en-US" altLang="zh-CN" sz="2400" dirty="0"/>
          </a:p>
          <a:p>
            <a:pPr marL="971550" lvl="1" indent="-285750">
              <a:lnSpc>
                <a:spcPct val="100000"/>
              </a:lnSpc>
            </a:pPr>
            <a:r>
              <a:rPr lang="zh-CN" altLang="en-US" sz="2400" dirty="0"/>
              <a:t>如何计算</a:t>
            </a:r>
            <a:r>
              <a:rPr lang="en-US" altLang="zh-CN" sz="2400" dirty="0"/>
              <a:t>Beta</a:t>
            </a:r>
            <a:r>
              <a:rPr lang="zh-CN" altLang="en-US" sz="2400"/>
              <a:t>（指数？）</a:t>
            </a:r>
            <a:endParaRPr lang="en-US" altLang="zh-CN" sz="24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800" dirty="0"/>
              <a:t>Alpha</a:t>
            </a:r>
            <a:r>
              <a:rPr lang="zh-CN" altLang="en-US" sz="2800" dirty="0"/>
              <a:t>收益</a:t>
            </a:r>
            <a:endParaRPr lang="en-US" altLang="zh-CN" sz="2800" dirty="0"/>
          </a:p>
          <a:p>
            <a:pPr marL="971550" lvl="1" indent="-285750">
              <a:lnSpc>
                <a:spcPct val="100000"/>
              </a:lnSpc>
            </a:pPr>
            <a:r>
              <a:rPr lang="zh-CN" altLang="en-US" sz="2400" dirty="0"/>
              <a:t>超越</a:t>
            </a:r>
            <a:r>
              <a:rPr lang="en-US" altLang="zh-CN" sz="2400" dirty="0"/>
              <a:t>Beta</a:t>
            </a:r>
            <a:r>
              <a:rPr lang="zh-CN" altLang="en-US" sz="2400" dirty="0"/>
              <a:t>的部分</a:t>
            </a:r>
            <a:endParaRPr lang="en-US" altLang="zh-CN" sz="2400" dirty="0"/>
          </a:p>
          <a:p>
            <a:pPr marL="971550" lvl="1" indent="-285750">
              <a:lnSpc>
                <a:spcPct val="100000"/>
              </a:lnSpc>
            </a:pPr>
            <a:r>
              <a:rPr lang="zh-CN" altLang="en-US" sz="2400" dirty="0"/>
              <a:t>相对收益</a:t>
            </a:r>
            <a:endParaRPr lang="en-US" altLang="zh-CN" sz="24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收益 </a:t>
            </a:r>
            <a:r>
              <a:rPr lang="en-US" altLang="zh-CN" sz="2800" dirty="0"/>
              <a:t>= Alpha + Beta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876179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altLang="zh-CN" dirty="0"/>
              <a:t>Alpha Beta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55168"/>
            <a:ext cx="8963510" cy="4768359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800" dirty="0"/>
              <a:t>Beta</a:t>
            </a:r>
            <a:r>
              <a:rPr lang="zh-CN" altLang="en-US" sz="2800" dirty="0"/>
              <a:t>易得  </a:t>
            </a:r>
            <a:r>
              <a:rPr lang="en-US" altLang="zh-CN" sz="2800" dirty="0"/>
              <a:t>Alpha</a:t>
            </a:r>
            <a:r>
              <a:rPr lang="zh-CN" altLang="en-US" sz="2800" dirty="0"/>
              <a:t>难求</a:t>
            </a:r>
            <a:endParaRPr lang="en-US" altLang="zh-CN" sz="28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绝对收益 </a:t>
            </a:r>
            <a:r>
              <a:rPr lang="en-US" altLang="zh-CN" sz="2800" dirty="0"/>
              <a:t>= </a:t>
            </a:r>
            <a:r>
              <a:rPr lang="zh-CN" altLang="en-US" sz="2800" dirty="0"/>
              <a:t>收益 </a:t>
            </a:r>
            <a:r>
              <a:rPr lang="en-US" altLang="zh-CN" sz="2800" dirty="0"/>
              <a:t>– Beta </a:t>
            </a:r>
            <a:r>
              <a:rPr lang="zh-CN" altLang="en-US" sz="2800" dirty="0"/>
              <a:t>（对冲）</a:t>
            </a:r>
            <a:endParaRPr lang="en-US" altLang="zh-CN" sz="28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融券</a:t>
            </a:r>
            <a:endParaRPr lang="en-US" altLang="zh-CN" sz="28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股指期货</a:t>
            </a:r>
            <a:endParaRPr lang="en-US" altLang="zh-CN" sz="28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期权</a:t>
            </a:r>
            <a:endParaRPr lang="en-US" altLang="zh-CN" sz="28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5628348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/>
              <a:t>盈亏同源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55168"/>
            <a:ext cx="8963510" cy="4768359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800" dirty="0"/>
              <a:t>No pain</a:t>
            </a:r>
            <a:r>
              <a:rPr lang="zh-CN" altLang="en-US" sz="2800" dirty="0"/>
              <a:t>，</a:t>
            </a:r>
            <a:r>
              <a:rPr lang="en-US" altLang="zh-CN" sz="2800" dirty="0"/>
              <a:t>No gain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收益源自风险，人生也如此</a:t>
            </a:r>
            <a:endParaRPr lang="en-US" altLang="zh-CN" sz="28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面对亏损，散户行为 </a:t>
            </a:r>
            <a:r>
              <a:rPr lang="en-US" altLang="zh-CN" sz="2800" dirty="0"/>
              <a:t>vs </a:t>
            </a:r>
            <a:r>
              <a:rPr lang="zh-CN" altLang="en-US" sz="2800" dirty="0"/>
              <a:t>游资</a:t>
            </a:r>
            <a:endParaRPr lang="en-US" altLang="zh-CN" sz="28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623973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/>
              <a:t>复利奇迹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55168"/>
            <a:ext cx="8963510" cy="4768359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如果我们投资</a:t>
            </a:r>
            <a:r>
              <a:rPr lang="en-US" altLang="zh-CN" sz="2800" dirty="0"/>
              <a:t>10</a:t>
            </a:r>
            <a:r>
              <a:rPr lang="zh-CN" altLang="en-US" sz="2800" dirty="0"/>
              <a:t>万元，一天赚</a:t>
            </a:r>
            <a:r>
              <a:rPr lang="en-US" altLang="zh-CN" sz="2800" dirty="0"/>
              <a:t>0.5%</a:t>
            </a:r>
            <a:r>
              <a:rPr lang="zh-CN" altLang="en-US" sz="2800" dirty="0"/>
              <a:t>，如果一年内不取钱，年底会有多少钱？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复利公式：</a:t>
            </a:r>
            <a:endParaRPr lang="en-US" altLang="zh-CN" sz="28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一年有</a:t>
            </a:r>
            <a:r>
              <a:rPr lang="en-US" altLang="zh-CN" sz="2800" dirty="0"/>
              <a:t>240</a:t>
            </a:r>
            <a:r>
              <a:rPr lang="zh-CN" altLang="en-US" sz="2800" dirty="0"/>
              <a:t>多个交易日，</a:t>
            </a:r>
            <a:endParaRPr lang="en-US" altLang="zh-CN" sz="28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zh-CN" altLang="en-US" sz="28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年底变成</a:t>
            </a:r>
            <a:r>
              <a:rPr lang="en-US" altLang="zh-CN" sz="2800" dirty="0"/>
              <a:t>33.1</a:t>
            </a:r>
            <a:r>
              <a:rPr lang="zh-CN" altLang="en-US" sz="2800" dirty="0"/>
              <a:t>万元，净赚了</a:t>
            </a:r>
            <a:r>
              <a:rPr lang="en-US" altLang="zh-CN" sz="2800" dirty="0"/>
              <a:t>23.1</a:t>
            </a:r>
            <a:r>
              <a:rPr lang="zh-CN" altLang="en-US" sz="2800" dirty="0"/>
              <a:t>万元，纯收益率达到</a:t>
            </a:r>
            <a:r>
              <a:rPr lang="en-US" altLang="zh-CN" sz="2800" dirty="0"/>
              <a:t>2.31</a:t>
            </a:r>
            <a:r>
              <a:rPr lang="zh-CN" altLang="en-US" sz="2800" dirty="0"/>
              <a:t>倍。天了噜！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1F446503-2F00-4555-AC76-BCD126F9EB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2327957"/>
              </p:ext>
            </p:extLst>
          </p:nvPr>
        </p:nvGraphicFramePr>
        <p:xfrm>
          <a:off x="3309938" y="2670031"/>
          <a:ext cx="508952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公式" r:id="rId3" imgW="2425700" imgH="254000" progId="Equation.3">
                  <p:embed/>
                </p:oleObj>
              </mc:Choice>
              <mc:Fallback>
                <p:oleObj name="公式" r:id="rId3" imgW="2425700" imgH="254000" progId="Equation.3">
                  <p:embed/>
                  <p:pic>
                    <p:nvPicPr>
                      <p:cNvPr id="18436" name="Object 4">
                        <a:extLst>
                          <a:ext uri="{FF2B5EF4-FFF2-40B4-BE49-F238E27FC236}">
                            <a16:creationId xmlns:a16="http://schemas.microsoft.com/office/drawing/2014/main" id="{8173F4B4-94E4-4228-A016-361BBBD01C0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9938" y="2670031"/>
                        <a:ext cx="5089525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8">
            <a:extLst>
              <a:ext uri="{FF2B5EF4-FFF2-40B4-BE49-F238E27FC236}">
                <a16:creationId xmlns:a16="http://schemas.microsoft.com/office/drawing/2014/main" id="{E121627D-6D7D-4806-B711-22030711F1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1258604"/>
              </p:ext>
            </p:extLst>
          </p:nvPr>
        </p:nvGraphicFramePr>
        <p:xfrm>
          <a:off x="1531072" y="4004258"/>
          <a:ext cx="8285967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公式" r:id="rId5" imgW="3746500" imgH="241300" progId="Equation.3">
                  <p:embed/>
                </p:oleObj>
              </mc:Choice>
              <mc:Fallback>
                <p:oleObj name="公式" r:id="rId5" imgW="3746500" imgH="241300" progId="Equation.3">
                  <p:embed/>
                  <p:pic>
                    <p:nvPicPr>
                      <p:cNvPr id="18437" name="Object 8">
                        <a:extLst>
                          <a:ext uri="{FF2B5EF4-FFF2-40B4-BE49-F238E27FC236}">
                            <a16:creationId xmlns:a16="http://schemas.microsoft.com/office/drawing/2014/main" id="{BB971FE0-87F8-44D2-A3F3-1CFB195DAB6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1072" y="4004258"/>
                        <a:ext cx="8285967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02786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/>
              <a:t>复利奇迹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55168"/>
            <a:ext cx="8963510" cy="4768359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800" dirty="0"/>
              <a:t>No pain</a:t>
            </a:r>
            <a:r>
              <a:rPr lang="zh-CN" altLang="en-US" sz="2800" dirty="0"/>
              <a:t>，</a:t>
            </a:r>
            <a:r>
              <a:rPr lang="en-US" altLang="zh-CN" sz="2800" dirty="0"/>
              <a:t>No gain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收益源自风险，人生也如此</a:t>
            </a:r>
            <a:endParaRPr lang="en-US" altLang="zh-CN" sz="28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面对亏损，散户行为 </a:t>
            </a:r>
            <a:r>
              <a:rPr lang="en-US" altLang="zh-CN" sz="2800" dirty="0"/>
              <a:t>vs </a:t>
            </a:r>
            <a:r>
              <a:rPr lang="zh-CN" altLang="en-US" sz="2800" dirty="0"/>
              <a:t>游资</a:t>
            </a:r>
            <a:endParaRPr lang="en-US" altLang="zh-CN" sz="28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9970525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/>
              <a:t>量化投资的发展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55168"/>
            <a:ext cx="8963510" cy="4768359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美国、欧洲及亚洲量化投资比例的变化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altLang="zh-CN" sz="28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  <p:pic>
        <p:nvPicPr>
          <p:cNvPr id="6" name="Picture 4" descr="`B3DNGYWJ197$AETUY4QJBS">
            <a:extLst>
              <a:ext uri="{FF2B5EF4-FFF2-40B4-BE49-F238E27FC236}">
                <a16:creationId xmlns:a16="http://schemas.microsoft.com/office/drawing/2014/main" id="{DAA08543-5B49-40D6-819B-C9ED231CF3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080" y="2232958"/>
            <a:ext cx="7060732" cy="3974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5808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课程目标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55168"/>
            <a:ext cx="8963510" cy="4768359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有能力辨别，“谁在胡说八道”</a:t>
            </a:r>
            <a:endParaRPr lang="en-US" altLang="zh-CN" sz="28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通过尝试思考，尝试，成败，来找到适合自己的道路</a:t>
            </a:r>
            <a:endParaRPr lang="en-US" altLang="zh-CN" sz="28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4178204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/>
              <a:t>国内量化投资的前景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55168"/>
            <a:ext cx="8963510" cy="4768359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zh-CN" altLang="en-US" sz="2800" dirty="0"/>
              <a:t>散户多</a:t>
            </a:r>
            <a:endParaRPr lang="en-US" altLang="zh-CN" sz="2800" dirty="0"/>
          </a:p>
          <a:p>
            <a:pPr marL="971550" lvl="1" indent="-28575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r>
              <a:rPr lang="zh-CN" altLang="en-US" sz="2400" dirty="0"/>
              <a:t>韭菜，一茬又一茬</a:t>
            </a:r>
            <a:endParaRPr lang="en-US" altLang="zh-CN" sz="2400" dirty="0"/>
          </a:p>
          <a:p>
            <a:pPr marL="285750" indent="-28575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zh-CN" altLang="en-US" sz="2800" dirty="0"/>
              <a:t>不理性多</a:t>
            </a:r>
            <a:endParaRPr lang="en-US" altLang="zh-CN" sz="2800" dirty="0"/>
          </a:p>
          <a:p>
            <a:pPr marL="971550" lvl="1" indent="-28575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r>
              <a:rPr lang="zh-CN" altLang="en-US" sz="2400" dirty="0"/>
              <a:t>牛市长期升水，熊市长期贴水</a:t>
            </a:r>
            <a:endParaRPr lang="en-US" altLang="zh-CN" sz="2400" dirty="0"/>
          </a:p>
          <a:p>
            <a:pPr marL="971550" lvl="1" indent="-28575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r>
              <a:rPr lang="zh-CN" altLang="en-US" sz="2400" dirty="0"/>
              <a:t>分级下折买入，溢价买入</a:t>
            </a:r>
            <a:endParaRPr lang="en-US" altLang="zh-CN" sz="2400" dirty="0"/>
          </a:p>
          <a:p>
            <a:pPr marL="971550" lvl="1" indent="-28575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altLang="zh-CN" sz="2400" dirty="0"/>
              <a:t>……</a:t>
            </a:r>
          </a:p>
          <a:p>
            <a:pPr marL="285750" indent="-28575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zh-CN" altLang="en-US" sz="2800" dirty="0"/>
              <a:t>品种多</a:t>
            </a:r>
            <a:endParaRPr lang="en-US" altLang="zh-CN" sz="2800" dirty="0"/>
          </a:p>
          <a:p>
            <a:pPr marL="971550" lvl="1" indent="-28575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r>
              <a:rPr lang="zh-CN" altLang="en-US" sz="2400" dirty="0"/>
              <a:t>期指，期权，可转债，分级</a:t>
            </a:r>
            <a:r>
              <a:rPr lang="en-US" altLang="zh-CN" sz="2400" dirty="0"/>
              <a:t>……</a:t>
            </a:r>
          </a:p>
          <a:p>
            <a:pPr marL="285750" indent="-28575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zh-CN" altLang="en-US" sz="2800" dirty="0"/>
              <a:t>机构投资者水平不高</a:t>
            </a:r>
            <a:endParaRPr lang="en-US" altLang="zh-CN" sz="2800" dirty="0"/>
          </a:p>
          <a:p>
            <a:pPr marL="971550" lvl="1" indent="-285750">
              <a:lnSpc>
                <a:spcPct val="100000"/>
              </a:lnSpc>
            </a:pPr>
            <a:endParaRPr lang="en-US" altLang="zh-CN" sz="26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8895417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/>
              <a:t>我们能做什么？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55168"/>
            <a:ext cx="8963510" cy="4768359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zh-CN" altLang="en-US" sz="2800" dirty="0"/>
              <a:t>学好数学，少交智商税（彩票）</a:t>
            </a:r>
            <a:endParaRPr lang="en-US" altLang="zh-CN" sz="2800" dirty="0"/>
          </a:p>
          <a:p>
            <a:pPr marL="285750" indent="-28575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zh-CN" altLang="en-US" sz="2800" dirty="0"/>
              <a:t>熟悉金融市场</a:t>
            </a:r>
            <a:endParaRPr lang="en-US" altLang="zh-CN" sz="2800" dirty="0"/>
          </a:p>
          <a:p>
            <a:pPr marL="285750" indent="-28575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zh-CN" altLang="en-US" sz="2800" dirty="0"/>
              <a:t>获取历史数据</a:t>
            </a:r>
            <a:endParaRPr lang="en-US" altLang="zh-CN" sz="2800" dirty="0"/>
          </a:p>
          <a:p>
            <a:pPr marL="285750" indent="-28575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zh-CN" altLang="en-US" sz="2800" dirty="0"/>
              <a:t>统计分析，获取正收益</a:t>
            </a:r>
            <a:endParaRPr lang="en-US" altLang="zh-CN" sz="2800" dirty="0"/>
          </a:p>
          <a:p>
            <a:pPr marL="285750" indent="-28575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zh-CN" altLang="en-US" sz="2800" dirty="0"/>
              <a:t>机器学习，入场割韭菜</a:t>
            </a:r>
            <a:endParaRPr lang="en-US" altLang="zh-CN" sz="2800" dirty="0"/>
          </a:p>
          <a:p>
            <a:pPr marL="285750" indent="-28575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zh-CN" altLang="en-US" sz="2800" dirty="0"/>
              <a:t>深度学习</a:t>
            </a:r>
            <a:r>
              <a:rPr lang="zh-CN" altLang="en-US" sz="2800"/>
              <a:t>，攀人生</a:t>
            </a:r>
            <a:r>
              <a:rPr lang="zh-CN" altLang="en-US" sz="2800" dirty="0"/>
              <a:t>巅峰</a:t>
            </a:r>
            <a:endParaRPr lang="en-US" altLang="zh-CN" sz="2800" dirty="0"/>
          </a:p>
          <a:p>
            <a:pPr marL="285750" indent="-28575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endParaRPr lang="en-US" altLang="zh-CN" sz="28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8478178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/>
              <a:t>数据准备（免费版）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55168"/>
            <a:ext cx="8963510" cy="4768359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zh-CN" altLang="en-US" sz="2800" dirty="0"/>
              <a:t>股票数据</a:t>
            </a:r>
            <a:endParaRPr lang="en-US" altLang="zh-CN" sz="2800" dirty="0"/>
          </a:p>
          <a:p>
            <a:pPr marL="971550" lvl="1" indent="-28575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r>
              <a:rPr lang="zh-CN" altLang="en-US" sz="2600" dirty="0"/>
              <a:t>新浪，腾讯，网易</a:t>
            </a:r>
            <a:endParaRPr lang="en-US" altLang="zh-CN" sz="2600" dirty="0"/>
          </a:p>
          <a:p>
            <a:pPr marL="285750" indent="-28575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zh-CN" altLang="en-US" sz="2800" dirty="0"/>
              <a:t>期货数据</a:t>
            </a:r>
            <a:endParaRPr lang="en-US" altLang="zh-CN" sz="2800" dirty="0"/>
          </a:p>
          <a:p>
            <a:pPr marL="971550" lvl="1" indent="-28575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r>
              <a:rPr lang="zh-CN" altLang="en-US" sz="2600" dirty="0"/>
              <a:t>通达信</a:t>
            </a:r>
            <a:endParaRPr lang="en-US" altLang="zh-CN" sz="2600" dirty="0"/>
          </a:p>
          <a:p>
            <a:pPr marL="285750" indent="-28575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zh-CN" altLang="en-US" sz="2800" dirty="0"/>
              <a:t>分级基金</a:t>
            </a:r>
            <a:endParaRPr lang="en-US" altLang="zh-CN" sz="2800" dirty="0"/>
          </a:p>
          <a:p>
            <a:pPr marL="971550" lvl="1" indent="-28575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r>
              <a:rPr lang="zh-CN" altLang="en-US" sz="2600" dirty="0"/>
              <a:t>集思录</a:t>
            </a:r>
            <a:endParaRPr lang="en-US" altLang="zh-CN" sz="2600" dirty="0"/>
          </a:p>
          <a:p>
            <a:pPr marL="285750" indent="-28575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zh-CN" altLang="en-US" sz="2800" dirty="0"/>
              <a:t>新股数据</a:t>
            </a:r>
            <a:endParaRPr lang="en-US" altLang="zh-CN" sz="2800" dirty="0"/>
          </a:p>
          <a:p>
            <a:pPr marL="971550" lvl="1" indent="-28575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r>
              <a:rPr lang="zh-CN" altLang="en-US" sz="2600" dirty="0"/>
              <a:t>集思录</a:t>
            </a:r>
            <a:endParaRPr lang="en-US" altLang="zh-CN" sz="2600" dirty="0"/>
          </a:p>
          <a:p>
            <a:pPr marL="285750" indent="-28575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altLang="zh-CN" sz="2800" dirty="0"/>
              <a:t>……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4024421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/>
              <a:t>实战作业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55168"/>
            <a:ext cx="8963510" cy="4768359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zh-CN" altLang="en-US" sz="2800" dirty="0"/>
              <a:t>写一个爬虫爬自己感兴趣的数据</a:t>
            </a:r>
            <a:endParaRPr lang="en-US" altLang="zh-CN" sz="2800" dirty="0"/>
          </a:p>
          <a:p>
            <a:pPr marL="285750" indent="-28575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zh-CN" altLang="en-US" sz="2800" dirty="0"/>
              <a:t>学习使用</a:t>
            </a:r>
            <a:r>
              <a:rPr lang="en-US" altLang="zh-CN" sz="2800" dirty="0" err="1"/>
              <a:t>Tushare</a:t>
            </a:r>
            <a:r>
              <a:rPr lang="zh-CN" altLang="en-US" sz="2800" dirty="0"/>
              <a:t>（</a:t>
            </a:r>
            <a:r>
              <a:rPr lang="en-US" altLang="zh-CN" sz="2800" dirty="0"/>
              <a:t>Python</a:t>
            </a:r>
            <a:r>
              <a:rPr lang="zh-CN" altLang="en-US" sz="2800" dirty="0"/>
              <a:t>）</a:t>
            </a:r>
            <a:endParaRPr lang="en-US" altLang="zh-CN" sz="28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8461002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95240" y="2506662"/>
            <a:ext cx="4167753" cy="4351338"/>
          </a:xfrm>
        </p:spPr>
        <p:txBody>
          <a:bodyPr>
            <a:normAutofit/>
          </a:bodyPr>
          <a:lstStyle/>
          <a:p>
            <a:r>
              <a:rPr lang="en-US" altLang="zh-CN" sz="9600" dirty="0"/>
              <a:t>Q&amp;A</a:t>
            </a:r>
            <a:endParaRPr lang="zh-CN" altLang="en-US" sz="96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七月在线 </a:t>
            </a:r>
            <a:r>
              <a:rPr lang="en-US" altLang="zh-CN"/>
              <a:t>julyedu.com</a:t>
            </a:r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142533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信仰如何炼成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55168"/>
            <a:ext cx="8963510" cy="4768359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/>
              <a:t>量化是种信仰！</a:t>
            </a:r>
            <a:endParaRPr lang="en-US" altLang="zh-CN" sz="24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/>
              <a:t>98</a:t>
            </a:r>
            <a:r>
              <a:rPr lang="zh-CN" altLang="en-US" sz="2400" dirty="0"/>
              <a:t>年父母炒股</a:t>
            </a:r>
            <a:endParaRPr lang="en-US" altLang="zh-CN" sz="24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/>
              <a:t>01</a:t>
            </a:r>
            <a:r>
              <a:rPr lang="zh-CN" altLang="en-US" sz="2400" dirty="0"/>
              <a:t>年父母购买钱龙看盘软件（红三兵，鸭嘴形态）</a:t>
            </a:r>
            <a:endParaRPr lang="en-US" altLang="zh-CN" sz="24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/>
              <a:t>08</a:t>
            </a:r>
            <a:r>
              <a:rPr lang="zh-CN" altLang="en-US" sz="2400" dirty="0"/>
              <a:t>年父母亏了两套房</a:t>
            </a:r>
            <a:endParaRPr lang="en-US" altLang="zh-CN" sz="24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/>
              <a:t>10</a:t>
            </a:r>
            <a:r>
              <a:rPr lang="zh-CN" altLang="en-US" sz="2400" dirty="0"/>
              <a:t>年谷歌实习期间开户，亏</a:t>
            </a:r>
            <a:endParaRPr lang="en-US" altLang="zh-CN" sz="24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/>
              <a:t>13</a:t>
            </a:r>
            <a:r>
              <a:rPr lang="zh-CN" altLang="en-US" sz="2400" dirty="0"/>
              <a:t>年相信股神被骗几千块，股票腰斩</a:t>
            </a:r>
            <a:endParaRPr lang="en-US" altLang="zh-CN" sz="24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/>
              <a:t>14</a:t>
            </a:r>
            <a:r>
              <a:rPr lang="zh-CN" altLang="en-US" sz="2400" dirty="0"/>
              <a:t>年初机器学习炒股，半年腰斩，年中牛市开启</a:t>
            </a:r>
            <a:endParaRPr lang="en-US" altLang="zh-CN" sz="24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/>
              <a:t>15</a:t>
            </a:r>
            <a:r>
              <a:rPr lang="zh-CN" altLang="en-US" sz="2400" dirty="0"/>
              <a:t>年</a:t>
            </a:r>
            <a:r>
              <a:rPr lang="en-US" altLang="zh-CN" sz="2400" dirty="0"/>
              <a:t>6</a:t>
            </a:r>
            <a:r>
              <a:rPr lang="zh-CN" altLang="en-US" sz="2400" dirty="0"/>
              <a:t>月从阿里辞职，大牛市当天结束</a:t>
            </a:r>
            <a:endParaRPr lang="en-US" altLang="zh-CN" sz="24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321721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净值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55168"/>
            <a:ext cx="8963510" cy="4768359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600" dirty="0"/>
              <a:t>什么是净值</a:t>
            </a:r>
            <a:endParaRPr lang="en-US" altLang="zh-CN" sz="26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600" dirty="0"/>
              <a:t>为什么用净值</a:t>
            </a:r>
            <a:endParaRPr lang="en-US" altLang="zh-CN" sz="2600" dirty="0"/>
          </a:p>
          <a:p>
            <a:pPr marL="971550" lvl="1" indent="-285750">
              <a:lnSpc>
                <a:spcPct val="100000"/>
              </a:lnSpc>
            </a:pPr>
            <a:r>
              <a:rPr lang="zh-CN" altLang="en-US" sz="2400" dirty="0"/>
              <a:t>小明年初投</a:t>
            </a:r>
            <a:r>
              <a:rPr lang="en-US" altLang="zh-CN" sz="2400" dirty="0"/>
              <a:t>1w</a:t>
            </a:r>
            <a:r>
              <a:rPr lang="zh-CN" altLang="en-US" sz="2400" dirty="0"/>
              <a:t>买股票</a:t>
            </a:r>
            <a:endParaRPr lang="en-US" altLang="zh-CN" sz="2400" dirty="0"/>
          </a:p>
          <a:p>
            <a:pPr marL="971550" lvl="1" indent="-285750">
              <a:lnSpc>
                <a:spcPct val="100000"/>
              </a:lnSpc>
            </a:pPr>
            <a:r>
              <a:rPr lang="en-US" altLang="zh-CN" sz="2400" dirty="0"/>
              <a:t>(A)</a:t>
            </a:r>
            <a:r>
              <a:rPr lang="zh-CN" altLang="en-US" sz="2400" dirty="0"/>
              <a:t>年中股价翻倍，取出</a:t>
            </a:r>
            <a:r>
              <a:rPr lang="en-US" altLang="zh-CN" sz="2400" dirty="0"/>
              <a:t>1w</a:t>
            </a:r>
            <a:r>
              <a:rPr lang="zh-CN" altLang="en-US" sz="2400" dirty="0"/>
              <a:t>消费，而后股价腰斩</a:t>
            </a:r>
            <a:endParaRPr lang="en-US" altLang="zh-CN" sz="2400" dirty="0"/>
          </a:p>
          <a:p>
            <a:pPr marL="971550" lvl="1" indent="-285750">
              <a:lnSpc>
                <a:spcPct val="100000"/>
              </a:lnSpc>
            </a:pPr>
            <a:r>
              <a:rPr lang="en-US" altLang="zh-CN" sz="2400" dirty="0"/>
              <a:t>(B)</a:t>
            </a:r>
            <a:r>
              <a:rPr lang="zh-CN" altLang="en-US" sz="2400" dirty="0"/>
              <a:t>年中股价翻倍，充值一万继续买，而后股价腰斩</a:t>
            </a:r>
            <a:endParaRPr lang="en-US" altLang="zh-CN" sz="2400" dirty="0"/>
          </a:p>
          <a:p>
            <a:pPr marL="971550" lvl="1" indent="-285750">
              <a:lnSpc>
                <a:spcPct val="100000"/>
              </a:lnSpc>
            </a:pPr>
            <a:r>
              <a:rPr lang="en-US" altLang="zh-CN" sz="2400" dirty="0"/>
              <a:t>AB</a:t>
            </a:r>
            <a:r>
              <a:rPr lang="zh-CN" altLang="en-US" sz="2400" dirty="0"/>
              <a:t>中小明盈亏几何？投资能力有区别么？</a:t>
            </a:r>
            <a:endParaRPr lang="en-US" altLang="zh-CN" sz="24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600" dirty="0"/>
              <a:t>如何生成净值</a:t>
            </a:r>
            <a:endParaRPr lang="en-US" altLang="zh-CN" sz="2600" dirty="0"/>
          </a:p>
          <a:p>
            <a:pPr marL="971550" lvl="1" indent="-285750">
              <a:lnSpc>
                <a:spcPct val="100000"/>
              </a:lnSpc>
            </a:pPr>
            <a:r>
              <a:rPr lang="zh-CN" altLang="en-US" sz="2400" dirty="0"/>
              <a:t>份额法</a:t>
            </a:r>
            <a:endParaRPr lang="en-US" altLang="zh-CN" sz="24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172616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策略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55168"/>
            <a:ext cx="8963510" cy="4768359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玄学策略</a:t>
            </a:r>
            <a:endParaRPr lang="en-US" altLang="zh-CN" sz="2800" dirty="0"/>
          </a:p>
          <a:p>
            <a:pPr marL="971550" lvl="1" indent="-285750">
              <a:lnSpc>
                <a:spcPct val="100000"/>
              </a:lnSpc>
            </a:pPr>
            <a:r>
              <a:rPr lang="zh-CN" altLang="en-US" sz="2600" dirty="0"/>
              <a:t>这个股票名字好听，形态好看（</a:t>
            </a:r>
            <a:r>
              <a:rPr lang="en-US" altLang="zh-CN" sz="2600" dirty="0"/>
              <a:t>MACD or </a:t>
            </a:r>
            <a:r>
              <a:rPr lang="zh-CN" altLang="en-US" sz="2600" dirty="0"/>
              <a:t>均线），买</a:t>
            </a:r>
            <a:r>
              <a:rPr lang="en-US" altLang="zh-CN" sz="2600" dirty="0"/>
              <a:t>1000</a:t>
            </a:r>
            <a:r>
              <a:rPr lang="zh-CN" altLang="en-US" sz="2600" dirty="0"/>
              <a:t>股</a:t>
            </a:r>
            <a:endParaRPr lang="en-US" altLang="zh-CN" sz="26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科学策略</a:t>
            </a:r>
            <a:endParaRPr lang="en-US" altLang="zh-CN" sz="2400" dirty="0"/>
          </a:p>
          <a:p>
            <a:pPr marL="971550" lvl="1" indent="-285750">
              <a:lnSpc>
                <a:spcPct val="100000"/>
              </a:lnSpc>
            </a:pPr>
            <a:r>
              <a:rPr lang="zh-CN" altLang="en-US" sz="2600" dirty="0"/>
              <a:t>每月第一个交易日，将仓位调整为市场里市值最小的十个股票（停牌除外）</a:t>
            </a:r>
            <a:endParaRPr lang="en-US" altLang="zh-CN" sz="26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316804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中医 </a:t>
            </a:r>
            <a:r>
              <a:rPr lang="en-US" altLang="zh-CN" dirty="0"/>
              <a:t>vs </a:t>
            </a:r>
            <a:r>
              <a:rPr lang="zh-CN" altLang="en-US" dirty="0"/>
              <a:t>西医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55168"/>
            <a:ext cx="8963510" cy="4768359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中医：望闻问切，基于经验，定性程度大 </a:t>
            </a:r>
            <a:endParaRPr lang="en-US" altLang="zh-CN" sz="28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西医：医学仪器检验，得出结论，定量分析</a:t>
            </a:r>
            <a:endParaRPr lang="en-US" altLang="zh-CN" sz="28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判断型投资：经验和感觉判断（模糊）</a:t>
            </a:r>
            <a:endParaRPr lang="en-US" altLang="zh-CN" sz="28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量化型投资：数据和数学模型（确定）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4105095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9D6989C-1CF2-4169-AD85-86515185AF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/>
              <a:t>下面几位老头是谁？</a:t>
            </a:r>
          </a:p>
        </p:txBody>
      </p:sp>
      <p:sp>
        <p:nvSpPr>
          <p:cNvPr id="4099" name="AutoShape 5" descr="u=3673578272,342428702&amp;fm=11&amp;gp=0">
            <a:extLst>
              <a:ext uri="{FF2B5EF4-FFF2-40B4-BE49-F238E27FC236}">
                <a16:creationId xmlns:a16="http://schemas.microsoft.com/office/drawing/2014/main" id="{7BD5DBAC-8BAE-4C3D-A450-682BC2F295D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79575" y="46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pic>
        <p:nvPicPr>
          <p:cNvPr id="4100" name="Picture 10" descr="巴菲特">
            <a:extLst>
              <a:ext uri="{FF2B5EF4-FFF2-40B4-BE49-F238E27FC236}">
                <a16:creationId xmlns:a16="http://schemas.microsoft.com/office/drawing/2014/main" id="{04BF07F9-98CD-4F09-ADA4-AB375EA6B3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8" y="1773239"/>
            <a:ext cx="3048000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11" descr="索罗斯">
            <a:extLst>
              <a:ext uri="{FF2B5EF4-FFF2-40B4-BE49-F238E27FC236}">
                <a16:creationId xmlns:a16="http://schemas.microsoft.com/office/drawing/2014/main" id="{A3E48F4F-8CC0-44A2-8C79-CAD8CD6B51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239" y="2708276"/>
            <a:ext cx="3305175" cy="263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2" descr="詹姆斯">
            <a:extLst>
              <a:ext uri="{FF2B5EF4-FFF2-40B4-BE49-F238E27FC236}">
                <a16:creationId xmlns:a16="http://schemas.microsoft.com/office/drawing/2014/main" id="{C9D65403-85AB-466D-879E-E781CEFFEC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501" y="3933825"/>
            <a:ext cx="2981325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4960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投资者分类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8049" y="1555168"/>
            <a:ext cx="8963510" cy="4768359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量化型</a:t>
            </a:r>
            <a:endParaRPr lang="en-US" altLang="zh-CN" sz="28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判断型</a:t>
            </a:r>
            <a:endParaRPr lang="en-US" altLang="zh-CN" sz="28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技术型</a:t>
            </a:r>
            <a:endParaRPr lang="en-US" altLang="zh-CN" sz="28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基本面型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七月在线 </a:t>
            </a:r>
            <a:r>
              <a:rPr lang="en-US" altLang="zh-CN" dirty="0"/>
              <a:t>julyedu.com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405464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EE909BE-C51D-42CA-BB3D-C04D79AC7E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投资者分类</a:t>
            </a:r>
          </a:p>
        </p:txBody>
      </p:sp>
      <p:sp>
        <p:nvSpPr>
          <p:cNvPr id="11267" name="Line 4">
            <a:extLst>
              <a:ext uri="{FF2B5EF4-FFF2-40B4-BE49-F238E27FC236}">
                <a16:creationId xmlns:a16="http://schemas.microsoft.com/office/drawing/2014/main" id="{61B74122-1667-46B2-BB49-DCE9CB2A4C60}"/>
              </a:ext>
            </a:extLst>
          </p:cNvPr>
          <p:cNvSpPr>
            <a:spLocks noChangeShapeType="1"/>
          </p:cNvSpPr>
          <p:nvPr/>
        </p:nvSpPr>
        <p:spPr bwMode="auto">
          <a:xfrm>
            <a:off x="2063751" y="3933825"/>
            <a:ext cx="7993063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268" name="Line 5">
            <a:extLst>
              <a:ext uri="{FF2B5EF4-FFF2-40B4-BE49-F238E27FC236}">
                <a16:creationId xmlns:a16="http://schemas.microsoft.com/office/drawing/2014/main" id="{CE7EE5F1-1B76-407F-8055-A75B0E42F36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24563" y="1844676"/>
            <a:ext cx="0" cy="41767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269" name="Text Box 6">
            <a:extLst>
              <a:ext uri="{FF2B5EF4-FFF2-40B4-BE49-F238E27FC236}">
                <a16:creationId xmlns:a16="http://schemas.microsoft.com/office/drawing/2014/main" id="{3663BE0B-4011-449F-9F20-DD5D9EB0C7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7439" y="1838325"/>
            <a:ext cx="8819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>
                <a:solidFill>
                  <a:schemeClr val="accent2"/>
                </a:solidFill>
              </a:rPr>
              <a:t>量化型</a:t>
            </a:r>
          </a:p>
        </p:txBody>
      </p:sp>
      <p:sp>
        <p:nvSpPr>
          <p:cNvPr id="11270" name="Text Box 7">
            <a:extLst>
              <a:ext uri="{FF2B5EF4-FFF2-40B4-BE49-F238E27FC236}">
                <a16:creationId xmlns:a16="http://schemas.microsoft.com/office/drawing/2014/main" id="{2AF7549A-E929-47E7-88BA-C0BB9C8A1A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0464" y="5661025"/>
            <a:ext cx="8819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>
                <a:solidFill>
                  <a:schemeClr val="accent2"/>
                </a:solidFill>
              </a:rPr>
              <a:t>判断型</a:t>
            </a:r>
          </a:p>
        </p:txBody>
      </p:sp>
      <p:sp>
        <p:nvSpPr>
          <p:cNvPr id="11271" name="Text Box 8">
            <a:extLst>
              <a:ext uri="{FF2B5EF4-FFF2-40B4-BE49-F238E27FC236}">
                <a16:creationId xmlns:a16="http://schemas.microsoft.com/office/drawing/2014/main" id="{E4A2CB7F-F0D8-4526-98BA-4DB679A42E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85238" y="3422650"/>
            <a:ext cx="11144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>
                <a:solidFill>
                  <a:schemeClr val="accent2"/>
                </a:solidFill>
              </a:rPr>
              <a:t>基本面型</a:t>
            </a:r>
          </a:p>
        </p:txBody>
      </p:sp>
      <p:sp>
        <p:nvSpPr>
          <p:cNvPr id="11272" name="Text Box 9">
            <a:extLst>
              <a:ext uri="{FF2B5EF4-FFF2-40B4-BE49-F238E27FC236}">
                <a16:creationId xmlns:a16="http://schemas.microsoft.com/office/drawing/2014/main" id="{EC8FA437-171D-454B-8C57-6F1A72BA93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3429000"/>
            <a:ext cx="8819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>
                <a:solidFill>
                  <a:schemeClr val="accent2"/>
                </a:solidFill>
              </a:rPr>
              <a:t>技术型</a:t>
            </a:r>
          </a:p>
        </p:txBody>
      </p:sp>
      <p:sp>
        <p:nvSpPr>
          <p:cNvPr id="11273" name="Text Box 10">
            <a:extLst>
              <a:ext uri="{FF2B5EF4-FFF2-40B4-BE49-F238E27FC236}">
                <a16:creationId xmlns:a16="http://schemas.microsoft.com/office/drawing/2014/main" id="{A4A19EC4-F526-4CA4-BE84-81FF77ACD2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3838" y="2498726"/>
            <a:ext cx="2470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技术量化型（西蒙斯）</a:t>
            </a:r>
          </a:p>
        </p:txBody>
      </p:sp>
      <p:sp>
        <p:nvSpPr>
          <p:cNvPr id="11274" name="Text Box 11">
            <a:extLst>
              <a:ext uri="{FF2B5EF4-FFF2-40B4-BE49-F238E27FC236}">
                <a16:creationId xmlns:a16="http://schemas.microsoft.com/office/drawing/2014/main" id="{8EC4F703-2661-4563-B25C-A001AE973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4802188"/>
            <a:ext cx="3613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技术判断型（图表、技术分析等）</a:t>
            </a:r>
          </a:p>
        </p:txBody>
      </p:sp>
      <p:sp>
        <p:nvSpPr>
          <p:cNvPr id="11275" name="Text Box 12">
            <a:extLst>
              <a:ext uri="{FF2B5EF4-FFF2-40B4-BE49-F238E27FC236}">
                <a16:creationId xmlns:a16="http://schemas.microsoft.com/office/drawing/2014/main" id="{186639F6-5D86-4103-ABE7-B8D06C556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0825" y="2492376"/>
            <a:ext cx="1555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基本面量化型</a:t>
            </a:r>
          </a:p>
        </p:txBody>
      </p:sp>
      <p:sp>
        <p:nvSpPr>
          <p:cNvPr id="11276" name="Text Box 13">
            <a:extLst>
              <a:ext uri="{FF2B5EF4-FFF2-40B4-BE49-F238E27FC236}">
                <a16:creationId xmlns:a16="http://schemas.microsoft.com/office/drawing/2014/main" id="{D1DA73DF-36EF-46AF-BBD4-664CBAFC2B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0825" y="4797426"/>
            <a:ext cx="361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基本面判断型（巴菲特、索罗斯）</a:t>
            </a:r>
          </a:p>
        </p:txBody>
      </p:sp>
    </p:spTree>
    <p:extLst>
      <p:ext uri="{BB962C8B-B14F-4D97-AF65-F5344CB8AC3E}">
        <p14:creationId xmlns:p14="http://schemas.microsoft.com/office/powerpoint/2010/main" val="3075202573"/>
      </p:ext>
    </p:extLst>
  </p:cSld>
  <p:clrMapOvr>
    <a:masterClrMapping/>
  </p:clrMapOvr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Doc" id="{E1E7EDF9-8B79-4E5D-B508-2301E35CD219}" vid="{4342E303-0389-44F2-B6F0-C13C203CC5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DBC0A1-66E1-4B9D-88C2-9B3A32A214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欢迎使用 PowerPoint</Template>
  <TotalTime>0</TotalTime>
  <Words>935</Words>
  <Application>Microsoft Office PowerPoint</Application>
  <PresentationFormat>宽屏</PresentationFormat>
  <Paragraphs>161</Paragraphs>
  <Slides>24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4" baseType="lpstr">
      <vt:lpstr>Microsoft YaHei UI</vt:lpstr>
      <vt:lpstr>宋体</vt:lpstr>
      <vt:lpstr>微软雅黑</vt:lpstr>
      <vt:lpstr>Arial</vt:lpstr>
      <vt:lpstr>Calibri</vt:lpstr>
      <vt:lpstr>Segoe UI</vt:lpstr>
      <vt:lpstr>Segoe UI Light</vt:lpstr>
      <vt:lpstr>Verdana</vt:lpstr>
      <vt:lpstr>WelcomeDoc</vt:lpstr>
      <vt:lpstr>公式</vt:lpstr>
      <vt:lpstr>量化交易基础</vt:lpstr>
      <vt:lpstr>课程目标</vt:lpstr>
      <vt:lpstr>信仰如何炼成</vt:lpstr>
      <vt:lpstr>净值</vt:lpstr>
      <vt:lpstr>策略</vt:lpstr>
      <vt:lpstr>中医 vs 西医</vt:lpstr>
      <vt:lpstr>下面几位老头是谁？</vt:lpstr>
      <vt:lpstr>投资者分类</vt:lpstr>
      <vt:lpstr>投资者分类</vt:lpstr>
      <vt:lpstr>如何相信一个策略（人）</vt:lpstr>
      <vt:lpstr>量化投资的特点</vt:lpstr>
      <vt:lpstr>如何评价一个策略（人）</vt:lpstr>
      <vt:lpstr>曾经的圣杯</vt:lpstr>
      <vt:lpstr>Alpha Beta</vt:lpstr>
      <vt:lpstr>Alpha Beta</vt:lpstr>
      <vt:lpstr>盈亏同源</vt:lpstr>
      <vt:lpstr>复利奇迹</vt:lpstr>
      <vt:lpstr>复利奇迹</vt:lpstr>
      <vt:lpstr>量化投资的发展</vt:lpstr>
      <vt:lpstr>国内量化投资的前景</vt:lpstr>
      <vt:lpstr>我们能做什么？</vt:lpstr>
      <vt:lpstr>数据准备（免费版）</vt:lpstr>
      <vt:lpstr>实战作业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2013-09-22T13:32:10Z</dcterms:created>
  <dcterms:modified xsi:type="dcterms:W3CDTF">2018-02-03T14:50:07Z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</Properties>
</file>