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51" r:id="rId2"/>
    <p:sldMasterId id="2147483852" r:id="rId3"/>
    <p:sldMasterId id="2147483853" r:id="rId4"/>
    <p:sldMasterId id="2147483854" r:id="rId5"/>
    <p:sldMasterId id="2147483855" r:id="rId6"/>
    <p:sldMasterId id="2147483856" r:id="rId7"/>
    <p:sldMasterId id="2147483857" r:id="rId8"/>
  </p:sldMasterIdLst>
  <p:sldIdLst>
    <p:sldId id="257" r:id="rId9"/>
    <p:sldId id="258"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61" r:id="rId35"/>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94660"/>
  </p:normalViewPr>
  <p:slideViewPr>
    <p:cSldViewPr>
      <p:cViewPr varScale="1">
        <p:scale>
          <a:sx n="86" d="100"/>
          <a:sy n="86" d="100"/>
        </p:scale>
        <p:origin x="1542" y="78"/>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794A9E81-5AF3-46DB-A521-A6FA50A7556D}" type="slidenum">
              <a:rPr lang="zh-CN" altLang="en-US"/>
              <a:pPr>
                <a:defRPr/>
              </a:pPr>
              <a:t>‹#›</a:t>
            </a:fld>
            <a:endParaRPr lang="en-US" altLang="zh-CN"/>
          </a:p>
        </p:txBody>
      </p:sp>
    </p:spTree>
    <p:extLst>
      <p:ext uri="{BB962C8B-B14F-4D97-AF65-F5344CB8AC3E}">
        <p14:creationId xmlns:p14="http://schemas.microsoft.com/office/powerpoint/2010/main" val="245016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279BBB68-362C-425F-AE3F-4FC97D20DE2D}" type="slidenum">
              <a:rPr lang="zh-CN" altLang="en-US"/>
              <a:pPr>
                <a:defRPr/>
              </a:pPr>
              <a:t>‹#›</a:t>
            </a:fld>
            <a:endParaRPr lang="en-US" altLang="zh-CN"/>
          </a:p>
        </p:txBody>
      </p:sp>
    </p:spTree>
    <p:extLst>
      <p:ext uri="{BB962C8B-B14F-4D97-AF65-F5344CB8AC3E}">
        <p14:creationId xmlns:p14="http://schemas.microsoft.com/office/powerpoint/2010/main" val="31386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6120125B-10C3-4023-8371-8D6BBEA1E7E0}" type="slidenum">
              <a:rPr lang="zh-CN" altLang="en-US"/>
              <a:pPr>
                <a:defRPr/>
              </a:pPr>
              <a:t>‹#›</a:t>
            </a:fld>
            <a:endParaRPr lang="en-US" altLang="zh-CN"/>
          </a:p>
        </p:txBody>
      </p:sp>
    </p:spTree>
    <p:extLst>
      <p:ext uri="{BB962C8B-B14F-4D97-AF65-F5344CB8AC3E}">
        <p14:creationId xmlns:p14="http://schemas.microsoft.com/office/powerpoint/2010/main" val="31152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04B7E3E-87D0-4561-81F8-BA3BE96BE31A}" type="slidenum">
              <a:rPr lang="zh-CN" altLang="en-US"/>
              <a:pPr>
                <a:defRPr/>
              </a:pPr>
              <a:t>‹#›</a:t>
            </a:fld>
            <a:endParaRPr lang="en-US" altLang="zh-CN"/>
          </a:p>
        </p:txBody>
      </p:sp>
    </p:spTree>
    <p:extLst>
      <p:ext uri="{BB962C8B-B14F-4D97-AF65-F5344CB8AC3E}">
        <p14:creationId xmlns:p14="http://schemas.microsoft.com/office/powerpoint/2010/main" val="416875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B093590C-0A06-4DEE-84DB-D92476CC1CC3}" type="slidenum">
              <a:rPr lang="zh-CN" altLang="en-US"/>
              <a:pPr>
                <a:defRPr/>
              </a:pPr>
              <a:t>‹#›</a:t>
            </a:fld>
            <a:endParaRPr lang="en-US" altLang="zh-CN"/>
          </a:p>
        </p:txBody>
      </p:sp>
    </p:spTree>
    <p:extLst>
      <p:ext uri="{BB962C8B-B14F-4D97-AF65-F5344CB8AC3E}">
        <p14:creationId xmlns:p14="http://schemas.microsoft.com/office/powerpoint/2010/main" val="375519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34ED1646-E30A-4726-8DAB-F6C14E152A54}" type="slidenum">
              <a:rPr lang="zh-CN" altLang="en-US"/>
              <a:pPr>
                <a:defRPr/>
              </a:pPr>
              <a:t>‹#›</a:t>
            </a:fld>
            <a:endParaRPr lang="en-US" altLang="zh-CN"/>
          </a:p>
        </p:txBody>
      </p:sp>
    </p:spTree>
    <p:extLst>
      <p:ext uri="{BB962C8B-B14F-4D97-AF65-F5344CB8AC3E}">
        <p14:creationId xmlns:p14="http://schemas.microsoft.com/office/powerpoint/2010/main" val="162990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714994D5-231D-4C63-A992-4466EB3B0CA9}" type="slidenum">
              <a:rPr lang="zh-CN" altLang="en-US"/>
              <a:pPr>
                <a:defRPr/>
              </a:pPr>
              <a:t>‹#›</a:t>
            </a:fld>
            <a:endParaRPr lang="en-US" altLang="zh-CN"/>
          </a:p>
        </p:txBody>
      </p:sp>
    </p:spTree>
    <p:extLst>
      <p:ext uri="{BB962C8B-B14F-4D97-AF65-F5344CB8AC3E}">
        <p14:creationId xmlns:p14="http://schemas.microsoft.com/office/powerpoint/2010/main" val="139882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9"/>
          <p:cNvSpPr>
            <a:spLocks noGrp="1" noChangeArrowheads="1"/>
          </p:cNvSpPr>
          <p:nvPr>
            <p:ph type="dt" sz="half" idx="10"/>
          </p:nvPr>
        </p:nvSpPr>
        <p:spPr>
          <a:ln/>
        </p:spPr>
        <p:txBody>
          <a:bodyPr/>
          <a:lstStyle>
            <a:lvl1pPr>
              <a:defRPr/>
            </a:lvl1pPr>
          </a:lstStyle>
          <a:p>
            <a:pPr>
              <a:defRPr/>
            </a:pPr>
            <a:endParaRPr lang="en-US"/>
          </a:p>
        </p:txBody>
      </p:sp>
      <p:sp>
        <p:nvSpPr>
          <p:cNvPr id="8"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26"/>
          <p:cNvSpPr>
            <a:spLocks noGrp="1" noChangeArrowheads="1"/>
          </p:cNvSpPr>
          <p:nvPr>
            <p:ph type="sldNum" sz="quarter" idx="12"/>
          </p:nvPr>
        </p:nvSpPr>
        <p:spPr>
          <a:ln/>
        </p:spPr>
        <p:txBody>
          <a:bodyPr/>
          <a:lstStyle>
            <a:lvl1pPr>
              <a:defRPr/>
            </a:lvl1pPr>
          </a:lstStyle>
          <a:p>
            <a:pPr>
              <a:defRPr/>
            </a:pPr>
            <a:fld id="{17A1FC48-E45E-4BC5-AAD5-8E692A8DC5A1}" type="slidenum">
              <a:rPr lang="zh-CN" altLang="en-US"/>
              <a:pPr>
                <a:defRPr/>
              </a:pPr>
              <a:t>‹#›</a:t>
            </a:fld>
            <a:endParaRPr lang="en-US" altLang="zh-CN"/>
          </a:p>
        </p:txBody>
      </p:sp>
    </p:spTree>
    <p:extLst>
      <p:ext uri="{BB962C8B-B14F-4D97-AF65-F5344CB8AC3E}">
        <p14:creationId xmlns:p14="http://schemas.microsoft.com/office/powerpoint/2010/main" val="240672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9"/>
          <p:cNvSpPr>
            <a:spLocks noGrp="1" noChangeArrowheads="1"/>
          </p:cNvSpPr>
          <p:nvPr>
            <p:ph type="dt" sz="half" idx="10"/>
          </p:nvPr>
        </p:nvSpPr>
        <p:spPr>
          <a:ln/>
        </p:spPr>
        <p:txBody>
          <a:bodyPr/>
          <a:lstStyle>
            <a:lvl1pPr>
              <a:defRPr/>
            </a:lvl1pPr>
          </a:lstStyle>
          <a:p>
            <a:pPr>
              <a:defRPr/>
            </a:pPr>
            <a:endParaRPr lang="en-US"/>
          </a:p>
        </p:txBody>
      </p:sp>
      <p:sp>
        <p:nvSpPr>
          <p:cNvPr id="4"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26"/>
          <p:cNvSpPr>
            <a:spLocks noGrp="1" noChangeArrowheads="1"/>
          </p:cNvSpPr>
          <p:nvPr>
            <p:ph type="sldNum" sz="quarter" idx="12"/>
          </p:nvPr>
        </p:nvSpPr>
        <p:spPr>
          <a:ln/>
        </p:spPr>
        <p:txBody>
          <a:bodyPr/>
          <a:lstStyle>
            <a:lvl1pPr>
              <a:defRPr/>
            </a:lvl1pPr>
          </a:lstStyle>
          <a:p>
            <a:pPr>
              <a:defRPr/>
            </a:pPr>
            <a:fld id="{D8C0A199-A277-4CBA-AB3C-1528DDE9D1E2}" type="slidenum">
              <a:rPr lang="zh-CN" altLang="en-US"/>
              <a:pPr>
                <a:defRPr/>
              </a:pPr>
              <a:t>‹#›</a:t>
            </a:fld>
            <a:endParaRPr lang="en-US" altLang="zh-CN"/>
          </a:p>
        </p:txBody>
      </p:sp>
    </p:spTree>
    <p:extLst>
      <p:ext uri="{BB962C8B-B14F-4D97-AF65-F5344CB8AC3E}">
        <p14:creationId xmlns:p14="http://schemas.microsoft.com/office/powerpoint/2010/main" val="4140784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9"/>
          <p:cNvSpPr>
            <a:spLocks noGrp="1" noChangeArrowheads="1"/>
          </p:cNvSpPr>
          <p:nvPr>
            <p:ph type="dt" sz="half" idx="10"/>
          </p:nvPr>
        </p:nvSpPr>
        <p:spPr>
          <a:ln/>
        </p:spPr>
        <p:txBody>
          <a:bodyPr/>
          <a:lstStyle>
            <a:lvl1pPr>
              <a:defRPr/>
            </a:lvl1pPr>
          </a:lstStyle>
          <a:p>
            <a:pPr>
              <a:defRPr/>
            </a:pPr>
            <a:endParaRPr lang="en-US"/>
          </a:p>
        </p:txBody>
      </p:sp>
      <p:sp>
        <p:nvSpPr>
          <p:cNvPr id="3"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26"/>
          <p:cNvSpPr>
            <a:spLocks noGrp="1" noChangeArrowheads="1"/>
          </p:cNvSpPr>
          <p:nvPr>
            <p:ph type="sldNum" sz="quarter" idx="12"/>
          </p:nvPr>
        </p:nvSpPr>
        <p:spPr>
          <a:ln/>
        </p:spPr>
        <p:txBody>
          <a:bodyPr/>
          <a:lstStyle>
            <a:lvl1pPr>
              <a:defRPr/>
            </a:lvl1pPr>
          </a:lstStyle>
          <a:p>
            <a:pPr>
              <a:defRPr/>
            </a:pPr>
            <a:fld id="{4132B648-2D54-410A-8949-2E6F90F2AD3B}" type="slidenum">
              <a:rPr lang="zh-CN" altLang="en-US"/>
              <a:pPr>
                <a:defRPr/>
              </a:pPr>
              <a:t>‹#›</a:t>
            </a:fld>
            <a:endParaRPr lang="en-US" altLang="zh-CN"/>
          </a:p>
        </p:txBody>
      </p:sp>
    </p:spTree>
    <p:extLst>
      <p:ext uri="{BB962C8B-B14F-4D97-AF65-F5344CB8AC3E}">
        <p14:creationId xmlns:p14="http://schemas.microsoft.com/office/powerpoint/2010/main" val="244965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27B2150B-1F06-46CE-BC66-9BBA9D838FD3}" type="slidenum">
              <a:rPr lang="zh-CN" altLang="en-US"/>
              <a:pPr>
                <a:defRPr/>
              </a:pPr>
              <a:t>‹#›</a:t>
            </a:fld>
            <a:endParaRPr lang="en-US" altLang="zh-CN"/>
          </a:p>
        </p:txBody>
      </p:sp>
    </p:spTree>
    <p:extLst>
      <p:ext uri="{BB962C8B-B14F-4D97-AF65-F5344CB8AC3E}">
        <p14:creationId xmlns:p14="http://schemas.microsoft.com/office/powerpoint/2010/main" val="178819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0DECA17C-6A93-4683-BFC1-2235E06E5A3D}" type="slidenum">
              <a:rPr lang="zh-CN" altLang="en-US"/>
              <a:pPr>
                <a:defRPr/>
              </a:pPr>
              <a:t>‹#›</a:t>
            </a:fld>
            <a:endParaRPr lang="en-US" altLang="zh-CN"/>
          </a:p>
        </p:txBody>
      </p:sp>
    </p:spTree>
    <p:extLst>
      <p:ext uri="{BB962C8B-B14F-4D97-AF65-F5344CB8AC3E}">
        <p14:creationId xmlns:p14="http://schemas.microsoft.com/office/powerpoint/2010/main" val="407131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9"/>
          <p:cNvSpPr>
            <a:spLocks noGrp="1" noChangeArrowheads="1"/>
          </p:cNvSpPr>
          <p:nvPr>
            <p:ph type="dt" sz="half" idx="10"/>
          </p:nvPr>
        </p:nvSpPr>
        <p:spPr>
          <a:ln/>
        </p:spPr>
        <p:txBody>
          <a:bodyPr/>
          <a:lstStyle>
            <a:lvl1pPr>
              <a:defRPr/>
            </a:lvl1pPr>
          </a:lstStyle>
          <a:p>
            <a:pPr>
              <a:defRPr/>
            </a:pPr>
            <a:endParaRPr lang="en-US"/>
          </a:p>
        </p:txBody>
      </p:sp>
      <p:sp>
        <p:nvSpPr>
          <p:cNvPr id="6"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26"/>
          <p:cNvSpPr>
            <a:spLocks noGrp="1" noChangeArrowheads="1"/>
          </p:cNvSpPr>
          <p:nvPr>
            <p:ph type="sldNum" sz="quarter" idx="12"/>
          </p:nvPr>
        </p:nvSpPr>
        <p:spPr>
          <a:ln/>
        </p:spPr>
        <p:txBody>
          <a:bodyPr/>
          <a:lstStyle>
            <a:lvl1pPr>
              <a:defRPr/>
            </a:lvl1pPr>
          </a:lstStyle>
          <a:p>
            <a:pPr>
              <a:defRPr/>
            </a:pPr>
            <a:fld id="{B98A85EF-3115-47E9-86D1-6B03F089ACB4}" type="slidenum">
              <a:rPr lang="zh-CN" altLang="en-US"/>
              <a:pPr>
                <a:defRPr/>
              </a:pPr>
              <a:t>‹#›</a:t>
            </a:fld>
            <a:endParaRPr lang="en-US" altLang="zh-CN"/>
          </a:p>
        </p:txBody>
      </p:sp>
    </p:spTree>
    <p:extLst>
      <p:ext uri="{BB962C8B-B14F-4D97-AF65-F5344CB8AC3E}">
        <p14:creationId xmlns:p14="http://schemas.microsoft.com/office/powerpoint/2010/main" val="339516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621B0E74-51D5-4C73-AE43-88CB5E1FFC3B}" type="slidenum">
              <a:rPr lang="zh-CN" altLang="en-US"/>
              <a:pPr>
                <a:defRPr/>
              </a:pPr>
              <a:t>‹#›</a:t>
            </a:fld>
            <a:endParaRPr lang="en-US" altLang="zh-CN"/>
          </a:p>
        </p:txBody>
      </p:sp>
    </p:spTree>
    <p:extLst>
      <p:ext uri="{BB962C8B-B14F-4D97-AF65-F5344CB8AC3E}">
        <p14:creationId xmlns:p14="http://schemas.microsoft.com/office/powerpoint/2010/main" val="10254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9"/>
          <p:cNvSpPr>
            <a:spLocks noGrp="1" noChangeArrowheads="1"/>
          </p:cNvSpPr>
          <p:nvPr>
            <p:ph type="dt" sz="half" idx="10"/>
          </p:nvPr>
        </p:nvSpPr>
        <p:spPr>
          <a:ln/>
        </p:spPr>
        <p:txBody>
          <a:bodyPr/>
          <a:lstStyle>
            <a:lvl1pPr>
              <a:defRPr/>
            </a:lvl1pPr>
          </a:lstStyle>
          <a:p>
            <a:pPr>
              <a:defRPr/>
            </a:pPr>
            <a:endParaRPr lang="en-US"/>
          </a:p>
        </p:txBody>
      </p:sp>
      <p:sp>
        <p:nvSpPr>
          <p:cNvPr id="5" name="页脚占位符 18"/>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26"/>
          <p:cNvSpPr>
            <a:spLocks noGrp="1" noChangeArrowheads="1"/>
          </p:cNvSpPr>
          <p:nvPr>
            <p:ph type="sldNum" sz="quarter" idx="12"/>
          </p:nvPr>
        </p:nvSpPr>
        <p:spPr>
          <a:ln/>
        </p:spPr>
        <p:txBody>
          <a:bodyPr/>
          <a:lstStyle>
            <a:lvl1pPr>
              <a:defRPr/>
            </a:lvl1pPr>
          </a:lstStyle>
          <a:p>
            <a:pPr>
              <a:defRPr/>
            </a:pPr>
            <a:fld id="{0B57FD34-03E3-4EC1-9423-4521A121309D}" type="slidenum">
              <a:rPr lang="zh-CN" altLang="en-US"/>
              <a:pPr>
                <a:defRPr/>
              </a:pPr>
              <a:t>‹#›</a:t>
            </a:fld>
            <a:endParaRPr lang="en-US" altLang="zh-CN"/>
          </a:p>
        </p:txBody>
      </p:sp>
    </p:spTree>
    <p:extLst>
      <p:ext uri="{BB962C8B-B14F-4D97-AF65-F5344CB8AC3E}">
        <p14:creationId xmlns:p14="http://schemas.microsoft.com/office/powerpoint/2010/main" val="161604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510961-6655-4A84-9A08-B692F36FFE14}" type="slidenum">
              <a:rPr lang="zh-CN" altLang="en-US"/>
              <a:pPr>
                <a:defRPr/>
              </a:pPr>
              <a:t>‹#›</a:t>
            </a:fld>
            <a:endParaRPr lang="en-US" altLang="zh-CN"/>
          </a:p>
        </p:txBody>
      </p:sp>
    </p:spTree>
    <p:extLst>
      <p:ext uri="{BB962C8B-B14F-4D97-AF65-F5344CB8AC3E}">
        <p14:creationId xmlns:p14="http://schemas.microsoft.com/office/powerpoint/2010/main" val="3925886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EDF2809-852A-4731-8632-EF342D5A471C}" type="slidenum">
              <a:rPr lang="zh-CN" altLang="en-US"/>
              <a:pPr>
                <a:defRPr/>
              </a:pPr>
              <a:t>‹#›</a:t>
            </a:fld>
            <a:endParaRPr lang="en-US" altLang="zh-CN"/>
          </a:p>
        </p:txBody>
      </p:sp>
    </p:spTree>
    <p:extLst>
      <p:ext uri="{BB962C8B-B14F-4D97-AF65-F5344CB8AC3E}">
        <p14:creationId xmlns:p14="http://schemas.microsoft.com/office/powerpoint/2010/main" val="3371520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B5FFDC3-C057-49E4-8AEF-E0DEC1CF17D4}" type="slidenum">
              <a:rPr lang="zh-CN" altLang="en-US"/>
              <a:pPr>
                <a:defRPr/>
              </a:pPr>
              <a:t>‹#›</a:t>
            </a:fld>
            <a:endParaRPr lang="en-US" altLang="zh-CN"/>
          </a:p>
        </p:txBody>
      </p:sp>
    </p:spTree>
    <p:extLst>
      <p:ext uri="{BB962C8B-B14F-4D97-AF65-F5344CB8AC3E}">
        <p14:creationId xmlns:p14="http://schemas.microsoft.com/office/powerpoint/2010/main" val="273107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865AD9C-FCE9-4C69-903F-1D5A7EF74D85}" type="slidenum">
              <a:rPr lang="zh-CN" altLang="en-US"/>
              <a:pPr>
                <a:defRPr/>
              </a:pPr>
              <a:t>‹#›</a:t>
            </a:fld>
            <a:endParaRPr lang="en-US" altLang="zh-CN"/>
          </a:p>
        </p:txBody>
      </p:sp>
    </p:spTree>
    <p:extLst>
      <p:ext uri="{BB962C8B-B14F-4D97-AF65-F5344CB8AC3E}">
        <p14:creationId xmlns:p14="http://schemas.microsoft.com/office/powerpoint/2010/main" val="2109378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5A69148-FDEB-4D3D-9953-5245940795EC}" type="slidenum">
              <a:rPr lang="zh-CN" altLang="en-US"/>
              <a:pPr>
                <a:defRPr/>
              </a:pPr>
              <a:t>‹#›</a:t>
            </a:fld>
            <a:endParaRPr lang="en-US" altLang="zh-CN"/>
          </a:p>
        </p:txBody>
      </p:sp>
    </p:spTree>
    <p:extLst>
      <p:ext uri="{BB962C8B-B14F-4D97-AF65-F5344CB8AC3E}">
        <p14:creationId xmlns:p14="http://schemas.microsoft.com/office/powerpoint/2010/main" val="866556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06EA7784-4021-433F-8552-BF2177D8B108}" type="slidenum">
              <a:rPr lang="zh-CN" altLang="en-US"/>
              <a:pPr>
                <a:defRPr/>
              </a:pPr>
              <a:t>‹#›</a:t>
            </a:fld>
            <a:endParaRPr lang="en-US" altLang="zh-CN"/>
          </a:p>
        </p:txBody>
      </p:sp>
    </p:spTree>
    <p:extLst>
      <p:ext uri="{BB962C8B-B14F-4D97-AF65-F5344CB8AC3E}">
        <p14:creationId xmlns:p14="http://schemas.microsoft.com/office/powerpoint/2010/main" val="737270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E3439A7-57A3-4D9C-BC5B-77CD74A4E14E}" type="slidenum">
              <a:rPr lang="zh-CN" altLang="en-US"/>
              <a:pPr>
                <a:defRPr/>
              </a:pPr>
              <a:t>‹#›</a:t>
            </a:fld>
            <a:endParaRPr lang="en-US" altLang="zh-CN"/>
          </a:p>
        </p:txBody>
      </p:sp>
    </p:spTree>
    <p:extLst>
      <p:ext uri="{BB962C8B-B14F-4D97-AF65-F5344CB8AC3E}">
        <p14:creationId xmlns:p14="http://schemas.microsoft.com/office/powerpoint/2010/main" val="2466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9"/>
          <p:cNvSpPr>
            <a:spLocks noGrp="1" noChangeArrowheads="1"/>
          </p:cNvSpPr>
          <p:nvPr>
            <p:ph type="dt" sz="half" idx="10"/>
          </p:nvPr>
        </p:nvSpPr>
        <p:spPr>
          <a:ln/>
        </p:spPr>
        <p:txBody>
          <a:bodyPr/>
          <a:lstStyle>
            <a:lvl1pPr>
              <a:defRPr/>
            </a:lvl1pPr>
          </a:lstStyle>
          <a:p>
            <a:pPr>
              <a:defRPr/>
            </a:pPr>
            <a:endParaRPr lang="en-US"/>
          </a:p>
        </p:txBody>
      </p:sp>
      <p:sp>
        <p:nvSpPr>
          <p:cNvPr id="5"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17"/>
          <p:cNvSpPr>
            <a:spLocks noGrp="1" noChangeArrowheads="1"/>
          </p:cNvSpPr>
          <p:nvPr>
            <p:ph type="sldNum" sz="quarter" idx="12"/>
          </p:nvPr>
        </p:nvSpPr>
        <p:spPr>
          <a:ln/>
        </p:spPr>
        <p:txBody>
          <a:bodyPr/>
          <a:lstStyle>
            <a:lvl1pPr>
              <a:defRPr/>
            </a:lvl1pPr>
          </a:lstStyle>
          <a:p>
            <a:pPr>
              <a:defRPr/>
            </a:pPr>
            <a:fld id="{B4028B86-CD7E-459C-A9BC-91ACCCD2B868}" type="slidenum">
              <a:rPr lang="zh-CN" altLang="en-US"/>
              <a:pPr>
                <a:defRPr/>
              </a:pPr>
              <a:t>‹#›</a:t>
            </a:fld>
            <a:endParaRPr lang="en-US" altLang="zh-CN"/>
          </a:p>
        </p:txBody>
      </p:sp>
    </p:spTree>
    <p:extLst>
      <p:ext uri="{BB962C8B-B14F-4D97-AF65-F5344CB8AC3E}">
        <p14:creationId xmlns:p14="http://schemas.microsoft.com/office/powerpoint/2010/main" val="215303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4F0985E-0DD1-44C8-AF92-493FE1FBB810}" type="slidenum">
              <a:rPr lang="zh-CN" altLang="en-US"/>
              <a:pPr>
                <a:defRPr/>
              </a:pPr>
              <a:t>‹#›</a:t>
            </a:fld>
            <a:endParaRPr lang="en-US" altLang="zh-CN"/>
          </a:p>
        </p:txBody>
      </p:sp>
    </p:spTree>
    <p:extLst>
      <p:ext uri="{BB962C8B-B14F-4D97-AF65-F5344CB8AC3E}">
        <p14:creationId xmlns:p14="http://schemas.microsoft.com/office/powerpoint/2010/main" val="311805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68CC00-1777-4EE5-B12F-AF15D8B1396C}" type="slidenum">
              <a:rPr lang="zh-CN" altLang="en-US"/>
              <a:pPr>
                <a:defRPr/>
              </a:pPr>
              <a:t>‹#›</a:t>
            </a:fld>
            <a:endParaRPr lang="en-US" altLang="zh-CN"/>
          </a:p>
        </p:txBody>
      </p:sp>
    </p:spTree>
    <p:extLst>
      <p:ext uri="{BB962C8B-B14F-4D97-AF65-F5344CB8AC3E}">
        <p14:creationId xmlns:p14="http://schemas.microsoft.com/office/powerpoint/2010/main" val="1076193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BD66462-35DF-40BC-9C09-7046154C968C}" type="slidenum">
              <a:rPr lang="zh-CN" altLang="en-US"/>
              <a:pPr>
                <a:defRPr/>
              </a:pPr>
              <a:t>‹#›</a:t>
            </a:fld>
            <a:endParaRPr lang="en-US" altLang="zh-CN"/>
          </a:p>
        </p:txBody>
      </p:sp>
    </p:spTree>
    <p:extLst>
      <p:ext uri="{BB962C8B-B14F-4D97-AF65-F5344CB8AC3E}">
        <p14:creationId xmlns:p14="http://schemas.microsoft.com/office/powerpoint/2010/main" val="127476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E37E4A5-3672-459E-8246-C738EA86D70A}" type="slidenum">
              <a:rPr lang="zh-CN" altLang="en-US"/>
              <a:pPr>
                <a:defRPr/>
              </a:pPr>
              <a:t>‹#›</a:t>
            </a:fld>
            <a:endParaRPr lang="en-US" altLang="zh-CN"/>
          </a:p>
        </p:txBody>
      </p:sp>
    </p:spTree>
    <p:extLst>
      <p:ext uri="{BB962C8B-B14F-4D97-AF65-F5344CB8AC3E}">
        <p14:creationId xmlns:p14="http://schemas.microsoft.com/office/powerpoint/2010/main" val="139597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1963170-0F02-4E2C-8C98-191717B32863}" type="slidenum">
              <a:rPr lang="zh-CN" altLang="en-US"/>
              <a:pPr>
                <a:defRPr/>
              </a:pPr>
              <a:t>‹#›</a:t>
            </a:fld>
            <a:endParaRPr lang="en-US" altLang="zh-CN"/>
          </a:p>
        </p:txBody>
      </p:sp>
    </p:spTree>
    <p:extLst>
      <p:ext uri="{BB962C8B-B14F-4D97-AF65-F5344CB8AC3E}">
        <p14:creationId xmlns:p14="http://schemas.microsoft.com/office/powerpoint/2010/main" val="101165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83B7FE0-05B2-414C-9B58-2B0BCF9F029D}" type="slidenum">
              <a:rPr lang="zh-CN" altLang="en-US"/>
              <a:pPr>
                <a:defRPr/>
              </a:pPr>
              <a:t>‹#›</a:t>
            </a:fld>
            <a:endParaRPr lang="en-US" altLang="zh-CN"/>
          </a:p>
        </p:txBody>
      </p:sp>
    </p:spTree>
    <p:extLst>
      <p:ext uri="{BB962C8B-B14F-4D97-AF65-F5344CB8AC3E}">
        <p14:creationId xmlns:p14="http://schemas.microsoft.com/office/powerpoint/2010/main" val="349336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4806AC3-5C77-4548-A2BC-1642DC07DCB5}" type="slidenum">
              <a:rPr lang="zh-CN" altLang="en-US"/>
              <a:pPr>
                <a:defRPr/>
              </a:pPr>
              <a:t>‹#›</a:t>
            </a:fld>
            <a:endParaRPr lang="en-US" altLang="zh-CN"/>
          </a:p>
        </p:txBody>
      </p:sp>
    </p:spTree>
    <p:extLst>
      <p:ext uri="{BB962C8B-B14F-4D97-AF65-F5344CB8AC3E}">
        <p14:creationId xmlns:p14="http://schemas.microsoft.com/office/powerpoint/2010/main" val="10105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0CACDCD-CD90-4EE6-BC07-597D25114324}" type="slidenum">
              <a:rPr lang="zh-CN" altLang="en-US"/>
              <a:pPr>
                <a:defRPr/>
              </a:pPr>
              <a:t>‹#›</a:t>
            </a:fld>
            <a:endParaRPr lang="en-US" altLang="zh-CN"/>
          </a:p>
        </p:txBody>
      </p:sp>
    </p:spTree>
    <p:extLst>
      <p:ext uri="{BB962C8B-B14F-4D97-AF65-F5344CB8AC3E}">
        <p14:creationId xmlns:p14="http://schemas.microsoft.com/office/powerpoint/2010/main" val="476491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E6F12690-6B8C-44F7-B97B-EF9AB9398A56}" type="slidenum">
              <a:rPr lang="zh-CN" altLang="en-US"/>
              <a:pPr>
                <a:defRPr/>
              </a:pPr>
              <a:t>‹#›</a:t>
            </a:fld>
            <a:endParaRPr lang="en-US" altLang="zh-CN"/>
          </a:p>
        </p:txBody>
      </p:sp>
    </p:spTree>
    <p:extLst>
      <p:ext uri="{BB962C8B-B14F-4D97-AF65-F5344CB8AC3E}">
        <p14:creationId xmlns:p14="http://schemas.microsoft.com/office/powerpoint/2010/main" val="775568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D48F777E-1619-40E1-A464-1693597914C4}" type="slidenum">
              <a:rPr lang="zh-CN" altLang="en-US"/>
              <a:pPr>
                <a:defRPr/>
              </a:pPr>
              <a:t>‹#›</a:t>
            </a:fld>
            <a:endParaRPr lang="en-US" altLang="zh-CN"/>
          </a:p>
        </p:txBody>
      </p:sp>
    </p:spTree>
    <p:extLst>
      <p:ext uri="{BB962C8B-B14F-4D97-AF65-F5344CB8AC3E}">
        <p14:creationId xmlns:p14="http://schemas.microsoft.com/office/powerpoint/2010/main" val="280986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84B838A4-C65C-4804-9D12-2973BD80E42E}" type="slidenum">
              <a:rPr lang="zh-CN" altLang="en-US"/>
              <a:pPr>
                <a:defRPr/>
              </a:pPr>
              <a:t>‹#›</a:t>
            </a:fld>
            <a:endParaRPr lang="en-US" altLang="zh-CN"/>
          </a:p>
        </p:txBody>
      </p:sp>
    </p:spTree>
    <p:extLst>
      <p:ext uri="{BB962C8B-B14F-4D97-AF65-F5344CB8AC3E}">
        <p14:creationId xmlns:p14="http://schemas.microsoft.com/office/powerpoint/2010/main" val="1005784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443F7A1-E5C9-4128-8112-C592E71C8EC1}" type="slidenum">
              <a:rPr lang="zh-CN" altLang="en-US"/>
              <a:pPr>
                <a:defRPr/>
              </a:pPr>
              <a:t>‹#›</a:t>
            </a:fld>
            <a:endParaRPr lang="en-US" altLang="zh-CN"/>
          </a:p>
        </p:txBody>
      </p:sp>
    </p:spTree>
    <p:extLst>
      <p:ext uri="{BB962C8B-B14F-4D97-AF65-F5344CB8AC3E}">
        <p14:creationId xmlns:p14="http://schemas.microsoft.com/office/powerpoint/2010/main" val="3499842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F61F270-5343-4E9E-BB39-EFF48CF26963}" type="slidenum">
              <a:rPr lang="zh-CN" altLang="en-US"/>
              <a:pPr>
                <a:defRPr/>
              </a:pPr>
              <a:t>‹#›</a:t>
            </a:fld>
            <a:endParaRPr lang="en-US" altLang="zh-CN"/>
          </a:p>
        </p:txBody>
      </p:sp>
    </p:spTree>
    <p:extLst>
      <p:ext uri="{BB962C8B-B14F-4D97-AF65-F5344CB8AC3E}">
        <p14:creationId xmlns:p14="http://schemas.microsoft.com/office/powerpoint/2010/main" val="1772346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3A17B2-F587-4304-983F-98B2360BF22B}" type="slidenum">
              <a:rPr lang="zh-CN" altLang="en-US"/>
              <a:pPr>
                <a:defRPr/>
              </a:pPr>
              <a:t>‹#›</a:t>
            </a:fld>
            <a:endParaRPr lang="en-US" altLang="zh-CN"/>
          </a:p>
        </p:txBody>
      </p:sp>
    </p:spTree>
    <p:extLst>
      <p:ext uri="{BB962C8B-B14F-4D97-AF65-F5344CB8AC3E}">
        <p14:creationId xmlns:p14="http://schemas.microsoft.com/office/powerpoint/2010/main" val="339093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33F2935-D4D1-48AC-805A-58D377720BBD}" type="slidenum">
              <a:rPr lang="zh-CN" altLang="en-US"/>
              <a:pPr>
                <a:defRPr/>
              </a:pPr>
              <a:t>‹#›</a:t>
            </a:fld>
            <a:endParaRPr lang="en-US" altLang="zh-CN"/>
          </a:p>
        </p:txBody>
      </p:sp>
    </p:spTree>
    <p:extLst>
      <p:ext uri="{BB962C8B-B14F-4D97-AF65-F5344CB8AC3E}">
        <p14:creationId xmlns:p14="http://schemas.microsoft.com/office/powerpoint/2010/main" val="71369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69CB49-999E-4C69-BDCB-7FCE0169D36D}" type="slidenum">
              <a:rPr lang="zh-CN" altLang="en-US"/>
              <a:pPr>
                <a:defRPr/>
              </a:pPr>
              <a:t>‹#›</a:t>
            </a:fld>
            <a:endParaRPr lang="en-US" altLang="zh-CN"/>
          </a:p>
        </p:txBody>
      </p:sp>
    </p:spTree>
    <p:extLst>
      <p:ext uri="{BB962C8B-B14F-4D97-AF65-F5344CB8AC3E}">
        <p14:creationId xmlns:p14="http://schemas.microsoft.com/office/powerpoint/2010/main" val="2188487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71BA529-2FEB-4278-BB84-AA0197289150}" type="slidenum">
              <a:rPr lang="zh-CN" altLang="en-US"/>
              <a:pPr>
                <a:defRPr/>
              </a:pPr>
              <a:t>‹#›</a:t>
            </a:fld>
            <a:endParaRPr lang="en-US" altLang="zh-CN"/>
          </a:p>
        </p:txBody>
      </p:sp>
    </p:spTree>
    <p:extLst>
      <p:ext uri="{BB962C8B-B14F-4D97-AF65-F5344CB8AC3E}">
        <p14:creationId xmlns:p14="http://schemas.microsoft.com/office/powerpoint/2010/main" val="3713024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2C06AC7C-EC98-417C-87C2-BEE6BB40B774}" type="slidenum">
              <a:rPr lang="zh-CN" altLang="en-US"/>
              <a:pPr>
                <a:defRPr/>
              </a:pPr>
              <a:t>‹#›</a:t>
            </a:fld>
            <a:endParaRPr lang="en-US" altLang="zh-CN"/>
          </a:p>
        </p:txBody>
      </p:sp>
    </p:spTree>
    <p:extLst>
      <p:ext uri="{BB962C8B-B14F-4D97-AF65-F5344CB8AC3E}">
        <p14:creationId xmlns:p14="http://schemas.microsoft.com/office/powerpoint/2010/main" val="844388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9237FB18-572E-48E1-ADCA-1E18376680F8}" type="slidenum">
              <a:rPr lang="zh-CN" altLang="en-US"/>
              <a:pPr>
                <a:defRPr/>
              </a:pPr>
              <a:t>‹#›</a:t>
            </a:fld>
            <a:endParaRPr lang="en-US" altLang="zh-CN"/>
          </a:p>
        </p:txBody>
      </p:sp>
    </p:spTree>
    <p:extLst>
      <p:ext uri="{BB962C8B-B14F-4D97-AF65-F5344CB8AC3E}">
        <p14:creationId xmlns:p14="http://schemas.microsoft.com/office/powerpoint/2010/main" val="796474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DDAE5E59-C1D4-4B8B-AB24-9A95854DCB90}" type="slidenum">
              <a:rPr lang="zh-CN" altLang="en-US"/>
              <a:pPr>
                <a:defRPr/>
              </a:pPr>
              <a:t>‹#›</a:t>
            </a:fld>
            <a:endParaRPr lang="en-US" altLang="zh-CN"/>
          </a:p>
        </p:txBody>
      </p:sp>
    </p:spTree>
    <p:extLst>
      <p:ext uri="{BB962C8B-B14F-4D97-AF65-F5344CB8AC3E}">
        <p14:creationId xmlns:p14="http://schemas.microsoft.com/office/powerpoint/2010/main" val="1048026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endParaRPr lang="en-US"/>
          </a:p>
        </p:txBody>
      </p:sp>
      <p:sp>
        <p:nvSpPr>
          <p:cNvPr id="8"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482847C4-932C-48DA-879C-9AE47AFE5574}" type="slidenum">
              <a:rPr lang="zh-CN" altLang="en-US"/>
              <a:pPr>
                <a:defRPr/>
              </a:pPr>
              <a:t>‹#›</a:t>
            </a:fld>
            <a:endParaRPr lang="en-US" altLang="zh-CN"/>
          </a:p>
        </p:txBody>
      </p:sp>
    </p:spTree>
    <p:extLst>
      <p:ext uri="{BB962C8B-B14F-4D97-AF65-F5344CB8AC3E}">
        <p14:creationId xmlns:p14="http://schemas.microsoft.com/office/powerpoint/2010/main" val="28874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9"/>
          <p:cNvSpPr>
            <a:spLocks noGrp="1" noChangeArrowheads="1"/>
          </p:cNvSpPr>
          <p:nvPr>
            <p:ph type="dt" sz="half" idx="10"/>
          </p:nvPr>
        </p:nvSpPr>
        <p:spPr>
          <a:ln/>
        </p:spPr>
        <p:txBody>
          <a:bodyPr/>
          <a:lstStyle>
            <a:lvl1pPr>
              <a:defRPr/>
            </a:lvl1pPr>
          </a:lstStyle>
          <a:p>
            <a:pPr>
              <a:defRPr/>
            </a:pPr>
            <a:endParaRPr lang="en-US"/>
          </a:p>
        </p:txBody>
      </p:sp>
      <p:sp>
        <p:nvSpPr>
          <p:cNvPr id="8"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17"/>
          <p:cNvSpPr>
            <a:spLocks noGrp="1" noChangeArrowheads="1"/>
          </p:cNvSpPr>
          <p:nvPr>
            <p:ph type="sldNum" sz="quarter" idx="12"/>
          </p:nvPr>
        </p:nvSpPr>
        <p:spPr>
          <a:ln/>
        </p:spPr>
        <p:txBody>
          <a:bodyPr/>
          <a:lstStyle>
            <a:lvl1pPr>
              <a:defRPr/>
            </a:lvl1pPr>
          </a:lstStyle>
          <a:p>
            <a:pPr>
              <a:defRPr/>
            </a:pPr>
            <a:fld id="{764B9CA6-A50F-439E-B00C-85D85F8D2B52}" type="slidenum">
              <a:rPr lang="zh-CN" altLang="en-US"/>
              <a:pPr>
                <a:defRPr/>
              </a:pPr>
              <a:t>‹#›</a:t>
            </a:fld>
            <a:endParaRPr lang="en-US" altLang="zh-CN"/>
          </a:p>
        </p:txBody>
      </p:sp>
    </p:spTree>
    <p:extLst>
      <p:ext uri="{BB962C8B-B14F-4D97-AF65-F5344CB8AC3E}">
        <p14:creationId xmlns:p14="http://schemas.microsoft.com/office/powerpoint/2010/main" val="3800400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endParaRPr lang="en-US"/>
          </a:p>
        </p:txBody>
      </p:sp>
      <p:sp>
        <p:nvSpPr>
          <p:cNvPr id="4"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EA630FD2-82D3-4DC4-A158-5C60A8F24D6F}" type="slidenum">
              <a:rPr lang="zh-CN" altLang="en-US"/>
              <a:pPr>
                <a:defRPr/>
              </a:pPr>
              <a:t>‹#›</a:t>
            </a:fld>
            <a:endParaRPr lang="en-US" altLang="zh-CN"/>
          </a:p>
        </p:txBody>
      </p:sp>
    </p:spTree>
    <p:extLst>
      <p:ext uri="{BB962C8B-B14F-4D97-AF65-F5344CB8AC3E}">
        <p14:creationId xmlns:p14="http://schemas.microsoft.com/office/powerpoint/2010/main" val="277836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endParaRPr lang="en-US"/>
          </a:p>
        </p:txBody>
      </p:sp>
      <p:sp>
        <p:nvSpPr>
          <p:cNvPr id="3"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738B2F4F-C01B-4C2F-A279-810B1A63B002}" type="slidenum">
              <a:rPr lang="zh-CN" altLang="en-US"/>
              <a:pPr>
                <a:defRPr/>
              </a:pPr>
              <a:t>‹#›</a:t>
            </a:fld>
            <a:endParaRPr lang="en-US" altLang="zh-CN"/>
          </a:p>
        </p:txBody>
      </p:sp>
    </p:spTree>
    <p:extLst>
      <p:ext uri="{BB962C8B-B14F-4D97-AF65-F5344CB8AC3E}">
        <p14:creationId xmlns:p14="http://schemas.microsoft.com/office/powerpoint/2010/main" val="2618190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33FB19A6-FFED-4E0C-8340-FC03C424C88D}" type="slidenum">
              <a:rPr lang="zh-CN" altLang="en-US"/>
              <a:pPr>
                <a:defRPr/>
              </a:pPr>
              <a:t>‹#›</a:t>
            </a:fld>
            <a:endParaRPr lang="en-US" altLang="zh-CN"/>
          </a:p>
        </p:txBody>
      </p:sp>
    </p:spTree>
    <p:extLst>
      <p:ext uri="{BB962C8B-B14F-4D97-AF65-F5344CB8AC3E}">
        <p14:creationId xmlns:p14="http://schemas.microsoft.com/office/powerpoint/2010/main" val="1230887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endParaRPr lang="en-US"/>
          </a:p>
        </p:txBody>
      </p:sp>
      <p:sp>
        <p:nvSpPr>
          <p:cNvPr id="6"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6C37B3EB-18AC-41D6-A8C0-37063C8C1388}" type="slidenum">
              <a:rPr lang="zh-CN" altLang="en-US"/>
              <a:pPr>
                <a:defRPr/>
              </a:pPr>
              <a:t>‹#›</a:t>
            </a:fld>
            <a:endParaRPr lang="en-US" altLang="zh-CN"/>
          </a:p>
        </p:txBody>
      </p:sp>
    </p:spTree>
    <p:extLst>
      <p:ext uri="{BB962C8B-B14F-4D97-AF65-F5344CB8AC3E}">
        <p14:creationId xmlns:p14="http://schemas.microsoft.com/office/powerpoint/2010/main" val="1823855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3255CFF0-E20A-4726-8E2D-DCD609C74E88}" type="slidenum">
              <a:rPr lang="zh-CN" altLang="en-US"/>
              <a:pPr>
                <a:defRPr/>
              </a:pPr>
              <a:t>‹#›</a:t>
            </a:fld>
            <a:endParaRPr lang="en-US" altLang="zh-CN"/>
          </a:p>
        </p:txBody>
      </p:sp>
    </p:spTree>
    <p:extLst>
      <p:ext uri="{BB962C8B-B14F-4D97-AF65-F5344CB8AC3E}">
        <p14:creationId xmlns:p14="http://schemas.microsoft.com/office/powerpoint/2010/main" val="756743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endParaRPr lang="en-US"/>
          </a:p>
        </p:txBody>
      </p:sp>
      <p:sp>
        <p:nvSpPr>
          <p:cNvPr id="5" name="页脚占位符 7"/>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DB2F159-78E4-4D22-853C-BC6472B5D651}" type="slidenum">
              <a:rPr lang="zh-CN" altLang="en-US"/>
              <a:pPr>
                <a:defRPr/>
              </a:pPr>
              <a:t>‹#›</a:t>
            </a:fld>
            <a:endParaRPr lang="en-US" altLang="zh-CN"/>
          </a:p>
        </p:txBody>
      </p:sp>
    </p:spTree>
    <p:extLst>
      <p:ext uri="{BB962C8B-B14F-4D97-AF65-F5344CB8AC3E}">
        <p14:creationId xmlns:p14="http://schemas.microsoft.com/office/powerpoint/2010/main" val="3911018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8EDB3FFB-5018-4615-90BD-1459C5B31836}" type="slidenum">
              <a:rPr lang="zh-CN" altLang="en-US"/>
              <a:pPr>
                <a:defRPr/>
              </a:pPr>
              <a:t>‹#›</a:t>
            </a:fld>
            <a:endParaRPr lang="en-US" altLang="zh-CN"/>
          </a:p>
        </p:txBody>
      </p:sp>
    </p:spTree>
    <p:extLst>
      <p:ext uri="{BB962C8B-B14F-4D97-AF65-F5344CB8AC3E}">
        <p14:creationId xmlns:p14="http://schemas.microsoft.com/office/powerpoint/2010/main" val="3654829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2E43A97-FC41-4287-A99A-47C9DA62ED8B}" type="slidenum">
              <a:rPr lang="zh-CN" altLang="en-US"/>
              <a:pPr>
                <a:defRPr/>
              </a:pPr>
              <a:t>‹#›</a:t>
            </a:fld>
            <a:endParaRPr lang="en-US" altLang="zh-CN"/>
          </a:p>
        </p:txBody>
      </p:sp>
    </p:spTree>
    <p:extLst>
      <p:ext uri="{BB962C8B-B14F-4D97-AF65-F5344CB8AC3E}">
        <p14:creationId xmlns:p14="http://schemas.microsoft.com/office/powerpoint/2010/main" val="2864951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403DBED-0DAA-404C-AF89-79EC829FCA5A}" type="slidenum">
              <a:rPr lang="zh-CN" altLang="en-US"/>
              <a:pPr>
                <a:defRPr/>
              </a:pPr>
              <a:t>‹#›</a:t>
            </a:fld>
            <a:endParaRPr lang="en-US" altLang="zh-CN"/>
          </a:p>
        </p:txBody>
      </p:sp>
    </p:spTree>
    <p:extLst>
      <p:ext uri="{BB962C8B-B14F-4D97-AF65-F5344CB8AC3E}">
        <p14:creationId xmlns:p14="http://schemas.microsoft.com/office/powerpoint/2010/main" val="76951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38F789F-1642-4E36-BEC7-361E1EB5A041}" type="slidenum">
              <a:rPr lang="zh-CN" altLang="en-US"/>
              <a:pPr>
                <a:defRPr/>
              </a:pPr>
              <a:t>‹#›</a:t>
            </a:fld>
            <a:endParaRPr lang="en-US" altLang="zh-CN"/>
          </a:p>
        </p:txBody>
      </p:sp>
    </p:spTree>
    <p:extLst>
      <p:ext uri="{BB962C8B-B14F-4D97-AF65-F5344CB8AC3E}">
        <p14:creationId xmlns:p14="http://schemas.microsoft.com/office/powerpoint/2010/main" val="250088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9"/>
          <p:cNvSpPr>
            <a:spLocks noGrp="1" noChangeArrowheads="1"/>
          </p:cNvSpPr>
          <p:nvPr>
            <p:ph type="dt" sz="half" idx="10"/>
          </p:nvPr>
        </p:nvSpPr>
        <p:spPr>
          <a:ln/>
        </p:spPr>
        <p:txBody>
          <a:bodyPr/>
          <a:lstStyle>
            <a:lvl1pPr>
              <a:defRPr/>
            </a:lvl1pPr>
          </a:lstStyle>
          <a:p>
            <a:pPr>
              <a:defRPr/>
            </a:pPr>
            <a:endParaRPr lang="en-US"/>
          </a:p>
        </p:txBody>
      </p:sp>
      <p:sp>
        <p:nvSpPr>
          <p:cNvPr id="4"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17"/>
          <p:cNvSpPr>
            <a:spLocks noGrp="1" noChangeArrowheads="1"/>
          </p:cNvSpPr>
          <p:nvPr>
            <p:ph type="sldNum" sz="quarter" idx="12"/>
          </p:nvPr>
        </p:nvSpPr>
        <p:spPr>
          <a:ln/>
        </p:spPr>
        <p:txBody>
          <a:bodyPr/>
          <a:lstStyle>
            <a:lvl1pPr>
              <a:defRPr/>
            </a:lvl1pPr>
          </a:lstStyle>
          <a:p>
            <a:pPr>
              <a:defRPr/>
            </a:pPr>
            <a:fld id="{41DD47EA-8998-4D4E-B57C-2D37227AD391}" type="slidenum">
              <a:rPr lang="zh-CN" altLang="en-US"/>
              <a:pPr>
                <a:defRPr/>
              </a:pPr>
              <a:t>‹#›</a:t>
            </a:fld>
            <a:endParaRPr lang="en-US" altLang="zh-CN"/>
          </a:p>
        </p:txBody>
      </p:sp>
    </p:spTree>
    <p:extLst>
      <p:ext uri="{BB962C8B-B14F-4D97-AF65-F5344CB8AC3E}">
        <p14:creationId xmlns:p14="http://schemas.microsoft.com/office/powerpoint/2010/main" val="38433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endParaRPr lang="en-US"/>
          </a:p>
        </p:txBody>
      </p:sp>
      <p:sp>
        <p:nvSpPr>
          <p:cNvPr id="8"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20A52FA-59CF-4E76-A9E1-9FF9DA6C75EA}" type="slidenum">
              <a:rPr lang="zh-CN" altLang="en-US"/>
              <a:pPr>
                <a:defRPr/>
              </a:pPr>
              <a:t>‹#›</a:t>
            </a:fld>
            <a:endParaRPr lang="en-US" altLang="zh-CN"/>
          </a:p>
        </p:txBody>
      </p:sp>
    </p:spTree>
    <p:extLst>
      <p:ext uri="{BB962C8B-B14F-4D97-AF65-F5344CB8AC3E}">
        <p14:creationId xmlns:p14="http://schemas.microsoft.com/office/powerpoint/2010/main" val="662495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endParaRPr lang="en-US"/>
          </a:p>
        </p:txBody>
      </p:sp>
      <p:sp>
        <p:nvSpPr>
          <p:cNvPr id="4"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CB7B7EB-6E9D-4D7F-8048-7DFBCA53943E}" type="slidenum">
              <a:rPr lang="zh-CN" altLang="en-US"/>
              <a:pPr>
                <a:defRPr/>
              </a:pPr>
              <a:t>‹#›</a:t>
            </a:fld>
            <a:endParaRPr lang="en-US" altLang="zh-CN"/>
          </a:p>
        </p:txBody>
      </p:sp>
    </p:spTree>
    <p:extLst>
      <p:ext uri="{BB962C8B-B14F-4D97-AF65-F5344CB8AC3E}">
        <p14:creationId xmlns:p14="http://schemas.microsoft.com/office/powerpoint/2010/main" val="2800344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endParaRPr lang="en-US"/>
          </a:p>
        </p:txBody>
      </p:sp>
      <p:sp>
        <p:nvSpPr>
          <p:cNvPr id="3"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A80B1356-B0C1-4766-AA10-6AE78A5EBC71}" type="slidenum">
              <a:rPr lang="zh-CN" altLang="en-US"/>
              <a:pPr>
                <a:defRPr/>
              </a:pPr>
              <a:t>‹#›</a:t>
            </a:fld>
            <a:endParaRPr lang="en-US" altLang="zh-CN"/>
          </a:p>
        </p:txBody>
      </p:sp>
    </p:spTree>
    <p:extLst>
      <p:ext uri="{BB962C8B-B14F-4D97-AF65-F5344CB8AC3E}">
        <p14:creationId xmlns:p14="http://schemas.microsoft.com/office/powerpoint/2010/main" val="3761522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1EC5543F-3C9F-4350-8B7F-6A175F1D4AD2}" type="slidenum">
              <a:rPr lang="zh-CN" altLang="en-US"/>
              <a:pPr>
                <a:defRPr/>
              </a:pPr>
              <a:t>‹#›</a:t>
            </a:fld>
            <a:endParaRPr lang="en-US" altLang="zh-CN"/>
          </a:p>
        </p:txBody>
      </p:sp>
    </p:spTree>
    <p:extLst>
      <p:ext uri="{BB962C8B-B14F-4D97-AF65-F5344CB8AC3E}">
        <p14:creationId xmlns:p14="http://schemas.microsoft.com/office/powerpoint/2010/main" val="793992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endParaRPr lang="en-US"/>
          </a:p>
        </p:txBody>
      </p:sp>
      <p:sp>
        <p:nvSpPr>
          <p:cNvPr id="6"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00FAEB8-EF3A-44BA-B647-947CFD47204E}" type="slidenum">
              <a:rPr lang="zh-CN" altLang="en-US"/>
              <a:pPr>
                <a:defRPr/>
              </a:pPr>
              <a:t>‹#›</a:t>
            </a:fld>
            <a:endParaRPr lang="en-US" altLang="zh-CN"/>
          </a:p>
        </p:txBody>
      </p:sp>
    </p:spTree>
    <p:extLst>
      <p:ext uri="{BB962C8B-B14F-4D97-AF65-F5344CB8AC3E}">
        <p14:creationId xmlns:p14="http://schemas.microsoft.com/office/powerpoint/2010/main" val="20105393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3AAAEE6-43D5-44F5-A879-3EC1150AFB25}" type="slidenum">
              <a:rPr lang="zh-CN" altLang="en-US"/>
              <a:pPr>
                <a:defRPr/>
              </a:pPr>
              <a:t>‹#›</a:t>
            </a:fld>
            <a:endParaRPr lang="en-US" altLang="zh-CN"/>
          </a:p>
        </p:txBody>
      </p:sp>
    </p:spTree>
    <p:extLst>
      <p:ext uri="{BB962C8B-B14F-4D97-AF65-F5344CB8AC3E}">
        <p14:creationId xmlns:p14="http://schemas.microsoft.com/office/powerpoint/2010/main" val="331529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endParaRPr lang="en-US"/>
          </a:p>
        </p:txBody>
      </p:sp>
      <p:sp>
        <p:nvSpPr>
          <p:cNvPr id="5" name="页脚占位符 3"/>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56C299-AA2A-4BF3-A20F-D31F1926ACAE}" type="slidenum">
              <a:rPr lang="zh-CN" altLang="en-US"/>
              <a:pPr>
                <a:defRPr/>
              </a:pPr>
              <a:t>‹#›</a:t>
            </a:fld>
            <a:endParaRPr lang="en-US" altLang="zh-CN"/>
          </a:p>
        </p:txBody>
      </p:sp>
    </p:spTree>
    <p:extLst>
      <p:ext uri="{BB962C8B-B14F-4D97-AF65-F5344CB8AC3E}">
        <p14:creationId xmlns:p14="http://schemas.microsoft.com/office/powerpoint/2010/main" val="1289999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E89DFCB-8EA9-4138-8479-3183A5DE9FB1}" type="slidenum">
              <a:rPr lang="zh-CN" altLang="en-US"/>
              <a:pPr>
                <a:defRPr/>
              </a:pPr>
              <a:t>‹#›</a:t>
            </a:fld>
            <a:endParaRPr lang="en-US" altLang="zh-CN"/>
          </a:p>
        </p:txBody>
      </p:sp>
    </p:spTree>
    <p:extLst>
      <p:ext uri="{BB962C8B-B14F-4D97-AF65-F5344CB8AC3E}">
        <p14:creationId xmlns:p14="http://schemas.microsoft.com/office/powerpoint/2010/main" val="2555368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B13A921-8656-496C-BC74-1C419D84AC0F}" type="slidenum">
              <a:rPr lang="zh-CN" altLang="en-US"/>
              <a:pPr>
                <a:defRPr/>
              </a:pPr>
              <a:t>‹#›</a:t>
            </a:fld>
            <a:endParaRPr lang="en-US" altLang="zh-CN"/>
          </a:p>
        </p:txBody>
      </p:sp>
    </p:spTree>
    <p:extLst>
      <p:ext uri="{BB962C8B-B14F-4D97-AF65-F5344CB8AC3E}">
        <p14:creationId xmlns:p14="http://schemas.microsoft.com/office/powerpoint/2010/main" val="2073979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FDD2A9B-A8DB-431E-B7BC-EF83C123469F}" type="slidenum">
              <a:rPr lang="zh-CN" altLang="en-US"/>
              <a:pPr>
                <a:defRPr/>
              </a:pPr>
              <a:t>‹#›</a:t>
            </a:fld>
            <a:endParaRPr lang="en-US" altLang="zh-CN"/>
          </a:p>
        </p:txBody>
      </p:sp>
    </p:spTree>
    <p:extLst>
      <p:ext uri="{BB962C8B-B14F-4D97-AF65-F5344CB8AC3E}">
        <p14:creationId xmlns:p14="http://schemas.microsoft.com/office/powerpoint/2010/main" val="30010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noChangeArrowheads="1"/>
          </p:cNvSpPr>
          <p:nvPr>
            <p:ph type="dt" sz="half" idx="10"/>
          </p:nvPr>
        </p:nvSpPr>
        <p:spPr>
          <a:ln/>
        </p:spPr>
        <p:txBody>
          <a:bodyPr/>
          <a:lstStyle>
            <a:lvl1pPr>
              <a:defRPr/>
            </a:lvl1pPr>
          </a:lstStyle>
          <a:p>
            <a:pPr>
              <a:defRPr/>
            </a:pPr>
            <a:endParaRPr lang="en-US"/>
          </a:p>
        </p:txBody>
      </p:sp>
      <p:sp>
        <p:nvSpPr>
          <p:cNvPr id="3"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17"/>
          <p:cNvSpPr>
            <a:spLocks noGrp="1" noChangeArrowheads="1"/>
          </p:cNvSpPr>
          <p:nvPr>
            <p:ph type="sldNum" sz="quarter" idx="12"/>
          </p:nvPr>
        </p:nvSpPr>
        <p:spPr>
          <a:ln/>
        </p:spPr>
        <p:txBody>
          <a:bodyPr/>
          <a:lstStyle>
            <a:lvl1pPr>
              <a:defRPr/>
            </a:lvl1pPr>
          </a:lstStyle>
          <a:p>
            <a:pPr>
              <a:defRPr/>
            </a:pPr>
            <a:fld id="{E53E1323-AF0E-456C-94EE-8E187F0E6132}" type="slidenum">
              <a:rPr lang="zh-CN" altLang="en-US"/>
              <a:pPr>
                <a:defRPr/>
              </a:pPr>
              <a:t>‹#›</a:t>
            </a:fld>
            <a:endParaRPr lang="en-US" altLang="zh-CN"/>
          </a:p>
        </p:txBody>
      </p:sp>
    </p:spTree>
    <p:extLst>
      <p:ext uri="{BB962C8B-B14F-4D97-AF65-F5344CB8AC3E}">
        <p14:creationId xmlns:p14="http://schemas.microsoft.com/office/powerpoint/2010/main" val="2358627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ED26EB6-06FF-46BD-8CE2-1C54EAC4159D}" type="slidenum">
              <a:rPr lang="zh-CN" altLang="en-US"/>
              <a:pPr>
                <a:defRPr/>
              </a:pPr>
              <a:t>‹#›</a:t>
            </a:fld>
            <a:endParaRPr lang="en-US" altLang="zh-CN"/>
          </a:p>
        </p:txBody>
      </p:sp>
    </p:spTree>
    <p:extLst>
      <p:ext uri="{BB962C8B-B14F-4D97-AF65-F5344CB8AC3E}">
        <p14:creationId xmlns:p14="http://schemas.microsoft.com/office/powerpoint/2010/main" val="1914451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F40F195-991B-4A5C-93AA-E90E42D257EB}" type="slidenum">
              <a:rPr lang="zh-CN" altLang="en-US"/>
              <a:pPr>
                <a:defRPr/>
              </a:pPr>
              <a:t>‹#›</a:t>
            </a:fld>
            <a:endParaRPr lang="en-US" altLang="zh-CN"/>
          </a:p>
        </p:txBody>
      </p:sp>
    </p:spTree>
    <p:extLst>
      <p:ext uri="{BB962C8B-B14F-4D97-AF65-F5344CB8AC3E}">
        <p14:creationId xmlns:p14="http://schemas.microsoft.com/office/powerpoint/2010/main" val="36176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6D0CD451-ADC0-42EB-94D0-BE03B6FB8490}" type="slidenum">
              <a:rPr lang="zh-CN" altLang="en-US"/>
              <a:pPr>
                <a:defRPr/>
              </a:pPr>
              <a:t>‹#›</a:t>
            </a:fld>
            <a:endParaRPr lang="en-US" altLang="zh-CN"/>
          </a:p>
        </p:txBody>
      </p:sp>
    </p:spTree>
    <p:extLst>
      <p:ext uri="{BB962C8B-B14F-4D97-AF65-F5344CB8AC3E}">
        <p14:creationId xmlns:p14="http://schemas.microsoft.com/office/powerpoint/2010/main" val="205504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8EC799C3-A220-44A6-B07A-E59C134B6017}" type="slidenum">
              <a:rPr lang="zh-CN" altLang="en-US"/>
              <a:pPr>
                <a:defRPr/>
              </a:pPr>
              <a:t>‹#›</a:t>
            </a:fld>
            <a:endParaRPr lang="en-US" altLang="zh-CN"/>
          </a:p>
        </p:txBody>
      </p:sp>
    </p:spTree>
    <p:extLst>
      <p:ext uri="{BB962C8B-B14F-4D97-AF65-F5344CB8AC3E}">
        <p14:creationId xmlns:p14="http://schemas.microsoft.com/office/powerpoint/2010/main" val="670422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B286C253-14F2-4D5D-849D-1D519E3E3E75}" type="slidenum">
              <a:rPr lang="zh-CN" altLang="en-US"/>
              <a:pPr>
                <a:defRPr/>
              </a:pPr>
              <a:t>‹#›</a:t>
            </a:fld>
            <a:endParaRPr lang="en-US" altLang="zh-CN"/>
          </a:p>
        </p:txBody>
      </p:sp>
    </p:spTree>
    <p:extLst>
      <p:ext uri="{BB962C8B-B14F-4D97-AF65-F5344CB8AC3E}">
        <p14:creationId xmlns:p14="http://schemas.microsoft.com/office/powerpoint/2010/main" val="2357837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DB19446-59C3-4FCD-9904-4A8B8642C3CB}" type="slidenum">
              <a:rPr lang="zh-CN" altLang="en-US"/>
              <a:pPr>
                <a:defRPr/>
              </a:pPr>
              <a:t>‹#›</a:t>
            </a:fld>
            <a:endParaRPr lang="en-US" altLang="zh-CN"/>
          </a:p>
        </p:txBody>
      </p:sp>
    </p:spTree>
    <p:extLst>
      <p:ext uri="{BB962C8B-B14F-4D97-AF65-F5344CB8AC3E}">
        <p14:creationId xmlns:p14="http://schemas.microsoft.com/office/powerpoint/2010/main" val="391286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D29627-82E8-4C69-8E0B-036D39FF6156}" type="slidenum">
              <a:rPr lang="zh-CN" altLang="en-US"/>
              <a:pPr>
                <a:defRPr/>
              </a:pPr>
              <a:t>‹#›</a:t>
            </a:fld>
            <a:endParaRPr lang="en-US" altLang="zh-CN"/>
          </a:p>
        </p:txBody>
      </p:sp>
    </p:spTree>
    <p:extLst>
      <p:ext uri="{BB962C8B-B14F-4D97-AF65-F5344CB8AC3E}">
        <p14:creationId xmlns:p14="http://schemas.microsoft.com/office/powerpoint/2010/main" val="9830235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0077EFF-5410-472E-8C29-1A1C42B5DB54}" type="slidenum">
              <a:rPr lang="zh-CN" altLang="en-US"/>
              <a:pPr>
                <a:defRPr/>
              </a:pPr>
              <a:t>‹#›</a:t>
            </a:fld>
            <a:endParaRPr lang="en-US" altLang="zh-CN"/>
          </a:p>
        </p:txBody>
      </p:sp>
    </p:spTree>
    <p:extLst>
      <p:ext uri="{BB962C8B-B14F-4D97-AF65-F5344CB8AC3E}">
        <p14:creationId xmlns:p14="http://schemas.microsoft.com/office/powerpoint/2010/main" val="4017861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380329A-0478-46DB-AB8D-D9523BBFAAAA}" type="slidenum">
              <a:rPr lang="zh-CN" altLang="en-US"/>
              <a:pPr>
                <a:defRPr/>
              </a:pPr>
              <a:t>‹#›</a:t>
            </a:fld>
            <a:endParaRPr lang="en-US" altLang="zh-CN"/>
          </a:p>
        </p:txBody>
      </p:sp>
    </p:spTree>
    <p:extLst>
      <p:ext uri="{BB962C8B-B14F-4D97-AF65-F5344CB8AC3E}">
        <p14:creationId xmlns:p14="http://schemas.microsoft.com/office/powerpoint/2010/main" val="697118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B5C83FBE-6067-44B6-9577-02DE378C2562}" type="slidenum">
              <a:rPr lang="zh-CN" altLang="en-US"/>
              <a:pPr>
                <a:defRPr/>
              </a:pPr>
              <a:t>‹#›</a:t>
            </a:fld>
            <a:endParaRPr lang="en-US" altLang="zh-CN"/>
          </a:p>
        </p:txBody>
      </p:sp>
    </p:spTree>
    <p:extLst>
      <p:ext uri="{BB962C8B-B14F-4D97-AF65-F5344CB8AC3E}">
        <p14:creationId xmlns:p14="http://schemas.microsoft.com/office/powerpoint/2010/main" val="4104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0BAF80C1-98A4-4764-9F33-51F8CABB10F4}" type="slidenum">
              <a:rPr lang="zh-CN" altLang="en-US"/>
              <a:pPr>
                <a:defRPr/>
              </a:pPr>
              <a:t>‹#›</a:t>
            </a:fld>
            <a:endParaRPr lang="en-US" altLang="zh-CN"/>
          </a:p>
        </p:txBody>
      </p:sp>
    </p:spTree>
    <p:extLst>
      <p:ext uri="{BB962C8B-B14F-4D97-AF65-F5344CB8AC3E}">
        <p14:creationId xmlns:p14="http://schemas.microsoft.com/office/powerpoint/2010/main" val="3156292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6A2E3F4-D2F4-426E-9CEE-0BC61F15C4E8}" type="slidenum">
              <a:rPr lang="zh-CN" altLang="en-US"/>
              <a:pPr>
                <a:defRPr/>
              </a:pPr>
              <a:t>‹#›</a:t>
            </a:fld>
            <a:endParaRPr lang="en-US" altLang="zh-CN"/>
          </a:p>
        </p:txBody>
      </p:sp>
    </p:spTree>
    <p:extLst>
      <p:ext uri="{BB962C8B-B14F-4D97-AF65-F5344CB8AC3E}">
        <p14:creationId xmlns:p14="http://schemas.microsoft.com/office/powerpoint/2010/main" val="1953108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B7F4AF4-8C3F-4575-BFA0-360EEB9D58BB}" type="slidenum">
              <a:rPr lang="zh-CN" altLang="en-US"/>
              <a:pPr>
                <a:defRPr/>
              </a:pPr>
              <a:t>‹#›</a:t>
            </a:fld>
            <a:endParaRPr lang="en-US" altLang="zh-CN"/>
          </a:p>
        </p:txBody>
      </p:sp>
    </p:spTree>
    <p:extLst>
      <p:ext uri="{BB962C8B-B14F-4D97-AF65-F5344CB8AC3E}">
        <p14:creationId xmlns:p14="http://schemas.microsoft.com/office/powerpoint/2010/main" val="408017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endParaRPr lang="en-US"/>
          </a:p>
        </p:txBody>
      </p:sp>
      <p:sp>
        <p:nvSpPr>
          <p:cNvPr id="8"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9BBAFE14-6971-4EB2-B3CC-388DED9FF496}" type="slidenum">
              <a:rPr lang="zh-CN" altLang="en-US"/>
              <a:pPr>
                <a:defRPr/>
              </a:pPr>
              <a:t>‹#›</a:t>
            </a:fld>
            <a:endParaRPr lang="en-US" altLang="zh-CN"/>
          </a:p>
        </p:txBody>
      </p:sp>
    </p:spTree>
    <p:extLst>
      <p:ext uri="{BB962C8B-B14F-4D97-AF65-F5344CB8AC3E}">
        <p14:creationId xmlns:p14="http://schemas.microsoft.com/office/powerpoint/2010/main" val="41060498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endParaRPr lang="en-US"/>
          </a:p>
        </p:txBody>
      </p:sp>
      <p:sp>
        <p:nvSpPr>
          <p:cNvPr id="4"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5FD76CF3-6AA3-4BDD-9622-5141CEDC18EE}" type="slidenum">
              <a:rPr lang="zh-CN" altLang="en-US"/>
              <a:pPr>
                <a:defRPr/>
              </a:pPr>
              <a:t>‹#›</a:t>
            </a:fld>
            <a:endParaRPr lang="en-US" altLang="zh-CN"/>
          </a:p>
        </p:txBody>
      </p:sp>
    </p:spTree>
    <p:extLst>
      <p:ext uri="{BB962C8B-B14F-4D97-AF65-F5344CB8AC3E}">
        <p14:creationId xmlns:p14="http://schemas.microsoft.com/office/powerpoint/2010/main" val="3092361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endParaRPr lang="en-US"/>
          </a:p>
        </p:txBody>
      </p:sp>
      <p:sp>
        <p:nvSpPr>
          <p:cNvPr id="3"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DDCD5513-0777-4F3D-99F4-05696B43772D}" type="slidenum">
              <a:rPr lang="zh-CN" altLang="en-US"/>
              <a:pPr>
                <a:defRPr/>
              </a:pPr>
              <a:t>‹#›</a:t>
            </a:fld>
            <a:endParaRPr lang="en-US" altLang="zh-CN"/>
          </a:p>
        </p:txBody>
      </p:sp>
    </p:spTree>
    <p:extLst>
      <p:ext uri="{BB962C8B-B14F-4D97-AF65-F5344CB8AC3E}">
        <p14:creationId xmlns:p14="http://schemas.microsoft.com/office/powerpoint/2010/main" val="2292239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05636D9-4AE5-4104-9249-75713704AA31}" type="slidenum">
              <a:rPr lang="zh-CN" altLang="en-US"/>
              <a:pPr>
                <a:defRPr/>
              </a:pPr>
              <a:t>‹#›</a:t>
            </a:fld>
            <a:endParaRPr lang="en-US" altLang="zh-CN"/>
          </a:p>
        </p:txBody>
      </p:sp>
    </p:spTree>
    <p:extLst>
      <p:ext uri="{BB962C8B-B14F-4D97-AF65-F5344CB8AC3E}">
        <p14:creationId xmlns:p14="http://schemas.microsoft.com/office/powerpoint/2010/main" val="19850673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endParaRPr lang="en-US"/>
          </a:p>
        </p:txBody>
      </p:sp>
      <p:sp>
        <p:nvSpPr>
          <p:cNvPr id="6"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12BC2C2-DF79-4F67-BEC9-E0FEE09085AF}" type="slidenum">
              <a:rPr lang="zh-CN" altLang="en-US"/>
              <a:pPr>
                <a:defRPr/>
              </a:pPr>
              <a:t>‹#›</a:t>
            </a:fld>
            <a:endParaRPr lang="en-US" altLang="zh-CN"/>
          </a:p>
        </p:txBody>
      </p:sp>
    </p:spTree>
    <p:extLst>
      <p:ext uri="{BB962C8B-B14F-4D97-AF65-F5344CB8AC3E}">
        <p14:creationId xmlns:p14="http://schemas.microsoft.com/office/powerpoint/2010/main" val="1773208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EA78355-B717-40D9-9DED-8CE60F892CC9}" type="slidenum">
              <a:rPr lang="zh-CN" altLang="en-US"/>
              <a:pPr>
                <a:defRPr/>
              </a:pPr>
              <a:t>‹#›</a:t>
            </a:fld>
            <a:endParaRPr lang="en-US" altLang="zh-CN"/>
          </a:p>
        </p:txBody>
      </p:sp>
    </p:spTree>
    <p:extLst>
      <p:ext uri="{BB962C8B-B14F-4D97-AF65-F5344CB8AC3E}">
        <p14:creationId xmlns:p14="http://schemas.microsoft.com/office/powerpoint/2010/main" val="728127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2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24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endParaRPr lang="en-US"/>
          </a:p>
        </p:txBody>
      </p:sp>
      <p:sp>
        <p:nvSpPr>
          <p:cNvPr id="5" name="页脚占位符 5"/>
          <p:cNvSpPr>
            <a:spLocks noGrp="1" noChangeArrowheads="1"/>
          </p:cNvSpPr>
          <p:nvPr>
            <p:ph type="ftr" sz="quarter" idx="11"/>
          </p:nvPr>
        </p:nvSpPr>
        <p:spPr>
          <a:ln/>
        </p:spPr>
        <p:txBody>
          <a:bodyPr/>
          <a:lstStyle>
            <a:lvl1pPr>
              <a:defRPr/>
            </a:lvl1pPr>
          </a:lstStyle>
          <a:p>
            <a:pPr>
              <a:defRPr/>
            </a:pPr>
            <a:endParaRPr 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0000E2C-9387-465D-B4EF-93EC59FF181F}" type="slidenum">
              <a:rPr lang="zh-CN" altLang="en-US"/>
              <a:pPr>
                <a:defRPr/>
              </a:pPr>
              <a:t>‹#›</a:t>
            </a:fld>
            <a:endParaRPr lang="en-US" altLang="zh-CN"/>
          </a:p>
        </p:txBody>
      </p:sp>
    </p:spTree>
    <p:extLst>
      <p:ext uri="{BB962C8B-B14F-4D97-AF65-F5344CB8AC3E}">
        <p14:creationId xmlns:p14="http://schemas.microsoft.com/office/powerpoint/2010/main" val="262735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9"/>
          <p:cNvSpPr>
            <a:spLocks noGrp="1" noChangeArrowheads="1"/>
          </p:cNvSpPr>
          <p:nvPr>
            <p:ph type="dt" sz="half" idx="10"/>
          </p:nvPr>
        </p:nvSpPr>
        <p:spPr>
          <a:ln/>
        </p:spPr>
        <p:txBody>
          <a:bodyPr/>
          <a:lstStyle>
            <a:lvl1pPr>
              <a:defRPr/>
            </a:lvl1pPr>
          </a:lstStyle>
          <a:p>
            <a:pPr>
              <a:defRPr/>
            </a:pPr>
            <a:endParaRPr lang="en-US"/>
          </a:p>
        </p:txBody>
      </p:sp>
      <p:sp>
        <p:nvSpPr>
          <p:cNvPr id="6" name="页脚占位符 21"/>
          <p:cNvSpPr>
            <a:spLocks noGrp="1" noChangeArrowheads="1"/>
          </p:cNvSpPr>
          <p:nvPr>
            <p:ph type="ftr" sz="quarter" idx="11"/>
          </p:nvPr>
        </p:nvSpPr>
        <p:spPr>
          <a:ln/>
        </p:spPr>
        <p:txBody>
          <a:bodyPr/>
          <a:lstStyle>
            <a:lvl1pPr>
              <a:defRPr/>
            </a:lvl1pPr>
          </a:lstStyle>
          <a:p>
            <a:pPr>
              <a:defRPr/>
            </a:pPr>
            <a:endParaRPr lang="en-US"/>
          </a:p>
        </p:txBody>
      </p:sp>
      <p:sp>
        <p:nvSpPr>
          <p:cNvPr id="7" name="灯片编号占位符 17"/>
          <p:cNvSpPr>
            <a:spLocks noGrp="1" noChangeArrowheads="1"/>
          </p:cNvSpPr>
          <p:nvPr>
            <p:ph type="sldNum" sz="quarter" idx="12"/>
          </p:nvPr>
        </p:nvSpPr>
        <p:spPr>
          <a:ln/>
        </p:spPr>
        <p:txBody>
          <a:bodyPr/>
          <a:lstStyle>
            <a:lvl1pPr>
              <a:defRPr/>
            </a:lvl1pPr>
          </a:lstStyle>
          <a:p>
            <a:pPr>
              <a:defRPr/>
            </a:pPr>
            <a:fld id="{E5122E0E-D0DD-4760-808A-677AC17C2456}" type="slidenum">
              <a:rPr lang="zh-CN" altLang="en-US"/>
              <a:pPr>
                <a:defRPr/>
              </a:pPr>
              <a:t>‹#›</a:t>
            </a:fld>
            <a:endParaRPr lang="en-US" altLang="zh-CN"/>
          </a:p>
        </p:txBody>
      </p:sp>
    </p:spTree>
    <p:extLst>
      <p:ext uri="{BB962C8B-B14F-4D97-AF65-F5344CB8AC3E}">
        <p14:creationId xmlns:p14="http://schemas.microsoft.com/office/powerpoint/2010/main" val="387762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2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1029" name="直接连接符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3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34" name="日期占位符 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35" name="页脚占位符 21"/>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1036" name="灯片编号占位符 17"/>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05444ABA-0434-4554-8D81-1588779376E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直角三角形 10"/>
          <p:cNvSpPr>
            <a:spLocks noChangeArrowheads="1"/>
          </p:cNvSpPr>
          <p:nvPr/>
        </p:nvSpPr>
        <p:spPr bwMode="auto">
          <a:xfrm>
            <a:off x="0" y="4664075"/>
            <a:ext cx="9150350" cy="0"/>
          </a:xfrm>
          <a:prstGeom prst="rtTriangle">
            <a:avLst/>
          </a:prstGeom>
          <a:gradFill rotWithShape="1">
            <a:gsLst>
              <a:gs pos="0">
                <a:srgbClr val="007897"/>
              </a:gs>
              <a:gs pos="54000">
                <a:srgbClr val="4ABBE0"/>
              </a:gs>
              <a:gs pos="100000">
                <a:srgbClr val="007897"/>
              </a:gs>
            </a:gsLst>
            <a:lin ang="30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en-US" altLang="zh-CN" smtClean="0">
              <a:solidFill>
                <a:srgbClr val="FFFFFF"/>
              </a:solidFill>
              <a:latin typeface="Times New Roman" panose="02020603050405020304" pitchFamily="18" charset="0"/>
            </a:endParaRPr>
          </a:p>
        </p:txBody>
      </p:sp>
      <p:grpSp>
        <p:nvGrpSpPr>
          <p:cNvPr id="2051" name="Group 3"/>
          <p:cNvGrpSpPr>
            <a:grpSpLocks/>
          </p:cNvGrpSpPr>
          <p:nvPr/>
        </p:nvGrpSpPr>
        <p:grpSpPr bwMode="auto">
          <a:xfrm>
            <a:off x="-1588" y="4953000"/>
            <a:ext cx="9145588" cy="1911350"/>
            <a:chOff x="0" y="0"/>
            <a:chExt cx="9147765" cy="2032192"/>
          </a:xfrm>
        </p:grpSpPr>
        <p:sp>
          <p:nvSpPr>
            <p:cNvPr id="2057" name="任意多边形 16"/>
            <p:cNvSpPr>
              <a:spLocks/>
            </p:cNvSpPr>
            <p:nvPr/>
          </p:nvSpPr>
          <p:spPr bwMode="auto">
            <a:xfrm>
              <a:off x="1691090" y="0"/>
              <a:ext cx="7456675" cy="518176"/>
            </a:xfrm>
            <a:custGeom>
              <a:avLst/>
              <a:gdLst>
                <a:gd name="T0" fmla="*/ 2147483646 w 4697"/>
                <a:gd name="T1" fmla="*/ 0 h 367"/>
                <a:gd name="T2" fmla="*/ 2147483646 w 4697"/>
                <a:gd name="T3" fmla="*/ 2147483646 h 367"/>
                <a:gd name="T4" fmla="*/ 0 w 4697"/>
                <a:gd name="T5" fmla="*/ 2147483646 h 367"/>
                <a:gd name="T6" fmla="*/ 2147483646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9FCB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任意多边形 18"/>
            <p:cNvSpPr>
              <a:spLocks/>
            </p:cNvSpPr>
            <p:nvPr/>
          </p:nvSpPr>
          <p:spPr bwMode="auto">
            <a:xfrm>
              <a:off x="39697" y="302129"/>
              <a:ext cx="9108068"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9" name="Group 6"/>
            <p:cNvGrpSpPr>
              <a:grpSpLocks/>
            </p:cNvGrpSpPr>
            <p:nvPr/>
          </p:nvGrpSpPr>
          <p:grpSpPr bwMode="auto">
            <a:xfrm>
              <a:off x="-2921" y="42129"/>
              <a:ext cx="9156783" cy="1996274"/>
              <a:chOff x="0" y="0"/>
              <a:chExt cx="9156192" cy="1877568"/>
            </a:xfrm>
          </p:grpSpPr>
          <p:pic>
            <p:nvPicPr>
              <p:cNvPr id="2" name="任意多边形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097" y="800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 name="直接连接符 2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18" y="35648"/>
              <a:ext cx="9162879" cy="86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60" name="日期占位符 29"/>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solidFill>
                  <a:srgbClr val="FFFFFF"/>
                </a:solidFill>
                <a:latin typeface="Arial" pitchFamily="34" charset="0"/>
              </a:defRPr>
            </a:lvl1pPr>
          </a:lstStyle>
          <a:p>
            <a:pPr>
              <a:defRPr/>
            </a:pPr>
            <a:endParaRPr lang="en-US"/>
          </a:p>
        </p:txBody>
      </p:sp>
      <p:sp>
        <p:nvSpPr>
          <p:cNvPr id="2061" name="页脚占位符 18"/>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E8F0F4"/>
                </a:solidFill>
                <a:latin typeface="Arial" pitchFamily="34" charset="0"/>
              </a:defRPr>
            </a:lvl1pPr>
          </a:lstStyle>
          <a:p>
            <a:pPr>
              <a:defRPr/>
            </a:pPr>
            <a:endParaRPr lang="en-US"/>
          </a:p>
        </p:txBody>
      </p:sp>
      <p:sp>
        <p:nvSpPr>
          <p:cNvPr id="2062" name="灯片编号占位符 2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solidFill>
                  <a:srgbClr val="FFFFFF"/>
                </a:solidFill>
              </a:defRPr>
            </a:lvl1pPr>
          </a:lstStyle>
          <a:p>
            <a:pPr>
              <a:defRPr/>
            </a:pPr>
            <a:fld id="{8DBC535D-B34A-48C8-947B-372986E686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076"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3077"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燕尾形 10"/>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79" name="燕尾形 15"/>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308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8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3084" name="日期占位符 3"/>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85" name="页脚占位符 4"/>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3086" name="灯片编号占位符 5"/>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A8422D5F-236A-4330-9E8C-A045378742F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9"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100"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4101"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6"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4107"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4108"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933330DC-AFFB-4CFD-819E-070A457C9F7C}"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5123"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5124" name="日期占位符 6"/>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5125" name="页脚占位符 7"/>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5126" name="灯片编号占位符 8"/>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0B0A040-0E86-4268-B0ED-B69E4E84C79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7" name="任意多边形 11"/>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148" name="Group 4"/>
          <p:cNvGrpSpPr>
            <a:grpSpLocks/>
          </p:cNvGrpSpPr>
          <p:nvPr/>
        </p:nvGrpSpPr>
        <p:grpSpPr bwMode="auto">
          <a:xfrm>
            <a:off x="-11113" y="5784850"/>
            <a:ext cx="3413126" cy="1092200"/>
            <a:chOff x="0" y="0"/>
            <a:chExt cx="2151" cy="688"/>
          </a:xfrm>
        </p:grpSpPr>
        <p:pic>
          <p:nvPicPr>
            <p:cNvPr id="2" name="直角三角形 1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6149" name="直接连接符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615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6154" name="日期占位符 2"/>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6155" name="页脚占位符 3"/>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6156" name="灯片编号占位符 4"/>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13E613AC-009D-4A97-AAEC-6A3321E1CFB3}"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717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7172"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7173"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7174"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724A86BC-C87D-4A0D-9D15-DA90D0CB21E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5" name="任意多边形 15"/>
          <p:cNvSpPr>
            <a:spLocks/>
          </p:cNvSpPr>
          <p:nvPr/>
        </p:nvSpPr>
        <p:spPr bwMode="auto">
          <a:xfrm>
            <a:off x="-52388" y="5784850"/>
            <a:ext cx="3800476" cy="838200"/>
          </a:xfrm>
          <a:custGeom>
            <a:avLst/>
            <a:gdLst>
              <a:gd name="T0" fmla="*/ 2147483646 w 5760"/>
              <a:gd name="T1" fmla="*/ 2147483646 h 528"/>
              <a:gd name="T2" fmla="*/ 2147483646 w 5760"/>
              <a:gd name="T3" fmla="*/ 2147483646 h 528"/>
              <a:gd name="T4" fmla="*/ 2147483646 w 5760"/>
              <a:gd name="T5" fmla="*/ 2147483646 h 528"/>
              <a:gd name="T6" fmla="*/ 2147483646 w 5760"/>
              <a:gd name="T7" fmla="*/ 2147483646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196" name="Group 4"/>
          <p:cNvGrpSpPr>
            <a:grpSpLocks/>
          </p:cNvGrpSpPr>
          <p:nvPr/>
        </p:nvGrpSpPr>
        <p:grpSpPr bwMode="auto">
          <a:xfrm>
            <a:off x="-11113" y="5784850"/>
            <a:ext cx="3413126" cy="1092200"/>
            <a:chOff x="0" y="0"/>
            <a:chExt cx="2151" cy="688"/>
          </a:xfrm>
        </p:grpSpPr>
        <p:pic>
          <p:nvPicPr>
            <p:cNvPr id="2" name="直角三角形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151"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183" y="401"/>
              <a:ext cx="106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mtClean="0">
                <a:solidFill>
                  <a:srgbClr val="FFFFFF"/>
                </a:solidFill>
                <a:latin typeface="Times New Roman" pitchFamily="18" charset="0"/>
              </a:endParaRPr>
            </a:p>
          </p:txBody>
        </p:sp>
      </p:grpSp>
      <p:pic>
        <p:nvPicPr>
          <p:cNvPr id="8197" name="直接连接符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63" y="5772150"/>
            <a:ext cx="3419476"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燕尾形 19"/>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199" name="燕尾形 20"/>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5400000"/>
          </a:gradFill>
          <a:ln w="3175" cap="rnd">
            <a:solidFill>
              <a:srgbClr val="1E768C"/>
            </a:solidFill>
            <a:miter lim="800000"/>
            <a:headEnd/>
            <a:tailEnd/>
          </a:ln>
          <a:effectLst>
            <a:outerShdw dist="25400" dir="5400000" algn="ctr" rotWithShape="0">
              <a:srgbClr val="000000">
                <a:alpha val="45000"/>
              </a:srgb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en-US" altLang="zh-CN" smtClean="0">
              <a:solidFill>
                <a:srgbClr val="FFFFFF"/>
              </a:solidFill>
              <a:latin typeface="Times New Roman" panose="02020603050405020304" pitchFamily="18" charset="0"/>
            </a:endParaRPr>
          </a:p>
        </p:txBody>
      </p:sp>
      <p:sp>
        <p:nvSpPr>
          <p:cNvPr id="8200" name="标题占位符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8201" name="文本占位符 29"/>
          <p:cNvSpPr>
            <a:spLocks noGrp="1" noChangeArrowheads="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8204" name="日期占位符 4"/>
          <p:cNvSpPr>
            <a:spLocks noGrp="1" noChangeArrowheads="1"/>
          </p:cNvSpPr>
          <p:nvPr>
            <p:ph type="dt" sz="half" idx="2"/>
          </p:nvPr>
        </p:nvSpPr>
        <p:spPr bwMode="auto">
          <a:xfrm>
            <a:off x="6727825" y="6408738"/>
            <a:ext cx="1919288"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8205" name="页脚占位符 5"/>
          <p:cNvSpPr>
            <a:spLocks noGrp="1" noChangeArrowheads="1"/>
          </p:cNvSpPr>
          <p:nvPr>
            <p:ph type="ftr" sz="quarter" idx="3"/>
          </p:nvPr>
        </p:nvSpPr>
        <p:spPr bwMode="auto">
          <a:xfrm>
            <a:off x="4379913" y="6408738"/>
            <a:ext cx="2351087"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endParaRPr lang="en-US"/>
          </a:p>
        </p:txBody>
      </p:sp>
      <p:sp>
        <p:nvSpPr>
          <p:cNvPr id="8206" name="灯片编号占位符 6"/>
          <p:cNvSpPr>
            <a:spLocks noGrp="1" noChangeArrowheads="1"/>
          </p:cNvSpPr>
          <p:nvPr>
            <p:ph type="sldNum" sz="quarter" idx="4"/>
          </p:nvPr>
        </p:nvSpPr>
        <p:spPr bwMode="auto">
          <a:xfrm>
            <a:off x="8647113" y="6408738"/>
            <a:ext cx="366712" cy="3651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EADF48DB-CE78-4195-BF4A-8BCF83FF7F85}"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Arial" pitchFamily="34" charset="0"/>
          <a:ea typeface="黑体" pitchFamily="49" charset="-122"/>
        </a:defRPr>
      </a:lvl2pPr>
      <a:lvl3pPr algn="l" rtl="0" eaLnBrk="0" fontAlgn="base" hangingPunct="0">
        <a:spcBef>
          <a:spcPct val="0"/>
        </a:spcBef>
        <a:spcAft>
          <a:spcPct val="0"/>
        </a:spcAft>
        <a:defRPr sz="4100" b="1">
          <a:solidFill>
            <a:schemeClr val="tx2"/>
          </a:solidFill>
          <a:latin typeface="Arial" pitchFamily="34" charset="0"/>
          <a:ea typeface="黑体" pitchFamily="49" charset="-122"/>
        </a:defRPr>
      </a:lvl3pPr>
      <a:lvl4pPr algn="l" rtl="0" eaLnBrk="0" fontAlgn="base" hangingPunct="0">
        <a:spcBef>
          <a:spcPct val="0"/>
        </a:spcBef>
        <a:spcAft>
          <a:spcPct val="0"/>
        </a:spcAft>
        <a:defRPr sz="4100" b="1">
          <a:solidFill>
            <a:schemeClr val="tx2"/>
          </a:solidFill>
          <a:latin typeface="Arial" pitchFamily="34" charset="0"/>
          <a:ea typeface="黑体" pitchFamily="49" charset="-122"/>
        </a:defRPr>
      </a:lvl4pPr>
      <a:lvl5pPr algn="l" rtl="0" eaLnBrk="0" fontAlgn="base" hangingPunct="0">
        <a:spcBef>
          <a:spcPct val="0"/>
        </a:spcBef>
        <a:spcAft>
          <a:spcPct val="0"/>
        </a:spcAft>
        <a:defRPr sz="4100" b="1">
          <a:solidFill>
            <a:schemeClr val="tx2"/>
          </a:solidFill>
          <a:latin typeface="Arial" pitchFamily="34" charset="0"/>
          <a:ea typeface="黑体" pitchFamily="49" charset="-122"/>
        </a:defRPr>
      </a:lvl5pPr>
      <a:lvl6pPr marL="457200" algn="l" rtl="0" eaLnBrk="0" fontAlgn="base" hangingPunct="0">
        <a:spcBef>
          <a:spcPct val="0"/>
        </a:spcBef>
        <a:spcAft>
          <a:spcPct val="0"/>
        </a:spcAft>
        <a:defRPr sz="4100" b="1">
          <a:solidFill>
            <a:schemeClr val="tx2"/>
          </a:solidFill>
          <a:latin typeface="Arial" pitchFamily="34" charset="0"/>
          <a:ea typeface="黑体" pitchFamily="49" charset="-122"/>
        </a:defRPr>
      </a:lvl6pPr>
      <a:lvl7pPr marL="914400" algn="l" rtl="0" eaLnBrk="0" fontAlgn="base" hangingPunct="0">
        <a:spcBef>
          <a:spcPct val="0"/>
        </a:spcBef>
        <a:spcAft>
          <a:spcPct val="0"/>
        </a:spcAft>
        <a:defRPr sz="4100" b="1">
          <a:solidFill>
            <a:schemeClr val="tx2"/>
          </a:solidFill>
          <a:latin typeface="Arial" pitchFamily="34" charset="0"/>
          <a:ea typeface="黑体" pitchFamily="49" charset="-122"/>
        </a:defRPr>
      </a:lvl7pPr>
      <a:lvl8pPr marL="1371600" algn="l" rtl="0" eaLnBrk="0" fontAlgn="base" hangingPunct="0">
        <a:spcBef>
          <a:spcPct val="0"/>
        </a:spcBef>
        <a:spcAft>
          <a:spcPct val="0"/>
        </a:spcAft>
        <a:defRPr sz="4100" b="1">
          <a:solidFill>
            <a:schemeClr val="tx2"/>
          </a:solidFill>
          <a:latin typeface="Arial" pitchFamily="34" charset="0"/>
          <a:ea typeface="黑体" pitchFamily="49" charset="-122"/>
        </a:defRPr>
      </a:lvl8pPr>
      <a:lvl9pPr marL="1828800" algn="l" rtl="0" eaLnBrk="0" fontAlgn="base" hangingPunct="0">
        <a:spcBef>
          <a:spcPct val="0"/>
        </a:spcBef>
        <a:spcAft>
          <a:spcPct val="0"/>
        </a:spcAft>
        <a:defRPr sz="4100" b="1">
          <a:solidFill>
            <a:schemeClr val="tx2"/>
          </a:solidFill>
          <a:latin typeface="Arial" pitchFamily="34" charset="0"/>
          <a:ea typeface="黑体"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mn-lt"/>
          <a:ea typeface="+mn-ea"/>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71600" y="762000"/>
            <a:ext cx="6172200" cy="1570038"/>
          </a:xfrm>
          <a:prstGeom prst="rect">
            <a:avLst/>
          </a:prstGeom>
          <a:noFill/>
          <a:ln w="9525">
            <a:noFill/>
            <a:miter lim="800000"/>
            <a:headEnd/>
            <a:tailEnd/>
          </a:ln>
        </p:spPr>
        <p:txBody>
          <a:bodyPr>
            <a:spAutoFit/>
          </a:bodyPr>
          <a:lstStyle/>
          <a:p>
            <a:pPr eaLnBrk="1" hangingPunct="1">
              <a:defRPr/>
            </a:pPr>
            <a:r>
              <a:rPr lang="zh-CN" altLang="en-US" sz="4800" b="1" dirty="0">
                <a:solidFill>
                  <a:srgbClr val="000066"/>
                </a:solidFill>
                <a:effectLst>
                  <a:outerShdw blurRad="38100" dist="38100" dir="2700000" algn="tl">
                    <a:srgbClr val="C0C0C0"/>
                  </a:outerShdw>
                </a:effectLst>
              </a:rPr>
              <a:t>北风网项目实战培训</a:t>
            </a:r>
          </a:p>
          <a:p>
            <a:pPr eaLnBrk="1" hangingPunct="1">
              <a:defRPr/>
            </a:pPr>
            <a:endParaRPr lang="zh-CN" altLang="en-US" sz="4800" b="1" dirty="0">
              <a:solidFill>
                <a:srgbClr val="000066"/>
              </a:solidFill>
              <a:effectLst>
                <a:outerShdw blurRad="38100" dist="38100" dir="2700000" algn="tl">
                  <a:srgbClr val="C0C0C0"/>
                </a:outerShdw>
              </a:effectLst>
            </a:endParaRPr>
          </a:p>
        </p:txBody>
      </p:sp>
      <p:sp>
        <p:nvSpPr>
          <p:cNvPr id="9219" name="Text Box 4"/>
          <p:cNvSpPr txBox="1">
            <a:spLocks noChangeArrowheads="1"/>
          </p:cNvSpPr>
          <p:nvPr/>
        </p:nvSpPr>
        <p:spPr bwMode="auto">
          <a:xfrm>
            <a:off x="0" y="38100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smtClean="0">
                <a:latin typeface="Arial" panose="020B0604020202020204" pitchFamily="34" charset="0"/>
              </a:rPr>
              <a:t>第</a:t>
            </a:r>
            <a:r>
              <a:rPr lang="en-US" altLang="zh-CN" sz="1800" dirty="0" smtClean="0">
                <a:latin typeface="Arial" panose="020B0604020202020204" pitchFamily="34" charset="0"/>
              </a:rPr>
              <a:t>9</a:t>
            </a:r>
            <a:r>
              <a:rPr lang="zh-CN" altLang="en-US" sz="1800" dirty="0" smtClean="0">
                <a:latin typeface="Arial" panose="020B0604020202020204" pitchFamily="34" charset="0"/>
              </a:rPr>
              <a:t>讲、金融学中的统计学及其</a:t>
            </a:r>
            <a:r>
              <a:rPr lang="en-US" altLang="zh-CN" sz="1800" dirty="0" smtClean="0">
                <a:latin typeface="Arial" panose="020B0604020202020204" pitchFamily="34" charset="0"/>
              </a:rPr>
              <a:t>Python</a:t>
            </a:r>
            <a:r>
              <a:rPr lang="zh-CN" altLang="en-US" sz="1800" dirty="0" smtClean="0">
                <a:latin typeface="Arial" panose="020B0604020202020204" pitchFamily="34" charset="0"/>
              </a:rPr>
              <a:t>实现</a:t>
            </a:r>
            <a:endParaRPr lang="zh-CN" altLang="en-US" sz="1800" dirty="0">
              <a:latin typeface="Arial" panose="020B0604020202020204" pitchFamily="34" charset="0"/>
            </a:endParaRPr>
          </a:p>
        </p:txBody>
      </p:sp>
      <p:sp>
        <p:nvSpPr>
          <p:cNvPr id="9220" name="Text Box 5"/>
          <p:cNvSpPr txBox="1">
            <a:spLocks noChangeArrowheads="1"/>
          </p:cNvSpPr>
          <p:nvPr/>
        </p:nvSpPr>
        <p:spPr bwMode="auto">
          <a:xfrm>
            <a:off x="0" y="52578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zh-CN" altLang="en-US" sz="1800" dirty="0">
                <a:solidFill>
                  <a:srgbClr val="000066"/>
                </a:solidFill>
                <a:latin typeface="Arial" panose="020B0604020202020204" pitchFamily="34" charset="0"/>
              </a:rPr>
              <a:t>讲师</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朱彤</a:t>
            </a:r>
            <a:r>
              <a:rPr lang="zh-CN" altLang="en-US" sz="1800" dirty="0" smtClean="0">
                <a:solidFill>
                  <a:srgbClr val="000066"/>
                </a:solidFill>
                <a:latin typeface="Arial" panose="020B0604020202020204" pitchFamily="34" charset="0"/>
              </a:rPr>
              <a:t>（</a:t>
            </a:r>
            <a:r>
              <a:rPr lang="zh-CN" altLang="en-US" sz="1800" dirty="0">
                <a:solidFill>
                  <a:srgbClr val="000066"/>
                </a:solidFill>
                <a:latin typeface="Arial" panose="020B0604020202020204" pitchFamily="34" charset="0"/>
              </a:rPr>
              <a:t>北风网版权所有</a:t>
            </a:r>
            <a:r>
              <a:rPr lang="en-US" altLang="zh-CN" sz="1800" dirty="0">
                <a:solidFill>
                  <a:srgbClr val="000066"/>
                </a:solidFill>
                <a:latin typeface="Arial" panose="020B0604020202020204" pitchFamily="34" charset="0"/>
              </a:rPr>
              <a:t>)</a:t>
            </a:r>
            <a:endParaRPr lang="zh-CN" altLang="en-US" sz="1800" dirty="0">
              <a:solidFill>
                <a:srgbClr val="000066"/>
              </a:solidFill>
              <a:latin typeface="Arial" panose="020B0604020202020204" pitchFamily="34" charset="0"/>
            </a:endParaRP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3"/>
          <p:cNvSpPr txBox="1">
            <a:spLocks noChangeArrowheads="1"/>
          </p:cNvSpPr>
          <p:nvPr/>
        </p:nvSpPr>
        <p:spPr bwMode="auto">
          <a:xfrm>
            <a:off x="0" y="2514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742950" indent="-28575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zh-CN" sz="3200" dirty="0" smtClean="0">
                <a:solidFill>
                  <a:srgbClr val="000066"/>
                </a:solidFill>
                <a:latin typeface="Arial" panose="020B0604020202020204" pitchFamily="34" charset="0"/>
              </a:rPr>
              <a:t>Python</a:t>
            </a:r>
            <a:r>
              <a:rPr lang="zh-CN" altLang="en-US" sz="3200" dirty="0" smtClean="0">
                <a:solidFill>
                  <a:srgbClr val="000066"/>
                </a:solidFill>
                <a:latin typeface="Arial" panose="020B0604020202020204" pitchFamily="34" charset="0"/>
              </a:rPr>
              <a:t>金融应用</a:t>
            </a:r>
            <a:endParaRPr lang="zh-CN" altLang="en-US" sz="3200" dirty="0">
              <a:solidFill>
                <a:srgbClr val="000066"/>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基本理论</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295456"/>
                <a:ext cx="7316787" cy="4698017"/>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上面就完成了对于均值方差资产组合问题的一般设置。在这个问题中，投资者关心的是给定证券集合的风险</a:t>
                </a:r>
                <a:r>
                  <a:rPr lang="en-US" altLang="zh-CN" dirty="0"/>
                  <a:t>-</a:t>
                </a:r>
                <a:r>
                  <a:rPr lang="zh-CN" altLang="en-US" dirty="0"/>
                  <a:t>收益特征以及它们的统计特性。为了实现这个目的，我们使用</a:t>
                </a:r>
                <a:r>
                  <a:rPr lang="en-US" altLang="zh-CN" dirty="0"/>
                  <a:t>Monte-Carlo</a:t>
                </a:r>
                <a:r>
                  <a:rPr lang="zh-CN" altLang="en-US" dirty="0"/>
                  <a:t>模拟来生成一组随机的资产组合权重向量。对于每个模拟的组合，我们记录期望组合收益和方差。</a:t>
                </a:r>
                <a:endParaRPr lang="en-US" altLang="zh-CN" dirty="0"/>
              </a:p>
              <a:p>
                <a:pPr marL="285750" indent="-285750">
                  <a:buFont typeface="Arial" panose="020B0604020202020204" pitchFamily="34" charset="0"/>
                  <a:buChar char="•"/>
                </a:pPr>
                <a:r>
                  <a:rPr lang="zh-CN" altLang="en-US" dirty="0"/>
                  <a:t>用图形的方式表示</a:t>
                </a:r>
                <a:r>
                  <a:rPr lang="en-US" altLang="zh-CN" dirty="0"/>
                  <a:t>Monte-Carlo</a:t>
                </a:r>
                <a:r>
                  <a:rPr lang="zh-CN" altLang="en-US" dirty="0"/>
                  <a:t>模拟的结果，另外还提供了</a:t>
                </a:r>
                <a:r>
                  <a:rPr lang="en-US" altLang="zh-CN" dirty="0"/>
                  <a:t>Sharpe</a:t>
                </a:r>
                <a:r>
                  <a:rPr lang="zh-CN" altLang="en-US" dirty="0"/>
                  <a:t>比率的结果，</a:t>
                </a:r>
                <a:r>
                  <a:rPr lang="zh-CN" altLang="en-US" dirty="0" smtClean="0"/>
                  <a:t>即</a:t>
                </a:r>
                <a14:m>
                  <m:oMath xmlns:m="http://schemas.openxmlformats.org/officeDocument/2006/math">
                    <m:r>
                      <a:rPr lang="en-US" altLang="zh-CN" b="0" i="1" smtClean="0">
                        <a:latin typeface="Cambria Math" panose="02040503050406030204" pitchFamily="18" charset="0"/>
                      </a:rPr>
                      <m:t>𝑆𝑅</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𝑝</m:t>
                            </m:r>
                          </m:sub>
                        </m:sSub>
                      </m:den>
                    </m:f>
                  </m:oMath>
                </a14:m>
                <a:r>
                  <a:rPr lang="zh-CN" altLang="en-US" dirty="0" smtClean="0"/>
                  <a:t>，这里，为了简单，我们假设</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𝑓</m:t>
                        </m:r>
                      </m:sub>
                    </m:sSub>
                    <m:r>
                      <a:rPr lang="en-US" altLang="zh-CN" b="0" i="1" smtClean="0">
                        <a:latin typeface="Cambria Math" panose="02040503050406030204" pitchFamily="18" charset="0"/>
                      </a:rPr>
                      <m:t>=0</m:t>
                    </m:r>
                  </m:oMath>
                </a14:m>
                <a:r>
                  <a:rPr lang="zh-CN" altLang="en-US" dirty="0" smtClean="0"/>
                  <a:t>。</a:t>
                </a:r>
                <a:endParaRPr lang="en-US" altLang="zh-CN" dirty="0" smtClean="0"/>
              </a:p>
              <a:p>
                <a:pPr marL="285750" indent="-285750">
                  <a:buFont typeface="Arial" panose="020B0604020202020204" pitchFamily="34" charset="0"/>
                  <a:buChar char="•"/>
                </a:pPr>
                <a:r>
                  <a:rPr lang="zh-CN" altLang="en-US" dirty="0" smtClean="0"/>
                  <a:t>从图形中明显可以看出，在使用均值和方差进行表示的时候，并不是所有的权重分布都有好的表现。例如，对于固定的风险水平</a:t>
                </a:r>
                <a:r>
                  <a:rPr lang="en-US" altLang="zh-CN" dirty="0" smtClean="0"/>
                  <a:t>20%</a:t>
                </a:r>
                <a:r>
                  <a:rPr lang="zh-CN" altLang="en-US" dirty="0" smtClean="0"/>
                  <a:t>，有多个资产组合显示出不同的收益。因为投资者通常感兴趣的是给定风险水平情况下最大化收益或者是给定收益水平下最小化风险。这样的资产组合就构成了有效前沿。我们在下面会导出这个资产组合。</a:t>
                </a:r>
                <a:endParaRPr lang="en-US" altLang="zh-CN" dirty="0" smtClean="0"/>
              </a:p>
              <a:p>
                <a:pPr marL="742950" lvl="1" indent="-285750">
                  <a:buFont typeface="Arial" panose="020B0604020202020204" pitchFamily="34" charset="0"/>
                  <a:buChar char="•"/>
                </a:pPr>
                <a:r>
                  <a:rPr lang="zh-CN" altLang="en-US" dirty="0" smtClean="0"/>
                  <a:t>资产组合优化</a:t>
                </a:r>
                <a:endParaRPr lang="en-US" altLang="zh-CN" dirty="0" smtClean="0"/>
              </a:p>
              <a:p>
                <a:pPr marL="742950" lvl="1" indent="-285750">
                  <a:buFont typeface="Arial" panose="020B0604020202020204" pitchFamily="34" charset="0"/>
                  <a:buChar char="•"/>
                </a:pPr>
                <a:r>
                  <a:rPr lang="zh-CN" altLang="en-US" dirty="0" smtClean="0"/>
                  <a:t>有效前沿</a:t>
                </a:r>
                <a:endParaRPr lang="en-US" altLang="zh-CN" dirty="0" smtClean="0"/>
              </a:p>
              <a:p>
                <a:pPr marL="742950" lvl="1" indent="-285750">
                  <a:buFont typeface="Arial" panose="020B0604020202020204" pitchFamily="34" charset="0"/>
                  <a:buChar char="•"/>
                </a:pPr>
                <a:r>
                  <a:rPr lang="zh-CN" altLang="en-US" dirty="0" smtClean="0"/>
                  <a:t>资本市场线</a:t>
                </a:r>
                <a:endParaRPr lang="en-US" altLang="zh-CN" dirty="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295456"/>
                <a:ext cx="7316787" cy="4698017"/>
              </a:xfrm>
              <a:prstGeom prst="rect">
                <a:avLst/>
              </a:prstGeom>
              <a:blipFill>
                <a:blip r:embed="rId2"/>
                <a:stretch>
                  <a:fillRect l="-500" t="-779" r="-250" b="-9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521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资产组合优化</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295456"/>
            <a:ext cx="7316787" cy="5324535"/>
          </a:xfrm>
          <a:prstGeom prst="rect">
            <a:avLst/>
          </a:prstGeom>
          <a:noFill/>
        </p:spPr>
        <p:txBody>
          <a:bodyPr wrap="square" rtlCol="0">
            <a:spAutoFit/>
          </a:bodyPr>
          <a:lstStyle/>
          <a:p>
            <a:pPr marL="285750" indent="-285750">
              <a:buFont typeface="Arial" panose="020B0604020202020204" pitchFamily="34" charset="0"/>
              <a:buChar char="•"/>
            </a:pPr>
            <a:r>
              <a:rPr lang="zh-CN" altLang="en-US" sz="1700" dirty="0" smtClean="0"/>
              <a:t>为了便于分析，首先我们定义一个函数，对于输入的权重向量</a:t>
            </a:r>
            <a:r>
              <a:rPr lang="en-US" altLang="zh-CN" sz="1700" dirty="0" smtClean="0"/>
              <a:t>/</a:t>
            </a:r>
            <a:r>
              <a:rPr lang="zh-CN" altLang="en-US" sz="1700" dirty="0" smtClean="0"/>
              <a:t>数组，给出主要的资产组合统计。</a:t>
            </a:r>
            <a:endParaRPr lang="en-US" altLang="zh-CN" sz="1700" dirty="0" smtClean="0"/>
          </a:p>
          <a:p>
            <a:pPr marL="285750" indent="-285750">
              <a:buFont typeface="Arial" panose="020B0604020202020204" pitchFamily="34" charset="0"/>
              <a:buChar char="•"/>
            </a:pPr>
            <a:r>
              <a:rPr lang="zh-CN" altLang="en-US" sz="1700" dirty="0" smtClean="0"/>
              <a:t>导出约束优化问题的最优资产组合，我们需要使用</a:t>
            </a:r>
            <a:r>
              <a:rPr lang="en-US" altLang="zh-CN" sz="1700" dirty="0" err="1" smtClean="0"/>
              <a:t>scipy.optimize</a:t>
            </a:r>
            <a:r>
              <a:rPr lang="zh-CN" altLang="en-US" sz="1700" dirty="0" smtClean="0"/>
              <a:t>子库提供的</a:t>
            </a:r>
            <a:r>
              <a:rPr lang="en-US" altLang="zh-CN" sz="1700" dirty="0" smtClean="0"/>
              <a:t>minimize</a:t>
            </a:r>
            <a:r>
              <a:rPr lang="zh-CN" altLang="en-US" sz="1700" dirty="0" smtClean="0"/>
              <a:t>方法。这个最小化函数</a:t>
            </a:r>
            <a:r>
              <a:rPr lang="en-US" altLang="zh-CN" sz="1700" dirty="0" smtClean="0"/>
              <a:t>minimize</a:t>
            </a:r>
            <a:r>
              <a:rPr lang="zh-CN" altLang="en-US" sz="1700" dirty="0" smtClean="0"/>
              <a:t>是非常一般的，允许不等式约束以及参数的界限。我们开始于最大化</a:t>
            </a:r>
            <a:r>
              <a:rPr lang="en-US" altLang="zh-CN" sz="1700" dirty="0" smtClean="0"/>
              <a:t>Sharpe</a:t>
            </a:r>
            <a:r>
              <a:rPr lang="zh-CN" altLang="en-US" sz="1700" dirty="0" smtClean="0"/>
              <a:t>比率。正式的，我们应当最小化负的</a:t>
            </a:r>
            <a:r>
              <a:rPr lang="en-US" altLang="zh-CN" sz="1700" dirty="0" smtClean="0"/>
              <a:t>Sharpe</a:t>
            </a:r>
            <a:r>
              <a:rPr lang="zh-CN" altLang="en-US" sz="1700" dirty="0" smtClean="0"/>
              <a:t>比率。</a:t>
            </a:r>
            <a:endParaRPr lang="en-US" altLang="zh-CN" sz="1700" dirty="0" smtClean="0"/>
          </a:p>
          <a:p>
            <a:pPr marL="285750" indent="-285750">
              <a:buFont typeface="Arial" panose="020B0604020202020204" pitchFamily="34" charset="0"/>
              <a:buChar char="•"/>
            </a:pPr>
            <a:r>
              <a:rPr lang="zh-CN" altLang="en-US" sz="1700" dirty="0" smtClean="0"/>
              <a:t>这里的约束是所有的参数（权重）加起来为</a:t>
            </a:r>
            <a:r>
              <a:rPr lang="en-US" altLang="zh-CN" sz="1700" dirty="0" smtClean="0"/>
              <a:t>1</a:t>
            </a:r>
            <a:r>
              <a:rPr lang="zh-CN" altLang="en-US" sz="1700" dirty="0" smtClean="0"/>
              <a:t>，这可以按照下面的方式进行设置，使用</a:t>
            </a:r>
            <a:r>
              <a:rPr lang="en-US" altLang="zh-CN" sz="1700" dirty="0" smtClean="0"/>
              <a:t>minimize</a:t>
            </a:r>
            <a:r>
              <a:rPr lang="zh-CN" altLang="en-US" sz="1700" dirty="0" smtClean="0"/>
              <a:t>函数的传统设置习惯。</a:t>
            </a:r>
            <a:endParaRPr lang="en-US" altLang="zh-CN" sz="1700" dirty="0" smtClean="0"/>
          </a:p>
          <a:p>
            <a:pPr marL="285750" indent="-285750">
              <a:buFont typeface="Arial" panose="020B0604020202020204" pitchFamily="34" charset="0"/>
              <a:buChar char="•"/>
            </a:pPr>
            <a:r>
              <a:rPr lang="zh-CN" altLang="en-US" sz="1700" dirty="0" smtClean="0"/>
              <a:t>同时我们还需要参数值（权重）在</a:t>
            </a:r>
            <a:r>
              <a:rPr lang="en-US" altLang="zh-CN" sz="1700" dirty="0" smtClean="0"/>
              <a:t>0</a:t>
            </a:r>
            <a:r>
              <a:rPr lang="zh-CN" altLang="en-US" sz="1700" dirty="0" smtClean="0"/>
              <a:t>到</a:t>
            </a:r>
            <a:r>
              <a:rPr lang="en-US" altLang="zh-CN" sz="1700" dirty="0" smtClean="0"/>
              <a:t>1</a:t>
            </a:r>
            <a:r>
              <a:rPr lang="zh-CN" altLang="en-US" sz="1700" dirty="0" smtClean="0"/>
              <a:t>之间，这些值作为一组元组提供给最小化函数。</a:t>
            </a:r>
            <a:endParaRPr lang="en-US" altLang="zh-CN" sz="1700" dirty="0" smtClean="0"/>
          </a:p>
          <a:p>
            <a:pPr marL="285750" indent="-285750">
              <a:buFont typeface="Arial" panose="020B0604020202020204" pitchFamily="34" charset="0"/>
              <a:buChar char="•"/>
            </a:pPr>
            <a:r>
              <a:rPr lang="zh-CN" altLang="en-US" sz="1700" dirty="0" smtClean="0"/>
              <a:t>还需要设定的是初始参数列表，我们简单的使用相同的权重。</a:t>
            </a:r>
            <a:endParaRPr lang="en-US" altLang="zh-CN" sz="1700" dirty="0" smtClean="0"/>
          </a:p>
          <a:p>
            <a:pPr marL="285750" indent="-285750">
              <a:buFont typeface="Arial" panose="020B0604020202020204" pitchFamily="34" charset="0"/>
              <a:buChar char="•"/>
            </a:pPr>
            <a:r>
              <a:rPr lang="zh-CN" altLang="en-US" sz="1700" dirty="0" smtClean="0"/>
              <a:t>调用这个函数不仅返回最优的参数值，还返回了其他，我们将这个结果存储在一个称为</a:t>
            </a:r>
            <a:r>
              <a:rPr lang="en-US" altLang="zh-CN" sz="1700" dirty="0" smtClean="0"/>
              <a:t>opts</a:t>
            </a:r>
            <a:r>
              <a:rPr lang="zh-CN" altLang="en-US" sz="1700" dirty="0" smtClean="0"/>
              <a:t>的对象中。</a:t>
            </a:r>
            <a:endParaRPr lang="en-US" altLang="zh-CN" sz="1700" dirty="0" smtClean="0"/>
          </a:p>
          <a:p>
            <a:pPr marL="285750" indent="-285750">
              <a:buFont typeface="Arial" panose="020B0604020202020204" pitchFamily="34" charset="0"/>
              <a:buChar char="•"/>
            </a:pPr>
            <a:r>
              <a:rPr lang="zh-CN" altLang="en-US" sz="1700" dirty="0" smtClean="0"/>
              <a:t>我们主要关心的是最优组合权重，为了达到这个目标，我们使用感兴趣的键值来获得结果，即这个例子中的</a:t>
            </a:r>
            <a:r>
              <a:rPr lang="en-US" altLang="zh-CN" sz="1700" dirty="0" smtClean="0"/>
              <a:t>x</a:t>
            </a:r>
            <a:r>
              <a:rPr lang="zh-CN" altLang="en-US" sz="1700" dirty="0" smtClean="0"/>
              <a:t>。最优化产生的结构包含这五种证券的权重。</a:t>
            </a:r>
            <a:endParaRPr lang="en-US" altLang="zh-CN" sz="1700" dirty="0" smtClean="0"/>
          </a:p>
          <a:p>
            <a:pPr marL="285750" indent="-285750">
              <a:buFont typeface="Arial" panose="020B0604020202020204" pitchFamily="34" charset="0"/>
              <a:buChar char="•"/>
            </a:pPr>
            <a:r>
              <a:rPr lang="zh-CN" altLang="en-US" sz="1700" dirty="0" smtClean="0"/>
              <a:t>使用最优资产组合权重，我们可以计算相关的统计量，期望收益，期望方差，</a:t>
            </a:r>
            <a:r>
              <a:rPr lang="en-US" altLang="zh-CN" sz="1700" dirty="0" smtClean="0"/>
              <a:t>Sharpe</a:t>
            </a:r>
            <a:r>
              <a:rPr lang="zh-CN" altLang="en-US" sz="1700" dirty="0" smtClean="0"/>
              <a:t>比率等等。</a:t>
            </a:r>
            <a:endParaRPr lang="en-US" altLang="zh-CN" sz="1700" dirty="0" smtClean="0"/>
          </a:p>
          <a:p>
            <a:pPr marL="285750" indent="-285750">
              <a:buFont typeface="Arial" panose="020B0604020202020204" pitchFamily="34" charset="0"/>
              <a:buChar char="•"/>
            </a:pPr>
            <a:r>
              <a:rPr lang="zh-CN" altLang="en-US" sz="1700" dirty="0" smtClean="0"/>
              <a:t>接着，最小化资产组合的方差，也就是最小化波动性，这里也是调用</a:t>
            </a:r>
            <a:r>
              <a:rPr lang="en-US" altLang="zh-CN" sz="1700" dirty="0" smtClean="0"/>
              <a:t>minimize</a:t>
            </a:r>
            <a:r>
              <a:rPr lang="zh-CN" altLang="en-US" sz="1700" dirty="0" smtClean="0"/>
              <a:t>函数，获得了最优组合以后，也可以计算统计量。</a:t>
            </a:r>
            <a:endParaRPr lang="en-US" altLang="zh-CN" sz="1700" dirty="0"/>
          </a:p>
        </p:txBody>
      </p:sp>
    </p:spTree>
    <p:extLst>
      <p:ext uri="{BB962C8B-B14F-4D97-AF65-F5344CB8AC3E}">
        <p14:creationId xmlns:p14="http://schemas.microsoft.com/office/powerpoint/2010/main" val="180449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有效前沿</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295456"/>
            <a:ext cx="7316787" cy="4539704"/>
          </a:xfrm>
          <a:prstGeom prst="rect">
            <a:avLst/>
          </a:prstGeom>
          <a:noFill/>
        </p:spPr>
        <p:txBody>
          <a:bodyPr wrap="square" rtlCol="0">
            <a:spAutoFit/>
          </a:bodyPr>
          <a:lstStyle/>
          <a:p>
            <a:pPr marL="285750" indent="-285750">
              <a:buFont typeface="Arial" panose="020B0604020202020204" pitchFamily="34" charset="0"/>
              <a:buChar char="•"/>
            </a:pPr>
            <a:r>
              <a:rPr lang="zh-CN" altLang="en-US" sz="1700" dirty="0" smtClean="0"/>
              <a:t>导出所有最优的资产组合</a:t>
            </a:r>
            <a:r>
              <a:rPr lang="en-US" altLang="zh-CN" sz="1700" dirty="0" smtClean="0"/>
              <a:t>——</a:t>
            </a:r>
            <a:r>
              <a:rPr lang="zh-CN" altLang="en-US" sz="1700" dirty="0" smtClean="0"/>
              <a:t>即所有的给定目标收益书评情况下最小化波动的资产组合（或者给定风险水平下最大化收益的资产组合）都类似于之前的最优化。唯一的差异是我们需要对多个开始条件进行除以。我们所采用的方法是固定一个目标收益水平，导出对于每一个这样的水平最小化风险值的权重。对于最优化而言，这导致两个条件，一个是关于目标收益水平</a:t>
            </a:r>
            <a:r>
              <a:rPr lang="en-US" altLang="zh-CN" sz="1700" dirty="0" err="1" smtClean="0"/>
              <a:t>tret</a:t>
            </a:r>
            <a:r>
              <a:rPr lang="zh-CN" altLang="en-US" sz="1700" dirty="0" smtClean="0"/>
              <a:t>，一个是关于资产组合权重的和为</a:t>
            </a:r>
            <a:r>
              <a:rPr lang="en-US" altLang="zh-CN" sz="1700" dirty="0" smtClean="0"/>
              <a:t>1</a:t>
            </a:r>
            <a:r>
              <a:rPr lang="zh-CN" altLang="en-US" sz="1700" dirty="0" smtClean="0"/>
              <a:t>，和以前一样。每个值的边界条件都是相同的。</a:t>
            </a:r>
            <a:endParaRPr lang="en-US" altLang="zh-CN" sz="1700" dirty="0" smtClean="0"/>
          </a:p>
          <a:p>
            <a:pPr marL="285750" indent="-285750">
              <a:buFont typeface="Arial" panose="020B0604020202020204" pitchFamily="34" charset="0"/>
              <a:buChar char="•"/>
            </a:pPr>
            <a:r>
              <a:rPr lang="zh-CN" altLang="en-US" sz="1700" dirty="0" smtClean="0"/>
              <a:t>我们定义一个专门的函数</a:t>
            </a:r>
            <a:r>
              <a:rPr lang="en-US" altLang="zh-CN" sz="1700" dirty="0" err="1" smtClean="0"/>
              <a:t>min_func</a:t>
            </a:r>
            <a:r>
              <a:rPr lang="zh-CN" altLang="en-US" sz="1700" dirty="0" smtClean="0"/>
              <a:t>来实现最小化过程，它从</a:t>
            </a:r>
            <a:r>
              <a:rPr lang="en-US" altLang="zh-CN" sz="1700" dirty="0" smtClean="0"/>
              <a:t>statistics</a:t>
            </a:r>
            <a:r>
              <a:rPr lang="zh-CN" altLang="en-US" sz="1700" dirty="0" smtClean="0"/>
              <a:t>函数中返回风险价值。</a:t>
            </a:r>
            <a:endParaRPr lang="en-US" altLang="zh-CN" sz="1700" dirty="0" smtClean="0"/>
          </a:p>
          <a:p>
            <a:pPr marL="285750" indent="-285750">
              <a:buFont typeface="Arial" panose="020B0604020202020204" pitchFamily="34" charset="0"/>
              <a:buChar char="•"/>
            </a:pPr>
            <a:r>
              <a:rPr lang="zh-CN" altLang="en-US" sz="1700" dirty="0" smtClean="0"/>
              <a:t>下面是针对不同的目标收益水平进行迭代，其中最小化的一个条件啊生了变化，在每次循环中都需要对条件字典进行更新。</a:t>
            </a:r>
            <a:endParaRPr lang="en-US" altLang="zh-CN" sz="1700" dirty="0" smtClean="0"/>
          </a:p>
          <a:p>
            <a:pPr marL="285750" indent="-285750">
              <a:buFont typeface="Arial" panose="020B0604020202020204" pitchFamily="34" charset="0"/>
              <a:buChar char="•"/>
            </a:pPr>
            <a:r>
              <a:rPr lang="zh-CN" altLang="en-US" sz="1700" dirty="0" smtClean="0"/>
              <a:t>用图形表示最优化的结果，用</a:t>
            </a:r>
            <a:r>
              <a:rPr lang="en-US" altLang="zh-CN" sz="1700" dirty="0" smtClean="0"/>
              <a:t>x</a:t>
            </a:r>
            <a:r>
              <a:rPr lang="zh-CN" altLang="en-US" sz="1700" dirty="0" smtClean="0"/>
              <a:t>符号表示了给定目标收益水平的最优资产组合，点和以前一样表示随机资产组合。另外，图形中显示了两个星号，一个是最小化方差（波动率）资产组合，一个是最大化</a:t>
            </a:r>
            <a:r>
              <a:rPr lang="en-US" altLang="zh-CN" sz="1700" dirty="0" smtClean="0"/>
              <a:t>Sharpe</a:t>
            </a:r>
            <a:r>
              <a:rPr lang="zh-CN" altLang="en-US" sz="1700" dirty="0" smtClean="0"/>
              <a:t>比率的资产组合。</a:t>
            </a:r>
            <a:endParaRPr lang="en-US" altLang="zh-CN" sz="1700" dirty="0" smtClean="0"/>
          </a:p>
          <a:p>
            <a:pPr marL="285750" indent="-285750">
              <a:buFont typeface="Arial" panose="020B0604020202020204" pitchFamily="34" charset="0"/>
              <a:buChar char="•"/>
            </a:pPr>
            <a:r>
              <a:rPr lang="zh-CN" altLang="en-US" sz="1700" dirty="0"/>
              <a:t>最</a:t>
            </a:r>
            <a:r>
              <a:rPr lang="zh-CN" altLang="en-US" sz="1700" dirty="0" smtClean="0"/>
              <a:t>优前沿包含的是比绝对最小化方差资产组合更高收益的所有最优组合。这些组合在给定的风险水平下在期望收益方面占优了其他组合。</a:t>
            </a:r>
            <a:endParaRPr lang="en-US" altLang="zh-CN" sz="1700" dirty="0"/>
          </a:p>
        </p:txBody>
      </p:sp>
    </p:spTree>
    <p:extLst>
      <p:ext uri="{BB962C8B-B14F-4D97-AF65-F5344CB8AC3E}">
        <p14:creationId xmlns:p14="http://schemas.microsoft.com/office/powerpoint/2010/main" val="124058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资本市场线</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295456"/>
                <a:ext cx="7316787" cy="4862037"/>
              </a:xfrm>
              <a:prstGeom prst="rect">
                <a:avLst/>
              </a:prstGeom>
              <a:noFill/>
            </p:spPr>
            <p:txBody>
              <a:bodyPr wrap="square" rtlCol="0">
                <a:spAutoFit/>
              </a:bodyPr>
              <a:lstStyle/>
              <a:p>
                <a:pPr marL="285750" indent="-285750">
                  <a:buFont typeface="Arial" panose="020B0604020202020204" pitchFamily="34" charset="0"/>
                  <a:buChar char="•"/>
                </a:pPr>
                <a:r>
                  <a:rPr lang="zh-CN" altLang="en-US" sz="1700" dirty="0" smtClean="0"/>
                  <a:t>除了例如股票或大宗商品（例如黄金）等风险资产以外，通常还有一种无风险资产，现金或现金账户。在现实世界中，持有大银行的现金存款可以被认为是无风险的（例如，通过存款保险计划实现）。缺点是持有无风险资产通常只能产生较小的收益，例如接近于</a:t>
                </a:r>
                <a:r>
                  <a:rPr lang="en-US" altLang="zh-CN" sz="1700" dirty="0" smtClean="0"/>
                  <a:t>0</a:t>
                </a:r>
                <a:r>
                  <a:rPr lang="zh-CN" altLang="en-US" sz="1700" dirty="0" smtClean="0"/>
                  <a:t>。</a:t>
                </a:r>
                <a:endParaRPr lang="en-US" altLang="zh-CN" sz="1700" dirty="0" smtClean="0"/>
              </a:p>
              <a:p>
                <a:pPr marL="285750" indent="-285750">
                  <a:buFont typeface="Arial" panose="020B0604020202020204" pitchFamily="34" charset="0"/>
                  <a:buChar char="•"/>
                </a:pPr>
                <a:r>
                  <a:rPr lang="zh-CN" altLang="en-US" sz="1700" dirty="0" smtClean="0"/>
                  <a:t>但是，考虑这样的无风险资产会提升投资者的有效投资机会集。基本的思想是投资者首先决定风险资产的有效组合，然后与无风险资产进行混合。通过调整的投资者的投资于无风险资产的财富比例，可以获得无风险资产收益与有效组合连线直线上的风险</a:t>
                </a:r>
                <a:r>
                  <a:rPr lang="en-US" altLang="zh-CN" sz="1700" dirty="0" smtClean="0"/>
                  <a:t>-</a:t>
                </a:r>
                <a:r>
                  <a:rPr lang="zh-CN" altLang="en-US" sz="1700" dirty="0" smtClean="0"/>
                  <a:t>收益模式。</a:t>
                </a:r>
                <a:endParaRPr lang="en-US" altLang="zh-CN" sz="1700" dirty="0" smtClean="0"/>
              </a:p>
              <a:p>
                <a:pPr marL="285750" indent="-285750">
                  <a:buFont typeface="Arial" panose="020B0604020202020204" pitchFamily="34" charset="0"/>
                  <a:buChar char="•"/>
                </a:pPr>
                <a:r>
                  <a:rPr lang="zh-CN" altLang="en-US" sz="1700" dirty="0" smtClean="0"/>
                  <a:t>那么，什么样的资产组合是最优的呢？那就应当是通过无风险收益点兵与风险资产有效前沿相切的直线。例如，考虑无风险利率为</a:t>
                </a:r>
                <a14:m>
                  <m:oMath xmlns:m="http://schemas.openxmlformats.org/officeDocument/2006/math">
                    <m:sSub>
                      <m:sSubPr>
                        <m:ctrlPr>
                          <a:rPr lang="en-US" altLang="zh-CN" sz="1700" i="1" smtClean="0">
                            <a:latin typeface="Cambria Math" panose="02040503050406030204" pitchFamily="18" charset="0"/>
                          </a:rPr>
                        </m:ctrlPr>
                      </m:sSubPr>
                      <m:e>
                        <m:r>
                          <a:rPr lang="en-US" altLang="zh-CN" sz="1700" b="0" i="1" smtClean="0">
                            <a:latin typeface="Cambria Math" panose="02040503050406030204" pitchFamily="18" charset="0"/>
                          </a:rPr>
                          <m:t>𝑟</m:t>
                        </m:r>
                      </m:e>
                      <m:sub>
                        <m:r>
                          <a:rPr lang="en-US" altLang="zh-CN" sz="1700" b="0" i="1" smtClean="0">
                            <a:latin typeface="Cambria Math" panose="02040503050406030204" pitchFamily="18" charset="0"/>
                          </a:rPr>
                          <m:t>𝑓</m:t>
                        </m:r>
                      </m:sub>
                    </m:sSub>
                    <m:r>
                      <a:rPr lang="en-US" altLang="zh-CN" sz="1700" b="0" i="1" smtClean="0">
                        <a:latin typeface="Cambria Math" panose="02040503050406030204" pitchFamily="18" charset="0"/>
                      </a:rPr>
                      <m:t>=0.01</m:t>
                    </m:r>
                  </m:oMath>
                </a14:m>
                <a:r>
                  <a:rPr lang="zh-CN" altLang="en-US" sz="1700" dirty="0" smtClean="0"/>
                  <a:t>，我们要求的是一条与风险收益前沿相切的直线，通过点</a:t>
                </a:r>
                <a14:m>
                  <m:oMath xmlns:m="http://schemas.openxmlformats.org/officeDocument/2006/math">
                    <m:d>
                      <m:dPr>
                        <m:ctrlPr>
                          <a:rPr lang="en-US" altLang="zh-CN" sz="1700" i="1" smtClean="0">
                            <a:latin typeface="Cambria Math" panose="02040503050406030204" pitchFamily="18" charset="0"/>
                          </a:rPr>
                        </m:ctrlPr>
                      </m:dPr>
                      <m:e>
                        <m:sSub>
                          <m:sSubPr>
                            <m:ctrlPr>
                              <a:rPr lang="en-US" altLang="zh-CN" sz="1700" i="1" smtClean="0">
                                <a:latin typeface="Cambria Math" panose="02040503050406030204" pitchFamily="18" charset="0"/>
                              </a:rPr>
                            </m:ctrlPr>
                          </m:sSubPr>
                          <m:e>
                            <m:r>
                              <a:rPr lang="zh-CN" altLang="en-US" sz="1700" i="1" smtClean="0">
                                <a:latin typeface="Cambria Math" panose="02040503050406030204" pitchFamily="18" charset="0"/>
                              </a:rPr>
                              <m:t>𝜎</m:t>
                            </m:r>
                          </m:e>
                          <m:sub>
                            <m:r>
                              <a:rPr lang="en-US" altLang="zh-CN" sz="1700" b="0" i="1" smtClean="0">
                                <a:latin typeface="Cambria Math" panose="02040503050406030204" pitchFamily="18" charset="0"/>
                              </a:rPr>
                              <m:t>𝑓</m:t>
                            </m:r>
                          </m:sub>
                        </m:sSub>
                        <m:r>
                          <a:rPr lang="en-US" altLang="zh-CN" sz="1700" b="0" i="1" smtClean="0">
                            <a:latin typeface="Cambria Math" panose="02040503050406030204" pitchFamily="18" charset="0"/>
                          </a:rPr>
                          <m:t>,</m:t>
                        </m:r>
                        <m:sSub>
                          <m:sSubPr>
                            <m:ctrlPr>
                              <a:rPr lang="en-US" altLang="zh-CN" sz="1700" b="0" i="1" smtClean="0">
                                <a:latin typeface="Cambria Math" panose="02040503050406030204" pitchFamily="18" charset="0"/>
                              </a:rPr>
                            </m:ctrlPr>
                          </m:sSubPr>
                          <m:e>
                            <m:r>
                              <a:rPr lang="en-US" altLang="zh-CN" sz="1700" b="0" i="1" smtClean="0">
                                <a:latin typeface="Cambria Math" panose="02040503050406030204" pitchFamily="18" charset="0"/>
                              </a:rPr>
                              <m:t>𝑟</m:t>
                            </m:r>
                          </m:e>
                          <m:sub>
                            <m:r>
                              <a:rPr lang="en-US" altLang="zh-CN" sz="1700" b="0" i="1" smtClean="0">
                                <a:latin typeface="Cambria Math" panose="02040503050406030204" pitchFamily="18" charset="0"/>
                              </a:rPr>
                              <m:t>𝑓</m:t>
                            </m:r>
                          </m:sub>
                        </m:sSub>
                      </m:e>
                    </m:d>
                    <m:r>
                      <a:rPr lang="en-US" altLang="zh-CN" sz="1700" b="0" i="1" smtClean="0">
                        <a:latin typeface="Cambria Math" panose="02040503050406030204" pitchFamily="18" charset="0"/>
                      </a:rPr>
                      <m:t>=(0,0.01)</m:t>
                    </m:r>
                    <m:r>
                      <a:rPr lang="zh-CN" altLang="en-US" sz="1700" i="1">
                        <a:latin typeface="Cambria Math" panose="02040503050406030204" pitchFamily="18" charset="0"/>
                      </a:rPr>
                      <m:t>。</m:t>
                    </m:r>
                  </m:oMath>
                </a14:m>
                <a:endParaRPr lang="en-US" altLang="zh-CN" sz="1700" dirty="0" smtClean="0"/>
              </a:p>
              <a:p>
                <a:pPr marL="285750" indent="-285750">
                  <a:buFont typeface="Arial" panose="020B0604020202020204" pitchFamily="34" charset="0"/>
                  <a:buChar char="•"/>
                </a:pPr>
                <a:r>
                  <a:rPr lang="zh-CN" altLang="en-US" sz="1700" dirty="0" smtClean="0"/>
                  <a:t>在下面的计算中，我们需要对于有效前沿一阶导数的近似，在这里，我们进行</a:t>
                </a:r>
                <a:r>
                  <a:rPr lang="en-US" altLang="zh-CN" sz="1700" dirty="0" smtClean="0"/>
                  <a:t>cubic spline</a:t>
                </a:r>
                <a:r>
                  <a:rPr lang="zh-CN" altLang="en-US" sz="1700" dirty="0" smtClean="0"/>
                  <a:t>插值。对于</a:t>
                </a:r>
                <a:r>
                  <a:rPr lang="en-US" altLang="zh-CN" sz="1700" dirty="0" smtClean="0"/>
                  <a:t>spline</a:t>
                </a:r>
                <a:r>
                  <a:rPr lang="zh-CN" altLang="en-US" sz="1700" dirty="0" smtClean="0"/>
                  <a:t>插值而言，我们仅仅会使用有效前沿上的资产组合。通过插值，我们定义有效前沿函数以及有效前沿的一阶导数函数。</a:t>
                </a:r>
                <a:endParaRPr lang="en-US" altLang="zh-CN" sz="1700" dirty="0" smtClean="0"/>
              </a:p>
              <a:p>
                <a:pPr marL="285750" indent="-285750">
                  <a:buFont typeface="Arial" panose="020B0604020202020204" pitchFamily="34" charset="0"/>
                  <a:buChar char="•"/>
                </a:pPr>
                <a:r>
                  <a:rPr lang="zh-CN" altLang="en-US" sz="1700" dirty="0" smtClean="0"/>
                  <a:t>接着我们就是寻找一个函数</a:t>
                </a:r>
                <a14:m>
                  <m:oMath xmlns:m="http://schemas.openxmlformats.org/officeDocument/2006/math">
                    <m:r>
                      <a:rPr lang="en-US" altLang="zh-CN" sz="1700" b="0" i="1" smtClean="0">
                        <a:latin typeface="Cambria Math" panose="02040503050406030204" pitchFamily="18" charset="0"/>
                      </a:rPr>
                      <m:t>𝑡</m:t>
                    </m:r>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𝑎</m:t>
                    </m:r>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𝑏𝑥</m:t>
                    </m:r>
                  </m:oMath>
                </a14:m>
                <a:r>
                  <a:rPr lang="zh-CN" altLang="en-US" sz="1700" dirty="0" smtClean="0"/>
                  <a:t>描述的一条直线通过无风险资产并且与有效前沿相切。这个函数应当满足下面的三个条件。</a:t>
                </a:r>
                <a:endParaRPr lang="en-US" altLang="zh-CN" sz="1700" dirty="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295456"/>
                <a:ext cx="7316787" cy="4862037"/>
              </a:xfrm>
              <a:prstGeom prst="rect">
                <a:avLst/>
              </a:prstGeom>
              <a:blipFill>
                <a:blip r:embed="rId2"/>
                <a:stretch>
                  <a:fillRect l="-417" t="-376" b="-6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244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资本市场线</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295456"/>
                <a:ext cx="7316787" cy="434118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700" b="0" i="1" smtClean="0">
                        <a:latin typeface="Cambria Math" panose="02040503050406030204" pitchFamily="18" charset="0"/>
                      </a:rPr>
                      <m:t>𝑡</m:t>
                    </m:r>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𝑎</m:t>
                    </m:r>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𝑏𝑥</m:t>
                    </m:r>
                  </m:oMath>
                </a14:m>
                <a:endParaRPr lang="en-US" altLang="zh-CN" sz="1700" b="0" dirty="0" smtClean="0"/>
              </a:p>
              <a:p>
                <a:pPr marL="285750" indent="-285750">
                  <a:buFont typeface="Arial" panose="020B0604020202020204" pitchFamily="34" charset="0"/>
                  <a:buChar char="•"/>
                </a:pPr>
                <a14:m>
                  <m:oMath xmlns:m="http://schemas.openxmlformats.org/officeDocument/2006/math">
                    <m:r>
                      <a:rPr lang="en-US" altLang="zh-CN" sz="1700" b="0" i="1" smtClean="0">
                        <a:latin typeface="Cambria Math" panose="02040503050406030204" pitchFamily="18" charset="0"/>
                      </a:rPr>
                      <m:t>𝑡</m:t>
                    </m:r>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0</m:t>
                        </m:r>
                      </m:e>
                    </m:d>
                    <m:r>
                      <a:rPr lang="en-US" altLang="zh-CN" sz="1700" b="0" i="1" smtClean="0">
                        <a:latin typeface="Cambria Math" panose="02040503050406030204" pitchFamily="18" charset="0"/>
                      </a:rPr>
                      <m:t>=</m:t>
                    </m:r>
                    <m:sSub>
                      <m:sSubPr>
                        <m:ctrlPr>
                          <a:rPr lang="en-US" altLang="zh-CN" sz="1700" b="0" i="1" smtClean="0">
                            <a:latin typeface="Cambria Math" panose="02040503050406030204" pitchFamily="18" charset="0"/>
                          </a:rPr>
                        </m:ctrlPr>
                      </m:sSubPr>
                      <m:e>
                        <m:r>
                          <a:rPr lang="en-US" altLang="zh-CN" sz="1700" b="0" i="1" smtClean="0">
                            <a:latin typeface="Cambria Math" panose="02040503050406030204" pitchFamily="18" charset="0"/>
                          </a:rPr>
                          <m:t>𝑟</m:t>
                        </m:r>
                      </m:e>
                      <m:sub>
                        <m:r>
                          <a:rPr lang="en-US" altLang="zh-CN" sz="1700" b="0" i="1" smtClean="0">
                            <a:latin typeface="Cambria Math" panose="02040503050406030204" pitchFamily="18" charset="0"/>
                          </a:rPr>
                          <m:t>𝑓</m:t>
                        </m:r>
                      </m:sub>
                    </m:sSub>
                    <m:r>
                      <a:rPr lang="en-US" altLang="zh-CN" sz="1700" b="0" i="1" smtClean="0">
                        <a:latin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𝑎</m:t>
                    </m:r>
                    <m:r>
                      <a:rPr lang="en-US" altLang="zh-CN" sz="1700" b="0" i="1" smtClean="0">
                        <a:latin typeface="Cambria Math" panose="02040503050406030204" pitchFamily="18" charset="0"/>
                        <a:ea typeface="Cambria Math" panose="02040503050406030204" pitchFamily="18" charset="0"/>
                      </a:rPr>
                      <m:t>=</m:t>
                    </m:r>
                    <m:sSub>
                      <m:sSubPr>
                        <m:ctrlPr>
                          <a:rPr lang="en-US" altLang="zh-CN" sz="1700" b="0" i="1" smtClean="0">
                            <a:latin typeface="Cambria Math" panose="02040503050406030204" pitchFamily="18" charset="0"/>
                            <a:ea typeface="Cambria Math" panose="02040503050406030204" pitchFamily="18" charset="0"/>
                          </a:rPr>
                        </m:ctrlPr>
                      </m:sSubPr>
                      <m:e>
                        <m:r>
                          <a:rPr lang="en-US" altLang="zh-CN" sz="1700" b="0" i="1" smtClean="0">
                            <a:latin typeface="Cambria Math" panose="02040503050406030204" pitchFamily="18" charset="0"/>
                            <a:ea typeface="Cambria Math" panose="02040503050406030204" pitchFamily="18" charset="0"/>
                          </a:rPr>
                          <m:t>𝑟</m:t>
                        </m:r>
                      </m:e>
                      <m:sub>
                        <m:r>
                          <a:rPr lang="en-US" altLang="zh-CN" sz="1700" b="0" i="1" smtClean="0">
                            <a:latin typeface="Cambria Math" panose="02040503050406030204" pitchFamily="18" charset="0"/>
                            <a:ea typeface="Cambria Math" panose="02040503050406030204" pitchFamily="18" charset="0"/>
                          </a:rPr>
                          <m:t>𝑓</m:t>
                        </m:r>
                      </m:sub>
                    </m:sSub>
                  </m:oMath>
                </a14:m>
                <a:endParaRPr lang="en-US" altLang="zh-CN" sz="1700" dirty="0" smtClean="0"/>
              </a:p>
              <a:p>
                <a:pPr marL="285750" indent="-285750">
                  <a:buFont typeface="Arial" panose="020B0604020202020204" pitchFamily="34" charset="0"/>
                  <a:buChar char="•"/>
                </a:pPr>
                <a14:m>
                  <m:oMath xmlns:m="http://schemas.openxmlformats.org/officeDocument/2006/math">
                    <m:r>
                      <a:rPr lang="en-US" altLang="zh-CN" sz="1700" b="0" i="1" smtClean="0">
                        <a:latin typeface="Cambria Math" panose="02040503050406030204" pitchFamily="18" charset="0"/>
                      </a:rPr>
                      <m:t>𝑡</m:t>
                    </m:r>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m:t>
                    </m:r>
                    <m:r>
                      <a:rPr lang="en-US" altLang="zh-CN" sz="1700" b="0" i="1" smtClean="0">
                        <a:latin typeface="Cambria Math" panose="02040503050406030204" pitchFamily="18" charset="0"/>
                      </a:rPr>
                      <m:t>𝑓</m:t>
                    </m:r>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𝑎</m:t>
                    </m:r>
                    <m:r>
                      <a:rPr lang="en-US" altLang="zh-CN" sz="1700" b="0" i="1" smtClean="0">
                        <a:latin typeface="Cambria Math" panose="02040503050406030204" pitchFamily="18" charset="0"/>
                        <a:ea typeface="Cambria Math" panose="02040503050406030204" pitchFamily="18" charset="0"/>
                      </a:rPr>
                      <m:t>+</m:t>
                    </m:r>
                    <m:r>
                      <a:rPr lang="en-US" altLang="zh-CN" sz="1700" b="0" i="1" smtClean="0">
                        <a:latin typeface="Cambria Math" panose="02040503050406030204" pitchFamily="18" charset="0"/>
                        <a:ea typeface="Cambria Math" panose="02040503050406030204" pitchFamily="18" charset="0"/>
                      </a:rPr>
                      <m:t>𝑏𝑥</m:t>
                    </m:r>
                    <m:r>
                      <a:rPr lang="en-US" altLang="zh-CN" sz="1700" b="0" i="1" smtClean="0">
                        <a:latin typeface="Cambria Math" panose="02040503050406030204" pitchFamily="18" charset="0"/>
                        <a:ea typeface="Cambria Math" panose="02040503050406030204" pitchFamily="18" charset="0"/>
                      </a:rPr>
                      <m:t>=</m:t>
                    </m:r>
                    <m:r>
                      <a:rPr lang="en-US" altLang="zh-CN" sz="1700" b="0" i="1" smtClean="0">
                        <a:latin typeface="Cambria Math" panose="02040503050406030204" pitchFamily="18" charset="0"/>
                        <a:ea typeface="Cambria Math" panose="02040503050406030204" pitchFamily="18" charset="0"/>
                      </a:rPr>
                      <m:t>𝑓</m:t>
                    </m:r>
                    <m:d>
                      <m:dPr>
                        <m:ctrlPr>
                          <a:rPr lang="en-US" altLang="zh-CN" sz="1700" b="0" i="1" smtClean="0">
                            <a:latin typeface="Cambria Math" panose="02040503050406030204" pitchFamily="18" charset="0"/>
                            <a:ea typeface="Cambria Math" panose="02040503050406030204" pitchFamily="18" charset="0"/>
                          </a:rPr>
                        </m:ctrlPr>
                      </m:dPr>
                      <m:e>
                        <m:r>
                          <a:rPr lang="en-US" altLang="zh-CN" sz="1700" b="0" i="1" smtClean="0">
                            <a:latin typeface="Cambria Math" panose="02040503050406030204" pitchFamily="18" charset="0"/>
                            <a:ea typeface="Cambria Math" panose="02040503050406030204" pitchFamily="18" charset="0"/>
                          </a:rPr>
                          <m:t>𝑥</m:t>
                        </m:r>
                      </m:e>
                    </m:d>
                  </m:oMath>
                </a14:m>
                <a:endParaRPr lang="en-US" altLang="zh-CN" sz="1700" b="0" dirty="0" smtClean="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p>
                      <m:sSupPr>
                        <m:ctrlPr>
                          <a:rPr lang="en-US" altLang="zh-CN" sz="1700" b="0" i="1" smtClean="0">
                            <a:latin typeface="Cambria Math" panose="02040503050406030204" pitchFamily="18" charset="0"/>
                          </a:rPr>
                        </m:ctrlPr>
                      </m:sSupPr>
                      <m:e>
                        <m:r>
                          <a:rPr lang="en-US" altLang="zh-CN" sz="1700" b="0" i="1" smtClean="0">
                            <a:latin typeface="Cambria Math" panose="02040503050406030204" pitchFamily="18" charset="0"/>
                          </a:rPr>
                          <m:t>𝑡</m:t>
                        </m:r>
                      </m:e>
                      <m:sup>
                        <m:r>
                          <a:rPr lang="en-US" altLang="zh-CN" sz="1700" b="0" i="1" smtClean="0">
                            <a:latin typeface="Cambria Math" panose="02040503050406030204" pitchFamily="18" charset="0"/>
                          </a:rPr>
                          <m:t>′</m:t>
                        </m:r>
                      </m:sup>
                    </m:sSup>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m:t>
                    </m:r>
                    <m:sSup>
                      <m:sSupPr>
                        <m:ctrlPr>
                          <a:rPr lang="en-US" altLang="zh-CN" sz="1700" b="0" i="1" smtClean="0">
                            <a:latin typeface="Cambria Math" panose="02040503050406030204" pitchFamily="18" charset="0"/>
                          </a:rPr>
                        </m:ctrlPr>
                      </m:sSupPr>
                      <m:e>
                        <m:r>
                          <a:rPr lang="en-US" altLang="zh-CN" sz="1700" b="0" i="1" smtClean="0">
                            <a:latin typeface="Cambria Math" panose="02040503050406030204" pitchFamily="18" charset="0"/>
                          </a:rPr>
                          <m:t>𝑓</m:t>
                        </m:r>
                      </m:e>
                      <m:sup>
                        <m:r>
                          <a:rPr lang="en-US" altLang="zh-CN" sz="1700" b="0" i="1" smtClean="0">
                            <a:latin typeface="Cambria Math" panose="02040503050406030204" pitchFamily="18" charset="0"/>
                          </a:rPr>
                          <m:t>′</m:t>
                        </m:r>
                      </m:sup>
                    </m:sSup>
                    <m:d>
                      <m:dPr>
                        <m:ctrlPr>
                          <a:rPr lang="en-US" altLang="zh-CN" sz="1700" b="0" i="1" smtClean="0">
                            <a:latin typeface="Cambria Math" panose="02040503050406030204" pitchFamily="18" charset="0"/>
                          </a:rPr>
                        </m:ctrlPr>
                      </m:dPr>
                      <m:e>
                        <m:r>
                          <a:rPr lang="en-US" altLang="zh-CN" sz="1700" b="0" i="1" smtClean="0">
                            <a:latin typeface="Cambria Math" panose="02040503050406030204" pitchFamily="18" charset="0"/>
                          </a:rPr>
                          <m:t>𝑥</m:t>
                        </m:r>
                      </m:e>
                    </m:d>
                    <m:r>
                      <a:rPr lang="en-US" altLang="zh-CN" sz="1700" b="0" i="1" smtClean="0">
                        <a:latin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   </m:t>
                    </m:r>
                    <m:r>
                      <a:rPr lang="en-US" altLang="zh-CN" sz="1700" b="0" i="1" smtClean="0">
                        <a:latin typeface="Cambria Math" panose="02040503050406030204" pitchFamily="18" charset="0"/>
                        <a:ea typeface="Cambria Math" panose="02040503050406030204" pitchFamily="18" charset="0"/>
                      </a:rPr>
                      <m:t>𝑏</m:t>
                    </m:r>
                    <m:r>
                      <a:rPr lang="en-US" altLang="zh-CN" sz="1700" b="0" i="1" smtClean="0">
                        <a:latin typeface="Cambria Math" panose="02040503050406030204" pitchFamily="18" charset="0"/>
                        <a:ea typeface="Cambria Math" panose="02040503050406030204" pitchFamily="18" charset="0"/>
                      </a:rPr>
                      <m:t>=</m:t>
                    </m:r>
                    <m:sSup>
                      <m:sSupPr>
                        <m:ctrlPr>
                          <a:rPr lang="en-US" altLang="zh-CN" sz="1700" b="0" i="1" smtClean="0">
                            <a:latin typeface="Cambria Math" panose="02040503050406030204" pitchFamily="18" charset="0"/>
                            <a:ea typeface="Cambria Math" panose="02040503050406030204" pitchFamily="18" charset="0"/>
                          </a:rPr>
                        </m:ctrlPr>
                      </m:sSupPr>
                      <m:e>
                        <m:r>
                          <a:rPr lang="en-US" altLang="zh-CN" sz="1700" b="0" i="1" smtClean="0">
                            <a:latin typeface="Cambria Math" panose="02040503050406030204" pitchFamily="18" charset="0"/>
                            <a:ea typeface="Cambria Math" panose="02040503050406030204" pitchFamily="18" charset="0"/>
                          </a:rPr>
                          <m:t>𝑓</m:t>
                        </m:r>
                      </m:e>
                      <m:sup>
                        <m:r>
                          <a:rPr lang="en-US" altLang="zh-CN" sz="1700" b="0" i="1" smtClean="0">
                            <a:latin typeface="Cambria Math" panose="02040503050406030204" pitchFamily="18" charset="0"/>
                            <a:ea typeface="Cambria Math" panose="02040503050406030204" pitchFamily="18" charset="0"/>
                          </a:rPr>
                          <m:t>′</m:t>
                        </m:r>
                      </m:sup>
                    </m:sSup>
                    <m:d>
                      <m:dPr>
                        <m:ctrlPr>
                          <a:rPr lang="en-US" altLang="zh-CN" sz="1700" b="0" i="1" smtClean="0">
                            <a:latin typeface="Cambria Math" panose="02040503050406030204" pitchFamily="18" charset="0"/>
                            <a:ea typeface="Cambria Math" panose="02040503050406030204" pitchFamily="18" charset="0"/>
                          </a:rPr>
                        </m:ctrlPr>
                      </m:dPr>
                      <m:e>
                        <m:r>
                          <a:rPr lang="en-US" altLang="zh-CN" sz="1700" b="0" i="1" smtClean="0">
                            <a:latin typeface="Cambria Math" panose="02040503050406030204" pitchFamily="18" charset="0"/>
                            <a:ea typeface="Cambria Math" panose="02040503050406030204" pitchFamily="18" charset="0"/>
                          </a:rPr>
                          <m:t>𝑥</m:t>
                        </m:r>
                      </m:e>
                    </m:d>
                  </m:oMath>
                </a14:m>
                <a:endParaRPr lang="en-US" altLang="zh-CN" sz="1700" b="0" dirty="0" smtClean="0"/>
              </a:p>
              <a:p>
                <a:pPr marL="285750" indent="-285750">
                  <a:buFont typeface="Arial" panose="020B0604020202020204" pitchFamily="34" charset="0"/>
                  <a:buChar char="•"/>
                </a:pPr>
                <a:r>
                  <a:rPr lang="zh-CN" altLang="en-US" sz="1700" dirty="0" smtClean="0"/>
                  <a:t>因为关于有效前沿或者其一阶导数都没有显式解，我们必须使用数值方法进行求解。这里我们定义一个</a:t>
                </a:r>
                <a:r>
                  <a:rPr lang="en-US" altLang="zh-CN" sz="1700" dirty="0" smtClean="0"/>
                  <a:t>Python</a:t>
                </a:r>
                <a:r>
                  <a:rPr lang="zh-CN" altLang="en-US" sz="1700" dirty="0" smtClean="0"/>
                  <a:t>函数返回给定参数集合</a:t>
                </a:r>
                <a:r>
                  <a:rPr lang="en-US" altLang="zh-CN" sz="1700" dirty="0" smtClean="0"/>
                  <a:t>(</a:t>
                </a:r>
                <a:r>
                  <a:rPr lang="en-US" altLang="zh-CN" sz="1700" dirty="0" err="1" smtClean="0"/>
                  <a:t>a,b,x</a:t>
                </a:r>
                <a:r>
                  <a:rPr lang="en-US" altLang="zh-CN" sz="1700" dirty="0" smtClean="0"/>
                  <a:t>)</a:t>
                </a:r>
                <a:r>
                  <a:rPr lang="zh-CN" altLang="en-US" sz="1700" dirty="0" smtClean="0"/>
                  <a:t>的所有三个函数的值。</a:t>
                </a:r>
                <a:endParaRPr lang="en-US" altLang="zh-CN" sz="1700" dirty="0" smtClean="0"/>
              </a:p>
              <a:p>
                <a:pPr marL="285750" indent="-285750">
                  <a:buFont typeface="Arial" panose="020B0604020202020204" pitchFamily="34" charset="0"/>
                  <a:buChar char="•"/>
                </a:pPr>
                <a:r>
                  <a:rPr lang="en-US" altLang="zh-CN" sz="1700" dirty="0" err="1" smtClean="0"/>
                  <a:t>scipy.optimize</a:t>
                </a:r>
                <a:r>
                  <a:rPr lang="en-US" altLang="zh-CN" sz="1700" dirty="0" smtClean="0"/>
                  <a:t> </a:t>
                </a:r>
                <a:r>
                  <a:rPr lang="zh-CN" altLang="en-US" sz="1700" dirty="0" smtClean="0"/>
                  <a:t>中的</a:t>
                </a:r>
                <a:r>
                  <a:rPr lang="en-US" altLang="zh-CN" sz="1700" dirty="0" err="1" smtClean="0"/>
                  <a:t>fsolve</a:t>
                </a:r>
                <a:r>
                  <a:rPr lang="zh-CN" altLang="en-US" sz="1700" dirty="0" smtClean="0"/>
                  <a:t>函数可以用于求解这样的方程系统，我们提供函数以及初始参数。注意到这个优化是否能成功依赖于初始参数的设置，因此必须认真选择，通常是进行猜测和试错得到。</a:t>
                </a:r>
                <a:endParaRPr lang="en-US" altLang="zh-CN" sz="1700" dirty="0" smtClean="0"/>
              </a:p>
              <a:p>
                <a:pPr marL="285750" indent="-285750">
                  <a:buFont typeface="Arial" panose="020B0604020202020204" pitchFamily="34" charset="0"/>
                  <a:buChar char="•"/>
                </a:pPr>
                <a:r>
                  <a:rPr lang="zh-CN" altLang="en-US" sz="1700" dirty="0" smtClean="0"/>
                  <a:t>最优化过程得到的结果满足</a:t>
                </a:r>
                <a14:m>
                  <m:oMath xmlns:m="http://schemas.openxmlformats.org/officeDocument/2006/math">
                    <m:r>
                      <a:rPr lang="en-US" altLang="zh-CN" sz="1700" b="0" i="1" smtClean="0">
                        <a:latin typeface="Cambria Math" panose="02040503050406030204" pitchFamily="18" charset="0"/>
                      </a:rPr>
                      <m:t>𝑎</m:t>
                    </m:r>
                    <m:r>
                      <a:rPr lang="en-US" altLang="zh-CN" sz="1700" b="0" i="1" smtClean="0">
                        <a:latin typeface="Cambria Math" panose="02040503050406030204" pitchFamily="18" charset="0"/>
                      </a:rPr>
                      <m:t>=</m:t>
                    </m:r>
                    <m:sSub>
                      <m:sSubPr>
                        <m:ctrlPr>
                          <a:rPr lang="en-US" altLang="zh-CN" sz="1700" b="0" i="1" smtClean="0">
                            <a:latin typeface="Cambria Math" panose="02040503050406030204" pitchFamily="18" charset="0"/>
                          </a:rPr>
                        </m:ctrlPr>
                      </m:sSubPr>
                      <m:e>
                        <m:r>
                          <a:rPr lang="en-US" altLang="zh-CN" sz="1700" b="0" i="1" smtClean="0">
                            <a:latin typeface="Cambria Math" panose="02040503050406030204" pitchFamily="18" charset="0"/>
                          </a:rPr>
                          <m:t>𝑟</m:t>
                        </m:r>
                      </m:e>
                      <m:sub>
                        <m:r>
                          <a:rPr lang="en-US" altLang="zh-CN" sz="1700" b="0" i="1" smtClean="0">
                            <a:latin typeface="Cambria Math" panose="02040503050406030204" pitchFamily="18" charset="0"/>
                          </a:rPr>
                          <m:t>𝑓</m:t>
                        </m:r>
                      </m:sub>
                    </m:sSub>
                    <m:r>
                      <a:rPr lang="en-US" altLang="zh-CN" sz="1700" b="0" i="1" smtClean="0">
                        <a:latin typeface="Cambria Math" panose="02040503050406030204" pitchFamily="18" charset="0"/>
                      </a:rPr>
                      <m:t>=0.01</m:t>
                    </m:r>
                  </m:oMath>
                </a14:m>
                <a:r>
                  <a:rPr lang="zh-CN" altLang="en-US" sz="1700" dirty="0" smtClean="0"/>
                  <a:t>，而且三个方程也为</a:t>
                </a:r>
                <a:r>
                  <a:rPr lang="en-US" altLang="zh-CN" sz="1700" dirty="0" smtClean="0"/>
                  <a:t>0</a:t>
                </a:r>
                <a:r>
                  <a:rPr lang="zh-CN" altLang="en-US" sz="1700" dirty="0" smtClean="0"/>
                  <a:t>。</a:t>
                </a:r>
                <a:endParaRPr lang="en-US" altLang="zh-CN" sz="1700" dirty="0" smtClean="0"/>
              </a:p>
              <a:p>
                <a:pPr marL="285750" indent="-285750">
                  <a:buFont typeface="Arial" panose="020B0604020202020204" pitchFamily="34" charset="0"/>
                  <a:buChar char="•"/>
                </a:pPr>
                <a:r>
                  <a:rPr lang="zh-CN" altLang="en-US" sz="1700" dirty="0" smtClean="0"/>
                  <a:t>用图形表示结果，星号表示来自于有效前沿中切线通过无风险资产点</a:t>
                </a:r>
                <a14:m>
                  <m:oMath xmlns:m="http://schemas.openxmlformats.org/officeDocument/2006/math">
                    <m:r>
                      <a:rPr lang="en-US" altLang="zh-CN" sz="1700" b="0" i="1" smtClean="0">
                        <a:latin typeface="Cambria Math" panose="02040503050406030204" pitchFamily="18" charset="0"/>
                      </a:rPr>
                      <m:t>(0,</m:t>
                    </m:r>
                    <m:sSub>
                      <m:sSubPr>
                        <m:ctrlPr>
                          <a:rPr lang="en-US" altLang="zh-CN" sz="1700" b="0" i="1" smtClean="0">
                            <a:latin typeface="Cambria Math" panose="02040503050406030204" pitchFamily="18" charset="0"/>
                          </a:rPr>
                        </m:ctrlPr>
                      </m:sSubPr>
                      <m:e>
                        <m:r>
                          <a:rPr lang="en-US" altLang="zh-CN" sz="1700" b="0" i="1" smtClean="0">
                            <a:latin typeface="Cambria Math" panose="02040503050406030204" pitchFamily="18" charset="0"/>
                          </a:rPr>
                          <m:t>𝑟</m:t>
                        </m:r>
                      </m:e>
                      <m:sub>
                        <m:r>
                          <a:rPr lang="en-US" altLang="zh-CN" sz="1700" b="0" i="1" smtClean="0">
                            <a:latin typeface="Cambria Math" panose="02040503050406030204" pitchFamily="18" charset="0"/>
                          </a:rPr>
                          <m:t>𝑓</m:t>
                        </m:r>
                      </m:sub>
                    </m:sSub>
                    <m:r>
                      <a:rPr lang="en-US" altLang="zh-CN" sz="1700" b="0" i="1" smtClean="0">
                        <a:latin typeface="Cambria Math" panose="02040503050406030204" pitchFamily="18" charset="0"/>
                      </a:rPr>
                      <m:t>=0.01)</m:t>
                    </m:r>
                  </m:oMath>
                </a14:m>
                <a:r>
                  <a:rPr lang="zh-CN" altLang="en-US" sz="1700" dirty="0" smtClean="0"/>
                  <a:t>的最优资产组合。最优资产组合的期望波动率是</a:t>
                </a:r>
                <a:r>
                  <a:rPr lang="en-US" altLang="zh-CN" sz="1700" dirty="0" smtClean="0"/>
                  <a:t>20.5%</a:t>
                </a:r>
                <a:r>
                  <a:rPr lang="zh-CN" altLang="en-US" sz="1700" dirty="0" smtClean="0"/>
                  <a:t>，期望收益是</a:t>
                </a:r>
                <a:r>
                  <a:rPr lang="en-US" altLang="zh-CN" sz="1700" dirty="0" smtClean="0"/>
                  <a:t>17.6%</a:t>
                </a:r>
                <a:r>
                  <a:rPr lang="zh-CN" altLang="en-US" sz="1700" dirty="0" smtClean="0"/>
                  <a:t>。</a:t>
                </a:r>
                <a:endParaRPr lang="en-US" altLang="zh-CN" sz="1700" dirty="0" smtClean="0"/>
              </a:p>
              <a:p>
                <a:pPr marL="285750" indent="-285750">
                  <a:buFont typeface="Arial" panose="020B0604020202020204" pitchFamily="34" charset="0"/>
                  <a:buChar char="•"/>
                </a:pPr>
                <a:r>
                  <a:rPr lang="zh-CN" altLang="en-US" sz="1700" dirty="0" smtClean="0"/>
                  <a:t>下面列出的是最优（切点）组合的资产组合权重，在集合中只包含三项资产。</a:t>
                </a:r>
                <a:endParaRPr lang="en-US" altLang="zh-CN" sz="1700" dirty="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295456"/>
                <a:ext cx="7316787" cy="4341188"/>
              </a:xfrm>
              <a:prstGeom prst="rect">
                <a:avLst/>
              </a:prstGeom>
              <a:blipFill>
                <a:blip r:embed="rId2"/>
                <a:stretch>
                  <a:fillRect l="-417" t="-140" b="-8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0288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主成分分析</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295456"/>
            <a:ext cx="7316787" cy="5062924"/>
          </a:xfrm>
          <a:prstGeom prst="rect">
            <a:avLst/>
          </a:prstGeom>
          <a:noFill/>
        </p:spPr>
        <p:txBody>
          <a:bodyPr wrap="square" rtlCol="0">
            <a:spAutoFit/>
          </a:bodyPr>
          <a:lstStyle/>
          <a:p>
            <a:pPr marL="285750" indent="-285750">
              <a:buFont typeface="Arial" panose="020B0604020202020204" pitchFamily="34" charset="0"/>
              <a:buChar char="•"/>
            </a:pPr>
            <a:r>
              <a:rPr lang="zh-CN" altLang="en-US" sz="1700" dirty="0" smtClean="0"/>
              <a:t>主成分分析（</a:t>
            </a:r>
            <a:r>
              <a:rPr lang="en-US" altLang="zh-CN" sz="1700" dirty="0" smtClean="0"/>
              <a:t>PCA</a:t>
            </a:r>
            <a:r>
              <a:rPr lang="zh-CN" altLang="en-US" sz="1700" dirty="0" smtClean="0"/>
              <a:t>）在金融领域中越来越流行，</a:t>
            </a:r>
            <a:r>
              <a:rPr lang="en-US" altLang="zh-CN" sz="1700" dirty="0" smtClean="0"/>
              <a:t>Wikipedia</a:t>
            </a:r>
            <a:r>
              <a:rPr lang="zh-CN" altLang="en-US" sz="1700" dirty="0" smtClean="0"/>
              <a:t>定义如下：</a:t>
            </a:r>
            <a:endParaRPr lang="en-US" altLang="zh-CN" sz="1700" dirty="0" smtClean="0"/>
          </a:p>
          <a:p>
            <a:pPr marL="742950" lvl="1" indent="-285750">
              <a:buFont typeface="Arial" panose="020B0604020202020204" pitchFamily="34" charset="0"/>
              <a:buChar char="•"/>
            </a:pPr>
            <a:r>
              <a:rPr lang="zh-CN" altLang="en-US" sz="1700" dirty="0" smtClean="0"/>
              <a:t>主成分分析（</a:t>
            </a:r>
            <a:r>
              <a:rPr lang="en-US" altLang="zh-CN" sz="1700" dirty="0" smtClean="0"/>
              <a:t>PCA</a:t>
            </a:r>
            <a:r>
              <a:rPr lang="zh-CN" altLang="en-US" sz="1700" dirty="0" smtClean="0"/>
              <a:t>）是一种统计方法，它使用正交变换，将一组可能相关的资产的观测转化为香型不想管变量的组合，称为主成分。主成分的数量小于或等于正交变量的个数。这种变换定义的方式是第一主成分有最大可能的方差（也就是刻画了数据中可能出现的最多的变化），而每一个顺次的成分都有最大的方差，但是要满足约束是正交于（不相关于）之前的成分。</a:t>
            </a:r>
            <a:endParaRPr lang="en-US" altLang="zh-CN" sz="1700" dirty="0" smtClean="0"/>
          </a:p>
          <a:p>
            <a:pPr marL="285750" indent="-285750">
              <a:buFont typeface="Arial" panose="020B0604020202020204" pitchFamily="34" charset="0"/>
              <a:buChar char="•"/>
            </a:pPr>
            <a:r>
              <a:rPr lang="zh-CN" altLang="en-US" sz="1700" dirty="0" smtClean="0"/>
              <a:t>例如，考虑德国</a:t>
            </a:r>
            <a:r>
              <a:rPr lang="en-US" altLang="zh-CN" sz="1700" dirty="0" smtClean="0"/>
              <a:t>DAX</a:t>
            </a:r>
            <a:r>
              <a:rPr lang="zh-CN" altLang="en-US" sz="1700" dirty="0" smtClean="0"/>
              <a:t>股票指数，包含</a:t>
            </a:r>
            <a:r>
              <a:rPr lang="en-US" altLang="zh-CN" sz="1700" dirty="0" smtClean="0"/>
              <a:t>30</a:t>
            </a:r>
            <a:r>
              <a:rPr lang="zh-CN" altLang="en-US" sz="1700" dirty="0" smtClean="0"/>
              <a:t>种不同的股票。所有股票的股票价格运动确定了指数的运动（通过一个良好定义的公式）。另外，单一股票价格的运动可能是相关的，因为一般的经济条件或者是某种行业的某种发展特性。</a:t>
            </a:r>
            <a:endParaRPr lang="en-US" altLang="zh-CN" sz="1700" dirty="0" smtClean="0"/>
          </a:p>
          <a:p>
            <a:pPr marL="285750" indent="-285750">
              <a:buFont typeface="Arial" panose="020B0604020202020204" pitchFamily="34" charset="0"/>
              <a:buChar char="•"/>
            </a:pPr>
            <a:r>
              <a:rPr lang="zh-CN" altLang="en-US" sz="1700" dirty="0" smtClean="0"/>
              <a:t>对于统计应用来说，通常比较困难的是使用</a:t>
            </a:r>
            <a:r>
              <a:rPr lang="en-US" altLang="zh-CN" sz="1700" dirty="0" smtClean="0"/>
              <a:t>30</a:t>
            </a:r>
            <a:r>
              <a:rPr lang="zh-CN" altLang="en-US" sz="1700" dirty="0" smtClean="0"/>
              <a:t>种相关的因素来解释股票指数的运动，这样就引入了</a:t>
            </a:r>
            <a:r>
              <a:rPr lang="en-US" altLang="zh-CN" sz="1700" dirty="0" smtClean="0"/>
              <a:t>PCA</a:t>
            </a:r>
            <a:r>
              <a:rPr lang="zh-CN" altLang="en-US" sz="1700" dirty="0" smtClean="0"/>
              <a:t>，它会导出单一的，不想管的成分，用来解释股票指数的运动。我们可以将这些成本认为是从指数中选择股票的线性组合。这样我们可以不使用</a:t>
            </a:r>
            <a:r>
              <a:rPr lang="en-US" altLang="zh-CN" sz="1700" dirty="0" smtClean="0"/>
              <a:t>30</a:t>
            </a:r>
            <a:r>
              <a:rPr lang="zh-CN" altLang="en-US" sz="1700" dirty="0" smtClean="0"/>
              <a:t>种相关的成分，而只是使用可能</a:t>
            </a:r>
            <a:r>
              <a:rPr lang="en-US" altLang="zh-CN" sz="1700" dirty="0" smtClean="0"/>
              <a:t>5</a:t>
            </a:r>
            <a:r>
              <a:rPr lang="zh-CN" altLang="en-US" sz="1700" dirty="0" smtClean="0"/>
              <a:t>种，</a:t>
            </a:r>
            <a:r>
              <a:rPr lang="en-US" altLang="zh-CN" sz="1700" dirty="0" smtClean="0"/>
              <a:t>3</a:t>
            </a:r>
            <a:r>
              <a:rPr lang="zh-CN" altLang="en-US" sz="1700" dirty="0" smtClean="0"/>
              <a:t>种或仅仅一种主成分。</a:t>
            </a:r>
            <a:endParaRPr lang="en-US" altLang="zh-CN" sz="1700" dirty="0" smtClean="0"/>
          </a:p>
          <a:p>
            <a:pPr marL="285750" indent="-285750">
              <a:buFont typeface="Arial" panose="020B0604020202020204" pitchFamily="34" charset="0"/>
              <a:buChar char="•"/>
            </a:pPr>
            <a:r>
              <a:rPr lang="zh-CN" altLang="en-US" sz="1700" dirty="0"/>
              <a:t>本</a:t>
            </a:r>
            <a:r>
              <a:rPr lang="zh-CN" altLang="en-US" sz="1700" dirty="0" smtClean="0"/>
              <a:t>节在这样一种设定下描述</a:t>
            </a:r>
            <a:r>
              <a:rPr lang="en-US" altLang="zh-CN" sz="1700" dirty="0" smtClean="0"/>
              <a:t>PCA</a:t>
            </a:r>
            <a:r>
              <a:rPr lang="zh-CN" altLang="en-US" sz="1700" dirty="0" smtClean="0"/>
              <a:t>，我们获取德国</a:t>
            </a:r>
            <a:r>
              <a:rPr lang="en-US" altLang="zh-CN" sz="1700" dirty="0" smtClean="0"/>
              <a:t>DAX</a:t>
            </a:r>
            <a:r>
              <a:rPr lang="zh-CN" altLang="en-US" sz="1700" dirty="0" smtClean="0"/>
              <a:t>指数以及其成分股的数据，然后使用</a:t>
            </a:r>
            <a:r>
              <a:rPr lang="en-US" altLang="zh-CN" sz="1700" dirty="0" smtClean="0"/>
              <a:t>PCA</a:t>
            </a:r>
            <a:r>
              <a:rPr lang="zh-CN" altLang="en-US" sz="1700" dirty="0" smtClean="0"/>
              <a:t>导出主成分，构造一个</a:t>
            </a:r>
            <a:r>
              <a:rPr lang="en-US" altLang="zh-CN" sz="1700" dirty="0" err="1" smtClean="0"/>
              <a:t>pca_index</a:t>
            </a:r>
            <a:r>
              <a:rPr lang="zh-CN" altLang="en-US" sz="1700" dirty="0" smtClean="0"/>
              <a:t>。</a:t>
            </a:r>
            <a:endParaRPr lang="en-US" altLang="zh-CN" sz="1700" dirty="0" smtClean="0"/>
          </a:p>
          <a:p>
            <a:pPr marL="285750" indent="-285750">
              <a:buFont typeface="Arial" panose="020B0604020202020204" pitchFamily="34" charset="0"/>
              <a:buChar char="•"/>
            </a:pPr>
            <a:r>
              <a:rPr lang="zh-CN" altLang="en-US" sz="1700" dirty="0" smtClean="0"/>
              <a:t>首先是引入库，我们使用</a:t>
            </a:r>
            <a:r>
              <a:rPr lang="en-US" altLang="zh-CN" sz="1700" dirty="0" err="1" smtClean="0"/>
              <a:t>scikit</a:t>
            </a:r>
            <a:r>
              <a:rPr lang="en-US" altLang="zh-CN" sz="1700" dirty="0" smtClean="0"/>
              <a:t>-learn</a:t>
            </a:r>
            <a:r>
              <a:rPr lang="zh-CN" altLang="en-US" sz="1700" dirty="0" smtClean="0"/>
              <a:t>机器学习库中的</a:t>
            </a:r>
            <a:r>
              <a:rPr lang="en-US" altLang="zh-CN" sz="1700" dirty="0" err="1" smtClean="0"/>
              <a:t>KernelPCAh</a:t>
            </a:r>
            <a:r>
              <a:rPr lang="zh-CN" altLang="en-US" sz="1700" dirty="0" smtClean="0"/>
              <a:t>函数。</a:t>
            </a:r>
            <a:endParaRPr lang="en-US" altLang="zh-CN" sz="1700" dirty="0"/>
          </a:p>
        </p:txBody>
      </p:sp>
    </p:spTree>
    <p:extLst>
      <p:ext uri="{BB962C8B-B14F-4D97-AF65-F5344CB8AC3E}">
        <p14:creationId xmlns:p14="http://schemas.microsoft.com/office/powerpoint/2010/main" val="79651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b="1" dirty="0" smtClean="0">
                <a:solidFill>
                  <a:schemeClr val="bg1"/>
                </a:solidFill>
                <a:latin typeface="微软雅黑" pitchFamily="34" charset="-122"/>
                <a:ea typeface="微软雅黑" pitchFamily="34" charset="-122"/>
              </a:rPr>
              <a:t>DAX</a:t>
            </a:r>
            <a:r>
              <a:rPr lang="zh-CN" altLang="en-US" sz="2400" b="1" dirty="0" smtClean="0">
                <a:solidFill>
                  <a:schemeClr val="bg1"/>
                </a:solidFill>
                <a:latin typeface="微软雅黑" pitchFamily="34" charset="-122"/>
                <a:ea typeface="微软雅黑" pitchFamily="34" charset="-122"/>
              </a:rPr>
              <a:t>指数及其</a:t>
            </a:r>
            <a:r>
              <a:rPr lang="en-US" altLang="zh-CN" sz="2400" b="1" dirty="0" smtClean="0">
                <a:solidFill>
                  <a:schemeClr val="bg1"/>
                </a:solidFill>
                <a:latin typeface="微软雅黑" pitchFamily="34" charset="-122"/>
                <a:ea typeface="微软雅黑" pitchFamily="34" charset="-122"/>
              </a:rPr>
              <a:t>30</a:t>
            </a:r>
            <a:r>
              <a:rPr lang="zh-CN" altLang="en-US" sz="2400" b="1" dirty="0" smtClean="0">
                <a:solidFill>
                  <a:schemeClr val="bg1"/>
                </a:solidFill>
                <a:latin typeface="微软雅黑" pitchFamily="34" charset="-122"/>
                <a:ea typeface="微软雅黑" pitchFamily="34" charset="-122"/>
              </a:rPr>
              <a:t>种股票</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应用</a:t>
            </a:r>
            <a:r>
              <a:rPr lang="en-US" altLang="zh-CN" sz="2400" b="1" dirty="0" smtClean="0">
                <a:solidFill>
                  <a:schemeClr val="bg1"/>
                </a:solidFill>
                <a:latin typeface="微软雅黑" pitchFamily="34" charset="-122"/>
                <a:ea typeface="微软雅黑" pitchFamily="34" charset="-122"/>
              </a:rPr>
              <a:t>PCA</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185761"/>
          </a:xfrm>
          <a:prstGeom prst="rect">
            <a:avLst/>
          </a:prstGeom>
          <a:noFill/>
        </p:spPr>
        <p:txBody>
          <a:bodyPr wrap="square" rtlCol="0">
            <a:spAutoFit/>
          </a:bodyPr>
          <a:lstStyle/>
          <a:p>
            <a:pPr marL="285750" indent="-285750">
              <a:buFont typeface="Arial" panose="020B0604020202020204" pitchFamily="34" charset="0"/>
              <a:buChar char="•"/>
            </a:pPr>
            <a:r>
              <a:rPr lang="zh-CN" altLang="en-US" sz="1900" dirty="0" smtClean="0"/>
              <a:t>首先，我们给出</a:t>
            </a:r>
            <a:r>
              <a:rPr lang="en-US" altLang="zh-CN" sz="1900" dirty="0" smtClean="0"/>
              <a:t>30</a:t>
            </a:r>
            <a:r>
              <a:rPr lang="zh-CN" altLang="en-US" sz="1900" dirty="0" smtClean="0"/>
              <a:t>种</a:t>
            </a:r>
            <a:r>
              <a:rPr lang="en-US" altLang="zh-CN" sz="1900" dirty="0" smtClean="0"/>
              <a:t>DAX</a:t>
            </a:r>
            <a:r>
              <a:rPr lang="zh-CN" altLang="en-US" sz="1900" dirty="0" smtClean="0"/>
              <a:t>中包含的股票的列表，这些是股票代码。我们仅仅使用每个数据集的收盘价，使用</a:t>
            </a:r>
            <a:r>
              <a:rPr lang="en-US" altLang="zh-CN" sz="1900" dirty="0" smtClean="0"/>
              <a:t>pandas</a:t>
            </a:r>
            <a:r>
              <a:rPr lang="zh-CN" altLang="en-US" sz="1900" dirty="0" smtClean="0"/>
              <a:t>来导入数据。</a:t>
            </a:r>
            <a:endParaRPr lang="en-US" altLang="zh-CN" sz="1900" dirty="0" smtClean="0"/>
          </a:p>
          <a:p>
            <a:pPr marL="285750" indent="-285750">
              <a:buFont typeface="Arial" panose="020B0604020202020204" pitchFamily="34" charset="0"/>
              <a:buChar char="•"/>
            </a:pPr>
            <a:r>
              <a:rPr lang="zh-CN" altLang="en-US" sz="1900" dirty="0" smtClean="0"/>
              <a:t>我们将股票的数据与指数的数据分开，这样数据集</a:t>
            </a:r>
            <a:r>
              <a:rPr lang="en-US" altLang="zh-CN" sz="1900" dirty="0" err="1" smtClean="0"/>
              <a:t>DataFrame</a:t>
            </a:r>
            <a:r>
              <a:rPr lang="zh-CN" altLang="en-US" sz="1900" dirty="0" smtClean="0"/>
              <a:t>中就包含的是股票价格信息。</a:t>
            </a:r>
            <a:endParaRPr lang="en-US" altLang="zh-CN" sz="1900" dirty="0" smtClean="0"/>
          </a:p>
          <a:p>
            <a:pPr marL="285750" indent="-285750">
              <a:buFont typeface="Arial" panose="020B0604020202020204" pitchFamily="34" charset="0"/>
              <a:buChar char="•"/>
            </a:pPr>
            <a:r>
              <a:rPr lang="zh-CN" altLang="en-US" sz="1900" dirty="0" smtClean="0"/>
              <a:t>通常</a:t>
            </a:r>
            <a:r>
              <a:rPr lang="en-US" altLang="zh-CN" sz="1900" dirty="0" smtClean="0"/>
              <a:t>PCA</a:t>
            </a:r>
            <a:r>
              <a:rPr lang="zh-CN" altLang="en-US" sz="1900" dirty="0" smtClean="0"/>
              <a:t>被应用于正规化的数据集合，定义一个函数完成这个工作。</a:t>
            </a:r>
            <a:endParaRPr lang="en-US" altLang="zh-CN" sz="1900" dirty="0" smtClean="0"/>
          </a:p>
          <a:p>
            <a:pPr marL="285750" indent="-285750">
              <a:buFont typeface="Arial" panose="020B0604020202020204" pitchFamily="34" charset="0"/>
              <a:buChar char="•"/>
            </a:pPr>
            <a:r>
              <a:rPr lang="zh-CN" altLang="en-US" sz="1900" dirty="0" smtClean="0"/>
              <a:t>首先考虑有多个成分的</a:t>
            </a:r>
            <a:r>
              <a:rPr lang="en-US" altLang="zh-CN" sz="1900" dirty="0" smtClean="0"/>
              <a:t>PCA</a:t>
            </a:r>
            <a:r>
              <a:rPr lang="zh-CN" altLang="en-US" sz="1900" dirty="0" smtClean="0"/>
              <a:t>（即并不限制成分的数量）。每个成分的解释能力或重要性是由其</a:t>
            </a:r>
            <a:r>
              <a:rPr lang="en-US" altLang="zh-CN" sz="1900" dirty="0" smtClean="0"/>
              <a:t>Eigenvalue</a:t>
            </a:r>
            <a:r>
              <a:rPr lang="zh-CN" altLang="en-US" sz="1900" dirty="0" smtClean="0"/>
              <a:t>所给出的。这些可以在</a:t>
            </a:r>
            <a:r>
              <a:rPr lang="en-US" altLang="zh-CN" sz="1900" dirty="0" err="1" smtClean="0"/>
              <a:t>KernelPCA</a:t>
            </a:r>
            <a:r>
              <a:rPr lang="zh-CN" altLang="en-US" sz="1900" dirty="0" smtClean="0"/>
              <a:t>对象的属性上得到。这个分析给出了太多的成分。因此我们来看一下前</a:t>
            </a:r>
            <a:r>
              <a:rPr lang="en-US" altLang="zh-CN" sz="1900" dirty="0" smtClean="0"/>
              <a:t>10</a:t>
            </a:r>
            <a:r>
              <a:rPr lang="zh-CN" altLang="en-US" sz="1900" dirty="0" smtClean="0"/>
              <a:t>个成分，第</a:t>
            </a:r>
            <a:r>
              <a:rPr lang="en-US" altLang="zh-CN" sz="1900" dirty="0" smtClean="0"/>
              <a:t>10</a:t>
            </a:r>
            <a:r>
              <a:rPr lang="zh-CN" altLang="en-US" sz="1900" dirty="0" smtClean="0"/>
              <a:t>个成分的影响几乎可以忽略。</a:t>
            </a:r>
            <a:endParaRPr lang="en-US" altLang="zh-CN" sz="1900" dirty="0" smtClean="0"/>
          </a:p>
          <a:p>
            <a:pPr marL="285750" indent="-285750">
              <a:buFont typeface="Arial" panose="020B0604020202020204" pitchFamily="34" charset="0"/>
              <a:buChar char="•"/>
            </a:pPr>
            <a:r>
              <a:rPr lang="zh-CN" altLang="en-US" sz="1900" dirty="0" smtClean="0"/>
              <a:t>我们主要关心的是每个成分的相对重要性，因此我们需要对这些数值求正规化，我们定义一个函数完成此操作。</a:t>
            </a:r>
            <a:endParaRPr lang="en-US" altLang="zh-CN" sz="1900" dirty="0" smtClean="0"/>
          </a:p>
          <a:p>
            <a:pPr marL="285750" indent="-285750">
              <a:buFont typeface="Arial" panose="020B0604020202020204" pitchFamily="34" charset="0"/>
              <a:buChar char="•"/>
            </a:pPr>
            <a:r>
              <a:rPr lang="zh-CN" altLang="en-US" sz="1900" dirty="0" smtClean="0"/>
              <a:t>这样，问题就变得更为清晰。第一个成分已经描述了</a:t>
            </a:r>
            <a:r>
              <a:rPr lang="en-US" altLang="zh-CN" sz="1900" dirty="0" smtClean="0"/>
              <a:t>30</a:t>
            </a:r>
            <a:r>
              <a:rPr lang="zh-CN" altLang="en-US" sz="1900" dirty="0" smtClean="0"/>
              <a:t>个时间序列的变动的大约</a:t>
            </a:r>
            <a:r>
              <a:rPr lang="en-US" altLang="zh-CN" sz="1900" dirty="0" smtClean="0"/>
              <a:t>60%</a:t>
            </a:r>
            <a:r>
              <a:rPr lang="zh-CN" altLang="en-US" sz="1900" dirty="0" smtClean="0"/>
              <a:t>，前五个成分大约解释了变动性的</a:t>
            </a:r>
            <a:r>
              <a:rPr lang="en-US" altLang="zh-CN" sz="1900" dirty="0" smtClean="0"/>
              <a:t>95%</a:t>
            </a:r>
            <a:r>
              <a:rPr lang="zh-CN" altLang="en-US" sz="1900" dirty="0" smtClean="0"/>
              <a:t>。</a:t>
            </a:r>
            <a:endParaRPr lang="en-US" altLang="zh-CN" sz="1900" dirty="0" smtClean="0"/>
          </a:p>
        </p:txBody>
      </p:sp>
    </p:spTree>
    <p:extLst>
      <p:ext uri="{BB962C8B-B14F-4D97-AF65-F5344CB8AC3E}">
        <p14:creationId xmlns:p14="http://schemas.microsoft.com/office/powerpoint/2010/main" val="363859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构造</a:t>
            </a:r>
            <a:r>
              <a:rPr lang="en-US" altLang="zh-CN" sz="2400" b="1" dirty="0" err="1" smtClean="0">
                <a:solidFill>
                  <a:schemeClr val="bg1"/>
                </a:solidFill>
                <a:latin typeface="微软雅黑" pitchFamily="34" charset="-122"/>
                <a:ea typeface="微软雅黑" pitchFamily="34" charset="-122"/>
              </a:rPr>
              <a:t>PCA_index</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80131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接着我们使用</a:t>
            </a:r>
            <a:r>
              <a:rPr lang="en-US" altLang="zh-CN" dirty="0" smtClean="0"/>
              <a:t>PCA</a:t>
            </a:r>
            <a:r>
              <a:rPr lang="zh-CN" altLang="en-US" dirty="0" smtClean="0"/>
              <a:t>来构造一个</a:t>
            </a:r>
            <a:r>
              <a:rPr lang="en-US" altLang="zh-CN" dirty="0" smtClean="0"/>
              <a:t>PCA</a:t>
            </a:r>
            <a:r>
              <a:rPr lang="zh-CN" altLang="en-US" dirty="0" smtClean="0"/>
              <a:t>（因子）指数并且与之前的指数进行比较。首先，我们考虑仅仅一个元素的</a:t>
            </a:r>
            <a:r>
              <a:rPr lang="en-US" altLang="zh-CN" dirty="0" smtClean="0"/>
              <a:t>PCA</a:t>
            </a:r>
            <a:r>
              <a:rPr lang="zh-CN" altLang="en-US" dirty="0" smtClean="0"/>
              <a:t>指数。用图形显示规范化以后的数据。</a:t>
            </a:r>
            <a:endParaRPr lang="en-US" altLang="zh-CN" dirty="0" smtClean="0"/>
          </a:p>
          <a:p>
            <a:pPr marL="285750" indent="-285750">
              <a:buFont typeface="Arial" panose="020B0604020202020204" pitchFamily="34" charset="0"/>
              <a:buChar char="•"/>
            </a:pPr>
            <a:r>
              <a:rPr lang="zh-CN" altLang="en-US" dirty="0" smtClean="0"/>
              <a:t>如果我们加入更多的成分，例如计算结果成分的加权平均，并用图形显示，结果比以前有所改善，至少从直观上。</a:t>
            </a:r>
            <a:endParaRPr lang="en-US" altLang="zh-CN" dirty="0" smtClean="0"/>
          </a:p>
          <a:p>
            <a:pPr marL="285750" indent="-285750">
              <a:buFont typeface="Arial" panose="020B0604020202020204" pitchFamily="34" charset="0"/>
              <a:buChar char="•"/>
            </a:pPr>
            <a:r>
              <a:rPr lang="zh-CN" altLang="en-US" dirty="0" smtClean="0"/>
              <a:t>接着我们要从另一个角度考虑</a:t>
            </a:r>
            <a:r>
              <a:rPr lang="en-US" altLang="zh-CN" dirty="0" smtClean="0"/>
              <a:t>DAX</a:t>
            </a:r>
            <a:r>
              <a:rPr lang="zh-CN" altLang="en-US" dirty="0" smtClean="0"/>
              <a:t>指数与</a:t>
            </a:r>
            <a:r>
              <a:rPr lang="en-US" altLang="zh-CN" dirty="0" smtClean="0"/>
              <a:t>PCA</a:t>
            </a:r>
            <a:r>
              <a:rPr lang="zh-CN" altLang="en-US" dirty="0" smtClean="0"/>
              <a:t>指数的关系，通过散点图，给混合加入日期信息。</a:t>
            </a:r>
            <a:r>
              <a:rPr lang="en-US" altLang="zh-CN" dirty="0" smtClean="0"/>
              <a:t>Ian</a:t>
            </a:r>
            <a:r>
              <a:rPr lang="zh-CN" altLang="en-US" dirty="0" smtClean="0"/>
              <a:t>，我们将</a:t>
            </a:r>
            <a:r>
              <a:rPr lang="en-US" altLang="zh-CN" dirty="0" err="1" smtClean="0"/>
              <a:t>DataFrame</a:t>
            </a:r>
            <a:r>
              <a:rPr lang="zh-CN" altLang="en-US" dirty="0" smtClean="0"/>
              <a:t>的</a:t>
            </a:r>
            <a:r>
              <a:rPr lang="en-US" altLang="zh-CN" dirty="0" err="1" smtClean="0"/>
              <a:t>DatetimeIndex</a:t>
            </a:r>
            <a:r>
              <a:rPr lang="zh-CN" altLang="en-US" dirty="0" smtClean="0"/>
              <a:t>转化为</a:t>
            </a:r>
            <a:r>
              <a:rPr lang="en-US" altLang="zh-CN" dirty="0" err="1" smtClean="0"/>
              <a:t>matplotlib</a:t>
            </a:r>
            <a:r>
              <a:rPr lang="zh-CN" altLang="en-US" dirty="0" smtClean="0"/>
              <a:t>能接受的格式。</a:t>
            </a:r>
            <a:endParaRPr lang="en-US" altLang="zh-CN" dirty="0" smtClean="0"/>
          </a:p>
          <a:p>
            <a:pPr marL="285750" indent="-285750">
              <a:buFont typeface="Arial" panose="020B0604020202020204" pitchFamily="34" charset="0"/>
              <a:buChar char="•"/>
            </a:pPr>
            <a:r>
              <a:rPr lang="zh-CN" altLang="en-US" dirty="0" smtClean="0"/>
              <a:t>这样的日期可以用于散点图，使用不同的颜色表示每个数据点来自于哪个日期。</a:t>
            </a:r>
            <a:endParaRPr lang="en-US" altLang="zh-CN" dirty="0" smtClean="0"/>
          </a:p>
          <a:p>
            <a:pPr marL="285750" indent="-285750">
              <a:buFont typeface="Arial" panose="020B0604020202020204" pitchFamily="34" charset="0"/>
              <a:buChar char="•"/>
            </a:pPr>
            <a:r>
              <a:rPr lang="zh-CN" altLang="en-US" dirty="0"/>
              <a:t>图形</a:t>
            </a:r>
            <a:r>
              <a:rPr lang="zh-CN" altLang="en-US" dirty="0" smtClean="0"/>
              <a:t>显示明显在</a:t>
            </a:r>
            <a:r>
              <a:rPr lang="en-US" altLang="zh-CN" dirty="0" smtClean="0"/>
              <a:t>2011</a:t>
            </a:r>
            <a:r>
              <a:rPr lang="zh-CN" altLang="en-US" dirty="0" smtClean="0"/>
              <a:t>年中间某个时间有某种程度的结构变化。如果</a:t>
            </a:r>
            <a:r>
              <a:rPr lang="en-US" altLang="zh-CN" dirty="0" smtClean="0"/>
              <a:t>PCA</a:t>
            </a:r>
            <a:r>
              <a:rPr lang="zh-CN" altLang="en-US" dirty="0" smtClean="0"/>
              <a:t>指数完美的复制了</a:t>
            </a:r>
            <a:r>
              <a:rPr lang="en-US" altLang="zh-CN" dirty="0" smtClean="0"/>
              <a:t>DAX</a:t>
            </a:r>
            <a:r>
              <a:rPr lang="zh-CN" altLang="en-US" dirty="0" smtClean="0"/>
              <a:t>指数，我们期望所有的点都在直线上，看到回归线通过这些点，完美的结果很难达到，但是我们看这基本上满足要求。</a:t>
            </a:r>
            <a:endParaRPr lang="en-US" altLang="zh-CN" dirty="0" smtClean="0"/>
          </a:p>
          <a:p>
            <a:pPr marL="285750" indent="-285750">
              <a:buFont typeface="Arial" panose="020B0604020202020204" pitchFamily="34" charset="0"/>
              <a:buChar char="•"/>
            </a:pPr>
            <a:r>
              <a:rPr lang="zh-CN" altLang="en-US" dirty="0" smtClean="0"/>
              <a:t>接着，我们将所有的时间分成两段，然后使用</a:t>
            </a:r>
            <a:r>
              <a:rPr lang="en-US" altLang="zh-CN" dirty="0" smtClean="0"/>
              <a:t>early</a:t>
            </a:r>
            <a:r>
              <a:rPr lang="zh-CN" altLang="en-US" dirty="0" smtClean="0"/>
              <a:t>和</a:t>
            </a:r>
            <a:r>
              <a:rPr lang="en-US" altLang="zh-CN" dirty="0" smtClean="0"/>
              <a:t>late</a:t>
            </a:r>
            <a:r>
              <a:rPr lang="zh-CN" altLang="en-US" dirty="0" smtClean="0"/>
              <a:t>回归。新的回归线显示了较高的解释能力，无论是在临界点之前还是之后。这种探索性的方法在下一节介绍</a:t>
            </a:r>
            <a:r>
              <a:rPr lang="en-US" altLang="zh-CN" dirty="0" smtClean="0"/>
              <a:t>Bayes</a:t>
            </a:r>
            <a:r>
              <a:rPr lang="zh-CN" altLang="en-US" dirty="0" smtClean="0"/>
              <a:t>统计的时候会更为清晰。</a:t>
            </a:r>
            <a:endParaRPr lang="en-US" altLang="zh-CN" dirty="0" smtClean="0"/>
          </a:p>
        </p:txBody>
      </p:sp>
    </p:spTree>
    <p:extLst>
      <p:ext uri="{BB962C8B-B14F-4D97-AF65-F5344CB8AC3E}">
        <p14:creationId xmlns:p14="http://schemas.microsoft.com/office/powerpoint/2010/main" val="42299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b="1" dirty="0" smtClean="0">
                <a:solidFill>
                  <a:schemeClr val="bg1"/>
                </a:solidFill>
                <a:latin typeface="微软雅黑" pitchFamily="34" charset="-122"/>
                <a:ea typeface="微软雅黑" pitchFamily="34" charset="-122"/>
              </a:rPr>
              <a:t>Bayes</a:t>
            </a:r>
            <a:r>
              <a:rPr lang="zh-CN" altLang="en-US" sz="2400" b="1" dirty="0" smtClean="0">
                <a:solidFill>
                  <a:schemeClr val="bg1"/>
                </a:solidFill>
                <a:latin typeface="微软雅黑" pitchFamily="34" charset="-122"/>
                <a:ea typeface="微软雅黑" pitchFamily="34" charset="-122"/>
              </a:rPr>
              <a:t>回归</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447852"/>
                <a:ext cx="7316787" cy="4745338"/>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smtClean="0"/>
                  <a:t>当前</a:t>
                </a:r>
                <a:r>
                  <a:rPr lang="en-US" altLang="zh-CN" sz="2000" dirty="0" smtClean="0"/>
                  <a:t>Bayes</a:t>
                </a:r>
                <a:r>
                  <a:rPr lang="zh-CN" altLang="en-US" sz="2000" dirty="0" smtClean="0"/>
                  <a:t>统计在实证金融中发挥了重要的作用。本章不可能介绍所有的此领域的内容，关于某些应用，可以参考相关的教科书，例如</a:t>
                </a:r>
                <a:r>
                  <a:rPr lang="en-US" altLang="zh-CN" sz="2000" dirty="0" err="1" smtClean="0"/>
                  <a:t>Geweke</a:t>
                </a:r>
                <a:r>
                  <a:rPr lang="zh-CN" altLang="en-US" sz="2000" dirty="0" smtClean="0"/>
                  <a:t>（</a:t>
                </a:r>
                <a:r>
                  <a:rPr lang="en-US" altLang="zh-CN" sz="2000" dirty="0" smtClean="0"/>
                  <a:t>2005</a:t>
                </a:r>
                <a:r>
                  <a:rPr lang="zh-CN" altLang="en-US" sz="2000" dirty="0" smtClean="0"/>
                  <a:t>）</a:t>
                </a:r>
                <a:r>
                  <a:rPr lang="en-US" altLang="zh-CN" sz="2000" dirty="0" smtClean="0"/>
                  <a:t>,</a:t>
                </a:r>
                <a:r>
                  <a:rPr lang="en-US" altLang="zh-CN" sz="2000" dirty="0" err="1" smtClean="0"/>
                  <a:t>Rachev</a:t>
                </a:r>
                <a:r>
                  <a:rPr lang="zh-CN" altLang="en-US" sz="2000" dirty="0" smtClean="0"/>
                  <a:t>（</a:t>
                </a:r>
                <a:r>
                  <a:rPr lang="en-US" altLang="zh-CN" sz="2000" dirty="0" smtClean="0"/>
                  <a:t>2008</a:t>
                </a:r>
                <a:r>
                  <a:rPr lang="zh-CN" altLang="en-US" sz="2000" dirty="0" smtClean="0"/>
                  <a:t>）。</a:t>
                </a:r>
                <a:endParaRPr lang="en-US" altLang="zh-CN" sz="2000" dirty="0" smtClean="0"/>
              </a:p>
              <a:p>
                <a:pPr marL="285750" indent="-285750">
                  <a:buFont typeface="Arial" panose="020B0604020202020204" pitchFamily="34" charset="0"/>
                  <a:buChar char="•"/>
                </a:pPr>
                <a:r>
                  <a:rPr lang="zh-CN" altLang="en-US" sz="2000" dirty="0"/>
                  <a:t>最</a:t>
                </a:r>
                <a:r>
                  <a:rPr lang="zh-CN" altLang="en-US" sz="2000" dirty="0" smtClean="0"/>
                  <a:t>常见的在金融中对</a:t>
                </a:r>
                <a:r>
                  <a:rPr lang="en-US" altLang="zh-CN" sz="2000" dirty="0" smtClean="0"/>
                  <a:t>Bayes</a:t>
                </a:r>
                <a:r>
                  <a:rPr lang="zh-CN" altLang="en-US" sz="2000" dirty="0" smtClean="0"/>
                  <a:t>公式的解释是随时间变化的解释。这主要的含义是随着时间的推移，我们学习到新的关于某些感兴趣的变量或参数的信息，例如时间序列的平均收益。下面的方程正式的描述了这个定理。这里，</a:t>
                </a:r>
                <a:r>
                  <a:rPr lang="en-US" altLang="zh-CN" sz="2000" dirty="0" smtClean="0"/>
                  <a:t>H</a:t>
                </a:r>
                <a:r>
                  <a:rPr lang="zh-CN" altLang="en-US" sz="2000" dirty="0" smtClean="0"/>
                  <a:t>代表一个时间，假设，</a:t>
                </a:r>
                <a:r>
                  <a:rPr lang="en-US" altLang="zh-CN" sz="2000" dirty="0" smtClean="0"/>
                  <a:t>D</a:t>
                </a:r>
                <a:r>
                  <a:rPr lang="zh-CN" altLang="en-US" sz="2000" dirty="0" smtClean="0"/>
                  <a:t>代表试验或实际世界的数据，这些基本的定义包括：</a:t>
                </a:r>
                <a:endParaRPr lang="en-US" altLang="zh-CN" sz="2000" dirty="0" smtClean="0"/>
              </a:p>
              <a:p>
                <a:pPr marL="742950" lvl="1" indent="-28575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𝐻</m:t>
                    </m:r>
                    <m:r>
                      <a:rPr lang="en-US" altLang="zh-CN" sz="2000" b="0" i="1" smtClean="0">
                        <a:latin typeface="Cambria Math" panose="02040503050406030204" pitchFamily="18" charset="0"/>
                      </a:rPr>
                      <m:t>)</m:t>
                    </m:r>
                  </m:oMath>
                </a14:m>
                <a:r>
                  <a:rPr lang="zh-CN" altLang="en-US" sz="2000" dirty="0" smtClean="0"/>
                  <a:t>称为先验概率</a:t>
                </a:r>
                <a:endParaRPr lang="en-US" altLang="zh-CN" sz="2000" dirty="0" smtClean="0"/>
              </a:p>
              <a:p>
                <a:pPr marL="742950" lvl="1" indent="-28575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m:t>
                    </m:r>
                  </m:oMath>
                </a14:m>
                <a:r>
                  <a:rPr lang="zh-CN" altLang="en-US" sz="2000" dirty="0" smtClean="0"/>
                  <a:t>是数据在任意假设下的概率，称为正规化常数。</a:t>
                </a:r>
                <a:endParaRPr lang="en-US" altLang="zh-CN" sz="2000" dirty="0" smtClean="0"/>
              </a:p>
              <a:p>
                <a:pPr marL="742950" lvl="1" indent="-28575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𝐻</m:t>
                        </m:r>
                      </m:e>
                    </m:d>
                    <m:r>
                      <a:rPr lang="en-US" altLang="zh-CN" sz="2000" b="0" i="1" smtClean="0">
                        <a:latin typeface="Cambria Math" panose="02040503050406030204" pitchFamily="18" charset="0"/>
                      </a:rPr>
                      <m:t>)</m:t>
                    </m:r>
                  </m:oMath>
                </a14:m>
                <a:r>
                  <a:rPr lang="zh-CN" altLang="en-US" sz="2000" dirty="0" smtClean="0"/>
                  <a:t>是在假设</a:t>
                </a:r>
                <a:r>
                  <a:rPr lang="en-US" altLang="zh-CN" sz="2000" dirty="0" smtClean="0"/>
                  <a:t>H</a:t>
                </a:r>
                <a:r>
                  <a:rPr lang="zh-CN" altLang="en-US" sz="2000" dirty="0" smtClean="0"/>
                  <a:t>条件下数据的似然函数（概率）</a:t>
                </a:r>
                <a:endParaRPr lang="en-US" altLang="zh-CN" sz="2000" dirty="0" smtClean="0"/>
              </a:p>
              <a:p>
                <a:pPr marL="742950" lvl="1" indent="-285750">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𝑝</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𝐻</m:t>
                        </m:r>
                        <m:d>
                          <m:dPr>
                            <m:begChr m:val="|"/>
                            <m:endChr m:val=""/>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𝐷</m:t>
                            </m:r>
                          </m:e>
                        </m:d>
                      </m:e>
                    </m:d>
                    <m:r>
                      <a:rPr lang="zh-CN" altLang="en-US" sz="2000" b="0" i="1" smtClean="0">
                        <a:latin typeface="Cambria Math" panose="02040503050406030204" pitchFamily="18" charset="0"/>
                      </a:rPr>
                      <m:t>是</m:t>
                    </m:r>
                  </m:oMath>
                </a14:m>
                <a:r>
                  <a:rPr lang="zh-CN" altLang="en-US" sz="2000" dirty="0" smtClean="0"/>
                  <a:t>在我们观测到数据以后的后验概率。</a:t>
                </a:r>
                <a:endParaRPr lang="en-US" altLang="zh-CN" sz="2000" dirty="0"/>
              </a:p>
              <a:p>
                <a:pPr marL="285750" indent="-285750">
                  <a:buFont typeface="Arial" panose="020B0604020202020204" pitchFamily="34" charset="0"/>
                  <a:buChar char="•"/>
                </a:pPr>
                <a:r>
                  <a:rPr lang="zh-CN" altLang="en-US" sz="2000" dirty="0" smtClean="0"/>
                  <a:t>公式为：</a:t>
                </a:r>
                <a:endParaRPr lang="en-US" altLang="zh-CN" sz="2000" dirty="0" smtClean="0"/>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𝑝</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𝐻</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𝐷</m:t>
                              </m:r>
                            </m:e>
                          </m:d>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𝑝</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𝐻</m:t>
                              </m:r>
                            </m:e>
                          </m:d>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𝐻</m:t>
                              </m:r>
                            </m:e>
                          </m:d>
                          <m:r>
                            <a:rPr lang="en-US" altLang="zh-CN" sz="2000" b="0" i="1" smtClean="0">
                              <a:latin typeface="Cambria Math" panose="02040503050406030204" pitchFamily="18" charset="0"/>
                            </a:rPr>
                            <m:t>)</m:t>
                          </m:r>
                        </m:num>
                        <m:den>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𝐷</m:t>
                          </m:r>
                          <m:r>
                            <a:rPr lang="en-US" altLang="zh-CN" sz="2000" b="0" i="1" smtClean="0">
                              <a:latin typeface="Cambria Math" panose="02040503050406030204" pitchFamily="18" charset="0"/>
                            </a:rPr>
                            <m:t>)</m:t>
                          </m:r>
                        </m:den>
                      </m:f>
                    </m:oMath>
                  </m:oMathPara>
                </a14:m>
                <a:endParaRPr lang="en-US" altLang="zh-CN" sz="2000"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447852"/>
                <a:ext cx="7316787" cy="4745338"/>
              </a:xfrm>
              <a:prstGeom prst="rect">
                <a:avLst/>
              </a:prstGeom>
              <a:blipFill>
                <a:blip r:embed="rId2"/>
                <a:stretch>
                  <a:fillRect l="-750" t="-1028" r="-5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922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b="1" dirty="0" smtClean="0">
                <a:solidFill>
                  <a:schemeClr val="bg1"/>
                </a:solidFill>
                <a:latin typeface="微软雅黑" pitchFamily="34" charset="-122"/>
                <a:ea typeface="微软雅黑" pitchFamily="34" charset="-122"/>
              </a:rPr>
              <a:t>Bayes</a:t>
            </a:r>
            <a:r>
              <a:rPr lang="zh-CN" altLang="en-US" sz="2400" b="1" dirty="0" smtClean="0">
                <a:solidFill>
                  <a:schemeClr val="bg1"/>
                </a:solidFill>
                <a:latin typeface="微软雅黑" pitchFamily="34" charset="-122"/>
                <a:ea typeface="微软雅黑" pitchFamily="34" charset="-122"/>
              </a:rPr>
              <a:t>回归</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447852"/>
                <a:ext cx="7316787" cy="479644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考虑一个简单的例子，我们有两个盒子，</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oMath>
                </a14:m>
                <a:r>
                  <a:rPr lang="zh-CN" altLang="en-US" dirty="0" smtClean="0"/>
                  <a:t>和</a:t>
                </a:r>
                <a14:m>
                  <m:oMath xmlns:m="http://schemas.openxmlformats.org/officeDocument/2006/math">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𝐵</m:t>
                        </m:r>
                      </m:e>
                      <m:sub>
                        <m:r>
                          <a:rPr lang="en-US" altLang="zh-CN" b="0" i="1" dirty="0" smtClean="0">
                            <a:latin typeface="Cambria Math" panose="02040503050406030204" pitchFamily="18" charset="0"/>
                          </a:rPr>
                          <m:t>2</m:t>
                        </m:r>
                      </m:sub>
                    </m:sSub>
                  </m:oMath>
                </a14:m>
                <a:r>
                  <a:rPr lang="zh-CN" altLang="en-US" dirty="0" smtClean="0"/>
                  <a:t>，其中盒子</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𝐵</m:t>
                        </m:r>
                      </m:e>
                      <m:sub>
                        <m:r>
                          <a:rPr lang="en-US" altLang="zh-CN" i="1">
                            <a:latin typeface="Cambria Math" panose="02040503050406030204" pitchFamily="18" charset="0"/>
                          </a:rPr>
                          <m:t>1</m:t>
                        </m:r>
                      </m:sub>
                    </m:sSub>
                  </m:oMath>
                </a14:m>
                <a:r>
                  <a:rPr lang="zh-CN" altLang="en-US" dirty="0" smtClean="0"/>
                  <a:t>中有</a:t>
                </a:r>
                <a:r>
                  <a:rPr lang="en-US" altLang="zh-CN" dirty="0" smtClean="0"/>
                  <a:t>20</a:t>
                </a:r>
                <a:r>
                  <a:rPr lang="zh-CN" altLang="en-US" dirty="0" smtClean="0"/>
                  <a:t>个黑球和</a:t>
                </a:r>
                <a:r>
                  <a:rPr lang="en-US" altLang="zh-CN" dirty="0" smtClean="0"/>
                  <a:t>70</a:t>
                </a:r>
                <a:r>
                  <a:rPr lang="zh-CN" altLang="en-US" dirty="0" smtClean="0"/>
                  <a:t>个红球，盒子</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𝐵</m:t>
                        </m:r>
                      </m:e>
                      <m:sub>
                        <m:r>
                          <a:rPr lang="en-US" altLang="zh-CN" i="1" dirty="0">
                            <a:latin typeface="Cambria Math" panose="02040503050406030204" pitchFamily="18" charset="0"/>
                          </a:rPr>
                          <m:t>2</m:t>
                        </m:r>
                      </m:sub>
                    </m:sSub>
                    <m:r>
                      <a:rPr lang="zh-CN" altLang="en-US" i="1" dirty="0">
                        <a:latin typeface="Cambria Math" panose="02040503050406030204" pitchFamily="18" charset="0"/>
                      </a:rPr>
                      <m:t>包含</m:t>
                    </m:r>
                    <m:r>
                      <a:rPr lang="en-US" altLang="zh-CN" b="0" i="1" dirty="0" smtClean="0">
                        <a:latin typeface="Cambria Math" panose="02040503050406030204" pitchFamily="18" charset="0"/>
                      </a:rPr>
                      <m:t>40</m:t>
                    </m:r>
                  </m:oMath>
                </a14:m>
                <a:r>
                  <a:rPr lang="zh-CN" altLang="en-US" dirty="0" smtClean="0"/>
                  <a:t>个黑球和</a:t>
                </a:r>
                <a:r>
                  <a:rPr lang="en-US" altLang="zh-CN" dirty="0" smtClean="0"/>
                  <a:t>50</a:t>
                </a:r>
                <a:r>
                  <a:rPr lang="zh-CN" altLang="en-US" dirty="0" smtClean="0"/>
                  <a:t>个红球。我们从两个盒子之一中随机抽取一个球。假设抽到的球是黑色，那么假设“</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a14:m>
                <a:r>
                  <a:rPr lang="en-US" altLang="zh-CN" dirty="0" smtClean="0"/>
                  <a:t> </a:t>
                </a:r>
                <a:r>
                  <a:rPr lang="zh-CN" altLang="en-US" dirty="0" smtClean="0"/>
                  <a:t>该球来自于</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oMath>
                </a14:m>
                <a:r>
                  <a:rPr lang="zh-CN" altLang="en-US" dirty="0" smtClean="0"/>
                  <a:t>盒子”以及假设</a:t>
                </a:r>
                <a14:m>
                  <m:oMath xmlns:m="http://schemas.openxmlformats.org/officeDocument/2006/math">
                    <m:sSub>
                      <m:sSubPr>
                        <m:ctrlPr>
                          <a:rPr lang="en-US" altLang="zh-CN" i="1" smtClean="0">
                            <a:latin typeface="Cambria Math" panose="02040503050406030204" pitchFamily="18" charset="0"/>
                          </a:rPr>
                        </m:ctrlPr>
                      </m:sSubPr>
                      <m:e>
                        <m:r>
                          <a:rPr lang="zh-CN" altLang="en-US" b="0" i="1" smtClean="0">
                            <a:latin typeface="Cambria Math" panose="02040503050406030204" pitchFamily="18" charset="0"/>
                          </a:rPr>
                          <m:t>“</m:t>
                        </m:r>
                        <m:r>
                          <a:rPr lang="en-US" altLang="zh-CN" b="0" i="1" smtClean="0">
                            <a:latin typeface="Cambria Math" panose="02040503050406030204" pitchFamily="18" charset="0"/>
                          </a:rPr>
                          <m:t>𝐻</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r>
                  <a:rPr lang="zh-CN" altLang="en-US" dirty="0" smtClean="0"/>
                  <a:t>该球来自于</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2</m:t>
                        </m:r>
                      </m:sub>
                    </m:sSub>
                  </m:oMath>
                </a14:m>
                <a:r>
                  <a:rPr lang="zh-CN" altLang="en-US" dirty="0" smtClean="0"/>
                  <a:t>盒子”分别的概率是多少？</a:t>
                </a:r>
                <a:endParaRPr lang="en-US" altLang="zh-CN" dirty="0" smtClean="0"/>
              </a:p>
              <a:p>
                <a:pPr marL="285750" indent="-285750">
                  <a:buFont typeface="Arial" panose="020B0604020202020204" pitchFamily="34" charset="0"/>
                  <a:buChar char="•"/>
                </a:pPr>
                <a:r>
                  <a:rPr lang="zh-CN" altLang="en-US" dirty="0" smtClean="0"/>
                  <a:t>在进行随机抽样以前，两个假设具有相同的可能性。在清楚了所抽的球为黑色的时候，我们要根据贝叶斯公式对于假设的概率进行更新。例如考虑</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oMath>
                </a14:m>
                <a:r>
                  <a:rPr lang="zh-CN" altLang="en-US" dirty="0" smtClean="0"/>
                  <a:t>：</a:t>
                </a:r>
                <a:endParaRPr lang="en-US" altLang="zh-CN" dirty="0" smtClean="0"/>
              </a:p>
              <a:p>
                <a:pPr marL="742950" lvl="1" indent="-285750">
                  <a:buFont typeface="Arial" panose="020B0604020202020204" pitchFamily="34" charset="0"/>
                  <a:buChar char="•"/>
                </a:pPr>
                <a:r>
                  <a:rPr lang="zh-CN" altLang="en-US" dirty="0" smtClean="0"/>
                  <a:t>先验概率：</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=0.5</m:t>
                    </m:r>
                  </m:oMath>
                </a14:m>
                <a:endParaRPr lang="en-US" altLang="zh-CN" dirty="0" smtClean="0"/>
              </a:p>
              <a:p>
                <a:pPr marL="742950" lvl="1" indent="-285750">
                  <a:buFont typeface="Arial" panose="020B0604020202020204" pitchFamily="34" charset="0"/>
                  <a:buChar char="•"/>
                </a:pPr>
                <a:r>
                  <a:rPr lang="zh-CN" altLang="en-US" dirty="0" smtClean="0"/>
                  <a:t>正规化参数：</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e>
                    </m:d>
                    <m:r>
                      <a:rPr lang="en-US" altLang="zh-CN" b="0" i="1" smtClean="0">
                        <a:latin typeface="Cambria Math" panose="02040503050406030204" pitchFamily="18" charset="0"/>
                      </a:rPr>
                      <m:t>=0.5∗0.2+0.5∗0.4=0.3</m:t>
                    </m:r>
                  </m:oMath>
                </a14:m>
                <a:endParaRPr lang="en-US" altLang="zh-CN" b="0" dirty="0" smtClean="0"/>
              </a:p>
              <a:p>
                <a:pPr marL="742950" lvl="1" indent="-285750">
                  <a:buFont typeface="Arial" panose="020B0604020202020204" pitchFamily="34" charset="0"/>
                  <a:buChar char="•"/>
                </a:pPr>
                <a:r>
                  <a:rPr lang="zh-CN" altLang="en-US" dirty="0" smtClean="0"/>
                  <a:t>似然：</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e>
                        </m:d>
                      </m:e>
                    </m:d>
                    <m:r>
                      <a:rPr lang="en-US" altLang="zh-CN" b="0" i="1" smtClean="0">
                        <a:latin typeface="Cambria Math" panose="02040503050406030204" pitchFamily="18" charset="0"/>
                      </a:rPr>
                      <m:t>=0.2</m:t>
                    </m:r>
                  </m:oMath>
                </a14:m>
                <a:endParaRPr lang="en-US" altLang="zh-CN" b="0" dirty="0" smtClean="0"/>
              </a:p>
              <a:p>
                <a:pPr marL="285750" indent="-285750">
                  <a:buFont typeface="Arial" panose="020B0604020202020204" pitchFamily="34" charset="0"/>
                  <a:buChar char="•"/>
                </a:pPr>
                <a:r>
                  <a:rPr lang="zh-CN" altLang="en-US" dirty="0" smtClean="0"/>
                  <a:t>这给出的更新后的关于</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oMath>
                </a14:m>
                <a:r>
                  <a:rPr lang="zh-CN" altLang="en-US" dirty="0" smtClean="0"/>
                  <a:t>的概率为</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e>
                        </m:d>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0.5∗0.2</m:t>
                        </m:r>
                      </m:num>
                      <m:den>
                        <m:r>
                          <a:rPr lang="en-US" altLang="zh-CN" b="0" i="1" smtClean="0">
                            <a:latin typeface="Cambria Math" panose="02040503050406030204" pitchFamily="18" charset="0"/>
                          </a:rPr>
                          <m:t>0.3</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3</m:t>
                        </m:r>
                      </m:den>
                    </m:f>
                  </m:oMath>
                </a14:m>
                <a:endParaRPr lang="en-US" altLang="zh-CN" dirty="0" smtClean="0"/>
              </a:p>
              <a:p>
                <a:pPr marL="285750" indent="-285750">
                  <a:buFont typeface="Arial" panose="020B0604020202020204" pitchFamily="34" charset="0"/>
                  <a:buChar char="•"/>
                </a:pPr>
                <a:r>
                  <a:rPr lang="zh-CN" altLang="en-US" dirty="0" smtClean="0"/>
                  <a:t>这个结果起始直观上是有意义的。从盒子</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2</m:t>
                        </m:r>
                      </m:sub>
                    </m:sSub>
                  </m:oMath>
                </a14:m>
                <a:r>
                  <a:rPr lang="zh-CN" altLang="en-US" dirty="0" smtClean="0"/>
                  <a:t>中抽到黑球的概率是从</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oMath>
                </a14:m>
                <a:r>
                  <a:rPr lang="zh-CN" altLang="en-US" dirty="0" smtClean="0"/>
                  <a:t>中抽到黑球概率的两倍，因此，已经抽取了黑色的球，那么假设</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2</m:t>
                        </m:r>
                      </m:sub>
                    </m:sSub>
                  </m:oMath>
                </a14:m>
                <a:r>
                  <a:rPr lang="zh-CN" altLang="en-US" dirty="0" smtClean="0"/>
                  <a:t>的后验概率应当是</a:t>
                </a:r>
                <a14:m>
                  <m:oMath xmlns:m="http://schemas.openxmlformats.org/officeDocument/2006/math">
                    <m:r>
                      <a:rPr lang="en-US" altLang="zh-CN" b="0" i="1" smtClean="0">
                        <a:latin typeface="Cambria Math" panose="02040503050406030204" pitchFamily="18" charset="0"/>
                      </a:rPr>
                      <m:t>𝑝</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2</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𝐷</m:t>
                            </m:r>
                          </m:e>
                        </m:d>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3</m:t>
                        </m:r>
                      </m:den>
                    </m:f>
                  </m:oMath>
                </a14:m>
                <a:r>
                  <a:rPr lang="zh-CN" altLang="en-US" dirty="0" smtClean="0"/>
                  <a:t>，其为关于假设</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oMath>
                </a14:m>
                <a:r>
                  <a:rPr lang="zh-CN" altLang="en-US" dirty="0" smtClean="0"/>
                  <a:t>更新概率的两倍。</a:t>
                </a:r>
                <a:endParaRPr lang="en-US" altLang="zh-CN"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447852"/>
                <a:ext cx="7316787" cy="4796441"/>
              </a:xfrm>
              <a:prstGeom prst="rect">
                <a:avLst/>
              </a:prstGeom>
              <a:blipFill>
                <a:blip r:embed="rId2"/>
                <a:stretch>
                  <a:fillRect l="-500" t="-1018" b="-66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38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25500" y="1147763"/>
            <a:ext cx="73152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1085850" indent="-34290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zh-CN" altLang="en-US" sz="1800" dirty="0" smtClean="0">
                <a:latin typeface="Arial" panose="020B0604020202020204" pitchFamily="34" charset="0"/>
              </a:rPr>
              <a:t>统计学是一个内容非常丰富的领域，统计学的工具和结果在金融领域有着广泛的应用。这也解释了为什么一些专门在统计领域应用的语言，比如</a:t>
            </a:r>
            <a:r>
              <a:rPr lang="en-US" altLang="zh-CN" sz="1800" dirty="0" smtClean="0">
                <a:latin typeface="Arial" panose="020B0604020202020204" pitchFamily="34" charset="0"/>
              </a:rPr>
              <a:t>R</a:t>
            </a:r>
            <a:r>
              <a:rPr lang="zh-CN" altLang="en-US" sz="1800" dirty="0" smtClean="0">
                <a:latin typeface="Arial" panose="020B0604020202020204" pitchFamily="34" charset="0"/>
              </a:rPr>
              <a:t>是如此的流行。统计模型越精细和复杂，对有效和易用的计算方案的需求就越大。本章针对一些在金融中常用的统计方法进行介绍，这提供了关于如何使用</a:t>
            </a:r>
            <a:r>
              <a:rPr lang="en-US" altLang="zh-CN" sz="1800" dirty="0" smtClean="0">
                <a:latin typeface="Arial" panose="020B0604020202020204" pitchFamily="34" charset="0"/>
              </a:rPr>
              <a:t>Python</a:t>
            </a:r>
            <a:r>
              <a:rPr lang="zh-CN" altLang="en-US" sz="1800" dirty="0" smtClean="0">
                <a:latin typeface="Arial" panose="020B0604020202020204" pitchFamily="34" charset="0"/>
              </a:rPr>
              <a:t>进行金融统计分析的很好的起点。本章主要讨论以下四个话题：</a:t>
            </a:r>
            <a:endParaRPr lang="en-US" altLang="zh-CN" sz="18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zh-CN" altLang="en-US" sz="1400" dirty="0" smtClean="0">
                <a:latin typeface="Arial" panose="020B0604020202020204" pitchFamily="34" charset="0"/>
              </a:rPr>
              <a:t>正态性检验：大量重要的金融模型，例如均值</a:t>
            </a:r>
            <a:r>
              <a:rPr lang="en-US" altLang="zh-CN" sz="1400" dirty="0" smtClean="0">
                <a:latin typeface="Arial" panose="020B0604020202020204" pitchFamily="34" charset="0"/>
              </a:rPr>
              <a:t>-</a:t>
            </a:r>
            <a:r>
              <a:rPr lang="zh-CN" altLang="en-US" sz="1400" dirty="0" smtClean="0">
                <a:latin typeface="Arial" panose="020B0604020202020204" pitchFamily="34" charset="0"/>
              </a:rPr>
              <a:t>方差资产组合理论以及资本资产定价模型（</a:t>
            </a:r>
            <a:r>
              <a:rPr lang="en-US" altLang="zh-CN" sz="1400" dirty="0" smtClean="0">
                <a:latin typeface="Arial" panose="020B0604020202020204" pitchFamily="34" charset="0"/>
              </a:rPr>
              <a:t>CAPM</a:t>
            </a:r>
            <a:r>
              <a:rPr lang="zh-CN" altLang="en-US" sz="1400" dirty="0" smtClean="0">
                <a:latin typeface="Arial" panose="020B0604020202020204" pitchFamily="34" charset="0"/>
              </a:rPr>
              <a:t>），是基于证券的收益为正态分布的假设，因此，本章提供了收益时间序列的正态性检验的实现方法。</a:t>
            </a:r>
            <a:endParaRPr lang="en-US" altLang="zh-CN" sz="14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zh-CN" altLang="en-US" sz="1400" dirty="0" smtClean="0">
                <a:latin typeface="Arial" panose="020B0604020202020204" pitchFamily="34" charset="0"/>
              </a:rPr>
              <a:t>资产组合理论：现代资产组合理论（</a:t>
            </a:r>
            <a:r>
              <a:rPr lang="en-US" altLang="zh-CN" sz="1400" dirty="0" smtClean="0">
                <a:latin typeface="Arial" panose="020B0604020202020204" pitchFamily="34" charset="0"/>
              </a:rPr>
              <a:t>MPT</a:t>
            </a:r>
            <a:r>
              <a:rPr lang="zh-CN" altLang="en-US" sz="1400" dirty="0" smtClean="0">
                <a:latin typeface="Arial" panose="020B0604020202020204" pitchFamily="34" charset="0"/>
              </a:rPr>
              <a:t>）被认为是统计学在金融领域最重要的成功，这个工作由</a:t>
            </a:r>
            <a:r>
              <a:rPr lang="en-US" altLang="zh-CN" sz="1400" dirty="0" smtClean="0">
                <a:latin typeface="Arial" panose="020B0604020202020204" pitchFamily="34" charset="0"/>
              </a:rPr>
              <a:t>Harry Markowitz</a:t>
            </a:r>
            <a:r>
              <a:rPr lang="zh-CN" altLang="en-US" sz="1400" dirty="0" smtClean="0">
                <a:latin typeface="Arial" panose="020B0604020202020204" pitchFamily="34" charset="0"/>
              </a:rPr>
              <a:t>所提出，人们从此开始了使用严格的数学和统计方法来处理金融市场中的投资问题。从这个意义上讲，这也是量化金融领域的开端。</a:t>
            </a:r>
            <a:endParaRPr lang="en-US" altLang="zh-CN" sz="14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zh-CN" altLang="en-US" sz="1400" dirty="0" smtClean="0">
                <a:latin typeface="Arial" panose="020B0604020202020204" pitchFamily="34" charset="0"/>
              </a:rPr>
              <a:t>主成分分析：主成分分析（</a:t>
            </a:r>
            <a:r>
              <a:rPr lang="en-US" altLang="zh-CN" sz="1400" dirty="0" smtClean="0">
                <a:latin typeface="Arial" panose="020B0604020202020204" pitchFamily="34" charset="0"/>
              </a:rPr>
              <a:t>PCA</a:t>
            </a:r>
            <a:r>
              <a:rPr lang="zh-CN" altLang="en-US" sz="1400" dirty="0" smtClean="0">
                <a:latin typeface="Arial" panose="020B0604020202020204" pitchFamily="34" charset="0"/>
              </a:rPr>
              <a:t>）是金融中非常流行的工具，例如，在实现股权投资策略或者是分析利率变动的主要因素的时候。其主要的好处是“降低复杂度”，导出潜在可能高度相关的时间序列成分的一组线性无关的成分（不相关，正交）。我们在本章将描述基于德国</a:t>
            </a:r>
            <a:r>
              <a:rPr lang="en-US" altLang="zh-CN" sz="1400" dirty="0" smtClean="0">
                <a:latin typeface="Arial" panose="020B0604020202020204" pitchFamily="34" charset="0"/>
              </a:rPr>
              <a:t>DAX</a:t>
            </a:r>
            <a:r>
              <a:rPr lang="zh-CN" altLang="en-US" sz="1400" dirty="0" smtClean="0">
                <a:latin typeface="Arial" panose="020B0604020202020204" pitchFamily="34" charset="0"/>
              </a:rPr>
              <a:t>指数以及该指数包含的</a:t>
            </a:r>
            <a:r>
              <a:rPr lang="en-US" altLang="zh-CN" sz="1400" dirty="0" smtClean="0">
                <a:latin typeface="Arial" panose="020B0604020202020204" pitchFamily="34" charset="0"/>
              </a:rPr>
              <a:t>30</a:t>
            </a:r>
            <a:r>
              <a:rPr lang="zh-CN" altLang="en-US" sz="1400" dirty="0" smtClean="0">
                <a:latin typeface="Arial" panose="020B0604020202020204" pitchFamily="34" charset="0"/>
              </a:rPr>
              <a:t>只股票的分析。</a:t>
            </a:r>
            <a:endParaRPr lang="en-US" altLang="zh-CN" sz="14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zh-CN" altLang="en-US" sz="1400" dirty="0">
                <a:latin typeface="Arial" panose="020B0604020202020204" pitchFamily="34" charset="0"/>
              </a:rPr>
              <a:t>贝叶</a:t>
            </a:r>
            <a:r>
              <a:rPr lang="zh-CN" altLang="en-US" sz="1400" dirty="0" smtClean="0">
                <a:latin typeface="Arial" panose="020B0604020202020204" pitchFamily="34" charset="0"/>
              </a:rPr>
              <a:t>斯回归：从最基础的角度看，贝叶斯统计在统计学中引入了代理人的信念以及对信念的修正的思想。当处理线性回归的时候，这可能采取的形式是对于回归参数有一个分布，而不是点估计（例如回归线的截距和斜率）。今天，贝叶斯方法在金融中非常常用，我们将在本章中介绍一些这方面的知识。</a:t>
            </a:r>
            <a:endParaRPr lang="en-US" altLang="zh-CN" sz="1400" dirty="0" smtClean="0">
              <a:latin typeface="Arial" panose="020B0604020202020204" pitchFamily="34" charset="0"/>
            </a:endParaRPr>
          </a:p>
        </p:txBody>
      </p:sp>
      <p:sp>
        <p:nvSpPr>
          <p:cNvPr id="6"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a:solidFill>
                  <a:schemeClr val="bg1"/>
                </a:solidFill>
                <a:latin typeface="微软雅黑" pitchFamily="34" charset="-122"/>
                <a:ea typeface="微软雅黑" pitchFamily="34" charset="-122"/>
              </a:rPr>
              <a:t>概述</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en-US" altLang="zh-CN" sz="2400" b="1" dirty="0" smtClean="0">
                <a:solidFill>
                  <a:schemeClr val="bg1"/>
                </a:solidFill>
                <a:latin typeface="微软雅黑" pitchFamily="34" charset="-122"/>
                <a:ea typeface="微软雅黑" pitchFamily="34" charset="-122"/>
              </a:rPr>
              <a:t>PYMC3</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通过</a:t>
            </a:r>
            <a:r>
              <a:rPr lang="en-US" altLang="zh-CN" dirty="0" smtClean="0"/>
              <a:t>PYMC3</a:t>
            </a:r>
            <a:r>
              <a:rPr lang="zh-CN" altLang="en-US" dirty="0" smtClean="0"/>
              <a:t>，</a:t>
            </a:r>
            <a:r>
              <a:rPr lang="en-US" altLang="zh-CN" dirty="0" smtClean="0"/>
              <a:t>Python</a:t>
            </a:r>
            <a:r>
              <a:rPr lang="zh-CN" altLang="en-US" dirty="0" smtClean="0"/>
              <a:t>生态系统提供了一种强有力的处理贝叶斯统计的库。</a:t>
            </a:r>
            <a:r>
              <a:rPr lang="en-US" altLang="zh-CN" dirty="0" smtClean="0"/>
              <a:t>PyMC3</a:t>
            </a:r>
            <a:r>
              <a:rPr lang="zh-CN" altLang="en-US" dirty="0" smtClean="0"/>
              <a:t>并不是</a:t>
            </a:r>
            <a:r>
              <a:rPr lang="en-US" altLang="zh-CN" dirty="0" smtClean="0"/>
              <a:t>Anaconda</a:t>
            </a:r>
            <a:r>
              <a:rPr lang="zh-CN" altLang="en-US" dirty="0" smtClean="0"/>
              <a:t>的组成部分。我们需要使用</a:t>
            </a:r>
            <a:r>
              <a:rPr lang="en-US" altLang="zh-CN" dirty="0" smtClean="0"/>
              <a:t>Linux</a:t>
            </a:r>
            <a:r>
              <a:rPr lang="zh-CN" altLang="en-US" dirty="0" smtClean="0"/>
              <a:t>系统来进行安装。</a:t>
            </a:r>
            <a:endParaRPr lang="en-US" altLang="zh-CN" dirty="0" smtClean="0"/>
          </a:p>
          <a:p>
            <a:pPr marL="285750" indent="-285750">
              <a:buFont typeface="Arial" panose="020B0604020202020204" pitchFamily="34" charset="0"/>
              <a:buChar char="•"/>
            </a:pPr>
            <a:r>
              <a:rPr lang="zh-CN" altLang="en-US" dirty="0" smtClean="0"/>
              <a:t>安装成功以后，我们可以按照通常的方式导入</a:t>
            </a:r>
            <a:r>
              <a:rPr lang="en-US" altLang="zh-CN" dirty="0" err="1" smtClean="0"/>
              <a:t>pymc</a:t>
            </a:r>
            <a:r>
              <a:rPr lang="zh-CN" altLang="en-US" dirty="0" smtClean="0"/>
              <a:t>库。</a:t>
            </a:r>
            <a:endParaRPr lang="en-US" altLang="zh-CN" dirty="0" smtClean="0"/>
          </a:p>
        </p:txBody>
      </p:sp>
    </p:spTree>
    <p:extLst>
      <p:ext uri="{BB962C8B-B14F-4D97-AF65-F5344CB8AC3E}">
        <p14:creationId xmlns:p14="http://schemas.microsoft.com/office/powerpoint/2010/main" val="350911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一个介绍性的例子</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447852"/>
                <a:ext cx="7316787" cy="369331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考虑一个例子，其中我们有一组沿着直线分布的有噪声的数据。</a:t>
                </a:r>
                <a:endParaRPr lang="en-US" altLang="zh-CN" dirty="0" smtClean="0"/>
              </a:p>
              <a:p>
                <a:pPr marL="285750" indent="-285750">
                  <a:buFont typeface="Arial" panose="020B0604020202020204" pitchFamily="34" charset="0"/>
                  <a:buChar char="•"/>
                </a:pPr>
                <a:r>
                  <a:rPr lang="zh-CN" altLang="en-US" dirty="0" smtClean="0"/>
                  <a:t>作为基准，首先考虑这组给定有噪声数据的普通最小二乘回归，使用</a:t>
                </a:r>
                <a:r>
                  <a:rPr lang="en-US" altLang="zh-CN" dirty="0" err="1" smtClean="0"/>
                  <a:t>NumPy</a:t>
                </a:r>
                <a:r>
                  <a:rPr lang="zh-CN" altLang="en-US" dirty="0" smtClean="0"/>
                  <a:t>的</a:t>
                </a:r>
                <a:r>
                  <a:rPr lang="en-US" altLang="zh-CN" dirty="0" err="1" smtClean="0"/>
                  <a:t>polyfit</a:t>
                </a:r>
                <a:r>
                  <a:rPr lang="zh-CN" altLang="en-US" dirty="0" smtClean="0"/>
                  <a:t>函数。实现回归并作图</a:t>
                </a:r>
                <a:endParaRPr lang="en-US" altLang="zh-CN" dirty="0" smtClean="0"/>
              </a:p>
              <a:p>
                <a:pPr marL="285750" indent="-285750">
                  <a:buFont typeface="Arial" panose="020B0604020202020204" pitchFamily="34" charset="0"/>
                  <a:buChar char="•"/>
                </a:pPr>
                <a:r>
                  <a:rPr lang="zh-CN" altLang="en-US" dirty="0" smtClean="0"/>
                  <a:t>“标准”回归获得的结果关于回归直线的参数是固定的。</a:t>
                </a:r>
                <a:endParaRPr lang="en-US" altLang="zh-CN" dirty="0" smtClean="0"/>
              </a:p>
              <a:p>
                <a:pPr marL="285750" indent="-285750">
                  <a:buFont typeface="Arial" panose="020B0604020202020204" pitchFamily="34" charset="0"/>
                  <a:buChar char="•"/>
                </a:pPr>
                <a:r>
                  <a:rPr lang="zh-CN" altLang="en-US" dirty="0" smtClean="0"/>
                  <a:t>注意这里回归的截距项的索引是</a:t>
                </a:r>
                <a:r>
                  <a:rPr lang="en-US" altLang="zh-CN" dirty="0" smtClean="0"/>
                  <a:t>0</a:t>
                </a:r>
                <a:r>
                  <a:rPr lang="zh-CN" altLang="en-US" dirty="0" smtClean="0"/>
                  <a:t>，而截距项的索引是</a:t>
                </a:r>
                <a:r>
                  <a:rPr lang="en-US" altLang="zh-CN" dirty="0" smtClean="0"/>
                  <a:t>1</a:t>
                </a:r>
                <a:r>
                  <a:rPr lang="zh-CN" altLang="en-US" dirty="0" smtClean="0"/>
                  <a:t>。我们没有很好的得到原始设置的参数</a:t>
                </a:r>
                <a:r>
                  <a:rPr lang="en-US" altLang="zh-CN" dirty="0" smtClean="0"/>
                  <a:t>2</a:t>
                </a:r>
                <a:r>
                  <a:rPr lang="zh-CN" altLang="en-US" dirty="0" smtClean="0"/>
                  <a:t>和</a:t>
                </a:r>
                <a:r>
                  <a:rPr lang="en-US" altLang="zh-CN" dirty="0" smtClean="0"/>
                  <a:t>4</a:t>
                </a:r>
                <a:r>
                  <a:rPr lang="zh-CN" altLang="en-US" dirty="0" smtClean="0"/>
                  <a:t>，这当然是因为数据存在噪声。</a:t>
                </a:r>
                <a:endParaRPr lang="en-US" altLang="zh-CN" dirty="0" smtClean="0"/>
              </a:p>
              <a:p>
                <a:pPr marL="285750" indent="-285750">
                  <a:buFont typeface="Arial" panose="020B0604020202020204" pitchFamily="34" charset="0"/>
                  <a:buChar char="•"/>
                </a:pPr>
                <a:r>
                  <a:rPr lang="zh-CN" altLang="en-US" dirty="0" smtClean="0"/>
                  <a:t>接着，我们考虑贝叶斯回归。这里我们假设参数以某种方式分布，例如，考虑描述回归直线的方程</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𝑦</m:t>
                        </m:r>
                      </m:e>
                    </m:acc>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zh-CN" altLang="en-US" b="0" i="1" smtClean="0">
                        <a:latin typeface="Cambria Math" panose="02040503050406030204" pitchFamily="18" charset="0"/>
                      </a:rPr>
                      <m:t>𝛼</m:t>
                    </m:r>
                    <m:r>
                      <a:rPr lang="en-US" altLang="zh-CN" b="0" i="1" smtClean="0">
                        <a:latin typeface="Cambria Math" panose="02040503050406030204" pitchFamily="18" charset="0"/>
                      </a:rPr>
                      <m:t>+</m:t>
                    </m:r>
                    <m:r>
                      <a:rPr lang="zh-CN" altLang="en-US" b="0" i="1" smtClean="0">
                        <a:latin typeface="Cambria Math" panose="02040503050406030204" pitchFamily="18" charset="0"/>
                      </a:rPr>
                      <m:t>𝛽</m:t>
                    </m:r>
                    <m:r>
                      <a:rPr lang="en-US" altLang="zh-CN" b="0" i="1" smtClean="0">
                        <a:latin typeface="Cambria Math" panose="02040503050406030204" pitchFamily="18" charset="0"/>
                      </a:rPr>
                      <m:t>𝑥</m:t>
                    </m:r>
                  </m:oMath>
                </a14:m>
                <a:r>
                  <a:rPr lang="zh-CN" altLang="en-US" dirty="0" smtClean="0"/>
                  <a:t>，我们假设如下的先验分布：</a:t>
                </a:r>
                <a:endParaRPr lang="en-US" altLang="zh-CN" dirty="0" smtClean="0"/>
              </a:p>
              <a:p>
                <a:pPr marL="742950" lvl="1" indent="-285750">
                  <a:buFont typeface="Arial" panose="020B0604020202020204" pitchFamily="34" charset="0"/>
                  <a:buChar char="•"/>
                </a:pPr>
                <a14:m>
                  <m:oMath xmlns:m="http://schemas.openxmlformats.org/officeDocument/2006/math">
                    <m:r>
                      <a:rPr lang="zh-CN" altLang="en-US" i="1" smtClean="0">
                        <a:latin typeface="Cambria Math" panose="02040503050406030204" pitchFamily="18" charset="0"/>
                      </a:rPr>
                      <m:t>𝛼</m:t>
                    </m:r>
                  </m:oMath>
                </a14:m>
                <a:r>
                  <a:rPr lang="zh-CN" altLang="en-US" dirty="0" smtClean="0"/>
                  <a:t>是正态分布，均值为</a:t>
                </a:r>
                <a:r>
                  <a:rPr lang="en-US" altLang="zh-CN" dirty="0" smtClean="0"/>
                  <a:t>0</a:t>
                </a:r>
                <a:r>
                  <a:rPr lang="zh-CN" altLang="en-US" dirty="0" smtClean="0"/>
                  <a:t>，标准差为</a:t>
                </a:r>
                <a:r>
                  <a:rPr lang="en-US" altLang="zh-CN" dirty="0" smtClean="0"/>
                  <a:t>20</a:t>
                </a:r>
                <a:r>
                  <a:rPr lang="zh-CN" altLang="en-US" dirty="0" smtClean="0"/>
                  <a:t>。</a:t>
                </a:r>
                <a:endParaRPr lang="en-US" altLang="zh-CN" dirty="0" smtClean="0"/>
              </a:p>
              <a:p>
                <a:pPr marL="742950" lvl="1" indent="-285750">
                  <a:buFont typeface="Arial" panose="020B0604020202020204" pitchFamily="34" charset="0"/>
                  <a:buChar char="•"/>
                </a:pPr>
                <a14:m>
                  <m:oMath xmlns:m="http://schemas.openxmlformats.org/officeDocument/2006/math">
                    <m:r>
                      <a:rPr lang="zh-CN" altLang="en-US" i="1" smtClean="0">
                        <a:latin typeface="Cambria Math" panose="02040503050406030204" pitchFamily="18" charset="0"/>
                      </a:rPr>
                      <m:t>𝛽</m:t>
                    </m:r>
                  </m:oMath>
                </a14:m>
                <a:r>
                  <a:rPr lang="zh-CN" altLang="en-US" dirty="0" smtClean="0"/>
                  <a:t>是正态分布，均值为</a:t>
                </a:r>
                <a:r>
                  <a:rPr lang="en-US" altLang="zh-CN" dirty="0" smtClean="0"/>
                  <a:t>0</a:t>
                </a:r>
                <a:r>
                  <a:rPr lang="zh-CN" altLang="en-US" dirty="0" smtClean="0"/>
                  <a:t>，标准差为</a:t>
                </a:r>
                <a:r>
                  <a:rPr lang="en-US" altLang="zh-CN" dirty="0" smtClean="0"/>
                  <a:t>20</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关于似然函数，我们假设其为正态分布，均值为</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𝑦</m:t>
                        </m:r>
                      </m:e>
                    </m:acc>
                    <m:d>
                      <m:dPr>
                        <m:ctrlPr>
                          <a:rPr lang="en-US" altLang="zh-CN" i="1">
                            <a:latin typeface="Cambria Math" panose="02040503050406030204" pitchFamily="18" charset="0"/>
                          </a:rPr>
                        </m:ctrlPr>
                      </m:dPr>
                      <m:e>
                        <m:r>
                          <a:rPr lang="en-US" altLang="zh-CN" i="1">
                            <a:latin typeface="Cambria Math" panose="02040503050406030204" pitchFamily="18" charset="0"/>
                          </a:rPr>
                          <m:t>𝑥</m:t>
                        </m:r>
                      </m:e>
                    </m:d>
                  </m:oMath>
                </a14:m>
                <a:r>
                  <a:rPr lang="zh-CN" altLang="en-US" dirty="0" smtClean="0"/>
                  <a:t>，标准差是</a:t>
                </a:r>
                <a:r>
                  <a:rPr lang="en-US" altLang="zh-CN" dirty="0" smtClean="0"/>
                  <a:t>0</a:t>
                </a:r>
                <a:r>
                  <a:rPr lang="zh-CN" altLang="en-US" dirty="0" smtClean="0"/>
                  <a:t>到</a:t>
                </a:r>
                <a:r>
                  <a:rPr lang="en-US" altLang="zh-CN" dirty="0" smtClean="0"/>
                  <a:t>10</a:t>
                </a:r>
                <a:r>
                  <a:rPr lang="zh-CN" altLang="en-US" dirty="0" smtClean="0"/>
                  <a:t>上的均匀分布。</a:t>
                </a:r>
                <a:endParaRPr lang="en-US" altLang="zh-CN"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447852"/>
                <a:ext cx="7316787" cy="3693319"/>
              </a:xfrm>
              <a:prstGeom prst="rect">
                <a:avLst/>
              </a:prstGeom>
              <a:blipFill>
                <a:blip r:embed="rId2"/>
                <a:stretch>
                  <a:fillRect l="-500" t="-1322" b="-198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977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一个介绍性的例子</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52431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贝叶</a:t>
            </a:r>
            <a:r>
              <a:rPr lang="zh-CN" altLang="en-US" dirty="0" smtClean="0"/>
              <a:t>斯回归的一个主要元素是（</a:t>
            </a:r>
            <a:r>
              <a:rPr lang="en-US" altLang="zh-CN" dirty="0" smtClean="0"/>
              <a:t>Markov</a:t>
            </a:r>
            <a:r>
              <a:rPr lang="zh-CN" altLang="en-US" dirty="0" smtClean="0"/>
              <a:t>链）</a:t>
            </a:r>
            <a:r>
              <a:rPr lang="en-US" altLang="zh-CN" dirty="0" smtClean="0"/>
              <a:t>Monte Carlo</a:t>
            </a:r>
            <a:r>
              <a:rPr lang="zh-CN" altLang="en-US" dirty="0" smtClean="0"/>
              <a:t>（</a:t>
            </a:r>
            <a:r>
              <a:rPr lang="en-US" altLang="zh-CN" dirty="0" smtClean="0"/>
              <a:t>MCMC</a:t>
            </a:r>
            <a:r>
              <a:rPr lang="zh-CN" altLang="en-US" dirty="0" smtClean="0"/>
              <a:t>）抽样。原则上说，这等同于从盒子中抽取球多次，和我们之前的例子一样，只是以一种系统化和自动的方式。</a:t>
            </a:r>
            <a:endParaRPr lang="en-US" altLang="zh-CN" dirty="0" smtClean="0"/>
          </a:p>
          <a:p>
            <a:pPr marL="285750" indent="-285750">
              <a:buFont typeface="Arial" panose="020B0604020202020204" pitchFamily="34" charset="0"/>
              <a:buChar char="•"/>
            </a:pPr>
            <a:r>
              <a:rPr lang="zh-CN" altLang="en-US" dirty="0" smtClean="0"/>
              <a:t>在抽样的技术层面，需要调用三个不同的函数：</a:t>
            </a:r>
            <a:endParaRPr lang="en-US" altLang="zh-CN" dirty="0" smtClean="0"/>
          </a:p>
          <a:p>
            <a:pPr marL="742950" lvl="1" indent="-285750">
              <a:buFont typeface="Arial" panose="020B0604020202020204" pitchFamily="34" charset="0"/>
              <a:buChar char="•"/>
            </a:pPr>
            <a:r>
              <a:rPr lang="en-US" altLang="zh-CN" dirty="0" err="1" smtClean="0"/>
              <a:t>find_MAP</a:t>
            </a:r>
            <a:r>
              <a:rPr lang="zh-CN" altLang="en-US" dirty="0" smtClean="0"/>
              <a:t>：通过导出后验点的局部最大值求得抽样算法的开始点。</a:t>
            </a:r>
            <a:endParaRPr lang="en-US" altLang="zh-CN" dirty="0" smtClean="0"/>
          </a:p>
          <a:p>
            <a:pPr marL="742950" lvl="1" indent="-285750">
              <a:buFont typeface="Arial" panose="020B0604020202020204" pitchFamily="34" charset="0"/>
              <a:buChar char="•"/>
            </a:pPr>
            <a:r>
              <a:rPr lang="en-US" altLang="zh-CN" dirty="0" smtClean="0"/>
              <a:t>NUTS</a:t>
            </a:r>
            <a:r>
              <a:rPr lang="zh-CN" altLang="en-US" dirty="0" smtClean="0"/>
              <a:t>实现所谓的“有双重平均的有效无</a:t>
            </a:r>
            <a:r>
              <a:rPr lang="en-US" altLang="zh-CN" dirty="0" smtClean="0"/>
              <a:t>-U-Turn</a:t>
            </a:r>
            <a:r>
              <a:rPr lang="zh-CN" altLang="en-US" dirty="0" smtClean="0"/>
              <a:t>抽样”算法，给定假设的先验分布，实现</a:t>
            </a:r>
            <a:r>
              <a:rPr lang="en-US" altLang="zh-CN" dirty="0" smtClean="0"/>
              <a:t>MCMC</a:t>
            </a:r>
            <a:r>
              <a:rPr lang="zh-CN" altLang="en-US" dirty="0" smtClean="0"/>
              <a:t>抽样。</a:t>
            </a:r>
            <a:endParaRPr lang="en-US" altLang="zh-CN" dirty="0" smtClean="0"/>
          </a:p>
          <a:p>
            <a:pPr marL="742950" lvl="1" indent="-285750">
              <a:buFont typeface="Arial" panose="020B0604020202020204" pitchFamily="34" charset="0"/>
              <a:buChar char="•"/>
            </a:pPr>
            <a:r>
              <a:rPr lang="zh-CN" altLang="en-US" dirty="0" smtClean="0"/>
              <a:t>给定</a:t>
            </a:r>
            <a:r>
              <a:rPr lang="en-US" altLang="zh-CN" dirty="0" err="1" smtClean="0"/>
              <a:t>find_MAP</a:t>
            </a:r>
            <a:r>
              <a:rPr lang="zh-CN" altLang="en-US" dirty="0" smtClean="0"/>
              <a:t>规定的初始值以及</a:t>
            </a:r>
            <a:r>
              <a:rPr lang="en-US" altLang="zh-CN" dirty="0" smtClean="0"/>
              <a:t>NUTS</a:t>
            </a:r>
            <a:r>
              <a:rPr lang="zh-CN" altLang="en-US" dirty="0" smtClean="0"/>
              <a:t>算法的最优步长，抽取一定数量的随机样本。</a:t>
            </a:r>
            <a:endParaRPr lang="en-US" altLang="zh-CN" dirty="0" smtClean="0"/>
          </a:p>
          <a:p>
            <a:pPr marL="285750" indent="-285750">
              <a:buFont typeface="Arial" panose="020B0604020202020204" pitchFamily="34" charset="0"/>
              <a:buChar char="•"/>
            </a:pPr>
            <a:r>
              <a:rPr lang="zh-CN" altLang="en-US" dirty="0" smtClean="0"/>
              <a:t>这些都被封装到</a:t>
            </a:r>
            <a:r>
              <a:rPr lang="en-US" altLang="zh-CN" dirty="0" smtClean="0"/>
              <a:t>PyMC3</a:t>
            </a:r>
            <a:r>
              <a:rPr lang="zh-CN" altLang="en-US" dirty="0" smtClean="0"/>
              <a:t>的</a:t>
            </a:r>
            <a:r>
              <a:rPr lang="en-US" altLang="zh-CN" dirty="0" smtClean="0"/>
              <a:t>Model</a:t>
            </a:r>
            <a:r>
              <a:rPr lang="zh-CN" altLang="en-US" dirty="0" smtClean="0"/>
              <a:t>对象中，使用</a:t>
            </a:r>
            <a:r>
              <a:rPr lang="en-US" altLang="zh-CN" dirty="0" smtClean="0"/>
              <a:t>with</a:t>
            </a:r>
            <a:r>
              <a:rPr lang="zh-CN" altLang="en-US" dirty="0" smtClean="0"/>
              <a:t>语句来执行。</a:t>
            </a:r>
            <a:endParaRPr lang="en-US" altLang="zh-CN" dirty="0" smtClean="0"/>
          </a:p>
          <a:p>
            <a:pPr marL="285750" indent="-285750">
              <a:buFont typeface="Arial" panose="020B0604020202020204" pitchFamily="34" charset="0"/>
              <a:buChar char="•"/>
            </a:pPr>
            <a:r>
              <a:rPr lang="zh-CN" altLang="en-US" dirty="0" smtClean="0"/>
              <a:t>抽样回归的结果表明（第一组结果）非常接近于原始值</a:t>
            </a:r>
            <a:r>
              <a:rPr lang="en-US" altLang="zh-CN" dirty="0" smtClean="0"/>
              <a:t>(4,2,2)</a:t>
            </a:r>
            <a:r>
              <a:rPr lang="zh-CN" altLang="en-US" dirty="0" smtClean="0"/>
              <a:t>，但是当然整体的过程显示了更多的估计。这最好是使用</a:t>
            </a:r>
            <a:r>
              <a:rPr lang="en-US" altLang="zh-CN" dirty="0" smtClean="0"/>
              <a:t>trace plot</a:t>
            </a:r>
            <a:r>
              <a:rPr lang="zh-CN" altLang="en-US" dirty="0" smtClean="0"/>
              <a:t>进行展示，这个展示显示了不同参数的后验分布以及每个样本的估计。后验分布给了我们关于估计中的不确定性的一种直观测量。</a:t>
            </a:r>
            <a:endParaRPr lang="en-US" altLang="zh-CN" dirty="0" smtClean="0"/>
          </a:p>
          <a:p>
            <a:pPr marL="285750" indent="-285750">
              <a:buFont typeface="Arial" panose="020B0604020202020204" pitchFamily="34" charset="0"/>
              <a:buChar char="•"/>
            </a:pPr>
            <a:r>
              <a:rPr lang="zh-CN" altLang="en-US" dirty="0" smtClean="0"/>
              <a:t>使用回归得到的</a:t>
            </a:r>
            <a:r>
              <a:rPr lang="en-US" altLang="zh-CN" dirty="0" smtClean="0"/>
              <a:t>alpha</a:t>
            </a:r>
            <a:r>
              <a:rPr lang="zh-CN" altLang="en-US" dirty="0" smtClean="0"/>
              <a:t>和</a:t>
            </a:r>
            <a:r>
              <a:rPr lang="en-US" altLang="zh-CN" dirty="0" smtClean="0"/>
              <a:t>beta</a:t>
            </a:r>
            <a:r>
              <a:rPr lang="zh-CN" altLang="en-US" dirty="0" smtClean="0"/>
              <a:t>，我们可以做出所有的回归线的图形。</a:t>
            </a:r>
            <a:endParaRPr lang="en-US" altLang="zh-CN" dirty="0" smtClean="0"/>
          </a:p>
        </p:txBody>
      </p:sp>
    </p:spTree>
    <p:extLst>
      <p:ext uri="{BB962C8B-B14F-4D97-AF65-F5344CB8AC3E}">
        <p14:creationId xmlns:p14="http://schemas.microsoft.com/office/powerpoint/2010/main" val="181255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实际数据</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52431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之前使用虚拟的数据研究了</a:t>
            </a:r>
            <a:r>
              <a:rPr lang="en-US" altLang="zh-CN" dirty="0" smtClean="0"/>
              <a:t>PyMC3</a:t>
            </a:r>
            <a:r>
              <a:rPr lang="zh-CN" altLang="en-US" dirty="0" smtClean="0"/>
              <a:t>进行回归的处理，我们现在来处理实际市场数据。在这种情况下，我们需要引入另外一个</a:t>
            </a:r>
            <a:r>
              <a:rPr lang="en-US" altLang="zh-CN" dirty="0" smtClean="0"/>
              <a:t>Python</a:t>
            </a:r>
            <a:r>
              <a:rPr lang="zh-CN" altLang="en-US" dirty="0" smtClean="0"/>
              <a:t>库</a:t>
            </a:r>
            <a:r>
              <a:rPr lang="en-US" altLang="zh-CN" dirty="0" err="1" smtClean="0"/>
              <a:t>zipline</a:t>
            </a:r>
            <a:r>
              <a:rPr lang="zh-CN" altLang="en-US" dirty="0" smtClean="0"/>
              <a:t>，</a:t>
            </a:r>
            <a:r>
              <a:rPr lang="zh-CN" altLang="en-US" dirty="0"/>
              <a:t>这</a:t>
            </a:r>
            <a:r>
              <a:rPr lang="zh-CN" altLang="en-US" dirty="0" smtClean="0"/>
              <a:t>是一个</a:t>
            </a:r>
            <a:r>
              <a:rPr lang="en-US" altLang="zh-CN" dirty="0" smtClean="0"/>
              <a:t>Python</a:t>
            </a:r>
            <a:r>
              <a:rPr lang="zh-CN" altLang="en-US" dirty="0" smtClean="0"/>
              <a:t>化的开源算法交易库，由社区回测框架</a:t>
            </a:r>
            <a:r>
              <a:rPr lang="en-US" altLang="zh-CN" dirty="0" err="1" smtClean="0"/>
              <a:t>Quantopian</a:t>
            </a:r>
            <a:r>
              <a:rPr lang="zh-CN" altLang="en-US" dirty="0" smtClean="0"/>
              <a:t>所支持。这个库也需要独立安装。在安装之后，我们可以按通常的方式导入</a:t>
            </a:r>
            <a:r>
              <a:rPr lang="en-US" altLang="zh-CN" dirty="0" err="1" smtClean="0"/>
              <a:t>zipline</a:t>
            </a:r>
            <a:r>
              <a:rPr lang="zh-CN" altLang="en-US" dirty="0" smtClean="0"/>
              <a:t>库以及</a:t>
            </a:r>
            <a:r>
              <a:rPr lang="en-US" altLang="zh-CN" dirty="0" err="1" smtClean="0"/>
              <a:t>pytz</a:t>
            </a:r>
            <a:r>
              <a:rPr lang="zh-CN" altLang="en-US" dirty="0" smtClean="0"/>
              <a:t>等。</a:t>
            </a:r>
            <a:endParaRPr lang="en-US" altLang="zh-CN" dirty="0" smtClean="0"/>
          </a:p>
          <a:p>
            <a:pPr marL="285750" indent="-285750">
              <a:buFont typeface="Arial" panose="020B0604020202020204" pitchFamily="34" charset="0"/>
              <a:buChar char="•"/>
            </a:pPr>
            <a:r>
              <a:rPr lang="zh-CN" altLang="en-US" dirty="0" smtClean="0"/>
              <a:t>类似于</a:t>
            </a:r>
            <a:r>
              <a:rPr lang="en-US" altLang="zh-CN" dirty="0" smtClean="0"/>
              <a:t>pandas</a:t>
            </a:r>
            <a:r>
              <a:rPr lang="zh-CN" altLang="en-US" dirty="0" smtClean="0"/>
              <a:t>，</a:t>
            </a:r>
            <a:r>
              <a:rPr lang="en-US" altLang="zh-CN" dirty="0" err="1" smtClean="0"/>
              <a:t>zipline</a:t>
            </a:r>
            <a:r>
              <a:rPr lang="zh-CN" altLang="en-US" dirty="0" smtClean="0"/>
              <a:t>提供了</a:t>
            </a:r>
            <a:r>
              <a:rPr lang="zh-CN" altLang="en-US" dirty="0" smtClean="0"/>
              <a:t>一个方便的函数，从不同来源加载财经数据。在其内部，</a:t>
            </a:r>
            <a:r>
              <a:rPr lang="en-US" altLang="zh-CN" dirty="0" err="1" smtClean="0"/>
              <a:t>zipline</a:t>
            </a:r>
            <a:r>
              <a:rPr lang="zh-CN" altLang="en-US" dirty="0" smtClean="0"/>
              <a:t>使用</a:t>
            </a:r>
            <a:r>
              <a:rPr lang="en-US" altLang="zh-CN" dirty="0" smtClean="0"/>
              <a:t>pandas</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我们使用的例子是一个“经典”的配对交易策略，也就是说，投资黄金和黄金开采公司的股票。这些投资标的分别由</a:t>
            </a:r>
            <a:r>
              <a:rPr lang="en-US" altLang="zh-CN" dirty="0" smtClean="0"/>
              <a:t>GLD</a:t>
            </a:r>
            <a:r>
              <a:rPr lang="zh-CN" altLang="en-US" dirty="0" smtClean="0"/>
              <a:t>和</a:t>
            </a:r>
            <a:r>
              <a:rPr lang="en-US" altLang="zh-CN" dirty="0" smtClean="0"/>
              <a:t>GDX</a:t>
            </a:r>
            <a:r>
              <a:rPr lang="zh-CN" altLang="en-US" dirty="0" smtClean="0"/>
              <a:t>代表，分别是两个</a:t>
            </a:r>
            <a:r>
              <a:rPr lang="en-US" altLang="zh-CN" dirty="0" smtClean="0"/>
              <a:t>ETF</a:t>
            </a:r>
            <a:r>
              <a:rPr lang="zh-CN" altLang="en-US" dirty="0" smtClean="0"/>
              <a:t>。这样可以用</a:t>
            </a:r>
            <a:r>
              <a:rPr lang="en-US" altLang="zh-CN" dirty="0" err="1" smtClean="0"/>
              <a:t>zipline</a:t>
            </a:r>
            <a:r>
              <a:rPr lang="zh-CN" altLang="en-US" dirty="0" smtClean="0"/>
              <a:t>加载数据，并进行图形展示。</a:t>
            </a:r>
            <a:endParaRPr lang="en-US" altLang="zh-CN" dirty="0" smtClean="0"/>
          </a:p>
          <a:p>
            <a:pPr marL="285750" indent="-285750">
              <a:buFont typeface="Arial" panose="020B0604020202020204" pitchFamily="34" charset="0"/>
              <a:buChar char="•"/>
            </a:pPr>
            <a:r>
              <a:rPr lang="zh-CN" altLang="en-US" dirty="0"/>
              <a:t>两</a:t>
            </a:r>
            <a:r>
              <a:rPr lang="zh-CN" altLang="en-US" dirty="0" smtClean="0"/>
              <a:t>个品种的绝对表现有明显不同，然而，两个时间序列似乎有相当强的正相关。</a:t>
            </a:r>
            <a:endParaRPr lang="en-US" altLang="zh-CN" dirty="0" smtClean="0"/>
          </a:p>
          <a:p>
            <a:pPr marL="285750" indent="-285750">
              <a:buFont typeface="Arial" panose="020B0604020202020204" pitchFamily="34" charset="0"/>
              <a:buChar char="•"/>
            </a:pPr>
            <a:r>
              <a:rPr lang="zh-CN" altLang="en-US" dirty="0" smtClean="0"/>
              <a:t>和往常一样，</a:t>
            </a:r>
            <a:r>
              <a:rPr lang="en-US" altLang="zh-CN" dirty="0" err="1" smtClean="0"/>
              <a:t>DataFrame</a:t>
            </a:r>
            <a:r>
              <a:rPr lang="zh-CN" altLang="en-US" dirty="0" smtClean="0"/>
              <a:t>对象的</a:t>
            </a:r>
            <a:r>
              <a:rPr lang="en-US" altLang="zh-CN" dirty="0" err="1" smtClean="0"/>
              <a:t>DatetimeIndex</a:t>
            </a:r>
            <a:r>
              <a:rPr lang="zh-CN" altLang="en-US" dirty="0" smtClean="0"/>
              <a:t>对象由</a:t>
            </a:r>
            <a:r>
              <a:rPr lang="en-US" altLang="zh-CN" dirty="0" err="1" smtClean="0"/>
              <a:t>TimeStamp</a:t>
            </a:r>
            <a:r>
              <a:rPr lang="zh-CN" altLang="en-US" dirty="0" smtClean="0"/>
              <a:t>对象组成，我们必须首先将日期</a:t>
            </a:r>
            <a:r>
              <a:rPr lang="en-US" altLang="zh-CN" dirty="0" smtClean="0"/>
              <a:t>-</a:t>
            </a:r>
            <a:r>
              <a:rPr lang="zh-CN" altLang="en-US" dirty="0" smtClean="0"/>
              <a:t>时间信息转换为顺序日期表示，才能在后面以希望的方式用于</a:t>
            </a:r>
            <a:r>
              <a:rPr lang="en-US" altLang="zh-CN" dirty="0" err="1" smtClean="0"/>
              <a:t>matplotlib</a:t>
            </a:r>
            <a:r>
              <a:rPr lang="zh-CN" altLang="en-US" dirty="0" smtClean="0"/>
              <a:t>，用不同颜色描绘每对数据的日期。</a:t>
            </a:r>
            <a:endParaRPr lang="en-US" altLang="zh-CN" dirty="0" smtClean="0"/>
          </a:p>
        </p:txBody>
      </p:sp>
    </p:spTree>
    <p:extLst>
      <p:ext uri="{BB962C8B-B14F-4D97-AF65-F5344CB8AC3E}">
        <p14:creationId xmlns:p14="http://schemas.microsoft.com/office/powerpoint/2010/main" val="398767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实际数据</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80131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下面我们在这两个时间序列基础上实施贝叶斯回归，参数化本质上和前一个虚拟数据的示例相同，我们只是用现在拥有的真实数据代替虚拟数据。</a:t>
            </a:r>
            <a:endParaRPr lang="en-US" altLang="zh-CN" dirty="0" smtClean="0"/>
          </a:p>
          <a:p>
            <a:pPr marL="285750" indent="-285750">
              <a:buFont typeface="Arial" panose="020B0604020202020204" pitchFamily="34" charset="0"/>
              <a:buChar char="•"/>
            </a:pPr>
            <a:r>
              <a:rPr lang="zh-CN" altLang="en-US" dirty="0" smtClean="0"/>
              <a:t>展示关于</a:t>
            </a:r>
            <a:r>
              <a:rPr lang="en-US" altLang="zh-CN" dirty="0" smtClean="0"/>
              <a:t>3</a:t>
            </a:r>
            <a:r>
              <a:rPr lang="zh-CN" altLang="en-US" dirty="0" smtClean="0"/>
              <a:t>个参数先验概率分布的假设下，</a:t>
            </a:r>
            <a:r>
              <a:rPr lang="en-US" altLang="zh-CN" dirty="0" smtClean="0"/>
              <a:t>MCMC</a:t>
            </a:r>
            <a:r>
              <a:rPr lang="zh-CN" altLang="en-US" dirty="0" smtClean="0"/>
              <a:t>采样过程的结果。</a:t>
            </a:r>
            <a:endParaRPr lang="en-US" altLang="zh-CN" dirty="0" smtClean="0"/>
          </a:p>
          <a:p>
            <a:pPr marL="285750" indent="-285750">
              <a:buFont typeface="Arial" panose="020B0604020202020204" pitchFamily="34" charset="0"/>
              <a:buChar char="•"/>
            </a:pPr>
            <a:r>
              <a:rPr lang="zh-CN" altLang="en-US" dirty="0" smtClean="0"/>
              <a:t>将得到的所有回归线添加到之前的散点图中，所有回归线相互很靠近。</a:t>
            </a:r>
            <a:endParaRPr lang="en-US" altLang="zh-CN" dirty="0" smtClean="0"/>
          </a:p>
          <a:p>
            <a:pPr marL="285750" indent="-285750">
              <a:buFont typeface="Arial" panose="020B0604020202020204" pitchFamily="34" charset="0"/>
              <a:buChar char="•"/>
            </a:pPr>
            <a:r>
              <a:rPr lang="zh-CN" altLang="en-US" dirty="0" smtClean="0"/>
              <a:t>之前进行的回归方法有一个重大不足：该方法没有考虑随时间推移发生的变化。也就是说，最近的数据和最老的数据受到同样对待。而正如本节开始时所指出的，金融学上的贝叶斯方法通常在历史分析时最有用</a:t>
            </a:r>
            <a:r>
              <a:rPr lang="en-US" altLang="zh-CN" dirty="0" smtClean="0"/>
              <a:t>——</a:t>
            </a:r>
            <a:r>
              <a:rPr lang="zh-CN" altLang="en-US" dirty="0" smtClean="0"/>
              <a:t>也就是说，随着时间推移揭示的心数据可以得出更好的回归和估算。</a:t>
            </a:r>
            <a:endParaRPr lang="en-US" altLang="zh-CN" dirty="0" smtClean="0"/>
          </a:p>
          <a:p>
            <a:pPr marL="285750" indent="-285750">
              <a:buFont typeface="Arial" panose="020B0604020202020204" pitchFamily="34" charset="0"/>
              <a:buChar char="•"/>
            </a:pPr>
            <a:r>
              <a:rPr lang="zh-CN" altLang="en-US" dirty="0" smtClean="0"/>
              <a:t>为了在当前的示例中加入上述概念，我们假定回归参数不只是随机和呈某种分布的，而且随着时间的推移随机“游走”，这和金融理论从随机变量推广到随机过程（本质上是随机变量的有序序列）时采用相同的方式。为此，我们定义一个新的</a:t>
            </a:r>
            <a:r>
              <a:rPr lang="en-US" altLang="zh-CN" dirty="0" smtClean="0"/>
              <a:t>PyMC3</a:t>
            </a:r>
            <a:r>
              <a:rPr lang="zh-CN" altLang="en-US" dirty="0" smtClean="0"/>
              <a:t>模型，这次指定参数值随机游走，方差参数值转换到对数空间（为了得到更好的采样特性）。</a:t>
            </a:r>
            <a:endParaRPr lang="en-US" altLang="zh-CN" dirty="0" smtClean="0"/>
          </a:p>
        </p:txBody>
      </p:sp>
    </p:spTree>
    <p:extLst>
      <p:ext uri="{BB962C8B-B14F-4D97-AF65-F5344CB8AC3E}">
        <p14:creationId xmlns:p14="http://schemas.microsoft.com/office/powerpoint/2010/main" val="2307805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实际数据</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247317"/>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由于使用随机游走代替单一随机表娘，所以这些定义都比以前复杂一些。不过，</a:t>
            </a:r>
            <a:r>
              <a:rPr lang="en-US" altLang="zh-CN" dirty="0" smtClean="0"/>
              <a:t>MCMC</a:t>
            </a:r>
            <a:r>
              <a:rPr lang="zh-CN" altLang="en-US" dirty="0" smtClean="0"/>
              <a:t>的推导步骤本质上仍然没有变化。要注意的是，由于我们必须为每个随机游走样本计算一个参数对，共计</a:t>
            </a:r>
            <a:r>
              <a:rPr lang="en-US" altLang="zh-CN" dirty="0" smtClean="0"/>
              <a:t>1950/50=19</a:t>
            </a:r>
            <a:r>
              <a:rPr lang="zh-CN" altLang="en-US" dirty="0" smtClean="0"/>
              <a:t>个，以前只需要计算</a:t>
            </a:r>
            <a:r>
              <a:rPr lang="en-US" altLang="zh-CN" dirty="0" smtClean="0"/>
              <a:t>1</a:t>
            </a:r>
            <a:r>
              <a:rPr lang="zh-CN" altLang="en-US" dirty="0" smtClean="0"/>
              <a:t>个，所以计算负担明显增大。</a:t>
            </a:r>
            <a:endParaRPr lang="en-US" altLang="zh-CN" dirty="0" smtClean="0"/>
          </a:p>
          <a:p>
            <a:pPr marL="285750" indent="-285750">
              <a:buFont typeface="Arial" panose="020B0604020202020204" pitchFamily="34" charset="0"/>
              <a:buChar char="•"/>
            </a:pPr>
            <a:r>
              <a:rPr lang="zh-CN" altLang="en-US" dirty="0" smtClean="0"/>
              <a:t>我们总共对</a:t>
            </a:r>
            <a:r>
              <a:rPr lang="en-US" altLang="zh-CN" dirty="0" smtClean="0"/>
              <a:t>39</a:t>
            </a:r>
            <a:r>
              <a:rPr lang="zh-CN" altLang="en-US" dirty="0" smtClean="0"/>
              <a:t>个时间间隔做</a:t>
            </a:r>
            <a:r>
              <a:rPr lang="en-US" altLang="zh-CN" dirty="0" smtClean="0"/>
              <a:t>100</a:t>
            </a:r>
            <a:r>
              <a:rPr lang="zh-CN" altLang="en-US" dirty="0" smtClean="0"/>
              <a:t>次估算。</a:t>
            </a:r>
            <a:endParaRPr lang="en-US" altLang="zh-CN" dirty="0" smtClean="0"/>
          </a:p>
          <a:p>
            <a:pPr marL="285750" indent="-285750">
              <a:buFont typeface="Arial" panose="020B0604020202020204" pitchFamily="34" charset="0"/>
              <a:buChar char="•"/>
            </a:pPr>
            <a:r>
              <a:rPr lang="zh-CN" altLang="en-US" dirty="0" smtClean="0"/>
              <a:t>可以绘制估算子集合所有样本平均值的图表，说明回归因子</a:t>
            </a:r>
            <a:r>
              <a:rPr lang="en-US" altLang="zh-CN" dirty="0" smtClean="0"/>
              <a:t>alpha</a:t>
            </a:r>
            <a:r>
              <a:rPr lang="zh-CN" altLang="en-US" dirty="0" smtClean="0"/>
              <a:t>和</a:t>
            </a:r>
            <a:r>
              <a:rPr lang="en-US" altLang="zh-CN" dirty="0" smtClean="0"/>
              <a:t>beta</a:t>
            </a:r>
            <a:r>
              <a:rPr lang="zh-CN" altLang="en-US" dirty="0" smtClean="0"/>
              <a:t>在一段时间内的变动。</a:t>
            </a:r>
            <a:endParaRPr lang="en-US" altLang="zh-CN" dirty="0" smtClean="0"/>
          </a:p>
          <a:p>
            <a:pPr marL="285750" indent="-285750">
              <a:buFont typeface="Arial" panose="020B0604020202020204" pitchFamily="34" charset="0"/>
              <a:buChar char="•"/>
            </a:pPr>
            <a:r>
              <a:rPr lang="zh-CN" altLang="en-US" dirty="0" smtClean="0"/>
              <a:t>使用</a:t>
            </a:r>
            <a:r>
              <a:rPr lang="en-US" altLang="zh-CN" dirty="0" smtClean="0"/>
              <a:t>alpha</a:t>
            </a:r>
            <a:r>
              <a:rPr lang="zh-CN" altLang="en-US" dirty="0" smtClean="0"/>
              <a:t>和</a:t>
            </a:r>
            <a:r>
              <a:rPr lang="en-US" altLang="zh-CN" dirty="0" smtClean="0"/>
              <a:t>beta</a:t>
            </a:r>
            <a:r>
              <a:rPr lang="zh-CN" altLang="en-US" dirty="0" smtClean="0"/>
              <a:t>均值，我们可以说明一段时期内回归的更新，我们用散点图的形式展示了这些数据点，此外，还显示了从</a:t>
            </a:r>
            <a:r>
              <a:rPr lang="en-US" altLang="zh-CN" dirty="0" smtClean="0"/>
              <a:t>alpha</a:t>
            </a:r>
            <a:r>
              <a:rPr lang="zh-CN" altLang="en-US" dirty="0" smtClean="0"/>
              <a:t>和</a:t>
            </a:r>
            <a:r>
              <a:rPr lang="en-US" altLang="zh-CN" dirty="0" smtClean="0"/>
              <a:t>beta</a:t>
            </a:r>
            <a:r>
              <a:rPr lang="zh-CN" altLang="en-US" dirty="0" smtClean="0"/>
              <a:t>均值得出的</a:t>
            </a:r>
            <a:r>
              <a:rPr lang="en-US" altLang="zh-CN" dirty="0" smtClean="0"/>
              <a:t>39</a:t>
            </a:r>
            <a:r>
              <a:rPr lang="zh-CN" altLang="en-US" dirty="0" smtClean="0"/>
              <a:t>条回归线，很明显，随时间推移进行更新大大提高了回归你和（对于当前</a:t>
            </a:r>
            <a:r>
              <a:rPr lang="en-US" altLang="zh-CN" dirty="0" smtClean="0"/>
              <a:t>/</a:t>
            </a:r>
            <a:r>
              <a:rPr lang="zh-CN" altLang="en-US" dirty="0" smtClean="0"/>
              <a:t>最新的数据），换言之，每个时间周期都需要自己的回归。</a:t>
            </a:r>
            <a:endParaRPr lang="en-US" altLang="zh-CN" dirty="0" smtClean="0"/>
          </a:p>
          <a:p>
            <a:pPr marL="285750" indent="-285750">
              <a:buFont typeface="Arial" panose="020B0604020202020204" pitchFamily="34" charset="0"/>
              <a:buChar char="•"/>
            </a:pPr>
            <a:r>
              <a:rPr lang="zh-CN" altLang="en-US" dirty="0" smtClean="0"/>
              <a:t>关于贝叶斯回归的这一节到此告一段落，</a:t>
            </a:r>
            <a:r>
              <a:rPr lang="en-US" altLang="zh-CN" dirty="0" smtClean="0"/>
              <a:t>Python</a:t>
            </a:r>
            <a:r>
              <a:rPr lang="zh-CN" altLang="en-US" dirty="0" smtClean="0"/>
              <a:t>提供了强大的</a:t>
            </a:r>
            <a:r>
              <a:rPr lang="en-US" altLang="zh-CN" dirty="0" smtClean="0"/>
              <a:t>PyMC3</a:t>
            </a:r>
            <a:r>
              <a:rPr lang="zh-CN" altLang="en-US" dirty="0" smtClean="0"/>
              <a:t>库，实现贝叶斯统计中的不同方法，尤其是贝叶斯回归，它在计量金融学中已经成为相当流行和重要的工具。</a:t>
            </a:r>
            <a:endParaRPr lang="en-US" altLang="zh-CN" dirty="0" smtClean="0"/>
          </a:p>
        </p:txBody>
      </p:sp>
    </p:spTree>
    <p:extLst>
      <p:ext uri="{BB962C8B-B14F-4D97-AF65-F5344CB8AC3E}">
        <p14:creationId xmlns:p14="http://schemas.microsoft.com/office/powerpoint/2010/main" val="6589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72"/>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a:solidFill>
                  <a:schemeClr val="bg1"/>
                </a:solidFill>
                <a:latin typeface="微软雅黑" pitchFamily="34" charset="-122"/>
                <a:ea typeface="微软雅黑" pitchFamily="34" charset="-122"/>
              </a:rPr>
              <a:t>总结</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447852"/>
            <a:ext cx="7316787" cy="480131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统计不仅自身就是一个重要的学科，而且为许多其他学科（如金融和社会科学）提供了不可或缺的工具。在一个章节中无法广泛的概述统计学。因此，本章集中于四个重要的主题，以实例为基础阐述</a:t>
            </a:r>
            <a:r>
              <a:rPr lang="en-US" altLang="zh-CN" dirty="0" smtClean="0"/>
              <a:t>Python</a:t>
            </a:r>
            <a:r>
              <a:rPr lang="zh-CN" altLang="en-US" dirty="0" smtClean="0"/>
              <a:t>和多个统计库。</a:t>
            </a:r>
            <a:endParaRPr lang="en-US" altLang="zh-CN" dirty="0" smtClean="0"/>
          </a:p>
          <a:p>
            <a:pPr marL="285750" indent="-285750">
              <a:buFont typeface="Arial" panose="020B0604020202020204" pitchFamily="34" charset="0"/>
              <a:buChar char="•"/>
            </a:pPr>
            <a:r>
              <a:rPr lang="zh-CN" altLang="en-US" dirty="0" smtClean="0"/>
              <a:t>正态性检验：关于金融市场收益的正态性假设对于许多金融理论和应用都很重要；因而，测试某些时间序列是否遵循这一假设也很重要。正如我们所看到的，通过图形和统计手段，现实世界中的收益率数据通常不是正态分布的。</a:t>
            </a:r>
            <a:endParaRPr lang="en-US" altLang="zh-CN" dirty="0" smtClean="0"/>
          </a:p>
          <a:p>
            <a:pPr marL="285750" indent="-285750">
              <a:buFont typeface="Arial" panose="020B0604020202020204" pitchFamily="34" charset="0"/>
              <a:buChar char="•"/>
            </a:pPr>
            <a:r>
              <a:rPr lang="zh-CN" altLang="en-US" dirty="0" smtClean="0"/>
              <a:t>现代投资组合理论：</a:t>
            </a:r>
            <a:r>
              <a:rPr lang="en-US" altLang="zh-CN" dirty="0" smtClean="0"/>
              <a:t>MPT</a:t>
            </a:r>
            <a:r>
              <a:rPr lang="zh-CN" altLang="en-US" dirty="0" smtClean="0"/>
              <a:t>的焦点是收益率的均值和方差</a:t>
            </a:r>
            <a:r>
              <a:rPr lang="en-US" altLang="zh-CN" dirty="0" smtClean="0"/>
              <a:t>/</a:t>
            </a:r>
            <a:r>
              <a:rPr lang="zh-CN" altLang="en-US" dirty="0" smtClean="0"/>
              <a:t>波动率，被视为是金融统计学概念和智能方面的重大成功。分散投资这一重要概念在这一背景下得到了很好的诠释。</a:t>
            </a:r>
            <a:r>
              <a:rPr lang="en-US" altLang="zh-CN" dirty="0" smtClean="0"/>
              <a:t/>
            </a:r>
            <a:br>
              <a:rPr lang="en-US" altLang="zh-CN" dirty="0" smtClean="0"/>
            </a:br>
            <a:r>
              <a:rPr lang="zh-CN" altLang="en-US" dirty="0" smtClean="0"/>
              <a:t>主成分分析：</a:t>
            </a:r>
            <a:r>
              <a:rPr lang="en-US" altLang="zh-CN" dirty="0" smtClean="0"/>
              <a:t>PCA</a:t>
            </a:r>
            <a:r>
              <a:rPr lang="zh-CN" altLang="en-US" dirty="0" smtClean="0"/>
              <a:t>提供了降低因素</a:t>
            </a:r>
            <a:r>
              <a:rPr lang="en-US" altLang="zh-CN" dirty="0" smtClean="0"/>
              <a:t>/</a:t>
            </a:r>
            <a:r>
              <a:rPr lang="zh-CN" altLang="en-US" dirty="0" smtClean="0"/>
              <a:t>成分分析任务复杂度的一种相当有效的方法，我们已经证明，从</a:t>
            </a:r>
            <a:r>
              <a:rPr lang="en-US" altLang="zh-CN" dirty="0" smtClean="0"/>
              <a:t>DAX</a:t>
            </a:r>
            <a:r>
              <a:rPr lang="zh-CN" altLang="en-US" dirty="0" smtClean="0"/>
              <a:t>指数中包含的</a:t>
            </a:r>
            <a:r>
              <a:rPr lang="en-US" altLang="zh-CN" dirty="0" smtClean="0"/>
              <a:t>30</a:t>
            </a:r>
            <a:r>
              <a:rPr lang="zh-CN" altLang="en-US" dirty="0" smtClean="0"/>
              <a:t>种股票构建的</a:t>
            </a:r>
            <a:r>
              <a:rPr lang="en-US" altLang="zh-CN" dirty="0" smtClean="0"/>
              <a:t>5</a:t>
            </a:r>
            <a:r>
              <a:rPr lang="zh-CN" altLang="en-US" dirty="0" smtClean="0"/>
              <a:t>个主成分足以解释指数易变性的</a:t>
            </a:r>
            <a:r>
              <a:rPr lang="en-US" altLang="zh-CN" dirty="0" smtClean="0"/>
              <a:t>95%</a:t>
            </a:r>
            <a:r>
              <a:rPr lang="zh-CN" altLang="en-US" dirty="0" smtClean="0"/>
              <a:t>。</a:t>
            </a:r>
            <a:endParaRPr lang="en-US" altLang="zh-CN" dirty="0" smtClean="0"/>
          </a:p>
          <a:p>
            <a:pPr marL="285750" indent="-285750">
              <a:buFont typeface="Arial" panose="020B0604020202020204" pitchFamily="34" charset="0"/>
              <a:buChar char="•"/>
            </a:pPr>
            <a:r>
              <a:rPr lang="zh-CN" altLang="en-US" dirty="0" smtClean="0"/>
              <a:t>贝叶斯回归：贝叶斯统计（尤其是贝叶斯回归）已经成为金融学中的流行工具，因为这种方法克服了之前介绍的其他方法的缺点，尽管数学和形式体系上更加复杂，但是基本思路很容易直观的掌握。</a:t>
            </a:r>
            <a:endParaRPr lang="en-US" altLang="zh-CN" dirty="0" smtClean="0"/>
          </a:p>
        </p:txBody>
      </p:sp>
    </p:spTree>
    <p:extLst>
      <p:ext uri="{BB962C8B-B14F-4D97-AF65-F5344CB8AC3E}">
        <p14:creationId xmlns:p14="http://schemas.microsoft.com/office/powerpoint/2010/main" val="3581105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ctangle 2"/>
          <p:cNvPicPr>
            <a:picLocks noGrp="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450850" y="268288"/>
            <a:ext cx="8242300" cy="1347787"/>
          </a:xfrm>
        </p:spPr>
      </p:pic>
      <p:sp>
        <p:nvSpPr>
          <p:cNvPr id="21507" name="Rectangle 3"/>
          <p:cNvSpPr>
            <a:spLocks noGrp="1"/>
          </p:cNvSpPr>
          <p:nvPr>
            <p:ph type="body" idx="4294967295"/>
          </p:nvPr>
        </p:nvSpPr>
        <p:spPr>
          <a:xfrm>
            <a:off x="457200" y="2057400"/>
            <a:ext cx="8229600" cy="3949700"/>
          </a:xfrm>
        </p:spPr>
        <p:txBody>
          <a:bodyPr/>
          <a:lstStyle/>
          <a:p>
            <a:pPr algn="ctr">
              <a:buFont typeface="Wingdings 3" panose="05040102010807070707" pitchFamily="18" charset="2"/>
              <a:buNone/>
            </a:pPr>
            <a:endParaRPr lang="zh-CN" altLang="en-US" smtClean="0"/>
          </a:p>
          <a:p>
            <a:pPr algn="ctr">
              <a:buFont typeface="Wingdings 3" panose="05040102010807070707" pitchFamily="18" charset="2"/>
              <a:buNone/>
            </a:pPr>
            <a:endParaRPr lang="zh-CN" altLang="en-US" smtClean="0"/>
          </a:p>
          <a:p>
            <a:pPr algn="ctr">
              <a:buFont typeface="Wingdings 3" panose="05040102010807070707" pitchFamily="18" charset="2"/>
              <a:buNone/>
            </a:pPr>
            <a:r>
              <a:rPr lang="zh-CN" altLang="en-US" smtClean="0"/>
              <a:t>欢迎访问我们的官方网站</a:t>
            </a:r>
          </a:p>
          <a:p>
            <a:pPr algn="ctr">
              <a:buFont typeface="Wingdings 3" panose="05040102010807070707" pitchFamily="18" charset="2"/>
              <a:buNone/>
            </a:pPr>
            <a:r>
              <a:rPr lang="en-US" altLang="zh-CN" smtClean="0"/>
              <a:t>www.ibeifeng.com</a:t>
            </a:r>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en-US" altLang="zh-CN" smtClean="0"/>
          </a:p>
          <a:p>
            <a:pPr algn="ctr">
              <a:buFont typeface="Wingdings 3" panose="05040102010807070707" pitchFamily="18" charset="2"/>
              <a:buNone/>
            </a:pPr>
            <a:endParaRPr lang="zh-CN"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25500" y="1147763"/>
            <a:ext cx="7315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1085850" indent="-34290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正态分布可以被认为是金融中最重要的分布，而且是金融理论的主要统计学基础。下面的这些领域的结论都在很大程度上依赖于股票市场收益是正态分布的假设。</a:t>
            </a:r>
            <a:endParaRPr lang="en-US" altLang="zh-CN" sz="1700" dirty="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资产组合理论：当股票收益是正态分布的时候，最优资产组合选择可以转换为仅仅考虑平均收益、收益的方差（或波动性）以及不同股票之间的相关系数，只有这三项内容是与投资决策（即最优资产组合构建）是相关的。</a:t>
            </a:r>
            <a:endParaRPr lang="en-US" altLang="zh-CN" sz="1700" dirty="0" smtClean="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资本资产定价模型：再一次的，当股票收益是正态分布的时候，单一股票的价格可以很好的表达为市场指数的关系。这个关系一般可以表示为单一股票于市场指数之间的变动相关性，即</a:t>
            </a:r>
            <a:r>
              <a:rPr lang="en-US" altLang="zh-CN" sz="1700" dirty="0" smtClean="0">
                <a:latin typeface="Arial" panose="020B0604020202020204" pitchFamily="34" charset="0"/>
              </a:rPr>
              <a:t>beta</a:t>
            </a:r>
            <a:r>
              <a:rPr lang="zh-CN" altLang="en-US" sz="1700" dirty="0" smtClean="0">
                <a:latin typeface="Arial" panose="020B0604020202020204" pitchFamily="34" charset="0"/>
              </a:rPr>
              <a:t>值。</a:t>
            </a:r>
            <a:endParaRPr lang="en-US" altLang="zh-CN" sz="1700" dirty="0" smtClean="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有效市场假说：所谓有效市场，是指价格反映了所有可得的信息，这里所有可以较窄或较宽的定义（例如：所有公开可以获得的信息或者包括仅仅私人可获得的信息），如果这个假设是正确的，那么股票价格会随机波动，而收益是正态分布的。</a:t>
            </a:r>
            <a:endParaRPr lang="en-US" altLang="zh-CN" sz="1700" dirty="0" smtClean="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期权定价理论：布朗运动是随机股票（或其他证券）价格波动的标准和基准模型，著名的</a:t>
            </a:r>
            <a:r>
              <a:rPr lang="en-US" altLang="zh-CN" sz="1700" dirty="0" smtClean="0">
                <a:latin typeface="Arial" panose="020B0604020202020204" pitchFamily="34" charset="0"/>
              </a:rPr>
              <a:t>Black-Scholes-Merton</a:t>
            </a:r>
            <a:r>
              <a:rPr lang="zh-CN" altLang="en-US" sz="1700" dirty="0" smtClean="0">
                <a:latin typeface="Arial" panose="020B0604020202020204" pitchFamily="34" charset="0"/>
              </a:rPr>
              <a:t>期权定价公式使用几何布朗运动作为股票价格随时间随机波动的模型，这会导致正态分布的收益。</a:t>
            </a:r>
            <a:endParaRPr lang="en-US" altLang="zh-CN" sz="1700" dirty="0" smtClean="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700" dirty="0" smtClean="0">
                <a:latin typeface="Arial" panose="020B0604020202020204" pitchFamily="34" charset="0"/>
              </a:rPr>
              <a:t>事实上，在金融领域依赖于正态分布的内容还有很多。</a:t>
            </a:r>
            <a:endParaRPr lang="en-US" altLang="zh-CN" sz="1700" dirty="0">
              <a:latin typeface="Arial" panose="020B0604020202020204" pitchFamily="34" charset="0"/>
            </a:endParaRPr>
          </a:p>
        </p:txBody>
      </p:sp>
      <p:sp>
        <p:nvSpPr>
          <p:cNvPr id="6"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正态性检验</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507837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TextBox 3"/>
              <p:cNvSpPr txBox="1">
                <a:spLocks noChangeArrowheads="1"/>
              </p:cNvSpPr>
              <p:nvPr/>
            </p:nvSpPr>
            <p:spPr bwMode="auto">
              <a:xfrm>
                <a:off x="823913" y="1524050"/>
                <a:ext cx="7315200" cy="4228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1085850" indent="-34290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zh-CN" altLang="en-US" sz="1600" dirty="0" smtClean="0">
                    <a:latin typeface="Arial" panose="020B0604020202020204" pitchFamily="34" charset="0"/>
                  </a:rPr>
                  <a:t>为了给进一步的分析建立基础，我们首先讨论几何布朗运动作为金融建模中的主要随机过程。关于几何布朗运动</a:t>
                </a:r>
                <a:r>
                  <a:rPr lang="en-US" altLang="zh-CN" sz="1600" dirty="0" smtClean="0">
                    <a:latin typeface="Arial" panose="020B0604020202020204" pitchFamily="34" charset="0"/>
                  </a:rPr>
                  <a:t>S</a:t>
                </a:r>
                <a:r>
                  <a:rPr lang="zh-CN" altLang="en-US" sz="1600" dirty="0" smtClean="0">
                    <a:latin typeface="Arial" panose="020B0604020202020204" pitchFamily="34" charset="0"/>
                  </a:rPr>
                  <a:t>路径的特征，有下面的事实：</a:t>
                </a:r>
                <a:endParaRPr lang="en-US" altLang="zh-CN" sz="1600" dirty="0" smtClean="0">
                  <a:latin typeface="Arial" panose="020B0604020202020204" pitchFamily="34" charset="0"/>
                </a:endParaRPr>
              </a:p>
              <a:p>
                <a:pPr eaLnBrk="1" hangingPunct="1">
                  <a:spcBef>
                    <a:spcPct val="0"/>
                  </a:spcBef>
                  <a:buClrTx/>
                  <a:buSzTx/>
                  <a:buFont typeface="Arial" panose="020B0604020202020204" pitchFamily="34" charset="0"/>
                  <a:buChar char="•"/>
                </a:pPr>
                <a:r>
                  <a:rPr lang="zh-CN" altLang="en-US" sz="1600" dirty="0">
                    <a:latin typeface="Arial" panose="020B0604020202020204" pitchFamily="34" charset="0"/>
                  </a:rPr>
                  <a:t>正</a:t>
                </a:r>
                <a:r>
                  <a:rPr lang="zh-CN" altLang="en-US" sz="1600" dirty="0" smtClean="0">
                    <a:latin typeface="Arial" panose="020B0604020202020204" pitchFamily="34" charset="0"/>
                  </a:rPr>
                  <a:t>态的对数收益：</a:t>
                </a:r>
                <a:endParaRPr lang="en-US" altLang="zh-CN" sz="1600" dirty="0" smtClean="0">
                  <a:latin typeface="Arial" panose="020B0604020202020204" pitchFamily="34" charset="0"/>
                </a:endParaRPr>
              </a:p>
              <a:p>
                <a:pPr marL="742950" lvl="1" indent="0" eaLnBrk="1" hangingPunct="1">
                  <a:spcBef>
                    <a:spcPct val="0"/>
                  </a:spcBef>
                  <a:buClrTx/>
                  <a:buNone/>
                </a:pPr>
                <a:r>
                  <a:rPr lang="zh-CN" altLang="en-US" sz="1600" dirty="0" smtClean="0">
                    <a:latin typeface="Arial" panose="020B0604020202020204" pitchFamily="34" charset="0"/>
                  </a:rPr>
                  <a:t>对数收益</a:t>
                </a:r>
                <a14:m>
                  <m:oMath xmlns:m="http://schemas.openxmlformats.org/officeDocument/2006/math">
                    <m:r>
                      <a:rPr lang="en-US" altLang="zh-CN" sz="1600" b="0" i="1" smtClean="0">
                        <a:latin typeface="Cambria Math" panose="02040503050406030204" pitchFamily="18" charset="0"/>
                      </a:rPr>
                      <m:t>𝑙𝑜𝑔</m:t>
                    </m:r>
                    <m:f>
                      <m:fPr>
                        <m:ctrlPr>
                          <a:rPr lang="en-US" altLang="zh-CN" sz="1600" b="0" i="1" smtClean="0">
                            <a:latin typeface="Cambria Math" panose="02040503050406030204" pitchFamily="18" charset="0"/>
                          </a:rPr>
                        </m:ctrlPr>
                      </m:fPr>
                      <m:num>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𝑡</m:t>
                            </m:r>
                          </m:sub>
                        </m:sSub>
                      </m:num>
                      <m:den>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𝑠</m:t>
                            </m:r>
                          </m:sub>
                        </m:sSub>
                      </m:den>
                    </m:f>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𝑙𝑜𝑔</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𝑡</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𝑙𝑜𝑔</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𝑠</m:t>
                        </m:r>
                      </m:sub>
                    </m:sSub>
                    <m:r>
                      <a:rPr lang="zh-CN" altLang="en-US" sz="1600" i="1">
                        <a:latin typeface="Cambria Math" panose="02040503050406030204" pitchFamily="18" charset="0"/>
                      </a:rPr>
                      <m:t>，</m:t>
                    </m:r>
                  </m:oMath>
                </a14:m>
                <a:r>
                  <a:rPr lang="zh-CN" altLang="en-US" sz="1600" dirty="0" smtClean="0">
                    <a:latin typeface="Arial" panose="020B0604020202020204" pitchFamily="34" charset="0"/>
                  </a:rPr>
                  <a:t>在两个时间</a:t>
                </a:r>
                <a14:m>
                  <m:oMath xmlns:m="http://schemas.openxmlformats.org/officeDocument/2006/math">
                    <m:r>
                      <a:rPr lang="en-US" altLang="zh-CN" sz="1600" b="0" i="1" smtClean="0">
                        <a:latin typeface="Cambria Math" panose="02040503050406030204" pitchFamily="18" charset="0"/>
                      </a:rPr>
                      <m:t>0&lt;</m:t>
                    </m:r>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&lt;</m:t>
                    </m:r>
                    <m:r>
                      <a:rPr lang="en-US" altLang="zh-CN" sz="1600" b="0" i="1" smtClean="0">
                        <a:latin typeface="Cambria Math" panose="02040503050406030204" pitchFamily="18" charset="0"/>
                      </a:rPr>
                      <m:t>𝑡</m:t>
                    </m:r>
                  </m:oMath>
                </a14:m>
                <a:r>
                  <a:rPr lang="zh-CN" altLang="en-US" sz="1600" dirty="0" smtClean="0">
                    <a:latin typeface="Arial" panose="020B0604020202020204" pitchFamily="34" charset="0"/>
                  </a:rPr>
                  <a:t>之间是正态分布的。</a:t>
                </a:r>
                <a:endParaRPr lang="en-US" altLang="zh-CN" sz="1600" dirty="0">
                  <a:latin typeface="Arial" panose="020B0604020202020204" pitchFamily="34" charset="0"/>
                </a:endParaRPr>
              </a:p>
              <a:p>
                <a:pPr eaLnBrk="1" hangingPunct="1">
                  <a:spcBef>
                    <a:spcPct val="0"/>
                  </a:spcBef>
                  <a:buClrTx/>
                </a:pPr>
                <a:r>
                  <a:rPr lang="zh-CN" altLang="en-US" sz="1600" dirty="0" smtClean="0">
                    <a:latin typeface="Arial" panose="020B0604020202020204" pitchFamily="34" charset="0"/>
                  </a:rPr>
                  <a:t>对数正态值</a:t>
                </a:r>
                <a:endParaRPr lang="en-US" altLang="zh-CN" sz="1600" dirty="0" smtClean="0">
                  <a:latin typeface="Arial" panose="020B0604020202020204" pitchFamily="34" charset="0"/>
                </a:endParaRPr>
              </a:p>
              <a:p>
                <a:pPr marL="742950" lvl="1" indent="0" eaLnBrk="1" hangingPunct="1">
                  <a:spcBef>
                    <a:spcPct val="0"/>
                  </a:spcBef>
                  <a:buClrTx/>
                  <a:buNone/>
                </a:pPr>
                <a:r>
                  <a:rPr lang="zh-CN" altLang="en-US" sz="1600" dirty="0" smtClean="0">
                    <a:latin typeface="Arial" panose="020B0604020202020204" pitchFamily="34" charset="0"/>
                  </a:rPr>
                  <a:t>在任意时间</a:t>
                </a:r>
                <a14:m>
                  <m:oMath xmlns:m="http://schemas.openxmlformats.org/officeDocument/2006/math">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&gt;0</m:t>
                    </m:r>
                  </m:oMath>
                </a14:m>
                <a:r>
                  <a:rPr lang="zh-CN" altLang="en-US" sz="1600" dirty="0" smtClean="0">
                    <a:latin typeface="Arial" panose="020B0604020202020204" pitchFamily="34" charset="0"/>
                  </a:rPr>
                  <a:t>，</a:t>
                </a:r>
                <a14:m>
                  <m:oMath xmlns:m="http://schemas.openxmlformats.org/officeDocument/2006/math">
                    <m:sSub>
                      <m:sSubPr>
                        <m:ctrlPr>
                          <a:rPr lang="en-US" altLang="zh-CN" sz="1600" i="1" dirty="0" smtClean="0">
                            <a:latin typeface="Cambria Math" panose="02040503050406030204" pitchFamily="18" charset="0"/>
                          </a:rPr>
                        </m:ctrlPr>
                      </m:sSubPr>
                      <m:e>
                        <m:r>
                          <m:rPr>
                            <m:sty m:val="p"/>
                          </m:rPr>
                          <a:rPr lang="en-US" altLang="zh-CN" sz="1600" i="1" dirty="0">
                            <a:latin typeface="Cambria Math" panose="02040503050406030204" pitchFamily="18" charset="0"/>
                          </a:rPr>
                          <m:t>S</m:t>
                        </m:r>
                      </m:e>
                      <m:sub>
                        <m:r>
                          <a:rPr lang="en-US" altLang="zh-CN" sz="1600" b="0" i="1" dirty="0" smtClean="0">
                            <a:latin typeface="Cambria Math" panose="02040503050406030204" pitchFamily="18" charset="0"/>
                          </a:rPr>
                          <m:t>𝑡</m:t>
                        </m:r>
                      </m:sub>
                    </m:sSub>
                  </m:oMath>
                </a14:m>
                <a:r>
                  <a:rPr lang="zh-CN" altLang="en-US" sz="1600" dirty="0" smtClean="0">
                    <a:latin typeface="Arial" panose="020B0604020202020204" pitchFamily="34" charset="0"/>
                  </a:rPr>
                  <a:t>是对数正态分布的。</a:t>
                </a:r>
                <a:endParaRPr lang="en-US" altLang="zh-CN" sz="1600" dirty="0">
                  <a:latin typeface="Arial" panose="020B0604020202020204" pitchFamily="34" charset="0"/>
                </a:endParaRPr>
              </a:p>
              <a:p>
                <a:pPr eaLnBrk="1" hangingPunct="1">
                  <a:spcBef>
                    <a:spcPct val="0"/>
                  </a:spcBef>
                  <a:buClrTx/>
                </a:pPr>
                <a:r>
                  <a:rPr lang="zh-CN" altLang="en-US" sz="1600" dirty="0" smtClean="0">
                    <a:latin typeface="Arial" panose="020B0604020202020204" pitchFamily="34" charset="0"/>
                  </a:rPr>
                  <a:t>我们来定义一个函数生成几何布朗运动的</a:t>
                </a:r>
                <a:r>
                  <a:rPr lang="en-US" altLang="zh-CN" sz="1600" dirty="0" smtClean="0">
                    <a:latin typeface="Arial" panose="020B0604020202020204" pitchFamily="34" charset="0"/>
                  </a:rPr>
                  <a:t>Monte Carlo</a:t>
                </a:r>
                <a:r>
                  <a:rPr lang="zh-CN" altLang="en-US" sz="1600" dirty="0" smtClean="0">
                    <a:latin typeface="Arial" panose="020B0604020202020204" pitchFamily="34" charset="0"/>
                  </a:rPr>
                  <a:t>路径。并给定参数，进行模拟，共</a:t>
                </a:r>
                <a:r>
                  <a:rPr lang="en-US" altLang="zh-CN" sz="1600" dirty="0" smtClean="0">
                    <a:latin typeface="Arial" panose="020B0604020202020204" pitchFamily="34" charset="0"/>
                  </a:rPr>
                  <a:t>250000</a:t>
                </a:r>
                <a:r>
                  <a:rPr lang="zh-CN" altLang="en-US" sz="1600" dirty="0" smtClean="0">
                    <a:latin typeface="Arial" panose="020B0604020202020204" pitchFamily="34" charset="0"/>
                  </a:rPr>
                  <a:t>条路径，每一条路径包含</a:t>
                </a:r>
                <a:r>
                  <a:rPr lang="en-US" altLang="zh-CN" sz="1600" dirty="0" smtClean="0">
                    <a:latin typeface="Arial" panose="020B0604020202020204" pitchFamily="34" charset="0"/>
                  </a:rPr>
                  <a:t>50</a:t>
                </a:r>
                <a:r>
                  <a:rPr lang="zh-CN" altLang="en-US" sz="1600" dirty="0" smtClean="0">
                    <a:latin typeface="Arial" panose="020B0604020202020204" pitchFamily="34" charset="0"/>
                  </a:rPr>
                  <a:t>个时间间隔。</a:t>
                </a:r>
                <a:endParaRPr lang="en-US" altLang="zh-CN" sz="1600" dirty="0" smtClean="0">
                  <a:latin typeface="Arial" panose="020B0604020202020204" pitchFamily="34" charset="0"/>
                </a:endParaRPr>
              </a:p>
              <a:p>
                <a:pPr eaLnBrk="1" hangingPunct="1">
                  <a:spcBef>
                    <a:spcPct val="0"/>
                  </a:spcBef>
                  <a:buClrTx/>
                </a:pPr>
                <a:r>
                  <a:rPr lang="zh-CN" altLang="en-US" sz="1600" dirty="0" smtClean="0">
                    <a:latin typeface="Arial" panose="020B0604020202020204" pitchFamily="34" charset="0"/>
                  </a:rPr>
                  <a:t>我们感兴趣的是对数收益的分布，首先计算出对数收益，使用</a:t>
                </a:r>
                <a:r>
                  <a:rPr lang="en-US" altLang="zh-CN" sz="1600" dirty="0" err="1" smtClean="0">
                    <a:latin typeface="Arial" panose="020B0604020202020204" pitchFamily="34" charset="0"/>
                  </a:rPr>
                  <a:t>print_statistics</a:t>
                </a:r>
                <a:r>
                  <a:rPr lang="zh-CN" altLang="en-US" sz="1600" dirty="0" smtClean="0">
                    <a:latin typeface="Arial" panose="020B0604020202020204" pitchFamily="34" charset="0"/>
                  </a:rPr>
                  <a:t>函数来描述数据的基本信息。</a:t>
                </a:r>
                <a:r>
                  <a:rPr lang="en-US" altLang="zh-CN" sz="1600" dirty="0" err="1">
                    <a:latin typeface="Arial" panose="020B0604020202020204" pitchFamily="34" charset="0"/>
                  </a:rPr>
                  <a:t>n</a:t>
                </a:r>
                <a:r>
                  <a:rPr lang="en-US" altLang="zh-CN" sz="1600" dirty="0" err="1" smtClean="0">
                    <a:latin typeface="Arial" panose="020B0604020202020204" pitchFamily="34" charset="0"/>
                  </a:rPr>
                  <a:t>darray</a:t>
                </a:r>
                <a:r>
                  <a:rPr lang="zh-CN" altLang="en-US" sz="1600" dirty="0" smtClean="0">
                    <a:latin typeface="Arial" panose="020B0604020202020204" pitchFamily="34" charset="0"/>
                  </a:rPr>
                  <a:t>可以进行</a:t>
                </a:r>
                <a:r>
                  <a:rPr lang="en-US" altLang="zh-CN" sz="1600" dirty="0" smtClean="0">
                    <a:latin typeface="Arial" panose="020B0604020202020204" pitchFamily="34" charset="0"/>
                  </a:rPr>
                  <a:t>flatten</a:t>
                </a:r>
                <a:r>
                  <a:rPr lang="zh-CN" altLang="en-US" sz="1600" dirty="0" smtClean="0">
                    <a:latin typeface="Arial" panose="020B0604020202020204" pitchFamily="34" charset="0"/>
                  </a:rPr>
                  <a:t>变成一维数组，然后进行描述统计。</a:t>
                </a:r>
                <a:endParaRPr lang="en-US" altLang="zh-CN" sz="1600" dirty="0" smtClean="0">
                  <a:latin typeface="Arial" panose="020B0604020202020204" pitchFamily="34" charset="0"/>
                </a:endParaRPr>
              </a:p>
              <a:p>
                <a:pPr eaLnBrk="1" hangingPunct="1">
                  <a:spcBef>
                    <a:spcPct val="0"/>
                  </a:spcBef>
                  <a:buClrTx/>
                </a:pPr>
                <a:r>
                  <a:rPr lang="zh-CN" altLang="en-US" sz="1600" dirty="0" smtClean="0">
                    <a:latin typeface="Arial" panose="020B0604020202020204" pitchFamily="34" charset="0"/>
                  </a:rPr>
                  <a:t>作图验证为正态分布，通过验证频率分布与正态分布概率密度函数的差异。</a:t>
                </a:r>
                <a:endParaRPr lang="en-US" altLang="zh-CN" sz="1600" dirty="0" smtClean="0">
                  <a:latin typeface="Arial" panose="020B0604020202020204" pitchFamily="34" charset="0"/>
                </a:endParaRPr>
              </a:p>
              <a:p>
                <a:pPr eaLnBrk="1" hangingPunct="1">
                  <a:spcBef>
                    <a:spcPct val="0"/>
                  </a:spcBef>
                  <a:buClrTx/>
                </a:pPr>
                <a:r>
                  <a:rPr lang="zh-CN" altLang="en-US" sz="1600" dirty="0" smtClean="0">
                    <a:latin typeface="Arial" panose="020B0604020202020204" pitchFamily="34" charset="0"/>
                  </a:rPr>
                  <a:t>使用</a:t>
                </a:r>
                <a:r>
                  <a:rPr lang="en-US" altLang="zh-CN" sz="1600" dirty="0" smtClean="0">
                    <a:latin typeface="Arial" panose="020B0604020202020204" pitchFamily="34" charset="0"/>
                  </a:rPr>
                  <a:t>quantile-quantile</a:t>
                </a:r>
                <a:r>
                  <a:rPr lang="zh-CN" altLang="en-US" sz="1600" dirty="0" smtClean="0">
                    <a:latin typeface="Arial" panose="020B0604020202020204" pitchFamily="34" charset="0"/>
                  </a:rPr>
                  <a:t>图（</a:t>
                </a:r>
                <a:r>
                  <a:rPr lang="en-US" altLang="zh-CN" sz="1600" dirty="0" smtClean="0">
                    <a:latin typeface="Arial" panose="020B0604020202020204" pitchFamily="34" charset="0"/>
                  </a:rPr>
                  <a:t>QQ</a:t>
                </a:r>
                <a:r>
                  <a:rPr lang="zh-CN" altLang="en-US" sz="1600" dirty="0" smtClean="0">
                    <a:latin typeface="Arial" panose="020B0604020202020204" pitchFamily="34" charset="0"/>
                  </a:rPr>
                  <a:t>图）验证正态性，这是通过比较样本的分位数值与理论的分位数值。对于正态分布的数据集，这个图形应该是多数的分位数点处于直线上。</a:t>
                </a:r>
                <a:endParaRPr lang="en-US" altLang="zh-CN" sz="1600" dirty="0" smtClean="0">
                  <a:latin typeface="Arial" panose="020B0604020202020204" pitchFamily="34" charset="0"/>
                </a:endParaRPr>
              </a:p>
            </p:txBody>
          </p:sp>
        </mc:Choice>
        <mc:Fallback xmlns="">
          <p:sp>
            <p:nvSpPr>
              <p:cNvPr id="10242" name="TextBox 3"/>
              <p:cNvSpPr txBox="1">
                <a:spLocks noRot="1" noChangeAspect="1" noMove="1" noResize="1" noEditPoints="1" noAdjustHandles="1" noChangeArrowheads="1" noChangeShapeType="1" noTextEdit="1"/>
              </p:cNvSpPr>
              <p:nvPr/>
            </p:nvSpPr>
            <p:spPr bwMode="auto">
              <a:xfrm>
                <a:off x="823913" y="1524050"/>
                <a:ext cx="7315200" cy="4228722"/>
              </a:xfrm>
              <a:prstGeom prst="rect">
                <a:avLst/>
              </a:prstGeom>
              <a:blipFill>
                <a:blip r:embed="rId2"/>
                <a:stretch>
                  <a:fillRect l="-333" t="-4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基准情形</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169790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823913" y="1524050"/>
            <a:ext cx="7315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Times New Roman" panose="02020603050405020304" pitchFamily="18" charset="0"/>
                <a:ea typeface="宋体" panose="02010600030101010101" pitchFamily="2" charset="-122"/>
              </a:defRPr>
            </a:lvl1pPr>
            <a:lvl2pPr marL="1085850" indent="-342900">
              <a:spcBef>
                <a:spcPts val="325"/>
              </a:spcBef>
              <a:buClr>
                <a:schemeClr val="accent1"/>
              </a:buClr>
              <a:buFont typeface="Verdana" panose="020B0604030504040204" pitchFamily="34" charset="0"/>
              <a:buChar char="◦"/>
              <a:defRPr sz="2300">
                <a:solidFill>
                  <a:schemeClr val="tx1"/>
                </a:solidFill>
                <a:latin typeface="Times New Roman" panose="02020603050405020304" pitchFamily="18" charset="0"/>
                <a:ea typeface="宋体" panose="02010600030101010101" pitchFamily="2" charset="-122"/>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Times New Roman" panose="02020603050405020304" pitchFamily="18" charset="0"/>
                <a:ea typeface="宋体" panose="02010600030101010101" pitchFamily="2" charset="-122"/>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Times New Roman" panose="02020603050405020304" pitchFamily="18" charset="0"/>
                <a:ea typeface="宋体" panose="02010600030101010101" pitchFamily="2" charset="-122"/>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 typeface="Arial" panose="020B0604020202020204" pitchFamily="34" charset="0"/>
              <a:buChar char="•"/>
            </a:pPr>
            <a:r>
              <a:rPr lang="zh-CN" altLang="en-US" sz="1800" dirty="0" smtClean="0">
                <a:latin typeface="Arial" panose="020B0604020202020204" pitchFamily="34" charset="0"/>
              </a:rPr>
              <a:t>严格的检验过程。函数</a:t>
            </a:r>
            <a:r>
              <a:rPr lang="en-US" altLang="zh-CN" sz="1800" dirty="0" err="1" smtClean="0">
                <a:latin typeface="Arial" panose="020B0604020202020204" pitchFamily="34" charset="0"/>
              </a:rPr>
              <a:t>normality_tests</a:t>
            </a:r>
            <a:r>
              <a:rPr lang="zh-CN" altLang="en-US" sz="1800" dirty="0" smtClean="0">
                <a:latin typeface="Arial" panose="020B0604020202020204" pitchFamily="34" charset="0"/>
              </a:rPr>
              <a:t>包括三种不同的统计检验</a:t>
            </a:r>
            <a:endParaRPr lang="en-US" altLang="zh-CN" sz="18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en-US" altLang="zh-CN" sz="1800" dirty="0" smtClean="0">
                <a:latin typeface="Arial" panose="020B0604020202020204" pitchFamily="34" charset="0"/>
              </a:rPr>
              <a:t>Skewness Test(</a:t>
            </a:r>
            <a:r>
              <a:rPr lang="en-US" altLang="zh-CN" sz="1800" dirty="0" err="1" smtClean="0">
                <a:latin typeface="Arial" panose="020B0604020202020204" pitchFamily="34" charset="0"/>
              </a:rPr>
              <a:t>skewtest</a:t>
            </a:r>
            <a:r>
              <a:rPr lang="en-US" altLang="zh-CN" sz="1800" dirty="0" smtClean="0">
                <a:latin typeface="Arial" panose="020B0604020202020204" pitchFamily="34" charset="0"/>
              </a:rPr>
              <a:t>)</a:t>
            </a:r>
            <a:r>
              <a:rPr lang="zh-CN" altLang="en-US" sz="1800" dirty="0" smtClean="0">
                <a:latin typeface="Arial" panose="020B0604020202020204" pitchFamily="34" charset="0"/>
              </a:rPr>
              <a:t>：这个方式检验样本数据的偏度是否是正态的（也就是偏度是否为</a:t>
            </a:r>
            <a:r>
              <a:rPr lang="en-US" altLang="zh-CN" sz="1800" dirty="0" smtClean="0">
                <a:latin typeface="Arial" panose="020B0604020202020204" pitchFamily="34" charset="0"/>
              </a:rPr>
              <a:t>0</a:t>
            </a:r>
            <a:r>
              <a:rPr lang="zh-CN" altLang="en-US" sz="1800" dirty="0" smtClean="0">
                <a:latin typeface="Arial" panose="020B0604020202020204" pitchFamily="34" charset="0"/>
              </a:rPr>
              <a:t>）。</a:t>
            </a:r>
            <a:endParaRPr lang="en-US" altLang="zh-CN" sz="18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en-US" altLang="zh-CN" sz="1800" dirty="0" smtClean="0">
                <a:latin typeface="Arial" panose="020B0604020202020204" pitchFamily="34" charset="0"/>
              </a:rPr>
              <a:t>Kurtosis Test(</a:t>
            </a:r>
            <a:r>
              <a:rPr lang="en-US" altLang="zh-CN" sz="1800" dirty="0" err="1" smtClean="0">
                <a:latin typeface="Arial" panose="020B0604020202020204" pitchFamily="34" charset="0"/>
              </a:rPr>
              <a:t>kurtosistest</a:t>
            </a:r>
            <a:r>
              <a:rPr lang="en-US" altLang="zh-CN" sz="1800" dirty="0" smtClean="0">
                <a:latin typeface="Arial" panose="020B0604020202020204" pitchFamily="34" charset="0"/>
              </a:rPr>
              <a:t>)</a:t>
            </a:r>
            <a:r>
              <a:rPr lang="zh-CN" altLang="en-US" sz="1800" dirty="0" smtClean="0">
                <a:latin typeface="Arial" panose="020B0604020202020204" pitchFamily="34" charset="0"/>
              </a:rPr>
              <a:t>：这个方式检验样本数据的峰度是否为正态的（也就是接近于</a:t>
            </a:r>
            <a:r>
              <a:rPr lang="en-US" altLang="zh-CN" sz="1800" dirty="0" smtClean="0">
                <a:latin typeface="Arial" panose="020B0604020202020204" pitchFamily="34" charset="0"/>
              </a:rPr>
              <a:t>0</a:t>
            </a:r>
            <a:r>
              <a:rPr lang="zh-CN" altLang="en-US" sz="1800" dirty="0" smtClean="0">
                <a:latin typeface="Arial" panose="020B0604020202020204" pitchFamily="34" charset="0"/>
              </a:rPr>
              <a:t>）</a:t>
            </a:r>
            <a:endParaRPr lang="en-US" altLang="zh-CN" sz="1800" dirty="0" smtClean="0">
              <a:latin typeface="Arial" panose="020B0604020202020204" pitchFamily="34" charset="0"/>
            </a:endParaRPr>
          </a:p>
          <a:p>
            <a:pPr lvl="1" eaLnBrk="1" hangingPunct="1">
              <a:spcBef>
                <a:spcPct val="0"/>
              </a:spcBef>
              <a:buClrTx/>
              <a:buFont typeface="Arial" panose="020B0604020202020204" pitchFamily="34" charset="0"/>
              <a:buChar char="•"/>
            </a:pPr>
            <a:r>
              <a:rPr lang="en-US" altLang="zh-CN" sz="1800" dirty="0" smtClean="0">
                <a:latin typeface="Arial" panose="020B0604020202020204" pitchFamily="34" charset="0"/>
              </a:rPr>
              <a:t>Normality Test(</a:t>
            </a:r>
            <a:r>
              <a:rPr lang="en-US" altLang="zh-CN" sz="1800" dirty="0" err="1" smtClean="0">
                <a:latin typeface="Arial" panose="020B0604020202020204" pitchFamily="34" charset="0"/>
              </a:rPr>
              <a:t>normaltest</a:t>
            </a:r>
            <a:r>
              <a:rPr lang="zh-CN" altLang="en-US" sz="1800" dirty="0" smtClean="0">
                <a:latin typeface="Arial" panose="020B0604020202020204" pitchFamily="34" charset="0"/>
              </a:rPr>
              <a:t>）：将上述两种方式结合起来检验正态性。</a:t>
            </a:r>
            <a:endParaRPr lang="en-US" altLang="zh-CN" sz="1800" dirty="0" smtClean="0">
              <a:latin typeface="Arial" panose="020B0604020202020204" pitchFamily="34" charset="0"/>
            </a:endParaRPr>
          </a:p>
          <a:p>
            <a:pPr eaLnBrk="1" hangingPunct="1">
              <a:spcBef>
                <a:spcPct val="0"/>
              </a:spcBef>
              <a:buClrTx/>
              <a:buFont typeface="Arial" panose="020B0604020202020204" pitchFamily="34" charset="0"/>
              <a:buChar char="•"/>
            </a:pPr>
            <a:r>
              <a:rPr lang="zh-CN" altLang="en-US" sz="2200" dirty="0" smtClean="0">
                <a:latin typeface="Arial" panose="020B0604020202020204" pitchFamily="34" charset="0"/>
              </a:rPr>
              <a:t>因为</a:t>
            </a:r>
            <a:r>
              <a:rPr lang="en-US" altLang="zh-CN" sz="2200" dirty="0" smtClean="0">
                <a:latin typeface="Arial" panose="020B0604020202020204" pitchFamily="34" charset="0"/>
              </a:rPr>
              <a:t>p</a:t>
            </a:r>
            <a:r>
              <a:rPr lang="zh-CN" altLang="en-US" sz="2200" dirty="0" smtClean="0">
                <a:latin typeface="Arial" panose="020B0604020202020204" pitchFamily="34" charset="0"/>
              </a:rPr>
              <a:t>值超过</a:t>
            </a:r>
            <a:r>
              <a:rPr lang="en-US" altLang="zh-CN" sz="2200" dirty="0" smtClean="0">
                <a:latin typeface="Arial" panose="020B0604020202020204" pitchFamily="34" charset="0"/>
              </a:rPr>
              <a:t>0.05</a:t>
            </a:r>
            <a:r>
              <a:rPr lang="zh-CN" altLang="en-US" sz="2200" dirty="0" smtClean="0">
                <a:latin typeface="Arial" panose="020B0604020202020204" pitchFamily="34" charset="0"/>
              </a:rPr>
              <a:t>，因此，我们可以认为数据集是正态分布的。</a:t>
            </a:r>
            <a:endParaRPr lang="en-US" altLang="zh-CN" sz="2200" dirty="0" smtClean="0">
              <a:latin typeface="Arial" panose="020B0604020202020204" pitchFamily="34" charset="0"/>
            </a:endParaRPr>
          </a:p>
          <a:p>
            <a:pPr eaLnBrk="1" hangingPunct="1">
              <a:spcBef>
                <a:spcPct val="0"/>
              </a:spcBef>
              <a:buClrTx/>
              <a:buFont typeface="Arial" panose="020B0604020202020204" pitchFamily="34" charset="0"/>
              <a:buChar char="•"/>
            </a:pPr>
            <a:r>
              <a:rPr lang="zh-CN" altLang="en-US" sz="2200" dirty="0" smtClean="0">
                <a:latin typeface="Arial" panose="020B0604020202020204" pitchFamily="34" charset="0"/>
              </a:rPr>
              <a:t>最后，我们来检验期末的值是否确实是对数正态分布，当然通过转换数据，可以进行正态检验。</a:t>
            </a:r>
            <a:endParaRPr lang="en-US" altLang="zh-CN" sz="2200" dirty="0" smtClean="0">
              <a:latin typeface="Arial" panose="020B0604020202020204" pitchFamily="34" charset="0"/>
            </a:endParaRPr>
          </a:p>
          <a:p>
            <a:pPr eaLnBrk="1" hangingPunct="1">
              <a:spcBef>
                <a:spcPct val="0"/>
              </a:spcBef>
              <a:buClrTx/>
              <a:buFont typeface="Arial" panose="020B0604020202020204" pitchFamily="34" charset="0"/>
              <a:buChar char="•"/>
            </a:pPr>
            <a:r>
              <a:rPr lang="zh-CN" altLang="en-US" sz="2200" dirty="0" smtClean="0">
                <a:latin typeface="Arial" panose="020B0604020202020204" pitchFamily="34" charset="0"/>
              </a:rPr>
              <a:t>与正态分布</a:t>
            </a:r>
            <a:r>
              <a:rPr lang="en-US" altLang="zh-CN" sz="2200" dirty="0" smtClean="0">
                <a:latin typeface="Arial" panose="020B0604020202020204" pitchFamily="34" charset="0"/>
              </a:rPr>
              <a:t>pdf</a:t>
            </a:r>
            <a:r>
              <a:rPr lang="zh-CN" altLang="en-US" sz="2200" dirty="0" smtClean="0">
                <a:latin typeface="Arial" panose="020B0604020202020204" pitchFamily="34" charset="0"/>
              </a:rPr>
              <a:t>进行对比，并进行</a:t>
            </a:r>
            <a:r>
              <a:rPr lang="en-US" altLang="zh-CN" sz="2200" dirty="0" smtClean="0">
                <a:latin typeface="Arial" panose="020B0604020202020204" pitchFamily="34" charset="0"/>
              </a:rPr>
              <a:t>QQ</a:t>
            </a:r>
            <a:r>
              <a:rPr lang="zh-CN" altLang="en-US" sz="2200" dirty="0" smtClean="0">
                <a:latin typeface="Arial" panose="020B0604020202020204" pitchFamily="34" charset="0"/>
              </a:rPr>
              <a:t>图检验。</a:t>
            </a:r>
            <a:endParaRPr lang="en-US" altLang="zh-CN" sz="2200" dirty="0" smtClean="0">
              <a:latin typeface="Arial" panose="020B0604020202020204" pitchFamily="34" charset="0"/>
            </a:endParaRPr>
          </a:p>
        </p:txBody>
      </p:sp>
      <p:sp>
        <p:nvSpPr>
          <p:cNvPr id="6"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基准情形</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690927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实际世界数据</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295456"/>
            <a:ext cx="7316787" cy="480131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我们现在来分析实际数据的正态性问题。我们将要分析两只股票指数和两只个股的四组历史时间序列（德国</a:t>
            </a:r>
            <a:r>
              <a:rPr lang="en-US" altLang="zh-CN" dirty="0" smtClean="0"/>
              <a:t>DAX</a:t>
            </a:r>
            <a:r>
              <a:rPr lang="zh-CN" altLang="en-US" dirty="0" smtClean="0"/>
              <a:t>指数和美国</a:t>
            </a:r>
            <a:r>
              <a:rPr lang="en-US" altLang="zh-CN" dirty="0" smtClean="0"/>
              <a:t>S&amp;P500</a:t>
            </a:r>
            <a:r>
              <a:rPr lang="zh-CN" altLang="en-US" dirty="0" smtClean="0"/>
              <a:t>指数，</a:t>
            </a:r>
            <a:r>
              <a:rPr lang="en-US" altLang="zh-CN" dirty="0" smtClean="0"/>
              <a:t>Yahoo</a:t>
            </a:r>
            <a:r>
              <a:rPr lang="zh-CN" altLang="en-US" dirty="0" smtClean="0"/>
              <a:t>和</a:t>
            </a:r>
            <a:r>
              <a:rPr lang="en-US" altLang="zh-CN" dirty="0" smtClean="0"/>
              <a:t>Microsoft</a:t>
            </a:r>
            <a:r>
              <a:rPr lang="zh-CN" altLang="en-US" dirty="0" smtClean="0"/>
              <a:t>股票）。我们选择</a:t>
            </a:r>
            <a:r>
              <a:rPr lang="en-US" altLang="zh-CN" dirty="0" smtClean="0"/>
              <a:t>pandas</a:t>
            </a:r>
            <a:r>
              <a:rPr lang="zh-CN" altLang="en-US" dirty="0" smtClean="0"/>
              <a:t>作为数据管理的工具。</a:t>
            </a:r>
            <a:endParaRPr lang="en-US" altLang="zh-CN" dirty="0" smtClean="0"/>
          </a:p>
          <a:p>
            <a:pPr marL="285750" indent="-285750">
              <a:buFont typeface="Arial" panose="020B0604020202020204" pitchFamily="34" charset="0"/>
              <a:buChar char="•"/>
            </a:pPr>
            <a:r>
              <a:rPr lang="zh-CN" altLang="en-US" dirty="0" smtClean="0"/>
              <a:t>获取</a:t>
            </a:r>
            <a:r>
              <a:rPr lang="en-US" altLang="zh-CN" dirty="0" err="1" smtClean="0"/>
              <a:t>Adj</a:t>
            </a:r>
            <a:r>
              <a:rPr lang="en-US" altLang="zh-CN" dirty="0" smtClean="0"/>
              <a:t> Close</a:t>
            </a:r>
            <a:r>
              <a:rPr lang="zh-CN" altLang="en-US" dirty="0" smtClean="0"/>
              <a:t>时间序列数据并引入一个</a:t>
            </a:r>
            <a:r>
              <a:rPr lang="en-US" altLang="zh-CN" dirty="0" err="1" smtClean="0"/>
              <a:t>DataFrame</a:t>
            </a:r>
            <a:r>
              <a:rPr lang="zh-CN" altLang="en-US" dirty="0" smtClean="0"/>
              <a:t>对象。将数据正规化并作图。</a:t>
            </a:r>
            <a:endParaRPr lang="en-US" altLang="zh-CN" dirty="0" smtClean="0"/>
          </a:p>
          <a:p>
            <a:pPr marL="285750" indent="-285750">
              <a:buFont typeface="Arial" panose="020B0604020202020204" pitchFamily="34" charset="0"/>
              <a:buChar char="•"/>
            </a:pPr>
            <a:r>
              <a:rPr lang="zh-CN" altLang="en-US" dirty="0" smtClean="0"/>
              <a:t>使用</a:t>
            </a:r>
            <a:r>
              <a:rPr lang="en-US" altLang="zh-CN" dirty="0" smtClean="0"/>
              <a:t>pandas</a:t>
            </a:r>
            <a:r>
              <a:rPr lang="zh-CN" altLang="en-US" dirty="0" smtClean="0"/>
              <a:t>计算对数收益是很方便的，可以用</a:t>
            </a:r>
            <a:r>
              <a:rPr lang="en-US" altLang="zh-CN" dirty="0" smtClean="0"/>
              <a:t>shift</a:t>
            </a:r>
            <a:r>
              <a:rPr lang="zh-CN" altLang="en-US" dirty="0" smtClean="0"/>
              <a:t>方法。</a:t>
            </a:r>
            <a:endParaRPr lang="en-US" altLang="zh-CN" dirty="0" smtClean="0"/>
          </a:p>
          <a:p>
            <a:pPr marL="285750" indent="-285750">
              <a:buFont typeface="Arial" panose="020B0604020202020204" pitchFamily="34" charset="0"/>
              <a:buChar char="•"/>
            </a:pPr>
            <a:r>
              <a:rPr lang="zh-CN" altLang="en-US" dirty="0" smtClean="0"/>
              <a:t>做收益的频率分布，找到分布的直观感受。</a:t>
            </a:r>
            <a:endParaRPr lang="en-US" altLang="zh-CN" dirty="0" smtClean="0"/>
          </a:p>
          <a:p>
            <a:pPr marL="285750" indent="-285750">
              <a:buFont typeface="Arial" panose="020B0604020202020204" pitchFamily="34" charset="0"/>
              <a:buChar char="•"/>
            </a:pPr>
            <a:r>
              <a:rPr lang="zh-CN" altLang="en-US" dirty="0" smtClean="0"/>
              <a:t>下一步，考虑时间序列数据的描述统计量，我们看到，峰度数值对于四个数据集而言都不是那么正态的。</a:t>
            </a:r>
            <a:endParaRPr lang="en-US" altLang="zh-CN" dirty="0" smtClean="0"/>
          </a:p>
          <a:p>
            <a:pPr marL="285750" indent="-285750">
              <a:buFont typeface="Arial" panose="020B0604020202020204" pitchFamily="34" charset="0"/>
              <a:buChar char="•"/>
            </a:pPr>
            <a:r>
              <a:rPr lang="zh-CN" altLang="en-US" dirty="0" smtClean="0"/>
              <a:t>使用</a:t>
            </a:r>
            <a:r>
              <a:rPr lang="en-US" altLang="zh-CN" dirty="0" smtClean="0"/>
              <a:t>QQ</a:t>
            </a:r>
            <a:r>
              <a:rPr lang="zh-CN" altLang="en-US" dirty="0" smtClean="0"/>
              <a:t>图分析正态性。发现样本的分位点都不处于直线上，意味着非正态性，在两边显示的非直线意味着数据肥尾特性，意味着存在着正值和负值的超过正态分布所暗示的部分。</a:t>
            </a:r>
            <a:endParaRPr lang="en-US" altLang="zh-CN" dirty="0" smtClean="0"/>
          </a:p>
          <a:p>
            <a:pPr marL="285750" indent="-285750">
              <a:buFont typeface="Arial" panose="020B0604020202020204" pitchFamily="34" charset="0"/>
              <a:buChar char="•"/>
            </a:pPr>
            <a:r>
              <a:rPr lang="zh-CN" altLang="en-US" dirty="0" smtClean="0"/>
              <a:t>正规的正态分布检验的结果。这样检验的结果强烈的拒绝了不同的样本数据集是正态分布的假设。这证明几何布朗运动背后的正态分布特性在证券市场上是不真实存在的，要进行精确的分析，我们需要使用肥尾的模型，例如跳跃扩散过程或者随机波动率模型。</a:t>
            </a:r>
            <a:endParaRPr lang="zh-CN" altLang="en-US" dirty="0"/>
          </a:p>
        </p:txBody>
      </p:sp>
    </p:spTree>
    <p:extLst>
      <p:ext uri="{BB962C8B-B14F-4D97-AF65-F5344CB8AC3E}">
        <p14:creationId xmlns:p14="http://schemas.microsoft.com/office/powerpoint/2010/main" val="228182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资产组合优化</a:t>
            </a:r>
            <a:endParaRPr lang="zh-CN" altLang="en-US" sz="2400" b="1" dirty="0">
              <a:solidFill>
                <a:schemeClr val="bg1"/>
              </a:solidFill>
              <a:latin typeface="微软雅黑" pitchFamily="34" charset="-122"/>
              <a:ea typeface="微软雅黑" pitchFamily="34" charset="-122"/>
            </a:endParaRPr>
          </a:p>
        </p:txBody>
      </p:sp>
      <p:sp>
        <p:nvSpPr>
          <p:cNvPr id="3" name="文本框 2"/>
          <p:cNvSpPr txBox="1"/>
          <p:nvPr/>
        </p:nvSpPr>
        <p:spPr>
          <a:xfrm>
            <a:off x="823913" y="1295456"/>
            <a:ext cx="7316787" cy="341632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现代或均值</a:t>
            </a:r>
            <a:r>
              <a:rPr lang="en-US" altLang="zh-CN" dirty="0" smtClean="0"/>
              <a:t>-</a:t>
            </a:r>
            <a:r>
              <a:rPr lang="zh-CN" altLang="en-US" dirty="0" smtClean="0"/>
              <a:t>方差资产组合理论（</a:t>
            </a:r>
            <a:r>
              <a:rPr lang="en-US" altLang="zh-CN" dirty="0" smtClean="0"/>
              <a:t>MPT</a:t>
            </a:r>
            <a:r>
              <a:rPr lang="zh-CN" altLang="en-US" dirty="0" smtClean="0"/>
              <a:t>）是金融理论的重要组成部分。</a:t>
            </a:r>
            <a:r>
              <a:rPr lang="en-US" altLang="zh-CN" dirty="0" smtClean="0"/>
              <a:t>Harry Markowitz</a:t>
            </a:r>
            <a:r>
              <a:rPr lang="zh-CN" altLang="en-US" dirty="0" smtClean="0"/>
              <a:t>的这个理论在</a:t>
            </a:r>
            <a:r>
              <a:rPr lang="en-US" altLang="zh-CN" dirty="0" smtClean="0"/>
              <a:t>1990</a:t>
            </a:r>
            <a:r>
              <a:rPr lang="zh-CN" altLang="en-US" dirty="0" smtClean="0"/>
              <a:t>年获得了诺贝尔经济学奖。虽然开始于</a:t>
            </a:r>
            <a:r>
              <a:rPr lang="en-US" altLang="zh-CN" dirty="0" smtClean="0"/>
              <a:t>1950</a:t>
            </a:r>
            <a:r>
              <a:rPr lang="zh-CN" altLang="en-US" dirty="0" smtClean="0"/>
              <a:t>年，这一部分今天仍然是金融理论教学的重要组成（虽然有一些小的改变）。本节对其中关键的部分进行介绍。</a:t>
            </a:r>
            <a:endParaRPr lang="en-US" altLang="zh-CN" dirty="0" smtClean="0"/>
          </a:p>
          <a:p>
            <a:pPr marL="285750" indent="-285750">
              <a:buFont typeface="Arial" panose="020B0604020202020204" pitchFamily="34" charset="0"/>
              <a:buChar char="•"/>
            </a:pPr>
            <a:r>
              <a:rPr lang="zh-CN" altLang="en-US" dirty="0" smtClean="0"/>
              <a:t>数据：我们在这里分析五种不同的资产，美国的技术股票</a:t>
            </a:r>
            <a:r>
              <a:rPr lang="en-US" altLang="zh-CN" dirty="0" smtClean="0"/>
              <a:t>Apple</a:t>
            </a:r>
            <a:r>
              <a:rPr lang="zh-CN" altLang="en-US" dirty="0" smtClean="0"/>
              <a:t>，</a:t>
            </a:r>
            <a:r>
              <a:rPr lang="en-US" altLang="zh-CN" dirty="0" smtClean="0"/>
              <a:t>Yahoo</a:t>
            </a:r>
            <a:r>
              <a:rPr lang="zh-CN" altLang="en-US" dirty="0" smtClean="0"/>
              <a:t>以及</a:t>
            </a:r>
            <a:r>
              <a:rPr lang="en-US" altLang="zh-CN" dirty="0" smtClean="0"/>
              <a:t>Microsoft</a:t>
            </a:r>
            <a:r>
              <a:rPr lang="zh-CN" altLang="en-US" dirty="0" smtClean="0"/>
              <a:t>，以及德意志银行</a:t>
            </a:r>
            <a:r>
              <a:rPr lang="en-US" altLang="zh-CN" dirty="0" smtClean="0"/>
              <a:t>AG</a:t>
            </a:r>
            <a:r>
              <a:rPr lang="zh-CN" altLang="en-US" dirty="0" smtClean="0"/>
              <a:t>以及以黄金为基础的一支</a:t>
            </a:r>
            <a:r>
              <a:rPr lang="en-US" altLang="zh-CN" dirty="0" smtClean="0"/>
              <a:t>ETF</a:t>
            </a:r>
            <a:r>
              <a:rPr lang="zh-CN" altLang="en-US" dirty="0" smtClean="0"/>
              <a:t>基金。</a:t>
            </a:r>
            <a:r>
              <a:rPr lang="en-US" altLang="zh-CN" dirty="0" smtClean="0"/>
              <a:t>MPT</a:t>
            </a:r>
            <a:r>
              <a:rPr lang="zh-CN" altLang="en-US" dirty="0" smtClean="0"/>
              <a:t>的基本思想是分散化会导致资产组合风险的降低或者是在某种特定的风险水平下最大化资产组合收益。我们用上述五种资产来说明这个问题。</a:t>
            </a:r>
            <a:endParaRPr lang="en-US" altLang="zh-CN" dirty="0" smtClean="0"/>
          </a:p>
          <a:p>
            <a:pPr marL="285750" indent="-285750">
              <a:buFont typeface="Arial" panose="020B0604020202020204" pitchFamily="34" charset="0"/>
              <a:buChar char="•"/>
            </a:pPr>
            <a:r>
              <a:rPr lang="zh-CN" altLang="en-US" dirty="0" smtClean="0"/>
              <a:t>使用</a:t>
            </a:r>
            <a:r>
              <a:rPr lang="en-US" altLang="zh-CN" dirty="0" smtClean="0"/>
              <a:t>pandas</a:t>
            </a:r>
            <a:r>
              <a:rPr lang="zh-CN" altLang="en-US" dirty="0" smtClean="0"/>
              <a:t>的</a:t>
            </a:r>
            <a:r>
              <a:rPr lang="en-US" altLang="zh-CN" dirty="0" err="1" smtClean="0"/>
              <a:t>DataReader</a:t>
            </a:r>
            <a:r>
              <a:rPr lang="zh-CN" altLang="en-US" dirty="0" smtClean="0"/>
              <a:t>函数来有效率的获得每只股票的收盘价，并进行正规化作图。</a:t>
            </a:r>
            <a:endParaRPr lang="en-US" altLang="zh-CN" dirty="0" smtClean="0"/>
          </a:p>
          <a:p>
            <a:pPr marL="285750" indent="-285750">
              <a:buFont typeface="Arial" panose="020B0604020202020204" pitchFamily="34" charset="0"/>
              <a:buChar char="•"/>
            </a:pPr>
            <a:r>
              <a:rPr lang="zh-CN" altLang="en-US" dirty="0" smtClean="0"/>
              <a:t>计算对数收益，求</a:t>
            </a:r>
            <a:r>
              <a:rPr lang="en-US" altLang="zh-CN" dirty="0" smtClean="0"/>
              <a:t>252</a:t>
            </a:r>
            <a:r>
              <a:rPr lang="zh-CN" altLang="en-US" dirty="0" smtClean="0"/>
              <a:t>日均值和方差协方差矩阵。</a:t>
            </a:r>
            <a:endParaRPr lang="zh-CN" altLang="en-US" dirty="0"/>
          </a:p>
        </p:txBody>
      </p:sp>
    </p:spTree>
    <p:extLst>
      <p:ext uri="{BB962C8B-B14F-4D97-AF65-F5344CB8AC3E}">
        <p14:creationId xmlns:p14="http://schemas.microsoft.com/office/powerpoint/2010/main" val="180834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基本理论</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295456"/>
                <a:ext cx="7316787" cy="518359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在下面的分析中，我们假设投资者不允许持有证券的空头，仅仅能够持有多头头寸，这意味着投资者</a:t>
                </a:r>
                <a:r>
                  <a:rPr lang="en-US" altLang="zh-CN" dirty="0" smtClean="0"/>
                  <a:t>100%</a:t>
                </a:r>
                <a:r>
                  <a:rPr lang="zh-CN" altLang="en-US" dirty="0" smtClean="0"/>
                  <a:t>的财富都应当被分配到资产上，所有头寸的份额加总起来应为</a:t>
                </a:r>
                <a:r>
                  <a:rPr lang="en-US" altLang="zh-CN" dirty="0" smtClean="0"/>
                  <a:t>100%</a:t>
                </a:r>
                <a:r>
                  <a:rPr lang="zh-CN" altLang="en-US" dirty="0" smtClean="0"/>
                  <a:t>。首先，给定我们选择的五项资产，可以考虑等比例的投入（每种资产投入</a:t>
                </a:r>
                <a:r>
                  <a:rPr lang="en-US" altLang="zh-CN" dirty="0" smtClean="0"/>
                  <a:t>20%</a:t>
                </a:r>
                <a:r>
                  <a:rPr lang="zh-CN" altLang="en-US" dirty="0" smtClean="0"/>
                  <a:t>），下面的代码会生成随机的加总起来为</a:t>
                </a:r>
                <a:r>
                  <a:rPr lang="en-US" altLang="zh-CN" dirty="0" smtClean="0"/>
                  <a:t>1</a:t>
                </a:r>
                <a:r>
                  <a:rPr lang="zh-CN" altLang="en-US" dirty="0" smtClean="0"/>
                  <a:t>的比例。资产组合的期望收益可以写为下式：</a:t>
                </a:r>
                <a:endParaRPr lang="en-US" altLang="zh-CN" dirty="0" smtClean="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𝜇</m:t>
                          </m:r>
                        </m:e>
                        <m:sub>
                          <m:r>
                            <m:rPr>
                              <m:sty m:val="p"/>
                            </m:rPr>
                            <a:rPr lang="en-US" altLang="zh-CN" i="1">
                              <a:latin typeface="Cambria Math" panose="02040503050406030204" pitchFamily="18" charset="0"/>
                            </a:rPr>
                            <m:t>p</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𝐼</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𝐼</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e>
                          </m:nary>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𝐼</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𝑖</m:t>
                                  </m:r>
                                </m:sub>
                              </m:sSub>
                            </m:e>
                          </m:nary>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𝑇</m:t>
                          </m:r>
                        </m:sup>
                      </m:sSup>
                      <m:r>
                        <a:rPr lang="zh-CN" altLang="en-US" b="0" i="1" smtClean="0">
                          <a:latin typeface="Cambria Math" panose="02040503050406030204" pitchFamily="18" charset="0"/>
                        </a:rPr>
                        <m:t>𝜇</m:t>
                      </m:r>
                    </m:oMath>
                  </m:oMathPara>
                </a14:m>
                <a:endParaRPr lang="en-US" altLang="zh-CN" dirty="0" smtClean="0"/>
              </a:p>
              <a:p>
                <a:pPr marL="285750" indent="-285750">
                  <a:buFont typeface="Arial" panose="020B0604020202020204" pitchFamily="34" charset="0"/>
                  <a:buChar char="•"/>
                </a:pPr>
                <a:r>
                  <a:rPr lang="zh-CN" altLang="en-US" dirty="0" smtClean="0"/>
                  <a:t>第二个</a:t>
                </a:r>
                <a:r>
                  <a:rPr lang="en-US" altLang="zh-CN" dirty="0" smtClean="0"/>
                  <a:t>MPT</a:t>
                </a:r>
                <a:r>
                  <a:rPr lang="zh-CN" altLang="en-US" dirty="0" smtClean="0"/>
                  <a:t>所选择的目标是期望的组合方差，两种资产之间的协方差可以定义为</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𝑗𝑖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𝑖</m:t>
                                </m:r>
                              </m:sub>
                            </m:sSub>
                          </m:e>
                        </m:d>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𝑗</m:t>
                                </m:r>
                              </m:sub>
                            </m:sSub>
                          </m:e>
                        </m:d>
                      </m:e>
                    </m:d>
                    <m:r>
                      <a:rPr lang="zh-CN" altLang="en-US" i="1">
                        <a:latin typeface="Cambria Math" panose="02040503050406030204" pitchFamily="18" charset="0"/>
                      </a:rPr>
                      <m:t>。</m:t>
                    </m:r>
                  </m:oMath>
                </a14:m>
                <a:r>
                  <a:rPr lang="zh-CN" altLang="en-US" dirty="0" smtClean="0"/>
                  <a:t>证券的方差是协方差的一种特殊形式，为</a:t>
                </a:r>
                <a14:m>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𝜇</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oMath>
                </a14:m>
                <a:r>
                  <a:rPr lang="zh-CN" altLang="en-US" dirty="0" smtClean="0"/>
                  <a:t>。下式提供了证券组合的协方差矩阵（假设每种证券的权重是相同的为</a:t>
                </a:r>
                <a:r>
                  <a:rPr lang="en-US" altLang="zh-CN" dirty="0" smtClean="0"/>
                  <a:t>1</a:t>
                </a:r>
                <a:r>
                  <a:rPr lang="zh-CN" altLang="en-US" dirty="0" smtClean="0"/>
                  <a:t>）。</a:t>
                </a:r>
                <a:endParaRPr lang="en-US" altLang="zh-CN" dirty="0" smtClean="0"/>
              </a:p>
              <a:p>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Σ</m:t>
                      </m:r>
                      <m:r>
                        <a:rPr lang="en-US" altLang="zh-CN" i="1">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m>
                            <m:mPr>
                              <m:mcs>
                                <m:mc>
                                  <m:mcPr>
                                    <m:count m:val="3"/>
                                    <m:mcJc m:val="center"/>
                                  </m:mcPr>
                                </m:mc>
                              </m:mcs>
                              <m:ctrlPr>
                                <a:rPr lang="en-US" altLang="zh-CN" i="1">
                                  <a:latin typeface="Cambria Math" panose="02040503050406030204" pitchFamily="18" charset="0"/>
                                  <a:ea typeface="Cambria Math" panose="02040503050406030204" pitchFamily="18" charset="0"/>
                                </a:rPr>
                              </m:ctrlPr>
                            </m:mPr>
                            <m:mr>
                              <m:e>
                                <m:m>
                                  <m:mPr>
                                    <m:mcs>
                                      <m:mc>
                                        <m:mcPr>
                                          <m:count m:val="2"/>
                                          <m:mcJc m:val="center"/>
                                        </m:mcPr>
                                      </m:mc>
                                    </m:mcs>
                                    <m:ctrlPr>
                                      <a:rPr lang="en-US" altLang="zh-CN" i="1">
                                        <a:latin typeface="Cambria Math" panose="02040503050406030204" pitchFamily="18" charset="0"/>
                                        <a:ea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1</m:t>
                                                </m:r>
                                              </m:sub>
                                              <m:sup>
                                                <m:r>
                                                  <a:rPr lang="en-US" altLang="zh-CN" i="1">
                                                    <a:latin typeface="Cambria Math" panose="02040503050406030204" pitchFamily="18" charset="0"/>
                                                    <a:ea typeface="Cambria Math" panose="02040503050406030204" pitchFamily="18" charset="0"/>
                                                  </a:rPr>
                                                  <m:t>2</m:t>
                                                </m:r>
                                              </m:sup>
                                            </m:sSubSup>
                                          </m:e>
                                        </m:mr>
                                        <m:m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21</m:t>
                                                </m:r>
                                              </m:sub>
                                            </m:sSub>
                                          </m:e>
                                        </m:mr>
                                      </m:m>
                                    </m:e>
                                    <m:e>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12</m:t>
                                                </m:r>
                                              </m:sub>
                                            </m:sSub>
                                          </m:e>
                                        </m:mr>
                                        <m:m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2</m:t>
                                                </m:r>
                                              </m:sub>
                                              <m:sup>
                                                <m:r>
                                                  <a:rPr lang="en-US" altLang="zh-CN" i="1">
                                                    <a:latin typeface="Cambria Math" panose="02040503050406030204" pitchFamily="18" charset="0"/>
                                                    <a:ea typeface="Cambria Math" panose="02040503050406030204" pitchFamily="18" charset="0"/>
                                                  </a:rPr>
                                                  <m:t>2</m:t>
                                                </m:r>
                                              </m:sup>
                                            </m:sSubSup>
                                          </m:e>
                                        </m:mr>
                                      </m:m>
                                    </m:e>
                                  </m:mr>
                                </m:m>
                              </m:e>
                              <m:e>
                                <m:r>
                                  <a:rPr lang="en-US" altLang="zh-CN" i="1">
                                    <a:latin typeface="Cambria Math" panose="02040503050406030204" pitchFamily="18" charset="0"/>
                                    <a:ea typeface="Cambria Math" panose="02040503050406030204" pitchFamily="18" charset="0"/>
                                  </a:rPr>
                                  <m:t>⋯</m:t>
                                </m:r>
                              </m:e>
                              <m:e>
                                <m:m>
                                  <m:mPr>
                                    <m:mcs>
                                      <m:mc>
                                        <m:mcPr>
                                          <m:count m:val="1"/>
                                          <m:mcJc m:val="center"/>
                                        </m:mcPr>
                                      </m:mc>
                                    </m:mcs>
                                    <m:ctrlPr>
                                      <a:rPr lang="en-US" altLang="zh-CN" i="1">
                                        <a:latin typeface="Cambria Math" panose="02040503050406030204" pitchFamily="18" charset="0"/>
                                        <a:ea typeface="Cambria Math" panose="02040503050406030204" pitchFamily="18" charset="0"/>
                                      </a:rPr>
                                    </m:ctrlPr>
                                  </m:mPr>
                                  <m:m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𝐼</m:t>
                                          </m:r>
                                        </m:sub>
                                      </m:sSub>
                                    </m:e>
                                  </m:mr>
                                  <m:m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2</m:t>
                                          </m:r>
                                          <m:r>
                                            <a:rPr lang="en-US" altLang="zh-CN" i="1">
                                              <a:latin typeface="Cambria Math" panose="02040503050406030204" pitchFamily="18" charset="0"/>
                                              <a:ea typeface="Cambria Math" panose="02040503050406030204" pitchFamily="18" charset="0"/>
                                            </a:rPr>
                                            <m:t>𝐼</m:t>
                                          </m:r>
                                        </m:sub>
                                      </m:sSub>
                                    </m:e>
                                  </m:mr>
                                </m:m>
                              </m:e>
                            </m:mr>
                            <m:mr>
                              <m:e>
                                <m:r>
                                  <a:rPr lang="en-US" altLang="zh-CN" i="1">
                                    <a:latin typeface="Cambria Math" panose="02040503050406030204" pitchFamily="18" charset="0"/>
                                    <a:ea typeface="Cambria Math" panose="02040503050406030204" pitchFamily="18" charset="0"/>
                                  </a:rPr>
                                  <m:t>⋮</m:t>
                                </m:r>
                              </m:e>
                              <m:e>
                                <m:r>
                                  <a:rPr lang="en-US" altLang="zh-CN" i="1">
                                    <a:latin typeface="Cambria Math" panose="02040503050406030204" pitchFamily="18" charset="0"/>
                                    <a:ea typeface="Cambria Math" panose="02040503050406030204" pitchFamily="18" charset="0"/>
                                  </a:rPr>
                                  <m:t>⋱</m:t>
                                </m:r>
                              </m:e>
                              <m:e>
                                <m:r>
                                  <a:rPr lang="en-US" altLang="zh-CN" i="1">
                                    <a:latin typeface="Cambria Math" panose="02040503050406030204" pitchFamily="18" charset="0"/>
                                    <a:ea typeface="Cambria Math" panose="02040503050406030204" pitchFamily="18" charset="0"/>
                                  </a:rPr>
                                  <m:t>⋮</m:t>
                                </m:r>
                              </m:e>
                            </m:mr>
                            <m:mr>
                              <m:e>
                                <m:m>
                                  <m:mPr>
                                    <m:mcs>
                                      <m:mc>
                                        <m:mcPr>
                                          <m:count m:val="2"/>
                                          <m:mcJc m:val="center"/>
                                        </m:mcPr>
                                      </m:mc>
                                    </m:mcs>
                                    <m:ctrlPr>
                                      <a:rPr lang="en-US" altLang="zh-CN" i="1">
                                        <a:latin typeface="Cambria Math" panose="02040503050406030204" pitchFamily="18" charset="0"/>
                                        <a:ea typeface="Cambria Math" panose="02040503050406030204" pitchFamily="18" charset="0"/>
                                      </a:rPr>
                                    </m:ctrlPr>
                                  </m:mPr>
                                  <m:m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𝐼</m:t>
                                          </m:r>
                                          <m:r>
                                            <a:rPr lang="en-US" altLang="zh-CN" i="1">
                                              <a:latin typeface="Cambria Math" panose="02040503050406030204" pitchFamily="18" charset="0"/>
                                              <a:ea typeface="Cambria Math" panose="02040503050406030204" pitchFamily="18" charset="0"/>
                                            </a:rPr>
                                            <m:t>1</m:t>
                                          </m:r>
                                        </m:sub>
                                      </m:sSub>
                                    </m:e>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𝐼</m:t>
                                          </m:r>
                                          <m:r>
                                            <a:rPr lang="en-US" altLang="zh-CN" i="1">
                                              <a:latin typeface="Cambria Math" panose="02040503050406030204" pitchFamily="18" charset="0"/>
                                              <a:ea typeface="Cambria Math" panose="02040503050406030204" pitchFamily="18" charset="0"/>
                                            </a:rPr>
                                            <m:t>2</m:t>
                                          </m:r>
                                        </m:sub>
                                      </m:sSub>
                                    </m:e>
                                  </m:mr>
                                </m:m>
                              </m:e>
                              <m:e>
                                <m:r>
                                  <a:rPr lang="en-US" altLang="zh-CN" i="1">
                                    <a:latin typeface="Cambria Math" panose="02040503050406030204" pitchFamily="18" charset="0"/>
                                    <a:ea typeface="Cambria Math" panose="02040503050406030204" pitchFamily="18" charset="0"/>
                                  </a:rPr>
                                  <m:t>⋯</m:t>
                                </m:r>
                              </m:e>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𝐼</m:t>
                                    </m:r>
                                  </m:sub>
                                  <m:sup>
                                    <m:r>
                                      <a:rPr lang="en-US" altLang="zh-CN" i="1">
                                        <a:latin typeface="Cambria Math" panose="02040503050406030204" pitchFamily="18" charset="0"/>
                                        <a:ea typeface="Cambria Math" panose="02040503050406030204" pitchFamily="18" charset="0"/>
                                      </a:rPr>
                                      <m:t>2</m:t>
                                    </m:r>
                                  </m:sup>
                                </m:sSubSup>
                              </m:e>
                            </m:mr>
                          </m:m>
                        </m:e>
                      </m:d>
                    </m:oMath>
                  </m:oMathPara>
                </a14:m>
                <a:endParaRPr lang="en-US" altLang="zh-CN" dirty="0" smtClean="0"/>
              </a:p>
              <a:p>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295456"/>
                <a:ext cx="7316787" cy="5183599"/>
              </a:xfrm>
              <a:prstGeom prst="rect">
                <a:avLst/>
              </a:prstGeom>
              <a:blipFill>
                <a:blip r:embed="rId2"/>
                <a:stretch>
                  <a:fillRect l="-500" t="-7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455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823913" y="685800"/>
            <a:ext cx="7316787" cy="461963"/>
          </a:xfrm>
          <a:prstGeom prst="rect">
            <a:avLst/>
          </a:prstGeom>
          <a:solidFill>
            <a:srgbClr val="B9D5E1"/>
          </a:solidFill>
          <a:ln w="3175">
            <a:solidFill>
              <a:schemeClr val="accent5">
                <a:lumMod val="50000"/>
              </a:schemeClr>
            </a:solidFill>
          </a:ln>
        </p:spPr>
        <p:txBody>
          <a:bodyPr>
            <a:spAutoFit/>
          </a:bodyPr>
          <a:lstStyle/>
          <a:p>
            <a:pPr eaLnBrk="1" hangingPunct="1">
              <a:defRPr/>
            </a:pPr>
            <a:r>
              <a:rPr lang="zh-CN" altLang="en-US" sz="2400" b="1" dirty="0" smtClean="0">
                <a:solidFill>
                  <a:schemeClr val="bg1"/>
                </a:solidFill>
                <a:latin typeface="微软雅黑" pitchFamily="34" charset="-122"/>
                <a:ea typeface="微软雅黑" pitchFamily="34" charset="-122"/>
              </a:rPr>
              <a:t>基本理论</a:t>
            </a:r>
            <a:endParaRPr lang="zh-CN" altLang="en-US" sz="2400" b="1" dirty="0">
              <a:solidFill>
                <a:schemeClr val="bg1"/>
              </a:solidFill>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3913" y="1295456"/>
                <a:ext cx="7316787" cy="3339697"/>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t>有了资产组合的协方差矩阵以后，下式给出了期望资产组合方差的公式：</a:t>
                </a:r>
                <a:endParaRPr lang="en-US" altLang="zh-CN" dirty="0" smtClean="0"/>
              </a:p>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𝑝</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zh-CN" altLang="en-US" b="0" i="1" smtClean="0">
                                      <a:latin typeface="Cambria Math" panose="02040503050406030204" pitchFamily="18" charset="0"/>
                                    </a:rPr>
                                    <m:t>𝜇</m:t>
                                  </m:r>
                                </m:e>
                              </m:d>
                            </m:e>
                            <m:sup>
                              <m:r>
                                <a:rPr lang="en-US" altLang="zh-CN" b="0" i="1" smtClean="0">
                                  <a:latin typeface="Cambria Math" panose="02040503050406030204" pitchFamily="18" charset="0"/>
                                </a:rPr>
                                <m:t>2</m:t>
                              </m:r>
                            </m:sup>
                          </m:sSup>
                        </m:e>
                      </m:d>
                    </m:oMath>
                  </m:oMathPara>
                </a14:m>
                <a:endParaRPr lang="en-US" altLang="zh-CN" b="0" dirty="0" smtClean="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𝐼</m:t>
                          </m:r>
                        </m:sub>
                        <m:sup/>
                        <m:e>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𝑗</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𝐼</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𝑗</m:t>
                                  </m:r>
                                </m:sub>
                              </m:s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𝑖𝑗</m:t>
                                  </m:r>
                                </m:sub>
                              </m:sSub>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𝑇</m:t>
                              </m:r>
                            </m:sup>
                          </m:sSup>
                          <m:r>
                            <m:rPr>
                              <m:sty m:val="p"/>
                            </m:rPr>
                            <a:rPr lang="el-GR" altLang="zh-CN" b="0" i="1" smtClean="0">
                              <a:latin typeface="Cambria Math" panose="02040503050406030204" pitchFamily="18" charset="0"/>
                              <a:ea typeface="Cambria Math" panose="02040503050406030204" pitchFamily="18" charset="0"/>
                            </a:rPr>
                            <m:t>Σ</m:t>
                          </m:r>
                          <m:r>
                            <a:rPr lang="en-US" altLang="zh-CN" b="0" i="1" smtClean="0">
                              <a:latin typeface="Cambria Math" panose="02040503050406030204" pitchFamily="18" charset="0"/>
                              <a:ea typeface="Cambria Math" panose="02040503050406030204" pitchFamily="18" charset="0"/>
                            </a:rPr>
                            <m:t>𝑤</m:t>
                          </m:r>
                        </m:e>
                      </m:nary>
                    </m:oMath>
                  </m:oMathPara>
                </a14:m>
                <a:endParaRPr lang="en-US" altLang="zh-CN" dirty="0" smtClean="0"/>
              </a:p>
              <a:p>
                <a:pPr marL="285750" indent="-285750">
                  <a:buFont typeface="Arial" panose="020B0604020202020204" pitchFamily="34" charset="0"/>
                  <a:buChar char="•"/>
                </a:pPr>
                <a:r>
                  <a:rPr lang="zh-CN" altLang="en-US" dirty="0" smtClean="0"/>
                  <a:t>在</a:t>
                </a:r>
                <a:r>
                  <a:rPr lang="en-US" altLang="zh-CN" dirty="0" smtClean="0"/>
                  <a:t>Python</a:t>
                </a:r>
                <a:r>
                  <a:rPr lang="zh-CN" altLang="en-US" dirty="0" smtClean="0"/>
                  <a:t>当中，上述公式可以通过利用</a:t>
                </a:r>
                <a:r>
                  <a:rPr lang="en-US" altLang="zh-CN" dirty="0" err="1" smtClean="0"/>
                  <a:t>NumPy</a:t>
                </a:r>
                <a:r>
                  <a:rPr lang="zh-CN" altLang="en-US" dirty="0" smtClean="0"/>
                  <a:t>的向量化特性简洁的进行表示。其中，</a:t>
                </a:r>
                <a:r>
                  <a:rPr lang="en-US" altLang="zh-CN" dirty="0" smtClean="0"/>
                  <a:t>dot</a:t>
                </a:r>
                <a:r>
                  <a:rPr lang="zh-CN" altLang="en-US" dirty="0" smtClean="0"/>
                  <a:t>函数给出了两个向量或矩阵的点积。</a:t>
                </a:r>
                <a:r>
                  <a:rPr lang="en-US" altLang="zh-CN" dirty="0" smtClean="0"/>
                  <a:t>T</a:t>
                </a:r>
                <a:r>
                  <a:rPr lang="zh-CN" altLang="en-US" dirty="0" smtClean="0"/>
                  <a:t>或者</a:t>
                </a:r>
                <a:r>
                  <a:rPr lang="en-US" altLang="zh-CN" dirty="0" smtClean="0"/>
                  <a:t>transpose</a:t>
                </a:r>
                <a:r>
                  <a:rPr lang="zh-CN" altLang="en-US" dirty="0" smtClean="0"/>
                  <a:t>方法给出了向量或矩阵的转置。</a:t>
                </a:r>
                <a:endParaRPr lang="en-US" altLang="zh-CN" dirty="0" smtClean="0"/>
              </a:p>
              <a:p>
                <a:pPr marL="285750" indent="-285750">
                  <a:buFont typeface="Arial" panose="020B0604020202020204" pitchFamily="34" charset="0"/>
                  <a:buChar char="•"/>
                </a:pPr>
                <a:r>
                  <a:rPr lang="zh-CN" altLang="en-US" dirty="0" smtClean="0"/>
                  <a:t>（期望）资产组合标准差或波动性为</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sSubSup>
                          <m:sSubSupPr>
                            <m:ctrlPr>
                              <a:rPr lang="en-US" altLang="zh-CN" b="0" i="1" smtClean="0">
                                <a:latin typeface="Cambria Math" panose="02040503050406030204" pitchFamily="18" charset="0"/>
                              </a:rPr>
                            </m:ctrlPr>
                          </m:sSubSup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𝑝</m:t>
                            </m:r>
                          </m:sub>
                          <m:sup>
                            <m:r>
                              <a:rPr lang="en-US" altLang="zh-CN" b="0" i="1" smtClean="0">
                                <a:latin typeface="Cambria Math" panose="02040503050406030204" pitchFamily="18" charset="0"/>
                              </a:rPr>
                              <m:t>2</m:t>
                            </m:r>
                          </m:sup>
                        </m:sSubSup>
                      </m:e>
                    </m:rad>
                  </m:oMath>
                </a14:m>
                <a:r>
                  <a:rPr lang="zh-CN" altLang="en-US" dirty="0" smtClean="0"/>
                  <a:t>，通过取平方根即可以获得。</a:t>
                </a:r>
                <a:endParaRPr lang="en-US" altLang="zh-CN"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823913" y="1295456"/>
                <a:ext cx="7316787" cy="3339697"/>
              </a:xfrm>
              <a:prstGeom prst="rect">
                <a:avLst/>
              </a:prstGeom>
              <a:blipFill>
                <a:blip r:embed="rId2"/>
                <a:stretch>
                  <a:fillRect l="-500" t="-1097" b="-16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089831"/>
      </p:ext>
    </p:extLst>
  </p:cSld>
  <p:clrMapOvr>
    <a:masterClrMapping/>
  </p:clrMapOvr>
</p:sld>
</file>

<file path=ppt/theme/theme1.xml><?xml version="1.0" encoding="utf-8"?>
<a:theme xmlns:a="http://schemas.openxmlformats.org/drawingml/2006/main" name="聚合">
  <a:themeElements>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聚合">
  <a:themeElements>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聚合">
  <a:themeElements>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2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聚合">
  <a:themeElements>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3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聚合">
  <a:themeElements>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聚合">
  <a:themeElements>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5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聚合">
  <a:themeElements>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6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聚合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聚合">
  <a:themeElements>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fontScheme name="7_聚合">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聚合 1">
        <a:dk1>
          <a:srgbClr val="464646"/>
        </a:dk1>
        <a:lt1>
          <a:srgbClr val="FFFFFF"/>
        </a:lt1>
        <a:dk2>
          <a:srgbClr val="000000"/>
        </a:dk2>
        <a:lt2>
          <a:srgbClr val="DEF5FA"/>
        </a:lt2>
        <a:accent1>
          <a:srgbClr val="2DA2BF"/>
        </a:accent1>
        <a:accent2>
          <a:srgbClr val="DA1F28"/>
        </a:accent2>
        <a:accent3>
          <a:srgbClr val="AAAAAA"/>
        </a:accent3>
        <a:accent4>
          <a:srgbClr val="DADADA"/>
        </a:accent4>
        <a:accent5>
          <a:srgbClr val="ADCEDC"/>
        </a:accent5>
        <a:accent6>
          <a:srgbClr val="C51B23"/>
        </a:accent6>
        <a:hlink>
          <a:srgbClr val="FF8119"/>
        </a:hlink>
        <a:folHlink>
          <a:srgbClr val="44B9E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1675</TotalTime>
  <Pages>0</Pages>
  <Words>4496</Words>
  <Characters>0</Characters>
  <Application>Microsoft Office PowerPoint</Application>
  <DocSecurity>0</DocSecurity>
  <PresentationFormat>全屏显示(4:3)</PresentationFormat>
  <Lines>0</Lines>
  <Paragraphs>185</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8</vt:i4>
      </vt:variant>
      <vt:variant>
        <vt:lpstr>幻灯片标题</vt:lpstr>
      </vt:variant>
      <vt:variant>
        <vt:i4>27</vt:i4>
      </vt:variant>
    </vt:vector>
  </HeadingPairs>
  <TitlesOfParts>
    <vt:vector size="44" baseType="lpstr">
      <vt:lpstr>黑体</vt:lpstr>
      <vt:lpstr>宋体</vt:lpstr>
      <vt:lpstr>微软雅黑</vt:lpstr>
      <vt:lpstr>Arial</vt:lpstr>
      <vt:lpstr>Cambria Math</vt:lpstr>
      <vt:lpstr>Times New Roman</vt:lpstr>
      <vt:lpstr>Verdana</vt:lpstr>
      <vt:lpstr>Wingdings 2</vt:lpstr>
      <vt:lpstr>Wingdings 3</vt:lpstr>
      <vt:lpstr>聚合</vt:lpstr>
      <vt:lpstr>1_聚合</vt:lpstr>
      <vt:lpstr>2_聚合</vt:lpstr>
      <vt:lpstr>3_聚合</vt:lpstr>
      <vt:lpstr>4_聚合</vt:lpstr>
      <vt:lpstr>5_聚合</vt:lpstr>
      <vt:lpstr>6_聚合</vt:lpstr>
      <vt:lpstr>7_聚合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Administrator</dc:creator>
  <cp:keywords/>
  <dc:description/>
  <cp:lastModifiedBy>朱彤</cp:lastModifiedBy>
  <cp:revision>214</cp:revision>
  <dcterms:created xsi:type="dcterms:W3CDTF">2008-10-05T13:05:37Z</dcterms:created>
  <dcterms:modified xsi:type="dcterms:W3CDTF">2016-01-01T03:01:45Z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2052-8.1.0.3526</vt:lpwstr>
  </property>
</Properties>
</file>