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851" r:id="rId2"/>
    <p:sldMasterId id="2147483852" r:id="rId3"/>
    <p:sldMasterId id="2147483853" r:id="rId4"/>
    <p:sldMasterId id="2147483854" r:id="rId5"/>
    <p:sldMasterId id="2147483855" r:id="rId6"/>
    <p:sldMasterId id="2147483856" r:id="rId7"/>
    <p:sldMasterId id="2147483857" r:id="rId8"/>
  </p:sldMasterIdLst>
  <p:sldIdLst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94660"/>
  </p:normalViewPr>
  <p:slideViewPr>
    <p:cSldViewPr>
      <p:cViewPr varScale="1">
        <p:scale>
          <a:sx n="68" d="100"/>
          <a:sy n="68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9E81-5AF3-46DB-A521-A6FA50A755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016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BB68-362C-425F-AE3F-4FC97D20DE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86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125B-10C3-4023-8371-8D6BBEA1E7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2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7E3E-87D0-4561-81F8-BA3BE96BE3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75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590C-0A06-4DEE-84DB-D92476CC1C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19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1646-E30A-4726-8DAB-F6C14E152A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990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94D5-231D-4C63-A992-4466EB3B0CA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882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C48-E45E-4BC5-AAD5-8E692A8DC5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72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A199-A277-4CBA-AB3C-1528DDE9D1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78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B648-2D54-410A-8949-2E6F90F2AD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9659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2150B-1F06-46CE-BC66-9BBA9D838FD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819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CA17C-6A93-4683-BFC1-2235E06E5A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1313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A85EF-3115-47E9-86D1-6B03F089AC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165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0E74-51D5-4C73-AE43-88CB5E1FFC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54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7FD34-03E3-4EC1-9423-4521A12130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6048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0961-6655-4A84-9A08-B692F36FFE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588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2809-852A-4731-8632-EF342D5A47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1520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FDC3-C057-49E4-8AEF-E0DEC1CF17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073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5AD9C-FCE9-4C69-903F-1D5A7EF74D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9378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9148-FDEB-4D3D-9953-5245940795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556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7784-4021-433F-8552-BF2177D8B1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7270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39A7-57A3-4D9C-BC5B-77CD74A4E1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695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8B86-CD7E-459C-A9BC-91ACCCD2B8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03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985E-0DD1-44C8-AF92-493FE1FBB8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05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CC00-1777-4EE5-B12F-AF15D8B139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193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6462-35DF-40BC-9C09-7046154C96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76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E4A5-3672-459E-8246-C738EA86D7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5978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170-0F02-4E2C-8C98-191717B328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1650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7FE0-05B2-414C-9B58-2B0BCF9F02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3366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6AC3-5C77-4548-A2BC-1642DC07DC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53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CDCD-CD90-4EE6-BC07-597D251143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491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2690-6B8C-44F7-B97B-EF9AB9398A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56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777E-1619-40E1-A464-1693597914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986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38A4-C65C-4804-9D12-2973BD80E4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784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F7A1-E5C9-4128-8112-C592E71C8E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9842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F270-5343-4E9E-BB39-EFF48CF269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2346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17B2-F587-4304-983F-98B2360BF2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093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2935-D4D1-48AC-805A-58D377720B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3695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CB49-999E-4C69-BDCB-7FCE0169D3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8487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A529-2FEB-4278-BB84-AA0197289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024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AC7C-EC98-417C-87C2-BEE6BB40B7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4388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B18-572E-48E1-ADCA-1E18376680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474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E5E59-C1D4-4B8B-AB24-9A95854DCB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026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47C4-932C-48DA-879C-9AE47AFE55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746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9CA6-A50F-439E-B00C-85D85F8D2B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0400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0FD2-82D3-4DC4-A158-5C60A8F24D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8368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B2F4F-C01B-4C2F-A279-810B1A63B0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8190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19A6-FFED-4E0C-8340-FC03C424C8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0887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B3EB-18AC-41D6-A8C0-37063C8C13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3855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CFF0-E20A-4726-8E2D-DCD609C74E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743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F159-78E4-4D22-853C-BC6472B5D6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018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3FFB-5018-4615-90BD-1459C5B318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4829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3A97-FC41-4287-A99A-47C9DA62ED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4951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DBED-0DAA-404C-AF89-79EC829FCA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9510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789F-1642-4E36-BEC7-361E1EB5A0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8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47EA-8998-4D4E-B57C-2D37227AD3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52FA-59CF-4E76-A9E1-9FF9DA6C75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2495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B7EB-6E9D-4D7F-8048-7DFBCA5394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344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1356-B0C1-4766-AA10-6AE78A5EBC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522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543F-3C9F-4350-8B7F-6A175F1D4A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3992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AEB8-EF3A-44BA-B647-947CFD4720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539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AEE6-43D5-44F5-A879-3EC1150AFB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52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C299-AA2A-4BF3-A20F-D31F1926AC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99995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DFCB-8EA9-4138-8479-3183A5DE9F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5368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A921-8656-496C-BC74-1C419D84AC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9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2A9B-A8DB-431E-B7BC-EF83C12346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106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E1323-AF0E-456C-94EE-8E187F0E61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8627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6EB6-06FF-46BD-8CE2-1C54EAC415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4451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F195-991B-4A5C-93AA-E90E42D257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7673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CD451-ADC0-42EB-94D0-BE03B6FB84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5046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99C3-A220-44A6-B07A-E59C134B60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422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C253-14F2-4D5D-849D-1D519E3E3E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7837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19446-59C3-4FCD-9904-4A8B8642C3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286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9627-82E8-4C69-8E0B-036D39FF61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3023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7EFF-5410-472E-8C29-1A1C42B5DB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8616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329A-0478-46DB-AB8D-D9523BBFAA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7118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3FBE-6067-44B6-9577-02DE378C256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44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80C1-98A4-4764-9F33-51F8CABB10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62929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E3F4-D2F4-426E-9CEE-0BC61F15C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108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4AF4-8C3F-4575-BFA0-360EEB9D58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0173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FE14-6971-4EB2-B3CC-388DED9FF4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6049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6CF3-6AA3-4BDD-9622-5141CEDC18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23610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5513-0777-4F3D-99F4-05696B4377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2395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36D9-4AE5-4104-9249-75713704AA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5067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C2C2-DF79-4F67-BEC9-E0FEE09085A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32088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8355-B717-40D9-9DED-8CE60F892C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81274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00E2C-9387-465D-B4EF-93EC59FF18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735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2E0E-D0DD-4760-808A-677AC17C24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762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任意多边形 11"/>
          <p:cNvSpPr>
            <a:spLocks/>
          </p:cNvSpPr>
          <p:nvPr/>
        </p:nvSpPr>
        <p:spPr bwMode="auto">
          <a:xfrm>
            <a:off x="-52388" y="5784850"/>
            <a:ext cx="3800476" cy="838200"/>
          </a:xfrm>
          <a:custGeom>
            <a:avLst/>
            <a:gdLst>
              <a:gd name="T0" fmla="*/ 2147483646 w 5760"/>
              <a:gd name="T1" fmla="*/ 2147483646 h 528"/>
              <a:gd name="T2" fmla="*/ 2147483646 w 5760"/>
              <a:gd name="T3" fmla="*/ 2147483646 h 528"/>
              <a:gd name="T4" fmla="*/ 2147483646 w 5760"/>
              <a:gd name="T5" fmla="*/ 2147483646 h 528"/>
              <a:gd name="T6" fmla="*/ 2147483646 w 5760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-11113" y="5784850"/>
            <a:ext cx="3413126" cy="1092200"/>
            <a:chOff x="0" y="0"/>
            <a:chExt cx="2151" cy="688"/>
          </a:xfrm>
        </p:grpSpPr>
        <p:pic>
          <p:nvPicPr>
            <p:cNvPr id="2" name="直角三角形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3" y="401"/>
              <a:ext cx="10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29" name="直接连接符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72150"/>
            <a:ext cx="3419476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31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34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5444ABA-0434-4554-8D81-1588779376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直角三角形 10"/>
          <p:cNvSpPr>
            <a:spLocks noChangeArrowheads="1"/>
          </p:cNvSpPr>
          <p:nvPr/>
        </p:nvSpPr>
        <p:spPr bwMode="auto">
          <a:xfrm>
            <a:off x="0" y="4664075"/>
            <a:ext cx="9150350" cy="0"/>
          </a:xfrm>
          <a:prstGeom prst="rtTriangle">
            <a:avLst/>
          </a:prstGeom>
          <a:gradFill rotWithShape="1">
            <a:gsLst>
              <a:gs pos="0">
                <a:srgbClr val="007897"/>
              </a:gs>
              <a:gs pos="54000">
                <a:srgbClr val="4ABBE0"/>
              </a:gs>
              <a:gs pos="100000">
                <a:srgbClr val="007897"/>
              </a:gs>
            </a:gsLst>
            <a:lin ang="30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1588" y="4953000"/>
            <a:ext cx="9145588" cy="1911350"/>
            <a:chOff x="0" y="0"/>
            <a:chExt cx="9147765" cy="2032192"/>
          </a:xfrm>
        </p:grpSpPr>
        <p:sp>
          <p:nvSpPr>
            <p:cNvPr id="2057" name="任意多边形 16"/>
            <p:cNvSpPr>
              <a:spLocks/>
            </p:cNvSpPr>
            <p:nvPr/>
          </p:nvSpPr>
          <p:spPr bwMode="auto">
            <a:xfrm>
              <a:off x="1691090" y="0"/>
              <a:ext cx="7456675" cy="518176"/>
            </a:xfrm>
            <a:custGeom>
              <a:avLst/>
              <a:gdLst>
                <a:gd name="T0" fmla="*/ 2147483646 w 4697"/>
                <a:gd name="T1" fmla="*/ 0 h 367"/>
                <a:gd name="T2" fmla="*/ 2147483646 w 4697"/>
                <a:gd name="T3" fmla="*/ 2147483646 h 367"/>
                <a:gd name="T4" fmla="*/ 0 w 4697"/>
                <a:gd name="T5" fmla="*/ 2147483646 h 367"/>
                <a:gd name="T6" fmla="*/ 2147483646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任意多边形 18"/>
            <p:cNvSpPr>
              <a:spLocks/>
            </p:cNvSpPr>
            <p:nvPr/>
          </p:nvSpPr>
          <p:spPr bwMode="auto">
            <a:xfrm>
              <a:off x="39697" y="302129"/>
              <a:ext cx="9108068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-2921" y="42129"/>
              <a:ext cx="9156783" cy="1996274"/>
              <a:chOff x="0" y="0"/>
              <a:chExt cx="9156192" cy="1877568"/>
            </a:xfrm>
          </p:grpSpPr>
          <p:pic>
            <p:nvPicPr>
              <p:cNvPr id="2" name="任意多边形 19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56192" cy="1877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 Box 8"/>
              <p:cNvSpPr txBox="1">
                <a:spLocks noChangeArrowheads="1"/>
              </p:cNvSpPr>
              <p:nvPr/>
            </p:nvSpPr>
            <p:spPr bwMode="auto">
              <a:xfrm>
                <a:off x="6097" y="8001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4" name="直接连接符 2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18" y="35648"/>
              <a:ext cx="9162879" cy="86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3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60" name="日期占位符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页脚占位符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E8F0F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灯片编号占位符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BC535D-B34A-48C8-947B-372986E686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任意多边形 11"/>
          <p:cNvSpPr>
            <a:spLocks/>
          </p:cNvSpPr>
          <p:nvPr/>
        </p:nvSpPr>
        <p:spPr bwMode="auto">
          <a:xfrm>
            <a:off x="-52388" y="5784850"/>
            <a:ext cx="3800476" cy="838200"/>
          </a:xfrm>
          <a:custGeom>
            <a:avLst/>
            <a:gdLst>
              <a:gd name="T0" fmla="*/ 2147483646 w 5760"/>
              <a:gd name="T1" fmla="*/ 2147483646 h 528"/>
              <a:gd name="T2" fmla="*/ 2147483646 w 5760"/>
              <a:gd name="T3" fmla="*/ 2147483646 h 528"/>
              <a:gd name="T4" fmla="*/ 2147483646 w 5760"/>
              <a:gd name="T5" fmla="*/ 2147483646 h 528"/>
              <a:gd name="T6" fmla="*/ 2147483646 w 5760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-11113" y="5784850"/>
            <a:ext cx="3413126" cy="1092200"/>
            <a:chOff x="0" y="0"/>
            <a:chExt cx="2151" cy="688"/>
          </a:xfrm>
        </p:grpSpPr>
        <p:pic>
          <p:nvPicPr>
            <p:cNvPr id="2" name="直角三角形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3" y="401"/>
              <a:ext cx="10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7" name="直接连接符 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72150"/>
            <a:ext cx="3419476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燕尾形 10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9" name="燕尾形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81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8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8422D5F-236A-4330-9E8C-A045378742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任意多边形 11"/>
          <p:cNvSpPr>
            <a:spLocks/>
          </p:cNvSpPr>
          <p:nvPr/>
        </p:nvSpPr>
        <p:spPr bwMode="auto">
          <a:xfrm>
            <a:off x="-52388" y="5784850"/>
            <a:ext cx="3800476" cy="838200"/>
          </a:xfrm>
          <a:custGeom>
            <a:avLst/>
            <a:gdLst>
              <a:gd name="T0" fmla="*/ 2147483646 w 5760"/>
              <a:gd name="T1" fmla="*/ 2147483646 h 528"/>
              <a:gd name="T2" fmla="*/ 2147483646 w 5760"/>
              <a:gd name="T3" fmla="*/ 2147483646 h 528"/>
              <a:gd name="T4" fmla="*/ 2147483646 w 5760"/>
              <a:gd name="T5" fmla="*/ 2147483646 h 528"/>
              <a:gd name="T6" fmla="*/ 2147483646 w 5760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-11113" y="5784850"/>
            <a:ext cx="3413126" cy="1092200"/>
            <a:chOff x="0" y="0"/>
            <a:chExt cx="2151" cy="688"/>
          </a:xfrm>
        </p:grpSpPr>
        <p:pic>
          <p:nvPicPr>
            <p:cNvPr id="2" name="直角三角形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3" y="401"/>
              <a:ext cx="10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101" name="直接连接符 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72150"/>
            <a:ext cx="3419476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4103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33330DC-AFFB-4CFD-819E-070A457C9F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5123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5124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0B0A040-0E86-4268-B0ED-B69E4E84C7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任意多边形 11"/>
          <p:cNvSpPr>
            <a:spLocks/>
          </p:cNvSpPr>
          <p:nvPr/>
        </p:nvSpPr>
        <p:spPr bwMode="auto">
          <a:xfrm>
            <a:off x="-52388" y="5784850"/>
            <a:ext cx="3800476" cy="838200"/>
          </a:xfrm>
          <a:custGeom>
            <a:avLst/>
            <a:gdLst>
              <a:gd name="T0" fmla="*/ 2147483646 w 5760"/>
              <a:gd name="T1" fmla="*/ 2147483646 h 528"/>
              <a:gd name="T2" fmla="*/ 2147483646 w 5760"/>
              <a:gd name="T3" fmla="*/ 2147483646 h 528"/>
              <a:gd name="T4" fmla="*/ 2147483646 w 5760"/>
              <a:gd name="T5" fmla="*/ 2147483646 h 528"/>
              <a:gd name="T6" fmla="*/ 2147483646 w 5760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-11113" y="5784850"/>
            <a:ext cx="3413126" cy="1092200"/>
            <a:chOff x="0" y="0"/>
            <a:chExt cx="2151" cy="688"/>
          </a:xfrm>
        </p:grpSpPr>
        <p:pic>
          <p:nvPicPr>
            <p:cNvPr id="2" name="直角三角形 1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3" y="401"/>
              <a:ext cx="10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9" name="直接连接符 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72150"/>
            <a:ext cx="3419476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6151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615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3E613AC-009D-4A97-AAEC-6A3321E1CF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7171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24A86BC-C87D-4A0D-9D15-DA90D0CB21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任意多边形 15"/>
          <p:cNvSpPr>
            <a:spLocks/>
          </p:cNvSpPr>
          <p:nvPr/>
        </p:nvSpPr>
        <p:spPr bwMode="auto">
          <a:xfrm>
            <a:off x="-52388" y="5784850"/>
            <a:ext cx="3800476" cy="838200"/>
          </a:xfrm>
          <a:custGeom>
            <a:avLst/>
            <a:gdLst>
              <a:gd name="T0" fmla="*/ 2147483646 w 5760"/>
              <a:gd name="T1" fmla="*/ 2147483646 h 528"/>
              <a:gd name="T2" fmla="*/ 2147483646 w 5760"/>
              <a:gd name="T3" fmla="*/ 2147483646 h 528"/>
              <a:gd name="T4" fmla="*/ 2147483646 w 5760"/>
              <a:gd name="T5" fmla="*/ 2147483646 h 528"/>
              <a:gd name="T6" fmla="*/ 2147483646 w 5760"/>
              <a:gd name="T7" fmla="*/ 21474836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-11113" y="5784850"/>
            <a:ext cx="3413126" cy="1092200"/>
            <a:chOff x="0" y="0"/>
            <a:chExt cx="2151" cy="688"/>
          </a:xfrm>
        </p:grpSpPr>
        <p:pic>
          <p:nvPicPr>
            <p:cNvPr id="2" name="直角三角形 1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3" y="401"/>
              <a:ext cx="106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8197" name="直接连接符 18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72150"/>
            <a:ext cx="3419476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燕尾形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燕尾形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algn="ctr" rotWithShape="0">
              <a:srgbClr val="000000">
                <a:alpha val="45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标题占位符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8201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820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ADF48DB-CE78-4195-BF4A-8BCF83FF7F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>
          <a:solidFill>
            <a:schemeClr val="tx1"/>
          </a:solidFill>
          <a:latin typeface="+mn-lt"/>
          <a:ea typeface="+mn-ea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>
          <a:solidFill>
            <a:schemeClr val="tx1"/>
          </a:solidFill>
          <a:latin typeface="+mn-lt"/>
          <a:ea typeface="+mn-ea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>
          <a:solidFill>
            <a:schemeClr val="tx1"/>
          </a:solidFill>
          <a:latin typeface="+mn-lt"/>
          <a:ea typeface="+mn-ea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lwing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nitro.com&#65292;&#33719;&#21462;&#35797;&#29992;&#30340;&#25480;&#26435;&#12290;&#22312;&#23433;&#35013;DataNitr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71600" y="7620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北风网项目实战培训</a:t>
            </a:r>
          </a:p>
          <a:p>
            <a:pPr eaLnBrk="1" hangingPunct="1">
              <a:defRPr/>
            </a:pPr>
            <a:endParaRPr lang="zh-CN" altLang="en-US" sz="4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38100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latin typeface="Arial" panose="020B0604020202020204" pitchFamily="34" charset="0"/>
              </a:rPr>
              <a:t>第十一讲、</a:t>
            </a:r>
            <a:r>
              <a:rPr lang="en-US" altLang="zh-CN" sz="1800" dirty="0" smtClean="0">
                <a:latin typeface="Arial" panose="020B0604020202020204" pitchFamily="34" charset="0"/>
              </a:rPr>
              <a:t>Python</a:t>
            </a:r>
            <a:r>
              <a:rPr lang="zh-CN" altLang="en-US" sz="1800" dirty="0" smtClean="0">
                <a:latin typeface="Arial" panose="020B0604020202020204" pitchFamily="34" charset="0"/>
              </a:rPr>
              <a:t>与</a:t>
            </a:r>
            <a:r>
              <a:rPr lang="en-US" altLang="zh-CN" sz="1800" dirty="0" smtClean="0">
                <a:latin typeface="Arial" panose="020B0604020202020204" pitchFamily="34" charset="0"/>
              </a:rPr>
              <a:t>Excel</a:t>
            </a:r>
            <a:r>
              <a:rPr lang="zh-CN" altLang="en-US" sz="1800" dirty="0" smtClean="0">
                <a:latin typeface="Arial" panose="020B0604020202020204" pitchFamily="34" charset="0"/>
              </a:rPr>
              <a:t>的集成应用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5257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讲师</a:t>
            </a:r>
            <a:r>
              <a:rPr lang="zh-CN" altLang="en-US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朱彤</a:t>
            </a:r>
            <a:r>
              <a:rPr lang="zh-CN" altLang="en-US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（</a:t>
            </a:r>
            <a:r>
              <a:rPr lang="zh-CN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北风网版权所有</a:t>
            </a:r>
            <a:r>
              <a:rPr lang="en-US" altLang="zh-CN" sz="1800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zh-CN" altLang="en-US" sz="18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200" dirty="0" smtClean="0">
                <a:solidFill>
                  <a:srgbClr val="000066"/>
                </a:solidFill>
                <a:latin typeface="Arial" panose="020B0604020202020204" pitchFamily="34" charset="0"/>
              </a:rPr>
              <a:t>Python</a:t>
            </a:r>
            <a:r>
              <a:rPr lang="zh-CN" altLang="en-US" sz="3200" dirty="0" smtClean="0">
                <a:solidFill>
                  <a:srgbClr val="000066"/>
                </a:solidFill>
                <a:latin typeface="Arial" panose="020B0604020202020204" pitchFamily="34" charset="0"/>
              </a:rPr>
              <a:t>金融应用</a:t>
            </a:r>
            <a:endParaRPr lang="zh-CN" altLang="en-US" sz="32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DataNitro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2000" dirty="0" smtClean="0"/>
              <a:t>组合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有两种主要方法：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脚本：利用这种方法，可以通过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脚本控制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电子表格，类似于前一小节介绍的方法。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用户定义函数：使用这种方法，可以将自己的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函数输出到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，从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中调用。</a:t>
            </a:r>
            <a:endParaRPr lang="en-US" altLang="zh-CN" sz="2000" dirty="0" smtClean="0"/>
          </a:p>
          <a:p>
            <a:r>
              <a:rPr lang="zh-CN" altLang="en-US" sz="2000" dirty="0" smtClean="0"/>
              <a:t>两种方法都需要安装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解决方案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也就是说，不能将已经制作好的功能分发给没有安装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解决方案的人。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用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编写脚本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用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绘制图表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用户定义函数</a:t>
            </a:r>
            <a:endParaRPr lang="en-US" altLang="zh-CN" sz="20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312574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err="1" smtClean="0"/>
              <a:t>DataNitro</a:t>
            </a:r>
            <a:r>
              <a:rPr lang="zh-CN" altLang="en-US" dirty="0" smtClean="0"/>
              <a:t>编写脚本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3810008" cy="4525962"/>
          </a:xfrm>
        </p:spPr>
        <p:txBody>
          <a:bodyPr/>
          <a:lstStyle/>
          <a:p>
            <a:r>
              <a:rPr lang="zh-CN" altLang="en-US" sz="1800" dirty="0" smtClean="0"/>
              <a:t>用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打开前面生成的电子表格文件</a:t>
            </a:r>
            <a:r>
              <a:rPr lang="en-US" altLang="zh-CN" sz="1800" dirty="0" smtClean="0"/>
              <a:t>workbook.xlsx</a:t>
            </a:r>
            <a:r>
              <a:rPr lang="zh-CN" altLang="en-US" sz="1800" dirty="0" smtClean="0"/>
              <a:t>，我们打算用</a:t>
            </a:r>
            <a:r>
              <a:rPr lang="en-US" altLang="zh-CN" sz="1800" dirty="0" err="1" smtClean="0"/>
              <a:t>DataNitro</a:t>
            </a:r>
            <a:r>
              <a:rPr lang="zh-CN" altLang="en-US" sz="1800" dirty="0" smtClean="0"/>
              <a:t>处理这个特殊文件。单击</a:t>
            </a:r>
            <a:r>
              <a:rPr lang="en-US" altLang="zh-CN" sz="1800" dirty="0" err="1" smtClean="0"/>
              <a:t>DataNitro</a:t>
            </a:r>
            <a:r>
              <a:rPr lang="zh-CN" altLang="en-US" sz="1800" dirty="0" smtClean="0"/>
              <a:t>功能区中的</a:t>
            </a:r>
            <a:r>
              <a:rPr lang="en-US" altLang="zh-CN" sz="1800" dirty="0" smtClean="0"/>
              <a:t>Python Shell</a:t>
            </a:r>
            <a:r>
              <a:rPr lang="zh-CN" altLang="en-US" sz="1800" dirty="0" smtClean="0"/>
              <a:t>符号。正如更改单元格对象中的</a:t>
            </a:r>
            <a:r>
              <a:rPr lang="en-US" altLang="zh-CN" sz="1800" dirty="0" smtClean="0"/>
              <a:t>value</a:t>
            </a:r>
            <a:r>
              <a:rPr lang="zh-CN" altLang="en-US" sz="1800" dirty="0" smtClean="0"/>
              <a:t>属性一样，可以为其指定一个公式。</a:t>
            </a:r>
            <a:endParaRPr lang="en-US" altLang="zh-CN" sz="1800" dirty="0" smtClean="0"/>
          </a:p>
          <a:p>
            <a:r>
              <a:rPr lang="zh-CN" altLang="en-US" sz="1800" dirty="0" smtClean="0"/>
              <a:t>右表列出了</a:t>
            </a:r>
            <a:r>
              <a:rPr lang="en-US" altLang="zh-CN" sz="1800" dirty="0" err="1" smtClean="0"/>
              <a:t>DataNitro.Cell</a:t>
            </a:r>
            <a:r>
              <a:rPr lang="zh-CN" altLang="en-US" sz="1800" dirty="0" smtClean="0"/>
              <a:t>对象的属性。</a:t>
            </a:r>
            <a:endParaRPr lang="en-US" altLang="zh-CN" sz="1800" dirty="0" smtClean="0"/>
          </a:p>
          <a:p>
            <a:r>
              <a:rPr lang="zh-CN" altLang="en-US" sz="1800" dirty="0" smtClean="0"/>
              <a:t>下一页的表格展示了</a:t>
            </a:r>
            <a:r>
              <a:rPr lang="en-US" altLang="zh-CN" sz="1800" dirty="0" smtClean="0"/>
              <a:t>Cell</a:t>
            </a:r>
            <a:r>
              <a:rPr lang="zh-CN" altLang="en-US" sz="1800" dirty="0" smtClean="0"/>
              <a:t>对象的字体选项，所有选项都是</a:t>
            </a:r>
            <a:r>
              <a:rPr lang="en-US" altLang="zh-CN" sz="1800" dirty="0" smtClean="0"/>
              <a:t>font</a:t>
            </a:r>
            <a:r>
              <a:rPr lang="zh-CN" altLang="en-US" sz="1800" dirty="0" smtClean="0"/>
              <a:t>对象的属性，而该对象是</a:t>
            </a:r>
            <a:r>
              <a:rPr lang="en-US" altLang="zh-CN" sz="1800" dirty="0" smtClean="0"/>
              <a:t>Cell</a:t>
            </a:r>
            <a:r>
              <a:rPr lang="zh-CN" altLang="en-US" sz="1800" dirty="0" smtClean="0"/>
              <a:t>对象的属性之一。</a:t>
            </a:r>
            <a:endParaRPr lang="en-US" altLang="zh-CN" sz="1800" dirty="0" smtClean="0"/>
          </a:p>
          <a:p>
            <a:r>
              <a:rPr lang="zh-CN" altLang="en-US" sz="1800" dirty="0" smtClean="0"/>
              <a:t>最后还有几个用于</a:t>
            </a:r>
            <a:r>
              <a:rPr lang="en-US" altLang="zh-CN" sz="1800" dirty="0" smtClean="0"/>
              <a:t>Cell</a:t>
            </a:r>
            <a:r>
              <a:rPr lang="zh-CN" altLang="en-US" sz="1800" dirty="0" smtClean="0"/>
              <a:t>对象的方法，也在下页的表格中列出。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49737"/>
              </p:ext>
            </p:extLst>
          </p:nvPr>
        </p:nvGraphicFramePr>
        <p:xfrm>
          <a:off x="4572000" y="1066862"/>
          <a:ext cx="4419564" cy="5622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5240">
                  <a:extLst>
                    <a:ext uri="{9D8B030D-6E8A-4147-A177-3AD203B41FA5}">
                      <a16:colId xmlns:a16="http://schemas.microsoft.com/office/drawing/2014/main" val="3343565049"/>
                    </a:ext>
                  </a:extLst>
                </a:gridCol>
                <a:gridCol w="3084324">
                  <a:extLst>
                    <a:ext uri="{9D8B030D-6E8A-4147-A177-3AD203B41FA5}">
                      <a16:colId xmlns:a16="http://schemas.microsoft.com/office/drawing/2014/main" val="3859885114"/>
                    </a:ext>
                  </a:extLst>
                </a:gridCol>
              </a:tblGrid>
              <a:tr h="276968"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属性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描述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52812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row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单元格所在行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656955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col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单元格所在列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67182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position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(</a:t>
                      </a:r>
                      <a:r>
                        <a:rPr lang="en-US" altLang="zh-CN" sz="1200" dirty="0" err="1" smtClean="0"/>
                        <a:t>row,col</a:t>
                      </a:r>
                      <a:r>
                        <a:rPr lang="en-US" altLang="zh-CN" sz="1200" dirty="0" smtClean="0"/>
                        <a:t>)</a:t>
                      </a:r>
                      <a:r>
                        <a:rPr lang="zh-CN" altLang="en-US" sz="1200" dirty="0" smtClean="0"/>
                        <a:t>形式的位置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76941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sheet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单元格所在工作表名称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84574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name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Excel</a:t>
                      </a:r>
                      <a:r>
                        <a:rPr lang="zh-CN" altLang="en-US" sz="1200" dirty="0" smtClean="0"/>
                        <a:t>风格的单元格名称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88324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value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单元格值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8248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vertical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单元格和所有下方单元格的值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02173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vertical_range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单元格和所有下方单元格组成的</a:t>
                      </a:r>
                      <a:r>
                        <a:rPr lang="en-US" altLang="zh-CN" sz="1200" dirty="0" smtClean="0"/>
                        <a:t>Excel</a:t>
                      </a:r>
                      <a:r>
                        <a:rPr lang="zh-CN" altLang="en-US" sz="1200" dirty="0" smtClean="0"/>
                        <a:t>区域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37940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horizontal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单元格和所有右方单元格的值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183701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horizontal_range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单元格和所有右方单元格组成的</a:t>
                      </a:r>
                      <a:r>
                        <a:rPr lang="en-US" altLang="zh-CN" sz="1200" dirty="0" smtClean="0"/>
                        <a:t>Excel</a:t>
                      </a:r>
                      <a:r>
                        <a:rPr lang="zh-CN" altLang="en-US" sz="1200" dirty="0" smtClean="0"/>
                        <a:t>区域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199658"/>
                  </a:ext>
                </a:extLst>
              </a:tr>
              <a:tr h="45107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table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单元格和所有右下方单元格的值，形式为嵌套的列表对象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355110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table_range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table</a:t>
                      </a:r>
                      <a:r>
                        <a:rPr lang="zh-CN" altLang="en-US" sz="1200" dirty="0" smtClean="0"/>
                        <a:t>对象的</a:t>
                      </a:r>
                      <a:r>
                        <a:rPr lang="en-US" altLang="zh-CN" sz="1200" dirty="0" smtClean="0"/>
                        <a:t>Excel</a:t>
                      </a:r>
                      <a:r>
                        <a:rPr lang="zh-CN" altLang="en-US" sz="1200" dirty="0" smtClean="0"/>
                        <a:t>区域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475003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formula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Excel</a:t>
                      </a:r>
                      <a:r>
                        <a:rPr lang="zh-CN" altLang="en-US" sz="1200" dirty="0" smtClean="0"/>
                        <a:t>公式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4525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comment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单元格附加的注释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98094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hyperlink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字符串对象形式的超链接或者电子邮件地址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79719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Alignment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文本</a:t>
                      </a:r>
                      <a:r>
                        <a:rPr lang="en-US" altLang="zh-CN" sz="1200" dirty="0" smtClean="0"/>
                        <a:t>/</a:t>
                      </a:r>
                      <a:r>
                        <a:rPr lang="zh-CN" altLang="en-US" sz="1200" dirty="0" smtClean="0"/>
                        <a:t>值显示时的对齐方式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756"/>
                  </a:ext>
                </a:extLst>
              </a:tr>
              <a:tr h="27696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color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单元格颜色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33832"/>
                  </a:ext>
                </a:extLst>
              </a:tr>
              <a:tr h="451074"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df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/>
                        <a:t>直接向电子表格写入的</a:t>
                      </a:r>
                      <a:r>
                        <a:rPr lang="en-US" altLang="zh-CN" sz="1200" dirty="0" err="1" smtClean="0"/>
                        <a:t>pandas.DataFrame</a:t>
                      </a:r>
                      <a:r>
                        <a:rPr lang="zh-CN" altLang="en-US" sz="1200" dirty="0" smtClean="0"/>
                        <a:t>对象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9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35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err="1" smtClean="0"/>
              <a:t>DataNitro</a:t>
            </a:r>
            <a:r>
              <a:rPr lang="zh-CN" altLang="en-US" dirty="0" smtClean="0"/>
              <a:t>编写脚本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20670"/>
              </p:ext>
            </p:extLst>
          </p:nvPr>
        </p:nvGraphicFramePr>
        <p:xfrm>
          <a:off x="228714" y="1219263"/>
          <a:ext cx="4114692" cy="547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60">
                  <a:extLst>
                    <a:ext uri="{9D8B030D-6E8A-4147-A177-3AD203B41FA5}">
                      <a16:colId xmlns:a16="http://schemas.microsoft.com/office/drawing/2014/main" val="3025291260"/>
                    </a:ext>
                  </a:extLst>
                </a:gridCol>
                <a:gridCol w="2590732">
                  <a:extLst>
                    <a:ext uri="{9D8B030D-6E8A-4147-A177-3AD203B41FA5}">
                      <a16:colId xmlns:a16="http://schemas.microsoft.com/office/drawing/2014/main" val="963171660"/>
                    </a:ext>
                  </a:extLst>
                </a:gridCol>
              </a:tblGrid>
              <a:tr h="60790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属性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描述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72436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size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字体大小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35801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color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字体颜色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25957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bold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通过</a:t>
                      </a:r>
                      <a:r>
                        <a:rPr lang="en-US" altLang="zh-CN" sz="1400" dirty="0" smtClean="0"/>
                        <a:t>Cell(“A1”).</a:t>
                      </a:r>
                      <a:r>
                        <a:rPr lang="en-US" altLang="zh-CN" sz="1400" dirty="0" err="1" smtClean="0"/>
                        <a:t>font.bold</a:t>
                      </a:r>
                      <a:r>
                        <a:rPr lang="en-US" altLang="zh-CN" sz="1400" dirty="0" smtClean="0"/>
                        <a:t>=True</a:t>
                      </a:r>
                      <a:r>
                        <a:rPr lang="zh-CN" altLang="en-US" sz="1400" dirty="0" smtClean="0"/>
                        <a:t>加粗字体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5282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italic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斜体字体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04098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underline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带下划线的字体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696103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strikethrough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加删除线的字体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19864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subscript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下标文本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68242"/>
                  </a:ext>
                </a:extLst>
              </a:tr>
              <a:tr h="60790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superscript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上标文本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5616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2057"/>
              </p:ext>
            </p:extLst>
          </p:nvPr>
        </p:nvGraphicFramePr>
        <p:xfrm>
          <a:off x="4573222" y="1182548"/>
          <a:ext cx="4114692" cy="560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205">
                  <a:extLst>
                    <a:ext uri="{9D8B030D-6E8A-4147-A177-3AD203B41FA5}">
                      <a16:colId xmlns:a16="http://schemas.microsoft.com/office/drawing/2014/main" val="3025291260"/>
                    </a:ext>
                  </a:extLst>
                </a:gridCol>
                <a:gridCol w="2419487">
                  <a:extLst>
                    <a:ext uri="{9D8B030D-6E8A-4147-A177-3AD203B41FA5}">
                      <a16:colId xmlns:a16="http://schemas.microsoft.com/office/drawing/2014/main" val="963171660"/>
                    </a:ext>
                  </a:extLst>
                </a:gridCol>
              </a:tblGrid>
              <a:tr h="474909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属性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描述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572436"/>
                  </a:ext>
                </a:extLst>
              </a:tr>
              <a:tr h="474909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clear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重置单元格的所有属性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35801"/>
                  </a:ext>
                </a:extLst>
              </a:tr>
              <a:tr h="47869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copy_from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从另一个单元格复制所有属性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25957"/>
                  </a:ext>
                </a:extLst>
              </a:tr>
              <a:tr h="67580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copy_format_from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从另一个单元格复制除了</a:t>
                      </a:r>
                      <a:r>
                        <a:rPr lang="en-US" altLang="zh-CN" sz="1400" dirty="0" smtClean="0"/>
                        <a:t>value</a:t>
                      </a:r>
                      <a:r>
                        <a:rPr lang="zh-CN" altLang="en-US" sz="1400" dirty="0" smtClean="0"/>
                        <a:t>和</a:t>
                      </a:r>
                      <a:r>
                        <a:rPr lang="en-US" altLang="zh-CN" sz="1400" dirty="0" smtClean="0"/>
                        <a:t>formula</a:t>
                      </a:r>
                      <a:r>
                        <a:rPr lang="zh-CN" altLang="en-US" sz="1400" dirty="0" smtClean="0"/>
                        <a:t>之外的所有属性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85282"/>
                  </a:ext>
                </a:extLst>
              </a:tr>
              <a:tr h="474909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is_empty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如果单元格为空返回</a:t>
                      </a:r>
                      <a:r>
                        <a:rPr lang="en-US" altLang="zh-CN" sz="1400" dirty="0" smtClean="0"/>
                        <a:t>True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204098"/>
                  </a:ext>
                </a:extLst>
              </a:tr>
              <a:tr h="67580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offset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返回指定相对偏移（以</a:t>
                      </a:r>
                      <a:r>
                        <a:rPr lang="en-US" altLang="zh-CN" sz="1400" dirty="0" smtClean="0"/>
                        <a:t>(</a:t>
                      </a:r>
                      <a:r>
                        <a:rPr lang="en-US" altLang="zh-CN" sz="1400" dirty="0" err="1" smtClean="0"/>
                        <a:t>row,col</a:t>
                      </a:r>
                      <a:r>
                        <a:rPr lang="en-US" altLang="zh-CN" sz="1400" dirty="0" smtClean="0"/>
                        <a:t>)</a:t>
                      </a:r>
                      <a:r>
                        <a:rPr lang="zh-CN" altLang="en-US" sz="1400" dirty="0" smtClean="0"/>
                        <a:t>元组表示）的单元格对象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696103"/>
                  </a:ext>
                </a:extLst>
              </a:tr>
              <a:tr h="67580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subtraction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相减得出偏移量，例如</a:t>
                      </a:r>
                      <a:r>
                        <a:rPr lang="en-US" altLang="zh-CN" sz="1400" dirty="0" smtClean="0"/>
                        <a:t>Cell(“B4”)-Cell(“A2”)</a:t>
                      </a:r>
                      <a:r>
                        <a:rPr lang="zh-CN" altLang="en-US" sz="1400" dirty="0" smtClean="0"/>
                        <a:t>得出</a:t>
                      </a:r>
                      <a:r>
                        <a:rPr lang="en-US" altLang="zh-CN" sz="1400" dirty="0" smtClean="0"/>
                        <a:t>(2,1)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19864"/>
                  </a:ext>
                </a:extLst>
              </a:tr>
              <a:tr h="478697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print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给出单元格名称和所在的工作表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368242"/>
                  </a:ext>
                </a:extLst>
              </a:tr>
              <a:tr h="872917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set_name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设置</a:t>
                      </a:r>
                      <a:r>
                        <a:rPr lang="en-US" altLang="zh-CN" sz="1400" dirty="0" smtClean="0"/>
                        <a:t>Excel</a:t>
                      </a:r>
                      <a:r>
                        <a:rPr lang="zh-CN" altLang="en-US" sz="1400" dirty="0" smtClean="0"/>
                        <a:t>中的命名区域，例如</a:t>
                      </a:r>
                      <a:r>
                        <a:rPr lang="en-US" altLang="zh-CN" sz="1400" dirty="0" smtClean="0"/>
                        <a:t>Cell(“A1”).</a:t>
                      </a:r>
                      <a:r>
                        <a:rPr lang="en-US" altLang="zh-CN" sz="1400" dirty="0" err="1" smtClean="0"/>
                        <a:t>set_name</a:t>
                      </a:r>
                      <a:r>
                        <a:rPr lang="en-US" altLang="zh-CN" sz="1400" dirty="0" smtClean="0"/>
                        <a:t>(“</a:t>
                      </a:r>
                      <a:r>
                        <a:rPr lang="en-US" altLang="zh-CN" sz="1400" dirty="0" err="1" smtClean="0"/>
                        <a:t>upper_left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56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06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 err="1"/>
              <a:t>DataNitro</a:t>
            </a:r>
            <a:r>
              <a:rPr lang="zh-CN" altLang="en-US" dirty="0"/>
              <a:t>编写脚本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1700" dirty="0" smtClean="0"/>
              <a:t>使用</a:t>
            </a:r>
            <a:r>
              <a:rPr lang="en-US" altLang="zh-CN" sz="1700" dirty="0" err="1" smtClean="0"/>
              <a:t>CellRange</a:t>
            </a:r>
            <a:r>
              <a:rPr lang="zh-CN" altLang="en-US" sz="1700" dirty="0" smtClean="0"/>
              <a:t>代替</a:t>
            </a:r>
            <a:r>
              <a:rPr lang="en-US" altLang="zh-CN" sz="1700" dirty="0" smtClean="0"/>
              <a:t>Cell</a:t>
            </a:r>
            <a:r>
              <a:rPr lang="zh-CN" altLang="en-US" sz="1700" dirty="0" smtClean="0"/>
              <a:t>对象往往很有益，可以将其看作多个</a:t>
            </a:r>
            <a:r>
              <a:rPr lang="en-US" altLang="zh-CN" sz="1700" dirty="0" smtClean="0"/>
              <a:t>Cell</a:t>
            </a:r>
            <a:r>
              <a:rPr lang="zh-CN" altLang="en-US" sz="1700" dirty="0" smtClean="0"/>
              <a:t>对象上的向量化操作方法。我们仍然基于前面更改过的同一个电子表格文件</a:t>
            </a:r>
            <a:r>
              <a:rPr lang="en-US" altLang="zh-CN" sz="1700" dirty="0" smtClean="0"/>
              <a:t>workbook.xlsx</a:t>
            </a:r>
            <a:r>
              <a:rPr lang="zh-CN" altLang="en-US" sz="1700" dirty="0" smtClean="0"/>
              <a:t>来进行说明。</a:t>
            </a:r>
            <a:endParaRPr lang="en-US" altLang="zh-CN" sz="1700" dirty="0" smtClean="0"/>
          </a:p>
          <a:p>
            <a:r>
              <a:rPr lang="zh-CN" altLang="en-US" sz="1700" dirty="0" smtClean="0"/>
              <a:t>当然，你也可以使用</a:t>
            </a:r>
            <a:r>
              <a:rPr lang="en-US" altLang="zh-CN" sz="1700" dirty="0" err="1" smtClean="0"/>
              <a:t>CellRange</a:t>
            </a:r>
            <a:r>
              <a:rPr lang="zh-CN" altLang="en-US" sz="1700" dirty="0" smtClean="0"/>
              <a:t>循环。大部分</a:t>
            </a:r>
            <a:r>
              <a:rPr lang="en-US" altLang="zh-CN" sz="1700" dirty="0" smtClean="0"/>
              <a:t>Cell</a:t>
            </a:r>
            <a:r>
              <a:rPr lang="zh-CN" altLang="en-US" sz="1700" dirty="0" smtClean="0"/>
              <a:t>属性和方法也可以用于</a:t>
            </a:r>
            <a:r>
              <a:rPr lang="en-US" altLang="zh-CN" sz="1700" dirty="0" err="1" smtClean="0"/>
              <a:t>CellRange</a:t>
            </a:r>
            <a:r>
              <a:rPr lang="zh-CN" altLang="en-US" sz="1700" dirty="0" smtClean="0"/>
              <a:t>。</a:t>
            </a:r>
            <a:endParaRPr lang="en-US" altLang="zh-CN" sz="1700" dirty="0" smtClean="0"/>
          </a:p>
          <a:p>
            <a:r>
              <a:rPr lang="zh-CN" altLang="en-US" sz="1700" dirty="0" smtClean="0"/>
              <a:t>在编写复杂的</a:t>
            </a:r>
            <a:r>
              <a:rPr lang="en-US" altLang="zh-CN" sz="1700" dirty="0" smtClean="0"/>
              <a:t>Python</a:t>
            </a:r>
            <a:r>
              <a:rPr lang="zh-CN" altLang="en-US" sz="1700" dirty="0" smtClean="0"/>
              <a:t>脚本与</a:t>
            </a:r>
            <a:r>
              <a:rPr lang="en-US" altLang="zh-CN" sz="1700" dirty="0" smtClean="0"/>
              <a:t>Excel</a:t>
            </a:r>
            <a:r>
              <a:rPr lang="zh-CN" altLang="en-US" sz="1700" dirty="0" smtClean="0"/>
              <a:t>电子表格交互时，性能可能成为问题。本质上，性能受限于</a:t>
            </a:r>
            <a:r>
              <a:rPr lang="en-US" altLang="zh-CN" sz="1700" dirty="0" smtClean="0"/>
              <a:t>Excel</a:t>
            </a:r>
            <a:r>
              <a:rPr lang="zh-CN" altLang="en-US" sz="1700" dirty="0" smtClean="0"/>
              <a:t>输入</a:t>
            </a:r>
            <a:r>
              <a:rPr lang="en-US" altLang="zh-CN" sz="1700" dirty="0" smtClean="0"/>
              <a:t>/</a:t>
            </a:r>
            <a:r>
              <a:rPr lang="zh-CN" altLang="en-US" sz="1700" dirty="0" smtClean="0"/>
              <a:t>输出（</a:t>
            </a:r>
            <a:r>
              <a:rPr lang="en-US" altLang="zh-CN" sz="1700" dirty="0" smtClean="0"/>
              <a:t>I/O</a:t>
            </a:r>
            <a:r>
              <a:rPr lang="zh-CN" altLang="en-US" sz="1700" dirty="0" smtClean="0"/>
              <a:t>）速度。应该尽可能遵循如下的规则：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读</a:t>
            </a:r>
            <a:r>
              <a:rPr lang="en-US" altLang="zh-CN" sz="1700" dirty="0" smtClean="0"/>
              <a:t>/</a:t>
            </a:r>
            <a:r>
              <a:rPr lang="zh-CN" altLang="en-US" sz="1700" dirty="0" smtClean="0"/>
              <a:t>写：不要交替进行读写操作，因为这可能明显降低性能。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向量化：使用</a:t>
            </a:r>
            <a:r>
              <a:rPr lang="en-US" altLang="zh-CN" sz="1700" dirty="0" err="1" smtClean="0"/>
              <a:t>CellRange</a:t>
            </a:r>
            <a:r>
              <a:rPr lang="zh-CN" altLang="en-US" sz="1700" dirty="0" smtClean="0"/>
              <a:t>对象或</a:t>
            </a:r>
            <a:r>
              <a:rPr lang="en-US" altLang="zh-CN" sz="1700" dirty="0" smtClean="0"/>
              <a:t>Cell().table</a:t>
            </a:r>
            <a:r>
              <a:rPr lang="zh-CN" altLang="en-US" sz="1700" dirty="0" smtClean="0"/>
              <a:t>对象读写（大）块数据，代替循环方法。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使用</a:t>
            </a:r>
            <a:r>
              <a:rPr lang="en-US" altLang="zh-CN" sz="1700" dirty="0" smtClean="0"/>
              <a:t>Python</a:t>
            </a:r>
            <a:r>
              <a:rPr lang="zh-CN" altLang="en-US" sz="1700" dirty="0" smtClean="0"/>
              <a:t>：例如，在必须转换一个数据块时，用</a:t>
            </a:r>
            <a:r>
              <a:rPr lang="en-US" altLang="zh-CN" sz="1700" dirty="0" smtClean="0"/>
              <a:t>Python</a:t>
            </a:r>
            <a:r>
              <a:rPr lang="zh-CN" altLang="en-US" sz="1700" dirty="0" smtClean="0"/>
              <a:t>将其全部读出，操纵并以块形式写回电子表格，是更好的做法；逐个单元格操作实际上很慢。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将数据存储到</a:t>
            </a:r>
            <a:r>
              <a:rPr lang="en-US" altLang="zh-CN" sz="1700" dirty="0" smtClean="0"/>
              <a:t>Python</a:t>
            </a:r>
            <a:r>
              <a:rPr lang="zh-CN" altLang="en-US" sz="1700" dirty="0" smtClean="0"/>
              <a:t>：尽可能在</a:t>
            </a:r>
            <a:r>
              <a:rPr lang="en-US" altLang="zh-CN" sz="1700" dirty="0" smtClean="0"/>
              <a:t>Python</a:t>
            </a:r>
            <a:r>
              <a:rPr lang="zh-CN" altLang="en-US" sz="1700" dirty="0" smtClean="0"/>
              <a:t>中存储数值而不是重新读取它们，特别是在性能关键循环或者类似操作中。</a:t>
            </a:r>
            <a:endParaRPr lang="en-US" altLang="zh-CN" sz="1700" dirty="0" smtClean="0"/>
          </a:p>
          <a:p>
            <a:r>
              <a:rPr lang="zh-CN" altLang="en-US" sz="1700" dirty="0" smtClean="0"/>
              <a:t>使用整个工作表和工作簿对象的细节可以参考</a:t>
            </a:r>
            <a:r>
              <a:rPr lang="en-US" altLang="zh-CN" sz="1700" dirty="0" err="1" smtClean="0"/>
              <a:t>DataNitro</a:t>
            </a:r>
            <a:r>
              <a:rPr lang="zh-CN" altLang="en-US" sz="1700" dirty="0" smtClean="0"/>
              <a:t>文档的相应章节。</a:t>
            </a:r>
            <a:endParaRPr lang="en-US" altLang="zh-CN" sz="1700" dirty="0" smtClean="0"/>
          </a:p>
        </p:txBody>
      </p:sp>
    </p:spTree>
    <p:extLst>
      <p:ext uri="{BB962C8B-B14F-4D97-AF65-F5344CB8AC3E}">
        <p14:creationId xmlns:p14="http://schemas.microsoft.com/office/powerpoint/2010/main" val="204868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err="1" smtClean="0"/>
              <a:t>DataNitro</a:t>
            </a:r>
            <a:r>
              <a:rPr lang="zh-CN" altLang="en-US" dirty="0" smtClean="0"/>
              <a:t>绘制图表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2000" dirty="0" smtClean="0"/>
              <a:t>用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编写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脚本时一个特殊主题是用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代替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的绘图功能，绘制包含在电子表格中数据的图表。我们举一个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脚本的例子，只有在安装了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时才能执行。该脚本用</a:t>
            </a:r>
            <a:r>
              <a:rPr lang="en-US" altLang="zh-CN" sz="2000" dirty="0" smtClean="0"/>
              <a:t>pandas</a:t>
            </a:r>
            <a:r>
              <a:rPr lang="zh-CN" altLang="en-US" sz="2000" dirty="0" smtClean="0"/>
              <a:t>的</a:t>
            </a:r>
            <a:r>
              <a:rPr lang="en-US" altLang="zh-CN" sz="2000" dirty="0" err="1" smtClean="0"/>
              <a:t>DataReader</a:t>
            </a:r>
            <a:r>
              <a:rPr lang="zh-CN" altLang="en-US" sz="2000" dirty="0" smtClean="0"/>
              <a:t>函数读取</a:t>
            </a:r>
            <a:r>
              <a:rPr lang="en-US" altLang="zh-CN" sz="2000" dirty="0" smtClean="0"/>
              <a:t>Apple</a:t>
            </a:r>
            <a:r>
              <a:rPr lang="zh-CN" altLang="en-US" sz="2000" dirty="0" smtClean="0"/>
              <a:t>公司股价数据，将数据写入新生成的工作簿对象中，然后用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数据保存在对应工作表对象中的数据绘制图表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在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的</a:t>
            </a:r>
            <a:r>
              <a:rPr lang="en-US" altLang="zh-CN" sz="2000" dirty="0" err="1" smtClean="0"/>
              <a:t>matplotlib.pyplot</a:t>
            </a:r>
            <a:r>
              <a:rPr lang="zh-CN" altLang="en-US" sz="2000" dirty="0" smtClean="0"/>
              <a:t>包装器</a:t>
            </a:r>
            <a:r>
              <a:rPr lang="en-US" altLang="zh-CN" sz="2000" dirty="0" err="1" smtClean="0"/>
              <a:t>nitroplot</a:t>
            </a:r>
            <a:r>
              <a:rPr lang="zh-CN" altLang="en-US" sz="2000" dirty="0" smtClean="0"/>
              <a:t>的帮助下，并将结果输出到电子表格。</a:t>
            </a:r>
            <a:endParaRPr lang="en-US" altLang="zh-CN" sz="2000" dirty="0" smtClean="0"/>
          </a:p>
          <a:p>
            <a:r>
              <a:rPr lang="zh-CN" altLang="en-US" sz="2000" dirty="0" smtClean="0"/>
              <a:t>如果脚本成功执行，那么可以有数据和绘图。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76998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用户自定义函数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2000" dirty="0" smtClean="0"/>
              <a:t>从金融的角度看，最有趣的似乎是通过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向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输入用户定义函数（</a:t>
            </a:r>
            <a:r>
              <a:rPr lang="en-US" altLang="zh-CN" sz="2000" dirty="0" smtClean="0"/>
              <a:t>UDF</a:t>
            </a:r>
            <a:r>
              <a:rPr lang="zh-CN" altLang="en-US" sz="2000" dirty="0" smtClean="0"/>
              <a:t>）。这一选项必须在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Settings</a:t>
            </a:r>
            <a:r>
              <a:rPr lang="zh-CN" altLang="en-US" sz="2000" dirty="0" smtClean="0"/>
              <a:t>菜单中启用。启用这一功能后，可以用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导入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脚本</a:t>
            </a:r>
            <a:r>
              <a:rPr lang="en-US" altLang="zh-CN" sz="2000" dirty="0" smtClean="0"/>
              <a:t>functions.py</a:t>
            </a:r>
            <a:r>
              <a:rPr lang="zh-CN" altLang="en-US" sz="2000" dirty="0" smtClean="0"/>
              <a:t>。包含在这个特殊文件中的所有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函数将可以直接从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中调用，也只有包含在该文件中的函数才能被调用。我们来写一个这样的函数。</a:t>
            </a:r>
            <a:endParaRPr lang="en-US" altLang="zh-CN" sz="2000" dirty="0" smtClean="0"/>
          </a:p>
          <a:p>
            <a:r>
              <a:rPr lang="zh-CN" altLang="en-US" sz="2000" dirty="0" smtClean="0"/>
              <a:t>如果这个脚本通过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导入且启用</a:t>
            </a:r>
            <a:r>
              <a:rPr lang="en-US" altLang="zh-CN" sz="2000" dirty="0" smtClean="0"/>
              <a:t>UDF</a:t>
            </a:r>
            <a:r>
              <a:rPr lang="zh-CN" altLang="en-US" sz="2000" dirty="0" smtClean="0"/>
              <a:t>，就可以从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中使用估值公式。使用方式和其他任何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公式相同。</a:t>
            </a:r>
            <a:endParaRPr lang="en-US" altLang="zh-CN" sz="2000" dirty="0" smtClean="0"/>
          </a:p>
          <a:p>
            <a:r>
              <a:rPr lang="zh-CN" altLang="en-US" sz="2000" dirty="0" smtClean="0"/>
              <a:t>尽管这个函数的计算要求不高，但是说明了在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中利用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的分析能力以及如何将结果直接输出到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单元格。类似的，我们使用参数网格，一次性计算多个期权价值。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8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xlwings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2000" dirty="0" smtClean="0"/>
              <a:t>目前，</a:t>
            </a:r>
            <a:r>
              <a:rPr lang="en-US" altLang="zh-CN" sz="2000" dirty="0" smtClean="0"/>
              <a:t>Python-Excel</a:t>
            </a:r>
            <a:r>
              <a:rPr lang="zh-CN" altLang="en-US" sz="2000" dirty="0" smtClean="0"/>
              <a:t>集成界的新竞争者已经出现，这就是</a:t>
            </a:r>
            <a:r>
              <a:rPr lang="en-US" altLang="zh-CN" sz="2000" dirty="0" err="1" smtClean="0"/>
              <a:t>xlwings</a:t>
            </a:r>
            <a:r>
              <a:rPr lang="zh-CN" altLang="en-US" sz="2000" dirty="0" smtClean="0"/>
              <a:t>（</a:t>
            </a:r>
            <a:r>
              <a:rPr lang="en-US" altLang="zh-CN" sz="2000" dirty="0" smtClean="0">
                <a:hlinkClick r:id="rId2"/>
              </a:rPr>
              <a:t>http://www.xlwings.org</a:t>
            </a:r>
            <a:r>
              <a:rPr lang="zh-CN" altLang="en-US" sz="2000" dirty="0" smtClean="0"/>
              <a:t>），这个库提供了几乎所有用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电子表格交互和编写脚本的功能。和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解决方案相比，它是一个开源库，可以免费随任何电子表格发送。</a:t>
            </a:r>
            <a:r>
              <a:rPr lang="en-US" altLang="zh-CN" sz="2000" dirty="0" err="1"/>
              <a:t>x</a:t>
            </a:r>
            <a:r>
              <a:rPr lang="en-US" altLang="zh-CN" sz="2000" dirty="0" err="1" smtClean="0"/>
              <a:t>lwing</a:t>
            </a:r>
            <a:r>
              <a:rPr lang="zh-CN" altLang="en-US" sz="2000" dirty="0" smtClean="0"/>
              <a:t>的接收者只需要（最小）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安装就可以驱动电子表格，其优势之一就是可以和</a:t>
            </a:r>
            <a:r>
              <a:rPr lang="en-US" altLang="zh-CN" sz="2000" dirty="0" smtClean="0"/>
              <a:t>Windows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Apple/Mac</a:t>
            </a:r>
            <a:r>
              <a:rPr lang="zh-CN" altLang="en-US" sz="2000" dirty="0" smtClean="0"/>
              <a:t>操作系统的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一起使用。此外，尽管还处于早期发行阶段，但是有很好的文档。这个整体解决方案看起来很有前景，任何对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集成感兴趣的人都应该试一试。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063125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en-US" altLang="zh-CN" sz="2000" dirty="0" smtClean="0"/>
              <a:t>Python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集成有多种选项，有些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库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如</a:t>
            </a:r>
            <a:r>
              <a:rPr lang="en-US" altLang="zh-CN" sz="2000" dirty="0" err="1" smtClean="0"/>
              <a:t>xlwt</a:t>
            </a:r>
            <a:r>
              <a:rPr lang="zh-CN" altLang="en-US" sz="2000" dirty="0" smtClean="0"/>
              <a:t>或者</a:t>
            </a:r>
            <a:r>
              <a:rPr lang="en-US" altLang="zh-CN" sz="2000" dirty="0" err="1" smtClean="0"/>
              <a:t>xlsxwriter</a:t>
            </a:r>
            <a:r>
              <a:rPr lang="zh-CN" altLang="en-US" sz="2000" dirty="0" smtClean="0"/>
              <a:t>可以创建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电子表格。其他库如</a:t>
            </a:r>
            <a:r>
              <a:rPr lang="en-US" altLang="zh-CN" sz="2000" dirty="0" err="1" smtClean="0"/>
              <a:t>xlrd</a:t>
            </a:r>
            <a:r>
              <a:rPr lang="zh-CN" altLang="en-US" sz="2000" dirty="0" smtClean="0"/>
              <a:t>则可以读取任何电子表格文件，或者既可以读取，也可以写入电子表格文件。</a:t>
            </a:r>
            <a:r>
              <a:rPr lang="en-US" altLang="zh-CN" sz="2000" dirty="0" smtClean="0"/>
              <a:t>Pandas</a:t>
            </a:r>
            <a:r>
              <a:rPr lang="zh-CN" altLang="en-US" sz="2000" dirty="0" smtClean="0"/>
              <a:t>至少在某些任务上也有帮助。例如，在电子表格中写入较大的数据集，或者读取保存为这种文件格式的数据时。</a:t>
            </a:r>
            <a:endParaRPr lang="en-US" altLang="zh-CN" sz="2000" dirty="0" smtClean="0"/>
          </a:p>
          <a:p>
            <a:r>
              <a:rPr lang="zh-CN" altLang="en-US" sz="2000" dirty="0"/>
              <a:t>最</a:t>
            </a:r>
            <a:r>
              <a:rPr lang="zh-CN" altLang="en-US" sz="2000" dirty="0" smtClean="0"/>
              <a:t>强大的解决方案是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提出的，它可以紧密的集成这两个世界，其电子表格操纵能力与其他库类似甚至更好。此外，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还有一些其他功能，例如向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电子表格输出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图表。更重要的是，可以定义用户定义的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函数（</a:t>
            </a:r>
            <a:r>
              <a:rPr lang="en-US" altLang="zh-CN" sz="2000" dirty="0" smtClean="0"/>
              <a:t>UDF</a:t>
            </a:r>
            <a:r>
              <a:rPr lang="zh-CN" altLang="en-US" sz="2000" dirty="0" smtClean="0"/>
              <a:t>），以与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内建函数相同的方式调用。新的开源库</a:t>
            </a:r>
            <a:r>
              <a:rPr lang="en-US" altLang="zh-CN" sz="2000" dirty="0" err="1" smtClean="0"/>
              <a:t>xlwings</a:t>
            </a:r>
            <a:r>
              <a:rPr lang="zh-CN" altLang="en-US" sz="2000" dirty="0" smtClean="0"/>
              <a:t>最近已经出现，在范围和能力上与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解决方案类似。</a:t>
            </a:r>
            <a:endParaRPr lang="en-US" altLang="zh-CN" sz="2000" dirty="0" smtClean="0"/>
          </a:p>
          <a:p>
            <a:r>
              <a:rPr lang="zh-CN" altLang="en-US" sz="2000" dirty="0" smtClean="0"/>
              <a:t>特别是，</a:t>
            </a:r>
            <a:r>
              <a:rPr lang="en-US" altLang="zh-CN" sz="2000" dirty="0" err="1" smtClean="0"/>
              <a:t>DataNitro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xlwings</a:t>
            </a:r>
            <a:r>
              <a:rPr lang="zh-CN" altLang="en-US" sz="2000" dirty="0" smtClean="0"/>
              <a:t>方法使我们可以将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当作一个灵活和强大的通用</a:t>
            </a:r>
            <a:r>
              <a:rPr lang="en-US" altLang="zh-CN" sz="2000" dirty="0" smtClean="0"/>
              <a:t>GUI——</a:t>
            </a:r>
            <a:r>
              <a:rPr lang="zh-CN" altLang="en-US" sz="2000" dirty="0" smtClean="0"/>
              <a:t>金融行业的几乎所有电脑都安装了它</a:t>
            </a:r>
            <a:r>
              <a:rPr lang="en-US" altLang="zh-CN" sz="2000" dirty="0" smtClean="0"/>
              <a:t>——</a:t>
            </a:r>
            <a:r>
              <a:rPr lang="zh-CN" altLang="en-US" sz="2000" dirty="0" smtClean="0"/>
              <a:t>并将其与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的分析能力相结合。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15154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347787"/>
          </a:xfrm>
        </p:spPr>
      </p:pic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8229600" cy="3949700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zh-CN" altLang="en-US" smtClean="0"/>
          </a:p>
          <a:p>
            <a:pPr algn="ctr">
              <a:buFont typeface="Wingdings 3" panose="05040102010807070707" pitchFamily="18" charset="2"/>
              <a:buNone/>
            </a:pPr>
            <a:endParaRPr lang="zh-CN" altLang="en-US" smtClean="0"/>
          </a:p>
          <a:p>
            <a:pPr algn="ctr">
              <a:buFont typeface="Wingdings 3" panose="05040102010807070707" pitchFamily="18" charset="2"/>
              <a:buNone/>
            </a:pPr>
            <a:r>
              <a:rPr lang="zh-CN" altLang="en-US" smtClean="0"/>
              <a:t>欢迎访问我们的官方网站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zh-CN" smtClean="0"/>
              <a:t>www.ibeifeng.com</a:t>
            </a:r>
          </a:p>
          <a:p>
            <a:pPr algn="ctr">
              <a:buFont typeface="Wingdings 3" panose="05040102010807070707" pitchFamily="18" charset="2"/>
              <a:buNone/>
            </a:pPr>
            <a:endParaRPr lang="en-US" altLang="zh-CN" smtClean="0"/>
          </a:p>
          <a:p>
            <a:pPr algn="ctr">
              <a:buFont typeface="Wingdings 3" panose="05040102010807070707" pitchFamily="18" charset="2"/>
              <a:buNone/>
            </a:pPr>
            <a:endParaRPr lang="en-US" altLang="zh-CN" smtClean="0"/>
          </a:p>
          <a:p>
            <a:pPr algn="ctr">
              <a:buFont typeface="Wingdings 3" panose="05040102010807070707" pitchFamily="18" charset="2"/>
              <a:buNone/>
            </a:pPr>
            <a:endParaRPr lang="zh-CN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/>
              <a:t>Excel</a:t>
            </a:r>
            <a:r>
              <a:rPr lang="zh-CN" altLang="en-US" sz="1800" dirty="0" smtClean="0"/>
              <a:t>是金融行业最常使用的工具和应用，很多公司和其他机构都会涉及到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的使用。电子表格应用有以下的主要特征：</a:t>
            </a:r>
            <a:endParaRPr lang="en-US" altLang="zh-CN" sz="1800" dirty="0" smtClean="0"/>
          </a:p>
          <a:p>
            <a:pPr lvl="1"/>
            <a:r>
              <a:rPr lang="zh-CN" altLang="en-US" sz="1700" dirty="0" smtClean="0"/>
              <a:t>组织结构：电子表格应用的工作簿文件将单独的工作表管理起来，而工作表是管理单元格的工具。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数据：数据通常使用表格的形式存储，而单元格中包含的是具体的数据点（例如浮点数或字符串），可以为了显示的目的加入格式化信息（例如字体，颜色等），也可以加入某些计算机代码（例如，格点中的数据来自于数值计算的结果）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功能：给定单元格中存放的数据，你可以进行计算以及对数据进行操作，例如加和乘某个整数。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可视化：数据可以方便的进行可视化，例如使用饼图展示数据。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可编程：现代的电子表格应用允许较为灵活的编程，例如，通过</a:t>
            </a:r>
            <a:r>
              <a:rPr lang="en-US" altLang="zh-CN" sz="1700" dirty="0" smtClean="0"/>
              <a:t>Excel</a:t>
            </a:r>
            <a:r>
              <a:rPr lang="zh-CN" altLang="en-US" sz="1700" dirty="0" smtClean="0"/>
              <a:t>中内嵌的</a:t>
            </a:r>
            <a:r>
              <a:rPr lang="en-US" altLang="zh-CN" sz="1700" dirty="0" smtClean="0"/>
              <a:t>VBA</a:t>
            </a:r>
            <a:r>
              <a:rPr lang="zh-CN" altLang="en-US" sz="1700" dirty="0" smtClean="0"/>
              <a:t>。</a:t>
            </a:r>
            <a:endParaRPr lang="en-US" altLang="zh-CN" sz="1700" dirty="0" smtClean="0"/>
          </a:p>
          <a:p>
            <a:pPr lvl="1"/>
            <a:r>
              <a:rPr lang="zh-CN" altLang="en-US" sz="1700" dirty="0" smtClean="0"/>
              <a:t>可引用：完成功能或写入的主要工具是单元格引用，每个单元格有坐标（工作簿，工作表名称，列和行）来识别单元格。</a:t>
            </a:r>
            <a:endParaRPr lang="en-US" altLang="zh-CN" sz="1700" dirty="0" smtClean="0"/>
          </a:p>
          <a:p>
            <a:r>
              <a:rPr lang="zh-CN" altLang="en-US" sz="1800" dirty="0" smtClean="0"/>
              <a:t>这样就可以看到流行的原因，所有的完成金融分析和应用的元素都被整合在一起，方便了使用。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427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但是，上述方便性和通用性往往也有成本。其中一个是，电子表格不适用于存放大量的数据或者有复杂关系的数据。这也是为什么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在金融领域中仅仅是作为通用图形用户界面（</a:t>
            </a:r>
            <a:r>
              <a:rPr lang="en-US" altLang="zh-CN" sz="2000" dirty="0" smtClean="0"/>
              <a:t>GUI</a:t>
            </a:r>
            <a:r>
              <a:rPr lang="zh-CN" altLang="en-US" sz="2000" dirty="0" smtClean="0"/>
              <a:t>）来使用的。在很多情况下，其主要用来显示和可视化数据以及综合信息，并完成一些初步的分析。例如，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中有一些接口可以用来从主要的数据服务提供商那里获取数据，例如</a:t>
            </a:r>
            <a:r>
              <a:rPr lang="en-US" altLang="zh-CN" sz="2000" dirty="0" smtClean="0"/>
              <a:t>Bloomberg</a:t>
            </a:r>
            <a:r>
              <a:rPr lang="zh-CN" altLang="en-US" sz="2000" dirty="0" smtClean="0"/>
              <a:t>以及</a:t>
            </a:r>
            <a:r>
              <a:rPr lang="en-US" altLang="zh-CN" sz="2000" dirty="0" smtClean="0"/>
              <a:t>Thomson Reuters</a:t>
            </a:r>
            <a:r>
              <a:rPr lang="zh-CN" altLang="en-US" sz="2000" dirty="0" smtClean="0"/>
              <a:t>，这些数据可以导入到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中。</a:t>
            </a:r>
            <a:endParaRPr lang="en-US" altLang="zh-CN" sz="2000" dirty="0" smtClean="0"/>
          </a:p>
          <a:p>
            <a:r>
              <a:rPr lang="zh-CN" altLang="en-US" sz="2000" dirty="0" smtClean="0"/>
              <a:t>本章我们假设你已经在电脑上安装了</a:t>
            </a:r>
            <a:r>
              <a:rPr lang="en-US" altLang="zh-CN" sz="2000" dirty="0" smtClean="0"/>
              <a:t>Excel</a:t>
            </a:r>
            <a:r>
              <a:rPr lang="zh-CN" altLang="en-US" sz="2000" dirty="0" smtClean="0"/>
              <a:t>，并作为一个通用的</a:t>
            </a:r>
            <a:r>
              <a:rPr lang="en-US" altLang="zh-CN" sz="2000" dirty="0" smtClean="0"/>
              <a:t>GUI</a:t>
            </a:r>
            <a:r>
              <a:rPr lang="zh-CN" altLang="en-US" sz="2000" dirty="0" smtClean="0"/>
              <a:t>。在这方面，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可以发挥如下作用：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处理工具：使用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，你可以与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进行交互并操作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表格。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数据处理：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可以向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中提供数据以及从电子表格中读入数据。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分析引擎：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可以将它全部的分析功能提供给电子表格，称为一种</a:t>
            </a:r>
            <a:r>
              <a:rPr lang="en-US" altLang="zh-CN" sz="1800" dirty="0" smtClean="0"/>
              <a:t>VBA</a:t>
            </a:r>
            <a:r>
              <a:rPr lang="zh-CN" altLang="en-US" sz="1800" dirty="0" smtClean="0"/>
              <a:t>编程的完全替代。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3003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基本电子表格操作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800" dirty="0" smtClean="0"/>
              <a:t>处理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电子表格文件的基础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库是</a:t>
            </a:r>
            <a:r>
              <a:rPr lang="en-US" altLang="zh-CN" sz="1800" dirty="0" err="1" smtClean="0"/>
              <a:t>xlrd</a:t>
            </a:r>
            <a:r>
              <a:rPr lang="zh-CN" altLang="en-US" sz="1800" dirty="0" smtClean="0"/>
              <a:t>和</a:t>
            </a:r>
            <a:r>
              <a:rPr lang="en-US" altLang="zh-CN" sz="1800" dirty="0" err="1" smtClean="0"/>
              <a:t>xlwt</a:t>
            </a:r>
            <a:r>
              <a:rPr lang="zh-CN" altLang="en-US" sz="1800" dirty="0" smtClean="0"/>
              <a:t>，虽然非常流行，但是</a:t>
            </a:r>
            <a:r>
              <a:rPr lang="en-US" altLang="zh-CN" sz="1800" dirty="0" err="1" smtClean="0"/>
              <a:t>xlwt</a:t>
            </a:r>
            <a:r>
              <a:rPr lang="zh-CN" altLang="en-US" sz="1800" dirty="0" smtClean="0"/>
              <a:t>的一个主要的缺陷是其只能吸入与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相容的文件，也就是扩展名为</a:t>
            </a:r>
            <a:r>
              <a:rPr lang="en-US" altLang="zh-CN" sz="1800" dirty="0" smtClean="0"/>
              <a:t>.</a:t>
            </a:r>
            <a:r>
              <a:rPr lang="en-US" altLang="zh-CN" sz="1800" dirty="0" err="1" smtClean="0"/>
              <a:t>xls</a:t>
            </a:r>
            <a:r>
              <a:rPr lang="zh-CN" altLang="en-US" sz="1800" dirty="0" smtClean="0"/>
              <a:t>的文件。因此，我们还可以使用</a:t>
            </a:r>
            <a:r>
              <a:rPr lang="en-US" altLang="zh-CN" sz="1800" dirty="0" err="1" smtClean="0"/>
              <a:t>xlsxwriter</a:t>
            </a:r>
            <a:r>
              <a:rPr lang="zh-CN" altLang="en-US" sz="1800" dirty="0" smtClean="0"/>
              <a:t>和</a:t>
            </a:r>
            <a:r>
              <a:rPr lang="en-US" altLang="zh-CN" sz="1800" dirty="0" err="1" smtClean="0"/>
              <a:t>OpenPyxl</a:t>
            </a:r>
            <a:r>
              <a:rPr lang="zh-CN" altLang="en-US" sz="1800" dirty="0" smtClean="0"/>
              <a:t>，可以生成目前</a:t>
            </a:r>
            <a:r>
              <a:rPr lang="en-US" altLang="zh-CN" sz="1800" dirty="0" err="1" smtClean="0"/>
              <a:t>xlsx</a:t>
            </a:r>
            <a:r>
              <a:rPr lang="zh-CN" altLang="en-US" sz="1800" dirty="0" smtClean="0"/>
              <a:t>为扩展名的文件。首先导入如下的库</a:t>
            </a:r>
            <a:endParaRPr lang="en-US" altLang="zh-CN" sz="1800" dirty="0" smtClean="0"/>
          </a:p>
          <a:p>
            <a:r>
              <a:rPr lang="zh-CN" altLang="en-US" sz="1800" dirty="0" smtClean="0"/>
              <a:t>我们首先来生成一个有两张工作表组成的工作簿。首先，建立</a:t>
            </a:r>
            <a:r>
              <a:rPr lang="en-US" altLang="zh-CN" sz="1800" dirty="0" smtClean="0"/>
              <a:t>Workbook</a:t>
            </a:r>
            <a:r>
              <a:rPr lang="zh-CN" altLang="en-US" sz="1800" dirty="0" smtClean="0"/>
              <a:t>对象</a:t>
            </a:r>
            <a:r>
              <a:rPr lang="en-US" altLang="zh-CN" sz="1800" dirty="0" err="1" smtClean="0"/>
              <a:t>wb</a:t>
            </a:r>
            <a:r>
              <a:rPr lang="zh-CN" altLang="en-US" sz="1800" dirty="0" smtClean="0"/>
              <a:t>。注意这仅仅是工作簿的一种内存内的形式。</a:t>
            </a:r>
            <a:endParaRPr lang="en-US" altLang="zh-CN" sz="1800" dirty="0" smtClean="0"/>
          </a:p>
          <a:p>
            <a:r>
              <a:rPr lang="zh-CN" altLang="en-US" sz="1800" dirty="0" smtClean="0"/>
              <a:t>第二步是创建一个或多个数据表到</a:t>
            </a:r>
            <a:r>
              <a:rPr lang="en-US" altLang="zh-CN" sz="1800" dirty="0" smtClean="0"/>
              <a:t>Workbook</a:t>
            </a:r>
            <a:r>
              <a:rPr lang="zh-CN" altLang="en-US" sz="1800" dirty="0" smtClean="0"/>
              <a:t>对象。这样我们就拥有了一个</a:t>
            </a:r>
            <a:r>
              <a:rPr lang="en-US" altLang="zh-CN" sz="1800" dirty="0" smtClean="0"/>
              <a:t>Worksheet</a:t>
            </a:r>
            <a:r>
              <a:rPr lang="zh-CN" altLang="en-US" sz="1800" dirty="0" smtClean="0"/>
              <a:t>对象，其下标为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zh-CN" altLang="en-US" sz="1800" dirty="0" smtClean="0"/>
              <a:t>进一步对这一工作表进行操作，可以给它定义一个别名。当然这两步还可以合并为一步。</a:t>
            </a:r>
            <a:endParaRPr lang="en-US" altLang="zh-CN" sz="1800" dirty="0" smtClean="0"/>
          </a:p>
          <a:p>
            <a:r>
              <a:rPr lang="zh-CN" altLang="en-US" sz="1800" dirty="0" smtClean="0"/>
              <a:t>现在这两个工作表都是空的，因此，我们来生成一个</a:t>
            </a:r>
            <a:r>
              <a:rPr lang="en-US" altLang="zh-CN" sz="1800" dirty="0" err="1" smtClean="0"/>
              <a:t>NumPy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ndarray</a:t>
            </a:r>
            <a:r>
              <a:rPr lang="zh-CN" altLang="en-US" sz="1800" dirty="0" smtClean="0"/>
              <a:t>对象包含一些数，使用</a:t>
            </a:r>
            <a:r>
              <a:rPr lang="en-US" altLang="zh-CN" sz="1800" dirty="0" smtClean="0"/>
              <a:t>write</a:t>
            </a:r>
            <a:r>
              <a:rPr lang="zh-CN" altLang="en-US" sz="1800" dirty="0" smtClean="0"/>
              <a:t>方法，并提供行和列信息（以</a:t>
            </a:r>
            <a:r>
              <a:rPr lang="en-US" altLang="zh-CN" sz="1800" dirty="0" smtClean="0"/>
              <a:t>0</a:t>
            </a:r>
            <a:r>
              <a:rPr lang="zh-CN" altLang="en-US" sz="1800" dirty="0" smtClean="0"/>
              <a:t>为起始点的下标），数据可以方便的写入给定工作表的给定单元格。</a:t>
            </a:r>
            <a:endParaRPr lang="en-US" altLang="zh-CN" sz="1800" dirty="0"/>
          </a:p>
          <a:p>
            <a:r>
              <a:rPr lang="zh-CN" altLang="en-US" sz="1800" dirty="0" smtClean="0"/>
              <a:t>用这样的方式，我们可以批量的将数据写入到两个工作表对象。</a:t>
            </a:r>
            <a:endParaRPr lang="en-US" altLang="zh-CN" sz="1800" dirty="0" smtClean="0"/>
          </a:p>
          <a:p>
            <a:r>
              <a:rPr lang="zh-CN" altLang="en-US" sz="1800" dirty="0" smtClean="0"/>
              <a:t>最后，使用</a:t>
            </a:r>
            <a:r>
              <a:rPr lang="en-US" altLang="zh-CN" sz="1800" dirty="0"/>
              <a:t>Workbook</a:t>
            </a:r>
            <a:r>
              <a:rPr lang="zh-CN" altLang="en-US" sz="1800" dirty="0" smtClean="0"/>
              <a:t>类的</a:t>
            </a:r>
            <a:r>
              <a:rPr lang="en-US" altLang="zh-CN" sz="1800" dirty="0" smtClean="0"/>
              <a:t>save</a:t>
            </a:r>
            <a:r>
              <a:rPr lang="zh-CN" altLang="en-US" sz="1800" dirty="0" smtClean="0"/>
              <a:t>方法将整个</a:t>
            </a:r>
            <a:r>
              <a:rPr lang="en-US" altLang="zh-CN" sz="1800" dirty="0" smtClean="0"/>
              <a:t>Workbook</a:t>
            </a:r>
            <a:r>
              <a:rPr lang="zh-CN" altLang="en-US" sz="1800" dirty="0" smtClean="0"/>
              <a:t>对象保存到磁盘。</a:t>
            </a:r>
            <a:endParaRPr lang="en-US" altLang="zh-CN" sz="1800" dirty="0" smtClean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6098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基本电子表格操作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800" dirty="0" smtClean="0"/>
              <a:t>生成</a:t>
            </a:r>
            <a:r>
              <a:rPr lang="en-US" altLang="zh-CN" sz="1800" dirty="0" smtClean="0"/>
              <a:t>XLSX</a:t>
            </a:r>
            <a:r>
              <a:rPr lang="zh-CN" altLang="en-US" sz="1800" dirty="0" smtClean="0"/>
              <a:t>文件的步骤与之前基本相同。</a:t>
            </a:r>
            <a:endParaRPr lang="en-US" altLang="zh-CN" sz="1800" dirty="0" smtClean="0"/>
          </a:p>
          <a:p>
            <a:r>
              <a:rPr lang="zh-CN" altLang="en-US" sz="1800" dirty="0" smtClean="0"/>
              <a:t>首先，我们创建一个</a:t>
            </a:r>
            <a:r>
              <a:rPr lang="en-US" altLang="zh-CN" sz="1800" dirty="0" smtClean="0"/>
              <a:t>Workbook</a:t>
            </a:r>
            <a:r>
              <a:rPr lang="zh-CN" altLang="en-US" sz="1800" dirty="0" smtClean="0"/>
              <a:t>对象</a:t>
            </a:r>
            <a:endParaRPr lang="en-US" altLang="zh-CN" sz="1800" dirty="0" smtClean="0"/>
          </a:p>
          <a:p>
            <a:r>
              <a:rPr lang="zh-CN" altLang="en-US" sz="1800" dirty="0" smtClean="0"/>
              <a:t>第二步，创建</a:t>
            </a:r>
            <a:r>
              <a:rPr lang="en-US" altLang="zh-CN" sz="1800" dirty="0" smtClean="0"/>
              <a:t>Worksheets</a:t>
            </a:r>
            <a:r>
              <a:rPr lang="zh-CN" altLang="en-US" sz="1800" dirty="0" smtClean="0"/>
              <a:t>对象</a:t>
            </a:r>
            <a:endParaRPr lang="en-US" altLang="zh-CN" sz="1800" dirty="0" smtClean="0"/>
          </a:p>
          <a:p>
            <a:r>
              <a:rPr lang="zh-CN" altLang="en-US" sz="1800" dirty="0" smtClean="0"/>
              <a:t>第三步，将数据写入</a:t>
            </a:r>
            <a:r>
              <a:rPr lang="en-US" altLang="zh-CN" sz="1800" dirty="0" smtClean="0"/>
              <a:t>Worksheet</a:t>
            </a:r>
            <a:r>
              <a:rPr lang="zh-CN" altLang="en-US" sz="1800" dirty="0" smtClean="0"/>
              <a:t>对象</a:t>
            </a:r>
            <a:endParaRPr lang="en-US" altLang="zh-CN" sz="1800" dirty="0" smtClean="0"/>
          </a:p>
          <a:p>
            <a:r>
              <a:rPr lang="zh-CN" altLang="en-US" sz="1800" dirty="0"/>
              <a:t>第四</a:t>
            </a:r>
            <a:r>
              <a:rPr lang="zh-CN" altLang="en-US" sz="1800" dirty="0" smtClean="0"/>
              <a:t>步，关闭</a:t>
            </a:r>
            <a:r>
              <a:rPr lang="en-US" altLang="zh-CN" sz="1800" dirty="0" smtClean="0"/>
              <a:t>Workbook</a:t>
            </a:r>
            <a:r>
              <a:rPr lang="zh-CN" altLang="en-US" sz="1800" dirty="0" smtClean="0"/>
              <a:t>文件对象</a:t>
            </a:r>
            <a:endParaRPr lang="en-US" altLang="zh-CN" sz="1800" dirty="0" smtClean="0"/>
          </a:p>
          <a:p>
            <a:r>
              <a:rPr lang="en-US" altLang="zh-CN" sz="1800" dirty="0" err="1"/>
              <a:t>x</a:t>
            </a:r>
            <a:r>
              <a:rPr lang="en-US" altLang="zh-CN" sz="1800" dirty="0" err="1" smtClean="0"/>
              <a:t>lsxwriter</a:t>
            </a:r>
            <a:r>
              <a:rPr lang="zh-CN" altLang="en-US" sz="1800" dirty="0" smtClean="0"/>
              <a:t>有很多选项来生成</a:t>
            </a:r>
            <a:r>
              <a:rPr lang="en-US" altLang="zh-CN" sz="1800" dirty="0" smtClean="0"/>
              <a:t>Workbook</a:t>
            </a:r>
            <a:r>
              <a:rPr lang="zh-CN" altLang="en-US" sz="1800" dirty="0" smtClean="0"/>
              <a:t>对象，例如图表，我们举一个例子。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34241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基本电子表格操作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4525962"/>
          </a:xfrm>
        </p:spPr>
        <p:txBody>
          <a:bodyPr/>
          <a:lstStyle/>
          <a:p>
            <a:r>
              <a:rPr lang="zh-CN" altLang="en-US" sz="1400" dirty="0" smtClean="0"/>
              <a:t>姊妹文件</a:t>
            </a:r>
            <a:r>
              <a:rPr lang="en-US" altLang="zh-CN" sz="1400" dirty="0" err="1" smtClean="0"/>
              <a:t>xlrd</a:t>
            </a:r>
            <a:r>
              <a:rPr lang="zh-CN" altLang="en-US" sz="1400" dirty="0" smtClean="0"/>
              <a:t>负责从电子表格文件中读取数据。</a:t>
            </a:r>
            <a:endParaRPr lang="en-US" altLang="zh-CN" sz="1400" dirty="0" smtClean="0"/>
          </a:p>
          <a:p>
            <a:r>
              <a:rPr lang="zh-CN" altLang="en-US" sz="1400" dirty="0" smtClean="0"/>
              <a:t>在打开了工作簿之后，</a:t>
            </a:r>
            <a:r>
              <a:rPr lang="en-US" altLang="zh-CN" sz="1400" dirty="0" err="1" smtClean="0"/>
              <a:t>sheet_names</a:t>
            </a:r>
            <a:r>
              <a:rPr lang="zh-CN" altLang="en-US" sz="1400" dirty="0" smtClean="0"/>
              <a:t>方法可以提供某个特定</a:t>
            </a:r>
            <a:r>
              <a:rPr lang="en-US" altLang="zh-CN" sz="1400" dirty="0" smtClean="0"/>
              <a:t>workbook</a:t>
            </a:r>
            <a:r>
              <a:rPr lang="zh-CN" altLang="en-US" sz="1400" dirty="0" smtClean="0"/>
              <a:t>对象中所有工作表对象的名称。</a:t>
            </a:r>
            <a:endParaRPr lang="en-US" altLang="zh-CN" sz="1400" dirty="0" smtClean="0"/>
          </a:p>
          <a:p>
            <a:r>
              <a:rPr lang="zh-CN" altLang="en-US" sz="1400" dirty="0" smtClean="0"/>
              <a:t>可以通过名称或索引值来访问工作表。</a:t>
            </a:r>
            <a:endParaRPr lang="en-US" altLang="zh-CN" sz="1400" dirty="0" smtClean="0"/>
          </a:p>
          <a:p>
            <a:r>
              <a:rPr lang="en-US" altLang="zh-CN" sz="1400" dirty="0" smtClean="0"/>
              <a:t>Worksheet</a:t>
            </a:r>
            <a:r>
              <a:rPr lang="zh-CN" altLang="en-US" sz="1400" dirty="0" smtClean="0"/>
              <a:t>对象的两个重要属性是</a:t>
            </a:r>
            <a:r>
              <a:rPr lang="en-US" altLang="zh-CN" sz="1400" dirty="0" err="1" smtClean="0"/>
              <a:t>ncols</a:t>
            </a:r>
            <a:r>
              <a:rPr lang="zh-CN" altLang="en-US" sz="1400" dirty="0" smtClean="0"/>
              <a:t>和</a:t>
            </a:r>
            <a:r>
              <a:rPr lang="en-US" altLang="zh-CN" sz="1400" dirty="0" err="1" smtClean="0"/>
              <a:t>nrows</a:t>
            </a:r>
            <a:r>
              <a:rPr lang="zh-CN" altLang="en-US" sz="1400" dirty="0" smtClean="0"/>
              <a:t>，代表表的列数和行数，这些行和列是包含数据的。</a:t>
            </a:r>
            <a:endParaRPr lang="en-US" altLang="zh-CN" sz="1400" dirty="0" smtClean="0"/>
          </a:p>
          <a:p>
            <a:r>
              <a:rPr lang="zh-CN" altLang="en-US" sz="1400" dirty="0" smtClean="0"/>
              <a:t>单元格</a:t>
            </a:r>
            <a:r>
              <a:rPr lang="en-US" altLang="zh-CN" sz="1400" dirty="0" smtClean="0"/>
              <a:t>Cell</a:t>
            </a:r>
            <a:r>
              <a:rPr lang="zh-CN" altLang="en-US" sz="1400" dirty="0" smtClean="0"/>
              <a:t>对象可以通过</a:t>
            </a:r>
            <a:r>
              <a:rPr lang="en-US" altLang="zh-CN" sz="1400" dirty="0" smtClean="0"/>
              <a:t>cell</a:t>
            </a:r>
            <a:r>
              <a:rPr lang="zh-CN" altLang="en-US" sz="1400" dirty="0" smtClean="0"/>
              <a:t>方法来访问，这里需要提供行和列（再一次的，这里标记是</a:t>
            </a:r>
            <a:r>
              <a:rPr lang="en-US" altLang="zh-CN" sz="1400" dirty="0" smtClean="0"/>
              <a:t>0</a:t>
            </a:r>
            <a:r>
              <a:rPr lang="zh-CN" altLang="en-US" sz="1400" dirty="0" smtClean="0"/>
              <a:t>位开始点的）。属性</a:t>
            </a:r>
            <a:r>
              <a:rPr lang="en-US" altLang="zh-CN" sz="1400" dirty="0" smtClean="0"/>
              <a:t>value</a:t>
            </a:r>
            <a:r>
              <a:rPr lang="zh-CN" altLang="en-US" sz="1400" dirty="0" smtClean="0"/>
              <a:t>接着给出存储在某个单元格中的数据。属性</a:t>
            </a:r>
            <a:r>
              <a:rPr lang="en-US" altLang="zh-CN" sz="1400" dirty="0" err="1" smtClean="0"/>
              <a:t>ctype</a:t>
            </a:r>
            <a:r>
              <a:rPr lang="zh-CN" altLang="en-US" sz="1400" dirty="0" smtClean="0"/>
              <a:t>给出单元格的类型。右边的表格给出了所有的</a:t>
            </a:r>
            <a:r>
              <a:rPr lang="en-US" altLang="zh-CN" sz="1400" dirty="0" smtClean="0"/>
              <a:t>Excel</a:t>
            </a:r>
            <a:r>
              <a:rPr lang="zh-CN" altLang="en-US" sz="1400" dirty="0" smtClean="0"/>
              <a:t>单元格类型。</a:t>
            </a:r>
            <a:endParaRPr lang="en-US" altLang="zh-CN" sz="1400" dirty="0" smtClean="0"/>
          </a:p>
          <a:p>
            <a:r>
              <a:rPr lang="zh-CN" altLang="en-US" sz="1400" dirty="0" smtClean="0"/>
              <a:t>类似的，可以通过提供行索引以及使用</a:t>
            </a:r>
            <a:r>
              <a:rPr lang="en-US" altLang="zh-CN" sz="1400" dirty="0" smtClean="0"/>
              <a:t>row</a:t>
            </a:r>
            <a:r>
              <a:rPr lang="zh-CN" altLang="en-US" sz="1400" dirty="0" smtClean="0"/>
              <a:t>方法来访问整个行。类比的，可以取各个列。</a:t>
            </a:r>
            <a:endParaRPr lang="en-US" altLang="zh-CN" sz="1400" dirty="0" smtClean="0"/>
          </a:p>
          <a:p>
            <a:r>
              <a:rPr lang="zh-CN" altLang="en-US" sz="1400" dirty="0" smtClean="0"/>
              <a:t>方法</a:t>
            </a:r>
            <a:r>
              <a:rPr lang="en-US" altLang="zh-CN" sz="1400" dirty="0" err="1" smtClean="0"/>
              <a:t>row_values</a:t>
            </a:r>
            <a:r>
              <a:rPr lang="zh-CN" altLang="en-US" sz="1400" dirty="0" smtClean="0"/>
              <a:t>和</a:t>
            </a:r>
            <a:r>
              <a:rPr lang="en-US" altLang="zh-CN" sz="1400" dirty="0" err="1" smtClean="0"/>
              <a:t>col_values</a:t>
            </a:r>
            <a:r>
              <a:rPr lang="zh-CN" altLang="en-US" sz="1400" dirty="0" smtClean="0"/>
              <a:t>仅仅可以得出分别行和列内的数值。</a:t>
            </a:r>
            <a:endParaRPr lang="en-US" altLang="zh-CN" sz="1400" dirty="0" smtClean="0"/>
          </a:p>
          <a:p>
            <a:r>
              <a:rPr lang="zh-CN" altLang="en-US" sz="1400" dirty="0" smtClean="0"/>
              <a:t>使用循环可以得到所有表格数据。</a:t>
            </a:r>
            <a:endParaRPr lang="en-US" altLang="zh-CN" sz="1400" dirty="0" smtClean="0"/>
          </a:p>
          <a:p>
            <a:endParaRPr lang="en-US" altLang="zh-CN" sz="16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657"/>
              </p:ext>
            </p:extLst>
          </p:nvPr>
        </p:nvGraphicFramePr>
        <p:xfrm>
          <a:off x="4800594" y="1481138"/>
          <a:ext cx="3809901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62">
                  <a:extLst>
                    <a:ext uri="{9D8B030D-6E8A-4147-A177-3AD203B41FA5}">
                      <a16:colId xmlns:a16="http://schemas.microsoft.com/office/drawing/2014/main" val="2549083833"/>
                    </a:ext>
                  </a:extLst>
                </a:gridCol>
                <a:gridCol w="990574">
                  <a:extLst>
                    <a:ext uri="{9D8B030D-6E8A-4147-A177-3AD203B41FA5}">
                      <a16:colId xmlns:a16="http://schemas.microsoft.com/office/drawing/2014/main" val="834588417"/>
                    </a:ext>
                  </a:extLst>
                </a:gridCol>
                <a:gridCol w="1371565">
                  <a:extLst>
                    <a:ext uri="{9D8B030D-6E8A-4147-A177-3AD203B41FA5}">
                      <a16:colId xmlns:a16="http://schemas.microsoft.com/office/drawing/2014/main" val="3623447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Type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Number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Python type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52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XL_CELL_EMPTY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0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Empty</a:t>
                      </a:r>
                      <a:r>
                        <a:rPr lang="en-US" altLang="zh-CN" sz="1500" baseline="0" dirty="0" smtClean="0"/>
                        <a:t> string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4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XL_CELL_TEXT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A</a:t>
                      </a:r>
                      <a:r>
                        <a:rPr lang="en-US" altLang="zh-CN" sz="1500" baseline="0" dirty="0" smtClean="0"/>
                        <a:t> Unicode string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9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XL_CELL_NUMBER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float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55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XL_CELL_DATE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float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3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XL_CELL_BOOLEAN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4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err="1" smtClean="0"/>
                        <a:t>int</a:t>
                      </a:r>
                      <a:r>
                        <a:rPr lang="en-US" altLang="zh-CN" sz="1500" dirty="0" smtClean="0"/>
                        <a:t>(1=TRUE,0=FALSE)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6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XL_CELL_ERROR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5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err="1" smtClean="0"/>
                        <a:t>int</a:t>
                      </a:r>
                      <a:r>
                        <a:rPr lang="zh-CN" altLang="en-US" sz="1500" dirty="0" smtClean="0"/>
                        <a:t>代表内部</a:t>
                      </a:r>
                      <a:r>
                        <a:rPr lang="en-US" altLang="zh-CN" sz="1500" dirty="0" smtClean="0"/>
                        <a:t>Excel</a:t>
                      </a:r>
                      <a:r>
                        <a:rPr lang="zh-CN" altLang="en-US" sz="1500" dirty="0" smtClean="0"/>
                        <a:t>代码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7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XL_CELL_BLANK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6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Empty</a:t>
                      </a:r>
                      <a:r>
                        <a:rPr lang="en-US" altLang="zh-CN" sz="1500" baseline="0" dirty="0" smtClean="0"/>
                        <a:t> string</a:t>
                      </a:r>
                      <a:r>
                        <a:rPr lang="zh-CN" altLang="en-US" sz="1500" baseline="0" dirty="0" smtClean="0"/>
                        <a:t>，仅仅当</a:t>
                      </a:r>
                      <a:r>
                        <a:rPr lang="en-US" altLang="zh-CN" sz="1500" baseline="0" dirty="0" err="1" smtClean="0"/>
                        <a:t>formatting_info</a:t>
                      </a:r>
                      <a:r>
                        <a:rPr lang="en-US" altLang="zh-CN" sz="1500" baseline="0" dirty="0" smtClean="0"/>
                        <a:t>=True</a:t>
                      </a:r>
                      <a:endParaRPr lang="zh-CN" alt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72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99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基本电子表格操作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1600" dirty="0" smtClean="0"/>
              <a:t>使用</a:t>
            </a:r>
            <a:r>
              <a:rPr lang="en-US" altLang="zh-CN" sz="1600" dirty="0" smtClean="0"/>
              <a:t>OPENPYXL</a:t>
            </a:r>
            <a:r>
              <a:rPr lang="zh-CN" altLang="en-US" sz="1600" dirty="0" smtClean="0"/>
              <a:t>：</a:t>
            </a:r>
            <a:r>
              <a:rPr lang="zh-CN" altLang="en-US" sz="1600" dirty="0"/>
              <a:t>另一</a:t>
            </a:r>
            <a:r>
              <a:rPr lang="zh-CN" altLang="en-US" sz="1600" dirty="0" smtClean="0"/>
              <a:t>个生成和读取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表格文件（用</a:t>
            </a:r>
            <a:r>
              <a:rPr lang="en-US" altLang="zh-CN" sz="1600" dirty="0" smtClean="0"/>
              <a:t>.</a:t>
            </a:r>
            <a:r>
              <a:rPr lang="en-US" altLang="zh-CN" sz="1600" dirty="0" err="1" smtClean="0"/>
              <a:t>xlsx</a:t>
            </a:r>
            <a:r>
              <a:rPr lang="zh-CN" altLang="en-US" sz="1600" dirty="0" smtClean="0"/>
              <a:t>结尾）的库是</a:t>
            </a:r>
            <a:r>
              <a:rPr lang="en-US" altLang="zh-CN" sz="1600" dirty="0" smtClean="0"/>
              <a:t>Python</a:t>
            </a:r>
            <a:r>
              <a:rPr lang="zh-CN" altLang="en-US" sz="1600" dirty="0" smtClean="0"/>
              <a:t>的</a:t>
            </a:r>
            <a:r>
              <a:rPr lang="en-US" altLang="zh-CN" sz="1600" dirty="0" err="1" smtClean="0"/>
              <a:t>OpnePyxl</a:t>
            </a:r>
            <a:r>
              <a:rPr lang="zh-CN" altLang="en-US" sz="1600" dirty="0" smtClean="0"/>
              <a:t>库。这个库允许我们创建表格文件以及从中读取。另外，尽管与其他的库相比基本的使用是类似的，这个接口在某些情形下更</a:t>
            </a:r>
            <a:r>
              <a:rPr lang="en-US" altLang="zh-CN" sz="1600" dirty="0" smtClean="0"/>
              <a:t>Python</a:t>
            </a:r>
            <a:r>
              <a:rPr lang="zh-CN" altLang="en-US" sz="1600" dirty="0" smtClean="0"/>
              <a:t>化，值得我们关注一下。首先是引入必要的库。</a:t>
            </a:r>
            <a:endParaRPr lang="en-US" altLang="zh-CN" sz="1600" dirty="0" smtClean="0"/>
          </a:p>
          <a:p>
            <a:r>
              <a:rPr lang="zh-CN" altLang="en-US" sz="1600" dirty="0" smtClean="0"/>
              <a:t>首先，生成一个</a:t>
            </a:r>
            <a:r>
              <a:rPr lang="en-US" altLang="zh-CN" sz="1600" dirty="0" smtClean="0"/>
              <a:t>Workbook</a:t>
            </a:r>
            <a:r>
              <a:rPr lang="zh-CN" altLang="en-US" sz="1600" dirty="0" smtClean="0"/>
              <a:t>对象</a:t>
            </a:r>
            <a:endParaRPr lang="en-US" altLang="zh-CN" sz="1600" dirty="0" smtClean="0"/>
          </a:p>
          <a:p>
            <a:r>
              <a:rPr lang="zh-CN" altLang="en-US" sz="1600" dirty="0" smtClean="0"/>
              <a:t>第二步，创建</a:t>
            </a:r>
            <a:r>
              <a:rPr lang="en-US" altLang="zh-CN" sz="1600" dirty="0" smtClean="0"/>
              <a:t>Worksheet</a:t>
            </a:r>
            <a:r>
              <a:rPr lang="zh-CN" altLang="en-US" sz="1600" dirty="0" smtClean="0"/>
              <a:t>对象</a:t>
            </a:r>
            <a:endParaRPr lang="en-US" altLang="zh-CN" sz="1600" dirty="0" smtClean="0"/>
          </a:p>
          <a:p>
            <a:r>
              <a:rPr lang="zh-CN" altLang="en-US" sz="1600" dirty="0" smtClean="0"/>
              <a:t>第三步，将数据写入到</a:t>
            </a:r>
            <a:r>
              <a:rPr lang="en-US" altLang="zh-CN" sz="1600" dirty="0" smtClean="0"/>
              <a:t>worksheet</a:t>
            </a:r>
            <a:r>
              <a:rPr lang="zh-CN" altLang="en-US" sz="1600" dirty="0" smtClean="0"/>
              <a:t>中</a:t>
            </a:r>
            <a:endParaRPr lang="en-US" altLang="zh-CN" sz="1600" dirty="0" smtClean="0"/>
          </a:p>
          <a:p>
            <a:r>
              <a:rPr lang="zh-CN" altLang="en-US" sz="1600" dirty="0"/>
              <a:t>第四</a:t>
            </a:r>
            <a:r>
              <a:rPr lang="zh-CN" altLang="en-US" sz="1600" dirty="0" smtClean="0"/>
              <a:t>步，关闭文件对象</a:t>
            </a:r>
            <a:endParaRPr lang="en-US" altLang="zh-CN" sz="1600" dirty="0" smtClean="0"/>
          </a:p>
          <a:p>
            <a:r>
              <a:rPr lang="zh-CN" altLang="en-US" sz="1600" dirty="0" smtClean="0"/>
              <a:t>使用</a:t>
            </a:r>
            <a:r>
              <a:rPr lang="en-US" altLang="zh-CN" sz="1600" dirty="0" err="1" smtClean="0"/>
              <a:t>OpenPyxl</a:t>
            </a:r>
            <a:r>
              <a:rPr lang="zh-CN" altLang="en-US" sz="1600" dirty="0" smtClean="0"/>
              <a:t>，也可以读入工作簿</a:t>
            </a:r>
            <a:r>
              <a:rPr lang="zh-CN" altLang="en-US" sz="1600" dirty="0"/>
              <a:t>。</a:t>
            </a:r>
            <a:endParaRPr lang="en-US" altLang="zh-CN" sz="1600" dirty="0" smtClean="0"/>
          </a:p>
          <a:p>
            <a:r>
              <a:rPr lang="zh-CN" altLang="en-US" sz="1600" dirty="0" smtClean="0"/>
              <a:t>现在单一的单元格可以通过单元格名称来获得。类似的，也可以按照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中相同的方式访问单元格范围。</a:t>
            </a:r>
            <a:endParaRPr lang="en-US" altLang="zh-CN" sz="1600" dirty="0" smtClean="0"/>
          </a:p>
          <a:p>
            <a:r>
              <a:rPr lang="zh-CN" altLang="en-US" sz="1600" dirty="0" smtClean="0"/>
              <a:t>还提供了一个</a:t>
            </a:r>
            <a:r>
              <a:rPr lang="en-US" altLang="zh-CN" sz="1600" dirty="0" smtClean="0"/>
              <a:t>range</a:t>
            </a:r>
            <a:r>
              <a:rPr lang="zh-CN" altLang="en-US" sz="1600" dirty="0" smtClean="0"/>
              <a:t>方法完成此工作，其中，将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类似的单元格范围表示成字符串。</a:t>
            </a:r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91599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基本电子表格操作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1600" dirty="0" smtClean="0"/>
              <a:t>使用</a:t>
            </a:r>
            <a:r>
              <a:rPr lang="en-US" altLang="zh-CN" sz="1600" dirty="0" smtClean="0"/>
              <a:t>pandas</a:t>
            </a:r>
            <a:r>
              <a:rPr lang="zh-CN" altLang="en-US" sz="1600" dirty="0" smtClean="0"/>
              <a:t>进行读写：之前我们学习过如何使用</a:t>
            </a:r>
            <a:r>
              <a:rPr lang="en-US" altLang="zh-CN" sz="1600" dirty="0" smtClean="0"/>
              <a:t>pandas</a:t>
            </a:r>
            <a:r>
              <a:rPr lang="zh-CN" altLang="en-US" sz="1600" dirty="0" smtClean="0"/>
              <a:t>的库与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进行交互。我们使用这些方法来读写数据，使用</a:t>
            </a:r>
            <a:r>
              <a:rPr lang="en-US" altLang="zh-CN" sz="1600" dirty="0" err="1" smtClean="0"/>
              <a:t>xlwt</a:t>
            </a:r>
            <a:r>
              <a:rPr lang="zh-CN" altLang="en-US" sz="1600" dirty="0" smtClean="0"/>
              <a:t>库。对于每一个工作表，我们需要一个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对象。使用</a:t>
            </a:r>
            <a:r>
              <a:rPr lang="en-US" altLang="zh-CN" sz="1600" dirty="0" smtClean="0"/>
              <a:t>header=None</a:t>
            </a:r>
            <a:r>
              <a:rPr lang="zh-CN" altLang="en-US" sz="1600" dirty="0" smtClean="0"/>
              <a:t>选项，</a:t>
            </a:r>
            <a:r>
              <a:rPr lang="en-US" altLang="zh-CN" sz="1600" dirty="0" smtClean="0"/>
              <a:t>pandas</a:t>
            </a:r>
            <a:r>
              <a:rPr lang="zh-CN" altLang="en-US" sz="1600" dirty="0" smtClean="0"/>
              <a:t>并不将数据的第一行解释为数据集的表头。</a:t>
            </a:r>
            <a:endParaRPr lang="en-US" altLang="zh-CN" sz="1600" dirty="0" smtClean="0"/>
          </a:p>
          <a:p>
            <a:r>
              <a:rPr lang="zh-CN" altLang="en-US" sz="1600" dirty="0" smtClean="0"/>
              <a:t>为了获取工作表文件的列名，我们生成一个列表，使用大写字母表示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对象的列名。我们将生成的列表赋值给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的列名。事实上，这样建立的两个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对象与电子表格非常类似。</a:t>
            </a:r>
            <a:endParaRPr lang="en-US" altLang="zh-CN" sz="1600" dirty="0" smtClean="0"/>
          </a:p>
          <a:p>
            <a:r>
              <a:rPr lang="zh-CN" altLang="en-US" sz="1600" dirty="0" smtClean="0"/>
              <a:t>类似的，使用</a:t>
            </a:r>
            <a:r>
              <a:rPr lang="en-US" altLang="zh-CN" sz="1600" dirty="0" smtClean="0"/>
              <a:t>pandas</a:t>
            </a:r>
            <a:r>
              <a:rPr lang="zh-CN" altLang="en-US" sz="1600" dirty="0" smtClean="0"/>
              <a:t>，我们可以将数据写入到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电子表格。注意当把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对象写入到电子表格文件的时候，</a:t>
            </a:r>
            <a:r>
              <a:rPr lang="en-US" altLang="zh-CN" sz="1600" dirty="0" smtClean="0"/>
              <a:t>pandas</a:t>
            </a:r>
            <a:r>
              <a:rPr lang="zh-CN" altLang="en-US" sz="1600" dirty="0" smtClean="0"/>
              <a:t>加入列名和索引值。</a:t>
            </a:r>
            <a:endParaRPr lang="en-US" altLang="zh-CN" sz="1600" dirty="0" smtClean="0"/>
          </a:p>
          <a:p>
            <a:r>
              <a:rPr lang="zh-CN" altLang="en-US" sz="1600" dirty="0" smtClean="0"/>
              <a:t>当然，</a:t>
            </a:r>
            <a:r>
              <a:rPr lang="en-US" altLang="zh-CN" sz="1600" dirty="0" smtClean="0"/>
              <a:t>pandas</a:t>
            </a:r>
            <a:r>
              <a:rPr lang="zh-CN" altLang="en-US" sz="1600" dirty="0" smtClean="0"/>
              <a:t>生成的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工作簿可以类似的使用</a:t>
            </a:r>
            <a:r>
              <a:rPr lang="en-US" altLang="zh-CN" sz="1600" dirty="0" err="1" smtClean="0"/>
              <a:t>xlrd</a:t>
            </a:r>
            <a:r>
              <a:rPr lang="zh-CN" altLang="en-US" sz="1600" dirty="0" smtClean="0"/>
              <a:t>来读取。</a:t>
            </a:r>
            <a:endParaRPr lang="en-US" altLang="zh-CN" sz="1600" dirty="0" smtClean="0"/>
          </a:p>
          <a:p>
            <a:r>
              <a:rPr lang="zh-CN" altLang="en-US" sz="1600" dirty="0" smtClean="0"/>
              <a:t>如果要将多个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对象写入单一的电子表格文件，我们需要</a:t>
            </a:r>
            <a:r>
              <a:rPr lang="en-US" altLang="zh-CN" sz="1600" dirty="0" err="1" smtClean="0"/>
              <a:t>ExcelWriter</a:t>
            </a:r>
            <a:r>
              <a:rPr lang="zh-CN" altLang="en-US" sz="1600" dirty="0" smtClean="0"/>
              <a:t>对象。我们来检验一下是否在单一的工作簿文件中生成了两个工作表。</a:t>
            </a:r>
            <a:endParaRPr lang="en-US" altLang="zh-CN" sz="1600" dirty="0" smtClean="0"/>
          </a:p>
          <a:p>
            <a:r>
              <a:rPr lang="zh-CN" altLang="en-US" sz="1600" dirty="0" smtClean="0"/>
              <a:t>最后，我们来考虑读写大量的数据，虽然这样做并不快，但是在某些场合中也是需要的。首先，生成所使用的样本数据。</a:t>
            </a:r>
            <a:r>
              <a:rPr lang="zh-CN" altLang="en-US" sz="1600" dirty="0"/>
              <a:t>第二</a:t>
            </a:r>
            <a:r>
              <a:rPr lang="zh-CN" altLang="en-US" sz="1600" dirty="0" smtClean="0"/>
              <a:t>步，生成</a:t>
            </a:r>
            <a:r>
              <a:rPr lang="en-US" altLang="zh-CN" sz="1600" dirty="0" err="1" smtClean="0"/>
              <a:t>DataFrame</a:t>
            </a:r>
            <a:r>
              <a:rPr lang="zh-CN" altLang="en-US" sz="1600" dirty="0" smtClean="0"/>
              <a:t>对象，接着写入到磁盘</a:t>
            </a:r>
            <a:r>
              <a:rPr lang="en-US" altLang="zh-CN" sz="1600" dirty="0" smtClean="0"/>
              <a:t>Excel</a:t>
            </a:r>
            <a:r>
              <a:rPr lang="zh-CN" altLang="en-US" sz="1600" dirty="0" smtClean="0"/>
              <a:t>文件。这样会有一定的时间消耗，比较写入</a:t>
            </a:r>
            <a:r>
              <a:rPr lang="en-US" altLang="zh-CN" sz="1600" dirty="0" err="1" smtClean="0"/>
              <a:t>NumPy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ndarray</a:t>
            </a:r>
            <a:r>
              <a:rPr lang="zh-CN" altLang="en-US" sz="1600" dirty="0" smtClean="0"/>
              <a:t>存储。</a:t>
            </a:r>
            <a:endParaRPr lang="en-US" altLang="zh-CN" sz="1600" dirty="0" smtClean="0"/>
          </a:p>
          <a:p>
            <a:r>
              <a:rPr lang="zh-CN" altLang="en-US" sz="1600" dirty="0" smtClean="0"/>
              <a:t>读入数据的速度超过写入速度，但是仍慢于</a:t>
            </a:r>
            <a:r>
              <a:rPr lang="en-US" altLang="zh-CN" sz="1600" dirty="0" err="1" smtClean="0"/>
              <a:t>ndarray</a:t>
            </a:r>
            <a:r>
              <a:rPr lang="zh-CN" altLang="en-US" sz="1600" dirty="0" smtClean="0"/>
              <a:t>的情形。</a:t>
            </a:r>
            <a:endParaRPr lang="en-US" altLang="zh-CN" sz="16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376926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编写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脚本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138"/>
            <a:ext cx="7696106" cy="4525962"/>
          </a:xfrm>
        </p:spPr>
        <p:txBody>
          <a:bodyPr/>
          <a:lstStyle/>
          <a:p>
            <a:r>
              <a:rPr lang="zh-CN" altLang="en-US" sz="1800" dirty="0" smtClean="0"/>
              <a:t>前面一节介绍了如何生成，读取和操作</a:t>
            </a:r>
            <a:r>
              <a:rPr lang="en-US" altLang="zh-CN" sz="1800" dirty="0" smtClean="0"/>
              <a:t>Excel</a:t>
            </a:r>
            <a:r>
              <a:rPr lang="zh-CN" altLang="en-US" sz="1800" dirty="0"/>
              <a:t>工作</a:t>
            </a:r>
            <a:r>
              <a:rPr lang="zh-CN" altLang="en-US" sz="1800" dirty="0" smtClean="0"/>
              <a:t>表文件。虽然有一些好处，但是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并不是唯一的方式，有时不是最好的方式来达到这样的结果。</a:t>
            </a:r>
            <a:endParaRPr lang="en-US" altLang="zh-CN" sz="1800" dirty="0" smtClean="0"/>
          </a:p>
          <a:p>
            <a:r>
              <a:rPr lang="zh-CN" altLang="en-US" sz="1800" dirty="0" smtClean="0"/>
              <a:t>更为有趣的是将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的分析功能应用到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工作簿上，但是这是一个更为需要技术的工作。例如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库</a:t>
            </a:r>
            <a:r>
              <a:rPr lang="en-US" altLang="zh-CN" sz="1800" dirty="0" err="1" smtClean="0"/>
              <a:t>PyXLL</a:t>
            </a:r>
            <a:r>
              <a:rPr lang="zh-CN" altLang="en-US" sz="1800" dirty="0" smtClean="0"/>
              <a:t>提供了通过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插件的方式应用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函数的方法，插件是微软增强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功能的方式。另外，</a:t>
            </a:r>
            <a:r>
              <a:rPr lang="en-US" altLang="zh-CN" sz="1800" dirty="0" err="1" smtClean="0"/>
              <a:t>DataNitro</a:t>
            </a:r>
            <a:r>
              <a:rPr lang="zh-CN" altLang="en-US" sz="1800" dirty="0" smtClean="0"/>
              <a:t>公司提供了一个解决方案，完全的整合了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，使得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完全成为了</a:t>
            </a:r>
            <a:r>
              <a:rPr lang="en-US" altLang="zh-CN" sz="1800" dirty="0" smtClean="0"/>
              <a:t>VBA</a:t>
            </a:r>
            <a:r>
              <a:rPr lang="zh-CN" altLang="en-US" sz="1800" dirty="0" smtClean="0"/>
              <a:t>的替代，但是这些解决方案都是商业化的产品，需要授权。</a:t>
            </a:r>
            <a:endParaRPr lang="en-US" altLang="zh-CN" sz="1800" dirty="0" smtClean="0"/>
          </a:p>
          <a:p>
            <a:r>
              <a:rPr lang="zh-CN" altLang="en-US" sz="1800" dirty="0"/>
              <a:t>本</a:t>
            </a:r>
            <a:r>
              <a:rPr lang="zh-CN" altLang="en-US" sz="1800" dirty="0" smtClean="0"/>
              <a:t>节，我们提供关于使用</a:t>
            </a:r>
            <a:r>
              <a:rPr lang="en-US" altLang="zh-CN" sz="1800" dirty="0" err="1" smtClean="0"/>
              <a:t>DataNitro</a:t>
            </a:r>
            <a:r>
              <a:rPr lang="zh-CN" altLang="en-US" sz="1800" dirty="0" smtClean="0"/>
              <a:t>进行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脚本编程的概述，因为这是一种整合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Excel</a:t>
            </a:r>
            <a:r>
              <a:rPr lang="zh-CN" altLang="en-US" sz="1800" dirty="0" smtClean="0"/>
              <a:t>更为灵活的方式。</a:t>
            </a:r>
            <a:endParaRPr lang="en-US" altLang="zh-CN" sz="1800" dirty="0" smtClean="0"/>
          </a:p>
          <a:p>
            <a:r>
              <a:rPr lang="zh-CN" altLang="en-US" sz="1800" dirty="0" smtClean="0"/>
              <a:t>安装</a:t>
            </a:r>
            <a:r>
              <a:rPr lang="en-US" altLang="zh-CN" sz="1800" dirty="0" err="1" smtClean="0"/>
              <a:t>DataNitro</a:t>
            </a:r>
            <a:r>
              <a:rPr lang="zh-CN" altLang="en-US" sz="1800" dirty="0" smtClean="0"/>
              <a:t>：需要使用</a:t>
            </a:r>
            <a:r>
              <a:rPr lang="en-US" altLang="zh-CN" sz="1800" dirty="0" smtClean="0"/>
              <a:t>Windows</a:t>
            </a:r>
            <a:r>
              <a:rPr lang="zh-CN" altLang="en-US" sz="1800" dirty="0" smtClean="0"/>
              <a:t>操作系统，网站</a:t>
            </a:r>
            <a:r>
              <a:rPr lang="en-US" altLang="zh-CN" sz="1800" dirty="0" smtClean="0">
                <a:hlinkClick r:id="rId2"/>
              </a:rPr>
              <a:t>http://www.datanitro.com</a:t>
            </a:r>
            <a:r>
              <a:rPr lang="zh-CN" altLang="en-US" sz="1800" dirty="0" smtClean="0">
                <a:hlinkClick r:id="rId2"/>
              </a:rPr>
              <a:t>， 获取试用的授权。 在安装</a:t>
            </a:r>
            <a:r>
              <a:rPr lang="en-US" altLang="zh-CN" sz="1800" dirty="0" err="1" smtClean="0">
                <a:hlinkClick r:id="rId2"/>
              </a:rPr>
              <a:t>DataNitro</a:t>
            </a:r>
            <a:r>
              <a:rPr lang="zh-CN" altLang="en-US" sz="1800" dirty="0" smtClean="0"/>
              <a:t>的时候，可以选择安装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，如果已经安装了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或</a:t>
            </a:r>
            <a:r>
              <a:rPr lang="en-US" altLang="zh-CN" sz="1800" dirty="0" smtClean="0"/>
              <a:t>Anaconda</a:t>
            </a:r>
            <a:r>
              <a:rPr lang="zh-CN" altLang="en-US" sz="1800" dirty="0" smtClean="0"/>
              <a:t>，则可以不进行安装。如果不安装，需要在</a:t>
            </a:r>
            <a:r>
              <a:rPr lang="en-US" altLang="zh-CN" sz="1800" dirty="0" smtClean="0"/>
              <a:t>settings</a:t>
            </a:r>
            <a:r>
              <a:rPr lang="zh-CN" altLang="en-US" sz="1800" dirty="0" smtClean="0"/>
              <a:t>菜单中指定</a:t>
            </a:r>
            <a:r>
              <a:rPr lang="en-US" altLang="zh-CN" sz="1800" dirty="0" smtClean="0"/>
              <a:t>anaconda</a:t>
            </a:r>
            <a:r>
              <a:rPr lang="zh-CN" altLang="en-US" sz="1800" dirty="0" smtClean="0"/>
              <a:t>中的</a:t>
            </a:r>
            <a:r>
              <a:rPr lang="en-US" altLang="zh-CN" sz="1800" dirty="0" smtClean="0"/>
              <a:t>python</a:t>
            </a:r>
            <a:r>
              <a:rPr lang="zh-CN" altLang="en-US" sz="1800" dirty="0" smtClean="0"/>
              <a:t>路径。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4127333291"/>
      </p:ext>
    </p:extLst>
  </p:cSld>
  <p:clrMapOvr>
    <a:masterClrMapping/>
  </p:clrMapOvr>
</p:sld>
</file>

<file path=ppt/theme/theme1.xml><?xml version="1.0" encoding="utf-8"?>
<a:theme xmlns:a="http://schemas.openxmlformats.org/drawingml/2006/main" name="聚合">
  <a:themeElements>
    <a:clrScheme name="聚合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聚合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聚合">
  <a:themeElements>
    <a:clrScheme name="1_聚合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聚合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聚合">
  <a:themeElements>
    <a:clrScheme name="2_聚合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聚合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聚合">
  <a:themeElements>
    <a:clrScheme name="3_聚合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3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聚合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聚合">
  <a:themeElements>
    <a:clrScheme name="4_聚合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4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聚合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聚合">
  <a:themeElements>
    <a:clrScheme name="5_聚合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5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聚合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聚合">
  <a:themeElements>
    <a:clrScheme name="6_聚合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6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聚合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聚合">
  <a:themeElements>
    <a:clrScheme name="7_聚合 1">
      <a:dk1>
        <a:srgbClr val="464646"/>
      </a:dk1>
      <a:lt1>
        <a:srgbClr val="FFFFFF"/>
      </a:lt1>
      <a:dk2>
        <a:srgbClr val="000000"/>
      </a:dk2>
      <a:lt2>
        <a:srgbClr val="DEF5FA"/>
      </a:lt2>
      <a:accent1>
        <a:srgbClr val="2DA2BF"/>
      </a:accent1>
      <a:accent2>
        <a:srgbClr val="DA1F28"/>
      </a:accent2>
      <a:accent3>
        <a:srgbClr val="AAAAAA"/>
      </a:accent3>
      <a:accent4>
        <a:srgbClr val="DADADA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7_聚合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聚合 1">
        <a:dk1>
          <a:srgbClr val="464646"/>
        </a:dk1>
        <a:lt1>
          <a:srgbClr val="FFFFFF"/>
        </a:lt1>
        <a:dk2>
          <a:srgbClr val="000000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AAAAAA"/>
        </a:accent3>
        <a:accent4>
          <a:srgbClr val="DADADA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1900</TotalTime>
  <Pages>0</Pages>
  <Words>3004</Words>
  <Characters>0</Characters>
  <Application>Microsoft Office PowerPoint</Application>
  <DocSecurity>0</DocSecurity>
  <PresentationFormat>全屏显示(4:3)</PresentationFormat>
  <Lines>0</Lines>
  <Paragraphs>206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黑体</vt:lpstr>
      <vt:lpstr>宋体</vt:lpstr>
      <vt:lpstr>Arial</vt:lpstr>
      <vt:lpstr>Times New Roman</vt:lpstr>
      <vt:lpstr>Verdana</vt:lpstr>
      <vt:lpstr>Wingdings 2</vt:lpstr>
      <vt:lpstr>Wingdings 3</vt:lpstr>
      <vt:lpstr>聚合</vt:lpstr>
      <vt:lpstr>1_聚合</vt:lpstr>
      <vt:lpstr>2_聚合</vt:lpstr>
      <vt:lpstr>3_聚合</vt:lpstr>
      <vt:lpstr>4_聚合</vt:lpstr>
      <vt:lpstr>5_聚合</vt:lpstr>
      <vt:lpstr>6_聚合</vt:lpstr>
      <vt:lpstr>7_聚合</vt:lpstr>
      <vt:lpstr>PowerPoint 演示文稿</vt:lpstr>
      <vt:lpstr>概述</vt:lpstr>
      <vt:lpstr>概述</vt:lpstr>
      <vt:lpstr>基本电子表格操作</vt:lpstr>
      <vt:lpstr>基本电子表格操作</vt:lpstr>
      <vt:lpstr>基本电子表格操作</vt:lpstr>
      <vt:lpstr>基本电子表格操作</vt:lpstr>
      <vt:lpstr>基本电子表格操作</vt:lpstr>
      <vt:lpstr>使用Python编写Excel脚本</vt:lpstr>
      <vt:lpstr>使用DataNitro</vt:lpstr>
      <vt:lpstr>用DataNitro编写脚本</vt:lpstr>
      <vt:lpstr>用DataNitro编写脚本</vt:lpstr>
      <vt:lpstr>用DataNitro编写脚本</vt:lpstr>
      <vt:lpstr>用DataNitro绘制图表</vt:lpstr>
      <vt:lpstr>用户自定义函数</vt:lpstr>
      <vt:lpstr>xlwings</vt:lpstr>
      <vt:lpstr>总结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cp:keywords/>
  <dc:description/>
  <cp:lastModifiedBy>朱彤</cp:lastModifiedBy>
  <cp:revision>236</cp:revision>
  <dcterms:created xsi:type="dcterms:W3CDTF">2008-10-05T13:05:37Z</dcterms:created>
  <dcterms:modified xsi:type="dcterms:W3CDTF">2016-01-03T01:27:36Z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2052-8.1.0.3526</vt:lpwstr>
  </property>
</Properties>
</file>