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851" r:id="rId2"/>
    <p:sldMasterId id="2147483852" r:id="rId3"/>
    <p:sldMasterId id="2147483853" r:id="rId4"/>
    <p:sldMasterId id="2147483854" r:id="rId5"/>
    <p:sldMasterId id="2147483855" r:id="rId6"/>
    <p:sldMasterId id="2147483856" r:id="rId7"/>
    <p:sldMasterId id="2147483857" r:id="rId8"/>
  </p:sldMasterIdLst>
  <p:sldIdLst>
    <p:sldId id="257"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61" r:id="rId23"/>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5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94660"/>
  </p:normalViewPr>
  <p:slideViewPr>
    <p:cSldViewPr>
      <p:cViewPr varScale="1">
        <p:scale>
          <a:sx n="68" d="100"/>
          <a:sy n="68" d="100"/>
        </p:scale>
        <p:origin x="618" y="78"/>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794A9E81-5AF3-46DB-A521-A6FA50A7556D}" type="slidenum">
              <a:rPr lang="zh-CN" altLang="en-US"/>
              <a:pPr>
                <a:defRPr/>
              </a:pPr>
              <a:t>‹#›</a:t>
            </a:fld>
            <a:endParaRPr lang="en-US" altLang="zh-CN"/>
          </a:p>
        </p:txBody>
      </p:sp>
    </p:spTree>
    <p:extLst>
      <p:ext uri="{BB962C8B-B14F-4D97-AF65-F5344CB8AC3E}">
        <p14:creationId xmlns:p14="http://schemas.microsoft.com/office/powerpoint/2010/main" val="245016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279BBB68-362C-425F-AE3F-4FC97D20DE2D}" type="slidenum">
              <a:rPr lang="zh-CN" altLang="en-US"/>
              <a:pPr>
                <a:defRPr/>
              </a:pPr>
              <a:t>‹#›</a:t>
            </a:fld>
            <a:endParaRPr lang="en-US" altLang="zh-CN"/>
          </a:p>
        </p:txBody>
      </p:sp>
    </p:spTree>
    <p:extLst>
      <p:ext uri="{BB962C8B-B14F-4D97-AF65-F5344CB8AC3E}">
        <p14:creationId xmlns:p14="http://schemas.microsoft.com/office/powerpoint/2010/main" val="313863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6120125B-10C3-4023-8371-8D6BBEA1E7E0}" type="slidenum">
              <a:rPr lang="zh-CN" altLang="en-US"/>
              <a:pPr>
                <a:defRPr/>
              </a:pPr>
              <a:t>‹#›</a:t>
            </a:fld>
            <a:endParaRPr lang="en-US" altLang="zh-CN"/>
          </a:p>
        </p:txBody>
      </p:sp>
    </p:spTree>
    <p:extLst>
      <p:ext uri="{BB962C8B-B14F-4D97-AF65-F5344CB8AC3E}">
        <p14:creationId xmlns:p14="http://schemas.microsoft.com/office/powerpoint/2010/main" val="31152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004B7E3E-87D0-4561-81F8-BA3BE96BE31A}" type="slidenum">
              <a:rPr lang="zh-CN" altLang="en-US"/>
              <a:pPr>
                <a:defRPr/>
              </a:pPr>
              <a:t>‹#›</a:t>
            </a:fld>
            <a:endParaRPr lang="en-US" altLang="zh-CN"/>
          </a:p>
        </p:txBody>
      </p:sp>
    </p:spTree>
    <p:extLst>
      <p:ext uri="{BB962C8B-B14F-4D97-AF65-F5344CB8AC3E}">
        <p14:creationId xmlns:p14="http://schemas.microsoft.com/office/powerpoint/2010/main" val="416875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B093590C-0A06-4DEE-84DB-D92476CC1CC3}" type="slidenum">
              <a:rPr lang="zh-CN" altLang="en-US"/>
              <a:pPr>
                <a:defRPr/>
              </a:pPr>
              <a:t>‹#›</a:t>
            </a:fld>
            <a:endParaRPr lang="en-US" altLang="zh-CN"/>
          </a:p>
        </p:txBody>
      </p:sp>
    </p:spTree>
    <p:extLst>
      <p:ext uri="{BB962C8B-B14F-4D97-AF65-F5344CB8AC3E}">
        <p14:creationId xmlns:p14="http://schemas.microsoft.com/office/powerpoint/2010/main" val="3755196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34ED1646-E30A-4726-8DAB-F6C14E152A54}" type="slidenum">
              <a:rPr lang="zh-CN" altLang="en-US"/>
              <a:pPr>
                <a:defRPr/>
              </a:pPr>
              <a:t>‹#›</a:t>
            </a:fld>
            <a:endParaRPr lang="en-US" altLang="zh-CN"/>
          </a:p>
        </p:txBody>
      </p:sp>
    </p:spTree>
    <p:extLst>
      <p:ext uri="{BB962C8B-B14F-4D97-AF65-F5344CB8AC3E}">
        <p14:creationId xmlns:p14="http://schemas.microsoft.com/office/powerpoint/2010/main" val="162990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714994D5-231D-4C63-A992-4466EB3B0CA9}" type="slidenum">
              <a:rPr lang="zh-CN" altLang="en-US"/>
              <a:pPr>
                <a:defRPr/>
              </a:pPr>
              <a:t>‹#›</a:t>
            </a:fld>
            <a:endParaRPr lang="en-US" altLang="zh-CN"/>
          </a:p>
        </p:txBody>
      </p:sp>
    </p:spTree>
    <p:extLst>
      <p:ext uri="{BB962C8B-B14F-4D97-AF65-F5344CB8AC3E}">
        <p14:creationId xmlns:p14="http://schemas.microsoft.com/office/powerpoint/2010/main" val="1398824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9"/>
          <p:cNvSpPr>
            <a:spLocks noGrp="1" noChangeArrowheads="1"/>
          </p:cNvSpPr>
          <p:nvPr>
            <p:ph type="dt" sz="half" idx="10"/>
          </p:nvPr>
        </p:nvSpPr>
        <p:spPr>
          <a:ln/>
        </p:spPr>
        <p:txBody>
          <a:bodyPr/>
          <a:lstStyle>
            <a:lvl1pPr>
              <a:defRPr/>
            </a:lvl1pPr>
          </a:lstStyle>
          <a:p>
            <a:pPr>
              <a:defRPr/>
            </a:pPr>
            <a:endParaRPr lang="en-US"/>
          </a:p>
        </p:txBody>
      </p:sp>
      <p:sp>
        <p:nvSpPr>
          <p:cNvPr id="8"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26"/>
          <p:cNvSpPr>
            <a:spLocks noGrp="1" noChangeArrowheads="1"/>
          </p:cNvSpPr>
          <p:nvPr>
            <p:ph type="sldNum" sz="quarter" idx="12"/>
          </p:nvPr>
        </p:nvSpPr>
        <p:spPr>
          <a:ln/>
        </p:spPr>
        <p:txBody>
          <a:bodyPr/>
          <a:lstStyle>
            <a:lvl1pPr>
              <a:defRPr/>
            </a:lvl1pPr>
          </a:lstStyle>
          <a:p>
            <a:pPr>
              <a:defRPr/>
            </a:pPr>
            <a:fld id="{17A1FC48-E45E-4BC5-AAD5-8E692A8DC5A1}" type="slidenum">
              <a:rPr lang="zh-CN" altLang="en-US"/>
              <a:pPr>
                <a:defRPr/>
              </a:pPr>
              <a:t>‹#›</a:t>
            </a:fld>
            <a:endParaRPr lang="en-US" altLang="zh-CN"/>
          </a:p>
        </p:txBody>
      </p:sp>
    </p:spTree>
    <p:extLst>
      <p:ext uri="{BB962C8B-B14F-4D97-AF65-F5344CB8AC3E}">
        <p14:creationId xmlns:p14="http://schemas.microsoft.com/office/powerpoint/2010/main" val="2406727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9"/>
          <p:cNvSpPr>
            <a:spLocks noGrp="1" noChangeArrowheads="1"/>
          </p:cNvSpPr>
          <p:nvPr>
            <p:ph type="dt" sz="half" idx="10"/>
          </p:nvPr>
        </p:nvSpPr>
        <p:spPr>
          <a:ln/>
        </p:spPr>
        <p:txBody>
          <a:bodyPr/>
          <a:lstStyle>
            <a:lvl1pPr>
              <a:defRPr/>
            </a:lvl1pPr>
          </a:lstStyle>
          <a:p>
            <a:pPr>
              <a:defRPr/>
            </a:pPr>
            <a:endParaRPr lang="en-US"/>
          </a:p>
        </p:txBody>
      </p:sp>
      <p:sp>
        <p:nvSpPr>
          <p:cNvPr id="4"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26"/>
          <p:cNvSpPr>
            <a:spLocks noGrp="1" noChangeArrowheads="1"/>
          </p:cNvSpPr>
          <p:nvPr>
            <p:ph type="sldNum" sz="quarter" idx="12"/>
          </p:nvPr>
        </p:nvSpPr>
        <p:spPr>
          <a:ln/>
        </p:spPr>
        <p:txBody>
          <a:bodyPr/>
          <a:lstStyle>
            <a:lvl1pPr>
              <a:defRPr/>
            </a:lvl1pPr>
          </a:lstStyle>
          <a:p>
            <a:pPr>
              <a:defRPr/>
            </a:pPr>
            <a:fld id="{D8C0A199-A277-4CBA-AB3C-1528DDE9D1E2}" type="slidenum">
              <a:rPr lang="zh-CN" altLang="en-US"/>
              <a:pPr>
                <a:defRPr/>
              </a:pPr>
              <a:t>‹#›</a:t>
            </a:fld>
            <a:endParaRPr lang="en-US" altLang="zh-CN"/>
          </a:p>
        </p:txBody>
      </p:sp>
    </p:spTree>
    <p:extLst>
      <p:ext uri="{BB962C8B-B14F-4D97-AF65-F5344CB8AC3E}">
        <p14:creationId xmlns:p14="http://schemas.microsoft.com/office/powerpoint/2010/main" val="4140784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9"/>
          <p:cNvSpPr>
            <a:spLocks noGrp="1" noChangeArrowheads="1"/>
          </p:cNvSpPr>
          <p:nvPr>
            <p:ph type="dt" sz="half" idx="10"/>
          </p:nvPr>
        </p:nvSpPr>
        <p:spPr>
          <a:ln/>
        </p:spPr>
        <p:txBody>
          <a:bodyPr/>
          <a:lstStyle>
            <a:lvl1pPr>
              <a:defRPr/>
            </a:lvl1pPr>
          </a:lstStyle>
          <a:p>
            <a:pPr>
              <a:defRPr/>
            </a:pPr>
            <a:endParaRPr lang="en-US"/>
          </a:p>
        </p:txBody>
      </p:sp>
      <p:sp>
        <p:nvSpPr>
          <p:cNvPr id="3"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26"/>
          <p:cNvSpPr>
            <a:spLocks noGrp="1" noChangeArrowheads="1"/>
          </p:cNvSpPr>
          <p:nvPr>
            <p:ph type="sldNum" sz="quarter" idx="12"/>
          </p:nvPr>
        </p:nvSpPr>
        <p:spPr>
          <a:ln/>
        </p:spPr>
        <p:txBody>
          <a:bodyPr/>
          <a:lstStyle>
            <a:lvl1pPr>
              <a:defRPr/>
            </a:lvl1pPr>
          </a:lstStyle>
          <a:p>
            <a:pPr>
              <a:defRPr/>
            </a:pPr>
            <a:fld id="{4132B648-2D54-410A-8949-2E6F90F2AD3B}" type="slidenum">
              <a:rPr lang="zh-CN" altLang="en-US"/>
              <a:pPr>
                <a:defRPr/>
              </a:pPr>
              <a:t>‹#›</a:t>
            </a:fld>
            <a:endParaRPr lang="en-US" altLang="zh-CN"/>
          </a:p>
        </p:txBody>
      </p:sp>
    </p:spTree>
    <p:extLst>
      <p:ext uri="{BB962C8B-B14F-4D97-AF65-F5344CB8AC3E}">
        <p14:creationId xmlns:p14="http://schemas.microsoft.com/office/powerpoint/2010/main" val="2449659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27B2150B-1F06-46CE-BC66-9BBA9D838FD3}" type="slidenum">
              <a:rPr lang="zh-CN" altLang="en-US"/>
              <a:pPr>
                <a:defRPr/>
              </a:pPr>
              <a:t>‹#›</a:t>
            </a:fld>
            <a:endParaRPr lang="en-US" altLang="zh-CN"/>
          </a:p>
        </p:txBody>
      </p:sp>
    </p:spTree>
    <p:extLst>
      <p:ext uri="{BB962C8B-B14F-4D97-AF65-F5344CB8AC3E}">
        <p14:creationId xmlns:p14="http://schemas.microsoft.com/office/powerpoint/2010/main" val="178819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0DECA17C-6A93-4683-BFC1-2235E06E5A3D}" type="slidenum">
              <a:rPr lang="zh-CN" altLang="en-US"/>
              <a:pPr>
                <a:defRPr/>
              </a:pPr>
              <a:t>‹#›</a:t>
            </a:fld>
            <a:endParaRPr lang="en-US" altLang="zh-CN"/>
          </a:p>
        </p:txBody>
      </p:sp>
    </p:spTree>
    <p:extLst>
      <p:ext uri="{BB962C8B-B14F-4D97-AF65-F5344CB8AC3E}">
        <p14:creationId xmlns:p14="http://schemas.microsoft.com/office/powerpoint/2010/main" val="4071313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B98A85EF-3115-47E9-86D1-6B03F089ACB4}" type="slidenum">
              <a:rPr lang="zh-CN" altLang="en-US"/>
              <a:pPr>
                <a:defRPr/>
              </a:pPr>
              <a:t>‹#›</a:t>
            </a:fld>
            <a:endParaRPr lang="en-US" altLang="zh-CN"/>
          </a:p>
        </p:txBody>
      </p:sp>
    </p:spTree>
    <p:extLst>
      <p:ext uri="{BB962C8B-B14F-4D97-AF65-F5344CB8AC3E}">
        <p14:creationId xmlns:p14="http://schemas.microsoft.com/office/powerpoint/2010/main" val="3395165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621B0E74-51D5-4C73-AE43-88CB5E1FFC3B}" type="slidenum">
              <a:rPr lang="zh-CN" altLang="en-US"/>
              <a:pPr>
                <a:defRPr/>
              </a:pPr>
              <a:t>‹#›</a:t>
            </a:fld>
            <a:endParaRPr lang="en-US" altLang="zh-CN"/>
          </a:p>
        </p:txBody>
      </p:sp>
    </p:spTree>
    <p:extLst>
      <p:ext uri="{BB962C8B-B14F-4D97-AF65-F5344CB8AC3E}">
        <p14:creationId xmlns:p14="http://schemas.microsoft.com/office/powerpoint/2010/main" val="102547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0B57FD34-03E3-4EC1-9423-4521A121309D}" type="slidenum">
              <a:rPr lang="zh-CN" altLang="en-US"/>
              <a:pPr>
                <a:defRPr/>
              </a:pPr>
              <a:t>‹#›</a:t>
            </a:fld>
            <a:endParaRPr lang="en-US" altLang="zh-CN"/>
          </a:p>
        </p:txBody>
      </p:sp>
    </p:spTree>
    <p:extLst>
      <p:ext uri="{BB962C8B-B14F-4D97-AF65-F5344CB8AC3E}">
        <p14:creationId xmlns:p14="http://schemas.microsoft.com/office/powerpoint/2010/main" val="1616048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2510961-6655-4A84-9A08-B692F36FFE14}" type="slidenum">
              <a:rPr lang="zh-CN" altLang="en-US"/>
              <a:pPr>
                <a:defRPr/>
              </a:pPr>
              <a:t>‹#›</a:t>
            </a:fld>
            <a:endParaRPr lang="en-US" altLang="zh-CN"/>
          </a:p>
        </p:txBody>
      </p:sp>
    </p:spTree>
    <p:extLst>
      <p:ext uri="{BB962C8B-B14F-4D97-AF65-F5344CB8AC3E}">
        <p14:creationId xmlns:p14="http://schemas.microsoft.com/office/powerpoint/2010/main" val="392588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EDF2809-852A-4731-8632-EF342D5A471C}" type="slidenum">
              <a:rPr lang="zh-CN" altLang="en-US"/>
              <a:pPr>
                <a:defRPr/>
              </a:pPr>
              <a:t>‹#›</a:t>
            </a:fld>
            <a:endParaRPr lang="en-US" altLang="zh-CN"/>
          </a:p>
        </p:txBody>
      </p:sp>
    </p:spTree>
    <p:extLst>
      <p:ext uri="{BB962C8B-B14F-4D97-AF65-F5344CB8AC3E}">
        <p14:creationId xmlns:p14="http://schemas.microsoft.com/office/powerpoint/2010/main" val="3371520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B5FFDC3-C057-49E4-8AEF-E0DEC1CF17D4}" type="slidenum">
              <a:rPr lang="zh-CN" altLang="en-US"/>
              <a:pPr>
                <a:defRPr/>
              </a:pPr>
              <a:t>‹#›</a:t>
            </a:fld>
            <a:endParaRPr lang="en-US" altLang="zh-CN"/>
          </a:p>
        </p:txBody>
      </p:sp>
    </p:spTree>
    <p:extLst>
      <p:ext uri="{BB962C8B-B14F-4D97-AF65-F5344CB8AC3E}">
        <p14:creationId xmlns:p14="http://schemas.microsoft.com/office/powerpoint/2010/main" val="2731073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865AD9C-FCE9-4C69-903F-1D5A7EF74D85}" type="slidenum">
              <a:rPr lang="zh-CN" altLang="en-US"/>
              <a:pPr>
                <a:defRPr/>
              </a:pPr>
              <a:t>‹#›</a:t>
            </a:fld>
            <a:endParaRPr lang="en-US" altLang="zh-CN"/>
          </a:p>
        </p:txBody>
      </p:sp>
    </p:spTree>
    <p:extLst>
      <p:ext uri="{BB962C8B-B14F-4D97-AF65-F5344CB8AC3E}">
        <p14:creationId xmlns:p14="http://schemas.microsoft.com/office/powerpoint/2010/main" val="2109378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endParaRPr 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D5A69148-FDEB-4D3D-9953-5245940795EC}" type="slidenum">
              <a:rPr lang="zh-CN" altLang="en-US"/>
              <a:pPr>
                <a:defRPr/>
              </a:pPr>
              <a:t>‹#›</a:t>
            </a:fld>
            <a:endParaRPr lang="en-US" altLang="zh-CN"/>
          </a:p>
        </p:txBody>
      </p:sp>
    </p:spTree>
    <p:extLst>
      <p:ext uri="{BB962C8B-B14F-4D97-AF65-F5344CB8AC3E}">
        <p14:creationId xmlns:p14="http://schemas.microsoft.com/office/powerpoint/2010/main" val="866556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endParaRPr 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06EA7784-4021-433F-8552-BF2177D8B108}" type="slidenum">
              <a:rPr lang="zh-CN" altLang="en-US"/>
              <a:pPr>
                <a:defRPr/>
              </a:pPr>
              <a:t>‹#›</a:t>
            </a:fld>
            <a:endParaRPr lang="en-US" altLang="zh-CN"/>
          </a:p>
        </p:txBody>
      </p:sp>
    </p:spTree>
    <p:extLst>
      <p:ext uri="{BB962C8B-B14F-4D97-AF65-F5344CB8AC3E}">
        <p14:creationId xmlns:p14="http://schemas.microsoft.com/office/powerpoint/2010/main" val="737270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endParaRPr 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6E3439A7-57A3-4D9C-BC5B-77CD74A4E14E}" type="slidenum">
              <a:rPr lang="zh-CN" altLang="en-US"/>
              <a:pPr>
                <a:defRPr/>
              </a:pPr>
              <a:t>‹#›</a:t>
            </a:fld>
            <a:endParaRPr lang="en-US" altLang="zh-CN"/>
          </a:p>
        </p:txBody>
      </p:sp>
    </p:spTree>
    <p:extLst>
      <p:ext uri="{BB962C8B-B14F-4D97-AF65-F5344CB8AC3E}">
        <p14:creationId xmlns:p14="http://schemas.microsoft.com/office/powerpoint/2010/main" val="246695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B4028B86-CD7E-459C-A9BC-91ACCCD2B868}" type="slidenum">
              <a:rPr lang="zh-CN" altLang="en-US"/>
              <a:pPr>
                <a:defRPr/>
              </a:pPr>
              <a:t>‹#›</a:t>
            </a:fld>
            <a:endParaRPr lang="en-US" altLang="zh-CN"/>
          </a:p>
        </p:txBody>
      </p:sp>
    </p:spTree>
    <p:extLst>
      <p:ext uri="{BB962C8B-B14F-4D97-AF65-F5344CB8AC3E}">
        <p14:creationId xmlns:p14="http://schemas.microsoft.com/office/powerpoint/2010/main" val="215303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4F0985E-0DD1-44C8-AF92-493FE1FBB810}" type="slidenum">
              <a:rPr lang="zh-CN" altLang="en-US"/>
              <a:pPr>
                <a:defRPr/>
              </a:pPr>
              <a:t>‹#›</a:t>
            </a:fld>
            <a:endParaRPr lang="en-US" altLang="zh-CN"/>
          </a:p>
        </p:txBody>
      </p:sp>
    </p:spTree>
    <p:extLst>
      <p:ext uri="{BB962C8B-B14F-4D97-AF65-F5344CB8AC3E}">
        <p14:creationId xmlns:p14="http://schemas.microsoft.com/office/powerpoint/2010/main" val="3118050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168CC00-1777-4EE5-B12F-AF15D8B1396C}" type="slidenum">
              <a:rPr lang="zh-CN" altLang="en-US"/>
              <a:pPr>
                <a:defRPr/>
              </a:pPr>
              <a:t>‹#›</a:t>
            </a:fld>
            <a:endParaRPr lang="en-US" altLang="zh-CN"/>
          </a:p>
        </p:txBody>
      </p:sp>
    </p:spTree>
    <p:extLst>
      <p:ext uri="{BB962C8B-B14F-4D97-AF65-F5344CB8AC3E}">
        <p14:creationId xmlns:p14="http://schemas.microsoft.com/office/powerpoint/2010/main" val="1076193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BD66462-35DF-40BC-9C09-7046154C968C}" type="slidenum">
              <a:rPr lang="zh-CN" altLang="en-US"/>
              <a:pPr>
                <a:defRPr/>
              </a:pPr>
              <a:t>‹#›</a:t>
            </a:fld>
            <a:endParaRPr lang="en-US" altLang="zh-CN"/>
          </a:p>
        </p:txBody>
      </p:sp>
    </p:spTree>
    <p:extLst>
      <p:ext uri="{BB962C8B-B14F-4D97-AF65-F5344CB8AC3E}">
        <p14:creationId xmlns:p14="http://schemas.microsoft.com/office/powerpoint/2010/main" val="127476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E37E4A5-3672-459E-8246-C738EA86D70A}" type="slidenum">
              <a:rPr lang="zh-CN" altLang="en-US"/>
              <a:pPr>
                <a:defRPr/>
              </a:pPr>
              <a:t>‹#›</a:t>
            </a:fld>
            <a:endParaRPr lang="en-US" altLang="zh-CN"/>
          </a:p>
        </p:txBody>
      </p:sp>
    </p:spTree>
    <p:extLst>
      <p:ext uri="{BB962C8B-B14F-4D97-AF65-F5344CB8AC3E}">
        <p14:creationId xmlns:p14="http://schemas.microsoft.com/office/powerpoint/2010/main" val="1395978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1963170-0F02-4E2C-8C98-191717B32863}" type="slidenum">
              <a:rPr lang="zh-CN" altLang="en-US"/>
              <a:pPr>
                <a:defRPr/>
              </a:pPr>
              <a:t>‹#›</a:t>
            </a:fld>
            <a:endParaRPr lang="en-US" altLang="zh-CN"/>
          </a:p>
        </p:txBody>
      </p:sp>
    </p:spTree>
    <p:extLst>
      <p:ext uri="{BB962C8B-B14F-4D97-AF65-F5344CB8AC3E}">
        <p14:creationId xmlns:p14="http://schemas.microsoft.com/office/powerpoint/2010/main" val="1011650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83B7FE0-05B2-414C-9B58-2B0BCF9F029D}" type="slidenum">
              <a:rPr lang="zh-CN" altLang="en-US"/>
              <a:pPr>
                <a:defRPr/>
              </a:pPr>
              <a:t>‹#›</a:t>
            </a:fld>
            <a:endParaRPr lang="en-US" altLang="zh-CN"/>
          </a:p>
        </p:txBody>
      </p:sp>
    </p:spTree>
    <p:extLst>
      <p:ext uri="{BB962C8B-B14F-4D97-AF65-F5344CB8AC3E}">
        <p14:creationId xmlns:p14="http://schemas.microsoft.com/office/powerpoint/2010/main" val="3493366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4806AC3-5C77-4548-A2BC-1642DC07DCB5}" type="slidenum">
              <a:rPr lang="zh-CN" altLang="en-US"/>
              <a:pPr>
                <a:defRPr/>
              </a:pPr>
              <a:t>‹#›</a:t>
            </a:fld>
            <a:endParaRPr lang="en-US" altLang="zh-CN"/>
          </a:p>
        </p:txBody>
      </p:sp>
    </p:spTree>
    <p:extLst>
      <p:ext uri="{BB962C8B-B14F-4D97-AF65-F5344CB8AC3E}">
        <p14:creationId xmlns:p14="http://schemas.microsoft.com/office/powerpoint/2010/main" val="101053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0CACDCD-CD90-4EE6-BC07-597D25114324}" type="slidenum">
              <a:rPr lang="zh-CN" altLang="en-US"/>
              <a:pPr>
                <a:defRPr/>
              </a:pPr>
              <a:t>‹#›</a:t>
            </a:fld>
            <a:endParaRPr lang="en-US" altLang="zh-CN"/>
          </a:p>
        </p:txBody>
      </p:sp>
    </p:spTree>
    <p:extLst>
      <p:ext uri="{BB962C8B-B14F-4D97-AF65-F5344CB8AC3E}">
        <p14:creationId xmlns:p14="http://schemas.microsoft.com/office/powerpoint/2010/main" val="476491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E6F12690-6B8C-44F7-B97B-EF9AB9398A56}" type="slidenum">
              <a:rPr lang="zh-CN" altLang="en-US"/>
              <a:pPr>
                <a:defRPr/>
              </a:pPr>
              <a:t>‹#›</a:t>
            </a:fld>
            <a:endParaRPr lang="en-US" altLang="zh-CN"/>
          </a:p>
        </p:txBody>
      </p:sp>
    </p:spTree>
    <p:extLst>
      <p:ext uri="{BB962C8B-B14F-4D97-AF65-F5344CB8AC3E}">
        <p14:creationId xmlns:p14="http://schemas.microsoft.com/office/powerpoint/2010/main" val="775568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D48F777E-1619-40E1-A464-1693597914C4}" type="slidenum">
              <a:rPr lang="zh-CN" altLang="en-US"/>
              <a:pPr>
                <a:defRPr/>
              </a:pPr>
              <a:t>‹#›</a:t>
            </a:fld>
            <a:endParaRPr lang="en-US" altLang="zh-CN"/>
          </a:p>
        </p:txBody>
      </p:sp>
    </p:spTree>
    <p:extLst>
      <p:ext uri="{BB962C8B-B14F-4D97-AF65-F5344CB8AC3E}">
        <p14:creationId xmlns:p14="http://schemas.microsoft.com/office/powerpoint/2010/main" val="280986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84B838A4-C65C-4804-9D12-2973BD80E42E}" type="slidenum">
              <a:rPr lang="zh-CN" altLang="en-US"/>
              <a:pPr>
                <a:defRPr/>
              </a:pPr>
              <a:t>‹#›</a:t>
            </a:fld>
            <a:endParaRPr lang="en-US" altLang="zh-CN"/>
          </a:p>
        </p:txBody>
      </p:sp>
    </p:spTree>
    <p:extLst>
      <p:ext uri="{BB962C8B-B14F-4D97-AF65-F5344CB8AC3E}">
        <p14:creationId xmlns:p14="http://schemas.microsoft.com/office/powerpoint/2010/main" val="1005784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B443F7A1-E5C9-4128-8112-C592E71C8EC1}" type="slidenum">
              <a:rPr lang="zh-CN" altLang="en-US"/>
              <a:pPr>
                <a:defRPr/>
              </a:pPr>
              <a:t>‹#›</a:t>
            </a:fld>
            <a:endParaRPr lang="en-US" altLang="zh-CN"/>
          </a:p>
        </p:txBody>
      </p:sp>
    </p:spTree>
    <p:extLst>
      <p:ext uri="{BB962C8B-B14F-4D97-AF65-F5344CB8AC3E}">
        <p14:creationId xmlns:p14="http://schemas.microsoft.com/office/powerpoint/2010/main" val="3499842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6F61F270-5343-4E9E-BB39-EFF48CF26963}" type="slidenum">
              <a:rPr lang="zh-CN" altLang="en-US"/>
              <a:pPr>
                <a:defRPr/>
              </a:pPr>
              <a:t>‹#›</a:t>
            </a:fld>
            <a:endParaRPr lang="en-US" altLang="zh-CN"/>
          </a:p>
        </p:txBody>
      </p:sp>
    </p:spTree>
    <p:extLst>
      <p:ext uri="{BB962C8B-B14F-4D97-AF65-F5344CB8AC3E}">
        <p14:creationId xmlns:p14="http://schemas.microsoft.com/office/powerpoint/2010/main" val="1772346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83A17B2-F587-4304-983F-98B2360BF22B}" type="slidenum">
              <a:rPr lang="zh-CN" altLang="en-US"/>
              <a:pPr>
                <a:defRPr/>
              </a:pPr>
              <a:t>‹#›</a:t>
            </a:fld>
            <a:endParaRPr lang="en-US" altLang="zh-CN"/>
          </a:p>
        </p:txBody>
      </p:sp>
    </p:spTree>
    <p:extLst>
      <p:ext uri="{BB962C8B-B14F-4D97-AF65-F5344CB8AC3E}">
        <p14:creationId xmlns:p14="http://schemas.microsoft.com/office/powerpoint/2010/main" val="339093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33F2935-D4D1-48AC-805A-58D377720BBD}" type="slidenum">
              <a:rPr lang="zh-CN" altLang="en-US"/>
              <a:pPr>
                <a:defRPr/>
              </a:pPr>
              <a:t>‹#›</a:t>
            </a:fld>
            <a:endParaRPr lang="en-US" altLang="zh-CN"/>
          </a:p>
        </p:txBody>
      </p:sp>
    </p:spTree>
    <p:extLst>
      <p:ext uri="{BB962C8B-B14F-4D97-AF65-F5344CB8AC3E}">
        <p14:creationId xmlns:p14="http://schemas.microsoft.com/office/powerpoint/2010/main" val="713695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369CB49-999E-4C69-BDCB-7FCE0169D36D}" type="slidenum">
              <a:rPr lang="zh-CN" altLang="en-US"/>
              <a:pPr>
                <a:defRPr/>
              </a:pPr>
              <a:t>‹#›</a:t>
            </a:fld>
            <a:endParaRPr lang="en-US" altLang="zh-CN"/>
          </a:p>
        </p:txBody>
      </p:sp>
    </p:spTree>
    <p:extLst>
      <p:ext uri="{BB962C8B-B14F-4D97-AF65-F5344CB8AC3E}">
        <p14:creationId xmlns:p14="http://schemas.microsoft.com/office/powerpoint/2010/main" val="2188487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971BA529-2FEB-4278-BB84-AA0197289150}" type="slidenum">
              <a:rPr lang="zh-CN" altLang="en-US"/>
              <a:pPr>
                <a:defRPr/>
              </a:pPr>
              <a:t>‹#›</a:t>
            </a:fld>
            <a:endParaRPr lang="en-US" altLang="zh-CN"/>
          </a:p>
        </p:txBody>
      </p:sp>
    </p:spTree>
    <p:extLst>
      <p:ext uri="{BB962C8B-B14F-4D97-AF65-F5344CB8AC3E}">
        <p14:creationId xmlns:p14="http://schemas.microsoft.com/office/powerpoint/2010/main" val="3713024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2C06AC7C-EC98-417C-87C2-BEE6BB40B774}" type="slidenum">
              <a:rPr lang="zh-CN" altLang="en-US"/>
              <a:pPr>
                <a:defRPr/>
              </a:pPr>
              <a:t>‹#›</a:t>
            </a:fld>
            <a:endParaRPr lang="en-US" altLang="zh-CN"/>
          </a:p>
        </p:txBody>
      </p:sp>
    </p:spTree>
    <p:extLst>
      <p:ext uri="{BB962C8B-B14F-4D97-AF65-F5344CB8AC3E}">
        <p14:creationId xmlns:p14="http://schemas.microsoft.com/office/powerpoint/2010/main" val="844388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9237FB18-572E-48E1-ADCA-1E18376680F8}" type="slidenum">
              <a:rPr lang="zh-CN" altLang="en-US"/>
              <a:pPr>
                <a:defRPr/>
              </a:pPr>
              <a:t>‹#›</a:t>
            </a:fld>
            <a:endParaRPr lang="en-US" altLang="zh-CN"/>
          </a:p>
        </p:txBody>
      </p:sp>
    </p:spTree>
    <p:extLst>
      <p:ext uri="{BB962C8B-B14F-4D97-AF65-F5344CB8AC3E}">
        <p14:creationId xmlns:p14="http://schemas.microsoft.com/office/powerpoint/2010/main" val="7964748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DDAE5E59-C1D4-4B8B-AB24-9A95854DCB90}" type="slidenum">
              <a:rPr lang="zh-CN" altLang="en-US"/>
              <a:pPr>
                <a:defRPr/>
              </a:pPr>
              <a:t>‹#›</a:t>
            </a:fld>
            <a:endParaRPr lang="en-US" altLang="zh-CN"/>
          </a:p>
        </p:txBody>
      </p:sp>
    </p:spTree>
    <p:extLst>
      <p:ext uri="{BB962C8B-B14F-4D97-AF65-F5344CB8AC3E}">
        <p14:creationId xmlns:p14="http://schemas.microsoft.com/office/powerpoint/2010/main" val="1048026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endParaRPr lang="en-US"/>
          </a:p>
        </p:txBody>
      </p:sp>
      <p:sp>
        <p:nvSpPr>
          <p:cNvPr id="8"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482847C4-932C-48DA-879C-9AE47AFE5574}" type="slidenum">
              <a:rPr lang="zh-CN" altLang="en-US"/>
              <a:pPr>
                <a:defRPr/>
              </a:pPr>
              <a:t>‹#›</a:t>
            </a:fld>
            <a:endParaRPr lang="en-US" altLang="zh-CN"/>
          </a:p>
        </p:txBody>
      </p:sp>
    </p:spTree>
    <p:extLst>
      <p:ext uri="{BB962C8B-B14F-4D97-AF65-F5344CB8AC3E}">
        <p14:creationId xmlns:p14="http://schemas.microsoft.com/office/powerpoint/2010/main" val="28874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9"/>
          <p:cNvSpPr>
            <a:spLocks noGrp="1" noChangeArrowheads="1"/>
          </p:cNvSpPr>
          <p:nvPr>
            <p:ph type="dt" sz="half" idx="10"/>
          </p:nvPr>
        </p:nvSpPr>
        <p:spPr>
          <a:ln/>
        </p:spPr>
        <p:txBody>
          <a:bodyPr/>
          <a:lstStyle>
            <a:lvl1pPr>
              <a:defRPr/>
            </a:lvl1pPr>
          </a:lstStyle>
          <a:p>
            <a:pPr>
              <a:defRPr/>
            </a:pPr>
            <a:endParaRPr lang="en-US"/>
          </a:p>
        </p:txBody>
      </p:sp>
      <p:sp>
        <p:nvSpPr>
          <p:cNvPr id="8"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17"/>
          <p:cNvSpPr>
            <a:spLocks noGrp="1" noChangeArrowheads="1"/>
          </p:cNvSpPr>
          <p:nvPr>
            <p:ph type="sldNum" sz="quarter" idx="12"/>
          </p:nvPr>
        </p:nvSpPr>
        <p:spPr>
          <a:ln/>
        </p:spPr>
        <p:txBody>
          <a:bodyPr/>
          <a:lstStyle>
            <a:lvl1pPr>
              <a:defRPr/>
            </a:lvl1pPr>
          </a:lstStyle>
          <a:p>
            <a:pPr>
              <a:defRPr/>
            </a:pPr>
            <a:fld id="{764B9CA6-A50F-439E-B00C-85D85F8D2B52}" type="slidenum">
              <a:rPr lang="zh-CN" altLang="en-US"/>
              <a:pPr>
                <a:defRPr/>
              </a:pPr>
              <a:t>‹#›</a:t>
            </a:fld>
            <a:endParaRPr lang="en-US" altLang="zh-CN"/>
          </a:p>
        </p:txBody>
      </p:sp>
    </p:spTree>
    <p:extLst>
      <p:ext uri="{BB962C8B-B14F-4D97-AF65-F5344CB8AC3E}">
        <p14:creationId xmlns:p14="http://schemas.microsoft.com/office/powerpoint/2010/main" val="3800400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endParaRPr lang="en-US"/>
          </a:p>
        </p:txBody>
      </p:sp>
      <p:sp>
        <p:nvSpPr>
          <p:cNvPr id="4"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EA630FD2-82D3-4DC4-A158-5C60A8F24D6F}" type="slidenum">
              <a:rPr lang="zh-CN" altLang="en-US"/>
              <a:pPr>
                <a:defRPr/>
              </a:pPr>
              <a:t>‹#›</a:t>
            </a:fld>
            <a:endParaRPr lang="en-US" altLang="zh-CN"/>
          </a:p>
        </p:txBody>
      </p:sp>
    </p:spTree>
    <p:extLst>
      <p:ext uri="{BB962C8B-B14F-4D97-AF65-F5344CB8AC3E}">
        <p14:creationId xmlns:p14="http://schemas.microsoft.com/office/powerpoint/2010/main" val="2778368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endParaRPr lang="en-US"/>
          </a:p>
        </p:txBody>
      </p:sp>
      <p:sp>
        <p:nvSpPr>
          <p:cNvPr id="3"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738B2F4F-C01B-4C2F-A279-810B1A63B002}" type="slidenum">
              <a:rPr lang="zh-CN" altLang="en-US"/>
              <a:pPr>
                <a:defRPr/>
              </a:pPr>
              <a:t>‹#›</a:t>
            </a:fld>
            <a:endParaRPr lang="en-US" altLang="zh-CN"/>
          </a:p>
        </p:txBody>
      </p:sp>
    </p:spTree>
    <p:extLst>
      <p:ext uri="{BB962C8B-B14F-4D97-AF65-F5344CB8AC3E}">
        <p14:creationId xmlns:p14="http://schemas.microsoft.com/office/powerpoint/2010/main" val="2618190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33FB19A6-FFED-4E0C-8340-FC03C424C88D}" type="slidenum">
              <a:rPr lang="zh-CN" altLang="en-US"/>
              <a:pPr>
                <a:defRPr/>
              </a:pPr>
              <a:t>‹#›</a:t>
            </a:fld>
            <a:endParaRPr lang="en-US" altLang="zh-CN"/>
          </a:p>
        </p:txBody>
      </p:sp>
    </p:spTree>
    <p:extLst>
      <p:ext uri="{BB962C8B-B14F-4D97-AF65-F5344CB8AC3E}">
        <p14:creationId xmlns:p14="http://schemas.microsoft.com/office/powerpoint/2010/main" val="1230887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6C37B3EB-18AC-41D6-A8C0-37063C8C1388}" type="slidenum">
              <a:rPr lang="zh-CN" altLang="en-US"/>
              <a:pPr>
                <a:defRPr/>
              </a:pPr>
              <a:t>‹#›</a:t>
            </a:fld>
            <a:endParaRPr lang="en-US" altLang="zh-CN"/>
          </a:p>
        </p:txBody>
      </p:sp>
    </p:spTree>
    <p:extLst>
      <p:ext uri="{BB962C8B-B14F-4D97-AF65-F5344CB8AC3E}">
        <p14:creationId xmlns:p14="http://schemas.microsoft.com/office/powerpoint/2010/main" val="1823855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3255CFF0-E20A-4726-8E2D-DCD609C74E88}" type="slidenum">
              <a:rPr lang="zh-CN" altLang="en-US"/>
              <a:pPr>
                <a:defRPr/>
              </a:pPr>
              <a:t>‹#›</a:t>
            </a:fld>
            <a:endParaRPr lang="en-US" altLang="zh-CN"/>
          </a:p>
        </p:txBody>
      </p:sp>
    </p:spTree>
    <p:extLst>
      <p:ext uri="{BB962C8B-B14F-4D97-AF65-F5344CB8AC3E}">
        <p14:creationId xmlns:p14="http://schemas.microsoft.com/office/powerpoint/2010/main" val="756743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DDB2F159-78E4-4D22-853C-BC6472B5D651}" type="slidenum">
              <a:rPr lang="zh-CN" altLang="en-US"/>
              <a:pPr>
                <a:defRPr/>
              </a:pPr>
              <a:t>‹#›</a:t>
            </a:fld>
            <a:endParaRPr lang="en-US" altLang="zh-CN"/>
          </a:p>
        </p:txBody>
      </p:sp>
    </p:spTree>
    <p:extLst>
      <p:ext uri="{BB962C8B-B14F-4D97-AF65-F5344CB8AC3E}">
        <p14:creationId xmlns:p14="http://schemas.microsoft.com/office/powerpoint/2010/main" val="39110182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8EDB3FFB-5018-4615-90BD-1459C5B31836}" type="slidenum">
              <a:rPr lang="zh-CN" altLang="en-US"/>
              <a:pPr>
                <a:defRPr/>
              </a:pPr>
              <a:t>‹#›</a:t>
            </a:fld>
            <a:endParaRPr lang="en-US" altLang="zh-CN"/>
          </a:p>
        </p:txBody>
      </p:sp>
    </p:spTree>
    <p:extLst>
      <p:ext uri="{BB962C8B-B14F-4D97-AF65-F5344CB8AC3E}">
        <p14:creationId xmlns:p14="http://schemas.microsoft.com/office/powerpoint/2010/main" val="3654829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12E43A97-FC41-4287-A99A-47C9DA62ED8B}" type="slidenum">
              <a:rPr lang="zh-CN" altLang="en-US"/>
              <a:pPr>
                <a:defRPr/>
              </a:pPr>
              <a:t>‹#›</a:t>
            </a:fld>
            <a:endParaRPr lang="en-US" altLang="zh-CN"/>
          </a:p>
        </p:txBody>
      </p:sp>
    </p:spTree>
    <p:extLst>
      <p:ext uri="{BB962C8B-B14F-4D97-AF65-F5344CB8AC3E}">
        <p14:creationId xmlns:p14="http://schemas.microsoft.com/office/powerpoint/2010/main" val="28649516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7403DBED-0DAA-404C-AF89-79EC829FCA5A}" type="slidenum">
              <a:rPr lang="zh-CN" altLang="en-US"/>
              <a:pPr>
                <a:defRPr/>
              </a:pPr>
              <a:t>‹#›</a:t>
            </a:fld>
            <a:endParaRPr lang="en-US" altLang="zh-CN"/>
          </a:p>
        </p:txBody>
      </p:sp>
    </p:spTree>
    <p:extLst>
      <p:ext uri="{BB962C8B-B14F-4D97-AF65-F5344CB8AC3E}">
        <p14:creationId xmlns:p14="http://schemas.microsoft.com/office/powerpoint/2010/main" val="769510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838F789F-1642-4E36-BEC7-361E1EB5A041}" type="slidenum">
              <a:rPr lang="zh-CN" altLang="en-US"/>
              <a:pPr>
                <a:defRPr/>
              </a:pPr>
              <a:t>‹#›</a:t>
            </a:fld>
            <a:endParaRPr lang="en-US" altLang="zh-CN"/>
          </a:p>
        </p:txBody>
      </p:sp>
    </p:spTree>
    <p:extLst>
      <p:ext uri="{BB962C8B-B14F-4D97-AF65-F5344CB8AC3E}">
        <p14:creationId xmlns:p14="http://schemas.microsoft.com/office/powerpoint/2010/main" val="250088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9"/>
          <p:cNvSpPr>
            <a:spLocks noGrp="1" noChangeArrowheads="1"/>
          </p:cNvSpPr>
          <p:nvPr>
            <p:ph type="dt" sz="half" idx="10"/>
          </p:nvPr>
        </p:nvSpPr>
        <p:spPr>
          <a:ln/>
        </p:spPr>
        <p:txBody>
          <a:bodyPr/>
          <a:lstStyle>
            <a:lvl1pPr>
              <a:defRPr/>
            </a:lvl1pPr>
          </a:lstStyle>
          <a:p>
            <a:pPr>
              <a:defRPr/>
            </a:pPr>
            <a:endParaRPr lang="en-US"/>
          </a:p>
        </p:txBody>
      </p:sp>
      <p:sp>
        <p:nvSpPr>
          <p:cNvPr id="4"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17"/>
          <p:cNvSpPr>
            <a:spLocks noGrp="1" noChangeArrowheads="1"/>
          </p:cNvSpPr>
          <p:nvPr>
            <p:ph type="sldNum" sz="quarter" idx="12"/>
          </p:nvPr>
        </p:nvSpPr>
        <p:spPr>
          <a:ln/>
        </p:spPr>
        <p:txBody>
          <a:bodyPr/>
          <a:lstStyle>
            <a:lvl1pPr>
              <a:defRPr/>
            </a:lvl1pPr>
          </a:lstStyle>
          <a:p>
            <a:pPr>
              <a:defRPr/>
            </a:pPr>
            <a:fld id="{41DD47EA-8998-4D4E-B57C-2D37227AD391}" type="slidenum">
              <a:rPr lang="zh-CN" altLang="en-US"/>
              <a:pPr>
                <a:defRPr/>
              </a:pPr>
              <a:t>‹#›</a:t>
            </a:fld>
            <a:endParaRPr lang="en-US" altLang="zh-CN"/>
          </a:p>
        </p:txBody>
      </p:sp>
    </p:spTree>
    <p:extLst>
      <p:ext uri="{BB962C8B-B14F-4D97-AF65-F5344CB8AC3E}">
        <p14:creationId xmlns:p14="http://schemas.microsoft.com/office/powerpoint/2010/main" val="384337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endParaRPr lang="en-US"/>
          </a:p>
        </p:txBody>
      </p:sp>
      <p:sp>
        <p:nvSpPr>
          <p:cNvPr id="8"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020A52FA-59CF-4E76-A9E1-9FF9DA6C75EA}" type="slidenum">
              <a:rPr lang="zh-CN" altLang="en-US"/>
              <a:pPr>
                <a:defRPr/>
              </a:pPr>
              <a:t>‹#›</a:t>
            </a:fld>
            <a:endParaRPr lang="en-US" altLang="zh-CN"/>
          </a:p>
        </p:txBody>
      </p:sp>
    </p:spTree>
    <p:extLst>
      <p:ext uri="{BB962C8B-B14F-4D97-AF65-F5344CB8AC3E}">
        <p14:creationId xmlns:p14="http://schemas.microsoft.com/office/powerpoint/2010/main" val="662495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endParaRPr lang="en-US"/>
          </a:p>
        </p:txBody>
      </p:sp>
      <p:sp>
        <p:nvSpPr>
          <p:cNvPr id="4"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3CB7B7EB-6E9D-4D7F-8048-7DFBCA53943E}" type="slidenum">
              <a:rPr lang="zh-CN" altLang="en-US"/>
              <a:pPr>
                <a:defRPr/>
              </a:pPr>
              <a:t>‹#›</a:t>
            </a:fld>
            <a:endParaRPr lang="en-US" altLang="zh-CN"/>
          </a:p>
        </p:txBody>
      </p:sp>
    </p:spTree>
    <p:extLst>
      <p:ext uri="{BB962C8B-B14F-4D97-AF65-F5344CB8AC3E}">
        <p14:creationId xmlns:p14="http://schemas.microsoft.com/office/powerpoint/2010/main" val="2800344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endParaRPr lang="en-US"/>
          </a:p>
        </p:txBody>
      </p:sp>
      <p:sp>
        <p:nvSpPr>
          <p:cNvPr id="3"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A80B1356-B0C1-4766-AA10-6AE78A5EBC71}" type="slidenum">
              <a:rPr lang="zh-CN" altLang="en-US"/>
              <a:pPr>
                <a:defRPr/>
              </a:pPr>
              <a:t>‹#›</a:t>
            </a:fld>
            <a:endParaRPr lang="en-US" altLang="zh-CN"/>
          </a:p>
        </p:txBody>
      </p:sp>
    </p:spTree>
    <p:extLst>
      <p:ext uri="{BB962C8B-B14F-4D97-AF65-F5344CB8AC3E}">
        <p14:creationId xmlns:p14="http://schemas.microsoft.com/office/powerpoint/2010/main" val="37615225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1EC5543F-3C9F-4350-8B7F-6A175F1D4AD2}" type="slidenum">
              <a:rPr lang="zh-CN" altLang="en-US"/>
              <a:pPr>
                <a:defRPr/>
              </a:pPr>
              <a:t>‹#›</a:t>
            </a:fld>
            <a:endParaRPr lang="en-US" altLang="zh-CN"/>
          </a:p>
        </p:txBody>
      </p:sp>
    </p:spTree>
    <p:extLst>
      <p:ext uri="{BB962C8B-B14F-4D97-AF65-F5344CB8AC3E}">
        <p14:creationId xmlns:p14="http://schemas.microsoft.com/office/powerpoint/2010/main" val="7939920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A00FAEB8-EF3A-44BA-B647-947CFD47204E}" type="slidenum">
              <a:rPr lang="zh-CN" altLang="en-US"/>
              <a:pPr>
                <a:defRPr/>
              </a:pPr>
              <a:t>‹#›</a:t>
            </a:fld>
            <a:endParaRPr lang="en-US" altLang="zh-CN"/>
          </a:p>
        </p:txBody>
      </p:sp>
    </p:spTree>
    <p:extLst>
      <p:ext uri="{BB962C8B-B14F-4D97-AF65-F5344CB8AC3E}">
        <p14:creationId xmlns:p14="http://schemas.microsoft.com/office/powerpoint/2010/main" val="20105393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93AAAEE6-43D5-44F5-A879-3EC1150AFB25}" type="slidenum">
              <a:rPr lang="zh-CN" altLang="en-US"/>
              <a:pPr>
                <a:defRPr/>
              </a:pPr>
              <a:t>‹#›</a:t>
            </a:fld>
            <a:endParaRPr lang="en-US" altLang="zh-CN"/>
          </a:p>
        </p:txBody>
      </p:sp>
    </p:spTree>
    <p:extLst>
      <p:ext uri="{BB962C8B-B14F-4D97-AF65-F5344CB8AC3E}">
        <p14:creationId xmlns:p14="http://schemas.microsoft.com/office/powerpoint/2010/main" val="331529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0556C299-AA2A-4BF3-A20F-D31F1926ACAE}" type="slidenum">
              <a:rPr lang="zh-CN" altLang="en-US"/>
              <a:pPr>
                <a:defRPr/>
              </a:pPr>
              <a:t>‹#›</a:t>
            </a:fld>
            <a:endParaRPr lang="en-US" altLang="zh-CN"/>
          </a:p>
        </p:txBody>
      </p:sp>
    </p:spTree>
    <p:extLst>
      <p:ext uri="{BB962C8B-B14F-4D97-AF65-F5344CB8AC3E}">
        <p14:creationId xmlns:p14="http://schemas.microsoft.com/office/powerpoint/2010/main" val="12899995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E89DFCB-8EA9-4138-8479-3183A5DE9FB1}" type="slidenum">
              <a:rPr lang="zh-CN" altLang="en-US"/>
              <a:pPr>
                <a:defRPr/>
              </a:pPr>
              <a:t>‹#›</a:t>
            </a:fld>
            <a:endParaRPr lang="en-US" altLang="zh-CN"/>
          </a:p>
        </p:txBody>
      </p:sp>
    </p:spTree>
    <p:extLst>
      <p:ext uri="{BB962C8B-B14F-4D97-AF65-F5344CB8AC3E}">
        <p14:creationId xmlns:p14="http://schemas.microsoft.com/office/powerpoint/2010/main" val="25553680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B13A921-8656-496C-BC74-1C419D84AC0F}" type="slidenum">
              <a:rPr lang="zh-CN" altLang="en-US"/>
              <a:pPr>
                <a:defRPr/>
              </a:pPr>
              <a:t>‹#›</a:t>
            </a:fld>
            <a:endParaRPr lang="en-US" altLang="zh-CN"/>
          </a:p>
        </p:txBody>
      </p:sp>
    </p:spTree>
    <p:extLst>
      <p:ext uri="{BB962C8B-B14F-4D97-AF65-F5344CB8AC3E}">
        <p14:creationId xmlns:p14="http://schemas.microsoft.com/office/powerpoint/2010/main" val="20739799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FDD2A9B-A8DB-431E-B7BC-EF83C123469F}" type="slidenum">
              <a:rPr lang="zh-CN" altLang="en-US"/>
              <a:pPr>
                <a:defRPr/>
              </a:pPr>
              <a:t>‹#›</a:t>
            </a:fld>
            <a:endParaRPr lang="en-US" altLang="zh-CN"/>
          </a:p>
        </p:txBody>
      </p:sp>
    </p:spTree>
    <p:extLst>
      <p:ext uri="{BB962C8B-B14F-4D97-AF65-F5344CB8AC3E}">
        <p14:creationId xmlns:p14="http://schemas.microsoft.com/office/powerpoint/2010/main" val="300106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noChangeArrowheads="1"/>
          </p:cNvSpPr>
          <p:nvPr>
            <p:ph type="dt" sz="half" idx="10"/>
          </p:nvPr>
        </p:nvSpPr>
        <p:spPr>
          <a:ln/>
        </p:spPr>
        <p:txBody>
          <a:bodyPr/>
          <a:lstStyle>
            <a:lvl1pPr>
              <a:defRPr/>
            </a:lvl1pPr>
          </a:lstStyle>
          <a:p>
            <a:pPr>
              <a:defRPr/>
            </a:pPr>
            <a:endParaRPr lang="en-US"/>
          </a:p>
        </p:txBody>
      </p:sp>
      <p:sp>
        <p:nvSpPr>
          <p:cNvPr id="3"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17"/>
          <p:cNvSpPr>
            <a:spLocks noGrp="1" noChangeArrowheads="1"/>
          </p:cNvSpPr>
          <p:nvPr>
            <p:ph type="sldNum" sz="quarter" idx="12"/>
          </p:nvPr>
        </p:nvSpPr>
        <p:spPr>
          <a:ln/>
        </p:spPr>
        <p:txBody>
          <a:bodyPr/>
          <a:lstStyle>
            <a:lvl1pPr>
              <a:defRPr/>
            </a:lvl1pPr>
          </a:lstStyle>
          <a:p>
            <a:pPr>
              <a:defRPr/>
            </a:pPr>
            <a:fld id="{E53E1323-AF0E-456C-94EE-8E187F0E6132}" type="slidenum">
              <a:rPr lang="zh-CN" altLang="en-US"/>
              <a:pPr>
                <a:defRPr/>
              </a:pPr>
              <a:t>‹#›</a:t>
            </a:fld>
            <a:endParaRPr lang="en-US" altLang="zh-CN"/>
          </a:p>
        </p:txBody>
      </p:sp>
    </p:spTree>
    <p:extLst>
      <p:ext uri="{BB962C8B-B14F-4D97-AF65-F5344CB8AC3E}">
        <p14:creationId xmlns:p14="http://schemas.microsoft.com/office/powerpoint/2010/main" val="2358627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9ED26EB6-06FF-46BD-8CE2-1C54EAC4159D}" type="slidenum">
              <a:rPr lang="zh-CN" altLang="en-US"/>
              <a:pPr>
                <a:defRPr/>
              </a:pPr>
              <a:t>‹#›</a:t>
            </a:fld>
            <a:endParaRPr lang="en-US" altLang="zh-CN"/>
          </a:p>
        </p:txBody>
      </p:sp>
    </p:spTree>
    <p:extLst>
      <p:ext uri="{BB962C8B-B14F-4D97-AF65-F5344CB8AC3E}">
        <p14:creationId xmlns:p14="http://schemas.microsoft.com/office/powerpoint/2010/main" val="1914451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1F40F195-991B-4A5C-93AA-E90E42D257EB}" type="slidenum">
              <a:rPr lang="zh-CN" altLang="en-US"/>
              <a:pPr>
                <a:defRPr/>
              </a:pPr>
              <a:t>‹#›</a:t>
            </a:fld>
            <a:endParaRPr lang="en-US" altLang="zh-CN"/>
          </a:p>
        </p:txBody>
      </p:sp>
    </p:spTree>
    <p:extLst>
      <p:ext uri="{BB962C8B-B14F-4D97-AF65-F5344CB8AC3E}">
        <p14:creationId xmlns:p14="http://schemas.microsoft.com/office/powerpoint/2010/main" val="36176739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6D0CD451-ADC0-42EB-94D0-BE03B6FB8490}" type="slidenum">
              <a:rPr lang="zh-CN" altLang="en-US"/>
              <a:pPr>
                <a:defRPr/>
              </a:pPr>
              <a:t>‹#›</a:t>
            </a:fld>
            <a:endParaRPr lang="en-US" altLang="zh-CN"/>
          </a:p>
        </p:txBody>
      </p:sp>
    </p:spTree>
    <p:extLst>
      <p:ext uri="{BB962C8B-B14F-4D97-AF65-F5344CB8AC3E}">
        <p14:creationId xmlns:p14="http://schemas.microsoft.com/office/powerpoint/2010/main" val="20550464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8EC799C3-A220-44A6-B07A-E59C134B6017}" type="slidenum">
              <a:rPr lang="zh-CN" altLang="en-US"/>
              <a:pPr>
                <a:defRPr/>
              </a:pPr>
              <a:t>‹#›</a:t>
            </a:fld>
            <a:endParaRPr lang="en-US" altLang="zh-CN"/>
          </a:p>
        </p:txBody>
      </p:sp>
    </p:spTree>
    <p:extLst>
      <p:ext uri="{BB962C8B-B14F-4D97-AF65-F5344CB8AC3E}">
        <p14:creationId xmlns:p14="http://schemas.microsoft.com/office/powerpoint/2010/main" val="670422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286C253-14F2-4D5D-849D-1D519E3E3E75}" type="slidenum">
              <a:rPr lang="zh-CN" altLang="en-US"/>
              <a:pPr>
                <a:defRPr/>
              </a:pPr>
              <a:t>‹#›</a:t>
            </a:fld>
            <a:endParaRPr lang="en-US" altLang="zh-CN"/>
          </a:p>
        </p:txBody>
      </p:sp>
    </p:spTree>
    <p:extLst>
      <p:ext uri="{BB962C8B-B14F-4D97-AF65-F5344CB8AC3E}">
        <p14:creationId xmlns:p14="http://schemas.microsoft.com/office/powerpoint/2010/main" val="2357837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DB19446-59C3-4FCD-9904-4A8B8642C3CB}" type="slidenum">
              <a:rPr lang="zh-CN" altLang="en-US"/>
              <a:pPr>
                <a:defRPr/>
              </a:pPr>
              <a:t>‹#›</a:t>
            </a:fld>
            <a:endParaRPr lang="en-US" altLang="zh-CN"/>
          </a:p>
        </p:txBody>
      </p:sp>
    </p:spTree>
    <p:extLst>
      <p:ext uri="{BB962C8B-B14F-4D97-AF65-F5344CB8AC3E}">
        <p14:creationId xmlns:p14="http://schemas.microsoft.com/office/powerpoint/2010/main" val="3912867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0D29627-82E8-4C69-8E0B-036D39FF6156}" type="slidenum">
              <a:rPr lang="zh-CN" altLang="en-US"/>
              <a:pPr>
                <a:defRPr/>
              </a:pPr>
              <a:t>‹#›</a:t>
            </a:fld>
            <a:endParaRPr lang="en-US" altLang="zh-CN"/>
          </a:p>
        </p:txBody>
      </p:sp>
    </p:spTree>
    <p:extLst>
      <p:ext uri="{BB962C8B-B14F-4D97-AF65-F5344CB8AC3E}">
        <p14:creationId xmlns:p14="http://schemas.microsoft.com/office/powerpoint/2010/main" val="9830235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0077EFF-5410-472E-8C29-1A1C42B5DB54}" type="slidenum">
              <a:rPr lang="zh-CN" altLang="en-US"/>
              <a:pPr>
                <a:defRPr/>
              </a:pPr>
              <a:t>‹#›</a:t>
            </a:fld>
            <a:endParaRPr lang="en-US" altLang="zh-CN"/>
          </a:p>
        </p:txBody>
      </p:sp>
    </p:spTree>
    <p:extLst>
      <p:ext uri="{BB962C8B-B14F-4D97-AF65-F5344CB8AC3E}">
        <p14:creationId xmlns:p14="http://schemas.microsoft.com/office/powerpoint/2010/main" val="40178616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380329A-0478-46DB-AB8D-D9523BBFAAAA}" type="slidenum">
              <a:rPr lang="zh-CN" altLang="en-US"/>
              <a:pPr>
                <a:defRPr/>
              </a:pPr>
              <a:t>‹#›</a:t>
            </a:fld>
            <a:endParaRPr lang="en-US" altLang="zh-CN"/>
          </a:p>
        </p:txBody>
      </p:sp>
    </p:spTree>
    <p:extLst>
      <p:ext uri="{BB962C8B-B14F-4D97-AF65-F5344CB8AC3E}">
        <p14:creationId xmlns:p14="http://schemas.microsoft.com/office/powerpoint/2010/main" val="6971184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5C83FBE-6067-44B6-9577-02DE378C2562}" type="slidenum">
              <a:rPr lang="zh-CN" altLang="en-US"/>
              <a:pPr>
                <a:defRPr/>
              </a:pPr>
              <a:t>‹#›</a:t>
            </a:fld>
            <a:endParaRPr lang="en-US" altLang="zh-CN"/>
          </a:p>
        </p:txBody>
      </p:sp>
    </p:spTree>
    <p:extLst>
      <p:ext uri="{BB962C8B-B14F-4D97-AF65-F5344CB8AC3E}">
        <p14:creationId xmlns:p14="http://schemas.microsoft.com/office/powerpoint/2010/main" val="41044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0BAF80C1-98A4-4764-9F33-51F8CABB10F4}" type="slidenum">
              <a:rPr lang="zh-CN" altLang="en-US"/>
              <a:pPr>
                <a:defRPr/>
              </a:pPr>
              <a:t>‹#›</a:t>
            </a:fld>
            <a:endParaRPr lang="en-US" altLang="zh-CN"/>
          </a:p>
        </p:txBody>
      </p:sp>
    </p:spTree>
    <p:extLst>
      <p:ext uri="{BB962C8B-B14F-4D97-AF65-F5344CB8AC3E}">
        <p14:creationId xmlns:p14="http://schemas.microsoft.com/office/powerpoint/2010/main" val="31562929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A6A2E3F4-D2F4-426E-9CEE-0BC61F15C4E8}" type="slidenum">
              <a:rPr lang="zh-CN" altLang="en-US"/>
              <a:pPr>
                <a:defRPr/>
              </a:pPr>
              <a:t>‹#›</a:t>
            </a:fld>
            <a:endParaRPr lang="en-US" altLang="zh-CN"/>
          </a:p>
        </p:txBody>
      </p:sp>
    </p:spTree>
    <p:extLst>
      <p:ext uri="{BB962C8B-B14F-4D97-AF65-F5344CB8AC3E}">
        <p14:creationId xmlns:p14="http://schemas.microsoft.com/office/powerpoint/2010/main" val="1953108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B7F4AF4-8C3F-4575-BFA0-360EEB9D58BB}" type="slidenum">
              <a:rPr lang="zh-CN" altLang="en-US"/>
              <a:pPr>
                <a:defRPr/>
              </a:pPr>
              <a:t>‹#›</a:t>
            </a:fld>
            <a:endParaRPr lang="en-US" altLang="zh-CN"/>
          </a:p>
        </p:txBody>
      </p:sp>
    </p:spTree>
    <p:extLst>
      <p:ext uri="{BB962C8B-B14F-4D97-AF65-F5344CB8AC3E}">
        <p14:creationId xmlns:p14="http://schemas.microsoft.com/office/powerpoint/2010/main" val="4080173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9BBAFE14-6971-4EB2-B3CC-388DED9FF496}" type="slidenum">
              <a:rPr lang="zh-CN" altLang="en-US"/>
              <a:pPr>
                <a:defRPr/>
              </a:pPr>
              <a:t>‹#›</a:t>
            </a:fld>
            <a:endParaRPr lang="en-US" altLang="zh-CN"/>
          </a:p>
        </p:txBody>
      </p:sp>
    </p:spTree>
    <p:extLst>
      <p:ext uri="{BB962C8B-B14F-4D97-AF65-F5344CB8AC3E}">
        <p14:creationId xmlns:p14="http://schemas.microsoft.com/office/powerpoint/2010/main" val="41060498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5FD76CF3-6AA3-4BDD-9622-5141CEDC18EE}" type="slidenum">
              <a:rPr lang="zh-CN" altLang="en-US"/>
              <a:pPr>
                <a:defRPr/>
              </a:pPr>
              <a:t>‹#›</a:t>
            </a:fld>
            <a:endParaRPr lang="en-US" altLang="zh-CN"/>
          </a:p>
        </p:txBody>
      </p:sp>
    </p:spTree>
    <p:extLst>
      <p:ext uri="{BB962C8B-B14F-4D97-AF65-F5344CB8AC3E}">
        <p14:creationId xmlns:p14="http://schemas.microsoft.com/office/powerpoint/2010/main" val="30923610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DDCD5513-0777-4F3D-99F4-05696B43772D}" type="slidenum">
              <a:rPr lang="zh-CN" altLang="en-US"/>
              <a:pPr>
                <a:defRPr/>
              </a:pPr>
              <a:t>‹#›</a:t>
            </a:fld>
            <a:endParaRPr lang="en-US" altLang="zh-CN"/>
          </a:p>
        </p:txBody>
      </p:sp>
    </p:spTree>
    <p:extLst>
      <p:ext uri="{BB962C8B-B14F-4D97-AF65-F5344CB8AC3E}">
        <p14:creationId xmlns:p14="http://schemas.microsoft.com/office/powerpoint/2010/main" val="22922395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05636D9-4AE5-4104-9249-75713704AA31}" type="slidenum">
              <a:rPr lang="zh-CN" altLang="en-US"/>
              <a:pPr>
                <a:defRPr/>
              </a:pPr>
              <a:t>‹#›</a:t>
            </a:fld>
            <a:endParaRPr lang="en-US" altLang="zh-CN"/>
          </a:p>
        </p:txBody>
      </p:sp>
    </p:spTree>
    <p:extLst>
      <p:ext uri="{BB962C8B-B14F-4D97-AF65-F5344CB8AC3E}">
        <p14:creationId xmlns:p14="http://schemas.microsoft.com/office/powerpoint/2010/main" val="19850673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D12BC2C2-DF79-4F67-BEC9-E0FEE09085AF}" type="slidenum">
              <a:rPr lang="zh-CN" altLang="en-US"/>
              <a:pPr>
                <a:defRPr/>
              </a:pPr>
              <a:t>‹#›</a:t>
            </a:fld>
            <a:endParaRPr lang="en-US" altLang="zh-CN"/>
          </a:p>
        </p:txBody>
      </p:sp>
    </p:spTree>
    <p:extLst>
      <p:ext uri="{BB962C8B-B14F-4D97-AF65-F5344CB8AC3E}">
        <p14:creationId xmlns:p14="http://schemas.microsoft.com/office/powerpoint/2010/main" val="17732088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EA78355-B717-40D9-9DED-8CE60F892CC9}" type="slidenum">
              <a:rPr lang="zh-CN" altLang="en-US"/>
              <a:pPr>
                <a:defRPr/>
              </a:pPr>
              <a:t>‹#›</a:t>
            </a:fld>
            <a:endParaRPr lang="en-US" altLang="zh-CN"/>
          </a:p>
        </p:txBody>
      </p:sp>
    </p:spTree>
    <p:extLst>
      <p:ext uri="{BB962C8B-B14F-4D97-AF65-F5344CB8AC3E}">
        <p14:creationId xmlns:p14="http://schemas.microsoft.com/office/powerpoint/2010/main" val="7281274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0000E2C-9387-465D-B4EF-93EC59FF181F}" type="slidenum">
              <a:rPr lang="zh-CN" altLang="en-US"/>
              <a:pPr>
                <a:defRPr/>
              </a:pPr>
              <a:t>‹#›</a:t>
            </a:fld>
            <a:endParaRPr lang="en-US" altLang="zh-CN"/>
          </a:p>
        </p:txBody>
      </p:sp>
    </p:spTree>
    <p:extLst>
      <p:ext uri="{BB962C8B-B14F-4D97-AF65-F5344CB8AC3E}">
        <p14:creationId xmlns:p14="http://schemas.microsoft.com/office/powerpoint/2010/main" val="262735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E5122E0E-D0DD-4760-808A-677AC17C2456}" type="slidenum">
              <a:rPr lang="zh-CN" altLang="en-US"/>
              <a:pPr>
                <a:defRPr/>
              </a:pPr>
              <a:t>‹#›</a:t>
            </a:fld>
            <a:endParaRPr lang="en-US" altLang="zh-CN"/>
          </a:p>
        </p:txBody>
      </p:sp>
    </p:spTree>
    <p:extLst>
      <p:ext uri="{BB962C8B-B14F-4D97-AF65-F5344CB8AC3E}">
        <p14:creationId xmlns:p14="http://schemas.microsoft.com/office/powerpoint/2010/main" val="387762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7"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28"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1029" name="直接连接符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3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34" name="日期占位符 9"/>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1035" name="页脚占位符 21"/>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1036" name="灯片编号占位符 17"/>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05444ABA-0434-4554-8D81-1588779376ED}"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直角三角形 10"/>
          <p:cNvSpPr>
            <a:spLocks noChangeArrowheads="1"/>
          </p:cNvSpPr>
          <p:nvPr/>
        </p:nvSpPr>
        <p:spPr bwMode="auto">
          <a:xfrm>
            <a:off x="0" y="4664075"/>
            <a:ext cx="9150350" cy="0"/>
          </a:xfrm>
          <a:prstGeom prst="rtTriangle">
            <a:avLst/>
          </a:prstGeom>
          <a:gradFill rotWithShape="1">
            <a:gsLst>
              <a:gs pos="0">
                <a:srgbClr val="007897"/>
              </a:gs>
              <a:gs pos="54000">
                <a:srgbClr val="4ABBE0"/>
              </a:gs>
              <a:gs pos="100000">
                <a:srgbClr val="007897"/>
              </a:gs>
            </a:gsLst>
            <a:lin ang="30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en-US" altLang="zh-CN" smtClean="0">
              <a:solidFill>
                <a:srgbClr val="FFFFFF"/>
              </a:solidFill>
              <a:latin typeface="Times New Roman" panose="02020603050405020304" pitchFamily="18" charset="0"/>
            </a:endParaRPr>
          </a:p>
        </p:txBody>
      </p:sp>
      <p:grpSp>
        <p:nvGrpSpPr>
          <p:cNvPr id="2051" name="Group 3"/>
          <p:cNvGrpSpPr>
            <a:grpSpLocks/>
          </p:cNvGrpSpPr>
          <p:nvPr/>
        </p:nvGrpSpPr>
        <p:grpSpPr bwMode="auto">
          <a:xfrm>
            <a:off x="-1588" y="4953000"/>
            <a:ext cx="9145588" cy="1911350"/>
            <a:chOff x="0" y="0"/>
            <a:chExt cx="9147765" cy="2032192"/>
          </a:xfrm>
        </p:grpSpPr>
        <p:sp>
          <p:nvSpPr>
            <p:cNvPr id="2057" name="任意多边形 16"/>
            <p:cNvSpPr>
              <a:spLocks/>
            </p:cNvSpPr>
            <p:nvPr/>
          </p:nvSpPr>
          <p:spPr bwMode="auto">
            <a:xfrm>
              <a:off x="1691090" y="0"/>
              <a:ext cx="7456675" cy="518176"/>
            </a:xfrm>
            <a:custGeom>
              <a:avLst/>
              <a:gdLst>
                <a:gd name="T0" fmla="*/ 2147483646 w 4697"/>
                <a:gd name="T1" fmla="*/ 0 h 367"/>
                <a:gd name="T2" fmla="*/ 2147483646 w 4697"/>
                <a:gd name="T3" fmla="*/ 2147483646 h 367"/>
                <a:gd name="T4" fmla="*/ 0 w 4697"/>
                <a:gd name="T5" fmla="*/ 2147483646 h 367"/>
                <a:gd name="T6" fmla="*/ 2147483646 w 4697"/>
                <a:gd name="T7" fmla="*/ 0 h 367"/>
                <a:gd name="T8" fmla="*/ 0 60000 65536"/>
                <a:gd name="T9" fmla="*/ 0 60000 65536"/>
                <a:gd name="T10" fmla="*/ 0 60000 65536"/>
                <a:gd name="T11" fmla="*/ 0 60000 65536"/>
                <a:gd name="T12" fmla="*/ 0 w 4697"/>
                <a:gd name="T13" fmla="*/ 0 h 367"/>
                <a:gd name="T14" fmla="*/ 4697 w 4697"/>
                <a:gd name="T15" fmla="*/ 367 h 367"/>
              </a:gdLst>
              <a:ahLst/>
              <a:cxnLst>
                <a:cxn ang="T8">
                  <a:pos x="T0" y="T1"/>
                </a:cxn>
                <a:cxn ang="T9">
                  <a:pos x="T2" y="T3"/>
                </a:cxn>
                <a:cxn ang="T10">
                  <a:pos x="T4" y="T5"/>
                </a:cxn>
                <a:cxn ang="T11">
                  <a:pos x="T6" y="T7"/>
                </a:cxn>
              </a:cxnLst>
              <a:rect l="T12" t="T13" r="T14" b="T15"/>
              <a:pathLst>
                <a:path w="4697" h="367">
                  <a:moveTo>
                    <a:pt x="4697" y="0"/>
                  </a:moveTo>
                  <a:lnTo>
                    <a:pt x="4697" y="367"/>
                  </a:lnTo>
                  <a:lnTo>
                    <a:pt x="0" y="218"/>
                  </a:lnTo>
                  <a:lnTo>
                    <a:pt x="4697" y="0"/>
                  </a:lnTo>
                  <a:close/>
                </a:path>
              </a:pathLst>
            </a:custGeom>
            <a:solidFill>
              <a:srgbClr val="9FCBD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 name="任意多边形 18"/>
            <p:cNvSpPr>
              <a:spLocks/>
            </p:cNvSpPr>
            <p:nvPr/>
          </p:nvSpPr>
          <p:spPr bwMode="auto">
            <a:xfrm>
              <a:off x="39697" y="302129"/>
              <a:ext cx="9108068"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059" name="Group 6"/>
            <p:cNvGrpSpPr>
              <a:grpSpLocks/>
            </p:cNvGrpSpPr>
            <p:nvPr/>
          </p:nvGrpSpPr>
          <p:grpSpPr bwMode="auto">
            <a:xfrm>
              <a:off x="-2921" y="42129"/>
              <a:ext cx="9156783" cy="1996274"/>
              <a:chOff x="0" y="0"/>
              <a:chExt cx="9156192" cy="1877568"/>
            </a:xfrm>
          </p:grpSpPr>
          <p:pic>
            <p:nvPicPr>
              <p:cNvPr id="2" name="任意多边形 1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56192" cy="187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6097" y="800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4" name="直接连接符 2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18" y="35648"/>
              <a:ext cx="9162879" cy="86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060" name="日期占位符 29"/>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solidFill>
                  <a:srgbClr val="FFFFFF"/>
                </a:solidFill>
                <a:latin typeface="Arial" pitchFamily="34" charset="0"/>
              </a:defRPr>
            </a:lvl1pPr>
          </a:lstStyle>
          <a:p>
            <a:pPr>
              <a:defRPr/>
            </a:pPr>
            <a:endParaRPr lang="en-US"/>
          </a:p>
        </p:txBody>
      </p:sp>
      <p:sp>
        <p:nvSpPr>
          <p:cNvPr id="2061" name="页脚占位符 18"/>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solidFill>
                  <a:srgbClr val="E8F0F4"/>
                </a:solidFill>
                <a:latin typeface="Arial" pitchFamily="34" charset="0"/>
              </a:defRPr>
            </a:lvl1pPr>
          </a:lstStyle>
          <a:p>
            <a:pPr>
              <a:defRPr/>
            </a:pPr>
            <a:endParaRPr lang="en-US"/>
          </a:p>
        </p:txBody>
      </p:sp>
      <p:sp>
        <p:nvSpPr>
          <p:cNvPr id="2062" name="灯片编号占位符 2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solidFill>
                  <a:srgbClr val="FFFFFF"/>
                </a:solidFill>
              </a:defRPr>
            </a:lvl1pPr>
          </a:lstStyle>
          <a:p>
            <a:pPr>
              <a:defRPr/>
            </a:pPr>
            <a:fld id="{8DBC535D-B34A-48C8-947B-372986E68669}"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5"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3076"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3077"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燕尾形 10"/>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3079" name="燕尾形 15"/>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308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8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084" name="日期占位符 3"/>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3085" name="页脚占位符 4"/>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3086" name="灯片编号占位符 5"/>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A8422D5F-236A-4330-9E8C-A045378742FE}"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9"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100"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4101"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10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4106"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4107"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4108"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933330DC-AFFB-4CFD-819E-070A457C9F7C}"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512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5124" name="日期占位符 6"/>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5125" name="页脚占位符 7"/>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5126" name="灯片编号占位符 8"/>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E0B0A040-0E86-4268-B0ED-B69E4E84C791}"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7"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148"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6149"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615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6154" name="日期占位符 2"/>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6155" name="页脚占位符 3"/>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6156" name="灯片编号占位符 4"/>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13E613AC-009D-4A97-AAEC-6A3321E1CFB3}"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717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7172"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7173"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7174"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724A86BC-C87D-4A0D-9D15-DA90D0CB21E8}"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5" name="任意多边形 15"/>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8196" name="Group 4"/>
          <p:cNvGrpSpPr>
            <a:grpSpLocks/>
          </p:cNvGrpSpPr>
          <p:nvPr/>
        </p:nvGrpSpPr>
        <p:grpSpPr bwMode="auto">
          <a:xfrm>
            <a:off x="-11113" y="5784850"/>
            <a:ext cx="3413126" cy="1092200"/>
            <a:chOff x="0" y="0"/>
            <a:chExt cx="2151" cy="688"/>
          </a:xfrm>
        </p:grpSpPr>
        <p:pic>
          <p:nvPicPr>
            <p:cNvPr id="2" name="直角三角形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8197" name="直接连接符 1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燕尾形 19"/>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8199" name="燕尾形 20"/>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820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820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8204"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8205"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8206"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EADF48DB-CE78-4195-BF4A-8BCF83FF7F85}"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code.enthought.com/projects/traits/docs/html/index.html&#19978;&#25214;&#21040;&#12290;trai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371600" y="762000"/>
            <a:ext cx="6172200" cy="1570038"/>
          </a:xfrm>
          <a:prstGeom prst="rect">
            <a:avLst/>
          </a:prstGeom>
          <a:noFill/>
          <a:ln w="9525">
            <a:noFill/>
            <a:miter lim="800000"/>
            <a:headEnd/>
            <a:tailEnd/>
          </a:ln>
        </p:spPr>
        <p:txBody>
          <a:bodyPr>
            <a:spAutoFit/>
          </a:bodyPr>
          <a:lstStyle/>
          <a:p>
            <a:pPr eaLnBrk="1" hangingPunct="1">
              <a:defRPr/>
            </a:pPr>
            <a:r>
              <a:rPr lang="zh-CN" altLang="en-US" sz="4800" b="1" dirty="0">
                <a:solidFill>
                  <a:srgbClr val="000066"/>
                </a:solidFill>
                <a:effectLst>
                  <a:outerShdw blurRad="38100" dist="38100" dir="2700000" algn="tl">
                    <a:srgbClr val="C0C0C0"/>
                  </a:outerShdw>
                </a:effectLst>
              </a:rPr>
              <a:t>北风网项目实战培训</a:t>
            </a:r>
          </a:p>
          <a:p>
            <a:pPr eaLnBrk="1" hangingPunct="1">
              <a:defRPr/>
            </a:pPr>
            <a:endParaRPr lang="zh-CN" altLang="en-US" sz="4800" b="1" dirty="0">
              <a:solidFill>
                <a:srgbClr val="000066"/>
              </a:solidFill>
              <a:effectLst>
                <a:outerShdw blurRad="38100" dist="38100" dir="2700000" algn="tl">
                  <a:srgbClr val="C0C0C0"/>
                </a:outerShdw>
              </a:effectLst>
            </a:endParaRPr>
          </a:p>
        </p:txBody>
      </p:sp>
      <p:sp>
        <p:nvSpPr>
          <p:cNvPr id="9219" name="Text Box 4"/>
          <p:cNvSpPr txBox="1">
            <a:spLocks noChangeArrowheads="1"/>
          </p:cNvSpPr>
          <p:nvPr/>
        </p:nvSpPr>
        <p:spPr bwMode="auto">
          <a:xfrm>
            <a:off x="0" y="38100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zh-CN" altLang="en-US" sz="1800" dirty="0" smtClean="0">
                <a:latin typeface="Arial" panose="020B0604020202020204" pitchFamily="34" charset="0"/>
              </a:rPr>
              <a:t>第十二讲、</a:t>
            </a:r>
            <a:r>
              <a:rPr lang="en-US" altLang="zh-CN" sz="1800" dirty="0" smtClean="0">
                <a:latin typeface="Arial" panose="020B0604020202020204" pitchFamily="34" charset="0"/>
              </a:rPr>
              <a:t>Python</a:t>
            </a:r>
            <a:r>
              <a:rPr lang="zh-CN" altLang="en-US" sz="1800" dirty="0" smtClean="0">
                <a:latin typeface="Arial" panose="020B0604020202020204" pitchFamily="34" charset="0"/>
              </a:rPr>
              <a:t>面向对象编程与图形用户界面</a:t>
            </a:r>
            <a:endParaRPr lang="zh-CN" altLang="en-US" sz="1800" dirty="0">
              <a:latin typeface="Arial" panose="020B0604020202020204" pitchFamily="34" charset="0"/>
            </a:endParaRPr>
          </a:p>
        </p:txBody>
      </p:sp>
      <p:sp>
        <p:nvSpPr>
          <p:cNvPr id="9220" name="Text Box 5"/>
          <p:cNvSpPr txBox="1">
            <a:spLocks noChangeArrowheads="1"/>
          </p:cNvSpPr>
          <p:nvPr/>
        </p:nvSpPr>
        <p:spPr bwMode="auto">
          <a:xfrm>
            <a:off x="0" y="52578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zh-CN" altLang="en-US" sz="1800" dirty="0">
                <a:solidFill>
                  <a:srgbClr val="000066"/>
                </a:solidFill>
                <a:latin typeface="Arial" panose="020B0604020202020204" pitchFamily="34" charset="0"/>
              </a:rPr>
              <a:t>讲师</a:t>
            </a:r>
            <a:r>
              <a:rPr lang="zh-CN" altLang="en-US" sz="1800" dirty="0" smtClean="0">
                <a:solidFill>
                  <a:srgbClr val="000066"/>
                </a:solidFill>
                <a:latin typeface="Arial" panose="020B0604020202020204" pitchFamily="34" charset="0"/>
              </a:rPr>
              <a:t>：</a:t>
            </a:r>
            <a:r>
              <a:rPr lang="zh-CN" altLang="en-US" sz="1800" dirty="0">
                <a:solidFill>
                  <a:srgbClr val="000066"/>
                </a:solidFill>
                <a:latin typeface="Arial" panose="020B0604020202020204" pitchFamily="34" charset="0"/>
              </a:rPr>
              <a:t>朱彤</a:t>
            </a:r>
            <a:r>
              <a:rPr lang="zh-CN" altLang="en-US" sz="1800" dirty="0" smtClean="0">
                <a:solidFill>
                  <a:srgbClr val="000066"/>
                </a:solidFill>
                <a:latin typeface="Arial" panose="020B0604020202020204" pitchFamily="34" charset="0"/>
              </a:rPr>
              <a:t>（</a:t>
            </a:r>
            <a:r>
              <a:rPr lang="zh-CN" altLang="en-US" sz="1800" dirty="0">
                <a:solidFill>
                  <a:srgbClr val="000066"/>
                </a:solidFill>
                <a:latin typeface="Arial" panose="020B0604020202020204" pitchFamily="34" charset="0"/>
              </a:rPr>
              <a:t>北风网版权所有</a:t>
            </a:r>
            <a:r>
              <a:rPr lang="en-US" altLang="zh-CN" sz="1800" dirty="0">
                <a:solidFill>
                  <a:srgbClr val="000066"/>
                </a:solidFill>
                <a:latin typeface="Arial" panose="020B0604020202020204" pitchFamily="34" charset="0"/>
              </a:rPr>
              <a:t>)</a:t>
            </a:r>
            <a:endParaRPr lang="zh-CN" altLang="en-US" sz="1800" dirty="0">
              <a:solidFill>
                <a:srgbClr val="000066"/>
              </a:solidFill>
              <a:latin typeface="Arial" panose="020B0604020202020204" pitchFamily="34" charset="0"/>
            </a:endParaRPr>
          </a:p>
        </p:txBody>
      </p:sp>
      <p:pic>
        <p:nvPicPr>
          <p:cNvPr id="92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3"/>
          <p:cNvSpPr txBox="1">
            <a:spLocks noChangeArrowheads="1"/>
          </p:cNvSpPr>
          <p:nvPr/>
        </p:nvSpPr>
        <p:spPr bwMode="auto">
          <a:xfrm>
            <a:off x="0" y="2514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en-US" altLang="zh-CN" sz="3200" dirty="0" smtClean="0">
                <a:solidFill>
                  <a:srgbClr val="000066"/>
                </a:solidFill>
                <a:latin typeface="Arial" panose="020B0604020202020204" pitchFamily="34" charset="0"/>
              </a:rPr>
              <a:t>Python</a:t>
            </a:r>
            <a:r>
              <a:rPr lang="zh-CN" altLang="en-US" sz="3200" dirty="0" smtClean="0">
                <a:solidFill>
                  <a:srgbClr val="000066"/>
                </a:solidFill>
                <a:latin typeface="Arial" panose="020B0604020202020204" pitchFamily="34" charset="0"/>
              </a:rPr>
              <a:t>金融应用</a:t>
            </a:r>
            <a:endParaRPr lang="zh-CN" altLang="en-US" sz="3200" dirty="0">
              <a:solidFill>
                <a:srgbClr val="000066"/>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图形用户界面</a:t>
            </a:r>
            <a:endParaRPr lang="zh-CN" altLang="en-US" dirty="0"/>
          </a:p>
        </p:txBody>
      </p:sp>
      <p:sp>
        <p:nvSpPr>
          <p:cNvPr id="3" name="内容占位符 2"/>
          <p:cNvSpPr>
            <a:spLocks noGrp="1"/>
          </p:cNvSpPr>
          <p:nvPr>
            <p:ph idx="1"/>
          </p:nvPr>
        </p:nvSpPr>
        <p:spPr/>
        <p:txBody>
          <a:bodyPr/>
          <a:lstStyle/>
          <a:p>
            <a:r>
              <a:rPr lang="zh-CN" altLang="en-US" sz="2200" dirty="0" smtClean="0"/>
              <a:t>和开发者或者数据科学家相比，对于大部分计算机用户来说，图形用户界面（</a:t>
            </a:r>
            <a:r>
              <a:rPr lang="en-US" altLang="zh-CN" sz="2200" dirty="0" smtClean="0"/>
              <a:t>GUI</a:t>
            </a:r>
            <a:r>
              <a:rPr lang="zh-CN" altLang="en-US" sz="2200" dirty="0" smtClean="0"/>
              <a:t>）是他们所要使用的。这种</a:t>
            </a:r>
            <a:r>
              <a:rPr lang="en-US" altLang="zh-CN" sz="2200" dirty="0" smtClean="0"/>
              <a:t>GUI</a:t>
            </a:r>
            <a:r>
              <a:rPr lang="zh-CN" altLang="en-US" sz="2200" dirty="0" smtClean="0"/>
              <a:t>不仅带来视觉上的吸引力和简单性，还可以比交互性脚本、命令行接口或者</a:t>
            </a:r>
            <a:r>
              <a:rPr lang="en-US" altLang="zh-CN" sz="2200" dirty="0" smtClean="0"/>
              <a:t>shell</a:t>
            </a:r>
            <a:r>
              <a:rPr lang="zh-CN" altLang="en-US" sz="2200" dirty="0" smtClean="0"/>
              <a:t>更好的引导和控制用户交互。我们以前面的例子为基础，为短期利率和现金流序列构建简单的</a:t>
            </a:r>
            <a:r>
              <a:rPr lang="en-US" altLang="zh-CN" sz="2200" dirty="0" smtClean="0"/>
              <a:t>GUI</a:t>
            </a:r>
            <a:r>
              <a:rPr lang="zh-CN" altLang="en-US" sz="2200" dirty="0" smtClean="0"/>
              <a:t>。</a:t>
            </a:r>
            <a:endParaRPr lang="en-US" altLang="zh-CN" sz="2200" dirty="0" smtClean="0"/>
          </a:p>
          <a:p>
            <a:r>
              <a:rPr lang="zh-CN" altLang="en-US" sz="2200" dirty="0" smtClean="0"/>
              <a:t>为了构建</a:t>
            </a:r>
            <a:r>
              <a:rPr lang="en-US" altLang="zh-CN" sz="2200" dirty="0" smtClean="0"/>
              <a:t>GUI</a:t>
            </a:r>
            <a:r>
              <a:rPr lang="zh-CN" altLang="en-US" sz="2200" dirty="0" smtClean="0"/>
              <a:t>，我们使用</a:t>
            </a:r>
            <a:r>
              <a:rPr lang="en-US" altLang="zh-CN" sz="2200" dirty="0" smtClean="0"/>
              <a:t>traits</a:t>
            </a:r>
            <a:r>
              <a:rPr lang="zh-CN" altLang="en-US" sz="2200" dirty="0" smtClean="0"/>
              <a:t>库，这个库的文档可以在</a:t>
            </a:r>
            <a:r>
              <a:rPr lang="en-US" altLang="zh-CN" sz="2200" dirty="0" smtClean="0">
                <a:hlinkClick r:id="rId2"/>
              </a:rPr>
              <a:t>http://code.enthought.com/projects/traits/docs/html/index.html</a:t>
            </a:r>
            <a:r>
              <a:rPr lang="zh-CN" altLang="en-US" sz="2200" dirty="0" smtClean="0">
                <a:hlinkClick r:id="rId2"/>
              </a:rPr>
              <a:t>上找到。</a:t>
            </a:r>
            <a:r>
              <a:rPr lang="en-US" altLang="zh-CN" sz="2200" dirty="0" smtClean="0">
                <a:hlinkClick r:id="rId2"/>
              </a:rPr>
              <a:t>traits</a:t>
            </a:r>
            <a:r>
              <a:rPr lang="zh-CN" altLang="en-US" sz="2200" dirty="0" smtClean="0"/>
              <a:t>库通常用于在现有类基础上快速构建</a:t>
            </a:r>
            <a:r>
              <a:rPr lang="en-US" altLang="zh-CN" sz="2200" dirty="0" smtClean="0"/>
              <a:t>GUI</a:t>
            </a:r>
            <a:r>
              <a:rPr lang="zh-CN" altLang="en-US" sz="2200" dirty="0" smtClean="0"/>
              <a:t>，很少用于较复杂的应用程序。下面，我们将重新实现前面的两个示例类，考虑使用</a:t>
            </a:r>
            <a:r>
              <a:rPr lang="en-US" altLang="zh-CN" sz="2200" dirty="0" smtClean="0"/>
              <a:t>GUI</a:t>
            </a:r>
            <a:r>
              <a:rPr lang="zh-CN" altLang="en-US" sz="2200" dirty="0" smtClean="0"/>
              <a:t>与对应类的实例交互。</a:t>
            </a:r>
            <a:endParaRPr lang="en-US" altLang="zh-CN" sz="2200" dirty="0" smtClean="0"/>
          </a:p>
          <a:p>
            <a:pPr marL="109537" indent="0">
              <a:buNone/>
            </a:pPr>
            <a:endParaRPr lang="en-US" altLang="zh-CN" sz="2200" dirty="0" smtClean="0"/>
          </a:p>
        </p:txBody>
      </p:sp>
    </p:spTree>
    <p:extLst>
      <p:ext uri="{BB962C8B-B14F-4D97-AF65-F5344CB8AC3E}">
        <p14:creationId xmlns:p14="http://schemas.microsoft.com/office/powerpoint/2010/main" val="4101663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带</a:t>
            </a:r>
            <a:r>
              <a:rPr lang="en-US" altLang="zh-CN" dirty="0" smtClean="0"/>
              <a:t>GUI</a:t>
            </a:r>
            <a:r>
              <a:rPr lang="zh-CN" altLang="en-US" dirty="0" smtClean="0"/>
              <a:t>的短期利率类</a:t>
            </a:r>
            <a:endParaRPr lang="zh-CN" altLang="en-US" dirty="0"/>
          </a:p>
        </p:txBody>
      </p:sp>
      <p:sp>
        <p:nvSpPr>
          <p:cNvPr id="3" name="内容占位符 2"/>
          <p:cNvSpPr>
            <a:spLocks noGrp="1"/>
          </p:cNvSpPr>
          <p:nvPr>
            <p:ph idx="1"/>
          </p:nvPr>
        </p:nvSpPr>
        <p:spPr/>
        <p:txBody>
          <a:bodyPr/>
          <a:lstStyle/>
          <a:p>
            <a:r>
              <a:rPr lang="zh-CN" altLang="en-US" sz="1900" dirty="0" smtClean="0"/>
              <a:t>首先，我们需要导入</a:t>
            </a:r>
            <a:r>
              <a:rPr lang="en-US" altLang="zh-CN" sz="1900" dirty="0" err="1" smtClean="0"/>
              <a:t>traits.api</a:t>
            </a:r>
            <a:r>
              <a:rPr lang="zh-CN" altLang="en-US" sz="1900" dirty="0" smtClean="0"/>
              <a:t>子库。</a:t>
            </a:r>
            <a:endParaRPr lang="en-US" altLang="zh-CN" sz="1900" dirty="0" smtClean="0"/>
          </a:p>
          <a:p>
            <a:r>
              <a:rPr lang="zh-CN" altLang="en-US" sz="1900" dirty="0" smtClean="0"/>
              <a:t>为了定义新的</a:t>
            </a:r>
            <a:r>
              <a:rPr lang="en-US" altLang="zh-CN" sz="1900" dirty="0" err="1" smtClean="0"/>
              <a:t>short_rate</a:t>
            </a:r>
            <a:r>
              <a:rPr lang="zh-CN" altLang="en-US" sz="1900" dirty="0" smtClean="0"/>
              <a:t>类，我们从</a:t>
            </a:r>
            <a:r>
              <a:rPr lang="en-US" altLang="zh-CN" sz="1900" dirty="0" err="1" smtClean="0"/>
              <a:t>HasTraits</a:t>
            </a:r>
            <a:r>
              <a:rPr lang="zh-CN" altLang="en-US" sz="1900" dirty="0" smtClean="0"/>
              <a:t>类中继承。还要注意，在如下的类定义中，</a:t>
            </a:r>
            <a:r>
              <a:rPr lang="en-US" altLang="zh-CN" sz="1900" dirty="0" smtClean="0"/>
              <a:t>traits</a:t>
            </a:r>
            <a:r>
              <a:rPr lang="zh-CN" altLang="en-US" sz="1900" dirty="0" smtClean="0"/>
              <a:t>有自己的数据类型，这些类型通常紧密地与</a:t>
            </a:r>
            <a:r>
              <a:rPr lang="en-US" altLang="zh-CN" sz="1900" dirty="0" smtClean="0"/>
              <a:t>GUI</a:t>
            </a:r>
            <a:r>
              <a:rPr lang="zh-CN" altLang="en-US" sz="1900" dirty="0" smtClean="0"/>
              <a:t>的视觉元素交织在一起</a:t>
            </a:r>
            <a:r>
              <a:rPr lang="en-US" altLang="zh-CN" sz="1900" dirty="0" smtClean="0"/>
              <a:t>——</a:t>
            </a:r>
            <a:r>
              <a:rPr lang="zh-CN" altLang="en-US" sz="1900" dirty="0" smtClean="0"/>
              <a:t>换言之，</a:t>
            </a:r>
            <a:r>
              <a:rPr lang="en-US" altLang="zh-CN" sz="1900" dirty="0" smtClean="0"/>
              <a:t>traits</a:t>
            </a:r>
            <a:r>
              <a:rPr lang="zh-CN" altLang="en-US" sz="1900" dirty="0" smtClean="0"/>
              <a:t>知道使用哪些图形元素（例如用于文本字段中的元素）（半）自动地构建</a:t>
            </a:r>
            <a:r>
              <a:rPr lang="en-US" altLang="zh-CN" sz="1900" dirty="0" smtClean="0"/>
              <a:t>GUI</a:t>
            </a:r>
            <a:r>
              <a:rPr lang="zh-CN" altLang="en-US" sz="1900" dirty="0" smtClean="0"/>
              <a:t>。</a:t>
            </a:r>
            <a:endParaRPr lang="en-US" altLang="zh-CN" sz="1900" dirty="0" smtClean="0"/>
          </a:p>
          <a:p>
            <a:r>
              <a:rPr lang="zh-CN" altLang="en-US" sz="1900" dirty="0" smtClean="0"/>
              <a:t>基于</a:t>
            </a:r>
            <a:r>
              <a:rPr lang="en-US" altLang="zh-CN" sz="1900" dirty="0" smtClean="0"/>
              <a:t>traits</a:t>
            </a:r>
            <a:r>
              <a:rPr lang="zh-CN" altLang="en-US" sz="1900" dirty="0" smtClean="0"/>
              <a:t>的类的实例化和往常一样。然而通过调用</a:t>
            </a:r>
            <a:r>
              <a:rPr lang="en-US" altLang="zh-CN" sz="1900" dirty="0" err="1" smtClean="0"/>
              <a:t>configure_traits</a:t>
            </a:r>
            <a:r>
              <a:rPr lang="zh-CN" altLang="en-US" sz="1900" dirty="0" smtClean="0"/>
              <a:t>方法（从</a:t>
            </a:r>
            <a:r>
              <a:rPr lang="en-US" altLang="zh-CN" sz="1900" dirty="0" err="1" smtClean="0"/>
              <a:t>HasTraits</a:t>
            </a:r>
            <a:r>
              <a:rPr lang="zh-CN" altLang="en-US" sz="1900" dirty="0" smtClean="0"/>
              <a:t>继承），可以自动生成一个</a:t>
            </a:r>
            <a:r>
              <a:rPr lang="en-US" altLang="zh-CN" sz="1900" dirty="0" smtClean="0"/>
              <a:t>GUI</a:t>
            </a:r>
            <a:r>
              <a:rPr lang="zh-CN" altLang="en-US" sz="1900" dirty="0" smtClean="0"/>
              <a:t>，我们可以使用这个</a:t>
            </a:r>
            <a:r>
              <a:rPr lang="en-US" altLang="zh-CN" sz="1900" dirty="0" smtClean="0"/>
              <a:t>GUI</a:t>
            </a:r>
            <a:r>
              <a:rPr lang="zh-CN" altLang="en-US" sz="1900" dirty="0" smtClean="0"/>
              <a:t>输入新对象</a:t>
            </a:r>
            <a:r>
              <a:rPr lang="en-US" altLang="zh-CN" sz="1900" dirty="0" err="1" smtClean="0"/>
              <a:t>sr</a:t>
            </a:r>
            <a:r>
              <a:rPr lang="zh-CN" altLang="en-US" sz="1900" dirty="0" smtClean="0"/>
              <a:t>的属性值。</a:t>
            </a:r>
            <a:endParaRPr lang="en-US" altLang="zh-CN" sz="1900" dirty="0" smtClean="0"/>
          </a:p>
          <a:p>
            <a:r>
              <a:rPr lang="zh-CN" altLang="en-US" sz="1900" dirty="0" smtClean="0"/>
              <a:t>这样就构成了一个简单的</a:t>
            </a:r>
            <a:r>
              <a:rPr lang="en-US" altLang="zh-CN" sz="1900" dirty="0" smtClean="0"/>
              <a:t>GUI</a:t>
            </a:r>
            <a:r>
              <a:rPr lang="zh-CN" altLang="en-US" sz="1900" dirty="0" smtClean="0"/>
              <a:t>，本例中该界面还是空白的（没有在不同字段中输入数值）。注意，下方的</a:t>
            </a:r>
            <a:r>
              <a:rPr lang="en-US" altLang="zh-CN" sz="1900" dirty="0" smtClean="0"/>
              <a:t>5</a:t>
            </a:r>
            <a:r>
              <a:rPr lang="zh-CN" altLang="en-US" sz="1900" dirty="0" smtClean="0"/>
              <a:t>个字段都属于时间列表，这是默认生成的布局。输入值以后，按下</a:t>
            </a:r>
            <a:r>
              <a:rPr lang="en-US" altLang="zh-CN" sz="1900" dirty="0" smtClean="0"/>
              <a:t>ok</a:t>
            </a:r>
            <a:r>
              <a:rPr lang="zh-CN" altLang="en-US" sz="1900" dirty="0" smtClean="0"/>
              <a:t>键将输入字段的值赋予对应的对象属性。</a:t>
            </a:r>
            <a:endParaRPr lang="en-US" altLang="zh-CN" sz="1900" dirty="0" smtClean="0"/>
          </a:p>
          <a:p>
            <a:r>
              <a:rPr lang="zh-CN" altLang="en-US" sz="1900" dirty="0" smtClean="0"/>
              <a:t>通过提供</a:t>
            </a:r>
            <a:r>
              <a:rPr lang="en-US" altLang="zh-CN" sz="1900" dirty="0" smtClean="0"/>
              <a:t>traits</a:t>
            </a:r>
            <a:r>
              <a:rPr lang="zh-CN" altLang="en-US" sz="1900" dirty="0" smtClean="0"/>
              <a:t>专用的数据类型，</a:t>
            </a:r>
            <a:r>
              <a:rPr lang="en-US" altLang="zh-CN" sz="1900" dirty="0" smtClean="0"/>
              <a:t>traits</a:t>
            </a:r>
            <a:r>
              <a:rPr lang="zh-CN" altLang="en-US" sz="1900" dirty="0" smtClean="0"/>
              <a:t>可以生成正确的视觉元素，通过</a:t>
            </a:r>
            <a:r>
              <a:rPr lang="en-US" altLang="zh-CN" sz="1900" dirty="0" smtClean="0"/>
              <a:t>GUI</a:t>
            </a:r>
            <a:r>
              <a:rPr lang="zh-CN" altLang="en-US" sz="1900" dirty="0" smtClean="0"/>
              <a:t>实现这些操作，即用于</a:t>
            </a:r>
            <a:r>
              <a:rPr lang="en-US" altLang="zh-CN" sz="1900" dirty="0" smtClean="0"/>
              <a:t>sr.name</a:t>
            </a:r>
            <a:r>
              <a:rPr lang="zh-CN" altLang="en-US" sz="1900" dirty="0" smtClean="0"/>
              <a:t>的一个文本输入字段和</a:t>
            </a:r>
            <a:r>
              <a:rPr lang="en-US" altLang="zh-CN" sz="1900" dirty="0" smtClean="0"/>
              <a:t>5</a:t>
            </a:r>
            <a:r>
              <a:rPr lang="zh-CN" altLang="en-US" sz="1900" dirty="0" smtClean="0"/>
              <a:t>个用于列表对象</a:t>
            </a:r>
            <a:r>
              <a:rPr lang="en-US" altLang="zh-CN" sz="1900" dirty="0" err="1" smtClean="0"/>
              <a:t>sr.time_list</a:t>
            </a:r>
            <a:r>
              <a:rPr lang="zh-CN" altLang="en-US" sz="1900" dirty="0" smtClean="0"/>
              <a:t>的输入元素。输入操作之后，新对象的行为和前一小节中的</a:t>
            </a:r>
            <a:r>
              <a:rPr lang="en-US" altLang="zh-CN" sz="1900" dirty="0" err="1" smtClean="0"/>
              <a:t>short_rate</a:t>
            </a:r>
            <a:r>
              <a:rPr lang="zh-CN" altLang="en-US" sz="1900" dirty="0" smtClean="0"/>
              <a:t>相同。</a:t>
            </a:r>
            <a:endParaRPr lang="en-US" altLang="zh-CN" sz="1900" dirty="0" smtClean="0"/>
          </a:p>
        </p:txBody>
      </p:sp>
    </p:spTree>
    <p:extLst>
      <p:ext uri="{BB962C8B-B14F-4D97-AF65-F5344CB8AC3E}">
        <p14:creationId xmlns:p14="http://schemas.microsoft.com/office/powerpoint/2010/main" val="1431268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值的更新</a:t>
            </a:r>
            <a:endParaRPr lang="zh-CN" altLang="en-US" dirty="0"/>
          </a:p>
        </p:txBody>
      </p:sp>
      <p:sp>
        <p:nvSpPr>
          <p:cNvPr id="3" name="内容占位符 2"/>
          <p:cNvSpPr>
            <a:spLocks noGrp="1"/>
          </p:cNvSpPr>
          <p:nvPr>
            <p:ph idx="1"/>
          </p:nvPr>
        </p:nvSpPr>
        <p:spPr/>
        <p:txBody>
          <a:bodyPr/>
          <a:lstStyle/>
          <a:p>
            <a:r>
              <a:rPr lang="zh-CN" altLang="en-US" sz="1900" dirty="0" smtClean="0"/>
              <a:t>迄今为止，使用</a:t>
            </a:r>
            <a:r>
              <a:rPr lang="en-US" altLang="zh-CN" sz="1900" dirty="0" smtClean="0"/>
              <a:t>traits</a:t>
            </a:r>
            <a:r>
              <a:rPr lang="zh-CN" altLang="en-US" sz="1900" dirty="0" smtClean="0"/>
              <a:t>的新</a:t>
            </a:r>
            <a:r>
              <a:rPr lang="en-US" altLang="zh-CN" sz="1900" dirty="0" err="1" smtClean="0"/>
              <a:t>short_rate</a:t>
            </a:r>
            <a:r>
              <a:rPr lang="zh-CN" altLang="en-US" sz="1900" dirty="0" smtClean="0"/>
              <a:t>类可以为该类实例的初始化属性输入数据。但是，</a:t>
            </a:r>
            <a:r>
              <a:rPr lang="en-US" altLang="zh-CN" sz="1900" dirty="0" smtClean="0"/>
              <a:t>GUI</a:t>
            </a:r>
            <a:r>
              <a:rPr lang="zh-CN" altLang="en-US" sz="1900" dirty="0" smtClean="0"/>
              <a:t>通常也被用于显示结果。通常应该避免在通过</a:t>
            </a:r>
            <a:r>
              <a:rPr lang="en-US" altLang="zh-CN" sz="1900" dirty="0" smtClean="0"/>
              <a:t>GUI</a:t>
            </a:r>
            <a:r>
              <a:rPr lang="zh-CN" altLang="en-US" sz="1900" dirty="0" smtClean="0"/>
              <a:t>提供输入数据，让用户通过交互式脚本访问结果。为此，需要另一个子库</a:t>
            </a:r>
            <a:r>
              <a:rPr lang="en-US" altLang="zh-CN" sz="1900" dirty="0" err="1" smtClean="0"/>
              <a:t>traitsui.api</a:t>
            </a:r>
            <a:r>
              <a:rPr lang="zh-CN" altLang="en-US" sz="1900" dirty="0" smtClean="0"/>
              <a:t>。</a:t>
            </a:r>
            <a:endParaRPr lang="en-US" altLang="zh-CN" sz="1900" dirty="0" smtClean="0"/>
          </a:p>
          <a:p>
            <a:r>
              <a:rPr lang="zh-CN" altLang="en-US" sz="1900" dirty="0" smtClean="0"/>
              <a:t>这个子库可以在同一个类</a:t>
            </a:r>
            <a:r>
              <a:rPr lang="en-US" altLang="zh-CN" sz="1900" dirty="0" smtClean="0"/>
              <a:t>/</a:t>
            </a:r>
            <a:r>
              <a:rPr lang="zh-CN" altLang="en-US" sz="1900" dirty="0" smtClean="0"/>
              <a:t>对象上生成不同的视图，还提供更多的选项，如标签和格式。下面的类定义中，关键是按下</a:t>
            </a:r>
            <a:r>
              <a:rPr lang="en-US" altLang="zh-CN" sz="1900" dirty="0" smtClean="0"/>
              <a:t>Update</a:t>
            </a:r>
            <a:r>
              <a:rPr lang="zh-CN" altLang="en-US" sz="1900" dirty="0" smtClean="0"/>
              <a:t>按钮时发生的情况。在本例中，调用私有方法</a:t>
            </a:r>
            <a:r>
              <a:rPr lang="en-US" altLang="zh-CN" sz="1900" dirty="0" smtClean="0"/>
              <a:t>\_update\fired</a:t>
            </a:r>
            <a:r>
              <a:rPr lang="zh-CN" altLang="en-US" sz="1900" dirty="0" smtClean="0"/>
              <a:t>，该方法更新包含折现因子的列表对象。然后，这个更新后的列表在</a:t>
            </a:r>
            <a:r>
              <a:rPr lang="en-US" altLang="zh-CN" sz="1900" dirty="0" smtClean="0"/>
              <a:t>GUI</a:t>
            </a:r>
            <a:r>
              <a:rPr lang="zh-CN" altLang="en-US" sz="1900" dirty="0" smtClean="0"/>
              <a:t>窗口中显示，前提条件是用于已经提供了所有输入参数。</a:t>
            </a:r>
            <a:endParaRPr lang="en-US" altLang="zh-CN" sz="1900" dirty="0" smtClean="0"/>
          </a:p>
          <a:p>
            <a:r>
              <a:rPr lang="zh-CN" altLang="en-US" sz="1900" dirty="0" smtClean="0"/>
              <a:t>实例化和配置的实现和以前一样。目前仍是空白的，可以看到新的元素，如</a:t>
            </a:r>
            <a:r>
              <a:rPr lang="en-US" altLang="zh-CN" sz="1900" dirty="0" smtClean="0"/>
              <a:t>Update</a:t>
            </a:r>
            <a:r>
              <a:rPr lang="zh-CN" altLang="en-US" sz="1900" dirty="0" smtClean="0"/>
              <a:t>按钮和折现因子输出字段。</a:t>
            </a:r>
            <a:endParaRPr lang="en-US" altLang="zh-CN" sz="1900" dirty="0" smtClean="0"/>
          </a:p>
          <a:p>
            <a:r>
              <a:rPr lang="zh-CN" altLang="en-US" sz="1900" dirty="0" smtClean="0"/>
              <a:t>为对象属性提供值并按下</a:t>
            </a:r>
            <a:r>
              <a:rPr lang="en-US" altLang="zh-CN" sz="1900" dirty="0" smtClean="0"/>
              <a:t>Update</a:t>
            </a:r>
            <a:r>
              <a:rPr lang="zh-CN" altLang="en-US" sz="1900" dirty="0" smtClean="0"/>
              <a:t>按钮，会发挥计算出的折现因子</a:t>
            </a:r>
            <a:r>
              <a:rPr lang="en-US" altLang="zh-CN" sz="1900" dirty="0" smtClean="0"/>
              <a:t>——</a:t>
            </a:r>
            <a:r>
              <a:rPr lang="zh-CN" altLang="en-US" sz="1900" dirty="0" smtClean="0"/>
              <a:t>这次展示在</a:t>
            </a:r>
            <a:r>
              <a:rPr lang="en-US" altLang="zh-CN" sz="1900" dirty="0" smtClean="0"/>
              <a:t>GUI</a:t>
            </a:r>
            <a:r>
              <a:rPr lang="zh-CN" altLang="en-US" sz="1900" dirty="0" smtClean="0"/>
              <a:t>窗口中。</a:t>
            </a:r>
            <a:endParaRPr lang="en-US" altLang="zh-CN" sz="1900" dirty="0" smtClean="0"/>
          </a:p>
          <a:p>
            <a:r>
              <a:rPr lang="zh-CN" altLang="en-US" sz="1900" dirty="0" smtClean="0"/>
              <a:t>没有</a:t>
            </a:r>
            <a:r>
              <a:rPr lang="en-US" altLang="zh-CN" sz="1900" dirty="0" smtClean="0"/>
              <a:t>GUI</a:t>
            </a:r>
            <a:r>
              <a:rPr lang="zh-CN" altLang="en-US" sz="1900" dirty="0" smtClean="0"/>
              <a:t>时的等价操作演示。</a:t>
            </a:r>
            <a:endParaRPr lang="en-US" altLang="zh-CN" sz="1900" dirty="0" smtClean="0"/>
          </a:p>
        </p:txBody>
      </p:sp>
    </p:spTree>
    <p:extLst>
      <p:ext uri="{BB962C8B-B14F-4D97-AF65-F5344CB8AC3E}">
        <p14:creationId xmlns:p14="http://schemas.microsoft.com/office/powerpoint/2010/main" val="3495203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带</a:t>
            </a:r>
            <a:r>
              <a:rPr lang="en-US" altLang="zh-CN" dirty="0" smtClean="0"/>
              <a:t>GUI</a:t>
            </a:r>
            <a:r>
              <a:rPr lang="zh-CN" altLang="en-US" dirty="0" smtClean="0"/>
              <a:t>的现金流序列类</a:t>
            </a:r>
            <a:endParaRPr lang="zh-CN" altLang="en-US" dirty="0"/>
          </a:p>
        </p:txBody>
      </p:sp>
      <p:sp>
        <p:nvSpPr>
          <p:cNvPr id="3" name="内容占位符 2"/>
          <p:cNvSpPr>
            <a:spLocks noGrp="1"/>
          </p:cNvSpPr>
          <p:nvPr>
            <p:ph idx="1"/>
          </p:nvPr>
        </p:nvSpPr>
        <p:spPr/>
        <p:txBody>
          <a:bodyPr/>
          <a:lstStyle/>
          <a:p>
            <a:r>
              <a:rPr lang="zh-CN" altLang="en-US" sz="1900" dirty="0" smtClean="0"/>
              <a:t>本节最后一个例子是关于</a:t>
            </a:r>
            <a:r>
              <a:rPr lang="en-US" altLang="zh-CN" sz="1900" dirty="0" err="1" smtClean="0"/>
              <a:t>cash_flow_series</a:t>
            </a:r>
            <a:r>
              <a:rPr lang="zh-CN" altLang="en-US" sz="1900" dirty="0" smtClean="0"/>
              <a:t>类的。从原理上，我们在前一个例子中已经了解</a:t>
            </a:r>
            <a:r>
              <a:rPr lang="en-US" altLang="zh-CN" sz="1900" dirty="0" smtClean="0"/>
              <a:t>traits</a:t>
            </a:r>
            <a:r>
              <a:rPr lang="zh-CN" altLang="en-US" sz="1900" dirty="0" smtClean="0"/>
              <a:t>在</a:t>
            </a:r>
            <a:r>
              <a:rPr lang="en-US" altLang="zh-CN" sz="1900" dirty="0" smtClean="0"/>
              <a:t>GUI</a:t>
            </a:r>
            <a:r>
              <a:rPr lang="zh-CN" altLang="en-US" sz="1900" dirty="0" smtClean="0"/>
              <a:t>窗口中显示结果的基本工作方式。现在，我们只想给整个故事增添一些曲折：例如，可以轻松更改短期利率值的滑块。在下面的定义中，滑块用</a:t>
            </a:r>
            <a:r>
              <a:rPr lang="en-US" altLang="zh-CN" sz="1900" dirty="0" smtClean="0"/>
              <a:t>Range</a:t>
            </a:r>
            <a:r>
              <a:rPr lang="zh-CN" altLang="en-US" sz="1900" dirty="0" smtClean="0"/>
              <a:t>函数实现，在其中提供了最小值、最大值和默认值。例子中还增加了计算现值和净现值的输出字段。</a:t>
            </a:r>
            <a:endParaRPr lang="en-US" altLang="zh-CN" sz="1900" dirty="0" smtClean="0"/>
          </a:p>
          <a:p>
            <a:r>
              <a:rPr lang="zh-CN" altLang="en-US" sz="1900" dirty="0" smtClean="0"/>
              <a:t>除了稍微复杂一点的类定义之外，用法仍然不变。</a:t>
            </a:r>
            <a:endParaRPr lang="en-US" altLang="zh-CN" sz="1900" dirty="0" smtClean="0"/>
          </a:p>
          <a:p>
            <a:r>
              <a:rPr lang="zh-CN" altLang="en-US" sz="1900" dirty="0" smtClean="0"/>
              <a:t>空白新</a:t>
            </a:r>
            <a:r>
              <a:rPr lang="en-US" altLang="zh-CN" sz="1900" dirty="0" smtClean="0"/>
              <a:t>GUI</a:t>
            </a:r>
            <a:r>
              <a:rPr lang="zh-CN" altLang="en-US" sz="1900" dirty="0" smtClean="0"/>
              <a:t>，注意滑块和用于现金流值，现值和净现值的新字段。输入数据，按下</a:t>
            </a:r>
            <a:r>
              <a:rPr lang="en-US" altLang="zh-CN" sz="1900" dirty="0" smtClean="0"/>
              <a:t>Update</a:t>
            </a:r>
            <a:r>
              <a:rPr lang="zh-CN" altLang="en-US" sz="1900" dirty="0" smtClean="0"/>
              <a:t>按钮得到结果。这个例子仍然相当简单，但是结果几乎可以称作一个应用程序，我们实现了如下功能：</a:t>
            </a:r>
            <a:endParaRPr lang="en-US" altLang="zh-CN" sz="1900" dirty="0" smtClean="0"/>
          </a:p>
          <a:p>
            <a:pPr lvl="1"/>
            <a:r>
              <a:rPr lang="zh-CN" altLang="en-US" sz="1800" dirty="0" smtClean="0"/>
              <a:t>输入：</a:t>
            </a:r>
            <a:r>
              <a:rPr lang="en-US" altLang="zh-CN" sz="1800" dirty="0" smtClean="0"/>
              <a:t>GUI</a:t>
            </a:r>
            <a:r>
              <a:rPr lang="zh-CN" altLang="en-US" sz="1800" dirty="0" smtClean="0"/>
              <a:t>可以输入数据初始化任何对象属性</a:t>
            </a:r>
            <a:endParaRPr lang="en-US" altLang="zh-CN" sz="1800" dirty="0" smtClean="0"/>
          </a:p>
          <a:p>
            <a:pPr lvl="1"/>
            <a:r>
              <a:rPr lang="zh-CN" altLang="en-US" sz="1800" dirty="0" smtClean="0"/>
              <a:t>逻辑：应用逻辑可以计算折现因子、现值和</a:t>
            </a:r>
            <a:r>
              <a:rPr lang="en-US" altLang="zh-CN" sz="1800" dirty="0" smtClean="0"/>
              <a:t>NPV</a:t>
            </a:r>
          </a:p>
          <a:p>
            <a:pPr lvl="1"/>
            <a:r>
              <a:rPr lang="zh-CN" altLang="en-US" sz="1800" dirty="0" smtClean="0"/>
              <a:t>输出：</a:t>
            </a:r>
            <a:r>
              <a:rPr lang="en-US" altLang="zh-CN" sz="1800" dirty="0" smtClean="0"/>
              <a:t>GUI</a:t>
            </a:r>
            <a:r>
              <a:rPr lang="zh-CN" altLang="en-US" sz="1800" dirty="0" smtClean="0"/>
              <a:t>显示向输入数据应用逻辑的结果。</a:t>
            </a:r>
            <a:endParaRPr lang="en-US" altLang="zh-CN" sz="1800" dirty="0" smtClean="0"/>
          </a:p>
        </p:txBody>
      </p:sp>
    </p:spTree>
    <p:extLst>
      <p:ext uri="{BB962C8B-B14F-4D97-AF65-F5344CB8AC3E}">
        <p14:creationId xmlns:p14="http://schemas.microsoft.com/office/powerpoint/2010/main" val="3929775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总结</a:t>
            </a:r>
            <a:endParaRPr lang="zh-CN" altLang="en-US" dirty="0"/>
          </a:p>
        </p:txBody>
      </p:sp>
      <p:sp>
        <p:nvSpPr>
          <p:cNvPr id="3" name="内容占位符 2"/>
          <p:cNvSpPr>
            <a:spLocks noGrp="1"/>
          </p:cNvSpPr>
          <p:nvPr>
            <p:ph idx="1"/>
          </p:nvPr>
        </p:nvSpPr>
        <p:spPr/>
        <p:txBody>
          <a:bodyPr/>
          <a:lstStyle/>
          <a:p>
            <a:r>
              <a:rPr lang="zh-CN" altLang="en-US" sz="2200" dirty="0" smtClean="0"/>
              <a:t>面向对象框架是现代应用开发必不可少的工具。</a:t>
            </a:r>
            <a:r>
              <a:rPr lang="en-US" altLang="zh-CN" sz="2200" dirty="0" smtClean="0"/>
              <a:t>Python</a:t>
            </a:r>
            <a:r>
              <a:rPr lang="zh-CN" altLang="en-US" sz="2200" dirty="0" smtClean="0"/>
              <a:t>提供了相当灵活的框架以定义客户定义类和使用这些类的实例。本章仅提供了</a:t>
            </a:r>
            <a:r>
              <a:rPr lang="en-US" altLang="zh-CN" sz="2200" dirty="0" smtClean="0"/>
              <a:t>Python</a:t>
            </a:r>
            <a:r>
              <a:rPr lang="zh-CN" altLang="en-US" sz="2200" dirty="0" smtClean="0"/>
              <a:t>类定义的基础知识。在后面的案例中，将阐述</a:t>
            </a:r>
            <a:r>
              <a:rPr lang="en-US" altLang="zh-CN" sz="2200" dirty="0" smtClean="0"/>
              <a:t>Python</a:t>
            </a:r>
            <a:r>
              <a:rPr lang="zh-CN" altLang="en-US" sz="2200" dirty="0" smtClean="0"/>
              <a:t>类在更复杂和现实的应用场景中的使用。</a:t>
            </a:r>
            <a:endParaRPr lang="en-US" altLang="zh-CN" sz="2200" dirty="0" smtClean="0"/>
          </a:p>
          <a:p>
            <a:r>
              <a:rPr lang="zh-CN" altLang="en-US" sz="2200" dirty="0" smtClean="0"/>
              <a:t>现代应用程序设计通常在图形用户界面基础上构建。因此，高效构建</a:t>
            </a:r>
            <a:r>
              <a:rPr lang="en-US" altLang="zh-CN" sz="2200" dirty="0" smtClean="0"/>
              <a:t>GUI</a:t>
            </a:r>
            <a:r>
              <a:rPr lang="zh-CN" altLang="en-US" sz="2200" dirty="0" smtClean="0"/>
              <a:t>相当重要，即使在快速应用开发场景中也是如此。本章使用</a:t>
            </a:r>
            <a:r>
              <a:rPr lang="en-US" altLang="zh-CN" sz="2200" dirty="0" smtClean="0"/>
              <a:t>traits</a:t>
            </a:r>
            <a:r>
              <a:rPr lang="zh-CN" altLang="en-US" sz="2200" dirty="0" smtClean="0"/>
              <a:t>类，该库可以</a:t>
            </a:r>
            <a:r>
              <a:rPr lang="en-US" altLang="zh-CN" sz="2200" dirty="0" smtClean="0"/>
              <a:t>Python</a:t>
            </a:r>
            <a:r>
              <a:rPr lang="zh-CN" altLang="en-US" sz="2200" dirty="0" smtClean="0"/>
              <a:t>风格的面向对象方法简单而高效的构建</a:t>
            </a:r>
            <a:r>
              <a:rPr lang="en-US" altLang="zh-CN" sz="2200" dirty="0" smtClean="0"/>
              <a:t>GUI</a:t>
            </a:r>
            <a:r>
              <a:rPr lang="zh-CN" altLang="en-US" sz="2200" dirty="0" smtClean="0"/>
              <a:t>。这种技术替代方案进来甚至用于金融机构的内部应用中。</a:t>
            </a:r>
            <a:endParaRPr lang="en-US" altLang="zh-CN" sz="2200" dirty="0" smtClean="0"/>
          </a:p>
        </p:txBody>
      </p:sp>
    </p:spTree>
    <p:extLst>
      <p:ext uri="{BB962C8B-B14F-4D97-AF65-F5344CB8AC3E}">
        <p14:creationId xmlns:p14="http://schemas.microsoft.com/office/powerpoint/2010/main" val="47064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Rectang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450850" y="268288"/>
            <a:ext cx="8242300" cy="1347787"/>
          </a:xfrm>
        </p:spPr>
      </p:pic>
      <p:sp>
        <p:nvSpPr>
          <p:cNvPr id="21507" name="Rectangle 3"/>
          <p:cNvSpPr>
            <a:spLocks noGrp="1"/>
          </p:cNvSpPr>
          <p:nvPr>
            <p:ph type="body" idx="4294967295"/>
          </p:nvPr>
        </p:nvSpPr>
        <p:spPr>
          <a:xfrm>
            <a:off x="457200" y="2057400"/>
            <a:ext cx="8229600" cy="3949700"/>
          </a:xfrm>
        </p:spPr>
        <p:txBody>
          <a:bodyPr/>
          <a:lstStyle/>
          <a:p>
            <a:pPr algn="ctr">
              <a:buFont typeface="Wingdings 3" panose="05040102010807070707" pitchFamily="18" charset="2"/>
              <a:buNone/>
            </a:pPr>
            <a:endParaRPr lang="zh-CN" altLang="en-US" smtClean="0"/>
          </a:p>
          <a:p>
            <a:pPr algn="ctr">
              <a:buFont typeface="Wingdings 3" panose="05040102010807070707" pitchFamily="18" charset="2"/>
              <a:buNone/>
            </a:pPr>
            <a:endParaRPr lang="zh-CN" altLang="en-US" smtClean="0"/>
          </a:p>
          <a:p>
            <a:pPr algn="ctr">
              <a:buFont typeface="Wingdings 3" panose="05040102010807070707" pitchFamily="18" charset="2"/>
              <a:buNone/>
            </a:pPr>
            <a:r>
              <a:rPr lang="zh-CN" altLang="en-US" smtClean="0"/>
              <a:t>欢迎访问我们的官方网站</a:t>
            </a:r>
          </a:p>
          <a:p>
            <a:pPr algn="ctr">
              <a:buFont typeface="Wingdings 3" panose="05040102010807070707" pitchFamily="18" charset="2"/>
              <a:buNone/>
            </a:pPr>
            <a:r>
              <a:rPr lang="en-US" altLang="zh-CN" smtClean="0"/>
              <a:t>www.ibeifeng.com</a:t>
            </a:r>
          </a:p>
          <a:p>
            <a:pPr algn="ctr">
              <a:buFont typeface="Wingdings 3" panose="05040102010807070707" pitchFamily="18" charset="2"/>
              <a:buNone/>
            </a:pPr>
            <a:endParaRPr lang="en-US" altLang="zh-CN" smtClean="0"/>
          </a:p>
          <a:p>
            <a:pPr algn="ctr">
              <a:buFont typeface="Wingdings 3" panose="05040102010807070707" pitchFamily="18" charset="2"/>
              <a:buNone/>
            </a:pPr>
            <a:endParaRPr lang="en-US" altLang="zh-CN" smtClean="0"/>
          </a:p>
          <a:p>
            <a:pPr algn="ctr">
              <a:buFont typeface="Wingdings 3" panose="05040102010807070707" pitchFamily="18" charset="2"/>
              <a:buNone/>
            </a:pPr>
            <a:endParaRPr lang="zh-CN" alt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概述</a:t>
            </a:r>
          </a:p>
        </p:txBody>
      </p:sp>
      <p:sp>
        <p:nvSpPr>
          <p:cNvPr id="3" name="内容占位符 2"/>
          <p:cNvSpPr>
            <a:spLocks noGrp="1"/>
          </p:cNvSpPr>
          <p:nvPr>
            <p:ph idx="1"/>
          </p:nvPr>
        </p:nvSpPr>
        <p:spPr/>
        <p:txBody>
          <a:bodyPr/>
          <a:lstStyle/>
          <a:p>
            <a:r>
              <a:rPr lang="zh-CN" altLang="en-US" sz="1800" dirty="0" smtClean="0"/>
              <a:t>面向对象有其好处和不足之处。面向对象的编程模式提供的好处要求编程者真正理解问题，因此可以从抽象和一般化上获得好处。另外，如果你并不了解所研究的问题，不同的，更为交互，实验性的编程模式，例如过程化编程可能更有优势。</a:t>
            </a:r>
            <a:endParaRPr lang="en-US" altLang="zh-CN" sz="1800" dirty="0" smtClean="0"/>
          </a:p>
          <a:p>
            <a:r>
              <a:rPr lang="zh-CN" altLang="en-US" sz="1800" dirty="0" smtClean="0"/>
              <a:t>本章，我们不想去讨论使用面向对象的好处和风险。我们先验的认为这种方法有其应用的地位，特别是构建复杂的金融应用方面，而且可以在这种情况下带来可测量的好处。另外，当处理图形用户界面的时候，面向对象通常是需要使用的。</a:t>
            </a:r>
            <a:endParaRPr lang="en-US" altLang="zh-CN" sz="1800" dirty="0" smtClean="0"/>
          </a:p>
          <a:p>
            <a:r>
              <a:rPr lang="zh-CN" altLang="en-US" sz="1800" dirty="0" smtClean="0"/>
              <a:t>因此，我们在本章将这两部分结合在一起，介绍</a:t>
            </a:r>
            <a:r>
              <a:rPr lang="en-US" altLang="zh-CN" sz="1800" dirty="0" smtClean="0"/>
              <a:t>Python</a:t>
            </a:r>
            <a:r>
              <a:rPr lang="zh-CN" altLang="en-US" sz="1800" dirty="0" smtClean="0"/>
              <a:t>类和对象的一些基本概念，有了这些知识，你可以更为容易的理解</a:t>
            </a:r>
            <a:r>
              <a:rPr lang="en-US" altLang="zh-CN" sz="1800" dirty="0" smtClean="0"/>
              <a:t>GUI</a:t>
            </a:r>
            <a:r>
              <a:rPr lang="zh-CN" altLang="en-US" sz="1800" dirty="0" smtClean="0"/>
              <a:t>的开发。</a:t>
            </a:r>
            <a:endParaRPr lang="en-US" altLang="zh-CN" sz="1800" dirty="0" smtClean="0"/>
          </a:p>
          <a:p>
            <a:r>
              <a:rPr lang="zh-CN" altLang="en-US" sz="1800" dirty="0" smtClean="0"/>
              <a:t>面向对象（</a:t>
            </a:r>
            <a:r>
              <a:rPr lang="en-US" altLang="zh-CN" sz="1800" dirty="0" smtClean="0"/>
              <a:t>Wikipedia</a:t>
            </a:r>
            <a:r>
              <a:rPr lang="zh-CN" altLang="en-US" sz="1800" dirty="0" smtClean="0"/>
              <a:t>）：</a:t>
            </a:r>
            <a:r>
              <a:rPr lang="en-US" altLang="zh-CN" sz="1800" dirty="0" smtClean="0"/>
              <a:t>Object-oriented programming(OOP) is a programming paradigm that represents concepts as “objects” that have data fields (attributes that describe the object) and associated procedures known as methods. Objects, which are usually instances of classes, are used to interact with one another to design applications and computer programs.</a:t>
            </a:r>
          </a:p>
          <a:p>
            <a:r>
              <a:rPr lang="zh-CN" altLang="en-US" sz="1800" dirty="0" smtClean="0"/>
              <a:t>这里提到了面向对象中的一些主要技术术语，在下面会详细的介绍。</a:t>
            </a:r>
            <a:endParaRPr lang="zh-CN" altLang="en-US" sz="1800" dirty="0"/>
          </a:p>
        </p:txBody>
      </p:sp>
    </p:spTree>
    <p:extLst>
      <p:ext uri="{BB962C8B-B14F-4D97-AF65-F5344CB8AC3E}">
        <p14:creationId xmlns:p14="http://schemas.microsoft.com/office/powerpoint/2010/main" val="214278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Python</a:t>
            </a:r>
            <a:r>
              <a:rPr lang="zh-CN" altLang="en-US" dirty="0" smtClean="0"/>
              <a:t>类基础</a:t>
            </a:r>
            <a:endParaRPr lang="zh-CN" altLang="en-US" dirty="0"/>
          </a:p>
        </p:txBody>
      </p:sp>
      <p:sp>
        <p:nvSpPr>
          <p:cNvPr id="3" name="内容占位符 2"/>
          <p:cNvSpPr>
            <a:spLocks noGrp="1"/>
          </p:cNvSpPr>
          <p:nvPr>
            <p:ph idx="1"/>
          </p:nvPr>
        </p:nvSpPr>
        <p:spPr/>
        <p:txBody>
          <a:bodyPr/>
          <a:lstStyle/>
          <a:p>
            <a:r>
              <a:rPr lang="zh-CN" altLang="en-US" sz="1800" dirty="0" smtClean="0"/>
              <a:t>我们开始于定义一个新的类（对象的类）。为了实现这个目的，使用</a:t>
            </a:r>
            <a:r>
              <a:rPr lang="en-US" altLang="zh-CN" sz="1800" dirty="0" smtClean="0"/>
              <a:t>class</a:t>
            </a:r>
            <a:r>
              <a:rPr lang="zh-CN" altLang="en-US" sz="1800" dirty="0" smtClean="0"/>
              <a:t>语句，其应用与定义函数的</a:t>
            </a:r>
            <a:r>
              <a:rPr lang="en-US" altLang="zh-CN" sz="1800" dirty="0" err="1" smtClean="0"/>
              <a:t>def</a:t>
            </a:r>
            <a:r>
              <a:rPr lang="zh-CN" altLang="en-US" sz="1800" dirty="0" smtClean="0"/>
              <a:t>语句类似。下面我们创建一个新的</a:t>
            </a:r>
            <a:r>
              <a:rPr lang="en-US" altLang="zh-CN" sz="1800" dirty="0" smtClean="0"/>
              <a:t>Python</a:t>
            </a:r>
            <a:r>
              <a:rPr lang="zh-CN" altLang="en-US" sz="1800" dirty="0" smtClean="0"/>
              <a:t>类，名为</a:t>
            </a:r>
            <a:r>
              <a:rPr lang="en-US" altLang="zh-CN" sz="1800" dirty="0" err="1" smtClean="0"/>
              <a:t>ExampleOne</a:t>
            </a:r>
            <a:r>
              <a:rPr lang="zh-CN" altLang="en-US" sz="1800" dirty="0" smtClean="0"/>
              <a:t>，这个类不做任何事情但是“存在”，</a:t>
            </a:r>
            <a:r>
              <a:rPr lang="en-US" altLang="zh-CN" sz="1800" dirty="0" smtClean="0"/>
              <a:t>pass</a:t>
            </a:r>
            <a:r>
              <a:rPr lang="zh-CN" altLang="en-US" sz="1800" dirty="0" smtClean="0"/>
              <a:t>命令简单的做了它的名称暗示的事情，略过，不做任何事情。</a:t>
            </a:r>
            <a:endParaRPr lang="en-US" altLang="zh-CN" sz="1800" dirty="0" smtClean="0"/>
          </a:p>
          <a:p>
            <a:r>
              <a:rPr lang="zh-CN" altLang="en-US" sz="1800" dirty="0" smtClean="0"/>
              <a:t>但是，以为内</a:t>
            </a:r>
            <a:r>
              <a:rPr lang="en-US" altLang="zh-CN" sz="1800" dirty="0" err="1" smtClean="0"/>
              <a:t>ExampleOne</a:t>
            </a:r>
            <a:r>
              <a:rPr lang="zh-CN" altLang="en-US" sz="1800" dirty="0" smtClean="0"/>
              <a:t>类是存在的，因此，我们可以创建一个类的对象，作为新的</a:t>
            </a:r>
            <a:r>
              <a:rPr lang="en-US" altLang="zh-CN" sz="1800" dirty="0" smtClean="0"/>
              <a:t>Python</a:t>
            </a:r>
            <a:r>
              <a:rPr lang="zh-CN" altLang="en-US" sz="1800" dirty="0" smtClean="0"/>
              <a:t>对象。</a:t>
            </a:r>
            <a:endParaRPr lang="en-US" altLang="zh-CN" sz="1800" dirty="0" smtClean="0"/>
          </a:p>
          <a:p>
            <a:r>
              <a:rPr lang="zh-CN" altLang="en-US" sz="1800" dirty="0" smtClean="0"/>
              <a:t>另外，因为这个类继承了一般的</a:t>
            </a:r>
            <a:r>
              <a:rPr lang="en-US" altLang="zh-CN" sz="1800" dirty="0" smtClean="0"/>
              <a:t>object</a:t>
            </a:r>
            <a:r>
              <a:rPr lang="zh-CN" altLang="en-US" sz="1800" dirty="0" smtClean="0"/>
              <a:t>类，其拥有了父类的方法。例如，下面提供了一个基于我们的类创建的新的对象的字符串表达。</a:t>
            </a:r>
            <a:endParaRPr lang="en-US" altLang="zh-CN" sz="1800" dirty="0" smtClean="0"/>
          </a:p>
          <a:p>
            <a:r>
              <a:rPr lang="zh-CN" altLang="en-US" sz="1800" dirty="0" smtClean="0"/>
              <a:t>我们也可以使用</a:t>
            </a:r>
            <a:r>
              <a:rPr lang="en-US" altLang="zh-CN" sz="1800" dirty="0" smtClean="0"/>
              <a:t>type</a:t>
            </a:r>
            <a:r>
              <a:rPr lang="zh-CN" altLang="en-US" sz="1800" dirty="0" smtClean="0"/>
              <a:t>函数来求得对象的类型，在这个李子中，其是</a:t>
            </a:r>
            <a:r>
              <a:rPr lang="en-US" altLang="zh-CN" sz="1800" dirty="0" err="1" smtClean="0"/>
              <a:t>ExampleOne</a:t>
            </a:r>
            <a:r>
              <a:rPr lang="zh-CN" altLang="en-US" sz="1800" dirty="0" smtClean="0"/>
              <a:t>类型。</a:t>
            </a:r>
            <a:endParaRPr lang="en-US" altLang="zh-CN" sz="1800" dirty="0" smtClean="0"/>
          </a:p>
          <a:p>
            <a:endParaRPr lang="zh-CN" altLang="en-US" sz="1800" dirty="0"/>
          </a:p>
        </p:txBody>
      </p:sp>
    </p:spTree>
    <p:extLst>
      <p:ext uri="{BB962C8B-B14F-4D97-AF65-F5344CB8AC3E}">
        <p14:creationId xmlns:p14="http://schemas.microsoft.com/office/powerpoint/2010/main" val="114448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Python</a:t>
            </a:r>
            <a:r>
              <a:rPr lang="zh-CN" altLang="en-US" dirty="0" smtClean="0"/>
              <a:t>类基础</a:t>
            </a:r>
            <a:endParaRPr lang="zh-CN" altLang="en-US" dirty="0"/>
          </a:p>
        </p:txBody>
      </p:sp>
      <p:sp>
        <p:nvSpPr>
          <p:cNvPr id="3" name="内容占位符 2"/>
          <p:cNvSpPr>
            <a:spLocks noGrp="1"/>
          </p:cNvSpPr>
          <p:nvPr>
            <p:ph idx="1"/>
          </p:nvPr>
        </p:nvSpPr>
        <p:spPr/>
        <p:txBody>
          <a:bodyPr/>
          <a:lstStyle/>
          <a:p>
            <a:r>
              <a:rPr lang="zh-CN" altLang="en-US" sz="1800" dirty="0" smtClean="0"/>
              <a:t>我们现在来创建一个包含两个属性的类，也就是包含</a:t>
            </a:r>
            <a:r>
              <a:rPr lang="en-US" altLang="zh-CN" sz="1800" dirty="0" smtClean="0"/>
              <a:t>a</a:t>
            </a:r>
            <a:r>
              <a:rPr lang="zh-CN" altLang="en-US" sz="1800" dirty="0" smtClean="0"/>
              <a:t>和</a:t>
            </a:r>
            <a:r>
              <a:rPr lang="en-US" altLang="zh-CN" sz="1800" dirty="0" smtClean="0"/>
              <a:t>b</a:t>
            </a:r>
            <a:r>
              <a:rPr lang="zh-CN" altLang="en-US" sz="1800" dirty="0" smtClean="0"/>
              <a:t>。为了实现这一点，我们定义一个特殊方法，称为</a:t>
            </a:r>
            <a:r>
              <a:rPr lang="en-US" altLang="zh-CN" sz="1800" dirty="0" err="1" smtClean="0"/>
              <a:t>init</a:t>
            </a:r>
            <a:r>
              <a:rPr lang="zh-CN" altLang="en-US" sz="1800" dirty="0" smtClean="0"/>
              <a:t>，自动的在类的每个实现上定义。注意这个对象本身，用</a:t>
            </a:r>
            <a:r>
              <a:rPr lang="en-US" altLang="zh-CN" sz="1800" dirty="0" smtClean="0"/>
              <a:t>Python</a:t>
            </a:r>
            <a:r>
              <a:rPr lang="zh-CN" altLang="en-US" sz="1800" dirty="0" smtClean="0"/>
              <a:t>的</a:t>
            </a:r>
            <a:r>
              <a:rPr lang="en-US" altLang="zh-CN" sz="1800" dirty="0" smtClean="0"/>
              <a:t>self</a:t>
            </a:r>
            <a:r>
              <a:rPr lang="zh-CN" altLang="en-US" sz="1800" dirty="0" smtClean="0"/>
              <a:t>表示，也是函数的一个参数。</a:t>
            </a:r>
            <a:endParaRPr lang="en-US" altLang="zh-CN" sz="1800" dirty="0" smtClean="0"/>
          </a:p>
          <a:p>
            <a:r>
              <a:rPr lang="zh-CN" altLang="en-US" sz="1800" dirty="0" smtClean="0"/>
              <a:t>现在，创建一个</a:t>
            </a:r>
            <a:r>
              <a:rPr lang="en-US" altLang="zh-CN" sz="1800" dirty="0" err="1" smtClean="0"/>
              <a:t>ExampleTwo</a:t>
            </a:r>
            <a:r>
              <a:rPr lang="zh-CN" altLang="en-US" sz="1800" dirty="0" smtClean="0"/>
              <a:t>类的实例就需要两个值，一个代表</a:t>
            </a:r>
            <a:r>
              <a:rPr lang="en-US" altLang="zh-CN" sz="1800" dirty="0" smtClean="0"/>
              <a:t>a</a:t>
            </a:r>
            <a:r>
              <a:rPr lang="zh-CN" altLang="en-US" sz="1800" dirty="0" smtClean="0"/>
              <a:t>，一个代表</a:t>
            </a:r>
            <a:r>
              <a:rPr lang="en-US" altLang="zh-CN" sz="1800" dirty="0" smtClean="0"/>
              <a:t>b</a:t>
            </a:r>
            <a:r>
              <a:rPr lang="zh-CN" altLang="en-US" sz="1800" dirty="0" smtClean="0"/>
              <a:t>。注意在之前的定义中这些属性是在内部引用的，通过</a:t>
            </a:r>
            <a:r>
              <a:rPr lang="en-US" altLang="zh-CN" sz="1800" dirty="0" err="1" smtClean="0"/>
              <a:t>self.a</a:t>
            </a:r>
            <a:r>
              <a:rPr lang="zh-CN" altLang="en-US" sz="1800" dirty="0" smtClean="0"/>
              <a:t>和</a:t>
            </a:r>
            <a:r>
              <a:rPr lang="en-US" altLang="zh-CN" sz="1800" dirty="0" err="1" smtClean="0"/>
              <a:t>self.b</a:t>
            </a:r>
            <a:r>
              <a:rPr lang="zh-CN" altLang="en-US" sz="1800" dirty="0" smtClean="0"/>
              <a:t>进行。</a:t>
            </a:r>
            <a:endParaRPr lang="en-US" altLang="zh-CN" sz="1800" dirty="0" smtClean="0"/>
          </a:p>
          <a:p>
            <a:r>
              <a:rPr lang="zh-CN" altLang="en-US" sz="1800" dirty="0" smtClean="0"/>
              <a:t>我们可以访问对象</a:t>
            </a:r>
            <a:r>
              <a:rPr lang="en-US" altLang="zh-CN" sz="1800" dirty="0" smtClean="0"/>
              <a:t>c</a:t>
            </a:r>
            <a:r>
              <a:rPr lang="zh-CN" altLang="en-US" sz="1800" dirty="0" smtClean="0"/>
              <a:t>的属性。也可以通过给属性赋新值来覆盖初始值。</a:t>
            </a:r>
            <a:endParaRPr lang="en-US" altLang="zh-CN" sz="1800" dirty="0" smtClean="0"/>
          </a:p>
          <a:p>
            <a:r>
              <a:rPr lang="en-US" altLang="zh-CN" sz="1800" dirty="0" smtClean="0"/>
              <a:t>Python</a:t>
            </a:r>
            <a:r>
              <a:rPr lang="zh-CN" altLang="en-US" sz="1800" dirty="0" smtClean="0"/>
              <a:t>在使用类和对象的时候是非常灵活的。例如，对象的属性甚至可以在初始化以后进行定义。</a:t>
            </a:r>
            <a:endParaRPr lang="en-US" altLang="zh-CN" sz="1800" dirty="0" smtClean="0"/>
          </a:p>
          <a:p>
            <a:r>
              <a:rPr lang="zh-CN" altLang="en-US" sz="1800" dirty="0" smtClean="0"/>
              <a:t>接下来的类定义会引入方法。在这里，类</a:t>
            </a:r>
            <a:r>
              <a:rPr lang="en-US" altLang="zh-CN" sz="1800" dirty="0" err="1" smtClean="0"/>
              <a:t>ExampleThree</a:t>
            </a:r>
            <a:r>
              <a:rPr lang="zh-CN" altLang="en-US" sz="1800" dirty="0" smtClean="0"/>
              <a:t>与</a:t>
            </a:r>
            <a:r>
              <a:rPr lang="en-US" altLang="zh-CN" sz="1800" dirty="0" err="1" smtClean="0"/>
              <a:t>ExampleTwo</a:t>
            </a:r>
            <a:r>
              <a:rPr lang="zh-CN" altLang="en-US" sz="1800" dirty="0" smtClean="0"/>
              <a:t>相同，但是有一个自定义的函数。</a:t>
            </a:r>
            <a:endParaRPr lang="en-US" altLang="zh-CN" sz="1800" dirty="0" smtClean="0"/>
          </a:p>
          <a:p>
            <a:r>
              <a:rPr lang="zh-CN" altLang="en-US" sz="1800" dirty="0" smtClean="0"/>
              <a:t>这时的初始化与之前相同，我们对于</a:t>
            </a:r>
            <a:r>
              <a:rPr lang="en-US" altLang="zh-CN" sz="1800" dirty="0" smtClean="0"/>
              <a:t>a</a:t>
            </a:r>
            <a:r>
              <a:rPr lang="zh-CN" altLang="en-US" sz="1800" dirty="0" smtClean="0"/>
              <a:t>和</a:t>
            </a:r>
            <a:r>
              <a:rPr lang="en-US" altLang="zh-CN" sz="1800" dirty="0" smtClean="0"/>
              <a:t>b</a:t>
            </a:r>
            <a:r>
              <a:rPr lang="zh-CN" altLang="en-US" sz="1800" dirty="0" smtClean="0"/>
              <a:t>都赋值为整数。</a:t>
            </a:r>
            <a:endParaRPr lang="en-US" altLang="zh-CN" sz="1800" dirty="0" smtClean="0"/>
          </a:p>
          <a:p>
            <a:r>
              <a:rPr lang="zh-CN" altLang="en-US" sz="1800" dirty="0" smtClean="0"/>
              <a:t>调用</a:t>
            </a:r>
            <a:r>
              <a:rPr lang="en-US" altLang="zh-CN" sz="1800" dirty="0" smtClean="0"/>
              <a:t>addition</a:t>
            </a:r>
            <a:r>
              <a:rPr lang="zh-CN" altLang="en-US" sz="1800" dirty="0" smtClean="0"/>
              <a:t>方法会返回两个属性值的和（只要给定的属性它是有定义的）。</a:t>
            </a:r>
            <a:endParaRPr lang="en-US" altLang="zh-CN" sz="1800" dirty="0" smtClean="0"/>
          </a:p>
        </p:txBody>
      </p:sp>
    </p:spTree>
    <p:extLst>
      <p:ext uri="{BB962C8B-B14F-4D97-AF65-F5344CB8AC3E}">
        <p14:creationId xmlns:p14="http://schemas.microsoft.com/office/powerpoint/2010/main" val="1800676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Python</a:t>
            </a:r>
            <a:r>
              <a:rPr lang="zh-CN" altLang="en-US" dirty="0" smtClean="0"/>
              <a:t>类基础</a:t>
            </a:r>
            <a:endParaRPr lang="zh-CN" altLang="en-US" dirty="0"/>
          </a:p>
        </p:txBody>
      </p:sp>
      <p:sp>
        <p:nvSpPr>
          <p:cNvPr id="3" name="内容占位符 2"/>
          <p:cNvSpPr>
            <a:spLocks noGrp="1"/>
          </p:cNvSpPr>
          <p:nvPr>
            <p:ph idx="1"/>
          </p:nvPr>
        </p:nvSpPr>
        <p:spPr/>
        <p:txBody>
          <a:bodyPr/>
          <a:lstStyle/>
          <a:p>
            <a:r>
              <a:rPr lang="zh-CN" altLang="en-US" sz="1800" dirty="0" smtClean="0"/>
              <a:t>面向对象编程的一个好处是可重用性，正如我们所看到的，类</a:t>
            </a:r>
            <a:r>
              <a:rPr lang="en-US" altLang="zh-CN" sz="1800" dirty="0" err="1" smtClean="0"/>
              <a:t>ExampleTwo</a:t>
            </a:r>
            <a:r>
              <a:rPr lang="zh-CN" altLang="en-US" sz="1800" dirty="0" smtClean="0"/>
              <a:t>和</a:t>
            </a:r>
            <a:r>
              <a:rPr lang="en-US" altLang="zh-CN" sz="1800" dirty="0" err="1" smtClean="0"/>
              <a:t>ExampleThree</a:t>
            </a:r>
            <a:r>
              <a:rPr lang="zh-CN" altLang="en-US" sz="1800" dirty="0" smtClean="0"/>
              <a:t>仅仅是其个性化方法定义的不同。另一种定义</a:t>
            </a:r>
            <a:r>
              <a:rPr lang="en-US" altLang="zh-CN" sz="1800" dirty="0" err="1" smtClean="0"/>
              <a:t>ExampleThree</a:t>
            </a:r>
            <a:r>
              <a:rPr lang="zh-CN" altLang="en-US" sz="1800" dirty="0" smtClean="0"/>
              <a:t>的方式是使用</a:t>
            </a:r>
            <a:r>
              <a:rPr lang="en-US" altLang="zh-CN" sz="1800" dirty="0" err="1" smtClean="0"/>
              <a:t>ExampleTwo</a:t>
            </a:r>
            <a:r>
              <a:rPr lang="zh-CN" altLang="en-US" sz="1800" dirty="0" smtClean="0"/>
              <a:t>，然后从这个类继承特殊函数</a:t>
            </a:r>
            <a:r>
              <a:rPr lang="en-US" altLang="zh-CN" sz="1800" dirty="0" err="1" smtClean="0"/>
              <a:t>init</a:t>
            </a:r>
            <a:r>
              <a:rPr lang="zh-CN" altLang="en-US" sz="1800" dirty="0" smtClean="0"/>
              <a:t>的定义。通过继承，类</a:t>
            </a:r>
            <a:r>
              <a:rPr lang="en-US" altLang="zh-CN" sz="1800" dirty="0" err="1" smtClean="0"/>
              <a:t>ExampleFour</a:t>
            </a:r>
            <a:r>
              <a:rPr lang="zh-CN" altLang="en-US" sz="1800" dirty="0" smtClean="0"/>
              <a:t>的特性就完全等同于</a:t>
            </a:r>
            <a:r>
              <a:rPr lang="en-US" altLang="zh-CN" sz="1800" dirty="0" err="1" smtClean="0"/>
              <a:t>ExampleThree</a:t>
            </a:r>
            <a:r>
              <a:rPr lang="zh-CN" altLang="en-US" sz="1800" dirty="0" smtClean="0"/>
              <a:t>。</a:t>
            </a:r>
            <a:endParaRPr lang="en-US" altLang="zh-CN" sz="1800" dirty="0" smtClean="0"/>
          </a:p>
          <a:p>
            <a:r>
              <a:rPr lang="en-US" altLang="zh-CN" sz="1800" dirty="0" smtClean="0"/>
              <a:t>Python</a:t>
            </a:r>
            <a:r>
              <a:rPr lang="zh-CN" altLang="en-US" sz="1800" dirty="0" smtClean="0"/>
              <a:t>允许多继承，但是在使用的时候应当特别注意其可读性和可维护性。</a:t>
            </a:r>
            <a:endParaRPr lang="en-US" altLang="zh-CN" sz="1800" dirty="0" smtClean="0"/>
          </a:p>
          <a:p>
            <a:r>
              <a:rPr lang="zh-CN" altLang="en-US" sz="1800" dirty="0" smtClean="0"/>
              <a:t>例如，自定义函数的定义并不一定需要包含在类定义中。它们可以处于其他的某个地方，只要都在全局命名空间中，可以在类定义中使用。我们举例来说明。这样所建立的类</a:t>
            </a:r>
            <a:r>
              <a:rPr lang="en-US" altLang="zh-CN" sz="1800" dirty="0" err="1" smtClean="0"/>
              <a:t>ExampleSix</a:t>
            </a:r>
            <a:r>
              <a:rPr lang="zh-CN" altLang="en-US" sz="1800" dirty="0" smtClean="0"/>
              <a:t>和之前建立的</a:t>
            </a:r>
            <a:r>
              <a:rPr lang="en-US" altLang="zh-CN" sz="1800" dirty="0" err="1" smtClean="0"/>
              <a:t>ExampleFive</a:t>
            </a:r>
            <a:r>
              <a:rPr lang="zh-CN" altLang="en-US" sz="1800" dirty="0" smtClean="0"/>
              <a:t>类完全相同。</a:t>
            </a:r>
            <a:endParaRPr lang="en-US" altLang="zh-CN" sz="1800" dirty="0" smtClean="0"/>
          </a:p>
          <a:p>
            <a:r>
              <a:rPr lang="zh-CN" altLang="en-US" sz="1800" dirty="0" smtClean="0"/>
              <a:t>有时需要类或对象有私有属性，这些通常使用一个或两个下划线来标记，举例如下。这样在调用</a:t>
            </a:r>
            <a:r>
              <a:rPr lang="en-US" altLang="zh-CN" sz="1800" dirty="0" smtClean="0"/>
              <a:t>addition</a:t>
            </a:r>
            <a:r>
              <a:rPr lang="zh-CN" altLang="en-US" sz="1800" dirty="0" smtClean="0"/>
              <a:t>方法的时候结果与之前完全相同。</a:t>
            </a:r>
            <a:endParaRPr lang="en-US" altLang="zh-CN" sz="1800" dirty="0" smtClean="0"/>
          </a:p>
          <a:p>
            <a:r>
              <a:rPr lang="zh-CN" altLang="en-US" sz="1800" dirty="0" smtClean="0"/>
              <a:t>这里，你不能直接访问私有属性，但是，通过一种特殊的语法，可以。</a:t>
            </a:r>
            <a:endParaRPr lang="en-US" altLang="zh-CN" sz="1800" dirty="0" smtClean="0"/>
          </a:p>
          <a:p>
            <a:r>
              <a:rPr lang="zh-CN" altLang="en-US" sz="1800" dirty="0" smtClean="0"/>
              <a:t>在创建了</a:t>
            </a:r>
            <a:r>
              <a:rPr lang="en-US" altLang="zh-CN" sz="1800" dirty="0" err="1" smtClean="0"/>
              <a:t>ExampleSeven</a:t>
            </a:r>
            <a:r>
              <a:rPr lang="zh-CN" altLang="en-US" sz="1800" dirty="0" smtClean="0"/>
              <a:t>类以后，我们必须小心内部的机制。例如，改变属性的值这个时候不会改变</a:t>
            </a:r>
            <a:r>
              <a:rPr lang="en-US" altLang="zh-CN" sz="1800" dirty="0" smtClean="0"/>
              <a:t>addition</a:t>
            </a:r>
            <a:r>
              <a:rPr lang="zh-CN" altLang="en-US" sz="1800" dirty="0" smtClean="0"/>
              <a:t>方法调用的结果，一位内私有属性没有更新，而</a:t>
            </a:r>
            <a:r>
              <a:rPr lang="en-US" altLang="zh-CN" sz="1800" dirty="0" smtClean="0"/>
              <a:t>multiplication</a:t>
            </a:r>
            <a:r>
              <a:rPr lang="zh-CN" altLang="en-US" sz="1800" dirty="0" smtClean="0"/>
              <a:t>方法仍可以得到正确的结果。</a:t>
            </a:r>
            <a:endParaRPr lang="en-US" altLang="zh-CN" sz="1800" dirty="0" smtClean="0"/>
          </a:p>
          <a:p>
            <a:endParaRPr lang="en-US" altLang="zh-CN" sz="1800" dirty="0" smtClean="0"/>
          </a:p>
          <a:p>
            <a:endParaRPr lang="en-US" altLang="zh-CN" sz="1800" dirty="0" smtClean="0"/>
          </a:p>
          <a:p>
            <a:endParaRPr lang="en-US" altLang="zh-CN" sz="1800" dirty="0" smtClean="0"/>
          </a:p>
        </p:txBody>
      </p:sp>
    </p:spTree>
    <p:extLst>
      <p:ext uri="{BB962C8B-B14F-4D97-AF65-F5344CB8AC3E}">
        <p14:creationId xmlns:p14="http://schemas.microsoft.com/office/powerpoint/2010/main" val="144395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Python</a:t>
            </a:r>
            <a:r>
              <a:rPr lang="zh-CN" altLang="en-US" dirty="0" smtClean="0"/>
              <a:t>类基础</a:t>
            </a:r>
            <a:endParaRPr lang="zh-CN" altLang="en-US" dirty="0"/>
          </a:p>
        </p:txBody>
      </p:sp>
      <p:sp>
        <p:nvSpPr>
          <p:cNvPr id="3" name="内容占位符 2"/>
          <p:cNvSpPr>
            <a:spLocks noGrp="1"/>
          </p:cNvSpPr>
          <p:nvPr>
            <p:ph idx="1"/>
          </p:nvPr>
        </p:nvSpPr>
        <p:spPr/>
        <p:txBody>
          <a:bodyPr/>
          <a:lstStyle/>
          <a:p>
            <a:r>
              <a:rPr lang="zh-CN" altLang="en-US" sz="1800" dirty="0" smtClean="0"/>
              <a:t>在介绍</a:t>
            </a:r>
            <a:r>
              <a:rPr lang="en-US" altLang="zh-CN" sz="1800" dirty="0" smtClean="0"/>
              <a:t>Python</a:t>
            </a:r>
            <a:r>
              <a:rPr lang="zh-CN" altLang="en-US" sz="1800" dirty="0" smtClean="0"/>
              <a:t>类与对象的主要概念的最后，我们特别提出一个特殊函数的用法，也就是</a:t>
            </a:r>
            <a:r>
              <a:rPr lang="en-US" altLang="zh-CN" sz="1800" dirty="0" err="1" smtClean="0"/>
              <a:t>iter</a:t>
            </a:r>
            <a:r>
              <a:rPr lang="zh-CN" altLang="en-US" sz="1800" dirty="0" smtClean="0"/>
              <a:t>方法，如果要对一个类的实例进行遍历，则需要这个函数。首先，我们来定义一个列表。这个列表当然可以使用</a:t>
            </a:r>
            <a:r>
              <a:rPr lang="en-US" altLang="zh-CN" sz="1800" dirty="0" smtClean="0"/>
              <a:t>Python</a:t>
            </a:r>
            <a:r>
              <a:rPr lang="zh-CN" altLang="en-US" sz="1800" dirty="0" smtClean="0"/>
              <a:t>直接遍历。</a:t>
            </a:r>
            <a:endParaRPr lang="en-US" altLang="zh-CN" sz="1800" dirty="0"/>
          </a:p>
          <a:p>
            <a:r>
              <a:rPr lang="zh-CN" altLang="en-US" sz="1800" dirty="0" smtClean="0"/>
              <a:t>这里我们定义一个新的</a:t>
            </a:r>
            <a:r>
              <a:rPr lang="en-US" altLang="zh-CN" sz="1800" dirty="0" smtClean="0"/>
              <a:t>Python</a:t>
            </a:r>
            <a:r>
              <a:rPr lang="zh-CN" altLang="en-US" sz="1800" dirty="0" smtClean="0"/>
              <a:t>类，其返回列表的值，但是这个列表在迭代之前进行了排序，这个类命名为</a:t>
            </a:r>
            <a:r>
              <a:rPr lang="en-US" altLang="zh-CN" sz="1800" dirty="0" err="1" smtClean="0"/>
              <a:t>sorted_list</a:t>
            </a:r>
            <a:r>
              <a:rPr lang="zh-CN" altLang="en-US" sz="1800" dirty="0" smtClean="0"/>
              <a:t>，包含下面的定义：</a:t>
            </a:r>
            <a:endParaRPr lang="en-US" altLang="zh-CN" sz="1800" dirty="0" smtClean="0"/>
          </a:p>
          <a:p>
            <a:pPr lvl="1"/>
            <a:r>
              <a:rPr lang="en-US" altLang="zh-CN" sz="1400" dirty="0" err="1" smtClean="0"/>
              <a:t>init</a:t>
            </a:r>
            <a:r>
              <a:rPr lang="en-US" altLang="zh-CN" sz="1400" dirty="0" smtClean="0"/>
              <a:t>: </a:t>
            </a:r>
            <a:r>
              <a:rPr lang="zh-CN" altLang="en-US" sz="1400" dirty="0" smtClean="0"/>
              <a:t>初始化我们期望的列表对象的元素，我们在初始化的时候进行排序。</a:t>
            </a:r>
            <a:endParaRPr lang="en-US" altLang="zh-CN" sz="1400" dirty="0" smtClean="0"/>
          </a:p>
          <a:p>
            <a:pPr lvl="1"/>
            <a:r>
              <a:rPr lang="en-US" altLang="zh-CN" sz="1400" dirty="0" err="1"/>
              <a:t>i</a:t>
            </a:r>
            <a:r>
              <a:rPr lang="en-US" altLang="zh-CN" sz="1400" dirty="0" err="1" smtClean="0"/>
              <a:t>ter</a:t>
            </a:r>
            <a:r>
              <a:rPr lang="en-US" altLang="zh-CN" sz="1400" dirty="0" smtClean="0"/>
              <a:t>: </a:t>
            </a:r>
            <a:r>
              <a:rPr lang="zh-CN" altLang="en-US" sz="1400" dirty="0" smtClean="0"/>
              <a:t>这个特殊方法在进行迭代的时候进行调用，它需要定义一个</a:t>
            </a:r>
            <a:r>
              <a:rPr lang="en-US" altLang="zh-CN" sz="1400" dirty="0" smtClean="0"/>
              <a:t>next</a:t>
            </a:r>
            <a:r>
              <a:rPr lang="zh-CN" altLang="en-US" sz="1400" dirty="0" smtClean="0"/>
              <a:t>方法。</a:t>
            </a:r>
            <a:endParaRPr lang="en-US" altLang="zh-CN" sz="1400" dirty="0" smtClean="0"/>
          </a:p>
          <a:p>
            <a:pPr lvl="1"/>
            <a:r>
              <a:rPr lang="en-US" altLang="zh-CN" sz="1400" dirty="0"/>
              <a:t>n</a:t>
            </a:r>
            <a:r>
              <a:rPr lang="en-US" altLang="zh-CN" sz="1400" dirty="0" smtClean="0"/>
              <a:t>ext</a:t>
            </a:r>
            <a:r>
              <a:rPr lang="zh-CN" altLang="en-US" sz="1400" dirty="0" smtClean="0"/>
              <a:t>：这个方法定义了每次迭代的工作，其开始于一个索引值</a:t>
            </a:r>
            <a:r>
              <a:rPr lang="en-US" altLang="zh-CN" sz="1400" dirty="0" err="1" smtClean="0"/>
              <a:t>self.position</a:t>
            </a:r>
            <a:r>
              <a:rPr lang="en-US" altLang="zh-CN" sz="1400" dirty="0" smtClean="0"/>
              <a:t>=-1</a:t>
            </a:r>
            <a:r>
              <a:rPr lang="zh-CN" altLang="en-US" sz="1400" dirty="0" smtClean="0"/>
              <a:t>，并且每次调用会增加</a:t>
            </a:r>
            <a:r>
              <a:rPr lang="en-US" altLang="zh-CN" sz="1400" dirty="0" smtClean="0"/>
              <a:t>1</a:t>
            </a:r>
            <a:r>
              <a:rPr lang="zh-CN" altLang="en-US" sz="1400" dirty="0" smtClean="0"/>
              <a:t>，它然后返回在</a:t>
            </a:r>
            <a:r>
              <a:rPr lang="en-US" altLang="zh-CN" sz="1400" dirty="0" err="1" smtClean="0"/>
              <a:t>self.position</a:t>
            </a:r>
            <a:r>
              <a:rPr lang="zh-CN" altLang="en-US" sz="1400" dirty="0" smtClean="0"/>
              <a:t>给定的目前索引值的元素的值。</a:t>
            </a:r>
            <a:endParaRPr lang="en-US" altLang="zh-CN" sz="1400" dirty="0" smtClean="0"/>
          </a:p>
          <a:p>
            <a:r>
              <a:rPr lang="en-US" altLang="zh-CN" sz="1800" dirty="0" smtClean="0"/>
              <a:t> </a:t>
            </a:r>
            <a:r>
              <a:rPr lang="zh-CN" altLang="en-US" sz="1800" dirty="0" smtClean="0"/>
              <a:t>初始化这个对象，结果是与预期一致的，以字母顺序进行了遍历。</a:t>
            </a:r>
            <a:endParaRPr lang="en-US" altLang="zh-CN" sz="1800" dirty="0" smtClean="0"/>
          </a:p>
          <a:p>
            <a:r>
              <a:rPr lang="zh-CN" altLang="en-US" sz="1800" dirty="0" smtClean="0"/>
              <a:t>原则上，我们重复了函数</a:t>
            </a:r>
            <a:r>
              <a:rPr lang="en-US" altLang="zh-CN" sz="1800" dirty="0" smtClean="0"/>
              <a:t>sorted</a:t>
            </a:r>
            <a:r>
              <a:rPr lang="zh-CN" altLang="en-US" sz="1800" dirty="0" smtClean="0"/>
              <a:t>的调用，其接受一个</a:t>
            </a:r>
            <a:r>
              <a:rPr lang="en-US" altLang="zh-CN" sz="1800" dirty="0" smtClean="0"/>
              <a:t>list</a:t>
            </a:r>
            <a:r>
              <a:rPr lang="zh-CN" altLang="en-US" sz="1800" dirty="0" smtClean="0"/>
              <a:t>对象，返回</a:t>
            </a:r>
            <a:r>
              <a:rPr lang="en-US" altLang="zh-CN" sz="1800" dirty="0" smtClean="0"/>
              <a:t>list</a:t>
            </a:r>
            <a:r>
              <a:rPr lang="zh-CN" altLang="en-US" sz="1800" dirty="0" smtClean="0"/>
              <a:t>对象的结果。但是我们的方法，是针对一个完全不同类型的对象进行操作，也就是</a:t>
            </a:r>
            <a:r>
              <a:rPr lang="en-US" altLang="zh-CN" sz="1800" dirty="0" err="1" smtClean="0"/>
              <a:t>sorted_list</a:t>
            </a:r>
            <a:r>
              <a:rPr lang="zh-CN" altLang="en-US" sz="1800" dirty="0" smtClean="0"/>
              <a:t>类型。</a:t>
            </a:r>
            <a:endParaRPr lang="en-US" altLang="zh-CN" sz="1800" dirty="0" smtClean="0"/>
          </a:p>
          <a:p>
            <a:r>
              <a:rPr lang="zh-CN" altLang="en-US" sz="1800" dirty="0" smtClean="0"/>
              <a:t>前面就是对</a:t>
            </a:r>
            <a:r>
              <a:rPr lang="en-US" altLang="zh-CN" sz="1800" dirty="0" smtClean="0"/>
              <a:t>Python</a:t>
            </a:r>
            <a:r>
              <a:rPr lang="zh-CN" altLang="en-US" sz="1800" dirty="0" smtClean="0"/>
              <a:t>面向对象编程的一个简要介绍。在后面的介绍中，我们会使用一个介绍性的金融例子来说明这个概念。另外，在第</a:t>
            </a:r>
            <a:r>
              <a:rPr lang="en-US" altLang="zh-CN" sz="1800" dirty="0" smtClean="0"/>
              <a:t>14</a:t>
            </a:r>
            <a:r>
              <a:rPr lang="zh-CN" altLang="en-US" sz="1800" dirty="0" smtClean="0"/>
              <a:t>讲中介绍的金融衍生品分析案例中以及第</a:t>
            </a:r>
            <a:r>
              <a:rPr lang="en-US" altLang="zh-CN" sz="1800" dirty="0" smtClean="0"/>
              <a:t>15</a:t>
            </a:r>
            <a:r>
              <a:rPr lang="zh-CN" altLang="en-US" sz="1800" dirty="0" smtClean="0"/>
              <a:t>讲量化投资的介绍中，会全部使用面向对象的方法。</a:t>
            </a:r>
            <a:endParaRPr lang="en-US" altLang="zh-CN" sz="1800" dirty="0" smtClean="0"/>
          </a:p>
          <a:p>
            <a:endParaRPr lang="en-US" altLang="zh-CN" sz="1800" dirty="0" smtClean="0"/>
          </a:p>
          <a:p>
            <a:endParaRPr lang="en-US" altLang="zh-CN" sz="1800" dirty="0" smtClean="0"/>
          </a:p>
        </p:txBody>
      </p:sp>
    </p:spTree>
    <p:extLst>
      <p:ext uri="{BB962C8B-B14F-4D97-AF65-F5344CB8AC3E}">
        <p14:creationId xmlns:p14="http://schemas.microsoft.com/office/powerpoint/2010/main" val="173636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简单的短期利率类</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sz="1800" dirty="0" smtClean="0"/>
                  <a:t>金融中一个重要的基础概念是贴现。因为它是非常基础的，因此我们需要定义一个贴现类。在常数短期利率连续贴现的世界中，某个在时刻</a:t>
                </a:r>
                <a14:m>
                  <m:oMath xmlns:m="http://schemas.openxmlformats.org/officeDocument/2006/math">
                    <m:r>
                      <a:rPr lang="en-US" altLang="zh-CN" sz="1800" b="0" i="1" smtClean="0">
                        <a:latin typeface="Cambria Math" panose="02040503050406030204" pitchFamily="18" charset="0"/>
                      </a:rPr>
                      <m:t>𝑡</m:t>
                    </m:r>
                    <m:r>
                      <a:rPr lang="en-US" altLang="zh-CN" sz="1800" b="0" i="1" smtClean="0">
                        <a:latin typeface="Cambria Math" panose="02040503050406030204" pitchFamily="18" charset="0"/>
                      </a:rPr>
                      <m:t>&gt;0</m:t>
                    </m:r>
                  </m:oMath>
                </a14:m>
                <a:r>
                  <a:rPr lang="zh-CN" altLang="en-US" sz="1800" dirty="0" smtClean="0"/>
                  <a:t>到期的未来现金流贴现到今天</a:t>
                </a:r>
                <a14:m>
                  <m:oMath xmlns:m="http://schemas.openxmlformats.org/officeDocument/2006/math">
                    <m:r>
                      <a:rPr lang="en-US" altLang="zh-CN" sz="1800" b="0" i="1" smtClean="0">
                        <a:latin typeface="Cambria Math" panose="02040503050406030204" pitchFamily="18" charset="0"/>
                      </a:rPr>
                      <m:t>𝑡</m:t>
                    </m:r>
                    <m:r>
                      <a:rPr lang="en-US" altLang="zh-CN" sz="1800" b="0" i="1" smtClean="0">
                        <a:latin typeface="Cambria Math" panose="02040503050406030204" pitchFamily="18" charset="0"/>
                      </a:rPr>
                      <m:t>=0</m:t>
                    </m:r>
                  </m:oMath>
                </a14:m>
                <a:r>
                  <a:rPr lang="zh-CN" altLang="en-US" sz="1800" dirty="0" smtClean="0"/>
                  <a:t>的贴现因子定义为：</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𝐷</m:t>
                        </m:r>
                      </m:e>
                      <m:sub>
                        <m:r>
                          <a:rPr lang="en-US" altLang="zh-CN" sz="1800" b="0" i="1" smtClean="0">
                            <a:latin typeface="Cambria Math" panose="02040503050406030204" pitchFamily="18" charset="0"/>
                          </a:rPr>
                          <m:t>0</m:t>
                        </m:r>
                      </m:sub>
                    </m:sSub>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𝑡</m:t>
                        </m:r>
                      </m:e>
                    </m:d>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𝑒</m:t>
                        </m:r>
                      </m:e>
                      <m:sup>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𝑟𝑡</m:t>
                        </m:r>
                      </m:sup>
                    </m:sSup>
                  </m:oMath>
                </a14:m>
                <a:endParaRPr lang="en-US" altLang="zh-CN" sz="1800" dirty="0" smtClean="0"/>
              </a:p>
              <a:p>
                <a:r>
                  <a:rPr lang="zh-CN" altLang="en-US" sz="1800" dirty="0" smtClean="0"/>
                  <a:t>首先考虑下面的函数定义，对于某个给定的未来日期以及常数短期利率返回贴现因子。注意函数定义中的</a:t>
                </a:r>
                <a:r>
                  <a:rPr lang="en-US" altLang="zh-CN" sz="1800" dirty="0" err="1" smtClean="0"/>
                  <a:t>NumPy</a:t>
                </a:r>
                <a:r>
                  <a:rPr lang="zh-CN" altLang="en-US" sz="1800" dirty="0" smtClean="0"/>
                  <a:t>一般函数被用来在指数函数中向量化。</a:t>
                </a:r>
                <a:endParaRPr lang="en-US" altLang="zh-CN" sz="1800" dirty="0" smtClean="0"/>
              </a:p>
              <a:p>
                <a:r>
                  <a:rPr lang="zh-CN" altLang="en-US" sz="1800" dirty="0" smtClean="0"/>
                  <a:t>我们来作图展示不同的常数短期利率，</a:t>
                </a:r>
                <a:r>
                  <a:rPr lang="en-US" altLang="zh-CN" sz="1800" dirty="0" smtClean="0"/>
                  <a:t>5</a:t>
                </a:r>
                <a:r>
                  <a:rPr lang="zh-CN" altLang="en-US" sz="1800" dirty="0" smtClean="0"/>
                  <a:t>年期，贴现因子的变化情况。</a:t>
                </a:r>
                <a:r>
                  <a:rPr lang="en-US" altLang="zh-CN" sz="1800" dirty="0" smtClean="0"/>
                  <a:t>T=0</a:t>
                </a:r>
                <a:r>
                  <a:rPr lang="zh-CN" altLang="en-US" sz="1800" dirty="0" smtClean="0"/>
                  <a:t>时刻的贴现因子都等于</a:t>
                </a:r>
                <a:r>
                  <a:rPr lang="en-US" altLang="zh-CN" sz="1800" dirty="0" smtClean="0"/>
                  <a:t>1</a:t>
                </a:r>
                <a:r>
                  <a:rPr lang="zh-CN" altLang="en-US" sz="1800" dirty="0" smtClean="0"/>
                  <a:t>，也就是对于今天的现金流来说是不需要贴现的。但是，给定短期利率为</a:t>
                </a:r>
                <a:r>
                  <a:rPr lang="en-US" altLang="zh-CN" sz="1800" dirty="0" smtClean="0"/>
                  <a:t>10%</a:t>
                </a:r>
                <a:r>
                  <a:rPr lang="zh-CN" altLang="en-US" sz="1800" dirty="0" smtClean="0"/>
                  <a:t>，现金流</a:t>
                </a:r>
                <a:r>
                  <a:rPr lang="en-US" altLang="zh-CN" sz="1800" dirty="0" smtClean="0"/>
                  <a:t>5</a:t>
                </a:r>
                <a:r>
                  <a:rPr lang="zh-CN" altLang="en-US" sz="1800" dirty="0" smtClean="0"/>
                  <a:t>年到期，现金流将会贴现到每单位货币为</a:t>
                </a:r>
                <a:r>
                  <a:rPr lang="en-US" altLang="zh-CN" sz="1800" dirty="0" smtClean="0"/>
                  <a:t>0.6</a:t>
                </a:r>
                <a:r>
                  <a:rPr lang="zh-CN" altLang="en-US" sz="1800" dirty="0" smtClean="0"/>
                  <a:t>，也就是</a:t>
                </a:r>
                <a:r>
                  <a:rPr lang="en-US" altLang="zh-CN" sz="1800" dirty="0" smtClean="0"/>
                  <a:t>60%</a:t>
                </a:r>
                <a:r>
                  <a:rPr lang="zh-CN" altLang="en-US" sz="1800" dirty="0" smtClean="0"/>
                  <a:t>。下面我们来作图。</a:t>
                </a:r>
                <a:endParaRPr lang="en-US" altLang="zh-CN" sz="1800" dirty="0" smtClean="0"/>
              </a:p>
              <a:p>
                <a:r>
                  <a:rPr lang="zh-CN" altLang="en-US" sz="1800" dirty="0" smtClean="0"/>
                  <a:t>为了比较，我们使用类为基础的实现方法。我们称这个类为</a:t>
                </a:r>
                <a:r>
                  <a:rPr lang="en-US" altLang="zh-CN" sz="1800" dirty="0" err="1" smtClean="0"/>
                  <a:t>short_rate</a:t>
                </a:r>
                <a:r>
                  <a:rPr lang="zh-CN" altLang="en-US" sz="1800" dirty="0" smtClean="0"/>
                  <a:t>，因为这是在通过函数调用导出贴现因子中最重要的输入对象。</a:t>
                </a:r>
                <a:endParaRPr lang="en-US" altLang="zh-CN" sz="1800" dirty="0" smtClean="0"/>
              </a:p>
              <a:p>
                <a:r>
                  <a:rPr lang="zh-CN" altLang="en-US" sz="1800" dirty="0" smtClean="0"/>
                  <a:t>首先，我们来定义</a:t>
                </a:r>
                <a:r>
                  <a:rPr lang="en-US" altLang="zh-CN" sz="1800" dirty="0" err="1" smtClean="0"/>
                  <a:t>sr</a:t>
                </a:r>
                <a:r>
                  <a:rPr lang="zh-CN" altLang="en-US" sz="1800" dirty="0" smtClean="0"/>
                  <a:t>为</a:t>
                </a:r>
                <a:r>
                  <a:rPr lang="en-US" altLang="zh-CN" sz="1800" dirty="0" err="1" smtClean="0"/>
                  <a:t>short_rate</a:t>
                </a:r>
                <a:r>
                  <a:rPr lang="zh-CN" altLang="en-US" sz="1800" dirty="0" smtClean="0"/>
                  <a:t>类的一个实例。</a:t>
                </a:r>
                <a:endParaRPr lang="en-US" altLang="zh-CN" sz="1800" dirty="0" smtClean="0"/>
              </a:p>
              <a:p>
                <a:r>
                  <a:rPr lang="zh-CN" altLang="en-US" sz="1800" dirty="0" smtClean="0"/>
                  <a:t>为了获得新对象上的贴现因子，我们需要一个</a:t>
                </a:r>
                <a:r>
                  <a:rPr lang="en-US" altLang="zh-CN" sz="1800" dirty="0" err="1" smtClean="0"/>
                  <a:t>time_list</a:t>
                </a:r>
                <a:r>
                  <a:rPr lang="zh-CN" altLang="en-US" sz="1800" dirty="0" smtClean="0"/>
                  <a:t>，表示年</a:t>
                </a:r>
                <a:endParaRPr lang="en-US" altLang="zh-CN" sz="1800" dirty="0" smtClean="0"/>
              </a:p>
              <a:p>
                <a:r>
                  <a:rPr lang="zh-CN" altLang="en-US" sz="1800" dirty="0" smtClean="0"/>
                  <a:t>使用这个类，很容易得到与之前类似的图，主要的差异是我们首先更新属性</a:t>
                </a:r>
                <a:r>
                  <a:rPr lang="en-US" altLang="zh-CN" sz="1800" dirty="0" smtClean="0"/>
                  <a:t>rate</a:t>
                </a:r>
                <a:r>
                  <a:rPr lang="zh-CN" altLang="en-US" sz="1800" dirty="0" smtClean="0"/>
                  <a:t>，然后提供一个</a:t>
                </a:r>
                <a:r>
                  <a:rPr lang="en-US" altLang="zh-CN" sz="1800" dirty="0" err="1" smtClean="0"/>
                  <a:t>time_list</a:t>
                </a:r>
                <a:r>
                  <a:rPr lang="zh-CN" altLang="en-US" sz="1800" dirty="0" smtClean="0"/>
                  <a:t>来调用函数</a:t>
                </a:r>
                <a:r>
                  <a:rPr lang="en-US" altLang="zh-CN" sz="1800" dirty="0" err="1" smtClean="0"/>
                  <a:t>get_discount_factors</a:t>
                </a:r>
                <a:r>
                  <a:rPr lang="zh-CN" altLang="en-US" sz="1800" dirty="0" smtClean="0"/>
                  <a:t>。</a:t>
                </a:r>
                <a:endParaRPr lang="en-US" altLang="zh-CN" sz="1800"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t="-809" r="-593" b="-20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5567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简单的短期利率类</a:t>
            </a:r>
            <a:endParaRPr lang="zh-CN" altLang="en-US" dirty="0"/>
          </a:p>
        </p:txBody>
      </p:sp>
      <p:sp>
        <p:nvSpPr>
          <p:cNvPr id="3" name="内容占位符 2"/>
          <p:cNvSpPr>
            <a:spLocks noGrp="1"/>
          </p:cNvSpPr>
          <p:nvPr>
            <p:ph idx="1"/>
          </p:nvPr>
        </p:nvSpPr>
        <p:spPr/>
        <p:txBody>
          <a:bodyPr/>
          <a:lstStyle/>
          <a:p>
            <a:r>
              <a:rPr lang="zh-CN" altLang="en-US" sz="2000" dirty="0" smtClean="0"/>
              <a:t>通常，折现因子“只是”达到某种目的的手段，例如，你可能想要用它们计算未来现金流的现值。利用我们的短期</a:t>
            </a:r>
            <a:r>
              <a:rPr lang="zh-CN" altLang="en-US" sz="2000" dirty="0" smtClean="0"/>
              <a:t>利率对象，在已知现金流和出现日期</a:t>
            </a:r>
            <a:r>
              <a:rPr lang="en-US" altLang="zh-CN" sz="2000" dirty="0" smtClean="0"/>
              <a:t>/</a:t>
            </a:r>
            <a:r>
              <a:rPr lang="zh-CN" altLang="en-US" sz="2000" dirty="0" smtClean="0"/>
              <a:t>时间的情况下，这是很容易做到的。考虑一个现金流序列，在例子中包含今天的负现金流和经过一年及两年之后的正现金流，这可能是某种投资机会的现金流配置。</a:t>
            </a:r>
            <a:endParaRPr lang="en-US" altLang="zh-CN" sz="2000" dirty="0" smtClean="0"/>
          </a:p>
          <a:p>
            <a:r>
              <a:rPr lang="zh-CN" altLang="en-US" sz="2000" dirty="0" smtClean="0"/>
              <a:t>有了</a:t>
            </a:r>
            <a:r>
              <a:rPr lang="en-US" altLang="zh-CN" sz="2000" dirty="0" err="1" smtClean="0"/>
              <a:t>time_list</a:t>
            </a:r>
            <a:r>
              <a:rPr lang="zh-CN" altLang="en-US" sz="2000" dirty="0" smtClean="0"/>
              <a:t>对象，折现因子只需要一个方法调用就可以得到，而现金流乘以折现因子就可以得到所有现金流的现值。</a:t>
            </a:r>
            <a:endParaRPr lang="en-US" altLang="zh-CN" sz="2000" dirty="0" smtClean="0"/>
          </a:p>
          <a:p>
            <a:r>
              <a:rPr lang="zh-CN" altLang="en-US" sz="2000" dirty="0" smtClean="0"/>
              <a:t>投资理论中的典型决策原则之一是，投资者应该在给定（短期）利率（表示投资的机会成本）下净现值（</a:t>
            </a:r>
            <a:r>
              <a:rPr lang="en-US" altLang="zh-CN" sz="2000" dirty="0" smtClean="0"/>
              <a:t>NPV</a:t>
            </a:r>
            <a:r>
              <a:rPr lang="zh-CN" altLang="en-US" sz="2000" dirty="0" smtClean="0"/>
              <a:t>）为正数的项目上投资。在我们的例子中，</a:t>
            </a:r>
            <a:r>
              <a:rPr lang="en-US" altLang="zh-CN" sz="2000" dirty="0" smtClean="0"/>
              <a:t>NPV</a:t>
            </a:r>
            <a:r>
              <a:rPr lang="zh-CN" altLang="en-US" sz="2000" dirty="0" smtClean="0"/>
              <a:t>就是简单地加总单个现值。</a:t>
            </a:r>
            <a:endParaRPr lang="en-US" altLang="zh-CN" sz="2000" dirty="0" smtClean="0"/>
          </a:p>
          <a:p>
            <a:r>
              <a:rPr lang="zh-CN" altLang="en-US" sz="2000" dirty="0" smtClean="0"/>
              <a:t>很显然，在短期利率为</a:t>
            </a:r>
            <a:r>
              <a:rPr lang="en-US" altLang="zh-CN" sz="2000" dirty="0" smtClean="0"/>
              <a:t>5%</a:t>
            </a:r>
            <a:r>
              <a:rPr lang="zh-CN" altLang="en-US" sz="2000" dirty="0" smtClean="0"/>
              <a:t>时应该做出投资。对于</a:t>
            </a:r>
            <a:r>
              <a:rPr lang="en-US" altLang="zh-CN" sz="2000" dirty="0" smtClean="0"/>
              <a:t>15%</a:t>
            </a:r>
            <a:r>
              <a:rPr lang="zh-CN" altLang="en-US" sz="2000" dirty="0" smtClean="0"/>
              <a:t>的利率又如何呢？此时</a:t>
            </a:r>
            <a:r>
              <a:rPr lang="en-US" altLang="zh-CN" sz="2000" dirty="0" smtClean="0"/>
              <a:t>NPV</a:t>
            </a:r>
            <a:r>
              <a:rPr lang="zh-CN" altLang="en-US" sz="2000" dirty="0" smtClean="0"/>
              <a:t>变成负数，不应该进行投资。</a:t>
            </a:r>
            <a:endParaRPr lang="en-US" altLang="zh-CN" sz="2000" dirty="0" smtClean="0"/>
          </a:p>
        </p:txBody>
      </p:sp>
    </p:spTree>
    <p:extLst>
      <p:ext uri="{BB962C8B-B14F-4D97-AF65-F5344CB8AC3E}">
        <p14:creationId xmlns:p14="http://schemas.microsoft.com/office/powerpoint/2010/main" val="181892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现金</a:t>
            </a:r>
            <a:r>
              <a:rPr lang="zh-CN" altLang="en-US" dirty="0" smtClean="0"/>
              <a:t>流序列类</a:t>
            </a:r>
            <a:endParaRPr lang="zh-CN" altLang="en-US" dirty="0"/>
          </a:p>
        </p:txBody>
      </p:sp>
      <p:sp>
        <p:nvSpPr>
          <p:cNvPr id="3" name="内容占位符 2"/>
          <p:cNvSpPr>
            <a:spLocks noGrp="1"/>
          </p:cNvSpPr>
          <p:nvPr>
            <p:ph idx="1"/>
          </p:nvPr>
        </p:nvSpPr>
        <p:spPr/>
        <p:txBody>
          <a:bodyPr/>
          <a:lstStyle/>
          <a:p>
            <a:r>
              <a:rPr lang="zh-CN" altLang="en-US" sz="2200" dirty="0" smtClean="0"/>
              <a:t>通过前一个例子的体验，定义了另一个类作为现金流序列的模型应该很简单。这个类应该提供方法，返回现金流系列（即现金流价值和日期</a:t>
            </a:r>
            <a:r>
              <a:rPr lang="en-US" altLang="zh-CN" sz="2200" dirty="0" smtClean="0"/>
              <a:t>/</a:t>
            </a:r>
            <a:r>
              <a:rPr lang="zh-CN" altLang="en-US" sz="2200" dirty="0" smtClean="0"/>
              <a:t>时间）</a:t>
            </a:r>
            <a:r>
              <a:rPr lang="zh-CN" altLang="en-US" sz="2200" dirty="0" smtClean="0"/>
              <a:t>现值和净现值的列表</a:t>
            </a:r>
            <a:r>
              <a:rPr lang="en-US" altLang="zh-CN" sz="2200" dirty="0" smtClean="0"/>
              <a:t>/</a:t>
            </a:r>
            <a:r>
              <a:rPr lang="zh-CN" altLang="en-US" sz="2200" dirty="0" smtClean="0"/>
              <a:t>数组。</a:t>
            </a:r>
            <a:endParaRPr lang="en-US" altLang="zh-CN" sz="2200" dirty="0" smtClean="0"/>
          </a:p>
          <a:p>
            <a:r>
              <a:rPr lang="zh-CN" altLang="en-US" sz="2200" dirty="0" smtClean="0"/>
              <a:t>我们用来自前一个例子的所有对象实例化该类。</a:t>
            </a:r>
            <a:endParaRPr lang="en-US" altLang="zh-CN" sz="2200" dirty="0" smtClean="0"/>
          </a:p>
          <a:p>
            <a:r>
              <a:rPr lang="zh-CN" altLang="en-US" sz="2200" dirty="0" smtClean="0"/>
              <a:t>现在可以将现值和</a:t>
            </a:r>
            <a:r>
              <a:rPr lang="en-US" altLang="zh-CN" sz="2200" dirty="0" smtClean="0"/>
              <a:t>NPV</a:t>
            </a:r>
            <a:r>
              <a:rPr lang="zh-CN" altLang="en-US" sz="2200" dirty="0" smtClean="0"/>
              <a:t>与前面的结果对比，得到的结果是相同的。</a:t>
            </a:r>
            <a:endParaRPr lang="en-US" altLang="zh-CN" sz="2200" dirty="0" smtClean="0"/>
          </a:p>
          <a:p>
            <a:r>
              <a:rPr lang="zh-CN" altLang="en-US" sz="2200" dirty="0" smtClean="0"/>
              <a:t>前一个例子的步骤有进一步推广的潜力。选项之一就是定义新类，提供计算不同短期利率下</a:t>
            </a:r>
            <a:r>
              <a:rPr lang="en-US" altLang="zh-CN" sz="2200" dirty="0" smtClean="0"/>
              <a:t>NPV</a:t>
            </a:r>
            <a:r>
              <a:rPr lang="zh-CN" altLang="en-US" sz="2200" dirty="0" smtClean="0"/>
              <a:t>的方法</a:t>
            </a:r>
            <a:r>
              <a:rPr lang="en-US" altLang="zh-CN" sz="2200" dirty="0" smtClean="0"/>
              <a:t>——</a:t>
            </a:r>
            <a:r>
              <a:rPr lang="zh-CN" altLang="en-US" sz="2200" dirty="0" smtClean="0"/>
              <a:t>即敏感度分析。当然，我们从</a:t>
            </a:r>
            <a:r>
              <a:rPr lang="en-US" altLang="zh-CN" sz="2200" dirty="0" err="1" smtClean="0"/>
              <a:t>cash_flow_series</a:t>
            </a:r>
            <a:r>
              <a:rPr lang="zh-CN" altLang="en-US" sz="2200" dirty="0" smtClean="0"/>
              <a:t>类继承。例如，定义一个包含不同短期利率的列表，就可以轻松的比较结果</a:t>
            </a:r>
            <a:r>
              <a:rPr lang="en-US" altLang="zh-CN" sz="2200" dirty="0" smtClean="0"/>
              <a:t>NPV</a:t>
            </a:r>
            <a:r>
              <a:rPr lang="zh-CN" altLang="en-US" sz="2200" dirty="0" smtClean="0"/>
              <a:t>。</a:t>
            </a:r>
            <a:endParaRPr lang="en-US" altLang="zh-CN" sz="2200" dirty="0" smtClean="0"/>
          </a:p>
          <a:p>
            <a:r>
              <a:rPr lang="zh-CN" altLang="en-US" sz="2200" dirty="0" smtClean="0"/>
              <a:t>可以用图形的方式展示结果。较粗的水平线（在坐标</a:t>
            </a:r>
            <a:r>
              <a:rPr lang="en-US" altLang="zh-CN" sz="2200" dirty="0" smtClean="0"/>
              <a:t>0</a:t>
            </a:r>
            <a:r>
              <a:rPr lang="zh-CN" altLang="en-US" sz="2200" dirty="0" smtClean="0"/>
              <a:t>上）展示了对应（短期）利率下有利可图的投资于应该避免的投资之间的分界点。</a:t>
            </a:r>
            <a:endParaRPr lang="en-US" altLang="zh-CN" sz="2200" dirty="0" smtClean="0"/>
          </a:p>
        </p:txBody>
      </p:sp>
    </p:spTree>
    <p:extLst>
      <p:ext uri="{BB962C8B-B14F-4D97-AF65-F5344CB8AC3E}">
        <p14:creationId xmlns:p14="http://schemas.microsoft.com/office/powerpoint/2010/main" val="544255298"/>
      </p:ext>
    </p:extLst>
  </p:cSld>
  <p:clrMapOvr>
    <a:masterClrMapping/>
  </p:clrMapOvr>
</p:sld>
</file>

<file path=ppt/theme/theme1.xml><?xml version="1.0" encoding="utf-8"?>
<a:theme xmlns:a="http://schemas.openxmlformats.org/drawingml/2006/main" name="聚合">
  <a:themeElements>
    <a:clrScheme name="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聚合">
  <a:themeElements>
    <a:clrScheme name="1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1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聚合">
  <a:themeElements>
    <a:clrScheme name="2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2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聚合">
  <a:themeElements>
    <a:clrScheme name="3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3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聚合">
  <a:themeElements>
    <a:clrScheme name="4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4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聚合">
  <a:themeElements>
    <a:clrScheme name="5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5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聚合">
  <a:themeElements>
    <a:clrScheme name="6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6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聚合">
  <a:themeElements>
    <a:clrScheme name="7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7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Concourse</Template>
  <TotalTime>2574</TotalTime>
  <Pages>0</Pages>
  <Words>2616</Words>
  <Characters>0</Characters>
  <Application>Microsoft Office PowerPoint</Application>
  <DocSecurity>0</DocSecurity>
  <PresentationFormat>全屏显示(4:3)</PresentationFormat>
  <Lines>0</Lines>
  <Paragraphs>89</Paragraphs>
  <Slides>15</Slides>
  <Notes>0</Notes>
  <HiddenSlides>0</HiddenSlides>
  <MMClips>0</MMClips>
  <ScaleCrop>false</ScaleCrop>
  <HeadingPairs>
    <vt:vector size="6" baseType="variant">
      <vt:variant>
        <vt:lpstr>已用的字体</vt:lpstr>
      </vt:variant>
      <vt:variant>
        <vt:i4>8</vt:i4>
      </vt:variant>
      <vt:variant>
        <vt:lpstr>主题</vt:lpstr>
      </vt:variant>
      <vt:variant>
        <vt:i4>8</vt:i4>
      </vt:variant>
      <vt:variant>
        <vt:lpstr>幻灯片标题</vt:lpstr>
      </vt:variant>
      <vt:variant>
        <vt:i4>15</vt:i4>
      </vt:variant>
    </vt:vector>
  </HeadingPairs>
  <TitlesOfParts>
    <vt:vector size="31" baseType="lpstr">
      <vt:lpstr>黑体</vt:lpstr>
      <vt:lpstr>宋体</vt:lpstr>
      <vt:lpstr>Arial</vt:lpstr>
      <vt:lpstr>Cambria Math</vt:lpstr>
      <vt:lpstr>Times New Roman</vt:lpstr>
      <vt:lpstr>Verdana</vt:lpstr>
      <vt:lpstr>Wingdings 2</vt:lpstr>
      <vt:lpstr>Wingdings 3</vt:lpstr>
      <vt:lpstr>聚合</vt:lpstr>
      <vt:lpstr>1_聚合</vt:lpstr>
      <vt:lpstr>2_聚合</vt:lpstr>
      <vt:lpstr>3_聚合</vt:lpstr>
      <vt:lpstr>4_聚合</vt:lpstr>
      <vt:lpstr>5_聚合</vt:lpstr>
      <vt:lpstr>6_聚合</vt:lpstr>
      <vt:lpstr>7_聚合</vt:lpstr>
      <vt:lpstr>PowerPoint 演示文稿</vt:lpstr>
      <vt:lpstr>概述</vt:lpstr>
      <vt:lpstr>Python类基础</vt:lpstr>
      <vt:lpstr>Python类基础</vt:lpstr>
      <vt:lpstr>Python类基础</vt:lpstr>
      <vt:lpstr>Python类基础</vt:lpstr>
      <vt:lpstr>简单的短期利率类</vt:lpstr>
      <vt:lpstr>简单的短期利率类</vt:lpstr>
      <vt:lpstr>现金流序列类</vt:lpstr>
      <vt:lpstr>图形用户界面</vt:lpstr>
      <vt:lpstr>带GUI的短期利率类</vt:lpstr>
      <vt:lpstr>值的更新</vt:lpstr>
      <vt:lpstr>带GUI的现金流序列类</vt:lpstr>
      <vt:lpstr>总结</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Administrator</dc:creator>
  <cp:keywords/>
  <dc:description/>
  <cp:lastModifiedBy>朱彤</cp:lastModifiedBy>
  <cp:revision>242</cp:revision>
  <dcterms:created xsi:type="dcterms:W3CDTF">2008-10-05T13:05:37Z</dcterms:created>
  <dcterms:modified xsi:type="dcterms:W3CDTF">2016-01-03T01:26:47Z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2052-8.1.0.3526</vt:lpwstr>
  </property>
</Properties>
</file>