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851" r:id="rId2"/>
    <p:sldMasterId id="2147483852" r:id="rId3"/>
    <p:sldMasterId id="2147483853" r:id="rId4"/>
    <p:sldMasterId id="2147483854" r:id="rId5"/>
    <p:sldMasterId id="2147483855" r:id="rId6"/>
    <p:sldMasterId id="2147483856" r:id="rId7"/>
    <p:sldMasterId id="2147483857" r:id="rId8"/>
  </p:sldMasterIdLst>
  <p:notesMasterIdLst>
    <p:notesMasterId r:id="rId75"/>
  </p:notesMasterIdLst>
  <p:sldIdLst>
    <p:sldId id="257"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307" r:id="rId42"/>
    <p:sldId id="294" r:id="rId43"/>
    <p:sldId id="295" r:id="rId44"/>
    <p:sldId id="296" r:id="rId45"/>
    <p:sldId id="297" r:id="rId46"/>
    <p:sldId id="299" r:id="rId47"/>
    <p:sldId id="300" r:id="rId48"/>
    <p:sldId id="301" r:id="rId49"/>
    <p:sldId id="302" r:id="rId50"/>
    <p:sldId id="303" r:id="rId51"/>
    <p:sldId id="304" r:id="rId52"/>
    <p:sldId id="305" r:id="rId53"/>
    <p:sldId id="306"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261" r:id="rId74"/>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5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94660"/>
  </p:normalViewPr>
  <p:slideViewPr>
    <p:cSldViewPr>
      <p:cViewPr varScale="1">
        <p:scale>
          <a:sx n="86" d="100"/>
          <a:sy n="86" d="100"/>
        </p:scale>
        <p:origin x="924" y="78"/>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B1B695-D1CF-42BD-B1D3-303BC858718E}" type="datetimeFigureOut">
              <a:rPr lang="zh-CN" altLang="en-US" smtClean="0"/>
              <a:t>2016/1/10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E9726-6BF8-4601-AC5B-9BDE8BA387E5}" type="slidenum">
              <a:rPr lang="zh-CN" altLang="en-US" smtClean="0"/>
              <a:t>‹#›</a:t>
            </a:fld>
            <a:endParaRPr lang="zh-CN" altLang="en-US"/>
          </a:p>
        </p:txBody>
      </p:sp>
    </p:spTree>
    <p:extLst>
      <p:ext uri="{BB962C8B-B14F-4D97-AF65-F5344CB8AC3E}">
        <p14:creationId xmlns:p14="http://schemas.microsoft.com/office/powerpoint/2010/main" val="363500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5E9726-6BF8-4601-AC5B-9BDE8BA387E5}" type="slidenum">
              <a:rPr lang="zh-CN" altLang="en-US" smtClean="0"/>
              <a:t>62</a:t>
            </a:fld>
            <a:endParaRPr lang="zh-CN" altLang="en-US"/>
          </a:p>
        </p:txBody>
      </p:sp>
    </p:spTree>
    <p:extLst>
      <p:ext uri="{BB962C8B-B14F-4D97-AF65-F5344CB8AC3E}">
        <p14:creationId xmlns:p14="http://schemas.microsoft.com/office/powerpoint/2010/main" val="119281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5E9726-6BF8-4601-AC5B-9BDE8BA387E5}" type="slidenum">
              <a:rPr lang="zh-CN" altLang="en-US" smtClean="0"/>
              <a:t>63</a:t>
            </a:fld>
            <a:endParaRPr lang="zh-CN" altLang="en-US"/>
          </a:p>
        </p:txBody>
      </p:sp>
    </p:spTree>
    <p:extLst>
      <p:ext uri="{BB962C8B-B14F-4D97-AF65-F5344CB8AC3E}">
        <p14:creationId xmlns:p14="http://schemas.microsoft.com/office/powerpoint/2010/main" val="229242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5E9726-6BF8-4601-AC5B-9BDE8BA387E5}" type="slidenum">
              <a:rPr lang="zh-CN" altLang="en-US" smtClean="0"/>
              <a:t>64</a:t>
            </a:fld>
            <a:endParaRPr lang="zh-CN" altLang="en-US"/>
          </a:p>
        </p:txBody>
      </p:sp>
    </p:spTree>
    <p:extLst>
      <p:ext uri="{BB962C8B-B14F-4D97-AF65-F5344CB8AC3E}">
        <p14:creationId xmlns:p14="http://schemas.microsoft.com/office/powerpoint/2010/main" val="3685180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5E9726-6BF8-4601-AC5B-9BDE8BA387E5}" type="slidenum">
              <a:rPr lang="zh-CN" altLang="en-US" smtClean="0"/>
              <a:t>65</a:t>
            </a:fld>
            <a:endParaRPr lang="zh-CN" altLang="en-US"/>
          </a:p>
        </p:txBody>
      </p:sp>
    </p:spTree>
    <p:extLst>
      <p:ext uri="{BB962C8B-B14F-4D97-AF65-F5344CB8AC3E}">
        <p14:creationId xmlns:p14="http://schemas.microsoft.com/office/powerpoint/2010/main" val="140168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794A9E81-5AF3-46DB-A521-A6FA50A7556D}" type="slidenum">
              <a:rPr lang="zh-CN" altLang="en-US"/>
              <a:pPr>
                <a:defRPr/>
              </a:pPr>
              <a:t>‹#›</a:t>
            </a:fld>
            <a:endParaRPr lang="en-US" altLang="zh-CN"/>
          </a:p>
        </p:txBody>
      </p:sp>
    </p:spTree>
    <p:extLst>
      <p:ext uri="{BB962C8B-B14F-4D97-AF65-F5344CB8AC3E}">
        <p14:creationId xmlns:p14="http://schemas.microsoft.com/office/powerpoint/2010/main" val="245016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279BBB68-362C-425F-AE3F-4FC97D20DE2D}" type="slidenum">
              <a:rPr lang="zh-CN" altLang="en-US"/>
              <a:pPr>
                <a:defRPr/>
              </a:pPr>
              <a:t>‹#›</a:t>
            </a:fld>
            <a:endParaRPr lang="en-US" altLang="zh-CN"/>
          </a:p>
        </p:txBody>
      </p:sp>
    </p:spTree>
    <p:extLst>
      <p:ext uri="{BB962C8B-B14F-4D97-AF65-F5344CB8AC3E}">
        <p14:creationId xmlns:p14="http://schemas.microsoft.com/office/powerpoint/2010/main" val="313863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6120125B-10C3-4023-8371-8D6BBEA1E7E0}" type="slidenum">
              <a:rPr lang="zh-CN" altLang="en-US"/>
              <a:pPr>
                <a:defRPr/>
              </a:pPr>
              <a:t>‹#›</a:t>
            </a:fld>
            <a:endParaRPr lang="en-US" altLang="zh-CN"/>
          </a:p>
        </p:txBody>
      </p:sp>
    </p:spTree>
    <p:extLst>
      <p:ext uri="{BB962C8B-B14F-4D97-AF65-F5344CB8AC3E}">
        <p14:creationId xmlns:p14="http://schemas.microsoft.com/office/powerpoint/2010/main" val="31152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004B7E3E-87D0-4561-81F8-BA3BE96BE31A}" type="slidenum">
              <a:rPr lang="zh-CN" altLang="en-US"/>
              <a:pPr>
                <a:defRPr/>
              </a:pPr>
              <a:t>‹#›</a:t>
            </a:fld>
            <a:endParaRPr lang="en-US" altLang="zh-CN"/>
          </a:p>
        </p:txBody>
      </p:sp>
    </p:spTree>
    <p:extLst>
      <p:ext uri="{BB962C8B-B14F-4D97-AF65-F5344CB8AC3E}">
        <p14:creationId xmlns:p14="http://schemas.microsoft.com/office/powerpoint/2010/main" val="416875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B093590C-0A06-4DEE-84DB-D92476CC1CC3}" type="slidenum">
              <a:rPr lang="zh-CN" altLang="en-US"/>
              <a:pPr>
                <a:defRPr/>
              </a:pPr>
              <a:t>‹#›</a:t>
            </a:fld>
            <a:endParaRPr lang="en-US" altLang="zh-CN"/>
          </a:p>
        </p:txBody>
      </p:sp>
    </p:spTree>
    <p:extLst>
      <p:ext uri="{BB962C8B-B14F-4D97-AF65-F5344CB8AC3E}">
        <p14:creationId xmlns:p14="http://schemas.microsoft.com/office/powerpoint/2010/main" val="3755196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34ED1646-E30A-4726-8DAB-F6C14E152A54}" type="slidenum">
              <a:rPr lang="zh-CN" altLang="en-US"/>
              <a:pPr>
                <a:defRPr/>
              </a:pPr>
              <a:t>‹#›</a:t>
            </a:fld>
            <a:endParaRPr lang="en-US" altLang="zh-CN"/>
          </a:p>
        </p:txBody>
      </p:sp>
    </p:spTree>
    <p:extLst>
      <p:ext uri="{BB962C8B-B14F-4D97-AF65-F5344CB8AC3E}">
        <p14:creationId xmlns:p14="http://schemas.microsoft.com/office/powerpoint/2010/main" val="162990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714994D5-231D-4C63-A992-4466EB3B0CA9}" type="slidenum">
              <a:rPr lang="zh-CN" altLang="en-US"/>
              <a:pPr>
                <a:defRPr/>
              </a:pPr>
              <a:t>‹#›</a:t>
            </a:fld>
            <a:endParaRPr lang="en-US" altLang="zh-CN"/>
          </a:p>
        </p:txBody>
      </p:sp>
    </p:spTree>
    <p:extLst>
      <p:ext uri="{BB962C8B-B14F-4D97-AF65-F5344CB8AC3E}">
        <p14:creationId xmlns:p14="http://schemas.microsoft.com/office/powerpoint/2010/main" val="1398824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9"/>
          <p:cNvSpPr>
            <a:spLocks noGrp="1" noChangeArrowheads="1"/>
          </p:cNvSpPr>
          <p:nvPr>
            <p:ph type="dt" sz="half" idx="10"/>
          </p:nvPr>
        </p:nvSpPr>
        <p:spPr>
          <a:ln/>
        </p:spPr>
        <p:txBody>
          <a:bodyPr/>
          <a:lstStyle>
            <a:lvl1pPr>
              <a:defRPr/>
            </a:lvl1pPr>
          </a:lstStyle>
          <a:p>
            <a:pPr>
              <a:defRPr/>
            </a:pPr>
            <a:endParaRPr lang="en-US"/>
          </a:p>
        </p:txBody>
      </p:sp>
      <p:sp>
        <p:nvSpPr>
          <p:cNvPr id="8"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26"/>
          <p:cNvSpPr>
            <a:spLocks noGrp="1" noChangeArrowheads="1"/>
          </p:cNvSpPr>
          <p:nvPr>
            <p:ph type="sldNum" sz="quarter" idx="12"/>
          </p:nvPr>
        </p:nvSpPr>
        <p:spPr>
          <a:ln/>
        </p:spPr>
        <p:txBody>
          <a:bodyPr/>
          <a:lstStyle>
            <a:lvl1pPr>
              <a:defRPr/>
            </a:lvl1pPr>
          </a:lstStyle>
          <a:p>
            <a:pPr>
              <a:defRPr/>
            </a:pPr>
            <a:fld id="{17A1FC48-E45E-4BC5-AAD5-8E692A8DC5A1}" type="slidenum">
              <a:rPr lang="zh-CN" altLang="en-US"/>
              <a:pPr>
                <a:defRPr/>
              </a:pPr>
              <a:t>‹#›</a:t>
            </a:fld>
            <a:endParaRPr lang="en-US" altLang="zh-CN"/>
          </a:p>
        </p:txBody>
      </p:sp>
    </p:spTree>
    <p:extLst>
      <p:ext uri="{BB962C8B-B14F-4D97-AF65-F5344CB8AC3E}">
        <p14:creationId xmlns:p14="http://schemas.microsoft.com/office/powerpoint/2010/main" val="2406727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9"/>
          <p:cNvSpPr>
            <a:spLocks noGrp="1" noChangeArrowheads="1"/>
          </p:cNvSpPr>
          <p:nvPr>
            <p:ph type="dt" sz="half" idx="10"/>
          </p:nvPr>
        </p:nvSpPr>
        <p:spPr>
          <a:ln/>
        </p:spPr>
        <p:txBody>
          <a:bodyPr/>
          <a:lstStyle>
            <a:lvl1pPr>
              <a:defRPr/>
            </a:lvl1pPr>
          </a:lstStyle>
          <a:p>
            <a:pPr>
              <a:defRPr/>
            </a:pPr>
            <a:endParaRPr lang="en-US"/>
          </a:p>
        </p:txBody>
      </p:sp>
      <p:sp>
        <p:nvSpPr>
          <p:cNvPr id="4"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26"/>
          <p:cNvSpPr>
            <a:spLocks noGrp="1" noChangeArrowheads="1"/>
          </p:cNvSpPr>
          <p:nvPr>
            <p:ph type="sldNum" sz="quarter" idx="12"/>
          </p:nvPr>
        </p:nvSpPr>
        <p:spPr>
          <a:ln/>
        </p:spPr>
        <p:txBody>
          <a:bodyPr/>
          <a:lstStyle>
            <a:lvl1pPr>
              <a:defRPr/>
            </a:lvl1pPr>
          </a:lstStyle>
          <a:p>
            <a:pPr>
              <a:defRPr/>
            </a:pPr>
            <a:fld id="{D8C0A199-A277-4CBA-AB3C-1528DDE9D1E2}" type="slidenum">
              <a:rPr lang="zh-CN" altLang="en-US"/>
              <a:pPr>
                <a:defRPr/>
              </a:pPr>
              <a:t>‹#›</a:t>
            </a:fld>
            <a:endParaRPr lang="en-US" altLang="zh-CN"/>
          </a:p>
        </p:txBody>
      </p:sp>
    </p:spTree>
    <p:extLst>
      <p:ext uri="{BB962C8B-B14F-4D97-AF65-F5344CB8AC3E}">
        <p14:creationId xmlns:p14="http://schemas.microsoft.com/office/powerpoint/2010/main" val="4140784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9"/>
          <p:cNvSpPr>
            <a:spLocks noGrp="1" noChangeArrowheads="1"/>
          </p:cNvSpPr>
          <p:nvPr>
            <p:ph type="dt" sz="half" idx="10"/>
          </p:nvPr>
        </p:nvSpPr>
        <p:spPr>
          <a:ln/>
        </p:spPr>
        <p:txBody>
          <a:bodyPr/>
          <a:lstStyle>
            <a:lvl1pPr>
              <a:defRPr/>
            </a:lvl1pPr>
          </a:lstStyle>
          <a:p>
            <a:pPr>
              <a:defRPr/>
            </a:pPr>
            <a:endParaRPr lang="en-US"/>
          </a:p>
        </p:txBody>
      </p:sp>
      <p:sp>
        <p:nvSpPr>
          <p:cNvPr id="3"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26"/>
          <p:cNvSpPr>
            <a:spLocks noGrp="1" noChangeArrowheads="1"/>
          </p:cNvSpPr>
          <p:nvPr>
            <p:ph type="sldNum" sz="quarter" idx="12"/>
          </p:nvPr>
        </p:nvSpPr>
        <p:spPr>
          <a:ln/>
        </p:spPr>
        <p:txBody>
          <a:bodyPr/>
          <a:lstStyle>
            <a:lvl1pPr>
              <a:defRPr/>
            </a:lvl1pPr>
          </a:lstStyle>
          <a:p>
            <a:pPr>
              <a:defRPr/>
            </a:pPr>
            <a:fld id="{4132B648-2D54-410A-8949-2E6F90F2AD3B}" type="slidenum">
              <a:rPr lang="zh-CN" altLang="en-US"/>
              <a:pPr>
                <a:defRPr/>
              </a:pPr>
              <a:t>‹#›</a:t>
            </a:fld>
            <a:endParaRPr lang="en-US" altLang="zh-CN"/>
          </a:p>
        </p:txBody>
      </p:sp>
    </p:spTree>
    <p:extLst>
      <p:ext uri="{BB962C8B-B14F-4D97-AF65-F5344CB8AC3E}">
        <p14:creationId xmlns:p14="http://schemas.microsoft.com/office/powerpoint/2010/main" val="2449659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27B2150B-1F06-46CE-BC66-9BBA9D838FD3}" type="slidenum">
              <a:rPr lang="zh-CN" altLang="en-US"/>
              <a:pPr>
                <a:defRPr/>
              </a:pPr>
              <a:t>‹#›</a:t>
            </a:fld>
            <a:endParaRPr lang="en-US" altLang="zh-CN"/>
          </a:p>
        </p:txBody>
      </p:sp>
    </p:spTree>
    <p:extLst>
      <p:ext uri="{BB962C8B-B14F-4D97-AF65-F5344CB8AC3E}">
        <p14:creationId xmlns:p14="http://schemas.microsoft.com/office/powerpoint/2010/main" val="178819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0DECA17C-6A93-4683-BFC1-2235E06E5A3D}" type="slidenum">
              <a:rPr lang="zh-CN" altLang="en-US"/>
              <a:pPr>
                <a:defRPr/>
              </a:pPr>
              <a:t>‹#›</a:t>
            </a:fld>
            <a:endParaRPr lang="en-US" altLang="zh-CN"/>
          </a:p>
        </p:txBody>
      </p:sp>
    </p:spTree>
    <p:extLst>
      <p:ext uri="{BB962C8B-B14F-4D97-AF65-F5344CB8AC3E}">
        <p14:creationId xmlns:p14="http://schemas.microsoft.com/office/powerpoint/2010/main" val="4071313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B98A85EF-3115-47E9-86D1-6B03F089ACB4}" type="slidenum">
              <a:rPr lang="zh-CN" altLang="en-US"/>
              <a:pPr>
                <a:defRPr/>
              </a:pPr>
              <a:t>‹#›</a:t>
            </a:fld>
            <a:endParaRPr lang="en-US" altLang="zh-CN"/>
          </a:p>
        </p:txBody>
      </p:sp>
    </p:spTree>
    <p:extLst>
      <p:ext uri="{BB962C8B-B14F-4D97-AF65-F5344CB8AC3E}">
        <p14:creationId xmlns:p14="http://schemas.microsoft.com/office/powerpoint/2010/main" val="3395165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621B0E74-51D5-4C73-AE43-88CB5E1FFC3B}" type="slidenum">
              <a:rPr lang="zh-CN" altLang="en-US"/>
              <a:pPr>
                <a:defRPr/>
              </a:pPr>
              <a:t>‹#›</a:t>
            </a:fld>
            <a:endParaRPr lang="en-US" altLang="zh-CN"/>
          </a:p>
        </p:txBody>
      </p:sp>
    </p:spTree>
    <p:extLst>
      <p:ext uri="{BB962C8B-B14F-4D97-AF65-F5344CB8AC3E}">
        <p14:creationId xmlns:p14="http://schemas.microsoft.com/office/powerpoint/2010/main" val="102547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0B57FD34-03E3-4EC1-9423-4521A121309D}" type="slidenum">
              <a:rPr lang="zh-CN" altLang="en-US"/>
              <a:pPr>
                <a:defRPr/>
              </a:pPr>
              <a:t>‹#›</a:t>
            </a:fld>
            <a:endParaRPr lang="en-US" altLang="zh-CN"/>
          </a:p>
        </p:txBody>
      </p:sp>
    </p:spTree>
    <p:extLst>
      <p:ext uri="{BB962C8B-B14F-4D97-AF65-F5344CB8AC3E}">
        <p14:creationId xmlns:p14="http://schemas.microsoft.com/office/powerpoint/2010/main" val="1616048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2510961-6655-4A84-9A08-B692F36FFE14}" type="slidenum">
              <a:rPr lang="zh-CN" altLang="en-US"/>
              <a:pPr>
                <a:defRPr/>
              </a:pPr>
              <a:t>‹#›</a:t>
            </a:fld>
            <a:endParaRPr lang="en-US" altLang="zh-CN"/>
          </a:p>
        </p:txBody>
      </p:sp>
    </p:spTree>
    <p:extLst>
      <p:ext uri="{BB962C8B-B14F-4D97-AF65-F5344CB8AC3E}">
        <p14:creationId xmlns:p14="http://schemas.microsoft.com/office/powerpoint/2010/main" val="392588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EDF2809-852A-4731-8632-EF342D5A471C}" type="slidenum">
              <a:rPr lang="zh-CN" altLang="en-US"/>
              <a:pPr>
                <a:defRPr/>
              </a:pPr>
              <a:t>‹#›</a:t>
            </a:fld>
            <a:endParaRPr lang="en-US" altLang="zh-CN"/>
          </a:p>
        </p:txBody>
      </p:sp>
    </p:spTree>
    <p:extLst>
      <p:ext uri="{BB962C8B-B14F-4D97-AF65-F5344CB8AC3E}">
        <p14:creationId xmlns:p14="http://schemas.microsoft.com/office/powerpoint/2010/main" val="3371520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B5FFDC3-C057-49E4-8AEF-E0DEC1CF17D4}" type="slidenum">
              <a:rPr lang="zh-CN" altLang="en-US"/>
              <a:pPr>
                <a:defRPr/>
              </a:pPr>
              <a:t>‹#›</a:t>
            </a:fld>
            <a:endParaRPr lang="en-US" altLang="zh-CN"/>
          </a:p>
        </p:txBody>
      </p:sp>
    </p:spTree>
    <p:extLst>
      <p:ext uri="{BB962C8B-B14F-4D97-AF65-F5344CB8AC3E}">
        <p14:creationId xmlns:p14="http://schemas.microsoft.com/office/powerpoint/2010/main" val="2731073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865AD9C-FCE9-4C69-903F-1D5A7EF74D85}" type="slidenum">
              <a:rPr lang="zh-CN" altLang="en-US"/>
              <a:pPr>
                <a:defRPr/>
              </a:pPr>
              <a:t>‹#›</a:t>
            </a:fld>
            <a:endParaRPr lang="en-US" altLang="zh-CN"/>
          </a:p>
        </p:txBody>
      </p:sp>
    </p:spTree>
    <p:extLst>
      <p:ext uri="{BB962C8B-B14F-4D97-AF65-F5344CB8AC3E}">
        <p14:creationId xmlns:p14="http://schemas.microsoft.com/office/powerpoint/2010/main" val="2109378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endParaRPr 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D5A69148-FDEB-4D3D-9953-5245940795EC}" type="slidenum">
              <a:rPr lang="zh-CN" altLang="en-US"/>
              <a:pPr>
                <a:defRPr/>
              </a:pPr>
              <a:t>‹#›</a:t>
            </a:fld>
            <a:endParaRPr lang="en-US" altLang="zh-CN"/>
          </a:p>
        </p:txBody>
      </p:sp>
    </p:spTree>
    <p:extLst>
      <p:ext uri="{BB962C8B-B14F-4D97-AF65-F5344CB8AC3E}">
        <p14:creationId xmlns:p14="http://schemas.microsoft.com/office/powerpoint/2010/main" val="866556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endParaRPr 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06EA7784-4021-433F-8552-BF2177D8B108}" type="slidenum">
              <a:rPr lang="zh-CN" altLang="en-US"/>
              <a:pPr>
                <a:defRPr/>
              </a:pPr>
              <a:t>‹#›</a:t>
            </a:fld>
            <a:endParaRPr lang="en-US" altLang="zh-CN"/>
          </a:p>
        </p:txBody>
      </p:sp>
    </p:spTree>
    <p:extLst>
      <p:ext uri="{BB962C8B-B14F-4D97-AF65-F5344CB8AC3E}">
        <p14:creationId xmlns:p14="http://schemas.microsoft.com/office/powerpoint/2010/main" val="737270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endParaRPr 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6E3439A7-57A3-4D9C-BC5B-77CD74A4E14E}" type="slidenum">
              <a:rPr lang="zh-CN" altLang="en-US"/>
              <a:pPr>
                <a:defRPr/>
              </a:pPr>
              <a:t>‹#›</a:t>
            </a:fld>
            <a:endParaRPr lang="en-US" altLang="zh-CN"/>
          </a:p>
        </p:txBody>
      </p:sp>
    </p:spTree>
    <p:extLst>
      <p:ext uri="{BB962C8B-B14F-4D97-AF65-F5344CB8AC3E}">
        <p14:creationId xmlns:p14="http://schemas.microsoft.com/office/powerpoint/2010/main" val="246695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B4028B86-CD7E-459C-A9BC-91ACCCD2B868}" type="slidenum">
              <a:rPr lang="zh-CN" altLang="en-US"/>
              <a:pPr>
                <a:defRPr/>
              </a:pPr>
              <a:t>‹#›</a:t>
            </a:fld>
            <a:endParaRPr lang="en-US" altLang="zh-CN"/>
          </a:p>
        </p:txBody>
      </p:sp>
    </p:spTree>
    <p:extLst>
      <p:ext uri="{BB962C8B-B14F-4D97-AF65-F5344CB8AC3E}">
        <p14:creationId xmlns:p14="http://schemas.microsoft.com/office/powerpoint/2010/main" val="215303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4F0985E-0DD1-44C8-AF92-493FE1FBB810}" type="slidenum">
              <a:rPr lang="zh-CN" altLang="en-US"/>
              <a:pPr>
                <a:defRPr/>
              </a:pPr>
              <a:t>‹#›</a:t>
            </a:fld>
            <a:endParaRPr lang="en-US" altLang="zh-CN"/>
          </a:p>
        </p:txBody>
      </p:sp>
    </p:spTree>
    <p:extLst>
      <p:ext uri="{BB962C8B-B14F-4D97-AF65-F5344CB8AC3E}">
        <p14:creationId xmlns:p14="http://schemas.microsoft.com/office/powerpoint/2010/main" val="3118050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168CC00-1777-4EE5-B12F-AF15D8B1396C}" type="slidenum">
              <a:rPr lang="zh-CN" altLang="en-US"/>
              <a:pPr>
                <a:defRPr/>
              </a:pPr>
              <a:t>‹#›</a:t>
            </a:fld>
            <a:endParaRPr lang="en-US" altLang="zh-CN"/>
          </a:p>
        </p:txBody>
      </p:sp>
    </p:spTree>
    <p:extLst>
      <p:ext uri="{BB962C8B-B14F-4D97-AF65-F5344CB8AC3E}">
        <p14:creationId xmlns:p14="http://schemas.microsoft.com/office/powerpoint/2010/main" val="1076193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BD66462-35DF-40BC-9C09-7046154C968C}" type="slidenum">
              <a:rPr lang="zh-CN" altLang="en-US"/>
              <a:pPr>
                <a:defRPr/>
              </a:pPr>
              <a:t>‹#›</a:t>
            </a:fld>
            <a:endParaRPr lang="en-US" altLang="zh-CN"/>
          </a:p>
        </p:txBody>
      </p:sp>
    </p:spTree>
    <p:extLst>
      <p:ext uri="{BB962C8B-B14F-4D97-AF65-F5344CB8AC3E}">
        <p14:creationId xmlns:p14="http://schemas.microsoft.com/office/powerpoint/2010/main" val="127476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E37E4A5-3672-459E-8246-C738EA86D70A}" type="slidenum">
              <a:rPr lang="zh-CN" altLang="en-US"/>
              <a:pPr>
                <a:defRPr/>
              </a:pPr>
              <a:t>‹#›</a:t>
            </a:fld>
            <a:endParaRPr lang="en-US" altLang="zh-CN"/>
          </a:p>
        </p:txBody>
      </p:sp>
    </p:spTree>
    <p:extLst>
      <p:ext uri="{BB962C8B-B14F-4D97-AF65-F5344CB8AC3E}">
        <p14:creationId xmlns:p14="http://schemas.microsoft.com/office/powerpoint/2010/main" val="1395978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1963170-0F02-4E2C-8C98-191717B32863}" type="slidenum">
              <a:rPr lang="zh-CN" altLang="en-US"/>
              <a:pPr>
                <a:defRPr/>
              </a:pPr>
              <a:t>‹#›</a:t>
            </a:fld>
            <a:endParaRPr lang="en-US" altLang="zh-CN"/>
          </a:p>
        </p:txBody>
      </p:sp>
    </p:spTree>
    <p:extLst>
      <p:ext uri="{BB962C8B-B14F-4D97-AF65-F5344CB8AC3E}">
        <p14:creationId xmlns:p14="http://schemas.microsoft.com/office/powerpoint/2010/main" val="1011650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83B7FE0-05B2-414C-9B58-2B0BCF9F029D}" type="slidenum">
              <a:rPr lang="zh-CN" altLang="en-US"/>
              <a:pPr>
                <a:defRPr/>
              </a:pPr>
              <a:t>‹#›</a:t>
            </a:fld>
            <a:endParaRPr lang="en-US" altLang="zh-CN"/>
          </a:p>
        </p:txBody>
      </p:sp>
    </p:spTree>
    <p:extLst>
      <p:ext uri="{BB962C8B-B14F-4D97-AF65-F5344CB8AC3E}">
        <p14:creationId xmlns:p14="http://schemas.microsoft.com/office/powerpoint/2010/main" val="3493366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4806AC3-5C77-4548-A2BC-1642DC07DCB5}" type="slidenum">
              <a:rPr lang="zh-CN" altLang="en-US"/>
              <a:pPr>
                <a:defRPr/>
              </a:pPr>
              <a:t>‹#›</a:t>
            </a:fld>
            <a:endParaRPr lang="en-US" altLang="zh-CN"/>
          </a:p>
        </p:txBody>
      </p:sp>
    </p:spTree>
    <p:extLst>
      <p:ext uri="{BB962C8B-B14F-4D97-AF65-F5344CB8AC3E}">
        <p14:creationId xmlns:p14="http://schemas.microsoft.com/office/powerpoint/2010/main" val="101053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0CACDCD-CD90-4EE6-BC07-597D25114324}" type="slidenum">
              <a:rPr lang="zh-CN" altLang="en-US"/>
              <a:pPr>
                <a:defRPr/>
              </a:pPr>
              <a:t>‹#›</a:t>
            </a:fld>
            <a:endParaRPr lang="en-US" altLang="zh-CN"/>
          </a:p>
        </p:txBody>
      </p:sp>
    </p:spTree>
    <p:extLst>
      <p:ext uri="{BB962C8B-B14F-4D97-AF65-F5344CB8AC3E}">
        <p14:creationId xmlns:p14="http://schemas.microsoft.com/office/powerpoint/2010/main" val="476491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E6F12690-6B8C-44F7-B97B-EF9AB9398A56}" type="slidenum">
              <a:rPr lang="zh-CN" altLang="en-US"/>
              <a:pPr>
                <a:defRPr/>
              </a:pPr>
              <a:t>‹#›</a:t>
            </a:fld>
            <a:endParaRPr lang="en-US" altLang="zh-CN"/>
          </a:p>
        </p:txBody>
      </p:sp>
    </p:spTree>
    <p:extLst>
      <p:ext uri="{BB962C8B-B14F-4D97-AF65-F5344CB8AC3E}">
        <p14:creationId xmlns:p14="http://schemas.microsoft.com/office/powerpoint/2010/main" val="775568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D48F777E-1619-40E1-A464-1693597914C4}" type="slidenum">
              <a:rPr lang="zh-CN" altLang="en-US"/>
              <a:pPr>
                <a:defRPr/>
              </a:pPr>
              <a:t>‹#›</a:t>
            </a:fld>
            <a:endParaRPr lang="en-US" altLang="zh-CN"/>
          </a:p>
        </p:txBody>
      </p:sp>
    </p:spTree>
    <p:extLst>
      <p:ext uri="{BB962C8B-B14F-4D97-AF65-F5344CB8AC3E}">
        <p14:creationId xmlns:p14="http://schemas.microsoft.com/office/powerpoint/2010/main" val="280986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84B838A4-C65C-4804-9D12-2973BD80E42E}" type="slidenum">
              <a:rPr lang="zh-CN" altLang="en-US"/>
              <a:pPr>
                <a:defRPr/>
              </a:pPr>
              <a:t>‹#›</a:t>
            </a:fld>
            <a:endParaRPr lang="en-US" altLang="zh-CN"/>
          </a:p>
        </p:txBody>
      </p:sp>
    </p:spTree>
    <p:extLst>
      <p:ext uri="{BB962C8B-B14F-4D97-AF65-F5344CB8AC3E}">
        <p14:creationId xmlns:p14="http://schemas.microsoft.com/office/powerpoint/2010/main" val="1005784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B443F7A1-E5C9-4128-8112-C592E71C8EC1}" type="slidenum">
              <a:rPr lang="zh-CN" altLang="en-US"/>
              <a:pPr>
                <a:defRPr/>
              </a:pPr>
              <a:t>‹#›</a:t>
            </a:fld>
            <a:endParaRPr lang="en-US" altLang="zh-CN"/>
          </a:p>
        </p:txBody>
      </p:sp>
    </p:spTree>
    <p:extLst>
      <p:ext uri="{BB962C8B-B14F-4D97-AF65-F5344CB8AC3E}">
        <p14:creationId xmlns:p14="http://schemas.microsoft.com/office/powerpoint/2010/main" val="3499842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6F61F270-5343-4E9E-BB39-EFF48CF26963}" type="slidenum">
              <a:rPr lang="zh-CN" altLang="en-US"/>
              <a:pPr>
                <a:defRPr/>
              </a:pPr>
              <a:t>‹#›</a:t>
            </a:fld>
            <a:endParaRPr lang="en-US" altLang="zh-CN"/>
          </a:p>
        </p:txBody>
      </p:sp>
    </p:spTree>
    <p:extLst>
      <p:ext uri="{BB962C8B-B14F-4D97-AF65-F5344CB8AC3E}">
        <p14:creationId xmlns:p14="http://schemas.microsoft.com/office/powerpoint/2010/main" val="1772346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83A17B2-F587-4304-983F-98B2360BF22B}" type="slidenum">
              <a:rPr lang="zh-CN" altLang="en-US"/>
              <a:pPr>
                <a:defRPr/>
              </a:pPr>
              <a:t>‹#›</a:t>
            </a:fld>
            <a:endParaRPr lang="en-US" altLang="zh-CN"/>
          </a:p>
        </p:txBody>
      </p:sp>
    </p:spTree>
    <p:extLst>
      <p:ext uri="{BB962C8B-B14F-4D97-AF65-F5344CB8AC3E}">
        <p14:creationId xmlns:p14="http://schemas.microsoft.com/office/powerpoint/2010/main" val="339093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33F2935-D4D1-48AC-805A-58D377720BBD}" type="slidenum">
              <a:rPr lang="zh-CN" altLang="en-US"/>
              <a:pPr>
                <a:defRPr/>
              </a:pPr>
              <a:t>‹#›</a:t>
            </a:fld>
            <a:endParaRPr lang="en-US" altLang="zh-CN"/>
          </a:p>
        </p:txBody>
      </p:sp>
    </p:spTree>
    <p:extLst>
      <p:ext uri="{BB962C8B-B14F-4D97-AF65-F5344CB8AC3E}">
        <p14:creationId xmlns:p14="http://schemas.microsoft.com/office/powerpoint/2010/main" val="713695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369CB49-999E-4C69-BDCB-7FCE0169D36D}" type="slidenum">
              <a:rPr lang="zh-CN" altLang="en-US"/>
              <a:pPr>
                <a:defRPr/>
              </a:pPr>
              <a:t>‹#›</a:t>
            </a:fld>
            <a:endParaRPr lang="en-US" altLang="zh-CN"/>
          </a:p>
        </p:txBody>
      </p:sp>
    </p:spTree>
    <p:extLst>
      <p:ext uri="{BB962C8B-B14F-4D97-AF65-F5344CB8AC3E}">
        <p14:creationId xmlns:p14="http://schemas.microsoft.com/office/powerpoint/2010/main" val="2188487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971BA529-2FEB-4278-BB84-AA0197289150}" type="slidenum">
              <a:rPr lang="zh-CN" altLang="en-US"/>
              <a:pPr>
                <a:defRPr/>
              </a:pPr>
              <a:t>‹#›</a:t>
            </a:fld>
            <a:endParaRPr lang="en-US" altLang="zh-CN"/>
          </a:p>
        </p:txBody>
      </p:sp>
    </p:spTree>
    <p:extLst>
      <p:ext uri="{BB962C8B-B14F-4D97-AF65-F5344CB8AC3E}">
        <p14:creationId xmlns:p14="http://schemas.microsoft.com/office/powerpoint/2010/main" val="3713024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2C06AC7C-EC98-417C-87C2-BEE6BB40B774}" type="slidenum">
              <a:rPr lang="zh-CN" altLang="en-US"/>
              <a:pPr>
                <a:defRPr/>
              </a:pPr>
              <a:t>‹#›</a:t>
            </a:fld>
            <a:endParaRPr lang="en-US" altLang="zh-CN"/>
          </a:p>
        </p:txBody>
      </p:sp>
    </p:spTree>
    <p:extLst>
      <p:ext uri="{BB962C8B-B14F-4D97-AF65-F5344CB8AC3E}">
        <p14:creationId xmlns:p14="http://schemas.microsoft.com/office/powerpoint/2010/main" val="844388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9237FB18-572E-48E1-ADCA-1E18376680F8}" type="slidenum">
              <a:rPr lang="zh-CN" altLang="en-US"/>
              <a:pPr>
                <a:defRPr/>
              </a:pPr>
              <a:t>‹#›</a:t>
            </a:fld>
            <a:endParaRPr lang="en-US" altLang="zh-CN"/>
          </a:p>
        </p:txBody>
      </p:sp>
    </p:spTree>
    <p:extLst>
      <p:ext uri="{BB962C8B-B14F-4D97-AF65-F5344CB8AC3E}">
        <p14:creationId xmlns:p14="http://schemas.microsoft.com/office/powerpoint/2010/main" val="7964748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DDAE5E59-C1D4-4B8B-AB24-9A95854DCB90}" type="slidenum">
              <a:rPr lang="zh-CN" altLang="en-US"/>
              <a:pPr>
                <a:defRPr/>
              </a:pPr>
              <a:t>‹#›</a:t>
            </a:fld>
            <a:endParaRPr lang="en-US" altLang="zh-CN"/>
          </a:p>
        </p:txBody>
      </p:sp>
    </p:spTree>
    <p:extLst>
      <p:ext uri="{BB962C8B-B14F-4D97-AF65-F5344CB8AC3E}">
        <p14:creationId xmlns:p14="http://schemas.microsoft.com/office/powerpoint/2010/main" val="1048026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endParaRPr lang="en-US"/>
          </a:p>
        </p:txBody>
      </p:sp>
      <p:sp>
        <p:nvSpPr>
          <p:cNvPr id="8"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482847C4-932C-48DA-879C-9AE47AFE5574}" type="slidenum">
              <a:rPr lang="zh-CN" altLang="en-US"/>
              <a:pPr>
                <a:defRPr/>
              </a:pPr>
              <a:t>‹#›</a:t>
            </a:fld>
            <a:endParaRPr lang="en-US" altLang="zh-CN"/>
          </a:p>
        </p:txBody>
      </p:sp>
    </p:spTree>
    <p:extLst>
      <p:ext uri="{BB962C8B-B14F-4D97-AF65-F5344CB8AC3E}">
        <p14:creationId xmlns:p14="http://schemas.microsoft.com/office/powerpoint/2010/main" val="28874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9"/>
          <p:cNvSpPr>
            <a:spLocks noGrp="1" noChangeArrowheads="1"/>
          </p:cNvSpPr>
          <p:nvPr>
            <p:ph type="dt" sz="half" idx="10"/>
          </p:nvPr>
        </p:nvSpPr>
        <p:spPr>
          <a:ln/>
        </p:spPr>
        <p:txBody>
          <a:bodyPr/>
          <a:lstStyle>
            <a:lvl1pPr>
              <a:defRPr/>
            </a:lvl1pPr>
          </a:lstStyle>
          <a:p>
            <a:pPr>
              <a:defRPr/>
            </a:pPr>
            <a:endParaRPr lang="en-US"/>
          </a:p>
        </p:txBody>
      </p:sp>
      <p:sp>
        <p:nvSpPr>
          <p:cNvPr id="8"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17"/>
          <p:cNvSpPr>
            <a:spLocks noGrp="1" noChangeArrowheads="1"/>
          </p:cNvSpPr>
          <p:nvPr>
            <p:ph type="sldNum" sz="quarter" idx="12"/>
          </p:nvPr>
        </p:nvSpPr>
        <p:spPr>
          <a:ln/>
        </p:spPr>
        <p:txBody>
          <a:bodyPr/>
          <a:lstStyle>
            <a:lvl1pPr>
              <a:defRPr/>
            </a:lvl1pPr>
          </a:lstStyle>
          <a:p>
            <a:pPr>
              <a:defRPr/>
            </a:pPr>
            <a:fld id="{764B9CA6-A50F-439E-B00C-85D85F8D2B52}" type="slidenum">
              <a:rPr lang="zh-CN" altLang="en-US"/>
              <a:pPr>
                <a:defRPr/>
              </a:pPr>
              <a:t>‹#›</a:t>
            </a:fld>
            <a:endParaRPr lang="en-US" altLang="zh-CN"/>
          </a:p>
        </p:txBody>
      </p:sp>
    </p:spTree>
    <p:extLst>
      <p:ext uri="{BB962C8B-B14F-4D97-AF65-F5344CB8AC3E}">
        <p14:creationId xmlns:p14="http://schemas.microsoft.com/office/powerpoint/2010/main" val="3800400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endParaRPr lang="en-US"/>
          </a:p>
        </p:txBody>
      </p:sp>
      <p:sp>
        <p:nvSpPr>
          <p:cNvPr id="4"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EA630FD2-82D3-4DC4-A158-5C60A8F24D6F}" type="slidenum">
              <a:rPr lang="zh-CN" altLang="en-US"/>
              <a:pPr>
                <a:defRPr/>
              </a:pPr>
              <a:t>‹#›</a:t>
            </a:fld>
            <a:endParaRPr lang="en-US" altLang="zh-CN"/>
          </a:p>
        </p:txBody>
      </p:sp>
    </p:spTree>
    <p:extLst>
      <p:ext uri="{BB962C8B-B14F-4D97-AF65-F5344CB8AC3E}">
        <p14:creationId xmlns:p14="http://schemas.microsoft.com/office/powerpoint/2010/main" val="2778368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endParaRPr lang="en-US"/>
          </a:p>
        </p:txBody>
      </p:sp>
      <p:sp>
        <p:nvSpPr>
          <p:cNvPr id="3"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738B2F4F-C01B-4C2F-A279-810B1A63B002}" type="slidenum">
              <a:rPr lang="zh-CN" altLang="en-US"/>
              <a:pPr>
                <a:defRPr/>
              </a:pPr>
              <a:t>‹#›</a:t>
            </a:fld>
            <a:endParaRPr lang="en-US" altLang="zh-CN"/>
          </a:p>
        </p:txBody>
      </p:sp>
    </p:spTree>
    <p:extLst>
      <p:ext uri="{BB962C8B-B14F-4D97-AF65-F5344CB8AC3E}">
        <p14:creationId xmlns:p14="http://schemas.microsoft.com/office/powerpoint/2010/main" val="2618190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33FB19A6-FFED-4E0C-8340-FC03C424C88D}" type="slidenum">
              <a:rPr lang="zh-CN" altLang="en-US"/>
              <a:pPr>
                <a:defRPr/>
              </a:pPr>
              <a:t>‹#›</a:t>
            </a:fld>
            <a:endParaRPr lang="en-US" altLang="zh-CN"/>
          </a:p>
        </p:txBody>
      </p:sp>
    </p:spTree>
    <p:extLst>
      <p:ext uri="{BB962C8B-B14F-4D97-AF65-F5344CB8AC3E}">
        <p14:creationId xmlns:p14="http://schemas.microsoft.com/office/powerpoint/2010/main" val="1230887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6C37B3EB-18AC-41D6-A8C0-37063C8C1388}" type="slidenum">
              <a:rPr lang="zh-CN" altLang="en-US"/>
              <a:pPr>
                <a:defRPr/>
              </a:pPr>
              <a:t>‹#›</a:t>
            </a:fld>
            <a:endParaRPr lang="en-US" altLang="zh-CN"/>
          </a:p>
        </p:txBody>
      </p:sp>
    </p:spTree>
    <p:extLst>
      <p:ext uri="{BB962C8B-B14F-4D97-AF65-F5344CB8AC3E}">
        <p14:creationId xmlns:p14="http://schemas.microsoft.com/office/powerpoint/2010/main" val="1823855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3255CFF0-E20A-4726-8E2D-DCD609C74E88}" type="slidenum">
              <a:rPr lang="zh-CN" altLang="en-US"/>
              <a:pPr>
                <a:defRPr/>
              </a:pPr>
              <a:t>‹#›</a:t>
            </a:fld>
            <a:endParaRPr lang="en-US" altLang="zh-CN"/>
          </a:p>
        </p:txBody>
      </p:sp>
    </p:spTree>
    <p:extLst>
      <p:ext uri="{BB962C8B-B14F-4D97-AF65-F5344CB8AC3E}">
        <p14:creationId xmlns:p14="http://schemas.microsoft.com/office/powerpoint/2010/main" val="756743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DDB2F159-78E4-4D22-853C-BC6472B5D651}" type="slidenum">
              <a:rPr lang="zh-CN" altLang="en-US"/>
              <a:pPr>
                <a:defRPr/>
              </a:pPr>
              <a:t>‹#›</a:t>
            </a:fld>
            <a:endParaRPr lang="en-US" altLang="zh-CN"/>
          </a:p>
        </p:txBody>
      </p:sp>
    </p:spTree>
    <p:extLst>
      <p:ext uri="{BB962C8B-B14F-4D97-AF65-F5344CB8AC3E}">
        <p14:creationId xmlns:p14="http://schemas.microsoft.com/office/powerpoint/2010/main" val="39110182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8EDB3FFB-5018-4615-90BD-1459C5B31836}" type="slidenum">
              <a:rPr lang="zh-CN" altLang="en-US"/>
              <a:pPr>
                <a:defRPr/>
              </a:pPr>
              <a:t>‹#›</a:t>
            </a:fld>
            <a:endParaRPr lang="en-US" altLang="zh-CN"/>
          </a:p>
        </p:txBody>
      </p:sp>
    </p:spTree>
    <p:extLst>
      <p:ext uri="{BB962C8B-B14F-4D97-AF65-F5344CB8AC3E}">
        <p14:creationId xmlns:p14="http://schemas.microsoft.com/office/powerpoint/2010/main" val="3654829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12E43A97-FC41-4287-A99A-47C9DA62ED8B}" type="slidenum">
              <a:rPr lang="zh-CN" altLang="en-US"/>
              <a:pPr>
                <a:defRPr/>
              </a:pPr>
              <a:t>‹#›</a:t>
            </a:fld>
            <a:endParaRPr lang="en-US" altLang="zh-CN"/>
          </a:p>
        </p:txBody>
      </p:sp>
    </p:spTree>
    <p:extLst>
      <p:ext uri="{BB962C8B-B14F-4D97-AF65-F5344CB8AC3E}">
        <p14:creationId xmlns:p14="http://schemas.microsoft.com/office/powerpoint/2010/main" val="28649516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7403DBED-0DAA-404C-AF89-79EC829FCA5A}" type="slidenum">
              <a:rPr lang="zh-CN" altLang="en-US"/>
              <a:pPr>
                <a:defRPr/>
              </a:pPr>
              <a:t>‹#›</a:t>
            </a:fld>
            <a:endParaRPr lang="en-US" altLang="zh-CN"/>
          </a:p>
        </p:txBody>
      </p:sp>
    </p:spTree>
    <p:extLst>
      <p:ext uri="{BB962C8B-B14F-4D97-AF65-F5344CB8AC3E}">
        <p14:creationId xmlns:p14="http://schemas.microsoft.com/office/powerpoint/2010/main" val="769510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838F789F-1642-4E36-BEC7-361E1EB5A041}" type="slidenum">
              <a:rPr lang="zh-CN" altLang="en-US"/>
              <a:pPr>
                <a:defRPr/>
              </a:pPr>
              <a:t>‹#›</a:t>
            </a:fld>
            <a:endParaRPr lang="en-US" altLang="zh-CN"/>
          </a:p>
        </p:txBody>
      </p:sp>
    </p:spTree>
    <p:extLst>
      <p:ext uri="{BB962C8B-B14F-4D97-AF65-F5344CB8AC3E}">
        <p14:creationId xmlns:p14="http://schemas.microsoft.com/office/powerpoint/2010/main" val="250088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9"/>
          <p:cNvSpPr>
            <a:spLocks noGrp="1" noChangeArrowheads="1"/>
          </p:cNvSpPr>
          <p:nvPr>
            <p:ph type="dt" sz="half" idx="10"/>
          </p:nvPr>
        </p:nvSpPr>
        <p:spPr>
          <a:ln/>
        </p:spPr>
        <p:txBody>
          <a:bodyPr/>
          <a:lstStyle>
            <a:lvl1pPr>
              <a:defRPr/>
            </a:lvl1pPr>
          </a:lstStyle>
          <a:p>
            <a:pPr>
              <a:defRPr/>
            </a:pPr>
            <a:endParaRPr lang="en-US"/>
          </a:p>
        </p:txBody>
      </p:sp>
      <p:sp>
        <p:nvSpPr>
          <p:cNvPr id="4"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17"/>
          <p:cNvSpPr>
            <a:spLocks noGrp="1" noChangeArrowheads="1"/>
          </p:cNvSpPr>
          <p:nvPr>
            <p:ph type="sldNum" sz="quarter" idx="12"/>
          </p:nvPr>
        </p:nvSpPr>
        <p:spPr>
          <a:ln/>
        </p:spPr>
        <p:txBody>
          <a:bodyPr/>
          <a:lstStyle>
            <a:lvl1pPr>
              <a:defRPr/>
            </a:lvl1pPr>
          </a:lstStyle>
          <a:p>
            <a:pPr>
              <a:defRPr/>
            </a:pPr>
            <a:fld id="{41DD47EA-8998-4D4E-B57C-2D37227AD391}" type="slidenum">
              <a:rPr lang="zh-CN" altLang="en-US"/>
              <a:pPr>
                <a:defRPr/>
              </a:pPr>
              <a:t>‹#›</a:t>
            </a:fld>
            <a:endParaRPr lang="en-US" altLang="zh-CN"/>
          </a:p>
        </p:txBody>
      </p:sp>
    </p:spTree>
    <p:extLst>
      <p:ext uri="{BB962C8B-B14F-4D97-AF65-F5344CB8AC3E}">
        <p14:creationId xmlns:p14="http://schemas.microsoft.com/office/powerpoint/2010/main" val="384337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endParaRPr lang="en-US"/>
          </a:p>
        </p:txBody>
      </p:sp>
      <p:sp>
        <p:nvSpPr>
          <p:cNvPr id="8"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020A52FA-59CF-4E76-A9E1-9FF9DA6C75EA}" type="slidenum">
              <a:rPr lang="zh-CN" altLang="en-US"/>
              <a:pPr>
                <a:defRPr/>
              </a:pPr>
              <a:t>‹#›</a:t>
            </a:fld>
            <a:endParaRPr lang="en-US" altLang="zh-CN"/>
          </a:p>
        </p:txBody>
      </p:sp>
    </p:spTree>
    <p:extLst>
      <p:ext uri="{BB962C8B-B14F-4D97-AF65-F5344CB8AC3E}">
        <p14:creationId xmlns:p14="http://schemas.microsoft.com/office/powerpoint/2010/main" val="662495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endParaRPr lang="en-US"/>
          </a:p>
        </p:txBody>
      </p:sp>
      <p:sp>
        <p:nvSpPr>
          <p:cNvPr id="4"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3CB7B7EB-6E9D-4D7F-8048-7DFBCA53943E}" type="slidenum">
              <a:rPr lang="zh-CN" altLang="en-US"/>
              <a:pPr>
                <a:defRPr/>
              </a:pPr>
              <a:t>‹#›</a:t>
            </a:fld>
            <a:endParaRPr lang="en-US" altLang="zh-CN"/>
          </a:p>
        </p:txBody>
      </p:sp>
    </p:spTree>
    <p:extLst>
      <p:ext uri="{BB962C8B-B14F-4D97-AF65-F5344CB8AC3E}">
        <p14:creationId xmlns:p14="http://schemas.microsoft.com/office/powerpoint/2010/main" val="2800344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endParaRPr lang="en-US"/>
          </a:p>
        </p:txBody>
      </p:sp>
      <p:sp>
        <p:nvSpPr>
          <p:cNvPr id="3"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A80B1356-B0C1-4766-AA10-6AE78A5EBC71}" type="slidenum">
              <a:rPr lang="zh-CN" altLang="en-US"/>
              <a:pPr>
                <a:defRPr/>
              </a:pPr>
              <a:t>‹#›</a:t>
            </a:fld>
            <a:endParaRPr lang="en-US" altLang="zh-CN"/>
          </a:p>
        </p:txBody>
      </p:sp>
    </p:spTree>
    <p:extLst>
      <p:ext uri="{BB962C8B-B14F-4D97-AF65-F5344CB8AC3E}">
        <p14:creationId xmlns:p14="http://schemas.microsoft.com/office/powerpoint/2010/main" val="37615225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1EC5543F-3C9F-4350-8B7F-6A175F1D4AD2}" type="slidenum">
              <a:rPr lang="zh-CN" altLang="en-US"/>
              <a:pPr>
                <a:defRPr/>
              </a:pPr>
              <a:t>‹#›</a:t>
            </a:fld>
            <a:endParaRPr lang="en-US" altLang="zh-CN"/>
          </a:p>
        </p:txBody>
      </p:sp>
    </p:spTree>
    <p:extLst>
      <p:ext uri="{BB962C8B-B14F-4D97-AF65-F5344CB8AC3E}">
        <p14:creationId xmlns:p14="http://schemas.microsoft.com/office/powerpoint/2010/main" val="7939920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A00FAEB8-EF3A-44BA-B647-947CFD47204E}" type="slidenum">
              <a:rPr lang="zh-CN" altLang="en-US"/>
              <a:pPr>
                <a:defRPr/>
              </a:pPr>
              <a:t>‹#›</a:t>
            </a:fld>
            <a:endParaRPr lang="en-US" altLang="zh-CN"/>
          </a:p>
        </p:txBody>
      </p:sp>
    </p:spTree>
    <p:extLst>
      <p:ext uri="{BB962C8B-B14F-4D97-AF65-F5344CB8AC3E}">
        <p14:creationId xmlns:p14="http://schemas.microsoft.com/office/powerpoint/2010/main" val="20105393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93AAAEE6-43D5-44F5-A879-3EC1150AFB25}" type="slidenum">
              <a:rPr lang="zh-CN" altLang="en-US"/>
              <a:pPr>
                <a:defRPr/>
              </a:pPr>
              <a:t>‹#›</a:t>
            </a:fld>
            <a:endParaRPr lang="en-US" altLang="zh-CN"/>
          </a:p>
        </p:txBody>
      </p:sp>
    </p:spTree>
    <p:extLst>
      <p:ext uri="{BB962C8B-B14F-4D97-AF65-F5344CB8AC3E}">
        <p14:creationId xmlns:p14="http://schemas.microsoft.com/office/powerpoint/2010/main" val="331529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0556C299-AA2A-4BF3-A20F-D31F1926ACAE}" type="slidenum">
              <a:rPr lang="zh-CN" altLang="en-US"/>
              <a:pPr>
                <a:defRPr/>
              </a:pPr>
              <a:t>‹#›</a:t>
            </a:fld>
            <a:endParaRPr lang="en-US" altLang="zh-CN"/>
          </a:p>
        </p:txBody>
      </p:sp>
    </p:spTree>
    <p:extLst>
      <p:ext uri="{BB962C8B-B14F-4D97-AF65-F5344CB8AC3E}">
        <p14:creationId xmlns:p14="http://schemas.microsoft.com/office/powerpoint/2010/main" val="12899995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E89DFCB-8EA9-4138-8479-3183A5DE9FB1}" type="slidenum">
              <a:rPr lang="zh-CN" altLang="en-US"/>
              <a:pPr>
                <a:defRPr/>
              </a:pPr>
              <a:t>‹#›</a:t>
            </a:fld>
            <a:endParaRPr lang="en-US" altLang="zh-CN"/>
          </a:p>
        </p:txBody>
      </p:sp>
    </p:spTree>
    <p:extLst>
      <p:ext uri="{BB962C8B-B14F-4D97-AF65-F5344CB8AC3E}">
        <p14:creationId xmlns:p14="http://schemas.microsoft.com/office/powerpoint/2010/main" val="25553680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B13A921-8656-496C-BC74-1C419D84AC0F}" type="slidenum">
              <a:rPr lang="zh-CN" altLang="en-US"/>
              <a:pPr>
                <a:defRPr/>
              </a:pPr>
              <a:t>‹#›</a:t>
            </a:fld>
            <a:endParaRPr lang="en-US" altLang="zh-CN"/>
          </a:p>
        </p:txBody>
      </p:sp>
    </p:spTree>
    <p:extLst>
      <p:ext uri="{BB962C8B-B14F-4D97-AF65-F5344CB8AC3E}">
        <p14:creationId xmlns:p14="http://schemas.microsoft.com/office/powerpoint/2010/main" val="20739799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FDD2A9B-A8DB-431E-B7BC-EF83C123469F}" type="slidenum">
              <a:rPr lang="zh-CN" altLang="en-US"/>
              <a:pPr>
                <a:defRPr/>
              </a:pPr>
              <a:t>‹#›</a:t>
            </a:fld>
            <a:endParaRPr lang="en-US" altLang="zh-CN"/>
          </a:p>
        </p:txBody>
      </p:sp>
    </p:spTree>
    <p:extLst>
      <p:ext uri="{BB962C8B-B14F-4D97-AF65-F5344CB8AC3E}">
        <p14:creationId xmlns:p14="http://schemas.microsoft.com/office/powerpoint/2010/main" val="300106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noChangeArrowheads="1"/>
          </p:cNvSpPr>
          <p:nvPr>
            <p:ph type="dt" sz="half" idx="10"/>
          </p:nvPr>
        </p:nvSpPr>
        <p:spPr>
          <a:ln/>
        </p:spPr>
        <p:txBody>
          <a:bodyPr/>
          <a:lstStyle>
            <a:lvl1pPr>
              <a:defRPr/>
            </a:lvl1pPr>
          </a:lstStyle>
          <a:p>
            <a:pPr>
              <a:defRPr/>
            </a:pPr>
            <a:endParaRPr lang="en-US"/>
          </a:p>
        </p:txBody>
      </p:sp>
      <p:sp>
        <p:nvSpPr>
          <p:cNvPr id="3"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17"/>
          <p:cNvSpPr>
            <a:spLocks noGrp="1" noChangeArrowheads="1"/>
          </p:cNvSpPr>
          <p:nvPr>
            <p:ph type="sldNum" sz="quarter" idx="12"/>
          </p:nvPr>
        </p:nvSpPr>
        <p:spPr>
          <a:ln/>
        </p:spPr>
        <p:txBody>
          <a:bodyPr/>
          <a:lstStyle>
            <a:lvl1pPr>
              <a:defRPr/>
            </a:lvl1pPr>
          </a:lstStyle>
          <a:p>
            <a:pPr>
              <a:defRPr/>
            </a:pPr>
            <a:fld id="{E53E1323-AF0E-456C-94EE-8E187F0E6132}" type="slidenum">
              <a:rPr lang="zh-CN" altLang="en-US"/>
              <a:pPr>
                <a:defRPr/>
              </a:pPr>
              <a:t>‹#›</a:t>
            </a:fld>
            <a:endParaRPr lang="en-US" altLang="zh-CN"/>
          </a:p>
        </p:txBody>
      </p:sp>
    </p:spTree>
    <p:extLst>
      <p:ext uri="{BB962C8B-B14F-4D97-AF65-F5344CB8AC3E}">
        <p14:creationId xmlns:p14="http://schemas.microsoft.com/office/powerpoint/2010/main" val="2358627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9ED26EB6-06FF-46BD-8CE2-1C54EAC4159D}" type="slidenum">
              <a:rPr lang="zh-CN" altLang="en-US"/>
              <a:pPr>
                <a:defRPr/>
              </a:pPr>
              <a:t>‹#›</a:t>
            </a:fld>
            <a:endParaRPr lang="en-US" altLang="zh-CN"/>
          </a:p>
        </p:txBody>
      </p:sp>
    </p:spTree>
    <p:extLst>
      <p:ext uri="{BB962C8B-B14F-4D97-AF65-F5344CB8AC3E}">
        <p14:creationId xmlns:p14="http://schemas.microsoft.com/office/powerpoint/2010/main" val="1914451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1F40F195-991B-4A5C-93AA-E90E42D257EB}" type="slidenum">
              <a:rPr lang="zh-CN" altLang="en-US"/>
              <a:pPr>
                <a:defRPr/>
              </a:pPr>
              <a:t>‹#›</a:t>
            </a:fld>
            <a:endParaRPr lang="en-US" altLang="zh-CN"/>
          </a:p>
        </p:txBody>
      </p:sp>
    </p:spTree>
    <p:extLst>
      <p:ext uri="{BB962C8B-B14F-4D97-AF65-F5344CB8AC3E}">
        <p14:creationId xmlns:p14="http://schemas.microsoft.com/office/powerpoint/2010/main" val="36176739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6D0CD451-ADC0-42EB-94D0-BE03B6FB8490}" type="slidenum">
              <a:rPr lang="zh-CN" altLang="en-US"/>
              <a:pPr>
                <a:defRPr/>
              </a:pPr>
              <a:t>‹#›</a:t>
            </a:fld>
            <a:endParaRPr lang="en-US" altLang="zh-CN"/>
          </a:p>
        </p:txBody>
      </p:sp>
    </p:spTree>
    <p:extLst>
      <p:ext uri="{BB962C8B-B14F-4D97-AF65-F5344CB8AC3E}">
        <p14:creationId xmlns:p14="http://schemas.microsoft.com/office/powerpoint/2010/main" val="20550464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8EC799C3-A220-44A6-B07A-E59C134B6017}" type="slidenum">
              <a:rPr lang="zh-CN" altLang="en-US"/>
              <a:pPr>
                <a:defRPr/>
              </a:pPr>
              <a:t>‹#›</a:t>
            </a:fld>
            <a:endParaRPr lang="en-US" altLang="zh-CN"/>
          </a:p>
        </p:txBody>
      </p:sp>
    </p:spTree>
    <p:extLst>
      <p:ext uri="{BB962C8B-B14F-4D97-AF65-F5344CB8AC3E}">
        <p14:creationId xmlns:p14="http://schemas.microsoft.com/office/powerpoint/2010/main" val="670422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286C253-14F2-4D5D-849D-1D519E3E3E75}" type="slidenum">
              <a:rPr lang="zh-CN" altLang="en-US"/>
              <a:pPr>
                <a:defRPr/>
              </a:pPr>
              <a:t>‹#›</a:t>
            </a:fld>
            <a:endParaRPr lang="en-US" altLang="zh-CN"/>
          </a:p>
        </p:txBody>
      </p:sp>
    </p:spTree>
    <p:extLst>
      <p:ext uri="{BB962C8B-B14F-4D97-AF65-F5344CB8AC3E}">
        <p14:creationId xmlns:p14="http://schemas.microsoft.com/office/powerpoint/2010/main" val="2357837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DB19446-59C3-4FCD-9904-4A8B8642C3CB}" type="slidenum">
              <a:rPr lang="zh-CN" altLang="en-US"/>
              <a:pPr>
                <a:defRPr/>
              </a:pPr>
              <a:t>‹#›</a:t>
            </a:fld>
            <a:endParaRPr lang="en-US" altLang="zh-CN"/>
          </a:p>
        </p:txBody>
      </p:sp>
    </p:spTree>
    <p:extLst>
      <p:ext uri="{BB962C8B-B14F-4D97-AF65-F5344CB8AC3E}">
        <p14:creationId xmlns:p14="http://schemas.microsoft.com/office/powerpoint/2010/main" val="3912867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0D29627-82E8-4C69-8E0B-036D39FF6156}" type="slidenum">
              <a:rPr lang="zh-CN" altLang="en-US"/>
              <a:pPr>
                <a:defRPr/>
              </a:pPr>
              <a:t>‹#›</a:t>
            </a:fld>
            <a:endParaRPr lang="en-US" altLang="zh-CN"/>
          </a:p>
        </p:txBody>
      </p:sp>
    </p:spTree>
    <p:extLst>
      <p:ext uri="{BB962C8B-B14F-4D97-AF65-F5344CB8AC3E}">
        <p14:creationId xmlns:p14="http://schemas.microsoft.com/office/powerpoint/2010/main" val="9830235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0077EFF-5410-472E-8C29-1A1C42B5DB54}" type="slidenum">
              <a:rPr lang="zh-CN" altLang="en-US"/>
              <a:pPr>
                <a:defRPr/>
              </a:pPr>
              <a:t>‹#›</a:t>
            </a:fld>
            <a:endParaRPr lang="en-US" altLang="zh-CN"/>
          </a:p>
        </p:txBody>
      </p:sp>
    </p:spTree>
    <p:extLst>
      <p:ext uri="{BB962C8B-B14F-4D97-AF65-F5344CB8AC3E}">
        <p14:creationId xmlns:p14="http://schemas.microsoft.com/office/powerpoint/2010/main" val="40178616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380329A-0478-46DB-AB8D-D9523BBFAAAA}" type="slidenum">
              <a:rPr lang="zh-CN" altLang="en-US"/>
              <a:pPr>
                <a:defRPr/>
              </a:pPr>
              <a:t>‹#›</a:t>
            </a:fld>
            <a:endParaRPr lang="en-US" altLang="zh-CN"/>
          </a:p>
        </p:txBody>
      </p:sp>
    </p:spTree>
    <p:extLst>
      <p:ext uri="{BB962C8B-B14F-4D97-AF65-F5344CB8AC3E}">
        <p14:creationId xmlns:p14="http://schemas.microsoft.com/office/powerpoint/2010/main" val="6971184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5C83FBE-6067-44B6-9577-02DE378C2562}" type="slidenum">
              <a:rPr lang="zh-CN" altLang="en-US"/>
              <a:pPr>
                <a:defRPr/>
              </a:pPr>
              <a:t>‹#›</a:t>
            </a:fld>
            <a:endParaRPr lang="en-US" altLang="zh-CN"/>
          </a:p>
        </p:txBody>
      </p:sp>
    </p:spTree>
    <p:extLst>
      <p:ext uri="{BB962C8B-B14F-4D97-AF65-F5344CB8AC3E}">
        <p14:creationId xmlns:p14="http://schemas.microsoft.com/office/powerpoint/2010/main" val="41044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0BAF80C1-98A4-4764-9F33-51F8CABB10F4}" type="slidenum">
              <a:rPr lang="zh-CN" altLang="en-US"/>
              <a:pPr>
                <a:defRPr/>
              </a:pPr>
              <a:t>‹#›</a:t>
            </a:fld>
            <a:endParaRPr lang="en-US" altLang="zh-CN"/>
          </a:p>
        </p:txBody>
      </p:sp>
    </p:spTree>
    <p:extLst>
      <p:ext uri="{BB962C8B-B14F-4D97-AF65-F5344CB8AC3E}">
        <p14:creationId xmlns:p14="http://schemas.microsoft.com/office/powerpoint/2010/main" val="31562929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A6A2E3F4-D2F4-426E-9CEE-0BC61F15C4E8}" type="slidenum">
              <a:rPr lang="zh-CN" altLang="en-US"/>
              <a:pPr>
                <a:defRPr/>
              </a:pPr>
              <a:t>‹#›</a:t>
            </a:fld>
            <a:endParaRPr lang="en-US" altLang="zh-CN"/>
          </a:p>
        </p:txBody>
      </p:sp>
    </p:spTree>
    <p:extLst>
      <p:ext uri="{BB962C8B-B14F-4D97-AF65-F5344CB8AC3E}">
        <p14:creationId xmlns:p14="http://schemas.microsoft.com/office/powerpoint/2010/main" val="1953108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B7F4AF4-8C3F-4575-BFA0-360EEB9D58BB}" type="slidenum">
              <a:rPr lang="zh-CN" altLang="en-US"/>
              <a:pPr>
                <a:defRPr/>
              </a:pPr>
              <a:t>‹#›</a:t>
            </a:fld>
            <a:endParaRPr lang="en-US" altLang="zh-CN"/>
          </a:p>
        </p:txBody>
      </p:sp>
    </p:spTree>
    <p:extLst>
      <p:ext uri="{BB962C8B-B14F-4D97-AF65-F5344CB8AC3E}">
        <p14:creationId xmlns:p14="http://schemas.microsoft.com/office/powerpoint/2010/main" val="4080173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9BBAFE14-6971-4EB2-B3CC-388DED9FF496}" type="slidenum">
              <a:rPr lang="zh-CN" altLang="en-US"/>
              <a:pPr>
                <a:defRPr/>
              </a:pPr>
              <a:t>‹#›</a:t>
            </a:fld>
            <a:endParaRPr lang="en-US" altLang="zh-CN"/>
          </a:p>
        </p:txBody>
      </p:sp>
    </p:spTree>
    <p:extLst>
      <p:ext uri="{BB962C8B-B14F-4D97-AF65-F5344CB8AC3E}">
        <p14:creationId xmlns:p14="http://schemas.microsoft.com/office/powerpoint/2010/main" val="41060498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5FD76CF3-6AA3-4BDD-9622-5141CEDC18EE}" type="slidenum">
              <a:rPr lang="zh-CN" altLang="en-US"/>
              <a:pPr>
                <a:defRPr/>
              </a:pPr>
              <a:t>‹#›</a:t>
            </a:fld>
            <a:endParaRPr lang="en-US" altLang="zh-CN"/>
          </a:p>
        </p:txBody>
      </p:sp>
    </p:spTree>
    <p:extLst>
      <p:ext uri="{BB962C8B-B14F-4D97-AF65-F5344CB8AC3E}">
        <p14:creationId xmlns:p14="http://schemas.microsoft.com/office/powerpoint/2010/main" val="30923610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DDCD5513-0777-4F3D-99F4-05696B43772D}" type="slidenum">
              <a:rPr lang="zh-CN" altLang="en-US"/>
              <a:pPr>
                <a:defRPr/>
              </a:pPr>
              <a:t>‹#›</a:t>
            </a:fld>
            <a:endParaRPr lang="en-US" altLang="zh-CN"/>
          </a:p>
        </p:txBody>
      </p:sp>
    </p:spTree>
    <p:extLst>
      <p:ext uri="{BB962C8B-B14F-4D97-AF65-F5344CB8AC3E}">
        <p14:creationId xmlns:p14="http://schemas.microsoft.com/office/powerpoint/2010/main" val="22922395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05636D9-4AE5-4104-9249-75713704AA31}" type="slidenum">
              <a:rPr lang="zh-CN" altLang="en-US"/>
              <a:pPr>
                <a:defRPr/>
              </a:pPr>
              <a:t>‹#›</a:t>
            </a:fld>
            <a:endParaRPr lang="en-US" altLang="zh-CN"/>
          </a:p>
        </p:txBody>
      </p:sp>
    </p:spTree>
    <p:extLst>
      <p:ext uri="{BB962C8B-B14F-4D97-AF65-F5344CB8AC3E}">
        <p14:creationId xmlns:p14="http://schemas.microsoft.com/office/powerpoint/2010/main" val="19850673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D12BC2C2-DF79-4F67-BEC9-E0FEE09085AF}" type="slidenum">
              <a:rPr lang="zh-CN" altLang="en-US"/>
              <a:pPr>
                <a:defRPr/>
              </a:pPr>
              <a:t>‹#›</a:t>
            </a:fld>
            <a:endParaRPr lang="en-US" altLang="zh-CN"/>
          </a:p>
        </p:txBody>
      </p:sp>
    </p:spTree>
    <p:extLst>
      <p:ext uri="{BB962C8B-B14F-4D97-AF65-F5344CB8AC3E}">
        <p14:creationId xmlns:p14="http://schemas.microsoft.com/office/powerpoint/2010/main" val="17732088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EA78355-B717-40D9-9DED-8CE60F892CC9}" type="slidenum">
              <a:rPr lang="zh-CN" altLang="en-US"/>
              <a:pPr>
                <a:defRPr/>
              </a:pPr>
              <a:t>‹#›</a:t>
            </a:fld>
            <a:endParaRPr lang="en-US" altLang="zh-CN"/>
          </a:p>
        </p:txBody>
      </p:sp>
    </p:spTree>
    <p:extLst>
      <p:ext uri="{BB962C8B-B14F-4D97-AF65-F5344CB8AC3E}">
        <p14:creationId xmlns:p14="http://schemas.microsoft.com/office/powerpoint/2010/main" val="7281274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0000E2C-9387-465D-B4EF-93EC59FF181F}" type="slidenum">
              <a:rPr lang="zh-CN" altLang="en-US"/>
              <a:pPr>
                <a:defRPr/>
              </a:pPr>
              <a:t>‹#›</a:t>
            </a:fld>
            <a:endParaRPr lang="en-US" altLang="zh-CN"/>
          </a:p>
        </p:txBody>
      </p:sp>
    </p:spTree>
    <p:extLst>
      <p:ext uri="{BB962C8B-B14F-4D97-AF65-F5344CB8AC3E}">
        <p14:creationId xmlns:p14="http://schemas.microsoft.com/office/powerpoint/2010/main" val="262735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E5122E0E-D0DD-4760-808A-677AC17C2456}" type="slidenum">
              <a:rPr lang="zh-CN" altLang="en-US"/>
              <a:pPr>
                <a:defRPr/>
              </a:pPr>
              <a:t>‹#›</a:t>
            </a:fld>
            <a:endParaRPr lang="en-US" altLang="zh-CN"/>
          </a:p>
        </p:txBody>
      </p:sp>
    </p:spTree>
    <p:extLst>
      <p:ext uri="{BB962C8B-B14F-4D97-AF65-F5344CB8AC3E}">
        <p14:creationId xmlns:p14="http://schemas.microsoft.com/office/powerpoint/2010/main" val="387762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7"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28"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1029" name="直接连接符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3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34" name="日期占位符 9"/>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1035" name="页脚占位符 21"/>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1036" name="灯片编号占位符 17"/>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05444ABA-0434-4554-8D81-1588779376ED}"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直角三角形 10"/>
          <p:cNvSpPr>
            <a:spLocks noChangeArrowheads="1"/>
          </p:cNvSpPr>
          <p:nvPr/>
        </p:nvSpPr>
        <p:spPr bwMode="auto">
          <a:xfrm>
            <a:off x="0" y="4664075"/>
            <a:ext cx="9150350" cy="0"/>
          </a:xfrm>
          <a:prstGeom prst="rtTriangle">
            <a:avLst/>
          </a:prstGeom>
          <a:gradFill rotWithShape="1">
            <a:gsLst>
              <a:gs pos="0">
                <a:srgbClr val="007897"/>
              </a:gs>
              <a:gs pos="54000">
                <a:srgbClr val="4ABBE0"/>
              </a:gs>
              <a:gs pos="100000">
                <a:srgbClr val="007897"/>
              </a:gs>
            </a:gsLst>
            <a:lin ang="30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en-US" altLang="zh-CN" smtClean="0">
              <a:solidFill>
                <a:srgbClr val="FFFFFF"/>
              </a:solidFill>
              <a:latin typeface="Times New Roman" panose="02020603050405020304" pitchFamily="18" charset="0"/>
            </a:endParaRPr>
          </a:p>
        </p:txBody>
      </p:sp>
      <p:grpSp>
        <p:nvGrpSpPr>
          <p:cNvPr id="2051" name="Group 3"/>
          <p:cNvGrpSpPr>
            <a:grpSpLocks/>
          </p:cNvGrpSpPr>
          <p:nvPr/>
        </p:nvGrpSpPr>
        <p:grpSpPr bwMode="auto">
          <a:xfrm>
            <a:off x="-1588" y="4953000"/>
            <a:ext cx="9145588" cy="1911350"/>
            <a:chOff x="0" y="0"/>
            <a:chExt cx="9147765" cy="2032192"/>
          </a:xfrm>
        </p:grpSpPr>
        <p:sp>
          <p:nvSpPr>
            <p:cNvPr id="2057" name="任意多边形 16"/>
            <p:cNvSpPr>
              <a:spLocks/>
            </p:cNvSpPr>
            <p:nvPr/>
          </p:nvSpPr>
          <p:spPr bwMode="auto">
            <a:xfrm>
              <a:off x="1691090" y="0"/>
              <a:ext cx="7456675" cy="518176"/>
            </a:xfrm>
            <a:custGeom>
              <a:avLst/>
              <a:gdLst>
                <a:gd name="T0" fmla="*/ 2147483646 w 4697"/>
                <a:gd name="T1" fmla="*/ 0 h 367"/>
                <a:gd name="T2" fmla="*/ 2147483646 w 4697"/>
                <a:gd name="T3" fmla="*/ 2147483646 h 367"/>
                <a:gd name="T4" fmla="*/ 0 w 4697"/>
                <a:gd name="T5" fmla="*/ 2147483646 h 367"/>
                <a:gd name="T6" fmla="*/ 2147483646 w 4697"/>
                <a:gd name="T7" fmla="*/ 0 h 367"/>
                <a:gd name="T8" fmla="*/ 0 60000 65536"/>
                <a:gd name="T9" fmla="*/ 0 60000 65536"/>
                <a:gd name="T10" fmla="*/ 0 60000 65536"/>
                <a:gd name="T11" fmla="*/ 0 60000 65536"/>
                <a:gd name="T12" fmla="*/ 0 w 4697"/>
                <a:gd name="T13" fmla="*/ 0 h 367"/>
                <a:gd name="T14" fmla="*/ 4697 w 4697"/>
                <a:gd name="T15" fmla="*/ 367 h 367"/>
              </a:gdLst>
              <a:ahLst/>
              <a:cxnLst>
                <a:cxn ang="T8">
                  <a:pos x="T0" y="T1"/>
                </a:cxn>
                <a:cxn ang="T9">
                  <a:pos x="T2" y="T3"/>
                </a:cxn>
                <a:cxn ang="T10">
                  <a:pos x="T4" y="T5"/>
                </a:cxn>
                <a:cxn ang="T11">
                  <a:pos x="T6" y="T7"/>
                </a:cxn>
              </a:cxnLst>
              <a:rect l="T12" t="T13" r="T14" b="T15"/>
              <a:pathLst>
                <a:path w="4697" h="367">
                  <a:moveTo>
                    <a:pt x="4697" y="0"/>
                  </a:moveTo>
                  <a:lnTo>
                    <a:pt x="4697" y="367"/>
                  </a:lnTo>
                  <a:lnTo>
                    <a:pt x="0" y="218"/>
                  </a:lnTo>
                  <a:lnTo>
                    <a:pt x="4697" y="0"/>
                  </a:lnTo>
                  <a:close/>
                </a:path>
              </a:pathLst>
            </a:custGeom>
            <a:solidFill>
              <a:srgbClr val="9FCBD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 name="任意多边形 18"/>
            <p:cNvSpPr>
              <a:spLocks/>
            </p:cNvSpPr>
            <p:nvPr/>
          </p:nvSpPr>
          <p:spPr bwMode="auto">
            <a:xfrm>
              <a:off x="39697" y="302129"/>
              <a:ext cx="9108068"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059" name="Group 6"/>
            <p:cNvGrpSpPr>
              <a:grpSpLocks/>
            </p:cNvGrpSpPr>
            <p:nvPr/>
          </p:nvGrpSpPr>
          <p:grpSpPr bwMode="auto">
            <a:xfrm>
              <a:off x="-2921" y="42129"/>
              <a:ext cx="9156783" cy="1996274"/>
              <a:chOff x="0" y="0"/>
              <a:chExt cx="9156192" cy="1877568"/>
            </a:xfrm>
          </p:grpSpPr>
          <p:pic>
            <p:nvPicPr>
              <p:cNvPr id="2" name="任意多边形 1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56192" cy="187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6097" y="800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4" name="直接连接符 2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18" y="35648"/>
              <a:ext cx="9162879" cy="86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060" name="日期占位符 29"/>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solidFill>
                  <a:srgbClr val="FFFFFF"/>
                </a:solidFill>
                <a:latin typeface="Arial" pitchFamily="34" charset="0"/>
              </a:defRPr>
            </a:lvl1pPr>
          </a:lstStyle>
          <a:p>
            <a:pPr>
              <a:defRPr/>
            </a:pPr>
            <a:endParaRPr lang="en-US"/>
          </a:p>
        </p:txBody>
      </p:sp>
      <p:sp>
        <p:nvSpPr>
          <p:cNvPr id="2061" name="页脚占位符 18"/>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solidFill>
                  <a:srgbClr val="E8F0F4"/>
                </a:solidFill>
                <a:latin typeface="Arial" pitchFamily="34" charset="0"/>
              </a:defRPr>
            </a:lvl1pPr>
          </a:lstStyle>
          <a:p>
            <a:pPr>
              <a:defRPr/>
            </a:pPr>
            <a:endParaRPr lang="en-US"/>
          </a:p>
        </p:txBody>
      </p:sp>
      <p:sp>
        <p:nvSpPr>
          <p:cNvPr id="2062" name="灯片编号占位符 2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solidFill>
                  <a:srgbClr val="FFFFFF"/>
                </a:solidFill>
              </a:defRPr>
            </a:lvl1pPr>
          </a:lstStyle>
          <a:p>
            <a:pPr>
              <a:defRPr/>
            </a:pPr>
            <a:fld id="{8DBC535D-B34A-48C8-947B-372986E68669}"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5"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3076"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3077"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燕尾形 10"/>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3079" name="燕尾形 15"/>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308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8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084" name="日期占位符 3"/>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3085" name="页脚占位符 4"/>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3086" name="灯片编号占位符 5"/>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A8422D5F-236A-4330-9E8C-A045378742FE}"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9"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100"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4101"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10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4106"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4107"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4108"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933330DC-AFFB-4CFD-819E-070A457C9F7C}"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512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5124" name="日期占位符 6"/>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5125" name="页脚占位符 7"/>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5126" name="灯片编号占位符 8"/>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E0B0A040-0E86-4268-B0ED-B69E4E84C791}"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7"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148"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6149"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615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6154" name="日期占位符 2"/>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6155" name="页脚占位符 3"/>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6156" name="灯片编号占位符 4"/>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13E613AC-009D-4A97-AAEC-6A3321E1CFB3}"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717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7172"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7173"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7174"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724A86BC-C87D-4A0D-9D15-DA90D0CB21E8}"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5" name="任意多边形 15"/>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8196" name="Group 4"/>
          <p:cNvGrpSpPr>
            <a:grpSpLocks/>
          </p:cNvGrpSpPr>
          <p:nvPr/>
        </p:nvGrpSpPr>
        <p:grpSpPr bwMode="auto">
          <a:xfrm>
            <a:off x="-11113" y="5784850"/>
            <a:ext cx="3413126" cy="1092200"/>
            <a:chOff x="0" y="0"/>
            <a:chExt cx="2151" cy="688"/>
          </a:xfrm>
        </p:grpSpPr>
        <p:pic>
          <p:nvPicPr>
            <p:cNvPr id="2" name="直角三角形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8197" name="直接连接符 1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燕尾形 19"/>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8199" name="燕尾形 20"/>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820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820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8204"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8205"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8206"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EADF48DB-CE78-4195-BF4A-8BCF83FF7F85}"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ichart.finance.yahoo.com/table.csv?s=AAPL&amp;a=00&amp;b=1&amp;c=1990&amp;d=00&amp;e=1&amp;f=2002&amp;g=d&amp;ignore=.cs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371600" y="762000"/>
            <a:ext cx="6172200" cy="1570038"/>
          </a:xfrm>
          <a:prstGeom prst="rect">
            <a:avLst/>
          </a:prstGeom>
          <a:noFill/>
          <a:ln w="9525">
            <a:noFill/>
            <a:miter lim="800000"/>
            <a:headEnd/>
            <a:tailEnd/>
          </a:ln>
        </p:spPr>
        <p:txBody>
          <a:bodyPr>
            <a:spAutoFit/>
          </a:bodyPr>
          <a:lstStyle/>
          <a:p>
            <a:pPr eaLnBrk="1" hangingPunct="1">
              <a:defRPr/>
            </a:pPr>
            <a:r>
              <a:rPr lang="zh-CN" altLang="en-US" sz="4800" b="1" dirty="0">
                <a:solidFill>
                  <a:srgbClr val="000066"/>
                </a:solidFill>
                <a:effectLst>
                  <a:outerShdw blurRad="38100" dist="38100" dir="2700000" algn="tl">
                    <a:srgbClr val="C0C0C0"/>
                  </a:outerShdw>
                </a:effectLst>
              </a:rPr>
              <a:t>北风网项目实战培训</a:t>
            </a:r>
          </a:p>
          <a:p>
            <a:pPr eaLnBrk="1" hangingPunct="1">
              <a:defRPr/>
            </a:pPr>
            <a:endParaRPr lang="zh-CN" altLang="en-US" sz="4800" b="1" dirty="0">
              <a:solidFill>
                <a:srgbClr val="000066"/>
              </a:solidFill>
              <a:effectLst>
                <a:outerShdw blurRad="38100" dist="38100" dir="2700000" algn="tl">
                  <a:srgbClr val="C0C0C0"/>
                </a:outerShdw>
              </a:effectLst>
            </a:endParaRPr>
          </a:p>
        </p:txBody>
      </p:sp>
      <p:sp>
        <p:nvSpPr>
          <p:cNvPr id="9219" name="Text Box 4"/>
          <p:cNvSpPr txBox="1">
            <a:spLocks noChangeArrowheads="1"/>
          </p:cNvSpPr>
          <p:nvPr/>
        </p:nvSpPr>
        <p:spPr bwMode="auto">
          <a:xfrm>
            <a:off x="0" y="38100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zh-CN" altLang="en-US" sz="1800" dirty="0" smtClean="0">
                <a:latin typeface="Arial" panose="020B0604020202020204" pitchFamily="34" charset="0"/>
              </a:rPr>
              <a:t>第十五讲、案例</a:t>
            </a:r>
            <a:r>
              <a:rPr lang="en-US" altLang="zh-CN" sz="1800" dirty="0" smtClean="0">
                <a:latin typeface="Arial" panose="020B0604020202020204" pitchFamily="34" charset="0"/>
              </a:rPr>
              <a:t>——Python</a:t>
            </a:r>
            <a:r>
              <a:rPr lang="zh-CN" altLang="en-US" sz="1800" dirty="0" smtClean="0">
                <a:latin typeface="Arial" panose="020B0604020202020204" pitchFamily="34" charset="0"/>
              </a:rPr>
              <a:t>量化投资系统构建与策略回测</a:t>
            </a:r>
            <a:endParaRPr lang="zh-CN" altLang="en-US" sz="1800" dirty="0">
              <a:latin typeface="Arial" panose="020B0604020202020204" pitchFamily="34" charset="0"/>
            </a:endParaRPr>
          </a:p>
        </p:txBody>
      </p:sp>
      <p:sp>
        <p:nvSpPr>
          <p:cNvPr id="9220" name="Text Box 5"/>
          <p:cNvSpPr txBox="1">
            <a:spLocks noChangeArrowheads="1"/>
          </p:cNvSpPr>
          <p:nvPr/>
        </p:nvSpPr>
        <p:spPr bwMode="auto">
          <a:xfrm>
            <a:off x="0" y="52578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zh-CN" altLang="en-US" sz="1800" dirty="0">
                <a:solidFill>
                  <a:srgbClr val="000066"/>
                </a:solidFill>
                <a:latin typeface="Arial" panose="020B0604020202020204" pitchFamily="34" charset="0"/>
              </a:rPr>
              <a:t>讲师</a:t>
            </a:r>
            <a:r>
              <a:rPr lang="zh-CN" altLang="en-US" sz="1800" dirty="0" smtClean="0">
                <a:solidFill>
                  <a:srgbClr val="000066"/>
                </a:solidFill>
                <a:latin typeface="Arial" panose="020B0604020202020204" pitchFamily="34" charset="0"/>
              </a:rPr>
              <a:t>：</a:t>
            </a:r>
            <a:r>
              <a:rPr lang="zh-CN" altLang="en-US" sz="1800" dirty="0">
                <a:solidFill>
                  <a:srgbClr val="000066"/>
                </a:solidFill>
                <a:latin typeface="Arial" panose="020B0604020202020204" pitchFamily="34" charset="0"/>
              </a:rPr>
              <a:t>朱彤</a:t>
            </a:r>
            <a:r>
              <a:rPr lang="zh-CN" altLang="en-US" sz="1800" dirty="0" smtClean="0">
                <a:solidFill>
                  <a:srgbClr val="000066"/>
                </a:solidFill>
                <a:latin typeface="Arial" panose="020B0604020202020204" pitchFamily="34" charset="0"/>
              </a:rPr>
              <a:t>（</a:t>
            </a:r>
            <a:r>
              <a:rPr lang="zh-CN" altLang="en-US" sz="1800" dirty="0">
                <a:solidFill>
                  <a:srgbClr val="000066"/>
                </a:solidFill>
                <a:latin typeface="Arial" panose="020B0604020202020204" pitchFamily="34" charset="0"/>
              </a:rPr>
              <a:t>北风网版权所有</a:t>
            </a:r>
            <a:r>
              <a:rPr lang="en-US" altLang="zh-CN" sz="1800" dirty="0">
                <a:solidFill>
                  <a:srgbClr val="000066"/>
                </a:solidFill>
                <a:latin typeface="Arial" panose="020B0604020202020204" pitchFamily="34" charset="0"/>
              </a:rPr>
              <a:t>)</a:t>
            </a:r>
            <a:endParaRPr lang="zh-CN" altLang="en-US" sz="1800" dirty="0">
              <a:solidFill>
                <a:srgbClr val="000066"/>
              </a:solidFill>
              <a:latin typeface="Arial" panose="020B0604020202020204" pitchFamily="34" charset="0"/>
            </a:endParaRPr>
          </a:p>
        </p:txBody>
      </p:sp>
      <p:pic>
        <p:nvPicPr>
          <p:cNvPr id="92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3"/>
          <p:cNvSpPr txBox="1">
            <a:spLocks noChangeArrowheads="1"/>
          </p:cNvSpPr>
          <p:nvPr/>
        </p:nvSpPr>
        <p:spPr bwMode="auto">
          <a:xfrm>
            <a:off x="0" y="2514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en-US" altLang="zh-CN" sz="3200" dirty="0" smtClean="0">
                <a:solidFill>
                  <a:srgbClr val="000066"/>
                </a:solidFill>
                <a:latin typeface="Arial" panose="020B0604020202020204" pitchFamily="34" charset="0"/>
              </a:rPr>
              <a:t>Python</a:t>
            </a:r>
            <a:r>
              <a:rPr lang="zh-CN" altLang="en-US" sz="3200" dirty="0" smtClean="0">
                <a:solidFill>
                  <a:srgbClr val="000066"/>
                </a:solidFill>
                <a:latin typeface="Arial" panose="020B0604020202020204" pitchFamily="34" charset="0"/>
              </a:rPr>
              <a:t>金融应用</a:t>
            </a:r>
            <a:endParaRPr lang="zh-CN" altLang="en-US" sz="3200" dirty="0">
              <a:solidFill>
                <a:srgbClr val="000066"/>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事件驱动软件</a:t>
            </a:r>
            <a:endParaRPr lang="zh-CN" altLang="en-US" dirty="0"/>
          </a:p>
        </p:txBody>
      </p:sp>
      <p:sp>
        <p:nvSpPr>
          <p:cNvPr id="3" name="内容占位符 2"/>
          <p:cNvSpPr>
            <a:spLocks noGrp="1"/>
          </p:cNvSpPr>
          <p:nvPr>
            <p:ph idx="1"/>
          </p:nvPr>
        </p:nvSpPr>
        <p:spPr/>
        <p:txBody>
          <a:bodyPr/>
          <a:lstStyle/>
          <a:p>
            <a:r>
              <a:rPr lang="zh-CN" altLang="en-US" sz="2000" dirty="0" smtClean="0"/>
              <a:t>在我们开发回测模块的时候，我们需要理解事件驱动系统的概念。视频游戏提供了事件驱动软件的一个很好例子。一个视频游戏有多个组成部分，在实时彼此之间有所交互。这是通过运行无限的循环，称为事件循环和游戏循环来实现的。在每一个游戏循环中，函数被调用，接收最近的事件，这个事件是由某些之前的游戏行为产生的。基于事件的不同，可能是单击鼠标或者是键盘，然后会采取相应的行为，或者终止循环，或者生成某些更新的事件。这个过程会继续。如下代码所示：</a:t>
            </a:r>
            <a:endParaRPr lang="zh-CN" altLang="en-US" sz="2000"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66" y="4114782"/>
            <a:ext cx="5344271" cy="2076740"/>
          </a:xfrm>
          <a:prstGeom prst="rect">
            <a:avLst/>
          </a:prstGeom>
        </p:spPr>
      </p:pic>
    </p:spTree>
    <p:extLst>
      <p:ext uri="{BB962C8B-B14F-4D97-AF65-F5344CB8AC3E}">
        <p14:creationId xmlns:p14="http://schemas.microsoft.com/office/powerpoint/2010/main" val="2812537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事件驱动软件</a:t>
            </a:r>
            <a:endParaRPr lang="zh-CN" altLang="en-US" dirty="0"/>
          </a:p>
        </p:txBody>
      </p:sp>
      <p:sp>
        <p:nvSpPr>
          <p:cNvPr id="3" name="内容占位符 2"/>
          <p:cNvSpPr>
            <a:spLocks noGrp="1"/>
          </p:cNvSpPr>
          <p:nvPr>
            <p:ph idx="1"/>
          </p:nvPr>
        </p:nvSpPr>
        <p:spPr/>
        <p:txBody>
          <a:bodyPr/>
          <a:lstStyle/>
          <a:p>
            <a:r>
              <a:rPr lang="zh-CN" altLang="en-US" sz="1900" dirty="0" smtClean="0"/>
              <a:t>这里程序代码连续的运行，检查新的事件，然后基于这些事件进行操作。特别的它允许实时反应处理的幻觉，因为代码一直在运行，而连续检查事件。这样就是我们为了进行高频交易模拟所需要的。</a:t>
            </a:r>
            <a:endParaRPr lang="en-US" altLang="zh-CN" sz="1900" dirty="0" smtClean="0"/>
          </a:p>
          <a:p>
            <a:r>
              <a:rPr lang="zh-CN" altLang="en-US" sz="1900" dirty="0" smtClean="0"/>
              <a:t>事件驱动的系统提供了如下的好处：</a:t>
            </a:r>
            <a:endParaRPr lang="en-US" altLang="zh-CN" sz="1900" dirty="0" smtClean="0"/>
          </a:p>
          <a:p>
            <a:pPr lvl="1"/>
            <a:r>
              <a:rPr lang="zh-CN" altLang="en-US" sz="1600" dirty="0" smtClean="0"/>
              <a:t>代码的重用：事件驱动的回测程序，在设计上可以被用于历史回测以及实际交易，只需要简单的进行转换。而对于向量化的回测程序而言，所有的数据必须一次性获得来进行统计分析。</a:t>
            </a:r>
            <a:endParaRPr lang="en-US" altLang="zh-CN" sz="1600" dirty="0" smtClean="0"/>
          </a:p>
          <a:p>
            <a:pPr lvl="1"/>
            <a:r>
              <a:rPr lang="zh-CN" altLang="en-US" sz="1600" dirty="0" smtClean="0"/>
              <a:t>向前偏差：事件驱动的回测程序不会产生向前偏差，因为收到的市场数据被看作为事件，而作为后期行为的基础。这样可以使用市场数据来填充事件驱动回测，复制了订单管理和资产组合系统的行为。</a:t>
            </a:r>
            <a:endParaRPr lang="en-US" altLang="zh-CN" sz="1600" dirty="0" smtClean="0"/>
          </a:p>
          <a:p>
            <a:pPr lvl="1"/>
            <a:r>
              <a:rPr lang="zh-CN" altLang="en-US" sz="1600" dirty="0" smtClean="0"/>
              <a:t>现实性：事件驱动回测程序允许对交易如何执行以及交易成本进行个性化，直接可以处理基本的市价和限价订单，以及市场基于开盘（</a:t>
            </a:r>
            <a:r>
              <a:rPr lang="en-US" altLang="zh-CN" sz="1600" dirty="0" smtClean="0"/>
              <a:t>MOO</a:t>
            </a:r>
            <a:r>
              <a:rPr lang="zh-CN" altLang="en-US" sz="1600" dirty="0" smtClean="0"/>
              <a:t>）以及市场基于收盘（</a:t>
            </a:r>
            <a:r>
              <a:rPr lang="en-US" altLang="zh-CN" sz="1600" dirty="0" smtClean="0"/>
              <a:t>MOC</a:t>
            </a:r>
            <a:r>
              <a:rPr lang="zh-CN" altLang="en-US" sz="1600" dirty="0" smtClean="0"/>
              <a:t>），因为我们可以构建一个个性化的交易处理程序。</a:t>
            </a:r>
            <a:endParaRPr lang="en-US" altLang="zh-CN" sz="1600" dirty="0" smtClean="0"/>
          </a:p>
          <a:p>
            <a:r>
              <a:rPr lang="zh-CN" altLang="en-US" sz="1900" dirty="0" smtClean="0"/>
              <a:t>虽然事件驱动的交易系统有很多好处，但是也有缺点，主要是在构造方面比较复杂，检验也是。有一些改变的部分会产生</a:t>
            </a:r>
            <a:r>
              <a:rPr lang="en-US" altLang="zh-CN" sz="1900" dirty="0" smtClean="0"/>
              <a:t>BUG</a:t>
            </a:r>
            <a:r>
              <a:rPr lang="zh-CN" altLang="en-US" sz="1900" dirty="0" smtClean="0"/>
              <a:t>，这样就需要使用测试驱动的开发。另外它运行也要慢一些，因为没有利用到向量化的好处。</a:t>
            </a:r>
            <a:endParaRPr lang="zh-CN" altLang="en-US" sz="1900" dirty="0"/>
          </a:p>
        </p:txBody>
      </p:sp>
    </p:spTree>
    <p:extLst>
      <p:ext uri="{BB962C8B-B14F-4D97-AF65-F5344CB8AC3E}">
        <p14:creationId xmlns:p14="http://schemas.microsoft.com/office/powerpoint/2010/main" val="59957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事件驱动交易软件的组成</a:t>
            </a:r>
            <a:endParaRPr lang="zh-CN" altLang="en-US" dirty="0"/>
          </a:p>
        </p:txBody>
      </p:sp>
      <p:sp>
        <p:nvSpPr>
          <p:cNvPr id="3" name="内容占位符 2"/>
          <p:cNvSpPr>
            <a:spLocks noGrp="1"/>
          </p:cNvSpPr>
          <p:nvPr>
            <p:ph idx="1"/>
          </p:nvPr>
        </p:nvSpPr>
        <p:spPr/>
        <p:txBody>
          <a:bodyPr/>
          <a:lstStyle/>
          <a:p>
            <a:r>
              <a:rPr lang="zh-CN" altLang="en-US" sz="1500" dirty="0" smtClean="0"/>
              <a:t>事件：事件是事件驱动系统的基础类。它包含一个类型（例如“</a:t>
            </a:r>
            <a:r>
              <a:rPr lang="en-US" altLang="zh-CN" sz="1500" dirty="0" smtClean="0"/>
              <a:t>MARKET</a:t>
            </a:r>
            <a:r>
              <a:rPr lang="zh-CN" altLang="en-US" sz="1500" dirty="0" smtClean="0"/>
              <a:t>”，“</a:t>
            </a:r>
            <a:r>
              <a:rPr lang="en-US" altLang="zh-CN" sz="1500" dirty="0" smtClean="0"/>
              <a:t>SIGNAL</a:t>
            </a:r>
            <a:r>
              <a:rPr lang="zh-CN" altLang="en-US" sz="1500" dirty="0" smtClean="0"/>
              <a:t>”，“</a:t>
            </a:r>
            <a:r>
              <a:rPr lang="en-US" altLang="zh-CN" sz="1500" dirty="0" smtClean="0"/>
              <a:t>ORDER”</a:t>
            </a:r>
            <a:r>
              <a:rPr lang="zh-CN" altLang="en-US" sz="1500" dirty="0" smtClean="0"/>
              <a:t>或</a:t>
            </a:r>
            <a:r>
              <a:rPr lang="en-US" altLang="zh-CN" sz="1500" dirty="0" smtClean="0"/>
              <a:t>”FILL</a:t>
            </a:r>
            <a:r>
              <a:rPr lang="zh-CN" altLang="en-US" sz="1500" dirty="0" smtClean="0"/>
              <a:t>”），确定在事件循环中需要处理的方式。</a:t>
            </a:r>
            <a:endParaRPr lang="en-US" altLang="zh-CN" sz="1500" dirty="0" smtClean="0"/>
          </a:p>
          <a:p>
            <a:r>
              <a:rPr lang="zh-CN" altLang="en-US" sz="1500" dirty="0" smtClean="0"/>
              <a:t>事件队列：事件队列是</a:t>
            </a:r>
            <a:r>
              <a:rPr lang="en-US" altLang="zh-CN" sz="1500" dirty="0" smtClean="0"/>
              <a:t>Python</a:t>
            </a:r>
            <a:r>
              <a:rPr lang="zh-CN" altLang="en-US" sz="1500" dirty="0" smtClean="0"/>
              <a:t>内存中的队列对象，存储所有的由系统的其他部分生成的事件子类对象。</a:t>
            </a:r>
            <a:endParaRPr lang="en-US" altLang="zh-CN" sz="1500" dirty="0" smtClean="0"/>
          </a:p>
          <a:p>
            <a:r>
              <a:rPr lang="en-US" altLang="zh-CN" sz="1500" dirty="0" err="1" smtClean="0"/>
              <a:t>DataHandler</a:t>
            </a:r>
            <a:r>
              <a:rPr lang="zh-CN" altLang="en-US" sz="1500" dirty="0" smtClean="0"/>
              <a:t>：</a:t>
            </a:r>
            <a:r>
              <a:rPr lang="en-US" altLang="zh-CN" sz="1500" dirty="0" err="1" smtClean="0"/>
              <a:t>DataHandler</a:t>
            </a:r>
            <a:r>
              <a:rPr lang="zh-CN" altLang="en-US" sz="1500" dirty="0" smtClean="0"/>
              <a:t>是一个抽象类，代表了历史和实际市场数据的一个接口。这提供了很强的灵活性，因为</a:t>
            </a:r>
            <a:r>
              <a:rPr lang="en-US" altLang="zh-CN" sz="1500" dirty="0" err="1" smtClean="0"/>
              <a:t>Startegy</a:t>
            </a:r>
            <a:r>
              <a:rPr lang="zh-CN" altLang="en-US" sz="1500" dirty="0" smtClean="0"/>
              <a:t>和</a:t>
            </a:r>
            <a:r>
              <a:rPr lang="en-US" altLang="zh-CN" sz="1500" dirty="0" err="1" smtClean="0"/>
              <a:t>Portfoli</a:t>
            </a:r>
            <a:r>
              <a:rPr lang="zh-CN" altLang="en-US" sz="1500" dirty="0" smtClean="0"/>
              <a:t>模块都可以进行重用，</a:t>
            </a:r>
            <a:r>
              <a:rPr lang="en-US" altLang="zh-CN" sz="1500" dirty="0" err="1" smtClean="0"/>
              <a:t>DataHandler</a:t>
            </a:r>
            <a:r>
              <a:rPr lang="zh-CN" altLang="en-US" sz="1500" dirty="0" smtClean="0"/>
              <a:t>会产生一个新的</a:t>
            </a:r>
            <a:r>
              <a:rPr lang="en-US" altLang="zh-CN" sz="1500" dirty="0" err="1" smtClean="0"/>
              <a:t>MarketEvent</a:t>
            </a:r>
            <a:r>
              <a:rPr lang="zh-CN" altLang="en-US" sz="1500" dirty="0" smtClean="0"/>
              <a:t>，基于系统的每一次心跳。</a:t>
            </a:r>
            <a:endParaRPr lang="en-US" altLang="zh-CN" sz="1500" dirty="0" smtClean="0"/>
          </a:p>
          <a:p>
            <a:r>
              <a:rPr lang="en-US" altLang="zh-CN" sz="1500" dirty="0" smtClean="0"/>
              <a:t>Strategy</a:t>
            </a:r>
            <a:r>
              <a:rPr lang="zh-CN" altLang="en-US" sz="1500" dirty="0" smtClean="0"/>
              <a:t>：策略类也是一个</a:t>
            </a:r>
            <a:r>
              <a:rPr lang="en-US" altLang="zh-CN" sz="1500" dirty="0" smtClean="0"/>
              <a:t>ABC</a:t>
            </a:r>
            <a:r>
              <a:rPr lang="zh-CN" altLang="en-US" sz="1500" dirty="0" smtClean="0"/>
              <a:t>，代表使用市场数据生成对应的</a:t>
            </a:r>
            <a:r>
              <a:rPr lang="en-US" altLang="zh-CN" sz="1500" dirty="0" err="1" smtClean="0"/>
              <a:t>SignalEvents</a:t>
            </a:r>
            <a:r>
              <a:rPr lang="zh-CN" altLang="en-US" sz="1500" dirty="0" smtClean="0"/>
              <a:t>的接口，最终由</a:t>
            </a:r>
            <a:r>
              <a:rPr lang="en-US" altLang="zh-CN" sz="1500" dirty="0" smtClean="0"/>
              <a:t>Portfolio</a:t>
            </a:r>
            <a:r>
              <a:rPr lang="zh-CN" altLang="en-US" sz="1500" dirty="0" smtClean="0"/>
              <a:t>类来使用。</a:t>
            </a:r>
            <a:r>
              <a:rPr lang="en-US" altLang="zh-CN" sz="1500" dirty="0" err="1" smtClean="0"/>
              <a:t>SignalEvent</a:t>
            </a:r>
            <a:r>
              <a:rPr lang="zh-CN" altLang="en-US" sz="1500" dirty="0" smtClean="0"/>
              <a:t>包括一个标的代码，一个方向（</a:t>
            </a:r>
            <a:r>
              <a:rPr lang="en-US" altLang="zh-CN" sz="1500" dirty="0" smtClean="0"/>
              <a:t>LONG</a:t>
            </a:r>
            <a:r>
              <a:rPr lang="zh-CN" altLang="en-US" sz="1500" dirty="0" smtClean="0"/>
              <a:t>或者</a:t>
            </a:r>
            <a:r>
              <a:rPr lang="en-US" altLang="zh-CN" sz="1500" dirty="0" smtClean="0"/>
              <a:t>SHORT</a:t>
            </a:r>
            <a:r>
              <a:rPr lang="zh-CN" altLang="en-US" sz="1500" dirty="0" smtClean="0"/>
              <a:t>），以及一个时间戳。</a:t>
            </a:r>
            <a:endParaRPr lang="en-US" altLang="zh-CN" sz="1500" dirty="0" smtClean="0"/>
          </a:p>
          <a:p>
            <a:r>
              <a:rPr lang="en-US" altLang="zh-CN" sz="1500" dirty="0" smtClean="0"/>
              <a:t>Portfolio</a:t>
            </a:r>
            <a:r>
              <a:rPr lang="zh-CN" altLang="en-US" sz="1500" dirty="0" smtClean="0"/>
              <a:t>：这是一个类的层次结构，处理订单管理以及策略中的目前和后续的头寸。它还进行资产组合的风险管理，包括行业暴露和头寸的大小。在一个更为专业的实现中，这可能会被代理给</a:t>
            </a:r>
            <a:r>
              <a:rPr lang="en-US" altLang="zh-CN" sz="1500" dirty="0" err="1" smtClean="0"/>
              <a:t>RiskMangagement</a:t>
            </a:r>
            <a:r>
              <a:rPr lang="zh-CN" altLang="en-US" sz="1500" dirty="0" smtClean="0"/>
              <a:t>类。</a:t>
            </a:r>
            <a:r>
              <a:rPr lang="en-US" altLang="zh-CN" sz="1500" dirty="0" smtClean="0"/>
              <a:t>Portfolio</a:t>
            </a:r>
            <a:r>
              <a:rPr lang="zh-CN" altLang="en-US" sz="1500" dirty="0" smtClean="0"/>
              <a:t>类接收</a:t>
            </a:r>
            <a:r>
              <a:rPr lang="en-US" altLang="zh-CN" sz="1500" dirty="0" smtClean="0"/>
              <a:t>Queue</a:t>
            </a:r>
            <a:r>
              <a:rPr lang="zh-CN" altLang="en-US" sz="1500" dirty="0" smtClean="0"/>
              <a:t>中的</a:t>
            </a:r>
            <a:r>
              <a:rPr lang="en-US" altLang="zh-CN" sz="1500" dirty="0" err="1" smtClean="0"/>
              <a:t>SignalEvents</a:t>
            </a:r>
            <a:r>
              <a:rPr lang="zh-CN" altLang="en-US" sz="1500" dirty="0" smtClean="0"/>
              <a:t>，生成</a:t>
            </a:r>
            <a:r>
              <a:rPr lang="en-US" altLang="zh-CN" sz="1500" dirty="0" err="1" smtClean="0"/>
              <a:t>OrderEvents</a:t>
            </a:r>
            <a:r>
              <a:rPr lang="zh-CN" altLang="en-US" sz="1500" dirty="0" smtClean="0"/>
              <a:t>加入到序列中。</a:t>
            </a:r>
            <a:endParaRPr lang="en-US" altLang="zh-CN" sz="1500" dirty="0" smtClean="0"/>
          </a:p>
          <a:p>
            <a:r>
              <a:rPr lang="en-US" altLang="zh-CN" sz="1500" dirty="0" err="1" smtClean="0"/>
              <a:t>ExecutionHandler</a:t>
            </a:r>
            <a:r>
              <a:rPr lang="zh-CN" altLang="en-US" sz="1500" dirty="0" smtClean="0"/>
              <a:t>：</a:t>
            </a:r>
            <a:r>
              <a:rPr lang="en-US" altLang="zh-CN" sz="1500" dirty="0" err="1" smtClean="0"/>
              <a:t>ExcecutionHandler</a:t>
            </a:r>
            <a:r>
              <a:rPr lang="zh-CN" altLang="en-US" sz="1500" dirty="0" smtClean="0"/>
              <a:t>模拟一个到券商的连接。它的工作室从</a:t>
            </a:r>
            <a:r>
              <a:rPr lang="en-US" altLang="zh-CN" sz="1500" dirty="0" smtClean="0"/>
              <a:t>Queue</a:t>
            </a:r>
            <a:r>
              <a:rPr lang="zh-CN" altLang="en-US" sz="1500" dirty="0" smtClean="0"/>
              <a:t>中取出</a:t>
            </a:r>
            <a:r>
              <a:rPr lang="en-US" altLang="zh-CN" sz="1500" dirty="0" err="1" smtClean="0"/>
              <a:t>OrderEvents</a:t>
            </a:r>
            <a:r>
              <a:rPr lang="zh-CN" altLang="en-US" sz="1500" dirty="0" smtClean="0"/>
              <a:t>，然后执行，或者通过一个模拟的方法，或者是通过实际执行。一旦订单被执行，处理器生成</a:t>
            </a:r>
            <a:r>
              <a:rPr lang="en-US" altLang="zh-CN" sz="1500" dirty="0" err="1" smtClean="0"/>
              <a:t>FillEvents</a:t>
            </a:r>
            <a:r>
              <a:rPr lang="zh-CN" altLang="en-US" sz="1500" dirty="0" smtClean="0"/>
              <a:t>，描述交易的细节，包括费用，佣金，以及价格影响等。</a:t>
            </a:r>
            <a:endParaRPr lang="en-US" altLang="zh-CN" sz="1500" dirty="0" smtClean="0"/>
          </a:p>
          <a:p>
            <a:r>
              <a:rPr lang="zh-CN" altLang="en-US" sz="1500" dirty="0"/>
              <a:t>回</a:t>
            </a:r>
            <a:r>
              <a:rPr lang="zh-CN" altLang="en-US" sz="1500" dirty="0" smtClean="0"/>
              <a:t>测：所有这些成本都被包装到事件循环中，处理所有的事件类型并路由到合适的组成成分。</a:t>
            </a:r>
            <a:endParaRPr lang="zh-CN" altLang="en-US" sz="1500" dirty="0"/>
          </a:p>
        </p:txBody>
      </p:sp>
    </p:spTree>
    <p:extLst>
      <p:ext uri="{BB962C8B-B14F-4D97-AF65-F5344CB8AC3E}">
        <p14:creationId xmlns:p14="http://schemas.microsoft.com/office/powerpoint/2010/main" val="90183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Events</a:t>
            </a:r>
            <a:r>
              <a:rPr lang="zh-CN" altLang="en-US" dirty="0" smtClean="0"/>
              <a:t>类</a:t>
            </a:r>
            <a:endParaRPr lang="zh-CN" altLang="en-US" dirty="0"/>
          </a:p>
        </p:txBody>
      </p:sp>
      <p:sp>
        <p:nvSpPr>
          <p:cNvPr id="3" name="内容占位符 2"/>
          <p:cNvSpPr>
            <a:spLocks noGrp="1"/>
          </p:cNvSpPr>
          <p:nvPr>
            <p:ph idx="1"/>
          </p:nvPr>
        </p:nvSpPr>
        <p:spPr/>
        <p:txBody>
          <a:bodyPr/>
          <a:lstStyle/>
          <a:p>
            <a:r>
              <a:rPr lang="zh-CN" altLang="en-US" sz="2400" dirty="0" smtClean="0"/>
              <a:t>我们首先讨论的第一个类是</a:t>
            </a:r>
            <a:r>
              <a:rPr lang="en-US" altLang="zh-CN" sz="2400" dirty="0" smtClean="0"/>
              <a:t>Event</a:t>
            </a:r>
            <a:r>
              <a:rPr lang="zh-CN" altLang="en-US" sz="2400" dirty="0" smtClean="0"/>
              <a:t>类序列。在这个框架中，存在四种不同的事件类型，允许通过一个事件序列与上述组成部分进行交互，它们是</a:t>
            </a:r>
            <a:r>
              <a:rPr lang="en-US" altLang="zh-CN" sz="2400" dirty="0" err="1" smtClean="0"/>
              <a:t>MarketEvent</a:t>
            </a:r>
            <a:r>
              <a:rPr lang="zh-CN" altLang="en-US" sz="2400" dirty="0" smtClean="0"/>
              <a:t>，</a:t>
            </a:r>
            <a:r>
              <a:rPr lang="en-US" altLang="zh-CN" sz="2400" dirty="0" err="1" smtClean="0"/>
              <a:t>SignalEvent</a:t>
            </a:r>
            <a:r>
              <a:rPr lang="zh-CN" altLang="en-US" sz="2400" dirty="0" smtClean="0"/>
              <a:t>，</a:t>
            </a:r>
            <a:r>
              <a:rPr lang="en-US" altLang="zh-CN" sz="2400" dirty="0" err="1" smtClean="0"/>
              <a:t>OrderEvent</a:t>
            </a:r>
            <a:r>
              <a:rPr lang="zh-CN" altLang="en-US" sz="2400" dirty="0" smtClean="0"/>
              <a:t>和</a:t>
            </a:r>
            <a:r>
              <a:rPr lang="en-US" altLang="zh-CN" sz="2400" dirty="0" err="1" smtClean="0"/>
              <a:t>FillEvent</a:t>
            </a:r>
            <a:r>
              <a:rPr lang="zh-CN" altLang="en-US" sz="2400" dirty="0" smtClean="0"/>
              <a:t>。</a:t>
            </a:r>
            <a:endParaRPr lang="en-US" altLang="zh-CN" sz="2400" dirty="0" smtClean="0"/>
          </a:p>
          <a:p>
            <a:r>
              <a:rPr lang="zh-CN" altLang="en-US" sz="2400" dirty="0" smtClean="0"/>
              <a:t>这个类序列中的父类称为</a:t>
            </a:r>
            <a:r>
              <a:rPr lang="en-US" altLang="zh-CN" sz="2400" dirty="0" smtClean="0"/>
              <a:t>Event</a:t>
            </a:r>
            <a:r>
              <a:rPr lang="zh-CN" altLang="en-US" sz="2400" dirty="0" smtClean="0"/>
              <a:t>，这是一个基类并没有提供功能或者具体的接口。因为在很多实现中事件对象倾向于会有较大的复杂性，因此后面我们会证明创建这样一个类的层次结构是有用的。</a:t>
            </a:r>
            <a:endParaRPr lang="en-US" altLang="zh-CN" sz="2400" dirty="0" smtClean="0"/>
          </a:p>
          <a:p>
            <a:endParaRPr lang="zh-CN" altLang="en-US" sz="1500" dirty="0"/>
          </a:p>
        </p:txBody>
      </p:sp>
    </p:spTree>
    <p:extLst>
      <p:ext uri="{BB962C8B-B14F-4D97-AF65-F5344CB8AC3E}">
        <p14:creationId xmlns:p14="http://schemas.microsoft.com/office/powerpoint/2010/main" val="2730509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Events</a:t>
            </a:r>
            <a:r>
              <a:rPr lang="zh-CN" altLang="en-US" dirty="0" smtClean="0"/>
              <a:t>类</a:t>
            </a:r>
            <a:endParaRPr lang="zh-CN" altLang="en-US" dirty="0"/>
          </a:p>
        </p:txBody>
      </p:sp>
      <p:sp>
        <p:nvSpPr>
          <p:cNvPr id="3" name="内容占位符 2"/>
          <p:cNvSpPr>
            <a:spLocks noGrp="1"/>
          </p:cNvSpPr>
          <p:nvPr>
            <p:ph idx="1"/>
          </p:nvPr>
        </p:nvSpPr>
        <p:spPr/>
        <p:txBody>
          <a:bodyPr/>
          <a:lstStyle/>
          <a:p>
            <a:r>
              <a:rPr lang="en-US" altLang="zh-CN" sz="1500" dirty="0" err="1" smtClean="0"/>
              <a:t>MarketEvent</a:t>
            </a:r>
            <a:r>
              <a:rPr lang="zh-CN" altLang="en-US" sz="1500" dirty="0" smtClean="0"/>
              <a:t>类：当回测系统的外层</a:t>
            </a:r>
            <a:r>
              <a:rPr lang="en-US" altLang="zh-CN" sz="1500" dirty="0" smtClean="0"/>
              <a:t>while</a:t>
            </a:r>
            <a:r>
              <a:rPr lang="zh-CN" altLang="en-US" sz="1500" dirty="0" smtClean="0"/>
              <a:t>循环开始一次“心跳”的时候，会触发</a:t>
            </a:r>
            <a:r>
              <a:rPr lang="en-US" altLang="zh-CN" sz="1500" dirty="0" err="1" smtClean="0"/>
              <a:t>MarketEvent</a:t>
            </a:r>
            <a:r>
              <a:rPr lang="zh-CN" altLang="en-US" sz="1500" dirty="0" smtClean="0"/>
              <a:t>类。当</a:t>
            </a:r>
            <a:r>
              <a:rPr lang="en-US" altLang="zh-CN" sz="1500" dirty="0" err="1" smtClean="0"/>
              <a:t>DataHandler</a:t>
            </a:r>
            <a:r>
              <a:rPr lang="zh-CN" altLang="en-US" sz="1500" dirty="0" smtClean="0"/>
              <a:t>对象接收到目前追踪的任何代码的市场数据的更新时，它被用来触发</a:t>
            </a:r>
            <a:r>
              <a:rPr lang="en-US" altLang="zh-CN" sz="1500" dirty="0" smtClean="0"/>
              <a:t>Strategy</a:t>
            </a:r>
            <a:r>
              <a:rPr lang="zh-CN" altLang="en-US" sz="1500" dirty="0" smtClean="0"/>
              <a:t>对象来生成新的交易信号。这个事件对象简单的包含是一个标识符确认是一个市场事件，而没有其他的结构。</a:t>
            </a:r>
            <a:endParaRPr lang="en-US" altLang="zh-CN" sz="1500" dirty="0"/>
          </a:p>
          <a:p>
            <a:r>
              <a:rPr lang="en-US" altLang="zh-CN" sz="1500" dirty="0" err="1" smtClean="0"/>
              <a:t>SignalEvent</a:t>
            </a:r>
            <a:r>
              <a:rPr lang="zh-CN" altLang="en-US" sz="1500" dirty="0" smtClean="0"/>
              <a:t>类：</a:t>
            </a:r>
            <a:r>
              <a:rPr lang="en-US" altLang="zh-CN" sz="1500" dirty="0" smtClean="0"/>
              <a:t>Strategy</a:t>
            </a:r>
            <a:r>
              <a:rPr lang="zh-CN" altLang="en-US" sz="1500" dirty="0" smtClean="0"/>
              <a:t>对象会使用市场数据来创建新的</a:t>
            </a:r>
            <a:r>
              <a:rPr lang="en-US" altLang="zh-CN" sz="1500" dirty="0" err="1" smtClean="0"/>
              <a:t>SignalEvents</a:t>
            </a:r>
            <a:r>
              <a:rPr lang="zh-CN" altLang="en-US" sz="1500" dirty="0" smtClean="0"/>
              <a:t>。</a:t>
            </a:r>
            <a:r>
              <a:rPr lang="en-US" altLang="zh-CN" sz="1500" dirty="0" err="1" smtClean="0"/>
              <a:t>SignalEvent</a:t>
            </a:r>
            <a:r>
              <a:rPr lang="zh-CN" altLang="en-US" sz="1500" dirty="0" smtClean="0"/>
              <a:t>类包括一个</a:t>
            </a:r>
            <a:r>
              <a:rPr lang="en-US" altLang="zh-CN" sz="1500" dirty="0" smtClean="0"/>
              <a:t>Strategy ID</a:t>
            </a:r>
            <a:r>
              <a:rPr lang="zh-CN" altLang="en-US" sz="1500" dirty="0" smtClean="0"/>
              <a:t>，一个代码，一个新生成的时间戳，一个方向（</a:t>
            </a:r>
            <a:r>
              <a:rPr lang="en-US" altLang="zh-CN" sz="1500" dirty="0" smtClean="0"/>
              <a:t>long</a:t>
            </a:r>
            <a:r>
              <a:rPr lang="zh-CN" altLang="en-US" sz="1500" dirty="0" smtClean="0"/>
              <a:t>或</a:t>
            </a:r>
            <a:r>
              <a:rPr lang="en-US" altLang="zh-CN" sz="1500" dirty="0" smtClean="0"/>
              <a:t>short</a:t>
            </a:r>
            <a:r>
              <a:rPr lang="zh-CN" altLang="en-US" sz="1500" dirty="0" smtClean="0"/>
              <a:t>）以及一个“</a:t>
            </a:r>
            <a:r>
              <a:rPr lang="en-US" altLang="zh-CN" sz="1500" dirty="0" smtClean="0"/>
              <a:t>strength”</a:t>
            </a:r>
            <a:r>
              <a:rPr lang="zh-CN" altLang="en-US" sz="1500" dirty="0" smtClean="0"/>
              <a:t>标识符（通常用于均值回复的策略）。</a:t>
            </a:r>
            <a:r>
              <a:rPr lang="en-US" altLang="zh-CN" sz="1500" dirty="0" err="1" smtClean="0"/>
              <a:t>SignalEvents</a:t>
            </a:r>
            <a:r>
              <a:rPr lang="zh-CN" altLang="en-US" sz="1500" dirty="0" smtClean="0"/>
              <a:t>被</a:t>
            </a:r>
            <a:r>
              <a:rPr lang="en-US" altLang="zh-CN" sz="1500" dirty="0" smtClean="0"/>
              <a:t>Portfolio</a:t>
            </a:r>
            <a:r>
              <a:rPr lang="zh-CN" altLang="en-US" sz="1500" dirty="0" smtClean="0"/>
              <a:t>对象所使用来暗示应当如何交易。</a:t>
            </a:r>
            <a:endParaRPr lang="en-US" altLang="zh-CN" sz="1500" dirty="0" smtClean="0"/>
          </a:p>
          <a:p>
            <a:r>
              <a:rPr lang="en-US" altLang="zh-CN" sz="1500" dirty="0" err="1" smtClean="0"/>
              <a:t>OrderEvent</a:t>
            </a:r>
            <a:r>
              <a:rPr lang="zh-CN" altLang="en-US" sz="1500" dirty="0" smtClean="0"/>
              <a:t>：当一个</a:t>
            </a:r>
            <a:r>
              <a:rPr lang="en-US" altLang="zh-CN" sz="1500" dirty="0" smtClean="0"/>
              <a:t>Portfolio</a:t>
            </a:r>
            <a:r>
              <a:rPr lang="zh-CN" altLang="en-US" sz="1500" dirty="0" smtClean="0"/>
              <a:t>对象接收到</a:t>
            </a:r>
            <a:r>
              <a:rPr lang="en-US" altLang="zh-CN" sz="1500" dirty="0" err="1" smtClean="0"/>
              <a:t>SignalEvents</a:t>
            </a:r>
            <a:r>
              <a:rPr lang="zh-CN" altLang="en-US" sz="1500" dirty="0" smtClean="0"/>
              <a:t>的时候，它会在更广泛的资产组合框架下考察它们，包括风险和头寸的大小。这最终会导致</a:t>
            </a:r>
            <a:r>
              <a:rPr lang="en-US" altLang="zh-CN" sz="1500" dirty="0" err="1" smtClean="0"/>
              <a:t>OrderEvents</a:t>
            </a:r>
            <a:r>
              <a:rPr lang="zh-CN" altLang="en-US" sz="1500" dirty="0" smtClean="0"/>
              <a:t>并发送给</a:t>
            </a:r>
            <a:r>
              <a:rPr lang="en-US" altLang="zh-CN" sz="1500" dirty="0" err="1" smtClean="0"/>
              <a:t>ExcecutionHandler</a:t>
            </a:r>
            <a:r>
              <a:rPr lang="zh-CN" altLang="en-US" sz="1500" dirty="0" smtClean="0"/>
              <a:t>。</a:t>
            </a:r>
            <a:r>
              <a:rPr lang="en-US" altLang="zh-CN" sz="1500" dirty="0" err="1" smtClean="0"/>
              <a:t>OrderEvent</a:t>
            </a:r>
            <a:r>
              <a:rPr lang="zh-CN" altLang="en-US" sz="1500" dirty="0" smtClean="0"/>
              <a:t>对象比</a:t>
            </a:r>
            <a:r>
              <a:rPr lang="en-US" altLang="zh-CN" sz="1500" dirty="0" err="1" smtClean="0"/>
              <a:t>SignalEvent</a:t>
            </a:r>
            <a:r>
              <a:rPr lang="zh-CN" altLang="en-US" sz="1500" dirty="0" smtClean="0"/>
              <a:t>类要更为复杂一点，因为它除了包含</a:t>
            </a:r>
            <a:r>
              <a:rPr lang="en-US" altLang="zh-CN" sz="1500" dirty="0" err="1" smtClean="0"/>
              <a:t>SignalEvent</a:t>
            </a:r>
            <a:r>
              <a:rPr lang="zh-CN" altLang="en-US" sz="1500" dirty="0" smtClean="0"/>
              <a:t>的特性以外还包括一个数量域。这个数量是由资产组合约束所决定的。除此之外，</a:t>
            </a:r>
            <a:r>
              <a:rPr lang="en-US" altLang="zh-CN" sz="1500" dirty="0" err="1" smtClean="0"/>
              <a:t>OrderEvent</a:t>
            </a:r>
            <a:r>
              <a:rPr lang="zh-CN" altLang="en-US" sz="1500" dirty="0" smtClean="0"/>
              <a:t>还包括一个</a:t>
            </a:r>
            <a:r>
              <a:rPr lang="en-US" altLang="zh-CN" sz="1500" dirty="0" err="1" smtClean="0"/>
              <a:t>print_order</a:t>
            </a:r>
            <a:r>
              <a:rPr lang="en-US" altLang="zh-CN" sz="1500" dirty="0" smtClean="0"/>
              <a:t>()</a:t>
            </a:r>
            <a:r>
              <a:rPr lang="zh-CN" altLang="en-US" sz="1500" dirty="0" smtClean="0"/>
              <a:t>方法，用来在必要的时候输出信息。</a:t>
            </a:r>
            <a:endParaRPr lang="en-US" altLang="zh-CN" sz="1500" dirty="0" smtClean="0"/>
          </a:p>
          <a:p>
            <a:r>
              <a:rPr lang="en-US" altLang="zh-CN" sz="1500" dirty="0" err="1" smtClean="0"/>
              <a:t>FillEvent</a:t>
            </a:r>
            <a:r>
              <a:rPr lang="zh-CN" altLang="en-US" sz="1500" dirty="0" smtClean="0"/>
              <a:t>类：当</a:t>
            </a:r>
            <a:r>
              <a:rPr lang="en-US" altLang="zh-CN" sz="1500" dirty="0" err="1" smtClean="0"/>
              <a:t>ExcecutionHandler</a:t>
            </a:r>
            <a:r>
              <a:rPr lang="zh-CN" altLang="en-US" sz="1500" dirty="0" smtClean="0"/>
              <a:t>接收到一个</a:t>
            </a:r>
            <a:r>
              <a:rPr lang="en-US" altLang="zh-CN" sz="1500" dirty="0" err="1" smtClean="0"/>
              <a:t>OrderEvent</a:t>
            </a:r>
            <a:r>
              <a:rPr lang="zh-CN" altLang="en-US" sz="1500" dirty="0" smtClean="0"/>
              <a:t>的时候，它必须交易这个订单。一旦订单被执行它会产生</a:t>
            </a:r>
            <a:r>
              <a:rPr lang="en-US" altLang="zh-CN" sz="1500" dirty="0" err="1" smtClean="0"/>
              <a:t>FillEvent</a:t>
            </a:r>
            <a:r>
              <a:rPr lang="zh-CN" altLang="en-US" sz="1500" dirty="0" smtClean="0"/>
              <a:t>，描述买入或出售的成本以及交易成本，例如交易费用和</a:t>
            </a:r>
            <a:r>
              <a:rPr lang="en-US" altLang="zh-CN" sz="1500" dirty="0" smtClean="0"/>
              <a:t>slippage</a:t>
            </a:r>
            <a:r>
              <a:rPr lang="zh-CN" altLang="en-US" sz="1500" dirty="0" smtClean="0"/>
              <a:t>。</a:t>
            </a:r>
            <a:r>
              <a:rPr lang="en-US" altLang="zh-CN" sz="1500" dirty="0" err="1" smtClean="0"/>
              <a:t>FillEvent</a:t>
            </a:r>
            <a:r>
              <a:rPr lang="zh-CN" altLang="en-US" sz="1500" dirty="0" smtClean="0"/>
              <a:t>具有最大的复杂性，它包含一个时间戳表示交易被执行的时间，订单的代码以及交易的交易所，交易的股份数量以及购买的实际价格和发生的佣金。佣金计算使用</a:t>
            </a:r>
            <a:r>
              <a:rPr lang="en-US" altLang="zh-CN" sz="1500" dirty="0" smtClean="0"/>
              <a:t>Interactive Brokers</a:t>
            </a:r>
            <a:r>
              <a:rPr lang="zh-CN" altLang="en-US" sz="1500" dirty="0" smtClean="0"/>
              <a:t>的方式。对于</a:t>
            </a:r>
            <a:r>
              <a:rPr lang="en-US" altLang="zh-CN" sz="1500" dirty="0" smtClean="0"/>
              <a:t>US API</a:t>
            </a:r>
            <a:r>
              <a:rPr lang="zh-CN" altLang="en-US" sz="1500" dirty="0" smtClean="0"/>
              <a:t>的订单，佣金是每个订单最少</a:t>
            </a:r>
            <a:r>
              <a:rPr lang="en-US" altLang="zh-CN" sz="1500" dirty="0" smtClean="0"/>
              <a:t>1.30USD</a:t>
            </a:r>
            <a:r>
              <a:rPr lang="zh-CN" altLang="en-US" sz="1500" dirty="0" smtClean="0"/>
              <a:t>，变动费用是恒定的</a:t>
            </a:r>
            <a:r>
              <a:rPr lang="en-US" altLang="zh-CN" sz="1500" dirty="0" smtClean="0"/>
              <a:t>0.013USD</a:t>
            </a:r>
            <a:r>
              <a:rPr lang="zh-CN" altLang="en-US" sz="1500" dirty="0" smtClean="0"/>
              <a:t>或</a:t>
            </a:r>
            <a:r>
              <a:rPr lang="en-US" altLang="zh-CN" sz="1500" dirty="0" smtClean="0"/>
              <a:t>0.08USD</a:t>
            </a:r>
            <a:r>
              <a:rPr lang="zh-CN" altLang="en-US" sz="1500" dirty="0"/>
              <a:t>每</a:t>
            </a:r>
            <a:r>
              <a:rPr lang="zh-CN" altLang="en-US" sz="1500" dirty="0" smtClean="0"/>
              <a:t>股，依赖于交易的规模是低于</a:t>
            </a:r>
            <a:r>
              <a:rPr lang="en-US" altLang="zh-CN" sz="1500" dirty="0" smtClean="0"/>
              <a:t>500</a:t>
            </a:r>
            <a:r>
              <a:rPr lang="zh-CN" altLang="en-US" sz="1500" dirty="0" smtClean="0"/>
              <a:t>单位股票还是高于。</a:t>
            </a:r>
            <a:endParaRPr lang="en-US" altLang="zh-CN" sz="1500" dirty="0" smtClean="0"/>
          </a:p>
        </p:txBody>
      </p:sp>
    </p:spTree>
    <p:extLst>
      <p:ext uri="{BB962C8B-B14F-4D97-AF65-F5344CB8AC3E}">
        <p14:creationId xmlns:p14="http://schemas.microsoft.com/office/powerpoint/2010/main" val="1599549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数据处理类</a:t>
            </a:r>
            <a:endParaRPr lang="zh-CN" altLang="en-US" dirty="0"/>
          </a:p>
        </p:txBody>
      </p:sp>
      <p:sp>
        <p:nvSpPr>
          <p:cNvPr id="3" name="内容占位符 2"/>
          <p:cNvSpPr>
            <a:spLocks noGrp="1"/>
          </p:cNvSpPr>
          <p:nvPr>
            <p:ph idx="1"/>
          </p:nvPr>
        </p:nvSpPr>
        <p:spPr/>
        <p:txBody>
          <a:bodyPr/>
          <a:lstStyle/>
          <a:p>
            <a:r>
              <a:rPr lang="zh-CN" altLang="en-US" sz="1700" dirty="0" smtClean="0"/>
              <a:t>事件驱动的交易系统的一个目标是最小化回测元素和实际执行元素之间的重复代码。理想的情况下是对于历史检测和实际交易使用相同的信号处理技术以及资产组合管理部分。为了实现这一点，我们使用</a:t>
            </a:r>
            <a:r>
              <a:rPr lang="en-US" altLang="zh-CN" sz="1700" dirty="0" smtClean="0"/>
              <a:t>Strategy</a:t>
            </a:r>
            <a:r>
              <a:rPr lang="zh-CN" altLang="en-US" sz="1700" dirty="0" smtClean="0"/>
              <a:t>对象来生成信号，使用</a:t>
            </a:r>
            <a:r>
              <a:rPr lang="en-US" altLang="zh-CN" sz="1700" dirty="0" smtClean="0"/>
              <a:t>Portfolio</a:t>
            </a:r>
            <a:r>
              <a:rPr lang="zh-CN" altLang="en-US" sz="1700" dirty="0" smtClean="0"/>
              <a:t>对象来提供基于信号的订单，必须对于历史和实际的交易使用相同的市场数据提供模块。</a:t>
            </a:r>
            <a:endParaRPr lang="en-US" altLang="zh-CN" sz="1700" dirty="0" smtClean="0"/>
          </a:p>
          <a:p>
            <a:r>
              <a:rPr lang="zh-CN" altLang="en-US" sz="1700" dirty="0" smtClean="0"/>
              <a:t>这样的考虑就提出应当基于一个</a:t>
            </a:r>
            <a:r>
              <a:rPr lang="en-US" altLang="zh-CN" sz="1700" dirty="0" err="1" smtClean="0"/>
              <a:t>DateHandler</a:t>
            </a:r>
            <a:r>
              <a:rPr lang="zh-CN" altLang="en-US" sz="1700" dirty="0" smtClean="0"/>
              <a:t>对象提出一个类的层次，给予所有的系统中的其他部分一个提供市场数据的接口。用这样的方式，所有其他子类的数据处理程序都是被“提取出来”，而不会影响策略和资产组合的计算。</a:t>
            </a:r>
            <a:endParaRPr lang="en-US" altLang="zh-CN" sz="1700" dirty="0" smtClean="0"/>
          </a:p>
          <a:p>
            <a:r>
              <a:rPr lang="zh-CN" altLang="en-US" sz="1700" dirty="0" smtClean="0"/>
              <a:t>具体的子类的例子包括</a:t>
            </a:r>
            <a:r>
              <a:rPr lang="en-US" altLang="zh-CN" sz="1700" dirty="0" err="1" smtClean="0"/>
              <a:t>HistoricCSVDataHandler</a:t>
            </a:r>
            <a:r>
              <a:rPr lang="zh-CN" altLang="en-US" sz="1700" dirty="0" smtClean="0"/>
              <a:t>，</a:t>
            </a:r>
            <a:r>
              <a:rPr lang="en-US" altLang="zh-CN" sz="1700" dirty="0" err="1" smtClean="0"/>
              <a:t>QuandlDataHandler</a:t>
            </a:r>
            <a:r>
              <a:rPr lang="zh-CN" altLang="en-US" sz="1700" dirty="0" smtClean="0"/>
              <a:t>，</a:t>
            </a:r>
            <a:r>
              <a:rPr lang="en-US" altLang="zh-CN" sz="1700" dirty="0" err="1" smtClean="0"/>
              <a:t>SecuritiesMasterDataHandler</a:t>
            </a:r>
            <a:r>
              <a:rPr lang="zh-CN" altLang="en-US" sz="1700" dirty="0" smtClean="0"/>
              <a:t>，</a:t>
            </a:r>
            <a:r>
              <a:rPr lang="en-US" altLang="zh-CN" sz="1700" dirty="0" err="1" smtClean="0"/>
              <a:t>InteractiveBrokersMarketFeedDataHandler</a:t>
            </a:r>
            <a:r>
              <a:rPr lang="zh-CN" altLang="en-US" sz="1700" dirty="0" smtClean="0"/>
              <a:t>等。在本案例中我们仅仅考虑构造一个历史</a:t>
            </a:r>
            <a:r>
              <a:rPr lang="en-US" altLang="zh-CN" sz="1700" dirty="0" smtClean="0"/>
              <a:t>CSV</a:t>
            </a:r>
            <a:r>
              <a:rPr lang="zh-CN" altLang="en-US" sz="1700" dirty="0" smtClean="0"/>
              <a:t>数据处理程序，其会导入日内的股票的</a:t>
            </a:r>
            <a:r>
              <a:rPr lang="en-US" altLang="zh-CN" sz="1700" dirty="0" smtClean="0"/>
              <a:t>CSV</a:t>
            </a:r>
            <a:r>
              <a:rPr lang="zh-CN" altLang="en-US" sz="1700" dirty="0" smtClean="0"/>
              <a:t>数据，格式是开盘价</a:t>
            </a:r>
            <a:r>
              <a:rPr lang="en-US" altLang="zh-CN" sz="1700" dirty="0" smtClean="0"/>
              <a:t>-</a:t>
            </a:r>
            <a:r>
              <a:rPr lang="zh-CN" altLang="en-US" sz="1700" dirty="0" smtClean="0"/>
              <a:t>最低价</a:t>
            </a:r>
            <a:r>
              <a:rPr lang="en-US" altLang="zh-CN" sz="1700" dirty="0" smtClean="0"/>
              <a:t>-</a:t>
            </a:r>
            <a:r>
              <a:rPr lang="zh-CN" altLang="en-US" sz="1700" dirty="0" smtClean="0"/>
              <a:t>最高价</a:t>
            </a:r>
            <a:r>
              <a:rPr lang="en-US" altLang="zh-CN" sz="1700" dirty="0" smtClean="0"/>
              <a:t>-</a:t>
            </a:r>
            <a:r>
              <a:rPr lang="zh-CN" altLang="en-US" sz="1700" dirty="0" smtClean="0"/>
              <a:t>收盘价</a:t>
            </a:r>
            <a:r>
              <a:rPr lang="en-US" altLang="zh-CN" sz="1700" dirty="0" smtClean="0"/>
              <a:t>-</a:t>
            </a:r>
            <a:r>
              <a:rPr lang="zh-CN" altLang="en-US" sz="1700" dirty="0" smtClean="0"/>
              <a:t>交易量</a:t>
            </a:r>
            <a:r>
              <a:rPr lang="en-US" altLang="zh-CN" sz="1700" dirty="0" smtClean="0"/>
              <a:t>-</a:t>
            </a:r>
            <a:r>
              <a:rPr lang="zh-CN" altLang="en-US" sz="1700" dirty="0" smtClean="0"/>
              <a:t>持仓量的数据条。这样在系统的每一次心跳，就可以将数据条逐条的引入到</a:t>
            </a:r>
            <a:r>
              <a:rPr lang="en-US" altLang="zh-CN" sz="1700" dirty="0" smtClean="0"/>
              <a:t>Strategy</a:t>
            </a:r>
            <a:r>
              <a:rPr lang="zh-CN" altLang="en-US" sz="1700" dirty="0" smtClean="0"/>
              <a:t>和</a:t>
            </a:r>
            <a:r>
              <a:rPr lang="en-US" altLang="zh-CN" sz="1700" dirty="0" smtClean="0"/>
              <a:t>Portfolio</a:t>
            </a:r>
            <a:r>
              <a:rPr lang="zh-CN" altLang="en-US" sz="1700" dirty="0" smtClean="0"/>
              <a:t>类中，而避免向前误差。</a:t>
            </a:r>
            <a:endParaRPr lang="en-US" altLang="zh-CN" sz="1700" dirty="0" smtClean="0"/>
          </a:p>
          <a:p>
            <a:r>
              <a:rPr lang="zh-CN" altLang="en-US" sz="1700" dirty="0"/>
              <a:t>第一</a:t>
            </a:r>
            <a:r>
              <a:rPr lang="zh-CN" altLang="en-US" sz="1700" dirty="0" smtClean="0"/>
              <a:t>个任务是导入必要的库，具体的我们需要引入</a:t>
            </a:r>
            <a:r>
              <a:rPr lang="en-US" altLang="zh-CN" sz="1700" dirty="0" smtClean="0"/>
              <a:t>pandas</a:t>
            </a:r>
            <a:r>
              <a:rPr lang="zh-CN" altLang="en-US" sz="1700" dirty="0" smtClean="0"/>
              <a:t>以及抽象类工具。因为</a:t>
            </a:r>
            <a:r>
              <a:rPr lang="en-US" altLang="zh-CN" sz="1700" dirty="0" err="1" smtClean="0"/>
              <a:t>DataHandlers</a:t>
            </a:r>
            <a:r>
              <a:rPr lang="zh-CN" altLang="en-US" sz="1700" dirty="0" smtClean="0"/>
              <a:t>生成</a:t>
            </a:r>
            <a:r>
              <a:rPr lang="en-US" altLang="zh-CN" sz="1700" dirty="0" err="1" smtClean="0"/>
              <a:t>MaretEvents</a:t>
            </a:r>
            <a:r>
              <a:rPr lang="zh-CN" altLang="en-US" sz="1700" dirty="0" smtClean="0"/>
              <a:t>，像上面所需要的</a:t>
            </a:r>
            <a:r>
              <a:rPr lang="en-US" altLang="zh-CN" sz="1700" dirty="0" smtClean="0"/>
              <a:t>event.py</a:t>
            </a:r>
            <a:r>
              <a:rPr lang="zh-CN" altLang="en-US" sz="1700" dirty="0" smtClean="0"/>
              <a:t>也是需要的。</a:t>
            </a:r>
            <a:endParaRPr lang="en-US" altLang="zh-CN" sz="1700" dirty="0" smtClean="0"/>
          </a:p>
        </p:txBody>
      </p:sp>
    </p:spTree>
    <p:extLst>
      <p:ext uri="{BB962C8B-B14F-4D97-AF65-F5344CB8AC3E}">
        <p14:creationId xmlns:p14="http://schemas.microsoft.com/office/powerpoint/2010/main" val="186742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数据处理类</a:t>
            </a:r>
            <a:endParaRPr lang="zh-CN" altLang="en-US" dirty="0"/>
          </a:p>
        </p:txBody>
      </p:sp>
      <p:sp>
        <p:nvSpPr>
          <p:cNvPr id="3" name="内容占位符 2"/>
          <p:cNvSpPr>
            <a:spLocks noGrp="1"/>
          </p:cNvSpPr>
          <p:nvPr>
            <p:ph idx="1"/>
          </p:nvPr>
        </p:nvSpPr>
        <p:spPr/>
        <p:txBody>
          <a:bodyPr/>
          <a:lstStyle/>
          <a:p>
            <a:r>
              <a:rPr lang="en-US" altLang="zh-CN" sz="1600" dirty="0" err="1" smtClean="0"/>
              <a:t>DataHandler</a:t>
            </a:r>
            <a:r>
              <a:rPr lang="zh-CN" altLang="en-US" sz="1600" dirty="0" smtClean="0"/>
              <a:t>类是一个抽象基类（</a:t>
            </a:r>
            <a:r>
              <a:rPr lang="en-US" altLang="zh-CN" sz="1600" dirty="0" smtClean="0"/>
              <a:t>ABC</a:t>
            </a:r>
            <a:r>
              <a:rPr lang="zh-CN" altLang="en-US" sz="1600" dirty="0" smtClean="0"/>
              <a:t>），意味着不能从它初始化实例。仅仅子类可以被初始化。这样做的一个原因是</a:t>
            </a:r>
            <a:r>
              <a:rPr lang="en-US" altLang="zh-CN" sz="1600" dirty="0" smtClean="0"/>
              <a:t>ABC</a:t>
            </a:r>
            <a:r>
              <a:rPr lang="zh-CN" altLang="en-US" sz="1600" dirty="0" smtClean="0"/>
              <a:t>提供了一个所有后续</a:t>
            </a:r>
            <a:r>
              <a:rPr lang="en-US" altLang="zh-CN" sz="1600" dirty="0" err="1" smtClean="0"/>
              <a:t>DataHandler</a:t>
            </a:r>
            <a:r>
              <a:rPr lang="zh-CN" altLang="en-US" sz="1600" dirty="0" smtClean="0"/>
              <a:t>子类的接口，因此需要黏贴起来保证其他的类可以进行交互。</a:t>
            </a:r>
            <a:endParaRPr lang="en-US" altLang="zh-CN" sz="1600" dirty="0" smtClean="0"/>
          </a:p>
          <a:p>
            <a:r>
              <a:rPr lang="zh-CN" altLang="en-US" sz="1600" dirty="0" smtClean="0"/>
              <a:t>我们使用</a:t>
            </a:r>
            <a:r>
              <a:rPr lang="en-US" altLang="zh-CN" sz="1600" dirty="0" smtClean="0"/>
              <a:t>__</a:t>
            </a:r>
            <a:r>
              <a:rPr lang="en-US" altLang="zh-CN" sz="1600" dirty="0" err="1" smtClean="0"/>
              <a:t>metaclass</a:t>
            </a:r>
            <a:r>
              <a:rPr lang="en-US" altLang="zh-CN" sz="1600" dirty="0" smtClean="0"/>
              <a:t>__</a:t>
            </a:r>
            <a:r>
              <a:rPr lang="zh-CN" altLang="en-US" sz="1600" dirty="0" smtClean="0"/>
              <a:t>性质让</a:t>
            </a:r>
            <a:r>
              <a:rPr lang="en-US" altLang="zh-CN" sz="1600" dirty="0" smtClean="0"/>
              <a:t>Python</a:t>
            </a:r>
            <a:r>
              <a:rPr lang="zh-CN" altLang="en-US" sz="1600" dirty="0" smtClean="0"/>
              <a:t>知道这是一个</a:t>
            </a:r>
            <a:r>
              <a:rPr lang="en-US" altLang="zh-CN" sz="1600" dirty="0" smtClean="0"/>
              <a:t>ABC</a:t>
            </a:r>
            <a:r>
              <a:rPr lang="zh-CN" altLang="en-US" sz="1600" dirty="0" smtClean="0"/>
              <a:t>。另外我们还需要使用</a:t>
            </a:r>
            <a:r>
              <a:rPr lang="en-US" altLang="zh-CN" sz="1600" dirty="0" smtClean="0"/>
              <a:t>@</a:t>
            </a:r>
            <a:r>
              <a:rPr lang="en-US" altLang="zh-CN" sz="1600" dirty="0" err="1" smtClean="0"/>
              <a:t>abstractmethod</a:t>
            </a:r>
            <a:r>
              <a:rPr lang="zh-CN" altLang="en-US" sz="1600" dirty="0" smtClean="0"/>
              <a:t>修饰来让</a:t>
            </a:r>
            <a:r>
              <a:rPr lang="en-US" altLang="zh-CN" sz="1600" dirty="0" smtClean="0"/>
              <a:t>Python</a:t>
            </a:r>
            <a:r>
              <a:rPr lang="zh-CN" altLang="en-US" sz="1600" dirty="0" smtClean="0"/>
              <a:t>知道这个方法会被子类中的方法所覆盖（等价于</a:t>
            </a:r>
            <a:r>
              <a:rPr lang="en-US" altLang="zh-CN" sz="1600" dirty="0" smtClean="0"/>
              <a:t>C++</a:t>
            </a:r>
            <a:r>
              <a:rPr lang="zh-CN" altLang="en-US" sz="1600" dirty="0" smtClean="0"/>
              <a:t>中的纯虚函数）。</a:t>
            </a:r>
            <a:endParaRPr lang="en-US" altLang="zh-CN" sz="1600" dirty="0" smtClean="0"/>
          </a:p>
          <a:p>
            <a:r>
              <a:rPr lang="zh-CN" altLang="en-US" sz="1600" dirty="0" smtClean="0"/>
              <a:t>类中包含六个方法。首先两个方法</a:t>
            </a:r>
            <a:r>
              <a:rPr lang="en-US" altLang="zh-CN" sz="1600" dirty="0" err="1" smtClean="0"/>
              <a:t>get_latest_bar</a:t>
            </a:r>
            <a:r>
              <a:rPr lang="zh-CN" altLang="en-US" sz="1600" dirty="0" smtClean="0"/>
              <a:t>和</a:t>
            </a:r>
            <a:r>
              <a:rPr lang="en-US" altLang="zh-CN" sz="1600" dirty="0" err="1" smtClean="0"/>
              <a:t>gat_latest_bars</a:t>
            </a:r>
            <a:r>
              <a:rPr lang="zh-CN" altLang="en-US" sz="1600" dirty="0" smtClean="0"/>
              <a:t>，用来从存储的历史数据中接收最近的历史交易数据自己。这些方法与</a:t>
            </a:r>
            <a:r>
              <a:rPr lang="en-US" altLang="zh-CN" sz="1600" dirty="0" smtClean="0"/>
              <a:t>Strategy</a:t>
            </a:r>
            <a:r>
              <a:rPr lang="zh-CN" altLang="en-US" sz="1600" dirty="0" smtClean="0"/>
              <a:t>和</a:t>
            </a:r>
            <a:r>
              <a:rPr lang="en-US" altLang="zh-CN" sz="1600" dirty="0" smtClean="0"/>
              <a:t>Portfolio</a:t>
            </a:r>
            <a:r>
              <a:rPr lang="zh-CN" altLang="en-US" sz="1600" dirty="0" smtClean="0"/>
              <a:t>类配合使用，因为需要顶起的知道目前的市场价格和数量。</a:t>
            </a:r>
            <a:endParaRPr lang="en-US" altLang="zh-CN" sz="1600" dirty="0" smtClean="0"/>
          </a:p>
          <a:p>
            <a:r>
              <a:rPr lang="zh-CN" altLang="en-US" sz="1600" dirty="0" smtClean="0"/>
              <a:t>接下来的方法是</a:t>
            </a:r>
            <a:r>
              <a:rPr lang="en-US" altLang="zh-CN" sz="1600" dirty="0" err="1" smtClean="0"/>
              <a:t>get_latest_bar_datetime</a:t>
            </a:r>
            <a:r>
              <a:rPr lang="zh-CN" altLang="en-US" sz="1600" dirty="0" smtClean="0"/>
              <a:t>，简单的返回一个</a:t>
            </a:r>
            <a:r>
              <a:rPr lang="en-US" altLang="zh-CN" sz="1600" dirty="0" smtClean="0"/>
              <a:t>Python</a:t>
            </a:r>
            <a:r>
              <a:rPr lang="zh-CN" altLang="en-US" sz="1600" dirty="0" smtClean="0"/>
              <a:t>的</a:t>
            </a:r>
            <a:r>
              <a:rPr lang="en-US" altLang="zh-CN" sz="1600" dirty="0" err="1" smtClean="0"/>
              <a:t>datetime</a:t>
            </a:r>
            <a:r>
              <a:rPr lang="zh-CN" altLang="en-US" sz="1600" dirty="0" smtClean="0"/>
              <a:t>对象，代表这条数据的时间戳（例如日都的数据或者分钟数据的时间戳）。</a:t>
            </a:r>
            <a:endParaRPr lang="en-US" altLang="zh-CN" sz="1600" dirty="0" smtClean="0"/>
          </a:p>
          <a:p>
            <a:r>
              <a:rPr lang="zh-CN" altLang="en-US" sz="1600" dirty="0" smtClean="0"/>
              <a:t>下面两个方法是</a:t>
            </a:r>
            <a:r>
              <a:rPr lang="en-US" altLang="zh-CN" sz="1600" dirty="0" err="1" smtClean="0"/>
              <a:t>get_latest_bar_value</a:t>
            </a:r>
            <a:r>
              <a:rPr lang="zh-CN" altLang="en-US" sz="1600" dirty="0" smtClean="0"/>
              <a:t>和</a:t>
            </a:r>
            <a:r>
              <a:rPr lang="en-US" altLang="zh-CN" sz="1600" dirty="0" err="1" smtClean="0"/>
              <a:t>get_latest_bar_values</a:t>
            </a:r>
            <a:r>
              <a:rPr lang="zh-CN" altLang="en-US" sz="1600" dirty="0" smtClean="0"/>
              <a:t>，是用于从某个特定的数据或一组数据条目中获取个体的值。例如，通常策略感兴趣的是收盘价格，在这种情况下我们可以使用这些方法返回一组浮点数的列表，代表之前数据条目中的收盘价，而不是从一组数据条目对象中获得数据。这样会提升策略使用“回望期限”时的效率，比如包含回归处理的问题等。</a:t>
            </a:r>
            <a:endParaRPr lang="en-US" altLang="zh-CN" sz="1600" dirty="0" smtClean="0"/>
          </a:p>
          <a:p>
            <a:r>
              <a:rPr lang="zh-CN" altLang="en-US" sz="1600" dirty="0" smtClean="0"/>
              <a:t>最后一个方法，</a:t>
            </a:r>
            <a:r>
              <a:rPr lang="en-US" altLang="zh-CN" sz="1600" dirty="0" err="1" smtClean="0"/>
              <a:t>update_bars</a:t>
            </a:r>
            <a:r>
              <a:rPr lang="zh-CN" altLang="en-US" sz="1600" dirty="0" smtClean="0"/>
              <a:t>，提供了一个将数据信息放到新的数据结构的机制，严格的控制了向前风险。这是我们的事件驱动回测系统与基于向量的回测系统的最大区别，注意如果初始化的时候可能发生异常。</a:t>
            </a:r>
            <a:endParaRPr lang="en-US" altLang="zh-CN" sz="1600" dirty="0" smtClean="0"/>
          </a:p>
        </p:txBody>
      </p:sp>
    </p:spTree>
    <p:extLst>
      <p:ext uri="{BB962C8B-B14F-4D97-AF65-F5344CB8AC3E}">
        <p14:creationId xmlns:p14="http://schemas.microsoft.com/office/powerpoint/2010/main" val="2926772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数据处理类</a:t>
            </a:r>
            <a:endParaRPr lang="zh-CN" altLang="en-US" dirty="0"/>
          </a:p>
        </p:txBody>
      </p:sp>
      <p:sp>
        <p:nvSpPr>
          <p:cNvPr id="3" name="内容占位符 2"/>
          <p:cNvSpPr>
            <a:spLocks noGrp="1"/>
          </p:cNvSpPr>
          <p:nvPr>
            <p:ph idx="1"/>
          </p:nvPr>
        </p:nvSpPr>
        <p:spPr/>
        <p:txBody>
          <a:bodyPr/>
          <a:lstStyle/>
          <a:p>
            <a:r>
              <a:rPr lang="zh-CN" altLang="en-US" sz="2000" dirty="0" smtClean="0"/>
              <a:t>为了创建基于历史数据的回测系统，我们需要考虑一种机制来从通常的来源中得到数据。我们可以使用</a:t>
            </a:r>
            <a:r>
              <a:rPr lang="en-US" altLang="zh-CN" sz="2000" dirty="0" err="1" smtClean="0"/>
              <a:t>SecuritiesMaster</a:t>
            </a:r>
            <a:r>
              <a:rPr lang="zh-CN" altLang="en-US" sz="2000" dirty="0" smtClean="0"/>
              <a:t>数据库，而这种方式需要建立一个数据库。</a:t>
            </a:r>
            <a:endParaRPr lang="en-US" altLang="zh-CN" sz="2000" dirty="0" smtClean="0"/>
          </a:p>
          <a:p>
            <a:r>
              <a:rPr lang="zh-CN" altLang="en-US" sz="2000" dirty="0" smtClean="0"/>
              <a:t>本案例中为了清晰，我们讨论一种简单的机制，就是导入（也许比较大的）逗号分隔符文件（</a:t>
            </a:r>
            <a:r>
              <a:rPr lang="en-US" altLang="zh-CN" sz="2000" dirty="0" smtClean="0"/>
              <a:t>CSV</a:t>
            </a:r>
            <a:r>
              <a:rPr lang="zh-CN" altLang="en-US" sz="2000" dirty="0" smtClean="0"/>
              <a:t>），这将允许我们关注与创建</a:t>
            </a:r>
            <a:r>
              <a:rPr lang="en-US" altLang="zh-CN" sz="2000" dirty="0" err="1" smtClean="0"/>
              <a:t>DataHandler</a:t>
            </a:r>
            <a:r>
              <a:rPr lang="zh-CN" altLang="en-US" sz="2000" dirty="0" smtClean="0"/>
              <a:t>的机制，而不是关心那些连接数据库和使用</a:t>
            </a:r>
            <a:r>
              <a:rPr lang="en-US" altLang="zh-CN" sz="2000" dirty="0" smtClean="0"/>
              <a:t>SQL</a:t>
            </a:r>
            <a:r>
              <a:rPr lang="zh-CN" altLang="en-US" sz="2000" dirty="0" smtClean="0"/>
              <a:t>语言获取数据的程序。</a:t>
            </a:r>
            <a:endParaRPr lang="en-US" altLang="zh-CN" sz="2000" dirty="0" smtClean="0"/>
          </a:p>
          <a:p>
            <a:r>
              <a:rPr lang="zh-CN" altLang="en-US" sz="2000" dirty="0" smtClean="0"/>
              <a:t>这样我们就需要定义一个</a:t>
            </a:r>
            <a:r>
              <a:rPr lang="en-US" altLang="zh-CN" sz="2000" dirty="0" err="1" smtClean="0"/>
              <a:t>HistoricCSVDataHandler</a:t>
            </a:r>
            <a:r>
              <a:rPr lang="zh-CN" altLang="en-US" sz="2000" dirty="0" smtClean="0"/>
              <a:t>子类，这个类设计来处理多个</a:t>
            </a:r>
            <a:r>
              <a:rPr lang="en-US" altLang="zh-CN" sz="2000" dirty="0" smtClean="0"/>
              <a:t>CSV</a:t>
            </a:r>
            <a:r>
              <a:rPr lang="zh-CN" altLang="en-US" sz="2000" dirty="0" smtClean="0"/>
              <a:t>文件，每个文件是一个代码，然后将这些数据转化为</a:t>
            </a:r>
            <a:r>
              <a:rPr lang="en-US" altLang="zh-CN" sz="2000" dirty="0" smtClean="0"/>
              <a:t>pandas </a:t>
            </a:r>
            <a:r>
              <a:rPr lang="en-US" altLang="zh-CN" sz="2000" dirty="0" err="1" smtClean="0"/>
              <a:t>DataFrame</a:t>
            </a:r>
            <a:r>
              <a:rPr lang="zh-CN" altLang="en-US" sz="2000" dirty="0" smtClean="0"/>
              <a:t>的字典，这样可以由上面的这些</a:t>
            </a:r>
            <a:r>
              <a:rPr lang="en-US" altLang="zh-CN" sz="2000" dirty="0" smtClean="0"/>
              <a:t>bar</a:t>
            </a:r>
            <a:r>
              <a:rPr lang="zh-CN" altLang="en-US" sz="2000" dirty="0" smtClean="0"/>
              <a:t>方法方法的处理。</a:t>
            </a:r>
            <a:endParaRPr lang="en-US" altLang="zh-CN" sz="2000" dirty="0" smtClean="0"/>
          </a:p>
          <a:p>
            <a:r>
              <a:rPr lang="zh-CN" altLang="en-US" sz="2000" dirty="0" smtClean="0"/>
              <a:t>这个数据处理类需要一些参数，比如</a:t>
            </a:r>
            <a:r>
              <a:rPr lang="en-US" altLang="zh-CN" sz="2000" dirty="0" smtClean="0"/>
              <a:t>Event</a:t>
            </a:r>
            <a:r>
              <a:rPr lang="zh-CN" altLang="en-US" sz="2000" dirty="0" smtClean="0"/>
              <a:t>序列，可以用于向其转入</a:t>
            </a:r>
            <a:r>
              <a:rPr lang="en-US" altLang="zh-CN" sz="2000" dirty="0" err="1" smtClean="0"/>
              <a:t>MarketEvent</a:t>
            </a:r>
            <a:r>
              <a:rPr lang="zh-CN" altLang="en-US" sz="2000" dirty="0" smtClean="0"/>
              <a:t>信息，</a:t>
            </a:r>
            <a:r>
              <a:rPr lang="en-US" altLang="zh-CN" sz="2000" dirty="0" smtClean="0"/>
              <a:t>CSV</a:t>
            </a:r>
            <a:r>
              <a:rPr lang="zh-CN" altLang="en-US" sz="2000" dirty="0" smtClean="0"/>
              <a:t>文件的绝对路径以及一组代码。首先，我们来写它的构造函数。</a:t>
            </a:r>
            <a:endParaRPr lang="en-US" altLang="zh-CN" sz="2000" dirty="0" smtClean="0"/>
          </a:p>
        </p:txBody>
      </p:sp>
    </p:spTree>
    <p:extLst>
      <p:ext uri="{BB962C8B-B14F-4D97-AF65-F5344CB8AC3E}">
        <p14:creationId xmlns:p14="http://schemas.microsoft.com/office/powerpoint/2010/main" val="3890690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数据处理类</a:t>
            </a:r>
            <a:endParaRPr lang="zh-CN" altLang="en-US" dirty="0"/>
          </a:p>
        </p:txBody>
      </p:sp>
      <p:sp>
        <p:nvSpPr>
          <p:cNvPr id="3" name="内容占位符 2"/>
          <p:cNvSpPr>
            <a:spLocks noGrp="1"/>
          </p:cNvSpPr>
          <p:nvPr>
            <p:ph idx="1"/>
          </p:nvPr>
        </p:nvSpPr>
        <p:spPr/>
        <p:txBody>
          <a:bodyPr/>
          <a:lstStyle/>
          <a:p>
            <a:r>
              <a:rPr lang="zh-CN" altLang="en-US" sz="1700" dirty="0" smtClean="0"/>
              <a:t>处理器现在要在绝对路径</a:t>
            </a:r>
            <a:r>
              <a:rPr lang="en-US" altLang="zh-CN" sz="1700" dirty="0" err="1" smtClean="0"/>
              <a:t>csv_dir</a:t>
            </a:r>
            <a:r>
              <a:rPr lang="zh-CN" altLang="en-US" sz="1700" dirty="0" smtClean="0"/>
              <a:t>中寻找文件，然后试图打开它们，格式是“</a:t>
            </a:r>
            <a:r>
              <a:rPr lang="en-US" altLang="zh-CN" sz="1700" dirty="0" smtClean="0"/>
              <a:t>SYMBOL.csv”</a:t>
            </a:r>
            <a:r>
              <a:rPr lang="zh-CN" altLang="en-US" sz="1700" dirty="0" smtClean="0"/>
              <a:t>，其中</a:t>
            </a:r>
            <a:r>
              <a:rPr lang="en-US" altLang="zh-CN" sz="1700" dirty="0" smtClean="0"/>
              <a:t>SYMBOL</a:t>
            </a:r>
            <a:r>
              <a:rPr lang="zh-CN" altLang="en-US" sz="1700" dirty="0" smtClean="0"/>
              <a:t>是</a:t>
            </a:r>
            <a:r>
              <a:rPr lang="zh-CN" altLang="en-US" sz="1700" dirty="0"/>
              <a:t>一</a:t>
            </a:r>
            <a:r>
              <a:rPr lang="zh-CN" altLang="en-US" sz="1700" dirty="0" smtClean="0"/>
              <a:t>个代码标记（例如</a:t>
            </a:r>
            <a:r>
              <a:rPr lang="en-US" altLang="zh-CN" sz="1700" dirty="0" smtClean="0"/>
              <a:t>GOOG</a:t>
            </a:r>
            <a:r>
              <a:rPr lang="zh-CN" altLang="en-US" sz="1700" dirty="0" smtClean="0"/>
              <a:t>或</a:t>
            </a:r>
            <a:r>
              <a:rPr lang="en-US" altLang="zh-CN" sz="1700" dirty="0" smtClean="0"/>
              <a:t>AAPL</a:t>
            </a:r>
            <a:r>
              <a:rPr lang="zh-CN" altLang="en-US" sz="1700" dirty="0" smtClean="0"/>
              <a:t>）这些文件的格式与</a:t>
            </a:r>
            <a:r>
              <a:rPr lang="en-US" altLang="zh-CN" sz="1700" dirty="0" smtClean="0"/>
              <a:t>Yahoo Finance</a:t>
            </a:r>
            <a:r>
              <a:rPr lang="zh-CN" altLang="en-US" sz="1700" dirty="0" smtClean="0"/>
              <a:t>提供的数据相同，但是很容易的被修改来处理其他的数据格式，例如</a:t>
            </a:r>
            <a:r>
              <a:rPr lang="en-US" altLang="zh-CN" sz="1700" dirty="0" err="1" smtClean="0"/>
              <a:t>Quandl</a:t>
            </a:r>
            <a:r>
              <a:rPr lang="zh-CN" altLang="en-US" sz="1700" dirty="0" smtClean="0"/>
              <a:t>或</a:t>
            </a:r>
            <a:r>
              <a:rPr lang="en-US" altLang="zh-CN" sz="1700" dirty="0" smtClean="0"/>
              <a:t>DTN </a:t>
            </a:r>
            <a:r>
              <a:rPr lang="en-US" altLang="zh-CN" sz="1700" dirty="0" err="1" smtClean="0"/>
              <a:t>IQFeed</a:t>
            </a:r>
            <a:r>
              <a:rPr lang="zh-CN" altLang="en-US" sz="1700" dirty="0" smtClean="0"/>
              <a:t>。打开文件是由</a:t>
            </a:r>
            <a:r>
              <a:rPr lang="en-US" altLang="zh-CN" sz="1700" dirty="0" smtClean="0"/>
              <a:t>_</a:t>
            </a:r>
            <a:r>
              <a:rPr lang="en-US" altLang="zh-CN" sz="1700" dirty="0" err="1" smtClean="0"/>
              <a:t>open_convert_csv_files</a:t>
            </a:r>
            <a:r>
              <a:rPr lang="zh-CN" altLang="en-US" sz="1700" dirty="0" smtClean="0"/>
              <a:t>方法来进行处理的。</a:t>
            </a:r>
            <a:endParaRPr lang="en-US" altLang="zh-CN" sz="1700" dirty="0" smtClean="0"/>
          </a:p>
          <a:p>
            <a:r>
              <a:rPr lang="zh-CN" altLang="en-US" sz="1700" dirty="0" smtClean="0"/>
              <a:t>在</a:t>
            </a:r>
            <a:r>
              <a:rPr lang="en-US" altLang="zh-CN" sz="1700" dirty="0" err="1" smtClean="0"/>
              <a:t>HistoricCSVDataHandler</a:t>
            </a:r>
            <a:r>
              <a:rPr lang="zh-CN" altLang="en-US" sz="1700" dirty="0" smtClean="0"/>
              <a:t>中一使用</a:t>
            </a:r>
            <a:r>
              <a:rPr lang="en-US" altLang="zh-CN" sz="1700" dirty="0" smtClean="0"/>
              <a:t>pandas</a:t>
            </a:r>
            <a:r>
              <a:rPr lang="zh-CN" altLang="en-US" sz="1700" dirty="0" smtClean="0"/>
              <a:t>作为内部数据存储的一个好处是所有跟踪的代码的索引可以被合并起来。这允许确实的数据点背向前，向后或者插值，因此不同的代码数据可以按条为基础的进行比较。这对于均值回归的策略来说是必须的。注意在合并所有代码索引的时候使用</a:t>
            </a:r>
            <a:r>
              <a:rPr lang="en-US" altLang="zh-CN" sz="1700" dirty="0" smtClean="0"/>
              <a:t>union</a:t>
            </a:r>
            <a:r>
              <a:rPr lang="zh-CN" altLang="en-US" sz="1700" dirty="0" smtClean="0"/>
              <a:t>和</a:t>
            </a:r>
            <a:r>
              <a:rPr lang="en-US" altLang="zh-CN" sz="1700" dirty="0" err="1" smtClean="0"/>
              <a:t>reindex</a:t>
            </a:r>
            <a:r>
              <a:rPr lang="zh-CN" altLang="en-US" sz="1700" dirty="0" smtClean="0"/>
              <a:t>方法。</a:t>
            </a:r>
            <a:endParaRPr lang="en-US" altLang="zh-CN" sz="1700" dirty="0" smtClean="0"/>
          </a:p>
          <a:p>
            <a:r>
              <a:rPr lang="zh-CN" altLang="en-US" sz="1700" dirty="0" smtClean="0"/>
              <a:t>接下来，</a:t>
            </a:r>
            <a:r>
              <a:rPr lang="en-US" altLang="zh-CN" sz="1700" dirty="0" smtClean="0"/>
              <a:t>_</a:t>
            </a:r>
            <a:r>
              <a:rPr lang="en-US" altLang="zh-CN" sz="1700" dirty="0" err="1" smtClean="0"/>
              <a:t>get_new_bar</a:t>
            </a:r>
            <a:r>
              <a:rPr lang="zh-CN" altLang="en-US" sz="1700" dirty="0" smtClean="0"/>
              <a:t>方法创建一个生成器，提供一条新的数据。这意味着后面对于方法的调用会产生一条新的数据直到达到指标数据的末尾。</a:t>
            </a:r>
            <a:endParaRPr lang="en-US" altLang="zh-CN" sz="1700" dirty="0" smtClean="0"/>
          </a:p>
          <a:p>
            <a:r>
              <a:rPr lang="zh-CN" altLang="en-US" sz="1700" dirty="0" smtClean="0"/>
              <a:t>接着，我们来实现</a:t>
            </a:r>
            <a:r>
              <a:rPr lang="en-US" altLang="zh-CN" sz="1700" dirty="0" err="1" smtClean="0"/>
              <a:t>DataHandler</a:t>
            </a:r>
            <a:r>
              <a:rPr lang="zh-CN" altLang="en-US" sz="1700" dirty="0" smtClean="0"/>
              <a:t>类中的抽象方法，首先是</a:t>
            </a:r>
            <a:r>
              <a:rPr lang="en-US" altLang="zh-CN" sz="1700" dirty="0" err="1" smtClean="0"/>
              <a:t>get_latest_bar</a:t>
            </a:r>
            <a:r>
              <a:rPr lang="zh-CN" altLang="en-US" sz="1700" dirty="0" smtClean="0"/>
              <a:t>和</a:t>
            </a:r>
            <a:r>
              <a:rPr lang="en-US" altLang="zh-CN" sz="1700" dirty="0" err="1" smtClean="0"/>
              <a:t>get_latest_bars</a:t>
            </a:r>
            <a:r>
              <a:rPr lang="zh-CN" altLang="en-US" sz="1700" dirty="0" smtClean="0"/>
              <a:t>方法。这些方法简单的提供一个数据条目或者是一组最近的</a:t>
            </a:r>
            <a:r>
              <a:rPr lang="en-US" altLang="zh-CN" sz="1700" dirty="0" smtClean="0"/>
              <a:t>N</a:t>
            </a:r>
            <a:r>
              <a:rPr lang="zh-CN" altLang="en-US" sz="1700" dirty="0" smtClean="0"/>
              <a:t>个数据条目，来自</a:t>
            </a:r>
            <a:r>
              <a:rPr lang="en-US" altLang="zh-CN" sz="1700" dirty="0" err="1" smtClean="0"/>
              <a:t>latest_symbol_data</a:t>
            </a:r>
            <a:r>
              <a:rPr lang="zh-CN" altLang="en-US" sz="1700" dirty="0" smtClean="0"/>
              <a:t>结构。</a:t>
            </a:r>
            <a:endParaRPr lang="en-US" altLang="zh-CN" sz="1700" dirty="0" smtClean="0"/>
          </a:p>
          <a:p>
            <a:r>
              <a:rPr lang="zh-CN" altLang="en-US" sz="1700" dirty="0" smtClean="0"/>
              <a:t>下面要实现的方法是</a:t>
            </a:r>
            <a:r>
              <a:rPr lang="en-US" altLang="zh-CN" sz="1700" dirty="0" err="1" smtClean="0"/>
              <a:t>get_latest_bar_datetime</a:t>
            </a:r>
            <a:r>
              <a:rPr lang="zh-CN" altLang="en-US" sz="1700" dirty="0" smtClean="0"/>
              <a:t>，查询代表“最近市场价格”的最近的数据条目中的</a:t>
            </a:r>
            <a:r>
              <a:rPr lang="en-US" altLang="zh-CN" sz="1700" dirty="0" err="1" smtClean="0"/>
              <a:t>datetime</a:t>
            </a:r>
            <a:r>
              <a:rPr lang="zh-CN" altLang="en-US" sz="1700" dirty="0" smtClean="0"/>
              <a:t>对象。</a:t>
            </a:r>
            <a:endParaRPr lang="en-US" altLang="zh-CN" sz="1700" dirty="0" smtClean="0"/>
          </a:p>
        </p:txBody>
      </p:sp>
    </p:spTree>
    <p:extLst>
      <p:ext uri="{BB962C8B-B14F-4D97-AF65-F5344CB8AC3E}">
        <p14:creationId xmlns:p14="http://schemas.microsoft.com/office/powerpoint/2010/main" val="2760049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数据处理类</a:t>
            </a:r>
            <a:endParaRPr lang="zh-CN" altLang="en-US" dirty="0"/>
          </a:p>
        </p:txBody>
      </p:sp>
      <p:sp>
        <p:nvSpPr>
          <p:cNvPr id="3" name="内容占位符 2"/>
          <p:cNvSpPr>
            <a:spLocks noGrp="1"/>
          </p:cNvSpPr>
          <p:nvPr>
            <p:ph idx="1"/>
          </p:nvPr>
        </p:nvSpPr>
        <p:spPr/>
        <p:txBody>
          <a:bodyPr/>
          <a:lstStyle/>
          <a:p>
            <a:r>
              <a:rPr lang="zh-CN" altLang="en-US" sz="2000" dirty="0" smtClean="0"/>
              <a:t>下面要实现的两个方法是</a:t>
            </a:r>
            <a:r>
              <a:rPr lang="en-US" altLang="zh-CN" sz="2000" dirty="0" err="1" smtClean="0"/>
              <a:t>get_latest_bar_value</a:t>
            </a:r>
            <a:r>
              <a:rPr lang="zh-CN" altLang="en-US" sz="2000" dirty="0" smtClean="0"/>
              <a:t>和</a:t>
            </a:r>
            <a:r>
              <a:rPr lang="en-US" altLang="zh-CN" sz="2000" dirty="0" err="1" smtClean="0"/>
              <a:t>get_latest_bar_values</a:t>
            </a:r>
            <a:r>
              <a:rPr lang="zh-CN" altLang="en-US" sz="2000" dirty="0" smtClean="0"/>
              <a:t>。这些方法都使用</a:t>
            </a:r>
            <a:r>
              <a:rPr lang="en-US" altLang="zh-CN" sz="2000" dirty="0" smtClean="0"/>
              <a:t>Python</a:t>
            </a:r>
            <a:r>
              <a:rPr lang="zh-CN" altLang="en-US" sz="2000" dirty="0" smtClean="0"/>
              <a:t>的</a:t>
            </a:r>
            <a:r>
              <a:rPr lang="en-US" altLang="zh-CN" sz="2000" dirty="0" err="1" smtClean="0"/>
              <a:t>getattr</a:t>
            </a:r>
            <a:r>
              <a:rPr lang="zh-CN" altLang="en-US" sz="2000" dirty="0" smtClean="0"/>
              <a:t>函数，查询对象看如果对于某个对象特定的属性是否存在。这样我们可以提供一个类似于“</a:t>
            </a:r>
            <a:r>
              <a:rPr lang="en-US" altLang="zh-CN" sz="2000" dirty="0" smtClean="0"/>
              <a:t>open</a:t>
            </a:r>
            <a:r>
              <a:rPr lang="zh-CN" altLang="en-US" sz="2000" dirty="0" smtClean="0"/>
              <a:t>”或“</a:t>
            </a:r>
            <a:r>
              <a:rPr lang="en-US" altLang="zh-CN" sz="2000" dirty="0" smtClean="0"/>
              <a:t>close</a:t>
            </a:r>
            <a:r>
              <a:rPr lang="zh-CN" altLang="en-US" sz="2000" dirty="0" smtClean="0"/>
              <a:t>”的字符串给</a:t>
            </a:r>
            <a:r>
              <a:rPr lang="en-US" altLang="zh-CN" sz="2000" dirty="0" err="1" smtClean="0"/>
              <a:t>getattr</a:t>
            </a:r>
            <a:r>
              <a:rPr lang="zh-CN" altLang="en-US" sz="2000" dirty="0" smtClean="0"/>
              <a:t>函数来直接从数据条目中获得值，这样使得方法更为灵活。这就避免了我们去编写类似于</a:t>
            </a:r>
            <a:r>
              <a:rPr lang="en-US" altLang="zh-CN" sz="2000" dirty="0" err="1" smtClean="0"/>
              <a:t>get_latest_bar_close</a:t>
            </a:r>
            <a:r>
              <a:rPr lang="zh-CN" altLang="en-US" sz="2000" dirty="0" smtClean="0"/>
              <a:t>等类似的函数的麻烦。</a:t>
            </a:r>
            <a:endParaRPr lang="en-US" altLang="zh-CN" sz="2000" dirty="0" smtClean="0"/>
          </a:p>
          <a:p>
            <a:r>
              <a:rPr lang="zh-CN" altLang="en-US" sz="2000" dirty="0" smtClean="0"/>
              <a:t>最后一个方法</a:t>
            </a:r>
            <a:r>
              <a:rPr lang="en-US" altLang="zh-CN" sz="2000" dirty="0" err="1" smtClean="0"/>
              <a:t>update_bars</a:t>
            </a:r>
            <a:r>
              <a:rPr lang="zh-CN" altLang="en-US" sz="2000" dirty="0" smtClean="0"/>
              <a:t>，是</a:t>
            </a:r>
            <a:r>
              <a:rPr lang="en-US" altLang="zh-CN" sz="2000" dirty="0" err="1" smtClean="0"/>
              <a:t>DataHandler</a:t>
            </a:r>
            <a:r>
              <a:rPr lang="zh-CN" altLang="en-US" sz="2000" dirty="0" smtClean="0"/>
              <a:t>中的第二个抽象方法，简单的生成一个</a:t>
            </a:r>
            <a:r>
              <a:rPr lang="en-US" altLang="zh-CN" sz="2000" dirty="0" err="1" smtClean="0"/>
              <a:t>MarketEvent</a:t>
            </a:r>
            <a:r>
              <a:rPr lang="zh-CN" altLang="en-US" sz="2000" dirty="0" smtClean="0"/>
              <a:t>，加入队列，然后将最后的数据条目追加到</a:t>
            </a:r>
            <a:r>
              <a:rPr lang="en-US" altLang="zh-CN" sz="2000" dirty="0" err="1" smtClean="0"/>
              <a:t>latest_symbol_data</a:t>
            </a:r>
            <a:r>
              <a:rPr lang="zh-CN" altLang="en-US" sz="2000" dirty="0" smtClean="0"/>
              <a:t>字典。</a:t>
            </a:r>
            <a:endParaRPr lang="en-US" altLang="zh-CN" sz="2000" dirty="0" smtClean="0"/>
          </a:p>
          <a:p>
            <a:r>
              <a:rPr lang="zh-CN" altLang="en-US" sz="2000" dirty="0" smtClean="0"/>
              <a:t>这样我们就编写好了</a:t>
            </a:r>
            <a:r>
              <a:rPr lang="en-US" altLang="zh-CN" sz="2000" dirty="0" err="1" smtClean="0"/>
              <a:t>DataHandler</a:t>
            </a:r>
            <a:r>
              <a:rPr lang="zh-CN" altLang="en-US" sz="2000" dirty="0" smtClean="0"/>
              <a:t>的派生类，这在后面用于跟踪市场数据。</a:t>
            </a:r>
            <a:r>
              <a:rPr lang="en-US" altLang="zh-CN" sz="2000" dirty="0" smtClean="0"/>
              <a:t>Strategy</a:t>
            </a:r>
            <a:r>
              <a:rPr lang="zh-CN" altLang="en-US" sz="2000" dirty="0" smtClean="0"/>
              <a:t>，</a:t>
            </a:r>
            <a:r>
              <a:rPr lang="en-US" altLang="zh-CN" sz="2000" dirty="0" smtClean="0"/>
              <a:t>Portfolio</a:t>
            </a:r>
            <a:r>
              <a:rPr lang="zh-CN" altLang="en-US" sz="2000" dirty="0" smtClean="0"/>
              <a:t>以及</a:t>
            </a:r>
            <a:r>
              <a:rPr lang="en-US" altLang="zh-CN" sz="2000" dirty="0" err="1" smtClean="0"/>
              <a:t>ExecutionHandler</a:t>
            </a:r>
            <a:r>
              <a:rPr lang="zh-CN" altLang="en-US" sz="2000" dirty="0" smtClean="0"/>
              <a:t>类对象都需要目前的市场数据，这样单独编写就避免了这些类之间的存储的重复。</a:t>
            </a:r>
            <a:endParaRPr lang="en-US" altLang="zh-CN" sz="2000" dirty="0" smtClean="0"/>
          </a:p>
        </p:txBody>
      </p:sp>
    </p:spTree>
    <p:extLst>
      <p:ext uri="{BB962C8B-B14F-4D97-AF65-F5344CB8AC3E}">
        <p14:creationId xmlns:p14="http://schemas.microsoft.com/office/powerpoint/2010/main" val="228372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仿宋" panose="02010609060101010101" pitchFamily="49" charset="-122"/>
                <a:ea typeface="仿宋" panose="02010609060101010101" pitchFamily="49" charset="-122"/>
              </a:rPr>
              <a:t>概述</a:t>
            </a:r>
            <a:endParaRPr lang="zh-CN" altLang="en-US" dirty="0">
              <a:latin typeface="仿宋" panose="02010609060101010101" pitchFamily="49" charset="-122"/>
              <a:ea typeface="仿宋" panose="02010609060101010101" pitchFamily="49" charset="-122"/>
            </a:endParaRPr>
          </a:p>
        </p:txBody>
      </p:sp>
      <p:sp>
        <p:nvSpPr>
          <p:cNvPr id="3" name="内容占位符 2"/>
          <p:cNvSpPr>
            <a:spLocks noGrp="1"/>
          </p:cNvSpPr>
          <p:nvPr>
            <p:ph idx="1"/>
          </p:nvPr>
        </p:nvSpPr>
        <p:spPr/>
        <p:txBody>
          <a:bodyPr/>
          <a:lstStyle/>
          <a:p>
            <a:r>
              <a:rPr lang="zh-CN" altLang="en-US" sz="1700" dirty="0" smtClean="0">
                <a:latin typeface="仿宋" panose="02010609060101010101" pitchFamily="49" charset="-122"/>
                <a:ea typeface="仿宋" panose="02010609060101010101" pitchFamily="49" charset="-122"/>
              </a:rPr>
              <a:t>算法交易，一般被定义为使用自动化的系统来进行交易，其用一种预先设定的方式运行，通常没有人为的干预。“没有人为干预”这一点是非常重要的。算法策略是在交易开始之前进行设计的，在交易的时候没有任何的人工干预。与常规交易相比，算法交易的优势体现在：</a:t>
            </a:r>
            <a:endParaRPr lang="en-US" altLang="zh-CN" sz="1700" dirty="0" smtClean="0">
              <a:latin typeface="仿宋" panose="02010609060101010101" pitchFamily="49" charset="-122"/>
              <a:ea typeface="仿宋" panose="02010609060101010101" pitchFamily="49" charset="-122"/>
            </a:endParaRPr>
          </a:p>
          <a:p>
            <a:pPr lvl="1"/>
            <a:r>
              <a:rPr lang="zh-CN" altLang="en-US" sz="1400" dirty="0" smtClean="0">
                <a:latin typeface="仿宋" panose="02010609060101010101" pitchFamily="49" charset="-122"/>
                <a:ea typeface="仿宋" panose="02010609060101010101" pitchFamily="49" charset="-122"/>
              </a:rPr>
              <a:t>历史验证：这是设计算法交易程序实现交易的最大优势就是它的交易业绩可以由历史数据来进行验证，人们往往期望这种历史业绩可以代表将来。历史数据验证的过程称为回测，回测使得策略的统计特性被决定，提供了关于策略是否可以获利的重要信息。</a:t>
            </a:r>
            <a:endParaRPr lang="en-US" altLang="zh-CN" sz="1400" dirty="0">
              <a:latin typeface="仿宋" panose="02010609060101010101" pitchFamily="49" charset="-122"/>
              <a:ea typeface="仿宋" panose="02010609060101010101" pitchFamily="49" charset="-122"/>
            </a:endParaRPr>
          </a:p>
          <a:p>
            <a:pPr lvl="1"/>
            <a:r>
              <a:rPr lang="zh-CN" altLang="en-US" sz="1400" dirty="0" smtClean="0">
                <a:latin typeface="仿宋" panose="02010609060101010101" pitchFamily="49" charset="-122"/>
                <a:ea typeface="仿宋" panose="02010609060101010101" pitchFamily="49" charset="-122"/>
              </a:rPr>
              <a:t>有效性：算法交易在多数时候比主观的方法更为有效，完全自动化的交易系统不经常需要人们去监测市场的价格行为或者是消息。这使得投资者可以有时间开发更多的交易策略，来实现获利。对于风险管理来说，算法交易实施系统化的交易策略，可以动态的对杠杆以及风险因子进行调整，有效的对实时市场的动态做出反应。这在主观交易中是不容易实现的，因为交易者通常不能连续的计算风险，而必须在观测市场镇南关有所间断</a:t>
            </a:r>
            <a:endParaRPr lang="en-US" altLang="zh-CN" sz="1400" dirty="0" smtClean="0">
              <a:latin typeface="仿宋" panose="02010609060101010101" pitchFamily="49" charset="-122"/>
              <a:ea typeface="仿宋" panose="02010609060101010101" pitchFamily="49" charset="-122"/>
            </a:endParaRPr>
          </a:p>
          <a:p>
            <a:pPr lvl="1"/>
            <a:r>
              <a:rPr lang="zh-CN" altLang="en-US" sz="1400" dirty="0" smtClean="0">
                <a:latin typeface="仿宋" panose="02010609060101010101" pitchFamily="49" charset="-122"/>
                <a:ea typeface="仿宋" panose="02010609060101010101" pitchFamily="49" charset="-122"/>
              </a:rPr>
              <a:t>没有扭曲性投入：所谓扭曲性投入指的是对头寸进行的调整。主观交易的时候因为恐惧和贪婪可能导致过多的扭曲交易，系统化交易中这种情况比较少，提升了策略的业绩。只是在出现某些大的变化的时候，需要对参数进行调整。</a:t>
            </a:r>
            <a:endParaRPr lang="en-US" altLang="zh-CN" sz="1400" dirty="0" smtClean="0">
              <a:latin typeface="仿宋" panose="02010609060101010101" pitchFamily="49" charset="-122"/>
              <a:ea typeface="仿宋" panose="02010609060101010101" pitchFamily="49" charset="-122"/>
            </a:endParaRPr>
          </a:p>
          <a:p>
            <a:pPr lvl="1"/>
            <a:r>
              <a:rPr lang="zh-CN" altLang="en-US" sz="1400" dirty="0" smtClean="0">
                <a:latin typeface="仿宋" panose="02010609060101010101" pitchFamily="49" charset="-122"/>
                <a:ea typeface="仿宋" panose="02010609060101010101" pitchFamily="49" charset="-122"/>
              </a:rPr>
              <a:t>可比较：系统化交易提供了历史和目前业绩的统计信息，可以方便的计算价值的增长，风险，交易频率等指标，这样方便我们去比较业绩。这与在主观交易中只能根据</a:t>
            </a:r>
            <a:r>
              <a:rPr lang="en-US" altLang="zh-CN" sz="1400" dirty="0" smtClean="0">
                <a:latin typeface="仿宋" panose="02010609060101010101" pitchFamily="49" charset="-122"/>
                <a:ea typeface="仿宋" panose="02010609060101010101" pitchFamily="49" charset="-122"/>
              </a:rPr>
              <a:t>P&amp;L</a:t>
            </a:r>
            <a:r>
              <a:rPr lang="zh-CN" altLang="en-US" sz="1400" dirty="0" smtClean="0">
                <a:latin typeface="仿宋" panose="02010609060101010101" pitchFamily="49" charset="-122"/>
                <a:ea typeface="仿宋" panose="02010609060101010101" pitchFamily="49" charset="-122"/>
              </a:rPr>
              <a:t>来比较业绩是有差别的，那里可能存在回撤的风险。</a:t>
            </a:r>
            <a:endParaRPr lang="en-US" altLang="zh-CN" sz="1400" dirty="0" smtClean="0">
              <a:latin typeface="仿宋" panose="02010609060101010101" pitchFamily="49" charset="-122"/>
              <a:ea typeface="仿宋" panose="02010609060101010101" pitchFamily="49" charset="-122"/>
            </a:endParaRPr>
          </a:p>
          <a:p>
            <a:pPr lvl="1"/>
            <a:r>
              <a:rPr lang="zh-CN" altLang="en-US" sz="1400" dirty="0" smtClean="0">
                <a:latin typeface="仿宋" panose="02010609060101010101" pitchFamily="49" charset="-122"/>
                <a:ea typeface="仿宋" panose="02010609060101010101" pitchFamily="49" charset="-122"/>
              </a:rPr>
              <a:t>高频交易：高频交易需要较高的效率，必须自动化的进行，有很多高频交易的交易频率是超过了人们的反应成都。这样的策略只能用算法交易进行处理。</a:t>
            </a:r>
            <a:endParaRPr lang="zh-CN" altLang="en-US" sz="14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142785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策略</a:t>
            </a:r>
            <a:r>
              <a:rPr lang="zh-CN" altLang="en-US" dirty="0" smtClean="0"/>
              <a:t>类</a:t>
            </a:r>
            <a:endParaRPr lang="zh-CN" altLang="en-US" dirty="0"/>
          </a:p>
        </p:txBody>
      </p:sp>
      <p:sp>
        <p:nvSpPr>
          <p:cNvPr id="3" name="内容占位符 2"/>
          <p:cNvSpPr>
            <a:spLocks noGrp="1"/>
          </p:cNvSpPr>
          <p:nvPr>
            <p:ph idx="1"/>
          </p:nvPr>
        </p:nvSpPr>
        <p:spPr/>
        <p:txBody>
          <a:bodyPr/>
          <a:lstStyle/>
          <a:p>
            <a:r>
              <a:rPr lang="en-US" altLang="zh-CN" sz="1900" dirty="0" smtClean="0"/>
              <a:t>Strategy</a:t>
            </a:r>
            <a:r>
              <a:rPr lang="zh-CN" altLang="en-US" sz="1900" dirty="0" smtClean="0"/>
              <a:t>对象包装了所有对市场数据的计算，并且生成了建议的信号到</a:t>
            </a:r>
            <a:r>
              <a:rPr lang="en-US" altLang="zh-CN" sz="1900" dirty="0" smtClean="0"/>
              <a:t>Portfolio</a:t>
            </a:r>
            <a:r>
              <a:rPr lang="zh-CN" altLang="en-US" sz="1900" dirty="0" smtClean="0"/>
              <a:t>类。这样所有的“策略逻辑”都应当在这个类中实现。我们选择了将</a:t>
            </a:r>
            <a:r>
              <a:rPr lang="en-US" altLang="zh-CN" sz="1900" dirty="0" smtClean="0"/>
              <a:t>Strategy</a:t>
            </a:r>
            <a:r>
              <a:rPr lang="zh-CN" altLang="en-US" sz="1900" dirty="0" smtClean="0"/>
              <a:t>和</a:t>
            </a:r>
            <a:r>
              <a:rPr lang="en-US" altLang="zh-CN" sz="1900" dirty="0" smtClean="0"/>
              <a:t>Portfolio</a:t>
            </a:r>
            <a:r>
              <a:rPr lang="zh-CN" altLang="en-US" sz="1900" dirty="0" smtClean="0"/>
              <a:t>对象从</a:t>
            </a:r>
            <a:r>
              <a:rPr lang="zh-CN" altLang="en-US" sz="1900" dirty="0"/>
              <a:t>回</a:t>
            </a:r>
            <a:r>
              <a:rPr lang="zh-CN" altLang="en-US" sz="1900" dirty="0" smtClean="0"/>
              <a:t>测程序中分离出来，因为送相信有大量的对于多种策略的修正，向大的资产组合中加入思想，然后再处理它自身的防线（例如行业配置，杠杆等）。在高频交易中，策略和资产组合的概念是紧密相关的而且特别依赖于硬件。但是这超出了本课程的范围。</a:t>
            </a:r>
            <a:endParaRPr lang="en-US" altLang="zh-CN" sz="1900" dirty="0" smtClean="0"/>
          </a:p>
          <a:p>
            <a:r>
              <a:rPr lang="zh-CN" altLang="en-US" sz="1900" dirty="0" smtClean="0"/>
              <a:t>在这个阶段，建立的事件处理回测开发没有指标或过滤的概念，例如像在计数交易中那样。这些也是可以创建一个类的结构，但是超出了本课程的范围，我们这里这样的机制被直接用于导出策略对象。</a:t>
            </a:r>
            <a:endParaRPr lang="en-US" altLang="zh-CN" sz="1900" dirty="0" smtClean="0"/>
          </a:p>
          <a:p>
            <a:r>
              <a:rPr lang="en-US" altLang="zh-CN" sz="1900" dirty="0" smtClean="0"/>
              <a:t>Strategy</a:t>
            </a:r>
            <a:r>
              <a:rPr lang="zh-CN" altLang="en-US" sz="1900" dirty="0" smtClean="0"/>
              <a:t>类结构相对比较简单，它包含一个抽象的基类，其中有一个简单的纯虚函数来生成</a:t>
            </a:r>
            <a:r>
              <a:rPr lang="en-US" altLang="zh-CN" sz="1900" dirty="0" err="1" smtClean="0"/>
              <a:t>SignalEvent</a:t>
            </a:r>
            <a:r>
              <a:rPr lang="zh-CN" altLang="en-US" sz="1900" dirty="0" smtClean="0"/>
              <a:t>对象。为了创建</a:t>
            </a:r>
            <a:r>
              <a:rPr lang="en-US" altLang="zh-CN" sz="1900" dirty="0" smtClean="0"/>
              <a:t>Strategy</a:t>
            </a:r>
            <a:r>
              <a:rPr lang="zh-CN" altLang="en-US" sz="1900" dirty="0" smtClean="0"/>
              <a:t>类结果，我们必须引入</a:t>
            </a:r>
            <a:r>
              <a:rPr lang="en-US" altLang="zh-CN" sz="1900" dirty="0" err="1" smtClean="0"/>
              <a:t>NumPy</a:t>
            </a:r>
            <a:r>
              <a:rPr lang="zh-CN" altLang="en-US" sz="1900" dirty="0" smtClean="0"/>
              <a:t>，</a:t>
            </a:r>
            <a:r>
              <a:rPr lang="en-US" altLang="zh-CN" sz="1900" dirty="0" smtClean="0"/>
              <a:t>pandas</a:t>
            </a:r>
            <a:r>
              <a:rPr lang="zh-CN" altLang="en-US" sz="1900" dirty="0" smtClean="0"/>
              <a:t>以及</a:t>
            </a:r>
            <a:r>
              <a:rPr lang="en-US" altLang="zh-CN" sz="1900" dirty="0" smtClean="0"/>
              <a:t>Queue</a:t>
            </a:r>
            <a:r>
              <a:rPr lang="zh-CN" altLang="en-US" sz="1900" dirty="0" smtClean="0"/>
              <a:t>对象（在</a:t>
            </a:r>
            <a:r>
              <a:rPr lang="en-US" altLang="zh-CN" sz="1900" dirty="0" smtClean="0"/>
              <a:t>Python 3</a:t>
            </a:r>
            <a:r>
              <a:rPr lang="zh-CN" altLang="en-US" sz="1900" dirty="0" smtClean="0"/>
              <a:t>中为</a:t>
            </a:r>
            <a:r>
              <a:rPr lang="en-US" altLang="zh-CN" sz="1900" dirty="0" smtClean="0"/>
              <a:t>queue</a:t>
            </a:r>
            <a:r>
              <a:rPr lang="zh-CN" altLang="en-US" sz="1900" dirty="0" smtClean="0"/>
              <a:t>），抽象基类工具以及</a:t>
            </a:r>
            <a:r>
              <a:rPr lang="en-US" altLang="zh-CN" sz="1900" dirty="0" err="1" smtClean="0"/>
              <a:t>SignalEvent</a:t>
            </a:r>
            <a:r>
              <a:rPr lang="zh-CN" altLang="en-US" sz="1900" dirty="0" smtClean="0"/>
              <a:t>。</a:t>
            </a:r>
            <a:endParaRPr lang="en-US" altLang="zh-CN" sz="1900" dirty="0" smtClean="0"/>
          </a:p>
          <a:p>
            <a:r>
              <a:rPr lang="en-US" altLang="zh-CN" sz="1900" dirty="0" smtClean="0"/>
              <a:t>Strategy</a:t>
            </a:r>
            <a:r>
              <a:rPr lang="zh-CN" altLang="en-US" sz="1900" dirty="0" smtClean="0"/>
              <a:t>抽象基类简单的定义一个纯虚函数</a:t>
            </a:r>
            <a:r>
              <a:rPr lang="en-US" altLang="zh-CN" sz="1900" dirty="0" err="1" smtClean="0"/>
              <a:t>calculate_signals</a:t>
            </a:r>
            <a:r>
              <a:rPr lang="zh-CN" altLang="en-US" sz="1900" dirty="0" smtClean="0"/>
              <a:t>方法，在其派生类，这被用来生成</a:t>
            </a:r>
            <a:r>
              <a:rPr lang="en-US" altLang="zh-CN" sz="1900" dirty="0" err="1" smtClean="0"/>
              <a:t>SignalEvent</a:t>
            </a:r>
            <a:r>
              <a:rPr lang="zh-CN" altLang="en-US" sz="1900" dirty="0" smtClean="0"/>
              <a:t>对象，基于市场数据的更新。</a:t>
            </a:r>
            <a:endParaRPr lang="en-US" altLang="zh-CN" sz="1900" dirty="0" smtClean="0"/>
          </a:p>
        </p:txBody>
      </p:sp>
    </p:spTree>
    <p:extLst>
      <p:ext uri="{BB962C8B-B14F-4D97-AF65-F5344CB8AC3E}">
        <p14:creationId xmlns:p14="http://schemas.microsoft.com/office/powerpoint/2010/main" val="1207606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资产组合类</a:t>
            </a:r>
            <a:endParaRPr lang="zh-CN" altLang="en-US" dirty="0"/>
          </a:p>
        </p:txBody>
      </p:sp>
      <p:sp>
        <p:nvSpPr>
          <p:cNvPr id="3" name="内容占位符 2"/>
          <p:cNvSpPr>
            <a:spLocks noGrp="1"/>
          </p:cNvSpPr>
          <p:nvPr>
            <p:ph idx="1"/>
          </p:nvPr>
        </p:nvSpPr>
        <p:spPr/>
        <p:txBody>
          <a:bodyPr/>
          <a:lstStyle/>
          <a:p>
            <a:r>
              <a:rPr lang="zh-CN" altLang="en-US" sz="1600" dirty="0" smtClean="0"/>
              <a:t>本节介绍</a:t>
            </a:r>
            <a:r>
              <a:rPr lang="en-US" altLang="zh-CN" sz="1600" dirty="0" smtClean="0"/>
              <a:t>Portfolio</a:t>
            </a:r>
            <a:r>
              <a:rPr lang="zh-CN" altLang="en-US" sz="1600" dirty="0" smtClean="0"/>
              <a:t>对象，跟踪资产组合中的头寸并且根据信号生成固定数量的股票订单。更为专业的资产组合类应当包括风险管理和头寸规模控制工具（例如</a:t>
            </a:r>
            <a:r>
              <a:rPr lang="en-US" altLang="zh-CN" sz="1600" dirty="0" smtClean="0"/>
              <a:t>Kelly</a:t>
            </a:r>
            <a:r>
              <a:rPr lang="zh-CN" altLang="en-US" sz="1600" dirty="0" smtClean="0"/>
              <a:t>准则）。事实上，在下面的章节中我们会加入这样的工具到我们所实现的策略上来看它们如何与一个更为“简单”的资产组合方法进行比较。</a:t>
            </a:r>
            <a:endParaRPr lang="en-US" altLang="zh-CN" sz="1600" dirty="0" smtClean="0"/>
          </a:p>
          <a:p>
            <a:r>
              <a:rPr lang="zh-CN" altLang="en-US" sz="1600" dirty="0" smtClean="0"/>
              <a:t>资产组合订单管理系统可能是事件驱动回测程序中最复杂的组成部分。它的作用是跟踪所有目前的市场持仓以及持仓的市值。这简单的就是对于头寸清算价值的估计，其中的一部分是可以由前面的数据处理程序提供。除了头寸和持仓管理之外，</a:t>
            </a:r>
            <a:r>
              <a:rPr lang="en-US" altLang="zh-CN" sz="1600" dirty="0" smtClean="0"/>
              <a:t>portfolio</a:t>
            </a:r>
            <a:r>
              <a:rPr lang="zh-CN" altLang="en-US" sz="1600" dirty="0" smtClean="0"/>
              <a:t>类还必须知道风险因子和头寸调整规模计数来最优化我们提交经纪商或者其他形式的交易渠道的数量。</a:t>
            </a:r>
            <a:endParaRPr lang="en-US" altLang="zh-CN" sz="1600" dirty="0" smtClean="0"/>
          </a:p>
          <a:p>
            <a:r>
              <a:rPr lang="zh-CN" altLang="en-US" sz="1600" dirty="0" smtClean="0"/>
              <a:t>不幸的是，资产组合和订单管理系统（</a:t>
            </a:r>
            <a:r>
              <a:rPr lang="en-US" altLang="zh-CN" sz="1600" dirty="0" smtClean="0"/>
              <a:t>OMS</a:t>
            </a:r>
            <a:r>
              <a:rPr lang="zh-CN" altLang="en-US" sz="1600" dirty="0" smtClean="0"/>
              <a:t>）可以变得非常复杂。这样我们决定这里让</a:t>
            </a:r>
            <a:r>
              <a:rPr lang="en-US" altLang="zh-CN" sz="1600" dirty="0" smtClean="0"/>
              <a:t>Portfolio</a:t>
            </a:r>
            <a:r>
              <a:rPr lang="zh-CN" altLang="en-US" sz="1600" dirty="0" smtClean="0"/>
              <a:t>对象相对直接，所以你可以理解关键的思想以及如何实现。面向对象的设计思想以自然的方式允许后续扩展到更为复杂的清醒。</a:t>
            </a:r>
            <a:endParaRPr lang="en-US" altLang="zh-CN" sz="1600" dirty="0" smtClean="0"/>
          </a:p>
          <a:p>
            <a:r>
              <a:rPr lang="zh-CN" altLang="en-US" sz="1600" dirty="0" smtClean="0"/>
              <a:t>与</a:t>
            </a:r>
            <a:r>
              <a:rPr lang="en-US" altLang="zh-CN" sz="1600" dirty="0" smtClean="0"/>
              <a:t>Event</a:t>
            </a:r>
            <a:r>
              <a:rPr lang="zh-CN" altLang="en-US" sz="1600" dirty="0" smtClean="0"/>
              <a:t>类相连续，</a:t>
            </a:r>
            <a:r>
              <a:rPr lang="en-US" altLang="zh-CN" sz="1600" dirty="0" smtClean="0"/>
              <a:t>Portfolio</a:t>
            </a:r>
            <a:r>
              <a:rPr lang="zh-CN" altLang="en-US" sz="1600" dirty="0" smtClean="0"/>
              <a:t>对象必须能够处理</a:t>
            </a:r>
            <a:r>
              <a:rPr lang="en-US" altLang="zh-CN" sz="1600" dirty="0" err="1" smtClean="0"/>
              <a:t>SignalEvent</a:t>
            </a:r>
            <a:r>
              <a:rPr lang="zh-CN" altLang="en-US" sz="1600" dirty="0" smtClean="0"/>
              <a:t>对象，生成</a:t>
            </a:r>
            <a:r>
              <a:rPr lang="en-US" altLang="zh-CN" sz="1600" dirty="0" err="1" smtClean="0"/>
              <a:t>OrderEvent</a:t>
            </a:r>
            <a:r>
              <a:rPr lang="zh-CN" altLang="en-US" sz="1600" dirty="0" smtClean="0"/>
              <a:t>对象并解释</a:t>
            </a:r>
            <a:r>
              <a:rPr lang="en-US" altLang="zh-CN" sz="1600" dirty="0" err="1" smtClean="0"/>
              <a:t>FillEvent</a:t>
            </a:r>
            <a:r>
              <a:rPr lang="zh-CN" altLang="en-US" sz="1600" dirty="0" smtClean="0"/>
              <a:t>对象来更新持仓。这样并不奇怪的一点是</a:t>
            </a:r>
            <a:r>
              <a:rPr lang="en-US" altLang="zh-CN" sz="1600" dirty="0" smtClean="0"/>
              <a:t>Portfolio</a:t>
            </a:r>
            <a:r>
              <a:rPr lang="zh-CN" altLang="en-US" sz="1600" dirty="0" smtClean="0"/>
              <a:t>对象通常是事件驱动系统中的最大组成，用代码的数量来表示。</a:t>
            </a:r>
            <a:endParaRPr lang="en-US" altLang="zh-CN" sz="1600" dirty="0" smtClean="0"/>
          </a:p>
          <a:p>
            <a:r>
              <a:rPr lang="zh-CN" altLang="en-US" sz="1600" dirty="0" smtClean="0"/>
              <a:t>这里我们需要编写一个新的文件</a:t>
            </a:r>
            <a:r>
              <a:rPr lang="en-US" altLang="zh-CN" sz="1600" dirty="0" smtClean="0"/>
              <a:t>performance.py</a:t>
            </a:r>
            <a:r>
              <a:rPr lang="zh-CN" altLang="en-US" sz="1600" dirty="0" smtClean="0"/>
              <a:t>并且</a:t>
            </a:r>
            <a:r>
              <a:rPr lang="zh-CN" altLang="en-US" sz="1600" dirty="0"/>
              <a:t>导</a:t>
            </a:r>
            <a:r>
              <a:rPr lang="zh-CN" altLang="en-US" sz="1600" dirty="0" smtClean="0"/>
              <a:t>入必须的库。这与其他的类的实现大体类似，除了</a:t>
            </a:r>
            <a:r>
              <a:rPr lang="en-US" altLang="zh-CN" sz="1600" dirty="0" smtClean="0"/>
              <a:t>Portfolio</a:t>
            </a:r>
            <a:r>
              <a:rPr lang="zh-CN" altLang="en-US" sz="1600" dirty="0" smtClean="0"/>
              <a:t>类不再是一个抽象类。而是一个正常的基类。这意味着它可以被实例化，因此在检验我们的新策略的时候作为“第一步”的</a:t>
            </a:r>
            <a:r>
              <a:rPr lang="en-US" altLang="zh-CN" sz="1600" dirty="0" err="1" smtClean="0"/>
              <a:t>Porfolio</a:t>
            </a:r>
            <a:r>
              <a:rPr lang="zh-CN" altLang="en-US" sz="1600" dirty="0" smtClean="0"/>
              <a:t>对象。其他的资产组合可以从它导出并且覆盖一些部分加入更为复杂的内容。</a:t>
            </a:r>
            <a:endParaRPr lang="en-US" altLang="zh-CN" sz="1600" dirty="0" smtClean="0"/>
          </a:p>
        </p:txBody>
      </p:sp>
    </p:spTree>
    <p:extLst>
      <p:ext uri="{BB962C8B-B14F-4D97-AF65-F5344CB8AC3E}">
        <p14:creationId xmlns:p14="http://schemas.microsoft.com/office/powerpoint/2010/main" val="3134180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资产组合类</a:t>
            </a:r>
            <a:endParaRPr lang="zh-CN" altLang="en-US" dirty="0"/>
          </a:p>
        </p:txBody>
      </p:sp>
      <p:sp>
        <p:nvSpPr>
          <p:cNvPr id="3" name="内容占位符 2"/>
          <p:cNvSpPr>
            <a:spLocks noGrp="1"/>
          </p:cNvSpPr>
          <p:nvPr>
            <p:ph idx="1"/>
          </p:nvPr>
        </p:nvSpPr>
        <p:spPr/>
        <p:txBody>
          <a:bodyPr/>
          <a:lstStyle/>
          <a:p>
            <a:r>
              <a:rPr lang="zh-CN" altLang="en-US" sz="1600" dirty="0" smtClean="0"/>
              <a:t>下面我们给出</a:t>
            </a:r>
            <a:r>
              <a:rPr lang="en-US" altLang="zh-CN" sz="1600" dirty="0" smtClean="0"/>
              <a:t>Portfolio.py</a:t>
            </a:r>
            <a:r>
              <a:rPr lang="zh-CN" altLang="en-US" sz="1600" dirty="0" smtClean="0"/>
              <a:t>的导入列表。我们需要从</a:t>
            </a:r>
            <a:r>
              <a:rPr lang="en-US" altLang="zh-CN" sz="1600" dirty="0" smtClean="0"/>
              <a:t>math</a:t>
            </a:r>
            <a:r>
              <a:rPr lang="zh-CN" altLang="en-US" sz="1600" dirty="0" smtClean="0"/>
              <a:t>库中导入</a:t>
            </a:r>
            <a:r>
              <a:rPr lang="en-US" altLang="zh-CN" sz="1600" dirty="0" smtClean="0"/>
              <a:t>floor</a:t>
            </a:r>
            <a:r>
              <a:rPr lang="zh-CN" altLang="en-US" sz="1600" dirty="0" smtClean="0"/>
              <a:t>函数来生成整数值的订单规模。我们还需要</a:t>
            </a:r>
            <a:r>
              <a:rPr lang="en-US" altLang="zh-CN" sz="1600" dirty="0" err="1" smtClean="0"/>
              <a:t>FillEvent</a:t>
            </a:r>
            <a:r>
              <a:rPr lang="zh-CN" altLang="en-US" sz="1600" dirty="0" smtClean="0"/>
              <a:t>和</a:t>
            </a:r>
            <a:r>
              <a:rPr lang="en-US" altLang="zh-CN" sz="1600" dirty="0" err="1" smtClean="0"/>
              <a:t>OrderEvent</a:t>
            </a:r>
            <a:r>
              <a:rPr lang="zh-CN" altLang="en-US" sz="1600" dirty="0" smtClean="0"/>
              <a:t>对象因为</a:t>
            </a:r>
            <a:r>
              <a:rPr lang="en-US" altLang="zh-CN" sz="1600" dirty="0" err="1" smtClean="0"/>
              <a:t>Porfolio</a:t>
            </a:r>
            <a:r>
              <a:rPr lang="zh-CN" altLang="en-US" sz="1600" dirty="0" smtClean="0"/>
              <a:t>要进行处理。注意我们还加入了两个函数，</a:t>
            </a:r>
            <a:r>
              <a:rPr lang="en-US" altLang="zh-CN" sz="1600" dirty="0" err="1" smtClean="0"/>
              <a:t>create_sharpe_ratio</a:t>
            </a:r>
            <a:r>
              <a:rPr lang="zh-CN" altLang="en-US" sz="1600" dirty="0" smtClean="0"/>
              <a:t>和</a:t>
            </a:r>
            <a:r>
              <a:rPr lang="en-US" altLang="zh-CN" sz="1600" dirty="0" err="1" smtClean="0"/>
              <a:t>create_drawdown</a:t>
            </a:r>
            <a:r>
              <a:rPr lang="zh-CN" altLang="en-US" sz="1600" dirty="0" smtClean="0"/>
              <a:t>，都来自于前面的</a:t>
            </a:r>
            <a:r>
              <a:rPr lang="en-US" altLang="zh-CN" sz="1600" dirty="0" smtClean="0"/>
              <a:t>performace.py</a:t>
            </a:r>
            <a:r>
              <a:rPr lang="zh-CN" altLang="en-US" sz="1600" dirty="0" smtClean="0"/>
              <a:t>。</a:t>
            </a:r>
            <a:endParaRPr lang="en-US" altLang="zh-CN" sz="1600" dirty="0" smtClean="0"/>
          </a:p>
          <a:p>
            <a:r>
              <a:rPr lang="en-US" altLang="zh-CN" sz="1600" dirty="0" smtClean="0"/>
              <a:t>Portfolio</a:t>
            </a:r>
            <a:r>
              <a:rPr lang="zh-CN" altLang="en-US" sz="1600" dirty="0" smtClean="0"/>
              <a:t>对象的初始化需要引用数据条目的</a:t>
            </a:r>
            <a:r>
              <a:rPr lang="en-US" altLang="zh-CN" sz="1600" dirty="0" err="1" smtClean="0"/>
              <a:t>DataHandler</a:t>
            </a:r>
            <a:r>
              <a:rPr lang="zh-CN" altLang="en-US" sz="1600" dirty="0" smtClean="0"/>
              <a:t>，</a:t>
            </a:r>
            <a:r>
              <a:rPr lang="en-US" altLang="zh-CN" sz="1600" dirty="0" smtClean="0"/>
              <a:t>events</a:t>
            </a:r>
            <a:r>
              <a:rPr lang="zh-CN" altLang="en-US" sz="1600" dirty="0" smtClean="0"/>
              <a:t>的</a:t>
            </a:r>
            <a:r>
              <a:rPr lang="en-US" altLang="zh-CN" sz="1600" dirty="0" smtClean="0"/>
              <a:t>Event</a:t>
            </a:r>
            <a:r>
              <a:rPr lang="zh-CN" altLang="en-US" sz="1600" dirty="0" smtClean="0"/>
              <a:t>队列，一个开始时间戳以及一个初始资本金额（默认</a:t>
            </a:r>
            <a:r>
              <a:rPr lang="en-US" altLang="zh-CN" sz="1600" dirty="0" smtClean="0"/>
              <a:t>100000USD</a:t>
            </a:r>
            <a:r>
              <a:rPr lang="zh-CN" altLang="en-US" sz="1600" dirty="0" smtClean="0"/>
              <a:t>）。</a:t>
            </a:r>
            <a:r>
              <a:rPr lang="en-US" altLang="zh-CN" sz="1600" dirty="0" smtClean="0"/>
              <a:t>Portfolio</a:t>
            </a:r>
            <a:r>
              <a:rPr lang="zh-CN" altLang="en-US" sz="1600" dirty="0" smtClean="0"/>
              <a:t>类是设计用来处理头寸规模调整与当前持仓的，但是交易订单的处理是以一种简化的方式，简单的直接将订单送到经纪商，规模固定，无论目前持有的现金。这些都是不现实的假设，但是可以帮助我们理解投资组合订单管理系统（</a:t>
            </a:r>
            <a:r>
              <a:rPr lang="en-US" altLang="zh-CN" sz="1600" dirty="0" smtClean="0"/>
              <a:t>OMS</a:t>
            </a:r>
            <a:r>
              <a:rPr lang="zh-CN" altLang="en-US" sz="1600" dirty="0" smtClean="0"/>
              <a:t>）在事件驱动系统中的功能。</a:t>
            </a:r>
            <a:endParaRPr lang="en-US" altLang="zh-CN" sz="1600" dirty="0" smtClean="0"/>
          </a:p>
          <a:p>
            <a:r>
              <a:rPr lang="en-US" altLang="zh-CN" sz="1600" dirty="0" smtClean="0"/>
              <a:t>Portfolio</a:t>
            </a:r>
            <a:r>
              <a:rPr lang="zh-CN" altLang="en-US" sz="1600" dirty="0" smtClean="0"/>
              <a:t>类包含</a:t>
            </a:r>
            <a:r>
              <a:rPr lang="en-US" altLang="zh-CN" sz="1600" dirty="0" err="1" smtClean="0"/>
              <a:t>all_positions</a:t>
            </a:r>
            <a:r>
              <a:rPr lang="zh-CN" altLang="en-US" sz="1600" dirty="0" smtClean="0"/>
              <a:t>和</a:t>
            </a:r>
            <a:r>
              <a:rPr lang="en-US" altLang="zh-CN" sz="1600" dirty="0" err="1" smtClean="0"/>
              <a:t>current_positions</a:t>
            </a:r>
            <a:r>
              <a:rPr lang="zh-CN" altLang="en-US" sz="1600" dirty="0" smtClean="0"/>
              <a:t>成员。前面一个存储了在市场数据事件的时间戳的全部之前的持仓。所谓持仓就是持有的资产数量。负持仓意味着资产是被卖空。后面的</a:t>
            </a:r>
            <a:r>
              <a:rPr lang="en-US" altLang="zh-CN" sz="1600" dirty="0" err="1" smtClean="0"/>
              <a:t>current_position</a:t>
            </a:r>
            <a:r>
              <a:rPr lang="zh-CN" altLang="en-US" sz="1600" dirty="0" smtClean="0"/>
              <a:t>字典存储了最后市场数据更新时每个代码的当前</a:t>
            </a:r>
            <a:r>
              <a:rPr lang="zh-CN" altLang="en-US" sz="1600" dirty="0"/>
              <a:t>持</a:t>
            </a:r>
            <a:r>
              <a:rPr lang="zh-CN" altLang="en-US" sz="1600" dirty="0" smtClean="0"/>
              <a:t>仓。</a:t>
            </a:r>
            <a:endParaRPr lang="en-US" altLang="zh-CN" sz="1600" dirty="0" smtClean="0"/>
          </a:p>
          <a:p>
            <a:r>
              <a:rPr lang="zh-CN" altLang="en-US" sz="1600" dirty="0" smtClean="0"/>
              <a:t>除了资产组合的持仓数据以外，</a:t>
            </a:r>
            <a:r>
              <a:rPr lang="en-US" altLang="zh-CN" sz="1600" dirty="0" smtClean="0"/>
              <a:t>Portfolio</a:t>
            </a:r>
            <a:r>
              <a:rPr lang="zh-CN" altLang="en-US" sz="1600" dirty="0" smtClean="0"/>
              <a:t>类还存储</a:t>
            </a:r>
            <a:r>
              <a:rPr lang="en-US" altLang="zh-CN" sz="1600" dirty="0" smtClean="0"/>
              <a:t>holdings</a:t>
            </a:r>
            <a:r>
              <a:rPr lang="zh-CN" altLang="en-US" sz="1600" dirty="0" smtClean="0"/>
              <a:t>，描述了当前头寸持有的市场价值。这个实例中的“当前市场价值”表示当前市场数据条目中的收盘价，这明显是一个近似，但是对于这里的处理是足够的。</a:t>
            </a:r>
            <a:r>
              <a:rPr lang="en-US" altLang="zh-CN" sz="1600" dirty="0" err="1" smtClean="0"/>
              <a:t>all_hodings</a:t>
            </a:r>
            <a:r>
              <a:rPr lang="zh-CN" altLang="en-US" sz="1600" dirty="0" smtClean="0"/>
              <a:t>存储了所有代码持仓的历史列表，而</a:t>
            </a:r>
            <a:r>
              <a:rPr lang="en-US" altLang="zh-CN" sz="1600" dirty="0" err="1" smtClean="0"/>
              <a:t>current_holdings</a:t>
            </a:r>
            <a:r>
              <a:rPr lang="zh-CN" altLang="en-US" sz="1600" dirty="0" smtClean="0"/>
              <a:t>存储了所有持仓价值的最新价值。</a:t>
            </a:r>
            <a:endParaRPr lang="en-US" altLang="zh-CN" sz="1600" dirty="0" smtClean="0"/>
          </a:p>
        </p:txBody>
      </p:sp>
    </p:spTree>
    <p:extLst>
      <p:ext uri="{BB962C8B-B14F-4D97-AF65-F5344CB8AC3E}">
        <p14:creationId xmlns:p14="http://schemas.microsoft.com/office/powerpoint/2010/main" val="3086494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资产组合类</a:t>
            </a:r>
            <a:endParaRPr lang="zh-CN" altLang="en-US" dirty="0"/>
          </a:p>
        </p:txBody>
      </p:sp>
      <p:sp>
        <p:nvSpPr>
          <p:cNvPr id="3" name="内容占位符 2"/>
          <p:cNvSpPr>
            <a:spLocks noGrp="1"/>
          </p:cNvSpPr>
          <p:nvPr>
            <p:ph idx="1"/>
          </p:nvPr>
        </p:nvSpPr>
        <p:spPr/>
        <p:txBody>
          <a:bodyPr/>
          <a:lstStyle/>
          <a:p>
            <a:r>
              <a:rPr lang="zh-CN" altLang="en-US" sz="2000" dirty="0" smtClean="0"/>
              <a:t>下面的方法是</a:t>
            </a:r>
            <a:r>
              <a:rPr lang="en-US" altLang="zh-CN" sz="2000" dirty="0" err="1" smtClean="0"/>
              <a:t>construct_all_positions</a:t>
            </a:r>
            <a:r>
              <a:rPr lang="zh-CN" altLang="en-US" sz="2000" dirty="0" smtClean="0"/>
              <a:t>，简单的对每一个代码创建一个字典，对于每一个值设置为</a:t>
            </a:r>
            <a:r>
              <a:rPr lang="en-US" altLang="zh-CN" sz="2000" dirty="0" smtClean="0"/>
              <a:t>0</a:t>
            </a:r>
            <a:r>
              <a:rPr lang="zh-CN" altLang="en-US" sz="2000" dirty="0" smtClean="0"/>
              <a:t>，然后加入</a:t>
            </a:r>
            <a:r>
              <a:rPr lang="zh-CN" altLang="en-US" sz="2000" dirty="0"/>
              <a:t>一</a:t>
            </a:r>
            <a:r>
              <a:rPr lang="zh-CN" altLang="en-US" sz="2000" dirty="0" smtClean="0"/>
              <a:t>个</a:t>
            </a:r>
            <a:r>
              <a:rPr lang="en-US" altLang="zh-CN" sz="2000" dirty="0" err="1" smtClean="0"/>
              <a:t>datetime</a:t>
            </a:r>
            <a:r>
              <a:rPr lang="zh-CN" altLang="en-US" sz="2000" dirty="0" smtClean="0"/>
              <a:t>的键，最后将它加入列表。它使用字典理解的方式，类似于列表理解。</a:t>
            </a:r>
            <a:endParaRPr lang="en-US" altLang="zh-CN" sz="2000" dirty="0" smtClean="0"/>
          </a:p>
          <a:p>
            <a:r>
              <a:rPr lang="zh-CN" altLang="en-US" sz="2000" dirty="0" smtClean="0"/>
              <a:t>方法</a:t>
            </a:r>
            <a:r>
              <a:rPr lang="en-US" altLang="zh-CN" sz="2000" dirty="0" err="1" smtClean="0"/>
              <a:t>construct_all_holdings</a:t>
            </a:r>
            <a:r>
              <a:rPr lang="zh-CN" altLang="en-US" sz="2000" dirty="0" smtClean="0"/>
              <a:t>类似于之前，但是加入了更多的键，包括现金，佣金和总数，分别代表在每一次购买之后的账户中的剩余现金，累计的佣金以及总账户股权的价值，包括现金和任意开放的头寸。空头头寸被设置为负数。开始的现金和总的权益金额都设定为初始资本。</a:t>
            </a:r>
            <a:endParaRPr lang="en-US" altLang="zh-CN" sz="2000" dirty="0" smtClean="0"/>
          </a:p>
          <a:p>
            <a:r>
              <a:rPr lang="zh-CN" altLang="en-US" sz="2000" dirty="0" smtClean="0"/>
              <a:t>以这样的方式，每一个代码就有了以单一的账户，“手中现金”，支付的佣金和总的资产组合价值。很明显，这并没有考虑保证金要求和卖空现值，但是已经足够理解</a:t>
            </a:r>
            <a:r>
              <a:rPr lang="en-US" altLang="zh-CN" sz="2000" dirty="0" smtClean="0"/>
              <a:t>OMS</a:t>
            </a:r>
            <a:r>
              <a:rPr lang="zh-CN" altLang="en-US" sz="2000" dirty="0" smtClean="0"/>
              <a:t>如何建立的机制。</a:t>
            </a:r>
            <a:endParaRPr lang="en-US" altLang="zh-CN" sz="2000" dirty="0" smtClean="0"/>
          </a:p>
          <a:p>
            <a:r>
              <a:rPr lang="zh-CN" altLang="en-US" sz="2000" dirty="0" smtClean="0"/>
              <a:t>下面的方法是</a:t>
            </a:r>
            <a:r>
              <a:rPr lang="en-US" altLang="zh-CN" sz="2000" dirty="0" err="1" smtClean="0"/>
              <a:t>construct_current_holdings</a:t>
            </a:r>
            <a:r>
              <a:rPr lang="zh-CN" altLang="en-US" sz="2000" dirty="0" smtClean="0"/>
              <a:t>几乎与上面的例子相同，但是它并不把字典包装成一个列表，因为仅仅包含单一的输入。</a:t>
            </a:r>
            <a:endParaRPr lang="en-US" altLang="zh-CN" sz="2000" dirty="0" smtClean="0"/>
          </a:p>
        </p:txBody>
      </p:sp>
    </p:spTree>
    <p:extLst>
      <p:ext uri="{BB962C8B-B14F-4D97-AF65-F5344CB8AC3E}">
        <p14:creationId xmlns:p14="http://schemas.microsoft.com/office/powerpoint/2010/main" val="506870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资产组合类</a:t>
            </a:r>
            <a:endParaRPr lang="zh-CN" altLang="en-US" dirty="0"/>
          </a:p>
        </p:txBody>
      </p:sp>
      <p:sp>
        <p:nvSpPr>
          <p:cNvPr id="3" name="内容占位符 2"/>
          <p:cNvSpPr>
            <a:spLocks noGrp="1"/>
          </p:cNvSpPr>
          <p:nvPr>
            <p:ph idx="1"/>
          </p:nvPr>
        </p:nvSpPr>
        <p:spPr/>
        <p:txBody>
          <a:bodyPr/>
          <a:lstStyle/>
          <a:p>
            <a:r>
              <a:rPr lang="zh-CN" altLang="en-US" sz="2000" dirty="0" smtClean="0"/>
              <a:t>下面的方法是</a:t>
            </a:r>
            <a:r>
              <a:rPr lang="en-US" altLang="zh-CN" sz="2000" dirty="0" err="1" smtClean="0"/>
              <a:t>construct_all_positions</a:t>
            </a:r>
            <a:r>
              <a:rPr lang="zh-CN" altLang="en-US" sz="2000" dirty="0" smtClean="0"/>
              <a:t>，简单的对每一个代码创建一个字典，对于每一个值设置为</a:t>
            </a:r>
            <a:r>
              <a:rPr lang="en-US" altLang="zh-CN" sz="2000" dirty="0" smtClean="0"/>
              <a:t>0</a:t>
            </a:r>
            <a:r>
              <a:rPr lang="zh-CN" altLang="en-US" sz="2000" dirty="0" smtClean="0"/>
              <a:t>，然后加入</a:t>
            </a:r>
            <a:r>
              <a:rPr lang="zh-CN" altLang="en-US" sz="2000" dirty="0"/>
              <a:t>一</a:t>
            </a:r>
            <a:r>
              <a:rPr lang="zh-CN" altLang="en-US" sz="2000" dirty="0" smtClean="0"/>
              <a:t>个</a:t>
            </a:r>
            <a:r>
              <a:rPr lang="en-US" altLang="zh-CN" sz="2000" dirty="0" err="1" smtClean="0"/>
              <a:t>datetime</a:t>
            </a:r>
            <a:r>
              <a:rPr lang="zh-CN" altLang="en-US" sz="2000" dirty="0" smtClean="0"/>
              <a:t>的键，最后将它加入列表。它使用字典理解的方式，类似于列表理解。</a:t>
            </a:r>
            <a:endParaRPr lang="en-US" altLang="zh-CN" sz="2000" dirty="0" smtClean="0"/>
          </a:p>
          <a:p>
            <a:r>
              <a:rPr lang="zh-CN" altLang="en-US" sz="2000" dirty="0" smtClean="0"/>
              <a:t>方法</a:t>
            </a:r>
            <a:r>
              <a:rPr lang="en-US" altLang="zh-CN" sz="2000" dirty="0" err="1" smtClean="0"/>
              <a:t>construct_all_holdings</a:t>
            </a:r>
            <a:r>
              <a:rPr lang="zh-CN" altLang="en-US" sz="2000" dirty="0" smtClean="0"/>
              <a:t>类似于之前，但是加入了更多的键，包括现金，佣金和总数，分别代表在每一次购买之后的账户中的剩余现金，累计的佣金以及总账户股权的价值，包括现金和任意开放的头寸。空头头寸被设置为负数。开始的现金和总的权益金额都设定为初始资本。</a:t>
            </a:r>
            <a:endParaRPr lang="en-US" altLang="zh-CN" sz="2000" dirty="0" smtClean="0"/>
          </a:p>
          <a:p>
            <a:r>
              <a:rPr lang="zh-CN" altLang="en-US" sz="2000" dirty="0" smtClean="0"/>
              <a:t>以这样的方式，每一个代码就有了以单一的账户，“手中现金”，支付的佣金和总的资产组合价值。很明显，这并没有考虑保证金要求和卖空现值，但是已经足够理解</a:t>
            </a:r>
            <a:r>
              <a:rPr lang="en-US" altLang="zh-CN" sz="2000" dirty="0" smtClean="0"/>
              <a:t>OMS</a:t>
            </a:r>
            <a:r>
              <a:rPr lang="zh-CN" altLang="en-US" sz="2000" dirty="0" smtClean="0"/>
              <a:t>如何建立的机制。</a:t>
            </a:r>
            <a:endParaRPr lang="en-US" altLang="zh-CN" sz="2000" dirty="0" smtClean="0"/>
          </a:p>
          <a:p>
            <a:r>
              <a:rPr lang="zh-CN" altLang="en-US" sz="2000" dirty="0" smtClean="0"/>
              <a:t>下面的方法是</a:t>
            </a:r>
            <a:r>
              <a:rPr lang="en-US" altLang="zh-CN" sz="2000" dirty="0" err="1" smtClean="0"/>
              <a:t>construct_current_holdings</a:t>
            </a:r>
            <a:r>
              <a:rPr lang="zh-CN" altLang="en-US" sz="2000" dirty="0" smtClean="0"/>
              <a:t>几乎与上面的例子相同，但是它并不把字典包装成一个列表，因为仅仅包含单一的输入。</a:t>
            </a:r>
            <a:endParaRPr lang="en-US" altLang="zh-CN" sz="2000" dirty="0" smtClean="0"/>
          </a:p>
        </p:txBody>
      </p:sp>
    </p:spTree>
    <p:extLst>
      <p:ext uri="{BB962C8B-B14F-4D97-AF65-F5344CB8AC3E}">
        <p14:creationId xmlns:p14="http://schemas.microsoft.com/office/powerpoint/2010/main" val="2155334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资产组合类</a:t>
            </a:r>
            <a:endParaRPr lang="zh-CN" altLang="en-US" dirty="0"/>
          </a:p>
        </p:txBody>
      </p:sp>
      <p:sp>
        <p:nvSpPr>
          <p:cNvPr id="3" name="内容占位符 2"/>
          <p:cNvSpPr>
            <a:spLocks noGrp="1"/>
          </p:cNvSpPr>
          <p:nvPr>
            <p:ph idx="1"/>
          </p:nvPr>
        </p:nvSpPr>
        <p:spPr/>
        <p:txBody>
          <a:bodyPr/>
          <a:lstStyle/>
          <a:p>
            <a:r>
              <a:rPr lang="zh-CN" altLang="en-US" sz="1800" dirty="0" smtClean="0"/>
              <a:t>在每一次系统心跳收到以后，</a:t>
            </a:r>
            <a:r>
              <a:rPr lang="en-US" altLang="zh-CN" sz="1800" dirty="0" err="1" smtClean="0"/>
              <a:t>DataHandler</a:t>
            </a:r>
            <a:r>
              <a:rPr lang="zh-CN" altLang="en-US" sz="1800" dirty="0" smtClean="0"/>
              <a:t>会去获取新的市场数据，</a:t>
            </a:r>
            <a:r>
              <a:rPr lang="en-US" altLang="zh-CN" sz="1800" dirty="0" smtClean="0"/>
              <a:t>portfolio</a:t>
            </a:r>
            <a:r>
              <a:rPr lang="zh-CN" altLang="en-US" sz="1800" dirty="0" smtClean="0"/>
              <a:t>这个时候会更新所有持仓的市场价值。在实际交易的情形下，这个信息可以被下载通过经纪商传递。但是，对于回测的实现，我们必须手动的从</a:t>
            </a:r>
            <a:r>
              <a:rPr lang="en-US" altLang="zh-CN" sz="1800" dirty="0" err="1" smtClean="0"/>
              <a:t>DataHandler</a:t>
            </a:r>
            <a:r>
              <a:rPr lang="zh-CN" altLang="en-US" sz="1800" dirty="0" smtClean="0"/>
              <a:t>提供的数据中计算这些值。</a:t>
            </a:r>
            <a:endParaRPr lang="en-US" altLang="zh-CN" sz="1800" dirty="0" smtClean="0"/>
          </a:p>
          <a:p>
            <a:r>
              <a:rPr lang="zh-CN" altLang="en-US" sz="1800" dirty="0" smtClean="0"/>
              <a:t>不幸的是并没有所谓的“当前市场价值”这个概念，因为买卖差价和流动性问题的存在。这样就必须估计这个值，通过数量与特定合适的价格相乘。我们在这里采用的方法是最后一个收到的数据条目的收盘价。对于日内交易这是相对比较现实的，但是对于日度交易不是那么现实，因为开盘价可以与收盘价相差很多。</a:t>
            </a:r>
            <a:endParaRPr lang="en-US" altLang="zh-CN" sz="1800" dirty="0" smtClean="0"/>
          </a:p>
          <a:p>
            <a:r>
              <a:rPr lang="en-US" altLang="zh-CN" sz="1800" dirty="0" err="1" smtClean="0"/>
              <a:t>update_timeindex</a:t>
            </a:r>
            <a:r>
              <a:rPr lang="zh-CN" altLang="en-US" sz="1800" dirty="0" smtClean="0"/>
              <a:t>方法处理新头寸的跟踪。首先从市场数据处理程序那里获得最近的价格，然后创建一个代码代表的字典代表目前的头寸，并且令新头寸等于目前的头寸。目前的头寸在</a:t>
            </a:r>
            <a:r>
              <a:rPr lang="en-US" altLang="zh-CN" sz="1800" dirty="0" err="1" smtClean="0"/>
              <a:t>FillEvent</a:t>
            </a:r>
            <a:r>
              <a:rPr lang="zh-CN" altLang="en-US" sz="1800" dirty="0" smtClean="0"/>
              <a:t>获得的时候进行更新，接着在资产组合代码中进行处理。然后方法将一系列现有的持仓加到</a:t>
            </a:r>
            <a:r>
              <a:rPr lang="en-US" altLang="zh-CN" sz="1800" dirty="0" err="1" smtClean="0"/>
              <a:t>all_positions</a:t>
            </a:r>
            <a:r>
              <a:rPr lang="zh-CN" altLang="en-US" sz="1800" dirty="0" smtClean="0"/>
              <a:t>列表中。</a:t>
            </a:r>
            <a:endParaRPr lang="en-US" altLang="zh-CN" sz="1800" dirty="0" smtClean="0"/>
          </a:p>
          <a:p>
            <a:r>
              <a:rPr lang="zh-CN" altLang="en-US" sz="1800" dirty="0"/>
              <a:t>持</a:t>
            </a:r>
            <a:r>
              <a:rPr lang="zh-CN" altLang="en-US" sz="1800" dirty="0" smtClean="0"/>
              <a:t>仓接着进行类似的更新，除了市场价值重新计算为当前持仓乘以最新的收盘价，最后新的持仓加入到</a:t>
            </a:r>
            <a:r>
              <a:rPr lang="en-US" altLang="zh-CN" sz="1800" dirty="0" err="1" smtClean="0"/>
              <a:t>all_holdings</a:t>
            </a:r>
            <a:r>
              <a:rPr lang="zh-CN" altLang="en-US" sz="1800" dirty="0" smtClean="0"/>
              <a:t>。</a:t>
            </a:r>
            <a:endParaRPr lang="en-US" altLang="zh-CN" sz="1800" dirty="0" smtClean="0"/>
          </a:p>
          <a:p>
            <a:endParaRPr lang="en-US" altLang="zh-CN" sz="2000" dirty="0" smtClean="0"/>
          </a:p>
        </p:txBody>
      </p:sp>
    </p:spTree>
    <p:extLst>
      <p:ext uri="{BB962C8B-B14F-4D97-AF65-F5344CB8AC3E}">
        <p14:creationId xmlns:p14="http://schemas.microsoft.com/office/powerpoint/2010/main" val="235971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资产组合类</a:t>
            </a:r>
            <a:endParaRPr lang="zh-CN" altLang="en-US" dirty="0"/>
          </a:p>
        </p:txBody>
      </p:sp>
      <p:sp>
        <p:nvSpPr>
          <p:cNvPr id="3" name="内容占位符 2"/>
          <p:cNvSpPr>
            <a:spLocks noGrp="1"/>
          </p:cNvSpPr>
          <p:nvPr>
            <p:ph idx="1"/>
          </p:nvPr>
        </p:nvSpPr>
        <p:spPr/>
        <p:txBody>
          <a:bodyPr/>
          <a:lstStyle/>
          <a:p>
            <a:r>
              <a:rPr lang="zh-CN" altLang="en-US" sz="2000" dirty="0" smtClean="0"/>
              <a:t>下一个方法是</a:t>
            </a:r>
            <a:r>
              <a:rPr lang="en-US" altLang="zh-CN" sz="2000" dirty="0" err="1" smtClean="0"/>
              <a:t>update_positions_from_fill</a:t>
            </a:r>
            <a:r>
              <a:rPr lang="zh-CN" altLang="en-US" sz="2000" dirty="0" smtClean="0"/>
              <a:t>确定</a:t>
            </a:r>
            <a:r>
              <a:rPr lang="en-US" altLang="zh-CN" sz="2000" dirty="0" err="1" smtClean="0"/>
              <a:t>FillEvent</a:t>
            </a:r>
            <a:r>
              <a:rPr lang="zh-CN" altLang="en-US" sz="2000" dirty="0" smtClean="0"/>
              <a:t>是</a:t>
            </a:r>
            <a:r>
              <a:rPr lang="en-US" altLang="zh-CN" sz="2000" dirty="0" smtClean="0"/>
              <a:t>Buy</a:t>
            </a:r>
            <a:r>
              <a:rPr lang="zh-CN" altLang="en-US" sz="2000" dirty="0" smtClean="0"/>
              <a:t>还是</a:t>
            </a:r>
            <a:r>
              <a:rPr lang="en-US" altLang="zh-CN" sz="2000" dirty="0" smtClean="0"/>
              <a:t>Sell</a:t>
            </a:r>
            <a:r>
              <a:rPr lang="zh-CN" altLang="en-US" sz="2000" dirty="0" smtClean="0"/>
              <a:t>，然后根据加减目前的股票数量更新</a:t>
            </a:r>
            <a:r>
              <a:rPr lang="en-US" altLang="zh-CN" sz="2000" dirty="0" err="1" smtClean="0"/>
              <a:t>current_positions</a:t>
            </a:r>
            <a:r>
              <a:rPr lang="zh-CN" altLang="en-US" sz="2000" dirty="0" smtClean="0"/>
              <a:t>字典。</a:t>
            </a:r>
            <a:endParaRPr lang="en-US" altLang="zh-CN" sz="2000" dirty="0" smtClean="0"/>
          </a:p>
          <a:p>
            <a:r>
              <a:rPr lang="zh-CN" altLang="en-US" sz="2000" dirty="0" smtClean="0"/>
              <a:t>接着对应的方法</a:t>
            </a:r>
            <a:r>
              <a:rPr lang="en-US" altLang="zh-CN" sz="2000" dirty="0" err="1" smtClean="0"/>
              <a:t>update_holdings_from_fill</a:t>
            </a:r>
            <a:r>
              <a:rPr lang="zh-CN" altLang="en-US" sz="2000" dirty="0" smtClean="0"/>
              <a:t>类似的更新持仓的价值。为了模拟交易满足的成本，下面的方法不使用相关与</a:t>
            </a:r>
            <a:r>
              <a:rPr lang="en-US" altLang="zh-CN" sz="2000" dirty="0" err="1" smtClean="0"/>
              <a:t>FillEvent</a:t>
            </a:r>
            <a:r>
              <a:rPr lang="zh-CN" altLang="en-US" sz="2000" dirty="0" smtClean="0"/>
              <a:t>的成本。为什么这样做？简单的说，在一个回测环境中订单满足成本是不知道的（市场影响与报价深度都未知），因此必须要进行估计。</a:t>
            </a:r>
            <a:endParaRPr lang="en-US" altLang="zh-CN" sz="2000" dirty="0" smtClean="0"/>
          </a:p>
          <a:p>
            <a:r>
              <a:rPr lang="zh-CN" altLang="en-US" sz="2000" dirty="0" smtClean="0"/>
              <a:t>这样订单满足成本就被设定为师“当前市场价格”，这是最新的数据条目的收盘价。特定代码的持仓然后就被设置等于满足成本乘以交易的数量。对于较低频率的交易策略，如果市场流动性较好，那么这是一个合理的近似，但是，在高频交易中，这些问题需要在生产环境的回测以及实际交易中进行考虑。</a:t>
            </a:r>
            <a:endParaRPr lang="en-US" altLang="zh-CN" sz="2000" dirty="0" smtClean="0"/>
          </a:p>
          <a:p>
            <a:r>
              <a:rPr lang="zh-CN" altLang="en-US" sz="2000" dirty="0" smtClean="0"/>
              <a:t>一旦满足成本对于当前持仓来说已知，那么总价值就可以更新，累计的佣金数量也被更新。</a:t>
            </a:r>
            <a:endParaRPr lang="en-US" altLang="zh-CN" sz="2000" dirty="0" smtClean="0"/>
          </a:p>
        </p:txBody>
      </p:sp>
    </p:spTree>
    <p:extLst>
      <p:ext uri="{BB962C8B-B14F-4D97-AF65-F5344CB8AC3E}">
        <p14:creationId xmlns:p14="http://schemas.microsoft.com/office/powerpoint/2010/main" val="206567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资产组合类</a:t>
            </a:r>
            <a:endParaRPr lang="zh-CN" altLang="en-US" dirty="0"/>
          </a:p>
        </p:txBody>
      </p:sp>
      <p:sp>
        <p:nvSpPr>
          <p:cNvPr id="3" name="内容占位符 2"/>
          <p:cNvSpPr>
            <a:spLocks noGrp="1"/>
          </p:cNvSpPr>
          <p:nvPr>
            <p:ph idx="1"/>
          </p:nvPr>
        </p:nvSpPr>
        <p:spPr/>
        <p:txBody>
          <a:bodyPr/>
          <a:lstStyle/>
          <a:p>
            <a:r>
              <a:rPr lang="zh-CN" altLang="en-US" sz="2000" dirty="0" smtClean="0"/>
              <a:t>下一个方法是</a:t>
            </a:r>
            <a:r>
              <a:rPr lang="en-US" altLang="zh-CN" sz="2000" dirty="0" err="1" smtClean="0"/>
              <a:t>update_positions_from_fill</a:t>
            </a:r>
            <a:r>
              <a:rPr lang="zh-CN" altLang="en-US" sz="2000" dirty="0" smtClean="0"/>
              <a:t>确定</a:t>
            </a:r>
            <a:r>
              <a:rPr lang="en-US" altLang="zh-CN" sz="2000" dirty="0" err="1" smtClean="0"/>
              <a:t>FillEvent</a:t>
            </a:r>
            <a:r>
              <a:rPr lang="zh-CN" altLang="en-US" sz="2000" dirty="0" smtClean="0"/>
              <a:t>是</a:t>
            </a:r>
            <a:r>
              <a:rPr lang="en-US" altLang="zh-CN" sz="2000" dirty="0" smtClean="0"/>
              <a:t>Buy</a:t>
            </a:r>
            <a:r>
              <a:rPr lang="zh-CN" altLang="en-US" sz="2000" dirty="0" smtClean="0"/>
              <a:t>还是</a:t>
            </a:r>
            <a:r>
              <a:rPr lang="en-US" altLang="zh-CN" sz="2000" dirty="0" smtClean="0"/>
              <a:t>Sell</a:t>
            </a:r>
            <a:r>
              <a:rPr lang="zh-CN" altLang="en-US" sz="2000" dirty="0" smtClean="0"/>
              <a:t>，然后根据加减目前的股票数量更新</a:t>
            </a:r>
            <a:r>
              <a:rPr lang="en-US" altLang="zh-CN" sz="2000" dirty="0" err="1" smtClean="0"/>
              <a:t>current_positions</a:t>
            </a:r>
            <a:r>
              <a:rPr lang="zh-CN" altLang="en-US" sz="2000" dirty="0" smtClean="0"/>
              <a:t>字典。</a:t>
            </a:r>
            <a:endParaRPr lang="en-US" altLang="zh-CN" sz="2000" dirty="0" smtClean="0"/>
          </a:p>
          <a:p>
            <a:r>
              <a:rPr lang="zh-CN" altLang="en-US" sz="2000" dirty="0" smtClean="0"/>
              <a:t>接着对应的方法</a:t>
            </a:r>
            <a:r>
              <a:rPr lang="en-US" altLang="zh-CN" sz="2000" dirty="0" err="1" smtClean="0"/>
              <a:t>update_holdings_from_fill</a:t>
            </a:r>
            <a:r>
              <a:rPr lang="zh-CN" altLang="en-US" sz="2000" dirty="0" smtClean="0"/>
              <a:t>类似的更新持仓的价值。为了模拟交易满足的成本，下面的方法不使用相关与</a:t>
            </a:r>
            <a:r>
              <a:rPr lang="en-US" altLang="zh-CN" sz="2000" dirty="0" err="1" smtClean="0"/>
              <a:t>FillEvent</a:t>
            </a:r>
            <a:r>
              <a:rPr lang="zh-CN" altLang="en-US" sz="2000" dirty="0" smtClean="0"/>
              <a:t>的成本。为什么这样做？简单的说，在一个回测环境中订单满足成本是不知道的（市场影响与报价深度都未知），因此必须要进行估计。</a:t>
            </a:r>
            <a:endParaRPr lang="en-US" altLang="zh-CN" sz="2000" dirty="0" smtClean="0"/>
          </a:p>
          <a:p>
            <a:r>
              <a:rPr lang="zh-CN" altLang="en-US" sz="2000" dirty="0" smtClean="0"/>
              <a:t>这样订单满足成本就被设定为师“当前市场价格”，这是最新的数据条目的收盘价。特定代码的持仓然后就被设置等于满足成本乘以交易的数量。对于较低频率的交易策略，如果市场流动性较好，那么这是一个合理的近似，但是，在高频交易中，这些问题需要在生产环境的回测以及实际交易中进行考虑。</a:t>
            </a:r>
            <a:endParaRPr lang="en-US" altLang="zh-CN" sz="2000" dirty="0" smtClean="0"/>
          </a:p>
          <a:p>
            <a:r>
              <a:rPr lang="zh-CN" altLang="en-US" sz="2000" dirty="0" smtClean="0"/>
              <a:t>一旦满足成本对于当前持仓来说已知，那么总价值就可以更新，累计的佣金数量也被更新。</a:t>
            </a:r>
            <a:endParaRPr lang="en-US" altLang="zh-CN" sz="2000" dirty="0" smtClean="0"/>
          </a:p>
          <a:p>
            <a:r>
              <a:rPr lang="en-US" altLang="zh-CN" sz="2000" dirty="0" smtClean="0"/>
              <a:t>Portfolio</a:t>
            </a:r>
            <a:r>
              <a:rPr lang="zh-CN" altLang="en-US" sz="2000" dirty="0" smtClean="0"/>
              <a:t>类中纯虚函数</a:t>
            </a:r>
            <a:r>
              <a:rPr lang="en-US" altLang="zh-CN" sz="2000" dirty="0" err="1" smtClean="0"/>
              <a:t>update_fill</a:t>
            </a:r>
            <a:r>
              <a:rPr lang="zh-CN" altLang="en-US" sz="2000" dirty="0" smtClean="0"/>
              <a:t>这里就可以实现，它是简单的执行前面两个函数，</a:t>
            </a:r>
            <a:r>
              <a:rPr lang="en-US" altLang="zh-CN" sz="2000" dirty="0" err="1" smtClean="0"/>
              <a:t>update_positions_from_fill</a:t>
            </a:r>
            <a:r>
              <a:rPr lang="zh-CN" altLang="en-US" sz="2000" dirty="0" smtClean="0"/>
              <a:t>和</a:t>
            </a:r>
            <a:r>
              <a:rPr lang="en-US" altLang="zh-CN" sz="2000" dirty="0" err="1" smtClean="0"/>
              <a:t>update_holdings_from_fill</a:t>
            </a:r>
            <a:r>
              <a:rPr lang="zh-CN" altLang="en-US" sz="2000" dirty="0" smtClean="0"/>
              <a:t>。</a:t>
            </a:r>
            <a:endParaRPr lang="en-US" altLang="zh-CN" sz="2000" dirty="0" smtClean="0"/>
          </a:p>
        </p:txBody>
      </p:sp>
    </p:spTree>
    <p:extLst>
      <p:ext uri="{BB962C8B-B14F-4D97-AF65-F5344CB8AC3E}">
        <p14:creationId xmlns:p14="http://schemas.microsoft.com/office/powerpoint/2010/main" val="2681759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资产组合类</a:t>
            </a:r>
            <a:endParaRPr lang="zh-CN" altLang="en-US" dirty="0"/>
          </a:p>
        </p:txBody>
      </p:sp>
      <p:sp>
        <p:nvSpPr>
          <p:cNvPr id="3" name="内容占位符 2"/>
          <p:cNvSpPr>
            <a:spLocks noGrp="1"/>
          </p:cNvSpPr>
          <p:nvPr>
            <p:ph idx="1"/>
          </p:nvPr>
        </p:nvSpPr>
        <p:spPr/>
        <p:txBody>
          <a:bodyPr/>
          <a:lstStyle/>
          <a:p>
            <a:r>
              <a:rPr lang="zh-CN" altLang="en-US" sz="2000" dirty="0" smtClean="0"/>
              <a:t>尽管</a:t>
            </a:r>
            <a:r>
              <a:rPr lang="en-US" altLang="zh-CN" sz="2000" dirty="0" smtClean="0"/>
              <a:t>Portfolio</a:t>
            </a:r>
            <a:r>
              <a:rPr lang="zh-CN" altLang="en-US" sz="2000" dirty="0" smtClean="0"/>
              <a:t>对象必须处理</a:t>
            </a:r>
            <a:r>
              <a:rPr lang="en-US" altLang="zh-CN" sz="2000" dirty="0" err="1" smtClean="0"/>
              <a:t>FillEvents</a:t>
            </a:r>
            <a:r>
              <a:rPr lang="zh-CN" altLang="en-US" sz="2000" dirty="0" smtClean="0"/>
              <a:t>，它还需要关注生成</a:t>
            </a:r>
            <a:r>
              <a:rPr lang="en-US" altLang="zh-CN" sz="2000" dirty="0" err="1" smtClean="0"/>
              <a:t>OrderEvents</a:t>
            </a:r>
            <a:r>
              <a:rPr lang="zh-CN" altLang="en-US" sz="2000" dirty="0" smtClean="0"/>
              <a:t>，基于接收到的一个或多个</a:t>
            </a:r>
            <a:r>
              <a:rPr lang="en-US" altLang="zh-CN" sz="2000" dirty="0" err="1" smtClean="0"/>
              <a:t>SignalEvents</a:t>
            </a:r>
            <a:r>
              <a:rPr lang="zh-CN" altLang="en-US" sz="2000" dirty="0" smtClean="0"/>
              <a:t>。</a:t>
            </a:r>
            <a:endParaRPr lang="en-US" altLang="zh-CN" sz="2000" dirty="0" smtClean="0"/>
          </a:p>
          <a:p>
            <a:r>
              <a:rPr lang="zh-CN" altLang="en-US" sz="2000" dirty="0" smtClean="0"/>
              <a:t>函数</a:t>
            </a:r>
            <a:r>
              <a:rPr lang="en-US" altLang="zh-CN" sz="2000" dirty="0" err="1" smtClean="0"/>
              <a:t>generate_naive_order</a:t>
            </a:r>
            <a:r>
              <a:rPr lang="zh-CN" altLang="en-US" sz="2000" dirty="0" smtClean="0"/>
              <a:t>简单的取信号为做多或做空一项资产，将这个资产的</a:t>
            </a:r>
            <a:r>
              <a:rPr lang="en-US" altLang="zh-CN" sz="2000" dirty="0" smtClean="0"/>
              <a:t>100</a:t>
            </a:r>
            <a:r>
              <a:rPr lang="zh-CN" altLang="en-US" sz="2000" dirty="0" smtClean="0"/>
              <a:t>股发送订单。很明显，</a:t>
            </a:r>
            <a:r>
              <a:rPr lang="en-US" altLang="zh-CN" sz="2000" dirty="0" smtClean="0"/>
              <a:t>100</a:t>
            </a:r>
            <a:r>
              <a:rPr lang="zh-CN" altLang="en-US" sz="2000" dirty="0" smtClean="0"/>
              <a:t>是一个任意的值，很明显将依赖于在生产环境中的资产组合的总股数。</a:t>
            </a:r>
            <a:endParaRPr lang="en-US" altLang="zh-CN" sz="2000" dirty="0" smtClean="0"/>
          </a:p>
          <a:p>
            <a:r>
              <a:rPr lang="zh-CN" altLang="en-US" sz="2000" dirty="0" smtClean="0"/>
              <a:t>在一个更现实的实现中，这个值应当由风险管理和头寸调整程序来完成。但是，这是一个简单的</a:t>
            </a:r>
            <a:r>
              <a:rPr lang="en-US" altLang="zh-CN" sz="2000" dirty="0" smtClean="0"/>
              <a:t>Portfolio</a:t>
            </a:r>
            <a:r>
              <a:rPr lang="zh-CN" altLang="en-US" sz="2000" dirty="0" smtClean="0"/>
              <a:t>，所以它就简单的发送所有信号下的订单，没有风险系统。</a:t>
            </a:r>
            <a:endParaRPr lang="en-US" altLang="zh-CN" sz="2000" dirty="0" smtClean="0"/>
          </a:p>
          <a:p>
            <a:r>
              <a:rPr lang="zh-CN" altLang="en-US" sz="2000" dirty="0" smtClean="0"/>
              <a:t>这个方法对做多，做空和退出分别进行处理，基于当前的数量和特定的代码。然后就可以生成对应的</a:t>
            </a:r>
            <a:r>
              <a:rPr lang="en-US" altLang="zh-CN" sz="2000" dirty="0" err="1" smtClean="0"/>
              <a:t>OrderEvent</a:t>
            </a:r>
            <a:r>
              <a:rPr lang="zh-CN" altLang="en-US" sz="2000" dirty="0" smtClean="0"/>
              <a:t>对象。</a:t>
            </a:r>
            <a:endParaRPr lang="en-US" altLang="zh-CN" sz="2000" dirty="0" smtClean="0"/>
          </a:p>
          <a:p>
            <a:r>
              <a:rPr lang="zh-CN" altLang="en-US" sz="2000" dirty="0" smtClean="0"/>
              <a:t>方法</a:t>
            </a:r>
            <a:r>
              <a:rPr lang="en-US" altLang="zh-CN" sz="2000" dirty="0" err="1" smtClean="0"/>
              <a:t>update_signal</a:t>
            </a:r>
            <a:r>
              <a:rPr lang="zh-CN" altLang="en-US" sz="2000" dirty="0" smtClean="0"/>
              <a:t>简单的调用上面的方法并且将生成的订单加入到事件队列。</a:t>
            </a:r>
            <a:endParaRPr lang="en-US" altLang="zh-CN" sz="2000" dirty="0" smtClean="0"/>
          </a:p>
        </p:txBody>
      </p:sp>
    </p:spTree>
    <p:extLst>
      <p:ext uri="{BB962C8B-B14F-4D97-AF65-F5344CB8AC3E}">
        <p14:creationId xmlns:p14="http://schemas.microsoft.com/office/powerpoint/2010/main" val="3895072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资产组合类</a:t>
            </a:r>
            <a:endParaRPr lang="zh-CN" altLang="en-US" dirty="0"/>
          </a:p>
        </p:txBody>
      </p:sp>
      <p:sp>
        <p:nvSpPr>
          <p:cNvPr id="3" name="内容占位符 2"/>
          <p:cNvSpPr>
            <a:spLocks noGrp="1"/>
          </p:cNvSpPr>
          <p:nvPr>
            <p:ph idx="1"/>
          </p:nvPr>
        </p:nvSpPr>
        <p:spPr/>
        <p:txBody>
          <a:bodyPr/>
          <a:lstStyle/>
          <a:p>
            <a:r>
              <a:rPr lang="en-US" altLang="zh-CN" sz="2000" dirty="0" smtClean="0"/>
              <a:t>Portfolio</a:t>
            </a:r>
            <a:r>
              <a:rPr lang="zh-CN" altLang="en-US" sz="2000" dirty="0" smtClean="0"/>
              <a:t>类的最终的方法是生成股权曲线。这简单的就是创建一个收益流，这对于业绩的计算有意义，然后我们规范化股权曲线为百分比基础。这样账户的初始规模等于</a:t>
            </a:r>
            <a:r>
              <a:rPr lang="en-US" altLang="zh-CN" sz="2000" dirty="0" smtClean="0"/>
              <a:t>1.0</a:t>
            </a:r>
            <a:r>
              <a:rPr lang="zh-CN" altLang="en-US" sz="2000" dirty="0" smtClean="0"/>
              <a:t>，而不是之前的绝对美元金额。</a:t>
            </a:r>
            <a:endParaRPr lang="en-US" altLang="zh-CN" sz="2000" dirty="0" smtClean="0"/>
          </a:p>
          <a:p>
            <a:r>
              <a:rPr lang="en-US" altLang="zh-CN" sz="2000" dirty="0" smtClean="0"/>
              <a:t>Portfolio</a:t>
            </a:r>
            <a:r>
              <a:rPr lang="zh-CN" altLang="en-US" sz="2000" dirty="0" smtClean="0"/>
              <a:t>类的最后一个方法是输出股权曲线和不同的相关于策略的业绩统计。最后一行输出文件，</a:t>
            </a:r>
            <a:r>
              <a:rPr lang="en-US" altLang="zh-CN" sz="2000" dirty="0" smtClean="0"/>
              <a:t>equity.csv</a:t>
            </a:r>
            <a:r>
              <a:rPr lang="zh-CN" altLang="en-US" sz="2000" dirty="0" smtClean="0"/>
              <a:t>，到与代码相同的目录，这可以导入</a:t>
            </a:r>
            <a:r>
              <a:rPr lang="en-US" altLang="zh-CN" sz="2000" dirty="0" err="1" smtClean="0"/>
              <a:t>Matplotlib</a:t>
            </a:r>
            <a:r>
              <a:rPr lang="en-US" altLang="zh-CN" sz="2000" dirty="0" smtClean="0"/>
              <a:t> Python</a:t>
            </a:r>
            <a:r>
              <a:rPr lang="zh-CN" altLang="en-US" sz="2000" dirty="0" smtClean="0"/>
              <a:t>脚本（或者例如</a:t>
            </a:r>
            <a:r>
              <a:rPr lang="en-US" altLang="zh-CN" sz="2000" dirty="0" smtClean="0"/>
              <a:t>MS Excel</a:t>
            </a:r>
            <a:r>
              <a:rPr lang="zh-CN" altLang="en-US" sz="2000" dirty="0" smtClean="0"/>
              <a:t>或</a:t>
            </a:r>
            <a:r>
              <a:rPr lang="en-US" altLang="zh-CN" sz="2000" dirty="0" smtClean="0"/>
              <a:t>LibreOffice </a:t>
            </a:r>
            <a:r>
              <a:rPr lang="en-US" altLang="zh-CN" sz="2000" dirty="0" err="1" smtClean="0"/>
              <a:t>Calc</a:t>
            </a:r>
            <a:r>
              <a:rPr lang="zh-CN" altLang="en-US" sz="2000" dirty="0" smtClean="0"/>
              <a:t>）来进行后续的分析。</a:t>
            </a:r>
            <a:endParaRPr lang="en-US" altLang="zh-CN" sz="2000" dirty="0" smtClean="0"/>
          </a:p>
          <a:p>
            <a:r>
              <a:rPr lang="zh-CN" altLang="en-US" sz="2000" dirty="0" smtClean="0"/>
              <a:t>我们看到</a:t>
            </a:r>
            <a:r>
              <a:rPr lang="en-US" altLang="zh-CN" sz="2000" dirty="0" smtClean="0"/>
              <a:t>Portfolio</a:t>
            </a:r>
            <a:r>
              <a:rPr lang="zh-CN" altLang="en-US" sz="2000" dirty="0" smtClean="0"/>
              <a:t>对象是整个事件驱动回测系统的最复杂部分。这里的实现，虽然有技巧，但是也是对于处理头寸来说非常基本的。</a:t>
            </a:r>
            <a:endParaRPr lang="en-US" altLang="zh-CN" sz="2000" dirty="0" smtClean="0"/>
          </a:p>
        </p:txBody>
      </p:sp>
    </p:spTree>
    <p:extLst>
      <p:ext uri="{BB962C8B-B14F-4D97-AF65-F5344CB8AC3E}">
        <p14:creationId xmlns:p14="http://schemas.microsoft.com/office/powerpoint/2010/main" val="2335308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仿宋" panose="02010609060101010101" pitchFamily="49" charset="-122"/>
                <a:ea typeface="仿宋" panose="02010609060101010101" pitchFamily="49" charset="-122"/>
              </a:rPr>
              <a:t>概述</a:t>
            </a:r>
            <a:endParaRPr lang="zh-CN" altLang="en-US" dirty="0">
              <a:latin typeface="仿宋" panose="02010609060101010101" pitchFamily="49" charset="-122"/>
              <a:ea typeface="仿宋" panose="02010609060101010101" pitchFamily="49" charset="-122"/>
            </a:endParaRPr>
          </a:p>
        </p:txBody>
      </p:sp>
      <p:sp>
        <p:nvSpPr>
          <p:cNvPr id="3" name="内容占位符 2"/>
          <p:cNvSpPr>
            <a:spLocks noGrp="1"/>
          </p:cNvSpPr>
          <p:nvPr>
            <p:ph idx="1"/>
          </p:nvPr>
        </p:nvSpPr>
        <p:spPr/>
        <p:txBody>
          <a:bodyPr/>
          <a:lstStyle/>
          <a:p>
            <a:r>
              <a:rPr lang="zh-CN" altLang="en-US" sz="2000" dirty="0" smtClean="0">
                <a:latin typeface="仿宋" panose="02010609060101010101" pitchFamily="49" charset="-122"/>
                <a:ea typeface="仿宋" panose="02010609060101010101" pitchFamily="49" charset="-122"/>
              </a:rPr>
              <a:t>算法交易的缺点</a:t>
            </a:r>
            <a:endParaRPr lang="en-US" altLang="zh-CN" sz="2000" dirty="0" smtClean="0">
              <a:latin typeface="仿宋" panose="02010609060101010101" pitchFamily="49" charset="-122"/>
              <a:ea typeface="仿宋" panose="02010609060101010101" pitchFamily="49" charset="-122"/>
            </a:endParaRPr>
          </a:p>
          <a:p>
            <a:pPr lvl="1"/>
            <a:r>
              <a:rPr lang="zh-CN" altLang="en-US" sz="1800" dirty="0" smtClean="0">
                <a:latin typeface="仿宋" panose="02010609060101010101" pitchFamily="49" charset="-122"/>
                <a:ea typeface="仿宋" panose="02010609060101010101" pitchFamily="49" charset="-122"/>
              </a:rPr>
              <a:t>资本的需求：算法交易需要大量的投入，支持算法交易的佣金通常较高，虽然目前已经有了一定的改变。另外，获取日内交易的数据通常也是不便宜的。每月大约在</a:t>
            </a:r>
            <a:r>
              <a:rPr lang="en-US" altLang="zh-CN" sz="1800" dirty="0" smtClean="0">
                <a:latin typeface="仿宋" panose="02010609060101010101" pitchFamily="49" charset="-122"/>
                <a:ea typeface="仿宋" panose="02010609060101010101" pitchFamily="49" charset="-122"/>
              </a:rPr>
              <a:t>300</a:t>
            </a:r>
            <a:r>
              <a:rPr lang="zh-CN" altLang="en-US" sz="1800" dirty="0" smtClean="0">
                <a:latin typeface="仿宋" panose="02010609060101010101" pitchFamily="49" charset="-122"/>
                <a:ea typeface="仿宋" panose="02010609060101010101" pitchFamily="49" charset="-122"/>
              </a:rPr>
              <a:t>至</a:t>
            </a:r>
            <a:r>
              <a:rPr lang="en-US" altLang="zh-CN" sz="1800" dirty="0" smtClean="0">
                <a:latin typeface="仿宋" panose="02010609060101010101" pitchFamily="49" charset="-122"/>
                <a:ea typeface="仿宋" panose="02010609060101010101" pitchFamily="49" charset="-122"/>
              </a:rPr>
              <a:t>500</a:t>
            </a:r>
            <a:r>
              <a:rPr lang="zh-CN" altLang="en-US" sz="1800" dirty="0" smtClean="0">
                <a:latin typeface="仿宋" panose="02010609060101010101" pitchFamily="49" charset="-122"/>
                <a:ea typeface="仿宋" panose="02010609060101010101" pitchFamily="49" charset="-122"/>
              </a:rPr>
              <a:t>美元之间。而且还需要稳定的互联网连接和速度较快的电脑。</a:t>
            </a:r>
            <a:endParaRPr lang="en-US" altLang="zh-CN" sz="1800" dirty="0" smtClean="0">
              <a:latin typeface="仿宋" panose="02010609060101010101" pitchFamily="49" charset="-122"/>
              <a:ea typeface="仿宋" panose="02010609060101010101" pitchFamily="49" charset="-122"/>
            </a:endParaRPr>
          </a:p>
          <a:p>
            <a:pPr lvl="1"/>
            <a:r>
              <a:rPr lang="zh-CN" altLang="en-US" sz="1800" dirty="0" smtClean="0">
                <a:latin typeface="仿宋" panose="02010609060101010101" pitchFamily="49" charset="-122"/>
                <a:ea typeface="仿宋" panose="02010609060101010101" pitchFamily="49" charset="-122"/>
              </a:rPr>
              <a:t>编程和科学技术：虽然有一些现成的系统化交易平台，例如</a:t>
            </a:r>
            <a:r>
              <a:rPr lang="en-US" altLang="zh-CN" sz="1800" dirty="0" err="1" smtClean="0">
                <a:latin typeface="仿宋" panose="02010609060101010101" pitchFamily="49" charset="-122"/>
                <a:ea typeface="仿宋" panose="02010609060101010101" pitchFamily="49" charset="-122"/>
              </a:rPr>
              <a:t>Quantopian</a:t>
            </a:r>
            <a:r>
              <a:rPr lang="zh-CN" altLang="en-US" sz="1800" dirty="0" smtClean="0">
                <a:latin typeface="仿宋" panose="02010609060101010101" pitchFamily="49" charset="-122"/>
                <a:ea typeface="仿宋" panose="02010609060101010101" pitchFamily="49" charset="-122"/>
              </a:rPr>
              <a:t>，</a:t>
            </a:r>
            <a:r>
              <a:rPr lang="en-US" altLang="zh-CN" sz="1800" dirty="0" err="1" smtClean="0">
                <a:latin typeface="仿宋" panose="02010609060101010101" pitchFamily="49" charset="-122"/>
                <a:ea typeface="仿宋" panose="02010609060101010101" pitchFamily="49" charset="-122"/>
              </a:rPr>
              <a:t>QuantConnect</a:t>
            </a:r>
            <a:r>
              <a:rPr lang="zh-CN" altLang="en-US" sz="1800" dirty="0" smtClean="0">
                <a:latin typeface="仿宋" panose="02010609060101010101" pitchFamily="49" charset="-122"/>
                <a:ea typeface="仿宋" panose="02010609060101010101" pitchFamily="49" charset="-122"/>
              </a:rPr>
              <a:t>以及</a:t>
            </a:r>
            <a:r>
              <a:rPr lang="en-US" altLang="zh-CN" sz="1800" dirty="0" err="1" smtClean="0">
                <a:latin typeface="仿宋" panose="02010609060101010101" pitchFamily="49" charset="-122"/>
                <a:ea typeface="仿宋" panose="02010609060101010101" pitchFamily="49" charset="-122"/>
              </a:rPr>
              <a:t>TradeStation</a:t>
            </a:r>
            <a:r>
              <a:rPr lang="zh-CN" altLang="en-US" sz="1800" dirty="0" smtClean="0">
                <a:latin typeface="仿宋" panose="02010609060101010101" pitchFamily="49" charset="-122"/>
                <a:ea typeface="仿宋" panose="02010609060101010101" pitchFamily="49" charset="-122"/>
              </a:rPr>
              <a:t>可以帮助我们减轻编程的压力，但是有的并不支持实时交易。这样通常还是需要系统化交易者具有一定的编程和科学建模技术。在本课程的学习中，我们将介绍一些不同的交易策略，如果你掌握有一些数值建模的技术，那么对于建模部分的介绍会发现比较容易理解。大部分的技术在</a:t>
            </a:r>
            <a:r>
              <a:rPr lang="en-US" altLang="zh-CN" sz="1800" dirty="0" smtClean="0">
                <a:latin typeface="仿宋" panose="02010609060101010101" pitchFamily="49" charset="-122"/>
                <a:ea typeface="仿宋" panose="02010609060101010101" pitchFamily="49" charset="-122"/>
              </a:rPr>
              <a:t>Python</a:t>
            </a:r>
            <a:r>
              <a:rPr lang="zh-CN" altLang="en-US" sz="1800" dirty="0" smtClean="0">
                <a:latin typeface="仿宋" panose="02010609060101010101" pitchFamily="49" charset="-122"/>
                <a:ea typeface="仿宋" panose="02010609060101010101" pitchFamily="49" charset="-122"/>
              </a:rPr>
              <a:t>中都可以直接实现，节省了大量的开发时间，我们要做的就是将数据分析与执行库结合在一起来构建算法交易系统。</a:t>
            </a:r>
            <a:endParaRPr lang="zh-CN" altLang="en-US" sz="18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61080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资产组合类</a:t>
            </a:r>
            <a:endParaRPr lang="zh-CN" altLang="en-US" dirty="0"/>
          </a:p>
        </p:txBody>
      </p:sp>
      <p:sp>
        <p:nvSpPr>
          <p:cNvPr id="3" name="内容占位符 2"/>
          <p:cNvSpPr>
            <a:spLocks noGrp="1"/>
          </p:cNvSpPr>
          <p:nvPr>
            <p:ph idx="1"/>
          </p:nvPr>
        </p:nvSpPr>
        <p:spPr/>
        <p:txBody>
          <a:bodyPr/>
          <a:lstStyle/>
          <a:p>
            <a:r>
              <a:rPr lang="en-US" altLang="zh-CN" sz="2000" dirty="0" smtClean="0"/>
              <a:t>Portfolio</a:t>
            </a:r>
            <a:r>
              <a:rPr lang="zh-CN" altLang="en-US" sz="2000" dirty="0" smtClean="0"/>
              <a:t>类的最终的方法是生成股权曲线。这简单的就是创建一个收益流，这对于业绩的计算有意义，然后我们规范化股权曲线为百分比基础。这样账户的初始规模等于</a:t>
            </a:r>
            <a:r>
              <a:rPr lang="en-US" altLang="zh-CN" sz="2000" dirty="0" smtClean="0"/>
              <a:t>1.0</a:t>
            </a:r>
            <a:r>
              <a:rPr lang="zh-CN" altLang="en-US" sz="2000" dirty="0" smtClean="0"/>
              <a:t>，而不是之前的绝对美元金额。</a:t>
            </a:r>
            <a:endParaRPr lang="en-US" altLang="zh-CN" sz="2000" dirty="0" smtClean="0"/>
          </a:p>
          <a:p>
            <a:r>
              <a:rPr lang="en-US" altLang="zh-CN" sz="2000" dirty="0" smtClean="0"/>
              <a:t>Portfolio</a:t>
            </a:r>
            <a:r>
              <a:rPr lang="zh-CN" altLang="en-US" sz="2000" dirty="0" smtClean="0"/>
              <a:t>类的最后一个方法是输出股权曲线和不同的相关于策略的业绩统计。最后一行输出文件，</a:t>
            </a:r>
            <a:r>
              <a:rPr lang="en-US" altLang="zh-CN" sz="2000" dirty="0" smtClean="0"/>
              <a:t>equity.csv</a:t>
            </a:r>
            <a:r>
              <a:rPr lang="zh-CN" altLang="en-US" sz="2000" dirty="0" smtClean="0"/>
              <a:t>，到与代码相同的目录，这可以导入</a:t>
            </a:r>
            <a:r>
              <a:rPr lang="en-US" altLang="zh-CN" sz="2000" dirty="0" err="1" smtClean="0"/>
              <a:t>Matplotlib</a:t>
            </a:r>
            <a:r>
              <a:rPr lang="en-US" altLang="zh-CN" sz="2000" dirty="0" smtClean="0"/>
              <a:t> Python</a:t>
            </a:r>
            <a:r>
              <a:rPr lang="zh-CN" altLang="en-US" sz="2000" dirty="0" smtClean="0"/>
              <a:t>脚本（或者例如</a:t>
            </a:r>
            <a:r>
              <a:rPr lang="en-US" altLang="zh-CN" sz="2000" dirty="0" smtClean="0"/>
              <a:t>MS Excel</a:t>
            </a:r>
            <a:r>
              <a:rPr lang="zh-CN" altLang="en-US" sz="2000" dirty="0" smtClean="0"/>
              <a:t>或</a:t>
            </a:r>
            <a:r>
              <a:rPr lang="en-US" altLang="zh-CN" sz="2000" dirty="0" smtClean="0"/>
              <a:t>LibreOffice </a:t>
            </a:r>
            <a:r>
              <a:rPr lang="en-US" altLang="zh-CN" sz="2000" dirty="0" err="1" smtClean="0"/>
              <a:t>Calc</a:t>
            </a:r>
            <a:r>
              <a:rPr lang="zh-CN" altLang="en-US" sz="2000" dirty="0" smtClean="0"/>
              <a:t>）来进行后续的分析。</a:t>
            </a:r>
            <a:endParaRPr lang="en-US" altLang="zh-CN" sz="2000" dirty="0" smtClean="0"/>
          </a:p>
          <a:p>
            <a:r>
              <a:rPr lang="zh-CN" altLang="en-US" sz="2000" dirty="0" smtClean="0"/>
              <a:t>我们看到</a:t>
            </a:r>
            <a:r>
              <a:rPr lang="en-US" altLang="zh-CN" sz="2000" dirty="0" smtClean="0"/>
              <a:t>Portfolio</a:t>
            </a:r>
            <a:r>
              <a:rPr lang="zh-CN" altLang="en-US" sz="2000" dirty="0" smtClean="0"/>
              <a:t>对象是整个事件驱动回测系统的最复杂部分。这里的实现，虽然有技巧，但是也是对于处理头寸来说非常基本的。</a:t>
            </a:r>
            <a:endParaRPr lang="en-US" altLang="zh-CN" sz="2000" dirty="0" smtClean="0"/>
          </a:p>
        </p:txBody>
      </p:sp>
    </p:spTree>
    <p:extLst>
      <p:ext uri="{BB962C8B-B14F-4D97-AF65-F5344CB8AC3E}">
        <p14:creationId xmlns:p14="http://schemas.microsoft.com/office/powerpoint/2010/main" val="3942161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执行处理程序</a:t>
            </a:r>
            <a:endParaRPr lang="zh-CN" altLang="en-US" dirty="0"/>
          </a:p>
        </p:txBody>
      </p:sp>
      <p:sp>
        <p:nvSpPr>
          <p:cNvPr id="3" name="内容占位符 2"/>
          <p:cNvSpPr>
            <a:spLocks noGrp="1"/>
          </p:cNvSpPr>
          <p:nvPr>
            <p:ph idx="1"/>
          </p:nvPr>
        </p:nvSpPr>
        <p:spPr/>
        <p:txBody>
          <a:bodyPr/>
          <a:lstStyle/>
          <a:p>
            <a:r>
              <a:rPr lang="zh-CN" altLang="en-US" sz="1700" dirty="0" smtClean="0"/>
              <a:t>本节我们将讨论交易订单的执行，创建一个类层次来代表模拟的订单处理机制，最终与经纪商或其他的市场连接。</a:t>
            </a:r>
            <a:endParaRPr lang="en-US" altLang="zh-CN" sz="1700" dirty="0" smtClean="0"/>
          </a:p>
          <a:p>
            <a:r>
              <a:rPr lang="zh-CN" altLang="en-US" sz="1700" dirty="0" smtClean="0"/>
              <a:t>这里描述的</a:t>
            </a:r>
            <a:r>
              <a:rPr lang="en-US" altLang="zh-CN" sz="1700" dirty="0" err="1" smtClean="0"/>
              <a:t>ExecutionHandler</a:t>
            </a:r>
            <a:r>
              <a:rPr lang="zh-CN" altLang="en-US" sz="1700" dirty="0" smtClean="0"/>
              <a:t>是非常简单的，因为它会在当前价格满足全部的订单。这是非常不现实的，但是提供了一个可改进的基础情形。</a:t>
            </a:r>
            <a:endParaRPr lang="en-US" altLang="zh-CN" sz="1700" dirty="0" smtClean="0"/>
          </a:p>
          <a:p>
            <a:r>
              <a:rPr lang="zh-CN" altLang="en-US" sz="1700" dirty="0" smtClean="0"/>
              <a:t>与前面介绍的抽象基类层次类似，我们必须从</a:t>
            </a:r>
            <a:r>
              <a:rPr lang="en-US" altLang="zh-CN" sz="1700" dirty="0" err="1" smtClean="0"/>
              <a:t>abc</a:t>
            </a:r>
            <a:r>
              <a:rPr lang="zh-CN" altLang="en-US" sz="1700" dirty="0" smtClean="0"/>
              <a:t>库中引入必须的特性与装饰。另外我们还需要引入</a:t>
            </a:r>
            <a:r>
              <a:rPr lang="en-US" altLang="zh-CN" sz="1700" dirty="0" err="1" smtClean="0"/>
              <a:t>FillEvent</a:t>
            </a:r>
            <a:r>
              <a:rPr lang="zh-CN" altLang="en-US" sz="1700" dirty="0" smtClean="0"/>
              <a:t>和</a:t>
            </a:r>
            <a:r>
              <a:rPr lang="en-US" altLang="zh-CN" sz="1700" dirty="0" err="1" smtClean="0"/>
              <a:t>OrderEvent</a:t>
            </a:r>
            <a:r>
              <a:rPr lang="zh-CN" altLang="en-US" sz="1700" dirty="0" smtClean="0"/>
              <a:t>库。</a:t>
            </a:r>
            <a:endParaRPr lang="en-US" altLang="zh-CN" sz="1700" dirty="0" smtClean="0"/>
          </a:p>
          <a:p>
            <a:r>
              <a:rPr lang="en-US" altLang="zh-CN" sz="1700" dirty="0" err="1" smtClean="0"/>
              <a:t>ExecutionHandler</a:t>
            </a:r>
            <a:r>
              <a:rPr lang="zh-CN" altLang="en-US" sz="1700" dirty="0" smtClean="0"/>
              <a:t>类似于前面介绍的抽象基类，而且仅仅有一个纯虚方法，</a:t>
            </a:r>
            <a:r>
              <a:rPr lang="en-US" altLang="zh-CN" sz="1700" dirty="0" err="1" smtClean="0"/>
              <a:t>execute_order</a:t>
            </a:r>
            <a:endParaRPr lang="en-US" altLang="zh-CN" sz="1700" dirty="0" smtClean="0"/>
          </a:p>
          <a:p>
            <a:r>
              <a:rPr lang="zh-CN" altLang="en-US" sz="1700" dirty="0" smtClean="0"/>
              <a:t>为了回测策略，我们需要模拟交易执行的过程。可能的最简单实现是假设所有的订单都在当前市场价格全部成交。这当然是不现实的，改进回测实现的一大部分工作就来自于设计更为专业的关于</a:t>
            </a:r>
            <a:r>
              <a:rPr lang="en-US" altLang="zh-CN" sz="1700" dirty="0" smtClean="0"/>
              <a:t>slippage</a:t>
            </a:r>
            <a:r>
              <a:rPr lang="zh-CN" altLang="en-US" sz="1700" dirty="0" smtClean="0"/>
              <a:t>以及市场影响的模型。</a:t>
            </a:r>
            <a:endParaRPr lang="en-US" altLang="zh-CN" sz="1700" dirty="0" smtClean="0"/>
          </a:p>
          <a:p>
            <a:r>
              <a:rPr lang="zh-CN" altLang="en-US" sz="1700" dirty="0" smtClean="0"/>
              <a:t>注意</a:t>
            </a:r>
            <a:r>
              <a:rPr lang="en-US" altLang="zh-CN" sz="1700" dirty="0" err="1" smtClean="0"/>
              <a:t>FillEvent</a:t>
            </a:r>
            <a:r>
              <a:rPr lang="zh-CN" altLang="en-US" sz="1700" dirty="0" smtClean="0"/>
              <a:t>给</a:t>
            </a:r>
            <a:r>
              <a:rPr lang="en-US" altLang="zh-CN" sz="1700" dirty="0" err="1" smtClean="0"/>
              <a:t>fill_cost</a:t>
            </a:r>
            <a:r>
              <a:rPr lang="zh-CN" altLang="en-US" sz="1700" dirty="0" smtClean="0"/>
              <a:t>赋值为</a:t>
            </a:r>
            <a:r>
              <a:rPr lang="en-US" altLang="zh-CN" sz="1700" dirty="0" smtClean="0"/>
              <a:t>None</a:t>
            </a:r>
            <a:r>
              <a:rPr lang="zh-CN" altLang="en-US" sz="1700" dirty="0" smtClean="0"/>
              <a:t>，因为我们已经在前面介绍的</a:t>
            </a:r>
            <a:r>
              <a:rPr lang="en-US" altLang="zh-CN" sz="1700" dirty="0" smtClean="0"/>
              <a:t>Portfolio</a:t>
            </a:r>
            <a:r>
              <a:rPr lang="zh-CN" altLang="en-US" sz="1700" dirty="0" smtClean="0"/>
              <a:t>对象中处理了这个成本。在一个更为现实的实现中我们会使用当前的舒畅数据价值来获得现实的</a:t>
            </a:r>
            <a:r>
              <a:rPr lang="en-US" altLang="zh-CN" sz="1700" dirty="0" smtClean="0"/>
              <a:t>fill cost</a:t>
            </a:r>
            <a:r>
              <a:rPr lang="zh-CN" altLang="en-US" sz="1700" dirty="0" smtClean="0"/>
              <a:t>。</a:t>
            </a:r>
            <a:endParaRPr lang="en-US" altLang="zh-CN" sz="1700" dirty="0" smtClean="0"/>
          </a:p>
          <a:p>
            <a:r>
              <a:rPr lang="zh-CN" altLang="en-US" sz="1700" dirty="0" smtClean="0"/>
              <a:t>我在这里简单的使用</a:t>
            </a:r>
            <a:r>
              <a:rPr lang="en-US" altLang="zh-CN" sz="1700" dirty="0" smtClean="0"/>
              <a:t>ARCA</a:t>
            </a:r>
            <a:r>
              <a:rPr lang="zh-CN" altLang="en-US" sz="1700" dirty="0" smtClean="0"/>
              <a:t>作为交易所虽然对于回测的目的来说，这只是一个字符串占位符。在实际的交易环境中这个是与交易所密切相关的，而且也是非常重要的。</a:t>
            </a:r>
            <a:endParaRPr lang="en-US" altLang="zh-CN" sz="1700" dirty="0" smtClean="0"/>
          </a:p>
        </p:txBody>
      </p:sp>
    </p:spTree>
    <p:extLst>
      <p:ext uri="{BB962C8B-B14F-4D97-AF65-F5344CB8AC3E}">
        <p14:creationId xmlns:p14="http://schemas.microsoft.com/office/powerpoint/2010/main" val="3345029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回测程序</a:t>
            </a:r>
            <a:endParaRPr lang="zh-CN" altLang="en-US" dirty="0"/>
          </a:p>
        </p:txBody>
      </p:sp>
      <p:sp>
        <p:nvSpPr>
          <p:cNvPr id="3" name="内容占位符 2"/>
          <p:cNvSpPr>
            <a:spLocks noGrp="1"/>
          </p:cNvSpPr>
          <p:nvPr>
            <p:ph idx="1"/>
          </p:nvPr>
        </p:nvSpPr>
        <p:spPr/>
        <p:txBody>
          <a:bodyPr/>
          <a:lstStyle/>
          <a:p>
            <a:r>
              <a:rPr lang="zh-CN" altLang="en-US" sz="1700" dirty="0" smtClean="0"/>
              <a:t>现在我们就来创建回测类框架。回测对象包装了事件处理逻辑以及本质上是与其他我们前面介绍的类相关联的。</a:t>
            </a:r>
            <a:endParaRPr lang="en-US" altLang="zh-CN" sz="1700" dirty="0" smtClean="0"/>
          </a:p>
          <a:p>
            <a:r>
              <a:rPr lang="zh-CN" altLang="en-US" sz="1700" dirty="0"/>
              <a:t>回</a:t>
            </a:r>
            <a:r>
              <a:rPr lang="zh-CN" altLang="en-US" sz="1700" dirty="0" smtClean="0"/>
              <a:t>测对象设计来进行一个嵌套的</a:t>
            </a:r>
            <a:r>
              <a:rPr lang="en-US" altLang="zh-CN" sz="1700" dirty="0" smtClean="0"/>
              <a:t>while</a:t>
            </a:r>
            <a:r>
              <a:rPr lang="zh-CN" altLang="en-US" sz="1700" dirty="0" smtClean="0"/>
              <a:t>循环事件驱动系统来处理</a:t>
            </a:r>
            <a:r>
              <a:rPr lang="en-US" altLang="zh-CN" sz="1700" dirty="0" smtClean="0"/>
              <a:t>Event</a:t>
            </a:r>
            <a:r>
              <a:rPr lang="zh-CN" altLang="en-US" sz="1700" dirty="0" smtClean="0"/>
              <a:t>队列对象中的事件。外层的</a:t>
            </a:r>
            <a:r>
              <a:rPr lang="en-US" altLang="zh-CN" sz="1700" dirty="0" smtClean="0"/>
              <a:t>while</a:t>
            </a:r>
            <a:r>
              <a:rPr lang="zh-CN" altLang="en-US" sz="1700" dirty="0" smtClean="0"/>
              <a:t>循环成为“心跳循环”，决定回测系统的时间解析度。在实际的环境中这个值应当为一个正数，例如</a:t>
            </a:r>
            <a:r>
              <a:rPr lang="en-US" altLang="zh-CN" sz="1700" dirty="0" smtClean="0"/>
              <a:t>600</a:t>
            </a:r>
            <a:r>
              <a:rPr lang="zh-CN" altLang="en-US" sz="1700" dirty="0" smtClean="0"/>
              <a:t>秒（每</a:t>
            </a:r>
            <a:r>
              <a:rPr lang="en-US" altLang="zh-CN" sz="1700" dirty="0" smtClean="0"/>
              <a:t>10</a:t>
            </a:r>
            <a:r>
              <a:rPr lang="zh-CN" altLang="en-US" sz="1700" dirty="0" smtClean="0"/>
              <a:t>分钟）。这样市场数据以及头寸会仅仅在这个时间区间上进行更新。</a:t>
            </a:r>
            <a:endParaRPr lang="en-US" altLang="zh-CN" sz="1700" dirty="0" smtClean="0"/>
          </a:p>
          <a:p>
            <a:r>
              <a:rPr lang="zh-CN" altLang="en-US" sz="1700" dirty="0" smtClean="0"/>
              <a:t>对于这里描述的回测程序，心跳可以被设置为</a:t>
            </a:r>
            <a:r>
              <a:rPr lang="en-US" altLang="zh-CN" sz="1700" dirty="0" smtClean="0"/>
              <a:t>0</a:t>
            </a:r>
            <a:r>
              <a:rPr lang="zh-CN" altLang="en-US" sz="1700" dirty="0" smtClean="0"/>
              <a:t>，无论策略的频率，因为数据已经是可以获得的历史数据。</a:t>
            </a:r>
            <a:endParaRPr lang="en-US" altLang="zh-CN" sz="1700" dirty="0" smtClean="0"/>
          </a:p>
          <a:p>
            <a:r>
              <a:rPr lang="zh-CN" altLang="en-US" sz="1700" dirty="0" smtClean="0"/>
              <a:t>我们可以使用任何速度来运行回测，因为事件驱动系统对于数据什么时候可以获得是不知道的，只要它有一个时间戳就可以进行处理。因此，我仅仅使用它来描述实际的交易引擎如何工作。外层循环这样就在</a:t>
            </a:r>
            <a:r>
              <a:rPr lang="en-US" altLang="zh-CN" sz="1700" dirty="0" err="1" smtClean="0"/>
              <a:t>DataHandler</a:t>
            </a:r>
            <a:r>
              <a:rPr lang="zh-CN" altLang="en-US" sz="1700" dirty="0" smtClean="0"/>
              <a:t>让</a:t>
            </a:r>
            <a:r>
              <a:rPr lang="en-US" altLang="zh-CN" sz="1700" dirty="0" err="1" smtClean="0"/>
              <a:t>Backtest</a:t>
            </a:r>
            <a:r>
              <a:rPr lang="zh-CN" altLang="en-US" sz="1700" dirty="0" smtClean="0"/>
              <a:t>对象知道的时候停止，通过使用一个布尔值</a:t>
            </a:r>
            <a:r>
              <a:rPr lang="en-US" altLang="zh-CN" sz="1700" dirty="0" err="1" smtClean="0"/>
              <a:t>continue_backtest</a:t>
            </a:r>
            <a:r>
              <a:rPr lang="zh-CN" altLang="en-US" sz="1700" dirty="0" smtClean="0"/>
              <a:t>的属性。</a:t>
            </a:r>
            <a:endParaRPr lang="en-US" altLang="zh-CN" sz="1700" dirty="0" smtClean="0"/>
          </a:p>
          <a:p>
            <a:r>
              <a:rPr lang="zh-CN" altLang="en-US" sz="1700" dirty="0" smtClean="0"/>
              <a:t>内层的</a:t>
            </a:r>
            <a:r>
              <a:rPr lang="en-US" altLang="zh-CN" sz="1700" dirty="0" smtClean="0"/>
              <a:t>while</a:t>
            </a:r>
            <a:r>
              <a:rPr lang="zh-CN" altLang="en-US" sz="1700" dirty="0" smtClean="0"/>
              <a:t>循环实际处理信号并根据事件的类型发送它们到正确的部分。这样</a:t>
            </a:r>
            <a:r>
              <a:rPr lang="en-US" altLang="zh-CN" sz="1700" dirty="0" smtClean="0"/>
              <a:t>Event</a:t>
            </a:r>
            <a:r>
              <a:rPr lang="zh-CN" altLang="en-US" sz="1700" dirty="0" smtClean="0"/>
              <a:t>对立就连续的被赋值和去掉事件的值。这也就是事件驱动的基本含义。</a:t>
            </a:r>
            <a:endParaRPr lang="en-US" altLang="zh-CN" sz="1700" dirty="0" smtClean="0"/>
          </a:p>
          <a:p>
            <a:r>
              <a:rPr lang="zh-CN" altLang="en-US" sz="1700" dirty="0"/>
              <a:t>第一</a:t>
            </a:r>
            <a:r>
              <a:rPr lang="zh-CN" altLang="en-US" sz="1700" dirty="0" smtClean="0"/>
              <a:t>个任务是引入必须的库，我们引入</a:t>
            </a:r>
            <a:r>
              <a:rPr lang="en-US" altLang="zh-CN" sz="1700" dirty="0" err="1" smtClean="0"/>
              <a:t>pprint</a:t>
            </a:r>
            <a:r>
              <a:rPr lang="en-US" altLang="zh-CN" sz="1700" dirty="0" smtClean="0"/>
              <a:t>(pretty-print)</a:t>
            </a:r>
            <a:r>
              <a:rPr lang="zh-CN" altLang="en-US" sz="1700" dirty="0" smtClean="0"/>
              <a:t>，因为我们需要使用一种输出友好的方式来显示统计结果。</a:t>
            </a:r>
            <a:endParaRPr lang="en-US" altLang="zh-CN" sz="1700" dirty="0" smtClean="0"/>
          </a:p>
        </p:txBody>
      </p:sp>
    </p:spTree>
    <p:extLst>
      <p:ext uri="{BB962C8B-B14F-4D97-AF65-F5344CB8AC3E}">
        <p14:creationId xmlns:p14="http://schemas.microsoft.com/office/powerpoint/2010/main" val="4121161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回测程序</a:t>
            </a:r>
            <a:endParaRPr lang="zh-CN" altLang="en-US" dirty="0"/>
          </a:p>
        </p:txBody>
      </p:sp>
      <p:sp>
        <p:nvSpPr>
          <p:cNvPr id="3" name="内容占位符 2"/>
          <p:cNvSpPr>
            <a:spLocks noGrp="1"/>
          </p:cNvSpPr>
          <p:nvPr>
            <p:ph idx="1"/>
          </p:nvPr>
        </p:nvSpPr>
        <p:spPr/>
        <p:txBody>
          <a:bodyPr/>
          <a:lstStyle/>
          <a:p>
            <a:r>
              <a:rPr lang="zh-CN" altLang="en-US" sz="1700" dirty="0" smtClean="0"/>
              <a:t>初始化</a:t>
            </a:r>
            <a:r>
              <a:rPr lang="en-US" altLang="zh-CN" sz="1700" dirty="0" err="1" smtClean="0"/>
              <a:t>Backtest</a:t>
            </a:r>
            <a:r>
              <a:rPr lang="zh-CN" altLang="en-US" sz="1700" dirty="0" smtClean="0"/>
              <a:t>对象需要</a:t>
            </a:r>
            <a:r>
              <a:rPr lang="en-US" altLang="zh-CN" sz="1700" dirty="0" smtClean="0"/>
              <a:t>CSV</a:t>
            </a:r>
            <a:r>
              <a:rPr lang="zh-CN" altLang="en-US" sz="1700" dirty="0" smtClean="0"/>
              <a:t>目录，完整的交易代码表，初始资本，用毫秒表示的心跳时间，回测开始的日期时间以及</a:t>
            </a:r>
            <a:r>
              <a:rPr lang="en-US" altLang="zh-CN" sz="1700" dirty="0" err="1" smtClean="0"/>
              <a:t>DataHandler</a:t>
            </a:r>
            <a:r>
              <a:rPr lang="zh-CN" altLang="en-US" sz="1700" dirty="0" smtClean="0"/>
              <a:t>，</a:t>
            </a:r>
            <a:r>
              <a:rPr lang="en-US" altLang="zh-CN" sz="1700" dirty="0" err="1" smtClean="0"/>
              <a:t>ExecutionHandler</a:t>
            </a:r>
            <a:r>
              <a:rPr lang="zh-CN" altLang="en-US" sz="1700" dirty="0" smtClean="0"/>
              <a:t>，</a:t>
            </a:r>
            <a:r>
              <a:rPr lang="en-US" altLang="zh-CN" sz="1700" dirty="0" err="1" smtClean="0"/>
              <a:t>Portfoli</a:t>
            </a:r>
            <a:r>
              <a:rPr lang="zh-CN" altLang="en-US" sz="1700" dirty="0" smtClean="0"/>
              <a:t>以及</a:t>
            </a:r>
            <a:r>
              <a:rPr lang="en-US" altLang="zh-CN" sz="1700" dirty="0" smtClean="0"/>
              <a:t>Strategy</a:t>
            </a:r>
            <a:r>
              <a:rPr lang="zh-CN" altLang="en-US" sz="1700" dirty="0" smtClean="0"/>
              <a:t>对象。使用</a:t>
            </a:r>
            <a:r>
              <a:rPr lang="en-US" altLang="zh-CN" sz="1700" dirty="0" smtClean="0"/>
              <a:t>Queue</a:t>
            </a:r>
            <a:r>
              <a:rPr lang="zh-CN" altLang="en-US" sz="1700" dirty="0" smtClean="0"/>
              <a:t>来持有对象，信号，订单以及订单的满足都被计数。</a:t>
            </a:r>
            <a:endParaRPr lang="en-US" altLang="zh-CN" sz="1700" dirty="0" smtClean="0"/>
          </a:p>
          <a:p>
            <a:r>
              <a:rPr lang="zh-CN" altLang="en-US" sz="1700" dirty="0" smtClean="0"/>
              <a:t>第一个方法</a:t>
            </a:r>
            <a:r>
              <a:rPr lang="en-US" altLang="zh-CN" sz="1700" dirty="0" smtClean="0"/>
              <a:t>_</a:t>
            </a:r>
            <a:r>
              <a:rPr lang="en-US" altLang="zh-CN" sz="1700" dirty="0" err="1" smtClean="0"/>
              <a:t>generate_trading_instances</a:t>
            </a:r>
            <a:r>
              <a:rPr lang="zh-CN" altLang="en-US" sz="1700" dirty="0" smtClean="0"/>
              <a:t>，将所有的交易对象（</a:t>
            </a:r>
            <a:r>
              <a:rPr lang="en-US" altLang="zh-CN" sz="1700" dirty="0" err="1" smtClean="0"/>
              <a:t>DataHandler</a:t>
            </a:r>
            <a:r>
              <a:rPr lang="zh-CN" altLang="en-US" sz="1700" dirty="0" smtClean="0"/>
              <a:t>，</a:t>
            </a:r>
            <a:r>
              <a:rPr lang="en-US" altLang="zh-CN" sz="1700" dirty="0" smtClean="0"/>
              <a:t>Strategy</a:t>
            </a:r>
            <a:r>
              <a:rPr lang="zh-CN" altLang="en-US" sz="1700" dirty="0" smtClean="0"/>
              <a:t>，</a:t>
            </a:r>
            <a:r>
              <a:rPr lang="en-US" altLang="zh-CN" sz="1700" dirty="0" smtClean="0"/>
              <a:t>Portfolio</a:t>
            </a:r>
            <a:r>
              <a:rPr lang="zh-CN" altLang="en-US" sz="1700" dirty="0" smtClean="0"/>
              <a:t>以及</a:t>
            </a:r>
            <a:r>
              <a:rPr lang="en-US" altLang="zh-CN" sz="1700" dirty="0" err="1" smtClean="0"/>
              <a:t>ExecutionHandler</a:t>
            </a:r>
            <a:r>
              <a:rPr lang="zh-CN" altLang="en-US" sz="1700" dirty="0" smtClean="0"/>
              <a:t>）与不同的内部成员联系起来。</a:t>
            </a:r>
            <a:endParaRPr lang="en-US" altLang="zh-CN" sz="1700" dirty="0" smtClean="0"/>
          </a:p>
          <a:p>
            <a:r>
              <a:rPr lang="zh-CN" altLang="en-US" sz="1700" dirty="0" smtClean="0"/>
              <a:t>方法</a:t>
            </a:r>
            <a:r>
              <a:rPr lang="en-US" altLang="zh-CN" sz="1700" dirty="0" smtClean="0"/>
              <a:t>_</a:t>
            </a:r>
            <a:r>
              <a:rPr lang="en-US" altLang="zh-CN" sz="1700" dirty="0" err="1" smtClean="0"/>
              <a:t>run_backtest</a:t>
            </a:r>
            <a:r>
              <a:rPr lang="zh-CN" altLang="en-US" sz="1700" dirty="0" smtClean="0"/>
              <a:t>进行回测引擎中的信号处理。正如上面描述的，它有两个</a:t>
            </a:r>
            <a:r>
              <a:rPr lang="en-US" altLang="zh-CN" sz="1700" dirty="0" smtClean="0"/>
              <a:t>while</a:t>
            </a:r>
            <a:r>
              <a:rPr lang="zh-CN" altLang="en-US" sz="1700" dirty="0" smtClean="0"/>
              <a:t>循环，嵌套设置。外层的循环跟踪系统的心跳，而内存的循环检查是否在</a:t>
            </a:r>
            <a:r>
              <a:rPr lang="en-US" altLang="zh-CN" sz="1700" dirty="0" smtClean="0"/>
              <a:t>Queue</a:t>
            </a:r>
            <a:r>
              <a:rPr lang="zh-CN" altLang="en-US" sz="1700" dirty="0" smtClean="0"/>
              <a:t>对象中有一个事件，然后基于必要的对象调用合适的方法。</a:t>
            </a:r>
            <a:endParaRPr lang="en-US" altLang="zh-CN" sz="1700" dirty="0" smtClean="0"/>
          </a:p>
          <a:p>
            <a:r>
              <a:rPr lang="zh-CN" altLang="en-US" sz="1700" dirty="0" smtClean="0"/>
              <a:t>对于</a:t>
            </a:r>
            <a:r>
              <a:rPr lang="en-US" altLang="zh-CN" sz="1700" dirty="0" err="1" smtClean="0"/>
              <a:t>MarketEvent</a:t>
            </a:r>
            <a:r>
              <a:rPr lang="zh-CN" altLang="en-US" sz="1700" dirty="0" smtClean="0"/>
              <a:t>，程序会告诉</a:t>
            </a:r>
            <a:r>
              <a:rPr lang="en-US" altLang="zh-CN" sz="1700" dirty="0" smtClean="0"/>
              <a:t>Strategy</a:t>
            </a:r>
            <a:r>
              <a:rPr lang="zh-CN" altLang="en-US" sz="1700" dirty="0" smtClean="0"/>
              <a:t>对象重新计算新的信号，告诉</a:t>
            </a:r>
            <a:r>
              <a:rPr lang="en-US" altLang="zh-CN" sz="1700" dirty="0" smtClean="0"/>
              <a:t>Portfolio</a:t>
            </a:r>
            <a:r>
              <a:rPr lang="zh-CN" altLang="en-US" sz="1700" dirty="0" smtClean="0"/>
              <a:t>对象重新对时间进行索引。如果接收到</a:t>
            </a:r>
            <a:r>
              <a:rPr lang="en-US" altLang="zh-CN" sz="1700" dirty="0" err="1" smtClean="0"/>
              <a:t>SignalEvent</a:t>
            </a:r>
            <a:r>
              <a:rPr lang="zh-CN" altLang="en-US" sz="1700" dirty="0" smtClean="0"/>
              <a:t>，那么程序会告诉</a:t>
            </a:r>
            <a:r>
              <a:rPr lang="en-US" altLang="zh-CN" sz="1700" dirty="0" smtClean="0"/>
              <a:t>Portfolio</a:t>
            </a:r>
            <a:r>
              <a:rPr lang="zh-CN" altLang="en-US" sz="1700" dirty="0" smtClean="0"/>
              <a:t>来处理新的信号并将其转化为</a:t>
            </a:r>
            <a:r>
              <a:rPr lang="en-US" altLang="zh-CN" sz="1700" dirty="0" err="1" smtClean="0"/>
              <a:t>OrderEvent</a:t>
            </a:r>
            <a:r>
              <a:rPr lang="zh-CN" altLang="en-US" sz="1700" dirty="0" smtClean="0"/>
              <a:t>，在合适的情况下。如果接收到</a:t>
            </a:r>
            <a:r>
              <a:rPr lang="en-US" altLang="zh-CN" sz="1700" dirty="0" err="1" smtClean="0"/>
              <a:t>OrderEvent</a:t>
            </a:r>
            <a:r>
              <a:rPr lang="zh-CN" altLang="en-US" sz="1700" dirty="0" smtClean="0"/>
              <a:t>，那么</a:t>
            </a:r>
            <a:r>
              <a:rPr lang="en-US" altLang="zh-CN" sz="1700" dirty="0" err="1" smtClean="0"/>
              <a:t>ExecutionHandler</a:t>
            </a:r>
            <a:r>
              <a:rPr lang="zh-CN" altLang="en-US" sz="1700" dirty="0" smtClean="0"/>
              <a:t>会发送订单到经纪商（在实际交易的情况下）。最后，如果接收到</a:t>
            </a:r>
            <a:r>
              <a:rPr lang="en-US" altLang="zh-CN" sz="1700" dirty="0" err="1" smtClean="0"/>
              <a:t>FillEvent</a:t>
            </a:r>
            <a:r>
              <a:rPr lang="zh-CN" altLang="en-US" sz="1700" dirty="0" smtClean="0"/>
              <a:t>，那么</a:t>
            </a:r>
            <a:r>
              <a:rPr lang="en-US" altLang="zh-CN" sz="1700" dirty="0" smtClean="0"/>
              <a:t>Portfolio</a:t>
            </a:r>
            <a:r>
              <a:rPr lang="zh-CN" altLang="en-US" sz="1700" dirty="0" smtClean="0"/>
              <a:t>会更新自己来获得新的头寸。</a:t>
            </a:r>
            <a:endParaRPr lang="en-US" altLang="zh-CN" sz="1700" dirty="0" smtClean="0"/>
          </a:p>
          <a:p>
            <a:r>
              <a:rPr lang="zh-CN" altLang="en-US" sz="1700" dirty="0" smtClean="0"/>
              <a:t>一旦回测模拟完成，策略的业绩应当被显示出来。创建一个</a:t>
            </a:r>
            <a:r>
              <a:rPr lang="en-US" altLang="zh-CN" sz="1700" dirty="0" smtClean="0"/>
              <a:t>equity curve</a:t>
            </a:r>
            <a:r>
              <a:rPr lang="zh-CN" altLang="en-US" sz="1700" dirty="0" smtClean="0"/>
              <a:t>的</a:t>
            </a:r>
            <a:r>
              <a:rPr lang="en-US" altLang="zh-CN" sz="1700" dirty="0" smtClean="0"/>
              <a:t>pandas</a:t>
            </a:r>
            <a:r>
              <a:rPr lang="zh-CN" altLang="en-US" sz="1700" dirty="0" smtClean="0"/>
              <a:t>的</a:t>
            </a:r>
            <a:r>
              <a:rPr lang="en-US" altLang="zh-CN" sz="1700" dirty="0" err="1" smtClean="0"/>
              <a:t>DataFrame</a:t>
            </a:r>
            <a:r>
              <a:rPr lang="zh-CN" altLang="en-US" sz="1700" dirty="0" smtClean="0"/>
              <a:t>，而显示总结统计量，以及信号，订单和完成订单的个数。</a:t>
            </a:r>
            <a:endParaRPr lang="en-US" altLang="zh-CN" sz="1700" dirty="0" smtClean="0"/>
          </a:p>
          <a:p>
            <a:r>
              <a:rPr lang="zh-CN" altLang="en-US" sz="1700" dirty="0" smtClean="0"/>
              <a:t>最后一个方法是</a:t>
            </a:r>
            <a:r>
              <a:rPr lang="en-US" altLang="zh-CN" sz="1700" dirty="0" err="1" smtClean="0"/>
              <a:t>simulated_trading</a:t>
            </a:r>
            <a:r>
              <a:rPr lang="zh-CN" altLang="en-US" sz="1700" dirty="0" smtClean="0"/>
              <a:t>，它简单的顺序的调用前面的两个函数。</a:t>
            </a:r>
            <a:endParaRPr lang="en-US" altLang="zh-CN" sz="1700" dirty="0" smtClean="0"/>
          </a:p>
        </p:txBody>
      </p:sp>
    </p:spTree>
    <p:extLst>
      <p:ext uri="{BB962C8B-B14F-4D97-AF65-F5344CB8AC3E}">
        <p14:creationId xmlns:p14="http://schemas.microsoft.com/office/powerpoint/2010/main" val="187726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交易策略的实现与回测</a:t>
            </a:r>
            <a:endParaRPr lang="zh-CN" altLang="en-US" dirty="0"/>
          </a:p>
        </p:txBody>
      </p:sp>
      <p:sp>
        <p:nvSpPr>
          <p:cNvPr id="3" name="文本占位符 2"/>
          <p:cNvSpPr>
            <a:spLocks noGrp="1"/>
          </p:cNvSpPr>
          <p:nvPr>
            <p:ph type="body" idx="1"/>
          </p:nvPr>
        </p:nvSpPr>
        <p:spPr/>
        <p:txBody>
          <a:bodyPr/>
          <a:lstStyle/>
          <a:p>
            <a:r>
              <a:rPr lang="zh-CN" altLang="en-US" dirty="0" smtClean="0"/>
              <a:t>第二节</a:t>
            </a:r>
            <a:endParaRPr lang="zh-CN" altLang="en-US" dirty="0"/>
          </a:p>
        </p:txBody>
      </p:sp>
    </p:spTree>
    <p:extLst>
      <p:ext uri="{BB962C8B-B14F-4D97-AF65-F5344CB8AC3E}">
        <p14:creationId xmlns:p14="http://schemas.microsoft.com/office/powerpoint/2010/main" val="80083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交易策略实现概述</a:t>
            </a:r>
            <a:endParaRPr lang="zh-CN" altLang="en-US" dirty="0"/>
          </a:p>
        </p:txBody>
      </p:sp>
      <p:sp>
        <p:nvSpPr>
          <p:cNvPr id="3" name="内容占位符 2"/>
          <p:cNvSpPr>
            <a:spLocks noGrp="1"/>
          </p:cNvSpPr>
          <p:nvPr>
            <p:ph idx="1"/>
          </p:nvPr>
        </p:nvSpPr>
        <p:spPr/>
        <p:txBody>
          <a:bodyPr/>
          <a:lstStyle/>
          <a:p>
            <a:r>
              <a:rPr lang="zh-CN" altLang="en-US" sz="1550" dirty="0" smtClean="0"/>
              <a:t>本章中我们来考虑交易策略的完整实现，使用我们之前定义的事件驱动的回测系统。特别的，我们将使用名义的资产组合金额生成所有交易策略的股权曲线，然后模拟杠杆效应，这比向量化收益的方法要更为现实。</a:t>
            </a:r>
            <a:endParaRPr lang="en-US" altLang="zh-CN" sz="1550" dirty="0" smtClean="0"/>
          </a:p>
          <a:p>
            <a:r>
              <a:rPr lang="zh-CN" altLang="en-US" sz="1550" dirty="0"/>
              <a:t>第</a:t>
            </a:r>
            <a:r>
              <a:rPr lang="zh-CN" altLang="en-US" sz="1550" dirty="0" smtClean="0"/>
              <a:t>一部分策略我们基于的是免费的公开数据，或者来自于</a:t>
            </a:r>
            <a:r>
              <a:rPr lang="en-US" altLang="zh-CN" sz="1550" dirty="0" smtClean="0"/>
              <a:t>Yahoo</a:t>
            </a:r>
            <a:r>
              <a:rPr lang="zh-CN" altLang="en-US" sz="1550" dirty="0" smtClean="0"/>
              <a:t>财经，</a:t>
            </a:r>
            <a:r>
              <a:rPr lang="en-US" altLang="zh-CN" sz="1550" dirty="0" smtClean="0"/>
              <a:t>Google</a:t>
            </a:r>
            <a:r>
              <a:rPr lang="zh-CN" altLang="en-US" sz="1550" dirty="0" smtClean="0"/>
              <a:t>财经或者</a:t>
            </a:r>
            <a:r>
              <a:rPr lang="en-US" altLang="zh-CN" sz="1550" dirty="0" err="1" smtClean="0"/>
              <a:t>Quandl</a:t>
            </a:r>
            <a:r>
              <a:rPr lang="zh-CN" altLang="en-US" sz="1550" dirty="0" smtClean="0"/>
              <a:t>，这些策略适用于长期算法交易者，它们仅仅希望研究策略的交易信号生成方面或者完全的端到端的系统。这些策略通常拥有较小的</a:t>
            </a:r>
            <a:r>
              <a:rPr lang="en-US" altLang="zh-CN" sz="1550" dirty="0" smtClean="0"/>
              <a:t>Sharpe</a:t>
            </a:r>
            <a:r>
              <a:rPr lang="zh-CN" altLang="en-US" sz="1550" dirty="0" smtClean="0"/>
              <a:t>比率，但是较为容易实现和执行。</a:t>
            </a:r>
            <a:endParaRPr lang="en-US" altLang="zh-CN" sz="1550" dirty="0" smtClean="0"/>
          </a:p>
          <a:p>
            <a:r>
              <a:rPr lang="zh-CN" altLang="en-US" sz="1550" dirty="0" smtClean="0"/>
              <a:t>后面的策略是使用日内的股票数据。这些数据通常不是免费的，需要商业的数据提供商来提供足够的质量和数量的保证。我们在这里使用</a:t>
            </a:r>
            <a:r>
              <a:rPr lang="en-US" altLang="zh-CN" sz="1550" dirty="0" smtClean="0"/>
              <a:t>DTN </a:t>
            </a:r>
            <a:r>
              <a:rPr lang="en-US" altLang="zh-CN" sz="1550" dirty="0" err="1" smtClean="0"/>
              <a:t>IQFeed</a:t>
            </a:r>
            <a:r>
              <a:rPr lang="zh-CN" altLang="en-US" sz="1550" dirty="0" smtClean="0"/>
              <a:t>提供的数据。这样的策略通常具有较大的</a:t>
            </a:r>
            <a:r>
              <a:rPr lang="en-US" altLang="zh-CN" sz="1550" dirty="0" smtClean="0"/>
              <a:t>Sharpe</a:t>
            </a:r>
            <a:r>
              <a:rPr lang="zh-CN" altLang="en-US" sz="1550" dirty="0" smtClean="0"/>
              <a:t>比率，但是需要更为精细化的实现，因为高频需要进一步的自动化。</a:t>
            </a:r>
            <a:endParaRPr lang="en-US" altLang="zh-CN" sz="1550" dirty="0" smtClean="0"/>
          </a:p>
          <a:p>
            <a:r>
              <a:rPr lang="zh-CN" altLang="en-US" sz="1550" dirty="0" smtClean="0"/>
              <a:t>我们将看到前两个策略基于日间的数据不是很成功，通常找到日间数据的有利润的交易策略是有挑战的因为交易成本需要考虑。后者是许多关于算法交易的数据倾向于忽略的。但是，我相信随着越来越多的因素被考虑到回测中来可以最小化这些奇特的性质。</a:t>
            </a:r>
            <a:endParaRPr lang="en-US" altLang="zh-CN" sz="1550" dirty="0" smtClean="0"/>
          </a:p>
          <a:p>
            <a:r>
              <a:rPr lang="zh-CN" altLang="en-US" sz="1550" dirty="0" smtClean="0"/>
              <a:t>另外，本课程主要是关注有效的创建现实的日间和日内回测系统（以及实际交易平台），不是特别关注于某一项特定的策略。通常创建一个稳健的回测平台比发现交易策略更为困难。虽然前两个交易策略并不成功，但是最后一个基于日内数据的策略却是比较成功的，这给了我们应用日内数据的信心。</a:t>
            </a:r>
            <a:endParaRPr lang="en-US" altLang="zh-CN" sz="1550" dirty="0" smtClean="0"/>
          </a:p>
        </p:txBody>
      </p:sp>
    </p:spTree>
    <p:extLst>
      <p:ext uri="{BB962C8B-B14F-4D97-AF65-F5344CB8AC3E}">
        <p14:creationId xmlns:p14="http://schemas.microsoft.com/office/powerpoint/2010/main" val="1305397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移动平均跨越策略</a:t>
            </a:r>
            <a:endParaRPr lang="zh-CN" altLang="en-US" dirty="0"/>
          </a:p>
        </p:txBody>
      </p:sp>
      <p:sp>
        <p:nvSpPr>
          <p:cNvPr id="3" name="内容占位符 2"/>
          <p:cNvSpPr>
            <a:spLocks noGrp="1"/>
          </p:cNvSpPr>
          <p:nvPr>
            <p:ph idx="1"/>
          </p:nvPr>
        </p:nvSpPr>
        <p:spPr/>
        <p:txBody>
          <a:bodyPr/>
          <a:lstStyle/>
          <a:p>
            <a:r>
              <a:rPr lang="zh-CN" altLang="en-US" sz="1600" dirty="0" smtClean="0"/>
              <a:t>我非常喜欢移动平均跨越计数系统因为这是第一个非退化的交易策略用来检验新的回测实现。在日度时间区间，跨越几年有着长期的回望期限，对于单一的股票信号并不是很多，这样很容易手动的验证系统是否可以得到正确的结果。</a:t>
            </a:r>
            <a:endParaRPr lang="en-US" altLang="zh-CN" sz="1600" dirty="0" smtClean="0"/>
          </a:p>
          <a:p>
            <a:r>
              <a:rPr lang="zh-CN" altLang="en-US" sz="1600" dirty="0" smtClean="0"/>
              <a:t>为了实际生成这样一个基于之前代码的模拟，我们需要一个</a:t>
            </a:r>
            <a:r>
              <a:rPr lang="en-US" altLang="zh-CN" sz="1600" dirty="0" smtClean="0"/>
              <a:t>Strategy</a:t>
            </a:r>
            <a:r>
              <a:rPr lang="zh-CN" altLang="en-US" sz="1600" dirty="0" smtClean="0"/>
              <a:t>对象的子类，创建一个</a:t>
            </a:r>
            <a:r>
              <a:rPr lang="en-US" altLang="zh-CN" sz="1600" dirty="0" err="1" smtClean="0"/>
              <a:t>MovingAverageCrossStrategy</a:t>
            </a:r>
            <a:r>
              <a:rPr lang="zh-CN" altLang="en-US" sz="1600" dirty="0" smtClean="0"/>
              <a:t>镀锡</a:t>
            </a:r>
            <a:r>
              <a:rPr lang="en-US" altLang="zh-CN" sz="1600" dirty="0" err="1" smtClean="0"/>
              <a:t>iang</a:t>
            </a:r>
            <a:r>
              <a:rPr lang="zh-CN" altLang="en-US" sz="1600" dirty="0" smtClean="0"/>
              <a:t>，包含简单易懂平均的逻辑并生成交易信号。</a:t>
            </a:r>
            <a:endParaRPr lang="en-US" altLang="zh-CN" sz="1600" dirty="0"/>
          </a:p>
          <a:p>
            <a:r>
              <a:rPr lang="zh-CN" altLang="en-US" sz="1600" dirty="0" smtClean="0"/>
              <a:t>另外我们需要创建</a:t>
            </a:r>
            <a:r>
              <a:rPr lang="en-US" altLang="zh-CN" sz="1600" dirty="0" smtClean="0"/>
              <a:t>__main__</a:t>
            </a:r>
            <a:r>
              <a:rPr lang="zh-CN" altLang="en-US" sz="1600" dirty="0" smtClean="0"/>
              <a:t>函数来导入</a:t>
            </a:r>
            <a:r>
              <a:rPr lang="en-US" altLang="zh-CN" sz="1600" dirty="0" err="1" smtClean="0"/>
              <a:t>Backtest</a:t>
            </a:r>
            <a:r>
              <a:rPr lang="zh-CN" altLang="en-US" sz="1600" dirty="0" smtClean="0"/>
              <a:t>对象实际的包装程序的执行。我们创建一个新文件</a:t>
            </a:r>
            <a:r>
              <a:rPr lang="en-US" altLang="zh-CN" sz="1600" dirty="0" smtClean="0"/>
              <a:t>mac.py</a:t>
            </a:r>
            <a:r>
              <a:rPr lang="zh-CN" altLang="en-US" sz="1600" dirty="0" smtClean="0"/>
              <a:t>。</a:t>
            </a:r>
            <a:endParaRPr lang="en-US" altLang="zh-CN" sz="1600" dirty="0" smtClean="0"/>
          </a:p>
          <a:p>
            <a:r>
              <a:rPr lang="zh-CN" altLang="en-US" sz="1600" dirty="0"/>
              <a:t>第一</a:t>
            </a:r>
            <a:r>
              <a:rPr lang="zh-CN" altLang="en-US" sz="1600" dirty="0" smtClean="0"/>
              <a:t>个任务是正确的引入必要的库，我们引入几乎所有之前介绍的对象。</a:t>
            </a:r>
            <a:endParaRPr lang="en-US" altLang="zh-CN" sz="1600" dirty="0" smtClean="0"/>
          </a:p>
          <a:p>
            <a:r>
              <a:rPr lang="zh-CN" altLang="en-US" sz="1600" dirty="0" smtClean="0"/>
              <a:t>现在我们来开始创建</a:t>
            </a:r>
            <a:r>
              <a:rPr lang="en-US" altLang="zh-CN" sz="1600" dirty="0" err="1" smtClean="0"/>
              <a:t>MovingAverageCrossStrategy</a:t>
            </a:r>
            <a:r>
              <a:rPr lang="zh-CN" altLang="en-US" sz="1600" dirty="0" smtClean="0"/>
              <a:t>类。这个策略需要数据条</a:t>
            </a:r>
            <a:r>
              <a:rPr lang="en-US" altLang="zh-CN" sz="1600" dirty="0" err="1" smtClean="0"/>
              <a:t>DataHandler</a:t>
            </a:r>
            <a:r>
              <a:rPr lang="zh-CN" altLang="en-US" sz="1600" dirty="0" smtClean="0"/>
              <a:t>，事件</a:t>
            </a:r>
            <a:r>
              <a:rPr lang="en-US" altLang="zh-CN" sz="1600" dirty="0" smtClean="0"/>
              <a:t>Event Queue</a:t>
            </a:r>
            <a:r>
              <a:rPr lang="zh-CN" altLang="en-US" sz="1600" dirty="0" smtClean="0"/>
              <a:t>以及在策略中使用的简单易懂平均的回望期限。我选择</a:t>
            </a:r>
            <a:r>
              <a:rPr lang="en-US" altLang="zh-CN" sz="1600" dirty="0" smtClean="0"/>
              <a:t>100</a:t>
            </a:r>
            <a:r>
              <a:rPr lang="zh-CN" altLang="en-US" sz="1600" dirty="0" smtClean="0"/>
              <a:t>和</a:t>
            </a:r>
            <a:r>
              <a:rPr lang="en-US" altLang="zh-CN" sz="1600" dirty="0" smtClean="0"/>
              <a:t>400</a:t>
            </a:r>
            <a:r>
              <a:rPr lang="zh-CN" altLang="en-US" sz="1600" dirty="0" smtClean="0"/>
              <a:t>分别为“短”和“长”的回望期限。</a:t>
            </a:r>
            <a:endParaRPr lang="en-US" altLang="zh-CN" sz="1600" dirty="0" smtClean="0"/>
          </a:p>
          <a:p>
            <a:r>
              <a:rPr lang="zh-CN" altLang="en-US" sz="1600" dirty="0" smtClean="0"/>
              <a:t>最后一个性质，</a:t>
            </a:r>
            <a:r>
              <a:rPr lang="en-US" altLang="zh-CN" sz="1600" dirty="0" smtClean="0"/>
              <a:t>bought</a:t>
            </a:r>
            <a:r>
              <a:rPr lang="zh-CN" altLang="en-US" sz="1600" dirty="0" smtClean="0"/>
              <a:t>，用于告诉</a:t>
            </a:r>
            <a:r>
              <a:rPr lang="en-US" altLang="zh-CN" sz="1600" dirty="0" smtClean="0"/>
              <a:t>Strategy</a:t>
            </a:r>
            <a:r>
              <a:rPr lang="zh-CN" altLang="en-US" sz="1600" dirty="0" smtClean="0"/>
              <a:t>什么时候回测是“在市场中”，如果这是“</a:t>
            </a:r>
            <a:r>
              <a:rPr lang="en-US" altLang="zh-CN" sz="1600" dirty="0" smtClean="0"/>
              <a:t>OUT</a:t>
            </a:r>
            <a:r>
              <a:rPr lang="zh-CN" altLang="en-US" sz="1600" dirty="0" smtClean="0"/>
              <a:t>”，仅仅会生成进入信号，如果这是“</a:t>
            </a:r>
            <a:r>
              <a:rPr lang="en-US" altLang="zh-CN" sz="1600" dirty="0" smtClean="0"/>
              <a:t>LONG”</a:t>
            </a:r>
            <a:r>
              <a:rPr lang="zh-CN" altLang="en-US" sz="1600" dirty="0" smtClean="0"/>
              <a:t>或</a:t>
            </a:r>
            <a:r>
              <a:rPr lang="en-US" altLang="zh-CN" sz="1600" dirty="0" smtClean="0"/>
              <a:t>”SHORT”</a:t>
            </a:r>
            <a:r>
              <a:rPr lang="zh-CN" altLang="en-US" sz="1600" dirty="0" smtClean="0"/>
              <a:t>，则会生成退出信号。</a:t>
            </a:r>
            <a:endParaRPr lang="en-US" altLang="zh-CN" sz="1600" dirty="0"/>
          </a:p>
          <a:p>
            <a:r>
              <a:rPr lang="zh-CN" altLang="en-US" sz="1600" dirty="0" smtClean="0"/>
              <a:t>因为这个策略开始于市场之外，因此我们设置初始的</a:t>
            </a:r>
            <a:r>
              <a:rPr lang="en-US" altLang="zh-CN" sz="1600" dirty="0" smtClean="0"/>
              <a:t>bought</a:t>
            </a:r>
            <a:r>
              <a:rPr lang="zh-CN" altLang="en-US" sz="1600" dirty="0" smtClean="0"/>
              <a:t>值为</a:t>
            </a:r>
            <a:r>
              <a:rPr lang="en-US" altLang="zh-CN" sz="1600" dirty="0" smtClean="0"/>
              <a:t>”OUT”</a:t>
            </a:r>
            <a:r>
              <a:rPr lang="zh-CN" altLang="en-US" sz="1600" dirty="0" smtClean="0"/>
              <a:t>，每一个代码都是如此。</a:t>
            </a:r>
            <a:endParaRPr lang="en-US" altLang="zh-CN" sz="1600" dirty="0" smtClean="0"/>
          </a:p>
        </p:txBody>
      </p:sp>
    </p:spTree>
    <p:extLst>
      <p:ext uri="{BB962C8B-B14F-4D97-AF65-F5344CB8AC3E}">
        <p14:creationId xmlns:p14="http://schemas.microsoft.com/office/powerpoint/2010/main" val="2096813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移动平均跨越策略</a:t>
            </a:r>
            <a:endParaRPr lang="zh-CN" altLang="en-US" dirty="0"/>
          </a:p>
        </p:txBody>
      </p:sp>
      <p:sp>
        <p:nvSpPr>
          <p:cNvPr id="3" name="内容占位符 2"/>
          <p:cNvSpPr>
            <a:spLocks noGrp="1"/>
          </p:cNvSpPr>
          <p:nvPr>
            <p:ph idx="1"/>
          </p:nvPr>
        </p:nvSpPr>
        <p:spPr/>
        <p:txBody>
          <a:bodyPr/>
          <a:lstStyle/>
          <a:p>
            <a:r>
              <a:rPr lang="zh-CN" altLang="en-US" sz="1600" dirty="0" smtClean="0"/>
              <a:t>这个策略的核心是</a:t>
            </a:r>
            <a:r>
              <a:rPr lang="en-US" altLang="zh-CN" sz="1600" dirty="0" err="1" smtClean="0"/>
              <a:t>calculate_signals</a:t>
            </a:r>
            <a:r>
              <a:rPr lang="zh-CN" altLang="en-US" sz="1600" dirty="0" smtClean="0"/>
              <a:t>方法。它对</a:t>
            </a:r>
            <a:r>
              <a:rPr lang="en-US" altLang="zh-CN" sz="1600" dirty="0" err="1" smtClean="0"/>
              <a:t>MarketEvent</a:t>
            </a:r>
            <a:r>
              <a:rPr lang="zh-CN" altLang="en-US" sz="1600" dirty="0" smtClean="0"/>
              <a:t>对象做出反应，对每一个指标获取最近的</a:t>
            </a:r>
            <a:r>
              <a:rPr lang="en-US" altLang="zh-CN" sz="1600" dirty="0" smtClean="0"/>
              <a:t>N</a:t>
            </a:r>
            <a:r>
              <a:rPr lang="zh-CN" altLang="en-US" sz="1600" dirty="0" smtClean="0"/>
              <a:t>个收盘价数据，其中</a:t>
            </a:r>
            <a:r>
              <a:rPr lang="en-US" altLang="zh-CN" sz="1600" dirty="0" smtClean="0"/>
              <a:t>N</a:t>
            </a:r>
            <a:r>
              <a:rPr lang="zh-CN" altLang="en-US" sz="1600" dirty="0" smtClean="0"/>
              <a:t>等于最大的回望区间。</a:t>
            </a:r>
            <a:endParaRPr lang="en-US" altLang="zh-CN" sz="1600" dirty="0" smtClean="0"/>
          </a:p>
          <a:p>
            <a:r>
              <a:rPr lang="zh-CN" altLang="en-US" sz="1600" dirty="0" smtClean="0"/>
              <a:t>然后它会计算短期和长期的简单移动平均。策略的规则是当短期移动平均值超过长期移动平均值时进入市场（多头），反过来，如果长期移动平均值超过短期移动平均值，则策略被告知退出市场。</a:t>
            </a:r>
            <a:endParaRPr lang="en-US" altLang="zh-CN" sz="1600" dirty="0" smtClean="0"/>
          </a:p>
          <a:p>
            <a:r>
              <a:rPr lang="zh-CN" altLang="en-US" sz="1600" dirty="0" smtClean="0"/>
              <a:t>这个逻辑通过在</a:t>
            </a:r>
            <a:r>
              <a:rPr lang="en-US" altLang="zh-CN" sz="1600" dirty="0" smtClean="0"/>
              <a:t>Event Queue</a:t>
            </a:r>
            <a:r>
              <a:rPr lang="zh-CN" altLang="en-US" sz="1600" dirty="0" smtClean="0"/>
              <a:t>上引入一个</a:t>
            </a:r>
            <a:r>
              <a:rPr lang="en-US" altLang="zh-CN" sz="1600" dirty="0" err="1" smtClean="0"/>
              <a:t>SignalEvent</a:t>
            </a:r>
            <a:r>
              <a:rPr lang="zh-CN" altLang="en-US" sz="1600" dirty="0" smtClean="0"/>
              <a:t>对象来处理，然后更新每个代码的</a:t>
            </a:r>
            <a:r>
              <a:rPr lang="en-US" altLang="zh-CN" sz="1600" dirty="0" smtClean="0"/>
              <a:t>”bought”</a:t>
            </a:r>
            <a:r>
              <a:rPr lang="zh-CN" altLang="en-US" sz="1600" dirty="0" smtClean="0"/>
              <a:t>属性为</a:t>
            </a:r>
            <a:r>
              <a:rPr lang="en-US" altLang="zh-CN" sz="1600" dirty="0" smtClean="0"/>
              <a:t>LONG</a:t>
            </a:r>
            <a:r>
              <a:rPr lang="zh-CN" altLang="en-US" sz="1600" dirty="0" smtClean="0"/>
              <a:t>或</a:t>
            </a:r>
            <a:r>
              <a:rPr lang="en-US" altLang="zh-CN" sz="1600" dirty="0" smtClean="0"/>
              <a:t>OUT</a:t>
            </a:r>
            <a:r>
              <a:rPr lang="zh-CN" altLang="en-US" sz="1600" dirty="0" smtClean="0"/>
              <a:t>，因为这是一种只有多头的策略，因此我们不考虑空头头寸。</a:t>
            </a:r>
            <a:endParaRPr lang="en-US" altLang="zh-CN" sz="1600" dirty="0"/>
          </a:p>
          <a:p>
            <a:r>
              <a:rPr lang="zh-CN" altLang="en-US" sz="1600" dirty="0" smtClean="0"/>
              <a:t>这样就实现了</a:t>
            </a:r>
            <a:r>
              <a:rPr lang="en-US" altLang="zh-CN" sz="1600" dirty="0" err="1" smtClean="0"/>
              <a:t>MovingAverageCrossStrategy</a:t>
            </a:r>
            <a:r>
              <a:rPr lang="zh-CN" altLang="en-US" sz="1600" dirty="0" smtClean="0"/>
              <a:t>对象。最后的任务是在</a:t>
            </a:r>
            <a:r>
              <a:rPr lang="en-US" altLang="zh-CN" sz="1600" dirty="0" smtClean="0"/>
              <a:t>mac.py</a:t>
            </a:r>
            <a:r>
              <a:rPr lang="zh-CN" altLang="en-US" sz="1600" dirty="0" smtClean="0"/>
              <a:t>中编写一个</a:t>
            </a:r>
            <a:r>
              <a:rPr lang="en-US" altLang="zh-CN" sz="1600" dirty="0" smtClean="0"/>
              <a:t>__main__</a:t>
            </a:r>
            <a:r>
              <a:rPr lang="zh-CN" altLang="en-US" sz="1600" dirty="0" smtClean="0"/>
              <a:t>方法来实际执行回测。</a:t>
            </a:r>
            <a:endParaRPr lang="en-US" altLang="zh-CN" sz="1600" dirty="0" smtClean="0"/>
          </a:p>
          <a:p>
            <a:r>
              <a:rPr lang="zh-CN" altLang="en-US" sz="1600" dirty="0" smtClean="0"/>
              <a:t>首先，需要注意改变你的</a:t>
            </a:r>
            <a:r>
              <a:rPr lang="en-US" altLang="zh-CN" sz="1600" dirty="0" err="1" smtClean="0"/>
              <a:t>csv_dir</a:t>
            </a:r>
            <a:r>
              <a:rPr lang="zh-CN" altLang="en-US" sz="1600" dirty="0" smtClean="0"/>
              <a:t>的值到你真正保存</a:t>
            </a:r>
            <a:r>
              <a:rPr lang="en-US" altLang="zh-CN" sz="1600" dirty="0" smtClean="0"/>
              <a:t>CSV</a:t>
            </a:r>
            <a:r>
              <a:rPr lang="zh-CN" altLang="en-US" sz="1600" dirty="0" smtClean="0"/>
              <a:t>文件的路径来获取金融数据。我们将使用</a:t>
            </a:r>
            <a:r>
              <a:rPr lang="en-US" altLang="zh-CN" sz="1600" dirty="0" smtClean="0"/>
              <a:t>AAPL</a:t>
            </a:r>
            <a:r>
              <a:rPr lang="zh-CN" altLang="en-US" sz="1600" dirty="0" smtClean="0"/>
              <a:t>股票的</a:t>
            </a:r>
            <a:r>
              <a:rPr lang="en-US" altLang="zh-CN" sz="1600" dirty="0" smtClean="0"/>
              <a:t>CSV</a:t>
            </a:r>
            <a:r>
              <a:rPr lang="zh-CN" altLang="en-US" sz="1600" dirty="0" smtClean="0"/>
              <a:t>文件，给定</a:t>
            </a:r>
            <a:r>
              <a:rPr lang="en-US" altLang="zh-CN" sz="1600" dirty="0" smtClean="0"/>
              <a:t>1990</a:t>
            </a:r>
            <a:r>
              <a:rPr lang="zh-CN" altLang="en-US" sz="1600" dirty="0" smtClean="0"/>
              <a:t>年</a:t>
            </a:r>
            <a:r>
              <a:rPr lang="en-US" altLang="zh-CN" sz="1600" dirty="0" smtClean="0"/>
              <a:t>1</a:t>
            </a:r>
            <a:r>
              <a:rPr lang="zh-CN" altLang="en-US" sz="1600" dirty="0" smtClean="0"/>
              <a:t>月</a:t>
            </a:r>
            <a:r>
              <a:rPr lang="en-US" altLang="zh-CN" sz="1600" dirty="0" smtClean="0"/>
              <a:t>1</a:t>
            </a:r>
            <a:r>
              <a:rPr lang="zh-CN" altLang="en-US" sz="1600" dirty="0" smtClean="0"/>
              <a:t>日至</a:t>
            </a:r>
            <a:r>
              <a:rPr lang="en-US" altLang="zh-CN" sz="1600" dirty="0" smtClean="0"/>
              <a:t>2002</a:t>
            </a:r>
            <a:r>
              <a:rPr lang="zh-CN" altLang="en-US" sz="1600" dirty="0" smtClean="0"/>
              <a:t>年</a:t>
            </a:r>
            <a:r>
              <a:rPr lang="en-US" altLang="zh-CN" sz="1600" dirty="0" smtClean="0"/>
              <a:t>1</a:t>
            </a:r>
            <a:r>
              <a:rPr lang="zh-CN" altLang="en-US" sz="1600" dirty="0" smtClean="0"/>
              <a:t>月</a:t>
            </a:r>
            <a:r>
              <a:rPr lang="en-US" altLang="zh-CN" sz="1600" dirty="0" smtClean="0"/>
              <a:t>1</a:t>
            </a:r>
            <a:r>
              <a:rPr lang="zh-CN" altLang="en-US" sz="1600" dirty="0" smtClean="0"/>
              <a:t>日，地址为：</a:t>
            </a:r>
            <a:r>
              <a:rPr lang="en-US" altLang="zh-CN" sz="1600" dirty="0" smtClean="0">
                <a:hlinkClick r:id="rId2"/>
              </a:rPr>
              <a:t>http://ichart.finance.yahoo.com/table.csv?s=AAPL&amp;a=00&amp;b=1&amp;c=1990&amp;d=00&amp;e=1&amp;f=2002&amp;g=d&amp;ignore=.csv</a:t>
            </a:r>
            <a:endParaRPr lang="en-US" altLang="zh-CN" sz="1600" dirty="0" smtClean="0"/>
          </a:p>
          <a:p>
            <a:r>
              <a:rPr lang="zh-CN" altLang="en-US" sz="1600" dirty="0" smtClean="0"/>
              <a:t>确认文件在路径下然后在主函数中进行指定。</a:t>
            </a:r>
            <a:r>
              <a:rPr lang="en-US" altLang="zh-CN" sz="1600" dirty="0" smtClean="0"/>
              <a:t>__main__</a:t>
            </a:r>
            <a:r>
              <a:rPr lang="zh-CN" altLang="en-US" sz="1600" dirty="0" smtClean="0"/>
              <a:t>函数只是简单的初始化一个回测对象然后调用</a:t>
            </a:r>
            <a:r>
              <a:rPr lang="en-US" altLang="zh-CN" sz="1600" dirty="0" err="1" smtClean="0"/>
              <a:t>simulate_trading</a:t>
            </a:r>
            <a:r>
              <a:rPr lang="zh-CN" altLang="en-US" sz="1600" dirty="0" smtClean="0"/>
              <a:t>方法来执行。</a:t>
            </a:r>
            <a:endParaRPr lang="en-US" altLang="zh-CN" sz="1600" dirty="0" smtClean="0"/>
          </a:p>
          <a:p>
            <a:r>
              <a:rPr lang="zh-CN" altLang="en-US" sz="1600" dirty="0" smtClean="0"/>
              <a:t>这样，运行程序可以得到回测运行的结果以及业绩指标。这里业绩指标为负，因此，我们需要再来开发策略找到一个系统可以生成正的业绩。</a:t>
            </a:r>
            <a:endParaRPr lang="en-US" altLang="zh-CN" sz="1600" dirty="0" smtClean="0"/>
          </a:p>
        </p:txBody>
      </p:sp>
    </p:spTree>
    <p:extLst>
      <p:ext uri="{BB962C8B-B14F-4D97-AF65-F5344CB8AC3E}">
        <p14:creationId xmlns:p14="http://schemas.microsoft.com/office/powerpoint/2010/main" val="4214824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S&amp;P500</a:t>
            </a:r>
            <a:r>
              <a:rPr lang="zh-CN" altLang="en-US" dirty="0" smtClean="0"/>
              <a:t>预测交易</a:t>
            </a:r>
            <a:endParaRPr lang="zh-CN" altLang="en-US" dirty="0"/>
          </a:p>
        </p:txBody>
      </p:sp>
      <p:sp>
        <p:nvSpPr>
          <p:cNvPr id="3" name="内容占位符 2"/>
          <p:cNvSpPr>
            <a:spLocks noGrp="1"/>
          </p:cNvSpPr>
          <p:nvPr>
            <p:ph idx="1"/>
          </p:nvPr>
        </p:nvSpPr>
        <p:spPr/>
        <p:txBody>
          <a:bodyPr/>
          <a:lstStyle/>
          <a:p>
            <a:r>
              <a:rPr lang="zh-CN" altLang="en-US" sz="2000" dirty="0" smtClean="0"/>
              <a:t>本节我们考虑一种基于预测引擎的交易策略。我们将通过一个股票市场预测程序来进行交易。</a:t>
            </a:r>
            <a:endParaRPr lang="en-US" altLang="zh-CN" sz="2000" dirty="0" smtClean="0"/>
          </a:p>
          <a:p>
            <a:r>
              <a:rPr lang="zh-CN" altLang="en-US" sz="2000" dirty="0" smtClean="0"/>
              <a:t>在本节的例子中，我们要试图预测</a:t>
            </a:r>
            <a:r>
              <a:rPr lang="en-US" altLang="zh-CN" sz="2000" dirty="0" smtClean="0"/>
              <a:t>SPY</a:t>
            </a:r>
            <a:r>
              <a:rPr lang="zh-CN" altLang="en-US" sz="2000" dirty="0" smtClean="0"/>
              <a:t>，这是一个基于</a:t>
            </a:r>
            <a:r>
              <a:rPr lang="en-US" altLang="zh-CN" sz="2000" dirty="0" smtClean="0"/>
              <a:t>S&amp;P500</a:t>
            </a:r>
            <a:r>
              <a:rPr lang="zh-CN" altLang="en-US" sz="2000" dirty="0" smtClean="0"/>
              <a:t>股票价值的</a:t>
            </a:r>
            <a:r>
              <a:rPr lang="en-US" altLang="zh-CN" sz="2000" dirty="0" smtClean="0"/>
              <a:t>ETF</a:t>
            </a:r>
            <a:r>
              <a:rPr lang="zh-CN" altLang="en-US" sz="2000" dirty="0" smtClean="0"/>
              <a:t>。最终我们需要回答的问题是是否基本的使用滞后价格数据的预测算法，拥有一定预测业绩的话是否可以对我们的买入持有策略有所帮助。</a:t>
            </a:r>
            <a:endParaRPr lang="en-US" altLang="zh-CN" sz="2000" dirty="0" smtClean="0"/>
          </a:p>
          <a:p>
            <a:r>
              <a:rPr lang="zh-CN" altLang="en-US" sz="2000" dirty="0" smtClean="0"/>
              <a:t>这里交易策略的规则如下：</a:t>
            </a:r>
            <a:endParaRPr lang="en-US" altLang="zh-CN" sz="2000" dirty="0" smtClean="0"/>
          </a:p>
          <a:p>
            <a:pPr lvl="1"/>
            <a:r>
              <a:rPr lang="zh-CN" altLang="en-US" sz="2000" dirty="0" smtClean="0"/>
              <a:t>对一个</a:t>
            </a:r>
            <a:r>
              <a:rPr lang="en-US" altLang="zh-CN" sz="2000" dirty="0" smtClean="0"/>
              <a:t>S&amp;P500</a:t>
            </a:r>
            <a:r>
              <a:rPr lang="zh-CN" altLang="en-US" sz="2000" dirty="0" smtClean="0"/>
              <a:t>数据的子集拟合一个预测模型。这可以是</a:t>
            </a:r>
            <a:r>
              <a:rPr lang="en-US" altLang="zh-CN" sz="2000" dirty="0" smtClean="0"/>
              <a:t>Logistic</a:t>
            </a:r>
            <a:r>
              <a:rPr lang="zh-CN" altLang="en-US" sz="2000" dirty="0" smtClean="0"/>
              <a:t>回归，一个分类分析（线性或者二次的），或者是支持向量机，或者是一个随机森林。</a:t>
            </a:r>
            <a:endParaRPr lang="en-US" altLang="zh-CN" sz="2000" dirty="0" smtClean="0"/>
          </a:p>
          <a:p>
            <a:pPr lvl="1"/>
            <a:r>
              <a:rPr lang="zh-CN" altLang="en-US" sz="2000" dirty="0" smtClean="0"/>
              <a:t>使用调整的收盘收益数据的两阶滞后来作为明天收益的预测器。如果收益预测为正那么则持有多头，如果收益预测为负，则退出。我们对于这个特定的策略不会去考虑做空交易。</a:t>
            </a:r>
            <a:endParaRPr lang="en-US" altLang="zh-CN" sz="2000" dirty="0" smtClean="0"/>
          </a:p>
          <a:p>
            <a:pPr marL="392113" lvl="1" indent="0">
              <a:buNone/>
            </a:pPr>
            <a:endParaRPr lang="en-US" altLang="zh-CN" sz="1200" dirty="0" smtClean="0"/>
          </a:p>
        </p:txBody>
      </p:sp>
    </p:spTree>
    <p:extLst>
      <p:ext uri="{BB962C8B-B14F-4D97-AF65-F5344CB8AC3E}">
        <p14:creationId xmlns:p14="http://schemas.microsoft.com/office/powerpoint/2010/main" val="4256909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S&amp;P500</a:t>
            </a:r>
            <a:r>
              <a:rPr lang="zh-CN" altLang="en-US" dirty="0" smtClean="0"/>
              <a:t>预测交易</a:t>
            </a:r>
            <a:endParaRPr lang="zh-CN" altLang="en-US" dirty="0"/>
          </a:p>
        </p:txBody>
      </p:sp>
      <p:sp>
        <p:nvSpPr>
          <p:cNvPr id="3" name="内容占位符 2"/>
          <p:cNvSpPr>
            <a:spLocks noGrp="1"/>
          </p:cNvSpPr>
          <p:nvPr>
            <p:ph idx="1"/>
          </p:nvPr>
        </p:nvSpPr>
        <p:spPr/>
        <p:txBody>
          <a:bodyPr/>
          <a:lstStyle/>
          <a:p>
            <a:pPr marL="479425" lvl="1" indent="-342900">
              <a:spcBef>
                <a:spcPts val="400"/>
              </a:spcBef>
              <a:buSzPct val="68000"/>
              <a:buFont typeface="Wingdings 3" panose="05040102010807070707" pitchFamily="18" charset="2"/>
              <a:buChar char=""/>
            </a:pPr>
            <a:r>
              <a:rPr lang="zh-CN" altLang="en-US" sz="1800" dirty="0"/>
              <a:t>首先，我们创建一个</a:t>
            </a:r>
            <a:r>
              <a:rPr lang="en-US" altLang="zh-CN" sz="1800" dirty="0"/>
              <a:t>snp_forecast.py</a:t>
            </a:r>
            <a:r>
              <a:rPr lang="zh-CN" altLang="en-US" sz="1800" dirty="0"/>
              <a:t>并导入必须的库。</a:t>
            </a:r>
            <a:endParaRPr lang="en-US" altLang="zh-CN" sz="1800" dirty="0"/>
          </a:p>
          <a:p>
            <a:pPr marL="479425" indent="-342900"/>
            <a:r>
              <a:rPr lang="zh-CN" altLang="en-US" sz="1800" dirty="0" smtClean="0"/>
              <a:t>我们引入了</a:t>
            </a:r>
            <a:r>
              <a:rPr lang="en-US" altLang="zh-CN" sz="1800" dirty="0" smtClean="0"/>
              <a:t>Pandas</a:t>
            </a:r>
            <a:r>
              <a:rPr lang="zh-CN" altLang="en-US" sz="1800" dirty="0" smtClean="0"/>
              <a:t>和</a:t>
            </a:r>
            <a:r>
              <a:rPr lang="en-US" altLang="zh-CN" sz="1800" dirty="0" err="1" smtClean="0"/>
              <a:t>Scikit</a:t>
            </a:r>
            <a:r>
              <a:rPr lang="en-US" altLang="zh-CN" sz="1800" dirty="0" smtClean="0"/>
              <a:t>-Learn</a:t>
            </a:r>
            <a:r>
              <a:rPr lang="zh-CN" altLang="en-US" sz="1800" dirty="0" smtClean="0"/>
              <a:t>库来完成监督分类算法的拟合过程。我们还引入了事件驱动回测程序的必要类。最后，我们引入了一个</a:t>
            </a:r>
            <a:r>
              <a:rPr lang="en-US" altLang="zh-CN" sz="1800" dirty="0" err="1" smtClean="0"/>
              <a:t>create_lagged_series</a:t>
            </a:r>
            <a:r>
              <a:rPr lang="zh-CN" altLang="en-US" sz="1800" dirty="0" smtClean="0"/>
              <a:t>，用来创建滞后的序列。这个程序我们要进行编写。</a:t>
            </a:r>
            <a:endParaRPr lang="en-US" altLang="zh-CN" sz="1800" dirty="0" smtClean="0"/>
          </a:p>
          <a:p>
            <a:pPr marL="479425" indent="-342900"/>
            <a:r>
              <a:rPr lang="zh-CN" altLang="en-US" sz="1800" dirty="0" smtClean="0"/>
              <a:t>下一步是创建</a:t>
            </a:r>
            <a:r>
              <a:rPr lang="en-US" altLang="zh-CN" sz="1800" dirty="0" err="1" smtClean="0"/>
              <a:t>SPYDailyForcastStrategy</a:t>
            </a:r>
            <a:r>
              <a:rPr lang="zh-CN" altLang="en-US" sz="1800" dirty="0" smtClean="0"/>
              <a:t>类作为</a:t>
            </a:r>
            <a:r>
              <a:rPr lang="en-US" altLang="zh-CN" sz="1800" dirty="0" smtClean="0"/>
              <a:t>Strategy</a:t>
            </a:r>
            <a:r>
              <a:rPr lang="zh-CN" altLang="en-US" sz="1800" dirty="0" smtClean="0"/>
              <a:t>的子类。因为我们要将策略的一些参数写死到类中，为了简单，在</a:t>
            </a:r>
            <a:r>
              <a:rPr lang="en-US" altLang="zh-CN" sz="1800" dirty="0" smtClean="0"/>
              <a:t>__</a:t>
            </a:r>
            <a:r>
              <a:rPr lang="en-US" altLang="zh-CN" sz="1800" dirty="0" err="1" smtClean="0"/>
              <a:t>init</a:t>
            </a:r>
            <a:r>
              <a:rPr lang="en-US" altLang="zh-CN" sz="1800" dirty="0" smtClean="0"/>
              <a:t>__</a:t>
            </a:r>
            <a:r>
              <a:rPr lang="zh-CN" altLang="en-US" sz="1800" dirty="0" smtClean="0"/>
              <a:t>函数中仅仅需要的参数是</a:t>
            </a:r>
            <a:r>
              <a:rPr lang="en-US" altLang="zh-CN" sz="1800" dirty="0" smtClean="0"/>
              <a:t>bars</a:t>
            </a:r>
            <a:r>
              <a:rPr lang="zh-CN" altLang="en-US" sz="1800" dirty="0" smtClean="0"/>
              <a:t>数据处理器以及</a:t>
            </a:r>
            <a:r>
              <a:rPr lang="en-US" altLang="zh-CN" sz="1800" dirty="0" smtClean="0"/>
              <a:t>events</a:t>
            </a:r>
            <a:r>
              <a:rPr lang="zh-CN" altLang="en-US" sz="1800" dirty="0" smtClean="0"/>
              <a:t>队列。</a:t>
            </a:r>
            <a:endParaRPr lang="en-US" altLang="zh-CN" sz="1800" dirty="0" smtClean="0"/>
          </a:p>
          <a:p>
            <a:pPr marL="479425" indent="-342900"/>
            <a:r>
              <a:rPr lang="zh-CN" altLang="en-US" sz="1800" dirty="0" smtClean="0"/>
              <a:t>我们设定</a:t>
            </a:r>
            <a:r>
              <a:rPr lang="en-US" altLang="zh-CN" sz="1800" dirty="0" err="1" smtClean="0"/>
              <a:t>self.model</a:t>
            </a:r>
            <a:r>
              <a:rPr lang="en-US" altLang="zh-CN" sz="1800" dirty="0" smtClean="0"/>
              <a:t>_***start/end/test</a:t>
            </a:r>
            <a:r>
              <a:rPr lang="zh-CN" altLang="en-US" sz="1800" dirty="0" smtClean="0"/>
              <a:t>日期为日期时间对象，然后告诉类我们是在市场之外，</a:t>
            </a:r>
            <a:r>
              <a:rPr lang="en-US" altLang="zh-CN" sz="1800" dirty="0" err="1" smtClean="0"/>
              <a:t>self.long_market</a:t>
            </a:r>
            <a:r>
              <a:rPr lang="en-US" altLang="zh-CN" sz="1800" dirty="0" smtClean="0"/>
              <a:t>=False</a:t>
            </a:r>
            <a:r>
              <a:rPr lang="zh-CN" altLang="en-US" sz="1800" dirty="0" smtClean="0"/>
              <a:t>。最后，我们设置</a:t>
            </a:r>
            <a:r>
              <a:rPr lang="en-US" altLang="zh-CN" sz="1800" dirty="0" err="1" smtClean="0"/>
              <a:t>self.model</a:t>
            </a:r>
            <a:r>
              <a:rPr lang="zh-CN" altLang="en-US" sz="1800" dirty="0" smtClean="0"/>
              <a:t>为来自于下面定义的</a:t>
            </a:r>
            <a:r>
              <a:rPr lang="en-US" altLang="zh-CN" sz="1800" dirty="0" err="1" smtClean="0"/>
              <a:t>create_symbol_forecast_model</a:t>
            </a:r>
            <a:r>
              <a:rPr lang="zh-CN" altLang="en-US" sz="1800" dirty="0" smtClean="0"/>
              <a:t>类的训练模型。</a:t>
            </a:r>
            <a:endParaRPr lang="en-US" altLang="zh-CN" sz="1800" dirty="0" smtClean="0"/>
          </a:p>
          <a:p>
            <a:pPr marL="479425" indent="-342900"/>
            <a:r>
              <a:rPr lang="zh-CN" altLang="en-US" sz="1800" dirty="0" smtClean="0"/>
              <a:t>接着我们来定义</a:t>
            </a:r>
            <a:r>
              <a:rPr lang="en-US" altLang="zh-CN" sz="1800" dirty="0" err="1" smtClean="0"/>
              <a:t>create_symbol_forecast_model</a:t>
            </a:r>
            <a:r>
              <a:rPr lang="zh-CN" altLang="en-US" sz="1800" dirty="0" smtClean="0"/>
              <a:t>方法，它本质上调用</a:t>
            </a:r>
            <a:r>
              <a:rPr lang="en-US" altLang="zh-CN" sz="1800" dirty="0" err="1" smtClean="0"/>
              <a:t>create_lagged_series</a:t>
            </a:r>
            <a:r>
              <a:rPr lang="zh-CN" altLang="en-US" sz="1800" dirty="0" smtClean="0"/>
              <a:t>函数，产生包含每个预测器的五个日都滞后收益的</a:t>
            </a:r>
            <a:r>
              <a:rPr lang="en-US" altLang="zh-CN" sz="1800" dirty="0" err="1" smtClean="0"/>
              <a:t>DataFrame</a:t>
            </a:r>
            <a:r>
              <a:rPr lang="zh-CN" altLang="en-US" sz="1800" dirty="0" smtClean="0"/>
              <a:t>。然后我们考虑最近的两期之后。这是因为我们建模假设人为早期的滞后的预测效果并不好。</a:t>
            </a:r>
            <a:endParaRPr lang="en-US" altLang="zh-CN" sz="1800" dirty="0"/>
          </a:p>
          <a:p>
            <a:pPr marL="392113" lvl="1" indent="0">
              <a:buNone/>
            </a:pPr>
            <a:endParaRPr lang="en-US" altLang="zh-CN" sz="1200" dirty="0" smtClean="0"/>
          </a:p>
        </p:txBody>
      </p:sp>
    </p:spTree>
    <p:extLst>
      <p:ext uri="{BB962C8B-B14F-4D97-AF65-F5344CB8AC3E}">
        <p14:creationId xmlns:p14="http://schemas.microsoft.com/office/powerpoint/2010/main" val="22631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仿宋" panose="02010609060101010101" pitchFamily="49" charset="-122"/>
                <a:ea typeface="仿宋" panose="02010609060101010101" pitchFamily="49" charset="-122"/>
              </a:rPr>
              <a:t>概述</a:t>
            </a:r>
            <a:endParaRPr lang="zh-CN" altLang="en-US" dirty="0">
              <a:latin typeface="仿宋" panose="02010609060101010101" pitchFamily="49" charset="-122"/>
              <a:ea typeface="仿宋" panose="02010609060101010101" pitchFamily="49" charset="-122"/>
            </a:endParaRPr>
          </a:p>
        </p:txBody>
      </p:sp>
      <p:sp>
        <p:nvSpPr>
          <p:cNvPr id="3" name="内容占位符 2"/>
          <p:cNvSpPr>
            <a:spLocks noGrp="1"/>
          </p:cNvSpPr>
          <p:nvPr>
            <p:ph idx="1"/>
          </p:nvPr>
        </p:nvSpPr>
        <p:spPr/>
        <p:txBody>
          <a:bodyPr/>
          <a:lstStyle/>
          <a:p>
            <a:r>
              <a:rPr lang="zh-CN" altLang="en-US" sz="1800" dirty="0" smtClean="0">
                <a:latin typeface="仿宋" panose="02010609060101010101" pitchFamily="49" charset="-122"/>
                <a:ea typeface="仿宋" panose="02010609060101010101" pitchFamily="49" charset="-122"/>
              </a:rPr>
              <a:t>科学方法：本课程对于算法交易的介绍是基于科学方法。科学方法的过程首先是提出一个问题，这个问题通常是基于我们在市场上的观测。这样的问题最终是形成了一个假设，例如“</a:t>
            </a:r>
            <a:r>
              <a:rPr lang="en-US" altLang="zh-CN" sz="1800" dirty="0" smtClean="0">
                <a:latin typeface="仿宋" panose="02010609060101010101" pitchFamily="49" charset="-122"/>
                <a:ea typeface="仿宋" panose="02010609060101010101" pitchFamily="49" charset="-122"/>
              </a:rPr>
              <a:t>GLD</a:t>
            </a:r>
            <a:r>
              <a:rPr lang="zh-CN" altLang="en-US" sz="1800" dirty="0" smtClean="0">
                <a:latin typeface="仿宋" panose="02010609060101010101" pitchFamily="49" charset="-122"/>
                <a:ea typeface="仿宋" panose="02010609060101010101" pitchFamily="49" charset="-122"/>
              </a:rPr>
              <a:t>和</a:t>
            </a:r>
            <a:r>
              <a:rPr lang="en-US" altLang="zh-CN" sz="1800" dirty="0" smtClean="0">
                <a:latin typeface="仿宋" panose="02010609060101010101" pitchFamily="49" charset="-122"/>
                <a:ea typeface="仿宋" panose="02010609060101010101" pitchFamily="49" charset="-122"/>
              </a:rPr>
              <a:t>GDX</a:t>
            </a:r>
            <a:r>
              <a:rPr lang="zh-CN" altLang="en-US" sz="1800" dirty="0" smtClean="0">
                <a:latin typeface="仿宋" panose="02010609060101010101" pitchFamily="49" charset="-122"/>
                <a:ea typeface="仿宋" panose="02010609060101010101" pitchFamily="49" charset="-122"/>
              </a:rPr>
              <a:t>之间的价差是否有均值回复的特性？”，这个问题的原假设通常是没有均值回复的行为。</a:t>
            </a:r>
            <a:endParaRPr lang="en-US" altLang="zh-CN" sz="1800" dirty="0" smtClean="0">
              <a:latin typeface="仿宋" panose="02010609060101010101" pitchFamily="49" charset="-122"/>
              <a:ea typeface="仿宋" panose="02010609060101010101" pitchFamily="49" charset="-122"/>
            </a:endParaRPr>
          </a:p>
          <a:p>
            <a:r>
              <a:rPr lang="zh-CN" altLang="en-US" sz="1800" dirty="0" smtClean="0">
                <a:latin typeface="仿宋" panose="02010609060101010101" pitchFamily="49" charset="-122"/>
                <a:ea typeface="仿宋" panose="02010609060101010101" pitchFamily="49" charset="-122"/>
              </a:rPr>
              <a:t>在做出了假设之后，就需要进行推断，判断</a:t>
            </a:r>
            <a:r>
              <a:rPr lang="en-US" altLang="zh-CN" sz="1800" dirty="0" smtClean="0">
                <a:latin typeface="仿宋" panose="02010609060101010101" pitchFamily="49" charset="-122"/>
                <a:ea typeface="仿宋" panose="02010609060101010101" pitchFamily="49" charset="-122"/>
              </a:rPr>
              <a:t>GLD-GDX</a:t>
            </a:r>
            <a:r>
              <a:rPr lang="zh-CN" altLang="en-US" sz="1800" dirty="0" smtClean="0">
                <a:latin typeface="仿宋" panose="02010609060101010101" pitchFamily="49" charset="-122"/>
                <a:ea typeface="仿宋" panose="02010609060101010101" pitchFamily="49" charset="-122"/>
              </a:rPr>
              <a:t>这个时间序列是否是平稳的，为了检验假设，我们就需要统计检验，这里检验平稳性应当是使用</a:t>
            </a:r>
            <a:r>
              <a:rPr lang="en-US" altLang="zh-CN" sz="1800" dirty="0" err="1" smtClean="0">
                <a:latin typeface="仿宋" panose="02010609060101010101" pitchFamily="49" charset="-122"/>
                <a:ea typeface="仿宋" panose="02010609060101010101" pitchFamily="49" charset="-122"/>
              </a:rPr>
              <a:t>Augumented</a:t>
            </a:r>
            <a:r>
              <a:rPr lang="en-US" altLang="zh-CN" sz="1800" dirty="0" smtClean="0">
                <a:latin typeface="仿宋" panose="02010609060101010101" pitchFamily="49" charset="-122"/>
                <a:ea typeface="仿宋" panose="02010609060101010101" pitchFamily="49" charset="-122"/>
              </a:rPr>
              <a:t> Dickey-Fuller</a:t>
            </a:r>
            <a:r>
              <a:rPr lang="zh-CN" altLang="en-US" sz="1800" dirty="0" smtClean="0">
                <a:latin typeface="仿宋" panose="02010609060101010101" pitchFamily="49" charset="-122"/>
                <a:ea typeface="仿宋" panose="02010609060101010101" pitchFamily="49" charset="-122"/>
              </a:rPr>
              <a:t>检验，</a:t>
            </a:r>
            <a:r>
              <a:rPr lang="en-US" altLang="zh-CN" sz="1800" dirty="0" smtClean="0">
                <a:latin typeface="仿宋" panose="02010609060101010101" pitchFamily="49" charset="-122"/>
                <a:ea typeface="仿宋" panose="02010609060101010101" pitchFamily="49" charset="-122"/>
              </a:rPr>
              <a:t>Hurst</a:t>
            </a:r>
            <a:r>
              <a:rPr lang="zh-CN" altLang="en-US" sz="1800" dirty="0" smtClean="0">
                <a:latin typeface="仿宋" panose="02010609060101010101" pitchFamily="49" charset="-122"/>
                <a:ea typeface="仿宋" panose="02010609060101010101" pitchFamily="49" charset="-122"/>
              </a:rPr>
              <a:t>指数检验或者方差比检验。</a:t>
            </a:r>
            <a:endParaRPr lang="en-US" altLang="zh-CN" sz="1800" dirty="0" smtClean="0">
              <a:latin typeface="仿宋" panose="02010609060101010101" pitchFamily="49" charset="-122"/>
              <a:ea typeface="仿宋" panose="02010609060101010101" pitchFamily="49" charset="-122"/>
            </a:endParaRPr>
          </a:p>
          <a:p>
            <a:r>
              <a:rPr lang="zh-CN" altLang="en-US" sz="1800" dirty="0" smtClean="0">
                <a:latin typeface="仿宋" panose="02010609060101010101" pitchFamily="49" charset="-122"/>
                <a:ea typeface="仿宋" panose="02010609060101010101" pitchFamily="49" charset="-122"/>
              </a:rPr>
              <a:t>检验的结果对于原假设所提出的问题给出了统计答案，是关于原假设是否应当在一定显著性水平下被拒绝。如果上面问题中的原假设没有被拒绝，则表明两个</a:t>
            </a:r>
            <a:r>
              <a:rPr lang="en-US" altLang="zh-CN" sz="1800" dirty="0" smtClean="0">
                <a:latin typeface="仿宋" panose="02010609060101010101" pitchFamily="49" charset="-122"/>
                <a:ea typeface="仿宋" panose="02010609060101010101" pitchFamily="49" charset="-122"/>
              </a:rPr>
              <a:t>ETF</a:t>
            </a:r>
            <a:r>
              <a:rPr lang="zh-CN" altLang="en-US" sz="1800" dirty="0" smtClean="0">
                <a:latin typeface="仿宋" panose="02010609060101010101" pitchFamily="49" charset="-122"/>
                <a:ea typeface="仿宋" panose="02010609060101010101" pitchFamily="49" charset="-122"/>
              </a:rPr>
              <a:t>之间没有稳定的关系。这种检验的过程是分析的过程，通常我们需要得到的是拒绝原假设的结果。</a:t>
            </a:r>
            <a:endParaRPr lang="en-US" altLang="zh-CN" sz="1800" dirty="0" smtClean="0">
              <a:latin typeface="仿宋" panose="02010609060101010101" pitchFamily="49" charset="-122"/>
              <a:ea typeface="仿宋" panose="02010609060101010101" pitchFamily="49" charset="-122"/>
            </a:endParaRPr>
          </a:p>
          <a:p>
            <a:r>
              <a:rPr lang="zh-CN" altLang="en-US" sz="1800" dirty="0" smtClean="0">
                <a:latin typeface="仿宋" panose="02010609060101010101" pitchFamily="49" charset="-122"/>
                <a:ea typeface="仿宋" panose="02010609060101010101" pitchFamily="49" charset="-122"/>
              </a:rPr>
              <a:t>使用科学方法来处理算法交易的问题通常遇到的一个困境是如果在某一段时间之后算法不再有所收益，我们就需要改变假设，重新进行评估，这可能会导致新的假设。</a:t>
            </a:r>
            <a:endParaRPr lang="en-US" altLang="zh-CN" sz="1800" dirty="0" smtClean="0">
              <a:latin typeface="仿宋" panose="02010609060101010101" pitchFamily="49" charset="-122"/>
              <a:ea typeface="仿宋" panose="02010609060101010101" pitchFamily="49" charset="-122"/>
            </a:endParaRPr>
          </a:p>
          <a:p>
            <a:r>
              <a:rPr lang="zh-CN" altLang="en-US" sz="1800" dirty="0" smtClean="0">
                <a:latin typeface="仿宋" panose="02010609060101010101" pitchFamily="49" charset="-122"/>
                <a:ea typeface="仿宋" panose="02010609060101010101" pitchFamily="49" charset="-122"/>
              </a:rPr>
              <a:t>我们在本章中学习的算法交易都是基于上面介绍的科学方法。</a:t>
            </a:r>
            <a:endParaRPr lang="zh-CN" altLang="en-US" sz="18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825592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S&amp;P500</a:t>
            </a:r>
            <a:r>
              <a:rPr lang="zh-CN" altLang="en-US" dirty="0" smtClean="0"/>
              <a:t>预测交易</a:t>
            </a:r>
            <a:endParaRPr lang="zh-CN" altLang="en-US" dirty="0"/>
          </a:p>
        </p:txBody>
      </p:sp>
      <p:sp>
        <p:nvSpPr>
          <p:cNvPr id="3" name="内容占位符 2"/>
          <p:cNvSpPr>
            <a:spLocks noGrp="1"/>
          </p:cNvSpPr>
          <p:nvPr>
            <p:ph idx="1"/>
          </p:nvPr>
        </p:nvSpPr>
        <p:spPr/>
        <p:txBody>
          <a:bodyPr/>
          <a:lstStyle/>
          <a:p>
            <a:pPr marL="422275" indent="-285750"/>
            <a:r>
              <a:rPr lang="zh-CN" altLang="en-US" sz="1650" dirty="0" smtClean="0"/>
              <a:t>现在我们来创建训练和检验数据，后者是我们检验所期望的模型的数据。我可以选择不输出检验数据。最后，我们你和训练数据到</a:t>
            </a:r>
            <a:r>
              <a:rPr lang="en-US" altLang="zh-CN" sz="1650" dirty="0" smtClean="0"/>
              <a:t>Quadratic Discriminant </a:t>
            </a:r>
            <a:r>
              <a:rPr lang="en-US" altLang="zh-CN" sz="1650" dirty="0" err="1" smtClean="0"/>
              <a:t>Analyser</a:t>
            </a:r>
            <a:r>
              <a:rPr lang="zh-CN" altLang="en-US" sz="1650" dirty="0" smtClean="0"/>
              <a:t>然后返回模型。</a:t>
            </a:r>
            <a:endParaRPr lang="en-US" altLang="zh-CN" sz="1650" dirty="0" smtClean="0"/>
          </a:p>
          <a:p>
            <a:pPr marL="422275" indent="-285750"/>
            <a:r>
              <a:rPr lang="zh-CN" altLang="en-US" sz="1650" dirty="0" smtClean="0"/>
              <a:t>注意我们也可以将模型替换为随机森林，支持向量机或者</a:t>
            </a:r>
            <a:r>
              <a:rPr lang="en-US" altLang="zh-CN" sz="1650" dirty="0" smtClean="0"/>
              <a:t>Logistic</a:t>
            </a:r>
            <a:r>
              <a:rPr lang="zh-CN" altLang="en-US" sz="1650" dirty="0" smtClean="0"/>
              <a:t>回归，所有我们需要做的就是导入</a:t>
            </a:r>
            <a:r>
              <a:rPr lang="en-US" altLang="zh-CN" sz="1650" dirty="0" err="1" smtClean="0"/>
              <a:t>Scikit</a:t>
            </a:r>
            <a:r>
              <a:rPr lang="en-US" altLang="zh-CN" sz="1650" dirty="0" smtClean="0"/>
              <a:t>-Learn</a:t>
            </a:r>
            <a:r>
              <a:rPr lang="zh-CN" altLang="en-US" sz="1650" dirty="0" smtClean="0"/>
              <a:t>当中的正确库然后简单的替换</a:t>
            </a:r>
            <a:r>
              <a:rPr lang="en-US" altLang="zh-CN" sz="1650" dirty="0" smtClean="0"/>
              <a:t>model=QDA()</a:t>
            </a:r>
            <a:r>
              <a:rPr lang="zh-CN" altLang="en-US" sz="1650" dirty="0" smtClean="0"/>
              <a:t>一行。</a:t>
            </a:r>
            <a:endParaRPr lang="en-US" altLang="zh-CN" sz="1650" dirty="0" smtClean="0"/>
          </a:p>
          <a:p>
            <a:pPr marL="422275" indent="-285750"/>
            <a:r>
              <a:rPr lang="zh-CN" altLang="en-US" sz="1650" dirty="0" smtClean="0"/>
              <a:t>现在，我们来重写</a:t>
            </a:r>
            <a:r>
              <a:rPr lang="en-US" altLang="zh-CN" sz="1650" dirty="0" smtClean="0"/>
              <a:t>Strategy</a:t>
            </a:r>
            <a:r>
              <a:rPr lang="zh-CN" altLang="en-US" sz="1650" dirty="0" smtClean="0"/>
              <a:t>基类中的</a:t>
            </a:r>
            <a:r>
              <a:rPr lang="en-US" altLang="zh-CN" sz="1650" dirty="0" err="1" smtClean="0"/>
              <a:t>calculate_signals</a:t>
            </a:r>
            <a:r>
              <a:rPr lang="zh-CN" altLang="en-US" sz="1650" dirty="0" smtClean="0"/>
              <a:t>函数。我们首先计算一些方便的输入</a:t>
            </a:r>
            <a:r>
              <a:rPr lang="en-US" altLang="zh-CN" sz="1650" dirty="0" err="1" smtClean="0"/>
              <a:t>SignalEvent</a:t>
            </a:r>
            <a:r>
              <a:rPr lang="zh-CN" altLang="en-US" sz="1650" dirty="0" smtClean="0"/>
              <a:t>对象中的参数，然后如果我们接收到</a:t>
            </a:r>
            <a:r>
              <a:rPr lang="en-US" altLang="zh-CN" sz="1650" dirty="0" err="1" smtClean="0"/>
              <a:t>MarketEvent</a:t>
            </a:r>
            <a:r>
              <a:rPr lang="zh-CN" altLang="en-US" sz="1650" dirty="0" smtClean="0"/>
              <a:t>对象则生成一组信号。</a:t>
            </a:r>
            <a:endParaRPr lang="en-US" altLang="zh-CN" sz="1650" dirty="0" smtClean="0"/>
          </a:p>
          <a:p>
            <a:pPr marL="422275" indent="-285750"/>
            <a:r>
              <a:rPr lang="zh-CN" altLang="en-US" sz="1650" dirty="0" smtClean="0"/>
              <a:t>我们等待五条数据集的流逝（即我们策略中的五天），然后获得滞后的收益值，然后将这些值放入到</a:t>
            </a:r>
            <a:r>
              <a:rPr lang="en-US" altLang="zh-CN" sz="1650" dirty="0" smtClean="0"/>
              <a:t>Pandas Series</a:t>
            </a:r>
            <a:r>
              <a:rPr lang="zh-CN" altLang="en-US" sz="1650" dirty="0" smtClean="0"/>
              <a:t>中，保证模型的</a:t>
            </a:r>
            <a:r>
              <a:rPr lang="en-US" altLang="zh-CN" sz="1650" dirty="0" smtClean="0"/>
              <a:t>predict</a:t>
            </a:r>
            <a:r>
              <a:rPr lang="zh-CN" altLang="en-US" sz="1650" dirty="0" smtClean="0"/>
              <a:t>方法正确工作。然后我们计算了预测，它为</a:t>
            </a:r>
            <a:r>
              <a:rPr lang="en-US" altLang="zh-CN" sz="1650" dirty="0" smtClean="0"/>
              <a:t>+1</a:t>
            </a:r>
            <a:r>
              <a:rPr lang="zh-CN" altLang="en-US" sz="1650" dirty="0" smtClean="0"/>
              <a:t>或</a:t>
            </a:r>
            <a:r>
              <a:rPr lang="en-US" altLang="zh-CN" sz="1650" dirty="0" smtClean="0"/>
              <a:t>-1.</a:t>
            </a:r>
          </a:p>
          <a:p>
            <a:pPr marL="422275" indent="-285750"/>
            <a:r>
              <a:rPr lang="zh-CN" altLang="en-US" sz="1650" dirty="0" smtClean="0"/>
              <a:t>如果预测是</a:t>
            </a:r>
            <a:r>
              <a:rPr lang="en-US" altLang="zh-CN" sz="1650" dirty="0" smtClean="0"/>
              <a:t>+1</a:t>
            </a:r>
            <a:r>
              <a:rPr lang="zh-CN" altLang="en-US" sz="1650" dirty="0" smtClean="0"/>
              <a:t>，而且我们没有持仓，那么应当创建一个</a:t>
            </a:r>
            <a:r>
              <a:rPr lang="en-US" altLang="zh-CN" sz="1650" dirty="0" err="1" smtClean="0"/>
              <a:t>SignalEvent</a:t>
            </a:r>
            <a:r>
              <a:rPr lang="zh-CN" altLang="en-US" sz="1650" dirty="0" smtClean="0"/>
              <a:t>来持有多头，并且让类知道我们现在已经在市场中。如果预测是</a:t>
            </a:r>
            <a:r>
              <a:rPr lang="en-US" altLang="zh-CN" sz="1650" dirty="0" smtClean="0"/>
              <a:t>-1</a:t>
            </a:r>
            <a:r>
              <a:rPr lang="zh-CN" altLang="en-US" sz="1650" dirty="0" smtClean="0"/>
              <a:t>，而我们多头了市场，那么这个时候应当退出。</a:t>
            </a:r>
            <a:endParaRPr lang="en-US" altLang="zh-CN" sz="1650" dirty="0" smtClean="0"/>
          </a:p>
          <a:p>
            <a:pPr marL="422275" indent="-285750"/>
            <a:r>
              <a:rPr lang="zh-CN" altLang="en-US" sz="1650" dirty="0"/>
              <a:t>为了运行这个策略，我们需要从</a:t>
            </a:r>
            <a:r>
              <a:rPr lang="en-US" altLang="zh-CN" sz="1650" dirty="0"/>
              <a:t>Yahoo Finance</a:t>
            </a:r>
            <a:r>
              <a:rPr lang="zh-CN" altLang="en-US" sz="1650" dirty="0"/>
              <a:t>下载一个关于</a:t>
            </a:r>
            <a:r>
              <a:rPr lang="en-US" altLang="zh-CN" sz="1650" dirty="0"/>
              <a:t>SPY</a:t>
            </a:r>
            <a:r>
              <a:rPr lang="zh-CN" altLang="en-US" sz="1650" dirty="0"/>
              <a:t>的</a:t>
            </a:r>
            <a:r>
              <a:rPr lang="en-US" altLang="zh-CN" sz="1650" dirty="0"/>
              <a:t>CSV</a:t>
            </a:r>
            <a:r>
              <a:rPr lang="zh-CN" altLang="en-US" sz="1650" dirty="0"/>
              <a:t>文件并且放置在核实的目录，我们然后通过</a:t>
            </a:r>
            <a:r>
              <a:rPr lang="en-US" altLang="zh-CN" sz="1650" dirty="0" err="1"/>
              <a:t>Backtest</a:t>
            </a:r>
            <a:r>
              <a:rPr lang="zh-CN" altLang="en-US" sz="1650" dirty="0"/>
              <a:t>类来包装回测并且通过调用</a:t>
            </a:r>
            <a:r>
              <a:rPr lang="en-US" altLang="zh-CN" sz="1650" dirty="0" err="1"/>
              <a:t>simulate_trading</a:t>
            </a:r>
            <a:r>
              <a:rPr lang="zh-CN" altLang="en-US" sz="1650" dirty="0"/>
              <a:t>来运行策略。</a:t>
            </a:r>
            <a:endParaRPr lang="en-US" altLang="zh-CN" sz="1650" dirty="0"/>
          </a:p>
          <a:p>
            <a:pPr marL="422275" indent="-285750"/>
            <a:endParaRPr lang="en-US" altLang="zh-CN" sz="1800" dirty="0" smtClean="0"/>
          </a:p>
        </p:txBody>
      </p:sp>
    </p:spTree>
    <p:extLst>
      <p:ext uri="{BB962C8B-B14F-4D97-AF65-F5344CB8AC3E}">
        <p14:creationId xmlns:p14="http://schemas.microsoft.com/office/powerpoint/2010/main" val="1272205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均值回归的股票配对交易</a:t>
            </a:r>
            <a:endParaRPr lang="zh-CN" altLang="en-US" dirty="0"/>
          </a:p>
        </p:txBody>
      </p:sp>
      <p:sp>
        <p:nvSpPr>
          <p:cNvPr id="3" name="内容占位符 2"/>
          <p:cNvSpPr>
            <a:spLocks noGrp="1"/>
          </p:cNvSpPr>
          <p:nvPr>
            <p:ph idx="1"/>
          </p:nvPr>
        </p:nvSpPr>
        <p:spPr/>
        <p:txBody>
          <a:bodyPr/>
          <a:lstStyle/>
          <a:p>
            <a:pPr marL="422275" indent="-285750"/>
            <a:r>
              <a:rPr lang="zh-CN" altLang="en-US" sz="1800" dirty="0" smtClean="0"/>
              <a:t>为了获得交易的较高</a:t>
            </a:r>
            <a:r>
              <a:rPr lang="en-US" altLang="zh-CN" sz="1800" dirty="0" smtClean="0"/>
              <a:t>Sharpe</a:t>
            </a:r>
            <a:r>
              <a:rPr lang="zh-CN" altLang="en-US" sz="1800" dirty="0" smtClean="0"/>
              <a:t>比率，我们需要考虑高频日内交易策略。</a:t>
            </a:r>
            <a:endParaRPr lang="en-US" altLang="zh-CN" sz="1800" dirty="0" smtClean="0"/>
          </a:p>
          <a:p>
            <a:pPr marL="422275" indent="-285750"/>
            <a:r>
              <a:rPr lang="zh-CN" altLang="en-US" sz="1800" dirty="0"/>
              <a:t>第一</a:t>
            </a:r>
            <a:r>
              <a:rPr lang="zh-CN" altLang="en-US" sz="1800" dirty="0" smtClean="0"/>
              <a:t>个主要的问题是获得数据并不是那么直接，因为高质量的日内数据通常不是免费的。我们在这里使用</a:t>
            </a:r>
            <a:r>
              <a:rPr lang="en-US" altLang="zh-CN" sz="1800" dirty="0" smtClean="0"/>
              <a:t>DTN IQFEED</a:t>
            </a:r>
            <a:r>
              <a:rPr lang="zh-CN" altLang="en-US" sz="1800" dirty="0" smtClean="0"/>
              <a:t>来进行日内分钟数据的处理，这样你需要自己的</a:t>
            </a:r>
            <a:r>
              <a:rPr lang="en-US" altLang="zh-CN" sz="1800" dirty="0" smtClean="0"/>
              <a:t>DTN</a:t>
            </a:r>
            <a:r>
              <a:rPr lang="zh-CN" altLang="en-US" sz="1800" dirty="0" smtClean="0"/>
              <a:t>账号来获得策略所需要的数据。</a:t>
            </a:r>
            <a:endParaRPr lang="en-US" altLang="zh-CN" sz="1800" dirty="0" smtClean="0"/>
          </a:p>
          <a:p>
            <a:pPr marL="422275" indent="-285750"/>
            <a:r>
              <a:rPr lang="zh-CN" altLang="en-US" sz="1800" dirty="0"/>
              <a:t>第二</a:t>
            </a:r>
            <a:r>
              <a:rPr lang="zh-CN" altLang="en-US" sz="1800" dirty="0" smtClean="0"/>
              <a:t>个问题是回测模拟会经历比较长的时间，特别是我们在这里建立的事件驱动的模型。一旦我们开始考虑一个不同年份的分钟数据的分散化资产组合，然后进行任意的参数优化，我们可能会看到这个策略可能在现代的</a:t>
            </a:r>
            <a:r>
              <a:rPr lang="en-US" altLang="zh-CN" sz="1800" dirty="0" smtClean="0"/>
              <a:t>PC</a:t>
            </a:r>
            <a:r>
              <a:rPr lang="zh-CN" altLang="en-US" sz="1800" dirty="0" smtClean="0"/>
              <a:t>上也要运行几个小时甚至几天。这一点在你实际进行研究的时候必须进行考虑。</a:t>
            </a:r>
            <a:endParaRPr lang="en-US" altLang="zh-CN" sz="1800" dirty="0" smtClean="0"/>
          </a:p>
          <a:p>
            <a:pPr marL="422275" indent="-285750"/>
            <a:r>
              <a:rPr lang="zh-CN" altLang="en-US" sz="1800" dirty="0"/>
              <a:t>第三</a:t>
            </a:r>
            <a:r>
              <a:rPr lang="zh-CN" altLang="en-US" sz="1800" dirty="0" smtClean="0"/>
              <a:t>个问题是实际的交易目前需要完全的自动化，因为我们现在进行的是高频交易。这意味着这样的执行环境和代码应当是可靠的而且没有</a:t>
            </a:r>
            <a:r>
              <a:rPr lang="en-US" altLang="zh-CN" sz="1800" dirty="0" smtClean="0"/>
              <a:t>bug</a:t>
            </a:r>
            <a:r>
              <a:rPr lang="zh-CN" altLang="en-US" sz="1800" dirty="0" smtClean="0"/>
              <a:t>，否则可能发生潜在较大的损失。</a:t>
            </a:r>
            <a:endParaRPr lang="en-US" altLang="zh-CN" sz="1800" dirty="0" smtClean="0"/>
          </a:p>
          <a:p>
            <a:pPr marL="422275" indent="-285750"/>
            <a:r>
              <a:rPr lang="zh-CN" altLang="en-US" sz="1800" dirty="0" smtClean="0"/>
              <a:t>这个策略拓展了前面的日间策略到日内数据。特别的我们使用分钟的</a:t>
            </a:r>
            <a:r>
              <a:rPr lang="en-US" altLang="zh-CN" sz="1800" dirty="0" smtClean="0"/>
              <a:t>OHLCV</a:t>
            </a:r>
            <a:r>
              <a:rPr lang="zh-CN" altLang="en-US" sz="1800" dirty="0" smtClean="0"/>
              <a:t>数据条，而不是日度的</a:t>
            </a:r>
            <a:r>
              <a:rPr lang="en-US" altLang="zh-CN" sz="1800" dirty="0" smtClean="0"/>
              <a:t>OHLCV</a:t>
            </a:r>
            <a:r>
              <a:rPr lang="zh-CN" altLang="en-US" sz="1800" dirty="0" smtClean="0"/>
              <a:t>。</a:t>
            </a:r>
            <a:endParaRPr lang="en-US" altLang="zh-CN" sz="1800" dirty="0" smtClean="0"/>
          </a:p>
        </p:txBody>
      </p:sp>
    </p:spTree>
    <p:extLst>
      <p:ext uri="{BB962C8B-B14F-4D97-AF65-F5344CB8AC3E}">
        <p14:creationId xmlns:p14="http://schemas.microsoft.com/office/powerpoint/2010/main" val="2887254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均值回归的股票配对交易</a:t>
            </a:r>
            <a:endParaRPr lang="zh-CN" altLang="en-US" dirty="0"/>
          </a:p>
        </p:txBody>
      </p:sp>
      <p:sp>
        <p:nvSpPr>
          <p:cNvPr id="3" name="内容占位符 2"/>
          <p:cNvSpPr>
            <a:spLocks noGrp="1"/>
          </p:cNvSpPr>
          <p:nvPr>
            <p:ph idx="1"/>
          </p:nvPr>
        </p:nvSpPr>
        <p:spPr/>
        <p:txBody>
          <a:bodyPr/>
          <a:lstStyle/>
          <a:p>
            <a:pPr marL="422275" indent="-285750"/>
            <a:r>
              <a:rPr lang="zh-CN" altLang="en-US" sz="1800" dirty="0" smtClean="0"/>
              <a:t>这个策略的规则是直接的：</a:t>
            </a:r>
            <a:endParaRPr lang="en-US" altLang="zh-CN" sz="1400" dirty="0"/>
          </a:p>
          <a:p>
            <a:pPr marL="422275" indent="-285750"/>
            <a:r>
              <a:rPr lang="zh-CN" altLang="en-US" sz="1800" dirty="0" smtClean="0"/>
              <a:t>首先，确认一对股票，拥有的残差时间序列在统计上可以被认为是均值回归的。在这种情况下，我们选用了两个能源行业的美国股票，代码分别是</a:t>
            </a:r>
            <a:r>
              <a:rPr lang="en-US" altLang="zh-CN" sz="1800" dirty="0" smtClean="0"/>
              <a:t>AREX</a:t>
            </a:r>
            <a:r>
              <a:rPr lang="zh-CN" altLang="en-US" sz="1800" dirty="0" smtClean="0"/>
              <a:t>和</a:t>
            </a:r>
            <a:r>
              <a:rPr lang="en-US" altLang="zh-CN" sz="1800" dirty="0" smtClean="0"/>
              <a:t>WLL</a:t>
            </a:r>
            <a:r>
              <a:rPr lang="zh-CN" altLang="en-US" sz="1800" dirty="0" smtClean="0"/>
              <a:t>。</a:t>
            </a:r>
            <a:endParaRPr lang="en-US" altLang="zh-CN" sz="1800" dirty="0" smtClean="0"/>
          </a:p>
          <a:p>
            <a:pPr marL="422275" indent="-285750"/>
            <a:r>
              <a:rPr lang="zh-CN" altLang="en-US" sz="1800" dirty="0" smtClean="0"/>
              <a:t>通过</a:t>
            </a:r>
            <a:r>
              <a:rPr lang="en-US" altLang="zh-CN" sz="1800" dirty="0" smtClean="0"/>
              <a:t>rolling</a:t>
            </a:r>
            <a:r>
              <a:rPr lang="zh-CN" altLang="en-US" sz="1800" dirty="0" smtClean="0"/>
              <a:t>线性回归创建一个残差时间序列，这一操作针对某种特定的回望窗口，并利用普通线性最小二乘回归（</a:t>
            </a:r>
            <a:r>
              <a:rPr lang="en-US" altLang="zh-CN" sz="1800" dirty="0" smtClean="0"/>
              <a:t>OLS</a:t>
            </a:r>
            <a:r>
              <a:rPr lang="zh-CN" altLang="en-US" sz="1800" dirty="0" smtClean="0"/>
              <a:t>）来处理。回望区间是一个可以最优化的参数。</a:t>
            </a:r>
            <a:endParaRPr lang="en-US" altLang="zh-CN" sz="1800" dirty="0" smtClean="0"/>
          </a:p>
          <a:p>
            <a:pPr marL="422275" indent="-285750"/>
            <a:r>
              <a:rPr lang="zh-CN" altLang="en-US" sz="1800" dirty="0" smtClean="0"/>
              <a:t>创建相同回望区间的</a:t>
            </a:r>
            <a:r>
              <a:rPr lang="en-US" altLang="zh-CN" sz="1800" dirty="0" smtClean="0"/>
              <a:t>rolling z-score</a:t>
            </a:r>
            <a:r>
              <a:rPr lang="zh-CN" altLang="en-US" sz="1800" dirty="0" smtClean="0"/>
              <a:t>，使用这个来确定交易信号的进入</a:t>
            </a:r>
            <a:r>
              <a:rPr lang="en-US" altLang="zh-CN" sz="1800" dirty="0" smtClean="0"/>
              <a:t>/</a:t>
            </a:r>
            <a:r>
              <a:rPr lang="zh-CN" altLang="en-US" sz="1800" dirty="0" smtClean="0"/>
              <a:t>退出时间点。</a:t>
            </a:r>
            <a:endParaRPr lang="en-US" altLang="zh-CN" sz="1800" dirty="0" smtClean="0"/>
          </a:p>
          <a:p>
            <a:pPr marL="422275" indent="-285750"/>
            <a:r>
              <a:rPr lang="zh-CN" altLang="en-US" sz="1800" dirty="0" smtClean="0"/>
              <a:t>如果某个上限阈值被超过而且没有在市场中，那么则进入市场（多头或空头依赖于上限的方向）。如果下限被超过而且在市场中，则退出市场。再一次的，上限和下限的最有选择是可以进行优化的参数。</a:t>
            </a:r>
            <a:endParaRPr lang="en-US" altLang="zh-CN" sz="1800" dirty="0" smtClean="0"/>
          </a:p>
          <a:p>
            <a:pPr marL="422275" indent="-285750"/>
            <a:r>
              <a:rPr lang="zh-CN" altLang="en-US" sz="1800" dirty="0" smtClean="0"/>
              <a:t>事实上我们还可以使用</a:t>
            </a:r>
            <a:r>
              <a:rPr lang="en-US" altLang="zh-CN" sz="1800" dirty="0" err="1" smtClean="0"/>
              <a:t>Cointegrated</a:t>
            </a:r>
            <a:r>
              <a:rPr lang="en-US" altLang="zh-CN" sz="1800" dirty="0" smtClean="0"/>
              <a:t> Augmented Dickey-Fuller(CADF)</a:t>
            </a:r>
            <a:r>
              <a:rPr lang="zh-CN" altLang="en-US" sz="1800" dirty="0" smtClean="0"/>
              <a:t>检验来判断更为准确的对冲参数。这将是对这个策略的一个有趣扩展。</a:t>
            </a:r>
            <a:endParaRPr lang="en-US" altLang="zh-CN" sz="1800" dirty="0" smtClean="0"/>
          </a:p>
        </p:txBody>
      </p:sp>
    </p:spTree>
    <p:extLst>
      <p:ext uri="{BB962C8B-B14F-4D97-AF65-F5344CB8AC3E}">
        <p14:creationId xmlns:p14="http://schemas.microsoft.com/office/powerpoint/2010/main" val="1877159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均值回归的股票配对交易</a:t>
            </a:r>
            <a:endParaRPr lang="zh-CN" altLang="en-US" dirty="0"/>
          </a:p>
        </p:txBody>
      </p:sp>
      <p:sp>
        <p:nvSpPr>
          <p:cNvPr id="3" name="内容占位符 2"/>
          <p:cNvSpPr>
            <a:spLocks noGrp="1"/>
          </p:cNvSpPr>
          <p:nvPr>
            <p:ph idx="1"/>
          </p:nvPr>
        </p:nvSpPr>
        <p:spPr/>
        <p:txBody>
          <a:bodyPr/>
          <a:lstStyle/>
          <a:p>
            <a:pPr marL="422275" indent="-285750"/>
            <a:r>
              <a:rPr lang="zh-CN" altLang="en-US" sz="1800" dirty="0" smtClean="0"/>
              <a:t>实现的第一步，与之前相同，还是应该导入必须的库。我们在这里需要</a:t>
            </a:r>
            <a:r>
              <a:rPr lang="en-US" altLang="zh-CN" sz="1800" dirty="0" smtClean="0"/>
              <a:t>pandas</a:t>
            </a:r>
            <a:r>
              <a:rPr lang="zh-CN" altLang="en-US" sz="1800" dirty="0" smtClean="0"/>
              <a:t>的</a:t>
            </a:r>
            <a:r>
              <a:rPr lang="en-US" altLang="zh-CN" sz="1800" dirty="0" err="1" smtClean="0"/>
              <a:t>rolling_apply</a:t>
            </a:r>
            <a:r>
              <a:rPr lang="zh-CN" altLang="en-US" sz="1800" dirty="0" smtClean="0"/>
              <a:t>方法，用来进行在</a:t>
            </a:r>
            <a:r>
              <a:rPr lang="en-US" altLang="zh-CN" sz="1800" dirty="0" smtClean="0"/>
              <a:t>rolling</a:t>
            </a:r>
            <a:r>
              <a:rPr lang="zh-CN" altLang="en-US" sz="1800" dirty="0" smtClean="0"/>
              <a:t>的基础上针对回望窗口计算</a:t>
            </a:r>
            <a:r>
              <a:rPr lang="en-US" altLang="zh-CN" sz="1800" dirty="0" smtClean="0"/>
              <a:t>z-score</a:t>
            </a:r>
            <a:r>
              <a:rPr lang="zh-CN" altLang="en-US" sz="1800" dirty="0" smtClean="0"/>
              <a:t>。我们导入</a:t>
            </a:r>
            <a:r>
              <a:rPr lang="en-US" altLang="zh-CN" sz="1800" dirty="0" err="1" smtClean="0"/>
              <a:t>statsmodels</a:t>
            </a:r>
            <a:r>
              <a:rPr lang="zh-CN" altLang="en-US" sz="1800" dirty="0" smtClean="0"/>
              <a:t>因为它提供了一种计算线性回归的普通最小二乘（</a:t>
            </a:r>
            <a:r>
              <a:rPr lang="en-US" altLang="zh-CN" sz="1800" dirty="0" smtClean="0"/>
              <a:t>OLS</a:t>
            </a:r>
            <a:r>
              <a:rPr lang="zh-CN" altLang="en-US" sz="1800" dirty="0" smtClean="0"/>
              <a:t>）算法的实现，这是构建残差中获得对冲比率所必须的。</a:t>
            </a:r>
            <a:endParaRPr lang="en-US" altLang="zh-CN" sz="1800" dirty="0" smtClean="0"/>
          </a:p>
          <a:p>
            <a:pPr marL="422275" indent="-285750"/>
            <a:r>
              <a:rPr lang="zh-CN" altLang="en-US" sz="1800" dirty="0" smtClean="0"/>
              <a:t>我们还需要修订</a:t>
            </a:r>
            <a:r>
              <a:rPr lang="en-US" altLang="zh-CN" sz="1800" dirty="0" err="1" smtClean="0"/>
              <a:t>DataHandler</a:t>
            </a:r>
            <a:r>
              <a:rPr lang="zh-CN" altLang="en-US" sz="1800" dirty="0" smtClean="0"/>
              <a:t>和</a:t>
            </a:r>
            <a:r>
              <a:rPr lang="en-US" altLang="zh-CN" sz="1800" dirty="0" smtClean="0"/>
              <a:t>Portfolio</a:t>
            </a:r>
            <a:r>
              <a:rPr lang="zh-CN" altLang="en-US" sz="1800" dirty="0" smtClean="0"/>
              <a:t>来处理</a:t>
            </a:r>
            <a:r>
              <a:rPr lang="en-US" altLang="zh-CN" sz="1800" dirty="0" smtClean="0"/>
              <a:t>DTN IQFEED</a:t>
            </a:r>
            <a:r>
              <a:rPr lang="zh-CN" altLang="en-US" sz="1800" dirty="0" smtClean="0"/>
              <a:t>的分钟交易数据条。为了创建这些问题见你简单的将</a:t>
            </a:r>
            <a:r>
              <a:rPr lang="en-US" altLang="zh-CN" sz="1800" dirty="0" smtClean="0"/>
              <a:t>portfolio.py</a:t>
            </a:r>
            <a:r>
              <a:rPr lang="zh-CN" altLang="en-US" sz="1800" dirty="0" smtClean="0"/>
              <a:t>和</a:t>
            </a:r>
            <a:r>
              <a:rPr lang="en-US" altLang="zh-CN" sz="1800" dirty="0" smtClean="0"/>
              <a:t>data.py</a:t>
            </a:r>
            <a:r>
              <a:rPr lang="zh-CN" altLang="en-US" sz="1800" dirty="0" smtClean="0"/>
              <a:t>复制成新的文件分别命名为</a:t>
            </a:r>
            <a:r>
              <a:rPr lang="en-US" altLang="zh-CN" sz="1800" dirty="0" smtClean="0"/>
              <a:t>hft_portfolio.py</a:t>
            </a:r>
            <a:r>
              <a:rPr lang="zh-CN" altLang="en-US" sz="1800" dirty="0" smtClean="0"/>
              <a:t>和</a:t>
            </a:r>
            <a:r>
              <a:rPr lang="en-US" altLang="zh-CN" sz="1800" dirty="0" smtClean="0"/>
              <a:t>hft_data.py</a:t>
            </a:r>
            <a:r>
              <a:rPr lang="zh-CN" altLang="en-US" sz="1800" dirty="0" smtClean="0"/>
              <a:t>，然后修订必要的代码既可。</a:t>
            </a:r>
            <a:endParaRPr lang="en-US" altLang="zh-CN" sz="1800" dirty="0" smtClean="0"/>
          </a:p>
          <a:p>
            <a:pPr marL="422275" indent="-285750"/>
            <a:r>
              <a:rPr lang="zh-CN" altLang="en-US" sz="1800" dirty="0" smtClean="0"/>
              <a:t>现在来创建</a:t>
            </a:r>
            <a:r>
              <a:rPr lang="en-US" altLang="zh-CN" sz="1800" dirty="0" smtClean="0"/>
              <a:t>intraday_mr.py</a:t>
            </a:r>
            <a:r>
              <a:rPr lang="zh-CN" altLang="en-US" sz="1800" dirty="0" smtClean="0"/>
              <a:t>的文件。</a:t>
            </a:r>
            <a:endParaRPr lang="en-US" altLang="zh-CN" sz="1800" dirty="0" smtClean="0"/>
          </a:p>
          <a:p>
            <a:pPr marL="422275" indent="-285750"/>
            <a:r>
              <a:rPr lang="zh-CN" altLang="en-US" sz="1800" dirty="0" smtClean="0"/>
              <a:t>接下来我们来创建</a:t>
            </a:r>
            <a:r>
              <a:rPr lang="en-US" altLang="zh-CN" sz="1800" dirty="0" err="1" smtClean="0"/>
              <a:t>IntradayOLSMRStrategy</a:t>
            </a:r>
            <a:r>
              <a:rPr lang="zh-CN" altLang="en-US" sz="1800" dirty="0" smtClean="0"/>
              <a:t>类，继承</a:t>
            </a:r>
            <a:r>
              <a:rPr lang="en-US" altLang="zh-CN" sz="1800" dirty="0" smtClean="0"/>
              <a:t>Strategy</a:t>
            </a:r>
            <a:r>
              <a:rPr lang="zh-CN" altLang="en-US" sz="1800" dirty="0" smtClean="0"/>
              <a:t>抽象基类。构造函数</a:t>
            </a:r>
            <a:r>
              <a:rPr lang="en-US" altLang="zh-CN" sz="1800" dirty="0" smtClean="0"/>
              <a:t>__</a:t>
            </a:r>
            <a:r>
              <a:rPr lang="en-US" altLang="zh-CN" sz="1800" dirty="0" err="1" smtClean="0"/>
              <a:t>init</a:t>
            </a:r>
            <a:r>
              <a:rPr lang="en-US" altLang="zh-CN" sz="1800" dirty="0" smtClean="0"/>
              <a:t>__</a:t>
            </a:r>
            <a:r>
              <a:rPr lang="zh-CN" altLang="en-US" sz="1800" dirty="0" smtClean="0"/>
              <a:t>方法需要访问</a:t>
            </a:r>
            <a:r>
              <a:rPr lang="en-US" altLang="zh-CN" sz="1800" dirty="0" smtClean="0"/>
              <a:t>bars</a:t>
            </a:r>
            <a:r>
              <a:rPr lang="zh-CN" altLang="en-US" sz="1800" dirty="0" smtClean="0"/>
              <a:t>历史数据提供其，</a:t>
            </a:r>
            <a:r>
              <a:rPr lang="en-US" altLang="zh-CN" sz="1800" dirty="0" smtClean="0"/>
              <a:t>events</a:t>
            </a:r>
            <a:r>
              <a:rPr lang="zh-CN" altLang="en-US" sz="1800" dirty="0" smtClean="0"/>
              <a:t>序列，</a:t>
            </a:r>
            <a:r>
              <a:rPr lang="en-US" altLang="zh-CN" sz="1800" dirty="0" err="1" smtClean="0"/>
              <a:t>zscore_low</a:t>
            </a:r>
            <a:r>
              <a:rPr lang="zh-CN" altLang="en-US" sz="1800" dirty="0" smtClean="0"/>
              <a:t>阈值以及</a:t>
            </a:r>
            <a:r>
              <a:rPr lang="en-US" altLang="zh-CN" sz="1800" dirty="0" err="1" smtClean="0"/>
              <a:t>zscore_high</a:t>
            </a:r>
            <a:r>
              <a:rPr lang="zh-CN" altLang="en-US" sz="1800" dirty="0" smtClean="0"/>
              <a:t>阈值来确定残差序列在这两个值之间是均值回复的。</a:t>
            </a:r>
            <a:endParaRPr lang="en-US" altLang="zh-CN" sz="1800" dirty="0" smtClean="0"/>
          </a:p>
          <a:p>
            <a:pPr marL="422275" indent="-285750"/>
            <a:r>
              <a:rPr lang="zh-CN" altLang="en-US" sz="1800" dirty="0" smtClean="0"/>
              <a:t>另外，我们还设定了一个</a:t>
            </a:r>
            <a:r>
              <a:rPr lang="en-US" altLang="zh-CN" sz="1800" dirty="0" smtClean="0"/>
              <a:t>OLS</a:t>
            </a:r>
            <a:r>
              <a:rPr lang="zh-CN" altLang="en-US" sz="1800" dirty="0" smtClean="0"/>
              <a:t>回望窗口（这里设置为</a:t>
            </a:r>
            <a:r>
              <a:rPr lang="en-US" altLang="zh-CN" sz="1800" dirty="0" smtClean="0"/>
              <a:t>100</a:t>
            </a:r>
            <a:r>
              <a:rPr lang="zh-CN" altLang="en-US" sz="1800" dirty="0" smtClean="0"/>
              <a:t>），这个参数可以进行潜在的优化。在模拟的开始，我们没有在市场上持有任何多头或空头，所以我们设置</a:t>
            </a:r>
            <a:r>
              <a:rPr lang="en-US" altLang="zh-CN" sz="1800" dirty="0" err="1" smtClean="0"/>
              <a:t>self.long_market</a:t>
            </a:r>
            <a:r>
              <a:rPr lang="zh-CN" altLang="en-US" sz="1800" dirty="0" smtClean="0"/>
              <a:t>和</a:t>
            </a:r>
            <a:r>
              <a:rPr lang="en-US" altLang="zh-CN" sz="1800" dirty="0" err="1" smtClean="0"/>
              <a:t>self.short_market</a:t>
            </a:r>
            <a:r>
              <a:rPr lang="zh-CN" altLang="en-US" sz="1800" dirty="0" smtClean="0"/>
              <a:t>等于</a:t>
            </a:r>
            <a:r>
              <a:rPr lang="en-US" altLang="zh-CN" sz="1800" dirty="0" smtClean="0"/>
              <a:t>False</a:t>
            </a:r>
            <a:r>
              <a:rPr lang="zh-CN" altLang="en-US" sz="1800" dirty="0" smtClean="0"/>
              <a:t>。</a:t>
            </a:r>
            <a:endParaRPr lang="en-US" altLang="zh-CN" sz="1800" dirty="0" smtClean="0"/>
          </a:p>
        </p:txBody>
      </p:sp>
    </p:spTree>
    <p:extLst>
      <p:ext uri="{BB962C8B-B14F-4D97-AF65-F5344CB8AC3E}">
        <p14:creationId xmlns:p14="http://schemas.microsoft.com/office/powerpoint/2010/main" val="885189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均值回归的股票配对交易</a:t>
            </a:r>
            <a:endParaRPr lang="zh-CN" altLang="en-US" dirty="0"/>
          </a:p>
        </p:txBody>
      </p:sp>
      <p:sp>
        <p:nvSpPr>
          <p:cNvPr id="3" name="内容占位符 2"/>
          <p:cNvSpPr>
            <a:spLocks noGrp="1"/>
          </p:cNvSpPr>
          <p:nvPr>
            <p:ph idx="1"/>
          </p:nvPr>
        </p:nvSpPr>
        <p:spPr/>
        <p:txBody>
          <a:bodyPr/>
          <a:lstStyle/>
          <a:p>
            <a:pPr marL="422275" indent="-285750"/>
            <a:r>
              <a:rPr lang="zh-CN" altLang="en-US" sz="1750" dirty="0" smtClean="0"/>
              <a:t>下面的方法，</a:t>
            </a:r>
            <a:r>
              <a:rPr lang="en-US" altLang="zh-CN" sz="1750" dirty="0" err="1" smtClean="0"/>
              <a:t>calculate_xy_signals</a:t>
            </a:r>
            <a:r>
              <a:rPr lang="zh-CN" altLang="en-US" sz="1750" dirty="0" smtClean="0"/>
              <a:t>，取目前的</a:t>
            </a:r>
            <a:r>
              <a:rPr lang="en-US" altLang="zh-CN" sz="1750" dirty="0" err="1" smtClean="0"/>
              <a:t>zscore</a:t>
            </a:r>
            <a:r>
              <a:rPr lang="zh-CN" altLang="en-US" sz="1750" dirty="0" smtClean="0"/>
              <a:t>（从下面进行的</a:t>
            </a:r>
            <a:r>
              <a:rPr lang="en-US" altLang="zh-CN" sz="1750" dirty="0" smtClean="0"/>
              <a:t>rolling</a:t>
            </a:r>
            <a:r>
              <a:rPr lang="zh-CN" altLang="en-US" sz="1750" dirty="0" smtClean="0"/>
              <a:t>计算中得到）然后决定是否需要生成新的交易信号。然后返回交易信号。</a:t>
            </a:r>
            <a:endParaRPr lang="en-US" altLang="zh-CN" sz="1750" dirty="0" smtClean="0"/>
          </a:p>
          <a:p>
            <a:pPr marL="422275" indent="-285750"/>
            <a:r>
              <a:rPr lang="zh-CN" altLang="en-US" sz="1750" dirty="0" smtClean="0"/>
              <a:t>我们关注的是四种潜在的状态，它们是：</a:t>
            </a:r>
            <a:endParaRPr lang="en-US" altLang="zh-CN" sz="1750" dirty="0" smtClean="0"/>
          </a:p>
          <a:p>
            <a:pPr marL="677863" lvl="1" indent="-285750"/>
            <a:r>
              <a:rPr lang="zh-CN" altLang="en-US" sz="1400" dirty="0" smtClean="0"/>
              <a:t>多头市场且低于负的</a:t>
            </a:r>
            <a:r>
              <a:rPr lang="en-US" altLang="zh-CN" sz="1400" dirty="0" err="1" smtClean="0"/>
              <a:t>zscore</a:t>
            </a:r>
            <a:r>
              <a:rPr lang="zh-CN" altLang="en-US" sz="1400" dirty="0" smtClean="0"/>
              <a:t>较高的界限。</a:t>
            </a:r>
            <a:endParaRPr lang="en-US" altLang="zh-CN" sz="1400" dirty="0" smtClean="0"/>
          </a:p>
          <a:p>
            <a:pPr marL="677863" lvl="1" indent="-285750"/>
            <a:r>
              <a:rPr lang="zh-CN" altLang="en-US" sz="1400" dirty="0" smtClean="0"/>
              <a:t>多头市场且在</a:t>
            </a:r>
            <a:r>
              <a:rPr lang="en-US" altLang="zh-CN" sz="1400" dirty="0" err="1" smtClean="0"/>
              <a:t>zscore</a:t>
            </a:r>
            <a:r>
              <a:rPr lang="zh-CN" altLang="en-US" sz="1400" dirty="0" smtClean="0"/>
              <a:t>较低界限的绝对值之间。</a:t>
            </a:r>
            <a:endParaRPr lang="en-US" altLang="zh-CN" sz="1400" dirty="0" smtClean="0"/>
          </a:p>
          <a:p>
            <a:pPr marL="677863" lvl="1" indent="-285750"/>
            <a:r>
              <a:rPr lang="zh-CN" altLang="en-US" sz="1400" dirty="0" smtClean="0"/>
              <a:t>空头市场且高于正的</a:t>
            </a:r>
            <a:r>
              <a:rPr lang="en-US" altLang="zh-CN" sz="1400" dirty="0" err="1" smtClean="0"/>
              <a:t>zscore</a:t>
            </a:r>
            <a:r>
              <a:rPr lang="zh-CN" altLang="en-US" sz="1400" dirty="0" smtClean="0"/>
              <a:t>较高的界限。</a:t>
            </a:r>
            <a:endParaRPr lang="en-US" altLang="zh-CN" sz="1400" dirty="0" smtClean="0"/>
          </a:p>
          <a:p>
            <a:pPr marL="677863" lvl="1" indent="-285750"/>
            <a:r>
              <a:rPr lang="zh-CN" altLang="en-US" sz="1400" dirty="0" smtClean="0"/>
              <a:t>空头市场且在</a:t>
            </a:r>
            <a:r>
              <a:rPr lang="en-US" altLang="zh-CN" sz="1400" dirty="0" err="1" smtClean="0"/>
              <a:t>zscore</a:t>
            </a:r>
            <a:r>
              <a:rPr lang="zh-CN" altLang="en-US" sz="1400" dirty="0" smtClean="0"/>
              <a:t>较低界限的绝对值之间。</a:t>
            </a:r>
            <a:endParaRPr lang="en-US" altLang="zh-CN" sz="1400" dirty="0" smtClean="0"/>
          </a:p>
          <a:p>
            <a:pPr marL="422275" indent="-285750"/>
            <a:r>
              <a:rPr lang="zh-CN" altLang="en-US" sz="1750" dirty="0" smtClean="0"/>
              <a:t>在每一种清醒中我们都需要生成两个信号，一个是关于配对中</a:t>
            </a:r>
            <a:r>
              <a:rPr lang="en-US" altLang="zh-CN" sz="1750" dirty="0" smtClean="0"/>
              <a:t>AREX</a:t>
            </a:r>
            <a:r>
              <a:rPr lang="zh-CN" altLang="en-US" sz="1750" dirty="0" smtClean="0"/>
              <a:t>的，另一个是关于配对中</a:t>
            </a:r>
            <a:r>
              <a:rPr lang="en-US" altLang="zh-CN" sz="1750" dirty="0" smtClean="0"/>
              <a:t>WLL</a:t>
            </a:r>
            <a:r>
              <a:rPr lang="zh-CN" altLang="en-US" sz="1750" dirty="0" smtClean="0"/>
              <a:t>的。如果上述条件都没有满足，那么会返回一对</a:t>
            </a:r>
            <a:r>
              <a:rPr lang="en-US" altLang="zh-CN" sz="1750" dirty="0" smtClean="0"/>
              <a:t>None</a:t>
            </a:r>
            <a:r>
              <a:rPr lang="zh-CN" altLang="en-US" sz="1750" dirty="0" smtClean="0"/>
              <a:t>值。</a:t>
            </a:r>
            <a:endParaRPr lang="en-US" altLang="zh-CN" sz="1750" dirty="0" smtClean="0"/>
          </a:p>
          <a:p>
            <a:pPr marL="422275" indent="-285750"/>
            <a:r>
              <a:rPr lang="zh-CN" altLang="en-US" sz="1750" dirty="0" smtClean="0"/>
              <a:t>下面一个方法是</a:t>
            </a:r>
            <a:r>
              <a:rPr lang="en-US" altLang="zh-CN" sz="1750" dirty="0" err="1" smtClean="0"/>
              <a:t>calculate_for_pairs</a:t>
            </a:r>
            <a:r>
              <a:rPr lang="zh-CN" altLang="en-US" sz="1750" dirty="0" smtClean="0"/>
              <a:t>获得最新的配对中每个成分的数据（在这里</a:t>
            </a:r>
            <a:r>
              <a:rPr lang="en-US" altLang="zh-CN" sz="1750" dirty="0" smtClean="0"/>
              <a:t>100</a:t>
            </a:r>
            <a:r>
              <a:rPr lang="zh-CN" altLang="en-US" sz="1750" dirty="0" smtClean="0"/>
              <a:t>个数据），使用它们构建普通最小二乘为基础的线性回归。这允许我们计算出对冲比例，这是构建残差时间序列所必须的。</a:t>
            </a:r>
            <a:endParaRPr lang="en-US" altLang="zh-CN" sz="1750" dirty="0" smtClean="0"/>
          </a:p>
          <a:p>
            <a:pPr marL="422275" indent="-285750"/>
            <a:r>
              <a:rPr lang="zh-CN" altLang="en-US" sz="1750" dirty="0" smtClean="0"/>
              <a:t>一旦获取了对冲比例，可以构造一个残差的序列</a:t>
            </a:r>
            <a:r>
              <a:rPr lang="en-US" altLang="zh-CN" sz="1750" dirty="0" smtClean="0"/>
              <a:t>spread</a:t>
            </a:r>
            <a:r>
              <a:rPr lang="zh-CN" altLang="en-US" sz="1750" dirty="0" smtClean="0"/>
              <a:t>，下面的步骤是从残差的序列中在回望期间内减去均值除以标准差计算最新的</a:t>
            </a:r>
            <a:r>
              <a:rPr lang="en-US" altLang="zh-CN" sz="1750" dirty="0" err="1" smtClean="0"/>
              <a:t>zscore</a:t>
            </a:r>
            <a:r>
              <a:rPr lang="zh-CN" altLang="en-US" sz="1750" dirty="0" smtClean="0"/>
              <a:t>。</a:t>
            </a:r>
            <a:endParaRPr lang="en-US" altLang="zh-CN" sz="1750" dirty="0" smtClean="0"/>
          </a:p>
          <a:p>
            <a:pPr marL="422275" indent="-285750"/>
            <a:r>
              <a:rPr lang="zh-CN" altLang="en-US" sz="1750" dirty="0" smtClean="0"/>
              <a:t>最后，基于这个</a:t>
            </a:r>
            <a:r>
              <a:rPr lang="en-US" altLang="zh-CN" sz="1750" dirty="0" err="1" smtClean="0"/>
              <a:t>zscore</a:t>
            </a:r>
            <a:r>
              <a:rPr lang="zh-CN" altLang="en-US" sz="1750" dirty="0" smtClean="0"/>
              <a:t>计算</a:t>
            </a:r>
            <a:r>
              <a:rPr lang="en-US" altLang="zh-CN" sz="1750" dirty="0" err="1" smtClean="0"/>
              <a:t>y_signal</a:t>
            </a:r>
            <a:r>
              <a:rPr lang="zh-CN" altLang="en-US" sz="1750" dirty="0" smtClean="0"/>
              <a:t>和</a:t>
            </a:r>
            <a:r>
              <a:rPr lang="en-US" altLang="zh-CN" sz="1750" dirty="0" err="1" smtClean="0"/>
              <a:t>x_signal</a:t>
            </a:r>
            <a:r>
              <a:rPr lang="zh-CN" altLang="en-US" sz="1750" dirty="0" smtClean="0"/>
              <a:t>。如果信号不都是</a:t>
            </a:r>
            <a:r>
              <a:rPr lang="en-US" altLang="zh-CN" sz="1750" dirty="0" smtClean="0"/>
              <a:t>None</a:t>
            </a:r>
            <a:r>
              <a:rPr lang="zh-CN" altLang="en-US" sz="1750" dirty="0" smtClean="0"/>
              <a:t>，那么</a:t>
            </a:r>
            <a:r>
              <a:rPr lang="en-US" altLang="zh-CN" sz="1750" dirty="0" err="1" smtClean="0"/>
              <a:t>SignalEvents</a:t>
            </a:r>
            <a:r>
              <a:rPr lang="zh-CN" altLang="en-US" sz="1750" dirty="0" smtClean="0"/>
              <a:t>实例会送回</a:t>
            </a:r>
            <a:r>
              <a:rPr lang="en-US" altLang="zh-CN" sz="1750" dirty="0" smtClean="0"/>
              <a:t>events</a:t>
            </a:r>
            <a:r>
              <a:rPr lang="zh-CN" altLang="en-US" sz="1750" dirty="0" smtClean="0"/>
              <a:t>序列。</a:t>
            </a:r>
            <a:endParaRPr lang="en-US" altLang="zh-CN" sz="1750" dirty="0" smtClean="0"/>
          </a:p>
        </p:txBody>
      </p:sp>
    </p:spTree>
    <p:extLst>
      <p:ext uri="{BB962C8B-B14F-4D97-AF65-F5344CB8AC3E}">
        <p14:creationId xmlns:p14="http://schemas.microsoft.com/office/powerpoint/2010/main" val="1542369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均值回归的股票配对交易</a:t>
            </a:r>
            <a:endParaRPr lang="zh-CN" altLang="en-US" dirty="0"/>
          </a:p>
        </p:txBody>
      </p:sp>
      <p:sp>
        <p:nvSpPr>
          <p:cNvPr id="3" name="内容占位符 2"/>
          <p:cNvSpPr>
            <a:spLocks noGrp="1"/>
          </p:cNvSpPr>
          <p:nvPr>
            <p:ph idx="1"/>
          </p:nvPr>
        </p:nvSpPr>
        <p:spPr/>
        <p:txBody>
          <a:bodyPr/>
          <a:lstStyle/>
          <a:p>
            <a:pPr marL="422275" indent="-285750"/>
            <a:r>
              <a:rPr lang="zh-CN" altLang="en-US" sz="1750" dirty="0" smtClean="0"/>
              <a:t>最后一个方法是重新基类中的</a:t>
            </a:r>
            <a:r>
              <a:rPr lang="en-US" altLang="zh-CN" sz="1750" dirty="0" err="1" smtClean="0"/>
              <a:t>calculate_signals</a:t>
            </a:r>
            <a:r>
              <a:rPr lang="zh-CN" altLang="en-US" sz="1750" dirty="0" smtClean="0"/>
              <a:t>方法，用于检测到是否从事件队列中收到的事件是一个</a:t>
            </a:r>
            <a:r>
              <a:rPr lang="en-US" altLang="zh-CN" sz="1750" dirty="0" err="1" smtClean="0"/>
              <a:t>MarketEvent</a:t>
            </a:r>
            <a:r>
              <a:rPr lang="zh-CN" altLang="en-US" sz="1750" dirty="0" smtClean="0"/>
              <a:t>，计算新的信号。</a:t>
            </a:r>
            <a:endParaRPr lang="en-US" altLang="zh-CN" sz="1750" dirty="0" smtClean="0"/>
          </a:p>
          <a:p>
            <a:pPr marL="422275" indent="-285750"/>
            <a:r>
              <a:rPr lang="zh-CN" altLang="en-US" sz="1750" dirty="0" smtClean="0"/>
              <a:t>接下来是程序的</a:t>
            </a:r>
            <a:r>
              <a:rPr lang="en-US" altLang="zh-CN" sz="1750" dirty="0" smtClean="0"/>
              <a:t>__main__</a:t>
            </a:r>
            <a:r>
              <a:rPr lang="zh-CN" altLang="en-US" sz="1750" dirty="0" smtClean="0"/>
              <a:t>部分，将所有的元素综合起来生成一个策略的回测对象。我们告诉模拟器高频的分钟数据存放的位置。我们使用</a:t>
            </a:r>
            <a:r>
              <a:rPr lang="en-US" altLang="zh-CN" sz="1750" dirty="0" smtClean="0"/>
              <a:t>DTN IQFEED</a:t>
            </a:r>
            <a:r>
              <a:rPr lang="zh-CN" altLang="en-US" sz="1750" dirty="0" smtClean="0"/>
              <a:t>数据格式，对文件进行了处理，所以其开始和结束时间一样。对于</a:t>
            </a:r>
            <a:r>
              <a:rPr lang="en-US" altLang="zh-CN" sz="1750" dirty="0" smtClean="0"/>
              <a:t>AREX</a:t>
            </a:r>
            <a:r>
              <a:rPr lang="zh-CN" altLang="en-US" sz="1750" dirty="0" smtClean="0"/>
              <a:t>和</a:t>
            </a:r>
            <a:r>
              <a:rPr lang="en-US" altLang="zh-CN" sz="1750" dirty="0" smtClean="0"/>
              <a:t>WLL</a:t>
            </a:r>
            <a:r>
              <a:rPr lang="zh-CN" altLang="en-US" sz="1750" dirty="0" smtClean="0"/>
              <a:t>的配对，它们共同的开始时间是</a:t>
            </a:r>
            <a:r>
              <a:rPr lang="en-US" altLang="zh-CN" sz="1750" dirty="0" smtClean="0"/>
              <a:t>2007</a:t>
            </a:r>
            <a:r>
              <a:rPr lang="zh-CN" altLang="en-US" sz="1750" dirty="0" smtClean="0"/>
              <a:t>年</a:t>
            </a:r>
            <a:r>
              <a:rPr lang="en-US" altLang="zh-CN" sz="1750" dirty="0" smtClean="0"/>
              <a:t>11</a:t>
            </a:r>
            <a:r>
              <a:rPr lang="zh-CN" altLang="en-US" sz="1750" dirty="0" smtClean="0"/>
              <a:t>月</a:t>
            </a:r>
            <a:r>
              <a:rPr lang="en-US" altLang="zh-CN" sz="1750" dirty="0" smtClean="0"/>
              <a:t>8</a:t>
            </a:r>
            <a:r>
              <a:rPr lang="zh-CN" altLang="en-US" sz="1750" dirty="0" smtClean="0"/>
              <a:t>日</a:t>
            </a:r>
            <a:r>
              <a:rPr lang="en-US" altLang="zh-CN" sz="1750" dirty="0" smtClean="0"/>
              <a:t>10:41:00AM</a:t>
            </a:r>
            <a:r>
              <a:rPr lang="zh-CN" altLang="en-US" sz="1750" dirty="0" smtClean="0"/>
              <a:t>。</a:t>
            </a:r>
            <a:endParaRPr lang="en-US" altLang="zh-CN" sz="1750" dirty="0" smtClean="0"/>
          </a:p>
          <a:p>
            <a:pPr marL="422275" indent="-285750"/>
            <a:r>
              <a:rPr lang="zh-CN" altLang="en-US" sz="1750" dirty="0" smtClean="0"/>
              <a:t>最后我们创建回测对象并进行交易的模拟。</a:t>
            </a:r>
            <a:endParaRPr lang="en-US" altLang="zh-CN" sz="1750" dirty="0" smtClean="0"/>
          </a:p>
          <a:p>
            <a:pPr marL="422275" indent="-285750"/>
            <a:r>
              <a:rPr lang="zh-CN" altLang="en-US" sz="1750" dirty="0" smtClean="0"/>
              <a:t>但是，在执行文件之前我们需要对数据处理程序和</a:t>
            </a:r>
            <a:r>
              <a:rPr lang="en-US" altLang="zh-CN" sz="1750" dirty="0" smtClean="0"/>
              <a:t>Portfolio</a:t>
            </a:r>
            <a:r>
              <a:rPr lang="zh-CN" altLang="en-US" sz="1750" dirty="0" smtClean="0"/>
              <a:t>对象进行一些修订。特别的，必须创建新的文件</a:t>
            </a:r>
            <a:r>
              <a:rPr lang="en-US" altLang="zh-CN" sz="1750" dirty="0" smtClean="0"/>
              <a:t>hft_data.py</a:t>
            </a:r>
            <a:r>
              <a:rPr lang="zh-CN" altLang="en-US" sz="1750" dirty="0" smtClean="0"/>
              <a:t>和</a:t>
            </a:r>
            <a:r>
              <a:rPr lang="en-US" altLang="zh-CN" sz="1750" dirty="0" smtClean="0"/>
              <a:t>hft_portfolio.py</a:t>
            </a:r>
            <a:r>
              <a:rPr lang="zh-CN" altLang="en-US" sz="1750" dirty="0" smtClean="0"/>
              <a:t>，首先是分别拷贝</a:t>
            </a:r>
            <a:r>
              <a:rPr lang="en-US" altLang="zh-CN" sz="1750" dirty="0" smtClean="0"/>
              <a:t>data.py</a:t>
            </a:r>
            <a:r>
              <a:rPr lang="zh-CN" altLang="en-US" sz="1750" dirty="0" smtClean="0"/>
              <a:t>和</a:t>
            </a:r>
            <a:r>
              <a:rPr lang="en-US" altLang="zh-CN" sz="1750" dirty="0" smtClean="0"/>
              <a:t>portfolio.py</a:t>
            </a:r>
            <a:r>
              <a:rPr lang="zh-CN" altLang="en-US" sz="1750" dirty="0" smtClean="0"/>
              <a:t>的内容。</a:t>
            </a:r>
            <a:endParaRPr lang="en-US" altLang="zh-CN" sz="1750" dirty="0" smtClean="0"/>
          </a:p>
          <a:p>
            <a:pPr marL="422275" indent="-285750"/>
            <a:r>
              <a:rPr lang="zh-CN" altLang="en-US" sz="1750" dirty="0" smtClean="0"/>
              <a:t>在</a:t>
            </a:r>
            <a:r>
              <a:rPr lang="en-US" altLang="zh-CN" sz="1750" dirty="0" smtClean="0"/>
              <a:t>hft_data.py</a:t>
            </a:r>
            <a:r>
              <a:rPr lang="zh-CN" altLang="en-US" sz="1750" dirty="0" smtClean="0"/>
              <a:t>中，我们需要将</a:t>
            </a:r>
            <a:r>
              <a:rPr lang="en-US" altLang="zh-CN" sz="1750" dirty="0" err="1" smtClean="0"/>
              <a:t>HistoricCSVDataHandler</a:t>
            </a:r>
            <a:r>
              <a:rPr lang="zh-CN" altLang="en-US" sz="1750" dirty="0" smtClean="0"/>
              <a:t>重命名为</a:t>
            </a:r>
            <a:r>
              <a:rPr lang="en-US" altLang="zh-CN" sz="1750" dirty="0" err="1" smtClean="0"/>
              <a:t>HistoricCSVDataHandlerHFT</a:t>
            </a:r>
            <a:r>
              <a:rPr lang="zh-CN" altLang="en-US" sz="1750" dirty="0" smtClean="0"/>
              <a:t>，并且改变</a:t>
            </a:r>
            <a:r>
              <a:rPr lang="en-US" altLang="zh-CN" sz="1750" dirty="0" smtClean="0"/>
              <a:t>_</a:t>
            </a:r>
            <a:r>
              <a:rPr lang="en-US" altLang="zh-CN" sz="1750" dirty="0" err="1" smtClean="0"/>
              <a:t>open_convert_csv_files</a:t>
            </a:r>
            <a:r>
              <a:rPr lang="zh-CN" altLang="en-US" sz="1750" dirty="0" smtClean="0"/>
              <a:t>方法中的</a:t>
            </a:r>
            <a:r>
              <a:rPr lang="en-US" altLang="zh-CN" sz="1750" dirty="0" smtClean="0"/>
              <a:t>names</a:t>
            </a:r>
            <a:r>
              <a:rPr lang="zh-CN" altLang="en-US" sz="1750" dirty="0" smtClean="0"/>
              <a:t>。这样能够保证新的</a:t>
            </a:r>
            <a:r>
              <a:rPr lang="en-US" altLang="zh-CN" sz="1750" dirty="0" smtClean="0"/>
              <a:t>DTN IQFEED</a:t>
            </a:r>
            <a:r>
              <a:rPr lang="zh-CN" altLang="en-US" sz="1750" dirty="0" smtClean="0"/>
              <a:t>数据格式可以正确回测。</a:t>
            </a:r>
            <a:endParaRPr lang="en-US" altLang="zh-CN" sz="1750" dirty="0" smtClean="0"/>
          </a:p>
          <a:p>
            <a:pPr marL="422275" indent="-285750"/>
            <a:r>
              <a:rPr lang="zh-CN" altLang="en-US" sz="1750" dirty="0" smtClean="0"/>
              <a:t>另外是改变</a:t>
            </a:r>
            <a:r>
              <a:rPr lang="en-US" altLang="zh-CN" sz="1750" dirty="0" smtClean="0"/>
              <a:t>Portfolio</a:t>
            </a:r>
            <a:r>
              <a:rPr lang="zh-CN" altLang="en-US" sz="1750" dirty="0" smtClean="0"/>
              <a:t>类为</a:t>
            </a:r>
            <a:r>
              <a:rPr lang="en-US" altLang="zh-CN" sz="1750" dirty="0" err="1" smtClean="0"/>
              <a:t>PortfolioHFT</a:t>
            </a:r>
            <a:r>
              <a:rPr lang="zh-CN" altLang="en-US" sz="1750" dirty="0" smtClean="0"/>
              <a:t>，我们还必须对一些语句进行调整适合于</a:t>
            </a:r>
            <a:r>
              <a:rPr lang="en-US" altLang="zh-CN" sz="1750" dirty="0" smtClean="0"/>
              <a:t>DTN</a:t>
            </a:r>
            <a:r>
              <a:rPr lang="zh-CN" altLang="en-US" sz="1750" dirty="0" smtClean="0"/>
              <a:t>的分钟数据。另外还需要对</a:t>
            </a:r>
            <a:r>
              <a:rPr lang="en-US" altLang="zh-CN" sz="1750" dirty="0" err="1" smtClean="0"/>
              <a:t>update_holdings_from_fill</a:t>
            </a:r>
            <a:r>
              <a:rPr lang="zh-CN" altLang="en-US" sz="1750" dirty="0" smtClean="0"/>
              <a:t>进行类似的调整。最后是改变</a:t>
            </a:r>
            <a:r>
              <a:rPr lang="en-US" altLang="zh-CN" sz="1750" dirty="0" err="1" smtClean="0"/>
              <a:t>output_summary_stats</a:t>
            </a:r>
            <a:r>
              <a:rPr lang="zh-CN" altLang="en-US" sz="1750" dirty="0" smtClean="0"/>
              <a:t>方法，让</a:t>
            </a:r>
            <a:r>
              <a:rPr lang="en-US" altLang="zh-CN" sz="1750" dirty="0" smtClean="0"/>
              <a:t>Sharpe</a:t>
            </a:r>
            <a:r>
              <a:rPr lang="zh-CN" altLang="en-US" sz="1750" dirty="0" smtClean="0"/>
              <a:t>比率的计算考虑分钟数据。</a:t>
            </a:r>
            <a:endParaRPr lang="en-US" altLang="zh-CN" sz="1750" dirty="0" smtClean="0"/>
          </a:p>
        </p:txBody>
      </p:sp>
    </p:spTree>
    <p:extLst>
      <p:ext uri="{BB962C8B-B14F-4D97-AF65-F5344CB8AC3E}">
        <p14:creationId xmlns:p14="http://schemas.microsoft.com/office/powerpoint/2010/main" val="2580386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均值回归的股票配对交易</a:t>
            </a:r>
            <a:endParaRPr lang="zh-CN" altLang="en-US" dirty="0"/>
          </a:p>
        </p:txBody>
      </p:sp>
      <p:sp>
        <p:nvSpPr>
          <p:cNvPr id="3" name="内容占位符 2"/>
          <p:cNvSpPr>
            <a:spLocks noGrp="1"/>
          </p:cNvSpPr>
          <p:nvPr>
            <p:ph idx="1"/>
          </p:nvPr>
        </p:nvSpPr>
        <p:spPr/>
        <p:txBody>
          <a:bodyPr/>
          <a:lstStyle/>
          <a:p>
            <a:pPr marL="422275" indent="-285750"/>
            <a:r>
              <a:rPr lang="zh-CN" altLang="en-US" sz="1750" dirty="0" smtClean="0"/>
              <a:t>可以看到，策略在此时间区间内进行的比较好。总收益接近</a:t>
            </a:r>
            <a:r>
              <a:rPr lang="en-US" altLang="zh-CN" sz="1750" dirty="0" smtClean="0"/>
              <a:t>16%</a:t>
            </a:r>
            <a:r>
              <a:rPr lang="zh-CN" altLang="en-US" sz="1750" dirty="0" smtClean="0"/>
              <a:t>，</a:t>
            </a:r>
            <a:r>
              <a:rPr lang="en-US" altLang="zh-CN" sz="1750" dirty="0" smtClean="0"/>
              <a:t>Sharpe</a:t>
            </a:r>
            <a:r>
              <a:rPr lang="zh-CN" altLang="en-US" sz="1750" dirty="0" smtClean="0"/>
              <a:t>比率是合理的（与典型的日度策略相比较），但是给定策略的高频特性，我们需要期待更多。这个策略的主要好处是最大回撤比较小（大约</a:t>
            </a:r>
            <a:r>
              <a:rPr lang="en-US" altLang="zh-CN" sz="1750" dirty="0" smtClean="0"/>
              <a:t>3%</a:t>
            </a:r>
            <a:r>
              <a:rPr lang="zh-CN" altLang="en-US" sz="1750" dirty="0" smtClean="0"/>
              <a:t>），这意味着我们可以应用更多的杠杆来获得收益。</a:t>
            </a:r>
            <a:endParaRPr lang="en-US" altLang="zh-CN" sz="1750" dirty="0" smtClean="0"/>
          </a:p>
          <a:p>
            <a:pPr marL="422275" indent="-285750"/>
            <a:r>
              <a:rPr lang="zh-CN" altLang="en-US" sz="1750" dirty="0" smtClean="0"/>
              <a:t>我们可以用图形表示策略的结果。注意这些图形是交易</a:t>
            </a:r>
            <a:r>
              <a:rPr lang="en-US" altLang="zh-CN" sz="1750" dirty="0" smtClean="0"/>
              <a:t>100</a:t>
            </a:r>
            <a:r>
              <a:rPr lang="zh-CN" altLang="en-US" sz="1750" dirty="0" smtClean="0"/>
              <a:t>股，你可以调整通过简单的调整</a:t>
            </a:r>
            <a:r>
              <a:rPr lang="en-US" altLang="zh-CN" sz="1750" dirty="0" smtClean="0"/>
              <a:t>Portfolio</a:t>
            </a:r>
            <a:r>
              <a:rPr lang="zh-CN" altLang="en-US" sz="1750" dirty="0" smtClean="0"/>
              <a:t>类中的</a:t>
            </a:r>
            <a:r>
              <a:rPr lang="en-US" altLang="zh-CN" sz="1750" dirty="0" err="1" smtClean="0"/>
              <a:t>generate_naive_order</a:t>
            </a:r>
            <a:r>
              <a:rPr lang="zh-CN" altLang="en-US" sz="1750" dirty="0" smtClean="0"/>
              <a:t>来改变这个杠杆。这里有一个属性名为</a:t>
            </a:r>
            <a:r>
              <a:rPr lang="en-US" altLang="zh-CN" sz="1750" dirty="0" err="1" smtClean="0"/>
              <a:t>mkt_quantity</a:t>
            </a:r>
            <a:r>
              <a:rPr lang="zh-CN" altLang="en-US" sz="1750" dirty="0" smtClean="0"/>
              <a:t>，它可以被设置为</a:t>
            </a:r>
            <a:r>
              <a:rPr lang="en-US" altLang="zh-CN" sz="1750" dirty="0" smtClean="0"/>
              <a:t>100</a:t>
            </a:r>
            <a:r>
              <a:rPr lang="zh-CN" altLang="en-US" sz="1750" dirty="0" smtClean="0"/>
              <a:t>。改变为</a:t>
            </a:r>
            <a:r>
              <a:rPr lang="en-US" altLang="zh-CN" sz="1750" dirty="0" smtClean="0"/>
              <a:t>2000</a:t>
            </a:r>
            <a:r>
              <a:rPr lang="zh-CN" altLang="en-US" sz="1750" dirty="0" smtClean="0"/>
              <a:t>的话我们可以得到另外一个值。</a:t>
            </a:r>
            <a:endParaRPr lang="en-US" altLang="zh-CN" sz="1750" dirty="0" smtClean="0"/>
          </a:p>
          <a:p>
            <a:pPr marL="422275" indent="-285750"/>
            <a:r>
              <a:rPr lang="zh-CN" altLang="en-US" sz="1750" dirty="0" smtClean="0"/>
              <a:t>很明显这里的</a:t>
            </a:r>
            <a:r>
              <a:rPr lang="en-US" altLang="zh-CN" sz="1750" dirty="0" smtClean="0"/>
              <a:t>Sharpe</a:t>
            </a:r>
            <a:r>
              <a:rPr lang="zh-CN" altLang="en-US" sz="1750" dirty="0" smtClean="0"/>
              <a:t>比率以及总收益都是很好的，但是我们必须忍受</a:t>
            </a:r>
            <a:r>
              <a:rPr lang="en-US" altLang="zh-CN" sz="1750" dirty="0" smtClean="0"/>
              <a:t>45%</a:t>
            </a:r>
            <a:r>
              <a:rPr lang="zh-CN" altLang="en-US" sz="1750" dirty="0" smtClean="0"/>
              <a:t>的最大回撤。</a:t>
            </a:r>
            <a:endParaRPr lang="en-US" altLang="zh-CN" sz="1750" dirty="0" smtClean="0"/>
          </a:p>
          <a:p>
            <a:pPr marL="422275" indent="-285750"/>
            <a:r>
              <a:rPr lang="zh-CN" altLang="en-US" sz="1750" dirty="0" smtClean="0"/>
              <a:t>我们来创建</a:t>
            </a:r>
            <a:r>
              <a:rPr lang="en-US" altLang="zh-CN" sz="1750" dirty="0" smtClean="0"/>
              <a:t>plot_performance.py</a:t>
            </a:r>
            <a:r>
              <a:rPr lang="zh-CN" altLang="en-US" sz="1750" dirty="0" smtClean="0"/>
              <a:t>脚本绘图。这个脚本运行的前提是目录中有</a:t>
            </a:r>
            <a:r>
              <a:rPr lang="en-US" altLang="zh-CN" sz="1750" dirty="0" smtClean="0"/>
              <a:t>equity.csv</a:t>
            </a:r>
            <a:r>
              <a:rPr lang="zh-CN" altLang="en-US" sz="1750" dirty="0" smtClean="0"/>
              <a:t>文件。</a:t>
            </a:r>
            <a:endParaRPr lang="en-US" altLang="zh-CN" sz="1750" dirty="0" smtClean="0"/>
          </a:p>
        </p:txBody>
      </p:sp>
    </p:spTree>
    <p:extLst>
      <p:ext uri="{BB962C8B-B14F-4D97-AF65-F5344CB8AC3E}">
        <p14:creationId xmlns:p14="http://schemas.microsoft.com/office/powerpoint/2010/main" val="51390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交易策略优化</a:t>
            </a:r>
            <a:endParaRPr lang="zh-CN" altLang="en-US" dirty="0"/>
          </a:p>
        </p:txBody>
      </p:sp>
      <p:sp>
        <p:nvSpPr>
          <p:cNvPr id="3" name="文本占位符 2"/>
          <p:cNvSpPr>
            <a:spLocks noGrp="1"/>
          </p:cNvSpPr>
          <p:nvPr>
            <p:ph type="body" idx="1"/>
          </p:nvPr>
        </p:nvSpPr>
        <p:spPr/>
        <p:txBody>
          <a:bodyPr/>
          <a:lstStyle/>
          <a:p>
            <a:r>
              <a:rPr lang="zh-CN" altLang="en-US" dirty="0" smtClean="0"/>
              <a:t>第三节</a:t>
            </a:r>
            <a:endParaRPr lang="zh-CN" altLang="en-US" dirty="0"/>
          </a:p>
        </p:txBody>
      </p:sp>
    </p:spTree>
    <p:extLst>
      <p:ext uri="{BB962C8B-B14F-4D97-AF65-F5344CB8AC3E}">
        <p14:creationId xmlns:p14="http://schemas.microsoft.com/office/powerpoint/2010/main" val="317307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交易策略优化概述</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pPr marL="422275" indent="-285750"/>
                <a:r>
                  <a:rPr lang="zh-CN" altLang="en-US" sz="2000" dirty="0" smtClean="0"/>
                  <a:t>在前面两节中我们考虑了如何创建一个标的预测模型（例如支持向量机和随机森林分类算法）以及基于它的交易策略。在这里我们看到模型中有很多参数。在</a:t>
                </a:r>
                <a:r>
                  <a:rPr lang="en-US" altLang="zh-CN" sz="2000" dirty="0" smtClean="0"/>
                  <a:t>SVM</a:t>
                </a:r>
                <a:r>
                  <a:rPr lang="zh-CN" altLang="en-US" sz="2000" dirty="0" smtClean="0"/>
                  <a:t>的清醒中我们会有参数</a:t>
                </a:r>
                <a14:m>
                  <m:oMath xmlns:m="http://schemas.openxmlformats.org/officeDocument/2006/math">
                    <m:r>
                      <a:rPr lang="zh-CN" altLang="en-US" sz="2000" i="1" smtClean="0">
                        <a:latin typeface="Cambria Math" panose="02040503050406030204" pitchFamily="18" charset="0"/>
                      </a:rPr>
                      <m:t>𝛾</m:t>
                    </m:r>
                  </m:oMath>
                </a14:m>
                <a:r>
                  <a:rPr lang="zh-CN" altLang="en-US" sz="2000" dirty="0" smtClean="0"/>
                  <a:t>和</a:t>
                </a:r>
                <a:r>
                  <a:rPr lang="en-US" altLang="zh-CN" sz="2000" dirty="0" smtClean="0"/>
                  <a:t>C</a:t>
                </a:r>
                <a:r>
                  <a:rPr lang="zh-CN" altLang="en-US" sz="2000" dirty="0" smtClean="0"/>
                  <a:t>，在移动平均跨越策略中我们的参数是两个移动平均过滤的回望窗口。</a:t>
                </a:r>
                <a:endParaRPr lang="en-US" altLang="zh-CN" sz="2000" dirty="0" smtClean="0"/>
              </a:p>
              <a:p>
                <a:pPr marL="422275" indent="-285750"/>
                <a:r>
                  <a:rPr lang="zh-CN" altLang="en-US" sz="2000" dirty="0"/>
                  <a:t>本</a:t>
                </a:r>
                <a:r>
                  <a:rPr lang="zh-CN" altLang="en-US" sz="2000" dirty="0" smtClean="0"/>
                  <a:t>节我们描述最优化的方法来改进交易策略的效果，我们用一种系统化的方式改变策略的参数。为了实现这一点，我们要使用统计领域的模型选择机制，例如交叉验证以及格点搜索。关于模型选择和参数优化的文献非常多，许多方法是超过了本课程的范围，在这里我们对此话题进行介绍，然后你就可以按照自己的步骤来寻求更为高级的解决方案。</a:t>
                </a:r>
                <a:endParaRPr lang="en-US" altLang="zh-CN" sz="2000"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t="-809" r="-7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99266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参数的优化</a:t>
            </a:r>
            <a:endParaRPr lang="zh-CN" altLang="en-US" dirty="0"/>
          </a:p>
        </p:txBody>
      </p:sp>
      <p:sp>
        <p:nvSpPr>
          <p:cNvPr id="3" name="内容占位符 2"/>
          <p:cNvSpPr>
            <a:spLocks noGrp="1"/>
          </p:cNvSpPr>
          <p:nvPr>
            <p:ph idx="1"/>
          </p:nvPr>
        </p:nvSpPr>
        <p:spPr/>
        <p:txBody>
          <a:bodyPr/>
          <a:lstStyle/>
          <a:p>
            <a:pPr marL="422275" indent="-285750"/>
            <a:r>
              <a:rPr lang="zh-CN" altLang="en-US" sz="1800" dirty="0" smtClean="0"/>
              <a:t>现在几乎所有的交易策略以及标的的统计模型都需要一个或多个参数来进行应用。在动量策略中使用技术分析指标，例如移动平均（简单的或者指数的），而不需要规定回望窗口。对于很多均值回复策略来说也是这样，这里我们需要规定回望窗口来计算两个时间序列之间的回归。特别的统计机器学习模型例如</a:t>
            </a:r>
            <a:r>
              <a:rPr lang="en-US" altLang="zh-CN" sz="1800" dirty="0" smtClean="0"/>
              <a:t>Logistic</a:t>
            </a:r>
            <a:r>
              <a:rPr lang="zh-CN" altLang="en-US" sz="1800" dirty="0" smtClean="0"/>
              <a:t>回归，</a:t>
            </a:r>
            <a:r>
              <a:rPr lang="en-US" altLang="zh-CN" sz="1800" dirty="0" smtClean="0"/>
              <a:t>SVM</a:t>
            </a:r>
            <a:r>
              <a:rPr lang="zh-CN" altLang="en-US" sz="1800" dirty="0" smtClean="0"/>
              <a:t>和随机森林算法也同样需要参数来进行计算。</a:t>
            </a:r>
            <a:endParaRPr lang="en-US" altLang="zh-CN" sz="1800" dirty="0" smtClean="0"/>
          </a:p>
          <a:p>
            <a:pPr marL="422275" indent="-285750"/>
            <a:r>
              <a:rPr lang="zh-CN" altLang="en-US" sz="1800" dirty="0" smtClean="0"/>
              <a:t>在考虑参数优化的时候的最大危险时过度你和一个模型或交易策略。这个问题会出现在当一个模型在样本中进行训练时最优化进行的很好（通过适当的业绩指标来进行测算），但是在应用到样本外数据的时候业绩明显变差。例如，一个交易策略可能在回测当中表现的非常好（也就是在样本数据中运行），但是当用于实际的交易，可能是完全不能获利的。</a:t>
            </a:r>
            <a:endParaRPr lang="en-US" altLang="zh-CN" sz="1800" dirty="0" smtClean="0"/>
          </a:p>
          <a:p>
            <a:pPr marL="422275" indent="-285750"/>
            <a:r>
              <a:rPr lang="zh-CN" altLang="en-US" sz="1800" dirty="0" smtClean="0"/>
              <a:t>参数优化的另外一个需要考虑的为你是通常会变得计算昂贵。在现代化的计算系统中这并不是一个问题，因为并行计算和快速</a:t>
            </a:r>
            <a:r>
              <a:rPr lang="en-US" altLang="zh-CN" sz="1800" dirty="0" smtClean="0"/>
              <a:t>CPU</a:t>
            </a:r>
            <a:r>
              <a:rPr lang="zh-CN" altLang="en-US" sz="1800" dirty="0" smtClean="0"/>
              <a:t>，但是，多个参数优化可以在多个维度上增加计算复杂度，我们必须在研究和开发过程中意识到这一点。</a:t>
            </a:r>
            <a:endParaRPr lang="en-US" altLang="zh-CN" sz="1800" dirty="0" smtClean="0"/>
          </a:p>
        </p:txBody>
      </p:sp>
    </p:spTree>
    <p:extLst>
      <p:ext uri="{BB962C8B-B14F-4D97-AF65-F5344CB8AC3E}">
        <p14:creationId xmlns:p14="http://schemas.microsoft.com/office/powerpoint/2010/main" val="3674674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仿宋" panose="02010609060101010101" pitchFamily="49" charset="-122"/>
                <a:ea typeface="仿宋" panose="02010609060101010101" pitchFamily="49" charset="-122"/>
              </a:rPr>
              <a:t>概述</a:t>
            </a:r>
            <a:endParaRPr lang="zh-CN" altLang="en-US" dirty="0">
              <a:latin typeface="仿宋" panose="02010609060101010101" pitchFamily="49" charset="-122"/>
              <a:ea typeface="仿宋" panose="02010609060101010101" pitchFamily="49" charset="-122"/>
            </a:endParaRPr>
          </a:p>
        </p:txBody>
      </p:sp>
      <p:sp>
        <p:nvSpPr>
          <p:cNvPr id="3" name="内容占位符 2"/>
          <p:cNvSpPr>
            <a:spLocks noGrp="1"/>
          </p:cNvSpPr>
          <p:nvPr>
            <p:ph idx="1"/>
          </p:nvPr>
        </p:nvSpPr>
        <p:spPr/>
        <p:txBody>
          <a:bodyPr/>
          <a:lstStyle/>
          <a:p>
            <a:r>
              <a:rPr lang="zh-CN" altLang="en-US" sz="2000" dirty="0" smtClean="0">
                <a:latin typeface="仿宋" panose="02010609060101010101" pitchFamily="49" charset="-122"/>
                <a:ea typeface="仿宋" panose="02010609060101010101" pitchFamily="49" charset="-122"/>
              </a:rPr>
              <a:t>为什么使用</a:t>
            </a:r>
            <a:r>
              <a:rPr lang="en-US" altLang="zh-CN" sz="2000" dirty="0" smtClean="0">
                <a:latin typeface="仿宋" panose="02010609060101010101" pitchFamily="49" charset="-122"/>
                <a:ea typeface="仿宋" panose="02010609060101010101" pitchFamily="49" charset="-122"/>
              </a:rPr>
              <a:t>Python</a:t>
            </a:r>
            <a:r>
              <a:rPr lang="zh-CN" altLang="en-US" sz="2000" dirty="0" smtClean="0">
                <a:latin typeface="仿宋" panose="02010609060101010101" pitchFamily="49" charset="-122"/>
                <a:ea typeface="仿宋" panose="02010609060101010101" pitchFamily="49" charset="-122"/>
              </a:rPr>
              <a:t>？</a:t>
            </a:r>
            <a:r>
              <a:rPr lang="en-US" altLang="zh-CN" sz="2000" dirty="0" smtClean="0">
                <a:latin typeface="仿宋" panose="02010609060101010101" pitchFamily="49" charset="-122"/>
                <a:ea typeface="仿宋" panose="02010609060101010101" pitchFamily="49" charset="-122"/>
              </a:rPr>
              <a:t>Python</a:t>
            </a:r>
            <a:r>
              <a:rPr lang="zh-CN" altLang="en-US" sz="2000" dirty="0" smtClean="0">
                <a:latin typeface="仿宋" panose="02010609060101010101" pitchFamily="49" charset="-122"/>
                <a:ea typeface="仿宋" panose="02010609060101010101" pitchFamily="49" charset="-122"/>
              </a:rPr>
              <a:t>是一种高级语言，设计用来提升开发的速度，它包含大量的库来进行各种科学计算。它也是资产管理机构和投资银行通常选用的语言。使用</a:t>
            </a:r>
            <a:r>
              <a:rPr lang="en-US" altLang="zh-CN" sz="2000" dirty="0" smtClean="0">
                <a:latin typeface="仿宋" panose="02010609060101010101" pitchFamily="49" charset="-122"/>
                <a:ea typeface="仿宋" panose="02010609060101010101" pitchFamily="49" charset="-122"/>
              </a:rPr>
              <a:t>Python</a:t>
            </a:r>
            <a:r>
              <a:rPr lang="zh-CN" altLang="en-US" sz="2000" dirty="0" smtClean="0">
                <a:latin typeface="仿宋" panose="02010609060101010101" pitchFamily="49" charset="-122"/>
                <a:ea typeface="仿宋" panose="02010609060101010101" pitchFamily="49" charset="-122"/>
              </a:rPr>
              <a:t>进行算法交易有以下几个好处：</a:t>
            </a:r>
            <a:endParaRPr lang="en-US" altLang="zh-CN" sz="2000" dirty="0" smtClean="0">
              <a:latin typeface="仿宋" panose="02010609060101010101" pitchFamily="49" charset="-122"/>
              <a:ea typeface="仿宋" panose="02010609060101010101" pitchFamily="49" charset="-122"/>
            </a:endParaRPr>
          </a:p>
          <a:p>
            <a:pPr lvl="1"/>
            <a:r>
              <a:rPr lang="zh-CN" altLang="en-US" sz="1700" dirty="0" smtClean="0">
                <a:latin typeface="仿宋" panose="02010609060101010101" pitchFamily="49" charset="-122"/>
                <a:ea typeface="仿宋" panose="02010609060101010101" pitchFamily="49" charset="-122"/>
              </a:rPr>
              <a:t>学习：</a:t>
            </a:r>
            <a:r>
              <a:rPr lang="zh-CN" altLang="en-US" sz="1700" dirty="0">
                <a:latin typeface="仿宋" panose="02010609060101010101" pitchFamily="49" charset="-122"/>
                <a:ea typeface="仿宋" panose="02010609060101010101" pitchFamily="49" charset="-122"/>
              </a:rPr>
              <a:t>相对</a:t>
            </a:r>
            <a:r>
              <a:rPr lang="zh-CN" altLang="en-US" sz="1700" dirty="0" smtClean="0">
                <a:latin typeface="仿宋" panose="02010609060101010101" pitchFamily="49" charset="-122"/>
                <a:ea typeface="仿宋" panose="02010609060101010101" pitchFamily="49" charset="-122"/>
              </a:rPr>
              <a:t>于其他语言，比如</a:t>
            </a:r>
            <a:r>
              <a:rPr lang="en-US" altLang="zh-CN" sz="1700" dirty="0" smtClean="0">
                <a:latin typeface="仿宋" panose="02010609060101010101" pitchFamily="49" charset="-122"/>
                <a:ea typeface="仿宋" panose="02010609060101010101" pitchFamily="49" charset="-122"/>
              </a:rPr>
              <a:t>C++, Python</a:t>
            </a:r>
            <a:r>
              <a:rPr lang="zh-CN" altLang="en-US" sz="1700" dirty="0" smtClean="0">
                <a:latin typeface="仿宋" panose="02010609060101010101" pitchFamily="49" charset="-122"/>
                <a:ea typeface="仿宋" panose="02010609060101010101" pitchFamily="49" charset="-122"/>
              </a:rPr>
              <a:t>是比骄傲容易学习的。基本的</a:t>
            </a:r>
            <a:r>
              <a:rPr lang="en-US" altLang="zh-CN" sz="1700" dirty="0" smtClean="0">
                <a:latin typeface="仿宋" panose="02010609060101010101" pitchFamily="49" charset="-122"/>
                <a:ea typeface="仿宋" panose="02010609060101010101" pitchFamily="49" charset="-122"/>
              </a:rPr>
              <a:t>Python</a:t>
            </a:r>
            <a:r>
              <a:rPr lang="zh-CN" altLang="en-US" sz="1700" dirty="0" smtClean="0">
                <a:latin typeface="仿宋" panose="02010609060101010101" pitchFamily="49" charset="-122"/>
                <a:ea typeface="仿宋" panose="02010609060101010101" pitchFamily="49" charset="-122"/>
              </a:rPr>
              <a:t>操作几周就可以掌握。</a:t>
            </a:r>
            <a:endParaRPr lang="en-US" altLang="zh-CN" sz="1700" dirty="0" smtClean="0">
              <a:latin typeface="仿宋" panose="02010609060101010101" pitchFamily="49" charset="-122"/>
              <a:ea typeface="仿宋" panose="02010609060101010101" pitchFamily="49" charset="-122"/>
            </a:endParaRPr>
          </a:p>
          <a:p>
            <a:pPr lvl="1"/>
            <a:r>
              <a:rPr lang="zh-CN" altLang="en-US" sz="1700" dirty="0" smtClean="0">
                <a:latin typeface="仿宋" panose="02010609060101010101" pitchFamily="49" charset="-122"/>
                <a:ea typeface="仿宋" panose="02010609060101010101" pitchFamily="49" charset="-122"/>
              </a:rPr>
              <a:t>库：</a:t>
            </a:r>
            <a:r>
              <a:rPr lang="en-US" altLang="zh-CN" sz="1700" dirty="0" smtClean="0">
                <a:latin typeface="仿宋" panose="02010609060101010101" pitchFamily="49" charset="-122"/>
                <a:ea typeface="仿宋" panose="02010609060101010101" pitchFamily="49" charset="-122"/>
              </a:rPr>
              <a:t>Python</a:t>
            </a:r>
            <a:r>
              <a:rPr lang="zh-CN" altLang="en-US" sz="1700" dirty="0" smtClean="0">
                <a:latin typeface="仿宋" panose="02010609060101010101" pitchFamily="49" charset="-122"/>
                <a:ea typeface="仿宋" panose="02010609060101010101" pitchFamily="49" charset="-122"/>
              </a:rPr>
              <a:t>拥有大量的用于计算的库，减少了实现的时间和出现</a:t>
            </a:r>
            <a:r>
              <a:rPr lang="en-US" altLang="zh-CN" sz="1700" dirty="0" smtClean="0">
                <a:latin typeface="仿宋" panose="02010609060101010101" pitchFamily="49" charset="-122"/>
                <a:ea typeface="仿宋" panose="02010609060101010101" pitchFamily="49" charset="-122"/>
              </a:rPr>
              <a:t>BUG</a:t>
            </a:r>
            <a:r>
              <a:rPr lang="zh-CN" altLang="en-US" sz="1700" dirty="0" smtClean="0">
                <a:latin typeface="仿宋" panose="02010609060101010101" pitchFamily="49" charset="-122"/>
                <a:ea typeface="仿宋" panose="02010609060101010101" pitchFamily="49" charset="-122"/>
              </a:rPr>
              <a:t>的机会。特别的，你可以使用</a:t>
            </a:r>
            <a:r>
              <a:rPr lang="en-US" altLang="zh-CN" sz="1700" dirty="0" err="1" smtClean="0">
                <a:latin typeface="仿宋" panose="02010609060101010101" pitchFamily="49" charset="-122"/>
                <a:ea typeface="仿宋" panose="02010609060101010101" pitchFamily="49" charset="-122"/>
              </a:rPr>
              <a:t>NumPy</a:t>
            </a:r>
            <a:r>
              <a:rPr lang="zh-CN" altLang="en-US" sz="1700" dirty="0" smtClean="0">
                <a:latin typeface="仿宋" panose="02010609060101010101" pitchFamily="49" charset="-122"/>
                <a:ea typeface="仿宋" panose="02010609060101010101" pitchFamily="49" charset="-122"/>
              </a:rPr>
              <a:t>（向量操作），</a:t>
            </a:r>
            <a:r>
              <a:rPr lang="en-US" altLang="zh-CN" sz="1700" dirty="0" err="1" smtClean="0">
                <a:latin typeface="仿宋" panose="02010609060101010101" pitchFamily="49" charset="-122"/>
                <a:ea typeface="仿宋" panose="02010609060101010101" pitchFamily="49" charset="-122"/>
              </a:rPr>
              <a:t>Scipy</a:t>
            </a:r>
            <a:r>
              <a:rPr lang="zh-CN" altLang="en-US" sz="1700" dirty="0" smtClean="0">
                <a:latin typeface="仿宋" panose="02010609060101010101" pitchFamily="49" charset="-122"/>
                <a:ea typeface="仿宋" panose="02010609060101010101" pitchFamily="49" charset="-122"/>
              </a:rPr>
              <a:t>（最优化），</a:t>
            </a:r>
            <a:r>
              <a:rPr lang="en-US" altLang="zh-CN" sz="1700" dirty="0" smtClean="0">
                <a:latin typeface="仿宋" panose="02010609060101010101" pitchFamily="49" charset="-122"/>
                <a:ea typeface="仿宋" panose="02010609060101010101" pitchFamily="49" charset="-122"/>
              </a:rPr>
              <a:t>pandas</a:t>
            </a:r>
            <a:r>
              <a:rPr lang="zh-CN" altLang="en-US" sz="1700" dirty="0" smtClean="0">
                <a:latin typeface="仿宋" panose="02010609060101010101" pitchFamily="49" charset="-122"/>
                <a:ea typeface="仿宋" panose="02010609060101010101" pitchFamily="49" charset="-122"/>
              </a:rPr>
              <a:t>（时间序列分析），</a:t>
            </a:r>
            <a:r>
              <a:rPr lang="en-US" altLang="zh-CN" sz="1700" dirty="0" err="1" smtClean="0">
                <a:latin typeface="仿宋" panose="02010609060101010101" pitchFamily="49" charset="-122"/>
                <a:ea typeface="仿宋" panose="02010609060101010101" pitchFamily="49" charset="-122"/>
              </a:rPr>
              <a:t>statsmodel</a:t>
            </a:r>
            <a:r>
              <a:rPr lang="zh-CN" altLang="en-US" sz="1700" dirty="0" smtClean="0">
                <a:latin typeface="仿宋" panose="02010609060101010101" pitchFamily="49" charset="-122"/>
                <a:ea typeface="仿宋" panose="02010609060101010101" pitchFamily="49" charset="-122"/>
              </a:rPr>
              <a:t>（统计建模），</a:t>
            </a:r>
            <a:r>
              <a:rPr lang="en-US" altLang="zh-CN" sz="1700" dirty="0" err="1" smtClean="0">
                <a:latin typeface="仿宋" panose="02010609060101010101" pitchFamily="49" charset="-122"/>
                <a:ea typeface="仿宋" panose="02010609060101010101" pitchFamily="49" charset="-122"/>
              </a:rPr>
              <a:t>scikit</a:t>
            </a:r>
            <a:r>
              <a:rPr lang="en-US" altLang="zh-CN" sz="1700" dirty="0" smtClean="0">
                <a:latin typeface="仿宋" panose="02010609060101010101" pitchFamily="49" charset="-122"/>
                <a:ea typeface="仿宋" panose="02010609060101010101" pitchFamily="49" charset="-122"/>
              </a:rPr>
              <a:t>-learn</a:t>
            </a:r>
            <a:r>
              <a:rPr lang="zh-CN" altLang="en-US" sz="1700" dirty="0" smtClean="0">
                <a:latin typeface="仿宋" panose="02010609060101010101" pitchFamily="49" charset="-122"/>
                <a:ea typeface="仿宋" panose="02010609060101010101" pitchFamily="49" charset="-122"/>
              </a:rPr>
              <a:t>（机器学习）</a:t>
            </a:r>
            <a:r>
              <a:rPr lang="en-US" altLang="zh-CN" sz="1700" dirty="0" smtClean="0">
                <a:latin typeface="仿宋" panose="02010609060101010101" pitchFamily="49" charset="-122"/>
                <a:ea typeface="仿宋" panose="02010609060101010101" pitchFamily="49" charset="-122"/>
              </a:rPr>
              <a:t>,</a:t>
            </a:r>
            <a:r>
              <a:rPr lang="en-US" altLang="zh-CN" sz="1700" dirty="0" err="1" smtClean="0">
                <a:latin typeface="仿宋" panose="02010609060101010101" pitchFamily="49" charset="-122"/>
                <a:ea typeface="仿宋" panose="02010609060101010101" pitchFamily="49" charset="-122"/>
              </a:rPr>
              <a:t>Ipython</a:t>
            </a:r>
            <a:r>
              <a:rPr lang="zh-CN" altLang="en-US" sz="1700" dirty="0" smtClean="0">
                <a:latin typeface="仿宋" panose="02010609060101010101" pitchFamily="49" charset="-122"/>
                <a:ea typeface="仿宋" panose="02010609060101010101" pitchFamily="49" charset="-122"/>
              </a:rPr>
              <a:t>（交互式开发）以及</a:t>
            </a:r>
            <a:r>
              <a:rPr lang="en-US" altLang="zh-CN" sz="1700" dirty="0" err="1" smtClean="0">
                <a:latin typeface="仿宋" panose="02010609060101010101" pitchFamily="49" charset="-122"/>
                <a:ea typeface="仿宋" panose="02010609060101010101" pitchFamily="49" charset="-122"/>
              </a:rPr>
              <a:t>matplotlib</a:t>
            </a:r>
            <a:r>
              <a:rPr lang="zh-CN" altLang="en-US" sz="1700" dirty="0" smtClean="0">
                <a:latin typeface="仿宋" panose="02010609060101010101" pitchFamily="49" charset="-122"/>
                <a:ea typeface="仿宋" panose="02010609060101010101" pitchFamily="49" charset="-122"/>
              </a:rPr>
              <a:t>（可视化）。</a:t>
            </a:r>
            <a:endParaRPr lang="en-US" altLang="zh-CN" sz="1700" dirty="0" smtClean="0">
              <a:latin typeface="仿宋" panose="02010609060101010101" pitchFamily="49" charset="-122"/>
              <a:ea typeface="仿宋" panose="02010609060101010101" pitchFamily="49" charset="-122"/>
            </a:endParaRPr>
          </a:p>
          <a:p>
            <a:pPr lvl="1"/>
            <a:r>
              <a:rPr lang="zh-CN" altLang="en-US" sz="1700" dirty="0" smtClean="0">
                <a:latin typeface="仿宋" panose="02010609060101010101" pitchFamily="49" charset="-122"/>
                <a:ea typeface="仿宋" panose="02010609060101010101" pitchFamily="49" charset="-122"/>
              </a:rPr>
              <a:t>开发的速度：</a:t>
            </a:r>
            <a:r>
              <a:rPr lang="en-US" altLang="zh-CN" sz="1700" dirty="0" smtClean="0">
                <a:latin typeface="仿宋" panose="02010609060101010101" pitchFamily="49" charset="-122"/>
                <a:ea typeface="仿宋" panose="02010609060101010101" pitchFamily="49" charset="-122"/>
              </a:rPr>
              <a:t>Python</a:t>
            </a:r>
            <a:r>
              <a:rPr lang="zh-CN" altLang="en-US" sz="1700" dirty="0" smtClean="0">
                <a:latin typeface="仿宋" panose="02010609060101010101" pitchFamily="49" charset="-122"/>
                <a:ea typeface="仿宋" panose="02010609060101010101" pitchFamily="49" charset="-122"/>
              </a:rPr>
              <a:t>在速度方面有优势，通常写</a:t>
            </a:r>
            <a:r>
              <a:rPr lang="en-US" altLang="zh-CN" sz="1700" dirty="0" smtClean="0">
                <a:latin typeface="仿宋" panose="02010609060101010101" pitchFamily="49" charset="-122"/>
                <a:ea typeface="仿宋" panose="02010609060101010101" pitchFamily="49" charset="-122"/>
              </a:rPr>
              <a:t>Python</a:t>
            </a:r>
            <a:r>
              <a:rPr lang="zh-CN" altLang="en-US" sz="1700" dirty="0" smtClean="0">
                <a:latin typeface="仿宋" panose="02010609060101010101" pitchFamily="49" charset="-122"/>
                <a:ea typeface="仿宋" panose="02010609060101010101" pitchFamily="49" charset="-122"/>
              </a:rPr>
              <a:t>代码类似于伪代码，类似于</a:t>
            </a:r>
            <a:r>
              <a:rPr lang="en-US" altLang="zh-CN" sz="1700" dirty="0" err="1" smtClean="0">
                <a:latin typeface="仿宋" panose="02010609060101010101" pitchFamily="49" charset="-122"/>
                <a:ea typeface="仿宋" panose="02010609060101010101" pitchFamily="49" charset="-122"/>
              </a:rPr>
              <a:t>Ipython</a:t>
            </a:r>
            <a:r>
              <a:rPr lang="zh-CN" altLang="en-US" sz="1700" dirty="0" smtClean="0">
                <a:latin typeface="仿宋" panose="02010609060101010101" pitchFamily="49" charset="-122"/>
                <a:ea typeface="仿宋" panose="02010609060101010101" pitchFamily="49" charset="-122"/>
              </a:rPr>
              <a:t>的交互式工具也可以在不牺牲稳健性的前提下获得较高的开发速度。</a:t>
            </a:r>
            <a:endParaRPr lang="en-US" altLang="zh-CN" sz="1700" dirty="0" smtClean="0">
              <a:latin typeface="仿宋" panose="02010609060101010101" pitchFamily="49" charset="-122"/>
              <a:ea typeface="仿宋" panose="02010609060101010101" pitchFamily="49" charset="-122"/>
            </a:endParaRPr>
          </a:p>
          <a:p>
            <a:pPr lvl="1"/>
            <a:r>
              <a:rPr lang="zh-CN" altLang="en-US" sz="1700" dirty="0" smtClean="0">
                <a:latin typeface="仿宋" panose="02010609060101010101" pitchFamily="49" charset="-122"/>
                <a:ea typeface="仿宋" panose="02010609060101010101" pitchFamily="49" charset="-122"/>
              </a:rPr>
              <a:t>执行的速度：虽然不像</a:t>
            </a:r>
            <a:r>
              <a:rPr lang="en-US" altLang="zh-CN" sz="1700" dirty="0" smtClean="0">
                <a:latin typeface="仿宋" panose="02010609060101010101" pitchFamily="49" charset="-122"/>
                <a:ea typeface="仿宋" panose="02010609060101010101" pitchFamily="49" charset="-122"/>
              </a:rPr>
              <a:t>C++</a:t>
            </a:r>
            <a:r>
              <a:rPr lang="zh-CN" altLang="en-US" sz="1700" dirty="0" smtClean="0">
                <a:latin typeface="仿宋" panose="02010609060101010101" pitchFamily="49" charset="-122"/>
                <a:ea typeface="仿宋" panose="02010609060101010101" pitchFamily="49" charset="-122"/>
              </a:rPr>
              <a:t>那样快，</a:t>
            </a:r>
            <a:r>
              <a:rPr lang="en-US" altLang="zh-CN" sz="1700" dirty="0" smtClean="0">
                <a:latin typeface="仿宋" panose="02010609060101010101" pitchFamily="49" charset="-122"/>
                <a:ea typeface="仿宋" panose="02010609060101010101" pitchFamily="49" charset="-122"/>
              </a:rPr>
              <a:t>Python</a:t>
            </a:r>
            <a:r>
              <a:rPr lang="zh-CN" altLang="en-US" sz="1700" dirty="0" smtClean="0">
                <a:latin typeface="仿宋" panose="02010609060101010101" pitchFamily="49" charset="-122"/>
                <a:ea typeface="仿宋" panose="02010609060101010101" pitchFamily="49" charset="-122"/>
              </a:rPr>
              <a:t>还是提供了优化执行速度的模块，例如</a:t>
            </a:r>
            <a:r>
              <a:rPr lang="en-US" altLang="zh-CN" sz="1700" dirty="0" err="1" smtClean="0">
                <a:latin typeface="仿宋" panose="02010609060101010101" pitchFamily="49" charset="-122"/>
                <a:ea typeface="仿宋" panose="02010609060101010101" pitchFamily="49" charset="-122"/>
              </a:rPr>
              <a:t>Cython</a:t>
            </a:r>
            <a:r>
              <a:rPr lang="zh-CN" altLang="en-US" sz="1700" dirty="0" smtClean="0">
                <a:latin typeface="仿宋" panose="02010609060101010101" pitchFamily="49" charset="-122"/>
                <a:ea typeface="仿宋" panose="02010609060101010101" pitchFamily="49" charset="-122"/>
              </a:rPr>
              <a:t>等，通过使代码变得复杂一点，可以提升执行的速度。</a:t>
            </a:r>
            <a:endParaRPr lang="en-US" altLang="zh-CN" sz="1700" dirty="0" smtClean="0">
              <a:latin typeface="仿宋" panose="02010609060101010101" pitchFamily="49" charset="-122"/>
              <a:ea typeface="仿宋" panose="02010609060101010101" pitchFamily="49" charset="-122"/>
            </a:endParaRPr>
          </a:p>
          <a:p>
            <a:pPr lvl="1"/>
            <a:r>
              <a:rPr lang="zh-CN" altLang="en-US" sz="1700" dirty="0" smtClean="0">
                <a:latin typeface="仿宋" panose="02010609060101010101" pitchFamily="49" charset="-122"/>
                <a:ea typeface="仿宋" panose="02010609060101010101" pitchFamily="49" charset="-122"/>
              </a:rPr>
              <a:t>交易的执行：较大的券商都有</a:t>
            </a:r>
            <a:r>
              <a:rPr lang="en-US" altLang="zh-CN" sz="1700" dirty="0" smtClean="0">
                <a:latin typeface="仿宋" panose="02010609060101010101" pitchFamily="49" charset="-122"/>
                <a:ea typeface="仿宋" panose="02010609060101010101" pitchFamily="49" charset="-122"/>
              </a:rPr>
              <a:t>Python</a:t>
            </a:r>
            <a:r>
              <a:rPr lang="zh-CN" altLang="en-US" sz="1700" dirty="0" smtClean="0">
                <a:latin typeface="仿宋" panose="02010609060101010101" pitchFamily="49" charset="-122"/>
                <a:ea typeface="仿宋" panose="02010609060101010101" pitchFamily="49" charset="-122"/>
              </a:rPr>
              <a:t>插件，例如</a:t>
            </a:r>
            <a:r>
              <a:rPr lang="en-US" altLang="zh-CN" sz="1700" dirty="0" smtClean="0">
                <a:latin typeface="仿宋" panose="02010609060101010101" pitchFamily="49" charset="-122"/>
                <a:ea typeface="仿宋" panose="02010609060101010101" pitchFamily="49" charset="-122"/>
              </a:rPr>
              <a:t>Interactive Brokers</a:t>
            </a:r>
            <a:r>
              <a:rPr lang="zh-CN" altLang="en-US" sz="1700" dirty="0" smtClean="0">
                <a:latin typeface="仿宋" panose="02010609060101010101" pitchFamily="49" charset="-122"/>
                <a:ea typeface="仿宋" panose="02010609060101010101" pitchFamily="49" charset="-122"/>
              </a:rPr>
              <a:t>（</a:t>
            </a:r>
            <a:r>
              <a:rPr lang="en-US" altLang="zh-CN" sz="1700" dirty="0" err="1" smtClean="0">
                <a:latin typeface="仿宋" panose="02010609060101010101" pitchFamily="49" charset="-122"/>
                <a:ea typeface="仿宋" panose="02010609060101010101" pitchFamily="49" charset="-122"/>
              </a:rPr>
              <a:t>Ibypy</a:t>
            </a:r>
            <a:r>
              <a:rPr lang="zh-CN" altLang="en-US" sz="1700" dirty="0" smtClean="0">
                <a:latin typeface="仿宋" panose="02010609060101010101" pitchFamily="49" charset="-122"/>
                <a:ea typeface="仿宋" panose="02010609060101010101" pitchFamily="49" charset="-122"/>
              </a:rPr>
              <a:t>），</a:t>
            </a:r>
            <a:r>
              <a:rPr lang="en-US" altLang="zh-CN" sz="1700" dirty="0" smtClean="0">
                <a:latin typeface="仿宋" panose="02010609060101010101" pitchFamily="49" charset="-122"/>
                <a:ea typeface="仿宋" panose="02010609060101010101" pitchFamily="49" charset="-122"/>
              </a:rPr>
              <a:t>Python</a:t>
            </a:r>
            <a:r>
              <a:rPr lang="zh-CN" altLang="en-US" sz="1700" dirty="0" smtClean="0">
                <a:latin typeface="仿宋" panose="02010609060101010101" pitchFamily="49" charset="-122"/>
                <a:ea typeface="仿宋" panose="02010609060101010101" pitchFamily="49" charset="-122"/>
              </a:rPr>
              <a:t>还可以很容易在必要的时候使用</a:t>
            </a:r>
            <a:r>
              <a:rPr lang="en-US" altLang="zh-CN" sz="1700" dirty="0" smtClean="0">
                <a:latin typeface="仿宋" panose="02010609060101010101" pitchFamily="49" charset="-122"/>
                <a:ea typeface="仿宋" panose="02010609060101010101" pitchFamily="49" charset="-122"/>
              </a:rPr>
              <a:t>FIX</a:t>
            </a:r>
            <a:r>
              <a:rPr lang="zh-CN" altLang="en-US" sz="1700" dirty="0" smtClean="0">
                <a:latin typeface="仿宋" panose="02010609060101010101" pitchFamily="49" charset="-122"/>
                <a:ea typeface="仿宋" panose="02010609060101010101" pitchFamily="49" charset="-122"/>
              </a:rPr>
              <a:t>协议。</a:t>
            </a:r>
            <a:endParaRPr lang="en-US" altLang="zh-CN" sz="1700" dirty="0" smtClean="0">
              <a:latin typeface="仿宋" panose="02010609060101010101" pitchFamily="49" charset="-122"/>
              <a:ea typeface="仿宋" panose="02010609060101010101" pitchFamily="49" charset="-122"/>
            </a:endParaRPr>
          </a:p>
          <a:p>
            <a:pPr lvl="1"/>
            <a:r>
              <a:rPr lang="zh-CN" altLang="en-US" sz="1700" dirty="0" smtClean="0">
                <a:latin typeface="仿宋" panose="02010609060101010101" pitchFamily="49" charset="-122"/>
                <a:ea typeface="仿宋" panose="02010609060101010101" pitchFamily="49" charset="-122"/>
              </a:rPr>
              <a:t>成本</a:t>
            </a:r>
            <a:r>
              <a:rPr lang="en-US" altLang="zh-CN" sz="1700" dirty="0" smtClean="0">
                <a:latin typeface="仿宋" panose="02010609060101010101" pitchFamily="49" charset="-122"/>
                <a:ea typeface="仿宋" panose="02010609060101010101" pitchFamily="49" charset="-122"/>
              </a:rPr>
              <a:t>/</a:t>
            </a:r>
            <a:r>
              <a:rPr lang="zh-CN" altLang="en-US" sz="1700" dirty="0" smtClean="0">
                <a:latin typeface="仿宋" panose="02010609060101010101" pitchFamily="49" charset="-122"/>
                <a:ea typeface="仿宋" panose="02010609060101010101" pitchFamily="49" charset="-122"/>
              </a:rPr>
              <a:t>授权，</a:t>
            </a:r>
            <a:r>
              <a:rPr lang="en-US" altLang="zh-CN" sz="1700" dirty="0" smtClean="0">
                <a:latin typeface="仿宋" panose="02010609060101010101" pitchFamily="49" charset="-122"/>
                <a:ea typeface="仿宋" panose="02010609060101010101" pitchFamily="49" charset="-122"/>
              </a:rPr>
              <a:t>Python</a:t>
            </a:r>
            <a:r>
              <a:rPr lang="zh-CN" altLang="en-US" sz="1700" dirty="0" smtClean="0">
                <a:latin typeface="仿宋" panose="02010609060101010101" pitchFamily="49" charset="-122"/>
                <a:ea typeface="仿宋" panose="02010609060101010101" pitchFamily="49" charset="-122"/>
              </a:rPr>
              <a:t>是免费，开源的和跨平台的。</a:t>
            </a:r>
            <a:endParaRPr lang="en-US" altLang="zh-CN" sz="1700" dirty="0" smtClean="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15906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参数的优化</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pPr marL="422275" indent="-285750"/>
                <a:r>
                  <a:rPr lang="zh-CN" altLang="en-US" sz="1800" dirty="0" smtClean="0"/>
                  <a:t>应当优化哪些参数？一个统计为基础的算法交易模型通常拥有很多参数以及不同的业绩指标。标的的统计学习算法将有自己的参数集。例如，在多维线性或</a:t>
                </a:r>
                <a:r>
                  <a:rPr lang="en-US" altLang="zh-CN" sz="1800" dirty="0" smtClean="0"/>
                  <a:t>logistic</a:t>
                </a:r>
                <a:r>
                  <a:rPr lang="zh-CN" altLang="en-US" sz="1800" dirty="0" smtClean="0"/>
                  <a:t>回归中应当会有</a:t>
                </a:r>
                <a14:m>
                  <m:oMath xmlns:m="http://schemas.openxmlformats.org/officeDocument/2006/math">
                    <m:sSub>
                      <m:sSubPr>
                        <m:ctrlPr>
                          <a:rPr lang="en-US" altLang="zh-CN" sz="1800" i="1" smtClean="0">
                            <a:latin typeface="Cambria Math" panose="02040503050406030204" pitchFamily="18" charset="0"/>
                          </a:rPr>
                        </m:ctrlPr>
                      </m:sSubPr>
                      <m:e>
                        <m:r>
                          <a:rPr lang="zh-CN" altLang="en-US" sz="1800" i="1" smtClean="0">
                            <a:latin typeface="Cambria Math" panose="02040503050406030204" pitchFamily="18" charset="0"/>
                          </a:rPr>
                          <m:t>𝛽</m:t>
                        </m:r>
                      </m:e>
                      <m:sub>
                        <m:r>
                          <m:rPr>
                            <m:sty m:val="p"/>
                          </m:rPr>
                          <a:rPr lang="en-US" altLang="zh-CN" sz="1800" i="1">
                            <a:latin typeface="Cambria Math" panose="02040503050406030204" pitchFamily="18" charset="0"/>
                          </a:rPr>
                          <m:t>i</m:t>
                        </m:r>
                      </m:sub>
                    </m:sSub>
                  </m:oMath>
                </a14:m>
                <a:r>
                  <a:rPr lang="zh-CN" altLang="en-US" sz="1800" dirty="0" smtClean="0"/>
                  <a:t>系数，在随机森林中这样的参数可能是用于分析的决策树的个数。一旦应用到交易模型中，其他的参数可能有进入或退出的阈值，例如特定时间序列的</a:t>
                </a:r>
                <a:r>
                  <a:rPr lang="en-US" altLang="zh-CN" sz="1800" dirty="0" err="1" smtClean="0"/>
                  <a:t>zscore</a:t>
                </a:r>
                <a:r>
                  <a:rPr lang="zh-CN" altLang="en-US" sz="1800" dirty="0" smtClean="0"/>
                  <a:t>。本身</a:t>
                </a:r>
                <a:r>
                  <a:rPr lang="en-US" altLang="zh-CN" sz="1800" dirty="0" err="1" smtClean="0"/>
                  <a:t>zscore</a:t>
                </a:r>
                <a:r>
                  <a:rPr lang="zh-CN" altLang="en-US" sz="1800" dirty="0" smtClean="0"/>
                  <a:t>可能隐含一个</a:t>
                </a:r>
                <a:r>
                  <a:rPr lang="en-US" altLang="zh-CN" sz="1800" dirty="0" smtClean="0"/>
                  <a:t>rolling</a:t>
                </a:r>
                <a:r>
                  <a:rPr lang="zh-CN" altLang="en-US" sz="1800" dirty="0" smtClean="0"/>
                  <a:t>的回望窗口，这样可以看出，参数的个数会是很多的。</a:t>
                </a:r>
                <a:endParaRPr lang="en-US" altLang="zh-CN" sz="1800" dirty="0" smtClean="0"/>
              </a:p>
              <a:p>
                <a:pPr marL="422275" indent="-285750"/>
                <a:r>
                  <a:rPr lang="zh-CN" altLang="en-US" sz="1800" dirty="0" smtClean="0"/>
                  <a:t>除了参数，还有很多方法来评估某个统计模型以及基于它的交易策略的有效性。我们可以定义例如</a:t>
                </a:r>
                <a:r>
                  <a:rPr lang="en-US" altLang="zh-CN" sz="1800" dirty="0" smtClean="0"/>
                  <a:t>hit rate</a:t>
                </a:r>
                <a:r>
                  <a:rPr lang="zh-CN" altLang="en-US" sz="1800" dirty="0" smtClean="0"/>
                  <a:t>或</a:t>
                </a:r>
                <a:r>
                  <a:rPr lang="en-US" altLang="zh-CN" sz="1800" dirty="0" smtClean="0"/>
                  <a:t>confusion matrix</a:t>
                </a:r>
                <a:r>
                  <a:rPr lang="zh-CN" altLang="en-US" sz="1800" dirty="0" smtClean="0"/>
                  <a:t>，另外，还有更为统计的指标，例如均方误差（</a:t>
                </a:r>
                <a:r>
                  <a:rPr lang="en-US" altLang="zh-CN" sz="1800" dirty="0" smtClean="0"/>
                  <a:t>MSE</a:t>
                </a:r>
                <a:r>
                  <a:rPr lang="zh-CN" altLang="en-US" sz="1800" dirty="0" smtClean="0"/>
                  <a:t>）。这些业绩指标在统计模型层面也要对它们的参数进行优化。</a:t>
                </a:r>
                <a:endParaRPr lang="en-US" altLang="zh-CN" sz="1800" dirty="0" smtClean="0"/>
              </a:p>
              <a:p>
                <a:pPr marL="422275" indent="-285750"/>
                <a:r>
                  <a:rPr lang="zh-CN" altLang="en-US" sz="1800" dirty="0" smtClean="0"/>
                  <a:t>实际的交易策略会使用不同的准则来进行测量，例如复合年度增长率（</a:t>
                </a:r>
                <a:r>
                  <a:rPr lang="en-US" altLang="zh-CN" sz="1800" dirty="0" smtClean="0"/>
                  <a:t>CAGR</a:t>
                </a:r>
                <a:r>
                  <a:rPr lang="zh-CN" altLang="en-US" sz="1800" dirty="0" smtClean="0"/>
                  <a:t>）以及最大回撤。我们还需要变化进入和退出准则，以及其他不直接与统计模型相关的阈值。因此就提出了什么样的参数应当被优化和何时优化的问题。</a:t>
                </a:r>
                <a:endParaRPr lang="en-US" altLang="zh-CN" sz="1800" dirty="0" smtClean="0"/>
              </a:p>
              <a:p>
                <a:pPr marL="422275" indent="-285750"/>
                <a:r>
                  <a:rPr lang="zh-CN" altLang="en-US" sz="1800" dirty="0" smtClean="0"/>
                  <a:t>在下面的讲解中，我们将在研究和开发初始阶段最优化统计模型参数，并且在交易时使用标的的最有统计模型来基于业绩评价指标来最优化参数。</a:t>
                </a:r>
                <a:endParaRPr lang="en-US" altLang="zh-CN" sz="1800"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t="-809" b="-431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43922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参数的优化</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pPr marL="422275" indent="-285750"/>
                <a:r>
                  <a:rPr lang="zh-CN" altLang="en-US" sz="1800" dirty="0" smtClean="0"/>
                  <a:t>最优化是昂贵的。在很多实值参数的情况下，最优化可以很快变得昂贵 ，因为每个参数都加上了一个维度。如果我们考虑一个格点搜索的例子（在下面将详细进行讲解），拥有单一参数</a:t>
                </a:r>
                <a14:m>
                  <m:oMath xmlns:m="http://schemas.openxmlformats.org/officeDocument/2006/math">
                    <m:r>
                      <a:rPr lang="zh-CN" altLang="en-US" sz="1800" i="1" smtClean="0">
                        <a:latin typeface="Cambria Math" panose="02040503050406030204" pitchFamily="18" charset="0"/>
                      </a:rPr>
                      <m:t>𝛼</m:t>
                    </m:r>
                  </m:oMath>
                </a14:m>
                <a:r>
                  <a:rPr lang="zh-CN" altLang="en-US" sz="1800" dirty="0" smtClean="0"/>
                  <a:t>，那么我们希望</a:t>
                </a:r>
                <a14:m>
                  <m:oMath xmlns:m="http://schemas.openxmlformats.org/officeDocument/2006/math">
                    <m:r>
                      <a:rPr lang="zh-CN" altLang="en-US" sz="1800" i="1" smtClean="0">
                        <a:latin typeface="Cambria Math" panose="02040503050406030204" pitchFamily="18" charset="0"/>
                      </a:rPr>
                      <m:t>𝛼</m:t>
                    </m:r>
                  </m:oMath>
                </a14:m>
                <a:r>
                  <a:rPr lang="zh-CN" altLang="en-US" sz="1800" dirty="0" smtClean="0"/>
                  <a:t>在集合</a:t>
                </a:r>
                <a14:m>
                  <m:oMath xmlns:m="http://schemas.openxmlformats.org/officeDocument/2006/math">
                    <m:d>
                      <m:dPr>
                        <m:begChr m:val="{"/>
                        <m:endChr m:val="}"/>
                        <m:ctrlPr>
                          <a:rPr lang="en-US" altLang="zh-CN" sz="1800" i="1" smtClean="0">
                            <a:latin typeface="Cambria Math" panose="02040503050406030204" pitchFamily="18" charset="0"/>
                          </a:rPr>
                        </m:ctrlPr>
                      </m:dPr>
                      <m:e>
                        <m:r>
                          <a:rPr lang="en-US" altLang="zh-CN" sz="1800" b="0" i="1" smtClean="0">
                            <a:latin typeface="Cambria Math" panose="02040503050406030204" pitchFamily="18" charset="0"/>
                          </a:rPr>
                          <m:t>0.1,0.2,0.3,0.4,0.5</m:t>
                        </m:r>
                      </m:e>
                    </m:d>
                  </m:oMath>
                </a14:m>
                <a:r>
                  <a:rPr lang="zh-CN" altLang="en-US" sz="1800" dirty="0" smtClean="0"/>
                  <a:t>中取值，这样我们就需要进行</a:t>
                </a:r>
                <a:r>
                  <a:rPr lang="en-US" altLang="zh-CN" sz="1800" dirty="0" smtClean="0"/>
                  <a:t>5</a:t>
                </a:r>
                <a:r>
                  <a:rPr lang="zh-CN" altLang="en-US" sz="1800" dirty="0" smtClean="0"/>
                  <a:t>次模拟。</a:t>
                </a:r>
                <a:endParaRPr lang="en-US" altLang="zh-CN" sz="1800" dirty="0" smtClean="0"/>
              </a:p>
              <a:p>
                <a:pPr marL="422275" indent="-285750"/>
                <a:r>
                  <a:rPr lang="zh-CN" altLang="en-US" sz="1800" dirty="0" smtClean="0"/>
                  <a:t>现在如果我们考虑另外一个参数</a:t>
                </a:r>
                <a14:m>
                  <m:oMath xmlns:m="http://schemas.openxmlformats.org/officeDocument/2006/math">
                    <m:r>
                      <a:rPr lang="zh-CN" altLang="en-US" sz="1800" i="1" smtClean="0">
                        <a:latin typeface="Cambria Math" panose="02040503050406030204" pitchFamily="18" charset="0"/>
                      </a:rPr>
                      <m:t>𝛽</m:t>
                    </m:r>
                  </m:oMath>
                </a14:m>
                <a:r>
                  <a:rPr lang="zh-CN" altLang="en-US" sz="1800" dirty="0" smtClean="0"/>
                  <a:t>，其在集合</a:t>
                </a:r>
                <a14:m>
                  <m:oMath xmlns:m="http://schemas.openxmlformats.org/officeDocument/2006/math">
                    <m:d>
                      <m:dPr>
                        <m:begChr m:val="{"/>
                        <m:endChr m:val="}"/>
                        <m:ctrlPr>
                          <a:rPr lang="en-US" altLang="zh-CN" sz="1800" i="1" smtClean="0">
                            <a:latin typeface="Cambria Math" panose="02040503050406030204" pitchFamily="18" charset="0"/>
                          </a:rPr>
                        </m:ctrlPr>
                      </m:dPr>
                      <m:e>
                        <m:r>
                          <a:rPr lang="en-US" altLang="zh-CN" sz="1800" i="1">
                            <a:latin typeface="Cambria Math" panose="02040503050406030204" pitchFamily="18" charset="0"/>
                          </a:rPr>
                          <m:t>0</m:t>
                        </m:r>
                        <m:r>
                          <a:rPr lang="en-US" altLang="zh-CN" sz="1800" i="1" smtClean="0">
                            <a:latin typeface="Cambria Math" panose="02040503050406030204" pitchFamily="18" charset="0"/>
                          </a:rPr>
                          <m:t>.</m:t>
                        </m:r>
                        <m:r>
                          <a:rPr lang="en-US" altLang="zh-CN" sz="1800" i="1">
                            <a:latin typeface="Cambria Math" panose="02040503050406030204" pitchFamily="18" charset="0"/>
                          </a:rPr>
                          <m:t>2</m:t>
                        </m:r>
                        <m:r>
                          <a:rPr lang="en-US" altLang="zh-CN" sz="1800" b="0" i="1" smtClean="0">
                            <a:latin typeface="Cambria Math" panose="02040503050406030204" pitchFamily="18" charset="0"/>
                          </a:rPr>
                          <m:t>,0.4,0.6,0.8,1.0</m:t>
                        </m:r>
                      </m:e>
                    </m:d>
                  </m:oMath>
                </a14:m>
                <a:r>
                  <a:rPr lang="zh-CN" altLang="en-US" sz="1800" dirty="0" smtClean="0"/>
                  <a:t>中取值，那么我们就应当考虑</a:t>
                </a:r>
                <a14:m>
                  <m:oMath xmlns:m="http://schemas.openxmlformats.org/officeDocument/2006/math">
                    <m:sSup>
                      <m:sSupPr>
                        <m:ctrlPr>
                          <a:rPr lang="en-US" altLang="zh-CN" sz="1800" i="1" smtClean="0">
                            <a:latin typeface="Cambria Math" panose="02040503050406030204" pitchFamily="18" charset="0"/>
                          </a:rPr>
                        </m:ctrlPr>
                      </m:sSupPr>
                      <m:e>
                        <m:r>
                          <a:rPr lang="en-US" altLang="zh-CN" sz="1800" i="1">
                            <a:latin typeface="Cambria Math" panose="02040503050406030204" pitchFamily="18" charset="0"/>
                          </a:rPr>
                          <m:t>5</m:t>
                        </m:r>
                      </m:e>
                      <m:sup>
                        <m:r>
                          <a:rPr lang="en-US" altLang="zh-CN" sz="1800" i="1">
                            <a:latin typeface="Cambria Math" panose="02040503050406030204" pitchFamily="18" charset="0"/>
                          </a:rPr>
                          <m:t>2</m:t>
                        </m:r>
                      </m:sup>
                    </m:sSup>
                    <m:r>
                      <a:rPr lang="en-US" altLang="zh-CN" sz="1800" i="1">
                        <a:latin typeface="Cambria Math" panose="02040503050406030204" pitchFamily="18" charset="0"/>
                      </a:rPr>
                      <m:t>=</m:t>
                    </m:r>
                  </m:oMath>
                </a14:m>
                <a:r>
                  <a:rPr lang="en-US" altLang="zh-CN" sz="1800" dirty="0" smtClean="0"/>
                  <a:t>25</a:t>
                </a:r>
                <a:r>
                  <a:rPr lang="zh-CN" altLang="en-US" sz="1800" dirty="0" smtClean="0"/>
                  <a:t>次模拟。另外一个参数</a:t>
                </a:r>
                <a14:m>
                  <m:oMath xmlns:m="http://schemas.openxmlformats.org/officeDocument/2006/math">
                    <m:r>
                      <a:rPr lang="zh-CN" altLang="en-US" sz="1800" i="1" smtClean="0">
                        <a:latin typeface="Cambria Math" panose="02040503050406030204" pitchFamily="18" charset="0"/>
                      </a:rPr>
                      <m:t>𝛾</m:t>
                    </m:r>
                  </m:oMath>
                </a14:m>
                <a:r>
                  <a:rPr lang="zh-CN" altLang="en-US" sz="1800" dirty="0" smtClean="0"/>
                  <a:t>也有</a:t>
                </a:r>
                <a:r>
                  <a:rPr lang="en-US" altLang="zh-CN" sz="1800" dirty="0" smtClean="0"/>
                  <a:t>5</a:t>
                </a:r>
                <a:r>
                  <a:rPr lang="zh-CN" altLang="en-US" sz="1800" dirty="0" smtClean="0"/>
                  <a:t>个可能取值的话就会有</a:t>
                </a:r>
                <a14:m>
                  <m:oMath xmlns:m="http://schemas.openxmlformats.org/officeDocument/2006/math">
                    <m:sSup>
                      <m:sSupPr>
                        <m:ctrlPr>
                          <a:rPr lang="en-US" altLang="zh-CN" sz="1800" i="1" smtClean="0">
                            <a:latin typeface="Cambria Math" panose="02040503050406030204" pitchFamily="18" charset="0"/>
                          </a:rPr>
                        </m:ctrlPr>
                      </m:sSupPr>
                      <m:e>
                        <m:r>
                          <a:rPr lang="en-US" altLang="zh-CN" sz="1800" i="1">
                            <a:latin typeface="Cambria Math" panose="02040503050406030204" pitchFamily="18" charset="0"/>
                          </a:rPr>
                          <m:t>5</m:t>
                        </m:r>
                      </m:e>
                      <m:sup>
                        <m:r>
                          <a:rPr lang="en-US" altLang="zh-CN" sz="1800" i="1">
                            <a:latin typeface="Cambria Math" panose="02040503050406030204" pitchFamily="18" charset="0"/>
                          </a:rPr>
                          <m:t>3</m:t>
                        </m:r>
                      </m:sup>
                    </m:sSup>
                    <m:r>
                      <a:rPr lang="en-US" altLang="zh-CN" sz="1800" i="1">
                        <a:latin typeface="Cambria Math" panose="02040503050406030204" pitchFamily="18" charset="0"/>
                      </a:rPr>
                      <m:t>=</m:t>
                    </m:r>
                  </m:oMath>
                </a14:m>
                <a:r>
                  <a:rPr lang="en-US" altLang="zh-CN" sz="1800" dirty="0" smtClean="0"/>
                  <a:t>125</a:t>
                </a:r>
                <a:r>
                  <a:rPr lang="zh-CN" altLang="en-US" sz="1800" dirty="0" smtClean="0"/>
                  <a:t>次模拟。如果每个参数都有</a:t>
                </a:r>
                <a:r>
                  <a:rPr lang="en-US" altLang="zh-CN" sz="1800" dirty="0" smtClean="0"/>
                  <a:t>10</a:t>
                </a:r>
                <a:r>
                  <a:rPr lang="zh-CN" altLang="en-US" sz="1800" dirty="0" smtClean="0"/>
                  <a:t>个不同的检验值，那么这将会导致</a:t>
                </a:r>
                <a14:m>
                  <m:oMath xmlns:m="http://schemas.openxmlformats.org/officeDocument/2006/math">
                    <m:sSup>
                      <m:sSupPr>
                        <m:ctrlPr>
                          <a:rPr lang="en-US" altLang="zh-CN" sz="1800" i="1" smtClean="0">
                            <a:latin typeface="Cambria Math" panose="02040503050406030204" pitchFamily="18" charset="0"/>
                          </a:rPr>
                        </m:ctrlPr>
                      </m:sSupPr>
                      <m:e>
                        <m:r>
                          <a:rPr lang="en-US" altLang="zh-CN" sz="1800" i="1">
                            <a:latin typeface="Cambria Math" panose="02040503050406030204" pitchFamily="18" charset="0"/>
                          </a:rPr>
                          <m:t>1</m:t>
                        </m:r>
                        <m:r>
                          <a:rPr lang="en-US" altLang="zh-CN" sz="1800" i="1" smtClean="0">
                            <a:latin typeface="Cambria Math" panose="02040503050406030204" pitchFamily="18" charset="0"/>
                          </a:rPr>
                          <m:t>0</m:t>
                        </m:r>
                      </m:e>
                      <m:sup>
                        <m:r>
                          <a:rPr lang="en-US" altLang="zh-CN" sz="1800" i="1">
                            <a:latin typeface="Cambria Math" panose="02040503050406030204" pitchFamily="18" charset="0"/>
                          </a:rPr>
                          <m:t>3</m:t>
                        </m:r>
                      </m:sup>
                    </m:sSup>
                    <m:r>
                      <a:rPr lang="en-US" altLang="zh-CN" sz="1800" i="1">
                        <a:latin typeface="Cambria Math" panose="02040503050406030204" pitchFamily="18" charset="0"/>
                      </a:rPr>
                      <m:t>=</m:t>
                    </m:r>
                  </m:oMath>
                </a14:m>
                <a:r>
                  <a:rPr lang="en-US" altLang="zh-CN" sz="1800" dirty="0" smtClean="0"/>
                  <a:t>1000</a:t>
                </a:r>
                <a:r>
                  <a:rPr lang="zh-CN" altLang="en-US" sz="1800" dirty="0" smtClean="0"/>
                  <a:t>次模拟。这样就可以看到，搜寻空间可以快速的让模拟次数得到增加。</a:t>
                </a:r>
                <a:endParaRPr lang="en-US" altLang="zh-CN" sz="1800" dirty="0" smtClean="0"/>
              </a:p>
              <a:p>
                <a:pPr marL="422275" indent="-285750"/>
                <a:r>
                  <a:rPr lang="zh-CN" altLang="en-US" sz="1800" dirty="0"/>
                  <a:t>很</a:t>
                </a:r>
                <a:r>
                  <a:rPr lang="zh-CN" altLang="en-US" sz="1800" dirty="0" smtClean="0"/>
                  <a:t>明显在进行大量的参数搜索和保持合理的模拟时间上存在权衡。虽然并行计算，多核</a:t>
                </a:r>
                <a:r>
                  <a:rPr lang="en-US" altLang="zh-CN" sz="1800" dirty="0" smtClean="0"/>
                  <a:t>CPU</a:t>
                </a:r>
                <a:r>
                  <a:rPr lang="zh-CN" altLang="en-US" sz="1800" dirty="0" smtClean="0"/>
                  <a:t>以及图形处理单元可以减轻这个问题，我们仍然在引入参数的时候要特别小心。这种减少参数的概念同样也是模型有效性的问题，在下面我们将讨论这一点。</a:t>
                </a:r>
                <a:endParaRPr lang="en-US" altLang="zh-CN" sz="1800"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t="-1078" r="-3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2098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参数的优化</a:t>
            </a:r>
            <a:endParaRPr lang="zh-CN" altLang="en-US" dirty="0"/>
          </a:p>
        </p:txBody>
      </p:sp>
      <p:sp>
        <p:nvSpPr>
          <p:cNvPr id="3" name="内容占位符 2"/>
          <p:cNvSpPr>
            <a:spLocks noGrp="1"/>
          </p:cNvSpPr>
          <p:nvPr>
            <p:ph idx="1"/>
          </p:nvPr>
        </p:nvSpPr>
        <p:spPr/>
        <p:txBody>
          <a:bodyPr/>
          <a:lstStyle/>
          <a:p>
            <a:pPr marL="422275" indent="-285750"/>
            <a:r>
              <a:rPr lang="zh-CN" altLang="en-US" sz="1800" dirty="0" smtClean="0"/>
              <a:t>过度拟合是在最优化参数或一组参数的过程中，使用某种数据集发现相关的业绩标准（或错误标准）被最大化了（或最小化），但是当应用于目前没有观测到的数据的时候，这样的业绩标准有明显恶化。这个概念与</a:t>
            </a:r>
            <a:r>
              <a:rPr lang="en-US" altLang="zh-CN" sz="1800" dirty="0" smtClean="0"/>
              <a:t>bias-variance dilemma</a:t>
            </a:r>
            <a:r>
              <a:rPr lang="zh-CN" altLang="en-US" sz="1800" dirty="0" smtClean="0"/>
              <a:t>的思想紧密相关。</a:t>
            </a:r>
            <a:endParaRPr lang="en-US" altLang="zh-CN" sz="1800" dirty="0" smtClean="0"/>
          </a:p>
          <a:p>
            <a:pPr marL="422275" indent="-285750"/>
            <a:r>
              <a:rPr lang="en-US" altLang="zh-CN" sz="1800" dirty="0" smtClean="0"/>
              <a:t>Bias-variance dilemma</a:t>
            </a:r>
            <a:r>
              <a:rPr lang="zh-CN" altLang="en-US" sz="1800" dirty="0" smtClean="0"/>
              <a:t>关注的情形是统计模型需要在低有偏模型与低方差模型进行权衡。有偏意味着模型的参数估计与真实的“总体”参数或者统计模型的误差假设估计之间的差异。方差代表着模型对于训练集（样本数据）的小波动的敏感程度。</a:t>
            </a:r>
            <a:endParaRPr lang="en-US" altLang="zh-CN" sz="1800" dirty="0" smtClean="0"/>
          </a:p>
          <a:p>
            <a:pPr marL="422275" indent="-285750"/>
            <a:r>
              <a:rPr lang="zh-CN" altLang="en-US" sz="1800" dirty="0" smtClean="0"/>
              <a:t>在所有的统计模型中，人们都试图同时最小化有偏误差和方差误差来提升模型的准确性。这样一种情形可以导致模型的过拟合，因为训练误差可以通过引入较多变化（灵活性）的模型来解决。但是，这样的模型在新的（样本外）数据集上回表现的比较差，因为它们本质上拟合到了样本数据。</a:t>
            </a:r>
            <a:endParaRPr lang="en-US" altLang="zh-CN" sz="1800" dirty="0" smtClean="0"/>
          </a:p>
          <a:p>
            <a:pPr marL="422275" indent="-285750"/>
            <a:r>
              <a:rPr lang="zh-CN" altLang="en-US" sz="1800" dirty="0"/>
              <a:t>一</a:t>
            </a:r>
            <a:r>
              <a:rPr lang="zh-CN" altLang="en-US" sz="1800" dirty="0" smtClean="0"/>
              <a:t>个较高偏差，低方差的例子是应用于非线性数据集的线性回归。新增点不会在很大程度上影响回归斜率（假设它们与样本数据差别不大），但是因为问题本质上是非线性的，在使用线性模型进行估计的时候会出现系统偏差。</a:t>
            </a:r>
            <a:endParaRPr lang="en-US" altLang="zh-CN" sz="1800" dirty="0" smtClean="0"/>
          </a:p>
        </p:txBody>
      </p:sp>
    </p:spTree>
    <p:extLst>
      <p:ext uri="{BB962C8B-B14F-4D97-AF65-F5344CB8AC3E}">
        <p14:creationId xmlns:p14="http://schemas.microsoft.com/office/powerpoint/2010/main" val="998794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参数的优化</a:t>
            </a:r>
            <a:endParaRPr lang="zh-CN" altLang="en-US" dirty="0"/>
          </a:p>
        </p:txBody>
      </p:sp>
      <p:sp>
        <p:nvSpPr>
          <p:cNvPr id="3" name="内容占位符 2"/>
          <p:cNvSpPr>
            <a:spLocks noGrp="1"/>
          </p:cNvSpPr>
          <p:nvPr>
            <p:ph idx="1"/>
          </p:nvPr>
        </p:nvSpPr>
        <p:spPr/>
        <p:txBody>
          <a:bodyPr/>
          <a:lstStyle/>
          <a:p>
            <a:pPr marL="422275" indent="-285750"/>
            <a:r>
              <a:rPr lang="zh-CN" altLang="en-US" sz="1800" dirty="0" smtClean="0"/>
              <a:t>一个常见的低偏差，高方差模型的例子是应用于非线性数据集的多项式曲线拟合。这个模型的参数（多项式的阶数）可以调整来精确的你和模型（也就是在训练数据上低偏差），但是增加新的点几乎必然引起模型调整其拟合到数据的多项式阶数。这样会使其成为一个对于样本内数据高方差的模型。这样的模型可能会对样本外数据有比较差的预测和推断能力。</a:t>
            </a:r>
            <a:endParaRPr lang="en-US" altLang="zh-CN" sz="1800" dirty="0" smtClean="0"/>
          </a:p>
          <a:p>
            <a:pPr marL="422275" indent="-285750"/>
            <a:r>
              <a:rPr lang="zh-CN" altLang="en-US" sz="1800" dirty="0"/>
              <a:t>过</a:t>
            </a:r>
            <a:r>
              <a:rPr lang="zh-CN" altLang="en-US" sz="1800" dirty="0" smtClean="0"/>
              <a:t>拟合问题不仅可以在统计模型中出现，在交易策略中也可能出现。例如，我们可以通过改变进入和退出的阈值来最优化</a:t>
            </a:r>
            <a:r>
              <a:rPr lang="en-US" altLang="zh-CN" sz="1800" dirty="0" smtClean="0"/>
              <a:t>Sharpe</a:t>
            </a:r>
            <a:r>
              <a:rPr lang="zh-CN" altLang="en-US" sz="1800" dirty="0" smtClean="0"/>
              <a:t>比率。虽然这可能提升在回测中的获利能力（或者显著降低风险），它可能在实际交易中并不如此，因为我们可能拟合的这种最优化是基于历史数据的噪音。</a:t>
            </a:r>
            <a:endParaRPr lang="en-US" altLang="zh-CN" sz="1800" dirty="0" smtClean="0"/>
          </a:p>
          <a:p>
            <a:pPr marL="422275" indent="-285750"/>
            <a:r>
              <a:rPr lang="zh-CN" altLang="en-US" sz="1800" dirty="0" smtClean="0"/>
              <a:t>我们将讨论如何尽可能的最小化过拟合问题的技术。但是，需要记住的一点是在算法交易和统计分析中，过拟合总是一个存在的风险。</a:t>
            </a:r>
            <a:endParaRPr lang="en-US" altLang="zh-CN" sz="1800" dirty="0" smtClean="0"/>
          </a:p>
        </p:txBody>
      </p:sp>
    </p:spTree>
    <p:extLst>
      <p:ext uri="{BB962C8B-B14F-4D97-AF65-F5344CB8AC3E}">
        <p14:creationId xmlns:p14="http://schemas.microsoft.com/office/powerpoint/2010/main" val="4182684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模型选择问题</a:t>
            </a:r>
            <a:endParaRPr lang="zh-CN" altLang="en-US" dirty="0"/>
          </a:p>
        </p:txBody>
      </p:sp>
      <p:sp>
        <p:nvSpPr>
          <p:cNvPr id="3" name="内容占位符 2"/>
          <p:cNvSpPr>
            <a:spLocks noGrp="1"/>
          </p:cNvSpPr>
          <p:nvPr>
            <p:ph idx="1"/>
          </p:nvPr>
        </p:nvSpPr>
        <p:spPr/>
        <p:txBody>
          <a:bodyPr/>
          <a:lstStyle/>
          <a:p>
            <a:pPr marL="422275" indent="-285750"/>
            <a:r>
              <a:rPr lang="zh-CN" altLang="en-US" sz="1800" dirty="0" smtClean="0"/>
              <a:t>本节，我们来讨论如何最优化交易策略标的的统计模型。在统计和机器学习领域这称为模型选择。虽然我们在这里不可能对不同的模型选择技术进行详细的介绍，我们还是会描述一些基本的机制例如交叉验证和格点搜索，这些在交易策略中有着很好的应用。</a:t>
            </a:r>
            <a:endParaRPr lang="en-US" altLang="zh-CN" sz="1800" dirty="0" smtClean="0"/>
          </a:p>
        </p:txBody>
      </p:sp>
    </p:spTree>
    <p:extLst>
      <p:ext uri="{BB962C8B-B14F-4D97-AF65-F5344CB8AC3E}">
        <p14:creationId xmlns:p14="http://schemas.microsoft.com/office/powerpoint/2010/main" val="3157535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交叉验证</a:t>
            </a:r>
            <a:endParaRPr lang="zh-CN" altLang="en-US" dirty="0"/>
          </a:p>
        </p:txBody>
      </p:sp>
      <p:sp>
        <p:nvSpPr>
          <p:cNvPr id="3" name="内容占位符 2"/>
          <p:cNvSpPr>
            <a:spLocks noGrp="1"/>
          </p:cNvSpPr>
          <p:nvPr>
            <p:ph idx="1"/>
          </p:nvPr>
        </p:nvSpPr>
        <p:spPr/>
        <p:txBody>
          <a:bodyPr/>
          <a:lstStyle/>
          <a:p>
            <a:pPr marL="422275" indent="-285750"/>
            <a:r>
              <a:rPr lang="zh-CN" altLang="en-US" sz="1800" dirty="0" smtClean="0"/>
              <a:t>交叉验证这种技术通常用于评估统计模型应用到之前没有的数据上的效果。这样一种技术通常使用预测模型，例如之前提到的监督分类算法用于预测下一天资产价格序列的符号问题。本质上说，交叉验证的目标是最小化外部样本数据的误差同时不导致过拟合问题。</a:t>
            </a:r>
            <a:endParaRPr lang="en-US" altLang="zh-CN" sz="1800" dirty="0" smtClean="0"/>
          </a:p>
          <a:p>
            <a:pPr marL="422275" indent="-285750"/>
            <a:r>
              <a:rPr lang="zh-CN" altLang="en-US" sz="1800" dirty="0"/>
              <a:t>本</a:t>
            </a:r>
            <a:r>
              <a:rPr lang="zh-CN" altLang="en-US" sz="1800" dirty="0" smtClean="0"/>
              <a:t>节我们将描述</a:t>
            </a:r>
            <a:r>
              <a:rPr lang="en-US" altLang="zh-CN" sz="1800" dirty="0" smtClean="0"/>
              <a:t>training/test split</a:t>
            </a:r>
            <a:r>
              <a:rPr lang="zh-CN" altLang="en-US" sz="1800" dirty="0" smtClean="0"/>
              <a:t>和</a:t>
            </a:r>
            <a:r>
              <a:rPr lang="en-US" altLang="zh-CN" sz="1800" dirty="0" smtClean="0"/>
              <a:t>k-fold cross validation</a:t>
            </a:r>
            <a:r>
              <a:rPr lang="zh-CN" altLang="en-US" sz="1800" dirty="0" smtClean="0"/>
              <a:t>，以及</a:t>
            </a:r>
            <a:r>
              <a:rPr lang="en-US" altLang="zh-CN" sz="1800" dirty="0" err="1" smtClean="0"/>
              <a:t>Scikit</a:t>
            </a:r>
            <a:r>
              <a:rPr lang="en-US" altLang="zh-CN" sz="1800" dirty="0" smtClean="0"/>
              <a:t>-Learn</a:t>
            </a:r>
            <a:r>
              <a:rPr lang="zh-CN" altLang="en-US" sz="1800" dirty="0" smtClean="0"/>
              <a:t>当中提供的这些技术在之前我们已经开发过的统计模型上的应用。</a:t>
            </a:r>
            <a:endParaRPr lang="en-US" altLang="zh-CN" sz="1800" dirty="0" smtClean="0"/>
          </a:p>
          <a:p>
            <a:pPr marL="422275" indent="-285750"/>
            <a:r>
              <a:rPr lang="en-US" altLang="zh-CN" sz="1800" dirty="0" smtClean="0"/>
              <a:t>Train/Test Split</a:t>
            </a:r>
            <a:r>
              <a:rPr lang="zh-CN" altLang="en-US" sz="1800" dirty="0" smtClean="0"/>
              <a:t>：交叉验证的最简单例子是</a:t>
            </a:r>
            <a:r>
              <a:rPr lang="en-US" altLang="zh-CN" sz="1800" dirty="0" smtClean="0"/>
              <a:t>training/test split</a:t>
            </a:r>
            <a:r>
              <a:rPr lang="zh-CN" altLang="en-US" sz="1800" dirty="0" smtClean="0"/>
              <a:t>，或称为</a:t>
            </a:r>
            <a:r>
              <a:rPr lang="en-US" altLang="zh-CN" sz="1800" dirty="0" smtClean="0"/>
              <a:t>2-fold validation</a:t>
            </a:r>
            <a:r>
              <a:rPr lang="zh-CN" altLang="en-US" sz="1800" dirty="0" smtClean="0"/>
              <a:t>。一旦历史数据集合被收集（例如资产价格的日度时间序列），我们将它分成两部分。分开的比率通常在</a:t>
            </a:r>
            <a:r>
              <a:rPr lang="en-US" altLang="zh-CN" sz="1800" dirty="0" smtClean="0"/>
              <a:t>0.5</a:t>
            </a:r>
            <a:r>
              <a:rPr lang="zh-CN" altLang="en-US" sz="1800" dirty="0" smtClean="0"/>
              <a:t>到</a:t>
            </a:r>
            <a:r>
              <a:rPr lang="en-US" altLang="zh-CN" sz="1800" dirty="0" smtClean="0"/>
              <a:t>0.8</a:t>
            </a:r>
            <a:r>
              <a:rPr lang="zh-CN" altLang="en-US" sz="1800" dirty="0" smtClean="0"/>
              <a:t>之间变化。在后者的清醒中，</a:t>
            </a:r>
            <a:r>
              <a:rPr lang="en-US" altLang="zh-CN" sz="1800" dirty="0" smtClean="0"/>
              <a:t>80%</a:t>
            </a:r>
            <a:r>
              <a:rPr lang="zh-CN" altLang="en-US" sz="1800" dirty="0" smtClean="0"/>
              <a:t>的数据用于训练，</a:t>
            </a:r>
            <a:r>
              <a:rPr lang="en-US" altLang="zh-CN" sz="1800" dirty="0" smtClean="0"/>
              <a:t>20%</a:t>
            </a:r>
            <a:r>
              <a:rPr lang="zh-CN" altLang="en-US" sz="1800" dirty="0" smtClean="0"/>
              <a:t>用于检验。在检验集合上回计算所有感兴趣的统计量，例如</a:t>
            </a:r>
            <a:r>
              <a:rPr lang="en-US" altLang="zh-CN" sz="1800" dirty="0" smtClean="0"/>
              <a:t>hit rate</a:t>
            </a:r>
            <a:r>
              <a:rPr lang="zh-CN" altLang="en-US" sz="1800" dirty="0" smtClean="0"/>
              <a:t>，</a:t>
            </a:r>
            <a:r>
              <a:rPr lang="en-US" altLang="zh-CN" sz="1800" dirty="0" smtClean="0"/>
              <a:t>confusion matrix</a:t>
            </a:r>
            <a:r>
              <a:rPr lang="zh-CN" altLang="en-US" sz="1800" dirty="0" smtClean="0"/>
              <a:t>或者均方误差，这些检验集合是没有在训练集合中被使用的。</a:t>
            </a:r>
            <a:endParaRPr lang="en-US" altLang="zh-CN" sz="1800" dirty="0" smtClean="0"/>
          </a:p>
          <a:p>
            <a:pPr marL="422275" indent="-285750"/>
            <a:r>
              <a:rPr lang="zh-CN" altLang="en-US" sz="1800" dirty="0" smtClean="0"/>
              <a:t>为了进行这个过程，</a:t>
            </a:r>
            <a:r>
              <a:rPr lang="en-US" altLang="zh-CN" sz="1800" dirty="0" smtClean="0"/>
              <a:t>Python</a:t>
            </a:r>
            <a:r>
              <a:rPr lang="zh-CN" altLang="en-US" sz="1800" dirty="0" smtClean="0"/>
              <a:t>的</a:t>
            </a:r>
            <a:r>
              <a:rPr lang="en-US" altLang="zh-CN" sz="1800" dirty="0" err="1" smtClean="0"/>
              <a:t>Scikit</a:t>
            </a:r>
            <a:r>
              <a:rPr lang="en-US" altLang="zh-CN" sz="1800" dirty="0" smtClean="0"/>
              <a:t>-learn</a:t>
            </a:r>
            <a:r>
              <a:rPr lang="zh-CN" altLang="en-US" sz="1800" dirty="0" smtClean="0"/>
              <a:t>库中提供了</a:t>
            </a:r>
            <a:r>
              <a:rPr lang="en-US" altLang="zh-CN" sz="1800" dirty="0" err="1" smtClean="0"/>
              <a:t>sklearn</a:t>
            </a:r>
            <a:r>
              <a:rPr lang="en-US" altLang="zh-CN" sz="1800" dirty="0" smtClean="0"/>
              <a:t> </a:t>
            </a:r>
            <a:r>
              <a:rPr lang="en-US" altLang="zh-CN" sz="1800" dirty="0" err="1" smtClean="0"/>
              <a:t>cross_validation</a:t>
            </a:r>
            <a:r>
              <a:rPr lang="en-US" altLang="zh-CN" sz="1800" dirty="0" smtClean="0"/>
              <a:t> </a:t>
            </a:r>
            <a:r>
              <a:rPr lang="en-US" altLang="zh-CN" sz="1800" dirty="0" err="1" smtClean="0"/>
              <a:t>train_test_split</a:t>
            </a:r>
            <a:r>
              <a:rPr lang="zh-CN" altLang="en-US" sz="1800" dirty="0" smtClean="0"/>
              <a:t>方法。我们将继续之前介绍的预测的例子。特别的，我们需要创建一个新的文件称为</a:t>
            </a:r>
            <a:r>
              <a:rPr lang="en-US" altLang="zh-CN" sz="1800" dirty="0" smtClean="0"/>
              <a:t>train_test_split.py</a:t>
            </a:r>
            <a:r>
              <a:rPr lang="zh-CN" altLang="en-US" sz="1800" dirty="0" smtClean="0"/>
              <a:t>，首先我们进行库的引入。</a:t>
            </a:r>
            <a:endParaRPr lang="en-US" altLang="zh-CN" sz="1800" dirty="0" smtClean="0"/>
          </a:p>
        </p:txBody>
      </p:sp>
    </p:spTree>
    <p:extLst>
      <p:ext uri="{BB962C8B-B14F-4D97-AF65-F5344CB8AC3E}">
        <p14:creationId xmlns:p14="http://schemas.microsoft.com/office/powerpoint/2010/main" val="695399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交叉验证</a:t>
            </a:r>
            <a:endParaRPr lang="zh-CN" altLang="en-US" dirty="0"/>
          </a:p>
        </p:txBody>
      </p:sp>
      <p:sp>
        <p:nvSpPr>
          <p:cNvPr id="3" name="内容占位符 2"/>
          <p:cNvSpPr>
            <a:spLocks noGrp="1"/>
          </p:cNvSpPr>
          <p:nvPr>
            <p:ph idx="1"/>
          </p:nvPr>
        </p:nvSpPr>
        <p:spPr/>
        <p:txBody>
          <a:bodyPr/>
          <a:lstStyle/>
          <a:p>
            <a:pPr marL="422275" indent="-285750"/>
            <a:r>
              <a:rPr lang="zh-CN" altLang="en-US" sz="2000" dirty="0" smtClean="0"/>
              <a:t>在之前的分析中，我们手动的进行了训练集和试验集的分类，在这里，我们会看到它可以使用</a:t>
            </a:r>
            <a:r>
              <a:rPr lang="en-US" altLang="zh-CN" sz="2000" dirty="0" err="1" smtClean="0"/>
              <a:t>Scikit</a:t>
            </a:r>
            <a:r>
              <a:rPr lang="en-US" altLang="zh-CN" sz="2000" dirty="0" smtClean="0"/>
              <a:t>-Learn</a:t>
            </a:r>
            <a:r>
              <a:rPr lang="zh-CN" altLang="en-US" sz="2000" dirty="0" smtClean="0"/>
              <a:t>的</a:t>
            </a:r>
            <a:r>
              <a:rPr lang="en-US" altLang="zh-CN" sz="2000" dirty="0" err="1" smtClean="0"/>
              <a:t>train_test_split</a:t>
            </a:r>
            <a:r>
              <a:rPr lang="zh-CN" altLang="en-US" sz="2000" dirty="0" smtClean="0"/>
              <a:t>函数来替代。</a:t>
            </a:r>
            <a:endParaRPr lang="en-US" altLang="zh-CN" sz="2000" dirty="0" smtClean="0"/>
          </a:p>
          <a:p>
            <a:pPr marL="422275" indent="-285750"/>
            <a:r>
              <a:rPr lang="zh-CN" altLang="en-US" sz="2000" dirty="0" smtClean="0"/>
              <a:t>注意我们在这里选择了训练集的比率为数据的</a:t>
            </a:r>
            <a:r>
              <a:rPr lang="en-US" altLang="zh-CN" sz="2000" dirty="0" smtClean="0"/>
              <a:t>80%</a:t>
            </a:r>
            <a:r>
              <a:rPr lang="zh-CN" altLang="en-US" sz="2000" dirty="0" smtClean="0"/>
              <a:t>，其他的</a:t>
            </a:r>
            <a:r>
              <a:rPr lang="en-US" altLang="zh-CN" sz="2000" dirty="0" smtClean="0"/>
              <a:t>20%</a:t>
            </a:r>
            <a:r>
              <a:rPr lang="zh-CN" altLang="en-US" sz="2000" dirty="0" smtClean="0"/>
              <a:t>数据用于测试。另外我们设定了一个</a:t>
            </a:r>
            <a:r>
              <a:rPr lang="en-US" altLang="zh-CN" sz="2000" dirty="0" err="1" smtClean="0"/>
              <a:t>random_state</a:t>
            </a:r>
            <a:r>
              <a:rPr lang="zh-CN" altLang="en-US" sz="2000" dirty="0" smtClean="0"/>
              <a:t>来将样本进行了随机化。这意味着数据不是按照时间顺序来划分的，而是随机抽样。结果表明这种随机的划分会降低</a:t>
            </a:r>
            <a:r>
              <a:rPr lang="en-US" altLang="zh-CN" sz="2000" dirty="0" smtClean="0"/>
              <a:t>hit rate</a:t>
            </a:r>
            <a:r>
              <a:rPr lang="zh-CN" altLang="en-US" sz="2000" dirty="0" smtClean="0"/>
              <a:t>，也就是如果我们手动的划分训练集和测试集，那么回对于模型的分类能力更为乐观。</a:t>
            </a:r>
            <a:endParaRPr lang="en-US" altLang="zh-CN" sz="2000" dirty="0" smtClean="0"/>
          </a:p>
          <a:p>
            <a:pPr marL="422275" indent="-285750"/>
            <a:r>
              <a:rPr lang="zh-CN" altLang="en-US" sz="2000" dirty="0" smtClean="0"/>
              <a:t>下一步是增加交叉验证进行的次数，以最小化任何潜在的过度拟合，也就是进行</a:t>
            </a:r>
            <a:r>
              <a:rPr lang="en-US" altLang="zh-CN" sz="2000" dirty="0" smtClean="0"/>
              <a:t>k-fold crow </a:t>
            </a:r>
            <a:r>
              <a:rPr lang="en-US" altLang="zh-CN" sz="2000" dirty="0" err="1" smtClean="0"/>
              <a:t>validataion</a:t>
            </a:r>
            <a:endParaRPr lang="en-US" altLang="zh-CN" sz="2000" dirty="0" smtClean="0"/>
          </a:p>
        </p:txBody>
      </p:sp>
    </p:spTree>
    <p:extLst>
      <p:ext uri="{BB962C8B-B14F-4D97-AF65-F5344CB8AC3E}">
        <p14:creationId xmlns:p14="http://schemas.microsoft.com/office/powerpoint/2010/main" val="2101057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K-Fold Cross Validation</a:t>
            </a:r>
            <a:endParaRPr lang="zh-CN" altLang="en-US" dirty="0"/>
          </a:p>
        </p:txBody>
      </p:sp>
      <p:sp>
        <p:nvSpPr>
          <p:cNvPr id="3" name="内容占位符 2"/>
          <p:cNvSpPr>
            <a:spLocks noGrp="1"/>
          </p:cNvSpPr>
          <p:nvPr>
            <p:ph idx="1"/>
          </p:nvPr>
        </p:nvSpPr>
        <p:spPr/>
        <p:txBody>
          <a:bodyPr/>
          <a:lstStyle/>
          <a:p>
            <a:pPr marL="422275" indent="-285750"/>
            <a:r>
              <a:rPr lang="zh-CN" altLang="en-US" sz="2000" dirty="0" smtClean="0"/>
              <a:t>除了前面介绍的简单的划分为一个训练集和一个测试集以外，我们可以使用</a:t>
            </a:r>
            <a:r>
              <a:rPr lang="en-US" altLang="zh-CN" sz="2000" dirty="0" smtClean="0"/>
              <a:t>k-fold cross validation</a:t>
            </a:r>
            <a:r>
              <a:rPr lang="zh-CN" altLang="en-US" sz="2000" dirty="0" smtClean="0"/>
              <a:t>来随机的将集合划分为</a:t>
            </a:r>
            <a:r>
              <a:rPr lang="en-US" altLang="zh-CN" sz="2000" dirty="0" smtClean="0"/>
              <a:t>k</a:t>
            </a:r>
            <a:r>
              <a:rPr lang="zh-CN" altLang="en-US" sz="2000" dirty="0" smtClean="0"/>
              <a:t>个相同大小的子集。在每一次迭代中（共</a:t>
            </a:r>
            <a:r>
              <a:rPr lang="en-US" altLang="zh-CN" sz="2000" dirty="0" smtClean="0"/>
              <a:t>k</a:t>
            </a:r>
            <a:r>
              <a:rPr lang="zh-CN" altLang="en-US" sz="2000" dirty="0" smtClean="0"/>
              <a:t>次），</a:t>
            </a:r>
            <a:r>
              <a:rPr lang="en-US" altLang="zh-CN" sz="2000" dirty="0" smtClean="0"/>
              <a:t>k</a:t>
            </a:r>
            <a:r>
              <a:rPr lang="zh-CN" altLang="en-US" sz="2000" dirty="0" smtClean="0"/>
              <a:t>个子样本中的某一个被用于检验集合，而剩下的</a:t>
            </a:r>
            <a:r>
              <a:rPr lang="en-US" altLang="zh-CN" sz="2000" dirty="0" smtClean="0"/>
              <a:t>k-1</a:t>
            </a:r>
            <a:r>
              <a:rPr lang="zh-CN" altLang="en-US" sz="2000" dirty="0" smtClean="0"/>
              <a:t>个数据集合被作为训练集合。接着统计模型在</a:t>
            </a:r>
            <a:r>
              <a:rPr lang="en-US" altLang="zh-CN" sz="2000" dirty="0" smtClean="0"/>
              <a:t>k</a:t>
            </a:r>
            <a:r>
              <a:rPr lang="zh-CN" altLang="en-US" sz="2000" dirty="0" smtClean="0"/>
              <a:t>个集合上进行运行，其业绩也在某个</a:t>
            </a:r>
            <a:r>
              <a:rPr lang="en-US" altLang="zh-CN" sz="2000" dirty="0" smtClean="0"/>
              <a:t>k</a:t>
            </a:r>
            <a:r>
              <a:rPr lang="zh-CN" altLang="en-US" sz="2000" dirty="0" smtClean="0"/>
              <a:t>检验集合上进行评估。</a:t>
            </a:r>
            <a:endParaRPr lang="en-US" altLang="zh-CN" sz="2000" dirty="0" smtClean="0"/>
          </a:p>
          <a:p>
            <a:pPr marL="422275" indent="-285750"/>
            <a:r>
              <a:rPr lang="zh-CN" altLang="en-US" sz="2000" dirty="0"/>
              <a:t>这样</a:t>
            </a:r>
            <a:r>
              <a:rPr lang="zh-CN" altLang="en-US" sz="2000" dirty="0" smtClean="0"/>
              <a:t>做的目的是将每个模型的结果进行平均来生成一个单一的预测。使用</a:t>
            </a:r>
            <a:r>
              <a:rPr lang="en-US" altLang="zh-CN" sz="2000" dirty="0" smtClean="0"/>
              <a:t>k-fold cross validation</a:t>
            </a:r>
            <a:r>
              <a:rPr lang="zh-CN" altLang="en-US" sz="2000" dirty="0" smtClean="0"/>
              <a:t>的主要好处是在原始数据集合中的每个预测都被用于训练和检验，且分别都用了一次。</a:t>
            </a:r>
            <a:endParaRPr lang="en-US" altLang="zh-CN" sz="2000" dirty="0" smtClean="0"/>
          </a:p>
          <a:p>
            <a:pPr marL="422275" indent="-285750"/>
            <a:r>
              <a:rPr lang="zh-CN" altLang="en-US" sz="2000" dirty="0" smtClean="0"/>
              <a:t>这样会提出如何选择</a:t>
            </a:r>
            <a:r>
              <a:rPr lang="en-US" altLang="zh-CN" sz="2000" dirty="0" smtClean="0"/>
              <a:t>k</a:t>
            </a:r>
            <a:r>
              <a:rPr lang="zh-CN" altLang="en-US" sz="2000" dirty="0" smtClean="0"/>
              <a:t>的问题，这是另外一个参数。通常情况下，</a:t>
            </a:r>
            <a:r>
              <a:rPr lang="en-US" altLang="zh-CN" sz="2000" dirty="0" smtClean="0"/>
              <a:t>k=10</a:t>
            </a:r>
            <a:r>
              <a:rPr lang="zh-CN" altLang="en-US" sz="2000" dirty="0" smtClean="0"/>
              <a:t>，学员也可以使用其他的值进行检测。</a:t>
            </a:r>
            <a:endParaRPr lang="en-US" altLang="zh-CN" sz="2000" dirty="0" smtClean="0"/>
          </a:p>
          <a:p>
            <a:pPr marL="422275" indent="-285750"/>
            <a:r>
              <a:rPr lang="zh-CN" altLang="en-US" sz="2000" dirty="0" smtClean="0"/>
              <a:t>我们现在需要使用</a:t>
            </a:r>
            <a:r>
              <a:rPr lang="en-US" altLang="zh-CN" sz="2000" dirty="0" err="1" smtClean="0"/>
              <a:t>Scikit</a:t>
            </a:r>
            <a:r>
              <a:rPr lang="en-US" altLang="zh-CN" sz="2000" dirty="0" smtClean="0"/>
              <a:t>-learn</a:t>
            </a:r>
            <a:r>
              <a:rPr lang="zh-CN" altLang="en-US" sz="2000" dirty="0" smtClean="0"/>
              <a:t>提供的</a:t>
            </a:r>
            <a:r>
              <a:rPr lang="en-US" altLang="zh-CN" sz="2000" dirty="0" err="1" smtClean="0"/>
              <a:t>cross_validation</a:t>
            </a:r>
            <a:r>
              <a:rPr lang="zh-CN" altLang="en-US" sz="2000" dirty="0" smtClean="0"/>
              <a:t>模块中获得</a:t>
            </a:r>
            <a:r>
              <a:rPr lang="en-US" altLang="zh-CN" sz="2000" dirty="0" err="1" smtClean="0"/>
              <a:t>Kfold</a:t>
            </a:r>
            <a:r>
              <a:rPr lang="zh-CN" altLang="en-US" sz="2000" dirty="0" smtClean="0"/>
              <a:t>对象。我们创建一个新的文件</a:t>
            </a:r>
            <a:r>
              <a:rPr lang="en-US" altLang="zh-CN" sz="2000" dirty="0" smtClean="0"/>
              <a:t>k_fold_cross_val.py</a:t>
            </a:r>
            <a:r>
              <a:rPr lang="zh-CN" altLang="en-US" sz="2000" dirty="0" smtClean="0"/>
              <a:t>，复制</a:t>
            </a:r>
            <a:r>
              <a:rPr lang="en-US" altLang="zh-CN" sz="2000" dirty="0" smtClean="0"/>
              <a:t>train_test_split.py</a:t>
            </a:r>
            <a:r>
              <a:rPr lang="zh-CN" altLang="en-US" sz="2000" dirty="0" smtClean="0"/>
              <a:t>，并且进行修订。</a:t>
            </a:r>
            <a:endParaRPr lang="en-US" altLang="zh-CN" sz="2000" dirty="0" smtClean="0"/>
          </a:p>
        </p:txBody>
      </p:sp>
    </p:spTree>
    <p:extLst>
      <p:ext uri="{BB962C8B-B14F-4D97-AF65-F5344CB8AC3E}">
        <p14:creationId xmlns:p14="http://schemas.microsoft.com/office/powerpoint/2010/main" val="12537456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K-Fold Cross Validation</a:t>
            </a:r>
            <a:endParaRPr lang="zh-CN" altLang="en-US" dirty="0"/>
          </a:p>
        </p:txBody>
      </p:sp>
      <p:sp>
        <p:nvSpPr>
          <p:cNvPr id="3" name="内容占位符 2"/>
          <p:cNvSpPr>
            <a:spLocks noGrp="1"/>
          </p:cNvSpPr>
          <p:nvPr>
            <p:ph idx="1"/>
          </p:nvPr>
        </p:nvSpPr>
        <p:spPr/>
        <p:txBody>
          <a:bodyPr/>
          <a:lstStyle/>
          <a:p>
            <a:pPr marL="422275" indent="-285750"/>
            <a:r>
              <a:rPr lang="zh-CN" altLang="en-US" sz="1700" dirty="0" smtClean="0"/>
              <a:t>接着，我们要改变</a:t>
            </a:r>
            <a:r>
              <a:rPr lang="en-US" altLang="zh-CN" sz="1700" dirty="0" smtClean="0"/>
              <a:t>__main__</a:t>
            </a:r>
            <a:r>
              <a:rPr lang="zh-CN" altLang="en-US" sz="1700" dirty="0" smtClean="0"/>
              <a:t>函数来去掉</a:t>
            </a:r>
            <a:r>
              <a:rPr lang="en-US" altLang="zh-CN" sz="1700" dirty="0" err="1" smtClean="0"/>
              <a:t>train_test_split</a:t>
            </a:r>
            <a:r>
              <a:rPr lang="zh-CN" altLang="en-US" sz="1700" dirty="0" smtClean="0"/>
              <a:t>方法，改变为</a:t>
            </a:r>
            <a:r>
              <a:rPr lang="en-US" altLang="zh-CN" sz="1700" dirty="0" err="1" smtClean="0"/>
              <a:t>Kfold</a:t>
            </a:r>
            <a:r>
              <a:rPr lang="zh-CN" altLang="en-US" sz="1700" dirty="0" smtClean="0"/>
              <a:t>实例。它取五个参数。</a:t>
            </a:r>
            <a:endParaRPr lang="en-US" altLang="zh-CN" sz="1700" dirty="0" smtClean="0"/>
          </a:p>
          <a:p>
            <a:pPr marL="422275" indent="-285750"/>
            <a:r>
              <a:rPr lang="zh-CN" altLang="en-US" sz="1700" dirty="0" smtClean="0"/>
              <a:t>第一个参数是数据集的长度，这里是</a:t>
            </a:r>
            <a:r>
              <a:rPr lang="en-US" altLang="zh-CN" sz="1700" dirty="0" smtClean="0"/>
              <a:t>1250</a:t>
            </a:r>
            <a:r>
              <a:rPr lang="zh-CN" altLang="en-US" sz="1700" dirty="0" smtClean="0"/>
              <a:t>天。第二个值</a:t>
            </a:r>
            <a:r>
              <a:rPr lang="en-US" altLang="zh-CN" sz="1700" dirty="0" smtClean="0"/>
              <a:t>K</a:t>
            </a:r>
            <a:r>
              <a:rPr lang="zh-CN" altLang="en-US" sz="1700" dirty="0" smtClean="0"/>
              <a:t>是</a:t>
            </a:r>
            <a:r>
              <a:rPr lang="en-US" altLang="zh-CN" sz="1700" dirty="0" smtClean="0"/>
              <a:t>folds</a:t>
            </a:r>
            <a:r>
              <a:rPr lang="zh-CN" altLang="en-US" sz="1700" dirty="0" smtClean="0"/>
              <a:t>的个数，在这里我们设定为</a:t>
            </a:r>
            <a:r>
              <a:rPr lang="en-US" altLang="zh-CN" sz="1700" dirty="0" smtClean="0"/>
              <a:t>10</a:t>
            </a:r>
            <a:r>
              <a:rPr lang="zh-CN" altLang="en-US" sz="1700" dirty="0" smtClean="0"/>
              <a:t>，第三个参数是</a:t>
            </a:r>
            <a:r>
              <a:rPr lang="en-US" altLang="zh-CN" sz="1700" dirty="0" smtClean="0"/>
              <a:t>indices</a:t>
            </a:r>
            <a:r>
              <a:rPr lang="zh-CN" altLang="en-US" sz="1700" dirty="0" smtClean="0"/>
              <a:t>，我们设定为</a:t>
            </a:r>
            <a:r>
              <a:rPr lang="en-US" altLang="zh-CN" sz="1700" dirty="0" smtClean="0"/>
              <a:t>False</a:t>
            </a:r>
            <a:r>
              <a:rPr lang="zh-CN" altLang="en-US" sz="1700" dirty="0" smtClean="0"/>
              <a:t>，这意味着实际的指数值被用作从迭代中的返回。第四个第五个参数用于将样本的顺序随机化。</a:t>
            </a:r>
            <a:endParaRPr lang="en-US" altLang="zh-CN" sz="1700" dirty="0" smtClean="0"/>
          </a:p>
          <a:p>
            <a:pPr marL="422275" indent="-285750"/>
            <a:r>
              <a:rPr lang="zh-CN" altLang="en-US" sz="1700" dirty="0" smtClean="0"/>
              <a:t>与之前的分析相同，在这里，我们获取了</a:t>
            </a:r>
            <a:r>
              <a:rPr lang="en-US" altLang="zh-CN" sz="1700" dirty="0" smtClean="0"/>
              <a:t>S&amp;P500</a:t>
            </a:r>
            <a:r>
              <a:rPr lang="zh-CN" altLang="en-US" sz="1700" dirty="0" smtClean="0"/>
              <a:t>的滞后序列。然后我们创建了一组预测（</a:t>
            </a:r>
            <a:r>
              <a:rPr lang="en-US" altLang="zh-CN" sz="1700" dirty="0" smtClean="0"/>
              <a:t>X</a:t>
            </a:r>
            <a:r>
              <a:rPr lang="zh-CN" altLang="en-US" sz="1700" dirty="0" smtClean="0"/>
              <a:t>）和反应（</a:t>
            </a:r>
            <a:r>
              <a:rPr lang="en-US" altLang="zh-CN" sz="1700" dirty="0" smtClean="0"/>
              <a:t>y</a:t>
            </a:r>
            <a:r>
              <a:rPr lang="zh-CN" altLang="en-US" sz="1700" dirty="0" smtClean="0"/>
              <a:t>）向量。我们接着使用</a:t>
            </a:r>
            <a:r>
              <a:rPr lang="en-US" altLang="zh-CN" sz="1700" dirty="0" err="1" smtClean="0"/>
              <a:t>Kfold</a:t>
            </a:r>
            <a:r>
              <a:rPr lang="zh-CN" altLang="en-US" sz="1700" dirty="0" smtClean="0"/>
              <a:t>对象来进行迭代。在每一次迭代中我们会创建训练集和检验集。这些会填充到一个支持向量机中，这个支持向量机与之前的文件和模型有着相同参数。最后，打印出结果。</a:t>
            </a:r>
            <a:endParaRPr lang="en-US" altLang="zh-CN" sz="1700" dirty="0" smtClean="0"/>
          </a:p>
          <a:p>
            <a:pPr marL="422275" indent="-285750"/>
            <a:r>
              <a:rPr lang="zh-CN" altLang="en-US" sz="1700" dirty="0" smtClean="0"/>
              <a:t>从结果中可以看到</a:t>
            </a:r>
            <a:r>
              <a:rPr lang="en-US" altLang="zh-CN" sz="1700" dirty="0" smtClean="0"/>
              <a:t>hit rate</a:t>
            </a:r>
            <a:r>
              <a:rPr lang="zh-CN" altLang="en-US" sz="1700" dirty="0" smtClean="0"/>
              <a:t>与</a:t>
            </a:r>
            <a:r>
              <a:rPr lang="en-US" altLang="zh-CN" sz="1700" dirty="0" err="1" smtClean="0"/>
              <a:t>confution</a:t>
            </a:r>
            <a:r>
              <a:rPr lang="zh-CN" altLang="en-US" sz="1700" dirty="0" smtClean="0"/>
              <a:t>矩阵对于不同的</a:t>
            </a:r>
            <a:r>
              <a:rPr lang="en-US" altLang="zh-CN" sz="1700" dirty="0" smtClean="0"/>
              <a:t>fold</a:t>
            </a:r>
            <a:r>
              <a:rPr lang="zh-CN" altLang="en-US" sz="1700" dirty="0" smtClean="0"/>
              <a:t>有非常不同的结果。这就暗示着模型可能会有过拟合的问题，对于此数据集来说。对于这一点的一个修订时使用更多的数据，或者更高的频率或者更长的时间。为了应用这个模型到交易策略，应当将每一个检验的分类转化为平均，然后使用这个平均来进行分类。注意，技术上说将单一的交叉验证的机制用于时间序列数据是不合适的。有更多专业的技术来处理这种情况下的相关性，但是这里使用此种方法到时间序列上主要是为了简单。</a:t>
            </a:r>
            <a:endParaRPr lang="en-US" altLang="zh-CN" sz="1700" dirty="0" smtClean="0"/>
          </a:p>
        </p:txBody>
      </p:sp>
    </p:spTree>
    <p:extLst>
      <p:ext uri="{BB962C8B-B14F-4D97-AF65-F5344CB8AC3E}">
        <p14:creationId xmlns:p14="http://schemas.microsoft.com/office/powerpoint/2010/main" val="1486078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格点搜索</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pPr marL="422275" indent="-285750"/>
                <a:r>
                  <a:rPr lang="zh-CN" altLang="en-US" sz="1700" dirty="0" smtClean="0"/>
                  <a:t>我们已经看到了</a:t>
                </a:r>
                <a:r>
                  <a:rPr lang="en-US" altLang="zh-CN" sz="1700" dirty="0" smtClean="0"/>
                  <a:t>k fold cross validation</a:t>
                </a:r>
                <a:r>
                  <a:rPr lang="zh-CN" altLang="en-US" sz="1700" dirty="0" smtClean="0"/>
                  <a:t>可以帮助我们避免过度你和问题，对样本中的每一个元素进行交叉验证。我们现在转向优化特定统计模型中的超参数。这些参数不是直接由模型的估计过程来学习的。例如，支持向量机中的</a:t>
                </a:r>
                <a14:m>
                  <m:oMath xmlns:m="http://schemas.openxmlformats.org/officeDocument/2006/math">
                    <m:r>
                      <a:rPr lang="en-US" altLang="zh-CN" sz="1700" b="0" i="1" smtClean="0">
                        <a:latin typeface="Cambria Math" panose="02040503050406030204" pitchFamily="18" charset="0"/>
                      </a:rPr>
                      <m:t>𝐶</m:t>
                    </m:r>
                  </m:oMath>
                </a14:m>
                <a:r>
                  <a:rPr lang="zh-CN" altLang="en-US" sz="1700" dirty="0" smtClean="0"/>
                  <a:t>和</a:t>
                </a:r>
                <a14:m>
                  <m:oMath xmlns:m="http://schemas.openxmlformats.org/officeDocument/2006/math">
                    <m:r>
                      <a:rPr lang="zh-CN" altLang="en-US" sz="1700" i="1" dirty="0" smtClean="0">
                        <a:latin typeface="Cambria Math" panose="02040503050406030204" pitchFamily="18" charset="0"/>
                      </a:rPr>
                      <m:t>𝛾</m:t>
                    </m:r>
                  </m:oMath>
                </a14:m>
                <a:r>
                  <a:rPr lang="zh-CN" altLang="en-US" sz="1700" dirty="0" smtClean="0"/>
                  <a:t>。本质上这些参数是在调用每个统计模型实例的时候才需要的。对于这个过程我们使用格点搜索的方法。</a:t>
                </a:r>
                <a:endParaRPr lang="en-US" altLang="zh-CN" sz="1700" dirty="0" smtClean="0"/>
              </a:p>
              <a:p>
                <a:pPr marL="422275" indent="-285750"/>
                <a:r>
                  <a:rPr lang="zh-CN" altLang="en-US" sz="1700" dirty="0" smtClean="0"/>
                  <a:t>基本的思想是取一组参数，并评估在这个范围内每个参数的统计模型绩效。为了在</a:t>
                </a:r>
                <a:r>
                  <a:rPr lang="en-US" altLang="zh-CN" sz="1700" dirty="0" err="1" smtClean="0"/>
                  <a:t>Scikit</a:t>
                </a:r>
                <a:r>
                  <a:rPr lang="en-US" altLang="zh-CN" sz="1700" dirty="0" smtClean="0"/>
                  <a:t>-learn</a:t>
                </a:r>
                <a:r>
                  <a:rPr lang="zh-CN" altLang="en-US" sz="1700" dirty="0" smtClean="0"/>
                  <a:t>中实现这一点，我们可以创建一个</a:t>
                </a:r>
                <a:r>
                  <a:rPr lang="en-US" altLang="zh-CN" sz="1700" dirty="0" err="1" smtClean="0"/>
                  <a:t>ParameterGrid</a:t>
                </a:r>
                <a:r>
                  <a:rPr lang="zh-CN" altLang="en-US" sz="1700" dirty="0" smtClean="0"/>
                  <a:t>，这个对象会产生一个</a:t>
                </a:r>
                <a:r>
                  <a:rPr lang="en-US" altLang="zh-CN" sz="1700" dirty="0" smtClean="0"/>
                  <a:t>Python</a:t>
                </a:r>
                <a:r>
                  <a:rPr lang="zh-CN" altLang="en-US" sz="1700" dirty="0" smtClean="0"/>
                  <a:t>字典组成的列表，每一项包含一个参数组合，可以应用到统计模型中。我们先举一个简单的例子。</a:t>
                </a:r>
                <a:endParaRPr lang="en-US" altLang="zh-CN" sz="1700" dirty="0" smtClean="0"/>
              </a:p>
              <a:p>
                <a:pPr marL="422275" indent="-285750"/>
                <a:r>
                  <a:rPr lang="zh-CN" altLang="en-US" sz="1700" dirty="0"/>
                  <a:t>着</a:t>
                </a:r>
                <a:r>
                  <a:rPr lang="zh-CN" altLang="en-US" sz="1700" dirty="0" smtClean="0"/>
                  <a:t>这样我们就拥有了一个合适的方法生成</a:t>
                </a:r>
                <a:r>
                  <a:rPr lang="en-US" altLang="zh-CN" sz="1700" dirty="0" err="1" smtClean="0"/>
                  <a:t>ParameterGrid</a:t>
                </a:r>
                <a:r>
                  <a:rPr lang="zh-CN" altLang="en-US" sz="1700" dirty="0" smtClean="0"/>
                  <a:t>来带入到统计模型中寻找最优的业绩分数。在这种情况下我们寻找分类的最大</a:t>
                </a:r>
                <a:r>
                  <a:rPr lang="en-US" altLang="zh-CN" sz="1700" dirty="0" smtClean="0"/>
                  <a:t>hit rate</a:t>
                </a:r>
                <a:r>
                  <a:rPr lang="zh-CN" altLang="en-US" sz="1700" dirty="0" smtClean="0"/>
                  <a:t>。</a:t>
                </a:r>
                <a:endParaRPr lang="en-US" altLang="zh-CN" sz="1700" dirty="0" smtClean="0"/>
              </a:p>
              <a:p>
                <a:pPr marL="422275" indent="-285750"/>
                <a:r>
                  <a:rPr lang="en-US" altLang="zh-CN" sz="1700" dirty="0" err="1" smtClean="0"/>
                  <a:t>Scikit</a:t>
                </a:r>
                <a:r>
                  <a:rPr lang="en-US" altLang="zh-CN" sz="1700" dirty="0" smtClean="0"/>
                  <a:t>-Learn</a:t>
                </a:r>
                <a:r>
                  <a:rPr lang="zh-CN" altLang="en-US" sz="1700" dirty="0" smtClean="0"/>
                  <a:t>中的</a:t>
                </a:r>
                <a:r>
                  <a:rPr lang="en-US" altLang="zh-CN" sz="1700" dirty="0" err="1" smtClean="0"/>
                  <a:t>GridSearchCV</a:t>
                </a:r>
                <a:r>
                  <a:rPr lang="zh-CN" altLang="en-US" sz="1700" dirty="0" smtClean="0"/>
                  <a:t>机制允许我们进行实际的格点搜索，事实上，它不仅允许我们进行标准的格点搜索，还允许同时进行交叉验证。我们现在来创建一个新的文件</a:t>
                </a:r>
                <a:r>
                  <a:rPr lang="en-US" altLang="zh-CN" sz="1700" dirty="0" smtClean="0"/>
                  <a:t>grid_search.py</a:t>
                </a:r>
                <a:r>
                  <a:rPr lang="zh-CN" altLang="en-US" sz="1700" dirty="0" smtClean="0"/>
                  <a:t>，再一次使用</a:t>
                </a:r>
                <a:r>
                  <a:rPr lang="en-US" altLang="zh-CN" sz="1700" dirty="0" smtClean="0"/>
                  <a:t>create_lagged_series.py</a:t>
                </a:r>
                <a:r>
                  <a:rPr lang="zh-CN" altLang="en-US" sz="1700" dirty="0" smtClean="0"/>
                  <a:t>程序和支持向量机来进行交叉验证超参数格点搜索。首先我们引入必要的库。</a:t>
                </a:r>
                <a:endParaRPr lang="en-US" altLang="zh-CN" sz="1700"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t="-6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9305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仿宋" panose="02010609060101010101" pitchFamily="49" charset="-122"/>
                <a:ea typeface="仿宋" panose="02010609060101010101" pitchFamily="49" charset="-122"/>
              </a:rPr>
              <a:t>概述</a:t>
            </a:r>
            <a:endParaRPr lang="zh-CN" altLang="en-US" dirty="0">
              <a:latin typeface="仿宋" panose="02010609060101010101" pitchFamily="49" charset="-122"/>
              <a:ea typeface="仿宋" panose="02010609060101010101" pitchFamily="49" charset="-122"/>
            </a:endParaRPr>
          </a:p>
        </p:txBody>
      </p:sp>
      <p:sp>
        <p:nvSpPr>
          <p:cNvPr id="3" name="内容占位符 2"/>
          <p:cNvSpPr>
            <a:spLocks noGrp="1"/>
          </p:cNvSpPr>
          <p:nvPr>
            <p:ph idx="1"/>
          </p:nvPr>
        </p:nvSpPr>
        <p:spPr/>
        <p:txBody>
          <a:bodyPr/>
          <a:lstStyle/>
          <a:p>
            <a:r>
              <a:rPr lang="zh-CN" altLang="en-US" sz="2000" dirty="0" smtClean="0">
                <a:latin typeface="仿宋" panose="02010609060101010101" pitchFamily="49" charset="-122"/>
                <a:ea typeface="仿宋" panose="02010609060101010101" pitchFamily="49" charset="-122"/>
              </a:rPr>
              <a:t>为什么使用</a:t>
            </a:r>
            <a:r>
              <a:rPr lang="en-US" altLang="zh-CN" sz="2000" dirty="0" smtClean="0">
                <a:latin typeface="仿宋" panose="02010609060101010101" pitchFamily="49" charset="-122"/>
                <a:ea typeface="仿宋" panose="02010609060101010101" pitchFamily="49" charset="-122"/>
              </a:rPr>
              <a:t>Python</a:t>
            </a:r>
            <a:r>
              <a:rPr lang="zh-CN" altLang="en-US" sz="2000" dirty="0" smtClean="0">
                <a:latin typeface="仿宋" panose="02010609060101010101" pitchFamily="49" charset="-122"/>
                <a:ea typeface="仿宋" panose="02010609060101010101" pitchFamily="49" charset="-122"/>
              </a:rPr>
              <a:t>？</a:t>
            </a:r>
            <a:r>
              <a:rPr lang="en-US" altLang="zh-CN" sz="2000" dirty="0" smtClean="0">
                <a:latin typeface="仿宋" panose="02010609060101010101" pitchFamily="49" charset="-122"/>
                <a:ea typeface="仿宋" panose="02010609060101010101" pitchFamily="49" charset="-122"/>
              </a:rPr>
              <a:t>Python</a:t>
            </a:r>
            <a:r>
              <a:rPr lang="zh-CN" altLang="en-US" sz="2000" dirty="0" smtClean="0">
                <a:latin typeface="仿宋" panose="02010609060101010101" pitchFamily="49" charset="-122"/>
                <a:ea typeface="仿宋" panose="02010609060101010101" pitchFamily="49" charset="-122"/>
              </a:rPr>
              <a:t>是一种高级语言，设计用来提升开发的速度，它包含大量的库来进行各种科学计算。它也是资产管理机构和投资银行通常选用的语言。使用</a:t>
            </a:r>
            <a:r>
              <a:rPr lang="en-US" altLang="zh-CN" sz="2000" dirty="0" smtClean="0">
                <a:latin typeface="仿宋" panose="02010609060101010101" pitchFamily="49" charset="-122"/>
                <a:ea typeface="仿宋" panose="02010609060101010101" pitchFamily="49" charset="-122"/>
              </a:rPr>
              <a:t>Python</a:t>
            </a:r>
            <a:r>
              <a:rPr lang="zh-CN" altLang="en-US" sz="2000" dirty="0" smtClean="0">
                <a:latin typeface="仿宋" panose="02010609060101010101" pitchFamily="49" charset="-122"/>
                <a:ea typeface="仿宋" panose="02010609060101010101" pitchFamily="49" charset="-122"/>
              </a:rPr>
              <a:t>进行算法交易有以下几个好处：</a:t>
            </a:r>
            <a:endParaRPr lang="en-US" altLang="zh-CN" sz="2000" dirty="0" smtClean="0">
              <a:latin typeface="仿宋" panose="02010609060101010101" pitchFamily="49" charset="-122"/>
              <a:ea typeface="仿宋" panose="02010609060101010101" pitchFamily="49" charset="-122"/>
            </a:endParaRPr>
          </a:p>
          <a:p>
            <a:pPr lvl="1"/>
            <a:r>
              <a:rPr lang="zh-CN" altLang="en-US" sz="1700" dirty="0" smtClean="0">
                <a:latin typeface="仿宋" panose="02010609060101010101" pitchFamily="49" charset="-122"/>
                <a:ea typeface="仿宋" panose="02010609060101010101" pitchFamily="49" charset="-122"/>
              </a:rPr>
              <a:t>学习：</a:t>
            </a:r>
            <a:r>
              <a:rPr lang="zh-CN" altLang="en-US" sz="1700" dirty="0">
                <a:latin typeface="仿宋" panose="02010609060101010101" pitchFamily="49" charset="-122"/>
                <a:ea typeface="仿宋" panose="02010609060101010101" pitchFamily="49" charset="-122"/>
              </a:rPr>
              <a:t>相对</a:t>
            </a:r>
            <a:r>
              <a:rPr lang="zh-CN" altLang="en-US" sz="1700" dirty="0" smtClean="0">
                <a:latin typeface="仿宋" panose="02010609060101010101" pitchFamily="49" charset="-122"/>
                <a:ea typeface="仿宋" panose="02010609060101010101" pitchFamily="49" charset="-122"/>
              </a:rPr>
              <a:t>于其他语言，比如</a:t>
            </a:r>
            <a:r>
              <a:rPr lang="en-US" altLang="zh-CN" sz="1700" dirty="0" smtClean="0">
                <a:latin typeface="仿宋" panose="02010609060101010101" pitchFamily="49" charset="-122"/>
                <a:ea typeface="仿宋" panose="02010609060101010101" pitchFamily="49" charset="-122"/>
              </a:rPr>
              <a:t>C++, Python</a:t>
            </a:r>
            <a:r>
              <a:rPr lang="zh-CN" altLang="en-US" sz="1700" dirty="0" smtClean="0">
                <a:latin typeface="仿宋" panose="02010609060101010101" pitchFamily="49" charset="-122"/>
                <a:ea typeface="仿宋" panose="02010609060101010101" pitchFamily="49" charset="-122"/>
              </a:rPr>
              <a:t>是比骄傲容易学习的。基本的</a:t>
            </a:r>
            <a:r>
              <a:rPr lang="en-US" altLang="zh-CN" sz="1700" dirty="0" smtClean="0">
                <a:latin typeface="仿宋" panose="02010609060101010101" pitchFamily="49" charset="-122"/>
                <a:ea typeface="仿宋" panose="02010609060101010101" pitchFamily="49" charset="-122"/>
              </a:rPr>
              <a:t>Python</a:t>
            </a:r>
            <a:r>
              <a:rPr lang="zh-CN" altLang="en-US" sz="1700" dirty="0" smtClean="0">
                <a:latin typeface="仿宋" panose="02010609060101010101" pitchFamily="49" charset="-122"/>
                <a:ea typeface="仿宋" panose="02010609060101010101" pitchFamily="49" charset="-122"/>
              </a:rPr>
              <a:t>操作几周就可以掌握。</a:t>
            </a:r>
            <a:endParaRPr lang="en-US" altLang="zh-CN" sz="1700" dirty="0" smtClean="0">
              <a:latin typeface="仿宋" panose="02010609060101010101" pitchFamily="49" charset="-122"/>
              <a:ea typeface="仿宋" panose="02010609060101010101" pitchFamily="49" charset="-122"/>
            </a:endParaRPr>
          </a:p>
          <a:p>
            <a:pPr lvl="1"/>
            <a:r>
              <a:rPr lang="zh-CN" altLang="en-US" sz="1700" dirty="0" smtClean="0">
                <a:latin typeface="仿宋" panose="02010609060101010101" pitchFamily="49" charset="-122"/>
                <a:ea typeface="仿宋" panose="02010609060101010101" pitchFamily="49" charset="-122"/>
              </a:rPr>
              <a:t>库：</a:t>
            </a:r>
            <a:r>
              <a:rPr lang="en-US" altLang="zh-CN" sz="1700" dirty="0" smtClean="0">
                <a:latin typeface="仿宋" panose="02010609060101010101" pitchFamily="49" charset="-122"/>
                <a:ea typeface="仿宋" panose="02010609060101010101" pitchFamily="49" charset="-122"/>
              </a:rPr>
              <a:t>Python</a:t>
            </a:r>
            <a:r>
              <a:rPr lang="zh-CN" altLang="en-US" sz="1700" dirty="0" smtClean="0">
                <a:latin typeface="仿宋" panose="02010609060101010101" pitchFamily="49" charset="-122"/>
                <a:ea typeface="仿宋" panose="02010609060101010101" pitchFamily="49" charset="-122"/>
              </a:rPr>
              <a:t>拥有大量的用于计算的库，减少了实现的时间和出现</a:t>
            </a:r>
            <a:r>
              <a:rPr lang="en-US" altLang="zh-CN" sz="1700" dirty="0" smtClean="0">
                <a:latin typeface="仿宋" panose="02010609060101010101" pitchFamily="49" charset="-122"/>
                <a:ea typeface="仿宋" panose="02010609060101010101" pitchFamily="49" charset="-122"/>
              </a:rPr>
              <a:t>BUG</a:t>
            </a:r>
            <a:r>
              <a:rPr lang="zh-CN" altLang="en-US" sz="1700" dirty="0" smtClean="0">
                <a:latin typeface="仿宋" panose="02010609060101010101" pitchFamily="49" charset="-122"/>
                <a:ea typeface="仿宋" panose="02010609060101010101" pitchFamily="49" charset="-122"/>
              </a:rPr>
              <a:t>的机会。特别的，你可以使用</a:t>
            </a:r>
            <a:r>
              <a:rPr lang="en-US" altLang="zh-CN" sz="1700" dirty="0" err="1" smtClean="0">
                <a:latin typeface="仿宋" panose="02010609060101010101" pitchFamily="49" charset="-122"/>
                <a:ea typeface="仿宋" panose="02010609060101010101" pitchFamily="49" charset="-122"/>
              </a:rPr>
              <a:t>NumPy</a:t>
            </a:r>
            <a:r>
              <a:rPr lang="zh-CN" altLang="en-US" sz="1700" dirty="0" smtClean="0">
                <a:latin typeface="仿宋" panose="02010609060101010101" pitchFamily="49" charset="-122"/>
                <a:ea typeface="仿宋" panose="02010609060101010101" pitchFamily="49" charset="-122"/>
              </a:rPr>
              <a:t>（向量操作），</a:t>
            </a:r>
            <a:r>
              <a:rPr lang="en-US" altLang="zh-CN" sz="1700" dirty="0" err="1" smtClean="0">
                <a:latin typeface="仿宋" panose="02010609060101010101" pitchFamily="49" charset="-122"/>
                <a:ea typeface="仿宋" panose="02010609060101010101" pitchFamily="49" charset="-122"/>
              </a:rPr>
              <a:t>Scipy</a:t>
            </a:r>
            <a:r>
              <a:rPr lang="zh-CN" altLang="en-US" sz="1700" dirty="0" smtClean="0">
                <a:latin typeface="仿宋" panose="02010609060101010101" pitchFamily="49" charset="-122"/>
                <a:ea typeface="仿宋" panose="02010609060101010101" pitchFamily="49" charset="-122"/>
              </a:rPr>
              <a:t>（最优化），</a:t>
            </a:r>
            <a:r>
              <a:rPr lang="en-US" altLang="zh-CN" sz="1700" dirty="0" smtClean="0">
                <a:latin typeface="仿宋" panose="02010609060101010101" pitchFamily="49" charset="-122"/>
                <a:ea typeface="仿宋" panose="02010609060101010101" pitchFamily="49" charset="-122"/>
              </a:rPr>
              <a:t>pandas</a:t>
            </a:r>
            <a:r>
              <a:rPr lang="zh-CN" altLang="en-US" sz="1700" dirty="0" smtClean="0">
                <a:latin typeface="仿宋" panose="02010609060101010101" pitchFamily="49" charset="-122"/>
                <a:ea typeface="仿宋" panose="02010609060101010101" pitchFamily="49" charset="-122"/>
              </a:rPr>
              <a:t>（时间序列分析），</a:t>
            </a:r>
            <a:r>
              <a:rPr lang="en-US" altLang="zh-CN" sz="1700" dirty="0" err="1" smtClean="0">
                <a:latin typeface="仿宋" panose="02010609060101010101" pitchFamily="49" charset="-122"/>
                <a:ea typeface="仿宋" panose="02010609060101010101" pitchFamily="49" charset="-122"/>
              </a:rPr>
              <a:t>statsmodel</a:t>
            </a:r>
            <a:r>
              <a:rPr lang="zh-CN" altLang="en-US" sz="1700" dirty="0" smtClean="0">
                <a:latin typeface="仿宋" panose="02010609060101010101" pitchFamily="49" charset="-122"/>
                <a:ea typeface="仿宋" panose="02010609060101010101" pitchFamily="49" charset="-122"/>
              </a:rPr>
              <a:t>（统计建模），</a:t>
            </a:r>
            <a:r>
              <a:rPr lang="en-US" altLang="zh-CN" sz="1700" dirty="0" err="1" smtClean="0">
                <a:latin typeface="仿宋" panose="02010609060101010101" pitchFamily="49" charset="-122"/>
                <a:ea typeface="仿宋" panose="02010609060101010101" pitchFamily="49" charset="-122"/>
              </a:rPr>
              <a:t>scikit</a:t>
            </a:r>
            <a:r>
              <a:rPr lang="en-US" altLang="zh-CN" sz="1700" dirty="0" smtClean="0">
                <a:latin typeface="仿宋" panose="02010609060101010101" pitchFamily="49" charset="-122"/>
                <a:ea typeface="仿宋" panose="02010609060101010101" pitchFamily="49" charset="-122"/>
              </a:rPr>
              <a:t>-learn</a:t>
            </a:r>
            <a:r>
              <a:rPr lang="zh-CN" altLang="en-US" sz="1700" dirty="0" smtClean="0">
                <a:latin typeface="仿宋" panose="02010609060101010101" pitchFamily="49" charset="-122"/>
                <a:ea typeface="仿宋" panose="02010609060101010101" pitchFamily="49" charset="-122"/>
              </a:rPr>
              <a:t>（机器学习）</a:t>
            </a:r>
            <a:r>
              <a:rPr lang="en-US" altLang="zh-CN" sz="1700" dirty="0" smtClean="0">
                <a:latin typeface="仿宋" panose="02010609060101010101" pitchFamily="49" charset="-122"/>
                <a:ea typeface="仿宋" panose="02010609060101010101" pitchFamily="49" charset="-122"/>
              </a:rPr>
              <a:t>,</a:t>
            </a:r>
            <a:r>
              <a:rPr lang="en-US" altLang="zh-CN" sz="1700" dirty="0" err="1" smtClean="0">
                <a:latin typeface="仿宋" panose="02010609060101010101" pitchFamily="49" charset="-122"/>
                <a:ea typeface="仿宋" panose="02010609060101010101" pitchFamily="49" charset="-122"/>
              </a:rPr>
              <a:t>Ipython</a:t>
            </a:r>
            <a:r>
              <a:rPr lang="zh-CN" altLang="en-US" sz="1700" dirty="0" smtClean="0">
                <a:latin typeface="仿宋" panose="02010609060101010101" pitchFamily="49" charset="-122"/>
                <a:ea typeface="仿宋" panose="02010609060101010101" pitchFamily="49" charset="-122"/>
              </a:rPr>
              <a:t>（交互式开发）以及</a:t>
            </a:r>
            <a:r>
              <a:rPr lang="en-US" altLang="zh-CN" sz="1700" dirty="0" err="1" smtClean="0">
                <a:latin typeface="仿宋" panose="02010609060101010101" pitchFamily="49" charset="-122"/>
                <a:ea typeface="仿宋" panose="02010609060101010101" pitchFamily="49" charset="-122"/>
              </a:rPr>
              <a:t>matplotlib</a:t>
            </a:r>
            <a:r>
              <a:rPr lang="zh-CN" altLang="en-US" sz="1700" dirty="0" smtClean="0">
                <a:latin typeface="仿宋" panose="02010609060101010101" pitchFamily="49" charset="-122"/>
                <a:ea typeface="仿宋" panose="02010609060101010101" pitchFamily="49" charset="-122"/>
              </a:rPr>
              <a:t>（可视化）。</a:t>
            </a:r>
            <a:endParaRPr lang="en-US" altLang="zh-CN" sz="1700" dirty="0" smtClean="0">
              <a:latin typeface="仿宋" panose="02010609060101010101" pitchFamily="49" charset="-122"/>
              <a:ea typeface="仿宋" panose="02010609060101010101" pitchFamily="49" charset="-122"/>
            </a:endParaRPr>
          </a:p>
          <a:p>
            <a:pPr lvl="1"/>
            <a:r>
              <a:rPr lang="zh-CN" altLang="en-US" sz="1700" dirty="0" smtClean="0">
                <a:latin typeface="仿宋" panose="02010609060101010101" pitchFamily="49" charset="-122"/>
                <a:ea typeface="仿宋" panose="02010609060101010101" pitchFamily="49" charset="-122"/>
              </a:rPr>
              <a:t>开发的速度：</a:t>
            </a:r>
            <a:r>
              <a:rPr lang="en-US" altLang="zh-CN" sz="1700" dirty="0" smtClean="0">
                <a:latin typeface="仿宋" panose="02010609060101010101" pitchFamily="49" charset="-122"/>
                <a:ea typeface="仿宋" panose="02010609060101010101" pitchFamily="49" charset="-122"/>
              </a:rPr>
              <a:t>Python</a:t>
            </a:r>
            <a:r>
              <a:rPr lang="zh-CN" altLang="en-US" sz="1700" dirty="0" smtClean="0">
                <a:latin typeface="仿宋" panose="02010609060101010101" pitchFamily="49" charset="-122"/>
                <a:ea typeface="仿宋" panose="02010609060101010101" pitchFamily="49" charset="-122"/>
              </a:rPr>
              <a:t>在速度方面有优势，通常写</a:t>
            </a:r>
            <a:r>
              <a:rPr lang="en-US" altLang="zh-CN" sz="1700" dirty="0" smtClean="0">
                <a:latin typeface="仿宋" panose="02010609060101010101" pitchFamily="49" charset="-122"/>
                <a:ea typeface="仿宋" panose="02010609060101010101" pitchFamily="49" charset="-122"/>
              </a:rPr>
              <a:t>Python</a:t>
            </a:r>
            <a:r>
              <a:rPr lang="zh-CN" altLang="en-US" sz="1700" dirty="0" smtClean="0">
                <a:latin typeface="仿宋" panose="02010609060101010101" pitchFamily="49" charset="-122"/>
                <a:ea typeface="仿宋" panose="02010609060101010101" pitchFamily="49" charset="-122"/>
              </a:rPr>
              <a:t>代码类似于伪代码，类似于</a:t>
            </a:r>
            <a:r>
              <a:rPr lang="en-US" altLang="zh-CN" sz="1700" dirty="0" err="1" smtClean="0">
                <a:latin typeface="仿宋" panose="02010609060101010101" pitchFamily="49" charset="-122"/>
                <a:ea typeface="仿宋" panose="02010609060101010101" pitchFamily="49" charset="-122"/>
              </a:rPr>
              <a:t>Ipython</a:t>
            </a:r>
            <a:r>
              <a:rPr lang="zh-CN" altLang="en-US" sz="1700" dirty="0" smtClean="0">
                <a:latin typeface="仿宋" panose="02010609060101010101" pitchFamily="49" charset="-122"/>
                <a:ea typeface="仿宋" panose="02010609060101010101" pitchFamily="49" charset="-122"/>
              </a:rPr>
              <a:t>的交互式工具也可以在不牺牲稳健性的前提下获得较高的开发速度。</a:t>
            </a:r>
            <a:endParaRPr lang="en-US" altLang="zh-CN" sz="1700" dirty="0" smtClean="0">
              <a:latin typeface="仿宋" panose="02010609060101010101" pitchFamily="49" charset="-122"/>
              <a:ea typeface="仿宋" panose="02010609060101010101" pitchFamily="49" charset="-122"/>
            </a:endParaRPr>
          </a:p>
          <a:p>
            <a:pPr lvl="1"/>
            <a:r>
              <a:rPr lang="zh-CN" altLang="en-US" sz="1700" dirty="0" smtClean="0">
                <a:latin typeface="仿宋" panose="02010609060101010101" pitchFamily="49" charset="-122"/>
                <a:ea typeface="仿宋" panose="02010609060101010101" pitchFamily="49" charset="-122"/>
              </a:rPr>
              <a:t>执行的速度：虽然不像</a:t>
            </a:r>
            <a:r>
              <a:rPr lang="en-US" altLang="zh-CN" sz="1700" dirty="0" smtClean="0">
                <a:latin typeface="仿宋" panose="02010609060101010101" pitchFamily="49" charset="-122"/>
                <a:ea typeface="仿宋" panose="02010609060101010101" pitchFamily="49" charset="-122"/>
              </a:rPr>
              <a:t>C++</a:t>
            </a:r>
            <a:r>
              <a:rPr lang="zh-CN" altLang="en-US" sz="1700" dirty="0" smtClean="0">
                <a:latin typeface="仿宋" panose="02010609060101010101" pitchFamily="49" charset="-122"/>
                <a:ea typeface="仿宋" panose="02010609060101010101" pitchFamily="49" charset="-122"/>
              </a:rPr>
              <a:t>那样快，</a:t>
            </a:r>
            <a:r>
              <a:rPr lang="en-US" altLang="zh-CN" sz="1700" dirty="0" smtClean="0">
                <a:latin typeface="仿宋" panose="02010609060101010101" pitchFamily="49" charset="-122"/>
                <a:ea typeface="仿宋" panose="02010609060101010101" pitchFamily="49" charset="-122"/>
              </a:rPr>
              <a:t>Python</a:t>
            </a:r>
            <a:r>
              <a:rPr lang="zh-CN" altLang="en-US" sz="1700" dirty="0" smtClean="0">
                <a:latin typeface="仿宋" panose="02010609060101010101" pitchFamily="49" charset="-122"/>
                <a:ea typeface="仿宋" panose="02010609060101010101" pitchFamily="49" charset="-122"/>
              </a:rPr>
              <a:t>还是提供了优化执行速度的模块，例如</a:t>
            </a:r>
            <a:r>
              <a:rPr lang="en-US" altLang="zh-CN" sz="1700" dirty="0" err="1" smtClean="0">
                <a:latin typeface="仿宋" panose="02010609060101010101" pitchFamily="49" charset="-122"/>
                <a:ea typeface="仿宋" panose="02010609060101010101" pitchFamily="49" charset="-122"/>
              </a:rPr>
              <a:t>Cython</a:t>
            </a:r>
            <a:r>
              <a:rPr lang="zh-CN" altLang="en-US" sz="1700" dirty="0" smtClean="0">
                <a:latin typeface="仿宋" panose="02010609060101010101" pitchFamily="49" charset="-122"/>
                <a:ea typeface="仿宋" panose="02010609060101010101" pitchFamily="49" charset="-122"/>
              </a:rPr>
              <a:t>等，通过使代码变得复杂一点，可以提升执行的速度。</a:t>
            </a:r>
            <a:endParaRPr lang="en-US" altLang="zh-CN" sz="1700" dirty="0" smtClean="0">
              <a:latin typeface="仿宋" panose="02010609060101010101" pitchFamily="49" charset="-122"/>
              <a:ea typeface="仿宋" panose="02010609060101010101" pitchFamily="49" charset="-122"/>
            </a:endParaRPr>
          </a:p>
          <a:p>
            <a:pPr lvl="1"/>
            <a:r>
              <a:rPr lang="zh-CN" altLang="en-US" sz="1700" dirty="0" smtClean="0">
                <a:latin typeface="仿宋" panose="02010609060101010101" pitchFamily="49" charset="-122"/>
                <a:ea typeface="仿宋" panose="02010609060101010101" pitchFamily="49" charset="-122"/>
              </a:rPr>
              <a:t>交易的执行：较大的券商都有</a:t>
            </a:r>
            <a:r>
              <a:rPr lang="en-US" altLang="zh-CN" sz="1700" dirty="0" smtClean="0">
                <a:latin typeface="仿宋" panose="02010609060101010101" pitchFamily="49" charset="-122"/>
                <a:ea typeface="仿宋" panose="02010609060101010101" pitchFamily="49" charset="-122"/>
              </a:rPr>
              <a:t>Python</a:t>
            </a:r>
            <a:r>
              <a:rPr lang="zh-CN" altLang="en-US" sz="1700" dirty="0" smtClean="0">
                <a:latin typeface="仿宋" panose="02010609060101010101" pitchFamily="49" charset="-122"/>
                <a:ea typeface="仿宋" panose="02010609060101010101" pitchFamily="49" charset="-122"/>
              </a:rPr>
              <a:t>插件，例如</a:t>
            </a:r>
            <a:r>
              <a:rPr lang="en-US" altLang="zh-CN" sz="1700" dirty="0" smtClean="0">
                <a:latin typeface="仿宋" panose="02010609060101010101" pitchFamily="49" charset="-122"/>
                <a:ea typeface="仿宋" panose="02010609060101010101" pitchFamily="49" charset="-122"/>
              </a:rPr>
              <a:t>Interactive Brokers</a:t>
            </a:r>
            <a:r>
              <a:rPr lang="zh-CN" altLang="en-US" sz="1700" dirty="0" smtClean="0">
                <a:latin typeface="仿宋" panose="02010609060101010101" pitchFamily="49" charset="-122"/>
                <a:ea typeface="仿宋" panose="02010609060101010101" pitchFamily="49" charset="-122"/>
              </a:rPr>
              <a:t>（</a:t>
            </a:r>
            <a:r>
              <a:rPr lang="en-US" altLang="zh-CN" sz="1700" dirty="0" err="1" smtClean="0">
                <a:latin typeface="仿宋" panose="02010609060101010101" pitchFamily="49" charset="-122"/>
                <a:ea typeface="仿宋" panose="02010609060101010101" pitchFamily="49" charset="-122"/>
              </a:rPr>
              <a:t>Ibypy</a:t>
            </a:r>
            <a:r>
              <a:rPr lang="zh-CN" altLang="en-US" sz="1700" dirty="0" smtClean="0">
                <a:latin typeface="仿宋" panose="02010609060101010101" pitchFamily="49" charset="-122"/>
                <a:ea typeface="仿宋" panose="02010609060101010101" pitchFamily="49" charset="-122"/>
              </a:rPr>
              <a:t>），</a:t>
            </a:r>
            <a:r>
              <a:rPr lang="en-US" altLang="zh-CN" sz="1700" dirty="0" smtClean="0">
                <a:latin typeface="仿宋" panose="02010609060101010101" pitchFamily="49" charset="-122"/>
                <a:ea typeface="仿宋" panose="02010609060101010101" pitchFamily="49" charset="-122"/>
              </a:rPr>
              <a:t>Python</a:t>
            </a:r>
            <a:r>
              <a:rPr lang="zh-CN" altLang="en-US" sz="1700" dirty="0" smtClean="0">
                <a:latin typeface="仿宋" panose="02010609060101010101" pitchFamily="49" charset="-122"/>
                <a:ea typeface="仿宋" panose="02010609060101010101" pitchFamily="49" charset="-122"/>
              </a:rPr>
              <a:t>还可以很容易在必要的时候使用</a:t>
            </a:r>
            <a:r>
              <a:rPr lang="en-US" altLang="zh-CN" sz="1700" dirty="0" smtClean="0">
                <a:latin typeface="仿宋" panose="02010609060101010101" pitchFamily="49" charset="-122"/>
                <a:ea typeface="仿宋" panose="02010609060101010101" pitchFamily="49" charset="-122"/>
              </a:rPr>
              <a:t>FIX</a:t>
            </a:r>
            <a:r>
              <a:rPr lang="zh-CN" altLang="en-US" sz="1700" dirty="0" smtClean="0">
                <a:latin typeface="仿宋" panose="02010609060101010101" pitchFamily="49" charset="-122"/>
                <a:ea typeface="仿宋" panose="02010609060101010101" pitchFamily="49" charset="-122"/>
              </a:rPr>
              <a:t>协议。</a:t>
            </a:r>
            <a:endParaRPr lang="en-US" altLang="zh-CN" sz="1700" dirty="0" smtClean="0">
              <a:latin typeface="仿宋" panose="02010609060101010101" pitchFamily="49" charset="-122"/>
              <a:ea typeface="仿宋" panose="02010609060101010101" pitchFamily="49" charset="-122"/>
            </a:endParaRPr>
          </a:p>
          <a:p>
            <a:pPr lvl="1"/>
            <a:r>
              <a:rPr lang="zh-CN" altLang="en-US" sz="1700" dirty="0" smtClean="0">
                <a:latin typeface="仿宋" panose="02010609060101010101" pitchFamily="49" charset="-122"/>
                <a:ea typeface="仿宋" panose="02010609060101010101" pitchFamily="49" charset="-122"/>
              </a:rPr>
              <a:t>成本</a:t>
            </a:r>
            <a:r>
              <a:rPr lang="en-US" altLang="zh-CN" sz="1700" dirty="0" smtClean="0">
                <a:latin typeface="仿宋" panose="02010609060101010101" pitchFamily="49" charset="-122"/>
                <a:ea typeface="仿宋" panose="02010609060101010101" pitchFamily="49" charset="-122"/>
              </a:rPr>
              <a:t>/</a:t>
            </a:r>
            <a:r>
              <a:rPr lang="zh-CN" altLang="en-US" sz="1700" dirty="0" smtClean="0">
                <a:latin typeface="仿宋" panose="02010609060101010101" pitchFamily="49" charset="-122"/>
                <a:ea typeface="仿宋" panose="02010609060101010101" pitchFamily="49" charset="-122"/>
              </a:rPr>
              <a:t>授权，</a:t>
            </a:r>
            <a:r>
              <a:rPr lang="en-US" altLang="zh-CN" sz="1700" dirty="0" smtClean="0">
                <a:latin typeface="仿宋" panose="02010609060101010101" pitchFamily="49" charset="-122"/>
                <a:ea typeface="仿宋" panose="02010609060101010101" pitchFamily="49" charset="-122"/>
              </a:rPr>
              <a:t>Python</a:t>
            </a:r>
            <a:r>
              <a:rPr lang="zh-CN" altLang="en-US" sz="1700" dirty="0" smtClean="0">
                <a:latin typeface="仿宋" panose="02010609060101010101" pitchFamily="49" charset="-122"/>
                <a:ea typeface="仿宋" panose="02010609060101010101" pitchFamily="49" charset="-122"/>
              </a:rPr>
              <a:t>是免费，开源的和跨平台的。</a:t>
            </a:r>
            <a:endParaRPr lang="en-US" altLang="zh-CN" sz="1700" dirty="0" smtClean="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4036403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格点搜索</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pPr marL="422275" indent="-285750"/>
                <a:r>
                  <a:rPr lang="zh-CN" altLang="en-US" sz="1700" dirty="0" smtClean="0"/>
                  <a:t>类似于之前的</a:t>
                </a:r>
                <a:r>
                  <a:rPr lang="en-US" altLang="zh-CN" sz="1700" dirty="0" smtClean="0"/>
                  <a:t>k_fold_cross_val.py</a:t>
                </a:r>
                <a:r>
                  <a:rPr lang="zh-CN" altLang="en-US" sz="1700" dirty="0" smtClean="0"/>
                  <a:t>，我们创建一个滞后的序列，然后使用前两天的数据作为预测自变量。我们初始创建一个</a:t>
                </a:r>
                <a:r>
                  <a:rPr lang="en-US" altLang="zh-CN" sz="1700" dirty="0" smtClean="0"/>
                  <a:t>50%</a:t>
                </a:r>
                <a:r>
                  <a:rPr lang="zh-CN" altLang="en-US" sz="1700" dirty="0" smtClean="0"/>
                  <a:t>的数据用于训练和交叉验证而剩余数据用于估值的</a:t>
                </a:r>
                <a:r>
                  <a:rPr lang="en-US" altLang="zh-CN" sz="1700" dirty="0" smtClean="0"/>
                  <a:t>training/test split</a:t>
                </a:r>
                <a:r>
                  <a:rPr lang="zh-CN" altLang="en-US" sz="1700" dirty="0" smtClean="0"/>
                  <a:t>。</a:t>
                </a:r>
                <a:endParaRPr lang="en-US" altLang="zh-CN" sz="1700" dirty="0" smtClean="0"/>
              </a:p>
              <a:p>
                <a:pPr marL="422275" indent="-285750"/>
                <a:r>
                  <a:rPr lang="zh-CN" altLang="en-US" sz="1700" dirty="0" smtClean="0"/>
                  <a:t>接着我们创建</a:t>
                </a:r>
                <a:r>
                  <a:rPr lang="en-US" altLang="zh-CN" sz="1700" dirty="0" err="1" smtClean="0"/>
                  <a:t>tuned_parameters</a:t>
                </a:r>
                <a:r>
                  <a:rPr lang="zh-CN" altLang="en-US" sz="1700" dirty="0" smtClean="0"/>
                  <a:t>列表，其包含一个字典代表我们需要验证的参数。这将会创建所有参数列表的笛卡儿积，这是一个列表包含所有可能的参数组合。</a:t>
                </a:r>
                <a:endParaRPr lang="en-US" altLang="zh-CN" sz="1700" dirty="0" smtClean="0"/>
              </a:p>
              <a:p>
                <a:pPr marL="422275" indent="-285750"/>
                <a:r>
                  <a:rPr lang="zh-CN" altLang="en-US" sz="1700" dirty="0" smtClean="0"/>
                  <a:t>在创建了参数列表滞后，我们将它传递到</a:t>
                </a:r>
                <a:r>
                  <a:rPr lang="en-US" altLang="zh-CN" sz="1700" dirty="0" err="1" smtClean="0"/>
                  <a:t>GridSearchCV</a:t>
                </a:r>
                <a:r>
                  <a:rPr lang="zh-CN" altLang="en-US" sz="1700" dirty="0" smtClean="0"/>
                  <a:t>类，以及一种我们感兴趣的分类算法类型（这里使用支持向量机），以及</a:t>
                </a:r>
                <a:r>
                  <a:rPr lang="en-US" altLang="zh-CN" sz="1700" dirty="0" smtClean="0"/>
                  <a:t>k-fold-cross-validation</a:t>
                </a:r>
                <a:r>
                  <a:rPr lang="zh-CN" altLang="en-US" sz="1700" dirty="0" smtClean="0"/>
                  <a:t>中的参数</a:t>
                </a:r>
                <a:r>
                  <a:rPr lang="en-US" altLang="zh-CN" sz="1700" dirty="0" smtClean="0"/>
                  <a:t>K</a:t>
                </a:r>
                <a:r>
                  <a:rPr lang="zh-CN" altLang="en-US" sz="1700" dirty="0" smtClean="0"/>
                  <a:t>，这里为</a:t>
                </a:r>
                <a:r>
                  <a:rPr lang="en-US" altLang="zh-CN" sz="1700" dirty="0" smtClean="0"/>
                  <a:t>10</a:t>
                </a:r>
                <a:r>
                  <a:rPr lang="zh-CN" altLang="en-US" sz="1700" dirty="0" smtClean="0"/>
                  <a:t>。</a:t>
                </a:r>
                <a:endParaRPr lang="en-US" altLang="zh-CN" sz="1700" dirty="0" smtClean="0"/>
              </a:p>
              <a:p>
                <a:pPr marL="422275" indent="-285750"/>
                <a:r>
                  <a:rPr lang="zh-CN" altLang="en-US" sz="1700" dirty="0" smtClean="0"/>
                  <a:t>最后我们训练模型并且输出最有的估计量以及对应的</a:t>
                </a:r>
                <a:r>
                  <a:rPr lang="en-US" altLang="zh-CN" sz="1700" dirty="0" smtClean="0"/>
                  <a:t>hit rate</a:t>
                </a:r>
                <a:r>
                  <a:rPr lang="zh-CN" altLang="en-US" sz="1700" dirty="0" smtClean="0"/>
                  <a:t>。用这样的方式，我们不仅通过交叉验证最优化了模型的参数，而且也通过参数格点搜索最优化了超参数，这些工作在一个类中完成。</a:t>
                </a:r>
                <a:endParaRPr lang="en-US" altLang="zh-CN" sz="1700" dirty="0" smtClean="0"/>
              </a:p>
              <a:p>
                <a:pPr marL="422275" indent="-285750"/>
                <a:r>
                  <a:rPr lang="zh-CN" altLang="en-US" sz="1700" dirty="0" smtClean="0"/>
                  <a:t>从结果中可以看出，</a:t>
                </a:r>
                <a14:m>
                  <m:oMath xmlns:m="http://schemas.openxmlformats.org/officeDocument/2006/math">
                    <m:r>
                      <a:rPr lang="zh-CN" altLang="en-US" sz="1700" i="1" smtClean="0">
                        <a:latin typeface="Cambria Math" panose="02040503050406030204" pitchFamily="18" charset="0"/>
                      </a:rPr>
                      <m:t>𝛾</m:t>
                    </m:r>
                    <m:r>
                      <a:rPr lang="en-US" altLang="zh-CN" sz="1700" i="1">
                        <a:latin typeface="Cambria Math" panose="02040503050406030204" pitchFamily="18" charset="0"/>
                      </a:rPr>
                      <m:t>=</m:t>
                    </m:r>
                  </m:oMath>
                </a14:m>
                <a:r>
                  <a:rPr lang="en-US" altLang="zh-CN" sz="1700" dirty="0" smtClean="0"/>
                  <a:t>0.001</a:t>
                </a:r>
                <a:r>
                  <a:rPr lang="zh-CN" altLang="en-US" sz="1700" dirty="0" smtClean="0"/>
                  <a:t>和</a:t>
                </a:r>
                <a:r>
                  <a:rPr lang="en-US" altLang="zh-CN" sz="1700" dirty="0" smtClean="0"/>
                  <a:t>C=1</a:t>
                </a:r>
                <a:r>
                  <a:rPr lang="zh-CN" altLang="en-US" sz="1700" dirty="0" smtClean="0"/>
                  <a:t>给出了最佳的</a:t>
                </a:r>
                <a:r>
                  <a:rPr lang="en-US" altLang="zh-CN" sz="1700" dirty="0" smtClean="0"/>
                  <a:t>hit rate</a:t>
                </a:r>
                <a:r>
                  <a:rPr lang="zh-CN" altLang="en-US" sz="1700" dirty="0" smtClean="0"/>
                  <a:t>。对于这种支持向量机而言这个结果是最有的。这个模型现在就可以用于预测为基础的交易策略的基础，如我们在上一节中介绍的那样。</a:t>
                </a:r>
                <a:endParaRPr lang="en-US" altLang="zh-CN" sz="1700"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t="-6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637708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最优化策略</a:t>
            </a:r>
            <a:endParaRPr lang="zh-CN" altLang="en-US" dirty="0"/>
          </a:p>
        </p:txBody>
      </p:sp>
      <p:sp>
        <p:nvSpPr>
          <p:cNvPr id="3" name="内容占位符 2"/>
          <p:cNvSpPr>
            <a:spLocks noGrp="1"/>
          </p:cNvSpPr>
          <p:nvPr>
            <p:ph idx="1"/>
          </p:nvPr>
        </p:nvSpPr>
        <p:spPr/>
        <p:txBody>
          <a:bodyPr/>
          <a:lstStyle/>
          <a:p>
            <a:pPr marL="422275" indent="-285750"/>
            <a:r>
              <a:rPr lang="zh-CN" altLang="en-US" sz="1700" dirty="0" smtClean="0"/>
              <a:t>直到目前我们的研究集中于模型选择和最优化标的统计模型的参数，这构成了交易策略的基础。但是，一个具有预测能力的模型和一个良好功能，可以获利的交易策略是两个不同的实体。我们现在来关注醉鱼化哪些可以直接影响获利性和风险测度的参数的问题。</a:t>
            </a:r>
            <a:endParaRPr lang="en-US" altLang="zh-CN" sz="1700" dirty="0" smtClean="0"/>
          </a:p>
          <a:p>
            <a:pPr marL="422275" indent="-285750"/>
            <a:r>
              <a:rPr lang="zh-CN" altLang="en-US" sz="1700" dirty="0" smtClean="0"/>
              <a:t>为了演示这一点，我们使用我们在第一节中创建的事件驱动的回测软件。我们会考虑一个特定的策略，其中有三个参数，我们来根据笛卡儿积以一种格点搜索的方式来求最优参数，视图最大化某种测量，例如</a:t>
            </a:r>
            <a:r>
              <a:rPr lang="en-US" altLang="zh-CN" sz="1700" dirty="0" smtClean="0"/>
              <a:t>Sharpe</a:t>
            </a:r>
            <a:r>
              <a:rPr lang="zh-CN" altLang="en-US" sz="1700" dirty="0" smtClean="0"/>
              <a:t>比率或者最小化某些测量，例如最大回撤。</a:t>
            </a:r>
            <a:endParaRPr lang="en-US" altLang="zh-CN" sz="1700" dirty="0" smtClean="0"/>
          </a:p>
          <a:p>
            <a:pPr marL="422275" indent="-285750"/>
            <a:r>
              <a:rPr lang="zh-CN" altLang="en-US" sz="1700" dirty="0" smtClean="0"/>
              <a:t>本部分当中我们感兴趣的策略是“日内均值回归股票配对交易策略”，使用能源股票</a:t>
            </a:r>
            <a:r>
              <a:rPr lang="en-US" altLang="zh-CN" sz="1700" dirty="0" smtClean="0"/>
              <a:t>AREX</a:t>
            </a:r>
            <a:r>
              <a:rPr lang="zh-CN" altLang="en-US" sz="1700" dirty="0" smtClean="0"/>
              <a:t>和</a:t>
            </a:r>
            <a:r>
              <a:rPr lang="en-US" altLang="zh-CN" sz="1700" dirty="0" smtClean="0"/>
              <a:t>WLL</a:t>
            </a:r>
            <a:r>
              <a:rPr lang="zh-CN" altLang="en-US" sz="1700" dirty="0" smtClean="0"/>
              <a:t>，它包含三个参数是我们能够最优化的。线性回归的回望期间，进入阈值的残差</a:t>
            </a:r>
            <a:r>
              <a:rPr lang="en-US" altLang="zh-CN" sz="1700" dirty="0" smtClean="0"/>
              <a:t>z-score</a:t>
            </a:r>
            <a:r>
              <a:rPr lang="zh-CN" altLang="en-US" sz="1700" dirty="0" smtClean="0"/>
              <a:t>和退出阈值的残差</a:t>
            </a:r>
            <a:r>
              <a:rPr lang="en-US" altLang="zh-CN" sz="1700" dirty="0" smtClean="0"/>
              <a:t>z-score</a:t>
            </a:r>
            <a:r>
              <a:rPr lang="zh-CN" altLang="en-US" sz="1700" dirty="0" smtClean="0"/>
              <a:t>。</a:t>
            </a:r>
            <a:endParaRPr lang="en-US" altLang="zh-CN" sz="1700" dirty="0" smtClean="0"/>
          </a:p>
          <a:p>
            <a:pPr marL="422275" indent="-285750"/>
            <a:r>
              <a:rPr lang="zh-CN" altLang="en-US" sz="1700" dirty="0" smtClean="0"/>
              <a:t>我们将考虑每个参数的某种可行范围然后对于这些范围进行策略的回测，输出总收益，</a:t>
            </a:r>
            <a:r>
              <a:rPr lang="en-US" altLang="zh-CN" sz="1700" dirty="0" smtClean="0"/>
              <a:t>Sharpe</a:t>
            </a:r>
            <a:r>
              <a:rPr lang="zh-CN" altLang="en-US" sz="1700" dirty="0" smtClean="0"/>
              <a:t>比率以及回撤特征，输出到每一个参数集的</a:t>
            </a:r>
            <a:r>
              <a:rPr lang="en-US" altLang="zh-CN" sz="1700" dirty="0" smtClean="0"/>
              <a:t>CSV</a:t>
            </a:r>
            <a:r>
              <a:rPr lang="zh-CN" altLang="en-US" sz="1700" dirty="0" smtClean="0"/>
              <a:t>文件中，这样我们就可以确认我们策略最优的</a:t>
            </a:r>
            <a:r>
              <a:rPr lang="en-US" altLang="zh-CN" sz="1700" dirty="0" smtClean="0"/>
              <a:t>Sharpe</a:t>
            </a:r>
            <a:r>
              <a:rPr lang="zh-CN" altLang="en-US" sz="1700" dirty="0" smtClean="0"/>
              <a:t>比率以及最小化最大回撤。</a:t>
            </a:r>
            <a:endParaRPr lang="en-US" altLang="zh-CN" sz="1700" dirty="0" smtClean="0"/>
          </a:p>
        </p:txBody>
      </p:sp>
    </p:spTree>
    <p:extLst>
      <p:ext uri="{BB962C8B-B14F-4D97-AF65-F5344CB8AC3E}">
        <p14:creationId xmlns:p14="http://schemas.microsoft.com/office/powerpoint/2010/main" val="22698194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最优化策略</a:t>
            </a:r>
            <a:r>
              <a:rPr lang="en-US" altLang="zh-CN" dirty="0" smtClean="0"/>
              <a:t>——</a:t>
            </a:r>
            <a:r>
              <a:rPr lang="zh-CN" altLang="en-US" dirty="0" smtClean="0"/>
              <a:t>参数调整</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pPr marL="422275" indent="-285750"/>
                <a:r>
                  <a:rPr lang="zh-CN" altLang="en-US" sz="1700" dirty="0" smtClean="0"/>
                  <a:t>因为事件驱动回测软件非常耗费</a:t>
                </a:r>
                <a:r>
                  <a:rPr lang="en-US" altLang="zh-CN" sz="1700" dirty="0" smtClean="0"/>
                  <a:t>CPU</a:t>
                </a:r>
                <a:r>
                  <a:rPr lang="zh-CN" altLang="en-US" sz="1700" dirty="0" smtClean="0"/>
                  <a:t>，因此我们限制参数范围是每个参数三个值，这会让我们进行</a:t>
                </a:r>
                <a14:m>
                  <m:oMath xmlns:m="http://schemas.openxmlformats.org/officeDocument/2006/math">
                    <m:sSup>
                      <m:sSupPr>
                        <m:ctrlPr>
                          <a:rPr lang="en-US" altLang="zh-CN" sz="1700" i="1" smtClean="0">
                            <a:latin typeface="Cambria Math" panose="02040503050406030204" pitchFamily="18" charset="0"/>
                          </a:rPr>
                        </m:ctrlPr>
                      </m:sSupPr>
                      <m:e>
                        <m:r>
                          <a:rPr lang="en-US" altLang="zh-CN" sz="1700" i="1">
                            <a:latin typeface="Cambria Math" panose="02040503050406030204" pitchFamily="18" charset="0"/>
                          </a:rPr>
                          <m:t>3</m:t>
                        </m:r>
                      </m:e>
                      <m:sup>
                        <m:r>
                          <a:rPr lang="en-US" altLang="zh-CN" sz="1700" i="1">
                            <a:latin typeface="Cambria Math" panose="02040503050406030204" pitchFamily="18" charset="0"/>
                          </a:rPr>
                          <m:t>3</m:t>
                        </m:r>
                      </m:sup>
                    </m:sSup>
                    <m:r>
                      <a:rPr lang="en-US" altLang="zh-CN" sz="1700" i="1">
                        <a:latin typeface="Cambria Math" panose="02040503050406030204" pitchFamily="18" charset="0"/>
                      </a:rPr>
                      <m:t>=</m:t>
                    </m:r>
                  </m:oMath>
                </a14:m>
                <a:r>
                  <a:rPr lang="en-US" altLang="zh-CN" sz="1700" dirty="0" smtClean="0"/>
                  <a:t>27</a:t>
                </a:r>
                <a:r>
                  <a:rPr lang="zh-CN" altLang="en-US" sz="1700" dirty="0" smtClean="0"/>
                  <a:t>次模拟。参数列表如下：</a:t>
                </a:r>
                <a:endParaRPr lang="en-US" altLang="zh-CN" sz="1700" dirty="0" smtClean="0"/>
              </a:p>
              <a:p>
                <a:pPr marL="677863" lvl="1" indent="-285750"/>
                <a:r>
                  <a:rPr lang="en-US" altLang="zh-CN" sz="1300" dirty="0" smtClean="0"/>
                  <a:t>OLS</a:t>
                </a:r>
                <a:r>
                  <a:rPr lang="zh-CN" altLang="en-US" sz="1300" dirty="0" smtClean="0"/>
                  <a:t>回望窗口</a:t>
                </a:r>
                <a:r>
                  <a:rPr lang="en-US" altLang="zh-CN" sz="1300" dirty="0" smtClean="0"/>
                  <a:t>--</a:t>
                </a:r>
                <a14:m>
                  <m:oMath xmlns:m="http://schemas.openxmlformats.org/officeDocument/2006/math">
                    <m:sSub>
                      <m:sSubPr>
                        <m:ctrlPr>
                          <a:rPr lang="en-US" altLang="zh-CN" sz="1300" i="1" smtClean="0">
                            <a:latin typeface="Cambria Math" panose="02040503050406030204" pitchFamily="18" charset="0"/>
                          </a:rPr>
                        </m:ctrlPr>
                      </m:sSubPr>
                      <m:e>
                        <m:r>
                          <a:rPr lang="en-US" altLang="zh-CN" sz="1300" b="0" i="1" smtClean="0">
                            <a:latin typeface="Cambria Math" panose="02040503050406030204" pitchFamily="18" charset="0"/>
                          </a:rPr>
                          <m:t>𝑤</m:t>
                        </m:r>
                      </m:e>
                      <m:sub>
                        <m:r>
                          <a:rPr lang="en-US" altLang="zh-CN" sz="1300" b="0" i="1" smtClean="0">
                            <a:latin typeface="Cambria Math" panose="02040503050406030204" pitchFamily="18" charset="0"/>
                          </a:rPr>
                          <m:t>𝑙</m:t>
                        </m:r>
                      </m:sub>
                    </m:sSub>
                    <m:r>
                      <a:rPr lang="en-US" altLang="zh-CN" sz="1300" i="1" smtClean="0">
                        <a:latin typeface="Cambria Math" panose="02040503050406030204" pitchFamily="18" charset="0"/>
                        <a:ea typeface="Cambria Math" panose="02040503050406030204" pitchFamily="18" charset="0"/>
                      </a:rPr>
                      <m:t>∈</m:t>
                    </m:r>
                    <m:r>
                      <a:rPr lang="en-US" altLang="zh-CN" sz="1300" b="0" i="1" smtClean="0">
                        <a:latin typeface="Cambria Math" panose="02040503050406030204" pitchFamily="18" charset="0"/>
                        <a:ea typeface="Cambria Math" panose="02040503050406030204" pitchFamily="18" charset="0"/>
                      </a:rPr>
                      <m:t>{50,100,200}</m:t>
                    </m:r>
                  </m:oMath>
                </a14:m>
                <a:endParaRPr lang="en-US" altLang="zh-CN" sz="1300" dirty="0" smtClean="0"/>
              </a:p>
              <a:p>
                <a:pPr marL="677863" lvl="1" indent="-285750"/>
                <a:r>
                  <a:rPr lang="en-US" altLang="zh-CN" sz="1300" dirty="0" smtClean="0"/>
                  <a:t>Z-Score</a:t>
                </a:r>
                <a:r>
                  <a:rPr lang="zh-CN" altLang="en-US" sz="1300" dirty="0" smtClean="0"/>
                  <a:t>进入阈值</a:t>
                </a:r>
                <a:r>
                  <a:rPr lang="en-US" altLang="zh-CN" sz="1300" dirty="0" smtClean="0"/>
                  <a:t>--</a:t>
                </a:r>
                <a14:m>
                  <m:oMath xmlns:m="http://schemas.openxmlformats.org/officeDocument/2006/math">
                    <m:sSub>
                      <m:sSubPr>
                        <m:ctrlPr>
                          <a:rPr lang="en-US" altLang="zh-CN" sz="1300" i="1" smtClean="0">
                            <a:latin typeface="Cambria Math" panose="02040503050406030204" pitchFamily="18" charset="0"/>
                          </a:rPr>
                        </m:ctrlPr>
                      </m:sSubPr>
                      <m:e>
                        <m:r>
                          <a:rPr lang="en-US" altLang="zh-CN" sz="1300" b="0" i="1" smtClean="0">
                            <a:latin typeface="Cambria Math" panose="02040503050406030204" pitchFamily="18" charset="0"/>
                          </a:rPr>
                          <m:t>𝑧</m:t>
                        </m:r>
                      </m:e>
                      <m:sub>
                        <m:r>
                          <a:rPr lang="en-US" altLang="zh-CN" sz="1300" b="0" i="1" smtClean="0">
                            <a:latin typeface="Cambria Math" panose="02040503050406030204" pitchFamily="18" charset="0"/>
                          </a:rPr>
                          <m:t>h</m:t>
                        </m:r>
                      </m:sub>
                    </m:sSub>
                    <m:r>
                      <a:rPr lang="en-US" altLang="zh-CN" sz="1300" i="1" smtClean="0">
                        <a:latin typeface="Cambria Math" panose="02040503050406030204" pitchFamily="18" charset="0"/>
                        <a:ea typeface="Cambria Math" panose="02040503050406030204" pitchFamily="18" charset="0"/>
                      </a:rPr>
                      <m:t>∈</m:t>
                    </m:r>
                    <m:r>
                      <a:rPr lang="en-US" altLang="zh-CN" sz="1300" b="0" i="1" smtClean="0">
                        <a:latin typeface="Cambria Math" panose="02040503050406030204" pitchFamily="18" charset="0"/>
                        <a:ea typeface="Cambria Math" panose="02040503050406030204" pitchFamily="18" charset="0"/>
                      </a:rPr>
                      <m:t>{2.0,3.0,4.0}</m:t>
                    </m:r>
                  </m:oMath>
                </a14:m>
                <a:endParaRPr lang="en-US" altLang="zh-CN" sz="1300" dirty="0" smtClean="0"/>
              </a:p>
              <a:p>
                <a:pPr marL="677863" lvl="1" indent="-285750"/>
                <a:r>
                  <a:rPr lang="en-US" altLang="zh-CN" sz="1300" dirty="0" smtClean="0"/>
                  <a:t>Z-Score</a:t>
                </a:r>
                <a:r>
                  <a:rPr lang="zh-CN" altLang="en-US" sz="1300" dirty="0" smtClean="0"/>
                  <a:t>退出阈值</a:t>
                </a:r>
                <a:r>
                  <a:rPr lang="en-US" altLang="zh-CN" sz="1300" dirty="0" smtClean="0"/>
                  <a:t>--</a:t>
                </a:r>
                <a14:m>
                  <m:oMath xmlns:m="http://schemas.openxmlformats.org/officeDocument/2006/math">
                    <m:sSub>
                      <m:sSubPr>
                        <m:ctrlPr>
                          <a:rPr lang="en-US" altLang="zh-CN" sz="1300" i="1" smtClean="0">
                            <a:latin typeface="Cambria Math" panose="02040503050406030204" pitchFamily="18" charset="0"/>
                          </a:rPr>
                        </m:ctrlPr>
                      </m:sSubPr>
                      <m:e>
                        <m:r>
                          <a:rPr lang="en-US" altLang="zh-CN" sz="1300" b="0" i="1" smtClean="0">
                            <a:latin typeface="Cambria Math" panose="02040503050406030204" pitchFamily="18" charset="0"/>
                          </a:rPr>
                          <m:t>𝑧</m:t>
                        </m:r>
                      </m:e>
                      <m:sub>
                        <m:r>
                          <a:rPr lang="en-US" altLang="zh-CN" sz="1300" b="0" i="1" smtClean="0">
                            <a:latin typeface="Cambria Math" panose="02040503050406030204" pitchFamily="18" charset="0"/>
                          </a:rPr>
                          <m:t>𝑙</m:t>
                        </m:r>
                      </m:sub>
                    </m:sSub>
                    <m:r>
                      <a:rPr lang="en-US" altLang="zh-CN" sz="1300" i="1" smtClean="0">
                        <a:latin typeface="Cambria Math" panose="02040503050406030204" pitchFamily="18" charset="0"/>
                        <a:ea typeface="Cambria Math" panose="02040503050406030204" pitchFamily="18" charset="0"/>
                      </a:rPr>
                      <m:t>∈</m:t>
                    </m:r>
                    <m:r>
                      <a:rPr lang="en-US" altLang="zh-CN" sz="1300" b="0" i="1" smtClean="0">
                        <a:latin typeface="Cambria Math" panose="02040503050406030204" pitchFamily="18" charset="0"/>
                        <a:ea typeface="Cambria Math" panose="02040503050406030204" pitchFamily="18" charset="0"/>
                      </a:rPr>
                      <m:t>{0.5,1.0,1.5}</m:t>
                    </m:r>
                  </m:oMath>
                </a14:m>
                <a:endParaRPr lang="en-US" altLang="zh-CN" sz="1300" dirty="0" smtClean="0"/>
              </a:p>
              <a:p>
                <a:pPr marL="422275" indent="-285750"/>
                <a:r>
                  <a:rPr lang="zh-CN" altLang="en-US" sz="1700" dirty="0" smtClean="0"/>
                  <a:t>为了进行一系列模拟，我们需要首先计算这三个取值范围的笛卡儿积，然后模拟会在每个参数组合上进行。</a:t>
                </a:r>
                <a:endParaRPr lang="en-US" altLang="zh-CN" sz="1700" dirty="0" smtClean="0"/>
              </a:p>
              <a:p>
                <a:pPr marL="422275" indent="-285750"/>
                <a:r>
                  <a:rPr lang="zh-CN" altLang="en-US" sz="1700" dirty="0"/>
                  <a:t>第一</a:t>
                </a:r>
                <a:r>
                  <a:rPr lang="zh-CN" altLang="en-US" sz="1700" dirty="0" smtClean="0"/>
                  <a:t>项任务是修改</a:t>
                </a:r>
                <a:r>
                  <a:rPr lang="en-US" altLang="zh-CN" sz="1700" dirty="0" smtClean="0"/>
                  <a:t>intraday_mr.py</a:t>
                </a:r>
                <a:r>
                  <a:rPr lang="zh-CN" altLang="en-US" sz="1700" dirty="0" smtClean="0"/>
                  <a:t>文件包含来自于</a:t>
                </a:r>
                <a:r>
                  <a:rPr lang="en-US" altLang="zh-CN" sz="1700" dirty="0" err="1" smtClean="0"/>
                  <a:t>itertools</a:t>
                </a:r>
                <a:r>
                  <a:rPr lang="zh-CN" altLang="en-US" sz="1700" dirty="0" smtClean="0"/>
                  <a:t>库的</a:t>
                </a:r>
                <a:r>
                  <a:rPr lang="en-US" altLang="zh-CN" sz="1700" dirty="0" smtClean="0"/>
                  <a:t>product</a:t>
                </a:r>
                <a:r>
                  <a:rPr lang="zh-CN" altLang="en-US" sz="1700" dirty="0" smtClean="0"/>
                  <a:t>方法。</a:t>
                </a:r>
                <a:endParaRPr lang="en-US" altLang="zh-CN" sz="1700" dirty="0" smtClean="0"/>
              </a:p>
              <a:p>
                <a:pPr marL="422275" indent="-285750"/>
                <a:r>
                  <a:rPr lang="zh-CN" altLang="en-US" sz="1700" dirty="0" smtClean="0"/>
                  <a:t>接着，我们来修改</a:t>
                </a:r>
                <a:r>
                  <a:rPr lang="en-US" altLang="zh-CN" sz="1700" dirty="0" smtClean="0"/>
                  <a:t>__main__</a:t>
                </a:r>
                <a:r>
                  <a:rPr lang="zh-CN" altLang="en-US" sz="1700" dirty="0" smtClean="0"/>
                  <a:t>方法来包含上面讨论的三个参数的参数列表的所有情形。这里，第一项任务是创建</a:t>
                </a:r>
                <a:r>
                  <a:rPr lang="en-US" altLang="zh-CN" sz="1700" dirty="0" smtClean="0"/>
                  <a:t>OLS</a:t>
                </a:r>
                <a:r>
                  <a:rPr lang="zh-CN" altLang="en-US" sz="1700" dirty="0" smtClean="0"/>
                  <a:t>回望窗口，</a:t>
                </a:r>
                <a:r>
                  <a:rPr lang="en-US" altLang="zh-CN" sz="1700" dirty="0" err="1" smtClean="0"/>
                  <a:t>zscore</a:t>
                </a:r>
                <a:r>
                  <a:rPr lang="zh-CN" altLang="en-US" sz="1700" dirty="0" smtClean="0"/>
                  <a:t>进入阈值和</a:t>
                </a:r>
                <a:r>
                  <a:rPr lang="en-US" altLang="zh-CN" sz="1700" dirty="0" err="1" smtClean="0"/>
                  <a:t>zscore</a:t>
                </a:r>
                <a:r>
                  <a:rPr lang="zh-CN" altLang="en-US" sz="1700" dirty="0" smtClean="0"/>
                  <a:t>退出阈值的实际参数范围，所有这些都有三个取值可以得到</a:t>
                </a:r>
                <a:r>
                  <a:rPr lang="en-US" altLang="zh-CN" sz="1700" dirty="0" smtClean="0"/>
                  <a:t>27</a:t>
                </a:r>
                <a:r>
                  <a:rPr lang="zh-CN" altLang="en-US" sz="1700" dirty="0" smtClean="0"/>
                  <a:t>次模拟。</a:t>
                </a:r>
                <a:endParaRPr lang="en-US" altLang="zh-CN" sz="1700" dirty="0" smtClean="0"/>
              </a:p>
              <a:p>
                <a:pPr marL="422275" indent="-285750"/>
                <a:r>
                  <a:rPr lang="zh-CN" altLang="en-US" sz="1700" dirty="0" smtClean="0"/>
                  <a:t>一旦范围被创建好，我们使用</a:t>
                </a:r>
                <a:r>
                  <a:rPr lang="en-US" altLang="zh-CN" sz="1700" dirty="0" err="1" smtClean="0"/>
                  <a:t>itertools.product</a:t>
                </a:r>
                <a:r>
                  <a:rPr lang="zh-CN" altLang="en-US" sz="1700" dirty="0" smtClean="0"/>
                  <a:t>方法来创建所有变化的笛卡儿积，然后传递一系列的字典保证正确的关键字传递给了</a:t>
                </a:r>
                <a:r>
                  <a:rPr lang="en-US" altLang="zh-CN" sz="1700" dirty="0" smtClean="0"/>
                  <a:t>Strategy</a:t>
                </a:r>
                <a:r>
                  <a:rPr lang="zh-CN" altLang="en-US" sz="1700" dirty="0" smtClean="0"/>
                  <a:t>对象。最后回测开始，使用</a:t>
                </a:r>
                <a:r>
                  <a:rPr lang="en-US" altLang="zh-CN" sz="1700" dirty="0" err="1" smtClean="0"/>
                  <a:t>strat_params_list</a:t>
                </a:r>
                <a:r>
                  <a:rPr lang="zh-CN" altLang="en-US" sz="1700" dirty="0" smtClean="0"/>
                  <a:t>形成最终的关键字参数。</a:t>
                </a:r>
                <a:endParaRPr lang="en-US" altLang="zh-CN" sz="1700"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t="-6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26898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最优化策略</a:t>
            </a:r>
            <a:r>
              <a:rPr lang="en-US" altLang="zh-CN" dirty="0" smtClean="0"/>
              <a:t>——</a:t>
            </a:r>
            <a:r>
              <a:rPr lang="zh-CN" altLang="en-US" dirty="0" smtClean="0"/>
              <a:t>参数调整</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pPr marL="422275" indent="-285750"/>
                <a:r>
                  <a:rPr lang="zh-CN" altLang="en-US" sz="1700" dirty="0" smtClean="0"/>
                  <a:t>接下来的一部是修订</a:t>
                </a:r>
                <a:r>
                  <a:rPr lang="en-US" altLang="zh-CN" sz="1700" dirty="0" smtClean="0"/>
                  <a:t>backtest.py</a:t>
                </a:r>
                <a:r>
                  <a:rPr lang="zh-CN" altLang="en-US" sz="1700" dirty="0" smtClean="0"/>
                  <a:t>中的</a:t>
                </a:r>
                <a:r>
                  <a:rPr lang="en-US" altLang="zh-CN" sz="1700" dirty="0" err="1" smtClean="0"/>
                  <a:t>Backtest</a:t>
                </a:r>
                <a:r>
                  <a:rPr lang="zh-CN" altLang="en-US" sz="1700" dirty="0" smtClean="0"/>
                  <a:t>对象来处理多个参数集。我们需要修订</a:t>
                </a:r>
                <a:r>
                  <a:rPr lang="en-US" altLang="zh-CN" sz="1700" dirty="0" smtClean="0"/>
                  <a:t>_</a:t>
                </a:r>
                <a:r>
                  <a:rPr lang="en-US" altLang="zh-CN" sz="1700" dirty="0" err="1" smtClean="0"/>
                  <a:t>generate_trading_instances</a:t>
                </a:r>
                <a:r>
                  <a:rPr lang="zh-CN" altLang="en-US" sz="1700" dirty="0" smtClean="0"/>
                  <a:t>方法来拥有一个参数代表特定的参数集来创建新的</a:t>
                </a:r>
                <a:r>
                  <a:rPr lang="en-US" altLang="zh-CN" sz="1700" dirty="0" smtClean="0"/>
                  <a:t>Strategy</a:t>
                </a:r>
                <a:r>
                  <a:rPr lang="zh-CN" altLang="en-US" sz="1700" dirty="0" smtClean="0"/>
                  <a:t>对象。</a:t>
                </a:r>
                <a:endParaRPr lang="en-US" altLang="zh-CN" sz="1700" dirty="0" smtClean="0"/>
              </a:p>
              <a:p>
                <a:pPr marL="422275" indent="-285750"/>
                <a:r>
                  <a:rPr lang="zh-CN" altLang="en-US" sz="1700" dirty="0" smtClean="0"/>
                  <a:t>现在这个方法被在策略参数列表循环中进行调用，而不是在构造</a:t>
                </a:r>
                <a:r>
                  <a:rPr lang="en-US" altLang="zh-CN" sz="1700" dirty="0" err="1" smtClean="0"/>
                  <a:t>Backtest</a:t>
                </a:r>
                <a:r>
                  <a:rPr lang="zh-CN" altLang="en-US" sz="1700" dirty="0" smtClean="0"/>
                  <a:t>对象时被调用。虽然看起来对于每个参数集合重新创建数据处理，事件队列以及资产组合对象有些浪费，但是它保证了所有的循环都被重设，每一次模拟都是从干净的状态开始的。</a:t>
                </a:r>
                <a:endParaRPr lang="en-US" altLang="zh-CN" sz="1700" dirty="0" smtClean="0"/>
              </a:p>
              <a:p>
                <a:pPr marL="422275" indent="-285750"/>
                <a:r>
                  <a:rPr lang="zh-CN" altLang="en-US" sz="1700" dirty="0"/>
                  <a:t>下一</a:t>
                </a:r>
                <a:r>
                  <a:rPr lang="zh-CN" altLang="en-US" sz="1700" dirty="0" smtClean="0"/>
                  <a:t>个任务是修订</a:t>
                </a:r>
                <a:r>
                  <a:rPr lang="en-US" altLang="zh-CN" sz="1700" dirty="0" err="1" smtClean="0"/>
                  <a:t>simulate_trading</a:t>
                </a:r>
                <a:r>
                  <a:rPr lang="zh-CN" altLang="en-US" sz="1700" dirty="0" smtClean="0"/>
                  <a:t>方法来对所有的策略参数变化进行循环。这个方法创建了一个输出</a:t>
                </a:r>
                <a:r>
                  <a:rPr lang="en-US" altLang="zh-CN" sz="1700" dirty="0" smtClean="0"/>
                  <a:t>CSV</a:t>
                </a:r>
                <a:r>
                  <a:rPr lang="zh-CN" altLang="en-US" sz="1700" dirty="0" smtClean="0"/>
                  <a:t>文件，用于存储参数列表以及对应的业绩准则。这允许我们观测所有参数组合的表现。</a:t>
                </a:r>
                <a:endParaRPr lang="en-US" altLang="zh-CN" sz="1700" dirty="0" smtClean="0"/>
              </a:p>
              <a:p>
                <a:pPr marL="422275" indent="-285750"/>
                <a:r>
                  <a:rPr lang="zh-CN" altLang="en-US" sz="1700" dirty="0" smtClean="0"/>
                  <a:t>这个方法对于所有的策略参数进行循环，每次模拟新建一个交易对象，然后进行回测，计算统计量，并存储到</a:t>
                </a:r>
                <a:r>
                  <a:rPr lang="en-US" altLang="zh-CN" sz="1700" dirty="0" smtClean="0"/>
                  <a:t>CSV</a:t>
                </a:r>
                <a:r>
                  <a:rPr lang="zh-CN" altLang="en-US" sz="1700" dirty="0" smtClean="0"/>
                  <a:t>输出文件中。一旦模拟结束，输出文件被关闭。这样一个程序的运行时间很长，最终打印出相关的信息。我们可以看到对于这个研究参数值</a:t>
                </a:r>
                <a14:m>
                  <m:oMath xmlns:m="http://schemas.openxmlformats.org/officeDocument/2006/math">
                    <m:sSub>
                      <m:sSubPr>
                        <m:ctrlPr>
                          <a:rPr lang="en-US" altLang="zh-CN" sz="1700" i="1" smtClean="0">
                            <a:latin typeface="Cambria Math" panose="02040503050406030204" pitchFamily="18" charset="0"/>
                          </a:rPr>
                        </m:ctrlPr>
                      </m:sSubPr>
                      <m:e>
                        <m:r>
                          <a:rPr lang="en-US" altLang="zh-CN" sz="1700" b="0" i="1" smtClean="0">
                            <a:latin typeface="Cambria Math" panose="02040503050406030204" pitchFamily="18" charset="0"/>
                          </a:rPr>
                          <m:t>𝑤</m:t>
                        </m:r>
                      </m:e>
                      <m:sub>
                        <m:r>
                          <a:rPr lang="en-US" altLang="zh-CN" sz="1700" b="0" i="1" smtClean="0">
                            <a:latin typeface="Cambria Math" panose="02040503050406030204" pitchFamily="18" charset="0"/>
                          </a:rPr>
                          <m:t>𝑙</m:t>
                        </m:r>
                      </m:sub>
                    </m:sSub>
                    <m:r>
                      <a:rPr lang="en-US" altLang="zh-CN" sz="1700" b="0" i="1" smtClean="0">
                        <a:latin typeface="Cambria Math" panose="02040503050406030204" pitchFamily="18" charset="0"/>
                      </a:rPr>
                      <m:t>=50</m:t>
                    </m:r>
                    <m:r>
                      <a:rPr lang="zh-CN" altLang="en-US" sz="1700" i="1">
                        <a:latin typeface="Cambria Math" panose="02040503050406030204" pitchFamily="18" charset="0"/>
                      </a:rPr>
                      <m:t>，</m:t>
                    </m:r>
                    <m:sSub>
                      <m:sSubPr>
                        <m:ctrlPr>
                          <a:rPr lang="en-US" altLang="zh-CN" sz="1700" i="1" smtClean="0">
                            <a:latin typeface="Cambria Math" panose="02040503050406030204" pitchFamily="18" charset="0"/>
                          </a:rPr>
                        </m:ctrlPr>
                      </m:sSubPr>
                      <m:e>
                        <m:r>
                          <a:rPr lang="en-US" altLang="zh-CN" sz="1700" b="0" i="1" smtClean="0">
                            <a:latin typeface="Cambria Math" panose="02040503050406030204" pitchFamily="18" charset="0"/>
                          </a:rPr>
                          <m:t>𝑧</m:t>
                        </m:r>
                      </m:e>
                      <m:sub>
                        <m:r>
                          <a:rPr lang="en-US" altLang="zh-CN" sz="1700" b="0" i="1" smtClean="0">
                            <a:latin typeface="Cambria Math" panose="02040503050406030204" pitchFamily="18" charset="0"/>
                          </a:rPr>
                          <m:t>h</m:t>
                        </m:r>
                      </m:sub>
                    </m:sSub>
                    <m:r>
                      <a:rPr lang="en-US" altLang="zh-CN" sz="1700" b="0" i="1" smtClean="0">
                        <a:latin typeface="Cambria Math" panose="02040503050406030204" pitchFamily="18" charset="0"/>
                      </a:rPr>
                      <m:t>=3.0</m:t>
                    </m:r>
                    <m:r>
                      <a:rPr lang="zh-CN" altLang="en-US" sz="1700" i="1">
                        <a:latin typeface="Cambria Math" panose="02040503050406030204" pitchFamily="18" charset="0"/>
                      </a:rPr>
                      <m:t>以及</m:t>
                    </m:r>
                    <m:sSub>
                      <m:sSubPr>
                        <m:ctrlPr>
                          <a:rPr lang="en-US" altLang="zh-CN" sz="1700" i="1" smtClean="0">
                            <a:latin typeface="Cambria Math" panose="02040503050406030204" pitchFamily="18" charset="0"/>
                          </a:rPr>
                        </m:ctrlPr>
                      </m:sSubPr>
                      <m:e>
                        <m:r>
                          <a:rPr lang="en-US" altLang="zh-CN" sz="1700" b="0" i="1" smtClean="0">
                            <a:latin typeface="Cambria Math" panose="02040503050406030204" pitchFamily="18" charset="0"/>
                          </a:rPr>
                          <m:t>𝑧</m:t>
                        </m:r>
                      </m:e>
                      <m:sub>
                        <m:r>
                          <a:rPr lang="en-US" altLang="zh-CN" sz="1700" b="0" i="1" smtClean="0">
                            <a:latin typeface="Cambria Math" panose="02040503050406030204" pitchFamily="18" charset="0"/>
                          </a:rPr>
                          <m:t>𝑙</m:t>
                        </m:r>
                      </m:sub>
                    </m:sSub>
                    <m:r>
                      <a:rPr lang="en-US" altLang="zh-CN" sz="1700" b="0" i="1" smtClean="0">
                        <a:latin typeface="Cambria Math" panose="02040503050406030204" pitchFamily="18" charset="0"/>
                      </a:rPr>
                      <m:t>=1.5</m:t>
                    </m:r>
                    <m:r>
                      <a:rPr lang="zh-CN" altLang="en-US" sz="1700" i="1">
                        <a:latin typeface="Cambria Math" panose="02040503050406030204" pitchFamily="18" charset="0"/>
                      </a:rPr>
                      <m:t>可以</m:t>
                    </m:r>
                  </m:oMath>
                </a14:m>
                <a:r>
                  <a:rPr lang="zh-CN" altLang="en-US" sz="1700" dirty="0" smtClean="0"/>
                  <a:t>给出最优</a:t>
                </a:r>
                <a:r>
                  <a:rPr lang="en-US" altLang="zh-CN" sz="1700" dirty="0" smtClean="0"/>
                  <a:t>Sharpe</a:t>
                </a:r>
                <a:r>
                  <a:rPr lang="zh-CN" altLang="en-US" sz="1700" dirty="0" smtClean="0"/>
                  <a:t>比率</a:t>
                </a:r>
                <a:r>
                  <a:rPr lang="en-US" altLang="zh-CN" sz="1700" dirty="0" smtClean="0"/>
                  <a:t>S=3.71</a:t>
                </a:r>
                <a:r>
                  <a:rPr lang="zh-CN" altLang="en-US" sz="1700" dirty="0" smtClean="0"/>
                  <a:t>，对于这个</a:t>
                </a:r>
                <a:r>
                  <a:rPr lang="en-US" altLang="zh-CN" sz="1700" dirty="0" smtClean="0"/>
                  <a:t>Sharpe</a:t>
                </a:r>
                <a:r>
                  <a:rPr lang="zh-CN" altLang="en-US" sz="1700" dirty="0" smtClean="0"/>
                  <a:t>比率，我们有总收益</a:t>
                </a:r>
                <a:r>
                  <a:rPr lang="en-US" altLang="zh-CN" sz="1700" dirty="0" smtClean="0"/>
                  <a:t>294.91%</a:t>
                </a:r>
                <a:r>
                  <a:rPr lang="zh-CN" altLang="en-US" sz="1700" dirty="0" smtClean="0"/>
                  <a:t>，最大回撤</a:t>
                </a:r>
                <a:r>
                  <a:rPr lang="en-US" altLang="zh-CN" sz="1700" dirty="0" smtClean="0"/>
                  <a:t>8.04%</a:t>
                </a:r>
                <a:r>
                  <a:rPr lang="zh-CN" altLang="en-US" sz="1700" dirty="0" smtClean="0"/>
                  <a:t>。如果参数</a:t>
                </a:r>
                <a14:m>
                  <m:oMath xmlns:m="http://schemas.openxmlformats.org/officeDocument/2006/math">
                    <m:sSub>
                      <m:sSubPr>
                        <m:ctrlPr>
                          <a:rPr lang="en-US" altLang="zh-CN" sz="1700" i="1" smtClean="0">
                            <a:latin typeface="Cambria Math" panose="02040503050406030204" pitchFamily="18" charset="0"/>
                          </a:rPr>
                        </m:ctrlPr>
                      </m:sSubPr>
                      <m:e>
                        <m:r>
                          <a:rPr lang="en-US" altLang="zh-CN" sz="1700" b="0" i="1" smtClean="0">
                            <a:latin typeface="Cambria Math" panose="02040503050406030204" pitchFamily="18" charset="0"/>
                          </a:rPr>
                          <m:t>𝑤</m:t>
                        </m:r>
                      </m:e>
                      <m:sub>
                        <m:r>
                          <a:rPr lang="en-US" altLang="zh-CN" sz="1700" b="0" i="1" smtClean="0">
                            <a:latin typeface="Cambria Math" panose="02040503050406030204" pitchFamily="18" charset="0"/>
                          </a:rPr>
                          <m:t>𝑙</m:t>
                        </m:r>
                      </m:sub>
                    </m:sSub>
                    <m:r>
                      <a:rPr lang="en-US" altLang="zh-CN" sz="1700" b="0" i="1" smtClean="0">
                        <a:latin typeface="Cambria Math" panose="02040503050406030204" pitchFamily="18" charset="0"/>
                      </a:rPr>
                      <m:t>=200</m:t>
                    </m:r>
                    <m:r>
                      <a:rPr lang="zh-CN" altLang="en-US" sz="1700" i="1">
                        <a:latin typeface="Cambria Math" panose="02040503050406030204" pitchFamily="18" charset="0"/>
                      </a:rPr>
                      <m:t>，</m:t>
                    </m:r>
                    <m:sSub>
                      <m:sSubPr>
                        <m:ctrlPr>
                          <a:rPr lang="en-US" altLang="zh-CN" sz="1700" i="1" smtClean="0">
                            <a:latin typeface="Cambria Math" panose="02040503050406030204" pitchFamily="18" charset="0"/>
                          </a:rPr>
                        </m:ctrlPr>
                      </m:sSubPr>
                      <m:e>
                        <m:r>
                          <a:rPr lang="en-US" altLang="zh-CN" sz="1700" b="0" i="1" smtClean="0">
                            <a:latin typeface="Cambria Math" panose="02040503050406030204" pitchFamily="18" charset="0"/>
                          </a:rPr>
                          <m:t>𝑧</m:t>
                        </m:r>
                      </m:e>
                      <m:sub>
                        <m:r>
                          <a:rPr lang="en-US" altLang="zh-CN" sz="1700" b="0" i="1" smtClean="0">
                            <a:latin typeface="Cambria Math" panose="02040503050406030204" pitchFamily="18" charset="0"/>
                          </a:rPr>
                          <m:t>h</m:t>
                        </m:r>
                      </m:sub>
                    </m:sSub>
                    <m:r>
                      <a:rPr lang="en-US" altLang="zh-CN" sz="1700" b="0" i="1" smtClean="0">
                        <a:latin typeface="Cambria Math" panose="02040503050406030204" pitchFamily="18" charset="0"/>
                      </a:rPr>
                      <m:t>=2.0</m:t>
                    </m:r>
                    <m:r>
                      <a:rPr lang="zh-CN" altLang="en-US" sz="1700" i="1">
                        <a:latin typeface="Cambria Math" panose="02040503050406030204" pitchFamily="18" charset="0"/>
                      </a:rPr>
                      <m:t>以及</m:t>
                    </m:r>
                    <m:sSub>
                      <m:sSubPr>
                        <m:ctrlPr>
                          <a:rPr lang="en-US" altLang="zh-CN" sz="1700" i="1" smtClean="0">
                            <a:latin typeface="Cambria Math" panose="02040503050406030204" pitchFamily="18" charset="0"/>
                          </a:rPr>
                        </m:ctrlPr>
                      </m:sSubPr>
                      <m:e>
                        <m:r>
                          <a:rPr lang="en-US" altLang="zh-CN" sz="1700" b="0" i="1" smtClean="0">
                            <a:latin typeface="Cambria Math" panose="02040503050406030204" pitchFamily="18" charset="0"/>
                          </a:rPr>
                          <m:t>𝑧</m:t>
                        </m:r>
                      </m:e>
                      <m:sub>
                        <m:r>
                          <a:rPr lang="en-US" altLang="zh-CN" sz="1700" b="0" i="1" smtClean="0">
                            <a:latin typeface="Cambria Math" panose="02040503050406030204" pitchFamily="18" charset="0"/>
                          </a:rPr>
                          <m:t>𝑙</m:t>
                        </m:r>
                      </m:sub>
                    </m:sSub>
                    <m:r>
                      <a:rPr lang="en-US" altLang="zh-CN" sz="1700" b="0" i="1" smtClean="0">
                        <a:latin typeface="Cambria Math" panose="02040503050406030204" pitchFamily="18" charset="0"/>
                      </a:rPr>
                      <m:t>=1.0</m:t>
                    </m:r>
                    <m:r>
                      <a:rPr lang="zh-CN" altLang="en-US" sz="1700" i="1">
                        <a:latin typeface="Cambria Math" panose="02040503050406030204" pitchFamily="18" charset="0"/>
                      </a:rPr>
                      <m:t>，</m:t>
                    </m:r>
                  </m:oMath>
                </a14:m>
                <a:r>
                  <a:rPr lang="zh-CN" altLang="en-US" sz="1700" dirty="0" smtClean="0"/>
                  <a:t>给出最大收益</a:t>
                </a:r>
                <a:r>
                  <a:rPr lang="en-US" altLang="zh-CN" sz="1700" dirty="0" smtClean="0"/>
                  <a:t>461.99%</a:t>
                </a:r>
                <a:r>
                  <a:rPr lang="zh-CN" altLang="en-US" sz="1700" dirty="0" smtClean="0"/>
                  <a:t>，但是最大回撤为</a:t>
                </a:r>
                <a:r>
                  <a:rPr lang="en-US" altLang="zh-CN" sz="1700" dirty="0" smtClean="0"/>
                  <a:t>10.53%</a:t>
                </a:r>
                <a:r>
                  <a:rPr lang="zh-CN" altLang="en-US" sz="1700" dirty="0" smtClean="0"/>
                  <a:t>。</a:t>
                </a:r>
                <a:endParaRPr lang="en-US" altLang="zh-CN" sz="1700"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t="-6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93942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最优化策略</a:t>
            </a:r>
            <a:r>
              <a:rPr lang="en-US" altLang="zh-CN" dirty="0" smtClean="0"/>
              <a:t>——</a:t>
            </a:r>
            <a:r>
              <a:rPr lang="zh-CN" altLang="en-US" dirty="0"/>
              <a:t>可视化</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pPr marL="422275" indent="-285750"/>
                <a:r>
                  <a:rPr lang="zh-CN" altLang="en-US" sz="1900" dirty="0" smtClean="0"/>
                  <a:t>策略优化的最后一步是使用</a:t>
                </a:r>
                <a:r>
                  <a:rPr lang="en-US" altLang="zh-CN" sz="1900" dirty="0" err="1" smtClean="0"/>
                  <a:t>Matplotlib</a:t>
                </a:r>
                <a:r>
                  <a:rPr lang="zh-CN" altLang="en-US" sz="1900" dirty="0" smtClean="0"/>
                  <a:t>来将回测的结果可视化，这是在进行初始策略研究时非常重要的，不幸的是，我们使用的情形是三维的，因此业绩展现不是直接的。但是，对这个问题是有解决办法的。</a:t>
                </a:r>
                <a:endParaRPr lang="en-US" altLang="zh-CN" sz="1900" dirty="0" smtClean="0"/>
              </a:p>
              <a:p>
                <a:pPr marL="422275" indent="-285750"/>
                <a:r>
                  <a:rPr lang="zh-CN" altLang="en-US" sz="1900" dirty="0" smtClean="0"/>
                  <a:t>首先，我们固定一个参数的值，然后取一个切片来作图。例如，我们可以固定回望窗口为</a:t>
                </a:r>
                <a:r>
                  <a:rPr lang="en-US" altLang="zh-CN" sz="1900" dirty="0" smtClean="0"/>
                  <a:t>100</a:t>
                </a:r>
                <a:r>
                  <a:rPr lang="zh-CN" altLang="en-US" sz="1900" dirty="0" smtClean="0"/>
                  <a:t>，然后看</a:t>
                </a:r>
                <a:r>
                  <a:rPr lang="en-US" altLang="zh-CN" sz="1900" dirty="0" smtClean="0"/>
                  <a:t>z-score</a:t>
                </a:r>
                <a:r>
                  <a:rPr lang="zh-CN" altLang="en-US" sz="1900" dirty="0" smtClean="0"/>
                  <a:t>进入与退出阈值如何影响</a:t>
                </a:r>
                <a:r>
                  <a:rPr lang="en-US" altLang="zh-CN" sz="1900" dirty="0" smtClean="0"/>
                  <a:t>Sharpe</a:t>
                </a:r>
                <a:r>
                  <a:rPr lang="zh-CN" altLang="en-US" sz="1900" dirty="0" smtClean="0"/>
                  <a:t>比率和最大回撤。</a:t>
                </a:r>
                <a:endParaRPr lang="en-US" altLang="zh-CN" sz="1900" dirty="0" smtClean="0"/>
              </a:p>
              <a:p>
                <a:pPr marL="422275" indent="-285750"/>
                <a:r>
                  <a:rPr lang="zh-CN" altLang="en-US" sz="1900" dirty="0" smtClean="0"/>
                  <a:t>为了实现可视化，我们需要使用</a:t>
                </a:r>
                <a:r>
                  <a:rPr lang="en-US" altLang="zh-CN" sz="1900" dirty="0" err="1" smtClean="0"/>
                  <a:t>Matplotlib</a:t>
                </a:r>
                <a:r>
                  <a:rPr lang="zh-CN" altLang="en-US" sz="1900" dirty="0" smtClean="0"/>
                  <a:t>，我们将读入输出</a:t>
                </a:r>
                <a:r>
                  <a:rPr lang="en-US" altLang="zh-CN" sz="1900" dirty="0" smtClean="0"/>
                  <a:t>CSV</a:t>
                </a:r>
                <a:r>
                  <a:rPr lang="zh-CN" altLang="en-US" sz="1900" dirty="0" smtClean="0"/>
                  <a:t>，然后重新分布数据实现可视化。</a:t>
                </a:r>
                <a:endParaRPr lang="en-US" altLang="zh-CN" sz="1900" dirty="0" smtClean="0"/>
              </a:p>
              <a:p>
                <a:pPr marL="422275" indent="-285750"/>
                <a:r>
                  <a:rPr lang="zh-CN" altLang="en-US" sz="1900" dirty="0" smtClean="0"/>
                  <a:t>我们在这里固定回望期限</a:t>
                </a:r>
                <a14:m>
                  <m:oMath xmlns:m="http://schemas.openxmlformats.org/officeDocument/2006/math">
                    <m:sSub>
                      <m:sSubPr>
                        <m:ctrlPr>
                          <a:rPr lang="en-US" altLang="zh-CN" sz="1900" i="1" smtClean="0">
                            <a:latin typeface="Cambria Math" panose="02040503050406030204" pitchFamily="18" charset="0"/>
                          </a:rPr>
                        </m:ctrlPr>
                      </m:sSubPr>
                      <m:e>
                        <m:r>
                          <a:rPr lang="en-US" altLang="zh-CN" sz="1900" b="0" i="1" smtClean="0">
                            <a:latin typeface="Cambria Math" panose="02040503050406030204" pitchFamily="18" charset="0"/>
                          </a:rPr>
                          <m:t>𝑤</m:t>
                        </m:r>
                      </m:e>
                      <m:sub>
                        <m:r>
                          <a:rPr lang="en-US" altLang="zh-CN" sz="1900" b="0" i="1" smtClean="0">
                            <a:latin typeface="Cambria Math" panose="02040503050406030204" pitchFamily="18" charset="0"/>
                          </a:rPr>
                          <m:t>𝑙</m:t>
                        </m:r>
                      </m:sub>
                    </m:sSub>
                    <m:r>
                      <a:rPr lang="en-US" altLang="zh-CN" sz="1900" b="0" i="1" smtClean="0">
                        <a:latin typeface="Cambria Math" panose="02040503050406030204" pitchFamily="18" charset="0"/>
                      </a:rPr>
                      <m:t>=100</m:t>
                    </m:r>
                    <m:r>
                      <a:rPr lang="zh-CN" altLang="en-US" sz="1900" i="1">
                        <a:latin typeface="Cambria Math" panose="02040503050406030204" pitchFamily="18" charset="0"/>
                      </a:rPr>
                      <m:t>，</m:t>
                    </m:r>
                  </m:oMath>
                </a14:m>
                <a:r>
                  <a:rPr lang="zh-CN" altLang="en-US" sz="1900" dirty="0" smtClean="0"/>
                  <a:t>然后生成</a:t>
                </a:r>
                <a14:m>
                  <m:oMath xmlns:m="http://schemas.openxmlformats.org/officeDocument/2006/math">
                    <m:r>
                      <a:rPr lang="en-US" altLang="zh-CN" sz="1900" b="0" i="1" smtClean="0">
                        <a:latin typeface="Cambria Math" panose="02040503050406030204" pitchFamily="18" charset="0"/>
                      </a:rPr>
                      <m:t>3</m:t>
                    </m:r>
                    <m:r>
                      <a:rPr lang="en-US" altLang="zh-CN" sz="1900" b="0" i="1" smtClean="0">
                        <a:latin typeface="Cambria Math" panose="02040503050406030204" pitchFamily="18" charset="0"/>
                        <a:ea typeface="Cambria Math" panose="02040503050406030204" pitchFamily="18" charset="0"/>
                      </a:rPr>
                      <m:t>×3</m:t>
                    </m:r>
                  </m:oMath>
                </a14:m>
                <a:r>
                  <a:rPr lang="zh-CN" altLang="en-US" sz="1900" dirty="0" smtClean="0"/>
                  <a:t>的个点以及</a:t>
                </a:r>
                <a:r>
                  <a:rPr lang="en-US" altLang="zh-CN" sz="1900" dirty="0" smtClean="0"/>
                  <a:t>Sharpe</a:t>
                </a:r>
                <a:r>
                  <a:rPr lang="zh-CN" altLang="en-US" sz="1900" dirty="0" smtClean="0"/>
                  <a:t>比率和最大回测针对于不同</a:t>
                </a:r>
                <a:r>
                  <a:rPr lang="en-US" altLang="zh-CN" sz="1900" dirty="0" smtClean="0"/>
                  <a:t>z-score</a:t>
                </a:r>
                <a:r>
                  <a:rPr lang="zh-CN" altLang="en-US" sz="1900" dirty="0" smtClean="0"/>
                  <a:t>变化的热力图。</a:t>
                </a:r>
                <a:endParaRPr lang="en-US" altLang="zh-CN" sz="1900" dirty="0" smtClean="0"/>
              </a:p>
              <a:p>
                <a:pPr marL="422275" indent="-285750"/>
                <a:r>
                  <a:rPr lang="zh-CN" altLang="en-US" sz="1900" dirty="0" smtClean="0"/>
                  <a:t>在实际编码中，我们导入输出</a:t>
                </a:r>
                <a:r>
                  <a:rPr lang="en-US" altLang="zh-CN" sz="1900" dirty="0" smtClean="0"/>
                  <a:t>CSV</a:t>
                </a:r>
                <a:r>
                  <a:rPr lang="zh-CN" altLang="en-US" sz="1900" dirty="0" smtClean="0"/>
                  <a:t>文件，第一项任务是过滤出哪些不感兴趣的回测期间（</a:t>
                </a:r>
                <a14:m>
                  <m:oMath xmlns:m="http://schemas.openxmlformats.org/officeDocument/2006/math">
                    <m:sSub>
                      <m:sSubPr>
                        <m:ctrlPr>
                          <a:rPr lang="en-US" altLang="zh-CN" sz="1900" i="1" smtClean="0">
                            <a:latin typeface="Cambria Math" panose="02040503050406030204" pitchFamily="18" charset="0"/>
                          </a:rPr>
                        </m:ctrlPr>
                      </m:sSubPr>
                      <m:e>
                        <m:r>
                          <a:rPr lang="en-US" altLang="zh-CN" sz="1900" b="0" i="1" smtClean="0">
                            <a:latin typeface="Cambria Math" panose="02040503050406030204" pitchFamily="18" charset="0"/>
                          </a:rPr>
                          <m:t>𝑤</m:t>
                        </m:r>
                      </m:e>
                      <m:sub>
                        <m:r>
                          <a:rPr lang="en-US" altLang="zh-CN" sz="1900" b="0" i="1" smtClean="0">
                            <a:latin typeface="Cambria Math" panose="02040503050406030204" pitchFamily="18" charset="0"/>
                          </a:rPr>
                          <m:t>𝑙</m:t>
                        </m:r>
                      </m:sub>
                    </m:sSub>
                    <m:r>
                      <a:rPr lang="en-US" altLang="zh-CN" sz="1900" i="1" smtClean="0">
                        <a:latin typeface="Cambria Math" panose="02040503050406030204" pitchFamily="18" charset="0"/>
                        <a:ea typeface="Cambria Math" panose="02040503050406030204" pitchFamily="18" charset="0"/>
                      </a:rPr>
                      <m:t>∈</m:t>
                    </m:r>
                    <m:r>
                      <a:rPr lang="en-US" altLang="zh-CN" sz="1900" b="0" i="1" smtClean="0">
                        <a:latin typeface="Cambria Math" panose="02040503050406030204" pitchFamily="18" charset="0"/>
                        <a:ea typeface="Cambria Math" panose="02040503050406030204" pitchFamily="18" charset="0"/>
                      </a:rPr>
                      <m:t>{50,200})</m:t>
                    </m:r>
                    <m:r>
                      <a:rPr lang="zh-CN" altLang="en-US" sz="1900" i="1">
                        <a:latin typeface="Cambria Math" panose="02040503050406030204" pitchFamily="18" charset="0"/>
                        <a:ea typeface="Cambria Math" panose="02040503050406030204" pitchFamily="18" charset="0"/>
                      </a:rPr>
                      <m:t>，</m:t>
                    </m:r>
                  </m:oMath>
                </a14:m>
                <a:r>
                  <a:rPr lang="zh-CN" altLang="en-US" sz="1900" dirty="0" smtClean="0"/>
                  <a:t>然后重新将剩余的业绩数据组织为</a:t>
                </a:r>
                <a14:m>
                  <m:oMath xmlns:m="http://schemas.openxmlformats.org/officeDocument/2006/math">
                    <m:r>
                      <a:rPr lang="en-US" altLang="zh-CN" sz="1900" b="0" i="1" smtClean="0">
                        <a:latin typeface="Cambria Math" panose="02040503050406030204" pitchFamily="18" charset="0"/>
                      </a:rPr>
                      <m:t>3</m:t>
                    </m:r>
                    <m:r>
                      <a:rPr lang="en-US" altLang="zh-CN" sz="1900" b="0" i="1" smtClean="0">
                        <a:latin typeface="Cambria Math" panose="02040503050406030204" pitchFamily="18" charset="0"/>
                        <a:ea typeface="Cambria Math" panose="02040503050406030204" pitchFamily="18" charset="0"/>
                      </a:rPr>
                      <m:t>×3</m:t>
                    </m:r>
                  </m:oMath>
                </a14:m>
                <a:r>
                  <a:rPr lang="zh-CN" altLang="en-US" sz="1900" dirty="0" smtClean="0"/>
                  <a:t>的矩阵。第一个代表对应每个</a:t>
                </a:r>
                <a:r>
                  <a:rPr lang="en-US" altLang="zh-CN" sz="1900" dirty="0" err="1" smtClean="0"/>
                  <a:t>zscore</a:t>
                </a:r>
                <a:r>
                  <a:rPr lang="zh-CN" altLang="en-US" sz="1900" dirty="0" smtClean="0"/>
                  <a:t>组合的</a:t>
                </a:r>
                <a:r>
                  <a:rPr lang="en-US" altLang="zh-CN" sz="1900" dirty="0" smtClean="0"/>
                  <a:t>Sharpe</a:t>
                </a:r>
                <a:r>
                  <a:rPr lang="zh-CN" altLang="en-US" sz="1900" dirty="0" smtClean="0"/>
                  <a:t>比率，而第二个代表最大回撤</a:t>
                </a:r>
                <a:r>
                  <a:rPr lang="zh-CN" altLang="en-US" sz="1900" dirty="0" smtClean="0"/>
                  <a:t>。</a:t>
                </a:r>
                <a:endParaRPr lang="en-US" altLang="zh-CN" sz="1900"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t="-943" r="-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024295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最优化策略</a:t>
            </a:r>
            <a:r>
              <a:rPr lang="en-US" altLang="zh-CN" dirty="0" smtClean="0"/>
              <a:t>——</a:t>
            </a:r>
            <a:r>
              <a:rPr lang="zh-CN" altLang="en-US" dirty="0"/>
              <a:t>可视化</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pPr marL="422275" indent="-285750"/>
                <a:r>
                  <a:rPr lang="zh-CN" altLang="en-US" sz="1900" dirty="0" smtClean="0"/>
                  <a:t>现在就可以绘制</a:t>
                </a:r>
                <a:r>
                  <a:rPr lang="en-US" altLang="zh-CN" sz="1900" dirty="0"/>
                  <a:t>Sharpe</a:t>
                </a:r>
                <a:r>
                  <a:rPr lang="zh-CN" altLang="en-US" sz="1900" dirty="0"/>
                  <a:t>比率的热力图，我们首先引入</a:t>
                </a:r>
                <a:r>
                  <a:rPr lang="en-US" altLang="zh-CN" sz="1900" dirty="0" err="1"/>
                  <a:t>Matplotlib</a:t>
                </a:r>
                <a:r>
                  <a:rPr lang="zh-CN" altLang="en-US" sz="1900" dirty="0"/>
                  <a:t>以及</a:t>
                </a:r>
                <a:r>
                  <a:rPr lang="en-US" altLang="zh-CN" sz="1900" dirty="0" err="1"/>
                  <a:t>NumPy</a:t>
                </a:r>
                <a:r>
                  <a:rPr lang="zh-CN" altLang="en-US" sz="1900" dirty="0"/>
                  <a:t>，然后定义一个函数</a:t>
                </a:r>
                <a:r>
                  <a:rPr lang="en-US" altLang="zh-CN" sz="1900" dirty="0" err="1"/>
                  <a:t>create_data_matrix</a:t>
                </a:r>
                <a:r>
                  <a:rPr lang="zh-CN" altLang="en-US" sz="1900" dirty="0"/>
                  <a:t>，重构</a:t>
                </a:r>
                <a:r>
                  <a:rPr lang="en-US" altLang="zh-CN" sz="1900" dirty="0"/>
                  <a:t>Sharpe</a:t>
                </a:r>
                <a:r>
                  <a:rPr lang="zh-CN" altLang="en-US" sz="1900" dirty="0"/>
                  <a:t>比率的数据为</a:t>
                </a:r>
                <a14:m>
                  <m:oMath xmlns:m="http://schemas.openxmlformats.org/officeDocument/2006/math">
                    <m:r>
                      <a:rPr lang="en-US" altLang="zh-CN" sz="1900" i="1" dirty="0">
                        <a:latin typeface="Cambria Math" panose="02040503050406030204" pitchFamily="18" charset="0"/>
                      </a:rPr>
                      <m:t>3</m:t>
                    </m:r>
                    <m:r>
                      <a:rPr lang="en-US" altLang="zh-CN" sz="1900" i="1" dirty="0">
                        <a:latin typeface="Cambria Math" panose="02040503050406030204" pitchFamily="18" charset="0"/>
                        <a:ea typeface="Cambria Math" panose="02040503050406030204" pitchFamily="18" charset="0"/>
                      </a:rPr>
                      <m:t>×</m:t>
                    </m:r>
                    <m:r>
                      <a:rPr lang="en-US" altLang="zh-CN" sz="1900" i="1" dirty="0">
                        <a:latin typeface="Cambria Math" panose="02040503050406030204" pitchFamily="18" charset="0"/>
                        <a:ea typeface="Cambria Math" panose="02040503050406030204" pitchFamily="18" charset="0"/>
                      </a:rPr>
                      <m:t>3</m:t>
                    </m:r>
                    <m:r>
                      <a:rPr lang="zh-CN" altLang="en-US" sz="1900" i="1" dirty="0">
                        <a:latin typeface="Cambria Math" panose="02040503050406030204" pitchFamily="18" charset="0"/>
                        <a:ea typeface="Cambria Math" panose="02040503050406030204" pitchFamily="18" charset="0"/>
                      </a:rPr>
                      <m:t>格</m:t>
                    </m:r>
                  </m:oMath>
                </a14:m>
                <a:r>
                  <a:rPr lang="zh-CN" altLang="en-US" sz="1900" dirty="0"/>
                  <a:t>点。在</a:t>
                </a:r>
                <a:r>
                  <a:rPr lang="en-US" altLang="zh-CN" sz="1900" dirty="0"/>
                  <a:t>__main__</a:t>
                </a:r>
                <a:r>
                  <a:rPr lang="zh-CN" altLang="en-US" sz="1900" dirty="0"/>
                  <a:t>函数中我们打开</a:t>
                </a:r>
                <a:r>
                  <a:rPr lang="en-US" altLang="zh-CN" sz="1900" dirty="0"/>
                  <a:t>CSV</a:t>
                </a:r>
                <a:r>
                  <a:rPr lang="zh-CN" altLang="en-US" sz="1900" dirty="0"/>
                  <a:t>文件并且排除任何回望期间不等于</a:t>
                </a:r>
                <a:r>
                  <a:rPr lang="en-US" altLang="zh-CN" sz="1900" dirty="0"/>
                  <a:t>100</a:t>
                </a:r>
                <a:r>
                  <a:rPr lang="zh-CN" altLang="en-US" sz="1900" dirty="0"/>
                  <a:t>的行。</a:t>
                </a:r>
                <a:endParaRPr lang="en-US" altLang="zh-CN" sz="1900" dirty="0"/>
              </a:p>
              <a:p>
                <a:pPr marL="422275" indent="-285750"/>
                <a:r>
                  <a:rPr lang="zh-CN" altLang="en-US" sz="1900" dirty="0"/>
                  <a:t>然后我们创建一个蓝色背景的热力图，应用正确的行列喜爱表信息。接着我们将</a:t>
                </a:r>
                <a:r>
                  <a:rPr lang="en-US" altLang="zh-CN" sz="1900" dirty="0"/>
                  <a:t>Sharpe</a:t>
                </a:r>
                <a:r>
                  <a:rPr lang="zh-CN" altLang="en-US" sz="1900" dirty="0"/>
                  <a:t>比率的实际值填入热力图。最后，我们设定</a:t>
                </a:r>
                <a:r>
                  <a:rPr lang="en-US" altLang="zh-CN" sz="1900" dirty="0"/>
                  <a:t>ticks</a:t>
                </a:r>
                <a:r>
                  <a:rPr lang="zh-CN" altLang="en-US" sz="1900" dirty="0"/>
                  <a:t>，下标，标题，然后绘制热力图</a:t>
                </a:r>
                <a:r>
                  <a:rPr lang="zh-CN" altLang="en-US" sz="1900" dirty="0" smtClean="0"/>
                  <a:t>。</a:t>
                </a:r>
                <a:endParaRPr lang="en-US" altLang="zh-CN" sz="1900" dirty="0" smtClean="0"/>
              </a:p>
              <a:p>
                <a:pPr marL="422275" indent="-285750"/>
                <a:r>
                  <a:rPr lang="zh-CN" altLang="en-US" sz="1900" dirty="0" smtClean="0"/>
                  <a:t>绘制最大回撤的热力图几乎相同的步骤，除了我们使用红色热力图，以及改变</a:t>
                </a:r>
                <a:r>
                  <a:rPr lang="en-US" altLang="zh-CN" sz="1900" dirty="0" err="1" smtClean="0"/>
                  <a:t>create_data_matrix</a:t>
                </a:r>
                <a:r>
                  <a:rPr lang="zh-CN" altLang="en-US" sz="1900" dirty="0" smtClean="0"/>
                  <a:t>函数中的列下标为最大回撤百分比数据。</a:t>
                </a:r>
                <a:endParaRPr lang="en-US" altLang="zh-CN" sz="1900" dirty="0" smtClean="0"/>
              </a:p>
              <a:p>
                <a:pPr marL="422275" indent="-285750"/>
                <a:r>
                  <a:rPr lang="zh-CN" altLang="en-US" sz="1900" dirty="0" smtClean="0"/>
                  <a:t>在</a:t>
                </a:r>
                <a14:m>
                  <m:oMath xmlns:m="http://schemas.openxmlformats.org/officeDocument/2006/math">
                    <m:sSub>
                      <m:sSubPr>
                        <m:ctrlPr>
                          <a:rPr lang="en-US" altLang="zh-CN" sz="1900" i="1" smtClean="0">
                            <a:latin typeface="Cambria Math" panose="02040503050406030204" pitchFamily="18" charset="0"/>
                          </a:rPr>
                        </m:ctrlPr>
                      </m:sSubPr>
                      <m:e>
                        <m:r>
                          <a:rPr lang="en-US" altLang="zh-CN" sz="1900" b="0" i="1" smtClean="0">
                            <a:latin typeface="Cambria Math" panose="02040503050406030204" pitchFamily="18" charset="0"/>
                          </a:rPr>
                          <m:t>𝑤</m:t>
                        </m:r>
                      </m:e>
                      <m:sub>
                        <m:r>
                          <a:rPr lang="en-US" altLang="zh-CN" sz="1900" b="0" i="1" smtClean="0">
                            <a:latin typeface="Cambria Math" panose="02040503050406030204" pitchFamily="18" charset="0"/>
                          </a:rPr>
                          <m:t>𝑙</m:t>
                        </m:r>
                      </m:sub>
                    </m:sSub>
                    <m:r>
                      <a:rPr lang="en-US" altLang="zh-CN" sz="1900" b="0" i="1" smtClean="0">
                        <a:latin typeface="Cambria Math" panose="02040503050406030204" pitchFamily="18" charset="0"/>
                      </a:rPr>
                      <m:t>=100</m:t>
                    </m:r>
                  </m:oMath>
                </a14:m>
                <a:r>
                  <a:rPr lang="zh-CN" altLang="en-US" sz="1900" dirty="0" smtClean="0"/>
                  <a:t>时，最小和最大</a:t>
                </a:r>
                <a:r>
                  <a:rPr lang="en-US" altLang="zh-CN" sz="1900" dirty="0" smtClean="0"/>
                  <a:t>Sharpe</a:t>
                </a:r>
                <a:r>
                  <a:rPr lang="zh-CN" altLang="en-US" sz="1900" dirty="0" smtClean="0"/>
                  <a:t>比率以及最小和最大最大回撤的差距是明显的。</a:t>
                </a:r>
                <a:r>
                  <a:rPr lang="en-US" altLang="zh-CN" sz="1900" dirty="0" smtClean="0"/>
                  <a:t>Sharpe</a:t>
                </a:r>
                <a:r>
                  <a:rPr lang="zh-CN" altLang="en-US" sz="1900" dirty="0" smtClean="0"/>
                  <a:t>比率在最大的进入和退出阈值上最优化，而在这一期间回撤最小化。而当进入和退出阈值都比较低的时候，</a:t>
                </a:r>
                <a:r>
                  <a:rPr lang="en-US" altLang="zh-CN" sz="1900" dirty="0" smtClean="0"/>
                  <a:t>Sharpe</a:t>
                </a:r>
                <a:r>
                  <a:rPr lang="zh-CN" altLang="en-US" sz="1900" dirty="0" smtClean="0"/>
                  <a:t>比率和最大回撤都处于其最不好的情形。</a:t>
                </a:r>
                <a:endParaRPr lang="en-US" altLang="zh-CN" sz="1900" dirty="0" smtClean="0"/>
              </a:p>
              <a:p>
                <a:pPr marL="422275" indent="-285750"/>
                <a:r>
                  <a:rPr lang="zh-CN" altLang="en-US" sz="1900" dirty="0" smtClean="0"/>
                  <a:t>这样就暗示了应当在实际交易中考虑相对较高的进入和退出阈值。</a:t>
                </a:r>
                <a:endParaRPr lang="en-US" altLang="zh-CN" sz="1900"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t="-943" r="-5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781638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Rectang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450850" y="268288"/>
            <a:ext cx="8242300" cy="1347787"/>
          </a:xfrm>
        </p:spPr>
      </p:pic>
      <p:sp>
        <p:nvSpPr>
          <p:cNvPr id="21507" name="Rectangle 3"/>
          <p:cNvSpPr>
            <a:spLocks noGrp="1"/>
          </p:cNvSpPr>
          <p:nvPr>
            <p:ph type="body" idx="4294967295"/>
          </p:nvPr>
        </p:nvSpPr>
        <p:spPr>
          <a:xfrm>
            <a:off x="457200" y="2057400"/>
            <a:ext cx="8229600" cy="3949700"/>
          </a:xfrm>
        </p:spPr>
        <p:txBody>
          <a:bodyPr/>
          <a:lstStyle/>
          <a:p>
            <a:pPr algn="ctr">
              <a:buFont typeface="Wingdings 3" panose="05040102010807070707" pitchFamily="18" charset="2"/>
              <a:buNone/>
            </a:pPr>
            <a:endParaRPr lang="zh-CN" altLang="en-US" smtClean="0"/>
          </a:p>
          <a:p>
            <a:pPr algn="ctr">
              <a:buFont typeface="Wingdings 3" panose="05040102010807070707" pitchFamily="18" charset="2"/>
              <a:buNone/>
            </a:pPr>
            <a:endParaRPr lang="zh-CN" altLang="en-US" smtClean="0"/>
          </a:p>
          <a:p>
            <a:pPr algn="ctr">
              <a:buFont typeface="Wingdings 3" panose="05040102010807070707" pitchFamily="18" charset="2"/>
              <a:buNone/>
            </a:pPr>
            <a:r>
              <a:rPr lang="zh-CN" altLang="en-US" smtClean="0"/>
              <a:t>欢迎访问我们的官方网站</a:t>
            </a:r>
          </a:p>
          <a:p>
            <a:pPr algn="ctr">
              <a:buFont typeface="Wingdings 3" panose="05040102010807070707" pitchFamily="18" charset="2"/>
              <a:buNone/>
            </a:pPr>
            <a:r>
              <a:rPr lang="en-US" altLang="zh-CN" smtClean="0"/>
              <a:t>www.ibeifeng.com</a:t>
            </a:r>
          </a:p>
          <a:p>
            <a:pPr algn="ctr">
              <a:buFont typeface="Wingdings 3" panose="05040102010807070707" pitchFamily="18" charset="2"/>
              <a:buNone/>
            </a:pPr>
            <a:endParaRPr lang="en-US" altLang="zh-CN" smtClean="0"/>
          </a:p>
          <a:p>
            <a:pPr algn="ctr">
              <a:buFont typeface="Wingdings 3" panose="05040102010807070707" pitchFamily="18" charset="2"/>
              <a:buNone/>
            </a:pPr>
            <a:endParaRPr lang="en-US" altLang="zh-CN" smtClean="0"/>
          </a:p>
          <a:p>
            <a:pPr algn="ctr">
              <a:buFont typeface="Wingdings 3" panose="05040102010807070707" pitchFamily="18" charset="2"/>
              <a:buNone/>
            </a:pPr>
            <a:endParaRPr lang="zh-CN" alt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仿宋" panose="02010609060101010101" pitchFamily="49" charset="-122"/>
                <a:ea typeface="仿宋" panose="02010609060101010101" pitchFamily="49" charset="-122"/>
              </a:rPr>
              <a:t>概述</a:t>
            </a:r>
            <a:endParaRPr lang="zh-CN" altLang="en-US" dirty="0">
              <a:latin typeface="仿宋" panose="02010609060101010101" pitchFamily="49" charset="-122"/>
              <a:ea typeface="仿宋" panose="02010609060101010101" pitchFamily="49" charset="-122"/>
            </a:endParaRPr>
          </a:p>
        </p:txBody>
      </p:sp>
      <p:sp>
        <p:nvSpPr>
          <p:cNvPr id="3" name="内容占位符 2"/>
          <p:cNvSpPr>
            <a:spLocks noGrp="1"/>
          </p:cNvSpPr>
          <p:nvPr>
            <p:ph idx="1"/>
          </p:nvPr>
        </p:nvSpPr>
        <p:spPr/>
        <p:txBody>
          <a:bodyPr/>
          <a:lstStyle/>
          <a:p>
            <a:r>
              <a:rPr lang="zh-CN" altLang="en-US" sz="2000" dirty="0" smtClean="0">
                <a:latin typeface="仿宋" panose="02010609060101010101" pitchFamily="49" charset="-122"/>
                <a:ea typeface="仿宋" panose="02010609060101010101" pitchFamily="49" charset="-122"/>
              </a:rPr>
              <a:t>案例内容包括三个部分：</a:t>
            </a:r>
            <a:endParaRPr lang="en-US" altLang="zh-CN" sz="2000" dirty="0" smtClean="0">
              <a:latin typeface="仿宋" panose="02010609060101010101" pitchFamily="49" charset="-122"/>
              <a:ea typeface="仿宋" panose="02010609060101010101" pitchFamily="49" charset="-122"/>
            </a:endParaRPr>
          </a:p>
          <a:p>
            <a:r>
              <a:rPr lang="zh-CN" altLang="en-US" sz="2000" dirty="0" smtClean="0">
                <a:latin typeface="仿宋" panose="02010609060101010101" pitchFamily="49" charset="-122"/>
                <a:ea typeface="仿宋" panose="02010609060101010101" pitchFamily="49" charset="-122"/>
              </a:rPr>
              <a:t>事件驱动的交易系统构建：介绍交易系统平台的基本架构与实现。包括事件驱动软件概述、交易系统的组成部分编程，事件驱动的交易执行。</a:t>
            </a:r>
            <a:endParaRPr lang="en-US" altLang="zh-CN" sz="2000" dirty="0" smtClean="0">
              <a:latin typeface="仿宋" panose="02010609060101010101" pitchFamily="49" charset="-122"/>
              <a:ea typeface="仿宋" panose="02010609060101010101" pitchFamily="49" charset="-122"/>
            </a:endParaRPr>
          </a:p>
          <a:p>
            <a:r>
              <a:rPr lang="zh-CN" altLang="en-US" sz="2000" dirty="0" smtClean="0">
                <a:latin typeface="仿宋" panose="02010609060101010101" pitchFamily="49" charset="-122"/>
                <a:ea typeface="仿宋" panose="02010609060101010101" pitchFamily="49" charset="-122"/>
              </a:rPr>
              <a:t>交易策略实现：移动平均跨越策略、</a:t>
            </a:r>
            <a:r>
              <a:rPr lang="en-US" altLang="zh-CN" sz="2000" dirty="0" smtClean="0">
                <a:latin typeface="仿宋" panose="02010609060101010101" pitchFamily="49" charset="-122"/>
                <a:ea typeface="仿宋" panose="02010609060101010101" pitchFamily="49" charset="-122"/>
              </a:rPr>
              <a:t>S&amp;P500</a:t>
            </a:r>
            <a:r>
              <a:rPr lang="zh-CN" altLang="en-US" sz="2000" dirty="0" smtClean="0">
                <a:latin typeface="仿宋" panose="02010609060101010101" pitchFamily="49" charset="-122"/>
                <a:ea typeface="仿宋" panose="02010609060101010101" pitchFamily="49" charset="-122"/>
              </a:rPr>
              <a:t>预测交易、均值回复的股权配对交易、</a:t>
            </a:r>
            <a:endParaRPr lang="en-US" altLang="zh-CN" sz="2000" dirty="0" smtClean="0">
              <a:latin typeface="仿宋" panose="02010609060101010101" pitchFamily="49" charset="-122"/>
              <a:ea typeface="仿宋" panose="02010609060101010101" pitchFamily="49" charset="-122"/>
            </a:endParaRPr>
          </a:p>
          <a:p>
            <a:r>
              <a:rPr lang="zh-CN" altLang="en-US" sz="2000" dirty="0" smtClean="0">
                <a:latin typeface="仿宋" panose="02010609060101010101" pitchFamily="49" charset="-122"/>
                <a:ea typeface="仿宋" panose="02010609060101010101" pitchFamily="49" charset="-122"/>
              </a:rPr>
              <a:t>策略优化：参数优化、模型选择、策略优化</a:t>
            </a:r>
            <a:endParaRPr lang="en-US" altLang="zh-CN" sz="1700" dirty="0">
              <a:latin typeface="仿宋" panose="02010609060101010101" pitchFamily="49" charset="-122"/>
              <a:ea typeface="仿宋" panose="02010609060101010101" pitchFamily="49" charset="-122"/>
            </a:endParaRPr>
          </a:p>
          <a:p>
            <a:pPr marL="109537" indent="0">
              <a:buNone/>
            </a:pPr>
            <a:endParaRPr lang="en-US" altLang="zh-CN" sz="2000" dirty="0" smtClean="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45949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事件驱动的交易引擎实现</a:t>
            </a:r>
            <a:endParaRPr lang="zh-CN" altLang="en-US" dirty="0"/>
          </a:p>
        </p:txBody>
      </p:sp>
      <p:sp>
        <p:nvSpPr>
          <p:cNvPr id="3" name="文本占位符 2"/>
          <p:cNvSpPr>
            <a:spLocks noGrp="1"/>
          </p:cNvSpPr>
          <p:nvPr>
            <p:ph type="body" idx="1"/>
          </p:nvPr>
        </p:nvSpPr>
        <p:spPr/>
        <p:txBody>
          <a:bodyPr/>
          <a:lstStyle/>
          <a:p>
            <a:r>
              <a:rPr lang="zh-CN" altLang="en-US" dirty="0" smtClean="0"/>
              <a:t>第一节</a:t>
            </a:r>
            <a:endParaRPr lang="zh-CN" altLang="en-US" dirty="0"/>
          </a:p>
        </p:txBody>
      </p:sp>
    </p:spTree>
    <p:extLst>
      <p:ext uri="{BB962C8B-B14F-4D97-AF65-F5344CB8AC3E}">
        <p14:creationId xmlns:p14="http://schemas.microsoft.com/office/powerpoint/2010/main" val="309232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概述</a:t>
            </a:r>
            <a:endParaRPr lang="zh-CN" altLang="en-US" dirty="0"/>
          </a:p>
        </p:txBody>
      </p:sp>
      <p:sp>
        <p:nvSpPr>
          <p:cNvPr id="3" name="内容占位符 2"/>
          <p:cNvSpPr>
            <a:spLocks noGrp="1"/>
          </p:cNvSpPr>
          <p:nvPr>
            <p:ph idx="1"/>
          </p:nvPr>
        </p:nvSpPr>
        <p:spPr/>
        <p:txBody>
          <a:bodyPr/>
          <a:lstStyle/>
          <a:p>
            <a:r>
              <a:rPr lang="zh-CN" altLang="en-US" sz="2200" dirty="0" smtClean="0"/>
              <a:t>本节介绍完全自主运行的事件驱动回测系统的</a:t>
            </a:r>
            <a:r>
              <a:rPr lang="en-US" altLang="zh-CN" sz="2200" dirty="0" smtClean="0"/>
              <a:t>Python</a:t>
            </a:r>
            <a:r>
              <a:rPr lang="zh-CN" altLang="en-US" sz="2200" dirty="0" smtClean="0"/>
              <a:t>编程实现。本节的内容通常是很多算法交易教科书和文献所忽略的。下面我们所编写的代码是可以应用于高频交易策略，包括预测，动量和均值回复交易等，可以适用于股票，外汇以及期货市场。</a:t>
            </a:r>
            <a:endParaRPr lang="en-US" altLang="zh-CN" sz="2200" dirty="0" smtClean="0"/>
          </a:p>
          <a:p>
            <a:r>
              <a:rPr lang="zh-CN" altLang="en-US" sz="2200" dirty="0" smtClean="0"/>
              <a:t>首先，我们需要介绍什么是事件驱动的软件，描述回测软件的组成部分以及整个系统整合的方式。</a:t>
            </a:r>
            <a:endParaRPr lang="zh-CN" altLang="en-US" sz="2200" dirty="0"/>
          </a:p>
        </p:txBody>
      </p:sp>
    </p:spTree>
    <p:extLst>
      <p:ext uri="{BB962C8B-B14F-4D97-AF65-F5344CB8AC3E}">
        <p14:creationId xmlns:p14="http://schemas.microsoft.com/office/powerpoint/2010/main" val="3566493075"/>
      </p:ext>
    </p:extLst>
  </p:cSld>
  <p:clrMapOvr>
    <a:masterClrMapping/>
  </p:clrMapOvr>
</p:sld>
</file>

<file path=ppt/theme/theme1.xml><?xml version="1.0" encoding="utf-8"?>
<a:theme xmlns:a="http://schemas.openxmlformats.org/drawingml/2006/main" name="聚合">
  <a:themeElements>
    <a:clrScheme name="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聚合">
  <a:themeElements>
    <a:clrScheme name="1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1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聚合">
  <a:themeElements>
    <a:clrScheme name="2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2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聚合">
  <a:themeElements>
    <a:clrScheme name="3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3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聚合">
  <a:themeElements>
    <a:clrScheme name="4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4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聚合">
  <a:themeElements>
    <a:clrScheme name="5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5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聚合">
  <a:themeElements>
    <a:clrScheme name="6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6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聚合">
  <a:themeElements>
    <a:clrScheme name="7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7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4062</TotalTime>
  <Pages>0</Pages>
  <Words>13699</Words>
  <Characters>0</Characters>
  <Application>Microsoft Office PowerPoint</Application>
  <DocSecurity>0</DocSecurity>
  <PresentationFormat>全屏显示(4:3)</PresentationFormat>
  <Lines>0</Lines>
  <Paragraphs>361</Paragraphs>
  <Slides>66</Slides>
  <Notes>4</Notes>
  <HiddenSlides>0</HiddenSlides>
  <MMClips>0</MMClips>
  <ScaleCrop>false</ScaleCrop>
  <HeadingPairs>
    <vt:vector size="6" baseType="variant">
      <vt:variant>
        <vt:lpstr>已用的字体</vt:lpstr>
      </vt:variant>
      <vt:variant>
        <vt:i4>10</vt:i4>
      </vt:variant>
      <vt:variant>
        <vt:lpstr>主题</vt:lpstr>
      </vt:variant>
      <vt:variant>
        <vt:i4>8</vt:i4>
      </vt:variant>
      <vt:variant>
        <vt:lpstr>幻灯片标题</vt:lpstr>
      </vt:variant>
      <vt:variant>
        <vt:i4>66</vt:i4>
      </vt:variant>
    </vt:vector>
  </HeadingPairs>
  <TitlesOfParts>
    <vt:vector size="84" baseType="lpstr">
      <vt:lpstr>等线</vt:lpstr>
      <vt:lpstr>仿宋</vt:lpstr>
      <vt:lpstr>黑体</vt:lpstr>
      <vt:lpstr>宋体</vt:lpstr>
      <vt:lpstr>Arial</vt:lpstr>
      <vt:lpstr>Cambria Math</vt:lpstr>
      <vt:lpstr>Times New Roman</vt:lpstr>
      <vt:lpstr>Verdana</vt:lpstr>
      <vt:lpstr>Wingdings 2</vt:lpstr>
      <vt:lpstr>Wingdings 3</vt:lpstr>
      <vt:lpstr>聚合</vt:lpstr>
      <vt:lpstr>1_聚合</vt:lpstr>
      <vt:lpstr>2_聚合</vt:lpstr>
      <vt:lpstr>3_聚合</vt:lpstr>
      <vt:lpstr>4_聚合</vt:lpstr>
      <vt:lpstr>5_聚合</vt:lpstr>
      <vt:lpstr>6_聚合</vt:lpstr>
      <vt:lpstr>7_聚合</vt:lpstr>
      <vt:lpstr>PowerPoint 演示文稿</vt:lpstr>
      <vt:lpstr>概述</vt:lpstr>
      <vt:lpstr>概述</vt:lpstr>
      <vt:lpstr>概述</vt:lpstr>
      <vt:lpstr>概述</vt:lpstr>
      <vt:lpstr>概述</vt:lpstr>
      <vt:lpstr>概述</vt:lpstr>
      <vt:lpstr>事件驱动的交易引擎实现</vt:lpstr>
      <vt:lpstr>概述</vt:lpstr>
      <vt:lpstr>事件驱动软件</vt:lpstr>
      <vt:lpstr>事件驱动软件</vt:lpstr>
      <vt:lpstr>事件驱动交易软件的组成</vt:lpstr>
      <vt:lpstr>Events类</vt:lpstr>
      <vt:lpstr>Events类</vt:lpstr>
      <vt:lpstr>数据处理类</vt:lpstr>
      <vt:lpstr>数据处理类</vt:lpstr>
      <vt:lpstr>数据处理类</vt:lpstr>
      <vt:lpstr>数据处理类</vt:lpstr>
      <vt:lpstr>数据处理类</vt:lpstr>
      <vt:lpstr>策略类</vt:lpstr>
      <vt:lpstr>资产组合类</vt:lpstr>
      <vt:lpstr>资产组合类</vt:lpstr>
      <vt:lpstr>资产组合类</vt:lpstr>
      <vt:lpstr>资产组合类</vt:lpstr>
      <vt:lpstr>资产组合类</vt:lpstr>
      <vt:lpstr>资产组合类</vt:lpstr>
      <vt:lpstr>资产组合类</vt:lpstr>
      <vt:lpstr>资产组合类</vt:lpstr>
      <vt:lpstr>资产组合类</vt:lpstr>
      <vt:lpstr>资产组合类</vt:lpstr>
      <vt:lpstr>执行处理程序</vt:lpstr>
      <vt:lpstr>回测程序</vt:lpstr>
      <vt:lpstr>回测程序</vt:lpstr>
      <vt:lpstr>交易策略的实现与回测</vt:lpstr>
      <vt:lpstr>交易策略实现概述</vt:lpstr>
      <vt:lpstr>移动平均跨越策略</vt:lpstr>
      <vt:lpstr>移动平均跨越策略</vt:lpstr>
      <vt:lpstr>S&amp;P500预测交易</vt:lpstr>
      <vt:lpstr>S&amp;P500预测交易</vt:lpstr>
      <vt:lpstr>S&amp;P500预测交易</vt:lpstr>
      <vt:lpstr>均值回归的股票配对交易</vt:lpstr>
      <vt:lpstr>均值回归的股票配对交易</vt:lpstr>
      <vt:lpstr>均值回归的股票配对交易</vt:lpstr>
      <vt:lpstr>均值回归的股票配对交易</vt:lpstr>
      <vt:lpstr>均值回归的股票配对交易</vt:lpstr>
      <vt:lpstr>均值回归的股票配对交易</vt:lpstr>
      <vt:lpstr>交易策略优化</vt:lpstr>
      <vt:lpstr>交易策略优化概述</vt:lpstr>
      <vt:lpstr>参数的优化</vt:lpstr>
      <vt:lpstr>参数的优化</vt:lpstr>
      <vt:lpstr>参数的优化</vt:lpstr>
      <vt:lpstr>参数的优化</vt:lpstr>
      <vt:lpstr>参数的优化</vt:lpstr>
      <vt:lpstr>模型选择问题</vt:lpstr>
      <vt:lpstr>交叉验证</vt:lpstr>
      <vt:lpstr>交叉验证</vt:lpstr>
      <vt:lpstr>K-Fold Cross Validation</vt:lpstr>
      <vt:lpstr>K-Fold Cross Validation</vt:lpstr>
      <vt:lpstr>格点搜索</vt:lpstr>
      <vt:lpstr>格点搜索</vt:lpstr>
      <vt:lpstr>最优化策略</vt:lpstr>
      <vt:lpstr>最优化策略——参数调整</vt:lpstr>
      <vt:lpstr>最优化策略——参数调整</vt:lpstr>
      <vt:lpstr>最优化策略——可视化</vt:lpstr>
      <vt:lpstr>最优化策略——可视化</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Administrator</dc:creator>
  <cp:keywords/>
  <dc:description/>
  <cp:lastModifiedBy>朱彤</cp:lastModifiedBy>
  <cp:revision>348</cp:revision>
  <dcterms:created xsi:type="dcterms:W3CDTF">2008-10-05T13:05:37Z</dcterms:created>
  <dcterms:modified xsi:type="dcterms:W3CDTF">2016-01-10T11:59:41Z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2052-8.1.0.3526</vt:lpwstr>
  </property>
</Properties>
</file>